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1832" r:id="rId2"/>
    <p:sldId id="1889" r:id="rId3"/>
    <p:sldId id="1890" r:id="rId4"/>
    <p:sldId id="2246" r:id="rId5"/>
    <p:sldId id="2247" r:id="rId6"/>
    <p:sldId id="2248" r:id="rId7"/>
    <p:sldId id="2251" r:id="rId8"/>
    <p:sldId id="2249" r:id="rId9"/>
    <p:sldId id="2265" r:id="rId10"/>
    <p:sldId id="2250" r:id="rId11"/>
    <p:sldId id="2253" r:id="rId12"/>
    <p:sldId id="2254" r:id="rId13"/>
    <p:sldId id="1891" r:id="rId14"/>
    <p:sldId id="2255" r:id="rId15"/>
    <p:sldId id="2256" r:id="rId16"/>
    <p:sldId id="2257" r:id="rId17"/>
    <p:sldId id="2258" r:id="rId18"/>
    <p:sldId id="2259" r:id="rId19"/>
    <p:sldId id="2266" r:id="rId20"/>
    <p:sldId id="226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2"/>
  </p:normalViewPr>
  <p:slideViewPr>
    <p:cSldViewPr snapToGrid="0" snapToObjects="1">
      <p:cViewPr varScale="1">
        <p:scale>
          <a:sx n="63" d="100"/>
          <a:sy n="63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741A-4DDB-5444-A04F-A6F60D9888F3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18BD-321A-784A-A7A6-ACB19A88FE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842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A2CCA-E5D5-4859-8035-B358016F08F8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888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62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8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A2CCA-E5D5-4859-8035-B358016F08F8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034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A2CCA-E5D5-4859-8035-B358016F08F8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14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E18BD-321A-784A-A7A6-ACB19A88FE5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032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4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25954-75D9-F686-69C2-322CC0869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3EDEBC-8EA0-DE5D-375D-60EFBA9A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D5EBB-B58D-80BF-45A1-1AA93068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89D90B-12E2-DB5E-65C4-6778382E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DFCEF0-A4F1-C081-A655-9631B2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3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AA381-FB6F-7C26-B0DA-01A37B21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025281-D756-4249-E990-263A70748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9C4D2-05D9-816B-542C-09C112EA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538F0-6D00-A6FD-D734-820F5FA0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18A449-41DA-B6F9-BA8E-173AE8B1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460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BECAB4-26F7-4AD6-0B6A-AF68ADF2A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70C876-0E55-1C2D-731B-7021DD93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EF9768-B826-593F-1941-69AB7523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003D0B-2C32-4992-7F83-DB9E6136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37404B-D953-A994-B61D-F5A2003A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88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样式2-首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7">
            <a:extLst>
              <a:ext uri="{FF2B5EF4-FFF2-40B4-BE49-F238E27FC236}">
                <a16:creationId xmlns:a16="http://schemas.microsoft.com/office/drawing/2014/main" id="{0761A886-F0D7-4C39-AFFF-052DB74E32F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PA-矩形 7">
            <a:extLst>
              <a:ext uri="{FF2B5EF4-FFF2-40B4-BE49-F238E27FC236}">
                <a16:creationId xmlns:a16="http://schemas.microsoft.com/office/drawing/2014/main" id="{61E30CDC-6882-4EF4-A98A-D29C1686BFE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244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8" name="任意多边形: 形状 39">
            <a:extLst>
              <a:ext uri="{FF2B5EF4-FFF2-40B4-BE49-F238E27FC236}">
                <a16:creationId xmlns:a16="http://schemas.microsoft.com/office/drawing/2014/main" id="{B18E0BAC-81B9-4AB0-A570-682285AF4673}"/>
              </a:ext>
            </a:extLst>
          </p:cNvPr>
          <p:cNvSpPr/>
          <p:nvPr userDrawn="1"/>
        </p:nvSpPr>
        <p:spPr>
          <a:xfrm>
            <a:off x="221886" y="0"/>
            <a:ext cx="7536857" cy="6858000"/>
          </a:xfrm>
          <a:custGeom>
            <a:avLst/>
            <a:gdLst>
              <a:gd name="connsiteX0" fmla="*/ 0 w 7536857"/>
              <a:gd name="connsiteY0" fmla="*/ 0 h 6858000"/>
              <a:gd name="connsiteX1" fmla="*/ 6351816 w 7536857"/>
              <a:gd name="connsiteY1" fmla="*/ 0 h 6858000"/>
              <a:gd name="connsiteX2" fmla="*/ 6432300 w 7536857"/>
              <a:gd name="connsiteY2" fmla="*/ 102417 h 6858000"/>
              <a:gd name="connsiteX3" fmla="*/ 7536857 w 7536857"/>
              <a:gd name="connsiteY3" fmla="*/ 3429000 h 6858000"/>
              <a:gd name="connsiteX4" fmla="*/ 6432300 w 7536857"/>
              <a:gd name="connsiteY4" fmla="*/ 6755583 h 6858000"/>
              <a:gd name="connsiteX5" fmla="*/ 6351816 w 7536857"/>
              <a:gd name="connsiteY5" fmla="*/ 6858000 h 6858000"/>
              <a:gd name="connsiteX6" fmla="*/ 0 w 753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857" h="6858000">
                <a:moveTo>
                  <a:pt x="0" y="0"/>
                </a:moveTo>
                <a:lnTo>
                  <a:pt x="6351816" y="0"/>
                </a:lnTo>
                <a:lnTo>
                  <a:pt x="6432300" y="102417"/>
                </a:lnTo>
                <a:cubicBezTo>
                  <a:pt x="7126033" y="1030047"/>
                  <a:pt x="7536857" y="2181547"/>
                  <a:pt x="7536857" y="3429000"/>
                </a:cubicBezTo>
                <a:cubicBezTo>
                  <a:pt x="7536857" y="4676454"/>
                  <a:pt x="7126033" y="5827953"/>
                  <a:pt x="6432300" y="6755583"/>
                </a:cubicBezTo>
                <a:lnTo>
                  <a:pt x="6351816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90500" sx="101000" sy="1010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39">
            <a:extLst>
              <a:ext uri="{FF2B5EF4-FFF2-40B4-BE49-F238E27FC236}">
                <a16:creationId xmlns:a16="http://schemas.microsoft.com/office/drawing/2014/main" id="{B18E0BAC-81B9-4AB0-A570-682285AF4673}"/>
              </a:ext>
            </a:extLst>
          </p:cNvPr>
          <p:cNvSpPr/>
          <p:nvPr userDrawn="1"/>
        </p:nvSpPr>
        <p:spPr>
          <a:xfrm>
            <a:off x="189674" y="0"/>
            <a:ext cx="7536857" cy="6858000"/>
          </a:xfrm>
          <a:custGeom>
            <a:avLst/>
            <a:gdLst>
              <a:gd name="connsiteX0" fmla="*/ 0 w 7536857"/>
              <a:gd name="connsiteY0" fmla="*/ 0 h 6858000"/>
              <a:gd name="connsiteX1" fmla="*/ 6351816 w 7536857"/>
              <a:gd name="connsiteY1" fmla="*/ 0 h 6858000"/>
              <a:gd name="connsiteX2" fmla="*/ 6432300 w 7536857"/>
              <a:gd name="connsiteY2" fmla="*/ 102417 h 6858000"/>
              <a:gd name="connsiteX3" fmla="*/ 7536857 w 7536857"/>
              <a:gd name="connsiteY3" fmla="*/ 3429000 h 6858000"/>
              <a:gd name="connsiteX4" fmla="*/ 6432300 w 7536857"/>
              <a:gd name="connsiteY4" fmla="*/ 6755583 h 6858000"/>
              <a:gd name="connsiteX5" fmla="*/ 6351816 w 7536857"/>
              <a:gd name="connsiteY5" fmla="*/ 6858000 h 6858000"/>
              <a:gd name="connsiteX6" fmla="*/ 0 w 753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857" h="6858000">
                <a:moveTo>
                  <a:pt x="0" y="0"/>
                </a:moveTo>
                <a:lnTo>
                  <a:pt x="6351816" y="0"/>
                </a:lnTo>
                <a:lnTo>
                  <a:pt x="6432300" y="102417"/>
                </a:lnTo>
                <a:cubicBezTo>
                  <a:pt x="7126033" y="1030047"/>
                  <a:pt x="7536857" y="2181547"/>
                  <a:pt x="7536857" y="3429000"/>
                </a:cubicBezTo>
                <a:cubicBezTo>
                  <a:pt x="7536857" y="4676454"/>
                  <a:pt x="7126033" y="5827953"/>
                  <a:pt x="6432300" y="6755583"/>
                </a:cubicBezTo>
                <a:lnTo>
                  <a:pt x="63518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3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39">
            <a:extLst>
              <a:ext uri="{FF2B5EF4-FFF2-40B4-BE49-F238E27FC236}">
                <a16:creationId xmlns:a16="http://schemas.microsoft.com/office/drawing/2014/main" id="{B18E0BAC-81B9-4AB0-A570-682285AF4673}"/>
              </a:ext>
            </a:extLst>
          </p:cNvPr>
          <p:cNvSpPr/>
          <p:nvPr userDrawn="1"/>
        </p:nvSpPr>
        <p:spPr>
          <a:xfrm>
            <a:off x="0" y="0"/>
            <a:ext cx="7536857" cy="6858000"/>
          </a:xfrm>
          <a:custGeom>
            <a:avLst/>
            <a:gdLst>
              <a:gd name="connsiteX0" fmla="*/ 0 w 7536857"/>
              <a:gd name="connsiteY0" fmla="*/ 0 h 6858000"/>
              <a:gd name="connsiteX1" fmla="*/ 6351816 w 7536857"/>
              <a:gd name="connsiteY1" fmla="*/ 0 h 6858000"/>
              <a:gd name="connsiteX2" fmla="*/ 6432300 w 7536857"/>
              <a:gd name="connsiteY2" fmla="*/ 102417 h 6858000"/>
              <a:gd name="connsiteX3" fmla="*/ 7536857 w 7536857"/>
              <a:gd name="connsiteY3" fmla="*/ 3429000 h 6858000"/>
              <a:gd name="connsiteX4" fmla="*/ 6432300 w 7536857"/>
              <a:gd name="connsiteY4" fmla="*/ 6755583 h 6858000"/>
              <a:gd name="connsiteX5" fmla="*/ 6351816 w 7536857"/>
              <a:gd name="connsiteY5" fmla="*/ 6858000 h 6858000"/>
              <a:gd name="connsiteX6" fmla="*/ 0 w 753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857" h="6858000">
                <a:moveTo>
                  <a:pt x="0" y="0"/>
                </a:moveTo>
                <a:lnTo>
                  <a:pt x="6351816" y="0"/>
                </a:lnTo>
                <a:lnTo>
                  <a:pt x="6432300" y="102417"/>
                </a:lnTo>
                <a:cubicBezTo>
                  <a:pt x="7126033" y="1030047"/>
                  <a:pt x="7536857" y="2181547"/>
                  <a:pt x="7536857" y="3429000"/>
                </a:cubicBezTo>
                <a:cubicBezTo>
                  <a:pt x="7536857" y="4676454"/>
                  <a:pt x="7126033" y="5827953"/>
                  <a:pt x="6432300" y="6755583"/>
                </a:cubicBezTo>
                <a:lnTo>
                  <a:pt x="63518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sx="101000" sy="1010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74">
            <a:extLst>
              <a:ext uri="{FF2B5EF4-FFF2-40B4-BE49-F238E27FC236}">
                <a16:creationId xmlns:a16="http://schemas.microsoft.com/office/drawing/2014/main" id="{4CEDE2BC-7BF6-4AE3-8B04-4514441E4040}"/>
              </a:ext>
            </a:extLst>
          </p:cNvPr>
          <p:cNvSpPr/>
          <p:nvPr userDrawn="1"/>
        </p:nvSpPr>
        <p:spPr>
          <a:xfrm flipV="1">
            <a:off x="660400" y="3829587"/>
            <a:ext cx="6489382" cy="193259"/>
          </a:xfrm>
          <a:custGeom>
            <a:avLst/>
            <a:gdLst>
              <a:gd name="connsiteX0" fmla="*/ 0 w 6415214"/>
              <a:gd name="connsiteY0" fmla="*/ 171407 h 171407"/>
              <a:gd name="connsiteX1" fmla="*/ 6415214 w 6415214"/>
              <a:gd name="connsiteY1" fmla="*/ 171407 h 171407"/>
              <a:gd name="connsiteX2" fmla="*/ 6415214 w 6415214"/>
              <a:gd name="connsiteY2" fmla="*/ 100390 h 171407"/>
              <a:gd name="connsiteX3" fmla="*/ 511261 w 6415214"/>
              <a:gd name="connsiteY3" fmla="*/ 100390 h 171407"/>
              <a:gd name="connsiteX4" fmla="*/ 229919 w 6415214"/>
              <a:gd name="connsiteY4" fmla="*/ 0 h 171407"/>
              <a:gd name="connsiteX5" fmla="*/ 229919 w 6415214"/>
              <a:gd name="connsiteY5" fmla="*/ 100390 h 171407"/>
              <a:gd name="connsiteX6" fmla="*/ 0 w 6415214"/>
              <a:gd name="connsiteY6" fmla="*/ 100390 h 171407"/>
              <a:gd name="connsiteX0" fmla="*/ 0 w 6415214"/>
              <a:gd name="connsiteY0" fmla="*/ 171407 h 262847"/>
              <a:gd name="connsiteX1" fmla="*/ 6415214 w 6415214"/>
              <a:gd name="connsiteY1" fmla="*/ 171407 h 262847"/>
              <a:gd name="connsiteX2" fmla="*/ 6415214 w 6415214"/>
              <a:gd name="connsiteY2" fmla="*/ 100390 h 262847"/>
              <a:gd name="connsiteX3" fmla="*/ 511261 w 6415214"/>
              <a:gd name="connsiteY3" fmla="*/ 100390 h 262847"/>
              <a:gd name="connsiteX4" fmla="*/ 229919 w 6415214"/>
              <a:gd name="connsiteY4" fmla="*/ 0 h 262847"/>
              <a:gd name="connsiteX5" fmla="*/ 229919 w 6415214"/>
              <a:gd name="connsiteY5" fmla="*/ 100390 h 262847"/>
              <a:gd name="connsiteX6" fmla="*/ 0 w 6415214"/>
              <a:gd name="connsiteY6" fmla="*/ 100390 h 262847"/>
              <a:gd name="connsiteX7" fmla="*/ 91440 w 6415214"/>
              <a:gd name="connsiteY7" fmla="*/ 262847 h 262847"/>
              <a:gd name="connsiteX0" fmla="*/ 0 w 6415214"/>
              <a:gd name="connsiteY0" fmla="*/ 171407 h 171407"/>
              <a:gd name="connsiteX1" fmla="*/ 6415214 w 6415214"/>
              <a:gd name="connsiteY1" fmla="*/ 171407 h 171407"/>
              <a:gd name="connsiteX2" fmla="*/ 6415214 w 6415214"/>
              <a:gd name="connsiteY2" fmla="*/ 100390 h 171407"/>
              <a:gd name="connsiteX3" fmla="*/ 511261 w 6415214"/>
              <a:gd name="connsiteY3" fmla="*/ 100390 h 171407"/>
              <a:gd name="connsiteX4" fmla="*/ 229919 w 6415214"/>
              <a:gd name="connsiteY4" fmla="*/ 0 h 171407"/>
              <a:gd name="connsiteX5" fmla="*/ 229919 w 6415214"/>
              <a:gd name="connsiteY5" fmla="*/ 100390 h 171407"/>
              <a:gd name="connsiteX6" fmla="*/ 0 w 6415214"/>
              <a:gd name="connsiteY6" fmla="*/ 100390 h 171407"/>
              <a:gd name="connsiteX0" fmla="*/ 0 w 6415214"/>
              <a:gd name="connsiteY0" fmla="*/ 171407 h 171407"/>
              <a:gd name="connsiteX1" fmla="*/ 6415214 w 6415214"/>
              <a:gd name="connsiteY1" fmla="*/ 100390 h 171407"/>
              <a:gd name="connsiteX2" fmla="*/ 511261 w 6415214"/>
              <a:gd name="connsiteY2" fmla="*/ 100390 h 171407"/>
              <a:gd name="connsiteX3" fmla="*/ 229919 w 6415214"/>
              <a:gd name="connsiteY3" fmla="*/ 0 h 171407"/>
              <a:gd name="connsiteX4" fmla="*/ 229919 w 6415214"/>
              <a:gd name="connsiteY4" fmla="*/ 100390 h 171407"/>
              <a:gd name="connsiteX5" fmla="*/ 0 w 6415214"/>
              <a:gd name="connsiteY5" fmla="*/ 100390 h 171407"/>
              <a:gd name="connsiteX0" fmla="*/ 6415214 w 6415214"/>
              <a:gd name="connsiteY0" fmla="*/ 100390 h 100390"/>
              <a:gd name="connsiteX1" fmla="*/ 511261 w 6415214"/>
              <a:gd name="connsiteY1" fmla="*/ 100390 h 100390"/>
              <a:gd name="connsiteX2" fmla="*/ 229919 w 6415214"/>
              <a:gd name="connsiteY2" fmla="*/ 0 h 100390"/>
              <a:gd name="connsiteX3" fmla="*/ 229919 w 6415214"/>
              <a:gd name="connsiteY3" fmla="*/ 100390 h 100390"/>
              <a:gd name="connsiteX4" fmla="*/ 0 w 6415214"/>
              <a:gd name="connsiteY4" fmla="*/ 100390 h 100390"/>
              <a:gd name="connsiteX0" fmla="*/ 6415214 w 6415214"/>
              <a:gd name="connsiteY0" fmla="*/ 195640 h 195640"/>
              <a:gd name="connsiteX1" fmla="*/ 511261 w 6415214"/>
              <a:gd name="connsiteY1" fmla="*/ 195640 h 195640"/>
              <a:gd name="connsiteX2" fmla="*/ 227538 w 6415214"/>
              <a:gd name="connsiteY2" fmla="*/ 0 h 195640"/>
              <a:gd name="connsiteX3" fmla="*/ 229919 w 6415214"/>
              <a:gd name="connsiteY3" fmla="*/ 195640 h 195640"/>
              <a:gd name="connsiteX4" fmla="*/ 0 w 6415214"/>
              <a:gd name="connsiteY4" fmla="*/ 195640 h 195640"/>
              <a:gd name="connsiteX0" fmla="*/ 6415214 w 6415214"/>
              <a:gd name="connsiteY0" fmla="*/ 193259 h 193259"/>
              <a:gd name="connsiteX1" fmla="*/ 511261 w 6415214"/>
              <a:gd name="connsiteY1" fmla="*/ 193259 h 193259"/>
              <a:gd name="connsiteX2" fmla="*/ 232301 w 6415214"/>
              <a:gd name="connsiteY2" fmla="*/ 0 h 193259"/>
              <a:gd name="connsiteX3" fmla="*/ 229919 w 6415214"/>
              <a:gd name="connsiteY3" fmla="*/ 193259 h 193259"/>
              <a:gd name="connsiteX4" fmla="*/ 0 w 6415214"/>
              <a:gd name="connsiteY4" fmla="*/ 193259 h 1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5214" h="193259">
                <a:moveTo>
                  <a:pt x="6415214" y="193259"/>
                </a:moveTo>
                <a:lnTo>
                  <a:pt x="511261" y="193259"/>
                </a:lnTo>
                <a:lnTo>
                  <a:pt x="232301" y="0"/>
                </a:lnTo>
                <a:cubicBezTo>
                  <a:pt x="233095" y="65213"/>
                  <a:pt x="229125" y="128046"/>
                  <a:pt x="229919" y="193259"/>
                </a:cubicBezTo>
                <a:lnTo>
                  <a:pt x="0" y="193259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 47">
            <a:extLst>
              <a:ext uri="{FF2B5EF4-FFF2-40B4-BE49-F238E27FC236}">
                <a16:creationId xmlns:a16="http://schemas.microsoft.com/office/drawing/2014/main" id="{26FA9A66-DBB6-484A-829A-BC30DE672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418" y="2616692"/>
            <a:ext cx="7055958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lnSpc>
                <a:spcPct val="100000"/>
              </a:lnSpc>
              <a:defRPr lang="zh-CN" altLang="en-US" sz="3600" b="1" spc="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/>
            <a:r>
              <a:rPr lang="zh-CN" altLang="en-US" dirty="0"/>
              <a:t>请在此输入标题</a:t>
            </a:r>
            <a:br>
              <a:rPr lang="zh-CN" altLang="en-US" dirty="0"/>
            </a:br>
            <a:r>
              <a:rPr lang="zh-CN" altLang="en-US" dirty="0"/>
              <a:t>尽量回车保证标题为两行</a:t>
            </a:r>
          </a:p>
        </p:txBody>
      </p:sp>
      <p:sp>
        <p:nvSpPr>
          <p:cNvPr id="13" name="文本占位符 87">
            <a:extLst>
              <a:ext uri="{FF2B5EF4-FFF2-40B4-BE49-F238E27FC236}">
                <a16:creationId xmlns:a16="http://schemas.microsoft.com/office/drawing/2014/main" id="{F56DEE86-1AA4-4820-A7A1-E4F787904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09" y="2352090"/>
            <a:ext cx="5154585" cy="2585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buNone/>
              <a:defRPr lang="zh-CN" altLang="en-US" sz="12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Wingdings 3" panose="05040102010807070707" pitchFamily="18" charset="2"/>
              </a:defRPr>
            </a:lvl1pPr>
          </a:lstStyle>
          <a:p>
            <a:pPr marL="228600" lvl="0" indent="-228600"/>
            <a:r>
              <a:rPr lang="zh-CN" altLang="en-US" dirty="0"/>
              <a:t>请在此输入你的副标题</a:t>
            </a:r>
          </a:p>
        </p:txBody>
      </p:sp>
      <p:sp>
        <p:nvSpPr>
          <p:cNvPr id="14" name="文本占位符 53">
            <a:extLst>
              <a:ext uri="{FF2B5EF4-FFF2-40B4-BE49-F238E27FC236}">
                <a16:creationId xmlns:a16="http://schemas.microsoft.com/office/drawing/2014/main" id="{28747CEA-1C37-4144-A247-245AD1393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638" y="4304189"/>
            <a:ext cx="4065361" cy="34471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>
            <a:lvl1pPr marL="0" indent="0">
              <a:lnSpc>
                <a:spcPct val="130000"/>
              </a:lnSpc>
              <a:buNone/>
              <a:defRPr lang="zh-CN" altLang="en-US" sz="1400" spc="1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30000"/>
              </a:lnSpc>
            </a:pPr>
            <a:r>
              <a:rPr lang="zh-CN" altLang="en-US" dirty="0"/>
              <a:t>指导教师： </a:t>
            </a:r>
            <a:r>
              <a:rPr lang="en-US" altLang="zh-CN" dirty="0"/>
              <a:t>XXX	</a:t>
            </a:r>
            <a:r>
              <a:rPr lang="zh-CN" altLang="en-US" dirty="0"/>
              <a:t>答辩学生： 芃苇</a:t>
            </a: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74450" y="318256"/>
            <a:ext cx="1899117" cy="792864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i="0" spc="100" dirty="0">
                <a:solidFill>
                  <a:schemeClr val="accent3"/>
                </a:solidFill>
                <a:latin typeface="+mn-ea"/>
              </a:rPr>
              <a:t>◀ BIT</a:t>
            </a:r>
            <a:r>
              <a:rPr lang="en-US" altLang="zh-CN" sz="2400" b="1" i="0" spc="100" baseline="0" dirty="0">
                <a:solidFill>
                  <a:schemeClr val="accent3"/>
                </a:solidFill>
                <a:latin typeface="+mn-ea"/>
              </a:rPr>
              <a:t> </a:t>
            </a:r>
            <a:r>
              <a:rPr lang="en-US" altLang="zh-CN" sz="2400" b="1" i="0" spc="100" dirty="0">
                <a:solidFill>
                  <a:schemeClr val="accent3"/>
                </a:solidFill>
                <a:latin typeface="+mn-ea"/>
              </a:rPr>
              <a:t>▶</a:t>
            </a:r>
            <a:endParaRPr lang="zh-CN" altLang="en-US" sz="2400" b="1" i="0" spc="100" dirty="0">
              <a:solidFill>
                <a:schemeClr val="accent3"/>
              </a:solidFill>
              <a:latin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894" y="-774608"/>
            <a:ext cx="7885491" cy="758838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874" y="2196869"/>
            <a:ext cx="3243162" cy="2464261"/>
          </a:xfrm>
          <a:prstGeom prst="rect">
            <a:avLst/>
          </a:prstGeom>
        </p:spPr>
      </p:pic>
      <p:grpSp>
        <p:nvGrpSpPr>
          <p:cNvPr id="24" name="组合 23"/>
          <p:cNvGrpSpPr/>
          <p:nvPr userDrawn="1"/>
        </p:nvGrpSpPr>
        <p:grpSpPr>
          <a:xfrm>
            <a:off x="671368" y="6083135"/>
            <a:ext cx="2542613" cy="276499"/>
            <a:chOff x="598941" y="6399999"/>
            <a:chExt cx="2542613" cy="276499"/>
          </a:xfrm>
          <a:solidFill>
            <a:schemeClr val="bg1">
              <a:lumMod val="65000"/>
            </a:schemeClr>
          </a:solidFill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B6AF4F4-F405-428E-ACB6-6C287CCD9962}"/>
                </a:ext>
              </a:extLst>
            </p:cNvPr>
            <p:cNvGrpSpPr/>
            <p:nvPr/>
          </p:nvGrpSpPr>
          <p:grpSpPr>
            <a:xfrm>
              <a:off x="2055693" y="6402621"/>
              <a:ext cx="1085861" cy="270805"/>
              <a:chOff x="10340336" y="2247899"/>
              <a:chExt cx="2724438" cy="679451"/>
            </a:xfrm>
            <a:grpFill/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7EF8326A-A460-4F1F-A35E-22F6C0E02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8131" y="2285206"/>
                <a:ext cx="534988" cy="603250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CC1FA68D-3307-481A-8E89-D3CB2E869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6799" y="2388393"/>
                <a:ext cx="307975" cy="463550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C7A6E3E5-9A1F-4E06-9E71-F1D7E5C11C32}"/>
                  </a:ext>
                </a:extLst>
              </p:cNvPr>
              <p:cNvGrpSpPr/>
              <p:nvPr/>
            </p:nvGrpSpPr>
            <p:grpSpPr>
              <a:xfrm>
                <a:off x="10340336" y="2247899"/>
                <a:ext cx="547688" cy="679451"/>
                <a:chOff x="5548313" y="2084388"/>
                <a:chExt cx="547688" cy="679451"/>
              </a:xfrm>
              <a:grpFill/>
            </p:grpSpPr>
            <p:sp>
              <p:nvSpPr>
                <p:cNvPr id="46" name="Freeform 7">
                  <a:extLst>
                    <a:ext uri="{FF2B5EF4-FFF2-40B4-BE49-F238E27FC236}">
                      <a16:creationId xmlns:a16="http://schemas.microsoft.com/office/drawing/2014/main" id="{02368C72-9CA0-44B0-93EC-F396645A3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8">
                  <a:extLst>
                    <a:ext uri="{FF2B5EF4-FFF2-40B4-BE49-F238E27FC236}">
                      <a16:creationId xmlns:a16="http://schemas.microsoft.com/office/drawing/2014/main" id="{68AB8704-3F31-41E0-B209-31D0A83B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B92E7EB9-3312-4310-B5FA-50F0FA6CFB99}"/>
                  </a:ext>
                </a:extLst>
              </p:cNvPr>
              <p:cNvGrpSpPr/>
              <p:nvPr/>
            </p:nvGrpSpPr>
            <p:grpSpPr>
              <a:xfrm>
                <a:off x="11192276" y="2400300"/>
                <a:ext cx="322175" cy="373063"/>
                <a:chOff x="3792874" y="3138488"/>
                <a:chExt cx="322175" cy="373063"/>
              </a:xfrm>
              <a:grpFill/>
            </p:grpSpPr>
            <p:sp>
              <p:nvSpPr>
                <p:cNvPr id="43" name="Freeform 15">
                  <a:extLst>
                    <a:ext uri="{FF2B5EF4-FFF2-40B4-BE49-F238E27FC236}">
                      <a16:creationId xmlns:a16="http://schemas.microsoft.com/office/drawing/2014/main" id="{4A24723D-38DD-4916-B1AF-76A903317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2874" y="3235325"/>
                  <a:ext cx="112625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16">
                  <a:extLst>
                    <a:ext uri="{FF2B5EF4-FFF2-40B4-BE49-F238E27FC236}">
                      <a16:creationId xmlns:a16="http://schemas.microsoft.com/office/drawing/2014/main" id="{FB4C6AFE-87EF-4FB7-829C-F7529116E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0111" y="3138488"/>
                  <a:ext cx="134938" cy="373063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7BBE01C1-D3BA-489E-BE5E-C63059DA7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924" y="3138488"/>
                  <a:ext cx="75438" cy="79375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582171C-E91E-4DDB-B720-D9EDE8C54B5C}"/>
                </a:ext>
              </a:extLst>
            </p:cNvPr>
            <p:cNvGrpSpPr/>
            <p:nvPr/>
          </p:nvGrpSpPr>
          <p:grpSpPr>
            <a:xfrm>
              <a:off x="598941" y="6399999"/>
              <a:ext cx="1102619" cy="276499"/>
              <a:chOff x="6738929" y="2270918"/>
              <a:chExt cx="2766486" cy="693738"/>
            </a:xfrm>
            <a:grpFill/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EB45816-40C4-4065-9181-C29D2BECD84E}"/>
                  </a:ext>
                </a:extLst>
              </p:cNvPr>
              <p:cNvGrpSpPr/>
              <p:nvPr/>
            </p:nvGrpSpPr>
            <p:grpSpPr>
              <a:xfrm>
                <a:off x="8180494" y="2355056"/>
                <a:ext cx="484188" cy="509588"/>
                <a:chOff x="6113463" y="3541713"/>
                <a:chExt cx="484188" cy="509588"/>
              </a:xfrm>
              <a:grpFill/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70888479-5294-457A-8111-462CE4F104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3C581795-C09D-460E-9472-8181F266F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C43281D5-D15F-4210-8FEF-5D0B83A54FD6}"/>
                  </a:ext>
                </a:extLst>
              </p:cNvPr>
              <p:cNvGrpSpPr/>
              <p:nvPr/>
            </p:nvGrpSpPr>
            <p:grpSpPr>
              <a:xfrm>
                <a:off x="6738929" y="2270918"/>
                <a:ext cx="549275" cy="693738"/>
                <a:chOff x="6108700" y="2066926"/>
                <a:chExt cx="549275" cy="693738"/>
              </a:xfrm>
              <a:grpFill/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0965091B-D712-42AC-844D-24578409D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EDF1A89C-87D3-4066-B020-1AF4B9A41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CD1C2EA2-DECB-4C4E-997D-8417E76BE944}"/>
                  </a:ext>
                </a:extLst>
              </p:cNvPr>
              <p:cNvGrpSpPr/>
              <p:nvPr/>
            </p:nvGrpSpPr>
            <p:grpSpPr>
              <a:xfrm>
                <a:off x="7532962" y="2451100"/>
                <a:ext cx="368300" cy="317500"/>
                <a:chOff x="6186488" y="2930526"/>
                <a:chExt cx="368300" cy="317500"/>
              </a:xfrm>
              <a:grpFill/>
            </p:grpSpPr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id="{58E0037C-7932-4788-ADA9-47256329E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19">
                  <a:extLst>
                    <a:ext uri="{FF2B5EF4-FFF2-40B4-BE49-F238E27FC236}">
                      <a16:creationId xmlns:a16="http://schemas.microsoft.com/office/drawing/2014/main" id="{B78F413E-1D51-491F-A6EC-02810949F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20">
                  <a:extLst>
                    <a:ext uri="{FF2B5EF4-FFF2-40B4-BE49-F238E27FC236}">
                      <a16:creationId xmlns:a16="http://schemas.microsoft.com/office/drawing/2014/main" id="{28D425C4-CE02-4413-BBE1-2E9FA0CC0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9E7CBDC3-9BA0-4307-8967-3267E596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5451" y="2270918"/>
                <a:ext cx="439964" cy="615950"/>
              </a:xfrm>
              <a:custGeom>
                <a:avLst/>
                <a:gdLst>
                  <a:gd name="T0" fmla="*/ 29 w 72"/>
                  <a:gd name="T1" fmla="*/ 49 h 102"/>
                  <a:gd name="T2" fmla="*/ 15 w 72"/>
                  <a:gd name="T3" fmla="*/ 43 h 102"/>
                  <a:gd name="T4" fmla="*/ 10 w 72"/>
                  <a:gd name="T5" fmla="*/ 21 h 102"/>
                  <a:gd name="T6" fmla="*/ 13 w 72"/>
                  <a:gd name="T7" fmla="*/ 15 h 102"/>
                  <a:gd name="T8" fmla="*/ 19 w 72"/>
                  <a:gd name="T9" fmla="*/ 18 h 102"/>
                  <a:gd name="T10" fmla="*/ 20 w 72"/>
                  <a:gd name="T11" fmla="*/ 26 h 102"/>
                  <a:gd name="T12" fmla="*/ 35 w 72"/>
                  <a:gd name="T13" fmla="*/ 22 h 102"/>
                  <a:gd name="T14" fmla="*/ 40 w 72"/>
                  <a:gd name="T15" fmla="*/ 16 h 102"/>
                  <a:gd name="T16" fmla="*/ 43 w 72"/>
                  <a:gd name="T17" fmla="*/ 14 h 102"/>
                  <a:gd name="T18" fmla="*/ 44 w 72"/>
                  <a:gd name="T19" fmla="*/ 19 h 102"/>
                  <a:gd name="T20" fmla="*/ 43 w 72"/>
                  <a:gd name="T21" fmla="*/ 28 h 102"/>
                  <a:gd name="T22" fmla="*/ 36 w 72"/>
                  <a:gd name="T23" fmla="*/ 40 h 102"/>
                  <a:gd name="T24" fmla="*/ 37 w 72"/>
                  <a:gd name="T25" fmla="*/ 42 h 102"/>
                  <a:gd name="T26" fmla="*/ 44 w 72"/>
                  <a:gd name="T27" fmla="*/ 38 h 102"/>
                  <a:gd name="T28" fmla="*/ 56 w 72"/>
                  <a:gd name="T29" fmla="*/ 20 h 102"/>
                  <a:gd name="T30" fmla="*/ 49 w 72"/>
                  <a:gd name="T31" fmla="*/ 9 h 102"/>
                  <a:gd name="T32" fmla="*/ 28 w 72"/>
                  <a:gd name="T33" fmla="*/ 14 h 102"/>
                  <a:gd name="T34" fmla="*/ 20 w 72"/>
                  <a:gd name="T35" fmla="*/ 13 h 102"/>
                  <a:gd name="T36" fmla="*/ 22 w 72"/>
                  <a:gd name="T37" fmla="*/ 6 h 102"/>
                  <a:gd name="T38" fmla="*/ 50 w 72"/>
                  <a:gd name="T39" fmla="*/ 1 h 102"/>
                  <a:gd name="T40" fmla="*/ 68 w 72"/>
                  <a:gd name="T41" fmla="*/ 12 h 102"/>
                  <a:gd name="T42" fmla="*/ 67 w 72"/>
                  <a:gd name="T43" fmla="*/ 24 h 102"/>
                  <a:gd name="T44" fmla="*/ 49 w 72"/>
                  <a:gd name="T45" fmla="*/ 48 h 102"/>
                  <a:gd name="T46" fmla="*/ 42 w 72"/>
                  <a:gd name="T47" fmla="*/ 49 h 102"/>
                  <a:gd name="T48" fmla="*/ 37 w 72"/>
                  <a:gd name="T49" fmla="*/ 47 h 102"/>
                  <a:gd name="T50" fmla="*/ 35 w 72"/>
                  <a:gd name="T51" fmla="*/ 52 h 102"/>
                  <a:gd name="T52" fmla="*/ 41 w 72"/>
                  <a:gd name="T53" fmla="*/ 58 h 102"/>
                  <a:gd name="T54" fmla="*/ 48 w 72"/>
                  <a:gd name="T55" fmla="*/ 57 h 102"/>
                  <a:gd name="T56" fmla="*/ 53 w 72"/>
                  <a:gd name="T57" fmla="*/ 59 h 102"/>
                  <a:gd name="T58" fmla="*/ 53 w 72"/>
                  <a:gd name="T59" fmla="*/ 66 h 102"/>
                  <a:gd name="T60" fmla="*/ 48 w 72"/>
                  <a:gd name="T61" fmla="*/ 70 h 102"/>
                  <a:gd name="T62" fmla="*/ 37 w 72"/>
                  <a:gd name="T63" fmla="*/ 81 h 102"/>
                  <a:gd name="T64" fmla="*/ 45 w 72"/>
                  <a:gd name="T65" fmla="*/ 81 h 102"/>
                  <a:gd name="T66" fmla="*/ 57 w 72"/>
                  <a:gd name="T67" fmla="*/ 89 h 102"/>
                  <a:gd name="T68" fmla="*/ 51 w 72"/>
                  <a:gd name="T69" fmla="*/ 98 h 102"/>
                  <a:gd name="T70" fmla="*/ 26 w 72"/>
                  <a:gd name="T71" fmla="*/ 101 h 102"/>
                  <a:gd name="T72" fmla="*/ 17 w 72"/>
                  <a:gd name="T73" fmla="*/ 96 h 102"/>
                  <a:gd name="T74" fmla="*/ 15 w 72"/>
                  <a:gd name="T75" fmla="*/ 94 h 102"/>
                  <a:gd name="T76" fmla="*/ 19 w 72"/>
                  <a:gd name="T77" fmla="*/ 77 h 102"/>
                  <a:gd name="T78" fmla="*/ 27 w 72"/>
                  <a:gd name="T79" fmla="*/ 70 h 102"/>
                  <a:gd name="T80" fmla="*/ 27 w 72"/>
                  <a:gd name="T81" fmla="*/ 69 h 102"/>
                  <a:gd name="T82" fmla="*/ 21 w 72"/>
                  <a:gd name="T83" fmla="*/ 71 h 102"/>
                  <a:gd name="T84" fmla="*/ 9 w 72"/>
                  <a:gd name="T85" fmla="*/ 76 h 102"/>
                  <a:gd name="T86" fmla="*/ 3 w 72"/>
                  <a:gd name="T87" fmla="*/ 75 h 102"/>
                  <a:gd name="T88" fmla="*/ 4 w 72"/>
                  <a:gd name="T89" fmla="*/ 69 h 102"/>
                  <a:gd name="T90" fmla="*/ 26 w 72"/>
                  <a:gd name="T91" fmla="*/ 60 h 102"/>
                  <a:gd name="T92" fmla="*/ 28 w 72"/>
                  <a:gd name="T93" fmla="*/ 57 h 102"/>
                  <a:gd name="T94" fmla="*/ 29 w 72"/>
                  <a:gd name="T95" fmla="*/ 49 h 102"/>
                  <a:gd name="T96" fmla="*/ 34 w 72"/>
                  <a:gd name="T97" fmla="*/ 29 h 102"/>
                  <a:gd name="T98" fmla="*/ 33 w 72"/>
                  <a:gd name="T99" fmla="*/ 28 h 102"/>
                  <a:gd name="T100" fmla="*/ 26 w 72"/>
                  <a:gd name="T101" fmla="*/ 32 h 102"/>
                  <a:gd name="T102" fmla="*/ 23 w 72"/>
                  <a:gd name="T103" fmla="*/ 36 h 102"/>
                  <a:gd name="T104" fmla="*/ 26 w 72"/>
                  <a:gd name="T105" fmla="*/ 42 h 102"/>
                  <a:gd name="T106" fmla="*/ 31 w 72"/>
                  <a:gd name="T107" fmla="*/ 40 h 102"/>
                  <a:gd name="T108" fmla="*/ 34 w 72"/>
                  <a:gd name="T109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102">
                    <a:moveTo>
                      <a:pt x="29" y="49"/>
                    </a:moveTo>
                    <a:cubicBezTo>
                      <a:pt x="19" y="52"/>
                      <a:pt x="18" y="52"/>
                      <a:pt x="15" y="43"/>
                    </a:cubicBezTo>
                    <a:cubicBezTo>
                      <a:pt x="13" y="36"/>
                      <a:pt x="11" y="28"/>
                      <a:pt x="10" y="21"/>
                    </a:cubicBezTo>
                    <a:cubicBezTo>
                      <a:pt x="9" y="19"/>
                      <a:pt x="11" y="16"/>
                      <a:pt x="13" y="15"/>
                    </a:cubicBezTo>
                    <a:cubicBezTo>
                      <a:pt x="16" y="13"/>
                      <a:pt x="18" y="16"/>
                      <a:pt x="19" y="18"/>
                    </a:cubicBezTo>
                    <a:cubicBezTo>
                      <a:pt x="19" y="21"/>
                      <a:pt x="20" y="23"/>
                      <a:pt x="20" y="26"/>
                    </a:cubicBezTo>
                    <a:cubicBezTo>
                      <a:pt x="26" y="25"/>
                      <a:pt x="31" y="24"/>
                      <a:pt x="35" y="22"/>
                    </a:cubicBezTo>
                    <a:cubicBezTo>
                      <a:pt x="37" y="21"/>
                      <a:pt x="38" y="18"/>
                      <a:pt x="40" y="16"/>
                    </a:cubicBezTo>
                    <a:cubicBezTo>
                      <a:pt x="41" y="15"/>
                      <a:pt x="42" y="14"/>
                      <a:pt x="43" y="14"/>
                    </a:cubicBezTo>
                    <a:cubicBezTo>
                      <a:pt x="44" y="15"/>
                      <a:pt x="44" y="17"/>
                      <a:pt x="44" y="19"/>
                    </a:cubicBezTo>
                    <a:cubicBezTo>
                      <a:pt x="44" y="22"/>
                      <a:pt x="43" y="25"/>
                      <a:pt x="43" y="28"/>
                    </a:cubicBezTo>
                    <a:cubicBezTo>
                      <a:pt x="37" y="29"/>
                      <a:pt x="39" y="36"/>
                      <a:pt x="36" y="40"/>
                    </a:cubicBezTo>
                    <a:cubicBezTo>
                      <a:pt x="36" y="41"/>
                      <a:pt x="37" y="41"/>
                      <a:pt x="37" y="42"/>
                    </a:cubicBezTo>
                    <a:cubicBezTo>
                      <a:pt x="39" y="41"/>
                      <a:pt x="42" y="40"/>
                      <a:pt x="44" y="38"/>
                    </a:cubicBezTo>
                    <a:cubicBezTo>
                      <a:pt x="48" y="32"/>
                      <a:pt x="52" y="26"/>
                      <a:pt x="56" y="20"/>
                    </a:cubicBezTo>
                    <a:cubicBezTo>
                      <a:pt x="59" y="15"/>
                      <a:pt x="56" y="9"/>
                      <a:pt x="49" y="9"/>
                    </a:cubicBezTo>
                    <a:cubicBezTo>
                      <a:pt x="42" y="8"/>
                      <a:pt x="34" y="10"/>
                      <a:pt x="28" y="14"/>
                    </a:cubicBezTo>
                    <a:cubicBezTo>
                      <a:pt x="25" y="16"/>
                      <a:pt x="22" y="15"/>
                      <a:pt x="20" y="13"/>
                    </a:cubicBezTo>
                    <a:cubicBezTo>
                      <a:pt x="17" y="9"/>
                      <a:pt x="17" y="7"/>
                      <a:pt x="22" y="6"/>
                    </a:cubicBezTo>
                    <a:cubicBezTo>
                      <a:pt x="31" y="3"/>
                      <a:pt x="40" y="0"/>
                      <a:pt x="50" y="1"/>
                    </a:cubicBezTo>
                    <a:cubicBezTo>
                      <a:pt x="58" y="1"/>
                      <a:pt x="63" y="7"/>
                      <a:pt x="68" y="12"/>
                    </a:cubicBezTo>
                    <a:cubicBezTo>
                      <a:pt x="72" y="15"/>
                      <a:pt x="70" y="20"/>
                      <a:pt x="67" y="24"/>
                    </a:cubicBezTo>
                    <a:cubicBezTo>
                      <a:pt x="61" y="32"/>
                      <a:pt x="55" y="40"/>
                      <a:pt x="49" y="48"/>
                    </a:cubicBezTo>
                    <a:cubicBezTo>
                      <a:pt x="47" y="51"/>
                      <a:pt x="45" y="52"/>
                      <a:pt x="42" y="49"/>
                    </a:cubicBezTo>
                    <a:cubicBezTo>
                      <a:pt x="41" y="48"/>
                      <a:pt x="38" y="47"/>
                      <a:pt x="37" y="47"/>
                    </a:cubicBezTo>
                    <a:cubicBezTo>
                      <a:pt x="36" y="48"/>
                      <a:pt x="35" y="50"/>
                      <a:pt x="35" y="52"/>
                    </a:cubicBezTo>
                    <a:cubicBezTo>
                      <a:pt x="34" y="59"/>
                      <a:pt x="34" y="59"/>
                      <a:pt x="41" y="58"/>
                    </a:cubicBezTo>
                    <a:cubicBezTo>
                      <a:pt x="43" y="57"/>
                      <a:pt x="46" y="56"/>
                      <a:pt x="48" y="57"/>
                    </a:cubicBezTo>
                    <a:cubicBezTo>
                      <a:pt x="50" y="57"/>
                      <a:pt x="53" y="58"/>
                      <a:pt x="53" y="59"/>
                    </a:cubicBezTo>
                    <a:cubicBezTo>
                      <a:pt x="54" y="61"/>
                      <a:pt x="54" y="64"/>
                      <a:pt x="53" y="66"/>
                    </a:cubicBezTo>
                    <a:cubicBezTo>
                      <a:pt x="52" y="68"/>
                      <a:pt x="50" y="69"/>
                      <a:pt x="48" y="70"/>
                    </a:cubicBezTo>
                    <a:cubicBezTo>
                      <a:pt x="44" y="73"/>
                      <a:pt x="39" y="75"/>
                      <a:pt x="37" y="81"/>
                    </a:cubicBezTo>
                    <a:cubicBezTo>
                      <a:pt x="40" y="81"/>
                      <a:pt x="43" y="81"/>
                      <a:pt x="45" y="81"/>
                    </a:cubicBezTo>
                    <a:cubicBezTo>
                      <a:pt x="51" y="81"/>
                      <a:pt x="56" y="84"/>
                      <a:pt x="57" y="89"/>
                    </a:cubicBezTo>
                    <a:cubicBezTo>
                      <a:pt x="58" y="93"/>
                      <a:pt x="55" y="97"/>
                      <a:pt x="51" y="98"/>
                    </a:cubicBezTo>
                    <a:cubicBezTo>
                      <a:pt x="43" y="99"/>
                      <a:pt x="35" y="100"/>
                      <a:pt x="26" y="101"/>
                    </a:cubicBezTo>
                    <a:cubicBezTo>
                      <a:pt x="22" y="102"/>
                      <a:pt x="19" y="100"/>
                      <a:pt x="17" y="96"/>
                    </a:cubicBezTo>
                    <a:cubicBezTo>
                      <a:pt x="16" y="96"/>
                      <a:pt x="16" y="95"/>
                      <a:pt x="15" y="94"/>
                    </a:cubicBezTo>
                    <a:cubicBezTo>
                      <a:pt x="11" y="84"/>
                      <a:pt x="11" y="84"/>
                      <a:pt x="19" y="77"/>
                    </a:cubicBezTo>
                    <a:cubicBezTo>
                      <a:pt x="22" y="75"/>
                      <a:pt x="24" y="72"/>
                      <a:pt x="27" y="70"/>
                    </a:cubicBezTo>
                    <a:cubicBezTo>
                      <a:pt x="27" y="70"/>
                      <a:pt x="27" y="69"/>
                      <a:pt x="27" y="69"/>
                    </a:cubicBezTo>
                    <a:cubicBezTo>
                      <a:pt x="25" y="69"/>
                      <a:pt x="23" y="70"/>
                      <a:pt x="21" y="71"/>
                    </a:cubicBezTo>
                    <a:cubicBezTo>
                      <a:pt x="17" y="72"/>
                      <a:pt x="13" y="74"/>
                      <a:pt x="9" y="76"/>
                    </a:cubicBezTo>
                    <a:cubicBezTo>
                      <a:pt x="7" y="76"/>
                      <a:pt x="5" y="76"/>
                      <a:pt x="3" y="75"/>
                    </a:cubicBezTo>
                    <a:cubicBezTo>
                      <a:pt x="0" y="72"/>
                      <a:pt x="0" y="71"/>
                      <a:pt x="4" y="69"/>
                    </a:cubicBezTo>
                    <a:cubicBezTo>
                      <a:pt x="12" y="66"/>
                      <a:pt x="19" y="63"/>
                      <a:pt x="26" y="60"/>
                    </a:cubicBezTo>
                    <a:cubicBezTo>
                      <a:pt x="27" y="60"/>
                      <a:pt x="28" y="58"/>
                      <a:pt x="28" y="57"/>
                    </a:cubicBezTo>
                    <a:cubicBezTo>
                      <a:pt x="29" y="55"/>
                      <a:pt x="29" y="52"/>
                      <a:pt x="29" y="49"/>
                    </a:cubicBezTo>
                    <a:close/>
                    <a:moveTo>
                      <a:pt x="34" y="29"/>
                    </a:moveTo>
                    <a:cubicBezTo>
                      <a:pt x="34" y="29"/>
                      <a:pt x="34" y="29"/>
                      <a:pt x="33" y="28"/>
                    </a:cubicBezTo>
                    <a:cubicBezTo>
                      <a:pt x="31" y="29"/>
                      <a:pt x="28" y="30"/>
                      <a:pt x="26" y="32"/>
                    </a:cubicBezTo>
                    <a:cubicBezTo>
                      <a:pt x="24" y="32"/>
                      <a:pt x="22" y="34"/>
                      <a:pt x="23" y="36"/>
                    </a:cubicBezTo>
                    <a:cubicBezTo>
                      <a:pt x="23" y="38"/>
                      <a:pt x="25" y="40"/>
                      <a:pt x="26" y="42"/>
                    </a:cubicBezTo>
                    <a:cubicBezTo>
                      <a:pt x="27" y="42"/>
                      <a:pt x="30" y="41"/>
                      <a:pt x="31" y="40"/>
                    </a:cubicBezTo>
                    <a:cubicBezTo>
                      <a:pt x="32" y="37"/>
                      <a:pt x="33" y="33"/>
                      <a:pt x="34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D88D9717-3185-4A77-8E18-2A8659D4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8184" y="2293480"/>
                <a:ext cx="236904" cy="593388"/>
              </a:xfrm>
              <a:custGeom>
                <a:avLst/>
                <a:gdLst>
                  <a:gd name="T0" fmla="*/ 30 w 39"/>
                  <a:gd name="T1" fmla="*/ 44 h 98"/>
                  <a:gd name="T2" fmla="*/ 36 w 39"/>
                  <a:gd name="T3" fmla="*/ 34 h 98"/>
                  <a:gd name="T4" fmla="*/ 37 w 39"/>
                  <a:gd name="T5" fmla="*/ 51 h 98"/>
                  <a:gd name="T6" fmla="*/ 25 w 39"/>
                  <a:gd name="T7" fmla="*/ 82 h 98"/>
                  <a:gd name="T8" fmla="*/ 21 w 39"/>
                  <a:gd name="T9" fmla="*/ 98 h 98"/>
                  <a:gd name="T10" fmla="*/ 13 w 39"/>
                  <a:gd name="T11" fmla="*/ 96 h 98"/>
                  <a:gd name="T12" fmla="*/ 5 w 39"/>
                  <a:gd name="T13" fmla="*/ 83 h 98"/>
                  <a:gd name="T14" fmla="*/ 11 w 39"/>
                  <a:gd name="T15" fmla="*/ 62 h 98"/>
                  <a:gd name="T16" fmla="*/ 9 w 39"/>
                  <a:gd name="T17" fmla="*/ 43 h 98"/>
                  <a:gd name="T18" fmla="*/ 12 w 39"/>
                  <a:gd name="T19" fmla="*/ 38 h 98"/>
                  <a:gd name="T20" fmla="*/ 18 w 39"/>
                  <a:gd name="T21" fmla="*/ 33 h 98"/>
                  <a:gd name="T22" fmla="*/ 23 w 39"/>
                  <a:gd name="T23" fmla="*/ 12 h 98"/>
                  <a:gd name="T24" fmla="*/ 11 w 39"/>
                  <a:gd name="T25" fmla="*/ 16 h 98"/>
                  <a:gd name="T26" fmla="*/ 2 w 39"/>
                  <a:gd name="T27" fmla="*/ 16 h 98"/>
                  <a:gd name="T28" fmla="*/ 0 w 39"/>
                  <a:gd name="T29" fmla="*/ 12 h 98"/>
                  <a:gd name="T30" fmla="*/ 3 w 39"/>
                  <a:gd name="T31" fmla="*/ 10 h 98"/>
                  <a:gd name="T32" fmla="*/ 16 w 39"/>
                  <a:gd name="T33" fmla="*/ 7 h 98"/>
                  <a:gd name="T34" fmla="*/ 26 w 39"/>
                  <a:gd name="T35" fmla="*/ 2 h 98"/>
                  <a:gd name="T36" fmla="*/ 32 w 39"/>
                  <a:gd name="T37" fmla="*/ 1 h 98"/>
                  <a:gd name="T38" fmla="*/ 35 w 39"/>
                  <a:gd name="T39" fmla="*/ 9 h 98"/>
                  <a:gd name="T40" fmla="*/ 34 w 39"/>
                  <a:gd name="T41" fmla="*/ 11 h 98"/>
                  <a:gd name="T42" fmla="*/ 27 w 39"/>
                  <a:gd name="T43" fmla="*/ 38 h 98"/>
                  <a:gd name="T44" fmla="*/ 28 w 39"/>
                  <a:gd name="T45" fmla="*/ 44 h 98"/>
                  <a:gd name="T46" fmla="*/ 30 w 39"/>
                  <a:gd name="T47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98">
                    <a:moveTo>
                      <a:pt x="30" y="44"/>
                    </a:moveTo>
                    <a:cubicBezTo>
                      <a:pt x="32" y="41"/>
                      <a:pt x="34" y="38"/>
                      <a:pt x="36" y="34"/>
                    </a:cubicBezTo>
                    <a:cubicBezTo>
                      <a:pt x="37" y="40"/>
                      <a:pt x="39" y="45"/>
                      <a:pt x="37" y="51"/>
                    </a:cubicBezTo>
                    <a:cubicBezTo>
                      <a:pt x="33" y="61"/>
                      <a:pt x="29" y="72"/>
                      <a:pt x="25" y="82"/>
                    </a:cubicBezTo>
                    <a:cubicBezTo>
                      <a:pt x="23" y="87"/>
                      <a:pt x="23" y="92"/>
                      <a:pt x="21" y="98"/>
                    </a:cubicBezTo>
                    <a:cubicBezTo>
                      <a:pt x="18" y="97"/>
                      <a:pt x="15" y="97"/>
                      <a:pt x="13" y="96"/>
                    </a:cubicBezTo>
                    <a:cubicBezTo>
                      <a:pt x="7" y="94"/>
                      <a:pt x="3" y="89"/>
                      <a:pt x="5" y="83"/>
                    </a:cubicBezTo>
                    <a:cubicBezTo>
                      <a:pt x="7" y="76"/>
                      <a:pt x="9" y="69"/>
                      <a:pt x="11" y="62"/>
                    </a:cubicBezTo>
                    <a:cubicBezTo>
                      <a:pt x="13" y="56"/>
                      <a:pt x="14" y="49"/>
                      <a:pt x="9" y="43"/>
                    </a:cubicBezTo>
                    <a:cubicBezTo>
                      <a:pt x="7" y="39"/>
                      <a:pt x="9" y="38"/>
                      <a:pt x="12" y="38"/>
                    </a:cubicBezTo>
                    <a:cubicBezTo>
                      <a:pt x="17" y="39"/>
                      <a:pt x="17" y="37"/>
                      <a:pt x="18" y="33"/>
                    </a:cubicBezTo>
                    <a:cubicBezTo>
                      <a:pt x="19" y="26"/>
                      <a:pt x="21" y="20"/>
                      <a:pt x="23" y="12"/>
                    </a:cubicBezTo>
                    <a:cubicBezTo>
                      <a:pt x="19" y="13"/>
                      <a:pt x="15" y="15"/>
                      <a:pt x="11" y="16"/>
                    </a:cubicBezTo>
                    <a:cubicBezTo>
                      <a:pt x="8" y="17"/>
                      <a:pt x="5" y="16"/>
                      <a:pt x="2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10"/>
                    </a:cubicBezTo>
                    <a:cubicBezTo>
                      <a:pt x="7" y="8"/>
                      <a:pt x="12" y="8"/>
                      <a:pt x="16" y="7"/>
                    </a:cubicBezTo>
                    <a:cubicBezTo>
                      <a:pt x="19" y="5"/>
                      <a:pt x="22" y="3"/>
                      <a:pt x="26" y="2"/>
                    </a:cubicBezTo>
                    <a:cubicBezTo>
                      <a:pt x="28" y="1"/>
                      <a:pt x="32" y="0"/>
                      <a:pt x="32" y="1"/>
                    </a:cubicBezTo>
                    <a:cubicBezTo>
                      <a:pt x="34" y="3"/>
                      <a:pt x="35" y="6"/>
                      <a:pt x="35" y="9"/>
                    </a:cubicBezTo>
                    <a:cubicBezTo>
                      <a:pt x="36" y="9"/>
                      <a:pt x="35" y="10"/>
                      <a:pt x="34" y="11"/>
                    </a:cubicBezTo>
                    <a:cubicBezTo>
                      <a:pt x="27" y="19"/>
                      <a:pt x="28" y="29"/>
                      <a:pt x="27" y="38"/>
                    </a:cubicBezTo>
                    <a:cubicBezTo>
                      <a:pt x="27" y="40"/>
                      <a:pt x="28" y="42"/>
                      <a:pt x="28" y="44"/>
                    </a:cubicBezTo>
                    <a:cubicBezTo>
                      <a:pt x="29" y="44"/>
                      <a:pt x="29" y="44"/>
                      <a:pt x="3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97769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样式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F468BC7-46A2-4AAB-B3F7-1544FCFE8ABB}"/>
              </a:ext>
            </a:extLst>
          </p:cNvPr>
          <p:cNvSpPr txBox="1"/>
          <p:nvPr userDrawn="1"/>
        </p:nvSpPr>
        <p:spPr>
          <a:xfrm rot="16200000">
            <a:off x="-1538864" y="2653429"/>
            <a:ext cx="52296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spc="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Contents</a:t>
            </a:r>
            <a:r>
              <a:rPr lang="en-US" altLang="zh-CN" sz="4400" b="1" spc="50" dirty="0">
                <a:solidFill>
                  <a:schemeClr val="accent4"/>
                </a:solidFill>
                <a:latin typeface="+mj-lt"/>
              </a:rPr>
              <a:t>■</a:t>
            </a:r>
            <a:endParaRPr lang="zh-CN" altLang="en-US" sz="4400" b="1" spc="5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9A0861-AF32-4D83-B541-5799200EE73D}"/>
              </a:ext>
            </a:extLst>
          </p:cNvPr>
          <p:cNvSpPr txBox="1"/>
          <p:nvPr userDrawn="1"/>
        </p:nvSpPr>
        <p:spPr>
          <a:xfrm>
            <a:off x="1116549" y="3752395"/>
            <a:ext cx="738664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spc="600" dirty="0">
                <a:solidFill>
                  <a:schemeClr val="accent1"/>
                </a:solidFill>
              </a:rPr>
              <a:t>结构大纲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EC53DF-AF11-4D83-9B0B-ED5DB673B7B9}"/>
              </a:ext>
            </a:extLst>
          </p:cNvPr>
          <p:cNvSpPr txBox="1"/>
          <p:nvPr userDrawn="1"/>
        </p:nvSpPr>
        <p:spPr>
          <a:xfrm>
            <a:off x="9519824" y="6600901"/>
            <a:ext cx="2523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en-US" altLang="zh-CN" sz="1000" spc="0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INSTITUTE OF TECHNOLOGY</a:t>
            </a:r>
            <a:endParaRPr lang="zh-CN" altLang="en-US" sz="1000" spc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148" y="78493"/>
            <a:ext cx="2025400" cy="566914"/>
          </a:xfrm>
          <a:prstGeom prst="rect">
            <a:avLst/>
          </a:prstGeom>
        </p:spPr>
      </p:pic>
      <p:sp>
        <p:nvSpPr>
          <p:cNvPr id="82" name="任意多边形: 形状 59">
            <a:extLst>
              <a:ext uri="{FF2B5EF4-FFF2-40B4-BE49-F238E27FC236}">
                <a16:creationId xmlns:a16="http://schemas.microsoft.com/office/drawing/2014/main" id="{AC1D2521-933E-409D-9088-BF7A7FA6A8E9}"/>
              </a:ext>
            </a:extLst>
          </p:cNvPr>
          <p:cNvSpPr/>
          <p:nvPr userDrawn="1"/>
        </p:nvSpPr>
        <p:spPr>
          <a:xfrm flipH="1">
            <a:off x="-1352550" y="-2"/>
            <a:ext cx="13544548" cy="1057277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498" y="249943"/>
            <a:ext cx="2025400" cy="566914"/>
          </a:xfrm>
          <a:prstGeom prst="rect">
            <a:avLst/>
          </a:prstGeom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180A68EB-E97F-4BBF-9D90-3F845C9BE11A}"/>
              </a:ext>
            </a:extLst>
          </p:cNvPr>
          <p:cNvSpPr/>
          <p:nvPr userDrawn="1"/>
        </p:nvSpPr>
        <p:spPr>
          <a:xfrm>
            <a:off x="0" y="6188075"/>
            <a:ext cx="12192000" cy="66992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 userDrawn="1"/>
        </p:nvGrpSpPr>
        <p:grpSpPr>
          <a:xfrm>
            <a:off x="598941" y="6399999"/>
            <a:ext cx="2542613" cy="276499"/>
            <a:chOff x="598941" y="6399999"/>
            <a:chExt cx="2542613" cy="276499"/>
          </a:xfrm>
          <a:solidFill>
            <a:schemeClr val="bg1"/>
          </a:solidFill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2B6AF4F4-F405-428E-ACB6-6C287CCD9962}"/>
                </a:ext>
              </a:extLst>
            </p:cNvPr>
            <p:cNvGrpSpPr/>
            <p:nvPr/>
          </p:nvGrpSpPr>
          <p:grpSpPr>
            <a:xfrm>
              <a:off x="2055693" y="6402621"/>
              <a:ext cx="1085861" cy="270805"/>
              <a:chOff x="10340336" y="2247899"/>
              <a:chExt cx="2724438" cy="679451"/>
            </a:xfrm>
            <a:grpFill/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7EF8326A-A460-4F1F-A35E-22F6C0E02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8131" y="2285206"/>
                <a:ext cx="534988" cy="603250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CC1FA68D-3307-481A-8E89-D3CB2E869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6799" y="2388393"/>
                <a:ext cx="307975" cy="463550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C7A6E3E5-9A1F-4E06-9E71-F1D7E5C11C32}"/>
                  </a:ext>
                </a:extLst>
              </p:cNvPr>
              <p:cNvGrpSpPr/>
              <p:nvPr/>
            </p:nvGrpSpPr>
            <p:grpSpPr>
              <a:xfrm>
                <a:off x="10340336" y="2247899"/>
                <a:ext cx="547688" cy="679451"/>
                <a:chOff x="5548313" y="2084388"/>
                <a:chExt cx="547688" cy="679451"/>
              </a:xfrm>
              <a:grpFill/>
            </p:grpSpPr>
            <p:sp>
              <p:nvSpPr>
                <p:cNvPr id="107" name="Freeform 7">
                  <a:extLst>
                    <a:ext uri="{FF2B5EF4-FFF2-40B4-BE49-F238E27FC236}">
                      <a16:creationId xmlns:a16="http://schemas.microsoft.com/office/drawing/2014/main" id="{02368C72-9CA0-44B0-93EC-F396645A3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Freeform 8">
                  <a:extLst>
                    <a:ext uri="{FF2B5EF4-FFF2-40B4-BE49-F238E27FC236}">
                      <a16:creationId xmlns:a16="http://schemas.microsoft.com/office/drawing/2014/main" id="{68AB8704-3F31-41E0-B209-31D0A83B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" name="组合 102">
                <a:extLst>
                  <a:ext uri="{FF2B5EF4-FFF2-40B4-BE49-F238E27FC236}">
                    <a16:creationId xmlns:a16="http://schemas.microsoft.com/office/drawing/2014/main" id="{B92E7EB9-3312-4310-B5FA-50F0FA6CFB99}"/>
                  </a:ext>
                </a:extLst>
              </p:cNvPr>
              <p:cNvGrpSpPr/>
              <p:nvPr/>
            </p:nvGrpSpPr>
            <p:grpSpPr>
              <a:xfrm>
                <a:off x="11192276" y="2400300"/>
                <a:ext cx="322175" cy="373063"/>
                <a:chOff x="3792874" y="3138488"/>
                <a:chExt cx="322175" cy="373063"/>
              </a:xfrm>
              <a:grpFill/>
            </p:grpSpPr>
            <p:sp>
              <p:nvSpPr>
                <p:cNvPr id="104" name="Freeform 15">
                  <a:extLst>
                    <a:ext uri="{FF2B5EF4-FFF2-40B4-BE49-F238E27FC236}">
                      <a16:creationId xmlns:a16="http://schemas.microsoft.com/office/drawing/2014/main" id="{4A24723D-38DD-4916-B1AF-76A903317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2874" y="3235325"/>
                  <a:ext cx="112625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6">
                  <a:extLst>
                    <a:ext uri="{FF2B5EF4-FFF2-40B4-BE49-F238E27FC236}">
                      <a16:creationId xmlns:a16="http://schemas.microsoft.com/office/drawing/2014/main" id="{FB4C6AFE-87EF-4FB7-829C-F7529116E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0111" y="3138488"/>
                  <a:ext cx="134938" cy="373063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7">
                  <a:extLst>
                    <a:ext uri="{FF2B5EF4-FFF2-40B4-BE49-F238E27FC236}">
                      <a16:creationId xmlns:a16="http://schemas.microsoft.com/office/drawing/2014/main" id="{7BBE01C1-D3BA-489E-BE5E-C63059DA7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924" y="3138488"/>
                  <a:ext cx="75438" cy="79375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E582171C-E91E-4DDB-B720-D9EDE8C54B5C}"/>
                </a:ext>
              </a:extLst>
            </p:cNvPr>
            <p:cNvGrpSpPr/>
            <p:nvPr/>
          </p:nvGrpSpPr>
          <p:grpSpPr>
            <a:xfrm>
              <a:off x="598941" y="6399999"/>
              <a:ext cx="1102619" cy="276499"/>
              <a:chOff x="6738929" y="2270918"/>
              <a:chExt cx="2766486" cy="693738"/>
            </a:xfrm>
            <a:grpFill/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4EB45816-40C4-4065-9181-C29D2BECD84E}"/>
                  </a:ext>
                </a:extLst>
              </p:cNvPr>
              <p:cNvGrpSpPr/>
              <p:nvPr/>
            </p:nvGrpSpPr>
            <p:grpSpPr>
              <a:xfrm>
                <a:off x="8180494" y="2355056"/>
                <a:ext cx="484188" cy="509588"/>
                <a:chOff x="6113463" y="3541713"/>
                <a:chExt cx="484188" cy="509588"/>
              </a:xfrm>
              <a:grpFill/>
            </p:grpSpPr>
            <p:sp>
              <p:nvSpPr>
                <p:cNvPr id="98" name="Freeform 9">
                  <a:extLst>
                    <a:ext uri="{FF2B5EF4-FFF2-40B4-BE49-F238E27FC236}">
                      <a16:creationId xmlns:a16="http://schemas.microsoft.com/office/drawing/2014/main" id="{70888479-5294-457A-8111-462CE4F104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Freeform 10">
                  <a:extLst>
                    <a:ext uri="{FF2B5EF4-FFF2-40B4-BE49-F238E27FC236}">
                      <a16:creationId xmlns:a16="http://schemas.microsoft.com/office/drawing/2014/main" id="{3C581795-C09D-460E-9472-8181F266F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C43281D5-D15F-4210-8FEF-5D0B83A54FD6}"/>
                  </a:ext>
                </a:extLst>
              </p:cNvPr>
              <p:cNvGrpSpPr/>
              <p:nvPr/>
            </p:nvGrpSpPr>
            <p:grpSpPr>
              <a:xfrm>
                <a:off x="6738929" y="2270918"/>
                <a:ext cx="549275" cy="693738"/>
                <a:chOff x="6108700" y="2066926"/>
                <a:chExt cx="549275" cy="693738"/>
              </a:xfrm>
              <a:grpFill/>
            </p:grpSpPr>
            <p:sp>
              <p:nvSpPr>
                <p:cNvPr id="96" name="Freeform 13">
                  <a:extLst>
                    <a:ext uri="{FF2B5EF4-FFF2-40B4-BE49-F238E27FC236}">
                      <a16:creationId xmlns:a16="http://schemas.microsoft.com/office/drawing/2014/main" id="{0965091B-D712-42AC-844D-24578409D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Freeform 14">
                  <a:extLst>
                    <a:ext uri="{FF2B5EF4-FFF2-40B4-BE49-F238E27FC236}">
                      <a16:creationId xmlns:a16="http://schemas.microsoft.com/office/drawing/2014/main" id="{EDF1A89C-87D3-4066-B020-1AF4B9A41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CD1C2EA2-DECB-4C4E-997D-8417E76BE944}"/>
                  </a:ext>
                </a:extLst>
              </p:cNvPr>
              <p:cNvGrpSpPr/>
              <p:nvPr/>
            </p:nvGrpSpPr>
            <p:grpSpPr>
              <a:xfrm>
                <a:off x="7532962" y="2451100"/>
                <a:ext cx="368300" cy="317500"/>
                <a:chOff x="6186488" y="2930526"/>
                <a:chExt cx="368300" cy="317500"/>
              </a:xfrm>
              <a:grpFill/>
            </p:grpSpPr>
            <p:sp>
              <p:nvSpPr>
                <p:cNvPr id="93" name="Freeform 18">
                  <a:extLst>
                    <a:ext uri="{FF2B5EF4-FFF2-40B4-BE49-F238E27FC236}">
                      <a16:creationId xmlns:a16="http://schemas.microsoft.com/office/drawing/2014/main" id="{58E0037C-7932-4788-ADA9-47256329E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Freeform 19">
                  <a:extLst>
                    <a:ext uri="{FF2B5EF4-FFF2-40B4-BE49-F238E27FC236}">
                      <a16:creationId xmlns:a16="http://schemas.microsoft.com/office/drawing/2014/main" id="{B78F413E-1D51-491F-A6EC-02810949F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">
                  <a:extLst>
                    <a:ext uri="{FF2B5EF4-FFF2-40B4-BE49-F238E27FC236}">
                      <a16:creationId xmlns:a16="http://schemas.microsoft.com/office/drawing/2014/main" id="{28D425C4-CE02-4413-BBE1-2E9FA0CC0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91" name="Freeform 11">
                <a:extLst>
                  <a:ext uri="{FF2B5EF4-FFF2-40B4-BE49-F238E27FC236}">
                    <a16:creationId xmlns:a16="http://schemas.microsoft.com/office/drawing/2014/main" id="{9E7CBDC3-9BA0-4307-8967-3267E596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5451" y="2270918"/>
                <a:ext cx="439964" cy="615950"/>
              </a:xfrm>
              <a:custGeom>
                <a:avLst/>
                <a:gdLst>
                  <a:gd name="T0" fmla="*/ 29 w 72"/>
                  <a:gd name="T1" fmla="*/ 49 h 102"/>
                  <a:gd name="T2" fmla="*/ 15 w 72"/>
                  <a:gd name="T3" fmla="*/ 43 h 102"/>
                  <a:gd name="T4" fmla="*/ 10 w 72"/>
                  <a:gd name="T5" fmla="*/ 21 h 102"/>
                  <a:gd name="T6" fmla="*/ 13 w 72"/>
                  <a:gd name="T7" fmla="*/ 15 h 102"/>
                  <a:gd name="T8" fmla="*/ 19 w 72"/>
                  <a:gd name="T9" fmla="*/ 18 h 102"/>
                  <a:gd name="T10" fmla="*/ 20 w 72"/>
                  <a:gd name="T11" fmla="*/ 26 h 102"/>
                  <a:gd name="T12" fmla="*/ 35 w 72"/>
                  <a:gd name="T13" fmla="*/ 22 h 102"/>
                  <a:gd name="T14" fmla="*/ 40 w 72"/>
                  <a:gd name="T15" fmla="*/ 16 h 102"/>
                  <a:gd name="T16" fmla="*/ 43 w 72"/>
                  <a:gd name="T17" fmla="*/ 14 h 102"/>
                  <a:gd name="T18" fmla="*/ 44 w 72"/>
                  <a:gd name="T19" fmla="*/ 19 h 102"/>
                  <a:gd name="T20" fmla="*/ 43 w 72"/>
                  <a:gd name="T21" fmla="*/ 28 h 102"/>
                  <a:gd name="T22" fmla="*/ 36 w 72"/>
                  <a:gd name="T23" fmla="*/ 40 h 102"/>
                  <a:gd name="T24" fmla="*/ 37 w 72"/>
                  <a:gd name="T25" fmla="*/ 42 h 102"/>
                  <a:gd name="T26" fmla="*/ 44 w 72"/>
                  <a:gd name="T27" fmla="*/ 38 h 102"/>
                  <a:gd name="T28" fmla="*/ 56 w 72"/>
                  <a:gd name="T29" fmla="*/ 20 h 102"/>
                  <a:gd name="T30" fmla="*/ 49 w 72"/>
                  <a:gd name="T31" fmla="*/ 9 h 102"/>
                  <a:gd name="T32" fmla="*/ 28 w 72"/>
                  <a:gd name="T33" fmla="*/ 14 h 102"/>
                  <a:gd name="T34" fmla="*/ 20 w 72"/>
                  <a:gd name="T35" fmla="*/ 13 h 102"/>
                  <a:gd name="T36" fmla="*/ 22 w 72"/>
                  <a:gd name="T37" fmla="*/ 6 h 102"/>
                  <a:gd name="T38" fmla="*/ 50 w 72"/>
                  <a:gd name="T39" fmla="*/ 1 h 102"/>
                  <a:gd name="T40" fmla="*/ 68 w 72"/>
                  <a:gd name="T41" fmla="*/ 12 h 102"/>
                  <a:gd name="T42" fmla="*/ 67 w 72"/>
                  <a:gd name="T43" fmla="*/ 24 h 102"/>
                  <a:gd name="T44" fmla="*/ 49 w 72"/>
                  <a:gd name="T45" fmla="*/ 48 h 102"/>
                  <a:gd name="T46" fmla="*/ 42 w 72"/>
                  <a:gd name="T47" fmla="*/ 49 h 102"/>
                  <a:gd name="T48" fmla="*/ 37 w 72"/>
                  <a:gd name="T49" fmla="*/ 47 h 102"/>
                  <a:gd name="T50" fmla="*/ 35 w 72"/>
                  <a:gd name="T51" fmla="*/ 52 h 102"/>
                  <a:gd name="T52" fmla="*/ 41 w 72"/>
                  <a:gd name="T53" fmla="*/ 58 h 102"/>
                  <a:gd name="T54" fmla="*/ 48 w 72"/>
                  <a:gd name="T55" fmla="*/ 57 h 102"/>
                  <a:gd name="T56" fmla="*/ 53 w 72"/>
                  <a:gd name="T57" fmla="*/ 59 h 102"/>
                  <a:gd name="T58" fmla="*/ 53 w 72"/>
                  <a:gd name="T59" fmla="*/ 66 h 102"/>
                  <a:gd name="T60" fmla="*/ 48 w 72"/>
                  <a:gd name="T61" fmla="*/ 70 h 102"/>
                  <a:gd name="T62" fmla="*/ 37 w 72"/>
                  <a:gd name="T63" fmla="*/ 81 h 102"/>
                  <a:gd name="T64" fmla="*/ 45 w 72"/>
                  <a:gd name="T65" fmla="*/ 81 h 102"/>
                  <a:gd name="T66" fmla="*/ 57 w 72"/>
                  <a:gd name="T67" fmla="*/ 89 h 102"/>
                  <a:gd name="T68" fmla="*/ 51 w 72"/>
                  <a:gd name="T69" fmla="*/ 98 h 102"/>
                  <a:gd name="T70" fmla="*/ 26 w 72"/>
                  <a:gd name="T71" fmla="*/ 101 h 102"/>
                  <a:gd name="T72" fmla="*/ 17 w 72"/>
                  <a:gd name="T73" fmla="*/ 96 h 102"/>
                  <a:gd name="T74" fmla="*/ 15 w 72"/>
                  <a:gd name="T75" fmla="*/ 94 h 102"/>
                  <a:gd name="T76" fmla="*/ 19 w 72"/>
                  <a:gd name="T77" fmla="*/ 77 h 102"/>
                  <a:gd name="T78" fmla="*/ 27 w 72"/>
                  <a:gd name="T79" fmla="*/ 70 h 102"/>
                  <a:gd name="T80" fmla="*/ 27 w 72"/>
                  <a:gd name="T81" fmla="*/ 69 h 102"/>
                  <a:gd name="T82" fmla="*/ 21 w 72"/>
                  <a:gd name="T83" fmla="*/ 71 h 102"/>
                  <a:gd name="T84" fmla="*/ 9 w 72"/>
                  <a:gd name="T85" fmla="*/ 76 h 102"/>
                  <a:gd name="T86" fmla="*/ 3 w 72"/>
                  <a:gd name="T87" fmla="*/ 75 h 102"/>
                  <a:gd name="T88" fmla="*/ 4 w 72"/>
                  <a:gd name="T89" fmla="*/ 69 h 102"/>
                  <a:gd name="T90" fmla="*/ 26 w 72"/>
                  <a:gd name="T91" fmla="*/ 60 h 102"/>
                  <a:gd name="T92" fmla="*/ 28 w 72"/>
                  <a:gd name="T93" fmla="*/ 57 h 102"/>
                  <a:gd name="T94" fmla="*/ 29 w 72"/>
                  <a:gd name="T95" fmla="*/ 49 h 102"/>
                  <a:gd name="T96" fmla="*/ 34 w 72"/>
                  <a:gd name="T97" fmla="*/ 29 h 102"/>
                  <a:gd name="T98" fmla="*/ 33 w 72"/>
                  <a:gd name="T99" fmla="*/ 28 h 102"/>
                  <a:gd name="T100" fmla="*/ 26 w 72"/>
                  <a:gd name="T101" fmla="*/ 32 h 102"/>
                  <a:gd name="T102" fmla="*/ 23 w 72"/>
                  <a:gd name="T103" fmla="*/ 36 h 102"/>
                  <a:gd name="T104" fmla="*/ 26 w 72"/>
                  <a:gd name="T105" fmla="*/ 42 h 102"/>
                  <a:gd name="T106" fmla="*/ 31 w 72"/>
                  <a:gd name="T107" fmla="*/ 40 h 102"/>
                  <a:gd name="T108" fmla="*/ 34 w 72"/>
                  <a:gd name="T109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102">
                    <a:moveTo>
                      <a:pt x="29" y="49"/>
                    </a:moveTo>
                    <a:cubicBezTo>
                      <a:pt x="19" y="52"/>
                      <a:pt x="18" y="52"/>
                      <a:pt x="15" y="43"/>
                    </a:cubicBezTo>
                    <a:cubicBezTo>
                      <a:pt x="13" y="36"/>
                      <a:pt x="11" y="28"/>
                      <a:pt x="10" y="21"/>
                    </a:cubicBezTo>
                    <a:cubicBezTo>
                      <a:pt x="9" y="19"/>
                      <a:pt x="11" y="16"/>
                      <a:pt x="13" y="15"/>
                    </a:cubicBezTo>
                    <a:cubicBezTo>
                      <a:pt x="16" y="13"/>
                      <a:pt x="18" y="16"/>
                      <a:pt x="19" y="18"/>
                    </a:cubicBezTo>
                    <a:cubicBezTo>
                      <a:pt x="19" y="21"/>
                      <a:pt x="20" y="23"/>
                      <a:pt x="20" y="26"/>
                    </a:cubicBezTo>
                    <a:cubicBezTo>
                      <a:pt x="26" y="25"/>
                      <a:pt x="31" y="24"/>
                      <a:pt x="35" y="22"/>
                    </a:cubicBezTo>
                    <a:cubicBezTo>
                      <a:pt x="37" y="21"/>
                      <a:pt x="38" y="18"/>
                      <a:pt x="40" y="16"/>
                    </a:cubicBezTo>
                    <a:cubicBezTo>
                      <a:pt x="41" y="15"/>
                      <a:pt x="42" y="14"/>
                      <a:pt x="43" y="14"/>
                    </a:cubicBezTo>
                    <a:cubicBezTo>
                      <a:pt x="44" y="15"/>
                      <a:pt x="44" y="17"/>
                      <a:pt x="44" y="19"/>
                    </a:cubicBezTo>
                    <a:cubicBezTo>
                      <a:pt x="44" y="22"/>
                      <a:pt x="43" y="25"/>
                      <a:pt x="43" y="28"/>
                    </a:cubicBezTo>
                    <a:cubicBezTo>
                      <a:pt x="37" y="29"/>
                      <a:pt x="39" y="36"/>
                      <a:pt x="36" y="40"/>
                    </a:cubicBezTo>
                    <a:cubicBezTo>
                      <a:pt x="36" y="41"/>
                      <a:pt x="37" y="41"/>
                      <a:pt x="37" y="42"/>
                    </a:cubicBezTo>
                    <a:cubicBezTo>
                      <a:pt x="39" y="41"/>
                      <a:pt x="42" y="40"/>
                      <a:pt x="44" y="38"/>
                    </a:cubicBezTo>
                    <a:cubicBezTo>
                      <a:pt x="48" y="32"/>
                      <a:pt x="52" y="26"/>
                      <a:pt x="56" y="20"/>
                    </a:cubicBezTo>
                    <a:cubicBezTo>
                      <a:pt x="59" y="15"/>
                      <a:pt x="56" y="9"/>
                      <a:pt x="49" y="9"/>
                    </a:cubicBezTo>
                    <a:cubicBezTo>
                      <a:pt x="42" y="8"/>
                      <a:pt x="34" y="10"/>
                      <a:pt x="28" y="14"/>
                    </a:cubicBezTo>
                    <a:cubicBezTo>
                      <a:pt x="25" y="16"/>
                      <a:pt x="22" y="15"/>
                      <a:pt x="20" y="13"/>
                    </a:cubicBezTo>
                    <a:cubicBezTo>
                      <a:pt x="17" y="9"/>
                      <a:pt x="17" y="7"/>
                      <a:pt x="22" y="6"/>
                    </a:cubicBezTo>
                    <a:cubicBezTo>
                      <a:pt x="31" y="3"/>
                      <a:pt x="40" y="0"/>
                      <a:pt x="50" y="1"/>
                    </a:cubicBezTo>
                    <a:cubicBezTo>
                      <a:pt x="58" y="1"/>
                      <a:pt x="63" y="7"/>
                      <a:pt x="68" y="12"/>
                    </a:cubicBezTo>
                    <a:cubicBezTo>
                      <a:pt x="72" y="15"/>
                      <a:pt x="70" y="20"/>
                      <a:pt x="67" y="24"/>
                    </a:cubicBezTo>
                    <a:cubicBezTo>
                      <a:pt x="61" y="32"/>
                      <a:pt x="55" y="40"/>
                      <a:pt x="49" y="48"/>
                    </a:cubicBezTo>
                    <a:cubicBezTo>
                      <a:pt x="47" y="51"/>
                      <a:pt x="45" y="52"/>
                      <a:pt x="42" y="49"/>
                    </a:cubicBezTo>
                    <a:cubicBezTo>
                      <a:pt x="41" y="48"/>
                      <a:pt x="38" y="47"/>
                      <a:pt x="37" y="47"/>
                    </a:cubicBezTo>
                    <a:cubicBezTo>
                      <a:pt x="36" y="48"/>
                      <a:pt x="35" y="50"/>
                      <a:pt x="35" y="52"/>
                    </a:cubicBezTo>
                    <a:cubicBezTo>
                      <a:pt x="34" y="59"/>
                      <a:pt x="34" y="59"/>
                      <a:pt x="41" y="58"/>
                    </a:cubicBezTo>
                    <a:cubicBezTo>
                      <a:pt x="43" y="57"/>
                      <a:pt x="46" y="56"/>
                      <a:pt x="48" y="57"/>
                    </a:cubicBezTo>
                    <a:cubicBezTo>
                      <a:pt x="50" y="57"/>
                      <a:pt x="53" y="58"/>
                      <a:pt x="53" y="59"/>
                    </a:cubicBezTo>
                    <a:cubicBezTo>
                      <a:pt x="54" y="61"/>
                      <a:pt x="54" y="64"/>
                      <a:pt x="53" y="66"/>
                    </a:cubicBezTo>
                    <a:cubicBezTo>
                      <a:pt x="52" y="68"/>
                      <a:pt x="50" y="69"/>
                      <a:pt x="48" y="70"/>
                    </a:cubicBezTo>
                    <a:cubicBezTo>
                      <a:pt x="44" y="73"/>
                      <a:pt x="39" y="75"/>
                      <a:pt x="37" y="81"/>
                    </a:cubicBezTo>
                    <a:cubicBezTo>
                      <a:pt x="40" y="81"/>
                      <a:pt x="43" y="81"/>
                      <a:pt x="45" y="81"/>
                    </a:cubicBezTo>
                    <a:cubicBezTo>
                      <a:pt x="51" y="81"/>
                      <a:pt x="56" y="84"/>
                      <a:pt x="57" y="89"/>
                    </a:cubicBezTo>
                    <a:cubicBezTo>
                      <a:pt x="58" y="93"/>
                      <a:pt x="55" y="97"/>
                      <a:pt x="51" y="98"/>
                    </a:cubicBezTo>
                    <a:cubicBezTo>
                      <a:pt x="43" y="99"/>
                      <a:pt x="35" y="100"/>
                      <a:pt x="26" y="101"/>
                    </a:cubicBezTo>
                    <a:cubicBezTo>
                      <a:pt x="22" y="102"/>
                      <a:pt x="19" y="100"/>
                      <a:pt x="17" y="96"/>
                    </a:cubicBezTo>
                    <a:cubicBezTo>
                      <a:pt x="16" y="96"/>
                      <a:pt x="16" y="95"/>
                      <a:pt x="15" y="94"/>
                    </a:cubicBezTo>
                    <a:cubicBezTo>
                      <a:pt x="11" y="84"/>
                      <a:pt x="11" y="84"/>
                      <a:pt x="19" y="77"/>
                    </a:cubicBezTo>
                    <a:cubicBezTo>
                      <a:pt x="22" y="75"/>
                      <a:pt x="24" y="72"/>
                      <a:pt x="27" y="70"/>
                    </a:cubicBezTo>
                    <a:cubicBezTo>
                      <a:pt x="27" y="70"/>
                      <a:pt x="27" y="69"/>
                      <a:pt x="27" y="69"/>
                    </a:cubicBezTo>
                    <a:cubicBezTo>
                      <a:pt x="25" y="69"/>
                      <a:pt x="23" y="70"/>
                      <a:pt x="21" y="71"/>
                    </a:cubicBezTo>
                    <a:cubicBezTo>
                      <a:pt x="17" y="72"/>
                      <a:pt x="13" y="74"/>
                      <a:pt x="9" y="76"/>
                    </a:cubicBezTo>
                    <a:cubicBezTo>
                      <a:pt x="7" y="76"/>
                      <a:pt x="5" y="76"/>
                      <a:pt x="3" y="75"/>
                    </a:cubicBezTo>
                    <a:cubicBezTo>
                      <a:pt x="0" y="72"/>
                      <a:pt x="0" y="71"/>
                      <a:pt x="4" y="69"/>
                    </a:cubicBezTo>
                    <a:cubicBezTo>
                      <a:pt x="12" y="66"/>
                      <a:pt x="19" y="63"/>
                      <a:pt x="26" y="60"/>
                    </a:cubicBezTo>
                    <a:cubicBezTo>
                      <a:pt x="27" y="60"/>
                      <a:pt x="28" y="58"/>
                      <a:pt x="28" y="57"/>
                    </a:cubicBezTo>
                    <a:cubicBezTo>
                      <a:pt x="29" y="55"/>
                      <a:pt x="29" y="52"/>
                      <a:pt x="29" y="49"/>
                    </a:cubicBezTo>
                    <a:close/>
                    <a:moveTo>
                      <a:pt x="34" y="29"/>
                    </a:moveTo>
                    <a:cubicBezTo>
                      <a:pt x="34" y="29"/>
                      <a:pt x="34" y="29"/>
                      <a:pt x="33" y="28"/>
                    </a:cubicBezTo>
                    <a:cubicBezTo>
                      <a:pt x="31" y="29"/>
                      <a:pt x="28" y="30"/>
                      <a:pt x="26" y="32"/>
                    </a:cubicBezTo>
                    <a:cubicBezTo>
                      <a:pt x="24" y="32"/>
                      <a:pt x="22" y="34"/>
                      <a:pt x="23" y="36"/>
                    </a:cubicBezTo>
                    <a:cubicBezTo>
                      <a:pt x="23" y="38"/>
                      <a:pt x="25" y="40"/>
                      <a:pt x="26" y="42"/>
                    </a:cubicBezTo>
                    <a:cubicBezTo>
                      <a:pt x="27" y="42"/>
                      <a:pt x="30" y="41"/>
                      <a:pt x="31" y="40"/>
                    </a:cubicBezTo>
                    <a:cubicBezTo>
                      <a:pt x="32" y="37"/>
                      <a:pt x="33" y="33"/>
                      <a:pt x="34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D88D9717-3185-4A77-8E18-2A8659D4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8184" y="2293480"/>
                <a:ext cx="236904" cy="593388"/>
              </a:xfrm>
              <a:custGeom>
                <a:avLst/>
                <a:gdLst>
                  <a:gd name="T0" fmla="*/ 30 w 39"/>
                  <a:gd name="T1" fmla="*/ 44 h 98"/>
                  <a:gd name="T2" fmla="*/ 36 w 39"/>
                  <a:gd name="T3" fmla="*/ 34 h 98"/>
                  <a:gd name="T4" fmla="*/ 37 w 39"/>
                  <a:gd name="T5" fmla="*/ 51 h 98"/>
                  <a:gd name="T6" fmla="*/ 25 w 39"/>
                  <a:gd name="T7" fmla="*/ 82 h 98"/>
                  <a:gd name="T8" fmla="*/ 21 w 39"/>
                  <a:gd name="T9" fmla="*/ 98 h 98"/>
                  <a:gd name="T10" fmla="*/ 13 w 39"/>
                  <a:gd name="T11" fmla="*/ 96 h 98"/>
                  <a:gd name="T12" fmla="*/ 5 w 39"/>
                  <a:gd name="T13" fmla="*/ 83 h 98"/>
                  <a:gd name="T14" fmla="*/ 11 w 39"/>
                  <a:gd name="T15" fmla="*/ 62 h 98"/>
                  <a:gd name="T16" fmla="*/ 9 w 39"/>
                  <a:gd name="T17" fmla="*/ 43 h 98"/>
                  <a:gd name="T18" fmla="*/ 12 w 39"/>
                  <a:gd name="T19" fmla="*/ 38 h 98"/>
                  <a:gd name="T20" fmla="*/ 18 w 39"/>
                  <a:gd name="T21" fmla="*/ 33 h 98"/>
                  <a:gd name="T22" fmla="*/ 23 w 39"/>
                  <a:gd name="T23" fmla="*/ 12 h 98"/>
                  <a:gd name="T24" fmla="*/ 11 w 39"/>
                  <a:gd name="T25" fmla="*/ 16 h 98"/>
                  <a:gd name="T26" fmla="*/ 2 w 39"/>
                  <a:gd name="T27" fmla="*/ 16 h 98"/>
                  <a:gd name="T28" fmla="*/ 0 w 39"/>
                  <a:gd name="T29" fmla="*/ 12 h 98"/>
                  <a:gd name="T30" fmla="*/ 3 w 39"/>
                  <a:gd name="T31" fmla="*/ 10 h 98"/>
                  <a:gd name="T32" fmla="*/ 16 w 39"/>
                  <a:gd name="T33" fmla="*/ 7 h 98"/>
                  <a:gd name="T34" fmla="*/ 26 w 39"/>
                  <a:gd name="T35" fmla="*/ 2 h 98"/>
                  <a:gd name="T36" fmla="*/ 32 w 39"/>
                  <a:gd name="T37" fmla="*/ 1 h 98"/>
                  <a:gd name="T38" fmla="*/ 35 w 39"/>
                  <a:gd name="T39" fmla="*/ 9 h 98"/>
                  <a:gd name="T40" fmla="*/ 34 w 39"/>
                  <a:gd name="T41" fmla="*/ 11 h 98"/>
                  <a:gd name="T42" fmla="*/ 27 w 39"/>
                  <a:gd name="T43" fmla="*/ 38 h 98"/>
                  <a:gd name="T44" fmla="*/ 28 w 39"/>
                  <a:gd name="T45" fmla="*/ 44 h 98"/>
                  <a:gd name="T46" fmla="*/ 30 w 39"/>
                  <a:gd name="T47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98">
                    <a:moveTo>
                      <a:pt x="30" y="44"/>
                    </a:moveTo>
                    <a:cubicBezTo>
                      <a:pt x="32" y="41"/>
                      <a:pt x="34" y="38"/>
                      <a:pt x="36" y="34"/>
                    </a:cubicBezTo>
                    <a:cubicBezTo>
                      <a:pt x="37" y="40"/>
                      <a:pt x="39" y="45"/>
                      <a:pt x="37" y="51"/>
                    </a:cubicBezTo>
                    <a:cubicBezTo>
                      <a:pt x="33" y="61"/>
                      <a:pt x="29" y="72"/>
                      <a:pt x="25" y="82"/>
                    </a:cubicBezTo>
                    <a:cubicBezTo>
                      <a:pt x="23" y="87"/>
                      <a:pt x="23" y="92"/>
                      <a:pt x="21" y="98"/>
                    </a:cubicBezTo>
                    <a:cubicBezTo>
                      <a:pt x="18" y="97"/>
                      <a:pt x="15" y="97"/>
                      <a:pt x="13" y="96"/>
                    </a:cubicBezTo>
                    <a:cubicBezTo>
                      <a:pt x="7" y="94"/>
                      <a:pt x="3" y="89"/>
                      <a:pt x="5" y="83"/>
                    </a:cubicBezTo>
                    <a:cubicBezTo>
                      <a:pt x="7" y="76"/>
                      <a:pt x="9" y="69"/>
                      <a:pt x="11" y="62"/>
                    </a:cubicBezTo>
                    <a:cubicBezTo>
                      <a:pt x="13" y="56"/>
                      <a:pt x="14" y="49"/>
                      <a:pt x="9" y="43"/>
                    </a:cubicBezTo>
                    <a:cubicBezTo>
                      <a:pt x="7" y="39"/>
                      <a:pt x="9" y="38"/>
                      <a:pt x="12" y="38"/>
                    </a:cubicBezTo>
                    <a:cubicBezTo>
                      <a:pt x="17" y="39"/>
                      <a:pt x="17" y="37"/>
                      <a:pt x="18" y="33"/>
                    </a:cubicBezTo>
                    <a:cubicBezTo>
                      <a:pt x="19" y="26"/>
                      <a:pt x="21" y="20"/>
                      <a:pt x="23" y="12"/>
                    </a:cubicBezTo>
                    <a:cubicBezTo>
                      <a:pt x="19" y="13"/>
                      <a:pt x="15" y="15"/>
                      <a:pt x="11" y="16"/>
                    </a:cubicBezTo>
                    <a:cubicBezTo>
                      <a:pt x="8" y="17"/>
                      <a:pt x="5" y="16"/>
                      <a:pt x="2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10"/>
                    </a:cubicBezTo>
                    <a:cubicBezTo>
                      <a:pt x="7" y="8"/>
                      <a:pt x="12" y="8"/>
                      <a:pt x="16" y="7"/>
                    </a:cubicBezTo>
                    <a:cubicBezTo>
                      <a:pt x="19" y="5"/>
                      <a:pt x="22" y="3"/>
                      <a:pt x="26" y="2"/>
                    </a:cubicBezTo>
                    <a:cubicBezTo>
                      <a:pt x="28" y="1"/>
                      <a:pt x="32" y="0"/>
                      <a:pt x="32" y="1"/>
                    </a:cubicBezTo>
                    <a:cubicBezTo>
                      <a:pt x="34" y="3"/>
                      <a:pt x="35" y="6"/>
                      <a:pt x="35" y="9"/>
                    </a:cubicBezTo>
                    <a:cubicBezTo>
                      <a:pt x="36" y="9"/>
                      <a:pt x="35" y="10"/>
                      <a:pt x="34" y="11"/>
                    </a:cubicBezTo>
                    <a:cubicBezTo>
                      <a:pt x="27" y="19"/>
                      <a:pt x="28" y="29"/>
                      <a:pt x="27" y="38"/>
                    </a:cubicBezTo>
                    <a:cubicBezTo>
                      <a:pt x="27" y="40"/>
                      <a:pt x="28" y="42"/>
                      <a:pt x="28" y="44"/>
                    </a:cubicBezTo>
                    <a:cubicBezTo>
                      <a:pt x="29" y="44"/>
                      <a:pt x="29" y="44"/>
                      <a:pt x="3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618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样式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5"/>
          <a:stretch/>
        </p:blipFill>
        <p:spPr>
          <a:xfrm>
            <a:off x="6592525" y="0"/>
            <a:ext cx="5609371" cy="6765696"/>
          </a:xfrm>
          <a:prstGeom prst="rect">
            <a:avLst/>
          </a:prstGeom>
        </p:spPr>
      </p:pic>
      <p:sp>
        <p:nvSpPr>
          <p:cNvPr id="63" name="任意多边形: 形状 59">
            <a:extLst>
              <a:ext uri="{FF2B5EF4-FFF2-40B4-BE49-F238E27FC236}">
                <a16:creationId xmlns:a16="http://schemas.microsoft.com/office/drawing/2014/main" id="{AC1D2521-933E-409D-9088-BF7A7FA6A8E9}"/>
              </a:ext>
            </a:extLst>
          </p:cNvPr>
          <p:cNvSpPr/>
          <p:nvPr userDrawn="1"/>
        </p:nvSpPr>
        <p:spPr>
          <a:xfrm flipH="1">
            <a:off x="-1352550" y="-2"/>
            <a:ext cx="13544548" cy="1057277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498" y="249943"/>
            <a:ext cx="2025400" cy="566914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180A68EB-E97F-4BBF-9D90-3F845C9BE11A}"/>
              </a:ext>
            </a:extLst>
          </p:cNvPr>
          <p:cNvSpPr/>
          <p:nvPr userDrawn="1"/>
        </p:nvSpPr>
        <p:spPr>
          <a:xfrm>
            <a:off x="0" y="6188075"/>
            <a:ext cx="12192000" cy="66992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 userDrawn="1"/>
        </p:nvGrpSpPr>
        <p:grpSpPr>
          <a:xfrm>
            <a:off x="598941" y="6399999"/>
            <a:ext cx="2542613" cy="276499"/>
            <a:chOff x="598941" y="6399999"/>
            <a:chExt cx="2542613" cy="276499"/>
          </a:xfrm>
          <a:solidFill>
            <a:schemeClr val="bg1"/>
          </a:solidFill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2B6AF4F4-F405-428E-ACB6-6C287CCD9962}"/>
                </a:ext>
              </a:extLst>
            </p:cNvPr>
            <p:cNvGrpSpPr/>
            <p:nvPr/>
          </p:nvGrpSpPr>
          <p:grpSpPr>
            <a:xfrm>
              <a:off x="2055693" y="6402621"/>
              <a:ext cx="1085861" cy="270805"/>
              <a:chOff x="10340336" y="2247899"/>
              <a:chExt cx="2724438" cy="679451"/>
            </a:xfrm>
            <a:grpFill/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7EF8326A-A460-4F1F-A35E-22F6C0E02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8131" y="2285206"/>
                <a:ext cx="534988" cy="603250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CC1FA68D-3307-481A-8E89-D3CB2E869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6799" y="2388393"/>
                <a:ext cx="307975" cy="463550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C7A6E3E5-9A1F-4E06-9E71-F1D7E5C11C32}"/>
                  </a:ext>
                </a:extLst>
              </p:cNvPr>
              <p:cNvGrpSpPr/>
              <p:nvPr/>
            </p:nvGrpSpPr>
            <p:grpSpPr>
              <a:xfrm>
                <a:off x="10340336" y="2247899"/>
                <a:ext cx="547688" cy="679451"/>
                <a:chOff x="5548313" y="2084388"/>
                <a:chExt cx="547688" cy="679451"/>
              </a:xfrm>
              <a:grpFill/>
            </p:grpSpPr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02368C72-9CA0-44B0-93EC-F396645A3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Freeform 8">
                  <a:extLst>
                    <a:ext uri="{FF2B5EF4-FFF2-40B4-BE49-F238E27FC236}">
                      <a16:creationId xmlns:a16="http://schemas.microsoft.com/office/drawing/2014/main" id="{68AB8704-3F31-41E0-B209-31D0A83B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B92E7EB9-3312-4310-B5FA-50F0FA6CFB99}"/>
                  </a:ext>
                </a:extLst>
              </p:cNvPr>
              <p:cNvGrpSpPr/>
              <p:nvPr/>
            </p:nvGrpSpPr>
            <p:grpSpPr>
              <a:xfrm>
                <a:off x="11192276" y="2400300"/>
                <a:ext cx="322175" cy="373063"/>
                <a:chOff x="3792874" y="3138488"/>
                <a:chExt cx="322175" cy="373063"/>
              </a:xfrm>
              <a:grpFill/>
            </p:grpSpPr>
            <p:sp>
              <p:nvSpPr>
                <p:cNvPr id="85" name="Freeform 15">
                  <a:extLst>
                    <a:ext uri="{FF2B5EF4-FFF2-40B4-BE49-F238E27FC236}">
                      <a16:creationId xmlns:a16="http://schemas.microsoft.com/office/drawing/2014/main" id="{4A24723D-38DD-4916-B1AF-76A903317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2874" y="3235325"/>
                  <a:ext cx="112625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:a16="http://schemas.microsoft.com/office/drawing/2014/main" id="{FB4C6AFE-87EF-4FB7-829C-F7529116E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0111" y="3138488"/>
                  <a:ext cx="134938" cy="373063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:a16="http://schemas.microsoft.com/office/drawing/2014/main" id="{7BBE01C1-D3BA-489E-BE5E-C63059DA7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924" y="3138488"/>
                  <a:ext cx="75438" cy="79375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E582171C-E91E-4DDB-B720-D9EDE8C54B5C}"/>
                </a:ext>
              </a:extLst>
            </p:cNvPr>
            <p:cNvGrpSpPr/>
            <p:nvPr/>
          </p:nvGrpSpPr>
          <p:grpSpPr>
            <a:xfrm>
              <a:off x="598941" y="6399999"/>
              <a:ext cx="1102619" cy="276499"/>
              <a:chOff x="6738929" y="2270918"/>
              <a:chExt cx="2766486" cy="693738"/>
            </a:xfrm>
            <a:grpFill/>
          </p:grpSpPr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4EB45816-40C4-4065-9181-C29D2BECD84E}"/>
                  </a:ext>
                </a:extLst>
              </p:cNvPr>
              <p:cNvGrpSpPr/>
              <p:nvPr/>
            </p:nvGrpSpPr>
            <p:grpSpPr>
              <a:xfrm>
                <a:off x="8180494" y="2355056"/>
                <a:ext cx="484188" cy="509588"/>
                <a:chOff x="6113463" y="3541713"/>
                <a:chExt cx="484188" cy="509588"/>
              </a:xfrm>
              <a:grpFill/>
            </p:grpSpPr>
            <p:sp>
              <p:nvSpPr>
                <p:cNvPr id="79" name="Freeform 9">
                  <a:extLst>
                    <a:ext uri="{FF2B5EF4-FFF2-40B4-BE49-F238E27FC236}">
                      <a16:creationId xmlns:a16="http://schemas.microsoft.com/office/drawing/2014/main" id="{70888479-5294-457A-8111-462CE4F104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10">
                  <a:extLst>
                    <a:ext uri="{FF2B5EF4-FFF2-40B4-BE49-F238E27FC236}">
                      <a16:creationId xmlns:a16="http://schemas.microsoft.com/office/drawing/2014/main" id="{3C581795-C09D-460E-9472-8181F266F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C43281D5-D15F-4210-8FEF-5D0B83A54FD6}"/>
                  </a:ext>
                </a:extLst>
              </p:cNvPr>
              <p:cNvGrpSpPr/>
              <p:nvPr/>
            </p:nvGrpSpPr>
            <p:grpSpPr>
              <a:xfrm>
                <a:off x="6738929" y="2270918"/>
                <a:ext cx="549275" cy="693738"/>
                <a:chOff x="6108700" y="2066926"/>
                <a:chExt cx="549275" cy="693738"/>
              </a:xfrm>
              <a:grpFill/>
            </p:grpSpPr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0965091B-D712-42AC-844D-24578409D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EDF1A89C-87D3-4066-B020-1AF4B9A41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CD1C2EA2-DECB-4C4E-997D-8417E76BE944}"/>
                  </a:ext>
                </a:extLst>
              </p:cNvPr>
              <p:cNvGrpSpPr/>
              <p:nvPr/>
            </p:nvGrpSpPr>
            <p:grpSpPr>
              <a:xfrm>
                <a:off x="7532962" y="2451100"/>
                <a:ext cx="368300" cy="317500"/>
                <a:chOff x="6186488" y="2930526"/>
                <a:chExt cx="368300" cy="317500"/>
              </a:xfrm>
              <a:grpFill/>
            </p:grpSpPr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58E0037C-7932-4788-ADA9-47256329E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B78F413E-1D51-491F-A6EC-02810949F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28D425C4-CE02-4413-BBE1-2E9FA0CC0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2" name="Freeform 11">
                <a:extLst>
                  <a:ext uri="{FF2B5EF4-FFF2-40B4-BE49-F238E27FC236}">
                    <a16:creationId xmlns:a16="http://schemas.microsoft.com/office/drawing/2014/main" id="{9E7CBDC3-9BA0-4307-8967-3267E596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5451" y="2270918"/>
                <a:ext cx="439964" cy="615950"/>
              </a:xfrm>
              <a:custGeom>
                <a:avLst/>
                <a:gdLst>
                  <a:gd name="T0" fmla="*/ 29 w 72"/>
                  <a:gd name="T1" fmla="*/ 49 h 102"/>
                  <a:gd name="T2" fmla="*/ 15 w 72"/>
                  <a:gd name="T3" fmla="*/ 43 h 102"/>
                  <a:gd name="T4" fmla="*/ 10 w 72"/>
                  <a:gd name="T5" fmla="*/ 21 h 102"/>
                  <a:gd name="T6" fmla="*/ 13 w 72"/>
                  <a:gd name="T7" fmla="*/ 15 h 102"/>
                  <a:gd name="T8" fmla="*/ 19 w 72"/>
                  <a:gd name="T9" fmla="*/ 18 h 102"/>
                  <a:gd name="T10" fmla="*/ 20 w 72"/>
                  <a:gd name="T11" fmla="*/ 26 h 102"/>
                  <a:gd name="T12" fmla="*/ 35 w 72"/>
                  <a:gd name="T13" fmla="*/ 22 h 102"/>
                  <a:gd name="T14" fmla="*/ 40 w 72"/>
                  <a:gd name="T15" fmla="*/ 16 h 102"/>
                  <a:gd name="T16" fmla="*/ 43 w 72"/>
                  <a:gd name="T17" fmla="*/ 14 h 102"/>
                  <a:gd name="T18" fmla="*/ 44 w 72"/>
                  <a:gd name="T19" fmla="*/ 19 h 102"/>
                  <a:gd name="T20" fmla="*/ 43 w 72"/>
                  <a:gd name="T21" fmla="*/ 28 h 102"/>
                  <a:gd name="T22" fmla="*/ 36 w 72"/>
                  <a:gd name="T23" fmla="*/ 40 h 102"/>
                  <a:gd name="T24" fmla="*/ 37 w 72"/>
                  <a:gd name="T25" fmla="*/ 42 h 102"/>
                  <a:gd name="T26" fmla="*/ 44 w 72"/>
                  <a:gd name="T27" fmla="*/ 38 h 102"/>
                  <a:gd name="T28" fmla="*/ 56 w 72"/>
                  <a:gd name="T29" fmla="*/ 20 h 102"/>
                  <a:gd name="T30" fmla="*/ 49 w 72"/>
                  <a:gd name="T31" fmla="*/ 9 h 102"/>
                  <a:gd name="T32" fmla="*/ 28 w 72"/>
                  <a:gd name="T33" fmla="*/ 14 h 102"/>
                  <a:gd name="T34" fmla="*/ 20 w 72"/>
                  <a:gd name="T35" fmla="*/ 13 h 102"/>
                  <a:gd name="T36" fmla="*/ 22 w 72"/>
                  <a:gd name="T37" fmla="*/ 6 h 102"/>
                  <a:gd name="T38" fmla="*/ 50 w 72"/>
                  <a:gd name="T39" fmla="*/ 1 h 102"/>
                  <a:gd name="T40" fmla="*/ 68 w 72"/>
                  <a:gd name="T41" fmla="*/ 12 h 102"/>
                  <a:gd name="T42" fmla="*/ 67 w 72"/>
                  <a:gd name="T43" fmla="*/ 24 h 102"/>
                  <a:gd name="T44" fmla="*/ 49 w 72"/>
                  <a:gd name="T45" fmla="*/ 48 h 102"/>
                  <a:gd name="T46" fmla="*/ 42 w 72"/>
                  <a:gd name="T47" fmla="*/ 49 h 102"/>
                  <a:gd name="T48" fmla="*/ 37 w 72"/>
                  <a:gd name="T49" fmla="*/ 47 h 102"/>
                  <a:gd name="T50" fmla="*/ 35 w 72"/>
                  <a:gd name="T51" fmla="*/ 52 h 102"/>
                  <a:gd name="T52" fmla="*/ 41 w 72"/>
                  <a:gd name="T53" fmla="*/ 58 h 102"/>
                  <a:gd name="T54" fmla="*/ 48 w 72"/>
                  <a:gd name="T55" fmla="*/ 57 h 102"/>
                  <a:gd name="T56" fmla="*/ 53 w 72"/>
                  <a:gd name="T57" fmla="*/ 59 h 102"/>
                  <a:gd name="T58" fmla="*/ 53 w 72"/>
                  <a:gd name="T59" fmla="*/ 66 h 102"/>
                  <a:gd name="T60" fmla="*/ 48 w 72"/>
                  <a:gd name="T61" fmla="*/ 70 h 102"/>
                  <a:gd name="T62" fmla="*/ 37 w 72"/>
                  <a:gd name="T63" fmla="*/ 81 h 102"/>
                  <a:gd name="T64" fmla="*/ 45 w 72"/>
                  <a:gd name="T65" fmla="*/ 81 h 102"/>
                  <a:gd name="T66" fmla="*/ 57 w 72"/>
                  <a:gd name="T67" fmla="*/ 89 h 102"/>
                  <a:gd name="T68" fmla="*/ 51 w 72"/>
                  <a:gd name="T69" fmla="*/ 98 h 102"/>
                  <a:gd name="T70" fmla="*/ 26 w 72"/>
                  <a:gd name="T71" fmla="*/ 101 h 102"/>
                  <a:gd name="T72" fmla="*/ 17 w 72"/>
                  <a:gd name="T73" fmla="*/ 96 h 102"/>
                  <a:gd name="T74" fmla="*/ 15 w 72"/>
                  <a:gd name="T75" fmla="*/ 94 h 102"/>
                  <a:gd name="T76" fmla="*/ 19 w 72"/>
                  <a:gd name="T77" fmla="*/ 77 h 102"/>
                  <a:gd name="T78" fmla="*/ 27 w 72"/>
                  <a:gd name="T79" fmla="*/ 70 h 102"/>
                  <a:gd name="T80" fmla="*/ 27 w 72"/>
                  <a:gd name="T81" fmla="*/ 69 h 102"/>
                  <a:gd name="T82" fmla="*/ 21 w 72"/>
                  <a:gd name="T83" fmla="*/ 71 h 102"/>
                  <a:gd name="T84" fmla="*/ 9 w 72"/>
                  <a:gd name="T85" fmla="*/ 76 h 102"/>
                  <a:gd name="T86" fmla="*/ 3 w 72"/>
                  <a:gd name="T87" fmla="*/ 75 h 102"/>
                  <a:gd name="T88" fmla="*/ 4 w 72"/>
                  <a:gd name="T89" fmla="*/ 69 h 102"/>
                  <a:gd name="T90" fmla="*/ 26 w 72"/>
                  <a:gd name="T91" fmla="*/ 60 h 102"/>
                  <a:gd name="T92" fmla="*/ 28 w 72"/>
                  <a:gd name="T93" fmla="*/ 57 h 102"/>
                  <a:gd name="T94" fmla="*/ 29 w 72"/>
                  <a:gd name="T95" fmla="*/ 49 h 102"/>
                  <a:gd name="T96" fmla="*/ 34 w 72"/>
                  <a:gd name="T97" fmla="*/ 29 h 102"/>
                  <a:gd name="T98" fmla="*/ 33 w 72"/>
                  <a:gd name="T99" fmla="*/ 28 h 102"/>
                  <a:gd name="T100" fmla="*/ 26 w 72"/>
                  <a:gd name="T101" fmla="*/ 32 h 102"/>
                  <a:gd name="T102" fmla="*/ 23 w 72"/>
                  <a:gd name="T103" fmla="*/ 36 h 102"/>
                  <a:gd name="T104" fmla="*/ 26 w 72"/>
                  <a:gd name="T105" fmla="*/ 42 h 102"/>
                  <a:gd name="T106" fmla="*/ 31 w 72"/>
                  <a:gd name="T107" fmla="*/ 40 h 102"/>
                  <a:gd name="T108" fmla="*/ 34 w 72"/>
                  <a:gd name="T109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102">
                    <a:moveTo>
                      <a:pt x="29" y="49"/>
                    </a:moveTo>
                    <a:cubicBezTo>
                      <a:pt x="19" y="52"/>
                      <a:pt x="18" y="52"/>
                      <a:pt x="15" y="43"/>
                    </a:cubicBezTo>
                    <a:cubicBezTo>
                      <a:pt x="13" y="36"/>
                      <a:pt x="11" y="28"/>
                      <a:pt x="10" y="21"/>
                    </a:cubicBezTo>
                    <a:cubicBezTo>
                      <a:pt x="9" y="19"/>
                      <a:pt x="11" y="16"/>
                      <a:pt x="13" y="15"/>
                    </a:cubicBezTo>
                    <a:cubicBezTo>
                      <a:pt x="16" y="13"/>
                      <a:pt x="18" y="16"/>
                      <a:pt x="19" y="18"/>
                    </a:cubicBezTo>
                    <a:cubicBezTo>
                      <a:pt x="19" y="21"/>
                      <a:pt x="20" y="23"/>
                      <a:pt x="20" y="26"/>
                    </a:cubicBezTo>
                    <a:cubicBezTo>
                      <a:pt x="26" y="25"/>
                      <a:pt x="31" y="24"/>
                      <a:pt x="35" y="22"/>
                    </a:cubicBezTo>
                    <a:cubicBezTo>
                      <a:pt x="37" y="21"/>
                      <a:pt x="38" y="18"/>
                      <a:pt x="40" y="16"/>
                    </a:cubicBezTo>
                    <a:cubicBezTo>
                      <a:pt x="41" y="15"/>
                      <a:pt x="42" y="14"/>
                      <a:pt x="43" y="14"/>
                    </a:cubicBezTo>
                    <a:cubicBezTo>
                      <a:pt x="44" y="15"/>
                      <a:pt x="44" y="17"/>
                      <a:pt x="44" y="19"/>
                    </a:cubicBezTo>
                    <a:cubicBezTo>
                      <a:pt x="44" y="22"/>
                      <a:pt x="43" y="25"/>
                      <a:pt x="43" y="28"/>
                    </a:cubicBezTo>
                    <a:cubicBezTo>
                      <a:pt x="37" y="29"/>
                      <a:pt x="39" y="36"/>
                      <a:pt x="36" y="40"/>
                    </a:cubicBezTo>
                    <a:cubicBezTo>
                      <a:pt x="36" y="41"/>
                      <a:pt x="37" y="41"/>
                      <a:pt x="37" y="42"/>
                    </a:cubicBezTo>
                    <a:cubicBezTo>
                      <a:pt x="39" y="41"/>
                      <a:pt x="42" y="40"/>
                      <a:pt x="44" y="38"/>
                    </a:cubicBezTo>
                    <a:cubicBezTo>
                      <a:pt x="48" y="32"/>
                      <a:pt x="52" y="26"/>
                      <a:pt x="56" y="20"/>
                    </a:cubicBezTo>
                    <a:cubicBezTo>
                      <a:pt x="59" y="15"/>
                      <a:pt x="56" y="9"/>
                      <a:pt x="49" y="9"/>
                    </a:cubicBezTo>
                    <a:cubicBezTo>
                      <a:pt x="42" y="8"/>
                      <a:pt x="34" y="10"/>
                      <a:pt x="28" y="14"/>
                    </a:cubicBezTo>
                    <a:cubicBezTo>
                      <a:pt x="25" y="16"/>
                      <a:pt x="22" y="15"/>
                      <a:pt x="20" y="13"/>
                    </a:cubicBezTo>
                    <a:cubicBezTo>
                      <a:pt x="17" y="9"/>
                      <a:pt x="17" y="7"/>
                      <a:pt x="22" y="6"/>
                    </a:cubicBezTo>
                    <a:cubicBezTo>
                      <a:pt x="31" y="3"/>
                      <a:pt x="40" y="0"/>
                      <a:pt x="50" y="1"/>
                    </a:cubicBezTo>
                    <a:cubicBezTo>
                      <a:pt x="58" y="1"/>
                      <a:pt x="63" y="7"/>
                      <a:pt x="68" y="12"/>
                    </a:cubicBezTo>
                    <a:cubicBezTo>
                      <a:pt x="72" y="15"/>
                      <a:pt x="70" y="20"/>
                      <a:pt x="67" y="24"/>
                    </a:cubicBezTo>
                    <a:cubicBezTo>
                      <a:pt x="61" y="32"/>
                      <a:pt x="55" y="40"/>
                      <a:pt x="49" y="48"/>
                    </a:cubicBezTo>
                    <a:cubicBezTo>
                      <a:pt x="47" y="51"/>
                      <a:pt x="45" y="52"/>
                      <a:pt x="42" y="49"/>
                    </a:cubicBezTo>
                    <a:cubicBezTo>
                      <a:pt x="41" y="48"/>
                      <a:pt x="38" y="47"/>
                      <a:pt x="37" y="47"/>
                    </a:cubicBezTo>
                    <a:cubicBezTo>
                      <a:pt x="36" y="48"/>
                      <a:pt x="35" y="50"/>
                      <a:pt x="35" y="52"/>
                    </a:cubicBezTo>
                    <a:cubicBezTo>
                      <a:pt x="34" y="59"/>
                      <a:pt x="34" y="59"/>
                      <a:pt x="41" y="58"/>
                    </a:cubicBezTo>
                    <a:cubicBezTo>
                      <a:pt x="43" y="57"/>
                      <a:pt x="46" y="56"/>
                      <a:pt x="48" y="57"/>
                    </a:cubicBezTo>
                    <a:cubicBezTo>
                      <a:pt x="50" y="57"/>
                      <a:pt x="53" y="58"/>
                      <a:pt x="53" y="59"/>
                    </a:cubicBezTo>
                    <a:cubicBezTo>
                      <a:pt x="54" y="61"/>
                      <a:pt x="54" y="64"/>
                      <a:pt x="53" y="66"/>
                    </a:cubicBezTo>
                    <a:cubicBezTo>
                      <a:pt x="52" y="68"/>
                      <a:pt x="50" y="69"/>
                      <a:pt x="48" y="70"/>
                    </a:cubicBezTo>
                    <a:cubicBezTo>
                      <a:pt x="44" y="73"/>
                      <a:pt x="39" y="75"/>
                      <a:pt x="37" y="81"/>
                    </a:cubicBezTo>
                    <a:cubicBezTo>
                      <a:pt x="40" y="81"/>
                      <a:pt x="43" y="81"/>
                      <a:pt x="45" y="81"/>
                    </a:cubicBezTo>
                    <a:cubicBezTo>
                      <a:pt x="51" y="81"/>
                      <a:pt x="56" y="84"/>
                      <a:pt x="57" y="89"/>
                    </a:cubicBezTo>
                    <a:cubicBezTo>
                      <a:pt x="58" y="93"/>
                      <a:pt x="55" y="97"/>
                      <a:pt x="51" y="98"/>
                    </a:cubicBezTo>
                    <a:cubicBezTo>
                      <a:pt x="43" y="99"/>
                      <a:pt x="35" y="100"/>
                      <a:pt x="26" y="101"/>
                    </a:cubicBezTo>
                    <a:cubicBezTo>
                      <a:pt x="22" y="102"/>
                      <a:pt x="19" y="100"/>
                      <a:pt x="17" y="96"/>
                    </a:cubicBezTo>
                    <a:cubicBezTo>
                      <a:pt x="16" y="96"/>
                      <a:pt x="16" y="95"/>
                      <a:pt x="15" y="94"/>
                    </a:cubicBezTo>
                    <a:cubicBezTo>
                      <a:pt x="11" y="84"/>
                      <a:pt x="11" y="84"/>
                      <a:pt x="19" y="77"/>
                    </a:cubicBezTo>
                    <a:cubicBezTo>
                      <a:pt x="22" y="75"/>
                      <a:pt x="24" y="72"/>
                      <a:pt x="27" y="70"/>
                    </a:cubicBezTo>
                    <a:cubicBezTo>
                      <a:pt x="27" y="70"/>
                      <a:pt x="27" y="69"/>
                      <a:pt x="27" y="69"/>
                    </a:cubicBezTo>
                    <a:cubicBezTo>
                      <a:pt x="25" y="69"/>
                      <a:pt x="23" y="70"/>
                      <a:pt x="21" y="71"/>
                    </a:cubicBezTo>
                    <a:cubicBezTo>
                      <a:pt x="17" y="72"/>
                      <a:pt x="13" y="74"/>
                      <a:pt x="9" y="76"/>
                    </a:cubicBezTo>
                    <a:cubicBezTo>
                      <a:pt x="7" y="76"/>
                      <a:pt x="5" y="76"/>
                      <a:pt x="3" y="75"/>
                    </a:cubicBezTo>
                    <a:cubicBezTo>
                      <a:pt x="0" y="72"/>
                      <a:pt x="0" y="71"/>
                      <a:pt x="4" y="69"/>
                    </a:cubicBezTo>
                    <a:cubicBezTo>
                      <a:pt x="12" y="66"/>
                      <a:pt x="19" y="63"/>
                      <a:pt x="26" y="60"/>
                    </a:cubicBezTo>
                    <a:cubicBezTo>
                      <a:pt x="27" y="60"/>
                      <a:pt x="28" y="58"/>
                      <a:pt x="28" y="57"/>
                    </a:cubicBezTo>
                    <a:cubicBezTo>
                      <a:pt x="29" y="55"/>
                      <a:pt x="29" y="52"/>
                      <a:pt x="29" y="49"/>
                    </a:cubicBezTo>
                    <a:close/>
                    <a:moveTo>
                      <a:pt x="34" y="29"/>
                    </a:moveTo>
                    <a:cubicBezTo>
                      <a:pt x="34" y="29"/>
                      <a:pt x="34" y="29"/>
                      <a:pt x="33" y="28"/>
                    </a:cubicBezTo>
                    <a:cubicBezTo>
                      <a:pt x="31" y="29"/>
                      <a:pt x="28" y="30"/>
                      <a:pt x="26" y="32"/>
                    </a:cubicBezTo>
                    <a:cubicBezTo>
                      <a:pt x="24" y="32"/>
                      <a:pt x="22" y="34"/>
                      <a:pt x="23" y="36"/>
                    </a:cubicBezTo>
                    <a:cubicBezTo>
                      <a:pt x="23" y="38"/>
                      <a:pt x="25" y="40"/>
                      <a:pt x="26" y="42"/>
                    </a:cubicBezTo>
                    <a:cubicBezTo>
                      <a:pt x="27" y="42"/>
                      <a:pt x="30" y="41"/>
                      <a:pt x="31" y="40"/>
                    </a:cubicBezTo>
                    <a:cubicBezTo>
                      <a:pt x="32" y="37"/>
                      <a:pt x="33" y="33"/>
                      <a:pt x="34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2">
                <a:extLst>
                  <a:ext uri="{FF2B5EF4-FFF2-40B4-BE49-F238E27FC236}">
                    <a16:creationId xmlns:a16="http://schemas.microsoft.com/office/drawing/2014/main" id="{D88D9717-3185-4A77-8E18-2A8659D4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8184" y="2293480"/>
                <a:ext cx="236904" cy="593388"/>
              </a:xfrm>
              <a:custGeom>
                <a:avLst/>
                <a:gdLst>
                  <a:gd name="T0" fmla="*/ 30 w 39"/>
                  <a:gd name="T1" fmla="*/ 44 h 98"/>
                  <a:gd name="T2" fmla="*/ 36 w 39"/>
                  <a:gd name="T3" fmla="*/ 34 h 98"/>
                  <a:gd name="T4" fmla="*/ 37 w 39"/>
                  <a:gd name="T5" fmla="*/ 51 h 98"/>
                  <a:gd name="T6" fmla="*/ 25 w 39"/>
                  <a:gd name="T7" fmla="*/ 82 h 98"/>
                  <a:gd name="T8" fmla="*/ 21 w 39"/>
                  <a:gd name="T9" fmla="*/ 98 h 98"/>
                  <a:gd name="T10" fmla="*/ 13 w 39"/>
                  <a:gd name="T11" fmla="*/ 96 h 98"/>
                  <a:gd name="T12" fmla="*/ 5 w 39"/>
                  <a:gd name="T13" fmla="*/ 83 h 98"/>
                  <a:gd name="T14" fmla="*/ 11 w 39"/>
                  <a:gd name="T15" fmla="*/ 62 h 98"/>
                  <a:gd name="T16" fmla="*/ 9 w 39"/>
                  <a:gd name="T17" fmla="*/ 43 h 98"/>
                  <a:gd name="T18" fmla="*/ 12 w 39"/>
                  <a:gd name="T19" fmla="*/ 38 h 98"/>
                  <a:gd name="T20" fmla="*/ 18 w 39"/>
                  <a:gd name="T21" fmla="*/ 33 h 98"/>
                  <a:gd name="T22" fmla="*/ 23 w 39"/>
                  <a:gd name="T23" fmla="*/ 12 h 98"/>
                  <a:gd name="T24" fmla="*/ 11 w 39"/>
                  <a:gd name="T25" fmla="*/ 16 h 98"/>
                  <a:gd name="T26" fmla="*/ 2 w 39"/>
                  <a:gd name="T27" fmla="*/ 16 h 98"/>
                  <a:gd name="T28" fmla="*/ 0 w 39"/>
                  <a:gd name="T29" fmla="*/ 12 h 98"/>
                  <a:gd name="T30" fmla="*/ 3 w 39"/>
                  <a:gd name="T31" fmla="*/ 10 h 98"/>
                  <a:gd name="T32" fmla="*/ 16 w 39"/>
                  <a:gd name="T33" fmla="*/ 7 h 98"/>
                  <a:gd name="T34" fmla="*/ 26 w 39"/>
                  <a:gd name="T35" fmla="*/ 2 h 98"/>
                  <a:gd name="T36" fmla="*/ 32 w 39"/>
                  <a:gd name="T37" fmla="*/ 1 h 98"/>
                  <a:gd name="T38" fmla="*/ 35 w 39"/>
                  <a:gd name="T39" fmla="*/ 9 h 98"/>
                  <a:gd name="T40" fmla="*/ 34 w 39"/>
                  <a:gd name="T41" fmla="*/ 11 h 98"/>
                  <a:gd name="T42" fmla="*/ 27 w 39"/>
                  <a:gd name="T43" fmla="*/ 38 h 98"/>
                  <a:gd name="T44" fmla="*/ 28 w 39"/>
                  <a:gd name="T45" fmla="*/ 44 h 98"/>
                  <a:gd name="T46" fmla="*/ 30 w 39"/>
                  <a:gd name="T47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98">
                    <a:moveTo>
                      <a:pt x="30" y="44"/>
                    </a:moveTo>
                    <a:cubicBezTo>
                      <a:pt x="32" y="41"/>
                      <a:pt x="34" y="38"/>
                      <a:pt x="36" y="34"/>
                    </a:cubicBezTo>
                    <a:cubicBezTo>
                      <a:pt x="37" y="40"/>
                      <a:pt x="39" y="45"/>
                      <a:pt x="37" y="51"/>
                    </a:cubicBezTo>
                    <a:cubicBezTo>
                      <a:pt x="33" y="61"/>
                      <a:pt x="29" y="72"/>
                      <a:pt x="25" y="82"/>
                    </a:cubicBezTo>
                    <a:cubicBezTo>
                      <a:pt x="23" y="87"/>
                      <a:pt x="23" y="92"/>
                      <a:pt x="21" y="98"/>
                    </a:cubicBezTo>
                    <a:cubicBezTo>
                      <a:pt x="18" y="97"/>
                      <a:pt x="15" y="97"/>
                      <a:pt x="13" y="96"/>
                    </a:cubicBezTo>
                    <a:cubicBezTo>
                      <a:pt x="7" y="94"/>
                      <a:pt x="3" y="89"/>
                      <a:pt x="5" y="83"/>
                    </a:cubicBezTo>
                    <a:cubicBezTo>
                      <a:pt x="7" y="76"/>
                      <a:pt x="9" y="69"/>
                      <a:pt x="11" y="62"/>
                    </a:cubicBezTo>
                    <a:cubicBezTo>
                      <a:pt x="13" y="56"/>
                      <a:pt x="14" y="49"/>
                      <a:pt x="9" y="43"/>
                    </a:cubicBezTo>
                    <a:cubicBezTo>
                      <a:pt x="7" y="39"/>
                      <a:pt x="9" y="38"/>
                      <a:pt x="12" y="38"/>
                    </a:cubicBezTo>
                    <a:cubicBezTo>
                      <a:pt x="17" y="39"/>
                      <a:pt x="17" y="37"/>
                      <a:pt x="18" y="33"/>
                    </a:cubicBezTo>
                    <a:cubicBezTo>
                      <a:pt x="19" y="26"/>
                      <a:pt x="21" y="20"/>
                      <a:pt x="23" y="12"/>
                    </a:cubicBezTo>
                    <a:cubicBezTo>
                      <a:pt x="19" y="13"/>
                      <a:pt x="15" y="15"/>
                      <a:pt x="11" y="16"/>
                    </a:cubicBezTo>
                    <a:cubicBezTo>
                      <a:pt x="8" y="17"/>
                      <a:pt x="5" y="16"/>
                      <a:pt x="2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10"/>
                    </a:cubicBezTo>
                    <a:cubicBezTo>
                      <a:pt x="7" y="8"/>
                      <a:pt x="12" y="8"/>
                      <a:pt x="16" y="7"/>
                    </a:cubicBezTo>
                    <a:cubicBezTo>
                      <a:pt x="19" y="5"/>
                      <a:pt x="22" y="3"/>
                      <a:pt x="26" y="2"/>
                    </a:cubicBezTo>
                    <a:cubicBezTo>
                      <a:pt x="28" y="1"/>
                      <a:pt x="32" y="0"/>
                      <a:pt x="32" y="1"/>
                    </a:cubicBezTo>
                    <a:cubicBezTo>
                      <a:pt x="34" y="3"/>
                      <a:pt x="35" y="6"/>
                      <a:pt x="35" y="9"/>
                    </a:cubicBezTo>
                    <a:cubicBezTo>
                      <a:pt x="36" y="9"/>
                      <a:pt x="35" y="10"/>
                      <a:pt x="34" y="11"/>
                    </a:cubicBezTo>
                    <a:cubicBezTo>
                      <a:pt x="27" y="19"/>
                      <a:pt x="28" y="29"/>
                      <a:pt x="27" y="38"/>
                    </a:cubicBezTo>
                    <a:cubicBezTo>
                      <a:pt x="27" y="40"/>
                      <a:pt x="28" y="42"/>
                      <a:pt x="28" y="44"/>
                    </a:cubicBezTo>
                    <a:cubicBezTo>
                      <a:pt x="29" y="44"/>
                      <a:pt x="29" y="44"/>
                      <a:pt x="3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85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样式2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77850" y="24906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598941" y="6399999"/>
            <a:ext cx="2542613" cy="276499"/>
            <a:chOff x="598941" y="6399999"/>
            <a:chExt cx="2542613" cy="276499"/>
          </a:xfrm>
          <a:solidFill>
            <a:schemeClr val="accent3"/>
          </a:solidFill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B6AF4F4-F405-428E-ACB6-6C287CCD9962}"/>
                </a:ext>
              </a:extLst>
            </p:cNvPr>
            <p:cNvGrpSpPr/>
            <p:nvPr/>
          </p:nvGrpSpPr>
          <p:grpSpPr>
            <a:xfrm>
              <a:off x="2055693" y="6402621"/>
              <a:ext cx="1085861" cy="270805"/>
              <a:chOff x="10340336" y="2247899"/>
              <a:chExt cx="2724438" cy="679451"/>
            </a:xfrm>
            <a:grpFill/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7EF8326A-A460-4F1F-A35E-22F6C0E02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8131" y="2285206"/>
                <a:ext cx="534988" cy="603250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CC1FA68D-3307-481A-8E89-D3CB2E869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6799" y="2388393"/>
                <a:ext cx="307975" cy="463550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C7A6E3E5-9A1F-4E06-9E71-F1D7E5C11C32}"/>
                  </a:ext>
                </a:extLst>
              </p:cNvPr>
              <p:cNvGrpSpPr/>
              <p:nvPr/>
            </p:nvGrpSpPr>
            <p:grpSpPr>
              <a:xfrm>
                <a:off x="10340336" y="2247899"/>
                <a:ext cx="547688" cy="679451"/>
                <a:chOff x="5548313" y="2084388"/>
                <a:chExt cx="547688" cy="679451"/>
              </a:xfrm>
              <a:grpFill/>
            </p:grpSpPr>
            <p:sp>
              <p:nvSpPr>
                <p:cNvPr id="54" name="Freeform 7">
                  <a:extLst>
                    <a:ext uri="{FF2B5EF4-FFF2-40B4-BE49-F238E27FC236}">
                      <a16:creationId xmlns:a16="http://schemas.microsoft.com/office/drawing/2014/main" id="{02368C72-9CA0-44B0-93EC-F396645A3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8">
                  <a:extLst>
                    <a:ext uri="{FF2B5EF4-FFF2-40B4-BE49-F238E27FC236}">
                      <a16:creationId xmlns:a16="http://schemas.microsoft.com/office/drawing/2014/main" id="{68AB8704-3F31-41E0-B209-31D0A83B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B92E7EB9-3312-4310-B5FA-50F0FA6CFB99}"/>
                  </a:ext>
                </a:extLst>
              </p:cNvPr>
              <p:cNvGrpSpPr/>
              <p:nvPr/>
            </p:nvGrpSpPr>
            <p:grpSpPr>
              <a:xfrm>
                <a:off x="11192276" y="2400300"/>
                <a:ext cx="322175" cy="373063"/>
                <a:chOff x="3792874" y="3138488"/>
                <a:chExt cx="322175" cy="373063"/>
              </a:xfrm>
              <a:grpFill/>
            </p:grpSpPr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4A24723D-38DD-4916-B1AF-76A903317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2874" y="3235325"/>
                  <a:ext cx="112625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FB4C6AFE-87EF-4FB7-829C-F7529116E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0111" y="3138488"/>
                  <a:ext cx="134938" cy="373063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7BBE01C1-D3BA-489E-BE5E-C63059DA7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924" y="3138488"/>
                  <a:ext cx="75438" cy="79375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582171C-E91E-4DDB-B720-D9EDE8C54B5C}"/>
                </a:ext>
              </a:extLst>
            </p:cNvPr>
            <p:cNvGrpSpPr/>
            <p:nvPr/>
          </p:nvGrpSpPr>
          <p:grpSpPr>
            <a:xfrm>
              <a:off x="598941" y="6399999"/>
              <a:ext cx="1102619" cy="276499"/>
              <a:chOff x="6738929" y="2270918"/>
              <a:chExt cx="2766486" cy="693738"/>
            </a:xfrm>
            <a:grpFill/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4EB45816-40C4-4065-9181-C29D2BECD84E}"/>
                  </a:ext>
                </a:extLst>
              </p:cNvPr>
              <p:cNvGrpSpPr/>
              <p:nvPr/>
            </p:nvGrpSpPr>
            <p:grpSpPr>
              <a:xfrm>
                <a:off x="8180494" y="2355056"/>
                <a:ext cx="484188" cy="509588"/>
                <a:chOff x="6113463" y="3541713"/>
                <a:chExt cx="484188" cy="509588"/>
              </a:xfrm>
              <a:grpFill/>
            </p:grpSpPr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70888479-5294-457A-8111-462CE4F104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10">
                  <a:extLst>
                    <a:ext uri="{FF2B5EF4-FFF2-40B4-BE49-F238E27FC236}">
                      <a16:creationId xmlns:a16="http://schemas.microsoft.com/office/drawing/2014/main" id="{3C581795-C09D-460E-9472-8181F266F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C43281D5-D15F-4210-8FEF-5D0B83A54FD6}"/>
                  </a:ext>
                </a:extLst>
              </p:cNvPr>
              <p:cNvGrpSpPr/>
              <p:nvPr/>
            </p:nvGrpSpPr>
            <p:grpSpPr>
              <a:xfrm>
                <a:off x="6738929" y="2270918"/>
                <a:ext cx="549275" cy="693738"/>
                <a:chOff x="6108700" y="2066926"/>
                <a:chExt cx="549275" cy="693738"/>
              </a:xfrm>
              <a:grpFill/>
            </p:grpSpPr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0965091B-D712-42AC-844D-24578409D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EDF1A89C-87D3-4066-B020-1AF4B9A41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CD1C2EA2-DECB-4C4E-997D-8417E76BE944}"/>
                  </a:ext>
                </a:extLst>
              </p:cNvPr>
              <p:cNvGrpSpPr/>
              <p:nvPr/>
            </p:nvGrpSpPr>
            <p:grpSpPr>
              <a:xfrm>
                <a:off x="7532962" y="2451100"/>
                <a:ext cx="368300" cy="317500"/>
                <a:chOff x="6186488" y="2930526"/>
                <a:chExt cx="368300" cy="317500"/>
              </a:xfrm>
              <a:grpFill/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58E0037C-7932-4788-ADA9-47256329E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B78F413E-1D51-491F-A6EC-02810949F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28D425C4-CE02-4413-BBE1-2E9FA0CC0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E7CBDC3-9BA0-4307-8967-3267E596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5451" y="2270918"/>
                <a:ext cx="439964" cy="615950"/>
              </a:xfrm>
              <a:custGeom>
                <a:avLst/>
                <a:gdLst>
                  <a:gd name="T0" fmla="*/ 29 w 72"/>
                  <a:gd name="T1" fmla="*/ 49 h 102"/>
                  <a:gd name="T2" fmla="*/ 15 w 72"/>
                  <a:gd name="T3" fmla="*/ 43 h 102"/>
                  <a:gd name="T4" fmla="*/ 10 w 72"/>
                  <a:gd name="T5" fmla="*/ 21 h 102"/>
                  <a:gd name="T6" fmla="*/ 13 w 72"/>
                  <a:gd name="T7" fmla="*/ 15 h 102"/>
                  <a:gd name="T8" fmla="*/ 19 w 72"/>
                  <a:gd name="T9" fmla="*/ 18 h 102"/>
                  <a:gd name="T10" fmla="*/ 20 w 72"/>
                  <a:gd name="T11" fmla="*/ 26 h 102"/>
                  <a:gd name="T12" fmla="*/ 35 w 72"/>
                  <a:gd name="T13" fmla="*/ 22 h 102"/>
                  <a:gd name="T14" fmla="*/ 40 w 72"/>
                  <a:gd name="T15" fmla="*/ 16 h 102"/>
                  <a:gd name="T16" fmla="*/ 43 w 72"/>
                  <a:gd name="T17" fmla="*/ 14 h 102"/>
                  <a:gd name="T18" fmla="*/ 44 w 72"/>
                  <a:gd name="T19" fmla="*/ 19 h 102"/>
                  <a:gd name="T20" fmla="*/ 43 w 72"/>
                  <a:gd name="T21" fmla="*/ 28 h 102"/>
                  <a:gd name="T22" fmla="*/ 36 w 72"/>
                  <a:gd name="T23" fmla="*/ 40 h 102"/>
                  <a:gd name="T24" fmla="*/ 37 w 72"/>
                  <a:gd name="T25" fmla="*/ 42 h 102"/>
                  <a:gd name="T26" fmla="*/ 44 w 72"/>
                  <a:gd name="T27" fmla="*/ 38 h 102"/>
                  <a:gd name="T28" fmla="*/ 56 w 72"/>
                  <a:gd name="T29" fmla="*/ 20 h 102"/>
                  <a:gd name="T30" fmla="*/ 49 w 72"/>
                  <a:gd name="T31" fmla="*/ 9 h 102"/>
                  <a:gd name="T32" fmla="*/ 28 w 72"/>
                  <a:gd name="T33" fmla="*/ 14 h 102"/>
                  <a:gd name="T34" fmla="*/ 20 w 72"/>
                  <a:gd name="T35" fmla="*/ 13 h 102"/>
                  <a:gd name="T36" fmla="*/ 22 w 72"/>
                  <a:gd name="T37" fmla="*/ 6 h 102"/>
                  <a:gd name="T38" fmla="*/ 50 w 72"/>
                  <a:gd name="T39" fmla="*/ 1 h 102"/>
                  <a:gd name="T40" fmla="*/ 68 w 72"/>
                  <a:gd name="T41" fmla="*/ 12 h 102"/>
                  <a:gd name="T42" fmla="*/ 67 w 72"/>
                  <a:gd name="T43" fmla="*/ 24 h 102"/>
                  <a:gd name="T44" fmla="*/ 49 w 72"/>
                  <a:gd name="T45" fmla="*/ 48 h 102"/>
                  <a:gd name="T46" fmla="*/ 42 w 72"/>
                  <a:gd name="T47" fmla="*/ 49 h 102"/>
                  <a:gd name="T48" fmla="*/ 37 w 72"/>
                  <a:gd name="T49" fmla="*/ 47 h 102"/>
                  <a:gd name="T50" fmla="*/ 35 w 72"/>
                  <a:gd name="T51" fmla="*/ 52 h 102"/>
                  <a:gd name="T52" fmla="*/ 41 w 72"/>
                  <a:gd name="T53" fmla="*/ 58 h 102"/>
                  <a:gd name="T54" fmla="*/ 48 w 72"/>
                  <a:gd name="T55" fmla="*/ 57 h 102"/>
                  <a:gd name="T56" fmla="*/ 53 w 72"/>
                  <a:gd name="T57" fmla="*/ 59 h 102"/>
                  <a:gd name="T58" fmla="*/ 53 w 72"/>
                  <a:gd name="T59" fmla="*/ 66 h 102"/>
                  <a:gd name="T60" fmla="*/ 48 w 72"/>
                  <a:gd name="T61" fmla="*/ 70 h 102"/>
                  <a:gd name="T62" fmla="*/ 37 w 72"/>
                  <a:gd name="T63" fmla="*/ 81 h 102"/>
                  <a:gd name="T64" fmla="*/ 45 w 72"/>
                  <a:gd name="T65" fmla="*/ 81 h 102"/>
                  <a:gd name="T66" fmla="*/ 57 w 72"/>
                  <a:gd name="T67" fmla="*/ 89 h 102"/>
                  <a:gd name="T68" fmla="*/ 51 w 72"/>
                  <a:gd name="T69" fmla="*/ 98 h 102"/>
                  <a:gd name="T70" fmla="*/ 26 w 72"/>
                  <a:gd name="T71" fmla="*/ 101 h 102"/>
                  <a:gd name="T72" fmla="*/ 17 w 72"/>
                  <a:gd name="T73" fmla="*/ 96 h 102"/>
                  <a:gd name="T74" fmla="*/ 15 w 72"/>
                  <a:gd name="T75" fmla="*/ 94 h 102"/>
                  <a:gd name="T76" fmla="*/ 19 w 72"/>
                  <a:gd name="T77" fmla="*/ 77 h 102"/>
                  <a:gd name="T78" fmla="*/ 27 w 72"/>
                  <a:gd name="T79" fmla="*/ 70 h 102"/>
                  <a:gd name="T80" fmla="*/ 27 w 72"/>
                  <a:gd name="T81" fmla="*/ 69 h 102"/>
                  <a:gd name="T82" fmla="*/ 21 w 72"/>
                  <a:gd name="T83" fmla="*/ 71 h 102"/>
                  <a:gd name="T84" fmla="*/ 9 w 72"/>
                  <a:gd name="T85" fmla="*/ 76 h 102"/>
                  <a:gd name="T86" fmla="*/ 3 w 72"/>
                  <a:gd name="T87" fmla="*/ 75 h 102"/>
                  <a:gd name="T88" fmla="*/ 4 w 72"/>
                  <a:gd name="T89" fmla="*/ 69 h 102"/>
                  <a:gd name="T90" fmla="*/ 26 w 72"/>
                  <a:gd name="T91" fmla="*/ 60 h 102"/>
                  <a:gd name="T92" fmla="*/ 28 w 72"/>
                  <a:gd name="T93" fmla="*/ 57 h 102"/>
                  <a:gd name="T94" fmla="*/ 29 w 72"/>
                  <a:gd name="T95" fmla="*/ 49 h 102"/>
                  <a:gd name="T96" fmla="*/ 34 w 72"/>
                  <a:gd name="T97" fmla="*/ 29 h 102"/>
                  <a:gd name="T98" fmla="*/ 33 w 72"/>
                  <a:gd name="T99" fmla="*/ 28 h 102"/>
                  <a:gd name="T100" fmla="*/ 26 w 72"/>
                  <a:gd name="T101" fmla="*/ 32 h 102"/>
                  <a:gd name="T102" fmla="*/ 23 w 72"/>
                  <a:gd name="T103" fmla="*/ 36 h 102"/>
                  <a:gd name="T104" fmla="*/ 26 w 72"/>
                  <a:gd name="T105" fmla="*/ 42 h 102"/>
                  <a:gd name="T106" fmla="*/ 31 w 72"/>
                  <a:gd name="T107" fmla="*/ 40 h 102"/>
                  <a:gd name="T108" fmla="*/ 34 w 72"/>
                  <a:gd name="T109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102">
                    <a:moveTo>
                      <a:pt x="29" y="49"/>
                    </a:moveTo>
                    <a:cubicBezTo>
                      <a:pt x="19" y="52"/>
                      <a:pt x="18" y="52"/>
                      <a:pt x="15" y="43"/>
                    </a:cubicBezTo>
                    <a:cubicBezTo>
                      <a:pt x="13" y="36"/>
                      <a:pt x="11" y="28"/>
                      <a:pt x="10" y="21"/>
                    </a:cubicBezTo>
                    <a:cubicBezTo>
                      <a:pt x="9" y="19"/>
                      <a:pt x="11" y="16"/>
                      <a:pt x="13" y="15"/>
                    </a:cubicBezTo>
                    <a:cubicBezTo>
                      <a:pt x="16" y="13"/>
                      <a:pt x="18" y="16"/>
                      <a:pt x="19" y="18"/>
                    </a:cubicBezTo>
                    <a:cubicBezTo>
                      <a:pt x="19" y="21"/>
                      <a:pt x="20" y="23"/>
                      <a:pt x="20" y="26"/>
                    </a:cubicBezTo>
                    <a:cubicBezTo>
                      <a:pt x="26" y="25"/>
                      <a:pt x="31" y="24"/>
                      <a:pt x="35" y="22"/>
                    </a:cubicBezTo>
                    <a:cubicBezTo>
                      <a:pt x="37" y="21"/>
                      <a:pt x="38" y="18"/>
                      <a:pt x="40" y="16"/>
                    </a:cubicBezTo>
                    <a:cubicBezTo>
                      <a:pt x="41" y="15"/>
                      <a:pt x="42" y="14"/>
                      <a:pt x="43" y="14"/>
                    </a:cubicBezTo>
                    <a:cubicBezTo>
                      <a:pt x="44" y="15"/>
                      <a:pt x="44" y="17"/>
                      <a:pt x="44" y="19"/>
                    </a:cubicBezTo>
                    <a:cubicBezTo>
                      <a:pt x="44" y="22"/>
                      <a:pt x="43" y="25"/>
                      <a:pt x="43" y="28"/>
                    </a:cubicBezTo>
                    <a:cubicBezTo>
                      <a:pt x="37" y="29"/>
                      <a:pt x="39" y="36"/>
                      <a:pt x="36" y="40"/>
                    </a:cubicBezTo>
                    <a:cubicBezTo>
                      <a:pt x="36" y="41"/>
                      <a:pt x="37" y="41"/>
                      <a:pt x="37" y="42"/>
                    </a:cubicBezTo>
                    <a:cubicBezTo>
                      <a:pt x="39" y="41"/>
                      <a:pt x="42" y="40"/>
                      <a:pt x="44" y="38"/>
                    </a:cubicBezTo>
                    <a:cubicBezTo>
                      <a:pt x="48" y="32"/>
                      <a:pt x="52" y="26"/>
                      <a:pt x="56" y="20"/>
                    </a:cubicBezTo>
                    <a:cubicBezTo>
                      <a:pt x="59" y="15"/>
                      <a:pt x="56" y="9"/>
                      <a:pt x="49" y="9"/>
                    </a:cubicBezTo>
                    <a:cubicBezTo>
                      <a:pt x="42" y="8"/>
                      <a:pt x="34" y="10"/>
                      <a:pt x="28" y="14"/>
                    </a:cubicBezTo>
                    <a:cubicBezTo>
                      <a:pt x="25" y="16"/>
                      <a:pt x="22" y="15"/>
                      <a:pt x="20" y="13"/>
                    </a:cubicBezTo>
                    <a:cubicBezTo>
                      <a:pt x="17" y="9"/>
                      <a:pt x="17" y="7"/>
                      <a:pt x="22" y="6"/>
                    </a:cubicBezTo>
                    <a:cubicBezTo>
                      <a:pt x="31" y="3"/>
                      <a:pt x="40" y="0"/>
                      <a:pt x="50" y="1"/>
                    </a:cubicBezTo>
                    <a:cubicBezTo>
                      <a:pt x="58" y="1"/>
                      <a:pt x="63" y="7"/>
                      <a:pt x="68" y="12"/>
                    </a:cubicBezTo>
                    <a:cubicBezTo>
                      <a:pt x="72" y="15"/>
                      <a:pt x="70" y="20"/>
                      <a:pt x="67" y="24"/>
                    </a:cubicBezTo>
                    <a:cubicBezTo>
                      <a:pt x="61" y="32"/>
                      <a:pt x="55" y="40"/>
                      <a:pt x="49" y="48"/>
                    </a:cubicBezTo>
                    <a:cubicBezTo>
                      <a:pt x="47" y="51"/>
                      <a:pt x="45" y="52"/>
                      <a:pt x="42" y="49"/>
                    </a:cubicBezTo>
                    <a:cubicBezTo>
                      <a:pt x="41" y="48"/>
                      <a:pt x="38" y="47"/>
                      <a:pt x="37" y="47"/>
                    </a:cubicBezTo>
                    <a:cubicBezTo>
                      <a:pt x="36" y="48"/>
                      <a:pt x="35" y="50"/>
                      <a:pt x="35" y="52"/>
                    </a:cubicBezTo>
                    <a:cubicBezTo>
                      <a:pt x="34" y="59"/>
                      <a:pt x="34" y="59"/>
                      <a:pt x="41" y="58"/>
                    </a:cubicBezTo>
                    <a:cubicBezTo>
                      <a:pt x="43" y="57"/>
                      <a:pt x="46" y="56"/>
                      <a:pt x="48" y="57"/>
                    </a:cubicBezTo>
                    <a:cubicBezTo>
                      <a:pt x="50" y="57"/>
                      <a:pt x="53" y="58"/>
                      <a:pt x="53" y="59"/>
                    </a:cubicBezTo>
                    <a:cubicBezTo>
                      <a:pt x="54" y="61"/>
                      <a:pt x="54" y="64"/>
                      <a:pt x="53" y="66"/>
                    </a:cubicBezTo>
                    <a:cubicBezTo>
                      <a:pt x="52" y="68"/>
                      <a:pt x="50" y="69"/>
                      <a:pt x="48" y="70"/>
                    </a:cubicBezTo>
                    <a:cubicBezTo>
                      <a:pt x="44" y="73"/>
                      <a:pt x="39" y="75"/>
                      <a:pt x="37" y="81"/>
                    </a:cubicBezTo>
                    <a:cubicBezTo>
                      <a:pt x="40" y="81"/>
                      <a:pt x="43" y="81"/>
                      <a:pt x="45" y="81"/>
                    </a:cubicBezTo>
                    <a:cubicBezTo>
                      <a:pt x="51" y="81"/>
                      <a:pt x="56" y="84"/>
                      <a:pt x="57" y="89"/>
                    </a:cubicBezTo>
                    <a:cubicBezTo>
                      <a:pt x="58" y="93"/>
                      <a:pt x="55" y="97"/>
                      <a:pt x="51" y="98"/>
                    </a:cubicBezTo>
                    <a:cubicBezTo>
                      <a:pt x="43" y="99"/>
                      <a:pt x="35" y="100"/>
                      <a:pt x="26" y="101"/>
                    </a:cubicBezTo>
                    <a:cubicBezTo>
                      <a:pt x="22" y="102"/>
                      <a:pt x="19" y="100"/>
                      <a:pt x="17" y="96"/>
                    </a:cubicBezTo>
                    <a:cubicBezTo>
                      <a:pt x="16" y="96"/>
                      <a:pt x="16" y="95"/>
                      <a:pt x="15" y="94"/>
                    </a:cubicBezTo>
                    <a:cubicBezTo>
                      <a:pt x="11" y="84"/>
                      <a:pt x="11" y="84"/>
                      <a:pt x="19" y="77"/>
                    </a:cubicBezTo>
                    <a:cubicBezTo>
                      <a:pt x="22" y="75"/>
                      <a:pt x="24" y="72"/>
                      <a:pt x="27" y="70"/>
                    </a:cubicBezTo>
                    <a:cubicBezTo>
                      <a:pt x="27" y="70"/>
                      <a:pt x="27" y="69"/>
                      <a:pt x="27" y="69"/>
                    </a:cubicBezTo>
                    <a:cubicBezTo>
                      <a:pt x="25" y="69"/>
                      <a:pt x="23" y="70"/>
                      <a:pt x="21" y="71"/>
                    </a:cubicBezTo>
                    <a:cubicBezTo>
                      <a:pt x="17" y="72"/>
                      <a:pt x="13" y="74"/>
                      <a:pt x="9" y="76"/>
                    </a:cubicBezTo>
                    <a:cubicBezTo>
                      <a:pt x="7" y="76"/>
                      <a:pt x="5" y="76"/>
                      <a:pt x="3" y="75"/>
                    </a:cubicBezTo>
                    <a:cubicBezTo>
                      <a:pt x="0" y="72"/>
                      <a:pt x="0" y="71"/>
                      <a:pt x="4" y="69"/>
                    </a:cubicBezTo>
                    <a:cubicBezTo>
                      <a:pt x="12" y="66"/>
                      <a:pt x="19" y="63"/>
                      <a:pt x="26" y="60"/>
                    </a:cubicBezTo>
                    <a:cubicBezTo>
                      <a:pt x="27" y="60"/>
                      <a:pt x="28" y="58"/>
                      <a:pt x="28" y="57"/>
                    </a:cubicBezTo>
                    <a:cubicBezTo>
                      <a:pt x="29" y="55"/>
                      <a:pt x="29" y="52"/>
                      <a:pt x="29" y="49"/>
                    </a:cubicBezTo>
                    <a:close/>
                    <a:moveTo>
                      <a:pt x="34" y="29"/>
                    </a:moveTo>
                    <a:cubicBezTo>
                      <a:pt x="34" y="29"/>
                      <a:pt x="34" y="29"/>
                      <a:pt x="33" y="28"/>
                    </a:cubicBezTo>
                    <a:cubicBezTo>
                      <a:pt x="31" y="29"/>
                      <a:pt x="28" y="30"/>
                      <a:pt x="26" y="32"/>
                    </a:cubicBezTo>
                    <a:cubicBezTo>
                      <a:pt x="24" y="32"/>
                      <a:pt x="22" y="34"/>
                      <a:pt x="23" y="36"/>
                    </a:cubicBezTo>
                    <a:cubicBezTo>
                      <a:pt x="23" y="38"/>
                      <a:pt x="25" y="40"/>
                      <a:pt x="26" y="42"/>
                    </a:cubicBezTo>
                    <a:cubicBezTo>
                      <a:pt x="27" y="42"/>
                      <a:pt x="30" y="41"/>
                      <a:pt x="31" y="40"/>
                    </a:cubicBezTo>
                    <a:cubicBezTo>
                      <a:pt x="32" y="37"/>
                      <a:pt x="33" y="33"/>
                      <a:pt x="34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D88D9717-3185-4A77-8E18-2A8659D4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8184" y="2293480"/>
                <a:ext cx="236904" cy="593388"/>
              </a:xfrm>
              <a:custGeom>
                <a:avLst/>
                <a:gdLst>
                  <a:gd name="T0" fmla="*/ 30 w 39"/>
                  <a:gd name="T1" fmla="*/ 44 h 98"/>
                  <a:gd name="T2" fmla="*/ 36 w 39"/>
                  <a:gd name="T3" fmla="*/ 34 h 98"/>
                  <a:gd name="T4" fmla="*/ 37 w 39"/>
                  <a:gd name="T5" fmla="*/ 51 h 98"/>
                  <a:gd name="T6" fmla="*/ 25 w 39"/>
                  <a:gd name="T7" fmla="*/ 82 h 98"/>
                  <a:gd name="T8" fmla="*/ 21 w 39"/>
                  <a:gd name="T9" fmla="*/ 98 h 98"/>
                  <a:gd name="T10" fmla="*/ 13 w 39"/>
                  <a:gd name="T11" fmla="*/ 96 h 98"/>
                  <a:gd name="T12" fmla="*/ 5 w 39"/>
                  <a:gd name="T13" fmla="*/ 83 h 98"/>
                  <a:gd name="T14" fmla="*/ 11 w 39"/>
                  <a:gd name="T15" fmla="*/ 62 h 98"/>
                  <a:gd name="T16" fmla="*/ 9 w 39"/>
                  <a:gd name="T17" fmla="*/ 43 h 98"/>
                  <a:gd name="T18" fmla="*/ 12 w 39"/>
                  <a:gd name="T19" fmla="*/ 38 h 98"/>
                  <a:gd name="T20" fmla="*/ 18 w 39"/>
                  <a:gd name="T21" fmla="*/ 33 h 98"/>
                  <a:gd name="T22" fmla="*/ 23 w 39"/>
                  <a:gd name="T23" fmla="*/ 12 h 98"/>
                  <a:gd name="T24" fmla="*/ 11 w 39"/>
                  <a:gd name="T25" fmla="*/ 16 h 98"/>
                  <a:gd name="T26" fmla="*/ 2 w 39"/>
                  <a:gd name="T27" fmla="*/ 16 h 98"/>
                  <a:gd name="T28" fmla="*/ 0 w 39"/>
                  <a:gd name="T29" fmla="*/ 12 h 98"/>
                  <a:gd name="T30" fmla="*/ 3 w 39"/>
                  <a:gd name="T31" fmla="*/ 10 h 98"/>
                  <a:gd name="T32" fmla="*/ 16 w 39"/>
                  <a:gd name="T33" fmla="*/ 7 h 98"/>
                  <a:gd name="T34" fmla="*/ 26 w 39"/>
                  <a:gd name="T35" fmla="*/ 2 h 98"/>
                  <a:gd name="T36" fmla="*/ 32 w 39"/>
                  <a:gd name="T37" fmla="*/ 1 h 98"/>
                  <a:gd name="T38" fmla="*/ 35 w 39"/>
                  <a:gd name="T39" fmla="*/ 9 h 98"/>
                  <a:gd name="T40" fmla="*/ 34 w 39"/>
                  <a:gd name="T41" fmla="*/ 11 h 98"/>
                  <a:gd name="T42" fmla="*/ 27 w 39"/>
                  <a:gd name="T43" fmla="*/ 38 h 98"/>
                  <a:gd name="T44" fmla="*/ 28 w 39"/>
                  <a:gd name="T45" fmla="*/ 44 h 98"/>
                  <a:gd name="T46" fmla="*/ 30 w 39"/>
                  <a:gd name="T47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98">
                    <a:moveTo>
                      <a:pt x="30" y="44"/>
                    </a:moveTo>
                    <a:cubicBezTo>
                      <a:pt x="32" y="41"/>
                      <a:pt x="34" y="38"/>
                      <a:pt x="36" y="34"/>
                    </a:cubicBezTo>
                    <a:cubicBezTo>
                      <a:pt x="37" y="40"/>
                      <a:pt x="39" y="45"/>
                      <a:pt x="37" y="51"/>
                    </a:cubicBezTo>
                    <a:cubicBezTo>
                      <a:pt x="33" y="61"/>
                      <a:pt x="29" y="72"/>
                      <a:pt x="25" y="82"/>
                    </a:cubicBezTo>
                    <a:cubicBezTo>
                      <a:pt x="23" y="87"/>
                      <a:pt x="23" y="92"/>
                      <a:pt x="21" y="98"/>
                    </a:cubicBezTo>
                    <a:cubicBezTo>
                      <a:pt x="18" y="97"/>
                      <a:pt x="15" y="97"/>
                      <a:pt x="13" y="96"/>
                    </a:cubicBezTo>
                    <a:cubicBezTo>
                      <a:pt x="7" y="94"/>
                      <a:pt x="3" y="89"/>
                      <a:pt x="5" y="83"/>
                    </a:cubicBezTo>
                    <a:cubicBezTo>
                      <a:pt x="7" y="76"/>
                      <a:pt x="9" y="69"/>
                      <a:pt x="11" y="62"/>
                    </a:cubicBezTo>
                    <a:cubicBezTo>
                      <a:pt x="13" y="56"/>
                      <a:pt x="14" y="49"/>
                      <a:pt x="9" y="43"/>
                    </a:cubicBezTo>
                    <a:cubicBezTo>
                      <a:pt x="7" y="39"/>
                      <a:pt x="9" y="38"/>
                      <a:pt x="12" y="38"/>
                    </a:cubicBezTo>
                    <a:cubicBezTo>
                      <a:pt x="17" y="39"/>
                      <a:pt x="17" y="37"/>
                      <a:pt x="18" y="33"/>
                    </a:cubicBezTo>
                    <a:cubicBezTo>
                      <a:pt x="19" y="26"/>
                      <a:pt x="21" y="20"/>
                      <a:pt x="23" y="12"/>
                    </a:cubicBezTo>
                    <a:cubicBezTo>
                      <a:pt x="19" y="13"/>
                      <a:pt x="15" y="15"/>
                      <a:pt x="11" y="16"/>
                    </a:cubicBezTo>
                    <a:cubicBezTo>
                      <a:pt x="8" y="17"/>
                      <a:pt x="5" y="16"/>
                      <a:pt x="2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10"/>
                    </a:cubicBezTo>
                    <a:cubicBezTo>
                      <a:pt x="7" y="8"/>
                      <a:pt x="12" y="8"/>
                      <a:pt x="16" y="7"/>
                    </a:cubicBezTo>
                    <a:cubicBezTo>
                      <a:pt x="19" y="5"/>
                      <a:pt x="22" y="3"/>
                      <a:pt x="26" y="2"/>
                    </a:cubicBezTo>
                    <a:cubicBezTo>
                      <a:pt x="28" y="1"/>
                      <a:pt x="32" y="0"/>
                      <a:pt x="32" y="1"/>
                    </a:cubicBezTo>
                    <a:cubicBezTo>
                      <a:pt x="34" y="3"/>
                      <a:pt x="35" y="6"/>
                      <a:pt x="35" y="9"/>
                    </a:cubicBezTo>
                    <a:cubicBezTo>
                      <a:pt x="36" y="9"/>
                      <a:pt x="35" y="10"/>
                      <a:pt x="34" y="11"/>
                    </a:cubicBezTo>
                    <a:cubicBezTo>
                      <a:pt x="27" y="19"/>
                      <a:pt x="28" y="29"/>
                      <a:pt x="27" y="38"/>
                    </a:cubicBezTo>
                    <a:cubicBezTo>
                      <a:pt x="27" y="40"/>
                      <a:pt x="28" y="42"/>
                      <a:pt x="28" y="44"/>
                    </a:cubicBezTo>
                    <a:cubicBezTo>
                      <a:pt x="29" y="44"/>
                      <a:pt x="29" y="44"/>
                      <a:pt x="3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193" y="252089"/>
            <a:ext cx="1969223" cy="43299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9524" y="122428"/>
            <a:ext cx="559928" cy="699303"/>
            <a:chOff x="-9524" y="122428"/>
            <a:chExt cx="559928" cy="699303"/>
          </a:xfrm>
        </p:grpSpPr>
        <p:sp>
          <p:nvSpPr>
            <p:cNvPr id="85" name="任意多边形: 形状 56">
              <a:extLst>
                <a:ext uri="{FF2B5EF4-FFF2-40B4-BE49-F238E27FC236}">
                  <a16:creationId xmlns:a16="http://schemas.microsoft.com/office/drawing/2014/main" id="{77A3E9FF-E8D6-4864-AD9A-BC3E704158E7}"/>
                </a:ext>
              </a:extLst>
            </p:cNvPr>
            <p:cNvSpPr/>
            <p:nvPr userDrawn="1"/>
          </p:nvSpPr>
          <p:spPr>
            <a:xfrm>
              <a:off x="-9524" y="122428"/>
              <a:ext cx="559928" cy="699303"/>
            </a:xfrm>
            <a:custGeom>
              <a:avLst/>
              <a:gdLst>
                <a:gd name="connsiteX0" fmla="*/ 0 w 436410"/>
                <a:gd name="connsiteY0" fmla="*/ 0 h 895350"/>
                <a:gd name="connsiteX1" fmla="*/ 436410 w 436410"/>
                <a:gd name="connsiteY1" fmla="*/ 0 h 895350"/>
                <a:gd name="connsiteX2" fmla="*/ 250915 w 436410"/>
                <a:gd name="connsiteY2" fmla="*/ 895350 h 895350"/>
                <a:gd name="connsiteX3" fmla="*/ 0 w 436410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410" h="895350">
                  <a:moveTo>
                    <a:pt x="0" y="0"/>
                  </a:moveTo>
                  <a:lnTo>
                    <a:pt x="436410" y="0"/>
                  </a:lnTo>
                  <a:lnTo>
                    <a:pt x="250915" y="895350"/>
                  </a:lnTo>
                  <a:lnTo>
                    <a:pt x="0" y="895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57">
              <a:extLst>
                <a:ext uri="{FF2B5EF4-FFF2-40B4-BE49-F238E27FC236}">
                  <a16:creationId xmlns:a16="http://schemas.microsoft.com/office/drawing/2014/main" id="{0B39D90D-B980-4ADB-95FB-F043B008E76D}"/>
                </a:ext>
              </a:extLst>
            </p:cNvPr>
            <p:cNvSpPr/>
            <p:nvPr userDrawn="1"/>
          </p:nvSpPr>
          <p:spPr>
            <a:xfrm>
              <a:off x="417309" y="379233"/>
              <a:ext cx="96622" cy="221903"/>
            </a:xfrm>
            <a:custGeom>
              <a:avLst/>
              <a:gdLst>
                <a:gd name="connsiteX0" fmla="*/ 144879 w 185359"/>
                <a:gd name="connsiteY0" fmla="*/ 0 h 699303"/>
                <a:gd name="connsiteX1" fmla="*/ 185359 w 185359"/>
                <a:gd name="connsiteY1" fmla="*/ 0 h 699303"/>
                <a:gd name="connsiteX2" fmla="*/ 40480 w 185359"/>
                <a:gd name="connsiteY2" fmla="*/ 699303 h 699303"/>
                <a:gd name="connsiteX3" fmla="*/ 0 w 185359"/>
                <a:gd name="connsiteY3" fmla="*/ 699303 h 69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59" h="699303">
                  <a:moveTo>
                    <a:pt x="144879" y="0"/>
                  </a:moveTo>
                  <a:lnTo>
                    <a:pt x="185359" y="0"/>
                  </a:lnTo>
                  <a:lnTo>
                    <a:pt x="40480" y="699303"/>
                  </a:lnTo>
                  <a:lnTo>
                    <a:pt x="0" y="699303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1375EC85-F9E6-44D2-9F15-53B5B6F75476}"/>
              </a:ext>
            </a:extLst>
          </p:cNvPr>
          <p:cNvCxnSpPr>
            <a:cxnSpLocks/>
          </p:cNvCxnSpPr>
          <p:nvPr userDrawn="1"/>
        </p:nvCxnSpPr>
        <p:spPr>
          <a:xfrm>
            <a:off x="442913" y="821731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CE6666C3-355D-4A5C-A830-6BBD90D5F1FE}"/>
              </a:ext>
            </a:extLst>
          </p:cNvPr>
          <p:cNvSpPr/>
          <p:nvPr userDrawn="1"/>
        </p:nvSpPr>
        <p:spPr>
          <a:xfrm>
            <a:off x="12146281" y="336478"/>
            <a:ext cx="45719" cy="265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70DEE229-ACC1-4297-A1E3-DEA16F9B9C28}"/>
              </a:ext>
            </a:extLst>
          </p:cNvPr>
          <p:cNvCxnSpPr>
            <a:cxnSpLocks/>
          </p:cNvCxnSpPr>
          <p:nvPr userDrawn="1"/>
        </p:nvCxnSpPr>
        <p:spPr>
          <a:xfrm>
            <a:off x="442913" y="6264275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747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22504-56DF-B970-90A8-90147364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039584-DBEC-090E-A7BE-D9EBEC1A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A4660-AD2D-68FF-D2E1-CC53BEF1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459DA-BD0F-B2E7-6BBF-589F29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40F7D2-448F-FA0B-DE86-D78BB7DA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13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2FA16-957D-4DBE-ACCB-5C224CE1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1A799B-9D8F-B67C-5362-0EBF5AB78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36766-12E2-93DD-DE2C-976BEB45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9238BE-08FA-81FA-0CF2-B6F6FCB9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7313F9-BCD9-59DB-0812-DAD140ED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16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D26EB-3449-04F7-26F5-AFF91200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75F96-7F4A-12D3-1A29-D4BBD61BA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AB016E-EA21-A2F4-A98A-4688F794D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BB9A8F-76F9-A0C4-81D2-7DBF172A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11D8FA-DCF2-8E4C-638A-8DA9602E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82768B-34DD-5902-9A6A-E1F2A39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99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500980-FD77-6B22-9C62-3F330E4C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DA8394-B47D-7DE8-33AA-D232A4A9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8C9240-349E-FC07-C1B6-D21C485BC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599A63-B13A-261D-9B8F-E3E4895E5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538C62-A42F-E173-19CA-B3F86B2DE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3E57DD-88BB-76C4-C101-F49DD44F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0C6FC91-18D6-7C6B-D209-E87C095F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CD0D07-2AAE-7597-7366-3E1DEF58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009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DD1E7-5613-203A-8245-5FE66DB0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E43B31-9D18-1795-0F8B-5B74E245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6E83A8-9CCE-81D7-9914-79161F48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3229B5-0321-E829-DACA-3730BABD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654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99A12A-F197-5CD3-1317-60B1EBF2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6E28CF-2051-121B-8B10-0C464706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972F3E-7479-5C79-7512-CA2EF033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195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33D73-4E88-4E4F-87ED-7FC02706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626BB0-482D-251E-BA1F-2094B6EF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8CC2B5-BC26-30D6-AE8C-BAC6D97F1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A0C9F6-E9E8-08F9-1FE9-1DEDEBF9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11A251-8D68-2321-5808-76D20448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27A473-6D18-B89D-88AB-58C60EC2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289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8882F-BCD9-C8FB-7141-5CD718F4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4AC41D-7966-8EC3-3D75-9C79429D5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3E040F-C2DD-4520-448C-69C15DBC1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ED83D3-7301-2C2B-9F87-A2EADFB6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E49D61-1688-F7E3-C19F-A5505C5B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EEA65F-97A0-1C7D-742F-B519A06D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369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951E95-835C-9779-D2FF-DBA46097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3DE963-0786-852E-A2C8-3B4FE5A6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AF5663-CE45-FF26-5AD8-955D10FCD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CB50-748A-6E49-9709-A1397163CF6D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E6F611-DBDD-69E5-CC74-AF09D1E3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F97B7B-2CE4-88E6-8056-AC6D65652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7041-BD02-6347-939C-037D276920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1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100" y="2407643"/>
            <a:ext cx="8206011" cy="2492990"/>
          </a:xfrm>
        </p:spPr>
        <p:txBody>
          <a:bodyPr/>
          <a:lstStyle/>
          <a:p>
            <a:r>
              <a:rPr lang="en-US" altLang="zh-CN" sz="2800" dirty="0">
                <a:sym typeface="+mn-lt"/>
              </a:rPr>
              <a:t>Multi-Grained Vision Language Pre-Training: Aligning Texts with Visual Concepts</a:t>
            </a:r>
            <a:br>
              <a:rPr lang="zh-CN" altLang="en-US" sz="3600" b="1" spc="300" dirty="0">
                <a:gradFill>
                  <a:gsLst>
                    <a:gs pos="0">
                      <a:srgbClr val="A4FEFF"/>
                    </a:gs>
                    <a:gs pos="100000">
                      <a:srgbClr val="407BE4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</a:br>
            <a:br>
              <a:rPr lang="zh-CN" altLang="en-US" sz="3600" dirty="0">
                <a:gradFill>
                  <a:gsLst>
                    <a:gs pos="0">
                      <a:srgbClr val="A4FEFF"/>
                    </a:gs>
                    <a:gs pos="100000">
                      <a:srgbClr val="407BE4"/>
                    </a:gs>
                  </a:gsLst>
                  <a:lin ang="5400000" scaled="1"/>
                </a:gradFill>
                <a:latin typeface="Arial Rounded MT Bold" panose="020F0704030504030204" pitchFamily="34" charset="0"/>
              </a:rPr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55638" y="4152637"/>
            <a:ext cx="5497512" cy="350352"/>
          </a:xfrm>
        </p:spPr>
        <p:txBody>
          <a:bodyPr/>
          <a:lstStyle/>
          <a:p>
            <a:r>
              <a:rPr lang="zh-CN" altLang="en-US" dirty="0"/>
              <a:t>李育霖　　　</a:t>
            </a:r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86405264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2F0BF9-FDA4-2586-5E00-B54225347020}"/>
              </a:ext>
            </a:extLst>
          </p:cNvPr>
          <p:cNvSpPr txBox="1"/>
          <p:nvPr/>
        </p:nvSpPr>
        <p:spPr>
          <a:xfrm>
            <a:off x="577850" y="125412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VL</a:t>
            </a:r>
            <a:r>
              <a:rPr kumimoji="1" lang="zh-CN" altLang="en-US" dirty="0"/>
              <a:t>预训练模型中常用的预训练任务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D0F04-FDD3-6B82-C7A2-BDE1DA50FB14}"/>
              </a:ext>
            </a:extLst>
          </p:cNvPr>
          <p:cNvSpPr txBox="1"/>
          <p:nvPr/>
        </p:nvSpPr>
        <p:spPr>
          <a:xfrm>
            <a:off x="1197864" y="2267712"/>
            <a:ext cx="73532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Completion</a:t>
            </a:r>
            <a:r>
              <a:rPr kumimoji="1" lang="zh-CN" altLang="en-US" dirty="0"/>
              <a:t>：</a:t>
            </a:r>
            <a:r>
              <a:rPr kumimoji="1" lang="en-US" altLang="zh-CN" dirty="0"/>
              <a:t>Masked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  <a:r>
              <a:rPr kumimoji="1" lang="zh-CN" altLang="en-US" dirty="0"/>
              <a:t>、</a:t>
            </a:r>
            <a:r>
              <a:rPr kumimoji="1" lang="en-US" altLang="zh-CN" dirty="0"/>
              <a:t>Masked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Vision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Image-Text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  <a:r>
              <a:rPr kumimoji="1" lang="zh-CN" altLang="en-US" dirty="0"/>
              <a:t>（</a:t>
            </a:r>
            <a:r>
              <a:rPr kumimoji="1" lang="en-US" altLang="zh-CN" dirty="0"/>
              <a:t>ITM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Contrastive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52332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VLP Model: </a:t>
            </a:r>
            <a:r>
              <a:rPr lang="en-US" altLang="zh-CN" dirty="0">
                <a:sym typeface="+mn-lt"/>
              </a:rPr>
              <a:t>UNITER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1C5793-4EFA-5E60-E1C1-7077BC5FB344}"/>
              </a:ext>
            </a:extLst>
          </p:cNvPr>
          <p:cNvSpPr txBox="1"/>
          <p:nvPr/>
        </p:nvSpPr>
        <p:spPr>
          <a:xfrm>
            <a:off x="347704" y="5761422"/>
            <a:ext cx="606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图片来源：</a:t>
            </a:r>
            <a:r>
              <a:rPr lang="en-US" altLang="zh-CN" dirty="0"/>
              <a:t> https://</a:t>
            </a:r>
            <a:r>
              <a:rPr lang="en-US" altLang="zh-CN" dirty="0" err="1"/>
              <a:t>arxiv.org</a:t>
            </a:r>
            <a:r>
              <a:rPr lang="en-US" altLang="zh-CN" dirty="0"/>
              <a:t>/pdf/1909.11740.pdf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D247E4-F9C7-9233-CF85-DBE90E51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062411"/>
            <a:ext cx="10170506" cy="42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93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VLP Model: </a:t>
            </a:r>
            <a:r>
              <a:rPr lang="en-US" altLang="zh-CN" dirty="0">
                <a:sym typeface="+mn-lt"/>
              </a:rPr>
              <a:t>Clip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1C5793-4EFA-5E60-E1C1-7077BC5FB344}"/>
              </a:ext>
            </a:extLst>
          </p:cNvPr>
          <p:cNvSpPr txBox="1"/>
          <p:nvPr/>
        </p:nvSpPr>
        <p:spPr>
          <a:xfrm>
            <a:off x="347704" y="5761422"/>
            <a:ext cx="606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图片来源：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/>
              <a:t>https://openai.com/blog/clip/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1BB7A8-39F9-27E6-F3B5-6AAB37CD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1" y="1138613"/>
            <a:ext cx="11559997" cy="42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022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87AA782-7166-43F9-962E-E8A84B1934A0}"/>
              </a:ext>
            </a:extLst>
          </p:cNvPr>
          <p:cNvSpPr txBox="1"/>
          <p:nvPr/>
        </p:nvSpPr>
        <p:spPr>
          <a:xfrm>
            <a:off x="1458412" y="2105561"/>
            <a:ext cx="26468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300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rPr>
              <a:t>02</a:t>
            </a:r>
            <a:endParaRPr lang="zh-CN" altLang="en-US" sz="16600" b="1" spc="300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46537D-7E47-4B9F-B532-AD200E213B24}"/>
              </a:ext>
            </a:extLst>
          </p:cNvPr>
          <p:cNvSpPr txBox="1"/>
          <p:nvPr/>
        </p:nvSpPr>
        <p:spPr>
          <a:xfrm>
            <a:off x="5550367" y="2400894"/>
            <a:ext cx="3460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/>
              <a:t>X-VLM</a:t>
            </a:r>
            <a:r>
              <a:rPr lang="zh-CN" altLang="en-US" sz="4000" b="1" spc="600" dirty="0"/>
              <a:t>介绍</a:t>
            </a:r>
            <a:endParaRPr lang="en-US" altLang="zh-CN" sz="4000" b="1" spc="6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B6F541E-B87E-4A95-B60E-7035BF308E17}"/>
              </a:ext>
            </a:extLst>
          </p:cNvPr>
          <p:cNvCxnSpPr/>
          <p:nvPr/>
        </p:nvCxnSpPr>
        <p:spPr>
          <a:xfrm>
            <a:off x="4728480" y="2143125"/>
            <a:ext cx="0" cy="2571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F12246C-75E2-4D58-B0D6-1A4AE1F1978B}"/>
              </a:ext>
            </a:extLst>
          </p:cNvPr>
          <p:cNvSpPr/>
          <p:nvPr/>
        </p:nvSpPr>
        <p:spPr>
          <a:xfrm>
            <a:off x="5669549" y="3432579"/>
            <a:ext cx="720000" cy="10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E414B75-D140-4E03-B375-68221EAF31A8}"/>
              </a:ext>
            </a:extLst>
          </p:cNvPr>
          <p:cNvGrpSpPr/>
          <p:nvPr/>
        </p:nvGrpSpPr>
        <p:grpSpPr>
          <a:xfrm>
            <a:off x="10467218" y="5850000"/>
            <a:ext cx="1052654" cy="108000"/>
            <a:chOff x="10467218" y="6126091"/>
            <a:chExt cx="1052654" cy="10800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7E4DDC7-34C2-496A-97C5-F07625B414E9}"/>
                </a:ext>
              </a:extLst>
            </p:cNvPr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74E0525-26E5-4FB4-B7CA-7CD73815E2D5}"/>
                </a:ext>
              </a:extLst>
            </p:cNvPr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4BCF10B-2D83-4819-817B-BAA65A9EDDBB}"/>
                </a:ext>
              </a:extLst>
            </p:cNvPr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A975992-8959-442A-AAC2-9788D0960105}"/>
                </a:ext>
              </a:extLst>
            </p:cNvPr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09E7360-1DB3-4405-A41E-1E01C2FA1674}"/>
                </a:ext>
              </a:extLst>
            </p:cNvPr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05192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r>
              <a:rPr lang="zh-CN" altLang="en-US" dirty="0"/>
              <a:t>：</a:t>
            </a:r>
            <a:r>
              <a:rPr lang="en" altLang="zh-CN" dirty="0"/>
              <a:t>Multi-Grained VL Pre-Training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24A9B8-1786-3163-528E-2AC50546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5" y="1059531"/>
            <a:ext cx="6938086" cy="47389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C2B31F-DD81-3E04-0FE9-C26808DC77AB}"/>
              </a:ext>
            </a:extLst>
          </p:cNvPr>
          <p:cNvSpPr txBox="1"/>
          <p:nvPr/>
        </p:nvSpPr>
        <p:spPr>
          <a:xfrm>
            <a:off x="7689273" y="1662544"/>
            <a:ext cx="3586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Fine-grained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Coarse-grained</a:t>
            </a:r>
            <a:r>
              <a:rPr kumimoji="1" lang="zh-CN" altLang="en-US" dirty="0"/>
              <a:t>？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	Multi-grained</a:t>
            </a:r>
          </a:p>
          <a:p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20A2CE-0BD1-1377-72C9-FA22D0DD2EB9}"/>
              </a:ext>
            </a:extLst>
          </p:cNvPr>
          <p:cNvSpPr txBox="1"/>
          <p:nvPr/>
        </p:nvSpPr>
        <p:spPr>
          <a:xfrm>
            <a:off x="7811534" y="3618805"/>
            <a:ext cx="1890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Visual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endParaRPr kumimoji="1" lang="en-US" altLang="zh-CN" dirty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zh-CN" dirty="0"/>
              <a:t>Image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zh-CN" dirty="0"/>
              <a:t>Region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zh-CN" dirty="0"/>
              <a:t>Object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358266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r>
              <a:rPr lang="zh-CN" altLang="en-US" dirty="0"/>
              <a:t>：</a:t>
            </a:r>
            <a:r>
              <a:rPr lang="en" altLang="zh-CN" dirty="0"/>
              <a:t>Multi-Grained VL Pre-Training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6C024C-EB88-DAF4-85A1-18A56120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38" y="1061074"/>
            <a:ext cx="6070600" cy="5080000"/>
          </a:xfrm>
          <a:prstGeom prst="rect">
            <a:avLst/>
          </a:prstGeom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C32A6D3-E9E1-7859-0D1B-951B8F225E45}"/>
              </a:ext>
            </a:extLst>
          </p:cNvPr>
          <p:cNvCxnSpPr/>
          <p:nvPr/>
        </p:nvCxnSpPr>
        <p:spPr>
          <a:xfrm>
            <a:off x="4380807" y="2011680"/>
            <a:ext cx="1354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714FEA0-2625-1F55-8EEB-E835F2F96E09}"/>
              </a:ext>
            </a:extLst>
          </p:cNvPr>
          <p:cNvCxnSpPr>
            <a:cxnSpLocks/>
          </p:cNvCxnSpPr>
          <p:nvPr/>
        </p:nvCxnSpPr>
        <p:spPr>
          <a:xfrm>
            <a:off x="6683433" y="3128356"/>
            <a:ext cx="5347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4AB23B06-5358-5ADF-D8DA-AB019E6593BE}"/>
              </a:ext>
            </a:extLst>
          </p:cNvPr>
          <p:cNvCxnSpPr>
            <a:cxnSpLocks/>
          </p:cNvCxnSpPr>
          <p:nvPr/>
        </p:nvCxnSpPr>
        <p:spPr>
          <a:xfrm>
            <a:off x="2097578" y="3429000"/>
            <a:ext cx="51206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6E6FBAB2-95CF-6920-3B24-8F4C53C16CC3}"/>
              </a:ext>
            </a:extLst>
          </p:cNvPr>
          <p:cNvCxnSpPr>
            <a:cxnSpLocks/>
          </p:cNvCxnSpPr>
          <p:nvPr/>
        </p:nvCxnSpPr>
        <p:spPr>
          <a:xfrm>
            <a:off x="2097578" y="3718560"/>
            <a:ext cx="4876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876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r>
              <a:rPr lang="zh-CN" altLang="en-US" dirty="0"/>
              <a:t>：</a:t>
            </a:r>
            <a:r>
              <a:rPr lang="en" altLang="zh-CN" dirty="0"/>
              <a:t>Multi-Grained VL Pre-Training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569DA5-945D-034E-6274-14A417A7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9" y="1069473"/>
            <a:ext cx="10782960" cy="5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40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r>
              <a:rPr lang="zh-CN" altLang="en-US" dirty="0"/>
              <a:t>：</a:t>
            </a:r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8E1A2A-D38A-126B-6B4D-37CA0E46FCF1}"/>
              </a:ext>
            </a:extLst>
          </p:cNvPr>
          <p:cNvSpPr txBox="1"/>
          <p:nvPr/>
        </p:nvSpPr>
        <p:spPr>
          <a:xfrm>
            <a:off x="282633" y="1207826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Pre-training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Datasets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and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Settings</a:t>
            </a:r>
            <a:endParaRPr kumimoji="1"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A1DC63-B7BC-12BD-E014-FE706ACD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867"/>
            <a:ext cx="5945134" cy="3099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E2CD24B-6EB0-FA0A-D351-ED2F7357F4D9}"/>
              </a:ext>
            </a:extLst>
          </p:cNvPr>
          <p:cNvSpPr txBox="1"/>
          <p:nvPr/>
        </p:nvSpPr>
        <p:spPr>
          <a:xfrm>
            <a:off x="6184669" y="1253992"/>
            <a:ext cx="610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solidFill>
                  <a:srgbClr val="24292F"/>
                </a:solidFill>
                <a:effectLst/>
                <a:latin typeface="-apple-system"/>
              </a:rPr>
              <a:t>To make a fair comparison of some recent works, we pre-trained X-VLM (4M/16M) for 200K steps.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9A99029-A022-ADE1-1569-E8A2FB5C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76" y="2582718"/>
            <a:ext cx="6434090" cy="34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5774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r>
              <a:rPr lang="zh-CN" altLang="en-US" dirty="0"/>
              <a:t>：</a:t>
            </a:r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B13EC8-BA3B-0B40-A064-459F272704C6}"/>
              </a:ext>
            </a:extLst>
          </p:cNvPr>
          <p:cNvSpPr txBox="1"/>
          <p:nvPr/>
        </p:nvSpPr>
        <p:spPr>
          <a:xfrm>
            <a:off x="0" y="1207826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Downstream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Tasks</a:t>
            </a:r>
            <a:endParaRPr kumimoji="1"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7B625C-A08B-4D1B-E7F4-B98D2CA6F86E}"/>
              </a:ext>
            </a:extLst>
          </p:cNvPr>
          <p:cNvSpPr txBox="1"/>
          <p:nvPr/>
        </p:nvSpPr>
        <p:spPr>
          <a:xfrm>
            <a:off x="618368" y="1997425"/>
            <a:ext cx="3053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Image-Text Retrieval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791D95-5D40-2DAF-FE6F-412B5DB55CD3}"/>
              </a:ext>
            </a:extLst>
          </p:cNvPr>
          <p:cNvSpPr txBox="1"/>
          <p:nvPr/>
        </p:nvSpPr>
        <p:spPr>
          <a:xfrm>
            <a:off x="618368" y="2779296"/>
            <a:ext cx="296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Visual Question Answering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E1643D-2A89-E0BD-C532-D074DD31447B}"/>
              </a:ext>
            </a:extLst>
          </p:cNvPr>
          <p:cNvSpPr txBox="1"/>
          <p:nvPr/>
        </p:nvSpPr>
        <p:spPr>
          <a:xfrm>
            <a:off x="621139" y="3561167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Natural Language for Visual Reasoning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6587DF-3EEB-3F5D-8D9D-145EFAED5FD6}"/>
              </a:ext>
            </a:extLst>
          </p:cNvPr>
          <p:cNvSpPr txBox="1"/>
          <p:nvPr/>
        </p:nvSpPr>
        <p:spPr>
          <a:xfrm>
            <a:off x="618368" y="4343038"/>
            <a:ext cx="242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Visual Grounding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20C1F3-1CC0-74AF-C2E4-73189850AB12}"/>
              </a:ext>
            </a:extLst>
          </p:cNvPr>
          <p:cNvSpPr txBox="1"/>
          <p:nvPr/>
        </p:nvSpPr>
        <p:spPr>
          <a:xfrm>
            <a:off x="618368" y="5014060"/>
            <a:ext cx="2872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Image Captioning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97CE69D-2039-2E81-643F-7FE78A7C3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39" y="2140510"/>
            <a:ext cx="7599652" cy="3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661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r>
              <a:rPr lang="zh-CN" altLang="en-US" dirty="0"/>
              <a:t>：</a:t>
            </a:r>
            <a:r>
              <a:rPr lang="en-US" altLang="zh-CN" dirty="0"/>
              <a:t> Experiment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52DCF2-FC11-2DD6-32F3-AF41A9576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9" y="1639206"/>
            <a:ext cx="10785774" cy="37339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F8F89F-2A8D-AEFE-D6FB-798C058ABD30}"/>
              </a:ext>
            </a:extLst>
          </p:cNvPr>
          <p:cNvSpPr txBox="1"/>
          <p:nvPr/>
        </p:nvSpPr>
        <p:spPr>
          <a:xfrm>
            <a:off x="577849" y="126987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基于实体的图像注意力可视化</a:t>
            </a:r>
          </a:p>
        </p:txBody>
      </p:sp>
    </p:spTree>
    <p:extLst>
      <p:ext uri="{BB962C8B-B14F-4D97-AF65-F5344CB8AC3E}">
        <p14:creationId xmlns:p14="http://schemas.microsoft.com/office/powerpoint/2010/main" val="25240654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ACF8F241-5884-4324-89EB-7E7DD690368F}"/>
              </a:ext>
            </a:extLst>
          </p:cNvPr>
          <p:cNvGrpSpPr/>
          <p:nvPr/>
        </p:nvGrpSpPr>
        <p:grpSpPr>
          <a:xfrm>
            <a:off x="4271765" y="2913474"/>
            <a:ext cx="2654894" cy="1031051"/>
            <a:chOff x="5576876" y="540040"/>
            <a:chExt cx="2654894" cy="103105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EEA7B62-6DE3-4A1F-98CB-5688CB126664}"/>
                </a:ext>
              </a:extLst>
            </p:cNvPr>
            <p:cNvSpPr txBox="1"/>
            <p:nvPr/>
          </p:nvSpPr>
          <p:spPr>
            <a:xfrm>
              <a:off x="5576876" y="540040"/>
              <a:ext cx="8867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pc="300" dirty="0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rPr>
                <a:t>01</a:t>
              </a:r>
              <a:endParaRPr lang="zh-CN" altLang="en-US" sz="4400" b="1" spc="300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0996A2D-6F8F-4BDB-BF80-2CAAC8837696}"/>
                </a:ext>
              </a:extLst>
            </p:cNvPr>
            <p:cNvSpPr txBox="1"/>
            <p:nvPr/>
          </p:nvSpPr>
          <p:spPr>
            <a:xfrm>
              <a:off x="5576876" y="1047871"/>
              <a:ext cx="26548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/>
                <a:t>VL</a:t>
              </a:r>
              <a:r>
                <a:rPr lang="zh-CN" altLang="en-US" sz="2800" b="1" spc="300" dirty="0"/>
                <a:t>预训练概述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F7F901-DF5A-4293-9310-3AD065F94474}"/>
              </a:ext>
            </a:extLst>
          </p:cNvPr>
          <p:cNvGrpSpPr/>
          <p:nvPr/>
        </p:nvGrpSpPr>
        <p:grpSpPr>
          <a:xfrm>
            <a:off x="7399310" y="2913474"/>
            <a:ext cx="2311851" cy="1061710"/>
            <a:chOff x="8704421" y="540040"/>
            <a:chExt cx="2311851" cy="106171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CFA5364-3A41-4843-879E-64A20F8880BC}"/>
                </a:ext>
              </a:extLst>
            </p:cNvPr>
            <p:cNvSpPr txBox="1"/>
            <p:nvPr/>
          </p:nvSpPr>
          <p:spPr>
            <a:xfrm>
              <a:off x="8704421" y="540040"/>
              <a:ext cx="8867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pc="300" dirty="0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rPr>
                <a:t>02</a:t>
              </a:r>
              <a:endParaRPr lang="zh-CN" altLang="en-US" sz="4400" b="1" spc="300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DA6CF73-DA4A-4F91-ADB9-614D5D71F726}"/>
                </a:ext>
              </a:extLst>
            </p:cNvPr>
            <p:cNvSpPr txBox="1"/>
            <p:nvPr/>
          </p:nvSpPr>
          <p:spPr>
            <a:xfrm>
              <a:off x="8704421" y="1078530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/>
                <a:t>X-VLM</a:t>
              </a:r>
              <a:r>
                <a:rPr lang="zh-CN" altLang="en-US" sz="2800" b="1" spc="300" dirty="0"/>
                <a:t>介绍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F6F1138-F9F3-482D-A591-5805BF05087E}"/>
              </a:ext>
            </a:extLst>
          </p:cNvPr>
          <p:cNvGrpSpPr/>
          <p:nvPr/>
        </p:nvGrpSpPr>
        <p:grpSpPr>
          <a:xfrm>
            <a:off x="10467218" y="5849866"/>
            <a:ext cx="1052654" cy="108000"/>
            <a:chOff x="10467218" y="6126091"/>
            <a:chExt cx="1052654" cy="108000"/>
          </a:xfrm>
          <a:solidFill>
            <a:schemeClr val="accent1"/>
          </a:soli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B8EEC6B-4E62-4567-8102-B919F1ABAE68}"/>
                </a:ext>
              </a:extLst>
            </p:cNvPr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DE99215-858C-417E-8141-2D9F9CAC52D6}"/>
                </a:ext>
              </a:extLst>
            </p:cNvPr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FCDD7AA9-3A23-4083-BBE1-8010A9D00A83}"/>
                </a:ext>
              </a:extLst>
            </p:cNvPr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5CDE1A13-92C8-4873-8597-04BE5D7CFE37}"/>
                </a:ext>
              </a:extLst>
            </p:cNvPr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3D4CB947-938F-471D-87BD-F95D26CB5809}"/>
                </a:ext>
              </a:extLst>
            </p:cNvPr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292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249067"/>
            <a:ext cx="9646805" cy="480131"/>
          </a:xfrm>
        </p:spPr>
        <p:txBody>
          <a:bodyPr/>
          <a:lstStyle/>
          <a:p>
            <a:r>
              <a:rPr lang="en-US" altLang="zh-CN" dirty="0"/>
              <a:t>X-VLM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5E0E77-058A-74B3-22B2-7B8922025C35}"/>
              </a:ext>
            </a:extLst>
          </p:cNvPr>
          <p:cNvSpPr txBox="1"/>
          <p:nvPr/>
        </p:nvSpPr>
        <p:spPr>
          <a:xfrm>
            <a:off x="766603" y="1534186"/>
            <a:ext cx="10115363" cy="378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pc="200" dirty="0">
                <a:cs typeface="+mn-ea"/>
              </a:rPr>
              <a:t>X-VLM学习多粒度视觉和语言对齐的秘诀在于：</a:t>
            </a:r>
          </a:p>
          <a:p>
            <a:pPr>
              <a:lnSpc>
                <a:spcPct val="150000"/>
              </a:lnSpc>
            </a:pPr>
            <a:endParaRPr kumimoji="1" lang="zh-CN" altLang="en-US" spc="200" dirty="0">
              <a:cs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pc="200" dirty="0">
                <a:cs typeface="+mn-ea"/>
              </a:rPr>
              <a:t>1）使用 patch embeddings 来灵活表示各种粒度的视觉概念，然后直接拉齐不同粒度的视觉概念和对应文本，这一过程使用常用的对比学习损失、匹配损失、和MLM损失优化；</a:t>
            </a:r>
          </a:p>
          <a:p>
            <a:pPr>
              <a:lnSpc>
                <a:spcPct val="150000"/>
              </a:lnSpc>
            </a:pPr>
            <a:endParaRPr kumimoji="1" lang="zh-CN" altLang="en-US" spc="200" dirty="0">
              <a:cs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pc="200" dirty="0">
                <a:cs typeface="+mn-ea"/>
              </a:rPr>
              <a:t>2）更进一步，在同一张图片中，给出不同的文本，要求模型能预测出对应粒度的视觉概念的坐标，以边界框坐标的回归损失和交并比损失优化。实验证明，这种预训练方法十分高效，模型规模无需很大，预训练数据无需很多，X-VLM 就能在下游多种多模态理解/生成任务上获得非常优秀的表现。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38EC91-0625-2549-8BBE-A529BBECF3CA}"/>
              </a:ext>
            </a:extLst>
          </p:cNvPr>
          <p:cNvSpPr txBox="1"/>
          <p:nvPr/>
        </p:nvSpPr>
        <p:spPr>
          <a:xfrm>
            <a:off x="663703" y="11648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8371669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87AA782-7166-43F9-962E-E8A84B1934A0}"/>
              </a:ext>
            </a:extLst>
          </p:cNvPr>
          <p:cNvSpPr txBox="1"/>
          <p:nvPr/>
        </p:nvSpPr>
        <p:spPr>
          <a:xfrm>
            <a:off x="1458412" y="2105561"/>
            <a:ext cx="26468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300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rPr>
              <a:t>01</a:t>
            </a:r>
            <a:endParaRPr lang="zh-CN" altLang="en-US" sz="16600" b="1" spc="300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46537D-7E47-4B9F-B532-AD200E213B24}"/>
              </a:ext>
            </a:extLst>
          </p:cNvPr>
          <p:cNvSpPr txBox="1"/>
          <p:nvPr/>
        </p:nvSpPr>
        <p:spPr>
          <a:xfrm>
            <a:off x="5550367" y="2400894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/>
              <a:t>VL</a:t>
            </a:r>
            <a:r>
              <a:rPr lang="zh-CN" altLang="en-US" sz="4000" b="1" spc="600" dirty="0"/>
              <a:t>预训练概述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B6F541E-B87E-4A95-B60E-7035BF308E17}"/>
              </a:ext>
            </a:extLst>
          </p:cNvPr>
          <p:cNvCxnSpPr/>
          <p:nvPr/>
        </p:nvCxnSpPr>
        <p:spPr>
          <a:xfrm>
            <a:off x="4728480" y="2143125"/>
            <a:ext cx="0" cy="2571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F12246C-75E2-4D58-B0D6-1A4AE1F1978B}"/>
              </a:ext>
            </a:extLst>
          </p:cNvPr>
          <p:cNvSpPr/>
          <p:nvPr/>
        </p:nvSpPr>
        <p:spPr>
          <a:xfrm>
            <a:off x="5669549" y="3432579"/>
            <a:ext cx="720000" cy="10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E414B75-D140-4E03-B375-68221EAF31A8}"/>
              </a:ext>
            </a:extLst>
          </p:cNvPr>
          <p:cNvGrpSpPr/>
          <p:nvPr/>
        </p:nvGrpSpPr>
        <p:grpSpPr>
          <a:xfrm>
            <a:off x="10467218" y="5850000"/>
            <a:ext cx="1052654" cy="108000"/>
            <a:chOff x="10467218" y="6126091"/>
            <a:chExt cx="1052654" cy="10800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7E4DDC7-34C2-496A-97C5-F07625B414E9}"/>
                </a:ext>
              </a:extLst>
            </p:cNvPr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74E0525-26E5-4FB4-B7CA-7CD73815E2D5}"/>
                </a:ext>
              </a:extLst>
            </p:cNvPr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4BCF10B-2D83-4819-817B-BAA65A9EDDBB}"/>
                </a:ext>
              </a:extLst>
            </p:cNvPr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A975992-8959-442A-AAC2-9788D0960105}"/>
                </a:ext>
              </a:extLst>
            </p:cNvPr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09E7360-1DB3-4405-A41E-1E01C2FA1674}"/>
                </a:ext>
              </a:extLst>
            </p:cNvPr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25288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4415BE-297A-4670-8F68-6825798EB1BD}"/>
              </a:ext>
            </a:extLst>
          </p:cNvPr>
          <p:cNvSpPr txBox="1"/>
          <p:nvPr/>
        </p:nvSpPr>
        <p:spPr>
          <a:xfrm>
            <a:off x="2016311" y="2073266"/>
            <a:ext cx="7615369" cy="1568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just"/>
            <a:r>
              <a:rPr lang="zh-CN" altLang="en-US" sz="2000" dirty="0">
                <a:sym typeface="+mn-lt"/>
              </a:rPr>
              <a:t>图文跨模态预训练的目标是通过</a:t>
            </a:r>
            <a:r>
              <a:rPr lang="zh-CN" altLang="en-US" sz="2000" dirty="0"/>
              <a:t>在大规模数据上的预训练学到不同模态之间的语义对应关系</a:t>
            </a:r>
            <a:r>
              <a:rPr lang="zh-CN" altLang="en-US" sz="2000" dirty="0">
                <a:sym typeface="+mn-lt"/>
              </a:rPr>
              <a:t>，如利用跨模态对比学习来自监督地训练超大规模图像</a:t>
            </a:r>
            <a:r>
              <a:rPr lang="en-US" altLang="zh-CN" sz="2000" dirty="0">
                <a:sym typeface="+mn-lt"/>
              </a:rPr>
              <a:t>-</a:t>
            </a:r>
            <a:r>
              <a:rPr lang="zh-CN" altLang="en-US" sz="2000" dirty="0">
                <a:sym typeface="+mn-lt"/>
              </a:rPr>
              <a:t>文本多模态预训练模型，从而可以将所学知识迁移到各种下游任务中。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7843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</a:p>
        </p:txBody>
      </p:sp>
      <p:sp>
        <p:nvSpPr>
          <p:cNvPr id="2" name="箭头: 燕尾形 13">
            <a:extLst>
              <a:ext uri="{FF2B5EF4-FFF2-40B4-BE49-F238E27FC236}">
                <a16:creationId xmlns:a16="http://schemas.microsoft.com/office/drawing/2014/main" id="{79440E56-5681-BFC1-FE5B-70B6A0EDB693}"/>
              </a:ext>
            </a:extLst>
          </p:cNvPr>
          <p:cNvSpPr/>
          <p:nvPr/>
        </p:nvSpPr>
        <p:spPr>
          <a:xfrm>
            <a:off x="69273" y="1877824"/>
            <a:ext cx="11755120" cy="1498592"/>
          </a:xfrm>
          <a:prstGeom prst="notchedRightArrow">
            <a:avLst>
              <a:gd name="adj1" fmla="val 47484"/>
              <a:gd name="adj2" fmla="val 50000"/>
            </a:avLst>
          </a:prstGeom>
          <a:gradFill flip="none" rotWithShape="1">
            <a:gsLst>
              <a:gs pos="0">
                <a:srgbClr val="A4FEFF"/>
              </a:gs>
              <a:gs pos="82000">
                <a:srgbClr val="407BE4">
                  <a:alpha val="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598FF3D-D2D7-E8DD-1A07-68AA4CB6A60E}"/>
              </a:ext>
            </a:extLst>
          </p:cNvPr>
          <p:cNvSpPr/>
          <p:nvPr/>
        </p:nvSpPr>
        <p:spPr>
          <a:xfrm>
            <a:off x="1450804" y="2351608"/>
            <a:ext cx="541866" cy="5418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group_273925">
            <a:extLst>
              <a:ext uri="{FF2B5EF4-FFF2-40B4-BE49-F238E27FC236}">
                <a16:creationId xmlns:a16="http://schemas.microsoft.com/office/drawing/2014/main" id="{B81AD40A-2D39-5074-60CF-79C95AC95A94}"/>
              </a:ext>
            </a:extLst>
          </p:cNvPr>
          <p:cNvSpPr>
            <a:spLocks noChangeAspect="1"/>
          </p:cNvSpPr>
          <p:nvPr/>
        </p:nvSpPr>
        <p:spPr bwMode="auto">
          <a:xfrm>
            <a:off x="1584105" y="2477458"/>
            <a:ext cx="275265" cy="290167"/>
          </a:xfrm>
          <a:custGeom>
            <a:avLst/>
            <a:gdLst>
              <a:gd name="connsiteX0" fmla="*/ 433716 w 575564"/>
              <a:gd name="connsiteY0" fmla="*/ 176978 h 606722"/>
              <a:gd name="connsiteX1" fmla="*/ 496291 w 575564"/>
              <a:gd name="connsiteY1" fmla="*/ 176978 h 606722"/>
              <a:gd name="connsiteX2" fmla="*/ 559045 w 575564"/>
              <a:gd name="connsiteY2" fmla="*/ 232339 h 606722"/>
              <a:gd name="connsiteX3" fmla="*/ 575245 w 575564"/>
              <a:gd name="connsiteY3" fmla="*/ 361900 h 606722"/>
              <a:gd name="connsiteX4" fmla="*/ 566077 w 575564"/>
              <a:gd name="connsiteY4" fmla="*/ 391669 h 606722"/>
              <a:gd name="connsiteX5" fmla="*/ 540085 w 575564"/>
              <a:gd name="connsiteY5" fmla="*/ 404376 h 606722"/>
              <a:gd name="connsiteX6" fmla="*/ 528247 w 575564"/>
              <a:gd name="connsiteY6" fmla="*/ 569659 h 606722"/>
              <a:gd name="connsiteX7" fmla="*/ 515607 w 575564"/>
              <a:gd name="connsiteY7" fmla="*/ 581389 h 606722"/>
              <a:gd name="connsiteX8" fmla="*/ 414400 w 575564"/>
              <a:gd name="connsiteY8" fmla="*/ 581389 h 606722"/>
              <a:gd name="connsiteX9" fmla="*/ 401761 w 575564"/>
              <a:gd name="connsiteY9" fmla="*/ 569659 h 606722"/>
              <a:gd name="connsiteX10" fmla="*/ 391791 w 575564"/>
              <a:gd name="connsiteY10" fmla="*/ 430590 h 606722"/>
              <a:gd name="connsiteX11" fmla="*/ 397043 w 575564"/>
              <a:gd name="connsiteY11" fmla="*/ 419483 h 606722"/>
              <a:gd name="connsiteX12" fmla="*/ 407724 w 575564"/>
              <a:gd name="connsiteY12" fmla="*/ 410152 h 606722"/>
              <a:gd name="connsiteX13" fmla="*/ 424459 w 575564"/>
              <a:gd name="connsiteY13" fmla="*/ 357013 h 606722"/>
              <a:gd name="connsiteX14" fmla="*/ 407635 w 575564"/>
              <a:gd name="connsiteY14" fmla="*/ 210213 h 606722"/>
              <a:gd name="connsiteX15" fmla="*/ 404609 w 575564"/>
              <a:gd name="connsiteY15" fmla="*/ 195906 h 606722"/>
              <a:gd name="connsiteX16" fmla="*/ 412620 w 575564"/>
              <a:gd name="connsiteY16" fmla="*/ 180710 h 606722"/>
              <a:gd name="connsiteX17" fmla="*/ 433716 w 575564"/>
              <a:gd name="connsiteY17" fmla="*/ 176978 h 606722"/>
              <a:gd name="connsiteX18" fmla="*/ 79313 w 575564"/>
              <a:gd name="connsiteY18" fmla="*/ 176978 h 606722"/>
              <a:gd name="connsiteX19" fmla="*/ 141789 w 575564"/>
              <a:gd name="connsiteY19" fmla="*/ 176978 h 606722"/>
              <a:gd name="connsiteX20" fmla="*/ 157808 w 575564"/>
              <a:gd name="connsiteY20" fmla="*/ 179200 h 606722"/>
              <a:gd name="connsiteX21" fmla="*/ 165551 w 575564"/>
              <a:gd name="connsiteY21" fmla="*/ 185155 h 606722"/>
              <a:gd name="connsiteX22" fmla="*/ 166797 w 575564"/>
              <a:gd name="connsiteY22" fmla="*/ 194842 h 606722"/>
              <a:gd name="connsiteX23" fmla="*/ 163593 w 575564"/>
              <a:gd name="connsiteY23" fmla="*/ 210217 h 606722"/>
              <a:gd name="connsiteX24" fmla="*/ 146772 w 575564"/>
              <a:gd name="connsiteY24" fmla="*/ 357036 h 606722"/>
              <a:gd name="connsiteX25" fmla="*/ 163504 w 575564"/>
              <a:gd name="connsiteY25" fmla="*/ 410182 h 606722"/>
              <a:gd name="connsiteX26" fmla="*/ 177655 w 575564"/>
              <a:gd name="connsiteY26" fmla="*/ 421914 h 606722"/>
              <a:gd name="connsiteX27" fmla="*/ 183617 w 575564"/>
              <a:gd name="connsiteY27" fmla="*/ 433556 h 606722"/>
              <a:gd name="connsiteX28" fmla="*/ 173828 w 575564"/>
              <a:gd name="connsiteY28" fmla="*/ 569799 h 606722"/>
              <a:gd name="connsiteX29" fmla="*/ 161190 w 575564"/>
              <a:gd name="connsiteY29" fmla="*/ 581530 h 606722"/>
              <a:gd name="connsiteX30" fmla="*/ 59912 w 575564"/>
              <a:gd name="connsiteY30" fmla="*/ 581530 h 606722"/>
              <a:gd name="connsiteX31" fmla="*/ 47275 w 575564"/>
              <a:gd name="connsiteY31" fmla="*/ 569799 h 606722"/>
              <a:gd name="connsiteX32" fmla="*/ 35527 w 575564"/>
              <a:gd name="connsiteY32" fmla="*/ 404494 h 606722"/>
              <a:gd name="connsiteX33" fmla="*/ 9540 w 575564"/>
              <a:gd name="connsiteY33" fmla="*/ 391697 h 606722"/>
              <a:gd name="connsiteX34" fmla="*/ 285 w 575564"/>
              <a:gd name="connsiteY34" fmla="*/ 361924 h 606722"/>
              <a:gd name="connsiteX35" fmla="*/ 16571 w 575564"/>
              <a:gd name="connsiteY35" fmla="*/ 232346 h 606722"/>
              <a:gd name="connsiteX36" fmla="*/ 79313 w 575564"/>
              <a:gd name="connsiteY36" fmla="*/ 176978 h 606722"/>
              <a:gd name="connsiteX37" fmla="*/ 253327 w 575564"/>
              <a:gd name="connsiteY37" fmla="*/ 151716 h 606722"/>
              <a:gd name="connsiteX38" fmla="*/ 317935 w 575564"/>
              <a:gd name="connsiteY38" fmla="*/ 151716 h 606722"/>
              <a:gd name="connsiteX39" fmla="*/ 382454 w 575564"/>
              <a:gd name="connsiteY39" fmla="*/ 213035 h 606722"/>
              <a:gd name="connsiteX40" fmla="*/ 399273 w 575564"/>
              <a:gd name="connsiteY40" fmla="*/ 359935 h 606722"/>
              <a:gd name="connsiteX41" fmla="*/ 388861 w 575564"/>
              <a:gd name="connsiteY41" fmla="*/ 393349 h 606722"/>
              <a:gd name="connsiteX42" fmla="*/ 362876 w 575564"/>
              <a:gd name="connsiteY42" fmla="*/ 406146 h 606722"/>
              <a:gd name="connsiteX43" fmla="*/ 348904 w 575564"/>
              <a:gd name="connsiteY43" fmla="*/ 594992 h 606722"/>
              <a:gd name="connsiteX44" fmla="*/ 336267 w 575564"/>
              <a:gd name="connsiteY44" fmla="*/ 606722 h 606722"/>
              <a:gd name="connsiteX45" fmla="*/ 234995 w 575564"/>
              <a:gd name="connsiteY45" fmla="*/ 606722 h 606722"/>
              <a:gd name="connsiteX46" fmla="*/ 222358 w 575564"/>
              <a:gd name="connsiteY46" fmla="*/ 594992 h 606722"/>
              <a:gd name="connsiteX47" fmla="*/ 208387 w 575564"/>
              <a:gd name="connsiteY47" fmla="*/ 406146 h 606722"/>
              <a:gd name="connsiteX48" fmla="*/ 182401 w 575564"/>
              <a:gd name="connsiteY48" fmla="*/ 393349 h 606722"/>
              <a:gd name="connsiteX49" fmla="*/ 171989 w 575564"/>
              <a:gd name="connsiteY49" fmla="*/ 359846 h 606722"/>
              <a:gd name="connsiteX50" fmla="*/ 188809 w 575564"/>
              <a:gd name="connsiteY50" fmla="*/ 213035 h 606722"/>
              <a:gd name="connsiteX51" fmla="*/ 253327 w 575564"/>
              <a:gd name="connsiteY51" fmla="*/ 151716 h 606722"/>
              <a:gd name="connsiteX52" fmla="*/ 465000 w 575564"/>
              <a:gd name="connsiteY52" fmla="*/ 25262 h 606722"/>
              <a:gd name="connsiteX53" fmla="*/ 528333 w 575564"/>
              <a:gd name="connsiteY53" fmla="*/ 88489 h 606722"/>
              <a:gd name="connsiteX54" fmla="*/ 465000 w 575564"/>
              <a:gd name="connsiteY54" fmla="*/ 151716 h 606722"/>
              <a:gd name="connsiteX55" fmla="*/ 401667 w 575564"/>
              <a:gd name="connsiteY55" fmla="*/ 88489 h 606722"/>
              <a:gd name="connsiteX56" fmla="*/ 465000 w 575564"/>
              <a:gd name="connsiteY56" fmla="*/ 25262 h 606722"/>
              <a:gd name="connsiteX57" fmla="*/ 110549 w 575564"/>
              <a:gd name="connsiteY57" fmla="*/ 25262 h 606722"/>
              <a:gd name="connsiteX58" fmla="*/ 173811 w 575564"/>
              <a:gd name="connsiteY58" fmla="*/ 88489 h 606722"/>
              <a:gd name="connsiteX59" fmla="*/ 110549 w 575564"/>
              <a:gd name="connsiteY59" fmla="*/ 151716 h 606722"/>
              <a:gd name="connsiteX60" fmla="*/ 47287 w 575564"/>
              <a:gd name="connsiteY60" fmla="*/ 88489 h 606722"/>
              <a:gd name="connsiteX61" fmla="*/ 110549 w 575564"/>
              <a:gd name="connsiteY61" fmla="*/ 25262 h 606722"/>
              <a:gd name="connsiteX62" fmla="*/ 285622 w 575564"/>
              <a:gd name="connsiteY62" fmla="*/ 0 h 606722"/>
              <a:gd name="connsiteX63" fmla="*/ 348884 w 575564"/>
              <a:gd name="connsiteY63" fmla="*/ 63192 h 606722"/>
              <a:gd name="connsiteX64" fmla="*/ 285622 w 575564"/>
              <a:gd name="connsiteY64" fmla="*/ 126384 h 606722"/>
              <a:gd name="connsiteX65" fmla="*/ 222360 w 575564"/>
              <a:gd name="connsiteY65" fmla="*/ 63192 h 606722"/>
              <a:gd name="connsiteX66" fmla="*/ 285622 w 575564"/>
              <a:gd name="connsiteY6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75564" h="606722">
                <a:moveTo>
                  <a:pt x="433716" y="176978"/>
                </a:moveTo>
                <a:lnTo>
                  <a:pt x="496291" y="176978"/>
                </a:lnTo>
                <a:cubicBezTo>
                  <a:pt x="528069" y="176978"/>
                  <a:pt x="555128" y="200793"/>
                  <a:pt x="559045" y="232339"/>
                </a:cubicBezTo>
                <a:lnTo>
                  <a:pt x="575245" y="361900"/>
                </a:lnTo>
                <a:cubicBezTo>
                  <a:pt x="576669" y="372652"/>
                  <a:pt x="573287" y="383494"/>
                  <a:pt x="566077" y="391669"/>
                </a:cubicBezTo>
                <a:cubicBezTo>
                  <a:pt x="559401" y="399222"/>
                  <a:pt x="550055" y="403754"/>
                  <a:pt x="540085" y="404376"/>
                </a:cubicBezTo>
                <a:lnTo>
                  <a:pt x="528247" y="569659"/>
                </a:lnTo>
                <a:cubicBezTo>
                  <a:pt x="527802" y="576235"/>
                  <a:pt x="522283" y="581389"/>
                  <a:pt x="515607" y="581389"/>
                </a:cubicBezTo>
                <a:lnTo>
                  <a:pt x="414400" y="581389"/>
                </a:lnTo>
                <a:cubicBezTo>
                  <a:pt x="407724" y="581389"/>
                  <a:pt x="402206" y="576235"/>
                  <a:pt x="401761" y="569659"/>
                </a:cubicBezTo>
                <a:lnTo>
                  <a:pt x="391791" y="430590"/>
                </a:lnTo>
                <a:cubicBezTo>
                  <a:pt x="391435" y="426236"/>
                  <a:pt x="393483" y="421971"/>
                  <a:pt x="397043" y="419483"/>
                </a:cubicBezTo>
                <a:cubicBezTo>
                  <a:pt x="401494" y="416195"/>
                  <a:pt x="404965" y="413262"/>
                  <a:pt x="407724" y="410152"/>
                </a:cubicBezTo>
                <a:cubicBezTo>
                  <a:pt x="420542" y="395845"/>
                  <a:pt x="426595" y="376473"/>
                  <a:pt x="424459" y="357013"/>
                </a:cubicBezTo>
                <a:lnTo>
                  <a:pt x="407635" y="210213"/>
                </a:lnTo>
                <a:cubicBezTo>
                  <a:pt x="407012" y="205325"/>
                  <a:pt x="405855" y="200527"/>
                  <a:pt x="404609" y="195906"/>
                </a:cubicBezTo>
                <a:cubicBezTo>
                  <a:pt x="402918" y="189508"/>
                  <a:pt x="406389" y="182932"/>
                  <a:pt x="412620" y="180710"/>
                </a:cubicBezTo>
                <a:cubicBezTo>
                  <a:pt x="419652" y="178222"/>
                  <a:pt x="426684" y="176978"/>
                  <a:pt x="433716" y="176978"/>
                </a:cubicBezTo>
                <a:close/>
                <a:moveTo>
                  <a:pt x="79313" y="176978"/>
                </a:moveTo>
                <a:lnTo>
                  <a:pt x="141789" y="176978"/>
                </a:lnTo>
                <a:cubicBezTo>
                  <a:pt x="146861" y="176978"/>
                  <a:pt x="151934" y="177689"/>
                  <a:pt x="157808" y="179200"/>
                </a:cubicBezTo>
                <a:cubicBezTo>
                  <a:pt x="161101" y="180089"/>
                  <a:pt x="163860" y="182222"/>
                  <a:pt x="165551" y="185155"/>
                </a:cubicBezTo>
                <a:cubicBezTo>
                  <a:pt x="167241" y="188087"/>
                  <a:pt x="167686" y="191642"/>
                  <a:pt x="166797" y="194842"/>
                </a:cubicBezTo>
                <a:cubicBezTo>
                  <a:pt x="165373" y="199819"/>
                  <a:pt x="164216" y="204973"/>
                  <a:pt x="163593" y="210217"/>
                </a:cubicBezTo>
                <a:lnTo>
                  <a:pt x="146772" y="357036"/>
                </a:lnTo>
                <a:cubicBezTo>
                  <a:pt x="144636" y="376499"/>
                  <a:pt x="150688" y="395874"/>
                  <a:pt x="163504" y="410182"/>
                </a:cubicBezTo>
                <a:cubicBezTo>
                  <a:pt x="167419" y="414626"/>
                  <a:pt x="172226" y="418536"/>
                  <a:pt x="177655" y="421914"/>
                </a:cubicBezTo>
                <a:cubicBezTo>
                  <a:pt x="181659" y="424402"/>
                  <a:pt x="183973" y="428846"/>
                  <a:pt x="183617" y="433556"/>
                </a:cubicBezTo>
                <a:lnTo>
                  <a:pt x="173828" y="569799"/>
                </a:lnTo>
                <a:cubicBezTo>
                  <a:pt x="173383" y="576376"/>
                  <a:pt x="167864" y="581530"/>
                  <a:pt x="161190" y="581530"/>
                </a:cubicBezTo>
                <a:lnTo>
                  <a:pt x="59912" y="581530"/>
                </a:lnTo>
                <a:cubicBezTo>
                  <a:pt x="53326" y="581530"/>
                  <a:pt x="47809" y="576376"/>
                  <a:pt x="47275" y="569799"/>
                </a:cubicBezTo>
                <a:lnTo>
                  <a:pt x="35527" y="404494"/>
                </a:lnTo>
                <a:cubicBezTo>
                  <a:pt x="25560" y="403783"/>
                  <a:pt x="16215" y="399251"/>
                  <a:pt x="9540" y="391697"/>
                </a:cubicBezTo>
                <a:cubicBezTo>
                  <a:pt x="2332" y="383520"/>
                  <a:pt x="-1050" y="372678"/>
                  <a:pt x="285" y="361924"/>
                </a:cubicBezTo>
                <a:lnTo>
                  <a:pt x="16571" y="232346"/>
                </a:lnTo>
                <a:cubicBezTo>
                  <a:pt x="20487" y="200796"/>
                  <a:pt x="47453" y="176978"/>
                  <a:pt x="79313" y="176978"/>
                </a:cubicBezTo>
                <a:close/>
                <a:moveTo>
                  <a:pt x="253327" y="151716"/>
                </a:moveTo>
                <a:lnTo>
                  <a:pt x="317935" y="151716"/>
                </a:lnTo>
                <a:cubicBezTo>
                  <a:pt x="350773" y="151716"/>
                  <a:pt x="378449" y="178110"/>
                  <a:pt x="382454" y="213035"/>
                </a:cubicBezTo>
                <a:lnTo>
                  <a:pt x="399273" y="359935"/>
                </a:lnTo>
                <a:cubicBezTo>
                  <a:pt x="400608" y="372199"/>
                  <a:pt x="396871" y="384374"/>
                  <a:pt x="388861" y="393349"/>
                </a:cubicBezTo>
                <a:cubicBezTo>
                  <a:pt x="382009" y="401081"/>
                  <a:pt x="372843" y="405524"/>
                  <a:pt x="362876" y="406146"/>
                </a:cubicBezTo>
                <a:lnTo>
                  <a:pt x="348904" y="594992"/>
                </a:lnTo>
                <a:cubicBezTo>
                  <a:pt x="348370" y="601568"/>
                  <a:pt x="342942" y="606722"/>
                  <a:pt x="336267" y="606722"/>
                </a:cubicBezTo>
                <a:lnTo>
                  <a:pt x="234995" y="606722"/>
                </a:lnTo>
                <a:cubicBezTo>
                  <a:pt x="228410" y="606722"/>
                  <a:pt x="222892" y="601568"/>
                  <a:pt x="222358" y="594992"/>
                </a:cubicBezTo>
                <a:lnTo>
                  <a:pt x="208387" y="406146"/>
                </a:lnTo>
                <a:cubicBezTo>
                  <a:pt x="198509" y="405524"/>
                  <a:pt x="189342" y="401081"/>
                  <a:pt x="182401" y="393349"/>
                </a:cubicBezTo>
                <a:cubicBezTo>
                  <a:pt x="174392" y="384374"/>
                  <a:pt x="170565" y="372199"/>
                  <a:pt x="171989" y="359846"/>
                </a:cubicBezTo>
                <a:lnTo>
                  <a:pt x="188809" y="213035"/>
                </a:lnTo>
                <a:cubicBezTo>
                  <a:pt x="192813" y="178110"/>
                  <a:pt x="220578" y="151716"/>
                  <a:pt x="253327" y="151716"/>
                </a:cubicBezTo>
                <a:close/>
                <a:moveTo>
                  <a:pt x="465000" y="25262"/>
                </a:moveTo>
                <a:cubicBezTo>
                  <a:pt x="499978" y="25262"/>
                  <a:pt x="528333" y="53570"/>
                  <a:pt x="528333" y="88489"/>
                </a:cubicBezTo>
                <a:cubicBezTo>
                  <a:pt x="528333" y="123408"/>
                  <a:pt x="499978" y="151716"/>
                  <a:pt x="465000" y="151716"/>
                </a:cubicBezTo>
                <a:cubicBezTo>
                  <a:pt x="430022" y="151716"/>
                  <a:pt x="401667" y="123408"/>
                  <a:pt x="401667" y="88489"/>
                </a:cubicBezTo>
                <a:cubicBezTo>
                  <a:pt x="401667" y="53570"/>
                  <a:pt x="430022" y="25262"/>
                  <a:pt x="465000" y="25262"/>
                </a:cubicBezTo>
                <a:close/>
                <a:moveTo>
                  <a:pt x="110549" y="25262"/>
                </a:moveTo>
                <a:cubicBezTo>
                  <a:pt x="145488" y="25262"/>
                  <a:pt x="173811" y="53570"/>
                  <a:pt x="173811" y="88489"/>
                </a:cubicBezTo>
                <a:cubicBezTo>
                  <a:pt x="173811" y="123408"/>
                  <a:pt x="145488" y="151716"/>
                  <a:pt x="110549" y="151716"/>
                </a:cubicBezTo>
                <a:cubicBezTo>
                  <a:pt x="75610" y="151716"/>
                  <a:pt x="47287" y="123408"/>
                  <a:pt x="47287" y="88489"/>
                </a:cubicBezTo>
                <a:cubicBezTo>
                  <a:pt x="47287" y="53570"/>
                  <a:pt x="75610" y="25262"/>
                  <a:pt x="110549" y="25262"/>
                </a:cubicBezTo>
                <a:close/>
                <a:moveTo>
                  <a:pt x="285622" y="0"/>
                </a:moveTo>
                <a:cubicBezTo>
                  <a:pt x="320561" y="0"/>
                  <a:pt x="348884" y="28292"/>
                  <a:pt x="348884" y="63192"/>
                </a:cubicBezTo>
                <a:cubicBezTo>
                  <a:pt x="348884" y="98092"/>
                  <a:pt x="320561" y="126384"/>
                  <a:pt x="285622" y="126384"/>
                </a:cubicBezTo>
                <a:cubicBezTo>
                  <a:pt x="250683" y="126384"/>
                  <a:pt x="222360" y="98092"/>
                  <a:pt x="222360" y="63192"/>
                </a:cubicBezTo>
                <a:cubicBezTo>
                  <a:pt x="222360" y="28292"/>
                  <a:pt x="250683" y="0"/>
                  <a:pt x="285622" y="0"/>
                </a:cubicBezTo>
                <a:close/>
              </a:path>
            </a:pathLst>
          </a:custGeom>
          <a:gradFill>
            <a:gsLst>
              <a:gs pos="0">
                <a:srgbClr val="407BE4"/>
              </a:gs>
              <a:gs pos="100000">
                <a:srgbClr val="A4FEFF"/>
              </a:gs>
            </a:gsLst>
            <a:lin ang="10800000" scaled="1"/>
          </a:gra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6789AF-5528-83AE-3B2B-5A09A7DA7A5F}"/>
              </a:ext>
            </a:extLst>
          </p:cNvPr>
          <p:cNvSpPr txBox="1"/>
          <p:nvPr/>
        </p:nvSpPr>
        <p:spPr>
          <a:xfrm>
            <a:off x="1060003" y="3241268"/>
            <a:ext cx="1841842" cy="240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VisualBERT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</a:rPr>
              <a:t>ViLBERT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VLBERT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UNITER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Unicoder-VL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4EA4E3-10E9-BAF4-141C-304534A9E215}"/>
              </a:ext>
            </a:extLst>
          </p:cNvPr>
          <p:cNvSpPr txBox="1"/>
          <p:nvPr/>
        </p:nvSpPr>
        <p:spPr>
          <a:xfrm>
            <a:off x="1068364" y="1682818"/>
            <a:ext cx="1306746" cy="403316"/>
          </a:xfrm>
          <a:prstGeom prst="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2019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AFBAD0-CFFF-D07A-9842-69B92F190CE3}"/>
              </a:ext>
            </a:extLst>
          </p:cNvPr>
          <p:cNvGrpSpPr/>
          <p:nvPr/>
        </p:nvGrpSpPr>
        <p:grpSpPr>
          <a:xfrm>
            <a:off x="9257780" y="2351608"/>
            <a:ext cx="541866" cy="541866"/>
            <a:chOff x="8599227" y="3374881"/>
            <a:chExt cx="541866" cy="54186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67BB800-3519-6531-B67B-73BA7D3E9712}"/>
                </a:ext>
              </a:extLst>
            </p:cNvPr>
            <p:cNvSpPr/>
            <p:nvPr/>
          </p:nvSpPr>
          <p:spPr>
            <a:xfrm>
              <a:off x="8599227" y="3374881"/>
              <a:ext cx="541866" cy="5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hree-person-in-a-circle_32816">
              <a:extLst>
                <a:ext uri="{FF2B5EF4-FFF2-40B4-BE49-F238E27FC236}">
                  <a16:creationId xmlns:a16="http://schemas.microsoft.com/office/drawing/2014/main" id="{00A9CF6A-F134-CC1F-4C6D-06F9BA373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0937" y="3467548"/>
              <a:ext cx="357070" cy="356533"/>
            </a:xfrm>
            <a:custGeom>
              <a:avLst/>
              <a:gdLst>
                <a:gd name="T0" fmla="*/ 1321 w 2643"/>
                <a:gd name="T1" fmla="*/ 0 h 2643"/>
                <a:gd name="T2" fmla="*/ 0 w 2643"/>
                <a:gd name="T3" fmla="*/ 1321 h 2643"/>
                <a:gd name="T4" fmla="*/ 1321 w 2643"/>
                <a:gd name="T5" fmla="*/ 2643 h 2643"/>
                <a:gd name="T6" fmla="*/ 2643 w 2643"/>
                <a:gd name="T7" fmla="*/ 1321 h 2643"/>
                <a:gd name="T8" fmla="*/ 1321 w 2643"/>
                <a:gd name="T9" fmla="*/ 0 h 2643"/>
                <a:gd name="T10" fmla="*/ 2007 w 2643"/>
                <a:gd name="T11" fmla="*/ 2045 h 2643"/>
                <a:gd name="T12" fmla="*/ 2007 w 2643"/>
                <a:gd name="T13" fmla="*/ 1468 h 2643"/>
                <a:gd name="T14" fmla="*/ 1685 w 2643"/>
                <a:gd name="T15" fmla="*/ 1468 h 2643"/>
                <a:gd name="T16" fmla="*/ 1685 w 2643"/>
                <a:gd name="T17" fmla="*/ 2251 h 2643"/>
                <a:gd name="T18" fmla="*/ 1503 w 2643"/>
                <a:gd name="T19" fmla="*/ 2303 h 2643"/>
                <a:gd name="T20" fmla="*/ 1503 w 2643"/>
                <a:gd name="T21" fmla="*/ 1059 h 2643"/>
                <a:gd name="T22" fmla="*/ 1180 w 2643"/>
                <a:gd name="T23" fmla="*/ 1059 h 2643"/>
                <a:gd name="T24" fmla="*/ 1180 w 2643"/>
                <a:gd name="T25" fmla="*/ 2309 h 2643"/>
                <a:gd name="T26" fmla="*/ 958 w 2643"/>
                <a:gd name="T27" fmla="*/ 2251 h 2643"/>
                <a:gd name="T28" fmla="*/ 958 w 2643"/>
                <a:gd name="T29" fmla="*/ 1452 h 2643"/>
                <a:gd name="T30" fmla="*/ 636 w 2643"/>
                <a:gd name="T31" fmla="*/ 1452 h 2643"/>
                <a:gd name="T32" fmla="*/ 636 w 2643"/>
                <a:gd name="T33" fmla="*/ 2046 h 2643"/>
                <a:gd name="T34" fmla="*/ 323 w 2643"/>
                <a:gd name="T35" fmla="*/ 1322 h 2643"/>
                <a:gd name="T36" fmla="*/ 1321 w 2643"/>
                <a:gd name="T37" fmla="*/ 323 h 2643"/>
                <a:gd name="T38" fmla="*/ 2320 w 2643"/>
                <a:gd name="T39" fmla="*/ 1322 h 2643"/>
                <a:gd name="T40" fmla="*/ 2007 w 2643"/>
                <a:gd name="T41" fmla="*/ 2045 h 2643"/>
                <a:gd name="T42" fmla="*/ 1537 w 2643"/>
                <a:gd name="T43" fmla="*/ 824 h 2643"/>
                <a:gd name="T44" fmla="*/ 1345 w 2643"/>
                <a:gd name="T45" fmla="*/ 1016 h 2643"/>
                <a:gd name="T46" fmla="*/ 1153 w 2643"/>
                <a:gd name="T47" fmla="*/ 824 h 2643"/>
                <a:gd name="T48" fmla="*/ 1345 w 2643"/>
                <a:gd name="T49" fmla="*/ 632 h 2643"/>
                <a:gd name="T50" fmla="*/ 1537 w 2643"/>
                <a:gd name="T51" fmla="*/ 824 h 2643"/>
                <a:gd name="T52" fmla="*/ 2034 w 2643"/>
                <a:gd name="T53" fmla="*/ 1207 h 2643"/>
                <a:gd name="T54" fmla="*/ 1843 w 2643"/>
                <a:gd name="T55" fmla="*/ 1399 h 2643"/>
                <a:gd name="T56" fmla="*/ 1651 w 2643"/>
                <a:gd name="T57" fmla="*/ 1207 h 2643"/>
                <a:gd name="T58" fmla="*/ 1843 w 2643"/>
                <a:gd name="T59" fmla="*/ 1015 h 2643"/>
                <a:gd name="T60" fmla="*/ 2034 w 2643"/>
                <a:gd name="T61" fmla="*/ 1207 h 2643"/>
                <a:gd name="T62" fmla="*/ 999 w 2643"/>
                <a:gd name="T63" fmla="*/ 1207 h 2643"/>
                <a:gd name="T64" fmla="*/ 807 w 2643"/>
                <a:gd name="T65" fmla="*/ 1399 h 2643"/>
                <a:gd name="T66" fmla="*/ 615 w 2643"/>
                <a:gd name="T67" fmla="*/ 1207 h 2643"/>
                <a:gd name="T68" fmla="*/ 807 w 2643"/>
                <a:gd name="T69" fmla="*/ 1015 h 2643"/>
                <a:gd name="T70" fmla="*/ 999 w 2643"/>
                <a:gd name="T71" fmla="*/ 1207 h 2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3" h="2643">
                  <a:moveTo>
                    <a:pt x="1321" y="0"/>
                  </a:moveTo>
                  <a:cubicBezTo>
                    <a:pt x="593" y="0"/>
                    <a:pt x="0" y="593"/>
                    <a:pt x="0" y="1321"/>
                  </a:cubicBezTo>
                  <a:cubicBezTo>
                    <a:pt x="0" y="2050"/>
                    <a:pt x="593" y="2643"/>
                    <a:pt x="1321" y="2643"/>
                  </a:cubicBezTo>
                  <a:cubicBezTo>
                    <a:pt x="2050" y="2643"/>
                    <a:pt x="2643" y="2050"/>
                    <a:pt x="2643" y="1321"/>
                  </a:cubicBezTo>
                  <a:cubicBezTo>
                    <a:pt x="2643" y="593"/>
                    <a:pt x="2050" y="0"/>
                    <a:pt x="1321" y="0"/>
                  </a:cubicBezTo>
                  <a:close/>
                  <a:moveTo>
                    <a:pt x="2007" y="2045"/>
                  </a:moveTo>
                  <a:lnTo>
                    <a:pt x="2007" y="1468"/>
                  </a:lnTo>
                  <a:lnTo>
                    <a:pt x="1685" y="1468"/>
                  </a:lnTo>
                  <a:lnTo>
                    <a:pt x="1685" y="2251"/>
                  </a:lnTo>
                  <a:cubicBezTo>
                    <a:pt x="1626" y="2274"/>
                    <a:pt x="1566" y="2291"/>
                    <a:pt x="1503" y="2303"/>
                  </a:cubicBezTo>
                  <a:lnTo>
                    <a:pt x="1503" y="1059"/>
                  </a:lnTo>
                  <a:lnTo>
                    <a:pt x="1180" y="1059"/>
                  </a:lnTo>
                  <a:lnTo>
                    <a:pt x="1180" y="2309"/>
                  </a:lnTo>
                  <a:cubicBezTo>
                    <a:pt x="1103" y="2298"/>
                    <a:pt x="1029" y="2279"/>
                    <a:pt x="958" y="2251"/>
                  </a:cubicBezTo>
                  <a:lnTo>
                    <a:pt x="958" y="1452"/>
                  </a:lnTo>
                  <a:lnTo>
                    <a:pt x="636" y="1452"/>
                  </a:lnTo>
                  <a:lnTo>
                    <a:pt x="636" y="2046"/>
                  </a:lnTo>
                  <a:cubicBezTo>
                    <a:pt x="443" y="1863"/>
                    <a:pt x="323" y="1607"/>
                    <a:pt x="323" y="1322"/>
                  </a:cubicBezTo>
                  <a:cubicBezTo>
                    <a:pt x="323" y="771"/>
                    <a:pt x="771" y="323"/>
                    <a:pt x="1321" y="323"/>
                  </a:cubicBezTo>
                  <a:cubicBezTo>
                    <a:pt x="1872" y="323"/>
                    <a:pt x="2320" y="771"/>
                    <a:pt x="2320" y="1322"/>
                  </a:cubicBezTo>
                  <a:cubicBezTo>
                    <a:pt x="2320" y="1606"/>
                    <a:pt x="2200" y="1863"/>
                    <a:pt x="2007" y="2045"/>
                  </a:cubicBezTo>
                  <a:close/>
                  <a:moveTo>
                    <a:pt x="1537" y="824"/>
                  </a:moveTo>
                  <a:cubicBezTo>
                    <a:pt x="1537" y="930"/>
                    <a:pt x="1451" y="1016"/>
                    <a:pt x="1345" y="1016"/>
                  </a:cubicBezTo>
                  <a:cubicBezTo>
                    <a:pt x="1239" y="1016"/>
                    <a:pt x="1153" y="930"/>
                    <a:pt x="1153" y="824"/>
                  </a:cubicBezTo>
                  <a:cubicBezTo>
                    <a:pt x="1153" y="718"/>
                    <a:pt x="1239" y="632"/>
                    <a:pt x="1345" y="632"/>
                  </a:cubicBezTo>
                  <a:cubicBezTo>
                    <a:pt x="1451" y="632"/>
                    <a:pt x="1537" y="718"/>
                    <a:pt x="1537" y="824"/>
                  </a:cubicBezTo>
                  <a:close/>
                  <a:moveTo>
                    <a:pt x="2034" y="1207"/>
                  </a:moveTo>
                  <a:cubicBezTo>
                    <a:pt x="2034" y="1313"/>
                    <a:pt x="1949" y="1399"/>
                    <a:pt x="1843" y="1399"/>
                  </a:cubicBezTo>
                  <a:cubicBezTo>
                    <a:pt x="1737" y="1399"/>
                    <a:pt x="1651" y="1313"/>
                    <a:pt x="1651" y="1207"/>
                  </a:cubicBezTo>
                  <a:cubicBezTo>
                    <a:pt x="1651" y="1101"/>
                    <a:pt x="1737" y="1015"/>
                    <a:pt x="1843" y="1015"/>
                  </a:cubicBezTo>
                  <a:cubicBezTo>
                    <a:pt x="1949" y="1015"/>
                    <a:pt x="2034" y="1101"/>
                    <a:pt x="2034" y="1207"/>
                  </a:cubicBezTo>
                  <a:close/>
                  <a:moveTo>
                    <a:pt x="999" y="1207"/>
                  </a:moveTo>
                  <a:cubicBezTo>
                    <a:pt x="999" y="1313"/>
                    <a:pt x="913" y="1399"/>
                    <a:pt x="807" y="1399"/>
                  </a:cubicBezTo>
                  <a:cubicBezTo>
                    <a:pt x="701" y="1399"/>
                    <a:pt x="615" y="1313"/>
                    <a:pt x="615" y="1207"/>
                  </a:cubicBezTo>
                  <a:cubicBezTo>
                    <a:pt x="615" y="1101"/>
                    <a:pt x="701" y="1015"/>
                    <a:pt x="807" y="1015"/>
                  </a:cubicBezTo>
                  <a:cubicBezTo>
                    <a:pt x="913" y="1015"/>
                    <a:pt x="999" y="1101"/>
                    <a:pt x="999" y="1207"/>
                  </a:cubicBezTo>
                  <a:close/>
                </a:path>
              </a:pathLst>
            </a:custGeom>
            <a:gradFill>
              <a:gsLst>
                <a:gs pos="0">
                  <a:srgbClr val="407BE4"/>
                </a:gs>
                <a:gs pos="100000">
                  <a:srgbClr val="A4FEFF"/>
                </a:gs>
              </a:gsLst>
              <a:lin ang="10800000" scaled="1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9F6ED6C-9498-D535-CA8E-32E3838EDF8D}"/>
              </a:ext>
            </a:extLst>
          </p:cNvPr>
          <p:cNvSpPr txBox="1"/>
          <p:nvPr/>
        </p:nvSpPr>
        <p:spPr>
          <a:xfrm>
            <a:off x="9062577" y="3251105"/>
            <a:ext cx="1841840" cy="85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MVPTR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E4182B-077B-05BA-58CF-E247783EC14B}"/>
              </a:ext>
            </a:extLst>
          </p:cNvPr>
          <p:cNvSpPr txBox="1"/>
          <p:nvPr/>
        </p:nvSpPr>
        <p:spPr>
          <a:xfrm>
            <a:off x="8875340" y="1682818"/>
            <a:ext cx="1306746" cy="403316"/>
          </a:xfrm>
          <a:prstGeom prst="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2022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A71073D-2CBF-271C-E7EA-0AA37BD74A42}"/>
              </a:ext>
            </a:extLst>
          </p:cNvPr>
          <p:cNvSpPr/>
          <p:nvPr/>
        </p:nvSpPr>
        <p:spPr>
          <a:xfrm>
            <a:off x="6655454" y="2351608"/>
            <a:ext cx="541866" cy="5418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rocket-hitting-target_66569">
            <a:extLst>
              <a:ext uri="{FF2B5EF4-FFF2-40B4-BE49-F238E27FC236}">
                <a16:creationId xmlns:a16="http://schemas.microsoft.com/office/drawing/2014/main" id="{7D22139E-A46F-F9B1-97B0-E6E1FFCC8EA4}"/>
              </a:ext>
            </a:extLst>
          </p:cNvPr>
          <p:cNvSpPr>
            <a:spLocks noChangeAspect="1"/>
          </p:cNvSpPr>
          <p:nvPr/>
        </p:nvSpPr>
        <p:spPr bwMode="auto">
          <a:xfrm>
            <a:off x="6756623" y="2452738"/>
            <a:ext cx="339528" cy="339606"/>
          </a:xfrm>
          <a:custGeom>
            <a:avLst/>
            <a:gdLst>
              <a:gd name="connsiteX0" fmla="*/ 180553 w 577502"/>
              <a:gd name="connsiteY0" fmla="*/ 192679 h 577634"/>
              <a:gd name="connsiteX1" fmla="*/ 253429 w 577502"/>
              <a:gd name="connsiteY1" fmla="*/ 218460 h 577634"/>
              <a:gd name="connsiteX2" fmla="*/ 229445 w 577502"/>
              <a:gd name="connsiteY2" fmla="*/ 301325 h 577634"/>
              <a:gd name="connsiteX3" fmla="*/ 242359 w 577502"/>
              <a:gd name="connsiteY3" fmla="*/ 334471 h 577634"/>
              <a:gd name="connsiteX4" fmla="*/ 275569 w 577502"/>
              <a:gd name="connsiteY4" fmla="*/ 347361 h 577634"/>
              <a:gd name="connsiteX5" fmla="*/ 359516 w 577502"/>
              <a:gd name="connsiteY5" fmla="*/ 323422 h 577634"/>
              <a:gd name="connsiteX6" fmla="*/ 374276 w 577502"/>
              <a:gd name="connsiteY6" fmla="*/ 351044 h 577634"/>
              <a:gd name="connsiteX7" fmla="*/ 369663 w 577502"/>
              <a:gd name="connsiteY7" fmla="*/ 437593 h 577634"/>
              <a:gd name="connsiteX8" fmla="*/ 329074 w 577502"/>
              <a:gd name="connsiteY8" fmla="*/ 452324 h 577634"/>
              <a:gd name="connsiteX9" fmla="*/ 197158 w 577502"/>
              <a:gd name="connsiteY9" fmla="*/ 379587 h 577634"/>
              <a:gd name="connsiteX10" fmla="*/ 135351 w 577502"/>
              <a:gd name="connsiteY10" fmla="*/ 293959 h 577634"/>
              <a:gd name="connsiteX11" fmla="*/ 139963 w 577502"/>
              <a:gd name="connsiteY11" fmla="*/ 207411 h 577634"/>
              <a:gd name="connsiteX12" fmla="*/ 180553 w 577502"/>
              <a:gd name="connsiteY12" fmla="*/ 192679 h 577634"/>
              <a:gd name="connsiteX13" fmla="*/ 130721 w 577502"/>
              <a:gd name="connsiteY13" fmla="*/ 88673 h 577634"/>
              <a:gd name="connsiteX14" fmla="*/ 302304 w 577502"/>
              <a:gd name="connsiteY14" fmla="*/ 151290 h 577634"/>
              <a:gd name="connsiteX15" fmla="*/ 299536 w 577502"/>
              <a:gd name="connsiteY15" fmla="*/ 154973 h 577634"/>
              <a:gd name="connsiteX16" fmla="*/ 265404 w 577502"/>
              <a:gd name="connsiteY16" fmla="*/ 197331 h 577634"/>
              <a:gd name="connsiteX17" fmla="*/ 130721 w 577502"/>
              <a:gd name="connsiteY17" fmla="*/ 147606 h 577634"/>
              <a:gd name="connsiteX18" fmla="*/ 77217 w 577502"/>
              <a:gd name="connsiteY18" fmla="*/ 166023 h 577634"/>
              <a:gd name="connsiteX19" fmla="*/ 161163 w 577502"/>
              <a:gd name="connsiteY19" fmla="*/ 416489 h 577634"/>
              <a:gd name="connsiteX20" fmla="*/ 358575 w 577502"/>
              <a:gd name="connsiteY20" fmla="*/ 518701 h 577634"/>
              <a:gd name="connsiteX21" fmla="*/ 411157 w 577502"/>
              <a:gd name="connsiteY21" fmla="*/ 500284 h 577634"/>
              <a:gd name="connsiteX22" fmla="*/ 423149 w 577502"/>
              <a:gd name="connsiteY22" fmla="*/ 399914 h 577634"/>
              <a:gd name="connsiteX23" fmla="*/ 379793 w 577502"/>
              <a:gd name="connsiteY23" fmla="*/ 312435 h 577634"/>
              <a:gd name="connsiteX24" fmla="*/ 423149 w 577502"/>
              <a:gd name="connsiteY24" fmla="*/ 278364 h 577634"/>
              <a:gd name="connsiteX25" fmla="*/ 425917 w 577502"/>
              <a:gd name="connsiteY25" fmla="*/ 274681 h 577634"/>
              <a:gd name="connsiteX26" fmla="*/ 479421 w 577502"/>
              <a:gd name="connsiteY26" fmla="*/ 384260 h 577634"/>
              <a:gd name="connsiteX27" fmla="*/ 453591 w 577502"/>
              <a:gd name="connsiteY27" fmla="*/ 541722 h 577634"/>
              <a:gd name="connsiteX28" fmla="*/ 358575 w 577502"/>
              <a:gd name="connsiteY28" fmla="*/ 577634 h 577634"/>
              <a:gd name="connsiteX29" fmla="*/ 118728 w 577502"/>
              <a:gd name="connsiteY29" fmla="*/ 457926 h 577634"/>
              <a:gd name="connsiteX30" fmla="*/ 35705 w 577502"/>
              <a:gd name="connsiteY30" fmla="*/ 124586 h 577634"/>
              <a:gd name="connsiteX31" fmla="*/ 130721 w 577502"/>
              <a:gd name="connsiteY31" fmla="*/ 88673 h 577634"/>
              <a:gd name="connsiteX32" fmla="*/ 483094 w 577502"/>
              <a:gd name="connsiteY32" fmla="*/ 235 h 577634"/>
              <a:gd name="connsiteX33" fmla="*/ 493240 w 577502"/>
              <a:gd name="connsiteY33" fmla="*/ 10361 h 577634"/>
              <a:gd name="connsiteX34" fmla="*/ 510764 w 577502"/>
              <a:gd name="connsiteY34" fmla="*/ 66518 h 577634"/>
              <a:gd name="connsiteX35" fmla="*/ 567025 w 577502"/>
              <a:gd name="connsiteY35" fmla="*/ 84009 h 577634"/>
              <a:gd name="connsiteX36" fmla="*/ 577170 w 577502"/>
              <a:gd name="connsiteY36" fmla="*/ 95056 h 577634"/>
              <a:gd name="connsiteX37" fmla="*/ 573481 w 577502"/>
              <a:gd name="connsiteY37" fmla="*/ 108865 h 577634"/>
              <a:gd name="connsiteX38" fmla="*/ 521831 w 577502"/>
              <a:gd name="connsiteY38" fmla="*/ 160419 h 577634"/>
              <a:gd name="connsiteX39" fmla="*/ 508919 w 577502"/>
              <a:gd name="connsiteY39" fmla="*/ 164101 h 577634"/>
              <a:gd name="connsiteX40" fmla="*/ 476638 w 577502"/>
              <a:gd name="connsiteY40" fmla="*/ 157657 h 577634"/>
              <a:gd name="connsiteX41" fmla="*/ 401931 w 577502"/>
              <a:gd name="connsiteY41" fmla="*/ 257082 h 577634"/>
              <a:gd name="connsiteX42" fmla="*/ 274653 w 577502"/>
              <a:gd name="connsiteY42" fmla="*/ 317841 h 577634"/>
              <a:gd name="connsiteX43" fmla="*/ 263585 w 577502"/>
              <a:gd name="connsiteY43" fmla="*/ 314159 h 577634"/>
              <a:gd name="connsiteX44" fmla="*/ 258973 w 577502"/>
              <a:gd name="connsiteY44" fmla="*/ 303112 h 577634"/>
              <a:gd name="connsiteX45" fmla="*/ 319846 w 577502"/>
              <a:gd name="connsiteY45" fmla="*/ 176069 h 577634"/>
              <a:gd name="connsiteX46" fmla="*/ 420377 w 577502"/>
              <a:gd name="connsiteY46" fmla="*/ 101501 h 577634"/>
              <a:gd name="connsiteX47" fmla="*/ 413921 w 577502"/>
              <a:gd name="connsiteY47" fmla="*/ 69280 h 577634"/>
              <a:gd name="connsiteX48" fmla="*/ 417610 w 577502"/>
              <a:gd name="connsiteY48" fmla="*/ 55471 h 577634"/>
              <a:gd name="connsiteX49" fmla="*/ 469260 w 577502"/>
              <a:gd name="connsiteY49" fmla="*/ 4838 h 577634"/>
              <a:gd name="connsiteX50" fmla="*/ 483094 w 577502"/>
              <a:gd name="connsiteY50" fmla="*/ 235 h 57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7502" h="577634">
                <a:moveTo>
                  <a:pt x="180553" y="192679"/>
                </a:moveTo>
                <a:cubicBezTo>
                  <a:pt x="201770" y="192679"/>
                  <a:pt x="226677" y="201887"/>
                  <a:pt x="253429" y="218460"/>
                </a:cubicBezTo>
                <a:cubicBezTo>
                  <a:pt x="231290" y="262654"/>
                  <a:pt x="229445" y="299484"/>
                  <a:pt x="229445" y="301325"/>
                </a:cubicBezTo>
                <a:cubicBezTo>
                  <a:pt x="229445" y="314215"/>
                  <a:pt x="234057" y="326185"/>
                  <a:pt x="242359" y="334471"/>
                </a:cubicBezTo>
                <a:cubicBezTo>
                  <a:pt x="251584" y="343678"/>
                  <a:pt x="263577" y="348282"/>
                  <a:pt x="275569" y="347361"/>
                </a:cubicBezTo>
                <a:cubicBezTo>
                  <a:pt x="278337" y="347361"/>
                  <a:pt x="315236" y="345520"/>
                  <a:pt x="359516" y="323422"/>
                </a:cubicBezTo>
                <a:cubicBezTo>
                  <a:pt x="365051" y="332630"/>
                  <a:pt x="370586" y="341837"/>
                  <a:pt x="374276" y="351044"/>
                </a:cubicBezTo>
                <a:cubicBezTo>
                  <a:pt x="396415" y="400764"/>
                  <a:pt x="380733" y="426544"/>
                  <a:pt x="369663" y="437593"/>
                </a:cubicBezTo>
                <a:cubicBezTo>
                  <a:pt x="362283" y="444038"/>
                  <a:pt x="350291" y="452324"/>
                  <a:pt x="329074" y="452324"/>
                </a:cubicBezTo>
                <a:cubicBezTo>
                  <a:pt x="293097" y="452324"/>
                  <a:pt x="242359" y="424702"/>
                  <a:pt x="197158" y="379587"/>
                </a:cubicBezTo>
                <a:cubicBezTo>
                  <a:pt x="169483" y="351965"/>
                  <a:pt x="147343" y="321581"/>
                  <a:pt x="135351" y="293959"/>
                </a:cubicBezTo>
                <a:cubicBezTo>
                  <a:pt x="114134" y="244240"/>
                  <a:pt x="128894" y="218460"/>
                  <a:pt x="139963" y="207411"/>
                </a:cubicBezTo>
                <a:cubicBezTo>
                  <a:pt x="147343" y="200966"/>
                  <a:pt x="160258" y="192679"/>
                  <a:pt x="180553" y="192679"/>
                </a:cubicBezTo>
                <a:close/>
                <a:moveTo>
                  <a:pt x="130721" y="88673"/>
                </a:moveTo>
                <a:cubicBezTo>
                  <a:pt x="184225" y="88673"/>
                  <a:pt x="245109" y="111694"/>
                  <a:pt x="302304" y="151290"/>
                </a:cubicBezTo>
                <a:cubicBezTo>
                  <a:pt x="301381" y="153131"/>
                  <a:pt x="300459" y="154052"/>
                  <a:pt x="299536" y="154973"/>
                </a:cubicBezTo>
                <a:cubicBezTo>
                  <a:pt x="284776" y="168786"/>
                  <a:pt x="274629" y="183519"/>
                  <a:pt x="265404" y="197331"/>
                </a:cubicBezTo>
                <a:cubicBezTo>
                  <a:pt x="218357" y="166023"/>
                  <a:pt x="170388" y="147606"/>
                  <a:pt x="130721" y="147606"/>
                </a:cubicBezTo>
                <a:cubicBezTo>
                  <a:pt x="107659" y="147606"/>
                  <a:pt x="89209" y="154052"/>
                  <a:pt x="77217" y="166023"/>
                </a:cubicBezTo>
                <a:cubicBezTo>
                  <a:pt x="37550" y="205619"/>
                  <a:pt x="62457" y="317960"/>
                  <a:pt x="161163" y="416489"/>
                </a:cubicBezTo>
                <a:cubicBezTo>
                  <a:pt x="223892" y="479105"/>
                  <a:pt x="299536" y="518701"/>
                  <a:pt x="358575" y="518701"/>
                </a:cubicBezTo>
                <a:cubicBezTo>
                  <a:pt x="381637" y="518701"/>
                  <a:pt x="399165" y="512255"/>
                  <a:pt x="411157" y="500284"/>
                </a:cubicBezTo>
                <a:cubicBezTo>
                  <a:pt x="431452" y="480026"/>
                  <a:pt x="435142" y="444114"/>
                  <a:pt x="423149" y="399914"/>
                </a:cubicBezTo>
                <a:cubicBezTo>
                  <a:pt x="414847" y="371368"/>
                  <a:pt x="400087" y="340981"/>
                  <a:pt x="379793" y="312435"/>
                </a:cubicBezTo>
                <a:cubicBezTo>
                  <a:pt x="394552" y="303227"/>
                  <a:pt x="408390" y="292177"/>
                  <a:pt x="423149" y="278364"/>
                </a:cubicBezTo>
                <a:cubicBezTo>
                  <a:pt x="424072" y="277443"/>
                  <a:pt x="424994" y="276523"/>
                  <a:pt x="425917" y="274681"/>
                </a:cubicBezTo>
                <a:cubicBezTo>
                  <a:pt x="450824" y="310593"/>
                  <a:pt x="469274" y="347427"/>
                  <a:pt x="479421" y="384260"/>
                </a:cubicBezTo>
                <a:cubicBezTo>
                  <a:pt x="498793" y="449639"/>
                  <a:pt x="489568" y="505809"/>
                  <a:pt x="453591" y="541722"/>
                </a:cubicBezTo>
                <a:cubicBezTo>
                  <a:pt x="429607" y="564743"/>
                  <a:pt x="397320" y="577634"/>
                  <a:pt x="358575" y="577634"/>
                </a:cubicBezTo>
                <a:cubicBezTo>
                  <a:pt x="282931" y="577634"/>
                  <a:pt x="193450" y="532514"/>
                  <a:pt x="118728" y="457926"/>
                </a:cubicBezTo>
                <a:cubicBezTo>
                  <a:pt x="1573" y="340981"/>
                  <a:pt x="-34404" y="194569"/>
                  <a:pt x="35705" y="124586"/>
                </a:cubicBezTo>
                <a:cubicBezTo>
                  <a:pt x="58767" y="101565"/>
                  <a:pt x="91976" y="88673"/>
                  <a:pt x="130721" y="88673"/>
                </a:cubicBezTo>
                <a:close/>
                <a:moveTo>
                  <a:pt x="483094" y="235"/>
                </a:moveTo>
                <a:cubicBezTo>
                  <a:pt x="487706" y="2076"/>
                  <a:pt x="492317" y="5758"/>
                  <a:pt x="493240" y="10361"/>
                </a:cubicBezTo>
                <a:lnTo>
                  <a:pt x="510764" y="66518"/>
                </a:lnTo>
                <a:lnTo>
                  <a:pt x="567025" y="84009"/>
                </a:lnTo>
                <a:cubicBezTo>
                  <a:pt x="572558" y="85850"/>
                  <a:pt x="576248" y="89533"/>
                  <a:pt x="577170" y="95056"/>
                </a:cubicBezTo>
                <a:cubicBezTo>
                  <a:pt x="578092" y="99659"/>
                  <a:pt x="577170" y="105183"/>
                  <a:pt x="573481" y="108865"/>
                </a:cubicBezTo>
                <a:lnTo>
                  <a:pt x="521831" y="160419"/>
                </a:lnTo>
                <a:cubicBezTo>
                  <a:pt x="519064" y="163181"/>
                  <a:pt x="513531" y="165022"/>
                  <a:pt x="508919" y="164101"/>
                </a:cubicBezTo>
                <a:lnTo>
                  <a:pt x="476638" y="157657"/>
                </a:lnTo>
                <a:cubicBezTo>
                  <a:pt x="461881" y="187116"/>
                  <a:pt x="434212" y="224861"/>
                  <a:pt x="401931" y="257082"/>
                </a:cubicBezTo>
                <a:cubicBezTo>
                  <a:pt x="344748" y="314159"/>
                  <a:pt x="277419" y="317841"/>
                  <a:pt x="274653" y="317841"/>
                </a:cubicBezTo>
                <a:cubicBezTo>
                  <a:pt x="270041" y="317841"/>
                  <a:pt x="266352" y="316921"/>
                  <a:pt x="263585" y="314159"/>
                </a:cubicBezTo>
                <a:cubicBezTo>
                  <a:pt x="260818" y="310476"/>
                  <a:pt x="258973" y="306794"/>
                  <a:pt x="258973" y="303112"/>
                </a:cubicBezTo>
                <a:cubicBezTo>
                  <a:pt x="258973" y="300350"/>
                  <a:pt x="262662" y="233146"/>
                  <a:pt x="319846" y="176069"/>
                </a:cubicBezTo>
                <a:cubicBezTo>
                  <a:pt x="352126" y="143848"/>
                  <a:pt x="389941" y="115310"/>
                  <a:pt x="420377" y="101501"/>
                </a:cubicBezTo>
                <a:lnTo>
                  <a:pt x="413921" y="69280"/>
                </a:lnTo>
                <a:cubicBezTo>
                  <a:pt x="412999" y="63756"/>
                  <a:pt x="413921" y="59153"/>
                  <a:pt x="417610" y="55471"/>
                </a:cubicBezTo>
                <a:lnTo>
                  <a:pt x="469260" y="4838"/>
                </a:lnTo>
                <a:cubicBezTo>
                  <a:pt x="472949" y="1155"/>
                  <a:pt x="477561" y="-686"/>
                  <a:pt x="483094" y="235"/>
                </a:cubicBezTo>
                <a:close/>
              </a:path>
            </a:pathLst>
          </a:custGeom>
          <a:gradFill>
            <a:gsLst>
              <a:gs pos="0">
                <a:srgbClr val="407BE4"/>
              </a:gs>
              <a:gs pos="100000">
                <a:srgbClr val="A4FEFF"/>
              </a:gs>
            </a:gsLst>
            <a:lin ang="108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9B5DAF-E12F-078D-0C4A-7E0EADCE9CB1}"/>
              </a:ext>
            </a:extLst>
          </p:cNvPr>
          <p:cNvSpPr txBox="1"/>
          <p:nvPr/>
        </p:nvSpPr>
        <p:spPr>
          <a:xfrm>
            <a:off x="6370589" y="3230545"/>
            <a:ext cx="2143491" cy="240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</a:rPr>
              <a:t>UNIMO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CLIP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ALIGN 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M6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X-VLM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517DC9-3F10-030D-91E0-527CB5D9B9A8}"/>
              </a:ext>
            </a:extLst>
          </p:cNvPr>
          <p:cNvSpPr txBox="1"/>
          <p:nvPr/>
        </p:nvSpPr>
        <p:spPr>
          <a:xfrm>
            <a:off x="6273014" y="1682818"/>
            <a:ext cx="1306746" cy="403316"/>
          </a:xfrm>
          <a:prstGeom prst="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8B600DC-B68C-5856-E4A6-737BE129F8E8}"/>
              </a:ext>
            </a:extLst>
          </p:cNvPr>
          <p:cNvSpPr/>
          <p:nvPr/>
        </p:nvSpPr>
        <p:spPr>
          <a:xfrm>
            <a:off x="4053129" y="2351608"/>
            <a:ext cx="541866" cy="5418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user-avatar-profile_70039">
            <a:extLst>
              <a:ext uri="{FF2B5EF4-FFF2-40B4-BE49-F238E27FC236}">
                <a16:creationId xmlns:a16="http://schemas.microsoft.com/office/drawing/2014/main" id="{3298922A-68E5-E239-8693-DBF4827DD18F}"/>
              </a:ext>
            </a:extLst>
          </p:cNvPr>
          <p:cNvSpPr>
            <a:spLocks noChangeAspect="1"/>
          </p:cNvSpPr>
          <p:nvPr/>
        </p:nvSpPr>
        <p:spPr bwMode="auto">
          <a:xfrm>
            <a:off x="4142522" y="2422103"/>
            <a:ext cx="363080" cy="400876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gradFill>
            <a:gsLst>
              <a:gs pos="0">
                <a:srgbClr val="407BE4"/>
              </a:gs>
              <a:gs pos="100000">
                <a:srgbClr val="A4FEFF"/>
              </a:gs>
            </a:gsLst>
            <a:lin ang="10800000" scaled="1"/>
          </a:gra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E1EAD9-C784-1E66-4655-6DF07A765075}"/>
              </a:ext>
            </a:extLst>
          </p:cNvPr>
          <p:cNvSpPr txBox="1"/>
          <p:nvPr/>
        </p:nvSpPr>
        <p:spPr>
          <a:xfrm>
            <a:off x="3831176" y="3230545"/>
            <a:ext cx="1609080" cy="240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Oscar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VirTex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ERNIE-</a:t>
            </a:r>
            <a:r>
              <a:rPr lang="en-US" altLang="zh-CN" sz="1400" dirty="0" err="1">
                <a:latin typeface="+mn-lt"/>
                <a:ea typeface="+mn-ea"/>
                <a:cs typeface="+mn-ea"/>
                <a:sym typeface="+mn-lt"/>
              </a:rPr>
              <a:t>ViL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Unicoder-VL</a:t>
            </a:r>
          </a:p>
          <a:p>
            <a:pPr algn="just">
              <a:lnSpc>
                <a:spcPct val="120000"/>
              </a:lnSpc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Pixel-BERT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B4A112-7204-8DE7-E2D6-D85A148C4D99}"/>
              </a:ext>
            </a:extLst>
          </p:cNvPr>
          <p:cNvSpPr txBox="1"/>
          <p:nvPr/>
        </p:nvSpPr>
        <p:spPr>
          <a:xfrm>
            <a:off x="3670689" y="1682818"/>
            <a:ext cx="1306746" cy="403316"/>
          </a:xfrm>
          <a:prstGeom prst="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1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2020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43">
            <a:extLst>
              <a:ext uri="{FF2B5EF4-FFF2-40B4-BE49-F238E27FC236}">
                <a16:creationId xmlns:a16="http://schemas.microsoft.com/office/drawing/2014/main" id="{9C1E3549-5F69-D8F6-98A9-5C3DBF34C877}"/>
              </a:ext>
            </a:extLst>
          </p:cNvPr>
          <p:cNvCxnSpPr>
            <a:cxnSpLocks/>
          </p:cNvCxnSpPr>
          <p:nvPr/>
        </p:nvCxnSpPr>
        <p:spPr>
          <a:xfrm>
            <a:off x="3025525" y="3274407"/>
            <a:ext cx="0" cy="1829399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44">
            <a:extLst>
              <a:ext uri="{FF2B5EF4-FFF2-40B4-BE49-F238E27FC236}">
                <a16:creationId xmlns:a16="http://schemas.microsoft.com/office/drawing/2014/main" id="{AA18518F-74F1-FB93-0777-B49A1982D494}"/>
              </a:ext>
            </a:extLst>
          </p:cNvPr>
          <p:cNvCxnSpPr>
            <a:cxnSpLocks/>
          </p:cNvCxnSpPr>
          <p:nvPr/>
        </p:nvCxnSpPr>
        <p:spPr>
          <a:xfrm>
            <a:off x="5631565" y="3274407"/>
            <a:ext cx="0" cy="1829399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45">
            <a:extLst>
              <a:ext uri="{FF2B5EF4-FFF2-40B4-BE49-F238E27FC236}">
                <a16:creationId xmlns:a16="http://schemas.microsoft.com/office/drawing/2014/main" id="{1C917618-6195-12CC-2E6A-D597A86E19AF}"/>
              </a:ext>
            </a:extLst>
          </p:cNvPr>
          <p:cNvCxnSpPr>
            <a:cxnSpLocks/>
          </p:cNvCxnSpPr>
          <p:nvPr/>
        </p:nvCxnSpPr>
        <p:spPr>
          <a:xfrm>
            <a:off x="8231255" y="3274407"/>
            <a:ext cx="0" cy="1829399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9600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A95E9-F7DA-22FB-948E-2685C234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F14180-E776-1E61-AAE3-F85025F4ADA1}"/>
              </a:ext>
            </a:extLst>
          </p:cNvPr>
          <p:cNvSpPr txBox="1"/>
          <p:nvPr/>
        </p:nvSpPr>
        <p:spPr>
          <a:xfrm>
            <a:off x="357447" y="1363288"/>
            <a:ext cx="512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Vision-Language</a:t>
            </a:r>
            <a:r>
              <a:rPr kumimoji="1" lang="zh-CN" altLang="en-US" dirty="0"/>
              <a:t>预训练模型主要涉及的关键技术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8A8178F-C348-304D-0978-E887BD835DDF}"/>
              </a:ext>
            </a:extLst>
          </p:cNvPr>
          <p:cNvSpPr/>
          <p:nvPr/>
        </p:nvSpPr>
        <p:spPr>
          <a:xfrm>
            <a:off x="2262551" y="2786184"/>
            <a:ext cx="1031631" cy="103163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01</a:t>
            </a:r>
            <a:endParaRPr lang="zh-CN" altLang="en-US" sz="24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1223874-8C06-EB15-894D-17CC639BC43F}"/>
              </a:ext>
            </a:extLst>
          </p:cNvPr>
          <p:cNvSpPr/>
          <p:nvPr/>
        </p:nvSpPr>
        <p:spPr>
          <a:xfrm>
            <a:off x="5586043" y="2786184"/>
            <a:ext cx="1031631" cy="103163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02</a:t>
            </a:r>
            <a:endParaRPr lang="zh-CN" altLang="en-US" sz="24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F802324-9A39-3DF4-0140-FFEF2CED161C}"/>
              </a:ext>
            </a:extLst>
          </p:cNvPr>
          <p:cNvSpPr/>
          <p:nvPr/>
        </p:nvSpPr>
        <p:spPr>
          <a:xfrm>
            <a:off x="8909536" y="2786184"/>
            <a:ext cx="1031631" cy="103163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03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546A51-9449-52F5-78E8-5BAEC4F410CD}"/>
              </a:ext>
            </a:extLst>
          </p:cNvPr>
          <p:cNvSpPr txBox="1"/>
          <p:nvPr/>
        </p:nvSpPr>
        <p:spPr>
          <a:xfrm>
            <a:off x="1450309" y="3925412"/>
            <a:ext cx="265611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特征提取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5607AF-821D-A042-7BB6-5E98EA44B330}"/>
              </a:ext>
            </a:extLst>
          </p:cNvPr>
          <p:cNvSpPr txBox="1"/>
          <p:nvPr/>
        </p:nvSpPr>
        <p:spPr>
          <a:xfrm>
            <a:off x="4767943" y="3925412"/>
            <a:ext cx="265611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特征融合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FDB9C0-1EEB-DF10-42A6-E37E8EA9E155}"/>
              </a:ext>
            </a:extLst>
          </p:cNvPr>
          <p:cNvSpPr txBox="1"/>
          <p:nvPr/>
        </p:nvSpPr>
        <p:spPr>
          <a:xfrm>
            <a:off x="8118678" y="3925412"/>
            <a:ext cx="265611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预训练任务</a:t>
            </a:r>
          </a:p>
        </p:txBody>
      </p:sp>
    </p:spTree>
    <p:extLst>
      <p:ext uri="{BB962C8B-B14F-4D97-AF65-F5344CB8AC3E}">
        <p14:creationId xmlns:p14="http://schemas.microsoft.com/office/powerpoint/2010/main" val="291563771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2F0BF9-FDA4-2586-5E00-B54225347020}"/>
              </a:ext>
            </a:extLst>
          </p:cNvPr>
          <p:cNvSpPr txBox="1"/>
          <p:nvPr/>
        </p:nvSpPr>
        <p:spPr>
          <a:xfrm>
            <a:off x="577850" y="12541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特征提取方法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D0F04-FDD3-6B82-C7A2-BDE1DA50FB14}"/>
              </a:ext>
            </a:extLst>
          </p:cNvPr>
          <p:cNvSpPr txBox="1"/>
          <p:nvPr/>
        </p:nvSpPr>
        <p:spPr>
          <a:xfrm>
            <a:off x="1719072" y="1996499"/>
            <a:ext cx="6848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Extraction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marL="800100" lvl="1" indent="-342900">
              <a:buFont typeface="+mj-lt"/>
              <a:buAutoNum type="alphaLcParenR"/>
            </a:pPr>
            <a:r>
              <a:rPr kumimoji="1" lang="en-US" altLang="zh-CN" dirty="0"/>
              <a:t>OD-based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</a:p>
          <a:p>
            <a:pPr marL="800100" lvl="1" indent="-342900">
              <a:buFont typeface="+mj-lt"/>
              <a:buAutoNum type="alphaLcParenR"/>
            </a:pPr>
            <a:endParaRPr kumimoji="1" lang="en-US" altLang="zh-CN" dirty="0"/>
          </a:p>
          <a:p>
            <a:pPr marL="800100" lvl="1" indent="-342900">
              <a:buFont typeface="+mj-lt"/>
              <a:buAutoNum type="alphaLcParenR"/>
            </a:pPr>
            <a:r>
              <a:rPr kumimoji="1" lang="en-US" altLang="zh-CN" dirty="0"/>
              <a:t>CNN-based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Grid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</a:p>
          <a:p>
            <a:pPr marL="800100" lvl="1" indent="-342900">
              <a:buFont typeface="+mj-lt"/>
              <a:buAutoNum type="alphaLcParenR"/>
            </a:pPr>
            <a:endParaRPr kumimoji="1" lang="en-US" altLang="zh-CN" dirty="0"/>
          </a:p>
          <a:p>
            <a:pPr marL="800100" lvl="1" indent="-342900">
              <a:buFont typeface="+mj-lt"/>
              <a:buAutoNum type="alphaLcParenR"/>
            </a:pPr>
            <a:r>
              <a:rPr kumimoji="1" lang="en-US" altLang="zh-CN" dirty="0" err="1"/>
              <a:t>ViT</a:t>
            </a:r>
            <a:r>
              <a:rPr kumimoji="1" lang="en-US" altLang="zh-CN" dirty="0"/>
              <a:t>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Patch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</a:p>
          <a:p>
            <a:pPr marL="742950" lvl="1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Extraction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lvl="1"/>
            <a:r>
              <a:rPr kumimoji="1" lang="en-US" altLang="zh-CN" dirty="0"/>
              <a:t>Pretrained language model</a:t>
            </a:r>
          </a:p>
        </p:txBody>
      </p:sp>
    </p:spTree>
    <p:extLst>
      <p:ext uri="{BB962C8B-B14F-4D97-AF65-F5344CB8AC3E}">
        <p14:creationId xmlns:p14="http://schemas.microsoft.com/office/powerpoint/2010/main" val="35718472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B58666-E84F-6417-2CD6-F8D614E1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62" y="2116800"/>
            <a:ext cx="3560957" cy="27597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ADAE2C-1D28-804E-7E80-73478511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6800"/>
            <a:ext cx="3810527" cy="27525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B52844-EABA-0396-4218-4CAD73F43541}"/>
              </a:ext>
            </a:extLst>
          </p:cNvPr>
          <p:cNvSpPr txBox="1"/>
          <p:nvPr/>
        </p:nvSpPr>
        <p:spPr>
          <a:xfrm>
            <a:off x="1965960" y="499155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单流结构</a:t>
            </a:r>
            <a:r>
              <a:rPr kumimoji="1" lang="en-US" altLang="zh-CN" dirty="0"/>
              <a:t>(single-stream)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789507-BA79-8466-8D96-8F83964B719C}"/>
              </a:ext>
            </a:extLst>
          </p:cNvPr>
          <p:cNvSpPr txBox="1"/>
          <p:nvPr/>
        </p:nvSpPr>
        <p:spPr>
          <a:xfrm>
            <a:off x="6613292" y="4991553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双流结构</a:t>
            </a:r>
            <a:r>
              <a:rPr kumimoji="1" lang="en-US" altLang="zh-CN" dirty="0"/>
              <a:t>(dual-stream)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2F0BF9-FDA4-2586-5E00-B54225347020}"/>
              </a:ext>
            </a:extLst>
          </p:cNvPr>
          <p:cNvSpPr txBox="1"/>
          <p:nvPr/>
        </p:nvSpPr>
        <p:spPr>
          <a:xfrm>
            <a:off x="577850" y="125412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特征融合主流模型结构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F3804F-FD19-E096-87A4-1BA48D168969}"/>
              </a:ext>
            </a:extLst>
          </p:cNvPr>
          <p:cNvSpPr txBox="1"/>
          <p:nvPr/>
        </p:nvSpPr>
        <p:spPr>
          <a:xfrm>
            <a:off x="512064" y="5702284"/>
            <a:ext cx="9729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引用：</a:t>
            </a:r>
            <a:r>
              <a:rPr lang="en" altLang="zh-CN" dirty="0"/>
              <a:t>VLP: A Survey on Vision-Language Pre-training</a:t>
            </a:r>
            <a:r>
              <a:rPr lang="zh-CN" altLang="en-US" dirty="0"/>
              <a:t>      https://arxiv.org/pdf/2202.09061.pdf</a:t>
            </a:r>
          </a:p>
        </p:txBody>
      </p:sp>
    </p:spTree>
    <p:extLst>
      <p:ext uri="{BB962C8B-B14F-4D97-AF65-F5344CB8AC3E}">
        <p14:creationId xmlns:p14="http://schemas.microsoft.com/office/powerpoint/2010/main" val="1056218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C17D131-7273-1F94-2D19-1956ADE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</a:t>
            </a:r>
            <a:r>
              <a:rPr lang="zh-CN" altLang="en-US" dirty="0"/>
              <a:t>预训练概述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2F0BF9-FDA4-2586-5E00-B54225347020}"/>
              </a:ext>
            </a:extLst>
          </p:cNvPr>
          <p:cNvSpPr txBox="1"/>
          <p:nvPr/>
        </p:nvSpPr>
        <p:spPr>
          <a:xfrm>
            <a:off x="577850" y="125412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单流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双流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5E4ACD-307B-46CF-60E5-E943B2AAAF6B}"/>
              </a:ext>
            </a:extLst>
          </p:cNvPr>
          <p:cNvSpPr txBox="1"/>
          <p:nvPr/>
        </p:nvSpPr>
        <p:spPr>
          <a:xfrm>
            <a:off x="1324208" y="1868425"/>
            <a:ext cx="8897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单流模型（</a:t>
            </a:r>
            <a:r>
              <a:rPr kumimoji="1" lang="en-US" altLang="zh-CN" dirty="0"/>
              <a:t>UNITER</a:t>
            </a:r>
            <a:r>
              <a:rPr kumimoji="1" lang="zh-CN" altLang="en-US" dirty="0"/>
              <a:t>、阿里</a:t>
            </a:r>
            <a:r>
              <a:rPr kumimoji="1" lang="en-US" altLang="zh-CN" dirty="0"/>
              <a:t>M6</a:t>
            </a:r>
            <a:r>
              <a:rPr kumimoji="1" lang="zh-CN" altLang="en-US" dirty="0"/>
              <a:t>等）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主要优点：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	</a:t>
            </a:r>
            <a:r>
              <a:rPr kumimoji="1" lang="zh-CN" altLang="en-US" dirty="0"/>
              <a:t>能够学习到图文数据细粒度特征上的关联，表示能力更强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主要缺点：</a:t>
            </a:r>
            <a:endParaRPr kumimoji="1"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计算量大，特别是对于图文检索问题，对每个输入，都需要在线与候选集中所有候选构建数据对，并经过模型做相似度计算，无法离线计算</a:t>
            </a:r>
            <a:endParaRPr kumimoji="1"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对训练数据要求较高，要求图文对间有较强关联</a:t>
            </a:r>
            <a:endParaRPr kumimoji="1" lang="en-US" altLang="zh-CN" dirty="0"/>
          </a:p>
          <a:p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双流模型</a:t>
            </a:r>
            <a:r>
              <a:rPr kumimoji="1" lang="zh-CN" altLang="en-US" dirty="0">
                <a:sym typeface="Wingdings" pitchFamily="2" charset="2"/>
              </a:rPr>
              <a:t>（</a:t>
            </a:r>
            <a:r>
              <a:rPr kumimoji="1" lang="en-US" altLang="zh-CN" dirty="0">
                <a:sym typeface="Wingdings" pitchFamily="2" charset="2"/>
              </a:rPr>
              <a:t>CLIP</a:t>
            </a:r>
            <a:r>
              <a:rPr kumimoji="1" lang="zh-CN" altLang="en-US" dirty="0">
                <a:sym typeface="Wingdings" pitchFamily="2" charset="2"/>
              </a:rPr>
              <a:t>等）</a:t>
            </a:r>
            <a:endParaRPr kumimoji="1" lang="en-US" altLang="zh-CN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Wingdings" pitchFamily="2" charset="2"/>
              </a:rPr>
              <a:t>主要优点：</a:t>
            </a:r>
            <a:endParaRPr kumimoji="1" lang="en-US" altLang="zh-CN" dirty="0">
              <a:sym typeface="Wingdings" pitchFamily="2" charset="2"/>
            </a:endParaRPr>
          </a:p>
          <a:p>
            <a:pPr lvl="2"/>
            <a:r>
              <a:rPr kumimoji="1" lang="zh-CN" altLang="en-US" dirty="0">
                <a:sym typeface="Wingdings" pitchFamily="2" charset="2"/>
              </a:rPr>
              <a:t>计算量小，可以提前提取候选数据的特征，对每个输入，只需要计算输入数据经过模型后的特征，与候选库中特征的相似度</a:t>
            </a:r>
            <a:endParaRPr kumimoji="1" lang="en-US" altLang="zh-CN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Wingdings" pitchFamily="2" charset="2"/>
              </a:rPr>
              <a:t>主要缺点：</a:t>
            </a:r>
            <a:endParaRPr kumimoji="1" lang="en-US" altLang="zh-CN" dirty="0">
              <a:sym typeface="Wingdings" pitchFamily="2" charset="2"/>
            </a:endParaRPr>
          </a:p>
          <a:p>
            <a:pPr lvl="1"/>
            <a:r>
              <a:rPr kumimoji="1" lang="en-US" altLang="zh-CN" dirty="0">
                <a:sym typeface="Wingdings" pitchFamily="2" charset="2"/>
              </a:rPr>
              <a:t>	</a:t>
            </a:r>
            <a:r>
              <a:rPr kumimoji="1" lang="zh-CN" altLang="en-US" dirty="0">
                <a:sym typeface="Wingdings" pitchFamily="2" charset="2"/>
              </a:rPr>
              <a:t>主要关注图文整体匹配，细粒度特征关联不足，表示能力差于单流结构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67393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bit">
      <a:dk1>
        <a:srgbClr val="000000"/>
      </a:dk1>
      <a:lt1>
        <a:srgbClr val="FFFFFF"/>
      </a:lt1>
      <a:dk2>
        <a:srgbClr val="006C39"/>
      </a:dk2>
      <a:lt2>
        <a:srgbClr val="FFFFFF"/>
      </a:lt2>
      <a:accent1>
        <a:srgbClr val="006C39"/>
      </a:accent1>
      <a:accent2>
        <a:srgbClr val="3F3F3F"/>
      </a:accent2>
      <a:accent3>
        <a:srgbClr val="A2A2A2"/>
      </a:accent3>
      <a:accent4>
        <a:srgbClr val="A13F0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671</Words>
  <Application>Microsoft Office PowerPoint</Application>
  <PresentationFormat>宽屏</PresentationFormat>
  <Paragraphs>137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-apple-system</vt:lpstr>
      <vt:lpstr>等线</vt:lpstr>
      <vt:lpstr>等线 Light</vt:lpstr>
      <vt:lpstr>思源宋体 CN Heavy</vt:lpstr>
      <vt:lpstr>微软雅黑</vt:lpstr>
      <vt:lpstr>微软雅黑 Light</vt:lpstr>
      <vt:lpstr>Arial</vt:lpstr>
      <vt:lpstr>Arial Rounded MT Bold</vt:lpstr>
      <vt:lpstr>Wingdings</vt:lpstr>
      <vt:lpstr>Office 主题​​</vt:lpstr>
      <vt:lpstr>Multi-Grained Vision Language Pre-Training: Aligning Texts with Visual Concepts  </vt:lpstr>
      <vt:lpstr>PowerPoint 演示文稿</vt:lpstr>
      <vt:lpstr>PowerPoint 演示文稿</vt:lpstr>
      <vt:lpstr>VL预训练概述</vt:lpstr>
      <vt:lpstr>VL预训练概述</vt:lpstr>
      <vt:lpstr>VL预训练概述</vt:lpstr>
      <vt:lpstr>VL预训练概述</vt:lpstr>
      <vt:lpstr>VL预训练概述</vt:lpstr>
      <vt:lpstr>VL预训练概述</vt:lpstr>
      <vt:lpstr>VL预训练概述</vt:lpstr>
      <vt:lpstr>VLP Model: UNITER </vt:lpstr>
      <vt:lpstr>VLP Model: Clip </vt:lpstr>
      <vt:lpstr>PowerPoint 演示文稿</vt:lpstr>
      <vt:lpstr>X-VLM：Multi-Grained VL Pre-Training</vt:lpstr>
      <vt:lpstr>X-VLM：Multi-Grained VL Pre-Training</vt:lpstr>
      <vt:lpstr>X-VLM：Multi-Grained VL Pre-Training</vt:lpstr>
      <vt:lpstr>X-VLM：Experiment</vt:lpstr>
      <vt:lpstr>X-VLM：Experiment</vt:lpstr>
      <vt:lpstr>X-VLM： Experiment</vt:lpstr>
      <vt:lpstr>X-VLM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Multi-Grained Vision Language Pre-Training: Aligning Texts with Visual Concepts  </dc:title>
  <dc:creator>Microsoft Office User</dc:creator>
  <cp:lastModifiedBy>育霖</cp:lastModifiedBy>
  <cp:revision>4</cp:revision>
  <dcterms:created xsi:type="dcterms:W3CDTF">2022-10-15T10:37:51Z</dcterms:created>
  <dcterms:modified xsi:type="dcterms:W3CDTF">2022-10-23T13:04:47Z</dcterms:modified>
</cp:coreProperties>
</file>