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325" r:id="rId2"/>
    <p:sldId id="257" r:id="rId3"/>
    <p:sldId id="337" r:id="rId4"/>
    <p:sldId id="338" r:id="rId5"/>
    <p:sldId id="339" r:id="rId6"/>
    <p:sldId id="340" r:id="rId7"/>
    <p:sldId id="341"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352" r:id="rId23"/>
    <p:sldId id="353" r:id="rId24"/>
    <p:sldId id="354" r:id="rId25"/>
    <p:sldId id="355" r:id="rId26"/>
    <p:sldId id="356"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5" r:id="rId54"/>
    <p:sldId id="386" r:id="rId55"/>
    <p:sldId id="442" r:id="rId56"/>
    <p:sldId id="387" r:id="rId57"/>
    <p:sldId id="388" r:id="rId58"/>
    <p:sldId id="389" r:id="rId59"/>
    <p:sldId id="390" r:id="rId60"/>
    <p:sldId id="391" r:id="rId61"/>
    <p:sldId id="392" r:id="rId62"/>
    <p:sldId id="393" r:id="rId63"/>
    <p:sldId id="394" r:id="rId64"/>
    <p:sldId id="395" r:id="rId65"/>
    <p:sldId id="396" r:id="rId66"/>
    <p:sldId id="397" r:id="rId67"/>
    <p:sldId id="432" r:id="rId68"/>
    <p:sldId id="433" r:id="rId69"/>
    <p:sldId id="434" r:id="rId70"/>
    <p:sldId id="435" r:id="rId71"/>
    <p:sldId id="436" r:id="rId72"/>
    <p:sldId id="437" r:id="rId73"/>
    <p:sldId id="438" r:id="rId74"/>
    <p:sldId id="439" r:id="rId75"/>
    <p:sldId id="440" r:id="rId76"/>
    <p:sldId id="441" r:id="rId77"/>
    <p:sldId id="416" r:id="rId78"/>
    <p:sldId id="417" r:id="rId79"/>
    <p:sldId id="326" r:id="rId8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8"/>
    <p:restoredTop sz="91594"/>
  </p:normalViewPr>
  <p:slideViewPr>
    <p:cSldViewPr snapToGrid="0" snapToObjects="1">
      <p:cViewPr varScale="1">
        <p:scale>
          <a:sx n="102" d="100"/>
          <a:sy n="102" d="100"/>
        </p:scale>
        <p:origin x="21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4" Type="http://schemas.openxmlformats.org/officeDocument/2006/relationships/package" Target="../embeddings/Microsoft_Excel____5.xlsx"/><Relationship Id="rId1" Type="http://schemas.microsoft.com/office/2011/relationships/chartStyle" Target="style1.xml"/><Relationship Id="rId2" Type="http://schemas.microsoft.com/office/2011/relationships/chartColorStyle" Target="colors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4" Type="http://schemas.openxmlformats.org/officeDocument/2006/relationships/oleObject" Target="NULL" TargetMode="External"/><Relationship Id="rId1" Type="http://schemas.microsoft.com/office/2011/relationships/chartStyle" Target="style2.xml"/><Relationship Id="rId2" Type="http://schemas.microsoft.com/office/2011/relationships/chartColorStyle" Target="colors2.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dPt>
          <c:dPt>
            <c:idx val="1"/>
            <c:bubble3D val="0"/>
            <c:spPr>
              <a:solidFill>
                <a:schemeClr val="bg1"/>
              </a:solidFill>
              <a:ln>
                <a:noFill/>
              </a:ln>
              <a:effectLst/>
            </c:spPr>
          </c:dPt>
          <c:cat>
            <c:strRef>
              <c:f>Sheet1!$A$2:$A$3</c:f>
              <c:strCache>
                <c:ptCount val="2"/>
                <c:pt idx="0">
                  <c:v>第一季度</c:v>
                </c:pt>
                <c:pt idx="1">
                  <c:v>第二季度</c:v>
                </c:pt>
              </c:strCache>
            </c:strRef>
          </c:cat>
          <c:val>
            <c:numRef>
              <c:f>Sheet1!$B$2:$B$3</c:f>
              <c:numCache>
                <c:formatCode>General</c:formatCode>
                <c:ptCount val="2"/>
                <c:pt idx="0">
                  <c:v>1.0</c:v>
                </c:pt>
                <c:pt idx="1">
                  <c:v>5.0</c:v>
                </c:pt>
              </c:numCache>
            </c:numRef>
          </c:val>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dPt>
          <c:dPt>
            <c:idx val="1"/>
            <c:bubble3D val="0"/>
            <c:spPr>
              <a:solidFill>
                <a:schemeClr val="bg1"/>
              </a:solidFill>
              <a:ln>
                <a:noFill/>
              </a:ln>
              <a:effectLst/>
            </c:spPr>
          </c:dPt>
          <c:cat>
            <c:strRef>
              <c:f>Sheet1!$A$2:$A$3</c:f>
              <c:strCache>
                <c:ptCount val="2"/>
                <c:pt idx="0">
                  <c:v>第一季度</c:v>
                </c:pt>
                <c:pt idx="1">
                  <c:v>第二季度</c:v>
                </c:pt>
              </c:strCache>
            </c:strRef>
          </c:cat>
          <c:val>
            <c:numRef>
              <c:f>Sheet1!$B$2:$B$3</c:f>
              <c:numCache>
                <c:formatCode>General</c:formatCode>
                <c:ptCount val="2"/>
                <c:pt idx="0">
                  <c:v>2.0</c:v>
                </c:pt>
                <c:pt idx="1">
                  <c:v>5.0</c:v>
                </c:pt>
              </c:numCache>
            </c:numRef>
          </c:val>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dPt>
          <c:dPt>
            <c:idx val="1"/>
            <c:bubble3D val="0"/>
            <c:spPr>
              <a:solidFill>
                <a:schemeClr val="bg1"/>
              </a:solidFill>
              <a:ln>
                <a:noFill/>
              </a:ln>
              <a:effectLst/>
            </c:spPr>
          </c:dPt>
          <c:cat>
            <c:strRef>
              <c:f>Sheet1!$A$2:$A$3</c:f>
              <c:strCache>
                <c:ptCount val="2"/>
                <c:pt idx="0">
                  <c:v>第一季度</c:v>
                </c:pt>
                <c:pt idx="1">
                  <c:v>第二季度</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dPt>
          <c:dPt>
            <c:idx val="1"/>
            <c:bubble3D val="0"/>
            <c:spPr>
              <a:solidFill>
                <a:schemeClr val="bg1"/>
              </a:solidFill>
              <a:ln>
                <a:noFill/>
              </a:ln>
              <a:effectLst/>
            </c:spPr>
          </c:dPt>
          <c:cat>
            <c:strRef>
              <c:f>Sheet1!$A$2:$A$3</c:f>
              <c:strCache>
                <c:ptCount val="2"/>
                <c:pt idx="0">
                  <c:v>第一季度</c:v>
                </c:pt>
                <c:pt idx="1">
                  <c:v>第二季度</c:v>
                </c:pt>
              </c:strCache>
            </c:strRef>
          </c:cat>
          <c:val>
            <c:numRef>
              <c:f>Sheet1!$B$2:$B$3</c:f>
              <c:numCache>
                <c:formatCode>General</c:formatCode>
                <c:ptCount val="2"/>
                <c:pt idx="0">
                  <c:v>4.0</c:v>
                </c:pt>
                <c:pt idx="1">
                  <c:v>2.0</c:v>
                </c:pt>
              </c:numCache>
            </c:numRef>
          </c:val>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extLst xmlns:c16r2="http://schemas.microsoft.com/office/drawing/2015/06/chart">
              <c:ext xmlns:c16="http://schemas.microsoft.com/office/drawing/2014/chart" uri="{C3380CC4-5D6E-409C-BE32-E72D297353CC}">
                <c16:uniqueId val="{00000001-697D-4A86-B0F7-19AA4490F4B0}"/>
              </c:ext>
            </c:extLst>
          </c:dPt>
          <c:dPt>
            <c:idx val="1"/>
            <c:bubble3D val="0"/>
            <c:spPr>
              <a:solidFill>
                <a:schemeClr val="bg1"/>
              </a:solidFill>
              <a:ln>
                <a:noFill/>
              </a:ln>
              <a:effectLst/>
            </c:spPr>
            <c:extLst xmlns:c16r2="http://schemas.microsoft.com/office/drawing/2015/06/chart">
              <c:ext xmlns:c16="http://schemas.microsoft.com/office/drawing/2014/chart" uri="{C3380CC4-5D6E-409C-BE32-E72D297353CC}">
                <c16:uniqueId val="{00000003-697D-4A86-B0F7-19AA4490F4B0}"/>
              </c:ext>
            </c:extLst>
          </c:dPt>
          <c:cat>
            <c:strRef>
              <c:f>Sheet1!$A$2:$A$3</c:f>
              <c:strCache>
                <c:ptCount val="2"/>
                <c:pt idx="0">
                  <c:v>第一季度</c:v>
                </c:pt>
                <c:pt idx="1">
                  <c:v>第二季度</c:v>
                </c:pt>
              </c:strCache>
            </c:strRef>
          </c:cat>
          <c:val>
            <c:numRef>
              <c:f>Sheet1!$B$2:$B$3</c:f>
              <c:numCache>
                <c:formatCode>General</c:formatCode>
                <c:ptCount val="2"/>
                <c:pt idx="0">
                  <c:v>5.0</c:v>
                </c:pt>
                <c:pt idx="1">
                  <c:v>1.0</c:v>
                </c:pt>
              </c:numCache>
            </c:numRef>
          </c:val>
          <c:extLst xmlns:c16r2="http://schemas.microsoft.com/office/drawing/2015/06/chart">
            <c:ext xmlns:c16="http://schemas.microsoft.com/office/drawing/2014/chart" uri="{C3380CC4-5D6E-409C-BE32-E72D297353CC}">
              <c16:uniqueId val="{00000004-697D-4A86-B0F7-19AA4490F4B0}"/>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lnSpc>
          <a:spcPct val="120000"/>
        </a:lnSpc>
        <a:spcBef>
          <a:spcPts val="0"/>
        </a:spcBef>
        <a:spcAft>
          <a:spcPts val="0"/>
        </a:spcAft>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dPt>
          <c:dPt>
            <c:idx val="1"/>
            <c:bubble3D val="0"/>
            <c:spPr>
              <a:solidFill>
                <a:schemeClr val="bg1"/>
              </a:solidFill>
              <a:ln>
                <a:no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2"/>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1.0</c:v>
                </c:pt>
                <c:pt idx="1">
                  <c:v>5.0</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9296928895973"/>
          <c:y val="0.0733291287053284"/>
          <c:w val="0.572463544020744"/>
          <c:h val="0.858695060692051"/>
        </c:manualLayout>
      </c:layout>
      <c:doughnutChart>
        <c:varyColors val="1"/>
        <c:ser>
          <c:idx val="0"/>
          <c:order val="0"/>
          <c:tx>
            <c:strRef>
              <c:f>Sheet1!$B$1</c:f>
              <c:strCache>
                <c:ptCount val="1"/>
                <c:pt idx="0">
                  <c:v>销售额</c:v>
                </c:pt>
              </c:strCache>
            </c:strRef>
          </c:tx>
          <c:spPr>
            <a:solidFill>
              <a:schemeClr val="accent1"/>
            </a:solidFill>
          </c:spPr>
          <c:dPt>
            <c:idx val="0"/>
            <c:bubble3D val="0"/>
            <c:spPr>
              <a:gradFill rotWithShape="1">
                <a:gsLst>
                  <a:gs pos="8000">
                    <a:schemeClr val="accent1"/>
                  </a:gs>
                  <a:gs pos="100000">
                    <a:schemeClr val="accent2"/>
                  </a:gs>
                </a:gsLst>
                <a:lin ang="5400000" scaled="1"/>
              </a:gradFill>
              <a:ln>
                <a:noFill/>
              </a:ln>
              <a:effectLst/>
            </c:spPr>
          </c:dPt>
          <c:dPt>
            <c:idx val="1"/>
            <c:bubble3D val="0"/>
            <c:spPr>
              <a:solidFill>
                <a:schemeClr val="bg1"/>
              </a:solidFill>
              <a:ln>
                <a:noFill/>
              </a:ln>
              <a:effectLst/>
            </c:spPr>
          </c:dPt>
          <c:cat>
            <c:strRef>
              <c:f>Sheet1!$A$2:$A$3</c:f>
              <c:strCache>
                <c:ptCount val="2"/>
                <c:pt idx="0">
                  <c:v>第一季度</c:v>
                </c:pt>
                <c:pt idx="1">
                  <c:v>第二季度</c:v>
                </c:pt>
              </c:strCache>
            </c:strRef>
          </c:cat>
          <c:val>
            <c:numRef>
              <c:f>Sheet1!$B$2:$B$3</c:f>
              <c:numCache>
                <c:formatCode>General</c:formatCode>
                <c:ptCount val="2"/>
                <c:pt idx="0">
                  <c:v>1.0</c:v>
                </c:pt>
                <c:pt idx="1">
                  <c:v>5.0</c:v>
                </c:pt>
              </c:numCache>
            </c:numRef>
          </c:val>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972B803-C4BF-40E6-A629-C432BFE63C79}"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zh-CN" altLang="en-US"/>
        </a:p>
      </dgm:t>
    </dgm:pt>
    <dgm:pt modelId="{45FCFCAD-7FD3-45EA-8426-FD8CA10B6A39}">
      <dgm:prSet/>
      <dgm:spPr/>
      <dgm:t>
        <a:bodyPr/>
        <a:lstStyle/>
        <a:p>
          <a:pPr rtl="0"/>
          <a:r>
            <a:rPr lang="zh-CN" altLang="en-US" dirty="0" smtClean="0"/>
            <a:t>目标</a:t>
          </a:r>
          <a:r>
            <a:rPr lang="zh-CN" dirty="0" smtClean="0"/>
            <a:t>：降维</a:t>
          </a:r>
          <a:endParaRPr lang="en-US" dirty="0"/>
        </a:p>
      </dgm:t>
    </dgm:pt>
    <dgm:pt modelId="{0EA1205B-50B9-4932-A920-F69C6FC28546}" type="parTrans" cxnId="{E85BABA9-35A6-41F8-BCF1-FAF893827E6E}">
      <dgm:prSet/>
      <dgm:spPr/>
      <dgm:t>
        <a:bodyPr/>
        <a:lstStyle/>
        <a:p>
          <a:endParaRPr lang="zh-CN" altLang="en-US"/>
        </a:p>
      </dgm:t>
    </dgm:pt>
    <dgm:pt modelId="{DCE11443-E10C-4D61-9F03-BE6098ADD5CA}" type="sibTrans" cxnId="{E85BABA9-35A6-41F8-BCF1-FAF893827E6E}">
      <dgm:prSet/>
      <dgm:spPr/>
      <dgm:t>
        <a:bodyPr/>
        <a:lstStyle/>
        <a:p>
          <a:endParaRPr lang="zh-CN" altLang="en-US"/>
        </a:p>
      </dgm:t>
    </dgm:pt>
    <dgm:pt modelId="{1EE6CF2D-F367-410E-828A-38FB41AC5436}">
      <dgm:prSet/>
      <dgm:spPr/>
      <dgm:t>
        <a:bodyPr/>
        <a:lstStyle/>
        <a:p>
          <a:pPr rtl="0"/>
          <a:r>
            <a:rPr lang="zh-CN" dirty="0" smtClean="0"/>
            <a:t>思想：将</a:t>
          </a:r>
          <a:r>
            <a:rPr lang="en-US" dirty="0" smtClean="0"/>
            <a:t>n</a:t>
          </a:r>
          <a:r>
            <a:rPr lang="zh-CN" dirty="0" smtClean="0"/>
            <a:t>维特征映射到包含最大差异性的</a:t>
          </a:r>
          <a:r>
            <a:rPr lang="en-US" dirty="0" smtClean="0"/>
            <a:t>k</a:t>
          </a:r>
          <a:r>
            <a:rPr lang="zh-CN" dirty="0" smtClean="0"/>
            <a:t>维正交向量上</a:t>
          </a:r>
          <a:endParaRPr lang="zh-CN" b="0" i="0" baseline="0" dirty="0"/>
        </a:p>
      </dgm:t>
    </dgm:pt>
    <dgm:pt modelId="{0AFCD518-1E28-4403-B3EC-153C19A8DF53}" type="parTrans" cxnId="{6FA71125-F9F7-4069-8D16-B28C74CEE337}">
      <dgm:prSet/>
      <dgm:spPr/>
      <dgm:t>
        <a:bodyPr/>
        <a:lstStyle/>
        <a:p>
          <a:endParaRPr lang="zh-CN" altLang="en-US"/>
        </a:p>
      </dgm:t>
    </dgm:pt>
    <dgm:pt modelId="{2DABCABE-44C3-4499-9811-C08D4C03C840}" type="sibTrans" cxnId="{6FA71125-F9F7-4069-8D16-B28C74CEE337}">
      <dgm:prSet/>
      <dgm:spPr/>
      <dgm:t>
        <a:bodyPr/>
        <a:lstStyle/>
        <a:p>
          <a:endParaRPr lang="zh-CN" altLang="en-US"/>
        </a:p>
      </dgm:t>
    </dgm:pt>
    <dgm:pt modelId="{96E72484-5CFA-4B88-814F-083555EF0F09}" type="pres">
      <dgm:prSet presAssocID="{7972B803-C4BF-40E6-A629-C432BFE63C79}" presName="cycle" presStyleCnt="0">
        <dgm:presLayoutVars>
          <dgm:dir/>
          <dgm:resizeHandles val="exact"/>
        </dgm:presLayoutVars>
      </dgm:prSet>
      <dgm:spPr/>
      <dgm:t>
        <a:bodyPr/>
        <a:lstStyle/>
        <a:p>
          <a:endParaRPr lang="zh-CN" altLang="en-US"/>
        </a:p>
      </dgm:t>
    </dgm:pt>
    <dgm:pt modelId="{38D566DB-10B8-493A-A263-DF35D23C7206}" type="pres">
      <dgm:prSet presAssocID="{45FCFCAD-7FD3-45EA-8426-FD8CA10B6A39}" presName="node" presStyleLbl="node1" presStyleIdx="0" presStyleCnt="2">
        <dgm:presLayoutVars>
          <dgm:bulletEnabled val="1"/>
        </dgm:presLayoutVars>
      </dgm:prSet>
      <dgm:spPr/>
      <dgm:t>
        <a:bodyPr/>
        <a:lstStyle/>
        <a:p>
          <a:endParaRPr lang="zh-CN" altLang="en-US"/>
        </a:p>
      </dgm:t>
    </dgm:pt>
    <dgm:pt modelId="{2E733376-1C35-44A6-9C09-8968083DA8BB}" type="pres">
      <dgm:prSet presAssocID="{DCE11443-E10C-4D61-9F03-BE6098ADD5CA}" presName="sibTrans" presStyleLbl="sibTrans2D1" presStyleIdx="0" presStyleCnt="2"/>
      <dgm:spPr/>
      <dgm:t>
        <a:bodyPr/>
        <a:lstStyle/>
        <a:p>
          <a:endParaRPr lang="zh-CN" altLang="en-US"/>
        </a:p>
      </dgm:t>
    </dgm:pt>
    <dgm:pt modelId="{1D9F4B69-0909-41F1-A452-6F562C601F77}" type="pres">
      <dgm:prSet presAssocID="{DCE11443-E10C-4D61-9F03-BE6098ADD5CA}" presName="connectorText" presStyleLbl="sibTrans2D1" presStyleIdx="0" presStyleCnt="2"/>
      <dgm:spPr/>
      <dgm:t>
        <a:bodyPr/>
        <a:lstStyle/>
        <a:p>
          <a:endParaRPr lang="zh-CN" altLang="en-US"/>
        </a:p>
      </dgm:t>
    </dgm:pt>
    <dgm:pt modelId="{43D0E086-B5F1-4F95-9FF7-C775B539AEA6}" type="pres">
      <dgm:prSet presAssocID="{1EE6CF2D-F367-410E-828A-38FB41AC5436}" presName="node" presStyleLbl="node1" presStyleIdx="1" presStyleCnt="2">
        <dgm:presLayoutVars>
          <dgm:bulletEnabled val="1"/>
        </dgm:presLayoutVars>
      </dgm:prSet>
      <dgm:spPr/>
      <dgm:t>
        <a:bodyPr/>
        <a:lstStyle/>
        <a:p>
          <a:endParaRPr lang="zh-CN" altLang="en-US"/>
        </a:p>
      </dgm:t>
    </dgm:pt>
    <dgm:pt modelId="{73B61CD7-B2DD-4FD8-93D4-0C764A91912B}" type="pres">
      <dgm:prSet presAssocID="{2DABCABE-44C3-4499-9811-C08D4C03C840}" presName="sibTrans" presStyleLbl="sibTrans2D1" presStyleIdx="1" presStyleCnt="2"/>
      <dgm:spPr/>
      <dgm:t>
        <a:bodyPr/>
        <a:lstStyle/>
        <a:p>
          <a:endParaRPr lang="zh-CN" altLang="en-US"/>
        </a:p>
      </dgm:t>
    </dgm:pt>
    <dgm:pt modelId="{180B3097-3433-4C64-8E66-FF243E602A3C}" type="pres">
      <dgm:prSet presAssocID="{2DABCABE-44C3-4499-9811-C08D4C03C840}" presName="connectorText" presStyleLbl="sibTrans2D1" presStyleIdx="1" presStyleCnt="2"/>
      <dgm:spPr/>
      <dgm:t>
        <a:bodyPr/>
        <a:lstStyle/>
        <a:p>
          <a:endParaRPr lang="zh-CN" altLang="en-US"/>
        </a:p>
      </dgm:t>
    </dgm:pt>
  </dgm:ptLst>
  <dgm:cxnLst>
    <dgm:cxn modelId="{905B71A8-7140-C648-B09E-FE8B8823C946}" type="presOf" srcId="{2DABCABE-44C3-4499-9811-C08D4C03C840}" destId="{180B3097-3433-4C64-8E66-FF243E602A3C}" srcOrd="1" destOrd="0" presId="urn:microsoft.com/office/officeart/2005/8/layout/cycle2"/>
    <dgm:cxn modelId="{C9BF9258-9B65-3A47-A329-CE6C019D2F18}" type="presOf" srcId="{1EE6CF2D-F367-410E-828A-38FB41AC5436}" destId="{43D0E086-B5F1-4F95-9FF7-C775B539AEA6}" srcOrd="0" destOrd="0" presId="urn:microsoft.com/office/officeart/2005/8/layout/cycle2"/>
    <dgm:cxn modelId="{57B7C21A-2009-DB4A-ADCE-18834956FFF6}" type="presOf" srcId="{7972B803-C4BF-40E6-A629-C432BFE63C79}" destId="{96E72484-5CFA-4B88-814F-083555EF0F09}" srcOrd="0" destOrd="0" presId="urn:microsoft.com/office/officeart/2005/8/layout/cycle2"/>
    <dgm:cxn modelId="{50436E89-04DA-1445-BAB1-67C4A34FBE27}" type="presOf" srcId="{DCE11443-E10C-4D61-9F03-BE6098ADD5CA}" destId="{2E733376-1C35-44A6-9C09-8968083DA8BB}" srcOrd="0" destOrd="0" presId="urn:microsoft.com/office/officeart/2005/8/layout/cycle2"/>
    <dgm:cxn modelId="{4BF1113E-8C3C-A04E-A4E7-DC666B07C53F}" type="presOf" srcId="{45FCFCAD-7FD3-45EA-8426-FD8CA10B6A39}" destId="{38D566DB-10B8-493A-A263-DF35D23C7206}" srcOrd="0" destOrd="0" presId="urn:microsoft.com/office/officeart/2005/8/layout/cycle2"/>
    <dgm:cxn modelId="{E85BABA9-35A6-41F8-BCF1-FAF893827E6E}" srcId="{7972B803-C4BF-40E6-A629-C432BFE63C79}" destId="{45FCFCAD-7FD3-45EA-8426-FD8CA10B6A39}" srcOrd="0" destOrd="0" parTransId="{0EA1205B-50B9-4932-A920-F69C6FC28546}" sibTransId="{DCE11443-E10C-4D61-9F03-BE6098ADD5CA}"/>
    <dgm:cxn modelId="{6FA71125-F9F7-4069-8D16-B28C74CEE337}" srcId="{7972B803-C4BF-40E6-A629-C432BFE63C79}" destId="{1EE6CF2D-F367-410E-828A-38FB41AC5436}" srcOrd="1" destOrd="0" parTransId="{0AFCD518-1E28-4403-B3EC-153C19A8DF53}" sibTransId="{2DABCABE-44C3-4499-9811-C08D4C03C840}"/>
    <dgm:cxn modelId="{C8D1746E-E37D-A84B-8BC8-8BAAE9BB4EE3}" type="presOf" srcId="{DCE11443-E10C-4D61-9F03-BE6098ADD5CA}" destId="{1D9F4B69-0909-41F1-A452-6F562C601F77}" srcOrd="1" destOrd="0" presId="urn:microsoft.com/office/officeart/2005/8/layout/cycle2"/>
    <dgm:cxn modelId="{FF93EEB8-3971-5041-8E60-C0ECCAE7958A}" type="presOf" srcId="{2DABCABE-44C3-4499-9811-C08D4C03C840}" destId="{73B61CD7-B2DD-4FD8-93D4-0C764A91912B}" srcOrd="0" destOrd="0" presId="urn:microsoft.com/office/officeart/2005/8/layout/cycle2"/>
    <dgm:cxn modelId="{93F06ACC-5AEF-3D44-A153-BD2918A56AAD}" type="presParOf" srcId="{96E72484-5CFA-4B88-814F-083555EF0F09}" destId="{38D566DB-10B8-493A-A263-DF35D23C7206}" srcOrd="0" destOrd="0" presId="urn:microsoft.com/office/officeart/2005/8/layout/cycle2"/>
    <dgm:cxn modelId="{7AE75C42-304D-C742-9981-79509356A40C}" type="presParOf" srcId="{96E72484-5CFA-4B88-814F-083555EF0F09}" destId="{2E733376-1C35-44A6-9C09-8968083DA8BB}" srcOrd="1" destOrd="0" presId="urn:microsoft.com/office/officeart/2005/8/layout/cycle2"/>
    <dgm:cxn modelId="{FF360589-A97E-D144-A5BE-5547F3E13713}" type="presParOf" srcId="{2E733376-1C35-44A6-9C09-8968083DA8BB}" destId="{1D9F4B69-0909-41F1-A452-6F562C601F77}" srcOrd="0" destOrd="0" presId="urn:microsoft.com/office/officeart/2005/8/layout/cycle2"/>
    <dgm:cxn modelId="{1F7349C6-302E-8442-8AD3-ACFEC6B4A134}" type="presParOf" srcId="{96E72484-5CFA-4B88-814F-083555EF0F09}" destId="{43D0E086-B5F1-4F95-9FF7-C775B539AEA6}" srcOrd="2" destOrd="0" presId="urn:microsoft.com/office/officeart/2005/8/layout/cycle2"/>
    <dgm:cxn modelId="{625752E4-EF17-2943-9A1A-9F42378BF724}" type="presParOf" srcId="{96E72484-5CFA-4B88-814F-083555EF0F09}" destId="{73B61CD7-B2DD-4FD8-93D4-0C764A91912B}" srcOrd="3" destOrd="0" presId="urn:microsoft.com/office/officeart/2005/8/layout/cycle2"/>
    <dgm:cxn modelId="{23CAAC56-A9DA-BD42-B44D-743943844425}" type="presParOf" srcId="{73B61CD7-B2DD-4FD8-93D4-0C764A91912B}" destId="{180B3097-3433-4C64-8E66-FF243E602A3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2B803-C4BF-40E6-A629-C432BFE63C79}" type="doc">
      <dgm:prSet loTypeId="urn:microsoft.com/office/officeart/2005/8/layout/cycle2" loCatId="cycle" qsTypeId="urn:microsoft.com/office/officeart/2005/8/quickstyle/simple1#2" qsCatId="simple" csTypeId="urn:microsoft.com/office/officeart/2005/8/colors/accent1_2#2" csCatId="accent1" phldr="1"/>
      <dgm:spPr/>
      <dgm:t>
        <a:bodyPr/>
        <a:lstStyle/>
        <a:p>
          <a:endParaRPr lang="zh-CN" altLang="en-US"/>
        </a:p>
      </dgm:t>
    </dgm:pt>
    <dgm:pt modelId="{45FCFCAD-7FD3-45EA-8426-FD8CA10B6A39}">
      <dgm:prSet/>
      <dgm:spPr/>
      <dgm:t>
        <a:bodyPr/>
        <a:lstStyle/>
        <a:p>
          <a:pPr rtl="0"/>
          <a:r>
            <a:rPr lang="zh-CN" altLang="en-US" dirty="0" smtClean="0"/>
            <a:t>目标</a:t>
          </a:r>
          <a:r>
            <a:rPr lang="zh-CN" dirty="0" smtClean="0"/>
            <a:t>：</a:t>
          </a:r>
          <a:r>
            <a:rPr lang="zh-CN" altLang="en-US" dirty="0" smtClean="0"/>
            <a:t>捕获到单词之间的相关性</a:t>
          </a:r>
          <a:endParaRPr lang="en-US" dirty="0"/>
        </a:p>
      </dgm:t>
    </dgm:pt>
    <dgm:pt modelId="{0EA1205B-50B9-4932-A920-F69C6FC28546}" type="parTrans" cxnId="{E85BABA9-35A6-41F8-BCF1-FAF893827E6E}">
      <dgm:prSet/>
      <dgm:spPr/>
      <dgm:t>
        <a:bodyPr/>
        <a:lstStyle/>
        <a:p>
          <a:endParaRPr lang="zh-CN" altLang="en-US"/>
        </a:p>
      </dgm:t>
    </dgm:pt>
    <dgm:pt modelId="{DCE11443-E10C-4D61-9F03-BE6098ADD5CA}" type="sibTrans" cxnId="{E85BABA9-35A6-41F8-BCF1-FAF893827E6E}">
      <dgm:prSet/>
      <dgm:spPr/>
      <dgm:t>
        <a:bodyPr/>
        <a:lstStyle/>
        <a:p>
          <a:endParaRPr lang="zh-CN" altLang="en-US"/>
        </a:p>
      </dgm:t>
    </dgm:pt>
    <dgm:pt modelId="{1EE6CF2D-F367-410E-828A-38FB41AC5436}">
      <dgm:prSet/>
      <dgm:spPr/>
      <dgm:t>
        <a:bodyPr/>
        <a:lstStyle/>
        <a:p>
          <a:pPr rtl="0"/>
          <a:r>
            <a:rPr lang="zh-CN" dirty="0" smtClean="0"/>
            <a:t>思想：</a:t>
          </a:r>
          <a:r>
            <a:rPr lang="en-US" altLang="zh-CN" dirty="0" smtClean="0"/>
            <a:t>SVD</a:t>
          </a:r>
          <a:r>
            <a:rPr lang="zh-CN" altLang="en-US" dirty="0" smtClean="0"/>
            <a:t>奇异值分解</a:t>
          </a:r>
          <a:endParaRPr lang="zh-CN" b="0" i="0" baseline="0" dirty="0"/>
        </a:p>
      </dgm:t>
    </dgm:pt>
    <dgm:pt modelId="{0AFCD518-1E28-4403-B3EC-153C19A8DF53}" type="parTrans" cxnId="{6FA71125-F9F7-4069-8D16-B28C74CEE337}">
      <dgm:prSet/>
      <dgm:spPr/>
      <dgm:t>
        <a:bodyPr/>
        <a:lstStyle/>
        <a:p>
          <a:endParaRPr lang="zh-CN" altLang="en-US"/>
        </a:p>
      </dgm:t>
    </dgm:pt>
    <dgm:pt modelId="{2DABCABE-44C3-4499-9811-C08D4C03C840}" type="sibTrans" cxnId="{6FA71125-F9F7-4069-8D16-B28C74CEE337}">
      <dgm:prSet/>
      <dgm:spPr/>
      <dgm:t>
        <a:bodyPr/>
        <a:lstStyle/>
        <a:p>
          <a:endParaRPr lang="zh-CN" altLang="en-US"/>
        </a:p>
      </dgm:t>
    </dgm:pt>
    <dgm:pt modelId="{96E72484-5CFA-4B88-814F-083555EF0F09}" type="pres">
      <dgm:prSet presAssocID="{7972B803-C4BF-40E6-A629-C432BFE63C79}" presName="cycle" presStyleCnt="0">
        <dgm:presLayoutVars>
          <dgm:dir/>
          <dgm:resizeHandles val="exact"/>
        </dgm:presLayoutVars>
      </dgm:prSet>
      <dgm:spPr/>
      <dgm:t>
        <a:bodyPr/>
        <a:lstStyle/>
        <a:p>
          <a:endParaRPr lang="zh-CN" altLang="en-US"/>
        </a:p>
      </dgm:t>
    </dgm:pt>
    <dgm:pt modelId="{38D566DB-10B8-493A-A263-DF35D23C7206}" type="pres">
      <dgm:prSet presAssocID="{45FCFCAD-7FD3-45EA-8426-FD8CA10B6A39}" presName="node" presStyleLbl="node1" presStyleIdx="0" presStyleCnt="2">
        <dgm:presLayoutVars>
          <dgm:bulletEnabled val="1"/>
        </dgm:presLayoutVars>
      </dgm:prSet>
      <dgm:spPr/>
      <dgm:t>
        <a:bodyPr/>
        <a:lstStyle/>
        <a:p>
          <a:endParaRPr lang="zh-CN" altLang="en-US"/>
        </a:p>
      </dgm:t>
    </dgm:pt>
    <dgm:pt modelId="{2E733376-1C35-44A6-9C09-8968083DA8BB}" type="pres">
      <dgm:prSet presAssocID="{DCE11443-E10C-4D61-9F03-BE6098ADD5CA}" presName="sibTrans" presStyleLbl="sibTrans2D1" presStyleIdx="0" presStyleCnt="2"/>
      <dgm:spPr/>
      <dgm:t>
        <a:bodyPr/>
        <a:lstStyle/>
        <a:p>
          <a:endParaRPr lang="zh-CN" altLang="en-US"/>
        </a:p>
      </dgm:t>
    </dgm:pt>
    <dgm:pt modelId="{1D9F4B69-0909-41F1-A452-6F562C601F77}" type="pres">
      <dgm:prSet presAssocID="{DCE11443-E10C-4D61-9F03-BE6098ADD5CA}" presName="connectorText" presStyleLbl="sibTrans2D1" presStyleIdx="0" presStyleCnt="2"/>
      <dgm:spPr/>
      <dgm:t>
        <a:bodyPr/>
        <a:lstStyle/>
        <a:p>
          <a:endParaRPr lang="zh-CN" altLang="en-US"/>
        </a:p>
      </dgm:t>
    </dgm:pt>
    <dgm:pt modelId="{43D0E086-B5F1-4F95-9FF7-C775B539AEA6}" type="pres">
      <dgm:prSet presAssocID="{1EE6CF2D-F367-410E-828A-38FB41AC5436}" presName="node" presStyleLbl="node1" presStyleIdx="1" presStyleCnt="2">
        <dgm:presLayoutVars>
          <dgm:bulletEnabled val="1"/>
        </dgm:presLayoutVars>
      </dgm:prSet>
      <dgm:spPr/>
      <dgm:t>
        <a:bodyPr/>
        <a:lstStyle/>
        <a:p>
          <a:endParaRPr lang="zh-CN" altLang="en-US"/>
        </a:p>
      </dgm:t>
    </dgm:pt>
    <dgm:pt modelId="{73B61CD7-B2DD-4FD8-93D4-0C764A91912B}" type="pres">
      <dgm:prSet presAssocID="{2DABCABE-44C3-4499-9811-C08D4C03C840}" presName="sibTrans" presStyleLbl="sibTrans2D1" presStyleIdx="1" presStyleCnt="2"/>
      <dgm:spPr/>
      <dgm:t>
        <a:bodyPr/>
        <a:lstStyle/>
        <a:p>
          <a:endParaRPr lang="zh-CN" altLang="en-US"/>
        </a:p>
      </dgm:t>
    </dgm:pt>
    <dgm:pt modelId="{180B3097-3433-4C64-8E66-FF243E602A3C}" type="pres">
      <dgm:prSet presAssocID="{2DABCABE-44C3-4499-9811-C08D4C03C840}" presName="connectorText" presStyleLbl="sibTrans2D1" presStyleIdx="1" presStyleCnt="2"/>
      <dgm:spPr/>
      <dgm:t>
        <a:bodyPr/>
        <a:lstStyle/>
        <a:p>
          <a:endParaRPr lang="zh-CN" altLang="en-US"/>
        </a:p>
      </dgm:t>
    </dgm:pt>
  </dgm:ptLst>
  <dgm:cxnLst>
    <dgm:cxn modelId="{4945AF9D-DDD5-2343-A38F-E60EB07FD54C}" type="presOf" srcId="{2DABCABE-44C3-4499-9811-C08D4C03C840}" destId="{73B61CD7-B2DD-4FD8-93D4-0C764A91912B}" srcOrd="0" destOrd="0" presId="urn:microsoft.com/office/officeart/2005/8/layout/cycle2"/>
    <dgm:cxn modelId="{E8B8FF29-49ED-6844-8E76-F5CA865A3471}" type="presOf" srcId="{2DABCABE-44C3-4499-9811-C08D4C03C840}" destId="{180B3097-3433-4C64-8E66-FF243E602A3C}" srcOrd="1" destOrd="0" presId="urn:microsoft.com/office/officeart/2005/8/layout/cycle2"/>
    <dgm:cxn modelId="{E57F780B-83BE-BB46-B954-FF489AED835F}" type="presOf" srcId="{DCE11443-E10C-4D61-9F03-BE6098ADD5CA}" destId="{1D9F4B69-0909-41F1-A452-6F562C601F77}" srcOrd="1" destOrd="0" presId="urn:microsoft.com/office/officeart/2005/8/layout/cycle2"/>
    <dgm:cxn modelId="{B76CEB62-1266-FF46-8374-024A31361912}" type="presOf" srcId="{7972B803-C4BF-40E6-A629-C432BFE63C79}" destId="{96E72484-5CFA-4B88-814F-083555EF0F09}" srcOrd="0" destOrd="0" presId="urn:microsoft.com/office/officeart/2005/8/layout/cycle2"/>
    <dgm:cxn modelId="{3CB3847D-0612-9C4C-82FF-BDBCAD4DFE70}" type="presOf" srcId="{45FCFCAD-7FD3-45EA-8426-FD8CA10B6A39}" destId="{38D566DB-10B8-493A-A263-DF35D23C7206}" srcOrd="0" destOrd="0" presId="urn:microsoft.com/office/officeart/2005/8/layout/cycle2"/>
    <dgm:cxn modelId="{A98516A9-A60E-C048-89FE-EF94DEA910A7}" type="presOf" srcId="{DCE11443-E10C-4D61-9F03-BE6098ADD5CA}" destId="{2E733376-1C35-44A6-9C09-8968083DA8BB}" srcOrd="0" destOrd="0" presId="urn:microsoft.com/office/officeart/2005/8/layout/cycle2"/>
    <dgm:cxn modelId="{9D036EDA-A712-9246-91F9-88CD3F871F35}" type="presOf" srcId="{1EE6CF2D-F367-410E-828A-38FB41AC5436}" destId="{43D0E086-B5F1-4F95-9FF7-C775B539AEA6}" srcOrd="0" destOrd="0" presId="urn:microsoft.com/office/officeart/2005/8/layout/cycle2"/>
    <dgm:cxn modelId="{E85BABA9-35A6-41F8-BCF1-FAF893827E6E}" srcId="{7972B803-C4BF-40E6-A629-C432BFE63C79}" destId="{45FCFCAD-7FD3-45EA-8426-FD8CA10B6A39}" srcOrd="0" destOrd="0" parTransId="{0EA1205B-50B9-4932-A920-F69C6FC28546}" sibTransId="{DCE11443-E10C-4D61-9F03-BE6098ADD5CA}"/>
    <dgm:cxn modelId="{6FA71125-F9F7-4069-8D16-B28C74CEE337}" srcId="{7972B803-C4BF-40E6-A629-C432BFE63C79}" destId="{1EE6CF2D-F367-410E-828A-38FB41AC5436}" srcOrd="1" destOrd="0" parTransId="{0AFCD518-1E28-4403-B3EC-153C19A8DF53}" sibTransId="{2DABCABE-44C3-4499-9811-C08D4C03C840}"/>
    <dgm:cxn modelId="{25716229-A8C6-094A-B170-CF09ECAF0AFA}" type="presParOf" srcId="{96E72484-5CFA-4B88-814F-083555EF0F09}" destId="{38D566DB-10B8-493A-A263-DF35D23C7206}" srcOrd="0" destOrd="0" presId="urn:microsoft.com/office/officeart/2005/8/layout/cycle2"/>
    <dgm:cxn modelId="{DF10E695-2FD2-EC42-9636-0751A1D1322A}" type="presParOf" srcId="{96E72484-5CFA-4B88-814F-083555EF0F09}" destId="{2E733376-1C35-44A6-9C09-8968083DA8BB}" srcOrd="1" destOrd="0" presId="urn:microsoft.com/office/officeart/2005/8/layout/cycle2"/>
    <dgm:cxn modelId="{8C61C5DC-48AA-AE44-9530-012CD29442F8}" type="presParOf" srcId="{2E733376-1C35-44A6-9C09-8968083DA8BB}" destId="{1D9F4B69-0909-41F1-A452-6F562C601F77}" srcOrd="0" destOrd="0" presId="urn:microsoft.com/office/officeart/2005/8/layout/cycle2"/>
    <dgm:cxn modelId="{5B91E755-DAA8-2B46-9796-B20D53481BD7}" type="presParOf" srcId="{96E72484-5CFA-4B88-814F-083555EF0F09}" destId="{43D0E086-B5F1-4F95-9FF7-C775B539AEA6}" srcOrd="2" destOrd="0" presId="urn:microsoft.com/office/officeart/2005/8/layout/cycle2"/>
    <dgm:cxn modelId="{6A5E6E93-CC0D-6742-8CFB-081F6A1FF791}" type="presParOf" srcId="{96E72484-5CFA-4B88-814F-083555EF0F09}" destId="{73B61CD7-B2DD-4FD8-93D4-0C764A91912B}" srcOrd="3" destOrd="0" presId="urn:microsoft.com/office/officeart/2005/8/layout/cycle2"/>
    <dgm:cxn modelId="{A7B36CC5-4921-174C-A19F-295B62C19C42}" type="presParOf" srcId="{73B61CD7-B2DD-4FD8-93D4-0C764A91912B}" destId="{180B3097-3433-4C64-8E66-FF243E602A3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13353-5B34-46A0-8956-799260E8F1B7}" type="doc">
      <dgm:prSet loTypeId="urn:microsoft.com/office/officeart/2005/8/layout/hList1" loCatId="list" qsTypeId="urn:microsoft.com/office/officeart/2005/8/quickstyle/simple1#3" qsCatId="simple" csTypeId="urn:microsoft.com/office/officeart/2005/8/colors/accent1_2#3" csCatId="accent1" phldr="1"/>
      <dgm:spPr/>
      <dgm:t>
        <a:bodyPr/>
        <a:lstStyle/>
        <a:p>
          <a:endParaRPr lang="zh-CN" altLang="en-US"/>
        </a:p>
      </dgm:t>
    </dgm:pt>
    <dgm:pt modelId="{664C6EB0-6E60-42E3-B9B5-F84AF8FBDD38}">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优点</a:t>
          </a:r>
          <a:endParaRPr lang="zh-CN" altLang="en-US" sz="2800" dirty="0">
            <a:latin typeface="微软雅黑" panose="020B0503020204020204" pitchFamily="34" charset="-122"/>
            <a:ea typeface="微软雅黑" panose="020B0503020204020204" pitchFamily="34" charset="-122"/>
          </a:endParaRPr>
        </a:p>
      </dgm:t>
    </dgm:pt>
    <dgm:pt modelId="{E1EF3E75-92BC-4E97-BA1D-4516C00E677A}" type="parTrans" cxnId="{4DE28AB4-6D06-4D88-B9A9-0D7DD1C5C186}">
      <dgm:prSet/>
      <dgm:spPr/>
      <dgm:t>
        <a:bodyPr/>
        <a:lstStyle/>
        <a:p>
          <a:endParaRPr lang="zh-CN" altLang="en-US"/>
        </a:p>
      </dgm:t>
    </dgm:pt>
    <dgm:pt modelId="{B1FA6F24-3135-43CD-BA3A-75667A62EEE5}" type="sibTrans" cxnId="{4DE28AB4-6D06-4D88-B9A9-0D7DD1C5C186}">
      <dgm:prSet/>
      <dgm:spPr/>
      <dgm:t>
        <a:bodyPr/>
        <a:lstStyle/>
        <a:p>
          <a:endParaRPr lang="zh-CN" altLang="en-US"/>
        </a:p>
      </dgm:t>
    </dgm:pt>
    <dgm:pt modelId="{DB23697C-BFD8-4E24-86D5-327510D6C59D}">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一次奇异值分解就可以得到主题模型，同时解决词义的问题</a:t>
          </a:r>
        </a:p>
      </dgm:t>
    </dgm:pt>
    <dgm:pt modelId="{D0BA8577-03A6-464D-812F-E64D6FFB41B5}" type="parTrans" cxnId="{7CBDDCDC-E42C-4416-A61A-8B85129E62EE}">
      <dgm:prSet/>
      <dgm:spPr/>
      <dgm:t>
        <a:bodyPr/>
        <a:lstStyle/>
        <a:p>
          <a:endParaRPr lang="zh-CN" altLang="en-US"/>
        </a:p>
      </dgm:t>
    </dgm:pt>
    <dgm:pt modelId="{499C3B45-669C-438D-BC26-E943A91E1D84}" type="sibTrans" cxnId="{7CBDDCDC-E42C-4416-A61A-8B85129E62EE}">
      <dgm:prSet/>
      <dgm:spPr/>
      <dgm:t>
        <a:bodyPr/>
        <a:lstStyle/>
        <a:p>
          <a:endParaRPr lang="zh-CN" altLang="en-US"/>
        </a:p>
      </dgm:t>
    </dgm:pt>
    <dgm:pt modelId="{83C77E78-FCCF-42E7-A628-387E25DFB48A}">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缺点</a:t>
          </a:r>
        </a:p>
      </dgm:t>
    </dgm:pt>
    <dgm:pt modelId="{4F83B0C6-881E-4E87-8A2D-EDB899919B71}" type="parTrans" cxnId="{503C9FE2-27A3-458A-AAD3-2084F524F879}">
      <dgm:prSet/>
      <dgm:spPr/>
      <dgm:t>
        <a:bodyPr/>
        <a:lstStyle/>
        <a:p>
          <a:endParaRPr lang="zh-CN" altLang="en-US"/>
        </a:p>
      </dgm:t>
    </dgm:pt>
    <dgm:pt modelId="{6579789A-29DA-42E9-8F65-FB72CBF16782}" type="sibTrans" cxnId="{503C9FE2-27A3-458A-AAD3-2084F524F879}">
      <dgm:prSet/>
      <dgm:spPr/>
      <dgm:t>
        <a:bodyPr/>
        <a:lstStyle/>
        <a:p>
          <a:endParaRPr lang="zh-CN" altLang="en-US"/>
        </a:p>
      </dgm:t>
    </dgm:pt>
    <dgm:pt modelId="{FFC4EEE9-0ABA-4514-8C99-158034C7A3CF}">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计算耗时</a:t>
          </a:r>
        </a:p>
      </dgm:t>
    </dgm:pt>
    <dgm:pt modelId="{62528D04-13FF-4D3A-A21F-B7CD514B81F7}" type="parTrans" cxnId="{D02DA2A1-69E1-445F-A70C-6A7965DEDC49}">
      <dgm:prSet/>
      <dgm:spPr/>
      <dgm:t>
        <a:bodyPr/>
        <a:lstStyle/>
        <a:p>
          <a:endParaRPr lang="zh-CN" altLang="en-US"/>
        </a:p>
      </dgm:t>
    </dgm:pt>
    <dgm:pt modelId="{31E251C2-379E-468C-8832-E4B53949C919}" type="sibTrans" cxnId="{D02DA2A1-69E1-445F-A70C-6A7965DEDC49}">
      <dgm:prSet/>
      <dgm:spPr/>
      <dgm:t>
        <a:bodyPr/>
        <a:lstStyle/>
        <a:p>
          <a:endParaRPr lang="zh-CN" altLang="en-US"/>
        </a:p>
      </dgm:t>
    </dgm:pt>
    <dgm:pt modelId="{4A272F8F-9AD1-4D05-B44D-1A5252692E3E}">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受</a:t>
          </a:r>
          <a:r>
            <a:rPr lang="en-US" altLang="zh-CN" sz="2800" dirty="0" smtClean="0">
              <a:latin typeface="微软雅黑" panose="020B0503020204020204" pitchFamily="34" charset="-122"/>
              <a:ea typeface="微软雅黑" panose="020B0503020204020204" pitchFamily="34" charset="-122"/>
            </a:rPr>
            <a:t>K</a:t>
          </a:r>
          <a:r>
            <a:rPr lang="zh-CN" altLang="en-US" sz="2800" dirty="0" smtClean="0">
              <a:latin typeface="微软雅黑" panose="020B0503020204020204" pitchFamily="34" charset="-122"/>
              <a:ea typeface="微软雅黑" panose="020B0503020204020204" pitchFamily="34" charset="-122"/>
            </a:rPr>
            <a:t>值影响大</a:t>
          </a:r>
        </a:p>
      </dgm:t>
    </dgm:pt>
    <dgm:pt modelId="{D30B45ED-64E6-436D-A4F7-ED15288597B9}" type="parTrans" cxnId="{237B3173-814A-4D8C-A302-03FEC368C724}">
      <dgm:prSet/>
      <dgm:spPr/>
      <dgm:t>
        <a:bodyPr/>
        <a:lstStyle/>
        <a:p>
          <a:endParaRPr lang="zh-CN" altLang="en-US"/>
        </a:p>
      </dgm:t>
    </dgm:pt>
    <dgm:pt modelId="{EAEF0358-E215-48D0-B08E-9977225CC790}" type="sibTrans" cxnId="{237B3173-814A-4D8C-A302-03FEC368C724}">
      <dgm:prSet/>
      <dgm:spPr/>
      <dgm:t>
        <a:bodyPr/>
        <a:lstStyle/>
        <a:p>
          <a:endParaRPr lang="zh-CN" altLang="en-US"/>
        </a:p>
      </dgm:t>
    </dgm:pt>
    <dgm:pt modelId="{B74A8633-EA42-479E-BDC4-6B3160542EE5}">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难以直观解释</a:t>
          </a:r>
          <a:endParaRPr lang="zh-CN" altLang="en-US" sz="2800" dirty="0">
            <a:latin typeface="微软雅黑" panose="020B0503020204020204" pitchFamily="34" charset="-122"/>
            <a:ea typeface="微软雅黑" panose="020B0503020204020204" pitchFamily="34" charset="-122"/>
          </a:endParaRPr>
        </a:p>
      </dgm:t>
    </dgm:pt>
    <dgm:pt modelId="{AB79DC38-074F-47D2-9A6B-C600BAE11AE7}" type="parTrans" cxnId="{EC351D9D-03F4-4FA8-A510-DD0E8336D0DA}">
      <dgm:prSet/>
      <dgm:spPr/>
      <dgm:t>
        <a:bodyPr/>
        <a:lstStyle/>
        <a:p>
          <a:endParaRPr lang="zh-CN" altLang="en-US"/>
        </a:p>
      </dgm:t>
    </dgm:pt>
    <dgm:pt modelId="{653B0D77-F91E-4D1B-9DF3-6DFC0280D4A2}" type="sibTrans" cxnId="{EC351D9D-03F4-4FA8-A510-DD0E8336D0DA}">
      <dgm:prSet/>
      <dgm:spPr/>
      <dgm:t>
        <a:bodyPr/>
        <a:lstStyle/>
        <a:p>
          <a:endParaRPr lang="zh-CN" altLang="en-US"/>
        </a:p>
      </dgm:t>
    </dgm:pt>
    <dgm:pt modelId="{FFB9E560-F92E-4218-8FED-D161589DA891}" type="pres">
      <dgm:prSet presAssocID="{A9813353-5B34-46A0-8956-799260E8F1B7}" presName="Name0" presStyleCnt="0">
        <dgm:presLayoutVars>
          <dgm:dir/>
          <dgm:animLvl val="lvl"/>
          <dgm:resizeHandles val="exact"/>
        </dgm:presLayoutVars>
      </dgm:prSet>
      <dgm:spPr/>
      <dgm:t>
        <a:bodyPr/>
        <a:lstStyle/>
        <a:p>
          <a:endParaRPr lang="zh-CN" altLang="en-US"/>
        </a:p>
      </dgm:t>
    </dgm:pt>
    <dgm:pt modelId="{1A2348AD-EA27-459B-A967-A718D657D278}" type="pres">
      <dgm:prSet presAssocID="{664C6EB0-6E60-42E3-B9B5-F84AF8FBDD38}" presName="composite" presStyleCnt="0"/>
      <dgm:spPr/>
    </dgm:pt>
    <dgm:pt modelId="{D0CDCE15-1F11-4439-8E17-775A8AC444AA}" type="pres">
      <dgm:prSet presAssocID="{664C6EB0-6E60-42E3-B9B5-F84AF8FBDD38}" presName="parTx" presStyleLbl="alignNode1" presStyleIdx="0" presStyleCnt="2" custScaleY="68424" custLinFactNeighborX="-1" custLinFactNeighborY="-16155">
        <dgm:presLayoutVars>
          <dgm:chMax val="0"/>
          <dgm:chPref val="0"/>
          <dgm:bulletEnabled val="1"/>
        </dgm:presLayoutVars>
      </dgm:prSet>
      <dgm:spPr/>
      <dgm:t>
        <a:bodyPr/>
        <a:lstStyle/>
        <a:p>
          <a:endParaRPr lang="zh-CN" altLang="en-US"/>
        </a:p>
      </dgm:t>
    </dgm:pt>
    <dgm:pt modelId="{2F58FF2C-F438-4CB0-8106-114301F39004}" type="pres">
      <dgm:prSet presAssocID="{664C6EB0-6E60-42E3-B9B5-F84AF8FBDD38}" presName="desTx" presStyleLbl="alignAccFollowNode1" presStyleIdx="0" presStyleCnt="2">
        <dgm:presLayoutVars>
          <dgm:bulletEnabled val="1"/>
        </dgm:presLayoutVars>
      </dgm:prSet>
      <dgm:spPr/>
      <dgm:t>
        <a:bodyPr/>
        <a:lstStyle/>
        <a:p>
          <a:endParaRPr lang="zh-CN" altLang="en-US"/>
        </a:p>
      </dgm:t>
    </dgm:pt>
    <dgm:pt modelId="{CA9724C6-B438-4C5B-98E6-0442592F79EF}" type="pres">
      <dgm:prSet presAssocID="{B1FA6F24-3135-43CD-BA3A-75667A62EEE5}" presName="space" presStyleCnt="0"/>
      <dgm:spPr/>
    </dgm:pt>
    <dgm:pt modelId="{53299C7D-84F0-4D94-BF70-37D774FEFBA0}" type="pres">
      <dgm:prSet presAssocID="{83C77E78-FCCF-42E7-A628-387E25DFB48A}" presName="composite" presStyleCnt="0"/>
      <dgm:spPr/>
    </dgm:pt>
    <dgm:pt modelId="{57370493-AF80-43DF-A7F4-93A15A447519}" type="pres">
      <dgm:prSet presAssocID="{83C77E78-FCCF-42E7-A628-387E25DFB48A}" presName="parTx" presStyleLbl="alignNode1" presStyleIdx="1" presStyleCnt="2" custScaleY="65589" custLinFactNeighborY="-17736">
        <dgm:presLayoutVars>
          <dgm:chMax val="0"/>
          <dgm:chPref val="0"/>
          <dgm:bulletEnabled val="1"/>
        </dgm:presLayoutVars>
      </dgm:prSet>
      <dgm:spPr/>
      <dgm:t>
        <a:bodyPr/>
        <a:lstStyle/>
        <a:p>
          <a:endParaRPr lang="zh-CN" altLang="en-US"/>
        </a:p>
      </dgm:t>
    </dgm:pt>
    <dgm:pt modelId="{A9C2531F-2FA2-4F1D-B219-469D6DAE22BC}" type="pres">
      <dgm:prSet presAssocID="{83C77E78-FCCF-42E7-A628-387E25DFB48A}" presName="desTx" presStyleLbl="alignAccFollowNode1" presStyleIdx="1" presStyleCnt="2">
        <dgm:presLayoutVars>
          <dgm:bulletEnabled val="1"/>
        </dgm:presLayoutVars>
      </dgm:prSet>
      <dgm:spPr/>
      <dgm:t>
        <a:bodyPr/>
        <a:lstStyle/>
        <a:p>
          <a:endParaRPr lang="zh-CN" altLang="en-US"/>
        </a:p>
      </dgm:t>
    </dgm:pt>
  </dgm:ptLst>
  <dgm:cxnLst>
    <dgm:cxn modelId="{9176DEBE-AEAA-6746-AE05-0FB97388D810}" type="presOf" srcId="{A9813353-5B34-46A0-8956-799260E8F1B7}" destId="{FFB9E560-F92E-4218-8FED-D161589DA891}" srcOrd="0" destOrd="0" presId="urn:microsoft.com/office/officeart/2005/8/layout/hList1"/>
    <dgm:cxn modelId="{48694782-D21C-684D-B662-C183A84BAD5E}" type="presOf" srcId="{FFC4EEE9-0ABA-4514-8C99-158034C7A3CF}" destId="{A9C2531F-2FA2-4F1D-B219-469D6DAE22BC}" srcOrd="0" destOrd="0" presId="urn:microsoft.com/office/officeart/2005/8/layout/hList1"/>
    <dgm:cxn modelId="{75EEF660-268E-6E49-9EBC-16306864E9CD}" type="presOf" srcId="{664C6EB0-6E60-42E3-B9B5-F84AF8FBDD38}" destId="{D0CDCE15-1F11-4439-8E17-775A8AC444AA}" srcOrd="0" destOrd="0" presId="urn:microsoft.com/office/officeart/2005/8/layout/hList1"/>
    <dgm:cxn modelId="{34BB83C6-8483-0240-AED3-B6DBF31F9298}" type="presOf" srcId="{DB23697C-BFD8-4E24-86D5-327510D6C59D}" destId="{2F58FF2C-F438-4CB0-8106-114301F39004}" srcOrd="0" destOrd="0" presId="urn:microsoft.com/office/officeart/2005/8/layout/hList1"/>
    <dgm:cxn modelId="{6AFF9406-E056-8047-B068-F729ACA7A427}" type="presOf" srcId="{B74A8633-EA42-479E-BDC4-6B3160542EE5}" destId="{A9C2531F-2FA2-4F1D-B219-469D6DAE22BC}" srcOrd="0" destOrd="2" presId="urn:microsoft.com/office/officeart/2005/8/layout/hList1"/>
    <dgm:cxn modelId="{28E94230-8D22-A240-A7D5-B09E39AD9514}" type="presOf" srcId="{4A272F8F-9AD1-4D05-B44D-1A5252692E3E}" destId="{A9C2531F-2FA2-4F1D-B219-469D6DAE22BC}" srcOrd="0" destOrd="1" presId="urn:microsoft.com/office/officeart/2005/8/layout/hList1"/>
    <dgm:cxn modelId="{237B3173-814A-4D8C-A302-03FEC368C724}" srcId="{83C77E78-FCCF-42E7-A628-387E25DFB48A}" destId="{4A272F8F-9AD1-4D05-B44D-1A5252692E3E}" srcOrd="1" destOrd="0" parTransId="{D30B45ED-64E6-436D-A4F7-ED15288597B9}" sibTransId="{EAEF0358-E215-48D0-B08E-9977225CC790}"/>
    <dgm:cxn modelId="{EC351D9D-03F4-4FA8-A510-DD0E8336D0DA}" srcId="{83C77E78-FCCF-42E7-A628-387E25DFB48A}" destId="{B74A8633-EA42-479E-BDC4-6B3160542EE5}" srcOrd="2" destOrd="0" parTransId="{AB79DC38-074F-47D2-9A6B-C600BAE11AE7}" sibTransId="{653B0D77-F91E-4D1B-9DF3-6DFC0280D4A2}"/>
    <dgm:cxn modelId="{7CBDDCDC-E42C-4416-A61A-8B85129E62EE}" srcId="{664C6EB0-6E60-42E3-B9B5-F84AF8FBDD38}" destId="{DB23697C-BFD8-4E24-86D5-327510D6C59D}" srcOrd="0" destOrd="0" parTransId="{D0BA8577-03A6-464D-812F-E64D6FFB41B5}" sibTransId="{499C3B45-669C-438D-BC26-E943A91E1D84}"/>
    <dgm:cxn modelId="{4DE28AB4-6D06-4D88-B9A9-0D7DD1C5C186}" srcId="{A9813353-5B34-46A0-8956-799260E8F1B7}" destId="{664C6EB0-6E60-42E3-B9B5-F84AF8FBDD38}" srcOrd="0" destOrd="0" parTransId="{E1EF3E75-92BC-4E97-BA1D-4516C00E677A}" sibTransId="{B1FA6F24-3135-43CD-BA3A-75667A62EEE5}"/>
    <dgm:cxn modelId="{503C9FE2-27A3-458A-AAD3-2084F524F879}" srcId="{A9813353-5B34-46A0-8956-799260E8F1B7}" destId="{83C77E78-FCCF-42E7-A628-387E25DFB48A}" srcOrd="1" destOrd="0" parTransId="{4F83B0C6-881E-4E87-8A2D-EDB899919B71}" sibTransId="{6579789A-29DA-42E9-8F65-FB72CBF16782}"/>
    <dgm:cxn modelId="{D02DA2A1-69E1-445F-A70C-6A7965DEDC49}" srcId="{83C77E78-FCCF-42E7-A628-387E25DFB48A}" destId="{FFC4EEE9-0ABA-4514-8C99-158034C7A3CF}" srcOrd="0" destOrd="0" parTransId="{62528D04-13FF-4D3A-A21F-B7CD514B81F7}" sibTransId="{31E251C2-379E-468C-8832-E4B53949C919}"/>
    <dgm:cxn modelId="{48D697B8-2B68-0E4A-A04A-CE0FF2A1F860}" type="presOf" srcId="{83C77E78-FCCF-42E7-A628-387E25DFB48A}" destId="{57370493-AF80-43DF-A7F4-93A15A447519}" srcOrd="0" destOrd="0" presId="urn:microsoft.com/office/officeart/2005/8/layout/hList1"/>
    <dgm:cxn modelId="{164CC46D-E1A9-6741-8B24-016F02FF5CA7}" type="presParOf" srcId="{FFB9E560-F92E-4218-8FED-D161589DA891}" destId="{1A2348AD-EA27-459B-A967-A718D657D278}" srcOrd="0" destOrd="0" presId="urn:microsoft.com/office/officeart/2005/8/layout/hList1"/>
    <dgm:cxn modelId="{55F07143-2AE6-5041-8E98-19E8C0EF3901}" type="presParOf" srcId="{1A2348AD-EA27-459B-A967-A718D657D278}" destId="{D0CDCE15-1F11-4439-8E17-775A8AC444AA}" srcOrd="0" destOrd="0" presId="urn:microsoft.com/office/officeart/2005/8/layout/hList1"/>
    <dgm:cxn modelId="{54694196-98D3-B640-9F99-B727C3EDA9A7}" type="presParOf" srcId="{1A2348AD-EA27-459B-A967-A718D657D278}" destId="{2F58FF2C-F438-4CB0-8106-114301F39004}" srcOrd="1" destOrd="0" presId="urn:microsoft.com/office/officeart/2005/8/layout/hList1"/>
    <dgm:cxn modelId="{97D35C00-FB08-F447-9771-98723BD462CE}" type="presParOf" srcId="{FFB9E560-F92E-4218-8FED-D161589DA891}" destId="{CA9724C6-B438-4C5B-98E6-0442592F79EF}" srcOrd="1" destOrd="0" presId="urn:microsoft.com/office/officeart/2005/8/layout/hList1"/>
    <dgm:cxn modelId="{196B5FEF-9CB5-0549-A034-DF5612C1085F}" type="presParOf" srcId="{FFB9E560-F92E-4218-8FED-D161589DA891}" destId="{53299C7D-84F0-4D94-BF70-37D774FEFBA0}" srcOrd="2" destOrd="0" presId="urn:microsoft.com/office/officeart/2005/8/layout/hList1"/>
    <dgm:cxn modelId="{FC211125-500D-F949-9568-4479115201AE}" type="presParOf" srcId="{53299C7D-84F0-4D94-BF70-37D774FEFBA0}" destId="{57370493-AF80-43DF-A7F4-93A15A447519}" srcOrd="0" destOrd="0" presId="urn:microsoft.com/office/officeart/2005/8/layout/hList1"/>
    <dgm:cxn modelId="{641CD9E8-3743-9E4D-A373-81FF59495559}" type="presParOf" srcId="{53299C7D-84F0-4D94-BF70-37D774FEFBA0}" destId="{A9C2531F-2FA2-4F1D-B219-469D6DAE22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13353-5B34-46A0-8956-799260E8F1B7}" type="doc">
      <dgm:prSet loTypeId="urn:microsoft.com/office/officeart/2005/8/layout/hList1" loCatId="list" qsTypeId="urn:microsoft.com/office/officeart/2005/8/quickstyle/simple1#4" qsCatId="simple" csTypeId="urn:microsoft.com/office/officeart/2005/8/colors/accent1_2#4" csCatId="accent1" phldr="1"/>
      <dgm:spPr/>
      <dgm:t>
        <a:bodyPr/>
        <a:lstStyle/>
        <a:p>
          <a:endParaRPr lang="zh-CN" altLang="en-US"/>
        </a:p>
      </dgm:t>
    </dgm:pt>
    <dgm:pt modelId="{664C6EB0-6E60-42E3-B9B5-F84AF8FBDD38}">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优点</a:t>
          </a:r>
          <a:endParaRPr lang="zh-CN" altLang="en-US" sz="2800" dirty="0">
            <a:latin typeface="微软雅黑" panose="020B0503020204020204" pitchFamily="34" charset="-122"/>
            <a:ea typeface="微软雅黑" panose="020B0503020204020204" pitchFamily="34" charset="-122"/>
          </a:endParaRPr>
        </a:p>
      </dgm:t>
    </dgm:pt>
    <dgm:pt modelId="{E1EF3E75-92BC-4E97-BA1D-4516C00E677A}" type="parTrans" cxnId="{4DE28AB4-6D06-4D88-B9A9-0D7DD1C5C186}">
      <dgm:prSet/>
      <dgm:spPr/>
      <dgm:t>
        <a:bodyPr/>
        <a:lstStyle/>
        <a:p>
          <a:endParaRPr lang="zh-CN" altLang="en-US"/>
        </a:p>
      </dgm:t>
    </dgm:pt>
    <dgm:pt modelId="{B1FA6F24-3135-43CD-BA3A-75667A62EEE5}" type="sibTrans" cxnId="{4DE28AB4-6D06-4D88-B9A9-0D7DD1C5C186}">
      <dgm:prSet/>
      <dgm:spPr/>
      <dgm:t>
        <a:bodyPr/>
        <a:lstStyle/>
        <a:p>
          <a:endParaRPr lang="zh-CN" altLang="en-US"/>
        </a:p>
      </dgm:t>
    </dgm:pt>
    <dgm:pt modelId="{DB23697C-BFD8-4E24-86D5-327510D6C59D}">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基于概率可解释性强</a:t>
          </a:r>
        </a:p>
      </dgm:t>
    </dgm:pt>
    <dgm:pt modelId="{D0BA8577-03A6-464D-812F-E64D6FFB41B5}" type="parTrans" cxnId="{7CBDDCDC-E42C-4416-A61A-8B85129E62EE}">
      <dgm:prSet/>
      <dgm:spPr/>
      <dgm:t>
        <a:bodyPr/>
        <a:lstStyle/>
        <a:p>
          <a:endParaRPr lang="zh-CN" altLang="en-US"/>
        </a:p>
      </dgm:t>
    </dgm:pt>
    <dgm:pt modelId="{499C3B45-669C-438D-BC26-E943A91E1D84}" type="sibTrans" cxnId="{7CBDDCDC-E42C-4416-A61A-8B85129E62EE}">
      <dgm:prSet/>
      <dgm:spPr/>
      <dgm:t>
        <a:bodyPr/>
        <a:lstStyle/>
        <a:p>
          <a:endParaRPr lang="zh-CN" altLang="en-US"/>
        </a:p>
      </dgm:t>
    </dgm:pt>
    <dgm:pt modelId="{83C77E78-FCCF-42E7-A628-387E25DFB48A}">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缺点</a:t>
          </a:r>
        </a:p>
      </dgm:t>
    </dgm:pt>
    <dgm:pt modelId="{4F83B0C6-881E-4E87-8A2D-EDB899919B71}" type="parTrans" cxnId="{503C9FE2-27A3-458A-AAD3-2084F524F879}">
      <dgm:prSet/>
      <dgm:spPr/>
      <dgm:t>
        <a:bodyPr/>
        <a:lstStyle/>
        <a:p>
          <a:endParaRPr lang="zh-CN" altLang="en-US"/>
        </a:p>
      </dgm:t>
    </dgm:pt>
    <dgm:pt modelId="{6579789A-29DA-42E9-8F65-FB72CBF16782}" type="sibTrans" cxnId="{503C9FE2-27A3-458A-AAD3-2084F524F879}">
      <dgm:prSet/>
      <dgm:spPr/>
      <dgm:t>
        <a:bodyPr/>
        <a:lstStyle/>
        <a:p>
          <a:endParaRPr lang="zh-CN" altLang="en-US"/>
        </a:p>
      </dgm:t>
    </dgm:pt>
    <dgm:pt modelId="{FFC4EEE9-0ABA-4514-8C99-158034C7A3CF}">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过拟合</a:t>
          </a:r>
        </a:p>
      </dgm:t>
    </dgm:pt>
    <dgm:pt modelId="{62528D04-13FF-4D3A-A21F-B7CD514B81F7}" type="parTrans" cxnId="{D02DA2A1-69E1-445F-A70C-6A7965DEDC49}">
      <dgm:prSet/>
      <dgm:spPr/>
      <dgm:t>
        <a:bodyPr/>
        <a:lstStyle/>
        <a:p>
          <a:endParaRPr lang="zh-CN" altLang="en-US"/>
        </a:p>
      </dgm:t>
    </dgm:pt>
    <dgm:pt modelId="{31E251C2-379E-468C-8832-E4B53949C919}" type="sibTrans" cxnId="{D02DA2A1-69E1-445F-A70C-6A7965DEDC49}">
      <dgm:prSet/>
      <dgm:spPr/>
      <dgm:t>
        <a:bodyPr/>
        <a:lstStyle/>
        <a:p>
          <a:endParaRPr lang="zh-CN" altLang="en-US"/>
        </a:p>
      </dgm:t>
    </dgm:pt>
    <dgm:pt modelId="{4A272F8F-9AD1-4D05-B44D-1A5252692E3E}">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不是完备生成式模型</a:t>
          </a:r>
        </a:p>
      </dgm:t>
    </dgm:pt>
    <dgm:pt modelId="{D30B45ED-64E6-436D-A4F7-ED15288597B9}" type="parTrans" cxnId="{237B3173-814A-4D8C-A302-03FEC368C724}">
      <dgm:prSet/>
      <dgm:spPr/>
      <dgm:t>
        <a:bodyPr/>
        <a:lstStyle/>
        <a:p>
          <a:endParaRPr lang="zh-CN" altLang="en-US"/>
        </a:p>
      </dgm:t>
    </dgm:pt>
    <dgm:pt modelId="{EAEF0358-E215-48D0-B08E-9977225CC790}" type="sibTrans" cxnId="{237B3173-814A-4D8C-A302-03FEC368C724}">
      <dgm:prSet/>
      <dgm:spPr/>
      <dgm:t>
        <a:bodyPr/>
        <a:lstStyle/>
        <a:p>
          <a:endParaRPr lang="zh-CN" altLang="en-US"/>
        </a:p>
      </dgm:t>
    </dgm:pt>
    <dgm:pt modelId="{B74A8633-EA42-479E-BDC4-6B3160542EE5}">
      <dgm:prSet phldrT="[文本]" custT="1"/>
      <dgm:spPr/>
      <dgm:t>
        <a:bodyPr/>
        <a:lstStyle/>
        <a:p>
          <a:r>
            <a:rPr lang="en-US" altLang="zh-CN" sz="2400" dirty="0" smtClean="0">
              <a:latin typeface="微软雅黑" panose="020B0503020204020204" pitchFamily="34" charset="-122"/>
              <a:ea typeface="微软雅黑" panose="020B0503020204020204" pitchFamily="34" charset="-122"/>
            </a:rPr>
            <a:t>EM</a:t>
          </a:r>
          <a:r>
            <a:rPr lang="zh-CN" altLang="en-US" sz="2400" dirty="0" smtClean="0">
              <a:latin typeface="微软雅黑" panose="020B0503020204020204" pitchFamily="34" charset="-122"/>
              <a:ea typeface="微软雅黑" panose="020B0503020204020204" pitchFamily="34" charset="-122"/>
            </a:rPr>
            <a:t>算法计算量大</a:t>
          </a:r>
        </a:p>
      </dgm:t>
    </dgm:pt>
    <dgm:pt modelId="{AB79DC38-074F-47D2-9A6B-C600BAE11AE7}" type="parTrans" cxnId="{EC351D9D-03F4-4FA8-A510-DD0E8336D0DA}">
      <dgm:prSet/>
      <dgm:spPr/>
      <dgm:t>
        <a:bodyPr/>
        <a:lstStyle/>
        <a:p>
          <a:endParaRPr lang="zh-CN" altLang="en-US"/>
        </a:p>
      </dgm:t>
    </dgm:pt>
    <dgm:pt modelId="{653B0D77-F91E-4D1B-9DF3-6DFC0280D4A2}" type="sibTrans" cxnId="{EC351D9D-03F4-4FA8-A510-DD0E8336D0DA}">
      <dgm:prSet/>
      <dgm:spPr/>
      <dgm:t>
        <a:bodyPr/>
        <a:lstStyle/>
        <a:p>
          <a:endParaRPr lang="zh-CN" altLang="en-US"/>
        </a:p>
      </dgm:t>
    </dgm:pt>
    <dgm:pt modelId="{98FDBFCE-D295-4E58-9EC7-12B8752F6802}">
      <dgm:prSet phldrT="[文本]" custT="1"/>
      <dgm:spPr/>
      <dgm:t>
        <a:bodyPr/>
        <a:lstStyle/>
        <a:p>
          <a:r>
            <a:rPr lang="zh-CN" altLang="en-US" sz="2400" b="0" i="0" dirty="0" smtClean="0"/>
            <a:t>分布更符合文本特性</a:t>
          </a:r>
          <a:endParaRPr lang="zh-CN" altLang="en-US" sz="2400" dirty="0" smtClean="0">
            <a:latin typeface="微软雅黑" panose="020B0503020204020204" pitchFamily="34" charset="-122"/>
            <a:ea typeface="微软雅黑" panose="020B0503020204020204" pitchFamily="34" charset="-122"/>
          </a:endParaRPr>
        </a:p>
      </dgm:t>
    </dgm:pt>
    <dgm:pt modelId="{2962046F-02EA-47CD-930A-B65411C34AD2}" type="parTrans" cxnId="{0A644983-5147-41D4-86A6-D6F8A5CE7CF4}">
      <dgm:prSet/>
      <dgm:spPr/>
    </dgm:pt>
    <dgm:pt modelId="{EF913AE2-CD6C-4098-808F-37B5222008E2}" type="sibTrans" cxnId="{0A644983-5147-41D4-86A6-D6F8A5CE7CF4}">
      <dgm:prSet/>
      <dgm:spPr/>
    </dgm:pt>
    <dgm:pt modelId="{F91D7244-0FCA-4E8B-97EF-EEAFBDE2E415}">
      <dgm:prSet phldrT="[文本]" custT="1"/>
      <dgm:spPr/>
      <dgm:t>
        <a:bodyPr/>
        <a:lstStyle/>
        <a:p>
          <a:r>
            <a:rPr lang="en-US" altLang="zh-CN" sz="2400" dirty="0" smtClean="0">
              <a:latin typeface="微软雅黑" panose="020B0503020204020204" pitchFamily="34" charset="-122"/>
              <a:ea typeface="微软雅黑" panose="020B0503020204020204" pitchFamily="34" charset="-122"/>
            </a:rPr>
            <a:t>K</a:t>
          </a:r>
          <a:r>
            <a:rPr lang="zh-CN" altLang="en-US" sz="2400" dirty="0" smtClean="0">
              <a:latin typeface="微软雅黑" panose="020B0503020204020204" pitchFamily="34" charset="-122"/>
              <a:ea typeface="微软雅黑" panose="020B0503020204020204" pitchFamily="34" charset="-122"/>
            </a:rPr>
            <a:t>值更容易确定</a:t>
          </a:r>
        </a:p>
      </dgm:t>
    </dgm:pt>
    <dgm:pt modelId="{33636189-82ED-43F4-BD51-2CA1D20BF393}" type="parTrans" cxnId="{1E081C02-70BA-4BEA-936E-86AFDD9B054A}">
      <dgm:prSet/>
      <dgm:spPr/>
    </dgm:pt>
    <dgm:pt modelId="{427F466F-FF27-471F-83B8-76BE63877D8D}" type="sibTrans" cxnId="{1E081C02-70BA-4BEA-936E-86AFDD9B054A}">
      <dgm:prSet/>
      <dgm:spPr/>
    </dgm:pt>
    <dgm:pt modelId="{FFB9E560-F92E-4218-8FED-D161589DA891}" type="pres">
      <dgm:prSet presAssocID="{A9813353-5B34-46A0-8956-799260E8F1B7}" presName="Name0" presStyleCnt="0">
        <dgm:presLayoutVars>
          <dgm:dir/>
          <dgm:animLvl val="lvl"/>
          <dgm:resizeHandles val="exact"/>
        </dgm:presLayoutVars>
      </dgm:prSet>
      <dgm:spPr/>
      <dgm:t>
        <a:bodyPr/>
        <a:lstStyle/>
        <a:p>
          <a:endParaRPr lang="zh-CN" altLang="en-US"/>
        </a:p>
      </dgm:t>
    </dgm:pt>
    <dgm:pt modelId="{1A2348AD-EA27-459B-A967-A718D657D278}" type="pres">
      <dgm:prSet presAssocID="{664C6EB0-6E60-42E3-B9B5-F84AF8FBDD38}" presName="composite" presStyleCnt="0"/>
      <dgm:spPr/>
    </dgm:pt>
    <dgm:pt modelId="{D0CDCE15-1F11-4439-8E17-775A8AC444AA}" type="pres">
      <dgm:prSet presAssocID="{664C6EB0-6E60-42E3-B9B5-F84AF8FBDD38}" presName="parTx" presStyleLbl="alignNode1" presStyleIdx="0" presStyleCnt="2" custScaleY="68424" custLinFactNeighborX="-1" custLinFactNeighborY="-16155">
        <dgm:presLayoutVars>
          <dgm:chMax val="0"/>
          <dgm:chPref val="0"/>
          <dgm:bulletEnabled val="1"/>
        </dgm:presLayoutVars>
      </dgm:prSet>
      <dgm:spPr/>
      <dgm:t>
        <a:bodyPr/>
        <a:lstStyle/>
        <a:p>
          <a:endParaRPr lang="zh-CN" altLang="en-US"/>
        </a:p>
      </dgm:t>
    </dgm:pt>
    <dgm:pt modelId="{2F58FF2C-F438-4CB0-8106-114301F39004}" type="pres">
      <dgm:prSet presAssocID="{664C6EB0-6E60-42E3-B9B5-F84AF8FBDD38}" presName="desTx" presStyleLbl="alignAccFollowNode1" presStyleIdx="0" presStyleCnt="2">
        <dgm:presLayoutVars>
          <dgm:bulletEnabled val="1"/>
        </dgm:presLayoutVars>
      </dgm:prSet>
      <dgm:spPr/>
      <dgm:t>
        <a:bodyPr/>
        <a:lstStyle/>
        <a:p>
          <a:endParaRPr lang="zh-CN" altLang="en-US"/>
        </a:p>
      </dgm:t>
    </dgm:pt>
    <dgm:pt modelId="{CA9724C6-B438-4C5B-98E6-0442592F79EF}" type="pres">
      <dgm:prSet presAssocID="{B1FA6F24-3135-43CD-BA3A-75667A62EEE5}" presName="space" presStyleCnt="0"/>
      <dgm:spPr/>
    </dgm:pt>
    <dgm:pt modelId="{53299C7D-84F0-4D94-BF70-37D774FEFBA0}" type="pres">
      <dgm:prSet presAssocID="{83C77E78-FCCF-42E7-A628-387E25DFB48A}" presName="composite" presStyleCnt="0"/>
      <dgm:spPr/>
    </dgm:pt>
    <dgm:pt modelId="{57370493-AF80-43DF-A7F4-93A15A447519}" type="pres">
      <dgm:prSet presAssocID="{83C77E78-FCCF-42E7-A628-387E25DFB48A}" presName="parTx" presStyleLbl="alignNode1" presStyleIdx="1" presStyleCnt="2" custScaleY="65589" custLinFactNeighborY="-17736">
        <dgm:presLayoutVars>
          <dgm:chMax val="0"/>
          <dgm:chPref val="0"/>
          <dgm:bulletEnabled val="1"/>
        </dgm:presLayoutVars>
      </dgm:prSet>
      <dgm:spPr/>
      <dgm:t>
        <a:bodyPr/>
        <a:lstStyle/>
        <a:p>
          <a:endParaRPr lang="zh-CN" altLang="en-US"/>
        </a:p>
      </dgm:t>
    </dgm:pt>
    <dgm:pt modelId="{A9C2531F-2FA2-4F1D-B219-469D6DAE22BC}" type="pres">
      <dgm:prSet presAssocID="{83C77E78-FCCF-42E7-A628-387E25DFB48A}" presName="desTx" presStyleLbl="alignAccFollowNode1" presStyleIdx="1" presStyleCnt="2">
        <dgm:presLayoutVars>
          <dgm:bulletEnabled val="1"/>
        </dgm:presLayoutVars>
      </dgm:prSet>
      <dgm:spPr/>
      <dgm:t>
        <a:bodyPr/>
        <a:lstStyle/>
        <a:p>
          <a:endParaRPr lang="zh-CN" altLang="en-US"/>
        </a:p>
      </dgm:t>
    </dgm:pt>
  </dgm:ptLst>
  <dgm:cxnLst>
    <dgm:cxn modelId="{4EA919D7-5FC9-D74F-B6BB-4359CD16FA0E}" type="presOf" srcId="{B74A8633-EA42-479E-BDC4-6B3160542EE5}" destId="{A9C2531F-2FA2-4F1D-B219-469D6DAE22BC}" srcOrd="0" destOrd="2" presId="urn:microsoft.com/office/officeart/2005/8/layout/hList1"/>
    <dgm:cxn modelId="{0A644983-5147-41D4-86A6-D6F8A5CE7CF4}" srcId="{664C6EB0-6E60-42E3-B9B5-F84AF8FBDD38}" destId="{98FDBFCE-D295-4E58-9EC7-12B8752F6802}" srcOrd="1" destOrd="0" parTransId="{2962046F-02EA-47CD-930A-B65411C34AD2}" sibTransId="{EF913AE2-CD6C-4098-808F-37B5222008E2}"/>
    <dgm:cxn modelId="{6DB01E69-8BBC-944F-A6C7-7DC62757DF73}" type="presOf" srcId="{83C77E78-FCCF-42E7-A628-387E25DFB48A}" destId="{57370493-AF80-43DF-A7F4-93A15A447519}" srcOrd="0" destOrd="0" presId="urn:microsoft.com/office/officeart/2005/8/layout/hList1"/>
    <dgm:cxn modelId="{67D1EDD7-6F66-1949-8E31-6C2449DE7861}" type="presOf" srcId="{4A272F8F-9AD1-4D05-B44D-1A5252692E3E}" destId="{A9C2531F-2FA2-4F1D-B219-469D6DAE22BC}" srcOrd="0" destOrd="1" presId="urn:microsoft.com/office/officeart/2005/8/layout/hList1"/>
    <dgm:cxn modelId="{F34EA5D3-E4B5-A249-99D6-CA3F8E77AFF9}" type="presOf" srcId="{F91D7244-0FCA-4E8B-97EF-EEAFBDE2E415}" destId="{2F58FF2C-F438-4CB0-8106-114301F39004}" srcOrd="0" destOrd="2" presId="urn:microsoft.com/office/officeart/2005/8/layout/hList1"/>
    <dgm:cxn modelId="{237B3173-814A-4D8C-A302-03FEC368C724}" srcId="{83C77E78-FCCF-42E7-A628-387E25DFB48A}" destId="{4A272F8F-9AD1-4D05-B44D-1A5252692E3E}" srcOrd="1" destOrd="0" parTransId="{D30B45ED-64E6-436D-A4F7-ED15288597B9}" sibTransId="{EAEF0358-E215-48D0-B08E-9977225CC790}"/>
    <dgm:cxn modelId="{EC351D9D-03F4-4FA8-A510-DD0E8336D0DA}" srcId="{83C77E78-FCCF-42E7-A628-387E25DFB48A}" destId="{B74A8633-EA42-479E-BDC4-6B3160542EE5}" srcOrd="2" destOrd="0" parTransId="{AB79DC38-074F-47D2-9A6B-C600BAE11AE7}" sibTransId="{653B0D77-F91E-4D1B-9DF3-6DFC0280D4A2}"/>
    <dgm:cxn modelId="{7CBDDCDC-E42C-4416-A61A-8B85129E62EE}" srcId="{664C6EB0-6E60-42E3-B9B5-F84AF8FBDD38}" destId="{DB23697C-BFD8-4E24-86D5-327510D6C59D}" srcOrd="0" destOrd="0" parTransId="{D0BA8577-03A6-464D-812F-E64D6FFB41B5}" sibTransId="{499C3B45-669C-438D-BC26-E943A91E1D84}"/>
    <dgm:cxn modelId="{FF104DAB-02AE-1A46-A538-9FB7D6C8D5BA}" type="presOf" srcId="{FFC4EEE9-0ABA-4514-8C99-158034C7A3CF}" destId="{A9C2531F-2FA2-4F1D-B219-469D6DAE22BC}" srcOrd="0" destOrd="0" presId="urn:microsoft.com/office/officeart/2005/8/layout/hList1"/>
    <dgm:cxn modelId="{D9634FE4-AC5A-CE4C-9104-EE2DB39C6500}" type="presOf" srcId="{98FDBFCE-D295-4E58-9EC7-12B8752F6802}" destId="{2F58FF2C-F438-4CB0-8106-114301F39004}" srcOrd="0" destOrd="1" presId="urn:microsoft.com/office/officeart/2005/8/layout/hList1"/>
    <dgm:cxn modelId="{4DE28AB4-6D06-4D88-B9A9-0D7DD1C5C186}" srcId="{A9813353-5B34-46A0-8956-799260E8F1B7}" destId="{664C6EB0-6E60-42E3-B9B5-F84AF8FBDD38}" srcOrd="0" destOrd="0" parTransId="{E1EF3E75-92BC-4E97-BA1D-4516C00E677A}" sibTransId="{B1FA6F24-3135-43CD-BA3A-75667A62EEE5}"/>
    <dgm:cxn modelId="{503C9FE2-27A3-458A-AAD3-2084F524F879}" srcId="{A9813353-5B34-46A0-8956-799260E8F1B7}" destId="{83C77E78-FCCF-42E7-A628-387E25DFB48A}" srcOrd="1" destOrd="0" parTransId="{4F83B0C6-881E-4E87-8A2D-EDB899919B71}" sibTransId="{6579789A-29DA-42E9-8F65-FB72CBF16782}"/>
    <dgm:cxn modelId="{3AFB0D9E-365E-8142-B6FF-1ACE5CF24D28}" type="presOf" srcId="{DB23697C-BFD8-4E24-86D5-327510D6C59D}" destId="{2F58FF2C-F438-4CB0-8106-114301F39004}" srcOrd="0" destOrd="0" presId="urn:microsoft.com/office/officeart/2005/8/layout/hList1"/>
    <dgm:cxn modelId="{BC0513DB-BCDE-DF46-B97C-C9ED5E8C5D50}" type="presOf" srcId="{A9813353-5B34-46A0-8956-799260E8F1B7}" destId="{FFB9E560-F92E-4218-8FED-D161589DA891}" srcOrd="0" destOrd="0" presId="urn:microsoft.com/office/officeart/2005/8/layout/hList1"/>
    <dgm:cxn modelId="{D02DA2A1-69E1-445F-A70C-6A7965DEDC49}" srcId="{83C77E78-FCCF-42E7-A628-387E25DFB48A}" destId="{FFC4EEE9-0ABA-4514-8C99-158034C7A3CF}" srcOrd="0" destOrd="0" parTransId="{62528D04-13FF-4D3A-A21F-B7CD514B81F7}" sibTransId="{31E251C2-379E-468C-8832-E4B53949C919}"/>
    <dgm:cxn modelId="{1E081C02-70BA-4BEA-936E-86AFDD9B054A}" srcId="{664C6EB0-6E60-42E3-B9B5-F84AF8FBDD38}" destId="{F91D7244-0FCA-4E8B-97EF-EEAFBDE2E415}" srcOrd="2" destOrd="0" parTransId="{33636189-82ED-43F4-BD51-2CA1D20BF393}" sibTransId="{427F466F-FF27-471F-83B8-76BE63877D8D}"/>
    <dgm:cxn modelId="{6252E738-8FD1-8543-A460-7A5A6AE2B180}" type="presOf" srcId="{664C6EB0-6E60-42E3-B9B5-F84AF8FBDD38}" destId="{D0CDCE15-1F11-4439-8E17-775A8AC444AA}" srcOrd="0" destOrd="0" presId="urn:microsoft.com/office/officeart/2005/8/layout/hList1"/>
    <dgm:cxn modelId="{1EC841D8-2929-A149-A487-FEF1F78653C4}" type="presParOf" srcId="{FFB9E560-F92E-4218-8FED-D161589DA891}" destId="{1A2348AD-EA27-459B-A967-A718D657D278}" srcOrd="0" destOrd="0" presId="urn:microsoft.com/office/officeart/2005/8/layout/hList1"/>
    <dgm:cxn modelId="{ABE614BA-A82F-FD4B-994F-C79C463B2C81}" type="presParOf" srcId="{1A2348AD-EA27-459B-A967-A718D657D278}" destId="{D0CDCE15-1F11-4439-8E17-775A8AC444AA}" srcOrd="0" destOrd="0" presId="urn:microsoft.com/office/officeart/2005/8/layout/hList1"/>
    <dgm:cxn modelId="{FFD7AE31-87DE-E149-8EB6-F4567B618452}" type="presParOf" srcId="{1A2348AD-EA27-459B-A967-A718D657D278}" destId="{2F58FF2C-F438-4CB0-8106-114301F39004}" srcOrd="1" destOrd="0" presId="urn:microsoft.com/office/officeart/2005/8/layout/hList1"/>
    <dgm:cxn modelId="{B527F33E-84EF-1148-A115-B856A46A7405}" type="presParOf" srcId="{FFB9E560-F92E-4218-8FED-D161589DA891}" destId="{CA9724C6-B438-4C5B-98E6-0442592F79EF}" srcOrd="1" destOrd="0" presId="urn:microsoft.com/office/officeart/2005/8/layout/hList1"/>
    <dgm:cxn modelId="{3344E53A-D80C-2A4D-8F65-AB6B7D3C3396}" type="presParOf" srcId="{FFB9E560-F92E-4218-8FED-D161589DA891}" destId="{53299C7D-84F0-4D94-BF70-37D774FEFBA0}" srcOrd="2" destOrd="0" presId="urn:microsoft.com/office/officeart/2005/8/layout/hList1"/>
    <dgm:cxn modelId="{AD215EC5-A4EA-404A-B8A8-E7B0353AD84E}" type="presParOf" srcId="{53299C7D-84F0-4D94-BF70-37D774FEFBA0}" destId="{57370493-AF80-43DF-A7F4-93A15A447519}" srcOrd="0" destOrd="0" presId="urn:microsoft.com/office/officeart/2005/8/layout/hList1"/>
    <dgm:cxn modelId="{70806190-8F75-B146-A602-8688E20EBD25}" type="presParOf" srcId="{53299C7D-84F0-4D94-BF70-37D774FEFBA0}" destId="{A9C2531F-2FA2-4F1D-B219-469D6DAE22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13353-5B34-46A0-8956-799260E8F1B7}" type="doc">
      <dgm:prSet loTypeId="urn:microsoft.com/office/officeart/2005/8/layout/hList1" loCatId="list" qsTypeId="urn:microsoft.com/office/officeart/2005/8/quickstyle/simple1#5" qsCatId="simple" csTypeId="urn:microsoft.com/office/officeart/2005/8/colors/accent1_2#5" csCatId="accent1" phldr="1"/>
      <dgm:spPr/>
      <dgm:t>
        <a:bodyPr/>
        <a:lstStyle/>
        <a:p>
          <a:endParaRPr lang="zh-CN" altLang="en-US"/>
        </a:p>
      </dgm:t>
    </dgm:pt>
    <dgm:pt modelId="{664C6EB0-6E60-42E3-B9B5-F84AF8FBDD38}">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优点</a:t>
          </a:r>
          <a:endParaRPr lang="zh-CN" altLang="en-US" sz="2800" dirty="0">
            <a:latin typeface="微软雅黑" panose="020B0503020204020204" pitchFamily="34" charset="-122"/>
            <a:ea typeface="微软雅黑" panose="020B0503020204020204" pitchFamily="34" charset="-122"/>
          </a:endParaRPr>
        </a:p>
      </dgm:t>
    </dgm:pt>
    <dgm:pt modelId="{E1EF3E75-92BC-4E97-BA1D-4516C00E677A}" type="parTrans" cxnId="{4DE28AB4-6D06-4D88-B9A9-0D7DD1C5C186}">
      <dgm:prSet/>
      <dgm:spPr/>
      <dgm:t>
        <a:bodyPr/>
        <a:lstStyle/>
        <a:p>
          <a:endParaRPr lang="zh-CN" altLang="en-US"/>
        </a:p>
      </dgm:t>
    </dgm:pt>
    <dgm:pt modelId="{B1FA6F24-3135-43CD-BA3A-75667A62EEE5}" type="sibTrans" cxnId="{4DE28AB4-6D06-4D88-B9A9-0D7DD1C5C186}">
      <dgm:prSet/>
      <dgm:spPr/>
      <dgm:t>
        <a:bodyPr/>
        <a:lstStyle/>
        <a:p>
          <a:endParaRPr lang="zh-CN" altLang="en-US"/>
        </a:p>
      </dgm:t>
    </dgm:pt>
    <dgm:pt modelId="{DB23697C-BFD8-4E24-86D5-327510D6C59D}">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完备生成模型</a:t>
          </a:r>
        </a:p>
      </dgm:t>
    </dgm:pt>
    <dgm:pt modelId="{D0BA8577-03A6-464D-812F-E64D6FFB41B5}" type="parTrans" cxnId="{7CBDDCDC-E42C-4416-A61A-8B85129E62EE}">
      <dgm:prSet/>
      <dgm:spPr/>
      <dgm:t>
        <a:bodyPr/>
        <a:lstStyle/>
        <a:p>
          <a:endParaRPr lang="zh-CN" altLang="en-US"/>
        </a:p>
      </dgm:t>
    </dgm:pt>
    <dgm:pt modelId="{499C3B45-669C-438D-BC26-E943A91E1D84}" type="sibTrans" cxnId="{7CBDDCDC-E42C-4416-A61A-8B85129E62EE}">
      <dgm:prSet/>
      <dgm:spPr/>
      <dgm:t>
        <a:bodyPr/>
        <a:lstStyle/>
        <a:p>
          <a:endParaRPr lang="zh-CN" altLang="en-US"/>
        </a:p>
      </dgm:t>
    </dgm:pt>
    <dgm:pt modelId="{83C77E78-FCCF-42E7-A628-387E25DFB48A}">
      <dgm:prSet phldrT="[文本]" custT="1"/>
      <dgm:spPr/>
      <dgm:t>
        <a:bodyPr/>
        <a:lstStyle/>
        <a:p>
          <a:r>
            <a:rPr lang="zh-CN" altLang="en-US" sz="2800" dirty="0" smtClean="0">
              <a:latin typeface="微软雅黑" panose="020B0503020204020204" pitchFamily="34" charset="-122"/>
              <a:ea typeface="微软雅黑" panose="020B0503020204020204" pitchFamily="34" charset="-122"/>
            </a:rPr>
            <a:t>缺点</a:t>
          </a:r>
        </a:p>
      </dgm:t>
    </dgm:pt>
    <dgm:pt modelId="{4F83B0C6-881E-4E87-8A2D-EDB899919B71}" type="parTrans" cxnId="{503C9FE2-27A3-458A-AAD3-2084F524F879}">
      <dgm:prSet/>
      <dgm:spPr/>
      <dgm:t>
        <a:bodyPr/>
        <a:lstStyle/>
        <a:p>
          <a:endParaRPr lang="zh-CN" altLang="en-US"/>
        </a:p>
      </dgm:t>
    </dgm:pt>
    <dgm:pt modelId="{6579789A-29DA-42E9-8F65-FB72CBF16782}" type="sibTrans" cxnId="{503C9FE2-27A3-458A-AAD3-2084F524F879}">
      <dgm:prSet/>
      <dgm:spPr/>
      <dgm:t>
        <a:bodyPr/>
        <a:lstStyle/>
        <a:p>
          <a:endParaRPr lang="zh-CN" altLang="en-US"/>
        </a:p>
      </dgm:t>
    </dgm:pt>
    <dgm:pt modelId="{FFC4EEE9-0ABA-4514-8C99-158034C7A3CF}">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短文本效果差</a:t>
          </a:r>
        </a:p>
      </dgm:t>
    </dgm:pt>
    <dgm:pt modelId="{62528D04-13FF-4D3A-A21F-B7CD514B81F7}" type="parTrans" cxnId="{D02DA2A1-69E1-445F-A70C-6A7965DEDC49}">
      <dgm:prSet/>
      <dgm:spPr/>
      <dgm:t>
        <a:bodyPr/>
        <a:lstStyle/>
        <a:p>
          <a:endParaRPr lang="zh-CN" altLang="en-US"/>
        </a:p>
      </dgm:t>
    </dgm:pt>
    <dgm:pt modelId="{31E251C2-379E-468C-8832-E4B53949C919}" type="sibTrans" cxnId="{D02DA2A1-69E1-445F-A70C-6A7965DEDC49}">
      <dgm:prSet/>
      <dgm:spPr/>
      <dgm:t>
        <a:bodyPr/>
        <a:lstStyle/>
        <a:p>
          <a:endParaRPr lang="zh-CN" altLang="en-US"/>
        </a:p>
      </dgm:t>
    </dgm:pt>
    <dgm:pt modelId="{4A272F8F-9AD1-4D05-B44D-1A5252692E3E}">
      <dgm:prSet phldrT="[文本]" custT="1"/>
      <dgm:spPr/>
      <dgm:t>
        <a:bodyPr/>
        <a:lstStyle/>
        <a:p>
          <a:r>
            <a:rPr lang="en-US" altLang="zh-CN" sz="2400" dirty="0" smtClean="0">
              <a:latin typeface="微软雅黑" panose="020B0503020204020204" pitchFamily="34" charset="-122"/>
              <a:ea typeface="微软雅黑" panose="020B0503020204020204" pitchFamily="34" charset="-122"/>
            </a:rPr>
            <a:t>K</a:t>
          </a:r>
          <a:r>
            <a:rPr lang="zh-CN" altLang="en-US" sz="2400" dirty="0" smtClean="0">
              <a:latin typeface="微软雅黑" panose="020B0503020204020204" pitchFamily="34" charset="-122"/>
              <a:ea typeface="微软雅黑" panose="020B0503020204020204" pitchFamily="34" charset="-122"/>
            </a:rPr>
            <a:t>值无法自动确定</a:t>
          </a:r>
        </a:p>
      </dgm:t>
    </dgm:pt>
    <dgm:pt modelId="{D30B45ED-64E6-436D-A4F7-ED15288597B9}" type="parTrans" cxnId="{237B3173-814A-4D8C-A302-03FEC368C724}">
      <dgm:prSet/>
      <dgm:spPr/>
      <dgm:t>
        <a:bodyPr/>
        <a:lstStyle/>
        <a:p>
          <a:endParaRPr lang="zh-CN" altLang="en-US"/>
        </a:p>
      </dgm:t>
    </dgm:pt>
    <dgm:pt modelId="{EAEF0358-E215-48D0-B08E-9977225CC790}" type="sibTrans" cxnId="{237B3173-814A-4D8C-A302-03FEC368C724}">
      <dgm:prSet/>
      <dgm:spPr/>
      <dgm:t>
        <a:bodyPr/>
        <a:lstStyle/>
        <a:p>
          <a:endParaRPr lang="zh-CN" altLang="en-US"/>
        </a:p>
      </dgm:t>
    </dgm:pt>
    <dgm:pt modelId="{98FDBFCE-D295-4E58-9EC7-12B8752F6802}">
      <dgm:prSet phldrT="[文本]" custT="1"/>
      <dgm:spPr/>
      <dgm:t>
        <a:bodyPr/>
        <a:lstStyle/>
        <a:p>
          <a:r>
            <a:rPr lang="zh-CN" altLang="en-US" sz="2400" b="0" i="0" dirty="0" smtClean="0"/>
            <a:t>分布更符合实际性</a:t>
          </a:r>
          <a:endParaRPr lang="zh-CN" altLang="en-US" sz="2400" dirty="0" smtClean="0">
            <a:latin typeface="微软雅黑" panose="020B0503020204020204" pitchFamily="34" charset="-122"/>
            <a:ea typeface="微软雅黑" panose="020B0503020204020204" pitchFamily="34" charset="-122"/>
          </a:endParaRPr>
        </a:p>
      </dgm:t>
    </dgm:pt>
    <dgm:pt modelId="{2962046F-02EA-47CD-930A-B65411C34AD2}" type="parTrans" cxnId="{0A644983-5147-41D4-86A6-D6F8A5CE7CF4}">
      <dgm:prSet/>
      <dgm:spPr/>
    </dgm:pt>
    <dgm:pt modelId="{EF913AE2-CD6C-4098-808F-37B5222008E2}" type="sibTrans" cxnId="{0A644983-5147-41D4-86A6-D6F8A5CE7CF4}">
      <dgm:prSet/>
      <dgm:spPr/>
    </dgm:pt>
    <dgm:pt modelId="{2284BC79-DAC0-4B4B-91BB-0A32EA61265E}">
      <dgm:prSet phldrT="[文本]" custT="1"/>
      <dgm:spPr/>
      <dgm:t>
        <a:bodyPr/>
        <a:lstStyle/>
        <a:p>
          <a:endParaRPr lang="zh-CN" altLang="en-US" sz="2400" dirty="0" smtClean="0">
            <a:latin typeface="微软雅黑" panose="020B0503020204020204" pitchFamily="34" charset="-122"/>
            <a:ea typeface="微软雅黑" panose="020B0503020204020204" pitchFamily="34" charset="-122"/>
          </a:endParaRPr>
        </a:p>
      </dgm:t>
    </dgm:pt>
    <dgm:pt modelId="{FD4D6A60-B7A2-4F1D-948F-8A3584893BB7}" type="parTrans" cxnId="{5C0D9305-19C7-498C-BEDB-98C8C0000FD8}">
      <dgm:prSet/>
      <dgm:spPr/>
    </dgm:pt>
    <dgm:pt modelId="{371E9F68-BC2B-4EFE-BF3C-5E447E73919B}" type="sibTrans" cxnId="{5C0D9305-19C7-498C-BEDB-98C8C0000FD8}">
      <dgm:prSet/>
      <dgm:spPr/>
    </dgm:pt>
    <dgm:pt modelId="{0FBA2D0A-AA4D-4EDA-A433-57C48621AA6E}">
      <dgm:prSet phldrT="[文本]" custT="1"/>
      <dgm:spPr/>
      <dgm:t>
        <a:bodyPr/>
        <a:lstStyle/>
        <a:p>
          <a:endParaRPr lang="zh-CN" altLang="en-US" sz="2400" dirty="0" smtClean="0">
            <a:latin typeface="微软雅黑" panose="020B0503020204020204" pitchFamily="34" charset="-122"/>
            <a:ea typeface="微软雅黑" panose="020B0503020204020204" pitchFamily="34" charset="-122"/>
          </a:endParaRPr>
        </a:p>
      </dgm:t>
    </dgm:pt>
    <dgm:pt modelId="{C774A7F0-26D5-4F57-A588-9CA3B6A848AE}" type="parTrans" cxnId="{E6CA4563-9607-4E81-957F-B60894667339}">
      <dgm:prSet/>
      <dgm:spPr/>
    </dgm:pt>
    <dgm:pt modelId="{1372EC53-3D21-4641-BB85-539DE357E597}" type="sibTrans" cxnId="{E6CA4563-9607-4E81-957F-B60894667339}">
      <dgm:prSet/>
      <dgm:spPr/>
    </dgm:pt>
    <dgm:pt modelId="{FFB9E560-F92E-4218-8FED-D161589DA891}" type="pres">
      <dgm:prSet presAssocID="{A9813353-5B34-46A0-8956-799260E8F1B7}" presName="Name0" presStyleCnt="0">
        <dgm:presLayoutVars>
          <dgm:dir/>
          <dgm:animLvl val="lvl"/>
          <dgm:resizeHandles val="exact"/>
        </dgm:presLayoutVars>
      </dgm:prSet>
      <dgm:spPr/>
      <dgm:t>
        <a:bodyPr/>
        <a:lstStyle/>
        <a:p>
          <a:endParaRPr lang="zh-CN" altLang="en-US"/>
        </a:p>
      </dgm:t>
    </dgm:pt>
    <dgm:pt modelId="{1A2348AD-EA27-459B-A967-A718D657D278}" type="pres">
      <dgm:prSet presAssocID="{664C6EB0-6E60-42E3-B9B5-F84AF8FBDD38}" presName="composite" presStyleCnt="0"/>
      <dgm:spPr/>
    </dgm:pt>
    <dgm:pt modelId="{D0CDCE15-1F11-4439-8E17-775A8AC444AA}" type="pres">
      <dgm:prSet presAssocID="{664C6EB0-6E60-42E3-B9B5-F84AF8FBDD38}" presName="parTx" presStyleLbl="alignNode1" presStyleIdx="0" presStyleCnt="2" custScaleY="68424" custLinFactNeighborX="-1" custLinFactNeighborY="-16155">
        <dgm:presLayoutVars>
          <dgm:chMax val="0"/>
          <dgm:chPref val="0"/>
          <dgm:bulletEnabled val="1"/>
        </dgm:presLayoutVars>
      </dgm:prSet>
      <dgm:spPr/>
      <dgm:t>
        <a:bodyPr/>
        <a:lstStyle/>
        <a:p>
          <a:endParaRPr lang="zh-CN" altLang="en-US"/>
        </a:p>
      </dgm:t>
    </dgm:pt>
    <dgm:pt modelId="{2F58FF2C-F438-4CB0-8106-114301F39004}" type="pres">
      <dgm:prSet presAssocID="{664C6EB0-6E60-42E3-B9B5-F84AF8FBDD38}" presName="desTx" presStyleLbl="alignAccFollowNode1" presStyleIdx="0" presStyleCnt="2">
        <dgm:presLayoutVars>
          <dgm:bulletEnabled val="1"/>
        </dgm:presLayoutVars>
      </dgm:prSet>
      <dgm:spPr/>
      <dgm:t>
        <a:bodyPr/>
        <a:lstStyle/>
        <a:p>
          <a:endParaRPr lang="zh-CN" altLang="en-US"/>
        </a:p>
      </dgm:t>
    </dgm:pt>
    <dgm:pt modelId="{CA9724C6-B438-4C5B-98E6-0442592F79EF}" type="pres">
      <dgm:prSet presAssocID="{B1FA6F24-3135-43CD-BA3A-75667A62EEE5}" presName="space" presStyleCnt="0"/>
      <dgm:spPr/>
    </dgm:pt>
    <dgm:pt modelId="{53299C7D-84F0-4D94-BF70-37D774FEFBA0}" type="pres">
      <dgm:prSet presAssocID="{83C77E78-FCCF-42E7-A628-387E25DFB48A}" presName="composite" presStyleCnt="0"/>
      <dgm:spPr/>
    </dgm:pt>
    <dgm:pt modelId="{57370493-AF80-43DF-A7F4-93A15A447519}" type="pres">
      <dgm:prSet presAssocID="{83C77E78-FCCF-42E7-A628-387E25DFB48A}" presName="parTx" presStyleLbl="alignNode1" presStyleIdx="1" presStyleCnt="2" custScaleY="65589" custLinFactNeighborY="-17736">
        <dgm:presLayoutVars>
          <dgm:chMax val="0"/>
          <dgm:chPref val="0"/>
          <dgm:bulletEnabled val="1"/>
        </dgm:presLayoutVars>
      </dgm:prSet>
      <dgm:spPr/>
      <dgm:t>
        <a:bodyPr/>
        <a:lstStyle/>
        <a:p>
          <a:endParaRPr lang="zh-CN" altLang="en-US"/>
        </a:p>
      </dgm:t>
    </dgm:pt>
    <dgm:pt modelId="{A9C2531F-2FA2-4F1D-B219-469D6DAE22BC}" type="pres">
      <dgm:prSet presAssocID="{83C77E78-FCCF-42E7-A628-387E25DFB48A}" presName="desTx" presStyleLbl="alignAccFollowNode1" presStyleIdx="1" presStyleCnt="2">
        <dgm:presLayoutVars>
          <dgm:bulletEnabled val="1"/>
        </dgm:presLayoutVars>
      </dgm:prSet>
      <dgm:spPr/>
      <dgm:t>
        <a:bodyPr/>
        <a:lstStyle/>
        <a:p>
          <a:endParaRPr lang="zh-CN" altLang="en-US"/>
        </a:p>
      </dgm:t>
    </dgm:pt>
  </dgm:ptLst>
  <dgm:cxnLst>
    <dgm:cxn modelId="{F8B5CA9F-1846-8743-BB33-6220EDDED093}" type="presOf" srcId="{98FDBFCE-D295-4E58-9EC7-12B8752F6802}" destId="{2F58FF2C-F438-4CB0-8106-114301F39004}" srcOrd="0" destOrd="2" presId="urn:microsoft.com/office/officeart/2005/8/layout/hList1"/>
    <dgm:cxn modelId="{0A644983-5147-41D4-86A6-D6F8A5CE7CF4}" srcId="{664C6EB0-6E60-42E3-B9B5-F84AF8FBDD38}" destId="{98FDBFCE-D295-4E58-9EC7-12B8752F6802}" srcOrd="2" destOrd="0" parTransId="{2962046F-02EA-47CD-930A-B65411C34AD2}" sibTransId="{EF913AE2-CD6C-4098-808F-37B5222008E2}"/>
    <dgm:cxn modelId="{E6CA4563-9607-4E81-957F-B60894667339}" srcId="{83C77E78-FCCF-42E7-A628-387E25DFB48A}" destId="{0FBA2D0A-AA4D-4EDA-A433-57C48621AA6E}" srcOrd="1" destOrd="0" parTransId="{C774A7F0-26D5-4F57-A588-9CA3B6A848AE}" sibTransId="{1372EC53-3D21-4641-BB85-539DE357E597}"/>
    <dgm:cxn modelId="{182A9168-93B9-6A45-9847-7905A5025CB1}" type="presOf" srcId="{83C77E78-FCCF-42E7-A628-387E25DFB48A}" destId="{57370493-AF80-43DF-A7F4-93A15A447519}" srcOrd="0" destOrd="0" presId="urn:microsoft.com/office/officeart/2005/8/layout/hList1"/>
    <dgm:cxn modelId="{2EEFFB0D-760F-D943-B455-41140010F867}" type="presOf" srcId="{0FBA2D0A-AA4D-4EDA-A433-57C48621AA6E}" destId="{A9C2531F-2FA2-4F1D-B219-469D6DAE22BC}" srcOrd="0" destOrd="1" presId="urn:microsoft.com/office/officeart/2005/8/layout/hList1"/>
    <dgm:cxn modelId="{237B3173-814A-4D8C-A302-03FEC368C724}" srcId="{83C77E78-FCCF-42E7-A628-387E25DFB48A}" destId="{4A272F8F-9AD1-4D05-B44D-1A5252692E3E}" srcOrd="2" destOrd="0" parTransId="{D30B45ED-64E6-436D-A4F7-ED15288597B9}" sibTransId="{EAEF0358-E215-48D0-B08E-9977225CC790}"/>
    <dgm:cxn modelId="{4C851CBE-EDBB-E248-9EFE-EBED5FA43CFF}" type="presOf" srcId="{A9813353-5B34-46A0-8956-799260E8F1B7}" destId="{FFB9E560-F92E-4218-8FED-D161589DA891}" srcOrd="0" destOrd="0" presId="urn:microsoft.com/office/officeart/2005/8/layout/hList1"/>
    <dgm:cxn modelId="{5C0D9305-19C7-498C-BEDB-98C8C0000FD8}" srcId="{664C6EB0-6E60-42E3-B9B5-F84AF8FBDD38}" destId="{2284BC79-DAC0-4B4B-91BB-0A32EA61265E}" srcOrd="1" destOrd="0" parTransId="{FD4D6A60-B7A2-4F1D-948F-8A3584893BB7}" sibTransId="{371E9F68-BC2B-4EFE-BF3C-5E447E73919B}"/>
    <dgm:cxn modelId="{7CBDDCDC-E42C-4416-A61A-8B85129E62EE}" srcId="{664C6EB0-6E60-42E3-B9B5-F84AF8FBDD38}" destId="{DB23697C-BFD8-4E24-86D5-327510D6C59D}" srcOrd="0" destOrd="0" parTransId="{D0BA8577-03A6-464D-812F-E64D6FFB41B5}" sibTransId="{499C3B45-669C-438D-BC26-E943A91E1D84}"/>
    <dgm:cxn modelId="{65FC6137-45EE-EF4B-91C9-F64562590B2F}" type="presOf" srcId="{4A272F8F-9AD1-4D05-B44D-1A5252692E3E}" destId="{A9C2531F-2FA2-4F1D-B219-469D6DAE22BC}" srcOrd="0" destOrd="2" presId="urn:microsoft.com/office/officeart/2005/8/layout/hList1"/>
    <dgm:cxn modelId="{4DE28AB4-6D06-4D88-B9A9-0D7DD1C5C186}" srcId="{A9813353-5B34-46A0-8956-799260E8F1B7}" destId="{664C6EB0-6E60-42E3-B9B5-F84AF8FBDD38}" srcOrd="0" destOrd="0" parTransId="{E1EF3E75-92BC-4E97-BA1D-4516C00E677A}" sibTransId="{B1FA6F24-3135-43CD-BA3A-75667A62EEE5}"/>
    <dgm:cxn modelId="{503C9FE2-27A3-458A-AAD3-2084F524F879}" srcId="{A9813353-5B34-46A0-8956-799260E8F1B7}" destId="{83C77E78-FCCF-42E7-A628-387E25DFB48A}" srcOrd="1" destOrd="0" parTransId="{4F83B0C6-881E-4E87-8A2D-EDB899919B71}" sibTransId="{6579789A-29DA-42E9-8F65-FB72CBF16782}"/>
    <dgm:cxn modelId="{ECD443D2-53D6-7441-BCAA-C48338A22D3F}" type="presOf" srcId="{DB23697C-BFD8-4E24-86D5-327510D6C59D}" destId="{2F58FF2C-F438-4CB0-8106-114301F39004}" srcOrd="0" destOrd="0" presId="urn:microsoft.com/office/officeart/2005/8/layout/hList1"/>
    <dgm:cxn modelId="{61B39E11-B619-4D4C-A228-2EC1CD84BAB3}" type="presOf" srcId="{FFC4EEE9-0ABA-4514-8C99-158034C7A3CF}" destId="{A9C2531F-2FA2-4F1D-B219-469D6DAE22BC}" srcOrd="0" destOrd="0" presId="urn:microsoft.com/office/officeart/2005/8/layout/hList1"/>
    <dgm:cxn modelId="{D02DA2A1-69E1-445F-A70C-6A7965DEDC49}" srcId="{83C77E78-FCCF-42E7-A628-387E25DFB48A}" destId="{FFC4EEE9-0ABA-4514-8C99-158034C7A3CF}" srcOrd="0" destOrd="0" parTransId="{62528D04-13FF-4D3A-A21F-B7CD514B81F7}" sibTransId="{31E251C2-379E-468C-8832-E4B53949C919}"/>
    <dgm:cxn modelId="{0AA7AD5B-200D-B74A-B607-80A1A9F17CBC}" type="presOf" srcId="{664C6EB0-6E60-42E3-B9B5-F84AF8FBDD38}" destId="{D0CDCE15-1F11-4439-8E17-775A8AC444AA}" srcOrd="0" destOrd="0" presId="urn:microsoft.com/office/officeart/2005/8/layout/hList1"/>
    <dgm:cxn modelId="{FDCAF496-6575-6743-A909-B443BB5CA89F}" type="presOf" srcId="{2284BC79-DAC0-4B4B-91BB-0A32EA61265E}" destId="{2F58FF2C-F438-4CB0-8106-114301F39004}" srcOrd="0" destOrd="1" presId="urn:microsoft.com/office/officeart/2005/8/layout/hList1"/>
    <dgm:cxn modelId="{C4B09FD3-1521-F243-B691-56E2EF06BCDC}" type="presParOf" srcId="{FFB9E560-F92E-4218-8FED-D161589DA891}" destId="{1A2348AD-EA27-459B-A967-A718D657D278}" srcOrd="0" destOrd="0" presId="urn:microsoft.com/office/officeart/2005/8/layout/hList1"/>
    <dgm:cxn modelId="{2873DC4A-0BB7-4447-9B1C-BD8495193F90}" type="presParOf" srcId="{1A2348AD-EA27-459B-A967-A718D657D278}" destId="{D0CDCE15-1F11-4439-8E17-775A8AC444AA}" srcOrd="0" destOrd="0" presId="urn:microsoft.com/office/officeart/2005/8/layout/hList1"/>
    <dgm:cxn modelId="{7ADE8CEF-40D2-5B41-9573-9D58F8205F04}" type="presParOf" srcId="{1A2348AD-EA27-459B-A967-A718D657D278}" destId="{2F58FF2C-F438-4CB0-8106-114301F39004}" srcOrd="1" destOrd="0" presId="urn:microsoft.com/office/officeart/2005/8/layout/hList1"/>
    <dgm:cxn modelId="{DF026E2E-E0DA-4642-A0FD-DE2404C1CD07}" type="presParOf" srcId="{FFB9E560-F92E-4218-8FED-D161589DA891}" destId="{CA9724C6-B438-4C5B-98E6-0442592F79EF}" srcOrd="1" destOrd="0" presId="urn:microsoft.com/office/officeart/2005/8/layout/hList1"/>
    <dgm:cxn modelId="{20121D14-2734-4E4A-AF98-30EC09A1EEDC}" type="presParOf" srcId="{FFB9E560-F92E-4218-8FED-D161589DA891}" destId="{53299C7D-84F0-4D94-BF70-37D774FEFBA0}" srcOrd="2" destOrd="0" presId="urn:microsoft.com/office/officeart/2005/8/layout/hList1"/>
    <dgm:cxn modelId="{60C6BE56-2CC2-4A4D-8D16-ADA6481D2770}" type="presParOf" srcId="{53299C7D-84F0-4D94-BF70-37D774FEFBA0}" destId="{57370493-AF80-43DF-A7F4-93A15A447519}" srcOrd="0" destOrd="0" presId="urn:microsoft.com/office/officeart/2005/8/layout/hList1"/>
    <dgm:cxn modelId="{397B0829-1F9E-914A-8009-99C3CB055496}" type="presParOf" srcId="{53299C7D-84F0-4D94-BF70-37D774FEFBA0}" destId="{A9C2531F-2FA2-4F1D-B219-469D6DAE22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566DB-10B8-493A-A263-DF35D23C7206}">
      <dsp:nvSpPr>
        <dsp:cNvPr id="0" name=""/>
        <dsp:cNvSpPr/>
      </dsp:nvSpPr>
      <dsp:spPr>
        <a:xfrm>
          <a:off x="746" y="1342"/>
          <a:ext cx="3608022" cy="36080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zh-CN" altLang="en-US" sz="3100" kern="1200" dirty="0" smtClean="0"/>
            <a:t>目标</a:t>
          </a:r>
          <a:r>
            <a:rPr lang="zh-CN" sz="3100" kern="1200" dirty="0" smtClean="0"/>
            <a:t>：降维</a:t>
          </a:r>
          <a:endParaRPr lang="en-US" sz="3100" kern="1200" dirty="0"/>
        </a:p>
      </dsp:txBody>
      <dsp:txXfrm>
        <a:off x="529129" y="529725"/>
        <a:ext cx="2551256" cy="2551256"/>
      </dsp:txXfrm>
    </dsp:sp>
    <dsp:sp modelId="{2E733376-1C35-44A6-9C09-8968083DA8BB}">
      <dsp:nvSpPr>
        <dsp:cNvPr id="0" name=""/>
        <dsp:cNvSpPr/>
      </dsp:nvSpPr>
      <dsp:spPr>
        <a:xfrm>
          <a:off x="3338667" y="-511006"/>
          <a:ext cx="2292915" cy="1217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CN" altLang="en-US" sz="2500" kern="1200"/>
        </a:p>
      </dsp:txBody>
      <dsp:txXfrm>
        <a:off x="3338667" y="-267465"/>
        <a:ext cx="1927603" cy="730625"/>
      </dsp:txXfrm>
    </dsp:sp>
    <dsp:sp modelId="{43D0E086-B5F1-4F95-9FF7-C775B539AEA6}">
      <dsp:nvSpPr>
        <dsp:cNvPr id="0" name=""/>
        <dsp:cNvSpPr/>
      </dsp:nvSpPr>
      <dsp:spPr>
        <a:xfrm>
          <a:off x="5491268" y="1342"/>
          <a:ext cx="3608022" cy="36080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zh-CN" sz="3100" kern="1200" dirty="0" smtClean="0"/>
            <a:t>思想：将</a:t>
          </a:r>
          <a:r>
            <a:rPr lang="en-US" sz="3100" kern="1200" dirty="0" smtClean="0"/>
            <a:t>n</a:t>
          </a:r>
          <a:r>
            <a:rPr lang="zh-CN" sz="3100" kern="1200" dirty="0" smtClean="0"/>
            <a:t>维特征映射到包含最大差异性的</a:t>
          </a:r>
          <a:r>
            <a:rPr lang="en-US" sz="3100" kern="1200" dirty="0" smtClean="0"/>
            <a:t>k</a:t>
          </a:r>
          <a:r>
            <a:rPr lang="zh-CN" sz="3100" kern="1200" dirty="0" smtClean="0"/>
            <a:t>维正交向量上</a:t>
          </a:r>
          <a:endParaRPr lang="zh-CN" sz="3100" b="0" i="0" kern="1200" baseline="0" dirty="0"/>
        </a:p>
      </dsp:txBody>
      <dsp:txXfrm>
        <a:off x="6019651" y="529725"/>
        <a:ext cx="2551256" cy="2551256"/>
      </dsp:txXfrm>
    </dsp:sp>
    <dsp:sp modelId="{73B61CD7-B2DD-4FD8-93D4-0C764A91912B}">
      <dsp:nvSpPr>
        <dsp:cNvPr id="0" name=""/>
        <dsp:cNvSpPr/>
      </dsp:nvSpPr>
      <dsp:spPr>
        <a:xfrm rot="10800000">
          <a:off x="3468455" y="2904006"/>
          <a:ext cx="2292915" cy="1217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CN" altLang="en-US" sz="2500" kern="1200"/>
        </a:p>
      </dsp:txBody>
      <dsp:txXfrm rot="10800000">
        <a:off x="3833767" y="3147547"/>
        <a:ext cx="1927603" cy="730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566DB-10B8-493A-A263-DF35D23C7206}">
      <dsp:nvSpPr>
        <dsp:cNvPr id="0" name=""/>
        <dsp:cNvSpPr/>
      </dsp:nvSpPr>
      <dsp:spPr>
        <a:xfrm>
          <a:off x="746" y="1342"/>
          <a:ext cx="3608022" cy="36080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0">
            <a:lnSpc>
              <a:spcPct val="90000"/>
            </a:lnSpc>
            <a:spcBef>
              <a:spcPct val="0"/>
            </a:spcBef>
            <a:spcAft>
              <a:spcPct val="35000"/>
            </a:spcAft>
          </a:pPr>
          <a:r>
            <a:rPr lang="zh-CN" altLang="en-US" sz="3900" kern="1200" dirty="0" smtClean="0"/>
            <a:t>目标</a:t>
          </a:r>
          <a:r>
            <a:rPr lang="zh-CN" sz="3900" kern="1200" dirty="0" smtClean="0"/>
            <a:t>：</a:t>
          </a:r>
          <a:r>
            <a:rPr lang="zh-CN" altLang="en-US" sz="3900" kern="1200" dirty="0" smtClean="0"/>
            <a:t>捕获到单词之间的相关性</a:t>
          </a:r>
          <a:endParaRPr lang="en-US" sz="3900" kern="1200" dirty="0"/>
        </a:p>
      </dsp:txBody>
      <dsp:txXfrm>
        <a:off x="529129" y="529725"/>
        <a:ext cx="2551256" cy="2551256"/>
      </dsp:txXfrm>
    </dsp:sp>
    <dsp:sp modelId="{2E733376-1C35-44A6-9C09-8968083DA8BB}">
      <dsp:nvSpPr>
        <dsp:cNvPr id="0" name=""/>
        <dsp:cNvSpPr/>
      </dsp:nvSpPr>
      <dsp:spPr>
        <a:xfrm>
          <a:off x="3338667" y="-511006"/>
          <a:ext cx="2292915" cy="1217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zh-CN" altLang="en-US" sz="3100" kern="1200"/>
        </a:p>
      </dsp:txBody>
      <dsp:txXfrm>
        <a:off x="3338667" y="-267465"/>
        <a:ext cx="1927603" cy="730625"/>
      </dsp:txXfrm>
    </dsp:sp>
    <dsp:sp modelId="{43D0E086-B5F1-4F95-9FF7-C775B539AEA6}">
      <dsp:nvSpPr>
        <dsp:cNvPr id="0" name=""/>
        <dsp:cNvSpPr/>
      </dsp:nvSpPr>
      <dsp:spPr>
        <a:xfrm>
          <a:off x="5491268" y="1342"/>
          <a:ext cx="3608022" cy="36080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rtl="0">
            <a:lnSpc>
              <a:spcPct val="90000"/>
            </a:lnSpc>
            <a:spcBef>
              <a:spcPct val="0"/>
            </a:spcBef>
            <a:spcAft>
              <a:spcPct val="35000"/>
            </a:spcAft>
          </a:pPr>
          <a:r>
            <a:rPr lang="zh-CN" sz="3900" kern="1200" dirty="0" smtClean="0"/>
            <a:t>思想：</a:t>
          </a:r>
          <a:r>
            <a:rPr lang="en-US" altLang="zh-CN" sz="3900" kern="1200" dirty="0" smtClean="0"/>
            <a:t>SVD</a:t>
          </a:r>
          <a:r>
            <a:rPr lang="zh-CN" altLang="en-US" sz="3900" kern="1200" dirty="0" smtClean="0"/>
            <a:t>奇异值分解</a:t>
          </a:r>
          <a:endParaRPr lang="zh-CN" sz="3900" b="0" i="0" kern="1200" baseline="0" dirty="0"/>
        </a:p>
      </dsp:txBody>
      <dsp:txXfrm>
        <a:off x="6019651" y="529725"/>
        <a:ext cx="2551256" cy="2551256"/>
      </dsp:txXfrm>
    </dsp:sp>
    <dsp:sp modelId="{73B61CD7-B2DD-4FD8-93D4-0C764A91912B}">
      <dsp:nvSpPr>
        <dsp:cNvPr id="0" name=""/>
        <dsp:cNvSpPr/>
      </dsp:nvSpPr>
      <dsp:spPr>
        <a:xfrm rot="10800000">
          <a:off x="3468455" y="2904006"/>
          <a:ext cx="2292915" cy="1217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zh-CN" altLang="en-US" sz="3100" kern="1200"/>
        </a:p>
      </dsp:txBody>
      <dsp:txXfrm rot="10800000">
        <a:off x="3833767" y="3147547"/>
        <a:ext cx="1927603" cy="730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CE15-1F11-4439-8E17-775A8AC444AA}">
      <dsp:nvSpPr>
        <dsp:cNvPr id="0" name=""/>
        <dsp:cNvSpPr/>
      </dsp:nvSpPr>
      <dsp:spPr>
        <a:xfrm>
          <a:off x="1" y="122690"/>
          <a:ext cx="3359639" cy="919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优点</a:t>
          </a:r>
          <a:endParaRPr lang="zh-CN" altLang="en-US" sz="2800" kern="1200" dirty="0">
            <a:latin typeface="微软雅黑" panose="020B0503020204020204" pitchFamily="34" charset="-122"/>
            <a:ea typeface="微软雅黑" panose="020B0503020204020204" pitchFamily="34" charset="-122"/>
          </a:endParaRPr>
        </a:p>
      </dsp:txBody>
      <dsp:txXfrm>
        <a:off x="1" y="122690"/>
        <a:ext cx="3359639" cy="919519"/>
      </dsp:txXfrm>
    </dsp:sp>
    <dsp:sp modelId="{2F58FF2C-F438-4CB0-8106-114301F39004}">
      <dsp:nvSpPr>
        <dsp:cNvPr id="0" name=""/>
        <dsp:cNvSpPr/>
      </dsp:nvSpPr>
      <dsp:spPr>
        <a:xfrm>
          <a:off x="35" y="1047141"/>
          <a:ext cx="335963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smtClean="0">
              <a:latin typeface="微软雅黑" panose="020B0503020204020204" pitchFamily="34" charset="-122"/>
              <a:ea typeface="微软雅黑" panose="020B0503020204020204" pitchFamily="34" charset="-122"/>
            </a:rPr>
            <a:t>一次奇异值分解就可以得到主题模型，同时解决词义的问题</a:t>
          </a:r>
        </a:p>
      </dsp:txBody>
      <dsp:txXfrm>
        <a:off x="35" y="1047141"/>
        <a:ext cx="3359639" cy="2810880"/>
      </dsp:txXfrm>
    </dsp:sp>
    <dsp:sp modelId="{57370493-AF80-43DF-A7F4-93A15A447519}">
      <dsp:nvSpPr>
        <dsp:cNvPr id="0" name=""/>
        <dsp:cNvSpPr/>
      </dsp:nvSpPr>
      <dsp:spPr>
        <a:xfrm>
          <a:off x="3830023" y="153362"/>
          <a:ext cx="3359639" cy="8449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缺点</a:t>
          </a:r>
        </a:p>
      </dsp:txBody>
      <dsp:txXfrm>
        <a:off x="3830023" y="153362"/>
        <a:ext cx="3359639" cy="844901"/>
      </dsp:txXfrm>
    </dsp:sp>
    <dsp:sp modelId="{A9C2531F-2FA2-4F1D-B219-469D6DAE22BC}">
      <dsp:nvSpPr>
        <dsp:cNvPr id="0" name=""/>
        <dsp:cNvSpPr/>
      </dsp:nvSpPr>
      <dsp:spPr>
        <a:xfrm>
          <a:off x="3830023" y="1005098"/>
          <a:ext cx="335963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smtClean="0">
              <a:latin typeface="微软雅黑" panose="020B0503020204020204" pitchFamily="34" charset="-122"/>
              <a:ea typeface="微软雅黑" panose="020B0503020204020204" pitchFamily="34" charset="-122"/>
            </a:rPr>
            <a:t>计算耗时</a:t>
          </a:r>
        </a:p>
        <a:p>
          <a:pPr marL="285750" lvl="1" indent="-285750" algn="l" defTabSz="1244600">
            <a:lnSpc>
              <a:spcPct val="90000"/>
            </a:lnSpc>
            <a:spcBef>
              <a:spcPct val="0"/>
            </a:spcBef>
            <a:spcAft>
              <a:spcPct val="15000"/>
            </a:spcAft>
            <a:buChar char="•"/>
          </a:pPr>
          <a:r>
            <a:rPr lang="zh-CN" altLang="en-US" sz="2800" kern="1200" dirty="0" smtClean="0">
              <a:latin typeface="微软雅黑" panose="020B0503020204020204" pitchFamily="34" charset="-122"/>
              <a:ea typeface="微软雅黑" panose="020B0503020204020204" pitchFamily="34" charset="-122"/>
            </a:rPr>
            <a:t>受</a:t>
          </a:r>
          <a:r>
            <a:rPr lang="en-US" altLang="zh-CN" sz="2800" kern="1200" dirty="0" smtClean="0">
              <a:latin typeface="微软雅黑" panose="020B0503020204020204" pitchFamily="34" charset="-122"/>
              <a:ea typeface="微软雅黑" panose="020B0503020204020204" pitchFamily="34" charset="-122"/>
            </a:rPr>
            <a:t>K</a:t>
          </a:r>
          <a:r>
            <a:rPr lang="zh-CN" altLang="en-US" sz="2800" kern="1200" dirty="0" smtClean="0">
              <a:latin typeface="微软雅黑" panose="020B0503020204020204" pitchFamily="34" charset="-122"/>
              <a:ea typeface="微软雅黑" panose="020B0503020204020204" pitchFamily="34" charset="-122"/>
            </a:rPr>
            <a:t>值影响大</a:t>
          </a:r>
        </a:p>
        <a:p>
          <a:pPr marL="285750" lvl="1" indent="-285750" algn="l" defTabSz="1244600">
            <a:lnSpc>
              <a:spcPct val="90000"/>
            </a:lnSpc>
            <a:spcBef>
              <a:spcPct val="0"/>
            </a:spcBef>
            <a:spcAft>
              <a:spcPct val="15000"/>
            </a:spcAft>
            <a:buChar char="•"/>
          </a:pPr>
          <a:r>
            <a:rPr lang="zh-CN" altLang="en-US" sz="2800" kern="1200" dirty="0" smtClean="0">
              <a:latin typeface="微软雅黑" panose="020B0503020204020204" pitchFamily="34" charset="-122"/>
              <a:ea typeface="微软雅黑" panose="020B0503020204020204" pitchFamily="34" charset="-122"/>
            </a:rPr>
            <a:t>难以直观解释</a:t>
          </a:r>
          <a:endParaRPr lang="zh-CN" altLang="en-US" sz="2800" kern="1200" dirty="0">
            <a:latin typeface="微软雅黑" panose="020B0503020204020204" pitchFamily="34" charset="-122"/>
            <a:ea typeface="微软雅黑" panose="020B0503020204020204" pitchFamily="34" charset="-122"/>
          </a:endParaRPr>
        </a:p>
      </dsp:txBody>
      <dsp:txXfrm>
        <a:off x="3830023" y="1005098"/>
        <a:ext cx="3359639"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CE15-1F11-4439-8E17-775A8AC444AA}">
      <dsp:nvSpPr>
        <dsp:cNvPr id="0" name=""/>
        <dsp:cNvSpPr/>
      </dsp:nvSpPr>
      <dsp:spPr>
        <a:xfrm>
          <a:off x="1" y="122690"/>
          <a:ext cx="3359639" cy="919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优点</a:t>
          </a:r>
          <a:endParaRPr lang="zh-CN" altLang="en-US" sz="2800" kern="1200" dirty="0">
            <a:latin typeface="微软雅黑" panose="020B0503020204020204" pitchFamily="34" charset="-122"/>
            <a:ea typeface="微软雅黑" panose="020B0503020204020204" pitchFamily="34" charset="-122"/>
          </a:endParaRPr>
        </a:p>
      </dsp:txBody>
      <dsp:txXfrm>
        <a:off x="1" y="122690"/>
        <a:ext cx="3359639" cy="919519"/>
      </dsp:txXfrm>
    </dsp:sp>
    <dsp:sp modelId="{2F58FF2C-F438-4CB0-8106-114301F39004}">
      <dsp:nvSpPr>
        <dsp:cNvPr id="0" name=""/>
        <dsp:cNvSpPr/>
      </dsp:nvSpPr>
      <dsp:spPr>
        <a:xfrm>
          <a:off x="35" y="1047141"/>
          <a:ext cx="335963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基于概率可解释性强</a:t>
          </a:r>
        </a:p>
        <a:p>
          <a:pPr marL="228600" lvl="1" indent="-228600" algn="l" defTabSz="1066800">
            <a:lnSpc>
              <a:spcPct val="90000"/>
            </a:lnSpc>
            <a:spcBef>
              <a:spcPct val="0"/>
            </a:spcBef>
            <a:spcAft>
              <a:spcPct val="15000"/>
            </a:spcAft>
            <a:buChar char="•"/>
          </a:pPr>
          <a:r>
            <a:rPr lang="zh-CN" altLang="en-US" sz="2400" b="0" i="0" kern="1200" dirty="0" smtClean="0"/>
            <a:t>分布更符合文本特性</a:t>
          </a:r>
          <a:endParaRPr lang="zh-CN" altLang="en-US" sz="2400" kern="1200" dirty="0" smtClean="0">
            <a:latin typeface="微软雅黑" panose="020B0503020204020204" pitchFamily="34" charset="-122"/>
            <a:ea typeface="微软雅黑" panose="020B0503020204020204" pitchFamily="34" charset="-122"/>
          </a:endParaRPr>
        </a:p>
        <a:p>
          <a:pPr marL="228600" lvl="1" indent="-228600" algn="l" defTabSz="1066800">
            <a:lnSpc>
              <a:spcPct val="90000"/>
            </a:lnSpc>
            <a:spcBef>
              <a:spcPct val="0"/>
            </a:spcBef>
            <a:spcAft>
              <a:spcPct val="15000"/>
            </a:spcAft>
            <a:buChar char="•"/>
          </a:pPr>
          <a:r>
            <a:rPr lang="en-US" altLang="zh-CN" sz="2400" kern="1200" dirty="0" smtClean="0">
              <a:latin typeface="微软雅黑" panose="020B0503020204020204" pitchFamily="34" charset="-122"/>
              <a:ea typeface="微软雅黑" panose="020B0503020204020204" pitchFamily="34" charset="-122"/>
            </a:rPr>
            <a:t>K</a:t>
          </a:r>
          <a:r>
            <a:rPr lang="zh-CN" altLang="en-US" sz="2400" kern="1200" dirty="0" smtClean="0">
              <a:latin typeface="微软雅黑" panose="020B0503020204020204" pitchFamily="34" charset="-122"/>
              <a:ea typeface="微软雅黑" panose="020B0503020204020204" pitchFamily="34" charset="-122"/>
            </a:rPr>
            <a:t>值更容易确定</a:t>
          </a:r>
        </a:p>
      </dsp:txBody>
      <dsp:txXfrm>
        <a:off x="35" y="1047141"/>
        <a:ext cx="3359639" cy="2810880"/>
      </dsp:txXfrm>
    </dsp:sp>
    <dsp:sp modelId="{57370493-AF80-43DF-A7F4-93A15A447519}">
      <dsp:nvSpPr>
        <dsp:cNvPr id="0" name=""/>
        <dsp:cNvSpPr/>
      </dsp:nvSpPr>
      <dsp:spPr>
        <a:xfrm>
          <a:off x="3830023" y="153362"/>
          <a:ext cx="3359639" cy="8449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缺点</a:t>
          </a:r>
        </a:p>
      </dsp:txBody>
      <dsp:txXfrm>
        <a:off x="3830023" y="153362"/>
        <a:ext cx="3359639" cy="844901"/>
      </dsp:txXfrm>
    </dsp:sp>
    <dsp:sp modelId="{A9C2531F-2FA2-4F1D-B219-469D6DAE22BC}">
      <dsp:nvSpPr>
        <dsp:cNvPr id="0" name=""/>
        <dsp:cNvSpPr/>
      </dsp:nvSpPr>
      <dsp:spPr>
        <a:xfrm>
          <a:off x="3830023" y="1005098"/>
          <a:ext cx="335963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过拟合</a:t>
          </a:r>
        </a:p>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不是完备生成式模型</a:t>
          </a:r>
        </a:p>
        <a:p>
          <a:pPr marL="228600" lvl="1" indent="-228600" algn="l" defTabSz="1066800">
            <a:lnSpc>
              <a:spcPct val="90000"/>
            </a:lnSpc>
            <a:spcBef>
              <a:spcPct val="0"/>
            </a:spcBef>
            <a:spcAft>
              <a:spcPct val="15000"/>
            </a:spcAft>
            <a:buChar char="•"/>
          </a:pPr>
          <a:r>
            <a:rPr lang="en-US" altLang="zh-CN" sz="2400" kern="1200" dirty="0" smtClean="0">
              <a:latin typeface="微软雅黑" panose="020B0503020204020204" pitchFamily="34" charset="-122"/>
              <a:ea typeface="微软雅黑" panose="020B0503020204020204" pitchFamily="34" charset="-122"/>
            </a:rPr>
            <a:t>EM</a:t>
          </a:r>
          <a:r>
            <a:rPr lang="zh-CN" altLang="en-US" sz="2400" kern="1200" dirty="0" smtClean="0">
              <a:latin typeface="微软雅黑" panose="020B0503020204020204" pitchFamily="34" charset="-122"/>
              <a:ea typeface="微软雅黑" panose="020B0503020204020204" pitchFamily="34" charset="-122"/>
            </a:rPr>
            <a:t>算法计算量大</a:t>
          </a:r>
        </a:p>
      </dsp:txBody>
      <dsp:txXfrm>
        <a:off x="3830023" y="1005098"/>
        <a:ext cx="3359639" cy="281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CE15-1F11-4439-8E17-775A8AC444AA}">
      <dsp:nvSpPr>
        <dsp:cNvPr id="0" name=""/>
        <dsp:cNvSpPr/>
      </dsp:nvSpPr>
      <dsp:spPr>
        <a:xfrm>
          <a:off x="1" y="122690"/>
          <a:ext cx="3359639" cy="919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优点</a:t>
          </a:r>
          <a:endParaRPr lang="zh-CN" altLang="en-US" sz="2800" kern="1200" dirty="0">
            <a:latin typeface="微软雅黑" panose="020B0503020204020204" pitchFamily="34" charset="-122"/>
            <a:ea typeface="微软雅黑" panose="020B0503020204020204" pitchFamily="34" charset="-122"/>
          </a:endParaRPr>
        </a:p>
      </dsp:txBody>
      <dsp:txXfrm>
        <a:off x="1" y="122690"/>
        <a:ext cx="3359639" cy="919519"/>
      </dsp:txXfrm>
    </dsp:sp>
    <dsp:sp modelId="{2F58FF2C-F438-4CB0-8106-114301F39004}">
      <dsp:nvSpPr>
        <dsp:cNvPr id="0" name=""/>
        <dsp:cNvSpPr/>
      </dsp:nvSpPr>
      <dsp:spPr>
        <a:xfrm>
          <a:off x="35" y="1047141"/>
          <a:ext cx="335963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完备生成模型</a:t>
          </a:r>
        </a:p>
        <a:p>
          <a:pPr marL="228600" lvl="1" indent="-228600" algn="l" defTabSz="1066800">
            <a:lnSpc>
              <a:spcPct val="90000"/>
            </a:lnSpc>
            <a:spcBef>
              <a:spcPct val="0"/>
            </a:spcBef>
            <a:spcAft>
              <a:spcPct val="15000"/>
            </a:spcAft>
            <a:buChar char="•"/>
          </a:pPr>
          <a:endParaRPr lang="zh-CN" altLang="en-US" sz="2400" kern="1200" dirty="0" smtClean="0">
            <a:latin typeface="微软雅黑" panose="020B0503020204020204" pitchFamily="34" charset="-122"/>
            <a:ea typeface="微软雅黑" panose="020B0503020204020204" pitchFamily="34" charset="-122"/>
          </a:endParaRPr>
        </a:p>
        <a:p>
          <a:pPr marL="228600" lvl="1" indent="-228600" algn="l" defTabSz="1066800">
            <a:lnSpc>
              <a:spcPct val="90000"/>
            </a:lnSpc>
            <a:spcBef>
              <a:spcPct val="0"/>
            </a:spcBef>
            <a:spcAft>
              <a:spcPct val="15000"/>
            </a:spcAft>
            <a:buChar char="•"/>
          </a:pPr>
          <a:r>
            <a:rPr lang="zh-CN" altLang="en-US" sz="2400" b="0" i="0" kern="1200" dirty="0" smtClean="0"/>
            <a:t>分布更符合实际性</a:t>
          </a:r>
          <a:endParaRPr lang="zh-CN" altLang="en-US" sz="2400" kern="1200" dirty="0" smtClean="0">
            <a:latin typeface="微软雅黑" panose="020B0503020204020204" pitchFamily="34" charset="-122"/>
            <a:ea typeface="微软雅黑" panose="020B0503020204020204" pitchFamily="34" charset="-122"/>
          </a:endParaRPr>
        </a:p>
      </dsp:txBody>
      <dsp:txXfrm>
        <a:off x="35" y="1047141"/>
        <a:ext cx="3359639" cy="2810880"/>
      </dsp:txXfrm>
    </dsp:sp>
    <dsp:sp modelId="{57370493-AF80-43DF-A7F4-93A15A447519}">
      <dsp:nvSpPr>
        <dsp:cNvPr id="0" name=""/>
        <dsp:cNvSpPr/>
      </dsp:nvSpPr>
      <dsp:spPr>
        <a:xfrm>
          <a:off x="3830023" y="153362"/>
          <a:ext cx="3359639" cy="8449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缺点</a:t>
          </a:r>
        </a:p>
      </dsp:txBody>
      <dsp:txXfrm>
        <a:off x="3830023" y="153362"/>
        <a:ext cx="3359639" cy="844901"/>
      </dsp:txXfrm>
    </dsp:sp>
    <dsp:sp modelId="{A9C2531F-2FA2-4F1D-B219-469D6DAE22BC}">
      <dsp:nvSpPr>
        <dsp:cNvPr id="0" name=""/>
        <dsp:cNvSpPr/>
      </dsp:nvSpPr>
      <dsp:spPr>
        <a:xfrm>
          <a:off x="3830023" y="1005098"/>
          <a:ext cx="3359639"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anose="020B0503020204020204" pitchFamily="34" charset="-122"/>
              <a:ea typeface="微软雅黑" panose="020B0503020204020204" pitchFamily="34" charset="-122"/>
            </a:rPr>
            <a:t>短文本效果差</a:t>
          </a:r>
        </a:p>
        <a:p>
          <a:pPr marL="228600" lvl="1" indent="-228600" algn="l" defTabSz="1066800">
            <a:lnSpc>
              <a:spcPct val="90000"/>
            </a:lnSpc>
            <a:spcBef>
              <a:spcPct val="0"/>
            </a:spcBef>
            <a:spcAft>
              <a:spcPct val="15000"/>
            </a:spcAft>
            <a:buChar char="•"/>
          </a:pPr>
          <a:endParaRPr lang="zh-CN" altLang="en-US" sz="2400" kern="1200" dirty="0" smtClean="0">
            <a:latin typeface="微软雅黑" panose="020B0503020204020204" pitchFamily="34" charset="-122"/>
            <a:ea typeface="微软雅黑" panose="020B0503020204020204" pitchFamily="34" charset="-122"/>
          </a:endParaRPr>
        </a:p>
        <a:p>
          <a:pPr marL="228600" lvl="1" indent="-228600" algn="l" defTabSz="1066800">
            <a:lnSpc>
              <a:spcPct val="90000"/>
            </a:lnSpc>
            <a:spcBef>
              <a:spcPct val="0"/>
            </a:spcBef>
            <a:spcAft>
              <a:spcPct val="15000"/>
            </a:spcAft>
            <a:buChar char="•"/>
          </a:pPr>
          <a:r>
            <a:rPr lang="en-US" altLang="zh-CN" sz="2400" kern="1200" dirty="0" smtClean="0">
              <a:latin typeface="微软雅黑" panose="020B0503020204020204" pitchFamily="34" charset="-122"/>
              <a:ea typeface="微软雅黑" panose="020B0503020204020204" pitchFamily="34" charset="-122"/>
            </a:rPr>
            <a:t>K</a:t>
          </a:r>
          <a:r>
            <a:rPr lang="zh-CN" altLang="en-US" sz="2400" kern="1200" dirty="0" smtClean="0">
              <a:latin typeface="微软雅黑" panose="020B0503020204020204" pitchFamily="34" charset="-122"/>
              <a:ea typeface="微软雅黑" panose="020B0503020204020204" pitchFamily="34" charset="-122"/>
            </a:rPr>
            <a:t>值无法自动确定</a:t>
          </a:r>
        </a:p>
      </dsp:txBody>
      <dsp:txXfrm>
        <a:off x="3830023" y="1005098"/>
        <a:ext cx="3359639"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1" Type="http://schemas.openxmlformats.org/officeDocument/2006/relationships/image" Target="../media/image50.wmf"/><Relationship Id="rId2"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CE3FF-A1C2-D14D-927F-D427D24701A6}" type="datetimeFigureOut">
              <a:rPr kumimoji="1" lang="zh-CN" altLang="en-US" smtClean="0"/>
              <a:pPr/>
              <a:t>2020/12/31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8D603-76B2-3647-A979-D3534A4E55DF}"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lang="en-US" altLang="zh-CN" sz="1200" kern="1200" dirty="0" smtClean="0">
                <a:solidFill>
                  <a:schemeClr val="tx1"/>
                </a:solidFill>
                <a:latin typeface="+mn-lt"/>
                <a:ea typeface="+mn-ea"/>
                <a:cs typeface="+mn-cs"/>
              </a:rPr>
              <a:t>PCA</a:t>
            </a:r>
            <a:r>
              <a:rPr lang="zh-CN" altLang="en-US" sz="1200" kern="1200" dirty="0" smtClean="0">
                <a:solidFill>
                  <a:schemeClr val="tx1"/>
                </a:solidFill>
                <a:latin typeface="+mn-lt"/>
                <a:ea typeface="+mn-ea"/>
                <a:cs typeface="+mn-cs"/>
              </a:rPr>
              <a:t>算法不是</a:t>
            </a:r>
            <a:r>
              <a:rPr lang="en-US" altLang="zh-CN" sz="1200" kern="1200" dirty="0" smtClean="0">
                <a:solidFill>
                  <a:schemeClr val="tx1"/>
                </a:solidFill>
                <a:latin typeface="+mn-lt"/>
                <a:ea typeface="+mn-ea"/>
                <a:cs typeface="+mn-cs"/>
              </a:rPr>
              <a:t>TDT</a:t>
            </a:r>
            <a:r>
              <a:rPr lang="zh-CN" altLang="en-US" sz="1200" kern="1200" dirty="0" smtClean="0">
                <a:solidFill>
                  <a:schemeClr val="tx1"/>
                </a:solidFill>
                <a:latin typeface="+mn-lt"/>
                <a:ea typeface="+mn-ea"/>
                <a:cs typeface="+mn-cs"/>
              </a:rPr>
              <a:t>算法的一种，但是我今天先讲它，是因为它的思想非常有代表性并且被后来的算法所借鉴，所以借此做个铺垫。</a:t>
            </a:r>
            <a:r>
              <a:rPr lang="en-US" altLang="zh-CN" sz="1200" kern="1200" dirty="0" smtClean="0">
                <a:solidFill>
                  <a:schemeClr val="tx1"/>
                </a:solidFill>
                <a:latin typeface="+mn-lt"/>
                <a:ea typeface="+mn-ea"/>
                <a:cs typeface="+mn-cs"/>
              </a:rPr>
              <a:t>PCA</a:t>
            </a:r>
            <a:r>
              <a:rPr lang="zh-CN" altLang="en-US" sz="1200" kern="1200" dirty="0" smtClean="0">
                <a:solidFill>
                  <a:schemeClr val="tx1"/>
                </a:solidFill>
                <a:latin typeface="+mn-lt"/>
                <a:ea typeface="+mn-ea"/>
                <a:cs typeface="+mn-cs"/>
              </a:rPr>
              <a:t>算法</a:t>
            </a:r>
            <a:r>
              <a:rPr lang="zh-CN" altLang="zh-CN" sz="1200" kern="1200" dirty="0" smtClean="0">
                <a:solidFill>
                  <a:schemeClr val="tx1"/>
                </a:solidFill>
                <a:latin typeface="+mn-lt"/>
                <a:ea typeface="+mn-ea"/>
                <a:cs typeface="+mn-cs"/>
              </a:rPr>
              <a:t>即主成分分析方法，是一种使用最广泛的数据降维算法</a:t>
            </a:r>
            <a:r>
              <a:rPr lang="zh-CN" altLang="en-US" sz="1200" kern="1200" dirty="0" smtClean="0">
                <a:solidFill>
                  <a:schemeClr val="tx1"/>
                </a:solidFill>
                <a:latin typeface="+mn-lt"/>
                <a:ea typeface="+mn-ea"/>
                <a:cs typeface="+mn-cs"/>
              </a:rPr>
              <a:t>。为了更好理解他，我先引入一些基础知识。它的</a:t>
            </a:r>
            <a:r>
              <a:rPr lang="zh-CN" altLang="en-US" dirty="0" smtClean="0">
                <a:solidFill>
                  <a:srgbClr val="000000"/>
                </a:solidFill>
                <a:latin typeface="微软雅黑" panose="020B0503020204020204" pitchFamily="34" charset="-122"/>
                <a:ea typeface="微软雅黑" panose="020B0503020204020204" pitchFamily="34" charset="-122"/>
              </a:rPr>
              <a:t>思想是：</a:t>
            </a:r>
            <a:r>
              <a:rPr lang="zh-CN" altLang="zh-CN" dirty="0" smtClean="0"/>
              <a:t>将</a:t>
            </a:r>
            <a:r>
              <a:rPr lang="en-US" altLang="zh-CN" dirty="0" smtClean="0"/>
              <a:t>n</a:t>
            </a:r>
            <a:r>
              <a:rPr lang="zh-CN" altLang="zh-CN" dirty="0" smtClean="0"/>
              <a:t>维特征映射到包含最大差异性的</a:t>
            </a:r>
            <a:r>
              <a:rPr lang="en-US" altLang="zh-CN" dirty="0" smtClean="0"/>
              <a:t>k</a:t>
            </a:r>
            <a:r>
              <a:rPr lang="zh-CN" altLang="zh-CN" dirty="0" smtClean="0"/>
              <a:t>维</a:t>
            </a:r>
            <a:r>
              <a:rPr lang="zh-CN" altLang="en-US" dirty="0" smtClean="0"/>
              <a:t>正交向量上。</a:t>
            </a:r>
            <a:r>
              <a:rPr lang="zh-CN" altLang="zh-CN" sz="1200" kern="1200" dirty="0" smtClean="0">
                <a:solidFill>
                  <a:schemeClr val="tx1"/>
                </a:solidFill>
                <a:latin typeface="+mn-lt"/>
                <a:ea typeface="+mn-ea"/>
                <a:cs typeface="+mn-cs"/>
              </a:rPr>
              <a:t>这</a:t>
            </a:r>
            <a:r>
              <a:rPr lang="en-US" altLang="zh-CN" sz="1200" kern="1200" dirty="0" smtClean="0">
                <a:solidFill>
                  <a:schemeClr val="tx1"/>
                </a:solidFill>
                <a:latin typeface="+mn-lt"/>
                <a:ea typeface="+mn-ea"/>
                <a:cs typeface="+mn-cs"/>
              </a:rPr>
              <a:t>k</a:t>
            </a:r>
            <a:r>
              <a:rPr lang="zh-CN" altLang="zh-CN" sz="1200" kern="1200" dirty="0" smtClean="0">
                <a:solidFill>
                  <a:schemeClr val="tx1"/>
                </a:solidFill>
                <a:latin typeface="+mn-lt"/>
                <a:ea typeface="+mn-ea"/>
                <a:cs typeface="+mn-cs"/>
              </a:rPr>
              <a:t>维是全新的正交特征也被称为主成分</a:t>
            </a:r>
            <a:r>
              <a:rPr lang="zh-CN" altLang="en-US" sz="1200" kern="1200" dirty="0" smtClean="0">
                <a:solidFill>
                  <a:schemeClr val="tx1"/>
                </a:solidFill>
                <a:latin typeface="+mn-lt"/>
                <a:ea typeface="+mn-ea"/>
                <a:cs typeface="+mn-cs"/>
              </a:rPr>
              <a:t>。</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实数范围内，</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smtClean="0">
                <a:latin typeface="微软雅黑" panose="020B0503020204020204" pitchFamily="34" charset="-122"/>
                <a:ea typeface="微软雅黑" panose="020B0503020204020204" pitchFamily="34" charset="-122"/>
              </a:rPr>
              <a:t>Step1</a:t>
            </a:r>
            <a:r>
              <a:rPr lang="zh-CN" altLang="en-US" sz="1800" dirty="0" smtClean="0">
                <a:latin typeface="微软雅黑" panose="020B0503020204020204" pitchFamily="34" charset="-122"/>
                <a:ea typeface="微软雅黑" panose="020B0503020204020204" pitchFamily="34" charset="-122"/>
              </a:rPr>
              <a:t>：去平均值，即每一位特征减去各自的平均值。</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smtClean="0">
                <a:latin typeface="微软雅黑" panose="020B0503020204020204" pitchFamily="34" charset="-122"/>
                <a:ea typeface="微软雅黑" panose="020B0503020204020204" pitchFamily="34" charset="-122"/>
              </a:rPr>
              <a:t>Step2</a:t>
            </a:r>
            <a:r>
              <a:rPr lang="zh-CN" altLang="en-US" sz="1800" dirty="0" smtClean="0">
                <a:latin typeface="微软雅黑" panose="020B0503020204020204" pitchFamily="34" charset="-122"/>
                <a:ea typeface="微软雅黑" panose="020B0503020204020204" pitchFamily="34" charset="-122"/>
              </a:rPr>
              <a:t>：计算协方差矩阵。</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smtClean="0">
                <a:latin typeface="微软雅黑" panose="020B0503020204020204" pitchFamily="34" charset="-122"/>
                <a:ea typeface="微软雅黑" panose="020B0503020204020204" pitchFamily="34" charset="-122"/>
              </a:rPr>
              <a:t>Step3</a:t>
            </a:r>
            <a:r>
              <a:rPr lang="zh-CN" altLang="en-US" sz="1800" dirty="0" smtClean="0">
                <a:latin typeface="微软雅黑" panose="020B0503020204020204" pitchFamily="34" charset="-122"/>
                <a:ea typeface="微软雅黑" panose="020B0503020204020204" pitchFamily="34" charset="-122"/>
              </a:rPr>
              <a:t>：通过</a:t>
            </a:r>
            <a:r>
              <a:rPr lang="en-US" altLang="zh-CN" sz="1800" dirty="0" smtClean="0">
                <a:latin typeface="微软雅黑" panose="020B0503020204020204" pitchFamily="34" charset="-122"/>
                <a:ea typeface="微软雅黑" panose="020B0503020204020204" pitchFamily="34" charset="-122"/>
              </a:rPr>
              <a:t>SVD</a:t>
            </a:r>
            <a:r>
              <a:rPr lang="zh-CN" altLang="en-US" sz="1800" dirty="0" smtClean="0">
                <a:latin typeface="微软雅黑" panose="020B0503020204020204" pitchFamily="34" charset="-122"/>
                <a:ea typeface="微软雅黑" panose="020B0503020204020204" pitchFamily="34" charset="-122"/>
              </a:rPr>
              <a:t>计算协方差矩阵的特征值与特征向量。</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smtClean="0">
                <a:latin typeface="微软雅黑" panose="020B0503020204020204" pitchFamily="34" charset="-122"/>
                <a:ea typeface="微软雅黑" panose="020B0503020204020204" pitchFamily="34" charset="-122"/>
              </a:rPr>
              <a:t>Step4</a:t>
            </a:r>
            <a:r>
              <a:rPr lang="zh-CN" altLang="en-US" sz="1800" dirty="0" smtClean="0">
                <a:latin typeface="微软雅黑" panose="020B0503020204020204" pitchFamily="34" charset="-122"/>
                <a:ea typeface="微软雅黑" panose="020B0503020204020204" pitchFamily="34" charset="-122"/>
              </a:rPr>
              <a:t>：对特征值从大到小排序，选择其中最大的</a:t>
            </a:r>
            <a:r>
              <a:rPr lang="en-US" altLang="zh-CN" sz="1800" dirty="0" smtClean="0">
                <a:latin typeface="微软雅黑" panose="020B0503020204020204" pitchFamily="34" charset="-122"/>
                <a:ea typeface="微软雅黑" panose="020B0503020204020204" pitchFamily="34" charset="-122"/>
              </a:rPr>
              <a:t>k</a:t>
            </a:r>
            <a:r>
              <a:rPr lang="zh-CN" altLang="en-US" sz="1800" dirty="0" smtClean="0">
                <a:latin typeface="微软雅黑" panose="020B0503020204020204" pitchFamily="34" charset="-122"/>
                <a:ea typeface="微软雅黑" panose="020B0503020204020204" pitchFamily="34" charset="-122"/>
              </a:rPr>
              <a:t>个。然后将其对应的</a:t>
            </a:r>
            <a:r>
              <a:rPr lang="en-US" altLang="zh-CN" sz="1800" dirty="0" smtClean="0">
                <a:latin typeface="微软雅黑" panose="020B0503020204020204" pitchFamily="34" charset="-122"/>
                <a:ea typeface="微软雅黑" panose="020B0503020204020204" pitchFamily="34" charset="-122"/>
              </a:rPr>
              <a:t>k</a:t>
            </a:r>
            <a:r>
              <a:rPr lang="zh-CN" altLang="en-US" sz="1800" dirty="0" smtClean="0">
                <a:latin typeface="微软雅黑" panose="020B0503020204020204" pitchFamily="34" charset="-122"/>
                <a:ea typeface="微软雅黑" panose="020B0503020204020204" pitchFamily="34" charset="-122"/>
              </a:rPr>
              <a:t>个特征向量分别作为列向量组成特征向量矩阵。</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smtClean="0">
                <a:latin typeface="微软雅黑" panose="020B0503020204020204" pitchFamily="34" charset="-122"/>
                <a:ea typeface="微软雅黑" panose="020B0503020204020204" pitchFamily="34" charset="-122"/>
              </a:rPr>
              <a:t>Step5</a:t>
            </a:r>
            <a:r>
              <a:rPr lang="zh-CN" altLang="en-US" sz="1800" dirty="0" smtClean="0">
                <a:latin typeface="微软雅黑" panose="020B0503020204020204" pitchFamily="34" charset="-122"/>
                <a:ea typeface="微软雅黑" panose="020B0503020204020204" pitchFamily="34" charset="-122"/>
              </a:rPr>
              <a:t>：将数据转换到</a:t>
            </a:r>
            <a:r>
              <a:rPr lang="en-US" altLang="zh-CN" sz="1800" dirty="0" smtClean="0">
                <a:latin typeface="微软雅黑" panose="020B0503020204020204" pitchFamily="34" charset="-122"/>
                <a:ea typeface="微软雅黑" panose="020B0503020204020204" pitchFamily="34" charset="-122"/>
              </a:rPr>
              <a:t>k</a:t>
            </a:r>
            <a:r>
              <a:rPr lang="zh-CN" altLang="en-US" sz="1800" dirty="0" smtClean="0">
                <a:latin typeface="微软雅黑" panose="020B0503020204020204" pitchFamily="34" charset="-122"/>
                <a:ea typeface="微软雅黑" panose="020B0503020204020204" pitchFamily="34" charset="-122"/>
              </a:rPr>
              <a:t>个特征向量构建的新空间中。</a:t>
            </a:r>
            <a:r>
              <a:rPr lang="zh-CN" altLang="en-US" sz="2800" dirty="0" smtClean="0">
                <a:latin typeface="微软雅黑" panose="020B0503020204020204" pitchFamily="34" charset="-122"/>
                <a:ea typeface="微软雅黑" panose="020B0503020204020204" pitchFamily="34" charset="-122"/>
              </a:rPr>
              <a:t>使用</a:t>
            </a:r>
            <a:r>
              <a:rPr lang="zh-CN" altLang="en-US" sz="1800" b="0" i="0" kern="1200" dirty="0" smtClean="0">
                <a:solidFill>
                  <a:schemeClr val="tx1"/>
                </a:solidFill>
                <a:latin typeface="+mn-lt"/>
                <a:ea typeface="+mn-ea"/>
                <a:cs typeface="+mn-cs"/>
              </a:rPr>
              <a:t>左奇异矩阵可以用于对行数的压缩；右奇异矩阵可以用于对列</a:t>
            </a:r>
            <a:r>
              <a:rPr lang="en-US" altLang="zh-CN" sz="1800" b="0" i="0" kern="1200" dirty="0" smtClean="0">
                <a:solidFill>
                  <a:schemeClr val="tx1"/>
                </a:solidFill>
                <a:latin typeface="+mn-lt"/>
                <a:ea typeface="+mn-ea"/>
                <a:cs typeface="+mn-cs"/>
              </a:rPr>
              <a:t>(</a:t>
            </a:r>
            <a:r>
              <a:rPr lang="zh-CN" altLang="en-US" sz="1800" b="0" i="0" kern="1200" dirty="0" smtClean="0">
                <a:solidFill>
                  <a:schemeClr val="tx1"/>
                </a:solidFill>
                <a:latin typeface="+mn-lt"/>
                <a:ea typeface="+mn-ea"/>
                <a:cs typeface="+mn-cs"/>
              </a:rPr>
              <a:t>即特征维度</a:t>
            </a:r>
            <a:r>
              <a:rPr lang="en-US" altLang="zh-CN" sz="1800" b="0" i="0" kern="1200" dirty="0" smtClean="0">
                <a:solidFill>
                  <a:schemeClr val="tx1"/>
                </a:solidFill>
                <a:latin typeface="+mn-lt"/>
                <a:ea typeface="+mn-ea"/>
                <a:cs typeface="+mn-cs"/>
              </a:rPr>
              <a:t>)</a:t>
            </a:r>
            <a:r>
              <a:rPr lang="zh-CN" altLang="en-US" sz="1800" b="0" i="0" kern="1200" dirty="0" smtClean="0">
                <a:solidFill>
                  <a:schemeClr val="tx1"/>
                </a:solidFill>
                <a:latin typeface="+mn-lt"/>
                <a:ea typeface="+mn-ea"/>
                <a:cs typeface="+mn-cs"/>
              </a:rPr>
              <a:t>的压缩。</a:t>
            </a:r>
            <a:endParaRPr lang="en-US" altLang="zh-CN" sz="1800" b="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0" i="0" kern="1200" dirty="0" smtClean="0">
                <a:solidFill>
                  <a:schemeClr val="tx1"/>
                </a:solidFill>
                <a:latin typeface="+mn-lt"/>
                <a:ea typeface="+mn-ea"/>
                <a:cs typeface="+mn-cs"/>
              </a:rPr>
              <a:t>这样我们就把</a:t>
            </a:r>
            <a:r>
              <a:rPr lang="en-US" altLang="zh-CN" sz="1800" b="0" i="0" kern="1200" dirty="0" smtClean="0">
                <a:solidFill>
                  <a:schemeClr val="tx1"/>
                </a:solidFill>
                <a:latin typeface="+mn-lt"/>
                <a:ea typeface="+mn-ea"/>
                <a:cs typeface="+mn-cs"/>
              </a:rPr>
              <a:t>N</a:t>
            </a:r>
            <a:r>
              <a:rPr lang="zh-CN" altLang="en-US" sz="1800" b="0" i="0" kern="1200" dirty="0" smtClean="0">
                <a:solidFill>
                  <a:schemeClr val="tx1"/>
                </a:solidFill>
                <a:latin typeface="+mn-lt"/>
                <a:ea typeface="+mn-ea"/>
                <a:cs typeface="+mn-cs"/>
              </a:rPr>
              <a:t>维转化为</a:t>
            </a:r>
            <a:r>
              <a:rPr lang="en-US" altLang="zh-CN" sz="1800" b="0" i="0" kern="1200" dirty="0" smtClean="0">
                <a:solidFill>
                  <a:schemeClr val="tx1"/>
                </a:solidFill>
                <a:latin typeface="+mn-lt"/>
                <a:ea typeface="+mn-ea"/>
                <a:cs typeface="+mn-cs"/>
              </a:rPr>
              <a:t>K</a:t>
            </a:r>
            <a:r>
              <a:rPr lang="zh-CN" altLang="en-US" sz="1800" b="0" i="0" kern="1200" dirty="0" smtClean="0">
                <a:solidFill>
                  <a:schemeClr val="tx1"/>
                </a:solidFill>
                <a:latin typeface="+mn-lt"/>
                <a:ea typeface="+mn-ea"/>
                <a:cs typeface="+mn-cs"/>
              </a:rPr>
              <a:t>维。我们可以直观感受到，我们保留的是信息量最大的</a:t>
            </a:r>
            <a:r>
              <a:rPr lang="en-US" altLang="zh-CN" sz="1800" b="0" i="0" kern="1200" dirty="0" smtClean="0">
                <a:solidFill>
                  <a:schemeClr val="tx1"/>
                </a:solidFill>
                <a:latin typeface="+mn-lt"/>
                <a:ea typeface="+mn-ea"/>
                <a:cs typeface="+mn-cs"/>
              </a:rPr>
              <a:t>K</a:t>
            </a:r>
            <a:r>
              <a:rPr lang="zh-CN" altLang="en-US" sz="1800" b="0" i="0" kern="1200" dirty="0" smtClean="0">
                <a:solidFill>
                  <a:schemeClr val="tx1"/>
                </a:solidFill>
                <a:latin typeface="+mn-lt"/>
                <a:ea typeface="+mn-ea"/>
                <a:cs typeface="+mn-cs"/>
              </a:rPr>
              <a:t>个维度，所以在压缩空间的同时保留了大部分信息。</a:t>
            </a:r>
            <a:endParaRPr lang="zh-CN" altLang="en-US" sz="1800" dirty="0" smtClean="0">
              <a:latin typeface="微软雅黑" panose="020B0503020204020204" pitchFamily="34" charset="-122"/>
              <a:ea typeface="微软雅黑" panose="020B0503020204020204" pitchFamily="34" charset="-122"/>
            </a:endParaRPr>
          </a:p>
          <a:p>
            <a:pPr marL="0" lvl="0" indent="0">
              <a:buNone/>
              <a:defRPr/>
            </a:pP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直观来看，</a:t>
            </a:r>
            <a:r>
              <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K</a:t>
            </a: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的取值越大，为</a:t>
            </a:r>
            <a:r>
              <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N</a:t>
            </a: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时保持不变，保留了全部信息，为</a:t>
            </a:r>
            <a:r>
              <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0</a:t>
            </a: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时，抛弃了全部信息。所以</a:t>
            </a:r>
            <a:r>
              <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K</a:t>
            </a: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的取值可以自由变动，取决于我们需要保留多少信息。</a:t>
            </a:r>
            <a:r>
              <a:rPr lang="zh-CN" altLang="en-US" sz="1200" b="0" i="0" kern="1200" dirty="0" smtClean="0">
                <a:solidFill>
                  <a:schemeClr val="tx1"/>
                </a:solidFill>
                <a:latin typeface="+mn-lt"/>
                <a:ea typeface="+mn-ea"/>
                <a:cs typeface="+mn-cs"/>
              </a:rPr>
              <a:t>其中</a:t>
            </a:r>
            <a:r>
              <a:rPr lang="en-US" altLang="zh-CN" sz="1200" b="0" i="0" kern="1200" dirty="0" smtClean="0">
                <a:solidFill>
                  <a:schemeClr val="tx1"/>
                </a:solidFill>
                <a:latin typeface="+mn-lt"/>
                <a:ea typeface="+mn-ea"/>
                <a:cs typeface="+mn-cs"/>
              </a:rPr>
              <a:t>t</a:t>
            </a:r>
            <a:r>
              <a:rPr lang="zh-CN" altLang="en-US" sz="1200" b="0" i="0" kern="1200" dirty="0" smtClean="0">
                <a:solidFill>
                  <a:schemeClr val="tx1"/>
                </a:solidFill>
                <a:latin typeface="+mn-lt"/>
                <a:ea typeface="+mn-ea"/>
                <a:cs typeface="+mn-cs"/>
              </a:rPr>
              <a:t>值可以由自己定，比如</a:t>
            </a:r>
            <a:r>
              <a:rPr lang="en-US" altLang="zh-CN" sz="1200" b="0" i="0" kern="1200" dirty="0" smtClean="0">
                <a:solidFill>
                  <a:schemeClr val="tx1"/>
                </a:solidFill>
                <a:latin typeface="+mn-lt"/>
                <a:ea typeface="+mn-ea"/>
                <a:cs typeface="+mn-cs"/>
              </a:rPr>
              <a:t>t</a:t>
            </a:r>
            <a:r>
              <a:rPr lang="zh-CN" altLang="en-US" sz="1200" b="0" i="0" kern="1200" dirty="0" smtClean="0">
                <a:solidFill>
                  <a:schemeClr val="tx1"/>
                </a:solidFill>
                <a:latin typeface="+mn-lt"/>
                <a:ea typeface="+mn-ea"/>
                <a:cs typeface="+mn-cs"/>
              </a:rPr>
              <a:t>值取</a:t>
            </a:r>
            <a:r>
              <a:rPr lang="en-US" altLang="zh-CN" sz="1200" b="0" i="0" kern="1200" dirty="0" smtClean="0">
                <a:solidFill>
                  <a:schemeClr val="tx1"/>
                </a:solidFill>
                <a:latin typeface="+mn-lt"/>
                <a:ea typeface="+mn-ea"/>
                <a:cs typeface="+mn-cs"/>
              </a:rPr>
              <a:t>0.01</a:t>
            </a:r>
            <a:r>
              <a:rPr lang="zh-CN" altLang="en-US" sz="1200" b="0" i="0" kern="1200" dirty="0" smtClean="0">
                <a:solidFill>
                  <a:schemeClr val="tx1"/>
                </a:solidFill>
                <a:latin typeface="+mn-lt"/>
                <a:ea typeface="+mn-ea"/>
                <a:cs typeface="+mn-cs"/>
              </a:rPr>
              <a:t>，则代表了该</a:t>
            </a:r>
            <a:r>
              <a:rPr lang="en-US" altLang="zh-CN" sz="1200" b="0" i="0" kern="1200" dirty="0" smtClean="0">
                <a:solidFill>
                  <a:schemeClr val="tx1"/>
                </a:solidFill>
                <a:latin typeface="+mn-lt"/>
                <a:ea typeface="+mn-ea"/>
                <a:cs typeface="+mn-cs"/>
              </a:rPr>
              <a:t>PCA</a:t>
            </a:r>
            <a:r>
              <a:rPr lang="zh-CN" altLang="en-US" sz="1200" b="0" i="0" kern="1200" dirty="0" smtClean="0">
                <a:solidFill>
                  <a:schemeClr val="tx1"/>
                </a:solidFill>
                <a:latin typeface="+mn-lt"/>
                <a:ea typeface="+mn-ea"/>
                <a:cs typeface="+mn-cs"/>
              </a:rPr>
              <a:t>算法保留了</a:t>
            </a:r>
            <a:r>
              <a:rPr lang="en-US" altLang="zh-CN" sz="1200" b="0" i="0" kern="1200" dirty="0" smtClean="0">
                <a:solidFill>
                  <a:schemeClr val="tx1"/>
                </a:solidFill>
                <a:latin typeface="+mn-lt"/>
                <a:ea typeface="+mn-ea"/>
                <a:cs typeface="+mn-cs"/>
              </a:rPr>
              <a:t>99%</a:t>
            </a:r>
            <a:r>
              <a:rPr lang="zh-CN" altLang="en-US" sz="1200" b="0" i="0" kern="1200" dirty="0" smtClean="0">
                <a:solidFill>
                  <a:schemeClr val="tx1"/>
                </a:solidFill>
                <a:latin typeface="+mn-lt"/>
                <a:ea typeface="+mn-ea"/>
                <a:cs typeface="+mn-cs"/>
              </a:rPr>
              <a:t>的主要信息。当你觉得误差需要更小，可以把</a:t>
            </a:r>
            <a:r>
              <a:rPr lang="en-US" altLang="zh-CN" sz="1200" b="0" i="0" kern="1200" dirty="0" smtClean="0">
                <a:solidFill>
                  <a:schemeClr val="tx1"/>
                </a:solidFill>
                <a:latin typeface="+mn-lt"/>
                <a:ea typeface="+mn-ea"/>
                <a:cs typeface="+mn-cs"/>
              </a:rPr>
              <a:t>t</a:t>
            </a:r>
            <a:r>
              <a:rPr lang="zh-CN" altLang="en-US" sz="1200" b="0" i="0" kern="1200" dirty="0" smtClean="0">
                <a:solidFill>
                  <a:schemeClr val="tx1"/>
                </a:solidFill>
                <a:latin typeface="+mn-lt"/>
                <a:ea typeface="+mn-ea"/>
                <a:cs typeface="+mn-cs"/>
              </a:rPr>
              <a:t>值设置的更小</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有了前面的铺垫，我们进入今天的主题。我们经常听到在新闻联播或者政府报告中听到要坚持“目标导向”和“问题导向”。其实这句话真的非常精辟，适用于各行各业。就今天这个</a:t>
            </a:r>
            <a:r>
              <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TDT</a:t>
            </a: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的发展来说，同样是按照这样的脉络来发展的。一个算法的目标：就是为了实现某种功能。方法：也就是怎么做，只需对之前的算法出现的问题进行优化，这是很直接清晰的一个思路。我们先看</a:t>
            </a:r>
            <a:r>
              <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LSA</a:t>
            </a: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之前是怎么做的。</a:t>
            </a:r>
            <a:endPar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lvl="0" indent="0">
              <a:buNone/>
              <a:defRPr/>
            </a:pPr>
            <a:r>
              <a:rPr lang="zh-CN" altLang="en-US" sz="1200" b="0" i="0" kern="1200" dirty="0" smtClean="0">
                <a:solidFill>
                  <a:schemeClr val="tx1"/>
                </a:solidFill>
                <a:latin typeface="+mn-lt"/>
                <a:ea typeface="+mn-ea"/>
                <a:cs typeface="+mn-cs"/>
              </a:rPr>
              <a:t>传统向量空间模型是信息检索中最常用的检索方法，其检索过程是，将文档集</a:t>
            </a:r>
            <a:r>
              <a:rPr lang="en-US" altLang="zh-CN" sz="1200" b="0" i="0" kern="1200" dirty="0" smtClean="0">
                <a:solidFill>
                  <a:schemeClr val="tx1"/>
                </a:solidFill>
                <a:latin typeface="+mn-lt"/>
                <a:ea typeface="+mn-ea"/>
                <a:cs typeface="+mn-cs"/>
              </a:rPr>
              <a:t>D</a:t>
            </a:r>
            <a:r>
              <a:rPr lang="zh-CN" altLang="en-US" sz="1200" b="0" i="0" kern="1200" dirty="0" smtClean="0">
                <a:solidFill>
                  <a:schemeClr val="tx1"/>
                </a:solidFill>
                <a:latin typeface="+mn-lt"/>
                <a:ea typeface="+mn-ea"/>
                <a:cs typeface="+mn-cs"/>
              </a:rPr>
              <a:t>中的所有文档和查询都表示成以单词为特征的向量，特征值为每个单词的</a:t>
            </a:r>
            <a:r>
              <a:rPr lang="en-US" altLang="zh-CN" sz="1200" b="0" i="0" kern="1200" dirty="0" smtClean="0">
                <a:solidFill>
                  <a:schemeClr val="tx1"/>
                </a:solidFill>
                <a:latin typeface="+mn-lt"/>
                <a:ea typeface="+mn-ea"/>
                <a:cs typeface="+mn-cs"/>
              </a:rPr>
              <a:t>TF-IDF</a:t>
            </a:r>
            <a:r>
              <a:rPr lang="zh-CN" altLang="en-US" sz="1200" b="0" i="0" kern="1200" dirty="0" smtClean="0">
                <a:solidFill>
                  <a:schemeClr val="tx1"/>
                </a:solidFill>
                <a:latin typeface="+mn-lt"/>
                <a:ea typeface="+mn-ea"/>
                <a:cs typeface="+mn-cs"/>
              </a:rPr>
              <a:t>值，然后使用向量空间模型</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亦即计算查询</a:t>
            </a:r>
            <a:r>
              <a:rPr lang="en-US" altLang="zh-CN" sz="1200" b="0" i="0" kern="1200" dirty="0" smtClean="0">
                <a:solidFill>
                  <a:schemeClr val="tx1"/>
                </a:solidFill>
                <a:latin typeface="+mn-lt"/>
                <a:ea typeface="+mn-ea"/>
                <a:cs typeface="+mn-cs"/>
              </a:rPr>
              <a:t>q</a:t>
            </a:r>
            <a:r>
              <a:rPr lang="zh-CN" altLang="en-US" sz="1200" b="0" i="0" kern="1200" dirty="0" smtClean="0">
                <a:solidFill>
                  <a:schemeClr val="tx1"/>
                </a:solidFill>
                <a:latin typeface="+mn-lt"/>
                <a:ea typeface="+mn-ea"/>
                <a:cs typeface="+mn-cs"/>
              </a:rPr>
              <a:t>的向量和每个文档</a:t>
            </a:r>
            <a:r>
              <a:rPr lang="en-US" altLang="zh-CN" sz="1200" b="0" i="0" kern="1200" dirty="0" err="1" smtClean="0">
                <a:solidFill>
                  <a:schemeClr val="tx1"/>
                </a:solidFill>
                <a:latin typeface="+mn-lt"/>
                <a:ea typeface="+mn-ea"/>
                <a:cs typeface="+mn-cs"/>
              </a:rPr>
              <a:t>di</a:t>
            </a:r>
            <a:r>
              <a:rPr lang="zh-CN" altLang="en-US" sz="1200" b="0" i="0" kern="1200" dirty="0" smtClean="0">
                <a:solidFill>
                  <a:schemeClr val="tx1"/>
                </a:solidFill>
                <a:latin typeface="+mn-lt"/>
                <a:ea typeface="+mn-ea"/>
                <a:cs typeface="+mn-cs"/>
              </a:rPr>
              <a:t>的向量之间的相似度</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来衡量文档和查询之间的相似度，从而得到和给定查询最相关的文档。</a:t>
            </a:r>
            <a:r>
              <a:rPr lang="zh-CN" altLang="en-US" sz="1800" dirty="0" smtClean="0"/>
              <a:t/>
            </a:r>
            <a:br>
              <a:rPr lang="zh-CN" altLang="en-US" sz="1800" dirty="0" smtClean="0"/>
            </a:br>
            <a:r>
              <a:rPr lang="zh-CN" altLang="en-US" sz="1200" b="0" i="0" kern="1200" dirty="0" smtClean="0">
                <a:solidFill>
                  <a:schemeClr val="tx1"/>
                </a:solidFill>
                <a:latin typeface="+mn-lt"/>
                <a:ea typeface="+mn-ea"/>
                <a:cs typeface="+mn-cs"/>
              </a:rPr>
              <a:t>向量空间模型简单的基于单词的出现与否以及</a:t>
            </a:r>
            <a:r>
              <a:rPr lang="en-US" altLang="zh-CN" sz="1200" b="0" i="0" kern="1200" dirty="0" smtClean="0">
                <a:solidFill>
                  <a:schemeClr val="tx1"/>
                </a:solidFill>
                <a:latin typeface="+mn-lt"/>
                <a:ea typeface="+mn-ea"/>
                <a:cs typeface="+mn-cs"/>
              </a:rPr>
              <a:t>TF-IDF</a:t>
            </a:r>
            <a:r>
              <a:rPr lang="zh-CN" altLang="en-US" sz="1200" b="0" i="0" kern="1200" dirty="0" smtClean="0">
                <a:solidFill>
                  <a:schemeClr val="tx1"/>
                </a:solidFill>
                <a:latin typeface="+mn-lt"/>
                <a:ea typeface="+mn-ea"/>
                <a:cs typeface="+mn-cs"/>
              </a:rPr>
              <a:t>等信息来进行检索，但是“说了或者写了哪些单词”和“真正想表达的意思”之间有很大的区别，其中两个重要的阻碍是单词的多义性</a:t>
            </a:r>
            <a:r>
              <a:rPr lang="en-US" altLang="zh-CN" sz="1200" b="0" i="0" kern="1200" dirty="0" smtClean="0">
                <a:solidFill>
                  <a:schemeClr val="tx1"/>
                </a:solidFill>
                <a:latin typeface="+mn-lt"/>
                <a:ea typeface="+mn-ea"/>
                <a:cs typeface="+mn-cs"/>
              </a:rPr>
              <a:t>(</a:t>
            </a:r>
            <a:r>
              <a:rPr lang="en-US" altLang="zh-CN" sz="1200" b="0" i="0" kern="1200" dirty="0" err="1" smtClean="0">
                <a:solidFill>
                  <a:schemeClr val="tx1"/>
                </a:solidFill>
                <a:latin typeface="+mn-lt"/>
                <a:ea typeface="+mn-ea"/>
                <a:cs typeface="+mn-cs"/>
              </a:rPr>
              <a:t>polysems</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和同义性</a:t>
            </a:r>
            <a:r>
              <a:rPr lang="en-US" altLang="zh-CN" sz="1200" b="0" i="0" kern="1200" dirty="0" smtClean="0">
                <a:solidFill>
                  <a:schemeClr val="tx1"/>
                </a:solidFill>
                <a:latin typeface="+mn-lt"/>
                <a:ea typeface="+mn-ea"/>
                <a:cs typeface="+mn-cs"/>
              </a:rPr>
              <a:t>(</a:t>
            </a:r>
            <a:r>
              <a:rPr lang="en-US" altLang="zh-CN" sz="1200" b="0" i="0" kern="1200" dirty="0" err="1" smtClean="0">
                <a:solidFill>
                  <a:schemeClr val="tx1"/>
                </a:solidFill>
                <a:latin typeface="+mn-lt"/>
                <a:ea typeface="+mn-ea"/>
                <a:cs typeface="+mn-cs"/>
              </a:rPr>
              <a:t>synonymys</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。多义性指的是一个单词可能有多个意思，比如</a:t>
            </a:r>
            <a:r>
              <a:rPr lang="en-US" altLang="zh-CN" sz="1200" b="0" i="0" kern="1200" dirty="0" smtClean="0">
                <a:solidFill>
                  <a:schemeClr val="tx1"/>
                </a:solidFill>
                <a:latin typeface="+mn-lt"/>
                <a:ea typeface="+mn-ea"/>
                <a:cs typeface="+mn-cs"/>
              </a:rPr>
              <a:t>Apple</a:t>
            </a:r>
            <a:r>
              <a:rPr lang="zh-CN" altLang="en-US" sz="1200" b="0" i="0" kern="1200" dirty="0" smtClean="0">
                <a:solidFill>
                  <a:schemeClr val="tx1"/>
                </a:solidFill>
                <a:latin typeface="+mn-lt"/>
                <a:ea typeface="+mn-ea"/>
                <a:cs typeface="+mn-cs"/>
              </a:rPr>
              <a:t>，既可以指水果苹果，也可以指苹果公司；而同义性指的是多个不同的词可能表示同样的意思，比如</a:t>
            </a:r>
            <a:r>
              <a:rPr lang="en-US" altLang="zh-CN" sz="1200" b="0" i="0" kern="1200" dirty="0" smtClean="0">
                <a:solidFill>
                  <a:schemeClr val="tx1"/>
                </a:solidFill>
                <a:latin typeface="+mn-lt"/>
                <a:ea typeface="+mn-ea"/>
                <a:cs typeface="+mn-cs"/>
              </a:rPr>
              <a:t>search</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find</a:t>
            </a:r>
            <a:r>
              <a:rPr lang="zh-CN" altLang="en-US" sz="1200" b="0" i="0" kern="1200" dirty="0" smtClean="0">
                <a:solidFill>
                  <a:schemeClr val="tx1"/>
                </a:solidFill>
                <a:latin typeface="+mn-lt"/>
                <a:ea typeface="+mn-ea"/>
                <a:cs typeface="+mn-cs"/>
              </a:rPr>
              <a:t>。</a:t>
            </a:r>
            <a:r>
              <a:rPr lang="en-US" altLang="zh-CN" sz="1800" dirty="0" smtClean="0"/>
              <a:t/>
            </a:r>
            <a:br>
              <a:rPr lang="en-US" altLang="zh-CN" sz="1800" dirty="0" smtClean="0"/>
            </a:br>
            <a:r>
              <a:rPr lang="zh-CN" altLang="en-US" sz="1200" b="0" i="0" kern="1200" dirty="0" smtClean="0">
                <a:solidFill>
                  <a:schemeClr val="tx1"/>
                </a:solidFill>
                <a:latin typeface="+mn-lt"/>
                <a:ea typeface="+mn-ea"/>
                <a:cs typeface="+mn-cs"/>
              </a:rPr>
              <a:t>同义词和多义词的存在使得单纯基于单词的检索方法</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比如向量空间模型等</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的检索精度受到很大影响。下面举例说明：</a:t>
            </a:r>
            <a:r>
              <a:rPr lang="zh-CN" altLang="en-US" sz="1800" dirty="0" smtClean="0"/>
              <a:t/>
            </a:r>
            <a:br>
              <a:rPr lang="zh-CN" altLang="en-US" sz="1800" dirty="0" smtClean="0"/>
            </a:br>
            <a:r>
              <a:rPr lang="zh-CN" altLang="en-US" sz="1200" b="0" i="0" kern="1200" dirty="0" smtClean="0">
                <a:solidFill>
                  <a:schemeClr val="tx1"/>
                </a:solidFill>
                <a:latin typeface="+mn-lt"/>
                <a:ea typeface="+mn-ea"/>
                <a:cs typeface="+mn-cs"/>
              </a:rPr>
              <a:t>假设用户的查询为</a:t>
            </a:r>
            <a:r>
              <a:rPr lang="en-US" altLang="zh-CN" sz="1200" b="0" i="0" kern="1200" dirty="0" smtClean="0">
                <a:solidFill>
                  <a:schemeClr val="tx1"/>
                </a:solidFill>
                <a:latin typeface="+mn-lt"/>
                <a:ea typeface="+mn-ea"/>
                <a:cs typeface="+mn-cs"/>
              </a:rPr>
              <a:t>Q=”IDF in computer-based information look-up”</a:t>
            </a:r>
            <a:r>
              <a:rPr lang="en-US" altLang="zh-CN" sz="1800" dirty="0" smtClean="0"/>
              <a:t/>
            </a:r>
            <a:br>
              <a:rPr lang="en-US" altLang="zh-CN" sz="1800" dirty="0" smtClean="0"/>
            </a:br>
            <a:r>
              <a:rPr lang="zh-CN" altLang="en-US" sz="1200" b="0" i="0" kern="1200" dirty="0" smtClean="0">
                <a:solidFill>
                  <a:schemeClr val="tx1"/>
                </a:solidFill>
                <a:latin typeface="+mn-lt"/>
                <a:ea typeface="+mn-ea"/>
                <a:cs typeface="+mn-cs"/>
              </a:rPr>
              <a:t>存在三篇文档</a:t>
            </a:r>
            <a:r>
              <a:rPr lang="en-US" altLang="zh-CN" sz="1200" b="0" i="0" kern="1200" dirty="0" smtClean="0">
                <a:solidFill>
                  <a:schemeClr val="tx1"/>
                </a:solidFill>
                <a:latin typeface="+mn-lt"/>
                <a:ea typeface="+mn-ea"/>
                <a:cs typeface="+mn-cs"/>
              </a:rPr>
              <a:t>Doc 1</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Doc 2</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Doc 3</a:t>
            </a:r>
            <a:r>
              <a:rPr lang="zh-CN" altLang="en-US" sz="1200" b="0" i="0" kern="1200" dirty="0" smtClean="0">
                <a:solidFill>
                  <a:schemeClr val="tx1"/>
                </a:solidFill>
                <a:latin typeface="+mn-lt"/>
                <a:ea typeface="+mn-ea"/>
                <a:cs typeface="+mn-cs"/>
              </a:rPr>
              <a:t>，其向量表示如下：</a:t>
            </a:r>
            <a:endParaRPr lang="en-US" altLang="zh-CN" sz="1200" b="0" i="0" kern="1200" dirty="0" smtClean="0">
              <a:solidFill>
                <a:schemeClr val="tx1"/>
              </a:solidFill>
              <a:latin typeface="+mn-lt"/>
              <a:ea typeface="+mn-ea"/>
              <a:cs typeface="+mn-cs"/>
            </a:endParaRPr>
          </a:p>
          <a:p>
            <a:pPr marL="0" lvl="0" indent="0">
              <a:buNone/>
              <a:defRPr/>
            </a:pPr>
            <a:r>
              <a:rPr lang="zh-CN" altLang="en-US" sz="1200" b="0" i="0" kern="1200" dirty="0" smtClean="0">
                <a:solidFill>
                  <a:schemeClr val="tx1"/>
                </a:solidFill>
                <a:latin typeface="+mn-lt"/>
                <a:ea typeface="+mn-ea"/>
                <a:cs typeface="+mn-cs"/>
              </a:rPr>
              <a:t>其中</a:t>
            </a:r>
            <a:r>
              <a:rPr lang="en-US" altLang="zh-CN" sz="1200" b="0" i="0" kern="1200" dirty="0" smtClean="0">
                <a:solidFill>
                  <a:schemeClr val="tx1"/>
                </a:solidFill>
                <a:latin typeface="+mn-lt"/>
                <a:ea typeface="+mn-ea"/>
                <a:cs typeface="+mn-cs"/>
              </a:rPr>
              <a:t>Table(</a:t>
            </a:r>
            <a:r>
              <a:rPr lang="en-US" altLang="zh-CN" sz="1200" b="0" i="0" kern="1200" dirty="0" err="1" smtClean="0">
                <a:solidFill>
                  <a:schemeClr val="tx1"/>
                </a:solidFill>
                <a:latin typeface="+mn-lt"/>
                <a:ea typeface="+mn-ea"/>
                <a:cs typeface="+mn-cs"/>
              </a:rPr>
              <a:t>i,j</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表示文档</a:t>
            </a:r>
            <a:r>
              <a:rPr lang="en-US" altLang="zh-CN" sz="1200" b="0" i="0" kern="1200" dirty="0" err="1" smtClean="0">
                <a:solidFill>
                  <a:schemeClr val="tx1"/>
                </a:solidFill>
                <a:latin typeface="+mn-lt"/>
                <a:ea typeface="+mn-ea"/>
                <a:cs typeface="+mn-cs"/>
              </a:rPr>
              <a:t>i</a:t>
            </a:r>
            <a:r>
              <a:rPr lang="zh-CN" altLang="en-US" sz="1200" b="0" i="0" kern="1200" dirty="0" smtClean="0">
                <a:solidFill>
                  <a:schemeClr val="tx1"/>
                </a:solidFill>
                <a:latin typeface="+mn-lt"/>
                <a:ea typeface="+mn-ea"/>
                <a:cs typeface="+mn-cs"/>
              </a:rPr>
              <a:t>包含词语</a:t>
            </a:r>
            <a:r>
              <a:rPr lang="en-US" altLang="zh-CN" sz="1200" b="0" i="0" kern="1200" dirty="0" smtClean="0">
                <a:solidFill>
                  <a:schemeClr val="tx1"/>
                </a:solidFill>
                <a:latin typeface="+mn-lt"/>
                <a:ea typeface="+mn-ea"/>
                <a:cs typeface="+mn-cs"/>
              </a:rPr>
              <a:t>j</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Table(</a:t>
            </a:r>
            <a:r>
              <a:rPr lang="en-US" altLang="zh-CN" sz="1200" b="0" i="0" kern="1200" dirty="0" err="1" smtClean="0">
                <a:solidFill>
                  <a:schemeClr val="tx1"/>
                </a:solidFill>
                <a:latin typeface="+mn-lt"/>
                <a:ea typeface="+mn-ea"/>
                <a:cs typeface="+mn-cs"/>
              </a:rPr>
              <a:t>i,j</a:t>
            </a:r>
            <a:r>
              <a:rPr lang="en-US" altLang="zh-CN" sz="1200" b="0" i="0" kern="1200" dirty="0" smtClean="0">
                <a:solidFill>
                  <a:schemeClr val="tx1"/>
                </a:solidFill>
                <a:latin typeface="+mn-lt"/>
                <a:ea typeface="+mn-ea"/>
                <a:cs typeface="+mn-cs"/>
              </a:rPr>
              <a:t>)=x</a:t>
            </a:r>
            <a:r>
              <a:rPr lang="zh-CN" altLang="en-US" sz="1200" b="0" i="0" kern="1200" dirty="0" smtClean="0">
                <a:solidFill>
                  <a:schemeClr val="tx1"/>
                </a:solidFill>
                <a:latin typeface="+mn-lt"/>
                <a:ea typeface="+mn-ea"/>
                <a:cs typeface="+mn-cs"/>
              </a:rPr>
              <a:t>表示该词语在查询</a:t>
            </a:r>
            <a:r>
              <a:rPr lang="en-US" altLang="zh-CN" sz="1200" b="0" i="0" kern="1200" dirty="0" smtClean="0">
                <a:solidFill>
                  <a:schemeClr val="tx1"/>
                </a:solidFill>
                <a:latin typeface="+mn-lt"/>
                <a:ea typeface="+mn-ea"/>
                <a:cs typeface="+mn-cs"/>
              </a:rPr>
              <a:t>Q</a:t>
            </a:r>
            <a:r>
              <a:rPr lang="zh-CN" altLang="en-US" sz="1200" b="0" i="0" kern="1200" dirty="0" smtClean="0">
                <a:solidFill>
                  <a:schemeClr val="tx1"/>
                </a:solidFill>
                <a:latin typeface="+mn-lt"/>
                <a:ea typeface="+mn-ea"/>
                <a:cs typeface="+mn-cs"/>
              </a:rPr>
              <a:t>中出现。</a:t>
            </a:r>
            <a:r>
              <a:rPr lang="en-US" altLang="zh-CN" sz="1200" b="0" i="0" kern="1200" dirty="0" smtClean="0">
                <a:solidFill>
                  <a:schemeClr val="tx1"/>
                </a:solidFill>
                <a:latin typeface="+mn-lt"/>
                <a:ea typeface="+mn-ea"/>
                <a:cs typeface="+mn-cs"/>
              </a:rPr>
              <a:t>Relevance</a:t>
            </a:r>
            <a:r>
              <a:rPr lang="zh-CN" altLang="en-US" sz="1200" b="0" i="0" kern="1200" dirty="0" smtClean="0">
                <a:solidFill>
                  <a:schemeClr val="tx1"/>
                </a:solidFill>
                <a:latin typeface="+mn-lt"/>
                <a:ea typeface="+mn-ea"/>
                <a:cs typeface="+mn-cs"/>
              </a:rPr>
              <a:t>如果为</a:t>
            </a:r>
            <a:r>
              <a:rPr lang="en-US" altLang="zh-CN" sz="1200" b="0" i="0" kern="1200" dirty="0" smtClean="0">
                <a:solidFill>
                  <a:schemeClr val="tx1"/>
                </a:solidFill>
                <a:latin typeface="+mn-lt"/>
                <a:ea typeface="+mn-ea"/>
                <a:cs typeface="+mn-cs"/>
              </a:rPr>
              <a:t>R</a:t>
            </a:r>
            <a:r>
              <a:rPr lang="zh-CN" altLang="en-US" sz="1200" b="0" i="0" kern="1200" dirty="0" smtClean="0">
                <a:solidFill>
                  <a:schemeClr val="tx1"/>
                </a:solidFill>
                <a:latin typeface="+mn-lt"/>
                <a:ea typeface="+mn-ea"/>
                <a:cs typeface="+mn-cs"/>
              </a:rPr>
              <a:t>表示该文档实际上和查询</a:t>
            </a:r>
            <a:r>
              <a:rPr lang="en-US" altLang="zh-CN" sz="1200" b="0" i="0" kern="1200" dirty="0" smtClean="0">
                <a:solidFill>
                  <a:schemeClr val="tx1"/>
                </a:solidFill>
                <a:latin typeface="+mn-lt"/>
                <a:ea typeface="+mn-ea"/>
                <a:cs typeface="+mn-cs"/>
              </a:rPr>
              <a:t>Q</a:t>
            </a:r>
            <a:r>
              <a:rPr lang="zh-CN" altLang="en-US" sz="1200" b="0" i="0" kern="1200" dirty="0" smtClean="0">
                <a:solidFill>
                  <a:schemeClr val="tx1"/>
                </a:solidFill>
                <a:latin typeface="+mn-lt"/>
                <a:ea typeface="+mn-ea"/>
                <a:cs typeface="+mn-cs"/>
              </a:rPr>
              <a:t>相关，</a:t>
            </a:r>
            <a:r>
              <a:rPr lang="en-US" altLang="zh-CN" sz="1200" b="0" i="0" kern="1200" dirty="0" smtClean="0">
                <a:solidFill>
                  <a:schemeClr val="tx1"/>
                </a:solidFill>
                <a:latin typeface="+mn-lt"/>
                <a:ea typeface="+mn-ea"/>
                <a:cs typeface="+mn-cs"/>
              </a:rPr>
              <a:t>Match</a:t>
            </a:r>
            <a:r>
              <a:rPr lang="zh-CN" altLang="en-US" sz="1200" b="0" i="0" kern="1200" dirty="0" smtClean="0">
                <a:solidFill>
                  <a:schemeClr val="tx1"/>
                </a:solidFill>
                <a:latin typeface="+mn-lt"/>
                <a:ea typeface="+mn-ea"/>
                <a:cs typeface="+mn-cs"/>
              </a:rPr>
              <a:t>为</a:t>
            </a:r>
            <a:r>
              <a:rPr lang="en-US" altLang="zh-CN" sz="1200" b="0" i="0" kern="1200" dirty="0" smtClean="0">
                <a:solidFill>
                  <a:schemeClr val="tx1"/>
                </a:solidFill>
                <a:latin typeface="+mn-lt"/>
                <a:ea typeface="+mn-ea"/>
                <a:cs typeface="+mn-cs"/>
              </a:rPr>
              <a:t>M</a:t>
            </a:r>
            <a:r>
              <a:rPr lang="zh-CN" altLang="en-US" sz="1200" b="0" i="0" kern="1200" dirty="0" smtClean="0">
                <a:solidFill>
                  <a:schemeClr val="tx1"/>
                </a:solidFill>
                <a:latin typeface="+mn-lt"/>
                <a:ea typeface="+mn-ea"/>
                <a:cs typeface="+mn-cs"/>
              </a:rPr>
              <a:t>表示根据基于单词的检索方法判断的文档和查询的相关性。</a:t>
            </a:r>
            <a:r>
              <a:rPr lang="zh-CN" altLang="en-US" sz="1800" dirty="0" smtClean="0"/>
              <a:t/>
            </a:r>
            <a:br>
              <a:rPr lang="zh-CN" altLang="en-US" sz="1800" dirty="0" smtClean="0"/>
            </a:br>
            <a:r>
              <a:rPr lang="zh-CN" altLang="en-US" sz="1200" b="0" i="0" kern="1200" dirty="0" smtClean="0">
                <a:solidFill>
                  <a:schemeClr val="tx1"/>
                </a:solidFill>
                <a:latin typeface="+mn-lt"/>
                <a:ea typeface="+mn-ea"/>
                <a:cs typeface="+mn-cs"/>
              </a:rPr>
              <a:t>通过观察查询，我们知道用户实际上需要的是和“信息检索”相关的文档，文档</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是和信息检索相关的，但是因为不包含查询</a:t>
            </a:r>
            <a:r>
              <a:rPr lang="en-US" altLang="zh-CN" sz="1200" b="0" i="0" kern="1200" dirty="0" smtClean="0">
                <a:solidFill>
                  <a:schemeClr val="tx1"/>
                </a:solidFill>
                <a:latin typeface="+mn-lt"/>
                <a:ea typeface="+mn-ea"/>
                <a:cs typeface="+mn-cs"/>
              </a:rPr>
              <a:t>Q</a:t>
            </a:r>
            <a:r>
              <a:rPr lang="zh-CN" altLang="en-US" sz="1200" b="0" i="0" kern="1200" dirty="0" smtClean="0">
                <a:solidFill>
                  <a:schemeClr val="tx1"/>
                </a:solidFill>
                <a:latin typeface="+mn-lt"/>
                <a:ea typeface="+mn-ea"/>
                <a:cs typeface="+mn-cs"/>
              </a:rPr>
              <a:t>中的词语，所以没有被检索到。实际上该文档包含的词语“</a:t>
            </a:r>
            <a:r>
              <a:rPr lang="en-US" altLang="zh-CN" sz="1200" b="0" i="0" kern="1200" dirty="0" smtClean="0">
                <a:solidFill>
                  <a:schemeClr val="tx1"/>
                </a:solidFill>
                <a:latin typeface="+mn-lt"/>
                <a:ea typeface="+mn-ea"/>
                <a:cs typeface="+mn-cs"/>
              </a:rPr>
              <a:t>retrieval”</a:t>
            </a:r>
            <a:r>
              <a:rPr lang="zh-CN" altLang="en-US" sz="1200" b="0" i="0" kern="1200" dirty="0" smtClean="0">
                <a:solidFill>
                  <a:schemeClr val="tx1"/>
                </a:solidFill>
                <a:latin typeface="+mn-lt"/>
                <a:ea typeface="+mn-ea"/>
                <a:cs typeface="+mn-cs"/>
              </a:rPr>
              <a:t>和查询</a:t>
            </a:r>
            <a:r>
              <a:rPr lang="en-US" altLang="zh-CN" sz="1200" b="0" i="0" kern="1200" dirty="0" smtClean="0">
                <a:solidFill>
                  <a:schemeClr val="tx1"/>
                </a:solidFill>
                <a:latin typeface="+mn-lt"/>
                <a:ea typeface="+mn-ea"/>
                <a:cs typeface="+mn-cs"/>
              </a:rPr>
              <a:t>Q</a:t>
            </a:r>
            <a:r>
              <a:rPr lang="zh-CN" altLang="en-US" sz="1200" b="0" i="0" kern="1200" dirty="0" smtClean="0">
                <a:solidFill>
                  <a:schemeClr val="tx1"/>
                </a:solidFill>
                <a:latin typeface="+mn-lt"/>
                <a:ea typeface="+mn-ea"/>
                <a:cs typeface="+mn-cs"/>
              </a:rPr>
              <a:t>中的“</a:t>
            </a:r>
            <a:r>
              <a:rPr lang="en-US" altLang="zh-CN" sz="1200" b="0" i="0" kern="1200" dirty="0" smtClean="0">
                <a:solidFill>
                  <a:schemeClr val="tx1"/>
                </a:solidFill>
                <a:latin typeface="+mn-lt"/>
                <a:ea typeface="+mn-ea"/>
                <a:cs typeface="+mn-cs"/>
              </a:rPr>
              <a:t>look-up”</a:t>
            </a:r>
            <a:r>
              <a:rPr lang="zh-CN" altLang="en-US" sz="1200" b="0" i="0" kern="1200" dirty="0" smtClean="0">
                <a:solidFill>
                  <a:schemeClr val="tx1"/>
                </a:solidFill>
                <a:latin typeface="+mn-lt"/>
                <a:ea typeface="+mn-ea"/>
                <a:cs typeface="+mn-cs"/>
              </a:rPr>
              <a:t>是同义词，基于单词的检索方法无法识别同义词，降低了检索的性能。而文档</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虽然包含了查询中的”</a:t>
            </a:r>
            <a:r>
              <a:rPr lang="en-US" altLang="zh-CN" sz="1200" b="0" i="0" kern="1200" dirty="0" smtClean="0">
                <a:solidFill>
                  <a:schemeClr val="tx1"/>
                </a:solidFill>
                <a:latin typeface="+mn-lt"/>
                <a:ea typeface="+mn-ea"/>
                <a:cs typeface="+mn-cs"/>
              </a:rPr>
              <a:t>information”</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computer”</a:t>
            </a:r>
            <a:r>
              <a:rPr lang="zh-CN" altLang="en-US" sz="1200" b="0" i="0" kern="1200" dirty="0" smtClean="0">
                <a:solidFill>
                  <a:schemeClr val="tx1"/>
                </a:solidFill>
                <a:latin typeface="+mn-lt"/>
                <a:ea typeface="+mn-ea"/>
                <a:cs typeface="+mn-cs"/>
              </a:rPr>
              <a:t>两个词语，但是实际上该篇文档讲的是“信息论”</a:t>
            </a:r>
            <a:r>
              <a:rPr lang="en-US" altLang="zh-CN" sz="1200" b="0" i="0" kern="1200" dirty="0" smtClean="0">
                <a:solidFill>
                  <a:schemeClr val="tx1"/>
                </a:solidFill>
                <a:latin typeface="+mn-lt"/>
                <a:ea typeface="+mn-ea"/>
                <a:cs typeface="+mn-cs"/>
              </a:rPr>
              <a:t>(Information Theory)</a:t>
            </a:r>
            <a:r>
              <a:rPr lang="zh-CN" altLang="en-US" sz="1200" b="0" i="0" kern="1200" dirty="0" smtClean="0">
                <a:solidFill>
                  <a:schemeClr val="tx1"/>
                </a:solidFill>
                <a:latin typeface="+mn-lt"/>
                <a:ea typeface="+mn-ea"/>
                <a:cs typeface="+mn-cs"/>
              </a:rPr>
              <a:t>，但是基于单词的检索方法无法识别多义词，所以把这篇实际不相关的文档标记为</a:t>
            </a:r>
            <a:r>
              <a:rPr lang="en-US" altLang="zh-CN" sz="1200" b="0" i="0" kern="1200" dirty="0" smtClean="0">
                <a:solidFill>
                  <a:schemeClr val="tx1"/>
                </a:solidFill>
                <a:latin typeface="+mn-lt"/>
                <a:ea typeface="+mn-ea"/>
                <a:cs typeface="+mn-cs"/>
              </a:rPr>
              <a:t>Match</a:t>
            </a:r>
            <a:r>
              <a:rPr lang="zh-CN" altLang="en-US" sz="1200" b="0" i="0" kern="1200" dirty="0" smtClean="0">
                <a:solidFill>
                  <a:schemeClr val="tx1"/>
                </a:solidFill>
                <a:latin typeface="+mn-lt"/>
                <a:ea typeface="+mn-ea"/>
                <a:cs typeface="+mn-cs"/>
              </a:rPr>
              <a:t>。</a:t>
            </a:r>
            <a:r>
              <a:rPr lang="en-US" altLang="zh-CN" sz="1800" dirty="0" smtClean="0"/>
              <a:t/>
            </a:r>
            <a:br>
              <a:rPr lang="en-US" altLang="zh-CN" sz="1800" dirty="0" smtClean="0"/>
            </a:br>
            <a:r>
              <a:rPr lang="zh-CN" altLang="en-US" sz="1200" b="0" i="0" kern="1200" dirty="0" smtClean="0">
                <a:solidFill>
                  <a:schemeClr val="tx1"/>
                </a:solidFill>
                <a:latin typeface="+mn-lt"/>
                <a:ea typeface="+mn-ea"/>
                <a:cs typeface="+mn-cs"/>
              </a:rPr>
              <a:t>总而言之，在基于单词的检索方法中，同义词会降低检索算法的召回率</a:t>
            </a:r>
            <a:r>
              <a:rPr lang="en-US" altLang="zh-CN" sz="1200" b="0" i="0" kern="1200" dirty="0" smtClean="0">
                <a:solidFill>
                  <a:schemeClr val="tx1"/>
                </a:solidFill>
                <a:latin typeface="+mn-lt"/>
                <a:ea typeface="+mn-ea"/>
                <a:cs typeface="+mn-cs"/>
              </a:rPr>
              <a:t>(Recall)</a:t>
            </a:r>
            <a:r>
              <a:rPr lang="zh-CN" altLang="en-US" sz="1200" b="0" i="0" kern="1200" dirty="0" smtClean="0">
                <a:solidFill>
                  <a:schemeClr val="tx1"/>
                </a:solidFill>
                <a:latin typeface="+mn-lt"/>
                <a:ea typeface="+mn-ea"/>
                <a:cs typeface="+mn-cs"/>
              </a:rPr>
              <a:t>，而多义词的存在会降低检索系统的准确率</a:t>
            </a:r>
            <a:r>
              <a:rPr lang="en-US" altLang="zh-CN" sz="1200" b="0" i="0" kern="1200" dirty="0" smtClean="0">
                <a:solidFill>
                  <a:schemeClr val="tx1"/>
                </a:solidFill>
                <a:latin typeface="+mn-lt"/>
                <a:ea typeface="+mn-ea"/>
                <a:cs typeface="+mn-cs"/>
              </a:rPr>
              <a:t>(Precision)</a:t>
            </a:r>
            <a:r>
              <a:rPr lang="zh-CN" altLang="en-US" sz="1200" b="0" i="0" kern="1200" dirty="0" smtClean="0">
                <a:solidFill>
                  <a:schemeClr val="tx1"/>
                </a:solidFill>
                <a:latin typeface="+mn-lt"/>
                <a:ea typeface="+mn-ea"/>
                <a:cs typeface="+mn-cs"/>
              </a:rPr>
              <a:t>。</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latin typeface="+mn-lt"/>
                <a:ea typeface="+mn-ea"/>
                <a:cs typeface="+mn-cs"/>
              </a:rPr>
              <a:t>我们希望找到一种模型，</a:t>
            </a:r>
            <a:r>
              <a:rPr lang="zh-CN" altLang="en-US" sz="1200" b="1" i="0" kern="1200" dirty="0" smtClean="0">
                <a:solidFill>
                  <a:schemeClr val="tx1"/>
                </a:solidFill>
                <a:latin typeface="+mn-lt"/>
                <a:ea typeface="+mn-ea"/>
                <a:cs typeface="+mn-cs"/>
              </a:rPr>
              <a:t>能够捕获到单词之间的相关性</a:t>
            </a:r>
            <a:r>
              <a:rPr lang="zh-CN" altLang="en-US" sz="1200" b="0" i="0" kern="1200" dirty="0" smtClean="0">
                <a:solidFill>
                  <a:schemeClr val="tx1"/>
                </a:solidFill>
                <a:latin typeface="+mn-lt"/>
                <a:ea typeface="+mn-ea"/>
                <a:cs typeface="+mn-cs"/>
              </a:rPr>
              <a:t>。如果两个单词之间有很强的相关性，那么当一个单词出现时，往往意味着另一个单词也应该出现</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同义词</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；反之，如果查询语句或者文档中的某个单词和其他单词的相关性都不大，那么这个词很可能表示的是另外一个意思</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比如在讨论互联网的文章中，</a:t>
            </a:r>
            <a:r>
              <a:rPr lang="en-US" altLang="zh-CN" sz="1200" b="0" i="0" kern="1200" dirty="0" smtClean="0">
                <a:solidFill>
                  <a:schemeClr val="tx1"/>
                </a:solidFill>
                <a:latin typeface="+mn-lt"/>
                <a:ea typeface="+mn-ea"/>
                <a:cs typeface="+mn-cs"/>
              </a:rPr>
              <a:t>Apple</a:t>
            </a:r>
            <a:r>
              <a:rPr lang="zh-CN" altLang="en-US" sz="1200" b="0" i="0" kern="1200" dirty="0" smtClean="0">
                <a:solidFill>
                  <a:schemeClr val="tx1"/>
                </a:solidFill>
                <a:latin typeface="+mn-lt"/>
                <a:ea typeface="+mn-ea"/>
                <a:cs typeface="+mn-cs"/>
              </a:rPr>
              <a:t>更可能指的是</a:t>
            </a:r>
            <a:r>
              <a:rPr lang="en-US" altLang="zh-CN" sz="1200" b="0" i="0" kern="1200" dirty="0" smtClean="0">
                <a:solidFill>
                  <a:schemeClr val="tx1"/>
                </a:solidFill>
                <a:latin typeface="+mn-lt"/>
                <a:ea typeface="+mn-ea"/>
                <a:cs typeface="+mn-cs"/>
              </a:rPr>
              <a:t>Apple</a:t>
            </a:r>
            <a:r>
              <a:rPr lang="zh-CN" altLang="en-US" sz="1200" b="0" i="0" kern="1200" dirty="0" smtClean="0">
                <a:solidFill>
                  <a:schemeClr val="tx1"/>
                </a:solidFill>
                <a:latin typeface="+mn-lt"/>
                <a:ea typeface="+mn-ea"/>
                <a:cs typeface="+mn-cs"/>
              </a:rPr>
              <a:t>公司，而不是水果</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。为了解决“一词多义”和“一义多次”的问题，出现了</a:t>
            </a:r>
            <a:r>
              <a:rPr lang="en-US" altLang="zh-CN" sz="1200" b="0" i="0" kern="1200" dirty="0" smtClean="0">
                <a:solidFill>
                  <a:schemeClr val="tx1"/>
                </a:solidFill>
                <a:latin typeface="+mn-lt"/>
                <a:ea typeface="+mn-ea"/>
                <a:cs typeface="+mn-cs"/>
              </a:rPr>
              <a:t>LSA</a:t>
            </a:r>
            <a:r>
              <a:rPr lang="zh-CN" altLang="en-US" sz="1200" b="0" i="0" kern="1200" dirty="0" smtClean="0">
                <a:solidFill>
                  <a:schemeClr val="tx1"/>
                </a:solidFill>
                <a:latin typeface="+mn-lt"/>
                <a:ea typeface="+mn-ea"/>
                <a:cs typeface="+mn-cs"/>
              </a:rPr>
              <a:t>算法，</a:t>
            </a:r>
            <a:r>
              <a:rPr lang="en-US" altLang="zh-CN" b="0" dirty="0" smtClean="0"/>
              <a:t>Latent Semantic Indexing</a:t>
            </a:r>
            <a:r>
              <a:rPr lang="zh-CN" altLang="en-US" b="0" dirty="0" smtClean="0"/>
              <a:t>潜在语义索引，</a:t>
            </a:r>
            <a:r>
              <a:rPr lang="zh-CN" altLang="en-US" sz="1200" b="0" i="0" kern="1200" dirty="0" smtClean="0">
                <a:solidFill>
                  <a:schemeClr val="tx1"/>
                </a:solidFill>
                <a:latin typeface="+mn-lt"/>
                <a:ea typeface="+mn-ea"/>
                <a:cs typeface="+mn-cs"/>
              </a:rPr>
              <a:t>也是最早出现的主题模型。其目标是</a:t>
            </a:r>
            <a:r>
              <a:rPr lang="zh-CN" altLang="en-US" sz="1800" dirty="0" smtClean="0"/>
              <a:t>捕获到单词之间的相关性，搜索</a:t>
            </a:r>
            <a:r>
              <a:rPr lang="en-US" altLang="zh-CN" sz="1800" dirty="0" smtClean="0"/>
              <a:t>car</a:t>
            </a:r>
            <a:r>
              <a:rPr lang="zh-CN" altLang="en-US" sz="1800" dirty="0" smtClean="0"/>
              <a:t>的时候</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automobile”</a:t>
            </a:r>
            <a:r>
              <a:rPr lang="zh-CN" altLang="en-US" sz="1200" b="0" i="0" kern="1200" dirty="0" smtClean="0">
                <a:solidFill>
                  <a:schemeClr val="tx1"/>
                </a:solidFill>
                <a:latin typeface="+mn-lt"/>
                <a:ea typeface="+mn-ea"/>
                <a:cs typeface="+mn-cs"/>
              </a:rPr>
              <a:t>也在被检索范围内，搜索“</a:t>
            </a:r>
            <a:r>
              <a:rPr lang="en-US" altLang="zh-CN" sz="1200" b="0" i="0" kern="1200" dirty="0" smtClean="0">
                <a:solidFill>
                  <a:schemeClr val="tx1"/>
                </a:solidFill>
                <a:latin typeface="+mn-lt"/>
                <a:ea typeface="+mn-ea"/>
                <a:cs typeface="+mn-cs"/>
              </a:rPr>
              <a:t>bank</a:t>
            </a:r>
            <a:r>
              <a:rPr lang="zh-CN" altLang="en-US" sz="1200" b="0" i="0" kern="1200" dirty="0" smtClean="0">
                <a:solidFill>
                  <a:schemeClr val="tx1"/>
                </a:solidFill>
                <a:latin typeface="+mn-lt"/>
                <a:ea typeface="+mn-ea"/>
                <a:cs typeface="+mn-cs"/>
              </a:rPr>
              <a:t>”，根据上下文可以指银行，也可以指河岸。思想是利用</a:t>
            </a:r>
            <a:r>
              <a:rPr lang="en-US" altLang="zh-CN" sz="1200" b="0" i="0" kern="1200" dirty="0" smtClean="0">
                <a:solidFill>
                  <a:schemeClr val="tx1"/>
                </a:solidFill>
                <a:latin typeface="+mn-lt"/>
                <a:ea typeface="+mn-ea"/>
                <a:cs typeface="+mn-cs"/>
              </a:rPr>
              <a:t>SVD</a:t>
            </a:r>
            <a:r>
              <a:rPr lang="zh-CN" altLang="en-US" sz="1200" b="0" i="0" kern="1200" dirty="0" smtClean="0">
                <a:solidFill>
                  <a:schemeClr val="tx1"/>
                </a:solidFill>
                <a:latin typeface="+mn-lt"/>
                <a:ea typeface="+mn-ea"/>
                <a:cs typeface="+mn-cs"/>
              </a:rPr>
              <a:t>奇异值分解。</a:t>
            </a:r>
            <a:endParaRPr lang="zh-CN" altLang="en-US" sz="1800" dirty="0" smtClean="0"/>
          </a:p>
          <a:p>
            <a:pPr marL="0" lvl="0" indent="0">
              <a:buNone/>
              <a:defRPr/>
            </a:pP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这是一个词和文本构成的矩阵。列是一些词，行代表三个文本，数值代表某个词在文本中出现的次数</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这是一个词和文本构成的矩阵。列是一些词，行代表三个文本，数值代表某个词在文本中出现的次数</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31</a:t>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这是一个词和文本构成的矩阵。列是一些词，行代表三个文本，数值代表某个词在文本中出现的次数。</a:t>
            </a:r>
            <a:endParaRPr kumimoji="0" lang="en-US" altLang="zh-CN"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lvl="0" indent="0">
              <a:buNone/>
              <a:defRPr/>
            </a:pPr>
            <a:r>
              <a:rPr lang="zh-CN" altLang="en-US" sz="1200" b="1" i="0" kern="1200" dirty="0" smtClean="0">
                <a:solidFill>
                  <a:schemeClr val="tx1"/>
                </a:solidFill>
                <a:latin typeface="+mn-lt"/>
                <a:ea typeface="+mn-ea"/>
                <a:cs typeface="+mn-cs"/>
              </a:rPr>
              <a:t>左奇异向量表示词的一些特性，右奇异向量表示文档的一些特性，中间的奇异值矩阵表示左奇异向量的一行与右奇异向量的一列的重要程序，数字越大越重要。</a:t>
            </a:r>
            <a:endParaRPr lang="en-US" altLang="zh-CN" sz="1200" b="1" i="0" kern="1200" dirty="0" smtClean="0">
              <a:solidFill>
                <a:schemeClr val="tx1"/>
              </a:solidFill>
              <a:latin typeface="+mn-lt"/>
              <a:ea typeface="+mn-ea"/>
              <a:cs typeface="+mn-cs"/>
            </a:endParaRPr>
          </a:p>
          <a:p>
            <a:pPr marL="0" lvl="0" indent="0">
              <a:buNone/>
              <a:defRPr/>
            </a:pPr>
            <a:r>
              <a:rPr lang="zh-CN" altLang="en-US" sz="1200" b="0" i="0" kern="1200" dirty="0" smtClean="0">
                <a:solidFill>
                  <a:schemeClr val="tx1"/>
                </a:solidFill>
                <a:latin typeface="+mn-lt"/>
                <a:ea typeface="+mn-ea"/>
                <a:cs typeface="+mn-cs"/>
              </a:rPr>
              <a:t>继续看这个矩阵还可以发现一些有意思的东西，首先，</a:t>
            </a:r>
            <a:r>
              <a:rPr lang="zh-CN" altLang="en-US" sz="1200" b="1" i="0" kern="1200" dirty="0" smtClean="0">
                <a:solidFill>
                  <a:schemeClr val="tx1"/>
                </a:solidFill>
                <a:latin typeface="+mn-lt"/>
                <a:ea typeface="+mn-ea"/>
                <a:cs typeface="+mn-cs"/>
              </a:rPr>
              <a:t>左奇异向量的第一列表示每一个词的出现频繁程度，虽然不是线性的，但是可以认为是一个大概的描述，比如</a:t>
            </a:r>
            <a:r>
              <a:rPr lang="en-US" altLang="zh-CN" sz="1200" b="1" i="0" kern="1200" dirty="0" smtClean="0">
                <a:solidFill>
                  <a:schemeClr val="tx1"/>
                </a:solidFill>
                <a:latin typeface="+mn-lt"/>
                <a:ea typeface="+mn-ea"/>
                <a:cs typeface="+mn-cs"/>
              </a:rPr>
              <a:t>book</a:t>
            </a:r>
            <a:r>
              <a:rPr lang="zh-CN" altLang="en-US" sz="1200" b="1" i="0" kern="1200" dirty="0" smtClean="0">
                <a:solidFill>
                  <a:schemeClr val="tx1"/>
                </a:solidFill>
                <a:latin typeface="+mn-lt"/>
                <a:ea typeface="+mn-ea"/>
                <a:cs typeface="+mn-cs"/>
              </a:rPr>
              <a:t>是</a:t>
            </a:r>
            <a:r>
              <a:rPr lang="en-US" altLang="zh-CN" sz="1200" b="1" i="0" kern="1200" dirty="0" smtClean="0">
                <a:solidFill>
                  <a:schemeClr val="tx1"/>
                </a:solidFill>
                <a:latin typeface="+mn-lt"/>
                <a:ea typeface="+mn-ea"/>
                <a:cs typeface="+mn-cs"/>
              </a:rPr>
              <a:t>0.15</a:t>
            </a:r>
            <a:r>
              <a:rPr lang="zh-CN" altLang="en-US" sz="1200" b="1" i="0" kern="1200" dirty="0" smtClean="0">
                <a:solidFill>
                  <a:schemeClr val="tx1"/>
                </a:solidFill>
                <a:latin typeface="+mn-lt"/>
                <a:ea typeface="+mn-ea"/>
                <a:cs typeface="+mn-cs"/>
              </a:rPr>
              <a:t>对应文档中出现的</a:t>
            </a:r>
            <a:r>
              <a:rPr lang="en-US" altLang="zh-CN" sz="1200" b="1" i="0" kern="1200" dirty="0" smtClean="0">
                <a:solidFill>
                  <a:schemeClr val="tx1"/>
                </a:solidFill>
                <a:latin typeface="+mn-lt"/>
                <a:ea typeface="+mn-ea"/>
                <a:cs typeface="+mn-cs"/>
              </a:rPr>
              <a:t>2</a:t>
            </a:r>
            <a:r>
              <a:rPr lang="zh-CN" altLang="en-US" sz="1200" b="1" i="0" kern="1200" dirty="0" smtClean="0">
                <a:solidFill>
                  <a:schemeClr val="tx1"/>
                </a:solidFill>
                <a:latin typeface="+mn-lt"/>
                <a:ea typeface="+mn-ea"/>
                <a:cs typeface="+mn-cs"/>
              </a:rPr>
              <a:t>次，</a:t>
            </a:r>
            <a:r>
              <a:rPr lang="en-US" altLang="zh-CN" sz="1200" b="1" i="0" kern="1200" dirty="0" smtClean="0">
                <a:solidFill>
                  <a:schemeClr val="tx1"/>
                </a:solidFill>
                <a:latin typeface="+mn-lt"/>
                <a:ea typeface="+mn-ea"/>
                <a:cs typeface="+mn-cs"/>
              </a:rPr>
              <a:t>investing</a:t>
            </a:r>
            <a:r>
              <a:rPr lang="zh-CN" altLang="en-US" sz="1200" b="1" i="0" kern="1200" dirty="0" smtClean="0">
                <a:solidFill>
                  <a:schemeClr val="tx1"/>
                </a:solidFill>
                <a:latin typeface="+mn-lt"/>
                <a:ea typeface="+mn-ea"/>
                <a:cs typeface="+mn-cs"/>
              </a:rPr>
              <a:t>是</a:t>
            </a:r>
            <a:r>
              <a:rPr lang="en-US" altLang="zh-CN" sz="1200" b="1" i="0" kern="1200" dirty="0" smtClean="0">
                <a:solidFill>
                  <a:schemeClr val="tx1"/>
                </a:solidFill>
                <a:latin typeface="+mn-lt"/>
                <a:ea typeface="+mn-ea"/>
                <a:cs typeface="+mn-cs"/>
              </a:rPr>
              <a:t>0.74</a:t>
            </a:r>
            <a:r>
              <a:rPr lang="zh-CN" altLang="en-US" sz="1200" b="1" i="0" kern="1200" dirty="0" smtClean="0">
                <a:solidFill>
                  <a:schemeClr val="tx1"/>
                </a:solidFill>
                <a:latin typeface="+mn-lt"/>
                <a:ea typeface="+mn-ea"/>
                <a:cs typeface="+mn-cs"/>
              </a:rPr>
              <a:t>对应了文档中出现了</a:t>
            </a:r>
            <a:r>
              <a:rPr lang="en-US" altLang="zh-CN" sz="1200" b="1" i="0" kern="1200" dirty="0" smtClean="0">
                <a:solidFill>
                  <a:schemeClr val="tx1"/>
                </a:solidFill>
                <a:latin typeface="+mn-lt"/>
                <a:ea typeface="+mn-ea"/>
                <a:cs typeface="+mn-cs"/>
              </a:rPr>
              <a:t>9</a:t>
            </a:r>
            <a:r>
              <a:rPr lang="zh-CN" altLang="en-US" sz="1200" b="1" i="0" kern="1200" dirty="0" smtClean="0">
                <a:solidFill>
                  <a:schemeClr val="tx1"/>
                </a:solidFill>
                <a:latin typeface="+mn-lt"/>
                <a:ea typeface="+mn-ea"/>
                <a:cs typeface="+mn-cs"/>
              </a:rPr>
              <a:t>次，</a:t>
            </a:r>
            <a:r>
              <a:rPr lang="en-US" altLang="zh-CN" sz="1200" b="1" i="0" kern="1200" dirty="0" smtClean="0">
                <a:solidFill>
                  <a:schemeClr val="tx1"/>
                </a:solidFill>
                <a:latin typeface="+mn-lt"/>
                <a:ea typeface="+mn-ea"/>
                <a:cs typeface="+mn-cs"/>
              </a:rPr>
              <a:t>rich</a:t>
            </a:r>
            <a:r>
              <a:rPr lang="zh-CN" altLang="en-US" sz="1200" b="1" i="0" kern="1200" dirty="0" smtClean="0">
                <a:solidFill>
                  <a:schemeClr val="tx1"/>
                </a:solidFill>
                <a:latin typeface="+mn-lt"/>
                <a:ea typeface="+mn-ea"/>
                <a:cs typeface="+mn-cs"/>
              </a:rPr>
              <a:t>是</a:t>
            </a:r>
            <a:r>
              <a:rPr lang="en-US" altLang="zh-CN" sz="1200" b="1" i="0" kern="1200" dirty="0" smtClean="0">
                <a:solidFill>
                  <a:schemeClr val="tx1"/>
                </a:solidFill>
                <a:latin typeface="+mn-lt"/>
                <a:ea typeface="+mn-ea"/>
                <a:cs typeface="+mn-cs"/>
              </a:rPr>
              <a:t>0.36</a:t>
            </a:r>
            <a:r>
              <a:rPr lang="zh-CN" altLang="en-US" sz="1200" b="1" i="0" kern="1200" dirty="0" smtClean="0">
                <a:solidFill>
                  <a:schemeClr val="tx1"/>
                </a:solidFill>
                <a:latin typeface="+mn-lt"/>
                <a:ea typeface="+mn-ea"/>
                <a:cs typeface="+mn-cs"/>
              </a:rPr>
              <a:t>对应文档中出现了</a:t>
            </a:r>
            <a:r>
              <a:rPr lang="en-US" altLang="zh-CN" sz="1200" b="1" i="0" kern="1200" dirty="0" smtClean="0">
                <a:solidFill>
                  <a:schemeClr val="tx1"/>
                </a:solidFill>
                <a:latin typeface="+mn-lt"/>
                <a:ea typeface="+mn-ea"/>
                <a:cs typeface="+mn-cs"/>
              </a:rPr>
              <a:t>3</a:t>
            </a:r>
            <a:r>
              <a:rPr lang="zh-CN" altLang="en-US" sz="1200" b="1" i="0" kern="1200" dirty="0" smtClean="0">
                <a:solidFill>
                  <a:schemeClr val="tx1"/>
                </a:solidFill>
                <a:latin typeface="+mn-lt"/>
                <a:ea typeface="+mn-ea"/>
                <a:cs typeface="+mn-cs"/>
              </a:rPr>
              <a:t>次。</a:t>
            </a:r>
            <a:endParaRPr lang="en-US" altLang="zh-CN" sz="1200" b="1" i="0" kern="1200" dirty="0" smtClean="0">
              <a:solidFill>
                <a:schemeClr val="tx1"/>
              </a:solidFill>
              <a:latin typeface="+mn-lt"/>
              <a:ea typeface="+mn-ea"/>
              <a:cs typeface="+mn-cs"/>
            </a:endParaRPr>
          </a:p>
          <a:p>
            <a:pPr marL="0" lvl="0" indent="0">
              <a:buNone/>
              <a:defRPr/>
            </a:pPr>
            <a:r>
              <a:rPr lang="zh-CN" altLang="en-US" sz="1200" b="0" i="0" kern="1200" dirty="0" smtClean="0">
                <a:solidFill>
                  <a:schemeClr val="tx1"/>
                </a:solidFill>
                <a:latin typeface="+mn-lt"/>
                <a:ea typeface="+mn-ea"/>
                <a:cs typeface="+mn-cs"/>
              </a:rPr>
              <a:t>其次，右奇异向量中一的第一行表示每一篇文档中的出现词的个数的近似，比如说，</a:t>
            </a:r>
            <a:r>
              <a:rPr lang="en-US" altLang="zh-CN" sz="1200" b="0" i="0" kern="1200" dirty="0" smtClean="0">
                <a:solidFill>
                  <a:schemeClr val="tx1"/>
                </a:solidFill>
                <a:latin typeface="+mn-lt"/>
                <a:ea typeface="+mn-ea"/>
                <a:cs typeface="+mn-cs"/>
              </a:rPr>
              <a:t>T6</a:t>
            </a:r>
            <a:r>
              <a:rPr lang="zh-CN" altLang="en-US" sz="1200" b="0" i="0" kern="1200" dirty="0" smtClean="0">
                <a:solidFill>
                  <a:schemeClr val="tx1"/>
                </a:solidFill>
                <a:latin typeface="+mn-lt"/>
                <a:ea typeface="+mn-ea"/>
                <a:cs typeface="+mn-cs"/>
              </a:rPr>
              <a:t>是</a:t>
            </a:r>
            <a:r>
              <a:rPr lang="en-US" altLang="zh-CN" sz="1200" b="0" i="0" kern="1200" dirty="0" smtClean="0">
                <a:solidFill>
                  <a:schemeClr val="tx1"/>
                </a:solidFill>
                <a:latin typeface="+mn-lt"/>
                <a:ea typeface="+mn-ea"/>
                <a:cs typeface="+mn-cs"/>
              </a:rPr>
              <a:t>0.49</a:t>
            </a:r>
            <a:r>
              <a:rPr lang="zh-CN" altLang="en-US" sz="1200" b="0" i="0" kern="1200" dirty="0" smtClean="0">
                <a:solidFill>
                  <a:schemeClr val="tx1"/>
                </a:solidFill>
                <a:latin typeface="+mn-lt"/>
                <a:ea typeface="+mn-ea"/>
                <a:cs typeface="+mn-cs"/>
              </a:rPr>
              <a:t>，出现了</a:t>
            </a:r>
            <a:r>
              <a:rPr lang="en-US" altLang="zh-CN" sz="1200" b="0" i="0" kern="1200" dirty="0" smtClean="0">
                <a:solidFill>
                  <a:schemeClr val="tx1"/>
                </a:solidFill>
                <a:latin typeface="+mn-lt"/>
                <a:ea typeface="+mn-ea"/>
                <a:cs typeface="+mn-cs"/>
              </a:rPr>
              <a:t>5</a:t>
            </a:r>
            <a:r>
              <a:rPr lang="zh-CN" altLang="en-US" sz="1200" b="0" i="0" kern="1200" dirty="0" smtClean="0">
                <a:solidFill>
                  <a:schemeClr val="tx1"/>
                </a:solidFill>
                <a:latin typeface="+mn-lt"/>
                <a:ea typeface="+mn-ea"/>
                <a:cs typeface="+mn-cs"/>
              </a:rPr>
              <a:t>个词，</a:t>
            </a:r>
            <a:r>
              <a:rPr lang="en-US" altLang="zh-CN" sz="1200" b="0" i="0" kern="1200" dirty="0" smtClean="0">
                <a:solidFill>
                  <a:schemeClr val="tx1"/>
                </a:solidFill>
                <a:latin typeface="+mn-lt"/>
                <a:ea typeface="+mn-ea"/>
                <a:cs typeface="+mn-cs"/>
              </a:rPr>
              <a:t>T2</a:t>
            </a:r>
            <a:r>
              <a:rPr lang="zh-CN" altLang="en-US" sz="1200" b="0" i="0" kern="1200" dirty="0" smtClean="0">
                <a:solidFill>
                  <a:schemeClr val="tx1"/>
                </a:solidFill>
                <a:latin typeface="+mn-lt"/>
                <a:ea typeface="+mn-ea"/>
                <a:cs typeface="+mn-cs"/>
              </a:rPr>
              <a:t>是</a:t>
            </a:r>
            <a:r>
              <a:rPr lang="en-US" altLang="zh-CN" sz="1200" b="0" i="0" kern="1200" dirty="0" smtClean="0">
                <a:solidFill>
                  <a:schemeClr val="tx1"/>
                </a:solidFill>
                <a:latin typeface="+mn-lt"/>
                <a:ea typeface="+mn-ea"/>
                <a:cs typeface="+mn-cs"/>
              </a:rPr>
              <a:t>0.22</a:t>
            </a:r>
            <a:r>
              <a:rPr lang="zh-CN" altLang="en-US" sz="1200" b="0" i="0" kern="1200" dirty="0" smtClean="0">
                <a:solidFill>
                  <a:schemeClr val="tx1"/>
                </a:solidFill>
                <a:latin typeface="+mn-lt"/>
                <a:ea typeface="+mn-ea"/>
                <a:cs typeface="+mn-cs"/>
              </a:rPr>
              <a:t>，出现了</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个词。</a:t>
            </a:r>
            <a:endParaRPr lang="en-US" altLang="zh-CN" sz="1200" b="0" i="0" kern="1200" dirty="0" smtClean="0">
              <a:solidFill>
                <a:schemeClr val="tx1"/>
              </a:solidFill>
              <a:latin typeface="+mn-lt"/>
              <a:ea typeface="+mn-ea"/>
              <a:cs typeface="+mn-cs"/>
            </a:endParaRPr>
          </a:p>
          <a:p>
            <a:pPr marL="0" lvl="0" indent="0">
              <a:buNone/>
              <a:defRPr/>
            </a:pPr>
            <a:r>
              <a:rPr lang="zh-CN" altLang="en-US" sz="1200" b="1" i="0" kern="1200" dirty="0" smtClean="0">
                <a:solidFill>
                  <a:schemeClr val="tx1"/>
                </a:solidFill>
                <a:latin typeface="+mn-lt"/>
                <a:ea typeface="+mn-ea"/>
                <a:cs typeface="+mn-cs"/>
              </a:rPr>
              <a:t>“三个矩阵有非常清楚的物理含义。第一个矩阵</a:t>
            </a:r>
            <a:r>
              <a:rPr lang="en-US" altLang="zh-CN" sz="1200" b="1" i="0" kern="1200" dirty="0" smtClean="0">
                <a:solidFill>
                  <a:schemeClr val="tx1"/>
                </a:solidFill>
                <a:latin typeface="+mn-lt"/>
                <a:ea typeface="+mn-ea"/>
                <a:cs typeface="+mn-cs"/>
              </a:rPr>
              <a:t>X</a:t>
            </a:r>
            <a:r>
              <a:rPr lang="zh-CN" altLang="en-US" sz="1200" b="1" i="0" kern="1200" dirty="0" smtClean="0">
                <a:solidFill>
                  <a:schemeClr val="tx1"/>
                </a:solidFill>
                <a:latin typeface="+mn-lt"/>
                <a:ea typeface="+mn-ea"/>
                <a:cs typeface="+mn-cs"/>
              </a:rPr>
              <a:t>中的每一行表示意思相关的一类词，其中的每个非零元素表示这类词中每个词的重要性（或者说相关性），数值越大越相关。最后一个矩阵</a:t>
            </a:r>
            <a:r>
              <a:rPr lang="en-US" altLang="zh-CN" sz="1200" b="1" i="0" kern="1200" dirty="0" smtClean="0">
                <a:solidFill>
                  <a:schemeClr val="tx1"/>
                </a:solidFill>
                <a:latin typeface="+mn-lt"/>
                <a:ea typeface="+mn-ea"/>
                <a:cs typeface="+mn-cs"/>
              </a:rPr>
              <a:t>Y</a:t>
            </a:r>
            <a:r>
              <a:rPr lang="zh-CN" altLang="en-US" sz="1200" b="1" i="0" kern="1200" dirty="0" smtClean="0">
                <a:solidFill>
                  <a:schemeClr val="tx1"/>
                </a:solidFill>
                <a:latin typeface="+mn-lt"/>
                <a:ea typeface="+mn-ea"/>
                <a:cs typeface="+mn-cs"/>
              </a:rPr>
              <a:t>中的每一列表示同一主题一类文章，其中每个元素表示这类文章中每篇文章的相关性。中间的矩阵则表示类词和文章之间的相关性。因此，我们只要对关联矩阵</a:t>
            </a:r>
            <a:r>
              <a:rPr lang="en-US" altLang="zh-CN" sz="1200" b="1" i="0" kern="1200" dirty="0" smtClean="0">
                <a:solidFill>
                  <a:schemeClr val="tx1"/>
                </a:solidFill>
                <a:latin typeface="+mn-lt"/>
                <a:ea typeface="+mn-ea"/>
                <a:cs typeface="+mn-cs"/>
              </a:rPr>
              <a:t>A</a:t>
            </a:r>
            <a:r>
              <a:rPr lang="zh-CN" altLang="en-US" sz="1200" b="1" i="0" kern="1200" dirty="0" smtClean="0">
                <a:solidFill>
                  <a:schemeClr val="tx1"/>
                </a:solidFill>
                <a:latin typeface="+mn-lt"/>
                <a:ea typeface="+mn-ea"/>
                <a:cs typeface="+mn-cs"/>
              </a:rPr>
              <a:t>进行一次奇异值分解，</a:t>
            </a:r>
            <a:r>
              <a:rPr lang="en-US" altLang="zh-CN" sz="1200" b="1" i="0" kern="1200" dirty="0" smtClean="0">
                <a:solidFill>
                  <a:schemeClr val="tx1"/>
                </a:solidFill>
                <a:latin typeface="+mn-lt"/>
                <a:ea typeface="+mn-ea"/>
                <a:cs typeface="+mn-cs"/>
              </a:rPr>
              <a:t>w </a:t>
            </a:r>
            <a:r>
              <a:rPr lang="zh-CN" altLang="en-US" sz="1200" b="1" i="0" kern="1200" dirty="0" smtClean="0">
                <a:solidFill>
                  <a:schemeClr val="tx1"/>
                </a:solidFill>
                <a:latin typeface="+mn-lt"/>
                <a:ea typeface="+mn-ea"/>
                <a:cs typeface="+mn-cs"/>
              </a:rPr>
              <a:t>我们就可以同时完成了近义词分类和文章的分类。（同时得到每类文章和每类词的相关性）</a:t>
            </a:r>
            <a:endParaRPr lang="zh-CN" altLang="en-US" sz="1200" b="1" i="0" kern="1200" noProof="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32</a:t>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lang="zh-CN" altLang="en-US" sz="1200" b="0" i="0" kern="1200" dirty="0" smtClean="0">
                <a:solidFill>
                  <a:schemeClr val="tx1"/>
                </a:solidFill>
                <a:latin typeface="+mn-lt"/>
                <a:ea typeface="+mn-ea"/>
                <a:cs typeface="+mn-cs"/>
              </a:rPr>
              <a:t>我们可以将左奇异向量和右奇异向量都取后</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维（之前是</a:t>
            </a:r>
            <a:r>
              <a:rPr lang="en-US" altLang="zh-CN" sz="1200" b="0" i="0" kern="1200" dirty="0" smtClean="0">
                <a:solidFill>
                  <a:schemeClr val="tx1"/>
                </a:solidFill>
                <a:latin typeface="+mn-lt"/>
                <a:ea typeface="+mn-ea"/>
                <a:cs typeface="+mn-cs"/>
              </a:rPr>
              <a:t>3</a:t>
            </a:r>
            <a:r>
              <a:rPr lang="zh-CN" altLang="en-US" sz="1200" b="0" i="0" kern="1200" dirty="0" smtClean="0">
                <a:solidFill>
                  <a:schemeClr val="tx1"/>
                </a:solidFill>
                <a:latin typeface="+mn-lt"/>
                <a:ea typeface="+mn-ea"/>
                <a:cs typeface="+mn-cs"/>
              </a:rPr>
              <a:t>维的矩阵），投影到一个平面上，可以得到（如果对左奇异向量和右奇异向量单独投影的话也就代表相似的文档和相似的词）：</a:t>
            </a:r>
            <a:endParaRPr lang="en-US" altLang="zh-CN" sz="1200" b="0" i="0" kern="1200" dirty="0" smtClean="0">
              <a:solidFill>
                <a:schemeClr val="tx1"/>
              </a:solidFill>
              <a:latin typeface="+mn-lt"/>
              <a:ea typeface="+mn-ea"/>
              <a:cs typeface="+mn-cs"/>
            </a:endParaRPr>
          </a:p>
          <a:p>
            <a:pPr marL="0" lvl="0" indent="0">
              <a:buNone/>
              <a:defRPr/>
            </a:pPr>
            <a:r>
              <a:rPr lang="zh-CN" altLang="en-US" sz="1200" b="0" i="0" kern="1200" dirty="0" smtClean="0">
                <a:solidFill>
                  <a:schemeClr val="tx1"/>
                </a:solidFill>
                <a:latin typeface="+mn-lt"/>
                <a:ea typeface="+mn-ea"/>
                <a:cs typeface="+mn-cs"/>
              </a:rPr>
              <a:t>每一个红色的点，都表示一个词，每一个蓝色的点，都表示一篇文档，这样我们可以对这些词和文档进行聚类，比如说</a:t>
            </a:r>
            <a:r>
              <a:rPr lang="en-US" altLang="zh-CN" sz="1200" b="0" i="0" kern="1200" dirty="0" smtClean="0">
                <a:solidFill>
                  <a:schemeClr val="tx1"/>
                </a:solidFill>
                <a:latin typeface="+mn-lt"/>
                <a:ea typeface="+mn-ea"/>
                <a:cs typeface="+mn-cs"/>
              </a:rPr>
              <a:t>stock </a:t>
            </a:r>
            <a:r>
              <a:rPr lang="zh-CN" altLang="en-US" sz="1200" b="0" i="0" kern="1200" dirty="0" smtClean="0">
                <a:solidFill>
                  <a:schemeClr val="tx1"/>
                </a:solidFill>
                <a:latin typeface="+mn-lt"/>
                <a:ea typeface="+mn-ea"/>
                <a:cs typeface="+mn-cs"/>
              </a:rPr>
              <a:t>和 </a:t>
            </a:r>
            <a:r>
              <a:rPr lang="en-US" altLang="zh-CN" sz="1200" b="0" i="0" kern="1200" dirty="0" smtClean="0">
                <a:solidFill>
                  <a:schemeClr val="tx1"/>
                </a:solidFill>
                <a:latin typeface="+mn-lt"/>
                <a:ea typeface="+mn-ea"/>
                <a:cs typeface="+mn-cs"/>
              </a:rPr>
              <a:t>market</a:t>
            </a:r>
            <a:r>
              <a:rPr lang="zh-CN" altLang="en-US" sz="1200" b="0" i="0" kern="1200" dirty="0" smtClean="0">
                <a:solidFill>
                  <a:schemeClr val="tx1"/>
                </a:solidFill>
                <a:latin typeface="+mn-lt"/>
                <a:ea typeface="+mn-ea"/>
                <a:cs typeface="+mn-cs"/>
              </a:rPr>
              <a:t>可以放在一类，因为他们老是出现在一起，</a:t>
            </a:r>
            <a:r>
              <a:rPr lang="en-US" altLang="zh-CN" sz="1200" b="0" i="0" kern="1200" dirty="0" smtClean="0">
                <a:solidFill>
                  <a:schemeClr val="tx1"/>
                </a:solidFill>
                <a:latin typeface="+mn-lt"/>
                <a:ea typeface="+mn-ea"/>
                <a:cs typeface="+mn-cs"/>
              </a:rPr>
              <a:t>real</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estate</a:t>
            </a:r>
            <a:r>
              <a:rPr lang="zh-CN" altLang="en-US" sz="1200" b="0" i="0" kern="1200" dirty="0" smtClean="0">
                <a:solidFill>
                  <a:schemeClr val="tx1"/>
                </a:solidFill>
                <a:latin typeface="+mn-lt"/>
                <a:ea typeface="+mn-ea"/>
                <a:cs typeface="+mn-cs"/>
              </a:rPr>
              <a:t>可以放在一类，</a:t>
            </a:r>
            <a:r>
              <a:rPr lang="en-US" altLang="zh-CN" sz="1200" b="0" i="0" kern="1200" dirty="0" smtClean="0">
                <a:solidFill>
                  <a:schemeClr val="tx1"/>
                </a:solidFill>
                <a:latin typeface="+mn-lt"/>
                <a:ea typeface="+mn-ea"/>
                <a:cs typeface="+mn-cs"/>
              </a:rPr>
              <a:t>dads</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guide</a:t>
            </a:r>
            <a:r>
              <a:rPr lang="zh-CN" altLang="en-US" sz="1200" b="0" i="0" kern="1200" dirty="0" smtClean="0">
                <a:solidFill>
                  <a:schemeClr val="tx1"/>
                </a:solidFill>
                <a:latin typeface="+mn-lt"/>
                <a:ea typeface="+mn-ea"/>
                <a:cs typeface="+mn-cs"/>
              </a:rPr>
              <a:t>这种词就看起来有点孤立了，我们就不对他们进行合并了。按这样聚类出现的效果，可以提取文档集合中的近义词，这样当用户检索文档的时候，是用语义级别（近义词集合）去检索了，而不是之前的词的级别。这样一减少我们的检索、存储量，因为这样压缩的文档集合和</a:t>
            </a:r>
            <a:r>
              <a:rPr lang="en-US" altLang="zh-CN" sz="1200" b="0" i="0" kern="1200" dirty="0" smtClean="0">
                <a:solidFill>
                  <a:schemeClr val="tx1"/>
                </a:solidFill>
                <a:latin typeface="+mn-lt"/>
                <a:ea typeface="+mn-ea"/>
                <a:cs typeface="+mn-cs"/>
              </a:rPr>
              <a:t>PCA</a:t>
            </a:r>
            <a:r>
              <a:rPr lang="zh-CN" altLang="en-US" sz="1200" b="0" i="0" kern="1200" dirty="0" smtClean="0">
                <a:solidFill>
                  <a:schemeClr val="tx1"/>
                </a:solidFill>
                <a:latin typeface="+mn-lt"/>
                <a:ea typeface="+mn-ea"/>
                <a:cs typeface="+mn-cs"/>
              </a:rPr>
              <a:t>是异曲同工的，二可以提高我们的用户体验，用户输入一个词，我们可以在这个词的近义词的集合中去找，这是传统的索引无法做到的。</a:t>
            </a:r>
            <a:endParaRPr lang="zh-CN" altLang="en-US" sz="1200" b="1" i="0" kern="1200" noProof="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33</a:t>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优点：</a:t>
            </a:r>
            <a:r>
              <a:rPr lang="zh-CN" altLang="en-US" sz="1200" dirty="0" smtClean="0">
                <a:latin typeface="微软雅黑" panose="020B0503020204020204" pitchFamily="34" charset="-122"/>
                <a:ea typeface="微软雅黑" panose="020B0503020204020204" pitchFamily="34" charset="-122"/>
              </a:rPr>
              <a:t>一次奇异值分解就可以得到主题模型，同时解决词义的问题</a:t>
            </a:r>
            <a:endParaRPr lang="en-US" altLang="zh-CN" sz="1200" dirty="0" smtClean="0"/>
          </a:p>
          <a:p>
            <a:r>
              <a:rPr lang="en-US" altLang="zh-CN" sz="1200" dirty="0" smtClean="0"/>
              <a:t>1.SVD</a:t>
            </a:r>
            <a:r>
              <a:rPr lang="zh-CN" altLang="en-US" sz="1200" dirty="0" smtClean="0"/>
              <a:t>计算非常的耗时，尤其是我们的文本处理，词和文本数都是非常大的，对于这样的高维度矩阵做奇异值分解是非常难的。</a:t>
            </a:r>
          </a:p>
          <a:p>
            <a:r>
              <a:rPr lang="zh-CN" altLang="en-US" sz="1200" dirty="0" smtClean="0"/>
              <a:t>主题值的选取对结果的影响非常大，很难选择合适的</a:t>
            </a:r>
            <a:r>
              <a:rPr lang="en-US" altLang="zh-CN" sz="1200" dirty="0" smtClean="0"/>
              <a:t>k</a:t>
            </a:r>
            <a:r>
              <a:rPr lang="zh-CN" altLang="en-US" sz="1200" dirty="0" smtClean="0"/>
              <a:t>值。</a:t>
            </a:r>
          </a:p>
          <a:p>
            <a:r>
              <a:rPr lang="en-US" altLang="zh-CN" sz="1200" dirty="0" smtClean="0"/>
              <a:t>LSI</a:t>
            </a:r>
            <a:r>
              <a:rPr lang="zh-CN" altLang="en-US" sz="1200" dirty="0" smtClean="0"/>
              <a:t>得到的不是一个概率模型，缺乏统计基础，结果难以直观的解释，比如我们看到矩阵中会出现负值，没法解释</a:t>
            </a:r>
            <a:endParaRPr lang="en-US" altLang="zh-CN" sz="1200" dirty="0" smtClean="0"/>
          </a:p>
          <a:p>
            <a:r>
              <a:rPr lang="zh-CN" altLang="en-US" sz="1200" b="0" i="0" kern="1200" dirty="0" smtClean="0">
                <a:solidFill>
                  <a:schemeClr val="tx1"/>
                </a:solidFill>
                <a:latin typeface="+mn-lt"/>
                <a:ea typeface="+mn-ea"/>
                <a:cs typeface="+mn-cs"/>
              </a:rPr>
              <a:t>对于问题</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，主题模型非负矩阵分解（</a:t>
            </a:r>
            <a:r>
              <a:rPr lang="en-US" altLang="zh-CN" sz="1200" b="0" i="0" kern="1200" dirty="0" smtClean="0">
                <a:solidFill>
                  <a:schemeClr val="tx1"/>
                </a:solidFill>
                <a:latin typeface="+mn-lt"/>
                <a:ea typeface="+mn-ea"/>
                <a:cs typeface="+mn-cs"/>
              </a:rPr>
              <a:t>NMF</a:t>
            </a:r>
            <a:r>
              <a:rPr lang="zh-CN" altLang="en-US" sz="1200" b="0" i="0" kern="1200" dirty="0" smtClean="0">
                <a:solidFill>
                  <a:schemeClr val="tx1"/>
                </a:solidFill>
                <a:latin typeface="+mn-lt"/>
                <a:ea typeface="+mn-ea"/>
                <a:cs typeface="+mn-cs"/>
              </a:rPr>
              <a:t>）可以解决矩阵分解的速度问题。对于问题</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，这是老大难了，大部分主题模型的主题的个数选取一般都是凭经验的，较新的层次狄利克雷过程（</a:t>
            </a:r>
            <a:r>
              <a:rPr lang="en-US" altLang="zh-CN" sz="1200" b="0" i="0" kern="1200" dirty="0" smtClean="0">
                <a:solidFill>
                  <a:schemeClr val="tx1"/>
                </a:solidFill>
                <a:latin typeface="+mn-lt"/>
                <a:ea typeface="+mn-ea"/>
                <a:cs typeface="+mn-cs"/>
              </a:rPr>
              <a:t>HDP</a:t>
            </a:r>
            <a:r>
              <a:rPr lang="zh-CN" altLang="en-US" sz="1200" b="0" i="0" kern="1200" dirty="0" smtClean="0">
                <a:solidFill>
                  <a:schemeClr val="tx1"/>
                </a:solidFill>
                <a:latin typeface="+mn-lt"/>
                <a:ea typeface="+mn-ea"/>
                <a:cs typeface="+mn-cs"/>
              </a:rPr>
              <a:t>）可以自动选择主题个数。对于问题</a:t>
            </a:r>
            <a:r>
              <a:rPr lang="en-US" altLang="zh-CN" sz="1200" b="0" i="0" kern="1200" dirty="0" smtClean="0">
                <a:solidFill>
                  <a:schemeClr val="tx1"/>
                </a:solidFill>
                <a:latin typeface="+mn-lt"/>
                <a:ea typeface="+mn-ea"/>
                <a:cs typeface="+mn-cs"/>
              </a:rPr>
              <a:t>3</a:t>
            </a:r>
            <a:r>
              <a:rPr lang="zh-CN" altLang="en-US" sz="1200" b="0" i="0" kern="1200" dirty="0" smtClean="0">
                <a:solidFill>
                  <a:schemeClr val="tx1"/>
                </a:solidFill>
                <a:latin typeface="+mn-lt"/>
                <a:ea typeface="+mn-ea"/>
                <a:cs typeface="+mn-cs"/>
              </a:rPr>
              <a:t>，牛人们整出了</a:t>
            </a:r>
            <a:r>
              <a:rPr lang="en-US" altLang="zh-CN" sz="1200" b="0" i="0" kern="1200" dirty="0" err="1" smtClean="0">
                <a:solidFill>
                  <a:schemeClr val="tx1"/>
                </a:solidFill>
                <a:latin typeface="+mn-lt"/>
                <a:ea typeface="+mn-ea"/>
                <a:cs typeface="+mn-cs"/>
              </a:rPr>
              <a:t>pLSI</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也叫</a:t>
            </a:r>
            <a:r>
              <a:rPr lang="en-US" altLang="zh-CN" sz="1200" b="0" i="0" kern="1200" dirty="0" err="1" smtClean="0">
                <a:solidFill>
                  <a:schemeClr val="tx1"/>
                </a:solidFill>
                <a:latin typeface="+mn-lt"/>
                <a:ea typeface="+mn-ea"/>
                <a:cs typeface="+mn-cs"/>
              </a:rPr>
              <a:t>pLSA</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和隐含狄利克雷分布</a:t>
            </a:r>
            <a:r>
              <a:rPr lang="en-US" altLang="zh-CN" sz="1200" b="0" i="0" kern="1200" dirty="0" smtClean="0">
                <a:solidFill>
                  <a:schemeClr val="tx1"/>
                </a:solidFill>
                <a:latin typeface="+mn-lt"/>
                <a:ea typeface="+mn-ea"/>
                <a:cs typeface="+mn-cs"/>
              </a:rPr>
              <a:t>(LDA)</a:t>
            </a:r>
            <a:r>
              <a:rPr lang="zh-CN" altLang="en-US" sz="1200" b="0" i="0" kern="1200" dirty="0" smtClean="0">
                <a:solidFill>
                  <a:schemeClr val="tx1"/>
                </a:solidFill>
                <a:latin typeface="+mn-lt"/>
                <a:ea typeface="+mn-ea"/>
                <a:cs typeface="+mn-cs"/>
              </a:rPr>
              <a:t>这类基于概率分布的主题模型来替代基于矩阵分解的主题模型。</a:t>
            </a:r>
            <a:endParaRPr lang="zh-CN" altLang="en-US" sz="1200" dirty="0" smtClean="0"/>
          </a:p>
          <a:p>
            <a:pPr marL="0" lvl="0" indent="0">
              <a:buNone/>
              <a:defRPr/>
            </a:pPr>
            <a:endParaRPr lang="zh-CN" altLang="en-US" sz="1200" b="1" i="0" kern="1200" noProof="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34</a:t>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kumimoji="0" lang="zh-CN" altLang="en-US" sz="1800" b="0" i="0" u="none" strike="noStrike" kern="1200" cap="none" spc="30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我们从实际角度出发来思考文档，主题、词语间的关系。一篇文档对应主题，主题对应一些词语。文档和词语是可观察到的，但是主题是隐藏的。</a:t>
            </a:r>
            <a:r>
              <a:rPr lang="zh-CN" altLang="en-US" sz="1200" b="0" i="0" kern="1200" dirty="0" smtClean="0">
                <a:solidFill>
                  <a:schemeClr val="tx1"/>
                </a:solidFill>
                <a:latin typeface="+mn-lt"/>
                <a:ea typeface="+mn-ea"/>
                <a:cs typeface="+mn-cs"/>
              </a:rPr>
              <a:t>一个文档可以看做在一些主题上面的分布</a:t>
            </a:r>
            <a:r>
              <a:rPr lang="en-US" altLang="zh-CN" sz="1200" b="0" i="0" kern="1200" dirty="0" smtClean="0">
                <a:solidFill>
                  <a:schemeClr val="tx1"/>
                </a:solidFill>
                <a:latin typeface="+mn-lt"/>
                <a:ea typeface="+mn-ea"/>
                <a:cs typeface="+mn-cs"/>
              </a:rPr>
              <a:t>(P(</a:t>
            </a:r>
            <a:r>
              <a:rPr lang="en-US" altLang="zh-CN" sz="1200" b="0" i="0" kern="1200" dirty="0" err="1" smtClean="0">
                <a:solidFill>
                  <a:schemeClr val="tx1"/>
                </a:solidFill>
                <a:latin typeface="+mn-lt"/>
                <a:ea typeface="+mn-ea"/>
                <a:cs typeface="+mn-cs"/>
              </a:rPr>
              <a:t>z|d</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，而每个主题看做在单词上面的某种分布</a:t>
            </a:r>
            <a:r>
              <a:rPr lang="en-US" altLang="zh-CN" sz="1200" b="0" i="0" kern="1200" dirty="0" smtClean="0">
                <a:solidFill>
                  <a:schemeClr val="tx1"/>
                </a:solidFill>
                <a:latin typeface="+mn-lt"/>
                <a:ea typeface="+mn-ea"/>
                <a:cs typeface="+mn-cs"/>
              </a:rPr>
              <a:t>(P(</a:t>
            </a:r>
            <a:r>
              <a:rPr lang="en-US" altLang="zh-CN" sz="1200" b="0" i="0" kern="1200" dirty="0" err="1" smtClean="0">
                <a:solidFill>
                  <a:schemeClr val="tx1"/>
                </a:solidFill>
                <a:latin typeface="+mn-lt"/>
                <a:ea typeface="+mn-ea"/>
                <a:cs typeface="+mn-cs"/>
              </a:rPr>
              <a:t>w|z</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 </a:t>
            </a:r>
            <a:r>
              <a:rPr lang="en-US" altLang="zh-CN" sz="1200" b="0" i="0" kern="1200" dirty="0" err="1" smtClean="0">
                <a:solidFill>
                  <a:schemeClr val="tx1"/>
                </a:solidFill>
                <a:latin typeface="+mn-lt"/>
                <a:ea typeface="+mn-ea"/>
                <a:cs typeface="+mn-cs"/>
              </a:rPr>
              <a:t>pLSA</a:t>
            </a:r>
            <a:r>
              <a:rPr lang="zh-CN" altLang="en-US" sz="1200" b="0" i="0" kern="1200" dirty="0" smtClean="0">
                <a:solidFill>
                  <a:schemeClr val="tx1"/>
                </a:solidFill>
                <a:latin typeface="+mn-lt"/>
                <a:ea typeface="+mn-ea"/>
                <a:cs typeface="+mn-cs"/>
              </a:rPr>
              <a:t>就是对这些分布进行建模。</a:t>
            </a:r>
            <a:endParaRPr lang="en-US" altLang="zh-CN" sz="1200" b="0" i="0" kern="1200" dirty="0" smtClean="0">
              <a:solidFill>
                <a:schemeClr val="tx1"/>
              </a:solidFill>
              <a:latin typeface="+mn-lt"/>
              <a:ea typeface="+mn-ea"/>
              <a:cs typeface="+mn-cs"/>
            </a:endParaRPr>
          </a:p>
          <a:p>
            <a:pPr marL="0" lvl="0" indent="0">
              <a:buNone/>
              <a:defRPr/>
            </a:pPr>
            <a:r>
              <a:rPr kumimoji="0" lang="zh-CN" altLang="en-US" sz="1200" b="0" i="0" u="none" strike="noStrike" kern="1200" cap="none" spc="300" normalizeH="0" baseline="0" noProof="0" dirty="0" smtClean="0">
                <a:ln>
                  <a:noFill/>
                </a:ln>
                <a:solidFill>
                  <a:schemeClr val="tx1"/>
                </a:solidFill>
                <a:effectLst/>
                <a:uLnTx/>
                <a:uFillTx/>
                <a:latin typeface="+mn-lt"/>
                <a:ea typeface="+mn-ea"/>
                <a:cs typeface="+mn-cs"/>
              </a:rPr>
              <a:t>我们来思考我们索引是怎么一个过程，比如我们搜索一些关键词希望找到相关文章，其实就是希望得到词和文档的对应并且希望得到最优的匹配。如果我们知道了它们的概率分布，不就能解决搜索的问题了吗，所以这就是我们求解的目标。如何求解呢</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35</a:t>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lang="en-US" altLang="zh-CN" sz="1200" b="0" i="0" kern="1200" dirty="0" err="1" smtClean="0">
                <a:solidFill>
                  <a:schemeClr val="tx1"/>
                </a:solidFill>
                <a:latin typeface="+mn-lt"/>
                <a:ea typeface="+mn-ea"/>
                <a:cs typeface="+mn-cs"/>
              </a:rPr>
              <a:t>pLSA</a:t>
            </a:r>
            <a:r>
              <a:rPr lang="zh-CN" altLang="en-US" sz="1200" b="0" i="0" kern="1200" dirty="0" smtClean="0">
                <a:solidFill>
                  <a:schemeClr val="tx1"/>
                </a:solidFill>
                <a:latin typeface="+mn-lt"/>
                <a:ea typeface="+mn-ea"/>
                <a:cs typeface="+mn-cs"/>
              </a:rPr>
              <a:t>模型的目标函数就是使得所有文档单词组合的似然函数最大，其中，为（</a:t>
            </a:r>
            <a:r>
              <a:rPr lang="en-US" altLang="zh-CN" sz="1200" b="0" i="0" kern="1200" dirty="0" smtClean="0">
                <a:solidFill>
                  <a:schemeClr val="tx1"/>
                </a:solidFill>
                <a:latin typeface="+mn-lt"/>
                <a:ea typeface="+mn-ea"/>
                <a:cs typeface="+mn-cs"/>
              </a:rPr>
              <a:t>dm</a:t>
            </a:r>
            <a:r>
              <a:rPr lang="zh-CN" altLang="en-US" sz="1200" b="0" i="0" kern="1200" dirty="0" smtClean="0">
                <a:solidFill>
                  <a:schemeClr val="tx1"/>
                </a:solidFill>
                <a:latin typeface="+mn-lt"/>
                <a:ea typeface="+mn-ea"/>
                <a:cs typeface="+mn-cs"/>
              </a:rPr>
              <a:t>，</a:t>
            </a:r>
            <a:r>
              <a:rPr lang="en-US" altLang="zh-CN" sz="1200" b="0" i="0" kern="1200" dirty="0" smtClean="0">
                <a:solidFill>
                  <a:schemeClr val="tx1"/>
                </a:solidFill>
                <a:latin typeface="+mn-lt"/>
                <a:ea typeface="+mn-ea"/>
                <a:cs typeface="+mn-cs"/>
              </a:rPr>
              <a:t>wm</a:t>
            </a:r>
            <a:r>
              <a:rPr lang="zh-CN" altLang="en-US" sz="1200" b="0" i="0" kern="1200" dirty="0" smtClean="0">
                <a:solidFill>
                  <a:schemeClr val="tx1"/>
                </a:solidFill>
                <a:latin typeface="+mn-lt"/>
                <a:ea typeface="+mn-ea"/>
                <a:cs typeface="+mn-cs"/>
              </a:rPr>
              <a:t>）出现的次数。量。两边取</a:t>
            </a:r>
            <a:r>
              <a:rPr lang="en-US" altLang="zh-CN" sz="1200" b="0" i="0" kern="1200" dirty="0" smtClean="0">
                <a:solidFill>
                  <a:schemeClr val="tx1"/>
                </a:solidFill>
                <a:latin typeface="+mn-lt"/>
                <a:ea typeface="+mn-ea"/>
                <a:cs typeface="+mn-cs"/>
              </a:rPr>
              <a:t>log</a:t>
            </a:r>
            <a:r>
              <a:rPr lang="zh-CN" altLang="en-US" sz="1200" b="0" i="0" kern="1200" dirty="0" smtClean="0">
                <a:solidFill>
                  <a:schemeClr val="tx1"/>
                </a:solidFill>
                <a:latin typeface="+mn-lt"/>
                <a:ea typeface="+mn-ea"/>
                <a:cs typeface="+mn-cs"/>
              </a:rPr>
              <a:t>，得右边式子。倒数第二步旨在将隐藏变量</a:t>
            </a:r>
            <a:r>
              <a:rPr lang="en-US" altLang="zh-CN" sz="1200" b="0" i="0" kern="1200" dirty="0" smtClean="0">
                <a:solidFill>
                  <a:schemeClr val="tx1"/>
                </a:solidFill>
                <a:latin typeface="+mn-lt"/>
                <a:ea typeface="+mn-ea"/>
                <a:cs typeface="+mn-cs"/>
              </a:rPr>
              <a:t>Z</a:t>
            </a:r>
            <a:r>
              <a:rPr lang="zh-CN" altLang="en-US" sz="1200" b="0" i="0" kern="1200" dirty="0" smtClean="0">
                <a:solidFill>
                  <a:schemeClr val="tx1"/>
                </a:solidFill>
                <a:latin typeface="+mn-lt"/>
                <a:ea typeface="+mn-ea"/>
                <a:cs typeface="+mn-cs"/>
              </a:rPr>
              <a:t>主题暴露出来。由于似然函数中与存在隐藏变量，难以直接使用</a:t>
            </a:r>
            <a:r>
              <a:rPr lang="en-US" altLang="zh-CN" sz="1200" b="0" i="0" kern="1200" dirty="0" smtClean="0">
                <a:solidFill>
                  <a:schemeClr val="tx1"/>
                </a:solidFill>
                <a:latin typeface="+mn-lt"/>
                <a:ea typeface="+mn-ea"/>
                <a:cs typeface="+mn-cs"/>
              </a:rPr>
              <a:t>MLE</a:t>
            </a:r>
            <a:r>
              <a:rPr lang="zh-CN" altLang="en-US" sz="1200" b="0" i="0" kern="1200" dirty="0" smtClean="0">
                <a:solidFill>
                  <a:schemeClr val="tx1"/>
                </a:solidFill>
                <a:latin typeface="+mn-lt"/>
                <a:ea typeface="+mn-ea"/>
                <a:cs typeface="+mn-cs"/>
              </a:rPr>
              <a:t>求解，很自然想到用</a:t>
            </a:r>
            <a:r>
              <a:rPr lang="en-US" altLang="zh-CN" sz="1200" b="0" i="0" kern="1200" dirty="0" smtClean="0">
                <a:solidFill>
                  <a:schemeClr val="tx1"/>
                </a:solidFill>
                <a:latin typeface="+mn-lt"/>
                <a:ea typeface="+mn-ea"/>
                <a:cs typeface="+mn-cs"/>
              </a:rPr>
              <a:t>E-M</a:t>
            </a:r>
            <a:r>
              <a:rPr lang="zh-CN" altLang="en-US" sz="1200" b="0" i="0" kern="1200" dirty="0" smtClean="0">
                <a:solidFill>
                  <a:schemeClr val="tx1"/>
                </a:solidFill>
                <a:latin typeface="+mn-lt"/>
                <a:ea typeface="+mn-ea"/>
                <a:cs typeface="+mn-cs"/>
              </a:rPr>
              <a:t>算法求解。</a:t>
            </a:r>
            <a:r>
              <a:rPr lang="en-US" altLang="zh-CN" sz="1200" b="0" i="0" kern="1200" dirty="0" smtClean="0">
                <a:solidFill>
                  <a:schemeClr val="tx1"/>
                </a:solidFill>
                <a:latin typeface="+mn-lt"/>
                <a:ea typeface="+mn-ea"/>
                <a:cs typeface="+mn-cs"/>
              </a:rPr>
              <a:t>E-M</a:t>
            </a:r>
            <a:r>
              <a:rPr lang="zh-CN" altLang="en-US" sz="1200" b="0" i="0" kern="1200" dirty="0" smtClean="0">
                <a:solidFill>
                  <a:schemeClr val="tx1"/>
                </a:solidFill>
                <a:latin typeface="+mn-lt"/>
                <a:ea typeface="+mn-ea"/>
                <a:cs typeface="+mn-cs"/>
              </a:rPr>
              <a:t>算法主要分为</a:t>
            </a:r>
            <a:r>
              <a:rPr lang="en-US" altLang="zh-CN" sz="1200" b="0" i="0" kern="1200" dirty="0" smtClean="0">
                <a:solidFill>
                  <a:schemeClr val="tx1"/>
                </a:solidFill>
                <a:latin typeface="+mn-lt"/>
                <a:ea typeface="+mn-ea"/>
                <a:cs typeface="+mn-cs"/>
              </a:rPr>
              <a:t>Expectation</a:t>
            </a:r>
            <a:r>
              <a:rPr lang="zh-CN" altLang="en-US" sz="1200" b="0" i="0" kern="1200" dirty="0" smtClean="0">
                <a:solidFill>
                  <a:schemeClr val="tx1"/>
                </a:solidFill>
                <a:latin typeface="+mn-lt"/>
                <a:ea typeface="+mn-ea"/>
                <a:cs typeface="+mn-cs"/>
              </a:rPr>
              <a:t>与</a:t>
            </a:r>
            <a:r>
              <a:rPr lang="en-US" altLang="zh-CN" sz="1200" b="0" i="0" kern="1200" dirty="0" smtClean="0">
                <a:solidFill>
                  <a:schemeClr val="tx1"/>
                </a:solidFill>
                <a:latin typeface="+mn-lt"/>
                <a:ea typeface="+mn-ea"/>
                <a:cs typeface="+mn-cs"/>
              </a:rPr>
              <a:t>Maximization</a:t>
            </a:r>
            <a:r>
              <a:rPr lang="zh-CN" altLang="en-US" sz="1200" b="0" i="0" kern="1200" dirty="0" smtClean="0">
                <a:solidFill>
                  <a:schemeClr val="tx1"/>
                </a:solidFill>
                <a:latin typeface="+mn-lt"/>
                <a:ea typeface="+mn-ea"/>
                <a:cs typeface="+mn-cs"/>
              </a:rPr>
              <a:t>两步。</a:t>
            </a: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36</a:t>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latin typeface="+mn-lt"/>
                <a:ea typeface="+mn-ea"/>
                <a:cs typeface="+mn-cs"/>
              </a:rPr>
              <a:t>(1)E</a:t>
            </a:r>
            <a:r>
              <a:rPr lang="zh-CN" altLang="en-US" sz="1200" b="0" i="0" kern="1200" dirty="0" smtClean="0">
                <a:solidFill>
                  <a:schemeClr val="tx1"/>
                </a:solidFill>
                <a:latin typeface="+mn-lt"/>
                <a:ea typeface="+mn-ea"/>
                <a:cs typeface="+mn-cs"/>
              </a:rPr>
              <a:t>步骤：求隐含变量</a:t>
            </a:r>
            <a:r>
              <a:rPr lang="en-US" altLang="zh-CN" sz="1200" b="0" i="0" kern="1200" dirty="0" smtClean="0">
                <a:solidFill>
                  <a:schemeClr val="tx1"/>
                </a:solidFill>
                <a:latin typeface="+mn-lt"/>
                <a:ea typeface="+mn-ea"/>
                <a:cs typeface="+mn-cs"/>
              </a:rPr>
              <a:t>Given</a:t>
            </a:r>
            <a:r>
              <a:rPr lang="zh-CN" altLang="en-US" sz="1200" b="0" i="0" kern="1200" dirty="0" smtClean="0">
                <a:solidFill>
                  <a:schemeClr val="tx1"/>
                </a:solidFill>
                <a:latin typeface="+mn-lt"/>
                <a:ea typeface="+mn-ea"/>
                <a:cs typeface="+mn-cs"/>
              </a:rPr>
              <a:t>当前估计的参数条件下的后验概率。</a:t>
            </a:r>
          </a:p>
          <a:p>
            <a:pPr marL="0" lvl="0" indent="0">
              <a:buNone/>
              <a:defRPr/>
            </a:pP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37</a:t>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latin typeface="+mn-lt"/>
                <a:ea typeface="+mn-ea"/>
                <a:cs typeface="+mn-cs"/>
              </a:rPr>
              <a:t>(2)M</a:t>
            </a:r>
            <a:r>
              <a:rPr lang="zh-CN" altLang="en-US" sz="1200" b="0" i="0" kern="1200" dirty="0" smtClean="0">
                <a:solidFill>
                  <a:schemeClr val="tx1"/>
                </a:solidFill>
                <a:latin typeface="+mn-lt"/>
                <a:ea typeface="+mn-ea"/>
                <a:cs typeface="+mn-cs"/>
              </a:rPr>
              <a:t>步骤：最大化 </a:t>
            </a:r>
            <a:r>
              <a:rPr lang="en-US" altLang="zh-CN" sz="1200" b="1" i="0" kern="1200" dirty="0" smtClean="0">
                <a:solidFill>
                  <a:schemeClr val="tx1"/>
                </a:solidFill>
                <a:latin typeface="+mn-lt"/>
                <a:ea typeface="+mn-ea"/>
                <a:cs typeface="+mn-cs"/>
              </a:rPr>
              <a:t>Complete data</a:t>
            </a:r>
            <a:r>
              <a:rPr lang="zh-CN" altLang="en-US" sz="1200" b="1" i="0" kern="1200" dirty="0" smtClean="0">
                <a:solidFill>
                  <a:schemeClr val="tx1"/>
                </a:solidFill>
                <a:latin typeface="+mn-lt"/>
                <a:ea typeface="+mn-ea"/>
                <a:cs typeface="+mn-cs"/>
              </a:rPr>
              <a:t>对数似然函数</a:t>
            </a:r>
            <a:r>
              <a:rPr lang="zh-CN" altLang="en-US" sz="1200" b="0" i="0" kern="1200" dirty="0" smtClean="0">
                <a:solidFill>
                  <a:schemeClr val="tx1"/>
                </a:solidFill>
                <a:latin typeface="+mn-lt"/>
                <a:ea typeface="+mn-ea"/>
                <a:cs typeface="+mn-cs"/>
              </a:rPr>
              <a:t>的期望，此时我们使用</a:t>
            </a:r>
            <a:r>
              <a:rPr lang="en-US" altLang="zh-CN" sz="1200" b="0" i="0" kern="1200" dirty="0" smtClean="0">
                <a:solidFill>
                  <a:schemeClr val="tx1"/>
                </a:solidFill>
                <a:latin typeface="+mn-lt"/>
                <a:ea typeface="+mn-ea"/>
                <a:cs typeface="+mn-cs"/>
              </a:rPr>
              <a:t>E</a:t>
            </a:r>
            <a:r>
              <a:rPr lang="zh-CN" altLang="en-US" sz="1200" b="0" i="0" kern="1200" dirty="0" smtClean="0">
                <a:solidFill>
                  <a:schemeClr val="tx1"/>
                </a:solidFill>
                <a:latin typeface="+mn-lt"/>
                <a:ea typeface="+mn-ea"/>
                <a:cs typeface="+mn-cs"/>
              </a:rPr>
              <a:t>步骤里计算的隐含变量的后验概率，得到新的参数值。中间会用到入</a:t>
            </a:r>
            <a:r>
              <a:rPr lang="en-US" altLang="zh-CN" sz="1200" b="0" i="0" kern="1200" dirty="0" smtClean="0">
                <a:solidFill>
                  <a:schemeClr val="tx1"/>
                </a:solidFill>
                <a:latin typeface="+mn-lt"/>
                <a:ea typeface="+mn-ea"/>
                <a:cs typeface="+mn-cs"/>
              </a:rPr>
              <a:t>Lagrange</a:t>
            </a:r>
            <a:r>
              <a:rPr lang="zh-CN" altLang="en-US" sz="1200" b="0" i="0" kern="1200" dirty="0" smtClean="0">
                <a:solidFill>
                  <a:schemeClr val="tx1"/>
                </a:solidFill>
                <a:latin typeface="+mn-lt"/>
                <a:ea typeface="+mn-ea"/>
                <a:cs typeface="+mn-cs"/>
              </a:rPr>
              <a:t>乘子求解后再进行回带到</a:t>
            </a:r>
            <a:r>
              <a:rPr lang="en-US" altLang="zh-CN" sz="1200" b="0" i="0" kern="1200" dirty="0" smtClean="0">
                <a:solidFill>
                  <a:schemeClr val="tx1"/>
                </a:solidFill>
                <a:latin typeface="+mn-lt"/>
                <a:ea typeface="+mn-ea"/>
                <a:cs typeface="+mn-cs"/>
              </a:rPr>
              <a:t>E</a:t>
            </a:r>
            <a:r>
              <a:rPr lang="zh-CN" altLang="en-US" sz="1200" b="0" i="0" kern="1200" dirty="0" smtClean="0">
                <a:solidFill>
                  <a:schemeClr val="tx1"/>
                </a:solidFill>
                <a:latin typeface="+mn-lt"/>
                <a:ea typeface="+mn-ea"/>
                <a:cs typeface="+mn-cs"/>
              </a:rPr>
              <a:t>。</a:t>
            </a:r>
          </a:p>
          <a:p>
            <a:r>
              <a:rPr lang="zh-CN" altLang="en-US" sz="1200" b="0" i="0" kern="1200" dirty="0" smtClean="0">
                <a:solidFill>
                  <a:schemeClr val="tx1"/>
                </a:solidFill>
                <a:latin typeface="+mn-lt"/>
                <a:ea typeface="+mn-ea"/>
                <a:cs typeface="+mn-cs"/>
              </a:rPr>
              <a:t>两步迭代进行直到收敛</a:t>
            </a: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38</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latin typeface="+mn-lt"/>
                <a:ea typeface="+mn-ea"/>
                <a:cs typeface="+mn-cs"/>
              </a:rPr>
              <a:t>优点：</a:t>
            </a:r>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定义了概率模型，而且每个变量以及相应的概率分布和条件概率分布都有明确的物理解释；</a:t>
            </a:r>
          </a:p>
          <a:p>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相比于</a:t>
            </a:r>
            <a:r>
              <a:rPr lang="en-US" altLang="zh-CN" sz="1200" b="0" i="0" kern="1200" dirty="0" smtClean="0">
                <a:solidFill>
                  <a:schemeClr val="tx1"/>
                </a:solidFill>
                <a:latin typeface="+mn-lt"/>
                <a:ea typeface="+mn-ea"/>
                <a:cs typeface="+mn-cs"/>
              </a:rPr>
              <a:t>LSA</a:t>
            </a:r>
            <a:r>
              <a:rPr lang="zh-CN" altLang="en-US" sz="1200" b="0" i="0" kern="1200" dirty="0" smtClean="0">
                <a:solidFill>
                  <a:schemeClr val="tx1"/>
                </a:solidFill>
                <a:latin typeface="+mn-lt"/>
                <a:ea typeface="+mn-ea"/>
                <a:cs typeface="+mn-cs"/>
              </a:rPr>
              <a:t>隐含了高斯分布假设，</a:t>
            </a:r>
            <a:r>
              <a:rPr lang="en-US" altLang="zh-CN" sz="1200" b="0" i="0" kern="1200" dirty="0" err="1" smtClean="0">
                <a:solidFill>
                  <a:schemeClr val="tx1"/>
                </a:solidFill>
                <a:latin typeface="+mn-lt"/>
                <a:ea typeface="+mn-ea"/>
                <a:cs typeface="+mn-cs"/>
              </a:rPr>
              <a:t>pLSA</a:t>
            </a:r>
            <a:r>
              <a:rPr lang="zh-CN" altLang="en-US" sz="1200" b="0" i="0" kern="1200" dirty="0" smtClean="0">
                <a:solidFill>
                  <a:schemeClr val="tx1"/>
                </a:solidFill>
                <a:latin typeface="+mn-lt"/>
                <a:ea typeface="+mn-ea"/>
                <a:cs typeface="+mn-cs"/>
              </a:rPr>
              <a:t>隐含的</a:t>
            </a:r>
            <a:r>
              <a:rPr lang="en-US" altLang="zh-CN" sz="1200" b="0" i="0" kern="1200" dirty="0" smtClean="0">
                <a:solidFill>
                  <a:schemeClr val="tx1"/>
                </a:solidFill>
                <a:latin typeface="+mn-lt"/>
                <a:ea typeface="+mn-ea"/>
                <a:cs typeface="+mn-cs"/>
              </a:rPr>
              <a:t>Multi-</a:t>
            </a:r>
            <a:r>
              <a:rPr lang="en-US" altLang="zh-CN" sz="1200" b="0" i="0" kern="1200" dirty="0" err="1" smtClean="0">
                <a:solidFill>
                  <a:schemeClr val="tx1"/>
                </a:solidFill>
                <a:latin typeface="+mn-lt"/>
                <a:ea typeface="+mn-ea"/>
                <a:cs typeface="+mn-cs"/>
              </a:rPr>
              <a:t>nomial</a:t>
            </a:r>
            <a:r>
              <a:rPr lang="zh-CN" altLang="en-US" sz="1200" b="0" i="0" kern="1200" dirty="0" smtClean="0">
                <a:solidFill>
                  <a:schemeClr val="tx1"/>
                </a:solidFill>
                <a:latin typeface="+mn-lt"/>
                <a:ea typeface="+mn-ea"/>
                <a:cs typeface="+mn-cs"/>
              </a:rPr>
              <a:t>多项式分布假设更符合文本特性；</a:t>
            </a:r>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3.</a:t>
            </a:r>
            <a:r>
              <a:rPr lang="zh-CN" altLang="en-US" sz="1200" b="0" i="0" kern="1200" dirty="0" smtClean="0">
                <a:solidFill>
                  <a:schemeClr val="tx1"/>
                </a:solidFill>
                <a:latin typeface="+mn-lt"/>
                <a:ea typeface="+mn-ea"/>
                <a:cs typeface="+mn-cs"/>
              </a:rPr>
              <a:t>可以利用各种</a:t>
            </a:r>
            <a:r>
              <a:rPr lang="en-US" altLang="zh-CN" sz="1200" b="0" i="0" kern="1200" dirty="0" smtClean="0">
                <a:solidFill>
                  <a:schemeClr val="tx1"/>
                </a:solidFill>
                <a:latin typeface="+mn-lt"/>
                <a:ea typeface="+mn-ea"/>
                <a:cs typeface="+mn-cs"/>
              </a:rPr>
              <a:t>model selection</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complexity control</a:t>
            </a:r>
            <a:r>
              <a:rPr lang="zh-CN" altLang="en-US" sz="1200" b="0" i="0" kern="1200" dirty="0" smtClean="0">
                <a:solidFill>
                  <a:schemeClr val="tx1"/>
                </a:solidFill>
                <a:latin typeface="+mn-lt"/>
                <a:ea typeface="+mn-ea"/>
                <a:cs typeface="+mn-cs"/>
              </a:rPr>
              <a:t>准则来确定</a:t>
            </a:r>
            <a:r>
              <a:rPr lang="en-US" altLang="zh-CN" sz="1200" b="0" i="0" kern="1200" dirty="0" smtClean="0">
                <a:solidFill>
                  <a:schemeClr val="tx1"/>
                </a:solidFill>
                <a:latin typeface="+mn-lt"/>
                <a:ea typeface="+mn-ea"/>
                <a:cs typeface="+mn-cs"/>
              </a:rPr>
              <a:t>topic</a:t>
            </a:r>
            <a:r>
              <a:rPr lang="zh-CN" altLang="en-US" sz="1200" b="0" i="0" kern="1200" dirty="0" smtClean="0">
                <a:solidFill>
                  <a:schemeClr val="tx1"/>
                </a:solidFill>
                <a:latin typeface="+mn-lt"/>
                <a:ea typeface="+mn-ea"/>
                <a:cs typeface="+mn-cs"/>
              </a:rPr>
              <a:t>的维数</a:t>
            </a:r>
          </a:p>
          <a:p>
            <a:pPr marL="0" lvl="0" indent="0">
              <a:buNone/>
              <a:defRPr/>
            </a:pPr>
            <a:endParaRPr lang="en-US" altLang="zh-CN" sz="1200" b="1" i="0" kern="1200" noProof="0" dirty="0" smtClean="0">
              <a:solidFill>
                <a:schemeClr val="tx1"/>
              </a:solidFill>
              <a:latin typeface="+mn-lt"/>
              <a:ea typeface="+mn-ea"/>
              <a:cs typeface="+mn-cs"/>
            </a:endParaRPr>
          </a:p>
          <a:p>
            <a:pPr marL="0" lvl="0" indent="0">
              <a:buNone/>
              <a:defRPr/>
            </a:pPr>
            <a:r>
              <a:rPr lang="zh-CN" altLang="en-US" sz="1200" b="1" i="0" kern="1200" noProof="0" dirty="0" smtClean="0">
                <a:solidFill>
                  <a:schemeClr val="tx1"/>
                </a:solidFill>
                <a:latin typeface="+mn-lt"/>
                <a:ea typeface="+mn-ea"/>
                <a:cs typeface="+mn-cs"/>
              </a:rPr>
              <a:t>不足：</a:t>
            </a:r>
            <a:endParaRPr lang="en-US" altLang="zh-CN" sz="1200" b="1" i="0" kern="1200" noProof="0" dirty="0" smtClean="0">
              <a:solidFill>
                <a:schemeClr val="tx1"/>
              </a:solidFill>
              <a:latin typeface="+mn-lt"/>
              <a:ea typeface="+mn-ea"/>
              <a:cs typeface="+mn-cs"/>
            </a:endParaRPr>
          </a:p>
          <a:p>
            <a:pPr marL="0" lvl="0" indent="0">
              <a:buNone/>
              <a:defRPr/>
            </a:pPr>
            <a:r>
              <a:rPr lang="en-US" altLang="zh-CN" sz="1200" b="1" i="0" kern="1200" noProof="0" dirty="0" smtClean="0">
                <a:solidFill>
                  <a:schemeClr val="tx1"/>
                </a:solidFill>
                <a:latin typeface="+mn-lt"/>
                <a:ea typeface="+mn-ea"/>
                <a:cs typeface="+mn-cs"/>
              </a:rPr>
              <a:t>1.</a:t>
            </a:r>
            <a:r>
              <a:rPr lang="zh-CN" altLang="en-US" sz="1200" b="1" i="0" kern="1200" noProof="0" dirty="0" smtClean="0">
                <a:solidFill>
                  <a:schemeClr val="tx1"/>
                </a:solidFill>
                <a:latin typeface="+mn-lt"/>
                <a:ea typeface="+mn-ea"/>
                <a:cs typeface="+mn-cs"/>
              </a:rPr>
              <a:t>过拟合</a:t>
            </a:r>
            <a:endParaRPr lang="en-US" altLang="zh-CN" sz="1200" b="1" i="0" kern="1200" noProof="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概率模型不够完备：在</a:t>
            </a:r>
            <a:r>
              <a:rPr lang="en-US" altLang="zh-CN" sz="1200" b="0" i="0" kern="1200" dirty="0" smtClean="0">
                <a:solidFill>
                  <a:schemeClr val="tx1"/>
                </a:solidFill>
                <a:latin typeface="+mn-lt"/>
                <a:ea typeface="+mn-ea"/>
                <a:cs typeface="+mn-cs"/>
              </a:rPr>
              <a:t>document</a:t>
            </a:r>
            <a:r>
              <a:rPr lang="zh-CN" altLang="en-US" sz="1200" b="0" i="0" kern="1200" dirty="0" smtClean="0">
                <a:solidFill>
                  <a:schemeClr val="tx1"/>
                </a:solidFill>
                <a:latin typeface="+mn-lt"/>
                <a:ea typeface="+mn-ea"/>
                <a:cs typeface="+mn-cs"/>
              </a:rPr>
              <a:t>层面上没有提供合适的概率模型，使得</a:t>
            </a:r>
            <a:r>
              <a:rPr lang="en-US" altLang="zh-CN" sz="1200" b="0" i="0" kern="1200" dirty="0" err="1" smtClean="0">
                <a:solidFill>
                  <a:schemeClr val="tx1"/>
                </a:solidFill>
                <a:latin typeface="+mn-lt"/>
                <a:ea typeface="+mn-ea"/>
                <a:cs typeface="+mn-cs"/>
              </a:rPr>
              <a:t>pLSA</a:t>
            </a:r>
            <a:r>
              <a:rPr lang="zh-CN" altLang="en-US" sz="1200" b="0" i="0" kern="1200" dirty="0" smtClean="0">
                <a:solidFill>
                  <a:schemeClr val="tx1"/>
                </a:solidFill>
                <a:latin typeface="+mn-lt"/>
                <a:ea typeface="+mn-ea"/>
                <a:cs typeface="+mn-cs"/>
              </a:rPr>
              <a:t>并不是完备的生成式模型，而必须在确定</a:t>
            </a:r>
            <a:r>
              <a:rPr lang="en-US" altLang="zh-CN" sz="1200" b="0" i="0" kern="1200" dirty="0" smtClean="0">
                <a:solidFill>
                  <a:schemeClr val="tx1"/>
                </a:solidFill>
                <a:latin typeface="+mn-lt"/>
                <a:ea typeface="+mn-ea"/>
                <a:cs typeface="+mn-cs"/>
              </a:rPr>
              <a:t>document </a:t>
            </a:r>
            <a:r>
              <a:rPr lang="en-US" altLang="zh-CN" sz="1200" b="0" i="0" kern="1200" dirty="0" err="1" smtClean="0">
                <a:solidFill>
                  <a:schemeClr val="tx1"/>
                </a:solidFill>
                <a:latin typeface="+mn-lt"/>
                <a:ea typeface="+mn-ea"/>
                <a:cs typeface="+mn-cs"/>
              </a:rPr>
              <a:t>i</a:t>
            </a:r>
            <a:r>
              <a:rPr lang="zh-CN" altLang="en-US" sz="1200" b="0" i="0" kern="1200" dirty="0" smtClean="0">
                <a:solidFill>
                  <a:schemeClr val="tx1"/>
                </a:solidFill>
                <a:latin typeface="+mn-lt"/>
                <a:ea typeface="+mn-ea"/>
                <a:cs typeface="+mn-cs"/>
              </a:rPr>
              <a:t>的情况下才能对模型进行随机抽样；</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i="0" kern="1200" noProof="0" dirty="0" smtClean="0">
                <a:solidFill>
                  <a:schemeClr val="tx1"/>
                </a:solidFill>
                <a:latin typeface="+mn-lt"/>
                <a:ea typeface="+mn-ea"/>
                <a:cs typeface="+mn-cs"/>
              </a:rPr>
              <a:t>3.</a:t>
            </a:r>
            <a:r>
              <a:rPr lang="en-US" altLang="zh-CN" sz="1200" b="0" i="0" kern="1200" dirty="0" smtClean="0">
                <a:solidFill>
                  <a:schemeClr val="tx1"/>
                </a:solidFill>
                <a:latin typeface="+mn-lt"/>
                <a:ea typeface="+mn-ea"/>
                <a:cs typeface="+mn-cs"/>
              </a:rPr>
              <a:t> EM</a:t>
            </a:r>
            <a:r>
              <a:rPr lang="zh-CN" altLang="en-US" sz="1200" b="0" i="0" kern="1200" dirty="0" smtClean="0">
                <a:solidFill>
                  <a:schemeClr val="tx1"/>
                </a:solidFill>
                <a:latin typeface="+mn-lt"/>
                <a:ea typeface="+mn-ea"/>
                <a:cs typeface="+mn-cs"/>
              </a:rPr>
              <a:t>算法需要反复的迭代，需要很大计算量；</a:t>
            </a:r>
          </a:p>
          <a:p>
            <a:pPr marL="0" lvl="0" indent="0">
              <a:buNone/>
              <a:defRPr/>
            </a:pPr>
            <a:endParaRPr lang="zh-CN" altLang="en-US" sz="1200" b="1" i="0" kern="1200" noProof="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39</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40</a:t>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latin typeface="+mn-lt"/>
                <a:ea typeface="+mn-ea"/>
                <a:cs typeface="+mn-cs"/>
              </a:rPr>
              <a:t>PLSA:</a:t>
            </a:r>
          </a:p>
          <a:p>
            <a:r>
              <a:rPr lang="en-US" altLang="zh-CN" sz="1200" b="1" i="0" kern="1200" dirty="0" smtClean="0">
                <a:solidFill>
                  <a:schemeClr val="tx1"/>
                </a:solidFill>
                <a:latin typeface="+mn-lt"/>
                <a:ea typeface="+mn-ea"/>
                <a:cs typeface="+mn-cs"/>
              </a:rPr>
              <a:t>1. </a:t>
            </a:r>
            <a:r>
              <a:rPr lang="zh-CN" altLang="en-US" sz="1200" b="1" i="0" kern="1200" dirty="0" smtClean="0">
                <a:solidFill>
                  <a:schemeClr val="tx1"/>
                </a:solidFill>
                <a:latin typeface="+mn-lt"/>
                <a:ea typeface="+mn-ea"/>
                <a:cs typeface="+mn-cs"/>
              </a:rPr>
              <a:t>按照概率</a:t>
            </a:r>
            <a:r>
              <a:rPr lang="en-US" altLang="zh-CN" sz="1200" b="0" i="0" u="none" strike="noStrike" kern="1200" dirty="0" smtClean="0">
                <a:solidFill>
                  <a:schemeClr val="tx1"/>
                </a:solidFill>
                <a:latin typeface="+mn-lt"/>
                <a:ea typeface="+mn-ea"/>
                <a:cs typeface="+mn-cs"/>
              </a:rPr>
              <a:t>p(</a:t>
            </a:r>
            <a:r>
              <a:rPr lang="en-US" altLang="zh-CN" sz="1200" b="0" i="0" u="none" strike="noStrike" kern="1200" dirty="0" err="1" smtClean="0">
                <a:solidFill>
                  <a:schemeClr val="tx1"/>
                </a:solidFill>
                <a:latin typeface="+mn-lt"/>
                <a:ea typeface="+mn-ea"/>
                <a:cs typeface="+mn-cs"/>
              </a:rPr>
              <a:t>di</a:t>
            </a:r>
            <a:r>
              <a:rPr lang="en-US" altLang="zh-CN" sz="1200" b="0" i="0" u="none" strike="noStrike" kern="1200" dirty="0" smtClean="0">
                <a:solidFill>
                  <a:schemeClr val="tx1"/>
                </a:solidFill>
                <a:latin typeface="+mn-lt"/>
                <a:ea typeface="+mn-ea"/>
                <a:cs typeface="+mn-cs"/>
              </a:rPr>
              <a:t>)</a:t>
            </a:r>
            <a:r>
              <a:rPr lang="zh-CN" altLang="en-US" sz="1200" b="1" i="0" kern="1200" dirty="0" smtClean="0">
                <a:solidFill>
                  <a:schemeClr val="tx1"/>
                </a:solidFill>
                <a:latin typeface="+mn-lt"/>
                <a:ea typeface="+mn-ea"/>
                <a:cs typeface="+mn-cs"/>
              </a:rPr>
              <a:t>选择一篇文档</a:t>
            </a:r>
            <a:r>
              <a:rPr lang="en-US" altLang="zh-CN" sz="1200" b="0" i="0" u="none" strike="noStrike" kern="1200" dirty="0" err="1" smtClean="0">
                <a:solidFill>
                  <a:schemeClr val="tx1"/>
                </a:solidFill>
                <a:latin typeface="+mn-lt"/>
                <a:ea typeface="+mn-ea"/>
                <a:cs typeface="+mn-cs"/>
              </a:rPr>
              <a:t>di</a:t>
            </a:r>
            <a:endParaRPr lang="en-US" altLang="zh-CN" sz="1200" b="0" i="0" kern="1200" dirty="0" smtClean="0">
              <a:solidFill>
                <a:schemeClr val="tx1"/>
              </a:solidFill>
              <a:latin typeface="+mn-lt"/>
              <a:ea typeface="+mn-ea"/>
              <a:cs typeface="+mn-cs"/>
            </a:endParaRPr>
          </a:p>
          <a:p>
            <a:r>
              <a:rPr lang="en-US" altLang="zh-CN" sz="1200" b="1" i="0" kern="1200" dirty="0" smtClean="0">
                <a:solidFill>
                  <a:schemeClr val="tx1"/>
                </a:solidFill>
                <a:latin typeface="+mn-lt"/>
                <a:ea typeface="+mn-ea"/>
                <a:cs typeface="+mn-cs"/>
              </a:rPr>
              <a:t>2. </a:t>
            </a:r>
            <a:r>
              <a:rPr lang="zh-CN" altLang="en-US" sz="1200" b="1" i="0" kern="1200" dirty="0" smtClean="0">
                <a:solidFill>
                  <a:schemeClr val="tx1"/>
                </a:solidFill>
                <a:latin typeface="+mn-lt"/>
                <a:ea typeface="+mn-ea"/>
                <a:cs typeface="+mn-cs"/>
              </a:rPr>
              <a:t>根据选择的文档</a:t>
            </a:r>
            <a:r>
              <a:rPr lang="en-US" altLang="zh-CN" sz="1200" b="0" i="0" u="none" strike="noStrike" kern="1200" dirty="0" err="1" smtClean="0">
                <a:solidFill>
                  <a:schemeClr val="tx1"/>
                </a:solidFill>
                <a:latin typeface="+mn-lt"/>
                <a:ea typeface="+mn-ea"/>
                <a:cs typeface="+mn-cs"/>
              </a:rPr>
              <a:t>di</a:t>
            </a:r>
            <a:r>
              <a:rPr lang="zh-CN" altLang="en-US" sz="1200" b="1" i="0" kern="1200" dirty="0" smtClean="0">
                <a:solidFill>
                  <a:schemeClr val="tx1"/>
                </a:solidFill>
                <a:latin typeface="+mn-lt"/>
                <a:ea typeface="+mn-ea"/>
                <a:cs typeface="+mn-cs"/>
              </a:rPr>
              <a:t>，从主题分布中按照概率</a:t>
            </a:r>
            <a:r>
              <a:rPr lang="en-US" altLang="zh-CN" sz="1200" b="0" i="0" u="none" strike="noStrike" kern="1200" dirty="0" smtClean="0">
                <a:solidFill>
                  <a:schemeClr val="tx1"/>
                </a:solidFill>
                <a:latin typeface="+mn-lt"/>
                <a:ea typeface="+mn-ea"/>
                <a:cs typeface="+mn-cs"/>
              </a:rPr>
              <a:t>p(</a:t>
            </a:r>
            <a:r>
              <a:rPr lang="en-US" altLang="zh-CN" sz="1200" b="0" i="0" u="none" strike="noStrike" kern="1200" dirty="0" err="1" smtClean="0">
                <a:solidFill>
                  <a:schemeClr val="tx1"/>
                </a:solidFill>
                <a:latin typeface="+mn-lt"/>
                <a:ea typeface="+mn-ea"/>
                <a:cs typeface="+mn-cs"/>
              </a:rPr>
              <a:t>zk∣di</a:t>
            </a:r>
            <a:r>
              <a:rPr lang="en-US" altLang="zh-CN" sz="1200" b="0" i="0" u="none" strike="noStrike" kern="1200" dirty="0" smtClean="0">
                <a:solidFill>
                  <a:schemeClr val="tx1"/>
                </a:solidFill>
                <a:latin typeface="+mn-lt"/>
                <a:ea typeface="+mn-ea"/>
                <a:cs typeface="+mn-cs"/>
              </a:rPr>
              <a:t>)p(</a:t>
            </a:r>
            <a:r>
              <a:rPr lang="en-US" altLang="zh-CN" sz="1200" b="0" i="0" u="none" strike="noStrike" kern="1200" dirty="0" err="1" smtClean="0">
                <a:solidFill>
                  <a:schemeClr val="tx1"/>
                </a:solidFill>
                <a:latin typeface="+mn-lt"/>
                <a:ea typeface="+mn-ea"/>
                <a:cs typeface="+mn-cs"/>
              </a:rPr>
              <a:t>zk∣di</a:t>
            </a:r>
            <a:r>
              <a:rPr lang="en-US" altLang="zh-CN" sz="1200" b="0" i="0" u="none" strike="noStrike" kern="1200" dirty="0" smtClean="0">
                <a:solidFill>
                  <a:schemeClr val="tx1"/>
                </a:solidFill>
                <a:latin typeface="+mn-lt"/>
                <a:ea typeface="+mn-ea"/>
                <a:cs typeface="+mn-cs"/>
              </a:rPr>
              <a:t>)</a:t>
            </a:r>
            <a:r>
              <a:rPr lang="zh-CN" altLang="en-US" sz="1200" b="1" i="0" kern="1200" dirty="0" smtClean="0">
                <a:solidFill>
                  <a:schemeClr val="tx1"/>
                </a:solidFill>
                <a:latin typeface="+mn-lt"/>
                <a:ea typeface="+mn-ea"/>
                <a:cs typeface="+mn-cs"/>
              </a:rPr>
              <a:t>选择一个隐含的主题类别</a:t>
            </a:r>
            <a:r>
              <a:rPr lang="en-US" altLang="zh-CN" sz="1200" b="0" i="0" u="none" strike="noStrike" kern="1200" dirty="0" err="1" smtClean="0">
                <a:solidFill>
                  <a:schemeClr val="tx1"/>
                </a:solidFill>
                <a:latin typeface="+mn-lt"/>
                <a:ea typeface="+mn-ea"/>
                <a:cs typeface="+mn-cs"/>
              </a:rPr>
              <a:t>zk</a:t>
            </a:r>
            <a:endParaRPr lang="en-US" altLang="zh-CN" sz="1200" b="0" i="0" kern="1200" dirty="0" smtClean="0">
              <a:solidFill>
                <a:schemeClr val="tx1"/>
              </a:solidFill>
              <a:latin typeface="+mn-lt"/>
              <a:ea typeface="+mn-ea"/>
              <a:cs typeface="+mn-cs"/>
            </a:endParaRPr>
          </a:p>
          <a:p>
            <a:r>
              <a:rPr lang="en-US" altLang="zh-CN" sz="1200" b="1" i="0" kern="1200" dirty="0" smtClean="0">
                <a:solidFill>
                  <a:schemeClr val="tx1"/>
                </a:solidFill>
                <a:latin typeface="+mn-lt"/>
                <a:ea typeface="+mn-ea"/>
                <a:cs typeface="+mn-cs"/>
              </a:rPr>
              <a:t>3. </a:t>
            </a:r>
            <a:r>
              <a:rPr lang="zh-CN" altLang="en-US" sz="1200" b="1" i="0" kern="1200" dirty="0" smtClean="0">
                <a:solidFill>
                  <a:schemeClr val="tx1"/>
                </a:solidFill>
                <a:latin typeface="+mn-lt"/>
                <a:ea typeface="+mn-ea"/>
                <a:cs typeface="+mn-cs"/>
              </a:rPr>
              <a:t>根据选择的主题</a:t>
            </a:r>
            <a:r>
              <a:rPr lang="en-US" altLang="zh-CN" sz="1200" b="0" i="0" u="none" strike="noStrike" kern="1200" dirty="0" err="1" smtClean="0">
                <a:solidFill>
                  <a:schemeClr val="tx1"/>
                </a:solidFill>
                <a:latin typeface="+mn-lt"/>
                <a:ea typeface="+mn-ea"/>
                <a:cs typeface="+mn-cs"/>
              </a:rPr>
              <a:t>zk</a:t>
            </a:r>
            <a:r>
              <a:rPr lang="en-US" altLang="zh-CN" sz="1200" b="1" i="0" kern="1200" dirty="0" smtClean="0">
                <a:solidFill>
                  <a:schemeClr val="tx1"/>
                </a:solidFill>
                <a:latin typeface="+mn-lt"/>
                <a:ea typeface="+mn-ea"/>
                <a:cs typeface="+mn-cs"/>
              </a:rPr>
              <a:t>, </a:t>
            </a:r>
            <a:r>
              <a:rPr lang="zh-CN" altLang="en-US" sz="1200" b="1" i="0" kern="1200" dirty="0" smtClean="0">
                <a:solidFill>
                  <a:schemeClr val="tx1"/>
                </a:solidFill>
                <a:latin typeface="+mn-lt"/>
                <a:ea typeface="+mn-ea"/>
                <a:cs typeface="+mn-cs"/>
              </a:rPr>
              <a:t>从词分布中按照概率</a:t>
            </a:r>
            <a:r>
              <a:rPr lang="en-US" altLang="zh-CN" sz="1200" b="0" i="0" u="none" strike="noStrike" kern="1200" dirty="0" smtClean="0">
                <a:solidFill>
                  <a:schemeClr val="tx1"/>
                </a:solidFill>
                <a:latin typeface="+mn-lt"/>
                <a:ea typeface="+mn-ea"/>
                <a:cs typeface="+mn-cs"/>
              </a:rPr>
              <a:t>p(</a:t>
            </a:r>
            <a:r>
              <a:rPr lang="el-GR" altLang="zh-CN" sz="1200" b="0" i="0" u="none" strike="noStrike" kern="1200" dirty="0" smtClean="0">
                <a:solidFill>
                  <a:schemeClr val="tx1"/>
                </a:solidFill>
                <a:latin typeface="+mn-lt"/>
                <a:ea typeface="+mn-ea"/>
                <a:cs typeface="+mn-cs"/>
              </a:rPr>
              <a:t>ω</a:t>
            </a:r>
            <a:r>
              <a:rPr lang="en-US" altLang="zh-CN" sz="1200" b="0" i="0" u="none" strike="noStrike" kern="1200" dirty="0" err="1" smtClean="0">
                <a:solidFill>
                  <a:schemeClr val="tx1"/>
                </a:solidFill>
                <a:latin typeface="+mn-lt"/>
                <a:ea typeface="+mn-ea"/>
                <a:cs typeface="+mn-cs"/>
              </a:rPr>
              <a:t>j∣zk</a:t>
            </a:r>
            <a:r>
              <a:rPr lang="en-US" altLang="zh-CN" sz="1200" b="0" i="0" u="none" strike="noStrike" kern="1200" dirty="0" smtClean="0">
                <a:solidFill>
                  <a:schemeClr val="tx1"/>
                </a:solidFill>
                <a:latin typeface="+mn-lt"/>
                <a:ea typeface="+mn-ea"/>
                <a:cs typeface="+mn-cs"/>
              </a:rPr>
              <a:t>)p(</a:t>
            </a:r>
            <a:r>
              <a:rPr lang="el-GR" altLang="zh-CN" sz="1200" b="0" i="0" u="none" strike="noStrike" kern="1200" dirty="0" smtClean="0">
                <a:solidFill>
                  <a:schemeClr val="tx1"/>
                </a:solidFill>
                <a:latin typeface="+mn-lt"/>
                <a:ea typeface="+mn-ea"/>
                <a:cs typeface="+mn-cs"/>
              </a:rPr>
              <a:t>ω</a:t>
            </a:r>
            <a:r>
              <a:rPr lang="en-US" altLang="zh-CN" sz="1200" b="0" i="0" u="none" strike="noStrike" kern="1200" dirty="0" err="1" smtClean="0">
                <a:solidFill>
                  <a:schemeClr val="tx1"/>
                </a:solidFill>
                <a:latin typeface="+mn-lt"/>
                <a:ea typeface="+mn-ea"/>
                <a:cs typeface="+mn-cs"/>
              </a:rPr>
              <a:t>j∣zk</a:t>
            </a:r>
            <a:r>
              <a:rPr lang="en-US" altLang="zh-CN" sz="1200" b="0" i="0" u="none" strike="noStrike" kern="1200" dirty="0" smtClean="0">
                <a:solidFill>
                  <a:schemeClr val="tx1"/>
                </a:solidFill>
                <a:latin typeface="+mn-lt"/>
                <a:ea typeface="+mn-ea"/>
                <a:cs typeface="+mn-cs"/>
              </a:rPr>
              <a:t>)</a:t>
            </a:r>
            <a:r>
              <a:rPr lang="zh-CN" altLang="en-US" sz="1200" b="1" i="0" kern="1200" dirty="0" smtClean="0">
                <a:solidFill>
                  <a:schemeClr val="tx1"/>
                </a:solidFill>
                <a:latin typeface="+mn-lt"/>
                <a:ea typeface="+mn-ea"/>
                <a:cs typeface="+mn-cs"/>
              </a:rPr>
              <a:t>选择一个词</a:t>
            </a:r>
            <a:r>
              <a:rPr lang="el-GR" altLang="zh-CN" sz="1200" b="0" i="0" u="none" strike="noStrike" kern="1200" dirty="0" smtClean="0">
                <a:solidFill>
                  <a:schemeClr val="tx1"/>
                </a:solidFill>
                <a:latin typeface="+mn-lt"/>
                <a:ea typeface="+mn-ea"/>
                <a:cs typeface="+mn-cs"/>
              </a:rPr>
              <a:t>ω</a:t>
            </a:r>
            <a:r>
              <a:rPr lang="en-US" altLang="zh-CN" sz="1200" b="0" i="0" u="none" strike="noStrike" kern="1200" dirty="0" smtClean="0">
                <a:solidFill>
                  <a:schemeClr val="tx1"/>
                </a:solidFill>
                <a:latin typeface="+mn-lt"/>
                <a:ea typeface="+mn-ea"/>
                <a:cs typeface="+mn-cs"/>
              </a:rPr>
              <a:t>j</a:t>
            </a:r>
          </a:p>
          <a:p>
            <a:r>
              <a:rPr lang="en-US" altLang="zh-CN" sz="1200" b="0" i="0" kern="1200" dirty="0" smtClean="0">
                <a:solidFill>
                  <a:schemeClr val="tx1"/>
                </a:solidFill>
                <a:latin typeface="+mn-lt"/>
                <a:ea typeface="+mn-ea"/>
                <a:cs typeface="+mn-cs"/>
              </a:rPr>
              <a:t>LDA </a:t>
            </a:r>
            <a:r>
              <a:rPr lang="zh-CN" altLang="en-US" sz="1200" b="0" i="0" kern="1200" dirty="0" smtClean="0">
                <a:solidFill>
                  <a:schemeClr val="tx1"/>
                </a:solidFill>
                <a:latin typeface="+mn-lt"/>
                <a:ea typeface="+mn-ea"/>
                <a:cs typeface="+mn-cs"/>
              </a:rPr>
              <a:t>中，生成文档的过程如下：</a:t>
            </a:r>
          </a:p>
          <a:p>
            <a:r>
              <a:rPr lang="en-US" altLang="zh-CN" sz="1200" b="1" i="0" kern="1200" dirty="0" smtClean="0">
                <a:solidFill>
                  <a:schemeClr val="tx1"/>
                </a:solidFill>
                <a:latin typeface="+mn-lt"/>
                <a:ea typeface="+mn-ea"/>
                <a:cs typeface="+mn-cs"/>
              </a:rPr>
              <a:t>1. </a:t>
            </a:r>
            <a:r>
              <a:rPr lang="zh-CN" altLang="en-US" sz="1200" b="1" i="0" kern="1200" dirty="0" smtClean="0">
                <a:solidFill>
                  <a:schemeClr val="tx1"/>
                </a:solidFill>
                <a:latin typeface="+mn-lt"/>
                <a:ea typeface="+mn-ea"/>
                <a:cs typeface="+mn-cs"/>
              </a:rPr>
              <a:t>按照先验概率</a:t>
            </a:r>
            <a:r>
              <a:rPr lang="en-US" altLang="zh-CN" sz="1200" b="0" i="0" u="none" strike="noStrike" kern="1200" dirty="0" smtClean="0">
                <a:solidFill>
                  <a:schemeClr val="tx1"/>
                </a:solidFill>
                <a:latin typeface="+mn-lt"/>
                <a:ea typeface="+mn-ea"/>
                <a:cs typeface="+mn-cs"/>
              </a:rPr>
              <a:t>p(</a:t>
            </a:r>
            <a:r>
              <a:rPr lang="en-US" altLang="zh-CN" sz="1200" b="0" i="0" u="none" strike="noStrike" kern="1200" dirty="0" err="1" smtClean="0">
                <a:solidFill>
                  <a:schemeClr val="tx1"/>
                </a:solidFill>
                <a:latin typeface="+mn-lt"/>
                <a:ea typeface="+mn-ea"/>
                <a:cs typeface="+mn-cs"/>
              </a:rPr>
              <a:t>di</a:t>
            </a:r>
            <a:r>
              <a:rPr lang="en-US" altLang="zh-CN" sz="1200" b="0" i="0" u="none" strike="noStrike" kern="1200" dirty="0" smtClean="0">
                <a:solidFill>
                  <a:schemeClr val="tx1"/>
                </a:solidFill>
                <a:latin typeface="+mn-lt"/>
                <a:ea typeface="+mn-ea"/>
                <a:cs typeface="+mn-cs"/>
              </a:rPr>
              <a:t>)</a:t>
            </a:r>
            <a:r>
              <a:rPr lang="zh-CN" altLang="en-US" sz="1200" b="1" i="0" kern="1200" dirty="0" smtClean="0">
                <a:solidFill>
                  <a:schemeClr val="tx1"/>
                </a:solidFill>
                <a:latin typeface="+mn-lt"/>
                <a:ea typeface="+mn-ea"/>
                <a:cs typeface="+mn-cs"/>
              </a:rPr>
              <a:t>选择一篇文档</a:t>
            </a:r>
            <a:r>
              <a:rPr lang="en-US" altLang="zh-CN" sz="1200" b="0" i="0" u="none" strike="noStrike" kern="1200" dirty="0" err="1" smtClean="0">
                <a:solidFill>
                  <a:schemeClr val="tx1"/>
                </a:solidFill>
                <a:latin typeface="+mn-lt"/>
                <a:ea typeface="+mn-ea"/>
                <a:cs typeface="+mn-cs"/>
              </a:rPr>
              <a:t>di</a:t>
            </a:r>
            <a:endParaRPr lang="en-US" altLang="zh-CN" sz="1200" b="0" i="0" kern="1200" dirty="0" smtClean="0">
              <a:solidFill>
                <a:schemeClr val="tx1"/>
              </a:solidFill>
              <a:latin typeface="+mn-lt"/>
              <a:ea typeface="+mn-ea"/>
              <a:cs typeface="+mn-cs"/>
            </a:endParaRPr>
          </a:p>
          <a:p>
            <a:r>
              <a:rPr lang="en-US" altLang="zh-CN" sz="1200" b="1" i="0" kern="1200" dirty="0" smtClean="0">
                <a:solidFill>
                  <a:schemeClr val="tx1"/>
                </a:solidFill>
                <a:latin typeface="+mn-lt"/>
                <a:ea typeface="+mn-ea"/>
                <a:cs typeface="+mn-cs"/>
              </a:rPr>
              <a:t>2. </a:t>
            </a:r>
            <a:r>
              <a:rPr lang="zh-CN" altLang="en-US" sz="1200" b="1" i="0" kern="1200" dirty="0" smtClean="0">
                <a:solidFill>
                  <a:schemeClr val="tx1"/>
                </a:solidFill>
                <a:latin typeface="+mn-lt"/>
                <a:ea typeface="+mn-ea"/>
                <a:cs typeface="+mn-cs"/>
              </a:rPr>
              <a:t>从</a:t>
            </a:r>
            <a:r>
              <a:rPr lang="en-US" altLang="zh-CN" sz="1200" b="1" i="0" kern="1200" dirty="0" err="1" smtClean="0">
                <a:solidFill>
                  <a:schemeClr val="tx1"/>
                </a:solidFill>
                <a:latin typeface="+mn-lt"/>
                <a:ea typeface="+mn-ea"/>
                <a:cs typeface="+mn-cs"/>
              </a:rPr>
              <a:t>Dirichlet</a:t>
            </a:r>
            <a:r>
              <a:rPr lang="zh-CN" altLang="en-US" sz="1200" b="1" i="0" kern="1200" dirty="0" smtClean="0">
                <a:solidFill>
                  <a:schemeClr val="tx1"/>
                </a:solidFill>
                <a:latin typeface="+mn-lt"/>
                <a:ea typeface="+mn-ea"/>
                <a:cs typeface="+mn-cs"/>
              </a:rPr>
              <a:t>分布</a:t>
            </a:r>
            <a:r>
              <a:rPr lang="el-GR" altLang="zh-CN" sz="1200" b="0" i="0" u="none" strike="noStrike" kern="1200" dirty="0" smtClean="0">
                <a:solidFill>
                  <a:schemeClr val="tx1"/>
                </a:solidFill>
                <a:latin typeface="+mn-lt"/>
                <a:ea typeface="+mn-ea"/>
                <a:cs typeface="+mn-cs"/>
              </a:rPr>
              <a:t>α</a:t>
            </a:r>
            <a:r>
              <a:rPr lang="zh-CN" altLang="en-US" sz="1200" b="1" i="0" kern="1200" dirty="0" smtClean="0">
                <a:solidFill>
                  <a:schemeClr val="tx1"/>
                </a:solidFill>
                <a:latin typeface="+mn-lt"/>
                <a:ea typeface="+mn-ea"/>
                <a:cs typeface="+mn-cs"/>
              </a:rPr>
              <a:t>中取样生成文档</a:t>
            </a:r>
            <a:r>
              <a:rPr lang="en-US" altLang="zh-CN" sz="1200" b="0" i="0" u="none" strike="noStrike" kern="1200" dirty="0" err="1" smtClean="0">
                <a:solidFill>
                  <a:schemeClr val="tx1"/>
                </a:solidFill>
                <a:latin typeface="+mn-lt"/>
                <a:ea typeface="+mn-ea"/>
                <a:cs typeface="+mn-cs"/>
              </a:rPr>
              <a:t>di</a:t>
            </a:r>
            <a:r>
              <a:rPr lang="zh-CN" altLang="en-US" sz="1200" b="1" i="0" kern="1200" dirty="0" smtClean="0">
                <a:solidFill>
                  <a:schemeClr val="tx1"/>
                </a:solidFill>
                <a:latin typeface="+mn-lt"/>
                <a:ea typeface="+mn-ea"/>
                <a:cs typeface="+mn-cs"/>
              </a:rPr>
              <a:t>的主题分布</a:t>
            </a:r>
            <a:r>
              <a:rPr lang="el-GR" altLang="zh-CN" sz="1200" b="0" i="0" u="none" strike="noStrike" kern="1200" dirty="0" smtClean="0">
                <a:solidFill>
                  <a:schemeClr val="tx1"/>
                </a:solidFill>
                <a:latin typeface="+mn-lt"/>
                <a:ea typeface="+mn-ea"/>
                <a:cs typeface="+mn-cs"/>
              </a:rPr>
              <a:t>θ</a:t>
            </a:r>
            <a:r>
              <a:rPr lang="en-US" altLang="zh-CN" sz="1200" b="0" i="0" u="none" strike="noStrike" kern="1200" dirty="0" err="1" smtClean="0">
                <a:solidFill>
                  <a:schemeClr val="tx1"/>
                </a:solidFill>
                <a:latin typeface="+mn-lt"/>
                <a:ea typeface="+mn-ea"/>
                <a:cs typeface="+mn-cs"/>
              </a:rPr>
              <a:t>i</a:t>
            </a:r>
            <a:r>
              <a:rPr lang="zh-CN" altLang="en-US" sz="1200" b="1" i="0" kern="1200" dirty="0" smtClean="0">
                <a:solidFill>
                  <a:schemeClr val="tx1"/>
                </a:solidFill>
                <a:latin typeface="+mn-lt"/>
                <a:ea typeface="+mn-ea"/>
                <a:cs typeface="+mn-cs"/>
              </a:rPr>
              <a:t>，主题分布</a:t>
            </a:r>
            <a:r>
              <a:rPr lang="el-GR" altLang="zh-CN" sz="1200" b="0" i="0" u="none" strike="noStrike" kern="1200" dirty="0" smtClean="0">
                <a:solidFill>
                  <a:schemeClr val="tx1"/>
                </a:solidFill>
                <a:latin typeface="+mn-lt"/>
                <a:ea typeface="+mn-ea"/>
                <a:cs typeface="+mn-cs"/>
              </a:rPr>
              <a:t>θ</a:t>
            </a:r>
            <a:r>
              <a:rPr lang="en-US" altLang="zh-CN" sz="1200" b="0" i="0" u="none" strike="noStrike" kern="1200" dirty="0" err="1" smtClean="0">
                <a:solidFill>
                  <a:schemeClr val="tx1"/>
                </a:solidFill>
                <a:latin typeface="+mn-lt"/>
                <a:ea typeface="+mn-ea"/>
                <a:cs typeface="+mn-cs"/>
              </a:rPr>
              <a:t>i</a:t>
            </a:r>
            <a:r>
              <a:rPr lang="zh-CN" altLang="en-US" sz="1200" b="1" i="0" kern="1200" dirty="0" smtClean="0">
                <a:solidFill>
                  <a:schemeClr val="tx1"/>
                </a:solidFill>
                <a:latin typeface="+mn-lt"/>
                <a:ea typeface="+mn-ea"/>
                <a:cs typeface="+mn-cs"/>
              </a:rPr>
              <a:t>由超参数为</a:t>
            </a:r>
            <a:r>
              <a:rPr lang="el-GR" altLang="zh-CN" sz="1200" b="0" i="0" u="none" strike="noStrike" kern="1200" dirty="0" smtClean="0">
                <a:solidFill>
                  <a:schemeClr val="tx1"/>
                </a:solidFill>
                <a:latin typeface="+mn-lt"/>
                <a:ea typeface="+mn-ea"/>
                <a:cs typeface="+mn-cs"/>
              </a:rPr>
              <a:t>α</a:t>
            </a:r>
            <a:r>
              <a:rPr lang="zh-CN" altLang="en-US" sz="1200" b="1" i="0" kern="1200" dirty="0" smtClean="0">
                <a:solidFill>
                  <a:schemeClr val="tx1"/>
                </a:solidFill>
                <a:latin typeface="+mn-lt"/>
                <a:ea typeface="+mn-ea"/>
                <a:cs typeface="+mn-cs"/>
              </a:rPr>
              <a:t>的</a:t>
            </a:r>
            <a:r>
              <a:rPr lang="en-US" altLang="zh-CN" sz="1200" b="1" i="0" kern="1200" dirty="0" err="1" smtClean="0">
                <a:solidFill>
                  <a:schemeClr val="tx1"/>
                </a:solidFill>
                <a:latin typeface="+mn-lt"/>
                <a:ea typeface="+mn-ea"/>
                <a:cs typeface="+mn-cs"/>
              </a:rPr>
              <a:t>Dirichlet</a:t>
            </a:r>
            <a:r>
              <a:rPr lang="zh-CN" altLang="en-US" sz="1200" b="1" i="0" kern="1200" dirty="0" smtClean="0">
                <a:solidFill>
                  <a:schemeClr val="tx1"/>
                </a:solidFill>
                <a:latin typeface="+mn-lt"/>
                <a:ea typeface="+mn-ea"/>
                <a:cs typeface="+mn-cs"/>
              </a:rPr>
              <a:t>分布生成</a:t>
            </a:r>
            <a:endParaRPr lang="zh-CN" altLang="en-US" sz="1200" b="0" i="0" kern="1200" dirty="0" smtClean="0">
              <a:solidFill>
                <a:schemeClr val="tx1"/>
              </a:solidFill>
              <a:latin typeface="+mn-lt"/>
              <a:ea typeface="+mn-ea"/>
              <a:cs typeface="+mn-cs"/>
            </a:endParaRPr>
          </a:p>
          <a:p>
            <a:r>
              <a:rPr lang="en-US" altLang="zh-CN" sz="1200" b="1" i="0" kern="1200" dirty="0" smtClean="0">
                <a:solidFill>
                  <a:schemeClr val="tx1"/>
                </a:solidFill>
                <a:latin typeface="+mn-lt"/>
                <a:ea typeface="+mn-ea"/>
                <a:cs typeface="+mn-cs"/>
              </a:rPr>
              <a:t>3. </a:t>
            </a:r>
            <a:r>
              <a:rPr lang="zh-CN" altLang="en-US" sz="1200" b="1" i="0" kern="1200" dirty="0" smtClean="0">
                <a:solidFill>
                  <a:schemeClr val="tx1"/>
                </a:solidFill>
                <a:latin typeface="+mn-lt"/>
                <a:ea typeface="+mn-ea"/>
                <a:cs typeface="+mn-cs"/>
              </a:rPr>
              <a:t>从主题的多项式分布</a:t>
            </a:r>
            <a:r>
              <a:rPr lang="el-GR" altLang="zh-CN" sz="1200" b="0" i="0" u="none" strike="noStrike" kern="1200" dirty="0" smtClean="0">
                <a:solidFill>
                  <a:schemeClr val="tx1"/>
                </a:solidFill>
                <a:latin typeface="+mn-lt"/>
                <a:ea typeface="+mn-ea"/>
                <a:cs typeface="+mn-cs"/>
              </a:rPr>
              <a:t>θ</a:t>
            </a:r>
            <a:r>
              <a:rPr lang="en-US" altLang="zh-CN" sz="1200" b="0" i="0" u="none" strike="noStrike" kern="1200" dirty="0" err="1" smtClean="0">
                <a:solidFill>
                  <a:schemeClr val="tx1"/>
                </a:solidFill>
                <a:latin typeface="+mn-lt"/>
                <a:ea typeface="+mn-ea"/>
                <a:cs typeface="+mn-cs"/>
              </a:rPr>
              <a:t>i</a:t>
            </a:r>
            <a:r>
              <a:rPr lang="zh-CN" altLang="en-US" sz="1200" b="1" i="0" kern="1200" dirty="0" smtClean="0">
                <a:solidFill>
                  <a:schemeClr val="tx1"/>
                </a:solidFill>
                <a:latin typeface="+mn-lt"/>
                <a:ea typeface="+mn-ea"/>
                <a:cs typeface="+mn-cs"/>
              </a:rPr>
              <a:t>中取样生成文档</a:t>
            </a:r>
            <a:r>
              <a:rPr lang="en-US" altLang="zh-CN" sz="1200" b="0" i="0" u="none" strike="noStrike" kern="1200" dirty="0" err="1" smtClean="0">
                <a:solidFill>
                  <a:schemeClr val="tx1"/>
                </a:solidFill>
                <a:latin typeface="+mn-lt"/>
                <a:ea typeface="+mn-ea"/>
                <a:cs typeface="+mn-cs"/>
              </a:rPr>
              <a:t>di</a:t>
            </a:r>
            <a:r>
              <a:rPr lang="zh-CN" altLang="en-US" sz="1200" b="1" i="0" kern="1200" dirty="0" smtClean="0">
                <a:solidFill>
                  <a:schemeClr val="tx1"/>
                </a:solidFill>
                <a:latin typeface="+mn-lt"/>
                <a:ea typeface="+mn-ea"/>
                <a:cs typeface="+mn-cs"/>
              </a:rPr>
              <a:t>第 </a:t>
            </a:r>
            <a:r>
              <a:rPr lang="en-US" altLang="zh-CN" sz="1200" b="1" i="0" kern="1200" dirty="0" smtClean="0">
                <a:solidFill>
                  <a:schemeClr val="tx1"/>
                </a:solidFill>
                <a:latin typeface="+mn-lt"/>
                <a:ea typeface="+mn-ea"/>
                <a:cs typeface="+mn-cs"/>
              </a:rPr>
              <a:t>j </a:t>
            </a:r>
            <a:r>
              <a:rPr lang="zh-CN" altLang="en-US" sz="1200" b="1" i="0" kern="1200" dirty="0" smtClean="0">
                <a:solidFill>
                  <a:schemeClr val="tx1"/>
                </a:solidFill>
                <a:latin typeface="+mn-lt"/>
                <a:ea typeface="+mn-ea"/>
                <a:cs typeface="+mn-cs"/>
              </a:rPr>
              <a:t>个词的主题</a:t>
            </a:r>
            <a:r>
              <a:rPr lang="en-US" altLang="zh-CN" sz="1200" b="0" i="0" u="none" strike="noStrike" kern="1200" dirty="0" err="1" smtClean="0">
                <a:solidFill>
                  <a:schemeClr val="tx1"/>
                </a:solidFill>
                <a:latin typeface="+mn-lt"/>
                <a:ea typeface="+mn-ea"/>
                <a:cs typeface="+mn-cs"/>
              </a:rPr>
              <a:t>zi,jzi,j</a:t>
            </a:r>
            <a:endParaRPr lang="en-US" altLang="zh-CN" sz="1200" b="0" i="0" kern="1200" dirty="0" smtClean="0">
              <a:solidFill>
                <a:schemeClr val="tx1"/>
              </a:solidFill>
              <a:latin typeface="+mn-lt"/>
              <a:ea typeface="+mn-ea"/>
              <a:cs typeface="+mn-cs"/>
            </a:endParaRPr>
          </a:p>
          <a:p>
            <a:r>
              <a:rPr lang="en-US" altLang="zh-CN" sz="1200" b="1" i="0" kern="1200" dirty="0" smtClean="0">
                <a:solidFill>
                  <a:schemeClr val="tx1"/>
                </a:solidFill>
                <a:latin typeface="+mn-lt"/>
                <a:ea typeface="+mn-ea"/>
                <a:cs typeface="+mn-cs"/>
              </a:rPr>
              <a:t>4. </a:t>
            </a:r>
            <a:r>
              <a:rPr lang="zh-CN" altLang="en-US" sz="1200" b="1" i="0" kern="1200" dirty="0" smtClean="0">
                <a:solidFill>
                  <a:schemeClr val="tx1"/>
                </a:solidFill>
                <a:latin typeface="+mn-lt"/>
                <a:ea typeface="+mn-ea"/>
                <a:cs typeface="+mn-cs"/>
              </a:rPr>
              <a:t>从</a:t>
            </a:r>
            <a:r>
              <a:rPr lang="en-US" altLang="zh-CN" sz="1200" b="1" i="0" kern="1200" dirty="0" err="1" smtClean="0">
                <a:solidFill>
                  <a:schemeClr val="tx1"/>
                </a:solidFill>
                <a:latin typeface="+mn-lt"/>
                <a:ea typeface="+mn-ea"/>
                <a:cs typeface="+mn-cs"/>
              </a:rPr>
              <a:t>Dirichlet</a:t>
            </a:r>
            <a:r>
              <a:rPr lang="zh-CN" altLang="en-US" sz="1200" b="1" i="0" kern="1200" dirty="0" smtClean="0">
                <a:solidFill>
                  <a:schemeClr val="tx1"/>
                </a:solidFill>
                <a:latin typeface="+mn-lt"/>
                <a:ea typeface="+mn-ea"/>
                <a:cs typeface="+mn-cs"/>
              </a:rPr>
              <a:t>分布</a:t>
            </a:r>
            <a:r>
              <a:rPr lang="el-GR" altLang="zh-CN" sz="1200" b="0" i="0" u="none" strike="noStrike" kern="1200" dirty="0" smtClean="0">
                <a:solidFill>
                  <a:schemeClr val="tx1"/>
                </a:solidFill>
                <a:latin typeface="+mn-lt"/>
                <a:ea typeface="+mn-ea"/>
                <a:cs typeface="+mn-cs"/>
              </a:rPr>
              <a:t>β</a:t>
            </a:r>
            <a:r>
              <a:rPr lang="zh-CN" altLang="en-US" sz="1200" b="1" i="0" kern="1200" dirty="0" smtClean="0">
                <a:solidFill>
                  <a:schemeClr val="tx1"/>
                </a:solidFill>
                <a:latin typeface="+mn-lt"/>
                <a:ea typeface="+mn-ea"/>
                <a:cs typeface="+mn-cs"/>
              </a:rPr>
              <a:t>中取样生成主题</a:t>
            </a:r>
            <a:r>
              <a:rPr lang="en-US" altLang="zh-CN" sz="1200" b="0" i="0" u="none" strike="noStrike" kern="1200" dirty="0" err="1" smtClean="0">
                <a:solidFill>
                  <a:schemeClr val="tx1"/>
                </a:solidFill>
                <a:latin typeface="+mn-lt"/>
                <a:ea typeface="+mn-ea"/>
                <a:cs typeface="+mn-cs"/>
              </a:rPr>
              <a:t>zi,jzi,j</a:t>
            </a:r>
            <a:r>
              <a:rPr lang="zh-CN" altLang="en-US" sz="1200" b="1" i="0" kern="1200" dirty="0" smtClean="0">
                <a:solidFill>
                  <a:schemeClr val="tx1"/>
                </a:solidFill>
                <a:latin typeface="+mn-lt"/>
                <a:ea typeface="+mn-ea"/>
                <a:cs typeface="+mn-cs"/>
              </a:rPr>
              <a:t>对应的词语分布</a:t>
            </a:r>
            <a:r>
              <a:rPr lang="el-GR" altLang="zh-CN" sz="1200" b="0" i="0" u="none" strike="noStrike" kern="1200" dirty="0" smtClean="0">
                <a:solidFill>
                  <a:schemeClr val="tx1"/>
                </a:solidFill>
                <a:latin typeface="+mn-lt"/>
                <a:ea typeface="+mn-ea"/>
                <a:cs typeface="+mn-cs"/>
              </a:rPr>
              <a:t>ϕ</a:t>
            </a:r>
            <a:r>
              <a:rPr lang="en-US" altLang="zh-CN" sz="1200" b="0" i="0" u="none" strike="noStrike" kern="1200" dirty="0" err="1" smtClean="0">
                <a:solidFill>
                  <a:schemeClr val="tx1"/>
                </a:solidFill>
                <a:latin typeface="+mn-lt"/>
                <a:ea typeface="+mn-ea"/>
                <a:cs typeface="+mn-cs"/>
              </a:rPr>
              <a:t>zi,j</a:t>
            </a:r>
            <a:r>
              <a:rPr lang="zh-CN" altLang="en-US" sz="1200" b="1" i="0" kern="1200" dirty="0" smtClean="0">
                <a:solidFill>
                  <a:schemeClr val="tx1"/>
                </a:solidFill>
                <a:latin typeface="+mn-lt"/>
                <a:ea typeface="+mn-ea"/>
                <a:cs typeface="+mn-cs"/>
              </a:rPr>
              <a:t>，词语分布</a:t>
            </a:r>
            <a:r>
              <a:rPr lang="el-GR" altLang="zh-CN" sz="1200" b="0" i="0" u="none" strike="noStrike" kern="1200" dirty="0" smtClean="0">
                <a:solidFill>
                  <a:schemeClr val="tx1"/>
                </a:solidFill>
                <a:latin typeface="+mn-lt"/>
                <a:ea typeface="+mn-ea"/>
                <a:cs typeface="+mn-cs"/>
              </a:rPr>
              <a:t>ϕ</a:t>
            </a:r>
            <a:r>
              <a:rPr lang="en-US" altLang="zh-CN" sz="1200" b="0" i="0" u="none" strike="noStrike" kern="1200" dirty="0" err="1" smtClean="0">
                <a:solidFill>
                  <a:schemeClr val="tx1"/>
                </a:solidFill>
                <a:latin typeface="+mn-lt"/>
                <a:ea typeface="+mn-ea"/>
                <a:cs typeface="+mn-cs"/>
              </a:rPr>
              <a:t>zi,j</a:t>
            </a:r>
            <a:r>
              <a:rPr lang="zh-CN" altLang="en-US" sz="1200" b="1" i="0" kern="1200" dirty="0" smtClean="0">
                <a:solidFill>
                  <a:schemeClr val="tx1"/>
                </a:solidFill>
                <a:latin typeface="+mn-lt"/>
                <a:ea typeface="+mn-ea"/>
                <a:cs typeface="+mn-cs"/>
              </a:rPr>
              <a:t>由参数为</a:t>
            </a:r>
            <a:r>
              <a:rPr lang="el-GR" altLang="zh-CN" sz="1200" b="0" i="0" u="none" strike="noStrike" kern="1200" dirty="0" smtClean="0">
                <a:solidFill>
                  <a:schemeClr val="tx1"/>
                </a:solidFill>
                <a:latin typeface="+mn-lt"/>
                <a:ea typeface="+mn-ea"/>
                <a:cs typeface="+mn-cs"/>
              </a:rPr>
              <a:t>β</a:t>
            </a:r>
            <a:r>
              <a:rPr lang="zh-CN" altLang="en-US" sz="1200" b="1" i="0" kern="1200" dirty="0" smtClean="0">
                <a:solidFill>
                  <a:schemeClr val="tx1"/>
                </a:solidFill>
                <a:latin typeface="+mn-lt"/>
                <a:ea typeface="+mn-ea"/>
                <a:cs typeface="+mn-cs"/>
              </a:rPr>
              <a:t>的</a:t>
            </a:r>
            <a:r>
              <a:rPr lang="en-US" altLang="zh-CN" sz="1200" b="1" i="0" kern="1200" dirty="0" err="1" smtClean="0">
                <a:solidFill>
                  <a:schemeClr val="tx1"/>
                </a:solidFill>
                <a:latin typeface="+mn-lt"/>
                <a:ea typeface="+mn-ea"/>
                <a:cs typeface="+mn-cs"/>
              </a:rPr>
              <a:t>Dirichlet</a:t>
            </a:r>
            <a:r>
              <a:rPr lang="zh-CN" altLang="en-US" sz="1200" b="1" i="0" kern="1200" dirty="0" smtClean="0">
                <a:solidFill>
                  <a:schemeClr val="tx1"/>
                </a:solidFill>
                <a:latin typeface="+mn-lt"/>
                <a:ea typeface="+mn-ea"/>
                <a:cs typeface="+mn-cs"/>
              </a:rPr>
              <a:t>分布生成</a:t>
            </a:r>
            <a:endParaRPr lang="zh-CN" altLang="en-US" sz="1200" b="0" i="0" kern="1200" dirty="0" smtClean="0">
              <a:solidFill>
                <a:schemeClr val="tx1"/>
              </a:solidFill>
              <a:latin typeface="+mn-lt"/>
              <a:ea typeface="+mn-ea"/>
              <a:cs typeface="+mn-cs"/>
            </a:endParaRPr>
          </a:p>
          <a:p>
            <a:r>
              <a:rPr lang="en-US" altLang="zh-CN" sz="1200" b="1" i="0" kern="1200" dirty="0" smtClean="0">
                <a:solidFill>
                  <a:schemeClr val="tx1"/>
                </a:solidFill>
                <a:latin typeface="+mn-lt"/>
                <a:ea typeface="+mn-ea"/>
                <a:cs typeface="+mn-cs"/>
              </a:rPr>
              <a:t>5. </a:t>
            </a:r>
            <a:r>
              <a:rPr lang="zh-CN" altLang="en-US" sz="1200" b="1" i="0" kern="1200" dirty="0" smtClean="0">
                <a:solidFill>
                  <a:schemeClr val="tx1"/>
                </a:solidFill>
                <a:latin typeface="+mn-lt"/>
                <a:ea typeface="+mn-ea"/>
                <a:cs typeface="+mn-cs"/>
              </a:rPr>
              <a:t>从词语的多项式分布</a:t>
            </a:r>
            <a:r>
              <a:rPr lang="el-GR" altLang="zh-CN" sz="1200" b="0" i="0" u="none" strike="noStrike" kern="1200" dirty="0" smtClean="0">
                <a:solidFill>
                  <a:schemeClr val="tx1"/>
                </a:solidFill>
                <a:latin typeface="+mn-lt"/>
                <a:ea typeface="+mn-ea"/>
                <a:cs typeface="+mn-cs"/>
              </a:rPr>
              <a:t>ϕ</a:t>
            </a:r>
            <a:r>
              <a:rPr lang="en-US" altLang="zh-CN" sz="1200" b="0" i="0" u="none" strike="noStrike" kern="1200" dirty="0" err="1" smtClean="0">
                <a:solidFill>
                  <a:schemeClr val="tx1"/>
                </a:solidFill>
                <a:latin typeface="+mn-lt"/>
                <a:ea typeface="+mn-ea"/>
                <a:cs typeface="+mn-cs"/>
              </a:rPr>
              <a:t>zi,j</a:t>
            </a:r>
            <a:r>
              <a:rPr lang="zh-CN" altLang="en-US" sz="1200" b="1" i="0" kern="1200" dirty="0" smtClean="0">
                <a:solidFill>
                  <a:schemeClr val="tx1"/>
                </a:solidFill>
                <a:latin typeface="+mn-lt"/>
                <a:ea typeface="+mn-ea"/>
                <a:cs typeface="+mn-cs"/>
              </a:rPr>
              <a:t>中采样最终生成词语</a:t>
            </a:r>
            <a:r>
              <a:rPr lang="el-GR" altLang="zh-CN" sz="1200" b="0" i="0" u="none" strike="noStrike" kern="1200" dirty="0" smtClean="0">
                <a:solidFill>
                  <a:schemeClr val="tx1"/>
                </a:solidFill>
                <a:latin typeface="+mn-lt"/>
                <a:ea typeface="+mn-ea"/>
                <a:cs typeface="+mn-cs"/>
              </a:rPr>
              <a:t>ω</a:t>
            </a:r>
            <a:r>
              <a:rPr lang="en-US" altLang="zh-CN" sz="1200" b="0" i="0" u="none" strike="noStrike" kern="1200" dirty="0" err="1" smtClean="0">
                <a:solidFill>
                  <a:schemeClr val="tx1"/>
                </a:solidFill>
                <a:latin typeface="+mn-lt"/>
                <a:ea typeface="+mn-ea"/>
                <a:cs typeface="+mn-cs"/>
              </a:rPr>
              <a:t>i,j</a:t>
            </a:r>
            <a:endParaRPr lang="en-US" altLang="zh-CN" sz="1200" b="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i="0" kern="1200" dirty="0" smtClean="0">
                <a:solidFill>
                  <a:schemeClr val="tx1"/>
                </a:solidFill>
                <a:latin typeface="+mn-lt"/>
                <a:ea typeface="+mn-ea"/>
                <a:cs typeface="+mn-cs"/>
              </a:rPr>
              <a:t>可以看出</a:t>
            </a:r>
            <a:r>
              <a:rPr lang="en-US" altLang="zh-CN" sz="1200" b="1" i="0" kern="1200" dirty="0" smtClean="0">
                <a:solidFill>
                  <a:schemeClr val="tx1"/>
                </a:solidFill>
                <a:latin typeface="+mn-lt"/>
                <a:ea typeface="+mn-ea"/>
                <a:cs typeface="+mn-cs"/>
              </a:rPr>
              <a:t>PLSA</a:t>
            </a:r>
            <a:r>
              <a:rPr lang="zh-CN" altLang="en-US" sz="1200" b="1" i="0" kern="1200" dirty="0" smtClean="0">
                <a:solidFill>
                  <a:schemeClr val="tx1"/>
                </a:solidFill>
                <a:latin typeface="+mn-lt"/>
                <a:ea typeface="+mn-ea"/>
                <a:cs typeface="+mn-cs"/>
              </a:rPr>
              <a:t>中，主题分布和词分布都是唯一确定的。但是，在</a:t>
            </a:r>
            <a:r>
              <a:rPr lang="en-US" altLang="zh-CN" sz="1200" b="1" i="0" kern="1200" dirty="0" smtClean="0">
                <a:solidFill>
                  <a:schemeClr val="tx1"/>
                </a:solidFill>
                <a:latin typeface="+mn-lt"/>
                <a:ea typeface="+mn-ea"/>
                <a:cs typeface="+mn-cs"/>
              </a:rPr>
              <a:t>LDA</a:t>
            </a:r>
            <a:r>
              <a:rPr lang="zh-CN" altLang="en-US" sz="1200" b="1" i="0" kern="1200" dirty="0" smtClean="0">
                <a:solidFill>
                  <a:schemeClr val="tx1"/>
                </a:solidFill>
                <a:latin typeface="+mn-lt"/>
                <a:ea typeface="+mn-ea"/>
                <a:cs typeface="+mn-cs"/>
              </a:rPr>
              <a:t>中，主题分布和词分布是不确定的，</a:t>
            </a:r>
            <a:r>
              <a:rPr lang="en-US" altLang="zh-CN" sz="1200" b="1" i="0" kern="1200" dirty="0" smtClean="0">
                <a:solidFill>
                  <a:schemeClr val="tx1"/>
                </a:solidFill>
                <a:latin typeface="+mn-lt"/>
                <a:ea typeface="+mn-ea"/>
                <a:cs typeface="+mn-cs"/>
              </a:rPr>
              <a:t>LDA</a:t>
            </a:r>
            <a:r>
              <a:rPr lang="zh-CN" altLang="en-US" sz="1200" b="1" i="0" kern="1200" dirty="0" smtClean="0">
                <a:solidFill>
                  <a:schemeClr val="tx1"/>
                </a:solidFill>
                <a:latin typeface="+mn-lt"/>
                <a:ea typeface="+mn-ea"/>
                <a:cs typeface="+mn-cs"/>
              </a:rPr>
              <a:t>的作者们采用的是贝叶斯派的思想，认为它们应该服从一个分布，主题分布和词分布都是多项式分布，因为多项式分布和狄利克雷分布是共轭结构，在</a:t>
            </a:r>
            <a:r>
              <a:rPr lang="en-US" altLang="zh-CN" sz="1200" b="1" i="0" kern="1200" dirty="0" smtClean="0">
                <a:solidFill>
                  <a:schemeClr val="tx1"/>
                </a:solidFill>
                <a:latin typeface="+mn-lt"/>
                <a:ea typeface="+mn-ea"/>
                <a:cs typeface="+mn-cs"/>
              </a:rPr>
              <a:t>LDA</a:t>
            </a:r>
            <a:r>
              <a:rPr lang="zh-CN" altLang="en-US" sz="1200" b="1" i="0" kern="1200" dirty="0" smtClean="0">
                <a:solidFill>
                  <a:schemeClr val="tx1"/>
                </a:solidFill>
                <a:latin typeface="+mn-lt"/>
                <a:ea typeface="+mn-ea"/>
                <a:cs typeface="+mn-cs"/>
              </a:rPr>
              <a:t>中主题分布和词分布使用了</a:t>
            </a:r>
            <a:r>
              <a:rPr lang="en-US" altLang="zh-CN" sz="1200" b="1" i="0" kern="1200" dirty="0" err="1" smtClean="0">
                <a:solidFill>
                  <a:schemeClr val="tx1"/>
                </a:solidFill>
                <a:latin typeface="+mn-lt"/>
                <a:ea typeface="+mn-ea"/>
                <a:cs typeface="+mn-cs"/>
              </a:rPr>
              <a:t>Dirichlet</a:t>
            </a:r>
            <a:r>
              <a:rPr lang="zh-CN" altLang="en-US" sz="1200" b="1" i="0" kern="1200" dirty="0" smtClean="0">
                <a:solidFill>
                  <a:schemeClr val="tx1"/>
                </a:solidFill>
                <a:latin typeface="+mn-lt"/>
                <a:ea typeface="+mn-ea"/>
                <a:cs typeface="+mn-cs"/>
              </a:rPr>
              <a:t>分布作为它们的共轭先验分布。</a:t>
            </a:r>
            <a:endParaRPr lang="zh-CN" altLang="en-US" sz="1200" b="1" i="0" kern="1200" noProof="0" dirty="0" smtClean="0">
              <a:solidFill>
                <a:schemeClr val="tx1"/>
              </a:solidFill>
              <a:latin typeface="+mn-lt"/>
              <a:ea typeface="+mn-ea"/>
              <a:cs typeface="+mn-cs"/>
            </a:endParaRPr>
          </a:p>
          <a:p>
            <a:endParaRPr lang="en-US" altLang="zh-CN" dirty="0" smtClean="0"/>
          </a:p>
          <a:p>
            <a:r>
              <a:rPr lang="en-US" altLang="zh-CN" dirty="0" smtClean="0"/>
              <a:t/>
            </a:r>
            <a:br>
              <a:rPr lang="en-US" altLang="zh-CN" dirty="0" smtClean="0"/>
            </a:br>
            <a:endParaRPr lang="en-US" altLang="zh-CN" sz="1200" b="0" i="0" kern="1200" dirty="0" smtClean="0">
              <a:solidFill>
                <a:schemeClr val="tx1"/>
              </a:solidFill>
              <a:latin typeface="+mn-lt"/>
              <a:ea typeface="+mn-ea"/>
              <a:cs typeface="+mn-cs"/>
            </a:endParaRPr>
          </a:p>
          <a:p>
            <a:r>
              <a:rPr lang="en-US" altLang="zh-CN" sz="1800" dirty="0" smtClean="0"/>
              <a:t/>
            </a:r>
            <a:br>
              <a:rPr lang="en-US" altLang="zh-CN" sz="1800" dirty="0" smtClean="0"/>
            </a:br>
            <a:endParaRPr kumimoji="0" lang="zh-CN" altLang="en-US" sz="1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41</a:t>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lang="zh-CN" altLang="en-US" sz="1200" b="1" i="0" kern="1200" noProof="0" dirty="0" smtClean="0">
                <a:solidFill>
                  <a:schemeClr val="tx1"/>
                </a:solidFill>
                <a:latin typeface="+mn-lt"/>
                <a:ea typeface="+mn-ea"/>
                <a:cs typeface="+mn-cs"/>
              </a:rPr>
              <a:t>基于</a:t>
            </a:r>
            <a:r>
              <a:rPr lang="en-US" altLang="zh-CN" sz="1200" b="1" i="0" kern="1200" noProof="0" dirty="0" smtClean="0">
                <a:solidFill>
                  <a:schemeClr val="tx1"/>
                </a:solidFill>
                <a:latin typeface="+mn-lt"/>
                <a:ea typeface="+mn-ea"/>
                <a:cs typeface="+mn-cs"/>
              </a:rPr>
              <a:t>LDA</a:t>
            </a:r>
            <a:r>
              <a:rPr lang="zh-CN" altLang="en-US" sz="1200" b="1" i="0" kern="1200" noProof="0" dirty="0" smtClean="0">
                <a:solidFill>
                  <a:schemeClr val="tx1"/>
                </a:solidFill>
                <a:latin typeface="+mn-lt"/>
                <a:ea typeface="+mn-ea"/>
                <a:cs typeface="+mn-cs"/>
              </a:rPr>
              <a:t>缺点又有了</a:t>
            </a:r>
            <a:r>
              <a:rPr lang="en-US" altLang="zh-CN" sz="1200" b="1" i="0" kern="1200" noProof="0" dirty="0" smtClean="0">
                <a:solidFill>
                  <a:schemeClr val="tx1"/>
                </a:solidFill>
                <a:latin typeface="+mn-lt"/>
                <a:ea typeface="+mn-ea"/>
                <a:cs typeface="+mn-cs"/>
              </a:rPr>
              <a:t>HDP</a:t>
            </a:r>
            <a:r>
              <a:rPr lang="zh-CN" altLang="en-US" sz="1200" b="1" i="0" kern="1200" noProof="0" dirty="0" smtClean="0">
                <a:solidFill>
                  <a:schemeClr val="tx1"/>
                </a:solidFill>
                <a:latin typeface="+mn-lt"/>
                <a:ea typeface="+mn-ea"/>
                <a:cs typeface="+mn-cs"/>
              </a:rPr>
              <a:t>（自动确定</a:t>
            </a:r>
            <a:r>
              <a:rPr lang="en-US" altLang="zh-CN" sz="1200" b="1" i="0" kern="1200" noProof="0" dirty="0" smtClean="0">
                <a:solidFill>
                  <a:schemeClr val="tx1"/>
                </a:solidFill>
                <a:latin typeface="+mn-lt"/>
                <a:ea typeface="+mn-ea"/>
                <a:cs typeface="+mn-cs"/>
              </a:rPr>
              <a:t>K</a:t>
            </a:r>
            <a:r>
              <a:rPr lang="zh-CN" altLang="en-US" sz="1200" b="1" i="0" kern="1200" noProof="0" smtClean="0">
                <a:solidFill>
                  <a:schemeClr val="tx1"/>
                </a:solidFill>
                <a:latin typeface="+mn-lt"/>
                <a:ea typeface="+mn-ea"/>
                <a:cs typeface="+mn-cs"/>
              </a:rPr>
              <a:t>值）等改进算法，</a:t>
            </a:r>
            <a:endParaRPr lang="zh-CN" altLang="en-US" sz="1200" b="1" i="0" kern="1200" noProof="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42</a:t>
            </a:fld>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buNone/>
              <a:defRPr/>
            </a:pPr>
            <a:r>
              <a:rPr lang="zh-CN" altLang="en-US" sz="1200" b="1" i="0" kern="1200" noProof="0" dirty="0" smtClean="0">
                <a:solidFill>
                  <a:schemeClr val="tx1"/>
                </a:solidFill>
                <a:latin typeface="+mn-lt"/>
                <a:ea typeface="+mn-ea"/>
                <a:cs typeface="+mn-cs"/>
              </a:rPr>
              <a:t>基于</a:t>
            </a:r>
            <a:r>
              <a:rPr lang="en-US" altLang="zh-CN" sz="1200" b="1" i="0" kern="1200" noProof="0" dirty="0" smtClean="0">
                <a:solidFill>
                  <a:schemeClr val="tx1"/>
                </a:solidFill>
                <a:latin typeface="+mn-lt"/>
                <a:ea typeface="+mn-ea"/>
                <a:cs typeface="+mn-cs"/>
              </a:rPr>
              <a:t>LDA</a:t>
            </a:r>
            <a:r>
              <a:rPr lang="zh-CN" altLang="en-US" sz="1200" b="1" i="0" kern="1200" noProof="0" dirty="0" smtClean="0">
                <a:solidFill>
                  <a:schemeClr val="tx1"/>
                </a:solidFill>
                <a:latin typeface="+mn-lt"/>
                <a:ea typeface="+mn-ea"/>
                <a:cs typeface="+mn-cs"/>
              </a:rPr>
              <a:t>缺点又有了</a:t>
            </a:r>
            <a:r>
              <a:rPr lang="en-US" altLang="zh-CN" sz="1200" b="1" i="0" kern="1200" noProof="0" dirty="0" smtClean="0">
                <a:solidFill>
                  <a:schemeClr val="tx1"/>
                </a:solidFill>
                <a:latin typeface="+mn-lt"/>
                <a:ea typeface="+mn-ea"/>
                <a:cs typeface="+mn-cs"/>
              </a:rPr>
              <a:t>HDP</a:t>
            </a:r>
            <a:r>
              <a:rPr lang="zh-CN" altLang="en-US" sz="1200" b="1" i="0" kern="1200" noProof="0" dirty="0" smtClean="0">
                <a:solidFill>
                  <a:schemeClr val="tx1"/>
                </a:solidFill>
                <a:latin typeface="+mn-lt"/>
                <a:ea typeface="+mn-ea"/>
                <a:cs typeface="+mn-cs"/>
              </a:rPr>
              <a:t>（自动确定</a:t>
            </a:r>
            <a:r>
              <a:rPr lang="en-US" altLang="zh-CN" sz="1200" b="1" i="0" kern="1200" noProof="0" dirty="0" smtClean="0">
                <a:solidFill>
                  <a:schemeClr val="tx1"/>
                </a:solidFill>
                <a:latin typeface="+mn-lt"/>
                <a:ea typeface="+mn-ea"/>
                <a:cs typeface="+mn-cs"/>
              </a:rPr>
              <a:t>K</a:t>
            </a:r>
            <a:r>
              <a:rPr lang="zh-CN" altLang="en-US" sz="1200" b="1" i="0" kern="1200" noProof="0" smtClean="0">
                <a:solidFill>
                  <a:schemeClr val="tx1"/>
                </a:solidFill>
                <a:latin typeface="+mn-lt"/>
                <a:ea typeface="+mn-ea"/>
                <a:cs typeface="+mn-cs"/>
              </a:rPr>
              <a:t>值）等改进算法，</a:t>
            </a:r>
            <a:endParaRPr lang="zh-CN" altLang="en-US" sz="1200" b="1" i="0" kern="1200" noProof="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43</a:t>
            </a:fld>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44</a:t>
            </a:fld>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45</a:t>
            </a:fld>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46</a:t>
            </a:fld>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47</a:t>
            </a:fld>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48</a:t>
            </a:fld>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49</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a:t>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50</a:t>
            </a:fld>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7813D61-466C-4AEF-9254-A309D4AA613D}"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54</a:t>
            </a:fld>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55</a:t>
            </a:fld>
            <a:endParaRPr lang="zh-CN" altLang="en-US" dirty="0"/>
          </a:p>
        </p:txBody>
      </p:sp>
    </p:spTree>
    <p:extLst>
      <p:ext uri="{BB962C8B-B14F-4D97-AF65-F5344CB8AC3E}">
        <p14:creationId xmlns:p14="http://schemas.microsoft.com/office/powerpoint/2010/main" val="283496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56</a:t>
            </a:fld>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所以</a:t>
            </a:r>
            <a:r>
              <a:rPr lang="zh-CN" altLang="en-US" sz="1200" b="0" i="0" kern="1200" dirty="0" smtClean="0">
                <a:solidFill>
                  <a:schemeClr val="tx1"/>
                </a:solidFill>
                <a:effectLst/>
                <a:latin typeface="+mn-lt"/>
                <a:ea typeface="+mn-ea"/>
                <a:cs typeface="+mn-cs"/>
              </a:rPr>
              <a:t>在保证话题发现的精度同时，如何尽量提高运算速度是一个有待解决的问题。</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57</a:t>
            </a:fld>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所以</a:t>
            </a:r>
            <a:r>
              <a:rPr lang="zh-CN" altLang="en-US" sz="1200" b="0" i="0" kern="1200" dirty="0" smtClean="0">
                <a:solidFill>
                  <a:schemeClr val="tx1"/>
                </a:solidFill>
                <a:effectLst/>
                <a:latin typeface="+mn-lt"/>
                <a:ea typeface="+mn-ea"/>
                <a:cs typeface="+mn-cs"/>
              </a:rPr>
              <a:t>在保证话题发现的精度同时，如何尽量提高运算速度是一个有待解决的问题。</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58</a:t>
            </a:fld>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川粉：</a:t>
            </a:r>
            <a:r>
              <a:rPr lang="zh-CN" altLang="en-US" dirty="0" smtClean="0"/>
              <a:t>特朗普是男神</a:t>
            </a:r>
          </a:p>
          <a:p>
            <a:endParaRPr kumimoji="1" lang="en-US" altLang="zh-CN" dirty="0" smtClean="0"/>
          </a:p>
          <a:p>
            <a:r>
              <a:rPr kumimoji="1" lang="zh-CN" altLang="en-US" dirty="0" smtClean="0"/>
              <a:t>川黑：</a:t>
            </a:r>
            <a:r>
              <a:rPr lang="zh-CN" altLang="en-US" dirty="0" smtClean="0"/>
              <a:t>特朗普是男神</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59</a:t>
            </a:fld>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更具图片可直接判断是美国大选</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60</a:t>
            </a:fld>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数据准备</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61</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a:t>
            </a:fld>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数据预处理</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62</a:t>
            </a:fld>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LDA</a:t>
            </a:r>
            <a:r>
              <a:rPr lang="zh-CN" altLang="en-US" dirty="0" smtClean="0"/>
              <a:t>模型训练</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63</a:t>
            </a:fld>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LDA</a:t>
            </a:r>
            <a:r>
              <a:rPr lang="zh-CN" altLang="en-US" dirty="0" smtClean="0"/>
              <a:t>关键词展示</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64</a:t>
            </a:fld>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65</a:t>
            </a:fld>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66</a:t>
            </a:fld>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67</a:t>
            </a:fld>
            <a:endParaRPr lang="zh-CN" altLang="en-US" dirty="0"/>
          </a:p>
        </p:txBody>
      </p:sp>
    </p:spTree>
    <p:extLst>
      <p:ext uri="{BB962C8B-B14F-4D97-AF65-F5344CB8AC3E}">
        <p14:creationId xmlns:p14="http://schemas.microsoft.com/office/powerpoint/2010/main" val="1047725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68</a:t>
            </a:fld>
            <a:endParaRPr lang="zh-CN" altLang="en-US" dirty="0"/>
          </a:p>
        </p:txBody>
      </p:sp>
    </p:spTree>
    <p:extLst>
      <p:ext uri="{BB962C8B-B14F-4D97-AF65-F5344CB8AC3E}">
        <p14:creationId xmlns:p14="http://schemas.microsoft.com/office/powerpoint/2010/main" val="1338344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69</a:t>
            </a:fld>
            <a:endParaRPr lang="zh-CN" altLang="en-US" dirty="0"/>
          </a:p>
        </p:txBody>
      </p:sp>
    </p:spTree>
    <p:extLst>
      <p:ext uri="{BB962C8B-B14F-4D97-AF65-F5344CB8AC3E}">
        <p14:creationId xmlns:p14="http://schemas.microsoft.com/office/powerpoint/2010/main" val="21314802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70</a:t>
            </a:fld>
            <a:endParaRPr lang="zh-CN" altLang="en-US" dirty="0"/>
          </a:p>
        </p:txBody>
      </p:sp>
    </p:spTree>
    <p:extLst>
      <p:ext uri="{BB962C8B-B14F-4D97-AF65-F5344CB8AC3E}">
        <p14:creationId xmlns:p14="http://schemas.microsoft.com/office/powerpoint/2010/main" val="20685283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71</a:t>
            </a:fld>
            <a:endParaRPr lang="zh-CN" altLang="en-US" dirty="0"/>
          </a:p>
        </p:txBody>
      </p:sp>
    </p:spTree>
    <p:extLst>
      <p:ext uri="{BB962C8B-B14F-4D97-AF65-F5344CB8AC3E}">
        <p14:creationId xmlns:p14="http://schemas.microsoft.com/office/powerpoint/2010/main" val="145948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7</a:t>
            </a:fld>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72</a:t>
            </a:fld>
            <a:endParaRPr lang="zh-CN" altLang="en-US" dirty="0"/>
          </a:p>
        </p:txBody>
      </p:sp>
    </p:spTree>
    <p:extLst>
      <p:ext uri="{BB962C8B-B14F-4D97-AF65-F5344CB8AC3E}">
        <p14:creationId xmlns:p14="http://schemas.microsoft.com/office/powerpoint/2010/main" val="20853274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73</a:t>
            </a:fld>
            <a:endParaRPr lang="zh-CN" altLang="en-US" dirty="0"/>
          </a:p>
        </p:txBody>
      </p:sp>
    </p:spTree>
    <p:extLst>
      <p:ext uri="{BB962C8B-B14F-4D97-AF65-F5344CB8AC3E}">
        <p14:creationId xmlns:p14="http://schemas.microsoft.com/office/powerpoint/2010/main" val="407912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74</a:t>
            </a:fld>
            <a:endParaRPr lang="zh-CN" altLang="en-US" dirty="0"/>
          </a:p>
        </p:txBody>
      </p:sp>
    </p:spTree>
    <p:extLst>
      <p:ext uri="{BB962C8B-B14F-4D97-AF65-F5344CB8AC3E}">
        <p14:creationId xmlns:p14="http://schemas.microsoft.com/office/powerpoint/2010/main" val="7898566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75</a:t>
            </a:fld>
            <a:endParaRPr lang="zh-CN" altLang="en-US" dirty="0"/>
          </a:p>
        </p:txBody>
      </p:sp>
    </p:spTree>
    <p:extLst>
      <p:ext uri="{BB962C8B-B14F-4D97-AF65-F5344CB8AC3E}">
        <p14:creationId xmlns:p14="http://schemas.microsoft.com/office/powerpoint/2010/main" val="1306640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76</a:t>
            </a:fld>
            <a:endParaRPr lang="zh-CN" altLang="en-US" dirty="0"/>
          </a:p>
        </p:txBody>
      </p:sp>
    </p:spTree>
    <p:extLst>
      <p:ext uri="{BB962C8B-B14F-4D97-AF65-F5344CB8AC3E}">
        <p14:creationId xmlns:p14="http://schemas.microsoft.com/office/powerpoint/2010/main" val="9195810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77</a:t>
            </a:fld>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78</a:t>
            </a:fld>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79</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pPr>
                <a:defRPr/>
              </a:pPr>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样式4">
    <p:spTree>
      <p:nvGrpSpPr>
        <p:cNvPr id="1" name=""/>
        <p:cNvGrpSpPr/>
        <p:nvPr/>
      </p:nvGrpSpPr>
      <p:grpSpPr>
        <a:xfrm>
          <a:off x="0" y="0"/>
          <a:ext cx="0" cy="0"/>
          <a:chOff x="0" y="0"/>
          <a:chExt cx="0" cy="0"/>
        </a:xfrm>
      </p:grpSpPr>
      <p:sp>
        <p:nvSpPr>
          <p:cNvPr id="89" name="椭圆 88"/>
          <p:cNvSpPr/>
          <p:nvPr userDrawn="1"/>
        </p:nvSpPr>
        <p:spPr>
          <a:xfrm>
            <a:off x="-3816599" y="-1541834"/>
            <a:ext cx="8697505" cy="9941668"/>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8" name="椭圆 87"/>
          <p:cNvSpPr/>
          <p:nvPr userDrawn="1"/>
        </p:nvSpPr>
        <p:spPr>
          <a:xfrm>
            <a:off x="-3999568" y="-1541834"/>
            <a:ext cx="8697505" cy="994166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87" name="图片 86"/>
          <p:cNvPicPr>
            <a:picLocks noChangeAspect="1"/>
          </p:cNvPicPr>
          <p:nvPr userDrawn="1"/>
        </p:nvPicPr>
        <p:blipFill rotWithShape="1">
          <a:blip r:embed="rId2" cstate="hqprint"/>
          <a:srcRect l="18116" t="7030" r="31559" b="11337"/>
          <a:stretch>
            <a:fillRect/>
          </a:stretch>
        </p:blipFill>
        <p:spPr>
          <a:xfrm>
            <a:off x="-1260196" y="1"/>
            <a:ext cx="5919101" cy="6857999"/>
          </a:xfrm>
          <a:custGeom>
            <a:avLst/>
            <a:gdLst>
              <a:gd name="connsiteX0" fmla="*/ 0 w 5919101"/>
              <a:gd name="connsiteY0" fmla="*/ 0 h 6858000"/>
              <a:gd name="connsiteX1" fmla="*/ 4714485 w 5919101"/>
              <a:gd name="connsiteY1" fmla="*/ 0 h 6858000"/>
              <a:gd name="connsiteX2" fmla="*/ 4786974 w 5919101"/>
              <a:gd name="connsiteY2" fmla="*/ 86723 h 6858000"/>
              <a:gd name="connsiteX3" fmla="*/ 5919101 w 5919101"/>
              <a:gd name="connsiteY3" fmla="*/ 3429000 h 6858000"/>
              <a:gd name="connsiteX4" fmla="*/ 4786974 w 5919101"/>
              <a:gd name="connsiteY4" fmla="*/ 6771277 h 6858000"/>
              <a:gd name="connsiteX5" fmla="*/ 4714485 w 5919101"/>
              <a:gd name="connsiteY5" fmla="*/ 6858000 h 6858000"/>
              <a:gd name="connsiteX6" fmla="*/ 0 w 59191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9101" h="6858000">
                <a:moveTo>
                  <a:pt x="0" y="0"/>
                </a:moveTo>
                <a:lnTo>
                  <a:pt x="4714485" y="0"/>
                </a:lnTo>
                <a:lnTo>
                  <a:pt x="4786974" y="86723"/>
                </a:lnTo>
                <a:cubicBezTo>
                  <a:pt x="5490384" y="969480"/>
                  <a:pt x="5919101" y="2142133"/>
                  <a:pt x="5919101" y="3429000"/>
                </a:cubicBezTo>
                <a:cubicBezTo>
                  <a:pt x="5919101" y="4715867"/>
                  <a:pt x="5490384" y="5888521"/>
                  <a:pt x="4786974" y="6771277"/>
                </a:cubicBezTo>
                <a:lnTo>
                  <a:pt x="4714485" y="6858000"/>
                </a:lnTo>
                <a:lnTo>
                  <a:pt x="0" y="6858000"/>
                </a:lnTo>
                <a:close/>
              </a:path>
            </a:pathLst>
          </a:custGeom>
        </p:spPr>
      </p:pic>
      <p:sp>
        <p:nvSpPr>
          <p:cNvPr id="86" name="椭圆 85"/>
          <p:cNvSpPr/>
          <p:nvPr userDrawn="1"/>
        </p:nvSpPr>
        <p:spPr>
          <a:xfrm>
            <a:off x="-4038600" y="-1541834"/>
            <a:ext cx="8697505" cy="9941668"/>
          </a:xfrm>
          <a:prstGeom prst="ellipse">
            <a:avLst/>
          </a:prstGeom>
          <a:solidFill>
            <a:schemeClr val="accent1">
              <a:alpha val="88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pic>
        <p:nvPicPr>
          <p:cNvPr id="90" name="图片 89"/>
          <p:cNvPicPr>
            <a:picLocks noChangeAspect="1"/>
          </p:cNvPicPr>
          <p:nvPr userDrawn="1"/>
        </p:nvPicPr>
        <p:blipFill>
          <a:blip r:embed="rId3" cstate="print"/>
          <a:stretch>
            <a:fillRect/>
          </a:stretch>
        </p:blipFill>
        <p:spPr>
          <a:xfrm>
            <a:off x="9837818" y="252089"/>
            <a:ext cx="1969223" cy="43299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样式5">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srcRect r="30571" b="46397"/>
          <a:stretch>
            <a:fillRect/>
          </a:stretch>
        </p:blipFill>
        <p:spPr>
          <a:xfrm>
            <a:off x="9019185" y="4400550"/>
            <a:ext cx="3194586" cy="2469325"/>
          </a:xfrm>
          <a:prstGeom prst="rect">
            <a:avLst/>
          </a:prstGeom>
        </p:spPr>
      </p:pic>
      <p:pic>
        <p:nvPicPr>
          <p:cNvPr id="8" name="图片 7"/>
          <p:cNvPicPr>
            <a:picLocks noChangeAspect="1"/>
          </p:cNvPicPr>
          <p:nvPr userDrawn="1"/>
        </p:nvPicPr>
        <p:blipFill rotWithShape="1">
          <a:blip r:embed="rId3" cstate="print"/>
          <a:srcRect t="-74" b="12515"/>
          <a:stretch>
            <a:fillRect/>
          </a:stretch>
        </p:blipFill>
        <p:spPr>
          <a:xfrm>
            <a:off x="0" y="0"/>
            <a:ext cx="12191999" cy="4400550"/>
          </a:xfrm>
          <a:prstGeom prst="rect">
            <a:avLst/>
          </a:prstGeom>
        </p:spPr>
      </p:pic>
      <p:sp>
        <p:nvSpPr>
          <p:cNvPr id="9" name="矩形 8"/>
          <p:cNvSpPr/>
          <p:nvPr userDrawn="1"/>
        </p:nvSpPr>
        <p:spPr>
          <a:xfrm>
            <a:off x="0" y="4398806"/>
            <a:ext cx="12192001" cy="196858"/>
          </a:xfrm>
          <a:prstGeom prst="rect">
            <a:avLst/>
          </a:prstGeom>
          <a:solidFill>
            <a:schemeClr val="accent4"/>
          </a:solidFill>
          <a:ln>
            <a:noFill/>
          </a:ln>
          <a:effectLst>
            <a:outerShdw blurRad="127000" dist="635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0"/>
            <a:ext cx="12192001" cy="440055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4" cstate="print"/>
          <a:stretch>
            <a:fillRect/>
          </a:stretch>
        </p:blipFill>
        <p:spPr>
          <a:xfrm>
            <a:off x="9701847" y="142154"/>
            <a:ext cx="2242503" cy="627682"/>
          </a:xfrm>
          <a:prstGeom prst="rect">
            <a:avLst/>
          </a:prstGeom>
        </p:spPr>
      </p:pic>
      <p:pic>
        <p:nvPicPr>
          <p:cNvPr id="14" name="图片 13"/>
          <p:cNvPicPr>
            <a:picLocks noChangeAspect="1"/>
          </p:cNvPicPr>
          <p:nvPr userDrawn="1"/>
        </p:nvPicPr>
        <p:blipFill rotWithShape="1">
          <a:blip r:embed="rId3" cstate="print"/>
          <a:srcRect t="-74" b="12515"/>
          <a:stretch>
            <a:fillRect/>
          </a:stretch>
        </p:blipFill>
        <p:spPr>
          <a:xfrm>
            <a:off x="0" y="0"/>
            <a:ext cx="12191999" cy="4400550"/>
          </a:xfrm>
          <a:prstGeom prst="rect">
            <a:avLst/>
          </a:prstGeom>
        </p:spPr>
      </p:pic>
      <p:sp>
        <p:nvSpPr>
          <p:cNvPr id="15" name="矩形 14"/>
          <p:cNvSpPr/>
          <p:nvPr userDrawn="1"/>
        </p:nvSpPr>
        <p:spPr>
          <a:xfrm>
            <a:off x="0" y="0"/>
            <a:ext cx="12192001" cy="440055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userDrawn="1"/>
        </p:nvCxnSpPr>
        <p:spPr>
          <a:xfrm>
            <a:off x="-71956" y="4398806"/>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userDrawn="1"/>
        </p:nvPicPr>
        <p:blipFill>
          <a:blip r:embed="rId4" cstate="print"/>
          <a:stretch>
            <a:fillRect/>
          </a:stretch>
        </p:blipFill>
        <p:spPr>
          <a:xfrm>
            <a:off x="9701847" y="142154"/>
            <a:ext cx="2242503" cy="627682"/>
          </a:xfrm>
          <a:prstGeom prst="rect">
            <a:avLst/>
          </a:prstGeom>
        </p:spPr>
      </p:pic>
      <p:sp>
        <p:nvSpPr>
          <p:cNvPr id="18" name="矩形: 圆角 162"/>
          <p:cNvSpPr/>
          <p:nvPr userDrawn="1"/>
        </p:nvSpPr>
        <p:spPr>
          <a:xfrm>
            <a:off x="1664486" y="3107981"/>
            <a:ext cx="8945408" cy="3014890"/>
          </a:xfrm>
          <a:prstGeom prst="roundRect">
            <a:avLst>
              <a:gd name="adj" fmla="val 3205"/>
            </a:avLst>
          </a:prstGeom>
          <a:solidFill>
            <a:sysClr val="window" lastClr="FFFFFF">
              <a:alpha val="8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9" name="矩形: 圆角 163"/>
          <p:cNvSpPr/>
          <p:nvPr userDrawn="1"/>
        </p:nvSpPr>
        <p:spPr>
          <a:xfrm>
            <a:off x="1463942" y="3222979"/>
            <a:ext cx="9346497" cy="2899892"/>
          </a:xfrm>
          <a:prstGeom prst="roundRect">
            <a:avLst>
              <a:gd name="adj" fmla="val 3205"/>
            </a:avLst>
          </a:prstGeom>
          <a:solidFill>
            <a:sysClr val="window" lastClr="FFFFFF">
              <a:alpha val="94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20" name="矩形: 圆角 164"/>
          <p:cNvSpPr/>
          <p:nvPr userDrawn="1"/>
        </p:nvSpPr>
        <p:spPr>
          <a:xfrm>
            <a:off x="1200150" y="3365257"/>
            <a:ext cx="9791700" cy="2757614"/>
          </a:xfrm>
          <a:prstGeom prst="roundRect">
            <a:avLst>
              <a:gd name="adj" fmla="val 3205"/>
            </a:avLst>
          </a:prstGeom>
          <a:gradFill flip="none" rotWithShape="1">
            <a:gsLst>
              <a:gs pos="0">
                <a:sysClr val="window" lastClr="FFFFFF"/>
              </a:gs>
              <a:gs pos="100000">
                <a:srgbClr val="F8F8F8"/>
              </a:gs>
            </a:gsLst>
            <a:lin ang="5400000" scaled="1"/>
            <a:tileRect/>
          </a:gradFill>
          <a:ln w="12700" cap="flat" cmpd="sng" algn="ctr">
            <a:noFill/>
            <a:prstDash val="solid"/>
            <a:miter lim="800000"/>
          </a:ln>
          <a:effectLst>
            <a:outerShdw blurRad="317500" sx="102000" sy="102000" algn="ctr" rotWithShape="0">
              <a:sysClr val="window" lastClr="FFFFFF">
                <a:lumMod val="75000"/>
                <a:alpha val="40000"/>
              </a:sysClr>
            </a:outerShdw>
          </a:effectLst>
        </p:spPr>
        <p:txBody>
          <a:bodyPr rot="0" spcFirstLastPara="0" vertOverflow="overflow" horzOverflow="overflow" vert="horz" wrap="square" lIns="540000" tIns="72000" rIns="540000" bIns="72000" numCol="1" spcCol="0" rtlCol="0" fromWordArt="0" anchor="ctr" anchorCtr="0" forceAA="0" compatLnSpc="1">
            <a:noAutofit/>
          </a:bodyPr>
          <a:lstStyle/>
          <a:p>
            <a:pPr marL="0" marR="0" lvl="0" indent="457200" defTabSz="914400" eaLnBrk="1" fontAlgn="auto" latinLnBrk="0" hangingPunct="1">
              <a:lnSpc>
                <a:spcPct val="12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Arial" panose="020B0604020202020204"/>
              <a:ea typeface="微软雅黑" panose="020B0503020204020204" pitchFamily="34" charset="-122"/>
              <a:cs typeface="+mn-ea"/>
              <a:sym typeface="+mn-lt"/>
            </a:endParaRP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样式2-常规">
    <p:spTree>
      <p:nvGrpSpPr>
        <p:cNvPr id="1" name=""/>
        <p:cNvGrpSpPr/>
        <p:nvPr/>
      </p:nvGrpSpPr>
      <p:grpSpPr>
        <a:xfrm>
          <a:off x="0" y="0"/>
          <a:ext cx="0" cy="0"/>
          <a:chOff x="0" y="0"/>
          <a:chExt cx="0" cy="0"/>
        </a:xfrm>
      </p:grpSpPr>
      <p:sp>
        <p:nvSpPr>
          <p:cNvPr id="12" name="标题 11"/>
          <p:cNvSpPr>
            <a:spLocks noGrp="1"/>
          </p:cNvSpPr>
          <p:nvPr>
            <p:ph type="title"/>
          </p:nvPr>
        </p:nvSpPr>
        <p:spPr>
          <a:xfrm>
            <a:off x="577850" y="24906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pitchFamily="34" charset="-122"/>
                <a:ea typeface="微软雅黑" panose="020B0503020204020204" pitchFamily="34" charset="-122"/>
                <a:cs typeface="+mn-cs"/>
              </a:defRPr>
            </a:lvl1pPr>
          </a:lstStyle>
          <a:p>
            <a:pPr lvl="0" eaLnBrk="1" hangingPunct="1"/>
            <a:r>
              <a:rPr lang="zh-CN" altLang="en-US" dirty="0" smtClean="0"/>
              <a:t>单击此处编辑母版标题样式</a:t>
            </a:r>
            <a:endParaRPr lang="zh-CN" altLang="en-US" dirty="0"/>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pitchFamily="34" charset="-122"/>
              </a:defRPr>
            </a:lvl1pPr>
            <a:lvl2pPr marL="742950" indent="-285750">
              <a:defRPr>
                <a:solidFill>
                  <a:schemeClr val="tx1"/>
                </a:solidFill>
                <a:latin typeface="Century Gothic" panose="020B0502020202020204" pitchFamily="34" charset="0"/>
                <a:ea typeface="微软雅黑" panose="020B0503020204020204" pitchFamily="34" charset="-122"/>
              </a:defRPr>
            </a:lvl2pPr>
            <a:lvl3pPr marL="1143000" indent="-228600">
              <a:defRPr>
                <a:solidFill>
                  <a:schemeClr val="tx1"/>
                </a:solidFill>
                <a:latin typeface="Century Gothic" panose="020B0502020202020204" pitchFamily="34" charset="0"/>
                <a:ea typeface="微软雅黑" panose="020B0503020204020204" pitchFamily="34" charset="-122"/>
              </a:defRPr>
            </a:lvl3pPr>
            <a:lvl4pPr marL="1600200" indent="-228600">
              <a:defRPr>
                <a:solidFill>
                  <a:schemeClr val="tx1"/>
                </a:solidFill>
                <a:latin typeface="Century Gothic" panose="020B0502020202020204" pitchFamily="34" charset="0"/>
                <a:ea typeface="微软雅黑" panose="020B0503020204020204" pitchFamily="34" charset="-122"/>
              </a:defRPr>
            </a:lvl4pPr>
            <a:lvl5pPr marL="2057400" indent="-228600">
              <a:defRPr>
                <a:solidFill>
                  <a:schemeClr val="tx1"/>
                </a:solidFill>
                <a:latin typeface="Century Gothic" panose="020B0502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pitchFamily="34" charset="-122"/>
              </a:defRPr>
            </a:lvl9pPr>
          </a:lstStyle>
          <a:p>
            <a:pPr algn="ctr" eaLnBrk="1" hangingPunct="1">
              <a:defRPr/>
            </a:pPr>
            <a:fld id="{4CE2CC6A-3CD6-4EB2-A6B9-76993E7CF1F2}" type="slidenum">
              <a:rPr lang="zh-CN" altLang="en-US" sz="1600" smtClean="0">
                <a:solidFill>
                  <a:schemeClr val="accent3"/>
                </a:solidFill>
                <a:latin typeface="微软雅黑" panose="020B0503020204020204" pitchFamily="34" charset="-122"/>
              </a:rPr>
              <a:pPr algn="ctr" eaLnBrk="1" hangingPunct="1">
                <a:defRPr/>
              </a:pPr>
              <a:t>‹#›</a:t>
            </a:fld>
            <a:endParaRPr lang="zh-CN" altLang="en-US" sz="1600" dirty="0" smtClean="0">
              <a:solidFill>
                <a:schemeClr val="accent3"/>
              </a:solidFill>
              <a:latin typeface="微软雅黑" panose="020B0503020204020204" pitchFamily="34" charset="-122"/>
            </a:endParaRPr>
          </a:p>
        </p:txBody>
      </p:sp>
      <p:grpSp>
        <p:nvGrpSpPr>
          <p:cNvPr id="56" name="组合 55"/>
          <p:cNvGrpSpPr/>
          <p:nvPr userDrawn="1"/>
        </p:nvGrpSpPr>
        <p:grpSpPr>
          <a:xfrm>
            <a:off x="598941" y="6399999"/>
            <a:ext cx="2542613" cy="276499"/>
            <a:chOff x="598941" y="6399999"/>
            <a:chExt cx="2542613" cy="276499"/>
          </a:xfrm>
          <a:solidFill>
            <a:schemeClr val="accent3"/>
          </a:solidFill>
        </p:grpSpPr>
        <p:grpSp>
          <p:nvGrpSpPr>
            <p:cNvPr id="33" name="组合 32"/>
            <p:cNvGrpSpPr/>
            <p:nvPr/>
          </p:nvGrpSpPr>
          <p:grpSpPr>
            <a:xfrm>
              <a:off x="2055693" y="6402621"/>
              <a:ext cx="1085861" cy="270805"/>
              <a:chOff x="10340336" y="2247899"/>
              <a:chExt cx="2724438" cy="679451"/>
            </a:xfrm>
            <a:grpFill/>
          </p:grpSpPr>
          <p:sp>
            <p:nvSpPr>
              <p:cNvPr id="47"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10340336" y="2247899"/>
                <a:ext cx="547688" cy="679451"/>
                <a:chOff x="5548313" y="2084388"/>
                <a:chExt cx="547688" cy="679451"/>
              </a:xfrm>
              <a:grpFill/>
            </p:grpSpPr>
            <p:sp>
              <p:nvSpPr>
                <p:cNvPr id="54"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11192276" y="2400300"/>
                <a:ext cx="322175" cy="373063"/>
                <a:chOff x="3792874" y="3138488"/>
                <a:chExt cx="322175" cy="373063"/>
              </a:xfrm>
              <a:grpFill/>
            </p:grpSpPr>
            <p:sp>
              <p:nvSpPr>
                <p:cNvPr id="51"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598941" y="6399999"/>
              <a:ext cx="1102619" cy="276499"/>
              <a:chOff x="6738929" y="2270918"/>
              <a:chExt cx="2766486" cy="693738"/>
            </a:xfrm>
            <a:grpFill/>
          </p:grpSpPr>
          <p:grpSp>
            <p:nvGrpSpPr>
              <p:cNvPr id="35" name="组合 34"/>
              <p:cNvGrpSpPr/>
              <p:nvPr/>
            </p:nvGrpSpPr>
            <p:grpSpPr>
              <a:xfrm>
                <a:off x="8180494" y="2355056"/>
                <a:ext cx="484188" cy="509588"/>
                <a:chOff x="6113463" y="3541713"/>
                <a:chExt cx="484188" cy="509588"/>
              </a:xfrm>
              <a:grpFill/>
            </p:grpSpPr>
            <p:sp>
              <p:nvSpPr>
                <p:cNvPr id="45"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738929" y="2270918"/>
                <a:ext cx="549275" cy="693738"/>
                <a:chOff x="6108700" y="2066926"/>
                <a:chExt cx="549275" cy="693738"/>
              </a:xfrm>
              <a:grpFill/>
            </p:grpSpPr>
            <p:sp>
              <p:nvSpPr>
                <p:cNvPr id="43"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532962" y="2451100"/>
                <a:ext cx="368300" cy="317500"/>
                <a:chOff x="6186488" y="2930526"/>
                <a:chExt cx="368300" cy="317500"/>
              </a:xfrm>
              <a:grpFill/>
            </p:grpSpPr>
            <p:sp>
              <p:nvSpPr>
                <p:cNvPr id="4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57" name="图片 56"/>
          <p:cNvPicPr>
            <a:picLocks noChangeAspect="1"/>
          </p:cNvPicPr>
          <p:nvPr userDrawn="1"/>
        </p:nvPicPr>
        <p:blipFill>
          <a:blip r:embed="rId2" cstate="print"/>
          <a:stretch>
            <a:fillRect/>
          </a:stretch>
        </p:blipFill>
        <p:spPr>
          <a:xfrm>
            <a:off x="9790193" y="252089"/>
            <a:ext cx="1969223" cy="432990"/>
          </a:xfrm>
          <a:prstGeom prst="rect">
            <a:avLst/>
          </a:prstGeom>
        </p:spPr>
      </p:pic>
      <p:grpSp>
        <p:nvGrpSpPr>
          <p:cNvPr id="2" name="组合 1"/>
          <p:cNvGrpSpPr/>
          <p:nvPr userDrawn="1"/>
        </p:nvGrpSpPr>
        <p:grpSpPr>
          <a:xfrm>
            <a:off x="-9524" y="122428"/>
            <a:ext cx="559928" cy="699303"/>
            <a:chOff x="-9524" y="122428"/>
            <a:chExt cx="559928" cy="699303"/>
          </a:xfrm>
        </p:grpSpPr>
        <p:sp>
          <p:nvSpPr>
            <p:cNvPr id="85" name="任意多边形: 形状 56"/>
            <p:cNvSpPr/>
            <p:nvPr userDrawn="1"/>
          </p:nvSpPr>
          <p:spPr>
            <a:xfrm>
              <a:off x="-9524" y="122428"/>
              <a:ext cx="559928" cy="699303"/>
            </a:xfrm>
            <a:custGeom>
              <a:avLst/>
              <a:gdLst>
                <a:gd name="connsiteX0" fmla="*/ 0 w 436410"/>
                <a:gd name="connsiteY0" fmla="*/ 0 h 895350"/>
                <a:gd name="connsiteX1" fmla="*/ 436410 w 436410"/>
                <a:gd name="connsiteY1" fmla="*/ 0 h 895350"/>
                <a:gd name="connsiteX2" fmla="*/ 250915 w 436410"/>
                <a:gd name="connsiteY2" fmla="*/ 895350 h 895350"/>
                <a:gd name="connsiteX3" fmla="*/ 0 w 436410"/>
                <a:gd name="connsiteY3" fmla="*/ 895350 h 895350"/>
              </a:gdLst>
              <a:ahLst/>
              <a:cxnLst>
                <a:cxn ang="0">
                  <a:pos x="connsiteX0" y="connsiteY0"/>
                </a:cxn>
                <a:cxn ang="0">
                  <a:pos x="connsiteX1" y="connsiteY1"/>
                </a:cxn>
                <a:cxn ang="0">
                  <a:pos x="connsiteX2" y="connsiteY2"/>
                </a:cxn>
                <a:cxn ang="0">
                  <a:pos x="connsiteX3" y="connsiteY3"/>
                </a:cxn>
              </a:cxnLst>
              <a:rect l="l" t="t" r="r" b="b"/>
              <a:pathLst>
                <a:path w="436410" h="895350">
                  <a:moveTo>
                    <a:pt x="0" y="0"/>
                  </a:moveTo>
                  <a:lnTo>
                    <a:pt x="436410" y="0"/>
                  </a:lnTo>
                  <a:lnTo>
                    <a:pt x="250915" y="895350"/>
                  </a:lnTo>
                  <a:lnTo>
                    <a:pt x="0" y="895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任意多边形: 形状 57"/>
            <p:cNvSpPr/>
            <p:nvPr userDrawn="1"/>
          </p:nvSpPr>
          <p:spPr>
            <a:xfrm>
              <a:off x="417309" y="379233"/>
              <a:ext cx="96622" cy="221903"/>
            </a:xfrm>
            <a:custGeom>
              <a:avLst/>
              <a:gdLst>
                <a:gd name="connsiteX0" fmla="*/ 144879 w 185359"/>
                <a:gd name="connsiteY0" fmla="*/ 0 h 699303"/>
                <a:gd name="connsiteX1" fmla="*/ 185359 w 185359"/>
                <a:gd name="connsiteY1" fmla="*/ 0 h 699303"/>
                <a:gd name="connsiteX2" fmla="*/ 40480 w 185359"/>
                <a:gd name="connsiteY2" fmla="*/ 699303 h 699303"/>
                <a:gd name="connsiteX3" fmla="*/ 0 w 185359"/>
                <a:gd name="connsiteY3" fmla="*/ 699303 h 699303"/>
              </a:gdLst>
              <a:ahLst/>
              <a:cxnLst>
                <a:cxn ang="0">
                  <a:pos x="connsiteX0" y="connsiteY0"/>
                </a:cxn>
                <a:cxn ang="0">
                  <a:pos x="connsiteX1" y="connsiteY1"/>
                </a:cxn>
                <a:cxn ang="0">
                  <a:pos x="connsiteX2" y="connsiteY2"/>
                </a:cxn>
                <a:cxn ang="0">
                  <a:pos x="connsiteX3" y="connsiteY3"/>
                </a:cxn>
              </a:cxnLst>
              <a:rect l="l" t="t" r="r" b="b"/>
              <a:pathLst>
                <a:path w="185359" h="699303">
                  <a:moveTo>
                    <a:pt x="144879" y="0"/>
                  </a:moveTo>
                  <a:lnTo>
                    <a:pt x="185359" y="0"/>
                  </a:lnTo>
                  <a:lnTo>
                    <a:pt x="40480" y="699303"/>
                  </a:lnTo>
                  <a:lnTo>
                    <a:pt x="0" y="699303"/>
                  </a:lnTo>
                  <a:close/>
                </a:path>
              </a:pathLst>
            </a:cu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7" name="直接连接符 86"/>
          <p:cNvCxnSpPr/>
          <p:nvPr userDrawn="1"/>
        </p:nvCxnSpPr>
        <p:spPr>
          <a:xfrm>
            <a:off x="442913" y="821731"/>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userDrawn="1"/>
        </p:nvSpPr>
        <p:spPr>
          <a:xfrm>
            <a:off x="12146281" y="336478"/>
            <a:ext cx="45719" cy="2659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userDrawn="1"/>
        </p:nvCxnSpPr>
        <p:spPr>
          <a:xfrm>
            <a:off x="442913" y="6264275"/>
            <a:ext cx="11306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封面样式4-首页">
    <p:spTree>
      <p:nvGrpSpPr>
        <p:cNvPr id="1" name=""/>
        <p:cNvGrpSpPr/>
        <p:nvPr/>
      </p:nvGrpSpPr>
      <p:grpSpPr>
        <a:xfrm>
          <a:off x="0" y="0"/>
          <a:ext cx="0" cy="0"/>
          <a:chOff x="0" y="0"/>
          <a:chExt cx="0" cy="0"/>
        </a:xfrm>
      </p:grpSpPr>
      <p:pic>
        <p:nvPicPr>
          <p:cNvPr id="39" name="图片 38"/>
          <p:cNvPicPr>
            <a:picLocks noChangeAspect="1"/>
          </p:cNvPicPr>
          <p:nvPr userDrawn="1"/>
        </p:nvPicPr>
        <p:blipFill rotWithShape="1">
          <a:blip r:embed="rId2" cstate="hqprint"/>
          <a:srcRect/>
          <a:stretch>
            <a:fillRect/>
          </a:stretch>
        </p:blipFill>
        <p:spPr>
          <a:xfrm>
            <a:off x="4768810" y="7452"/>
            <a:ext cx="7423189" cy="6850548"/>
          </a:xfrm>
          <a:prstGeom prst="rect">
            <a:avLst/>
          </a:prstGeom>
        </p:spPr>
      </p:pic>
      <p:sp>
        <p:nvSpPr>
          <p:cNvPr id="7" name="矩形 6"/>
          <p:cNvSpPr/>
          <p:nvPr userDrawn="1"/>
        </p:nvSpPr>
        <p:spPr>
          <a:xfrm>
            <a:off x="-2" y="0"/>
            <a:ext cx="12192001" cy="6858000"/>
          </a:xfrm>
          <a:prstGeom prst="rect">
            <a:avLst/>
          </a:prstGeom>
          <a:gradFill>
            <a:gsLst>
              <a:gs pos="100000">
                <a:schemeClr val="accent1">
                  <a:lumMod val="100000"/>
                  <a:alpha val="0"/>
                </a:schemeClr>
              </a:gs>
              <a:gs pos="50000">
                <a:schemeClr val="accent1">
                  <a:lumMod val="100000"/>
                </a:schemeClr>
              </a:gs>
              <a:gs pos="0">
                <a:schemeClr val="accent1">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组合 14"/>
          <p:cNvGrpSpPr/>
          <p:nvPr userDrawn="1"/>
        </p:nvGrpSpPr>
        <p:grpSpPr>
          <a:xfrm>
            <a:off x="706026" y="5927166"/>
            <a:ext cx="4041392" cy="448671"/>
            <a:chOff x="582366" y="5719539"/>
            <a:chExt cx="6136451" cy="681262"/>
          </a:xfrm>
          <a:gradFill flip="none" rotWithShape="1">
            <a:gsLst>
              <a:gs pos="100000">
                <a:schemeClr val="bg1">
                  <a:alpha val="12000"/>
                </a:schemeClr>
              </a:gs>
              <a:gs pos="0">
                <a:schemeClr val="bg1">
                  <a:alpha val="4000"/>
                </a:schemeClr>
              </a:gs>
            </a:gsLst>
            <a:lin ang="16200000" scaled="1"/>
            <a:tileRect/>
          </a:gradFill>
        </p:grpSpPr>
        <p:grpSp>
          <p:nvGrpSpPr>
            <p:cNvPr id="16" name="组合 15"/>
            <p:cNvGrpSpPr/>
            <p:nvPr/>
          </p:nvGrpSpPr>
          <p:grpSpPr>
            <a:xfrm>
              <a:off x="4043374" y="5725999"/>
              <a:ext cx="2675443" cy="667232"/>
              <a:chOff x="10340336" y="2247899"/>
              <a:chExt cx="2724438" cy="679451"/>
            </a:xfrm>
            <a:grpFill/>
          </p:grpSpPr>
          <p:sp>
            <p:nvSpPr>
              <p:cNvPr id="30"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32" name="组合 31"/>
              <p:cNvGrpSpPr/>
              <p:nvPr/>
            </p:nvGrpSpPr>
            <p:grpSpPr>
              <a:xfrm>
                <a:off x="10340336" y="2247899"/>
                <a:ext cx="547688" cy="679451"/>
                <a:chOff x="5548313" y="2084388"/>
                <a:chExt cx="547688" cy="679451"/>
              </a:xfrm>
              <a:grpFill/>
            </p:grpSpPr>
            <p:sp>
              <p:nvSpPr>
                <p:cNvPr id="3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11192276" y="2400300"/>
                <a:ext cx="322175" cy="373063"/>
                <a:chOff x="3792874" y="3138488"/>
                <a:chExt cx="322175" cy="373063"/>
              </a:xfrm>
              <a:grpFill/>
            </p:grpSpPr>
            <p:sp>
              <p:nvSpPr>
                <p:cNvPr id="34"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582366" y="5719539"/>
              <a:ext cx="2716733" cy="681262"/>
              <a:chOff x="6738929" y="2270918"/>
              <a:chExt cx="2766486" cy="693738"/>
            </a:xfrm>
            <a:grpFill/>
          </p:grpSpPr>
          <p:grpSp>
            <p:nvGrpSpPr>
              <p:cNvPr id="18" name="组合 17"/>
              <p:cNvGrpSpPr/>
              <p:nvPr/>
            </p:nvGrpSpPr>
            <p:grpSpPr>
              <a:xfrm>
                <a:off x="8180494" y="2355056"/>
                <a:ext cx="484188" cy="509588"/>
                <a:chOff x="6113463" y="3541713"/>
                <a:chExt cx="484188" cy="509588"/>
              </a:xfrm>
              <a:grpFill/>
            </p:grpSpPr>
            <p:sp>
              <p:nvSpPr>
                <p:cNvPr id="2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738929" y="2270918"/>
                <a:ext cx="549275" cy="693738"/>
                <a:chOff x="6108700" y="2066926"/>
                <a:chExt cx="549275" cy="693738"/>
              </a:xfrm>
              <a:grpFill/>
            </p:grpSpPr>
            <p:sp>
              <p:nvSpPr>
                <p:cNvPr id="2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7532962" y="2451100"/>
                <a:ext cx="368300" cy="317500"/>
                <a:chOff x="6186488" y="2930526"/>
                <a:chExt cx="368300" cy="317500"/>
              </a:xfrm>
              <a:grpFill/>
            </p:grpSpPr>
            <p:sp>
              <p:nvSpPr>
                <p:cNvPr id="2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40" name="图片 39"/>
          <p:cNvPicPr>
            <a:picLocks noChangeAspect="1"/>
          </p:cNvPicPr>
          <p:nvPr userDrawn="1"/>
        </p:nvPicPr>
        <p:blipFill>
          <a:blip r:embed="rId3" cstate="print"/>
          <a:stretch>
            <a:fillRect/>
          </a:stretch>
        </p:blipFill>
        <p:spPr>
          <a:xfrm>
            <a:off x="540452" y="479393"/>
            <a:ext cx="2203058" cy="61664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封面样式4-尾页">
    <p:spTree>
      <p:nvGrpSpPr>
        <p:cNvPr id="1" name=""/>
        <p:cNvGrpSpPr/>
        <p:nvPr/>
      </p:nvGrpSpPr>
      <p:grpSpPr>
        <a:xfrm>
          <a:off x="0" y="0"/>
          <a:ext cx="0" cy="0"/>
          <a:chOff x="0" y="0"/>
          <a:chExt cx="0" cy="0"/>
        </a:xfrm>
      </p:grpSpPr>
      <p:pic>
        <p:nvPicPr>
          <p:cNvPr id="39" name="图片 38"/>
          <p:cNvPicPr>
            <a:picLocks noChangeAspect="1"/>
          </p:cNvPicPr>
          <p:nvPr userDrawn="1"/>
        </p:nvPicPr>
        <p:blipFill rotWithShape="1">
          <a:blip r:embed="rId2" cstate="hqprint"/>
          <a:srcRect/>
          <a:stretch>
            <a:fillRect/>
          </a:stretch>
        </p:blipFill>
        <p:spPr>
          <a:xfrm>
            <a:off x="-10414" y="0"/>
            <a:ext cx="8336943" cy="6860043"/>
          </a:xfrm>
          <a:prstGeom prst="rect">
            <a:avLst/>
          </a:prstGeom>
        </p:spPr>
      </p:pic>
      <p:sp>
        <p:nvSpPr>
          <p:cNvPr id="7" name="矩形 6"/>
          <p:cNvSpPr/>
          <p:nvPr userDrawn="1"/>
        </p:nvSpPr>
        <p:spPr>
          <a:xfrm>
            <a:off x="-10414" y="0"/>
            <a:ext cx="12202413" cy="6858000"/>
          </a:xfrm>
          <a:prstGeom prst="rect">
            <a:avLst/>
          </a:prstGeom>
          <a:gradFill flip="none" rotWithShape="1">
            <a:gsLst>
              <a:gs pos="0">
                <a:schemeClr val="accent1">
                  <a:lumMod val="100000"/>
                  <a:alpha val="0"/>
                </a:schemeClr>
              </a:gs>
              <a:gs pos="50000">
                <a:schemeClr val="accent1">
                  <a:lumMod val="100000"/>
                </a:schemeClr>
              </a:gs>
              <a:gs pos="100000">
                <a:schemeClr val="accent1">
                  <a:lumMod val="10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组合 14"/>
          <p:cNvGrpSpPr/>
          <p:nvPr userDrawn="1"/>
        </p:nvGrpSpPr>
        <p:grpSpPr>
          <a:xfrm>
            <a:off x="7382858" y="5927166"/>
            <a:ext cx="4041392" cy="448671"/>
            <a:chOff x="582366" y="5719539"/>
            <a:chExt cx="6136451" cy="681262"/>
          </a:xfrm>
          <a:gradFill flip="none" rotWithShape="1">
            <a:gsLst>
              <a:gs pos="100000">
                <a:schemeClr val="bg1">
                  <a:alpha val="12000"/>
                </a:schemeClr>
              </a:gs>
              <a:gs pos="0">
                <a:schemeClr val="bg1">
                  <a:alpha val="4000"/>
                </a:schemeClr>
              </a:gs>
            </a:gsLst>
            <a:lin ang="16200000" scaled="1"/>
            <a:tileRect/>
          </a:gradFill>
        </p:grpSpPr>
        <p:grpSp>
          <p:nvGrpSpPr>
            <p:cNvPr id="16" name="组合 15"/>
            <p:cNvGrpSpPr/>
            <p:nvPr/>
          </p:nvGrpSpPr>
          <p:grpSpPr>
            <a:xfrm>
              <a:off x="4043374" y="5725999"/>
              <a:ext cx="2675443" cy="667232"/>
              <a:chOff x="10340336" y="2247899"/>
              <a:chExt cx="2724438" cy="679451"/>
            </a:xfrm>
            <a:grpFill/>
          </p:grpSpPr>
          <p:sp>
            <p:nvSpPr>
              <p:cNvPr id="30"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32" name="组合 31"/>
              <p:cNvGrpSpPr/>
              <p:nvPr/>
            </p:nvGrpSpPr>
            <p:grpSpPr>
              <a:xfrm>
                <a:off x="10340336" y="2247899"/>
                <a:ext cx="547688" cy="679451"/>
                <a:chOff x="5548313" y="2084388"/>
                <a:chExt cx="547688" cy="679451"/>
              </a:xfrm>
              <a:grpFill/>
            </p:grpSpPr>
            <p:sp>
              <p:nvSpPr>
                <p:cNvPr id="37"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11192276" y="2400300"/>
                <a:ext cx="322175" cy="373063"/>
                <a:chOff x="3792874" y="3138488"/>
                <a:chExt cx="322175" cy="373063"/>
              </a:xfrm>
              <a:grpFill/>
            </p:grpSpPr>
            <p:sp>
              <p:nvSpPr>
                <p:cNvPr id="34"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582366" y="5719539"/>
              <a:ext cx="2716733" cy="681262"/>
              <a:chOff x="6738929" y="2270918"/>
              <a:chExt cx="2766486" cy="693738"/>
            </a:xfrm>
            <a:grpFill/>
          </p:grpSpPr>
          <p:grpSp>
            <p:nvGrpSpPr>
              <p:cNvPr id="18" name="组合 17"/>
              <p:cNvGrpSpPr/>
              <p:nvPr/>
            </p:nvGrpSpPr>
            <p:grpSpPr>
              <a:xfrm>
                <a:off x="8180494" y="2355056"/>
                <a:ext cx="484188" cy="509588"/>
                <a:chOff x="6113463" y="3541713"/>
                <a:chExt cx="484188" cy="509588"/>
              </a:xfrm>
              <a:grpFill/>
            </p:grpSpPr>
            <p:sp>
              <p:nvSpPr>
                <p:cNvPr id="28"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738929" y="2270918"/>
                <a:ext cx="549275" cy="693738"/>
                <a:chOff x="6108700" y="2066926"/>
                <a:chExt cx="549275" cy="693738"/>
              </a:xfrm>
              <a:grpFill/>
            </p:grpSpPr>
            <p:sp>
              <p:nvSpPr>
                <p:cNvPr id="26"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7532962" y="2451100"/>
                <a:ext cx="368300" cy="317500"/>
                <a:chOff x="6186488" y="2930526"/>
                <a:chExt cx="368300" cy="317500"/>
              </a:xfrm>
              <a:grpFill/>
            </p:grpSpPr>
            <p:sp>
              <p:nvSpPr>
                <p:cNvPr id="23"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40" name="图片 39"/>
          <p:cNvPicPr>
            <a:picLocks noChangeAspect="1"/>
          </p:cNvPicPr>
          <p:nvPr userDrawn="1"/>
        </p:nvPicPr>
        <p:blipFill>
          <a:blip r:embed="rId3" cstate="print"/>
          <a:stretch>
            <a:fillRect/>
          </a:stretch>
        </p:blipFill>
        <p:spPr>
          <a:xfrm>
            <a:off x="9403566" y="501046"/>
            <a:ext cx="2203058" cy="61664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09A0AD81-F42F-E04D-AD6A-F2B04383C5A5}" type="datetimeFigureOut">
              <a:rPr kumimoji="1" lang="zh-CN" altLang="en-US" smtClean="0"/>
              <a:pPr/>
              <a:t>2020/12/31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F4396F1-AD10-CB47-BAE2-9011053E52E6}" type="slidenum">
              <a:rPr kumimoji="1" lang="zh-CN" altLang="en-US" smtClean="0"/>
              <a:pPr/>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0AD81-F42F-E04D-AD6A-F2B04383C5A5}" type="datetimeFigureOut">
              <a:rPr kumimoji="1" lang="zh-CN" altLang="en-US" smtClean="0"/>
              <a:pPr/>
              <a:t>2020/12/31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396F1-AD10-CB47-BAE2-9011053E52E6}"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9.png"/><Relationship Id="rId1" Type="http://schemas.openxmlformats.org/officeDocument/2006/relationships/tags" Target="../tags/tag1.xml"/><Relationship Id="rId2"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chart" Target="../charts/char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1" Type="http://schemas.openxmlformats.org/officeDocument/2006/relationships/image" Target="../media/image53.wmf"/><Relationship Id="rId12" Type="http://schemas.openxmlformats.org/officeDocument/2006/relationships/oleObject" Target="../embeddings/oleObject5.bin"/><Relationship Id="rId13" Type="http://schemas.openxmlformats.org/officeDocument/2006/relationships/image" Target="../media/image54.wmf"/><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47.xml"/><Relationship Id="rId4" Type="http://schemas.openxmlformats.org/officeDocument/2006/relationships/oleObject" Target="../embeddings/oleObject1.bin"/><Relationship Id="rId5" Type="http://schemas.openxmlformats.org/officeDocument/2006/relationships/image" Target="../media/image50.wmf"/><Relationship Id="rId6" Type="http://schemas.openxmlformats.org/officeDocument/2006/relationships/oleObject" Target="../embeddings/oleObject2.bin"/><Relationship Id="rId7" Type="http://schemas.openxmlformats.org/officeDocument/2006/relationships/image" Target="../media/image51.wmf"/><Relationship Id="rId8" Type="http://schemas.openxmlformats.org/officeDocument/2006/relationships/oleObject" Target="../embeddings/oleObject3.bin"/><Relationship Id="rId9" Type="http://schemas.openxmlformats.org/officeDocument/2006/relationships/image" Target="../media/image52.wmf"/><Relationship Id="rId10"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NULL"/><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14.xml"/><Relationship Id="rId2" Type="http://schemas.openxmlformats.org/officeDocument/2006/relationships/image" Target="../media/image5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chart" Target="../charts/chart5.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6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65.tiff"/></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14.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7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 Id="rId3" Type="http://schemas.openxmlformats.org/officeDocument/2006/relationships/image" Target="../media/image7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7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chart" Target="../charts/char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1" Type="http://schemas.openxmlformats.org/officeDocument/2006/relationships/slideLayout" Target="../slideLayouts/slideLayout14.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1.xml"/><Relationship Id="rId3" Type="http://schemas.openxmlformats.org/officeDocument/2006/relationships/image" Target="../media/image7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2.xml"/><Relationship Id="rId3" Type="http://schemas.openxmlformats.org/officeDocument/2006/relationships/image" Target="../media/image7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chart" Target="../charts/char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H="1">
            <a:off x="660400" y="4042946"/>
            <a:ext cx="7287114" cy="0"/>
          </a:xfrm>
          <a:prstGeom prst="line">
            <a:avLst/>
          </a:prstGeom>
          <a:ln w="9525" cmpd="sng">
            <a:gradFill>
              <a:gsLst>
                <a:gs pos="11000">
                  <a:schemeClr val="accent1">
                    <a:lumMod val="5000"/>
                    <a:lumOff val="95000"/>
                    <a:alpha val="0"/>
                  </a:schemeClr>
                </a:gs>
                <a:gs pos="100000">
                  <a:schemeClr val="bg1">
                    <a:alpha val="81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18" name="user-avatar-profile_70039"/>
          <p:cNvSpPr>
            <a:spLocks noChangeAspect="1"/>
          </p:cNvSpPr>
          <p:nvPr/>
        </p:nvSpPr>
        <p:spPr bwMode="auto">
          <a:xfrm>
            <a:off x="660400" y="4589511"/>
            <a:ext cx="324453" cy="324000"/>
          </a:xfrm>
          <a:custGeom>
            <a:avLst/>
            <a:gdLst>
              <a:gd name="connsiteX0" fmla="*/ 203130 w 605451"/>
              <a:gd name="connsiteY0" fmla="*/ 345841 h 604605"/>
              <a:gd name="connsiteX1" fmla="*/ 302807 w 605451"/>
              <a:gd name="connsiteY1" fmla="*/ 396386 h 604605"/>
              <a:gd name="connsiteX2" fmla="*/ 402301 w 605451"/>
              <a:gd name="connsiteY2" fmla="*/ 345933 h 604605"/>
              <a:gd name="connsiteX3" fmla="*/ 450630 w 605451"/>
              <a:gd name="connsiteY3" fmla="*/ 394101 h 604605"/>
              <a:gd name="connsiteX4" fmla="*/ 469119 w 605451"/>
              <a:gd name="connsiteY4" fmla="*/ 433038 h 604605"/>
              <a:gd name="connsiteX5" fmla="*/ 302807 w 605451"/>
              <a:gd name="connsiteY5" fmla="*/ 513928 h 604605"/>
              <a:gd name="connsiteX6" fmla="*/ 136403 w 605451"/>
              <a:gd name="connsiteY6" fmla="*/ 432947 h 604605"/>
              <a:gd name="connsiteX7" fmla="*/ 154893 w 605451"/>
              <a:gd name="connsiteY7" fmla="*/ 394101 h 604605"/>
              <a:gd name="connsiteX8" fmla="*/ 203130 w 605451"/>
              <a:gd name="connsiteY8" fmla="*/ 345841 h 604605"/>
              <a:gd name="connsiteX9" fmla="*/ 302771 w 605451"/>
              <a:gd name="connsiteY9" fmla="*/ 170278 h 604605"/>
              <a:gd name="connsiteX10" fmla="*/ 240548 w 605451"/>
              <a:gd name="connsiteY10" fmla="*/ 248130 h 604605"/>
              <a:gd name="connsiteX11" fmla="*/ 302771 w 605451"/>
              <a:gd name="connsiteY11" fmla="*/ 325798 h 604605"/>
              <a:gd name="connsiteX12" fmla="*/ 364903 w 605451"/>
              <a:gd name="connsiteY12" fmla="*/ 248130 h 604605"/>
              <a:gd name="connsiteX13" fmla="*/ 302771 w 605451"/>
              <a:gd name="connsiteY13" fmla="*/ 170278 h 604605"/>
              <a:gd name="connsiteX14" fmla="*/ 302771 w 605451"/>
              <a:gd name="connsiteY14" fmla="*/ 129982 h 604605"/>
              <a:gd name="connsiteX15" fmla="*/ 405257 w 605451"/>
              <a:gd name="connsiteY15" fmla="*/ 248130 h 604605"/>
              <a:gd name="connsiteX16" fmla="*/ 302771 w 605451"/>
              <a:gd name="connsiteY16" fmla="*/ 366094 h 604605"/>
              <a:gd name="connsiteX17" fmla="*/ 200194 w 605451"/>
              <a:gd name="connsiteY17" fmla="*/ 248130 h 604605"/>
              <a:gd name="connsiteX18" fmla="*/ 302771 w 605451"/>
              <a:gd name="connsiteY18" fmla="*/ 129982 h 604605"/>
              <a:gd name="connsiteX19" fmla="*/ 302771 w 605451"/>
              <a:gd name="connsiteY19" fmla="*/ 60415 h 604605"/>
              <a:gd name="connsiteX20" fmla="*/ 60591 w 605451"/>
              <a:gd name="connsiteY20" fmla="*/ 302348 h 604605"/>
              <a:gd name="connsiteX21" fmla="*/ 302771 w 605451"/>
              <a:gd name="connsiteY21" fmla="*/ 544190 h 604605"/>
              <a:gd name="connsiteX22" fmla="*/ 544952 w 605451"/>
              <a:gd name="connsiteY22" fmla="*/ 302348 h 604605"/>
              <a:gd name="connsiteX23" fmla="*/ 302771 w 605451"/>
              <a:gd name="connsiteY23" fmla="*/ 60415 h 604605"/>
              <a:gd name="connsiteX24" fmla="*/ 302771 w 605451"/>
              <a:gd name="connsiteY24" fmla="*/ 0 h 604605"/>
              <a:gd name="connsiteX25" fmla="*/ 605451 w 605451"/>
              <a:gd name="connsiteY25" fmla="*/ 302348 h 604605"/>
              <a:gd name="connsiteX26" fmla="*/ 302771 w 605451"/>
              <a:gd name="connsiteY26" fmla="*/ 604605 h 604605"/>
              <a:gd name="connsiteX27" fmla="*/ 0 w 605451"/>
              <a:gd name="connsiteY27" fmla="*/ 302348 h 604605"/>
              <a:gd name="connsiteX28" fmla="*/ 302771 w 605451"/>
              <a:gd name="connsiteY28"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5451" h="604605">
                <a:moveTo>
                  <a:pt x="203130" y="345841"/>
                </a:moveTo>
                <a:cubicBezTo>
                  <a:pt x="227568" y="376735"/>
                  <a:pt x="263082" y="396386"/>
                  <a:pt x="302807" y="396386"/>
                </a:cubicBezTo>
                <a:cubicBezTo>
                  <a:pt x="342440" y="396386"/>
                  <a:pt x="378046" y="376735"/>
                  <a:pt x="402301" y="345933"/>
                </a:cubicBezTo>
                <a:cubicBezTo>
                  <a:pt x="423079" y="355895"/>
                  <a:pt x="440378" y="372530"/>
                  <a:pt x="450630" y="394101"/>
                </a:cubicBezTo>
                <a:lnTo>
                  <a:pt x="469119" y="433038"/>
                </a:lnTo>
                <a:cubicBezTo>
                  <a:pt x="430310" y="482212"/>
                  <a:pt x="370174" y="513928"/>
                  <a:pt x="302807" y="513928"/>
                </a:cubicBezTo>
                <a:cubicBezTo>
                  <a:pt x="235257" y="513928"/>
                  <a:pt x="175212" y="482212"/>
                  <a:pt x="136403" y="432947"/>
                </a:cubicBezTo>
                <a:lnTo>
                  <a:pt x="154893" y="394101"/>
                </a:lnTo>
                <a:cubicBezTo>
                  <a:pt x="165144" y="372530"/>
                  <a:pt x="182443" y="355804"/>
                  <a:pt x="203130" y="345841"/>
                </a:cubicBezTo>
                <a:close/>
                <a:moveTo>
                  <a:pt x="302771" y="170278"/>
                </a:moveTo>
                <a:cubicBezTo>
                  <a:pt x="268457" y="170278"/>
                  <a:pt x="240548" y="205184"/>
                  <a:pt x="240548" y="248130"/>
                </a:cubicBezTo>
                <a:cubicBezTo>
                  <a:pt x="240548" y="290984"/>
                  <a:pt x="268457" y="325798"/>
                  <a:pt x="302771" y="325798"/>
                </a:cubicBezTo>
                <a:cubicBezTo>
                  <a:pt x="336994" y="325798"/>
                  <a:pt x="364903" y="290984"/>
                  <a:pt x="364903" y="248130"/>
                </a:cubicBezTo>
                <a:cubicBezTo>
                  <a:pt x="364903" y="205184"/>
                  <a:pt x="336994" y="170278"/>
                  <a:pt x="302771" y="170278"/>
                </a:cubicBezTo>
                <a:close/>
                <a:moveTo>
                  <a:pt x="302771" y="129982"/>
                </a:moveTo>
                <a:cubicBezTo>
                  <a:pt x="359230" y="129982"/>
                  <a:pt x="405257" y="182980"/>
                  <a:pt x="405257" y="248130"/>
                </a:cubicBezTo>
                <a:cubicBezTo>
                  <a:pt x="405257" y="313188"/>
                  <a:pt x="359230" y="366094"/>
                  <a:pt x="302771" y="366094"/>
                </a:cubicBezTo>
                <a:cubicBezTo>
                  <a:pt x="246221" y="366094"/>
                  <a:pt x="200194" y="313188"/>
                  <a:pt x="200194" y="248130"/>
                </a:cubicBezTo>
                <a:cubicBezTo>
                  <a:pt x="200194" y="182980"/>
                  <a:pt x="246221" y="129982"/>
                  <a:pt x="302771" y="129982"/>
                </a:cubicBezTo>
                <a:close/>
                <a:moveTo>
                  <a:pt x="302771" y="60415"/>
                </a:moveTo>
                <a:cubicBezTo>
                  <a:pt x="169142" y="60415"/>
                  <a:pt x="60591" y="168997"/>
                  <a:pt x="60591" y="302348"/>
                </a:cubicBezTo>
                <a:cubicBezTo>
                  <a:pt x="60591" y="435700"/>
                  <a:pt x="169142" y="544190"/>
                  <a:pt x="302771" y="544190"/>
                </a:cubicBezTo>
                <a:cubicBezTo>
                  <a:pt x="436309" y="544190"/>
                  <a:pt x="544952" y="435700"/>
                  <a:pt x="544952" y="302348"/>
                </a:cubicBezTo>
                <a:cubicBezTo>
                  <a:pt x="544952" y="168997"/>
                  <a:pt x="436309" y="60415"/>
                  <a:pt x="302771" y="60415"/>
                </a:cubicBezTo>
                <a:close/>
                <a:moveTo>
                  <a:pt x="302771" y="0"/>
                </a:moveTo>
                <a:cubicBezTo>
                  <a:pt x="469717" y="0"/>
                  <a:pt x="605451" y="135636"/>
                  <a:pt x="605451" y="302348"/>
                </a:cubicBezTo>
                <a:cubicBezTo>
                  <a:pt x="605451" y="468969"/>
                  <a:pt x="469717" y="604605"/>
                  <a:pt x="302771" y="604605"/>
                </a:cubicBezTo>
                <a:cubicBezTo>
                  <a:pt x="135826" y="604605"/>
                  <a:pt x="0" y="468969"/>
                  <a:pt x="0" y="302348"/>
                </a:cubicBezTo>
                <a:cubicBezTo>
                  <a:pt x="0" y="135636"/>
                  <a:pt x="135826" y="0"/>
                  <a:pt x="302771" y="0"/>
                </a:cubicBezTo>
                <a:close/>
              </a:path>
            </a:pathLst>
          </a:custGeom>
          <a:solidFill>
            <a:schemeClr val="bg1"/>
          </a:solidFill>
          <a:ln>
            <a:noFill/>
          </a:ln>
        </p:spPr>
      </p:sp>
      <p:sp>
        <p:nvSpPr>
          <p:cNvPr id="21" name="文本框 20"/>
          <p:cNvSpPr txBox="1"/>
          <p:nvPr/>
        </p:nvSpPr>
        <p:spPr>
          <a:xfrm>
            <a:off x="1149487" y="4589511"/>
            <a:ext cx="4220372" cy="664797"/>
          </a:xfrm>
          <a:prstGeom prst="rect">
            <a:avLst/>
          </a:prstGeom>
          <a:noFill/>
        </p:spPr>
        <p:txBody>
          <a:bodyPr wrap="square" lIns="0" tIns="0" rIns="0" bIns="0" rtlCol="0">
            <a:spAutoFit/>
          </a:bodyPr>
          <a:lstStyle/>
          <a:p>
            <a:pPr algn="l">
              <a:lnSpc>
                <a:spcPct val="120000"/>
              </a:lnSpc>
            </a:pPr>
            <a:r>
              <a:rPr lang="zh-CN" altLang="en-US" spc="300" dirty="0" smtClean="0">
                <a:solidFill>
                  <a:schemeClr val="bg1">
                    <a:alpha val="90000"/>
                  </a:schemeClr>
                </a:solidFill>
                <a:latin typeface="+mn-ea"/>
              </a:rPr>
              <a:t>小组成员：邓鸿捷、王淼、关晓柳、</a:t>
            </a:r>
            <a:endParaRPr lang="en-US" altLang="zh-CN" spc="300" dirty="0" smtClean="0">
              <a:solidFill>
                <a:schemeClr val="bg1">
                  <a:alpha val="90000"/>
                </a:schemeClr>
              </a:solidFill>
              <a:latin typeface="+mn-ea"/>
            </a:endParaRPr>
          </a:p>
          <a:p>
            <a:pPr algn="l">
              <a:lnSpc>
                <a:spcPct val="120000"/>
              </a:lnSpc>
            </a:pPr>
            <a:r>
              <a:rPr lang="en-US" altLang="zh-CN" spc="300" dirty="0">
                <a:solidFill>
                  <a:schemeClr val="bg1">
                    <a:alpha val="90000"/>
                  </a:schemeClr>
                </a:solidFill>
                <a:latin typeface="+mn-ea"/>
              </a:rPr>
              <a:t>	</a:t>
            </a:r>
            <a:r>
              <a:rPr lang="zh-CN" altLang="en-US" spc="300" dirty="0">
                <a:solidFill>
                  <a:schemeClr val="bg1">
                    <a:alpha val="90000"/>
                  </a:schemeClr>
                </a:solidFill>
                <a:latin typeface="+mn-ea"/>
              </a:rPr>
              <a:t> </a:t>
            </a:r>
            <a:r>
              <a:rPr lang="zh-CN" altLang="en-US" spc="300" dirty="0" smtClean="0">
                <a:solidFill>
                  <a:schemeClr val="bg1">
                    <a:alpha val="90000"/>
                  </a:schemeClr>
                </a:solidFill>
                <a:latin typeface="+mn-ea"/>
              </a:rPr>
              <a:t>   张国雷、姜添、陈思源</a:t>
            </a:r>
            <a:endParaRPr lang="zh-CN" altLang="en-US" spc="300" dirty="0">
              <a:solidFill>
                <a:schemeClr val="bg1">
                  <a:alpha val="90000"/>
                </a:schemeClr>
              </a:solidFill>
              <a:latin typeface="+mn-ea"/>
            </a:endParaRPr>
          </a:p>
        </p:txBody>
      </p:sp>
      <p:sp>
        <p:nvSpPr>
          <p:cNvPr id="24" name="文本框 23"/>
          <p:cNvSpPr txBox="1"/>
          <p:nvPr/>
        </p:nvSpPr>
        <p:spPr>
          <a:xfrm>
            <a:off x="660400" y="2011086"/>
            <a:ext cx="8325852" cy="967252"/>
          </a:xfrm>
          <a:prstGeom prst="rect">
            <a:avLst/>
          </a:prstGeom>
          <a:noFill/>
        </p:spPr>
        <p:txBody>
          <a:bodyPr wrap="square" lIns="0" tIns="0" rIns="0" bIns="0" rtlCol="0">
            <a:spAutoFit/>
          </a:bodyPr>
          <a:lstStyle/>
          <a:p>
            <a:pPr>
              <a:lnSpc>
                <a:spcPct val="110000"/>
              </a:lnSpc>
            </a:pPr>
            <a:r>
              <a:rPr lang="zh-CN" altLang="en-US" sz="6000" b="1" spc="300" dirty="0" smtClean="0">
                <a:solidFill>
                  <a:schemeClr val="bg1"/>
                </a:solidFill>
                <a:latin typeface="+mn-ea"/>
              </a:rPr>
              <a:t>话题发现</a:t>
            </a:r>
            <a:endParaRPr lang="zh-CN" altLang="en-US" sz="6000" b="1" spc="300" dirty="0">
              <a:solidFill>
                <a:schemeClr val="bg1"/>
              </a:solidFill>
              <a:latin typeface="+mn-ea"/>
              <a:ea typeface="+mn-ea"/>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2.1.1 </a:t>
            </a:r>
            <a:r>
              <a:rPr lang="zh-CN" altLang="en-US" dirty="0"/>
              <a:t>基于统计特征的特征词提取算法</a:t>
            </a:r>
          </a:p>
        </p:txBody>
      </p:sp>
      <p:sp>
        <p:nvSpPr>
          <p:cNvPr id="3" name="矩形 2"/>
          <p:cNvSpPr/>
          <p:nvPr/>
        </p:nvSpPr>
        <p:spPr>
          <a:xfrm>
            <a:off x="660400" y="1026788"/>
            <a:ext cx="10858500" cy="5003800"/>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39788" y="1866432"/>
            <a:ext cx="3807349" cy="722249"/>
          </a:xfrm>
          <a:prstGeom prst="rect">
            <a:avLst/>
          </a:prstGeom>
          <a:noFill/>
        </p:spPr>
        <p:txBody>
          <a:bodyPr wrap="square" lIns="0" tIns="0" rIns="0" bIns="0" rtlCol="0">
            <a:spAutoFit/>
          </a:bodyPr>
          <a:lstStyle/>
          <a:p>
            <a:pPr>
              <a:lnSpc>
                <a:spcPct val="130000"/>
              </a:lnSpc>
            </a:pPr>
            <a:r>
              <a:rPr lang="zh-CN" altLang="en-US" sz="4000" b="1" spc="300" dirty="0">
                <a:solidFill>
                  <a:schemeClr val="accent1"/>
                </a:solidFill>
                <a:latin typeface="微软雅黑" panose="020B0503020204020204" pitchFamily="34" charset="-122"/>
                <a:ea typeface="微软雅黑" panose="020B0503020204020204" pitchFamily="34" charset="-122"/>
              </a:rPr>
              <a:t>统计特征</a:t>
            </a:r>
          </a:p>
        </p:txBody>
      </p:sp>
      <p:sp>
        <p:nvSpPr>
          <p:cNvPr id="6" name="文本框 5"/>
          <p:cNvSpPr txBox="1"/>
          <p:nvPr/>
        </p:nvSpPr>
        <p:spPr>
          <a:xfrm>
            <a:off x="971845" y="2789579"/>
            <a:ext cx="3927929" cy="4068421"/>
          </a:xfrm>
          <a:prstGeom prst="rect">
            <a:avLst/>
          </a:prstGeom>
          <a:noFill/>
        </p:spPr>
        <p:txBody>
          <a:bodyPr wrap="square" lIns="0" tIns="0" rIns="0" bIns="0" rtlCol="0">
            <a:spAutoFit/>
          </a:bodyPr>
          <a:lstStyle/>
          <a:p>
            <a:pPr indent="457200">
              <a:lnSpc>
                <a:spcPct val="150000"/>
              </a:lnSpc>
            </a:pPr>
            <a:r>
              <a:rPr lang="zh-CN" altLang="en-US" b="1" dirty="0">
                <a:latin typeface="宋体" panose="02010600030101010101" pitchFamily="2" charset="-122"/>
                <a:ea typeface="宋体" panose="02010600030101010101" pitchFamily="2" charset="-122"/>
              </a:rPr>
              <a:t>基于统计特征的关键词抽取算法的思想是利用文档中词语的统计信息抽取文档的关键词。目前常用的有三类：</a:t>
            </a:r>
            <a:endParaRPr lang="en-US" altLang="zh-CN" b="1" dirty="0">
              <a:latin typeface="宋体" panose="02010600030101010101" pitchFamily="2" charset="-122"/>
              <a:ea typeface="宋体" panose="02010600030101010101" pitchFamily="2" charset="-122"/>
            </a:endParaRPr>
          </a:p>
          <a:p>
            <a:pPr lvl="1">
              <a:lnSpc>
                <a:spcPct val="150000"/>
              </a:lnSpc>
            </a:pPr>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、基于词语权重的特征量化</a:t>
            </a:r>
            <a:endParaRPr lang="en-US" altLang="zh-CN" b="1" dirty="0">
              <a:latin typeface="宋体" panose="02010600030101010101" pitchFamily="2" charset="-122"/>
              <a:ea typeface="宋体" panose="02010600030101010101" pitchFamily="2" charset="-122"/>
            </a:endParaRPr>
          </a:p>
          <a:p>
            <a:pPr lvl="1">
              <a:lnSpc>
                <a:spcPct val="150000"/>
              </a:lnSpc>
            </a:pPr>
            <a:r>
              <a:rPr lang="en-US" altLang="zh-CN" b="1" dirty="0">
                <a:latin typeface="宋体" panose="02010600030101010101" pitchFamily="2" charset="-122"/>
                <a:ea typeface="宋体" panose="02010600030101010101" pitchFamily="2" charset="-122"/>
              </a:rPr>
              <a:t>2</a:t>
            </a:r>
            <a:r>
              <a:rPr lang="zh-CN" altLang="en-US" b="1" dirty="0">
                <a:latin typeface="宋体" panose="02010600030101010101" pitchFamily="2" charset="-122"/>
                <a:ea typeface="宋体" panose="02010600030101010101" pitchFamily="2" charset="-122"/>
              </a:rPr>
              <a:t>、基于词的文档位置的特征量化</a:t>
            </a:r>
            <a:endParaRPr lang="en-US" altLang="zh-CN" b="1" dirty="0">
              <a:latin typeface="宋体" panose="02010600030101010101" pitchFamily="2" charset="-122"/>
              <a:ea typeface="宋体" panose="02010600030101010101" pitchFamily="2" charset="-122"/>
            </a:endParaRPr>
          </a:p>
          <a:p>
            <a:pPr lvl="1">
              <a:lnSpc>
                <a:spcPct val="150000"/>
              </a:lnSpc>
            </a:pP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、基于词的关联信息的特征量化</a:t>
            </a:r>
            <a:endParaRPr lang="en-US" altLang="zh-CN" b="1" dirty="0">
              <a:latin typeface="宋体" panose="02010600030101010101" pitchFamily="2" charset="-122"/>
              <a:ea typeface="宋体" panose="02010600030101010101" pitchFamily="2" charset="-122"/>
            </a:endParaRPr>
          </a:p>
          <a:p>
            <a:pPr indent="457200">
              <a:lnSpc>
                <a:spcPct val="150000"/>
              </a:lnSpc>
            </a:pPr>
            <a:endParaRPr lang="en-US" altLang="zh-CN" sz="2400" b="1" dirty="0">
              <a:latin typeface="宋体" panose="02010600030101010101" pitchFamily="2" charset="-122"/>
              <a:ea typeface="宋体" panose="02010600030101010101" pitchFamily="2" charset="-122"/>
            </a:endParaRPr>
          </a:p>
          <a:p>
            <a:pPr indent="457200">
              <a:lnSpc>
                <a:spcPct val="150000"/>
              </a:lnSpc>
            </a:pPr>
            <a:endParaRPr lang="en-US" altLang="zh-CN" sz="2400" b="1" dirty="0">
              <a:latin typeface="宋体" panose="02010600030101010101" pitchFamily="2" charset="-122"/>
              <a:ea typeface="宋体" panose="02010600030101010101" pitchFamily="2" charset="-122"/>
            </a:endParaRPr>
          </a:p>
          <a:p>
            <a:pPr indent="457200">
              <a:lnSpc>
                <a:spcPct val="150000"/>
              </a:lnSpc>
            </a:pPr>
            <a:endParaRPr lang="en-US" altLang="zh-CN" sz="2400" b="1" dirty="0">
              <a:latin typeface="宋体" panose="02010600030101010101" pitchFamily="2" charset="-122"/>
              <a:ea typeface="宋体" panose="02010600030101010101" pitchFamily="2" charset="-122"/>
            </a:endParaRPr>
          </a:p>
        </p:txBody>
      </p:sp>
      <p:cxnSp>
        <p:nvCxnSpPr>
          <p:cNvPr id="7" name="直接连接符 6"/>
          <p:cNvCxnSpPr/>
          <p:nvPr/>
        </p:nvCxnSpPr>
        <p:spPr>
          <a:xfrm>
            <a:off x="1121924" y="2661234"/>
            <a:ext cx="370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a:stretch>
            <a:fillRect/>
          </a:stretch>
        </p:blipFill>
        <p:spPr>
          <a:xfrm>
            <a:off x="5067718" y="1117606"/>
            <a:ext cx="4637806" cy="4912977"/>
          </a:xfrm>
          <a:prstGeom prst="rect">
            <a:avLst/>
          </a:prstGeom>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2.1.1</a:t>
            </a:r>
            <a:r>
              <a:rPr lang="zh-CN" altLang="en-US" dirty="0"/>
              <a:t>基于统计特征的特征词提取方法</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517292" cy="369332"/>
          </a:xfrm>
          <a:prstGeom prst="rect">
            <a:avLst/>
          </a:prstGeom>
          <a:noFill/>
        </p:spPr>
        <p:txBody>
          <a:bodyPr wrap="square" rtlCol="0">
            <a:spAutoFit/>
          </a:bodyPr>
          <a:lstStyle/>
          <a:p>
            <a:r>
              <a:rPr lang="en-US" altLang="zh-CN" b="1" dirty="0"/>
              <a:t>1</a:t>
            </a:r>
            <a:r>
              <a:rPr lang="zh-CN" altLang="en-US" b="1" dirty="0"/>
              <a:t>、</a:t>
            </a:r>
            <a:r>
              <a:rPr lang="en-US" altLang="zh-CN" b="1" dirty="0"/>
              <a:t>TF-IDF</a:t>
            </a:r>
            <a:r>
              <a:rPr lang="zh-CN" altLang="en-US" b="1" dirty="0"/>
              <a:t>（词频</a:t>
            </a:r>
            <a:r>
              <a:rPr lang="en-US" altLang="zh-CN" b="1" dirty="0"/>
              <a:t>-</a:t>
            </a:r>
            <a:r>
              <a:rPr lang="zh-CN" altLang="en-US" b="1" dirty="0"/>
              <a:t>逆向文件频率）算法</a:t>
            </a:r>
          </a:p>
        </p:txBody>
      </p:sp>
      <p:sp>
        <p:nvSpPr>
          <p:cNvPr id="3" name="文本框 2"/>
          <p:cNvSpPr txBox="1"/>
          <p:nvPr/>
        </p:nvSpPr>
        <p:spPr>
          <a:xfrm>
            <a:off x="1534301" y="2289791"/>
            <a:ext cx="7687398" cy="1477328"/>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算法概述：</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TF-IDF</a:t>
            </a:r>
            <a:r>
              <a:rPr lang="zh-CN" altLang="en-US" b="1" dirty="0">
                <a:latin typeface="宋体" panose="02010600030101010101" pitchFamily="2" charset="-122"/>
                <a:ea typeface="宋体" panose="02010600030101010101" pitchFamily="2" charset="-122"/>
              </a:rPr>
              <a:t>是一种统计方法，用来评估一字词对于一个文件集的重要程度。字词的重要性随着它在文件中出现的次数成正比增加，但同时会随着它在语料库中出现的频率成反比下降</a:t>
            </a:r>
            <a:r>
              <a:rPr lang="zh-CN" altLang="en-US" b="1" dirty="0"/>
              <a:t>。</a:t>
            </a:r>
            <a:endParaRPr lang="en-US" altLang="zh-CN" b="1" dirty="0">
              <a:latin typeface="宋体" panose="02010600030101010101" pitchFamily="2" charset="-122"/>
              <a:ea typeface="宋体" panose="02010600030101010101" pitchFamily="2" charset="-122"/>
            </a:endParaRPr>
          </a:p>
          <a:p>
            <a:endParaRPr lang="zh-CN" altLang="en-US" dirty="0"/>
          </a:p>
        </p:txBody>
      </p:sp>
      <p:sp>
        <p:nvSpPr>
          <p:cNvPr id="8" name="文本框 7"/>
          <p:cNvSpPr txBox="1"/>
          <p:nvPr/>
        </p:nvSpPr>
        <p:spPr>
          <a:xfrm>
            <a:off x="1539631" y="3690505"/>
            <a:ext cx="7687398" cy="646331"/>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算法表达：</a:t>
            </a:r>
            <a:endParaRPr lang="en-US" altLang="zh-CN" b="1"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endParaRPr lang="zh-CN" altLang="en-US" dirty="0"/>
          </a:p>
        </p:txBody>
      </p:sp>
      <p:pic>
        <p:nvPicPr>
          <p:cNvPr id="4" name="图片 3"/>
          <p:cNvPicPr>
            <a:picLocks noChangeAspect="1"/>
          </p:cNvPicPr>
          <p:nvPr/>
        </p:nvPicPr>
        <p:blipFill>
          <a:blip r:embed="rId3"/>
          <a:stretch>
            <a:fillRect/>
          </a:stretch>
        </p:blipFill>
        <p:spPr>
          <a:xfrm>
            <a:off x="3075964" y="4079654"/>
            <a:ext cx="3647619" cy="1704762"/>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2.1.1</a:t>
            </a:r>
            <a:r>
              <a:rPr lang="zh-CN" altLang="en-US" dirty="0"/>
              <a:t>基于统计特征的特征词提取方法</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517292" cy="369332"/>
          </a:xfrm>
          <a:prstGeom prst="rect">
            <a:avLst/>
          </a:prstGeom>
          <a:noFill/>
        </p:spPr>
        <p:txBody>
          <a:bodyPr wrap="square" rtlCol="0">
            <a:spAutoFit/>
          </a:bodyPr>
          <a:lstStyle/>
          <a:p>
            <a:r>
              <a:rPr lang="zh-CN" altLang="en-US" b="1" dirty="0"/>
              <a:t>举个例子：</a:t>
            </a:r>
          </a:p>
        </p:txBody>
      </p:sp>
      <p:sp>
        <p:nvSpPr>
          <p:cNvPr id="3" name="文本框 2"/>
          <p:cNvSpPr txBox="1"/>
          <p:nvPr/>
        </p:nvSpPr>
        <p:spPr>
          <a:xfrm>
            <a:off x="1534301" y="2289791"/>
            <a:ext cx="7687398" cy="646331"/>
          </a:xfrm>
          <a:prstGeom prst="rect">
            <a:avLst/>
          </a:prstGeom>
          <a:noFill/>
        </p:spPr>
        <p:txBody>
          <a:bodyPr wrap="square" rtlCol="0">
            <a:spAutoFit/>
          </a:bodyPr>
          <a:lstStyle/>
          <a:p>
            <a:r>
              <a:rPr lang="zh-CN" altLang="en-US" b="1" dirty="0"/>
              <a:t>世界献血日，学校团体、献血服务志愿者等可到 血液中心参观检验加工过程，我们 会对检验结果进行公示，同时血液的价格也将进行公示 。</a:t>
            </a:r>
          </a:p>
        </p:txBody>
      </p:sp>
      <p:sp>
        <p:nvSpPr>
          <p:cNvPr id="8" name="文本框 7"/>
          <p:cNvSpPr txBox="1"/>
          <p:nvPr/>
        </p:nvSpPr>
        <p:spPr>
          <a:xfrm>
            <a:off x="1421981" y="3259051"/>
            <a:ext cx="8576457" cy="1200329"/>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在上文中‘献血”“血液”“进行”“公示”等词出现的频次均为 </a:t>
            </a:r>
            <a:r>
              <a:rPr lang="en-US" altLang="zh-CN" dirty="0">
                <a:latin typeface="宋体" panose="02010600030101010101" pitchFamily="2" charset="-122"/>
                <a:ea typeface="宋体" panose="02010600030101010101" pitchFamily="2" charset="-122"/>
              </a:rPr>
              <a:t>2 </a:t>
            </a:r>
            <a:r>
              <a:rPr lang="zh-CN" altLang="en-US" dirty="0">
                <a:latin typeface="宋体" panose="02010600030101010101" pitchFamily="2" charset="-122"/>
                <a:ea typeface="宋体" panose="02010600030101010101" pitchFamily="2" charset="-122"/>
              </a:rPr>
              <a:t>，如果从 </a:t>
            </a:r>
            <a:r>
              <a:rPr lang="en-US" altLang="zh-CN" dirty="0">
                <a:latin typeface="宋体" panose="02010600030101010101" pitchFamily="2" charset="-122"/>
                <a:ea typeface="宋体" panose="02010600030101010101" pitchFamily="2" charset="-122"/>
              </a:rPr>
              <a:t>TF </a:t>
            </a:r>
            <a:r>
              <a:rPr lang="zh-CN" altLang="en-US" dirty="0">
                <a:latin typeface="宋体" panose="02010600030101010101" pitchFamily="2" charset="-122"/>
                <a:ea typeface="宋体" panose="02010600030101010101" pitchFamily="2" charset="-122"/>
              </a:rPr>
              <a:t>算法的角度， 他们对于这篇文档的重要性是一样的 。 但是实际上明显“血液”“献血”对这篇文档来说更关键 。因此</a:t>
            </a:r>
            <a:r>
              <a:rPr lang="en-US" altLang="zh-CN" dirty="0">
                <a:latin typeface="宋体" panose="02010600030101010101" pitchFamily="2" charset="-122"/>
                <a:ea typeface="宋体" panose="02010600030101010101" pitchFamily="2" charset="-122"/>
              </a:rPr>
              <a:t>IDF</a:t>
            </a:r>
            <a:r>
              <a:rPr lang="zh-CN" altLang="en-US" dirty="0">
                <a:latin typeface="宋体" panose="02010600030101010101" pitchFamily="2" charset="-122"/>
                <a:ea typeface="宋体" panose="02010600030101010101" pitchFamily="2" charset="-122"/>
              </a:rPr>
              <a:t>的作用就是强调词语的区分能力。</a:t>
            </a:r>
            <a:endParaRPr lang="en-US" altLang="zh-CN" dirty="0">
              <a:latin typeface="宋体" panose="02010600030101010101" pitchFamily="2" charset="-122"/>
              <a:ea typeface="宋体" panose="02010600030101010101" pitchFamily="2" charset="-122"/>
            </a:endParaRPr>
          </a:p>
          <a:p>
            <a:r>
              <a:rPr lang="en-US" altLang="zh-CN" b="1" dirty="0">
                <a:latin typeface="宋体" panose="02010600030101010101" pitchFamily="2" charset="-122"/>
                <a:ea typeface="宋体" panose="02010600030101010101" pitchFamily="2" charset="-122"/>
              </a:rPr>
              <a:t>    </a:t>
            </a:r>
            <a:endParaRPr lang="zh-CN" altLang="en-US" dirty="0"/>
          </a:p>
        </p:txBody>
      </p:sp>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2.1.1</a:t>
            </a:r>
            <a:r>
              <a:rPr lang="zh-CN" altLang="en-US" dirty="0"/>
              <a:t>基于统计特征的特征词提取方法</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187092" cy="369332"/>
          </a:xfrm>
          <a:prstGeom prst="rect">
            <a:avLst/>
          </a:prstGeom>
          <a:noFill/>
        </p:spPr>
        <p:txBody>
          <a:bodyPr wrap="square" rtlCol="0">
            <a:spAutoFit/>
          </a:bodyPr>
          <a:lstStyle/>
          <a:p>
            <a:r>
              <a:rPr lang="en-US" altLang="zh-CN" b="1" dirty="0"/>
              <a:t>2</a:t>
            </a:r>
            <a:r>
              <a:rPr lang="zh-CN" altLang="en-US" b="1" dirty="0"/>
              <a:t>、</a:t>
            </a:r>
            <a:r>
              <a:rPr lang="en-US" altLang="zh-CN" b="1" dirty="0"/>
              <a:t> </a:t>
            </a:r>
            <a:r>
              <a:rPr lang="zh-CN" altLang="en-US" b="1" dirty="0"/>
              <a:t>互信息关键词提取算法</a:t>
            </a:r>
          </a:p>
        </p:txBody>
      </p:sp>
      <p:sp>
        <p:nvSpPr>
          <p:cNvPr id="3" name="文本框 2"/>
          <p:cNvSpPr txBox="1"/>
          <p:nvPr/>
        </p:nvSpPr>
        <p:spPr>
          <a:xfrm>
            <a:off x="1534301" y="2289791"/>
            <a:ext cx="7687398" cy="1754326"/>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基本概念：</a:t>
            </a:r>
            <a:endParaRPr lang="en-US" altLang="zh-CN" b="1" dirty="0">
              <a:latin typeface="宋体" panose="02010600030101010101" pitchFamily="2" charset="-122"/>
              <a:ea typeface="宋体" panose="02010600030101010101" pitchFamily="2" charset="-122"/>
            </a:endParaRPr>
          </a:p>
          <a:p>
            <a:pPr indent="457200"/>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、互信息</a:t>
            </a:r>
            <a:endParaRPr lang="en-US" altLang="zh-CN" b="1" dirty="0">
              <a:latin typeface="宋体" panose="02010600030101010101" pitchFamily="2" charset="-122"/>
              <a:ea typeface="宋体" panose="02010600030101010101" pitchFamily="2" charset="-122"/>
            </a:endParaRPr>
          </a:p>
          <a:p>
            <a:pPr lvl="1" indent="457200"/>
            <a:r>
              <a:rPr lang="zh-CN" altLang="en-US" dirty="0">
                <a:latin typeface="宋体" panose="02010600030101010101" pitchFamily="2" charset="-122"/>
                <a:ea typeface="宋体" panose="02010600030101010101" pitchFamily="2" charset="-122"/>
              </a:rPr>
              <a:t>互信息是变量间相互依赖性的度量，和相关系数不同，互信息并不局限于实值的随机变量，是用来度量两个事件集合之间的相关性。</a:t>
            </a:r>
            <a:endParaRPr lang="en-US" altLang="zh-CN" dirty="0">
              <a:latin typeface="宋体" panose="02010600030101010101" pitchFamily="2" charset="-122"/>
              <a:ea typeface="宋体" panose="02010600030101010101" pitchFamily="2" charset="-122"/>
            </a:endParaRPr>
          </a:p>
          <a:p>
            <a:pPr indent="457200"/>
            <a:r>
              <a:rPr lang="en-US" altLang="zh-CN" b="1" dirty="0">
                <a:latin typeface="宋体" panose="02010600030101010101" pitchFamily="2" charset="-122"/>
                <a:ea typeface="宋体" panose="02010600030101010101" pitchFamily="2" charset="-122"/>
              </a:rPr>
              <a:t>2</a:t>
            </a:r>
            <a:r>
              <a:rPr lang="zh-CN" altLang="en-US" b="1" dirty="0">
                <a:latin typeface="宋体" panose="02010600030101010101" pitchFamily="2" charset="-122"/>
                <a:ea typeface="宋体" panose="02010600030101010101" pitchFamily="2" charset="-122"/>
              </a:rPr>
              <a:t>、计算公式</a:t>
            </a:r>
            <a:endParaRPr lang="en-US" altLang="zh-CN" b="1" dirty="0">
              <a:latin typeface="宋体" panose="02010600030101010101" pitchFamily="2" charset="-122"/>
              <a:ea typeface="宋体" panose="02010600030101010101" pitchFamily="2" charset="-122"/>
            </a:endParaRPr>
          </a:p>
          <a:p>
            <a:pPr indent="457200"/>
            <a:r>
              <a:rPr lang="en-US" altLang="zh-CN"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3300501" y="3709763"/>
            <a:ext cx="3866667" cy="838095"/>
          </a:xfrm>
          <a:prstGeom prst="rect">
            <a:avLst/>
          </a:prstGeom>
        </p:spPr>
      </p:pic>
      <p:sp>
        <p:nvSpPr>
          <p:cNvPr id="14" name="文本框 13"/>
          <p:cNvSpPr txBox="1"/>
          <p:nvPr/>
        </p:nvSpPr>
        <p:spPr>
          <a:xfrm>
            <a:off x="1904410" y="4643741"/>
            <a:ext cx="7163980" cy="646331"/>
          </a:xfrm>
          <a:prstGeom prst="rect">
            <a:avLst/>
          </a:prstGeom>
          <a:noFill/>
        </p:spPr>
        <p:txBody>
          <a:bodyPr wrap="square" rtlCol="0">
            <a:spAutoFit/>
          </a:bodyPr>
          <a:lstStyle/>
          <a:p>
            <a:pPr indent="457200"/>
            <a:r>
              <a:rPr lang="zh-CN" altLang="en-US" dirty="0">
                <a:latin typeface="宋体" panose="02010600030101010101" pitchFamily="2" charset="-122"/>
                <a:ea typeface="宋体" panose="02010600030101010101" pitchFamily="2" charset="-122"/>
              </a:rPr>
              <a:t>其中，</a:t>
            </a:r>
            <a:r>
              <a:rPr lang="en-US" altLang="zh-CN" dirty="0">
                <a:latin typeface="宋体" panose="02010600030101010101" pitchFamily="2" charset="-122"/>
                <a:ea typeface="宋体" panose="02010600030101010101" pitchFamily="2" charset="-122"/>
              </a:rPr>
              <a:t>p(</a:t>
            </a:r>
            <a:r>
              <a:rPr lang="en-US" altLang="zh-CN" dirty="0" err="1">
                <a:latin typeface="宋体" panose="02010600030101010101" pitchFamily="2" charset="-122"/>
                <a:ea typeface="宋体" panose="02010600030101010101" pitchFamily="2" charset="-122"/>
              </a:rPr>
              <a:t>x,y</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是</a:t>
            </a:r>
            <a:r>
              <a:rPr lang="en-US" altLang="zh-CN" dirty="0">
                <a:latin typeface="宋体" panose="02010600030101010101" pitchFamily="2" charset="-122"/>
                <a:ea typeface="宋体" panose="02010600030101010101" pitchFamily="2" charset="-122"/>
              </a:rPr>
              <a:t>X</a:t>
            </a:r>
            <a:r>
              <a:rPr lang="zh-CN" altLang="en-US" dirty="0">
                <a:latin typeface="宋体" panose="02010600030101010101" pitchFamily="2" charset="-122"/>
                <a:ea typeface="宋体" panose="02010600030101010101" pitchFamily="2" charset="-122"/>
              </a:rPr>
              <a:t>和</a:t>
            </a:r>
            <a:r>
              <a:rPr lang="en-US" altLang="zh-CN" dirty="0">
                <a:latin typeface="宋体" panose="02010600030101010101" pitchFamily="2" charset="-122"/>
                <a:ea typeface="宋体" panose="02010600030101010101" pitchFamily="2" charset="-122"/>
              </a:rPr>
              <a:t>Y</a:t>
            </a:r>
            <a:r>
              <a:rPr lang="zh-CN" altLang="en-US" dirty="0">
                <a:latin typeface="宋体" panose="02010600030101010101" pitchFamily="2" charset="-122"/>
                <a:ea typeface="宋体" panose="02010600030101010101" pitchFamily="2" charset="-122"/>
              </a:rPr>
              <a:t>的联合概率分布函数，</a:t>
            </a:r>
            <a:r>
              <a:rPr lang="en-US" altLang="zh-CN" dirty="0">
                <a:latin typeface="宋体" panose="02010600030101010101" pitchFamily="2" charset="-122"/>
                <a:ea typeface="宋体" panose="02010600030101010101" pitchFamily="2" charset="-122"/>
              </a:rPr>
              <a:t>p(x)</a:t>
            </a:r>
            <a:r>
              <a:rPr lang="zh-CN" altLang="en-US" dirty="0">
                <a:latin typeface="宋体" panose="02010600030101010101" pitchFamily="2" charset="-122"/>
                <a:ea typeface="宋体" panose="02010600030101010101" pitchFamily="2" charset="-122"/>
              </a:rPr>
              <a:t>和</a:t>
            </a:r>
            <a:r>
              <a:rPr lang="en-US" altLang="zh-CN" dirty="0">
                <a:latin typeface="宋体" panose="02010600030101010101" pitchFamily="2" charset="-122"/>
                <a:ea typeface="宋体" panose="02010600030101010101" pitchFamily="2" charset="-122"/>
              </a:rPr>
              <a:t>p(y)</a:t>
            </a:r>
            <a:r>
              <a:rPr lang="zh-CN" altLang="en-US" dirty="0">
                <a:latin typeface="宋体" panose="02010600030101010101" pitchFamily="2" charset="-122"/>
                <a:ea typeface="宋体" panose="02010600030101010101" pitchFamily="2" charset="-122"/>
              </a:rPr>
              <a:t>分别为</a:t>
            </a:r>
            <a:r>
              <a:rPr lang="en-US" altLang="zh-CN" dirty="0">
                <a:latin typeface="宋体" panose="02010600030101010101" pitchFamily="2" charset="-122"/>
                <a:ea typeface="宋体" panose="02010600030101010101" pitchFamily="2" charset="-122"/>
              </a:rPr>
              <a:t>X</a:t>
            </a:r>
            <a:r>
              <a:rPr lang="zh-CN" altLang="en-US" dirty="0">
                <a:latin typeface="宋体" panose="02010600030101010101" pitchFamily="2" charset="-122"/>
                <a:ea typeface="宋体" panose="02010600030101010101" pitchFamily="2" charset="-122"/>
              </a:rPr>
              <a:t>和</a:t>
            </a:r>
            <a:r>
              <a:rPr lang="en-US" altLang="zh-CN" dirty="0">
                <a:latin typeface="宋体" panose="02010600030101010101" pitchFamily="2" charset="-122"/>
                <a:ea typeface="宋体" panose="02010600030101010101" pitchFamily="2" charset="-122"/>
              </a:rPr>
              <a:t>Y</a:t>
            </a:r>
            <a:r>
              <a:rPr lang="zh-CN" altLang="en-US" dirty="0">
                <a:latin typeface="宋体" panose="02010600030101010101" pitchFamily="2" charset="-122"/>
                <a:ea typeface="宋体" panose="02010600030101010101" pitchFamily="2" charset="-122"/>
              </a:rPr>
              <a:t>的边缘概率分布函数。</a:t>
            </a:r>
            <a:r>
              <a:rPr lang="en-US" altLang="zh-CN" b="1" dirty="0">
                <a:latin typeface="宋体" panose="02010600030101010101" pitchFamily="2" charset="-122"/>
                <a:ea typeface="宋体" panose="02010600030101010101" pitchFamily="2" charset="-122"/>
              </a:rPr>
              <a:t>    </a:t>
            </a:r>
            <a:endParaRPr lang="zh-CN" altLang="en-US" dirty="0">
              <a:latin typeface="宋体" panose="02010600030101010101" pitchFamily="2" charset="-122"/>
              <a:ea typeface="宋体" panose="02010600030101010101" pitchFamily="2" charset="-122"/>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7850" y="249067"/>
            <a:ext cx="8643848" cy="480131"/>
          </a:xfrm>
        </p:spPr>
        <p:txBody>
          <a:bodyPr/>
          <a:lstStyle/>
          <a:p>
            <a:r>
              <a:rPr lang="en-US" altLang="zh-CN" dirty="0"/>
              <a:t>2.1.1 TF-IDF</a:t>
            </a:r>
            <a:r>
              <a:rPr lang="zh-CN" altLang="en-US" dirty="0"/>
              <a:t>算法和互信息算法的比较</a:t>
            </a:r>
          </a:p>
        </p:txBody>
      </p:sp>
      <p:sp>
        <p:nvSpPr>
          <p:cNvPr id="8" name="平行四边形 7"/>
          <p:cNvSpPr/>
          <p:nvPr/>
        </p:nvSpPr>
        <p:spPr>
          <a:xfrm>
            <a:off x="372000" y="1497202"/>
            <a:ext cx="5724000" cy="4076700"/>
          </a:xfrm>
          <a:prstGeom prst="parallelogram">
            <a:avLst/>
          </a:prstGeom>
          <a:noFill/>
          <a:ln w="38100">
            <a:gradFill>
              <a:gsLst>
                <a:gs pos="20000">
                  <a:srgbClr val="003378">
                    <a:alpha val="0"/>
                  </a:srgbClr>
                </a:gs>
                <a:gs pos="0">
                  <a:schemeClr val="accent1">
                    <a:alpha val="0"/>
                  </a:schemeClr>
                </a:gs>
                <a:gs pos="100000">
                  <a:schemeClr val="accent1"/>
                </a:gs>
              </a:gsLst>
              <a:lin ang="1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5548092" y="1497202"/>
            <a:ext cx="5724000" cy="4076700"/>
          </a:xfrm>
          <a:prstGeom prst="parallelogram">
            <a:avLst/>
          </a:prstGeom>
          <a:noFill/>
          <a:ln w="38100">
            <a:gradFill>
              <a:gsLst>
                <a:gs pos="20000">
                  <a:srgbClr val="003378">
                    <a:alpha val="0"/>
                  </a:srgbClr>
                </a:gs>
                <a:gs pos="0">
                  <a:schemeClr val="accent1">
                    <a:alpha val="0"/>
                  </a:schemeClr>
                </a:gs>
                <a:gs pos="100000">
                  <a:schemeClr val="accent4"/>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4618636" y="2539518"/>
            <a:ext cx="2235200" cy="1653914"/>
          </a:xfrm>
          <a:prstGeom prst="rect">
            <a:avLst/>
          </a:prstGeom>
          <a:noFill/>
        </p:spPr>
        <p:txBody>
          <a:bodyPr wrap="square" lIns="0" tIns="0" rIns="0" bIns="0" rtlCol="0">
            <a:spAutoFit/>
          </a:bodyPr>
          <a:lstStyle/>
          <a:p>
            <a:pPr algn="ctr">
              <a:lnSpc>
                <a:spcPct val="120000"/>
              </a:lnSpc>
            </a:pPr>
            <a:r>
              <a:rPr lang="en-US" altLang="zh-CN" sz="9600" i="1" spc="300" dirty="0">
                <a:solidFill>
                  <a:schemeClr val="accent1">
                    <a:alpha val="11000"/>
                  </a:schemeClr>
                </a:solidFill>
                <a:latin typeface="+mj-lt"/>
              </a:rPr>
              <a:t>VS</a:t>
            </a:r>
            <a:endParaRPr lang="zh-CN" altLang="en-US" sz="9600" i="1" spc="300" dirty="0">
              <a:solidFill>
                <a:schemeClr val="accent1">
                  <a:alpha val="11000"/>
                </a:schemeClr>
              </a:solidFill>
              <a:latin typeface="+mj-lt"/>
            </a:endParaRPr>
          </a:p>
        </p:txBody>
      </p:sp>
      <p:sp>
        <p:nvSpPr>
          <p:cNvPr id="18" name="文本框 17"/>
          <p:cNvSpPr txBox="1"/>
          <p:nvPr/>
        </p:nvSpPr>
        <p:spPr>
          <a:xfrm>
            <a:off x="6495981" y="1657383"/>
            <a:ext cx="2656114" cy="516039"/>
          </a:xfrm>
          <a:prstGeom prst="rect">
            <a:avLst/>
          </a:prstGeom>
          <a:noFill/>
        </p:spPr>
        <p:txBody>
          <a:bodyPr wrap="square" lIns="0" tIns="0" rIns="0" bIns="0" rtlCol="0">
            <a:spAutoFit/>
          </a:bodyPr>
          <a:lstStyle/>
          <a:p>
            <a:pPr>
              <a:lnSpc>
                <a:spcPct val="130000"/>
              </a:lnSpc>
            </a:pPr>
            <a:r>
              <a:rPr lang="zh-CN" altLang="en-US" sz="2800" b="1" spc="300" dirty="0">
                <a:solidFill>
                  <a:schemeClr val="accent4"/>
                </a:solidFill>
                <a:latin typeface="+mj-ea"/>
                <a:ea typeface="+mj-ea"/>
              </a:rPr>
              <a:t>互信息方法</a:t>
            </a:r>
          </a:p>
        </p:txBody>
      </p:sp>
      <p:sp>
        <p:nvSpPr>
          <p:cNvPr id="19" name="文本框 18"/>
          <p:cNvSpPr txBox="1"/>
          <p:nvPr/>
        </p:nvSpPr>
        <p:spPr>
          <a:xfrm>
            <a:off x="844123" y="2263231"/>
            <a:ext cx="4303988" cy="3046988"/>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r">
              <a:lnSpc>
                <a:spcPct val="100000"/>
              </a:lnSpc>
            </a:pPr>
            <a:r>
              <a:rPr lang="en-US" altLang="zh-CN" sz="1800" b="1" dirty="0">
                <a:latin typeface="宋体" panose="02010600030101010101" pitchFamily="2" charset="-122"/>
                <a:ea typeface="宋体" panose="02010600030101010101" pitchFamily="2" charset="-122"/>
              </a:rPr>
              <a:t>TF-IDF</a:t>
            </a:r>
            <a:r>
              <a:rPr lang="zh-CN" altLang="en-US" sz="1800" b="1" dirty="0">
                <a:latin typeface="宋体" panose="02010600030101010101" pitchFamily="2" charset="-122"/>
                <a:ea typeface="宋体" panose="02010600030101010101" pitchFamily="2" charset="-122"/>
              </a:rPr>
              <a:t>算法的优点</a:t>
            </a:r>
            <a:endParaRPr lang="en-US" altLang="zh-CN" sz="1800" b="1" dirty="0">
              <a:latin typeface="宋体" panose="02010600030101010101" pitchFamily="2" charset="-122"/>
              <a:ea typeface="宋体" panose="02010600030101010101" pitchFamily="2" charset="-122"/>
            </a:endParaRPr>
          </a:p>
          <a:p>
            <a:pPr indent="457200">
              <a:lnSpc>
                <a:spcPct val="100000"/>
              </a:lnSpc>
            </a:pPr>
            <a:r>
              <a:rPr lang="zh-CN" altLang="en-US" sz="1800" dirty="0">
                <a:latin typeface="宋体" panose="02010600030101010101" pitchFamily="2" charset="-122"/>
                <a:ea typeface="宋体" panose="02010600030101010101" pitchFamily="2" charset="-122"/>
              </a:rPr>
              <a:t>实现起来比较简单，原理相对容易理解</a:t>
            </a:r>
            <a:endParaRPr lang="en-US" altLang="zh-CN" sz="1800" dirty="0">
              <a:latin typeface="宋体" panose="02010600030101010101" pitchFamily="2" charset="-122"/>
              <a:ea typeface="宋体" panose="02010600030101010101" pitchFamily="2" charset="-122"/>
            </a:endParaRPr>
          </a:p>
          <a:p>
            <a:pPr algn="r">
              <a:lnSpc>
                <a:spcPct val="100000"/>
              </a:lnSpc>
            </a:pPr>
            <a:r>
              <a:rPr lang="en-US" altLang="zh-CN" sz="1800" b="1" dirty="0">
                <a:latin typeface="宋体" panose="02010600030101010101" pitchFamily="2" charset="-122"/>
                <a:ea typeface="宋体" panose="02010600030101010101" pitchFamily="2" charset="-122"/>
              </a:rPr>
              <a:t>TF-IDF</a:t>
            </a:r>
            <a:r>
              <a:rPr lang="zh-CN" altLang="en-US" sz="1800" b="1" dirty="0">
                <a:latin typeface="宋体" panose="02010600030101010101" pitchFamily="2" charset="-122"/>
                <a:ea typeface="宋体" panose="02010600030101010101" pitchFamily="2" charset="-122"/>
              </a:rPr>
              <a:t>算法的缺点</a:t>
            </a:r>
            <a:endParaRPr lang="en-US" altLang="zh-CN" sz="1800" b="1" dirty="0">
              <a:latin typeface="宋体" panose="02010600030101010101" pitchFamily="2" charset="-122"/>
              <a:ea typeface="宋体" panose="02010600030101010101" pitchFamily="2" charset="-122"/>
            </a:endParaRPr>
          </a:p>
          <a:p>
            <a:pPr indent="457200">
              <a:lnSpc>
                <a:spcPct val="100000"/>
              </a:lnSpc>
            </a:pPr>
            <a:r>
              <a:rPr lang="en-US" altLang="zh-CN" sz="1800" dirty="0">
                <a:latin typeface="宋体" panose="02010600030101010101" pitchFamily="2" charset="-122"/>
                <a:ea typeface="宋体" panose="02010600030101010101" pitchFamily="2" charset="-122"/>
              </a:rPr>
              <a:t>1</a:t>
            </a:r>
            <a:r>
              <a:rPr lang="zh-CN" altLang="en-US" sz="1800" dirty="0">
                <a:latin typeface="宋体" panose="02010600030101010101" pitchFamily="2" charset="-122"/>
                <a:ea typeface="宋体" panose="02010600030101010101" pitchFamily="2" charset="-122"/>
              </a:rPr>
              <a:t>、严重依赖语料库，需要选取质量较高且和所处理文本相符的语料库进行训练</a:t>
            </a:r>
            <a:endParaRPr lang="en-US" altLang="zh-CN" sz="1800" dirty="0">
              <a:latin typeface="宋体" panose="02010600030101010101" pitchFamily="2" charset="-122"/>
              <a:ea typeface="宋体" panose="02010600030101010101" pitchFamily="2" charset="-122"/>
            </a:endParaRPr>
          </a:p>
          <a:p>
            <a:pPr indent="457200">
              <a:lnSpc>
                <a:spcPct val="100000"/>
              </a:lnSpc>
            </a:pPr>
            <a:r>
              <a:rPr lang="en-US" altLang="zh-CN" sz="1800" dirty="0">
                <a:latin typeface="宋体" panose="02010600030101010101" pitchFamily="2" charset="-122"/>
                <a:ea typeface="宋体" panose="02010600030101010101" pitchFamily="2" charset="-122"/>
              </a:rPr>
              <a:t>2</a:t>
            </a:r>
            <a:r>
              <a:rPr lang="zh-CN" altLang="en-US" sz="1800" dirty="0">
                <a:latin typeface="宋体" panose="02010600030101010101" pitchFamily="2" charset="-122"/>
                <a:ea typeface="宋体" panose="02010600030101010101" pitchFamily="2" charset="-122"/>
              </a:rPr>
              <a:t>、它本身是一种试图抑制噪声的加权，本身倾向于文本中频率小的词，这使得</a:t>
            </a:r>
            <a:r>
              <a:rPr lang="en-US" altLang="zh-CN" sz="1800" dirty="0">
                <a:latin typeface="宋体" panose="02010600030101010101" pitchFamily="2" charset="-122"/>
                <a:ea typeface="宋体" panose="02010600030101010101" pitchFamily="2" charset="-122"/>
              </a:rPr>
              <a:t>TF-IDF</a:t>
            </a:r>
            <a:r>
              <a:rPr lang="zh-CN" altLang="en-US" sz="1800" dirty="0">
                <a:latin typeface="宋体" panose="02010600030101010101" pitchFamily="2" charset="-122"/>
                <a:ea typeface="宋体" panose="02010600030101010101" pitchFamily="2" charset="-122"/>
              </a:rPr>
              <a:t>算法的精度不高。</a:t>
            </a:r>
            <a:endParaRPr lang="en-US" altLang="zh-CN" sz="1800" dirty="0">
              <a:latin typeface="宋体" panose="02010600030101010101" pitchFamily="2" charset="-122"/>
              <a:ea typeface="宋体" panose="02010600030101010101" pitchFamily="2" charset="-122"/>
            </a:endParaRPr>
          </a:p>
          <a:p>
            <a:pPr indent="457200">
              <a:lnSpc>
                <a:spcPct val="100000"/>
              </a:lnSpc>
            </a:pPr>
            <a:r>
              <a:rPr lang="en-US" altLang="zh-CN" sz="1800" dirty="0">
                <a:latin typeface="宋体" panose="02010600030101010101" pitchFamily="2" charset="-122"/>
                <a:ea typeface="宋体" panose="02010600030101010101" pitchFamily="2" charset="-122"/>
              </a:rPr>
              <a:t>3</a:t>
            </a:r>
            <a:r>
              <a:rPr lang="zh-CN" altLang="en-US" sz="1800" dirty="0">
                <a:latin typeface="宋体" panose="02010600030101010101" pitchFamily="2" charset="-122"/>
                <a:ea typeface="宋体" panose="02010600030101010101" pitchFamily="2" charset="-122"/>
              </a:rPr>
              <a:t>、不能反应词的位置信息</a:t>
            </a:r>
          </a:p>
        </p:txBody>
      </p:sp>
      <p:sp>
        <p:nvSpPr>
          <p:cNvPr id="20" name="文本框 19"/>
          <p:cNvSpPr txBox="1"/>
          <p:nvPr/>
        </p:nvSpPr>
        <p:spPr>
          <a:xfrm>
            <a:off x="2100038" y="1657383"/>
            <a:ext cx="3904343" cy="516039"/>
          </a:xfrm>
          <a:prstGeom prst="rect">
            <a:avLst/>
          </a:prstGeom>
          <a:noFill/>
        </p:spPr>
        <p:txBody>
          <a:bodyPr wrap="square" lIns="0" tIns="0" rIns="0" bIns="0" rtlCol="0">
            <a:spAutoFit/>
          </a:bodyPr>
          <a:lstStyle/>
          <a:p>
            <a:pPr algn="r">
              <a:lnSpc>
                <a:spcPct val="130000"/>
              </a:lnSpc>
            </a:pPr>
            <a:r>
              <a:rPr lang="en-US" altLang="zh-CN" sz="2800" b="1" spc="300" dirty="0">
                <a:solidFill>
                  <a:schemeClr val="accent1"/>
                </a:solidFill>
                <a:latin typeface="+mj-ea"/>
                <a:ea typeface="+mj-ea"/>
              </a:rPr>
              <a:t>TF-IDF</a:t>
            </a:r>
            <a:r>
              <a:rPr lang="zh-CN" altLang="en-US" sz="2800" b="1" spc="300" dirty="0">
                <a:solidFill>
                  <a:schemeClr val="accent1"/>
                </a:solidFill>
                <a:latin typeface="+mj-ea"/>
                <a:ea typeface="+mj-ea"/>
              </a:rPr>
              <a:t>方法</a:t>
            </a:r>
          </a:p>
        </p:txBody>
      </p:sp>
      <p:sp>
        <p:nvSpPr>
          <p:cNvPr id="2" name="矩形 1"/>
          <p:cNvSpPr/>
          <p:nvPr/>
        </p:nvSpPr>
        <p:spPr>
          <a:xfrm>
            <a:off x="6327292" y="2255878"/>
            <a:ext cx="4301057" cy="2922018"/>
          </a:xfrm>
          <a:prstGeom prst="rect">
            <a:avLst/>
          </a:prstGeom>
        </p:spPr>
        <p:txBody>
          <a:bodyPr wrap="square">
            <a:spAutoFit/>
          </a:bodyPr>
          <a:lstStyle/>
          <a:p>
            <a:pPr>
              <a:lnSpc>
                <a:spcPct val="130000"/>
              </a:lnSpc>
            </a:pPr>
            <a:r>
              <a:rPr lang="zh-CN" altLang="en-US" b="1" dirty="0">
                <a:latin typeface="宋体" panose="02010600030101010101" pitchFamily="2" charset="-122"/>
                <a:ea typeface="宋体" panose="02010600030101010101" pitchFamily="2" charset="-122"/>
              </a:rPr>
              <a:t>互信息算法的优点</a:t>
            </a:r>
            <a:endParaRPr lang="en-US" altLang="zh-CN" b="1" dirty="0">
              <a:latin typeface="宋体" panose="02010600030101010101" pitchFamily="2" charset="-122"/>
              <a:ea typeface="宋体" panose="02010600030101010101" pitchFamily="2" charset="-122"/>
            </a:endParaRPr>
          </a:p>
          <a:p>
            <a:pPr indent="457200">
              <a:lnSpc>
                <a:spcPct val="130000"/>
              </a:lnSpc>
            </a:pPr>
            <a:r>
              <a:rPr lang="zh-CN" altLang="en-US" dirty="0">
                <a:latin typeface="宋体" panose="02010600030101010101" pitchFamily="2" charset="-122"/>
                <a:ea typeface="宋体" panose="02010600030101010101" pitchFamily="2" charset="-122"/>
              </a:rPr>
              <a:t>可以检测出多种类之间的关系，同时考虑到词语的上下文关系。</a:t>
            </a:r>
            <a:endParaRPr lang="en-US" altLang="zh-CN" dirty="0">
              <a:latin typeface="宋体" panose="02010600030101010101" pitchFamily="2" charset="-122"/>
              <a:ea typeface="宋体" panose="02010600030101010101" pitchFamily="2" charset="-122"/>
            </a:endParaRPr>
          </a:p>
          <a:p>
            <a:pPr>
              <a:lnSpc>
                <a:spcPct val="130000"/>
              </a:lnSpc>
            </a:pPr>
            <a:r>
              <a:rPr lang="zh-CN" altLang="en-US" b="1" dirty="0">
                <a:latin typeface="宋体" panose="02010600030101010101" pitchFamily="2" charset="-122"/>
                <a:ea typeface="宋体" panose="02010600030101010101" pitchFamily="2" charset="-122"/>
              </a:rPr>
              <a:t>互信息算法的缺点</a:t>
            </a:r>
            <a:endParaRPr lang="en-US" altLang="zh-CN" b="1" dirty="0">
              <a:latin typeface="宋体" panose="02010600030101010101" pitchFamily="2" charset="-122"/>
              <a:ea typeface="宋体" panose="02010600030101010101" pitchFamily="2" charset="-122"/>
            </a:endParaRPr>
          </a:p>
          <a:p>
            <a:pPr>
              <a:lnSpc>
                <a:spcPct val="130000"/>
              </a:lnSpc>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、没有考虑到词语在文本中的频率</a:t>
            </a:r>
            <a:endParaRPr lang="en-US" altLang="zh-CN" dirty="0">
              <a:latin typeface="宋体" panose="02010600030101010101" pitchFamily="2" charset="-122"/>
              <a:ea typeface="宋体" panose="02010600030101010101" pitchFamily="2" charset="-122"/>
            </a:endParaRPr>
          </a:p>
          <a:p>
            <a:pPr>
              <a:lnSpc>
                <a:spcPct val="130000"/>
              </a:lnSpc>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、从公式中可以看出，互信息方法很容易选出小众词语，这对于一般性文本不够恰当。</a:t>
            </a:r>
            <a:endParaRPr lang="en-US" altLang="zh-CN" dirty="0">
              <a:latin typeface="宋体" panose="02010600030101010101" pitchFamily="2" charset="-122"/>
              <a:ea typeface="宋体" panose="02010600030101010101" pitchFamily="2" charset="-122"/>
            </a:endParaRP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a:t>基于词图模型的特征词提取</a:t>
            </a:r>
          </a:p>
        </p:txBody>
      </p:sp>
      <p:sp>
        <p:nvSpPr>
          <p:cNvPr id="8" name="矩形 7"/>
          <p:cNvSpPr/>
          <p:nvPr/>
        </p:nvSpPr>
        <p:spPr>
          <a:xfrm>
            <a:off x="442914" y="2496630"/>
            <a:ext cx="11270173" cy="2398426"/>
          </a:xfrm>
          <a:prstGeom prst="rect">
            <a:avLst/>
          </a:prstGeom>
          <a:gradFill flip="none" rotWithShape="1">
            <a:gsLst>
              <a:gs pos="100000">
                <a:schemeClr val="accent1"/>
              </a:gs>
              <a:gs pos="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174686" y="2636035"/>
            <a:ext cx="5418207" cy="2097890"/>
          </a:xfrm>
          <a:prstGeom prst="rect">
            <a:avLst/>
          </a:prstGeom>
          <a:noFill/>
          <a:ln>
            <a:solidFill>
              <a:schemeClr val="bg1">
                <a:lumMod val="85000"/>
                <a:alpha val="50000"/>
              </a:schemeClr>
            </a:solidFill>
          </a:ln>
        </p:spPr>
        <p:txBody>
          <a:bodyPr wrap="square" lIns="180000" tIns="180000" rIns="180000" bIns="180000" rtlCol="0" anchor="ctr" anchorCtr="0">
            <a:noAutofit/>
          </a:bodyPr>
          <a:lstStyle>
            <a:defPPr>
              <a:defRPr lang="zh-CN"/>
            </a:defPPr>
            <a:lvl1pPr>
              <a:lnSpc>
                <a:spcPct val="130000"/>
              </a:lnSpc>
              <a:defRPr spc="100">
                <a:solidFill>
                  <a:schemeClr val="tx1">
                    <a:lumMod val="75000"/>
                    <a:lumOff val="25000"/>
                  </a:schemeClr>
                </a:solidFill>
              </a:defRPr>
            </a:lvl1pPr>
          </a:lstStyle>
          <a:p>
            <a:pPr algn="just"/>
            <a:r>
              <a:rPr lang="zh-CN" altLang="en-US" sz="2000" dirty="0">
                <a:solidFill>
                  <a:schemeClr val="bg1"/>
                </a:solidFill>
                <a:latin typeface="宋体" panose="02010600030101010101" pitchFamily="2" charset="-122"/>
                <a:ea typeface="宋体" panose="02010600030101010101" pitchFamily="2" charset="-122"/>
              </a:rPr>
              <a:t>基于词图模型的关键词抽取首先要构建文档的语言网络图，然后对语言进行网络图分析，在这个图上寻找具有重要作用的词或者短语，这些短语就是文档的关键词。</a:t>
            </a:r>
          </a:p>
        </p:txBody>
      </p:sp>
      <p:sp>
        <p:nvSpPr>
          <p:cNvPr id="10" name="矩形: 圆角 93"/>
          <p:cNvSpPr/>
          <p:nvPr/>
        </p:nvSpPr>
        <p:spPr>
          <a:xfrm>
            <a:off x="6211455" y="1924534"/>
            <a:ext cx="3032502" cy="5437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zh-CN" altLang="en-US" sz="2800" b="1" dirty="0">
                <a:solidFill>
                  <a:schemeClr val="tx1"/>
                </a:solidFill>
                <a:latin typeface="宋体" panose="02010600030101010101" pitchFamily="2" charset="-122"/>
                <a:ea typeface="宋体" panose="02010600030101010101" pitchFamily="2" charset="-122"/>
              </a:rPr>
              <a:t>词图模型</a:t>
            </a:r>
          </a:p>
        </p:txBody>
      </p:sp>
      <p:grpSp>
        <p:nvGrpSpPr>
          <p:cNvPr id="11" name="组合 10"/>
          <p:cNvGrpSpPr/>
          <p:nvPr/>
        </p:nvGrpSpPr>
        <p:grpSpPr>
          <a:xfrm>
            <a:off x="10811838" y="5034461"/>
            <a:ext cx="937250" cy="175081"/>
            <a:chOff x="10802319" y="5357813"/>
            <a:chExt cx="937250" cy="175081"/>
          </a:xfrm>
        </p:grpSpPr>
        <p:cxnSp>
          <p:nvCxnSpPr>
            <p:cNvPr id="12" name="直接连接符 11"/>
            <p:cNvCxnSpPr/>
            <p:nvPr/>
          </p:nvCxnSpPr>
          <p:spPr>
            <a:xfrm flipH="1">
              <a:off x="1080231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089995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099758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109521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1192847"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1290479"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1388111"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1485743"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583375" y="5357813"/>
              <a:ext cx="58562" cy="175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1681007" y="5357813"/>
              <a:ext cx="58562" cy="17508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1713087" y="2496631"/>
            <a:ext cx="36000" cy="23984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 name="图片 2"/>
          <p:cNvPicPr>
            <a:picLocks noChangeAspect="1"/>
          </p:cNvPicPr>
          <p:nvPr/>
        </p:nvPicPr>
        <p:blipFill>
          <a:blip r:embed="rId3"/>
          <a:stretch>
            <a:fillRect/>
          </a:stretch>
        </p:blipFill>
        <p:spPr>
          <a:xfrm>
            <a:off x="638176" y="1651094"/>
            <a:ext cx="5290328" cy="4067772"/>
          </a:xfrm>
          <a:prstGeom prst="rect">
            <a:avLst/>
          </a:prstGeom>
        </p:spPr>
      </p:pic>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a:t>基于词图模型的特征词提取</a:t>
            </a:r>
          </a:p>
        </p:txBody>
      </p:sp>
      <p:sp>
        <p:nvSpPr>
          <p:cNvPr id="3" name="矩形 2"/>
          <p:cNvSpPr/>
          <p:nvPr/>
        </p:nvSpPr>
        <p:spPr>
          <a:xfrm>
            <a:off x="660400" y="1026788"/>
            <a:ext cx="10858500" cy="5003800"/>
          </a:xfrm>
          <a:prstGeom prst="rect">
            <a:avLst/>
          </a:prstGeom>
          <a:solidFill>
            <a:schemeClr val="bg1"/>
          </a:solidFill>
          <a:ln>
            <a:noFill/>
          </a:ln>
          <a:effectLst>
            <a:outerShdw blurRad="1651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39788" y="1866432"/>
            <a:ext cx="3807349" cy="615553"/>
          </a:xfrm>
          <a:prstGeom prst="rect">
            <a:avLst/>
          </a:prstGeom>
          <a:noFill/>
        </p:spPr>
        <p:txBody>
          <a:bodyPr wrap="square" lIns="0" tIns="0" rIns="0" bIns="0" rtlCol="0">
            <a:spAutoFit/>
          </a:bodyPr>
          <a:lstStyle/>
          <a:p>
            <a:r>
              <a:rPr lang="en-US" altLang="zh-CN" sz="4000" b="1" dirty="0"/>
              <a:t>1</a:t>
            </a:r>
            <a:r>
              <a:rPr lang="zh-CN" altLang="en-US" sz="4000" b="1" dirty="0"/>
              <a:t>、综合特征法</a:t>
            </a:r>
          </a:p>
        </p:txBody>
      </p:sp>
      <p:sp>
        <p:nvSpPr>
          <p:cNvPr id="6" name="文本框 5"/>
          <p:cNvSpPr txBox="1"/>
          <p:nvPr/>
        </p:nvSpPr>
        <p:spPr>
          <a:xfrm>
            <a:off x="971845" y="2789579"/>
            <a:ext cx="3927929" cy="3729867"/>
          </a:xfrm>
          <a:prstGeom prst="rect">
            <a:avLst/>
          </a:prstGeom>
          <a:noFill/>
        </p:spPr>
        <p:txBody>
          <a:bodyPr wrap="square" lIns="0" tIns="0" rIns="0" bIns="0" rtlCol="0">
            <a:spAutoFit/>
          </a:bodyPr>
          <a:lstStyle/>
          <a:p>
            <a:pPr indent="457200"/>
            <a:r>
              <a:rPr lang="zh-CN" altLang="en-US" sz="2000" dirty="0">
                <a:latin typeface="宋体" panose="02010600030101010101" pitchFamily="2" charset="-122"/>
                <a:ea typeface="宋体" panose="02010600030101010101" pitchFamily="2" charset="-122"/>
              </a:rPr>
              <a:t>综合特征法也叫社会网络中心性分析方法，这种方法的核心思想是节点中重要性等于节点的显著性，以不破坏网络的整体性为基础。此方法就是从网络的局部属性和全局属性角度去定量分析网络结构的拓扑性质。</a:t>
            </a:r>
          </a:p>
          <a:p>
            <a:pPr indent="457200">
              <a:lnSpc>
                <a:spcPct val="150000"/>
              </a:lnSpc>
            </a:pPr>
            <a:r>
              <a:rPr lang="zh-CN" altLang="en-US" sz="2000" dirty="0">
                <a:latin typeface="宋体" panose="02010600030101010101" pitchFamily="2" charset="-122"/>
                <a:ea typeface="宋体" panose="02010600030101010101" pitchFamily="2" charset="-122"/>
              </a:rPr>
              <a:t>具体定量计算如右图：</a:t>
            </a:r>
            <a:endParaRPr lang="en-US" altLang="zh-CN" sz="2000" dirty="0">
              <a:latin typeface="宋体" panose="02010600030101010101" pitchFamily="2" charset="-122"/>
              <a:ea typeface="宋体" panose="02010600030101010101" pitchFamily="2" charset="-122"/>
            </a:endParaRPr>
          </a:p>
          <a:p>
            <a:pPr indent="457200">
              <a:lnSpc>
                <a:spcPct val="150000"/>
              </a:lnSpc>
            </a:pPr>
            <a:endParaRPr lang="en-US" altLang="zh-CN" sz="2400" b="1" dirty="0">
              <a:latin typeface="宋体" panose="02010600030101010101" pitchFamily="2" charset="-122"/>
              <a:ea typeface="宋体" panose="02010600030101010101" pitchFamily="2" charset="-122"/>
            </a:endParaRPr>
          </a:p>
          <a:p>
            <a:pPr indent="457200">
              <a:lnSpc>
                <a:spcPct val="150000"/>
              </a:lnSpc>
            </a:pPr>
            <a:endParaRPr lang="en-US" altLang="zh-CN" sz="2400" b="1" dirty="0">
              <a:latin typeface="宋体" panose="02010600030101010101" pitchFamily="2" charset="-122"/>
              <a:ea typeface="宋体" panose="02010600030101010101" pitchFamily="2" charset="-122"/>
            </a:endParaRPr>
          </a:p>
        </p:txBody>
      </p:sp>
      <p:cxnSp>
        <p:nvCxnSpPr>
          <p:cNvPr id="7" name="直接连接符 6"/>
          <p:cNvCxnSpPr/>
          <p:nvPr/>
        </p:nvCxnSpPr>
        <p:spPr>
          <a:xfrm>
            <a:off x="1121924" y="2661234"/>
            <a:ext cx="370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stretch>
            <a:fillRect/>
          </a:stretch>
        </p:blipFill>
        <p:spPr>
          <a:xfrm>
            <a:off x="5603409" y="1088308"/>
            <a:ext cx="5466667" cy="488571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83181" y="249067"/>
            <a:ext cx="8643848" cy="480131"/>
          </a:xfrm>
        </p:spPr>
        <p:txBody>
          <a:bodyPr/>
          <a:lstStyle/>
          <a:p>
            <a:r>
              <a:rPr lang="en-US" altLang="zh-CN" dirty="0"/>
              <a:t>2.1.2 </a:t>
            </a:r>
            <a:r>
              <a:rPr lang="zh-CN" altLang="en-US" dirty="0"/>
              <a:t>基于词图模型的特征词提取</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796692" cy="369332"/>
          </a:xfrm>
          <a:prstGeom prst="rect">
            <a:avLst/>
          </a:prstGeom>
          <a:noFill/>
        </p:spPr>
        <p:txBody>
          <a:bodyPr wrap="square" rtlCol="0">
            <a:spAutoFit/>
          </a:bodyPr>
          <a:lstStyle/>
          <a:p>
            <a:r>
              <a:rPr lang="en-US" altLang="zh-CN" b="1" dirty="0"/>
              <a:t>2</a:t>
            </a:r>
            <a:r>
              <a:rPr lang="zh-CN" altLang="en-US" b="1" dirty="0"/>
              <a:t>、随机游走算法</a:t>
            </a:r>
            <a:r>
              <a:rPr lang="en-US" altLang="zh-CN" b="1" dirty="0"/>
              <a:t>——PageRank</a:t>
            </a:r>
            <a:r>
              <a:rPr lang="zh-CN" altLang="en-US" b="1" dirty="0"/>
              <a:t>和</a:t>
            </a:r>
            <a:r>
              <a:rPr lang="en-US" altLang="zh-CN" b="1" dirty="0" err="1"/>
              <a:t>TextRank</a:t>
            </a:r>
            <a:endParaRPr lang="en-US" altLang="zh-CN" b="1" dirty="0"/>
          </a:p>
        </p:txBody>
      </p:sp>
      <p:sp>
        <p:nvSpPr>
          <p:cNvPr id="3" name="文本框 2"/>
          <p:cNvSpPr txBox="1"/>
          <p:nvPr/>
        </p:nvSpPr>
        <p:spPr>
          <a:xfrm>
            <a:off x="1534301" y="2228671"/>
            <a:ext cx="7687398" cy="923330"/>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算法概述：</a:t>
            </a:r>
            <a:endParaRPr lang="en-US" altLang="zh-CN" b="1" dirty="0">
              <a:latin typeface="宋体" panose="02010600030101010101" pitchFamily="2" charset="-122"/>
              <a:ea typeface="宋体" panose="02010600030101010101" pitchFamily="2" charset="-122"/>
            </a:endParaRPr>
          </a:p>
          <a:p>
            <a:r>
              <a:rPr lang="zh-CN" altLang="en-US" dirty="0"/>
              <a:t>随机游走算法从给定图和出发点，随机地选择邻居节点移动到邻居节点上，然后再把现在的节点作为出发点，迭代上述过程。</a:t>
            </a:r>
            <a:endParaRPr lang="zh-CN" altLang="en-US" b="1" dirty="0">
              <a:latin typeface="宋体" panose="02010600030101010101" pitchFamily="2" charset="-122"/>
              <a:ea typeface="宋体" panose="02010600030101010101" pitchFamily="2" charset="-122"/>
            </a:endParaRPr>
          </a:p>
        </p:txBody>
      </p:sp>
      <p:sp>
        <p:nvSpPr>
          <p:cNvPr id="8" name="文本框 7"/>
          <p:cNvSpPr txBox="1"/>
          <p:nvPr/>
        </p:nvSpPr>
        <p:spPr>
          <a:xfrm>
            <a:off x="1546769" y="3117858"/>
            <a:ext cx="7817646" cy="1754326"/>
          </a:xfrm>
          <a:prstGeom prst="rect">
            <a:avLst/>
          </a:prstGeom>
          <a:noFill/>
        </p:spPr>
        <p:txBody>
          <a:bodyPr wrap="square" rtlCol="0">
            <a:spAutoFit/>
          </a:bodyPr>
          <a:lstStyle/>
          <a:p>
            <a:r>
              <a:rPr lang="en-US" altLang="zh-CN" b="1" dirty="0">
                <a:latin typeface="宋体" panose="02010600030101010101" pitchFamily="2" charset="-122"/>
                <a:ea typeface="宋体" panose="02010600030101010101" pitchFamily="2" charset="-122"/>
              </a:rPr>
              <a:t>PageRank</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pPr indent="457200"/>
            <a:r>
              <a:rPr lang="zh-CN" altLang="en-US" dirty="0">
                <a:latin typeface="宋体" panose="02010600030101010101" pitchFamily="2" charset="-122"/>
                <a:ea typeface="宋体" panose="02010600030101010101" pitchFamily="2" charset="-122"/>
              </a:rPr>
              <a:t>将整个互联网看作一张有向图，网页是图中的节点，而网页之间的链接就是图中的边。根据重要性传递的思想，如果一个大型网站</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含有一个超链接指向了网页</a:t>
            </a:r>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，那么网页</a:t>
            </a:r>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的重要性排名会根据</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的重要性来提升。</a:t>
            </a:r>
            <a:r>
              <a:rPr lang="en-US" altLang="zh-CN" b="1" dirty="0">
                <a:latin typeface="宋体" panose="02010600030101010101" pitchFamily="2" charset="-122"/>
                <a:ea typeface="宋体" panose="02010600030101010101" pitchFamily="2" charset="-122"/>
              </a:rPr>
              <a:t>PageRank</a:t>
            </a:r>
            <a:r>
              <a:rPr lang="zh-CN" altLang="en-US" b="1" dirty="0">
                <a:latin typeface="宋体" panose="02010600030101010101" pitchFamily="2" charset="-122"/>
                <a:ea typeface="宋体" panose="02010600030101010101" pitchFamily="2" charset="-122"/>
              </a:rPr>
              <a:t>的特点：</a:t>
            </a:r>
            <a:endParaRPr lang="en-US" altLang="zh-CN" b="1" dirty="0">
              <a:latin typeface="宋体" panose="02010600030101010101" pitchFamily="2" charset="-122"/>
              <a:ea typeface="宋体" panose="02010600030101010101" pitchFamily="2" charset="-122"/>
            </a:endParaRPr>
          </a:p>
          <a:p>
            <a:pPr indent="457200"/>
            <a:r>
              <a:rPr lang="zh-CN" altLang="en-US" dirty="0">
                <a:latin typeface="宋体" panose="02010600030101010101" pitchFamily="2" charset="-122"/>
                <a:ea typeface="宋体" panose="02010600030101010101" pitchFamily="2" charset="-122"/>
              </a:rPr>
              <a:t>初始网页重要性不会影响最终的结果，但是会对迭代次数造成影响</a:t>
            </a:r>
          </a:p>
        </p:txBody>
      </p:sp>
      <p:pic>
        <p:nvPicPr>
          <p:cNvPr id="4" name="图片 3"/>
          <p:cNvPicPr>
            <a:picLocks noChangeAspect="1"/>
          </p:cNvPicPr>
          <p:nvPr/>
        </p:nvPicPr>
        <p:blipFill>
          <a:blip r:embed="rId3"/>
          <a:stretch>
            <a:fillRect/>
          </a:stretch>
        </p:blipFill>
        <p:spPr>
          <a:xfrm>
            <a:off x="2692673" y="4807344"/>
            <a:ext cx="5587884" cy="1382717"/>
          </a:xfrm>
          <a:prstGeom prst="rect">
            <a:avLst/>
          </a:prstGeom>
        </p:spPr>
      </p:pic>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296645" y="3392187"/>
            <a:ext cx="6397650" cy="1282444"/>
          </a:xfrm>
          <a:prstGeom prst="rect">
            <a:avLst/>
          </a:prstGeom>
        </p:spPr>
      </p:pic>
      <p:sp>
        <p:nvSpPr>
          <p:cNvPr id="9" name="标题 8"/>
          <p:cNvSpPr>
            <a:spLocks noGrp="1"/>
          </p:cNvSpPr>
          <p:nvPr>
            <p:ph type="title"/>
          </p:nvPr>
        </p:nvSpPr>
        <p:spPr>
          <a:xfrm>
            <a:off x="583181" y="249067"/>
            <a:ext cx="8643848" cy="480131"/>
          </a:xfrm>
        </p:spPr>
        <p:txBody>
          <a:bodyPr/>
          <a:lstStyle/>
          <a:p>
            <a:r>
              <a:rPr lang="en-US" altLang="zh-CN" dirty="0"/>
              <a:t>2.1.2 </a:t>
            </a:r>
            <a:r>
              <a:rPr lang="zh-CN" altLang="en-US" dirty="0"/>
              <a:t>基于词图模型的特征词提取</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796692" cy="369332"/>
          </a:xfrm>
          <a:prstGeom prst="rect">
            <a:avLst/>
          </a:prstGeom>
          <a:noFill/>
        </p:spPr>
        <p:txBody>
          <a:bodyPr wrap="square" rtlCol="0">
            <a:spAutoFit/>
          </a:bodyPr>
          <a:lstStyle/>
          <a:p>
            <a:r>
              <a:rPr lang="en-US" altLang="zh-CN" b="1" dirty="0"/>
              <a:t>2</a:t>
            </a:r>
            <a:r>
              <a:rPr lang="zh-CN" altLang="en-US" b="1" dirty="0"/>
              <a:t>、</a:t>
            </a:r>
            <a:r>
              <a:rPr lang="en-US" altLang="zh-CN" b="1" dirty="0" err="1"/>
              <a:t>TextRank</a:t>
            </a:r>
            <a:endParaRPr lang="en-US" altLang="zh-CN" b="1" dirty="0"/>
          </a:p>
        </p:txBody>
      </p:sp>
      <p:sp>
        <p:nvSpPr>
          <p:cNvPr id="3" name="文本框 2"/>
          <p:cNvSpPr txBox="1"/>
          <p:nvPr/>
        </p:nvSpPr>
        <p:spPr>
          <a:xfrm>
            <a:off x="1534301" y="2228671"/>
            <a:ext cx="7687398" cy="1200329"/>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算法概述：</a:t>
            </a:r>
          </a:p>
          <a:p>
            <a:r>
              <a:rPr lang="en-US" altLang="zh-CN" dirty="0" err="1"/>
              <a:t>TextRank</a:t>
            </a:r>
            <a:r>
              <a:rPr lang="zh-CN" altLang="en-US" dirty="0"/>
              <a:t>基于</a:t>
            </a:r>
            <a:r>
              <a:rPr lang="en-US" altLang="zh-CN" dirty="0"/>
              <a:t>PageRank</a:t>
            </a:r>
            <a:r>
              <a:rPr lang="zh-CN" altLang="en-US" dirty="0"/>
              <a:t>此进行了一些改动，并最早应用于自动摘要，对于图模型来说，</a:t>
            </a:r>
            <a:r>
              <a:rPr lang="en-US" altLang="zh-CN" dirty="0"/>
              <a:t>PageRank</a:t>
            </a:r>
            <a:r>
              <a:rPr lang="zh-CN" altLang="en-US" dirty="0"/>
              <a:t>有向无权图，而</a:t>
            </a:r>
            <a:r>
              <a:rPr lang="en-US" altLang="zh-CN" dirty="0" err="1"/>
              <a:t>TextRank</a:t>
            </a:r>
            <a:r>
              <a:rPr lang="zh-CN" altLang="en-US" dirty="0"/>
              <a:t>是有权图，从公式上面可以看出差别：</a:t>
            </a:r>
            <a:endParaRPr lang="zh-CN" altLang="en-US" b="1" dirty="0">
              <a:latin typeface="宋体" panose="02010600030101010101" pitchFamily="2" charset="-122"/>
              <a:ea typeface="宋体" panose="02010600030101010101" pitchFamily="2" charset="-122"/>
            </a:endParaRPr>
          </a:p>
        </p:txBody>
      </p:sp>
      <p:sp>
        <p:nvSpPr>
          <p:cNvPr id="5" name="文本框 4"/>
          <p:cNvSpPr txBox="1"/>
          <p:nvPr/>
        </p:nvSpPr>
        <p:spPr>
          <a:xfrm>
            <a:off x="1539631" y="4637817"/>
            <a:ext cx="7687398" cy="923330"/>
          </a:xfrm>
          <a:prstGeom prst="rect">
            <a:avLst/>
          </a:prstGeom>
          <a:noFill/>
        </p:spPr>
        <p:txBody>
          <a:bodyPr wrap="square" rtlCol="0">
            <a:spAutoFit/>
          </a:bodyPr>
          <a:lstStyle/>
          <a:p>
            <a:r>
              <a:rPr lang="en-US" altLang="zh-CN" dirty="0" err="1"/>
              <a:t>TextRank</a:t>
            </a:r>
            <a:r>
              <a:rPr lang="zh-CN" altLang="en-US" dirty="0"/>
              <a:t>考虑到了两个句子的相似性，在计算每个句子的贡献度时，就不是平均分配得到的，而是通过计算权重占比来分配的。这里的权重就算两个句子的相似度。</a:t>
            </a: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83181" y="249067"/>
            <a:ext cx="8643848" cy="480131"/>
          </a:xfrm>
        </p:spPr>
        <p:txBody>
          <a:bodyPr/>
          <a:lstStyle/>
          <a:p>
            <a:r>
              <a:rPr lang="en-US" altLang="zh-CN" dirty="0"/>
              <a:t>2.1.2 </a:t>
            </a:r>
            <a:r>
              <a:rPr lang="zh-CN" altLang="en-US" dirty="0"/>
              <a:t>基于词图模型的特征词提取</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796692" cy="369332"/>
          </a:xfrm>
          <a:prstGeom prst="rect">
            <a:avLst/>
          </a:prstGeom>
          <a:noFill/>
        </p:spPr>
        <p:txBody>
          <a:bodyPr wrap="square" rtlCol="0">
            <a:spAutoFit/>
          </a:bodyPr>
          <a:lstStyle/>
          <a:p>
            <a:r>
              <a:rPr lang="en-US" altLang="zh-CN" b="1" dirty="0"/>
              <a:t>2</a:t>
            </a:r>
            <a:r>
              <a:rPr lang="zh-CN" altLang="en-US" b="1" dirty="0"/>
              <a:t>、</a:t>
            </a:r>
            <a:r>
              <a:rPr lang="en-US" altLang="zh-CN" b="1" dirty="0" err="1"/>
              <a:t>TextRank</a:t>
            </a:r>
            <a:r>
              <a:rPr lang="zh-CN" altLang="en-US" b="1" dirty="0"/>
              <a:t>应用到特征词提取</a:t>
            </a:r>
            <a:endParaRPr lang="en-US" altLang="zh-CN" b="1" dirty="0"/>
          </a:p>
        </p:txBody>
      </p:sp>
      <p:sp>
        <p:nvSpPr>
          <p:cNvPr id="3" name="文本框 2"/>
          <p:cNvSpPr txBox="1"/>
          <p:nvPr/>
        </p:nvSpPr>
        <p:spPr>
          <a:xfrm>
            <a:off x="1534301" y="2228671"/>
            <a:ext cx="7687398"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在</a:t>
            </a:r>
            <a:r>
              <a:rPr lang="en-US" altLang="zh-CN" dirty="0" err="1">
                <a:latin typeface="宋体" panose="02010600030101010101" pitchFamily="2" charset="-122"/>
                <a:ea typeface="宋体" panose="02010600030101010101" pitchFamily="2" charset="-122"/>
              </a:rPr>
              <a:t>TextRank</a:t>
            </a:r>
            <a:r>
              <a:rPr lang="zh-CN" altLang="en-US" dirty="0">
                <a:latin typeface="宋体" panose="02010600030101010101" pitchFamily="2" charset="-122"/>
                <a:ea typeface="宋体" panose="02010600030101010101" pitchFamily="2" charset="-122"/>
              </a:rPr>
              <a:t>应用到特征词提取时，和自动摘要有</a:t>
            </a:r>
            <a:r>
              <a:rPr lang="zh-CN" altLang="en-US" b="1" dirty="0">
                <a:latin typeface="宋体" panose="02010600030101010101" pitchFamily="2" charset="-122"/>
                <a:ea typeface="宋体" panose="02010600030101010101" pitchFamily="2" charset="-122"/>
              </a:rPr>
              <a:t>两点不同</a:t>
            </a:r>
            <a:r>
              <a:rPr lang="zh-CN" altLang="en-US" dirty="0">
                <a:latin typeface="宋体" panose="02010600030101010101" pitchFamily="2" charset="-122"/>
                <a:ea typeface="宋体" panose="02010600030101010101" pitchFamily="2" charset="-122"/>
              </a:rPr>
              <a:t>：</a:t>
            </a:r>
          </a:p>
        </p:txBody>
      </p:sp>
      <p:sp>
        <p:nvSpPr>
          <p:cNvPr id="5" name="文本框 4"/>
          <p:cNvSpPr txBox="1"/>
          <p:nvPr/>
        </p:nvSpPr>
        <p:spPr>
          <a:xfrm>
            <a:off x="1534301" y="3613455"/>
            <a:ext cx="8449162" cy="1121525"/>
          </a:xfrm>
          <a:prstGeom prst="rect">
            <a:avLst/>
          </a:prstGeom>
          <a:noFill/>
        </p:spPr>
        <p:txBody>
          <a:bodyPr wrap="square" rtlCol="0">
            <a:spAutoFit/>
          </a:bodyPr>
          <a:lstStyle/>
          <a:p>
            <a:pPr>
              <a:lnSpc>
                <a:spcPct val="130000"/>
              </a:lnSpc>
            </a:pPr>
            <a:r>
              <a:rPr lang="zh-CN" altLang="en-US" dirty="0">
                <a:latin typeface="宋体" panose="02010600030101010101" pitchFamily="2" charset="-122"/>
                <a:ea typeface="宋体" panose="02010600030101010101" pitchFamily="2" charset="-122"/>
              </a:rPr>
              <a:t>由于第一点不同，因 此 </a:t>
            </a:r>
            <a:r>
              <a:rPr lang="en-US" altLang="zh-CN" dirty="0" err="1">
                <a:latin typeface="宋体" panose="02010600030101010101" pitchFamily="2" charset="-122"/>
                <a:ea typeface="宋体" panose="02010600030101010101" pitchFamily="2" charset="-122"/>
              </a:rPr>
              <a:t>TextRank</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中的分数计算公式就退化为与 </a:t>
            </a:r>
            <a:r>
              <a:rPr lang="en-US" altLang="zh-CN" dirty="0">
                <a:latin typeface="宋体" panose="02010600030101010101" pitchFamily="2" charset="-122"/>
                <a:ea typeface="宋体" panose="02010600030101010101" pitchFamily="2" charset="-122"/>
              </a:rPr>
              <a:t>PageRank </a:t>
            </a:r>
            <a:r>
              <a:rPr lang="zh-CN" altLang="en-US" dirty="0">
                <a:latin typeface="宋体" panose="02010600030101010101" pitchFamily="2" charset="-122"/>
                <a:ea typeface="宋体" panose="02010600030101010101" pitchFamily="2" charset="-122"/>
              </a:rPr>
              <a:t>一致，将 得分平均贡献给每个链接的词 。对于第二点不同，提出了一个窗口的概念。在窗口中的词相互间 都有链接关系 。 </a:t>
            </a:r>
          </a:p>
        </p:txBody>
      </p:sp>
      <p:sp>
        <p:nvSpPr>
          <p:cNvPr id="10" name="文本框 9"/>
          <p:cNvSpPr txBox="1"/>
          <p:nvPr/>
        </p:nvSpPr>
        <p:spPr>
          <a:xfrm>
            <a:off x="1700377" y="2767175"/>
            <a:ext cx="7687398" cy="1138773"/>
          </a:xfrm>
          <a:prstGeom prst="rect">
            <a:avLst/>
          </a:prstGeom>
          <a:noFill/>
        </p:spPr>
        <p:txBody>
          <a:bodyPr wrap="square" rtlCol="0">
            <a:spAutoFit/>
          </a:bodyPr>
          <a:lstStyle/>
          <a:p>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词与词之间的关联没有权重</a:t>
            </a:r>
          </a:p>
          <a:p>
            <a:pPr>
              <a:lnSpc>
                <a:spcPct val="150000"/>
              </a:lnSpc>
            </a:pPr>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每个词不是与文档中所有词都有链接</a:t>
            </a:r>
          </a:p>
          <a:p>
            <a:endParaRPr lang="zh-CN" altLang="en-US" dirty="0"/>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idx="4294967295"/>
          </p:nvPr>
        </p:nvSpPr>
        <p:spPr>
          <a:xfrm>
            <a:off x="1279525" y="2528666"/>
            <a:ext cx="1806575" cy="675057"/>
          </a:xfrm>
        </p:spPr>
        <p:txBody>
          <a:bodyPr>
            <a:normAutofit fontScale="90000"/>
          </a:bodyPr>
          <a:lstStyle/>
          <a:p>
            <a:pPr algn="ctr"/>
            <a:r>
              <a:rPr lang="zh-CN" altLang="en-US" sz="6000" b="1" dirty="0">
                <a:solidFill>
                  <a:schemeClr val="bg1"/>
                </a:solidFill>
              </a:rPr>
              <a:t>目录</a:t>
            </a:r>
          </a:p>
        </p:txBody>
      </p:sp>
      <p:sp>
        <p:nvSpPr>
          <p:cNvPr id="11" name="内容占位符 10"/>
          <p:cNvSpPr>
            <a:spLocks noGrp="1"/>
          </p:cNvSpPr>
          <p:nvPr>
            <p:ph type="body" sz="quarter" idx="4294967295"/>
          </p:nvPr>
        </p:nvSpPr>
        <p:spPr>
          <a:xfrm>
            <a:off x="1122361" y="3936012"/>
            <a:ext cx="2120900" cy="399586"/>
          </a:xfrm>
        </p:spPr>
        <p:txBody>
          <a:bodyPr/>
          <a:lstStyle/>
          <a:p>
            <a:pPr marL="0" indent="0" algn="ctr">
              <a:buNone/>
            </a:pPr>
            <a:r>
              <a:rPr lang="en-US" altLang="zh-CN" sz="2000" dirty="0" smtClean="0">
                <a:solidFill>
                  <a:schemeClr val="bg1"/>
                </a:solidFill>
              </a:rPr>
              <a:t>CONTENTS</a:t>
            </a:r>
            <a:endParaRPr lang="zh-CN" altLang="en-US" sz="2000" dirty="0">
              <a:solidFill>
                <a:schemeClr val="bg1"/>
              </a:solidFill>
            </a:endParaRPr>
          </a:p>
        </p:txBody>
      </p:sp>
      <p:grpSp>
        <p:nvGrpSpPr>
          <p:cNvPr id="30" name="组合 29"/>
          <p:cNvGrpSpPr/>
          <p:nvPr/>
        </p:nvGrpSpPr>
        <p:grpSpPr>
          <a:xfrm>
            <a:off x="6395581" y="994374"/>
            <a:ext cx="1228221" cy="707886"/>
            <a:chOff x="5337036" y="1031947"/>
            <a:chExt cx="1228221" cy="707886"/>
          </a:xfrm>
        </p:grpSpPr>
        <p:sp>
          <p:nvSpPr>
            <p:cNvPr id="46" name="文本框 45"/>
            <p:cNvSpPr txBox="1"/>
            <p:nvPr/>
          </p:nvSpPr>
          <p:spPr>
            <a:xfrm>
              <a:off x="5337036" y="1031947"/>
              <a:ext cx="750294" cy="707886"/>
            </a:xfrm>
            <a:prstGeom prst="rect">
              <a:avLst/>
            </a:prstGeom>
            <a:noFill/>
          </p:spPr>
          <p:txBody>
            <a:bodyPr wrap="square" rtlCol="0">
              <a:spAutoFit/>
            </a:bodyPr>
            <a:lstStyle/>
            <a:p>
              <a:r>
                <a:rPr lang="en-US" altLang="zh-CN" sz="4000" b="1" i="1" dirty="0">
                  <a:solidFill>
                    <a:schemeClr val="accent1"/>
                  </a:solidFill>
                  <a:cs typeface="+mn-ea"/>
                  <a:sym typeface="+mn-lt"/>
                </a:rPr>
                <a:t>1</a:t>
              </a:r>
              <a:endParaRPr lang="zh-CN" altLang="en-US" sz="4000" b="1" i="1" dirty="0">
                <a:solidFill>
                  <a:schemeClr val="accent1"/>
                </a:solidFill>
                <a:cs typeface="+mn-ea"/>
                <a:sym typeface="+mn-lt"/>
              </a:endParaRPr>
            </a:p>
          </p:txBody>
        </p:sp>
        <p:sp>
          <p:nvSpPr>
            <p:cNvPr id="48" name="文本框 47"/>
            <p:cNvSpPr txBox="1"/>
            <p:nvPr/>
          </p:nvSpPr>
          <p:spPr>
            <a:xfrm>
              <a:off x="5949704" y="1248622"/>
              <a:ext cx="615553" cy="369332"/>
            </a:xfrm>
            <a:prstGeom prst="rect">
              <a:avLst/>
            </a:prstGeom>
            <a:noFill/>
          </p:spPr>
          <p:txBody>
            <a:bodyPr wrap="square" lIns="0" tIns="0" rIns="0" bIns="0" rtlCol="0">
              <a:spAutoFit/>
            </a:bodyPr>
            <a:lstStyle/>
            <a:p>
              <a:r>
                <a:rPr lang="zh-CN" altLang="en-US" sz="2400" b="1" dirty="0" smtClean="0">
                  <a:cs typeface="+mn-ea"/>
                  <a:sym typeface="+mn-lt"/>
                </a:rPr>
                <a:t>引言</a:t>
              </a:r>
              <a:endParaRPr lang="zh-CN" altLang="en-US" sz="2400" b="1" dirty="0">
                <a:cs typeface="+mn-ea"/>
                <a:sym typeface="+mn-lt"/>
              </a:endParaRPr>
            </a:p>
          </p:txBody>
        </p:sp>
      </p:grpSp>
      <p:cxnSp>
        <p:nvCxnSpPr>
          <p:cNvPr id="3" name="直接连接符 2"/>
          <p:cNvCxnSpPr/>
          <p:nvPr/>
        </p:nvCxnSpPr>
        <p:spPr>
          <a:xfrm>
            <a:off x="1778395" y="3607163"/>
            <a:ext cx="80883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组合 29"/>
          <p:cNvGrpSpPr/>
          <p:nvPr/>
        </p:nvGrpSpPr>
        <p:grpSpPr>
          <a:xfrm>
            <a:off x="6375501" y="1777730"/>
            <a:ext cx="750294" cy="955339"/>
            <a:chOff x="5337036" y="1031947"/>
            <a:chExt cx="750294" cy="955339"/>
          </a:xfrm>
        </p:grpSpPr>
        <p:sp>
          <p:nvSpPr>
            <p:cNvPr id="26" name="文本框 25"/>
            <p:cNvSpPr txBox="1"/>
            <p:nvPr/>
          </p:nvSpPr>
          <p:spPr>
            <a:xfrm>
              <a:off x="5337036" y="1031947"/>
              <a:ext cx="750294" cy="707886"/>
            </a:xfrm>
            <a:prstGeom prst="rect">
              <a:avLst/>
            </a:prstGeom>
            <a:noFill/>
          </p:spPr>
          <p:txBody>
            <a:bodyPr wrap="square" rtlCol="0">
              <a:spAutoFit/>
            </a:bodyPr>
            <a:lstStyle/>
            <a:p>
              <a:r>
                <a:rPr lang="en-US" altLang="zh-CN" sz="4000" b="1" i="1" dirty="0">
                  <a:solidFill>
                    <a:schemeClr val="accent1"/>
                  </a:solidFill>
                  <a:cs typeface="+mn-ea"/>
                  <a:sym typeface="+mn-lt"/>
                </a:rPr>
                <a:t>2</a:t>
              </a:r>
              <a:endParaRPr lang="zh-CN" altLang="en-US" sz="4000" b="1" i="1" dirty="0">
                <a:solidFill>
                  <a:schemeClr val="accent1"/>
                </a:solidFill>
                <a:cs typeface="+mn-ea"/>
                <a:sym typeface="+mn-lt"/>
              </a:endParaRPr>
            </a:p>
          </p:txBody>
        </p:sp>
        <p:sp>
          <p:nvSpPr>
            <p:cNvPr id="27" name="文本框 26"/>
            <p:cNvSpPr txBox="1"/>
            <p:nvPr/>
          </p:nvSpPr>
          <p:spPr>
            <a:xfrm>
              <a:off x="5949704" y="1248622"/>
              <a:ext cx="65" cy="738664"/>
            </a:xfrm>
            <a:prstGeom prst="rect">
              <a:avLst/>
            </a:prstGeom>
            <a:noFill/>
          </p:spPr>
          <p:txBody>
            <a:bodyPr wrap="none" lIns="0" tIns="0" rIns="0" bIns="0" rtlCol="0">
              <a:spAutoFit/>
            </a:bodyPr>
            <a:lstStyle/>
            <a:p>
              <a:pPr lvl="0"/>
              <a:endParaRPr lang="zh-CN" altLang="en-US" sz="2400" dirty="0">
                <a:solidFill>
                  <a:sysClr val="windowText" lastClr="000000"/>
                </a:solidFill>
                <a:latin typeface="Arial" panose="020B0604020202020204"/>
                <a:ea typeface="微软雅黑" panose="020B0503020204020204" pitchFamily="34" charset="-122"/>
              </a:endParaRPr>
            </a:p>
            <a:p>
              <a:endParaRPr lang="zh-CN" altLang="en-US" sz="2400" b="1" dirty="0">
                <a:cs typeface="+mn-ea"/>
                <a:sym typeface="+mn-lt"/>
              </a:endParaRPr>
            </a:p>
          </p:txBody>
        </p:sp>
      </p:grpSp>
      <p:grpSp>
        <p:nvGrpSpPr>
          <p:cNvPr id="28" name="组合 29"/>
          <p:cNvGrpSpPr/>
          <p:nvPr/>
        </p:nvGrpSpPr>
        <p:grpSpPr>
          <a:xfrm>
            <a:off x="6375501" y="2631119"/>
            <a:ext cx="2531463" cy="707886"/>
            <a:chOff x="5337036" y="1031947"/>
            <a:chExt cx="2531463" cy="707886"/>
          </a:xfrm>
        </p:grpSpPr>
        <p:sp>
          <p:nvSpPr>
            <p:cNvPr id="29" name="文本框 28"/>
            <p:cNvSpPr txBox="1"/>
            <p:nvPr/>
          </p:nvSpPr>
          <p:spPr>
            <a:xfrm>
              <a:off x="5337036" y="1031947"/>
              <a:ext cx="750294" cy="707886"/>
            </a:xfrm>
            <a:prstGeom prst="rect">
              <a:avLst/>
            </a:prstGeom>
            <a:noFill/>
          </p:spPr>
          <p:txBody>
            <a:bodyPr wrap="square" rtlCol="0">
              <a:spAutoFit/>
            </a:bodyPr>
            <a:lstStyle/>
            <a:p>
              <a:r>
                <a:rPr lang="en-US" altLang="zh-CN" sz="4000" b="1" i="1" dirty="0">
                  <a:solidFill>
                    <a:schemeClr val="accent1"/>
                  </a:solidFill>
                  <a:cs typeface="+mn-ea"/>
                  <a:sym typeface="+mn-lt"/>
                </a:rPr>
                <a:t>3</a:t>
              </a:r>
              <a:endParaRPr lang="zh-CN" altLang="en-US" sz="4000" b="1" i="1" dirty="0">
                <a:solidFill>
                  <a:schemeClr val="accent1"/>
                </a:solidFill>
                <a:cs typeface="+mn-ea"/>
                <a:sym typeface="+mn-lt"/>
              </a:endParaRPr>
            </a:p>
          </p:txBody>
        </p:sp>
        <p:sp>
          <p:nvSpPr>
            <p:cNvPr id="31" name="文本框 30"/>
            <p:cNvSpPr txBox="1"/>
            <p:nvPr/>
          </p:nvSpPr>
          <p:spPr>
            <a:xfrm>
              <a:off x="5949704" y="1248622"/>
              <a:ext cx="1918795" cy="369332"/>
            </a:xfrm>
            <a:prstGeom prst="rect">
              <a:avLst/>
            </a:prstGeom>
            <a:noFill/>
          </p:spPr>
          <p:txBody>
            <a:bodyPr wrap="none" lIns="0" tIns="0" rIns="0" bIns="0" rtlCol="0">
              <a:spAutoFit/>
            </a:bodyPr>
            <a:lstStyle/>
            <a:p>
              <a:r>
                <a:rPr lang="zh-CN" altLang="en-US" sz="2400" b="1" dirty="0" smtClean="0">
                  <a:cs typeface="+mn-ea"/>
                  <a:sym typeface="+mn-lt"/>
                </a:rPr>
                <a:t>隐含语义分析</a:t>
              </a:r>
              <a:endParaRPr lang="zh-CN" altLang="en-US" sz="2400" b="1" dirty="0">
                <a:cs typeface="+mn-ea"/>
                <a:sym typeface="+mn-lt"/>
              </a:endParaRPr>
            </a:p>
          </p:txBody>
        </p:sp>
      </p:grpSp>
      <p:grpSp>
        <p:nvGrpSpPr>
          <p:cNvPr id="32" name="组合 29"/>
          <p:cNvGrpSpPr/>
          <p:nvPr/>
        </p:nvGrpSpPr>
        <p:grpSpPr>
          <a:xfrm>
            <a:off x="6395581" y="3489021"/>
            <a:ext cx="750294" cy="707886"/>
            <a:chOff x="5337036" y="1031947"/>
            <a:chExt cx="750294" cy="707886"/>
          </a:xfrm>
        </p:grpSpPr>
        <p:sp>
          <p:nvSpPr>
            <p:cNvPr id="33" name="文本框 32"/>
            <p:cNvSpPr txBox="1"/>
            <p:nvPr/>
          </p:nvSpPr>
          <p:spPr>
            <a:xfrm>
              <a:off x="5337036" y="1031947"/>
              <a:ext cx="750294" cy="707886"/>
            </a:xfrm>
            <a:prstGeom prst="rect">
              <a:avLst/>
            </a:prstGeom>
            <a:noFill/>
          </p:spPr>
          <p:txBody>
            <a:bodyPr wrap="square" rtlCol="0">
              <a:spAutoFit/>
            </a:bodyPr>
            <a:lstStyle/>
            <a:p>
              <a:r>
                <a:rPr lang="en-US" altLang="zh-CN" sz="4000" b="1" i="1" dirty="0">
                  <a:solidFill>
                    <a:schemeClr val="accent1"/>
                  </a:solidFill>
                  <a:cs typeface="+mn-ea"/>
                  <a:sym typeface="+mn-lt"/>
                </a:rPr>
                <a:t>4</a:t>
              </a:r>
              <a:endParaRPr lang="zh-CN" altLang="en-US" sz="4000" b="1" i="1" dirty="0">
                <a:solidFill>
                  <a:schemeClr val="accent1"/>
                </a:solidFill>
                <a:cs typeface="+mn-ea"/>
                <a:sym typeface="+mn-lt"/>
              </a:endParaRPr>
            </a:p>
          </p:txBody>
        </p:sp>
        <p:sp>
          <p:nvSpPr>
            <p:cNvPr id="34" name="文本框 33"/>
            <p:cNvSpPr txBox="1"/>
            <p:nvPr/>
          </p:nvSpPr>
          <p:spPr>
            <a:xfrm>
              <a:off x="5949704" y="1248622"/>
              <a:ext cx="65" cy="369332"/>
            </a:xfrm>
            <a:prstGeom prst="rect">
              <a:avLst/>
            </a:prstGeom>
            <a:noFill/>
          </p:spPr>
          <p:txBody>
            <a:bodyPr wrap="none" lIns="0" tIns="0" rIns="0" bIns="0" rtlCol="0">
              <a:spAutoFit/>
            </a:bodyPr>
            <a:lstStyle/>
            <a:p>
              <a:endParaRPr lang="zh-CN" altLang="en-US" sz="2400" b="1" dirty="0">
                <a:cs typeface="+mn-ea"/>
                <a:sym typeface="+mn-lt"/>
              </a:endParaRPr>
            </a:p>
          </p:txBody>
        </p:sp>
      </p:grpSp>
      <p:grpSp>
        <p:nvGrpSpPr>
          <p:cNvPr id="35" name="组合 29"/>
          <p:cNvGrpSpPr/>
          <p:nvPr/>
        </p:nvGrpSpPr>
        <p:grpSpPr>
          <a:xfrm>
            <a:off x="6375501" y="4291703"/>
            <a:ext cx="3608681" cy="707886"/>
            <a:chOff x="5337036" y="1031947"/>
            <a:chExt cx="3608681" cy="707886"/>
          </a:xfrm>
        </p:grpSpPr>
        <p:sp>
          <p:nvSpPr>
            <p:cNvPr id="36" name="文本框 35"/>
            <p:cNvSpPr txBox="1"/>
            <p:nvPr/>
          </p:nvSpPr>
          <p:spPr>
            <a:xfrm>
              <a:off x="5337036" y="1031947"/>
              <a:ext cx="750294" cy="707886"/>
            </a:xfrm>
            <a:prstGeom prst="rect">
              <a:avLst/>
            </a:prstGeom>
            <a:noFill/>
          </p:spPr>
          <p:txBody>
            <a:bodyPr wrap="square" rtlCol="0">
              <a:spAutoFit/>
            </a:bodyPr>
            <a:lstStyle/>
            <a:p>
              <a:r>
                <a:rPr lang="en-US" altLang="zh-CN" sz="4000" b="1" i="1" dirty="0">
                  <a:solidFill>
                    <a:schemeClr val="accent1"/>
                  </a:solidFill>
                  <a:cs typeface="+mn-ea"/>
                  <a:sym typeface="+mn-lt"/>
                </a:rPr>
                <a:t>5</a:t>
              </a:r>
              <a:endParaRPr lang="zh-CN" altLang="en-US" sz="4000" b="1" i="1" dirty="0">
                <a:solidFill>
                  <a:schemeClr val="accent1"/>
                </a:solidFill>
                <a:cs typeface="+mn-ea"/>
                <a:sym typeface="+mn-lt"/>
              </a:endParaRPr>
            </a:p>
          </p:txBody>
        </p:sp>
        <p:sp>
          <p:nvSpPr>
            <p:cNvPr id="37" name="文本框 36"/>
            <p:cNvSpPr txBox="1"/>
            <p:nvPr/>
          </p:nvSpPr>
          <p:spPr>
            <a:xfrm>
              <a:off x="5949704" y="1248622"/>
              <a:ext cx="2996013" cy="369332"/>
            </a:xfrm>
            <a:prstGeom prst="rect">
              <a:avLst/>
            </a:prstGeom>
            <a:noFill/>
          </p:spPr>
          <p:txBody>
            <a:bodyPr wrap="none" lIns="0" tIns="0" rIns="0" bIns="0" rtlCol="0">
              <a:spAutoFit/>
            </a:bodyPr>
            <a:lstStyle/>
            <a:p>
              <a:r>
                <a:rPr lang="zh-CN" altLang="en-US" sz="2400" b="1" dirty="0" smtClean="0">
                  <a:cs typeface="+mn-ea"/>
                  <a:sym typeface="+mn-lt"/>
                </a:rPr>
                <a:t>未来研究展望与</a:t>
              </a:r>
              <a:r>
                <a:rPr lang="en-US" altLang="zh-CN" sz="2400" b="1" dirty="0" smtClean="0">
                  <a:cs typeface="+mn-ea"/>
                  <a:sym typeface="+mn-lt"/>
                </a:rPr>
                <a:t>Demo</a:t>
              </a:r>
              <a:endParaRPr lang="zh-CN" altLang="en-US" sz="2400" b="1" dirty="0">
                <a:cs typeface="+mn-ea"/>
                <a:sym typeface="+mn-lt"/>
              </a:endParaRPr>
            </a:p>
          </p:txBody>
        </p:sp>
      </p:grpSp>
      <p:grpSp>
        <p:nvGrpSpPr>
          <p:cNvPr id="38" name="组合 29"/>
          <p:cNvGrpSpPr/>
          <p:nvPr/>
        </p:nvGrpSpPr>
        <p:grpSpPr>
          <a:xfrm>
            <a:off x="6375501" y="5189181"/>
            <a:ext cx="750294" cy="707886"/>
            <a:chOff x="5337036" y="1031947"/>
            <a:chExt cx="750294" cy="707886"/>
          </a:xfrm>
        </p:grpSpPr>
        <p:sp>
          <p:nvSpPr>
            <p:cNvPr id="39" name="文本框 38"/>
            <p:cNvSpPr txBox="1"/>
            <p:nvPr/>
          </p:nvSpPr>
          <p:spPr>
            <a:xfrm>
              <a:off x="5337036" y="1031947"/>
              <a:ext cx="750294" cy="707886"/>
            </a:xfrm>
            <a:prstGeom prst="rect">
              <a:avLst/>
            </a:prstGeom>
            <a:noFill/>
          </p:spPr>
          <p:txBody>
            <a:bodyPr wrap="square" rtlCol="0">
              <a:spAutoFit/>
            </a:bodyPr>
            <a:lstStyle/>
            <a:p>
              <a:r>
                <a:rPr lang="en-US" altLang="zh-CN" sz="4000" b="1" i="1" dirty="0" smtClean="0">
                  <a:solidFill>
                    <a:schemeClr val="accent1"/>
                  </a:solidFill>
                  <a:cs typeface="+mn-ea"/>
                  <a:sym typeface="+mn-lt"/>
                </a:rPr>
                <a:t>6</a:t>
              </a:r>
              <a:endParaRPr lang="zh-CN" altLang="en-US" sz="4000" b="1" i="1" dirty="0">
                <a:solidFill>
                  <a:schemeClr val="accent1"/>
                </a:solidFill>
                <a:cs typeface="+mn-ea"/>
                <a:sym typeface="+mn-lt"/>
              </a:endParaRPr>
            </a:p>
          </p:txBody>
        </p:sp>
        <p:sp>
          <p:nvSpPr>
            <p:cNvPr id="40" name="文本框 39"/>
            <p:cNvSpPr txBox="1"/>
            <p:nvPr/>
          </p:nvSpPr>
          <p:spPr>
            <a:xfrm>
              <a:off x="5949704" y="1248622"/>
              <a:ext cx="65" cy="369332"/>
            </a:xfrm>
            <a:prstGeom prst="rect">
              <a:avLst/>
            </a:prstGeom>
            <a:noFill/>
          </p:spPr>
          <p:txBody>
            <a:bodyPr wrap="none" lIns="0" tIns="0" rIns="0" bIns="0" rtlCol="0">
              <a:spAutoFit/>
            </a:bodyPr>
            <a:lstStyle/>
            <a:p>
              <a:endParaRPr lang="zh-CN" altLang="en-US" sz="2400" b="1" dirty="0">
                <a:cs typeface="+mn-ea"/>
                <a:sym typeface="+mn-lt"/>
              </a:endParaRPr>
            </a:p>
          </p:txBody>
        </p:sp>
      </p:grpSp>
      <p:sp>
        <p:nvSpPr>
          <p:cNvPr id="41" name="文本框 40"/>
          <p:cNvSpPr txBox="1"/>
          <p:nvPr/>
        </p:nvSpPr>
        <p:spPr>
          <a:xfrm>
            <a:off x="7008249" y="1966634"/>
            <a:ext cx="2154436" cy="369332"/>
          </a:xfrm>
          <a:prstGeom prst="rect">
            <a:avLst/>
          </a:prstGeom>
          <a:noFill/>
        </p:spPr>
        <p:txBody>
          <a:bodyPr wrap="square" lIns="0" tIns="0" rIns="0" bIns="0" rtlCol="0">
            <a:spAutoFit/>
          </a:bodyPr>
          <a:lstStyle/>
          <a:p>
            <a:r>
              <a:rPr lang="zh-CN" altLang="en-US" sz="2400" b="1" dirty="0" smtClean="0">
                <a:cs typeface="+mn-ea"/>
                <a:sym typeface="+mn-lt"/>
              </a:rPr>
              <a:t>特征词提取算法</a:t>
            </a:r>
            <a:endParaRPr lang="zh-CN" altLang="en-US" sz="2400" b="1" dirty="0">
              <a:cs typeface="+mn-ea"/>
              <a:sym typeface="+mn-lt"/>
            </a:endParaRPr>
          </a:p>
        </p:txBody>
      </p:sp>
      <p:sp>
        <p:nvSpPr>
          <p:cNvPr id="43" name="文本框 42"/>
          <p:cNvSpPr txBox="1"/>
          <p:nvPr/>
        </p:nvSpPr>
        <p:spPr>
          <a:xfrm>
            <a:off x="6988168" y="3699786"/>
            <a:ext cx="1231106" cy="369332"/>
          </a:xfrm>
          <a:prstGeom prst="rect">
            <a:avLst/>
          </a:prstGeom>
          <a:noFill/>
        </p:spPr>
        <p:txBody>
          <a:bodyPr wrap="none" lIns="0" tIns="0" rIns="0" bIns="0" rtlCol="0">
            <a:spAutoFit/>
          </a:bodyPr>
          <a:lstStyle/>
          <a:p>
            <a:r>
              <a:rPr lang="zh-CN" altLang="en-US" sz="2400" b="1" dirty="0" smtClean="0">
                <a:cs typeface="+mn-ea"/>
                <a:sym typeface="+mn-lt"/>
              </a:rPr>
              <a:t>文本聚类</a:t>
            </a:r>
            <a:endParaRPr lang="zh-CN" altLang="en-US" sz="2400" b="1" dirty="0">
              <a:cs typeface="+mn-ea"/>
              <a:sym typeface="+mn-lt"/>
            </a:endParaRPr>
          </a:p>
        </p:txBody>
      </p:sp>
      <p:sp>
        <p:nvSpPr>
          <p:cNvPr id="44" name="文本框 43"/>
          <p:cNvSpPr txBox="1"/>
          <p:nvPr/>
        </p:nvSpPr>
        <p:spPr>
          <a:xfrm>
            <a:off x="6988168" y="5358458"/>
            <a:ext cx="3385542" cy="369332"/>
          </a:xfrm>
          <a:prstGeom prst="rect">
            <a:avLst/>
          </a:prstGeom>
          <a:noFill/>
        </p:spPr>
        <p:txBody>
          <a:bodyPr wrap="none" lIns="0" tIns="0" rIns="0" bIns="0" rtlCol="0">
            <a:spAutoFit/>
          </a:bodyPr>
          <a:lstStyle/>
          <a:p>
            <a:r>
              <a:rPr lang="zh-CN" altLang="en-US" sz="2400" b="1" dirty="0" smtClean="0">
                <a:cs typeface="+mn-ea"/>
                <a:sym typeface="+mn-lt"/>
              </a:rPr>
              <a:t>话题发现应用案例与不足</a:t>
            </a:r>
            <a:endParaRPr lang="en-US" altLang="zh-CN" sz="2400" b="1" dirty="0" smtClean="0">
              <a:cs typeface="+mn-ea"/>
              <a:sym typeface="+mn-lt"/>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2.1.2 </a:t>
            </a:r>
            <a:r>
              <a:rPr lang="zh-CN" altLang="en-US" dirty="0"/>
              <a:t>基于词图模型的特征词提取</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99308" y="1690167"/>
            <a:ext cx="4517292" cy="369332"/>
          </a:xfrm>
          <a:prstGeom prst="rect">
            <a:avLst/>
          </a:prstGeom>
          <a:noFill/>
        </p:spPr>
        <p:txBody>
          <a:bodyPr wrap="square" rtlCol="0">
            <a:spAutoFit/>
          </a:bodyPr>
          <a:lstStyle/>
          <a:p>
            <a:r>
              <a:rPr lang="zh-CN" altLang="en-US" b="1" dirty="0"/>
              <a:t>仍用上面的例子：</a:t>
            </a:r>
          </a:p>
        </p:txBody>
      </p:sp>
      <p:sp>
        <p:nvSpPr>
          <p:cNvPr id="3" name="文本框 2"/>
          <p:cNvSpPr txBox="1"/>
          <p:nvPr/>
        </p:nvSpPr>
        <p:spPr>
          <a:xfrm>
            <a:off x="1534301" y="2289791"/>
            <a:ext cx="7687398" cy="646331"/>
          </a:xfrm>
          <a:prstGeom prst="rect">
            <a:avLst/>
          </a:prstGeom>
          <a:noFill/>
        </p:spPr>
        <p:txBody>
          <a:bodyPr wrap="square" rtlCol="0">
            <a:spAutoFit/>
          </a:bodyPr>
          <a:lstStyle/>
          <a:p>
            <a:r>
              <a:rPr lang="zh-CN" altLang="en-US" b="1" dirty="0"/>
              <a:t>世界献血日，学校团体、献血服务志愿者等可到 血液中心参观检验加工过程，我们 会对检验结果进行公示，同时血液的价格也将进行公示 。</a:t>
            </a:r>
          </a:p>
        </p:txBody>
      </p:sp>
      <p:sp>
        <p:nvSpPr>
          <p:cNvPr id="8" name="文本框 7"/>
          <p:cNvSpPr txBox="1"/>
          <p:nvPr/>
        </p:nvSpPr>
        <p:spPr>
          <a:xfrm>
            <a:off x="1421981" y="3259051"/>
            <a:ext cx="8936222" cy="2585323"/>
          </a:xfrm>
          <a:prstGeom prst="rect">
            <a:avLst/>
          </a:prstGeom>
          <a:noFill/>
        </p:spPr>
        <p:txBody>
          <a:bodyPr wrap="square" rtlCol="0">
            <a:spAutoFit/>
          </a:bodyPr>
          <a:lstStyle/>
          <a:p>
            <a:r>
              <a:rPr lang="zh-CN" altLang="en-US" dirty="0"/>
              <a:t>经过分词后为 一一［ 世界，献血 ，日，学校，团体，献血，服务，志愿者，等 ］ 。 现 在将窗口大小设为 </a:t>
            </a:r>
            <a:r>
              <a:rPr lang="en-US" altLang="zh-CN" dirty="0"/>
              <a:t>5 </a:t>
            </a:r>
            <a:r>
              <a:rPr lang="zh-CN" altLang="en-US" dirty="0"/>
              <a:t>，可得到以下的几个窗口：</a:t>
            </a:r>
          </a:p>
          <a:p>
            <a:r>
              <a:rPr lang="en-US" altLang="zh-CN" dirty="0"/>
              <a:t>1</a:t>
            </a:r>
            <a:r>
              <a:rPr lang="zh-CN" altLang="en-US" dirty="0"/>
              <a:t>、［ 世界，献血，日，学校，团体 ］</a:t>
            </a:r>
            <a:endParaRPr lang="en-US" altLang="zh-CN" dirty="0"/>
          </a:p>
          <a:p>
            <a:r>
              <a:rPr lang="en-US" altLang="zh-CN" dirty="0"/>
              <a:t>2</a:t>
            </a:r>
            <a:r>
              <a:rPr lang="zh-CN" altLang="en-US" dirty="0"/>
              <a:t>、［ 献血 ，日，学校，团体，献血 ］</a:t>
            </a:r>
          </a:p>
          <a:p>
            <a:r>
              <a:rPr lang="en-US" altLang="zh-CN" dirty="0"/>
              <a:t>3</a:t>
            </a:r>
            <a:r>
              <a:rPr lang="zh-CN" altLang="en-US" dirty="0"/>
              <a:t>、［ 日，学校，团体，献血 ，服务 ］</a:t>
            </a:r>
          </a:p>
          <a:p>
            <a:r>
              <a:rPr lang="en-US" altLang="zh-CN" dirty="0"/>
              <a:t>4</a:t>
            </a:r>
            <a:r>
              <a:rPr lang="zh-CN" altLang="en-US" dirty="0"/>
              <a:t>、［ 学校，团体，献血，服务，志愿者 ］</a:t>
            </a:r>
          </a:p>
          <a:p>
            <a:r>
              <a:rPr lang="en-US" altLang="zh-CN" dirty="0"/>
              <a:t>5</a:t>
            </a:r>
            <a:r>
              <a:rPr lang="zh-CN" altLang="en-US" dirty="0"/>
              <a:t>、［团体，献血，服务，志愿者等 ］</a:t>
            </a:r>
          </a:p>
          <a:p>
            <a:r>
              <a:rPr lang="zh-CN" altLang="en-US" dirty="0"/>
              <a:t>每个窗口内所有的词之间都有链接关系，得到了链接关系，我们就可以套用 </a:t>
            </a:r>
            <a:r>
              <a:rPr lang="en-US" altLang="zh-CN" dirty="0" err="1"/>
              <a:t>TextRank</a:t>
            </a:r>
            <a:r>
              <a:rPr lang="en-US" altLang="zh-CN" dirty="0"/>
              <a:t> </a:t>
            </a:r>
            <a:r>
              <a:rPr lang="zh-CN" altLang="en-US" dirty="0"/>
              <a:t>的公式，对每个词的得分进行计算了。最后选择得分最高的 </a:t>
            </a:r>
            <a:r>
              <a:rPr lang="en-US" altLang="zh-CN" dirty="0"/>
              <a:t>n </a:t>
            </a:r>
            <a:r>
              <a:rPr lang="zh-CN" altLang="en-US" dirty="0"/>
              <a:t>个词作为文档的关键词 。</a:t>
            </a: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2.2</a:t>
            </a:r>
            <a:r>
              <a:rPr lang="zh-CN" altLang="en-US" dirty="0"/>
              <a:t>有监督的特征词提取方法</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391585" y="1812673"/>
            <a:ext cx="9408830" cy="3754874"/>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方法过程：</a:t>
            </a:r>
            <a:endParaRPr lang="en-US" altLang="zh-CN" sz="2000" b="1" dirty="0">
              <a:latin typeface="宋体" panose="02010600030101010101" pitchFamily="2" charset="-122"/>
              <a:ea typeface="宋体" panose="02010600030101010101" pitchFamily="2" charset="-122"/>
            </a:endParaRPr>
          </a:p>
          <a:p>
            <a:pPr indent="457200"/>
            <a:r>
              <a:rPr lang="zh-CN" altLang="en-US" sz="2000" dirty="0">
                <a:latin typeface="宋体" panose="02010600030101010101" pitchFamily="2" charset="-122"/>
                <a:ea typeface="宋体" panose="02010600030101010101" pitchFamily="2" charset="-122"/>
              </a:rPr>
              <a:t>有监督的关键词提取方法主要是通过分类的方式进行，通过构建一个较为丰富和完善的词表，然后通过判断每个文档与词表中每个词的匹配程度，以类似打标签的方式，达到关键词提取的效果 。</a:t>
            </a:r>
            <a:endParaRPr lang="en-US" altLang="zh-CN" sz="2000" dirty="0">
              <a:latin typeface="宋体" panose="02010600030101010101" pitchFamily="2" charset="-122"/>
              <a:ea typeface="宋体" panose="02010600030101010101" pitchFamily="2" charset="-122"/>
            </a:endParaRPr>
          </a:p>
          <a:p>
            <a:r>
              <a:rPr lang="zh-CN" altLang="en-US" sz="2000" b="1" dirty="0">
                <a:latin typeface="宋体" panose="02010600030101010101" pitchFamily="2" charset="-122"/>
                <a:ea typeface="宋体" panose="02010600030101010101" pitchFamily="2" charset="-122"/>
              </a:rPr>
              <a:t>优点：</a:t>
            </a:r>
            <a:endParaRPr lang="en-US" altLang="zh-CN" sz="2000" b="1" dirty="0">
              <a:latin typeface="宋体" panose="02010600030101010101" pitchFamily="2" charset="-122"/>
              <a:ea typeface="宋体" panose="02010600030101010101" pitchFamily="2" charset="-122"/>
            </a:endParaRPr>
          </a:p>
          <a:p>
            <a:pPr indent="457200"/>
            <a:r>
              <a:rPr lang="zh-CN" altLang="en-US" sz="2000" dirty="0">
                <a:latin typeface="宋体" panose="02010600030101010101" pitchFamily="2" charset="-122"/>
                <a:ea typeface="宋体" panose="02010600030101010101" pitchFamily="2" charset="-122"/>
              </a:rPr>
              <a:t>有监督的方法能够获取到较高的精度</a:t>
            </a:r>
            <a:endParaRPr lang="en-US" altLang="zh-CN" sz="2000" dirty="0">
              <a:latin typeface="宋体" panose="02010600030101010101" pitchFamily="2" charset="-122"/>
              <a:ea typeface="宋体" panose="02010600030101010101" pitchFamily="2" charset="-122"/>
            </a:endParaRPr>
          </a:p>
          <a:p>
            <a:r>
              <a:rPr lang="zh-CN" altLang="en-US" sz="2000" b="1" dirty="0">
                <a:latin typeface="宋体" panose="02010600030101010101" pitchFamily="2" charset="-122"/>
                <a:ea typeface="宋体" panose="02010600030101010101" pitchFamily="2" charset="-122"/>
              </a:rPr>
              <a:t>缺陷：</a:t>
            </a:r>
            <a:endParaRPr lang="en-US" altLang="zh-CN" sz="2000" b="1" dirty="0">
              <a:latin typeface="宋体" panose="02010600030101010101" pitchFamily="2" charset="-122"/>
              <a:ea typeface="宋体" panose="02010600030101010101" pitchFamily="2" charset="-122"/>
            </a:endParaRPr>
          </a:p>
          <a:p>
            <a:pPr indent="457200"/>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、需要大批量的标注 数据，人工成本过高 。</a:t>
            </a:r>
            <a:endParaRPr lang="en-US" altLang="zh-CN" sz="2000" dirty="0">
              <a:latin typeface="宋体" panose="02010600030101010101" pitchFamily="2" charset="-122"/>
              <a:ea typeface="宋体" panose="02010600030101010101" pitchFamily="2" charset="-122"/>
            </a:endParaRPr>
          </a:p>
          <a:p>
            <a:pPr indent="457200"/>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、随着信息量增加，会有大量的新信息出现，一个固定的词表有时很难将新信息的内容表达出来，但是要人工维护这个受控的词表却要很高的人力成本。</a:t>
            </a:r>
            <a:endParaRPr lang="en-US" altLang="zh-CN" sz="2000" dirty="0">
              <a:latin typeface="宋体" panose="02010600030101010101" pitchFamily="2" charset="-122"/>
              <a:ea typeface="宋体" panose="02010600030101010101" pitchFamily="2" charset="-122"/>
            </a:endParaRPr>
          </a:p>
          <a:p>
            <a:r>
              <a:rPr lang="zh-CN" altLang="en-US" sz="2000" b="1" dirty="0">
                <a:latin typeface="宋体" panose="02010600030101010101" pitchFamily="2" charset="-122"/>
                <a:ea typeface="宋体" panose="02010600030101010101" pitchFamily="2" charset="-122"/>
              </a:rPr>
              <a:t>因此现在大多采用无监督的特征词提取方式。</a:t>
            </a:r>
            <a:endParaRPr lang="en-US" altLang="zh-CN" sz="2000" b="1" dirty="0">
              <a:latin typeface="宋体" panose="02010600030101010101" pitchFamily="2" charset="-122"/>
              <a:ea typeface="宋体" panose="02010600030101010101" pitchFamily="2" charset="-122"/>
            </a:endParaRPr>
          </a:p>
          <a:p>
            <a:pPr indent="457200"/>
            <a:endParaRPr lang="en-US" altLang="zh-CN" dirty="0"/>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75"/>
          <p:cNvSpPr txBox="1"/>
          <p:nvPr/>
        </p:nvSpPr>
        <p:spPr>
          <a:xfrm>
            <a:off x="4621212" y="4887502"/>
            <a:ext cx="5723791" cy="373949"/>
          </a:xfrm>
          <a:prstGeom prst="rect">
            <a:avLst/>
          </a:prstGeom>
          <a:noFill/>
        </p:spPr>
        <p:txBody>
          <a:bodyPr vert="horz" wrap="square"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smtClean="0">
                <a:solidFill>
                  <a:sysClr val="window" lastClr="FFFFFF">
                    <a:lumMod val="65000"/>
                  </a:sysClr>
                </a:solidFill>
                <a:latin typeface="Arial" panose="020B0604020202020204"/>
                <a:ea typeface="微软雅黑" panose="020B0503020204020204" pitchFamily="34" charset="-122"/>
              </a:rPr>
              <a:t>主讲人：陈思源</a:t>
            </a:r>
            <a:endParaRPr kumimoji="0" lang="en-US" altLang="en-US" sz="2400" b="0" i="0" u="none" strike="noStrike" kern="1200" cap="none" spc="0" normalizeH="0" baseline="0" noProof="0" dirty="0">
              <a:ln>
                <a:noFill/>
              </a:ln>
              <a:solidFill>
                <a:sysClr val="window" lastClr="FFFFFF">
                  <a:lumMod val="65000"/>
                </a:sysClr>
              </a:solidFill>
              <a:effectLst/>
              <a:uLnTx/>
              <a:uFillTx/>
              <a:latin typeface="Arial" panose="020B0604020202020204"/>
              <a:ea typeface="微软雅黑" panose="020B0503020204020204" pitchFamily="34" charset="-122"/>
              <a:cs typeface="+mn-cs"/>
            </a:endParaRPr>
          </a:p>
        </p:txBody>
      </p:sp>
      <p:sp>
        <p:nvSpPr>
          <p:cNvPr id="23" name="标题 74"/>
          <p:cNvSpPr txBox="1"/>
          <p:nvPr/>
        </p:nvSpPr>
        <p:spPr>
          <a:xfrm>
            <a:off x="4621212" y="3946413"/>
            <a:ext cx="5723791"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smtClean="0">
                <a:ln>
                  <a:noFill/>
                </a:ln>
                <a:solidFill>
                  <a:sysClr val="windowText" lastClr="000000"/>
                </a:solidFill>
                <a:effectLst/>
                <a:uLnTx/>
                <a:uFillTx/>
                <a:latin typeface="Arial" panose="020B0604020202020204"/>
                <a:ea typeface="微软雅黑" panose="020B0503020204020204" pitchFamily="34" charset="-122"/>
                <a:cs typeface="+mj-cs"/>
              </a:rPr>
              <a:t>隐含语义分析</a:t>
            </a:r>
            <a:endParaRPr kumimoji="0" lang="zh-CN" altLang="en-US" sz="4400" b="0"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endParaRPr>
          </a:p>
        </p:txBody>
      </p:sp>
      <p:graphicFrame>
        <p:nvGraphicFramePr>
          <p:cNvPr id="24" name="图表 23"/>
          <p:cNvGraphicFramePr/>
          <p:nvPr/>
        </p:nvGraphicFramePr>
        <p:xfrm>
          <a:off x="1381561"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25" name="椭圆 24"/>
          <p:cNvSpPr/>
          <p:nvPr/>
        </p:nvSpPr>
        <p:spPr>
          <a:xfrm>
            <a:off x="2414176" y="4099848"/>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defRPr/>
            </a:pPr>
            <a:r>
              <a:rPr kumimoji="0" lang="en-US" altLang="zh-CN" sz="5400" b="1" i="0" u="none" strike="noStrike" kern="0" cap="none" spc="0" normalizeH="0" baseline="0" noProof="0" dirty="0" smtClean="0">
                <a:ln>
                  <a:noFill/>
                </a:ln>
                <a:solidFill>
                  <a:prstClr val="white"/>
                </a:solidFill>
                <a:effectLst>
                  <a:innerShdw blurRad="127000">
                    <a:prstClr val="white">
                      <a:lumMod val="50000"/>
                      <a:alpha val="85000"/>
                    </a:prstClr>
                  </a:innerShdw>
                </a:effectLst>
                <a:uLnTx/>
                <a:uFillTx/>
                <a:cs typeface="+mn-ea"/>
                <a:sym typeface="+mn-lt"/>
              </a:rPr>
              <a:t>3</a:t>
            </a:r>
            <a:endParaRPr kumimoji="0" lang="zh-CN" altLang="en-US" sz="5400" b="1" i="0" u="none" strike="noStrike" kern="0" cap="none" spc="0" normalizeH="0" baseline="0" noProof="0" dirty="0" smtClean="0">
              <a:ln>
                <a:noFill/>
              </a:ln>
              <a:solidFill>
                <a:prstClr val="white"/>
              </a:solidFill>
              <a:effectLst>
                <a:innerShdw blurRad="127000">
                  <a:prstClr val="white">
                    <a:lumMod val="50000"/>
                    <a:alpha val="85000"/>
                  </a:prstClr>
                </a:innerShdw>
              </a:effectLst>
              <a:uLnTx/>
              <a:uFillTx/>
              <a:cs typeface="+mn-ea"/>
              <a:sym typeface="+mn-lt"/>
            </a:endParaRPr>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a:t>
            </a:r>
            <a:r>
              <a:rPr lang="en-US" altLang="zh-CN" dirty="0" smtClean="0"/>
              <a:t>PCA</a:t>
            </a:r>
            <a:endParaRPr lang="zh-CN" altLang="en-US" dirty="0"/>
          </a:p>
        </p:txBody>
      </p:sp>
      <p:graphicFrame>
        <p:nvGraphicFramePr>
          <p:cNvPr id="15" name="图示 14"/>
          <p:cNvGraphicFramePr/>
          <p:nvPr/>
        </p:nvGraphicFramePr>
        <p:xfrm>
          <a:off x="1539631" y="1700198"/>
          <a:ext cx="9100038" cy="3610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a:t>
            </a:r>
            <a:r>
              <a:rPr lang="en-US" altLang="zh-CN" dirty="0" smtClean="0"/>
              <a:t>PCA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2646878" cy="461665"/>
          </a:xfrm>
          <a:prstGeom prst="rect">
            <a:avLst/>
          </a:prstGeom>
          <a:noFill/>
        </p:spPr>
        <p:txBody>
          <a:bodyPr wrap="none" rtlCol="0">
            <a:spAutoFit/>
          </a:bodyPr>
          <a:lstStyle/>
          <a:p>
            <a:r>
              <a:rPr lang="zh-CN" altLang="zh-CN" sz="2400" dirty="0" smtClean="0">
                <a:latin typeface="微软雅黑" panose="020B0503020204020204" pitchFamily="34" charset="-122"/>
                <a:ea typeface="微软雅黑" panose="020B0503020204020204" pitchFamily="34" charset="-122"/>
              </a:rPr>
              <a:t>协方差和散度矩阵</a:t>
            </a:r>
            <a:endParaRPr lang="zh-CN" altLang="en-US" sz="24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297353" y="2203984"/>
            <a:ext cx="9792818" cy="2687519"/>
            <a:chOff x="1387231" y="2138363"/>
            <a:chExt cx="9792818" cy="2687519"/>
          </a:xfrm>
        </p:grpSpPr>
        <p:sp>
          <p:nvSpPr>
            <p:cNvPr id="17" name="TextBox 16"/>
            <p:cNvSpPr txBox="1"/>
            <p:nvPr/>
          </p:nvSpPr>
          <p:spPr>
            <a:xfrm>
              <a:off x="1387231" y="2332892"/>
              <a:ext cx="9580684" cy="2492990"/>
            </a:xfrm>
            <a:prstGeom prst="rect">
              <a:avLst/>
            </a:prstGeom>
            <a:noFill/>
          </p:spPr>
          <p:txBody>
            <a:bodyPr wrap="square" rtlCol="0">
              <a:spAutoFit/>
            </a:bodyPr>
            <a:lstStyle/>
            <a:p>
              <a:r>
                <a:rPr lang="zh-CN" altLang="zh-CN" sz="2000" dirty="0" smtClean="0">
                  <a:latin typeface="微软雅黑" panose="020B0503020204020204" pitchFamily="34" charset="-122"/>
                  <a:ea typeface="微软雅黑" panose="020B0503020204020204" pitchFamily="34" charset="-122"/>
                </a:rPr>
                <a:t>样本均值：</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协方差：</a:t>
              </a:r>
              <a:endParaRPr lang="zh-CN" altLang="zh-CN" sz="2000" dirty="0" smtClean="0">
                <a:latin typeface="微软雅黑" panose="020B0503020204020204" pitchFamily="34" charset="-122"/>
                <a:ea typeface="微软雅黑" panose="020B0503020204020204" pitchFamily="34" charset="-122"/>
              </a:endParaRPr>
            </a:p>
            <a:p>
              <a:endParaRPr lang="en-US" altLang="zh-CN" dirty="0" smtClean="0"/>
            </a:p>
            <a:p>
              <a:endParaRPr lang="en-US" altLang="zh-CN" sz="2000"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样本方差：</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p>
            <a:p>
              <a:r>
                <a:rPr lang="zh-CN" altLang="zh-CN" sz="2000" dirty="0" smtClean="0"/>
                <a:t>协方差</a:t>
              </a:r>
              <a:r>
                <a:rPr lang="zh-CN" altLang="en-US" sz="2000" dirty="0" smtClean="0"/>
                <a:t>矩阵：</a:t>
              </a:r>
              <a:endParaRPr lang="zh-CN" altLang="zh-CN" sz="2000" dirty="0" smtClean="0">
                <a:latin typeface="微软雅黑" panose="020B0503020204020204" pitchFamily="34" charset="-122"/>
                <a:ea typeface="微软雅黑" panose="020B0503020204020204" pitchFamily="34" charset="-122"/>
              </a:endParaRPr>
            </a:p>
            <a:p>
              <a:endParaRPr lang="zh-CN" altLang="en-US" dirty="0"/>
            </a:p>
          </p:txBody>
        </p:sp>
        <p:pic>
          <p:nvPicPr>
            <p:cNvPr id="2052" name="Picture 4"/>
            <p:cNvPicPr>
              <a:picLocks noChangeAspect="1" noChangeArrowheads="1"/>
            </p:cNvPicPr>
            <p:nvPr/>
          </p:nvPicPr>
          <p:blipFill>
            <a:blip r:embed="rId3"/>
            <a:srcRect/>
            <a:stretch>
              <a:fillRect/>
            </a:stretch>
          </p:blipFill>
          <p:spPr bwMode="auto">
            <a:xfrm>
              <a:off x="2893769" y="2138363"/>
              <a:ext cx="1457325" cy="752475"/>
            </a:xfrm>
            <a:prstGeom prst="rect">
              <a:avLst/>
            </a:prstGeom>
            <a:noFill/>
            <a:ln w="9525">
              <a:noFill/>
              <a:miter lim="800000"/>
              <a:headEnd/>
              <a:tailEnd/>
            </a:ln>
          </p:spPr>
        </p:pic>
        <p:pic>
          <p:nvPicPr>
            <p:cNvPr id="2053" name="Picture 5"/>
            <p:cNvPicPr>
              <a:picLocks noChangeAspect="1" noChangeArrowheads="1"/>
            </p:cNvPicPr>
            <p:nvPr/>
          </p:nvPicPr>
          <p:blipFill>
            <a:blip r:embed="rId4"/>
            <a:srcRect/>
            <a:stretch>
              <a:fillRect/>
            </a:stretch>
          </p:blipFill>
          <p:spPr bwMode="auto">
            <a:xfrm>
              <a:off x="2889005" y="3057525"/>
              <a:ext cx="2686050" cy="742950"/>
            </a:xfrm>
            <a:prstGeom prst="rect">
              <a:avLst/>
            </a:prstGeom>
            <a:noFill/>
            <a:ln w="9525">
              <a:noFill/>
              <a:miter lim="800000"/>
              <a:headEnd/>
              <a:tailEnd/>
            </a:ln>
          </p:spPr>
        </p:pic>
        <p:pic>
          <p:nvPicPr>
            <p:cNvPr id="2054" name="Picture 6"/>
            <p:cNvPicPr>
              <a:picLocks noChangeAspect="1" noChangeArrowheads="1"/>
            </p:cNvPicPr>
            <p:nvPr/>
          </p:nvPicPr>
          <p:blipFill>
            <a:blip r:embed="rId5"/>
            <a:srcRect/>
            <a:stretch>
              <a:fillRect/>
            </a:stretch>
          </p:blipFill>
          <p:spPr bwMode="auto">
            <a:xfrm>
              <a:off x="6503274" y="2241046"/>
              <a:ext cx="4676775" cy="1219200"/>
            </a:xfrm>
            <a:prstGeom prst="rect">
              <a:avLst/>
            </a:prstGeom>
            <a:noFill/>
            <a:ln w="9525">
              <a:noFill/>
              <a:miter lim="800000"/>
              <a:headEnd/>
              <a:tailEnd/>
            </a:ln>
          </p:spPr>
        </p:pic>
      </p:gr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2057" name="Picture 9"/>
          <p:cNvPicPr>
            <a:picLocks noChangeAspect="1" noChangeArrowheads="1"/>
          </p:cNvPicPr>
          <p:nvPr/>
        </p:nvPicPr>
        <p:blipFill>
          <a:blip r:embed="rId6"/>
          <a:srcRect/>
          <a:stretch>
            <a:fillRect/>
          </a:stretch>
        </p:blipFill>
        <p:spPr bwMode="auto">
          <a:xfrm>
            <a:off x="3125427" y="3866096"/>
            <a:ext cx="6219529" cy="188430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a:t>
            </a:r>
            <a:r>
              <a:rPr lang="en-US" altLang="zh-CN" dirty="0" smtClean="0"/>
              <a:t>PCA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2959465" cy="461665"/>
          </a:xfrm>
          <a:prstGeom prst="rect">
            <a:avLst/>
          </a:prstGeom>
          <a:noFill/>
        </p:spPr>
        <p:txBody>
          <a:bodyPr wrap="none" rtlCol="0">
            <a:spAutoFit/>
          </a:bodyPr>
          <a:lstStyle/>
          <a:p>
            <a:r>
              <a:rPr lang="en-US" altLang="zh-CN" sz="2400" dirty="0" smtClean="0"/>
              <a:t>SVD</a:t>
            </a:r>
            <a:r>
              <a:rPr lang="zh-CN" altLang="en-US" sz="2400" dirty="0" smtClean="0"/>
              <a:t>（奇异值分解）</a:t>
            </a:r>
            <a:endParaRPr lang="zh-CN" altLang="en-US" sz="2400" dirty="0">
              <a:latin typeface="微软雅黑" panose="020B0503020204020204" pitchFamily="34" charset="-122"/>
              <a:ea typeface="微软雅黑" panose="020B0503020204020204" pitchFamily="34" charset="-122"/>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6691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669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123825" cy="123825"/>
          </a:xfrm>
          <a:prstGeom prst="rect">
            <a:avLst/>
          </a:prstGeom>
          <a:noFill/>
        </p:spPr>
      </p:pic>
      <p:pic>
        <p:nvPicPr>
          <p:cNvPr id="166917" name="Picture 5"/>
          <p:cNvPicPr>
            <a:picLocks noChangeAspect="1" noChangeArrowheads="1"/>
          </p:cNvPicPr>
          <p:nvPr/>
        </p:nvPicPr>
        <p:blipFill>
          <a:blip r:embed="rId4"/>
          <a:srcRect/>
          <a:stretch>
            <a:fillRect/>
          </a:stretch>
        </p:blipFill>
        <p:spPr bwMode="auto">
          <a:xfrm>
            <a:off x="4860436" y="2453625"/>
            <a:ext cx="2137436" cy="594625"/>
          </a:xfrm>
          <a:prstGeom prst="rect">
            <a:avLst/>
          </a:prstGeom>
          <a:noFill/>
          <a:ln w="9525">
            <a:noFill/>
            <a:miter lim="800000"/>
            <a:headEnd/>
            <a:tailEnd/>
          </a:ln>
        </p:spPr>
      </p:pic>
      <p:grpSp>
        <p:nvGrpSpPr>
          <p:cNvPr id="18" name="组合 17"/>
          <p:cNvGrpSpPr/>
          <p:nvPr/>
        </p:nvGrpSpPr>
        <p:grpSpPr>
          <a:xfrm>
            <a:off x="2193475" y="2750938"/>
            <a:ext cx="9580684" cy="3139321"/>
            <a:chOff x="1832709" y="2398513"/>
            <a:chExt cx="9580684" cy="3139321"/>
          </a:xfrm>
        </p:grpSpPr>
        <p:sp>
          <p:nvSpPr>
            <p:cNvPr id="17" name="TextBox 16"/>
            <p:cNvSpPr txBox="1"/>
            <p:nvPr/>
          </p:nvSpPr>
          <p:spPr>
            <a:xfrm>
              <a:off x="1832709" y="2398513"/>
              <a:ext cx="9580684" cy="3139321"/>
            </a:xfrm>
            <a:prstGeom prst="rect">
              <a:avLst/>
            </a:prstGeom>
            <a:noFill/>
          </p:spPr>
          <p:txBody>
            <a:bodyPr wrap="square" rtlCol="0">
              <a:spAutoFit/>
            </a:bodyPr>
            <a:lstStyle/>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Step1</a:t>
              </a:r>
              <a:r>
                <a:rPr lang="zh-CN" altLang="en-US" sz="2000" dirty="0" smtClean="0">
                  <a:latin typeface="微软雅黑" panose="020B0503020204020204" pitchFamily="34" charset="-122"/>
                  <a:ea typeface="微软雅黑" panose="020B0503020204020204" pitchFamily="34" charset="-122"/>
                </a:rPr>
                <a:t>：求          的特征值和特征向量，用单位化的特征向量构成</a:t>
              </a:r>
              <a:r>
                <a:rPr lang="en-US" altLang="zh-CN" sz="2000" dirty="0" smtClean="0">
                  <a:latin typeface="微软雅黑" panose="020B0503020204020204" pitchFamily="34" charset="-122"/>
                  <a:ea typeface="微软雅黑" panose="020B0503020204020204" pitchFamily="34" charset="-122"/>
                </a:rPr>
                <a:t>U</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Step2</a:t>
              </a:r>
              <a:r>
                <a:rPr lang="zh-CN" altLang="en-US" sz="2000" dirty="0" smtClean="0">
                  <a:latin typeface="微软雅黑" panose="020B0503020204020204" pitchFamily="34" charset="-122"/>
                  <a:ea typeface="微软雅黑" panose="020B0503020204020204" pitchFamily="34" charset="-122"/>
                </a:rPr>
                <a:t>：求          的特征值和特征向量，用单位化的特征向量构成</a:t>
              </a:r>
              <a:r>
                <a:rPr lang="en-US" altLang="zh-CN" sz="2000" dirty="0" smtClean="0">
                  <a:latin typeface="微软雅黑" panose="020B0503020204020204" pitchFamily="34" charset="-122"/>
                  <a:ea typeface="微软雅黑" panose="020B0503020204020204" pitchFamily="34" charset="-122"/>
                </a:rPr>
                <a:t>V</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Step3</a:t>
              </a:r>
              <a:r>
                <a:rPr lang="zh-CN" altLang="en-US" sz="2000" dirty="0" smtClean="0">
                  <a:latin typeface="微软雅黑" panose="020B0503020204020204" pitchFamily="34" charset="-122"/>
                  <a:ea typeface="微软雅黑" panose="020B0503020204020204" pitchFamily="34" charset="-122"/>
                </a:rPr>
                <a:t>：</a:t>
              </a:r>
              <a:r>
                <a:rPr lang="zh-CN" altLang="zh-CN" sz="2000" dirty="0" smtClean="0"/>
                <a:t>特征值求平方根，然后构成 Σ</a:t>
              </a:r>
              <a:r>
                <a:rPr lang="zh-CN" altLang="en-US" sz="2000" dirty="0" smtClean="0"/>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p>
            <a:p>
              <a:endParaRPr lang="zh-CN" altLang="en-US" dirty="0"/>
            </a:p>
          </p:txBody>
        </p:sp>
        <p:pic>
          <p:nvPicPr>
            <p:cNvPr id="166918" name="Picture 6"/>
            <p:cNvPicPr>
              <a:picLocks noChangeAspect="1" noChangeArrowheads="1"/>
            </p:cNvPicPr>
            <p:nvPr/>
          </p:nvPicPr>
          <p:blipFill>
            <a:blip r:embed="rId5"/>
            <a:srcRect/>
            <a:stretch>
              <a:fillRect/>
            </a:stretch>
          </p:blipFill>
          <p:spPr bwMode="auto">
            <a:xfrm>
              <a:off x="3376612" y="3037010"/>
              <a:ext cx="542925" cy="333375"/>
            </a:xfrm>
            <a:prstGeom prst="rect">
              <a:avLst/>
            </a:prstGeom>
            <a:noFill/>
            <a:ln w="9525">
              <a:noFill/>
              <a:miter lim="800000"/>
              <a:headEnd/>
              <a:tailEnd/>
            </a:ln>
          </p:spPr>
        </p:pic>
        <p:pic>
          <p:nvPicPr>
            <p:cNvPr id="166919" name="Picture 7"/>
            <p:cNvPicPr>
              <a:picLocks noChangeAspect="1" noChangeArrowheads="1"/>
            </p:cNvPicPr>
            <p:nvPr/>
          </p:nvPicPr>
          <p:blipFill>
            <a:blip r:embed="rId6"/>
            <a:srcRect/>
            <a:stretch>
              <a:fillRect/>
            </a:stretch>
          </p:blipFill>
          <p:spPr bwMode="auto">
            <a:xfrm>
              <a:off x="3385404" y="3664561"/>
              <a:ext cx="581025" cy="314325"/>
            </a:xfrm>
            <a:prstGeom prst="rect">
              <a:avLst/>
            </a:prstGeom>
            <a:noFill/>
            <a:ln w="9525">
              <a:noFill/>
              <a:miter lim="800000"/>
              <a:headEnd/>
              <a:tailEnd/>
            </a:ln>
          </p:spPr>
        </p:pic>
      </p:gr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a:t>
            </a:r>
            <a:r>
              <a:rPr lang="en-US" altLang="zh-CN" dirty="0" smtClean="0"/>
              <a:t>PCA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5474576" cy="461665"/>
          </a:xfrm>
          <a:prstGeom prst="rect">
            <a:avLst/>
          </a:prstGeom>
          <a:noFill/>
        </p:spPr>
        <p:txBody>
          <a:bodyPr wrap="none" rtlCol="0">
            <a:spAutoFit/>
          </a:bodyPr>
          <a:lstStyle/>
          <a:p>
            <a:r>
              <a:rPr lang="zh-CN" altLang="zh-CN" sz="2400" b="1" dirty="0" smtClean="0"/>
              <a:t>基于</a:t>
            </a:r>
            <a:r>
              <a:rPr lang="en-US" altLang="zh-CN" sz="2400" b="1" dirty="0" smtClean="0"/>
              <a:t>SVD</a:t>
            </a:r>
            <a:r>
              <a:rPr lang="zh-CN" altLang="zh-CN" sz="2400" b="1" dirty="0" smtClean="0"/>
              <a:t>分解协方差矩阵实现</a:t>
            </a:r>
            <a:r>
              <a:rPr lang="en-US" altLang="zh-CN" sz="2400" b="1" dirty="0" smtClean="0"/>
              <a:t>PCA</a:t>
            </a:r>
            <a:r>
              <a:rPr lang="zh-CN" altLang="zh-CN" sz="2400" b="1" dirty="0" smtClean="0"/>
              <a:t>算法</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1297353" y="2099266"/>
            <a:ext cx="9640278" cy="6740307"/>
          </a:xfrm>
          <a:prstGeom prst="rect">
            <a:avLst/>
          </a:prstGeom>
          <a:noFill/>
        </p:spPr>
        <p:txBody>
          <a:bodyPr wrap="square" rtlCol="0">
            <a:spAutoFit/>
          </a:bodyPr>
          <a:lstStyle/>
          <a:p>
            <a:r>
              <a:rPr lang="zh-CN" altLang="en-US" dirty="0" smtClean="0"/>
              <a:t>                     </a:t>
            </a:r>
            <a:r>
              <a:rPr lang="zh-CN" altLang="en-US" sz="2000" dirty="0" smtClean="0">
                <a:latin typeface="微软雅黑" panose="020B0503020204020204" pitchFamily="34" charset="-122"/>
                <a:ea typeface="微软雅黑" panose="020B0503020204020204" pitchFamily="34" charset="-122"/>
              </a:rPr>
              <a:t>数据集                                         需要降到</a:t>
            </a:r>
            <a:r>
              <a:rPr lang="en-US" altLang="zh-CN" sz="2000" dirty="0" smtClean="0">
                <a:latin typeface="微软雅黑" panose="020B0503020204020204" pitchFamily="34" charset="-122"/>
                <a:ea typeface="微软雅黑" panose="020B0503020204020204" pitchFamily="34" charset="-122"/>
              </a:rPr>
              <a:t>k</a:t>
            </a:r>
            <a:r>
              <a:rPr lang="zh-CN" altLang="en-US" sz="2000" dirty="0" smtClean="0">
                <a:latin typeface="微软雅黑" panose="020B0503020204020204" pitchFamily="34" charset="-122"/>
                <a:ea typeface="微软雅黑" panose="020B0503020204020204" pitchFamily="34" charset="-122"/>
              </a:rPr>
              <a:t>维</a:t>
            </a:r>
            <a:endParaRPr lang="en-US" altLang="zh-CN" dirty="0" smtClean="0">
              <a:latin typeface="微软雅黑" panose="020B0503020204020204" pitchFamily="34" charset="-122"/>
              <a:ea typeface="微软雅黑" panose="020B0503020204020204" pitchFamily="34" charset="-122"/>
            </a:endParaRPr>
          </a:p>
          <a:p>
            <a:endParaRPr lang="en-US" altLang="zh-CN" dirty="0" smtClean="0"/>
          </a:p>
          <a:p>
            <a:pPr lvl="3">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Step1</a:t>
            </a:r>
            <a:r>
              <a:rPr lang="zh-CN" altLang="en-US" sz="2000" dirty="0" smtClean="0">
                <a:latin typeface="微软雅黑" panose="020B0503020204020204" pitchFamily="34" charset="-122"/>
                <a:ea typeface="微软雅黑" panose="020B0503020204020204" pitchFamily="34" charset="-122"/>
              </a:rPr>
              <a:t>：去平均值。</a:t>
            </a:r>
          </a:p>
          <a:p>
            <a:pPr lvl="3">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lvl="3">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Step2</a:t>
            </a:r>
            <a:r>
              <a:rPr lang="zh-CN" altLang="en-US" sz="2000" dirty="0" smtClean="0">
                <a:latin typeface="微软雅黑" panose="020B0503020204020204" pitchFamily="34" charset="-122"/>
                <a:ea typeface="微软雅黑" panose="020B0503020204020204" pitchFamily="34" charset="-122"/>
              </a:rPr>
              <a:t>：计算协方差矩阵。</a:t>
            </a:r>
          </a:p>
          <a:p>
            <a:pPr lvl="3">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lvl="3">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Step3</a:t>
            </a:r>
            <a:r>
              <a:rPr lang="zh-CN" altLang="en-US" sz="2000" dirty="0" smtClean="0">
                <a:latin typeface="微软雅黑" panose="020B0503020204020204" pitchFamily="34" charset="-122"/>
                <a:ea typeface="微软雅黑" panose="020B0503020204020204" pitchFamily="34" charset="-122"/>
              </a:rPr>
              <a:t>：通过</a:t>
            </a:r>
            <a:r>
              <a:rPr lang="en-US" altLang="zh-CN" sz="2000" dirty="0" smtClean="0">
                <a:latin typeface="微软雅黑" panose="020B0503020204020204" pitchFamily="34" charset="-122"/>
                <a:ea typeface="微软雅黑" panose="020B0503020204020204" pitchFamily="34" charset="-122"/>
              </a:rPr>
              <a:t>SVD</a:t>
            </a:r>
            <a:r>
              <a:rPr lang="zh-CN" altLang="en-US" sz="2000" dirty="0" smtClean="0">
                <a:latin typeface="微软雅黑" panose="020B0503020204020204" pitchFamily="34" charset="-122"/>
                <a:ea typeface="微软雅黑" panose="020B0503020204020204" pitchFamily="34" charset="-122"/>
              </a:rPr>
              <a:t>计算协方差矩阵的特征值与特征向量。</a:t>
            </a:r>
          </a:p>
          <a:p>
            <a:pPr lvl="3">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lvl="3">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Step4</a:t>
            </a:r>
            <a:r>
              <a:rPr lang="zh-CN" altLang="en-US" sz="2000" dirty="0" smtClean="0">
                <a:latin typeface="微软雅黑" panose="020B0503020204020204" pitchFamily="34" charset="-122"/>
                <a:ea typeface="微软雅黑" panose="020B0503020204020204" pitchFamily="34" charset="-122"/>
              </a:rPr>
              <a:t>：选取</a:t>
            </a:r>
            <a:r>
              <a:rPr lang="en-US" altLang="zh-CN" sz="2000" dirty="0" smtClean="0">
                <a:latin typeface="微软雅黑" panose="020B0503020204020204" pitchFamily="34" charset="-122"/>
                <a:ea typeface="微软雅黑" panose="020B0503020204020204" pitchFamily="34" charset="-122"/>
              </a:rPr>
              <a:t>K</a:t>
            </a:r>
            <a:r>
              <a:rPr lang="zh-CN" altLang="en-US" sz="2000" dirty="0" smtClean="0">
                <a:latin typeface="微软雅黑" panose="020B0503020204020204" pitchFamily="34" charset="-122"/>
                <a:ea typeface="微软雅黑" panose="020B0503020204020204" pitchFamily="34" charset="-122"/>
              </a:rPr>
              <a:t>个特征向量。</a:t>
            </a:r>
          </a:p>
          <a:p>
            <a:pPr lvl="3">
              <a:buFont typeface="Wingdings" panose="05000000000000000000" pitchFamily="2" charset="2"/>
              <a:buChar char="Ø"/>
            </a:pPr>
            <a:endParaRPr lang="en-US" altLang="zh-CN" sz="2000" dirty="0" smtClean="0">
              <a:latin typeface="微软雅黑" panose="020B0503020204020204" pitchFamily="34" charset="-122"/>
              <a:ea typeface="微软雅黑" panose="020B0503020204020204" pitchFamily="34" charset="-122"/>
            </a:endParaRPr>
          </a:p>
          <a:p>
            <a:pPr lvl="3">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Step5</a:t>
            </a:r>
            <a:r>
              <a:rPr lang="zh-CN" altLang="en-US" sz="2000" dirty="0" smtClean="0">
                <a:latin typeface="微软雅黑" panose="020B0503020204020204" pitchFamily="34" charset="-122"/>
                <a:ea typeface="微软雅黑" panose="020B0503020204020204" pitchFamily="34" charset="-122"/>
              </a:rPr>
              <a:t>：将数据转换到</a:t>
            </a:r>
            <a:r>
              <a:rPr lang="en-US" altLang="zh-CN" sz="2000" dirty="0" smtClean="0">
                <a:latin typeface="微软雅黑" panose="020B0503020204020204" pitchFamily="34" charset="-122"/>
                <a:ea typeface="微软雅黑" panose="020B0503020204020204" pitchFamily="34" charset="-122"/>
              </a:rPr>
              <a:t>k</a:t>
            </a:r>
            <a:r>
              <a:rPr lang="zh-CN" altLang="en-US" sz="2000" dirty="0" smtClean="0">
                <a:latin typeface="微软雅黑" panose="020B0503020204020204" pitchFamily="34" charset="-122"/>
                <a:ea typeface="微软雅黑" panose="020B0503020204020204" pitchFamily="34" charset="-122"/>
              </a:rPr>
              <a:t>个特征向量构建的新空间中。</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pic>
        <p:nvPicPr>
          <p:cNvPr id="167938" name="Picture 2"/>
          <p:cNvPicPr>
            <a:picLocks noChangeAspect="1" noChangeArrowheads="1"/>
          </p:cNvPicPr>
          <p:nvPr/>
        </p:nvPicPr>
        <p:blipFill>
          <a:blip r:embed="rId3"/>
          <a:srcRect/>
          <a:stretch>
            <a:fillRect/>
          </a:stretch>
        </p:blipFill>
        <p:spPr bwMode="auto">
          <a:xfrm>
            <a:off x="3809654" y="2140194"/>
            <a:ext cx="2714625" cy="419100"/>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a:t>
            </a:r>
            <a:r>
              <a:rPr lang="en-US" altLang="zh-CN" dirty="0" smtClean="0"/>
              <a:t>PCA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3408305" cy="830997"/>
          </a:xfrm>
          <a:prstGeom prst="rect">
            <a:avLst/>
          </a:prstGeom>
          <a:noFill/>
        </p:spPr>
        <p:txBody>
          <a:bodyPr wrap="none" rtlCol="0">
            <a:spAutoFit/>
          </a:bodyPr>
          <a:lstStyle/>
          <a:p>
            <a:r>
              <a:rPr lang="en-US" altLang="zh-CN" sz="2400" b="1" dirty="0" smtClean="0"/>
              <a:t>K</a:t>
            </a:r>
            <a:r>
              <a:rPr lang="zh-CN" altLang="en-US" sz="2400" b="1" dirty="0" smtClean="0"/>
              <a:t>的取值</a:t>
            </a:r>
            <a:r>
              <a:rPr lang="en-US" altLang="zh-CN" sz="2400" b="1" dirty="0" smtClean="0"/>
              <a:t>(</a:t>
            </a:r>
            <a:r>
              <a:rPr lang="zh-CN" altLang="en-US" sz="2400" b="1" dirty="0" smtClean="0"/>
              <a:t>主成分的个数</a:t>
            </a:r>
            <a:r>
              <a:rPr lang="en-US" altLang="zh-CN" sz="2400" b="1" dirty="0" smtClean="0"/>
              <a:t>)</a:t>
            </a:r>
          </a:p>
          <a:p>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14" name="组合 13"/>
          <p:cNvGrpSpPr/>
          <p:nvPr/>
        </p:nvGrpSpPr>
        <p:grpSpPr>
          <a:xfrm>
            <a:off x="4057469" y="2410741"/>
            <a:ext cx="9640278" cy="3255764"/>
            <a:chOff x="2819219" y="2525808"/>
            <a:chExt cx="9640278" cy="3255764"/>
          </a:xfrm>
        </p:grpSpPr>
        <p:sp>
          <p:nvSpPr>
            <p:cNvPr id="11" name="TextBox 10"/>
            <p:cNvSpPr txBox="1"/>
            <p:nvPr/>
          </p:nvSpPr>
          <p:spPr>
            <a:xfrm>
              <a:off x="2819219" y="2611473"/>
              <a:ext cx="9640278" cy="3170099"/>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均方投影误差：</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数据总量：</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反解</a:t>
              </a:r>
              <a:r>
                <a:rPr lang="en-US" altLang="zh-CN" sz="2000" dirty="0" smtClean="0">
                  <a:latin typeface="微软雅黑" panose="020B0503020204020204" pitchFamily="34" charset="-122"/>
                  <a:ea typeface="微软雅黑" panose="020B0503020204020204" pitchFamily="34" charset="-122"/>
                </a:rPr>
                <a:t>k</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pic>
          <p:nvPicPr>
            <p:cNvPr id="173060" name="Picture 4"/>
            <p:cNvPicPr>
              <a:picLocks noChangeAspect="1" noChangeArrowheads="1"/>
            </p:cNvPicPr>
            <p:nvPr/>
          </p:nvPicPr>
          <p:blipFill>
            <a:blip r:embed="rId3"/>
            <a:srcRect/>
            <a:stretch>
              <a:fillRect/>
            </a:stretch>
          </p:blipFill>
          <p:spPr bwMode="auto">
            <a:xfrm>
              <a:off x="4705658" y="2525808"/>
              <a:ext cx="2400300" cy="485775"/>
            </a:xfrm>
            <a:prstGeom prst="rect">
              <a:avLst/>
            </a:prstGeom>
            <a:noFill/>
            <a:ln w="9525">
              <a:noFill/>
              <a:miter lim="800000"/>
              <a:headEnd/>
              <a:tailEnd/>
            </a:ln>
          </p:spPr>
        </p:pic>
        <p:pic>
          <p:nvPicPr>
            <p:cNvPr id="173061" name="Picture 5"/>
            <p:cNvPicPr>
              <a:picLocks noChangeAspect="1" noChangeArrowheads="1"/>
            </p:cNvPicPr>
            <p:nvPr/>
          </p:nvPicPr>
          <p:blipFill>
            <a:blip r:embed="rId4"/>
            <a:srcRect/>
            <a:stretch>
              <a:fillRect/>
            </a:stretch>
          </p:blipFill>
          <p:spPr bwMode="auto">
            <a:xfrm>
              <a:off x="4429433" y="3505200"/>
              <a:ext cx="2295525" cy="523875"/>
            </a:xfrm>
            <a:prstGeom prst="rect">
              <a:avLst/>
            </a:prstGeom>
            <a:noFill/>
            <a:ln w="9525">
              <a:noFill/>
              <a:miter lim="800000"/>
              <a:headEnd/>
              <a:tailEnd/>
            </a:ln>
          </p:spPr>
        </p:pic>
        <p:pic>
          <p:nvPicPr>
            <p:cNvPr id="173062" name="Picture 6"/>
            <p:cNvPicPr>
              <a:picLocks noChangeAspect="1" noChangeArrowheads="1"/>
            </p:cNvPicPr>
            <p:nvPr/>
          </p:nvPicPr>
          <p:blipFill>
            <a:blip r:embed="rId5"/>
            <a:srcRect/>
            <a:stretch>
              <a:fillRect/>
            </a:stretch>
          </p:blipFill>
          <p:spPr bwMode="auto">
            <a:xfrm>
              <a:off x="4705658" y="4300538"/>
              <a:ext cx="2895600" cy="1057275"/>
            </a:xfrm>
            <a:prstGeom prst="rect">
              <a:avLst/>
            </a:prstGeom>
            <a:noFill/>
            <a:ln w="9525">
              <a:noFill/>
              <a:miter lim="800000"/>
              <a:headEnd/>
              <a:tailEnd/>
            </a:ln>
          </p:spPr>
        </p:pic>
      </p:gr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传统信息检索方法</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2031325" cy="461665"/>
          </a:xfrm>
          <a:prstGeom prst="rect">
            <a:avLst/>
          </a:prstGeom>
          <a:noFill/>
        </p:spPr>
        <p:txBody>
          <a:bodyPr wrap="none" rtlCol="0">
            <a:spAutoFit/>
          </a:bodyPr>
          <a:lstStyle/>
          <a:p>
            <a:r>
              <a:rPr lang="zh-CN" altLang="en-US" sz="2400" b="1" dirty="0" smtClean="0"/>
              <a:t>向量空间模型</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75107" name="Picture 3"/>
          <p:cNvPicPr>
            <a:picLocks noChangeAspect="1" noChangeArrowheads="1"/>
          </p:cNvPicPr>
          <p:nvPr/>
        </p:nvPicPr>
        <p:blipFill>
          <a:blip r:embed="rId3"/>
          <a:srcRect/>
          <a:stretch>
            <a:fillRect/>
          </a:stretch>
        </p:blipFill>
        <p:spPr bwMode="auto">
          <a:xfrm>
            <a:off x="1147763" y="2838450"/>
            <a:ext cx="9896475" cy="1485900"/>
          </a:xfrm>
          <a:prstGeom prst="rect">
            <a:avLst/>
          </a:prstGeom>
          <a:noFill/>
          <a:ln w="9525">
            <a:noFill/>
            <a:miter lim="800000"/>
            <a:headEnd/>
            <a:tailEnd/>
          </a:ln>
        </p:spPr>
      </p:pic>
      <p:sp>
        <p:nvSpPr>
          <p:cNvPr id="14" name="TextBox 13"/>
          <p:cNvSpPr txBox="1"/>
          <p:nvPr/>
        </p:nvSpPr>
        <p:spPr>
          <a:xfrm>
            <a:off x="2952750" y="4695825"/>
            <a:ext cx="6268948"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Q=”IDF in computer-based information look-up”</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LSA</a:t>
            </a:r>
            <a:r>
              <a:rPr lang="en-US" altLang="zh-CN" b="0" dirty="0" smtClean="0"/>
              <a:t> </a:t>
            </a:r>
            <a:r>
              <a:rPr lang="zh-CN" altLang="en-US" b="0" dirty="0" smtClean="0"/>
              <a:t>（</a:t>
            </a:r>
            <a:r>
              <a:rPr lang="en-US" altLang="zh-CN" b="0" dirty="0" smtClean="0"/>
              <a:t>Latent Semantic Indexing</a:t>
            </a:r>
            <a:r>
              <a:rPr lang="zh-CN" altLang="en-US" b="0" dirty="0" smtClean="0"/>
              <a:t>）</a:t>
            </a:r>
            <a:endParaRPr lang="zh-CN" altLang="en-US" dirty="0"/>
          </a:p>
        </p:txBody>
      </p:sp>
      <p:graphicFrame>
        <p:nvGraphicFramePr>
          <p:cNvPr id="15" name="图示 14"/>
          <p:cNvGraphicFramePr/>
          <p:nvPr/>
        </p:nvGraphicFramePr>
        <p:xfrm>
          <a:off x="1539631" y="1700198"/>
          <a:ext cx="9100038" cy="3610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74"/>
          <p:cNvSpPr txBox="1"/>
          <p:nvPr/>
        </p:nvSpPr>
        <p:spPr>
          <a:xfrm>
            <a:off x="4621212" y="4099848"/>
            <a:ext cx="5723791"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smtClean="0">
                <a:ln>
                  <a:noFill/>
                </a:ln>
                <a:solidFill>
                  <a:sysClr val="windowText" lastClr="000000"/>
                </a:solidFill>
                <a:effectLst/>
                <a:uLnTx/>
                <a:uFillTx/>
                <a:latin typeface="Arial" panose="020B0604020202020204"/>
                <a:ea typeface="微软雅黑" panose="020B0503020204020204" pitchFamily="34" charset="-122"/>
                <a:cs typeface="+mj-cs"/>
              </a:rPr>
              <a:t>话题发现引言</a:t>
            </a:r>
          </a:p>
        </p:txBody>
      </p:sp>
      <p:graphicFrame>
        <p:nvGraphicFramePr>
          <p:cNvPr id="24" name="图表 23"/>
          <p:cNvGraphicFramePr/>
          <p:nvPr/>
        </p:nvGraphicFramePr>
        <p:xfrm>
          <a:off x="1381561"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25" name="椭圆 24"/>
          <p:cNvSpPr/>
          <p:nvPr/>
        </p:nvSpPr>
        <p:spPr>
          <a:xfrm>
            <a:off x="2414176" y="4099848"/>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defRPr/>
            </a:pPr>
            <a:r>
              <a:rPr kumimoji="0" lang="en-US" altLang="zh-CN" sz="5400" b="1" i="0" u="none" strike="noStrike" kern="0" cap="none" spc="0" normalizeH="0" baseline="0" noProof="0" dirty="0" smtClean="0">
                <a:ln>
                  <a:noFill/>
                </a:ln>
                <a:solidFill>
                  <a:prstClr val="white"/>
                </a:solidFill>
                <a:effectLst>
                  <a:innerShdw blurRad="127000">
                    <a:prstClr val="white">
                      <a:lumMod val="50000"/>
                      <a:alpha val="85000"/>
                    </a:prstClr>
                  </a:innerShdw>
                </a:effectLst>
                <a:uLnTx/>
                <a:uFillTx/>
                <a:cs typeface="+mn-ea"/>
                <a:sym typeface="+mn-lt"/>
              </a:rPr>
              <a:t>1</a:t>
            </a:r>
            <a:endParaRPr kumimoji="0" lang="zh-CN" altLang="en-US" sz="5400" b="1" i="0" u="none" strike="noStrike" kern="0" cap="none" spc="0" normalizeH="0" baseline="0" noProof="0" dirty="0" smtClean="0">
              <a:ln>
                <a:noFill/>
              </a:ln>
              <a:solidFill>
                <a:prstClr val="white"/>
              </a:solidFill>
              <a:effectLst>
                <a:innerShdw blurRad="127000">
                  <a:prstClr val="white">
                    <a:lumMod val="50000"/>
                    <a:alpha val="85000"/>
                  </a:prstClr>
                </a:innerShdw>
              </a:effectLst>
              <a:uLnTx/>
              <a:uFillTx/>
              <a:cs typeface="+mn-ea"/>
              <a:sym typeface="+mn-lt"/>
            </a:endParaRPr>
          </a:p>
        </p:txBody>
      </p:sp>
      <p:sp>
        <p:nvSpPr>
          <p:cNvPr id="5" name="文本占位符 75"/>
          <p:cNvSpPr txBox="1"/>
          <p:nvPr/>
        </p:nvSpPr>
        <p:spPr>
          <a:xfrm>
            <a:off x="4621212" y="4973738"/>
            <a:ext cx="5723791" cy="373949"/>
          </a:xfrm>
          <a:prstGeom prst="rect">
            <a:avLst/>
          </a:prstGeom>
          <a:noFill/>
        </p:spPr>
        <p:txBody>
          <a:bodyPr vert="horz" wrap="square"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olidFill>
                  <a:sysClr val="window" lastClr="FFFFFF">
                    <a:lumMod val="65000"/>
                  </a:sysClr>
                </a:solidFill>
                <a:latin typeface="Arial" panose="020B0604020202020204"/>
                <a:ea typeface="微软雅黑" panose="020B0503020204020204" pitchFamily="34" charset="-122"/>
              </a:rPr>
              <a:t>主讲人</a:t>
            </a:r>
            <a:r>
              <a:rPr lang="zh-CN" altLang="en-US" dirty="0" smtClean="0">
                <a:solidFill>
                  <a:sysClr val="window" lastClr="FFFFFF">
                    <a:lumMod val="65000"/>
                  </a:sysClr>
                </a:solidFill>
                <a:latin typeface="Arial" panose="020B0604020202020204"/>
                <a:ea typeface="微软雅黑" panose="020B0503020204020204" pitchFamily="34" charset="-122"/>
              </a:rPr>
              <a:t>：关晓柳</a:t>
            </a:r>
            <a:endParaRPr kumimoji="0" lang="en-US" altLang="en-US" sz="2400" b="0" i="0" u="none" strike="noStrike" kern="1200" cap="none" spc="0" normalizeH="0" baseline="0" noProof="0" dirty="0">
              <a:ln>
                <a:noFill/>
              </a:ln>
              <a:solidFill>
                <a:sysClr val="window" lastClr="FFFFFF">
                  <a:lumMod val="65000"/>
                </a:sysClr>
              </a:solidFill>
              <a:effectLst/>
              <a:uLnTx/>
              <a:uFillTx/>
              <a:latin typeface="Arial" panose="020B0604020202020204"/>
              <a:ea typeface="微软雅黑" panose="020B0503020204020204" pitchFamily="34" charset="-122"/>
              <a:cs typeface="+mn-cs"/>
            </a:endParaRPr>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2473754" cy="461665"/>
          </a:xfrm>
          <a:prstGeom prst="rect">
            <a:avLst/>
          </a:prstGeom>
          <a:noFill/>
        </p:spPr>
        <p:txBody>
          <a:bodyPr wrap="none" rtlCol="0">
            <a:spAutoFit/>
          </a:bodyPr>
          <a:lstStyle/>
          <a:p>
            <a:r>
              <a:rPr lang="zh-CN" altLang="en-US" sz="2400" b="1" dirty="0" smtClean="0"/>
              <a:t>索引词</a:t>
            </a:r>
            <a:r>
              <a:rPr lang="en-US" altLang="zh-CN" sz="2400" b="1" dirty="0" smtClean="0"/>
              <a:t>-</a:t>
            </a:r>
            <a:r>
              <a:rPr lang="zh-CN" altLang="en-US" sz="2400" b="1" dirty="0" smtClean="0"/>
              <a:t>文本矩阵</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80226" name="Picture 2"/>
          <p:cNvPicPr>
            <a:picLocks noChangeAspect="1" noChangeArrowheads="1"/>
          </p:cNvPicPr>
          <p:nvPr/>
        </p:nvPicPr>
        <p:blipFill>
          <a:blip r:embed="rId3"/>
          <a:srcRect/>
          <a:stretch>
            <a:fillRect/>
          </a:stretch>
        </p:blipFill>
        <p:spPr bwMode="auto">
          <a:xfrm>
            <a:off x="3421426" y="2214058"/>
            <a:ext cx="5151270" cy="3452447"/>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800219" cy="461665"/>
          </a:xfrm>
          <a:prstGeom prst="rect">
            <a:avLst/>
          </a:prstGeom>
          <a:noFill/>
        </p:spPr>
        <p:txBody>
          <a:bodyPr wrap="none" rtlCol="0">
            <a:spAutoFit/>
          </a:bodyPr>
          <a:lstStyle/>
          <a:p>
            <a:r>
              <a:rPr lang="zh-CN" altLang="en-US" sz="2400" b="1" dirty="0" smtClean="0"/>
              <a:t>示例</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81250" name="Picture 2"/>
          <p:cNvPicPr>
            <a:picLocks noChangeAspect="1" noChangeArrowheads="1"/>
          </p:cNvPicPr>
          <p:nvPr/>
        </p:nvPicPr>
        <p:blipFill>
          <a:blip r:embed="rId3"/>
          <a:srcRect/>
          <a:stretch>
            <a:fillRect/>
          </a:stretch>
        </p:blipFill>
        <p:spPr bwMode="auto">
          <a:xfrm>
            <a:off x="3990974" y="1833591"/>
            <a:ext cx="4276725" cy="3832914"/>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800219" cy="461665"/>
          </a:xfrm>
          <a:prstGeom prst="rect">
            <a:avLst/>
          </a:prstGeom>
          <a:noFill/>
        </p:spPr>
        <p:txBody>
          <a:bodyPr wrap="none" rtlCol="0">
            <a:spAutoFit/>
          </a:bodyPr>
          <a:lstStyle/>
          <a:p>
            <a:r>
              <a:rPr lang="zh-CN" altLang="en-US" sz="2400" b="1" dirty="0" smtClean="0"/>
              <a:t>示例</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82274" name="Picture 2"/>
          <p:cNvPicPr>
            <a:picLocks noChangeAspect="1" noChangeArrowheads="1"/>
          </p:cNvPicPr>
          <p:nvPr/>
        </p:nvPicPr>
        <p:blipFill>
          <a:blip r:embed="rId3"/>
          <a:srcRect/>
          <a:stretch>
            <a:fillRect/>
          </a:stretch>
        </p:blipFill>
        <p:spPr bwMode="auto">
          <a:xfrm>
            <a:off x="2628899" y="2347409"/>
            <a:ext cx="7250048" cy="3415216"/>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800219" cy="461665"/>
          </a:xfrm>
          <a:prstGeom prst="rect">
            <a:avLst/>
          </a:prstGeom>
          <a:noFill/>
        </p:spPr>
        <p:txBody>
          <a:bodyPr wrap="none" rtlCol="0">
            <a:spAutoFit/>
          </a:bodyPr>
          <a:lstStyle/>
          <a:p>
            <a:r>
              <a:rPr lang="zh-CN" altLang="en-US" sz="2400" b="1" dirty="0" smtClean="0"/>
              <a:t>示例</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83298" name="Picture 2"/>
          <p:cNvPicPr>
            <a:picLocks noChangeAspect="1" noChangeArrowheads="1"/>
          </p:cNvPicPr>
          <p:nvPr/>
        </p:nvPicPr>
        <p:blipFill>
          <a:blip r:embed="rId3"/>
          <a:srcRect/>
          <a:stretch>
            <a:fillRect/>
          </a:stretch>
        </p:blipFill>
        <p:spPr bwMode="auto">
          <a:xfrm>
            <a:off x="3684467" y="1902421"/>
            <a:ext cx="5451506" cy="4014197"/>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800219" cy="461665"/>
          </a:xfrm>
          <a:prstGeom prst="rect">
            <a:avLst/>
          </a:prstGeom>
          <a:noFill/>
        </p:spPr>
        <p:txBody>
          <a:bodyPr wrap="none" rtlCol="0">
            <a:spAutoFit/>
          </a:bodyPr>
          <a:lstStyle/>
          <a:p>
            <a:r>
              <a:rPr lang="zh-CN" altLang="en-US" sz="2400" b="1" dirty="0" smtClean="0"/>
              <a:t>分析</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6" name="图示 15"/>
          <p:cNvGraphicFramePr/>
          <p:nvPr/>
        </p:nvGraphicFramePr>
        <p:xfrm>
          <a:off x="2736850" y="1637601"/>
          <a:ext cx="7189698" cy="419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PLSA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189442" name="Picture 2" descr="https://images2015.cnblogs.com/blog/995611/201612/995611-20161225223711011-378502807.png"/>
          <p:cNvPicPr>
            <a:picLocks noChangeAspect="1" noChangeArrowheads="1"/>
          </p:cNvPicPr>
          <p:nvPr/>
        </p:nvPicPr>
        <p:blipFill>
          <a:blip r:embed="rId3"/>
          <a:srcRect/>
          <a:stretch>
            <a:fillRect/>
          </a:stretch>
        </p:blipFill>
        <p:spPr bwMode="auto">
          <a:xfrm>
            <a:off x="2383203" y="2350096"/>
            <a:ext cx="4419600" cy="2343151"/>
          </a:xfrm>
          <a:prstGeom prst="rect">
            <a:avLst/>
          </a:prstGeom>
          <a:noFill/>
        </p:spPr>
      </p:pic>
      <p:sp>
        <p:nvSpPr>
          <p:cNvPr id="17" name="TextBox 16"/>
          <p:cNvSpPr txBox="1"/>
          <p:nvPr/>
        </p:nvSpPr>
        <p:spPr>
          <a:xfrm>
            <a:off x="2925672" y="4807536"/>
            <a:ext cx="5037228"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d</a:t>
            </a:r>
            <a:r>
              <a:rPr lang="zh-CN" altLang="en-US" sz="2000" dirty="0" smtClean="0">
                <a:latin typeface="微软雅黑" panose="020B0503020204020204" pitchFamily="34" charset="-122"/>
                <a:ea typeface="微软雅黑" panose="020B0503020204020204" pitchFamily="34" charset="-122"/>
              </a:rPr>
              <a:t>：文档  </a:t>
            </a:r>
            <a:r>
              <a:rPr lang="en-US" altLang="zh-CN" sz="2000" dirty="0" smtClean="0">
                <a:latin typeface="微软雅黑" panose="020B0503020204020204" pitchFamily="34" charset="-122"/>
                <a:ea typeface="微软雅黑" panose="020B0503020204020204" pitchFamily="34" charset="-122"/>
              </a:rPr>
              <a:t>Z</a:t>
            </a:r>
            <a:r>
              <a:rPr lang="zh-CN" altLang="en-US" sz="2000" dirty="0" smtClean="0">
                <a:latin typeface="微软雅黑" panose="020B0503020204020204" pitchFamily="34" charset="-122"/>
                <a:ea typeface="微软雅黑" panose="020B0503020204020204" pitchFamily="34" charset="-122"/>
              </a:rPr>
              <a:t>：主题   </a:t>
            </a:r>
            <a:r>
              <a:rPr lang="en-US" altLang="zh-CN" sz="2000" dirty="0" smtClean="0">
                <a:latin typeface="微软雅黑" panose="020B0503020204020204" pitchFamily="34" charset="-122"/>
                <a:ea typeface="微软雅黑" panose="020B0503020204020204" pitchFamily="34" charset="-122"/>
              </a:rPr>
              <a:t>w</a:t>
            </a:r>
            <a:r>
              <a:rPr lang="zh-CN" altLang="en-US" sz="2000" dirty="0" smtClean="0">
                <a:latin typeface="微软雅黑" panose="020B0503020204020204" pitchFamily="34" charset="-122"/>
                <a:ea typeface="微软雅黑" panose="020B0503020204020204" pitchFamily="34" charset="-122"/>
              </a:rPr>
              <a:t>：词语</a:t>
            </a:r>
            <a:endParaRPr lang="zh-CN" altLang="en-US" sz="2000" dirty="0">
              <a:latin typeface="微软雅黑" panose="020B0503020204020204" pitchFamily="34" charset="-122"/>
              <a:ea typeface="微软雅黑" panose="020B0503020204020204" pitchFamily="34" charset="-122"/>
            </a:endParaRPr>
          </a:p>
        </p:txBody>
      </p:sp>
      <p:pic>
        <p:nvPicPr>
          <p:cNvPr id="189455" name="Picture 15"/>
          <p:cNvPicPr>
            <a:picLocks noChangeAspect="1" noChangeArrowheads="1"/>
          </p:cNvPicPr>
          <p:nvPr/>
        </p:nvPicPr>
        <p:blipFill>
          <a:blip r:embed="rId4"/>
          <a:srcRect/>
          <a:stretch>
            <a:fillRect/>
          </a:stretch>
        </p:blipFill>
        <p:spPr bwMode="auto">
          <a:xfrm>
            <a:off x="6919790" y="3467100"/>
            <a:ext cx="4038600" cy="714375"/>
          </a:xfrm>
          <a:prstGeom prst="rect">
            <a:avLst/>
          </a:prstGeom>
          <a:noFill/>
          <a:ln w="9525">
            <a:noFill/>
            <a:miter lim="800000"/>
            <a:headEnd/>
            <a:tailEnd/>
          </a:ln>
        </p:spPr>
      </p:pic>
      <p:sp>
        <p:nvSpPr>
          <p:cNvPr id="23" name="TextBox 22"/>
          <p:cNvSpPr txBox="1"/>
          <p:nvPr/>
        </p:nvSpPr>
        <p:spPr>
          <a:xfrm>
            <a:off x="1297353" y="1637601"/>
            <a:ext cx="1723549" cy="461665"/>
          </a:xfrm>
          <a:prstGeom prst="rect">
            <a:avLst/>
          </a:prstGeom>
          <a:noFill/>
        </p:spPr>
        <p:txBody>
          <a:bodyPr wrap="none" rtlCol="0">
            <a:spAutoFit/>
          </a:bodyPr>
          <a:lstStyle/>
          <a:p>
            <a:r>
              <a:rPr lang="zh-CN" altLang="en-US" sz="2400" b="1" dirty="0" smtClean="0"/>
              <a:t>模型与目标</a:t>
            </a:r>
            <a:endParaRPr lang="zh-CN" altLang="zh-CN" sz="2400" b="1" dirty="0"/>
          </a:p>
        </p:txBody>
      </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PLSA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297353" y="1637601"/>
            <a:ext cx="1415772" cy="461665"/>
          </a:xfrm>
          <a:prstGeom prst="rect">
            <a:avLst/>
          </a:prstGeom>
          <a:noFill/>
        </p:spPr>
        <p:txBody>
          <a:bodyPr wrap="none" rtlCol="0">
            <a:spAutoFit/>
          </a:bodyPr>
          <a:lstStyle/>
          <a:p>
            <a:r>
              <a:rPr lang="zh-CN" altLang="en-US" sz="2400" b="1" dirty="0" smtClean="0"/>
              <a:t>目标函数</a:t>
            </a:r>
            <a:endParaRPr lang="zh-CN" altLang="zh-CN" sz="2400" b="1" dirty="0"/>
          </a:p>
        </p:txBody>
      </p:sp>
      <p:pic>
        <p:nvPicPr>
          <p:cNvPr id="192516" name="Picture 4" descr="https://images2015.cnblogs.com/blog/995611/201612/995611-20161225224500854-1957670307.png"/>
          <p:cNvPicPr>
            <a:picLocks noChangeAspect="1" noChangeArrowheads="1"/>
          </p:cNvPicPr>
          <p:nvPr/>
        </p:nvPicPr>
        <p:blipFill>
          <a:blip r:embed="rId3"/>
          <a:srcRect/>
          <a:stretch>
            <a:fillRect/>
          </a:stretch>
        </p:blipFill>
        <p:spPr bwMode="auto">
          <a:xfrm>
            <a:off x="1689100" y="3305175"/>
            <a:ext cx="3606124" cy="781050"/>
          </a:xfrm>
          <a:prstGeom prst="rect">
            <a:avLst/>
          </a:prstGeom>
          <a:noFill/>
        </p:spPr>
      </p:pic>
      <p:pic>
        <p:nvPicPr>
          <p:cNvPr id="192518" name="Picture 6" descr="https://images2015.cnblogs.com/blog/995611/201612/995611-20161225224646979-704811194.png"/>
          <p:cNvPicPr>
            <a:picLocks noChangeAspect="1" noChangeArrowheads="1"/>
          </p:cNvPicPr>
          <p:nvPr/>
        </p:nvPicPr>
        <p:blipFill>
          <a:blip r:embed="rId4"/>
          <a:srcRect/>
          <a:stretch>
            <a:fillRect/>
          </a:stretch>
        </p:blipFill>
        <p:spPr bwMode="auto">
          <a:xfrm>
            <a:off x="5780999" y="2338386"/>
            <a:ext cx="5088004" cy="2723648"/>
          </a:xfrm>
          <a:prstGeom prst="rect">
            <a:avLst/>
          </a:prstGeom>
          <a:noFill/>
        </p:spPr>
      </p:pic>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PLSA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297353" y="1637601"/>
            <a:ext cx="1426994" cy="461665"/>
          </a:xfrm>
          <a:prstGeom prst="rect">
            <a:avLst/>
          </a:prstGeom>
          <a:noFill/>
        </p:spPr>
        <p:txBody>
          <a:bodyPr wrap="none" rtlCol="0">
            <a:spAutoFit/>
          </a:bodyPr>
          <a:lstStyle/>
          <a:p>
            <a:r>
              <a:rPr lang="en-US" altLang="zh-CN" sz="2400" b="1" dirty="0" smtClean="0"/>
              <a:t>E-M</a:t>
            </a:r>
            <a:r>
              <a:rPr lang="zh-CN" altLang="en-US" sz="2400" b="1" dirty="0" smtClean="0"/>
              <a:t>函数</a:t>
            </a:r>
            <a:endParaRPr lang="zh-CN" altLang="zh-CN" sz="2400" b="1" dirty="0"/>
          </a:p>
        </p:txBody>
      </p:sp>
      <p:sp>
        <p:nvSpPr>
          <p:cNvPr id="8" name="TextBox 7"/>
          <p:cNvSpPr txBox="1"/>
          <p:nvPr/>
        </p:nvSpPr>
        <p:spPr>
          <a:xfrm>
            <a:off x="1343025" y="2245697"/>
            <a:ext cx="847725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Step 1: E</a:t>
            </a:r>
            <a:r>
              <a:rPr lang="en-US" altLang="zh-CN" sz="2000" dirty="0" smtClean="0"/>
              <a:t>xpectation</a:t>
            </a:r>
            <a:endParaRPr lang="zh-CN" altLang="en-US" sz="2000" dirty="0">
              <a:latin typeface="微软雅黑" panose="020B0503020204020204" pitchFamily="34" charset="-122"/>
              <a:ea typeface="微软雅黑" panose="020B0503020204020204" pitchFamily="34" charset="-122"/>
            </a:endParaRPr>
          </a:p>
        </p:txBody>
      </p:sp>
      <p:sp>
        <p:nvSpPr>
          <p:cNvPr id="195592" name="Rectangle 8"/>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19559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10400" y="2738906"/>
            <a:ext cx="266700" cy="350044"/>
          </a:xfrm>
          <a:prstGeom prst="rect">
            <a:avLst/>
          </a:prstGeom>
          <a:noFill/>
        </p:spPr>
      </p:pic>
      <p:sp>
        <p:nvSpPr>
          <p:cNvPr id="195596" name="AutoShape 12" descr="https://images2015.cnblogs.com/blog/995611/201612/995611-20161225225043448-195293324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95600" name="Picture 16"/>
          <p:cNvPicPr>
            <a:picLocks noChangeAspect="1" noChangeArrowheads="1"/>
          </p:cNvPicPr>
          <p:nvPr/>
        </p:nvPicPr>
        <p:blipFill>
          <a:blip r:embed="rId4"/>
          <a:srcRect/>
          <a:stretch>
            <a:fillRect/>
          </a:stretch>
        </p:blipFill>
        <p:spPr bwMode="auto">
          <a:xfrm>
            <a:off x="3995738" y="3233738"/>
            <a:ext cx="3738562" cy="2359287"/>
          </a:xfrm>
          <a:prstGeom prst="rect">
            <a:avLst/>
          </a:prstGeom>
          <a:noFill/>
          <a:ln w="9525">
            <a:noFill/>
            <a:miter lim="800000"/>
            <a:headEnd/>
            <a:tailEnd/>
          </a:ln>
        </p:spPr>
      </p:pic>
      <p:sp>
        <p:nvSpPr>
          <p:cNvPr id="10" name="TextBox 9"/>
          <p:cNvSpPr txBox="1"/>
          <p:nvPr/>
        </p:nvSpPr>
        <p:spPr>
          <a:xfrm>
            <a:off x="2409825" y="2750582"/>
            <a:ext cx="6477000"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假设已知              和           求隐含变量      的后验概率</a:t>
            </a:r>
            <a:endParaRPr lang="zh-CN" altLang="en-US" sz="2000" dirty="0">
              <a:latin typeface="微软雅黑" panose="020B0503020204020204" pitchFamily="34" charset="-122"/>
              <a:ea typeface="微软雅黑" panose="020B0503020204020204" pitchFamily="34" charset="-122"/>
            </a:endParaRPr>
          </a:p>
        </p:txBody>
      </p:sp>
      <p:pic>
        <p:nvPicPr>
          <p:cNvPr id="195586" name="Picture 2" descr="https://images2015.cnblogs.com/blog/995611/201612/995611-20161225225004854-977299105.png"/>
          <p:cNvPicPr>
            <a:picLocks noChangeAspect="1" noChangeArrowheads="1"/>
          </p:cNvPicPr>
          <p:nvPr/>
        </p:nvPicPr>
        <p:blipFill>
          <a:blip r:embed="rId5"/>
          <a:srcRect/>
          <a:stretch>
            <a:fillRect/>
          </a:stretch>
        </p:blipFill>
        <p:spPr bwMode="auto">
          <a:xfrm>
            <a:off x="3602831" y="2815106"/>
            <a:ext cx="842963" cy="257175"/>
          </a:xfrm>
          <a:prstGeom prst="rect">
            <a:avLst/>
          </a:prstGeom>
          <a:noFill/>
        </p:spPr>
      </p:pic>
      <p:pic>
        <p:nvPicPr>
          <p:cNvPr id="195597" name="Picture 13"/>
          <p:cNvPicPr>
            <a:picLocks noChangeAspect="1" noChangeArrowheads="1"/>
          </p:cNvPicPr>
          <p:nvPr/>
        </p:nvPicPr>
        <p:blipFill>
          <a:blip r:embed="rId6"/>
          <a:srcRect/>
          <a:stretch>
            <a:fillRect/>
          </a:stretch>
        </p:blipFill>
        <p:spPr bwMode="auto">
          <a:xfrm>
            <a:off x="8683535" y="2748431"/>
            <a:ext cx="1000125" cy="397899"/>
          </a:xfrm>
          <a:prstGeom prst="rect">
            <a:avLst/>
          </a:prstGeom>
          <a:noFill/>
          <a:ln w="9525">
            <a:noFill/>
            <a:miter lim="800000"/>
            <a:headEnd/>
            <a:tailEnd/>
          </a:ln>
        </p:spPr>
      </p:pic>
      <p:pic>
        <p:nvPicPr>
          <p:cNvPr id="196610" name="Picture 2"/>
          <p:cNvPicPr>
            <a:picLocks noChangeAspect="1" noChangeArrowheads="1"/>
          </p:cNvPicPr>
          <p:nvPr/>
        </p:nvPicPr>
        <p:blipFill>
          <a:blip r:embed="rId7"/>
          <a:srcRect/>
          <a:stretch>
            <a:fillRect/>
          </a:stretch>
        </p:blipFill>
        <p:spPr bwMode="auto">
          <a:xfrm>
            <a:off x="4905374" y="2693432"/>
            <a:ext cx="729809" cy="435531"/>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PLSA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297353" y="1637601"/>
            <a:ext cx="1426994" cy="461665"/>
          </a:xfrm>
          <a:prstGeom prst="rect">
            <a:avLst/>
          </a:prstGeom>
          <a:noFill/>
        </p:spPr>
        <p:txBody>
          <a:bodyPr wrap="none" rtlCol="0">
            <a:spAutoFit/>
          </a:bodyPr>
          <a:lstStyle/>
          <a:p>
            <a:r>
              <a:rPr lang="en-US" altLang="zh-CN" sz="2400" b="1" dirty="0" smtClean="0"/>
              <a:t>E-M</a:t>
            </a:r>
            <a:r>
              <a:rPr lang="zh-CN" altLang="en-US" sz="2400" b="1" dirty="0" smtClean="0"/>
              <a:t>函数</a:t>
            </a:r>
            <a:endParaRPr lang="zh-CN" altLang="zh-CN" sz="2400" b="1" dirty="0"/>
          </a:p>
        </p:txBody>
      </p:sp>
      <p:sp>
        <p:nvSpPr>
          <p:cNvPr id="8" name="TextBox 7"/>
          <p:cNvSpPr txBox="1"/>
          <p:nvPr/>
        </p:nvSpPr>
        <p:spPr>
          <a:xfrm>
            <a:off x="1343025" y="2245697"/>
            <a:ext cx="847725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Step 2: Maximization</a:t>
            </a:r>
            <a:endParaRPr lang="zh-CN" altLang="en-US" sz="2000" dirty="0">
              <a:latin typeface="微软雅黑" panose="020B0503020204020204" pitchFamily="34" charset="-122"/>
              <a:ea typeface="微软雅黑" panose="020B0503020204020204" pitchFamily="34" charset="-122"/>
            </a:endParaRPr>
          </a:p>
        </p:txBody>
      </p:sp>
      <p:sp>
        <p:nvSpPr>
          <p:cNvPr id="195592" name="Rectangle 8"/>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95596" name="AutoShape 12" descr="https://images2015.cnblogs.com/blog/995611/201612/995611-20161225225043448-195293324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 name="TextBox 9"/>
          <p:cNvSpPr txBox="1"/>
          <p:nvPr/>
        </p:nvSpPr>
        <p:spPr>
          <a:xfrm>
            <a:off x="2124074" y="2741057"/>
            <a:ext cx="6981825" cy="707886"/>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求关于参数              和            对数似然函数期望的最大值，得到最优解，迭代到</a:t>
            </a:r>
            <a:r>
              <a:rPr lang="en-US" altLang="zh-CN" sz="2000" dirty="0" smtClean="0">
                <a:latin typeface="微软雅黑" panose="020B0503020204020204" pitchFamily="34" charset="-122"/>
                <a:ea typeface="微软雅黑" panose="020B0503020204020204" pitchFamily="34" charset="-122"/>
              </a:rPr>
              <a:t>E</a:t>
            </a:r>
            <a:r>
              <a:rPr lang="zh-CN" altLang="en-US" sz="2000" dirty="0" smtClean="0">
                <a:latin typeface="微软雅黑" panose="020B0503020204020204" pitchFamily="34" charset="-122"/>
                <a:ea typeface="微软雅黑" panose="020B0503020204020204" pitchFamily="34" charset="-122"/>
              </a:rPr>
              <a:t>步骤中。</a:t>
            </a:r>
            <a:endParaRPr lang="zh-CN" altLang="en-US" sz="2000" dirty="0">
              <a:latin typeface="微软雅黑" panose="020B0503020204020204" pitchFamily="34" charset="-122"/>
              <a:ea typeface="微软雅黑" panose="020B0503020204020204" pitchFamily="34" charset="-122"/>
            </a:endParaRPr>
          </a:p>
        </p:txBody>
      </p:sp>
      <p:pic>
        <p:nvPicPr>
          <p:cNvPr id="195586" name="Picture 2" descr="https://images2015.cnblogs.com/blog/995611/201612/995611-20161225225004854-977299105.png"/>
          <p:cNvPicPr>
            <a:picLocks noChangeAspect="1" noChangeArrowheads="1"/>
          </p:cNvPicPr>
          <p:nvPr/>
        </p:nvPicPr>
        <p:blipFill>
          <a:blip r:embed="rId3"/>
          <a:srcRect/>
          <a:stretch>
            <a:fillRect/>
          </a:stretch>
        </p:blipFill>
        <p:spPr bwMode="auto">
          <a:xfrm>
            <a:off x="3602831" y="2815106"/>
            <a:ext cx="842963" cy="257175"/>
          </a:xfrm>
          <a:prstGeom prst="rect">
            <a:avLst/>
          </a:prstGeom>
          <a:noFill/>
        </p:spPr>
      </p:pic>
      <p:pic>
        <p:nvPicPr>
          <p:cNvPr id="196610" name="Picture 2"/>
          <p:cNvPicPr>
            <a:picLocks noChangeAspect="1" noChangeArrowheads="1"/>
          </p:cNvPicPr>
          <p:nvPr/>
        </p:nvPicPr>
        <p:blipFill>
          <a:blip r:embed="rId4"/>
          <a:srcRect/>
          <a:stretch>
            <a:fillRect/>
          </a:stretch>
        </p:blipFill>
        <p:spPr bwMode="auto">
          <a:xfrm>
            <a:off x="4905374" y="2693432"/>
            <a:ext cx="729809" cy="435531"/>
          </a:xfrm>
          <a:prstGeom prst="rect">
            <a:avLst/>
          </a:prstGeom>
          <a:noFill/>
          <a:ln w="9525">
            <a:noFill/>
            <a:miter lim="800000"/>
            <a:headEnd/>
            <a:tailEnd/>
          </a:ln>
        </p:spPr>
      </p:pic>
      <p:pic>
        <p:nvPicPr>
          <p:cNvPr id="196611" name="Picture 3"/>
          <p:cNvPicPr>
            <a:picLocks noChangeAspect="1" noChangeArrowheads="1"/>
          </p:cNvPicPr>
          <p:nvPr/>
        </p:nvPicPr>
        <p:blipFill>
          <a:blip r:embed="rId5"/>
          <a:srcRect/>
          <a:stretch>
            <a:fillRect/>
          </a:stretch>
        </p:blipFill>
        <p:spPr bwMode="auto">
          <a:xfrm>
            <a:off x="2829122" y="3572768"/>
            <a:ext cx="5838825" cy="914400"/>
          </a:xfrm>
          <a:prstGeom prst="rect">
            <a:avLst/>
          </a:prstGeom>
          <a:noFill/>
          <a:ln w="9525">
            <a:noFill/>
            <a:miter lim="800000"/>
            <a:headEnd/>
            <a:tailEnd/>
          </a:ln>
        </p:spPr>
      </p:pic>
      <p:pic>
        <p:nvPicPr>
          <p:cNvPr id="196612" name="Picture 4"/>
          <p:cNvPicPr>
            <a:picLocks noChangeAspect="1" noChangeArrowheads="1"/>
          </p:cNvPicPr>
          <p:nvPr/>
        </p:nvPicPr>
        <p:blipFill>
          <a:blip r:embed="rId6"/>
          <a:srcRect/>
          <a:stretch>
            <a:fillRect/>
          </a:stretch>
        </p:blipFill>
        <p:spPr bwMode="auto">
          <a:xfrm>
            <a:off x="2857697" y="4613970"/>
            <a:ext cx="4638675" cy="82867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PLSA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800219" cy="461665"/>
          </a:xfrm>
          <a:prstGeom prst="rect">
            <a:avLst/>
          </a:prstGeom>
          <a:noFill/>
        </p:spPr>
        <p:txBody>
          <a:bodyPr wrap="none" rtlCol="0">
            <a:spAutoFit/>
          </a:bodyPr>
          <a:lstStyle/>
          <a:p>
            <a:r>
              <a:rPr lang="zh-CN" altLang="en-US" sz="2400" b="1" dirty="0" smtClean="0"/>
              <a:t>分析</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6" name="图示 15"/>
          <p:cNvGraphicFramePr/>
          <p:nvPr/>
        </p:nvGraphicFramePr>
        <p:xfrm>
          <a:off x="2736850" y="1637601"/>
          <a:ext cx="7189698" cy="419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en-US" altLang="zh-CN" dirty="0" smtClean="0"/>
              <a:t>1.1 </a:t>
            </a:r>
            <a:r>
              <a:rPr dirty="0" smtClean="0"/>
              <a:t>话题和发现</a:t>
            </a:r>
          </a:p>
        </p:txBody>
      </p:sp>
      <p:pic>
        <p:nvPicPr>
          <p:cNvPr id="2" name="图片 1"/>
          <p:cNvPicPr>
            <a:picLocks noChangeAspect="1"/>
          </p:cNvPicPr>
          <p:nvPr>
            <p:custDataLst>
              <p:tags r:id="rId1"/>
            </p:custDataLst>
          </p:nvPr>
        </p:nvPicPr>
        <p:blipFill>
          <a:blip r:embed="rId4"/>
          <a:stretch>
            <a:fillRect/>
          </a:stretch>
        </p:blipFill>
        <p:spPr>
          <a:xfrm>
            <a:off x="394970" y="992505"/>
            <a:ext cx="7298055" cy="4975225"/>
          </a:xfrm>
          <a:prstGeom prst="rect">
            <a:avLst/>
          </a:prstGeom>
        </p:spPr>
      </p:pic>
      <p:sp>
        <p:nvSpPr>
          <p:cNvPr id="3" name="文本框 2"/>
          <p:cNvSpPr txBox="1"/>
          <p:nvPr/>
        </p:nvSpPr>
        <p:spPr>
          <a:xfrm>
            <a:off x="8446770" y="1075055"/>
            <a:ext cx="3362325" cy="4892675"/>
          </a:xfrm>
          <a:prstGeom prst="rect">
            <a:avLst/>
          </a:prstGeom>
          <a:noFill/>
        </p:spPr>
        <p:txBody>
          <a:bodyPr wrap="square" rtlCol="0">
            <a:spAutoFit/>
          </a:bodyPr>
          <a:lstStyle/>
          <a:p>
            <a:r>
              <a:rPr lang="zh-CN" altLang="en-US" sz="2400"/>
              <a:t>语出明无名氏《白兔记·团圆》：</a:t>
            </a:r>
            <a:r>
              <a:rPr lang="en-US" altLang="zh-CN" sz="2400"/>
              <a:t>“贫者休要相轻弃，否极终有泰时，留与人间作话题。”</a:t>
            </a:r>
            <a:endParaRPr lang="zh-CN" altLang="en-US" sz="2400"/>
          </a:p>
          <a:p>
            <a:endParaRPr lang="zh-CN" altLang="en-US" sz="2400"/>
          </a:p>
          <a:p>
            <a:r>
              <a:rPr lang="zh-CN" altLang="en-US" sz="2400"/>
              <a:t>话题：谈话的主题，谈话的中心，人们日常生活中关注的各种事件的概括。</a:t>
            </a:r>
          </a:p>
          <a:p>
            <a:endParaRPr lang="zh-CN" altLang="en-US" sz="2400"/>
          </a:p>
          <a:p>
            <a:r>
              <a:rPr lang="zh-CN" altLang="en-US" sz="2400"/>
              <a:t>发现：经过研究、探索，看到或找到前人没有看到的事物或规律。</a:t>
            </a:r>
          </a:p>
        </p:txBody>
      </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LDA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297353" y="1637601"/>
            <a:ext cx="800219" cy="461665"/>
          </a:xfrm>
          <a:prstGeom prst="rect">
            <a:avLst/>
          </a:prstGeom>
          <a:noFill/>
        </p:spPr>
        <p:txBody>
          <a:bodyPr wrap="none" rtlCol="0">
            <a:spAutoFit/>
          </a:bodyPr>
          <a:lstStyle/>
          <a:p>
            <a:r>
              <a:rPr lang="zh-CN" altLang="en-US" sz="2400" b="1" dirty="0" smtClean="0"/>
              <a:t>模型</a:t>
            </a:r>
            <a:endParaRPr lang="zh-CN" altLang="zh-CN" sz="2400" b="1" dirty="0"/>
          </a:p>
        </p:txBody>
      </p:sp>
      <p:pic>
        <p:nvPicPr>
          <p:cNvPr id="197634" name="Picture 2"/>
          <p:cNvPicPr>
            <a:picLocks noChangeAspect="1" noChangeArrowheads="1"/>
          </p:cNvPicPr>
          <p:nvPr/>
        </p:nvPicPr>
        <p:blipFill>
          <a:blip r:embed="rId3"/>
          <a:srcRect/>
          <a:stretch>
            <a:fillRect/>
          </a:stretch>
        </p:blipFill>
        <p:spPr bwMode="auto">
          <a:xfrm>
            <a:off x="3062292" y="1819275"/>
            <a:ext cx="3857498" cy="4279275"/>
          </a:xfrm>
          <a:prstGeom prst="rect">
            <a:avLst/>
          </a:prstGeom>
          <a:noFill/>
          <a:ln w="9525">
            <a:noFill/>
            <a:miter lim="800000"/>
            <a:headEnd/>
            <a:tailEnd/>
          </a:ln>
        </p:spPr>
      </p:pic>
      <p:sp>
        <p:nvSpPr>
          <p:cNvPr id="11" name="TextBox 10"/>
          <p:cNvSpPr txBox="1"/>
          <p:nvPr/>
        </p:nvSpPr>
        <p:spPr>
          <a:xfrm>
            <a:off x="7210424" y="2257425"/>
            <a:ext cx="3709866" cy="1015663"/>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可以看出，</a:t>
            </a:r>
            <a:r>
              <a:rPr lang="en-US" altLang="zh-CN" sz="2000" dirty="0" smtClean="0">
                <a:latin typeface="微软雅黑" panose="020B0503020204020204" pitchFamily="34" charset="-122"/>
                <a:ea typeface="微软雅黑" panose="020B0503020204020204" pitchFamily="34" charset="-122"/>
              </a:rPr>
              <a:t>LDA </a:t>
            </a:r>
            <a:r>
              <a:rPr lang="zh-CN" altLang="en-US" sz="2000" dirty="0" smtClean="0">
                <a:latin typeface="微软雅黑" panose="020B0503020204020204" pitchFamily="34" charset="-122"/>
                <a:ea typeface="微软雅黑" panose="020B0503020204020204" pitchFamily="34" charset="-122"/>
              </a:rPr>
              <a:t>在 </a:t>
            </a:r>
            <a:r>
              <a:rPr lang="en-US" altLang="zh-CN" sz="2000" dirty="0" smtClean="0">
                <a:latin typeface="微软雅黑" panose="020B0503020204020204" pitchFamily="34" charset="-122"/>
                <a:ea typeface="微软雅黑" panose="020B0503020204020204" pitchFamily="34" charset="-122"/>
              </a:rPr>
              <a:t>PLSA </a:t>
            </a:r>
            <a:r>
              <a:rPr lang="zh-CN" altLang="en-US" sz="2000" dirty="0" smtClean="0">
                <a:latin typeface="微软雅黑" panose="020B0503020204020204" pitchFamily="34" charset="-122"/>
                <a:ea typeface="微软雅黑" panose="020B0503020204020204" pitchFamily="34" charset="-122"/>
              </a:rPr>
              <a:t>的基础上，为主题分布和词分布分别加了两个 </a:t>
            </a:r>
            <a:r>
              <a:rPr lang="en-US" altLang="zh-CN" sz="2000" dirty="0" err="1" smtClean="0">
                <a:latin typeface="微软雅黑" panose="020B0503020204020204" pitchFamily="34" charset="-122"/>
                <a:ea typeface="微软雅黑" panose="020B0503020204020204" pitchFamily="34" charset="-122"/>
              </a:rPr>
              <a:t>Dirichlet</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先验</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3"/>
          <a:srcRect/>
          <a:stretch>
            <a:fillRect/>
          </a:stretch>
        </p:blipFill>
        <p:spPr bwMode="auto">
          <a:xfrm>
            <a:off x="1387231" y="1940521"/>
            <a:ext cx="4829175" cy="3571875"/>
          </a:xfrm>
          <a:prstGeom prst="rect">
            <a:avLst/>
          </a:prstGeom>
          <a:noFill/>
          <a:ln w="9525">
            <a:noFill/>
            <a:miter lim="800000"/>
            <a:headEnd/>
            <a:tailEnd/>
          </a:ln>
        </p:spPr>
      </p:pic>
      <p:sp>
        <p:nvSpPr>
          <p:cNvPr id="9" name="标题 8"/>
          <p:cNvSpPr>
            <a:spLocks noGrp="1"/>
          </p:cNvSpPr>
          <p:nvPr>
            <p:ph type="title"/>
          </p:nvPr>
        </p:nvSpPr>
        <p:spPr/>
        <p:txBody>
          <a:bodyPr/>
          <a:lstStyle/>
          <a:p>
            <a:r>
              <a:rPr lang="en-US" altLang="zh-CN" dirty="0" smtClean="0"/>
              <a:t>LDA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297353" y="1637601"/>
            <a:ext cx="800219" cy="461665"/>
          </a:xfrm>
          <a:prstGeom prst="rect">
            <a:avLst/>
          </a:prstGeom>
          <a:noFill/>
        </p:spPr>
        <p:txBody>
          <a:bodyPr wrap="none" rtlCol="0">
            <a:spAutoFit/>
          </a:bodyPr>
          <a:lstStyle/>
          <a:p>
            <a:r>
              <a:rPr lang="zh-CN" altLang="en-US" sz="2400" b="1" dirty="0" smtClean="0"/>
              <a:t>比较</a:t>
            </a:r>
            <a:endParaRPr lang="zh-CN" altLang="zh-CN" sz="2400" b="1" dirty="0"/>
          </a:p>
        </p:txBody>
      </p:sp>
      <p:pic>
        <p:nvPicPr>
          <p:cNvPr id="198659" name="Picture 3"/>
          <p:cNvPicPr>
            <a:picLocks noChangeAspect="1" noChangeArrowheads="1"/>
          </p:cNvPicPr>
          <p:nvPr/>
        </p:nvPicPr>
        <p:blipFill>
          <a:blip r:embed="rId4"/>
          <a:srcRect/>
          <a:stretch>
            <a:fillRect/>
          </a:stretch>
        </p:blipFill>
        <p:spPr bwMode="auto">
          <a:xfrm>
            <a:off x="6167315" y="1921471"/>
            <a:ext cx="4914900" cy="359092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LDA</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297353" y="1637601"/>
            <a:ext cx="800219" cy="461665"/>
          </a:xfrm>
          <a:prstGeom prst="rect">
            <a:avLst/>
          </a:prstGeom>
          <a:noFill/>
        </p:spPr>
        <p:txBody>
          <a:bodyPr wrap="none" rtlCol="0">
            <a:spAutoFit/>
          </a:bodyPr>
          <a:lstStyle/>
          <a:p>
            <a:r>
              <a:rPr lang="zh-CN" altLang="en-US" sz="2400" b="1" dirty="0" smtClean="0"/>
              <a:t>分析</a:t>
            </a:r>
            <a:endParaRPr lang="zh-CN" altLang="zh-CN" sz="2400" b="1" dirty="0"/>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6" name="图示 15"/>
          <p:cNvGraphicFramePr/>
          <p:nvPr/>
        </p:nvGraphicFramePr>
        <p:xfrm>
          <a:off x="2736850" y="1637601"/>
          <a:ext cx="7189698" cy="419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Summary</a:t>
            </a:r>
            <a:endParaRPr lang="zh-CN" altLang="en-US" dirty="0"/>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2" name="半闭框 2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2257425" y="2057400"/>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PCA</a:t>
            </a:r>
            <a:endParaRPr lang="zh-CN" altLang="en-US" dirty="0"/>
          </a:p>
        </p:txBody>
      </p:sp>
      <p:sp>
        <p:nvSpPr>
          <p:cNvPr id="11" name="矩形 10"/>
          <p:cNvSpPr/>
          <p:nvPr/>
        </p:nvSpPr>
        <p:spPr>
          <a:xfrm>
            <a:off x="4143375" y="2057400"/>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LSA</a:t>
            </a:r>
            <a:endParaRPr lang="zh-CN" altLang="en-US" dirty="0"/>
          </a:p>
        </p:txBody>
      </p:sp>
      <p:sp>
        <p:nvSpPr>
          <p:cNvPr id="12" name="矩形 11"/>
          <p:cNvSpPr/>
          <p:nvPr/>
        </p:nvSpPr>
        <p:spPr>
          <a:xfrm>
            <a:off x="7981950" y="2057400"/>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LDA</a:t>
            </a:r>
            <a:endParaRPr lang="zh-CN" altLang="en-US" dirty="0"/>
          </a:p>
        </p:txBody>
      </p:sp>
      <p:sp>
        <p:nvSpPr>
          <p:cNvPr id="14" name="矩形 13"/>
          <p:cNvSpPr/>
          <p:nvPr/>
        </p:nvSpPr>
        <p:spPr>
          <a:xfrm>
            <a:off x="6034087" y="2057400"/>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PLSA</a:t>
            </a:r>
            <a:endParaRPr lang="zh-CN" altLang="en-US" dirty="0"/>
          </a:p>
        </p:txBody>
      </p:sp>
      <p:sp>
        <p:nvSpPr>
          <p:cNvPr id="15" name="矩形 14"/>
          <p:cNvSpPr/>
          <p:nvPr/>
        </p:nvSpPr>
        <p:spPr>
          <a:xfrm>
            <a:off x="1087560" y="4395284"/>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SVD</a:t>
            </a:r>
            <a:endParaRPr lang="zh-CN" altLang="en-US" dirty="0"/>
          </a:p>
        </p:txBody>
      </p:sp>
      <p:sp>
        <p:nvSpPr>
          <p:cNvPr id="17" name="矩形 16"/>
          <p:cNvSpPr/>
          <p:nvPr/>
        </p:nvSpPr>
        <p:spPr>
          <a:xfrm>
            <a:off x="2957512" y="4395284"/>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NMF</a:t>
            </a:r>
            <a:endParaRPr lang="zh-CN" altLang="en-US" dirty="0"/>
          </a:p>
        </p:txBody>
      </p:sp>
      <p:sp>
        <p:nvSpPr>
          <p:cNvPr id="18" name="矩形 17"/>
          <p:cNvSpPr/>
          <p:nvPr/>
        </p:nvSpPr>
        <p:spPr>
          <a:xfrm>
            <a:off x="4843462" y="4395284"/>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EM</a:t>
            </a:r>
            <a:r>
              <a:rPr lang="zh-CN" altLang="en-US" dirty="0" smtClean="0"/>
              <a:t>算法</a:t>
            </a:r>
            <a:endParaRPr lang="zh-CN" altLang="en-US" dirty="0"/>
          </a:p>
        </p:txBody>
      </p:sp>
      <p:sp>
        <p:nvSpPr>
          <p:cNvPr id="19" name="矩形 18"/>
          <p:cNvSpPr/>
          <p:nvPr/>
        </p:nvSpPr>
        <p:spPr>
          <a:xfrm>
            <a:off x="6734174" y="4395284"/>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变分推理</a:t>
            </a:r>
            <a:endParaRPr lang="zh-CN" altLang="en-US" dirty="0"/>
          </a:p>
        </p:txBody>
      </p:sp>
      <p:sp>
        <p:nvSpPr>
          <p:cNvPr id="20" name="矩形 19"/>
          <p:cNvSpPr/>
          <p:nvPr/>
        </p:nvSpPr>
        <p:spPr>
          <a:xfrm>
            <a:off x="8820150" y="4395284"/>
            <a:ext cx="14001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MCMC</a:t>
            </a:r>
            <a:endParaRPr lang="zh-CN" altLang="en-US" dirty="0"/>
          </a:p>
        </p:txBody>
      </p:sp>
      <p:cxnSp>
        <p:nvCxnSpPr>
          <p:cNvPr id="23" name="直接连接符 22"/>
          <p:cNvCxnSpPr/>
          <p:nvPr/>
        </p:nvCxnSpPr>
        <p:spPr>
          <a:xfrm>
            <a:off x="1914525" y="1276350"/>
            <a:ext cx="0" cy="2009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76675" y="1276350"/>
            <a:ext cx="0" cy="2009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610100" y="3952875"/>
            <a:ext cx="0" cy="1847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5" idx="0"/>
          </p:cNvCxnSpPr>
          <p:nvPr/>
        </p:nvCxnSpPr>
        <p:spPr>
          <a:xfrm flipV="1">
            <a:off x="1787648" y="2847975"/>
            <a:ext cx="1198439" cy="1547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5" idx="0"/>
          </p:cNvCxnSpPr>
          <p:nvPr/>
        </p:nvCxnSpPr>
        <p:spPr>
          <a:xfrm flipV="1">
            <a:off x="1787648" y="2847975"/>
            <a:ext cx="3084389" cy="1547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endCxn id="10" idx="2"/>
          </p:cNvCxnSpPr>
          <p:nvPr/>
        </p:nvCxnSpPr>
        <p:spPr>
          <a:xfrm flipH="1" flipV="1">
            <a:off x="2957513" y="2847975"/>
            <a:ext cx="2586037" cy="1547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14" idx="2"/>
          </p:cNvCxnSpPr>
          <p:nvPr/>
        </p:nvCxnSpPr>
        <p:spPr>
          <a:xfrm flipV="1">
            <a:off x="5543550" y="2847975"/>
            <a:ext cx="1190625" cy="1547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12" idx="2"/>
          </p:cNvCxnSpPr>
          <p:nvPr/>
        </p:nvCxnSpPr>
        <p:spPr>
          <a:xfrm flipV="1">
            <a:off x="7434262" y="2847975"/>
            <a:ext cx="1247776" cy="1547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20" idx="0"/>
            <a:endCxn id="12" idx="2"/>
          </p:cNvCxnSpPr>
          <p:nvPr/>
        </p:nvCxnSpPr>
        <p:spPr>
          <a:xfrm flipH="1" flipV="1">
            <a:off x="8682038" y="2847975"/>
            <a:ext cx="838200" cy="1547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4504" y="1459875"/>
            <a:ext cx="903165"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降维</a:t>
            </a:r>
          </a:p>
        </p:txBody>
      </p:sp>
      <p:sp>
        <p:nvSpPr>
          <p:cNvPr id="44" name="TextBox 43"/>
          <p:cNvSpPr txBox="1"/>
          <p:nvPr/>
        </p:nvSpPr>
        <p:spPr>
          <a:xfrm>
            <a:off x="6243637" y="1459875"/>
            <a:ext cx="1738313"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话题分析</a:t>
            </a:r>
            <a:endParaRPr lang="zh-CN" altLang="en-US" sz="2000" dirty="0">
              <a:latin typeface="微软雅黑" panose="020B0503020204020204" pitchFamily="34" charset="-122"/>
              <a:ea typeface="微软雅黑" panose="020B0503020204020204" pitchFamily="34" charset="-122"/>
            </a:endParaRPr>
          </a:p>
        </p:txBody>
      </p:sp>
      <p:sp>
        <p:nvSpPr>
          <p:cNvPr id="45" name="TextBox 44"/>
          <p:cNvSpPr txBox="1"/>
          <p:nvPr/>
        </p:nvSpPr>
        <p:spPr>
          <a:xfrm>
            <a:off x="2082921" y="5400615"/>
            <a:ext cx="1793754"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矩阵分解</a:t>
            </a:r>
          </a:p>
        </p:txBody>
      </p:sp>
      <p:sp>
        <p:nvSpPr>
          <p:cNvPr id="46" name="TextBox 45"/>
          <p:cNvSpPr txBox="1"/>
          <p:nvPr/>
        </p:nvSpPr>
        <p:spPr>
          <a:xfrm>
            <a:off x="6024562" y="5391090"/>
            <a:ext cx="3276600"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含有隐变量的概率模型学习</a:t>
            </a:r>
            <a:endParaRPr lang="zh-CN" altLang="en-US" sz="2000" dirty="0">
              <a:latin typeface="微软雅黑" panose="020B0503020204020204" pitchFamily="34" charset="-122"/>
              <a:ea typeface="微软雅黑" panose="020B0503020204020204" pitchFamily="34" charset="-122"/>
            </a:endParaRPr>
          </a:p>
        </p:txBody>
      </p:sp>
      <p:cxnSp>
        <p:nvCxnSpPr>
          <p:cNvPr id="47" name="直接箭头连接符 46"/>
          <p:cNvCxnSpPr>
            <a:endCxn id="11" idx="2"/>
          </p:cNvCxnSpPr>
          <p:nvPr/>
        </p:nvCxnSpPr>
        <p:spPr>
          <a:xfrm flipV="1">
            <a:off x="3657600" y="2847975"/>
            <a:ext cx="1185863" cy="1547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75"/>
          <p:cNvSpPr txBox="1"/>
          <p:nvPr/>
        </p:nvSpPr>
        <p:spPr>
          <a:xfrm>
            <a:off x="4621212" y="4887502"/>
            <a:ext cx="5723791" cy="373949"/>
          </a:xfrm>
          <a:prstGeom prst="rect">
            <a:avLst/>
          </a:prstGeom>
          <a:noFill/>
        </p:spPr>
        <p:txBody>
          <a:bodyPr vert="horz" wrap="square"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defRPr/>
            </a:pPr>
            <a:r>
              <a:rPr kumimoji="0" lang="zh-CN" altLang="en-US" sz="2400" b="0" i="0" u="none" strike="noStrike" kern="1200" cap="none" spc="0" normalizeH="0" baseline="0" noProof="0" dirty="0" smtClean="0">
                <a:ln>
                  <a:noFill/>
                </a:ln>
                <a:solidFill>
                  <a:sysClr val="window" lastClr="FFFFFF">
                    <a:lumMod val="65000"/>
                  </a:sysClr>
                </a:solidFill>
                <a:effectLst/>
                <a:uLnTx/>
                <a:uFillTx/>
                <a:latin typeface="Arial" panose="020B0604020202020204"/>
                <a:ea typeface="微软雅黑" panose="020B0503020204020204" pitchFamily="34" charset="-122"/>
                <a:cs typeface="+mn-cs"/>
              </a:rPr>
              <a:t>主讲人：姜</a:t>
            </a:r>
            <a:r>
              <a:rPr kumimoji="0" lang="zh-CN" altLang="en-US" sz="2400" b="0" i="0" u="none" strike="noStrike" kern="1200" cap="none" spc="0" normalizeH="0" baseline="0" noProof="0" dirty="0">
                <a:ln>
                  <a:noFill/>
                </a:ln>
                <a:solidFill>
                  <a:sysClr val="window" lastClr="FFFFFF">
                    <a:lumMod val="65000"/>
                  </a:sysClr>
                </a:solidFill>
                <a:effectLst/>
                <a:uLnTx/>
                <a:uFillTx/>
                <a:latin typeface="Arial" panose="020B0604020202020204"/>
                <a:ea typeface="微软雅黑" panose="020B0503020204020204" pitchFamily="34" charset="-122"/>
                <a:cs typeface="+mn-cs"/>
              </a:rPr>
              <a:t>添</a:t>
            </a:r>
            <a:endParaRPr kumimoji="0" lang="en-US" altLang="en-US" sz="2400" b="0" i="0" u="none" strike="noStrike" kern="1200" cap="none" spc="0" normalizeH="0" baseline="0" noProof="0" dirty="0">
              <a:ln>
                <a:noFill/>
              </a:ln>
              <a:solidFill>
                <a:sysClr val="window" lastClr="FFFFFF">
                  <a:lumMod val="65000"/>
                </a:sysClr>
              </a:solidFill>
              <a:effectLst/>
              <a:uLnTx/>
              <a:uFillTx/>
              <a:latin typeface="Arial" panose="020B0604020202020204"/>
              <a:ea typeface="微软雅黑" panose="020B0503020204020204" pitchFamily="34" charset="-122"/>
              <a:cs typeface="+mn-cs"/>
            </a:endParaRPr>
          </a:p>
        </p:txBody>
      </p:sp>
      <p:sp>
        <p:nvSpPr>
          <p:cNvPr id="15" name="标题 74"/>
          <p:cNvSpPr txBox="1"/>
          <p:nvPr/>
        </p:nvSpPr>
        <p:spPr>
          <a:xfrm>
            <a:off x="4621212" y="3946413"/>
            <a:ext cx="5723791"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rPr>
              <a:t>文本聚类</a:t>
            </a:r>
          </a:p>
        </p:txBody>
      </p:sp>
      <p:graphicFrame>
        <p:nvGraphicFramePr>
          <p:cNvPr id="16" name="图表 15"/>
          <p:cNvGraphicFramePr/>
          <p:nvPr/>
        </p:nvGraphicFramePr>
        <p:xfrm>
          <a:off x="1381561"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17" name="椭圆 16"/>
          <p:cNvSpPr/>
          <p:nvPr/>
        </p:nvSpPr>
        <p:spPr>
          <a:xfrm>
            <a:off x="2414176" y="4099848"/>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rPr>
              <a:t>4</a:t>
            </a:r>
            <a:endParaRPr kumimoji="0" lang="zh-CN" altLang="en-US"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endParaRPr>
          </a:p>
        </p:txBody>
      </p:sp>
    </p:spTree>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文本聚类</a:t>
            </a:r>
          </a:p>
        </p:txBody>
      </p:sp>
      <p:pic>
        <p:nvPicPr>
          <p:cNvPr id="2" name="图片 1"/>
          <p:cNvPicPr>
            <a:picLocks noChangeAspect="1"/>
          </p:cNvPicPr>
          <p:nvPr/>
        </p:nvPicPr>
        <p:blipFill>
          <a:blip r:embed="rId3"/>
          <a:stretch>
            <a:fillRect/>
          </a:stretch>
        </p:blipFill>
        <p:spPr>
          <a:xfrm>
            <a:off x="6813306" y="1486777"/>
            <a:ext cx="5156465" cy="4318222"/>
          </a:xfrm>
          <a:prstGeom prst="rect">
            <a:avLst/>
          </a:prstGeom>
        </p:spPr>
      </p:pic>
      <p:graphicFrame>
        <p:nvGraphicFramePr>
          <p:cNvPr id="5" name="表格 3"/>
          <p:cNvGraphicFramePr>
            <a:graphicFrameLocks noGrp="1"/>
          </p:cNvGraphicFramePr>
          <p:nvPr/>
        </p:nvGraphicFramePr>
        <p:xfrm>
          <a:off x="577850" y="1665889"/>
          <a:ext cx="4886961" cy="3960000"/>
        </p:xfrm>
        <a:graphic>
          <a:graphicData uri="http://schemas.openxmlformats.org/drawingml/2006/table">
            <a:tbl>
              <a:tblPr firstRow="1" bandRow="1">
                <a:tableStyleId>{2D5ABB26-0587-4C30-8999-92F81FD0307C}</a:tableStyleId>
              </a:tblPr>
              <a:tblGrid>
                <a:gridCol w="1159193"/>
                <a:gridCol w="3727768"/>
              </a:tblGrid>
              <a:tr h="360000">
                <a:tc>
                  <a:txBody>
                    <a:bodyPr/>
                    <a:lstStyle/>
                    <a:p>
                      <a:pPr algn="ctr"/>
                      <a:r>
                        <a:rPr lang="zh-CN" altLang="en-US" sz="1600" dirty="0">
                          <a:latin typeface="微软雅黑" panose="020B0503020204020204" pitchFamily="34" charset="-122"/>
                          <a:ea typeface="微软雅黑" panose="020B0503020204020204" pitchFamily="34" charset="-122"/>
                        </a:rPr>
                        <a:t>话题编号</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zh-CN" altLang="en-US" sz="1600" dirty="0">
                          <a:latin typeface="微软雅黑" panose="020B0503020204020204" pitchFamily="34" charset="-122"/>
                          <a:ea typeface="微软雅黑" panose="020B0503020204020204" pitchFamily="34" charset="-122"/>
                        </a:rPr>
                        <a:t>话题词条</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0</a:t>
                      </a:r>
                      <a:endParaRPr lang="zh-CN" altLang="en-US" sz="1600" dirty="0">
                        <a:latin typeface="微软雅黑" panose="020B0503020204020204" pitchFamily="34" charset="-122"/>
                        <a:ea typeface="微软雅黑" panose="020B0503020204020204" pitchFamily="34" charset="-122"/>
                      </a:endParaRPr>
                    </a:p>
                  </a:txBody>
                  <a:tcPr anchor="ctr">
                    <a:lnT w="19050" cap="flat" cmpd="sng" algn="ctr">
                      <a:solidFill>
                        <a:schemeClr val="tx1"/>
                      </a:solidFill>
                      <a:prstDash val="solid"/>
                      <a:round/>
                      <a:headEnd type="none" w="med" len="med"/>
                      <a:tailEnd type="none" w="med" len="med"/>
                    </a:lnT>
                  </a:tcPr>
                </a:tc>
                <a:tc>
                  <a:txBody>
                    <a:bodyPr/>
                    <a:lstStyle/>
                    <a:p>
                      <a:r>
                        <a:rPr lang="zh-CN" altLang="en-US" sz="1600" dirty="0">
                          <a:latin typeface="微软雅黑" panose="020B0503020204020204" pitchFamily="34" charset="-122"/>
                          <a:ea typeface="微软雅黑" panose="020B0503020204020204" pitchFamily="34" charset="-122"/>
                        </a:rPr>
                        <a:t>高考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成绩</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全国</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公布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分数线</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各省</a:t>
                      </a:r>
                    </a:p>
                  </a:txBody>
                  <a:tcPr>
                    <a:lnT w="19050" cap="flat" cmpd="sng" algn="ctr">
                      <a:solidFill>
                        <a:schemeClr val="tx1"/>
                      </a:solidFill>
                      <a:prstDash val="solid"/>
                      <a:round/>
                      <a:headEnd type="none" w="med" len="med"/>
                      <a:tailEnd type="none" w="med" len="med"/>
                    </a:lnT>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dirty="0">
                          <a:latin typeface="微软雅黑" panose="020B0503020204020204" pitchFamily="34" charset="-122"/>
                          <a:ea typeface="微软雅黑" panose="020B0503020204020204" pitchFamily="34" charset="-122"/>
                        </a:rPr>
                        <a:t>俄罗斯</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世界杯</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东欧</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国际</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足联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举办</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dirty="0">
                          <a:latin typeface="微软雅黑" panose="020B0503020204020204" pitchFamily="34" charset="-122"/>
                          <a:ea typeface="微软雅黑" panose="020B0503020204020204" pitchFamily="34" charset="-122"/>
                        </a:rPr>
                        <a:t>手机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漫游费</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运营商</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用户</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取消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网络</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dirty="0">
                          <a:latin typeface="微软雅黑" panose="020B0503020204020204" pitchFamily="34" charset="-122"/>
                          <a:ea typeface="微软雅黑" panose="020B0503020204020204" pitchFamily="34" charset="-122"/>
                        </a:rPr>
                        <a:t>崔永元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明星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偷税</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手机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合同</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曝光</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dirty="0">
                          <a:latin typeface="微软雅黑" panose="020B0503020204020204" pitchFamily="34" charset="-122"/>
                          <a:ea typeface="微软雅黑" panose="020B0503020204020204" pitchFamily="34" charset="-122"/>
                        </a:rPr>
                        <a:t>上合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青岛</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峰会</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命运共同体</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组织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举办</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dirty="0">
                          <a:latin typeface="微软雅黑" panose="020B0503020204020204" pitchFamily="34" charset="-122"/>
                          <a:ea typeface="微软雅黑" panose="020B0503020204020204" pitchFamily="34" charset="-122"/>
                        </a:rPr>
                        <a:t>女团</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腾讯</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导师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偶像</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创造</a:t>
                      </a:r>
                      <a:r>
                        <a:rPr lang="en-US" altLang="zh-CN" sz="1600" dirty="0">
                          <a:latin typeface="微软雅黑" panose="020B0503020204020204" pitchFamily="34" charset="-122"/>
                          <a:ea typeface="微软雅黑" panose="020B0503020204020204" pitchFamily="34" charset="-122"/>
                        </a:rPr>
                        <a:t>/101</a:t>
                      </a:r>
                      <a:endParaRPr lang="zh-CN" altLang="en-US" sz="1600" dirty="0">
                        <a:latin typeface="微软雅黑" panose="020B0503020204020204" pitchFamily="34" charset="-122"/>
                        <a:ea typeface="微软雅黑" panose="020B0503020204020204" pitchFamily="34" charset="-122"/>
                      </a:endParaRP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r>
                        <a:rPr lang="zh-CN" altLang="en-US" sz="1600" dirty="0">
                          <a:latin typeface="微软雅黑" panose="020B0503020204020204" pitchFamily="34" charset="-122"/>
                          <a:ea typeface="微软雅黑" panose="020B0503020204020204" pitchFamily="34" charset="-122"/>
                        </a:rPr>
                        <a:t>中美</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关税</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清单</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加税</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商务部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贸易战</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7</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侏罗纪</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环球</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电影</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恐龙</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北美</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票房</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8</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李芳</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教师</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学生</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保护</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殉职</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信阳</a:t>
                      </a:r>
                    </a:p>
                  </a:txBody>
                  <a:tcPr/>
                </a:tc>
              </a:tr>
              <a:tr h="360000">
                <a:tc>
                  <a:txBody>
                    <a:bodyPr/>
                    <a:lstStyle/>
                    <a:p>
                      <a:pPr algn="ctr"/>
                      <a:r>
                        <a:rPr lang="en-US" altLang="zh-CN" sz="1600" dirty="0">
                          <a:latin typeface="微软雅黑" panose="020B0503020204020204" pitchFamily="34" charset="-122"/>
                          <a:ea typeface="微软雅黑" panose="020B0503020204020204" pitchFamily="34" charset="-122"/>
                        </a:rPr>
                        <a:t>9</a:t>
                      </a:r>
                      <a:endParaRPr lang="zh-CN" altLang="en-US" sz="1600" dirty="0">
                        <a:latin typeface="微软雅黑" panose="020B0503020204020204" pitchFamily="34" charset="-122"/>
                        <a:ea typeface="微软雅黑" panose="020B0503020204020204" pitchFamily="34" charset="-122"/>
                      </a:endParaRPr>
                    </a:p>
                  </a:txBody>
                  <a:tcPr anchor="ctr">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台湾</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水果</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产量</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过剩</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价格</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暴跌</a:t>
                      </a:r>
                    </a:p>
                  </a:txBody>
                  <a:tcPr>
                    <a:lnB w="19050" cap="flat" cmpd="sng" algn="ctr">
                      <a:solidFill>
                        <a:schemeClr val="tx1"/>
                      </a:solidFill>
                      <a:prstDash val="solid"/>
                      <a:round/>
                      <a:headEnd type="none" w="med" len="med"/>
                      <a:tailEnd type="none" w="med" len="med"/>
                    </a:lnB>
                  </a:tcPr>
                </a:tc>
              </a:tr>
            </a:tbl>
          </a:graphicData>
        </a:graphic>
      </p:graphicFrame>
      <p:sp>
        <p:nvSpPr>
          <p:cNvPr id="6" name="箭头: 右 5"/>
          <p:cNvSpPr/>
          <p:nvPr/>
        </p:nvSpPr>
        <p:spPr>
          <a:xfrm>
            <a:off x="5705061" y="3405822"/>
            <a:ext cx="1108245" cy="480131"/>
          </a:xfrm>
          <a:prstGeom prst="rightArrow">
            <a:avLst/>
          </a:prstGeom>
          <a:gradFill flip="none" rotWithShape="1">
            <a:gsLst>
              <a:gs pos="0">
                <a:srgbClr val="FFE181"/>
              </a:gs>
              <a:gs pos="50000">
                <a:srgbClr val="EBBCF4"/>
              </a:gs>
              <a:gs pos="100000">
                <a:schemeClr val="bg1">
                  <a:lumMod val="6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话题发现的组成</a:t>
            </a:r>
          </a:p>
        </p:txBody>
      </p:sp>
      <p:sp>
        <p:nvSpPr>
          <p:cNvPr id="24" name="矩形: 圆角 2"/>
          <p:cNvSpPr/>
          <p:nvPr/>
        </p:nvSpPr>
        <p:spPr>
          <a:xfrm>
            <a:off x="4427949" y="1142738"/>
            <a:ext cx="2464231" cy="5232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话题发现</a:t>
            </a:r>
          </a:p>
        </p:txBody>
      </p:sp>
      <p:sp>
        <p:nvSpPr>
          <p:cNvPr id="46" name="椭圆 45"/>
          <p:cNvSpPr/>
          <p:nvPr/>
        </p:nvSpPr>
        <p:spPr>
          <a:xfrm>
            <a:off x="2207147" y="2475528"/>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372064" y="2475528"/>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568080" y="2475528"/>
            <a:ext cx="576000" cy="57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053047" y="4163530"/>
            <a:ext cx="432000" cy="43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6510607" y="4760536"/>
            <a:ext cx="1491280" cy="1008791"/>
          </a:xfrm>
          <a:prstGeom prst="rect">
            <a:avLst/>
          </a:prstGeom>
          <a:noFill/>
        </p:spPr>
        <p:txBody>
          <a:bodyPr wrap="square" lIns="0" tIns="0" rIns="0" bIns="0" rtlCol="0">
            <a:noAutofit/>
          </a:bodyPr>
          <a:lstStyle/>
          <a:p>
            <a:pPr algn="ctr">
              <a:lnSpc>
                <a:spcPct val="150000"/>
              </a:lnSpc>
            </a:pPr>
            <a:r>
              <a:rPr lang="zh-CN" altLang="en-US" sz="2000" spc="100" dirty="0">
                <a:solidFill>
                  <a:srgbClr val="00B050"/>
                </a:solidFill>
                <a:latin typeface="微软雅黑" panose="020B0503020204020204" pitchFamily="34" charset="-122"/>
                <a:ea typeface="微软雅黑" panose="020B0503020204020204" pitchFamily="34" charset="-122"/>
              </a:rPr>
              <a:t>空间表示</a:t>
            </a:r>
            <a:endParaRPr lang="en-US" altLang="zh-CN" sz="2000" spc="100" dirty="0">
              <a:solidFill>
                <a:srgbClr val="00B050"/>
              </a:solidFill>
              <a:latin typeface="微软雅黑" panose="020B0503020204020204" pitchFamily="34" charset="-122"/>
              <a:ea typeface="微软雅黑" panose="020B0503020204020204" pitchFamily="34" charset="-122"/>
            </a:endParaRPr>
          </a:p>
        </p:txBody>
      </p:sp>
      <p:sp>
        <p:nvSpPr>
          <p:cNvPr id="57" name="椭圆 56"/>
          <p:cNvSpPr/>
          <p:nvPr/>
        </p:nvSpPr>
        <p:spPr>
          <a:xfrm>
            <a:off x="8640080" y="4163530"/>
            <a:ext cx="432000" cy="43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8097640" y="4760536"/>
            <a:ext cx="1491280" cy="1008791"/>
          </a:xfrm>
          <a:prstGeom prst="rect">
            <a:avLst/>
          </a:prstGeom>
          <a:noFill/>
        </p:spPr>
        <p:txBody>
          <a:bodyPr wrap="square" lIns="0" tIns="0" rIns="0" bIns="0" rtlCol="0">
            <a:noAutofit/>
          </a:bodyPr>
          <a:lstStyle/>
          <a:p>
            <a:pPr algn="ctr">
              <a:lnSpc>
                <a:spcPct val="150000"/>
              </a:lnSpc>
            </a:pPr>
            <a:r>
              <a:rPr lang="zh-CN" altLang="en-US" sz="2000" spc="100" dirty="0">
                <a:solidFill>
                  <a:srgbClr val="00B050"/>
                </a:solidFill>
                <a:latin typeface="微软雅黑" panose="020B0503020204020204" pitchFamily="34" charset="-122"/>
                <a:ea typeface="微软雅黑" panose="020B0503020204020204" pitchFamily="34" charset="-122"/>
              </a:rPr>
              <a:t>距离度量</a:t>
            </a:r>
            <a:endParaRPr lang="en-US" altLang="zh-CN" sz="2000" spc="100" dirty="0">
              <a:solidFill>
                <a:srgbClr val="00B050"/>
              </a:solidFill>
              <a:latin typeface="微软雅黑" panose="020B0503020204020204" pitchFamily="34" charset="-122"/>
              <a:ea typeface="微软雅黑" panose="020B0503020204020204" pitchFamily="34" charset="-122"/>
            </a:endParaRPr>
          </a:p>
        </p:txBody>
      </p:sp>
      <p:sp>
        <p:nvSpPr>
          <p:cNvPr id="59" name="椭圆 58"/>
          <p:cNvSpPr/>
          <p:nvPr/>
        </p:nvSpPr>
        <p:spPr>
          <a:xfrm>
            <a:off x="10227115" y="4163530"/>
            <a:ext cx="432000" cy="43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9684675" y="4760536"/>
            <a:ext cx="1491280" cy="1008791"/>
          </a:xfrm>
          <a:prstGeom prst="rect">
            <a:avLst/>
          </a:prstGeom>
          <a:noFill/>
        </p:spPr>
        <p:txBody>
          <a:bodyPr wrap="square" lIns="0" tIns="0" rIns="0" bIns="0" rtlCol="0">
            <a:noAutofit/>
          </a:bodyPr>
          <a:lstStyle/>
          <a:p>
            <a:pPr algn="ctr">
              <a:lnSpc>
                <a:spcPct val="150000"/>
              </a:lnSpc>
            </a:pPr>
            <a:r>
              <a:rPr lang="zh-CN" altLang="en-US" sz="2000" spc="100" dirty="0">
                <a:solidFill>
                  <a:srgbClr val="00B050"/>
                </a:solidFill>
                <a:latin typeface="微软雅黑" panose="020B0503020204020204" pitchFamily="34" charset="-122"/>
                <a:ea typeface="微软雅黑" panose="020B0503020204020204" pitchFamily="34" charset="-122"/>
              </a:rPr>
              <a:t>算法选取</a:t>
            </a:r>
            <a:endParaRPr lang="en-US" altLang="zh-CN" sz="2000" spc="100" dirty="0">
              <a:solidFill>
                <a:srgbClr val="00B050"/>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580478" y="3108971"/>
            <a:ext cx="1829347" cy="400110"/>
          </a:xfrm>
          <a:prstGeom prst="rect">
            <a:avLst/>
          </a:prstGeom>
          <a:noFill/>
        </p:spPr>
        <p:txBody>
          <a:bodyPr wrap="none" rtlCol="0">
            <a:spAutoFit/>
          </a:bodyPr>
          <a:lstStyle/>
          <a:p>
            <a:pPr algn="ctr"/>
            <a:r>
              <a:rPr lang="zh-CN" altLang="en-US" sz="2000" b="1" dirty="0">
                <a:solidFill>
                  <a:schemeClr val="accent1"/>
                </a:solidFill>
              </a:rPr>
              <a:t>分词</a:t>
            </a:r>
            <a:r>
              <a:rPr lang="en-US" altLang="zh-CN" sz="2000" b="1" dirty="0">
                <a:solidFill>
                  <a:schemeClr val="accent1"/>
                </a:solidFill>
              </a:rPr>
              <a:t>/</a:t>
            </a:r>
            <a:r>
              <a:rPr lang="zh-CN" altLang="en-US" sz="2000" b="1" dirty="0">
                <a:solidFill>
                  <a:schemeClr val="accent1"/>
                </a:solidFill>
              </a:rPr>
              <a:t>滤停用词</a:t>
            </a:r>
          </a:p>
        </p:txBody>
      </p:sp>
      <p:sp>
        <p:nvSpPr>
          <p:cNvPr id="62" name="文本框 61"/>
          <p:cNvSpPr txBox="1"/>
          <p:nvPr/>
        </p:nvSpPr>
        <p:spPr>
          <a:xfrm>
            <a:off x="5055906" y="3108971"/>
            <a:ext cx="1226619" cy="400110"/>
          </a:xfrm>
          <a:prstGeom prst="rect">
            <a:avLst/>
          </a:prstGeom>
          <a:noFill/>
        </p:spPr>
        <p:txBody>
          <a:bodyPr wrap="none" rtlCol="0">
            <a:spAutoFit/>
          </a:bodyPr>
          <a:lstStyle/>
          <a:p>
            <a:pPr algn="ctr"/>
            <a:r>
              <a:rPr lang="zh-CN" altLang="en-US" sz="2000" b="1" dirty="0">
                <a:solidFill>
                  <a:schemeClr val="accent1"/>
                </a:solidFill>
              </a:rPr>
              <a:t>文本提取</a:t>
            </a:r>
          </a:p>
        </p:txBody>
      </p:sp>
      <p:sp>
        <p:nvSpPr>
          <p:cNvPr id="63" name="文本框 62"/>
          <p:cNvSpPr txBox="1"/>
          <p:nvPr/>
        </p:nvSpPr>
        <p:spPr>
          <a:xfrm>
            <a:off x="8217949" y="3108971"/>
            <a:ext cx="1250663" cy="400110"/>
          </a:xfrm>
          <a:prstGeom prst="rect">
            <a:avLst/>
          </a:prstGeom>
          <a:noFill/>
        </p:spPr>
        <p:txBody>
          <a:bodyPr wrap="none" rtlCol="0">
            <a:spAutoFit/>
          </a:bodyPr>
          <a:lstStyle/>
          <a:p>
            <a:pPr algn="ctr"/>
            <a:r>
              <a:rPr lang="zh-CN" altLang="en-US" sz="2000" b="1" dirty="0">
                <a:solidFill>
                  <a:schemeClr val="accent1"/>
                </a:solidFill>
              </a:rPr>
              <a:t>文本聚类</a:t>
            </a:r>
          </a:p>
        </p:txBody>
      </p:sp>
      <p:sp>
        <p:nvSpPr>
          <p:cNvPr id="65" name="右大括号 64"/>
          <p:cNvSpPr/>
          <p:nvPr/>
        </p:nvSpPr>
        <p:spPr>
          <a:xfrm rot="16200000">
            <a:off x="8636622" y="2223129"/>
            <a:ext cx="369332" cy="3181456"/>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右大括号 66"/>
          <p:cNvSpPr/>
          <p:nvPr/>
        </p:nvSpPr>
        <p:spPr>
          <a:xfrm rot="16200000">
            <a:off x="5485425" y="-1044466"/>
            <a:ext cx="369332" cy="6340642"/>
          </a:xfrm>
          <a:prstGeom prst="rightBrace">
            <a:avLst>
              <a:gd name="adj1" fmla="val 50000"/>
              <a:gd name="adj2" fmla="val 50000"/>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cxnSp>
        <p:nvCxnSpPr>
          <p:cNvPr id="68" name="直接连接符 67"/>
          <p:cNvCxnSpPr/>
          <p:nvPr/>
        </p:nvCxnSpPr>
        <p:spPr>
          <a:xfrm>
            <a:off x="5670091" y="1878521"/>
            <a:ext cx="0" cy="43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growth_304631"/>
          <p:cNvSpPr>
            <a:spLocks noChangeAspect="1"/>
          </p:cNvSpPr>
          <p:nvPr/>
        </p:nvSpPr>
        <p:spPr bwMode="auto">
          <a:xfrm>
            <a:off x="2299183" y="2648626"/>
            <a:ext cx="391928" cy="229804"/>
          </a:xfrm>
          <a:custGeom>
            <a:avLst/>
            <a:gdLst>
              <a:gd name="T0" fmla="*/ 263525 w 607614"/>
              <a:gd name="T1" fmla="*/ 263525 w 607614"/>
              <a:gd name="T2" fmla="*/ 485433 h 606761"/>
              <a:gd name="T3" fmla="*/ 485433 h 606761"/>
              <a:gd name="T4" fmla="*/ 485433 h 606761"/>
              <a:gd name="T5" fmla="*/ 485433 h 606761"/>
              <a:gd name="T6" fmla="*/ 485433 h 606761"/>
              <a:gd name="T7" fmla="*/ 485433 h 606761"/>
              <a:gd name="T8" fmla="*/ 485433 h 606761"/>
              <a:gd name="T9" fmla="*/ 485433 h 606761"/>
              <a:gd name="T10" fmla="*/ 485433 h 606761"/>
              <a:gd name="T11" fmla="*/ 485433 h 606761"/>
              <a:gd name="T12" fmla="*/ 485433 h 606761"/>
              <a:gd name="T13" fmla="*/ 485433 h 606761"/>
              <a:gd name="T14" fmla="*/ 485433 h 606761"/>
              <a:gd name="T15" fmla="*/ 485433 h 606761"/>
              <a:gd name="T16" fmla="*/ 485433 h 606761"/>
              <a:gd name="T17" fmla="*/ 485433 h 606761"/>
              <a:gd name="T18" fmla="*/ 485433 h 606761"/>
              <a:gd name="T19" fmla="*/ 485433 h 606761"/>
              <a:gd name="T20" fmla="*/ 485433 h 606761"/>
              <a:gd name="T21" fmla="*/ 485433 h 606761"/>
              <a:gd name="T22" fmla="*/ 485433 h 606761"/>
              <a:gd name="T23" fmla="*/ 485433 h 606761"/>
              <a:gd name="T24" fmla="*/ 485433 h 606761"/>
              <a:gd name="T25" fmla="*/ 485433 h 606761"/>
              <a:gd name="T26" fmla="*/ 485433 h 606761"/>
              <a:gd name="T27" fmla="*/ 485433 h 606761"/>
              <a:gd name="T28" fmla="*/ 485433 h 606761"/>
              <a:gd name="T29" fmla="*/ 485433 h 606761"/>
              <a:gd name="T30" fmla="*/ 485433 h 606761"/>
              <a:gd name="T31" fmla="*/ 485433 h 606761"/>
              <a:gd name="T32" fmla="*/ 485433 h 606761"/>
              <a:gd name="T33" fmla="*/ 485433 h 606761"/>
              <a:gd name="T34" fmla="*/ 485433 h 606761"/>
              <a:gd name="T35" fmla="*/ 485433 h 606761"/>
              <a:gd name="T36" fmla="*/ 485433 h 606761"/>
              <a:gd name="T37" fmla="*/ 485433 h 606761"/>
              <a:gd name="T38" fmla="*/ 485433 h 606761"/>
              <a:gd name="T39" fmla="*/ 485433 h 606761"/>
              <a:gd name="T40" fmla="*/ 485433 h 606761"/>
              <a:gd name="T41" fmla="*/ 485433 h 606761"/>
              <a:gd name="T42" fmla="*/ 485433 h 606761"/>
              <a:gd name="T43" fmla="*/ 485433 h 606761"/>
              <a:gd name="T44" fmla="*/ 485433 h 606761"/>
              <a:gd name="T45" fmla="*/ 485433 h 606761"/>
              <a:gd name="T46" fmla="*/ 485433 h 606761"/>
              <a:gd name="T47" fmla="*/ 485433 h 606761"/>
              <a:gd name="T48" fmla="*/ 485433 h 606761"/>
              <a:gd name="T49" fmla="*/ 485433 h 606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27" h="4009">
                <a:moveTo>
                  <a:pt x="6028" y="0"/>
                </a:moveTo>
                <a:cubicBezTo>
                  <a:pt x="5587" y="0"/>
                  <a:pt x="5229" y="358"/>
                  <a:pt x="5229" y="799"/>
                </a:cubicBezTo>
                <a:cubicBezTo>
                  <a:pt x="5229" y="985"/>
                  <a:pt x="5293" y="1157"/>
                  <a:pt x="5401" y="1293"/>
                </a:cubicBezTo>
                <a:lnTo>
                  <a:pt x="4559" y="2460"/>
                </a:lnTo>
                <a:cubicBezTo>
                  <a:pt x="4387" y="2396"/>
                  <a:pt x="4191" y="2393"/>
                  <a:pt x="4010" y="2460"/>
                </a:cubicBezTo>
                <a:lnTo>
                  <a:pt x="3169" y="1293"/>
                </a:lnTo>
                <a:cubicBezTo>
                  <a:pt x="3276" y="1157"/>
                  <a:pt x="3341" y="985"/>
                  <a:pt x="3341" y="799"/>
                </a:cubicBezTo>
                <a:cubicBezTo>
                  <a:pt x="3341" y="358"/>
                  <a:pt x="2982" y="0"/>
                  <a:pt x="2542" y="0"/>
                </a:cubicBezTo>
                <a:cubicBezTo>
                  <a:pt x="2101" y="0"/>
                  <a:pt x="1743" y="358"/>
                  <a:pt x="1743" y="799"/>
                </a:cubicBezTo>
                <a:cubicBezTo>
                  <a:pt x="1743" y="985"/>
                  <a:pt x="1807" y="1157"/>
                  <a:pt x="1915" y="1293"/>
                </a:cubicBezTo>
                <a:lnTo>
                  <a:pt x="1073" y="2460"/>
                </a:lnTo>
                <a:cubicBezTo>
                  <a:pt x="554" y="2269"/>
                  <a:pt x="0" y="2656"/>
                  <a:pt x="0" y="3210"/>
                </a:cubicBezTo>
                <a:cubicBezTo>
                  <a:pt x="0" y="3650"/>
                  <a:pt x="358" y="4009"/>
                  <a:pt x="799" y="4009"/>
                </a:cubicBezTo>
                <a:cubicBezTo>
                  <a:pt x="1239" y="4009"/>
                  <a:pt x="1598" y="3650"/>
                  <a:pt x="1598" y="3210"/>
                </a:cubicBezTo>
                <a:cubicBezTo>
                  <a:pt x="1598" y="3023"/>
                  <a:pt x="1533" y="2852"/>
                  <a:pt x="1426" y="2716"/>
                </a:cubicBezTo>
                <a:lnTo>
                  <a:pt x="2267" y="1549"/>
                </a:lnTo>
                <a:cubicBezTo>
                  <a:pt x="2439" y="1612"/>
                  <a:pt x="2635" y="1615"/>
                  <a:pt x="2816" y="1549"/>
                </a:cubicBezTo>
                <a:lnTo>
                  <a:pt x="3658" y="2716"/>
                </a:lnTo>
                <a:cubicBezTo>
                  <a:pt x="3550" y="2852"/>
                  <a:pt x="3486" y="3023"/>
                  <a:pt x="3486" y="3210"/>
                </a:cubicBezTo>
                <a:cubicBezTo>
                  <a:pt x="3486" y="3650"/>
                  <a:pt x="3844" y="4009"/>
                  <a:pt x="4285" y="4009"/>
                </a:cubicBezTo>
                <a:cubicBezTo>
                  <a:pt x="4725" y="4009"/>
                  <a:pt x="5084" y="3650"/>
                  <a:pt x="5084" y="3210"/>
                </a:cubicBezTo>
                <a:cubicBezTo>
                  <a:pt x="5084" y="3023"/>
                  <a:pt x="5019" y="2852"/>
                  <a:pt x="4912" y="2716"/>
                </a:cubicBezTo>
                <a:lnTo>
                  <a:pt x="5753" y="1549"/>
                </a:lnTo>
                <a:cubicBezTo>
                  <a:pt x="6273" y="1740"/>
                  <a:pt x="6827" y="1353"/>
                  <a:pt x="6827" y="799"/>
                </a:cubicBezTo>
                <a:cubicBezTo>
                  <a:pt x="6827" y="358"/>
                  <a:pt x="6468" y="0"/>
                  <a:pt x="6028" y="0"/>
                </a:cubicBezTo>
                <a:close/>
              </a:path>
            </a:pathLst>
          </a:custGeom>
          <a:solidFill>
            <a:schemeClr val="bg1"/>
          </a:solidFill>
          <a:ln>
            <a:noFill/>
          </a:ln>
        </p:spPr>
      </p:sp>
      <p:sp>
        <p:nvSpPr>
          <p:cNvPr id="70" name="volume-bars_84227"/>
          <p:cNvSpPr>
            <a:spLocks noChangeAspect="1"/>
          </p:cNvSpPr>
          <p:nvPr/>
        </p:nvSpPr>
        <p:spPr bwMode="auto">
          <a:xfrm>
            <a:off x="5516793" y="2643837"/>
            <a:ext cx="304842" cy="239382"/>
          </a:xfrm>
          <a:custGeom>
            <a:avLst/>
            <a:gdLst>
              <a:gd name="connsiteX0" fmla="*/ 187043 w 606298"/>
              <a:gd name="connsiteY0" fmla="*/ 364682 h 476105"/>
              <a:gd name="connsiteX1" fmla="*/ 307528 w 606298"/>
              <a:gd name="connsiteY1" fmla="*/ 364682 h 476105"/>
              <a:gd name="connsiteX2" fmla="*/ 325320 w 606298"/>
              <a:gd name="connsiteY2" fmla="*/ 382440 h 476105"/>
              <a:gd name="connsiteX3" fmla="*/ 325320 w 606298"/>
              <a:gd name="connsiteY3" fmla="*/ 389984 h 476105"/>
              <a:gd name="connsiteX4" fmla="*/ 575785 w 606298"/>
              <a:gd name="connsiteY4" fmla="*/ 389984 h 476105"/>
              <a:gd name="connsiteX5" fmla="*/ 606298 w 606298"/>
              <a:gd name="connsiteY5" fmla="*/ 420440 h 476105"/>
              <a:gd name="connsiteX6" fmla="*/ 575785 w 606298"/>
              <a:gd name="connsiteY6" fmla="*/ 450803 h 476105"/>
              <a:gd name="connsiteX7" fmla="*/ 325320 w 606298"/>
              <a:gd name="connsiteY7" fmla="*/ 450803 h 476105"/>
              <a:gd name="connsiteX8" fmla="*/ 325320 w 606298"/>
              <a:gd name="connsiteY8" fmla="*/ 458347 h 476105"/>
              <a:gd name="connsiteX9" fmla="*/ 307528 w 606298"/>
              <a:gd name="connsiteY9" fmla="*/ 476105 h 476105"/>
              <a:gd name="connsiteX10" fmla="*/ 187043 w 606298"/>
              <a:gd name="connsiteY10" fmla="*/ 476105 h 476105"/>
              <a:gd name="connsiteX11" fmla="*/ 169343 w 606298"/>
              <a:gd name="connsiteY11" fmla="*/ 458347 h 476105"/>
              <a:gd name="connsiteX12" fmla="*/ 169343 w 606298"/>
              <a:gd name="connsiteY12" fmla="*/ 450803 h 476105"/>
              <a:gd name="connsiteX13" fmla="*/ 30421 w 606298"/>
              <a:gd name="connsiteY13" fmla="*/ 450803 h 476105"/>
              <a:gd name="connsiteX14" fmla="*/ 0 w 606298"/>
              <a:gd name="connsiteY14" fmla="*/ 420440 h 476105"/>
              <a:gd name="connsiteX15" fmla="*/ 30421 w 606298"/>
              <a:gd name="connsiteY15" fmla="*/ 389984 h 476105"/>
              <a:gd name="connsiteX16" fmla="*/ 169343 w 606298"/>
              <a:gd name="connsiteY16" fmla="*/ 389984 h 476105"/>
              <a:gd name="connsiteX17" fmla="*/ 169343 w 606298"/>
              <a:gd name="connsiteY17" fmla="*/ 382440 h 476105"/>
              <a:gd name="connsiteX18" fmla="*/ 187043 w 606298"/>
              <a:gd name="connsiteY18" fmla="*/ 364682 h 476105"/>
              <a:gd name="connsiteX19" fmla="*/ 322185 w 606298"/>
              <a:gd name="connsiteY19" fmla="*/ 182341 h 476105"/>
              <a:gd name="connsiteX20" fmla="*/ 442671 w 606298"/>
              <a:gd name="connsiteY20" fmla="*/ 182341 h 476105"/>
              <a:gd name="connsiteX21" fmla="*/ 460370 w 606298"/>
              <a:gd name="connsiteY21" fmla="*/ 200099 h 476105"/>
              <a:gd name="connsiteX22" fmla="*/ 460370 w 606298"/>
              <a:gd name="connsiteY22" fmla="*/ 207643 h 476105"/>
              <a:gd name="connsiteX23" fmla="*/ 575785 w 606298"/>
              <a:gd name="connsiteY23" fmla="*/ 207643 h 476105"/>
              <a:gd name="connsiteX24" fmla="*/ 606298 w 606298"/>
              <a:gd name="connsiteY24" fmla="*/ 238006 h 476105"/>
              <a:gd name="connsiteX25" fmla="*/ 575785 w 606298"/>
              <a:gd name="connsiteY25" fmla="*/ 268369 h 476105"/>
              <a:gd name="connsiteX26" fmla="*/ 460370 w 606298"/>
              <a:gd name="connsiteY26" fmla="*/ 268369 h 476105"/>
              <a:gd name="connsiteX27" fmla="*/ 460370 w 606298"/>
              <a:gd name="connsiteY27" fmla="*/ 276006 h 476105"/>
              <a:gd name="connsiteX28" fmla="*/ 442671 w 606298"/>
              <a:gd name="connsiteY28" fmla="*/ 293764 h 476105"/>
              <a:gd name="connsiteX29" fmla="*/ 322185 w 606298"/>
              <a:gd name="connsiteY29" fmla="*/ 293764 h 476105"/>
              <a:gd name="connsiteX30" fmla="*/ 304394 w 606298"/>
              <a:gd name="connsiteY30" fmla="*/ 276006 h 476105"/>
              <a:gd name="connsiteX31" fmla="*/ 304394 w 606298"/>
              <a:gd name="connsiteY31" fmla="*/ 268369 h 476105"/>
              <a:gd name="connsiteX32" fmla="*/ 30421 w 606298"/>
              <a:gd name="connsiteY32" fmla="*/ 268369 h 476105"/>
              <a:gd name="connsiteX33" fmla="*/ 0 w 606298"/>
              <a:gd name="connsiteY33" fmla="*/ 238006 h 476105"/>
              <a:gd name="connsiteX34" fmla="*/ 30421 w 606298"/>
              <a:gd name="connsiteY34" fmla="*/ 207643 h 476105"/>
              <a:gd name="connsiteX35" fmla="*/ 304394 w 606298"/>
              <a:gd name="connsiteY35" fmla="*/ 207643 h 476105"/>
              <a:gd name="connsiteX36" fmla="*/ 304394 w 606298"/>
              <a:gd name="connsiteY36" fmla="*/ 200099 h 476105"/>
              <a:gd name="connsiteX37" fmla="*/ 322185 w 606298"/>
              <a:gd name="connsiteY37" fmla="*/ 182341 h 476105"/>
              <a:gd name="connsiteX38" fmla="*/ 109055 w 606298"/>
              <a:gd name="connsiteY38" fmla="*/ 0 h 476105"/>
              <a:gd name="connsiteX39" fmla="*/ 229540 w 606298"/>
              <a:gd name="connsiteY39" fmla="*/ 0 h 476105"/>
              <a:gd name="connsiteX40" fmla="*/ 247331 w 606298"/>
              <a:gd name="connsiteY40" fmla="*/ 17669 h 476105"/>
              <a:gd name="connsiteX41" fmla="*/ 247331 w 606298"/>
              <a:gd name="connsiteY41" fmla="*/ 25307 h 476105"/>
              <a:gd name="connsiteX42" fmla="*/ 575785 w 606298"/>
              <a:gd name="connsiteY42" fmla="*/ 25307 h 476105"/>
              <a:gd name="connsiteX43" fmla="*/ 606298 w 606298"/>
              <a:gd name="connsiteY43" fmla="*/ 55676 h 476105"/>
              <a:gd name="connsiteX44" fmla="*/ 575785 w 606298"/>
              <a:gd name="connsiteY44" fmla="*/ 86045 h 476105"/>
              <a:gd name="connsiteX45" fmla="*/ 247331 w 606298"/>
              <a:gd name="connsiteY45" fmla="*/ 86045 h 476105"/>
              <a:gd name="connsiteX46" fmla="*/ 247331 w 606298"/>
              <a:gd name="connsiteY46" fmla="*/ 93683 h 476105"/>
              <a:gd name="connsiteX47" fmla="*/ 229540 w 606298"/>
              <a:gd name="connsiteY47" fmla="*/ 111352 h 476105"/>
              <a:gd name="connsiteX48" fmla="*/ 109055 w 606298"/>
              <a:gd name="connsiteY48" fmla="*/ 111352 h 476105"/>
              <a:gd name="connsiteX49" fmla="*/ 91355 w 606298"/>
              <a:gd name="connsiteY49" fmla="*/ 93683 h 476105"/>
              <a:gd name="connsiteX50" fmla="*/ 91355 w 606298"/>
              <a:gd name="connsiteY50" fmla="*/ 86045 h 476105"/>
              <a:gd name="connsiteX51" fmla="*/ 30421 w 606298"/>
              <a:gd name="connsiteY51" fmla="*/ 86045 h 476105"/>
              <a:gd name="connsiteX52" fmla="*/ 0 w 606298"/>
              <a:gd name="connsiteY52" fmla="*/ 55676 h 476105"/>
              <a:gd name="connsiteX53" fmla="*/ 30421 w 606298"/>
              <a:gd name="connsiteY53" fmla="*/ 25307 h 476105"/>
              <a:gd name="connsiteX54" fmla="*/ 91355 w 606298"/>
              <a:gd name="connsiteY54" fmla="*/ 25307 h 476105"/>
              <a:gd name="connsiteX55" fmla="*/ 91355 w 606298"/>
              <a:gd name="connsiteY55" fmla="*/ 17669 h 476105"/>
              <a:gd name="connsiteX56" fmla="*/ 109055 w 606298"/>
              <a:gd name="connsiteY56" fmla="*/ 0 h 47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6298" h="476105">
                <a:moveTo>
                  <a:pt x="187043" y="364682"/>
                </a:moveTo>
                <a:lnTo>
                  <a:pt x="307528" y="364682"/>
                </a:lnTo>
                <a:cubicBezTo>
                  <a:pt x="317392" y="364682"/>
                  <a:pt x="325320" y="372595"/>
                  <a:pt x="325320" y="382440"/>
                </a:cubicBezTo>
                <a:lnTo>
                  <a:pt x="325320" y="389984"/>
                </a:lnTo>
                <a:lnTo>
                  <a:pt x="575785" y="389984"/>
                </a:lnTo>
                <a:cubicBezTo>
                  <a:pt x="592655" y="389984"/>
                  <a:pt x="606298" y="403602"/>
                  <a:pt x="606298" y="420440"/>
                </a:cubicBezTo>
                <a:cubicBezTo>
                  <a:pt x="606298" y="437185"/>
                  <a:pt x="592655" y="450803"/>
                  <a:pt x="575785" y="450803"/>
                </a:cubicBezTo>
                <a:lnTo>
                  <a:pt x="325320" y="450803"/>
                </a:lnTo>
                <a:lnTo>
                  <a:pt x="325320" y="458347"/>
                </a:lnTo>
                <a:cubicBezTo>
                  <a:pt x="325320" y="468192"/>
                  <a:pt x="317392" y="476105"/>
                  <a:pt x="307528" y="476105"/>
                </a:cubicBezTo>
                <a:lnTo>
                  <a:pt x="187043" y="476105"/>
                </a:lnTo>
                <a:cubicBezTo>
                  <a:pt x="177271" y="476105"/>
                  <a:pt x="169343" y="468192"/>
                  <a:pt x="169343" y="458347"/>
                </a:cubicBezTo>
                <a:lnTo>
                  <a:pt x="169343" y="450803"/>
                </a:lnTo>
                <a:lnTo>
                  <a:pt x="30421" y="450803"/>
                </a:lnTo>
                <a:cubicBezTo>
                  <a:pt x="13644" y="450803"/>
                  <a:pt x="0" y="437185"/>
                  <a:pt x="0" y="420440"/>
                </a:cubicBezTo>
                <a:cubicBezTo>
                  <a:pt x="0" y="403602"/>
                  <a:pt x="13644" y="389984"/>
                  <a:pt x="30421" y="389984"/>
                </a:cubicBezTo>
                <a:lnTo>
                  <a:pt x="169343" y="389984"/>
                </a:lnTo>
                <a:lnTo>
                  <a:pt x="169343" y="382440"/>
                </a:lnTo>
                <a:cubicBezTo>
                  <a:pt x="169343" y="372595"/>
                  <a:pt x="177271" y="364682"/>
                  <a:pt x="187043" y="364682"/>
                </a:cubicBezTo>
                <a:close/>
                <a:moveTo>
                  <a:pt x="322185" y="182341"/>
                </a:moveTo>
                <a:lnTo>
                  <a:pt x="442671" y="182341"/>
                </a:lnTo>
                <a:cubicBezTo>
                  <a:pt x="452442" y="182341"/>
                  <a:pt x="460370" y="190254"/>
                  <a:pt x="460370" y="200099"/>
                </a:cubicBezTo>
                <a:lnTo>
                  <a:pt x="460370" y="207643"/>
                </a:lnTo>
                <a:lnTo>
                  <a:pt x="575785" y="207643"/>
                </a:lnTo>
                <a:cubicBezTo>
                  <a:pt x="592655" y="207643"/>
                  <a:pt x="606298" y="221261"/>
                  <a:pt x="606298" y="238006"/>
                </a:cubicBezTo>
                <a:cubicBezTo>
                  <a:pt x="606298" y="254844"/>
                  <a:pt x="592655" y="268369"/>
                  <a:pt x="575785" y="268369"/>
                </a:cubicBezTo>
                <a:lnTo>
                  <a:pt x="460370" y="268369"/>
                </a:lnTo>
                <a:lnTo>
                  <a:pt x="460370" y="276006"/>
                </a:lnTo>
                <a:cubicBezTo>
                  <a:pt x="460370" y="285759"/>
                  <a:pt x="452442" y="293764"/>
                  <a:pt x="442671" y="293764"/>
                </a:cubicBezTo>
                <a:lnTo>
                  <a:pt x="322185" y="293764"/>
                </a:lnTo>
                <a:cubicBezTo>
                  <a:pt x="312322" y="293764"/>
                  <a:pt x="304394" y="285759"/>
                  <a:pt x="304394" y="276006"/>
                </a:cubicBezTo>
                <a:lnTo>
                  <a:pt x="304394" y="268369"/>
                </a:lnTo>
                <a:lnTo>
                  <a:pt x="30421" y="268369"/>
                </a:lnTo>
                <a:cubicBezTo>
                  <a:pt x="13644" y="268369"/>
                  <a:pt x="0" y="254844"/>
                  <a:pt x="0" y="238006"/>
                </a:cubicBezTo>
                <a:cubicBezTo>
                  <a:pt x="0" y="221261"/>
                  <a:pt x="13644" y="207643"/>
                  <a:pt x="30421" y="207643"/>
                </a:cubicBezTo>
                <a:lnTo>
                  <a:pt x="304394" y="207643"/>
                </a:lnTo>
                <a:lnTo>
                  <a:pt x="304394" y="200099"/>
                </a:lnTo>
                <a:cubicBezTo>
                  <a:pt x="304394" y="190254"/>
                  <a:pt x="312322" y="182341"/>
                  <a:pt x="322185" y="182341"/>
                </a:cubicBezTo>
                <a:close/>
                <a:moveTo>
                  <a:pt x="109055" y="0"/>
                </a:moveTo>
                <a:lnTo>
                  <a:pt x="229540" y="0"/>
                </a:lnTo>
                <a:cubicBezTo>
                  <a:pt x="239404" y="0"/>
                  <a:pt x="247331" y="7914"/>
                  <a:pt x="247331" y="17669"/>
                </a:cubicBezTo>
                <a:lnTo>
                  <a:pt x="247331" y="25307"/>
                </a:lnTo>
                <a:lnTo>
                  <a:pt x="575785" y="25307"/>
                </a:lnTo>
                <a:cubicBezTo>
                  <a:pt x="592655" y="25307"/>
                  <a:pt x="606298" y="38927"/>
                  <a:pt x="606298" y="55676"/>
                </a:cubicBezTo>
                <a:cubicBezTo>
                  <a:pt x="606298" y="72425"/>
                  <a:pt x="592655" y="86045"/>
                  <a:pt x="575785" y="86045"/>
                </a:cubicBezTo>
                <a:lnTo>
                  <a:pt x="247331" y="86045"/>
                </a:lnTo>
                <a:lnTo>
                  <a:pt x="247331" y="93683"/>
                </a:lnTo>
                <a:cubicBezTo>
                  <a:pt x="247331" y="103438"/>
                  <a:pt x="239404" y="111352"/>
                  <a:pt x="229540" y="111352"/>
                </a:cubicBezTo>
                <a:lnTo>
                  <a:pt x="109055" y="111352"/>
                </a:lnTo>
                <a:cubicBezTo>
                  <a:pt x="99283" y="111352"/>
                  <a:pt x="91355" y="103438"/>
                  <a:pt x="91355" y="93683"/>
                </a:cubicBezTo>
                <a:lnTo>
                  <a:pt x="91355" y="86045"/>
                </a:lnTo>
                <a:lnTo>
                  <a:pt x="30421" y="86045"/>
                </a:lnTo>
                <a:cubicBezTo>
                  <a:pt x="13644" y="86045"/>
                  <a:pt x="0" y="72425"/>
                  <a:pt x="0" y="55676"/>
                </a:cubicBezTo>
                <a:cubicBezTo>
                  <a:pt x="0" y="38927"/>
                  <a:pt x="13644" y="25307"/>
                  <a:pt x="30421" y="25307"/>
                </a:cubicBezTo>
                <a:lnTo>
                  <a:pt x="91355" y="25307"/>
                </a:lnTo>
                <a:lnTo>
                  <a:pt x="91355" y="17669"/>
                </a:lnTo>
                <a:cubicBezTo>
                  <a:pt x="91355" y="7914"/>
                  <a:pt x="99283" y="0"/>
                  <a:pt x="109055" y="0"/>
                </a:cubicBezTo>
                <a:close/>
              </a:path>
            </a:pathLst>
          </a:custGeom>
          <a:solidFill>
            <a:schemeClr val="bg1"/>
          </a:solidFill>
          <a:ln>
            <a:noFill/>
          </a:ln>
        </p:spPr>
      </p:sp>
      <p:sp>
        <p:nvSpPr>
          <p:cNvPr id="71" name="menu_159761"/>
          <p:cNvSpPr>
            <a:spLocks noChangeAspect="1"/>
          </p:cNvSpPr>
          <p:nvPr/>
        </p:nvSpPr>
        <p:spPr bwMode="auto">
          <a:xfrm>
            <a:off x="8729287" y="2638076"/>
            <a:ext cx="253584" cy="253198"/>
          </a:xfrm>
          <a:custGeom>
            <a:avLst/>
            <a:gdLst>
              <a:gd name="connsiteX0" fmla="*/ 387180 w 602346"/>
              <a:gd name="connsiteY0" fmla="*/ 343654 h 601429"/>
              <a:gd name="connsiteX1" fmla="*/ 559313 w 602346"/>
              <a:gd name="connsiteY1" fmla="*/ 343654 h 601429"/>
              <a:gd name="connsiteX2" fmla="*/ 602346 w 602346"/>
              <a:gd name="connsiteY2" fmla="*/ 386617 h 601429"/>
              <a:gd name="connsiteX3" fmla="*/ 602346 w 602346"/>
              <a:gd name="connsiteY3" fmla="*/ 558467 h 601429"/>
              <a:gd name="connsiteX4" fmla="*/ 559313 w 602346"/>
              <a:gd name="connsiteY4" fmla="*/ 601429 h 601429"/>
              <a:gd name="connsiteX5" fmla="*/ 387180 w 602346"/>
              <a:gd name="connsiteY5" fmla="*/ 601429 h 601429"/>
              <a:gd name="connsiteX6" fmla="*/ 344147 w 602346"/>
              <a:gd name="connsiteY6" fmla="*/ 558467 h 601429"/>
              <a:gd name="connsiteX7" fmla="*/ 344147 w 602346"/>
              <a:gd name="connsiteY7" fmla="*/ 386617 h 601429"/>
              <a:gd name="connsiteX8" fmla="*/ 387180 w 602346"/>
              <a:gd name="connsiteY8" fmla="*/ 343654 h 601429"/>
              <a:gd name="connsiteX9" fmla="*/ 43021 w 602346"/>
              <a:gd name="connsiteY9" fmla="*/ 343654 h 601429"/>
              <a:gd name="connsiteX10" fmla="*/ 215107 w 602346"/>
              <a:gd name="connsiteY10" fmla="*/ 343654 h 601429"/>
              <a:gd name="connsiteX11" fmla="*/ 258128 w 602346"/>
              <a:gd name="connsiteY11" fmla="*/ 386617 h 601429"/>
              <a:gd name="connsiteX12" fmla="*/ 258128 w 602346"/>
              <a:gd name="connsiteY12" fmla="*/ 558467 h 601429"/>
              <a:gd name="connsiteX13" fmla="*/ 215107 w 602346"/>
              <a:gd name="connsiteY13" fmla="*/ 601429 h 601429"/>
              <a:gd name="connsiteX14" fmla="*/ 43021 w 602346"/>
              <a:gd name="connsiteY14" fmla="*/ 601429 h 601429"/>
              <a:gd name="connsiteX15" fmla="*/ 0 w 602346"/>
              <a:gd name="connsiteY15" fmla="*/ 558467 h 601429"/>
              <a:gd name="connsiteX16" fmla="*/ 0 w 602346"/>
              <a:gd name="connsiteY16" fmla="*/ 386617 h 601429"/>
              <a:gd name="connsiteX17" fmla="*/ 43021 w 602346"/>
              <a:gd name="connsiteY17" fmla="*/ 343654 h 601429"/>
              <a:gd name="connsiteX18" fmla="*/ 387180 w 602346"/>
              <a:gd name="connsiteY18" fmla="*/ 0 h 601429"/>
              <a:gd name="connsiteX19" fmla="*/ 559313 w 602346"/>
              <a:gd name="connsiteY19" fmla="*/ 0 h 601429"/>
              <a:gd name="connsiteX20" fmla="*/ 602346 w 602346"/>
              <a:gd name="connsiteY20" fmla="*/ 42963 h 601429"/>
              <a:gd name="connsiteX21" fmla="*/ 602346 w 602346"/>
              <a:gd name="connsiteY21" fmla="*/ 214813 h 601429"/>
              <a:gd name="connsiteX22" fmla="*/ 559313 w 602346"/>
              <a:gd name="connsiteY22" fmla="*/ 257775 h 601429"/>
              <a:gd name="connsiteX23" fmla="*/ 387180 w 602346"/>
              <a:gd name="connsiteY23" fmla="*/ 257775 h 601429"/>
              <a:gd name="connsiteX24" fmla="*/ 344147 w 602346"/>
              <a:gd name="connsiteY24" fmla="*/ 214813 h 601429"/>
              <a:gd name="connsiteX25" fmla="*/ 344147 w 602346"/>
              <a:gd name="connsiteY25" fmla="*/ 42963 h 601429"/>
              <a:gd name="connsiteX26" fmla="*/ 387180 w 602346"/>
              <a:gd name="connsiteY26" fmla="*/ 0 h 601429"/>
              <a:gd name="connsiteX27" fmla="*/ 43021 w 602346"/>
              <a:gd name="connsiteY27" fmla="*/ 0 h 601429"/>
              <a:gd name="connsiteX28" fmla="*/ 215107 w 602346"/>
              <a:gd name="connsiteY28" fmla="*/ 0 h 601429"/>
              <a:gd name="connsiteX29" fmla="*/ 258128 w 602346"/>
              <a:gd name="connsiteY29" fmla="*/ 42963 h 601429"/>
              <a:gd name="connsiteX30" fmla="*/ 258128 w 602346"/>
              <a:gd name="connsiteY30" fmla="*/ 214813 h 601429"/>
              <a:gd name="connsiteX31" fmla="*/ 215107 w 602346"/>
              <a:gd name="connsiteY31" fmla="*/ 257775 h 601429"/>
              <a:gd name="connsiteX32" fmla="*/ 43021 w 602346"/>
              <a:gd name="connsiteY32" fmla="*/ 257775 h 601429"/>
              <a:gd name="connsiteX33" fmla="*/ 0 w 602346"/>
              <a:gd name="connsiteY33" fmla="*/ 214813 h 601429"/>
              <a:gd name="connsiteX34" fmla="*/ 0 w 602346"/>
              <a:gd name="connsiteY34" fmla="*/ 42963 h 601429"/>
              <a:gd name="connsiteX35" fmla="*/ 43021 w 602346"/>
              <a:gd name="connsiteY35" fmla="*/ 0 h 60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2346" h="601429">
                <a:moveTo>
                  <a:pt x="387180" y="343654"/>
                </a:moveTo>
                <a:lnTo>
                  <a:pt x="559313" y="343654"/>
                </a:lnTo>
                <a:cubicBezTo>
                  <a:pt x="582981" y="343654"/>
                  <a:pt x="602346" y="362987"/>
                  <a:pt x="602346" y="386617"/>
                </a:cubicBezTo>
                <a:lnTo>
                  <a:pt x="602346" y="558467"/>
                </a:lnTo>
                <a:cubicBezTo>
                  <a:pt x="602346" y="582096"/>
                  <a:pt x="582981" y="601429"/>
                  <a:pt x="559313" y="601429"/>
                </a:cubicBezTo>
                <a:lnTo>
                  <a:pt x="387180" y="601429"/>
                </a:lnTo>
                <a:cubicBezTo>
                  <a:pt x="363512" y="601429"/>
                  <a:pt x="344147" y="582096"/>
                  <a:pt x="344147" y="558467"/>
                </a:cubicBezTo>
                <a:lnTo>
                  <a:pt x="344147" y="386617"/>
                </a:lnTo>
                <a:cubicBezTo>
                  <a:pt x="344147" y="362987"/>
                  <a:pt x="363512" y="343654"/>
                  <a:pt x="387180" y="343654"/>
                </a:cubicBezTo>
                <a:close/>
                <a:moveTo>
                  <a:pt x="43021" y="343654"/>
                </a:moveTo>
                <a:lnTo>
                  <a:pt x="215107" y="343654"/>
                </a:lnTo>
                <a:cubicBezTo>
                  <a:pt x="238768" y="343654"/>
                  <a:pt x="258128" y="362987"/>
                  <a:pt x="258128" y="386617"/>
                </a:cubicBezTo>
                <a:lnTo>
                  <a:pt x="258128" y="558467"/>
                </a:lnTo>
                <a:cubicBezTo>
                  <a:pt x="258128" y="582096"/>
                  <a:pt x="238768" y="601429"/>
                  <a:pt x="215107" y="601429"/>
                </a:cubicBezTo>
                <a:lnTo>
                  <a:pt x="43021" y="601429"/>
                </a:lnTo>
                <a:cubicBezTo>
                  <a:pt x="19360" y="601429"/>
                  <a:pt x="0" y="582096"/>
                  <a:pt x="0" y="558467"/>
                </a:cubicBezTo>
                <a:lnTo>
                  <a:pt x="0" y="386617"/>
                </a:lnTo>
                <a:cubicBezTo>
                  <a:pt x="0" y="362987"/>
                  <a:pt x="19360" y="343654"/>
                  <a:pt x="43021" y="343654"/>
                </a:cubicBezTo>
                <a:close/>
                <a:moveTo>
                  <a:pt x="387180" y="0"/>
                </a:moveTo>
                <a:lnTo>
                  <a:pt x="559313" y="0"/>
                </a:lnTo>
                <a:cubicBezTo>
                  <a:pt x="582981" y="0"/>
                  <a:pt x="602346" y="19333"/>
                  <a:pt x="602346" y="42963"/>
                </a:cubicBezTo>
                <a:lnTo>
                  <a:pt x="602346" y="214813"/>
                </a:lnTo>
                <a:cubicBezTo>
                  <a:pt x="602346" y="238442"/>
                  <a:pt x="582981" y="257775"/>
                  <a:pt x="559313" y="257775"/>
                </a:cubicBezTo>
                <a:lnTo>
                  <a:pt x="387180" y="257775"/>
                </a:lnTo>
                <a:cubicBezTo>
                  <a:pt x="363512" y="257775"/>
                  <a:pt x="344147" y="238442"/>
                  <a:pt x="344147" y="214813"/>
                </a:cubicBezTo>
                <a:lnTo>
                  <a:pt x="344147" y="42963"/>
                </a:lnTo>
                <a:cubicBezTo>
                  <a:pt x="344147" y="19333"/>
                  <a:pt x="363512" y="0"/>
                  <a:pt x="387180" y="0"/>
                </a:cubicBezTo>
                <a:close/>
                <a:moveTo>
                  <a:pt x="43021" y="0"/>
                </a:moveTo>
                <a:lnTo>
                  <a:pt x="215107" y="0"/>
                </a:lnTo>
                <a:cubicBezTo>
                  <a:pt x="238768" y="0"/>
                  <a:pt x="258128" y="19333"/>
                  <a:pt x="258128" y="42963"/>
                </a:cubicBezTo>
                <a:lnTo>
                  <a:pt x="258128" y="214813"/>
                </a:lnTo>
                <a:cubicBezTo>
                  <a:pt x="258128" y="238442"/>
                  <a:pt x="238768" y="257775"/>
                  <a:pt x="215107" y="257775"/>
                </a:cubicBezTo>
                <a:lnTo>
                  <a:pt x="43021" y="257775"/>
                </a:lnTo>
                <a:cubicBezTo>
                  <a:pt x="19360" y="257775"/>
                  <a:pt x="0" y="238442"/>
                  <a:pt x="0" y="214813"/>
                </a:cubicBezTo>
                <a:lnTo>
                  <a:pt x="0" y="42963"/>
                </a:lnTo>
                <a:cubicBezTo>
                  <a:pt x="0" y="19333"/>
                  <a:pt x="19360" y="0"/>
                  <a:pt x="43021" y="0"/>
                </a:cubicBezTo>
                <a:close/>
              </a:path>
            </a:pathLst>
          </a:custGeom>
          <a:solidFill>
            <a:schemeClr val="bg1"/>
          </a:solidFill>
          <a:ln>
            <a:noFill/>
          </a:ln>
        </p:spPr>
        <p:txBody>
          <a:bodyPr/>
          <a:lstStyle/>
          <a:p>
            <a:endParaRPr lang="zh-CN" altLang="en-US"/>
          </a:p>
        </p:txBody>
      </p:sp>
      <p:sp>
        <p:nvSpPr>
          <p:cNvPr id="4" name="十字形 3"/>
          <p:cNvSpPr/>
          <p:nvPr/>
        </p:nvSpPr>
        <p:spPr>
          <a:xfrm>
            <a:off x="7920382" y="4237348"/>
            <a:ext cx="284362" cy="284362"/>
          </a:xfrm>
          <a:prstGeom prst="plus">
            <a:avLst>
              <a:gd name="adj" fmla="val 385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十字形 32"/>
          <p:cNvSpPr/>
          <p:nvPr/>
        </p:nvSpPr>
        <p:spPr>
          <a:xfrm>
            <a:off x="9533360" y="4237348"/>
            <a:ext cx="284362" cy="284362"/>
          </a:xfrm>
          <a:prstGeom prst="plus">
            <a:avLst>
              <a:gd name="adj" fmla="val 385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下 4"/>
          <p:cNvSpPr/>
          <p:nvPr/>
        </p:nvSpPr>
        <p:spPr>
          <a:xfrm rot="6188337">
            <a:off x="5017404" y="2121560"/>
            <a:ext cx="180000" cy="3533476"/>
          </a:xfrm>
          <a:prstGeom prst="downArrow">
            <a:avLst>
              <a:gd name="adj1" fmla="val 46415"/>
              <a:gd name="adj2" fmla="val 152607"/>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下 34"/>
          <p:cNvSpPr/>
          <p:nvPr/>
        </p:nvSpPr>
        <p:spPr>
          <a:xfrm rot="8235562">
            <a:off x="6501768" y="3384065"/>
            <a:ext cx="180000" cy="921031"/>
          </a:xfrm>
          <a:prstGeom prst="downArrow">
            <a:avLst>
              <a:gd name="adj1" fmla="val 46415"/>
              <a:gd name="adj2" fmla="val 151382"/>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表格 14"/>
          <p:cNvGraphicFramePr>
            <a:graphicFrameLocks noGrp="1"/>
          </p:cNvGraphicFramePr>
          <p:nvPr/>
        </p:nvGraphicFramePr>
        <p:xfrm>
          <a:off x="634995" y="5407395"/>
          <a:ext cx="10922009" cy="701040"/>
        </p:xfrm>
        <a:graphic>
          <a:graphicData uri="http://schemas.openxmlformats.org/drawingml/2006/table">
            <a:tbl>
              <a:tblPr firstRow="1" bandRow="1">
                <a:tableStyleId>{5C22544A-7EE6-4342-B048-85BDC9FD1C3A}</a:tableStyleId>
              </a:tblPr>
              <a:tblGrid>
                <a:gridCol w="2085015"/>
                <a:gridCol w="8836994"/>
              </a:tblGrid>
              <a:tr h="370840">
                <a:tc>
                  <a:txBody>
                    <a:bodyPr/>
                    <a:lstStyle/>
                    <a:p>
                      <a:pPr algn="ctr"/>
                      <a:r>
                        <a:rPr lang="zh-CN" altLang="en-US" sz="2000" dirty="0">
                          <a:solidFill>
                            <a:schemeClr val="tx1"/>
                          </a:solidFill>
                          <a:latin typeface="微软雅黑" panose="020B0503020204020204" pitchFamily="34" charset="-122"/>
                          <a:ea typeface="微软雅黑" panose="020B0503020204020204" pitchFamily="34" charset="-122"/>
                        </a:rPr>
                        <a:t>文本聚类思想：</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solidFill>
                            <a:schemeClr val="tx1"/>
                          </a:solidFill>
                          <a:latin typeface="微软雅黑" panose="020B0503020204020204" pitchFamily="34" charset="-122"/>
                          <a:ea typeface="微软雅黑" panose="020B0503020204020204" pitchFamily="34" charset="-122"/>
                        </a:rPr>
                        <a:t>将语料集中的文本术语抽象成可计算的元素，依据</a:t>
                      </a:r>
                      <a:r>
                        <a:rPr lang="zh-CN" altLang="en-US" sz="2000" dirty="0">
                          <a:solidFill>
                            <a:srgbClr val="FF0000"/>
                          </a:solidFill>
                          <a:latin typeface="微软雅黑" panose="020B0503020204020204" pitchFamily="34" charset="-122"/>
                          <a:ea typeface="微软雅黑" panose="020B0503020204020204" pitchFamily="34" charset="-122"/>
                        </a:rPr>
                        <a:t>元素之间的距离或相似性</a:t>
                      </a:r>
                      <a:r>
                        <a:rPr lang="zh-CN" altLang="en-US" sz="2000" dirty="0">
                          <a:solidFill>
                            <a:schemeClr val="tx1"/>
                          </a:solidFill>
                          <a:latin typeface="微软雅黑" panose="020B0503020204020204" pitchFamily="34" charset="-122"/>
                          <a:ea typeface="微软雅黑" panose="020B0503020204020204" pitchFamily="34" charset="-122"/>
                        </a:rPr>
                        <a:t>进行归类聚簇，</a:t>
                      </a:r>
                      <a:r>
                        <a:rPr lang="zh-CN" altLang="en-US" sz="2000" dirty="0">
                          <a:solidFill>
                            <a:srgbClr val="FF0000"/>
                          </a:solidFill>
                          <a:latin typeface="微软雅黑" panose="020B0503020204020204" pitchFamily="34" charset="-122"/>
                          <a:ea typeface="微软雅黑" panose="020B0503020204020204" pitchFamily="34" charset="-122"/>
                        </a:rPr>
                        <a:t>抽取每个簇的主题和关系</a:t>
                      </a:r>
                      <a:r>
                        <a:rPr lang="zh-CN" altLang="en-US" sz="2000" dirty="0">
                          <a:solidFill>
                            <a:schemeClr val="tx1"/>
                          </a:solidFill>
                          <a:latin typeface="微软雅黑" panose="020B0503020204020204" pitchFamily="34" charset="-122"/>
                          <a:ea typeface="微软雅黑" panose="020B0503020204020204" pitchFamily="34" charset="-122"/>
                        </a:rPr>
                        <a:t>，形成具有不同主题的簇或类别</a:t>
                      </a:r>
                      <a:endParaRPr lang="en-US" altLang="zh-CN" sz="2000" dirty="0">
                        <a:solidFill>
                          <a:schemeClr val="tx1"/>
                        </a:solidFill>
                        <a:latin typeface="微软雅黑" panose="020B0503020204020204" pitchFamily="34" charset="-122"/>
                        <a:ea typeface="微软雅黑" panose="020B0503020204020204" pitchFamily="34" charset="-122"/>
                      </a:endParaRPr>
                    </a:p>
                  </a:txBody>
                  <a:tcPr anchor="ctr">
                    <a:noFill/>
                  </a:tcPr>
                </a:tc>
              </a:tr>
            </a:tbl>
          </a:graphicData>
        </a:graphic>
      </p:graphicFrame>
      <p:sp>
        <p:nvSpPr>
          <p:cNvPr id="2" name="箭头: 右 1"/>
          <p:cNvSpPr/>
          <p:nvPr/>
        </p:nvSpPr>
        <p:spPr>
          <a:xfrm>
            <a:off x="3429123" y="2639065"/>
            <a:ext cx="1296965" cy="25298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右 27"/>
          <p:cNvSpPr/>
          <p:nvPr/>
        </p:nvSpPr>
        <p:spPr>
          <a:xfrm>
            <a:off x="6607764" y="2642999"/>
            <a:ext cx="1296965" cy="25298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向量距离</a:t>
            </a:r>
          </a:p>
        </p:txBody>
      </p:sp>
      <p:graphicFrame>
        <p:nvGraphicFramePr>
          <p:cNvPr id="14" name="Object 7"/>
          <p:cNvGraphicFramePr>
            <a:graphicFrameLocks/>
          </p:cNvGraphicFramePr>
          <p:nvPr/>
        </p:nvGraphicFramePr>
        <p:xfrm>
          <a:off x="4338519" y="1181827"/>
          <a:ext cx="6332537" cy="633413"/>
        </p:xfrm>
        <a:graphic>
          <a:graphicData uri="http://schemas.openxmlformats.org/presentationml/2006/ole">
            <mc:AlternateContent xmlns:mc="http://schemas.openxmlformats.org/markup-compatibility/2006">
              <mc:Choice xmlns:v="urn:schemas-microsoft-com:vml" Requires="v">
                <p:oleObj spid="_x0000_s1084" name="Equation" r:id="rId4" imgW="3045356" imgH="304536" progId="">
                  <p:embed/>
                </p:oleObj>
              </mc:Choice>
              <mc:Fallback>
                <p:oleObj name="Equation" r:id="rId4" imgW="3045356" imgH="304536" progId="">
                  <p:embed/>
                  <p:pic>
                    <p:nvPicPr>
                      <p:cNvPr id="0" name="Picture 33" descr="image5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519" y="1181827"/>
                        <a:ext cx="6332537"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9"/>
          <p:cNvGraphicFramePr>
            <a:graphicFrameLocks/>
          </p:cNvGraphicFramePr>
          <p:nvPr/>
        </p:nvGraphicFramePr>
        <p:xfrm>
          <a:off x="4338519" y="2210627"/>
          <a:ext cx="5459412" cy="528637"/>
        </p:xfrm>
        <a:graphic>
          <a:graphicData uri="http://schemas.openxmlformats.org/presentationml/2006/ole">
            <mc:AlternateContent xmlns:mc="http://schemas.openxmlformats.org/markup-compatibility/2006">
              <mc:Choice xmlns:v="urn:schemas-microsoft-com:vml" Requires="v">
                <p:oleObj spid="_x0000_s1085" r:id="rId6" imgW="2627759" imgH="253890" progId="Equations">
                  <p:embed/>
                </p:oleObj>
              </mc:Choice>
              <mc:Fallback>
                <p:oleObj r:id="rId6" imgW="2627759" imgH="253890" progId="Equations">
                  <p:embed/>
                  <p:pic>
                    <p:nvPicPr>
                      <p:cNvPr id="0" name="Picture 34" descr="image5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8519" y="2210627"/>
                        <a:ext cx="5459412"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0"/>
          <p:cNvGraphicFramePr>
            <a:graphicFrameLocks/>
          </p:cNvGraphicFramePr>
          <p:nvPr/>
        </p:nvGraphicFramePr>
        <p:xfrm>
          <a:off x="4338519" y="2953193"/>
          <a:ext cx="6226175" cy="685800"/>
        </p:xfrm>
        <a:graphic>
          <a:graphicData uri="http://schemas.openxmlformats.org/presentationml/2006/ole">
            <mc:AlternateContent xmlns:mc="http://schemas.openxmlformats.org/markup-compatibility/2006">
              <mc:Choice xmlns:v="urn:schemas-microsoft-com:vml" Requires="v">
                <p:oleObj spid="_x0000_s1086" r:id="rId8" imgW="2995900" imgH="330057" progId="Equations">
                  <p:embed/>
                </p:oleObj>
              </mc:Choice>
              <mc:Fallback>
                <p:oleObj r:id="rId8" imgW="2995900" imgH="330057" progId="Equations">
                  <p:embed/>
                  <p:pic>
                    <p:nvPicPr>
                      <p:cNvPr id="0" name="Picture 35" descr="image5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8519" y="2953193"/>
                        <a:ext cx="62261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p:cNvGraphicFramePr>
          <p:nvPr/>
        </p:nvGraphicFramePr>
        <p:xfrm>
          <a:off x="4338519" y="3829807"/>
          <a:ext cx="2979738" cy="765175"/>
        </p:xfrm>
        <a:graphic>
          <a:graphicData uri="http://schemas.openxmlformats.org/presentationml/2006/ole">
            <mc:AlternateContent xmlns:mc="http://schemas.openxmlformats.org/markup-compatibility/2006">
              <mc:Choice xmlns:v="urn:schemas-microsoft-com:vml" Requires="v">
                <p:oleObj spid="_x0000_s1087" r:id="rId10" imgW="1435723" imgH="368460" progId="Equations">
                  <p:embed/>
                </p:oleObj>
              </mc:Choice>
              <mc:Fallback>
                <p:oleObj r:id="rId10" imgW="1435723" imgH="368460" progId="Equations">
                  <p:embed/>
                  <p:pic>
                    <p:nvPicPr>
                      <p:cNvPr id="0" name="Picture 36" descr="image5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8519" y="3829807"/>
                        <a:ext cx="2979738"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
          <p:cNvSpPr txBox="1">
            <a:spLocks noRot="1" noChangeArrowheads="1"/>
          </p:cNvSpPr>
          <p:nvPr/>
        </p:nvSpPr>
        <p:spPr>
          <a:xfrm>
            <a:off x="388279" y="1290506"/>
            <a:ext cx="11310078" cy="5318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indent="22225">
              <a:buFont typeface="Wingdings" panose="05000000000000000000" pitchFamily="2" charset="2"/>
              <a:buChar char="l"/>
            </a:pPr>
            <a:r>
              <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Euclidean</a:t>
            </a: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Manhattan  (City block)</a:t>
            </a: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Minkowski</a:t>
            </a: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Chebyshev</a:t>
            </a: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dirty="0" err="1">
                <a:solidFill>
                  <a:srgbClr val="0070C0"/>
                </a:solidFill>
                <a:latin typeface="Times New Roman" panose="02020603050405020304" pitchFamily="18" charset="0"/>
                <a:ea typeface="宋体" panose="02010600030101010101" pitchFamily="2" charset="-122"/>
                <a:cs typeface="Times New Roman" panose="02020603050405020304" pitchFamily="18" charset="0"/>
              </a:rPr>
              <a:t>Mahalanobis</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zh-CN" altLang="en-US" sz="2000" b="1" dirty="0">
                <a:solidFill>
                  <a:srgbClr val="0070C0"/>
                </a:solidFill>
                <a:latin typeface="微软雅黑" panose="020B0503020204020204" pitchFamily="34" charset="-122"/>
                <a:ea typeface="微软雅黑" panose="020B0503020204020204" pitchFamily="34" charset="-122"/>
              </a:rPr>
              <a:t>其他度量方法</a:t>
            </a:r>
            <a:r>
              <a:rPr lang="zh-CN" altLang="en-US" sz="2400" b="1"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权重距离、夹角余弦相似度、</a:t>
            </a:r>
            <a:r>
              <a:rPr lang="en-US" altLang="zh-CN" sz="2000" dirty="0">
                <a:latin typeface="微软雅黑" panose="020B0503020204020204" pitchFamily="34" charset="-122"/>
                <a:ea typeface="微软雅黑" panose="020B0503020204020204" pitchFamily="34" charset="-122"/>
              </a:rPr>
              <a:t>Pearson</a:t>
            </a:r>
            <a:r>
              <a:rPr lang="zh-CN" altLang="en-US" sz="2000" dirty="0">
                <a:latin typeface="微软雅黑" panose="020B0503020204020204" pitchFamily="34" charset="-122"/>
                <a:ea typeface="微软雅黑" panose="020B0503020204020204" pitchFamily="34" charset="-122"/>
              </a:rPr>
              <a:t>相关系数、海明距离</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1" name="Object 8"/>
          <p:cNvGraphicFramePr>
            <a:graphicFrameLocks/>
          </p:cNvGraphicFramePr>
          <p:nvPr/>
        </p:nvGraphicFramePr>
        <p:xfrm>
          <a:off x="4338519" y="4776946"/>
          <a:ext cx="3969184" cy="581701"/>
        </p:xfrm>
        <a:graphic>
          <a:graphicData uri="http://schemas.openxmlformats.org/presentationml/2006/ole">
            <mc:AlternateContent xmlns:mc="http://schemas.openxmlformats.org/markup-compatibility/2006">
              <mc:Choice xmlns:v="urn:schemas-microsoft-com:vml" Requires="v">
                <p:oleObj spid="_x0000_s1088" r:id="rId12" imgW="1993900" imgH="292100" progId="Equations">
                  <p:embed/>
                </p:oleObj>
              </mc:Choice>
              <mc:Fallback>
                <p:oleObj r:id="rId12" imgW="1993900" imgH="292100" progId="Equations">
                  <p:embed/>
                  <p:pic>
                    <p:nvPicPr>
                      <p:cNvPr id="0" name="Picture 37" descr="image5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8519" y="4776946"/>
                        <a:ext cx="3969184" cy="581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簇间距离</a:t>
            </a:r>
          </a:p>
        </p:txBody>
      </p:sp>
      <p:sp>
        <p:nvSpPr>
          <p:cNvPr id="11" name="Rectangle 3"/>
          <p:cNvSpPr txBox="1">
            <a:spLocks noRot="1" noChangeArrowheads="1"/>
          </p:cNvSpPr>
          <p:nvPr/>
        </p:nvSpPr>
        <p:spPr>
          <a:xfrm>
            <a:off x="577850" y="1290506"/>
            <a:ext cx="11310078" cy="5318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indent="22225">
              <a:buFont typeface="Wingdings" panose="05000000000000000000" pitchFamily="2" charset="2"/>
              <a:buChar char="l"/>
            </a:pPr>
            <a:r>
              <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平均距离</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中心点距离</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最大距离</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r>
              <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最小距离</a:t>
            </a:r>
            <a:endParaRPr lang="en-US" altLang="zh-CN"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0">
              <a:buNone/>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sz="2400"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indent="22225">
              <a:buFont typeface="Wingdings" panose="05000000000000000000" pitchFamily="2" charset="2"/>
              <a:buChar char="l"/>
            </a:pPr>
            <a:endParaRPr lang="en-US" altLang="zh-CN"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a:extLst>
                  <a:ext uri="{FF2B5EF4-FFF2-40B4-BE49-F238E27FC236}">
                    <ele xmlns="" attr="{575445A3-18E5-42C5-8CE7-A64B083BCA14}"/>
                  </a:ext>
                </a:extLst>
              </p:cNvPr>
              <p:cNvSpPr/>
              <p:nvPr/>
            </p:nvSpPr>
            <p:spPr>
              <a:xfrm>
                <a:off x="3668911" y="1058532"/>
                <a:ext cx="4297587" cy="91018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zh-CN" altLang="en-US" sz="2000" i="1" smtClean="0">
                              <a:latin typeface="Cambria Math" charset="0"/>
                            </a:rPr>
                          </m:ctrlPr>
                        </m:sSubPr>
                        <m:e>
                          <m:r>
                            <a:rPr lang="en-US" altLang="zh-CN" sz="2000" b="0" i="1" smtClean="0">
                              <a:latin typeface="Cambria Math" panose="02040503050406030204" pitchFamily="18" charset="0"/>
                            </a:rPr>
                            <m:t>𝐷</m:t>
                          </m:r>
                        </m:e>
                        <m:sub>
                          <m:r>
                            <a:rPr lang="zh-CN" altLang="en-US" sz="2000" i="1">
                              <a:latin typeface="Cambria Math" panose="02040503050406030204" pitchFamily="18" charset="0"/>
                            </a:rPr>
                            <m:t>𝑎𝑣𝑔</m:t>
                          </m:r>
                        </m:sub>
                      </m:sSub>
                      <m:d>
                        <m:dPr>
                          <m:ctrlPr>
                            <a:rPr lang="zh-CN" altLang="en-US" sz="2000" i="1">
                              <a:latin typeface="Cambria Math" charset="0"/>
                            </a:rPr>
                          </m:ctrlPr>
                        </m:dPr>
                        <m:e>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𝑗</m:t>
                              </m:r>
                            </m:sub>
                          </m:sSub>
                        </m:e>
                      </m:d>
                      <m:r>
                        <a:rPr lang="zh-CN" altLang="en-US" sz="2000" i="0">
                          <a:latin typeface="Cambria Math" panose="02040503050406030204" pitchFamily="18" charset="0"/>
                        </a:rPr>
                        <m:t>=</m:t>
                      </m:r>
                      <m:f>
                        <m:fPr>
                          <m:ctrlPr>
                            <a:rPr lang="zh-CN" altLang="en-US" sz="2000" i="1">
                              <a:latin typeface="Cambria Math" charset="0"/>
                            </a:rPr>
                          </m:ctrlPr>
                        </m:fPr>
                        <m:num>
                          <m:r>
                            <a:rPr lang="zh-CN" altLang="en-US" sz="2000" i="0">
                              <a:latin typeface="Cambria Math" panose="02040503050406030204" pitchFamily="18" charset="0"/>
                            </a:rPr>
                            <m:t>1</m:t>
                          </m:r>
                        </m:num>
                        <m:den>
                          <m:sSub>
                            <m:sSubPr>
                              <m:ctrlPr>
                                <a:rPr lang="zh-CN" altLang="en-US" sz="2000" i="1">
                                  <a:latin typeface="Cambria Math" charset="0"/>
                                </a:rPr>
                              </m:ctrlPr>
                            </m:sSubPr>
                            <m:e>
                              <m:r>
                                <a:rPr lang="zh-CN" altLang="en-US" sz="2000" i="1">
                                  <a:latin typeface="Cambria Math" panose="02040503050406030204" pitchFamily="18" charset="0"/>
                                </a:rPr>
                                <m:t>𝑛</m:t>
                              </m:r>
                            </m:e>
                            <m:sub>
                              <m:r>
                                <a:rPr lang="zh-CN" altLang="en-US" sz="2000" i="1">
                                  <a:latin typeface="Cambria Math" panose="02040503050406030204" pitchFamily="18" charset="0"/>
                                </a:rPr>
                                <m:t>𝑖</m:t>
                              </m:r>
                            </m:sub>
                          </m:sSub>
                          <m:sSub>
                            <m:sSubPr>
                              <m:ctrlPr>
                                <a:rPr lang="zh-CN" altLang="en-US" sz="2000" i="1">
                                  <a:latin typeface="Cambria Math" charset="0"/>
                                </a:rPr>
                              </m:ctrlPr>
                            </m:sSubPr>
                            <m:e>
                              <m:r>
                                <a:rPr lang="zh-CN" altLang="en-US" sz="2000" i="1">
                                  <a:latin typeface="Cambria Math" panose="02040503050406030204" pitchFamily="18" charset="0"/>
                                </a:rPr>
                                <m:t>𝑛</m:t>
                              </m:r>
                            </m:e>
                            <m:sub>
                              <m:r>
                                <a:rPr lang="zh-CN" altLang="en-US" sz="2000" i="1">
                                  <a:latin typeface="Cambria Math" panose="02040503050406030204" pitchFamily="18" charset="0"/>
                                </a:rPr>
                                <m:t>𝑗</m:t>
                              </m:r>
                            </m:sub>
                          </m:sSub>
                        </m:den>
                      </m:f>
                      <m:nary>
                        <m:naryPr>
                          <m:chr m:val="∑"/>
                          <m:limLoc m:val="undOvr"/>
                          <m:supHide m:val="on"/>
                          <m:ctrlPr>
                            <a:rPr lang="zh-CN" altLang="en-US" sz="2000" i="1">
                              <a:latin typeface="Cambria Math" charset="0"/>
                            </a:rPr>
                          </m:ctrlPr>
                        </m:naryPr>
                        <m:sub>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𝑖</m:t>
                              </m:r>
                            </m:sub>
                          </m:sSub>
                        </m:sub>
                        <m:sup/>
                        <m:e>
                          <m:nary>
                            <m:naryPr>
                              <m:chr m:val="∑"/>
                              <m:limLoc m:val="undOvr"/>
                              <m:supHide m:val="on"/>
                              <m:ctrlPr>
                                <a:rPr lang="zh-CN" altLang="en-US" sz="2000" i="1">
                                  <a:latin typeface="Cambria Math" charset="0"/>
                                </a:rPr>
                              </m:ctrlPr>
                            </m:naryPr>
                            <m:sub>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𝑗</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𝑗</m:t>
                                  </m:r>
                                </m:sub>
                              </m:sSub>
                            </m:sub>
                            <m:sup/>
                            <m:e>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𝑗</m:t>
                                  </m:r>
                                </m:sub>
                              </m:sSub>
                              <m:r>
                                <a:rPr lang="zh-CN" altLang="en-US" sz="2000" i="0">
                                  <a:latin typeface="Cambria Math" panose="02040503050406030204" pitchFamily="18" charset="0"/>
                                </a:rPr>
                                <m:t>|</m:t>
                              </m:r>
                            </m:e>
                          </m:nary>
                        </m:e>
                      </m:nary>
                    </m:oMath>
                  </m:oMathPara>
                </a14:m>
                <a:endParaRPr lang="zh-CN" altLang="en-US" sz="2000" dirty="0"/>
              </a:p>
            </p:txBody>
          </p:sp>
        </mc:Choice>
        <mc:Fallback xmlns="">
          <p:sp>
            <p:nvSpPr>
              <p:cNvPr id="12" name="矩形 11"/>
              <p:cNvSpPr>
                <a:spLocks noRot="1" noChangeAspect="1" noMove="1" noResize="1" noEditPoints="1" noAdjustHandles="1" noChangeArrowheads="1" noChangeShapeType="1" noTextEdit="1"/>
              </p:cNvSpPr>
              <p:nvPr/>
            </p:nvSpPr>
            <p:spPr>
              <a:xfrm>
                <a:off x="3668911" y="1058532"/>
                <a:ext cx="4297587" cy="910186"/>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ele xmlns="" attr="{D16F0D61-1AC6-4D8E-BD6A-337AF50D364A}"/>
                  </a:ext>
                </a:extLst>
              </p:cNvPr>
              <p:cNvSpPr/>
              <p:nvPr/>
            </p:nvSpPr>
            <p:spPr>
              <a:xfrm>
                <a:off x="3672081" y="2128166"/>
                <a:ext cx="2910861"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latin typeface="Cambria Math" charset="0"/>
                            </a:rPr>
                          </m:ctrlPr>
                        </m:sSubPr>
                        <m:e>
                          <m:r>
                            <a:rPr lang="en-US" altLang="zh-CN" sz="2000" b="0" i="1" smtClean="0">
                              <a:latin typeface="Cambria Math" panose="02040503050406030204" pitchFamily="18" charset="0"/>
                            </a:rPr>
                            <m:t>𝐷</m:t>
                          </m:r>
                        </m:e>
                        <m:sub>
                          <m:r>
                            <a:rPr lang="zh-CN" altLang="en-US" sz="2000" i="1">
                              <a:latin typeface="Cambria Math" panose="02040503050406030204" pitchFamily="18" charset="0"/>
                            </a:rPr>
                            <m:t>𝑚𝑖𝑑</m:t>
                          </m:r>
                        </m:sub>
                      </m:sSub>
                      <m:d>
                        <m:dPr>
                          <m:ctrlPr>
                            <a:rPr lang="zh-CN" altLang="en-US" sz="2000" i="1">
                              <a:latin typeface="Cambria Math" charset="0"/>
                            </a:rPr>
                          </m:ctrlPr>
                        </m:dPr>
                        <m:e>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𝑗</m:t>
                              </m:r>
                            </m:sub>
                          </m:sSub>
                        </m:e>
                      </m:d>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𝑚</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𝑚</m:t>
                          </m:r>
                        </m:e>
                        <m:sub>
                          <m:r>
                            <a:rPr lang="zh-CN" altLang="en-US" sz="2000" i="1">
                              <a:latin typeface="Cambria Math" panose="02040503050406030204" pitchFamily="18" charset="0"/>
                            </a:rPr>
                            <m:t>𝑗</m:t>
                          </m:r>
                        </m:sub>
                      </m:sSub>
                      <m:r>
                        <a:rPr lang="zh-CN" altLang="en-US" sz="2000" i="0">
                          <a:latin typeface="Cambria Math" panose="02040503050406030204" pitchFamily="18" charset="0"/>
                        </a:rPr>
                        <m:t>|</m:t>
                      </m:r>
                    </m:oMath>
                  </m:oMathPara>
                </a14:m>
                <a:endParaRPr lang="zh-CN" altLang="en-US" sz="2000" dirty="0"/>
              </a:p>
            </p:txBody>
          </p:sp>
        </mc:Choice>
        <mc:Fallback xmlns="">
          <p:sp>
            <p:nvSpPr>
              <p:cNvPr id="13" name="矩形 12"/>
              <p:cNvSpPr>
                <a:spLocks noRot="1" noChangeAspect="1" noMove="1" noResize="1" noEditPoints="1" noAdjustHandles="1" noChangeArrowheads="1" noChangeShapeType="1" noTextEdit="1"/>
              </p:cNvSpPr>
              <p:nvPr/>
            </p:nvSpPr>
            <p:spPr>
              <a:xfrm>
                <a:off x="3672081" y="2128166"/>
                <a:ext cx="2910861" cy="446917"/>
              </a:xfrm>
              <a:prstGeom prst="rect">
                <a:avLst/>
              </a:prstGeom>
              <a:blipFill rotWithShape="1">
                <a:blip r:embed="rId4"/>
                <a:stretch>
                  <a:fillRect b="-95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ele xmlns="" attr="{A3705BE0-0396-4A57-B45D-89D660903200}"/>
                  </a:ext>
                </a:extLst>
              </p:cNvPr>
              <p:cNvSpPr/>
              <p:nvPr/>
            </p:nvSpPr>
            <p:spPr>
              <a:xfrm>
                <a:off x="3668911" y="3087959"/>
                <a:ext cx="3321615"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latin typeface="Cambria Math" charset="0"/>
                            </a:rPr>
                          </m:ctrlPr>
                        </m:sSubPr>
                        <m:e>
                          <m:r>
                            <a:rPr lang="en-US" altLang="zh-CN" sz="2000" b="0" i="1" smtClean="0">
                              <a:latin typeface="Cambria Math" panose="02040503050406030204" pitchFamily="18" charset="0"/>
                            </a:rPr>
                            <m:t>𝐷</m:t>
                          </m:r>
                        </m:e>
                        <m:sub>
                          <m:r>
                            <a:rPr lang="zh-CN" altLang="en-US" sz="2000" i="1">
                              <a:latin typeface="Cambria Math" panose="02040503050406030204" pitchFamily="18" charset="0"/>
                            </a:rPr>
                            <m:t>𝑚𝑎𝑥</m:t>
                          </m:r>
                        </m:sub>
                      </m:sSub>
                      <m:d>
                        <m:dPr>
                          <m:ctrlPr>
                            <a:rPr lang="zh-CN" altLang="en-US" sz="2000" i="1">
                              <a:latin typeface="Cambria Math" charset="0"/>
                            </a:rPr>
                          </m:ctrlPr>
                        </m:dPr>
                        <m:e>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𝑗</m:t>
                              </m:r>
                            </m:sub>
                          </m:sSub>
                        </m:e>
                      </m:d>
                      <m:r>
                        <a:rPr lang="zh-CN" altLang="en-US" sz="2000" i="0">
                          <a:latin typeface="Cambria Math" panose="02040503050406030204" pitchFamily="18" charset="0"/>
                        </a:rPr>
                        <m:t>=</m:t>
                      </m:r>
                      <m:r>
                        <a:rPr lang="zh-CN" altLang="en-US" sz="2000" i="1">
                          <a:latin typeface="Cambria Math" panose="02040503050406030204" pitchFamily="18" charset="0"/>
                        </a:rPr>
                        <m:t>𝑚𝑎𝑥</m:t>
                      </m:r>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𝑗</m:t>
                          </m:r>
                        </m:sub>
                      </m:sSub>
                      <m:r>
                        <a:rPr lang="zh-CN" altLang="en-US" sz="2000" i="0">
                          <a:latin typeface="Cambria Math" panose="02040503050406030204" pitchFamily="18" charset="0"/>
                        </a:rPr>
                        <m:t>|</m:t>
                      </m:r>
                    </m:oMath>
                  </m:oMathPara>
                </a14:m>
                <a:endParaRPr lang="zh-CN" altLang="en-US" sz="2000" dirty="0"/>
              </a:p>
            </p:txBody>
          </p:sp>
        </mc:Choice>
        <mc:Fallback xmlns="">
          <p:sp>
            <p:nvSpPr>
              <p:cNvPr id="17" name="矩形 16"/>
              <p:cNvSpPr>
                <a:spLocks noRot="1" noChangeAspect="1" noMove="1" noResize="1" noEditPoints="1" noAdjustHandles="1" noChangeArrowheads="1" noChangeShapeType="1" noTextEdit="1"/>
              </p:cNvSpPr>
              <p:nvPr/>
            </p:nvSpPr>
            <p:spPr>
              <a:xfrm>
                <a:off x="3668911" y="3087959"/>
                <a:ext cx="3321615" cy="446917"/>
              </a:xfrm>
              <a:prstGeom prst="rect">
                <a:avLst/>
              </a:prstGeom>
              <a:blipFill rotWithShape="1">
                <a:blip r:embed="rId5"/>
                <a:stretch>
                  <a:fillRect b="-82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ele xmlns="" attr="{075BD9EF-4115-4A9B-944B-9F3586255BEA}"/>
                  </a:ext>
                </a:extLst>
              </p:cNvPr>
              <p:cNvSpPr/>
              <p:nvPr/>
            </p:nvSpPr>
            <p:spPr>
              <a:xfrm>
                <a:off x="3668911" y="3992001"/>
                <a:ext cx="3226653"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latin typeface="Cambria Math" charset="0"/>
                            </a:rPr>
                          </m:ctrlPr>
                        </m:sSubPr>
                        <m:e>
                          <m:r>
                            <a:rPr lang="en-US" altLang="zh-CN" sz="2000" b="0" i="1" smtClean="0">
                              <a:latin typeface="Cambria Math" panose="02040503050406030204" pitchFamily="18" charset="0"/>
                            </a:rPr>
                            <m:t>𝐷</m:t>
                          </m:r>
                        </m:e>
                        <m:sub>
                          <m:r>
                            <a:rPr lang="zh-CN" altLang="en-US" sz="2000" i="1">
                              <a:latin typeface="Cambria Math" panose="02040503050406030204" pitchFamily="18" charset="0"/>
                            </a:rPr>
                            <m:t>𝑚𝑖𝑛</m:t>
                          </m:r>
                        </m:sub>
                      </m:sSub>
                      <m:d>
                        <m:dPr>
                          <m:ctrlPr>
                            <a:rPr lang="zh-CN" altLang="en-US" sz="2000" i="1">
                              <a:latin typeface="Cambria Math" charset="0"/>
                            </a:rPr>
                          </m:ctrlPr>
                        </m:dPr>
                        <m:e>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𝑐</m:t>
                              </m:r>
                            </m:e>
                            <m:sub>
                              <m:r>
                                <a:rPr lang="zh-CN" altLang="en-US" sz="2000" i="1">
                                  <a:latin typeface="Cambria Math" panose="02040503050406030204" pitchFamily="18" charset="0"/>
                                </a:rPr>
                                <m:t>𝑗</m:t>
                              </m:r>
                            </m:sub>
                          </m:sSub>
                        </m:e>
                      </m:d>
                      <m:r>
                        <a:rPr lang="zh-CN" altLang="en-US" sz="2000" i="0">
                          <a:latin typeface="Cambria Math" panose="02040503050406030204" pitchFamily="18" charset="0"/>
                        </a:rPr>
                        <m:t>=</m:t>
                      </m:r>
                      <m:r>
                        <a:rPr lang="zh-CN" altLang="en-US" sz="2000" i="1">
                          <a:latin typeface="Cambria Math" panose="02040503050406030204" pitchFamily="18" charset="0"/>
                        </a:rPr>
                        <m:t>𝑚𝑖𝑛</m:t>
                      </m:r>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latin typeface="Cambria Math" charset="0"/>
                            </a:rPr>
                          </m:ctrlPr>
                        </m:sSubPr>
                        <m:e>
                          <m:r>
                            <a:rPr lang="zh-CN" altLang="en-US" sz="2000" i="1">
                              <a:latin typeface="Cambria Math" panose="02040503050406030204" pitchFamily="18" charset="0"/>
                            </a:rPr>
                            <m:t>𝑑</m:t>
                          </m:r>
                        </m:e>
                        <m:sub>
                          <m:r>
                            <a:rPr lang="zh-CN" altLang="en-US" sz="2000" i="1">
                              <a:latin typeface="Cambria Math" panose="02040503050406030204" pitchFamily="18" charset="0"/>
                            </a:rPr>
                            <m:t>𝑗</m:t>
                          </m:r>
                        </m:sub>
                      </m:sSub>
                      <m:r>
                        <a:rPr lang="zh-CN" altLang="en-US" sz="2000" i="0">
                          <a:latin typeface="Cambria Math" panose="02040503050406030204" pitchFamily="18" charset="0"/>
                        </a:rPr>
                        <m:t>|</m:t>
                      </m:r>
                    </m:oMath>
                  </m:oMathPara>
                </a14:m>
                <a:endParaRPr lang="zh-CN" altLang="en-US" sz="2000" dirty="0"/>
              </a:p>
            </p:txBody>
          </p:sp>
        </mc:Choice>
        <mc:Fallback xmlns="">
          <p:sp>
            <p:nvSpPr>
              <p:cNvPr id="19" name="矩形 18"/>
              <p:cNvSpPr>
                <a:spLocks noRot="1" noChangeAspect="1" noMove="1" noResize="1" noEditPoints="1" noAdjustHandles="1" noChangeArrowheads="1" noChangeShapeType="1" noTextEdit="1"/>
              </p:cNvSpPr>
              <p:nvPr/>
            </p:nvSpPr>
            <p:spPr>
              <a:xfrm>
                <a:off x="3668911" y="3992001"/>
                <a:ext cx="3226653" cy="446917"/>
              </a:xfrm>
              <a:prstGeom prst="rect">
                <a:avLst/>
              </a:prstGeom>
              <a:blipFill rotWithShape="1">
                <a:blip r:embed="rId6"/>
                <a:stretch>
                  <a:fillRect b="-8219"/>
                </a:stretch>
              </a:blipFill>
            </p:spPr>
            <p:txBody>
              <a:bodyPr/>
              <a:lstStyle/>
              <a:p>
                <a:r>
                  <a:rPr lang="zh-CN" altLang="en-US">
                    <a:noFill/>
                  </a:rPr>
                  <a:t> </a:t>
                </a:r>
              </a:p>
            </p:txBody>
          </p:sp>
        </mc:Fallback>
      </mc:AlternateContent>
      <p:sp>
        <p:nvSpPr>
          <p:cNvPr id="22" name="平行四边形 21"/>
          <p:cNvSpPr/>
          <p:nvPr/>
        </p:nvSpPr>
        <p:spPr>
          <a:xfrm>
            <a:off x="1171564" y="5000226"/>
            <a:ext cx="5724000" cy="1139676"/>
          </a:xfrm>
          <a:prstGeom prst="parallelogram">
            <a:avLst/>
          </a:prstGeom>
          <a:noFill/>
          <a:ln w="38100">
            <a:gradFill>
              <a:gsLst>
                <a:gs pos="20000">
                  <a:srgbClr val="003378">
                    <a:alpha val="0"/>
                  </a:srgbClr>
                </a:gs>
                <a:gs pos="0">
                  <a:schemeClr val="accent1">
                    <a:alpha val="0"/>
                  </a:schemeClr>
                </a:gs>
                <a:gs pos="100000">
                  <a:schemeClr val="accent4"/>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文本框 22"/>
          <p:cNvSpPr txBox="1"/>
          <p:nvPr/>
        </p:nvSpPr>
        <p:spPr>
          <a:xfrm>
            <a:off x="1936497" y="5280883"/>
            <a:ext cx="7455249" cy="480709"/>
          </a:xfrm>
          <a:prstGeom prst="rect">
            <a:avLst/>
          </a:prstGeom>
          <a:noFill/>
        </p:spPr>
        <p:txBody>
          <a:bodyPr wrap="square" lIns="0" tIns="0" rIns="0" bIns="0" rtlCol="0">
            <a:spAutoFit/>
          </a:bodyPr>
          <a:lstStyle/>
          <a:p>
            <a:pPr>
              <a:lnSpc>
                <a:spcPct val="130000"/>
              </a:lnSpc>
            </a:pPr>
            <a:r>
              <a:rPr lang="zh-CN" altLang="en-US" sz="2800" b="1" spc="300" dirty="0">
                <a:solidFill>
                  <a:schemeClr val="accent6">
                    <a:lumMod val="75000"/>
                  </a:schemeClr>
                </a:solidFill>
                <a:latin typeface="黑体" panose="02010609060101010101" pitchFamily="49" charset="-122"/>
                <a:ea typeface="黑体" panose="02010609060101010101" pitchFamily="49" charset="-122"/>
              </a:rPr>
              <a:t>评价聚类好坏：</a:t>
            </a:r>
            <a:r>
              <a:rPr lang="zh-CN" altLang="en-US" sz="2800" dirty="0">
                <a:solidFill>
                  <a:schemeClr val="accent6">
                    <a:lumMod val="75000"/>
                  </a:schemeClr>
                </a:solidFill>
                <a:latin typeface="黑体" panose="02010609060101010101" pitchFamily="49" charset="-122"/>
                <a:ea typeface="黑体" panose="02010609060101010101" pitchFamily="49" charset="-122"/>
              </a:rPr>
              <a:t>簇内距低，簇间距高</a:t>
            </a:r>
          </a:p>
        </p:txBody>
      </p:sp>
    </p:spTree>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a:t>算法选取</a:t>
            </a:r>
          </a:p>
        </p:txBody>
      </p:sp>
      <p:sp>
        <p:nvSpPr>
          <p:cNvPr id="12" name="半闭框 11"/>
          <p:cNvSpPr/>
          <p:nvPr/>
        </p:nvSpPr>
        <p:spPr>
          <a:xfrm>
            <a:off x="97204" y="1185907"/>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1597677" y="5505907"/>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 name="表格 2"/>
          <p:cNvGraphicFramePr>
            <a:graphicFrameLocks noGrp="1"/>
          </p:cNvGraphicFramePr>
          <p:nvPr/>
        </p:nvGraphicFramePr>
        <p:xfrm>
          <a:off x="354000" y="1426230"/>
          <a:ext cx="11484000" cy="4320000"/>
        </p:xfrm>
        <a:graphic>
          <a:graphicData uri="http://schemas.openxmlformats.org/drawingml/2006/table">
            <a:tbl>
              <a:tblPr firstRow="1" bandRow="1">
                <a:tableStyleId>{5FD0F851-EC5A-4D38-B0AD-8093EC10F338}</a:tableStyleId>
              </a:tblPr>
              <a:tblGrid>
                <a:gridCol w="1908000"/>
                <a:gridCol w="3096000"/>
                <a:gridCol w="3240000"/>
                <a:gridCol w="3240000"/>
              </a:tblGrid>
              <a:tr h="720000">
                <a:tc>
                  <a:txBody>
                    <a:bodyPr/>
                    <a:lstStyle/>
                    <a:p>
                      <a:pPr algn="ctr"/>
                      <a:r>
                        <a:rPr lang="zh-CN" altLang="en-US" dirty="0">
                          <a:latin typeface="Times New Roman" panose="02020603050405020304" pitchFamily="18" charset="0"/>
                          <a:cs typeface="Times New Roman" panose="02020603050405020304" pitchFamily="18" charset="0"/>
                        </a:rPr>
                        <a:t>类型</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ctr"/>
                      <a:r>
                        <a:rPr lang="zh-CN" altLang="en-US" dirty="0">
                          <a:latin typeface="Times New Roman" panose="02020603050405020304" pitchFamily="18" charset="0"/>
                          <a:cs typeface="Times New Roman" panose="02020603050405020304" pitchFamily="18" charset="0"/>
                        </a:rPr>
                        <a:t>典型方法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ctr"/>
                      <a:r>
                        <a:rPr lang="zh-CN" altLang="en-US" dirty="0">
                          <a:latin typeface="Times New Roman" panose="02020603050405020304" pitchFamily="18" charset="0"/>
                          <a:cs typeface="Times New Roman" panose="02020603050405020304" pitchFamily="18" charset="0"/>
                        </a:rPr>
                        <a:t>优点</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ctr"/>
                      <a:r>
                        <a:rPr lang="zh-CN" altLang="en-US" dirty="0">
                          <a:latin typeface="Times New Roman" panose="02020603050405020304" pitchFamily="18" charset="0"/>
                          <a:cs typeface="Times New Roman" panose="02020603050405020304" pitchFamily="18" charset="0"/>
                        </a:rPr>
                        <a:t>缺点</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r>
              <a:tr h="720000">
                <a:tc>
                  <a:txBody>
                    <a:bodyPr/>
                    <a:lstStyle/>
                    <a:p>
                      <a:pPr algn="ctr"/>
                      <a:r>
                        <a:rPr lang="zh-CN" altLang="en-US" dirty="0">
                          <a:latin typeface="Times New Roman" panose="02020603050405020304" pitchFamily="18" charset="0"/>
                          <a:cs typeface="Times New Roman" panose="02020603050405020304" pitchFamily="18" charset="0"/>
                        </a:rPr>
                        <a:t>划分法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en-US" altLang="zh-CN" dirty="0">
                          <a:solidFill>
                            <a:srgbClr val="FF0000"/>
                          </a:solidFill>
                          <a:latin typeface="Times New Roman" panose="02020603050405020304" pitchFamily="18" charset="0"/>
                          <a:cs typeface="Times New Roman" panose="02020603050405020304" pitchFamily="18" charset="0"/>
                        </a:rPr>
                        <a:t>K</a:t>
                      </a:r>
                      <a:r>
                        <a:rPr lang="zh-CN" altLang="en-US" dirty="0">
                          <a:solidFill>
                            <a:srgbClr val="FF0000"/>
                          </a:solidFill>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Means </a:t>
                      </a:r>
                      <a:r>
                        <a:rPr lang="en-US" altLang="zh-CN" dirty="0">
                          <a:solidFill>
                            <a:schemeClr val="tx1"/>
                          </a:solidFill>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Single-Pass</a:t>
                      </a:r>
                      <a:r>
                        <a:rPr lang="en-US" altLang="zh-CN" dirty="0">
                          <a:latin typeface="Times New Roman" panose="02020603050405020304" pitchFamily="18" charset="0"/>
                          <a:cs typeface="Times New Roman" panose="02020603050405020304" pitchFamily="18" charset="0"/>
                        </a:rPr>
                        <a:t>/ K</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medoids / </a:t>
                      </a:r>
                      <a:r>
                        <a:rPr lang="zh-CN" altLang="en-US" dirty="0">
                          <a:latin typeface="Times New Roman" panose="02020603050405020304" pitchFamily="18" charset="0"/>
                          <a:cs typeface="Times New Roman" panose="02020603050405020304" pitchFamily="18" charset="0"/>
                        </a:rPr>
                        <a:t>最近邻聚类</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易于理解和实现</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簇与簇之间区分度高时结果准确性高</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受初始聚类数目影响大</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只能处理凸形或球形边界聚类</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r>
              <a:tr h="720000">
                <a:tc>
                  <a:txBody>
                    <a:bodyPr/>
                    <a:lstStyle/>
                    <a:p>
                      <a:pPr algn="ctr"/>
                      <a:r>
                        <a:rPr lang="zh-CN" altLang="en-US" dirty="0">
                          <a:latin typeface="Times New Roman" panose="02020603050405020304" pitchFamily="18" charset="0"/>
                          <a:cs typeface="Times New Roman" panose="02020603050405020304" pitchFamily="18" charset="0"/>
                        </a:rPr>
                        <a:t>层次法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en-US" altLang="zh-CN" dirty="0">
                          <a:latin typeface="Times New Roman" panose="02020603050405020304" pitchFamily="18" charset="0"/>
                          <a:cs typeface="Times New Roman" panose="02020603050405020304" pitchFamily="18" charset="0"/>
                        </a:rPr>
                        <a:t>BIRCH / CURE</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不需输入参数</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可发现类的层次关系和表示任意形状的聚类</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需给定终止条件</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计算复杂度较高</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不能纠正错误的划分</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r>
              <a:tr h="720000">
                <a:tc>
                  <a:txBody>
                    <a:bodyPr/>
                    <a:lstStyle/>
                    <a:p>
                      <a:pPr algn="ctr"/>
                      <a:r>
                        <a:rPr lang="zh-CN" altLang="en-US" dirty="0">
                          <a:latin typeface="Times New Roman" panose="02020603050405020304" pitchFamily="18" charset="0"/>
                          <a:cs typeface="Times New Roman" panose="02020603050405020304" pitchFamily="18" charset="0"/>
                        </a:rPr>
                        <a:t>基于网格的方法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en-US" altLang="zh-CN" dirty="0">
                          <a:latin typeface="Times New Roman" panose="02020603050405020304" pitchFamily="18" charset="0"/>
                          <a:cs typeface="Times New Roman" panose="02020603050405020304" pitchFamily="18" charset="0"/>
                        </a:rPr>
                        <a:t>STING / CLIQUE /  Wave Cluster</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效率高</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有利于并行处理和增量更新</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可自动地排除孤立点</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结果与网格结构有关，最底层的粒度太粗会降低聚类的质量</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r>
              <a:tr h="720000">
                <a:tc>
                  <a:txBody>
                    <a:bodyPr/>
                    <a:lstStyle/>
                    <a:p>
                      <a:pPr algn="ctr"/>
                      <a:r>
                        <a:rPr lang="zh-CN" altLang="en-US" dirty="0">
                          <a:latin typeface="Times New Roman" panose="02020603050405020304" pitchFamily="18" charset="0"/>
                          <a:cs typeface="Times New Roman" panose="02020603050405020304" pitchFamily="18" charset="0"/>
                        </a:rPr>
                        <a:t>基于密度的方法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en-US" altLang="zh-CN" dirty="0">
                          <a:solidFill>
                            <a:srgbClr val="FF0000"/>
                          </a:solidFill>
                          <a:latin typeface="Times New Roman" panose="02020603050405020304" pitchFamily="18" charset="0"/>
                          <a:cs typeface="Times New Roman" panose="02020603050405020304" pitchFamily="18" charset="0"/>
                        </a:rPr>
                        <a:t>DBSCAN</a:t>
                      </a:r>
                      <a:r>
                        <a:rPr lang="en-US" altLang="zh-CN" dirty="0">
                          <a:latin typeface="Times New Roman" panose="02020603050405020304" pitchFamily="18" charset="0"/>
                          <a:cs typeface="Times New Roman" panose="02020603050405020304" pitchFamily="18" charset="0"/>
                        </a:rPr>
                        <a:t> / OPTICS</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可发现任意形状的聚类</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对数据输入的顺序不敏感</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en-US" altLang="zh-CN" dirty="0">
                          <a:latin typeface="Times New Roman" panose="02020603050405020304" pitchFamily="18" charset="0"/>
                          <a:cs typeface="Times New Roman" panose="02020603050405020304" pitchFamily="18" charset="0"/>
                        </a:rPr>
                        <a:t>I/O</a:t>
                      </a:r>
                      <a:r>
                        <a:rPr lang="zh-CN" altLang="en-US" dirty="0">
                          <a:latin typeface="Times New Roman" panose="02020603050405020304" pitchFamily="18" charset="0"/>
                          <a:cs typeface="Times New Roman" panose="02020603050405020304" pitchFamily="18" charset="0"/>
                        </a:rPr>
                        <a:t>消耗大</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用户参数设置通常依靠经验</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r>
              <a:tr h="720000">
                <a:tc>
                  <a:txBody>
                    <a:bodyPr/>
                    <a:lstStyle/>
                    <a:p>
                      <a:pPr algn="ctr"/>
                      <a:r>
                        <a:rPr lang="zh-CN" altLang="en-US" dirty="0">
                          <a:latin typeface="Times New Roman" panose="02020603050405020304" pitchFamily="18" charset="0"/>
                          <a:cs typeface="Times New Roman" panose="02020603050405020304" pitchFamily="18" charset="0"/>
                        </a:rPr>
                        <a:t>基于模型的方法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统计学方法 </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神经网络方法</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可自动修正划分中类的数目</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c>
                  <a:txBody>
                    <a:bodyPr/>
                    <a:lstStyle/>
                    <a:p>
                      <a:pPr algn="l"/>
                      <a:r>
                        <a:rPr lang="zh-CN" altLang="en-US" dirty="0">
                          <a:latin typeface="Times New Roman" panose="02020603050405020304" pitchFamily="18" charset="0"/>
                          <a:cs typeface="Times New Roman" panose="02020603050405020304" pitchFamily="18" charset="0"/>
                        </a:rPr>
                        <a:t>执行效率不高</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a:txBody>
                  <a:tcPr anchor="ctr"/>
                </a:tc>
              </a:tr>
            </a:tbl>
          </a:graphicData>
        </a:graphic>
      </p:graphicFrame>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6378" y="1359197"/>
            <a:ext cx="10498347" cy="4511675"/>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a:sym typeface="+mn-ea"/>
              </a:rPr>
              <a:t>话题发现 ，又称话题检测，是指将新闻专线和新闻报道等诸多来源的数据流中的信息归入不同的话题，并在必要时新建话题的技术。它来源于TDT(Topic Detection and Tracking)。</a:t>
            </a:r>
          </a:p>
          <a:p>
            <a:pPr indent="0" algn="just" eaLnBrk="1">
              <a:lnSpc>
                <a:spcPct val="130000"/>
              </a:lnSpc>
              <a:spcBef>
                <a:spcPts val="600"/>
              </a:spcBef>
              <a:spcAft>
                <a:spcPts val="600"/>
              </a:spcAft>
              <a:buClr>
                <a:schemeClr val="tx2"/>
              </a:buClr>
              <a:buFont typeface="Wingdings" panose="05000000000000000000" pitchFamily="2" charset="2"/>
              <a:buNone/>
            </a:pPr>
            <a:endParaRPr lang="zh-CN" altLang="en-US" sz="2200">
              <a:sym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zh-CN" altLang="en-US" sz="2200">
                <a:sym typeface="+mn-ea"/>
              </a:rPr>
              <a:t>20世纪90年代末，由美国国防高等研究计划署发起，马萨诸塞大学阿莫斯特分校，卡耐基-梅隆大学，Dragon Systems等研究机构共同参与制定和设计的话题检测、跟踪及评测体系（Topic Detection and Tracking，TDT）。包括首次报道检测，在线话题检测，最新事件检测，事件回顾检测和层次话题检测等子任务。</a:t>
            </a:r>
            <a:endParaRPr lang="zh-CN" altLang="en-US" sz="2200"/>
          </a:p>
          <a:p>
            <a:pPr indent="0" algn="just" eaLnBrk="1">
              <a:lnSpc>
                <a:spcPct val="130000"/>
              </a:lnSpc>
              <a:spcBef>
                <a:spcPts val="600"/>
              </a:spcBef>
              <a:spcAft>
                <a:spcPts val="600"/>
              </a:spcAft>
              <a:buClr>
                <a:schemeClr val="tx2"/>
              </a:buClr>
              <a:buFont typeface="Wingdings" panose="05000000000000000000" pitchFamily="2" charset="2"/>
              <a:buNone/>
            </a:pPr>
            <a:endParaRPr lang="en-US" altLang="zh-CN" sz="2200" dirty="0">
              <a:latin typeface="+mn-ea"/>
            </a:endParaRPr>
          </a:p>
        </p:txBody>
      </p:sp>
      <p:sp>
        <p:nvSpPr>
          <p:cNvPr id="9" name="标题 8"/>
          <p:cNvSpPr>
            <a:spLocks noGrp="1"/>
          </p:cNvSpPr>
          <p:nvPr>
            <p:ph type="title"/>
          </p:nvPr>
        </p:nvSpPr>
        <p:spPr>
          <a:xfrm>
            <a:off x="577850" y="250055"/>
            <a:ext cx="8643848" cy="478155"/>
          </a:xfrm>
        </p:spPr>
        <p:txBody>
          <a:bodyPr/>
          <a:lstStyle/>
          <a:p>
            <a:r>
              <a:rPr lang="en-US" altLang="zh-CN" dirty="0" smtClean="0">
                <a:sym typeface="+mn-ea"/>
              </a:rPr>
              <a:t>1.2 </a:t>
            </a:r>
            <a:r>
              <a:rPr dirty="0" smtClean="0">
                <a:sym typeface="+mn-ea"/>
              </a:rPr>
              <a:t>定义和起源</a:t>
            </a:r>
            <a:endParaRPr lang="zh-CN" altLang="en-US" dirty="0"/>
          </a:p>
        </p:txBody>
      </p:sp>
    </p:spTree>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原理简述</a:t>
            </a:r>
          </a:p>
        </p:txBody>
      </p:sp>
      <p:sp>
        <p:nvSpPr>
          <p:cNvPr id="15" name="文本框 14"/>
          <p:cNvSpPr txBox="1"/>
          <p:nvPr/>
        </p:nvSpPr>
        <p:spPr>
          <a:xfrm>
            <a:off x="757248" y="3016961"/>
            <a:ext cx="2853510" cy="3161891"/>
          </a:xfrm>
          <a:prstGeom prst="rect">
            <a:avLst/>
          </a:prstGeom>
          <a:noFill/>
        </p:spPr>
        <p:txBody>
          <a:bodyPr wrap="square" lIns="0" tIns="0" rIns="0" bIns="0" rtlCol="0">
            <a:spAutoFit/>
          </a:bodyPr>
          <a:lstStyle/>
          <a:p>
            <a:pPr algn="just">
              <a:lnSpc>
                <a:spcPct val="130000"/>
              </a:lnSpc>
            </a:pP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依次输入一个文本，判断当前文本与已有簇的匹配程度（</a:t>
            </a:r>
            <a:r>
              <a:rPr lang="zh-CN" altLang="en-US" sz="2000" spc="300" dirty="0">
                <a:solidFill>
                  <a:srgbClr val="FF0000"/>
                </a:solidFill>
                <a:latin typeface="微软雅黑" panose="020B0503020204020204" pitchFamily="34" charset="-122"/>
                <a:ea typeface="微软雅黑" panose="020B0503020204020204" pitchFamily="34" charset="-122"/>
              </a:rPr>
              <a:t>阈值比较</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），如果当前文本与已有的某个簇相匹配，则把当前文本归入到该簇，反之则创建新的簇。</a:t>
            </a:r>
          </a:p>
        </p:txBody>
      </p:sp>
      <p:sp>
        <p:nvSpPr>
          <p:cNvPr id="16" name="文本框 15"/>
          <p:cNvSpPr txBox="1"/>
          <p:nvPr/>
        </p:nvSpPr>
        <p:spPr>
          <a:xfrm>
            <a:off x="4669244" y="3063755"/>
            <a:ext cx="2853509" cy="3161891"/>
          </a:xfrm>
          <a:prstGeom prst="rect">
            <a:avLst/>
          </a:prstGeom>
          <a:noFill/>
        </p:spPr>
        <p:txBody>
          <a:bodyPr wrap="square" lIns="0" tIns="0" rIns="0" bIns="0" rtlCol="0">
            <a:spAutoFit/>
          </a:bodyPr>
          <a:lstStyle/>
          <a:p>
            <a:pPr algn="just">
              <a:lnSpc>
                <a:spcPct val="130000"/>
              </a:lnSpc>
            </a:pP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选择</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K</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个点作为每个簇的初始中心，将剩余数据划分到距离这</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K</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个点最近的簇中，对新生成的簇计算中心点</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spc="300" dirty="0">
                <a:solidFill>
                  <a:srgbClr val="FF0000"/>
                </a:solidFill>
                <a:latin typeface="微软雅黑" panose="020B0503020204020204" pitchFamily="34" charset="-122"/>
                <a:ea typeface="微软雅黑" panose="020B0503020204020204" pitchFamily="34" charset="-122"/>
              </a:rPr>
              <a:t>更新聚簇中心</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，并不断重复划分数据与计算中心点的过程。</a:t>
            </a:r>
          </a:p>
        </p:txBody>
      </p:sp>
      <p:sp>
        <p:nvSpPr>
          <p:cNvPr id="17" name="文本框 16"/>
          <p:cNvSpPr txBox="1"/>
          <p:nvPr/>
        </p:nvSpPr>
        <p:spPr>
          <a:xfrm>
            <a:off x="4669244" y="1178670"/>
            <a:ext cx="2853509" cy="619744"/>
          </a:xfrm>
          <a:prstGeom prst="roundRect">
            <a:avLst/>
          </a:prstGeom>
          <a:solidFill>
            <a:schemeClr val="accent1"/>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K-Means</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文本框 17"/>
          <p:cNvSpPr txBox="1"/>
          <p:nvPr/>
        </p:nvSpPr>
        <p:spPr>
          <a:xfrm>
            <a:off x="751027" y="1178670"/>
            <a:ext cx="2853509" cy="619744"/>
          </a:xfrm>
          <a:prstGeom prst="roundRect">
            <a:avLst/>
          </a:prstGeom>
          <a:solidFill>
            <a:schemeClr val="accent4"/>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Single Pass</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8587463" y="3016961"/>
            <a:ext cx="2853509" cy="3161891"/>
          </a:xfrm>
          <a:prstGeom prst="rect">
            <a:avLst/>
          </a:prstGeom>
          <a:noFill/>
        </p:spPr>
        <p:txBody>
          <a:bodyPr wrap="square" lIns="0" tIns="0" rIns="0" bIns="0" rtlCol="0">
            <a:spAutoFit/>
          </a:bodyPr>
          <a:lstStyle/>
          <a:p>
            <a:pPr algn="just">
              <a:lnSpc>
                <a:spcPct val="130000"/>
              </a:lnSpc>
            </a:pP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根据两个邻域参数确定所有的核心对象，任意选择一个没有类别的核心对象，找到所有这个核心对象能够密度可达的样本集合作为一个簇</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直至所有核心对象都有类别。</a:t>
            </a:r>
          </a:p>
        </p:txBody>
      </p:sp>
      <p:sp>
        <p:nvSpPr>
          <p:cNvPr id="8" name="文本框 7"/>
          <p:cNvSpPr txBox="1"/>
          <p:nvPr/>
        </p:nvSpPr>
        <p:spPr>
          <a:xfrm>
            <a:off x="8587464" y="1178670"/>
            <a:ext cx="2853509" cy="619744"/>
          </a:xfrm>
          <a:prstGeom prst="roundRect">
            <a:avLst/>
          </a:prstGeom>
          <a:solidFill>
            <a:srgbClr val="006C39"/>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DBSCAN</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761273" y="2114405"/>
            <a:ext cx="263434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一个输入：距离阈值</a:t>
            </a:r>
          </a:p>
        </p:txBody>
      </p:sp>
      <p:sp>
        <p:nvSpPr>
          <p:cNvPr id="11" name="文本框 10"/>
          <p:cNvSpPr txBox="1"/>
          <p:nvPr/>
        </p:nvSpPr>
        <p:spPr>
          <a:xfrm>
            <a:off x="4669244" y="2114405"/>
            <a:ext cx="263434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一个输入：聚簇数量</a:t>
            </a:r>
          </a:p>
        </p:txBody>
      </p:sp>
      <p:sp>
        <p:nvSpPr>
          <p:cNvPr id="12" name="文本框 11"/>
          <p:cNvSpPr txBox="1"/>
          <p:nvPr/>
        </p:nvSpPr>
        <p:spPr>
          <a:xfrm>
            <a:off x="8587463" y="1960517"/>
            <a:ext cx="2634343"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二个输入：邻域半径</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邻域密度</a:t>
            </a:r>
          </a:p>
        </p:txBody>
      </p:sp>
      <p:sp>
        <p:nvSpPr>
          <p:cNvPr id="3" name="矩形 2"/>
          <p:cNvSpPr/>
          <p:nvPr/>
        </p:nvSpPr>
        <p:spPr>
          <a:xfrm>
            <a:off x="8587464" y="1915800"/>
            <a:ext cx="2853508" cy="797320"/>
          </a:xfrm>
          <a:prstGeom prst="rect">
            <a:avLst/>
          </a:prstGeom>
          <a:noFill/>
          <a:ln w="28575" cmpd="thickThin">
            <a:gradFill flip="none" rotWithShape="1">
              <a:gsLst>
                <a:gs pos="0">
                  <a:schemeClr val="accent5">
                    <a:lumMod val="40000"/>
                    <a:lumOff val="60000"/>
                  </a:schemeClr>
                </a:gs>
                <a:gs pos="100000">
                  <a:schemeClr val="accent5">
                    <a:lumMod val="60000"/>
                  </a:schemeClr>
                </a:gs>
              </a:gsLst>
              <a:path path="circle">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669245" y="1915800"/>
            <a:ext cx="2853508" cy="797320"/>
          </a:xfrm>
          <a:prstGeom prst="rect">
            <a:avLst/>
          </a:prstGeom>
          <a:noFill/>
          <a:ln w="28575" cmpd="thickThin">
            <a:gradFill flip="none" rotWithShape="1">
              <a:gsLst>
                <a:gs pos="0">
                  <a:schemeClr val="accent5">
                    <a:lumMod val="40000"/>
                    <a:lumOff val="60000"/>
                  </a:schemeClr>
                </a:gs>
                <a:gs pos="100000">
                  <a:schemeClr val="accent5">
                    <a:lumMod val="60000"/>
                  </a:schemeClr>
                </a:gs>
              </a:gsLst>
              <a:path path="circle">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61274" y="1915800"/>
            <a:ext cx="2853508" cy="797320"/>
          </a:xfrm>
          <a:prstGeom prst="rect">
            <a:avLst/>
          </a:prstGeom>
          <a:noFill/>
          <a:ln w="28575" cmpd="thickThin">
            <a:gradFill flip="none" rotWithShape="1">
              <a:gsLst>
                <a:gs pos="0">
                  <a:schemeClr val="accent5">
                    <a:lumMod val="40000"/>
                    <a:lumOff val="60000"/>
                  </a:schemeClr>
                </a:gs>
                <a:gs pos="100000">
                  <a:schemeClr val="accent5">
                    <a:lumMod val="60000"/>
                  </a:schemeClr>
                </a:gs>
              </a:gsLst>
              <a:path path="circle">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a:spLocks noChangeAspect="1"/>
          </p:cNvSpPr>
          <p:nvPr/>
        </p:nvSpPr>
        <p:spPr>
          <a:xfrm>
            <a:off x="5949833" y="2373001"/>
            <a:ext cx="936000" cy="936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文本</a:t>
            </a:r>
            <a:r>
              <a:rPr lang="en-US" altLang="zh-CN" dirty="0">
                <a:solidFill>
                  <a:schemeClr val="tx1"/>
                </a:solidFill>
                <a:latin typeface="黑体" panose="02010609060101010101" pitchFamily="49" charset="-122"/>
                <a:ea typeface="黑体" panose="02010609060101010101" pitchFamily="49" charset="-122"/>
              </a:rPr>
              <a:t>2</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2" name="椭圆 11"/>
          <p:cNvSpPr>
            <a:spLocks noChangeAspect="1"/>
          </p:cNvSpPr>
          <p:nvPr/>
        </p:nvSpPr>
        <p:spPr>
          <a:xfrm>
            <a:off x="4020890" y="2373001"/>
            <a:ext cx="936000" cy="936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文本</a:t>
            </a:r>
            <a:r>
              <a:rPr lang="en-US" altLang="zh-CN" dirty="0">
                <a:solidFill>
                  <a:schemeClr val="tx1"/>
                </a:solidFill>
                <a:latin typeface="黑体" panose="02010609060101010101" pitchFamily="49" charset="-122"/>
                <a:ea typeface="黑体" panose="02010609060101010101" pitchFamily="49" charset="-122"/>
              </a:rPr>
              <a:t>1</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1" name="椭圆 40"/>
          <p:cNvSpPr>
            <a:spLocks noChangeAspect="1"/>
          </p:cNvSpPr>
          <p:nvPr/>
        </p:nvSpPr>
        <p:spPr>
          <a:xfrm>
            <a:off x="5952334" y="2373001"/>
            <a:ext cx="936000" cy="936000"/>
          </a:xfrm>
          <a:prstGeom prst="ellipse">
            <a:avLst/>
          </a:prstGeom>
          <a:solidFill>
            <a:srgbClr val="EBBCF4"/>
          </a:solidFill>
          <a:ln w="28575">
            <a:solidFill>
              <a:srgbClr val="EBB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文本</a:t>
            </a:r>
            <a:r>
              <a:rPr lang="en-US" altLang="zh-CN" dirty="0">
                <a:solidFill>
                  <a:schemeClr val="bg1"/>
                </a:solidFill>
                <a:latin typeface="黑体" panose="02010609060101010101" pitchFamily="49" charset="-122"/>
                <a:ea typeface="黑体" panose="02010609060101010101" pitchFamily="49" charset="-122"/>
              </a:rPr>
              <a:t>2</a:t>
            </a:r>
            <a:endParaRPr lang="zh-CN" altLang="en-US" dirty="0">
              <a:solidFill>
                <a:schemeClr val="bg1"/>
              </a:solidFill>
              <a:latin typeface="黑体" panose="02010609060101010101" pitchFamily="49" charset="-122"/>
              <a:ea typeface="黑体" panose="02010609060101010101" pitchFamily="49" charset="-122"/>
            </a:endParaRPr>
          </a:p>
        </p:txBody>
      </p:sp>
      <p:sp>
        <p:nvSpPr>
          <p:cNvPr id="40" name="椭圆 39"/>
          <p:cNvSpPr>
            <a:spLocks noChangeAspect="1"/>
          </p:cNvSpPr>
          <p:nvPr/>
        </p:nvSpPr>
        <p:spPr>
          <a:xfrm>
            <a:off x="4025045" y="2373979"/>
            <a:ext cx="936000" cy="936000"/>
          </a:xfrm>
          <a:prstGeom prst="ellipse">
            <a:avLst/>
          </a:prstGeom>
          <a:solidFill>
            <a:srgbClr val="EBBCF4"/>
          </a:solidFill>
          <a:ln w="28575">
            <a:solidFill>
              <a:srgbClr val="EBB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文本</a:t>
            </a:r>
            <a:r>
              <a:rPr lang="en-US" altLang="zh-CN" dirty="0">
                <a:solidFill>
                  <a:schemeClr val="bg1"/>
                </a:solidFill>
                <a:latin typeface="黑体" panose="02010609060101010101" pitchFamily="49" charset="-122"/>
                <a:ea typeface="黑体" panose="02010609060101010101" pitchFamily="49" charset="-122"/>
              </a:rPr>
              <a:t>1</a:t>
            </a:r>
            <a:endParaRPr lang="zh-CN" altLang="en-US" dirty="0">
              <a:solidFill>
                <a:schemeClr val="bg1"/>
              </a:solidFill>
              <a:latin typeface="黑体" panose="02010609060101010101" pitchFamily="49" charset="-122"/>
              <a:ea typeface="黑体" panose="02010609060101010101" pitchFamily="49" charset="-122"/>
            </a:endParaRPr>
          </a:p>
        </p:txBody>
      </p:sp>
      <p:sp>
        <p:nvSpPr>
          <p:cNvPr id="34" name="椭圆 33"/>
          <p:cNvSpPr>
            <a:spLocks noChangeAspect="1"/>
          </p:cNvSpPr>
          <p:nvPr/>
        </p:nvSpPr>
        <p:spPr>
          <a:xfrm>
            <a:off x="9807719" y="2373001"/>
            <a:ext cx="936000" cy="936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文本</a:t>
            </a:r>
            <a:r>
              <a:rPr lang="en-US" altLang="zh-CN" dirty="0">
                <a:solidFill>
                  <a:schemeClr val="tx1"/>
                </a:solidFill>
                <a:latin typeface="黑体" panose="02010609060101010101" pitchFamily="49" charset="-122"/>
                <a:ea typeface="黑体" panose="02010609060101010101" pitchFamily="49" charset="-122"/>
              </a:rPr>
              <a:t>4</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2" name="椭圆 41"/>
          <p:cNvSpPr>
            <a:spLocks noChangeAspect="1"/>
          </p:cNvSpPr>
          <p:nvPr/>
        </p:nvSpPr>
        <p:spPr>
          <a:xfrm>
            <a:off x="9807719" y="2373001"/>
            <a:ext cx="936000" cy="936000"/>
          </a:xfrm>
          <a:prstGeom prst="ellipse">
            <a:avLst/>
          </a:prstGeom>
          <a:solidFill>
            <a:srgbClr val="EBBCF4"/>
          </a:solidFill>
          <a:ln w="28575">
            <a:solidFill>
              <a:srgbClr val="EBB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文本</a:t>
            </a:r>
            <a:r>
              <a:rPr lang="en-US" altLang="zh-CN" dirty="0">
                <a:solidFill>
                  <a:schemeClr val="bg1"/>
                </a:solidFill>
                <a:latin typeface="黑体" panose="02010609060101010101" pitchFamily="49" charset="-122"/>
                <a:ea typeface="黑体" panose="02010609060101010101" pitchFamily="49" charset="-122"/>
              </a:rPr>
              <a:t>4</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4" name="椭圆 13"/>
          <p:cNvSpPr>
            <a:spLocks noChangeAspect="1"/>
          </p:cNvSpPr>
          <p:nvPr/>
        </p:nvSpPr>
        <p:spPr>
          <a:xfrm>
            <a:off x="7878776" y="2373001"/>
            <a:ext cx="936000" cy="936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文本</a:t>
            </a:r>
            <a:r>
              <a:rPr lang="en-US" altLang="zh-CN" dirty="0">
                <a:solidFill>
                  <a:schemeClr val="tx1"/>
                </a:solidFill>
                <a:latin typeface="黑体" panose="02010609060101010101" pitchFamily="49" charset="-122"/>
                <a:ea typeface="黑体" panose="02010609060101010101" pitchFamily="49" charset="-122"/>
              </a:rPr>
              <a:t>3</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3" name="椭圆 42"/>
          <p:cNvSpPr>
            <a:spLocks noChangeAspect="1"/>
          </p:cNvSpPr>
          <p:nvPr/>
        </p:nvSpPr>
        <p:spPr>
          <a:xfrm>
            <a:off x="7879624" y="2373001"/>
            <a:ext cx="936000" cy="936000"/>
          </a:xfrm>
          <a:prstGeom prst="ellipse">
            <a:avLst/>
          </a:prstGeom>
          <a:solidFill>
            <a:srgbClr val="4472C4"/>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文本</a:t>
            </a:r>
            <a:r>
              <a:rPr lang="en-US" altLang="zh-CN" dirty="0">
                <a:solidFill>
                  <a:schemeClr val="bg1"/>
                </a:solidFill>
                <a:latin typeface="黑体" panose="02010609060101010101" pitchFamily="49" charset="-122"/>
                <a:ea typeface="黑体" panose="02010609060101010101" pitchFamily="49" charset="-122"/>
              </a:rPr>
              <a:t>3</a:t>
            </a:r>
            <a:endParaRPr lang="zh-CN" altLang="en-US" dirty="0">
              <a:solidFill>
                <a:schemeClr val="bg1"/>
              </a:solidFill>
              <a:latin typeface="黑体" panose="02010609060101010101" pitchFamily="49" charset="-122"/>
              <a:ea typeface="黑体" panose="02010609060101010101" pitchFamily="49" charset="-122"/>
            </a:endParaRPr>
          </a:p>
        </p:txBody>
      </p:sp>
      <p:sp>
        <p:nvSpPr>
          <p:cNvPr id="3" name="标题 9"/>
          <p:cNvSpPr>
            <a:spLocks noGrp="1"/>
          </p:cNvSpPr>
          <p:nvPr>
            <p:ph type="title"/>
          </p:nvPr>
        </p:nvSpPr>
        <p:spPr>
          <a:xfrm>
            <a:off x="577850" y="249067"/>
            <a:ext cx="8643848" cy="480131"/>
          </a:xfrm>
        </p:spPr>
        <p:txBody>
          <a:bodyPr/>
          <a:lstStyle/>
          <a:p>
            <a:r>
              <a:rPr lang="zh-CN" altLang="en-US" dirty="0"/>
              <a:t>原理简述</a:t>
            </a:r>
          </a:p>
        </p:txBody>
      </p:sp>
      <p:sp>
        <p:nvSpPr>
          <p:cNvPr id="4" name="文本框 3"/>
          <p:cNvSpPr txBox="1"/>
          <p:nvPr/>
        </p:nvSpPr>
        <p:spPr>
          <a:xfrm>
            <a:off x="584071" y="2875447"/>
            <a:ext cx="2853510" cy="3161891"/>
          </a:xfrm>
          <a:prstGeom prst="rect">
            <a:avLst/>
          </a:prstGeom>
          <a:noFill/>
        </p:spPr>
        <p:txBody>
          <a:bodyPr wrap="square" lIns="0" tIns="0" rIns="0" bIns="0" rtlCol="0">
            <a:spAutoFit/>
          </a:bodyPr>
          <a:lstStyle/>
          <a:p>
            <a:pPr algn="just">
              <a:lnSpc>
                <a:spcPct val="130000"/>
              </a:lnSpc>
            </a:pP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依次输入一个文本，判断当前文本与已有簇的匹配程度（</a:t>
            </a:r>
            <a:r>
              <a:rPr lang="zh-CN" altLang="en-US" sz="2000" spc="300" dirty="0">
                <a:solidFill>
                  <a:srgbClr val="FF0000"/>
                </a:solidFill>
                <a:latin typeface="微软雅黑" panose="020B0503020204020204" pitchFamily="34" charset="-122"/>
                <a:ea typeface="微软雅黑" panose="020B0503020204020204" pitchFamily="34" charset="-122"/>
              </a:rPr>
              <a:t>阈值比较</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），如果当前文本与已有的某个簇相匹配，则把当前文本归入到该簇，反之则创建新的簇。</a:t>
            </a:r>
          </a:p>
        </p:txBody>
      </p:sp>
      <p:sp>
        <p:nvSpPr>
          <p:cNvPr id="5" name="文本框 4"/>
          <p:cNvSpPr txBox="1"/>
          <p:nvPr/>
        </p:nvSpPr>
        <p:spPr>
          <a:xfrm>
            <a:off x="577850" y="1037156"/>
            <a:ext cx="2853509" cy="619744"/>
          </a:xfrm>
          <a:prstGeom prst="roundRect">
            <a:avLst/>
          </a:prstGeom>
          <a:solidFill>
            <a:schemeClr val="accent4"/>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Single Pass</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588096" y="1972891"/>
            <a:ext cx="263434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一个输入：距离阈值</a:t>
            </a:r>
          </a:p>
        </p:txBody>
      </p:sp>
      <p:sp>
        <p:nvSpPr>
          <p:cNvPr id="7" name="矩形 6"/>
          <p:cNvSpPr/>
          <p:nvPr/>
        </p:nvSpPr>
        <p:spPr>
          <a:xfrm>
            <a:off x="588097" y="1774286"/>
            <a:ext cx="2853508" cy="797320"/>
          </a:xfrm>
          <a:prstGeom prst="rect">
            <a:avLst/>
          </a:prstGeom>
          <a:noFill/>
          <a:ln w="28575" cmpd="thickThin">
            <a:gradFill flip="none" rotWithShape="1">
              <a:gsLst>
                <a:gs pos="0">
                  <a:schemeClr val="accent5">
                    <a:lumMod val="40000"/>
                    <a:lumOff val="60000"/>
                  </a:schemeClr>
                </a:gs>
                <a:gs pos="100000">
                  <a:schemeClr val="accent5">
                    <a:lumMod val="60000"/>
                  </a:schemeClr>
                </a:gs>
              </a:gsLst>
              <a:path path="circle">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981878" y="5018650"/>
            <a:ext cx="963473" cy="480131"/>
          </a:xfrm>
          <a:prstGeom prst="rect">
            <a:avLst/>
          </a:prstGeom>
          <a:solidFill>
            <a:srgbClr val="EBBCF4"/>
          </a:solidFill>
          <a:ln w="28575">
            <a:solidFill>
              <a:srgbClr val="EBBC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簇</a:t>
            </a:r>
            <a:r>
              <a:rPr lang="en-US" altLang="zh-CN" dirty="0">
                <a:solidFill>
                  <a:schemeClr val="bg1"/>
                </a:solidFill>
                <a:latin typeface="黑体" panose="02010609060101010101" pitchFamily="49" charset="-122"/>
                <a:ea typeface="黑体" panose="02010609060101010101" pitchFamily="49" charset="-122"/>
              </a:rPr>
              <a:t>1</a:t>
            </a:r>
            <a:endParaRPr lang="zh-CN" altLang="en-US" dirty="0">
              <a:solidFill>
                <a:schemeClr val="bg1"/>
              </a:solidFill>
              <a:latin typeface="黑体" panose="02010609060101010101" pitchFamily="49" charset="-122"/>
              <a:ea typeface="黑体" panose="02010609060101010101" pitchFamily="49" charset="-122"/>
            </a:endParaRPr>
          </a:p>
        </p:txBody>
      </p:sp>
      <p:cxnSp>
        <p:nvCxnSpPr>
          <p:cNvPr id="17" name="直接箭头连接符 16"/>
          <p:cNvCxnSpPr/>
          <p:nvPr/>
        </p:nvCxnSpPr>
        <p:spPr>
          <a:xfrm>
            <a:off x="4463615" y="3474800"/>
            <a:ext cx="0" cy="1312204"/>
          </a:xfrm>
          <a:prstGeom prst="straightConnector1">
            <a:avLst/>
          </a:prstGeom>
          <a:ln w="28575">
            <a:solidFill>
              <a:srgbClr val="EBBCF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4746797" y="3474800"/>
            <a:ext cx="1203036" cy="1277949"/>
          </a:xfrm>
          <a:prstGeom prst="straightConnector1">
            <a:avLst/>
          </a:prstGeom>
          <a:ln w="28575">
            <a:solidFill>
              <a:srgbClr val="EBBCF4"/>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859026" y="5018649"/>
            <a:ext cx="963473" cy="480131"/>
          </a:xfrm>
          <a:prstGeom prst="rect">
            <a:avLst/>
          </a:prstGeom>
          <a:solidFill>
            <a:srgbClr val="4472C4"/>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簇</a:t>
            </a:r>
            <a:r>
              <a:rPr lang="en-US" altLang="zh-CN" dirty="0">
                <a:solidFill>
                  <a:schemeClr val="bg1"/>
                </a:solidFill>
                <a:latin typeface="黑体" panose="02010609060101010101" pitchFamily="49" charset="-122"/>
                <a:ea typeface="黑体" panose="02010609060101010101" pitchFamily="49" charset="-122"/>
              </a:rPr>
              <a:t>2</a:t>
            </a:r>
            <a:endParaRPr lang="zh-CN" altLang="en-US" dirty="0">
              <a:solidFill>
                <a:schemeClr val="bg1"/>
              </a:solidFill>
              <a:latin typeface="黑体" panose="02010609060101010101" pitchFamily="49" charset="-122"/>
              <a:ea typeface="黑体" panose="02010609060101010101" pitchFamily="49" charset="-122"/>
            </a:endParaRPr>
          </a:p>
        </p:txBody>
      </p:sp>
      <p:cxnSp>
        <p:nvCxnSpPr>
          <p:cNvPr id="22" name="直接箭头连接符 21"/>
          <p:cNvCxnSpPr/>
          <p:nvPr/>
        </p:nvCxnSpPr>
        <p:spPr>
          <a:xfrm flipH="1">
            <a:off x="8346776" y="3474800"/>
            <a:ext cx="1" cy="1277949"/>
          </a:xfrm>
          <a:prstGeom prst="straightConnector1">
            <a:avLst/>
          </a:prstGeom>
          <a:ln w="28575">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33" name="箭头: 上弧形 32"/>
          <p:cNvSpPr/>
          <p:nvPr/>
        </p:nvSpPr>
        <p:spPr>
          <a:xfrm flipH="1">
            <a:off x="4393646" y="1547083"/>
            <a:ext cx="3943092" cy="619744"/>
          </a:xfrm>
          <a:prstGeom prst="curvedDownArrow">
            <a:avLst>
              <a:gd name="adj1" fmla="val 0"/>
              <a:gd name="adj2" fmla="val 15585"/>
              <a:gd name="adj3" fmla="val 20902"/>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5" name="直接箭头连接符 34"/>
          <p:cNvCxnSpPr/>
          <p:nvPr/>
        </p:nvCxnSpPr>
        <p:spPr>
          <a:xfrm flipH="1">
            <a:off x="5170713" y="3378498"/>
            <a:ext cx="4840363" cy="1374251"/>
          </a:xfrm>
          <a:prstGeom prst="straightConnector1">
            <a:avLst/>
          </a:prstGeom>
          <a:ln w="28575">
            <a:solidFill>
              <a:srgbClr val="EBBCF4"/>
            </a:solidFill>
            <a:tailEnd type="triangle"/>
          </a:ln>
        </p:spPr>
        <p:style>
          <a:lnRef idx="1">
            <a:schemeClr val="accent1"/>
          </a:lnRef>
          <a:fillRef idx="0">
            <a:schemeClr val="accent1"/>
          </a:fillRef>
          <a:effectRef idx="0">
            <a:schemeClr val="accent1"/>
          </a:effectRef>
          <a:fontRef idx="minor">
            <a:schemeClr val="tx1"/>
          </a:fontRef>
        </p:style>
      </p:cxnSp>
      <p:sp>
        <p:nvSpPr>
          <p:cNvPr id="37" name="箭头: 上弧形 36"/>
          <p:cNvSpPr/>
          <p:nvPr/>
        </p:nvSpPr>
        <p:spPr>
          <a:xfrm flipH="1" flipV="1">
            <a:off x="4593775" y="3424741"/>
            <a:ext cx="5681943" cy="451735"/>
          </a:xfrm>
          <a:prstGeom prst="curvedDownArrow">
            <a:avLst>
              <a:gd name="adj1" fmla="val 0"/>
              <a:gd name="adj2" fmla="val 31133"/>
              <a:gd name="adj3" fmla="val 25119"/>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箭头: 上弧形 37"/>
          <p:cNvSpPr/>
          <p:nvPr/>
        </p:nvSpPr>
        <p:spPr>
          <a:xfrm flipH="1" flipV="1">
            <a:off x="8283719" y="3424740"/>
            <a:ext cx="2002576" cy="314382"/>
          </a:xfrm>
          <a:prstGeom prst="curvedDownArrow">
            <a:avLst>
              <a:gd name="adj1" fmla="val 0"/>
              <a:gd name="adj2" fmla="val 31133"/>
              <a:gd name="adj3" fmla="val 25119"/>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文本框 38"/>
          <p:cNvSpPr txBox="1"/>
          <p:nvPr/>
        </p:nvSpPr>
        <p:spPr>
          <a:xfrm>
            <a:off x="11058200" y="2583059"/>
            <a:ext cx="1099457" cy="584775"/>
          </a:xfrm>
          <a:prstGeom prst="rect">
            <a:avLst/>
          </a:prstGeom>
          <a:noFill/>
        </p:spPr>
        <p:txBody>
          <a:bodyPr wrap="square" rtlCol="0">
            <a:spAutoFit/>
          </a:bodyPr>
          <a:lstStyle/>
          <a:p>
            <a:r>
              <a:rPr lang="en-US" altLang="zh-CN" sz="3200" b="1" dirty="0"/>
              <a:t>……</a:t>
            </a:r>
            <a:endParaRPr lang="zh-CN" altLang="en-US" sz="3200" b="1" dirty="0"/>
          </a:p>
        </p:txBody>
      </p:sp>
      <p:sp>
        <p:nvSpPr>
          <p:cNvPr id="44" name="箭头: 上弧形 43"/>
          <p:cNvSpPr/>
          <p:nvPr/>
        </p:nvSpPr>
        <p:spPr>
          <a:xfrm flipH="1">
            <a:off x="4463615" y="1871371"/>
            <a:ext cx="1954218" cy="276813"/>
          </a:xfrm>
          <a:prstGeom prst="curvedDownArrow">
            <a:avLst>
              <a:gd name="adj1" fmla="val 0"/>
              <a:gd name="adj2" fmla="val 15585"/>
              <a:gd name="adj3" fmla="val 20902"/>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xit" presetSubtype="0" fill="hold" grpId="1" nodeType="afterEffect">
                                  <p:stCondLst>
                                    <p:cond delay="0"/>
                                  </p:stCondLst>
                                  <p:childTnLst>
                                    <p:animEffect transition="out" filter="fade">
                                      <p:cBhvr>
                                        <p:cTn id="18" dur="250"/>
                                        <p:tgtEl>
                                          <p:spTgt spid="12"/>
                                        </p:tgtEl>
                                      </p:cBhvr>
                                    </p:animEffect>
                                    <p:set>
                                      <p:cBhvr>
                                        <p:cTn id="19" dur="1" fill="hold">
                                          <p:stCondLst>
                                            <p:cond delay="249"/>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50"/>
                                        <p:tgtEl>
                                          <p:spTgt spid="4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3500"/>
                            </p:stCondLst>
                            <p:childTnLst>
                              <p:par>
                                <p:cTn id="37" presetID="10" presetClass="exit" presetSubtype="0" fill="hold" grpId="1" nodeType="afterEffect">
                                  <p:stCondLst>
                                    <p:cond delay="0"/>
                                  </p:stCondLst>
                                  <p:childTnLst>
                                    <p:animEffect transition="out" filter="fade">
                                      <p:cBhvr>
                                        <p:cTn id="38" dur="250"/>
                                        <p:tgtEl>
                                          <p:spTgt spid="13"/>
                                        </p:tgtEl>
                                      </p:cBhvr>
                                    </p:animEffect>
                                    <p:set>
                                      <p:cBhvr>
                                        <p:cTn id="39" dur="1" fill="hold">
                                          <p:stCondLst>
                                            <p:cond delay="249"/>
                                          </p:stCondLst>
                                        </p:cTn>
                                        <p:tgtEl>
                                          <p:spTgt spid="1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6000"/>
                            </p:stCondLst>
                            <p:childTnLst>
                              <p:par>
                                <p:cTn id="61" presetID="10" presetClass="exit" presetSubtype="0" fill="hold" grpId="1" nodeType="afterEffect">
                                  <p:stCondLst>
                                    <p:cond delay="0"/>
                                  </p:stCondLst>
                                  <p:childTnLst>
                                    <p:animEffect transition="out" filter="fade">
                                      <p:cBhvr>
                                        <p:cTn id="62" dur="250"/>
                                        <p:tgtEl>
                                          <p:spTgt spid="14"/>
                                        </p:tgtEl>
                                      </p:cBhvr>
                                    </p:animEffect>
                                    <p:set>
                                      <p:cBhvr>
                                        <p:cTn id="63" dur="1" fill="hold">
                                          <p:stCondLst>
                                            <p:cond delay="249"/>
                                          </p:stCondLst>
                                        </p:cTn>
                                        <p:tgtEl>
                                          <p:spTgt spid="14"/>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250"/>
                                        <p:tgtEl>
                                          <p:spTgt spid="43"/>
                                        </p:tgtEl>
                                      </p:cBhvr>
                                    </p:animEffect>
                                  </p:childTnLst>
                                </p:cTn>
                              </p:par>
                            </p:childTnLst>
                          </p:cTn>
                        </p:par>
                        <p:par>
                          <p:cTn id="67" fill="hold">
                            <p:stCondLst>
                              <p:cond delay="6500"/>
                            </p:stCondLst>
                            <p:childTnLst>
                              <p:par>
                                <p:cTn id="68" presetID="2" presetClass="entr" presetSubtype="2"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1+#ppt_w/2"/>
                                          </p:val>
                                        </p:tav>
                                        <p:tav tm="100000">
                                          <p:val>
                                            <p:strVal val="#ppt_x"/>
                                          </p:val>
                                        </p:tav>
                                      </p:tavLst>
                                    </p:anim>
                                    <p:anim calcmode="lin" valueType="num">
                                      <p:cBhvr additive="base">
                                        <p:cTn id="71" dur="500" fill="hold"/>
                                        <p:tgtEl>
                                          <p:spTgt spid="34"/>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childTnLst>
                          </p:cTn>
                        </p:par>
                        <p:par>
                          <p:cTn id="80" fill="hold">
                            <p:stCondLst>
                              <p:cond delay="8000"/>
                            </p:stCondLst>
                            <p:childTnLst>
                              <p:par>
                                <p:cTn id="81" presetID="22" presetClass="entr" presetSubtype="2" fill="hold"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right)">
                                      <p:cBhvr>
                                        <p:cTn id="83" dur="500"/>
                                        <p:tgtEl>
                                          <p:spTgt spid="35"/>
                                        </p:tgtEl>
                                      </p:cBhvr>
                                    </p:animEffect>
                                  </p:childTnLst>
                                </p:cTn>
                              </p:par>
                            </p:childTnLst>
                          </p:cTn>
                        </p:par>
                        <p:par>
                          <p:cTn id="84" fill="hold">
                            <p:stCondLst>
                              <p:cond delay="8500"/>
                            </p:stCondLst>
                            <p:childTnLst>
                              <p:par>
                                <p:cTn id="85" presetID="10" presetClass="exit" presetSubtype="0" fill="hold" grpId="1" nodeType="afterEffect">
                                  <p:stCondLst>
                                    <p:cond delay="0"/>
                                  </p:stCondLst>
                                  <p:childTnLst>
                                    <p:animEffect transition="out" filter="fade">
                                      <p:cBhvr>
                                        <p:cTn id="86" dur="250"/>
                                        <p:tgtEl>
                                          <p:spTgt spid="34"/>
                                        </p:tgtEl>
                                      </p:cBhvr>
                                    </p:animEffect>
                                    <p:set>
                                      <p:cBhvr>
                                        <p:cTn id="87" dur="1" fill="hold">
                                          <p:stCondLst>
                                            <p:cond delay="249"/>
                                          </p:stCondLst>
                                        </p:cTn>
                                        <p:tgtEl>
                                          <p:spTgt spid="34"/>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250"/>
                                        <p:tgtEl>
                                          <p:spTgt spid="42"/>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41" grpId="0" animBg="1"/>
      <p:bldP spid="40" grpId="0" animBg="1"/>
      <p:bldP spid="34" grpId="0" animBg="1"/>
      <p:bldP spid="34" grpId="1" animBg="1"/>
      <p:bldP spid="42" grpId="0" animBg="1"/>
      <p:bldP spid="14" grpId="0" animBg="1"/>
      <p:bldP spid="14" grpId="1" animBg="1"/>
      <p:bldP spid="43" grpId="0" animBg="1"/>
      <p:bldP spid="15" grpId="0" animBg="1"/>
      <p:bldP spid="20" grpId="0" animBg="1"/>
      <p:bldP spid="33" grpId="0" animBg="1"/>
      <p:bldP spid="37" grpId="0" animBg="1"/>
      <p:bldP spid="38" grpId="0" animBg="1"/>
      <p:bldP spid="39" grpId="0"/>
      <p:bldP spid="4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850" y="2920536"/>
            <a:ext cx="2853509" cy="3161891"/>
          </a:xfrm>
          <a:prstGeom prst="rect">
            <a:avLst/>
          </a:prstGeom>
          <a:noFill/>
        </p:spPr>
        <p:txBody>
          <a:bodyPr wrap="square" lIns="0" tIns="0" rIns="0" bIns="0" rtlCol="0">
            <a:spAutoFit/>
          </a:bodyPr>
          <a:lstStyle/>
          <a:p>
            <a:pPr algn="just">
              <a:lnSpc>
                <a:spcPct val="130000"/>
              </a:lnSpc>
            </a:pP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选择</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K</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个点作为每个簇的初始中心，将剩余数据划分到距离这</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K</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个点最近的簇中，对新生成的簇计算中心点</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spc="300" dirty="0">
                <a:solidFill>
                  <a:srgbClr val="FF0000"/>
                </a:solidFill>
                <a:latin typeface="微软雅黑" panose="020B0503020204020204" pitchFamily="34" charset="-122"/>
                <a:ea typeface="微软雅黑" panose="020B0503020204020204" pitchFamily="34" charset="-122"/>
              </a:rPr>
              <a:t>更新聚簇中心</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，并不断重复划分数据与计算中心点的过程。</a:t>
            </a:r>
          </a:p>
        </p:txBody>
      </p:sp>
      <p:sp>
        <p:nvSpPr>
          <p:cNvPr id="4" name="文本框 3"/>
          <p:cNvSpPr txBox="1"/>
          <p:nvPr/>
        </p:nvSpPr>
        <p:spPr>
          <a:xfrm>
            <a:off x="577850" y="1035451"/>
            <a:ext cx="2853509" cy="619744"/>
          </a:xfrm>
          <a:prstGeom prst="roundRect">
            <a:avLst/>
          </a:prstGeom>
          <a:solidFill>
            <a:schemeClr val="accent1"/>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K-Means</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577850" y="1971186"/>
            <a:ext cx="2634343"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一个输入：聚簇数量</a:t>
            </a:r>
          </a:p>
        </p:txBody>
      </p:sp>
      <p:sp>
        <p:nvSpPr>
          <p:cNvPr id="6" name="矩形 5"/>
          <p:cNvSpPr/>
          <p:nvPr/>
        </p:nvSpPr>
        <p:spPr>
          <a:xfrm>
            <a:off x="577851" y="1772581"/>
            <a:ext cx="2853508" cy="797320"/>
          </a:xfrm>
          <a:prstGeom prst="rect">
            <a:avLst/>
          </a:prstGeom>
          <a:noFill/>
          <a:ln w="28575" cmpd="thickThin">
            <a:gradFill flip="none" rotWithShape="1">
              <a:gsLst>
                <a:gs pos="0">
                  <a:schemeClr val="accent5">
                    <a:lumMod val="40000"/>
                    <a:lumOff val="60000"/>
                  </a:schemeClr>
                </a:gs>
                <a:gs pos="100000">
                  <a:schemeClr val="accent5">
                    <a:lumMod val="60000"/>
                  </a:schemeClr>
                </a:gs>
              </a:gsLst>
              <a:path path="circle">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9"/>
          <p:cNvSpPr>
            <a:spLocks noGrp="1"/>
          </p:cNvSpPr>
          <p:nvPr>
            <p:ph type="title"/>
          </p:nvPr>
        </p:nvSpPr>
        <p:spPr>
          <a:xfrm>
            <a:off x="577850" y="249067"/>
            <a:ext cx="8643848" cy="480131"/>
          </a:xfrm>
        </p:spPr>
        <p:txBody>
          <a:bodyPr/>
          <a:lstStyle/>
          <a:p>
            <a:r>
              <a:rPr lang="zh-CN" altLang="en-US" dirty="0"/>
              <a:t>原理简述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306" y="1225580"/>
            <a:ext cx="6826206" cy="4641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850" y="2918990"/>
            <a:ext cx="2853509" cy="3161891"/>
          </a:xfrm>
          <a:prstGeom prst="rect">
            <a:avLst/>
          </a:prstGeom>
          <a:noFill/>
        </p:spPr>
        <p:txBody>
          <a:bodyPr wrap="square" lIns="0" tIns="0" rIns="0" bIns="0" rtlCol="0">
            <a:spAutoFit/>
          </a:bodyPr>
          <a:lstStyle/>
          <a:p>
            <a:pPr algn="just">
              <a:lnSpc>
                <a:spcPct val="130000"/>
              </a:lnSpc>
            </a:pP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根据两个邻域参数确定所有的核心对象，任意选择一个没有类别的核心对象，找到所有这个核心对象能够密度可达的样本集合作为一个簇</a:t>
            </a:r>
            <a:r>
              <a:rPr lang="en-US" altLang="zh-CN" sz="2000" spc="300" dirty="0">
                <a:solidFill>
                  <a:srgbClr val="000000">
                    <a:lumMod val="85000"/>
                    <a:lumOff val="15000"/>
                  </a:srgbClr>
                </a:solidFill>
                <a:latin typeface="微软雅黑" panose="020B0503020204020204" pitchFamily="34" charset="-122"/>
                <a:ea typeface="微软雅黑" panose="020B0503020204020204" pitchFamily="34" charset="-122"/>
              </a:rPr>
              <a:t>,</a:t>
            </a:r>
            <a:r>
              <a:rPr lang="zh-CN" altLang="en-US" sz="2000" spc="300" dirty="0">
                <a:solidFill>
                  <a:srgbClr val="000000">
                    <a:lumMod val="85000"/>
                    <a:lumOff val="15000"/>
                  </a:srgbClr>
                </a:solidFill>
                <a:latin typeface="微软雅黑" panose="020B0503020204020204" pitchFamily="34" charset="-122"/>
                <a:ea typeface="微软雅黑" panose="020B0503020204020204" pitchFamily="34" charset="-122"/>
              </a:rPr>
              <a:t>直至所有核心对象都有类别。</a:t>
            </a:r>
          </a:p>
        </p:txBody>
      </p:sp>
      <p:sp>
        <p:nvSpPr>
          <p:cNvPr id="4" name="文本框 3"/>
          <p:cNvSpPr txBox="1"/>
          <p:nvPr/>
        </p:nvSpPr>
        <p:spPr>
          <a:xfrm>
            <a:off x="577851" y="1080699"/>
            <a:ext cx="2853509" cy="619744"/>
          </a:xfrm>
          <a:prstGeom prst="roundRect">
            <a:avLst/>
          </a:prstGeom>
          <a:solidFill>
            <a:srgbClr val="006C39"/>
          </a:solidFill>
        </p:spPr>
        <p:txBody>
          <a:bodyPr wrap="square" lIns="0" tIns="0" rIns="0" bIns="0" rtlCol="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DBSCAN</a:t>
            </a:r>
            <a:endParaRPr kumimoji="0" lang="zh-CN" altLang="en-US" sz="2800" b="1"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5" name="文本框 4"/>
          <p:cNvSpPr txBox="1"/>
          <p:nvPr/>
        </p:nvSpPr>
        <p:spPr>
          <a:xfrm>
            <a:off x="577850" y="1862546"/>
            <a:ext cx="3230963"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邻域半径   </a:t>
            </a:r>
            <a:r>
              <a:rPr lang="en-US" altLang="zh-CN" sz="2000" dirty="0">
                <a:latin typeface="微软雅黑" panose="020B0503020204020204" pitchFamily="34" charset="-122"/>
                <a:ea typeface="微软雅黑" panose="020B0503020204020204" pitchFamily="34" charset="-122"/>
              </a:rPr>
              <a:t>Eps</a:t>
            </a:r>
          </a:p>
          <a:p>
            <a:r>
              <a:rPr lang="zh-CN" altLang="en-US" sz="2000" dirty="0">
                <a:latin typeface="微软雅黑" panose="020B0503020204020204" pitchFamily="34" charset="-122"/>
                <a:ea typeface="微软雅黑" panose="020B0503020204020204" pitchFamily="34" charset="-122"/>
              </a:rPr>
              <a:t>邻域密度   </a:t>
            </a:r>
            <a:r>
              <a:rPr lang="en-US" altLang="zh-CN" sz="2000" dirty="0" err="1">
                <a:latin typeface="微软雅黑" panose="020B0503020204020204" pitchFamily="34" charset="-122"/>
                <a:ea typeface="微软雅黑" panose="020B0503020204020204" pitchFamily="34" charset="-122"/>
              </a:rPr>
              <a:t>Minpts</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577851" y="1817829"/>
            <a:ext cx="2853508" cy="797320"/>
          </a:xfrm>
          <a:prstGeom prst="rect">
            <a:avLst/>
          </a:prstGeom>
          <a:noFill/>
          <a:ln w="28575" cmpd="thickThin">
            <a:gradFill flip="none" rotWithShape="1">
              <a:gsLst>
                <a:gs pos="0">
                  <a:schemeClr val="accent5">
                    <a:lumMod val="40000"/>
                    <a:lumOff val="60000"/>
                  </a:schemeClr>
                </a:gs>
                <a:gs pos="100000">
                  <a:schemeClr val="accent5">
                    <a:lumMod val="60000"/>
                  </a:schemeClr>
                </a:gs>
              </a:gsLst>
              <a:path path="circle">
                <a:fillToRect l="100000" t="100000"/>
              </a:path>
              <a:tileRect r="-100000" b="-10000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9"/>
          <p:cNvSpPr>
            <a:spLocks noGrp="1"/>
          </p:cNvSpPr>
          <p:nvPr>
            <p:ph type="title"/>
          </p:nvPr>
        </p:nvSpPr>
        <p:spPr>
          <a:xfrm>
            <a:off x="577850" y="249067"/>
            <a:ext cx="8643848" cy="480131"/>
          </a:xfrm>
        </p:spPr>
        <p:txBody>
          <a:bodyPr/>
          <a:lstStyle/>
          <a:p>
            <a:r>
              <a:rPr lang="zh-CN" altLang="en-US" dirty="0"/>
              <a:t>原理简述</a:t>
            </a:r>
          </a:p>
        </p:txBody>
      </p:sp>
      <p:pic>
        <p:nvPicPr>
          <p:cNvPr id="8" name="图片 7"/>
          <p:cNvPicPr>
            <a:picLocks noChangeAspect="1"/>
          </p:cNvPicPr>
          <p:nvPr/>
        </p:nvPicPr>
        <p:blipFill>
          <a:blip r:embed="rId2"/>
          <a:stretch>
            <a:fillRect/>
          </a:stretch>
        </p:blipFill>
        <p:spPr>
          <a:xfrm>
            <a:off x="3634791" y="1399744"/>
            <a:ext cx="3634567" cy="2430810"/>
          </a:xfrm>
          <a:prstGeom prst="rect">
            <a:avLst/>
          </a:prstGeom>
        </p:spPr>
      </p:pic>
      <p:pic>
        <p:nvPicPr>
          <p:cNvPr id="3076" name="Picture 4" descr="在这里插入图片描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843" y="865564"/>
            <a:ext cx="4515031" cy="30525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791" y="3918099"/>
            <a:ext cx="3512640" cy="21627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在这里插入图片描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938" y="3874555"/>
            <a:ext cx="4606708" cy="269083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7532912" y="3995055"/>
            <a:ext cx="1590812"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K-Means</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7554684" y="1148852"/>
            <a:ext cx="1590812" cy="46166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DBSCAN</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优势与不足</a:t>
            </a:r>
          </a:p>
        </p:txBody>
      </p:sp>
      <p:sp>
        <p:nvSpPr>
          <p:cNvPr id="12" name="文本占位符 4"/>
          <p:cNvSpPr txBox="1"/>
          <p:nvPr/>
        </p:nvSpPr>
        <p:spPr>
          <a:xfrm>
            <a:off x="4339544" y="1965660"/>
            <a:ext cx="3600000" cy="4010598"/>
          </a:xfrm>
          <a:prstGeom prst="rect">
            <a:avLst/>
          </a:prstGeom>
          <a:solidFill>
            <a:srgbClr val="FFFFFF"/>
          </a:solidFill>
          <a:ln w="28575">
            <a:solidFill>
              <a:schemeClr val="accent1"/>
            </a:solidFill>
          </a:ln>
          <a:effectLst/>
        </p:spPr>
        <p:txBody>
          <a:bodyPr vert="horz" lIns="91440" tIns="45720" rIns="91440" bIns="45720" rtlCol="0" anchor="t">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zh-CN" altLang="en-US" dirty="0">
                <a:solidFill>
                  <a:srgbClr val="000000"/>
                </a:solidFill>
                <a:latin typeface="微软雅黑" panose="020B0503020204020204" pitchFamily="34" charset="-122"/>
                <a:ea typeface="微软雅黑" panose="020B0503020204020204" pitchFamily="34" charset="-122"/>
                <a:sym typeface="+mn-lt"/>
              </a:rPr>
              <a:t>优势：</a:t>
            </a:r>
            <a:r>
              <a:rPr lang="zh-CN" altLang="en-US" dirty="0">
                <a:solidFill>
                  <a:srgbClr val="FF0000"/>
                </a:solidFill>
                <a:latin typeface="微软雅黑" panose="020B0503020204020204" pitchFamily="34" charset="-122"/>
                <a:ea typeface="微软雅黑" panose="020B0503020204020204" pitchFamily="34" charset="-122"/>
                <a:sym typeface="+mn-lt"/>
              </a:rPr>
              <a:t>计算复杂度低</a:t>
            </a:r>
            <a:r>
              <a:rPr lang="zh-CN" altLang="en-US" dirty="0">
                <a:solidFill>
                  <a:srgbClr val="000000"/>
                </a:solidFill>
                <a:latin typeface="微软雅黑" panose="020B0503020204020204" pitchFamily="34" charset="-122"/>
                <a:ea typeface="微软雅黑" panose="020B0503020204020204" pitchFamily="34" charset="-122"/>
                <a:sym typeface="+mn-lt"/>
              </a:rPr>
              <a:t>，原理简单，实现容易，可解释性强，</a:t>
            </a:r>
            <a:r>
              <a:rPr lang="zh-CN" altLang="en-US" dirty="0">
                <a:solidFill>
                  <a:srgbClr val="FF0000"/>
                </a:solidFill>
                <a:latin typeface="微软雅黑" panose="020B0503020204020204" pitchFamily="34" charset="-122"/>
                <a:ea typeface="微软雅黑" panose="020B0503020204020204" pitchFamily="34" charset="-122"/>
                <a:sym typeface="+mn-lt"/>
              </a:rPr>
              <a:t>聚类效果不错</a:t>
            </a:r>
            <a:endParaRPr lang="en-US" altLang="zh-CN" dirty="0">
              <a:solidFill>
                <a:srgbClr val="FF0000"/>
              </a:solidFill>
              <a:latin typeface="微软雅黑" panose="020B0503020204020204" pitchFamily="34" charset="-122"/>
              <a:ea typeface="微软雅黑" panose="020B0503020204020204" pitchFamily="34" charset="-122"/>
              <a:sym typeface="+mn-lt"/>
            </a:endParaRPr>
          </a:p>
          <a:p>
            <a:pPr lvl="0" algn="just">
              <a:defRPr/>
            </a:pPr>
            <a:endPar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lt"/>
            </a:endParaRPr>
          </a:p>
          <a:p>
            <a:pPr lvl="0" algn="just">
              <a:defRPr/>
            </a:pPr>
            <a:endPar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lt"/>
            </a:endParaRPr>
          </a:p>
          <a:p>
            <a:pPr lvl="0" algn="just">
              <a:defRPr/>
            </a:pPr>
            <a:r>
              <a:rPr lang="zh-CN" altLang="en-US" dirty="0">
                <a:latin typeface="微软雅黑" panose="020B0503020204020204" pitchFamily="34" charset="-122"/>
                <a:ea typeface="微软雅黑" panose="020B0503020204020204" pitchFamily="34" charset="-122"/>
                <a:sym typeface="+mn-lt"/>
              </a:rPr>
              <a:t>不足：对噪声敏感，</a:t>
            </a:r>
            <a:r>
              <a:rPr lang="zh-CN" altLang="en-US" dirty="0">
                <a:solidFill>
                  <a:srgbClr val="FF0000"/>
                </a:solidFill>
                <a:latin typeface="微软雅黑" panose="020B0503020204020204" pitchFamily="34" charset="-122"/>
                <a:ea typeface="微软雅黑" panose="020B0503020204020204" pitchFamily="34" charset="-122"/>
                <a:sym typeface="+mn-lt"/>
              </a:rPr>
              <a:t>需要提前确定</a:t>
            </a:r>
            <a:r>
              <a:rPr lang="en-US" altLang="zh-CN" dirty="0">
                <a:solidFill>
                  <a:srgbClr val="FF0000"/>
                </a:solidFill>
                <a:latin typeface="微软雅黑" panose="020B0503020204020204" pitchFamily="34" charset="-122"/>
                <a:ea typeface="微软雅黑" panose="020B0503020204020204" pitchFamily="34" charset="-122"/>
                <a:sym typeface="+mn-lt"/>
              </a:rPr>
              <a:t>K</a:t>
            </a:r>
            <a:r>
              <a:rPr lang="zh-CN" altLang="en-US" dirty="0">
                <a:solidFill>
                  <a:srgbClr val="FF0000"/>
                </a:solidFill>
                <a:latin typeface="微软雅黑" panose="020B0503020204020204" pitchFamily="34" charset="-122"/>
                <a:ea typeface="微软雅黑" panose="020B0503020204020204" pitchFamily="34" charset="-122"/>
                <a:sym typeface="+mn-lt"/>
              </a:rPr>
              <a:t>值</a:t>
            </a:r>
            <a:r>
              <a:rPr lang="zh-CN" altLang="en-US" dirty="0">
                <a:latin typeface="微软雅黑" panose="020B0503020204020204" pitchFamily="34" charset="-122"/>
                <a:ea typeface="微软雅黑" panose="020B0503020204020204" pitchFamily="34" charset="-122"/>
                <a:sym typeface="+mn-lt"/>
              </a:rPr>
              <a:t>，分类结果依赖于分类中心的初始化</a:t>
            </a:r>
            <a:endPar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lt"/>
            </a:endParaRPr>
          </a:p>
        </p:txBody>
      </p:sp>
      <p:sp>
        <p:nvSpPr>
          <p:cNvPr id="13" name="文本占位符 5"/>
          <p:cNvSpPr txBox="1"/>
          <p:nvPr/>
        </p:nvSpPr>
        <p:spPr>
          <a:xfrm>
            <a:off x="226562" y="1965659"/>
            <a:ext cx="3600000" cy="4010598"/>
          </a:xfrm>
          <a:prstGeom prst="rect">
            <a:avLst/>
          </a:prstGeom>
          <a:solidFill>
            <a:srgbClr val="FFFFFF"/>
          </a:solidFill>
          <a:ln w="28575">
            <a:solidFill>
              <a:schemeClr val="accent4"/>
            </a:solidFill>
          </a:ln>
          <a:effectLst/>
        </p:spPr>
        <p:txBody>
          <a:bodyPr vert="horz" lIns="91440" tIns="45720" rIns="91440" bIns="45720" rtlCol="0" anchor="t">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zh-CN" altLang="en-US" dirty="0">
                <a:latin typeface="微软雅黑" panose="020B0503020204020204" pitchFamily="34" charset="-122"/>
                <a:ea typeface="微软雅黑" panose="020B0503020204020204" pitchFamily="34" charset="-122"/>
              </a:rPr>
              <a:t>优势：实现流式数据的增量和动态聚类，</a:t>
            </a:r>
            <a:r>
              <a:rPr lang="zh-CN" altLang="en-US" dirty="0">
                <a:solidFill>
                  <a:srgbClr val="FF0000"/>
                </a:solidFill>
                <a:latin typeface="微软雅黑" panose="020B0503020204020204" pitchFamily="34" charset="-122"/>
                <a:ea typeface="微软雅黑" panose="020B0503020204020204" pitchFamily="34" charset="-122"/>
              </a:rPr>
              <a:t>适合对流数据进行挖掘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而且算法的时间效率高</a:t>
            </a:r>
            <a:endParaRPr lang="en-US" altLang="zh-CN" dirty="0">
              <a:latin typeface="微软雅黑" panose="020B0503020204020204" pitchFamily="34" charset="-122"/>
              <a:ea typeface="微软雅黑" panose="020B0503020204020204" pitchFamily="34" charset="-122"/>
            </a:endParaRPr>
          </a:p>
          <a:p>
            <a:pPr lvl="0" algn="just">
              <a:defRPr/>
            </a:pPr>
            <a:endParaRPr lang="en-US" altLang="zh-CN" dirty="0">
              <a:latin typeface="微软雅黑" panose="020B0503020204020204" pitchFamily="34" charset="-122"/>
              <a:ea typeface="微软雅黑" panose="020B0503020204020204" pitchFamily="34" charset="-122"/>
            </a:endParaRPr>
          </a:p>
          <a:p>
            <a:pPr lvl="0" algn="just">
              <a:defRPr/>
            </a:pPr>
            <a:endParaRPr lang="en-US" altLang="zh-CN" dirty="0">
              <a:latin typeface="微软雅黑" panose="020B0503020204020204" pitchFamily="34" charset="-122"/>
              <a:ea typeface="微软雅黑" panose="020B0503020204020204" pitchFamily="34" charset="-122"/>
            </a:endParaRPr>
          </a:p>
          <a:p>
            <a:pPr lvl="0" algn="just">
              <a:defRPr/>
            </a:pPr>
            <a:r>
              <a:rPr lang="zh-CN" altLang="en-US" dirty="0">
                <a:latin typeface="微软雅黑" panose="020B0503020204020204" pitchFamily="34" charset="-122"/>
                <a:ea typeface="微软雅黑" panose="020B0503020204020204" pitchFamily="34" charset="-122"/>
              </a:rPr>
              <a:t>不足：</a:t>
            </a:r>
            <a:r>
              <a:rPr lang="zh-CN" altLang="en-US" dirty="0">
                <a:solidFill>
                  <a:srgbClr val="FF0000"/>
                </a:solidFill>
                <a:latin typeface="微软雅黑" panose="020B0503020204020204" pitchFamily="34" charset="-122"/>
                <a:ea typeface="微软雅黑" panose="020B0503020204020204" pitchFamily="34" charset="-122"/>
              </a:rPr>
              <a:t>具有输入次序依赖特性</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即对于同一聚类对象按不同的次序输入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会出现不同的聚类结果。</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p:txBody>
      </p:sp>
      <p:sp>
        <p:nvSpPr>
          <p:cNvPr id="14" name="文本占位符 6"/>
          <p:cNvSpPr txBox="1"/>
          <p:nvPr/>
        </p:nvSpPr>
        <p:spPr>
          <a:xfrm>
            <a:off x="4339544" y="1100324"/>
            <a:ext cx="3600000" cy="865335"/>
          </a:xfrm>
          <a:prstGeom prst="rect">
            <a:avLst/>
          </a:prstGeom>
          <a:solidFill>
            <a:schemeClr val="accent1"/>
          </a:solidFill>
          <a:ln w="28575">
            <a:solidFill>
              <a:schemeClr val="accent1"/>
            </a:solidFill>
          </a:ln>
          <a:effectLst/>
        </p:spPr>
        <p:txBody>
          <a:bodyPr vert="horz" lIns="91440" tIns="45720" rIns="91440" bIns="45720" rtlCol="0" anchor="ctr">
            <a:normAutofit/>
          </a:bodyPr>
          <a:lstStyle>
            <a:lvl1pPr marL="0" indent="0" algn="ctr" defTabSz="914400" rtl="0" eaLnBrk="1" latinLnBrk="0" hangingPunct="1">
              <a:lnSpc>
                <a:spcPct val="125000"/>
              </a:lnSpc>
              <a:spcBef>
                <a:spcPts val="0"/>
              </a:spcBef>
              <a:buFont typeface="Arial" panose="020B0604020202020204" pitchFamily="34" charset="0"/>
              <a:buNone/>
              <a:defRPr sz="2800" b="1" kern="1200">
                <a:solidFill>
                  <a:schemeClr val="bg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kern="0" spc="300" dirty="0">
                <a:solidFill>
                  <a:srgbClr val="FFFFFF"/>
                </a:solidFill>
                <a:latin typeface="微软雅黑" panose="020B0503020204020204" pitchFamily="34" charset="-122"/>
                <a:ea typeface="微软雅黑" panose="020B0503020204020204" pitchFamily="34" charset="-122"/>
              </a:rPr>
              <a:t>K-Means</a:t>
            </a:r>
            <a:endParaRPr lang="zh-CN" altLang="en-US" kern="0" spc="300" dirty="0">
              <a:solidFill>
                <a:srgbClr val="FFFFFF"/>
              </a:solidFill>
              <a:latin typeface="微软雅黑" panose="020B0503020204020204" pitchFamily="34" charset="-122"/>
              <a:ea typeface="微软雅黑" panose="020B0503020204020204" pitchFamily="34" charset="-122"/>
            </a:endParaRPr>
          </a:p>
        </p:txBody>
      </p:sp>
      <p:sp>
        <p:nvSpPr>
          <p:cNvPr id="15" name="文本占位符 7"/>
          <p:cNvSpPr txBox="1"/>
          <p:nvPr/>
        </p:nvSpPr>
        <p:spPr>
          <a:xfrm>
            <a:off x="226562" y="1100324"/>
            <a:ext cx="3600000" cy="865335"/>
          </a:xfrm>
          <a:prstGeom prst="rect">
            <a:avLst/>
          </a:prstGeom>
          <a:solidFill>
            <a:schemeClr val="accent4"/>
          </a:solidFill>
          <a:ln w="28575">
            <a:solidFill>
              <a:schemeClr val="accent4"/>
            </a:solidFill>
          </a:ln>
          <a:effectLst/>
        </p:spPr>
        <p:txBody>
          <a:bodyPr vert="horz" lIns="91440" tIns="45720" rIns="91440" bIns="45720" rtlCol="0" anchor="ctr">
            <a:normAutofit/>
          </a:bodyPr>
          <a:lstStyle>
            <a:lvl1pPr marL="0" indent="0" algn="ctr" defTabSz="914400" rtl="0" eaLnBrk="1" latinLnBrk="0" hangingPunct="1">
              <a:lnSpc>
                <a:spcPct val="125000"/>
              </a:lnSpc>
              <a:spcBef>
                <a:spcPts val="0"/>
              </a:spcBef>
              <a:buFont typeface="Arial" panose="020B0604020202020204" pitchFamily="34" charset="0"/>
              <a:buNone/>
              <a:defRPr sz="2800" b="1" kern="1200">
                <a:solidFill>
                  <a:schemeClr val="bg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kern="0" spc="300" dirty="0">
                <a:solidFill>
                  <a:srgbClr val="FFFFFF"/>
                </a:solidFill>
                <a:latin typeface="微软雅黑" panose="020B0503020204020204" pitchFamily="34" charset="-122"/>
                <a:ea typeface="微软雅黑" panose="020B0503020204020204" pitchFamily="34" charset="-122"/>
              </a:rPr>
              <a:t>Single Pass</a:t>
            </a:r>
            <a:endParaRPr lang="zh-CN" altLang="en-US" kern="0" spc="300" dirty="0">
              <a:solidFill>
                <a:srgbClr val="FFFFFF"/>
              </a:solidFill>
              <a:latin typeface="微软雅黑" panose="020B0503020204020204" pitchFamily="34" charset="-122"/>
              <a:ea typeface="微软雅黑" panose="020B0503020204020204" pitchFamily="34" charset="-122"/>
            </a:endParaRPr>
          </a:p>
        </p:txBody>
      </p:sp>
      <p:sp>
        <p:nvSpPr>
          <p:cNvPr id="7" name="文本占位符 5"/>
          <p:cNvSpPr txBox="1"/>
          <p:nvPr/>
        </p:nvSpPr>
        <p:spPr>
          <a:xfrm>
            <a:off x="8314647" y="1965659"/>
            <a:ext cx="3600000" cy="4010598"/>
          </a:xfrm>
          <a:prstGeom prst="rect">
            <a:avLst/>
          </a:prstGeom>
          <a:solidFill>
            <a:srgbClr val="FFFFFF"/>
          </a:solidFill>
          <a:ln w="28575">
            <a:solidFill>
              <a:srgbClr val="006C39"/>
            </a:solidFill>
          </a:ln>
          <a:effectLst/>
        </p:spPr>
        <p:txBody>
          <a:bodyPr vert="horz" lIns="91440" tIns="45720" rIns="91440" bIns="45720" rtlCol="0" anchor="t">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zh-CN" altLang="en-US" dirty="0">
                <a:latin typeface="微软雅黑" panose="020B0503020204020204" pitchFamily="34" charset="-122"/>
                <a:ea typeface="微软雅黑" panose="020B0503020204020204" pitchFamily="34" charset="-122"/>
                <a:sym typeface="+mn-lt"/>
              </a:rPr>
              <a:t>优势：</a:t>
            </a:r>
            <a:r>
              <a:rPr lang="zh-CN" altLang="en-US" dirty="0">
                <a:solidFill>
                  <a:srgbClr val="FF0000"/>
                </a:solidFill>
                <a:latin typeface="微软雅黑" panose="020B0503020204020204" pitchFamily="34" charset="-122"/>
                <a:ea typeface="微软雅黑" panose="020B0503020204020204" pitchFamily="34" charset="-122"/>
                <a:sym typeface="+mn-lt"/>
              </a:rPr>
              <a:t>不需要预先声明聚类数量</a:t>
            </a:r>
            <a:r>
              <a:rPr lang="zh-CN" altLang="en-US" dirty="0">
                <a:latin typeface="微软雅黑" panose="020B0503020204020204" pitchFamily="34" charset="-122"/>
                <a:ea typeface="微软雅黑" panose="020B0503020204020204" pitchFamily="34" charset="-122"/>
                <a:sym typeface="+mn-lt"/>
              </a:rPr>
              <a:t>，可以对任意形状的稠密数据集进行聚类，</a:t>
            </a:r>
            <a:r>
              <a:rPr lang="zh-CN" altLang="en-US" dirty="0">
                <a:solidFill>
                  <a:srgbClr val="FF0000"/>
                </a:solidFill>
                <a:latin typeface="微软雅黑" panose="020B0503020204020204" pitchFamily="34" charset="-122"/>
                <a:ea typeface="微软雅黑" panose="020B0503020204020204" pitchFamily="34" charset="-122"/>
                <a:sym typeface="+mn-lt"/>
              </a:rPr>
              <a:t>对异常点不敏感</a:t>
            </a:r>
            <a:r>
              <a:rPr lang="zh-CN" altLang="en-US" dirty="0">
                <a:latin typeface="微软雅黑" panose="020B0503020204020204" pitchFamily="34" charset="-122"/>
                <a:ea typeface="微软雅黑" panose="020B0503020204020204" pitchFamily="34" charset="-122"/>
                <a:sym typeface="+mn-lt"/>
              </a:rPr>
              <a:t>。</a:t>
            </a:r>
            <a:endParaRPr lang="en-US" altLang="zh-CN" dirty="0">
              <a:latin typeface="微软雅黑" panose="020B0503020204020204" pitchFamily="34" charset="-122"/>
              <a:ea typeface="微软雅黑" panose="020B0503020204020204" pitchFamily="34" charset="-122"/>
              <a:sym typeface="+mn-lt"/>
            </a:endParaRPr>
          </a:p>
          <a:p>
            <a:pPr lvl="0" algn="just">
              <a:defRPr/>
            </a:pP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a:p>
            <a:pPr lvl="0" algn="ju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rPr>
              <a:t>不足：</a:t>
            </a:r>
            <a:r>
              <a:rPr lang="zh-CN" altLang="en-US" dirty="0">
                <a:latin typeface="微软雅黑" panose="020B0503020204020204" pitchFamily="34" charset="-122"/>
                <a:ea typeface="微软雅黑" panose="020B0503020204020204" pitchFamily="34" charset="-122"/>
              </a:rPr>
              <a:t>数据量增大时要求较大的内存支持，当</a:t>
            </a:r>
            <a:r>
              <a:rPr lang="zh-CN" altLang="en-US" dirty="0">
                <a:solidFill>
                  <a:srgbClr val="FF0000"/>
                </a:solidFill>
                <a:latin typeface="微软雅黑" panose="020B0503020204020204" pitchFamily="34" charset="-122"/>
                <a:ea typeface="微软雅黑" panose="020B0503020204020204" pitchFamily="34" charset="-122"/>
              </a:rPr>
              <a:t>空间聚类的密度不均匀、聚类间距差相差很大</a:t>
            </a:r>
            <a:r>
              <a:rPr lang="zh-CN" altLang="en-US" dirty="0">
                <a:latin typeface="微软雅黑" panose="020B0503020204020204" pitchFamily="34" charset="-122"/>
                <a:ea typeface="微软雅黑" panose="020B0503020204020204" pitchFamily="34" charset="-122"/>
              </a:rPr>
              <a:t>时，聚类质量较差。</a:t>
            </a:r>
          </a:p>
          <a:p>
            <a:pPr lvl="0" algn="just">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lt"/>
            </a:endParaRPr>
          </a:p>
        </p:txBody>
      </p:sp>
      <p:sp>
        <p:nvSpPr>
          <p:cNvPr id="8" name="文本占位符 7"/>
          <p:cNvSpPr txBox="1"/>
          <p:nvPr/>
        </p:nvSpPr>
        <p:spPr>
          <a:xfrm>
            <a:off x="8314647" y="1100324"/>
            <a:ext cx="3600000" cy="865335"/>
          </a:xfrm>
          <a:prstGeom prst="rect">
            <a:avLst/>
          </a:prstGeom>
          <a:solidFill>
            <a:srgbClr val="006C39"/>
          </a:solidFill>
          <a:ln w="28575">
            <a:solidFill>
              <a:srgbClr val="006C39"/>
            </a:solidFill>
          </a:ln>
          <a:effectLst/>
        </p:spPr>
        <p:txBody>
          <a:bodyPr vert="horz" lIns="91440" tIns="45720" rIns="91440" bIns="45720" rtlCol="0" anchor="ctr">
            <a:normAutofit/>
          </a:bodyPr>
          <a:lstStyle>
            <a:lvl1pPr marL="0" indent="0" algn="ctr" defTabSz="914400" rtl="0" eaLnBrk="1" latinLnBrk="0" hangingPunct="1">
              <a:lnSpc>
                <a:spcPct val="125000"/>
              </a:lnSpc>
              <a:spcBef>
                <a:spcPts val="0"/>
              </a:spcBef>
              <a:buFont typeface="Arial" panose="020B0604020202020204" pitchFamily="34" charset="0"/>
              <a:buNone/>
              <a:defRPr sz="2800" b="1" kern="1200">
                <a:solidFill>
                  <a:schemeClr val="bg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ltLang="zh-CN" kern="0" spc="300" dirty="0">
                <a:solidFill>
                  <a:srgbClr val="FFFFFF"/>
                </a:solidFill>
                <a:latin typeface="微软雅黑" panose="020B0503020204020204" pitchFamily="34" charset="-122"/>
                <a:ea typeface="微软雅黑" panose="020B0503020204020204" pitchFamily="34" charset="-122"/>
              </a:rPr>
              <a:t>DBSCAN</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sym typeface="+mn-lt"/>
            </a:endParaRPr>
          </a:p>
        </p:txBody>
      </p:sp>
      <p:cxnSp>
        <p:nvCxnSpPr>
          <p:cNvPr id="3" name="直接连接符 2"/>
          <p:cNvCxnSpPr/>
          <p:nvPr/>
        </p:nvCxnSpPr>
        <p:spPr>
          <a:xfrm>
            <a:off x="337457" y="3701144"/>
            <a:ext cx="3309257" cy="0"/>
          </a:xfrm>
          <a:prstGeom prst="line">
            <a:avLst/>
          </a:prstGeom>
          <a:ln w="19050">
            <a:solidFill>
              <a:srgbClr val="FFC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84914" y="3701144"/>
            <a:ext cx="3309257" cy="0"/>
          </a:xfrm>
          <a:prstGeom prst="line">
            <a:avLst/>
          </a:prstGeom>
          <a:ln w="19050">
            <a:solidFill>
              <a:srgbClr val="4472C4"/>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458200" y="3701144"/>
            <a:ext cx="3309257" cy="0"/>
          </a:xfrm>
          <a:prstGeom prst="line">
            <a:avLst/>
          </a:prstGeom>
          <a:ln w="19050">
            <a:solidFill>
              <a:srgbClr val="006C39"/>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75">
            <a:extLst>
              <a:ext uri="{FF2B5EF4-FFF2-40B4-BE49-F238E27FC236}">
                <a16:creationId xmlns:a16="http://schemas.microsoft.com/office/drawing/2014/main" xmlns="" id="{C9E9FEEA-F93A-404E-A33F-CF303031A367}"/>
              </a:ext>
            </a:extLst>
          </p:cNvPr>
          <p:cNvSpPr txBox="1">
            <a:spLocks/>
          </p:cNvSpPr>
          <p:nvPr/>
        </p:nvSpPr>
        <p:spPr>
          <a:xfrm>
            <a:off x="4621212" y="4887502"/>
            <a:ext cx="5723791" cy="373949"/>
          </a:xfrm>
          <a:prstGeom prst="rect">
            <a:avLst/>
          </a:prstGeom>
          <a:noFill/>
        </p:spPr>
        <p:txBody>
          <a:bodyPr vert="horz" wrap="square"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smtClean="0">
                <a:ln>
                  <a:noFill/>
                </a:ln>
                <a:solidFill>
                  <a:sysClr val="window" lastClr="FFFFFF">
                    <a:lumMod val="65000"/>
                  </a:sysClr>
                </a:solidFill>
                <a:effectLst/>
                <a:uLnTx/>
                <a:uFillTx/>
                <a:latin typeface="Arial" panose="020F0502020204030204"/>
                <a:ea typeface="微软雅黑" panose="020B0503020204020204" pitchFamily="34" charset="-122"/>
                <a:cs typeface="+mn-cs"/>
              </a:rPr>
              <a:t>主讲人：邓鸿捷</a:t>
            </a:r>
            <a:endParaRPr kumimoji="0" lang="en-US" altLang="en-US" sz="2400" b="0" i="0" u="none" strike="noStrike" kern="1200" cap="none" spc="0" normalizeH="0" baseline="0" noProof="0" dirty="0">
              <a:ln>
                <a:noFill/>
              </a:ln>
              <a:solidFill>
                <a:sysClr val="window" lastClr="FFFFFF">
                  <a:lumMod val="65000"/>
                </a:sysClr>
              </a:solidFill>
              <a:effectLst/>
              <a:uLnTx/>
              <a:uFillTx/>
              <a:latin typeface="Arial" panose="020F0502020204030204"/>
              <a:ea typeface="微软雅黑" panose="020B0503020204020204" pitchFamily="34" charset="-122"/>
              <a:cs typeface="+mn-cs"/>
            </a:endParaRPr>
          </a:p>
        </p:txBody>
      </p:sp>
      <p:sp>
        <p:nvSpPr>
          <p:cNvPr id="15" name="标题 74">
            <a:extLst>
              <a:ext uri="{FF2B5EF4-FFF2-40B4-BE49-F238E27FC236}">
                <a16:creationId xmlns:a16="http://schemas.microsoft.com/office/drawing/2014/main" xmlns="" id="{75405C06-4731-4EF6-893C-41C608DBBCF9}"/>
              </a:ext>
            </a:extLst>
          </p:cNvPr>
          <p:cNvSpPr txBox="1">
            <a:spLocks/>
          </p:cNvSpPr>
          <p:nvPr/>
        </p:nvSpPr>
        <p:spPr>
          <a:xfrm>
            <a:off x="4621212" y="3946413"/>
            <a:ext cx="5723791"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400" b="0" i="0" u="none" strike="noStrike" kern="1200" cap="none" spc="0" normalizeH="0" baseline="0" noProof="0" dirty="0" smtClean="0">
                <a:ln>
                  <a:noFill/>
                </a:ln>
                <a:solidFill>
                  <a:sysClr val="windowText" lastClr="000000"/>
                </a:solidFill>
                <a:effectLst/>
                <a:uLnTx/>
                <a:uFillTx/>
                <a:latin typeface="Arial" panose="020F0302020204030204"/>
                <a:ea typeface="微软雅黑" panose="020B0503020204020204" pitchFamily="34" charset="-122"/>
                <a:cs typeface="+mj-cs"/>
              </a:rPr>
              <a:t>未来研究期望与</a:t>
            </a:r>
            <a:r>
              <a:rPr kumimoji="0" lang="en-US" altLang="zh-CN" sz="4400" b="0" i="0" u="none" strike="noStrike" kern="1200" cap="none" spc="0" normalizeH="0" baseline="0" noProof="0" dirty="0" smtClean="0">
                <a:ln>
                  <a:noFill/>
                </a:ln>
                <a:solidFill>
                  <a:sysClr val="windowText" lastClr="000000"/>
                </a:solidFill>
                <a:effectLst/>
                <a:uLnTx/>
                <a:uFillTx/>
                <a:latin typeface="Arial" panose="020F0302020204030204"/>
                <a:ea typeface="微软雅黑" panose="020B0503020204020204" pitchFamily="34" charset="-122"/>
                <a:cs typeface="+mj-cs"/>
              </a:rPr>
              <a:t>Demo</a:t>
            </a:r>
            <a:endParaRPr kumimoji="0" lang="zh-CN" altLang="en-US" sz="4400" b="0" i="0" u="none" strike="noStrike" kern="1200" cap="none" spc="0" normalizeH="0" baseline="0" noProof="0" dirty="0">
              <a:ln>
                <a:noFill/>
              </a:ln>
              <a:solidFill>
                <a:sysClr val="windowText" lastClr="000000"/>
              </a:solidFill>
              <a:effectLst/>
              <a:uLnTx/>
              <a:uFillTx/>
              <a:latin typeface="Arial" panose="020F0302020204030204"/>
              <a:ea typeface="微软雅黑" panose="020B0503020204020204" pitchFamily="34" charset="-122"/>
              <a:cs typeface="+mj-cs"/>
            </a:endParaRPr>
          </a:p>
        </p:txBody>
      </p:sp>
      <p:graphicFrame>
        <p:nvGraphicFramePr>
          <p:cNvPr id="16" name="图表 15">
            <a:extLst>
              <a:ext uri="{FF2B5EF4-FFF2-40B4-BE49-F238E27FC236}">
                <a16:creationId xmlns:a16="http://schemas.microsoft.com/office/drawing/2014/main" xmlns="" id="{F5EFCC81-9470-4AD0-8818-8C0D00F90B87}"/>
              </a:ext>
            </a:extLst>
          </p:cNvPr>
          <p:cNvGraphicFramePr/>
          <p:nvPr>
            <p:extLst/>
          </p:nvPr>
        </p:nvGraphicFramePr>
        <p:xfrm>
          <a:off x="1381561"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17" name="椭圆 16">
            <a:extLst>
              <a:ext uri="{FF2B5EF4-FFF2-40B4-BE49-F238E27FC236}">
                <a16:creationId xmlns:a16="http://schemas.microsoft.com/office/drawing/2014/main" xmlns="" id="{E9A0B1E7-8C37-4C19-91B1-DAA4496EE8F9}"/>
              </a:ext>
            </a:extLst>
          </p:cNvPr>
          <p:cNvSpPr/>
          <p:nvPr/>
        </p:nvSpPr>
        <p:spPr>
          <a:xfrm>
            <a:off x="2414176" y="4099848"/>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en-US" altLang="zh-CN" sz="5400" b="1" i="0" u="none" strike="noStrike" kern="0" cap="none" spc="0" normalizeH="0" baseline="0" noProof="0" dirty="0" smtClean="0">
                <a:ln>
                  <a:noFill/>
                </a:ln>
                <a:solidFill>
                  <a:prstClr val="white"/>
                </a:solidFill>
                <a:effectLst>
                  <a:innerShdw blurRad="127000">
                    <a:prstClr val="white">
                      <a:lumMod val="50000"/>
                      <a:alpha val="85000"/>
                    </a:prstClr>
                  </a:innerShdw>
                </a:effectLst>
                <a:uLnTx/>
                <a:uFillTx/>
                <a:cs typeface="+mn-ea"/>
                <a:sym typeface="+mn-lt"/>
              </a:rPr>
              <a:t>5</a:t>
            </a:r>
            <a:endParaRPr kumimoji="0" lang="zh-CN" altLang="en-US" sz="5400" b="1" i="0" u="none" strike="noStrike" kern="0" cap="none" spc="0" normalizeH="0" baseline="0" noProof="0" dirty="0" smtClean="0">
              <a:ln>
                <a:noFill/>
              </a:ln>
              <a:solidFill>
                <a:prstClr val="white"/>
              </a:solidFill>
              <a:effectLst>
                <a:innerShdw blurRad="127000">
                  <a:prstClr val="white">
                    <a:lumMod val="50000"/>
                    <a:alpha val="85000"/>
                  </a:prstClr>
                </a:innerShdw>
              </a:effectLst>
              <a:uLnTx/>
              <a:uFillTx/>
              <a:cs typeface="+mn-ea"/>
              <a:sym typeface="+mn-lt"/>
            </a:endParaRPr>
          </a:p>
        </p:txBody>
      </p:sp>
    </p:spTree>
    <p:extLst>
      <p:ext uri="{BB962C8B-B14F-4D97-AF65-F5344CB8AC3E}">
        <p14:creationId xmlns:p14="http://schemas.microsoft.com/office/powerpoint/2010/main" val="85752664"/>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研究展望</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219200" y="1604682"/>
            <a:ext cx="9744635" cy="1938992"/>
          </a:xfrm>
          <a:prstGeom prst="rect">
            <a:avLst/>
          </a:prstGeom>
          <a:noFill/>
        </p:spPr>
        <p:txBody>
          <a:bodyPr wrap="square" rtlCol="0">
            <a:spAutoFit/>
          </a:bodyPr>
          <a:lstStyle/>
          <a:p>
            <a:r>
              <a:rPr kumimoji="1" lang="en-US" altLang="zh-CN" sz="2400" dirty="0" smtClean="0"/>
              <a:t>1.</a:t>
            </a:r>
            <a:r>
              <a:rPr kumimoji="1" lang="zh-CN" altLang="en-US" sz="2400" dirty="0" smtClean="0"/>
              <a:t>对子话题进行深入研究</a:t>
            </a:r>
            <a:endParaRPr kumimoji="1" lang="en-US" altLang="zh-CN" sz="2400" dirty="0"/>
          </a:p>
          <a:p>
            <a:endParaRPr kumimoji="1" lang="en-US" altLang="zh-CN" sz="2400" dirty="0" smtClean="0"/>
          </a:p>
          <a:p>
            <a:r>
              <a:rPr kumimoji="1" lang="zh-CN" altLang="en-US" dirty="0" smtClean="0"/>
              <a:t>对聚类得到的话题进行细粒度的划分，分别设定聚类中心和子话题中心向量，从而得到更准确更贴近的热点话题</a:t>
            </a:r>
            <a:endParaRPr kumimoji="1" lang="en-US" altLang="zh-CN" dirty="0" smtClean="0"/>
          </a:p>
          <a:p>
            <a:endParaRPr kumimoji="1" lang="en-US" altLang="zh-CN" dirty="0"/>
          </a:p>
          <a:p>
            <a:endParaRPr kumimoji="1" lang="en-US" altLang="zh-CN" dirty="0" smtClean="0"/>
          </a:p>
        </p:txBody>
      </p:sp>
      <p:pic>
        <p:nvPicPr>
          <p:cNvPr id="2" name="图片 1"/>
          <p:cNvPicPr>
            <a:picLocks noChangeAspect="1"/>
          </p:cNvPicPr>
          <p:nvPr/>
        </p:nvPicPr>
        <p:blipFill>
          <a:blip r:embed="rId3"/>
          <a:stretch>
            <a:fillRect/>
          </a:stretch>
        </p:blipFill>
        <p:spPr>
          <a:xfrm>
            <a:off x="3715385" y="3105524"/>
            <a:ext cx="3898900" cy="1231900"/>
          </a:xfrm>
          <a:prstGeom prst="rect">
            <a:avLst/>
          </a:prstGeom>
        </p:spPr>
      </p:pic>
      <p:sp>
        <p:nvSpPr>
          <p:cNvPr id="4" name="文本框 3"/>
          <p:cNvSpPr txBox="1"/>
          <p:nvPr/>
        </p:nvSpPr>
        <p:spPr>
          <a:xfrm>
            <a:off x="5165165" y="2839124"/>
            <a:ext cx="1398165" cy="369332"/>
          </a:xfrm>
          <a:prstGeom prst="rect">
            <a:avLst/>
          </a:prstGeom>
          <a:noFill/>
        </p:spPr>
        <p:txBody>
          <a:bodyPr wrap="square" rtlCol="0">
            <a:spAutoFit/>
          </a:bodyPr>
          <a:lstStyle/>
          <a:p>
            <a:r>
              <a:rPr kumimoji="1" lang="zh-CN" altLang="en-US" dirty="0" smtClean="0"/>
              <a:t>话题</a:t>
            </a:r>
            <a:endParaRPr kumimoji="1" lang="zh-CN" altLang="en-US" dirty="0"/>
          </a:p>
        </p:txBody>
      </p:sp>
      <p:pic>
        <p:nvPicPr>
          <p:cNvPr id="5" name="图片 4"/>
          <p:cNvPicPr>
            <a:picLocks noChangeAspect="1"/>
          </p:cNvPicPr>
          <p:nvPr/>
        </p:nvPicPr>
        <p:blipFill>
          <a:blip r:embed="rId4"/>
          <a:stretch>
            <a:fillRect/>
          </a:stretch>
        </p:blipFill>
        <p:spPr>
          <a:xfrm>
            <a:off x="1215465" y="4664278"/>
            <a:ext cx="3155610" cy="974079"/>
          </a:xfrm>
          <a:prstGeom prst="rect">
            <a:avLst/>
          </a:prstGeom>
        </p:spPr>
      </p:pic>
      <p:sp>
        <p:nvSpPr>
          <p:cNvPr id="14" name="文本框 13"/>
          <p:cNvSpPr txBox="1"/>
          <p:nvPr/>
        </p:nvSpPr>
        <p:spPr>
          <a:xfrm>
            <a:off x="5165165" y="4159624"/>
            <a:ext cx="1398165" cy="369332"/>
          </a:xfrm>
          <a:prstGeom prst="rect">
            <a:avLst/>
          </a:prstGeom>
          <a:noFill/>
        </p:spPr>
        <p:txBody>
          <a:bodyPr wrap="square" rtlCol="0">
            <a:spAutoFit/>
          </a:bodyPr>
          <a:lstStyle/>
          <a:p>
            <a:r>
              <a:rPr kumimoji="1" lang="zh-CN" altLang="en-US" dirty="0" smtClean="0"/>
              <a:t>子话题</a:t>
            </a:r>
            <a:endParaRPr kumimoji="1" lang="zh-CN" altLang="en-US" dirty="0"/>
          </a:p>
        </p:txBody>
      </p:sp>
      <p:pic>
        <p:nvPicPr>
          <p:cNvPr id="6" name="图片 5"/>
          <p:cNvPicPr>
            <a:picLocks noChangeAspect="1"/>
          </p:cNvPicPr>
          <p:nvPr/>
        </p:nvPicPr>
        <p:blipFill>
          <a:blip r:embed="rId5"/>
          <a:stretch>
            <a:fillRect/>
          </a:stretch>
        </p:blipFill>
        <p:spPr>
          <a:xfrm>
            <a:off x="4243018" y="4662862"/>
            <a:ext cx="3693263" cy="894706"/>
          </a:xfrm>
          <a:prstGeom prst="rect">
            <a:avLst/>
          </a:prstGeom>
        </p:spPr>
      </p:pic>
      <p:pic>
        <p:nvPicPr>
          <p:cNvPr id="8" name="图片 7"/>
          <p:cNvPicPr>
            <a:picLocks noChangeAspect="1"/>
          </p:cNvPicPr>
          <p:nvPr/>
        </p:nvPicPr>
        <p:blipFill>
          <a:blip r:embed="rId6"/>
          <a:stretch>
            <a:fillRect/>
          </a:stretch>
        </p:blipFill>
        <p:spPr>
          <a:xfrm>
            <a:off x="7826993" y="4686062"/>
            <a:ext cx="2812675" cy="930509"/>
          </a:xfrm>
          <a:prstGeom prst="rect">
            <a:avLst/>
          </a:prstGeom>
        </p:spPr>
      </p:pic>
    </p:spTree>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研究展望</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219200" y="1604682"/>
            <a:ext cx="9744635" cy="1107996"/>
          </a:xfrm>
          <a:prstGeom prst="rect">
            <a:avLst/>
          </a:prstGeom>
          <a:noFill/>
        </p:spPr>
        <p:txBody>
          <a:bodyPr wrap="square" rtlCol="0">
            <a:spAutoFit/>
          </a:bodyPr>
          <a:lstStyle/>
          <a:p>
            <a:r>
              <a:rPr kumimoji="1" lang="en-US" altLang="zh-CN" sz="2400" dirty="0" smtClean="0"/>
              <a:t>2.</a:t>
            </a:r>
            <a:r>
              <a:rPr kumimoji="1" lang="zh-CN" altLang="en-US" sz="2400" dirty="0" smtClean="0"/>
              <a:t>话题增速快，算法精度虽然提升，但是运算量增大导致运算速度受到影响</a:t>
            </a:r>
            <a:endParaRPr kumimoji="1" lang="en-US" altLang="zh-CN" dirty="0"/>
          </a:p>
          <a:p>
            <a:endParaRPr kumimoji="1" lang="en-US" altLang="zh-CN" dirty="0" smtClean="0"/>
          </a:p>
        </p:txBody>
      </p:sp>
      <p:pic>
        <p:nvPicPr>
          <p:cNvPr id="7" name="图片 6"/>
          <p:cNvPicPr>
            <a:picLocks noChangeAspect="1"/>
          </p:cNvPicPr>
          <p:nvPr/>
        </p:nvPicPr>
        <p:blipFill>
          <a:blip r:embed="rId3"/>
          <a:stretch>
            <a:fillRect/>
          </a:stretch>
        </p:blipFill>
        <p:spPr>
          <a:xfrm>
            <a:off x="1299308" y="2671198"/>
            <a:ext cx="2793534" cy="3276209"/>
          </a:xfrm>
          <a:prstGeom prst="rect">
            <a:avLst/>
          </a:prstGeom>
        </p:spPr>
      </p:pic>
    </p:spTree>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研究展望</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219200" y="1604682"/>
            <a:ext cx="9744635" cy="4062651"/>
          </a:xfrm>
          <a:prstGeom prst="rect">
            <a:avLst/>
          </a:prstGeom>
          <a:noFill/>
        </p:spPr>
        <p:txBody>
          <a:bodyPr wrap="square" rtlCol="0">
            <a:spAutoFit/>
          </a:bodyPr>
          <a:lstStyle/>
          <a:p>
            <a:r>
              <a:rPr kumimoji="1" lang="en-US" altLang="zh-CN" sz="2400" dirty="0" smtClean="0"/>
              <a:t>3.</a:t>
            </a:r>
            <a:r>
              <a:rPr kumimoji="1" lang="zh-CN" altLang="en-US" sz="2400" dirty="0"/>
              <a:t>话题发现带有一定的主观性，研究者可能带入自己的理解去识别话题，因此需要建立一个评判标准体系</a:t>
            </a:r>
            <a:r>
              <a:rPr kumimoji="1" lang="zh-CN" altLang="en-US" sz="2400" dirty="0" smtClean="0"/>
              <a:t>供话题</a:t>
            </a:r>
            <a:r>
              <a:rPr kumimoji="1" lang="zh-CN" altLang="en-US" sz="2400" dirty="0"/>
              <a:t>发现工作者检验评判实验有效性。可以将有监督学习和无监督学习结合，在较少的人工辅助下取得更高的</a:t>
            </a:r>
            <a:r>
              <a:rPr kumimoji="1" lang="zh-CN" altLang="en-US" sz="2400" dirty="0" smtClean="0"/>
              <a:t>准确。</a:t>
            </a:r>
            <a:endParaRPr kumimoji="1" lang="en-US" altLang="zh-CN" sz="2400" dirty="0" smtClean="0"/>
          </a:p>
          <a:p>
            <a:endParaRPr kumimoji="1" lang="en-US" altLang="zh-CN" sz="2400" dirty="0"/>
          </a:p>
          <a:p>
            <a:endParaRPr kumimoji="1" lang="en-US" altLang="zh-CN" sz="2400" dirty="0" smtClean="0"/>
          </a:p>
          <a:p>
            <a:r>
              <a:rPr kumimoji="1" lang="en-US" altLang="zh-CN" sz="2400" dirty="0" smtClean="0"/>
              <a:t>4.</a:t>
            </a:r>
            <a:r>
              <a:rPr lang="zh-CN" altLang="en-US" sz="2400" dirty="0"/>
              <a:t>针对话题理解度不高，</a:t>
            </a:r>
            <a:r>
              <a:rPr lang="zh-CN" altLang="en-US" sz="2400" dirty="0" smtClean="0"/>
              <a:t>而且微博存在</a:t>
            </a:r>
            <a:r>
              <a:rPr lang="zh-CN" altLang="en-US" sz="2400" dirty="0"/>
              <a:t>网络化用语的问题，且分词的准确性会直接影响到话题关键词的理解性，未来工作可以考虑基于语义的分词方法，如专家系统分词、神经网络分词等，结合语义关联研究，提升话题关键词的连贯性和可理解性。</a:t>
            </a:r>
            <a:endParaRPr kumimoji="1" lang="en-US" altLang="zh-CN" sz="2400" dirty="0" smtClean="0"/>
          </a:p>
          <a:p>
            <a:endParaRPr kumimoji="1" lang="en-US" altLang="zh-CN" dirty="0" smtClean="0"/>
          </a:p>
        </p:txBody>
      </p:sp>
    </p:spTree>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研究展望</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219200" y="1604682"/>
            <a:ext cx="9744635" cy="2308324"/>
          </a:xfrm>
          <a:prstGeom prst="rect">
            <a:avLst/>
          </a:prstGeom>
          <a:noFill/>
        </p:spPr>
        <p:txBody>
          <a:bodyPr wrap="square" rtlCol="0">
            <a:spAutoFit/>
          </a:bodyPr>
          <a:lstStyle/>
          <a:p>
            <a:r>
              <a:rPr kumimoji="1" lang="en-US" altLang="zh-CN" sz="2400" dirty="0"/>
              <a:t>5</a:t>
            </a:r>
            <a:r>
              <a:rPr kumimoji="1" lang="en-US" altLang="zh-CN" sz="2400" dirty="0" smtClean="0"/>
              <a:t>.</a:t>
            </a:r>
            <a:r>
              <a:rPr lang="zh-CN" altLang="en-US" sz="2400" dirty="0"/>
              <a:t>由于话题具有时效性，因此要考虑时间因素的影响，也要考虑用户属性、地域属性考虑其中，多维度全方位的监测</a:t>
            </a:r>
            <a:r>
              <a:rPr lang="zh-CN" altLang="en-US" sz="2400" dirty="0" smtClean="0"/>
              <a:t>在线话题</a:t>
            </a:r>
            <a:r>
              <a:rPr lang="zh-CN" altLang="en-US" sz="2400" dirty="0"/>
              <a:t>，静态动态结合，构建精</a:t>
            </a:r>
            <a:r>
              <a:rPr lang="zh-CN" altLang="en-US" sz="2400"/>
              <a:t>准</a:t>
            </a:r>
            <a:r>
              <a:rPr lang="zh-CN" altLang="en-US" sz="2400" smtClean="0"/>
              <a:t>的在线新闻话题</a:t>
            </a:r>
            <a:r>
              <a:rPr lang="zh-CN" altLang="en-US" sz="2400" dirty="0"/>
              <a:t>发现</a:t>
            </a:r>
            <a:r>
              <a:rPr lang="zh-CN" altLang="en-US" sz="2400" dirty="0" smtClean="0"/>
              <a:t>模型。</a:t>
            </a:r>
            <a:endParaRPr kumimoji="1" lang="en-US" altLang="zh-CN" sz="2400" dirty="0" smtClean="0"/>
          </a:p>
          <a:p>
            <a:endParaRPr kumimoji="1" lang="en-US" altLang="zh-CN" dirty="0" smtClean="0"/>
          </a:p>
          <a:p>
            <a:endParaRPr kumimoji="1" lang="en-US" altLang="zh-CN" dirty="0" smtClean="0"/>
          </a:p>
          <a:p>
            <a:endParaRPr kumimoji="1" lang="en-US" altLang="zh-CN" dirty="0"/>
          </a:p>
          <a:p>
            <a:endParaRPr kumimoji="1" lang="en-US" altLang="zh-CN" dirty="0"/>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en-US" altLang="zh-CN" dirty="0"/>
              <a:t>1.3</a:t>
            </a:r>
            <a:r>
              <a:rPr dirty="0"/>
              <a:t>青岛大虾事件</a:t>
            </a:r>
          </a:p>
        </p:txBody>
      </p:sp>
      <p:pic>
        <p:nvPicPr>
          <p:cNvPr id="2" name="图片 1" descr="timg"/>
          <p:cNvPicPr>
            <a:picLocks noChangeAspect="1"/>
          </p:cNvPicPr>
          <p:nvPr/>
        </p:nvPicPr>
        <p:blipFill>
          <a:blip r:embed="rId3"/>
          <a:stretch>
            <a:fillRect/>
          </a:stretch>
        </p:blipFill>
        <p:spPr>
          <a:xfrm>
            <a:off x="454025" y="1181100"/>
            <a:ext cx="6350000" cy="4495800"/>
          </a:xfrm>
          <a:prstGeom prst="rect">
            <a:avLst/>
          </a:prstGeom>
        </p:spPr>
      </p:pic>
      <p:sp>
        <p:nvSpPr>
          <p:cNvPr id="4" name="文本框 3"/>
          <p:cNvSpPr txBox="1"/>
          <p:nvPr/>
        </p:nvSpPr>
        <p:spPr>
          <a:xfrm>
            <a:off x="6929755" y="1187450"/>
            <a:ext cx="5013960" cy="4869815"/>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dirty="0">
                <a:latin typeface="+mn-ea"/>
              </a:rPr>
              <a:t>15</a:t>
            </a:r>
            <a:r>
              <a:rPr lang="zh-CN" altLang="en-US" dirty="0">
                <a:latin typeface="+mn-ea"/>
              </a:rPr>
              <a:t>年</a:t>
            </a:r>
            <a:r>
              <a:rPr lang="en-US" altLang="zh-CN" dirty="0">
                <a:latin typeface="+mn-ea"/>
              </a:rPr>
              <a:t>10月4日，南京的朱先生和四川的肖先生在青岛一家海鲜烧烤店，用完餐后结账时，发现一盘普通的虾，要38元一只。</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dirty="0">
                <a:latin typeface="+mn-ea"/>
              </a:rPr>
              <a:t>食客报警后，警方称这事不归他们管，应该找物价局，给物价局打电话，物价局说现在是晚上，我们不上班</a:t>
            </a:r>
            <a:r>
              <a:rPr lang="zh-CN" altLang="en-US" dirty="0">
                <a:latin typeface="+mn-ea"/>
              </a:rPr>
              <a:t>。</a:t>
            </a:r>
            <a:endParaRPr lang="en-US" altLang="zh-CN" dirty="0">
              <a:latin typeface="+mn-ea"/>
            </a:endParaRP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dirty="0">
                <a:latin typeface="+mn-ea"/>
              </a:rPr>
              <a:t>食客留下了一些钱要走，店主拿棍棒拦住去路，并且报警说有人吃霸王餐。</a:t>
            </a:r>
            <a:r>
              <a:rPr lang="zh-CN" altLang="en-US" dirty="0">
                <a:latin typeface="+mn-ea"/>
              </a:rPr>
              <a:t>经过调解</a:t>
            </a:r>
            <a:r>
              <a:rPr lang="en-US" altLang="zh-CN" dirty="0">
                <a:latin typeface="+mn-ea"/>
              </a:rPr>
              <a:t>，</a:t>
            </a:r>
            <a:r>
              <a:rPr lang="zh-CN" altLang="en-US" dirty="0">
                <a:latin typeface="+mn-ea"/>
              </a:rPr>
              <a:t>最终</a:t>
            </a:r>
            <a:r>
              <a:rPr lang="en-US" altLang="zh-CN" dirty="0">
                <a:latin typeface="+mn-ea"/>
              </a:rPr>
              <a:t>两位食客最后还是按店主要求的价格给了钱。</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dirty="0">
                <a:latin typeface="+mn-ea"/>
              </a:rPr>
              <a:t>事后他们将自己的遭遇发到网上，引起广泛关注和多家媒体的报道</a:t>
            </a:r>
            <a:r>
              <a:rPr lang="zh-CN" altLang="en-US" dirty="0">
                <a:latin typeface="+mn-ea"/>
              </a:rPr>
              <a:t>，</a:t>
            </a:r>
            <a:r>
              <a:rPr lang="en-US" altLang="zh-CN" dirty="0">
                <a:latin typeface="+mn-ea"/>
              </a:rPr>
              <a:t>舆情热度不断上升。</a:t>
            </a:r>
          </a:p>
        </p:txBody>
      </p:sp>
    </p:spTree>
  </p:cSld>
  <p:clrMapOvr>
    <a:masterClrMapping/>
  </p:clrMapOvr>
  <p:transition spd="med">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研究展望</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219200" y="1604682"/>
            <a:ext cx="9744635" cy="646331"/>
          </a:xfrm>
          <a:prstGeom prst="rect">
            <a:avLst/>
          </a:prstGeom>
          <a:noFill/>
        </p:spPr>
        <p:txBody>
          <a:bodyPr wrap="square" rtlCol="0">
            <a:spAutoFit/>
          </a:bodyPr>
          <a:lstStyle/>
          <a:p>
            <a:endParaRPr kumimoji="1" lang="en-US" altLang="zh-CN" smtClean="0"/>
          </a:p>
          <a:p>
            <a:endParaRPr kumimoji="1" lang="en-US" altLang="zh-CN" dirty="0"/>
          </a:p>
        </p:txBody>
      </p:sp>
      <p:sp>
        <p:nvSpPr>
          <p:cNvPr id="7" name="文本框 6"/>
          <p:cNvSpPr txBox="1"/>
          <p:nvPr/>
        </p:nvSpPr>
        <p:spPr>
          <a:xfrm>
            <a:off x="1219200" y="1604682"/>
            <a:ext cx="9744635" cy="2400657"/>
          </a:xfrm>
          <a:prstGeom prst="rect">
            <a:avLst/>
          </a:prstGeom>
          <a:noFill/>
        </p:spPr>
        <p:txBody>
          <a:bodyPr wrap="square" rtlCol="0">
            <a:spAutoFit/>
          </a:bodyPr>
          <a:lstStyle/>
          <a:p>
            <a:r>
              <a:rPr kumimoji="1" lang="en-US" altLang="zh-CN" sz="2400" dirty="0"/>
              <a:t>6</a:t>
            </a:r>
            <a:r>
              <a:rPr kumimoji="1" lang="en-US" altLang="zh-CN" sz="2400" dirty="0" smtClean="0"/>
              <a:t>.</a:t>
            </a:r>
            <a:r>
              <a:rPr lang="zh-CN" altLang="en-US" sz="2400" dirty="0"/>
              <a:t>由于计算机技术发展飞速</a:t>
            </a:r>
            <a:r>
              <a:rPr lang="zh-CN" altLang="en-US" sz="2400" dirty="0" smtClean="0"/>
              <a:t>，微博或其他社交平台动态的</a:t>
            </a:r>
            <a:r>
              <a:rPr lang="zh-CN" altLang="en-US" sz="2400" dirty="0"/>
              <a:t>载体已不再单单是文本，还有图片和音频等，在数据海量增长的同时，不同模态数据间具有相互关系，丰富了互联网用户表达自己意愿和情感的方式，这些文字、图片、视频数据必然在语义上具有关联性和相似性。</a:t>
            </a:r>
            <a:endParaRPr kumimoji="1" lang="en-US" altLang="zh-CN" dirty="0" smtClean="0"/>
          </a:p>
          <a:p>
            <a:endParaRPr kumimoji="1" lang="en-US" altLang="zh-CN" dirty="0" smtClean="0"/>
          </a:p>
          <a:p>
            <a:endParaRPr kumimoji="1" lang="en-US" altLang="zh-CN" dirty="0"/>
          </a:p>
          <a:p>
            <a:endParaRPr kumimoji="1" lang="en-US" altLang="zh-CN" dirty="0"/>
          </a:p>
        </p:txBody>
      </p:sp>
      <p:pic>
        <p:nvPicPr>
          <p:cNvPr id="2" name="图片 1"/>
          <p:cNvPicPr>
            <a:picLocks noChangeAspect="1"/>
          </p:cNvPicPr>
          <p:nvPr/>
        </p:nvPicPr>
        <p:blipFill>
          <a:blip r:embed="rId3"/>
          <a:stretch>
            <a:fillRect/>
          </a:stretch>
        </p:blipFill>
        <p:spPr>
          <a:xfrm>
            <a:off x="4087332" y="3325595"/>
            <a:ext cx="3582062" cy="2540008"/>
          </a:xfrm>
          <a:prstGeom prst="rect">
            <a:avLst/>
          </a:prstGeom>
        </p:spPr>
      </p:pic>
    </p:spTree>
  </p:cSld>
  <p:clrMapOvr>
    <a:masterClrMapping/>
  </p:clrMapOvr>
  <p:transition spd="med">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Demo</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219200" y="1604682"/>
            <a:ext cx="9744635" cy="2954655"/>
          </a:xfrm>
          <a:prstGeom prst="rect">
            <a:avLst/>
          </a:prstGeom>
          <a:noFill/>
        </p:spPr>
        <p:txBody>
          <a:bodyPr wrap="square" rtlCol="0">
            <a:spAutoFit/>
          </a:bodyPr>
          <a:lstStyle/>
          <a:p>
            <a:r>
              <a:rPr kumimoji="1" lang="en-US" altLang="zh-CN" sz="2400" dirty="0" smtClean="0"/>
              <a:t>LDA</a:t>
            </a:r>
            <a:r>
              <a:rPr kumimoji="1" lang="zh-CN" altLang="en-US" sz="2400" dirty="0" smtClean="0"/>
              <a:t>实现话题发现</a:t>
            </a:r>
            <a:endParaRPr kumimoji="1" lang="en-US" altLang="zh-CN" sz="2400" dirty="0" smtClean="0"/>
          </a:p>
          <a:p>
            <a:endParaRPr kumimoji="1" lang="en-US" altLang="zh-CN" dirty="0"/>
          </a:p>
          <a:p>
            <a:endParaRPr kumimoji="1" lang="en-US" altLang="zh-CN" dirty="0" smtClean="0"/>
          </a:p>
          <a:p>
            <a:r>
              <a:rPr kumimoji="1" lang="zh-CN" altLang="en-US" dirty="0" smtClean="0"/>
              <a:t>库：</a:t>
            </a:r>
            <a:r>
              <a:rPr kumimoji="1" lang="en-US" altLang="zh-CN" dirty="0" err="1" smtClean="0"/>
              <a:t>Gensim</a:t>
            </a:r>
            <a:r>
              <a:rPr kumimoji="1" lang="zh-CN" altLang="en-US" dirty="0" smtClean="0"/>
              <a:t>、</a:t>
            </a:r>
            <a:r>
              <a:rPr kumimoji="1" lang="en-US" altLang="zh-CN" dirty="0" err="1" smtClean="0"/>
              <a:t>jieba</a:t>
            </a:r>
            <a:r>
              <a:rPr kumimoji="1" lang="zh-CN" altLang="en-US" dirty="0" smtClean="0"/>
              <a:t>、</a:t>
            </a:r>
            <a:r>
              <a:rPr kumimoji="1" lang="en-US" altLang="zh-CN" dirty="0" smtClean="0"/>
              <a:t>pandas</a:t>
            </a:r>
          </a:p>
          <a:p>
            <a:r>
              <a:rPr kumimoji="1" lang="en-US" altLang="zh-CN" dirty="0" smtClean="0"/>
              <a:t>(</a:t>
            </a:r>
            <a:r>
              <a:rPr lang="en-US" altLang="zh-CN" dirty="0" err="1"/>
              <a:t>Gensim</a:t>
            </a:r>
            <a:r>
              <a:rPr lang="zh-CN" altLang="en-US" dirty="0"/>
              <a:t>是一款开源的第三方</a:t>
            </a:r>
            <a:r>
              <a:rPr lang="en-US" altLang="zh-CN" dirty="0"/>
              <a:t>Python</a:t>
            </a:r>
            <a:r>
              <a:rPr lang="zh-CN" altLang="en-US" dirty="0"/>
              <a:t>工具包，用于从原始的非结构化的文本中，无监督地学习到文本隐层的主题向量表达。</a:t>
            </a:r>
            <a:br>
              <a:rPr lang="zh-CN" altLang="en-US" dirty="0"/>
            </a:br>
            <a:r>
              <a:rPr lang="zh-CN" altLang="en-US" dirty="0"/>
              <a:t>它支持包括</a:t>
            </a:r>
            <a:r>
              <a:rPr lang="en-US" altLang="zh-CN" dirty="0"/>
              <a:t>TF-IDF</a:t>
            </a:r>
            <a:r>
              <a:rPr lang="zh-CN" altLang="en-US" dirty="0"/>
              <a:t>，</a:t>
            </a:r>
            <a:r>
              <a:rPr lang="en-US" altLang="zh-CN" dirty="0"/>
              <a:t>LSA</a:t>
            </a:r>
            <a:r>
              <a:rPr lang="zh-CN" altLang="en-US" dirty="0"/>
              <a:t>，</a:t>
            </a:r>
            <a:r>
              <a:rPr lang="en-US" altLang="zh-CN" dirty="0"/>
              <a:t>LDA</a:t>
            </a:r>
            <a:r>
              <a:rPr lang="zh-CN" altLang="en-US" dirty="0"/>
              <a:t>，和</a:t>
            </a:r>
            <a:r>
              <a:rPr lang="en-US" altLang="zh-CN" dirty="0"/>
              <a:t>word2vec</a:t>
            </a:r>
            <a:r>
              <a:rPr lang="zh-CN" altLang="en-US" dirty="0"/>
              <a:t>在内的多种主题模型算法，</a:t>
            </a:r>
            <a:br>
              <a:rPr lang="zh-CN" altLang="en-US" dirty="0"/>
            </a:br>
            <a:r>
              <a:rPr lang="zh-CN" altLang="en-US" dirty="0"/>
              <a:t>支持流式训练，并提供了诸如相似度计算，信息检索等一些常用任务的</a:t>
            </a:r>
            <a:r>
              <a:rPr lang="en-US" altLang="zh-CN" dirty="0"/>
              <a:t>API</a:t>
            </a:r>
            <a:r>
              <a:rPr lang="zh-CN" altLang="en-US" dirty="0" smtClean="0"/>
              <a:t>接口</a:t>
            </a:r>
            <a:r>
              <a:rPr kumimoji="1" lang="en-US" altLang="zh-CN" dirty="0" smtClean="0"/>
              <a:t>)</a:t>
            </a:r>
          </a:p>
          <a:p>
            <a:endParaRPr kumimoji="1" lang="en-US" altLang="zh-CN" dirty="0"/>
          </a:p>
          <a:p>
            <a:r>
              <a:rPr kumimoji="1" lang="zh-CN" altLang="en-US" dirty="0" smtClean="0"/>
              <a:t>数据：获取的新浪新闻话题共</a:t>
            </a:r>
            <a:r>
              <a:rPr kumimoji="1" lang="en-US" altLang="zh-CN" dirty="0" smtClean="0"/>
              <a:t>10000</a:t>
            </a:r>
            <a:r>
              <a:rPr kumimoji="1" lang="zh-CN" altLang="en-US" dirty="0" smtClean="0"/>
              <a:t>条</a:t>
            </a:r>
            <a:endParaRPr lang="zh-CN" altLang="en-US" dirty="0"/>
          </a:p>
        </p:txBody>
      </p:sp>
      <p:pic>
        <p:nvPicPr>
          <p:cNvPr id="4" name="图片 3"/>
          <p:cNvPicPr>
            <a:picLocks noChangeAspect="1"/>
          </p:cNvPicPr>
          <p:nvPr/>
        </p:nvPicPr>
        <p:blipFill>
          <a:blip r:embed="rId3"/>
          <a:stretch>
            <a:fillRect/>
          </a:stretch>
        </p:blipFill>
        <p:spPr>
          <a:xfrm>
            <a:off x="5208049" y="4614429"/>
            <a:ext cx="5312082" cy="1514919"/>
          </a:xfrm>
          <a:prstGeom prst="rect">
            <a:avLst/>
          </a:prstGeom>
        </p:spPr>
      </p:pic>
      <p:pic>
        <p:nvPicPr>
          <p:cNvPr id="5" name="图片 4"/>
          <p:cNvPicPr>
            <a:picLocks noChangeAspect="1"/>
          </p:cNvPicPr>
          <p:nvPr/>
        </p:nvPicPr>
        <p:blipFill>
          <a:blip r:embed="rId4"/>
          <a:stretch>
            <a:fillRect/>
          </a:stretch>
        </p:blipFill>
        <p:spPr>
          <a:xfrm>
            <a:off x="1215465" y="4614429"/>
            <a:ext cx="3873047" cy="1514919"/>
          </a:xfrm>
          <a:prstGeom prst="rect">
            <a:avLst/>
          </a:prstGeom>
        </p:spPr>
      </p:pic>
    </p:spTree>
  </p:cSld>
  <p:clrMapOvr>
    <a:masterClrMapping/>
  </p:clrMapOvr>
  <p:transition spd="med">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Demo</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15465" y="1595718"/>
            <a:ext cx="9304666" cy="461665"/>
          </a:xfrm>
          <a:prstGeom prst="rect">
            <a:avLst/>
          </a:prstGeom>
          <a:noFill/>
        </p:spPr>
        <p:txBody>
          <a:bodyPr wrap="square" rtlCol="0">
            <a:spAutoFit/>
          </a:bodyPr>
          <a:lstStyle/>
          <a:p>
            <a:r>
              <a:rPr kumimoji="1" lang="zh-CN" altLang="en-US" sz="2400" dirty="0" smtClean="0"/>
              <a:t>数据预处理</a:t>
            </a:r>
            <a:endParaRPr kumimoji="1" lang="zh-CN" altLang="en-US" sz="2400" dirty="0"/>
          </a:p>
        </p:txBody>
      </p:sp>
      <p:pic>
        <p:nvPicPr>
          <p:cNvPr id="6" name="图片 5"/>
          <p:cNvPicPr>
            <a:picLocks noChangeAspect="1"/>
          </p:cNvPicPr>
          <p:nvPr/>
        </p:nvPicPr>
        <p:blipFill>
          <a:blip r:embed="rId3"/>
          <a:stretch>
            <a:fillRect/>
          </a:stretch>
        </p:blipFill>
        <p:spPr>
          <a:xfrm>
            <a:off x="5369859" y="2671198"/>
            <a:ext cx="5593976" cy="2871846"/>
          </a:xfrm>
          <a:prstGeom prst="rect">
            <a:avLst/>
          </a:prstGeom>
        </p:spPr>
      </p:pic>
      <p:sp>
        <p:nvSpPr>
          <p:cNvPr id="7" name="文本框 6"/>
          <p:cNvSpPr txBox="1"/>
          <p:nvPr/>
        </p:nvSpPr>
        <p:spPr>
          <a:xfrm>
            <a:off x="1215465" y="2057383"/>
            <a:ext cx="9748370" cy="369332"/>
          </a:xfrm>
          <a:prstGeom prst="rect">
            <a:avLst/>
          </a:prstGeom>
          <a:noFill/>
        </p:spPr>
        <p:txBody>
          <a:bodyPr wrap="square" rtlCol="0">
            <a:spAutoFit/>
          </a:bodyPr>
          <a:lstStyle/>
          <a:p>
            <a:r>
              <a:rPr kumimoji="1" lang="zh-CN" altLang="en-US" dirty="0" smtClean="0"/>
              <a:t>对每个新闻进行划分分词</a:t>
            </a:r>
            <a:r>
              <a:rPr kumimoji="1" lang="zh-CN" altLang="en-US" smtClean="0"/>
              <a:t>，并根据</a:t>
            </a:r>
            <a:r>
              <a:rPr kumimoji="1" lang="zh-CN" altLang="en-US" dirty="0" smtClean="0"/>
              <a:t>停用词词表排除一些非关键词</a:t>
            </a:r>
            <a:endParaRPr kumimoji="1" lang="zh-CN" altLang="en-US" dirty="0"/>
          </a:p>
        </p:txBody>
      </p:sp>
      <p:pic>
        <p:nvPicPr>
          <p:cNvPr id="8" name="图片 7"/>
          <p:cNvPicPr>
            <a:picLocks noChangeAspect="1"/>
          </p:cNvPicPr>
          <p:nvPr/>
        </p:nvPicPr>
        <p:blipFill>
          <a:blip r:embed="rId4"/>
          <a:stretch>
            <a:fillRect/>
          </a:stretch>
        </p:blipFill>
        <p:spPr>
          <a:xfrm>
            <a:off x="1299308" y="2671198"/>
            <a:ext cx="3914071" cy="2871846"/>
          </a:xfrm>
          <a:prstGeom prst="rect">
            <a:avLst/>
          </a:prstGeom>
        </p:spPr>
      </p:pic>
    </p:spTree>
  </p:cSld>
  <p:clrMapOvr>
    <a:masterClrMapping/>
  </p:clrMapOvr>
  <p:transition spd="med">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Demo</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15465" y="1595718"/>
            <a:ext cx="9304666" cy="461665"/>
          </a:xfrm>
          <a:prstGeom prst="rect">
            <a:avLst/>
          </a:prstGeom>
          <a:noFill/>
        </p:spPr>
        <p:txBody>
          <a:bodyPr wrap="square" rtlCol="0">
            <a:spAutoFit/>
          </a:bodyPr>
          <a:lstStyle/>
          <a:p>
            <a:r>
              <a:rPr kumimoji="1" lang="en-US" altLang="zh-CN" sz="2400" dirty="0" smtClean="0"/>
              <a:t>LDA</a:t>
            </a:r>
            <a:r>
              <a:rPr kumimoji="1" lang="zh-CN" altLang="en-US" sz="2400" dirty="0" smtClean="0"/>
              <a:t>模型训练</a:t>
            </a:r>
            <a:endParaRPr kumimoji="1" lang="zh-CN" altLang="en-US" sz="2400" dirty="0"/>
          </a:p>
        </p:txBody>
      </p:sp>
      <p:sp>
        <p:nvSpPr>
          <p:cNvPr id="7" name="文本框 6"/>
          <p:cNvSpPr txBox="1"/>
          <p:nvPr/>
        </p:nvSpPr>
        <p:spPr>
          <a:xfrm>
            <a:off x="1215465" y="2057383"/>
            <a:ext cx="9748370" cy="1477328"/>
          </a:xfrm>
          <a:prstGeom prst="rect">
            <a:avLst/>
          </a:prstGeom>
          <a:noFill/>
        </p:spPr>
        <p:txBody>
          <a:bodyPr wrap="square" rtlCol="0">
            <a:spAutoFit/>
          </a:bodyPr>
          <a:lstStyle/>
          <a:p>
            <a:r>
              <a:rPr kumimoji="1" lang="en-US" altLang="zh-CN" dirty="0" smtClean="0"/>
              <a:t>1.</a:t>
            </a:r>
            <a:r>
              <a:rPr kumimoji="1" lang="zh-CN" altLang="en-US" dirty="0" smtClean="0"/>
              <a:t>构建词典</a:t>
            </a:r>
            <a:endParaRPr kumimoji="1" lang="en-US" altLang="zh-CN" dirty="0" smtClean="0"/>
          </a:p>
          <a:p>
            <a:r>
              <a:rPr kumimoji="1" lang="en-US" altLang="zh-CN" dirty="0" smtClean="0"/>
              <a:t>2.</a:t>
            </a:r>
            <a:r>
              <a:rPr kumimoji="1" lang="zh-CN" altLang="en-US" dirty="0" smtClean="0"/>
              <a:t>构造词典向量</a:t>
            </a:r>
            <a:endParaRPr kumimoji="1" lang="en-US" altLang="zh-CN" dirty="0" smtClean="0"/>
          </a:p>
          <a:p>
            <a:r>
              <a:rPr kumimoji="1" lang="en-US" altLang="zh-CN" dirty="0" smtClean="0"/>
              <a:t>3.</a:t>
            </a:r>
            <a:r>
              <a:rPr kumimoji="1" lang="zh-CN" altLang="en-US" dirty="0" smtClean="0"/>
              <a:t>构造语料</a:t>
            </a:r>
            <a:endParaRPr kumimoji="1" lang="en-US" altLang="zh-CN" dirty="0" smtClean="0"/>
          </a:p>
          <a:p>
            <a:r>
              <a:rPr kumimoji="1" lang="en-US" altLang="zh-CN" dirty="0" smtClean="0"/>
              <a:t>4.</a:t>
            </a:r>
            <a:r>
              <a:rPr kumimoji="1" lang="zh-CN" altLang="en-US" dirty="0" smtClean="0"/>
              <a:t>指定话题数，构造</a:t>
            </a:r>
            <a:r>
              <a:rPr kumimoji="1" lang="en-US" altLang="zh-CN" dirty="0" smtClean="0"/>
              <a:t>LDA</a:t>
            </a:r>
            <a:r>
              <a:rPr kumimoji="1" lang="zh-CN" altLang="en-US" dirty="0" smtClean="0"/>
              <a:t>模型（</a:t>
            </a:r>
            <a:r>
              <a:rPr kumimoji="1" lang="en-US" altLang="zh-CN" dirty="0" smtClean="0"/>
              <a:t>1.</a:t>
            </a:r>
            <a:r>
              <a:rPr kumimoji="1" lang="zh-CN" altLang="en-US" dirty="0" smtClean="0"/>
              <a:t>基于经验 </a:t>
            </a:r>
            <a:r>
              <a:rPr kumimoji="1" lang="en-US" altLang="zh-CN" dirty="0" smtClean="0"/>
              <a:t>2.</a:t>
            </a:r>
            <a:r>
              <a:rPr kumimoji="1" lang="zh-CN" altLang="en-US" dirty="0" smtClean="0"/>
              <a:t>基于困惑度 </a:t>
            </a:r>
            <a:r>
              <a:rPr kumimoji="1" lang="en-US" altLang="zh-CN" dirty="0" smtClean="0"/>
              <a:t>3.</a:t>
            </a:r>
            <a:r>
              <a:rPr kumimoji="1" lang="zh-CN" altLang="en-US" dirty="0"/>
              <a:t>贝叶斯统计标准</a:t>
            </a:r>
            <a:r>
              <a:rPr kumimoji="1" lang="zh-CN" altLang="en-US" dirty="0" smtClean="0"/>
              <a:t>方法 </a:t>
            </a:r>
            <a:r>
              <a:rPr kumimoji="1" lang="en-US" altLang="zh-CN" dirty="0" smtClean="0"/>
              <a:t>4.</a:t>
            </a:r>
            <a:r>
              <a:rPr kumimoji="1" lang="zh-CN" altLang="en-US" dirty="0"/>
              <a:t>非参数方法：</a:t>
            </a:r>
            <a:r>
              <a:rPr kumimoji="1" lang="en-US" altLang="zh-CN" dirty="0" err="1"/>
              <a:t>Teh</a:t>
            </a:r>
            <a:r>
              <a:rPr kumimoji="1" lang="zh-CN" altLang="en-US" dirty="0"/>
              <a:t>提出的基于狄利克雷过程的</a:t>
            </a:r>
            <a:r>
              <a:rPr kumimoji="1" lang="en-US" altLang="zh-CN" dirty="0"/>
              <a:t>HDP</a:t>
            </a:r>
            <a:r>
              <a:rPr kumimoji="1" lang="zh-CN" altLang="en-US" dirty="0" smtClean="0"/>
              <a:t>法 </a:t>
            </a:r>
            <a:r>
              <a:rPr kumimoji="1" lang="en-US" altLang="zh-CN" dirty="0" smtClean="0"/>
              <a:t>5.</a:t>
            </a:r>
            <a:r>
              <a:rPr kumimoji="1" lang="zh-CN" altLang="en-US" dirty="0"/>
              <a:t>基于主题之间的相似度）</a:t>
            </a:r>
          </a:p>
        </p:txBody>
      </p:sp>
      <p:pic>
        <p:nvPicPr>
          <p:cNvPr id="3" name="图片 2"/>
          <p:cNvPicPr>
            <a:picLocks noChangeAspect="1"/>
          </p:cNvPicPr>
          <p:nvPr/>
        </p:nvPicPr>
        <p:blipFill>
          <a:blip r:embed="rId3"/>
          <a:stretch>
            <a:fillRect/>
          </a:stretch>
        </p:blipFill>
        <p:spPr>
          <a:xfrm>
            <a:off x="1215465" y="3548531"/>
            <a:ext cx="9327341" cy="2608066"/>
          </a:xfrm>
          <a:prstGeom prst="rect">
            <a:avLst/>
          </a:prstGeom>
        </p:spPr>
      </p:pic>
    </p:spTree>
  </p:cSld>
  <p:clrMapOvr>
    <a:masterClrMapping/>
  </p:clrMapOvr>
  <p:transition spd="med">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Demo</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15465" y="1595718"/>
            <a:ext cx="9304666" cy="461665"/>
          </a:xfrm>
          <a:prstGeom prst="rect">
            <a:avLst/>
          </a:prstGeom>
          <a:noFill/>
        </p:spPr>
        <p:txBody>
          <a:bodyPr wrap="square" rtlCol="0">
            <a:spAutoFit/>
          </a:bodyPr>
          <a:lstStyle/>
          <a:p>
            <a:r>
              <a:rPr kumimoji="1" lang="en-US" altLang="zh-CN" sz="2400" dirty="0" smtClean="0"/>
              <a:t>LDA</a:t>
            </a:r>
            <a:r>
              <a:rPr kumimoji="1" lang="zh-CN" altLang="en-US" sz="2400" dirty="0" smtClean="0"/>
              <a:t>结果展示</a:t>
            </a:r>
            <a:endParaRPr kumimoji="1" lang="zh-CN" altLang="en-US" sz="2400" dirty="0"/>
          </a:p>
        </p:txBody>
      </p:sp>
      <p:sp>
        <p:nvSpPr>
          <p:cNvPr id="5" name="文本框 4"/>
          <p:cNvSpPr txBox="1"/>
          <p:nvPr/>
        </p:nvSpPr>
        <p:spPr>
          <a:xfrm>
            <a:off x="1215465" y="2193227"/>
            <a:ext cx="2020794" cy="1754326"/>
          </a:xfrm>
          <a:prstGeom prst="rect">
            <a:avLst/>
          </a:prstGeom>
          <a:noFill/>
        </p:spPr>
        <p:txBody>
          <a:bodyPr wrap="square" rtlCol="0">
            <a:spAutoFit/>
          </a:bodyPr>
          <a:lstStyle/>
          <a:p>
            <a:r>
              <a:rPr kumimoji="1" lang="zh-CN" altLang="en-US" dirty="0" smtClean="0"/>
              <a:t>将对应话题的相关关键词提取出来，</a:t>
            </a:r>
            <a:r>
              <a:rPr kumimoji="1" lang="en-US" altLang="zh-CN" dirty="0" smtClean="0"/>
              <a:t>0-9</a:t>
            </a:r>
            <a:r>
              <a:rPr kumimoji="1" lang="zh-CN" altLang="en-US" dirty="0" smtClean="0"/>
              <a:t>代表的是之前标签上的类，可以根据这个来判断话题的分类是哪个？</a:t>
            </a:r>
            <a:endParaRPr kumimoji="1" lang="zh-CN" altLang="en-US" dirty="0"/>
          </a:p>
        </p:txBody>
      </p:sp>
      <p:pic>
        <p:nvPicPr>
          <p:cNvPr id="8" name="图片 7"/>
          <p:cNvPicPr>
            <a:picLocks noChangeAspect="1"/>
          </p:cNvPicPr>
          <p:nvPr/>
        </p:nvPicPr>
        <p:blipFill>
          <a:blip r:embed="rId3"/>
          <a:stretch>
            <a:fillRect/>
          </a:stretch>
        </p:blipFill>
        <p:spPr>
          <a:xfrm>
            <a:off x="3712661" y="1815835"/>
            <a:ext cx="7167331" cy="3556274"/>
          </a:xfrm>
          <a:prstGeom prst="rect">
            <a:avLst/>
          </a:prstGeom>
        </p:spPr>
      </p:pic>
    </p:spTree>
  </p:cSld>
  <p:clrMapOvr>
    <a:masterClrMapping/>
  </p:clrMapOvr>
  <p:transition spd="med">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Demo</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15465" y="1595718"/>
            <a:ext cx="9304666" cy="461665"/>
          </a:xfrm>
          <a:prstGeom prst="rect">
            <a:avLst/>
          </a:prstGeom>
          <a:noFill/>
        </p:spPr>
        <p:txBody>
          <a:bodyPr wrap="square" rtlCol="0">
            <a:spAutoFit/>
          </a:bodyPr>
          <a:lstStyle/>
          <a:p>
            <a:r>
              <a:rPr kumimoji="1" lang="en-US" altLang="zh-CN" sz="2400" dirty="0" smtClean="0"/>
              <a:t>LDA</a:t>
            </a:r>
            <a:r>
              <a:rPr kumimoji="1" lang="zh-CN" altLang="en-US" sz="2400" dirty="0" smtClean="0"/>
              <a:t>预测展示</a:t>
            </a:r>
            <a:endParaRPr kumimoji="1" lang="zh-CN" altLang="en-US" sz="2400" dirty="0"/>
          </a:p>
        </p:txBody>
      </p:sp>
      <p:pic>
        <p:nvPicPr>
          <p:cNvPr id="7" name="图片 6"/>
          <p:cNvPicPr>
            <a:picLocks noChangeAspect="1"/>
          </p:cNvPicPr>
          <p:nvPr/>
        </p:nvPicPr>
        <p:blipFill>
          <a:blip r:embed="rId3"/>
          <a:stretch>
            <a:fillRect/>
          </a:stretch>
        </p:blipFill>
        <p:spPr>
          <a:xfrm>
            <a:off x="1299308" y="2671198"/>
            <a:ext cx="9504589" cy="2865773"/>
          </a:xfrm>
          <a:prstGeom prst="rect">
            <a:avLst/>
          </a:prstGeom>
        </p:spPr>
      </p:pic>
    </p:spTree>
  </p:cSld>
  <p:clrMapOvr>
    <a:masterClrMapping/>
  </p:clrMapOvr>
  <p:transition spd="med">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Demo</a:t>
            </a:r>
            <a:endParaRPr lang="zh-CN" altLang="en-US" dirty="0"/>
          </a:p>
        </p:txBody>
      </p:sp>
      <p:sp>
        <p:nvSpPr>
          <p:cNvPr id="11" name="内容占位符 1"/>
          <p:cNvSpPr txBox="1"/>
          <p:nvPr/>
        </p:nvSpPr>
        <p:spPr>
          <a:xfrm>
            <a:off x="1539631" y="1700198"/>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215465" y="1595718"/>
            <a:ext cx="9304666" cy="461665"/>
          </a:xfrm>
          <a:prstGeom prst="rect">
            <a:avLst/>
          </a:prstGeom>
          <a:noFill/>
        </p:spPr>
        <p:txBody>
          <a:bodyPr wrap="square" rtlCol="0">
            <a:spAutoFit/>
          </a:bodyPr>
          <a:lstStyle/>
          <a:p>
            <a:r>
              <a:rPr kumimoji="1" lang="en-US" altLang="zh-CN" sz="2400" dirty="0" smtClean="0"/>
              <a:t>LDA</a:t>
            </a:r>
            <a:r>
              <a:rPr kumimoji="1" lang="zh-CN" altLang="en-US" sz="2400" dirty="0" smtClean="0"/>
              <a:t>预测结果展示</a:t>
            </a:r>
            <a:endParaRPr kumimoji="1" lang="zh-CN" altLang="en-US" sz="2400" dirty="0"/>
          </a:p>
        </p:txBody>
      </p:sp>
      <p:pic>
        <p:nvPicPr>
          <p:cNvPr id="5" name="图片 4"/>
          <p:cNvPicPr>
            <a:picLocks noChangeAspect="1"/>
          </p:cNvPicPr>
          <p:nvPr/>
        </p:nvPicPr>
        <p:blipFill>
          <a:blip r:embed="rId3"/>
          <a:stretch>
            <a:fillRect/>
          </a:stretch>
        </p:blipFill>
        <p:spPr>
          <a:xfrm>
            <a:off x="1125522" y="2615344"/>
            <a:ext cx="9694878" cy="2100091"/>
          </a:xfrm>
          <a:prstGeom prst="rect">
            <a:avLst/>
          </a:prstGeom>
        </p:spPr>
      </p:pic>
    </p:spTree>
  </p:cSld>
  <p:clrMapOvr>
    <a:masterClrMapping/>
  </p:clrMapOvr>
  <p:transition spd="med">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74"/>
          <p:cNvSpPr txBox="1"/>
          <p:nvPr/>
        </p:nvSpPr>
        <p:spPr>
          <a:xfrm>
            <a:off x="3268662" y="4213403"/>
            <a:ext cx="7456488"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rPr>
              <a:t>话题发现应用案例与不足</a:t>
            </a:r>
          </a:p>
        </p:txBody>
      </p:sp>
      <p:graphicFrame>
        <p:nvGraphicFramePr>
          <p:cNvPr id="24" name="图表 23"/>
          <p:cNvGraphicFramePr/>
          <p:nvPr/>
        </p:nvGraphicFramePr>
        <p:xfrm>
          <a:off x="590986"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25" name="椭圆 24"/>
          <p:cNvSpPr/>
          <p:nvPr/>
        </p:nvSpPr>
        <p:spPr>
          <a:xfrm>
            <a:off x="1640676" y="4099847"/>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defRPr/>
            </a:pPr>
            <a:r>
              <a:rPr lang="en-US" altLang="zh-CN" sz="5400" b="1" kern="0" dirty="0">
                <a:solidFill>
                  <a:prstClr val="white"/>
                </a:solidFill>
                <a:effectLst>
                  <a:innerShdw blurRad="127000">
                    <a:prstClr val="white">
                      <a:lumMod val="50000"/>
                      <a:alpha val="85000"/>
                    </a:prstClr>
                  </a:innerShdw>
                </a:effectLst>
                <a:cs typeface="+mn-ea"/>
                <a:sym typeface="+mn-lt"/>
              </a:rPr>
              <a:t>6</a:t>
            </a:r>
            <a:endParaRPr kumimoji="0" lang="zh-CN" altLang="en-US"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endParaRPr>
          </a:p>
        </p:txBody>
      </p:sp>
      <p:sp>
        <p:nvSpPr>
          <p:cNvPr id="6" name="文本占位符 75"/>
          <p:cNvSpPr txBox="1"/>
          <p:nvPr/>
        </p:nvSpPr>
        <p:spPr>
          <a:xfrm>
            <a:off x="4791542" y="5234128"/>
            <a:ext cx="5723791" cy="373949"/>
          </a:xfrm>
          <a:prstGeom prst="rect">
            <a:avLst/>
          </a:prstGeom>
          <a:noFill/>
        </p:spPr>
        <p:txBody>
          <a:bodyPr vert="horz" wrap="square"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ysClr val="window" lastClr="FFFFFF">
                    <a:lumMod val="65000"/>
                  </a:sysClr>
                </a:solidFill>
                <a:effectLst/>
                <a:uLnTx/>
                <a:uFillTx/>
                <a:latin typeface="Arial" panose="020B0604020202020204"/>
                <a:ea typeface="微软雅黑" panose="020B0503020204020204" pitchFamily="34" charset="-122"/>
                <a:cs typeface="+mn-cs"/>
              </a:rPr>
              <a:t>主讲人：张国雷</a:t>
            </a:r>
            <a:endParaRPr kumimoji="0" lang="en-US" altLang="en-US" sz="2400" b="0" i="0" u="none" strike="noStrike" kern="1200" cap="none" spc="0" normalizeH="0" baseline="0" noProof="0" dirty="0">
              <a:ln>
                <a:noFill/>
              </a:ln>
              <a:solidFill>
                <a:sysClr val="window" lastClr="FFFFFF">
                  <a:lumMod val="65000"/>
                </a:sysClr>
              </a:solidFill>
              <a:effectLst/>
              <a:uLnTx/>
              <a:uFillTx/>
              <a:latin typeface="Arial" panose="020B0604020202020204"/>
              <a:ea typeface="微软雅黑" panose="020B0503020204020204" pitchFamily="34" charset="-122"/>
              <a:cs typeface="+mn-cs"/>
            </a:endParaRPr>
          </a:p>
        </p:txBody>
      </p:sp>
    </p:spTree>
    <p:extLst>
      <p:ext uri="{BB962C8B-B14F-4D97-AF65-F5344CB8AC3E}">
        <p14:creationId xmlns:p14="http://schemas.microsoft.com/office/powerpoint/2010/main" val="164634180"/>
      </p:ext>
    </p:extLst>
  </p:cSld>
  <p:clrMapOvr>
    <a:masterClrMapping/>
  </p:clrMapOvr>
  <p:transition spd="med">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577849" y="1204896"/>
            <a:ext cx="11033126" cy="4929203"/>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案例一：基于地理位置的话题发现和比较</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200" b="1" dirty="0">
                <a:solidFill>
                  <a:srgbClr val="000000"/>
                </a:solidFill>
                <a:latin typeface="微软雅黑" panose="020B0503020204020204" pitchFamily="34" charset="-122"/>
                <a:ea typeface="微软雅黑" panose="020B0503020204020204" pitchFamily="34" charset="-122"/>
              </a:rPr>
              <a:t>背景问题</a:t>
            </a:r>
            <a:r>
              <a:rPr lang="zh-CN" altLang="en-US" sz="2000" b="1" dirty="0">
                <a:solidFill>
                  <a:srgbClr val="000000"/>
                </a:solidFill>
                <a:latin typeface="微软雅黑" panose="020B0503020204020204" pitchFamily="34" charset="-122"/>
                <a:ea typeface="微软雅黑" panose="020B0503020204020204" pitchFamily="34" charset="-122"/>
              </a:rPr>
              <a:t>：</a:t>
            </a:r>
            <a:endParaRPr lang="en-US" altLang="zh-CN" sz="2000" b="1"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）如何发现</a:t>
            </a:r>
            <a:r>
              <a:rPr kumimoji="0" lang="zh-CN" altLang="en-US" sz="20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与地理区域相关的</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不同兴趣主题？  </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）如何比较</a:t>
            </a:r>
            <a:r>
              <a:rPr kumimoji="0" lang="zh-CN" altLang="en-US" sz="20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不同地理位置</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的多个主题？</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2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意义：</a:t>
            </a:r>
            <a:endParaRPr kumimoji="0" lang="en-US" altLang="zh-CN" sz="22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00000"/>
              </a:lnSpc>
              <a:spcBef>
                <a:spcPts val="600"/>
              </a:spcBef>
              <a:spcAft>
                <a:spcPts val="0"/>
              </a:spcAft>
              <a:buClrTx/>
              <a:buSzTx/>
              <a:buFont typeface="Wingdings" panose="05000000000000000000" pitchFamily="2" charset="2"/>
              <a:buChar char="n"/>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通过分析食物和节日的地理分布，我们可以比较世界各地的</a:t>
            </a:r>
            <a:r>
              <a:rPr kumimoji="0" lang="zh-CN" altLang="en-US" sz="20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文化差异</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00000"/>
              </a:lnSpc>
              <a:spcBef>
                <a:spcPts val="600"/>
              </a:spcBef>
              <a:spcAft>
                <a:spcPts val="0"/>
              </a:spcAft>
              <a:buClrTx/>
              <a:buSzTx/>
              <a:buFont typeface="Wingdings" panose="05000000000000000000" pitchFamily="2" charset="2"/>
              <a:buChar char="n"/>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可以分析不同区域对</a:t>
            </a:r>
            <a:r>
              <a:rPr kumimoji="0" lang="zh-CN" altLang="en-US" sz="20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总统选举</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的话题。</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R="0" lvl="0" algn="just" defTabSz="914400" rtl="0" eaLnBrk="1" fontAlgn="auto" latinLnBrk="0" hangingPunct="1">
              <a:lnSpc>
                <a:spcPct val="100000"/>
              </a:lnSpc>
              <a:spcBef>
                <a:spcPts val="600"/>
              </a:spcBef>
              <a:spcAft>
                <a:spcPts val="0"/>
              </a:spcAft>
              <a:buClrTx/>
              <a:buSzTx/>
              <a:buFont typeface="Wingdings" panose="05000000000000000000" pitchFamily="2" charset="2"/>
              <a:buChar char="n"/>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可以比较特定产品在不同地区的受欢迎程度，有助于</a:t>
            </a:r>
            <a:r>
              <a:rPr kumimoji="0" lang="zh-CN" altLang="en-US" sz="20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制定营销策略</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00000"/>
              </a:lnSpc>
              <a:spcBef>
                <a:spcPts val="600"/>
              </a:spcBef>
              <a:spcAft>
                <a:spcPts val="0"/>
              </a:spcAft>
              <a:buClrTx/>
              <a:buSzTx/>
              <a:buFont typeface="Wingdings" panose="05000000000000000000" pitchFamily="2" charset="2"/>
              <a:buChar char="n"/>
              <a:defRPr/>
            </a:pPr>
            <a:r>
              <a:rPr lang="en-US" altLang="zh-CN" sz="2000" dirty="0">
                <a:solidFill>
                  <a:srgbClr val="000000"/>
                </a:solidFill>
                <a:latin typeface="微软雅黑" panose="020B0503020204020204" pitchFamily="34" charset="-122"/>
                <a:ea typeface="微软雅黑" panose="020B0503020204020204" pitchFamily="34" charset="-122"/>
              </a:rPr>
              <a:t>……</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pitchFamily="34" charset="-122"/>
                <a:ea typeface="微软雅黑" panose="020B0503020204020204" pitchFamily="34" charset="-122"/>
              </a:rPr>
              <a:t>需要采用有效的方法去研究</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主题的地理特征，研究的文档信息必须带有地理位置信息。</a:t>
            </a:r>
          </a:p>
        </p:txBody>
      </p:sp>
    </p:spTree>
    <p:extLst>
      <p:ext uri="{BB962C8B-B14F-4D97-AF65-F5344CB8AC3E}">
        <p14:creationId xmlns:p14="http://schemas.microsoft.com/office/powerpoint/2010/main" val="1911182915"/>
      </p:ext>
    </p:extLst>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577848" y="964398"/>
            <a:ext cx="11137901" cy="5160177"/>
          </a:xfrm>
          <a:prstGeom prst="rect">
            <a:avLst/>
          </a:prstGeom>
        </p:spPr>
        <p:txBody>
          <a:bodyPr vert="horz" lIns="0" tIns="0" rIns="0" bIns="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案例一：基于地理位置的话题发现和比较</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200" b="1" dirty="0">
                <a:solidFill>
                  <a:srgbClr val="000000"/>
                </a:solidFill>
                <a:latin typeface="微软雅黑" panose="020B0503020204020204" pitchFamily="34" charset="-122"/>
                <a:ea typeface="微软雅黑" panose="020B0503020204020204" pitchFamily="34" charset="-122"/>
              </a:rPr>
              <a:t>解决方案：</a:t>
            </a:r>
            <a:endParaRPr lang="en-US" altLang="zh-CN" sz="2200" b="1" dirty="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位置驱动</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的模型</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在位置驱动的模型中，仅基于文档的位置对它们进行聚类。</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每个文档簇对应一个主题。需要根据位置聚类结果，去确定一个文档有某个主题的概率。 然后，估计对应主题的单词分布。</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在针对“节日”主题的数据集实验中，根据照片的位置对它们进行聚类后，彼此地理靠近的照片将合并到同一聚类中。然后根据每个群集中的标签生成地理主题（即每个区域的节日描述）。</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文本驱动</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的模型</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在文本驱动的模型中，基于主题建模来发现地理主题。为了合并位置信息，可以使用</a:t>
            </a:r>
            <a:r>
              <a:rPr kumimoji="0" lang="en-US" altLang="zh-CN" sz="2000" b="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NetPLSA</a:t>
            </a:r>
            <a:r>
              <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的思想来规范主题建模。</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74780822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6605" y="1168400"/>
            <a:ext cx="10349230" cy="4665345"/>
          </a:xfrm>
          <a:prstGeom prst="rect">
            <a:avLst/>
          </a:prstGeom>
          <a:noFill/>
        </p:spPr>
        <p:txBody>
          <a:bodyPr wrap="square" rtlCol="0">
            <a:spAutoFit/>
          </a:bodyPr>
          <a:lstStyle/>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热点话题可以在一定程度上体现社会趋势，揭示当前正在发生的事情，反映公众近期关注的问题。</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通过话题发现，人们可以用最少的时间</a:t>
            </a:r>
            <a:r>
              <a:rPr lang="zh-CN" altLang="en-US" sz="2200" dirty="0">
                <a:latin typeface="+mn-ea"/>
              </a:rPr>
              <a:t>，以</a:t>
            </a:r>
            <a:r>
              <a:rPr lang="en-US" altLang="zh-CN" sz="2200" dirty="0">
                <a:latin typeface="+mn-ea"/>
              </a:rPr>
              <a:t>最小的代价了解外界发生的变化。</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“青岛大虾事件”，在短短几天内，其话题焦点，就从最初的“游客被宰”转移到相关部门“监管不力，投诉无门”，甚至“</a:t>
            </a:r>
            <a:r>
              <a:rPr lang="zh-CN" altLang="en-US" sz="2200" dirty="0">
                <a:latin typeface="+mn-ea"/>
              </a:rPr>
              <a:t>官商</a:t>
            </a:r>
            <a:r>
              <a:rPr lang="en-US" altLang="zh-CN" sz="2200" dirty="0">
                <a:latin typeface="+mn-ea"/>
              </a:rPr>
              <a:t>勾结”等对政府公信力的质疑上。</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公权力和法律，不应该被舆论所绑架，但是通过话题发现，政府可以有效的获知舆情，了解民意，监督秩序。</a:t>
            </a:r>
          </a:p>
          <a:p>
            <a:pPr marL="342900" indent="-342900" algn="just" eaLnBrk="1">
              <a:lnSpc>
                <a:spcPct val="130000"/>
              </a:lnSpc>
              <a:spcBef>
                <a:spcPts val="600"/>
              </a:spcBef>
              <a:spcAft>
                <a:spcPts val="600"/>
              </a:spcAft>
              <a:buClr>
                <a:schemeClr val="tx2"/>
              </a:buClr>
              <a:buFont typeface="Wingdings" panose="05000000000000000000" pitchFamily="2" charset="2"/>
              <a:buChar char="n"/>
            </a:pPr>
            <a:r>
              <a:rPr lang="en-US" altLang="zh-CN" sz="2200" dirty="0">
                <a:latin typeface="+mn-ea"/>
              </a:rPr>
              <a:t>除了可以用于舆情监测，话题发现还有许多其他应用场景</a:t>
            </a:r>
            <a:r>
              <a:rPr lang="zh-CN" altLang="en-US" sz="2200" dirty="0">
                <a:latin typeface="+mn-ea"/>
              </a:rPr>
              <a:t>。比如预测市场行情，制定营销策略等。</a:t>
            </a:r>
          </a:p>
        </p:txBody>
      </p:sp>
      <p:sp>
        <p:nvSpPr>
          <p:cNvPr id="9" name="标题 8"/>
          <p:cNvSpPr>
            <a:spLocks noGrp="1"/>
          </p:cNvSpPr>
          <p:nvPr>
            <p:ph type="title"/>
          </p:nvPr>
        </p:nvSpPr>
        <p:spPr>
          <a:xfrm>
            <a:off x="577850" y="250055"/>
            <a:ext cx="8643848" cy="478155"/>
          </a:xfrm>
        </p:spPr>
        <p:txBody>
          <a:bodyPr/>
          <a:lstStyle/>
          <a:p>
            <a:r>
              <a:rPr lang="en-US" altLang="zh-CN" dirty="0"/>
              <a:t>1.4</a:t>
            </a:r>
            <a:r>
              <a:rPr dirty="0"/>
              <a:t>事件启示</a:t>
            </a:r>
          </a:p>
        </p:txBody>
      </p:sp>
    </p:spTree>
  </p:cSld>
  <p:clrMapOvr>
    <a:masterClrMapping/>
  </p:clrMapOvr>
  <p:transition spd="med">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369886" y="976297"/>
            <a:ext cx="11452227" cy="4795854"/>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案例一：基于地理位置的话题发现和比较</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200" b="1" dirty="0">
                <a:solidFill>
                  <a:srgbClr val="000000"/>
                </a:solidFill>
                <a:latin typeface="微软雅黑" panose="020B0503020204020204" pitchFamily="34" charset="-122"/>
                <a:ea typeface="微软雅黑" panose="020B0503020204020204" pitchFamily="34" charset="-122"/>
              </a:rPr>
              <a:t>解决方案：</a:t>
            </a:r>
            <a:endParaRPr lang="en-US" altLang="zh-CN" sz="2200" b="1" dirty="0">
              <a:solidFill>
                <a:srgbClr val="000000"/>
              </a:solidFill>
              <a:latin typeface="微软雅黑" panose="020B0503020204020204" pitchFamily="34" charset="-122"/>
              <a:ea typeface="微软雅黑" panose="020B0503020204020204" pitchFamily="34" charset="-122"/>
            </a:endParaRPr>
          </a:p>
          <a:p>
            <a:pPr marL="0" indent="0">
              <a:buNone/>
              <a:defRPr/>
            </a:pPr>
            <a:r>
              <a:rPr lang="zh-CN" altLang="en-US"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000000"/>
                </a:solidFill>
                <a:latin typeface="微软雅黑" panose="020B0503020204020204" pitchFamily="34" charset="-122"/>
                <a:ea typeface="微软雅黑" panose="020B0503020204020204" pitchFamily="34" charset="-122"/>
              </a:rPr>
              <a:t>3</a:t>
            </a:r>
            <a:r>
              <a:rPr lang="zh-CN" altLang="en-US" sz="2000" dirty="0">
                <a:solidFill>
                  <a:srgbClr val="000000"/>
                </a:solidFill>
                <a:latin typeface="微软雅黑" panose="020B0503020204020204" pitchFamily="34" charset="-122"/>
                <a:ea typeface="微软雅黑" panose="020B0503020204020204" pitchFamily="34" charset="-122"/>
              </a:rPr>
              <a:t>）</a:t>
            </a:r>
            <a:r>
              <a:rPr lang="zh-CN" altLang="en-US" sz="2000" b="1" dirty="0">
                <a:solidFill>
                  <a:srgbClr val="000000"/>
                </a:solidFill>
                <a:latin typeface="微软雅黑" panose="020B0503020204020204" pitchFamily="34" charset="-122"/>
                <a:ea typeface="微软雅黑" panose="020B0503020204020204" pitchFamily="34" charset="-122"/>
              </a:rPr>
              <a:t>位置</a:t>
            </a:r>
            <a:r>
              <a:rPr lang="en-US" altLang="zh-CN" sz="2000" b="1" dirty="0">
                <a:solidFill>
                  <a:srgbClr val="000000"/>
                </a:solidFill>
                <a:latin typeface="微软雅黑" panose="020B0503020204020204" pitchFamily="34" charset="-122"/>
                <a:ea typeface="微软雅黑" panose="020B0503020204020204" pitchFamily="34" charset="-122"/>
              </a:rPr>
              <a:t>-</a:t>
            </a:r>
            <a:r>
              <a:rPr lang="zh-CN" altLang="en-US" sz="2000" b="1" dirty="0">
                <a:solidFill>
                  <a:srgbClr val="000000"/>
                </a:solidFill>
                <a:latin typeface="微软雅黑" panose="020B0503020204020204" pitchFamily="34" charset="-122"/>
                <a:ea typeface="微软雅黑" panose="020B0503020204020204" pitchFamily="34" charset="-122"/>
              </a:rPr>
              <a:t>文本结合</a:t>
            </a:r>
            <a:r>
              <a:rPr lang="zh-CN" altLang="en-US" sz="2000" dirty="0">
                <a:solidFill>
                  <a:srgbClr val="000000"/>
                </a:solidFill>
                <a:latin typeface="微软雅黑" panose="020B0503020204020204" pitchFamily="34" charset="-122"/>
                <a:ea typeface="微软雅黑" panose="020B0503020204020204" pitchFamily="34" charset="-122"/>
              </a:rPr>
              <a:t>模型</a:t>
            </a:r>
            <a:endParaRPr lang="en-US" altLang="zh-CN" sz="2000" dirty="0">
              <a:solidFill>
                <a:srgbClr val="000000"/>
              </a:solidFill>
              <a:latin typeface="微软雅黑" panose="020B0503020204020204" pitchFamily="34" charset="-122"/>
              <a:ea typeface="微软雅黑" panose="020B0503020204020204" pitchFamily="34" charset="-122"/>
            </a:endParaRPr>
          </a:p>
          <a:p>
            <a:pPr marL="0" inden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需要一个模型来对单词的地理位置结构进行编码。在地理位置上接近的单词可能会聚集成同一地理主题。</a:t>
            </a:r>
          </a:p>
          <a:p>
            <a:pPr marL="0" indent="0">
              <a:buNone/>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如果两个单词在地理位置上彼此接近，则它们更有可能属于同一区域。如果两个单词来自同一区域，则它们更有可能被归类为同一主题。</a:t>
            </a:r>
          </a:p>
          <a:p>
            <a:pPr>
              <a:buFont typeface="Wingdings" panose="05000000000000000000" pitchFamily="2" charset="2"/>
              <a:buChar char="n"/>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在关于节日的数据集中，区域是不同城市的区域，因此发现的地理主题是不同的节日。</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a:buFont typeface="Wingdings" panose="05000000000000000000" pitchFamily="2" charset="2"/>
              <a:buChar char="n"/>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在关于景观的数据集中，发现的地理地形不同，会有不同的景观。</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a:buFont typeface="Wingdings" panose="05000000000000000000" pitchFamily="2" charset="2"/>
              <a:buChar char="n"/>
              <a:defRPr/>
            </a:pPr>
            <a:r>
              <a:rPr kumimoji="0" lang="zh-CN" altLang="en-US"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在关于食物的数据集中，发现的地理主题是不同的食物偏好。 </a:t>
            </a:r>
            <a:endParaRPr kumimoji="0" lang="en-US" altLang="zh-CN" sz="20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60919513"/>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369886" y="1549853"/>
            <a:ext cx="11452227" cy="1167559"/>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200" b="1" dirty="0">
                <a:solidFill>
                  <a:srgbClr val="000000"/>
                </a:solidFill>
                <a:latin typeface="微软雅黑" panose="020B0503020204020204" pitchFamily="34" charset="-122"/>
                <a:ea typeface="微软雅黑" panose="020B0503020204020204" pitchFamily="34" charset="-122"/>
              </a:rPr>
              <a:t>实验结果与分析：</a:t>
            </a:r>
            <a:endParaRPr lang="en-US" altLang="zh-CN" sz="2200" b="1" dirty="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pitchFamily="34" charset="-122"/>
                <a:ea typeface="微软雅黑" panose="020B0503020204020204" pitchFamily="34" charset="-122"/>
              </a:rPr>
              <a:t>实验对比分析了四种方案，结果如图所示。</a:t>
            </a:r>
            <a:endParaRPr lang="en-US" altLang="zh-CN" sz="2000" dirty="0">
              <a:solidFill>
                <a:srgbClr val="0000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848349" y="1191882"/>
            <a:ext cx="6067425" cy="4914900"/>
            <a:chOff x="5848350" y="1238250"/>
            <a:chExt cx="5738812" cy="4543426"/>
          </a:xfrm>
        </p:grpSpPr>
        <p:pic>
          <p:nvPicPr>
            <p:cNvPr id="3" name="图片 2"/>
            <p:cNvPicPr>
              <a:picLocks noChangeAspect="1"/>
            </p:cNvPicPr>
            <p:nvPr/>
          </p:nvPicPr>
          <p:blipFill>
            <a:blip r:embed="rId3"/>
            <a:stretch>
              <a:fillRect/>
            </a:stretch>
          </p:blipFill>
          <p:spPr>
            <a:xfrm>
              <a:off x="5848350" y="1238250"/>
              <a:ext cx="5715000" cy="1123950"/>
            </a:xfrm>
            <a:prstGeom prst="rect">
              <a:avLst/>
            </a:prstGeom>
          </p:spPr>
        </p:pic>
        <p:pic>
          <p:nvPicPr>
            <p:cNvPr id="5" name="图片 4"/>
            <p:cNvPicPr>
              <a:picLocks noChangeAspect="1"/>
            </p:cNvPicPr>
            <p:nvPr/>
          </p:nvPicPr>
          <p:blipFill>
            <a:blip r:embed="rId4"/>
            <a:stretch>
              <a:fillRect/>
            </a:stretch>
          </p:blipFill>
          <p:spPr>
            <a:xfrm>
              <a:off x="5848350" y="2352675"/>
              <a:ext cx="5738812" cy="1114425"/>
            </a:xfrm>
            <a:prstGeom prst="rect">
              <a:avLst/>
            </a:prstGeom>
          </p:spPr>
        </p:pic>
        <p:pic>
          <p:nvPicPr>
            <p:cNvPr id="7" name="图片 6"/>
            <p:cNvPicPr>
              <a:picLocks noChangeAspect="1"/>
            </p:cNvPicPr>
            <p:nvPr/>
          </p:nvPicPr>
          <p:blipFill>
            <a:blip r:embed="rId5"/>
            <a:stretch>
              <a:fillRect/>
            </a:stretch>
          </p:blipFill>
          <p:spPr>
            <a:xfrm>
              <a:off x="5848350" y="3524250"/>
              <a:ext cx="5715000" cy="1095375"/>
            </a:xfrm>
            <a:prstGeom prst="rect">
              <a:avLst/>
            </a:prstGeom>
          </p:spPr>
        </p:pic>
        <p:pic>
          <p:nvPicPr>
            <p:cNvPr id="10" name="图片 9"/>
            <p:cNvPicPr>
              <a:picLocks noChangeAspect="1"/>
            </p:cNvPicPr>
            <p:nvPr/>
          </p:nvPicPr>
          <p:blipFill>
            <a:blip r:embed="rId6"/>
            <a:stretch>
              <a:fillRect/>
            </a:stretch>
          </p:blipFill>
          <p:spPr>
            <a:xfrm>
              <a:off x="5848350" y="4667251"/>
              <a:ext cx="5738812" cy="1114425"/>
            </a:xfrm>
            <a:prstGeom prst="rect">
              <a:avLst/>
            </a:prstGeom>
          </p:spPr>
        </p:pic>
      </p:grpSp>
      <p:sp>
        <p:nvSpPr>
          <p:cNvPr id="13" name="文本框 12"/>
          <p:cNvSpPr txBox="1"/>
          <p:nvPr/>
        </p:nvSpPr>
        <p:spPr>
          <a:xfrm>
            <a:off x="369886" y="2848130"/>
            <a:ext cx="5345114" cy="1785104"/>
          </a:xfrm>
          <a:prstGeom prst="rect">
            <a:avLst/>
          </a:prstGeom>
          <a:noFill/>
        </p:spPr>
        <p:txBody>
          <a:bodyPr wrap="square" rtlCol="0">
            <a:spAutoFit/>
          </a:bodyPr>
          <a:lstStyle/>
          <a:p>
            <a:pPr>
              <a:spcAft>
                <a:spcPts val="600"/>
              </a:spcAft>
            </a:pPr>
            <a:r>
              <a:rPr lang="zh-CN" altLang="en-US" spc="300" dirty="0">
                <a:solidFill>
                  <a:srgbClr val="000000"/>
                </a:solidFill>
                <a:latin typeface="微软雅黑" panose="020B0503020204020204" pitchFamily="34" charset="-122"/>
                <a:ea typeface="微软雅黑" panose="020B0503020204020204" pitchFamily="34" charset="-122"/>
              </a:rPr>
              <a:t>实验基于地理景观数据集。</a:t>
            </a:r>
            <a:endParaRPr lang="en-US" altLang="zh-CN" spc="300" dirty="0">
              <a:solidFill>
                <a:srgbClr val="000000"/>
              </a:solidFill>
              <a:latin typeface="微软雅黑" panose="020B0503020204020204" pitchFamily="34" charset="-122"/>
              <a:ea typeface="微软雅黑" panose="020B0503020204020204" pitchFamily="34" charset="-122"/>
            </a:endParaRPr>
          </a:p>
          <a:p>
            <a:pPr>
              <a:spcAft>
                <a:spcPts val="600"/>
              </a:spcAft>
            </a:pPr>
            <a:r>
              <a:rPr lang="zh-CN" altLang="en-US" spc="300" dirty="0">
                <a:solidFill>
                  <a:srgbClr val="000000"/>
                </a:solidFill>
                <a:latin typeface="微软雅黑" panose="020B0503020204020204" pitchFamily="34" charset="-122"/>
                <a:ea typeface="微软雅黑" panose="020B0503020204020204" pitchFamily="34" charset="-122"/>
              </a:rPr>
              <a:t>从图中的</a:t>
            </a:r>
            <a:r>
              <a:rPr lang="en-US" altLang="zh-CN" spc="300" dirty="0">
                <a:solidFill>
                  <a:srgbClr val="000000"/>
                </a:solidFill>
                <a:latin typeface="微软雅黑" panose="020B0503020204020204" pitchFamily="34" charset="-122"/>
                <a:ea typeface="微软雅黑" panose="020B0503020204020204" pitchFamily="34" charset="-122"/>
              </a:rPr>
              <a:t>LGTA</a:t>
            </a:r>
            <a:r>
              <a:rPr lang="zh-CN" altLang="en-US" spc="300" dirty="0">
                <a:solidFill>
                  <a:srgbClr val="000000"/>
                </a:solidFill>
                <a:latin typeface="微软雅黑" panose="020B0503020204020204" pitchFamily="34" charset="-122"/>
                <a:ea typeface="微软雅黑" panose="020B0503020204020204" pitchFamily="34" charset="-122"/>
              </a:rPr>
              <a:t>部分中，可以清楚的看到：</a:t>
            </a:r>
            <a:endParaRPr lang="en-US" altLang="zh-CN" spc="300" dirty="0">
              <a:solidFill>
                <a:srgbClr val="000000"/>
              </a:solidFill>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n"/>
            </a:pPr>
            <a:r>
              <a:rPr lang="zh-CN" altLang="en-US" spc="300" dirty="0">
                <a:solidFill>
                  <a:srgbClr val="000000"/>
                </a:solidFill>
                <a:latin typeface="微软雅黑" panose="020B0503020204020204" pitchFamily="34" charset="-122"/>
                <a:ea typeface="微软雅黑" panose="020B0503020204020204" pitchFamily="34" charset="-122"/>
              </a:rPr>
              <a:t>主题</a:t>
            </a:r>
            <a:r>
              <a:rPr lang="en-US" altLang="zh-CN" spc="300" dirty="0">
                <a:solidFill>
                  <a:srgbClr val="000000"/>
                </a:solidFill>
                <a:latin typeface="微软雅黑" panose="020B0503020204020204" pitchFamily="34" charset="-122"/>
                <a:ea typeface="微软雅黑" panose="020B0503020204020204" pitchFamily="34" charset="-122"/>
              </a:rPr>
              <a:t>1</a:t>
            </a:r>
            <a:r>
              <a:rPr lang="zh-CN" altLang="en-US" spc="300" dirty="0">
                <a:solidFill>
                  <a:srgbClr val="000000"/>
                </a:solidFill>
                <a:latin typeface="微软雅黑" panose="020B0503020204020204" pitchFamily="34" charset="-122"/>
                <a:ea typeface="微软雅黑" panose="020B0503020204020204" pitchFamily="34" charset="-122"/>
              </a:rPr>
              <a:t>（海岸）沿海岸线</a:t>
            </a:r>
            <a:endParaRPr lang="en-US" altLang="zh-CN" spc="300" dirty="0">
              <a:solidFill>
                <a:srgbClr val="000000"/>
              </a:solidFill>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n"/>
            </a:pPr>
            <a:r>
              <a:rPr lang="zh-CN" altLang="en-US" spc="300" dirty="0">
                <a:solidFill>
                  <a:srgbClr val="000000"/>
                </a:solidFill>
                <a:latin typeface="微软雅黑" panose="020B0503020204020204" pitchFamily="34" charset="-122"/>
                <a:ea typeface="微软雅黑" panose="020B0503020204020204" pitchFamily="34" charset="-122"/>
              </a:rPr>
              <a:t>主题</a:t>
            </a:r>
            <a:r>
              <a:rPr lang="en-US" altLang="zh-CN" spc="300" dirty="0">
                <a:solidFill>
                  <a:srgbClr val="000000"/>
                </a:solidFill>
                <a:latin typeface="微软雅黑" panose="020B0503020204020204" pitchFamily="34" charset="-122"/>
                <a:ea typeface="微软雅黑" panose="020B0503020204020204" pitchFamily="34" charset="-122"/>
              </a:rPr>
              <a:t>2</a:t>
            </a:r>
            <a:r>
              <a:rPr lang="zh-CN" altLang="en-US" spc="300" dirty="0">
                <a:solidFill>
                  <a:srgbClr val="000000"/>
                </a:solidFill>
                <a:latin typeface="微软雅黑" panose="020B0503020204020204" pitchFamily="34" charset="-122"/>
                <a:ea typeface="微软雅黑" panose="020B0503020204020204" pitchFamily="34" charset="-122"/>
              </a:rPr>
              <a:t>（沙漠）与美国的沙漠地区对齐</a:t>
            </a:r>
            <a:endParaRPr lang="en-US" altLang="zh-CN" spc="300" dirty="0">
              <a:solidFill>
                <a:srgbClr val="000000"/>
              </a:solidFill>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n"/>
            </a:pPr>
            <a:r>
              <a:rPr lang="zh-CN" altLang="en-US" spc="300" dirty="0">
                <a:solidFill>
                  <a:srgbClr val="000000"/>
                </a:solidFill>
                <a:latin typeface="微软雅黑" panose="020B0503020204020204" pitchFamily="34" charset="-122"/>
                <a:ea typeface="微软雅黑" panose="020B0503020204020204" pitchFamily="34" charset="-122"/>
              </a:rPr>
              <a:t>主题</a:t>
            </a:r>
            <a:r>
              <a:rPr lang="en-US" altLang="zh-CN" spc="300" dirty="0">
                <a:solidFill>
                  <a:srgbClr val="000000"/>
                </a:solidFill>
                <a:latin typeface="微软雅黑" panose="020B0503020204020204" pitchFamily="34" charset="-122"/>
                <a:ea typeface="微软雅黑" panose="020B0503020204020204" pitchFamily="34" charset="-122"/>
              </a:rPr>
              <a:t>3</a:t>
            </a:r>
            <a:r>
              <a:rPr lang="zh-CN" altLang="en-US" spc="300" dirty="0">
                <a:solidFill>
                  <a:srgbClr val="000000"/>
                </a:solidFill>
                <a:latin typeface="微软雅黑" panose="020B0503020204020204" pitchFamily="34" charset="-122"/>
                <a:ea typeface="微软雅黑" panose="020B0503020204020204" pitchFamily="34" charset="-122"/>
              </a:rPr>
              <a:t>（山）映射到美国的山区</a:t>
            </a:r>
          </a:p>
        </p:txBody>
      </p:sp>
    </p:spTree>
    <p:extLst>
      <p:ext uri="{BB962C8B-B14F-4D97-AF65-F5344CB8AC3E}">
        <p14:creationId xmlns:p14="http://schemas.microsoft.com/office/powerpoint/2010/main" val="770814592"/>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400050" y="971550"/>
            <a:ext cx="11210925" cy="5162549"/>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案例二：基于改进的</a:t>
            </a:r>
            <a:r>
              <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LDA</a:t>
            </a: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发现对医院评论的主题</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400" b="1" dirty="0">
                <a:solidFill>
                  <a:srgbClr val="000000"/>
                </a:solidFill>
                <a:latin typeface="微软雅黑" panose="020B0503020204020204" pitchFamily="34" charset="-122"/>
                <a:ea typeface="微软雅黑" panose="020B0503020204020204" pitchFamily="34" charset="-122"/>
              </a:rPr>
              <a:t>背景问题：</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pitchFamily="34" charset="-122"/>
                <a:ea typeface="微软雅黑" panose="020B0503020204020204" pitchFamily="34" charset="-122"/>
              </a:rPr>
              <a:t>许多网站允许用户发表产品和服务的在线评论，因此新客户可以有所参照，医院的在线网站中也会有若干用户的评论。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pitchFamily="34" charset="-122"/>
                <a:ea typeface="微软雅黑" panose="020B0503020204020204" pitchFamily="34" charset="-122"/>
              </a:rPr>
              <a:t>但是，由于大量的评论信息，典型的用户可能会很难找到感兴趣的主题。导致评论功能失去意义。</a:t>
            </a:r>
            <a:endParaRPr lang="en-US" altLang="zh-CN" sz="2000" dirty="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400" b="1" dirty="0">
                <a:solidFill>
                  <a:srgbClr val="000000"/>
                </a:solidFill>
                <a:latin typeface="微软雅黑" panose="020B0503020204020204" pitchFamily="34" charset="-122"/>
                <a:ea typeface="微软雅黑" panose="020B0503020204020204" pitchFamily="34" charset="-122"/>
              </a:rPr>
              <a:t>解决方案：</a:t>
            </a:r>
            <a:endParaRPr lang="en-US" altLang="zh-CN" sz="2400" b="1" dirty="0">
              <a:solidFill>
                <a:srgbClr val="0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pitchFamily="34" charset="-122"/>
                <a:ea typeface="微软雅黑" panose="020B0503020204020204" pitchFamily="34" charset="-122"/>
              </a:rPr>
              <a:t>为了解决此问题，可以使用潜在狄利克雷分配（</a:t>
            </a:r>
            <a:r>
              <a:rPr lang="en-US" altLang="zh-CN" sz="2000" dirty="0">
                <a:solidFill>
                  <a:srgbClr val="000000"/>
                </a:solidFill>
                <a:latin typeface="微软雅黑" panose="020B0503020204020204" pitchFamily="34" charset="-122"/>
                <a:ea typeface="微软雅黑" panose="020B0503020204020204" pitchFamily="34" charset="-122"/>
              </a:rPr>
              <a:t>LDA</a:t>
            </a:r>
            <a:r>
              <a:rPr lang="zh-CN" altLang="en-US" sz="2000" dirty="0">
                <a:solidFill>
                  <a:srgbClr val="000000"/>
                </a:solidFill>
                <a:latin typeface="微软雅黑" panose="020B0503020204020204" pitchFamily="34" charset="-122"/>
                <a:ea typeface="微软雅黑" panose="020B0503020204020204" pitchFamily="34" charset="-122"/>
              </a:rPr>
              <a:t>）模型将有意义的术语与基于文本的审阅相关联，从而允许检索单个文档的关键字。</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en-US" altLang="zh-CN" sz="2000" dirty="0">
                <a:solidFill>
                  <a:srgbClr val="000000"/>
                </a:solidFill>
                <a:latin typeface="微软雅黑" panose="020B0503020204020204" pitchFamily="34" charset="-122"/>
                <a:ea typeface="微软雅黑" panose="020B0503020204020204" pitchFamily="34" charset="-122"/>
              </a:rPr>
              <a:t>LDA</a:t>
            </a:r>
            <a:r>
              <a:rPr lang="zh-CN" altLang="en-US" sz="2000" dirty="0">
                <a:solidFill>
                  <a:srgbClr val="000000"/>
                </a:solidFill>
                <a:latin typeface="微软雅黑" panose="020B0503020204020204" pitchFamily="34" charset="-122"/>
                <a:ea typeface="微软雅黑" panose="020B0503020204020204" pitchFamily="34" charset="-122"/>
              </a:rPr>
              <a:t>的常规实现是通过马尔可夫链蒙特卡洛方法，称为</a:t>
            </a:r>
            <a:r>
              <a:rPr lang="en-US" altLang="zh-CN" sz="2000" dirty="0">
                <a:solidFill>
                  <a:srgbClr val="000000"/>
                </a:solidFill>
                <a:latin typeface="微软雅黑" panose="020B0503020204020204" pitchFamily="34" charset="-122"/>
                <a:ea typeface="微软雅黑" panose="020B0503020204020204" pitchFamily="34" charset="-122"/>
              </a:rPr>
              <a:t>CGS</a:t>
            </a:r>
            <a:r>
              <a:rPr lang="zh-CN" altLang="en-US" sz="2000" dirty="0">
                <a:solidFill>
                  <a:srgbClr val="000000"/>
                </a:solidFill>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pitchFamily="34" charset="-122"/>
                <a:ea typeface="微软雅黑" panose="020B0503020204020204" pitchFamily="34" charset="-122"/>
              </a:rPr>
              <a:t>但是，由于在</a:t>
            </a:r>
            <a:r>
              <a:rPr lang="en-US" altLang="zh-CN" sz="2000" dirty="0">
                <a:solidFill>
                  <a:srgbClr val="000000"/>
                </a:solidFill>
                <a:latin typeface="微软雅黑" panose="020B0503020204020204" pitchFamily="34" charset="-122"/>
                <a:ea typeface="微软雅黑" panose="020B0503020204020204" pitchFamily="34" charset="-122"/>
              </a:rPr>
              <a:t>CGS</a:t>
            </a:r>
            <a:r>
              <a:rPr lang="zh-CN" altLang="en-US" sz="2000" dirty="0">
                <a:solidFill>
                  <a:srgbClr val="000000"/>
                </a:solidFill>
                <a:latin typeface="微软雅黑" panose="020B0503020204020204" pitchFamily="34" charset="-122"/>
                <a:ea typeface="微软雅黑" panose="020B0503020204020204" pitchFamily="34" charset="-122"/>
              </a:rPr>
              <a:t>方法中使用了随机数，因此对相同数据进行多次试验的结果通常不一致。 为了避免这种趋势，</a:t>
            </a:r>
            <a:r>
              <a:rPr lang="zh-CN" altLang="en-US" sz="2000" b="1" dirty="0">
                <a:solidFill>
                  <a:srgbClr val="000000"/>
                </a:solidFill>
                <a:latin typeface="微软雅黑" panose="020B0503020204020204" pitchFamily="34" charset="-122"/>
                <a:ea typeface="微软雅黑" panose="020B0503020204020204" pitchFamily="34" charset="-122"/>
              </a:rPr>
              <a:t>使用了</a:t>
            </a:r>
            <a:r>
              <a:rPr lang="en-US" altLang="zh-CN" sz="2000" b="1" dirty="0">
                <a:solidFill>
                  <a:srgbClr val="000000"/>
                </a:solidFill>
                <a:latin typeface="微软雅黑" panose="020B0503020204020204" pitchFamily="34" charset="-122"/>
                <a:ea typeface="微软雅黑" panose="020B0503020204020204" pitchFamily="34" charset="-122"/>
              </a:rPr>
              <a:t>VGS</a:t>
            </a:r>
            <a:r>
              <a:rPr lang="zh-CN" altLang="en-US" sz="2000" b="1" dirty="0">
                <a:solidFill>
                  <a:srgbClr val="000000"/>
                </a:solidFill>
                <a:latin typeface="微软雅黑" panose="020B0503020204020204" pitchFamily="34" charset="-122"/>
                <a:ea typeface="微软雅黑" panose="020B0503020204020204" pitchFamily="34" charset="-122"/>
              </a:rPr>
              <a:t>的常规</a:t>
            </a:r>
            <a:r>
              <a:rPr lang="en-US" altLang="zh-CN" sz="2000" b="1" dirty="0">
                <a:solidFill>
                  <a:srgbClr val="000000"/>
                </a:solidFill>
                <a:latin typeface="微软雅黑" panose="020B0503020204020204" pitchFamily="34" charset="-122"/>
                <a:ea typeface="微软雅黑" panose="020B0503020204020204" pitchFamily="34" charset="-122"/>
              </a:rPr>
              <a:t>LDA</a:t>
            </a:r>
            <a:r>
              <a:rPr lang="zh-CN" altLang="en-US" sz="2000" b="1" dirty="0">
                <a:solidFill>
                  <a:srgbClr val="000000"/>
                </a:solidFill>
                <a:latin typeface="微软雅黑" panose="020B0503020204020204" pitchFamily="34" charset="-122"/>
                <a:ea typeface="微软雅黑" panose="020B0503020204020204" pitchFamily="34" charset="-122"/>
              </a:rPr>
              <a:t>方法</a:t>
            </a:r>
            <a:r>
              <a:rPr lang="zh-CN" altLang="en-US" sz="2000" dirty="0">
                <a:solidFill>
                  <a:srgbClr val="000000"/>
                </a:solidFill>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en-US" altLang="zh-CN" sz="2000" dirty="0">
                <a:solidFill>
                  <a:srgbClr val="000000"/>
                </a:solidFill>
                <a:latin typeface="微软雅黑" panose="020B0503020204020204" pitchFamily="34" charset="-122"/>
                <a:ea typeface="微软雅黑" panose="020B0503020204020204" pitchFamily="34" charset="-122"/>
              </a:rPr>
              <a:t>VGS</a:t>
            </a:r>
            <a:r>
              <a:rPr lang="zh-CN" altLang="en-US" sz="2000" dirty="0">
                <a:solidFill>
                  <a:srgbClr val="000000"/>
                </a:solidFill>
                <a:latin typeface="微软雅黑" panose="020B0503020204020204" pitchFamily="34" charset="-122"/>
                <a:ea typeface="微软雅黑" panose="020B0503020204020204" pitchFamily="34" charset="-122"/>
              </a:rPr>
              <a:t>消除了随机数，从而导致一致的结果以及更好的性能。</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3889094"/>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400051" y="971551"/>
            <a:ext cx="5695950" cy="409575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案例二：基于改进的</a:t>
            </a:r>
            <a:r>
              <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LDA</a:t>
            </a: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发现对医院评论的主题</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图</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显示了使用</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LDA</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进行主题识别和关键字检索的总体方法。</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在该方法中，首先将评论分为句子并进行标记化，形成去除了停用词的名词和形容词文档。这些文档在改进的</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LDA</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流程中用作输入。</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通过对</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LDA</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输出矩阵进行运算，可以得出每个文档的有效词（关键字）。 此操作中得出的矩阵可作为无监督聚类的起点。</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nvPicPr>
        <p:blipFill>
          <a:blip r:embed="rId3"/>
          <a:stretch>
            <a:fillRect/>
          </a:stretch>
        </p:blipFill>
        <p:spPr>
          <a:xfrm>
            <a:off x="6619481" y="971550"/>
            <a:ext cx="5172467" cy="5140088"/>
          </a:xfrm>
          <a:prstGeom prst="rect">
            <a:avLst/>
          </a:prstGeom>
        </p:spPr>
      </p:pic>
    </p:spTree>
    <p:extLst>
      <p:ext uri="{BB962C8B-B14F-4D97-AF65-F5344CB8AC3E}">
        <p14:creationId xmlns:p14="http://schemas.microsoft.com/office/powerpoint/2010/main" val="141341395"/>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466726" y="885826"/>
            <a:ext cx="11058524" cy="2257424"/>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案例二：基于改进的</a:t>
            </a:r>
            <a:r>
              <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LDA</a:t>
            </a: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发现对医院评论的主题</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buNone/>
              <a:defRPr/>
            </a:pPr>
            <a:r>
              <a:rPr lang="zh-CN" altLang="en-US" sz="2200" b="1" dirty="0">
                <a:solidFill>
                  <a:srgbClr val="000000"/>
                </a:solidFill>
                <a:latin typeface="微软雅黑" panose="020B0503020204020204" pitchFamily="34" charset="-122"/>
                <a:ea typeface="微软雅黑" panose="020B0503020204020204" pitchFamily="34" charset="-122"/>
              </a:rPr>
              <a:t>实验结果与分析：</a:t>
            </a:r>
            <a:endParaRPr kumimoji="0" lang="en-US" altLang="zh-CN" sz="22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将准确率计算为多数句子的总数（即跨所有群集）除以句子的总数。 </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右图显示了具有不同聚类数量的</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CGS</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和</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VGS</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方法的若干实验结果。如图所示，</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VGS</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的结果总是比</a:t>
            </a:r>
            <a:r>
              <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CGS</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好。</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3"/>
          <a:stretch>
            <a:fillRect/>
          </a:stretch>
        </p:blipFill>
        <p:spPr>
          <a:xfrm>
            <a:off x="2438400" y="2819401"/>
            <a:ext cx="7315200" cy="3343275"/>
          </a:xfrm>
          <a:prstGeom prst="rect">
            <a:avLst/>
          </a:prstGeom>
        </p:spPr>
      </p:pic>
    </p:spTree>
    <p:extLst>
      <p:ext uri="{BB962C8B-B14F-4D97-AF65-F5344CB8AC3E}">
        <p14:creationId xmlns:p14="http://schemas.microsoft.com/office/powerpoint/2010/main" val="1220919623"/>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466726" y="885825"/>
            <a:ext cx="11058524" cy="5262425"/>
          </a:xfrm>
          <a:prstGeom prst="rect">
            <a:avLst/>
          </a:prstGeom>
        </p:spPr>
        <p:txBody>
          <a:bodyPr vert="horz" lIns="0" tIns="0" rIns="0" bIns="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研究</a:t>
            </a:r>
            <a:r>
              <a:rPr lang="zh-CN" altLang="en-US" sz="2400" b="1"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不足与缺陷</a:t>
            </a:r>
            <a:endParaRPr kumimoji="0" lang="en-US" altLang="zh-CN" sz="2400" b="1"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buNone/>
              <a:defRPr/>
            </a:pPr>
            <a:r>
              <a:rPr lang="zh-CN" altLang="en-US"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000000"/>
                </a:solidFill>
                <a:latin typeface="微软雅黑" panose="020B0503020204020204" pitchFamily="34" charset="-122"/>
                <a:ea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rPr>
              <a:t>）</a:t>
            </a:r>
            <a:r>
              <a:rPr kumimoji="0" lang="zh-CN" altLang="en-US" sz="20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海量信息问题</a:t>
            </a:r>
            <a:endParaRPr kumimoji="0" lang="en-US" altLang="zh-CN" sz="20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buNone/>
              <a:defRPr/>
            </a:pP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由于社交媒体数据量庞大，且更新速度快，所以建立</a:t>
            </a:r>
            <a:r>
              <a:rPr kumimoji="0" lang="zh-CN" altLang="en-US" sz="19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针对社交媒体的流数据处理系统</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是一个亟需解决的问题。可以在原有算法的基础上，</a:t>
            </a:r>
            <a:r>
              <a:rPr lang="zh-CN" altLang="en-US" sz="1900" b="1" dirty="0">
                <a:solidFill>
                  <a:srgbClr val="FF0000"/>
                </a:solidFill>
                <a:latin typeface="微软雅黑" panose="020B0503020204020204" pitchFamily="34" charset="-122"/>
                <a:ea typeface="微软雅黑" panose="020B0503020204020204" pitchFamily="34" charset="-122"/>
              </a:rPr>
              <a:t>结合 </a:t>
            </a:r>
            <a:r>
              <a:rPr lang="en-US" altLang="zh-CN" sz="1900" b="1" dirty="0">
                <a:solidFill>
                  <a:srgbClr val="FF0000"/>
                </a:solidFill>
                <a:latin typeface="微软雅黑" panose="020B0503020204020204" pitchFamily="34" charset="-122"/>
                <a:ea typeface="微软雅黑" panose="020B0503020204020204" pitchFamily="34" charset="-122"/>
              </a:rPr>
              <a:t>Hadoop</a:t>
            </a:r>
            <a:r>
              <a:rPr lang="zh-CN" altLang="en-US" sz="1900" b="1" dirty="0">
                <a:solidFill>
                  <a:srgbClr val="FF0000"/>
                </a:solidFill>
                <a:latin typeface="微软雅黑" panose="020B0503020204020204" pitchFamily="34" charset="-122"/>
                <a:ea typeface="微软雅黑" panose="020B0503020204020204" pitchFamily="34" charset="-122"/>
              </a:rPr>
              <a:t>、</a:t>
            </a:r>
            <a:r>
              <a:rPr lang="en-US" altLang="zh-CN" sz="1900" b="1" dirty="0">
                <a:solidFill>
                  <a:srgbClr val="FF0000"/>
                </a:solidFill>
                <a:latin typeface="微软雅黑" panose="020B0503020204020204" pitchFamily="34" charset="-122"/>
                <a:ea typeface="微软雅黑" panose="020B0503020204020204" pitchFamily="34" charset="-122"/>
              </a:rPr>
              <a:t>Spark </a:t>
            </a:r>
            <a:r>
              <a:rPr lang="zh-CN" altLang="en-US" sz="1900" b="1" dirty="0">
                <a:solidFill>
                  <a:srgbClr val="FF0000"/>
                </a:solidFill>
                <a:latin typeface="微软雅黑" panose="020B0503020204020204" pitchFamily="34" charset="-122"/>
                <a:ea typeface="微软雅黑" panose="020B0503020204020204" pitchFamily="34" charset="-122"/>
              </a:rPr>
              <a:t>等大数据分析工具</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对微博数据进行处理和分析。</a:t>
            </a:r>
            <a:endParaRPr kumimoji="0" lang="en-US" altLang="zh-CN"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buNone/>
              <a:defRPr/>
            </a:pPr>
            <a:r>
              <a:rPr kumimoji="0" lang="zh-CN" altLang="en-US" sz="20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0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a:t>
            </a:r>
            <a:r>
              <a:rPr kumimoji="0" lang="zh-CN" altLang="en-US" sz="20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）噪声干扰问题</a:t>
            </a:r>
            <a:endParaRPr kumimoji="0" lang="en-US" altLang="zh-CN" sz="20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buNone/>
              <a:defRPr/>
            </a:pP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社交媒体中充斥着大量的广告信息，</a:t>
            </a:r>
            <a:r>
              <a:rPr lang="zh-CN" altLang="en-US" sz="1900" b="1" dirty="0">
                <a:solidFill>
                  <a:srgbClr val="FF0000"/>
                </a:solidFill>
                <a:latin typeface="微软雅黑" panose="020B0503020204020204" pitchFamily="34" charset="-122"/>
                <a:ea typeface="微软雅黑" panose="020B0503020204020204" pitchFamily="34" charset="-122"/>
              </a:rPr>
              <a:t>这些广告噪声对话题检测与追踪基本没有实际的意义</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，甚至会使检测结果出现一定程度的偏差。针对垃圾邮件问题，研究者提出了许多</a:t>
            </a:r>
            <a:r>
              <a:rPr lang="zh-CN" altLang="en-US" sz="1900" b="1" dirty="0">
                <a:solidFill>
                  <a:srgbClr val="FF0000"/>
                </a:solidFill>
                <a:latin typeface="微软雅黑" panose="020B0503020204020204" pitchFamily="34" charset="-122"/>
                <a:ea typeface="微软雅黑" panose="020B0503020204020204" pitchFamily="34" charset="-122"/>
              </a:rPr>
              <a:t>垃圾邮件检测算法</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。在未来的研究中，可以将这些算法改进，并应用到微博数据中。</a:t>
            </a:r>
            <a:endParaRPr kumimoji="0" lang="en-US" altLang="zh-CN"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buNone/>
              <a:defRPr/>
            </a:pPr>
            <a:r>
              <a:rPr lang="zh-CN" altLang="en-US"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000000"/>
                </a:solidFill>
                <a:latin typeface="微软雅黑" panose="020B0503020204020204" pitchFamily="34" charset="-122"/>
                <a:ea typeface="微软雅黑" panose="020B0503020204020204" pitchFamily="34" charset="-122"/>
              </a:rPr>
              <a:t>3</a:t>
            </a:r>
            <a:r>
              <a:rPr lang="zh-CN" altLang="en-US" sz="2000" dirty="0">
                <a:solidFill>
                  <a:srgbClr val="000000"/>
                </a:solidFill>
                <a:latin typeface="微软雅黑" panose="020B0503020204020204" pitchFamily="34" charset="-122"/>
                <a:ea typeface="微软雅黑" panose="020B0503020204020204" pitchFamily="34" charset="-122"/>
              </a:rPr>
              <a:t>）多源信息传播问题</a:t>
            </a:r>
            <a:endParaRPr lang="en-US" altLang="zh-CN" sz="2000" dirty="0">
              <a:solidFill>
                <a:srgbClr val="000000"/>
              </a:solidFill>
              <a:latin typeface="微软雅黑" panose="020B0503020204020204" pitchFamily="34" charset="-122"/>
              <a:ea typeface="微软雅黑" panose="020B0503020204020204" pitchFamily="34" charset="-122"/>
            </a:endParaRPr>
          </a:p>
          <a:p>
            <a:pPr marL="0" indent="0" algn="just">
              <a:buNone/>
              <a:defRPr/>
            </a:pP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在当前的社交网络中，大部分话题检测追踪的研究都是针对单一数据源的，虽然数据量巨大且更新迅速，但是如果</a:t>
            </a:r>
            <a:r>
              <a:rPr lang="zh-CN" altLang="en-US" sz="1800" b="1" dirty="0">
                <a:solidFill>
                  <a:srgbClr val="FF0000"/>
                </a:solidFill>
                <a:latin typeface="微软雅黑" panose="020B0503020204020204" pitchFamily="34" charset="-122"/>
                <a:ea typeface="微软雅黑" panose="020B0503020204020204" pitchFamily="34" charset="-122"/>
              </a:rPr>
              <a:t>忽略了社交媒体平台间转发、分享等功能</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，就会导致无法全面地获取新兴话题以及话题的演变过程。因此，可以考虑在检测过程中加入</a:t>
            </a:r>
            <a:r>
              <a:rPr lang="zh-CN" altLang="en-US" sz="1800" b="1" dirty="0">
                <a:solidFill>
                  <a:srgbClr val="FF0000"/>
                </a:solidFill>
                <a:latin typeface="微软雅黑" panose="020B0503020204020204" pitchFamily="34" charset="-122"/>
                <a:ea typeface="微软雅黑" panose="020B0503020204020204" pitchFamily="34" charset="-122"/>
              </a:rPr>
              <a:t>关联网站信息</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，全面反映网络中目标话题的分布态势。</a:t>
            </a:r>
            <a:endParaRPr kumimoji="0" lang="en-US" altLang="zh-CN"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57354324"/>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50055"/>
            <a:ext cx="8643848" cy="478155"/>
          </a:xfrm>
        </p:spPr>
        <p:txBody>
          <a:bodyPr/>
          <a:lstStyle/>
          <a:p>
            <a:r>
              <a:rPr lang="zh-CN" altLang="en-US" dirty="0"/>
              <a:t>话题发现应用案例与不足</a:t>
            </a:r>
          </a:p>
        </p:txBody>
      </p:sp>
      <p:sp>
        <p:nvSpPr>
          <p:cNvPr id="11" name="内容占位符 1"/>
          <p:cNvSpPr txBox="1"/>
          <p:nvPr/>
        </p:nvSpPr>
        <p:spPr>
          <a:xfrm>
            <a:off x="466726" y="1671773"/>
            <a:ext cx="11058524" cy="5262425"/>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1900" dirty="0">
                <a:solidFill>
                  <a:srgbClr val="000000"/>
                </a:solidFill>
                <a:latin typeface="微软雅黑" panose="020B0503020204020204" pitchFamily="34" charset="-122"/>
                <a:ea typeface="微软雅黑" panose="020B0503020204020204" pitchFamily="34" charset="-122"/>
              </a:rPr>
              <a:t>（</a:t>
            </a:r>
            <a:r>
              <a:rPr lang="en-US" altLang="zh-CN" sz="1900" dirty="0">
                <a:solidFill>
                  <a:srgbClr val="000000"/>
                </a:solidFill>
                <a:latin typeface="微软雅黑" panose="020B0503020204020204" pitchFamily="34" charset="-122"/>
                <a:ea typeface="微软雅黑" panose="020B0503020204020204" pitchFamily="34" charset="-122"/>
              </a:rPr>
              <a:t>4</a:t>
            </a:r>
            <a:r>
              <a:rPr lang="zh-CN" altLang="en-US" sz="1900" dirty="0">
                <a:solidFill>
                  <a:srgbClr val="000000"/>
                </a:solidFill>
                <a:latin typeface="微软雅黑" panose="020B0503020204020204" pitchFamily="34" charset="-122"/>
                <a:ea typeface="微软雅黑" panose="020B0503020204020204" pitchFamily="34" charset="-122"/>
              </a:rPr>
              <a:t>）</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非文本信息问题</a:t>
            </a:r>
            <a:endParaRPr kumimoji="0" lang="en-US" altLang="zh-CN"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针对热门话题的检测，应该同时考虑</a:t>
            </a:r>
            <a:r>
              <a:rPr kumimoji="0" lang="zh-CN" altLang="en-US" sz="18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文本信息和非文本信息</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对检测过程的贡献。但是，目前的研究只简单利用了用户的权威度和评论转发数等用户行为特征。在以后的研究中，可以将用户的</a:t>
            </a:r>
            <a:r>
              <a:rPr kumimoji="0" lang="zh-CN" altLang="en-US" sz="18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影响力信息、用户参与社交媒体互动的行为</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信息等特征纳入话题检测与追踪的研究中</a:t>
            </a:r>
            <a:r>
              <a:rPr lang="zh-CN" altLang="en-US" sz="1800" dirty="0">
                <a:solidFill>
                  <a:srgbClr val="000000"/>
                </a:solidFill>
                <a:latin typeface="微软雅黑" panose="020B0503020204020204" pitchFamily="34" charset="-122"/>
                <a:ea typeface="微软雅黑" panose="020B0503020204020204" pitchFamily="34" charset="-122"/>
              </a:rPr>
              <a:t>。</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buNone/>
              <a:defRPr/>
            </a:pP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en-US" altLang="zh-CN" sz="1900" dirty="0">
                <a:solidFill>
                  <a:srgbClr val="000000"/>
                </a:solidFill>
                <a:latin typeface="微软雅黑" panose="020B0503020204020204" pitchFamily="34" charset="-122"/>
                <a:ea typeface="微软雅黑" panose="020B0503020204020204" pitchFamily="34" charset="-122"/>
              </a:rPr>
              <a:t>5</a:t>
            </a:r>
            <a:r>
              <a:rPr kumimoji="0" lang="zh-CN" altLang="en-US"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）结果评估问题</a:t>
            </a:r>
            <a:endParaRPr kumimoji="0" lang="en-US" altLang="zh-CN" sz="19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indent="0" algn="just">
              <a:buNone/>
              <a:defRPr/>
            </a:pP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话题检测与追踪结果的评 价方法除了传统的准确率、召回率外，第三方使用效果、</a:t>
            </a:r>
            <a:r>
              <a:rPr kumimoji="0" lang="zh-CN" altLang="en-US" sz="18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人工评估</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也是经常用于评价的指标。在实际工作中，人工评价其实是最可靠、适用范围最广的评估方式，这也是话题检测追踪领域一个亟需解决的问题，即找到一种</a:t>
            </a:r>
            <a:r>
              <a:rPr kumimoji="0" lang="zh-CN" altLang="en-US" sz="1800" b="1" i="0" u="none" strike="noStrike" kern="1200" cap="none" spc="3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自动的适用全领域的评估方法</a:t>
            </a:r>
            <a:r>
              <a:rPr kumimoji="0" lang="zh-CN" altLang="en-US"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8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304618767"/>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74"/>
          <p:cNvSpPr txBox="1"/>
          <p:nvPr/>
        </p:nvSpPr>
        <p:spPr>
          <a:xfrm>
            <a:off x="4630737" y="4213403"/>
            <a:ext cx="4456113"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rPr>
              <a:t>参考文献与资料</a:t>
            </a:r>
          </a:p>
        </p:txBody>
      </p:sp>
      <p:graphicFrame>
        <p:nvGraphicFramePr>
          <p:cNvPr id="24" name="图表 23"/>
          <p:cNvGraphicFramePr/>
          <p:nvPr/>
        </p:nvGraphicFramePr>
        <p:xfrm>
          <a:off x="590986"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25" name="椭圆 24"/>
          <p:cNvSpPr/>
          <p:nvPr/>
        </p:nvSpPr>
        <p:spPr>
          <a:xfrm>
            <a:off x="1640676" y="4099847"/>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rPr>
              <a:t>7</a:t>
            </a:r>
            <a:endParaRPr kumimoji="0" lang="zh-CN" altLang="en-US"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endParaRPr>
          </a:p>
        </p:txBody>
      </p:sp>
    </p:spTree>
  </p:cSld>
  <p:clrMapOvr>
    <a:masterClrMapping/>
  </p:clrMapOvr>
  <p:transition spd="med">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577850" y="249067"/>
            <a:ext cx="8643848" cy="480131"/>
          </a:xfrm>
        </p:spPr>
        <p:txBody>
          <a:bodyPr/>
          <a:lstStyle/>
          <a:p>
            <a:r>
              <a:rPr lang="zh-CN" altLang="en-US" dirty="0"/>
              <a:t>参考文献与资料</a:t>
            </a:r>
          </a:p>
        </p:txBody>
      </p:sp>
      <p:sp>
        <p:nvSpPr>
          <p:cNvPr id="11" name="内容占位符 1"/>
          <p:cNvSpPr txBox="1"/>
          <p:nvPr/>
        </p:nvSpPr>
        <p:spPr>
          <a:xfrm>
            <a:off x="352426" y="852623"/>
            <a:ext cx="11610974" cy="5243377"/>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zh-CN" sz="1600" dirty="0">
                <a:solidFill>
                  <a:srgbClr val="000000"/>
                </a:solidFill>
                <a:latin typeface="微软雅黑" panose="020B0503020204020204" pitchFamily="34" charset="-122"/>
                <a:ea typeface="微软雅黑" panose="020B0503020204020204" pitchFamily="34" charset="-122"/>
              </a:rPr>
              <a:t>[1] Xu G , Yu Z , Wang C , et al. Research on topic discovery technology for Web news[J]. Neural Computing and Applications, 2018.</a:t>
            </a:r>
          </a:p>
          <a:p>
            <a:pPr marL="0" indent="0">
              <a:buNone/>
              <a:defRPr/>
            </a:pP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 </a:t>
            </a:r>
            <a:r>
              <a:rPr kumimoji="0" lang="en-US" altLang="zh-CN" sz="160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Landauer</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Thomas K. , and S. T. </a:t>
            </a:r>
            <a:r>
              <a:rPr kumimoji="0" lang="en-US" altLang="zh-CN" sz="160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Dumais</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 "A solution to Plato's problem: The latent semantic analysis theory of acquisition, induction, and representation of knowledge." Psychological Review 104.2(1997):211-240.</a:t>
            </a:r>
          </a:p>
          <a:p>
            <a:pPr marL="0" indent="0">
              <a:buNone/>
              <a:defRPr/>
            </a:pPr>
            <a:r>
              <a:rPr lang="en-US" altLang="zh-CN" sz="1600" dirty="0">
                <a:solidFill>
                  <a:srgbClr val="000000"/>
                </a:solidFill>
                <a:latin typeface="微软雅黑" panose="020B0503020204020204" pitchFamily="34" charset="-122"/>
                <a:ea typeface="微软雅黑" panose="020B0503020204020204" pitchFamily="34" charset="-122"/>
              </a:rPr>
              <a:t>[3]</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T </a:t>
            </a:r>
            <a:r>
              <a:rPr kumimoji="0" lang="en-US" altLang="zh-CN" sz="160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Hofmann.Probabilistic</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Latent Semantic </a:t>
            </a:r>
            <a:r>
              <a:rPr kumimoji="0" lang="en-US" altLang="zh-CN" sz="160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Analysis.Fifteenth</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Conference on Uncertainty in Artificial Intelligence,1999-07-30. </a:t>
            </a:r>
          </a:p>
          <a:p>
            <a:pPr marL="0" indent="0">
              <a:buNone/>
              <a:defRPr/>
            </a:pPr>
            <a:r>
              <a:rPr lang="en-US" altLang="zh-CN" sz="1600" dirty="0">
                <a:solidFill>
                  <a:srgbClr val="000000"/>
                </a:solidFill>
                <a:latin typeface="微软雅黑" panose="020B0503020204020204" pitchFamily="34" charset="-122"/>
                <a:ea typeface="微软雅黑" panose="020B0503020204020204" pitchFamily="34" charset="-122"/>
              </a:rPr>
              <a:t>[4]</a:t>
            </a:r>
            <a:r>
              <a:rPr kumimoji="0" lang="en-US" altLang="zh-CN" sz="160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Blei</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D M , Ng A , Jordan M I . Latent </a:t>
            </a:r>
            <a:r>
              <a:rPr kumimoji="0" lang="en-US" altLang="zh-CN" sz="1600" i="0" u="none" strike="noStrike" kern="1200" cap="none" spc="30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dirichlet</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allocation[J]. The Journal of Machine Learning Research, 2003.</a:t>
            </a:r>
          </a:p>
          <a:p>
            <a:pPr marL="0" indent="0">
              <a:buNone/>
              <a:defRPr/>
            </a:pPr>
            <a:r>
              <a:rPr lang="en-US" altLang="zh-CN" sz="1500" b="0" i="0" dirty="0">
                <a:solidFill>
                  <a:srgbClr val="000000"/>
                </a:solidFill>
                <a:effectLst/>
                <a:latin typeface="微软雅黑" panose="020B0503020204020204" pitchFamily="34" charset="-122"/>
                <a:ea typeface="微软雅黑" panose="020B0503020204020204" pitchFamily="34" charset="-122"/>
              </a:rPr>
              <a:t>[5]</a:t>
            </a:r>
            <a:r>
              <a:rPr lang="en-US" altLang="zh-CN" sz="1500" b="0" i="0" dirty="0" err="1">
                <a:solidFill>
                  <a:srgbClr val="000000"/>
                </a:solidFill>
                <a:effectLst/>
                <a:latin typeface="微软雅黑" panose="020B0503020204020204" pitchFamily="34" charset="-122"/>
                <a:ea typeface="微软雅黑" panose="020B0503020204020204" pitchFamily="34" charset="-122"/>
              </a:rPr>
              <a:t>Groof</a:t>
            </a:r>
            <a:r>
              <a:rPr lang="en-US" altLang="zh-CN" sz="1500" b="0" i="0" dirty="0">
                <a:solidFill>
                  <a:srgbClr val="000000"/>
                </a:solidFill>
                <a:effectLst/>
                <a:latin typeface="微软雅黑" panose="020B0503020204020204" pitchFamily="34" charset="-122"/>
                <a:ea typeface="微软雅黑" panose="020B0503020204020204" pitchFamily="34" charset="-122"/>
              </a:rPr>
              <a:t> R D , Xu H . Automatic topic discovery of online hospital reviews using an improved LDA with Variational Gibbs Sampling[C]// 2017 IEEE International Conference on Big Data (Big Data). IEEE, 2017.</a:t>
            </a:r>
          </a:p>
          <a:p>
            <a:pPr marL="0" indent="0">
              <a:buNone/>
              <a:defRPr/>
            </a:pPr>
            <a:r>
              <a:rPr kumimoji="0" lang="en-US" altLang="zh-CN" sz="15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[6]Yin Z , Cao L , Han J , et al. Geographical Topic Discovery and Comparison[C]// International Conference on World Wide Web. ACM, 2011.</a:t>
            </a:r>
          </a:p>
          <a:p>
            <a:pPr marL="0" indent="0">
              <a:buNone/>
              <a:defRPr/>
            </a:pPr>
            <a:r>
              <a:rPr lang="en-US" altLang="zh-CN" sz="1600" dirty="0">
                <a:solidFill>
                  <a:srgbClr val="000000"/>
                </a:solidFill>
                <a:latin typeface="微软雅黑" panose="020B0503020204020204" pitchFamily="34" charset="-122"/>
                <a:ea typeface="微软雅黑" panose="020B0503020204020204" pitchFamily="34" charset="-122"/>
              </a:rPr>
              <a:t>[7]</a:t>
            </a:r>
            <a:r>
              <a:rPr lang="zh-CN" altLang="en-US" sz="1600" dirty="0">
                <a:solidFill>
                  <a:srgbClr val="000000"/>
                </a:solidFill>
                <a:latin typeface="微软雅黑" panose="020B0503020204020204" pitchFamily="34" charset="-122"/>
                <a:ea typeface="微软雅黑" panose="020B0503020204020204" pitchFamily="34" charset="-122"/>
              </a:rPr>
              <a:t>李璐萍</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赵小兵</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基于文本聚类的主题发现方法研究综述</a:t>
            </a:r>
            <a:r>
              <a:rPr lang="en-US" altLang="zh-CN" sz="1600" dirty="0">
                <a:solidFill>
                  <a:srgbClr val="000000"/>
                </a:solidFill>
                <a:latin typeface="微软雅黑" panose="020B0503020204020204" pitchFamily="34" charset="-122"/>
                <a:ea typeface="微软雅黑" panose="020B0503020204020204" pitchFamily="34" charset="-122"/>
              </a:rPr>
              <a:t>[J]. </a:t>
            </a:r>
            <a:r>
              <a:rPr lang="zh-CN" altLang="en-US" sz="1600" dirty="0">
                <a:solidFill>
                  <a:srgbClr val="000000"/>
                </a:solidFill>
                <a:latin typeface="微软雅黑" panose="020B0503020204020204" pitchFamily="34" charset="-122"/>
                <a:ea typeface="微软雅黑" panose="020B0503020204020204" pitchFamily="34" charset="-122"/>
              </a:rPr>
              <a:t>情报探索</a:t>
            </a:r>
            <a:r>
              <a:rPr lang="en-US" altLang="zh-CN" sz="1600" dirty="0">
                <a:solidFill>
                  <a:srgbClr val="000000"/>
                </a:solidFill>
                <a:latin typeface="微软雅黑" panose="020B0503020204020204" pitchFamily="34" charset="-122"/>
                <a:ea typeface="微软雅黑" panose="020B0503020204020204" pitchFamily="34" charset="-122"/>
              </a:rPr>
              <a:t>, 2020(11).</a:t>
            </a:r>
          </a:p>
          <a:p>
            <a:pPr marL="0" indent="0">
              <a:buNone/>
              <a:defRPr/>
            </a:pP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李海林</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邬先利</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基于时间序列聚类的主题发现与演化分析研究</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[J].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情报学报</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2019(10).</a:t>
            </a:r>
          </a:p>
          <a:p>
            <a:pPr marL="0" indent="0">
              <a:buNone/>
              <a:defRPr/>
            </a:pPr>
            <a:r>
              <a:rPr lang="en-US" altLang="zh-CN" sz="16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王林</a:t>
            </a:r>
            <a:r>
              <a:rPr lang="en-US" altLang="zh-CN" sz="1600" dirty="0">
                <a:solidFill>
                  <a:srgbClr val="000000"/>
                </a:solidFill>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许郡蒙</a:t>
            </a: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600" dirty="0">
                <a:solidFill>
                  <a:srgbClr val="000000"/>
                </a:solidFill>
                <a:latin typeface="微软雅黑" panose="020B0503020204020204" pitchFamily="34" charset="-122"/>
                <a:ea typeface="微软雅黑" panose="020B0503020204020204" pitchFamily="34" charset="-122"/>
              </a:rPr>
              <a:t>分布式</a:t>
            </a:r>
            <a:r>
              <a:rPr lang="en-US" altLang="zh-CN" sz="1600" dirty="0">
                <a:solidFill>
                  <a:srgbClr val="000000"/>
                </a:solidFill>
                <a:latin typeface="微软雅黑" panose="020B0503020204020204" pitchFamily="34" charset="-122"/>
                <a:ea typeface="微软雅黑" panose="020B0503020204020204" pitchFamily="34" charset="-122"/>
              </a:rPr>
              <a:t>K-means</a:t>
            </a:r>
            <a:r>
              <a:rPr lang="zh-CN" altLang="en-US" sz="1600" dirty="0">
                <a:solidFill>
                  <a:srgbClr val="000000"/>
                </a:solidFill>
                <a:latin typeface="微软雅黑" panose="020B0503020204020204" pitchFamily="34" charset="-122"/>
                <a:ea typeface="微软雅黑" panose="020B0503020204020204" pitchFamily="34" charset="-122"/>
              </a:rPr>
              <a:t>聚类在微博热点主题发现的应用</a:t>
            </a:r>
            <a:r>
              <a:rPr lang="en-US" altLang="zh-CN" sz="1600" dirty="0">
                <a:solidFill>
                  <a:srgbClr val="000000"/>
                </a:solidFill>
                <a:latin typeface="微软雅黑" panose="020B0503020204020204" pitchFamily="34" charset="-122"/>
                <a:ea typeface="微软雅黑" panose="020B0503020204020204" pitchFamily="34" charset="-122"/>
              </a:rPr>
              <a:t>[J]. </a:t>
            </a:r>
            <a:r>
              <a:rPr lang="zh-CN" altLang="en-US" sz="1600" dirty="0">
                <a:solidFill>
                  <a:srgbClr val="000000"/>
                </a:solidFill>
                <a:latin typeface="微软雅黑" panose="020B0503020204020204" pitchFamily="34" charset="-122"/>
                <a:ea typeface="微软雅黑" panose="020B0503020204020204" pitchFamily="34" charset="-122"/>
              </a:rPr>
              <a:t>计算机仿真</a:t>
            </a:r>
            <a:r>
              <a:rPr lang="en-US" altLang="zh-CN" sz="1600" dirty="0">
                <a:solidFill>
                  <a:srgbClr val="000000"/>
                </a:solidFill>
                <a:latin typeface="微软雅黑" panose="020B0503020204020204" pitchFamily="34" charset="-122"/>
                <a:ea typeface="微软雅黑" panose="020B0503020204020204" pitchFamily="34" charset="-122"/>
              </a:rPr>
              <a:t>, 2020, v.37(08):127-131.</a:t>
            </a:r>
          </a:p>
          <a:p>
            <a:pPr marL="0" indent="0">
              <a:buNone/>
              <a:defRPr/>
            </a:pP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张仰森</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段宇翔</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黄改娟</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等</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社交媒体话题检测与追踪技术研究综述</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[J]. </a:t>
            </a:r>
            <a:r>
              <a:rPr kumimoji="0" lang="zh-CN" altLang="en-US"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中文信息学报</a:t>
            </a:r>
            <a:r>
              <a:rPr kumimoji="0" lang="en-US" altLang="zh-CN" sz="16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2019, 33(7).</a:t>
            </a:r>
            <a:endParaRPr kumimoji="0" lang="en-US" altLang="zh-CN" sz="140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4230912" y="4042946"/>
            <a:ext cx="7287114" cy="0"/>
          </a:xfrm>
          <a:prstGeom prst="line">
            <a:avLst/>
          </a:prstGeom>
          <a:ln w="9525" cmpd="sng">
            <a:gradFill>
              <a:gsLst>
                <a:gs pos="11000">
                  <a:schemeClr val="accent1">
                    <a:lumMod val="5000"/>
                    <a:lumOff val="95000"/>
                    <a:alpha val="0"/>
                  </a:schemeClr>
                </a:gs>
                <a:gs pos="100000">
                  <a:schemeClr val="bg1">
                    <a:alpha val="81000"/>
                  </a:schemeClr>
                </a:gs>
              </a:gsLst>
              <a:lin ang="0" scaled="0"/>
            </a:gradFill>
            <a:prstDash val="soli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622801" y="2011086"/>
            <a:ext cx="6914815" cy="967252"/>
          </a:xfrm>
          <a:prstGeom prst="rect">
            <a:avLst/>
          </a:prstGeom>
          <a:noFill/>
        </p:spPr>
        <p:txBody>
          <a:bodyPr wrap="square" lIns="0" tIns="0" rIns="0" bIns="0" rtlCol="0">
            <a:spAutoFit/>
          </a:bodyPr>
          <a:lstStyle/>
          <a:p>
            <a:pPr algn="ctr">
              <a:lnSpc>
                <a:spcPct val="110000"/>
              </a:lnSpc>
            </a:pPr>
            <a:r>
              <a:rPr lang="zh-CN" altLang="en-US" sz="6000" spc="300" dirty="0" smtClean="0">
                <a:solidFill>
                  <a:schemeClr val="bg1"/>
                </a:solidFill>
                <a:latin typeface="+mn-ea"/>
              </a:rPr>
              <a:t>感谢聆听</a:t>
            </a:r>
            <a:endParaRPr lang="en-US" altLang="zh-CN" sz="6000" spc="300" dirty="0">
              <a:solidFill>
                <a:schemeClr val="bg1"/>
              </a:solidFill>
              <a:latin typeface="+mn-ea"/>
              <a:ea typeface="+mn-ea"/>
            </a:endParaRPr>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75"/>
          <p:cNvSpPr txBox="1"/>
          <p:nvPr/>
        </p:nvSpPr>
        <p:spPr>
          <a:xfrm>
            <a:off x="4621212" y="4887502"/>
            <a:ext cx="5723791" cy="373949"/>
          </a:xfrm>
          <a:prstGeom prst="rect">
            <a:avLst/>
          </a:prstGeom>
          <a:noFill/>
        </p:spPr>
        <p:txBody>
          <a:bodyPr vert="horz" wrap="square"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solidFill>
                  <a:sysClr val="window" lastClr="FFFFFF">
                    <a:lumMod val="65000"/>
                  </a:sysClr>
                </a:solidFill>
                <a:latin typeface="Arial" panose="020B0604020202020204"/>
                <a:ea typeface="微软雅黑" panose="020B0503020204020204" pitchFamily="34" charset="-122"/>
              </a:rPr>
              <a:t>主讲人：王淼</a:t>
            </a:r>
            <a:endParaRPr kumimoji="0" lang="en-US" altLang="en-US" sz="2400" b="0" i="0" u="none" strike="noStrike" kern="1200" cap="none" spc="0" normalizeH="0" baseline="0" noProof="0" dirty="0">
              <a:ln>
                <a:noFill/>
              </a:ln>
              <a:solidFill>
                <a:sysClr val="window" lastClr="FFFFFF">
                  <a:lumMod val="65000"/>
                </a:sysClr>
              </a:solidFill>
              <a:effectLst/>
              <a:uLnTx/>
              <a:uFillTx/>
              <a:latin typeface="Arial" panose="020B0604020202020204"/>
              <a:ea typeface="微软雅黑" panose="020B0503020204020204" pitchFamily="34" charset="-122"/>
              <a:cs typeface="+mn-cs"/>
            </a:endParaRPr>
          </a:p>
        </p:txBody>
      </p:sp>
      <p:sp>
        <p:nvSpPr>
          <p:cNvPr id="15" name="标题 74"/>
          <p:cNvSpPr txBox="1"/>
          <p:nvPr/>
        </p:nvSpPr>
        <p:spPr>
          <a:xfrm>
            <a:off x="4621212" y="3946413"/>
            <a:ext cx="5723791" cy="10207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zh-CN" altLang="en-US" sz="4400" kern="1200" dirty="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400" b="0" i="0" u="none" strike="noStrike" kern="1200" cap="none" spc="0" normalizeH="0" baseline="0" noProof="0" dirty="0">
                <a:ln>
                  <a:noFill/>
                </a:ln>
                <a:solidFill>
                  <a:sysClr val="windowText" lastClr="000000"/>
                </a:solidFill>
                <a:effectLst/>
                <a:uLnTx/>
                <a:uFillTx/>
                <a:latin typeface="Arial" panose="020B0604020202020204"/>
                <a:ea typeface="微软雅黑" panose="020B0503020204020204" pitchFamily="34" charset="-122"/>
                <a:cs typeface="+mj-cs"/>
              </a:rPr>
              <a:t>特征词提取算法</a:t>
            </a:r>
          </a:p>
        </p:txBody>
      </p:sp>
      <p:graphicFrame>
        <p:nvGraphicFramePr>
          <p:cNvPr id="16" name="图表 15"/>
          <p:cNvGraphicFramePr/>
          <p:nvPr/>
        </p:nvGraphicFramePr>
        <p:xfrm>
          <a:off x="1381561" y="3754939"/>
          <a:ext cx="2906485" cy="1937657"/>
        </p:xfrm>
        <a:graphic>
          <a:graphicData uri="http://schemas.openxmlformats.org/drawingml/2006/chart">
            <c:chart xmlns:c="http://schemas.openxmlformats.org/drawingml/2006/chart" xmlns:r="http://schemas.openxmlformats.org/officeDocument/2006/relationships" r:id="rId3"/>
          </a:graphicData>
        </a:graphic>
      </p:graphicFrame>
      <p:sp>
        <p:nvSpPr>
          <p:cNvPr id="17" name="椭圆 16"/>
          <p:cNvSpPr/>
          <p:nvPr/>
        </p:nvSpPr>
        <p:spPr>
          <a:xfrm>
            <a:off x="2414176" y="4099848"/>
            <a:ext cx="1247839" cy="1247839"/>
          </a:xfrm>
          <a:prstGeom prst="ellipse">
            <a:avLst/>
          </a:prstGeom>
          <a:solidFill>
            <a:srgbClr val="006C39"/>
          </a:solidFill>
          <a:ln w="12700" cap="flat" cmpd="sng" algn="ctr">
            <a:noFill/>
            <a:prstDash val="solid"/>
            <a:miter lim="800000"/>
          </a:ln>
          <a:effectLst>
            <a:outerShdw blurRad="101600" dist="38100" dir="5400000" algn="t" rotWithShape="0">
              <a:srgbClr val="E7E6E6">
                <a:lumMod val="50000"/>
                <a:alpha val="40000"/>
              </a:srgbClr>
            </a:outerShdw>
          </a:effectLst>
        </p:spPr>
        <p:txBody>
          <a:bodyPr rtlCol="0" anchor="ctr"/>
          <a:lstStyle/>
          <a:p>
            <a:pPr marL="0" marR="0" lvl="0" indent="0" algn="ctr" defTabSz="914400" eaLnBrk="1" fontAlgn="auto" latinLnBrk="0" hangingPunct="1">
              <a:spcBef>
                <a:spcPts val="0"/>
              </a:spcBef>
              <a:spcAft>
                <a:spcPts val="0"/>
              </a:spcAft>
              <a:buClrTx/>
              <a:buSzTx/>
              <a:buFontTx/>
              <a:buNone/>
              <a:defRPr/>
            </a:pPr>
            <a:r>
              <a:rPr kumimoji="0" lang="en-US" altLang="zh-CN"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rPr>
              <a:t>2</a:t>
            </a:r>
            <a:endParaRPr kumimoji="0" lang="zh-CN" altLang="en-US" sz="5400" b="1" i="0" u="none" strike="noStrike" kern="0" cap="none" spc="0" normalizeH="0" baseline="0" noProof="0" dirty="0">
              <a:ln>
                <a:noFill/>
              </a:ln>
              <a:solidFill>
                <a:prstClr val="white"/>
              </a:solidFill>
              <a:effectLst>
                <a:innerShdw blurRad="127000">
                  <a:prstClr val="white">
                    <a:lumMod val="50000"/>
                    <a:alpha val="85000"/>
                  </a:prstClr>
                </a:innerShdw>
              </a:effectLst>
              <a:uLnTx/>
              <a:uFillTx/>
              <a:cs typeface="+mn-ea"/>
              <a:sym typeface="+mn-lt"/>
            </a:endParaRPr>
          </a:p>
        </p:txBody>
      </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a:t>2</a:t>
            </a:r>
            <a:r>
              <a:rPr lang="zh-CN" altLang="en-US" dirty="0"/>
              <a:t>特征词提取算法</a:t>
            </a:r>
          </a:p>
        </p:txBody>
      </p:sp>
      <p:sp>
        <p:nvSpPr>
          <p:cNvPr id="11" name="内容占位符 1"/>
          <p:cNvSpPr txBox="1"/>
          <p:nvPr/>
        </p:nvSpPr>
        <p:spPr>
          <a:xfrm>
            <a:off x="1391585" y="1690167"/>
            <a:ext cx="9100038" cy="3610708"/>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30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半闭框 12"/>
          <p:cNvSpPr/>
          <p:nvPr/>
        </p:nvSpPr>
        <p:spPr>
          <a:xfrm flipH="1" flipV="1">
            <a:off x="10639669" y="518585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1391585" y="1633524"/>
            <a:ext cx="7662985" cy="830997"/>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rPr>
              <a:t>想要话题发现算法具有较好的效果，应该选取合适的特征词提取算法。</a:t>
            </a:r>
            <a:endParaRPr lang="en-US" altLang="zh-CN" sz="2400" b="1" dirty="0">
              <a:latin typeface="宋体" panose="02010600030101010101" pitchFamily="2" charset="-122"/>
              <a:ea typeface="宋体" panose="02010600030101010101" pitchFamily="2" charset="-122"/>
            </a:endParaRPr>
          </a:p>
        </p:txBody>
      </p:sp>
      <p:sp>
        <p:nvSpPr>
          <p:cNvPr id="3" name="文本框 2"/>
          <p:cNvSpPr txBox="1"/>
          <p:nvPr/>
        </p:nvSpPr>
        <p:spPr>
          <a:xfrm>
            <a:off x="1726446" y="2719249"/>
            <a:ext cx="5892800" cy="2328523"/>
          </a:xfrm>
          <a:prstGeom prst="rect">
            <a:avLst/>
          </a:prstGeom>
          <a:noFill/>
        </p:spPr>
        <p:txBody>
          <a:bodyPr wrap="square" rtlCol="0">
            <a:spAutoFit/>
          </a:bodyPr>
          <a:lstStyle/>
          <a:p>
            <a:pPr>
              <a:lnSpc>
                <a:spcPct val="150000"/>
              </a:lnSpc>
            </a:pPr>
            <a:r>
              <a:rPr lang="zh-CN" altLang="en-US" sz="2000" b="1" dirty="0">
                <a:latin typeface="宋体" panose="02010600030101010101" pitchFamily="2" charset="-122"/>
                <a:ea typeface="宋体" panose="02010600030101010101" pitchFamily="2" charset="-122"/>
              </a:rPr>
              <a:t>特征词提取算法分类：</a:t>
            </a:r>
            <a:endParaRPr lang="en-US" altLang="zh-CN" sz="2000" b="1" dirty="0">
              <a:latin typeface="宋体" panose="02010600030101010101" pitchFamily="2" charset="-122"/>
              <a:ea typeface="宋体" panose="02010600030101010101" pitchFamily="2" charset="-122"/>
            </a:endParaRPr>
          </a:p>
          <a:p>
            <a:pPr>
              <a:lnSpc>
                <a:spcPct val="150000"/>
              </a:lnSpc>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一、无监督特征词提取算法</a:t>
            </a:r>
            <a:endParaRPr lang="en-US" altLang="zh-CN" sz="2000" b="1" dirty="0">
              <a:latin typeface="宋体" panose="02010600030101010101" pitchFamily="2" charset="-122"/>
              <a:ea typeface="宋体" panose="02010600030101010101" pitchFamily="2" charset="-122"/>
            </a:endParaRPr>
          </a:p>
          <a:p>
            <a:pPr>
              <a:lnSpc>
                <a:spcPct val="150000"/>
              </a:lnSpc>
            </a:pPr>
            <a:r>
              <a:rPr lang="en-US" altLang="zh-CN" sz="2000" b="1" dirty="0">
                <a:latin typeface="宋体" panose="02010600030101010101" pitchFamily="2" charset="-122"/>
                <a:ea typeface="宋体" panose="02010600030101010101" pitchFamily="2" charset="-122"/>
              </a:rPr>
              <a:t>	1</a:t>
            </a:r>
            <a:r>
              <a:rPr lang="zh-CN" altLang="en-US" sz="2000" b="1" dirty="0">
                <a:latin typeface="宋体" panose="02010600030101010101" pitchFamily="2" charset="-122"/>
                <a:ea typeface="宋体" panose="02010600030101010101" pitchFamily="2" charset="-122"/>
              </a:rPr>
              <a:t>、基于统计特征的特征词提取</a:t>
            </a:r>
            <a:endParaRPr lang="en-US" altLang="zh-CN" sz="2000" b="1" dirty="0">
              <a:latin typeface="宋体" panose="02010600030101010101" pitchFamily="2" charset="-122"/>
              <a:ea typeface="宋体" panose="02010600030101010101" pitchFamily="2" charset="-122"/>
            </a:endParaRPr>
          </a:p>
          <a:p>
            <a:pPr>
              <a:lnSpc>
                <a:spcPct val="150000"/>
              </a:lnSpc>
            </a:pPr>
            <a:r>
              <a:rPr lang="en-US" altLang="zh-CN" sz="2000" b="1" dirty="0">
                <a:latin typeface="宋体" panose="02010600030101010101" pitchFamily="2" charset="-122"/>
                <a:ea typeface="宋体" panose="02010600030101010101" pitchFamily="2" charset="-122"/>
              </a:rPr>
              <a:t>	2</a:t>
            </a:r>
            <a:r>
              <a:rPr lang="zh-CN" altLang="en-US" sz="2000" b="1" dirty="0">
                <a:latin typeface="宋体" panose="02010600030101010101" pitchFamily="2" charset="-122"/>
                <a:ea typeface="宋体" panose="02010600030101010101" pitchFamily="2" charset="-122"/>
              </a:rPr>
              <a:t>、基于词图模型的特征词提取</a:t>
            </a:r>
            <a:endParaRPr lang="en-US" altLang="zh-CN" sz="2000" b="1" dirty="0">
              <a:latin typeface="宋体" panose="02010600030101010101" pitchFamily="2" charset="-122"/>
              <a:ea typeface="宋体" panose="02010600030101010101" pitchFamily="2" charset="-122"/>
            </a:endParaRPr>
          </a:p>
          <a:p>
            <a:pPr>
              <a:lnSpc>
                <a:spcPct val="150000"/>
              </a:lnSpc>
            </a:pPr>
            <a:r>
              <a:rPr lang="en-US" altLang="zh-CN" sz="2000" b="1" dirty="0">
                <a:latin typeface="宋体" panose="02010600030101010101" pitchFamily="2" charset="-122"/>
                <a:ea typeface="宋体" panose="02010600030101010101" pitchFamily="2" charset="-122"/>
              </a:rPr>
              <a:t>    </a:t>
            </a:r>
            <a:r>
              <a:rPr lang="zh-CN" altLang="en-US" sz="2000" b="1" dirty="0">
                <a:latin typeface="宋体" panose="02010600030101010101" pitchFamily="2" charset="-122"/>
                <a:ea typeface="宋体" panose="02010600030101010101" pitchFamily="2" charset="-122"/>
              </a:rPr>
              <a:t>二、有监督特征词提取算法</a:t>
            </a:r>
            <a:endParaRPr lang="en-US" altLang="zh-CN" sz="2000" b="1" dirty="0">
              <a:latin typeface="宋体" panose="02010600030101010101" pitchFamily="2" charset="-122"/>
              <a:ea typeface="宋体" panose="02010600030101010101" pitchFamily="2" charset="-122"/>
            </a:endParaRPr>
          </a:p>
        </p:txBody>
      </p:sp>
    </p:spTree>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610,&quot;width&quot;:126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panose="020F0302020204030204"/>
      <a:ea typeface="Microsoft YaHei"/>
      <a:cs typeface=""/>
    </a:majorFont>
    <a:minorFont>
      <a:latin typeface="Arial"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自定义 44">
    <a:dk1>
      <a:sysClr val="windowText" lastClr="000000"/>
    </a:dk1>
    <a:lt1>
      <a:sysClr val="window" lastClr="FFFFFF"/>
    </a:lt1>
    <a:dk2>
      <a:srgbClr val="44546A"/>
    </a:dk2>
    <a:lt2>
      <a:srgbClr val="E7E6E6"/>
    </a:lt2>
    <a:accent1>
      <a:srgbClr val="006C39"/>
    </a:accent1>
    <a:accent2>
      <a:srgbClr val="006C39"/>
    </a:accent2>
    <a:accent3>
      <a:srgbClr val="FF9393"/>
    </a:accent3>
    <a:accent4>
      <a:srgbClr val="94B6CE"/>
    </a:accent4>
    <a:accent5>
      <a:srgbClr val="A7DDDD"/>
    </a:accent5>
    <a:accent6>
      <a:srgbClr val="F5F4B3"/>
    </a:accent6>
    <a:hlink>
      <a:srgbClr val="0563C1"/>
    </a:hlink>
    <a:folHlink>
      <a:srgbClr val="954F72"/>
    </a:folHlink>
  </a:clrScheme>
  <a:fontScheme name="x4dipb1j">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TotalTime>
  <Words>8033</Words>
  <Application>Microsoft Macintosh PowerPoint</Application>
  <PresentationFormat>宽屏</PresentationFormat>
  <Paragraphs>691</Paragraphs>
  <Slides>79</Slides>
  <Notes>77</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79</vt:i4>
      </vt:variant>
    </vt:vector>
  </HeadingPairs>
  <TitlesOfParts>
    <vt:vector size="91" baseType="lpstr">
      <vt:lpstr>Cambria Math</vt:lpstr>
      <vt:lpstr>DengXian</vt:lpstr>
      <vt:lpstr>DengXian Light</vt:lpstr>
      <vt:lpstr>Times New Roman</vt:lpstr>
      <vt:lpstr>Wingdings</vt:lpstr>
      <vt:lpstr>黑体</vt:lpstr>
      <vt:lpstr>宋体</vt:lpstr>
      <vt:lpstr>微软雅黑</vt:lpstr>
      <vt:lpstr>Arial</vt:lpstr>
      <vt:lpstr>Office 主题</vt:lpstr>
      <vt:lpstr>Equation</vt:lpstr>
      <vt:lpstr>Equations</vt:lpstr>
      <vt:lpstr>PowerPoint 演示文稿</vt:lpstr>
      <vt:lpstr>目录</vt:lpstr>
      <vt:lpstr>PowerPoint 演示文稿</vt:lpstr>
      <vt:lpstr>1.1 话题和发现</vt:lpstr>
      <vt:lpstr>1.2 定义和起源</vt:lpstr>
      <vt:lpstr>1.3青岛大虾事件</vt:lpstr>
      <vt:lpstr>1.4事件启示</vt:lpstr>
      <vt:lpstr>PowerPoint 演示文稿</vt:lpstr>
      <vt:lpstr>2特征词提取算法</vt:lpstr>
      <vt:lpstr>2.1.1 基于统计特征的特征词提取算法</vt:lpstr>
      <vt:lpstr>2.1.1基于统计特征的特征词提取方法</vt:lpstr>
      <vt:lpstr>2.1.1基于统计特征的特征词提取方法</vt:lpstr>
      <vt:lpstr>2.1.1基于统计特征的特征词提取方法</vt:lpstr>
      <vt:lpstr>2.1.1 TF-IDF算法和互信息算法的比较</vt:lpstr>
      <vt:lpstr>2.1.2 基于词图模型的特征词提取</vt:lpstr>
      <vt:lpstr>2.1.2 基于词图模型的特征词提取</vt:lpstr>
      <vt:lpstr>2.1.2 基于词图模型的特征词提取</vt:lpstr>
      <vt:lpstr>2.1.2 基于词图模型的特征词提取</vt:lpstr>
      <vt:lpstr>2.1.2 基于词图模型的特征词提取</vt:lpstr>
      <vt:lpstr>2.1.2 基于词图模型的特征词提取</vt:lpstr>
      <vt:lpstr>2.2有监督的特征词提取方法</vt:lpstr>
      <vt:lpstr>PowerPoint 演示文稿</vt:lpstr>
      <vt:lpstr>*PCA</vt:lpstr>
      <vt:lpstr>*PCA</vt:lpstr>
      <vt:lpstr>*PCA</vt:lpstr>
      <vt:lpstr>*PCA</vt:lpstr>
      <vt:lpstr>*PCA</vt:lpstr>
      <vt:lpstr>传统信息检索方法</vt:lpstr>
      <vt:lpstr>LSA （Latent Semantic Indexing）</vt:lpstr>
      <vt:lpstr>LSA</vt:lpstr>
      <vt:lpstr>LSA</vt:lpstr>
      <vt:lpstr>LSA</vt:lpstr>
      <vt:lpstr>LSA</vt:lpstr>
      <vt:lpstr>LSA</vt:lpstr>
      <vt:lpstr>PLSA</vt:lpstr>
      <vt:lpstr>PLSA</vt:lpstr>
      <vt:lpstr>PLSA</vt:lpstr>
      <vt:lpstr>PLSA</vt:lpstr>
      <vt:lpstr>PLSA</vt:lpstr>
      <vt:lpstr>LDA</vt:lpstr>
      <vt:lpstr>LDA</vt:lpstr>
      <vt:lpstr>LDA</vt:lpstr>
      <vt:lpstr>Summary</vt:lpstr>
      <vt:lpstr>PowerPoint 演示文稿</vt:lpstr>
      <vt:lpstr>文本聚类</vt:lpstr>
      <vt:lpstr>话题发现的组成</vt:lpstr>
      <vt:lpstr>向量距离</vt:lpstr>
      <vt:lpstr>簇间距离</vt:lpstr>
      <vt:lpstr>算法选取</vt:lpstr>
      <vt:lpstr>原理简述</vt:lpstr>
      <vt:lpstr>原理简述</vt:lpstr>
      <vt:lpstr>原理简述</vt:lpstr>
      <vt:lpstr>原理简述</vt:lpstr>
      <vt:lpstr>优势与不足</vt:lpstr>
      <vt:lpstr>PowerPoint 演示文稿</vt:lpstr>
      <vt:lpstr>研究展望</vt:lpstr>
      <vt:lpstr>研究展望</vt:lpstr>
      <vt:lpstr>研究展望</vt:lpstr>
      <vt:lpstr>研究展望</vt:lpstr>
      <vt:lpstr>研究展望</vt:lpstr>
      <vt:lpstr>Demo</vt:lpstr>
      <vt:lpstr>Demo</vt:lpstr>
      <vt:lpstr>Demo</vt:lpstr>
      <vt:lpstr>Demo</vt:lpstr>
      <vt:lpstr>Demo</vt:lpstr>
      <vt:lpstr>Demo</vt:lpstr>
      <vt:lpstr>PowerPoint 演示文稿</vt:lpstr>
      <vt:lpstr>话题发现应用案例与不足</vt:lpstr>
      <vt:lpstr>话题发现应用案例与不足</vt:lpstr>
      <vt:lpstr>话题发现应用案例与不足</vt:lpstr>
      <vt:lpstr>话题发现应用案例与不足</vt:lpstr>
      <vt:lpstr>话题发现应用案例与不足</vt:lpstr>
      <vt:lpstr>话题发现应用案例与不足</vt:lpstr>
      <vt:lpstr>话题发现应用案例与不足</vt:lpstr>
      <vt:lpstr>话题发现应用案例与不足</vt:lpstr>
      <vt:lpstr>话题发现应用案例与不足</vt:lpstr>
      <vt:lpstr>PowerPoint 演示文稿</vt:lpstr>
      <vt:lpstr>参考文献与资料</vt:lpstr>
      <vt:lpstr>PowerPoint 演示文稿</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Microsoft Office 用户</cp:lastModifiedBy>
  <cp:revision>33</cp:revision>
  <dcterms:created xsi:type="dcterms:W3CDTF">2020-12-05T02:18:00Z</dcterms:created>
  <dcterms:modified xsi:type="dcterms:W3CDTF">2020-12-31T02:12:25Z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