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81"/>
  </p:notesMasterIdLst>
  <p:sldIdLst>
    <p:sldId id="1836" r:id="rId2"/>
    <p:sldId id="1729" r:id="rId3"/>
    <p:sldId id="1795" r:id="rId4"/>
    <p:sldId id="2240" r:id="rId5"/>
    <p:sldId id="2239" r:id="rId6"/>
    <p:sldId id="2242" r:id="rId7"/>
    <p:sldId id="2243" r:id="rId8"/>
    <p:sldId id="1796" r:id="rId9"/>
    <p:sldId id="2244" r:id="rId10"/>
    <p:sldId id="2247" r:id="rId11"/>
    <p:sldId id="2249" r:id="rId12"/>
    <p:sldId id="2250" r:id="rId13"/>
    <p:sldId id="2251" r:id="rId14"/>
    <p:sldId id="2248" r:id="rId15"/>
    <p:sldId id="1797" r:id="rId16"/>
    <p:sldId id="3011" r:id="rId17"/>
    <p:sldId id="2253" r:id="rId18"/>
    <p:sldId id="2277" r:id="rId19"/>
    <p:sldId id="2276" r:id="rId20"/>
    <p:sldId id="2278" r:id="rId21"/>
    <p:sldId id="3012" r:id="rId22"/>
    <p:sldId id="3005" r:id="rId23"/>
    <p:sldId id="3006" r:id="rId24"/>
    <p:sldId id="3007" r:id="rId25"/>
    <p:sldId id="2252" r:id="rId26"/>
    <p:sldId id="3008" r:id="rId27"/>
    <p:sldId id="2254" r:id="rId28"/>
    <p:sldId id="2255" r:id="rId29"/>
    <p:sldId id="2256" r:id="rId30"/>
    <p:sldId id="3013" r:id="rId31"/>
    <p:sldId id="3010" r:id="rId32"/>
    <p:sldId id="2246" r:id="rId33"/>
    <p:sldId id="2257" r:id="rId34"/>
    <p:sldId id="2258" r:id="rId35"/>
    <p:sldId id="2259" r:id="rId36"/>
    <p:sldId id="2260" r:id="rId37"/>
    <p:sldId id="2261" r:id="rId38"/>
    <p:sldId id="3030" r:id="rId39"/>
    <p:sldId id="2183" r:id="rId40"/>
    <p:sldId id="2184" r:id="rId41"/>
    <p:sldId id="3014" r:id="rId42"/>
    <p:sldId id="3015" r:id="rId43"/>
    <p:sldId id="3016" r:id="rId44"/>
    <p:sldId id="3031" r:id="rId45"/>
    <p:sldId id="2245" r:id="rId46"/>
    <p:sldId id="2189" r:id="rId47"/>
    <p:sldId id="2241" r:id="rId48"/>
    <p:sldId id="3018" r:id="rId49"/>
    <p:sldId id="2182" r:id="rId50"/>
    <p:sldId id="3019" r:id="rId51"/>
    <p:sldId id="3020" r:id="rId52"/>
    <p:sldId id="3021" r:id="rId53"/>
    <p:sldId id="3022" r:id="rId54"/>
    <p:sldId id="3027" r:id="rId55"/>
    <p:sldId id="3028" r:id="rId56"/>
    <p:sldId id="3029" r:id="rId57"/>
    <p:sldId id="3032" r:id="rId58"/>
    <p:sldId id="3026" r:id="rId59"/>
    <p:sldId id="1798" r:id="rId60"/>
    <p:sldId id="2279" r:id="rId61"/>
    <p:sldId id="2283" r:id="rId62"/>
    <p:sldId id="2284" r:id="rId63"/>
    <p:sldId id="2285" r:id="rId64"/>
    <p:sldId id="2286" r:id="rId65"/>
    <p:sldId id="2287" r:id="rId66"/>
    <p:sldId id="2288" r:id="rId67"/>
    <p:sldId id="2281" r:id="rId68"/>
    <p:sldId id="2282" r:id="rId69"/>
    <p:sldId id="1799" r:id="rId70"/>
    <p:sldId id="2995" r:id="rId71"/>
    <p:sldId id="2997" r:id="rId72"/>
    <p:sldId id="2999" r:id="rId73"/>
    <p:sldId id="2996" r:id="rId74"/>
    <p:sldId id="2998" r:id="rId75"/>
    <p:sldId id="3000" r:id="rId76"/>
    <p:sldId id="3001" r:id="rId77"/>
    <p:sldId id="3002" r:id="rId78"/>
    <p:sldId id="3004" r:id="rId79"/>
    <p:sldId id="1837" r:id="rId80"/>
  </p:sldIdLst>
  <p:sldSz cx="12192000" cy="6858000"/>
  <p:notesSz cx="6858000" cy="9144000"/>
  <p:embeddedFontLst>
    <p:embeddedFont>
      <p:font typeface="Cambria Math" panose="02040503050406030204" pitchFamily="18" charset="0"/>
      <p:regular r:id="rId82"/>
    </p:embeddedFont>
    <p:embeddedFont>
      <p:font typeface="Century Gothic" panose="020B0502020202020204" pitchFamily="34" charset="0"/>
      <p:regular r:id="rId83"/>
      <p:bold r:id="rId84"/>
      <p:italic r:id="rId85"/>
      <p:boldItalic r:id="rId86"/>
    </p:embeddedFont>
    <p:embeddedFont>
      <p:font typeface="Verdana" panose="020B0604030504040204" pitchFamily="34" charset="0"/>
      <p:regular r:id="rId87"/>
      <p:bold r:id="rId88"/>
      <p:italic r:id="rId89"/>
      <p:boldItalic r:id="rId90"/>
    </p:embeddedFont>
    <p:embeddedFont>
      <p:font typeface="黑体" panose="02010609060101010101" pitchFamily="49" charset="-122"/>
      <p:regular r:id="rId91"/>
    </p:embeddedFont>
    <p:embeddedFont>
      <p:font typeface="微软雅黑" panose="020B0503020204020204" pitchFamily="34" charset="-122"/>
      <p:regular r:id="rId92"/>
      <p:bold r:id="rId93"/>
    </p:embeddedFont>
    <p:embeddedFont>
      <p:font typeface="微软雅黑 Light" panose="020B0502040204020203" pitchFamily="34" charset="-122"/>
      <p:regular r:id="rId94"/>
    </p:embeddedFont>
  </p:embeddedFontLst>
  <p:defaultTextStyle>
    <a:defPPr>
      <a:defRPr lang="zh-CN"/>
    </a:defPPr>
    <a:lvl1pPr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Century Gothic" panose="020B0502020202020204" pitchFamily="34" charset="0"/>
        <a:ea typeface="微软雅黑" panose="020B0503020204020204" pitchFamily="34" charset="-122"/>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3F0B"/>
    <a:srgbClr val="007E42"/>
    <a:srgbClr val="008646"/>
    <a:srgbClr val="006C39"/>
    <a:srgbClr val="006434"/>
    <a:srgbClr val="8E0309"/>
    <a:srgbClr val="194326"/>
    <a:srgbClr val="FFFFFF"/>
    <a:srgbClr val="E7D7B7"/>
    <a:srgbClr val="D5B9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70" autoAdjust="0"/>
    <p:restoredTop sz="86233" autoAdjust="0"/>
  </p:normalViewPr>
  <p:slideViewPr>
    <p:cSldViewPr snapToGrid="0">
      <p:cViewPr varScale="1">
        <p:scale>
          <a:sx n="74" d="100"/>
          <a:sy n="74" d="100"/>
        </p:scale>
        <p:origin x="1070" y="72"/>
      </p:cViewPr>
      <p:guideLst/>
    </p:cSldViewPr>
  </p:slideViewPr>
  <p:notesTextViewPr>
    <p:cViewPr>
      <p:scale>
        <a:sx n="1" d="1"/>
        <a:sy n="1" d="1"/>
      </p:scale>
      <p:origin x="0" y="0"/>
    </p:cViewPr>
  </p:notesTextViewPr>
  <p:sorterViewPr>
    <p:cViewPr>
      <p:scale>
        <a:sx n="100" d="100"/>
        <a:sy n="100" d="100"/>
      </p:scale>
      <p:origin x="0" y="-40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3.fntdata"/><Relationship Id="rId89" Type="http://schemas.openxmlformats.org/officeDocument/2006/relationships/font" Target="fonts/font8.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fntdata"/><Relationship Id="rId90" Type="http://schemas.openxmlformats.org/officeDocument/2006/relationships/font" Target="fonts/font9.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openxmlformats.org/officeDocument/2006/relationships/font" Target="fonts/font12.fnt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276123E4-4C7F-4FE4-BE3C-67F6514FFE8D}" type="datetimeFigureOut">
              <a:rPr lang="zh-CN" altLang="en-US" smtClean="0"/>
              <a:t>2020/12/23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dirty="0"/>
              <a:t>编辑母版文本样式</a:t>
            </a:r>
          </a:p>
          <a:p>
            <a:pPr lvl="1"/>
            <a:r>
              <a:rPr lang="zh-CN" altLang="en-US" noProof="0" dirty="0"/>
              <a:t>第二级</a:t>
            </a:r>
          </a:p>
          <a:p>
            <a:pPr lvl="2"/>
            <a:r>
              <a:rPr lang="zh-CN" altLang="en-US" noProof="0" dirty="0"/>
              <a:t>第三级</a:t>
            </a:r>
          </a:p>
          <a:p>
            <a:pPr lvl="3"/>
            <a:r>
              <a:rPr lang="zh-CN" altLang="en-US" noProof="0" dirty="0"/>
              <a:t>第四级</a:t>
            </a:r>
          </a:p>
          <a:p>
            <a:pPr lvl="4"/>
            <a:r>
              <a:rPr lang="zh-CN" altLang="en-US" noProof="0"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微软雅黑" panose="020B0503020204020204" pitchFamily="34" charset="-122"/>
                <a:ea typeface="微软雅黑" panose="020B0503020204020204" pitchFamily="34" charset="-122"/>
              </a:defRPr>
            </a:lvl1pPr>
          </a:lstStyle>
          <a:p>
            <a:pPr>
              <a:defRPr/>
            </a:pPr>
            <a:fld id="{CD7A2CCA-E5D5-4859-8035-B358016F08F8}"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eaLnBrk="0" fontAlgn="base" hangingPunct="0">
      <a:spcBef>
        <a:spcPct val="3000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10</a:t>
            </a:fld>
            <a:endParaRPr lang="zh-CN" altLang="en-US" dirty="0"/>
          </a:p>
        </p:txBody>
      </p:sp>
    </p:spTree>
    <p:extLst>
      <p:ext uri="{BB962C8B-B14F-4D97-AF65-F5344CB8AC3E}">
        <p14:creationId xmlns:p14="http://schemas.microsoft.com/office/powerpoint/2010/main" val="2605078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11</a:t>
            </a:fld>
            <a:endParaRPr lang="zh-CN" altLang="en-US" dirty="0"/>
          </a:p>
        </p:txBody>
      </p:sp>
    </p:spTree>
    <p:extLst>
      <p:ext uri="{BB962C8B-B14F-4D97-AF65-F5344CB8AC3E}">
        <p14:creationId xmlns:p14="http://schemas.microsoft.com/office/powerpoint/2010/main" val="2115707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12</a:t>
            </a:fld>
            <a:endParaRPr lang="zh-CN" altLang="en-US" dirty="0"/>
          </a:p>
        </p:txBody>
      </p:sp>
    </p:spTree>
    <p:extLst>
      <p:ext uri="{BB962C8B-B14F-4D97-AF65-F5344CB8AC3E}">
        <p14:creationId xmlns:p14="http://schemas.microsoft.com/office/powerpoint/2010/main" val="4235306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13</a:t>
            </a:fld>
            <a:endParaRPr lang="zh-CN" altLang="en-US" dirty="0"/>
          </a:p>
        </p:txBody>
      </p:sp>
    </p:spTree>
    <p:extLst>
      <p:ext uri="{BB962C8B-B14F-4D97-AF65-F5344CB8AC3E}">
        <p14:creationId xmlns:p14="http://schemas.microsoft.com/office/powerpoint/2010/main" val="1551056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14</a:t>
            </a:fld>
            <a:endParaRPr lang="zh-CN" altLang="en-US" dirty="0"/>
          </a:p>
        </p:txBody>
      </p:sp>
    </p:spTree>
    <p:extLst>
      <p:ext uri="{BB962C8B-B14F-4D97-AF65-F5344CB8AC3E}">
        <p14:creationId xmlns:p14="http://schemas.microsoft.com/office/powerpoint/2010/main" val="2794223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15</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16</a:t>
            </a:fld>
            <a:endParaRPr lang="zh-CN" altLang="en-US" dirty="0"/>
          </a:p>
        </p:txBody>
      </p:sp>
    </p:spTree>
    <p:extLst>
      <p:ext uri="{BB962C8B-B14F-4D97-AF65-F5344CB8AC3E}">
        <p14:creationId xmlns:p14="http://schemas.microsoft.com/office/powerpoint/2010/main" val="1509532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17</a:t>
            </a:fld>
            <a:endParaRPr lang="zh-CN" altLang="en-US" dirty="0"/>
          </a:p>
        </p:txBody>
      </p:sp>
    </p:spTree>
    <p:extLst>
      <p:ext uri="{BB962C8B-B14F-4D97-AF65-F5344CB8AC3E}">
        <p14:creationId xmlns:p14="http://schemas.microsoft.com/office/powerpoint/2010/main" val="3808611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18</a:t>
            </a:fld>
            <a:endParaRPr lang="zh-CN" altLang="en-US" dirty="0"/>
          </a:p>
        </p:txBody>
      </p:sp>
    </p:spTree>
    <p:extLst>
      <p:ext uri="{BB962C8B-B14F-4D97-AF65-F5344CB8AC3E}">
        <p14:creationId xmlns:p14="http://schemas.microsoft.com/office/powerpoint/2010/main" val="1518973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19</a:t>
            </a:fld>
            <a:endParaRPr lang="zh-CN" altLang="en-US" dirty="0"/>
          </a:p>
        </p:txBody>
      </p:sp>
    </p:spTree>
    <p:extLst>
      <p:ext uri="{BB962C8B-B14F-4D97-AF65-F5344CB8AC3E}">
        <p14:creationId xmlns:p14="http://schemas.microsoft.com/office/powerpoint/2010/main" val="2426312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60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2560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fontAlgn="base">
              <a:spcBef>
                <a:spcPct val="0"/>
              </a:spcBef>
              <a:spcAft>
                <a:spcPct val="0"/>
              </a:spcAft>
            </a:pPr>
            <a:fld id="{3719AF1A-C455-4844-80A4-D9AEE66907DC}" type="slidenum">
              <a:rPr lang="zh-CN" altLang="en-US" smtClean="0">
                <a:latin typeface="微软雅黑" panose="020B0503020204020204" pitchFamily="34" charset="-122"/>
              </a:rPr>
              <a:t>2</a:t>
            </a:fld>
            <a:endParaRPr lang="zh-CN" altLang="en-US" dirty="0">
              <a:latin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20</a:t>
            </a:fld>
            <a:endParaRPr lang="zh-CN" altLang="en-US" dirty="0"/>
          </a:p>
        </p:txBody>
      </p:sp>
    </p:spTree>
    <p:extLst>
      <p:ext uri="{BB962C8B-B14F-4D97-AF65-F5344CB8AC3E}">
        <p14:creationId xmlns:p14="http://schemas.microsoft.com/office/powerpoint/2010/main" val="4102534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21</a:t>
            </a:fld>
            <a:endParaRPr lang="zh-CN" altLang="en-US" dirty="0"/>
          </a:p>
        </p:txBody>
      </p:sp>
    </p:spTree>
    <p:extLst>
      <p:ext uri="{BB962C8B-B14F-4D97-AF65-F5344CB8AC3E}">
        <p14:creationId xmlns:p14="http://schemas.microsoft.com/office/powerpoint/2010/main" val="1516643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22</a:t>
            </a:fld>
            <a:endParaRPr lang="zh-CN" altLang="en-US" dirty="0"/>
          </a:p>
        </p:txBody>
      </p:sp>
    </p:spTree>
    <p:extLst>
      <p:ext uri="{BB962C8B-B14F-4D97-AF65-F5344CB8AC3E}">
        <p14:creationId xmlns:p14="http://schemas.microsoft.com/office/powerpoint/2010/main" val="3808611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23</a:t>
            </a:fld>
            <a:endParaRPr lang="zh-CN" altLang="en-US" dirty="0"/>
          </a:p>
        </p:txBody>
      </p:sp>
    </p:spTree>
    <p:extLst>
      <p:ext uri="{BB962C8B-B14F-4D97-AF65-F5344CB8AC3E}">
        <p14:creationId xmlns:p14="http://schemas.microsoft.com/office/powerpoint/2010/main" val="1399870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24</a:t>
            </a:fld>
            <a:endParaRPr lang="zh-CN" altLang="en-US" dirty="0"/>
          </a:p>
        </p:txBody>
      </p:sp>
    </p:spTree>
    <p:extLst>
      <p:ext uri="{BB962C8B-B14F-4D97-AF65-F5344CB8AC3E}">
        <p14:creationId xmlns:p14="http://schemas.microsoft.com/office/powerpoint/2010/main" val="3264581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25</a:t>
            </a:fld>
            <a:endParaRPr lang="zh-CN" altLang="en-US" dirty="0"/>
          </a:p>
        </p:txBody>
      </p:sp>
    </p:spTree>
    <p:extLst>
      <p:ext uri="{BB962C8B-B14F-4D97-AF65-F5344CB8AC3E}">
        <p14:creationId xmlns:p14="http://schemas.microsoft.com/office/powerpoint/2010/main" val="962739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26</a:t>
            </a:fld>
            <a:endParaRPr lang="zh-CN" altLang="en-US" dirty="0"/>
          </a:p>
        </p:txBody>
      </p:sp>
    </p:spTree>
    <p:extLst>
      <p:ext uri="{BB962C8B-B14F-4D97-AF65-F5344CB8AC3E}">
        <p14:creationId xmlns:p14="http://schemas.microsoft.com/office/powerpoint/2010/main" val="2156526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27</a:t>
            </a:fld>
            <a:endParaRPr lang="zh-CN" altLang="en-US" dirty="0"/>
          </a:p>
        </p:txBody>
      </p:sp>
    </p:spTree>
    <p:extLst>
      <p:ext uri="{BB962C8B-B14F-4D97-AF65-F5344CB8AC3E}">
        <p14:creationId xmlns:p14="http://schemas.microsoft.com/office/powerpoint/2010/main" val="4247716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28</a:t>
            </a:fld>
            <a:endParaRPr lang="zh-CN" altLang="en-US" dirty="0"/>
          </a:p>
        </p:txBody>
      </p:sp>
    </p:spTree>
    <p:extLst>
      <p:ext uri="{BB962C8B-B14F-4D97-AF65-F5344CB8AC3E}">
        <p14:creationId xmlns:p14="http://schemas.microsoft.com/office/powerpoint/2010/main" val="1622525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29</a:t>
            </a:fld>
            <a:endParaRPr lang="zh-CN" altLang="en-US" dirty="0"/>
          </a:p>
        </p:txBody>
      </p:sp>
    </p:spTree>
    <p:extLst>
      <p:ext uri="{BB962C8B-B14F-4D97-AF65-F5344CB8AC3E}">
        <p14:creationId xmlns:p14="http://schemas.microsoft.com/office/powerpoint/2010/main" val="131917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30</a:t>
            </a:fld>
            <a:endParaRPr lang="zh-CN" altLang="en-US" dirty="0"/>
          </a:p>
        </p:txBody>
      </p:sp>
    </p:spTree>
    <p:extLst>
      <p:ext uri="{BB962C8B-B14F-4D97-AF65-F5344CB8AC3E}">
        <p14:creationId xmlns:p14="http://schemas.microsoft.com/office/powerpoint/2010/main" val="2298979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31</a:t>
            </a:fld>
            <a:endParaRPr lang="zh-CN" altLang="en-US" dirty="0"/>
          </a:p>
        </p:txBody>
      </p:sp>
    </p:spTree>
    <p:extLst>
      <p:ext uri="{BB962C8B-B14F-4D97-AF65-F5344CB8AC3E}">
        <p14:creationId xmlns:p14="http://schemas.microsoft.com/office/powerpoint/2010/main" val="1759098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32</a:t>
            </a:fld>
            <a:endParaRPr lang="zh-CN" altLang="en-US" dirty="0"/>
          </a:p>
        </p:txBody>
      </p:sp>
    </p:spTree>
    <p:extLst>
      <p:ext uri="{BB962C8B-B14F-4D97-AF65-F5344CB8AC3E}">
        <p14:creationId xmlns:p14="http://schemas.microsoft.com/office/powerpoint/2010/main" val="298570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33</a:t>
            </a:fld>
            <a:endParaRPr lang="zh-CN" altLang="en-US" dirty="0"/>
          </a:p>
        </p:txBody>
      </p:sp>
    </p:spTree>
    <p:extLst>
      <p:ext uri="{BB962C8B-B14F-4D97-AF65-F5344CB8AC3E}">
        <p14:creationId xmlns:p14="http://schemas.microsoft.com/office/powerpoint/2010/main" val="40786113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34</a:t>
            </a:fld>
            <a:endParaRPr lang="zh-CN" altLang="en-US" dirty="0"/>
          </a:p>
        </p:txBody>
      </p:sp>
    </p:spTree>
    <p:extLst>
      <p:ext uri="{BB962C8B-B14F-4D97-AF65-F5344CB8AC3E}">
        <p14:creationId xmlns:p14="http://schemas.microsoft.com/office/powerpoint/2010/main" val="2944880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35</a:t>
            </a:fld>
            <a:endParaRPr lang="zh-CN" altLang="en-US" dirty="0"/>
          </a:p>
        </p:txBody>
      </p:sp>
    </p:spTree>
    <p:extLst>
      <p:ext uri="{BB962C8B-B14F-4D97-AF65-F5344CB8AC3E}">
        <p14:creationId xmlns:p14="http://schemas.microsoft.com/office/powerpoint/2010/main" val="3625364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36</a:t>
            </a:fld>
            <a:endParaRPr lang="zh-CN" altLang="en-US" dirty="0"/>
          </a:p>
        </p:txBody>
      </p:sp>
    </p:spTree>
    <p:extLst>
      <p:ext uri="{BB962C8B-B14F-4D97-AF65-F5344CB8AC3E}">
        <p14:creationId xmlns:p14="http://schemas.microsoft.com/office/powerpoint/2010/main" val="2065257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37</a:t>
            </a:fld>
            <a:endParaRPr lang="zh-CN" altLang="en-US" dirty="0"/>
          </a:p>
        </p:txBody>
      </p:sp>
    </p:spTree>
    <p:extLst>
      <p:ext uri="{BB962C8B-B14F-4D97-AF65-F5344CB8AC3E}">
        <p14:creationId xmlns:p14="http://schemas.microsoft.com/office/powerpoint/2010/main" val="4197468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38</a:t>
            </a:fld>
            <a:endParaRPr lang="zh-CN" altLang="en-US" dirty="0"/>
          </a:p>
        </p:txBody>
      </p:sp>
    </p:spTree>
    <p:extLst>
      <p:ext uri="{BB962C8B-B14F-4D97-AF65-F5344CB8AC3E}">
        <p14:creationId xmlns:p14="http://schemas.microsoft.com/office/powerpoint/2010/main" val="3168088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39</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a:t>
            </a:fld>
            <a:endParaRPr lang="zh-CN" altLang="en-US" dirty="0"/>
          </a:p>
        </p:txBody>
      </p:sp>
    </p:spTree>
    <p:extLst>
      <p:ext uri="{BB962C8B-B14F-4D97-AF65-F5344CB8AC3E}">
        <p14:creationId xmlns:p14="http://schemas.microsoft.com/office/powerpoint/2010/main" val="4284814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40</a:t>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41</a:t>
            </a:fld>
            <a:endParaRPr lang="zh-CN" altLang="en-US" dirty="0"/>
          </a:p>
        </p:txBody>
      </p:sp>
    </p:spTree>
    <p:extLst>
      <p:ext uri="{BB962C8B-B14F-4D97-AF65-F5344CB8AC3E}">
        <p14:creationId xmlns:p14="http://schemas.microsoft.com/office/powerpoint/2010/main" val="3962057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42</a:t>
            </a:fld>
            <a:endParaRPr lang="zh-CN" altLang="en-US" dirty="0"/>
          </a:p>
        </p:txBody>
      </p:sp>
    </p:spTree>
    <p:extLst>
      <p:ext uri="{BB962C8B-B14F-4D97-AF65-F5344CB8AC3E}">
        <p14:creationId xmlns:p14="http://schemas.microsoft.com/office/powerpoint/2010/main" val="2507307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43</a:t>
            </a:fld>
            <a:endParaRPr lang="zh-CN" altLang="en-US" dirty="0"/>
          </a:p>
        </p:txBody>
      </p:sp>
    </p:spTree>
    <p:extLst>
      <p:ext uri="{BB962C8B-B14F-4D97-AF65-F5344CB8AC3E}">
        <p14:creationId xmlns:p14="http://schemas.microsoft.com/office/powerpoint/2010/main" val="3457026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44</a:t>
            </a:fld>
            <a:endParaRPr lang="zh-CN" altLang="en-US" dirty="0"/>
          </a:p>
        </p:txBody>
      </p:sp>
    </p:spTree>
    <p:extLst>
      <p:ext uri="{BB962C8B-B14F-4D97-AF65-F5344CB8AC3E}">
        <p14:creationId xmlns:p14="http://schemas.microsoft.com/office/powerpoint/2010/main" val="7396657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45</a:t>
            </a:fld>
            <a:endParaRPr lang="zh-CN" altLang="en-US" dirty="0"/>
          </a:p>
        </p:txBody>
      </p:sp>
    </p:spTree>
    <p:extLst>
      <p:ext uri="{BB962C8B-B14F-4D97-AF65-F5344CB8AC3E}">
        <p14:creationId xmlns:p14="http://schemas.microsoft.com/office/powerpoint/2010/main" val="3635061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46</a:t>
            </a:fld>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47</a:t>
            </a:fld>
            <a:endParaRPr lang="zh-CN" altLang="en-US" dirty="0"/>
          </a:p>
        </p:txBody>
      </p:sp>
    </p:spTree>
    <p:extLst>
      <p:ext uri="{BB962C8B-B14F-4D97-AF65-F5344CB8AC3E}">
        <p14:creationId xmlns:p14="http://schemas.microsoft.com/office/powerpoint/2010/main" val="1739254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48</a:t>
            </a:fld>
            <a:endParaRPr lang="zh-CN" altLang="en-US" dirty="0"/>
          </a:p>
        </p:txBody>
      </p:sp>
    </p:spTree>
    <p:extLst>
      <p:ext uri="{BB962C8B-B14F-4D97-AF65-F5344CB8AC3E}">
        <p14:creationId xmlns:p14="http://schemas.microsoft.com/office/powerpoint/2010/main" val="3702037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49</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a:t>
            </a:fld>
            <a:endParaRPr lang="zh-CN" altLang="en-US" dirty="0"/>
          </a:p>
        </p:txBody>
      </p:sp>
    </p:spTree>
    <p:extLst>
      <p:ext uri="{BB962C8B-B14F-4D97-AF65-F5344CB8AC3E}">
        <p14:creationId xmlns:p14="http://schemas.microsoft.com/office/powerpoint/2010/main" val="33866797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50</a:t>
            </a:fld>
            <a:endParaRPr lang="zh-CN" altLang="en-US" dirty="0"/>
          </a:p>
        </p:txBody>
      </p:sp>
    </p:spTree>
    <p:extLst>
      <p:ext uri="{BB962C8B-B14F-4D97-AF65-F5344CB8AC3E}">
        <p14:creationId xmlns:p14="http://schemas.microsoft.com/office/powerpoint/2010/main" val="1296698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51</a:t>
            </a:fld>
            <a:endParaRPr lang="zh-CN" altLang="en-US" dirty="0"/>
          </a:p>
        </p:txBody>
      </p:sp>
    </p:spTree>
    <p:extLst>
      <p:ext uri="{BB962C8B-B14F-4D97-AF65-F5344CB8AC3E}">
        <p14:creationId xmlns:p14="http://schemas.microsoft.com/office/powerpoint/2010/main" val="2365748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52</a:t>
            </a:fld>
            <a:endParaRPr lang="zh-CN" altLang="en-US" dirty="0"/>
          </a:p>
        </p:txBody>
      </p:sp>
    </p:spTree>
    <p:extLst>
      <p:ext uri="{BB962C8B-B14F-4D97-AF65-F5344CB8AC3E}">
        <p14:creationId xmlns:p14="http://schemas.microsoft.com/office/powerpoint/2010/main" val="2357286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53</a:t>
            </a:fld>
            <a:endParaRPr lang="zh-CN" altLang="en-US" dirty="0"/>
          </a:p>
        </p:txBody>
      </p:sp>
    </p:spTree>
    <p:extLst>
      <p:ext uri="{BB962C8B-B14F-4D97-AF65-F5344CB8AC3E}">
        <p14:creationId xmlns:p14="http://schemas.microsoft.com/office/powerpoint/2010/main" val="38061107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54</a:t>
            </a:fld>
            <a:endParaRPr lang="zh-CN" altLang="en-US" dirty="0"/>
          </a:p>
        </p:txBody>
      </p:sp>
    </p:spTree>
    <p:extLst>
      <p:ext uri="{BB962C8B-B14F-4D97-AF65-F5344CB8AC3E}">
        <p14:creationId xmlns:p14="http://schemas.microsoft.com/office/powerpoint/2010/main" val="601776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55</a:t>
            </a:fld>
            <a:endParaRPr lang="zh-CN" altLang="en-US" dirty="0"/>
          </a:p>
        </p:txBody>
      </p:sp>
    </p:spTree>
    <p:extLst>
      <p:ext uri="{BB962C8B-B14F-4D97-AF65-F5344CB8AC3E}">
        <p14:creationId xmlns:p14="http://schemas.microsoft.com/office/powerpoint/2010/main" val="25453760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56</a:t>
            </a:fld>
            <a:endParaRPr lang="zh-CN" altLang="en-US" dirty="0"/>
          </a:p>
        </p:txBody>
      </p:sp>
    </p:spTree>
    <p:extLst>
      <p:ext uri="{BB962C8B-B14F-4D97-AF65-F5344CB8AC3E}">
        <p14:creationId xmlns:p14="http://schemas.microsoft.com/office/powerpoint/2010/main" val="2510710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57</a:t>
            </a:fld>
            <a:endParaRPr lang="zh-CN" altLang="en-US" dirty="0"/>
          </a:p>
        </p:txBody>
      </p:sp>
    </p:spTree>
    <p:extLst>
      <p:ext uri="{BB962C8B-B14F-4D97-AF65-F5344CB8AC3E}">
        <p14:creationId xmlns:p14="http://schemas.microsoft.com/office/powerpoint/2010/main" val="10240634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58</a:t>
            </a:fld>
            <a:endParaRPr lang="zh-CN" altLang="en-US" dirty="0"/>
          </a:p>
        </p:txBody>
      </p:sp>
    </p:spTree>
    <p:extLst>
      <p:ext uri="{BB962C8B-B14F-4D97-AF65-F5344CB8AC3E}">
        <p14:creationId xmlns:p14="http://schemas.microsoft.com/office/powerpoint/2010/main" val="17318088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59</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a:t>
            </a:fld>
            <a:endParaRPr lang="zh-CN" altLang="en-US" dirty="0"/>
          </a:p>
        </p:txBody>
      </p:sp>
    </p:spTree>
    <p:extLst>
      <p:ext uri="{BB962C8B-B14F-4D97-AF65-F5344CB8AC3E}">
        <p14:creationId xmlns:p14="http://schemas.microsoft.com/office/powerpoint/2010/main" val="3367389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60</a:t>
            </a:fld>
            <a:endParaRPr lang="zh-CN" altLang="en-US" dirty="0"/>
          </a:p>
        </p:txBody>
      </p:sp>
    </p:spTree>
    <p:extLst>
      <p:ext uri="{BB962C8B-B14F-4D97-AF65-F5344CB8AC3E}">
        <p14:creationId xmlns:p14="http://schemas.microsoft.com/office/powerpoint/2010/main" val="3673536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61</a:t>
            </a:fld>
            <a:endParaRPr lang="zh-CN" altLang="en-US" dirty="0"/>
          </a:p>
        </p:txBody>
      </p:sp>
    </p:spTree>
    <p:extLst>
      <p:ext uri="{BB962C8B-B14F-4D97-AF65-F5344CB8AC3E}">
        <p14:creationId xmlns:p14="http://schemas.microsoft.com/office/powerpoint/2010/main" val="3466778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62</a:t>
            </a:fld>
            <a:endParaRPr lang="zh-CN" altLang="en-US" dirty="0"/>
          </a:p>
        </p:txBody>
      </p:sp>
    </p:spTree>
    <p:extLst>
      <p:ext uri="{BB962C8B-B14F-4D97-AF65-F5344CB8AC3E}">
        <p14:creationId xmlns:p14="http://schemas.microsoft.com/office/powerpoint/2010/main" val="28321463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63</a:t>
            </a:fld>
            <a:endParaRPr lang="zh-CN" altLang="en-US" dirty="0"/>
          </a:p>
        </p:txBody>
      </p:sp>
    </p:spTree>
    <p:extLst>
      <p:ext uri="{BB962C8B-B14F-4D97-AF65-F5344CB8AC3E}">
        <p14:creationId xmlns:p14="http://schemas.microsoft.com/office/powerpoint/2010/main" val="26875027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64</a:t>
            </a:fld>
            <a:endParaRPr lang="zh-CN" altLang="en-US" dirty="0"/>
          </a:p>
        </p:txBody>
      </p:sp>
    </p:spTree>
    <p:extLst>
      <p:ext uri="{BB962C8B-B14F-4D97-AF65-F5344CB8AC3E}">
        <p14:creationId xmlns:p14="http://schemas.microsoft.com/office/powerpoint/2010/main" val="22651288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65</a:t>
            </a:fld>
            <a:endParaRPr lang="zh-CN" altLang="en-US" dirty="0"/>
          </a:p>
        </p:txBody>
      </p:sp>
    </p:spTree>
    <p:extLst>
      <p:ext uri="{BB962C8B-B14F-4D97-AF65-F5344CB8AC3E}">
        <p14:creationId xmlns:p14="http://schemas.microsoft.com/office/powerpoint/2010/main" val="2040812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66</a:t>
            </a:fld>
            <a:endParaRPr lang="zh-CN" altLang="en-US" dirty="0"/>
          </a:p>
        </p:txBody>
      </p:sp>
    </p:spTree>
    <p:extLst>
      <p:ext uri="{BB962C8B-B14F-4D97-AF65-F5344CB8AC3E}">
        <p14:creationId xmlns:p14="http://schemas.microsoft.com/office/powerpoint/2010/main" val="2749335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67</a:t>
            </a:fld>
            <a:endParaRPr lang="zh-CN" altLang="en-US" dirty="0"/>
          </a:p>
        </p:txBody>
      </p:sp>
    </p:spTree>
    <p:extLst>
      <p:ext uri="{BB962C8B-B14F-4D97-AF65-F5344CB8AC3E}">
        <p14:creationId xmlns:p14="http://schemas.microsoft.com/office/powerpoint/2010/main" val="29760457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68</a:t>
            </a:fld>
            <a:endParaRPr lang="zh-CN" altLang="en-US" dirty="0"/>
          </a:p>
        </p:txBody>
      </p:sp>
    </p:spTree>
    <p:extLst>
      <p:ext uri="{BB962C8B-B14F-4D97-AF65-F5344CB8AC3E}">
        <p14:creationId xmlns:p14="http://schemas.microsoft.com/office/powerpoint/2010/main" val="18173901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69</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a:t>
            </a:fld>
            <a:endParaRPr lang="zh-CN" altLang="en-US" dirty="0"/>
          </a:p>
        </p:txBody>
      </p:sp>
    </p:spTree>
    <p:extLst>
      <p:ext uri="{BB962C8B-B14F-4D97-AF65-F5344CB8AC3E}">
        <p14:creationId xmlns:p14="http://schemas.microsoft.com/office/powerpoint/2010/main" val="15462354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atinLnBrk="0"/>
            <a:br>
              <a:rPr lang="zh-CN" altLang="en-US" dirty="0">
                <a:effectLst/>
              </a:rPr>
            </a:br>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70</a:t>
            </a:fld>
            <a:endParaRPr lang="zh-CN" altLang="en-US" dirty="0"/>
          </a:p>
        </p:txBody>
      </p:sp>
    </p:spTree>
    <p:extLst>
      <p:ext uri="{BB962C8B-B14F-4D97-AF65-F5344CB8AC3E}">
        <p14:creationId xmlns:p14="http://schemas.microsoft.com/office/powerpoint/2010/main" val="3708798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b="1" i="0" dirty="0">
              <a:solidFill>
                <a:srgbClr val="24292E"/>
              </a:solidFill>
              <a:effectLst/>
              <a:latin typeface="-apple-system"/>
            </a:endParaRPr>
          </a:p>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71</a:t>
            </a:fld>
            <a:endParaRPr lang="zh-CN" altLang="en-US" dirty="0"/>
          </a:p>
        </p:txBody>
      </p:sp>
    </p:spTree>
    <p:extLst>
      <p:ext uri="{BB962C8B-B14F-4D97-AF65-F5344CB8AC3E}">
        <p14:creationId xmlns:p14="http://schemas.microsoft.com/office/powerpoint/2010/main" val="19458196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sz="1200" b="1" i="0" dirty="0">
              <a:solidFill>
                <a:srgbClr val="24292E"/>
              </a:solidFill>
              <a:effectLst/>
              <a:latin typeface="-apple-system"/>
            </a:endParaRPr>
          </a:p>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72</a:t>
            </a:fld>
            <a:endParaRPr lang="zh-CN" altLang="en-US" dirty="0"/>
          </a:p>
        </p:txBody>
      </p:sp>
    </p:spTree>
    <p:extLst>
      <p:ext uri="{BB962C8B-B14F-4D97-AF65-F5344CB8AC3E}">
        <p14:creationId xmlns:p14="http://schemas.microsoft.com/office/powerpoint/2010/main" val="37993987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73</a:t>
            </a:fld>
            <a:endParaRPr lang="zh-CN" altLang="en-US" dirty="0"/>
          </a:p>
        </p:txBody>
      </p:sp>
    </p:spTree>
    <p:extLst>
      <p:ext uri="{BB962C8B-B14F-4D97-AF65-F5344CB8AC3E}">
        <p14:creationId xmlns:p14="http://schemas.microsoft.com/office/powerpoint/2010/main" val="41442718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74</a:t>
            </a:fld>
            <a:endParaRPr lang="zh-CN" altLang="en-US" dirty="0"/>
          </a:p>
        </p:txBody>
      </p:sp>
    </p:spTree>
    <p:extLst>
      <p:ext uri="{BB962C8B-B14F-4D97-AF65-F5344CB8AC3E}">
        <p14:creationId xmlns:p14="http://schemas.microsoft.com/office/powerpoint/2010/main" val="38210877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75</a:t>
            </a:fld>
            <a:endParaRPr lang="zh-CN" altLang="en-US" dirty="0"/>
          </a:p>
        </p:txBody>
      </p:sp>
    </p:spTree>
    <p:extLst>
      <p:ext uri="{BB962C8B-B14F-4D97-AF65-F5344CB8AC3E}">
        <p14:creationId xmlns:p14="http://schemas.microsoft.com/office/powerpoint/2010/main" val="13271132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76</a:t>
            </a:fld>
            <a:endParaRPr lang="zh-CN" altLang="en-US" dirty="0"/>
          </a:p>
        </p:txBody>
      </p:sp>
    </p:spTree>
    <p:extLst>
      <p:ext uri="{BB962C8B-B14F-4D97-AF65-F5344CB8AC3E}">
        <p14:creationId xmlns:p14="http://schemas.microsoft.com/office/powerpoint/2010/main" val="40594221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77</a:t>
            </a:fld>
            <a:endParaRPr lang="zh-CN" altLang="en-US" dirty="0"/>
          </a:p>
        </p:txBody>
      </p:sp>
    </p:spTree>
    <p:extLst>
      <p:ext uri="{BB962C8B-B14F-4D97-AF65-F5344CB8AC3E}">
        <p14:creationId xmlns:p14="http://schemas.microsoft.com/office/powerpoint/2010/main" val="28280139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78</a:t>
            </a:fld>
            <a:endParaRPr lang="zh-CN" altLang="en-US" dirty="0"/>
          </a:p>
        </p:txBody>
      </p:sp>
    </p:spTree>
    <p:extLst>
      <p:ext uri="{BB962C8B-B14F-4D97-AF65-F5344CB8AC3E}">
        <p14:creationId xmlns:p14="http://schemas.microsoft.com/office/powerpoint/2010/main" val="14460931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79</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D7A2CCA-E5D5-4859-8035-B358016F08F8}" type="slidenum">
              <a:rPr lang="zh-CN" altLang="en-US" smtClean="0"/>
              <a:t>9</a:t>
            </a:fld>
            <a:endParaRPr lang="zh-CN" altLang="en-US" dirty="0"/>
          </a:p>
        </p:txBody>
      </p:sp>
    </p:spTree>
    <p:extLst>
      <p:ext uri="{BB962C8B-B14F-4D97-AF65-F5344CB8AC3E}">
        <p14:creationId xmlns:p14="http://schemas.microsoft.com/office/powerpoint/2010/main" val="2116838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2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封面样式1-首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cstate="print"/>
          <a:srcRect r="25963"/>
          <a:stretch>
            <a:fillRect/>
          </a:stretch>
        </p:blipFill>
        <p:spPr>
          <a:xfrm>
            <a:off x="7191376" y="133072"/>
            <a:ext cx="5028334" cy="6535793"/>
          </a:xfrm>
          <a:prstGeom prst="rect">
            <a:avLst/>
          </a:prstGeom>
        </p:spPr>
      </p:pic>
      <p:sp>
        <p:nvSpPr>
          <p:cNvPr id="7" name="矩形 6"/>
          <p:cNvSpPr/>
          <p:nvPr userDrawn="1"/>
        </p:nvSpPr>
        <p:spPr>
          <a:xfrm>
            <a:off x="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p:nvPr>
        </p:nvSpPr>
        <p:spPr>
          <a:xfrm>
            <a:off x="3549208"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3549208"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3549208"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8" name="矩形 7"/>
          <p:cNvSpPr/>
          <p:nvPr userDrawn="1"/>
        </p:nvSpPr>
        <p:spPr>
          <a:xfrm>
            <a:off x="1152525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占位符 12"/>
          <p:cNvSpPr>
            <a:spLocks noGrp="1"/>
          </p:cNvSpPr>
          <p:nvPr>
            <p:ph type="body" sz="quarter" idx="13" hasCustomPrompt="1"/>
          </p:nvPr>
        </p:nvSpPr>
        <p:spPr>
          <a:xfrm>
            <a:off x="3549208" y="1484311"/>
            <a:ext cx="7287114" cy="2386807"/>
          </a:xfrm>
        </p:spPr>
        <p:txBody>
          <a:bodyPr>
            <a:noAutofit/>
          </a:bodyPr>
          <a:lstStyle>
            <a:lvl1pPr marL="0" indent="0">
              <a:lnSpc>
                <a:spcPct val="100000"/>
              </a:lnSpc>
              <a:spcBef>
                <a:spcPts val="0"/>
              </a:spcBef>
              <a:buNone/>
              <a:defRPr sz="6600" b="1">
                <a:solidFill>
                  <a:schemeClr val="tx1"/>
                </a:solidFill>
                <a:latin typeface="+mn-ea"/>
                <a:ea typeface="+mn-ea"/>
              </a:defRPr>
            </a:lvl1pPr>
          </a:lstStyle>
          <a:p>
            <a:pPr lvl="0"/>
            <a:r>
              <a:rPr lang="zh-CN" altLang="en-US" dirty="0"/>
              <a:t>单击此处</a:t>
            </a:r>
            <a:endParaRPr lang="en-US" altLang="zh-CN" dirty="0"/>
          </a:p>
          <a:p>
            <a:pPr lvl="0"/>
            <a:r>
              <a:rPr lang="zh-CN" altLang="en-US" dirty="0"/>
              <a:t>输入大标题</a:t>
            </a:r>
          </a:p>
        </p:txBody>
      </p:sp>
      <p:sp>
        <p:nvSpPr>
          <p:cNvPr id="9" name="矩形 8"/>
          <p:cNvSpPr/>
          <p:nvPr userDrawn="1"/>
        </p:nvSpPr>
        <p:spPr>
          <a:xfrm>
            <a:off x="292799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11121340"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rot="16200000">
            <a:off x="10462781"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p>
        </p:txBody>
      </p:sp>
      <p:grpSp>
        <p:nvGrpSpPr>
          <p:cNvPr id="16" name="组合 15"/>
          <p:cNvGrpSpPr/>
          <p:nvPr userDrawn="1"/>
        </p:nvGrpSpPr>
        <p:grpSpPr>
          <a:xfrm>
            <a:off x="6118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pic>
        <p:nvPicPr>
          <p:cNvPr id="41" name="图片 40"/>
          <p:cNvPicPr>
            <a:picLocks noChangeAspect="1"/>
          </p:cNvPicPr>
          <p:nvPr userDrawn="1"/>
        </p:nvPicPr>
        <p:blipFill>
          <a:blip r:embed="rId3" cstate="print"/>
          <a:stretch>
            <a:fillRect/>
          </a:stretch>
        </p:blipFill>
        <p:spPr>
          <a:xfrm>
            <a:off x="474738" y="515429"/>
            <a:ext cx="2295327" cy="504694"/>
          </a:xfrm>
          <a:prstGeom prst="rect">
            <a:avLst/>
          </a:prstGeom>
        </p:spPr>
      </p:pic>
      <p:cxnSp>
        <p:nvCxnSpPr>
          <p:cNvPr id="42" name="直接连接符 41"/>
          <p:cNvCxnSpPr/>
          <p:nvPr userDrawn="1"/>
        </p:nvCxnSpPr>
        <p:spPr>
          <a:xfrm>
            <a:off x="2927998" y="1355988"/>
            <a:ext cx="0" cy="4589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userDrawn="1"/>
        </p:nvCxnSpPr>
        <p:spPr>
          <a:xfrm>
            <a:off x="11522544" y="1400593"/>
            <a:ext cx="0" cy="454523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封面样式4-尾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10414" y="0"/>
            <a:ext cx="8336943" cy="6860043"/>
          </a:xfrm>
          <a:prstGeom prst="rect">
            <a:avLst/>
          </a:prstGeom>
        </p:spPr>
      </p:pic>
      <p:sp>
        <p:nvSpPr>
          <p:cNvPr id="7" name="矩形 6"/>
          <p:cNvSpPr/>
          <p:nvPr userDrawn="1"/>
        </p:nvSpPr>
        <p:spPr>
          <a:xfrm>
            <a:off x="-10414" y="0"/>
            <a:ext cx="12202413" cy="6858000"/>
          </a:xfrm>
          <a:prstGeom prst="rect">
            <a:avLst/>
          </a:prstGeom>
          <a:gradFill flip="none" rotWithShape="1">
            <a:gsLst>
              <a:gs pos="0">
                <a:schemeClr val="accent1">
                  <a:lumMod val="100000"/>
                  <a:alpha val="0"/>
                </a:schemeClr>
              </a:gs>
              <a:gs pos="50000">
                <a:schemeClr val="accent1">
                  <a:lumMod val="100000"/>
                </a:schemeClr>
              </a:gs>
              <a:gs pos="100000">
                <a:schemeClr val="accent1">
                  <a:lumMod val="10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9403566" y="501046"/>
            <a:ext cx="2203058" cy="616640"/>
          </a:xfrm>
          <a:prstGeom prst="rect">
            <a:avLst/>
          </a:prstGeom>
        </p:spPr>
      </p:pic>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面样式5-首页">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stretch>
            <a:fillRect/>
          </a:stretch>
        </p:blipFill>
        <p:spPr>
          <a:xfrm>
            <a:off x="-6352" y="0"/>
            <a:ext cx="12198351" cy="5024521"/>
          </a:xfrm>
          <a:prstGeom prst="rect">
            <a:avLst/>
          </a:prstGeom>
        </p:spPr>
      </p:pic>
      <p:sp>
        <p:nvSpPr>
          <p:cNvPr id="7" name="矩形 6"/>
          <p:cNvSpPr/>
          <p:nvPr userDrawn="1"/>
        </p:nvSpPr>
        <p:spPr>
          <a:xfrm>
            <a:off x="-6351" y="0"/>
            <a:ext cx="12198349" cy="6858000"/>
          </a:xfrm>
          <a:prstGeom prst="rect">
            <a:avLst/>
          </a:prstGeom>
          <a:gradFill>
            <a:gsLst>
              <a:gs pos="0">
                <a:schemeClr val="accent1">
                  <a:lumMod val="100000"/>
                  <a:alpha val="0"/>
                </a:schemeClr>
              </a:gs>
              <a:gs pos="66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550546"/>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0" name="图片 9"/>
          <p:cNvPicPr>
            <a:picLocks noChangeAspect="1"/>
          </p:cNvPicPr>
          <p:nvPr userDrawn="1"/>
        </p:nvPicPr>
        <p:blipFill>
          <a:blip r:embed="rId3"/>
          <a:stretch>
            <a:fillRect/>
          </a:stretch>
        </p:blipFill>
        <p:spPr>
          <a:xfrm>
            <a:off x="7223405" y="2402693"/>
            <a:ext cx="4785100" cy="4774940"/>
          </a:xfrm>
          <a:prstGeom prst="rect">
            <a:avLst/>
          </a:prstGeom>
        </p:spPr>
      </p:pic>
      <p:pic>
        <p:nvPicPr>
          <p:cNvPr id="11" name="图片 10"/>
          <p:cNvPicPr>
            <a:picLocks noChangeAspect="1"/>
          </p:cNvPicPr>
          <p:nvPr userDrawn="1"/>
        </p:nvPicPr>
        <p:blipFill rotWithShape="1">
          <a:blip r:embed="rId4" cstate="screen"/>
          <a:srcRect l="6610" b="12305"/>
          <a:stretch>
            <a:fillRect/>
          </a:stretch>
        </p:blipFill>
        <p:spPr>
          <a:xfrm>
            <a:off x="14873" y="5340546"/>
            <a:ext cx="6018099" cy="1518363"/>
          </a:xfrm>
          <a:prstGeom prst="rect">
            <a:avLst/>
          </a:prstGeom>
        </p:spPr>
      </p:pic>
      <p:pic>
        <p:nvPicPr>
          <p:cNvPr id="12" name="图片 11"/>
          <p:cNvPicPr>
            <a:picLocks noChangeAspect="1"/>
          </p:cNvPicPr>
          <p:nvPr userDrawn="1"/>
        </p:nvPicPr>
        <p:blipFill rotWithShape="1">
          <a:blip r:embed="rId4" cstate="screen"/>
          <a:srcRect l="6610" b="12305"/>
          <a:stretch>
            <a:fillRect/>
          </a:stretch>
        </p:blipFill>
        <p:spPr>
          <a:xfrm flipH="1">
            <a:off x="6154789" y="5340546"/>
            <a:ext cx="6018099" cy="1518363"/>
          </a:xfrm>
          <a:prstGeom prst="rect">
            <a:avLst/>
          </a:prstGeom>
        </p:spPr>
      </p:pic>
      <p:pic>
        <p:nvPicPr>
          <p:cNvPr id="18" name="图片 17"/>
          <p:cNvPicPr>
            <a:picLocks noChangeAspect="1"/>
          </p:cNvPicPr>
          <p:nvPr userDrawn="1"/>
        </p:nvPicPr>
        <p:blipFill>
          <a:blip r:embed="rId5" cstate="print"/>
          <a:stretch>
            <a:fillRect/>
          </a:stretch>
        </p:blipFill>
        <p:spPr>
          <a:xfrm>
            <a:off x="5018002" y="2568943"/>
            <a:ext cx="2143294" cy="599913"/>
          </a:xfrm>
          <a:prstGeom prst="rect">
            <a:avLst/>
          </a:prstGeom>
        </p:spPr>
      </p:pic>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面样式5-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a:stretch>
            <a:fillRect/>
          </a:stretch>
        </p:blipFill>
        <p:spPr>
          <a:xfrm>
            <a:off x="0" y="0"/>
            <a:ext cx="12192000" cy="5902493"/>
          </a:xfrm>
          <a:prstGeom prst="rect">
            <a:avLst/>
          </a:prstGeom>
        </p:spPr>
      </p:pic>
      <p:sp>
        <p:nvSpPr>
          <p:cNvPr id="7" name="矩形 6"/>
          <p:cNvSpPr/>
          <p:nvPr userDrawn="1"/>
        </p:nvSpPr>
        <p:spPr>
          <a:xfrm>
            <a:off x="1" y="0"/>
            <a:ext cx="12191998" cy="6858000"/>
          </a:xfrm>
          <a:prstGeom prst="rect">
            <a:avLst/>
          </a:prstGeom>
          <a:gradFill>
            <a:gsLst>
              <a:gs pos="0">
                <a:schemeClr val="bg1">
                  <a:alpha val="30000"/>
                </a:schemeClr>
              </a:gs>
              <a:gs pos="60000">
                <a:schemeClr val="accent1">
                  <a:lumMod val="100000"/>
                </a:schemeClr>
              </a:gs>
              <a:gs pos="100000">
                <a:schemeClr val="accent1">
                  <a:lumMod val="10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9" name="直接连接符 8"/>
          <p:cNvCxnSpPr/>
          <p:nvPr userDrawn="1"/>
        </p:nvCxnSpPr>
        <p:spPr>
          <a:xfrm>
            <a:off x="660400" y="4626145"/>
            <a:ext cx="10858500" cy="0"/>
          </a:xfrm>
          <a:prstGeom prst="line">
            <a:avLst/>
          </a:prstGeom>
          <a:ln w="9525" cmpd="sng">
            <a:gradFill>
              <a:gsLst>
                <a:gs pos="50000">
                  <a:srgbClr val="F3F8FF">
                    <a:alpha val="77000"/>
                  </a:srgbClr>
                </a:gs>
                <a:gs pos="0">
                  <a:schemeClr val="accent1">
                    <a:lumMod val="5000"/>
                    <a:lumOff val="95000"/>
                    <a:alpha val="0"/>
                  </a:schemeClr>
                </a:gs>
                <a:gs pos="100000">
                  <a:schemeClr val="bg1">
                    <a:alpha val="0"/>
                  </a:schemeClr>
                </a:gs>
              </a:gsLst>
              <a:lin ang="0" scaled="0"/>
            </a:gradFill>
            <a:prstDash val="solid"/>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nvPicPr>
        <p:blipFill rotWithShape="1">
          <a:blip r:embed="rId3" cstate="screen"/>
          <a:srcRect l="6610" b="12305"/>
          <a:stretch>
            <a:fillRect/>
          </a:stretch>
        </p:blipFill>
        <p:spPr>
          <a:xfrm flipV="1">
            <a:off x="14873" y="-15231"/>
            <a:ext cx="6018099" cy="1518363"/>
          </a:xfrm>
          <a:prstGeom prst="rect">
            <a:avLst/>
          </a:prstGeom>
        </p:spPr>
      </p:pic>
      <p:pic>
        <p:nvPicPr>
          <p:cNvPr id="15" name="图片 14"/>
          <p:cNvPicPr>
            <a:picLocks noChangeAspect="1"/>
          </p:cNvPicPr>
          <p:nvPr userDrawn="1"/>
        </p:nvPicPr>
        <p:blipFill rotWithShape="1">
          <a:blip r:embed="rId3" cstate="screen"/>
          <a:srcRect l="6610" b="12305"/>
          <a:stretch>
            <a:fillRect/>
          </a:stretch>
        </p:blipFill>
        <p:spPr>
          <a:xfrm flipH="1" flipV="1">
            <a:off x="6154789" y="-15231"/>
            <a:ext cx="6018099" cy="1518363"/>
          </a:xfrm>
          <a:prstGeom prst="rect">
            <a:avLst/>
          </a:prstGeom>
        </p:spPr>
      </p:pic>
      <p:pic>
        <p:nvPicPr>
          <p:cNvPr id="16" name="图片 15"/>
          <p:cNvPicPr>
            <a:picLocks noChangeAspect="1"/>
          </p:cNvPicPr>
          <p:nvPr userDrawn="1"/>
        </p:nvPicPr>
        <p:blipFill>
          <a:blip r:embed="rId4" cstate="print"/>
          <a:stretch>
            <a:fillRect/>
          </a:stretch>
        </p:blipFill>
        <p:spPr>
          <a:xfrm>
            <a:off x="5018002" y="2577573"/>
            <a:ext cx="2143294" cy="599913"/>
          </a:xfrm>
          <a:prstGeom prst="rect">
            <a:avLst/>
          </a:prstGeom>
        </p:spPr>
      </p:pic>
      <p:grpSp>
        <p:nvGrpSpPr>
          <p:cNvPr id="17" name="组合 16"/>
          <p:cNvGrpSpPr/>
          <p:nvPr userDrawn="1"/>
        </p:nvGrpSpPr>
        <p:grpSpPr>
          <a:xfrm>
            <a:off x="3040886" y="5719548"/>
            <a:ext cx="6136451" cy="681262"/>
            <a:chOff x="582366" y="5719539"/>
            <a:chExt cx="6136451" cy="681262"/>
          </a:xfrm>
          <a:gradFill flip="none" rotWithShape="1">
            <a:gsLst>
              <a:gs pos="100000">
                <a:schemeClr val="bg1">
                  <a:alpha val="9000"/>
                </a:schemeClr>
              </a:gs>
              <a:gs pos="0">
                <a:schemeClr val="bg1">
                  <a:alpha val="3000"/>
                </a:schemeClr>
              </a:gs>
            </a:gsLst>
            <a:lin ang="16200000" scaled="1"/>
            <a:tileRect/>
          </a:gradFill>
        </p:grpSpPr>
        <p:grpSp>
          <p:nvGrpSpPr>
            <p:cNvPr id="18" name="组合 17"/>
            <p:cNvGrpSpPr/>
            <p:nvPr/>
          </p:nvGrpSpPr>
          <p:grpSpPr>
            <a:xfrm>
              <a:off x="4043374" y="5725999"/>
              <a:ext cx="2675443" cy="667232"/>
              <a:chOff x="10340336" y="2247899"/>
              <a:chExt cx="2724438" cy="679451"/>
            </a:xfrm>
            <a:grpFill/>
          </p:grpSpPr>
          <p:sp>
            <p:nvSpPr>
              <p:cNvPr id="32"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0340336" y="2247899"/>
                <a:ext cx="547688" cy="679451"/>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192276" y="2400300"/>
                <a:ext cx="322175" cy="3730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9" name="组合 18"/>
            <p:cNvGrpSpPr/>
            <p:nvPr/>
          </p:nvGrpSpPr>
          <p:grpSpPr>
            <a:xfrm>
              <a:off x="582366" y="5719539"/>
              <a:ext cx="2716733" cy="681262"/>
              <a:chOff x="6738929" y="2270918"/>
              <a:chExt cx="2766486" cy="693738"/>
            </a:xfrm>
            <a:grpFill/>
          </p:grpSpPr>
          <p:grpSp>
            <p:nvGrpSpPr>
              <p:cNvPr id="20" name="组合 19"/>
              <p:cNvGrpSpPr/>
              <p:nvPr/>
            </p:nvGrpSpPr>
            <p:grpSpPr>
              <a:xfrm>
                <a:off x="8180494" y="2355056"/>
                <a:ext cx="484188" cy="509588"/>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6738929" y="2270918"/>
                <a:ext cx="549275" cy="693738"/>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7532962" y="2451100"/>
                <a:ext cx="368300" cy="31750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封面样式6">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2924"/>
            <a:ext cx="12193057" cy="3633531"/>
          </a:xfrm>
          <a:prstGeom prst="rect">
            <a:avLst/>
          </a:prstGeom>
        </p:spPr>
      </p:pic>
      <p:sp>
        <p:nvSpPr>
          <p:cNvPr id="37" name="任意形状 36"/>
          <p:cNvSpPr/>
          <p:nvPr userDrawn="1"/>
        </p:nvSpPr>
        <p:spPr>
          <a:xfrm>
            <a:off x="-134112" y="-106934"/>
            <a:ext cx="12468264" cy="3829332"/>
          </a:xfrm>
          <a:custGeom>
            <a:avLst/>
            <a:gdLst>
              <a:gd name="connsiteX0" fmla="*/ 0 w 12192000"/>
              <a:gd name="connsiteY0" fmla="*/ 0 h 3632200"/>
              <a:gd name="connsiteX1" fmla="*/ 12192000 w 12192000"/>
              <a:gd name="connsiteY1" fmla="*/ 0 h 3632200"/>
              <a:gd name="connsiteX2" fmla="*/ 12192000 w 12192000"/>
              <a:gd name="connsiteY2" fmla="*/ 2602097 h 3632200"/>
              <a:gd name="connsiteX3" fmla="*/ 11858362 w 12192000"/>
              <a:gd name="connsiteY3" fmla="*/ 2747371 h 3632200"/>
              <a:gd name="connsiteX4" fmla="*/ 6859519 w 12192000"/>
              <a:gd name="connsiteY4" fmla="*/ 3619648 h 3632200"/>
              <a:gd name="connsiteX5" fmla="*/ 6096062 w 12192000"/>
              <a:gd name="connsiteY5" fmla="*/ 3632200 h 3632200"/>
              <a:gd name="connsiteX6" fmla="*/ 6095939 w 12192000"/>
              <a:gd name="connsiteY6" fmla="*/ 3632200 h 3632200"/>
              <a:gd name="connsiteX7" fmla="*/ 5332482 w 12192000"/>
              <a:gd name="connsiteY7" fmla="*/ 3619648 h 3632200"/>
              <a:gd name="connsiteX8" fmla="*/ 333638 w 12192000"/>
              <a:gd name="connsiteY8" fmla="*/ 2747371 h 3632200"/>
              <a:gd name="connsiteX9" fmla="*/ 0 w 12192000"/>
              <a:gd name="connsiteY9" fmla="*/ 2602097 h 363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3632200">
                <a:moveTo>
                  <a:pt x="0" y="0"/>
                </a:moveTo>
                <a:lnTo>
                  <a:pt x="12192000" y="0"/>
                </a:lnTo>
                <a:lnTo>
                  <a:pt x="12192000" y="2602097"/>
                </a:lnTo>
                <a:lnTo>
                  <a:pt x="11858362" y="2747371"/>
                </a:lnTo>
                <a:cubicBezTo>
                  <a:pt x="10640880" y="3227716"/>
                  <a:pt x="8867829" y="3553239"/>
                  <a:pt x="6859519" y="3619648"/>
                </a:cubicBezTo>
                <a:lnTo>
                  <a:pt x="6096062" y="3632200"/>
                </a:lnTo>
                <a:lnTo>
                  <a:pt x="6095939" y="3632200"/>
                </a:lnTo>
                <a:lnTo>
                  <a:pt x="5332482" y="3619648"/>
                </a:lnTo>
                <a:cubicBezTo>
                  <a:pt x="3324171" y="3553239"/>
                  <a:pt x="1551120" y="3227716"/>
                  <a:pt x="333638" y="2747371"/>
                </a:cubicBezTo>
                <a:lnTo>
                  <a:pt x="0" y="2602097"/>
                </a:lnTo>
                <a:close/>
              </a:path>
            </a:pathLst>
          </a:cu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Autofit/>
          </a:bodyPr>
          <a:lstStyle/>
          <a:p>
            <a:pPr algn="l">
              <a:lnSpc>
                <a:spcPct val="130000"/>
              </a:lnSpc>
            </a:pPr>
            <a:endParaRPr kumimoji="1" lang="zh-CN" altLang="en-US" sz="2000" dirty="0">
              <a:solidFill>
                <a:schemeClr val="tx1">
                  <a:lumMod val="75000"/>
                  <a:lumOff val="25000"/>
                </a:schemeClr>
              </a:solidFill>
            </a:endParaRPr>
          </a:p>
        </p:txBody>
      </p:sp>
      <p:sp>
        <p:nvSpPr>
          <p:cNvPr id="41" name="矩形 40"/>
          <p:cNvSpPr/>
          <p:nvPr userDrawn="1"/>
        </p:nvSpPr>
        <p:spPr>
          <a:xfrm>
            <a:off x="0" y="0"/>
            <a:ext cx="12192000" cy="16328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normAutofit fontScale="25000" lnSpcReduction="20000"/>
          </a:bodyPr>
          <a:lstStyle/>
          <a:p>
            <a:pPr algn="l">
              <a:lnSpc>
                <a:spcPct val="130000"/>
              </a:lnSpc>
            </a:pPr>
            <a:endParaRPr kumimoji="1" lang="zh-CN" altLang="en-US" sz="2000" dirty="0">
              <a:solidFill>
                <a:schemeClr val="tx1">
                  <a:lumMod val="75000"/>
                  <a:lumOff val="25000"/>
                </a:schemeClr>
              </a:solidFill>
            </a:endParaRPr>
          </a:p>
        </p:txBody>
      </p:sp>
      <p:pic>
        <p:nvPicPr>
          <p:cNvPr id="42" name="图片 41"/>
          <p:cNvPicPr>
            <a:picLocks noChangeAspect="1"/>
          </p:cNvPicPr>
          <p:nvPr userDrawn="1"/>
        </p:nvPicPr>
        <p:blipFill>
          <a:blip r:embed="rId3" cstate="print"/>
          <a:stretch>
            <a:fillRect/>
          </a:stretch>
        </p:blipFill>
        <p:spPr>
          <a:xfrm>
            <a:off x="5502191" y="3048198"/>
            <a:ext cx="1193467" cy="1192626"/>
          </a:xfrm>
          <a:prstGeom prst="rect">
            <a:avLst/>
          </a:prstGeom>
        </p:spPr>
      </p:pic>
      <p:sp>
        <p:nvSpPr>
          <p:cNvPr id="43" name="文本框 42"/>
          <p:cNvSpPr txBox="1"/>
          <p:nvPr userDrawn="1"/>
        </p:nvSpPr>
        <p:spPr>
          <a:xfrm>
            <a:off x="150844" y="617414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44" name="组合 43"/>
          <p:cNvGrpSpPr/>
          <p:nvPr userDrawn="1"/>
        </p:nvGrpSpPr>
        <p:grpSpPr>
          <a:xfrm>
            <a:off x="10083479" y="6400645"/>
            <a:ext cx="1765866" cy="192031"/>
            <a:chOff x="598941" y="6399999"/>
            <a:chExt cx="2542613" cy="276499"/>
          </a:xfrm>
          <a:solidFill>
            <a:schemeClr val="bg1">
              <a:lumMod val="65000"/>
            </a:schemeClr>
          </a:solidFill>
        </p:grpSpPr>
        <p:grpSp>
          <p:nvGrpSpPr>
            <p:cNvPr id="45" name="组合 44"/>
            <p:cNvGrpSpPr/>
            <p:nvPr/>
          </p:nvGrpSpPr>
          <p:grpSpPr>
            <a:xfrm>
              <a:off x="2055693" y="6402621"/>
              <a:ext cx="1085861" cy="270805"/>
              <a:chOff x="10340336" y="2247899"/>
              <a:chExt cx="2724438" cy="679451"/>
            </a:xfrm>
            <a:grpFill/>
          </p:grpSpPr>
          <p:sp>
            <p:nvSpPr>
              <p:cNvPr id="5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6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61" name="组合 60"/>
              <p:cNvGrpSpPr/>
              <p:nvPr/>
            </p:nvGrpSpPr>
            <p:grpSpPr>
              <a:xfrm>
                <a:off x="10340336" y="2247899"/>
                <a:ext cx="547688" cy="679451"/>
                <a:chOff x="5548313" y="2084388"/>
                <a:chExt cx="547688" cy="679451"/>
              </a:xfrm>
              <a:grpFill/>
            </p:grpSpPr>
            <p:sp>
              <p:nvSpPr>
                <p:cNvPr id="6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11192276" y="2400300"/>
                <a:ext cx="322175" cy="373063"/>
                <a:chOff x="3792874" y="3138488"/>
                <a:chExt cx="322175" cy="373063"/>
              </a:xfrm>
              <a:grpFill/>
            </p:grpSpPr>
            <p:sp>
              <p:nvSpPr>
                <p:cNvPr id="6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6" name="组合 45"/>
            <p:cNvGrpSpPr/>
            <p:nvPr/>
          </p:nvGrpSpPr>
          <p:grpSpPr>
            <a:xfrm>
              <a:off x="598941" y="6399999"/>
              <a:ext cx="1102619" cy="276499"/>
              <a:chOff x="6738929" y="2270918"/>
              <a:chExt cx="2766486" cy="693738"/>
            </a:xfrm>
            <a:grpFill/>
          </p:grpSpPr>
          <p:grpSp>
            <p:nvGrpSpPr>
              <p:cNvPr id="47" name="组合 46"/>
              <p:cNvGrpSpPr/>
              <p:nvPr/>
            </p:nvGrpSpPr>
            <p:grpSpPr>
              <a:xfrm>
                <a:off x="8180494" y="2355056"/>
                <a:ext cx="484188" cy="509588"/>
                <a:chOff x="6113463" y="3541713"/>
                <a:chExt cx="484188" cy="509588"/>
              </a:xfrm>
              <a:grpFill/>
            </p:grpSpPr>
            <p:sp>
              <p:nvSpPr>
                <p:cNvPr id="5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8" name="组合 47"/>
              <p:cNvGrpSpPr/>
              <p:nvPr/>
            </p:nvGrpSpPr>
            <p:grpSpPr>
              <a:xfrm>
                <a:off x="6738929" y="2270918"/>
                <a:ext cx="549275" cy="693738"/>
                <a:chOff x="6108700" y="2066926"/>
                <a:chExt cx="549275" cy="693738"/>
              </a:xfrm>
              <a:grpFill/>
            </p:grpSpPr>
            <p:sp>
              <p:nvSpPr>
                <p:cNvPr id="5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9" name="组合 48"/>
              <p:cNvGrpSpPr/>
              <p:nvPr/>
            </p:nvGrpSpPr>
            <p:grpSpPr>
              <a:xfrm>
                <a:off x="7532962" y="2451100"/>
                <a:ext cx="368300" cy="317500"/>
                <a:chOff x="6186488" y="2930526"/>
                <a:chExt cx="368300" cy="317500"/>
              </a:xfrm>
              <a:grpFill/>
            </p:grpSpPr>
            <p:sp>
              <p:nvSpPr>
                <p:cNvPr id="5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封面样式7-首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userDrawn="1"/>
        </p:nvPicPr>
        <p:blipFill>
          <a:blip r:embed="rId3" cstate="print"/>
          <a:stretch>
            <a:fillRect/>
          </a:stretch>
        </p:blipFill>
        <p:spPr>
          <a:xfrm>
            <a:off x="4222990" y="1401505"/>
            <a:ext cx="3746000" cy="1048514"/>
          </a:xfrm>
          <a:prstGeom prst="rect">
            <a:avLst/>
          </a:prstGeom>
        </p:spPr>
      </p:pic>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封面样式7-尾页">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0"/>
            <a:ext cx="12193057" cy="4066384"/>
          </a:xfrm>
          <a:prstGeom prst="rect">
            <a:avLst/>
          </a:prstGeom>
        </p:spPr>
      </p:pic>
      <p:sp>
        <p:nvSpPr>
          <p:cNvPr id="19" name="任意多边形: 形状 20"/>
          <p:cNvSpPr/>
          <p:nvPr userDrawn="1"/>
        </p:nvSpPr>
        <p:spPr>
          <a:xfrm rot="10800000">
            <a:off x="-18" y="0"/>
            <a:ext cx="12192001" cy="4066750"/>
          </a:xfrm>
          <a:custGeom>
            <a:avLst/>
            <a:gdLst>
              <a:gd name="connsiteX0" fmla="*/ 12192000 w 12192001"/>
              <a:gd name="connsiteY0" fmla="*/ 4062881 h 4062881"/>
              <a:gd name="connsiteX1" fmla="*/ 0 w 12192001"/>
              <a:gd name="connsiteY1" fmla="*/ 4062881 h 4062881"/>
              <a:gd name="connsiteX2" fmla="*/ 0 w 12192001"/>
              <a:gd name="connsiteY2" fmla="*/ 1441627 h 4062881"/>
              <a:gd name="connsiteX3" fmla="*/ 7949 w 12192001"/>
              <a:gd name="connsiteY3" fmla="*/ 1441627 h 4062881"/>
              <a:gd name="connsiteX4" fmla="*/ 6105511 w 12192001"/>
              <a:gd name="connsiteY4" fmla="*/ 0 h 4062881"/>
              <a:gd name="connsiteX5" fmla="*/ 12184078 w 12192001"/>
              <a:gd name="connsiteY5" fmla="*/ 1441627 h 4062881"/>
              <a:gd name="connsiteX6" fmla="*/ 12192000 w 12192001"/>
              <a:gd name="connsiteY6" fmla="*/ 1441627 h 4062881"/>
              <a:gd name="connsiteX7" fmla="*/ 12192000 w 12192001"/>
              <a:gd name="connsiteY7" fmla="*/ 1443506 h 4062881"/>
              <a:gd name="connsiteX8" fmla="*/ 12192001 w 12192001"/>
              <a:gd name="connsiteY8" fmla="*/ 1443506 h 4062881"/>
              <a:gd name="connsiteX9" fmla="*/ 12192000 w 12192001"/>
              <a:gd name="connsiteY9" fmla="*/ 1443506 h 406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1" h="4062881">
                <a:moveTo>
                  <a:pt x="12192000" y="4062881"/>
                </a:moveTo>
                <a:lnTo>
                  <a:pt x="0" y="4062881"/>
                </a:lnTo>
                <a:lnTo>
                  <a:pt x="0" y="1441627"/>
                </a:lnTo>
                <a:lnTo>
                  <a:pt x="7949" y="1441627"/>
                </a:lnTo>
                <a:lnTo>
                  <a:pt x="6105511" y="0"/>
                </a:lnTo>
                <a:lnTo>
                  <a:pt x="12184078" y="1441627"/>
                </a:lnTo>
                <a:lnTo>
                  <a:pt x="12192000" y="1441627"/>
                </a:lnTo>
                <a:lnTo>
                  <a:pt x="12192000" y="1443506"/>
                </a:lnTo>
                <a:lnTo>
                  <a:pt x="12192001" y="1443506"/>
                </a:lnTo>
                <a:lnTo>
                  <a:pt x="12192000" y="1443506"/>
                </a:lnTo>
                <a:close/>
              </a:path>
            </a:pathLst>
          </a:custGeom>
          <a:solidFill>
            <a:srgbClr val="006434">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任意多边形: 形状 44"/>
          <p:cNvSpPr/>
          <p:nvPr userDrawn="1"/>
        </p:nvSpPr>
        <p:spPr>
          <a:xfrm>
            <a:off x="0" y="2329236"/>
            <a:ext cx="12191985" cy="1809343"/>
          </a:xfrm>
          <a:custGeom>
            <a:avLst/>
            <a:gdLst>
              <a:gd name="connsiteX0" fmla="*/ 11511615 w 12185612"/>
              <a:gd name="connsiteY0" fmla="*/ 0 h 1809343"/>
              <a:gd name="connsiteX1" fmla="*/ 12185612 w 12185612"/>
              <a:gd name="connsiteY1" fmla="*/ 134799 h 1809343"/>
              <a:gd name="connsiteX2" fmla="*/ 12185612 w 12185612"/>
              <a:gd name="connsiteY2" fmla="*/ 319795 h 1809343"/>
              <a:gd name="connsiteX3" fmla="*/ 11769269 w 12185612"/>
              <a:gd name="connsiteY3" fmla="*/ 431005 h 1809343"/>
              <a:gd name="connsiteX4" fmla="*/ 6098388 w 12185612"/>
              <a:gd name="connsiteY4" fmla="*/ 1809343 h 1809343"/>
              <a:gd name="connsiteX5" fmla="*/ 1030855 w 12185612"/>
              <a:gd name="connsiteY5" fmla="*/ 612528 h 1809343"/>
              <a:gd name="connsiteX6" fmla="*/ 0 w 12185612"/>
              <a:gd name="connsiteY6" fmla="*/ 339538 h 1809343"/>
              <a:gd name="connsiteX7" fmla="*/ 0 w 12185612"/>
              <a:gd name="connsiteY7" fmla="*/ 81678 h 1809343"/>
              <a:gd name="connsiteX8" fmla="*/ 637104 w 12185612"/>
              <a:gd name="connsiteY8" fmla="*/ 607 h 1809343"/>
              <a:gd name="connsiteX9" fmla="*/ 6098821 w 12185612"/>
              <a:gd name="connsiteY9" fmla="*/ 1643974 h 1809343"/>
              <a:gd name="connsiteX10" fmla="*/ 11511615 w 12185612"/>
              <a:gd name="connsiteY10" fmla="*/ 0 h 18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5612" h="1809343">
                <a:moveTo>
                  <a:pt x="11511615" y="0"/>
                </a:moveTo>
                <a:lnTo>
                  <a:pt x="12185612" y="134799"/>
                </a:lnTo>
                <a:lnTo>
                  <a:pt x="12185612" y="319795"/>
                </a:lnTo>
                <a:lnTo>
                  <a:pt x="11769269" y="431005"/>
                </a:lnTo>
                <a:cubicBezTo>
                  <a:pt x="9878327" y="928737"/>
                  <a:pt x="8015827" y="1369040"/>
                  <a:pt x="6098388" y="1809343"/>
                </a:cubicBezTo>
                <a:cubicBezTo>
                  <a:pt x="4410640" y="1441212"/>
                  <a:pt x="2720033" y="1046292"/>
                  <a:pt x="1030855" y="612528"/>
                </a:cubicBezTo>
                <a:lnTo>
                  <a:pt x="0" y="339538"/>
                </a:lnTo>
                <a:lnTo>
                  <a:pt x="0" y="81678"/>
                </a:lnTo>
                <a:lnTo>
                  <a:pt x="637104" y="607"/>
                </a:lnTo>
                <a:cubicBezTo>
                  <a:pt x="2471646" y="662696"/>
                  <a:pt x="4302378" y="1200960"/>
                  <a:pt x="6098821" y="1643974"/>
                </a:cubicBezTo>
                <a:cubicBezTo>
                  <a:pt x="7974840" y="1162658"/>
                  <a:pt x="9749895" y="681341"/>
                  <a:pt x="1151161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49"/>
          <p:cNvSpPr/>
          <p:nvPr userDrawn="1"/>
        </p:nvSpPr>
        <p:spPr>
          <a:xfrm>
            <a:off x="450423" y="2315566"/>
            <a:ext cx="11342509" cy="1691715"/>
          </a:xfrm>
          <a:custGeom>
            <a:avLst/>
            <a:gdLst>
              <a:gd name="connsiteX0" fmla="*/ 9728 w 12217941"/>
              <a:gd name="connsiteY0" fmla="*/ 0 h 1605064"/>
              <a:gd name="connsiteX1" fmla="*/ 6108971 w 12217941"/>
              <a:gd name="connsiteY1" fmla="*/ 1498060 h 1605064"/>
              <a:gd name="connsiteX2" fmla="*/ 12208213 w 12217941"/>
              <a:gd name="connsiteY2" fmla="*/ 19456 h 1605064"/>
              <a:gd name="connsiteX3" fmla="*/ 12217941 w 12217941"/>
              <a:gd name="connsiteY3" fmla="*/ 282103 h 1605064"/>
              <a:gd name="connsiteX4" fmla="*/ 6118698 w 12217941"/>
              <a:gd name="connsiteY4" fmla="*/ 1605064 h 1605064"/>
              <a:gd name="connsiteX5" fmla="*/ 0 w 12217941"/>
              <a:gd name="connsiteY5" fmla="*/ 233464 h 1605064"/>
              <a:gd name="connsiteX6" fmla="*/ 9728 w 12217941"/>
              <a:gd name="connsiteY6" fmla="*/ 0 h 1605064"/>
              <a:gd name="connsiteX0-1" fmla="*/ 0 w 12208213"/>
              <a:gd name="connsiteY0-2" fmla="*/ 0 h 1605064"/>
              <a:gd name="connsiteX1-3" fmla="*/ 6099243 w 12208213"/>
              <a:gd name="connsiteY1-4" fmla="*/ 1498060 h 1605064"/>
              <a:gd name="connsiteX2-5" fmla="*/ 12198485 w 12208213"/>
              <a:gd name="connsiteY2-6" fmla="*/ 19456 h 1605064"/>
              <a:gd name="connsiteX3-7" fmla="*/ 12208213 w 12208213"/>
              <a:gd name="connsiteY3-8" fmla="*/ 282103 h 1605064"/>
              <a:gd name="connsiteX4-9" fmla="*/ 6108970 w 12208213"/>
              <a:gd name="connsiteY4-10" fmla="*/ 1605064 h 1605064"/>
              <a:gd name="connsiteX5-11" fmla="*/ 0 w 12208213"/>
              <a:gd name="connsiteY5-12" fmla="*/ 544749 h 1605064"/>
              <a:gd name="connsiteX6-13" fmla="*/ 0 w 12208213"/>
              <a:gd name="connsiteY6-14" fmla="*/ 0 h 1605064"/>
              <a:gd name="connsiteX0-15" fmla="*/ 0 w 12198485"/>
              <a:gd name="connsiteY0-16" fmla="*/ 0 h 1605064"/>
              <a:gd name="connsiteX1-17" fmla="*/ 6099243 w 12198485"/>
              <a:gd name="connsiteY1-18" fmla="*/ 1498060 h 1605064"/>
              <a:gd name="connsiteX2-19" fmla="*/ 12198485 w 12198485"/>
              <a:gd name="connsiteY2-20" fmla="*/ 19456 h 1605064"/>
              <a:gd name="connsiteX3-21" fmla="*/ 12198485 w 12198485"/>
              <a:gd name="connsiteY3-22" fmla="*/ 603115 h 1605064"/>
              <a:gd name="connsiteX4-23" fmla="*/ 6108970 w 12198485"/>
              <a:gd name="connsiteY4-24" fmla="*/ 1605064 h 1605064"/>
              <a:gd name="connsiteX5-25" fmla="*/ 0 w 12198485"/>
              <a:gd name="connsiteY5-26" fmla="*/ 544749 h 1605064"/>
              <a:gd name="connsiteX6-27" fmla="*/ 0 w 12198485"/>
              <a:gd name="connsiteY6-28" fmla="*/ 0 h 1605064"/>
              <a:gd name="connsiteX0-29" fmla="*/ 0 w 12198485"/>
              <a:gd name="connsiteY0-30" fmla="*/ 0 h 1605064"/>
              <a:gd name="connsiteX1-31" fmla="*/ 6108970 w 12198485"/>
              <a:gd name="connsiteY1-32" fmla="*/ 1507788 h 1605064"/>
              <a:gd name="connsiteX2-33" fmla="*/ 12198485 w 12198485"/>
              <a:gd name="connsiteY2-34" fmla="*/ 19456 h 1605064"/>
              <a:gd name="connsiteX3-35" fmla="*/ 12198485 w 12198485"/>
              <a:gd name="connsiteY3-36" fmla="*/ 603115 h 1605064"/>
              <a:gd name="connsiteX4-37" fmla="*/ 6108970 w 12198485"/>
              <a:gd name="connsiteY4-38" fmla="*/ 1605064 h 1605064"/>
              <a:gd name="connsiteX5-39" fmla="*/ 0 w 12198485"/>
              <a:gd name="connsiteY5-40" fmla="*/ 544749 h 1605064"/>
              <a:gd name="connsiteX6-41" fmla="*/ 0 w 12198485"/>
              <a:gd name="connsiteY6-42" fmla="*/ 0 h 1605064"/>
              <a:gd name="connsiteX0-43" fmla="*/ 632298 w 12830783"/>
              <a:gd name="connsiteY0-44" fmla="*/ 0 h 1605064"/>
              <a:gd name="connsiteX1-45" fmla="*/ 6741268 w 12830783"/>
              <a:gd name="connsiteY1-46" fmla="*/ 1507788 h 1605064"/>
              <a:gd name="connsiteX2-47" fmla="*/ 12830783 w 12830783"/>
              <a:gd name="connsiteY2-48" fmla="*/ 19456 h 1605064"/>
              <a:gd name="connsiteX3-49" fmla="*/ 12830783 w 12830783"/>
              <a:gd name="connsiteY3-50" fmla="*/ 603115 h 1605064"/>
              <a:gd name="connsiteX4-51" fmla="*/ 6741268 w 12830783"/>
              <a:gd name="connsiteY4-52" fmla="*/ 1605064 h 1605064"/>
              <a:gd name="connsiteX5-53" fmla="*/ 0 w 12830783"/>
              <a:gd name="connsiteY5-54" fmla="*/ 29183 h 1605064"/>
              <a:gd name="connsiteX6-55" fmla="*/ 632298 w 12830783"/>
              <a:gd name="connsiteY6-56" fmla="*/ 0 h 1605064"/>
              <a:gd name="connsiteX0-57" fmla="*/ 836579 w 12830783"/>
              <a:gd name="connsiteY0-58" fmla="*/ 0 h 1634247"/>
              <a:gd name="connsiteX1-59" fmla="*/ 6741268 w 12830783"/>
              <a:gd name="connsiteY1-60" fmla="*/ 1536971 h 1634247"/>
              <a:gd name="connsiteX2-61" fmla="*/ 12830783 w 12830783"/>
              <a:gd name="connsiteY2-62" fmla="*/ 48639 h 1634247"/>
              <a:gd name="connsiteX3-63" fmla="*/ 12830783 w 12830783"/>
              <a:gd name="connsiteY3-64" fmla="*/ 632298 h 1634247"/>
              <a:gd name="connsiteX4-65" fmla="*/ 6741268 w 12830783"/>
              <a:gd name="connsiteY4-66" fmla="*/ 1634247 h 1634247"/>
              <a:gd name="connsiteX5-67" fmla="*/ 0 w 12830783"/>
              <a:gd name="connsiteY5-68" fmla="*/ 58366 h 1634247"/>
              <a:gd name="connsiteX6-69" fmla="*/ 836579 w 12830783"/>
              <a:gd name="connsiteY6-70" fmla="*/ 0 h 1634247"/>
              <a:gd name="connsiteX0-71" fmla="*/ 836579 w 12830783"/>
              <a:gd name="connsiteY0-72" fmla="*/ 0 h 1702340"/>
              <a:gd name="connsiteX1-73" fmla="*/ 6741268 w 12830783"/>
              <a:gd name="connsiteY1-74" fmla="*/ 1536971 h 1702340"/>
              <a:gd name="connsiteX2-75" fmla="*/ 12830783 w 12830783"/>
              <a:gd name="connsiteY2-76" fmla="*/ 48639 h 1702340"/>
              <a:gd name="connsiteX3-77" fmla="*/ 12830783 w 12830783"/>
              <a:gd name="connsiteY3-78" fmla="*/ 632298 h 1702340"/>
              <a:gd name="connsiteX4-79" fmla="*/ 6750996 w 12830783"/>
              <a:gd name="connsiteY4-80" fmla="*/ 1702340 h 1702340"/>
              <a:gd name="connsiteX5-81" fmla="*/ 0 w 12830783"/>
              <a:gd name="connsiteY5-82" fmla="*/ 58366 h 1702340"/>
              <a:gd name="connsiteX6-83" fmla="*/ 836579 w 12830783"/>
              <a:gd name="connsiteY6-84" fmla="*/ 0 h 1702340"/>
              <a:gd name="connsiteX0-85" fmla="*/ 836579 w 12830783"/>
              <a:gd name="connsiteY0-86" fmla="*/ 0 h 1702340"/>
              <a:gd name="connsiteX1-87" fmla="*/ 6741268 w 12830783"/>
              <a:gd name="connsiteY1-88" fmla="*/ 1536971 h 1702340"/>
              <a:gd name="connsiteX2-89" fmla="*/ 12470860 w 12830783"/>
              <a:gd name="connsiteY2-90" fmla="*/ 19456 h 1702340"/>
              <a:gd name="connsiteX3-91" fmla="*/ 12830783 w 12830783"/>
              <a:gd name="connsiteY3-92" fmla="*/ 632298 h 1702340"/>
              <a:gd name="connsiteX4-93" fmla="*/ 6750996 w 12830783"/>
              <a:gd name="connsiteY4-94" fmla="*/ 1702340 h 1702340"/>
              <a:gd name="connsiteX5-95" fmla="*/ 0 w 12830783"/>
              <a:gd name="connsiteY5-96" fmla="*/ 58366 h 1702340"/>
              <a:gd name="connsiteX6-97" fmla="*/ 836579 w 12830783"/>
              <a:gd name="connsiteY6-98" fmla="*/ 0 h 1702340"/>
              <a:gd name="connsiteX0-99" fmla="*/ 836579 w 13239345"/>
              <a:gd name="connsiteY0-100" fmla="*/ 0 h 1702340"/>
              <a:gd name="connsiteX1-101" fmla="*/ 6741268 w 13239345"/>
              <a:gd name="connsiteY1-102" fmla="*/ 1536971 h 1702340"/>
              <a:gd name="connsiteX2-103" fmla="*/ 12470860 w 13239345"/>
              <a:gd name="connsiteY2-104" fmla="*/ 19456 h 1702340"/>
              <a:gd name="connsiteX3-105" fmla="*/ 13239345 w 13239345"/>
              <a:gd name="connsiteY3-106" fmla="*/ 107004 h 1702340"/>
              <a:gd name="connsiteX4-107" fmla="*/ 6750996 w 13239345"/>
              <a:gd name="connsiteY4-108" fmla="*/ 1702340 h 1702340"/>
              <a:gd name="connsiteX5-109" fmla="*/ 0 w 13239345"/>
              <a:gd name="connsiteY5-110" fmla="*/ 58366 h 1702340"/>
              <a:gd name="connsiteX6-111" fmla="*/ 836579 w 13239345"/>
              <a:gd name="connsiteY6-112" fmla="*/ 0 h 1702340"/>
              <a:gd name="connsiteX0-113" fmla="*/ 836579 w 13239345"/>
              <a:gd name="connsiteY0-114" fmla="*/ 107003 h 1809343"/>
              <a:gd name="connsiteX1-115" fmla="*/ 6741268 w 13239345"/>
              <a:gd name="connsiteY1-116" fmla="*/ 1643974 h 1809343"/>
              <a:gd name="connsiteX2-117" fmla="*/ 12169303 w 13239345"/>
              <a:gd name="connsiteY2-118" fmla="*/ 0 h 1809343"/>
              <a:gd name="connsiteX3-119" fmla="*/ 13239345 w 13239345"/>
              <a:gd name="connsiteY3-120" fmla="*/ 214007 h 1809343"/>
              <a:gd name="connsiteX4-121" fmla="*/ 6750996 w 13239345"/>
              <a:gd name="connsiteY4-122" fmla="*/ 1809343 h 1809343"/>
              <a:gd name="connsiteX5-123" fmla="*/ 0 w 13239345"/>
              <a:gd name="connsiteY5-124" fmla="*/ 165369 h 1809343"/>
              <a:gd name="connsiteX6-125" fmla="*/ 836579 w 13239345"/>
              <a:gd name="connsiteY6-126" fmla="*/ 107003 h 1809343"/>
              <a:gd name="connsiteX0-127" fmla="*/ 1342417 w 13239345"/>
              <a:gd name="connsiteY0-128" fmla="*/ 29182 h 1809343"/>
              <a:gd name="connsiteX1-129" fmla="*/ 6741268 w 13239345"/>
              <a:gd name="connsiteY1-130" fmla="*/ 1643974 h 1809343"/>
              <a:gd name="connsiteX2-131" fmla="*/ 12169303 w 13239345"/>
              <a:gd name="connsiteY2-132" fmla="*/ 0 h 1809343"/>
              <a:gd name="connsiteX3-133" fmla="*/ 13239345 w 13239345"/>
              <a:gd name="connsiteY3-134" fmla="*/ 214007 h 1809343"/>
              <a:gd name="connsiteX4-135" fmla="*/ 6750996 w 13239345"/>
              <a:gd name="connsiteY4-136" fmla="*/ 1809343 h 1809343"/>
              <a:gd name="connsiteX5-137" fmla="*/ 0 w 13239345"/>
              <a:gd name="connsiteY5-138" fmla="*/ 165369 h 1809343"/>
              <a:gd name="connsiteX6-139" fmla="*/ 1342417 w 13239345"/>
              <a:gd name="connsiteY6-140" fmla="*/ 29182 h 1809343"/>
              <a:gd name="connsiteX0-141" fmla="*/ 1294792 w 13239345"/>
              <a:gd name="connsiteY0-142" fmla="*/ 607 h 1809343"/>
              <a:gd name="connsiteX1-143" fmla="*/ 6741268 w 13239345"/>
              <a:gd name="connsiteY1-144" fmla="*/ 1643974 h 1809343"/>
              <a:gd name="connsiteX2-145" fmla="*/ 12169303 w 13239345"/>
              <a:gd name="connsiteY2-146" fmla="*/ 0 h 1809343"/>
              <a:gd name="connsiteX3-147" fmla="*/ 13239345 w 13239345"/>
              <a:gd name="connsiteY3-148" fmla="*/ 214007 h 1809343"/>
              <a:gd name="connsiteX4-149" fmla="*/ 6750996 w 13239345"/>
              <a:gd name="connsiteY4-150" fmla="*/ 1809343 h 1809343"/>
              <a:gd name="connsiteX5-151" fmla="*/ 0 w 13239345"/>
              <a:gd name="connsiteY5-152" fmla="*/ 165369 h 1809343"/>
              <a:gd name="connsiteX6-153" fmla="*/ 1294792 w 13239345"/>
              <a:gd name="connsiteY6-154" fmla="*/ 607 h 1809343"/>
              <a:gd name="connsiteX0-155" fmla="*/ 1294792 w 13239345"/>
              <a:gd name="connsiteY0-156" fmla="*/ 607 h 1809343"/>
              <a:gd name="connsiteX1-157" fmla="*/ 6741268 w 13239345"/>
              <a:gd name="connsiteY1-158" fmla="*/ 1643974 h 1809343"/>
              <a:gd name="connsiteX2-159" fmla="*/ 12169303 w 13239345"/>
              <a:gd name="connsiteY2-160" fmla="*/ 0 h 1809343"/>
              <a:gd name="connsiteX3-161" fmla="*/ 13239345 w 13239345"/>
              <a:gd name="connsiteY3-162" fmla="*/ 214007 h 1809343"/>
              <a:gd name="connsiteX4-163" fmla="*/ 6750996 w 13239345"/>
              <a:gd name="connsiteY4-164" fmla="*/ 1809343 h 1809343"/>
              <a:gd name="connsiteX5-165" fmla="*/ 0 w 13239345"/>
              <a:gd name="connsiteY5-166" fmla="*/ 165369 h 1809343"/>
              <a:gd name="connsiteX6-167" fmla="*/ 1294792 w 13239345"/>
              <a:gd name="connsiteY6-168" fmla="*/ 607 h 1809343"/>
              <a:gd name="connsiteX0-169" fmla="*/ 1294792 w 13239345"/>
              <a:gd name="connsiteY0-170" fmla="*/ 607 h 1809343"/>
              <a:gd name="connsiteX1-171" fmla="*/ 6741268 w 13239345"/>
              <a:gd name="connsiteY1-172" fmla="*/ 1643974 h 1809343"/>
              <a:gd name="connsiteX2-173" fmla="*/ 12169303 w 13239345"/>
              <a:gd name="connsiteY2-174" fmla="*/ 0 h 1809343"/>
              <a:gd name="connsiteX3-175" fmla="*/ 13239345 w 13239345"/>
              <a:gd name="connsiteY3-176" fmla="*/ 214007 h 1809343"/>
              <a:gd name="connsiteX4-177" fmla="*/ 6750996 w 13239345"/>
              <a:gd name="connsiteY4-178" fmla="*/ 1809343 h 1809343"/>
              <a:gd name="connsiteX5-179" fmla="*/ 0 w 13239345"/>
              <a:gd name="connsiteY5-180" fmla="*/ 165369 h 1809343"/>
              <a:gd name="connsiteX6-181" fmla="*/ 1294792 w 13239345"/>
              <a:gd name="connsiteY6-182" fmla="*/ 607 h 1809343"/>
              <a:gd name="connsiteX0-183" fmla="*/ 1294792 w 13239345"/>
              <a:gd name="connsiteY0-184" fmla="*/ 607 h 1809343"/>
              <a:gd name="connsiteX1-185" fmla="*/ 6741268 w 13239345"/>
              <a:gd name="connsiteY1-186" fmla="*/ 1643974 h 1809343"/>
              <a:gd name="connsiteX2-187" fmla="*/ 12169303 w 13239345"/>
              <a:gd name="connsiteY2-188" fmla="*/ 0 h 1809343"/>
              <a:gd name="connsiteX3-189" fmla="*/ 13239345 w 13239345"/>
              <a:gd name="connsiteY3-190" fmla="*/ 214007 h 1809343"/>
              <a:gd name="connsiteX4-191" fmla="*/ 6750996 w 13239345"/>
              <a:gd name="connsiteY4-192" fmla="*/ 1809343 h 1809343"/>
              <a:gd name="connsiteX5-193" fmla="*/ 0 w 13239345"/>
              <a:gd name="connsiteY5-194" fmla="*/ 165369 h 1809343"/>
              <a:gd name="connsiteX6-195" fmla="*/ 1294792 w 13239345"/>
              <a:gd name="connsiteY6-196" fmla="*/ 607 h 1809343"/>
              <a:gd name="connsiteX0-197" fmla="*/ 1294792 w 13239345"/>
              <a:gd name="connsiteY0-198" fmla="*/ 607 h 1809343"/>
              <a:gd name="connsiteX1-199" fmla="*/ 6741268 w 13239345"/>
              <a:gd name="connsiteY1-200" fmla="*/ 1643974 h 1809343"/>
              <a:gd name="connsiteX2-201" fmla="*/ 12169303 w 13239345"/>
              <a:gd name="connsiteY2-202" fmla="*/ 0 h 1809343"/>
              <a:gd name="connsiteX3-203" fmla="*/ 13239345 w 13239345"/>
              <a:gd name="connsiteY3-204" fmla="*/ 214007 h 1809343"/>
              <a:gd name="connsiteX4-205" fmla="*/ 6750996 w 13239345"/>
              <a:gd name="connsiteY4-206" fmla="*/ 1809343 h 1809343"/>
              <a:gd name="connsiteX5-207" fmla="*/ 0 w 13239345"/>
              <a:gd name="connsiteY5-208" fmla="*/ 165369 h 1809343"/>
              <a:gd name="connsiteX6-209" fmla="*/ 1294792 w 13239345"/>
              <a:gd name="connsiteY6-210" fmla="*/ 607 h 1809343"/>
              <a:gd name="connsiteX0-211" fmla="*/ 1294792 w 13239345"/>
              <a:gd name="connsiteY0-212" fmla="*/ 607 h 1809343"/>
              <a:gd name="connsiteX1-213" fmla="*/ 6741268 w 13239345"/>
              <a:gd name="connsiteY1-214" fmla="*/ 1643974 h 1809343"/>
              <a:gd name="connsiteX2-215" fmla="*/ 12169303 w 13239345"/>
              <a:gd name="connsiteY2-216" fmla="*/ 0 h 1809343"/>
              <a:gd name="connsiteX3-217" fmla="*/ 13239345 w 13239345"/>
              <a:gd name="connsiteY3-218" fmla="*/ 214007 h 1809343"/>
              <a:gd name="connsiteX4-219" fmla="*/ 6750996 w 13239345"/>
              <a:gd name="connsiteY4-220" fmla="*/ 1809343 h 1809343"/>
              <a:gd name="connsiteX5-221" fmla="*/ 0 w 13239345"/>
              <a:gd name="connsiteY5-222" fmla="*/ 165369 h 1809343"/>
              <a:gd name="connsiteX6-223" fmla="*/ 1294792 w 13239345"/>
              <a:gd name="connsiteY6-224" fmla="*/ 607 h 1809343"/>
              <a:gd name="connsiteX0-225" fmla="*/ 1294792 w 13239345"/>
              <a:gd name="connsiteY0-226" fmla="*/ 607 h 1809343"/>
              <a:gd name="connsiteX1-227" fmla="*/ 6741268 w 13239345"/>
              <a:gd name="connsiteY1-228" fmla="*/ 1643974 h 1809343"/>
              <a:gd name="connsiteX2-229" fmla="*/ 12169303 w 13239345"/>
              <a:gd name="connsiteY2-230" fmla="*/ 0 h 1809343"/>
              <a:gd name="connsiteX3-231" fmla="*/ 13239345 w 13239345"/>
              <a:gd name="connsiteY3-232" fmla="*/ 214007 h 1809343"/>
              <a:gd name="connsiteX4-233" fmla="*/ 6750996 w 13239345"/>
              <a:gd name="connsiteY4-234" fmla="*/ 1809343 h 1809343"/>
              <a:gd name="connsiteX5-235" fmla="*/ 0 w 13239345"/>
              <a:gd name="connsiteY5-236" fmla="*/ 165369 h 1809343"/>
              <a:gd name="connsiteX6-237" fmla="*/ 1294792 w 13239345"/>
              <a:gd name="connsiteY6-238" fmla="*/ 607 h 1809343"/>
              <a:gd name="connsiteX0-239" fmla="*/ 1294792 w 13239345"/>
              <a:gd name="connsiteY0-240" fmla="*/ 607 h 1809343"/>
              <a:gd name="connsiteX1-241" fmla="*/ 6741268 w 13239345"/>
              <a:gd name="connsiteY1-242" fmla="*/ 1643974 h 1809343"/>
              <a:gd name="connsiteX2-243" fmla="*/ 12169303 w 13239345"/>
              <a:gd name="connsiteY2-244" fmla="*/ 0 h 1809343"/>
              <a:gd name="connsiteX3-245" fmla="*/ 13239345 w 13239345"/>
              <a:gd name="connsiteY3-246" fmla="*/ 214007 h 1809343"/>
              <a:gd name="connsiteX4-247" fmla="*/ 6750996 w 13239345"/>
              <a:gd name="connsiteY4-248" fmla="*/ 1809343 h 1809343"/>
              <a:gd name="connsiteX5-249" fmla="*/ 0 w 13239345"/>
              <a:gd name="connsiteY5-250" fmla="*/ 165369 h 1809343"/>
              <a:gd name="connsiteX6-251" fmla="*/ 1294792 w 13239345"/>
              <a:gd name="connsiteY6-252" fmla="*/ 607 h 1809343"/>
              <a:gd name="connsiteX0-253" fmla="*/ 1294792 w 13239345"/>
              <a:gd name="connsiteY0-254" fmla="*/ 607 h 1809343"/>
              <a:gd name="connsiteX1-255" fmla="*/ 6741268 w 13239345"/>
              <a:gd name="connsiteY1-256" fmla="*/ 1643974 h 1809343"/>
              <a:gd name="connsiteX2-257" fmla="*/ 12169303 w 13239345"/>
              <a:gd name="connsiteY2-258" fmla="*/ 0 h 1809343"/>
              <a:gd name="connsiteX3-259" fmla="*/ 13239345 w 13239345"/>
              <a:gd name="connsiteY3-260" fmla="*/ 214007 h 1809343"/>
              <a:gd name="connsiteX4-261" fmla="*/ 6750996 w 13239345"/>
              <a:gd name="connsiteY4-262" fmla="*/ 1809343 h 1809343"/>
              <a:gd name="connsiteX5-263" fmla="*/ 0 w 13239345"/>
              <a:gd name="connsiteY5-264" fmla="*/ 165369 h 1809343"/>
              <a:gd name="connsiteX6-265" fmla="*/ 1294792 w 13239345"/>
              <a:gd name="connsiteY6-266" fmla="*/ 607 h 1809343"/>
              <a:gd name="connsiteX0-267" fmla="*/ 1294792 w 13239345"/>
              <a:gd name="connsiteY0-268" fmla="*/ 607 h 1809343"/>
              <a:gd name="connsiteX1-269" fmla="*/ 6741268 w 13239345"/>
              <a:gd name="connsiteY1-270" fmla="*/ 1643974 h 1809343"/>
              <a:gd name="connsiteX2-271" fmla="*/ 12169303 w 13239345"/>
              <a:gd name="connsiteY2-272" fmla="*/ 0 h 1809343"/>
              <a:gd name="connsiteX3-273" fmla="*/ 13239345 w 13239345"/>
              <a:gd name="connsiteY3-274" fmla="*/ 214007 h 1809343"/>
              <a:gd name="connsiteX4-275" fmla="*/ 6750996 w 13239345"/>
              <a:gd name="connsiteY4-276" fmla="*/ 1809343 h 1809343"/>
              <a:gd name="connsiteX5-277" fmla="*/ 0 w 13239345"/>
              <a:gd name="connsiteY5-278" fmla="*/ 165369 h 1809343"/>
              <a:gd name="connsiteX6-279" fmla="*/ 1294792 w 13239345"/>
              <a:gd name="connsiteY6-280" fmla="*/ 607 h 1809343"/>
              <a:gd name="connsiteX0-281" fmla="*/ 1294792 w 13239345"/>
              <a:gd name="connsiteY0-282" fmla="*/ 607 h 1809343"/>
              <a:gd name="connsiteX1-283" fmla="*/ 6741268 w 13239345"/>
              <a:gd name="connsiteY1-284" fmla="*/ 1643974 h 1809343"/>
              <a:gd name="connsiteX2-285" fmla="*/ 12169303 w 13239345"/>
              <a:gd name="connsiteY2-286" fmla="*/ 0 h 1809343"/>
              <a:gd name="connsiteX3-287" fmla="*/ 13239345 w 13239345"/>
              <a:gd name="connsiteY3-288" fmla="*/ 214007 h 1809343"/>
              <a:gd name="connsiteX4-289" fmla="*/ 6750996 w 13239345"/>
              <a:gd name="connsiteY4-290" fmla="*/ 1809343 h 1809343"/>
              <a:gd name="connsiteX5-291" fmla="*/ 0 w 13239345"/>
              <a:gd name="connsiteY5-292" fmla="*/ 165369 h 1809343"/>
              <a:gd name="connsiteX6-293" fmla="*/ 1294792 w 13239345"/>
              <a:gd name="connsiteY6-294" fmla="*/ 607 h 1809343"/>
              <a:gd name="connsiteX0-295" fmla="*/ 1294792 w 12651516"/>
              <a:gd name="connsiteY0-296" fmla="*/ 607 h 1809343"/>
              <a:gd name="connsiteX1-297" fmla="*/ 6741268 w 12651516"/>
              <a:gd name="connsiteY1-298" fmla="*/ 1643974 h 1809343"/>
              <a:gd name="connsiteX2-299" fmla="*/ 12169303 w 12651516"/>
              <a:gd name="connsiteY2-300" fmla="*/ 0 h 1809343"/>
              <a:gd name="connsiteX3-301" fmla="*/ 12651516 w 12651516"/>
              <a:gd name="connsiteY3-302" fmla="*/ 83379 h 1809343"/>
              <a:gd name="connsiteX4-303" fmla="*/ 6750996 w 12651516"/>
              <a:gd name="connsiteY4-304" fmla="*/ 1809343 h 1809343"/>
              <a:gd name="connsiteX5-305" fmla="*/ 0 w 12651516"/>
              <a:gd name="connsiteY5-306" fmla="*/ 165369 h 1809343"/>
              <a:gd name="connsiteX6-307" fmla="*/ 1294792 w 12651516"/>
              <a:gd name="connsiteY6-308" fmla="*/ 607 h 1809343"/>
              <a:gd name="connsiteX0-309" fmla="*/ 1294792 w 12564431"/>
              <a:gd name="connsiteY0-310" fmla="*/ 607 h 1809343"/>
              <a:gd name="connsiteX1-311" fmla="*/ 6741268 w 12564431"/>
              <a:gd name="connsiteY1-312" fmla="*/ 1643974 h 1809343"/>
              <a:gd name="connsiteX2-313" fmla="*/ 12169303 w 12564431"/>
              <a:gd name="connsiteY2-314" fmla="*/ 0 h 1809343"/>
              <a:gd name="connsiteX3-315" fmla="*/ 12564431 w 12564431"/>
              <a:gd name="connsiteY3-316" fmla="*/ 83379 h 1809343"/>
              <a:gd name="connsiteX4-317" fmla="*/ 6750996 w 12564431"/>
              <a:gd name="connsiteY4-318" fmla="*/ 1809343 h 1809343"/>
              <a:gd name="connsiteX5-319" fmla="*/ 0 w 12564431"/>
              <a:gd name="connsiteY5-320" fmla="*/ 165369 h 1809343"/>
              <a:gd name="connsiteX6-321" fmla="*/ 1294792 w 12564431"/>
              <a:gd name="connsiteY6-322" fmla="*/ 607 h 1809343"/>
              <a:gd name="connsiteX0-323" fmla="*/ 423935 w 11693574"/>
              <a:gd name="connsiteY0-324" fmla="*/ 607 h 1809343"/>
              <a:gd name="connsiteX1-325" fmla="*/ 5870411 w 11693574"/>
              <a:gd name="connsiteY1-326" fmla="*/ 1643974 h 1809343"/>
              <a:gd name="connsiteX2-327" fmla="*/ 11298446 w 11693574"/>
              <a:gd name="connsiteY2-328" fmla="*/ 0 h 1809343"/>
              <a:gd name="connsiteX3-329" fmla="*/ 11693574 w 11693574"/>
              <a:gd name="connsiteY3-330" fmla="*/ 83379 h 1809343"/>
              <a:gd name="connsiteX4-331" fmla="*/ 5880139 w 11693574"/>
              <a:gd name="connsiteY4-332" fmla="*/ 1809343 h 1809343"/>
              <a:gd name="connsiteX5-333" fmla="*/ 0 w 11693574"/>
              <a:gd name="connsiteY5-334" fmla="*/ 45626 h 1809343"/>
              <a:gd name="connsiteX6-335" fmla="*/ 423935 w 11693574"/>
              <a:gd name="connsiteY6-336" fmla="*/ 607 h 1809343"/>
              <a:gd name="connsiteX0-337" fmla="*/ 423935 w 11693574"/>
              <a:gd name="connsiteY0-338" fmla="*/ 607 h 1733143"/>
              <a:gd name="connsiteX1-339" fmla="*/ 5870411 w 11693574"/>
              <a:gd name="connsiteY1-340" fmla="*/ 1643974 h 1733143"/>
              <a:gd name="connsiteX2-341" fmla="*/ 11298446 w 11693574"/>
              <a:gd name="connsiteY2-342" fmla="*/ 0 h 1733143"/>
              <a:gd name="connsiteX3-343" fmla="*/ 11693574 w 11693574"/>
              <a:gd name="connsiteY3-344" fmla="*/ 83379 h 1733143"/>
              <a:gd name="connsiteX4-345" fmla="*/ 5880139 w 11693574"/>
              <a:gd name="connsiteY4-346" fmla="*/ 1733143 h 1733143"/>
              <a:gd name="connsiteX5-347" fmla="*/ 0 w 11693574"/>
              <a:gd name="connsiteY5-348" fmla="*/ 45626 h 1733143"/>
              <a:gd name="connsiteX6-349" fmla="*/ 423935 w 11693574"/>
              <a:gd name="connsiteY6-350" fmla="*/ 607 h 1733143"/>
              <a:gd name="connsiteX0-351" fmla="*/ 423935 w 11709902"/>
              <a:gd name="connsiteY0-352" fmla="*/ 607 h 1733143"/>
              <a:gd name="connsiteX1-353" fmla="*/ 5870411 w 11709902"/>
              <a:gd name="connsiteY1-354" fmla="*/ 1643974 h 1733143"/>
              <a:gd name="connsiteX2-355" fmla="*/ 11298446 w 11709902"/>
              <a:gd name="connsiteY2-356" fmla="*/ 0 h 1733143"/>
              <a:gd name="connsiteX3-357" fmla="*/ 11709902 w 11709902"/>
              <a:gd name="connsiteY3-358" fmla="*/ 83379 h 1733143"/>
              <a:gd name="connsiteX4-359" fmla="*/ 5880139 w 11709902"/>
              <a:gd name="connsiteY4-360" fmla="*/ 1733143 h 1733143"/>
              <a:gd name="connsiteX5-361" fmla="*/ 0 w 11709902"/>
              <a:gd name="connsiteY5-362" fmla="*/ 45626 h 1733143"/>
              <a:gd name="connsiteX6-363" fmla="*/ 423935 w 11709902"/>
              <a:gd name="connsiteY6-364" fmla="*/ 607 h 1733143"/>
              <a:gd name="connsiteX0-365" fmla="*/ 423935 w 11571109"/>
              <a:gd name="connsiteY0-366" fmla="*/ 607 h 1733143"/>
              <a:gd name="connsiteX1-367" fmla="*/ 5870411 w 11571109"/>
              <a:gd name="connsiteY1-368" fmla="*/ 1643974 h 1733143"/>
              <a:gd name="connsiteX2-369" fmla="*/ 11298446 w 11571109"/>
              <a:gd name="connsiteY2-370" fmla="*/ 0 h 1733143"/>
              <a:gd name="connsiteX3-371" fmla="*/ 11571109 w 11571109"/>
              <a:gd name="connsiteY3-372" fmla="*/ 116036 h 1733143"/>
              <a:gd name="connsiteX4-373" fmla="*/ 5880139 w 11571109"/>
              <a:gd name="connsiteY4-374" fmla="*/ 1733143 h 1733143"/>
              <a:gd name="connsiteX5-375" fmla="*/ 0 w 11571109"/>
              <a:gd name="connsiteY5-376" fmla="*/ 45626 h 1733143"/>
              <a:gd name="connsiteX6-377" fmla="*/ 423935 w 11571109"/>
              <a:gd name="connsiteY6-378" fmla="*/ 607 h 1733143"/>
              <a:gd name="connsiteX0-379" fmla="*/ 423935 w 11579274"/>
              <a:gd name="connsiteY0-380" fmla="*/ 607 h 1733143"/>
              <a:gd name="connsiteX1-381" fmla="*/ 5870411 w 11579274"/>
              <a:gd name="connsiteY1-382" fmla="*/ 1643974 h 1733143"/>
              <a:gd name="connsiteX2-383" fmla="*/ 11298446 w 11579274"/>
              <a:gd name="connsiteY2-384" fmla="*/ 0 h 1733143"/>
              <a:gd name="connsiteX3-385" fmla="*/ 11579274 w 11579274"/>
              <a:gd name="connsiteY3-386" fmla="*/ 116036 h 1733143"/>
              <a:gd name="connsiteX4-387" fmla="*/ 5880139 w 11579274"/>
              <a:gd name="connsiteY4-388" fmla="*/ 1733143 h 1733143"/>
              <a:gd name="connsiteX5-389" fmla="*/ 0 w 11579274"/>
              <a:gd name="connsiteY5-390" fmla="*/ 45626 h 1733143"/>
              <a:gd name="connsiteX6-391" fmla="*/ 423935 w 11579274"/>
              <a:gd name="connsiteY6-392" fmla="*/ 607 h 1733143"/>
              <a:gd name="connsiteX0-393" fmla="*/ 423935 w 11579274"/>
              <a:gd name="connsiteY0-394" fmla="*/ 0 h 1732536"/>
              <a:gd name="connsiteX1-395" fmla="*/ 5870411 w 11579274"/>
              <a:gd name="connsiteY1-396" fmla="*/ 1643367 h 1732536"/>
              <a:gd name="connsiteX2-397" fmla="*/ 11233132 w 11579274"/>
              <a:gd name="connsiteY2-398" fmla="*/ 48379 h 1732536"/>
              <a:gd name="connsiteX3-399" fmla="*/ 11579274 w 11579274"/>
              <a:gd name="connsiteY3-400" fmla="*/ 115429 h 1732536"/>
              <a:gd name="connsiteX4-401" fmla="*/ 5880139 w 11579274"/>
              <a:gd name="connsiteY4-402" fmla="*/ 1732536 h 1732536"/>
              <a:gd name="connsiteX5-403" fmla="*/ 0 w 11579274"/>
              <a:gd name="connsiteY5-404" fmla="*/ 45019 h 1732536"/>
              <a:gd name="connsiteX6-405" fmla="*/ 423935 w 11579274"/>
              <a:gd name="connsiteY6-406" fmla="*/ 0 h 1732536"/>
              <a:gd name="connsiteX0-407" fmla="*/ 423935 w 11579274"/>
              <a:gd name="connsiteY0-408" fmla="*/ 0 h 1732536"/>
              <a:gd name="connsiteX1-409" fmla="*/ 5870411 w 11579274"/>
              <a:gd name="connsiteY1-410" fmla="*/ 1643367 h 1732536"/>
              <a:gd name="connsiteX2-411" fmla="*/ 11241297 w 11579274"/>
              <a:gd name="connsiteY2-412" fmla="*/ 32050 h 1732536"/>
              <a:gd name="connsiteX3-413" fmla="*/ 11579274 w 11579274"/>
              <a:gd name="connsiteY3-414" fmla="*/ 115429 h 1732536"/>
              <a:gd name="connsiteX4-415" fmla="*/ 5880139 w 11579274"/>
              <a:gd name="connsiteY4-416" fmla="*/ 1732536 h 1732536"/>
              <a:gd name="connsiteX5-417" fmla="*/ 0 w 11579274"/>
              <a:gd name="connsiteY5-418" fmla="*/ 45019 h 1732536"/>
              <a:gd name="connsiteX6-419" fmla="*/ 423935 w 11579274"/>
              <a:gd name="connsiteY6-420" fmla="*/ 0 h 1732536"/>
              <a:gd name="connsiteX0-421" fmla="*/ 423935 w 11579274"/>
              <a:gd name="connsiteY0-422" fmla="*/ 0 h 1732536"/>
              <a:gd name="connsiteX1-423" fmla="*/ 5870411 w 11579274"/>
              <a:gd name="connsiteY1-424" fmla="*/ 1643367 h 1732536"/>
              <a:gd name="connsiteX2-425" fmla="*/ 11241297 w 11579274"/>
              <a:gd name="connsiteY2-426" fmla="*/ 32050 h 1732536"/>
              <a:gd name="connsiteX3-427" fmla="*/ 11579274 w 11579274"/>
              <a:gd name="connsiteY3-428" fmla="*/ 115429 h 1732536"/>
              <a:gd name="connsiteX4-429" fmla="*/ 5880139 w 11579274"/>
              <a:gd name="connsiteY4-430" fmla="*/ 1732536 h 1732536"/>
              <a:gd name="connsiteX5-431" fmla="*/ 0 w 11579274"/>
              <a:gd name="connsiteY5-432" fmla="*/ 45019 h 1732536"/>
              <a:gd name="connsiteX6-433" fmla="*/ 423935 w 11579274"/>
              <a:gd name="connsiteY6-434" fmla="*/ 0 h 1732536"/>
              <a:gd name="connsiteX0-435" fmla="*/ 423935 w 11579274"/>
              <a:gd name="connsiteY0-436" fmla="*/ 0 h 1732536"/>
              <a:gd name="connsiteX1-437" fmla="*/ 5870411 w 11579274"/>
              <a:gd name="connsiteY1-438" fmla="*/ 1643367 h 1732536"/>
              <a:gd name="connsiteX2-439" fmla="*/ 11224968 w 11579274"/>
              <a:gd name="connsiteY2-440" fmla="*/ 48379 h 1732536"/>
              <a:gd name="connsiteX3-441" fmla="*/ 11579274 w 11579274"/>
              <a:gd name="connsiteY3-442" fmla="*/ 115429 h 1732536"/>
              <a:gd name="connsiteX4-443" fmla="*/ 5880139 w 11579274"/>
              <a:gd name="connsiteY4-444" fmla="*/ 1732536 h 1732536"/>
              <a:gd name="connsiteX5-445" fmla="*/ 0 w 11579274"/>
              <a:gd name="connsiteY5-446" fmla="*/ 45019 h 1732536"/>
              <a:gd name="connsiteX6-447" fmla="*/ 423935 w 11579274"/>
              <a:gd name="connsiteY6-448" fmla="*/ 0 h 1732536"/>
              <a:gd name="connsiteX0-449" fmla="*/ 219828 w 11375167"/>
              <a:gd name="connsiteY0-450" fmla="*/ 0 h 1732536"/>
              <a:gd name="connsiteX1-451" fmla="*/ 5666304 w 11375167"/>
              <a:gd name="connsiteY1-452" fmla="*/ 1643367 h 1732536"/>
              <a:gd name="connsiteX2-453" fmla="*/ 11020861 w 11375167"/>
              <a:gd name="connsiteY2-454" fmla="*/ 48379 h 1732536"/>
              <a:gd name="connsiteX3-455" fmla="*/ 11375167 w 11375167"/>
              <a:gd name="connsiteY3-456" fmla="*/ 115429 h 1732536"/>
              <a:gd name="connsiteX4-457" fmla="*/ 5676032 w 11375167"/>
              <a:gd name="connsiteY4-458" fmla="*/ 1732536 h 1732536"/>
              <a:gd name="connsiteX5-459" fmla="*/ 0 w 11375167"/>
              <a:gd name="connsiteY5-460" fmla="*/ 77676 h 1732536"/>
              <a:gd name="connsiteX6-461" fmla="*/ 219828 w 11375167"/>
              <a:gd name="connsiteY6-462" fmla="*/ 0 h 1732536"/>
              <a:gd name="connsiteX0-463" fmla="*/ 293307 w 11375167"/>
              <a:gd name="connsiteY0-464" fmla="*/ 0 h 1708044"/>
              <a:gd name="connsiteX1-465" fmla="*/ 5666304 w 11375167"/>
              <a:gd name="connsiteY1-466" fmla="*/ 1618875 h 1708044"/>
              <a:gd name="connsiteX2-467" fmla="*/ 11020861 w 11375167"/>
              <a:gd name="connsiteY2-468" fmla="*/ 23887 h 1708044"/>
              <a:gd name="connsiteX3-469" fmla="*/ 11375167 w 11375167"/>
              <a:gd name="connsiteY3-470" fmla="*/ 90937 h 1708044"/>
              <a:gd name="connsiteX4-471" fmla="*/ 5676032 w 11375167"/>
              <a:gd name="connsiteY4-472" fmla="*/ 1708044 h 1708044"/>
              <a:gd name="connsiteX5-473" fmla="*/ 0 w 11375167"/>
              <a:gd name="connsiteY5-474" fmla="*/ 53184 h 1708044"/>
              <a:gd name="connsiteX6-475" fmla="*/ 293307 w 11375167"/>
              <a:gd name="connsiteY6-476" fmla="*/ 0 h 1708044"/>
              <a:gd name="connsiteX0-477" fmla="*/ 317800 w 11375167"/>
              <a:gd name="connsiteY0-478" fmla="*/ 606 h 1684157"/>
              <a:gd name="connsiteX1-479" fmla="*/ 5666304 w 11375167"/>
              <a:gd name="connsiteY1-480" fmla="*/ 1594988 h 1684157"/>
              <a:gd name="connsiteX2-481" fmla="*/ 11020861 w 11375167"/>
              <a:gd name="connsiteY2-482" fmla="*/ 0 h 1684157"/>
              <a:gd name="connsiteX3-483" fmla="*/ 11375167 w 11375167"/>
              <a:gd name="connsiteY3-484" fmla="*/ 67050 h 1684157"/>
              <a:gd name="connsiteX4-485" fmla="*/ 5676032 w 11375167"/>
              <a:gd name="connsiteY4-486" fmla="*/ 1684157 h 1684157"/>
              <a:gd name="connsiteX5-487" fmla="*/ 0 w 11375167"/>
              <a:gd name="connsiteY5-488" fmla="*/ 29297 h 1684157"/>
              <a:gd name="connsiteX6-489" fmla="*/ 317800 w 11375167"/>
              <a:gd name="connsiteY6-490" fmla="*/ 606 h 1684157"/>
              <a:gd name="connsiteX0-491" fmla="*/ 285142 w 11342509"/>
              <a:gd name="connsiteY0-492" fmla="*/ 606 h 1684157"/>
              <a:gd name="connsiteX1-493" fmla="*/ 5633646 w 11342509"/>
              <a:gd name="connsiteY1-494" fmla="*/ 1594988 h 1684157"/>
              <a:gd name="connsiteX2-495" fmla="*/ 10988203 w 11342509"/>
              <a:gd name="connsiteY2-496" fmla="*/ 0 h 1684157"/>
              <a:gd name="connsiteX3-497" fmla="*/ 11342509 w 11342509"/>
              <a:gd name="connsiteY3-498" fmla="*/ 67050 h 1684157"/>
              <a:gd name="connsiteX4-499" fmla="*/ 5643374 w 11342509"/>
              <a:gd name="connsiteY4-500" fmla="*/ 1684157 h 1684157"/>
              <a:gd name="connsiteX5-501" fmla="*/ 0 w 11342509"/>
              <a:gd name="connsiteY5-502" fmla="*/ 29297 h 1684157"/>
              <a:gd name="connsiteX6-503" fmla="*/ 285142 w 11342509"/>
              <a:gd name="connsiteY6-504" fmla="*/ 606 h 1684157"/>
              <a:gd name="connsiteX0-505" fmla="*/ 276977 w 11342509"/>
              <a:gd name="connsiteY0-506" fmla="*/ 0 h 1691715"/>
              <a:gd name="connsiteX1-507" fmla="*/ 5633646 w 11342509"/>
              <a:gd name="connsiteY1-508" fmla="*/ 1602546 h 1691715"/>
              <a:gd name="connsiteX2-509" fmla="*/ 10988203 w 11342509"/>
              <a:gd name="connsiteY2-510" fmla="*/ 7558 h 1691715"/>
              <a:gd name="connsiteX3-511" fmla="*/ 11342509 w 11342509"/>
              <a:gd name="connsiteY3-512" fmla="*/ 74608 h 1691715"/>
              <a:gd name="connsiteX4-513" fmla="*/ 5643374 w 11342509"/>
              <a:gd name="connsiteY4-514" fmla="*/ 1691715 h 1691715"/>
              <a:gd name="connsiteX5-515" fmla="*/ 0 w 11342509"/>
              <a:gd name="connsiteY5-516" fmla="*/ 36855 h 1691715"/>
              <a:gd name="connsiteX6-517" fmla="*/ 276977 w 11342509"/>
              <a:gd name="connsiteY6-518" fmla="*/ 0 h 1691715"/>
              <a:gd name="connsiteX0-519" fmla="*/ 276977 w 11342509"/>
              <a:gd name="connsiteY0-520" fmla="*/ 0 h 1691715"/>
              <a:gd name="connsiteX1-521" fmla="*/ 5633646 w 11342509"/>
              <a:gd name="connsiteY1-522" fmla="*/ 1602546 h 1691715"/>
              <a:gd name="connsiteX2-523" fmla="*/ 11018020 w 11342509"/>
              <a:gd name="connsiteY2-524" fmla="*/ 17498 h 1691715"/>
              <a:gd name="connsiteX3-525" fmla="*/ 11342509 w 11342509"/>
              <a:gd name="connsiteY3-526" fmla="*/ 74608 h 1691715"/>
              <a:gd name="connsiteX4-527" fmla="*/ 5643374 w 11342509"/>
              <a:gd name="connsiteY4-528" fmla="*/ 1691715 h 1691715"/>
              <a:gd name="connsiteX5-529" fmla="*/ 0 w 11342509"/>
              <a:gd name="connsiteY5-530" fmla="*/ 36855 h 1691715"/>
              <a:gd name="connsiteX6-531" fmla="*/ 276977 w 11342509"/>
              <a:gd name="connsiteY6-532" fmla="*/ 0 h 1691715"/>
              <a:gd name="connsiteX0-533" fmla="*/ 276977 w 11342509"/>
              <a:gd name="connsiteY0-534" fmla="*/ 0 h 1691715"/>
              <a:gd name="connsiteX1-535" fmla="*/ 5633646 w 11342509"/>
              <a:gd name="connsiteY1-536" fmla="*/ 1602546 h 1691715"/>
              <a:gd name="connsiteX2-537" fmla="*/ 11018020 w 11342509"/>
              <a:gd name="connsiteY2-538" fmla="*/ 17498 h 1691715"/>
              <a:gd name="connsiteX3-539" fmla="*/ 11342509 w 11342509"/>
              <a:gd name="connsiteY3-540" fmla="*/ 74608 h 1691715"/>
              <a:gd name="connsiteX4-541" fmla="*/ 5643374 w 11342509"/>
              <a:gd name="connsiteY4-542" fmla="*/ 1691715 h 1691715"/>
              <a:gd name="connsiteX5-543" fmla="*/ 0 w 11342509"/>
              <a:gd name="connsiteY5-544" fmla="*/ 36855 h 1691715"/>
              <a:gd name="connsiteX6-545" fmla="*/ 276977 w 11342509"/>
              <a:gd name="connsiteY6-546" fmla="*/ 0 h 1691715"/>
              <a:gd name="connsiteX0-547" fmla="*/ 276977 w 11342509"/>
              <a:gd name="connsiteY0-548" fmla="*/ 0 h 1691715"/>
              <a:gd name="connsiteX1-549" fmla="*/ 5633646 w 11342509"/>
              <a:gd name="connsiteY1-550" fmla="*/ 1602546 h 1691715"/>
              <a:gd name="connsiteX2-551" fmla="*/ 11047837 w 11342509"/>
              <a:gd name="connsiteY2-552" fmla="*/ 17498 h 1691715"/>
              <a:gd name="connsiteX3-553" fmla="*/ 11342509 w 11342509"/>
              <a:gd name="connsiteY3-554" fmla="*/ 74608 h 1691715"/>
              <a:gd name="connsiteX4-555" fmla="*/ 5643374 w 11342509"/>
              <a:gd name="connsiteY4-556" fmla="*/ 1691715 h 1691715"/>
              <a:gd name="connsiteX5-557" fmla="*/ 0 w 11342509"/>
              <a:gd name="connsiteY5-558" fmla="*/ 36855 h 1691715"/>
              <a:gd name="connsiteX6-559" fmla="*/ 276977 w 11342509"/>
              <a:gd name="connsiteY6-560" fmla="*/ 0 h 1691715"/>
              <a:gd name="connsiteX0-561" fmla="*/ 276977 w 11342509"/>
              <a:gd name="connsiteY0-562" fmla="*/ 0 h 1691715"/>
              <a:gd name="connsiteX1-563" fmla="*/ 5633646 w 11342509"/>
              <a:gd name="connsiteY1-564" fmla="*/ 1602546 h 1691715"/>
              <a:gd name="connsiteX2-565" fmla="*/ 11080494 w 11342509"/>
              <a:gd name="connsiteY2-566" fmla="*/ 17498 h 1691715"/>
              <a:gd name="connsiteX3-567" fmla="*/ 11342509 w 11342509"/>
              <a:gd name="connsiteY3-568" fmla="*/ 74608 h 1691715"/>
              <a:gd name="connsiteX4-569" fmla="*/ 5643374 w 11342509"/>
              <a:gd name="connsiteY4-570" fmla="*/ 1691715 h 1691715"/>
              <a:gd name="connsiteX5-571" fmla="*/ 0 w 11342509"/>
              <a:gd name="connsiteY5-572" fmla="*/ 36855 h 1691715"/>
              <a:gd name="connsiteX6-573" fmla="*/ 276977 w 11342509"/>
              <a:gd name="connsiteY6-574" fmla="*/ 0 h 1691715"/>
              <a:gd name="connsiteX0-575" fmla="*/ 276977 w 11342509"/>
              <a:gd name="connsiteY0-576" fmla="*/ 0 h 1691715"/>
              <a:gd name="connsiteX1-577" fmla="*/ 5633646 w 11342509"/>
              <a:gd name="connsiteY1-578" fmla="*/ 1602546 h 1691715"/>
              <a:gd name="connsiteX2-579" fmla="*/ 11080494 w 11342509"/>
              <a:gd name="connsiteY2-580" fmla="*/ 17498 h 1691715"/>
              <a:gd name="connsiteX3-581" fmla="*/ 11342509 w 11342509"/>
              <a:gd name="connsiteY3-582" fmla="*/ 74608 h 1691715"/>
              <a:gd name="connsiteX4-583" fmla="*/ 5643374 w 11342509"/>
              <a:gd name="connsiteY4-584" fmla="*/ 1691715 h 1691715"/>
              <a:gd name="connsiteX5-585" fmla="*/ 0 w 11342509"/>
              <a:gd name="connsiteY5-586" fmla="*/ 36855 h 1691715"/>
              <a:gd name="connsiteX6-587" fmla="*/ 276977 w 11342509"/>
              <a:gd name="connsiteY6-588" fmla="*/ 0 h 1691715"/>
              <a:gd name="connsiteX0-589" fmla="*/ 276977 w 11342509"/>
              <a:gd name="connsiteY0-590" fmla="*/ 0 h 1691715"/>
              <a:gd name="connsiteX1-591" fmla="*/ 5633646 w 11342509"/>
              <a:gd name="connsiteY1-592" fmla="*/ 1602546 h 1691715"/>
              <a:gd name="connsiteX2-593" fmla="*/ 11080494 w 11342509"/>
              <a:gd name="connsiteY2-594" fmla="*/ 17498 h 1691715"/>
              <a:gd name="connsiteX3-595" fmla="*/ 11342509 w 11342509"/>
              <a:gd name="connsiteY3-596" fmla="*/ 74608 h 1691715"/>
              <a:gd name="connsiteX4-597" fmla="*/ 5643374 w 11342509"/>
              <a:gd name="connsiteY4-598" fmla="*/ 1691715 h 1691715"/>
              <a:gd name="connsiteX5-599" fmla="*/ 0 w 11342509"/>
              <a:gd name="connsiteY5-600" fmla="*/ 36855 h 1691715"/>
              <a:gd name="connsiteX6-601" fmla="*/ 276977 w 11342509"/>
              <a:gd name="connsiteY6-602" fmla="*/ 0 h 1691715"/>
              <a:gd name="connsiteX0-603" fmla="*/ 276977 w 11342509"/>
              <a:gd name="connsiteY0-604" fmla="*/ 0 h 1691715"/>
              <a:gd name="connsiteX1-605" fmla="*/ 5643806 w 11342509"/>
              <a:gd name="connsiteY1-606" fmla="*/ 1602546 h 1691715"/>
              <a:gd name="connsiteX2-607" fmla="*/ 11080494 w 11342509"/>
              <a:gd name="connsiteY2-608" fmla="*/ 17498 h 1691715"/>
              <a:gd name="connsiteX3-609" fmla="*/ 11342509 w 11342509"/>
              <a:gd name="connsiteY3-610" fmla="*/ 74608 h 1691715"/>
              <a:gd name="connsiteX4-611" fmla="*/ 5643374 w 11342509"/>
              <a:gd name="connsiteY4-612" fmla="*/ 1691715 h 1691715"/>
              <a:gd name="connsiteX5-613" fmla="*/ 0 w 11342509"/>
              <a:gd name="connsiteY5-614" fmla="*/ 36855 h 1691715"/>
              <a:gd name="connsiteX6-615" fmla="*/ 276977 w 11342509"/>
              <a:gd name="connsiteY6-616" fmla="*/ 0 h 1691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1342509" h="1691715">
                <a:moveTo>
                  <a:pt x="276977" y="0"/>
                </a:moveTo>
                <a:cubicBezTo>
                  <a:pt x="2111519" y="662089"/>
                  <a:pt x="3847364" y="1159532"/>
                  <a:pt x="5643806" y="1602546"/>
                </a:cubicBezTo>
                <a:cubicBezTo>
                  <a:pt x="7519826" y="1121230"/>
                  <a:pt x="9471175" y="643464"/>
                  <a:pt x="11080494" y="17498"/>
                </a:cubicBezTo>
                <a:lnTo>
                  <a:pt x="11342509" y="74608"/>
                </a:lnTo>
                <a:cubicBezTo>
                  <a:pt x="9170201" y="663537"/>
                  <a:pt x="7834732" y="1188511"/>
                  <a:pt x="5643374" y="1691715"/>
                </a:cubicBezTo>
                <a:cubicBezTo>
                  <a:pt x="3393042" y="1200874"/>
                  <a:pt x="2250332" y="651521"/>
                  <a:pt x="0" y="36855"/>
                </a:cubicBezTo>
                <a:lnTo>
                  <a:pt x="27697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3" cstate="print"/>
          <a:stretch>
            <a:fillRect/>
          </a:stretch>
        </p:blipFill>
        <p:spPr>
          <a:xfrm>
            <a:off x="4453730" y="4619682"/>
            <a:ext cx="3284503" cy="722193"/>
          </a:xfrm>
          <a:prstGeom prst="rect">
            <a:avLst/>
          </a:prstGeom>
        </p:spPr>
      </p:pic>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封面样式8">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b="7394"/>
          <a:stretch>
            <a:fillRect/>
          </a:stretch>
        </p:blipFill>
        <p:spPr>
          <a:xfrm>
            <a:off x="-3165" y="0"/>
            <a:ext cx="12191980" cy="6858000"/>
          </a:xfrm>
          <a:prstGeom prst="rect">
            <a:avLst/>
          </a:prstGeom>
        </p:spPr>
      </p:pic>
      <p:sp>
        <p:nvSpPr>
          <p:cNvPr id="5" name="矩形 4"/>
          <p:cNvSpPr/>
          <p:nvPr userDrawn="1"/>
        </p:nvSpPr>
        <p:spPr>
          <a:xfrm>
            <a:off x="10" y="1"/>
            <a:ext cx="12191980" cy="6857994"/>
          </a:xfrm>
          <a:prstGeom prst="rect">
            <a:avLst/>
          </a:prstGeom>
          <a:gradFill>
            <a:gsLst>
              <a:gs pos="0">
                <a:schemeClr val="accent1">
                  <a:alpha val="90000"/>
                  <a:lumMod val="85000"/>
                </a:schemeClr>
              </a:gs>
              <a:gs pos="50000">
                <a:schemeClr val="accent1">
                  <a:alpha val="90000"/>
                  <a:lumMod val="85000"/>
                </a:schemeClr>
              </a:gs>
              <a:gs pos="100000">
                <a:schemeClr val="accent1">
                  <a:alpha val="90000"/>
                  <a:lumMod val="8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Aft>
                <a:spcPts val="100"/>
              </a:spcAft>
              <a:buFontTx/>
              <a:buNone/>
            </a:pPr>
            <a:endParaRPr lang="zh-CN" altLang="en-US"/>
          </a:p>
        </p:txBody>
      </p:sp>
      <p:sp>
        <p:nvSpPr>
          <p:cNvPr id="6" name="文本占位符 10"/>
          <p:cNvSpPr>
            <a:spLocks noGrp="1"/>
          </p:cNvSpPr>
          <p:nvPr>
            <p:ph type="body" sz="quarter" idx="11" hasCustomPrompt="1"/>
          </p:nvPr>
        </p:nvSpPr>
        <p:spPr>
          <a:xfrm>
            <a:off x="1572100" y="3028371"/>
            <a:ext cx="9041450" cy="911074"/>
          </a:xfrm>
        </p:spPr>
        <p:txBody>
          <a:bodyPr/>
          <a:lstStyle>
            <a:lvl1pPr marL="0" indent="0" algn="ctr">
              <a:buFontTx/>
              <a:buNone/>
              <a:defRPr sz="4800" b="1">
                <a:solidFill>
                  <a:schemeClr val="bg1"/>
                </a:solidFill>
                <a:latin typeface="+mn-ea"/>
                <a:ea typeface="+mn-ea"/>
              </a:defRPr>
            </a:lvl1pPr>
          </a:lstStyle>
          <a:p>
            <a:r>
              <a:rPr lang="zh-CN" altLang="en-US" dirty="0"/>
              <a:t>北京理工大学毕业答辩</a:t>
            </a:r>
            <a:r>
              <a:rPr lang="en-US" altLang="zh-CN" dirty="0"/>
              <a:t>PPT</a:t>
            </a:r>
            <a:r>
              <a:rPr lang="zh-CN" altLang="en-US" dirty="0"/>
              <a:t>模板</a:t>
            </a:r>
          </a:p>
        </p:txBody>
      </p:sp>
      <p:pic>
        <p:nvPicPr>
          <p:cNvPr id="11" name="图片 10"/>
          <p:cNvPicPr>
            <a:picLocks noChangeAspect="1"/>
          </p:cNvPicPr>
          <p:nvPr userDrawn="1"/>
        </p:nvPicPr>
        <p:blipFill>
          <a:blip r:embed="rId3" cstate="print"/>
          <a:stretch>
            <a:fillRect/>
          </a:stretch>
        </p:blipFill>
        <p:spPr>
          <a:xfrm>
            <a:off x="3767417" y="1018488"/>
            <a:ext cx="4650816" cy="130177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封面样式9-首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0" y="81566"/>
            <a:ext cx="12192000" cy="3244934"/>
          </a:xfrm>
          <a:prstGeom prst="rect">
            <a:avLst/>
          </a:prstGeom>
        </p:spPr>
      </p:pic>
      <p:sp>
        <p:nvSpPr>
          <p:cNvPr id="3" name="矩形 2"/>
          <p:cNvSpPr/>
          <p:nvPr userDrawn="1"/>
        </p:nvSpPr>
        <p:spPr>
          <a:xfrm>
            <a:off x="0" y="3317875"/>
            <a:ext cx="12192000" cy="354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66"/>
          <p:cNvPicPr>
            <a:picLocks noChangeAspect="1"/>
          </p:cNvPicPr>
          <p:nvPr userDrawn="1"/>
        </p:nvPicPr>
        <p:blipFill>
          <a:blip r:embed="rId3" cstate="print"/>
          <a:stretch>
            <a:fillRect/>
          </a:stretch>
        </p:blipFill>
        <p:spPr bwMode="auto">
          <a:xfrm>
            <a:off x="9790632" y="109143"/>
            <a:ext cx="2286546" cy="297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userDrawn="1"/>
        </p:nvPicPr>
        <p:blipFill>
          <a:blip r:embed="rId4" cstate="print"/>
          <a:stretch>
            <a:fillRect/>
          </a:stretch>
        </p:blipFill>
        <p:spPr>
          <a:xfrm>
            <a:off x="224285" y="-494144"/>
            <a:ext cx="3165893" cy="4124368"/>
          </a:xfrm>
          <a:prstGeom prst="rect">
            <a:avLst/>
          </a:prstGeom>
        </p:spPr>
      </p:pic>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封面样式9-尾页">
    <p:spTree>
      <p:nvGrpSpPr>
        <p:cNvPr id="1" name=""/>
        <p:cNvGrpSpPr/>
        <p:nvPr/>
      </p:nvGrpSpPr>
      <p:grpSpPr>
        <a:xfrm>
          <a:off x="0" y="0"/>
          <a:ext cx="0" cy="0"/>
          <a:chOff x="0" y="0"/>
          <a:chExt cx="0" cy="0"/>
        </a:xfrm>
      </p:grpSpPr>
      <p:grpSp>
        <p:nvGrpSpPr>
          <p:cNvPr id="2" name="组合 1"/>
          <p:cNvGrpSpPr/>
          <p:nvPr userDrawn="1"/>
        </p:nvGrpSpPr>
        <p:grpSpPr>
          <a:xfrm>
            <a:off x="0" y="0"/>
            <a:ext cx="12192000" cy="5089582"/>
            <a:chOff x="0" y="0"/>
            <a:chExt cx="12192000" cy="5089582"/>
          </a:xfrm>
          <a:solidFill>
            <a:schemeClr val="accent1"/>
          </a:solidFill>
        </p:grpSpPr>
        <p:sp>
          <p:nvSpPr>
            <p:cNvPr id="3" name="等腰三角形 2"/>
            <p:cNvSpPr/>
            <p:nvPr/>
          </p:nvSpPr>
          <p:spPr>
            <a:xfrm flipV="1">
              <a:off x="0" y="4123423"/>
              <a:ext cx="12192000" cy="966159"/>
            </a:xfrm>
            <a:prstGeom prst="triangle">
              <a:avLst/>
            </a:prstGeom>
            <a:grpFill/>
            <a:ln>
              <a:noFill/>
            </a:ln>
            <a:effectLst>
              <a:outerShdw blurRad="76200" dist="12700" dir="5400000" sx="103000" sy="103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0"/>
              <a:ext cx="12192000" cy="41234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userDrawn="1"/>
        </p:nvGrpSpPr>
        <p:grpSpPr>
          <a:xfrm>
            <a:off x="1866428" y="1872369"/>
            <a:ext cx="8481919" cy="863927"/>
            <a:chOff x="1797415" y="1328902"/>
            <a:chExt cx="8481919" cy="863927"/>
          </a:xfrm>
        </p:grpSpPr>
        <p:grpSp>
          <p:nvGrpSpPr>
            <p:cNvPr id="6" name="组合 5"/>
            <p:cNvGrpSpPr/>
            <p:nvPr/>
          </p:nvGrpSpPr>
          <p:grpSpPr>
            <a:xfrm>
              <a:off x="6886532" y="1337094"/>
              <a:ext cx="3392802" cy="846135"/>
              <a:chOff x="10340336" y="2247899"/>
              <a:chExt cx="2724438" cy="679451"/>
            </a:xfrm>
          </p:grpSpPr>
          <p:sp>
            <p:nvSpPr>
              <p:cNvPr id="2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2" name="组合 21"/>
              <p:cNvGrpSpPr/>
              <p:nvPr/>
            </p:nvGrpSpPr>
            <p:grpSpPr>
              <a:xfrm>
                <a:off x="10340336" y="2247899"/>
                <a:ext cx="547688" cy="679451"/>
                <a:chOff x="5548313" y="2084388"/>
                <a:chExt cx="547688" cy="679451"/>
              </a:xfrm>
              <a:solidFill>
                <a:schemeClr val="bg1"/>
              </a:solidFill>
            </p:grpSpPr>
            <p:sp>
              <p:nvSpPr>
                <p:cNvPr id="2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11192276" y="2400300"/>
                <a:ext cx="322175" cy="373063"/>
                <a:chOff x="3792874" y="3138488"/>
                <a:chExt cx="322175" cy="373063"/>
              </a:xfrm>
              <a:solidFill>
                <a:schemeClr val="bg1"/>
              </a:solidFill>
            </p:grpSpPr>
            <p:sp>
              <p:nvSpPr>
                <p:cNvPr id="2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 name="组合 6"/>
            <p:cNvGrpSpPr/>
            <p:nvPr/>
          </p:nvGrpSpPr>
          <p:grpSpPr>
            <a:xfrm>
              <a:off x="1797415" y="1328902"/>
              <a:ext cx="3445163" cy="863927"/>
              <a:chOff x="6738929" y="2270918"/>
              <a:chExt cx="2766486" cy="693738"/>
            </a:xfrm>
          </p:grpSpPr>
          <p:grpSp>
            <p:nvGrpSpPr>
              <p:cNvPr id="8" name="组合 7"/>
              <p:cNvGrpSpPr/>
              <p:nvPr/>
            </p:nvGrpSpPr>
            <p:grpSpPr>
              <a:xfrm>
                <a:off x="8180494" y="2355056"/>
                <a:ext cx="484188" cy="509588"/>
                <a:chOff x="6113463" y="3541713"/>
                <a:chExt cx="484188" cy="509588"/>
              </a:xfrm>
              <a:solidFill>
                <a:schemeClr val="bg1"/>
              </a:solidFill>
            </p:grpSpPr>
            <p:sp>
              <p:nvSpPr>
                <p:cNvPr id="1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 name="组合 8"/>
              <p:cNvGrpSpPr/>
              <p:nvPr/>
            </p:nvGrpSpPr>
            <p:grpSpPr>
              <a:xfrm>
                <a:off x="6738929" y="2270918"/>
                <a:ext cx="549275" cy="693738"/>
                <a:chOff x="6108700" y="2066926"/>
                <a:chExt cx="549275" cy="693738"/>
              </a:xfrm>
              <a:solidFill>
                <a:schemeClr val="bg1"/>
              </a:solidFill>
            </p:grpSpPr>
            <p:sp>
              <p:nvSpPr>
                <p:cNvPr id="1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7532962" y="2451100"/>
                <a:ext cx="368300" cy="317500"/>
                <a:chOff x="6186488" y="2930526"/>
                <a:chExt cx="368300" cy="317500"/>
              </a:xfrm>
              <a:solidFill>
                <a:schemeClr val="bg1"/>
              </a:solidFill>
            </p:grpSpPr>
            <p:sp>
              <p:nvSpPr>
                <p:cNvPr id="1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目录样式1">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stretch>
            <a:fillRect/>
          </a:stretch>
        </p:blipFill>
        <p:spPr>
          <a:xfrm>
            <a:off x="0" y="567"/>
            <a:ext cx="5022689" cy="6857433"/>
          </a:xfrm>
          <a:prstGeom prst="rect">
            <a:avLst/>
          </a:prstGeom>
        </p:spPr>
      </p:pic>
      <p:sp>
        <p:nvSpPr>
          <p:cNvPr id="3" name="矩形 白1"/>
          <p:cNvSpPr/>
          <p:nvPr userDrawn="1"/>
        </p:nvSpPr>
        <p:spPr>
          <a:xfrm rot="5400000">
            <a:off x="-917658" y="918223"/>
            <a:ext cx="6858002" cy="5022690"/>
          </a:xfrm>
          <a:prstGeom prst="rect">
            <a:avLst/>
          </a:prstGeom>
          <a:gradFill flip="none" rotWithShape="1">
            <a:gsLst>
              <a:gs pos="50000">
                <a:schemeClr val="bg1">
                  <a:alpha val="50000"/>
                </a:schemeClr>
              </a:gs>
              <a:gs pos="0">
                <a:schemeClr val="bg1"/>
              </a:gs>
              <a:gs pos="100000">
                <a:srgbClr val="FFFFFF">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cs typeface="+mn-ea"/>
              <a:sym typeface="+mn-lt"/>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封面样式1-尾页">
    <p:spTree>
      <p:nvGrpSpPr>
        <p:cNvPr id="1" name=""/>
        <p:cNvGrpSpPr/>
        <p:nvPr/>
      </p:nvGrpSpPr>
      <p:grpSpPr>
        <a:xfrm>
          <a:off x="0" y="0"/>
          <a:ext cx="0" cy="0"/>
          <a:chOff x="0" y="0"/>
          <a:chExt cx="0" cy="0"/>
        </a:xfrm>
      </p:grpSpPr>
      <p:pic>
        <p:nvPicPr>
          <p:cNvPr id="43" name="图片 42"/>
          <p:cNvPicPr>
            <a:picLocks noChangeAspect="1"/>
          </p:cNvPicPr>
          <p:nvPr userDrawn="1"/>
        </p:nvPicPr>
        <p:blipFill>
          <a:blip r:embed="rId2" cstate="print"/>
          <a:stretch>
            <a:fillRect/>
          </a:stretch>
        </p:blipFill>
        <p:spPr>
          <a:xfrm>
            <a:off x="4600575" y="133072"/>
            <a:ext cx="6791691" cy="6535793"/>
          </a:xfrm>
          <a:prstGeom prst="rect">
            <a:avLst/>
          </a:prstGeom>
        </p:spPr>
      </p:pic>
      <p:sp>
        <p:nvSpPr>
          <p:cNvPr id="3" name="副标题 2"/>
          <p:cNvSpPr>
            <a:spLocks noGrp="1"/>
          </p:cNvSpPr>
          <p:nvPr>
            <p:ph type="subTitle" idx="1"/>
          </p:nvPr>
        </p:nvSpPr>
        <p:spPr>
          <a:xfrm>
            <a:off x="1216315" y="3871615"/>
            <a:ext cx="7287114" cy="781876"/>
          </a:xfrm>
        </p:spPr>
        <p:txBody>
          <a:bodyPr>
            <a:normAutofit/>
          </a:bodyPr>
          <a:lstStyle>
            <a:lvl1pPr marL="0" indent="0" algn="l">
              <a:buNone/>
              <a:defRPr sz="3200">
                <a:solidFill>
                  <a:schemeClr val="tx1"/>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zh-CN" altLang="en-US" dirty="0"/>
          </a:p>
        </p:txBody>
      </p:sp>
      <p:sp>
        <p:nvSpPr>
          <p:cNvPr id="14" name="文本占位符 12"/>
          <p:cNvSpPr>
            <a:spLocks noGrp="1"/>
          </p:cNvSpPr>
          <p:nvPr>
            <p:ph type="body" sz="quarter" idx="11" hasCustomPrompt="1"/>
          </p:nvPr>
        </p:nvSpPr>
        <p:spPr>
          <a:xfrm>
            <a:off x="1216315" y="5438453"/>
            <a:ext cx="7287114" cy="410333"/>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5" name="文本占位符 12"/>
          <p:cNvSpPr>
            <a:spLocks noGrp="1"/>
          </p:cNvSpPr>
          <p:nvPr>
            <p:ph type="body" sz="quarter" idx="12" hasCustomPrompt="1"/>
          </p:nvPr>
        </p:nvSpPr>
        <p:spPr>
          <a:xfrm>
            <a:off x="1216315" y="4908366"/>
            <a:ext cx="7287114" cy="410335"/>
          </a:xfrm>
        </p:spPr>
        <p:txBody>
          <a:bodyPr>
            <a:normAutofit/>
          </a:bodyPr>
          <a:lstStyle>
            <a:lvl1pPr marL="0" indent="0">
              <a:buNone/>
              <a:defRPr sz="2000">
                <a:solidFill>
                  <a:schemeClr val="tx1"/>
                </a:solidFill>
              </a:defRPr>
            </a:lvl1pPr>
          </a:lstStyle>
          <a:p>
            <a:pPr lvl="0"/>
            <a:r>
              <a:rPr lang="zh-CN" altLang="en-US" dirty="0"/>
              <a:t>编辑母版文本样式</a:t>
            </a:r>
          </a:p>
        </p:txBody>
      </p:sp>
      <p:sp>
        <p:nvSpPr>
          <p:cNvPr id="13" name="文本占位符 12"/>
          <p:cNvSpPr>
            <a:spLocks noGrp="1"/>
          </p:cNvSpPr>
          <p:nvPr>
            <p:ph type="body" sz="quarter" idx="13" hasCustomPrompt="1"/>
          </p:nvPr>
        </p:nvSpPr>
        <p:spPr>
          <a:xfrm>
            <a:off x="1216315" y="1484311"/>
            <a:ext cx="7287114" cy="2267551"/>
          </a:xfrm>
        </p:spPr>
        <p:txBody>
          <a:bodyPr>
            <a:normAutofit/>
          </a:bodyPr>
          <a:lstStyle>
            <a:lvl1pPr marL="0" indent="0">
              <a:spcBef>
                <a:spcPts val="0"/>
              </a:spcBef>
              <a:buNone/>
              <a:defRPr sz="6600" b="1">
                <a:solidFill>
                  <a:schemeClr val="tx1"/>
                </a:solidFill>
                <a:latin typeface="+mn-ea"/>
                <a:ea typeface="+mn-ea"/>
              </a:defRPr>
            </a:lvl1pPr>
          </a:lstStyle>
          <a:p>
            <a:pPr lvl="0"/>
            <a:r>
              <a:rPr lang="zh-CN" altLang="en-US" dirty="0"/>
              <a:t>编辑母版文本样式</a:t>
            </a:r>
            <a:endParaRPr lang="en-US" altLang="zh-CN" dirty="0"/>
          </a:p>
          <a:p>
            <a:pPr lvl="0"/>
            <a:r>
              <a:rPr lang="zh-CN" altLang="en-US" dirty="0"/>
              <a:t>输入标题</a:t>
            </a:r>
          </a:p>
        </p:txBody>
      </p:sp>
      <p:sp>
        <p:nvSpPr>
          <p:cNvPr id="9" name="矩形 8"/>
          <p:cNvSpPr/>
          <p:nvPr userDrawn="1"/>
        </p:nvSpPr>
        <p:spPr>
          <a:xfrm>
            <a:off x="0" y="1484311"/>
            <a:ext cx="666749"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667561" y="1484310"/>
            <a:ext cx="403257"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9258300" y="1484313"/>
            <a:ext cx="2930035" cy="4364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8882428" y="1484310"/>
            <a:ext cx="377842" cy="4364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userDrawn="1"/>
        </p:nvGrpSpPr>
        <p:grpSpPr>
          <a:xfrm>
            <a:off x="9832019" y="2031917"/>
            <a:ext cx="1732861" cy="3286784"/>
            <a:chOff x="9778366" y="1977238"/>
            <a:chExt cx="1732861" cy="3286784"/>
          </a:xfrm>
          <a:solidFill>
            <a:schemeClr val="bg1">
              <a:alpha val="5000"/>
            </a:schemeClr>
          </a:solidFill>
        </p:grpSpPr>
        <p:grpSp>
          <p:nvGrpSpPr>
            <p:cNvPr id="17" name="组合 16"/>
            <p:cNvGrpSpPr/>
            <p:nvPr/>
          </p:nvGrpSpPr>
          <p:grpSpPr>
            <a:xfrm>
              <a:off x="9778366" y="2020414"/>
              <a:ext cx="567014" cy="3193100"/>
              <a:chOff x="11305242" y="2003776"/>
              <a:chExt cx="354194" cy="1994619"/>
            </a:xfrm>
            <a:grpFill/>
          </p:grpSpPr>
          <p:sp>
            <p:nvSpPr>
              <p:cNvPr id="32" name="Freeform 5"/>
              <p:cNvSpPr/>
              <p:nvPr/>
            </p:nvSpPr>
            <p:spPr bwMode="auto">
              <a:xfrm>
                <a:off x="11307751" y="3052538"/>
                <a:ext cx="345981" cy="390126"/>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3" name="Freeform 6"/>
              <p:cNvSpPr/>
              <p:nvPr/>
            </p:nvSpPr>
            <p:spPr bwMode="auto">
              <a:xfrm>
                <a:off x="11382341" y="3698614"/>
                <a:ext cx="199170" cy="299781"/>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4" name="组合 33"/>
              <p:cNvGrpSpPr/>
              <p:nvPr/>
            </p:nvGrpSpPr>
            <p:grpSpPr>
              <a:xfrm>
                <a:off x="11305242" y="2003776"/>
                <a:ext cx="354194" cy="439406"/>
                <a:chOff x="5548313" y="2084388"/>
                <a:chExt cx="547688" cy="679451"/>
              </a:xfrm>
              <a:grpFill/>
            </p:grpSpPr>
            <p:sp>
              <p:nvSpPr>
                <p:cNvPr id="39"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5" name="组合 34"/>
              <p:cNvGrpSpPr/>
              <p:nvPr/>
            </p:nvGrpSpPr>
            <p:grpSpPr>
              <a:xfrm>
                <a:off x="11380187" y="2628491"/>
                <a:ext cx="208353" cy="241263"/>
                <a:chOff x="3792874" y="3138488"/>
                <a:chExt cx="322175" cy="373063"/>
              </a:xfrm>
              <a:grpFill/>
            </p:grpSpPr>
            <p:sp>
              <p:nvSpPr>
                <p:cNvPr id="36"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8" name="组合 17"/>
            <p:cNvGrpSpPr/>
            <p:nvPr/>
          </p:nvGrpSpPr>
          <p:grpSpPr>
            <a:xfrm>
              <a:off x="10861863" y="1977238"/>
              <a:ext cx="649364" cy="3286784"/>
              <a:chOff x="10232762" y="2216649"/>
              <a:chExt cx="405635" cy="2053139"/>
            </a:xfrm>
            <a:grpFill/>
          </p:grpSpPr>
          <p:grpSp>
            <p:nvGrpSpPr>
              <p:cNvPr id="19" name="组合 18"/>
              <p:cNvGrpSpPr/>
              <p:nvPr/>
            </p:nvGrpSpPr>
            <p:grpSpPr>
              <a:xfrm>
                <a:off x="10279016" y="3306476"/>
                <a:ext cx="313128" cy="329555"/>
                <a:chOff x="6113463" y="3541713"/>
                <a:chExt cx="484188" cy="509588"/>
              </a:xfrm>
              <a:grpFill/>
            </p:grpSpPr>
            <p:sp>
              <p:nvSpPr>
                <p:cNvPr id="30"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10268702" y="2216649"/>
                <a:ext cx="355220" cy="448646"/>
                <a:chOff x="6108700" y="2066926"/>
                <a:chExt cx="549275" cy="693738"/>
              </a:xfrm>
              <a:grpFill/>
            </p:grpSpPr>
            <p:sp>
              <p:nvSpPr>
                <p:cNvPr id="28"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10332867" y="2868571"/>
                <a:ext cx="238182" cy="205330"/>
                <a:chOff x="6186488" y="2930526"/>
                <a:chExt cx="368300" cy="317500"/>
              </a:xfrm>
              <a:grpFill/>
            </p:grpSpPr>
            <p:sp>
              <p:nvSpPr>
                <p:cNvPr id="25"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2" name="组合 21"/>
              <p:cNvGrpSpPr/>
              <p:nvPr/>
            </p:nvGrpSpPr>
            <p:grpSpPr>
              <a:xfrm>
                <a:off x="10232762" y="3871448"/>
                <a:ext cx="405635" cy="398340"/>
                <a:chOff x="11854992" y="1994536"/>
                <a:chExt cx="405635" cy="398340"/>
              </a:xfrm>
              <a:grpFill/>
            </p:grpSpPr>
            <p:sp>
              <p:nvSpPr>
                <p:cNvPr id="23" name="Freeform 11"/>
                <p:cNvSpPr>
                  <a:spLocks noEditPoints="1"/>
                </p:cNvSpPr>
                <p:nvPr/>
              </p:nvSpPr>
              <p:spPr bwMode="auto">
                <a:xfrm>
                  <a:off x="11976099" y="1994536"/>
                  <a:ext cx="284528" cy="39834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1854992" y="2009127"/>
                  <a:ext cx="153208" cy="383749"/>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grpSp>
      <p:sp>
        <p:nvSpPr>
          <p:cNvPr id="41" name="文本框 40"/>
          <p:cNvSpPr txBox="1"/>
          <p:nvPr userDrawn="1"/>
        </p:nvSpPr>
        <p:spPr>
          <a:xfrm rot="16200000">
            <a:off x="-1443469" y="3524086"/>
            <a:ext cx="3170099" cy="261610"/>
          </a:xfrm>
          <a:prstGeom prst="rect">
            <a:avLst/>
          </a:prstGeom>
          <a:noFill/>
        </p:spPr>
        <p:txBody>
          <a:bodyPr wrap="square" rtlCol="0">
            <a:noAutofit/>
          </a:bodyPr>
          <a:lstStyle>
            <a:defPPr>
              <a:defRPr lang="zh-CN"/>
            </a:defPPr>
            <a:lvl1pPr algn="dist">
              <a:defRPr sz="1100" b="1">
                <a:solidFill>
                  <a:schemeClr val="bg1">
                    <a:alpha val="22000"/>
                  </a:schemeClr>
                </a:solidFill>
                <a:latin typeface="Arial" panose="020B0604020202020204" pitchFamily="34" charset="0"/>
                <a:cs typeface="Arial" panose="020B0604020202020204" pitchFamily="34" charset="0"/>
              </a:defRPr>
            </a:lvl1pPr>
          </a:lstStyle>
          <a:p>
            <a:r>
              <a:rPr lang="en-US" altLang="zh-CN" dirty="0">
                <a:solidFill>
                  <a:schemeClr val="bg1">
                    <a:alpha val="5000"/>
                  </a:schemeClr>
                </a:solidFill>
              </a:rPr>
              <a:t>BEIJING INSTITUTE OF TECHNOLOGY</a:t>
            </a:r>
          </a:p>
        </p:txBody>
      </p:sp>
      <p:pic>
        <p:nvPicPr>
          <p:cNvPr id="42" name="图片 41"/>
          <p:cNvPicPr>
            <a:picLocks noChangeAspect="1"/>
          </p:cNvPicPr>
          <p:nvPr userDrawn="1"/>
        </p:nvPicPr>
        <p:blipFill>
          <a:blip r:embed="rId3" cstate="print"/>
          <a:stretch>
            <a:fillRect/>
          </a:stretch>
        </p:blipFill>
        <p:spPr>
          <a:xfrm>
            <a:off x="9452633" y="548450"/>
            <a:ext cx="2295327" cy="504694"/>
          </a:xfrm>
          <a:prstGeom prst="rect">
            <a:avLst/>
          </a:prstGeom>
        </p:spPr>
      </p:pic>
      <p:cxnSp>
        <p:nvCxnSpPr>
          <p:cNvPr id="4" name="直接连接符 3"/>
          <p:cNvCxnSpPr/>
          <p:nvPr userDrawn="1"/>
        </p:nvCxnSpPr>
        <p:spPr>
          <a:xfrm>
            <a:off x="666749" y="1329225"/>
            <a:ext cx="0" cy="47147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userDrawn="1"/>
        </p:nvCxnSpPr>
        <p:spPr>
          <a:xfrm>
            <a:off x="9258300" y="1280160"/>
            <a:ext cx="0" cy="48351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目录样式2-1">
    <p:spTree>
      <p:nvGrpSpPr>
        <p:cNvPr id="1" name=""/>
        <p:cNvGrpSpPr/>
        <p:nvPr/>
      </p:nvGrpSpPr>
      <p:grpSpPr>
        <a:xfrm>
          <a:off x="0" y="0"/>
          <a:ext cx="0" cy="0"/>
          <a:chOff x="0" y="0"/>
          <a:chExt cx="0" cy="0"/>
        </a:xfrm>
      </p:grpSpPr>
      <p:sp>
        <p:nvSpPr>
          <p:cNvPr id="5" name="矩形 4"/>
          <p:cNvSpPr/>
          <p:nvPr userDrawn="1"/>
        </p:nvSpPr>
        <p:spPr>
          <a:xfrm>
            <a:off x="0" y="2289050"/>
            <a:ext cx="12192001" cy="1968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rotWithShape="1">
          <a:blip r:embed="rId2" cstate="print"/>
          <a:srcRect t="15558" b="38705"/>
          <a:stretch>
            <a:fillRect/>
          </a:stretch>
        </p:blipFill>
        <p:spPr>
          <a:xfrm>
            <a:off x="1" y="0"/>
            <a:ext cx="12192000" cy="2290219"/>
          </a:xfrm>
          <a:prstGeom prst="rect">
            <a:avLst/>
          </a:prstGeom>
        </p:spPr>
      </p:pic>
      <p:sp>
        <p:nvSpPr>
          <p:cNvPr id="10" name="矩形 9"/>
          <p:cNvSpPr/>
          <p:nvPr userDrawn="1"/>
        </p:nvSpPr>
        <p:spPr>
          <a:xfrm>
            <a:off x="-1" y="-7884"/>
            <a:ext cx="12192001" cy="2298103"/>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userDrawn="1"/>
        </p:nvPicPr>
        <p:blipFill>
          <a:blip r:embed="rId3" cstate="print"/>
          <a:stretch>
            <a:fillRect/>
          </a:stretch>
        </p:blipFill>
        <p:spPr>
          <a:xfrm>
            <a:off x="5024353" y="841210"/>
            <a:ext cx="2143294" cy="599913"/>
          </a:xfrm>
          <a:prstGeom prst="rect">
            <a:avLst/>
          </a:prstGeom>
        </p:spPr>
      </p:pic>
      <p:cxnSp>
        <p:nvCxnSpPr>
          <p:cNvPr id="4" name="直接连接符 3"/>
          <p:cNvCxnSpPr/>
          <p:nvPr userDrawn="1"/>
        </p:nvCxnSpPr>
        <p:spPr>
          <a:xfrm>
            <a:off x="-81481" y="2289050"/>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样式2-2">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 name="直接连接符 3"/>
          <p:cNvCxnSpPr/>
          <p:nvPr userDrawn="1"/>
        </p:nvCxnSpPr>
        <p:spPr>
          <a:xfrm>
            <a:off x="5723340" y="1294827"/>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userDrawn="1"/>
        </p:nvCxnSpPr>
        <p:spPr>
          <a:xfrm>
            <a:off x="5723340" y="5613415"/>
            <a:ext cx="7453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userDrawn="1"/>
        </p:nvPicPr>
        <p:blipFill rotWithShape="1">
          <a:blip r:embed="rId4" cstate="print"/>
          <a:srcRect l="49471"/>
          <a:stretch>
            <a:fillRect/>
          </a:stretch>
        </p:blipFill>
        <p:spPr>
          <a:xfrm>
            <a:off x="-34506" y="163259"/>
            <a:ext cx="3298317" cy="6531481"/>
          </a:xfrm>
          <a:prstGeom prst="rect">
            <a:avLst/>
          </a:prstGeom>
        </p:spPr>
      </p:pic>
      <p:pic>
        <p:nvPicPr>
          <p:cNvPr id="14" name="图片 13"/>
          <p:cNvPicPr>
            <a:picLocks noChangeAspect="1"/>
          </p:cNvPicPr>
          <p:nvPr userDrawn="1"/>
        </p:nvPicPr>
        <p:blipFill rotWithShape="1">
          <a:blip r:embed="rId4" cstate="print"/>
          <a:srcRect r="49912"/>
          <a:stretch>
            <a:fillRect/>
          </a:stretch>
        </p:blipFill>
        <p:spPr>
          <a:xfrm>
            <a:off x="8928190" y="163258"/>
            <a:ext cx="3269562" cy="6531481"/>
          </a:xfrm>
          <a:prstGeom prst="rect">
            <a:avLst/>
          </a:prstGeom>
        </p:spPr>
      </p:pic>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目录样式3-1">
    <p:spTree>
      <p:nvGrpSpPr>
        <p:cNvPr id="1" name=""/>
        <p:cNvGrpSpPr/>
        <p:nvPr/>
      </p:nvGrpSpPr>
      <p:grpSpPr>
        <a:xfrm>
          <a:off x="0" y="0"/>
          <a:ext cx="0" cy="0"/>
          <a:chOff x="0" y="0"/>
          <a:chExt cx="0" cy="0"/>
        </a:xfrm>
      </p:grpSpPr>
      <p:sp>
        <p:nvSpPr>
          <p:cNvPr id="8" name="文本框 7"/>
          <p:cNvSpPr txBox="1"/>
          <p:nvPr userDrawn="1"/>
        </p:nvSpPr>
        <p:spPr>
          <a:xfrm rot="16200000">
            <a:off x="-1538864" y="2653429"/>
            <a:ext cx="5229637" cy="1323439"/>
          </a:xfrm>
          <a:prstGeom prst="rect">
            <a:avLst/>
          </a:prstGeom>
          <a:noFill/>
        </p:spPr>
        <p:txBody>
          <a:bodyPr wrap="none" rtlCol="0">
            <a:spAutoFit/>
          </a:bodyPr>
          <a:lstStyle/>
          <a:p>
            <a:r>
              <a:rPr lang="en-US" altLang="zh-CN" sz="8000" b="1" spc="50" dirty="0">
                <a:solidFill>
                  <a:schemeClr val="bg1">
                    <a:lumMod val="85000"/>
                  </a:schemeClr>
                </a:solidFill>
                <a:latin typeface="+mj-lt"/>
              </a:rPr>
              <a:t>Contents</a:t>
            </a:r>
            <a:r>
              <a:rPr lang="en-US" altLang="zh-CN" sz="4400" b="1" spc="50" dirty="0">
                <a:solidFill>
                  <a:schemeClr val="accent4"/>
                </a:solidFill>
                <a:latin typeface="+mj-lt"/>
              </a:rPr>
              <a:t>■</a:t>
            </a:r>
            <a:endParaRPr lang="zh-CN" altLang="en-US" sz="4400" b="1" spc="50" dirty="0">
              <a:solidFill>
                <a:schemeClr val="accent4"/>
              </a:solidFill>
              <a:latin typeface="+mj-lt"/>
            </a:endParaRPr>
          </a:p>
        </p:txBody>
      </p:sp>
      <p:sp>
        <p:nvSpPr>
          <p:cNvPr id="9" name="文本框 8"/>
          <p:cNvSpPr txBox="1"/>
          <p:nvPr userDrawn="1"/>
        </p:nvSpPr>
        <p:spPr>
          <a:xfrm>
            <a:off x="1116549" y="3752395"/>
            <a:ext cx="738664" cy="2246769"/>
          </a:xfrm>
          <a:prstGeom prst="rect">
            <a:avLst/>
          </a:prstGeom>
          <a:noFill/>
        </p:spPr>
        <p:txBody>
          <a:bodyPr vert="eaVert" wrap="none" rtlCol="0">
            <a:spAutoFit/>
          </a:bodyPr>
          <a:lstStyle/>
          <a:p>
            <a:r>
              <a:rPr lang="zh-CN" altLang="en-US" sz="3600" b="1" spc="600" dirty="0">
                <a:solidFill>
                  <a:schemeClr val="accent1"/>
                </a:solidFill>
              </a:rPr>
              <a:t>结构大纲</a:t>
            </a:r>
          </a:p>
        </p:txBody>
      </p:sp>
      <p:sp>
        <p:nvSpPr>
          <p:cNvPr id="12" name="文本框 11"/>
          <p:cNvSpPr txBox="1"/>
          <p:nvPr userDrawn="1"/>
        </p:nvSpPr>
        <p:spPr>
          <a:xfrm>
            <a:off x="9519824" y="6600901"/>
            <a:ext cx="2523448" cy="246221"/>
          </a:xfrm>
          <a:prstGeom prst="rect">
            <a:avLst/>
          </a:prstGeom>
          <a:noFill/>
        </p:spPr>
        <p:txBody>
          <a:bodyPr wrap="none" rtlCol="0">
            <a:spAutoFit/>
          </a:bodyPr>
          <a:lstStyle/>
          <a:p>
            <a:pPr algn="r"/>
            <a:r>
              <a:rPr lang="en-US" altLang="zh-CN" sz="1000" spc="0" dirty="0">
                <a:solidFill>
                  <a:schemeClr val="bg1"/>
                </a:solidFill>
                <a:latin typeface="Arial" panose="020B0604020202020204" pitchFamily="34" charset="0"/>
                <a:ea typeface="微软雅黑" panose="020B0503020204020204" pitchFamily="34" charset="-122"/>
                <a:cs typeface="Arial" panose="020B0604020202020204" pitchFamily="34" charset="0"/>
              </a:rPr>
              <a:t>BEIJING</a:t>
            </a:r>
            <a:r>
              <a:rPr lang="en-US" altLang="zh-CN" sz="1000" spc="0" baseline="0" dirty="0">
                <a:solidFill>
                  <a:schemeClr val="bg1"/>
                </a:solidFill>
                <a:latin typeface="Arial" panose="020B0604020202020204" pitchFamily="34" charset="0"/>
                <a:ea typeface="微软雅黑" panose="020B0503020204020204" pitchFamily="34" charset="-122"/>
                <a:cs typeface="Arial" panose="020B0604020202020204" pitchFamily="34" charset="0"/>
              </a:rPr>
              <a:t> INSTITUTE OF TECHNOLOGY</a:t>
            </a:r>
            <a:endParaRPr lang="zh-CN" altLang="en-US" sz="1000" spc="0" dirty="0">
              <a:solidFill>
                <a:schemeClr val="bg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7" name="图片 56"/>
          <p:cNvPicPr>
            <a:picLocks noChangeAspect="1"/>
          </p:cNvPicPr>
          <p:nvPr userDrawn="1"/>
        </p:nvPicPr>
        <p:blipFill>
          <a:blip r:embed="rId2" cstate="print"/>
          <a:stretch>
            <a:fillRect/>
          </a:stretch>
        </p:blipFill>
        <p:spPr>
          <a:xfrm>
            <a:off x="10041148" y="78493"/>
            <a:ext cx="2025400" cy="566914"/>
          </a:xfrm>
          <a:prstGeom prst="rect">
            <a:avLst/>
          </a:prstGeom>
        </p:spPr>
      </p:pic>
      <p:sp>
        <p:nvSpPr>
          <p:cNvPr id="82"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3" name="图片 82"/>
          <p:cNvPicPr>
            <a:picLocks noChangeAspect="1"/>
          </p:cNvPicPr>
          <p:nvPr userDrawn="1"/>
        </p:nvPicPr>
        <p:blipFill>
          <a:blip r:embed="rId2" cstate="print"/>
          <a:stretch>
            <a:fillRect/>
          </a:stretch>
        </p:blipFill>
        <p:spPr>
          <a:xfrm>
            <a:off x="9793498" y="249943"/>
            <a:ext cx="2025400" cy="566914"/>
          </a:xfrm>
          <a:prstGeom prst="rect">
            <a:avLst/>
          </a:prstGeom>
        </p:spPr>
      </p:pic>
      <p:sp>
        <p:nvSpPr>
          <p:cNvPr id="84" name="矩形 83"/>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userDrawn="1"/>
        </p:nvGrpSpPr>
        <p:grpSpPr>
          <a:xfrm>
            <a:off x="598941" y="6399999"/>
            <a:ext cx="2542613" cy="276499"/>
            <a:chOff x="598941" y="6399999"/>
            <a:chExt cx="2542613" cy="276499"/>
          </a:xfrm>
          <a:solidFill>
            <a:schemeClr val="bg1"/>
          </a:solidFill>
        </p:grpSpPr>
        <p:grpSp>
          <p:nvGrpSpPr>
            <p:cNvPr id="86" name="组合 85"/>
            <p:cNvGrpSpPr/>
            <p:nvPr/>
          </p:nvGrpSpPr>
          <p:grpSpPr>
            <a:xfrm>
              <a:off x="2055693" y="6402621"/>
              <a:ext cx="1085861" cy="270805"/>
              <a:chOff x="10340336" y="2247899"/>
              <a:chExt cx="2724438" cy="679451"/>
            </a:xfrm>
            <a:grpFill/>
          </p:grpSpPr>
          <p:sp>
            <p:nvSpPr>
              <p:cNvPr id="10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0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02" name="组合 101"/>
              <p:cNvGrpSpPr/>
              <p:nvPr/>
            </p:nvGrpSpPr>
            <p:grpSpPr>
              <a:xfrm>
                <a:off x="10340336" y="2247899"/>
                <a:ext cx="547688" cy="679451"/>
                <a:chOff x="5548313" y="2084388"/>
                <a:chExt cx="547688" cy="679451"/>
              </a:xfrm>
              <a:grpFill/>
            </p:grpSpPr>
            <p:sp>
              <p:nvSpPr>
                <p:cNvPr id="10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 name="组合 102"/>
              <p:cNvGrpSpPr/>
              <p:nvPr/>
            </p:nvGrpSpPr>
            <p:grpSpPr>
              <a:xfrm>
                <a:off x="11192276" y="2400300"/>
                <a:ext cx="322175" cy="373063"/>
                <a:chOff x="3792874" y="3138488"/>
                <a:chExt cx="322175" cy="373063"/>
              </a:xfrm>
              <a:grpFill/>
            </p:grpSpPr>
            <p:sp>
              <p:nvSpPr>
                <p:cNvPr id="10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87" name="组合 86"/>
            <p:cNvGrpSpPr/>
            <p:nvPr/>
          </p:nvGrpSpPr>
          <p:grpSpPr>
            <a:xfrm>
              <a:off x="598941" y="6399999"/>
              <a:ext cx="1102619" cy="276499"/>
              <a:chOff x="6738929" y="2270918"/>
              <a:chExt cx="2766486" cy="693738"/>
            </a:xfrm>
            <a:grpFill/>
          </p:grpSpPr>
          <p:grpSp>
            <p:nvGrpSpPr>
              <p:cNvPr id="88" name="组合 87"/>
              <p:cNvGrpSpPr/>
              <p:nvPr/>
            </p:nvGrpSpPr>
            <p:grpSpPr>
              <a:xfrm>
                <a:off x="8180494" y="2355056"/>
                <a:ext cx="484188" cy="509588"/>
                <a:chOff x="6113463" y="3541713"/>
                <a:chExt cx="484188" cy="509588"/>
              </a:xfrm>
              <a:grpFill/>
            </p:grpSpPr>
            <p:sp>
              <p:nvSpPr>
                <p:cNvPr id="9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9" name="组合 88"/>
              <p:cNvGrpSpPr/>
              <p:nvPr/>
            </p:nvGrpSpPr>
            <p:grpSpPr>
              <a:xfrm>
                <a:off x="6738929" y="2270918"/>
                <a:ext cx="549275" cy="693738"/>
                <a:chOff x="6108700" y="2066926"/>
                <a:chExt cx="549275" cy="693738"/>
              </a:xfrm>
              <a:grpFill/>
            </p:grpSpPr>
            <p:sp>
              <p:nvSpPr>
                <p:cNvPr id="9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7532962" y="2451100"/>
                <a:ext cx="368300" cy="317500"/>
                <a:chOff x="6186488" y="2930526"/>
                <a:chExt cx="368300" cy="317500"/>
              </a:xfrm>
              <a:grpFill/>
            </p:grpSpPr>
            <p:sp>
              <p:nvSpPr>
                <p:cNvPr id="9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9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9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目录样式3-2">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srcRect r="20215"/>
          <a:stretch>
            <a:fillRect/>
          </a:stretch>
        </p:blipFill>
        <p:spPr>
          <a:xfrm>
            <a:off x="6592525" y="0"/>
            <a:ext cx="5609371" cy="6765696"/>
          </a:xfrm>
          <a:prstGeom prst="rect">
            <a:avLst/>
          </a:prstGeom>
        </p:spPr>
      </p:pic>
      <p:sp>
        <p:nvSpPr>
          <p:cNvPr id="63" name="任意多边形: 形状 59"/>
          <p:cNvSpPr/>
          <p:nvPr userDrawn="1"/>
        </p:nvSpPr>
        <p:spPr>
          <a:xfrm flipH="1">
            <a:off x="-1352550" y="-2"/>
            <a:ext cx="13544548" cy="1057277"/>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gradFill>
            <a:gsLst>
              <a:gs pos="0">
                <a:schemeClr val="accent1"/>
              </a:gs>
              <a:gs pos="100000">
                <a:schemeClr val="accent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64" name="图片 63"/>
          <p:cNvPicPr>
            <a:picLocks noChangeAspect="1"/>
          </p:cNvPicPr>
          <p:nvPr userDrawn="1"/>
        </p:nvPicPr>
        <p:blipFill>
          <a:blip r:embed="rId3" cstate="print"/>
          <a:stretch>
            <a:fillRect/>
          </a:stretch>
        </p:blipFill>
        <p:spPr>
          <a:xfrm>
            <a:off x="9793498" y="249943"/>
            <a:ext cx="2025400" cy="566914"/>
          </a:xfrm>
          <a:prstGeom prst="rect">
            <a:avLst/>
          </a:prstGeom>
        </p:spPr>
      </p:pic>
      <p:sp>
        <p:nvSpPr>
          <p:cNvPr id="65" name="矩形 64"/>
          <p:cNvSpPr/>
          <p:nvPr userDrawn="1"/>
        </p:nvSpPr>
        <p:spPr>
          <a:xfrm>
            <a:off x="0" y="6188075"/>
            <a:ext cx="12192000" cy="669925"/>
          </a:xfrm>
          <a:prstGeom prst="rect">
            <a:avLst/>
          </a:prstGeom>
          <a:gradFill>
            <a:gsLst>
              <a:gs pos="0">
                <a:schemeClr val="accent4"/>
              </a:gs>
              <a:gs pos="10000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6" name="组合 65"/>
          <p:cNvGrpSpPr/>
          <p:nvPr userDrawn="1"/>
        </p:nvGrpSpPr>
        <p:grpSpPr>
          <a:xfrm>
            <a:off x="598941" y="6399999"/>
            <a:ext cx="2542613" cy="276499"/>
            <a:chOff x="598941" y="6399999"/>
            <a:chExt cx="2542613" cy="276499"/>
          </a:xfrm>
          <a:solidFill>
            <a:schemeClr val="bg1"/>
          </a:solidFill>
        </p:grpSpPr>
        <p:grpSp>
          <p:nvGrpSpPr>
            <p:cNvPr id="67" name="组合 66"/>
            <p:cNvGrpSpPr/>
            <p:nvPr/>
          </p:nvGrpSpPr>
          <p:grpSpPr>
            <a:xfrm>
              <a:off x="2055693" y="6402621"/>
              <a:ext cx="1085861" cy="270805"/>
              <a:chOff x="10340336" y="2247899"/>
              <a:chExt cx="2724438" cy="679451"/>
            </a:xfrm>
            <a:grpFill/>
          </p:grpSpPr>
          <p:sp>
            <p:nvSpPr>
              <p:cNvPr id="81"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2"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3" name="组合 82"/>
              <p:cNvGrpSpPr/>
              <p:nvPr/>
            </p:nvGrpSpPr>
            <p:grpSpPr>
              <a:xfrm>
                <a:off x="10340336" y="2247899"/>
                <a:ext cx="547688" cy="679451"/>
                <a:chOff x="5548313" y="2084388"/>
                <a:chExt cx="547688" cy="679451"/>
              </a:xfrm>
              <a:grpFill/>
            </p:grpSpPr>
            <p:sp>
              <p:nvSpPr>
                <p:cNvPr id="88"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4" name="组合 83"/>
              <p:cNvGrpSpPr/>
              <p:nvPr/>
            </p:nvGrpSpPr>
            <p:grpSpPr>
              <a:xfrm>
                <a:off x="11192276" y="2400300"/>
                <a:ext cx="322175" cy="373063"/>
                <a:chOff x="3792874" y="3138488"/>
                <a:chExt cx="322175" cy="373063"/>
              </a:xfrm>
              <a:grpFill/>
            </p:grpSpPr>
            <p:sp>
              <p:nvSpPr>
                <p:cNvPr id="85"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68" name="组合 67"/>
            <p:cNvGrpSpPr/>
            <p:nvPr/>
          </p:nvGrpSpPr>
          <p:grpSpPr>
            <a:xfrm>
              <a:off x="598941" y="6399999"/>
              <a:ext cx="1102619" cy="276499"/>
              <a:chOff x="6738929" y="2270918"/>
              <a:chExt cx="2766486" cy="693738"/>
            </a:xfrm>
            <a:grpFill/>
          </p:grpSpPr>
          <p:grpSp>
            <p:nvGrpSpPr>
              <p:cNvPr id="69" name="组合 68"/>
              <p:cNvGrpSpPr/>
              <p:nvPr/>
            </p:nvGrpSpPr>
            <p:grpSpPr>
              <a:xfrm>
                <a:off x="8180494" y="2355056"/>
                <a:ext cx="484188" cy="509588"/>
                <a:chOff x="6113463" y="3541713"/>
                <a:chExt cx="484188" cy="509588"/>
              </a:xfrm>
              <a:grpFill/>
            </p:grpSpPr>
            <p:sp>
              <p:nvSpPr>
                <p:cNvPr id="79"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0" name="组合 69"/>
              <p:cNvGrpSpPr/>
              <p:nvPr/>
            </p:nvGrpSpPr>
            <p:grpSpPr>
              <a:xfrm>
                <a:off x="6738929" y="2270918"/>
                <a:ext cx="549275" cy="693738"/>
                <a:chOff x="6108700" y="2066926"/>
                <a:chExt cx="549275" cy="693738"/>
              </a:xfrm>
              <a:grpFill/>
            </p:grpSpPr>
            <p:sp>
              <p:nvSpPr>
                <p:cNvPr id="77"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1" name="组合 70"/>
              <p:cNvGrpSpPr/>
              <p:nvPr/>
            </p:nvGrpSpPr>
            <p:grpSpPr>
              <a:xfrm>
                <a:off x="7532962" y="2451100"/>
                <a:ext cx="368300" cy="317500"/>
                <a:chOff x="6186488" y="2930526"/>
                <a:chExt cx="368300" cy="317500"/>
              </a:xfrm>
              <a:grpFill/>
            </p:grpSpPr>
            <p:sp>
              <p:nvSpPr>
                <p:cNvPr id="74"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2"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3"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目录样式4">
    <p:spTree>
      <p:nvGrpSpPr>
        <p:cNvPr id="1" name=""/>
        <p:cNvGrpSpPr/>
        <p:nvPr/>
      </p:nvGrpSpPr>
      <p:grpSpPr>
        <a:xfrm>
          <a:off x="0" y="0"/>
          <a:ext cx="0" cy="0"/>
          <a:chOff x="0" y="0"/>
          <a:chExt cx="0" cy="0"/>
        </a:xfrm>
      </p:grpSpPr>
      <p:sp>
        <p:nvSpPr>
          <p:cNvPr id="89" name="椭圆 88"/>
          <p:cNvSpPr/>
          <p:nvPr userDrawn="1"/>
        </p:nvSpPr>
        <p:spPr>
          <a:xfrm>
            <a:off x="-3816599" y="-1541834"/>
            <a:ext cx="8697505" cy="9941668"/>
          </a:xfrm>
          <a:prstGeom prst="ellipse">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88" name="椭圆 87"/>
          <p:cNvSpPr/>
          <p:nvPr userDrawn="1"/>
        </p:nvSpPr>
        <p:spPr>
          <a:xfrm>
            <a:off x="-3999568" y="-1541834"/>
            <a:ext cx="8697505" cy="9941668"/>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87" name="图片 86"/>
          <p:cNvPicPr>
            <a:picLocks noChangeAspect="1"/>
          </p:cNvPicPr>
          <p:nvPr userDrawn="1"/>
        </p:nvPicPr>
        <p:blipFill rotWithShape="1">
          <a:blip r:embed="rId2" cstate="hqprint"/>
          <a:srcRect l="18116" t="7030" r="31559" b="11337"/>
          <a:stretch>
            <a:fillRect/>
          </a:stretch>
        </p:blipFill>
        <p:spPr>
          <a:xfrm>
            <a:off x="-1260196" y="1"/>
            <a:ext cx="5919101" cy="6857999"/>
          </a:xfrm>
          <a:custGeom>
            <a:avLst/>
            <a:gdLst>
              <a:gd name="connsiteX0" fmla="*/ 0 w 5919101"/>
              <a:gd name="connsiteY0" fmla="*/ 0 h 6858000"/>
              <a:gd name="connsiteX1" fmla="*/ 4714485 w 5919101"/>
              <a:gd name="connsiteY1" fmla="*/ 0 h 6858000"/>
              <a:gd name="connsiteX2" fmla="*/ 4786974 w 5919101"/>
              <a:gd name="connsiteY2" fmla="*/ 86723 h 6858000"/>
              <a:gd name="connsiteX3" fmla="*/ 5919101 w 5919101"/>
              <a:gd name="connsiteY3" fmla="*/ 3429000 h 6858000"/>
              <a:gd name="connsiteX4" fmla="*/ 4786974 w 5919101"/>
              <a:gd name="connsiteY4" fmla="*/ 6771277 h 6858000"/>
              <a:gd name="connsiteX5" fmla="*/ 4714485 w 5919101"/>
              <a:gd name="connsiteY5" fmla="*/ 6858000 h 6858000"/>
              <a:gd name="connsiteX6" fmla="*/ 0 w 59191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9101" h="6858000">
                <a:moveTo>
                  <a:pt x="0" y="0"/>
                </a:moveTo>
                <a:lnTo>
                  <a:pt x="4714485" y="0"/>
                </a:lnTo>
                <a:lnTo>
                  <a:pt x="4786974" y="86723"/>
                </a:lnTo>
                <a:cubicBezTo>
                  <a:pt x="5490384" y="969480"/>
                  <a:pt x="5919101" y="2142133"/>
                  <a:pt x="5919101" y="3429000"/>
                </a:cubicBezTo>
                <a:cubicBezTo>
                  <a:pt x="5919101" y="4715867"/>
                  <a:pt x="5490384" y="5888521"/>
                  <a:pt x="4786974" y="6771277"/>
                </a:cubicBezTo>
                <a:lnTo>
                  <a:pt x="4714485" y="6858000"/>
                </a:lnTo>
                <a:lnTo>
                  <a:pt x="0" y="6858000"/>
                </a:lnTo>
                <a:close/>
              </a:path>
            </a:pathLst>
          </a:custGeom>
        </p:spPr>
      </p:pic>
      <p:sp>
        <p:nvSpPr>
          <p:cNvPr id="86" name="椭圆 85"/>
          <p:cNvSpPr/>
          <p:nvPr userDrawn="1"/>
        </p:nvSpPr>
        <p:spPr>
          <a:xfrm>
            <a:off x="-4038600" y="-1541834"/>
            <a:ext cx="8697505" cy="9941668"/>
          </a:xfrm>
          <a:prstGeom prst="ellipse">
            <a:avLst/>
          </a:prstGeom>
          <a:solidFill>
            <a:schemeClr val="accent1">
              <a:alpha val="88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pic>
        <p:nvPicPr>
          <p:cNvPr id="90" name="图片 89"/>
          <p:cNvPicPr>
            <a:picLocks noChangeAspect="1"/>
          </p:cNvPicPr>
          <p:nvPr userDrawn="1"/>
        </p:nvPicPr>
        <p:blipFill>
          <a:blip r:embed="rId3" cstate="print"/>
          <a:stretch>
            <a:fillRect/>
          </a:stretch>
        </p:blipFill>
        <p:spPr>
          <a:xfrm>
            <a:off x="9837818" y="252089"/>
            <a:ext cx="1969223" cy="432990"/>
          </a:xfrm>
          <a:prstGeom prst="rect">
            <a:avLst/>
          </a:prstGeom>
        </p:spPr>
      </p:pic>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样式5">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print"/>
          <a:srcRect r="30571" b="46397"/>
          <a:stretch>
            <a:fillRect/>
          </a:stretch>
        </p:blipFill>
        <p:spPr>
          <a:xfrm>
            <a:off x="9019185" y="4400550"/>
            <a:ext cx="3194586" cy="2469325"/>
          </a:xfrm>
          <a:prstGeom prst="rect">
            <a:avLst/>
          </a:prstGeom>
        </p:spPr>
      </p:pic>
      <p:pic>
        <p:nvPicPr>
          <p:cNvPr id="8" name="图片 7"/>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9" name="矩形 8"/>
          <p:cNvSpPr/>
          <p:nvPr userDrawn="1"/>
        </p:nvSpPr>
        <p:spPr>
          <a:xfrm>
            <a:off x="0" y="4398806"/>
            <a:ext cx="12192001" cy="196858"/>
          </a:xfrm>
          <a:prstGeom prst="rect">
            <a:avLst/>
          </a:prstGeom>
          <a:solidFill>
            <a:schemeClr val="accent4"/>
          </a:solidFill>
          <a:ln>
            <a:noFill/>
          </a:ln>
          <a:effectLst>
            <a:outerShdw blurRad="127000" dist="63500" dir="5400000" algn="t"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a:blip r:embed="rId4" cstate="print"/>
          <a:stretch>
            <a:fillRect/>
          </a:stretch>
        </p:blipFill>
        <p:spPr>
          <a:xfrm>
            <a:off x="9701847" y="142154"/>
            <a:ext cx="2242503" cy="627682"/>
          </a:xfrm>
          <a:prstGeom prst="rect">
            <a:avLst/>
          </a:prstGeom>
        </p:spPr>
      </p:pic>
      <p:pic>
        <p:nvPicPr>
          <p:cNvPr id="14" name="图片 13"/>
          <p:cNvPicPr>
            <a:picLocks noChangeAspect="1"/>
          </p:cNvPicPr>
          <p:nvPr userDrawn="1"/>
        </p:nvPicPr>
        <p:blipFill rotWithShape="1">
          <a:blip r:embed="rId3" cstate="print"/>
          <a:srcRect t="-74" b="12515"/>
          <a:stretch>
            <a:fillRect/>
          </a:stretch>
        </p:blipFill>
        <p:spPr>
          <a:xfrm>
            <a:off x="0" y="0"/>
            <a:ext cx="12191999" cy="4400550"/>
          </a:xfrm>
          <a:prstGeom prst="rect">
            <a:avLst/>
          </a:prstGeom>
        </p:spPr>
      </p:pic>
      <p:sp>
        <p:nvSpPr>
          <p:cNvPr id="15" name="矩形 14"/>
          <p:cNvSpPr/>
          <p:nvPr userDrawn="1"/>
        </p:nvSpPr>
        <p:spPr>
          <a:xfrm>
            <a:off x="0" y="0"/>
            <a:ext cx="12192001" cy="440055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71956" y="4398806"/>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userDrawn="1"/>
        </p:nvPicPr>
        <p:blipFill>
          <a:blip r:embed="rId4" cstate="print"/>
          <a:stretch>
            <a:fillRect/>
          </a:stretch>
        </p:blipFill>
        <p:spPr>
          <a:xfrm>
            <a:off x="9701847" y="142154"/>
            <a:ext cx="2242503" cy="627682"/>
          </a:xfrm>
          <a:prstGeom prst="rect">
            <a:avLst/>
          </a:prstGeom>
        </p:spPr>
      </p:pic>
      <p:sp>
        <p:nvSpPr>
          <p:cNvPr id="18" name="矩形: 圆角 162"/>
          <p:cNvSpPr/>
          <p:nvPr userDrawn="1"/>
        </p:nvSpPr>
        <p:spPr>
          <a:xfrm>
            <a:off x="1664486" y="3107981"/>
            <a:ext cx="8945408" cy="3014890"/>
          </a:xfrm>
          <a:prstGeom prst="roundRect">
            <a:avLst>
              <a:gd name="adj" fmla="val 3205"/>
            </a:avLst>
          </a:prstGeom>
          <a:solidFill>
            <a:sysClr val="window" lastClr="FFFFFF">
              <a:alpha val="8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19" name="矩形: 圆角 163"/>
          <p:cNvSpPr/>
          <p:nvPr userDrawn="1"/>
        </p:nvSpPr>
        <p:spPr>
          <a:xfrm>
            <a:off x="1463942" y="3222979"/>
            <a:ext cx="9346497" cy="2899892"/>
          </a:xfrm>
          <a:prstGeom prst="roundRect">
            <a:avLst>
              <a:gd name="adj" fmla="val 3205"/>
            </a:avLst>
          </a:prstGeom>
          <a:solidFill>
            <a:sysClr val="window" lastClr="FFFFFF">
              <a:alpha val="94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sym typeface="+mn-lt"/>
            </a:endParaRPr>
          </a:p>
        </p:txBody>
      </p:sp>
      <p:sp>
        <p:nvSpPr>
          <p:cNvPr id="20" name="矩形: 圆角 164"/>
          <p:cNvSpPr/>
          <p:nvPr userDrawn="1"/>
        </p:nvSpPr>
        <p:spPr>
          <a:xfrm>
            <a:off x="1200150" y="3365257"/>
            <a:ext cx="9791700" cy="2757614"/>
          </a:xfrm>
          <a:prstGeom prst="roundRect">
            <a:avLst>
              <a:gd name="adj" fmla="val 3205"/>
            </a:avLst>
          </a:prstGeom>
          <a:gradFill flip="none" rotWithShape="1">
            <a:gsLst>
              <a:gs pos="0">
                <a:sysClr val="window" lastClr="FFFFFF"/>
              </a:gs>
              <a:gs pos="100000">
                <a:srgbClr val="F8F8F8"/>
              </a:gs>
            </a:gsLst>
            <a:lin ang="5400000" scaled="1"/>
            <a:tileRect/>
          </a:gradFill>
          <a:ln w="12700" cap="flat" cmpd="sng" algn="ctr">
            <a:noFill/>
            <a:prstDash val="solid"/>
            <a:miter lim="800000"/>
          </a:ln>
          <a:effectLst>
            <a:outerShdw blurRad="317500" sx="102000" sy="102000" algn="ctr" rotWithShape="0">
              <a:sysClr val="window" lastClr="FFFFFF">
                <a:lumMod val="75000"/>
                <a:alpha val="40000"/>
              </a:sysClr>
            </a:outerShdw>
          </a:effectLst>
        </p:spPr>
        <p:txBody>
          <a:bodyPr rot="0" spcFirstLastPara="0" vertOverflow="overflow" horzOverflow="overflow" vert="horz" wrap="square" lIns="540000" tIns="72000" rIns="540000" bIns="72000" numCol="1" spcCol="0" rtlCol="0" fromWordArt="0" anchor="ctr" anchorCtr="0" forceAA="0" compatLnSpc="1">
            <a:noAutofit/>
          </a:bodyPr>
          <a:lstStyle/>
          <a:p>
            <a:pPr marL="0" marR="0" lvl="0" indent="457200" defTabSz="914400" eaLnBrk="1" fontAlgn="auto" latinLnBrk="0" hangingPunct="1">
              <a:lnSpc>
                <a:spcPct val="120000"/>
              </a:lnSpc>
              <a:spcBef>
                <a:spcPts val="0"/>
              </a:spcBef>
              <a:spcAft>
                <a:spcPts val="0"/>
              </a:spcAft>
              <a:buClrTx/>
              <a:buSzTx/>
              <a:buFontTx/>
              <a:buNone/>
              <a:defRPr/>
            </a:pPr>
            <a:endParaRPr kumimoji="0" lang="zh-CN" altLang="en-US" sz="24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目录样式6-1">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srcRect l="29063" r="32938"/>
          <a:stretch>
            <a:fillRect/>
          </a:stretch>
        </p:blipFill>
        <p:spPr>
          <a:xfrm>
            <a:off x="0" y="0"/>
            <a:ext cx="3914775" cy="6857999"/>
          </a:xfrm>
          <a:prstGeom prst="rect">
            <a:avLst/>
          </a:prstGeom>
        </p:spPr>
      </p:pic>
      <p:sp>
        <p:nvSpPr>
          <p:cNvPr id="13" name="矩形 12"/>
          <p:cNvSpPr/>
          <p:nvPr userDrawn="1"/>
        </p:nvSpPr>
        <p:spPr>
          <a:xfrm>
            <a:off x="0" y="1"/>
            <a:ext cx="3914775" cy="6857999"/>
          </a:xfrm>
          <a:prstGeom prst="rect">
            <a:avLst/>
          </a:prstGeom>
          <a:solidFill>
            <a:schemeClr val="accent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userDrawn="1"/>
        </p:nvSpPr>
        <p:spPr>
          <a:xfrm>
            <a:off x="0" y="0"/>
            <a:ext cx="3914774" cy="6858000"/>
          </a:xfrm>
          <a:prstGeom prst="rect">
            <a:avLst/>
          </a:prstGeom>
          <a:gradFill flip="none" rotWithShape="1">
            <a:gsLst>
              <a:gs pos="2500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userDrawn="1"/>
        </p:nvCxnSpPr>
        <p:spPr>
          <a:xfrm>
            <a:off x="3960456" y="0"/>
            <a:ext cx="0" cy="685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组合 20"/>
          <p:cNvGrpSpPr/>
          <p:nvPr userDrawn="1"/>
        </p:nvGrpSpPr>
        <p:grpSpPr>
          <a:xfrm>
            <a:off x="3961505" y="2797003"/>
            <a:ext cx="122686" cy="1263995"/>
            <a:chOff x="4630742" y="2258287"/>
            <a:chExt cx="122686" cy="1263995"/>
          </a:xfrm>
          <a:solidFill>
            <a:schemeClr val="accent4"/>
          </a:solidFill>
        </p:grpSpPr>
        <p:sp>
          <p:nvSpPr>
            <p:cNvPr id="22" name="等腰三角形 21"/>
            <p:cNvSpPr/>
            <p:nvPr/>
          </p:nvSpPr>
          <p:spPr>
            <a:xfrm rot="5400000">
              <a:off x="4620926" y="2839164"/>
              <a:ext cx="142318" cy="122686"/>
            </a:xfrm>
            <a:prstGeom prst="triangl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4630742" y="2258287"/>
              <a:ext cx="0" cy="1263995"/>
            </a:xfrm>
            <a:prstGeom prst="line">
              <a:avLst/>
            </a:prstGeom>
            <a:grpFill/>
            <a:ln w="3810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2" name="直接连接符 41"/>
          <p:cNvCxnSpPr/>
          <p:nvPr userDrawn="1"/>
        </p:nvCxnSpPr>
        <p:spPr>
          <a:xfrm>
            <a:off x="1053541" y="2793542"/>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矩形 42"/>
          <p:cNvSpPr/>
          <p:nvPr userDrawn="1"/>
        </p:nvSpPr>
        <p:spPr>
          <a:xfrm>
            <a:off x="846867" y="2752385"/>
            <a:ext cx="2197100" cy="923330"/>
          </a:xfrm>
          <a:prstGeom prst="rect">
            <a:avLst/>
          </a:prstGeom>
        </p:spPr>
        <p:txBody>
          <a:bodyPr wrap="square">
            <a:spAutoFit/>
          </a:bodyPr>
          <a:lstStyle/>
          <a:p>
            <a:pPr lvl="0" algn="dist"/>
            <a:r>
              <a:rPr lang="zh-CN" altLang="en-US" sz="5400" spc="600" dirty="0">
                <a:solidFill>
                  <a:schemeClr val="bg1"/>
                </a:solidFill>
                <a:latin typeface="+mn-ea"/>
                <a:ea typeface="+mn-ea"/>
              </a:rPr>
              <a:t>目录</a:t>
            </a:r>
          </a:p>
        </p:txBody>
      </p:sp>
      <p:sp>
        <p:nvSpPr>
          <p:cNvPr id="44" name="矩形 43"/>
          <p:cNvSpPr/>
          <p:nvPr userDrawn="1"/>
        </p:nvSpPr>
        <p:spPr>
          <a:xfrm>
            <a:off x="963806" y="3595872"/>
            <a:ext cx="1906502" cy="461665"/>
          </a:xfrm>
          <a:prstGeom prst="rect">
            <a:avLst/>
          </a:prstGeom>
        </p:spPr>
        <p:txBody>
          <a:bodyPr wrap="square">
            <a:spAutoFit/>
          </a:bodyPr>
          <a:lstStyle/>
          <a:p>
            <a:pPr lvl="0" algn="dist"/>
            <a:r>
              <a:rPr lang="en-US" altLang="zh-CN" sz="2400" dirty="0">
                <a:solidFill>
                  <a:schemeClr val="bg1"/>
                </a:solidFill>
              </a:rPr>
              <a:t>CONTENTS</a:t>
            </a:r>
          </a:p>
        </p:txBody>
      </p:sp>
      <p:cxnSp>
        <p:nvCxnSpPr>
          <p:cNvPr id="45" name="直接连接符 44"/>
          <p:cNvCxnSpPr/>
          <p:nvPr userDrawn="1"/>
        </p:nvCxnSpPr>
        <p:spPr>
          <a:xfrm>
            <a:off x="1053541" y="4060998"/>
            <a:ext cx="172703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1064854" y="2218510"/>
            <a:ext cx="1715719" cy="480234"/>
          </a:xfrm>
          <a:prstGeom prst="rect">
            <a:avLst/>
          </a:prstGeom>
        </p:spPr>
      </p:pic>
      <p:pic>
        <p:nvPicPr>
          <p:cNvPr id="6" name="图片 5"/>
          <p:cNvPicPr>
            <a:picLocks noChangeAspect="1"/>
          </p:cNvPicPr>
          <p:nvPr userDrawn="1"/>
        </p:nvPicPr>
        <p:blipFill rotWithShape="1">
          <a:blip r:embed="rId4" cstate="print"/>
          <a:srcRect r="15912" b="16285"/>
          <a:stretch>
            <a:fillRect/>
          </a:stretch>
        </p:blipFill>
        <p:spPr>
          <a:xfrm>
            <a:off x="7258050" y="1942165"/>
            <a:ext cx="4949784" cy="4933648"/>
          </a:xfrm>
          <a:prstGeom prst="rect">
            <a:avLst/>
          </a:prstGeom>
        </p:spPr>
      </p:pic>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样式6-2">
    <p:bg>
      <p:bgPr>
        <a:gradFill>
          <a:gsLst>
            <a:gs pos="25000">
              <a:schemeClr val="accent1">
                <a:alpha val="0"/>
              </a:schemeClr>
            </a:gs>
            <a:gs pos="100000">
              <a:schemeClr val="accent1"/>
            </a:gs>
          </a:gsLst>
          <a:lin ang="0" scaled="1"/>
        </a:gra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p:cNvPicPr>
            <a:picLocks noChangeAspect="1"/>
          </p:cNvPicPr>
          <p:nvPr userDrawn="1"/>
        </p:nvPicPr>
        <p:blipFill>
          <a:blip r:embed="rId2" cstate="print"/>
          <a:stretch>
            <a:fillRect/>
          </a:stretch>
        </p:blipFill>
        <p:spPr>
          <a:xfrm>
            <a:off x="6943725" y="493231"/>
            <a:ext cx="5251028" cy="5254131"/>
          </a:xfrm>
          <a:prstGeom prst="rect">
            <a:avLst/>
          </a:prstGeom>
        </p:spPr>
      </p:pic>
      <p:sp>
        <p:nvSpPr>
          <p:cNvPr id="10" name="矩形 9"/>
          <p:cNvSpPr/>
          <p:nvPr userDrawn="1"/>
        </p:nvSpPr>
        <p:spPr>
          <a:xfrm>
            <a:off x="6943725" y="0"/>
            <a:ext cx="5248273"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19"/>
          <p:cNvSpPr/>
          <p:nvPr userDrawn="1"/>
        </p:nvSpPr>
        <p:spPr>
          <a:xfrm>
            <a:off x="660400" y="6054314"/>
            <a:ext cx="2014538" cy="14384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占位符 15"/>
          <p:cNvSpPr>
            <a:spLocks noGrp="1"/>
          </p:cNvSpPr>
          <p:nvPr>
            <p:ph type="body" sz="quarter" idx="12" hasCustomPrompt="1"/>
          </p:nvPr>
        </p:nvSpPr>
        <p:spPr>
          <a:xfrm>
            <a:off x="510342" y="982400"/>
            <a:ext cx="3551237" cy="606922"/>
          </a:xfrm>
          <a:prstGeom prst="rect">
            <a:avLst/>
          </a:prstGeom>
        </p:spPr>
        <p:txBody>
          <a:bodyPr/>
          <a:lstStyle>
            <a:lvl1pPr marL="0" indent="0">
              <a:buNone/>
              <a:defRPr sz="3200" spc="100">
                <a:solidFill>
                  <a:schemeClr val="bg1"/>
                </a:solidFill>
                <a:latin typeface="微软雅黑" panose="020B0503020204020204" pitchFamily="34" charset="-122"/>
                <a:ea typeface="微软雅黑" panose="020B0503020204020204" pitchFamily="34" charset="-122"/>
              </a:defRPr>
            </a:lvl1pPr>
          </a:lstStyle>
          <a:p>
            <a:pPr lvl="0"/>
            <a:r>
              <a:rPr lang="zh-CN" altLang="en-US" dirty="0"/>
              <a:t>第几部分 ▶</a:t>
            </a:r>
          </a:p>
        </p:txBody>
      </p:sp>
      <p:sp>
        <p:nvSpPr>
          <p:cNvPr id="122" name="文本占位符 15"/>
          <p:cNvSpPr>
            <a:spLocks noGrp="1"/>
          </p:cNvSpPr>
          <p:nvPr>
            <p:ph type="body" sz="quarter" idx="13" hasCustomPrompt="1"/>
          </p:nvPr>
        </p:nvSpPr>
        <p:spPr>
          <a:xfrm>
            <a:off x="510342" y="2742089"/>
            <a:ext cx="7197752" cy="606922"/>
          </a:xfrm>
          <a:prstGeom prst="rect">
            <a:avLst/>
          </a:prstGeom>
        </p:spPr>
        <p:txBody>
          <a:bodyPr/>
          <a:lstStyle>
            <a:lvl1pPr marL="0" indent="0">
              <a:buNone/>
              <a:defRPr sz="4400" spc="100" baseline="0">
                <a:solidFill>
                  <a:schemeClr val="bg1"/>
                </a:solidFill>
                <a:latin typeface="微软雅黑" panose="020B0503020204020204" pitchFamily="34" charset="-122"/>
                <a:ea typeface="微软雅黑" panose="020B0503020204020204" pitchFamily="34" charset="-122"/>
              </a:defRPr>
            </a:lvl1pPr>
          </a:lstStyle>
          <a:p>
            <a:pPr lvl="0"/>
            <a:r>
              <a:rPr lang="zh-CN" altLang="en-US" dirty="0"/>
              <a:t>请在此处添加你的标题</a:t>
            </a:r>
          </a:p>
        </p:txBody>
      </p:sp>
      <p:sp>
        <p:nvSpPr>
          <p:cNvPr id="123" name="文本占位符 15"/>
          <p:cNvSpPr>
            <a:spLocks noGrp="1"/>
          </p:cNvSpPr>
          <p:nvPr>
            <p:ph type="body" sz="quarter" idx="14" hasCustomPrompt="1"/>
          </p:nvPr>
        </p:nvSpPr>
        <p:spPr>
          <a:xfrm>
            <a:off x="561172" y="3837713"/>
            <a:ext cx="7146922" cy="1522912"/>
          </a:xfrm>
          <a:prstGeom prst="rect">
            <a:avLst/>
          </a:prstGeom>
        </p:spPr>
        <p:txBody>
          <a:bodyPr/>
          <a:lstStyle>
            <a:lvl1pPr marL="285750" indent="-285750">
              <a:lnSpc>
                <a:spcPct val="120000"/>
              </a:lnSpc>
              <a:buFont typeface="Arial" panose="020B0604020202020204" pitchFamily="34" charset="0"/>
              <a:buChar char="•"/>
              <a:defRPr sz="1400" spc="100" baseline="0">
                <a:solidFill>
                  <a:schemeClr val="bg1"/>
                </a:solidFill>
                <a:latin typeface="+mn-ea"/>
                <a:ea typeface="+mn-ea"/>
              </a:defRPr>
            </a:lvl1pPr>
          </a:lstStyle>
          <a:p>
            <a:pPr lvl="0"/>
            <a:r>
              <a:rPr lang="zh-CN" altLang="en-US" dirty="0"/>
              <a:t>这里可以写一点点文字，介绍此章节主要内容</a:t>
            </a:r>
            <a:endParaRPr lang="en-US" altLang="zh-CN" dirty="0"/>
          </a:p>
          <a:p>
            <a:pPr lvl="0"/>
            <a:r>
              <a:rPr lang="zh-CN" altLang="en-US" dirty="0"/>
              <a:t>国外现状</a:t>
            </a:r>
            <a:endParaRPr lang="en-US" altLang="zh-CN" dirty="0"/>
          </a:p>
          <a:p>
            <a:pPr lvl="0"/>
            <a:r>
              <a:rPr lang="zh-CN" altLang="en-US" dirty="0"/>
              <a:t>国内现状</a:t>
            </a:r>
            <a:endParaRPr lang="en-US" altLang="zh-CN" dirty="0"/>
          </a:p>
          <a:p>
            <a:pPr lvl="0"/>
            <a:r>
              <a:rPr lang="en-US" altLang="zh-CN" dirty="0"/>
              <a:t>…</a:t>
            </a:r>
          </a:p>
          <a:p>
            <a:pPr lvl="0"/>
            <a:endParaRPr lang="zh-CN" altLang="en-US" dirty="0"/>
          </a:p>
        </p:txBody>
      </p:sp>
      <p:sp>
        <p:nvSpPr>
          <p:cNvPr id="2" name="矩形 1"/>
          <p:cNvSpPr/>
          <p:nvPr userDrawn="1"/>
        </p:nvSpPr>
        <p:spPr>
          <a:xfrm>
            <a:off x="0" y="6167300"/>
            <a:ext cx="12192000" cy="690700"/>
          </a:xfrm>
          <a:prstGeom prst="rect">
            <a:avLst/>
          </a:prstGeom>
          <a:solidFill>
            <a:schemeClr val="bg1"/>
          </a:solidFill>
          <a:ln>
            <a:noFill/>
          </a:ln>
          <a:effectLst>
            <a:outerShdw blurRad="381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30000"/>
              </a:lnSpc>
            </a:pPr>
            <a:endParaRPr lang="zh-CN" altLang="en-US">
              <a:cs typeface="+mn-ea"/>
            </a:endParaRPr>
          </a:p>
        </p:txBody>
      </p:sp>
      <p:grpSp>
        <p:nvGrpSpPr>
          <p:cNvPr id="115" name="组合 114"/>
          <p:cNvGrpSpPr/>
          <p:nvPr userDrawn="1"/>
        </p:nvGrpSpPr>
        <p:grpSpPr>
          <a:xfrm>
            <a:off x="684666" y="6423435"/>
            <a:ext cx="1915659" cy="208321"/>
            <a:chOff x="598941" y="6399999"/>
            <a:chExt cx="2542613" cy="276499"/>
          </a:xfrm>
          <a:solidFill>
            <a:schemeClr val="accent3"/>
          </a:solidFill>
        </p:grpSpPr>
        <p:grpSp>
          <p:nvGrpSpPr>
            <p:cNvPr id="117" name="组合 116"/>
            <p:cNvGrpSpPr/>
            <p:nvPr/>
          </p:nvGrpSpPr>
          <p:grpSpPr>
            <a:xfrm>
              <a:off x="2055693" y="6402621"/>
              <a:ext cx="1085861" cy="270805"/>
              <a:chOff x="10340336" y="2247899"/>
              <a:chExt cx="2724438" cy="679451"/>
            </a:xfrm>
            <a:grpFill/>
          </p:grpSpPr>
          <p:sp>
            <p:nvSpPr>
              <p:cNvPr id="134"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135"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136" name="组合 135"/>
              <p:cNvGrpSpPr/>
              <p:nvPr/>
            </p:nvGrpSpPr>
            <p:grpSpPr>
              <a:xfrm>
                <a:off x="10340336" y="2247899"/>
                <a:ext cx="547688" cy="679451"/>
                <a:chOff x="5548313" y="2084388"/>
                <a:chExt cx="547688" cy="679451"/>
              </a:xfrm>
              <a:grpFill/>
            </p:grpSpPr>
            <p:sp>
              <p:nvSpPr>
                <p:cNvPr id="141"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7" name="组合 136"/>
              <p:cNvGrpSpPr/>
              <p:nvPr/>
            </p:nvGrpSpPr>
            <p:grpSpPr>
              <a:xfrm>
                <a:off x="11192276" y="2400300"/>
                <a:ext cx="322175" cy="373063"/>
                <a:chOff x="3792874" y="3138488"/>
                <a:chExt cx="322175" cy="373063"/>
              </a:xfrm>
              <a:grpFill/>
            </p:grpSpPr>
            <p:sp>
              <p:nvSpPr>
                <p:cNvPr id="138"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18" name="组合 117"/>
            <p:cNvGrpSpPr/>
            <p:nvPr/>
          </p:nvGrpSpPr>
          <p:grpSpPr>
            <a:xfrm>
              <a:off x="598941" y="6399999"/>
              <a:ext cx="1102619" cy="276499"/>
              <a:chOff x="6738929" y="2270918"/>
              <a:chExt cx="2766486" cy="693738"/>
            </a:xfrm>
            <a:grpFill/>
          </p:grpSpPr>
          <p:grpSp>
            <p:nvGrpSpPr>
              <p:cNvPr id="119" name="组合 118"/>
              <p:cNvGrpSpPr/>
              <p:nvPr/>
            </p:nvGrpSpPr>
            <p:grpSpPr>
              <a:xfrm>
                <a:off x="8180494" y="2355056"/>
                <a:ext cx="484188" cy="509588"/>
                <a:chOff x="6113463" y="3541713"/>
                <a:chExt cx="484188" cy="509588"/>
              </a:xfrm>
              <a:grpFill/>
            </p:grpSpPr>
            <p:sp>
              <p:nvSpPr>
                <p:cNvPr id="132"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1" name="组合 120"/>
              <p:cNvGrpSpPr/>
              <p:nvPr/>
            </p:nvGrpSpPr>
            <p:grpSpPr>
              <a:xfrm>
                <a:off x="6738929" y="2270918"/>
                <a:ext cx="549275" cy="693738"/>
                <a:chOff x="6108700" y="2066926"/>
                <a:chExt cx="549275" cy="693738"/>
              </a:xfrm>
              <a:grpFill/>
            </p:grpSpPr>
            <p:sp>
              <p:nvSpPr>
                <p:cNvPr id="130"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4" name="组合 123"/>
              <p:cNvGrpSpPr/>
              <p:nvPr/>
            </p:nvGrpSpPr>
            <p:grpSpPr>
              <a:xfrm>
                <a:off x="7532962" y="2451100"/>
                <a:ext cx="368300" cy="317500"/>
                <a:chOff x="6186488" y="2930526"/>
                <a:chExt cx="368300" cy="317500"/>
              </a:xfrm>
              <a:grpFill/>
            </p:grpSpPr>
            <p:sp>
              <p:nvSpPr>
                <p:cNvPr id="127"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5"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26"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143" name="图片 142"/>
          <p:cNvPicPr>
            <a:picLocks noChangeAspect="1"/>
          </p:cNvPicPr>
          <p:nvPr userDrawn="1"/>
        </p:nvPicPr>
        <p:blipFill>
          <a:blip r:embed="rId3" cstate="print"/>
          <a:stretch>
            <a:fillRect/>
          </a:stretch>
        </p:blipFill>
        <p:spPr>
          <a:xfrm>
            <a:off x="10203766" y="6386257"/>
            <a:ext cx="1257421" cy="276480"/>
          </a:xfrm>
          <a:prstGeom prst="rect">
            <a:avLst/>
          </a:prstGeom>
        </p:spPr>
      </p:pic>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目录样式7-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2041996" y="3927615"/>
            <a:ext cx="8108006"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 name="图片 3"/>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目录样式7-2">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t="-74" b="196"/>
          <a:stretch>
            <a:fillRect/>
          </a:stretch>
        </p:blipFill>
        <p:spPr>
          <a:xfrm>
            <a:off x="0" y="-1"/>
            <a:ext cx="12191999" cy="5019675"/>
          </a:xfrm>
          <a:prstGeom prst="rect">
            <a:avLst/>
          </a:prstGeom>
        </p:spPr>
      </p:pic>
      <p:sp>
        <p:nvSpPr>
          <p:cNvPr id="5" name="矩形 4"/>
          <p:cNvSpPr/>
          <p:nvPr userDrawn="1"/>
        </p:nvSpPr>
        <p:spPr>
          <a:xfrm>
            <a:off x="0" y="5019674"/>
            <a:ext cx="12192001" cy="1838326"/>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5019674"/>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461" y="5009909"/>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473992" y="3927615"/>
            <a:ext cx="9244014" cy="216458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11" name="图片 10"/>
          <p:cNvPicPr>
            <a:picLocks noChangeAspect="1"/>
          </p:cNvPicPr>
          <p:nvPr userDrawn="1"/>
        </p:nvPicPr>
        <p:blipFill>
          <a:blip r:embed="rId3" cstate="print"/>
          <a:stretch>
            <a:fillRect/>
          </a:stretch>
        </p:blipFill>
        <p:spPr>
          <a:xfrm>
            <a:off x="4554764" y="1532412"/>
            <a:ext cx="3082473" cy="862791"/>
          </a:xfrm>
          <a:prstGeom prst="rect">
            <a:avLst/>
          </a:prstGeom>
        </p:spPr>
      </p:pic>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样式2-首页1">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2"/>
            </p:custDataLst>
          </p:nvPr>
        </p:nvSpPr>
        <p:spPr>
          <a:xfrm>
            <a:off x="0" y="0"/>
            <a:ext cx="12192000" cy="6858000"/>
          </a:xfrm>
          <a:prstGeom prst="rect">
            <a:avLst/>
          </a:prstGeom>
          <a:gradFill>
            <a:gsLst>
              <a:gs pos="0">
                <a:srgbClr val="008244"/>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dirty="0"/>
          </a:p>
        </p:txBody>
      </p:sp>
      <p:sp>
        <p:nvSpPr>
          <p:cNvPr id="8" name="任意多边形: 形状 39"/>
          <p:cNvSpPr/>
          <p:nvPr userDrawn="1"/>
        </p:nvSpPr>
        <p:spPr>
          <a:xfrm>
            <a:off x="221886"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pattFill prst="pct5">
            <a:fgClr>
              <a:schemeClr val="bg1">
                <a:lumMod val="85000"/>
              </a:schemeClr>
            </a:fgClr>
            <a:bgClr>
              <a:schemeClr val="bg1"/>
            </a:bgClr>
          </a:pattFill>
          <a:ln>
            <a:noFill/>
          </a:ln>
          <a:effectLst>
            <a:outerShdw blurRad="190500" sx="101000" sy="101000" algn="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39"/>
          <p:cNvSpPr/>
          <p:nvPr userDrawn="1"/>
        </p:nvSpPr>
        <p:spPr>
          <a:xfrm>
            <a:off x="189674"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rgbClr val="A13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39"/>
          <p:cNvSpPr/>
          <p:nvPr userDrawn="1"/>
        </p:nvSpPr>
        <p:spPr>
          <a:xfrm>
            <a:off x="0" y="0"/>
            <a:ext cx="7536857" cy="6858000"/>
          </a:xfrm>
          <a:custGeom>
            <a:avLst/>
            <a:gdLst>
              <a:gd name="connsiteX0" fmla="*/ 0 w 7536857"/>
              <a:gd name="connsiteY0" fmla="*/ 0 h 6858000"/>
              <a:gd name="connsiteX1" fmla="*/ 6351816 w 7536857"/>
              <a:gd name="connsiteY1" fmla="*/ 0 h 6858000"/>
              <a:gd name="connsiteX2" fmla="*/ 6432300 w 7536857"/>
              <a:gd name="connsiteY2" fmla="*/ 102417 h 6858000"/>
              <a:gd name="connsiteX3" fmla="*/ 7536857 w 7536857"/>
              <a:gd name="connsiteY3" fmla="*/ 3429000 h 6858000"/>
              <a:gd name="connsiteX4" fmla="*/ 6432300 w 7536857"/>
              <a:gd name="connsiteY4" fmla="*/ 6755583 h 6858000"/>
              <a:gd name="connsiteX5" fmla="*/ 6351816 w 7536857"/>
              <a:gd name="connsiteY5" fmla="*/ 6858000 h 6858000"/>
              <a:gd name="connsiteX6" fmla="*/ 0 w 753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36857" h="6858000">
                <a:moveTo>
                  <a:pt x="0" y="0"/>
                </a:moveTo>
                <a:lnTo>
                  <a:pt x="6351816" y="0"/>
                </a:lnTo>
                <a:lnTo>
                  <a:pt x="6432300" y="102417"/>
                </a:lnTo>
                <a:cubicBezTo>
                  <a:pt x="7126033" y="1030047"/>
                  <a:pt x="7536857" y="2181547"/>
                  <a:pt x="7536857" y="3429000"/>
                </a:cubicBezTo>
                <a:cubicBezTo>
                  <a:pt x="7536857" y="4676454"/>
                  <a:pt x="7126033" y="5827953"/>
                  <a:pt x="6432300" y="6755583"/>
                </a:cubicBezTo>
                <a:lnTo>
                  <a:pt x="6351816" y="6858000"/>
                </a:lnTo>
                <a:lnTo>
                  <a:pt x="0" y="6858000"/>
                </a:lnTo>
                <a:close/>
              </a:path>
            </a:pathLst>
          </a:custGeom>
          <a:solidFill>
            <a:schemeClr val="bg1"/>
          </a:solidFill>
          <a:ln>
            <a:noFill/>
          </a:ln>
          <a:effectLst>
            <a:outerShdw blurRad="76200" sx="101000" sy="1010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74"/>
          <p:cNvSpPr/>
          <p:nvPr userDrawn="1"/>
        </p:nvSpPr>
        <p:spPr>
          <a:xfrm flipV="1">
            <a:off x="660400" y="3829587"/>
            <a:ext cx="6489382"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12" name="标题 47"/>
          <p:cNvSpPr>
            <a:spLocks noGrp="1"/>
          </p:cNvSpPr>
          <p:nvPr>
            <p:ph type="title" hasCustomPrompt="1"/>
          </p:nvPr>
        </p:nvSpPr>
        <p:spPr>
          <a:xfrm>
            <a:off x="630418" y="2616692"/>
            <a:ext cx="7055958" cy="1200329"/>
          </a:xfrm>
          <a:prstGeom prst="rect">
            <a:avLst/>
          </a:prstGeom>
          <a:noFill/>
        </p:spPr>
        <p:txBody>
          <a:bodyPr wrap="square" lIns="0" rtlCol="0">
            <a:spAutoFit/>
          </a:bodyPr>
          <a:lstStyle>
            <a:lvl1pPr>
              <a:lnSpc>
                <a:spcPct val="100000"/>
              </a:lnSpc>
              <a:defRPr lang="zh-CN" altLang="en-US" sz="3600" b="1" spc="100" dirty="0">
                <a:latin typeface="微软雅黑" panose="020B0503020204020204" pitchFamily="34" charset="-122"/>
                <a:ea typeface="微软雅黑" panose="020B0503020204020204" pitchFamily="34" charset="-122"/>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13" name="文本占位符 87"/>
          <p:cNvSpPr>
            <a:spLocks noGrp="1"/>
          </p:cNvSpPr>
          <p:nvPr>
            <p:ph type="body" sz="quarter" idx="13" hasCustomPrompt="1"/>
          </p:nvPr>
        </p:nvSpPr>
        <p:spPr>
          <a:xfrm>
            <a:off x="654709" y="2352090"/>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14" name="文本占位符 53"/>
          <p:cNvSpPr>
            <a:spLocks noGrp="1"/>
          </p:cNvSpPr>
          <p:nvPr>
            <p:ph type="body" sz="quarter" idx="16" hasCustomPrompt="1"/>
          </p:nvPr>
        </p:nvSpPr>
        <p:spPr>
          <a:xfrm>
            <a:off x="655638" y="4304189"/>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sp>
        <p:nvSpPr>
          <p:cNvPr id="16" name="文本框 15"/>
          <p:cNvSpPr txBox="1"/>
          <p:nvPr userDrawn="1"/>
        </p:nvSpPr>
        <p:spPr>
          <a:xfrm>
            <a:off x="474450" y="318256"/>
            <a:ext cx="1899117" cy="792864"/>
          </a:xfrm>
          <a:prstGeom prst="rect">
            <a:avLst/>
          </a:prstGeom>
          <a:noFill/>
          <a:ln>
            <a:noFill/>
          </a:ln>
        </p:spPr>
        <p:txBody>
          <a:bodyPr wrap="square" lIns="180000" tIns="180000" rIns="180000" bIns="180000" rtlCol="0">
            <a:spAutoFit/>
          </a:bodyPr>
          <a:lstStyle/>
          <a:p>
            <a:pPr algn="l">
              <a:lnSpc>
                <a:spcPct val="130000"/>
              </a:lnSpc>
            </a:pPr>
            <a:r>
              <a:rPr lang="en-US" altLang="zh-CN" sz="2400" b="1" i="0" spc="100" dirty="0">
                <a:solidFill>
                  <a:schemeClr val="accent3"/>
                </a:solidFill>
                <a:latin typeface="+mn-ea"/>
              </a:rPr>
              <a:t>◀ BIT</a:t>
            </a:r>
            <a:r>
              <a:rPr lang="en-US" altLang="zh-CN" sz="2400" b="1" i="0" spc="100" baseline="0" dirty="0">
                <a:solidFill>
                  <a:schemeClr val="accent3"/>
                </a:solidFill>
                <a:latin typeface="+mn-ea"/>
              </a:rPr>
              <a:t> </a:t>
            </a:r>
            <a:r>
              <a:rPr lang="en-US" altLang="zh-CN" sz="2400" b="1" i="0" spc="100" dirty="0">
                <a:solidFill>
                  <a:schemeClr val="accent3"/>
                </a:solidFill>
                <a:latin typeface="+mn-ea"/>
              </a:rPr>
              <a:t>▶</a:t>
            </a:r>
            <a:endParaRPr lang="zh-CN" altLang="en-US" sz="2400" b="1" i="0" spc="100" dirty="0">
              <a:solidFill>
                <a:schemeClr val="accent3"/>
              </a:solidFill>
              <a:latin typeface="+mn-ea"/>
            </a:endParaRPr>
          </a:p>
        </p:txBody>
      </p:sp>
      <p:pic>
        <p:nvPicPr>
          <p:cNvPr id="23" name="图片 22"/>
          <p:cNvPicPr>
            <a:picLocks noChangeAspect="1"/>
          </p:cNvPicPr>
          <p:nvPr userDrawn="1"/>
        </p:nvPicPr>
        <p:blipFill>
          <a:blip r:embed="rId4"/>
          <a:stretch>
            <a:fillRect/>
          </a:stretch>
        </p:blipFill>
        <p:spPr>
          <a:xfrm>
            <a:off x="8250894" y="-774608"/>
            <a:ext cx="7885491" cy="7588381"/>
          </a:xfrm>
          <a:prstGeom prst="rect">
            <a:avLst/>
          </a:prstGeom>
        </p:spPr>
      </p:pic>
      <p:pic>
        <p:nvPicPr>
          <p:cNvPr id="20" name="图片 19"/>
          <p:cNvPicPr>
            <a:picLocks noChangeAspect="1"/>
          </p:cNvPicPr>
          <p:nvPr userDrawn="1"/>
        </p:nvPicPr>
        <p:blipFill>
          <a:blip r:embed="rId5" cstate="print"/>
          <a:stretch>
            <a:fillRect/>
          </a:stretch>
        </p:blipFill>
        <p:spPr>
          <a:xfrm>
            <a:off x="8250874" y="2196869"/>
            <a:ext cx="3243162" cy="2464261"/>
          </a:xfrm>
          <a:prstGeom prst="rect">
            <a:avLst/>
          </a:prstGeom>
        </p:spPr>
      </p:pic>
      <p:grpSp>
        <p:nvGrpSpPr>
          <p:cNvPr id="24" name="组合 23"/>
          <p:cNvGrpSpPr/>
          <p:nvPr userDrawn="1"/>
        </p:nvGrpSpPr>
        <p:grpSpPr>
          <a:xfrm>
            <a:off x="671368" y="6083135"/>
            <a:ext cx="2542613" cy="276499"/>
            <a:chOff x="598941" y="6399999"/>
            <a:chExt cx="2542613" cy="276499"/>
          </a:xfrm>
          <a:solidFill>
            <a:schemeClr val="bg1">
              <a:lumMod val="65000"/>
            </a:schemeClr>
          </a:solidFill>
        </p:grpSpPr>
        <p:grpSp>
          <p:nvGrpSpPr>
            <p:cNvPr id="25" name="组合 24"/>
            <p:cNvGrpSpPr/>
            <p:nvPr/>
          </p:nvGrpSpPr>
          <p:grpSpPr>
            <a:xfrm>
              <a:off x="2055693" y="6402621"/>
              <a:ext cx="1085861" cy="270805"/>
              <a:chOff x="10340336" y="2247899"/>
              <a:chExt cx="2724438" cy="679451"/>
            </a:xfrm>
            <a:grpFill/>
          </p:grpSpPr>
          <p:sp>
            <p:nvSpPr>
              <p:cNvPr id="3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1" name="组合 40"/>
              <p:cNvGrpSpPr/>
              <p:nvPr/>
            </p:nvGrpSpPr>
            <p:grpSpPr>
              <a:xfrm>
                <a:off x="10340336" y="2247899"/>
                <a:ext cx="547688" cy="679451"/>
                <a:chOff x="5548313" y="2084388"/>
                <a:chExt cx="547688" cy="679451"/>
              </a:xfrm>
              <a:grpFill/>
            </p:grpSpPr>
            <p:sp>
              <p:nvSpPr>
                <p:cNvPr id="4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2" name="组合 41"/>
              <p:cNvGrpSpPr/>
              <p:nvPr/>
            </p:nvGrpSpPr>
            <p:grpSpPr>
              <a:xfrm>
                <a:off x="11192276" y="2400300"/>
                <a:ext cx="322175" cy="373063"/>
                <a:chOff x="3792874" y="3138488"/>
                <a:chExt cx="322175" cy="373063"/>
              </a:xfrm>
              <a:grpFill/>
            </p:grpSpPr>
            <p:sp>
              <p:nvSpPr>
                <p:cNvPr id="4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6" name="组合 25"/>
            <p:cNvGrpSpPr/>
            <p:nvPr/>
          </p:nvGrpSpPr>
          <p:grpSpPr>
            <a:xfrm>
              <a:off x="598941" y="6399999"/>
              <a:ext cx="1102619" cy="276499"/>
              <a:chOff x="6738929" y="2270918"/>
              <a:chExt cx="2766486" cy="693738"/>
            </a:xfrm>
            <a:grpFill/>
          </p:grpSpPr>
          <p:grpSp>
            <p:nvGrpSpPr>
              <p:cNvPr id="27" name="组合 26"/>
              <p:cNvGrpSpPr/>
              <p:nvPr/>
            </p:nvGrpSpPr>
            <p:grpSpPr>
              <a:xfrm>
                <a:off x="8180494" y="2355056"/>
                <a:ext cx="484188" cy="509588"/>
                <a:chOff x="6113463" y="3541713"/>
                <a:chExt cx="484188" cy="509588"/>
              </a:xfrm>
              <a:grpFill/>
            </p:grpSpPr>
            <p:sp>
              <p:nvSpPr>
                <p:cNvPr id="3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8" name="组合 27"/>
              <p:cNvGrpSpPr/>
              <p:nvPr/>
            </p:nvGrpSpPr>
            <p:grpSpPr>
              <a:xfrm>
                <a:off x="6738929" y="2270918"/>
                <a:ext cx="549275" cy="693738"/>
                <a:chOff x="6108700" y="2066926"/>
                <a:chExt cx="549275" cy="693738"/>
              </a:xfrm>
              <a:grpFill/>
            </p:grpSpPr>
            <p:sp>
              <p:nvSpPr>
                <p:cNvPr id="3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9" name="组合 28"/>
              <p:cNvGrpSpPr/>
              <p:nvPr/>
            </p:nvGrpSpPr>
            <p:grpSpPr>
              <a:xfrm>
                <a:off x="7532962" y="2451100"/>
                <a:ext cx="368300" cy="317500"/>
                <a:chOff x="6186488" y="2930526"/>
                <a:chExt cx="368300" cy="317500"/>
              </a:xfrm>
              <a:grpFill/>
            </p:grpSpPr>
            <p:sp>
              <p:nvSpPr>
                <p:cNvPr id="32"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目录样式7-3">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srcRect l="1" t="13078" r="-1" b="115"/>
          <a:stretch>
            <a:fillRect/>
          </a:stretch>
        </p:blipFill>
        <p:spPr>
          <a:xfrm>
            <a:off x="0" y="-1"/>
            <a:ext cx="12191999" cy="4362681"/>
          </a:xfrm>
          <a:prstGeom prst="rect">
            <a:avLst/>
          </a:prstGeom>
        </p:spPr>
      </p:pic>
      <p:sp>
        <p:nvSpPr>
          <p:cNvPr id="5" name="矩形 4"/>
          <p:cNvSpPr/>
          <p:nvPr userDrawn="1"/>
        </p:nvSpPr>
        <p:spPr>
          <a:xfrm>
            <a:off x="0" y="4346687"/>
            <a:ext cx="12192001" cy="2511313"/>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0"/>
            <a:ext cx="12192001" cy="434668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73936" y="4346687"/>
            <a:ext cx="123398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1828800" y="2524126"/>
            <a:ext cx="8494006" cy="3568078"/>
          </a:xfrm>
          <a:prstGeom prst="rect">
            <a:avLst/>
          </a:prstGeom>
          <a:solidFill>
            <a:sysClr val="window" lastClr="FFFFFF"/>
          </a:solidFill>
          <a:ln w="76200" cap="flat" cmpd="sng" algn="ctr">
            <a:solidFill>
              <a:schemeClr val="accent3">
                <a:lumMod val="20000"/>
                <a:lumOff val="80000"/>
              </a:schemeClr>
            </a:solid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69" name="图片 68"/>
          <p:cNvPicPr>
            <a:picLocks noChangeAspect="1"/>
          </p:cNvPicPr>
          <p:nvPr userDrawn="1"/>
        </p:nvPicPr>
        <p:blipFill>
          <a:blip r:embed="rId3" cstate="print"/>
          <a:stretch>
            <a:fillRect/>
          </a:stretch>
        </p:blipFill>
        <p:spPr>
          <a:xfrm>
            <a:off x="4554764" y="861200"/>
            <a:ext cx="3082473" cy="862791"/>
          </a:xfrm>
          <a:prstGeom prst="rect">
            <a:avLst/>
          </a:prstGeom>
        </p:spPr>
      </p:pic>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目录样式7-4">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7423183" y="0"/>
            <a:ext cx="4768815"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5" name="文本框 44"/>
          <p:cNvSpPr txBox="1"/>
          <p:nvPr userDrawn="1"/>
        </p:nvSpPr>
        <p:spPr>
          <a:xfrm>
            <a:off x="-2647787" y="-2281727"/>
            <a:ext cx="6031920" cy="11172289"/>
          </a:xfrm>
          <a:prstGeom prst="rect">
            <a:avLst/>
          </a:prstGeom>
          <a:noFill/>
        </p:spPr>
        <p:txBody>
          <a:bodyPr wrap="square" rtlCol="0">
            <a:spAutoFit/>
          </a:bodyPr>
          <a:lstStyle/>
          <a:p>
            <a:r>
              <a:rPr lang="en-US" altLang="zh-CN" sz="72000" dirty="0">
                <a:solidFill>
                  <a:schemeClr val="bg1">
                    <a:alpha val="40000"/>
                  </a:schemeClr>
                </a:solidFill>
              </a:rPr>
              <a:t>0</a:t>
            </a:r>
            <a:endParaRPr lang="zh-CN" altLang="en-US" sz="72000" dirty="0">
              <a:solidFill>
                <a:schemeClr val="bg1">
                  <a:alpha val="40000"/>
                </a:schemeClr>
              </a:solidFill>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目录样式8">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0">
                <a:srgbClr val="007E42"/>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2" cstate="print"/>
          <a:stretch>
            <a:fillRect/>
          </a:stretch>
        </p:blipFill>
        <p:spPr>
          <a:xfrm>
            <a:off x="6943725" y="1087685"/>
            <a:ext cx="5251028" cy="5254131"/>
          </a:xfrm>
          <a:prstGeom prst="rect">
            <a:avLst/>
          </a:prstGeom>
        </p:spPr>
      </p:pic>
      <p:sp>
        <p:nvSpPr>
          <p:cNvPr id="12" name="矩形 11"/>
          <p:cNvSpPr/>
          <p:nvPr userDrawn="1"/>
        </p:nvSpPr>
        <p:spPr>
          <a:xfrm>
            <a:off x="6870981" y="0"/>
            <a:ext cx="5321017" cy="6858001"/>
          </a:xfrm>
          <a:prstGeom prst="rect">
            <a:avLst/>
          </a:prstGeom>
          <a:gradFill flip="none" rotWithShape="1">
            <a:gsLst>
              <a:gs pos="0">
                <a:srgbClr val="006C39">
                  <a:alpha val="0"/>
                </a:srgbClr>
              </a:gs>
              <a:gs pos="100000">
                <a:schemeClr val="accent1">
                  <a:alpha val="7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6873734" y="3188524"/>
            <a:ext cx="5318266" cy="1205346"/>
          </a:xfrm>
          <a:prstGeom prst="rect">
            <a:avLst/>
          </a:prstGeom>
          <a:solidFill>
            <a:sysClr val="window" lastClr="FFFFFF"/>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44" name="矩形 43"/>
          <p:cNvSpPr/>
          <p:nvPr userDrawn="1"/>
        </p:nvSpPr>
        <p:spPr>
          <a:xfrm>
            <a:off x="6873734" y="3188522"/>
            <a:ext cx="549449" cy="1205348"/>
          </a:xfrm>
          <a:prstGeom prst="rect">
            <a:avLst/>
          </a:prstGeom>
          <a:solidFill>
            <a:schemeClr val="accent4"/>
          </a:solidFill>
          <a:ln w="76200" cap="flat" cmpd="sng" algn="ctr">
            <a:noFill/>
            <a:prstDash val="solid"/>
            <a:miter lim="800000"/>
          </a:ln>
          <a:effectLst>
            <a:outerShdw blurRad="5588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pic>
        <p:nvPicPr>
          <p:cNvPr id="46" name="图片 45"/>
          <p:cNvPicPr>
            <a:picLocks noChangeAspect="1"/>
          </p:cNvPicPr>
          <p:nvPr userDrawn="1"/>
        </p:nvPicPr>
        <p:blipFill>
          <a:blip r:embed="rId3" cstate="print"/>
          <a:stretch>
            <a:fillRect/>
          </a:stretch>
        </p:blipFill>
        <p:spPr>
          <a:xfrm>
            <a:off x="9485140" y="203173"/>
            <a:ext cx="2510452" cy="702681"/>
          </a:xfrm>
          <a:prstGeom prst="rect">
            <a:avLst/>
          </a:prstGeom>
        </p:spPr>
      </p:pic>
      <p:grpSp>
        <p:nvGrpSpPr>
          <p:cNvPr id="9" name="Group 6"/>
          <p:cNvGrpSpPr/>
          <p:nvPr userDrawn="1"/>
        </p:nvGrpSpPr>
        <p:grpSpPr bwMode="auto">
          <a:xfrm>
            <a:off x="778934" y="687917"/>
            <a:ext cx="3299884" cy="5425016"/>
            <a:chOff x="0" y="0"/>
            <a:chExt cx="2476153" cy="4069266"/>
          </a:xfrm>
          <a:solidFill>
            <a:schemeClr val="bg1">
              <a:alpha val="25000"/>
            </a:schemeClr>
          </a:solidFill>
        </p:grpSpPr>
        <p:sp>
          <p:nvSpPr>
            <p:cNvPr id="10" name="矩形 3"/>
            <p:cNvSpPr>
              <a:spLocks noChangeArrowheads="1"/>
            </p:cNvSpPr>
            <p:nvPr/>
          </p:nvSpPr>
          <p:spPr bwMode="auto">
            <a:xfrm>
              <a:off x="0"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4"/>
            <p:cNvSpPr>
              <a:spLocks noChangeArrowheads="1"/>
            </p:cNvSpPr>
            <p:nvPr/>
          </p:nvSpPr>
          <p:spPr bwMode="auto">
            <a:xfrm>
              <a:off x="437624"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5"/>
            <p:cNvSpPr>
              <a:spLocks noChangeArrowheads="1"/>
            </p:cNvSpPr>
            <p:nvPr/>
          </p:nvSpPr>
          <p:spPr bwMode="auto">
            <a:xfrm>
              <a:off x="875248"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6"/>
            <p:cNvSpPr>
              <a:spLocks noChangeArrowheads="1"/>
            </p:cNvSpPr>
            <p:nvPr/>
          </p:nvSpPr>
          <p:spPr bwMode="auto">
            <a:xfrm>
              <a:off x="1312872"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7"/>
            <p:cNvSpPr>
              <a:spLocks noChangeArrowheads="1"/>
            </p:cNvSpPr>
            <p:nvPr/>
          </p:nvSpPr>
          <p:spPr bwMode="auto">
            <a:xfrm>
              <a:off x="1750496"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矩形 8"/>
            <p:cNvSpPr>
              <a:spLocks noChangeArrowheads="1"/>
            </p:cNvSpPr>
            <p:nvPr/>
          </p:nvSpPr>
          <p:spPr bwMode="auto">
            <a:xfrm>
              <a:off x="2188121" y="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59"/>
            <p:cNvSpPr>
              <a:spLocks noChangeArrowheads="1"/>
            </p:cNvSpPr>
            <p:nvPr/>
          </p:nvSpPr>
          <p:spPr bwMode="auto">
            <a:xfrm>
              <a:off x="0"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矩形 60"/>
            <p:cNvSpPr>
              <a:spLocks noChangeArrowheads="1"/>
            </p:cNvSpPr>
            <p:nvPr/>
          </p:nvSpPr>
          <p:spPr bwMode="auto">
            <a:xfrm>
              <a:off x="437624"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61"/>
            <p:cNvSpPr>
              <a:spLocks noChangeArrowheads="1"/>
            </p:cNvSpPr>
            <p:nvPr/>
          </p:nvSpPr>
          <p:spPr bwMode="auto">
            <a:xfrm>
              <a:off x="875248"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矩形 62"/>
            <p:cNvSpPr>
              <a:spLocks noChangeArrowheads="1"/>
            </p:cNvSpPr>
            <p:nvPr/>
          </p:nvSpPr>
          <p:spPr bwMode="auto">
            <a:xfrm>
              <a:off x="1312872"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矩形 63"/>
            <p:cNvSpPr>
              <a:spLocks noChangeArrowheads="1"/>
            </p:cNvSpPr>
            <p:nvPr/>
          </p:nvSpPr>
          <p:spPr bwMode="auto">
            <a:xfrm>
              <a:off x="1750496"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矩形 64"/>
            <p:cNvSpPr>
              <a:spLocks noChangeArrowheads="1"/>
            </p:cNvSpPr>
            <p:nvPr/>
          </p:nvSpPr>
          <p:spPr bwMode="auto">
            <a:xfrm>
              <a:off x="2188121" y="406202"/>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矩形 66"/>
            <p:cNvSpPr>
              <a:spLocks noChangeArrowheads="1"/>
            </p:cNvSpPr>
            <p:nvPr/>
          </p:nvSpPr>
          <p:spPr bwMode="auto">
            <a:xfrm>
              <a:off x="0"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矩形 67"/>
            <p:cNvSpPr>
              <a:spLocks noChangeArrowheads="1"/>
            </p:cNvSpPr>
            <p:nvPr/>
          </p:nvSpPr>
          <p:spPr bwMode="auto">
            <a:xfrm>
              <a:off x="437624"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矩形 68"/>
            <p:cNvSpPr>
              <a:spLocks noChangeArrowheads="1"/>
            </p:cNvSpPr>
            <p:nvPr/>
          </p:nvSpPr>
          <p:spPr bwMode="auto">
            <a:xfrm>
              <a:off x="875248"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69"/>
            <p:cNvSpPr>
              <a:spLocks noChangeArrowheads="1"/>
            </p:cNvSpPr>
            <p:nvPr/>
          </p:nvSpPr>
          <p:spPr bwMode="auto">
            <a:xfrm>
              <a:off x="1312872"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70"/>
            <p:cNvSpPr>
              <a:spLocks noChangeArrowheads="1"/>
            </p:cNvSpPr>
            <p:nvPr/>
          </p:nvSpPr>
          <p:spPr bwMode="auto">
            <a:xfrm>
              <a:off x="1750496"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71"/>
            <p:cNvSpPr>
              <a:spLocks noChangeArrowheads="1"/>
            </p:cNvSpPr>
            <p:nvPr/>
          </p:nvSpPr>
          <p:spPr bwMode="auto">
            <a:xfrm>
              <a:off x="2188121" y="828081"/>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73"/>
            <p:cNvSpPr>
              <a:spLocks noChangeArrowheads="1"/>
            </p:cNvSpPr>
            <p:nvPr/>
          </p:nvSpPr>
          <p:spPr bwMode="auto">
            <a:xfrm>
              <a:off x="0"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74"/>
            <p:cNvSpPr>
              <a:spLocks noChangeArrowheads="1"/>
            </p:cNvSpPr>
            <p:nvPr/>
          </p:nvSpPr>
          <p:spPr bwMode="auto">
            <a:xfrm>
              <a:off x="437624"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75"/>
            <p:cNvSpPr>
              <a:spLocks noChangeArrowheads="1"/>
            </p:cNvSpPr>
            <p:nvPr/>
          </p:nvSpPr>
          <p:spPr bwMode="auto">
            <a:xfrm>
              <a:off x="875248"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矩形 76"/>
            <p:cNvSpPr>
              <a:spLocks noChangeArrowheads="1"/>
            </p:cNvSpPr>
            <p:nvPr/>
          </p:nvSpPr>
          <p:spPr bwMode="auto">
            <a:xfrm>
              <a:off x="1312872"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77"/>
            <p:cNvSpPr>
              <a:spLocks noChangeArrowheads="1"/>
            </p:cNvSpPr>
            <p:nvPr/>
          </p:nvSpPr>
          <p:spPr bwMode="auto">
            <a:xfrm>
              <a:off x="1750496"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78"/>
            <p:cNvSpPr>
              <a:spLocks noChangeArrowheads="1"/>
            </p:cNvSpPr>
            <p:nvPr/>
          </p:nvSpPr>
          <p:spPr bwMode="auto">
            <a:xfrm>
              <a:off x="2188121" y="1249960"/>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0"/>
            <p:cNvSpPr>
              <a:spLocks noChangeArrowheads="1"/>
            </p:cNvSpPr>
            <p:nvPr/>
          </p:nvSpPr>
          <p:spPr bwMode="auto">
            <a:xfrm>
              <a:off x="0"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矩形 81"/>
            <p:cNvSpPr>
              <a:spLocks noChangeArrowheads="1"/>
            </p:cNvSpPr>
            <p:nvPr/>
          </p:nvSpPr>
          <p:spPr bwMode="auto">
            <a:xfrm>
              <a:off x="437624"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82"/>
            <p:cNvSpPr>
              <a:spLocks noChangeArrowheads="1"/>
            </p:cNvSpPr>
            <p:nvPr/>
          </p:nvSpPr>
          <p:spPr bwMode="auto">
            <a:xfrm>
              <a:off x="875248"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矩形 83"/>
            <p:cNvSpPr>
              <a:spLocks noChangeArrowheads="1"/>
            </p:cNvSpPr>
            <p:nvPr/>
          </p:nvSpPr>
          <p:spPr bwMode="auto">
            <a:xfrm>
              <a:off x="1312872"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84"/>
            <p:cNvSpPr>
              <a:spLocks noChangeArrowheads="1"/>
            </p:cNvSpPr>
            <p:nvPr/>
          </p:nvSpPr>
          <p:spPr bwMode="auto">
            <a:xfrm>
              <a:off x="1750496"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85"/>
            <p:cNvSpPr>
              <a:spLocks noChangeArrowheads="1"/>
            </p:cNvSpPr>
            <p:nvPr/>
          </p:nvSpPr>
          <p:spPr bwMode="auto">
            <a:xfrm>
              <a:off x="2188121" y="1671839"/>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矩形 87"/>
            <p:cNvSpPr>
              <a:spLocks noChangeArrowheads="1"/>
            </p:cNvSpPr>
            <p:nvPr/>
          </p:nvSpPr>
          <p:spPr bwMode="auto">
            <a:xfrm>
              <a:off x="0"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矩形 88"/>
            <p:cNvSpPr>
              <a:spLocks noChangeArrowheads="1"/>
            </p:cNvSpPr>
            <p:nvPr/>
          </p:nvSpPr>
          <p:spPr bwMode="auto">
            <a:xfrm>
              <a:off x="437624"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矩形 89"/>
            <p:cNvSpPr>
              <a:spLocks noChangeArrowheads="1"/>
            </p:cNvSpPr>
            <p:nvPr/>
          </p:nvSpPr>
          <p:spPr bwMode="auto">
            <a:xfrm>
              <a:off x="875248"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矩形 90"/>
            <p:cNvSpPr>
              <a:spLocks noChangeArrowheads="1"/>
            </p:cNvSpPr>
            <p:nvPr/>
          </p:nvSpPr>
          <p:spPr bwMode="auto">
            <a:xfrm>
              <a:off x="1312872"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矩形 91"/>
            <p:cNvSpPr>
              <a:spLocks noChangeArrowheads="1"/>
            </p:cNvSpPr>
            <p:nvPr/>
          </p:nvSpPr>
          <p:spPr bwMode="auto">
            <a:xfrm>
              <a:off x="1750496"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矩形 92"/>
            <p:cNvSpPr>
              <a:spLocks noChangeArrowheads="1"/>
            </p:cNvSpPr>
            <p:nvPr/>
          </p:nvSpPr>
          <p:spPr bwMode="auto">
            <a:xfrm>
              <a:off x="2188121" y="2093718"/>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94"/>
            <p:cNvSpPr>
              <a:spLocks noChangeArrowheads="1"/>
            </p:cNvSpPr>
            <p:nvPr/>
          </p:nvSpPr>
          <p:spPr bwMode="auto">
            <a:xfrm>
              <a:off x="0"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95"/>
            <p:cNvSpPr>
              <a:spLocks noChangeArrowheads="1"/>
            </p:cNvSpPr>
            <p:nvPr/>
          </p:nvSpPr>
          <p:spPr bwMode="auto">
            <a:xfrm>
              <a:off x="437624"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96"/>
            <p:cNvSpPr>
              <a:spLocks noChangeArrowheads="1"/>
            </p:cNvSpPr>
            <p:nvPr/>
          </p:nvSpPr>
          <p:spPr bwMode="auto">
            <a:xfrm>
              <a:off x="875248"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矩形 97"/>
            <p:cNvSpPr>
              <a:spLocks noChangeArrowheads="1"/>
            </p:cNvSpPr>
            <p:nvPr/>
          </p:nvSpPr>
          <p:spPr bwMode="auto">
            <a:xfrm>
              <a:off x="1312872"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矩形 98"/>
            <p:cNvSpPr>
              <a:spLocks noChangeArrowheads="1"/>
            </p:cNvSpPr>
            <p:nvPr/>
          </p:nvSpPr>
          <p:spPr bwMode="auto">
            <a:xfrm>
              <a:off x="1750496"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矩形 99"/>
            <p:cNvSpPr>
              <a:spLocks noChangeArrowheads="1"/>
            </p:cNvSpPr>
            <p:nvPr/>
          </p:nvSpPr>
          <p:spPr bwMode="auto">
            <a:xfrm>
              <a:off x="2188121" y="2515597"/>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101"/>
            <p:cNvSpPr>
              <a:spLocks noChangeArrowheads="1"/>
            </p:cNvSpPr>
            <p:nvPr/>
          </p:nvSpPr>
          <p:spPr bwMode="auto">
            <a:xfrm>
              <a:off x="0"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102"/>
            <p:cNvSpPr>
              <a:spLocks noChangeArrowheads="1"/>
            </p:cNvSpPr>
            <p:nvPr/>
          </p:nvSpPr>
          <p:spPr bwMode="auto">
            <a:xfrm>
              <a:off x="437624"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矩形 103"/>
            <p:cNvSpPr>
              <a:spLocks noChangeArrowheads="1"/>
            </p:cNvSpPr>
            <p:nvPr/>
          </p:nvSpPr>
          <p:spPr bwMode="auto">
            <a:xfrm>
              <a:off x="875248"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104"/>
            <p:cNvSpPr>
              <a:spLocks noChangeArrowheads="1"/>
            </p:cNvSpPr>
            <p:nvPr/>
          </p:nvSpPr>
          <p:spPr bwMode="auto">
            <a:xfrm>
              <a:off x="1312872"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105"/>
            <p:cNvSpPr>
              <a:spLocks noChangeArrowheads="1"/>
            </p:cNvSpPr>
            <p:nvPr/>
          </p:nvSpPr>
          <p:spPr bwMode="auto">
            <a:xfrm>
              <a:off x="1750496"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106"/>
            <p:cNvSpPr>
              <a:spLocks noChangeArrowheads="1"/>
            </p:cNvSpPr>
            <p:nvPr/>
          </p:nvSpPr>
          <p:spPr bwMode="auto">
            <a:xfrm>
              <a:off x="2188121" y="2937476"/>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108"/>
            <p:cNvSpPr>
              <a:spLocks noChangeArrowheads="1"/>
            </p:cNvSpPr>
            <p:nvPr/>
          </p:nvSpPr>
          <p:spPr bwMode="auto">
            <a:xfrm>
              <a:off x="0"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109"/>
            <p:cNvSpPr>
              <a:spLocks noChangeArrowheads="1"/>
            </p:cNvSpPr>
            <p:nvPr/>
          </p:nvSpPr>
          <p:spPr bwMode="auto">
            <a:xfrm>
              <a:off x="437624"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矩形 110"/>
            <p:cNvSpPr>
              <a:spLocks noChangeArrowheads="1"/>
            </p:cNvSpPr>
            <p:nvPr/>
          </p:nvSpPr>
          <p:spPr bwMode="auto">
            <a:xfrm>
              <a:off x="875248"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矩形 111"/>
            <p:cNvSpPr>
              <a:spLocks noChangeArrowheads="1"/>
            </p:cNvSpPr>
            <p:nvPr/>
          </p:nvSpPr>
          <p:spPr bwMode="auto">
            <a:xfrm>
              <a:off x="1312872"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矩形 112"/>
            <p:cNvSpPr>
              <a:spLocks noChangeArrowheads="1"/>
            </p:cNvSpPr>
            <p:nvPr/>
          </p:nvSpPr>
          <p:spPr bwMode="auto">
            <a:xfrm>
              <a:off x="1750496"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矩形 113"/>
            <p:cNvSpPr>
              <a:spLocks noChangeArrowheads="1"/>
            </p:cNvSpPr>
            <p:nvPr/>
          </p:nvSpPr>
          <p:spPr bwMode="auto">
            <a:xfrm>
              <a:off x="2188121" y="3359355"/>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矩形 115"/>
            <p:cNvSpPr>
              <a:spLocks noChangeArrowheads="1"/>
            </p:cNvSpPr>
            <p:nvPr/>
          </p:nvSpPr>
          <p:spPr bwMode="auto">
            <a:xfrm>
              <a:off x="0"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矩形 116"/>
            <p:cNvSpPr>
              <a:spLocks noChangeArrowheads="1"/>
            </p:cNvSpPr>
            <p:nvPr/>
          </p:nvSpPr>
          <p:spPr bwMode="auto">
            <a:xfrm>
              <a:off x="437624"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117"/>
            <p:cNvSpPr>
              <a:spLocks noChangeArrowheads="1"/>
            </p:cNvSpPr>
            <p:nvPr/>
          </p:nvSpPr>
          <p:spPr bwMode="auto">
            <a:xfrm>
              <a:off x="875248"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矩形 118"/>
            <p:cNvSpPr>
              <a:spLocks noChangeArrowheads="1"/>
            </p:cNvSpPr>
            <p:nvPr/>
          </p:nvSpPr>
          <p:spPr bwMode="auto">
            <a:xfrm>
              <a:off x="1312872"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119"/>
            <p:cNvSpPr>
              <a:spLocks noChangeArrowheads="1"/>
            </p:cNvSpPr>
            <p:nvPr/>
          </p:nvSpPr>
          <p:spPr bwMode="auto">
            <a:xfrm>
              <a:off x="1750496"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矩形 120"/>
            <p:cNvSpPr>
              <a:spLocks noChangeArrowheads="1"/>
            </p:cNvSpPr>
            <p:nvPr/>
          </p:nvSpPr>
          <p:spPr bwMode="auto">
            <a:xfrm>
              <a:off x="2188121" y="3781234"/>
              <a:ext cx="288032" cy="2880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sz="240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页样式1-常规">
    <p:spTree>
      <p:nvGrpSpPr>
        <p:cNvPr id="1" name=""/>
        <p:cNvGrpSpPr/>
        <p:nvPr/>
      </p:nvGrpSpPr>
      <p:grpSpPr>
        <a:xfrm>
          <a:off x="0" y="0"/>
          <a:ext cx="0" cy="0"/>
          <a:chOff x="0" y="0"/>
          <a:chExt cx="0" cy="0"/>
        </a:xfrm>
      </p:grpSpPr>
      <p:cxnSp>
        <p:nvCxnSpPr>
          <p:cNvPr id="2" name="直接连接符 1"/>
          <p:cNvCxnSpPr/>
          <p:nvPr userDrawn="1"/>
        </p:nvCxnSpPr>
        <p:spPr>
          <a:xfrm>
            <a:off x="1550089" y="863157"/>
            <a:ext cx="10318623"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606550"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sp>
        <p:nvSpPr>
          <p:cNvPr id="25" name="矩形 24"/>
          <p:cNvSpPr/>
          <p:nvPr userDrawn="1"/>
        </p:nvSpPr>
        <p:spPr>
          <a:xfrm>
            <a:off x="1378908" y="-1612"/>
            <a:ext cx="167082" cy="87473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nvGrpSpPr>
          <p:cNvPr id="56" name="组合 55"/>
          <p:cNvGrpSpPr/>
          <p:nvPr userDrawn="1"/>
        </p:nvGrpSpPr>
        <p:grpSpPr>
          <a:xfrm>
            <a:off x="598941" y="6399999"/>
            <a:ext cx="2542613" cy="276499"/>
            <a:chOff x="598941" y="6399999"/>
            <a:chExt cx="2542613" cy="276499"/>
          </a:xfrm>
          <a:solidFill>
            <a:schemeClr val="bg1"/>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7" name="直接连接符 6"/>
          <p:cNvCxnSpPr/>
          <p:nvPr userDrawn="1"/>
        </p:nvCxnSpPr>
        <p:spPr>
          <a:xfrm>
            <a:off x="1366474" y="-17822"/>
            <a:ext cx="0" cy="1079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userDrawn="1"/>
        </p:nvCxnSpPr>
        <p:spPr>
          <a:xfrm>
            <a:off x="11155416" y="6119786"/>
            <a:ext cx="0" cy="7606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内页样式1-一段一图">
    <p:spTree>
      <p:nvGrpSpPr>
        <p:cNvPr id="1" name=""/>
        <p:cNvGrpSpPr/>
        <p:nvPr/>
      </p:nvGrpSpPr>
      <p:grpSpPr>
        <a:xfrm>
          <a:off x="0" y="0"/>
          <a:ext cx="0" cy="0"/>
          <a:chOff x="0" y="0"/>
          <a:chExt cx="0" cy="0"/>
        </a:xfrm>
      </p:grpSpPr>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57" name="图片 56"/>
          <p:cNvPicPr>
            <a:picLocks noChangeAspect="1"/>
          </p:cNvPicPr>
          <p:nvPr userDrawn="1"/>
        </p:nvPicPr>
        <p:blipFill>
          <a:blip r:embed="rId2" cstate="print"/>
          <a:stretch>
            <a:fillRect/>
          </a:stretch>
        </p:blipFill>
        <p:spPr>
          <a:xfrm>
            <a:off x="9837818" y="347339"/>
            <a:ext cx="1969223" cy="432990"/>
          </a:xfrm>
          <a:prstGeom prst="rect">
            <a:avLst/>
          </a:prstGeom>
        </p:spPr>
      </p:pic>
      <p:cxnSp>
        <p:nvCxnSpPr>
          <p:cNvPr id="5" name="直接连接符 4"/>
          <p:cNvCxnSpPr/>
          <p:nvPr userDrawn="1"/>
        </p:nvCxnSpPr>
        <p:spPr>
          <a:xfrm>
            <a:off x="11155416" y="6133167"/>
            <a:ext cx="0" cy="75617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样式2-常规">
    <p:spTree>
      <p:nvGrpSpPr>
        <p:cNvPr id="1" name=""/>
        <p:cNvGrpSpPr/>
        <p:nvPr/>
      </p:nvGrpSpPr>
      <p:grpSpPr>
        <a:xfrm>
          <a:off x="0" y="0"/>
          <a:ext cx="0" cy="0"/>
          <a:chOff x="0" y="0"/>
          <a:chExt cx="0" cy="0"/>
        </a:xfrm>
      </p:grpSpPr>
      <p:sp>
        <p:nvSpPr>
          <p:cNvPr id="12" name="标题 11"/>
          <p:cNvSpPr>
            <a:spLocks noGrp="1"/>
          </p:cNvSpPr>
          <p:nvPr>
            <p:ph type="title"/>
          </p:nvPr>
        </p:nvSpPr>
        <p:spPr>
          <a:xfrm>
            <a:off x="577850"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989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a:blip r:embed="rId2" cstate="print"/>
          <a:stretch>
            <a:fillRect/>
          </a:stretch>
        </p:blipFill>
        <p:spPr>
          <a:xfrm>
            <a:off x="9790193" y="252089"/>
            <a:ext cx="1969223" cy="432990"/>
          </a:xfrm>
          <a:prstGeom prst="rect">
            <a:avLst/>
          </a:prstGeom>
        </p:spPr>
      </p:pic>
      <p:grpSp>
        <p:nvGrpSpPr>
          <p:cNvPr id="2" name="组合 1"/>
          <p:cNvGrpSpPr/>
          <p:nvPr userDrawn="1"/>
        </p:nvGrpSpPr>
        <p:grpSpPr>
          <a:xfrm>
            <a:off x="-9524" y="122428"/>
            <a:ext cx="559928" cy="699303"/>
            <a:chOff x="-9524" y="122428"/>
            <a:chExt cx="559928" cy="699303"/>
          </a:xfrm>
        </p:grpSpPr>
        <p:sp>
          <p:nvSpPr>
            <p:cNvPr id="85" name="任意多边形: 形状 56"/>
            <p:cNvSpPr/>
            <p:nvPr userDrawn="1"/>
          </p:nvSpPr>
          <p:spPr>
            <a:xfrm>
              <a:off x="-9524" y="122428"/>
              <a:ext cx="559928" cy="699303"/>
            </a:xfrm>
            <a:custGeom>
              <a:avLst/>
              <a:gdLst>
                <a:gd name="connsiteX0" fmla="*/ 0 w 436410"/>
                <a:gd name="connsiteY0" fmla="*/ 0 h 895350"/>
                <a:gd name="connsiteX1" fmla="*/ 436410 w 436410"/>
                <a:gd name="connsiteY1" fmla="*/ 0 h 895350"/>
                <a:gd name="connsiteX2" fmla="*/ 250915 w 436410"/>
                <a:gd name="connsiteY2" fmla="*/ 895350 h 895350"/>
                <a:gd name="connsiteX3" fmla="*/ 0 w 43641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436410" h="895350">
                  <a:moveTo>
                    <a:pt x="0" y="0"/>
                  </a:moveTo>
                  <a:lnTo>
                    <a:pt x="436410" y="0"/>
                  </a:lnTo>
                  <a:lnTo>
                    <a:pt x="250915" y="895350"/>
                  </a:lnTo>
                  <a:lnTo>
                    <a:pt x="0" y="8953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任意多边形: 形状 57"/>
            <p:cNvSpPr/>
            <p:nvPr userDrawn="1"/>
          </p:nvSpPr>
          <p:spPr>
            <a:xfrm>
              <a:off x="417309" y="379233"/>
              <a:ext cx="96622" cy="221903"/>
            </a:xfrm>
            <a:custGeom>
              <a:avLst/>
              <a:gdLst>
                <a:gd name="connsiteX0" fmla="*/ 144879 w 185359"/>
                <a:gd name="connsiteY0" fmla="*/ 0 h 699303"/>
                <a:gd name="connsiteX1" fmla="*/ 185359 w 185359"/>
                <a:gd name="connsiteY1" fmla="*/ 0 h 699303"/>
                <a:gd name="connsiteX2" fmla="*/ 40480 w 185359"/>
                <a:gd name="connsiteY2" fmla="*/ 699303 h 699303"/>
                <a:gd name="connsiteX3" fmla="*/ 0 w 185359"/>
                <a:gd name="connsiteY3" fmla="*/ 699303 h 699303"/>
              </a:gdLst>
              <a:ahLst/>
              <a:cxnLst>
                <a:cxn ang="0">
                  <a:pos x="connsiteX0" y="connsiteY0"/>
                </a:cxn>
                <a:cxn ang="0">
                  <a:pos x="connsiteX1" y="connsiteY1"/>
                </a:cxn>
                <a:cxn ang="0">
                  <a:pos x="connsiteX2" y="connsiteY2"/>
                </a:cxn>
                <a:cxn ang="0">
                  <a:pos x="connsiteX3" y="connsiteY3"/>
                </a:cxn>
              </a:cxnLst>
              <a:rect l="l" t="t" r="r" b="b"/>
              <a:pathLst>
                <a:path w="185359" h="699303">
                  <a:moveTo>
                    <a:pt x="144879" y="0"/>
                  </a:moveTo>
                  <a:lnTo>
                    <a:pt x="185359" y="0"/>
                  </a:lnTo>
                  <a:lnTo>
                    <a:pt x="40480" y="699303"/>
                  </a:lnTo>
                  <a:lnTo>
                    <a:pt x="0" y="699303"/>
                  </a:lnTo>
                  <a:close/>
                </a:path>
              </a:pathLst>
            </a:cu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页样式2-一段一图">
    <p:spTree>
      <p:nvGrpSpPr>
        <p:cNvPr id="1" name=""/>
        <p:cNvGrpSpPr/>
        <p:nvPr/>
      </p:nvGrpSpPr>
      <p:grpSpPr>
        <a:xfrm>
          <a:off x="0" y="0"/>
          <a:ext cx="0" cy="0"/>
          <a:chOff x="0" y="0"/>
          <a:chExt cx="0" cy="0"/>
        </a:xfrm>
      </p:grpSpPr>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sp>
        <p:nvSpPr>
          <p:cNvPr id="88" name="矩形 87"/>
          <p:cNvSpPr/>
          <p:nvPr userDrawn="1"/>
        </p:nvSpPr>
        <p:spPr>
          <a:xfrm>
            <a:off x="12146281" y="336478"/>
            <a:ext cx="45719" cy="2659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a:blip r:embed="rId2" cstate="print"/>
          <a:stretch>
            <a:fillRect/>
          </a:stretch>
        </p:blipFill>
        <p:spPr>
          <a:xfrm>
            <a:off x="9790193" y="252089"/>
            <a:ext cx="1969223" cy="432990"/>
          </a:xfrm>
          <a:prstGeom prst="rect">
            <a:avLst/>
          </a:prstGeom>
        </p:spPr>
      </p:pic>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页样式3-常规">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4" name="平行四边形 3"/>
          <p:cNvSpPr/>
          <p:nvPr userDrawn="1"/>
        </p:nvSpPr>
        <p:spPr>
          <a:xfrm>
            <a:off x="198120" y="302341"/>
            <a:ext cx="746398" cy="342128"/>
          </a:xfrm>
          <a:prstGeom prst="parallelogram">
            <a:avLst>
              <a:gd name="adj" fmla="val 25000"/>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20000"/>
              </a:lnSpc>
            </a:pPr>
            <a:endParaRPr lang="zh-CN" altLang="en-US">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72" name="组合 71"/>
          <p:cNvGrpSpPr/>
          <p:nvPr userDrawn="1"/>
        </p:nvGrpSpPr>
        <p:grpSpPr>
          <a:xfrm>
            <a:off x="598941" y="6399999"/>
            <a:ext cx="2542613" cy="276499"/>
            <a:chOff x="598941" y="6399999"/>
            <a:chExt cx="2542613" cy="276499"/>
          </a:xfrm>
          <a:solidFill>
            <a:schemeClr val="accent3"/>
          </a:solidFill>
        </p:grpSpPr>
        <p:grpSp>
          <p:nvGrpSpPr>
            <p:cNvPr id="73" name="组合 72"/>
            <p:cNvGrpSpPr/>
            <p:nvPr/>
          </p:nvGrpSpPr>
          <p:grpSpPr>
            <a:xfrm>
              <a:off x="2055693" y="6402621"/>
              <a:ext cx="1085861" cy="270805"/>
              <a:chOff x="10340336" y="2247899"/>
              <a:chExt cx="2724438" cy="679451"/>
            </a:xfrm>
            <a:grpFill/>
          </p:grpSpPr>
          <p:sp>
            <p:nvSpPr>
              <p:cNvPr id="8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8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89" name="组合 88"/>
              <p:cNvGrpSpPr/>
              <p:nvPr/>
            </p:nvGrpSpPr>
            <p:grpSpPr>
              <a:xfrm>
                <a:off x="10340336" y="2247899"/>
                <a:ext cx="547688" cy="679451"/>
                <a:chOff x="5548313" y="2084388"/>
                <a:chExt cx="547688" cy="679451"/>
              </a:xfrm>
              <a:grpFill/>
            </p:grpSpPr>
            <p:sp>
              <p:nvSpPr>
                <p:cNvPr id="9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0" name="组合 89"/>
              <p:cNvGrpSpPr/>
              <p:nvPr/>
            </p:nvGrpSpPr>
            <p:grpSpPr>
              <a:xfrm>
                <a:off x="11192276" y="2400300"/>
                <a:ext cx="322175" cy="373063"/>
                <a:chOff x="3792874" y="3138488"/>
                <a:chExt cx="322175" cy="373063"/>
              </a:xfrm>
              <a:grpFill/>
            </p:grpSpPr>
            <p:sp>
              <p:nvSpPr>
                <p:cNvPr id="9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598941" y="6399999"/>
              <a:ext cx="1102619" cy="276499"/>
              <a:chOff x="6738929" y="2270918"/>
              <a:chExt cx="2766486" cy="693738"/>
            </a:xfrm>
            <a:grpFill/>
          </p:grpSpPr>
          <p:grpSp>
            <p:nvGrpSpPr>
              <p:cNvPr id="75" name="组合 74"/>
              <p:cNvGrpSpPr/>
              <p:nvPr/>
            </p:nvGrpSpPr>
            <p:grpSpPr>
              <a:xfrm>
                <a:off x="8180494" y="2355056"/>
                <a:ext cx="484188" cy="509588"/>
                <a:chOff x="6113463" y="3541713"/>
                <a:chExt cx="484188" cy="509588"/>
              </a:xfrm>
              <a:grpFill/>
            </p:grpSpPr>
            <p:sp>
              <p:nvSpPr>
                <p:cNvPr id="8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6" name="组合 75"/>
              <p:cNvGrpSpPr/>
              <p:nvPr/>
            </p:nvGrpSpPr>
            <p:grpSpPr>
              <a:xfrm>
                <a:off x="6738929" y="2270918"/>
                <a:ext cx="549275" cy="693738"/>
                <a:chOff x="6108700" y="2066926"/>
                <a:chExt cx="549275" cy="693738"/>
              </a:xfrm>
              <a:grpFill/>
            </p:grpSpPr>
            <p:sp>
              <p:nvSpPr>
                <p:cNvPr id="8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7" name="组合 76"/>
              <p:cNvGrpSpPr/>
              <p:nvPr/>
            </p:nvGrpSpPr>
            <p:grpSpPr>
              <a:xfrm>
                <a:off x="7532962" y="2451100"/>
                <a:ext cx="368300" cy="317500"/>
                <a:chOff x="6186488" y="2930526"/>
                <a:chExt cx="368300" cy="317500"/>
              </a:xfrm>
              <a:grpFill/>
            </p:grpSpPr>
            <p:sp>
              <p:nvSpPr>
                <p:cNvPr id="8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7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96" name="直接连接符 95"/>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7" name="标题 11"/>
          <p:cNvSpPr>
            <a:spLocks noGrp="1"/>
          </p:cNvSpPr>
          <p:nvPr>
            <p:ph type="title"/>
          </p:nvPr>
        </p:nvSpPr>
        <p:spPr>
          <a:xfrm>
            <a:off x="949325"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内页样式3-一段一图">
    <p:spTree>
      <p:nvGrpSpPr>
        <p:cNvPr id="1" name=""/>
        <p:cNvGrpSpPr/>
        <p:nvPr/>
      </p:nvGrpSpPr>
      <p:grpSpPr>
        <a:xfrm>
          <a:off x="0" y="0"/>
          <a:ext cx="0" cy="0"/>
          <a:chOff x="0" y="0"/>
          <a:chExt cx="0" cy="0"/>
        </a:xfrm>
      </p:grpSpPr>
      <p:sp>
        <p:nvSpPr>
          <p:cNvPr id="32" name="任意多边形: 形状 77"/>
          <p:cNvSpPr/>
          <p:nvPr userDrawn="1"/>
        </p:nvSpPr>
        <p:spPr>
          <a:xfrm>
            <a:off x="10114068" y="210207"/>
            <a:ext cx="2789025" cy="573228"/>
          </a:xfrm>
          <a:custGeom>
            <a:avLst/>
            <a:gdLst>
              <a:gd name="connsiteX0" fmla="*/ 83399 w 1678507"/>
              <a:gd name="connsiteY0" fmla="*/ 0 h 573228"/>
              <a:gd name="connsiteX1" fmla="*/ 1678507 w 1678507"/>
              <a:gd name="connsiteY1" fmla="*/ 0 h 573228"/>
              <a:gd name="connsiteX2" fmla="*/ 1678507 w 1678507"/>
              <a:gd name="connsiteY2" fmla="*/ 573228 h 573228"/>
              <a:gd name="connsiteX3" fmla="*/ 0 w 1678507"/>
              <a:gd name="connsiteY3" fmla="*/ 573228 h 573228"/>
            </a:gdLst>
            <a:ahLst/>
            <a:cxnLst>
              <a:cxn ang="0">
                <a:pos x="connsiteX0" y="connsiteY0"/>
              </a:cxn>
              <a:cxn ang="0">
                <a:pos x="connsiteX1" y="connsiteY1"/>
              </a:cxn>
              <a:cxn ang="0">
                <a:pos x="connsiteX2" y="connsiteY2"/>
              </a:cxn>
              <a:cxn ang="0">
                <a:pos x="connsiteX3" y="connsiteY3"/>
              </a:cxn>
            </a:cxnLst>
            <a:rect l="l" t="t" r="r" b="b"/>
            <a:pathLst>
              <a:path w="1678507" h="573228">
                <a:moveTo>
                  <a:pt x="83399" y="0"/>
                </a:moveTo>
                <a:lnTo>
                  <a:pt x="1678507" y="0"/>
                </a:lnTo>
                <a:lnTo>
                  <a:pt x="1678507" y="573228"/>
                </a:lnTo>
                <a:lnTo>
                  <a:pt x="0" y="573228"/>
                </a:lnTo>
                <a:close/>
              </a:path>
            </a:pathLst>
          </a:cu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lnSpc>
                <a:spcPct val="120000"/>
              </a:lnSpc>
            </a:pPr>
            <a:endParaRPr lang="zh-CN" altLang="en-US" dirty="0">
              <a:cs typeface="+mn-ea"/>
              <a:sym typeface="+mn-lt"/>
            </a:endParaRPr>
          </a:p>
        </p:txBody>
      </p:sp>
      <p:sp>
        <p:nvSpPr>
          <p:cNvPr id="71" name="文本框 7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pic>
        <p:nvPicPr>
          <p:cNvPr id="98" name="图片 97"/>
          <p:cNvPicPr>
            <a:picLocks noChangeAspect="1"/>
          </p:cNvPicPr>
          <p:nvPr userDrawn="1"/>
        </p:nvPicPr>
        <p:blipFill>
          <a:blip r:embed="rId2" cstate="print"/>
          <a:stretch>
            <a:fillRect/>
          </a:stretch>
        </p:blipFill>
        <p:spPr>
          <a:xfrm>
            <a:off x="10277475" y="241566"/>
            <a:ext cx="1819275" cy="509219"/>
          </a:xfrm>
          <a:prstGeom prst="rect">
            <a:avLst/>
          </a:prstGeom>
        </p:spPr>
      </p:pic>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页样式４-常规">
    <p:spTree>
      <p:nvGrpSpPr>
        <p:cNvPr id="1" name=""/>
        <p:cNvGrpSpPr/>
        <p:nvPr/>
      </p:nvGrpSpPr>
      <p:grpSpPr>
        <a:xfrm>
          <a:off x="0" y="0"/>
          <a:ext cx="0" cy="0"/>
          <a:chOff x="0" y="0"/>
          <a:chExt cx="0" cy="0"/>
        </a:xfrm>
      </p:grpSpPr>
      <p:cxnSp>
        <p:nvCxnSpPr>
          <p:cNvPr id="2" name="直接连接符 1"/>
          <p:cNvCxnSpPr/>
          <p:nvPr userDrawn="1"/>
        </p:nvCxnSpPr>
        <p:spPr>
          <a:xfrm>
            <a:off x="1366474" y="863157"/>
            <a:ext cx="1050223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矩形 2"/>
          <p:cNvSpPr/>
          <p:nvPr userDrawn="1"/>
        </p:nvSpPr>
        <p:spPr>
          <a:xfrm>
            <a:off x="318632" y="0"/>
            <a:ext cx="1048735" cy="873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12" name="标题 11"/>
          <p:cNvSpPr>
            <a:spLocks noGrp="1"/>
          </p:cNvSpPr>
          <p:nvPr>
            <p:ph type="title"/>
          </p:nvPr>
        </p:nvSpPr>
        <p:spPr>
          <a:xfrm>
            <a:off x="1368806" y="34431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5" name="矩形 4"/>
          <p:cNvSpPr/>
          <p:nvPr userDrawn="1"/>
        </p:nvSpPr>
        <p:spPr>
          <a:xfrm>
            <a:off x="318631" y="6188075"/>
            <a:ext cx="10844339" cy="669925"/>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6632" y="6351003"/>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14"/>
          <p:cNvPicPr>
            <a:picLocks noChangeAspect="1"/>
          </p:cNvPicPr>
          <p:nvPr userDrawn="1"/>
        </p:nvPicPr>
        <p:blipFill>
          <a:blip r:embed="rId3" cstate="print"/>
          <a:srcRect/>
          <a:stretch>
            <a:fillRect/>
          </a:stretch>
        </p:blipFill>
        <p:spPr bwMode="auto">
          <a:xfrm>
            <a:off x="409575" y="6269038"/>
            <a:ext cx="18176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封面样式2-首页2">
    <p:spTree>
      <p:nvGrpSpPr>
        <p:cNvPr id="1" name=""/>
        <p:cNvGrpSpPr/>
        <p:nvPr/>
      </p:nvGrpSpPr>
      <p:grpSpPr>
        <a:xfrm>
          <a:off x="0" y="0"/>
          <a:ext cx="0" cy="0"/>
          <a:chOff x="0" y="0"/>
          <a:chExt cx="0" cy="0"/>
        </a:xfrm>
      </p:grpSpPr>
      <p:sp>
        <p:nvSpPr>
          <p:cNvPr id="35" name="PA-矩形 7"/>
          <p:cNvSpPr/>
          <p:nvPr userDrawn="1">
            <p:custDataLst>
              <p:tags r:id="rId1"/>
            </p:custDataLst>
          </p:nvPr>
        </p:nvSpPr>
        <p:spPr>
          <a:xfrm>
            <a:off x="11373037" y="1"/>
            <a:ext cx="81896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3" name="PA-矩形 7"/>
          <p:cNvSpPr/>
          <p:nvPr userDrawn="1">
            <p:custDataLst>
              <p:tags r:id="rId2"/>
            </p:custDataLst>
          </p:nvPr>
        </p:nvSpPr>
        <p:spPr>
          <a:xfrm>
            <a:off x="0" y="0"/>
            <a:ext cx="113793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1" name="直接连接符 10"/>
          <p:cNvCxnSpPr/>
          <p:nvPr userDrawn="1"/>
        </p:nvCxnSpPr>
        <p:spPr>
          <a:xfrm>
            <a:off x="11373037"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图片 36"/>
          <p:cNvPicPr>
            <a:picLocks noChangeAspect="1"/>
          </p:cNvPicPr>
          <p:nvPr userDrawn="1"/>
        </p:nvPicPr>
        <p:blipFill>
          <a:blip r:embed="rId4"/>
          <a:stretch>
            <a:fillRect/>
          </a:stretch>
        </p:blipFill>
        <p:spPr>
          <a:xfrm>
            <a:off x="-2610651" y="161103"/>
            <a:ext cx="6791691" cy="6535792"/>
          </a:xfrm>
          <a:prstGeom prst="rect">
            <a:avLst/>
          </a:prstGeom>
        </p:spPr>
      </p:pic>
      <p:sp>
        <p:nvSpPr>
          <p:cNvPr id="3" name="矩形 2"/>
          <p:cNvSpPr/>
          <p:nvPr userDrawn="1"/>
        </p:nvSpPr>
        <p:spPr>
          <a:xfrm>
            <a:off x="0" y="1504950"/>
            <a:ext cx="12192000" cy="3848100"/>
          </a:xfrm>
          <a:prstGeom prst="rect">
            <a:avLst/>
          </a:prstGeom>
          <a:solidFill>
            <a:schemeClr val="bg1"/>
          </a:solidFill>
          <a:ln>
            <a:noFill/>
          </a:ln>
          <a:effectLst>
            <a:outerShdw blurRad="101600" sx="101000" sy="101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zh-CN" altLang="en-US" dirty="0">
              <a:cs typeface="+mn-ea"/>
              <a:sym typeface="+mn-lt"/>
            </a:endParaRPr>
          </a:p>
        </p:txBody>
      </p:sp>
      <p:sp>
        <p:nvSpPr>
          <p:cNvPr id="31" name="任意多边形: 形状 30"/>
          <p:cNvSpPr/>
          <p:nvPr userDrawn="1"/>
        </p:nvSpPr>
        <p:spPr>
          <a:xfrm flipV="1">
            <a:off x="5143364" y="3786901"/>
            <a:ext cx="6236023" cy="193259"/>
          </a:xfrm>
          <a:custGeom>
            <a:avLst/>
            <a:gdLst>
              <a:gd name="connsiteX0" fmla="*/ 0 w 6415214"/>
              <a:gd name="connsiteY0" fmla="*/ 171407 h 171407"/>
              <a:gd name="connsiteX1" fmla="*/ 6415214 w 6415214"/>
              <a:gd name="connsiteY1" fmla="*/ 171407 h 171407"/>
              <a:gd name="connsiteX2" fmla="*/ 6415214 w 6415214"/>
              <a:gd name="connsiteY2" fmla="*/ 100390 h 171407"/>
              <a:gd name="connsiteX3" fmla="*/ 511261 w 6415214"/>
              <a:gd name="connsiteY3" fmla="*/ 100390 h 171407"/>
              <a:gd name="connsiteX4" fmla="*/ 229919 w 6415214"/>
              <a:gd name="connsiteY4" fmla="*/ 0 h 171407"/>
              <a:gd name="connsiteX5" fmla="*/ 229919 w 6415214"/>
              <a:gd name="connsiteY5" fmla="*/ 100390 h 171407"/>
              <a:gd name="connsiteX6" fmla="*/ 0 w 6415214"/>
              <a:gd name="connsiteY6" fmla="*/ 100390 h 171407"/>
              <a:gd name="connsiteX0-1" fmla="*/ 0 w 6415214"/>
              <a:gd name="connsiteY0-2" fmla="*/ 171407 h 262847"/>
              <a:gd name="connsiteX1-3" fmla="*/ 6415214 w 6415214"/>
              <a:gd name="connsiteY1-4" fmla="*/ 171407 h 262847"/>
              <a:gd name="connsiteX2-5" fmla="*/ 6415214 w 6415214"/>
              <a:gd name="connsiteY2-6" fmla="*/ 100390 h 262847"/>
              <a:gd name="connsiteX3-7" fmla="*/ 511261 w 6415214"/>
              <a:gd name="connsiteY3-8" fmla="*/ 100390 h 262847"/>
              <a:gd name="connsiteX4-9" fmla="*/ 229919 w 6415214"/>
              <a:gd name="connsiteY4-10" fmla="*/ 0 h 262847"/>
              <a:gd name="connsiteX5-11" fmla="*/ 229919 w 6415214"/>
              <a:gd name="connsiteY5-12" fmla="*/ 100390 h 262847"/>
              <a:gd name="connsiteX6-13" fmla="*/ 0 w 6415214"/>
              <a:gd name="connsiteY6-14" fmla="*/ 100390 h 262847"/>
              <a:gd name="connsiteX7" fmla="*/ 91440 w 6415214"/>
              <a:gd name="connsiteY7" fmla="*/ 262847 h 262847"/>
              <a:gd name="connsiteX0-15" fmla="*/ 0 w 6415214"/>
              <a:gd name="connsiteY0-16" fmla="*/ 171407 h 171407"/>
              <a:gd name="connsiteX1-17" fmla="*/ 6415214 w 6415214"/>
              <a:gd name="connsiteY1-18" fmla="*/ 171407 h 171407"/>
              <a:gd name="connsiteX2-19" fmla="*/ 6415214 w 6415214"/>
              <a:gd name="connsiteY2-20" fmla="*/ 100390 h 171407"/>
              <a:gd name="connsiteX3-21" fmla="*/ 511261 w 6415214"/>
              <a:gd name="connsiteY3-22" fmla="*/ 100390 h 171407"/>
              <a:gd name="connsiteX4-23" fmla="*/ 229919 w 6415214"/>
              <a:gd name="connsiteY4-24" fmla="*/ 0 h 171407"/>
              <a:gd name="connsiteX5-25" fmla="*/ 229919 w 6415214"/>
              <a:gd name="connsiteY5-26" fmla="*/ 100390 h 171407"/>
              <a:gd name="connsiteX6-27" fmla="*/ 0 w 6415214"/>
              <a:gd name="connsiteY6-28" fmla="*/ 100390 h 171407"/>
              <a:gd name="connsiteX0-29" fmla="*/ 0 w 6415214"/>
              <a:gd name="connsiteY0-30" fmla="*/ 171407 h 171407"/>
              <a:gd name="connsiteX1-31" fmla="*/ 6415214 w 6415214"/>
              <a:gd name="connsiteY1-32" fmla="*/ 100390 h 171407"/>
              <a:gd name="connsiteX2-33" fmla="*/ 511261 w 6415214"/>
              <a:gd name="connsiteY2-34" fmla="*/ 100390 h 171407"/>
              <a:gd name="connsiteX3-35" fmla="*/ 229919 w 6415214"/>
              <a:gd name="connsiteY3-36" fmla="*/ 0 h 171407"/>
              <a:gd name="connsiteX4-37" fmla="*/ 229919 w 6415214"/>
              <a:gd name="connsiteY4-38" fmla="*/ 100390 h 171407"/>
              <a:gd name="connsiteX5-39" fmla="*/ 0 w 6415214"/>
              <a:gd name="connsiteY5-40" fmla="*/ 100390 h 171407"/>
              <a:gd name="connsiteX0-41" fmla="*/ 6415214 w 6415214"/>
              <a:gd name="connsiteY0-42" fmla="*/ 100390 h 100390"/>
              <a:gd name="connsiteX1-43" fmla="*/ 511261 w 6415214"/>
              <a:gd name="connsiteY1-44" fmla="*/ 100390 h 100390"/>
              <a:gd name="connsiteX2-45" fmla="*/ 229919 w 6415214"/>
              <a:gd name="connsiteY2-46" fmla="*/ 0 h 100390"/>
              <a:gd name="connsiteX3-47" fmla="*/ 229919 w 6415214"/>
              <a:gd name="connsiteY3-48" fmla="*/ 100390 h 100390"/>
              <a:gd name="connsiteX4-49" fmla="*/ 0 w 6415214"/>
              <a:gd name="connsiteY4-50" fmla="*/ 100390 h 100390"/>
              <a:gd name="connsiteX0-51" fmla="*/ 6415214 w 6415214"/>
              <a:gd name="connsiteY0-52" fmla="*/ 195640 h 195640"/>
              <a:gd name="connsiteX1-53" fmla="*/ 511261 w 6415214"/>
              <a:gd name="connsiteY1-54" fmla="*/ 195640 h 195640"/>
              <a:gd name="connsiteX2-55" fmla="*/ 227538 w 6415214"/>
              <a:gd name="connsiteY2-56" fmla="*/ 0 h 195640"/>
              <a:gd name="connsiteX3-57" fmla="*/ 229919 w 6415214"/>
              <a:gd name="connsiteY3-58" fmla="*/ 195640 h 195640"/>
              <a:gd name="connsiteX4-59" fmla="*/ 0 w 6415214"/>
              <a:gd name="connsiteY4-60" fmla="*/ 195640 h 195640"/>
              <a:gd name="connsiteX0-61" fmla="*/ 6415214 w 6415214"/>
              <a:gd name="connsiteY0-62" fmla="*/ 193259 h 193259"/>
              <a:gd name="connsiteX1-63" fmla="*/ 511261 w 6415214"/>
              <a:gd name="connsiteY1-64" fmla="*/ 193259 h 193259"/>
              <a:gd name="connsiteX2-65" fmla="*/ 232301 w 6415214"/>
              <a:gd name="connsiteY2-66" fmla="*/ 0 h 193259"/>
              <a:gd name="connsiteX3-67" fmla="*/ 229919 w 6415214"/>
              <a:gd name="connsiteY3-68" fmla="*/ 193259 h 193259"/>
              <a:gd name="connsiteX4-69" fmla="*/ 0 w 6415214"/>
              <a:gd name="connsiteY4-70" fmla="*/ 193259 h 19325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15214" h="193259">
                <a:moveTo>
                  <a:pt x="6415214" y="193259"/>
                </a:moveTo>
                <a:lnTo>
                  <a:pt x="511261" y="193259"/>
                </a:lnTo>
                <a:lnTo>
                  <a:pt x="232301" y="0"/>
                </a:lnTo>
                <a:cubicBezTo>
                  <a:pt x="233095" y="65213"/>
                  <a:pt x="229125" y="128046"/>
                  <a:pt x="229919" y="193259"/>
                </a:cubicBezTo>
                <a:lnTo>
                  <a:pt x="0" y="193259"/>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8" name="标题 47"/>
          <p:cNvSpPr>
            <a:spLocks noGrp="1"/>
          </p:cNvSpPr>
          <p:nvPr>
            <p:ph type="title" hasCustomPrompt="1"/>
          </p:nvPr>
        </p:nvSpPr>
        <p:spPr>
          <a:xfrm>
            <a:off x="5113420" y="2558484"/>
            <a:ext cx="6236023" cy="1200329"/>
          </a:xfrm>
          <a:prstGeom prst="rect">
            <a:avLst/>
          </a:prstGeom>
          <a:noFill/>
        </p:spPr>
        <p:txBody>
          <a:bodyPr wrap="square" lIns="0" rtlCol="0">
            <a:spAutoFit/>
          </a:bodyPr>
          <a:lstStyle>
            <a:lvl1pPr>
              <a:lnSpc>
                <a:spcPct val="100000"/>
              </a:lnSpc>
              <a:defRPr lang="zh-CN" altLang="en-US" sz="3600" b="1" spc="100" dirty="0">
                <a:latin typeface="+mn-ea"/>
                <a:ea typeface="+mn-ea"/>
                <a:cs typeface="+mn-ea"/>
              </a:defRPr>
            </a:lvl1pPr>
          </a:lstStyle>
          <a:p>
            <a:pPr marL="0" lvl="0"/>
            <a:r>
              <a:rPr lang="zh-CN" altLang="en-US" dirty="0"/>
              <a:t>请在此输入标题</a:t>
            </a:r>
            <a:br>
              <a:rPr lang="zh-CN" altLang="en-US" dirty="0"/>
            </a:br>
            <a:r>
              <a:rPr lang="zh-CN" altLang="en-US" dirty="0"/>
              <a:t>尽量回车保证标题为两行</a:t>
            </a:r>
          </a:p>
        </p:txBody>
      </p:sp>
      <p:sp>
        <p:nvSpPr>
          <p:cNvPr id="60" name="文本占位符 87"/>
          <p:cNvSpPr>
            <a:spLocks noGrp="1"/>
          </p:cNvSpPr>
          <p:nvPr>
            <p:ph type="body" sz="quarter" idx="13" hasCustomPrompt="1"/>
          </p:nvPr>
        </p:nvSpPr>
        <p:spPr>
          <a:xfrm>
            <a:off x="5137014" y="2329801"/>
            <a:ext cx="5154585" cy="258532"/>
          </a:xfrm>
          <a:prstGeom prst="rect">
            <a:avLst/>
          </a:prstGeom>
          <a:noFill/>
        </p:spPr>
        <p:txBody>
          <a:bodyPr wrap="square" lIns="0" rtlCol="0">
            <a:spAutoFit/>
          </a:bodyPr>
          <a:lstStyle>
            <a:lvl1pPr marL="0" indent="0">
              <a:buNone/>
              <a:defRPr lang="zh-CN" altLang="en-US" sz="1200" spc="100" dirty="0">
                <a:solidFill>
                  <a:schemeClr val="tx1">
                    <a:lumMod val="65000"/>
                    <a:lumOff val="35000"/>
                  </a:schemeClr>
                </a:solidFill>
                <a:latin typeface="微软雅黑 Light" panose="020B0502040204020203" pitchFamily="34" charset="-122"/>
                <a:ea typeface="微软雅黑 Light" panose="020B0502040204020203" pitchFamily="34" charset="-122"/>
                <a:cs typeface="+mn-ea"/>
                <a:sym typeface="Wingdings 3" panose="05040102010807070707" pitchFamily="18" charset="2"/>
              </a:defRPr>
            </a:lvl1pPr>
          </a:lstStyle>
          <a:p>
            <a:pPr marL="228600" lvl="0" indent="-228600"/>
            <a:r>
              <a:rPr lang="zh-CN" altLang="en-US" dirty="0"/>
              <a:t>请在此输入你的副标题</a:t>
            </a:r>
          </a:p>
        </p:txBody>
      </p:sp>
      <p:sp>
        <p:nvSpPr>
          <p:cNvPr id="38" name="文本占位符 53"/>
          <p:cNvSpPr>
            <a:spLocks noGrp="1"/>
          </p:cNvSpPr>
          <p:nvPr>
            <p:ph type="body" sz="quarter" idx="16" hasCustomPrompt="1"/>
          </p:nvPr>
        </p:nvSpPr>
        <p:spPr>
          <a:xfrm>
            <a:off x="5143364" y="4198880"/>
            <a:ext cx="4065361" cy="344710"/>
          </a:xfrm>
          <a:prstGeom prst="rect">
            <a:avLst/>
          </a:prstGeom>
          <a:noFill/>
        </p:spPr>
        <p:txBody>
          <a:bodyPr wrap="square" lIns="0" rtlCol="0" anchor="ctr" anchorCtr="0">
            <a:spAutoFit/>
          </a:bodyPr>
          <a:lstStyle>
            <a:lvl1pPr marL="0" indent="0">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pic>
        <p:nvPicPr>
          <p:cNvPr id="8" name="图片 7"/>
          <p:cNvPicPr>
            <a:picLocks noChangeAspect="1"/>
          </p:cNvPicPr>
          <p:nvPr userDrawn="1"/>
        </p:nvPicPr>
        <p:blipFill>
          <a:blip r:embed="rId5" cstate="print"/>
          <a:stretch>
            <a:fillRect/>
          </a:stretch>
        </p:blipFill>
        <p:spPr>
          <a:xfrm>
            <a:off x="1111261" y="2359437"/>
            <a:ext cx="2855386" cy="2169616"/>
          </a:xfrm>
          <a:prstGeom prst="rect">
            <a:avLst/>
          </a:prstGeom>
        </p:spPr>
      </p:pic>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页样式４-一段一图">
    <p:spTree>
      <p:nvGrpSpPr>
        <p:cNvPr id="1" name=""/>
        <p:cNvGrpSpPr/>
        <p:nvPr/>
      </p:nvGrpSpPr>
      <p:grpSpPr>
        <a:xfrm>
          <a:off x="0" y="0"/>
          <a:ext cx="0" cy="0"/>
          <a:chOff x="0" y="0"/>
          <a:chExt cx="0" cy="0"/>
        </a:xfrm>
      </p:grpSpPr>
      <p:cxnSp>
        <p:nvCxnSpPr>
          <p:cNvPr id="2" name="直接连接符 1"/>
          <p:cNvCxnSpPr/>
          <p:nvPr userDrawn="1"/>
        </p:nvCxnSpPr>
        <p:spPr>
          <a:xfrm>
            <a:off x="10185149" y="863157"/>
            <a:ext cx="1683563"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矩形 23"/>
          <p:cNvSpPr/>
          <p:nvPr userDrawn="1"/>
        </p:nvSpPr>
        <p:spPr>
          <a:xfrm>
            <a:off x="11155416" y="6188075"/>
            <a:ext cx="713296" cy="669925"/>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cxnSp>
        <p:nvCxnSpPr>
          <p:cNvPr id="58" name="直接连接符 57"/>
          <p:cNvCxnSpPr/>
          <p:nvPr userDrawn="1"/>
        </p:nvCxnSpPr>
        <p:spPr>
          <a:xfrm>
            <a:off x="11155416" y="6188075"/>
            <a:ext cx="0" cy="66558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图片 13"/>
          <p:cNvPicPr>
            <a:picLocks noChangeAspect="1"/>
          </p:cNvPicPr>
          <p:nvPr userDrawn="1"/>
        </p:nvPicPr>
        <p:blipFill>
          <a:blip r:embed="rId2" cstate="print"/>
          <a:stretch>
            <a:fillRect/>
          </a:stretch>
        </p:blipFill>
        <p:spPr bwMode="auto">
          <a:xfrm>
            <a:off x="10101715" y="214313"/>
            <a:ext cx="1864408"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样式5-常规">
    <p:spTree>
      <p:nvGrpSpPr>
        <p:cNvPr id="1" name=""/>
        <p:cNvGrpSpPr/>
        <p:nvPr/>
      </p:nvGrpSpPr>
      <p:grpSpPr>
        <a:xfrm>
          <a:off x="0" y="0"/>
          <a:ext cx="0" cy="0"/>
          <a:chOff x="0" y="0"/>
          <a:chExt cx="0" cy="0"/>
        </a:xfrm>
      </p:grpSpPr>
      <p:sp>
        <p:nvSpPr>
          <p:cNvPr id="12" name="标题 11"/>
          <p:cNvSpPr>
            <a:spLocks noGrp="1"/>
          </p:cNvSpPr>
          <p:nvPr>
            <p:ph type="title"/>
          </p:nvPr>
        </p:nvSpPr>
        <p:spPr>
          <a:xfrm>
            <a:off x="749863" y="249067"/>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6" name="文本框 5"/>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56" name="组合 55"/>
          <p:cNvGrpSpPr/>
          <p:nvPr userDrawn="1"/>
        </p:nvGrpSpPr>
        <p:grpSpPr>
          <a:xfrm>
            <a:off x="522741" y="6399999"/>
            <a:ext cx="2542613" cy="276499"/>
            <a:chOff x="598941" y="6399999"/>
            <a:chExt cx="2542613" cy="276499"/>
          </a:xfrm>
          <a:solidFill>
            <a:schemeClr val="accent3"/>
          </a:solidFill>
        </p:grpSpPr>
        <p:grpSp>
          <p:nvGrpSpPr>
            <p:cNvPr id="33" name="组合 32"/>
            <p:cNvGrpSpPr/>
            <p:nvPr/>
          </p:nvGrpSpPr>
          <p:grpSpPr>
            <a:xfrm>
              <a:off x="2055693" y="6402621"/>
              <a:ext cx="1085861" cy="270805"/>
              <a:chOff x="10340336" y="2247899"/>
              <a:chExt cx="2724438" cy="679451"/>
            </a:xfrm>
            <a:grpFill/>
          </p:grpSpPr>
          <p:sp>
            <p:nvSpPr>
              <p:cNvPr id="47"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48"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49" name="组合 48"/>
              <p:cNvGrpSpPr/>
              <p:nvPr/>
            </p:nvGrpSpPr>
            <p:grpSpPr>
              <a:xfrm>
                <a:off x="10340336" y="2247899"/>
                <a:ext cx="547688" cy="679451"/>
                <a:chOff x="5548313" y="2084388"/>
                <a:chExt cx="547688" cy="679451"/>
              </a:xfrm>
              <a:grpFill/>
            </p:grpSpPr>
            <p:sp>
              <p:nvSpPr>
                <p:cNvPr id="54"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0" name="组合 49"/>
              <p:cNvGrpSpPr/>
              <p:nvPr/>
            </p:nvGrpSpPr>
            <p:grpSpPr>
              <a:xfrm>
                <a:off x="11192276" y="2400300"/>
                <a:ext cx="322175" cy="373063"/>
                <a:chOff x="3792874" y="3138488"/>
                <a:chExt cx="322175" cy="373063"/>
              </a:xfrm>
              <a:grpFill/>
            </p:grpSpPr>
            <p:sp>
              <p:nvSpPr>
                <p:cNvPr id="51"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598941" y="6399999"/>
              <a:ext cx="1102619" cy="276499"/>
              <a:chOff x="6738929" y="2270918"/>
              <a:chExt cx="2766486" cy="693738"/>
            </a:xfrm>
            <a:grpFill/>
          </p:grpSpPr>
          <p:grpSp>
            <p:nvGrpSpPr>
              <p:cNvPr id="35" name="组合 34"/>
              <p:cNvGrpSpPr/>
              <p:nvPr/>
            </p:nvGrpSpPr>
            <p:grpSpPr>
              <a:xfrm>
                <a:off x="8180494" y="2355056"/>
                <a:ext cx="484188" cy="509588"/>
                <a:chOff x="6113463" y="3541713"/>
                <a:chExt cx="484188" cy="509588"/>
              </a:xfrm>
              <a:grpFill/>
            </p:grpSpPr>
            <p:sp>
              <p:nvSpPr>
                <p:cNvPr id="45"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738929" y="2270918"/>
                <a:ext cx="549275" cy="693738"/>
                <a:chOff x="6108700" y="2066926"/>
                <a:chExt cx="549275" cy="693738"/>
              </a:xfrm>
              <a:grpFill/>
            </p:grpSpPr>
            <p:sp>
              <p:nvSpPr>
                <p:cNvPr id="43"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7" name="组合 36"/>
              <p:cNvGrpSpPr/>
              <p:nvPr/>
            </p:nvGrpSpPr>
            <p:grpSpPr>
              <a:xfrm>
                <a:off x="7532962" y="2451100"/>
                <a:ext cx="368300" cy="317500"/>
                <a:chOff x="6186488" y="2930526"/>
                <a:chExt cx="368300" cy="317500"/>
              </a:xfrm>
              <a:grpFill/>
            </p:grpSpPr>
            <p:sp>
              <p:nvSpPr>
                <p:cNvPr id="4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3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57" name="图片 56"/>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cxnSp>
        <p:nvCxnSpPr>
          <p:cNvPr id="87" name="直接连接符 86"/>
          <p:cNvCxnSpPr/>
          <p:nvPr userDrawn="1"/>
        </p:nvCxnSpPr>
        <p:spPr>
          <a:xfrm>
            <a:off x="442913" y="821731"/>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userDrawn="1"/>
        </p:nvGrpSpPr>
        <p:grpSpPr>
          <a:xfrm>
            <a:off x="-511603" y="253621"/>
            <a:ext cx="1221064" cy="438825"/>
            <a:chOff x="-529708" y="381991"/>
            <a:chExt cx="1221064" cy="438825"/>
          </a:xfrm>
        </p:grpSpPr>
        <p:sp>
          <p:nvSpPr>
            <p:cNvPr id="58" name="梯形 57"/>
            <p:cNvSpPr/>
            <p:nvPr userDrawn="1"/>
          </p:nvSpPr>
          <p:spPr>
            <a:xfrm rot="16200000">
              <a:off x="-107121" y="-40596"/>
              <a:ext cx="375890" cy="1221064"/>
            </a:xfrm>
            <a:prstGeom prst="trapezoid">
              <a:avLst>
                <a:gd name="adj" fmla="val 7230"/>
              </a:avLst>
            </a:prstGeom>
            <a:gradFill>
              <a:gsLst>
                <a:gs pos="100000">
                  <a:schemeClr val="accent1"/>
                </a:gs>
                <a:gs pos="0">
                  <a:schemeClr val="accent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梯形 58"/>
            <p:cNvSpPr/>
            <p:nvPr userDrawn="1"/>
          </p:nvSpPr>
          <p:spPr>
            <a:xfrm rot="16200000">
              <a:off x="-79397" y="146495"/>
              <a:ext cx="267255" cy="1058332"/>
            </a:xfrm>
            <a:prstGeom prst="trapezoid">
              <a:avLst>
                <a:gd name="adj" fmla="val 72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梯形 59"/>
            <p:cNvSpPr/>
            <p:nvPr userDrawn="1"/>
          </p:nvSpPr>
          <p:spPr>
            <a:xfrm rot="16200000">
              <a:off x="-95133" y="158023"/>
              <a:ext cx="267255" cy="1058332"/>
            </a:xfrm>
            <a:prstGeom prst="trapezoid">
              <a:avLst>
                <a:gd name="adj" fmla="val 7230"/>
              </a:avLst>
            </a:prstGeom>
            <a:gradFill flip="none" rotWithShape="1">
              <a:gsLst>
                <a:gs pos="100000">
                  <a:schemeClr val="accent4"/>
                </a:gs>
                <a:gs pos="0">
                  <a:schemeClr val="accent4">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页样式5-一段一图">
    <p:spTree>
      <p:nvGrpSpPr>
        <p:cNvPr id="1" name=""/>
        <p:cNvGrpSpPr/>
        <p:nvPr/>
      </p:nvGrpSpPr>
      <p:grpSpPr>
        <a:xfrm>
          <a:off x="0" y="0"/>
          <a:ext cx="0" cy="0"/>
          <a:chOff x="0" y="0"/>
          <a:chExt cx="0" cy="0"/>
        </a:xfrm>
      </p:grpSpPr>
      <p:sp>
        <p:nvSpPr>
          <p:cNvPr id="61" name="文本框 6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pic>
        <p:nvPicPr>
          <p:cNvPr id="86" name="图片 85"/>
          <p:cNvPicPr>
            <a:picLocks noChangeAspect="1"/>
          </p:cNvPicPr>
          <p:nvPr userDrawn="1"/>
        </p:nvPicPr>
        <p:blipFill rotWithShape="1">
          <a:blip r:embed="rId2" cstate="hqprint"/>
          <a:srcRect l="-333"/>
          <a:stretch>
            <a:fillRect/>
          </a:stretch>
        </p:blipFill>
        <p:spPr>
          <a:xfrm>
            <a:off x="11282579" y="252089"/>
            <a:ext cx="432990" cy="432990"/>
          </a:xfrm>
          <a:prstGeom prst="rect">
            <a:avLst/>
          </a:prstGeom>
        </p:spPr>
      </p:pic>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样式6-常规">
    <p:spTree>
      <p:nvGrpSpPr>
        <p:cNvPr id="1" name=""/>
        <p:cNvGrpSpPr/>
        <p:nvPr/>
      </p:nvGrpSpPr>
      <p:grpSpPr>
        <a:xfrm>
          <a:off x="0" y="0"/>
          <a:ext cx="0" cy="0"/>
          <a:chOff x="0" y="0"/>
          <a:chExt cx="0" cy="0"/>
        </a:xfrm>
      </p:grpSpPr>
      <p:sp>
        <p:nvSpPr>
          <p:cNvPr id="47" name="矩形 46"/>
          <p:cNvSpPr/>
          <p:nvPr userDrawn="1"/>
        </p:nvSpPr>
        <p:spPr>
          <a:xfrm>
            <a:off x="442912" y="-82551"/>
            <a:ext cx="11306175" cy="908709"/>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2490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252089"/>
            <a:ext cx="1969223" cy="432990"/>
          </a:xfrm>
          <a:prstGeom prst="rect">
            <a:avLst/>
          </a:prstGeom>
        </p:spPr>
      </p:pic>
      <p:grpSp>
        <p:nvGrpSpPr>
          <p:cNvPr id="46" name="组合 45"/>
          <p:cNvGrpSpPr/>
          <p:nvPr userDrawn="1"/>
        </p:nvGrpSpPr>
        <p:grpSpPr>
          <a:xfrm>
            <a:off x="637534" y="199773"/>
            <a:ext cx="463263" cy="481001"/>
            <a:chOff x="598941" y="128599"/>
            <a:chExt cx="463263" cy="481001"/>
          </a:xfrm>
        </p:grpSpPr>
        <p:sp>
          <p:nvSpPr>
            <p:cNvPr id="45" name="矩形 44"/>
            <p:cNvSpPr/>
            <p:nvPr userDrawn="1"/>
          </p:nvSpPr>
          <p:spPr>
            <a:xfrm>
              <a:off x="701671" y="249067"/>
              <a:ext cx="360533" cy="360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userDrawn="1"/>
          </p:nvSpPr>
          <p:spPr>
            <a:xfrm>
              <a:off x="701671" y="247801"/>
              <a:ext cx="275115" cy="256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userDrawn="1"/>
          </p:nvSpPr>
          <p:spPr>
            <a:xfrm>
              <a:off x="598941" y="128599"/>
              <a:ext cx="360533" cy="360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内页样式6-一段一图">
    <p:spTree>
      <p:nvGrpSpPr>
        <p:cNvPr id="1" name=""/>
        <p:cNvGrpSpPr/>
        <p:nvPr/>
      </p:nvGrpSpPr>
      <p:grpSpPr>
        <a:xfrm>
          <a:off x="0" y="0"/>
          <a:ext cx="0" cy="0"/>
          <a:chOff x="0" y="0"/>
          <a:chExt cx="0" cy="0"/>
        </a:xfrm>
      </p:grpSpPr>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sp>
        <p:nvSpPr>
          <p:cNvPr id="35" name="矩形 34"/>
          <p:cNvSpPr/>
          <p:nvPr userDrawn="1"/>
        </p:nvSpPr>
        <p:spPr>
          <a:xfrm>
            <a:off x="9402184" y="-82800"/>
            <a:ext cx="2346903" cy="9072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userDrawn="1"/>
        </p:nvSpPr>
        <p:spPr>
          <a:xfrm>
            <a:off x="9402184" y="0"/>
            <a:ext cx="2346904" cy="8261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userDrawn="1"/>
        </p:nvPicPr>
        <p:blipFill>
          <a:blip r:embed="rId2" cstate="print"/>
          <a:stretch>
            <a:fillRect/>
          </a:stretch>
        </p:blipFill>
        <p:spPr>
          <a:xfrm>
            <a:off x="9590168" y="252089"/>
            <a:ext cx="1969223" cy="432990"/>
          </a:xfrm>
          <a:prstGeom prst="rect">
            <a:avLst/>
          </a:prstGeom>
        </p:spPr>
      </p:pic>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页样式7-常规">
    <p:spTree>
      <p:nvGrpSpPr>
        <p:cNvPr id="1" name=""/>
        <p:cNvGrpSpPr/>
        <p:nvPr/>
      </p:nvGrpSpPr>
      <p:grpSpPr>
        <a:xfrm>
          <a:off x="0" y="0"/>
          <a:ext cx="0" cy="0"/>
          <a:chOff x="0" y="0"/>
          <a:chExt cx="0" cy="0"/>
        </a:xfrm>
      </p:grpSpPr>
      <p:sp>
        <p:nvSpPr>
          <p:cNvPr id="2" name="平行四边形 1"/>
          <p:cNvSpPr/>
          <p:nvPr userDrawn="1"/>
        </p:nvSpPr>
        <p:spPr>
          <a:xfrm>
            <a:off x="658714" y="482300"/>
            <a:ext cx="748201" cy="484094"/>
          </a:xfrm>
          <a:prstGeom prst="parallelogram">
            <a:avLst>
              <a:gd name="adj" fmla="val 7166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userDrawn="1"/>
        </p:nvSpPr>
        <p:spPr>
          <a:xfrm>
            <a:off x="442912" y="-82800"/>
            <a:ext cx="11306175" cy="846000"/>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userDrawn="1"/>
        </p:nvSpPr>
        <p:spPr>
          <a:xfrm>
            <a:off x="442913" y="0"/>
            <a:ext cx="11306175"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标题 11"/>
          <p:cNvSpPr>
            <a:spLocks noGrp="1"/>
          </p:cNvSpPr>
          <p:nvPr>
            <p:ph type="title"/>
          </p:nvPr>
        </p:nvSpPr>
        <p:spPr>
          <a:xfrm>
            <a:off x="1173494" y="185567"/>
            <a:ext cx="8048203"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7" name="文本框 6"/>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grpSp>
        <p:nvGrpSpPr>
          <p:cNvPr id="8" name="组合 7"/>
          <p:cNvGrpSpPr/>
          <p:nvPr userDrawn="1"/>
        </p:nvGrpSpPr>
        <p:grpSpPr>
          <a:xfrm>
            <a:off x="598941" y="6399999"/>
            <a:ext cx="2542613" cy="276499"/>
            <a:chOff x="598941" y="6399999"/>
            <a:chExt cx="2542613" cy="276499"/>
          </a:xfrm>
          <a:solidFill>
            <a:schemeClr val="accent3"/>
          </a:solidFill>
        </p:grpSpPr>
        <p:grpSp>
          <p:nvGrpSpPr>
            <p:cNvPr id="9" name="组合 8"/>
            <p:cNvGrpSpPr/>
            <p:nvPr/>
          </p:nvGrpSpPr>
          <p:grpSpPr>
            <a:xfrm>
              <a:off x="2055693" y="6402621"/>
              <a:ext cx="1085861" cy="270805"/>
              <a:chOff x="10340336" y="2247899"/>
              <a:chExt cx="2724438" cy="679451"/>
            </a:xfrm>
            <a:grpFill/>
          </p:grpSpPr>
          <p:sp>
            <p:nvSpPr>
              <p:cNvPr id="23"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4"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0340336" y="2247899"/>
                <a:ext cx="547688" cy="679451"/>
                <a:chOff x="5548313" y="2084388"/>
                <a:chExt cx="547688" cy="679451"/>
              </a:xfrm>
              <a:grpFill/>
            </p:grpSpPr>
            <p:sp>
              <p:nvSpPr>
                <p:cNvPr id="30"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11192276" y="2400300"/>
                <a:ext cx="322175" cy="373063"/>
                <a:chOff x="3792874" y="3138488"/>
                <a:chExt cx="322175" cy="373063"/>
              </a:xfrm>
              <a:grpFill/>
            </p:grpSpPr>
            <p:sp>
              <p:nvSpPr>
                <p:cNvPr id="27"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0" name="组合 9"/>
            <p:cNvGrpSpPr/>
            <p:nvPr/>
          </p:nvGrpSpPr>
          <p:grpSpPr>
            <a:xfrm>
              <a:off x="598941" y="6399999"/>
              <a:ext cx="1102619" cy="276499"/>
              <a:chOff x="6738929" y="2270918"/>
              <a:chExt cx="2766486" cy="693738"/>
            </a:xfrm>
            <a:grpFill/>
          </p:grpSpPr>
          <p:grpSp>
            <p:nvGrpSpPr>
              <p:cNvPr id="11" name="组合 10"/>
              <p:cNvGrpSpPr/>
              <p:nvPr/>
            </p:nvGrpSpPr>
            <p:grpSpPr>
              <a:xfrm>
                <a:off x="8180494" y="2355056"/>
                <a:ext cx="484188" cy="509588"/>
                <a:chOff x="6113463" y="3541713"/>
                <a:chExt cx="484188" cy="509588"/>
              </a:xfrm>
              <a:grpFill/>
            </p:grpSpPr>
            <p:sp>
              <p:nvSpPr>
                <p:cNvPr id="21"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 name="组合 11"/>
              <p:cNvGrpSpPr/>
              <p:nvPr/>
            </p:nvGrpSpPr>
            <p:grpSpPr>
              <a:xfrm>
                <a:off x="6738929" y="2270918"/>
                <a:ext cx="549275" cy="693738"/>
                <a:chOff x="6108700" y="2066926"/>
                <a:chExt cx="549275" cy="693738"/>
              </a:xfrm>
              <a:grpFill/>
            </p:grpSpPr>
            <p:sp>
              <p:nvSpPr>
                <p:cNvPr id="19"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3" name="组合 12"/>
              <p:cNvGrpSpPr/>
              <p:nvPr/>
            </p:nvGrpSpPr>
            <p:grpSpPr>
              <a:xfrm>
                <a:off x="7532962" y="2451100"/>
                <a:ext cx="368300" cy="317500"/>
                <a:chOff x="6186488" y="2930526"/>
                <a:chExt cx="368300" cy="317500"/>
              </a:xfrm>
              <a:grpFill/>
            </p:grpSpPr>
            <p:sp>
              <p:nvSpPr>
                <p:cNvPr id="16"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4"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15"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cxnSp>
        <p:nvCxnSpPr>
          <p:cNvPr id="38" name="直接连接符 37"/>
          <p:cNvCxnSpPr/>
          <p:nvPr userDrawn="1"/>
        </p:nvCxnSpPr>
        <p:spPr>
          <a:xfrm>
            <a:off x="442913" y="6264275"/>
            <a:ext cx="113061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2" name="图片 41"/>
          <p:cNvPicPr>
            <a:picLocks noChangeAspect="1"/>
          </p:cNvPicPr>
          <p:nvPr userDrawn="1"/>
        </p:nvPicPr>
        <p:blipFill>
          <a:blip r:embed="rId2" cstate="print"/>
          <a:stretch>
            <a:fillRect/>
          </a:stretch>
        </p:blipFill>
        <p:spPr>
          <a:xfrm>
            <a:off x="9590168" y="188589"/>
            <a:ext cx="1969223" cy="432990"/>
          </a:xfrm>
          <a:prstGeom prst="rect">
            <a:avLst/>
          </a:prstGeom>
        </p:spPr>
      </p:pic>
      <p:sp>
        <p:nvSpPr>
          <p:cNvPr id="43" name="矩形 42"/>
          <p:cNvSpPr/>
          <p:nvPr userDrawn="1"/>
        </p:nvSpPr>
        <p:spPr>
          <a:xfrm>
            <a:off x="648385" y="0"/>
            <a:ext cx="413819" cy="966395"/>
          </a:xfrm>
          <a:prstGeom prst="rect">
            <a:avLst/>
          </a:prstGeom>
          <a:ln>
            <a:noFill/>
          </a:ln>
          <a:effectLst>
            <a:outerShdw blurRad="127000" dist="25400" dir="5400000" sx="102000" sy="102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内页样式7-一段一图">
    <p:spTree>
      <p:nvGrpSpPr>
        <p:cNvPr id="1" name=""/>
        <p:cNvGrpSpPr/>
        <p:nvPr/>
      </p:nvGrpSpPr>
      <p:grpSpPr>
        <a:xfrm>
          <a:off x="0" y="0"/>
          <a:ext cx="0" cy="0"/>
          <a:chOff x="0" y="0"/>
          <a:chExt cx="0" cy="0"/>
        </a:xfrm>
      </p:grpSpPr>
      <p:sp>
        <p:nvSpPr>
          <p:cNvPr id="34" name="文本框 33"/>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chemeClr val="accent3"/>
                </a:solidFill>
                <a:latin typeface="微软雅黑" panose="020B0503020204020204" pitchFamily="34" charset="-122"/>
              </a:rPr>
              <a:t>‹#›</a:t>
            </a:fld>
            <a:endParaRPr lang="zh-CN" altLang="en-US" sz="1600" dirty="0">
              <a:solidFill>
                <a:schemeClr val="accent3"/>
              </a:solidFill>
              <a:latin typeface="微软雅黑" panose="020B0503020204020204" pitchFamily="34" charset="-122"/>
            </a:endParaRPr>
          </a:p>
        </p:txBody>
      </p:sp>
      <p:sp>
        <p:nvSpPr>
          <p:cNvPr id="7" name="矩形 6"/>
          <p:cNvSpPr/>
          <p:nvPr userDrawn="1"/>
        </p:nvSpPr>
        <p:spPr>
          <a:xfrm>
            <a:off x="9385300" y="-82550"/>
            <a:ext cx="2363787" cy="845208"/>
          </a:xfrm>
          <a:prstGeom prst="rect">
            <a:avLst/>
          </a:prstGeom>
          <a:solidFill>
            <a:schemeClr val="bg1"/>
          </a:solidFill>
          <a:ln>
            <a:noFill/>
          </a:ln>
          <a:effectLst>
            <a:outerShdw blurRad="139700" dist="381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9385300" y="0"/>
            <a:ext cx="2363788" cy="762658"/>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2" cstate="print"/>
          <a:stretch>
            <a:fillRect/>
          </a:stretch>
        </p:blipFill>
        <p:spPr>
          <a:xfrm>
            <a:off x="9590168" y="188589"/>
            <a:ext cx="1969223" cy="432990"/>
          </a:xfrm>
          <a:prstGeom prst="rect">
            <a:avLst/>
          </a:prstGeom>
        </p:spPr>
      </p:pic>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内页样式8-常规">
    <p:spTree>
      <p:nvGrpSpPr>
        <p:cNvPr id="1" name=""/>
        <p:cNvGrpSpPr/>
        <p:nvPr/>
      </p:nvGrpSpPr>
      <p:grpSpPr>
        <a:xfrm>
          <a:off x="0" y="0"/>
          <a:ext cx="0" cy="0"/>
          <a:chOff x="0" y="0"/>
          <a:chExt cx="0" cy="0"/>
        </a:xfrm>
      </p:grpSpPr>
      <p:sp>
        <p:nvSpPr>
          <p:cNvPr id="7" name="矩形 6"/>
          <p:cNvSpPr/>
          <p:nvPr userDrawn="1"/>
        </p:nvSpPr>
        <p:spPr>
          <a:xfrm>
            <a:off x="318632" y="6188075"/>
            <a:ext cx="1155008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318632" y="0"/>
            <a:ext cx="11550080"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9" name="标题 11"/>
          <p:cNvSpPr>
            <a:spLocks noGrp="1"/>
          </p:cNvSpPr>
          <p:nvPr>
            <p:ph type="title"/>
          </p:nvPr>
        </p:nvSpPr>
        <p:spPr>
          <a:xfrm>
            <a:off x="541539" y="247495"/>
            <a:ext cx="8643848" cy="4801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zh-CN" altLang="en-US" sz="2800" b="1" baseline="0">
                <a:solidFill>
                  <a:schemeClr val="bg1"/>
                </a:solidFill>
                <a:latin typeface="微软雅黑" panose="020B0503020204020204" pitchFamily="34" charset="-122"/>
                <a:ea typeface="微软雅黑" panose="020B0503020204020204" pitchFamily="34" charset="-122"/>
                <a:cs typeface="+mn-cs"/>
              </a:defRPr>
            </a:lvl1pPr>
          </a:lstStyle>
          <a:p>
            <a:pPr lvl="0" eaLnBrk="1" hangingPunct="1"/>
            <a:r>
              <a:rPr lang="zh-CN" altLang="en-US" dirty="0"/>
              <a:t>单击此处编辑母版标题样式</a:t>
            </a: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grpSp>
        <p:nvGrpSpPr>
          <p:cNvPr id="13" name="组合 12"/>
          <p:cNvGrpSpPr/>
          <p:nvPr userDrawn="1"/>
        </p:nvGrpSpPr>
        <p:grpSpPr>
          <a:xfrm>
            <a:off x="598941" y="6399999"/>
            <a:ext cx="2542613" cy="276499"/>
            <a:chOff x="598941" y="6399999"/>
            <a:chExt cx="2542613" cy="276499"/>
          </a:xfrm>
          <a:solidFill>
            <a:schemeClr val="bg1"/>
          </a:solidFill>
        </p:grpSpPr>
        <p:grpSp>
          <p:nvGrpSpPr>
            <p:cNvPr id="14" name="组合 13"/>
            <p:cNvGrpSpPr/>
            <p:nvPr/>
          </p:nvGrpSpPr>
          <p:grpSpPr>
            <a:xfrm>
              <a:off x="2055693" y="6402621"/>
              <a:ext cx="1085861" cy="270805"/>
              <a:chOff x="10340336" y="2247899"/>
              <a:chExt cx="2724438" cy="679451"/>
            </a:xfrm>
            <a:grpFill/>
          </p:grpSpPr>
          <p:sp>
            <p:nvSpPr>
              <p:cNvPr id="28"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29"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0" name="组合 29"/>
              <p:cNvGrpSpPr/>
              <p:nvPr/>
            </p:nvGrpSpPr>
            <p:grpSpPr>
              <a:xfrm>
                <a:off x="10340336" y="2247899"/>
                <a:ext cx="547688" cy="679451"/>
                <a:chOff x="5548313" y="2084388"/>
                <a:chExt cx="547688" cy="679451"/>
              </a:xfrm>
              <a:grpFill/>
            </p:grpSpPr>
            <p:sp>
              <p:nvSpPr>
                <p:cNvPr id="35"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1" name="组合 30"/>
              <p:cNvGrpSpPr/>
              <p:nvPr/>
            </p:nvGrpSpPr>
            <p:grpSpPr>
              <a:xfrm>
                <a:off x="11192276" y="2400300"/>
                <a:ext cx="322175" cy="373063"/>
                <a:chOff x="3792874" y="3138488"/>
                <a:chExt cx="322175" cy="373063"/>
              </a:xfrm>
              <a:grpFill/>
            </p:grpSpPr>
            <p:sp>
              <p:nvSpPr>
                <p:cNvPr id="32"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5" name="组合 14"/>
            <p:cNvGrpSpPr/>
            <p:nvPr/>
          </p:nvGrpSpPr>
          <p:grpSpPr>
            <a:xfrm>
              <a:off x="598941" y="6399999"/>
              <a:ext cx="1102619" cy="276499"/>
              <a:chOff x="6738929" y="2270918"/>
              <a:chExt cx="2766486" cy="693738"/>
            </a:xfrm>
            <a:grpFill/>
          </p:grpSpPr>
          <p:grpSp>
            <p:nvGrpSpPr>
              <p:cNvPr id="16" name="组合 15"/>
              <p:cNvGrpSpPr/>
              <p:nvPr/>
            </p:nvGrpSpPr>
            <p:grpSpPr>
              <a:xfrm>
                <a:off x="8180494" y="2355056"/>
                <a:ext cx="484188" cy="509588"/>
                <a:chOff x="6113463" y="3541713"/>
                <a:chExt cx="484188" cy="509588"/>
              </a:xfrm>
              <a:grpFill/>
            </p:grpSpPr>
            <p:sp>
              <p:nvSpPr>
                <p:cNvPr id="26"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7" name="组合 16"/>
              <p:cNvGrpSpPr/>
              <p:nvPr/>
            </p:nvGrpSpPr>
            <p:grpSpPr>
              <a:xfrm>
                <a:off x="6738929" y="2270918"/>
                <a:ext cx="549275" cy="693738"/>
                <a:chOff x="6108700" y="2066926"/>
                <a:chExt cx="549275" cy="693738"/>
              </a:xfrm>
              <a:grpFill/>
            </p:grpSpPr>
            <p:sp>
              <p:nvSpPr>
                <p:cNvPr id="24"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8" name="组合 17"/>
              <p:cNvGrpSpPr/>
              <p:nvPr/>
            </p:nvGrpSpPr>
            <p:grpSpPr>
              <a:xfrm>
                <a:off x="7532962" y="2451100"/>
                <a:ext cx="368300" cy="317500"/>
                <a:chOff x="6186488" y="2930526"/>
                <a:chExt cx="368300" cy="317500"/>
              </a:xfrm>
              <a:grpFill/>
            </p:grpSpPr>
            <p:sp>
              <p:nvSpPr>
                <p:cNvPr id="21"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9"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0"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页样式8-一段一图">
    <p:spTree>
      <p:nvGrpSpPr>
        <p:cNvPr id="1" name=""/>
        <p:cNvGrpSpPr/>
        <p:nvPr/>
      </p:nvGrpSpPr>
      <p:grpSpPr>
        <a:xfrm>
          <a:off x="0" y="0"/>
          <a:ext cx="0" cy="0"/>
          <a:chOff x="0" y="0"/>
          <a:chExt cx="0" cy="0"/>
        </a:xfrm>
      </p:grpSpPr>
      <p:sp>
        <p:nvSpPr>
          <p:cNvPr id="7" name="矩形 6"/>
          <p:cNvSpPr/>
          <p:nvPr userDrawn="1"/>
        </p:nvSpPr>
        <p:spPr>
          <a:xfrm>
            <a:off x="11144922" y="6188075"/>
            <a:ext cx="723790" cy="669925"/>
          </a:xfrm>
          <a:prstGeom prst="rect">
            <a:avLst/>
          </a:prstGeom>
          <a:solidFill>
            <a:schemeClr val="accent4"/>
          </a:solidFill>
          <a:ln>
            <a:noFill/>
          </a:ln>
          <a:effectLst>
            <a:outerShdw blurRad="127000" dist="381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矩形 7"/>
          <p:cNvSpPr/>
          <p:nvPr userDrawn="1"/>
        </p:nvSpPr>
        <p:spPr>
          <a:xfrm>
            <a:off x="9488246" y="0"/>
            <a:ext cx="2380466" cy="873125"/>
          </a:xfrm>
          <a:prstGeom prst="rect">
            <a:avLst/>
          </a:prstGeom>
          <a:solidFill>
            <a:schemeClr val="accent1"/>
          </a:solidFill>
          <a:ln>
            <a:solidFill>
              <a:schemeClr val="accent1"/>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schemeClr val="bg1"/>
              </a:solidFill>
            </a:endParaRPr>
          </a:p>
        </p:txBody>
      </p:sp>
      <p:sp>
        <p:nvSpPr>
          <p:cNvPr id="11" name="文本框 10"/>
          <p:cNvSpPr txBox="1">
            <a:spLocks noChangeArrowheads="1"/>
          </p:cNvSpPr>
          <p:nvPr userDrawn="1"/>
        </p:nvSpPr>
        <p:spPr bwMode="auto">
          <a:xfrm>
            <a:off x="11233150" y="6353175"/>
            <a:ext cx="5508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spAutoFit/>
          </a:bodyPr>
          <a:lstStyle>
            <a:lvl1pPr>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fld id="{4CE2CC6A-3CD6-4EB2-A6B9-76993E7CF1F2}" type="slidenum">
              <a:rPr lang="zh-CN" altLang="en-US" sz="1600" smtClean="0">
                <a:solidFill>
                  <a:srgbClr val="F2F2F2"/>
                </a:solidFill>
                <a:latin typeface="微软雅黑" panose="020B0503020204020204" pitchFamily="34" charset="-122"/>
              </a:rPr>
              <a:t>‹#›</a:t>
            </a:fld>
            <a:endParaRPr lang="zh-CN" altLang="en-US" sz="1600" dirty="0">
              <a:solidFill>
                <a:srgbClr val="F2F2F2"/>
              </a:solidFill>
              <a:latin typeface="微软雅黑" panose="020B0503020204020204" pitchFamily="34" charset="-122"/>
            </a:endParaRPr>
          </a:p>
        </p:txBody>
      </p:sp>
      <p:pic>
        <p:nvPicPr>
          <p:cNvPr id="40" name="图片 39"/>
          <p:cNvPicPr>
            <a:picLocks noChangeAspect="1"/>
          </p:cNvPicPr>
          <p:nvPr userDrawn="1"/>
        </p:nvPicPr>
        <p:blipFill>
          <a:blip r:embed="rId2" cstate="print"/>
          <a:stretch>
            <a:fillRect/>
          </a:stretch>
        </p:blipFill>
        <p:spPr>
          <a:xfrm>
            <a:off x="9564050" y="131404"/>
            <a:ext cx="2243119" cy="627854"/>
          </a:xfrm>
          <a:prstGeom prst="rect">
            <a:avLst/>
          </a:prstGeom>
        </p:spPr>
      </p:pic>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封面样式2-首页3">
    <p:spTree>
      <p:nvGrpSpPr>
        <p:cNvPr id="1" name=""/>
        <p:cNvGrpSpPr/>
        <p:nvPr/>
      </p:nvGrpSpPr>
      <p:grpSpPr>
        <a:xfrm>
          <a:off x="0" y="0"/>
          <a:ext cx="0" cy="0"/>
          <a:chOff x="0" y="0"/>
          <a:chExt cx="0" cy="0"/>
        </a:xfrm>
      </p:grpSpPr>
      <p:sp>
        <p:nvSpPr>
          <p:cNvPr id="33"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9" name="任意多边形: 形状 118"/>
          <p:cNvSpPr/>
          <p:nvPr userDrawn="1"/>
        </p:nvSpPr>
        <p:spPr>
          <a:xfrm rot="1916941">
            <a:off x="-628945" y="-604401"/>
            <a:ext cx="12918999" cy="10347422"/>
          </a:xfrm>
          <a:custGeom>
            <a:avLst/>
            <a:gdLst>
              <a:gd name="connsiteX0" fmla="*/ 3910821 w 12918999"/>
              <a:gd name="connsiteY0" fmla="*/ 3392979 h 10347422"/>
              <a:gd name="connsiteX1" fmla="*/ 10262073 w 12918999"/>
              <a:gd name="connsiteY1" fmla="*/ 135295 h 10347422"/>
              <a:gd name="connsiteX2" fmla="*/ 10593809 w 12918999"/>
              <a:gd name="connsiteY2" fmla="*/ 0 h 10347422"/>
              <a:gd name="connsiteX3" fmla="*/ 12918999 w 12918999"/>
              <a:gd name="connsiteY3" fmla="*/ 3728462 h 10347422"/>
              <a:gd name="connsiteX4" fmla="*/ 11966464 w 12918999"/>
              <a:gd name="connsiteY4" fmla="*/ 4224159 h 10347422"/>
              <a:gd name="connsiteX5" fmla="*/ 3050273 w 12918999"/>
              <a:gd name="connsiteY5" fmla="*/ 10050202 h 10347422"/>
              <a:gd name="connsiteX6" fmla="*/ 2678241 w 12918999"/>
              <a:gd name="connsiteY6" fmla="*/ 10347422 h 10347422"/>
              <a:gd name="connsiteX7" fmla="*/ 0 w 12918999"/>
              <a:gd name="connsiteY7" fmla="*/ 6052840 h 10347422"/>
              <a:gd name="connsiteX8" fmla="*/ 4301 w 12918999"/>
              <a:gd name="connsiteY8" fmla="*/ 6049545 h 10347422"/>
              <a:gd name="connsiteX9" fmla="*/ 3049697 w 12918999"/>
              <a:gd name="connsiteY9" fmla="*/ 3931365 h 10347422"/>
              <a:gd name="connsiteX10" fmla="*/ 3910821 w 12918999"/>
              <a:gd name="connsiteY10" fmla="*/ 3392979 h 10347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918999" h="10347422">
                <a:moveTo>
                  <a:pt x="3910821" y="3392979"/>
                </a:moveTo>
                <a:cubicBezTo>
                  <a:pt x="5934272" y="2157348"/>
                  <a:pt x="8056184" y="1066634"/>
                  <a:pt x="10262073" y="135295"/>
                </a:cubicBezTo>
                <a:lnTo>
                  <a:pt x="10593809" y="0"/>
                </a:lnTo>
                <a:lnTo>
                  <a:pt x="12918999" y="3728462"/>
                </a:lnTo>
                <a:lnTo>
                  <a:pt x="11966464" y="4224159"/>
                </a:lnTo>
                <a:cubicBezTo>
                  <a:pt x="8816355" y="5904658"/>
                  <a:pt x="5833798" y="7857148"/>
                  <a:pt x="3050273" y="10050202"/>
                </a:cubicBezTo>
                <a:lnTo>
                  <a:pt x="2678241" y="10347422"/>
                </a:lnTo>
                <a:lnTo>
                  <a:pt x="0" y="6052840"/>
                </a:lnTo>
                <a:lnTo>
                  <a:pt x="4301" y="6049545"/>
                </a:lnTo>
                <a:cubicBezTo>
                  <a:pt x="990558" y="5305797"/>
                  <a:pt x="2006380" y="4599047"/>
                  <a:pt x="3049697" y="3931365"/>
                </a:cubicBezTo>
                <a:cubicBezTo>
                  <a:pt x="3334701" y="3748973"/>
                  <a:pt x="3621756" y="3569497"/>
                  <a:pt x="3910821" y="3392979"/>
                </a:cubicBezTo>
                <a:close/>
              </a:path>
            </a:pathLst>
          </a:custGeom>
          <a:gradFill>
            <a:gsLst>
              <a:gs pos="0">
                <a:schemeClr val="bg1">
                  <a:alpha val="0"/>
                </a:schemeClr>
              </a:gs>
              <a:gs pos="100000">
                <a:schemeClr val="accent2">
                  <a:alpha val="1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6" name="任意多边形: 形状 105"/>
          <p:cNvSpPr/>
          <p:nvPr userDrawn="1"/>
        </p:nvSpPr>
        <p:spPr>
          <a:xfrm rot="2885786">
            <a:off x="1087929" y="-2969595"/>
            <a:ext cx="10843749" cy="12155155"/>
          </a:xfrm>
          <a:custGeom>
            <a:avLst/>
            <a:gdLst>
              <a:gd name="connsiteX0" fmla="*/ 6051751 w 10843749"/>
              <a:gd name="connsiteY0" fmla="*/ 1433305 h 12155155"/>
              <a:gd name="connsiteX1" fmla="*/ 6837805 w 10843749"/>
              <a:gd name="connsiteY1" fmla="*/ 587393 h 12155155"/>
              <a:gd name="connsiteX2" fmla="*/ 7410328 w 10843749"/>
              <a:gd name="connsiteY2" fmla="*/ 0 h 12155155"/>
              <a:gd name="connsiteX3" fmla="*/ 10843749 w 10843749"/>
              <a:gd name="connsiteY3" fmla="*/ 3081016 h 12155155"/>
              <a:gd name="connsiteX4" fmla="*/ 2700969 w 10843749"/>
              <a:gd name="connsiteY4" fmla="*/ 12155155 h 12155155"/>
              <a:gd name="connsiteX5" fmla="*/ 0 w 10843749"/>
              <a:gd name="connsiteY5" fmla="*/ 9731411 h 12155155"/>
              <a:gd name="connsiteX6" fmla="*/ 261077 w 10843749"/>
              <a:gd name="connsiteY6" fmla="*/ 9278934 h 12155155"/>
              <a:gd name="connsiteX7" fmla="*/ 6051751 w 10843749"/>
              <a:gd name="connsiteY7" fmla="*/ 1433305 h 1215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3749" h="12155155">
                <a:moveTo>
                  <a:pt x="6051751" y="1433305"/>
                </a:moveTo>
                <a:cubicBezTo>
                  <a:pt x="6310424" y="1148193"/>
                  <a:pt x="6572461" y="866201"/>
                  <a:pt x="6837805" y="587393"/>
                </a:cubicBezTo>
                <a:lnTo>
                  <a:pt x="7410328" y="0"/>
                </a:lnTo>
                <a:lnTo>
                  <a:pt x="10843749" y="3081016"/>
                </a:lnTo>
                <a:lnTo>
                  <a:pt x="2700969" y="12155155"/>
                </a:lnTo>
                <a:lnTo>
                  <a:pt x="0" y="9731411"/>
                </a:lnTo>
                <a:lnTo>
                  <a:pt x="261077" y="9278934"/>
                </a:lnTo>
                <a:cubicBezTo>
                  <a:pt x="1926385" y="6466781"/>
                  <a:pt x="3869211" y="3838947"/>
                  <a:pt x="6051751" y="1433305"/>
                </a:cubicBezTo>
                <a:close/>
              </a:path>
            </a:pathLst>
          </a:custGeom>
          <a:gradFill>
            <a:gsLst>
              <a:gs pos="0">
                <a:schemeClr val="bg1">
                  <a:alpha val="0"/>
                </a:schemeClr>
              </a:gs>
              <a:gs pos="100000">
                <a:schemeClr val="accent2">
                  <a:alpha val="1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8" name="任意多边形: 形状 117"/>
          <p:cNvSpPr/>
          <p:nvPr userDrawn="1"/>
        </p:nvSpPr>
        <p:spPr>
          <a:xfrm rot="1846855">
            <a:off x="-307281" y="-539696"/>
            <a:ext cx="12650822" cy="11532482"/>
          </a:xfrm>
          <a:custGeom>
            <a:avLst/>
            <a:gdLst>
              <a:gd name="connsiteX0" fmla="*/ 7956679 w 12650822"/>
              <a:gd name="connsiteY0" fmla="*/ 1195248 h 11532482"/>
              <a:gd name="connsiteX1" fmla="*/ 9978822 w 12650822"/>
              <a:gd name="connsiteY1" fmla="*/ 62012 h 11532482"/>
              <a:gd name="connsiteX2" fmla="*/ 10098991 w 12650822"/>
              <a:gd name="connsiteY2" fmla="*/ 0 h 11532482"/>
              <a:gd name="connsiteX3" fmla="*/ 12650822 w 12650822"/>
              <a:gd name="connsiteY3" fmla="*/ 4283979 h 11532482"/>
              <a:gd name="connsiteX4" fmla="*/ 12245569 w 12650822"/>
              <a:gd name="connsiteY4" fmla="*/ 4531370 h 11532482"/>
              <a:gd name="connsiteX5" fmla="*/ 3166697 w 12650822"/>
              <a:gd name="connsiteY5" fmla="*/ 11321300 h 11532482"/>
              <a:gd name="connsiteX6" fmla="*/ 2933905 w 12650822"/>
              <a:gd name="connsiteY6" fmla="*/ 11532482 h 11532482"/>
              <a:gd name="connsiteX7" fmla="*/ 1718627 w 12650822"/>
              <a:gd name="connsiteY7" fmla="*/ 9865697 h 11532482"/>
              <a:gd name="connsiteX8" fmla="*/ 0 w 12650822"/>
              <a:gd name="connsiteY8" fmla="*/ 6980488 h 11532482"/>
              <a:gd name="connsiteX9" fmla="*/ 22022 w 12650822"/>
              <a:gd name="connsiteY9" fmla="*/ 6960742 h 11532482"/>
              <a:gd name="connsiteX10" fmla="*/ 4718407 w 12650822"/>
              <a:gd name="connsiteY10" fmla="*/ 3273000 h 11532482"/>
              <a:gd name="connsiteX11" fmla="*/ 7956679 w 12650822"/>
              <a:gd name="connsiteY11" fmla="*/ 1195248 h 11532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50822" h="11532482">
                <a:moveTo>
                  <a:pt x="7956679" y="1195248"/>
                </a:moveTo>
                <a:cubicBezTo>
                  <a:pt x="8621077" y="803084"/>
                  <a:pt x="9295272" y="425195"/>
                  <a:pt x="9978822" y="62012"/>
                </a:cubicBezTo>
                <a:lnTo>
                  <a:pt x="10098991" y="0"/>
                </a:lnTo>
                <a:lnTo>
                  <a:pt x="12650822" y="4283979"/>
                </a:lnTo>
                <a:lnTo>
                  <a:pt x="12245569" y="4531370"/>
                </a:lnTo>
                <a:cubicBezTo>
                  <a:pt x="9012618" y="6531229"/>
                  <a:pt x="5974903" y="8805712"/>
                  <a:pt x="3166697" y="11321300"/>
                </a:cubicBezTo>
                <a:lnTo>
                  <a:pt x="2933905" y="11532482"/>
                </a:lnTo>
                <a:lnTo>
                  <a:pt x="1718627" y="9865697"/>
                </a:lnTo>
                <a:lnTo>
                  <a:pt x="0" y="6980488"/>
                </a:lnTo>
                <a:lnTo>
                  <a:pt x="22022" y="6960742"/>
                </a:lnTo>
                <a:cubicBezTo>
                  <a:pt x="1511041" y="5644986"/>
                  <a:pt x="3079104" y="4413194"/>
                  <a:pt x="4718407" y="3273000"/>
                </a:cubicBezTo>
                <a:cubicBezTo>
                  <a:pt x="5769244" y="2542106"/>
                  <a:pt x="6849352" y="1848853"/>
                  <a:pt x="7956679" y="1195248"/>
                </a:cubicBezTo>
                <a:close/>
              </a:path>
            </a:pathLst>
          </a:custGeom>
          <a:gradFill>
            <a:gsLst>
              <a:gs pos="0">
                <a:schemeClr val="bg1">
                  <a:alpha val="3000"/>
                </a:schemeClr>
              </a:gs>
              <a:gs pos="100000">
                <a:schemeClr val="accent2">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49" name="任意多边形: 形状 83"/>
          <p:cNvSpPr/>
          <p:nvPr userDrawn="1"/>
        </p:nvSpPr>
        <p:spPr>
          <a:xfrm>
            <a:off x="-1" y="2998308"/>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50" name="任意多边形: 形状 83"/>
          <p:cNvSpPr/>
          <p:nvPr userDrawn="1"/>
        </p:nvSpPr>
        <p:spPr>
          <a:xfrm>
            <a:off x="-2" y="3019587"/>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102" name="任意多边形: 形状 101"/>
          <p:cNvSpPr/>
          <p:nvPr userDrawn="1"/>
        </p:nvSpPr>
        <p:spPr>
          <a:xfrm rot="2676034">
            <a:off x="-1681418" y="5021332"/>
            <a:ext cx="3362838" cy="3410056"/>
          </a:xfrm>
          <a:custGeom>
            <a:avLst/>
            <a:gdLst>
              <a:gd name="connsiteX0" fmla="*/ 0 w 3362838"/>
              <a:gd name="connsiteY0" fmla="*/ 0 h 3410056"/>
              <a:gd name="connsiteX1" fmla="*/ 3362838 w 3362838"/>
              <a:gd name="connsiteY1" fmla="*/ 3410056 h 3410056"/>
              <a:gd name="connsiteX2" fmla="*/ 3362837 w 3362838"/>
              <a:gd name="connsiteY2" fmla="*/ 3410056 h 3410056"/>
              <a:gd name="connsiteX3" fmla="*/ 0 w 3362838"/>
              <a:gd name="connsiteY3" fmla="*/ 1 h 3410056"/>
            </a:gdLst>
            <a:ahLst/>
            <a:cxnLst>
              <a:cxn ang="0">
                <a:pos x="connsiteX0" y="connsiteY0"/>
              </a:cxn>
              <a:cxn ang="0">
                <a:pos x="connsiteX1" y="connsiteY1"/>
              </a:cxn>
              <a:cxn ang="0">
                <a:pos x="connsiteX2" y="connsiteY2"/>
              </a:cxn>
              <a:cxn ang="0">
                <a:pos x="connsiteX3" y="connsiteY3"/>
              </a:cxn>
            </a:cxnLst>
            <a:rect l="l" t="t" r="r" b="b"/>
            <a:pathLst>
              <a:path w="3362838" h="3410056">
                <a:moveTo>
                  <a:pt x="0" y="0"/>
                </a:moveTo>
                <a:lnTo>
                  <a:pt x="3362838" y="3410056"/>
                </a:lnTo>
                <a:lnTo>
                  <a:pt x="3362837" y="3410056"/>
                </a:lnTo>
                <a:lnTo>
                  <a:pt x="0" y="1"/>
                </a:lnTo>
                <a:close/>
              </a:path>
            </a:pathLst>
          </a:custGeom>
          <a:gradFill>
            <a:gsLst>
              <a:gs pos="0">
                <a:schemeClr val="bg1">
                  <a:alpha val="0"/>
                </a:schemeClr>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4" name="任意多边形: 形状 83"/>
          <p:cNvSpPr/>
          <p:nvPr userDrawn="1"/>
        </p:nvSpPr>
        <p:spPr>
          <a:xfrm>
            <a:off x="0" y="3201986"/>
            <a:ext cx="12191999" cy="3656014"/>
          </a:xfrm>
          <a:custGeom>
            <a:avLst/>
            <a:gdLst>
              <a:gd name="connsiteX0" fmla="*/ 6096002 w 12191999"/>
              <a:gd name="connsiteY0" fmla="*/ 0 h 3656014"/>
              <a:gd name="connsiteX1" fmla="*/ 11517301 w 12191999"/>
              <a:gd name="connsiteY1" fmla="*/ 568339 h 3656014"/>
              <a:gd name="connsiteX2" fmla="*/ 12191999 w 12191999"/>
              <a:gd name="connsiteY2" fmla="*/ 741496 h 3656014"/>
              <a:gd name="connsiteX3" fmla="*/ 12191999 w 12191999"/>
              <a:gd name="connsiteY3" fmla="*/ 3656014 h 3656014"/>
              <a:gd name="connsiteX4" fmla="*/ 0 w 12191999"/>
              <a:gd name="connsiteY4" fmla="*/ 3656014 h 3656014"/>
              <a:gd name="connsiteX5" fmla="*/ 0 w 12191999"/>
              <a:gd name="connsiteY5" fmla="*/ 741497 h 3656014"/>
              <a:gd name="connsiteX6" fmla="*/ 674702 w 12191999"/>
              <a:gd name="connsiteY6" fmla="*/ 568339 h 3656014"/>
              <a:gd name="connsiteX7" fmla="*/ 6096002 w 12191999"/>
              <a:gd name="connsiteY7" fmla="*/ 0 h 36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3656014">
                <a:moveTo>
                  <a:pt x="6096002" y="0"/>
                </a:moveTo>
                <a:cubicBezTo>
                  <a:pt x="8104174" y="0"/>
                  <a:pt x="9969760" y="209519"/>
                  <a:pt x="11517301" y="568339"/>
                </a:cubicBezTo>
                <a:lnTo>
                  <a:pt x="12191999" y="741496"/>
                </a:lnTo>
                <a:lnTo>
                  <a:pt x="12191999" y="3656014"/>
                </a:lnTo>
                <a:lnTo>
                  <a:pt x="0" y="3656014"/>
                </a:lnTo>
                <a:lnTo>
                  <a:pt x="0" y="741497"/>
                </a:lnTo>
                <a:lnTo>
                  <a:pt x="674702" y="568339"/>
                </a:lnTo>
                <a:cubicBezTo>
                  <a:pt x="2222243" y="209519"/>
                  <a:pt x="4087830" y="0"/>
                  <a:pt x="6096002" y="0"/>
                </a:cubicBezTo>
                <a:close/>
              </a:path>
            </a:pathLst>
          </a:custGeom>
          <a:solidFill>
            <a:schemeClr val="bg1"/>
          </a:solidFill>
          <a:ln>
            <a:noFill/>
          </a:ln>
          <a:effectLst>
            <a:outerShdw blurRad="381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lnSpc>
                <a:spcPct val="130000"/>
              </a:lnSpc>
            </a:pPr>
            <a:endParaRPr lang="zh-CN" altLang="en-US">
              <a:cs typeface="+mn-ea"/>
            </a:endParaRPr>
          </a:p>
        </p:txBody>
      </p:sp>
      <p:sp>
        <p:nvSpPr>
          <p:cNvPr id="48" name="标题 47"/>
          <p:cNvSpPr>
            <a:spLocks noGrp="1"/>
          </p:cNvSpPr>
          <p:nvPr userDrawn="1">
            <p:ph type="title" hasCustomPrompt="1"/>
          </p:nvPr>
        </p:nvSpPr>
        <p:spPr>
          <a:xfrm>
            <a:off x="515939" y="3758091"/>
            <a:ext cx="11160124" cy="1323439"/>
          </a:xfrm>
          <a:prstGeom prst="rect">
            <a:avLst/>
          </a:prstGeom>
          <a:noFill/>
        </p:spPr>
        <p:txBody>
          <a:bodyPr wrap="square" lIns="0" rtlCol="0">
            <a:spAutoFit/>
          </a:bodyPr>
          <a:lstStyle>
            <a:lvl1pPr algn="ctr">
              <a:lnSpc>
                <a:spcPct val="100000"/>
              </a:lnSpc>
              <a:defRPr lang="zh-CN" altLang="en-US" sz="4000" b="1" spc="100" dirty="0">
                <a:solidFill>
                  <a:schemeClr val="tx1"/>
                </a:solidFill>
                <a:latin typeface="+mn-ea"/>
                <a:ea typeface="+mn-ea"/>
                <a:cs typeface="+mn-ea"/>
              </a:defRPr>
            </a:lvl1pPr>
          </a:lstStyle>
          <a:p>
            <a:pPr marL="0" lvl="0"/>
            <a:r>
              <a:rPr lang="zh-CN" altLang="en-US" dirty="0"/>
              <a:t>北京理工大学</a:t>
            </a:r>
            <a:br>
              <a:rPr lang="zh-CN" altLang="en-US" dirty="0"/>
            </a:br>
            <a:r>
              <a:rPr lang="zh-CN" altLang="en-US" dirty="0"/>
              <a:t>毕业设计论文答辩模板</a:t>
            </a:r>
          </a:p>
        </p:txBody>
      </p:sp>
      <p:sp>
        <p:nvSpPr>
          <p:cNvPr id="38" name="文本占位符 53"/>
          <p:cNvSpPr>
            <a:spLocks noGrp="1"/>
          </p:cNvSpPr>
          <p:nvPr userDrawn="1">
            <p:ph type="body" sz="quarter" idx="16" hasCustomPrompt="1"/>
          </p:nvPr>
        </p:nvSpPr>
        <p:spPr>
          <a:xfrm>
            <a:off x="4063320" y="5540739"/>
            <a:ext cx="4065361" cy="344710"/>
          </a:xfrm>
          <a:prstGeom prst="rect">
            <a:avLst/>
          </a:prstGeom>
          <a:noFill/>
        </p:spPr>
        <p:txBody>
          <a:bodyPr wrap="square" lIns="0" rtlCol="0" anchor="ctr" anchorCtr="0">
            <a:spAutoFit/>
          </a:bodyPr>
          <a:lstStyle>
            <a:lvl1pPr marL="0" indent="0" algn="ctr">
              <a:lnSpc>
                <a:spcPct val="130000"/>
              </a:lnSpc>
              <a:buNone/>
              <a:defRPr lang="zh-CN" altLang="en-US" sz="1400" spc="100" smtClean="0">
                <a:solidFill>
                  <a:schemeClr val="tx1">
                    <a:lumMod val="85000"/>
                    <a:lumOff val="15000"/>
                  </a:schemeClr>
                </a:solidFill>
                <a:cs typeface="+mn-ea"/>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lnSpc>
                <a:spcPct val="130000"/>
              </a:lnSpc>
            </a:pPr>
            <a:r>
              <a:rPr lang="zh-CN" altLang="en-US" dirty="0"/>
              <a:t>指导教师： </a:t>
            </a:r>
            <a:r>
              <a:rPr lang="en-US" altLang="zh-CN" dirty="0"/>
              <a:t>XXX	</a:t>
            </a:r>
            <a:r>
              <a:rPr lang="zh-CN" altLang="en-US" dirty="0"/>
              <a:t>答辩学生： 芃苇</a:t>
            </a:r>
          </a:p>
        </p:txBody>
      </p:sp>
      <p:cxnSp>
        <p:nvCxnSpPr>
          <p:cNvPr id="18" name="直接连接符 17"/>
          <p:cNvCxnSpPr/>
          <p:nvPr userDrawn="1"/>
        </p:nvCxnSpPr>
        <p:spPr>
          <a:xfrm>
            <a:off x="2108522" y="5295418"/>
            <a:ext cx="797495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3" cstate="print"/>
          <a:stretch>
            <a:fillRect/>
          </a:stretch>
        </p:blipFill>
        <p:spPr>
          <a:xfrm>
            <a:off x="3866200" y="944838"/>
            <a:ext cx="4510874" cy="1262604"/>
          </a:xfrm>
          <a:prstGeom prst="rect">
            <a:avLst/>
          </a:prstGeom>
        </p:spPr>
      </p:pic>
      <p:sp>
        <p:nvSpPr>
          <p:cNvPr id="51" name="文本框 50"/>
          <p:cNvSpPr txBox="1"/>
          <p:nvPr userDrawn="1"/>
        </p:nvSpPr>
        <p:spPr>
          <a:xfrm>
            <a:off x="150844" y="6088688"/>
            <a:ext cx="2156520" cy="617431"/>
          </a:xfrm>
          <a:prstGeom prst="rect">
            <a:avLst/>
          </a:prstGeom>
          <a:noFill/>
          <a:ln>
            <a:noFill/>
          </a:ln>
        </p:spPr>
        <p:txBody>
          <a:bodyPr wrap="square" lIns="180000" tIns="180000" rIns="180000" bIns="180000" rtlCol="0">
            <a:spAutoFit/>
          </a:bodyPr>
          <a:lstStyle/>
          <a:p>
            <a:pPr marL="0" marR="0" lvl="0" indent="0" algn="l" defTabSz="914400" rtl="0" eaLnBrk="0" fontAlgn="base" latinLnBrk="0" hangingPunct="0">
              <a:lnSpc>
                <a:spcPct val="130000"/>
              </a:lnSpc>
              <a:spcBef>
                <a:spcPct val="0"/>
              </a:spcBef>
              <a:spcAft>
                <a:spcPct val="0"/>
              </a:spcAft>
              <a:buClrTx/>
              <a:buSzTx/>
              <a:buFontTx/>
              <a:buNone/>
              <a:defRPr/>
            </a:pPr>
            <a:r>
              <a:rPr lang="en-US" altLang="zh-CN" sz="1400" b="1" i="0" spc="100" dirty="0">
                <a:solidFill>
                  <a:schemeClr val="accent3"/>
                </a:solidFill>
                <a:latin typeface="+mn-ea"/>
                <a:ea typeface="+mn-ea"/>
              </a:rPr>
              <a:t>BIT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a:t>
            </a:r>
            <a:r>
              <a:rPr lang="en-US" altLang="zh-CN" sz="1400" b="0" i="0" spc="100" baseline="0" dirty="0">
                <a:solidFill>
                  <a:schemeClr val="accent3"/>
                </a:solidFill>
                <a:latin typeface="+mn-ea"/>
              </a:rPr>
              <a:t> </a:t>
            </a:r>
            <a:r>
              <a:rPr lang="en-US" altLang="zh-CN" sz="1400" b="1" i="0" spc="100" baseline="0" dirty="0">
                <a:solidFill>
                  <a:schemeClr val="accent3"/>
                </a:solidFill>
                <a:latin typeface="+mn-ea"/>
              </a:rPr>
              <a:t>SINCE 1940</a:t>
            </a:r>
            <a:endParaRPr lang="zh-CN" altLang="en-US" sz="1400" b="1" i="0" spc="100" dirty="0">
              <a:solidFill>
                <a:schemeClr val="accent3"/>
              </a:solidFill>
              <a:latin typeface="微软雅黑 Light" panose="020B0502040204020203" pitchFamily="34" charset="-122"/>
              <a:ea typeface="微软雅黑 Light" panose="020B0502040204020203" pitchFamily="34" charset="-122"/>
            </a:endParaRPr>
          </a:p>
        </p:txBody>
      </p:sp>
      <p:grpSp>
        <p:nvGrpSpPr>
          <p:cNvPr id="52" name="组合 51"/>
          <p:cNvGrpSpPr/>
          <p:nvPr userDrawn="1"/>
        </p:nvGrpSpPr>
        <p:grpSpPr>
          <a:xfrm>
            <a:off x="10083479" y="6315185"/>
            <a:ext cx="1765866" cy="192031"/>
            <a:chOff x="598941" y="6399999"/>
            <a:chExt cx="2542613" cy="276499"/>
          </a:xfrm>
          <a:solidFill>
            <a:schemeClr val="bg1">
              <a:lumMod val="65000"/>
            </a:schemeClr>
          </a:solidFill>
        </p:grpSpPr>
        <p:grpSp>
          <p:nvGrpSpPr>
            <p:cNvPr id="53" name="组合 52"/>
            <p:cNvGrpSpPr/>
            <p:nvPr/>
          </p:nvGrpSpPr>
          <p:grpSpPr>
            <a:xfrm>
              <a:off x="2055693" y="6402621"/>
              <a:ext cx="1085861" cy="270805"/>
              <a:chOff x="10340336" y="2247899"/>
              <a:chExt cx="2724438" cy="679451"/>
            </a:xfrm>
            <a:grpFill/>
          </p:grpSpPr>
          <p:sp>
            <p:nvSpPr>
              <p:cNvPr id="89"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90"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91" name="组合 90"/>
              <p:cNvGrpSpPr/>
              <p:nvPr/>
            </p:nvGrpSpPr>
            <p:grpSpPr>
              <a:xfrm>
                <a:off x="10340336" y="2247899"/>
                <a:ext cx="547688" cy="679451"/>
                <a:chOff x="5548313" y="2084388"/>
                <a:chExt cx="547688" cy="679451"/>
              </a:xfrm>
              <a:grpFill/>
            </p:grpSpPr>
            <p:sp>
              <p:nvSpPr>
                <p:cNvPr id="96"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2" name="组合 91"/>
              <p:cNvGrpSpPr/>
              <p:nvPr/>
            </p:nvGrpSpPr>
            <p:grpSpPr>
              <a:xfrm>
                <a:off x="11192276" y="2400300"/>
                <a:ext cx="322175" cy="373063"/>
                <a:chOff x="3792874" y="3138488"/>
                <a:chExt cx="322175" cy="373063"/>
              </a:xfrm>
              <a:grpFill/>
            </p:grpSpPr>
            <p:sp>
              <p:nvSpPr>
                <p:cNvPr id="93"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54" name="组合 53"/>
            <p:cNvGrpSpPr/>
            <p:nvPr/>
          </p:nvGrpSpPr>
          <p:grpSpPr>
            <a:xfrm>
              <a:off x="598941" y="6399999"/>
              <a:ext cx="1102619" cy="276499"/>
              <a:chOff x="6738929" y="2270918"/>
              <a:chExt cx="2766486" cy="693738"/>
            </a:xfrm>
            <a:grpFill/>
          </p:grpSpPr>
          <p:grpSp>
            <p:nvGrpSpPr>
              <p:cNvPr id="55" name="组合 54"/>
              <p:cNvGrpSpPr/>
              <p:nvPr/>
            </p:nvGrpSpPr>
            <p:grpSpPr>
              <a:xfrm>
                <a:off x="8180494" y="2355056"/>
                <a:ext cx="484188" cy="509588"/>
                <a:chOff x="6113463" y="3541713"/>
                <a:chExt cx="484188" cy="509588"/>
              </a:xfrm>
              <a:grpFill/>
            </p:grpSpPr>
            <p:sp>
              <p:nvSpPr>
                <p:cNvPr id="87"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6" name="组合 55"/>
              <p:cNvGrpSpPr/>
              <p:nvPr/>
            </p:nvGrpSpPr>
            <p:grpSpPr>
              <a:xfrm>
                <a:off x="6738929" y="2270918"/>
                <a:ext cx="549275" cy="693738"/>
                <a:chOff x="6108700" y="2066926"/>
                <a:chExt cx="549275" cy="693738"/>
              </a:xfrm>
              <a:grpFill/>
            </p:grpSpPr>
            <p:sp>
              <p:nvSpPr>
                <p:cNvPr id="85"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7" name="组合 56"/>
              <p:cNvGrpSpPr/>
              <p:nvPr/>
            </p:nvGrpSpPr>
            <p:grpSpPr>
              <a:xfrm>
                <a:off x="7532962" y="2451100"/>
                <a:ext cx="368300" cy="317500"/>
                <a:chOff x="6186488" y="2930526"/>
                <a:chExt cx="368300" cy="317500"/>
              </a:xfrm>
              <a:grpFill/>
            </p:grpSpPr>
            <p:sp>
              <p:nvSpPr>
                <p:cNvPr id="60"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8"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59"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封面样式2-尾页">
    <p:spTree>
      <p:nvGrpSpPr>
        <p:cNvPr id="1" name=""/>
        <p:cNvGrpSpPr/>
        <p:nvPr/>
      </p:nvGrpSpPr>
      <p:grpSpPr>
        <a:xfrm>
          <a:off x="0" y="0"/>
          <a:ext cx="0" cy="0"/>
          <a:chOff x="0" y="0"/>
          <a:chExt cx="0" cy="0"/>
        </a:xfrm>
      </p:grpSpPr>
      <p:sp>
        <p:nvSpPr>
          <p:cNvPr id="6" name="PA-矩形 7"/>
          <p:cNvSpPr/>
          <p:nvPr userDrawn="1">
            <p:custDataLst>
              <p:tags r:id="rId1"/>
            </p:custData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PA-矩形 7"/>
          <p:cNvSpPr/>
          <p:nvPr userDrawn="1">
            <p:custDataLst>
              <p:tags r:id="rId2"/>
            </p:custDataLst>
          </p:nvPr>
        </p:nvSpPr>
        <p:spPr>
          <a:xfrm>
            <a:off x="0" y="0"/>
            <a:ext cx="12192000" cy="6858000"/>
          </a:xfrm>
          <a:prstGeom prst="rect">
            <a:avLst/>
          </a:prstGeom>
          <a:gradFill flip="none" rotWithShape="1">
            <a:gsLst>
              <a:gs pos="0">
                <a:schemeClr val="accent1">
                  <a:alpha val="0"/>
                </a:schemeClr>
              </a:gs>
              <a:gs pos="52200">
                <a:schemeClr val="accent1"/>
              </a:gs>
              <a:gs pos="100000">
                <a:schemeClr val="accent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任意多边形: 形状 19"/>
          <p:cNvSpPr/>
          <p:nvPr userDrawn="1"/>
        </p:nvSpPr>
        <p:spPr>
          <a:xfrm flipH="1" flipV="1">
            <a:off x="4442085" y="3759199"/>
            <a:ext cx="3307830" cy="2335892"/>
          </a:xfrm>
          <a:custGeom>
            <a:avLst/>
            <a:gdLst>
              <a:gd name="connsiteX0" fmla="*/ 3162300 w 3162300"/>
              <a:gd name="connsiteY0" fmla="*/ 2147409 h 2147409"/>
              <a:gd name="connsiteX1" fmla="*/ 0 w 3162300"/>
              <a:gd name="connsiteY1" fmla="*/ 2147409 h 2147409"/>
              <a:gd name="connsiteX2" fmla="*/ 0 w 3162300"/>
              <a:gd name="connsiteY2" fmla="*/ 1565265 h 2147409"/>
              <a:gd name="connsiteX3" fmla="*/ 0 w 3162300"/>
              <a:gd name="connsiteY3" fmla="*/ 1544697 h 2147409"/>
              <a:gd name="connsiteX4" fmla="*/ 0 w 3162300"/>
              <a:gd name="connsiteY4" fmla="*/ 0 h 2147409"/>
              <a:gd name="connsiteX5" fmla="*/ 1585774 w 3162300"/>
              <a:gd name="connsiteY5" fmla="*/ 1112898 h 2147409"/>
              <a:gd name="connsiteX6" fmla="*/ 3162300 w 3162300"/>
              <a:gd name="connsiteY6" fmla="*/ 0 h 2147409"/>
              <a:gd name="connsiteX7" fmla="*/ 3162300 w 3162300"/>
              <a:gd name="connsiteY7" fmla="*/ 1544697 h 2147409"/>
              <a:gd name="connsiteX8" fmla="*/ 3162300 w 3162300"/>
              <a:gd name="connsiteY8" fmla="*/ 1565265 h 2147409"/>
              <a:gd name="connsiteX0-1" fmla="*/ 0 w 3162300"/>
              <a:gd name="connsiteY0-2" fmla="*/ 2147409 h 2238849"/>
              <a:gd name="connsiteX1-3" fmla="*/ 0 w 3162300"/>
              <a:gd name="connsiteY1-4" fmla="*/ 1565265 h 2238849"/>
              <a:gd name="connsiteX2-5" fmla="*/ 0 w 3162300"/>
              <a:gd name="connsiteY2-6" fmla="*/ 1544697 h 2238849"/>
              <a:gd name="connsiteX3-7" fmla="*/ 0 w 3162300"/>
              <a:gd name="connsiteY3-8" fmla="*/ 0 h 2238849"/>
              <a:gd name="connsiteX4-9" fmla="*/ 1585774 w 3162300"/>
              <a:gd name="connsiteY4-10" fmla="*/ 1112898 h 2238849"/>
              <a:gd name="connsiteX5-11" fmla="*/ 3162300 w 3162300"/>
              <a:gd name="connsiteY5-12" fmla="*/ 0 h 2238849"/>
              <a:gd name="connsiteX6-13" fmla="*/ 3162300 w 3162300"/>
              <a:gd name="connsiteY6-14" fmla="*/ 1544697 h 2238849"/>
              <a:gd name="connsiteX7-15" fmla="*/ 3162300 w 3162300"/>
              <a:gd name="connsiteY7-16" fmla="*/ 1565265 h 2238849"/>
              <a:gd name="connsiteX8-17" fmla="*/ 3162300 w 3162300"/>
              <a:gd name="connsiteY8-18" fmla="*/ 2147409 h 2238849"/>
              <a:gd name="connsiteX9" fmla="*/ 91440 w 3162300"/>
              <a:gd name="connsiteY9" fmla="*/ 2238849 h 2238849"/>
              <a:gd name="connsiteX0-19" fmla="*/ 0 w 3162300"/>
              <a:gd name="connsiteY0-20" fmla="*/ 2147409 h 2147409"/>
              <a:gd name="connsiteX1-21" fmla="*/ 0 w 3162300"/>
              <a:gd name="connsiteY1-22" fmla="*/ 1565265 h 2147409"/>
              <a:gd name="connsiteX2-23" fmla="*/ 0 w 3162300"/>
              <a:gd name="connsiteY2-24" fmla="*/ 1544697 h 2147409"/>
              <a:gd name="connsiteX3-25" fmla="*/ 0 w 3162300"/>
              <a:gd name="connsiteY3-26" fmla="*/ 0 h 2147409"/>
              <a:gd name="connsiteX4-27" fmla="*/ 1585774 w 3162300"/>
              <a:gd name="connsiteY4-28" fmla="*/ 1112898 h 2147409"/>
              <a:gd name="connsiteX5-29" fmla="*/ 3162300 w 3162300"/>
              <a:gd name="connsiteY5-30" fmla="*/ 0 h 2147409"/>
              <a:gd name="connsiteX6-31" fmla="*/ 3162300 w 3162300"/>
              <a:gd name="connsiteY6-32" fmla="*/ 1544697 h 2147409"/>
              <a:gd name="connsiteX7-33" fmla="*/ 3162300 w 3162300"/>
              <a:gd name="connsiteY7-34" fmla="*/ 1565265 h 2147409"/>
              <a:gd name="connsiteX8-35" fmla="*/ 3162300 w 3162300"/>
              <a:gd name="connsiteY8-36" fmla="*/ 2147409 h 2147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3162300" h="2147409">
                <a:moveTo>
                  <a:pt x="0" y="2147409"/>
                </a:moveTo>
                <a:lnTo>
                  <a:pt x="0" y="1565265"/>
                </a:lnTo>
                <a:lnTo>
                  <a:pt x="0" y="1544697"/>
                </a:lnTo>
                <a:lnTo>
                  <a:pt x="0" y="0"/>
                </a:lnTo>
                <a:lnTo>
                  <a:pt x="1585774" y="1112898"/>
                </a:lnTo>
                <a:lnTo>
                  <a:pt x="3162300" y="0"/>
                </a:lnTo>
                <a:lnTo>
                  <a:pt x="3162300" y="1544697"/>
                </a:lnTo>
                <a:lnTo>
                  <a:pt x="3162300" y="1565265"/>
                </a:lnTo>
                <a:lnTo>
                  <a:pt x="3162300" y="2147409"/>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cs typeface="+mn-ea"/>
              <a:sym typeface="+mn-lt"/>
            </a:endParaRPr>
          </a:p>
        </p:txBody>
      </p:sp>
      <p:sp>
        <p:nvSpPr>
          <p:cNvPr id="11" name="矩形 3"/>
          <p:cNvSpPr/>
          <p:nvPr userDrawn="1"/>
        </p:nvSpPr>
        <p:spPr>
          <a:xfrm>
            <a:off x="4442085" y="1015093"/>
            <a:ext cx="3307830" cy="1428368"/>
          </a:xfrm>
          <a:custGeom>
            <a:avLst/>
            <a:gdLst>
              <a:gd name="connsiteX0" fmla="*/ 0 w 3162300"/>
              <a:gd name="connsiteY0" fmla="*/ 0 h 1871961"/>
              <a:gd name="connsiteX1" fmla="*/ 3162300 w 3162300"/>
              <a:gd name="connsiteY1" fmla="*/ 0 h 1871961"/>
              <a:gd name="connsiteX2" fmla="*/ 3162300 w 3162300"/>
              <a:gd name="connsiteY2" fmla="*/ 1871961 h 1871961"/>
              <a:gd name="connsiteX3" fmla="*/ 0 w 3162300"/>
              <a:gd name="connsiteY3" fmla="*/ 1871961 h 1871961"/>
              <a:gd name="connsiteX4" fmla="*/ 0 w 3162300"/>
              <a:gd name="connsiteY4" fmla="*/ 0 h 1871961"/>
              <a:gd name="connsiteX0-1" fmla="*/ 0 w 3162300"/>
              <a:gd name="connsiteY0-2" fmla="*/ 1871961 h 1963401"/>
              <a:gd name="connsiteX1-3" fmla="*/ 0 w 3162300"/>
              <a:gd name="connsiteY1-4" fmla="*/ 0 h 1963401"/>
              <a:gd name="connsiteX2-5" fmla="*/ 3162300 w 3162300"/>
              <a:gd name="connsiteY2-6" fmla="*/ 0 h 1963401"/>
              <a:gd name="connsiteX3-7" fmla="*/ 3162300 w 3162300"/>
              <a:gd name="connsiteY3-8" fmla="*/ 1871961 h 1963401"/>
              <a:gd name="connsiteX4-9" fmla="*/ 91440 w 3162300"/>
              <a:gd name="connsiteY4-10" fmla="*/ 1963401 h 1963401"/>
              <a:gd name="connsiteX0-11" fmla="*/ 0 w 3162300"/>
              <a:gd name="connsiteY0-12" fmla="*/ 1871961 h 1871961"/>
              <a:gd name="connsiteX1-13" fmla="*/ 0 w 3162300"/>
              <a:gd name="connsiteY1-14" fmla="*/ 0 h 1871961"/>
              <a:gd name="connsiteX2-15" fmla="*/ 3162300 w 3162300"/>
              <a:gd name="connsiteY2-16" fmla="*/ 0 h 1871961"/>
              <a:gd name="connsiteX3-17" fmla="*/ 3162300 w 3162300"/>
              <a:gd name="connsiteY3-18" fmla="*/ 1871961 h 1871961"/>
            </a:gdLst>
            <a:ahLst/>
            <a:cxnLst>
              <a:cxn ang="0">
                <a:pos x="connsiteX0-1" y="connsiteY0-2"/>
              </a:cxn>
              <a:cxn ang="0">
                <a:pos x="connsiteX1-3" y="connsiteY1-4"/>
              </a:cxn>
              <a:cxn ang="0">
                <a:pos x="connsiteX2-5" y="connsiteY2-6"/>
              </a:cxn>
              <a:cxn ang="0">
                <a:pos x="connsiteX3-7" y="connsiteY3-8"/>
              </a:cxn>
            </a:cxnLst>
            <a:rect l="l" t="t" r="r" b="b"/>
            <a:pathLst>
              <a:path w="3162300" h="1871961">
                <a:moveTo>
                  <a:pt x="0" y="1871961"/>
                </a:moveTo>
                <a:lnTo>
                  <a:pt x="0" y="0"/>
                </a:lnTo>
                <a:lnTo>
                  <a:pt x="3162300" y="0"/>
                </a:lnTo>
                <a:lnTo>
                  <a:pt x="3162300" y="1871961"/>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30000"/>
              </a:lnSpc>
            </a:pPr>
            <a:endParaRPr lang="zh-CN" altLang="en-US">
              <a:cs typeface="+mn-ea"/>
              <a:sym typeface="+mn-lt"/>
            </a:endParaRPr>
          </a:p>
        </p:txBody>
      </p:sp>
      <p:sp>
        <p:nvSpPr>
          <p:cNvPr id="12" name="等腰三角形 11"/>
          <p:cNvSpPr/>
          <p:nvPr userDrawn="1"/>
        </p:nvSpPr>
        <p:spPr>
          <a:xfrm flipV="1">
            <a:off x="6007269" y="3832178"/>
            <a:ext cx="177462" cy="152984"/>
          </a:xfrm>
          <a:prstGeom prst="triangl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p>
        </p:txBody>
      </p:sp>
      <p:pic>
        <p:nvPicPr>
          <p:cNvPr id="13" name="图片 12"/>
          <p:cNvPicPr>
            <a:picLocks noChangeAspect="1"/>
          </p:cNvPicPr>
          <p:nvPr userDrawn="1"/>
        </p:nvPicPr>
        <p:blipFill>
          <a:blip r:embed="rId4" cstate="print"/>
          <a:stretch>
            <a:fillRect/>
          </a:stretch>
        </p:blipFill>
        <p:spPr>
          <a:xfrm>
            <a:off x="4974749" y="1401223"/>
            <a:ext cx="2256308" cy="631546"/>
          </a:xfrm>
          <a:prstGeom prst="rect">
            <a:avLst/>
          </a:prstGeom>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封面样式3-首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28" r="23340"/>
          <a:stretch>
            <a:fillRect/>
          </a:stretch>
        </p:blipFill>
        <p:spPr>
          <a:xfrm>
            <a:off x="4303956" y="0"/>
            <a:ext cx="7888043" cy="6858000"/>
          </a:xfrm>
          <a:prstGeom prst="rect">
            <a:avLst/>
          </a:prstGeom>
        </p:spPr>
      </p:pic>
      <p:sp>
        <p:nvSpPr>
          <p:cNvPr id="7" name="矩形 6"/>
          <p:cNvSpPr/>
          <p:nvPr userDrawn="1"/>
        </p:nvSpPr>
        <p:spPr>
          <a:xfrm>
            <a:off x="-1" y="0"/>
            <a:ext cx="12192000"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3" cstate="print"/>
          <a:stretch>
            <a:fillRect/>
          </a:stretch>
        </p:blipFill>
        <p:spPr>
          <a:xfrm>
            <a:off x="540452" y="479393"/>
            <a:ext cx="2203058" cy="616640"/>
          </a:xfrm>
          <a:prstGeom prst="rect">
            <a:avLst/>
          </a:prstGeom>
        </p:spPr>
      </p:pic>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封面样式3-尾页">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hqprint"/>
          <a:srcRect l="15573" r="198"/>
          <a:stretch>
            <a:fillRect/>
          </a:stretch>
        </p:blipFill>
        <p:spPr>
          <a:xfrm>
            <a:off x="0" y="0"/>
            <a:ext cx="8678174" cy="6858000"/>
          </a:xfrm>
          <a:prstGeom prst="rect">
            <a:avLst/>
          </a:prstGeom>
        </p:spPr>
      </p:pic>
      <p:sp>
        <p:nvSpPr>
          <p:cNvPr id="7" name="矩形 6"/>
          <p:cNvSpPr/>
          <p:nvPr userDrawn="1"/>
        </p:nvSpPr>
        <p:spPr>
          <a:xfrm>
            <a:off x="0" y="0"/>
            <a:ext cx="12191999" cy="6858000"/>
          </a:xfrm>
          <a:prstGeom prst="rect">
            <a:avLst/>
          </a:prstGeom>
          <a:gradFill flip="none" rotWithShape="1">
            <a:gsLst>
              <a:gs pos="0">
                <a:schemeClr val="accent1">
                  <a:lumMod val="100000"/>
                  <a:alpha val="0"/>
                </a:schemeClr>
              </a:gs>
              <a:gs pos="59000">
                <a:schemeClr val="accent1">
                  <a:lumMod val="100000"/>
                </a:schemeClr>
              </a:gs>
              <a:gs pos="100000">
                <a:schemeClr val="accent1">
                  <a:lumMod val="10000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13"/>
          <p:cNvPicPr>
            <a:picLocks noChangeAspect="1"/>
          </p:cNvPicPr>
          <p:nvPr userDrawn="1"/>
        </p:nvPicPr>
        <p:blipFill>
          <a:blip r:embed="rId3" cstate="print"/>
          <a:stretch>
            <a:fillRect/>
          </a:stretch>
        </p:blipFill>
        <p:spPr>
          <a:xfrm>
            <a:off x="9403566" y="501046"/>
            <a:ext cx="2203058" cy="616640"/>
          </a:xfrm>
          <a:prstGeom prst="rect">
            <a:avLst/>
          </a:prstGeom>
        </p:spPr>
      </p:pic>
      <p:grpSp>
        <p:nvGrpSpPr>
          <p:cNvPr id="15" name="组合 14"/>
          <p:cNvGrpSpPr/>
          <p:nvPr userDrawn="1"/>
        </p:nvGrpSpPr>
        <p:grpSpPr>
          <a:xfrm>
            <a:off x="7382858"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封面样式4-首页">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cstate="hqprint"/>
          <a:srcRect/>
          <a:stretch>
            <a:fillRect/>
          </a:stretch>
        </p:blipFill>
        <p:spPr>
          <a:xfrm>
            <a:off x="4768810" y="7452"/>
            <a:ext cx="7423189" cy="6850548"/>
          </a:xfrm>
          <a:prstGeom prst="rect">
            <a:avLst/>
          </a:prstGeom>
        </p:spPr>
      </p:pic>
      <p:sp>
        <p:nvSpPr>
          <p:cNvPr id="7" name="矩形 6"/>
          <p:cNvSpPr/>
          <p:nvPr userDrawn="1"/>
        </p:nvSpPr>
        <p:spPr>
          <a:xfrm>
            <a:off x="-2" y="0"/>
            <a:ext cx="12192001" cy="6858000"/>
          </a:xfrm>
          <a:prstGeom prst="rect">
            <a:avLst/>
          </a:prstGeom>
          <a:gradFill>
            <a:gsLst>
              <a:gs pos="100000">
                <a:schemeClr val="accent1">
                  <a:lumMod val="100000"/>
                  <a:alpha val="0"/>
                </a:schemeClr>
              </a:gs>
              <a:gs pos="50000">
                <a:schemeClr val="accent1">
                  <a:lumMod val="100000"/>
                </a:schemeClr>
              </a:gs>
              <a:gs pos="0">
                <a:schemeClr val="accent1">
                  <a:lumMod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4"/>
          <p:cNvGrpSpPr/>
          <p:nvPr userDrawn="1"/>
        </p:nvGrpSpPr>
        <p:grpSpPr>
          <a:xfrm>
            <a:off x="706026" y="5927166"/>
            <a:ext cx="4041392" cy="448671"/>
            <a:chOff x="582366" y="5719539"/>
            <a:chExt cx="6136451" cy="681262"/>
          </a:xfrm>
          <a:gradFill flip="none" rotWithShape="1">
            <a:gsLst>
              <a:gs pos="100000">
                <a:schemeClr val="bg1">
                  <a:alpha val="12000"/>
                </a:schemeClr>
              </a:gs>
              <a:gs pos="0">
                <a:schemeClr val="bg1">
                  <a:alpha val="4000"/>
                </a:schemeClr>
              </a:gs>
            </a:gsLst>
            <a:lin ang="16200000" scaled="1"/>
            <a:tileRect/>
          </a:gradFill>
        </p:grpSpPr>
        <p:grpSp>
          <p:nvGrpSpPr>
            <p:cNvPr id="16" name="组合 15"/>
            <p:cNvGrpSpPr/>
            <p:nvPr/>
          </p:nvGrpSpPr>
          <p:grpSpPr>
            <a:xfrm>
              <a:off x="4043374" y="5725999"/>
              <a:ext cx="2675443" cy="667232"/>
              <a:chOff x="10340336" y="2247899"/>
              <a:chExt cx="2724438" cy="679451"/>
            </a:xfrm>
            <a:grpFill/>
          </p:grpSpPr>
          <p:sp>
            <p:nvSpPr>
              <p:cNvPr id="30" name="Freeform 5"/>
              <p:cNvSpPr/>
              <p:nvPr/>
            </p:nvSpPr>
            <p:spPr bwMode="auto">
              <a:xfrm>
                <a:off x="11868131" y="2285206"/>
                <a:ext cx="534988" cy="603250"/>
              </a:xfrm>
              <a:custGeom>
                <a:avLst/>
                <a:gdLst>
                  <a:gd name="T0" fmla="*/ 41 w 125"/>
                  <a:gd name="T1" fmla="*/ 16 h 142"/>
                  <a:gd name="T2" fmla="*/ 49 w 125"/>
                  <a:gd name="T3" fmla="*/ 3 h 142"/>
                  <a:gd name="T4" fmla="*/ 62 w 125"/>
                  <a:gd name="T5" fmla="*/ 20 h 142"/>
                  <a:gd name="T6" fmla="*/ 64 w 125"/>
                  <a:gd name="T7" fmla="*/ 33 h 142"/>
                  <a:gd name="T8" fmla="*/ 50 w 125"/>
                  <a:gd name="T9" fmla="*/ 34 h 142"/>
                  <a:gd name="T10" fmla="*/ 58 w 125"/>
                  <a:gd name="T11" fmla="*/ 58 h 142"/>
                  <a:gd name="T12" fmla="*/ 75 w 125"/>
                  <a:gd name="T13" fmla="*/ 59 h 142"/>
                  <a:gd name="T14" fmla="*/ 71 w 125"/>
                  <a:gd name="T15" fmla="*/ 50 h 142"/>
                  <a:gd name="T16" fmla="*/ 81 w 125"/>
                  <a:gd name="T17" fmla="*/ 47 h 142"/>
                  <a:gd name="T18" fmla="*/ 65 w 125"/>
                  <a:gd name="T19" fmla="*/ 42 h 142"/>
                  <a:gd name="T20" fmla="*/ 63 w 125"/>
                  <a:gd name="T21" fmla="*/ 37 h 142"/>
                  <a:gd name="T22" fmla="*/ 85 w 125"/>
                  <a:gd name="T23" fmla="*/ 27 h 142"/>
                  <a:gd name="T24" fmla="*/ 93 w 125"/>
                  <a:gd name="T25" fmla="*/ 2 h 142"/>
                  <a:gd name="T26" fmla="*/ 99 w 125"/>
                  <a:gd name="T27" fmla="*/ 5 h 142"/>
                  <a:gd name="T28" fmla="*/ 111 w 125"/>
                  <a:gd name="T29" fmla="*/ 30 h 142"/>
                  <a:gd name="T30" fmla="*/ 102 w 125"/>
                  <a:gd name="T31" fmla="*/ 34 h 142"/>
                  <a:gd name="T32" fmla="*/ 95 w 125"/>
                  <a:gd name="T33" fmla="*/ 59 h 142"/>
                  <a:gd name="T34" fmla="*/ 123 w 125"/>
                  <a:gd name="T35" fmla="*/ 61 h 142"/>
                  <a:gd name="T36" fmla="*/ 110 w 125"/>
                  <a:gd name="T37" fmla="*/ 71 h 142"/>
                  <a:gd name="T38" fmla="*/ 104 w 125"/>
                  <a:gd name="T39" fmla="*/ 82 h 142"/>
                  <a:gd name="T40" fmla="*/ 112 w 125"/>
                  <a:gd name="T41" fmla="*/ 134 h 142"/>
                  <a:gd name="T42" fmla="*/ 102 w 125"/>
                  <a:gd name="T43" fmla="*/ 140 h 142"/>
                  <a:gd name="T44" fmla="*/ 89 w 125"/>
                  <a:gd name="T45" fmla="*/ 123 h 142"/>
                  <a:gd name="T46" fmla="*/ 101 w 125"/>
                  <a:gd name="T47" fmla="*/ 128 h 142"/>
                  <a:gd name="T48" fmla="*/ 101 w 125"/>
                  <a:gd name="T49" fmla="*/ 92 h 142"/>
                  <a:gd name="T50" fmla="*/ 97 w 125"/>
                  <a:gd name="T51" fmla="*/ 99 h 142"/>
                  <a:gd name="T52" fmla="*/ 90 w 125"/>
                  <a:gd name="T53" fmla="*/ 103 h 142"/>
                  <a:gd name="T54" fmla="*/ 86 w 125"/>
                  <a:gd name="T55" fmla="*/ 110 h 142"/>
                  <a:gd name="T56" fmla="*/ 81 w 125"/>
                  <a:gd name="T57" fmla="*/ 120 h 142"/>
                  <a:gd name="T58" fmla="*/ 88 w 125"/>
                  <a:gd name="T59" fmla="*/ 71 h 142"/>
                  <a:gd name="T60" fmla="*/ 60 w 125"/>
                  <a:gd name="T61" fmla="*/ 87 h 142"/>
                  <a:gd name="T62" fmla="*/ 53 w 125"/>
                  <a:gd name="T63" fmla="*/ 89 h 142"/>
                  <a:gd name="T64" fmla="*/ 51 w 125"/>
                  <a:gd name="T65" fmla="*/ 128 h 142"/>
                  <a:gd name="T66" fmla="*/ 43 w 125"/>
                  <a:gd name="T67" fmla="*/ 134 h 142"/>
                  <a:gd name="T68" fmla="*/ 39 w 125"/>
                  <a:gd name="T69" fmla="*/ 107 h 142"/>
                  <a:gd name="T70" fmla="*/ 33 w 125"/>
                  <a:gd name="T71" fmla="*/ 114 h 142"/>
                  <a:gd name="T72" fmla="*/ 17 w 125"/>
                  <a:gd name="T73" fmla="*/ 108 h 142"/>
                  <a:gd name="T74" fmla="*/ 5 w 125"/>
                  <a:gd name="T75" fmla="*/ 81 h 142"/>
                  <a:gd name="T76" fmla="*/ 34 w 125"/>
                  <a:gd name="T77" fmla="*/ 56 h 142"/>
                  <a:gd name="T78" fmla="*/ 38 w 125"/>
                  <a:gd name="T79" fmla="*/ 33 h 142"/>
                  <a:gd name="T80" fmla="*/ 22 w 125"/>
                  <a:gd name="T81" fmla="*/ 55 h 142"/>
                  <a:gd name="T82" fmla="*/ 14 w 125"/>
                  <a:gd name="T83" fmla="*/ 55 h 142"/>
                  <a:gd name="T84" fmla="*/ 11 w 125"/>
                  <a:gd name="T85" fmla="*/ 36 h 142"/>
                  <a:gd name="T86" fmla="*/ 32 w 125"/>
                  <a:gd name="T87" fmla="*/ 22 h 142"/>
                  <a:gd name="T88" fmla="*/ 28 w 125"/>
                  <a:gd name="T89" fmla="*/ 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142">
                    <a:moveTo>
                      <a:pt x="28" y="33"/>
                    </a:moveTo>
                    <a:cubicBezTo>
                      <a:pt x="35" y="29"/>
                      <a:pt x="41" y="25"/>
                      <a:pt x="41" y="16"/>
                    </a:cubicBezTo>
                    <a:cubicBezTo>
                      <a:pt x="41" y="13"/>
                      <a:pt x="43" y="9"/>
                      <a:pt x="44" y="6"/>
                    </a:cubicBezTo>
                    <a:cubicBezTo>
                      <a:pt x="45" y="5"/>
                      <a:pt x="48" y="3"/>
                      <a:pt x="49" y="3"/>
                    </a:cubicBezTo>
                    <a:cubicBezTo>
                      <a:pt x="54" y="4"/>
                      <a:pt x="59" y="9"/>
                      <a:pt x="59" y="15"/>
                    </a:cubicBezTo>
                    <a:cubicBezTo>
                      <a:pt x="59" y="18"/>
                      <a:pt x="60" y="19"/>
                      <a:pt x="62" y="20"/>
                    </a:cubicBezTo>
                    <a:cubicBezTo>
                      <a:pt x="65" y="22"/>
                      <a:pt x="68" y="25"/>
                      <a:pt x="69" y="28"/>
                    </a:cubicBezTo>
                    <a:cubicBezTo>
                      <a:pt x="71" y="32"/>
                      <a:pt x="68" y="34"/>
                      <a:pt x="64" y="33"/>
                    </a:cubicBezTo>
                    <a:cubicBezTo>
                      <a:pt x="62" y="32"/>
                      <a:pt x="60" y="31"/>
                      <a:pt x="57" y="30"/>
                    </a:cubicBezTo>
                    <a:cubicBezTo>
                      <a:pt x="53" y="28"/>
                      <a:pt x="51" y="29"/>
                      <a:pt x="50" y="34"/>
                    </a:cubicBezTo>
                    <a:cubicBezTo>
                      <a:pt x="48" y="45"/>
                      <a:pt x="46" y="56"/>
                      <a:pt x="52" y="66"/>
                    </a:cubicBezTo>
                    <a:cubicBezTo>
                      <a:pt x="54" y="64"/>
                      <a:pt x="56" y="62"/>
                      <a:pt x="58" y="58"/>
                    </a:cubicBezTo>
                    <a:cubicBezTo>
                      <a:pt x="61" y="62"/>
                      <a:pt x="63" y="65"/>
                      <a:pt x="65" y="69"/>
                    </a:cubicBezTo>
                    <a:cubicBezTo>
                      <a:pt x="68" y="66"/>
                      <a:pt x="72" y="62"/>
                      <a:pt x="75" y="59"/>
                    </a:cubicBezTo>
                    <a:cubicBezTo>
                      <a:pt x="76" y="58"/>
                      <a:pt x="75" y="56"/>
                      <a:pt x="75" y="55"/>
                    </a:cubicBezTo>
                    <a:cubicBezTo>
                      <a:pt x="74" y="53"/>
                      <a:pt x="71" y="51"/>
                      <a:pt x="71" y="50"/>
                    </a:cubicBezTo>
                    <a:cubicBezTo>
                      <a:pt x="72" y="47"/>
                      <a:pt x="75" y="46"/>
                      <a:pt x="78" y="47"/>
                    </a:cubicBezTo>
                    <a:cubicBezTo>
                      <a:pt x="79" y="47"/>
                      <a:pt x="80" y="47"/>
                      <a:pt x="81" y="47"/>
                    </a:cubicBezTo>
                    <a:cubicBezTo>
                      <a:pt x="81" y="44"/>
                      <a:pt x="82" y="40"/>
                      <a:pt x="83" y="35"/>
                    </a:cubicBezTo>
                    <a:cubicBezTo>
                      <a:pt x="76" y="38"/>
                      <a:pt x="71" y="40"/>
                      <a:pt x="65" y="42"/>
                    </a:cubicBezTo>
                    <a:cubicBezTo>
                      <a:pt x="61" y="44"/>
                      <a:pt x="60" y="44"/>
                      <a:pt x="57" y="40"/>
                    </a:cubicBezTo>
                    <a:cubicBezTo>
                      <a:pt x="59" y="39"/>
                      <a:pt x="61" y="38"/>
                      <a:pt x="63" y="37"/>
                    </a:cubicBezTo>
                    <a:cubicBezTo>
                      <a:pt x="69" y="35"/>
                      <a:pt x="75" y="33"/>
                      <a:pt x="81" y="30"/>
                    </a:cubicBezTo>
                    <a:cubicBezTo>
                      <a:pt x="83" y="30"/>
                      <a:pt x="84" y="28"/>
                      <a:pt x="85" y="27"/>
                    </a:cubicBezTo>
                    <a:cubicBezTo>
                      <a:pt x="87" y="21"/>
                      <a:pt x="88" y="14"/>
                      <a:pt x="90" y="8"/>
                    </a:cubicBezTo>
                    <a:cubicBezTo>
                      <a:pt x="90" y="6"/>
                      <a:pt x="92" y="3"/>
                      <a:pt x="93" y="2"/>
                    </a:cubicBezTo>
                    <a:cubicBezTo>
                      <a:pt x="94" y="0"/>
                      <a:pt x="96" y="0"/>
                      <a:pt x="98" y="0"/>
                    </a:cubicBezTo>
                    <a:cubicBezTo>
                      <a:pt x="98" y="1"/>
                      <a:pt x="99" y="4"/>
                      <a:pt x="99" y="5"/>
                    </a:cubicBezTo>
                    <a:cubicBezTo>
                      <a:pt x="93" y="12"/>
                      <a:pt x="94" y="20"/>
                      <a:pt x="92" y="28"/>
                    </a:cubicBezTo>
                    <a:cubicBezTo>
                      <a:pt x="98" y="31"/>
                      <a:pt x="105" y="25"/>
                      <a:pt x="111" y="30"/>
                    </a:cubicBezTo>
                    <a:cubicBezTo>
                      <a:pt x="109" y="33"/>
                      <a:pt x="107" y="36"/>
                      <a:pt x="103" y="35"/>
                    </a:cubicBezTo>
                    <a:cubicBezTo>
                      <a:pt x="103" y="34"/>
                      <a:pt x="102" y="34"/>
                      <a:pt x="102" y="34"/>
                    </a:cubicBezTo>
                    <a:cubicBezTo>
                      <a:pt x="92" y="34"/>
                      <a:pt x="88" y="39"/>
                      <a:pt x="90" y="49"/>
                    </a:cubicBezTo>
                    <a:cubicBezTo>
                      <a:pt x="91" y="52"/>
                      <a:pt x="93" y="55"/>
                      <a:pt x="95" y="59"/>
                    </a:cubicBezTo>
                    <a:cubicBezTo>
                      <a:pt x="99" y="59"/>
                      <a:pt x="104" y="58"/>
                      <a:pt x="109" y="57"/>
                    </a:cubicBezTo>
                    <a:cubicBezTo>
                      <a:pt x="114" y="56"/>
                      <a:pt x="119" y="58"/>
                      <a:pt x="123" y="61"/>
                    </a:cubicBezTo>
                    <a:cubicBezTo>
                      <a:pt x="125" y="63"/>
                      <a:pt x="125" y="66"/>
                      <a:pt x="122" y="67"/>
                    </a:cubicBezTo>
                    <a:cubicBezTo>
                      <a:pt x="118" y="69"/>
                      <a:pt x="114" y="71"/>
                      <a:pt x="110" y="71"/>
                    </a:cubicBezTo>
                    <a:cubicBezTo>
                      <a:pt x="103" y="70"/>
                      <a:pt x="99" y="75"/>
                      <a:pt x="95" y="79"/>
                    </a:cubicBezTo>
                    <a:cubicBezTo>
                      <a:pt x="98" y="80"/>
                      <a:pt x="102" y="80"/>
                      <a:pt x="104" y="82"/>
                    </a:cubicBezTo>
                    <a:cubicBezTo>
                      <a:pt x="106" y="83"/>
                      <a:pt x="108" y="86"/>
                      <a:pt x="109" y="88"/>
                    </a:cubicBezTo>
                    <a:cubicBezTo>
                      <a:pt x="110" y="104"/>
                      <a:pt x="111" y="119"/>
                      <a:pt x="112" y="134"/>
                    </a:cubicBezTo>
                    <a:cubicBezTo>
                      <a:pt x="112" y="137"/>
                      <a:pt x="110" y="140"/>
                      <a:pt x="110" y="142"/>
                    </a:cubicBezTo>
                    <a:cubicBezTo>
                      <a:pt x="107" y="141"/>
                      <a:pt x="104" y="141"/>
                      <a:pt x="102" y="140"/>
                    </a:cubicBezTo>
                    <a:cubicBezTo>
                      <a:pt x="97" y="136"/>
                      <a:pt x="93" y="131"/>
                      <a:pt x="90" y="127"/>
                    </a:cubicBezTo>
                    <a:cubicBezTo>
                      <a:pt x="89" y="126"/>
                      <a:pt x="89" y="124"/>
                      <a:pt x="89" y="123"/>
                    </a:cubicBezTo>
                    <a:cubicBezTo>
                      <a:pt x="92" y="125"/>
                      <a:pt x="96" y="127"/>
                      <a:pt x="100" y="130"/>
                    </a:cubicBezTo>
                    <a:cubicBezTo>
                      <a:pt x="100" y="129"/>
                      <a:pt x="101" y="129"/>
                      <a:pt x="101" y="128"/>
                    </a:cubicBezTo>
                    <a:cubicBezTo>
                      <a:pt x="101" y="121"/>
                      <a:pt x="101" y="113"/>
                      <a:pt x="101" y="105"/>
                    </a:cubicBezTo>
                    <a:cubicBezTo>
                      <a:pt x="101" y="101"/>
                      <a:pt x="101" y="96"/>
                      <a:pt x="101" y="92"/>
                    </a:cubicBezTo>
                    <a:cubicBezTo>
                      <a:pt x="99" y="85"/>
                      <a:pt x="96" y="84"/>
                      <a:pt x="90" y="90"/>
                    </a:cubicBezTo>
                    <a:cubicBezTo>
                      <a:pt x="92" y="93"/>
                      <a:pt x="97" y="93"/>
                      <a:pt x="97" y="99"/>
                    </a:cubicBezTo>
                    <a:cubicBezTo>
                      <a:pt x="94" y="98"/>
                      <a:pt x="91" y="97"/>
                      <a:pt x="88" y="96"/>
                    </a:cubicBezTo>
                    <a:cubicBezTo>
                      <a:pt x="84" y="100"/>
                      <a:pt x="84" y="101"/>
                      <a:pt x="90" y="103"/>
                    </a:cubicBezTo>
                    <a:cubicBezTo>
                      <a:pt x="95" y="106"/>
                      <a:pt x="98" y="111"/>
                      <a:pt x="96" y="112"/>
                    </a:cubicBezTo>
                    <a:cubicBezTo>
                      <a:pt x="92" y="115"/>
                      <a:pt x="89" y="112"/>
                      <a:pt x="86" y="110"/>
                    </a:cubicBezTo>
                    <a:cubicBezTo>
                      <a:pt x="85" y="110"/>
                      <a:pt x="84" y="109"/>
                      <a:pt x="83" y="108"/>
                    </a:cubicBezTo>
                    <a:cubicBezTo>
                      <a:pt x="82" y="112"/>
                      <a:pt x="82" y="116"/>
                      <a:pt x="81" y="120"/>
                    </a:cubicBezTo>
                    <a:cubicBezTo>
                      <a:pt x="74" y="118"/>
                      <a:pt x="72" y="114"/>
                      <a:pt x="73" y="108"/>
                    </a:cubicBezTo>
                    <a:cubicBezTo>
                      <a:pt x="76" y="95"/>
                      <a:pt x="81" y="83"/>
                      <a:pt x="88" y="71"/>
                    </a:cubicBezTo>
                    <a:cubicBezTo>
                      <a:pt x="84" y="74"/>
                      <a:pt x="80" y="76"/>
                      <a:pt x="76" y="78"/>
                    </a:cubicBezTo>
                    <a:cubicBezTo>
                      <a:pt x="71" y="81"/>
                      <a:pt x="65" y="84"/>
                      <a:pt x="60" y="87"/>
                    </a:cubicBezTo>
                    <a:cubicBezTo>
                      <a:pt x="60" y="87"/>
                      <a:pt x="60" y="87"/>
                      <a:pt x="59" y="87"/>
                    </a:cubicBezTo>
                    <a:cubicBezTo>
                      <a:pt x="57" y="88"/>
                      <a:pt x="54" y="88"/>
                      <a:pt x="53" y="89"/>
                    </a:cubicBezTo>
                    <a:cubicBezTo>
                      <a:pt x="51" y="93"/>
                      <a:pt x="49" y="97"/>
                      <a:pt x="49" y="101"/>
                    </a:cubicBezTo>
                    <a:cubicBezTo>
                      <a:pt x="49" y="110"/>
                      <a:pt x="50" y="119"/>
                      <a:pt x="51" y="128"/>
                    </a:cubicBezTo>
                    <a:cubicBezTo>
                      <a:pt x="51" y="131"/>
                      <a:pt x="51" y="134"/>
                      <a:pt x="51" y="137"/>
                    </a:cubicBezTo>
                    <a:cubicBezTo>
                      <a:pt x="48" y="136"/>
                      <a:pt x="45" y="136"/>
                      <a:pt x="43" y="134"/>
                    </a:cubicBezTo>
                    <a:cubicBezTo>
                      <a:pt x="40" y="132"/>
                      <a:pt x="37" y="130"/>
                      <a:pt x="38" y="125"/>
                    </a:cubicBezTo>
                    <a:cubicBezTo>
                      <a:pt x="40" y="119"/>
                      <a:pt x="39" y="113"/>
                      <a:pt x="39" y="107"/>
                    </a:cubicBezTo>
                    <a:cubicBezTo>
                      <a:pt x="38" y="107"/>
                      <a:pt x="38" y="107"/>
                      <a:pt x="37" y="106"/>
                    </a:cubicBezTo>
                    <a:cubicBezTo>
                      <a:pt x="36" y="109"/>
                      <a:pt x="34" y="111"/>
                      <a:pt x="33" y="114"/>
                    </a:cubicBezTo>
                    <a:cubicBezTo>
                      <a:pt x="30" y="120"/>
                      <a:pt x="25" y="122"/>
                      <a:pt x="21" y="120"/>
                    </a:cubicBezTo>
                    <a:cubicBezTo>
                      <a:pt x="16" y="118"/>
                      <a:pt x="15" y="113"/>
                      <a:pt x="17" y="108"/>
                    </a:cubicBezTo>
                    <a:cubicBezTo>
                      <a:pt x="20" y="99"/>
                      <a:pt x="23" y="91"/>
                      <a:pt x="26" y="81"/>
                    </a:cubicBezTo>
                    <a:cubicBezTo>
                      <a:pt x="19" y="90"/>
                      <a:pt x="12" y="85"/>
                      <a:pt x="5" y="81"/>
                    </a:cubicBezTo>
                    <a:cubicBezTo>
                      <a:pt x="0" y="79"/>
                      <a:pt x="0" y="76"/>
                      <a:pt x="5" y="73"/>
                    </a:cubicBezTo>
                    <a:cubicBezTo>
                      <a:pt x="15" y="68"/>
                      <a:pt x="25" y="62"/>
                      <a:pt x="34" y="56"/>
                    </a:cubicBezTo>
                    <a:cubicBezTo>
                      <a:pt x="35" y="55"/>
                      <a:pt x="37" y="54"/>
                      <a:pt x="37" y="52"/>
                    </a:cubicBezTo>
                    <a:cubicBezTo>
                      <a:pt x="38" y="46"/>
                      <a:pt x="38" y="39"/>
                      <a:pt x="38" y="33"/>
                    </a:cubicBezTo>
                    <a:cubicBezTo>
                      <a:pt x="38" y="32"/>
                      <a:pt x="38" y="32"/>
                      <a:pt x="37" y="32"/>
                    </a:cubicBezTo>
                    <a:cubicBezTo>
                      <a:pt x="32" y="40"/>
                      <a:pt x="27" y="48"/>
                      <a:pt x="22" y="55"/>
                    </a:cubicBezTo>
                    <a:cubicBezTo>
                      <a:pt x="22" y="56"/>
                      <a:pt x="22" y="56"/>
                      <a:pt x="23" y="57"/>
                    </a:cubicBezTo>
                    <a:cubicBezTo>
                      <a:pt x="20" y="56"/>
                      <a:pt x="17" y="56"/>
                      <a:pt x="14" y="55"/>
                    </a:cubicBezTo>
                    <a:cubicBezTo>
                      <a:pt x="9" y="53"/>
                      <a:pt x="7" y="49"/>
                      <a:pt x="9" y="44"/>
                    </a:cubicBezTo>
                    <a:cubicBezTo>
                      <a:pt x="10" y="42"/>
                      <a:pt x="10" y="39"/>
                      <a:pt x="11" y="36"/>
                    </a:cubicBezTo>
                    <a:cubicBezTo>
                      <a:pt x="13" y="28"/>
                      <a:pt x="18" y="23"/>
                      <a:pt x="26" y="20"/>
                    </a:cubicBezTo>
                    <a:cubicBezTo>
                      <a:pt x="27" y="19"/>
                      <a:pt x="30" y="20"/>
                      <a:pt x="32" y="22"/>
                    </a:cubicBezTo>
                    <a:cubicBezTo>
                      <a:pt x="34" y="23"/>
                      <a:pt x="32" y="25"/>
                      <a:pt x="31" y="27"/>
                    </a:cubicBezTo>
                    <a:cubicBezTo>
                      <a:pt x="29" y="28"/>
                      <a:pt x="29" y="31"/>
                      <a:pt x="28" y="33"/>
                    </a:cubicBezTo>
                    <a:close/>
                  </a:path>
                </a:pathLst>
              </a:custGeom>
              <a:grpFill/>
              <a:ln>
                <a:noFill/>
              </a:ln>
            </p:spPr>
            <p:txBody>
              <a:bodyPr vert="horz" wrap="square" lIns="91440" tIns="45720" rIns="91440" bIns="45720" numCol="1" anchor="t" anchorCtr="0" compatLnSpc="1"/>
              <a:lstStyle/>
              <a:p>
                <a:endParaRPr lang="zh-CN" altLang="en-US"/>
              </a:p>
            </p:txBody>
          </p:sp>
          <p:sp>
            <p:nvSpPr>
              <p:cNvPr id="31" name="Freeform 6"/>
              <p:cNvSpPr/>
              <p:nvPr/>
            </p:nvSpPr>
            <p:spPr bwMode="auto">
              <a:xfrm>
                <a:off x="12756799" y="2388393"/>
                <a:ext cx="307975" cy="463550"/>
              </a:xfrm>
              <a:custGeom>
                <a:avLst/>
                <a:gdLst>
                  <a:gd name="T0" fmla="*/ 33 w 72"/>
                  <a:gd name="T1" fmla="*/ 76 h 109"/>
                  <a:gd name="T2" fmla="*/ 44 w 72"/>
                  <a:gd name="T3" fmla="*/ 73 h 109"/>
                  <a:gd name="T4" fmla="*/ 59 w 72"/>
                  <a:gd name="T5" fmla="*/ 71 h 109"/>
                  <a:gd name="T6" fmla="*/ 69 w 72"/>
                  <a:gd name="T7" fmla="*/ 92 h 109"/>
                  <a:gd name="T8" fmla="*/ 66 w 72"/>
                  <a:gd name="T9" fmla="*/ 94 h 109"/>
                  <a:gd name="T10" fmla="*/ 49 w 72"/>
                  <a:gd name="T11" fmla="*/ 96 h 109"/>
                  <a:gd name="T12" fmla="*/ 28 w 72"/>
                  <a:gd name="T13" fmla="*/ 106 h 109"/>
                  <a:gd name="T14" fmla="*/ 16 w 72"/>
                  <a:gd name="T15" fmla="*/ 106 h 109"/>
                  <a:gd name="T16" fmla="*/ 1 w 72"/>
                  <a:gd name="T17" fmla="*/ 80 h 109"/>
                  <a:gd name="T18" fmla="*/ 2 w 72"/>
                  <a:gd name="T19" fmla="*/ 74 h 109"/>
                  <a:gd name="T20" fmla="*/ 23 w 72"/>
                  <a:gd name="T21" fmla="*/ 31 h 109"/>
                  <a:gd name="T22" fmla="*/ 22 w 72"/>
                  <a:gd name="T23" fmla="*/ 26 h 109"/>
                  <a:gd name="T24" fmla="*/ 12 w 72"/>
                  <a:gd name="T25" fmla="*/ 16 h 109"/>
                  <a:gd name="T26" fmla="*/ 15 w 72"/>
                  <a:gd name="T27" fmla="*/ 10 h 109"/>
                  <a:gd name="T28" fmla="*/ 32 w 72"/>
                  <a:gd name="T29" fmla="*/ 5 h 109"/>
                  <a:gd name="T30" fmla="*/ 60 w 72"/>
                  <a:gd name="T31" fmla="*/ 18 h 109"/>
                  <a:gd name="T32" fmla="*/ 59 w 72"/>
                  <a:gd name="T33" fmla="*/ 26 h 109"/>
                  <a:gd name="T34" fmla="*/ 52 w 72"/>
                  <a:gd name="T35" fmla="*/ 36 h 109"/>
                  <a:gd name="T36" fmla="*/ 34 w 72"/>
                  <a:gd name="T37" fmla="*/ 72 h 109"/>
                  <a:gd name="T38" fmla="*/ 33 w 72"/>
                  <a:gd name="T39"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109">
                    <a:moveTo>
                      <a:pt x="33" y="76"/>
                    </a:moveTo>
                    <a:cubicBezTo>
                      <a:pt x="37" y="74"/>
                      <a:pt x="40" y="73"/>
                      <a:pt x="44" y="73"/>
                    </a:cubicBezTo>
                    <a:cubicBezTo>
                      <a:pt x="49" y="72"/>
                      <a:pt x="54" y="71"/>
                      <a:pt x="59" y="71"/>
                    </a:cubicBezTo>
                    <a:cubicBezTo>
                      <a:pt x="66" y="72"/>
                      <a:pt x="72" y="85"/>
                      <a:pt x="69" y="92"/>
                    </a:cubicBezTo>
                    <a:cubicBezTo>
                      <a:pt x="68" y="93"/>
                      <a:pt x="67" y="94"/>
                      <a:pt x="66" y="94"/>
                    </a:cubicBezTo>
                    <a:cubicBezTo>
                      <a:pt x="60" y="95"/>
                      <a:pt x="54" y="94"/>
                      <a:pt x="49" y="96"/>
                    </a:cubicBezTo>
                    <a:cubicBezTo>
                      <a:pt x="42" y="99"/>
                      <a:pt x="35" y="102"/>
                      <a:pt x="28" y="106"/>
                    </a:cubicBezTo>
                    <a:cubicBezTo>
                      <a:pt x="24" y="108"/>
                      <a:pt x="21" y="109"/>
                      <a:pt x="16" y="106"/>
                    </a:cubicBezTo>
                    <a:cubicBezTo>
                      <a:pt x="7" y="100"/>
                      <a:pt x="3" y="90"/>
                      <a:pt x="1" y="80"/>
                    </a:cubicBezTo>
                    <a:cubicBezTo>
                      <a:pt x="0" y="78"/>
                      <a:pt x="1" y="76"/>
                      <a:pt x="2" y="74"/>
                    </a:cubicBezTo>
                    <a:cubicBezTo>
                      <a:pt x="9" y="60"/>
                      <a:pt x="16" y="45"/>
                      <a:pt x="23" y="31"/>
                    </a:cubicBezTo>
                    <a:cubicBezTo>
                      <a:pt x="23" y="30"/>
                      <a:pt x="23" y="28"/>
                      <a:pt x="22" y="26"/>
                    </a:cubicBezTo>
                    <a:cubicBezTo>
                      <a:pt x="19" y="23"/>
                      <a:pt x="15" y="20"/>
                      <a:pt x="12" y="16"/>
                    </a:cubicBezTo>
                    <a:cubicBezTo>
                      <a:pt x="10" y="13"/>
                      <a:pt x="11" y="11"/>
                      <a:pt x="15" y="10"/>
                    </a:cubicBezTo>
                    <a:cubicBezTo>
                      <a:pt x="21" y="9"/>
                      <a:pt x="26" y="7"/>
                      <a:pt x="32" y="5"/>
                    </a:cubicBezTo>
                    <a:cubicBezTo>
                      <a:pt x="44" y="0"/>
                      <a:pt x="57" y="6"/>
                      <a:pt x="60" y="18"/>
                    </a:cubicBezTo>
                    <a:cubicBezTo>
                      <a:pt x="61" y="21"/>
                      <a:pt x="60" y="24"/>
                      <a:pt x="59" y="26"/>
                    </a:cubicBezTo>
                    <a:cubicBezTo>
                      <a:pt x="57" y="29"/>
                      <a:pt x="54" y="33"/>
                      <a:pt x="52" y="36"/>
                    </a:cubicBezTo>
                    <a:cubicBezTo>
                      <a:pt x="46" y="48"/>
                      <a:pt x="40" y="60"/>
                      <a:pt x="34" y="72"/>
                    </a:cubicBezTo>
                    <a:cubicBezTo>
                      <a:pt x="34" y="72"/>
                      <a:pt x="34" y="74"/>
                      <a:pt x="33" y="76"/>
                    </a:cubicBezTo>
                    <a:close/>
                  </a:path>
                </a:pathLst>
              </a:custGeom>
              <a:grpFill/>
              <a:ln>
                <a:noFill/>
              </a:ln>
            </p:spPr>
            <p:txBody>
              <a:bodyPr vert="horz" wrap="square" lIns="91440" tIns="45720" rIns="91440" bIns="45720" numCol="1" anchor="t" anchorCtr="0" compatLnSpc="1"/>
              <a:lstStyle/>
              <a:p>
                <a:endParaRPr lang="zh-CN" altLang="en-US"/>
              </a:p>
            </p:txBody>
          </p:sp>
          <p:grpSp>
            <p:nvGrpSpPr>
              <p:cNvPr id="32" name="组合 31"/>
              <p:cNvGrpSpPr/>
              <p:nvPr/>
            </p:nvGrpSpPr>
            <p:grpSpPr>
              <a:xfrm>
                <a:off x="10340336" y="2247899"/>
                <a:ext cx="547688" cy="679451"/>
                <a:chOff x="5548313" y="2084388"/>
                <a:chExt cx="547688" cy="679451"/>
              </a:xfrm>
              <a:grpFill/>
            </p:grpSpPr>
            <p:sp>
              <p:nvSpPr>
                <p:cNvPr id="37" name="Freeform 7"/>
                <p:cNvSpPr/>
                <p:nvPr/>
              </p:nvSpPr>
              <p:spPr bwMode="auto">
                <a:xfrm>
                  <a:off x="5548313" y="2084388"/>
                  <a:ext cx="547688" cy="446088"/>
                </a:xfrm>
                <a:custGeom>
                  <a:avLst/>
                  <a:gdLst>
                    <a:gd name="T0" fmla="*/ 101 w 128"/>
                    <a:gd name="T1" fmla="*/ 58 h 105"/>
                    <a:gd name="T2" fmla="*/ 74 w 128"/>
                    <a:gd name="T3" fmla="*/ 56 h 105"/>
                    <a:gd name="T4" fmla="*/ 68 w 128"/>
                    <a:gd name="T5" fmla="*/ 57 h 105"/>
                    <a:gd name="T6" fmla="*/ 51 w 128"/>
                    <a:gd name="T7" fmla="*/ 59 h 105"/>
                    <a:gd name="T8" fmla="*/ 36 w 128"/>
                    <a:gd name="T9" fmla="*/ 65 h 105"/>
                    <a:gd name="T10" fmla="*/ 28 w 128"/>
                    <a:gd name="T11" fmla="*/ 73 h 105"/>
                    <a:gd name="T12" fmla="*/ 16 w 128"/>
                    <a:gd name="T13" fmla="*/ 102 h 105"/>
                    <a:gd name="T14" fmla="*/ 13 w 128"/>
                    <a:gd name="T15" fmla="*/ 104 h 105"/>
                    <a:gd name="T16" fmla="*/ 1 w 128"/>
                    <a:gd name="T17" fmla="*/ 98 h 105"/>
                    <a:gd name="T18" fmla="*/ 0 w 128"/>
                    <a:gd name="T19" fmla="*/ 93 h 105"/>
                    <a:gd name="T20" fmla="*/ 15 w 128"/>
                    <a:gd name="T21" fmla="*/ 60 h 105"/>
                    <a:gd name="T22" fmla="*/ 16 w 128"/>
                    <a:gd name="T23" fmla="*/ 58 h 105"/>
                    <a:gd name="T24" fmla="*/ 20 w 128"/>
                    <a:gd name="T25" fmla="*/ 52 h 105"/>
                    <a:gd name="T26" fmla="*/ 32 w 128"/>
                    <a:gd name="T27" fmla="*/ 54 h 105"/>
                    <a:gd name="T28" fmla="*/ 39 w 128"/>
                    <a:gd name="T29" fmla="*/ 55 h 105"/>
                    <a:gd name="T30" fmla="*/ 72 w 128"/>
                    <a:gd name="T31" fmla="*/ 21 h 105"/>
                    <a:gd name="T32" fmla="*/ 74 w 128"/>
                    <a:gd name="T33" fmla="*/ 16 h 105"/>
                    <a:gd name="T34" fmla="*/ 74 w 128"/>
                    <a:gd name="T35" fmla="*/ 11 h 105"/>
                    <a:gd name="T36" fmla="*/ 71 w 128"/>
                    <a:gd name="T37" fmla="*/ 11 h 105"/>
                    <a:gd name="T38" fmla="*/ 68 w 128"/>
                    <a:gd name="T39" fmla="*/ 15 h 105"/>
                    <a:gd name="T40" fmla="*/ 68 w 128"/>
                    <a:gd name="T41" fmla="*/ 21 h 105"/>
                    <a:gd name="T42" fmla="*/ 59 w 128"/>
                    <a:gd name="T43" fmla="*/ 29 h 105"/>
                    <a:gd name="T44" fmla="*/ 53 w 128"/>
                    <a:gd name="T45" fmla="*/ 27 h 105"/>
                    <a:gd name="T46" fmla="*/ 47 w 128"/>
                    <a:gd name="T47" fmla="*/ 24 h 105"/>
                    <a:gd name="T48" fmla="*/ 47 w 128"/>
                    <a:gd name="T49" fmla="*/ 32 h 105"/>
                    <a:gd name="T50" fmla="*/ 47 w 128"/>
                    <a:gd name="T51" fmla="*/ 34 h 105"/>
                    <a:gd name="T52" fmla="*/ 43 w 128"/>
                    <a:gd name="T53" fmla="*/ 45 h 105"/>
                    <a:gd name="T54" fmla="*/ 31 w 128"/>
                    <a:gd name="T55" fmla="*/ 39 h 105"/>
                    <a:gd name="T56" fmla="*/ 29 w 128"/>
                    <a:gd name="T57" fmla="*/ 23 h 105"/>
                    <a:gd name="T58" fmla="*/ 33 w 128"/>
                    <a:gd name="T59" fmla="*/ 14 h 105"/>
                    <a:gd name="T60" fmla="*/ 36 w 128"/>
                    <a:gd name="T61" fmla="*/ 9 h 105"/>
                    <a:gd name="T62" fmla="*/ 42 w 128"/>
                    <a:gd name="T63" fmla="*/ 13 h 105"/>
                    <a:gd name="T64" fmla="*/ 44 w 128"/>
                    <a:gd name="T65" fmla="*/ 16 h 105"/>
                    <a:gd name="T66" fmla="*/ 57 w 128"/>
                    <a:gd name="T67" fmla="*/ 14 h 105"/>
                    <a:gd name="T68" fmla="*/ 62 w 128"/>
                    <a:gd name="T69" fmla="*/ 11 h 105"/>
                    <a:gd name="T70" fmla="*/ 84 w 128"/>
                    <a:gd name="T71" fmla="*/ 0 h 105"/>
                    <a:gd name="T72" fmla="*/ 96 w 128"/>
                    <a:gd name="T73" fmla="*/ 7 h 105"/>
                    <a:gd name="T74" fmla="*/ 96 w 128"/>
                    <a:gd name="T75" fmla="*/ 20 h 105"/>
                    <a:gd name="T76" fmla="*/ 83 w 128"/>
                    <a:gd name="T77" fmla="*/ 43 h 105"/>
                    <a:gd name="T78" fmla="*/ 94 w 128"/>
                    <a:gd name="T79" fmla="*/ 44 h 105"/>
                    <a:gd name="T80" fmla="*/ 122 w 128"/>
                    <a:gd name="T81" fmla="*/ 59 h 105"/>
                    <a:gd name="T82" fmla="*/ 120 w 128"/>
                    <a:gd name="T83" fmla="*/ 73 h 105"/>
                    <a:gd name="T84" fmla="*/ 98 w 128"/>
                    <a:gd name="T85" fmla="*/ 73 h 105"/>
                    <a:gd name="T86" fmla="*/ 97 w 128"/>
                    <a:gd name="T87" fmla="*/ 66 h 105"/>
                    <a:gd name="T88" fmla="*/ 101 w 128"/>
                    <a:gd name="T8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105">
                      <a:moveTo>
                        <a:pt x="101" y="58"/>
                      </a:moveTo>
                      <a:cubicBezTo>
                        <a:pt x="94" y="52"/>
                        <a:pt x="81" y="52"/>
                        <a:pt x="74" y="56"/>
                      </a:cubicBezTo>
                      <a:cubicBezTo>
                        <a:pt x="73" y="57"/>
                        <a:pt x="70" y="58"/>
                        <a:pt x="68" y="57"/>
                      </a:cubicBezTo>
                      <a:cubicBezTo>
                        <a:pt x="62" y="56"/>
                        <a:pt x="57" y="57"/>
                        <a:pt x="51" y="59"/>
                      </a:cubicBezTo>
                      <a:cubicBezTo>
                        <a:pt x="46" y="61"/>
                        <a:pt x="41" y="63"/>
                        <a:pt x="36" y="65"/>
                      </a:cubicBezTo>
                      <a:cubicBezTo>
                        <a:pt x="32" y="67"/>
                        <a:pt x="29" y="69"/>
                        <a:pt x="28" y="73"/>
                      </a:cubicBezTo>
                      <a:cubicBezTo>
                        <a:pt x="24" y="82"/>
                        <a:pt x="20" y="92"/>
                        <a:pt x="16" y="102"/>
                      </a:cubicBezTo>
                      <a:cubicBezTo>
                        <a:pt x="16" y="103"/>
                        <a:pt x="14" y="105"/>
                        <a:pt x="13" y="104"/>
                      </a:cubicBezTo>
                      <a:cubicBezTo>
                        <a:pt x="9" y="103"/>
                        <a:pt x="5" y="100"/>
                        <a:pt x="1" y="98"/>
                      </a:cubicBezTo>
                      <a:cubicBezTo>
                        <a:pt x="0" y="97"/>
                        <a:pt x="0" y="95"/>
                        <a:pt x="0" y="93"/>
                      </a:cubicBezTo>
                      <a:cubicBezTo>
                        <a:pt x="5" y="82"/>
                        <a:pt x="10" y="71"/>
                        <a:pt x="15" y="60"/>
                      </a:cubicBezTo>
                      <a:cubicBezTo>
                        <a:pt x="15" y="59"/>
                        <a:pt x="16" y="59"/>
                        <a:pt x="16" y="58"/>
                      </a:cubicBezTo>
                      <a:cubicBezTo>
                        <a:pt x="18" y="56"/>
                        <a:pt x="19" y="52"/>
                        <a:pt x="20" y="52"/>
                      </a:cubicBezTo>
                      <a:cubicBezTo>
                        <a:pt x="24" y="52"/>
                        <a:pt x="29" y="52"/>
                        <a:pt x="32" y="54"/>
                      </a:cubicBezTo>
                      <a:cubicBezTo>
                        <a:pt x="35" y="55"/>
                        <a:pt x="36" y="56"/>
                        <a:pt x="39" y="55"/>
                      </a:cubicBezTo>
                      <a:cubicBezTo>
                        <a:pt x="57" y="50"/>
                        <a:pt x="66" y="37"/>
                        <a:pt x="72" y="21"/>
                      </a:cubicBezTo>
                      <a:cubicBezTo>
                        <a:pt x="72" y="20"/>
                        <a:pt x="73" y="18"/>
                        <a:pt x="74" y="16"/>
                      </a:cubicBezTo>
                      <a:cubicBezTo>
                        <a:pt x="74" y="14"/>
                        <a:pt x="74" y="13"/>
                        <a:pt x="74" y="11"/>
                      </a:cubicBezTo>
                      <a:cubicBezTo>
                        <a:pt x="74" y="11"/>
                        <a:pt x="72" y="10"/>
                        <a:pt x="71" y="11"/>
                      </a:cubicBezTo>
                      <a:cubicBezTo>
                        <a:pt x="70" y="12"/>
                        <a:pt x="68" y="13"/>
                        <a:pt x="68" y="15"/>
                      </a:cubicBezTo>
                      <a:cubicBezTo>
                        <a:pt x="67" y="17"/>
                        <a:pt x="68" y="19"/>
                        <a:pt x="68" y="21"/>
                      </a:cubicBezTo>
                      <a:cubicBezTo>
                        <a:pt x="69" y="28"/>
                        <a:pt x="68" y="30"/>
                        <a:pt x="59" y="29"/>
                      </a:cubicBezTo>
                      <a:cubicBezTo>
                        <a:pt x="57" y="29"/>
                        <a:pt x="55" y="28"/>
                        <a:pt x="53" y="27"/>
                      </a:cubicBezTo>
                      <a:cubicBezTo>
                        <a:pt x="51" y="26"/>
                        <a:pt x="49" y="25"/>
                        <a:pt x="47" y="24"/>
                      </a:cubicBezTo>
                      <a:cubicBezTo>
                        <a:pt x="47" y="27"/>
                        <a:pt x="47" y="29"/>
                        <a:pt x="47" y="32"/>
                      </a:cubicBezTo>
                      <a:cubicBezTo>
                        <a:pt x="47" y="33"/>
                        <a:pt x="47" y="33"/>
                        <a:pt x="47" y="34"/>
                      </a:cubicBezTo>
                      <a:cubicBezTo>
                        <a:pt x="47" y="38"/>
                        <a:pt x="48" y="43"/>
                        <a:pt x="43" y="45"/>
                      </a:cubicBezTo>
                      <a:cubicBezTo>
                        <a:pt x="39" y="46"/>
                        <a:pt x="34" y="44"/>
                        <a:pt x="31" y="39"/>
                      </a:cubicBezTo>
                      <a:cubicBezTo>
                        <a:pt x="28" y="34"/>
                        <a:pt x="25" y="29"/>
                        <a:pt x="29" y="23"/>
                      </a:cubicBezTo>
                      <a:cubicBezTo>
                        <a:pt x="31" y="20"/>
                        <a:pt x="31" y="17"/>
                        <a:pt x="33" y="14"/>
                      </a:cubicBezTo>
                      <a:cubicBezTo>
                        <a:pt x="34" y="12"/>
                        <a:pt x="35" y="9"/>
                        <a:pt x="36" y="9"/>
                      </a:cubicBezTo>
                      <a:cubicBezTo>
                        <a:pt x="38" y="10"/>
                        <a:pt x="40" y="11"/>
                        <a:pt x="42" y="13"/>
                      </a:cubicBezTo>
                      <a:cubicBezTo>
                        <a:pt x="42" y="13"/>
                        <a:pt x="43" y="15"/>
                        <a:pt x="44" y="16"/>
                      </a:cubicBezTo>
                      <a:cubicBezTo>
                        <a:pt x="48" y="13"/>
                        <a:pt x="52" y="11"/>
                        <a:pt x="57" y="14"/>
                      </a:cubicBezTo>
                      <a:cubicBezTo>
                        <a:pt x="58" y="15"/>
                        <a:pt x="61" y="13"/>
                        <a:pt x="62" y="11"/>
                      </a:cubicBezTo>
                      <a:cubicBezTo>
                        <a:pt x="69" y="5"/>
                        <a:pt x="75" y="0"/>
                        <a:pt x="84" y="0"/>
                      </a:cubicBezTo>
                      <a:cubicBezTo>
                        <a:pt x="89" y="0"/>
                        <a:pt x="93" y="2"/>
                        <a:pt x="96" y="7"/>
                      </a:cubicBezTo>
                      <a:cubicBezTo>
                        <a:pt x="99" y="11"/>
                        <a:pt x="98" y="15"/>
                        <a:pt x="96" y="20"/>
                      </a:cubicBezTo>
                      <a:cubicBezTo>
                        <a:pt x="91" y="27"/>
                        <a:pt x="87" y="35"/>
                        <a:pt x="83" y="43"/>
                      </a:cubicBezTo>
                      <a:cubicBezTo>
                        <a:pt x="88" y="43"/>
                        <a:pt x="91" y="44"/>
                        <a:pt x="94" y="44"/>
                      </a:cubicBezTo>
                      <a:cubicBezTo>
                        <a:pt x="105" y="46"/>
                        <a:pt x="115" y="50"/>
                        <a:pt x="122" y="59"/>
                      </a:cubicBezTo>
                      <a:cubicBezTo>
                        <a:pt x="128" y="65"/>
                        <a:pt x="127" y="68"/>
                        <a:pt x="120" y="73"/>
                      </a:cubicBezTo>
                      <a:cubicBezTo>
                        <a:pt x="113" y="77"/>
                        <a:pt x="105" y="77"/>
                        <a:pt x="98" y="73"/>
                      </a:cubicBezTo>
                      <a:cubicBezTo>
                        <a:pt x="95" y="71"/>
                        <a:pt x="95" y="69"/>
                        <a:pt x="97" y="66"/>
                      </a:cubicBezTo>
                      <a:cubicBezTo>
                        <a:pt x="98" y="64"/>
                        <a:pt x="100" y="61"/>
                        <a:pt x="101"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
                <p:cNvSpPr/>
                <p:nvPr/>
              </p:nvSpPr>
              <p:spPr bwMode="auto">
                <a:xfrm>
                  <a:off x="5664200" y="2355851"/>
                  <a:ext cx="341313" cy="407988"/>
                </a:xfrm>
                <a:custGeom>
                  <a:avLst/>
                  <a:gdLst>
                    <a:gd name="T0" fmla="*/ 46 w 80"/>
                    <a:gd name="T1" fmla="*/ 29 h 96"/>
                    <a:gd name="T2" fmla="*/ 65 w 80"/>
                    <a:gd name="T3" fmla="*/ 29 h 96"/>
                    <a:gd name="T4" fmla="*/ 79 w 80"/>
                    <a:gd name="T5" fmla="*/ 41 h 96"/>
                    <a:gd name="T6" fmla="*/ 74 w 80"/>
                    <a:gd name="T7" fmla="*/ 43 h 96"/>
                    <a:gd name="T8" fmla="*/ 60 w 80"/>
                    <a:gd name="T9" fmla="*/ 43 h 96"/>
                    <a:gd name="T10" fmla="*/ 52 w 80"/>
                    <a:gd name="T11" fmla="*/ 50 h 96"/>
                    <a:gd name="T12" fmla="*/ 49 w 80"/>
                    <a:gd name="T13" fmla="*/ 87 h 96"/>
                    <a:gd name="T14" fmla="*/ 37 w 80"/>
                    <a:gd name="T15" fmla="*/ 95 h 96"/>
                    <a:gd name="T16" fmla="*/ 21 w 80"/>
                    <a:gd name="T17" fmla="*/ 68 h 96"/>
                    <a:gd name="T18" fmla="*/ 22 w 80"/>
                    <a:gd name="T19" fmla="*/ 62 h 96"/>
                    <a:gd name="T20" fmla="*/ 30 w 80"/>
                    <a:gd name="T21" fmla="*/ 72 h 96"/>
                    <a:gd name="T22" fmla="*/ 40 w 80"/>
                    <a:gd name="T23" fmla="*/ 70 h 96"/>
                    <a:gd name="T24" fmla="*/ 43 w 80"/>
                    <a:gd name="T25" fmla="*/ 46 h 96"/>
                    <a:gd name="T26" fmla="*/ 24 w 80"/>
                    <a:gd name="T27" fmla="*/ 52 h 96"/>
                    <a:gd name="T28" fmla="*/ 19 w 80"/>
                    <a:gd name="T29" fmla="*/ 54 h 96"/>
                    <a:gd name="T30" fmla="*/ 6 w 80"/>
                    <a:gd name="T31" fmla="*/ 54 h 96"/>
                    <a:gd name="T32" fmla="*/ 2 w 80"/>
                    <a:gd name="T33" fmla="*/ 40 h 96"/>
                    <a:gd name="T34" fmla="*/ 6 w 80"/>
                    <a:gd name="T35" fmla="*/ 37 h 96"/>
                    <a:gd name="T36" fmla="*/ 28 w 80"/>
                    <a:gd name="T37" fmla="*/ 33 h 96"/>
                    <a:gd name="T38" fmla="*/ 33 w 80"/>
                    <a:gd name="T39" fmla="*/ 32 h 96"/>
                    <a:gd name="T40" fmla="*/ 36 w 80"/>
                    <a:gd name="T41" fmla="*/ 22 h 96"/>
                    <a:gd name="T42" fmla="*/ 46 w 80"/>
                    <a:gd name="T43" fmla="*/ 12 h 96"/>
                    <a:gd name="T44" fmla="*/ 45 w 80"/>
                    <a:gd name="T45" fmla="*/ 10 h 96"/>
                    <a:gd name="T46" fmla="*/ 26 w 80"/>
                    <a:gd name="T47" fmla="*/ 17 h 96"/>
                    <a:gd name="T48" fmla="*/ 15 w 80"/>
                    <a:gd name="T49" fmla="*/ 24 h 96"/>
                    <a:gd name="T50" fmla="*/ 5 w 80"/>
                    <a:gd name="T51" fmla="*/ 22 h 96"/>
                    <a:gd name="T52" fmla="*/ 1 w 80"/>
                    <a:gd name="T53" fmla="*/ 17 h 96"/>
                    <a:gd name="T54" fmla="*/ 36 w 80"/>
                    <a:gd name="T55" fmla="*/ 2 h 96"/>
                    <a:gd name="T56" fmla="*/ 55 w 80"/>
                    <a:gd name="T57" fmla="*/ 0 h 96"/>
                    <a:gd name="T58" fmla="*/ 61 w 80"/>
                    <a:gd name="T59" fmla="*/ 6 h 96"/>
                    <a:gd name="T60" fmla="*/ 59 w 80"/>
                    <a:gd name="T61" fmla="*/ 13 h 96"/>
                    <a:gd name="T62" fmla="*/ 46 w 80"/>
                    <a:gd name="T63"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96">
                      <a:moveTo>
                        <a:pt x="46" y="29"/>
                      </a:moveTo>
                      <a:cubicBezTo>
                        <a:pt x="53" y="30"/>
                        <a:pt x="59" y="31"/>
                        <a:pt x="65" y="29"/>
                      </a:cubicBezTo>
                      <a:cubicBezTo>
                        <a:pt x="71" y="27"/>
                        <a:pt x="80" y="34"/>
                        <a:pt x="79" y="41"/>
                      </a:cubicBezTo>
                      <a:cubicBezTo>
                        <a:pt x="79" y="42"/>
                        <a:pt x="76" y="43"/>
                        <a:pt x="74" y="43"/>
                      </a:cubicBezTo>
                      <a:cubicBezTo>
                        <a:pt x="70" y="43"/>
                        <a:pt x="65" y="43"/>
                        <a:pt x="60" y="43"/>
                      </a:cubicBezTo>
                      <a:cubicBezTo>
                        <a:pt x="53" y="42"/>
                        <a:pt x="52" y="44"/>
                        <a:pt x="52" y="50"/>
                      </a:cubicBezTo>
                      <a:cubicBezTo>
                        <a:pt x="51" y="62"/>
                        <a:pt x="51" y="75"/>
                        <a:pt x="49" y="87"/>
                      </a:cubicBezTo>
                      <a:cubicBezTo>
                        <a:pt x="48" y="95"/>
                        <a:pt x="45" y="96"/>
                        <a:pt x="37" y="95"/>
                      </a:cubicBezTo>
                      <a:cubicBezTo>
                        <a:pt x="25" y="92"/>
                        <a:pt x="15" y="82"/>
                        <a:pt x="21" y="68"/>
                      </a:cubicBezTo>
                      <a:cubicBezTo>
                        <a:pt x="21" y="66"/>
                        <a:pt x="21" y="64"/>
                        <a:pt x="22" y="62"/>
                      </a:cubicBezTo>
                      <a:cubicBezTo>
                        <a:pt x="24" y="65"/>
                        <a:pt x="27" y="69"/>
                        <a:pt x="30" y="72"/>
                      </a:cubicBezTo>
                      <a:cubicBezTo>
                        <a:pt x="33" y="76"/>
                        <a:pt x="39" y="75"/>
                        <a:pt x="40" y="70"/>
                      </a:cubicBezTo>
                      <a:cubicBezTo>
                        <a:pt x="41" y="62"/>
                        <a:pt x="42" y="54"/>
                        <a:pt x="43" y="46"/>
                      </a:cubicBezTo>
                      <a:cubicBezTo>
                        <a:pt x="35" y="45"/>
                        <a:pt x="30" y="49"/>
                        <a:pt x="24" y="52"/>
                      </a:cubicBezTo>
                      <a:cubicBezTo>
                        <a:pt x="22" y="52"/>
                        <a:pt x="21" y="54"/>
                        <a:pt x="19" y="54"/>
                      </a:cubicBezTo>
                      <a:cubicBezTo>
                        <a:pt x="14" y="58"/>
                        <a:pt x="11" y="57"/>
                        <a:pt x="6" y="54"/>
                      </a:cubicBezTo>
                      <a:cubicBezTo>
                        <a:pt x="3" y="51"/>
                        <a:pt x="0" y="44"/>
                        <a:pt x="2" y="40"/>
                      </a:cubicBezTo>
                      <a:cubicBezTo>
                        <a:pt x="2" y="39"/>
                        <a:pt x="5" y="37"/>
                        <a:pt x="6" y="37"/>
                      </a:cubicBezTo>
                      <a:cubicBezTo>
                        <a:pt x="14" y="39"/>
                        <a:pt x="20" y="35"/>
                        <a:pt x="28" y="33"/>
                      </a:cubicBezTo>
                      <a:cubicBezTo>
                        <a:pt x="29" y="33"/>
                        <a:pt x="31" y="32"/>
                        <a:pt x="33" y="32"/>
                      </a:cubicBezTo>
                      <a:cubicBezTo>
                        <a:pt x="31" y="27"/>
                        <a:pt x="31" y="24"/>
                        <a:pt x="36" y="22"/>
                      </a:cubicBezTo>
                      <a:cubicBezTo>
                        <a:pt x="39" y="19"/>
                        <a:pt x="42" y="15"/>
                        <a:pt x="46" y="12"/>
                      </a:cubicBezTo>
                      <a:cubicBezTo>
                        <a:pt x="45" y="11"/>
                        <a:pt x="45" y="11"/>
                        <a:pt x="45" y="10"/>
                      </a:cubicBezTo>
                      <a:cubicBezTo>
                        <a:pt x="38" y="13"/>
                        <a:pt x="32" y="15"/>
                        <a:pt x="26" y="17"/>
                      </a:cubicBezTo>
                      <a:cubicBezTo>
                        <a:pt x="22" y="19"/>
                        <a:pt x="18" y="22"/>
                        <a:pt x="15" y="24"/>
                      </a:cubicBezTo>
                      <a:cubicBezTo>
                        <a:pt x="11" y="26"/>
                        <a:pt x="7" y="27"/>
                        <a:pt x="5" y="22"/>
                      </a:cubicBezTo>
                      <a:cubicBezTo>
                        <a:pt x="4" y="20"/>
                        <a:pt x="3" y="19"/>
                        <a:pt x="1" y="17"/>
                      </a:cubicBezTo>
                      <a:cubicBezTo>
                        <a:pt x="13" y="12"/>
                        <a:pt x="25" y="6"/>
                        <a:pt x="36" y="2"/>
                      </a:cubicBezTo>
                      <a:cubicBezTo>
                        <a:pt x="42" y="0"/>
                        <a:pt x="49" y="0"/>
                        <a:pt x="55" y="0"/>
                      </a:cubicBezTo>
                      <a:cubicBezTo>
                        <a:pt x="57" y="0"/>
                        <a:pt x="60" y="4"/>
                        <a:pt x="61" y="6"/>
                      </a:cubicBezTo>
                      <a:cubicBezTo>
                        <a:pt x="62" y="8"/>
                        <a:pt x="61" y="11"/>
                        <a:pt x="59" y="13"/>
                      </a:cubicBezTo>
                      <a:cubicBezTo>
                        <a:pt x="55" y="18"/>
                        <a:pt x="51" y="23"/>
                        <a:pt x="4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a:off x="11192276" y="2400300"/>
                <a:ext cx="322175" cy="373063"/>
                <a:chOff x="3792874" y="3138488"/>
                <a:chExt cx="322175" cy="373063"/>
              </a:xfrm>
              <a:grpFill/>
            </p:grpSpPr>
            <p:sp>
              <p:nvSpPr>
                <p:cNvPr id="34" name="Freeform 15"/>
                <p:cNvSpPr/>
                <p:nvPr/>
              </p:nvSpPr>
              <p:spPr bwMode="auto">
                <a:xfrm>
                  <a:off x="3792874" y="3235325"/>
                  <a:ext cx="112625" cy="246063"/>
                </a:xfrm>
                <a:custGeom>
                  <a:avLst/>
                  <a:gdLst>
                    <a:gd name="T0" fmla="*/ 16 w 39"/>
                    <a:gd name="T1" fmla="*/ 29 h 58"/>
                    <a:gd name="T2" fmla="*/ 27 w 39"/>
                    <a:gd name="T3" fmla="*/ 7 h 58"/>
                    <a:gd name="T4" fmla="*/ 31 w 39"/>
                    <a:gd name="T5" fmla="*/ 1 h 58"/>
                    <a:gd name="T6" fmla="*/ 34 w 39"/>
                    <a:gd name="T7" fmla="*/ 6 h 58"/>
                    <a:gd name="T8" fmla="*/ 35 w 39"/>
                    <a:gd name="T9" fmla="*/ 26 h 58"/>
                    <a:gd name="T10" fmla="*/ 20 w 39"/>
                    <a:gd name="T11" fmla="*/ 52 h 58"/>
                    <a:gd name="T12" fmla="*/ 9 w 39"/>
                    <a:gd name="T13" fmla="*/ 57 h 58"/>
                    <a:gd name="T14" fmla="*/ 1 w 39"/>
                    <a:gd name="T15" fmla="*/ 43 h 58"/>
                    <a:gd name="T16" fmla="*/ 4 w 39"/>
                    <a:gd name="T17" fmla="*/ 6 h 58"/>
                    <a:gd name="T18" fmla="*/ 8 w 39"/>
                    <a:gd name="T19" fmla="*/ 0 h 58"/>
                    <a:gd name="T20" fmla="*/ 15 w 39"/>
                    <a:gd name="T21" fmla="*/ 6 h 58"/>
                    <a:gd name="T22" fmla="*/ 14 w 39"/>
                    <a:gd name="T23" fmla="*/ 20 h 58"/>
                    <a:gd name="T24" fmla="*/ 14 w 39"/>
                    <a:gd name="T25" fmla="*/ 28 h 58"/>
                    <a:gd name="T26" fmla="*/ 16 w 39"/>
                    <a:gd name="T27"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58">
                      <a:moveTo>
                        <a:pt x="16" y="29"/>
                      </a:moveTo>
                      <a:cubicBezTo>
                        <a:pt x="19" y="21"/>
                        <a:pt x="23" y="14"/>
                        <a:pt x="27" y="7"/>
                      </a:cubicBezTo>
                      <a:cubicBezTo>
                        <a:pt x="28" y="5"/>
                        <a:pt x="29" y="3"/>
                        <a:pt x="31" y="1"/>
                      </a:cubicBezTo>
                      <a:cubicBezTo>
                        <a:pt x="32" y="3"/>
                        <a:pt x="33" y="4"/>
                        <a:pt x="34" y="6"/>
                      </a:cubicBezTo>
                      <a:cubicBezTo>
                        <a:pt x="37" y="12"/>
                        <a:pt x="39" y="19"/>
                        <a:pt x="35" y="26"/>
                      </a:cubicBezTo>
                      <a:cubicBezTo>
                        <a:pt x="30" y="34"/>
                        <a:pt x="25" y="43"/>
                        <a:pt x="20" y="52"/>
                      </a:cubicBezTo>
                      <a:cubicBezTo>
                        <a:pt x="18" y="56"/>
                        <a:pt x="12" y="58"/>
                        <a:pt x="9" y="57"/>
                      </a:cubicBezTo>
                      <a:cubicBezTo>
                        <a:pt x="2" y="54"/>
                        <a:pt x="0" y="50"/>
                        <a:pt x="1" y="43"/>
                      </a:cubicBezTo>
                      <a:cubicBezTo>
                        <a:pt x="2" y="31"/>
                        <a:pt x="3" y="18"/>
                        <a:pt x="4" y="6"/>
                      </a:cubicBezTo>
                      <a:cubicBezTo>
                        <a:pt x="4" y="4"/>
                        <a:pt x="4" y="0"/>
                        <a:pt x="8" y="0"/>
                      </a:cubicBezTo>
                      <a:cubicBezTo>
                        <a:pt x="11" y="0"/>
                        <a:pt x="15" y="1"/>
                        <a:pt x="15" y="6"/>
                      </a:cubicBezTo>
                      <a:cubicBezTo>
                        <a:pt x="15" y="10"/>
                        <a:pt x="14" y="15"/>
                        <a:pt x="14" y="20"/>
                      </a:cubicBezTo>
                      <a:cubicBezTo>
                        <a:pt x="14" y="23"/>
                        <a:pt x="14" y="25"/>
                        <a:pt x="14" y="28"/>
                      </a:cubicBezTo>
                      <a:cubicBezTo>
                        <a:pt x="14" y="28"/>
                        <a:pt x="15" y="28"/>
                        <a:pt x="16"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
                <p:cNvSpPr/>
                <p:nvPr/>
              </p:nvSpPr>
              <p:spPr bwMode="auto">
                <a:xfrm>
                  <a:off x="3980111" y="3138488"/>
                  <a:ext cx="134938" cy="373063"/>
                </a:xfrm>
                <a:custGeom>
                  <a:avLst/>
                  <a:gdLst>
                    <a:gd name="T0" fmla="*/ 9 w 47"/>
                    <a:gd name="T1" fmla="*/ 73 h 88"/>
                    <a:gd name="T2" fmla="*/ 3 w 47"/>
                    <a:gd name="T3" fmla="*/ 67 h 88"/>
                    <a:gd name="T4" fmla="*/ 3 w 47"/>
                    <a:gd name="T5" fmla="*/ 57 h 88"/>
                    <a:gd name="T6" fmla="*/ 20 w 47"/>
                    <a:gd name="T7" fmla="*/ 38 h 88"/>
                    <a:gd name="T8" fmla="*/ 33 w 47"/>
                    <a:gd name="T9" fmla="*/ 20 h 88"/>
                    <a:gd name="T10" fmla="*/ 33 w 47"/>
                    <a:gd name="T11" fmla="*/ 4 h 88"/>
                    <a:gd name="T12" fmla="*/ 32 w 47"/>
                    <a:gd name="T13" fmla="*/ 1 h 88"/>
                    <a:gd name="T14" fmla="*/ 33 w 47"/>
                    <a:gd name="T15" fmla="*/ 0 h 88"/>
                    <a:gd name="T16" fmla="*/ 41 w 47"/>
                    <a:gd name="T17" fmla="*/ 6 h 88"/>
                    <a:gd name="T18" fmla="*/ 43 w 47"/>
                    <a:gd name="T19" fmla="*/ 26 h 88"/>
                    <a:gd name="T20" fmla="*/ 29 w 47"/>
                    <a:gd name="T21" fmla="*/ 48 h 88"/>
                    <a:gd name="T22" fmla="*/ 30 w 47"/>
                    <a:gd name="T23" fmla="*/ 52 h 88"/>
                    <a:gd name="T24" fmla="*/ 40 w 47"/>
                    <a:gd name="T25" fmla="*/ 73 h 88"/>
                    <a:gd name="T26" fmla="*/ 41 w 47"/>
                    <a:gd name="T27" fmla="*/ 84 h 88"/>
                    <a:gd name="T28" fmla="*/ 37 w 47"/>
                    <a:gd name="T29" fmla="*/ 86 h 88"/>
                    <a:gd name="T30" fmla="*/ 31 w 47"/>
                    <a:gd name="T31" fmla="*/ 75 h 88"/>
                    <a:gd name="T32" fmla="*/ 28 w 47"/>
                    <a:gd name="T33" fmla="*/ 60 h 88"/>
                    <a:gd name="T34" fmla="*/ 22 w 47"/>
                    <a:gd name="T35" fmla="*/ 59 h 88"/>
                    <a:gd name="T36" fmla="*/ 9 w 47"/>
                    <a:gd name="T37"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88">
                      <a:moveTo>
                        <a:pt x="9" y="73"/>
                      </a:moveTo>
                      <a:cubicBezTo>
                        <a:pt x="7" y="71"/>
                        <a:pt x="5" y="69"/>
                        <a:pt x="3" y="67"/>
                      </a:cubicBezTo>
                      <a:cubicBezTo>
                        <a:pt x="1" y="64"/>
                        <a:pt x="0" y="61"/>
                        <a:pt x="3" y="57"/>
                      </a:cubicBezTo>
                      <a:cubicBezTo>
                        <a:pt x="9" y="51"/>
                        <a:pt x="14" y="45"/>
                        <a:pt x="20" y="38"/>
                      </a:cubicBezTo>
                      <a:cubicBezTo>
                        <a:pt x="24" y="32"/>
                        <a:pt x="28" y="26"/>
                        <a:pt x="33" y="20"/>
                      </a:cubicBezTo>
                      <a:cubicBezTo>
                        <a:pt x="36" y="15"/>
                        <a:pt x="36" y="9"/>
                        <a:pt x="33" y="4"/>
                      </a:cubicBezTo>
                      <a:cubicBezTo>
                        <a:pt x="32" y="3"/>
                        <a:pt x="32" y="2"/>
                        <a:pt x="32" y="1"/>
                      </a:cubicBezTo>
                      <a:cubicBezTo>
                        <a:pt x="32" y="1"/>
                        <a:pt x="33" y="0"/>
                        <a:pt x="33" y="0"/>
                      </a:cubicBezTo>
                      <a:cubicBezTo>
                        <a:pt x="36" y="2"/>
                        <a:pt x="39" y="4"/>
                        <a:pt x="41" y="6"/>
                      </a:cubicBezTo>
                      <a:cubicBezTo>
                        <a:pt x="46" y="11"/>
                        <a:pt x="47" y="20"/>
                        <a:pt x="43" y="26"/>
                      </a:cubicBezTo>
                      <a:cubicBezTo>
                        <a:pt x="39" y="33"/>
                        <a:pt x="34" y="40"/>
                        <a:pt x="29" y="48"/>
                      </a:cubicBezTo>
                      <a:cubicBezTo>
                        <a:pt x="29" y="49"/>
                        <a:pt x="29" y="52"/>
                        <a:pt x="30" y="52"/>
                      </a:cubicBezTo>
                      <a:cubicBezTo>
                        <a:pt x="38" y="57"/>
                        <a:pt x="38" y="65"/>
                        <a:pt x="40" y="73"/>
                      </a:cubicBezTo>
                      <a:cubicBezTo>
                        <a:pt x="41" y="76"/>
                        <a:pt x="41" y="80"/>
                        <a:pt x="41" y="84"/>
                      </a:cubicBezTo>
                      <a:cubicBezTo>
                        <a:pt x="41" y="87"/>
                        <a:pt x="39" y="88"/>
                        <a:pt x="37" y="86"/>
                      </a:cubicBezTo>
                      <a:cubicBezTo>
                        <a:pt x="33" y="83"/>
                        <a:pt x="31" y="81"/>
                        <a:pt x="31" y="75"/>
                      </a:cubicBezTo>
                      <a:cubicBezTo>
                        <a:pt x="31" y="70"/>
                        <a:pt x="30" y="65"/>
                        <a:pt x="28" y="60"/>
                      </a:cubicBezTo>
                      <a:cubicBezTo>
                        <a:pt x="27" y="55"/>
                        <a:pt x="25" y="56"/>
                        <a:pt x="22" y="59"/>
                      </a:cubicBezTo>
                      <a:cubicBezTo>
                        <a:pt x="18" y="64"/>
                        <a:pt x="14" y="68"/>
                        <a:pt x="9"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7"/>
                <p:cNvSpPr/>
                <p:nvPr/>
              </p:nvSpPr>
              <p:spPr bwMode="auto">
                <a:xfrm>
                  <a:off x="3872924" y="3138488"/>
                  <a:ext cx="75438" cy="79375"/>
                </a:xfrm>
                <a:custGeom>
                  <a:avLst/>
                  <a:gdLst>
                    <a:gd name="T0" fmla="*/ 0 w 26"/>
                    <a:gd name="T1" fmla="*/ 0 h 19"/>
                    <a:gd name="T2" fmla="*/ 20 w 26"/>
                    <a:gd name="T3" fmla="*/ 1 h 19"/>
                    <a:gd name="T4" fmla="*/ 23 w 26"/>
                    <a:gd name="T5" fmla="*/ 12 h 19"/>
                    <a:gd name="T6" fmla="*/ 12 w 26"/>
                    <a:gd name="T7" fmla="*/ 18 h 19"/>
                    <a:gd name="T8" fmla="*/ 3 w 26"/>
                    <a:gd name="T9" fmla="*/ 11 h 19"/>
                    <a:gd name="T10" fmla="*/ 0 w 26"/>
                    <a:gd name="T11" fmla="*/ 0 h 19"/>
                  </a:gdLst>
                  <a:ahLst/>
                  <a:cxnLst>
                    <a:cxn ang="0">
                      <a:pos x="T0" y="T1"/>
                    </a:cxn>
                    <a:cxn ang="0">
                      <a:pos x="T2" y="T3"/>
                    </a:cxn>
                    <a:cxn ang="0">
                      <a:pos x="T4" y="T5"/>
                    </a:cxn>
                    <a:cxn ang="0">
                      <a:pos x="T6" y="T7"/>
                    </a:cxn>
                    <a:cxn ang="0">
                      <a:pos x="T8" y="T9"/>
                    </a:cxn>
                    <a:cxn ang="0">
                      <a:pos x="T10" y="T11"/>
                    </a:cxn>
                  </a:cxnLst>
                  <a:rect l="0" t="0" r="r" b="b"/>
                  <a:pathLst>
                    <a:path w="26" h="19">
                      <a:moveTo>
                        <a:pt x="0" y="0"/>
                      </a:moveTo>
                      <a:cubicBezTo>
                        <a:pt x="8" y="1"/>
                        <a:pt x="14" y="1"/>
                        <a:pt x="20" y="1"/>
                      </a:cubicBezTo>
                      <a:cubicBezTo>
                        <a:pt x="24" y="1"/>
                        <a:pt x="26" y="8"/>
                        <a:pt x="23" y="12"/>
                      </a:cubicBezTo>
                      <a:cubicBezTo>
                        <a:pt x="21" y="16"/>
                        <a:pt x="17" y="19"/>
                        <a:pt x="12" y="18"/>
                      </a:cubicBezTo>
                      <a:cubicBezTo>
                        <a:pt x="8" y="18"/>
                        <a:pt x="5" y="15"/>
                        <a:pt x="3" y="11"/>
                      </a:cubicBezTo>
                      <a:cubicBezTo>
                        <a:pt x="2" y="8"/>
                        <a:pt x="1" y="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17" name="组合 16"/>
            <p:cNvGrpSpPr/>
            <p:nvPr/>
          </p:nvGrpSpPr>
          <p:grpSpPr>
            <a:xfrm>
              <a:off x="582366" y="5719539"/>
              <a:ext cx="2716733" cy="681262"/>
              <a:chOff x="6738929" y="2270918"/>
              <a:chExt cx="2766486" cy="693738"/>
            </a:xfrm>
            <a:grpFill/>
          </p:grpSpPr>
          <p:grpSp>
            <p:nvGrpSpPr>
              <p:cNvPr id="18" name="组合 17"/>
              <p:cNvGrpSpPr/>
              <p:nvPr/>
            </p:nvGrpSpPr>
            <p:grpSpPr>
              <a:xfrm>
                <a:off x="8180494" y="2355056"/>
                <a:ext cx="484188" cy="509588"/>
                <a:chOff x="6113463" y="3541713"/>
                <a:chExt cx="484188" cy="509588"/>
              </a:xfrm>
              <a:grpFill/>
            </p:grpSpPr>
            <p:sp>
              <p:nvSpPr>
                <p:cNvPr id="28" name="Freeform 9"/>
                <p:cNvSpPr>
                  <a:spLocks noEditPoints="1"/>
                </p:cNvSpPr>
                <p:nvPr/>
              </p:nvSpPr>
              <p:spPr bwMode="auto">
                <a:xfrm>
                  <a:off x="6113463" y="3579813"/>
                  <a:ext cx="252413" cy="428625"/>
                </a:xfrm>
                <a:custGeom>
                  <a:avLst/>
                  <a:gdLst>
                    <a:gd name="T0" fmla="*/ 39 w 59"/>
                    <a:gd name="T1" fmla="*/ 78 h 101"/>
                    <a:gd name="T2" fmla="*/ 17 w 59"/>
                    <a:gd name="T3" fmla="*/ 94 h 101"/>
                    <a:gd name="T4" fmla="*/ 8 w 59"/>
                    <a:gd name="T5" fmla="*/ 94 h 101"/>
                    <a:gd name="T6" fmla="*/ 0 w 59"/>
                    <a:gd name="T7" fmla="*/ 79 h 101"/>
                    <a:gd name="T8" fmla="*/ 17 w 59"/>
                    <a:gd name="T9" fmla="*/ 73 h 101"/>
                    <a:gd name="T10" fmla="*/ 10 w 59"/>
                    <a:gd name="T11" fmla="*/ 68 h 101"/>
                    <a:gd name="T12" fmla="*/ 8 w 59"/>
                    <a:gd name="T13" fmla="*/ 60 h 101"/>
                    <a:gd name="T14" fmla="*/ 18 w 59"/>
                    <a:gd name="T15" fmla="*/ 23 h 101"/>
                    <a:gd name="T16" fmla="*/ 26 w 59"/>
                    <a:gd name="T17" fmla="*/ 17 h 101"/>
                    <a:gd name="T18" fmla="*/ 36 w 59"/>
                    <a:gd name="T19" fmla="*/ 26 h 101"/>
                    <a:gd name="T20" fmla="*/ 36 w 59"/>
                    <a:gd name="T21" fmla="*/ 27 h 101"/>
                    <a:gd name="T22" fmla="*/ 43 w 59"/>
                    <a:gd name="T23" fmla="*/ 40 h 101"/>
                    <a:gd name="T24" fmla="*/ 42 w 59"/>
                    <a:gd name="T25" fmla="*/ 12 h 101"/>
                    <a:gd name="T26" fmla="*/ 21 w 59"/>
                    <a:gd name="T27" fmla="*/ 5 h 101"/>
                    <a:gd name="T28" fmla="*/ 44 w 59"/>
                    <a:gd name="T29" fmla="*/ 1 h 101"/>
                    <a:gd name="T30" fmla="*/ 57 w 59"/>
                    <a:gd name="T31" fmla="*/ 17 h 101"/>
                    <a:gd name="T32" fmla="*/ 56 w 59"/>
                    <a:gd name="T33" fmla="*/ 48 h 101"/>
                    <a:gd name="T34" fmla="*/ 57 w 59"/>
                    <a:gd name="T35" fmla="*/ 55 h 101"/>
                    <a:gd name="T36" fmla="*/ 55 w 59"/>
                    <a:gd name="T37" fmla="*/ 64 h 101"/>
                    <a:gd name="T38" fmla="*/ 54 w 59"/>
                    <a:gd name="T39" fmla="*/ 71 h 101"/>
                    <a:gd name="T40" fmla="*/ 52 w 59"/>
                    <a:gd name="T41" fmla="*/ 95 h 101"/>
                    <a:gd name="T42" fmla="*/ 49 w 59"/>
                    <a:gd name="T43" fmla="*/ 101 h 101"/>
                    <a:gd name="T44" fmla="*/ 43 w 59"/>
                    <a:gd name="T45" fmla="*/ 98 h 101"/>
                    <a:gd name="T46" fmla="*/ 38 w 59"/>
                    <a:gd name="T47" fmla="*/ 86 h 101"/>
                    <a:gd name="T48" fmla="*/ 39 w 59"/>
                    <a:gd name="T49" fmla="*/ 78 h 101"/>
                    <a:gd name="T50" fmla="*/ 42 w 59"/>
                    <a:gd name="T51" fmla="*/ 47 h 101"/>
                    <a:gd name="T52" fmla="*/ 32 w 59"/>
                    <a:gd name="T53" fmla="*/ 44 h 101"/>
                    <a:gd name="T54" fmla="*/ 29 w 59"/>
                    <a:gd name="T55" fmla="*/ 64 h 101"/>
                    <a:gd name="T56" fmla="*/ 42 w 59"/>
                    <a:gd name="T57" fmla="*/ 4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101">
                      <a:moveTo>
                        <a:pt x="39" y="78"/>
                      </a:moveTo>
                      <a:cubicBezTo>
                        <a:pt x="31" y="84"/>
                        <a:pt x="24" y="89"/>
                        <a:pt x="17" y="94"/>
                      </a:cubicBezTo>
                      <a:cubicBezTo>
                        <a:pt x="14" y="97"/>
                        <a:pt x="11" y="96"/>
                        <a:pt x="8" y="94"/>
                      </a:cubicBezTo>
                      <a:cubicBezTo>
                        <a:pt x="4" y="90"/>
                        <a:pt x="0" y="86"/>
                        <a:pt x="0" y="79"/>
                      </a:cubicBezTo>
                      <a:cubicBezTo>
                        <a:pt x="6" y="82"/>
                        <a:pt x="12" y="80"/>
                        <a:pt x="17" y="73"/>
                      </a:cubicBezTo>
                      <a:cubicBezTo>
                        <a:pt x="15" y="72"/>
                        <a:pt x="13" y="70"/>
                        <a:pt x="10" y="68"/>
                      </a:cubicBezTo>
                      <a:cubicBezTo>
                        <a:pt x="7" y="66"/>
                        <a:pt x="7" y="63"/>
                        <a:pt x="8" y="60"/>
                      </a:cubicBezTo>
                      <a:cubicBezTo>
                        <a:pt x="11" y="48"/>
                        <a:pt x="15" y="36"/>
                        <a:pt x="18" y="23"/>
                      </a:cubicBezTo>
                      <a:cubicBezTo>
                        <a:pt x="19" y="20"/>
                        <a:pt x="20" y="16"/>
                        <a:pt x="26" y="17"/>
                      </a:cubicBezTo>
                      <a:cubicBezTo>
                        <a:pt x="32" y="18"/>
                        <a:pt x="36" y="21"/>
                        <a:pt x="36" y="26"/>
                      </a:cubicBezTo>
                      <a:cubicBezTo>
                        <a:pt x="36" y="26"/>
                        <a:pt x="36" y="27"/>
                        <a:pt x="36" y="27"/>
                      </a:cubicBezTo>
                      <a:cubicBezTo>
                        <a:pt x="35" y="33"/>
                        <a:pt x="38" y="37"/>
                        <a:pt x="43" y="40"/>
                      </a:cubicBezTo>
                      <a:cubicBezTo>
                        <a:pt x="43" y="31"/>
                        <a:pt x="42" y="22"/>
                        <a:pt x="42" y="12"/>
                      </a:cubicBezTo>
                      <a:cubicBezTo>
                        <a:pt x="30" y="16"/>
                        <a:pt x="20" y="12"/>
                        <a:pt x="21" y="5"/>
                      </a:cubicBezTo>
                      <a:cubicBezTo>
                        <a:pt x="29" y="3"/>
                        <a:pt x="36" y="1"/>
                        <a:pt x="44" y="1"/>
                      </a:cubicBezTo>
                      <a:cubicBezTo>
                        <a:pt x="54" y="0"/>
                        <a:pt x="59" y="8"/>
                        <a:pt x="57" y="17"/>
                      </a:cubicBezTo>
                      <a:cubicBezTo>
                        <a:pt x="56" y="27"/>
                        <a:pt x="56" y="38"/>
                        <a:pt x="56" y="48"/>
                      </a:cubicBezTo>
                      <a:cubicBezTo>
                        <a:pt x="56" y="50"/>
                        <a:pt x="57" y="52"/>
                        <a:pt x="57" y="55"/>
                      </a:cubicBezTo>
                      <a:cubicBezTo>
                        <a:pt x="57" y="58"/>
                        <a:pt x="56" y="61"/>
                        <a:pt x="55" y="64"/>
                      </a:cubicBezTo>
                      <a:cubicBezTo>
                        <a:pt x="55" y="66"/>
                        <a:pt x="54" y="68"/>
                        <a:pt x="54" y="71"/>
                      </a:cubicBezTo>
                      <a:cubicBezTo>
                        <a:pt x="53" y="79"/>
                        <a:pt x="53" y="87"/>
                        <a:pt x="52" y="95"/>
                      </a:cubicBezTo>
                      <a:cubicBezTo>
                        <a:pt x="52" y="97"/>
                        <a:pt x="51" y="100"/>
                        <a:pt x="49" y="101"/>
                      </a:cubicBezTo>
                      <a:cubicBezTo>
                        <a:pt x="47" y="101"/>
                        <a:pt x="44" y="100"/>
                        <a:pt x="43" y="98"/>
                      </a:cubicBezTo>
                      <a:cubicBezTo>
                        <a:pt x="39" y="95"/>
                        <a:pt x="36" y="92"/>
                        <a:pt x="38" y="86"/>
                      </a:cubicBezTo>
                      <a:cubicBezTo>
                        <a:pt x="39" y="84"/>
                        <a:pt x="39" y="81"/>
                        <a:pt x="39" y="78"/>
                      </a:cubicBezTo>
                      <a:close/>
                      <a:moveTo>
                        <a:pt x="42" y="47"/>
                      </a:moveTo>
                      <a:cubicBezTo>
                        <a:pt x="39" y="46"/>
                        <a:pt x="36" y="45"/>
                        <a:pt x="32" y="44"/>
                      </a:cubicBezTo>
                      <a:cubicBezTo>
                        <a:pt x="31" y="51"/>
                        <a:pt x="30" y="57"/>
                        <a:pt x="29" y="64"/>
                      </a:cubicBezTo>
                      <a:cubicBezTo>
                        <a:pt x="39" y="61"/>
                        <a:pt x="42" y="57"/>
                        <a:pt x="4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0"/>
                <p:cNvSpPr>
                  <a:spLocks noEditPoints="1"/>
                </p:cNvSpPr>
                <p:nvPr/>
              </p:nvSpPr>
              <p:spPr bwMode="auto">
                <a:xfrm>
                  <a:off x="6361113" y="3541713"/>
                  <a:ext cx="236538" cy="509588"/>
                </a:xfrm>
                <a:custGeom>
                  <a:avLst/>
                  <a:gdLst>
                    <a:gd name="T0" fmla="*/ 11 w 55"/>
                    <a:gd name="T1" fmla="*/ 89 h 120"/>
                    <a:gd name="T2" fmla="*/ 10 w 55"/>
                    <a:gd name="T3" fmla="*/ 100 h 120"/>
                    <a:gd name="T4" fmla="*/ 6 w 55"/>
                    <a:gd name="T5" fmla="*/ 104 h 120"/>
                    <a:gd name="T6" fmla="*/ 1 w 55"/>
                    <a:gd name="T7" fmla="*/ 99 h 120"/>
                    <a:gd name="T8" fmla="*/ 3 w 55"/>
                    <a:gd name="T9" fmla="*/ 84 h 120"/>
                    <a:gd name="T10" fmla="*/ 14 w 55"/>
                    <a:gd name="T11" fmla="*/ 37 h 120"/>
                    <a:gd name="T12" fmla="*/ 22 w 55"/>
                    <a:gd name="T13" fmla="*/ 11 h 120"/>
                    <a:gd name="T14" fmla="*/ 26 w 55"/>
                    <a:gd name="T15" fmla="*/ 19 h 120"/>
                    <a:gd name="T16" fmla="*/ 20 w 55"/>
                    <a:gd name="T17" fmla="*/ 40 h 120"/>
                    <a:gd name="T18" fmla="*/ 27 w 55"/>
                    <a:gd name="T19" fmla="*/ 35 h 120"/>
                    <a:gd name="T20" fmla="*/ 35 w 55"/>
                    <a:gd name="T21" fmla="*/ 30 h 120"/>
                    <a:gd name="T22" fmla="*/ 33 w 55"/>
                    <a:gd name="T23" fmla="*/ 9 h 120"/>
                    <a:gd name="T24" fmla="*/ 28 w 55"/>
                    <a:gd name="T25" fmla="*/ 8 h 120"/>
                    <a:gd name="T26" fmla="*/ 19 w 55"/>
                    <a:gd name="T27" fmla="*/ 12 h 120"/>
                    <a:gd name="T28" fmla="*/ 12 w 55"/>
                    <a:gd name="T29" fmla="*/ 15 h 120"/>
                    <a:gd name="T30" fmla="*/ 9 w 55"/>
                    <a:gd name="T31" fmla="*/ 11 h 120"/>
                    <a:gd name="T32" fmla="*/ 11 w 55"/>
                    <a:gd name="T33" fmla="*/ 8 h 120"/>
                    <a:gd name="T34" fmla="*/ 31 w 55"/>
                    <a:gd name="T35" fmla="*/ 0 h 120"/>
                    <a:gd name="T36" fmla="*/ 45 w 55"/>
                    <a:gd name="T37" fmla="*/ 15 h 120"/>
                    <a:gd name="T38" fmla="*/ 44 w 55"/>
                    <a:gd name="T39" fmla="*/ 46 h 120"/>
                    <a:gd name="T40" fmla="*/ 48 w 55"/>
                    <a:gd name="T41" fmla="*/ 54 h 120"/>
                    <a:gd name="T42" fmla="*/ 48 w 55"/>
                    <a:gd name="T43" fmla="*/ 71 h 120"/>
                    <a:gd name="T44" fmla="*/ 44 w 55"/>
                    <a:gd name="T45" fmla="*/ 77 h 120"/>
                    <a:gd name="T46" fmla="*/ 44 w 55"/>
                    <a:gd name="T47" fmla="*/ 110 h 120"/>
                    <a:gd name="T48" fmla="*/ 44 w 55"/>
                    <a:gd name="T49" fmla="*/ 114 h 120"/>
                    <a:gd name="T50" fmla="*/ 41 w 55"/>
                    <a:gd name="T51" fmla="*/ 120 h 120"/>
                    <a:gd name="T52" fmla="*/ 32 w 55"/>
                    <a:gd name="T53" fmla="*/ 118 h 120"/>
                    <a:gd name="T54" fmla="*/ 13 w 55"/>
                    <a:gd name="T55" fmla="*/ 91 h 120"/>
                    <a:gd name="T56" fmla="*/ 12 w 55"/>
                    <a:gd name="T57" fmla="*/ 89 h 120"/>
                    <a:gd name="T58" fmla="*/ 11 w 55"/>
                    <a:gd name="T59" fmla="*/ 89 h 120"/>
                    <a:gd name="T60" fmla="*/ 24 w 55"/>
                    <a:gd name="T61" fmla="*/ 76 h 120"/>
                    <a:gd name="T62" fmla="*/ 23 w 55"/>
                    <a:gd name="T63" fmla="*/ 74 h 120"/>
                    <a:gd name="T64" fmla="*/ 27 w 55"/>
                    <a:gd name="T65" fmla="*/ 71 h 120"/>
                    <a:gd name="T66" fmla="*/ 33 w 55"/>
                    <a:gd name="T67" fmla="*/ 67 h 120"/>
                    <a:gd name="T68" fmla="*/ 32 w 55"/>
                    <a:gd name="T69" fmla="*/ 63 h 120"/>
                    <a:gd name="T70" fmla="*/ 22 w 55"/>
                    <a:gd name="T71" fmla="*/ 52 h 120"/>
                    <a:gd name="T72" fmla="*/ 18 w 55"/>
                    <a:gd name="T73" fmla="*/ 89 h 120"/>
                    <a:gd name="T74" fmla="*/ 33 w 55"/>
                    <a:gd name="T75" fmla="*/ 107 h 120"/>
                    <a:gd name="T76" fmla="*/ 35 w 55"/>
                    <a:gd name="T77" fmla="*/ 77 h 120"/>
                    <a:gd name="T78" fmla="*/ 31 w 55"/>
                    <a:gd name="T79" fmla="*/ 75 h 120"/>
                    <a:gd name="T80" fmla="*/ 24 w 55"/>
                    <a:gd name="T81"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5" h="120">
                      <a:moveTo>
                        <a:pt x="11" y="89"/>
                      </a:moveTo>
                      <a:cubicBezTo>
                        <a:pt x="10" y="93"/>
                        <a:pt x="10" y="96"/>
                        <a:pt x="10" y="100"/>
                      </a:cubicBezTo>
                      <a:cubicBezTo>
                        <a:pt x="9" y="102"/>
                        <a:pt x="9" y="104"/>
                        <a:pt x="6" y="104"/>
                      </a:cubicBezTo>
                      <a:cubicBezTo>
                        <a:pt x="3" y="104"/>
                        <a:pt x="0" y="103"/>
                        <a:pt x="1" y="99"/>
                      </a:cubicBezTo>
                      <a:cubicBezTo>
                        <a:pt x="2" y="94"/>
                        <a:pt x="2" y="89"/>
                        <a:pt x="3" y="84"/>
                      </a:cubicBezTo>
                      <a:cubicBezTo>
                        <a:pt x="7" y="68"/>
                        <a:pt x="10" y="53"/>
                        <a:pt x="14" y="37"/>
                      </a:cubicBezTo>
                      <a:cubicBezTo>
                        <a:pt x="16" y="29"/>
                        <a:pt x="19" y="20"/>
                        <a:pt x="22" y="11"/>
                      </a:cubicBezTo>
                      <a:cubicBezTo>
                        <a:pt x="26" y="13"/>
                        <a:pt x="27" y="15"/>
                        <a:pt x="26" y="19"/>
                      </a:cubicBezTo>
                      <a:cubicBezTo>
                        <a:pt x="24" y="25"/>
                        <a:pt x="22" y="32"/>
                        <a:pt x="20" y="40"/>
                      </a:cubicBezTo>
                      <a:cubicBezTo>
                        <a:pt x="23" y="37"/>
                        <a:pt x="25" y="36"/>
                        <a:pt x="27" y="35"/>
                      </a:cubicBezTo>
                      <a:cubicBezTo>
                        <a:pt x="30" y="33"/>
                        <a:pt x="34" y="32"/>
                        <a:pt x="35" y="30"/>
                      </a:cubicBezTo>
                      <a:cubicBezTo>
                        <a:pt x="36" y="23"/>
                        <a:pt x="37" y="16"/>
                        <a:pt x="33" y="9"/>
                      </a:cubicBezTo>
                      <a:cubicBezTo>
                        <a:pt x="33" y="8"/>
                        <a:pt x="30" y="7"/>
                        <a:pt x="28" y="8"/>
                      </a:cubicBezTo>
                      <a:cubicBezTo>
                        <a:pt x="25" y="9"/>
                        <a:pt x="22" y="11"/>
                        <a:pt x="19" y="12"/>
                      </a:cubicBezTo>
                      <a:cubicBezTo>
                        <a:pt x="17" y="13"/>
                        <a:pt x="15" y="15"/>
                        <a:pt x="12" y="15"/>
                      </a:cubicBezTo>
                      <a:cubicBezTo>
                        <a:pt x="11" y="15"/>
                        <a:pt x="9" y="13"/>
                        <a:pt x="9" y="11"/>
                      </a:cubicBezTo>
                      <a:cubicBezTo>
                        <a:pt x="8" y="11"/>
                        <a:pt x="10" y="9"/>
                        <a:pt x="11" y="8"/>
                      </a:cubicBezTo>
                      <a:cubicBezTo>
                        <a:pt x="17" y="4"/>
                        <a:pt x="23" y="0"/>
                        <a:pt x="31" y="0"/>
                      </a:cubicBezTo>
                      <a:cubicBezTo>
                        <a:pt x="41" y="1"/>
                        <a:pt x="46" y="5"/>
                        <a:pt x="45" y="15"/>
                      </a:cubicBezTo>
                      <a:cubicBezTo>
                        <a:pt x="45" y="25"/>
                        <a:pt x="45" y="36"/>
                        <a:pt x="44" y="46"/>
                      </a:cubicBezTo>
                      <a:cubicBezTo>
                        <a:pt x="44" y="50"/>
                        <a:pt x="45" y="52"/>
                        <a:pt x="48" y="54"/>
                      </a:cubicBezTo>
                      <a:cubicBezTo>
                        <a:pt x="55" y="60"/>
                        <a:pt x="55" y="66"/>
                        <a:pt x="48" y="71"/>
                      </a:cubicBezTo>
                      <a:cubicBezTo>
                        <a:pt x="45" y="72"/>
                        <a:pt x="44" y="74"/>
                        <a:pt x="44" y="77"/>
                      </a:cubicBezTo>
                      <a:cubicBezTo>
                        <a:pt x="45" y="88"/>
                        <a:pt x="44" y="99"/>
                        <a:pt x="44" y="110"/>
                      </a:cubicBezTo>
                      <a:cubicBezTo>
                        <a:pt x="44" y="112"/>
                        <a:pt x="45" y="113"/>
                        <a:pt x="44" y="114"/>
                      </a:cubicBezTo>
                      <a:cubicBezTo>
                        <a:pt x="43" y="116"/>
                        <a:pt x="42" y="120"/>
                        <a:pt x="41" y="120"/>
                      </a:cubicBezTo>
                      <a:cubicBezTo>
                        <a:pt x="38" y="120"/>
                        <a:pt x="34" y="120"/>
                        <a:pt x="32" y="118"/>
                      </a:cubicBezTo>
                      <a:cubicBezTo>
                        <a:pt x="25" y="109"/>
                        <a:pt x="19" y="100"/>
                        <a:pt x="13" y="91"/>
                      </a:cubicBezTo>
                      <a:cubicBezTo>
                        <a:pt x="12" y="90"/>
                        <a:pt x="12" y="90"/>
                        <a:pt x="12" y="89"/>
                      </a:cubicBezTo>
                      <a:cubicBezTo>
                        <a:pt x="11" y="89"/>
                        <a:pt x="11" y="89"/>
                        <a:pt x="11" y="89"/>
                      </a:cubicBezTo>
                      <a:close/>
                      <a:moveTo>
                        <a:pt x="24" y="76"/>
                      </a:moveTo>
                      <a:cubicBezTo>
                        <a:pt x="23" y="75"/>
                        <a:pt x="23" y="75"/>
                        <a:pt x="23" y="74"/>
                      </a:cubicBezTo>
                      <a:cubicBezTo>
                        <a:pt x="24" y="73"/>
                        <a:pt x="26" y="72"/>
                        <a:pt x="27" y="71"/>
                      </a:cubicBezTo>
                      <a:cubicBezTo>
                        <a:pt x="29" y="70"/>
                        <a:pt x="31" y="69"/>
                        <a:pt x="33" y="67"/>
                      </a:cubicBezTo>
                      <a:cubicBezTo>
                        <a:pt x="35" y="66"/>
                        <a:pt x="35" y="63"/>
                        <a:pt x="32" y="63"/>
                      </a:cubicBezTo>
                      <a:cubicBezTo>
                        <a:pt x="27" y="61"/>
                        <a:pt x="24" y="58"/>
                        <a:pt x="22" y="52"/>
                      </a:cubicBezTo>
                      <a:cubicBezTo>
                        <a:pt x="17" y="65"/>
                        <a:pt x="13" y="77"/>
                        <a:pt x="18" y="89"/>
                      </a:cubicBezTo>
                      <a:cubicBezTo>
                        <a:pt x="21" y="97"/>
                        <a:pt x="27" y="101"/>
                        <a:pt x="33" y="107"/>
                      </a:cubicBezTo>
                      <a:cubicBezTo>
                        <a:pt x="34" y="97"/>
                        <a:pt x="34" y="87"/>
                        <a:pt x="35" y="77"/>
                      </a:cubicBezTo>
                      <a:cubicBezTo>
                        <a:pt x="35" y="77"/>
                        <a:pt x="32" y="75"/>
                        <a:pt x="31" y="75"/>
                      </a:cubicBezTo>
                      <a:cubicBezTo>
                        <a:pt x="29" y="75"/>
                        <a:pt x="26" y="76"/>
                        <a:pt x="24"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9" name="组合 18"/>
              <p:cNvGrpSpPr/>
              <p:nvPr/>
            </p:nvGrpSpPr>
            <p:grpSpPr>
              <a:xfrm>
                <a:off x="6738929" y="2270918"/>
                <a:ext cx="549275" cy="693738"/>
                <a:chOff x="6108700" y="2066926"/>
                <a:chExt cx="549275" cy="693738"/>
              </a:xfrm>
              <a:grpFill/>
            </p:grpSpPr>
            <p:sp>
              <p:nvSpPr>
                <p:cNvPr id="26" name="Freeform 13"/>
                <p:cNvSpPr>
                  <a:spLocks noEditPoints="1"/>
                </p:cNvSpPr>
                <p:nvPr/>
              </p:nvSpPr>
              <p:spPr bwMode="auto">
                <a:xfrm>
                  <a:off x="6108700" y="2066926"/>
                  <a:ext cx="549275" cy="655638"/>
                </a:xfrm>
                <a:custGeom>
                  <a:avLst/>
                  <a:gdLst>
                    <a:gd name="T0" fmla="*/ 54 w 128"/>
                    <a:gd name="T1" fmla="*/ 76 h 154"/>
                    <a:gd name="T2" fmla="*/ 66 w 128"/>
                    <a:gd name="T3" fmla="*/ 53 h 154"/>
                    <a:gd name="T4" fmla="*/ 49 w 128"/>
                    <a:gd name="T5" fmla="*/ 47 h 154"/>
                    <a:gd name="T6" fmla="*/ 64 w 128"/>
                    <a:gd name="T7" fmla="*/ 44 h 154"/>
                    <a:gd name="T8" fmla="*/ 83 w 128"/>
                    <a:gd name="T9" fmla="*/ 6 h 154"/>
                    <a:gd name="T10" fmla="*/ 91 w 128"/>
                    <a:gd name="T11" fmla="*/ 11 h 154"/>
                    <a:gd name="T12" fmla="*/ 96 w 128"/>
                    <a:gd name="T13" fmla="*/ 36 h 154"/>
                    <a:gd name="T14" fmla="*/ 106 w 128"/>
                    <a:gd name="T15" fmla="*/ 41 h 154"/>
                    <a:gd name="T16" fmla="*/ 82 w 128"/>
                    <a:gd name="T17" fmla="*/ 50 h 154"/>
                    <a:gd name="T18" fmla="*/ 71 w 128"/>
                    <a:gd name="T19" fmla="*/ 65 h 154"/>
                    <a:gd name="T20" fmla="*/ 110 w 128"/>
                    <a:gd name="T21" fmla="*/ 74 h 154"/>
                    <a:gd name="T22" fmla="*/ 101 w 128"/>
                    <a:gd name="T23" fmla="*/ 87 h 154"/>
                    <a:gd name="T24" fmla="*/ 111 w 128"/>
                    <a:gd name="T25" fmla="*/ 98 h 154"/>
                    <a:gd name="T26" fmla="*/ 92 w 128"/>
                    <a:gd name="T27" fmla="*/ 104 h 154"/>
                    <a:gd name="T28" fmla="*/ 86 w 128"/>
                    <a:gd name="T29" fmla="*/ 116 h 154"/>
                    <a:gd name="T30" fmla="*/ 124 w 128"/>
                    <a:gd name="T31" fmla="*/ 112 h 154"/>
                    <a:gd name="T32" fmla="*/ 120 w 128"/>
                    <a:gd name="T33" fmla="*/ 122 h 154"/>
                    <a:gd name="T34" fmla="*/ 111 w 128"/>
                    <a:gd name="T35" fmla="*/ 144 h 154"/>
                    <a:gd name="T36" fmla="*/ 105 w 128"/>
                    <a:gd name="T37" fmla="*/ 153 h 154"/>
                    <a:gd name="T38" fmla="*/ 55 w 128"/>
                    <a:gd name="T39" fmla="*/ 129 h 154"/>
                    <a:gd name="T40" fmla="*/ 53 w 128"/>
                    <a:gd name="T41" fmla="*/ 121 h 154"/>
                    <a:gd name="T42" fmla="*/ 61 w 128"/>
                    <a:gd name="T43" fmla="*/ 125 h 154"/>
                    <a:gd name="T44" fmla="*/ 94 w 128"/>
                    <a:gd name="T45" fmla="*/ 140 h 154"/>
                    <a:gd name="T46" fmla="*/ 85 w 128"/>
                    <a:gd name="T47" fmla="*/ 127 h 154"/>
                    <a:gd name="T48" fmla="*/ 71 w 128"/>
                    <a:gd name="T49" fmla="*/ 108 h 154"/>
                    <a:gd name="T50" fmla="*/ 52 w 128"/>
                    <a:gd name="T51" fmla="*/ 113 h 154"/>
                    <a:gd name="T52" fmla="*/ 38 w 128"/>
                    <a:gd name="T53" fmla="*/ 97 h 154"/>
                    <a:gd name="T54" fmla="*/ 51 w 128"/>
                    <a:gd name="T55" fmla="*/ 97 h 154"/>
                    <a:gd name="T56" fmla="*/ 34 w 128"/>
                    <a:gd name="T57" fmla="*/ 93 h 154"/>
                    <a:gd name="T58" fmla="*/ 35 w 128"/>
                    <a:gd name="T59" fmla="*/ 105 h 154"/>
                    <a:gd name="T60" fmla="*/ 26 w 128"/>
                    <a:gd name="T61" fmla="*/ 154 h 154"/>
                    <a:gd name="T62" fmla="*/ 20 w 128"/>
                    <a:gd name="T63" fmla="*/ 118 h 154"/>
                    <a:gd name="T64" fmla="*/ 0 w 128"/>
                    <a:gd name="T65" fmla="*/ 103 h 154"/>
                    <a:gd name="T66" fmla="*/ 19 w 128"/>
                    <a:gd name="T67" fmla="*/ 72 h 154"/>
                    <a:gd name="T68" fmla="*/ 25 w 128"/>
                    <a:gd name="T69" fmla="*/ 51 h 154"/>
                    <a:gd name="T70" fmla="*/ 39 w 128"/>
                    <a:gd name="T71" fmla="*/ 14 h 154"/>
                    <a:gd name="T72" fmla="*/ 51 w 128"/>
                    <a:gd name="T73" fmla="*/ 24 h 154"/>
                    <a:gd name="T74" fmla="*/ 39 w 128"/>
                    <a:gd name="T75" fmla="*/ 44 h 154"/>
                    <a:gd name="T76" fmla="*/ 48 w 128"/>
                    <a:gd name="T77" fmla="*/ 73 h 154"/>
                    <a:gd name="T78" fmla="*/ 81 w 128"/>
                    <a:gd name="T79" fmla="*/ 90 h 154"/>
                    <a:gd name="T80" fmla="*/ 92 w 128"/>
                    <a:gd name="T81" fmla="*/ 71 h 154"/>
                    <a:gd name="T82" fmla="*/ 81 w 128"/>
                    <a:gd name="T83" fmla="*/ 80 h 154"/>
                    <a:gd name="T84" fmla="*/ 76 w 128"/>
                    <a:gd name="T85" fmla="*/ 73 h 154"/>
                    <a:gd name="T86" fmla="*/ 67 w 128"/>
                    <a:gd name="T87" fmla="*/ 79 h 154"/>
                    <a:gd name="T88" fmla="*/ 76 w 128"/>
                    <a:gd name="T89" fmla="*/ 73 h 154"/>
                    <a:gd name="T90" fmla="*/ 56 w 128"/>
                    <a:gd name="T91" fmla="*/ 88 h 154"/>
                    <a:gd name="T92" fmla="*/ 63 w 128"/>
                    <a:gd name="T93" fmla="*/ 8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154">
                      <a:moveTo>
                        <a:pt x="48" y="73"/>
                      </a:moveTo>
                      <a:cubicBezTo>
                        <a:pt x="50" y="74"/>
                        <a:pt x="52" y="75"/>
                        <a:pt x="54" y="76"/>
                      </a:cubicBezTo>
                      <a:cubicBezTo>
                        <a:pt x="57" y="74"/>
                        <a:pt x="60" y="72"/>
                        <a:pt x="63" y="70"/>
                      </a:cubicBezTo>
                      <a:cubicBezTo>
                        <a:pt x="58" y="63"/>
                        <a:pt x="65" y="59"/>
                        <a:pt x="66" y="53"/>
                      </a:cubicBezTo>
                      <a:cubicBezTo>
                        <a:pt x="63" y="53"/>
                        <a:pt x="59" y="53"/>
                        <a:pt x="56" y="52"/>
                      </a:cubicBezTo>
                      <a:cubicBezTo>
                        <a:pt x="54" y="51"/>
                        <a:pt x="51" y="49"/>
                        <a:pt x="49" y="47"/>
                      </a:cubicBezTo>
                      <a:cubicBezTo>
                        <a:pt x="49" y="46"/>
                        <a:pt x="50" y="46"/>
                        <a:pt x="50" y="46"/>
                      </a:cubicBezTo>
                      <a:cubicBezTo>
                        <a:pt x="55" y="45"/>
                        <a:pt x="59" y="45"/>
                        <a:pt x="64" y="44"/>
                      </a:cubicBezTo>
                      <a:cubicBezTo>
                        <a:pt x="68" y="44"/>
                        <a:pt x="70" y="42"/>
                        <a:pt x="71" y="38"/>
                      </a:cubicBezTo>
                      <a:cubicBezTo>
                        <a:pt x="75" y="27"/>
                        <a:pt x="79" y="16"/>
                        <a:pt x="83" y="6"/>
                      </a:cubicBezTo>
                      <a:cubicBezTo>
                        <a:pt x="84" y="3"/>
                        <a:pt x="84" y="0"/>
                        <a:pt x="88" y="2"/>
                      </a:cubicBezTo>
                      <a:cubicBezTo>
                        <a:pt x="92" y="4"/>
                        <a:pt x="94" y="9"/>
                        <a:pt x="91" y="11"/>
                      </a:cubicBezTo>
                      <a:cubicBezTo>
                        <a:pt x="83" y="19"/>
                        <a:pt x="83" y="30"/>
                        <a:pt x="80" y="41"/>
                      </a:cubicBezTo>
                      <a:cubicBezTo>
                        <a:pt x="85" y="39"/>
                        <a:pt x="91" y="37"/>
                        <a:pt x="96" y="36"/>
                      </a:cubicBezTo>
                      <a:cubicBezTo>
                        <a:pt x="98" y="35"/>
                        <a:pt x="101" y="35"/>
                        <a:pt x="102" y="36"/>
                      </a:cubicBezTo>
                      <a:cubicBezTo>
                        <a:pt x="104" y="37"/>
                        <a:pt x="106" y="39"/>
                        <a:pt x="106" y="41"/>
                      </a:cubicBezTo>
                      <a:cubicBezTo>
                        <a:pt x="106" y="42"/>
                        <a:pt x="105" y="44"/>
                        <a:pt x="103" y="44"/>
                      </a:cubicBezTo>
                      <a:cubicBezTo>
                        <a:pt x="96" y="46"/>
                        <a:pt x="89" y="48"/>
                        <a:pt x="82" y="50"/>
                      </a:cubicBezTo>
                      <a:cubicBezTo>
                        <a:pt x="78" y="50"/>
                        <a:pt x="77" y="51"/>
                        <a:pt x="76" y="54"/>
                      </a:cubicBezTo>
                      <a:cubicBezTo>
                        <a:pt x="74" y="58"/>
                        <a:pt x="73" y="61"/>
                        <a:pt x="71" y="65"/>
                      </a:cubicBezTo>
                      <a:cubicBezTo>
                        <a:pt x="82" y="63"/>
                        <a:pt x="92" y="62"/>
                        <a:pt x="102" y="66"/>
                      </a:cubicBezTo>
                      <a:cubicBezTo>
                        <a:pt x="106" y="67"/>
                        <a:pt x="110" y="69"/>
                        <a:pt x="110" y="74"/>
                      </a:cubicBezTo>
                      <a:cubicBezTo>
                        <a:pt x="111" y="79"/>
                        <a:pt x="109" y="83"/>
                        <a:pt x="104" y="85"/>
                      </a:cubicBezTo>
                      <a:cubicBezTo>
                        <a:pt x="103" y="85"/>
                        <a:pt x="102" y="86"/>
                        <a:pt x="101" y="87"/>
                      </a:cubicBezTo>
                      <a:cubicBezTo>
                        <a:pt x="103" y="88"/>
                        <a:pt x="105" y="88"/>
                        <a:pt x="106" y="89"/>
                      </a:cubicBezTo>
                      <a:cubicBezTo>
                        <a:pt x="110" y="91"/>
                        <a:pt x="112" y="94"/>
                        <a:pt x="111" y="98"/>
                      </a:cubicBezTo>
                      <a:cubicBezTo>
                        <a:pt x="110" y="102"/>
                        <a:pt x="107" y="103"/>
                        <a:pt x="104" y="103"/>
                      </a:cubicBezTo>
                      <a:cubicBezTo>
                        <a:pt x="100" y="103"/>
                        <a:pt x="96" y="104"/>
                        <a:pt x="92" y="104"/>
                      </a:cubicBezTo>
                      <a:cubicBezTo>
                        <a:pt x="86" y="105"/>
                        <a:pt x="81" y="111"/>
                        <a:pt x="82" y="117"/>
                      </a:cubicBezTo>
                      <a:cubicBezTo>
                        <a:pt x="83" y="117"/>
                        <a:pt x="85" y="117"/>
                        <a:pt x="86" y="116"/>
                      </a:cubicBezTo>
                      <a:cubicBezTo>
                        <a:pt x="95" y="111"/>
                        <a:pt x="104" y="109"/>
                        <a:pt x="114" y="109"/>
                      </a:cubicBezTo>
                      <a:cubicBezTo>
                        <a:pt x="118" y="110"/>
                        <a:pt x="121" y="111"/>
                        <a:pt x="124" y="112"/>
                      </a:cubicBezTo>
                      <a:cubicBezTo>
                        <a:pt x="128" y="114"/>
                        <a:pt x="128" y="117"/>
                        <a:pt x="126" y="120"/>
                      </a:cubicBezTo>
                      <a:cubicBezTo>
                        <a:pt x="125" y="123"/>
                        <a:pt x="122" y="123"/>
                        <a:pt x="120" y="122"/>
                      </a:cubicBezTo>
                      <a:cubicBezTo>
                        <a:pt x="111" y="118"/>
                        <a:pt x="104" y="120"/>
                        <a:pt x="97" y="123"/>
                      </a:cubicBezTo>
                      <a:cubicBezTo>
                        <a:pt x="101" y="130"/>
                        <a:pt x="106" y="137"/>
                        <a:pt x="111" y="144"/>
                      </a:cubicBezTo>
                      <a:cubicBezTo>
                        <a:pt x="112" y="146"/>
                        <a:pt x="112" y="150"/>
                        <a:pt x="111" y="152"/>
                      </a:cubicBezTo>
                      <a:cubicBezTo>
                        <a:pt x="111" y="153"/>
                        <a:pt x="107" y="153"/>
                        <a:pt x="105" y="153"/>
                      </a:cubicBezTo>
                      <a:cubicBezTo>
                        <a:pt x="91" y="150"/>
                        <a:pt x="77" y="146"/>
                        <a:pt x="66" y="138"/>
                      </a:cubicBezTo>
                      <a:cubicBezTo>
                        <a:pt x="62" y="135"/>
                        <a:pt x="59" y="132"/>
                        <a:pt x="55" y="129"/>
                      </a:cubicBezTo>
                      <a:cubicBezTo>
                        <a:pt x="54" y="128"/>
                        <a:pt x="53" y="127"/>
                        <a:pt x="53" y="126"/>
                      </a:cubicBezTo>
                      <a:cubicBezTo>
                        <a:pt x="53" y="124"/>
                        <a:pt x="53" y="122"/>
                        <a:pt x="53" y="121"/>
                      </a:cubicBezTo>
                      <a:cubicBezTo>
                        <a:pt x="55" y="121"/>
                        <a:pt x="57" y="121"/>
                        <a:pt x="58" y="121"/>
                      </a:cubicBezTo>
                      <a:cubicBezTo>
                        <a:pt x="59" y="122"/>
                        <a:pt x="60" y="123"/>
                        <a:pt x="61" y="125"/>
                      </a:cubicBezTo>
                      <a:cubicBezTo>
                        <a:pt x="70" y="134"/>
                        <a:pt x="80" y="139"/>
                        <a:pt x="92" y="140"/>
                      </a:cubicBezTo>
                      <a:cubicBezTo>
                        <a:pt x="93" y="140"/>
                        <a:pt x="93" y="140"/>
                        <a:pt x="94" y="140"/>
                      </a:cubicBezTo>
                      <a:cubicBezTo>
                        <a:pt x="92" y="136"/>
                        <a:pt x="90" y="132"/>
                        <a:pt x="88" y="128"/>
                      </a:cubicBezTo>
                      <a:cubicBezTo>
                        <a:pt x="88" y="128"/>
                        <a:pt x="86" y="127"/>
                        <a:pt x="85" y="127"/>
                      </a:cubicBezTo>
                      <a:cubicBezTo>
                        <a:pt x="71" y="126"/>
                        <a:pt x="70" y="124"/>
                        <a:pt x="71" y="111"/>
                      </a:cubicBezTo>
                      <a:cubicBezTo>
                        <a:pt x="71" y="110"/>
                        <a:pt x="71" y="109"/>
                        <a:pt x="71" y="108"/>
                      </a:cubicBezTo>
                      <a:cubicBezTo>
                        <a:pt x="68" y="109"/>
                        <a:pt x="65" y="109"/>
                        <a:pt x="62" y="110"/>
                      </a:cubicBezTo>
                      <a:cubicBezTo>
                        <a:pt x="59" y="111"/>
                        <a:pt x="55" y="112"/>
                        <a:pt x="52" y="113"/>
                      </a:cubicBezTo>
                      <a:cubicBezTo>
                        <a:pt x="48" y="114"/>
                        <a:pt x="44" y="115"/>
                        <a:pt x="41" y="111"/>
                      </a:cubicBezTo>
                      <a:cubicBezTo>
                        <a:pt x="37" y="107"/>
                        <a:pt x="37" y="102"/>
                        <a:pt x="38" y="97"/>
                      </a:cubicBezTo>
                      <a:cubicBezTo>
                        <a:pt x="38" y="96"/>
                        <a:pt x="40" y="96"/>
                        <a:pt x="42" y="96"/>
                      </a:cubicBezTo>
                      <a:cubicBezTo>
                        <a:pt x="45" y="96"/>
                        <a:pt x="48" y="96"/>
                        <a:pt x="51" y="97"/>
                      </a:cubicBezTo>
                      <a:cubicBezTo>
                        <a:pt x="48" y="90"/>
                        <a:pt x="46" y="84"/>
                        <a:pt x="43" y="78"/>
                      </a:cubicBezTo>
                      <a:cubicBezTo>
                        <a:pt x="40" y="83"/>
                        <a:pt x="37" y="88"/>
                        <a:pt x="34" y="93"/>
                      </a:cubicBezTo>
                      <a:cubicBezTo>
                        <a:pt x="33" y="94"/>
                        <a:pt x="33" y="96"/>
                        <a:pt x="34" y="98"/>
                      </a:cubicBezTo>
                      <a:cubicBezTo>
                        <a:pt x="34" y="100"/>
                        <a:pt x="35" y="103"/>
                        <a:pt x="35" y="105"/>
                      </a:cubicBezTo>
                      <a:cubicBezTo>
                        <a:pt x="32" y="121"/>
                        <a:pt x="29" y="136"/>
                        <a:pt x="27" y="151"/>
                      </a:cubicBezTo>
                      <a:cubicBezTo>
                        <a:pt x="26" y="152"/>
                        <a:pt x="26" y="153"/>
                        <a:pt x="26" y="154"/>
                      </a:cubicBezTo>
                      <a:cubicBezTo>
                        <a:pt x="17" y="153"/>
                        <a:pt x="14" y="149"/>
                        <a:pt x="15" y="141"/>
                      </a:cubicBezTo>
                      <a:cubicBezTo>
                        <a:pt x="17" y="134"/>
                        <a:pt x="18" y="126"/>
                        <a:pt x="20" y="118"/>
                      </a:cubicBezTo>
                      <a:cubicBezTo>
                        <a:pt x="15" y="123"/>
                        <a:pt x="12" y="122"/>
                        <a:pt x="7" y="118"/>
                      </a:cubicBezTo>
                      <a:cubicBezTo>
                        <a:pt x="3" y="114"/>
                        <a:pt x="0" y="109"/>
                        <a:pt x="0" y="103"/>
                      </a:cubicBezTo>
                      <a:cubicBezTo>
                        <a:pt x="0" y="102"/>
                        <a:pt x="1" y="101"/>
                        <a:pt x="1" y="100"/>
                      </a:cubicBezTo>
                      <a:cubicBezTo>
                        <a:pt x="7" y="91"/>
                        <a:pt x="14" y="82"/>
                        <a:pt x="19" y="72"/>
                      </a:cubicBezTo>
                      <a:cubicBezTo>
                        <a:pt x="22" y="67"/>
                        <a:pt x="24" y="61"/>
                        <a:pt x="26" y="55"/>
                      </a:cubicBezTo>
                      <a:cubicBezTo>
                        <a:pt x="27" y="54"/>
                        <a:pt x="25" y="53"/>
                        <a:pt x="25" y="51"/>
                      </a:cubicBezTo>
                      <a:cubicBezTo>
                        <a:pt x="18" y="43"/>
                        <a:pt x="18" y="39"/>
                        <a:pt x="23" y="30"/>
                      </a:cubicBezTo>
                      <a:cubicBezTo>
                        <a:pt x="27" y="23"/>
                        <a:pt x="32" y="17"/>
                        <a:pt x="39" y="14"/>
                      </a:cubicBezTo>
                      <a:cubicBezTo>
                        <a:pt x="45" y="11"/>
                        <a:pt x="50" y="12"/>
                        <a:pt x="53" y="16"/>
                      </a:cubicBezTo>
                      <a:cubicBezTo>
                        <a:pt x="56" y="20"/>
                        <a:pt x="56" y="22"/>
                        <a:pt x="51" y="24"/>
                      </a:cubicBezTo>
                      <a:cubicBezTo>
                        <a:pt x="44" y="26"/>
                        <a:pt x="41" y="31"/>
                        <a:pt x="37" y="36"/>
                      </a:cubicBezTo>
                      <a:cubicBezTo>
                        <a:pt x="36" y="39"/>
                        <a:pt x="36" y="42"/>
                        <a:pt x="39" y="44"/>
                      </a:cubicBezTo>
                      <a:cubicBezTo>
                        <a:pt x="41" y="45"/>
                        <a:pt x="42" y="47"/>
                        <a:pt x="43" y="48"/>
                      </a:cubicBezTo>
                      <a:cubicBezTo>
                        <a:pt x="52" y="58"/>
                        <a:pt x="54" y="62"/>
                        <a:pt x="48" y="73"/>
                      </a:cubicBezTo>
                      <a:close/>
                      <a:moveTo>
                        <a:pt x="79" y="89"/>
                      </a:moveTo>
                      <a:cubicBezTo>
                        <a:pt x="80" y="89"/>
                        <a:pt x="80" y="90"/>
                        <a:pt x="81" y="90"/>
                      </a:cubicBezTo>
                      <a:cubicBezTo>
                        <a:pt x="85" y="86"/>
                        <a:pt x="90" y="81"/>
                        <a:pt x="95" y="76"/>
                      </a:cubicBezTo>
                      <a:cubicBezTo>
                        <a:pt x="97" y="73"/>
                        <a:pt x="95" y="71"/>
                        <a:pt x="92" y="71"/>
                      </a:cubicBezTo>
                      <a:cubicBezTo>
                        <a:pt x="88" y="71"/>
                        <a:pt x="85" y="71"/>
                        <a:pt x="81" y="71"/>
                      </a:cubicBezTo>
                      <a:cubicBezTo>
                        <a:pt x="81" y="75"/>
                        <a:pt x="81" y="77"/>
                        <a:pt x="81" y="80"/>
                      </a:cubicBezTo>
                      <a:cubicBezTo>
                        <a:pt x="81" y="83"/>
                        <a:pt x="80" y="86"/>
                        <a:pt x="79" y="89"/>
                      </a:cubicBezTo>
                      <a:close/>
                      <a:moveTo>
                        <a:pt x="76" y="73"/>
                      </a:moveTo>
                      <a:cubicBezTo>
                        <a:pt x="73" y="74"/>
                        <a:pt x="71" y="75"/>
                        <a:pt x="69" y="77"/>
                      </a:cubicBezTo>
                      <a:cubicBezTo>
                        <a:pt x="68" y="77"/>
                        <a:pt x="67" y="78"/>
                        <a:pt x="67" y="79"/>
                      </a:cubicBezTo>
                      <a:cubicBezTo>
                        <a:pt x="67" y="84"/>
                        <a:pt x="68" y="88"/>
                        <a:pt x="68" y="92"/>
                      </a:cubicBezTo>
                      <a:cubicBezTo>
                        <a:pt x="74" y="91"/>
                        <a:pt x="77" y="83"/>
                        <a:pt x="76" y="73"/>
                      </a:cubicBezTo>
                      <a:close/>
                      <a:moveTo>
                        <a:pt x="63" y="81"/>
                      </a:moveTo>
                      <a:cubicBezTo>
                        <a:pt x="55" y="84"/>
                        <a:pt x="54" y="85"/>
                        <a:pt x="56" y="88"/>
                      </a:cubicBezTo>
                      <a:cubicBezTo>
                        <a:pt x="58" y="94"/>
                        <a:pt x="60" y="95"/>
                        <a:pt x="65" y="93"/>
                      </a:cubicBezTo>
                      <a:cubicBezTo>
                        <a:pt x="64" y="89"/>
                        <a:pt x="63" y="85"/>
                        <a:pt x="6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4"/>
                <p:cNvSpPr/>
                <p:nvPr/>
              </p:nvSpPr>
              <p:spPr bwMode="auto">
                <a:xfrm>
                  <a:off x="6259513" y="2578101"/>
                  <a:ext cx="68263" cy="182563"/>
                </a:xfrm>
                <a:custGeom>
                  <a:avLst/>
                  <a:gdLst>
                    <a:gd name="T0" fmla="*/ 9 w 16"/>
                    <a:gd name="T1" fmla="*/ 0 h 43"/>
                    <a:gd name="T2" fmla="*/ 15 w 16"/>
                    <a:gd name="T3" fmla="*/ 11 h 43"/>
                    <a:gd name="T4" fmla="*/ 9 w 16"/>
                    <a:gd name="T5" fmla="*/ 43 h 43"/>
                    <a:gd name="T6" fmla="*/ 2 w 16"/>
                    <a:gd name="T7" fmla="*/ 39 h 43"/>
                    <a:gd name="T8" fmla="*/ 0 w 16"/>
                    <a:gd name="T9" fmla="*/ 35 h 43"/>
                    <a:gd name="T10" fmla="*/ 9 w 16"/>
                    <a:gd name="T11" fmla="*/ 0 h 43"/>
                  </a:gdLst>
                  <a:ahLst/>
                  <a:cxnLst>
                    <a:cxn ang="0">
                      <a:pos x="T0" y="T1"/>
                    </a:cxn>
                    <a:cxn ang="0">
                      <a:pos x="T2" y="T3"/>
                    </a:cxn>
                    <a:cxn ang="0">
                      <a:pos x="T4" y="T5"/>
                    </a:cxn>
                    <a:cxn ang="0">
                      <a:pos x="T6" y="T7"/>
                    </a:cxn>
                    <a:cxn ang="0">
                      <a:pos x="T8" y="T9"/>
                    </a:cxn>
                    <a:cxn ang="0">
                      <a:pos x="T10" y="T11"/>
                    </a:cxn>
                  </a:cxnLst>
                  <a:rect l="0" t="0" r="r" b="b"/>
                  <a:pathLst>
                    <a:path w="16" h="43">
                      <a:moveTo>
                        <a:pt x="9" y="0"/>
                      </a:moveTo>
                      <a:cubicBezTo>
                        <a:pt x="15" y="3"/>
                        <a:pt x="16" y="6"/>
                        <a:pt x="15" y="11"/>
                      </a:cubicBezTo>
                      <a:cubicBezTo>
                        <a:pt x="12" y="21"/>
                        <a:pt x="11" y="32"/>
                        <a:pt x="9" y="43"/>
                      </a:cubicBezTo>
                      <a:cubicBezTo>
                        <a:pt x="6" y="41"/>
                        <a:pt x="4" y="40"/>
                        <a:pt x="2" y="39"/>
                      </a:cubicBezTo>
                      <a:cubicBezTo>
                        <a:pt x="1" y="38"/>
                        <a:pt x="0" y="37"/>
                        <a:pt x="0" y="35"/>
                      </a:cubicBezTo>
                      <a:cubicBezTo>
                        <a:pt x="3" y="24"/>
                        <a:pt x="6" y="12"/>
                        <a:pt x="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组合 19"/>
              <p:cNvGrpSpPr/>
              <p:nvPr/>
            </p:nvGrpSpPr>
            <p:grpSpPr>
              <a:xfrm>
                <a:off x="7532962" y="2451100"/>
                <a:ext cx="368300" cy="317500"/>
                <a:chOff x="6186488" y="2930526"/>
                <a:chExt cx="368300" cy="317500"/>
              </a:xfrm>
              <a:grpFill/>
            </p:grpSpPr>
            <p:sp>
              <p:nvSpPr>
                <p:cNvPr id="23" name="Freeform 18"/>
                <p:cNvSpPr/>
                <p:nvPr/>
              </p:nvSpPr>
              <p:spPr bwMode="auto">
                <a:xfrm>
                  <a:off x="6310313" y="2930526"/>
                  <a:ext cx="244475" cy="317500"/>
                </a:xfrm>
                <a:custGeom>
                  <a:avLst/>
                  <a:gdLst>
                    <a:gd name="T0" fmla="*/ 49 w 57"/>
                    <a:gd name="T1" fmla="*/ 74 h 75"/>
                    <a:gd name="T2" fmla="*/ 40 w 57"/>
                    <a:gd name="T3" fmla="*/ 67 h 75"/>
                    <a:gd name="T4" fmla="*/ 33 w 57"/>
                    <a:gd name="T5" fmla="*/ 48 h 75"/>
                    <a:gd name="T6" fmla="*/ 27 w 57"/>
                    <a:gd name="T7" fmla="*/ 46 h 75"/>
                    <a:gd name="T8" fmla="*/ 11 w 57"/>
                    <a:gd name="T9" fmla="*/ 60 h 75"/>
                    <a:gd name="T10" fmla="*/ 5 w 57"/>
                    <a:gd name="T11" fmla="*/ 60 h 75"/>
                    <a:gd name="T12" fmla="*/ 6 w 57"/>
                    <a:gd name="T13" fmla="*/ 46 h 75"/>
                    <a:gd name="T14" fmla="*/ 27 w 57"/>
                    <a:gd name="T15" fmla="*/ 26 h 75"/>
                    <a:gd name="T16" fmla="*/ 40 w 57"/>
                    <a:gd name="T17" fmla="*/ 10 h 75"/>
                    <a:gd name="T18" fmla="*/ 41 w 57"/>
                    <a:gd name="T19" fmla="*/ 6 h 75"/>
                    <a:gd name="T20" fmla="*/ 45 w 57"/>
                    <a:gd name="T21" fmla="*/ 0 h 75"/>
                    <a:gd name="T22" fmla="*/ 53 w 57"/>
                    <a:gd name="T23" fmla="*/ 3 h 75"/>
                    <a:gd name="T24" fmla="*/ 53 w 57"/>
                    <a:gd name="T25" fmla="*/ 20 h 75"/>
                    <a:gd name="T26" fmla="*/ 37 w 57"/>
                    <a:gd name="T27" fmla="*/ 38 h 75"/>
                    <a:gd name="T28" fmla="*/ 49 w 57"/>
                    <a:gd name="T29" fmla="*/ 7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75">
                      <a:moveTo>
                        <a:pt x="49" y="74"/>
                      </a:moveTo>
                      <a:cubicBezTo>
                        <a:pt x="43" y="75"/>
                        <a:pt x="41" y="72"/>
                        <a:pt x="40" y="67"/>
                      </a:cubicBezTo>
                      <a:cubicBezTo>
                        <a:pt x="38" y="61"/>
                        <a:pt x="35" y="54"/>
                        <a:pt x="33" y="48"/>
                      </a:cubicBezTo>
                      <a:cubicBezTo>
                        <a:pt x="32" y="45"/>
                        <a:pt x="30" y="44"/>
                        <a:pt x="27" y="46"/>
                      </a:cubicBezTo>
                      <a:cubicBezTo>
                        <a:pt x="22" y="51"/>
                        <a:pt x="16" y="55"/>
                        <a:pt x="11" y="60"/>
                      </a:cubicBezTo>
                      <a:cubicBezTo>
                        <a:pt x="8" y="63"/>
                        <a:pt x="7" y="62"/>
                        <a:pt x="5" y="60"/>
                      </a:cubicBezTo>
                      <a:cubicBezTo>
                        <a:pt x="0" y="54"/>
                        <a:pt x="0" y="51"/>
                        <a:pt x="6" y="46"/>
                      </a:cubicBezTo>
                      <a:cubicBezTo>
                        <a:pt x="13" y="39"/>
                        <a:pt x="20" y="33"/>
                        <a:pt x="27" y="26"/>
                      </a:cubicBezTo>
                      <a:cubicBezTo>
                        <a:pt x="32" y="21"/>
                        <a:pt x="36" y="15"/>
                        <a:pt x="40" y="10"/>
                      </a:cubicBezTo>
                      <a:cubicBezTo>
                        <a:pt x="40" y="9"/>
                        <a:pt x="41" y="7"/>
                        <a:pt x="41" y="6"/>
                      </a:cubicBezTo>
                      <a:cubicBezTo>
                        <a:pt x="40" y="3"/>
                        <a:pt x="42" y="0"/>
                        <a:pt x="45" y="0"/>
                      </a:cubicBezTo>
                      <a:cubicBezTo>
                        <a:pt x="48" y="0"/>
                        <a:pt x="51" y="1"/>
                        <a:pt x="53" y="3"/>
                      </a:cubicBezTo>
                      <a:cubicBezTo>
                        <a:pt x="57" y="6"/>
                        <a:pt x="57" y="16"/>
                        <a:pt x="53" y="20"/>
                      </a:cubicBezTo>
                      <a:cubicBezTo>
                        <a:pt x="48" y="26"/>
                        <a:pt x="42" y="32"/>
                        <a:pt x="37" y="38"/>
                      </a:cubicBezTo>
                      <a:cubicBezTo>
                        <a:pt x="44" y="49"/>
                        <a:pt x="49" y="61"/>
                        <a:pt x="49"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p:nvPr/>
              </p:nvSpPr>
              <p:spPr bwMode="auto">
                <a:xfrm>
                  <a:off x="6186488" y="3009901"/>
                  <a:ext cx="123825" cy="234950"/>
                </a:xfrm>
                <a:custGeom>
                  <a:avLst/>
                  <a:gdLst>
                    <a:gd name="T0" fmla="*/ 12 w 29"/>
                    <a:gd name="T1" fmla="*/ 30 h 55"/>
                    <a:gd name="T2" fmla="*/ 20 w 29"/>
                    <a:gd name="T3" fmla="*/ 7 h 55"/>
                    <a:gd name="T4" fmla="*/ 25 w 29"/>
                    <a:gd name="T5" fmla="*/ 1 h 55"/>
                    <a:gd name="T6" fmla="*/ 26 w 29"/>
                    <a:gd name="T7" fmla="*/ 9 h 55"/>
                    <a:gd name="T8" fmla="*/ 16 w 29"/>
                    <a:gd name="T9" fmla="*/ 39 h 55"/>
                    <a:gd name="T10" fmla="*/ 13 w 29"/>
                    <a:gd name="T11" fmla="*/ 52 h 55"/>
                    <a:gd name="T12" fmla="*/ 7 w 29"/>
                    <a:gd name="T13" fmla="*/ 54 h 55"/>
                    <a:gd name="T14" fmla="*/ 2 w 29"/>
                    <a:gd name="T15" fmla="*/ 41 h 55"/>
                    <a:gd name="T16" fmla="*/ 3 w 29"/>
                    <a:gd name="T17" fmla="*/ 32 h 55"/>
                    <a:gd name="T18" fmla="*/ 2 w 29"/>
                    <a:gd name="T19" fmla="*/ 6 h 55"/>
                    <a:gd name="T20" fmla="*/ 6 w 29"/>
                    <a:gd name="T21" fmla="*/ 5 h 55"/>
                    <a:gd name="T22" fmla="*/ 10 w 29"/>
                    <a:gd name="T23" fmla="*/ 14 h 55"/>
                    <a:gd name="T24" fmla="*/ 11 w 29"/>
                    <a:gd name="T25" fmla="*/ 30 h 55"/>
                    <a:gd name="T26" fmla="*/ 12 w 29"/>
                    <a:gd name="T27" fmla="*/ 3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55">
                      <a:moveTo>
                        <a:pt x="12" y="30"/>
                      </a:moveTo>
                      <a:cubicBezTo>
                        <a:pt x="15" y="23"/>
                        <a:pt x="17" y="15"/>
                        <a:pt x="20" y="7"/>
                      </a:cubicBezTo>
                      <a:cubicBezTo>
                        <a:pt x="21" y="5"/>
                        <a:pt x="21" y="0"/>
                        <a:pt x="25" y="1"/>
                      </a:cubicBezTo>
                      <a:cubicBezTo>
                        <a:pt x="29" y="2"/>
                        <a:pt x="27" y="6"/>
                        <a:pt x="26" y="9"/>
                      </a:cubicBezTo>
                      <a:cubicBezTo>
                        <a:pt x="23" y="19"/>
                        <a:pt x="19" y="29"/>
                        <a:pt x="16" y="39"/>
                      </a:cubicBezTo>
                      <a:cubicBezTo>
                        <a:pt x="15" y="43"/>
                        <a:pt x="14" y="48"/>
                        <a:pt x="13" y="52"/>
                      </a:cubicBezTo>
                      <a:cubicBezTo>
                        <a:pt x="12" y="55"/>
                        <a:pt x="10" y="55"/>
                        <a:pt x="7" y="54"/>
                      </a:cubicBezTo>
                      <a:cubicBezTo>
                        <a:pt x="1" y="50"/>
                        <a:pt x="0" y="49"/>
                        <a:pt x="2" y="41"/>
                      </a:cubicBezTo>
                      <a:cubicBezTo>
                        <a:pt x="3" y="38"/>
                        <a:pt x="3" y="35"/>
                        <a:pt x="3" y="32"/>
                      </a:cubicBezTo>
                      <a:cubicBezTo>
                        <a:pt x="3" y="23"/>
                        <a:pt x="2" y="15"/>
                        <a:pt x="2" y="6"/>
                      </a:cubicBezTo>
                      <a:cubicBezTo>
                        <a:pt x="2" y="3"/>
                        <a:pt x="5" y="3"/>
                        <a:pt x="6" y="5"/>
                      </a:cubicBezTo>
                      <a:cubicBezTo>
                        <a:pt x="8" y="7"/>
                        <a:pt x="10" y="11"/>
                        <a:pt x="10" y="14"/>
                      </a:cubicBezTo>
                      <a:cubicBezTo>
                        <a:pt x="11" y="19"/>
                        <a:pt x="11" y="25"/>
                        <a:pt x="11" y="30"/>
                      </a:cubicBezTo>
                      <a:cubicBezTo>
                        <a:pt x="11" y="30"/>
                        <a:pt x="12" y="30"/>
                        <a:pt x="12"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p:nvPr/>
              </p:nvSpPr>
              <p:spPr bwMode="auto">
                <a:xfrm>
                  <a:off x="6259513" y="2933701"/>
                  <a:ext cx="114300" cy="73025"/>
                </a:xfrm>
                <a:custGeom>
                  <a:avLst/>
                  <a:gdLst>
                    <a:gd name="T0" fmla="*/ 27 w 27"/>
                    <a:gd name="T1" fmla="*/ 1 h 17"/>
                    <a:gd name="T2" fmla="*/ 16 w 27"/>
                    <a:gd name="T3" fmla="*/ 14 h 17"/>
                    <a:gd name="T4" fmla="*/ 5 w 27"/>
                    <a:gd name="T5" fmla="*/ 13 h 17"/>
                    <a:gd name="T6" fmla="*/ 0 w 27"/>
                    <a:gd name="T7" fmla="*/ 4 h 17"/>
                    <a:gd name="T8" fmla="*/ 9 w 27"/>
                    <a:gd name="T9" fmla="*/ 2 h 17"/>
                    <a:gd name="T10" fmla="*/ 27 w 27"/>
                    <a:gd name="T11" fmla="*/ 0 h 17"/>
                    <a:gd name="T12" fmla="*/ 27 w 27"/>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27" y="1"/>
                      </a:moveTo>
                      <a:cubicBezTo>
                        <a:pt x="24" y="6"/>
                        <a:pt x="20" y="10"/>
                        <a:pt x="16" y="14"/>
                      </a:cubicBezTo>
                      <a:cubicBezTo>
                        <a:pt x="14" y="17"/>
                        <a:pt x="8" y="16"/>
                        <a:pt x="5" y="13"/>
                      </a:cubicBezTo>
                      <a:cubicBezTo>
                        <a:pt x="3" y="10"/>
                        <a:pt x="1" y="7"/>
                        <a:pt x="0" y="4"/>
                      </a:cubicBezTo>
                      <a:cubicBezTo>
                        <a:pt x="3" y="3"/>
                        <a:pt x="6" y="2"/>
                        <a:pt x="9" y="2"/>
                      </a:cubicBezTo>
                      <a:cubicBezTo>
                        <a:pt x="15" y="1"/>
                        <a:pt x="21" y="1"/>
                        <a:pt x="27" y="0"/>
                      </a:cubicBezTo>
                      <a:cubicBezTo>
                        <a:pt x="27" y="1"/>
                        <a:pt x="27" y="1"/>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1" name="Freeform 11"/>
              <p:cNvSpPr>
                <a:spLocks noEditPoints="1"/>
              </p:cNvSpPr>
              <p:nvPr/>
            </p:nvSpPr>
            <p:spPr bwMode="auto">
              <a:xfrm>
                <a:off x="9065451" y="2270918"/>
                <a:ext cx="439964" cy="615950"/>
              </a:xfrm>
              <a:custGeom>
                <a:avLst/>
                <a:gdLst>
                  <a:gd name="T0" fmla="*/ 29 w 72"/>
                  <a:gd name="T1" fmla="*/ 49 h 102"/>
                  <a:gd name="T2" fmla="*/ 15 w 72"/>
                  <a:gd name="T3" fmla="*/ 43 h 102"/>
                  <a:gd name="T4" fmla="*/ 10 w 72"/>
                  <a:gd name="T5" fmla="*/ 21 h 102"/>
                  <a:gd name="T6" fmla="*/ 13 w 72"/>
                  <a:gd name="T7" fmla="*/ 15 h 102"/>
                  <a:gd name="T8" fmla="*/ 19 w 72"/>
                  <a:gd name="T9" fmla="*/ 18 h 102"/>
                  <a:gd name="T10" fmla="*/ 20 w 72"/>
                  <a:gd name="T11" fmla="*/ 26 h 102"/>
                  <a:gd name="T12" fmla="*/ 35 w 72"/>
                  <a:gd name="T13" fmla="*/ 22 h 102"/>
                  <a:gd name="T14" fmla="*/ 40 w 72"/>
                  <a:gd name="T15" fmla="*/ 16 h 102"/>
                  <a:gd name="T16" fmla="*/ 43 w 72"/>
                  <a:gd name="T17" fmla="*/ 14 h 102"/>
                  <a:gd name="T18" fmla="*/ 44 w 72"/>
                  <a:gd name="T19" fmla="*/ 19 h 102"/>
                  <a:gd name="T20" fmla="*/ 43 w 72"/>
                  <a:gd name="T21" fmla="*/ 28 h 102"/>
                  <a:gd name="T22" fmla="*/ 36 w 72"/>
                  <a:gd name="T23" fmla="*/ 40 h 102"/>
                  <a:gd name="T24" fmla="*/ 37 w 72"/>
                  <a:gd name="T25" fmla="*/ 42 h 102"/>
                  <a:gd name="T26" fmla="*/ 44 w 72"/>
                  <a:gd name="T27" fmla="*/ 38 h 102"/>
                  <a:gd name="T28" fmla="*/ 56 w 72"/>
                  <a:gd name="T29" fmla="*/ 20 h 102"/>
                  <a:gd name="T30" fmla="*/ 49 w 72"/>
                  <a:gd name="T31" fmla="*/ 9 h 102"/>
                  <a:gd name="T32" fmla="*/ 28 w 72"/>
                  <a:gd name="T33" fmla="*/ 14 h 102"/>
                  <a:gd name="T34" fmla="*/ 20 w 72"/>
                  <a:gd name="T35" fmla="*/ 13 h 102"/>
                  <a:gd name="T36" fmla="*/ 22 w 72"/>
                  <a:gd name="T37" fmla="*/ 6 h 102"/>
                  <a:gd name="T38" fmla="*/ 50 w 72"/>
                  <a:gd name="T39" fmla="*/ 1 h 102"/>
                  <a:gd name="T40" fmla="*/ 68 w 72"/>
                  <a:gd name="T41" fmla="*/ 12 h 102"/>
                  <a:gd name="T42" fmla="*/ 67 w 72"/>
                  <a:gd name="T43" fmla="*/ 24 h 102"/>
                  <a:gd name="T44" fmla="*/ 49 w 72"/>
                  <a:gd name="T45" fmla="*/ 48 h 102"/>
                  <a:gd name="T46" fmla="*/ 42 w 72"/>
                  <a:gd name="T47" fmla="*/ 49 h 102"/>
                  <a:gd name="T48" fmla="*/ 37 w 72"/>
                  <a:gd name="T49" fmla="*/ 47 h 102"/>
                  <a:gd name="T50" fmla="*/ 35 w 72"/>
                  <a:gd name="T51" fmla="*/ 52 h 102"/>
                  <a:gd name="T52" fmla="*/ 41 w 72"/>
                  <a:gd name="T53" fmla="*/ 58 h 102"/>
                  <a:gd name="T54" fmla="*/ 48 w 72"/>
                  <a:gd name="T55" fmla="*/ 57 h 102"/>
                  <a:gd name="T56" fmla="*/ 53 w 72"/>
                  <a:gd name="T57" fmla="*/ 59 h 102"/>
                  <a:gd name="T58" fmla="*/ 53 w 72"/>
                  <a:gd name="T59" fmla="*/ 66 h 102"/>
                  <a:gd name="T60" fmla="*/ 48 w 72"/>
                  <a:gd name="T61" fmla="*/ 70 h 102"/>
                  <a:gd name="T62" fmla="*/ 37 w 72"/>
                  <a:gd name="T63" fmla="*/ 81 h 102"/>
                  <a:gd name="T64" fmla="*/ 45 w 72"/>
                  <a:gd name="T65" fmla="*/ 81 h 102"/>
                  <a:gd name="T66" fmla="*/ 57 w 72"/>
                  <a:gd name="T67" fmla="*/ 89 h 102"/>
                  <a:gd name="T68" fmla="*/ 51 w 72"/>
                  <a:gd name="T69" fmla="*/ 98 h 102"/>
                  <a:gd name="T70" fmla="*/ 26 w 72"/>
                  <a:gd name="T71" fmla="*/ 101 h 102"/>
                  <a:gd name="T72" fmla="*/ 17 w 72"/>
                  <a:gd name="T73" fmla="*/ 96 h 102"/>
                  <a:gd name="T74" fmla="*/ 15 w 72"/>
                  <a:gd name="T75" fmla="*/ 94 h 102"/>
                  <a:gd name="T76" fmla="*/ 19 w 72"/>
                  <a:gd name="T77" fmla="*/ 77 h 102"/>
                  <a:gd name="T78" fmla="*/ 27 w 72"/>
                  <a:gd name="T79" fmla="*/ 70 h 102"/>
                  <a:gd name="T80" fmla="*/ 27 w 72"/>
                  <a:gd name="T81" fmla="*/ 69 h 102"/>
                  <a:gd name="T82" fmla="*/ 21 w 72"/>
                  <a:gd name="T83" fmla="*/ 71 h 102"/>
                  <a:gd name="T84" fmla="*/ 9 w 72"/>
                  <a:gd name="T85" fmla="*/ 76 h 102"/>
                  <a:gd name="T86" fmla="*/ 3 w 72"/>
                  <a:gd name="T87" fmla="*/ 75 h 102"/>
                  <a:gd name="T88" fmla="*/ 4 w 72"/>
                  <a:gd name="T89" fmla="*/ 69 h 102"/>
                  <a:gd name="T90" fmla="*/ 26 w 72"/>
                  <a:gd name="T91" fmla="*/ 60 h 102"/>
                  <a:gd name="T92" fmla="*/ 28 w 72"/>
                  <a:gd name="T93" fmla="*/ 57 h 102"/>
                  <a:gd name="T94" fmla="*/ 29 w 72"/>
                  <a:gd name="T95" fmla="*/ 49 h 102"/>
                  <a:gd name="T96" fmla="*/ 34 w 72"/>
                  <a:gd name="T97" fmla="*/ 29 h 102"/>
                  <a:gd name="T98" fmla="*/ 33 w 72"/>
                  <a:gd name="T99" fmla="*/ 28 h 102"/>
                  <a:gd name="T100" fmla="*/ 26 w 72"/>
                  <a:gd name="T101" fmla="*/ 32 h 102"/>
                  <a:gd name="T102" fmla="*/ 23 w 72"/>
                  <a:gd name="T103" fmla="*/ 36 h 102"/>
                  <a:gd name="T104" fmla="*/ 26 w 72"/>
                  <a:gd name="T105" fmla="*/ 42 h 102"/>
                  <a:gd name="T106" fmla="*/ 31 w 72"/>
                  <a:gd name="T107" fmla="*/ 40 h 102"/>
                  <a:gd name="T108" fmla="*/ 34 w 72"/>
                  <a:gd name="T109" fmla="*/ 29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2" h="102">
                    <a:moveTo>
                      <a:pt x="29" y="49"/>
                    </a:moveTo>
                    <a:cubicBezTo>
                      <a:pt x="19" y="52"/>
                      <a:pt x="18" y="52"/>
                      <a:pt x="15" y="43"/>
                    </a:cubicBezTo>
                    <a:cubicBezTo>
                      <a:pt x="13" y="36"/>
                      <a:pt x="11" y="28"/>
                      <a:pt x="10" y="21"/>
                    </a:cubicBezTo>
                    <a:cubicBezTo>
                      <a:pt x="9" y="19"/>
                      <a:pt x="11" y="16"/>
                      <a:pt x="13" y="15"/>
                    </a:cubicBezTo>
                    <a:cubicBezTo>
                      <a:pt x="16" y="13"/>
                      <a:pt x="18" y="16"/>
                      <a:pt x="19" y="18"/>
                    </a:cubicBezTo>
                    <a:cubicBezTo>
                      <a:pt x="19" y="21"/>
                      <a:pt x="20" y="23"/>
                      <a:pt x="20" y="26"/>
                    </a:cubicBezTo>
                    <a:cubicBezTo>
                      <a:pt x="26" y="25"/>
                      <a:pt x="31" y="24"/>
                      <a:pt x="35" y="22"/>
                    </a:cubicBezTo>
                    <a:cubicBezTo>
                      <a:pt x="37" y="21"/>
                      <a:pt x="38" y="18"/>
                      <a:pt x="40" y="16"/>
                    </a:cubicBezTo>
                    <a:cubicBezTo>
                      <a:pt x="41" y="15"/>
                      <a:pt x="42" y="14"/>
                      <a:pt x="43" y="14"/>
                    </a:cubicBezTo>
                    <a:cubicBezTo>
                      <a:pt x="44" y="15"/>
                      <a:pt x="44" y="17"/>
                      <a:pt x="44" y="19"/>
                    </a:cubicBezTo>
                    <a:cubicBezTo>
                      <a:pt x="44" y="22"/>
                      <a:pt x="43" y="25"/>
                      <a:pt x="43" y="28"/>
                    </a:cubicBezTo>
                    <a:cubicBezTo>
                      <a:pt x="37" y="29"/>
                      <a:pt x="39" y="36"/>
                      <a:pt x="36" y="40"/>
                    </a:cubicBezTo>
                    <a:cubicBezTo>
                      <a:pt x="36" y="41"/>
                      <a:pt x="37" y="41"/>
                      <a:pt x="37" y="42"/>
                    </a:cubicBezTo>
                    <a:cubicBezTo>
                      <a:pt x="39" y="41"/>
                      <a:pt x="42" y="40"/>
                      <a:pt x="44" y="38"/>
                    </a:cubicBezTo>
                    <a:cubicBezTo>
                      <a:pt x="48" y="32"/>
                      <a:pt x="52" y="26"/>
                      <a:pt x="56" y="20"/>
                    </a:cubicBezTo>
                    <a:cubicBezTo>
                      <a:pt x="59" y="15"/>
                      <a:pt x="56" y="9"/>
                      <a:pt x="49" y="9"/>
                    </a:cubicBezTo>
                    <a:cubicBezTo>
                      <a:pt x="42" y="8"/>
                      <a:pt x="34" y="10"/>
                      <a:pt x="28" y="14"/>
                    </a:cubicBezTo>
                    <a:cubicBezTo>
                      <a:pt x="25" y="16"/>
                      <a:pt x="22" y="15"/>
                      <a:pt x="20" y="13"/>
                    </a:cubicBezTo>
                    <a:cubicBezTo>
                      <a:pt x="17" y="9"/>
                      <a:pt x="17" y="7"/>
                      <a:pt x="22" y="6"/>
                    </a:cubicBezTo>
                    <a:cubicBezTo>
                      <a:pt x="31" y="3"/>
                      <a:pt x="40" y="0"/>
                      <a:pt x="50" y="1"/>
                    </a:cubicBezTo>
                    <a:cubicBezTo>
                      <a:pt x="58" y="1"/>
                      <a:pt x="63" y="7"/>
                      <a:pt x="68" y="12"/>
                    </a:cubicBezTo>
                    <a:cubicBezTo>
                      <a:pt x="72" y="15"/>
                      <a:pt x="70" y="20"/>
                      <a:pt x="67" y="24"/>
                    </a:cubicBezTo>
                    <a:cubicBezTo>
                      <a:pt x="61" y="32"/>
                      <a:pt x="55" y="40"/>
                      <a:pt x="49" y="48"/>
                    </a:cubicBezTo>
                    <a:cubicBezTo>
                      <a:pt x="47" y="51"/>
                      <a:pt x="45" y="52"/>
                      <a:pt x="42" y="49"/>
                    </a:cubicBezTo>
                    <a:cubicBezTo>
                      <a:pt x="41" y="48"/>
                      <a:pt x="38" y="47"/>
                      <a:pt x="37" y="47"/>
                    </a:cubicBezTo>
                    <a:cubicBezTo>
                      <a:pt x="36" y="48"/>
                      <a:pt x="35" y="50"/>
                      <a:pt x="35" y="52"/>
                    </a:cubicBezTo>
                    <a:cubicBezTo>
                      <a:pt x="34" y="59"/>
                      <a:pt x="34" y="59"/>
                      <a:pt x="41" y="58"/>
                    </a:cubicBezTo>
                    <a:cubicBezTo>
                      <a:pt x="43" y="57"/>
                      <a:pt x="46" y="56"/>
                      <a:pt x="48" y="57"/>
                    </a:cubicBezTo>
                    <a:cubicBezTo>
                      <a:pt x="50" y="57"/>
                      <a:pt x="53" y="58"/>
                      <a:pt x="53" y="59"/>
                    </a:cubicBezTo>
                    <a:cubicBezTo>
                      <a:pt x="54" y="61"/>
                      <a:pt x="54" y="64"/>
                      <a:pt x="53" y="66"/>
                    </a:cubicBezTo>
                    <a:cubicBezTo>
                      <a:pt x="52" y="68"/>
                      <a:pt x="50" y="69"/>
                      <a:pt x="48" y="70"/>
                    </a:cubicBezTo>
                    <a:cubicBezTo>
                      <a:pt x="44" y="73"/>
                      <a:pt x="39" y="75"/>
                      <a:pt x="37" y="81"/>
                    </a:cubicBezTo>
                    <a:cubicBezTo>
                      <a:pt x="40" y="81"/>
                      <a:pt x="43" y="81"/>
                      <a:pt x="45" y="81"/>
                    </a:cubicBezTo>
                    <a:cubicBezTo>
                      <a:pt x="51" y="81"/>
                      <a:pt x="56" y="84"/>
                      <a:pt x="57" y="89"/>
                    </a:cubicBezTo>
                    <a:cubicBezTo>
                      <a:pt x="58" y="93"/>
                      <a:pt x="55" y="97"/>
                      <a:pt x="51" y="98"/>
                    </a:cubicBezTo>
                    <a:cubicBezTo>
                      <a:pt x="43" y="99"/>
                      <a:pt x="35" y="100"/>
                      <a:pt x="26" y="101"/>
                    </a:cubicBezTo>
                    <a:cubicBezTo>
                      <a:pt x="22" y="102"/>
                      <a:pt x="19" y="100"/>
                      <a:pt x="17" y="96"/>
                    </a:cubicBezTo>
                    <a:cubicBezTo>
                      <a:pt x="16" y="96"/>
                      <a:pt x="16" y="95"/>
                      <a:pt x="15" y="94"/>
                    </a:cubicBezTo>
                    <a:cubicBezTo>
                      <a:pt x="11" y="84"/>
                      <a:pt x="11" y="84"/>
                      <a:pt x="19" y="77"/>
                    </a:cubicBezTo>
                    <a:cubicBezTo>
                      <a:pt x="22" y="75"/>
                      <a:pt x="24" y="72"/>
                      <a:pt x="27" y="70"/>
                    </a:cubicBezTo>
                    <a:cubicBezTo>
                      <a:pt x="27" y="70"/>
                      <a:pt x="27" y="69"/>
                      <a:pt x="27" y="69"/>
                    </a:cubicBezTo>
                    <a:cubicBezTo>
                      <a:pt x="25" y="69"/>
                      <a:pt x="23" y="70"/>
                      <a:pt x="21" y="71"/>
                    </a:cubicBezTo>
                    <a:cubicBezTo>
                      <a:pt x="17" y="72"/>
                      <a:pt x="13" y="74"/>
                      <a:pt x="9" y="76"/>
                    </a:cubicBezTo>
                    <a:cubicBezTo>
                      <a:pt x="7" y="76"/>
                      <a:pt x="5" y="76"/>
                      <a:pt x="3" y="75"/>
                    </a:cubicBezTo>
                    <a:cubicBezTo>
                      <a:pt x="0" y="72"/>
                      <a:pt x="0" y="71"/>
                      <a:pt x="4" y="69"/>
                    </a:cubicBezTo>
                    <a:cubicBezTo>
                      <a:pt x="12" y="66"/>
                      <a:pt x="19" y="63"/>
                      <a:pt x="26" y="60"/>
                    </a:cubicBezTo>
                    <a:cubicBezTo>
                      <a:pt x="27" y="60"/>
                      <a:pt x="28" y="58"/>
                      <a:pt x="28" y="57"/>
                    </a:cubicBezTo>
                    <a:cubicBezTo>
                      <a:pt x="29" y="55"/>
                      <a:pt x="29" y="52"/>
                      <a:pt x="29" y="49"/>
                    </a:cubicBezTo>
                    <a:close/>
                    <a:moveTo>
                      <a:pt x="34" y="29"/>
                    </a:moveTo>
                    <a:cubicBezTo>
                      <a:pt x="34" y="29"/>
                      <a:pt x="34" y="29"/>
                      <a:pt x="33" y="28"/>
                    </a:cubicBezTo>
                    <a:cubicBezTo>
                      <a:pt x="31" y="29"/>
                      <a:pt x="28" y="30"/>
                      <a:pt x="26" y="32"/>
                    </a:cubicBezTo>
                    <a:cubicBezTo>
                      <a:pt x="24" y="32"/>
                      <a:pt x="22" y="34"/>
                      <a:pt x="23" y="36"/>
                    </a:cubicBezTo>
                    <a:cubicBezTo>
                      <a:pt x="23" y="38"/>
                      <a:pt x="25" y="40"/>
                      <a:pt x="26" y="42"/>
                    </a:cubicBezTo>
                    <a:cubicBezTo>
                      <a:pt x="27" y="42"/>
                      <a:pt x="30" y="41"/>
                      <a:pt x="31" y="40"/>
                    </a:cubicBezTo>
                    <a:cubicBezTo>
                      <a:pt x="32" y="37"/>
                      <a:pt x="33" y="33"/>
                      <a:pt x="34" y="29"/>
                    </a:cubicBezTo>
                    <a:close/>
                  </a:path>
                </a:pathLst>
              </a:custGeom>
              <a:grpFill/>
              <a:ln>
                <a:noFill/>
              </a:ln>
            </p:spPr>
            <p:txBody>
              <a:bodyPr vert="horz" wrap="square" lIns="91440" tIns="45720" rIns="91440" bIns="45720" numCol="1" anchor="t" anchorCtr="0" compatLnSpc="1"/>
              <a:lstStyle/>
              <a:p>
                <a:endParaRPr lang="zh-CN" altLang="en-US"/>
              </a:p>
            </p:txBody>
          </p:sp>
          <p:sp>
            <p:nvSpPr>
              <p:cNvPr id="22" name="Freeform 12"/>
              <p:cNvSpPr/>
              <p:nvPr/>
            </p:nvSpPr>
            <p:spPr bwMode="auto">
              <a:xfrm>
                <a:off x="8878184" y="2293480"/>
                <a:ext cx="236904" cy="593388"/>
              </a:xfrm>
              <a:custGeom>
                <a:avLst/>
                <a:gdLst>
                  <a:gd name="T0" fmla="*/ 30 w 39"/>
                  <a:gd name="T1" fmla="*/ 44 h 98"/>
                  <a:gd name="T2" fmla="*/ 36 w 39"/>
                  <a:gd name="T3" fmla="*/ 34 h 98"/>
                  <a:gd name="T4" fmla="*/ 37 w 39"/>
                  <a:gd name="T5" fmla="*/ 51 h 98"/>
                  <a:gd name="T6" fmla="*/ 25 w 39"/>
                  <a:gd name="T7" fmla="*/ 82 h 98"/>
                  <a:gd name="T8" fmla="*/ 21 w 39"/>
                  <a:gd name="T9" fmla="*/ 98 h 98"/>
                  <a:gd name="T10" fmla="*/ 13 w 39"/>
                  <a:gd name="T11" fmla="*/ 96 h 98"/>
                  <a:gd name="T12" fmla="*/ 5 w 39"/>
                  <a:gd name="T13" fmla="*/ 83 h 98"/>
                  <a:gd name="T14" fmla="*/ 11 w 39"/>
                  <a:gd name="T15" fmla="*/ 62 h 98"/>
                  <a:gd name="T16" fmla="*/ 9 w 39"/>
                  <a:gd name="T17" fmla="*/ 43 h 98"/>
                  <a:gd name="T18" fmla="*/ 12 w 39"/>
                  <a:gd name="T19" fmla="*/ 38 h 98"/>
                  <a:gd name="T20" fmla="*/ 18 w 39"/>
                  <a:gd name="T21" fmla="*/ 33 h 98"/>
                  <a:gd name="T22" fmla="*/ 23 w 39"/>
                  <a:gd name="T23" fmla="*/ 12 h 98"/>
                  <a:gd name="T24" fmla="*/ 11 w 39"/>
                  <a:gd name="T25" fmla="*/ 16 h 98"/>
                  <a:gd name="T26" fmla="*/ 2 w 39"/>
                  <a:gd name="T27" fmla="*/ 16 h 98"/>
                  <a:gd name="T28" fmla="*/ 0 w 39"/>
                  <a:gd name="T29" fmla="*/ 12 h 98"/>
                  <a:gd name="T30" fmla="*/ 3 w 39"/>
                  <a:gd name="T31" fmla="*/ 10 h 98"/>
                  <a:gd name="T32" fmla="*/ 16 w 39"/>
                  <a:gd name="T33" fmla="*/ 7 h 98"/>
                  <a:gd name="T34" fmla="*/ 26 w 39"/>
                  <a:gd name="T35" fmla="*/ 2 h 98"/>
                  <a:gd name="T36" fmla="*/ 32 w 39"/>
                  <a:gd name="T37" fmla="*/ 1 h 98"/>
                  <a:gd name="T38" fmla="*/ 35 w 39"/>
                  <a:gd name="T39" fmla="*/ 9 h 98"/>
                  <a:gd name="T40" fmla="*/ 34 w 39"/>
                  <a:gd name="T41" fmla="*/ 11 h 98"/>
                  <a:gd name="T42" fmla="*/ 27 w 39"/>
                  <a:gd name="T43" fmla="*/ 38 h 98"/>
                  <a:gd name="T44" fmla="*/ 28 w 39"/>
                  <a:gd name="T45" fmla="*/ 44 h 98"/>
                  <a:gd name="T46" fmla="*/ 30 w 39"/>
                  <a:gd name="T47" fmla="*/ 4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98">
                    <a:moveTo>
                      <a:pt x="30" y="44"/>
                    </a:moveTo>
                    <a:cubicBezTo>
                      <a:pt x="32" y="41"/>
                      <a:pt x="34" y="38"/>
                      <a:pt x="36" y="34"/>
                    </a:cubicBezTo>
                    <a:cubicBezTo>
                      <a:pt x="37" y="40"/>
                      <a:pt x="39" y="45"/>
                      <a:pt x="37" y="51"/>
                    </a:cubicBezTo>
                    <a:cubicBezTo>
                      <a:pt x="33" y="61"/>
                      <a:pt x="29" y="72"/>
                      <a:pt x="25" y="82"/>
                    </a:cubicBezTo>
                    <a:cubicBezTo>
                      <a:pt x="23" y="87"/>
                      <a:pt x="23" y="92"/>
                      <a:pt x="21" y="98"/>
                    </a:cubicBezTo>
                    <a:cubicBezTo>
                      <a:pt x="18" y="97"/>
                      <a:pt x="15" y="97"/>
                      <a:pt x="13" y="96"/>
                    </a:cubicBezTo>
                    <a:cubicBezTo>
                      <a:pt x="7" y="94"/>
                      <a:pt x="3" y="89"/>
                      <a:pt x="5" y="83"/>
                    </a:cubicBezTo>
                    <a:cubicBezTo>
                      <a:pt x="7" y="76"/>
                      <a:pt x="9" y="69"/>
                      <a:pt x="11" y="62"/>
                    </a:cubicBezTo>
                    <a:cubicBezTo>
                      <a:pt x="13" y="56"/>
                      <a:pt x="14" y="49"/>
                      <a:pt x="9" y="43"/>
                    </a:cubicBezTo>
                    <a:cubicBezTo>
                      <a:pt x="7" y="39"/>
                      <a:pt x="9" y="38"/>
                      <a:pt x="12" y="38"/>
                    </a:cubicBezTo>
                    <a:cubicBezTo>
                      <a:pt x="17" y="39"/>
                      <a:pt x="17" y="37"/>
                      <a:pt x="18" y="33"/>
                    </a:cubicBezTo>
                    <a:cubicBezTo>
                      <a:pt x="19" y="26"/>
                      <a:pt x="21" y="20"/>
                      <a:pt x="23" y="12"/>
                    </a:cubicBezTo>
                    <a:cubicBezTo>
                      <a:pt x="19" y="13"/>
                      <a:pt x="15" y="15"/>
                      <a:pt x="11" y="16"/>
                    </a:cubicBezTo>
                    <a:cubicBezTo>
                      <a:pt x="8" y="17"/>
                      <a:pt x="5" y="16"/>
                      <a:pt x="2" y="16"/>
                    </a:cubicBezTo>
                    <a:cubicBezTo>
                      <a:pt x="1" y="15"/>
                      <a:pt x="0" y="13"/>
                      <a:pt x="0" y="12"/>
                    </a:cubicBezTo>
                    <a:cubicBezTo>
                      <a:pt x="1" y="11"/>
                      <a:pt x="2" y="10"/>
                      <a:pt x="3" y="10"/>
                    </a:cubicBezTo>
                    <a:cubicBezTo>
                      <a:pt x="7" y="8"/>
                      <a:pt x="12" y="8"/>
                      <a:pt x="16" y="7"/>
                    </a:cubicBezTo>
                    <a:cubicBezTo>
                      <a:pt x="19" y="5"/>
                      <a:pt x="22" y="3"/>
                      <a:pt x="26" y="2"/>
                    </a:cubicBezTo>
                    <a:cubicBezTo>
                      <a:pt x="28" y="1"/>
                      <a:pt x="32" y="0"/>
                      <a:pt x="32" y="1"/>
                    </a:cubicBezTo>
                    <a:cubicBezTo>
                      <a:pt x="34" y="3"/>
                      <a:pt x="35" y="6"/>
                      <a:pt x="35" y="9"/>
                    </a:cubicBezTo>
                    <a:cubicBezTo>
                      <a:pt x="36" y="9"/>
                      <a:pt x="35" y="10"/>
                      <a:pt x="34" y="11"/>
                    </a:cubicBezTo>
                    <a:cubicBezTo>
                      <a:pt x="27" y="19"/>
                      <a:pt x="28" y="29"/>
                      <a:pt x="27" y="38"/>
                    </a:cubicBezTo>
                    <a:cubicBezTo>
                      <a:pt x="27" y="40"/>
                      <a:pt x="28" y="42"/>
                      <a:pt x="28" y="44"/>
                    </a:cubicBezTo>
                    <a:cubicBezTo>
                      <a:pt x="29" y="44"/>
                      <a:pt x="29" y="44"/>
                      <a:pt x="30" y="44"/>
                    </a:cubicBezTo>
                    <a:close/>
                  </a:path>
                </a:pathLst>
              </a:custGeom>
              <a:grpFill/>
              <a:ln>
                <a:noFill/>
              </a:ln>
            </p:spPr>
            <p:txBody>
              <a:bodyPr vert="horz" wrap="square" lIns="91440" tIns="45720" rIns="91440" bIns="45720" numCol="1" anchor="t" anchorCtr="0" compatLnSpc="1"/>
              <a:lstStyle/>
              <a:p>
                <a:endParaRPr lang="zh-CN" altLang="en-US"/>
              </a:p>
            </p:txBody>
          </p:sp>
        </p:grpSp>
      </p:grpSp>
      <p:pic>
        <p:nvPicPr>
          <p:cNvPr id="40" name="图片 39"/>
          <p:cNvPicPr>
            <a:picLocks noChangeAspect="1"/>
          </p:cNvPicPr>
          <p:nvPr userDrawn="1"/>
        </p:nvPicPr>
        <p:blipFill>
          <a:blip r:embed="rId3" cstate="print"/>
          <a:stretch>
            <a:fillRect/>
          </a:stretch>
        </p:blipFill>
        <p:spPr>
          <a:xfrm>
            <a:off x="540452" y="479393"/>
            <a:ext cx="2203058" cy="616640"/>
          </a:xfrm>
          <a:prstGeom prst="rect">
            <a:avLst/>
          </a:prstGeom>
        </p:spPr>
      </p:pic>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307D9317-7C4B-477D-9FCD-CD5482370328}" type="datetimeFigureOut">
              <a:rPr lang="zh-CN" altLang="en-US"/>
              <a:t>2020/12/23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EC0B3BC9-7090-482A-AB63-1945A9C9F1E4}"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Lst>
  <p:transition spd="med">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2pPr>
      <a:lvl3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3pPr>
      <a:lvl4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4pPr>
      <a:lvl5pPr algn="l" rtl="0" eaLnBrk="0" fontAlgn="base" hangingPunct="0">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entury Gothic" panose="020B0502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3.xml"/><Relationship Id="rId5" Type="http://schemas.openxmlformats.org/officeDocument/2006/relationships/image" Target="../media/image52.gif"/><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54.png"/><Relationship Id="rId4" Type="http://schemas.openxmlformats.org/officeDocument/2006/relationships/image" Target="../media/image52.gif"/></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33.xml"/><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62.emf"/><Relationship Id="rId4" Type="http://schemas.openxmlformats.org/officeDocument/2006/relationships/image" Target="../media/image61.emf"/></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64.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0.xml"/><Relationship Id="rId1" Type="http://schemas.openxmlformats.org/officeDocument/2006/relationships/slideLayout" Target="../slideLayouts/slideLayout33.xml"/><Relationship Id="rId4" Type="http://schemas.openxmlformats.org/officeDocument/2006/relationships/image" Target="../media/image7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33.xml"/><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33.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3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3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33.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8.xml"/><Relationship Id="rId1" Type="http://schemas.openxmlformats.org/officeDocument/2006/relationships/slideLayout" Target="../slideLayouts/slideLayout3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1.xml"/><Relationship Id="rId1" Type="http://schemas.openxmlformats.org/officeDocument/2006/relationships/slideLayout" Target="../slideLayouts/slideLayout33.xml"/><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2.xml"/><Relationship Id="rId1" Type="http://schemas.openxmlformats.org/officeDocument/2006/relationships/slideLayout" Target="../slideLayouts/slideLayout3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73.xml"/><Relationship Id="rId1" Type="http://schemas.openxmlformats.org/officeDocument/2006/relationships/slideLayout" Target="../slideLayouts/slideLayout3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33.xml"/><Relationship Id="rId5" Type="http://schemas.openxmlformats.org/officeDocument/2006/relationships/image" Target="../media/image109.png"/><Relationship Id="rId4" Type="http://schemas.openxmlformats.org/officeDocument/2006/relationships/image" Target="../media/image108.png"/></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3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33.xml"/><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77.xml"/><Relationship Id="rId1" Type="http://schemas.openxmlformats.org/officeDocument/2006/relationships/slideLayout" Target="../slideLayouts/slideLayout33.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803276" y="4286889"/>
            <a:ext cx="10585448" cy="892503"/>
          </a:xfrm>
          <a:prstGeom prst="rect">
            <a:avLst/>
          </a:prstGeom>
        </p:spPr>
        <p:txBody>
          <a:bodyPr tIns="0" bIns="0" anchor="ctr" anchorCtr="0">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zh-CN" altLang="en-US" sz="4000" b="1"/>
              <a:t>文本聚类</a:t>
            </a:r>
            <a:endParaRPr lang="zh-CN" altLang="en-US" sz="4000" b="1" dirty="0"/>
          </a:p>
        </p:txBody>
      </p:sp>
      <p:sp>
        <p:nvSpPr>
          <p:cNvPr id="7" name="副标题 2"/>
          <p:cNvSpPr txBox="1"/>
          <p:nvPr/>
        </p:nvSpPr>
        <p:spPr>
          <a:xfrm>
            <a:off x="803276" y="4972427"/>
            <a:ext cx="10585448" cy="508452"/>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1800">
                <a:solidFill>
                  <a:schemeClr val="accent3"/>
                </a:solidFill>
              </a:rPr>
              <a:t>Text clustering</a:t>
            </a:r>
            <a:endParaRPr lang="zh-CN" altLang="en-US" sz="1800" dirty="0">
              <a:solidFill>
                <a:schemeClr val="accent3"/>
              </a:solidFill>
            </a:endParaRPr>
          </a:p>
        </p:txBody>
      </p:sp>
      <p:sp>
        <p:nvSpPr>
          <p:cNvPr id="8" name="文本占位符 34"/>
          <p:cNvSpPr txBox="1"/>
          <p:nvPr/>
        </p:nvSpPr>
        <p:spPr>
          <a:xfrm>
            <a:off x="803275" y="5500576"/>
            <a:ext cx="10585450" cy="595123"/>
          </a:xfrm>
          <a:prstGeom prst="rect">
            <a:avLst/>
          </a:prstGeom>
        </p:spPr>
        <p:txBody>
          <a:bodyPr lIns="72000" tIns="0" rIns="72000"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00">
                <a:solidFill>
                  <a:schemeClr val="tx1">
                    <a:lumMod val="75000"/>
                    <a:lumOff val="25000"/>
                  </a:schemeClr>
                </a:solidFill>
              </a:rPr>
              <a:t>小组成员：孙伟良、孙成甲、王琰、杨舒棋、耿子强       时间</a:t>
            </a:r>
            <a:r>
              <a:rPr lang="zh-CN" altLang="en-US" sz="1800" dirty="0">
                <a:solidFill>
                  <a:schemeClr val="tx1">
                    <a:lumMod val="75000"/>
                    <a:lumOff val="25000"/>
                  </a:schemeClr>
                </a:solidFill>
              </a:rPr>
              <a:t>：</a:t>
            </a:r>
            <a:fld id="{FAA7561E-A48D-4E03-84F4-488CDA95D192}" type="datetime1">
              <a:rPr lang="zh-CN" altLang="en-US" sz="1800" dirty="0" smtClean="0">
                <a:solidFill>
                  <a:schemeClr val="tx1">
                    <a:lumMod val="75000"/>
                    <a:lumOff val="25000"/>
                  </a:schemeClr>
                </a:solidFill>
              </a:rPr>
              <a:t>2020/12/23</a:t>
            </a:fld>
            <a:endParaRPr lang="zh-CN" altLang="en-US" sz="1800" dirty="0">
              <a:solidFill>
                <a:schemeClr val="tx1">
                  <a:lumMod val="75000"/>
                  <a:lumOff val="25000"/>
                </a:schemeClr>
              </a:solidFill>
            </a:endParaRP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文本表示</a:t>
            </a:r>
            <a:endParaRPr lang="zh-CN" altLang="en-US" dirty="0"/>
          </a:p>
        </p:txBody>
      </p:sp>
      <p:sp>
        <p:nvSpPr>
          <p:cNvPr id="14" name="文本框 13"/>
          <p:cNvSpPr txBox="1"/>
          <p:nvPr/>
        </p:nvSpPr>
        <p:spPr>
          <a:xfrm>
            <a:off x="660400" y="3343365"/>
            <a:ext cx="2853509" cy="619744"/>
          </a:xfrm>
          <a:prstGeom prst="roundRect">
            <a:avLst/>
          </a:prstGeom>
          <a:solidFill>
            <a:schemeClr val="accent1"/>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文本表示模型</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2" name="文本框 21"/>
          <p:cNvSpPr txBox="1">
            <a:spLocks noChangeArrowheads="1"/>
          </p:cNvSpPr>
          <p:nvPr/>
        </p:nvSpPr>
        <p:spPr bwMode="auto">
          <a:xfrm>
            <a:off x="357352" y="235111"/>
            <a:ext cx="969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2.2</a:t>
            </a:r>
            <a:endParaRPr lang="zh-CN" altLang="en-US" sz="3600" b="1" dirty="0">
              <a:solidFill>
                <a:schemeClr val="bg1"/>
              </a:solidFill>
            </a:endParaRPr>
          </a:p>
        </p:txBody>
      </p:sp>
      <p:sp>
        <p:nvSpPr>
          <p:cNvPr id="11" name="文本框 10">
            <a:extLst>
              <a:ext uri="{FF2B5EF4-FFF2-40B4-BE49-F238E27FC236}">
                <a16:creationId xmlns:a16="http://schemas.microsoft.com/office/drawing/2014/main" id="{3E6E97AC-EA2F-4A9E-B066-B5B6702E33D2}"/>
              </a:ext>
            </a:extLst>
          </p:cNvPr>
          <p:cNvSpPr txBox="1"/>
          <p:nvPr/>
        </p:nvSpPr>
        <p:spPr>
          <a:xfrm>
            <a:off x="687832" y="1171707"/>
            <a:ext cx="10858500" cy="361125"/>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文本表示</a:t>
            </a:r>
            <a:r>
              <a:rPr lang="zh-CN" altLang="en-US" sz="2000" spc="300">
                <a:latin typeface="微软雅黑" panose="020B0503020204020204" pitchFamily="34" charset="-122"/>
                <a:ea typeface="微软雅黑" panose="020B0503020204020204" pitchFamily="34" charset="-122"/>
              </a:rPr>
              <a:t>对文本进行</a:t>
            </a:r>
            <a:r>
              <a:rPr lang="zh-CN" altLang="en-US" sz="2000" spc="300">
                <a:solidFill>
                  <a:schemeClr val="accent4"/>
                </a:solidFill>
                <a:latin typeface="微软雅黑" panose="020B0503020204020204" pitchFamily="34" charset="-122"/>
                <a:ea typeface="微软雅黑" panose="020B0503020204020204" pitchFamily="34" charset="-122"/>
              </a:rPr>
              <a:t>数学建模</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，保留语义等需要提取的信息，是后续工作的基础</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21F39D1A-79B1-4DA8-9A61-9609FC749EF6}"/>
              </a:ext>
            </a:extLst>
          </p:cNvPr>
          <p:cNvPicPr>
            <a:picLocks noChangeAspect="1"/>
          </p:cNvPicPr>
          <p:nvPr/>
        </p:nvPicPr>
        <p:blipFill rotWithShape="1">
          <a:blip r:embed="rId3"/>
          <a:srcRect t="13492"/>
          <a:stretch/>
        </p:blipFill>
        <p:spPr>
          <a:xfrm>
            <a:off x="5261098" y="1880091"/>
            <a:ext cx="4517740" cy="1548909"/>
          </a:xfrm>
          <a:prstGeom prst="rect">
            <a:avLst/>
          </a:prstGeom>
        </p:spPr>
      </p:pic>
      <p:sp>
        <p:nvSpPr>
          <p:cNvPr id="18" name="文本框 17">
            <a:extLst>
              <a:ext uri="{FF2B5EF4-FFF2-40B4-BE49-F238E27FC236}">
                <a16:creationId xmlns:a16="http://schemas.microsoft.com/office/drawing/2014/main" id="{799D01EC-0EBD-4448-AB95-5F71AEC60835}"/>
              </a:ext>
            </a:extLst>
          </p:cNvPr>
          <p:cNvSpPr txBox="1"/>
          <p:nvPr/>
        </p:nvSpPr>
        <p:spPr>
          <a:xfrm>
            <a:off x="696710" y="4212242"/>
            <a:ext cx="10858500" cy="1161344"/>
          </a:xfrm>
          <a:prstGeom prst="rect">
            <a:avLst/>
          </a:prstGeom>
          <a:noFill/>
        </p:spPr>
        <p:txBody>
          <a:bodyPr wrap="square" lIns="0" tIns="0" rIns="0" bIns="0" rtlCol="0">
            <a:spAutoFit/>
          </a:bodyPr>
          <a:lstStyle/>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词袋模型和</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N-gram</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模型</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主题模型</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词嵌入</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(word embedding)</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与深度学习模型：</a:t>
            </a:r>
            <a:r>
              <a:rPr lang="en-US" altLang="zh-CN" sz="2000" spc="300">
                <a:solidFill>
                  <a:srgbClr val="000000">
                    <a:lumMod val="85000"/>
                    <a:lumOff val="15000"/>
                  </a:srgbClr>
                </a:solidFill>
                <a:latin typeface="微软雅黑" panose="020B0503020204020204" pitchFamily="34" charset="-122"/>
              </a:rPr>
              <a:t>Word2vec</a:t>
            </a:r>
            <a:r>
              <a:rPr lang="zh-CN" altLang="en-US" sz="2000" spc="300">
                <a:solidFill>
                  <a:srgbClr val="000000">
                    <a:lumMod val="85000"/>
                    <a:lumOff val="15000"/>
                  </a:srgbClr>
                </a:solidFill>
                <a:latin typeface="微软雅黑" panose="020B0503020204020204" pitchFamily="34" charset="-122"/>
              </a:rPr>
              <a:t>、</a:t>
            </a:r>
            <a:r>
              <a:rPr lang="en-US" altLang="zh-CN" sz="2000" spc="300">
                <a:solidFill>
                  <a:srgbClr val="000000">
                    <a:lumMod val="85000"/>
                    <a:lumOff val="15000"/>
                  </a:srgbClr>
                </a:solidFill>
                <a:latin typeface="微软雅黑" panose="020B0503020204020204" pitchFamily="34" charset="-122"/>
              </a:rPr>
              <a:t>GloVe</a:t>
            </a:r>
            <a:r>
              <a:rPr lang="zh-CN" altLang="en-US" sz="2000" spc="300">
                <a:solidFill>
                  <a:srgbClr val="000000">
                    <a:lumMod val="85000"/>
                    <a:lumOff val="15000"/>
                  </a:srgbClr>
                </a:solidFill>
                <a:latin typeface="微软雅黑" panose="020B0503020204020204" pitchFamily="34" charset="-122"/>
              </a:rPr>
              <a:t>、</a:t>
            </a:r>
            <a:r>
              <a:rPr lang="en-US" altLang="zh-CN" sz="2000" spc="300">
                <a:solidFill>
                  <a:srgbClr val="000000">
                    <a:lumMod val="85000"/>
                    <a:lumOff val="15000"/>
                  </a:srgbClr>
                </a:solidFill>
                <a:latin typeface="微软雅黑" panose="020B0503020204020204" pitchFamily="34" charset="-122"/>
              </a:rPr>
              <a:t>BERT</a:t>
            </a:r>
            <a:r>
              <a:rPr lang="zh-CN" altLang="en-US" sz="2000" spc="300">
                <a:solidFill>
                  <a:srgbClr val="000000">
                    <a:lumMod val="85000"/>
                    <a:lumOff val="15000"/>
                  </a:srgbClr>
                </a:solidFill>
                <a:latin typeface="微软雅黑" panose="020B0503020204020204" pitchFamily="34" charset="-122"/>
              </a:rPr>
              <a:t>等</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1905833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文本表示模型</a:t>
            </a:r>
            <a:endParaRPr lang="zh-CN" altLang="en-US" dirty="0"/>
          </a:p>
        </p:txBody>
      </p:sp>
      <p:sp>
        <p:nvSpPr>
          <p:cNvPr id="22" name="文本框 21"/>
          <p:cNvSpPr txBox="1">
            <a:spLocks noChangeArrowheads="1"/>
          </p:cNvSpPr>
          <p:nvPr/>
        </p:nvSpPr>
        <p:spPr bwMode="auto">
          <a:xfrm>
            <a:off x="357352" y="235111"/>
            <a:ext cx="969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2.3</a:t>
            </a:r>
            <a:endParaRPr lang="zh-CN" altLang="en-US" sz="3600" b="1" dirty="0">
              <a:solidFill>
                <a:schemeClr val="bg1"/>
              </a:solidFill>
            </a:endParaRPr>
          </a:p>
        </p:txBody>
      </p:sp>
      <p:sp>
        <p:nvSpPr>
          <p:cNvPr id="11" name="文本框 10">
            <a:extLst>
              <a:ext uri="{FF2B5EF4-FFF2-40B4-BE49-F238E27FC236}">
                <a16:creationId xmlns:a16="http://schemas.microsoft.com/office/drawing/2014/main" id="{3E6E97AC-EA2F-4A9E-B066-B5B6702E33D2}"/>
              </a:ext>
            </a:extLst>
          </p:cNvPr>
          <p:cNvSpPr txBox="1"/>
          <p:nvPr/>
        </p:nvSpPr>
        <p:spPr>
          <a:xfrm>
            <a:off x="687832" y="1171707"/>
            <a:ext cx="10858500" cy="361125"/>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b="1" spc="300">
                <a:solidFill>
                  <a:srgbClr val="000000">
                    <a:lumMod val="85000"/>
                    <a:lumOff val="15000"/>
                  </a:srgbClr>
                </a:solidFill>
                <a:latin typeface="微软雅黑" panose="020B0503020204020204" pitchFamily="34" charset="-122"/>
              </a:rPr>
              <a:t>词袋模型与</a:t>
            </a:r>
            <a:r>
              <a:rPr lang="en-US" altLang="zh-CN" sz="2000" b="1" spc="300">
                <a:solidFill>
                  <a:srgbClr val="000000">
                    <a:lumMod val="85000"/>
                    <a:lumOff val="15000"/>
                  </a:srgbClr>
                </a:solidFill>
                <a:latin typeface="微软雅黑" panose="020B0503020204020204" pitchFamily="34" charset="-122"/>
              </a:rPr>
              <a:t>N-gram</a:t>
            </a:r>
            <a:r>
              <a:rPr lang="zh-CN" altLang="en-US" sz="2000" b="1" spc="300">
                <a:solidFill>
                  <a:srgbClr val="000000">
                    <a:lumMod val="85000"/>
                    <a:lumOff val="15000"/>
                  </a:srgbClr>
                </a:solidFill>
                <a:latin typeface="微软雅黑" panose="020B0503020204020204" pitchFamily="34" charset="-122"/>
              </a:rPr>
              <a:t>模型</a:t>
            </a:r>
            <a:endParaRPr lang="en-US" altLang="zh-CN" sz="2000" b="1" spc="30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799D01EC-0EBD-4448-AB95-5F71AEC60835}"/>
              </a:ext>
            </a:extLst>
          </p:cNvPr>
          <p:cNvSpPr txBox="1"/>
          <p:nvPr/>
        </p:nvSpPr>
        <p:spPr>
          <a:xfrm>
            <a:off x="687832" y="1672173"/>
            <a:ext cx="10858500" cy="923330"/>
          </a:xfrm>
          <a:prstGeom prst="rect">
            <a:avLst/>
          </a:prstGeom>
          <a:noFill/>
        </p:spPr>
        <p:txBody>
          <a:bodyPr wrap="square" lIns="0" tIns="0" rIns="0" bIns="0" rtlCol="0">
            <a:spAutoFit/>
          </a:bodyPr>
          <a:lstStyle/>
          <a:p>
            <a:r>
              <a:rPr lang="zh-CN" altLang="en-US" sz="2000" spc="300">
                <a:solidFill>
                  <a:srgbClr val="000000">
                    <a:lumMod val="85000"/>
                    <a:lumOff val="15000"/>
                  </a:srgbClr>
                </a:solidFill>
                <a:latin typeface="微软雅黑" panose="020B0503020204020204" pitchFamily="34" charset="-122"/>
              </a:rPr>
              <a:t>词袋模型是最基础的模型，具体想法是：将每个文档看成一袋子词，忽略每个词出现的顺序，这样每个文档可表示成一个高维向量，向量中的每一维代表一个词，而该维对应的权重则反映了这个词在文档中的重要程度。权重常用</a:t>
            </a:r>
            <a:r>
              <a:rPr lang="en-US" altLang="zh-CN" sz="2000" spc="300">
                <a:solidFill>
                  <a:srgbClr val="000000">
                    <a:lumMod val="85000"/>
                    <a:lumOff val="15000"/>
                  </a:srgbClr>
                </a:solidFill>
                <a:latin typeface="微软雅黑" panose="020B0503020204020204" pitchFamily="34" charset="-122"/>
              </a:rPr>
              <a:t>TF-IDF</a:t>
            </a:r>
            <a:r>
              <a:rPr lang="zh-CN" altLang="en-US" sz="2000" spc="300">
                <a:solidFill>
                  <a:srgbClr val="000000">
                    <a:lumMod val="85000"/>
                    <a:lumOff val="15000"/>
                  </a:srgbClr>
                </a:solidFill>
                <a:latin typeface="微软雅黑" panose="020B0503020204020204" pitchFamily="34" charset="-122"/>
              </a:rPr>
              <a:t>来计算</a:t>
            </a:r>
          </a:p>
        </p:txBody>
      </p:sp>
      <p:pic>
        <p:nvPicPr>
          <p:cNvPr id="8" name="图片 7">
            <a:extLst>
              <a:ext uri="{FF2B5EF4-FFF2-40B4-BE49-F238E27FC236}">
                <a16:creationId xmlns:a16="http://schemas.microsoft.com/office/drawing/2014/main" id="{CA6129B6-3C2B-4239-9936-72E754AE1677}"/>
              </a:ext>
            </a:extLst>
          </p:cNvPr>
          <p:cNvPicPr>
            <a:picLocks noChangeAspect="1"/>
          </p:cNvPicPr>
          <p:nvPr/>
        </p:nvPicPr>
        <p:blipFill>
          <a:blip r:embed="rId3"/>
          <a:stretch>
            <a:fillRect/>
          </a:stretch>
        </p:blipFill>
        <p:spPr>
          <a:xfrm>
            <a:off x="537262" y="2745706"/>
            <a:ext cx="3854402" cy="2270178"/>
          </a:xfrm>
          <a:prstGeom prst="rect">
            <a:avLst/>
          </a:prstGeom>
        </p:spPr>
      </p:pic>
      <p:pic>
        <p:nvPicPr>
          <p:cNvPr id="3" name="图片 2">
            <a:extLst>
              <a:ext uri="{FF2B5EF4-FFF2-40B4-BE49-F238E27FC236}">
                <a16:creationId xmlns:a16="http://schemas.microsoft.com/office/drawing/2014/main" id="{C06AA7E4-C76B-4FB8-B825-4BC38DA38B6C}"/>
              </a:ext>
            </a:extLst>
          </p:cNvPr>
          <p:cNvPicPr>
            <a:picLocks noChangeAspect="1"/>
          </p:cNvPicPr>
          <p:nvPr/>
        </p:nvPicPr>
        <p:blipFill>
          <a:blip r:embed="rId4"/>
          <a:stretch>
            <a:fillRect/>
          </a:stretch>
        </p:blipFill>
        <p:spPr>
          <a:xfrm>
            <a:off x="4599080" y="2688162"/>
            <a:ext cx="4330353" cy="502535"/>
          </a:xfrm>
          <a:prstGeom prst="rect">
            <a:avLst/>
          </a:prstGeom>
        </p:spPr>
      </p:pic>
      <p:sp>
        <p:nvSpPr>
          <p:cNvPr id="12" name="文本框 11">
            <a:extLst>
              <a:ext uri="{FF2B5EF4-FFF2-40B4-BE49-F238E27FC236}">
                <a16:creationId xmlns:a16="http://schemas.microsoft.com/office/drawing/2014/main" id="{1BAB852B-8A12-4C04-9031-8F9A96886C07}"/>
              </a:ext>
            </a:extLst>
          </p:cNvPr>
          <p:cNvSpPr txBox="1"/>
          <p:nvPr/>
        </p:nvSpPr>
        <p:spPr>
          <a:xfrm>
            <a:off x="4684521" y="3375372"/>
            <a:ext cx="7069513" cy="615553"/>
          </a:xfrm>
          <a:prstGeom prst="rect">
            <a:avLst/>
          </a:prstGeom>
          <a:noFill/>
        </p:spPr>
        <p:txBody>
          <a:bodyPr wrap="square" lIns="0" tIns="0" rIns="0" bIns="0" rtlCol="0">
            <a:spAutoFit/>
          </a:bodyPr>
          <a:lstStyle/>
          <a:p>
            <a:r>
              <a:rPr lang="en-US" altLang="zh-CN" sz="2000" spc="300">
                <a:solidFill>
                  <a:srgbClr val="000000">
                    <a:lumMod val="85000"/>
                    <a:lumOff val="15000"/>
                  </a:srgbClr>
                </a:solidFill>
                <a:latin typeface="微软雅黑" panose="020B0503020204020204" pitchFamily="34" charset="-122"/>
              </a:rPr>
              <a:t>TF</a:t>
            </a:r>
            <a:r>
              <a:rPr lang="zh-CN" altLang="en-US" sz="2000" spc="300">
                <a:solidFill>
                  <a:srgbClr val="000000">
                    <a:lumMod val="85000"/>
                    <a:lumOff val="15000"/>
                  </a:srgbClr>
                </a:solidFill>
                <a:latin typeface="微软雅黑" panose="020B0503020204020204" pitchFamily="34" charset="-122"/>
              </a:rPr>
              <a:t>：词频，单词</a:t>
            </a:r>
            <a:r>
              <a:rPr lang="en-US" altLang="zh-CN" sz="2000" spc="300">
                <a:solidFill>
                  <a:srgbClr val="000000">
                    <a:lumMod val="85000"/>
                    <a:lumOff val="15000"/>
                  </a:srgbClr>
                </a:solidFill>
                <a:latin typeface="微软雅黑" panose="020B0503020204020204" pitchFamily="34" charset="-122"/>
              </a:rPr>
              <a:t>t</a:t>
            </a:r>
            <a:r>
              <a:rPr lang="zh-CN" altLang="en-US" sz="2000" spc="300">
                <a:solidFill>
                  <a:srgbClr val="000000">
                    <a:lumMod val="85000"/>
                    <a:lumOff val="15000"/>
                  </a:srgbClr>
                </a:solidFill>
                <a:latin typeface="微软雅黑" panose="020B0503020204020204" pitchFamily="34" charset="-122"/>
              </a:rPr>
              <a:t>在文档</a:t>
            </a:r>
            <a:r>
              <a:rPr lang="en-US" altLang="zh-CN" sz="2000" spc="300">
                <a:solidFill>
                  <a:srgbClr val="000000">
                    <a:lumMod val="85000"/>
                    <a:lumOff val="15000"/>
                  </a:srgbClr>
                </a:solidFill>
                <a:latin typeface="微软雅黑" panose="020B0503020204020204" pitchFamily="34" charset="-122"/>
              </a:rPr>
              <a:t>d</a:t>
            </a:r>
            <a:r>
              <a:rPr lang="zh-CN" altLang="en-US" sz="2000" spc="300">
                <a:solidFill>
                  <a:srgbClr val="000000">
                    <a:lumMod val="85000"/>
                    <a:lumOff val="15000"/>
                  </a:srgbClr>
                </a:solidFill>
                <a:latin typeface="微软雅黑" panose="020B0503020204020204" pitchFamily="34" charset="-122"/>
              </a:rPr>
              <a:t>中出现的频率</a:t>
            </a:r>
            <a:endParaRPr lang="en-US" altLang="zh-CN" sz="2000" spc="300">
              <a:solidFill>
                <a:srgbClr val="000000">
                  <a:lumMod val="85000"/>
                  <a:lumOff val="15000"/>
                </a:srgbClr>
              </a:solidFill>
              <a:latin typeface="微软雅黑" panose="020B0503020204020204" pitchFamily="34" charset="-122"/>
            </a:endParaRPr>
          </a:p>
          <a:p>
            <a:r>
              <a:rPr lang="en-US" altLang="zh-CN" sz="2000" spc="300">
                <a:solidFill>
                  <a:srgbClr val="000000">
                    <a:lumMod val="85000"/>
                    <a:lumOff val="15000"/>
                  </a:srgbClr>
                </a:solidFill>
                <a:latin typeface="微软雅黑" panose="020B0503020204020204" pitchFamily="34" charset="-122"/>
              </a:rPr>
              <a:t>IDF</a:t>
            </a:r>
            <a:r>
              <a:rPr lang="zh-CN" altLang="en-US" sz="2000" spc="300">
                <a:solidFill>
                  <a:srgbClr val="000000">
                    <a:lumMod val="85000"/>
                    <a:lumOff val="15000"/>
                  </a:srgbClr>
                </a:solidFill>
                <a:latin typeface="微软雅黑" panose="020B0503020204020204" pitchFamily="34" charset="-122"/>
              </a:rPr>
              <a:t>：文档频率，衡量单词</a:t>
            </a:r>
            <a:r>
              <a:rPr lang="en-US" altLang="zh-CN" sz="2000" spc="300">
                <a:solidFill>
                  <a:srgbClr val="000000">
                    <a:lumMod val="85000"/>
                    <a:lumOff val="15000"/>
                  </a:srgbClr>
                </a:solidFill>
                <a:latin typeface="微软雅黑" panose="020B0503020204020204" pitchFamily="34" charset="-122"/>
              </a:rPr>
              <a:t>t</a:t>
            </a:r>
            <a:r>
              <a:rPr lang="zh-CN" altLang="en-US" sz="2000" spc="300">
                <a:solidFill>
                  <a:srgbClr val="000000">
                    <a:lumMod val="85000"/>
                    <a:lumOff val="15000"/>
                  </a:srgbClr>
                </a:solidFill>
                <a:latin typeface="微软雅黑" panose="020B0503020204020204" pitchFamily="34" charset="-122"/>
              </a:rPr>
              <a:t>对语义表达的重要程度</a:t>
            </a:r>
          </a:p>
        </p:txBody>
      </p:sp>
      <p:pic>
        <p:nvPicPr>
          <p:cNvPr id="5" name="图片 4">
            <a:extLst>
              <a:ext uri="{FF2B5EF4-FFF2-40B4-BE49-F238E27FC236}">
                <a16:creationId xmlns:a16="http://schemas.microsoft.com/office/drawing/2014/main" id="{3807B521-2821-42AE-9BD3-F5F0F6BF987D}"/>
              </a:ext>
            </a:extLst>
          </p:cNvPr>
          <p:cNvPicPr>
            <a:picLocks noChangeAspect="1"/>
          </p:cNvPicPr>
          <p:nvPr/>
        </p:nvPicPr>
        <p:blipFill>
          <a:blip r:embed="rId5"/>
          <a:stretch>
            <a:fillRect/>
          </a:stretch>
        </p:blipFill>
        <p:spPr>
          <a:xfrm>
            <a:off x="4684521" y="4066026"/>
            <a:ext cx="4348485" cy="775871"/>
          </a:xfrm>
          <a:prstGeom prst="rect">
            <a:avLst/>
          </a:prstGeom>
        </p:spPr>
      </p:pic>
      <p:sp>
        <p:nvSpPr>
          <p:cNvPr id="15" name="文本框 14">
            <a:extLst>
              <a:ext uri="{FF2B5EF4-FFF2-40B4-BE49-F238E27FC236}">
                <a16:creationId xmlns:a16="http://schemas.microsoft.com/office/drawing/2014/main" id="{42017B67-E04F-400D-A338-51928CB7B1D1}"/>
              </a:ext>
            </a:extLst>
          </p:cNvPr>
          <p:cNvSpPr txBox="1"/>
          <p:nvPr/>
        </p:nvSpPr>
        <p:spPr>
          <a:xfrm>
            <a:off x="687832" y="5185824"/>
            <a:ext cx="10858500" cy="615553"/>
          </a:xfrm>
          <a:prstGeom prst="rect">
            <a:avLst/>
          </a:prstGeom>
          <a:noFill/>
        </p:spPr>
        <p:txBody>
          <a:bodyPr wrap="square" lIns="0" tIns="0" rIns="0" bIns="0" rtlCol="0">
            <a:spAutoFit/>
          </a:bodyPr>
          <a:lstStyle/>
          <a:p>
            <a:r>
              <a:rPr lang="en-US" altLang="zh-CN" sz="2000" spc="300">
                <a:solidFill>
                  <a:srgbClr val="000000">
                    <a:lumMod val="85000"/>
                    <a:lumOff val="15000"/>
                  </a:srgbClr>
                </a:solidFill>
                <a:latin typeface="微软雅黑" panose="020B0503020204020204" pitchFamily="34" charset="-122"/>
              </a:rPr>
              <a:t>N-gram</a:t>
            </a:r>
            <a:r>
              <a:rPr lang="zh-CN" altLang="en-US" sz="2000" spc="300">
                <a:solidFill>
                  <a:srgbClr val="000000">
                    <a:lumMod val="85000"/>
                    <a:lumOff val="15000"/>
                  </a:srgbClr>
                </a:solidFill>
                <a:latin typeface="微软雅黑" panose="020B0503020204020204" pitchFamily="34" charset="-122"/>
              </a:rPr>
              <a:t>模型：将连续出现的</a:t>
            </a:r>
            <a:r>
              <a:rPr lang="en-US" altLang="zh-CN" sz="2000" spc="300">
                <a:solidFill>
                  <a:srgbClr val="000000">
                    <a:lumMod val="85000"/>
                    <a:lumOff val="15000"/>
                  </a:srgbClr>
                </a:solidFill>
                <a:latin typeface="微软雅黑" panose="020B0503020204020204" pitchFamily="34" charset="-122"/>
              </a:rPr>
              <a:t>n</a:t>
            </a:r>
            <a:r>
              <a:rPr lang="zh-CN" altLang="en-US" sz="2000" spc="300">
                <a:solidFill>
                  <a:srgbClr val="000000">
                    <a:lumMod val="85000"/>
                    <a:lumOff val="15000"/>
                  </a:srgbClr>
                </a:solidFill>
                <a:latin typeface="微软雅黑" panose="020B0503020204020204" pitchFamily="34" charset="-122"/>
              </a:rPr>
              <a:t>个词所构成的词组（</a:t>
            </a:r>
            <a:r>
              <a:rPr lang="en-US" altLang="zh-CN" sz="2000" spc="300">
                <a:solidFill>
                  <a:srgbClr val="000000">
                    <a:lumMod val="85000"/>
                    <a:lumOff val="15000"/>
                  </a:srgbClr>
                </a:solidFill>
                <a:latin typeface="微软雅黑" panose="020B0503020204020204" pitchFamily="34" charset="-122"/>
              </a:rPr>
              <a:t>N-gram</a:t>
            </a:r>
            <a:r>
              <a:rPr lang="zh-CN" altLang="en-US" sz="2000" spc="300">
                <a:solidFill>
                  <a:srgbClr val="000000">
                    <a:lumMod val="85000"/>
                    <a:lumOff val="15000"/>
                  </a:srgbClr>
                </a:solidFill>
                <a:latin typeface="微软雅黑" panose="020B0503020204020204" pitchFamily="34" charset="-122"/>
              </a:rPr>
              <a:t>）也作为一个单独的特征放到向量表示中去</a:t>
            </a:r>
          </a:p>
        </p:txBody>
      </p:sp>
    </p:spTree>
    <p:extLst>
      <p:ext uri="{BB962C8B-B14F-4D97-AF65-F5344CB8AC3E}">
        <p14:creationId xmlns:p14="http://schemas.microsoft.com/office/powerpoint/2010/main" val="1177840012"/>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文本表示模型</a:t>
            </a:r>
            <a:endParaRPr lang="zh-CN" altLang="en-US" dirty="0"/>
          </a:p>
        </p:txBody>
      </p:sp>
      <p:sp>
        <p:nvSpPr>
          <p:cNvPr id="22" name="文本框 21"/>
          <p:cNvSpPr txBox="1">
            <a:spLocks noChangeArrowheads="1"/>
          </p:cNvSpPr>
          <p:nvPr/>
        </p:nvSpPr>
        <p:spPr bwMode="auto">
          <a:xfrm>
            <a:off x="357352" y="235111"/>
            <a:ext cx="969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2.3</a:t>
            </a:r>
            <a:endParaRPr lang="zh-CN" altLang="en-US" sz="3600" b="1" dirty="0">
              <a:solidFill>
                <a:schemeClr val="bg1"/>
              </a:solidFill>
            </a:endParaRPr>
          </a:p>
        </p:txBody>
      </p:sp>
      <p:sp>
        <p:nvSpPr>
          <p:cNvPr id="11" name="文本框 10">
            <a:extLst>
              <a:ext uri="{FF2B5EF4-FFF2-40B4-BE49-F238E27FC236}">
                <a16:creationId xmlns:a16="http://schemas.microsoft.com/office/drawing/2014/main" id="{3E6E97AC-EA2F-4A9E-B066-B5B6702E33D2}"/>
              </a:ext>
            </a:extLst>
          </p:cNvPr>
          <p:cNvSpPr txBox="1"/>
          <p:nvPr/>
        </p:nvSpPr>
        <p:spPr>
          <a:xfrm>
            <a:off x="687832" y="1171707"/>
            <a:ext cx="10858500" cy="361125"/>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b="1" spc="300">
                <a:solidFill>
                  <a:srgbClr val="000000">
                    <a:lumMod val="85000"/>
                    <a:lumOff val="15000"/>
                  </a:srgbClr>
                </a:solidFill>
                <a:latin typeface="微软雅黑" panose="020B0503020204020204" pitchFamily="34" charset="-122"/>
              </a:rPr>
              <a:t>主题模型</a:t>
            </a:r>
            <a:endParaRPr lang="en-US" altLang="zh-CN" sz="2000" b="1" spc="30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799D01EC-0EBD-4448-AB95-5F71AEC60835}"/>
              </a:ext>
            </a:extLst>
          </p:cNvPr>
          <p:cNvSpPr txBox="1"/>
          <p:nvPr/>
        </p:nvSpPr>
        <p:spPr>
          <a:xfrm>
            <a:off x="687832" y="1672173"/>
            <a:ext cx="10858500" cy="615553"/>
          </a:xfrm>
          <a:prstGeom prst="rect">
            <a:avLst/>
          </a:prstGeom>
          <a:noFill/>
        </p:spPr>
        <p:txBody>
          <a:bodyPr wrap="square" lIns="0" tIns="0" rIns="0" bIns="0" rtlCol="0">
            <a:spAutoFit/>
          </a:bodyPr>
          <a:lstStyle/>
          <a:p>
            <a:r>
              <a:rPr lang="zh-CN" altLang="en-US" sz="2000" spc="300">
                <a:solidFill>
                  <a:srgbClr val="000000">
                    <a:lumMod val="85000"/>
                    <a:lumOff val="15000"/>
                  </a:srgbClr>
                </a:solidFill>
                <a:latin typeface="微软雅黑" panose="020B0503020204020204" pitchFamily="34" charset="-122"/>
              </a:rPr>
              <a:t>主题模型用于从文本库中发现有代表性的主题</a:t>
            </a:r>
            <a:r>
              <a:rPr lang="en-US" altLang="zh-CN" sz="2000" spc="300">
                <a:solidFill>
                  <a:srgbClr val="000000">
                    <a:lumMod val="85000"/>
                    <a:lumOff val="15000"/>
                  </a:srgbClr>
                </a:solidFill>
                <a:latin typeface="微软雅黑" panose="020B0503020204020204" pitchFamily="34" charset="-122"/>
              </a:rPr>
              <a:t>(</a:t>
            </a:r>
            <a:r>
              <a:rPr lang="zh-CN" altLang="en-US" sz="2000" spc="300">
                <a:solidFill>
                  <a:srgbClr val="000000">
                    <a:lumMod val="85000"/>
                    <a:lumOff val="15000"/>
                  </a:srgbClr>
                </a:solidFill>
                <a:latin typeface="微软雅黑" panose="020B0503020204020204" pitchFamily="34" charset="-122"/>
              </a:rPr>
              <a:t>得到每个主题上词的分布特性</a:t>
            </a:r>
            <a:r>
              <a:rPr lang="en-US" altLang="zh-CN" sz="2000" spc="300">
                <a:solidFill>
                  <a:srgbClr val="000000">
                    <a:lumMod val="85000"/>
                    <a:lumOff val="15000"/>
                  </a:srgbClr>
                </a:solidFill>
                <a:latin typeface="微软雅黑" panose="020B0503020204020204" pitchFamily="34" charset="-122"/>
              </a:rPr>
              <a:t>)</a:t>
            </a:r>
            <a:r>
              <a:rPr lang="zh-CN" altLang="en-US" sz="2000" spc="300">
                <a:solidFill>
                  <a:srgbClr val="000000">
                    <a:lumMod val="85000"/>
                    <a:lumOff val="15000"/>
                  </a:srgbClr>
                </a:solidFill>
                <a:latin typeface="微软雅黑" panose="020B0503020204020204" pitchFamily="34" charset="-122"/>
              </a:rPr>
              <a:t>，并计算出每篇文章的主题分布</a:t>
            </a:r>
          </a:p>
        </p:txBody>
      </p:sp>
      <p:sp>
        <p:nvSpPr>
          <p:cNvPr id="13" name="文本框 12">
            <a:extLst>
              <a:ext uri="{FF2B5EF4-FFF2-40B4-BE49-F238E27FC236}">
                <a16:creationId xmlns:a16="http://schemas.microsoft.com/office/drawing/2014/main" id="{50274ADD-7BD4-43AA-9AE7-065865B9C311}"/>
              </a:ext>
            </a:extLst>
          </p:cNvPr>
          <p:cNvSpPr txBox="1"/>
          <p:nvPr/>
        </p:nvSpPr>
        <p:spPr>
          <a:xfrm>
            <a:off x="666750" y="2515845"/>
            <a:ext cx="10858500" cy="307777"/>
          </a:xfrm>
          <a:prstGeom prst="rect">
            <a:avLst/>
          </a:prstGeom>
          <a:noFill/>
        </p:spPr>
        <p:txBody>
          <a:bodyPr wrap="square" lIns="0" tIns="0" rIns="0" bIns="0" rtlCol="0">
            <a:spAutoFit/>
          </a:bodyPr>
          <a:lstStyle/>
          <a:p>
            <a:r>
              <a:rPr lang="zh-CN" altLang="en-US" sz="2000" b="1" spc="300">
                <a:solidFill>
                  <a:srgbClr val="000000">
                    <a:lumMod val="85000"/>
                    <a:lumOff val="15000"/>
                  </a:srgbClr>
                </a:solidFill>
                <a:latin typeface="微软雅黑" panose="020B0503020204020204" pitchFamily="34" charset="-122"/>
              </a:rPr>
              <a:t>词嵌入</a:t>
            </a:r>
            <a:r>
              <a:rPr lang="en-US" altLang="zh-CN" sz="2000" b="1" spc="300">
                <a:solidFill>
                  <a:srgbClr val="000000">
                    <a:lumMod val="85000"/>
                    <a:lumOff val="15000"/>
                  </a:srgbClr>
                </a:solidFill>
                <a:latin typeface="微软雅黑" panose="020B0503020204020204" pitchFamily="34" charset="-122"/>
              </a:rPr>
              <a:t>(word embedding)</a:t>
            </a:r>
            <a:r>
              <a:rPr lang="zh-CN" altLang="en-US" sz="2000" b="1" spc="300">
                <a:solidFill>
                  <a:srgbClr val="000000">
                    <a:lumMod val="85000"/>
                    <a:lumOff val="15000"/>
                  </a:srgbClr>
                </a:solidFill>
                <a:latin typeface="微软雅黑" panose="020B0503020204020204" pitchFamily="34" charset="-122"/>
              </a:rPr>
              <a:t>与深度学习模型</a:t>
            </a:r>
          </a:p>
        </p:txBody>
      </p:sp>
      <p:sp>
        <p:nvSpPr>
          <p:cNvPr id="14" name="文本框 13">
            <a:extLst>
              <a:ext uri="{FF2B5EF4-FFF2-40B4-BE49-F238E27FC236}">
                <a16:creationId xmlns:a16="http://schemas.microsoft.com/office/drawing/2014/main" id="{DE6C7965-E5A7-46B7-B1D1-4F6AA2F6329F}"/>
              </a:ext>
            </a:extLst>
          </p:cNvPr>
          <p:cNvSpPr txBox="1"/>
          <p:nvPr/>
        </p:nvSpPr>
        <p:spPr>
          <a:xfrm>
            <a:off x="666750" y="2962962"/>
            <a:ext cx="10858500" cy="615553"/>
          </a:xfrm>
          <a:prstGeom prst="rect">
            <a:avLst/>
          </a:prstGeom>
          <a:noFill/>
        </p:spPr>
        <p:txBody>
          <a:bodyPr wrap="square" lIns="0" tIns="0" rIns="0" bIns="0" rtlCol="0">
            <a:spAutoFit/>
          </a:bodyPr>
          <a:lstStyle/>
          <a:p>
            <a:r>
              <a:rPr lang="en-US" altLang="zh-CN" sz="2000" spc="300">
                <a:solidFill>
                  <a:srgbClr val="000000">
                    <a:lumMod val="85000"/>
                    <a:lumOff val="15000"/>
                  </a:srgbClr>
                </a:solidFill>
                <a:latin typeface="微软雅黑" panose="020B0503020204020204" pitchFamily="34" charset="-122"/>
              </a:rPr>
              <a:t>word embedding</a:t>
            </a:r>
            <a:r>
              <a:rPr lang="zh-CN" altLang="en-US" sz="2000" spc="300">
                <a:solidFill>
                  <a:srgbClr val="000000">
                    <a:lumMod val="85000"/>
                    <a:lumOff val="15000"/>
                  </a:srgbClr>
                </a:solidFill>
                <a:latin typeface="微软雅黑" panose="020B0503020204020204" pitchFamily="34" charset="-122"/>
              </a:rPr>
              <a:t>是一类将词向量化模型的统称，核心思想是将每个词映射成低维空间（通常</a:t>
            </a:r>
            <a:r>
              <a:rPr lang="en-US" altLang="zh-CN" sz="2000" spc="300">
                <a:solidFill>
                  <a:srgbClr val="000000">
                    <a:lumMod val="85000"/>
                    <a:lumOff val="15000"/>
                  </a:srgbClr>
                </a:solidFill>
                <a:latin typeface="微软雅黑" panose="020B0503020204020204" pitchFamily="34" charset="-122"/>
              </a:rPr>
              <a:t>K=50~300</a:t>
            </a:r>
            <a:r>
              <a:rPr lang="zh-CN" altLang="en-US" sz="2000" spc="300">
                <a:solidFill>
                  <a:srgbClr val="000000">
                    <a:lumMod val="85000"/>
                    <a:lumOff val="15000"/>
                  </a:srgbClr>
                </a:solidFill>
                <a:latin typeface="微软雅黑" panose="020B0503020204020204" pitchFamily="34" charset="-122"/>
              </a:rPr>
              <a:t>维）上的一个稠密向量</a:t>
            </a:r>
            <a:r>
              <a:rPr lang="en-US" altLang="zh-CN" sz="2000" spc="300">
                <a:solidFill>
                  <a:srgbClr val="000000">
                    <a:lumMod val="85000"/>
                    <a:lumOff val="15000"/>
                  </a:srgbClr>
                </a:solidFill>
                <a:latin typeface="微软雅黑" panose="020B0503020204020204" pitchFamily="34" charset="-122"/>
              </a:rPr>
              <a:t>(Dense Vector)</a:t>
            </a:r>
            <a:endParaRPr lang="zh-CN" altLang="en-US" sz="2000" spc="300">
              <a:solidFill>
                <a:srgbClr val="000000">
                  <a:lumMod val="85000"/>
                  <a:lumOff val="15000"/>
                </a:srgbClr>
              </a:solidFill>
              <a:latin typeface="微软雅黑" panose="020B0503020204020204" pitchFamily="34" charset="-122"/>
            </a:endParaRPr>
          </a:p>
        </p:txBody>
      </p:sp>
      <p:pic>
        <p:nvPicPr>
          <p:cNvPr id="4" name="图片 3">
            <a:extLst>
              <a:ext uri="{FF2B5EF4-FFF2-40B4-BE49-F238E27FC236}">
                <a16:creationId xmlns:a16="http://schemas.microsoft.com/office/drawing/2014/main" id="{2C8198F8-ECA0-4775-87B9-909CF366C194}"/>
              </a:ext>
            </a:extLst>
          </p:cNvPr>
          <p:cNvPicPr>
            <a:picLocks noChangeAspect="1"/>
          </p:cNvPicPr>
          <p:nvPr/>
        </p:nvPicPr>
        <p:blipFill>
          <a:blip r:embed="rId3"/>
          <a:stretch>
            <a:fillRect/>
          </a:stretch>
        </p:blipFill>
        <p:spPr>
          <a:xfrm>
            <a:off x="913272" y="3806635"/>
            <a:ext cx="4031590" cy="1970713"/>
          </a:xfrm>
          <a:prstGeom prst="rect">
            <a:avLst/>
          </a:prstGeom>
        </p:spPr>
      </p:pic>
      <p:sp>
        <p:nvSpPr>
          <p:cNvPr id="16" name="文本框 15">
            <a:extLst>
              <a:ext uri="{FF2B5EF4-FFF2-40B4-BE49-F238E27FC236}">
                <a16:creationId xmlns:a16="http://schemas.microsoft.com/office/drawing/2014/main" id="{59963F59-474E-4F9D-9D28-3335B3B2C5C4}"/>
              </a:ext>
            </a:extLst>
          </p:cNvPr>
          <p:cNvSpPr txBox="1"/>
          <p:nvPr/>
        </p:nvSpPr>
        <p:spPr>
          <a:xfrm>
            <a:off x="5521912" y="3839634"/>
            <a:ext cx="6187736" cy="1538883"/>
          </a:xfrm>
          <a:prstGeom prst="rect">
            <a:avLst/>
          </a:prstGeom>
          <a:noFill/>
        </p:spPr>
        <p:txBody>
          <a:bodyPr wrap="square" lIns="0" tIns="0" rIns="0" bIns="0" rtlCol="0">
            <a:spAutoFit/>
          </a:bodyPr>
          <a:lstStyle/>
          <a:p>
            <a:r>
              <a:rPr lang="zh-CN" altLang="en-US" sz="2000" spc="300">
                <a:solidFill>
                  <a:srgbClr val="000000">
                    <a:lumMod val="85000"/>
                    <a:lumOff val="15000"/>
                  </a:srgbClr>
                </a:solidFill>
                <a:latin typeface="微软雅黑" panose="020B0503020204020204" pitchFamily="34" charset="-122"/>
              </a:rPr>
              <a:t>如果一篇文档有</a:t>
            </a:r>
            <a:r>
              <a:rPr lang="en-US" altLang="zh-CN" sz="2000" spc="300">
                <a:solidFill>
                  <a:srgbClr val="000000">
                    <a:lumMod val="85000"/>
                    <a:lumOff val="15000"/>
                  </a:srgbClr>
                </a:solidFill>
                <a:latin typeface="微软雅黑" panose="020B0503020204020204" pitchFamily="34" charset="-122"/>
              </a:rPr>
              <a:t>N</a:t>
            </a:r>
            <a:r>
              <a:rPr lang="zh-CN" altLang="en-US" sz="2000" spc="300">
                <a:solidFill>
                  <a:srgbClr val="000000">
                    <a:lumMod val="85000"/>
                    <a:lumOff val="15000"/>
                  </a:srgbClr>
                </a:solidFill>
                <a:latin typeface="微软雅黑" panose="020B0503020204020204" pitchFamily="34" charset="-122"/>
              </a:rPr>
              <a:t>个词，就可以一个</a:t>
            </a:r>
            <a:r>
              <a:rPr lang="en-US" altLang="zh-CN" sz="2000" spc="300">
                <a:solidFill>
                  <a:srgbClr val="000000">
                    <a:lumMod val="85000"/>
                    <a:lumOff val="15000"/>
                  </a:srgbClr>
                </a:solidFill>
                <a:latin typeface="微软雅黑" panose="020B0503020204020204" pitchFamily="34" charset="-122"/>
              </a:rPr>
              <a:t>N×K</a:t>
            </a:r>
            <a:r>
              <a:rPr lang="zh-CN" altLang="en-US" sz="2000" spc="300">
                <a:solidFill>
                  <a:srgbClr val="000000">
                    <a:lumMod val="85000"/>
                    <a:lumOff val="15000"/>
                  </a:srgbClr>
                </a:solidFill>
                <a:latin typeface="微软雅黑" panose="020B0503020204020204" pitchFamily="34" charset="-122"/>
              </a:rPr>
              <a:t>维的矩阵表示，但这样表示过于底层，在应用中，还需加工出更高层的特征</a:t>
            </a:r>
            <a:endParaRPr lang="en-US" altLang="zh-CN" sz="2000" spc="300">
              <a:solidFill>
                <a:srgbClr val="000000">
                  <a:lumMod val="85000"/>
                  <a:lumOff val="15000"/>
                </a:srgbClr>
              </a:solidFill>
              <a:latin typeface="微软雅黑" panose="020B0503020204020204" pitchFamily="34" charset="-122"/>
            </a:endParaRPr>
          </a:p>
          <a:p>
            <a:r>
              <a:rPr lang="zh-CN" altLang="en-US" sz="2000" spc="300">
                <a:solidFill>
                  <a:srgbClr val="000000">
                    <a:lumMod val="85000"/>
                    <a:lumOff val="15000"/>
                  </a:srgbClr>
                </a:solidFill>
                <a:latin typeface="微软雅黑" panose="020B0503020204020204" pitchFamily="34" charset="-122"/>
              </a:rPr>
              <a:t>深度学习模型可以自动地进行特征工程，更好地对文本进行建模，抽取出一些高层的语义特征</a:t>
            </a:r>
          </a:p>
        </p:txBody>
      </p:sp>
    </p:spTree>
    <p:extLst>
      <p:ext uri="{BB962C8B-B14F-4D97-AF65-F5344CB8AC3E}">
        <p14:creationId xmlns:p14="http://schemas.microsoft.com/office/powerpoint/2010/main" val="716219932"/>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特征降维</a:t>
            </a:r>
            <a:endParaRPr lang="zh-CN" altLang="en-US" dirty="0"/>
          </a:p>
        </p:txBody>
      </p:sp>
      <p:sp>
        <p:nvSpPr>
          <p:cNvPr id="22" name="文本框 21"/>
          <p:cNvSpPr txBox="1">
            <a:spLocks noChangeArrowheads="1"/>
          </p:cNvSpPr>
          <p:nvPr/>
        </p:nvSpPr>
        <p:spPr bwMode="auto">
          <a:xfrm>
            <a:off x="357352" y="235111"/>
            <a:ext cx="969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2.4</a:t>
            </a:r>
            <a:endParaRPr lang="zh-CN" altLang="en-US" sz="3600" b="1" dirty="0">
              <a:solidFill>
                <a:schemeClr val="bg1"/>
              </a:solidFill>
            </a:endParaRPr>
          </a:p>
        </p:txBody>
      </p:sp>
      <p:sp>
        <p:nvSpPr>
          <p:cNvPr id="11" name="文本框 10">
            <a:extLst>
              <a:ext uri="{FF2B5EF4-FFF2-40B4-BE49-F238E27FC236}">
                <a16:creationId xmlns:a16="http://schemas.microsoft.com/office/drawing/2014/main" id="{3E6E97AC-EA2F-4A9E-B066-B5B6702E33D2}"/>
              </a:ext>
            </a:extLst>
          </p:cNvPr>
          <p:cNvSpPr txBox="1"/>
          <p:nvPr/>
        </p:nvSpPr>
        <p:spPr>
          <a:xfrm>
            <a:off x="687832" y="3950427"/>
            <a:ext cx="10858500" cy="361125"/>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b="1" spc="300">
                <a:solidFill>
                  <a:srgbClr val="000000">
                    <a:lumMod val="85000"/>
                    <a:lumOff val="15000"/>
                  </a:srgbClr>
                </a:solidFill>
                <a:latin typeface="微软雅黑" panose="020B0503020204020204" pitchFamily="34" charset="-122"/>
                <a:ea typeface="微软雅黑" panose="020B0503020204020204" pitchFamily="34" charset="-122"/>
              </a:rPr>
              <a:t>特征抽取</a:t>
            </a:r>
            <a:endParaRPr lang="en-US" altLang="zh-CN" sz="2000" b="1" spc="30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8" name="文本框 17">
            <a:extLst>
              <a:ext uri="{FF2B5EF4-FFF2-40B4-BE49-F238E27FC236}">
                <a16:creationId xmlns:a16="http://schemas.microsoft.com/office/drawing/2014/main" id="{799D01EC-0EBD-4448-AB95-5F71AEC60835}"/>
              </a:ext>
            </a:extLst>
          </p:cNvPr>
          <p:cNvSpPr txBox="1"/>
          <p:nvPr/>
        </p:nvSpPr>
        <p:spPr>
          <a:xfrm>
            <a:off x="687832" y="4450893"/>
            <a:ext cx="10858500" cy="615553"/>
          </a:xfrm>
          <a:prstGeom prst="rect">
            <a:avLst/>
          </a:prstGeom>
          <a:noFill/>
        </p:spPr>
        <p:txBody>
          <a:bodyPr wrap="square" lIns="0" tIns="0" rIns="0" bIns="0" rtlCol="0">
            <a:spAutoFit/>
          </a:bodyPr>
          <a:lstStyle/>
          <a:p>
            <a:r>
              <a:rPr lang="zh-CN" altLang="en-US" sz="2000" spc="300">
                <a:solidFill>
                  <a:srgbClr val="000000">
                    <a:lumMod val="85000"/>
                    <a:lumOff val="15000"/>
                  </a:srgbClr>
                </a:solidFill>
                <a:latin typeface="微软雅黑" panose="020B0503020204020204" pitchFamily="34" charset="-122"/>
              </a:rPr>
              <a:t>尽可能保留语义信息的情况下，应用线性或者非线性映射方式将原始特征集映射到低纬度特征空间上，不需要先验知识，如矩阵奇异值分解</a:t>
            </a:r>
            <a:r>
              <a:rPr lang="en-US" altLang="zh-CN" sz="2000" spc="300">
                <a:solidFill>
                  <a:srgbClr val="000000">
                    <a:lumMod val="85000"/>
                    <a:lumOff val="15000"/>
                  </a:srgbClr>
                </a:solidFill>
                <a:latin typeface="微软雅黑" panose="020B0503020204020204" pitchFamily="34" charset="-122"/>
              </a:rPr>
              <a:t>SVD</a:t>
            </a:r>
            <a:r>
              <a:rPr lang="zh-CN" altLang="en-US" sz="2000" spc="300">
                <a:solidFill>
                  <a:srgbClr val="000000">
                    <a:lumMod val="85000"/>
                    <a:lumOff val="15000"/>
                  </a:srgbClr>
                </a:solidFill>
                <a:latin typeface="微软雅黑" panose="020B0503020204020204" pitchFamily="34" charset="-122"/>
              </a:rPr>
              <a:t>等</a:t>
            </a:r>
          </a:p>
        </p:txBody>
      </p:sp>
      <p:sp>
        <p:nvSpPr>
          <p:cNvPr id="13" name="文本框 12">
            <a:extLst>
              <a:ext uri="{FF2B5EF4-FFF2-40B4-BE49-F238E27FC236}">
                <a16:creationId xmlns:a16="http://schemas.microsoft.com/office/drawing/2014/main" id="{50274ADD-7BD4-43AA-9AE7-065865B9C311}"/>
              </a:ext>
            </a:extLst>
          </p:cNvPr>
          <p:cNvSpPr txBox="1"/>
          <p:nvPr/>
        </p:nvSpPr>
        <p:spPr>
          <a:xfrm>
            <a:off x="666750" y="2924225"/>
            <a:ext cx="10858500" cy="307777"/>
          </a:xfrm>
          <a:prstGeom prst="rect">
            <a:avLst/>
          </a:prstGeom>
          <a:noFill/>
        </p:spPr>
        <p:txBody>
          <a:bodyPr wrap="square" lIns="0" tIns="0" rIns="0" bIns="0" rtlCol="0">
            <a:spAutoFit/>
          </a:bodyPr>
          <a:lstStyle/>
          <a:p>
            <a:r>
              <a:rPr lang="zh-CN" altLang="en-US" sz="2000" b="1" spc="300">
                <a:solidFill>
                  <a:srgbClr val="000000">
                    <a:lumMod val="85000"/>
                    <a:lumOff val="15000"/>
                  </a:srgbClr>
                </a:solidFill>
                <a:latin typeface="微软雅黑" panose="020B0503020204020204" pitchFamily="34" charset="-122"/>
              </a:rPr>
              <a:t>特征选择</a:t>
            </a:r>
          </a:p>
        </p:txBody>
      </p:sp>
      <p:sp>
        <p:nvSpPr>
          <p:cNvPr id="14" name="文本框 13">
            <a:extLst>
              <a:ext uri="{FF2B5EF4-FFF2-40B4-BE49-F238E27FC236}">
                <a16:creationId xmlns:a16="http://schemas.microsoft.com/office/drawing/2014/main" id="{DE6C7965-E5A7-46B7-B1D1-4F6AA2F6329F}"/>
              </a:ext>
            </a:extLst>
          </p:cNvPr>
          <p:cNvSpPr txBox="1"/>
          <p:nvPr/>
        </p:nvSpPr>
        <p:spPr>
          <a:xfrm>
            <a:off x="666750" y="3371342"/>
            <a:ext cx="10858500" cy="307777"/>
          </a:xfrm>
          <a:prstGeom prst="rect">
            <a:avLst/>
          </a:prstGeom>
          <a:noFill/>
        </p:spPr>
        <p:txBody>
          <a:bodyPr wrap="square" lIns="0" tIns="0" rIns="0" bIns="0" rtlCol="0">
            <a:spAutoFit/>
          </a:bodyPr>
          <a:lstStyle/>
          <a:p>
            <a:r>
              <a:rPr lang="zh-CN" altLang="en-US" sz="2000" spc="300">
                <a:solidFill>
                  <a:srgbClr val="000000">
                    <a:lumMod val="85000"/>
                    <a:lumOff val="15000"/>
                  </a:srgbClr>
                </a:solidFill>
                <a:latin typeface="微软雅黑" panose="020B0503020204020204" pitchFamily="34" charset="-122"/>
              </a:rPr>
              <a:t>需要先验知识，从特征集中筛选出有代表意义的子集，但对文本聚类来说非常棘手</a:t>
            </a:r>
          </a:p>
        </p:txBody>
      </p:sp>
      <p:sp>
        <p:nvSpPr>
          <p:cNvPr id="12" name="文本框 11">
            <a:extLst>
              <a:ext uri="{FF2B5EF4-FFF2-40B4-BE49-F238E27FC236}">
                <a16:creationId xmlns:a16="http://schemas.microsoft.com/office/drawing/2014/main" id="{FC9C9600-F792-4BE3-A9E7-D46E104954A7}"/>
              </a:ext>
            </a:extLst>
          </p:cNvPr>
          <p:cNvSpPr txBox="1"/>
          <p:nvPr/>
        </p:nvSpPr>
        <p:spPr>
          <a:xfrm>
            <a:off x="687832" y="1180062"/>
            <a:ext cx="2853509" cy="619744"/>
          </a:xfrm>
          <a:prstGeom prst="roundRect">
            <a:avLst/>
          </a:prstGeom>
          <a:solidFill>
            <a:schemeClr val="accent1"/>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特征降维</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5" name="文本框 14">
            <a:extLst>
              <a:ext uri="{FF2B5EF4-FFF2-40B4-BE49-F238E27FC236}">
                <a16:creationId xmlns:a16="http://schemas.microsoft.com/office/drawing/2014/main" id="{F4F426B5-7FD9-4885-AFBF-1C8B1289FB4D}"/>
              </a:ext>
            </a:extLst>
          </p:cNvPr>
          <p:cNvSpPr txBox="1"/>
          <p:nvPr/>
        </p:nvSpPr>
        <p:spPr>
          <a:xfrm>
            <a:off x="687832" y="2020762"/>
            <a:ext cx="10858500" cy="615553"/>
          </a:xfrm>
          <a:prstGeom prst="rect">
            <a:avLst/>
          </a:prstGeom>
          <a:noFill/>
        </p:spPr>
        <p:txBody>
          <a:bodyPr wrap="square" lIns="0" tIns="0" rIns="0" bIns="0" rtlCol="0">
            <a:spAutoFit/>
          </a:bodyPr>
          <a:lstStyle/>
          <a:p>
            <a:r>
              <a:rPr lang="zh-CN" altLang="en-US" sz="2000" spc="300">
                <a:solidFill>
                  <a:srgbClr val="000000">
                    <a:lumMod val="85000"/>
                    <a:lumOff val="15000"/>
                  </a:srgbClr>
                </a:solidFill>
                <a:latin typeface="微软雅黑" panose="020B0503020204020204" pitchFamily="34" charset="-122"/>
              </a:rPr>
              <a:t>传统文本表示模型中，一般向量空间的维度都很高，且数据会比较稀疏，影响聚类算法性能，特征降维可以保留语义的前提下，剔除冗余项</a:t>
            </a:r>
          </a:p>
        </p:txBody>
      </p:sp>
    </p:spTree>
    <p:extLst>
      <p:ext uri="{BB962C8B-B14F-4D97-AF65-F5344CB8AC3E}">
        <p14:creationId xmlns:p14="http://schemas.microsoft.com/office/powerpoint/2010/main" val="11941420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文本相似度计算</a:t>
            </a:r>
            <a:endParaRPr lang="zh-CN" altLang="en-US" dirty="0"/>
          </a:p>
        </p:txBody>
      </p:sp>
      <p:sp>
        <p:nvSpPr>
          <p:cNvPr id="20" name="文本框 19"/>
          <p:cNvSpPr txBox="1"/>
          <p:nvPr/>
        </p:nvSpPr>
        <p:spPr>
          <a:xfrm>
            <a:off x="660399" y="1750722"/>
            <a:ext cx="10774040" cy="3161891"/>
          </a:xfrm>
          <a:prstGeom prst="rect">
            <a:avLst/>
          </a:prstGeom>
          <a:noFill/>
        </p:spPr>
        <p:txBody>
          <a:bodyPr wrap="square" lIns="0" tIns="0" rIns="0" bIns="0" rtlCol="0">
            <a:spAutoFit/>
          </a:bodyPr>
          <a:lstStyle/>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rPr>
              <a:t>距离度量</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用向量的</a:t>
            </a:r>
            <a:r>
              <a:rPr lang="en-US" altLang="zh-CN" sz="2000" spc="300">
                <a:solidFill>
                  <a:srgbClr val="000000">
                    <a:lumMod val="85000"/>
                    <a:lumOff val="15000"/>
                  </a:srgbClr>
                </a:solidFill>
                <a:latin typeface="微软雅黑" panose="020B0503020204020204" pitchFamily="34" charset="-122"/>
              </a:rPr>
              <a:t>Lp</a:t>
            </a:r>
            <a:r>
              <a:rPr lang="zh-CN" altLang="en-US" sz="2000" spc="300">
                <a:solidFill>
                  <a:srgbClr val="000000">
                    <a:lumMod val="85000"/>
                    <a:lumOff val="15000"/>
                  </a:srgbClr>
                </a:solidFill>
                <a:latin typeface="微软雅黑" panose="020B0503020204020204" pitchFamily="34" charset="-122"/>
              </a:rPr>
              <a:t>范数即向量间的距离衡量相似性，距离值越小越相似</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如欧式距离、曼哈顿距离、切比雪夫距离</a:t>
            </a:r>
            <a:endParaRPr lang="en-US" altLang="zh-CN" sz="2000" spc="300">
              <a:solidFill>
                <a:srgbClr val="000000">
                  <a:lumMod val="85000"/>
                  <a:lumOff val="15000"/>
                </a:srgbClr>
              </a:solidFill>
              <a:latin typeface="微软雅黑" panose="020B0503020204020204" pitchFamily="34" charset="-122"/>
            </a:endParaRPr>
          </a:p>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rPr>
              <a:t>相似性度量</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比较文本间的共同点，值越大越相似，常用</a:t>
            </a:r>
            <a:r>
              <a:rPr lang="en-US" altLang="zh-CN" sz="2000" spc="300">
                <a:solidFill>
                  <a:srgbClr val="000000">
                    <a:lumMod val="85000"/>
                    <a:lumOff val="15000"/>
                  </a:srgbClr>
                </a:solidFill>
                <a:latin typeface="微软雅黑" panose="020B0503020204020204" pitchFamily="34" charset="-122"/>
              </a:rPr>
              <a:t>Dice</a:t>
            </a:r>
            <a:r>
              <a:rPr lang="zh-CN" altLang="en-US" sz="2000" spc="300">
                <a:solidFill>
                  <a:srgbClr val="000000">
                    <a:lumMod val="85000"/>
                    <a:lumOff val="15000"/>
                  </a:srgbClr>
                </a:solidFill>
                <a:latin typeface="微软雅黑" panose="020B0503020204020204" pitchFamily="34" charset="-122"/>
              </a:rPr>
              <a:t>相关系数、扩展</a:t>
            </a:r>
            <a:r>
              <a:rPr lang="en-US" altLang="zh-CN" sz="2000" spc="300">
                <a:solidFill>
                  <a:srgbClr val="000000">
                    <a:lumMod val="85000"/>
                    <a:lumOff val="15000"/>
                  </a:srgbClr>
                </a:solidFill>
                <a:latin typeface="微软雅黑" panose="020B0503020204020204" pitchFamily="34" charset="-122"/>
              </a:rPr>
              <a:t>Jaccard</a:t>
            </a:r>
            <a:r>
              <a:rPr lang="zh-CN" altLang="en-US" sz="2000" spc="300">
                <a:solidFill>
                  <a:srgbClr val="000000">
                    <a:lumMod val="85000"/>
                    <a:lumOff val="15000"/>
                  </a:srgbClr>
                </a:solidFill>
                <a:latin typeface="微软雅黑" panose="020B0503020204020204" pitchFamily="34" charset="-122"/>
              </a:rPr>
              <a:t>系数等</a:t>
            </a:r>
            <a:endParaRPr lang="en-US" altLang="zh-CN" sz="2000" spc="300">
              <a:solidFill>
                <a:srgbClr val="000000">
                  <a:lumMod val="85000"/>
                  <a:lumOff val="15000"/>
                </a:srgbClr>
              </a:solidFill>
              <a:latin typeface="微软雅黑" panose="020B0503020204020204" pitchFamily="34" charset="-122"/>
            </a:endParaRPr>
          </a:p>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rPr>
              <a:t>余弦相似度</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文本向量夹角的余弦值，被广泛使用</a:t>
            </a:r>
            <a:endParaRPr lang="en-US" altLang="zh-CN" sz="2000" spc="300">
              <a:solidFill>
                <a:srgbClr val="000000">
                  <a:lumMod val="85000"/>
                  <a:lumOff val="15000"/>
                </a:srgbClr>
              </a:solidFill>
              <a:latin typeface="微软雅黑" panose="020B0503020204020204" pitchFamily="34" charset="-122"/>
            </a:endParaRPr>
          </a:p>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n"/>
            </a:pPr>
            <a:endParaRPr lang="en-US" altLang="zh-CN" sz="2000" spc="300">
              <a:solidFill>
                <a:srgbClr val="000000">
                  <a:lumMod val="85000"/>
                  <a:lumOff val="15000"/>
                </a:srgbClr>
              </a:solidFill>
              <a:latin typeface="微软雅黑" panose="020B0503020204020204" pitchFamily="34" charset="-122"/>
            </a:endParaRP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2.5</a:t>
            </a:r>
            <a:endParaRPr lang="zh-CN" altLang="en-US" sz="3600" b="1" dirty="0">
              <a:solidFill>
                <a:schemeClr val="bg1"/>
              </a:solidFill>
            </a:endParaRPr>
          </a:p>
        </p:txBody>
      </p:sp>
      <p:sp>
        <p:nvSpPr>
          <p:cNvPr id="12" name="文本框 11">
            <a:extLst>
              <a:ext uri="{FF2B5EF4-FFF2-40B4-BE49-F238E27FC236}">
                <a16:creationId xmlns:a16="http://schemas.microsoft.com/office/drawing/2014/main" id="{6DA35FFF-F7DD-4266-96EE-3C224A778E52}"/>
              </a:ext>
            </a:extLst>
          </p:cNvPr>
          <p:cNvSpPr txBox="1"/>
          <p:nvPr/>
        </p:nvSpPr>
        <p:spPr>
          <a:xfrm>
            <a:off x="660399" y="1177421"/>
            <a:ext cx="10894810" cy="361125"/>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文本间相似性的衡量对聚类结果起决定性作用</a:t>
            </a:r>
            <a:endParaRPr lang="en-US" altLang="zh-CN" sz="2000" spc="300">
              <a:solidFill>
                <a:srgbClr val="000000">
                  <a:lumMod val="85000"/>
                  <a:lumOff val="15000"/>
                </a:srgbClr>
              </a:solidFill>
              <a:latin typeface="微软雅黑" panose="020B0503020204020204" pitchFamily="34" charset="-122"/>
            </a:endParaRPr>
          </a:p>
        </p:txBody>
      </p:sp>
      <p:pic>
        <p:nvPicPr>
          <p:cNvPr id="7" name="图片 6">
            <a:extLst>
              <a:ext uri="{FF2B5EF4-FFF2-40B4-BE49-F238E27FC236}">
                <a16:creationId xmlns:a16="http://schemas.microsoft.com/office/drawing/2014/main" id="{2F25B773-E882-4E61-A3F4-1E8912133FF3}"/>
              </a:ext>
            </a:extLst>
          </p:cNvPr>
          <p:cNvPicPr>
            <a:picLocks noChangeAspect="1"/>
          </p:cNvPicPr>
          <p:nvPr/>
        </p:nvPicPr>
        <p:blipFill rotWithShape="1">
          <a:blip r:embed="rId3"/>
          <a:srcRect t="19009"/>
          <a:stretch/>
        </p:blipFill>
        <p:spPr>
          <a:xfrm>
            <a:off x="7600994" y="2516433"/>
            <a:ext cx="3101609" cy="759168"/>
          </a:xfrm>
          <a:prstGeom prst="rect">
            <a:avLst/>
          </a:prstGeom>
        </p:spPr>
      </p:pic>
      <p:pic>
        <p:nvPicPr>
          <p:cNvPr id="13" name="图片 12">
            <a:extLst>
              <a:ext uri="{FF2B5EF4-FFF2-40B4-BE49-F238E27FC236}">
                <a16:creationId xmlns:a16="http://schemas.microsoft.com/office/drawing/2014/main" id="{0BC706BA-350C-49B3-AB3C-E0CE0504B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238" y="3693826"/>
            <a:ext cx="2377829" cy="2437574"/>
          </a:xfrm>
          <a:prstGeom prst="rect">
            <a:avLst/>
          </a:prstGeom>
        </p:spPr>
      </p:pic>
      <p:pic>
        <p:nvPicPr>
          <p:cNvPr id="16" name="图片 15">
            <a:extLst>
              <a:ext uri="{FF2B5EF4-FFF2-40B4-BE49-F238E27FC236}">
                <a16:creationId xmlns:a16="http://schemas.microsoft.com/office/drawing/2014/main" id="{B3D8BEFD-050C-4D47-B002-F89B033B39DC}"/>
              </a:ext>
            </a:extLst>
          </p:cNvPr>
          <p:cNvPicPr>
            <a:picLocks noChangeAspect="1"/>
          </p:cNvPicPr>
          <p:nvPr/>
        </p:nvPicPr>
        <p:blipFill>
          <a:blip r:embed="rId5"/>
          <a:stretch>
            <a:fillRect/>
          </a:stretch>
        </p:blipFill>
        <p:spPr>
          <a:xfrm>
            <a:off x="1775226" y="4782802"/>
            <a:ext cx="2263336" cy="739204"/>
          </a:xfrm>
          <a:prstGeom prst="rect">
            <a:avLst/>
          </a:prstGeom>
        </p:spPr>
      </p:pic>
      <p:pic>
        <p:nvPicPr>
          <p:cNvPr id="18" name="图片 17">
            <a:extLst>
              <a:ext uri="{FF2B5EF4-FFF2-40B4-BE49-F238E27FC236}">
                <a16:creationId xmlns:a16="http://schemas.microsoft.com/office/drawing/2014/main" id="{ED499BDB-35E9-4700-98E1-89343F1A9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1799" y="3822291"/>
            <a:ext cx="2540862" cy="865944"/>
          </a:xfrm>
          <a:prstGeom prst="rect">
            <a:avLst/>
          </a:prstGeom>
        </p:spPr>
      </p:pic>
    </p:spTree>
    <p:extLst>
      <p:ext uri="{BB962C8B-B14F-4D97-AF65-F5344CB8AC3E}">
        <p14:creationId xmlns:p14="http://schemas.microsoft.com/office/powerpoint/2010/main" val="1306069105"/>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2993171" cy="857460"/>
            <a:chOff x="5588007" y="1590635"/>
            <a:chExt cx="2993171" cy="857460"/>
          </a:xfrm>
        </p:grpSpPr>
        <p:sp>
          <p:nvSpPr>
            <p:cNvPr id="19" name="文本框 18"/>
            <p:cNvSpPr txBox="1"/>
            <p:nvPr/>
          </p:nvSpPr>
          <p:spPr>
            <a:xfrm>
              <a:off x="6549853" y="1696200"/>
              <a:ext cx="2031325"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聚类算法</a:t>
              </a:r>
              <a:endParaRPr lang="zh-CN" altLang="en-US" sz="3600" b="1" dirty="0">
                <a:sym typeface="+mn-lt"/>
              </a:endParaRP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latin typeface="Century Gothic" panose="020B0502020202020204" pitchFamily="34" charset="0"/>
                </a:rPr>
                <a:t>3</a:t>
              </a:r>
              <a:endParaRPr lang="zh-CN" altLang="en-US" sz="4000" b="1" dirty="0">
                <a:latin typeface="Century Gothic" panose="020B0502020202020204" pitchFamily="34" charset="0"/>
              </a:endParaRPr>
            </a:p>
          </p:txBody>
        </p:sp>
      </p:grpSp>
      <p:sp>
        <p:nvSpPr>
          <p:cNvPr id="4" name="文本框 3">
            <a:extLst>
              <a:ext uri="{FF2B5EF4-FFF2-40B4-BE49-F238E27FC236}">
                <a16:creationId xmlns:a16="http://schemas.microsoft.com/office/drawing/2014/main" id="{4628755E-646B-4D49-99A5-ED0097677AAF}"/>
              </a:ext>
            </a:extLst>
          </p:cNvPr>
          <p:cNvSpPr txBox="1"/>
          <p:nvPr/>
        </p:nvSpPr>
        <p:spPr>
          <a:xfrm>
            <a:off x="6853661" y="3857730"/>
            <a:ext cx="4930065" cy="1569660"/>
          </a:xfrm>
          <a:prstGeom prst="rect">
            <a:avLst/>
          </a:prstGeom>
          <a:noFill/>
        </p:spPr>
        <p:txBody>
          <a:bodyPr wrap="square" rtlCol="0">
            <a:spAutoFit/>
          </a:bodyPr>
          <a:lstStyle/>
          <a:p>
            <a:pPr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基于密度、</a:t>
            </a:r>
            <a:endParaRPr lang="en-US" altLang="zh-CN" sz="2000" spc="300">
              <a:solidFill>
                <a:srgbClr val="000000">
                  <a:lumMod val="85000"/>
                  <a:lumOff val="15000"/>
                </a:srgbClr>
              </a:solidFill>
              <a:latin typeface="微软雅黑" panose="020B0503020204020204" pitchFamily="34" charset="-122"/>
            </a:endParaRPr>
          </a:p>
          <a:p>
            <a:pPr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基于划分、</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基于层次、</a:t>
            </a:r>
            <a:endParaRPr lang="en-US" altLang="zh-CN" sz="2000" spc="300">
              <a:solidFill>
                <a:srgbClr val="000000">
                  <a:lumMod val="85000"/>
                  <a:lumOff val="15000"/>
                </a:srgbClr>
              </a:solidFill>
              <a:latin typeface="微软雅黑" panose="020B0503020204020204" pitchFamily="34" charset="-122"/>
            </a:endParaRPr>
          </a:p>
          <a:p>
            <a:pPr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基于网格、</a:t>
            </a:r>
            <a:r>
              <a:rPr lang="zh-CN" altLang="en-US" sz="2000" spc="300">
                <a:solidFill>
                  <a:srgbClr val="000000">
                    <a:lumMod val="85000"/>
                    <a:lumOff val="15000"/>
                  </a:srgbClr>
                </a:solidFill>
                <a:latin typeface="微软雅黑" panose="020B0503020204020204" pitchFamily="34" charset="-122"/>
              </a:rPr>
              <a:t>基于模型</a:t>
            </a:r>
            <a:endParaRPr lang="en-US" altLang="zh-CN" sz="2000" spc="300">
              <a:solidFill>
                <a:srgbClr val="000000">
                  <a:lumMod val="85000"/>
                  <a:lumOff val="15000"/>
                </a:srgbClr>
              </a:solidFill>
              <a:latin typeface="微软雅黑" panose="020B0503020204020204" pitchFamily="34" charset="-122"/>
            </a:endParaRPr>
          </a:p>
          <a:p>
            <a:endParaRPr lang="zh-CN" altLang="en-US"/>
          </a:p>
        </p:txBody>
      </p:sp>
    </p:spTree>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5301496" cy="857460"/>
            <a:chOff x="5588007" y="1590635"/>
            <a:chExt cx="5301496" cy="857460"/>
          </a:xfrm>
        </p:grpSpPr>
        <p:sp>
          <p:nvSpPr>
            <p:cNvPr id="19" name="文本框 18"/>
            <p:cNvSpPr txBox="1"/>
            <p:nvPr/>
          </p:nvSpPr>
          <p:spPr>
            <a:xfrm>
              <a:off x="6549853" y="1696200"/>
              <a:ext cx="4339650" cy="646331"/>
            </a:xfrm>
            <a:prstGeom prst="rect">
              <a:avLst/>
            </a:prstGeom>
            <a:noFill/>
          </p:spPr>
          <p:txBody>
            <a:bodyPr wrap="none">
              <a:spAutoFit/>
            </a:bodyPr>
            <a:lstStyle/>
            <a:p>
              <a:pPr eaLnBrk="1" fontAlgn="auto" hangingPunct="1">
                <a:spcBef>
                  <a:spcPts val="0"/>
                </a:spcBef>
                <a:spcAft>
                  <a:spcPts val="0"/>
                </a:spcAft>
                <a:defRPr/>
              </a:pPr>
              <a:r>
                <a:rPr lang="zh-CN" altLang="en-US" sz="3600" b="1" dirty="0">
                  <a:sym typeface="+mn-lt"/>
                </a:rPr>
                <a:t>基于密度的聚类算法</a:t>
              </a: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latin typeface="Century Gothic" panose="020B0502020202020204" pitchFamily="34" charset="0"/>
              </a:endParaRPr>
            </a:p>
          </p:txBody>
        </p:sp>
      </p:grpSp>
      <p:sp>
        <p:nvSpPr>
          <p:cNvPr id="2" name="文本框 1">
            <a:extLst>
              <a:ext uri="{FF2B5EF4-FFF2-40B4-BE49-F238E27FC236}">
                <a16:creationId xmlns:a16="http://schemas.microsoft.com/office/drawing/2014/main" id="{344B156E-0BCE-4304-AB1F-0C64ADC43161}"/>
              </a:ext>
            </a:extLst>
          </p:cNvPr>
          <p:cNvSpPr txBox="1"/>
          <p:nvPr/>
        </p:nvSpPr>
        <p:spPr>
          <a:xfrm>
            <a:off x="5874059" y="3082010"/>
            <a:ext cx="911441" cy="707886"/>
          </a:xfrm>
          <a:prstGeom prst="rect">
            <a:avLst/>
          </a:prstGeom>
          <a:noFill/>
        </p:spPr>
        <p:txBody>
          <a:bodyPr wrap="square" rtlCol="0">
            <a:spAutoFit/>
          </a:bodyPr>
          <a:lstStyle/>
          <a:p>
            <a:r>
              <a:rPr lang="en-US" altLang="zh-CN" sz="4000" b="1">
                <a:solidFill>
                  <a:schemeClr val="bg1"/>
                </a:solidFill>
              </a:rPr>
              <a:t>3.1</a:t>
            </a:r>
            <a:endParaRPr lang="zh-CN" altLang="en-US" sz="4000" b="1">
              <a:solidFill>
                <a:schemeClr val="bg1"/>
              </a:solidFill>
            </a:endParaRPr>
          </a:p>
        </p:txBody>
      </p:sp>
    </p:spTree>
    <p:extLst>
      <p:ext uri="{BB962C8B-B14F-4D97-AF65-F5344CB8AC3E}">
        <p14:creationId xmlns:p14="http://schemas.microsoft.com/office/powerpoint/2010/main" val="103137355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a:sym typeface="+mn-lt"/>
              </a:rPr>
              <a:t>基于密度的</a:t>
            </a:r>
            <a:r>
              <a:rPr lang="zh-CN" altLang="en-US" sz="2800" b="1" dirty="0">
                <a:sym typeface="+mn-lt"/>
              </a:rPr>
              <a:t>聚类算法</a:t>
            </a:r>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p>
        </p:txBody>
      </p:sp>
      <p:sp>
        <p:nvSpPr>
          <p:cNvPr id="13" name="文本框 12"/>
          <p:cNvSpPr txBox="1"/>
          <p:nvPr/>
        </p:nvSpPr>
        <p:spPr>
          <a:xfrm>
            <a:off x="1562100" y="3083952"/>
            <a:ext cx="9067800" cy="913455"/>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400">
                <a:latin typeface="+mn-ea"/>
                <a:ea typeface="+mn-ea"/>
              </a:rPr>
              <a:t>在空间中寻找被低密度区域分割的</a:t>
            </a:r>
            <a:r>
              <a:rPr lang="zh-CN" altLang="en-US" sz="2400">
                <a:solidFill>
                  <a:schemeClr val="accent4"/>
                </a:solidFill>
                <a:latin typeface="+mn-ea"/>
                <a:ea typeface="+mn-ea"/>
              </a:rPr>
              <a:t>高密度区域</a:t>
            </a:r>
            <a:r>
              <a:rPr lang="zh-CN" altLang="en-US" sz="2400">
                <a:latin typeface="+mn-ea"/>
                <a:ea typeface="+mn-ea"/>
              </a:rPr>
              <a:t>，将密度高于预设阈值的邻近区域合并直至低密度区域边界，形成簇</a:t>
            </a:r>
            <a:endParaRPr lang="zh-CN" altLang="en-US" sz="2400" dirty="0">
              <a:latin typeface="+mn-ea"/>
              <a:ea typeface="+mn-ea"/>
            </a:endParaRPr>
          </a:p>
        </p:txBody>
      </p:sp>
      <p:sp>
        <p:nvSpPr>
          <p:cNvPr id="17" name="文本框 16"/>
          <p:cNvSpPr txBox="1"/>
          <p:nvPr/>
        </p:nvSpPr>
        <p:spPr>
          <a:xfrm>
            <a:off x="3086994" y="2105885"/>
            <a:ext cx="6018012" cy="743665"/>
          </a:xfrm>
          <a:prstGeom prst="rect">
            <a:avLst/>
          </a:prstGeom>
          <a:noFill/>
        </p:spPr>
        <p:txBody>
          <a:bodyPr wrap="square" lIns="0" tIns="0" rIns="0" bIns="0" rtlCol="0">
            <a:spAutoFit/>
          </a:bodyPr>
          <a:lstStyle/>
          <a:p>
            <a:pPr algn="ctr">
              <a:lnSpc>
                <a:spcPct val="120000"/>
              </a:lnSpc>
            </a:pPr>
            <a:r>
              <a:rPr lang="zh-CN" altLang="en-US" sz="4400" b="1" spc="300">
                <a:solidFill>
                  <a:schemeClr val="accent4"/>
                </a:solidFill>
                <a:latin typeface="+mn-ea"/>
              </a:rPr>
              <a:t>基于密度的</a:t>
            </a:r>
            <a:r>
              <a:rPr lang="zh-CN" altLang="en-US" sz="4400" b="1" spc="300" dirty="0">
                <a:solidFill>
                  <a:schemeClr val="accent4"/>
                </a:solidFill>
                <a:latin typeface="+mn-ea"/>
              </a:rPr>
              <a:t>聚类算法</a:t>
            </a: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3.</a:t>
            </a:r>
            <a:r>
              <a:rPr lang="en-US" altLang="zh-CN" sz="3600" b="1" dirty="0">
                <a:solidFill>
                  <a:schemeClr val="bg1"/>
                </a:solidFill>
              </a:rPr>
              <a:t>1</a:t>
            </a:r>
            <a:endParaRPr lang="zh-CN" altLang="en-US" sz="3600" b="1" dirty="0">
              <a:solidFill>
                <a:schemeClr val="bg1"/>
              </a:solidFill>
            </a:endParaRPr>
          </a:p>
        </p:txBody>
      </p:sp>
      <p:pic>
        <p:nvPicPr>
          <p:cNvPr id="8" name="Picture 2051">
            <a:extLst>
              <a:ext uri="{FF2B5EF4-FFF2-40B4-BE49-F238E27FC236}">
                <a16:creationId xmlns:a16="http://schemas.microsoft.com/office/drawing/2014/main" id="{E6FAD004-19FB-4F42-A6E0-71018DFAC68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42" t="7023" r="11158" b="8328"/>
          <a:stretch/>
        </p:blipFill>
        <p:spPr bwMode="auto">
          <a:xfrm>
            <a:off x="2969520" y="4186929"/>
            <a:ext cx="1759844" cy="137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054">
            <a:extLst>
              <a:ext uri="{FF2B5EF4-FFF2-40B4-BE49-F238E27FC236}">
                <a16:creationId xmlns:a16="http://schemas.microsoft.com/office/drawing/2014/main" id="{6104A77C-042A-4571-A37D-7B6F1BEB3F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17" t="8966" r="9744" b="12879"/>
          <a:stretch/>
        </p:blipFill>
        <p:spPr bwMode="auto">
          <a:xfrm>
            <a:off x="4791508" y="4186929"/>
            <a:ext cx="1895551" cy="137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a:extLst>
              <a:ext uri="{FF2B5EF4-FFF2-40B4-BE49-F238E27FC236}">
                <a16:creationId xmlns:a16="http://schemas.microsoft.com/office/drawing/2014/main" id="{EA9CF68B-E64F-47D9-B0E0-34931F50DD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62638" y="4024119"/>
            <a:ext cx="1565952" cy="1585824"/>
          </a:xfrm>
          <a:prstGeom prst="rect">
            <a:avLst/>
          </a:prstGeom>
        </p:spPr>
      </p:pic>
    </p:spTree>
    <p:extLst>
      <p:ext uri="{BB962C8B-B14F-4D97-AF65-F5344CB8AC3E}">
        <p14:creationId xmlns:p14="http://schemas.microsoft.com/office/powerpoint/2010/main" val="1052173742"/>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a:sym typeface="+mn-lt"/>
              </a:rPr>
              <a:t>基于</a:t>
            </a:r>
            <a:r>
              <a:rPr lang="zh-CN" altLang="en-US">
                <a:sym typeface="+mn-lt"/>
              </a:rPr>
              <a:t>密度</a:t>
            </a:r>
            <a:r>
              <a:rPr lang="zh-CN" altLang="en-US" sz="2800" b="1">
                <a:sym typeface="+mn-lt"/>
              </a:rPr>
              <a:t>的</a:t>
            </a:r>
            <a:r>
              <a:rPr lang="zh-CN" altLang="en-US" sz="2800" b="1" dirty="0">
                <a:sym typeface="+mn-lt"/>
              </a:rPr>
              <a:t>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3.</a:t>
            </a:r>
            <a:r>
              <a:rPr lang="en-US" altLang="zh-CN" sz="3600" b="1" dirty="0">
                <a:solidFill>
                  <a:schemeClr val="bg1"/>
                </a:solidFill>
              </a:rPr>
              <a:t>1</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9D186C51-06FF-4A7B-9DC0-655DB02E0A33}"/>
              </a:ext>
            </a:extLst>
          </p:cNvPr>
          <p:cNvSpPr txBox="1"/>
          <p:nvPr/>
        </p:nvSpPr>
        <p:spPr>
          <a:xfrm>
            <a:off x="1115695" y="1287006"/>
            <a:ext cx="8643848" cy="4401205"/>
          </a:xfrm>
          <a:prstGeom prst="rect">
            <a:avLst/>
          </a:prstGeom>
          <a:noFill/>
        </p:spPr>
        <p:txBody>
          <a:bodyPr wrap="square">
            <a:spAutoFit/>
          </a:bodyPr>
          <a:lstStyle/>
          <a:p>
            <a:r>
              <a:rPr lang="zh-CN" altLang="en-US" sz="2000">
                <a:latin typeface="+mn-lt"/>
              </a:rPr>
              <a:t>常用的算法有</a:t>
            </a:r>
            <a:r>
              <a:rPr lang="en-US" altLang="zh-CN" sz="2000">
                <a:latin typeface="+mn-lt"/>
              </a:rPr>
              <a:t>DBSCAN</a:t>
            </a:r>
            <a:r>
              <a:rPr lang="zh-CN" altLang="en-US" sz="2000">
                <a:latin typeface="+mn-lt"/>
              </a:rPr>
              <a:t>、</a:t>
            </a:r>
            <a:r>
              <a:rPr lang="en-US" altLang="zh-CN" sz="2000">
                <a:latin typeface="+mn-lt"/>
              </a:rPr>
              <a:t>OPTICS</a:t>
            </a:r>
            <a:r>
              <a:rPr lang="zh-CN" altLang="en-US" sz="2000">
                <a:latin typeface="+mn-lt"/>
              </a:rPr>
              <a:t>等，这里只介绍</a:t>
            </a:r>
            <a:r>
              <a:rPr lang="en-US" altLang="zh-CN" sz="2000">
                <a:latin typeface="+mn-lt"/>
              </a:rPr>
              <a:t>DBSCAN</a:t>
            </a:r>
          </a:p>
          <a:p>
            <a:r>
              <a:rPr lang="en-US" altLang="zh-CN" sz="2000">
                <a:latin typeface="+mn-lt"/>
              </a:rPr>
              <a:t>OPTICS</a:t>
            </a:r>
            <a:r>
              <a:rPr lang="zh-CN" altLang="en-US" sz="2000">
                <a:latin typeface="+mn-lt"/>
              </a:rPr>
              <a:t>是对</a:t>
            </a:r>
            <a:r>
              <a:rPr lang="en-US" altLang="zh-CN" sz="2000">
                <a:latin typeface="+mn-lt"/>
              </a:rPr>
              <a:t>DBSCAN</a:t>
            </a:r>
            <a:r>
              <a:rPr lang="zh-CN" altLang="en-US" sz="2000">
                <a:latin typeface="+mn-lt"/>
              </a:rPr>
              <a:t>的改进</a:t>
            </a:r>
          </a:p>
          <a:p>
            <a:endParaRPr lang="en-US" altLang="zh-CN" sz="2000" b="1">
              <a:latin typeface="+mn-lt"/>
            </a:endParaRPr>
          </a:p>
          <a:p>
            <a:r>
              <a:rPr lang="zh-CN" altLang="en-US" sz="2000" b="1">
                <a:latin typeface="+mn-lt"/>
              </a:rPr>
              <a:t>特点</a:t>
            </a:r>
            <a:endParaRPr lang="en-US" altLang="zh-CN" sz="2000" b="1">
              <a:latin typeface="+mn-lt"/>
            </a:endParaRPr>
          </a:p>
          <a:p>
            <a:pPr marL="800100" lvl="1" indent="-342900">
              <a:buClr>
                <a:schemeClr val="tx2"/>
              </a:buClr>
              <a:buFont typeface="Arial" panose="020B0604020202020204" pitchFamily="34" charset="0"/>
              <a:buChar char="•"/>
            </a:pPr>
            <a:r>
              <a:rPr lang="zh-CN" altLang="en-US" sz="2000">
                <a:latin typeface="+mn-lt"/>
              </a:rPr>
              <a:t>可以</a:t>
            </a:r>
            <a:r>
              <a:rPr lang="zh-CN" altLang="en-US" sz="2000">
                <a:solidFill>
                  <a:schemeClr val="accent4"/>
                </a:solidFill>
                <a:latin typeface="+mn-lt"/>
              </a:rPr>
              <a:t>适应各种簇的形状</a:t>
            </a:r>
            <a:endParaRPr lang="en-US" altLang="zh-CN" sz="2000">
              <a:solidFill>
                <a:schemeClr val="accent4"/>
              </a:solidFill>
              <a:latin typeface="+mn-lt"/>
            </a:endParaRPr>
          </a:p>
          <a:p>
            <a:pPr marL="800100" lvl="1" indent="-342900">
              <a:buClr>
                <a:schemeClr val="tx2"/>
              </a:buClr>
              <a:buFont typeface="Arial" panose="020B0604020202020204" pitchFamily="34" charset="0"/>
              <a:buChar char="•"/>
            </a:pPr>
            <a:r>
              <a:rPr lang="zh-CN" altLang="en-US" sz="2000">
                <a:latin typeface="+mn-lt"/>
              </a:rPr>
              <a:t>很好地过滤“噪声”，降低离群点对聚类结果的影响</a:t>
            </a:r>
            <a:endParaRPr lang="en-US" altLang="zh-CN" sz="2000">
              <a:latin typeface="+mn-lt"/>
            </a:endParaRPr>
          </a:p>
          <a:p>
            <a:pPr marL="800100" lvl="1" indent="-342900">
              <a:buClr>
                <a:schemeClr val="tx2"/>
              </a:buClr>
              <a:buFont typeface="Arial" panose="020B0604020202020204" pitchFamily="34" charset="0"/>
              <a:buChar char="•"/>
            </a:pPr>
            <a:r>
              <a:rPr lang="zh-CN" altLang="en-US" sz="2000">
                <a:latin typeface="+mn-lt"/>
              </a:rPr>
              <a:t>开始时，不用确定簇的个数</a:t>
            </a:r>
            <a:r>
              <a:rPr lang="en-US" altLang="zh-CN" sz="2000">
                <a:latin typeface="+mn-lt"/>
              </a:rPr>
              <a:t>K</a:t>
            </a:r>
            <a:r>
              <a:rPr lang="zh-CN" altLang="en-US" sz="2000">
                <a:latin typeface="+mn-lt"/>
              </a:rPr>
              <a:t>，当然最终结果的簇数也不确定</a:t>
            </a:r>
            <a:endParaRPr lang="en-US" altLang="zh-CN" sz="2000">
              <a:latin typeface="+mn-lt"/>
            </a:endParaRPr>
          </a:p>
          <a:p>
            <a:pPr lvl="1"/>
            <a:endParaRPr lang="en-US" altLang="zh-CN" sz="2000">
              <a:latin typeface="+mn-lt"/>
            </a:endParaRPr>
          </a:p>
          <a:p>
            <a:r>
              <a:rPr lang="zh-CN" altLang="en-US" sz="2000" b="1">
                <a:latin typeface="+mn-lt"/>
              </a:rPr>
              <a:t>两个输入参数：</a:t>
            </a:r>
            <a:r>
              <a:rPr lang="en-US" altLang="zh-CN" sz="2000">
                <a:latin typeface="+mn-lt"/>
              </a:rPr>
              <a:t>epsion</a:t>
            </a:r>
            <a:r>
              <a:rPr lang="zh-CN" altLang="en-US" sz="2000">
                <a:latin typeface="+mn-lt"/>
              </a:rPr>
              <a:t>（圆的半径），</a:t>
            </a:r>
            <a:r>
              <a:rPr lang="en-US" altLang="zh-CN" sz="2000">
                <a:latin typeface="+mn-lt"/>
              </a:rPr>
              <a:t>minPoints</a:t>
            </a:r>
            <a:r>
              <a:rPr lang="zh-CN" altLang="en-US" sz="2000">
                <a:latin typeface="+mn-lt"/>
              </a:rPr>
              <a:t>（最少点数）</a:t>
            </a:r>
            <a:endParaRPr lang="en-US" altLang="zh-CN" sz="2000">
              <a:latin typeface="+mn-lt"/>
            </a:endParaRPr>
          </a:p>
          <a:p>
            <a:endParaRPr lang="en-US" altLang="zh-CN" sz="2000">
              <a:latin typeface="+mn-lt"/>
            </a:endParaRPr>
          </a:p>
          <a:p>
            <a:endParaRPr lang="en-US" altLang="zh-CN" sz="2000">
              <a:latin typeface="+mn-lt"/>
            </a:endParaRPr>
          </a:p>
          <a:p>
            <a:r>
              <a:rPr lang="zh-CN" altLang="en-US" sz="2000" b="1">
                <a:latin typeface="+mn-lt"/>
              </a:rPr>
              <a:t>一些概念</a:t>
            </a:r>
            <a:endParaRPr lang="en-US" altLang="zh-CN" sz="2000" b="1">
              <a:latin typeface="+mn-lt"/>
            </a:endParaRPr>
          </a:p>
          <a:p>
            <a:pPr lvl="1">
              <a:buClr>
                <a:schemeClr val="tx2"/>
              </a:buClr>
            </a:pPr>
            <a:endParaRPr lang="en-US" altLang="zh-CN" sz="2000">
              <a:latin typeface="+mn-lt"/>
            </a:endParaRPr>
          </a:p>
          <a:p>
            <a:pPr lvl="1">
              <a:buClr>
                <a:schemeClr val="tx2"/>
              </a:buClr>
            </a:pPr>
            <a:r>
              <a:rPr lang="zh-CN" altLang="en-US" sz="2000">
                <a:latin typeface="+mn-lt"/>
              </a:rPr>
              <a:t>核心点、边界点、噪声点</a:t>
            </a:r>
            <a:endParaRPr lang="en-US" altLang="zh-CN" sz="2000">
              <a:latin typeface="+mn-lt"/>
            </a:endParaRPr>
          </a:p>
        </p:txBody>
      </p:sp>
      <p:pic>
        <p:nvPicPr>
          <p:cNvPr id="3" name="图片 2">
            <a:extLst>
              <a:ext uri="{FF2B5EF4-FFF2-40B4-BE49-F238E27FC236}">
                <a16:creationId xmlns:a16="http://schemas.microsoft.com/office/drawing/2014/main" id="{1E647646-4658-4EE7-9100-A4AF30164BCB}"/>
              </a:ext>
            </a:extLst>
          </p:cNvPr>
          <p:cNvPicPr>
            <a:picLocks noChangeAspect="1"/>
          </p:cNvPicPr>
          <p:nvPr/>
        </p:nvPicPr>
        <p:blipFill>
          <a:blip r:embed="rId3"/>
          <a:stretch>
            <a:fillRect/>
          </a:stretch>
        </p:blipFill>
        <p:spPr>
          <a:xfrm>
            <a:off x="9857354" y="923415"/>
            <a:ext cx="1053303" cy="5274376"/>
          </a:xfrm>
          <a:prstGeom prst="rect">
            <a:avLst/>
          </a:prstGeom>
        </p:spPr>
      </p:pic>
      <p:pic>
        <p:nvPicPr>
          <p:cNvPr id="11" name="图片 10">
            <a:extLst>
              <a:ext uri="{FF2B5EF4-FFF2-40B4-BE49-F238E27FC236}">
                <a16:creationId xmlns:a16="http://schemas.microsoft.com/office/drawing/2014/main" id="{1729190E-E6DF-4141-B5A3-BA770A3BED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9585" y="1067855"/>
            <a:ext cx="1565952" cy="1585824"/>
          </a:xfrm>
          <a:prstGeom prst="rect">
            <a:avLst/>
          </a:prstGeom>
        </p:spPr>
      </p:pic>
      <p:pic>
        <p:nvPicPr>
          <p:cNvPr id="8" name="图片 7">
            <a:extLst>
              <a:ext uri="{FF2B5EF4-FFF2-40B4-BE49-F238E27FC236}">
                <a16:creationId xmlns:a16="http://schemas.microsoft.com/office/drawing/2014/main" id="{8D233DBA-2944-4D3D-B2EA-6B5CD9E4341F}"/>
              </a:ext>
            </a:extLst>
          </p:cNvPr>
          <p:cNvPicPr>
            <a:picLocks noChangeAspect="1"/>
          </p:cNvPicPr>
          <p:nvPr/>
        </p:nvPicPr>
        <p:blipFill>
          <a:blip r:embed="rId5"/>
          <a:stretch>
            <a:fillRect/>
          </a:stretch>
        </p:blipFill>
        <p:spPr>
          <a:xfrm>
            <a:off x="5493020" y="4151746"/>
            <a:ext cx="3761684" cy="1942248"/>
          </a:xfrm>
          <a:prstGeom prst="rect">
            <a:avLst/>
          </a:prstGeom>
        </p:spPr>
      </p:pic>
    </p:spTree>
    <p:extLst>
      <p:ext uri="{BB962C8B-B14F-4D97-AF65-F5344CB8AC3E}">
        <p14:creationId xmlns:p14="http://schemas.microsoft.com/office/powerpoint/2010/main" val="3866942977"/>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a:sym typeface="+mn-lt"/>
              </a:rPr>
              <a:t>基于密度的</a:t>
            </a:r>
            <a:r>
              <a:rPr lang="zh-CN" altLang="en-US" sz="2800" b="1" dirty="0">
                <a:sym typeface="+mn-lt"/>
              </a:rPr>
              <a:t>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3.</a:t>
            </a:r>
            <a:r>
              <a:rPr lang="en-US" altLang="zh-CN" sz="3600" b="1" dirty="0">
                <a:solidFill>
                  <a:schemeClr val="bg1"/>
                </a:solidFill>
              </a:rPr>
              <a:t>1</a:t>
            </a:r>
            <a:endParaRPr lang="zh-CN" altLang="en-US" sz="3600" b="1" dirty="0">
              <a:solidFill>
                <a:schemeClr val="bg1"/>
              </a:solidFill>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D44DADAC-65D6-462F-9CB4-C064E364EF47}"/>
                  </a:ext>
                </a:extLst>
              </p:cNvPr>
              <p:cNvSpPr txBox="1"/>
              <p:nvPr/>
            </p:nvSpPr>
            <p:spPr>
              <a:xfrm>
                <a:off x="842251" y="2889547"/>
                <a:ext cx="10867396" cy="3268844"/>
              </a:xfrm>
              <a:prstGeom prst="rect">
                <a:avLst/>
              </a:prstGeom>
              <a:noFill/>
            </p:spPr>
            <p:txBody>
              <a:bodyPr wrap="square">
                <a:spAutoFit/>
              </a:bodyPr>
              <a:lstStyle/>
              <a:p>
                <a:r>
                  <a:rPr lang="zh-CN" altLang="en-US" sz="2000" b="1">
                    <a:latin typeface="+mn-lt"/>
                  </a:rPr>
                  <a:t>一些概念</a:t>
                </a:r>
                <a:endParaRPr lang="en-US" altLang="zh-CN" sz="2000" b="1">
                  <a:latin typeface="+mn-lt"/>
                </a:endParaRPr>
              </a:p>
              <a:p>
                <a:endParaRPr lang="en-US" altLang="zh-CN" sz="2000" b="1">
                  <a:latin typeface="+mn-lt"/>
                </a:endParaRPr>
              </a:p>
              <a:p>
                <a:pPr lvl="1"/>
                <a:r>
                  <a:rPr lang="zh-CN" altLang="en-US" sz="2000">
                    <a:latin typeface="+mn-lt"/>
                  </a:rPr>
                  <a:t>密度直达：</a:t>
                </a:r>
                <a:endParaRPr lang="en-US" altLang="zh-CN" sz="2000">
                  <a:latin typeface="+mn-lt"/>
                </a:endParaRPr>
              </a:p>
              <a:p>
                <a:pPr lvl="2"/>
                <a:r>
                  <a:rPr lang="zh-CN" altLang="en-US" sz="2000">
                    <a:latin typeface="+mn-lt"/>
                  </a:rPr>
                  <a:t>对核心点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oMath>
                </a14:m>
                <a:r>
                  <a:rPr lang="zh-CN" altLang="en-US" sz="2000">
                    <a:latin typeface="+mn-lt"/>
                  </a:rPr>
                  <a:t>，点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𝑗</m:t>
                        </m:r>
                      </m:sub>
                    </m:sSub>
                  </m:oMath>
                </a14:m>
                <a:r>
                  <a:rPr lang="zh-CN" altLang="en-US" sz="2000">
                    <a:latin typeface="+mn-lt"/>
                  </a:rPr>
                  <a:t>在其领域中，则称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𝑗</m:t>
                        </m:r>
                      </m:sub>
                    </m:sSub>
                    <m:r>
                      <a:rPr lang="en-US" altLang="zh-CN" sz="2000" i="1">
                        <a:latin typeface="Cambria Math" panose="02040503050406030204" pitchFamily="18" charset="0"/>
                      </a:rPr>
                      <m:t> </m:t>
                    </m:r>
                  </m:oMath>
                </a14:m>
                <a:r>
                  <a:rPr lang="zh-CN" altLang="en-US" sz="2000">
                    <a:latin typeface="+mn-lt"/>
                  </a:rPr>
                  <a:t>由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i="1">
                        <a:latin typeface="Cambria Math" panose="02040503050406030204" pitchFamily="18" charset="0"/>
                      </a:rPr>
                      <m:t> </m:t>
                    </m:r>
                  </m:oMath>
                </a14:m>
                <a:r>
                  <a:rPr lang="zh-CN" altLang="en-US" sz="2000">
                    <a:latin typeface="+mn-lt"/>
                  </a:rPr>
                  <a:t>密度直达，反之不一定成立</a:t>
                </a:r>
                <a:endParaRPr lang="en-US" altLang="zh-CN" sz="2000">
                  <a:latin typeface="+mn-lt"/>
                </a:endParaRPr>
              </a:p>
              <a:p>
                <a:pPr lvl="1"/>
                <a:r>
                  <a:rPr lang="zh-CN" altLang="en-US" sz="2000">
                    <a:latin typeface="+mn-lt"/>
                  </a:rPr>
                  <a:t>密度可达：</a:t>
                </a:r>
                <a:endParaRPr lang="en-US" altLang="zh-CN" sz="2000">
                  <a:latin typeface="+mn-lt"/>
                </a:endParaRPr>
              </a:p>
              <a:p>
                <a:pPr lvl="2"/>
                <a:r>
                  <a:rPr lang="zh-CN" altLang="en-US" sz="2000">
                    <a:latin typeface="+mn-lt"/>
                  </a:rPr>
                  <a:t>对点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b="0" i="1" smtClean="0">
                        <a:latin typeface="Cambria Math" panose="02040503050406030204" pitchFamily="18" charset="0"/>
                      </a:rPr>
                      <m:t> </m:t>
                    </m:r>
                  </m:oMath>
                </a14:m>
                <a:r>
                  <a:rPr lang="zh-CN" altLang="en-US" sz="2000">
                    <a:latin typeface="+mn-lt"/>
                  </a:rPr>
                  <a:t>和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b="0" i="1" smtClean="0">
                            <a:latin typeface="Cambria Math" panose="02040503050406030204" pitchFamily="18" charset="0"/>
                          </a:rPr>
                          <m:t>𝑗</m:t>
                        </m:r>
                      </m:sub>
                    </m:sSub>
                  </m:oMath>
                </a14:m>
                <a:r>
                  <a:rPr lang="zh-CN" altLang="en-US" sz="2000">
                    <a:latin typeface="+mn-lt"/>
                  </a:rPr>
                  <a:t>，存在点序列 </a:t>
                </a:r>
                <a14:m>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𝑇</m:t>
                        </m:r>
                      </m:sub>
                    </m:sSub>
                  </m:oMath>
                </a14:m>
                <a:r>
                  <a:rPr lang="zh-CN" altLang="en-US" sz="2000">
                    <a:latin typeface="+mn-lt"/>
                  </a:rPr>
                  <a:t>，满足</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𝑖</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 </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𝑗</m:t>
                        </m:r>
                      </m:sub>
                    </m:sSub>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𝑇</m:t>
                        </m:r>
                      </m:sub>
                    </m:sSub>
                  </m:oMath>
                </a14:m>
                <a:r>
                  <a:rPr lang="zh-CN" altLang="en-US" sz="2000">
                    <a:latin typeface="+mn-lt"/>
                  </a:rPr>
                  <a:t>，且 </a:t>
                </a:r>
                <a14:m>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𝑡</m:t>
                        </m:r>
                        <m:r>
                          <a:rPr lang="en-US" altLang="zh-CN" sz="2000" b="0" i="1" smtClean="0">
                            <a:latin typeface="Cambria Math" panose="02040503050406030204" pitchFamily="18" charset="0"/>
                          </a:rPr>
                          <m:t>+1</m:t>
                        </m:r>
                      </m:sub>
                    </m:sSub>
                    <m:r>
                      <a:rPr lang="en-US" altLang="zh-CN" sz="2000" i="1">
                        <a:latin typeface="Cambria Math" panose="02040503050406030204" pitchFamily="18" charset="0"/>
                      </a:rPr>
                      <m:t> </m:t>
                    </m:r>
                  </m:oMath>
                </a14:m>
                <a:r>
                  <a:rPr lang="zh-CN" altLang="en-US" sz="2000">
                    <a:latin typeface="+mn-lt"/>
                  </a:rPr>
                  <a:t>由 </a:t>
                </a:r>
                <a14:m>
                  <m:oMath xmlns:m="http://schemas.openxmlformats.org/officeDocument/2006/math">
                    <m:sSub>
                      <m:sSubPr>
                        <m:ctrlPr>
                          <a:rPr lang="en-US" altLang="zh-CN" sz="2000" i="1">
                            <a:latin typeface="Cambria Math" panose="02040503050406030204" pitchFamily="18" charset="0"/>
                          </a:rPr>
                        </m:ctrlPr>
                      </m:sSubPr>
                      <m:e>
                        <m:r>
                          <a:rPr lang="en-US" altLang="zh-CN" sz="2000" b="0" i="1" smtClean="0">
                            <a:latin typeface="Cambria Math" panose="02040503050406030204" pitchFamily="18" charset="0"/>
                          </a:rPr>
                          <m:t>𝑝</m:t>
                        </m:r>
                      </m:e>
                      <m:sub>
                        <m:r>
                          <a:rPr lang="en-US" altLang="zh-CN" sz="2000" b="0" i="1" smtClean="0">
                            <a:latin typeface="Cambria Math" panose="02040503050406030204" pitchFamily="18" charset="0"/>
                          </a:rPr>
                          <m:t>𝑡</m:t>
                        </m:r>
                      </m:sub>
                    </m:sSub>
                    <m:r>
                      <a:rPr lang="en-US" altLang="zh-CN" sz="2000" i="1">
                        <a:latin typeface="Cambria Math" panose="02040503050406030204" pitchFamily="18" charset="0"/>
                      </a:rPr>
                      <m:t> </m:t>
                    </m:r>
                  </m:oMath>
                </a14:m>
                <a:r>
                  <a:rPr lang="zh-CN" altLang="en-US" sz="2000">
                    <a:latin typeface="+mn-lt"/>
                  </a:rPr>
                  <a:t>密度直达，</a:t>
                </a:r>
                <a:r>
                  <a:rPr lang="zh-CN" altLang="en-US" sz="2000"/>
                  <a:t>则称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𝑗</m:t>
                        </m:r>
                      </m:sub>
                    </m:sSub>
                    <m:r>
                      <a:rPr lang="en-US" altLang="zh-CN" sz="2000" i="1">
                        <a:latin typeface="Cambria Math" panose="02040503050406030204" pitchFamily="18" charset="0"/>
                      </a:rPr>
                      <m:t> </m:t>
                    </m:r>
                  </m:oMath>
                </a14:m>
                <a:r>
                  <a:rPr lang="zh-CN" altLang="en-US" sz="2000"/>
                  <a:t>由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 </m:t>
                    </m:r>
                  </m:oMath>
                </a14:m>
                <a:r>
                  <a:rPr lang="zh-CN" altLang="en-US" sz="2000"/>
                  <a:t>密度可达，这时前 </a:t>
                </a:r>
                <a14:m>
                  <m:oMath xmlns:m="http://schemas.openxmlformats.org/officeDocument/2006/math">
                    <m:r>
                      <m:rPr>
                        <m:sty m:val="p"/>
                      </m:rPr>
                      <a:rPr lang="en-US" altLang="zh-CN" sz="2000" b="0" i="0" smtClean="0">
                        <a:latin typeface="Cambria Math" panose="02040503050406030204" pitchFamily="18" charset="0"/>
                      </a:rPr>
                      <m:t>T</m:t>
                    </m:r>
                    <m:r>
                      <a:rPr lang="en-US" altLang="zh-CN" sz="2000" b="0" i="1" smtClean="0">
                        <a:latin typeface="Cambria Math" panose="02040503050406030204" pitchFamily="18" charset="0"/>
                      </a:rPr>
                      <m:t>−1</m:t>
                    </m:r>
                  </m:oMath>
                </a14:m>
                <a:r>
                  <a:rPr lang="en-US" altLang="zh-CN" sz="2000">
                    <a:latin typeface="+mn-lt"/>
                  </a:rPr>
                  <a:t> </a:t>
                </a:r>
                <a:r>
                  <a:rPr lang="zh-CN" altLang="en-US" sz="2000">
                    <a:latin typeface="+mn-lt"/>
                  </a:rPr>
                  <a:t>个点均为核心点。同样没有对称性</a:t>
                </a:r>
                <a:endParaRPr lang="en-US" altLang="zh-CN" sz="2000">
                  <a:latin typeface="+mn-lt"/>
                </a:endParaRPr>
              </a:p>
              <a:p>
                <a:pPr lvl="1"/>
                <a:r>
                  <a:rPr lang="zh-CN" altLang="en-US" sz="2000">
                    <a:latin typeface="+mn-lt"/>
                  </a:rPr>
                  <a:t>密度相连：</a:t>
                </a:r>
                <a:endParaRPr lang="en-US" altLang="zh-CN" sz="2000">
                  <a:latin typeface="+mn-lt"/>
                </a:endParaRPr>
              </a:p>
              <a:p>
                <a:pPr lvl="2"/>
                <a:r>
                  <a:rPr lang="zh-CN" altLang="en-US" sz="2000">
                    <a:latin typeface="+mn-lt"/>
                  </a:rPr>
                  <a:t>对点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 </m:t>
                    </m:r>
                  </m:oMath>
                </a14:m>
                <a:r>
                  <a:rPr lang="zh-CN" altLang="en-US" sz="2000"/>
                  <a:t>和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𝑗</m:t>
                        </m:r>
                      </m:sub>
                    </m:sSub>
                  </m:oMath>
                </a14:m>
                <a:r>
                  <a:rPr lang="zh-CN" altLang="en-US" sz="2000">
                    <a:latin typeface="+mn-lt"/>
                  </a:rPr>
                  <a:t>，存在核心点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b="0" i="1" smtClean="0">
                            <a:latin typeface="Cambria Math" panose="02040503050406030204" pitchFamily="18" charset="0"/>
                          </a:rPr>
                          <m:t>𝑘</m:t>
                        </m:r>
                      </m:sub>
                    </m:sSub>
                  </m:oMath>
                </a14:m>
                <a:r>
                  <a:rPr lang="zh-CN" altLang="en-US" sz="2000" dirty="0">
                    <a:latin typeface="+mn-lt"/>
                  </a:rPr>
                  <a:t>，使得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 </m:t>
                    </m:r>
                  </m:oMath>
                </a14:m>
                <a:r>
                  <a:rPr lang="zh-CN" altLang="en-US" sz="2000"/>
                  <a:t>和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𝑗</m:t>
                        </m:r>
                      </m:sub>
                    </m:sSub>
                  </m:oMath>
                </a14:m>
                <a:r>
                  <a:rPr lang="zh-CN" altLang="en-US" sz="2000" dirty="0">
                    <a:latin typeface="+mn-lt"/>
                  </a:rPr>
                  <a:t> </a:t>
                </a:r>
                <a:r>
                  <a:rPr lang="zh-CN" altLang="en-US" sz="2000">
                    <a:latin typeface="+mn-lt"/>
                  </a:rPr>
                  <a:t>均由它密度可达，则</a:t>
                </a:r>
                <a:r>
                  <a:rPr lang="zh-CN" altLang="en-US" sz="2000"/>
                  <a:t>称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𝑗</m:t>
                        </m:r>
                      </m:sub>
                    </m:sSub>
                    <m:r>
                      <a:rPr lang="en-US" altLang="zh-CN" sz="2000" i="1">
                        <a:latin typeface="Cambria Math" panose="02040503050406030204" pitchFamily="18" charset="0"/>
                      </a:rPr>
                      <m:t> </m:t>
                    </m:r>
                  </m:oMath>
                </a14:m>
                <a:r>
                  <a:rPr lang="zh-CN" altLang="en-US" sz="2000"/>
                  <a:t>由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𝑥</m:t>
                        </m:r>
                      </m:e>
                      <m:sub>
                        <m:r>
                          <a:rPr lang="en-US" altLang="zh-CN" sz="2000" i="1">
                            <a:latin typeface="Cambria Math" panose="02040503050406030204" pitchFamily="18" charset="0"/>
                          </a:rPr>
                          <m:t>𝑖</m:t>
                        </m:r>
                      </m:sub>
                    </m:sSub>
                    <m:r>
                      <a:rPr lang="en-US" altLang="zh-CN" sz="2000" i="1">
                        <a:latin typeface="Cambria Math" panose="02040503050406030204" pitchFamily="18" charset="0"/>
                      </a:rPr>
                      <m:t> </m:t>
                    </m:r>
                  </m:oMath>
                </a14:m>
                <a:r>
                  <a:rPr lang="zh-CN" altLang="en-US" sz="2000"/>
                  <a:t>密度相连，相连关系满足对称性</a:t>
                </a:r>
                <a:endParaRPr lang="zh-CN" altLang="en-US" sz="2000" dirty="0">
                  <a:latin typeface="+mn-lt"/>
                </a:endParaRPr>
              </a:p>
            </p:txBody>
          </p:sp>
        </mc:Choice>
        <mc:Fallback xmlns="">
          <p:sp>
            <p:nvSpPr>
              <p:cNvPr id="10" name="文本框 9">
                <a:extLst>
                  <a:ext uri="{FF2B5EF4-FFF2-40B4-BE49-F238E27FC236}">
                    <a16:creationId xmlns:a16="http://schemas.microsoft.com/office/drawing/2014/main" id="{D44DADAC-65D6-462F-9CB4-C064E364EF47}"/>
                  </a:ext>
                </a:extLst>
              </p:cNvPr>
              <p:cNvSpPr txBox="1">
                <a:spLocks noRot="1" noChangeAspect="1" noMove="1" noResize="1" noEditPoints="1" noAdjustHandles="1" noChangeArrowheads="1" noChangeShapeType="1" noTextEdit="1"/>
              </p:cNvSpPr>
              <p:nvPr/>
            </p:nvSpPr>
            <p:spPr>
              <a:xfrm>
                <a:off x="842251" y="2889547"/>
                <a:ext cx="10867396" cy="3268844"/>
              </a:xfrm>
              <a:prstGeom prst="rect">
                <a:avLst/>
              </a:prstGeom>
              <a:blipFill>
                <a:blip r:embed="rId3"/>
                <a:stretch>
                  <a:fillRect l="-561" t="-933" r="-449" b="-2425"/>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8662EF96-810C-4105-87B2-DD2523BB43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322" y="1001000"/>
            <a:ext cx="4512168" cy="2778207"/>
          </a:xfrm>
          <a:prstGeom prst="rect">
            <a:avLst/>
          </a:prstGeom>
        </p:spPr>
      </p:pic>
    </p:spTree>
    <p:extLst>
      <p:ext uri="{BB962C8B-B14F-4D97-AF65-F5344CB8AC3E}">
        <p14:creationId xmlns:p14="http://schemas.microsoft.com/office/powerpoint/2010/main" val="2893723707"/>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bwMode="auto">
          <a:xfrm>
            <a:off x="3262558" y="112345"/>
            <a:ext cx="952500" cy="1446212"/>
          </a:xfrm>
          <a:prstGeom prst="rect">
            <a:avLst/>
          </a:prstGeom>
        </p:spPr>
        <p:txBody>
          <a:bodyPr>
            <a:spAutoFit/>
          </a:bodyPr>
          <a:lstStyle/>
          <a:p>
            <a:pPr eaLnBrk="1" fontAlgn="auto" hangingPunct="1">
              <a:spcBef>
                <a:spcPts val="0"/>
              </a:spcBef>
              <a:spcAft>
                <a:spcPts val="0"/>
              </a:spcAft>
              <a:defRPr/>
            </a:pPr>
            <a:endParaRPr lang="zh-CN" altLang="en-US" sz="8800" dirty="0">
              <a:solidFill>
                <a:schemeClr val="tx1">
                  <a:lumMod val="65000"/>
                  <a:lumOff val="35000"/>
                </a:schemeClr>
              </a:solidFill>
              <a:latin typeface="+mn-ea"/>
              <a:ea typeface="+mn-ea"/>
              <a:cs typeface="+mn-ea"/>
              <a:sym typeface="+mn-lt"/>
            </a:endParaRPr>
          </a:p>
        </p:txBody>
      </p:sp>
      <p:sp>
        <p:nvSpPr>
          <p:cNvPr id="68" name="文本框 67"/>
          <p:cNvSpPr txBox="1"/>
          <p:nvPr/>
        </p:nvSpPr>
        <p:spPr bwMode="auto">
          <a:xfrm>
            <a:off x="5335437" y="844409"/>
            <a:ext cx="861774" cy="5243358"/>
          </a:xfrm>
          <a:prstGeom prst="rect">
            <a:avLst/>
          </a:prstGeom>
          <a:noFill/>
        </p:spPr>
        <p:txBody>
          <a:bodyPr vert="eaVert" wrap="none">
            <a:spAutoFit/>
          </a:bodyPr>
          <a:lstStyle/>
          <a:p>
            <a:pPr algn="ctr" eaLnBrk="1" fontAlgn="auto" hangingPunct="1">
              <a:spcBef>
                <a:spcPts val="0"/>
              </a:spcBef>
              <a:spcAft>
                <a:spcPts val="0"/>
              </a:spcAft>
              <a:defRPr/>
            </a:pPr>
            <a:r>
              <a:rPr lang="zh-CN" altLang="en-US" sz="4400" b="1" spc="200" dirty="0">
                <a:solidFill>
                  <a:schemeClr val="tx2"/>
                </a:solidFill>
                <a:latin typeface="+mn-lt"/>
                <a:ea typeface="+mn-ea"/>
                <a:cs typeface="+mn-ea"/>
                <a:sym typeface="+mn-lt"/>
              </a:rPr>
              <a:t>目录 </a:t>
            </a:r>
            <a:r>
              <a:rPr lang="en-US" altLang="zh-CN" sz="4400" b="1" spc="200" dirty="0">
                <a:solidFill>
                  <a:schemeClr val="tx2"/>
                </a:solidFill>
                <a:latin typeface="+mn-ea"/>
                <a:ea typeface="+mn-ea"/>
                <a:cs typeface="+mn-ea"/>
                <a:sym typeface="+mn-lt"/>
              </a:rPr>
              <a:t>|</a:t>
            </a:r>
            <a:r>
              <a:rPr lang="en-US" altLang="zh-CN" sz="4400" b="1" spc="200" dirty="0">
                <a:solidFill>
                  <a:schemeClr val="tx2"/>
                </a:solidFill>
                <a:latin typeface="+mn-lt"/>
                <a:ea typeface="+mn-ea"/>
                <a:cs typeface="+mn-ea"/>
                <a:sym typeface="+mn-lt"/>
              </a:rPr>
              <a:t> </a:t>
            </a:r>
            <a:r>
              <a:rPr lang="en-US" altLang="zh-CN" sz="4400" b="1" spc="200" dirty="0">
                <a:latin typeface="+mn-lt"/>
                <a:ea typeface="+mn-ea"/>
                <a:cs typeface="+mn-ea"/>
                <a:sym typeface="+mn-lt"/>
              </a:rPr>
              <a:t>CONTENTS</a:t>
            </a:r>
          </a:p>
        </p:txBody>
      </p:sp>
      <p:grpSp>
        <p:nvGrpSpPr>
          <p:cNvPr id="2" name="组合 1"/>
          <p:cNvGrpSpPr/>
          <p:nvPr/>
        </p:nvGrpSpPr>
        <p:grpSpPr>
          <a:xfrm>
            <a:off x="7192665" y="1070567"/>
            <a:ext cx="4469819" cy="4766065"/>
            <a:chOff x="6597449" y="1148208"/>
            <a:chExt cx="4469819" cy="4766065"/>
          </a:xfrm>
        </p:grpSpPr>
        <p:grpSp>
          <p:nvGrpSpPr>
            <p:cNvPr id="3" name="组合 2"/>
            <p:cNvGrpSpPr/>
            <p:nvPr/>
          </p:nvGrpSpPr>
          <p:grpSpPr>
            <a:xfrm>
              <a:off x="6597449" y="1148208"/>
              <a:ext cx="3033528" cy="620713"/>
              <a:chOff x="5855427" y="1647453"/>
              <a:chExt cx="3033528" cy="620713"/>
            </a:xfrm>
          </p:grpSpPr>
          <p:sp>
            <p:nvSpPr>
              <p:cNvPr id="5" name="文本框 4"/>
              <p:cNvSpPr txBox="1"/>
              <p:nvPr/>
            </p:nvSpPr>
            <p:spPr>
              <a:xfrm>
                <a:off x="6549853" y="1696200"/>
                <a:ext cx="2339102" cy="523220"/>
              </a:xfrm>
              <a:prstGeom prst="rect">
                <a:avLst/>
              </a:prstGeom>
              <a:noFill/>
            </p:spPr>
            <p:txBody>
              <a:bodyPr wrap="none">
                <a:spAutoFit/>
              </a:bodyPr>
              <a:lstStyle/>
              <a:p>
                <a:pPr eaLnBrk="1" fontAlgn="auto" hangingPunct="1">
                  <a:spcBef>
                    <a:spcPts val="0"/>
                  </a:spcBef>
                  <a:spcAft>
                    <a:spcPts val="0"/>
                  </a:spcAft>
                  <a:defRPr/>
                </a:pPr>
                <a:r>
                  <a:rPr lang="zh-CN" altLang="en-US" sz="2800" b="1">
                    <a:sym typeface="+mn-lt"/>
                  </a:rPr>
                  <a:t>文本聚类概述</a:t>
                </a:r>
                <a:endParaRPr lang="zh-CN" altLang="en-US" sz="2800" b="1" dirty="0">
                  <a:sym typeface="+mn-lt"/>
                </a:endParaRPr>
              </a:p>
            </p:txBody>
          </p:sp>
          <p:sp>
            <p:nvSpPr>
              <p:cNvPr id="33" name="椭圆 32"/>
              <p:cNvSpPr/>
              <p:nvPr/>
            </p:nvSpPr>
            <p:spPr>
              <a:xfrm>
                <a:off x="5855427" y="1647453"/>
                <a:ext cx="620712" cy="6207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latin typeface="Century Gothic" panose="020B0502020202020204" pitchFamily="34" charset="0"/>
                    <a:ea typeface="微软雅黑" panose="020B0503020204020204" pitchFamily="34" charset="-122"/>
                  </a:rPr>
                  <a:t>1</a:t>
                </a:r>
                <a:endParaRPr lang="zh-CN" altLang="en-US" sz="3200" b="1" dirty="0">
                  <a:latin typeface="Century Gothic" panose="020B0502020202020204" pitchFamily="34" charset="0"/>
                  <a:ea typeface="微软雅黑" panose="020B0503020204020204" pitchFamily="34" charset="-122"/>
                </a:endParaRPr>
              </a:p>
            </p:txBody>
          </p:sp>
        </p:grpSp>
        <p:grpSp>
          <p:nvGrpSpPr>
            <p:cNvPr id="71" name="组合 70"/>
            <p:cNvGrpSpPr/>
            <p:nvPr/>
          </p:nvGrpSpPr>
          <p:grpSpPr>
            <a:xfrm>
              <a:off x="6597449" y="2185044"/>
              <a:ext cx="4469819" cy="620713"/>
              <a:chOff x="5855427" y="1647453"/>
              <a:chExt cx="4469819" cy="620713"/>
            </a:xfrm>
          </p:grpSpPr>
          <p:sp>
            <p:nvSpPr>
              <p:cNvPr id="72" name="文本框 71"/>
              <p:cNvSpPr txBox="1"/>
              <p:nvPr/>
            </p:nvSpPr>
            <p:spPr>
              <a:xfrm>
                <a:off x="6549853" y="1696200"/>
                <a:ext cx="3775393" cy="523220"/>
              </a:xfrm>
              <a:prstGeom prst="rect">
                <a:avLst/>
              </a:prstGeom>
              <a:noFill/>
            </p:spPr>
            <p:txBody>
              <a:bodyPr wrap="none">
                <a:spAutoFit/>
              </a:bodyPr>
              <a:lstStyle/>
              <a:p>
                <a:pPr eaLnBrk="1" fontAlgn="auto" hangingPunct="1">
                  <a:spcBef>
                    <a:spcPts val="0"/>
                  </a:spcBef>
                  <a:spcAft>
                    <a:spcPts val="0"/>
                  </a:spcAft>
                  <a:defRPr/>
                </a:pPr>
                <a:r>
                  <a:rPr lang="zh-CN" altLang="en-US" sz="2800" b="1">
                    <a:sym typeface="+mn-lt"/>
                  </a:rPr>
                  <a:t>文本预处理与文本表示</a:t>
                </a:r>
                <a:endParaRPr lang="zh-CN" altLang="en-US" sz="2800" b="1" dirty="0">
                  <a:sym typeface="+mn-lt"/>
                </a:endParaRPr>
              </a:p>
            </p:txBody>
          </p:sp>
          <p:sp>
            <p:nvSpPr>
              <p:cNvPr id="73" name="椭圆 72"/>
              <p:cNvSpPr/>
              <p:nvPr/>
            </p:nvSpPr>
            <p:spPr>
              <a:xfrm>
                <a:off x="5855427" y="1647453"/>
                <a:ext cx="620712" cy="6207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latin typeface="Century Gothic" panose="020B0502020202020204" pitchFamily="34" charset="0"/>
                    <a:ea typeface="微软雅黑" panose="020B0503020204020204" pitchFamily="34" charset="-122"/>
                  </a:rPr>
                  <a:t>2</a:t>
                </a:r>
                <a:endParaRPr lang="zh-CN" altLang="en-US" sz="3200" b="1" dirty="0">
                  <a:latin typeface="Century Gothic" panose="020B0502020202020204" pitchFamily="34" charset="0"/>
                  <a:ea typeface="微软雅黑" panose="020B0503020204020204" pitchFamily="34" charset="-122"/>
                </a:endParaRPr>
              </a:p>
            </p:txBody>
          </p:sp>
        </p:grpSp>
        <p:grpSp>
          <p:nvGrpSpPr>
            <p:cNvPr id="75" name="组合 74"/>
            <p:cNvGrpSpPr/>
            <p:nvPr/>
          </p:nvGrpSpPr>
          <p:grpSpPr>
            <a:xfrm>
              <a:off x="6597449" y="3221216"/>
              <a:ext cx="2315383" cy="620713"/>
              <a:chOff x="5855427" y="1647453"/>
              <a:chExt cx="2315383" cy="620713"/>
            </a:xfrm>
          </p:grpSpPr>
          <p:sp>
            <p:nvSpPr>
              <p:cNvPr id="76" name="文本框 75"/>
              <p:cNvSpPr txBox="1"/>
              <p:nvPr/>
            </p:nvSpPr>
            <p:spPr>
              <a:xfrm>
                <a:off x="6549853" y="1696200"/>
                <a:ext cx="1620957" cy="523220"/>
              </a:xfrm>
              <a:prstGeom prst="rect">
                <a:avLst/>
              </a:prstGeom>
              <a:noFill/>
            </p:spPr>
            <p:txBody>
              <a:bodyPr wrap="none">
                <a:spAutoFit/>
              </a:bodyPr>
              <a:lstStyle/>
              <a:p>
                <a:pPr eaLnBrk="1" fontAlgn="auto" hangingPunct="1">
                  <a:spcBef>
                    <a:spcPts val="0"/>
                  </a:spcBef>
                  <a:spcAft>
                    <a:spcPts val="0"/>
                  </a:spcAft>
                  <a:defRPr/>
                </a:pPr>
                <a:r>
                  <a:rPr lang="zh-CN" altLang="en-US" sz="2800" b="1">
                    <a:sym typeface="+mn-lt"/>
                  </a:rPr>
                  <a:t>聚类算法</a:t>
                </a:r>
                <a:endParaRPr lang="zh-CN" altLang="en-US" sz="2800" b="1" dirty="0">
                  <a:sym typeface="+mn-lt"/>
                </a:endParaRPr>
              </a:p>
            </p:txBody>
          </p:sp>
          <p:sp>
            <p:nvSpPr>
              <p:cNvPr id="77" name="椭圆 76"/>
              <p:cNvSpPr/>
              <p:nvPr/>
            </p:nvSpPr>
            <p:spPr>
              <a:xfrm>
                <a:off x="5855427" y="1647453"/>
                <a:ext cx="620712" cy="6207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latin typeface="Century Gothic" panose="020B0502020202020204" pitchFamily="34" charset="0"/>
                    <a:ea typeface="微软雅黑" panose="020B0503020204020204" pitchFamily="34" charset="-122"/>
                  </a:rPr>
                  <a:t>3</a:t>
                </a:r>
                <a:endParaRPr lang="zh-CN" altLang="en-US" sz="3200" b="1" dirty="0">
                  <a:latin typeface="Century Gothic" panose="020B0502020202020204" pitchFamily="34" charset="0"/>
                  <a:ea typeface="微软雅黑" panose="020B0503020204020204" pitchFamily="34" charset="-122"/>
                </a:endParaRPr>
              </a:p>
            </p:txBody>
          </p:sp>
        </p:grpSp>
        <p:grpSp>
          <p:nvGrpSpPr>
            <p:cNvPr id="79" name="组合 78"/>
            <p:cNvGrpSpPr/>
            <p:nvPr/>
          </p:nvGrpSpPr>
          <p:grpSpPr>
            <a:xfrm>
              <a:off x="6597449" y="4257388"/>
              <a:ext cx="3033528" cy="620713"/>
              <a:chOff x="5855427" y="1647453"/>
              <a:chExt cx="3033528" cy="620713"/>
            </a:xfrm>
          </p:grpSpPr>
          <p:sp>
            <p:nvSpPr>
              <p:cNvPr id="80" name="文本框 79"/>
              <p:cNvSpPr txBox="1"/>
              <p:nvPr/>
            </p:nvSpPr>
            <p:spPr>
              <a:xfrm>
                <a:off x="6549853" y="1696200"/>
                <a:ext cx="2339102" cy="523220"/>
              </a:xfrm>
              <a:prstGeom prst="rect">
                <a:avLst/>
              </a:prstGeom>
              <a:noFill/>
            </p:spPr>
            <p:txBody>
              <a:bodyPr wrap="none">
                <a:spAutoFit/>
              </a:bodyPr>
              <a:lstStyle/>
              <a:p>
                <a:pPr eaLnBrk="1" fontAlgn="auto" hangingPunct="1">
                  <a:spcBef>
                    <a:spcPts val="0"/>
                  </a:spcBef>
                  <a:spcAft>
                    <a:spcPts val="0"/>
                  </a:spcAft>
                  <a:defRPr/>
                </a:pPr>
                <a:r>
                  <a:rPr lang="zh-CN" altLang="en-US" sz="2800" b="1">
                    <a:sym typeface="+mn-lt"/>
                  </a:rPr>
                  <a:t>最新研究进展</a:t>
                </a:r>
                <a:endParaRPr lang="zh-CN" altLang="en-US" sz="2800" b="1" dirty="0">
                  <a:sym typeface="+mn-lt"/>
                </a:endParaRPr>
              </a:p>
            </p:txBody>
          </p:sp>
          <p:sp>
            <p:nvSpPr>
              <p:cNvPr id="81" name="椭圆 80"/>
              <p:cNvSpPr/>
              <p:nvPr/>
            </p:nvSpPr>
            <p:spPr>
              <a:xfrm>
                <a:off x="5855427" y="1647453"/>
                <a:ext cx="620712" cy="6207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latin typeface="Century Gothic" panose="020B0502020202020204" pitchFamily="34" charset="0"/>
                    <a:ea typeface="微软雅黑" panose="020B0503020204020204" pitchFamily="34" charset="-122"/>
                  </a:rPr>
                  <a:t>4</a:t>
                </a:r>
                <a:endParaRPr lang="zh-CN" altLang="en-US" sz="3200" b="1" dirty="0">
                  <a:latin typeface="Century Gothic" panose="020B0502020202020204" pitchFamily="34" charset="0"/>
                  <a:ea typeface="微软雅黑" panose="020B0503020204020204" pitchFamily="34" charset="-122"/>
                </a:endParaRPr>
              </a:p>
            </p:txBody>
          </p:sp>
        </p:grpSp>
        <p:grpSp>
          <p:nvGrpSpPr>
            <p:cNvPr id="17" name="组合 16"/>
            <p:cNvGrpSpPr/>
            <p:nvPr/>
          </p:nvGrpSpPr>
          <p:grpSpPr>
            <a:xfrm>
              <a:off x="6597449" y="5293560"/>
              <a:ext cx="2631175" cy="620713"/>
              <a:chOff x="5855427" y="1647453"/>
              <a:chExt cx="2631175" cy="620713"/>
            </a:xfrm>
          </p:grpSpPr>
          <p:sp>
            <p:nvSpPr>
              <p:cNvPr id="18" name="文本框 17"/>
              <p:cNvSpPr txBox="1"/>
              <p:nvPr/>
            </p:nvSpPr>
            <p:spPr>
              <a:xfrm>
                <a:off x="6549853" y="1696200"/>
                <a:ext cx="1936749" cy="523220"/>
              </a:xfrm>
              <a:prstGeom prst="rect">
                <a:avLst/>
              </a:prstGeom>
              <a:noFill/>
            </p:spPr>
            <p:txBody>
              <a:bodyPr wrap="none">
                <a:spAutoFit/>
              </a:bodyPr>
              <a:lstStyle/>
              <a:p>
                <a:pPr eaLnBrk="1" fontAlgn="auto" hangingPunct="1">
                  <a:spcBef>
                    <a:spcPts val="0"/>
                  </a:spcBef>
                  <a:spcAft>
                    <a:spcPts val="0"/>
                  </a:spcAft>
                  <a:defRPr/>
                </a:pPr>
                <a:r>
                  <a:rPr lang="en-US" altLang="zh-CN" sz="2800" b="1">
                    <a:sym typeface="+mn-lt"/>
                  </a:rPr>
                  <a:t>Demo</a:t>
                </a:r>
                <a:r>
                  <a:rPr lang="zh-CN" altLang="en-US" sz="2800" b="1">
                    <a:sym typeface="+mn-lt"/>
                  </a:rPr>
                  <a:t>展示</a:t>
                </a:r>
                <a:endParaRPr lang="zh-CN" altLang="en-US" sz="2800" b="1" dirty="0">
                  <a:sym typeface="+mn-lt"/>
                </a:endParaRPr>
              </a:p>
            </p:txBody>
          </p:sp>
          <p:sp>
            <p:nvSpPr>
              <p:cNvPr id="19" name="椭圆 18"/>
              <p:cNvSpPr/>
              <p:nvPr/>
            </p:nvSpPr>
            <p:spPr>
              <a:xfrm>
                <a:off x="5855427" y="1647453"/>
                <a:ext cx="620712" cy="62071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b="1" dirty="0">
                    <a:latin typeface="Century Gothic" panose="020B0502020202020204" pitchFamily="34" charset="0"/>
                    <a:ea typeface="微软雅黑" panose="020B0503020204020204" pitchFamily="34" charset="-122"/>
                  </a:rPr>
                  <a:t>5</a:t>
                </a:r>
                <a:endParaRPr lang="zh-CN" altLang="en-US" sz="3200" b="1" dirty="0">
                  <a:latin typeface="Century Gothic" panose="020B0502020202020204" pitchFamily="34" charset="0"/>
                  <a:ea typeface="微软雅黑" panose="020B0503020204020204" pitchFamily="34" charset="-122"/>
                </a:endParaRPr>
              </a:p>
            </p:txBody>
          </p:sp>
        </p:grpSp>
      </p:grpSp>
    </p:spTree>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a:sym typeface="+mn-lt"/>
              </a:rPr>
              <a:t>基于密度的</a:t>
            </a:r>
            <a:r>
              <a:rPr lang="zh-CN" altLang="en-US" sz="2800" b="1" dirty="0">
                <a:sym typeface="+mn-lt"/>
              </a:rPr>
              <a:t>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3.1</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842251" y="1042990"/>
            <a:ext cx="10743108" cy="5016758"/>
          </a:xfrm>
          <a:prstGeom prst="rect">
            <a:avLst/>
          </a:prstGeom>
          <a:noFill/>
        </p:spPr>
        <p:txBody>
          <a:bodyPr wrap="square">
            <a:spAutoFit/>
          </a:bodyPr>
          <a:lstStyle/>
          <a:p>
            <a:r>
              <a:rPr lang="en-US" altLang="zh-CN" sz="2000" b="1">
                <a:latin typeface="+mn-lt"/>
              </a:rPr>
              <a:t>DBSCAN</a:t>
            </a:r>
            <a:r>
              <a:rPr lang="zh-CN" altLang="en-US" sz="2000" b="1">
                <a:latin typeface="+mn-lt"/>
              </a:rPr>
              <a:t>聚类的定义</a:t>
            </a:r>
            <a:endParaRPr lang="en-US" altLang="zh-CN" sz="2000" b="1">
              <a:latin typeface="+mn-lt"/>
            </a:endParaRPr>
          </a:p>
          <a:p>
            <a:pPr lvl="1"/>
            <a:endParaRPr lang="en-US" altLang="zh-CN" sz="2000">
              <a:latin typeface="+mn-lt"/>
            </a:endParaRPr>
          </a:p>
          <a:p>
            <a:pPr lvl="1"/>
            <a:r>
              <a:rPr lang="zh-CN" altLang="en-US" sz="2000">
                <a:latin typeface="+mn-lt"/>
              </a:rPr>
              <a:t>由密度可达关系导出的最大密度相连的样本集合，即为最终聚类的一个簇</a:t>
            </a:r>
            <a:endParaRPr lang="en-US" altLang="zh-CN" sz="2000">
              <a:latin typeface="+mn-lt"/>
            </a:endParaRPr>
          </a:p>
          <a:p>
            <a:pPr lvl="1"/>
            <a:endParaRPr lang="en-US" altLang="zh-CN" sz="2000">
              <a:latin typeface="+mn-lt"/>
            </a:endParaRPr>
          </a:p>
          <a:p>
            <a:r>
              <a:rPr lang="zh-CN" altLang="en-US" sz="2000" b="1">
                <a:latin typeface="+mn-lt"/>
              </a:rPr>
              <a:t>算法流程</a:t>
            </a:r>
            <a:endParaRPr lang="en-US" altLang="zh-CN" sz="2000" b="1">
              <a:latin typeface="+mn-lt"/>
            </a:endParaRPr>
          </a:p>
          <a:p>
            <a:endParaRPr lang="en-US" altLang="zh-CN" sz="2000" b="1">
              <a:latin typeface="+mn-lt"/>
            </a:endParaRPr>
          </a:p>
          <a:p>
            <a:pPr lvl="1"/>
            <a:r>
              <a:rPr lang="zh-CN" altLang="en-US" sz="2000">
                <a:latin typeface="+mn-lt"/>
              </a:rPr>
              <a:t>任选一个不属于任何簇的核心点，找到所有密度可达的点，构成一个簇</a:t>
            </a:r>
            <a:endParaRPr lang="en-US" altLang="zh-CN" sz="2000">
              <a:latin typeface="+mn-lt"/>
            </a:endParaRPr>
          </a:p>
          <a:p>
            <a:pPr lvl="1"/>
            <a:r>
              <a:rPr lang="zh-CN" altLang="en-US" sz="2000">
                <a:latin typeface="+mn-lt"/>
              </a:rPr>
              <a:t>然后重复这个过程，直到没有其他核心点</a:t>
            </a:r>
            <a:endParaRPr lang="en-US" altLang="zh-CN" sz="2000">
              <a:latin typeface="+mn-lt"/>
            </a:endParaRPr>
          </a:p>
          <a:p>
            <a:endParaRPr lang="en-US" altLang="zh-CN" sz="2000">
              <a:latin typeface="+mn-lt"/>
            </a:endParaRPr>
          </a:p>
          <a:p>
            <a:r>
              <a:rPr lang="zh-CN" altLang="en-US" sz="2000" i="1">
                <a:latin typeface="+mn-lt"/>
              </a:rPr>
              <a:t>一个小问题：某一个点同时落在两个核心点的邻域内，但这两个</a:t>
            </a:r>
            <a:endParaRPr lang="en-US" altLang="zh-CN" sz="2000" i="1">
              <a:latin typeface="+mn-lt"/>
            </a:endParaRPr>
          </a:p>
          <a:p>
            <a:r>
              <a:rPr lang="zh-CN" altLang="en-US" sz="2000" i="1">
                <a:latin typeface="+mn-lt"/>
              </a:rPr>
              <a:t>核心点不在一个簇里，如何确定该点属于哪个簇？</a:t>
            </a:r>
            <a:r>
              <a:rPr lang="en-US" altLang="zh-CN" sz="2000" i="1">
                <a:latin typeface="+mn-lt"/>
              </a:rPr>
              <a:t>——</a:t>
            </a:r>
            <a:r>
              <a:rPr lang="zh-CN" altLang="en-US" sz="2000" i="1">
                <a:latin typeface="+mn-lt"/>
              </a:rPr>
              <a:t>先来后到</a:t>
            </a:r>
            <a:endParaRPr lang="en-US" altLang="zh-CN" sz="2000" i="1">
              <a:latin typeface="+mn-lt"/>
            </a:endParaRPr>
          </a:p>
          <a:p>
            <a:endParaRPr lang="en-US" altLang="zh-CN" sz="2000" i="1">
              <a:latin typeface="+mn-lt"/>
            </a:endParaRPr>
          </a:p>
          <a:p>
            <a:r>
              <a:rPr lang="zh-CN" altLang="en-US" sz="2000" b="1">
                <a:latin typeface="+mn-lt"/>
              </a:rPr>
              <a:t>算法主要缺点</a:t>
            </a:r>
            <a:endParaRPr lang="en-US" altLang="zh-CN" sz="2000" b="1">
              <a:latin typeface="+mn-lt"/>
            </a:endParaRPr>
          </a:p>
          <a:p>
            <a:pPr marL="914400" lvl="1" indent="-457200">
              <a:buClr>
                <a:schemeClr val="tx2"/>
              </a:buClr>
              <a:buFont typeface="+mj-ea"/>
              <a:buAutoNum type="circleNumDbPlain"/>
            </a:pPr>
            <a:r>
              <a:rPr lang="zh-CN" altLang="en-US" sz="2000">
                <a:latin typeface="+mn-lt"/>
              </a:rPr>
              <a:t>样本密度不均匀、簇间距相差很大时，聚类质量较差</a:t>
            </a:r>
            <a:endParaRPr lang="en-US" altLang="zh-CN" sz="2000">
              <a:latin typeface="+mn-lt"/>
            </a:endParaRPr>
          </a:p>
          <a:p>
            <a:pPr marL="914400" lvl="1" indent="-457200">
              <a:buClr>
                <a:schemeClr val="tx2"/>
              </a:buClr>
              <a:buFont typeface="+mj-ea"/>
              <a:buAutoNum type="circleNumDbPlain"/>
            </a:pPr>
            <a:r>
              <a:rPr lang="zh-CN" altLang="en-US" sz="2000">
                <a:latin typeface="+mn-lt"/>
              </a:rPr>
              <a:t>样本集较大时，聚类时间长，可以采用</a:t>
            </a:r>
            <a:r>
              <a:rPr lang="en-US" altLang="zh-CN" sz="2000">
                <a:latin typeface="+mn-lt"/>
              </a:rPr>
              <a:t>KD</a:t>
            </a:r>
            <a:r>
              <a:rPr lang="zh-CN" altLang="en-US" sz="2000">
                <a:latin typeface="+mn-lt"/>
              </a:rPr>
              <a:t>树或球树来改进</a:t>
            </a:r>
            <a:endParaRPr lang="en-US" altLang="zh-CN" sz="2000">
              <a:latin typeface="+mn-lt"/>
            </a:endParaRPr>
          </a:p>
          <a:p>
            <a:pPr marL="914400" lvl="1" indent="-457200">
              <a:buClr>
                <a:schemeClr val="tx2"/>
              </a:buClr>
              <a:buFont typeface="+mj-ea"/>
              <a:buAutoNum type="circleNumDbPlain"/>
            </a:pPr>
            <a:r>
              <a:rPr lang="zh-CN" altLang="en-US" sz="2000">
                <a:latin typeface="+mn-lt"/>
              </a:rPr>
              <a:t>调参较复杂，需要对</a:t>
            </a:r>
            <a:r>
              <a:rPr lang="en-US" altLang="zh-CN" sz="2000">
                <a:latin typeface="+mn-lt"/>
              </a:rPr>
              <a:t>epsion</a:t>
            </a:r>
            <a:r>
              <a:rPr lang="zh-CN" altLang="en-US" sz="2000">
                <a:latin typeface="+mn-lt"/>
              </a:rPr>
              <a:t>和</a:t>
            </a:r>
            <a:r>
              <a:rPr lang="en-US" altLang="zh-CN" sz="2000">
                <a:latin typeface="+mn-lt"/>
              </a:rPr>
              <a:t>minPoints</a:t>
            </a:r>
            <a:r>
              <a:rPr lang="zh-CN" altLang="en-US" sz="2000">
                <a:latin typeface="+mn-lt"/>
              </a:rPr>
              <a:t>联合调参，不同参数组合对结果有较大影响</a:t>
            </a:r>
            <a:endParaRPr lang="en-US" altLang="zh-CN" sz="2000">
              <a:latin typeface="+mn-lt"/>
            </a:endParaRPr>
          </a:p>
        </p:txBody>
      </p:sp>
      <p:pic>
        <p:nvPicPr>
          <p:cNvPr id="6" name="图片 5">
            <a:extLst>
              <a:ext uri="{FF2B5EF4-FFF2-40B4-BE49-F238E27FC236}">
                <a16:creationId xmlns:a16="http://schemas.microsoft.com/office/drawing/2014/main" id="{241C1356-8A90-4738-AD44-4CD0BF5C5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6803" y="3295591"/>
            <a:ext cx="3347189" cy="2060913"/>
          </a:xfrm>
          <a:prstGeom prst="rect">
            <a:avLst/>
          </a:prstGeom>
        </p:spPr>
      </p:pic>
      <p:pic>
        <p:nvPicPr>
          <p:cNvPr id="4" name="图片 3">
            <a:extLst>
              <a:ext uri="{FF2B5EF4-FFF2-40B4-BE49-F238E27FC236}">
                <a16:creationId xmlns:a16="http://schemas.microsoft.com/office/drawing/2014/main" id="{5A102F1D-BDC9-4D61-A558-CBF88EB5C97F}"/>
              </a:ext>
            </a:extLst>
          </p:cNvPr>
          <p:cNvPicPr>
            <a:picLocks noChangeAspect="1"/>
          </p:cNvPicPr>
          <p:nvPr/>
        </p:nvPicPr>
        <p:blipFill>
          <a:blip r:embed="rId4"/>
          <a:stretch>
            <a:fillRect/>
          </a:stretch>
        </p:blipFill>
        <p:spPr>
          <a:xfrm>
            <a:off x="6970563" y="887462"/>
            <a:ext cx="4953429" cy="4816257"/>
          </a:xfrm>
          <a:prstGeom prst="rect">
            <a:avLst/>
          </a:prstGeom>
        </p:spPr>
      </p:pic>
    </p:spTree>
    <p:extLst>
      <p:ext uri="{BB962C8B-B14F-4D97-AF65-F5344CB8AC3E}">
        <p14:creationId xmlns:p14="http://schemas.microsoft.com/office/powerpoint/2010/main" val="18290758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5468208" cy="857460"/>
            <a:chOff x="5588007" y="1590635"/>
            <a:chExt cx="5468208" cy="857460"/>
          </a:xfrm>
        </p:grpSpPr>
        <p:sp>
          <p:nvSpPr>
            <p:cNvPr id="19" name="文本框 18"/>
            <p:cNvSpPr txBox="1"/>
            <p:nvPr/>
          </p:nvSpPr>
          <p:spPr>
            <a:xfrm>
              <a:off x="6549853" y="1696200"/>
              <a:ext cx="4506362"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基于划分的</a:t>
              </a:r>
              <a:r>
                <a:rPr lang="zh-CN" altLang="en-US" sz="3600" b="1" dirty="0">
                  <a:sym typeface="+mn-lt"/>
                </a:rPr>
                <a:t>聚类算法</a:t>
              </a: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latin typeface="Century Gothic" panose="020B0502020202020204" pitchFamily="34" charset="0"/>
              </a:endParaRPr>
            </a:p>
          </p:txBody>
        </p:sp>
      </p:grpSp>
      <p:sp>
        <p:nvSpPr>
          <p:cNvPr id="2" name="文本框 1">
            <a:extLst>
              <a:ext uri="{FF2B5EF4-FFF2-40B4-BE49-F238E27FC236}">
                <a16:creationId xmlns:a16="http://schemas.microsoft.com/office/drawing/2014/main" id="{344B156E-0BCE-4304-AB1F-0C64ADC43161}"/>
              </a:ext>
            </a:extLst>
          </p:cNvPr>
          <p:cNvSpPr txBox="1"/>
          <p:nvPr/>
        </p:nvSpPr>
        <p:spPr>
          <a:xfrm>
            <a:off x="5874059" y="3082010"/>
            <a:ext cx="911441" cy="707886"/>
          </a:xfrm>
          <a:prstGeom prst="rect">
            <a:avLst/>
          </a:prstGeom>
          <a:noFill/>
        </p:spPr>
        <p:txBody>
          <a:bodyPr wrap="square" rtlCol="0">
            <a:spAutoFit/>
          </a:bodyPr>
          <a:lstStyle/>
          <a:p>
            <a:r>
              <a:rPr lang="en-US" altLang="zh-CN" sz="4000" b="1">
                <a:solidFill>
                  <a:schemeClr val="bg1"/>
                </a:solidFill>
              </a:rPr>
              <a:t>3.2</a:t>
            </a:r>
            <a:endParaRPr lang="zh-CN" altLang="en-US" sz="4000" b="1">
              <a:solidFill>
                <a:schemeClr val="bg1"/>
              </a:solidFill>
            </a:endParaRPr>
          </a:p>
        </p:txBody>
      </p:sp>
    </p:spTree>
    <p:extLst>
      <p:ext uri="{BB962C8B-B14F-4D97-AF65-F5344CB8AC3E}">
        <p14:creationId xmlns:p14="http://schemas.microsoft.com/office/powerpoint/2010/main" val="341221411"/>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基于划分的聚类算法</a:t>
            </a:r>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p>
        </p:txBody>
      </p:sp>
      <p:sp>
        <p:nvSpPr>
          <p:cNvPr id="13" name="文本框 12"/>
          <p:cNvSpPr txBox="1"/>
          <p:nvPr/>
        </p:nvSpPr>
        <p:spPr>
          <a:xfrm>
            <a:off x="1562100" y="3083952"/>
            <a:ext cx="9067800" cy="1393587"/>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400" dirty="0">
                <a:latin typeface="+mn-ea"/>
                <a:ea typeface="+mn-ea"/>
              </a:rPr>
              <a:t>这种方法是指根据给定要构建划分的数目</a:t>
            </a:r>
            <a:r>
              <a:rPr lang="en-US" altLang="zh-CN" sz="2400" dirty="0">
                <a:latin typeface="+mn-ea"/>
                <a:ea typeface="+mn-ea"/>
              </a:rPr>
              <a:t>k</a:t>
            </a:r>
            <a:r>
              <a:rPr lang="zh-CN" altLang="en-US" sz="2400" dirty="0">
                <a:latin typeface="+mn-ea"/>
                <a:ea typeface="+mn-ea"/>
              </a:rPr>
              <a:t>创建一个初始划分，然后采用一种迭代的重定位技术，尝试通过对象在划分间移动来改进划分。</a:t>
            </a:r>
          </a:p>
        </p:txBody>
      </p:sp>
      <p:sp>
        <p:nvSpPr>
          <p:cNvPr id="17" name="文本框 16"/>
          <p:cNvSpPr txBox="1"/>
          <p:nvPr/>
        </p:nvSpPr>
        <p:spPr>
          <a:xfrm>
            <a:off x="3086994" y="2105885"/>
            <a:ext cx="6018012" cy="7436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基于划分的聚类算法</a:t>
            </a: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Tree>
    <p:extLst>
      <p:ext uri="{BB962C8B-B14F-4D97-AF65-F5344CB8AC3E}">
        <p14:creationId xmlns:p14="http://schemas.microsoft.com/office/powerpoint/2010/main" val="4228654098"/>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基于划分的聚类算法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289573" y="1081465"/>
            <a:ext cx="10368901" cy="400110"/>
          </a:xfrm>
          <a:prstGeom prst="rect">
            <a:avLst/>
          </a:prstGeom>
          <a:noFill/>
        </p:spPr>
        <p:txBody>
          <a:bodyPr wrap="square">
            <a:spAutoFit/>
          </a:bodyPr>
          <a:lstStyle/>
          <a:p>
            <a:r>
              <a:rPr lang="zh-CN" altLang="en-US" sz="2000" dirty="0">
                <a:latin typeface="+mn-lt"/>
              </a:rPr>
              <a:t>代表算法有：</a:t>
            </a:r>
            <a:r>
              <a:rPr lang="en-US" altLang="zh-CN" sz="2000" dirty="0">
                <a:latin typeface="+mn-lt"/>
              </a:rPr>
              <a:t>K-means</a:t>
            </a:r>
            <a:r>
              <a:rPr lang="zh-CN" altLang="en-US" sz="2000" dirty="0">
                <a:latin typeface="+mn-lt"/>
              </a:rPr>
              <a:t>算法、</a:t>
            </a:r>
            <a:r>
              <a:rPr lang="en-US" altLang="zh-CN" sz="2000" dirty="0">
                <a:latin typeface="+mn-lt"/>
              </a:rPr>
              <a:t>Fuzzy K-means</a:t>
            </a:r>
            <a:r>
              <a:rPr lang="zh-CN" altLang="en-US" sz="2000" dirty="0">
                <a:latin typeface="+mn-lt"/>
              </a:rPr>
              <a:t>算法、</a:t>
            </a:r>
            <a:r>
              <a:rPr lang="en-US" altLang="zh-CN" sz="2000" dirty="0">
                <a:latin typeface="+mn-lt"/>
              </a:rPr>
              <a:t>ISODATA</a:t>
            </a:r>
            <a:r>
              <a:rPr lang="zh-CN" altLang="en-US" sz="2000" dirty="0">
                <a:latin typeface="+mn-lt"/>
              </a:rPr>
              <a:t>算法、</a:t>
            </a:r>
            <a:r>
              <a:rPr lang="en-US" altLang="zh-CN" sz="2000" dirty="0">
                <a:latin typeface="+mn-lt"/>
              </a:rPr>
              <a:t>k-medoids</a:t>
            </a:r>
            <a:r>
              <a:rPr lang="zh-CN" altLang="en-US" sz="2000" dirty="0">
                <a:latin typeface="+mn-lt"/>
              </a:rPr>
              <a:t>算法。</a:t>
            </a:r>
          </a:p>
        </p:txBody>
      </p:sp>
      <p:sp>
        <p:nvSpPr>
          <p:cNvPr id="13" name="文本框 12">
            <a:extLst>
              <a:ext uri="{FF2B5EF4-FFF2-40B4-BE49-F238E27FC236}">
                <a16:creationId xmlns:a16="http://schemas.microsoft.com/office/drawing/2014/main" id="{F7149B52-2916-4858-ABC0-ED52EDCEE459}"/>
              </a:ext>
            </a:extLst>
          </p:cNvPr>
          <p:cNvSpPr txBox="1"/>
          <p:nvPr/>
        </p:nvSpPr>
        <p:spPr>
          <a:xfrm>
            <a:off x="357352" y="1587884"/>
            <a:ext cx="2109757"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en-US" altLang="zh-CN" sz="2000" b="1" kern="0" spc="300" dirty="0">
                <a:solidFill>
                  <a:srgbClr val="FFFFFF"/>
                </a:solidFill>
                <a:latin typeface="微软雅黑" panose="020B0503020204020204" pitchFamily="34" charset="-122"/>
              </a:rPr>
              <a:t>K-means</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7" name="文本框 16">
            <a:extLst>
              <a:ext uri="{FF2B5EF4-FFF2-40B4-BE49-F238E27FC236}">
                <a16:creationId xmlns:a16="http://schemas.microsoft.com/office/drawing/2014/main" id="{72D01F2C-391F-4526-B931-1F769BBBA8A9}"/>
              </a:ext>
            </a:extLst>
          </p:cNvPr>
          <p:cNvSpPr txBox="1"/>
          <p:nvPr/>
        </p:nvSpPr>
        <p:spPr>
          <a:xfrm>
            <a:off x="5094923" y="1481575"/>
            <a:ext cx="6933875" cy="1015663"/>
          </a:xfrm>
          <a:prstGeom prst="rect">
            <a:avLst/>
          </a:prstGeom>
          <a:noFill/>
        </p:spPr>
        <p:txBody>
          <a:bodyPr wrap="square">
            <a:spAutoFit/>
          </a:bodyPr>
          <a:lstStyle/>
          <a:p>
            <a:pPr marL="342900" indent="-342900">
              <a:buFont typeface="Wingdings" panose="05000000000000000000" pitchFamily="2" charset="2"/>
              <a:buChar char="Ø"/>
            </a:pPr>
            <a:r>
              <a:rPr lang="zh-CN" altLang="en-US" sz="2000" dirty="0"/>
              <a:t>线性复杂度，聚类的效率高</a:t>
            </a:r>
            <a:endParaRPr lang="en-US" altLang="zh-CN" sz="2000" dirty="0"/>
          </a:p>
          <a:p>
            <a:pPr marL="342900" indent="-342900">
              <a:buFont typeface="Wingdings" panose="05000000000000000000" pitchFamily="2" charset="2"/>
              <a:buChar char="Ø"/>
            </a:pPr>
            <a:r>
              <a:rPr lang="zh-CN" altLang="en-US" sz="2000" dirty="0"/>
              <a:t>在中小规模的数据库中发现球状簇很适用</a:t>
            </a:r>
          </a:p>
          <a:p>
            <a:pPr marL="342900" indent="-342900">
              <a:buFont typeface="Wingdings" panose="05000000000000000000" pitchFamily="2" charset="2"/>
              <a:buChar char="Ø"/>
            </a:pPr>
            <a:r>
              <a:rPr lang="zh-CN" altLang="en-US" sz="2000" dirty="0"/>
              <a:t>各聚类本身尽可能的紧凑，而各聚类之间尽可能的分开</a:t>
            </a:r>
          </a:p>
        </p:txBody>
      </p:sp>
      <p:sp>
        <p:nvSpPr>
          <p:cNvPr id="20" name="文本框 19">
            <a:extLst>
              <a:ext uri="{FF2B5EF4-FFF2-40B4-BE49-F238E27FC236}">
                <a16:creationId xmlns:a16="http://schemas.microsoft.com/office/drawing/2014/main" id="{07D81CE0-F678-4212-8B7E-AAA9453E512C}"/>
              </a:ext>
            </a:extLst>
          </p:cNvPr>
          <p:cNvSpPr txBox="1"/>
          <p:nvPr/>
        </p:nvSpPr>
        <p:spPr>
          <a:xfrm>
            <a:off x="5448877" y="2497238"/>
            <a:ext cx="5773140" cy="3447098"/>
          </a:xfrm>
          <a:prstGeom prst="rect">
            <a:avLst/>
          </a:prstGeom>
          <a:noFill/>
        </p:spPr>
        <p:txBody>
          <a:bodyPr wrap="square">
            <a:spAutoFit/>
          </a:bodyPr>
          <a:lstStyle/>
          <a:p>
            <a:pPr marL="342900" indent="-342900" algn="l">
              <a:buClr>
                <a:schemeClr val="tx2"/>
              </a:buClr>
              <a:buFont typeface="Wingdings" panose="05000000000000000000" pitchFamily="2" charset="2"/>
              <a:buChar char="n"/>
            </a:pPr>
            <a:r>
              <a:rPr lang="en-US" altLang="zh-CN" sz="2000" dirty="0">
                <a:latin typeface="+mn-ea"/>
                <a:ea typeface="+mn-ea"/>
              </a:rPr>
              <a:t>K-means</a:t>
            </a:r>
            <a:r>
              <a:rPr lang="zh-CN" altLang="en-US" sz="2000" dirty="0">
                <a:latin typeface="+mn-ea"/>
                <a:ea typeface="+mn-ea"/>
              </a:rPr>
              <a:t>算法</a:t>
            </a:r>
            <a:r>
              <a:rPr lang="zh-CN" altLang="en-US" sz="2000" b="0" i="0" dirty="0">
                <a:effectLst/>
                <a:latin typeface="+mn-ea"/>
                <a:ea typeface="+mn-ea"/>
              </a:rPr>
              <a:t>流程：</a:t>
            </a:r>
          </a:p>
          <a:p>
            <a:pPr algn="l"/>
            <a:r>
              <a:rPr lang="en-US" altLang="zh-CN" sz="2000" b="0" i="0" dirty="0">
                <a:effectLst/>
                <a:latin typeface="+mn-ea"/>
                <a:ea typeface="+mn-ea"/>
              </a:rPr>
              <a:t>1</a:t>
            </a:r>
            <a:r>
              <a:rPr lang="en-US" altLang="zh-CN" sz="2000" dirty="0">
                <a:latin typeface="+mn-ea"/>
                <a:ea typeface="+mn-ea"/>
              </a:rPr>
              <a:t>.</a:t>
            </a:r>
            <a:r>
              <a:rPr lang="zh-CN" altLang="en-US" sz="2000" b="0" i="0" dirty="0">
                <a:effectLst/>
                <a:latin typeface="+mn-ea"/>
                <a:ea typeface="+mn-ea"/>
              </a:rPr>
              <a:t>首先从</a:t>
            </a:r>
            <a:r>
              <a:rPr lang="en-US" altLang="zh-CN" sz="2000" b="0" i="0" dirty="0">
                <a:effectLst/>
                <a:latin typeface="+mn-ea"/>
                <a:ea typeface="+mn-ea"/>
              </a:rPr>
              <a:t>n</a:t>
            </a:r>
            <a:r>
              <a:rPr lang="zh-CN" altLang="en-US" sz="2000" b="0" i="0" dirty="0">
                <a:effectLst/>
                <a:latin typeface="+mn-ea"/>
                <a:ea typeface="+mn-ea"/>
              </a:rPr>
              <a:t>个 数据对象任意选择 </a:t>
            </a:r>
            <a:r>
              <a:rPr lang="en-US" altLang="zh-CN" sz="2000" b="0" i="0" dirty="0">
                <a:effectLst/>
                <a:latin typeface="+mn-ea"/>
                <a:ea typeface="+mn-ea"/>
              </a:rPr>
              <a:t>k </a:t>
            </a:r>
            <a:r>
              <a:rPr lang="zh-CN" altLang="en-US" sz="2000" b="0" i="0" dirty="0">
                <a:effectLst/>
                <a:latin typeface="+mn-ea"/>
                <a:ea typeface="+mn-ea"/>
              </a:rPr>
              <a:t>个对象作为初始聚类中心；</a:t>
            </a:r>
            <a:endParaRPr lang="en-US" altLang="zh-CN" sz="2000" b="0" i="0" dirty="0">
              <a:effectLst/>
              <a:latin typeface="+mn-ea"/>
              <a:ea typeface="+mn-ea"/>
            </a:endParaRPr>
          </a:p>
          <a:p>
            <a:pPr algn="l"/>
            <a:r>
              <a:rPr lang="en-US" altLang="zh-CN" sz="2000" b="0" i="0" dirty="0">
                <a:effectLst/>
                <a:latin typeface="+mn-ea"/>
                <a:ea typeface="+mn-ea"/>
              </a:rPr>
              <a:t>2.</a:t>
            </a:r>
            <a:r>
              <a:rPr lang="zh-CN" altLang="en-US" sz="2000" b="0" i="0" dirty="0">
                <a:effectLst/>
                <a:latin typeface="+mn-ea"/>
                <a:ea typeface="+mn-ea"/>
              </a:rPr>
              <a:t>对于所剩下其它对象，则根据它们与这些聚类中心的相似度（距离），分别将它们分配给与其最相似的（聚类中心所代表的）聚类；</a:t>
            </a:r>
          </a:p>
          <a:p>
            <a:pPr algn="l"/>
            <a:r>
              <a:rPr lang="en-US" altLang="zh-CN" sz="2000" b="0" i="0" dirty="0">
                <a:effectLst/>
                <a:latin typeface="+mn-ea"/>
                <a:ea typeface="+mn-ea"/>
              </a:rPr>
              <a:t>3.</a:t>
            </a:r>
            <a:r>
              <a:rPr lang="zh-CN" altLang="en-US" sz="2000" b="0" i="0" dirty="0">
                <a:effectLst/>
                <a:latin typeface="+mn-ea"/>
                <a:ea typeface="+mn-ea"/>
              </a:rPr>
              <a:t>再计算每个所获新聚类的聚类中心（该聚类中所有对象的均值）；</a:t>
            </a:r>
          </a:p>
          <a:p>
            <a:pPr algn="l"/>
            <a:r>
              <a:rPr lang="en-US" altLang="zh-CN" sz="2000" b="0" i="0" dirty="0">
                <a:effectLst/>
                <a:latin typeface="+mn-ea"/>
                <a:ea typeface="+mn-ea"/>
              </a:rPr>
              <a:t>4.</a:t>
            </a:r>
            <a:r>
              <a:rPr lang="zh-CN" altLang="en-US" sz="2000" b="0" i="0" dirty="0">
                <a:effectLst/>
                <a:latin typeface="+mn-ea"/>
                <a:ea typeface="+mn-ea"/>
              </a:rPr>
              <a:t>不断重复这一过程直到标准测度函数开始收敛为止</a:t>
            </a:r>
            <a:r>
              <a:rPr lang="zh-CN" altLang="en-US" sz="2000" dirty="0">
                <a:latin typeface="+mn-ea"/>
                <a:ea typeface="+mn-ea"/>
              </a:rPr>
              <a:t>。</a:t>
            </a:r>
            <a:endParaRPr lang="zh-CN" altLang="en-US" sz="2000" b="0" i="0" dirty="0">
              <a:effectLst/>
              <a:latin typeface="+mn-ea"/>
              <a:ea typeface="+mn-ea"/>
            </a:endParaRPr>
          </a:p>
          <a:p>
            <a:pPr algn="l"/>
            <a:endParaRPr lang="zh-CN" altLang="en-US" b="0" i="0" dirty="0">
              <a:solidFill>
                <a:srgbClr val="333333"/>
              </a:solidFill>
              <a:effectLst/>
              <a:latin typeface="pingfang SC"/>
            </a:endParaRPr>
          </a:p>
        </p:txBody>
      </p:sp>
      <p:pic>
        <p:nvPicPr>
          <p:cNvPr id="2" name="图片 1">
            <a:extLst>
              <a:ext uri="{FF2B5EF4-FFF2-40B4-BE49-F238E27FC236}">
                <a16:creationId xmlns:a16="http://schemas.microsoft.com/office/drawing/2014/main" id="{DDF7FE0D-C373-4ACD-89F9-C7F0BB384AA3}"/>
              </a:ext>
            </a:extLst>
          </p:cNvPr>
          <p:cNvPicPr>
            <a:picLocks noChangeAspect="1"/>
          </p:cNvPicPr>
          <p:nvPr/>
        </p:nvPicPr>
        <p:blipFill>
          <a:blip r:embed="rId3"/>
          <a:stretch>
            <a:fillRect/>
          </a:stretch>
        </p:blipFill>
        <p:spPr>
          <a:xfrm>
            <a:off x="357352" y="2152683"/>
            <a:ext cx="5091526" cy="3959531"/>
          </a:xfrm>
          <a:prstGeom prst="rect">
            <a:avLst/>
          </a:prstGeom>
        </p:spPr>
      </p:pic>
      <p:pic>
        <p:nvPicPr>
          <p:cNvPr id="11" name="图片 10">
            <a:extLst>
              <a:ext uri="{FF2B5EF4-FFF2-40B4-BE49-F238E27FC236}">
                <a16:creationId xmlns:a16="http://schemas.microsoft.com/office/drawing/2014/main" id="{5A5DB9D1-D1B0-4643-B032-7B487B0F0DF0}"/>
              </a:ext>
            </a:extLst>
          </p:cNvPr>
          <p:cNvPicPr>
            <a:picLocks noChangeAspect="1"/>
          </p:cNvPicPr>
          <p:nvPr/>
        </p:nvPicPr>
        <p:blipFill>
          <a:blip r:embed="rId4"/>
          <a:stretch>
            <a:fillRect/>
          </a:stretch>
        </p:blipFill>
        <p:spPr>
          <a:xfrm>
            <a:off x="6583466" y="5310288"/>
            <a:ext cx="2657475" cy="809625"/>
          </a:xfrm>
          <a:prstGeom prst="rect">
            <a:avLst/>
          </a:prstGeom>
        </p:spPr>
      </p:pic>
    </p:spTree>
    <p:extLst>
      <p:ext uri="{BB962C8B-B14F-4D97-AF65-F5344CB8AC3E}">
        <p14:creationId xmlns:p14="http://schemas.microsoft.com/office/powerpoint/2010/main" val="2676677211"/>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基于划分的聚类算法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9D186C51-06FF-4A7B-9DC0-655DB02E0A33}"/>
              </a:ext>
            </a:extLst>
          </p:cNvPr>
          <p:cNvSpPr txBox="1"/>
          <p:nvPr/>
        </p:nvSpPr>
        <p:spPr>
          <a:xfrm>
            <a:off x="1115695" y="1233438"/>
            <a:ext cx="6475276" cy="1422954"/>
          </a:xfrm>
          <a:prstGeom prst="rect">
            <a:avLst/>
          </a:prstGeom>
          <a:noFill/>
        </p:spPr>
        <p:txBody>
          <a:bodyPr wrap="square">
            <a:spAutoFit/>
          </a:bodyPr>
          <a:lstStyle/>
          <a:p>
            <a:pPr marL="342900" indent="-342900">
              <a:lnSpc>
                <a:spcPct val="150000"/>
              </a:lnSpc>
              <a:buClr>
                <a:schemeClr val="accent1"/>
              </a:buClr>
              <a:buFont typeface="Wingdings" panose="05000000000000000000" pitchFamily="2" charset="2"/>
              <a:buChar char="n"/>
            </a:pPr>
            <a:r>
              <a:rPr lang="en-US" altLang="zh-CN" sz="2000" dirty="0">
                <a:latin typeface="+mn-ea"/>
                <a:ea typeface="+mn-ea"/>
              </a:rPr>
              <a:t>K-means</a:t>
            </a:r>
            <a:r>
              <a:rPr lang="zh-CN" altLang="en-US" sz="2000" dirty="0">
                <a:latin typeface="+mn-ea"/>
                <a:ea typeface="+mn-ea"/>
              </a:rPr>
              <a:t>优点：</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简单 容易实现</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可以被应用于大量数据集上，时间复杂度为</a:t>
            </a:r>
            <a:r>
              <a:rPr lang="en-US" altLang="zh-CN" sz="2000" dirty="0">
                <a:latin typeface="+mn-ea"/>
                <a:ea typeface="+mn-ea"/>
              </a:rPr>
              <a:t>O(</a:t>
            </a:r>
            <a:r>
              <a:rPr lang="en-US" altLang="zh-CN" sz="2000" dirty="0" err="1">
                <a:latin typeface="+mn-ea"/>
                <a:ea typeface="+mn-ea"/>
              </a:rPr>
              <a:t>tkn</a:t>
            </a:r>
            <a:r>
              <a:rPr lang="en-US" altLang="zh-CN" sz="2000" dirty="0">
                <a:latin typeface="+mn-ea"/>
                <a:ea typeface="+mn-ea"/>
              </a:rPr>
              <a:t>)</a:t>
            </a:r>
          </a:p>
        </p:txBody>
      </p:sp>
      <p:sp>
        <p:nvSpPr>
          <p:cNvPr id="10" name="文本框 9">
            <a:extLst>
              <a:ext uri="{FF2B5EF4-FFF2-40B4-BE49-F238E27FC236}">
                <a16:creationId xmlns:a16="http://schemas.microsoft.com/office/drawing/2014/main" id="{B6DFEC75-F1A9-47E9-8203-0A38DF12C9F3}"/>
              </a:ext>
            </a:extLst>
          </p:cNvPr>
          <p:cNvSpPr txBox="1"/>
          <p:nvPr/>
        </p:nvSpPr>
        <p:spPr>
          <a:xfrm>
            <a:off x="1115695" y="3259300"/>
            <a:ext cx="3964305" cy="1884618"/>
          </a:xfrm>
          <a:prstGeom prst="rect">
            <a:avLst/>
          </a:prstGeom>
          <a:noFill/>
        </p:spPr>
        <p:txBody>
          <a:bodyPr wrap="square">
            <a:spAutoFit/>
          </a:bodyPr>
          <a:lstStyle/>
          <a:p>
            <a:pPr marL="342900" indent="-342900">
              <a:lnSpc>
                <a:spcPct val="150000"/>
              </a:lnSpc>
              <a:buClr>
                <a:schemeClr val="tx2"/>
              </a:buClr>
              <a:buFont typeface="Wingdings" panose="05000000000000000000" pitchFamily="2" charset="2"/>
              <a:buChar char="n"/>
            </a:pPr>
            <a:r>
              <a:rPr lang="en-US" altLang="zh-CN" sz="2000" dirty="0">
                <a:latin typeface="+mn-ea"/>
                <a:ea typeface="+mn-ea"/>
              </a:rPr>
              <a:t>K-means</a:t>
            </a:r>
            <a:r>
              <a:rPr lang="zh-CN" altLang="en-US" sz="2000" dirty="0">
                <a:latin typeface="+mn-ea"/>
                <a:ea typeface="+mn-ea"/>
              </a:rPr>
              <a:t>缺点：</a:t>
            </a:r>
          </a:p>
          <a:p>
            <a:pPr marL="342900" indent="-342900">
              <a:lnSpc>
                <a:spcPct val="150000"/>
              </a:lnSpc>
              <a:buFont typeface="Wingdings" panose="05000000000000000000" pitchFamily="2" charset="2"/>
              <a:buChar char="Ø"/>
            </a:pPr>
            <a:r>
              <a:rPr lang="zh-CN" altLang="en-US" sz="2000" dirty="0">
                <a:latin typeface="+mn-ea"/>
                <a:ea typeface="+mn-ea"/>
              </a:rPr>
              <a:t>会产生局部最优解；</a:t>
            </a:r>
          </a:p>
          <a:p>
            <a:pPr marL="342900" indent="-342900">
              <a:lnSpc>
                <a:spcPct val="150000"/>
              </a:lnSpc>
              <a:buFont typeface="Wingdings" panose="05000000000000000000" pitchFamily="2" charset="2"/>
              <a:buChar char="Ø"/>
            </a:pPr>
            <a:r>
              <a:rPr lang="zh-CN" altLang="en-US" sz="2000" dirty="0">
                <a:latin typeface="+mn-ea"/>
                <a:ea typeface="+mn-ea"/>
              </a:rPr>
              <a:t>需要表示</a:t>
            </a:r>
            <a:r>
              <a:rPr lang="en-US" altLang="zh-CN" sz="2000" dirty="0">
                <a:latin typeface="+mn-ea"/>
                <a:ea typeface="+mn-ea"/>
              </a:rPr>
              <a:t>clusters(k)</a:t>
            </a:r>
            <a:r>
              <a:rPr lang="zh-CN" altLang="en-US" sz="2000" dirty="0">
                <a:latin typeface="+mn-ea"/>
                <a:ea typeface="+mn-ea"/>
              </a:rPr>
              <a:t>的数量；</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均值易受噪点影响</a:t>
            </a:r>
          </a:p>
        </p:txBody>
      </p:sp>
      <p:sp>
        <p:nvSpPr>
          <p:cNvPr id="6" name="文本框 5">
            <a:extLst>
              <a:ext uri="{FF2B5EF4-FFF2-40B4-BE49-F238E27FC236}">
                <a16:creationId xmlns:a16="http://schemas.microsoft.com/office/drawing/2014/main" id="{23C71844-5EE4-4D90-B4F6-0B3694CD4AE3}"/>
              </a:ext>
            </a:extLst>
          </p:cNvPr>
          <p:cNvSpPr txBox="1"/>
          <p:nvPr/>
        </p:nvSpPr>
        <p:spPr>
          <a:xfrm>
            <a:off x="5782039" y="3008607"/>
            <a:ext cx="4929504" cy="2346283"/>
          </a:xfrm>
          <a:prstGeom prst="rect">
            <a:avLst/>
          </a:prstGeom>
          <a:noFill/>
        </p:spPr>
        <p:txBody>
          <a:bodyPr wrap="square">
            <a:spAutoFit/>
          </a:bodyPr>
          <a:lstStyle/>
          <a:p>
            <a:pPr marL="342900" indent="-342900">
              <a:lnSpc>
                <a:spcPct val="150000"/>
              </a:lnSpc>
              <a:buClr>
                <a:schemeClr val="tx2"/>
              </a:buClr>
              <a:buFont typeface="Wingdings" panose="05000000000000000000" pitchFamily="2" charset="2"/>
              <a:buChar char="n"/>
            </a:pPr>
            <a:r>
              <a:rPr lang="en-US" altLang="zh-CN" sz="2000" dirty="0">
                <a:latin typeface="+mn-ea"/>
                <a:ea typeface="+mn-ea"/>
              </a:rPr>
              <a:t>K-means</a:t>
            </a:r>
            <a:r>
              <a:rPr lang="zh-CN" altLang="en-US" sz="2000" dirty="0">
                <a:latin typeface="+mn-ea"/>
                <a:ea typeface="+mn-ea"/>
              </a:rPr>
              <a:t>改进：</a:t>
            </a:r>
          </a:p>
          <a:p>
            <a:pPr marL="342900" indent="-342900">
              <a:lnSpc>
                <a:spcPct val="150000"/>
              </a:lnSpc>
              <a:buFont typeface="Wingdings" panose="05000000000000000000" pitchFamily="2" charset="2"/>
              <a:buChar char="Ø"/>
            </a:pPr>
            <a:r>
              <a:rPr lang="zh-CN" altLang="en-US" sz="2000" dirty="0">
                <a:latin typeface="+mn-ea"/>
                <a:ea typeface="+mn-ea"/>
              </a:rPr>
              <a:t>初始值敏感性</a:t>
            </a:r>
            <a:r>
              <a:rPr lang="en-US" altLang="zh-CN" sz="2000" dirty="0">
                <a:latin typeface="+mn-ea"/>
                <a:ea typeface="+mn-ea"/>
                <a:sym typeface="Wingdings" panose="05000000000000000000" pitchFamily="2" charset="2"/>
              </a:rPr>
              <a:t></a:t>
            </a:r>
            <a:r>
              <a:rPr lang="zh-CN" altLang="en-US" sz="2000" dirty="0">
                <a:latin typeface="+mn-ea"/>
                <a:ea typeface="+mn-ea"/>
                <a:sym typeface="Wingdings" panose="05000000000000000000" pitchFamily="2" charset="2"/>
              </a:rPr>
              <a:t>更换初值多次执行</a:t>
            </a:r>
            <a:r>
              <a:rPr lang="zh-CN" altLang="en-US" sz="2000" dirty="0">
                <a:latin typeface="+mn-ea"/>
                <a:ea typeface="+mn-ea"/>
              </a:rPr>
              <a:t>；</a:t>
            </a:r>
          </a:p>
          <a:p>
            <a:pPr marL="342900" indent="-342900">
              <a:lnSpc>
                <a:spcPct val="150000"/>
              </a:lnSpc>
              <a:buFont typeface="Wingdings" panose="05000000000000000000" pitchFamily="2" charset="2"/>
              <a:buChar char="Ø"/>
            </a:pPr>
            <a:r>
              <a:rPr lang="zh-CN" altLang="en-US" sz="2000" dirty="0">
                <a:latin typeface="+mn-ea"/>
                <a:ea typeface="+mn-ea"/>
              </a:rPr>
              <a:t>为了提高鲁棒性</a:t>
            </a:r>
            <a:r>
              <a:rPr lang="en-US" altLang="zh-CN" sz="2000" dirty="0">
                <a:latin typeface="+mn-ea"/>
                <a:ea typeface="+mn-ea"/>
                <a:sym typeface="Wingdings" panose="05000000000000000000" pitchFamily="2" charset="2"/>
              </a:rPr>
              <a:t>Fuzzy k-means\</a:t>
            </a:r>
            <a:r>
              <a:rPr lang="zh-CN" altLang="en-US" sz="2000" dirty="0">
                <a:latin typeface="+mn-ea"/>
                <a:ea typeface="+mn-ea"/>
                <a:sym typeface="Wingdings" panose="05000000000000000000" pitchFamily="2" charset="2"/>
              </a:rPr>
              <a:t>模拟退火</a:t>
            </a:r>
            <a:r>
              <a:rPr lang="zh-CN" altLang="en-US" sz="2000" dirty="0">
                <a:latin typeface="+mn-ea"/>
                <a:ea typeface="+mn-ea"/>
              </a:rPr>
              <a:t>；</a:t>
            </a:r>
            <a:endParaRPr lang="en-US" altLang="zh-CN" sz="2000" dirty="0">
              <a:latin typeface="+mn-ea"/>
              <a:ea typeface="+mn-ea"/>
            </a:endParaRPr>
          </a:p>
          <a:p>
            <a:pPr marL="342900" indent="-342900">
              <a:lnSpc>
                <a:spcPct val="150000"/>
              </a:lnSpc>
              <a:buFont typeface="Wingdings" panose="05000000000000000000" pitchFamily="2" charset="2"/>
              <a:buChar char="Ø"/>
            </a:pPr>
            <a:r>
              <a:rPr lang="en-US" altLang="zh-CN" sz="2000" dirty="0">
                <a:latin typeface="+mn-ea"/>
                <a:ea typeface="+mn-ea"/>
              </a:rPr>
              <a:t>K</a:t>
            </a:r>
            <a:r>
              <a:rPr lang="zh-CN" altLang="en-US" sz="2000" dirty="0">
                <a:latin typeface="+mn-ea"/>
                <a:ea typeface="+mn-ea"/>
              </a:rPr>
              <a:t>值的确定</a:t>
            </a:r>
            <a:r>
              <a:rPr lang="en-US" altLang="zh-CN" sz="2000" dirty="0">
                <a:latin typeface="+mn-ea"/>
                <a:ea typeface="+mn-ea"/>
                <a:sym typeface="Wingdings" panose="05000000000000000000" pitchFamily="2" charset="2"/>
              </a:rPr>
              <a:t>ISODATA</a:t>
            </a:r>
            <a:endParaRPr lang="zh-CN" altLang="en-US" sz="2000" dirty="0">
              <a:latin typeface="+mn-ea"/>
              <a:ea typeface="+mn-ea"/>
            </a:endParaRPr>
          </a:p>
        </p:txBody>
      </p:sp>
    </p:spTree>
    <p:extLst>
      <p:ext uri="{BB962C8B-B14F-4D97-AF65-F5344CB8AC3E}">
        <p14:creationId xmlns:p14="http://schemas.microsoft.com/office/powerpoint/2010/main" val="1522956084"/>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基于划分的聚类算法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289573" y="1081465"/>
            <a:ext cx="10254601" cy="400110"/>
          </a:xfrm>
          <a:prstGeom prst="rect">
            <a:avLst/>
          </a:prstGeom>
          <a:noFill/>
        </p:spPr>
        <p:txBody>
          <a:bodyPr wrap="square">
            <a:spAutoFit/>
          </a:bodyPr>
          <a:lstStyle/>
          <a:p>
            <a:r>
              <a:rPr lang="zh-CN" altLang="en-US" sz="2000" dirty="0">
                <a:latin typeface="+mn-lt"/>
              </a:rPr>
              <a:t>代表算法有：</a:t>
            </a:r>
            <a:r>
              <a:rPr lang="en-US" altLang="zh-CN" sz="2000" dirty="0">
                <a:latin typeface="+mn-lt"/>
              </a:rPr>
              <a:t>K-means</a:t>
            </a:r>
            <a:r>
              <a:rPr lang="zh-CN" altLang="en-US" sz="2000" dirty="0">
                <a:latin typeface="+mn-lt"/>
              </a:rPr>
              <a:t>算法、</a:t>
            </a:r>
            <a:r>
              <a:rPr lang="en-US" altLang="zh-CN" sz="2000" dirty="0">
                <a:latin typeface="+mn-lt"/>
              </a:rPr>
              <a:t>Fuzzy K-means</a:t>
            </a:r>
            <a:r>
              <a:rPr lang="zh-CN" altLang="en-US" sz="2000" dirty="0">
                <a:latin typeface="+mn-lt"/>
              </a:rPr>
              <a:t>算法、</a:t>
            </a:r>
            <a:r>
              <a:rPr lang="en-US" altLang="zh-CN" sz="2000" dirty="0">
                <a:latin typeface="+mn-lt"/>
              </a:rPr>
              <a:t>ISODATA</a:t>
            </a:r>
            <a:r>
              <a:rPr lang="zh-CN" altLang="en-US" sz="2000" dirty="0">
                <a:latin typeface="+mn-lt"/>
              </a:rPr>
              <a:t>算法、</a:t>
            </a:r>
            <a:r>
              <a:rPr lang="en-US" altLang="zh-CN" sz="2000" dirty="0">
                <a:latin typeface="+mn-lt"/>
              </a:rPr>
              <a:t>k-medoids</a:t>
            </a:r>
            <a:r>
              <a:rPr lang="zh-CN" altLang="en-US" sz="2000" dirty="0">
                <a:latin typeface="+mn-lt"/>
              </a:rPr>
              <a:t>算法。</a:t>
            </a:r>
          </a:p>
        </p:txBody>
      </p:sp>
      <p:sp>
        <p:nvSpPr>
          <p:cNvPr id="13" name="文本框 12">
            <a:extLst>
              <a:ext uri="{FF2B5EF4-FFF2-40B4-BE49-F238E27FC236}">
                <a16:creationId xmlns:a16="http://schemas.microsoft.com/office/drawing/2014/main" id="{F7149B52-2916-4858-ABC0-ED52EDCEE459}"/>
              </a:ext>
            </a:extLst>
          </p:cNvPr>
          <p:cNvSpPr txBox="1"/>
          <p:nvPr/>
        </p:nvSpPr>
        <p:spPr>
          <a:xfrm>
            <a:off x="357352" y="1587884"/>
            <a:ext cx="319864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Fuzzy K-means</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7" name="文本框 16">
            <a:extLst>
              <a:ext uri="{FF2B5EF4-FFF2-40B4-BE49-F238E27FC236}">
                <a16:creationId xmlns:a16="http://schemas.microsoft.com/office/drawing/2014/main" id="{72D01F2C-391F-4526-B931-1F769BBBA8A9}"/>
              </a:ext>
            </a:extLst>
          </p:cNvPr>
          <p:cNvSpPr txBox="1"/>
          <p:nvPr/>
        </p:nvSpPr>
        <p:spPr>
          <a:xfrm>
            <a:off x="5094923" y="1481575"/>
            <a:ext cx="6933875" cy="1323439"/>
          </a:xfrm>
          <a:prstGeom prst="rect">
            <a:avLst/>
          </a:prstGeom>
          <a:noFill/>
        </p:spPr>
        <p:txBody>
          <a:bodyPr wrap="square">
            <a:spAutoFit/>
          </a:bodyPr>
          <a:lstStyle/>
          <a:p>
            <a:pPr marL="342900" indent="-3429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是</a:t>
            </a:r>
            <a:r>
              <a:rPr lang="en-US" altLang="zh-CN" sz="2000" dirty="0">
                <a:latin typeface="Times New Roman" panose="02020603050405020304" pitchFamily="18" charset="0"/>
                <a:cs typeface="Times New Roman" panose="02020603050405020304" pitchFamily="18" charset="0"/>
              </a:rPr>
              <a:t>K-means</a:t>
            </a:r>
            <a:r>
              <a:rPr lang="zh-CN" altLang="en-US" sz="2000" dirty="0">
                <a:latin typeface="Times New Roman" panose="02020603050405020304" pitchFamily="18" charset="0"/>
                <a:cs typeface="Times New Roman" panose="02020603050405020304" pitchFamily="18" charset="0"/>
              </a:rPr>
              <a:t>的推广，隶属度为</a:t>
            </a:r>
            <a:r>
              <a:rPr lang="en-US" altLang="zh-CN" sz="2000" dirty="0">
                <a:latin typeface="Times New Roman" panose="02020603050405020304" pitchFamily="18" charset="0"/>
                <a:cs typeface="Times New Roman" panose="02020603050405020304" pitchFamily="18" charset="0"/>
              </a:rPr>
              <a:t>[0,1]</a:t>
            </a:r>
            <a:r>
              <a:rPr lang="zh-CN" altLang="en-US" sz="2000" dirty="0">
                <a:latin typeface="Times New Roman" panose="02020603050405020304" pitchFamily="18" charset="0"/>
                <a:cs typeface="Times New Roman" panose="02020603050405020304" pitchFamily="18" charset="0"/>
              </a:rPr>
              <a:t>之间的任何一个数</a:t>
            </a:r>
            <a:endParaRPr lang="en-US" altLang="zh-CN"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zh-CN" altLang="en-US" sz="2000" dirty="0"/>
              <a:t>因此权重矩阵</a:t>
            </a:r>
            <a:r>
              <a:rPr lang="en-US" altLang="zh-CN" sz="2000" dirty="0"/>
              <a:t>W</a:t>
            </a:r>
            <a:r>
              <a:rPr lang="zh-CN" altLang="en-US" sz="2000" dirty="0"/>
              <a:t>不再是二元矩阵，而是应用了模糊理论的概念，使得每一个输入向量不再仅属于某一个特定的聚类，而是以其归属程度来表现属于各聚类的程度</a:t>
            </a:r>
          </a:p>
        </p:txBody>
      </p:sp>
      <p:sp>
        <p:nvSpPr>
          <p:cNvPr id="20" name="文本框 19">
            <a:extLst>
              <a:ext uri="{FF2B5EF4-FFF2-40B4-BE49-F238E27FC236}">
                <a16:creationId xmlns:a16="http://schemas.microsoft.com/office/drawing/2014/main" id="{07D81CE0-F678-4212-8B7E-AAA9453E512C}"/>
              </a:ext>
            </a:extLst>
          </p:cNvPr>
          <p:cNvSpPr txBox="1"/>
          <p:nvPr/>
        </p:nvSpPr>
        <p:spPr>
          <a:xfrm>
            <a:off x="842251" y="2495461"/>
            <a:ext cx="6679047" cy="1015663"/>
          </a:xfrm>
          <a:prstGeom prst="rect">
            <a:avLst/>
          </a:prstGeom>
          <a:noFill/>
        </p:spPr>
        <p:txBody>
          <a:bodyPr wrap="square">
            <a:spAutoFit/>
          </a:bodyPr>
          <a:lstStyle/>
          <a:p>
            <a:pPr marL="342900" indent="-342900" algn="l">
              <a:buClr>
                <a:schemeClr val="tx2"/>
              </a:buClr>
              <a:buFont typeface="Wingdings" panose="05000000000000000000" pitchFamily="2" charset="2"/>
              <a:buChar char="n"/>
            </a:pPr>
            <a:r>
              <a:rPr lang="en-US" altLang="zh-CN" sz="2000" dirty="0">
                <a:latin typeface="+mn-ea"/>
                <a:ea typeface="+mn-ea"/>
              </a:rPr>
              <a:t>Fuzzy K-means</a:t>
            </a:r>
            <a:r>
              <a:rPr lang="zh-CN" altLang="en-US" sz="2000" dirty="0">
                <a:latin typeface="+mn-ea"/>
                <a:ea typeface="+mn-ea"/>
              </a:rPr>
              <a:t>算法</a:t>
            </a:r>
            <a:r>
              <a:rPr lang="zh-CN" altLang="en-US" sz="2000" b="0" i="0" dirty="0">
                <a:effectLst/>
                <a:latin typeface="+mn-ea"/>
                <a:ea typeface="+mn-ea"/>
              </a:rPr>
              <a:t>流程：</a:t>
            </a:r>
          </a:p>
          <a:p>
            <a:pPr algn="l"/>
            <a:r>
              <a:rPr lang="en-US" altLang="zh-CN" sz="2000" b="0" i="0" dirty="0">
                <a:effectLst/>
                <a:latin typeface="+mn-ea"/>
                <a:ea typeface="+mn-ea"/>
              </a:rPr>
              <a:t>1</a:t>
            </a:r>
            <a:r>
              <a:rPr lang="en-US" altLang="zh-CN" sz="2000" dirty="0">
                <a:latin typeface="+mn-ea"/>
                <a:ea typeface="+mn-ea"/>
              </a:rPr>
              <a:t>.</a:t>
            </a:r>
            <a:r>
              <a:rPr lang="zh-CN" altLang="en-US" sz="2000" b="0" i="0" dirty="0">
                <a:effectLst/>
                <a:latin typeface="+mn-ea"/>
                <a:ea typeface="+mn-ea"/>
              </a:rPr>
              <a:t>设定分类个数 </a:t>
            </a:r>
            <a:r>
              <a:rPr lang="en-US" altLang="zh-CN" sz="2000" b="0" i="0" dirty="0">
                <a:effectLst/>
                <a:latin typeface="+mn-ea"/>
                <a:ea typeface="+mn-ea"/>
              </a:rPr>
              <a:t>k</a:t>
            </a:r>
            <a:r>
              <a:rPr lang="zh-CN" altLang="en-US" sz="2000" b="0" i="0" dirty="0">
                <a:effectLst/>
                <a:latin typeface="+mn-ea"/>
                <a:ea typeface="+mn-ea"/>
              </a:rPr>
              <a:t>，设定初始权重矩阵，随机给定 </a:t>
            </a:r>
            <a:r>
              <a:rPr lang="en-US" altLang="zh-CN" sz="2000" b="0" i="0" dirty="0">
                <a:effectLst/>
                <a:latin typeface="+mn-ea"/>
                <a:ea typeface="+mn-ea"/>
              </a:rPr>
              <a:t>0~1 </a:t>
            </a:r>
            <a:r>
              <a:rPr lang="zh-CN" altLang="en-US" sz="2000" b="0" i="0" dirty="0">
                <a:effectLst/>
                <a:latin typeface="+mn-ea"/>
                <a:ea typeface="+mn-ea"/>
              </a:rPr>
              <a:t>之值，并满足权重总和为</a:t>
            </a:r>
            <a:r>
              <a:rPr lang="en-US" altLang="zh-CN" sz="2000" b="0" i="0" dirty="0">
                <a:effectLst/>
                <a:latin typeface="+mn-ea"/>
                <a:ea typeface="+mn-ea"/>
              </a:rPr>
              <a:t>1 </a:t>
            </a:r>
            <a:r>
              <a:rPr lang="zh-CN" altLang="en-US" sz="2000" b="0" i="0" dirty="0">
                <a:effectLst/>
                <a:latin typeface="+mn-ea"/>
                <a:ea typeface="+mn-ea"/>
              </a:rPr>
              <a:t>；</a:t>
            </a:r>
            <a:endParaRPr lang="en-US" altLang="zh-CN" sz="2000" b="0" i="0" dirty="0">
              <a:effectLst/>
              <a:latin typeface="+mn-ea"/>
              <a:ea typeface="+mn-ea"/>
            </a:endParaRPr>
          </a:p>
        </p:txBody>
      </p:sp>
      <p:pic>
        <p:nvPicPr>
          <p:cNvPr id="19" name="图片 18">
            <a:extLst>
              <a:ext uri="{FF2B5EF4-FFF2-40B4-BE49-F238E27FC236}">
                <a16:creationId xmlns:a16="http://schemas.microsoft.com/office/drawing/2014/main" id="{5435EA9F-4BE3-440E-82DE-C8C645F298D9}"/>
              </a:ext>
            </a:extLst>
          </p:cNvPr>
          <p:cNvPicPr>
            <a:picLocks noChangeAspect="1"/>
          </p:cNvPicPr>
          <p:nvPr/>
        </p:nvPicPr>
        <p:blipFill>
          <a:blip r:embed="rId3"/>
          <a:stretch>
            <a:fillRect/>
          </a:stretch>
        </p:blipFill>
        <p:spPr>
          <a:xfrm>
            <a:off x="969983" y="4882805"/>
            <a:ext cx="6679047" cy="1228839"/>
          </a:xfrm>
          <a:prstGeom prst="rect">
            <a:avLst/>
          </a:prstGeom>
        </p:spPr>
      </p:pic>
      <p:pic>
        <p:nvPicPr>
          <p:cNvPr id="26" name="图片 25">
            <a:extLst>
              <a:ext uri="{FF2B5EF4-FFF2-40B4-BE49-F238E27FC236}">
                <a16:creationId xmlns:a16="http://schemas.microsoft.com/office/drawing/2014/main" id="{DBA306C4-8CC5-4592-AFE3-6D8CB4FB76A5}"/>
              </a:ext>
            </a:extLst>
          </p:cNvPr>
          <p:cNvPicPr>
            <a:picLocks noChangeAspect="1"/>
          </p:cNvPicPr>
          <p:nvPr/>
        </p:nvPicPr>
        <p:blipFill>
          <a:blip r:embed="rId4"/>
          <a:stretch>
            <a:fillRect/>
          </a:stretch>
        </p:blipFill>
        <p:spPr>
          <a:xfrm>
            <a:off x="5655129" y="3541262"/>
            <a:ext cx="2667000" cy="657225"/>
          </a:xfrm>
          <a:prstGeom prst="rect">
            <a:avLst/>
          </a:prstGeom>
        </p:spPr>
      </p:pic>
      <p:sp>
        <p:nvSpPr>
          <p:cNvPr id="27" name="文本框 26">
            <a:extLst>
              <a:ext uri="{FF2B5EF4-FFF2-40B4-BE49-F238E27FC236}">
                <a16:creationId xmlns:a16="http://schemas.microsoft.com/office/drawing/2014/main" id="{FA8E186B-62F3-4748-B657-9A0320432F54}"/>
              </a:ext>
            </a:extLst>
          </p:cNvPr>
          <p:cNvSpPr txBox="1"/>
          <p:nvPr/>
        </p:nvSpPr>
        <p:spPr>
          <a:xfrm>
            <a:off x="842250" y="4483515"/>
            <a:ext cx="6679047" cy="400110"/>
          </a:xfrm>
          <a:prstGeom prst="rect">
            <a:avLst/>
          </a:prstGeom>
          <a:noFill/>
        </p:spPr>
        <p:txBody>
          <a:bodyPr wrap="square">
            <a:spAutoFit/>
          </a:bodyPr>
          <a:lstStyle/>
          <a:p>
            <a:pPr marL="342900" indent="-342900" algn="l">
              <a:buClr>
                <a:schemeClr val="tx2"/>
              </a:buClr>
              <a:buFont typeface="Wingdings" panose="05000000000000000000" pitchFamily="2" charset="2"/>
              <a:buChar char="n"/>
            </a:pPr>
            <a:r>
              <a:rPr lang="zh-CN" altLang="en-US" sz="2000" dirty="0">
                <a:latin typeface="+mn-ea"/>
                <a:ea typeface="+mn-ea"/>
              </a:rPr>
              <a:t>引入拉格朗日乘数进行条件约束</a:t>
            </a:r>
            <a:endParaRPr lang="en-US" altLang="zh-CN" sz="2000" b="0" i="0" dirty="0">
              <a:effectLst/>
              <a:latin typeface="+mn-ea"/>
              <a:ea typeface="+mn-ea"/>
            </a:endParaRPr>
          </a:p>
        </p:txBody>
      </p:sp>
      <p:pic>
        <p:nvPicPr>
          <p:cNvPr id="29" name="图片 28">
            <a:extLst>
              <a:ext uri="{FF2B5EF4-FFF2-40B4-BE49-F238E27FC236}">
                <a16:creationId xmlns:a16="http://schemas.microsoft.com/office/drawing/2014/main" id="{7C077C18-9B76-470F-A160-5F51507A5845}"/>
              </a:ext>
            </a:extLst>
          </p:cNvPr>
          <p:cNvPicPr>
            <a:picLocks noChangeAspect="1"/>
          </p:cNvPicPr>
          <p:nvPr/>
        </p:nvPicPr>
        <p:blipFill>
          <a:blip r:embed="rId5"/>
          <a:stretch>
            <a:fillRect/>
          </a:stretch>
        </p:blipFill>
        <p:spPr>
          <a:xfrm>
            <a:off x="969983" y="3426247"/>
            <a:ext cx="4027869" cy="999221"/>
          </a:xfrm>
          <a:prstGeom prst="rect">
            <a:avLst/>
          </a:prstGeom>
        </p:spPr>
      </p:pic>
    </p:spTree>
    <p:extLst>
      <p:ext uri="{BB962C8B-B14F-4D97-AF65-F5344CB8AC3E}">
        <p14:creationId xmlns:p14="http://schemas.microsoft.com/office/powerpoint/2010/main" val="1182363436"/>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基于划分的聚类算法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289574" y="1081465"/>
            <a:ext cx="10168876" cy="400110"/>
          </a:xfrm>
          <a:prstGeom prst="rect">
            <a:avLst/>
          </a:prstGeom>
          <a:noFill/>
        </p:spPr>
        <p:txBody>
          <a:bodyPr wrap="square">
            <a:spAutoFit/>
          </a:bodyPr>
          <a:lstStyle/>
          <a:p>
            <a:r>
              <a:rPr lang="zh-CN" altLang="en-US" sz="2000" dirty="0">
                <a:latin typeface="+mn-lt"/>
              </a:rPr>
              <a:t>代表算法有：</a:t>
            </a:r>
            <a:r>
              <a:rPr lang="en-US" altLang="zh-CN" sz="2000" dirty="0">
                <a:latin typeface="+mn-lt"/>
              </a:rPr>
              <a:t>K-means</a:t>
            </a:r>
            <a:r>
              <a:rPr lang="zh-CN" altLang="en-US" sz="2000" dirty="0">
                <a:latin typeface="+mn-lt"/>
              </a:rPr>
              <a:t>算法、</a:t>
            </a:r>
            <a:r>
              <a:rPr lang="en-US" altLang="zh-CN" sz="2000" dirty="0">
                <a:latin typeface="+mn-lt"/>
              </a:rPr>
              <a:t>Fuzzy K-means</a:t>
            </a:r>
            <a:r>
              <a:rPr lang="zh-CN" altLang="en-US" sz="2000" dirty="0">
                <a:latin typeface="+mn-lt"/>
              </a:rPr>
              <a:t>算法、</a:t>
            </a:r>
            <a:r>
              <a:rPr lang="en-US" altLang="zh-CN" sz="2000" dirty="0">
                <a:latin typeface="+mn-lt"/>
              </a:rPr>
              <a:t>ISODATA</a:t>
            </a:r>
            <a:r>
              <a:rPr lang="zh-CN" altLang="en-US" sz="2000" dirty="0">
                <a:latin typeface="+mn-lt"/>
              </a:rPr>
              <a:t>算法、</a:t>
            </a:r>
            <a:r>
              <a:rPr lang="en-US" altLang="zh-CN" sz="2000" dirty="0">
                <a:latin typeface="+mn-lt"/>
              </a:rPr>
              <a:t>k-medoids</a:t>
            </a:r>
            <a:r>
              <a:rPr lang="zh-CN" altLang="en-US" sz="2000" dirty="0">
                <a:latin typeface="+mn-lt"/>
              </a:rPr>
              <a:t>算法。</a:t>
            </a:r>
          </a:p>
        </p:txBody>
      </p:sp>
      <p:sp>
        <p:nvSpPr>
          <p:cNvPr id="13" name="文本框 12">
            <a:extLst>
              <a:ext uri="{FF2B5EF4-FFF2-40B4-BE49-F238E27FC236}">
                <a16:creationId xmlns:a16="http://schemas.microsoft.com/office/drawing/2014/main" id="{F7149B52-2916-4858-ABC0-ED52EDCEE459}"/>
              </a:ext>
            </a:extLst>
          </p:cNvPr>
          <p:cNvSpPr txBox="1"/>
          <p:nvPr/>
        </p:nvSpPr>
        <p:spPr>
          <a:xfrm>
            <a:off x="357352" y="1587884"/>
            <a:ext cx="319864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Fuzzy K-means</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20" name="文本框 19">
            <a:extLst>
              <a:ext uri="{FF2B5EF4-FFF2-40B4-BE49-F238E27FC236}">
                <a16:creationId xmlns:a16="http://schemas.microsoft.com/office/drawing/2014/main" id="{07D81CE0-F678-4212-8B7E-AAA9453E512C}"/>
              </a:ext>
            </a:extLst>
          </p:cNvPr>
          <p:cNvSpPr txBox="1"/>
          <p:nvPr/>
        </p:nvSpPr>
        <p:spPr>
          <a:xfrm>
            <a:off x="840941" y="2486845"/>
            <a:ext cx="6679047" cy="400110"/>
          </a:xfrm>
          <a:prstGeom prst="rect">
            <a:avLst/>
          </a:prstGeom>
          <a:noFill/>
        </p:spPr>
        <p:txBody>
          <a:bodyPr wrap="square">
            <a:spAutoFit/>
          </a:bodyPr>
          <a:lstStyle/>
          <a:p>
            <a:pPr marL="342900" indent="-342900" algn="l">
              <a:buClr>
                <a:schemeClr val="tx2"/>
              </a:buClr>
              <a:buFont typeface="Wingdings" panose="05000000000000000000" pitchFamily="2" charset="2"/>
              <a:buChar char="n"/>
            </a:pPr>
            <a:r>
              <a:rPr lang="en-US" altLang="zh-CN" sz="2000" b="0" i="0" dirty="0">
                <a:effectLst/>
                <a:latin typeface="+mn-ea"/>
                <a:ea typeface="+mn-ea"/>
              </a:rPr>
              <a:t>2.</a:t>
            </a:r>
            <a:r>
              <a:rPr lang="zh-CN" altLang="en-US" sz="2000" b="0" i="0" dirty="0">
                <a:effectLst/>
                <a:latin typeface="+mn-ea"/>
                <a:ea typeface="+mn-ea"/>
              </a:rPr>
              <a:t>计算聚类中心点；</a:t>
            </a:r>
          </a:p>
        </p:txBody>
      </p:sp>
      <p:pic>
        <p:nvPicPr>
          <p:cNvPr id="22" name="图片 21">
            <a:extLst>
              <a:ext uri="{FF2B5EF4-FFF2-40B4-BE49-F238E27FC236}">
                <a16:creationId xmlns:a16="http://schemas.microsoft.com/office/drawing/2014/main" id="{9BFDA672-85A6-481C-9909-3AB24E8F2D8F}"/>
              </a:ext>
            </a:extLst>
          </p:cNvPr>
          <p:cNvPicPr>
            <a:picLocks noChangeAspect="1"/>
          </p:cNvPicPr>
          <p:nvPr/>
        </p:nvPicPr>
        <p:blipFill>
          <a:blip r:embed="rId3"/>
          <a:stretch>
            <a:fillRect/>
          </a:stretch>
        </p:blipFill>
        <p:spPr>
          <a:xfrm>
            <a:off x="840941" y="3429000"/>
            <a:ext cx="2847975" cy="1438275"/>
          </a:xfrm>
          <a:prstGeom prst="rect">
            <a:avLst/>
          </a:prstGeom>
        </p:spPr>
      </p:pic>
      <p:pic>
        <p:nvPicPr>
          <p:cNvPr id="24" name="图片 23">
            <a:extLst>
              <a:ext uri="{FF2B5EF4-FFF2-40B4-BE49-F238E27FC236}">
                <a16:creationId xmlns:a16="http://schemas.microsoft.com/office/drawing/2014/main" id="{BA36A881-1B4A-471B-A23F-6EE8AD4B6677}"/>
              </a:ext>
            </a:extLst>
          </p:cNvPr>
          <p:cNvPicPr>
            <a:picLocks noChangeAspect="1"/>
          </p:cNvPicPr>
          <p:nvPr/>
        </p:nvPicPr>
        <p:blipFill>
          <a:blip r:embed="rId4"/>
          <a:stretch>
            <a:fillRect/>
          </a:stretch>
        </p:blipFill>
        <p:spPr>
          <a:xfrm>
            <a:off x="5303741" y="3614818"/>
            <a:ext cx="4152900" cy="1533525"/>
          </a:xfrm>
          <a:prstGeom prst="rect">
            <a:avLst/>
          </a:prstGeom>
        </p:spPr>
      </p:pic>
      <p:sp>
        <p:nvSpPr>
          <p:cNvPr id="12" name="文本框 11">
            <a:extLst>
              <a:ext uri="{FF2B5EF4-FFF2-40B4-BE49-F238E27FC236}">
                <a16:creationId xmlns:a16="http://schemas.microsoft.com/office/drawing/2014/main" id="{534004C8-7E1A-4464-9033-619A8E333418}"/>
              </a:ext>
            </a:extLst>
          </p:cNvPr>
          <p:cNvSpPr txBox="1"/>
          <p:nvPr/>
        </p:nvSpPr>
        <p:spPr>
          <a:xfrm>
            <a:off x="4670702" y="2322156"/>
            <a:ext cx="6679047" cy="1292662"/>
          </a:xfrm>
          <a:prstGeom prst="rect">
            <a:avLst/>
          </a:prstGeom>
          <a:noFill/>
        </p:spPr>
        <p:txBody>
          <a:bodyPr wrap="square">
            <a:spAutoFit/>
          </a:bodyPr>
          <a:lstStyle/>
          <a:p>
            <a:pPr marL="342900" indent="-342900" algn="l">
              <a:buClr>
                <a:schemeClr val="tx2"/>
              </a:buClr>
              <a:buFont typeface="Wingdings" panose="05000000000000000000" pitchFamily="2" charset="2"/>
              <a:buChar char="n"/>
            </a:pPr>
            <a:r>
              <a:rPr lang="en-US" altLang="zh-CN" sz="2000" b="0" i="0" dirty="0">
                <a:effectLst/>
                <a:latin typeface="+mn-ea"/>
                <a:ea typeface="+mn-ea"/>
              </a:rPr>
              <a:t>3.</a:t>
            </a:r>
            <a:r>
              <a:rPr lang="zh-CN" altLang="en-US" sz="2000" b="0" i="0" dirty="0">
                <a:effectLst/>
                <a:latin typeface="+mn-ea"/>
                <a:ea typeface="+mn-ea"/>
              </a:rPr>
              <a:t>由目标函数式计算目标函数值，当目标函数值小于设定的容忍误差可结束迭代过程</a:t>
            </a:r>
            <a:r>
              <a:rPr lang="en-US" altLang="zh-CN" sz="2000" b="0" i="0" dirty="0">
                <a:effectLst/>
                <a:latin typeface="+mn-ea"/>
                <a:ea typeface="+mn-ea"/>
              </a:rPr>
              <a:t>, </a:t>
            </a:r>
            <a:r>
              <a:rPr lang="zh-CN" altLang="en-US" sz="2000" b="0" i="0" dirty="0">
                <a:effectLst/>
                <a:latin typeface="+mn-ea"/>
                <a:ea typeface="+mn-ea"/>
              </a:rPr>
              <a:t>否则继续迭代；</a:t>
            </a:r>
            <a:endParaRPr lang="en-US" altLang="zh-CN" sz="2000" dirty="0">
              <a:latin typeface="+mn-ea"/>
              <a:ea typeface="+mn-ea"/>
            </a:endParaRPr>
          </a:p>
          <a:p>
            <a:pPr marL="342900" indent="-342900" algn="l">
              <a:buClr>
                <a:schemeClr val="tx2"/>
              </a:buClr>
              <a:buFont typeface="Wingdings" panose="05000000000000000000" pitchFamily="2" charset="2"/>
              <a:buChar char="n"/>
            </a:pPr>
            <a:r>
              <a:rPr lang="en-US" altLang="zh-CN" sz="2000" b="0" i="0" dirty="0">
                <a:effectLst/>
                <a:latin typeface="+mn-ea"/>
                <a:ea typeface="+mn-ea"/>
              </a:rPr>
              <a:t>4.</a:t>
            </a:r>
            <a:r>
              <a:rPr lang="zh-CN" altLang="en-US" sz="2000" b="0" i="0" dirty="0">
                <a:effectLst/>
                <a:latin typeface="+mn-ea"/>
                <a:ea typeface="+mn-ea"/>
              </a:rPr>
              <a:t>重新计算权重矩阵</a:t>
            </a:r>
            <a:r>
              <a:rPr lang="en-US" altLang="zh-CN" sz="2000" b="0" i="0" dirty="0">
                <a:effectLst/>
                <a:latin typeface="+mn-ea"/>
                <a:ea typeface="+mn-ea"/>
              </a:rPr>
              <a:t>U</a:t>
            </a:r>
            <a:r>
              <a:rPr lang="zh-CN" altLang="en-US" sz="2000" b="0" i="0" dirty="0">
                <a:effectLst/>
                <a:latin typeface="+mn-ea"/>
                <a:ea typeface="+mn-ea"/>
              </a:rPr>
              <a:t>，并回到步骤</a:t>
            </a:r>
            <a:r>
              <a:rPr lang="en-US" altLang="zh-CN" sz="2000" dirty="0">
                <a:latin typeface="+mn-ea"/>
                <a:ea typeface="+mn-ea"/>
              </a:rPr>
              <a:t>2</a:t>
            </a:r>
            <a:r>
              <a:rPr lang="zh-CN" altLang="en-US" sz="2000" b="0" i="0" dirty="0">
                <a:effectLst/>
                <a:latin typeface="+mn-ea"/>
                <a:ea typeface="+mn-ea"/>
              </a:rPr>
              <a:t>进行运算</a:t>
            </a:r>
            <a:r>
              <a:rPr lang="zh-CN" altLang="en-US" sz="2000" dirty="0">
                <a:latin typeface="+mn-ea"/>
                <a:ea typeface="+mn-ea"/>
              </a:rPr>
              <a:t>。</a:t>
            </a:r>
            <a:endParaRPr lang="zh-CN" altLang="en-US" sz="2000" b="0" i="0" dirty="0">
              <a:effectLst/>
              <a:latin typeface="+mn-ea"/>
              <a:ea typeface="+mn-ea"/>
            </a:endParaRPr>
          </a:p>
          <a:p>
            <a:pPr algn="l"/>
            <a:endParaRPr lang="zh-CN" altLang="en-US" b="0" i="0" dirty="0">
              <a:solidFill>
                <a:srgbClr val="333333"/>
              </a:solidFill>
              <a:effectLst/>
              <a:latin typeface="pingfang SC"/>
            </a:endParaRPr>
          </a:p>
        </p:txBody>
      </p:sp>
    </p:spTree>
    <p:extLst>
      <p:ext uri="{BB962C8B-B14F-4D97-AF65-F5344CB8AC3E}">
        <p14:creationId xmlns:p14="http://schemas.microsoft.com/office/powerpoint/2010/main" val="3290521753"/>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基于划分的聚类算法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9D186C51-06FF-4A7B-9DC0-655DB02E0A33}"/>
              </a:ext>
            </a:extLst>
          </p:cNvPr>
          <p:cNvSpPr txBox="1"/>
          <p:nvPr/>
        </p:nvSpPr>
        <p:spPr>
          <a:xfrm>
            <a:off x="1115695" y="1287006"/>
            <a:ext cx="7563848" cy="1884618"/>
          </a:xfrm>
          <a:prstGeom prst="rect">
            <a:avLst/>
          </a:prstGeom>
          <a:noFill/>
        </p:spPr>
        <p:txBody>
          <a:bodyPr wrap="square">
            <a:spAutoFit/>
          </a:bodyPr>
          <a:lstStyle/>
          <a:p>
            <a:pPr marL="342900" indent="-342900">
              <a:lnSpc>
                <a:spcPct val="150000"/>
              </a:lnSpc>
              <a:buClr>
                <a:schemeClr val="accent1"/>
              </a:buClr>
              <a:buFont typeface="Wingdings" panose="05000000000000000000" pitchFamily="2" charset="2"/>
              <a:buChar char="n"/>
            </a:pPr>
            <a:r>
              <a:rPr lang="en-US" altLang="zh-CN" sz="2000" dirty="0">
                <a:latin typeface="+mn-ea"/>
                <a:ea typeface="+mn-ea"/>
              </a:rPr>
              <a:t>Fuzzy K-means</a:t>
            </a:r>
            <a:r>
              <a:rPr lang="zh-CN" altLang="en-US" sz="2000" dirty="0">
                <a:latin typeface="+mn-ea"/>
                <a:ea typeface="+mn-ea"/>
              </a:rPr>
              <a:t>优点：</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无监督学习，不需要训练样本，可以直接通过机器学习达到自动分类的目的</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隶属度为</a:t>
            </a:r>
            <a:r>
              <a:rPr lang="en-US" altLang="zh-CN" sz="2000" dirty="0">
                <a:latin typeface="+mn-ea"/>
                <a:ea typeface="+mn-ea"/>
              </a:rPr>
              <a:t>0-1</a:t>
            </a:r>
            <a:r>
              <a:rPr lang="zh-CN" altLang="en-US" sz="2000" dirty="0">
                <a:latin typeface="+mn-ea"/>
                <a:ea typeface="+mn-ea"/>
              </a:rPr>
              <a:t>中间的任意数，反映了数据点和类中心的实际关系</a:t>
            </a:r>
            <a:endParaRPr lang="en-US" altLang="zh-CN" sz="2000" dirty="0">
              <a:latin typeface="+mn-ea"/>
              <a:ea typeface="+mn-ea"/>
            </a:endParaRPr>
          </a:p>
        </p:txBody>
      </p:sp>
      <p:sp>
        <p:nvSpPr>
          <p:cNvPr id="10" name="文本框 9">
            <a:extLst>
              <a:ext uri="{FF2B5EF4-FFF2-40B4-BE49-F238E27FC236}">
                <a16:creationId xmlns:a16="http://schemas.microsoft.com/office/drawing/2014/main" id="{B6DFEC75-F1A9-47E9-8203-0A38DF12C9F3}"/>
              </a:ext>
            </a:extLst>
          </p:cNvPr>
          <p:cNvSpPr txBox="1"/>
          <p:nvPr/>
        </p:nvSpPr>
        <p:spPr>
          <a:xfrm>
            <a:off x="1115695" y="3520632"/>
            <a:ext cx="7839619" cy="1884618"/>
          </a:xfrm>
          <a:prstGeom prst="rect">
            <a:avLst/>
          </a:prstGeom>
          <a:noFill/>
        </p:spPr>
        <p:txBody>
          <a:bodyPr wrap="square">
            <a:spAutoFit/>
          </a:bodyPr>
          <a:lstStyle/>
          <a:p>
            <a:pPr marL="342900" indent="-342900">
              <a:lnSpc>
                <a:spcPct val="150000"/>
              </a:lnSpc>
              <a:buClr>
                <a:schemeClr val="tx2"/>
              </a:buClr>
              <a:buFont typeface="Wingdings" panose="05000000000000000000" pitchFamily="2" charset="2"/>
              <a:buChar char="n"/>
            </a:pPr>
            <a:r>
              <a:rPr lang="en-US" altLang="zh-CN" sz="2000" dirty="0">
                <a:latin typeface="+mn-ea"/>
                <a:ea typeface="+mn-ea"/>
              </a:rPr>
              <a:t>Fuzzy K-means</a:t>
            </a:r>
            <a:r>
              <a:rPr lang="zh-CN" altLang="en-US" sz="2000" dirty="0">
                <a:latin typeface="+mn-ea"/>
                <a:ea typeface="+mn-ea"/>
              </a:rPr>
              <a:t>缺点：</a:t>
            </a:r>
          </a:p>
          <a:p>
            <a:pPr marL="342900" indent="-342900">
              <a:lnSpc>
                <a:spcPct val="150000"/>
              </a:lnSpc>
              <a:buFont typeface="Wingdings" panose="05000000000000000000" pitchFamily="2" charset="2"/>
              <a:buChar char="Ø"/>
            </a:pPr>
            <a:r>
              <a:rPr lang="zh-CN" altLang="en-US" sz="2000" dirty="0">
                <a:latin typeface="+mn-ea"/>
                <a:ea typeface="+mn-ea"/>
              </a:rPr>
              <a:t>用隶属度代替了原来强硬的划分，使边缘更加平滑，但并没有改变原来迭代的思路，还是依赖于起始点和距离的度量。并没有解决根本的问题。</a:t>
            </a:r>
          </a:p>
        </p:txBody>
      </p:sp>
    </p:spTree>
    <p:extLst>
      <p:ext uri="{BB962C8B-B14F-4D97-AF65-F5344CB8AC3E}">
        <p14:creationId xmlns:p14="http://schemas.microsoft.com/office/powerpoint/2010/main" val="79165241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基于划分的聚类算法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289574" y="1081465"/>
            <a:ext cx="10068864" cy="400110"/>
          </a:xfrm>
          <a:prstGeom prst="rect">
            <a:avLst/>
          </a:prstGeom>
          <a:noFill/>
        </p:spPr>
        <p:txBody>
          <a:bodyPr wrap="square">
            <a:spAutoFit/>
          </a:bodyPr>
          <a:lstStyle/>
          <a:p>
            <a:r>
              <a:rPr lang="zh-CN" altLang="en-US" sz="2000" dirty="0">
                <a:latin typeface="+mn-lt"/>
              </a:rPr>
              <a:t>代表算法有：</a:t>
            </a:r>
            <a:r>
              <a:rPr lang="en-US" altLang="zh-CN" sz="2000" dirty="0">
                <a:latin typeface="+mn-lt"/>
              </a:rPr>
              <a:t>K-means</a:t>
            </a:r>
            <a:r>
              <a:rPr lang="zh-CN" altLang="en-US" sz="2000" dirty="0">
                <a:latin typeface="+mn-lt"/>
              </a:rPr>
              <a:t>算法、</a:t>
            </a:r>
            <a:r>
              <a:rPr lang="en-US" altLang="zh-CN" sz="2000" dirty="0">
                <a:latin typeface="+mn-lt"/>
              </a:rPr>
              <a:t>Fuzzy K-means</a:t>
            </a:r>
            <a:r>
              <a:rPr lang="zh-CN" altLang="en-US" sz="2000" dirty="0">
                <a:latin typeface="+mn-lt"/>
              </a:rPr>
              <a:t>算法、</a:t>
            </a:r>
            <a:r>
              <a:rPr lang="en-US" altLang="zh-CN" sz="2000" dirty="0">
                <a:latin typeface="+mn-lt"/>
              </a:rPr>
              <a:t>ISODATA</a:t>
            </a:r>
            <a:r>
              <a:rPr lang="zh-CN" altLang="en-US" sz="2000" dirty="0">
                <a:latin typeface="+mn-lt"/>
              </a:rPr>
              <a:t>算法、</a:t>
            </a:r>
            <a:r>
              <a:rPr lang="en-US" altLang="zh-CN" sz="2000" dirty="0">
                <a:latin typeface="+mn-lt"/>
              </a:rPr>
              <a:t>k-medoids</a:t>
            </a:r>
            <a:r>
              <a:rPr lang="zh-CN" altLang="en-US" sz="2000" dirty="0">
                <a:latin typeface="+mn-lt"/>
              </a:rPr>
              <a:t>算法。</a:t>
            </a:r>
          </a:p>
        </p:txBody>
      </p:sp>
      <p:sp>
        <p:nvSpPr>
          <p:cNvPr id="13" name="文本框 12">
            <a:extLst>
              <a:ext uri="{FF2B5EF4-FFF2-40B4-BE49-F238E27FC236}">
                <a16:creationId xmlns:a16="http://schemas.microsoft.com/office/drawing/2014/main" id="{F7149B52-2916-4858-ABC0-ED52EDCEE459}"/>
              </a:ext>
            </a:extLst>
          </p:cNvPr>
          <p:cNvSpPr txBox="1"/>
          <p:nvPr/>
        </p:nvSpPr>
        <p:spPr>
          <a:xfrm>
            <a:off x="357352" y="1587884"/>
            <a:ext cx="2211677"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ISODATA</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7" name="文本框 16">
            <a:extLst>
              <a:ext uri="{FF2B5EF4-FFF2-40B4-BE49-F238E27FC236}">
                <a16:creationId xmlns:a16="http://schemas.microsoft.com/office/drawing/2014/main" id="{72D01F2C-391F-4526-B931-1F769BBBA8A9}"/>
              </a:ext>
            </a:extLst>
          </p:cNvPr>
          <p:cNvSpPr txBox="1"/>
          <p:nvPr/>
        </p:nvSpPr>
        <p:spPr>
          <a:xfrm>
            <a:off x="8673750" y="1714874"/>
            <a:ext cx="2824876" cy="4401205"/>
          </a:xfrm>
          <a:prstGeom prst="rect">
            <a:avLst/>
          </a:prstGeom>
          <a:noFill/>
        </p:spPr>
        <p:txBody>
          <a:bodyPr wrap="square">
            <a:spAutoFit/>
          </a:bodyPr>
          <a:lstStyle/>
          <a:p>
            <a:pPr marL="342900" indent="-342900">
              <a:buFont typeface="Wingdings" panose="05000000000000000000" pitchFamily="2" charset="2"/>
              <a:buChar char="Ø"/>
            </a:pPr>
            <a:r>
              <a:rPr lang="zh-CN" altLang="en-US" sz="2000" dirty="0"/>
              <a:t>在</a:t>
            </a:r>
            <a:r>
              <a:rPr lang="en-US" altLang="zh-CN" sz="2000" dirty="0"/>
              <a:t>K-means</a:t>
            </a:r>
            <a:r>
              <a:rPr lang="zh-CN" altLang="en-US" sz="2000" dirty="0"/>
              <a:t>算法的基础上，增加对聚类结果的合并和分类操作</a:t>
            </a:r>
            <a:endParaRPr lang="en-US" altLang="zh-CN" sz="2000" dirty="0"/>
          </a:p>
          <a:p>
            <a:pPr marL="342900" indent="-342900">
              <a:buFont typeface="Wingdings" panose="05000000000000000000" pitchFamily="2" charset="2"/>
              <a:buChar char="Ø"/>
            </a:pPr>
            <a:r>
              <a:rPr lang="zh-CN" altLang="en-US" sz="2000" dirty="0"/>
              <a:t>当聚类结果某一类中样本数太少，或两个类间的距离太近时，进行合并。</a:t>
            </a:r>
            <a:endParaRPr lang="en-US" altLang="zh-CN" sz="2000" dirty="0"/>
          </a:p>
          <a:p>
            <a:pPr marL="342900" indent="-342900">
              <a:buFont typeface="Wingdings" panose="05000000000000000000" pitchFamily="2" charset="2"/>
              <a:buChar char="Ø"/>
            </a:pPr>
            <a:r>
              <a:rPr lang="zh-CN" altLang="en-US" sz="2000" dirty="0"/>
              <a:t>当聚类结果某一类中样本某个特征类内方差太大，将该类进行分裂</a:t>
            </a:r>
            <a:endParaRPr lang="en-US" altLang="zh-CN" sz="2000" dirty="0"/>
          </a:p>
          <a:p>
            <a:pPr marL="342900" indent="-342900">
              <a:buFont typeface="Wingdings" panose="05000000000000000000" pitchFamily="2" charset="2"/>
              <a:buChar char="Ø"/>
            </a:pPr>
            <a:r>
              <a:rPr lang="zh-CN" altLang="en-US" sz="2000" b="0" i="0" dirty="0">
                <a:solidFill>
                  <a:srgbClr val="333333"/>
                </a:solidFill>
                <a:effectLst/>
                <a:latin typeface="arial" panose="020B0604020202020204" pitchFamily="34" charset="0"/>
              </a:rPr>
              <a:t>具有自动调节最优类别数</a:t>
            </a:r>
            <a:r>
              <a:rPr lang="en-US" altLang="zh-CN" sz="2000" b="0" i="0" dirty="0">
                <a:solidFill>
                  <a:srgbClr val="333333"/>
                </a:solidFill>
                <a:effectLst/>
                <a:latin typeface="arial" panose="020B0604020202020204" pitchFamily="34" charset="0"/>
              </a:rPr>
              <a:t>k</a:t>
            </a:r>
            <a:r>
              <a:rPr lang="zh-CN" altLang="en-US" sz="2000" b="0" i="0" dirty="0">
                <a:solidFill>
                  <a:srgbClr val="333333"/>
                </a:solidFill>
                <a:effectLst/>
                <a:latin typeface="arial" panose="020B0604020202020204" pitchFamily="34" charset="0"/>
              </a:rPr>
              <a:t>的能力</a:t>
            </a:r>
            <a:endParaRPr lang="zh-CN" altLang="en-US" sz="2000" dirty="0"/>
          </a:p>
        </p:txBody>
      </p:sp>
      <p:grpSp>
        <p:nvGrpSpPr>
          <p:cNvPr id="12" name="组合 11">
            <a:extLst>
              <a:ext uri="{FF2B5EF4-FFF2-40B4-BE49-F238E27FC236}">
                <a16:creationId xmlns:a16="http://schemas.microsoft.com/office/drawing/2014/main" id="{82237A6D-30BB-4E28-BE78-7797977C670E}"/>
              </a:ext>
            </a:extLst>
          </p:cNvPr>
          <p:cNvGrpSpPr>
            <a:grpSpLocks/>
          </p:cNvGrpSpPr>
          <p:nvPr/>
        </p:nvGrpSpPr>
        <p:grpSpPr bwMode="auto">
          <a:xfrm>
            <a:off x="357352" y="2100954"/>
            <a:ext cx="7990235" cy="4255602"/>
            <a:chOff x="674901" y="1630365"/>
            <a:chExt cx="8026191" cy="4719635"/>
          </a:xfrm>
        </p:grpSpPr>
        <p:grpSp>
          <p:nvGrpSpPr>
            <p:cNvPr id="14" name="Group 3">
              <a:extLst>
                <a:ext uri="{FF2B5EF4-FFF2-40B4-BE49-F238E27FC236}">
                  <a16:creationId xmlns:a16="http://schemas.microsoft.com/office/drawing/2014/main" id="{FA774DC5-9DDF-4C65-98AC-A316FD9E06A0}"/>
                </a:ext>
              </a:extLst>
            </p:cNvPr>
            <p:cNvGrpSpPr>
              <a:grpSpLocks/>
            </p:cNvGrpSpPr>
            <p:nvPr/>
          </p:nvGrpSpPr>
          <p:grpSpPr bwMode="auto">
            <a:xfrm>
              <a:off x="674901" y="1655764"/>
              <a:ext cx="2766296" cy="2286001"/>
              <a:chOff x="425" y="1043"/>
              <a:chExt cx="1742" cy="1440"/>
            </a:xfrm>
          </p:grpSpPr>
          <p:sp>
            <p:nvSpPr>
              <p:cNvPr id="136" name="Line 4">
                <a:extLst>
                  <a:ext uri="{FF2B5EF4-FFF2-40B4-BE49-F238E27FC236}">
                    <a16:creationId xmlns:a16="http://schemas.microsoft.com/office/drawing/2014/main" id="{3644B75C-B083-4107-9A1C-5F87EB61AC9A}"/>
                  </a:ext>
                </a:extLst>
              </p:cNvPr>
              <p:cNvSpPr>
                <a:spLocks noChangeShapeType="1"/>
              </p:cNvSpPr>
              <p:nvPr/>
            </p:nvSpPr>
            <p:spPr bwMode="auto">
              <a:xfrm flipH="1">
                <a:off x="561" y="1336"/>
                <a:ext cx="1" cy="974"/>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37" name="Line 5">
                <a:extLst>
                  <a:ext uri="{FF2B5EF4-FFF2-40B4-BE49-F238E27FC236}">
                    <a16:creationId xmlns:a16="http://schemas.microsoft.com/office/drawing/2014/main" id="{73F77F31-30DF-49F4-A937-78F0496C2E02}"/>
                  </a:ext>
                </a:extLst>
              </p:cNvPr>
              <p:cNvSpPr>
                <a:spLocks noChangeShapeType="1"/>
              </p:cNvSpPr>
              <p:nvPr/>
            </p:nvSpPr>
            <p:spPr bwMode="auto">
              <a:xfrm>
                <a:off x="563" y="2310"/>
                <a:ext cx="12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38" name="Text Box 6">
                <a:extLst>
                  <a:ext uri="{FF2B5EF4-FFF2-40B4-BE49-F238E27FC236}">
                    <a16:creationId xmlns:a16="http://schemas.microsoft.com/office/drawing/2014/main" id="{84E43B5E-22F2-48E8-97B8-29B7755C74BE}"/>
                  </a:ext>
                </a:extLst>
              </p:cNvPr>
              <p:cNvSpPr txBox="1">
                <a:spLocks noChangeArrowheads="1"/>
              </p:cNvSpPr>
              <p:nvPr/>
            </p:nvSpPr>
            <p:spPr bwMode="auto">
              <a:xfrm>
                <a:off x="425" y="1048"/>
                <a:ext cx="33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1</a:t>
                </a:r>
                <a:endParaRPr lang="en-US" altLang="zh-CN" sz="1400" b="0">
                  <a:latin typeface="Times New Roman" panose="02020603050405020304" pitchFamily="18" charset="0"/>
                </a:endParaRPr>
              </a:p>
            </p:txBody>
          </p:sp>
          <p:sp>
            <p:nvSpPr>
              <p:cNvPr id="139" name="Text Box 7">
                <a:extLst>
                  <a:ext uri="{FF2B5EF4-FFF2-40B4-BE49-F238E27FC236}">
                    <a16:creationId xmlns:a16="http://schemas.microsoft.com/office/drawing/2014/main" id="{9F2D3642-675E-49E9-A20E-365A896893EE}"/>
                  </a:ext>
                </a:extLst>
              </p:cNvPr>
              <p:cNvSpPr txBox="1">
                <a:spLocks noChangeArrowheads="1"/>
              </p:cNvSpPr>
              <p:nvPr/>
            </p:nvSpPr>
            <p:spPr bwMode="auto">
              <a:xfrm>
                <a:off x="1836" y="2157"/>
                <a:ext cx="33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2</a:t>
                </a:r>
                <a:endParaRPr lang="en-US" altLang="zh-CN" sz="1400" b="0">
                  <a:latin typeface="Times New Roman" panose="02020603050405020304" pitchFamily="18" charset="0"/>
                </a:endParaRPr>
              </a:p>
            </p:txBody>
          </p:sp>
          <p:sp>
            <p:nvSpPr>
              <p:cNvPr id="140" name="Line 8">
                <a:extLst>
                  <a:ext uri="{FF2B5EF4-FFF2-40B4-BE49-F238E27FC236}">
                    <a16:creationId xmlns:a16="http://schemas.microsoft.com/office/drawing/2014/main" id="{6BCA61EA-3D71-433F-A63B-B2621E2FA29A}"/>
                  </a:ext>
                </a:extLst>
              </p:cNvPr>
              <p:cNvSpPr>
                <a:spLocks noChangeShapeType="1"/>
              </p:cNvSpPr>
              <p:nvPr/>
            </p:nvSpPr>
            <p:spPr bwMode="auto">
              <a:xfrm flipH="1" flipV="1">
                <a:off x="1330" y="1296"/>
                <a:ext cx="110" cy="59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41" name="Line 9">
                <a:extLst>
                  <a:ext uri="{FF2B5EF4-FFF2-40B4-BE49-F238E27FC236}">
                    <a16:creationId xmlns:a16="http://schemas.microsoft.com/office/drawing/2014/main" id="{2DA75001-9F64-48D0-B3B1-06EF3BBE257F}"/>
                  </a:ext>
                </a:extLst>
              </p:cNvPr>
              <p:cNvSpPr>
                <a:spLocks noChangeShapeType="1"/>
              </p:cNvSpPr>
              <p:nvPr/>
            </p:nvSpPr>
            <p:spPr bwMode="auto">
              <a:xfrm flipH="1">
                <a:off x="925" y="1303"/>
                <a:ext cx="405" cy="1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42" name="Text Box 10">
                <a:extLst>
                  <a:ext uri="{FF2B5EF4-FFF2-40B4-BE49-F238E27FC236}">
                    <a16:creationId xmlns:a16="http://schemas.microsoft.com/office/drawing/2014/main" id="{78E681CB-A00E-4B8A-9425-DCE1985DC94D}"/>
                  </a:ext>
                </a:extLst>
              </p:cNvPr>
              <p:cNvSpPr txBox="1">
                <a:spLocks noChangeArrowheads="1"/>
              </p:cNvSpPr>
              <p:nvPr/>
            </p:nvSpPr>
            <p:spPr bwMode="auto">
              <a:xfrm>
                <a:off x="1186" y="1043"/>
                <a:ext cx="80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Initial cluster means</a:t>
                </a:r>
                <a:endParaRPr lang="en-US" altLang="zh-CN" sz="1400" b="0">
                  <a:latin typeface="Times New Roman" panose="02020603050405020304" pitchFamily="18" charset="0"/>
                </a:endParaRPr>
              </a:p>
            </p:txBody>
          </p:sp>
          <p:sp>
            <p:nvSpPr>
              <p:cNvPr id="143" name="Oval 11">
                <a:extLst>
                  <a:ext uri="{FF2B5EF4-FFF2-40B4-BE49-F238E27FC236}">
                    <a16:creationId xmlns:a16="http://schemas.microsoft.com/office/drawing/2014/main" id="{9E8E740E-204B-403B-A433-8F35E10FF8FE}"/>
                  </a:ext>
                </a:extLst>
              </p:cNvPr>
              <p:cNvSpPr>
                <a:spLocks noChangeArrowheads="1"/>
              </p:cNvSpPr>
              <p:nvPr/>
            </p:nvSpPr>
            <p:spPr bwMode="auto">
              <a:xfrm>
                <a:off x="980" y="1576"/>
                <a:ext cx="56" cy="56"/>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44" name="Text Box 12">
                <a:extLst>
                  <a:ext uri="{FF2B5EF4-FFF2-40B4-BE49-F238E27FC236}">
                    <a16:creationId xmlns:a16="http://schemas.microsoft.com/office/drawing/2014/main" id="{D0F70F7C-7FBA-4460-B482-C9FCA2D8F294}"/>
                  </a:ext>
                </a:extLst>
              </p:cNvPr>
              <p:cNvSpPr txBox="1">
                <a:spLocks noChangeArrowheads="1"/>
              </p:cNvSpPr>
              <p:nvPr/>
            </p:nvSpPr>
            <p:spPr bwMode="auto">
              <a:xfrm>
                <a:off x="801" y="1673"/>
                <a:ext cx="4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Pixel 1</a:t>
                </a:r>
                <a:endParaRPr lang="en-US" altLang="zh-CN" sz="1000" b="0">
                  <a:latin typeface="Times New Roman" panose="02020603050405020304" pitchFamily="18" charset="0"/>
                </a:endParaRPr>
              </a:p>
            </p:txBody>
          </p:sp>
          <p:sp>
            <p:nvSpPr>
              <p:cNvPr id="145" name="Text Box 13">
                <a:extLst>
                  <a:ext uri="{FF2B5EF4-FFF2-40B4-BE49-F238E27FC236}">
                    <a16:creationId xmlns:a16="http://schemas.microsoft.com/office/drawing/2014/main" id="{94423004-CE4F-43FE-BAFA-6040C4191806}"/>
                  </a:ext>
                </a:extLst>
              </p:cNvPr>
              <p:cNvSpPr txBox="1">
                <a:spLocks noChangeArrowheads="1"/>
              </p:cNvSpPr>
              <p:nvPr/>
            </p:nvSpPr>
            <p:spPr bwMode="auto">
              <a:xfrm>
                <a:off x="670" y="1274"/>
                <a:ext cx="2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a</a:t>
                </a:r>
                <a:endParaRPr lang="en-US" altLang="zh-CN" sz="1000" b="0">
                  <a:latin typeface="Times New Roman" panose="02020603050405020304" pitchFamily="18" charset="0"/>
                </a:endParaRPr>
              </a:p>
            </p:txBody>
          </p:sp>
          <p:sp>
            <p:nvSpPr>
              <p:cNvPr id="146" name="Text Box 14">
                <a:extLst>
                  <a:ext uri="{FF2B5EF4-FFF2-40B4-BE49-F238E27FC236}">
                    <a16:creationId xmlns:a16="http://schemas.microsoft.com/office/drawing/2014/main" id="{FD1D5395-0976-445D-9552-DF42E2CFCF4E}"/>
                  </a:ext>
                </a:extLst>
              </p:cNvPr>
              <p:cNvSpPr txBox="1">
                <a:spLocks noChangeArrowheads="1"/>
              </p:cNvSpPr>
              <p:nvPr/>
            </p:nvSpPr>
            <p:spPr bwMode="auto">
              <a:xfrm>
                <a:off x="1354" y="2007"/>
                <a:ext cx="2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b</a:t>
                </a:r>
                <a:endParaRPr lang="en-US" altLang="zh-CN" sz="1000" b="0">
                  <a:latin typeface="Times New Roman" panose="02020603050405020304" pitchFamily="18" charset="0"/>
                </a:endParaRPr>
              </a:p>
            </p:txBody>
          </p:sp>
          <p:sp>
            <p:nvSpPr>
              <p:cNvPr id="147" name="Oval 15">
                <a:extLst>
                  <a:ext uri="{FF2B5EF4-FFF2-40B4-BE49-F238E27FC236}">
                    <a16:creationId xmlns:a16="http://schemas.microsoft.com/office/drawing/2014/main" id="{F3FEF122-1290-44F2-B89F-42C1A25148F6}"/>
                  </a:ext>
                </a:extLst>
              </p:cNvPr>
              <p:cNvSpPr>
                <a:spLocks noChangeArrowheads="1"/>
              </p:cNvSpPr>
              <p:nvPr/>
            </p:nvSpPr>
            <p:spPr bwMode="auto">
              <a:xfrm>
                <a:off x="1747" y="1691"/>
                <a:ext cx="56" cy="56"/>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48" name="Text Box 16">
                <a:extLst>
                  <a:ext uri="{FF2B5EF4-FFF2-40B4-BE49-F238E27FC236}">
                    <a16:creationId xmlns:a16="http://schemas.microsoft.com/office/drawing/2014/main" id="{32851670-A845-4B1E-9B98-10519077A518}"/>
                  </a:ext>
                </a:extLst>
              </p:cNvPr>
              <p:cNvSpPr txBox="1">
                <a:spLocks noChangeArrowheads="1"/>
              </p:cNvSpPr>
              <p:nvPr/>
            </p:nvSpPr>
            <p:spPr bwMode="auto">
              <a:xfrm>
                <a:off x="1568" y="1569"/>
                <a:ext cx="4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Pixel 2</a:t>
                </a:r>
                <a:endParaRPr lang="en-US" altLang="zh-CN" sz="1000" b="0">
                  <a:latin typeface="Times New Roman" panose="02020603050405020304" pitchFamily="18" charset="0"/>
                </a:endParaRPr>
              </a:p>
            </p:txBody>
          </p:sp>
          <p:grpSp>
            <p:nvGrpSpPr>
              <p:cNvPr id="149" name="Group 17">
                <a:extLst>
                  <a:ext uri="{FF2B5EF4-FFF2-40B4-BE49-F238E27FC236}">
                    <a16:creationId xmlns:a16="http://schemas.microsoft.com/office/drawing/2014/main" id="{BB03F8AD-8803-46B8-B7C7-52991D0392C7}"/>
                  </a:ext>
                </a:extLst>
              </p:cNvPr>
              <p:cNvGrpSpPr>
                <a:grpSpLocks/>
              </p:cNvGrpSpPr>
              <p:nvPr/>
            </p:nvGrpSpPr>
            <p:grpSpPr bwMode="auto">
              <a:xfrm>
                <a:off x="728" y="1406"/>
                <a:ext cx="130" cy="130"/>
                <a:chOff x="316" y="3648"/>
                <a:chExt cx="130" cy="130"/>
              </a:xfrm>
            </p:grpSpPr>
            <p:sp>
              <p:nvSpPr>
                <p:cNvPr id="153" name="Line 18">
                  <a:extLst>
                    <a:ext uri="{FF2B5EF4-FFF2-40B4-BE49-F238E27FC236}">
                      <a16:creationId xmlns:a16="http://schemas.microsoft.com/office/drawing/2014/main" id="{8E875509-DF10-4C62-8F26-314022B2E463}"/>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54" name="Line 19">
                  <a:extLst>
                    <a:ext uri="{FF2B5EF4-FFF2-40B4-BE49-F238E27FC236}">
                      <a16:creationId xmlns:a16="http://schemas.microsoft.com/office/drawing/2014/main" id="{1DF57B95-E5A9-4624-BB4C-89BC9C0DFB80}"/>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grpSp>
            <p:nvGrpSpPr>
              <p:cNvPr id="150" name="Group 20">
                <a:extLst>
                  <a:ext uri="{FF2B5EF4-FFF2-40B4-BE49-F238E27FC236}">
                    <a16:creationId xmlns:a16="http://schemas.microsoft.com/office/drawing/2014/main" id="{11897BED-1FCD-4079-B264-5A47E34040B9}"/>
                  </a:ext>
                </a:extLst>
              </p:cNvPr>
              <p:cNvGrpSpPr>
                <a:grpSpLocks/>
              </p:cNvGrpSpPr>
              <p:nvPr/>
            </p:nvGrpSpPr>
            <p:grpSpPr bwMode="auto">
              <a:xfrm>
                <a:off x="1399" y="1898"/>
                <a:ext cx="130" cy="130"/>
                <a:chOff x="316" y="3648"/>
                <a:chExt cx="130" cy="130"/>
              </a:xfrm>
            </p:grpSpPr>
            <p:sp>
              <p:nvSpPr>
                <p:cNvPr id="151" name="Line 21">
                  <a:extLst>
                    <a:ext uri="{FF2B5EF4-FFF2-40B4-BE49-F238E27FC236}">
                      <a16:creationId xmlns:a16="http://schemas.microsoft.com/office/drawing/2014/main" id="{56B42B2E-3895-488F-A5DC-DA7BEB8CA239}"/>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52" name="Line 22">
                  <a:extLst>
                    <a:ext uri="{FF2B5EF4-FFF2-40B4-BE49-F238E27FC236}">
                      <a16:creationId xmlns:a16="http://schemas.microsoft.com/office/drawing/2014/main" id="{1119E913-60EE-490C-84F1-82401FF8116C}"/>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grpSp>
        <p:grpSp>
          <p:nvGrpSpPr>
            <p:cNvPr id="15" name="Group 23">
              <a:extLst>
                <a:ext uri="{FF2B5EF4-FFF2-40B4-BE49-F238E27FC236}">
                  <a16:creationId xmlns:a16="http://schemas.microsoft.com/office/drawing/2014/main" id="{C679F247-2241-4940-9738-1FC6625A21FC}"/>
                </a:ext>
              </a:extLst>
            </p:cNvPr>
            <p:cNvGrpSpPr>
              <a:grpSpLocks/>
            </p:cNvGrpSpPr>
            <p:nvPr/>
          </p:nvGrpSpPr>
          <p:grpSpPr bwMode="auto">
            <a:xfrm>
              <a:off x="681253" y="4064000"/>
              <a:ext cx="2852048" cy="2278063"/>
              <a:chOff x="429" y="2560"/>
              <a:chExt cx="1796" cy="1435"/>
            </a:xfrm>
          </p:grpSpPr>
          <p:sp>
            <p:nvSpPr>
              <p:cNvPr id="91" name="Line 24">
                <a:extLst>
                  <a:ext uri="{FF2B5EF4-FFF2-40B4-BE49-F238E27FC236}">
                    <a16:creationId xmlns:a16="http://schemas.microsoft.com/office/drawing/2014/main" id="{7255DAF0-5AB7-4D02-A330-F43084816D59}"/>
                  </a:ext>
                </a:extLst>
              </p:cNvPr>
              <p:cNvSpPr>
                <a:spLocks noChangeShapeType="1"/>
              </p:cNvSpPr>
              <p:nvPr/>
            </p:nvSpPr>
            <p:spPr bwMode="auto">
              <a:xfrm flipH="1">
                <a:off x="566" y="2848"/>
                <a:ext cx="1" cy="974"/>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92" name="Line 25">
                <a:extLst>
                  <a:ext uri="{FF2B5EF4-FFF2-40B4-BE49-F238E27FC236}">
                    <a16:creationId xmlns:a16="http://schemas.microsoft.com/office/drawing/2014/main" id="{E5FD195F-48A7-4A9D-B851-03A84CC004CF}"/>
                  </a:ext>
                </a:extLst>
              </p:cNvPr>
              <p:cNvSpPr>
                <a:spLocks noChangeShapeType="1"/>
              </p:cNvSpPr>
              <p:nvPr/>
            </p:nvSpPr>
            <p:spPr bwMode="auto">
              <a:xfrm>
                <a:off x="567" y="3822"/>
                <a:ext cx="12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93" name="Text Box 26">
                <a:extLst>
                  <a:ext uri="{FF2B5EF4-FFF2-40B4-BE49-F238E27FC236}">
                    <a16:creationId xmlns:a16="http://schemas.microsoft.com/office/drawing/2014/main" id="{5DCE6FA1-29C9-4587-AD2D-53830C2E9E19}"/>
                  </a:ext>
                </a:extLst>
              </p:cNvPr>
              <p:cNvSpPr txBox="1">
                <a:spLocks noChangeArrowheads="1"/>
              </p:cNvSpPr>
              <p:nvPr/>
            </p:nvSpPr>
            <p:spPr bwMode="auto">
              <a:xfrm>
                <a:off x="429" y="2560"/>
                <a:ext cx="33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1</a:t>
                </a:r>
                <a:endParaRPr lang="en-US" altLang="zh-CN" sz="1400" b="0">
                  <a:latin typeface="Times New Roman" panose="02020603050405020304" pitchFamily="18" charset="0"/>
                </a:endParaRPr>
              </a:p>
            </p:txBody>
          </p:sp>
          <p:sp>
            <p:nvSpPr>
              <p:cNvPr id="94" name="Text Box 27">
                <a:extLst>
                  <a:ext uri="{FF2B5EF4-FFF2-40B4-BE49-F238E27FC236}">
                    <a16:creationId xmlns:a16="http://schemas.microsoft.com/office/drawing/2014/main" id="{AFEDF1E5-3669-49BF-A8F3-E552801DE545}"/>
                  </a:ext>
                </a:extLst>
              </p:cNvPr>
              <p:cNvSpPr txBox="1">
                <a:spLocks noChangeArrowheads="1"/>
              </p:cNvSpPr>
              <p:nvPr/>
            </p:nvSpPr>
            <p:spPr bwMode="auto">
              <a:xfrm>
                <a:off x="1840" y="3669"/>
                <a:ext cx="33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2</a:t>
                </a:r>
                <a:endParaRPr lang="en-US" altLang="zh-CN" sz="1400" b="0">
                  <a:latin typeface="Times New Roman" panose="02020603050405020304" pitchFamily="18" charset="0"/>
                </a:endParaRPr>
              </a:p>
            </p:txBody>
          </p:sp>
          <p:sp>
            <p:nvSpPr>
              <p:cNvPr id="95" name="Text Box 28">
                <a:extLst>
                  <a:ext uri="{FF2B5EF4-FFF2-40B4-BE49-F238E27FC236}">
                    <a16:creationId xmlns:a16="http://schemas.microsoft.com/office/drawing/2014/main" id="{380FAE0B-0F06-46D5-BF59-E2F5359BF16E}"/>
                  </a:ext>
                </a:extLst>
              </p:cNvPr>
              <p:cNvSpPr txBox="1">
                <a:spLocks noChangeArrowheads="1"/>
              </p:cNvSpPr>
              <p:nvPr/>
            </p:nvSpPr>
            <p:spPr bwMode="auto">
              <a:xfrm>
                <a:off x="1355" y="2743"/>
                <a:ext cx="87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All pixels assigned to a or b - update stats</a:t>
                </a:r>
                <a:endParaRPr lang="en-US" altLang="zh-CN" sz="1400" b="0">
                  <a:latin typeface="Times New Roman" panose="02020603050405020304" pitchFamily="18" charset="0"/>
                </a:endParaRPr>
              </a:p>
            </p:txBody>
          </p:sp>
          <p:sp>
            <p:nvSpPr>
              <p:cNvPr id="96" name="Oval 29">
                <a:extLst>
                  <a:ext uri="{FF2B5EF4-FFF2-40B4-BE49-F238E27FC236}">
                    <a16:creationId xmlns:a16="http://schemas.microsoft.com/office/drawing/2014/main" id="{41039E9A-3E9B-416F-B23A-F4F1CDABB872}"/>
                  </a:ext>
                </a:extLst>
              </p:cNvPr>
              <p:cNvSpPr>
                <a:spLocks noChangeArrowheads="1"/>
              </p:cNvSpPr>
              <p:nvPr/>
            </p:nvSpPr>
            <p:spPr bwMode="auto">
              <a:xfrm>
                <a:off x="713" y="3015"/>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97" name="Oval 30">
                <a:extLst>
                  <a:ext uri="{FF2B5EF4-FFF2-40B4-BE49-F238E27FC236}">
                    <a16:creationId xmlns:a16="http://schemas.microsoft.com/office/drawing/2014/main" id="{C885D0D9-1065-4255-8FA8-DD00E84F72F3}"/>
                  </a:ext>
                </a:extLst>
              </p:cNvPr>
              <p:cNvSpPr>
                <a:spLocks noChangeArrowheads="1"/>
              </p:cNvSpPr>
              <p:nvPr/>
            </p:nvSpPr>
            <p:spPr bwMode="auto">
              <a:xfrm>
                <a:off x="804" y="3004"/>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98" name="Oval 31">
                <a:extLst>
                  <a:ext uri="{FF2B5EF4-FFF2-40B4-BE49-F238E27FC236}">
                    <a16:creationId xmlns:a16="http://schemas.microsoft.com/office/drawing/2014/main" id="{7C17F15B-83A8-43C0-8AA6-49A70A02CD17}"/>
                  </a:ext>
                </a:extLst>
              </p:cNvPr>
              <p:cNvSpPr>
                <a:spLocks noChangeArrowheads="1"/>
              </p:cNvSpPr>
              <p:nvPr/>
            </p:nvSpPr>
            <p:spPr bwMode="auto">
              <a:xfrm>
                <a:off x="820" y="3158"/>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99" name="Oval 32">
                <a:extLst>
                  <a:ext uri="{FF2B5EF4-FFF2-40B4-BE49-F238E27FC236}">
                    <a16:creationId xmlns:a16="http://schemas.microsoft.com/office/drawing/2014/main" id="{566D4F4F-D675-4C33-83CF-A3C7B8B560A9}"/>
                  </a:ext>
                </a:extLst>
              </p:cNvPr>
              <p:cNvSpPr>
                <a:spLocks noChangeArrowheads="1"/>
              </p:cNvSpPr>
              <p:nvPr/>
            </p:nvSpPr>
            <p:spPr bwMode="auto">
              <a:xfrm>
                <a:off x="1218" y="2902"/>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0" name="Oval 33">
                <a:extLst>
                  <a:ext uri="{FF2B5EF4-FFF2-40B4-BE49-F238E27FC236}">
                    <a16:creationId xmlns:a16="http://schemas.microsoft.com/office/drawing/2014/main" id="{9A8DEC29-BAFE-4D93-8183-8B133B6C7893}"/>
                  </a:ext>
                </a:extLst>
              </p:cNvPr>
              <p:cNvSpPr>
                <a:spLocks noChangeArrowheads="1"/>
              </p:cNvSpPr>
              <p:nvPr/>
            </p:nvSpPr>
            <p:spPr bwMode="auto">
              <a:xfrm>
                <a:off x="909" y="307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1" name="Oval 34">
                <a:extLst>
                  <a:ext uri="{FF2B5EF4-FFF2-40B4-BE49-F238E27FC236}">
                    <a16:creationId xmlns:a16="http://schemas.microsoft.com/office/drawing/2014/main" id="{0E2FCD80-CCEB-4B13-9697-1A11EF88FB7A}"/>
                  </a:ext>
                </a:extLst>
              </p:cNvPr>
              <p:cNvSpPr>
                <a:spLocks noChangeArrowheads="1"/>
              </p:cNvSpPr>
              <p:nvPr/>
            </p:nvSpPr>
            <p:spPr bwMode="auto">
              <a:xfrm>
                <a:off x="855" y="2953"/>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2" name="Oval 35">
                <a:extLst>
                  <a:ext uri="{FF2B5EF4-FFF2-40B4-BE49-F238E27FC236}">
                    <a16:creationId xmlns:a16="http://schemas.microsoft.com/office/drawing/2014/main" id="{F181009C-4BDA-4184-98E9-7AD467BD2A2C}"/>
                  </a:ext>
                </a:extLst>
              </p:cNvPr>
              <p:cNvSpPr>
                <a:spLocks noChangeArrowheads="1"/>
              </p:cNvSpPr>
              <p:nvPr/>
            </p:nvSpPr>
            <p:spPr bwMode="auto">
              <a:xfrm>
                <a:off x="726" y="3109"/>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3" name="Oval 36">
                <a:extLst>
                  <a:ext uri="{FF2B5EF4-FFF2-40B4-BE49-F238E27FC236}">
                    <a16:creationId xmlns:a16="http://schemas.microsoft.com/office/drawing/2014/main" id="{9D643A2A-35C3-4FD1-A10C-723F0E34E0D1}"/>
                  </a:ext>
                </a:extLst>
              </p:cNvPr>
              <p:cNvSpPr>
                <a:spLocks noChangeArrowheads="1"/>
              </p:cNvSpPr>
              <p:nvPr/>
            </p:nvSpPr>
            <p:spPr bwMode="auto">
              <a:xfrm>
                <a:off x="951" y="312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4" name="Oval 37">
                <a:extLst>
                  <a:ext uri="{FF2B5EF4-FFF2-40B4-BE49-F238E27FC236}">
                    <a16:creationId xmlns:a16="http://schemas.microsoft.com/office/drawing/2014/main" id="{7BBD9D14-54E9-4423-B0F1-2A320E2AECA6}"/>
                  </a:ext>
                </a:extLst>
              </p:cNvPr>
              <p:cNvSpPr>
                <a:spLocks noChangeArrowheads="1"/>
              </p:cNvSpPr>
              <p:nvPr/>
            </p:nvSpPr>
            <p:spPr bwMode="auto">
              <a:xfrm>
                <a:off x="975" y="2950"/>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5" name="Oval 38">
                <a:extLst>
                  <a:ext uri="{FF2B5EF4-FFF2-40B4-BE49-F238E27FC236}">
                    <a16:creationId xmlns:a16="http://schemas.microsoft.com/office/drawing/2014/main" id="{484B08FA-8AFA-4D7A-AE4D-F12720537482}"/>
                  </a:ext>
                </a:extLst>
              </p:cNvPr>
              <p:cNvSpPr>
                <a:spLocks noChangeArrowheads="1"/>
              </p:cNvSpPr>
              <p:nvPr/>
            </p:nvSpPr>
            <p:spPr bwMode="auto">
              <a:xfrm>
                <a:off x="843" y="3079"/>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6" name="Oval 39">
                <a:extLst>
                  <a:ext uri="{FF2B5EF4-FFF2-40B4-BE49-F238E27FC236}">
                    <a16:creationId xmlns:a16="http://schemas.microsoft.com/office/drawing/2014/main" id="{29C3BBA5-EE5D-4F06-94A7-7350FA025F1C}"/>
                  </a:ext>
                </a:extLst>
              </p:cNvPr>
              <p:cNvSpPr>
                <a:spLocks noChangeArrowheads="1"/>
              </p:cNvSpPr>
              <p:nvPr/>
            </p:nvSpPr>
            <p:spPr bwMode="auto">
              <a:xfrm>
                <a:off x="765" y="304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7" name="Oval 40">
                <a:extLst>
                  <a:ext uri="{FF2B5EF4-FFF2-40B4-BE49-F238E27FC236}">
                    <a16:creationId xmlns:a16="http://schemas.microsoft.com/office/drawing/2014/main" id="{D13BE635-FA15-4B47-A547-F24E220077E0}"/>
                  </a:ext>
                </a:extLst>
              </p:cNvPr>
              <p:cNvSpPr>
                <a:spLocks noChangeArrowheads="1"/>
              </p:cNvSpPr>
              <p:nvPr/>
            </p:nvSpPr>
            <p:spPr bwMode="auto">
              <a:xfrm>
                <a:off x="876" y="313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8" name="Oval 41">
                <a:extLst>
                  <a:ext uri="{FF2B5EF4-FFF2-40B4-BE49-F238E27FC236}">
                    <a16:creationId xmlns:a16="http://schemas.microsoft.com/office/drawing/2014/main" id="{25203FA7-9A10-4A1F-AA79-F768D51FBE7B}"/>
                  </a:ext>
                </a:extLst>
              </p:cNvPr>
              <p:cNvSpPr>
                <a:spLocks noChangeArrowheads="1"/>
              </p:cNvSpPr>
              <p:nvPr/>
            </p:nvSpPr>
            <p:spPr bwMode="auto">
              <a:xfrm>
                <a:off x="1257" y="2920"/>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09" name="Oval 42">
                <a:extLst>
                  <a:ext uri="{FF2B5EF4-FFF2-40B4-BE49-F238E27FC236}">
                    <a16:creationId xmlns:a16="http://schemas.microsoft.com/office/drawing/2014/main" id="{4A197E48-8B97-4E3C-AEDC-A5E99C23E945}"/>
                  </a:ext>
                </a:extLst>
              </p:cNvPr>
              <p:cNvSpPr>
                <a:spLocks noChangeArrowheads="1"/>
              </p:cNvSpPr>
              <p:nvPr/>
            </p:nvSpPr>
            <p:spPr bwMode="auto">
              <a:xfrm>
                <a:off x="1218" y="283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0" name="Oval 43">
                <a:extLst>
                  <a:ext uri="{FF2B5EF4-FFF2-40B4-BE49-F238E27FC236}">
                    <a16:creationId xmlns:a16="http://schemas.microsoft.com/office/drawing/2014/main" id="{D753868E-DE47-4BC9-A297-CDBE8F52E8A9}"/>
                  </a:ext>
                </a:extLst>
              </p:cNvPr>
              <p:cNvSpPr>
                <a:spLocks noChangeArrowheads="1"/>
              </p:cNvSpPr>
              <p:nvPr/>
            </p:nvSpPr>
            <p:spPr bwMode="auto">
              <a:xfrm>
                <a:off x="1215" y="2953"/>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1" name="Oval 44">
                <a:extLst>
                  <a:ext uri="{FF2B5EF4-FFF2-40B4-BE49-F238E27FC236}">
                    <a16:creationId xmlns:a16="http://schemas.microsoft.com/office/drawing/2014/main" id="{83E0C248-6C95-4FB6-809D-D13478B1E66C}"/>
                  </a:ext>
                </a:extLst>
              </p:cNvPr>
              <p:cNvSpPr>
                <a:spLocks noChangeArrowheads="1"/>
              </p:cNvSpPr>
              <p:nvPr/>
            </p:nvSpPr>
            <p:spPr bwMode="auto">
              <a:xfrm>
                <a:off x="1287" y="2869"/>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2" name="Oval 45">
                <a:extLst>
                  <a:ext uri="{FF2B5EF4-FFF2-40B4-BE49-F238E27FC236}">
                    <a16:creationId xmlns:a16="http://schemas.microsoft.com/office/drawing/2014/main" id="{80EE60D3-8122-4731-83DD-993BC6D6CA8F}"/>
                  </a:ext>
                </a:extLst>
              </p:cNvPr>
              <p:cNvSpPr>
                <a:spLocks noChangeArrowheads="1"/>
              </p:cNvSpPr>
              <p:nvPr/>
            </p:nvSpPr>
            <p:spPr bwMode="auto">
              <a:xfrm>
                <a:off x="879" y="3013"/>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3" name="Oval 46">
                <a:extLst>
                  <a:ext uri="{FF2B5EF4-FFF2-40B4-BE49-F238E27FC236}">
                    <a16:creationId xmlns:a16="http://schemas.microsoft.com/office/drawing/2014/main" id="{4EC3BE9F-BCD9-43D4-ADFB-7D097808EC21}"/>
                  </a:ext>
                </a:extLst>
              </p:cNvPr>
              <p:cNvSpPr>
                <a:spLocks noChangeArrowheads="1"/>
              </p:cNvSpPr>
              <p:nvPr/>
            </p:nvSpPr>
            <p:spPr bwMode="auto">
              <a:xfrm>
                <a:off x="1380" y="3304"/>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4" name="Oval 47">
                <a:extLst>
                  <a:ext uri="{FF2B5EF4-FFF2-40B4-BE49-F238E27FC236}">
                    <a16:creationId xmlns:a16="http://schemas.microsoft.com/office/drawing/2014/main" id="{51BCEC6C-4BC0-462D-A8B2-4AC3AF800E49}"/>
                  </a:ext>
                </a:extLst>
              </p:cNvPr>
              <p:cNvSpPr>
                <a:spLocks noChangeArrowheads="1"/>
              </p:cNvSpPr>
              <p:nvPr/>
            </p:nvSpPr>
            <p:spPr bwMode="auto">
              <a:xfrm>
                <a:off x="1447" y="334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5" name="Oval 48">
                <a:extLst>
                  <a:ext uri="{FF2B5EF4-FFF2-40B4-BE49-F238E27FC236}">
                    <a16:creationId xmlns:a16="http://schemas.microsoft.com/office/drawing/2014/main" id="{690680DB-2687-4909-9D09-5215B0C7C6DF}"/>
                  </a:ext>
                </a:extLst>
              </p:cNvPr>
              <p:cNvSpPr>
                <a:spLocks noChangeArrowheads="1"/>
              </p:cNvSpPr>
              <p:nvPr/>
            </p:nvSpPr>
            <p:spPr bwMode="auto">
              <a:xfrm>
                <a:off x="1475" y="3474"/>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6" name="Oval 49">
                <a:extLst>
                  <a:ext uri="{FF2B5EF4-FFF2-40B4-BE49-F238E27FC236}">
                    <a16:creationId xmlns:a16="http://schemas.microsoft.com/office/drawing/2014/main" id="{FBFF9E58-BB82-41F4-B2DB-B3A5944EF7F3}"/>
                  </a:ext>
                </a:extLst>
              </p:cNvPr>
              <p:cNvSpPr>
                <a:spLocks noChangeArrowheads="1"/>
              </p:cNvSpPr>
              <p:nvPr/>
            </p:nvSpPr>
            <p:spPr bwMode="auto">
              <a:xfrm>
                <a:off x="1552" y="3413"/>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7" name="Oval 50">
                <a:extLst>
                  <a:ext uri="{FF2B5EF4-FFF2-40B4-BE49-F238E27FC236}">
                    <a16:creationId xmlns:a16="http://schemas.microsoft.com/office/drawing/2014/main" id="{FBE0B411-BEFA-44D5-8AB2-165EBD266529}"/>
                  </a:ext>
                </a:extLst>
              </p:cNvPr>
              <p:cNvSpPr>
                <a:spLocks noChangeArrowheads="1"/>
              </p:cNvSpPr>
              <p:nvPr/>
            </p:nvSpPr>
            <p:spPr bwMode="auto">
              <a:xfrm>
                <a:off x="1498" y="3290"/>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8" name="Oval 51">
                <a:extLst>
                  <a:ext uri="{FF2B5EF4-FFF2-40B4-BE49-F238E27FC236}">
                    <a16:creationId xmlns:a16="http://schemas.microsoft.com/office/drawing/2014/main" id="{881B9481-0614-4B3C-8B54-97599E81E95C}"/>
                  </a:ext>
                </a:extLst>
              </p:cNvPr>
              <p:cNvSpPr>
                <a:spLocks noChangeArrowheads="1"/>
              </p:cNvSpPr>
              <p:nvPr/>
            </p:nvSpPr>
            <p:spPr bwMode="auto">
              <a:xfrm>
                <a:off x="1414" y="341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19" name="Oval 52">
                <a:extLst>
                  <a:ext uri="{FF2B5EF4-FFF2-40B4-BE49-F238E27FC236}">
                    <a16:creationId xmlns:a16="http://schemas.microsoft.com/office/drawing/2014/main" id="{42916A00-9F7B-4B17-A52B-0C9035175450}"/>
                  </a:ext>
                </a:extLst>
              </p:cNvPr>
              <p:cNvSpPr>
                <a:spLocks noChangeArrowheads="1"/>
              </p:cNvSpPr>
              <p:nvPr/>
            </p:nvSpPr>
            <p:spPr bwMode="auto">
              <a:xfrm>
                <a:off x="1504" y="343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20" name="Oval 53">
                <a:extLst>
                  <a:ext uri="{FF2B5EF4-FFF2-40B4-BE49-F238E27FC236}">
                    <a16:creationId xmlns:a16="http://schemas.microsoft.com/office/drawing/2014/main" id="{43AB06A6-3C12-4201-AFA5-5D7146472952}"/>
                  </a:ext>
                </a:extLst>
              </p:cNvPr>
              <p:cNvSpPr>
                <a:spLocks noChangeArrowheads="1"/>
              </p:cNvSpPr>
              <p:nvPr/>
            </p:nvSpPr>
            <p:spPr bwMode="auto">
              <a:xfrm>
                <a:off x="1531" y="3374"/>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21" name="Oval 54">
                <a:extLst>
                  <a:ext uri="{FF2B5EF4-FFF2-40B4-BE49-F238E27FC236}">
                    <a16:creationId xmlns:a16="http://schemas.microsoft.com/office/drawing/2014/main" id="{FA92182F-E411-475B-B9C5-768AF4FB4279}"/>
                  </a:ext>
                </a:extLst>
              </p:cNvPr>
              <p:cNvSpPr>
                <a:spLocks noChangeArrowheads="1"/>
              </p:cNvSpPr>
              <p:nvPr/>
            </p:nvSpPr>
            <p:spPr bwMode="auto">
              <a:xfrm>
                <a:off x="1450" y="3440"/>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22" name="Oval 55">
                <a:extLst>
                  <a:ext uri="{FF2B5EF4-FFF2-40B4-BE49-F238E27FC236}">
                    <a16:creationId xmlns:a16="http://schemas.microsoft.com/office/drawing/2014/main" id="{EBD2CBCB-FE3F-4E40-9ABD-7F545F4EE181}"/>
                  </a:ext>
                </a:extLst>
              </p:cNvPr>
              <p:cNvSpPr>
                <a:spLocks noChangeArrowheads="1"/>
              </p:cNvSpPr>
              <p:nvPr/>
            </p:nvSpPr>
            <p:spPr bwMode="auto">
              <a:xfrm>
                <a:off x="1408" y="3383"/>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23" name="Oval 56">
                <a:extLst>
                  <a:ext uri="{FF2B5EF4-FFF2-40B4-BE49-F238E27FC236}">
                    <a16:creationId xmlns:a16="http://schemas.microsoft.com/office/drawing/2014/main" id="{804279BF-E0C8-49E4-B424-7FD00E7E6F30}"/>
                  </a:ext>
                </a:extLst>
              </p:cNvPr>
              <p:cNvSpPr>
                <a:spLocks noChangeArrowheads="1"/>
              </p:cNvSpPr>
              <p:nvPr/>
            </p:nvSpPr>
            <p:spPr bwMode="auto">
              <a:xfrm>
                <a:off x="1519" y="3473"/>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24" name="Oval 57">
                <a:extLst>
                  <a:ext uri="{FF2B5EF4-FFF2-40B4-BE49-F238E27FC236}">
                    <a16:creationId xmlns:a16="http://schemas.microsoft.com/office/drawing/2014/main" id="{A2DE09F3-5AB0-43AB-AF2D-E1EBEE2AF057}"/>
                  </a:ext>
                </a:extLst>
              </p:cNvPr>
              <p:cNvSpPr>
                <a:spLocks noChangeArrowheads="1"/>
              </p:cNvSpPr>
              <p:nvPr/>
            </p:nvSpPr>
            <p:spPr bwMode="auto">
              <a:xfrm>
                <a:off x="1471" y="3392"/>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25" name="Oval 58">
                <a:extLst>
                  <a:ext uri="{FF2B5EF4-FFF2-40B4-BE49-F238E27FC236}">
                    <a16:creationId xmlns:a16="http://schemas.microsoft.com/office/drawing/2014/main" id="{C4865407-3416-4077-A735-4F8630DA5F4D}"/>
                  </a:ext>
                </a:extLst>
              </p:cNvPr>
              <p:cNvSpPr>
                <a:spLocks noChangeArrowheads="1"/>
              </p:cNvSpPr>
              <p:nvPr/>
            </p:nvSpPr>
            <p:spPr bwMode="auto">
              <a:xfrm rot="-1428127">
                <a:off x="664" y="2826"/>
                <a:ext cx="678" cy="336"/>
              </a:xfrm>
              <a:prstGeom prst="ellipse">
                <a:avLst/>
              </a:pr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26" name="Oval 59">
                <a:extLst>
                  <a:ext uri="{FF2B5EF4-FFF2-40B4-BE49-F238E27FC236}">
                    <a16:creationId xmlns:a16="http://schemas.microsoft.com/office/drawing/2014/main" id="{63DD193A-8137-4517-A92C-44078B135BC5}"/>
                  </a:ext>
                </a:extLst>
              </p:cNvPr>
              <p:cNvSpPr>
                <a:spLocks noChangeArrowheads="1"/>
              </p:cNvSpPr>
              <p:nvPr/>
            </p:nvSpPr>
            <p:spPr bwMode="auto">
              <a:xfrm rot="-1982888">
                <a:off x="1380" y="3244"/>
                <a:ext cx="194" cy="279"/>
              </a:xfrm>
              <a:prstGeom prst="ellipse">
                <a:avLst/>
              </a:pr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grpSp>
            <p:nvGrpSpPr>
              <p:cNvPr id="127" name="Group 60">
                <a:extLst>
                  <a:ext uri="{FF2B5EF4-FFF2-40B4-BE49-F238E27FC236}">
                    <a16:creationId xmlns:a16="http://schemas.microsoft.com/office/drawing/2014/main" id="{71DD6DC7-A29E-4927-9418-65429FBF3596}"/>
                  </a:ext>
                </a:extLst>
              </p:cNvPr>
              <p:cNvGrpSpPr>
                <a:grpSpLocks/>
              </p:cNvGrpSpPr>
              <p:nvPr/>
            </p:nvGrpSpPr>
            <p:grpSpPr bwMode="auto">
              <a:xfrm>
                <a:off x="902" y="2955"/>
                <a:ext cx="130" cy="130"/>
                <a:chOff x="316" y="3648"/>
                <a:chExt cx="130" cy="130"/>
              </a:xfrm>
            </p:grpSpPr>
            <p:sp>
              <p:nvSpPr>
                <p:cNvPr id="134" name="Line 61">
                  <a:extLst>
                    <a:ext uri="{FF2B5EF4-FFF2-40B4-BE49-F238E27FC236}">
                      <a16:creationId xmlns:a16="http://schemas.microsoft.com/office/drawing/2014/main" id="{6B01ADD1-91B8-44DB-A988-65A54DCF8B97}"/>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35" name="Line 62">
                  <a:extLst>
                    <a:ext uri="{FF2B5EF4-FFF2-40B4-BE49-F238E27FC236}">
                      <a16:creationId xmlns:a16="http://schemas.microsoft.com/office/drawing/2014/main" id="{23BCC71F-5520-4F74-ABFB-FCBA4CB5D4CB}"/>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grpSp>
            <p:nvGrpSpPr>
              <p:cNvPr id="128" name="Group 63">
                <a:extLst>
                  <a:ext uri="{FF2B5EF4-FFF2-40B4-BE49-F238E27FC236}">
                    <a16:creationId xmlns:a16="http://schemas.microsoft.com/office/drawing/2014/main" id="{CE51778E-87C2-4154-A16E-8349BDBC5886}"/>
                  </a:ext>
                </a:extLst>
              </p:cNvPr>
              <p:cNvGrpSpPr>
                <a:grpSpLocks/>
              </p:cNvGrpSpPr>
              <p:nvPr/>
            </p:nvGrpSpPr>
            <p:grpSpPr bwMode="auto">
              <a:xfrm>
                <a:off x="1440" y="3343"/>
                <a:ext cx="130" cy="130"/>
                <a:chOff x="316" y="3648"/>
                <a:chExt cx="130" cy="130"/>
              </a:xfrm>
            </p:grpSpPr>
            <p:sp>
              <p:nvSpPr>
                <p:cNvPr id="132" name="Line 64">
                  <a:extLst>
                    <a:ext uri="{FF2B5EF4-FFF2-40B4-BE49-F238E27FC236}">
                      <a16:creationId xmlns:a16="http://schemas.microsoft.com/office/drawing/2014/main" id="{1C646DA7-62F4-49F7-9104-89791BE5A9BC}"/>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33" name="Line 65">
                  <a:extLst>
                    <a:ext uri="{FF2B5EF4-FFF2-40B4-BE49-F238E27FC236}">
                      <a16:creationId xmlns:a16="http://schemas.microsoft.com/office/drawing/2014/main" id="{D318D9FB-8F68-49E6-B6E8-E045264878DA}"/>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sp>
            <p:nvSpPr>
              <p:cNvPr id="129" name="Line 66">
                <a:extLst>
                  <a:ext uri="{FF2B5EF4-FFF2-40B4-BE49-F238E27FC236}">
                    <a16:creationId xmlns:a16="http://schemas.microsoft.com/office/drawing/2014/main" id="{F07D609D-11DA-4F81-AD36-F366A9EA21EA}"/>
                  </a:ext>
                </a:extLst>
              </p:cNvPr>
              <p:cNvSpPr>
                <a:spLocks noChangeShapeType="1"/>
              </p:cNvSpPr>
              <p:nvPr/>
            </p:nvSpPr>
            <p:spPr bwMode="auto">
              <a:xfrm>
                <a:off x="966" y="3024"/>
                <a:ext cx="114" cy="414"/>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30" name="Line 67">
                <a:extLst>
                  <a:ext uri="{FF2B5EF4-FFF2-40B4-BE49-F238E27FC236}">
                    <a16:creationId xmlns:a16="http://schemas.microsoft.com/office/drawing/2014/main" id="{108C1A16-958C-404C-8A1A-EE1174905DF7}"/>
                  </a:ext>
                </a:extLst>
              </p:cNvPr>
              <p:cNvSpPr>
                <a:spLocks noChangeShapeType="1"/>
              </p:cNvSpPr>
              <p:nvPr/>
            </p:nvSpPr>
            <p:spPr bwMode="auto">
              <a:xfrm flipH="1">
                <a:off x="1074" y="3402"/>
                <a:ext cx="426" cy="3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131" name="Text Box 68">
                <a:extLst>
                  <a:ext uri="{FF2B5EF4-FFF2-40B4-BE49-F238E27FC236}">
                    <a16:creationId xmlns:a16="http://schemas.microsoft.com/office/drawing/2014/main" id="{7F8ABFE6-75FD-4D69-B81B-D75A171BE6F1}"/>
                  </a:ext>
                </a:extLst>
              </p:cNvPr>
              <p:cNvSpPr txBox="1">
                <a:spLocks noChangeArrowheads="1"/>
              </p:cNvSpPr>
              <p:nvPr/>
            </p:nvSpPr>
            <p:spPr bwMode="auto">
              <a:xfrm>
                <a:off x="554" y="3420"/>
                <a:ext cx="93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New positions of cluster means</a:t>
                </a:r>
                <a:endParaRPr lang="en-US" altLang="zh-CN" sz="1400" b="0">
                  <a:latin typeface="Times New Roman" panose="02020603050405020304" pitchFamily="18" charset="0"/>
                </a:endParaRPr>
              </a:p>
            </p:txBody>
          </p:sp>
        </p:grpSp>
        <p:grpSp>
          <p:nvGrpSpPr>
            <p:cNvPr id="16" name="Group 69">
              <a:extLst>
                <a:ext uri="{FF2B5EF4-FFF2-40B4-BE49-F238E27FC236}">
                  <a16:creationId xmlns:a16="http://schemas.microsoft.com/office/drawing/2014/main" id="{5A91807D-E5DE-4580-BC12-04450FAAFD65}"/>
                </a:ext>
              </a:extLst>
            </p:cNvPr>
            <p:cNvGrpSpPr>
              <a:grpSpLocks/>
            </p:cNvGrpSpPr>
            <p:nvPr/>
          </p:nvGrpSpPr>
          <p:grpSpPr bwMode="auto">
            <a:xfrm>
              <a:off x="3448050" y="1630365"/>
              <a:ext cx="4843464" cy="2311402"/>
              <a:chOff x="2172" y="1027"/>
              <a:chExt cx="3051" cy="1456"/>
            </a:xfrm>
          </p:grpSpPr>
          <p:sp>
            <p:nvSpPr>
              <p:cNvPr id="72" name="Text Box 70">
                <a:extLst>
                  <a:ext uri="{FF2B5EF4-FFF2-40B4-BE49-F238E27FC236}">
                    <a16:creationId xmlns:a16="http://schemas.microsoft.com/office/drawing/2014/main" id="{49C5B1D3-9590-4DFB-AB45-BEF6749796E5}"/>
                  </a:ext>
                </a:extLst>
              </p:cNvPr>
              <p:cNvSpPr txBox="1">
                <a:spLocks noChangeArrowheads="1"/>
              </p:cNvSpPr>
              <p:nvPr/>
            </p:nvSpPr>
            <p:spPr bwMode="auto">
              <a:xfrm>
                <a:off x="2172" y="1235"/>
                <a:ext cx="104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Assign pixel 1 to cluster a, 2 to b etc. </a:t>
                </a:r>
                <a:endParaRPr lang="en-US" altLang="zh-CN" sz="1400" b="0">
                  <a:latin typeface="Times New Roman" panose="02020603050405020304" pitchFamily="18" charset="0"/>
                </a:endParaRPr>
              </a:p>
            </p:txBody>
          </p:sp>
          <p:sp>
            <p:nvSpPr>
              <p:cNvPr id="73" name="AutoShape 71">
                <a:extLst>
                  <a:ext uri="{FF2B5EF4-FFF2-40B4-BE49-F238E27FC236}">
                    <a16:creationId xmlns:a16="http://schemas.microsoft.com/office/drawing/2014/main" id="{48F98471-147A-48FD-9202-431F30C4B641}"/>
                  </a:ext>
                </a:extLst>
              </p:cNvPr>
              <p:cNvSpPr>
                <a:spLocks noChangeArrowheads="1"/>
              </p:cNvSpPr>
              <p:nvPr/>
            </p:nvSpPr>
            <p:spPr bwMode="auto">
              <a:xfrm>
                <a:off x="2256" y="1598"/>
                <a:ext cx="974" cy="205"/>
              </a:xfrm>
              <a:prstGeom prst="rightArrow">
                <a:avLst>
                  <a:gd name="adj1" fmla="val 50000"/>
                  <a:gd name="adj2" fmla="val 118758"/>
                </a:avLst>
              </a:prstGeom>
              <a:solidFill>
                <a:schemeClr val="accent1"/>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74" name="Line 72">
                <a:extLst>
                  <a:ext uri="{FF2B5EF4-FFF2-40B4-BE49-F238E27FC236}">
                    <a16:creationId xmlns:a16="http://schemas.microsoft.com/office/drawing/2014/main" id="{C88CA0AC-7B4A-4DEC-B4A1-35D7E4589D6E}"/>
                  </a:ext>
                </a:extLst>
              </p:cNvPr>
              <p:cNvSpPr>
                <a:spLocks noChangeShapeType="1"/>
              </p:cNvSpPr>
              <p:nvPr/>
            </p:nvSpPr>
            <p:spPr bwMode="auto">
              <a:xfrm flipH="1">
                <a:off x="3427" y="1329"/>
                <a:ext cx="1" cy="981"/>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75" name="Line 73">
                <a:extLst>
                  <a:ext uri="{FF2B5EF4-FFF2-40B4-BE49-F238E27FC236}">
                    <a16:creationId xmlns:a16="http://schemas.microsoft.com/office/drawing/2014/main" id="{46D05B62-9A17-45F9-A2F6-140D7ED5579C}"/>
                  </a:ext>
                </a:extLst>
              </p:cNvPr>
              <p:cNvSpPr>
                <a:spLocks noChangeShapeType="1"/>
              </p:cNvSpPr>
              <p:nvPr/>
            </p:nvSpPr>
            <p:spPr bwMode="auto">
              <a:xfrm>
                <a:off x="3428" y="2310"/>
                <a:ext cx="12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76" name="Text Box 74">
                <a:extLst>
                  <a:ext uri="{FF2B5EF4-FFF2-40B4-BE49-F238E27FC236}">
                    <a16:creationId xmlns:a16="http://schemas.microsoft.com/office/drawing/2014/main" id="{41DE2D4D-D96B-46F4-B0AB-57204DE82D8A}"/>
                  </a:ext>
                </a:extLst>
              </p:cNvPr>
              <p:cNvSpPr txBox="1">
                <a:spLocks noChangeArrowheads="1"/>
              </p:cNvSpPr>
              <p:nvPr/>
            </p:nvSpPr>
            <p:spPr bwMode="auto">
              <a:xfrm>
                <a:off x="3290" y="1048"/>
                <a:ext cx="33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1</a:t>
                </a:r>
                <a:endParaRPr lang="en-US" altLang="zh-CN" sz="1400" b="0">
                  <a:latin typeface="Times New Roman" panose="02020603050405020304" pitchFamily="18" charset="0"/>
                </a:endParaRPr>
              </a:p>
            </p:txBody>
          </p:sp>
          <p:sp>
            <p:nvSpPr>
              <p:cNvPr id="77" name="Text Box 75">
                <a:extLst>
                  <a:ext uri="{FF2B5EF4-FFF2-40B4-BE49-F238E27FC236}">
                    <a16:creationId xmlns:a16="http://schemas.microsoft.com/office/drawing/2014/main" id="{963687F9-5E98-4EE6-928B-8164E1819C60}"/>
                  </a:ext>
                </a:extLst>
              </p:cNvPr>
              <p:cNvSpPr txBox="1">
                <a:spLocks noChangeArrowheads="1"/>
              </p:cNvSpPr>
              <p:nvPr/>
            </p:nvSpPr>
            <p:spPr bwMode="auto">
              <a:xfrm>
                <a:off x="4701" y="2157"/>
                <a:ext cx="33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2</a:t>
                </a:r>
                <a:endParaRPr lang="en-US" altLang="zh-CN" sz="1400" b="0">
                  <a:latin typeface="Times New Roman" panose="02020603050405020304" pitchFamily="18" charset="0"/>
                </a:endParaRPr>
              </a:p>
            </p:txBody>
          </p:sp>
          <p:sp>
            <p:nvSpPr>
              <p:cNvPr id="78" name="Text Box 76">
                <a:extLst>
                  <a:ext uri="{FF2B5EF4-FFF2-40B4-BE49-F238E27FC236}">
                    <a16:creationId xmlns:a16="http://schemas.microsoft.com/office/drawing/2014/main" id="{02EAE63A-C8CD-41B9-A743-72F3F38E451C}"/>
                  </a:ext>
                </a:extLst>
              </p:cNvPr>
              <p:cNvSpPr txBox="1">
                <a:spLocks noChangeArrowheads="1"/>
              </p:cNvSpPr>
              <p:nvPr/>
            </p:nvSpPr>
            <p:spPr bwMode="auto">
              <a:xfrm>
                <a:off x="4507" y="1777"/>
                <a:ext cx="2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b</a:t>
                </a:r>
                <a:endParaRPr lang="en-US" altLang="zh-CN" sz="1000" b="0">
                  <a:latin typeface="Times New Roman" panose="02020603050405020304" pitchFamily="18" charset="0"/>
                </a:endParaRPr>
              </a:p>
            </p:txBody>
          </p:sp>
          <p:grpSp>
            <p:nvGrpSpPr>
              <p:cNvPr id="79" name="Group 77">
                <a:extLst>
                  <a:ext uri="{FF2B5EF4-FFF2-40B4-BE49-F238E27FC236}">
                    <a16:creationId xmlns:a16="http://schemas.microsoft.com/office/drawing/2014/main" id="{8B1F689F-D3A1-4F57-8FD5-138A5333CE8D}"/>
                  </a:ext>
                </a:extLst>
              </p:cNvPr>
              <p:cNvGrpSpPr>
                <a:grpSpLocks/>
              </p:cNvGrpSpPr>
              <p:nvPr/>
            </p:nvGrpSpPr>
            <p:grpSpPr bwMode="auto">
              <a:xfrm>
                <a:off x="4558" y="1655"/>
                <a:ext cx="130" cy="130"/>
                <a:chOff x="316" y="3648"/>
                <a:chExt cx="130" cy="130"/>
              </a:xfrm>
            </p:grpSpPr>
            <p:sp>
              <p:nvSpPr>
                <p:cNvPr id="89" name="Line 78">
                  <a:extLst>
                    <a:ext uri="{FF2B5EF4-FFF2-40B4-BE49-F238E27FC236}">
                      <a16:creationId xmlns:a16="http://schemas.microsoft.com/office/drawing/2014/main" id="{1BD74160-0858-4964-9484-79BC61D0475B}"/>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90" name="Line 79">
                  <a:extLst>
                    <a:ext uri="{FF2B5EF4-FFF2-40B4-BE49-F238E27FC236}">
                      <a16:creationId xmlns:a16="http://schemas.microsoft.com/office/drawing/2014/main" id="{77D4EA2D-F806-4292-9BED-C90E3CE35014}"/>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sp>
            <p:nvSpPr>
              <p:cNvPr id="80" name="Text Box 80">
                <a:extLst>
                  <a:ext uri="{FF2B5EF4-FFF2-40B4-BE49-F238E27FC236}">
                    <a16:creationId xmlns:a16="http://schemas.microsoft.com/office/drawing/2014/main" id="{EB8AD63B-8867-4E06-9167-B76DC9A2D9E9}"/>
                  </a:ext>
                </a:extLst>
              </p:cNvPr>
              <p:cNvSpPr txBox="1">
                <a:spLocks noChangeArrowheads="1"/>
              </p:cNvSpPr>
              <p:nvPr/>
            </p:nvSpPr>
            <p:spPr bwMode="auto">
              <a:xfrm>
                <a:off x="3741" y="1454"/>
                <a:ext cx="24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a</a:t>
                </a:r>
                <a:endParaRPr lang="en-US" altLang="zh-CN" sz="1000" b="0">
                  <a:latin typeface="Times New Roman" panose="02020603050405020304" pitchFamily="18" charset="0"/>
                </a:endParaRPr>
              </a:p>
            </p:txBody>
          </p:sp>
          <p:grpSp>
            <p:nvGrpSpPr>
              <p:cNvPr id="81" name="Group 81">
                <a:extLst>
                  <a:ext uri="{FF2B5EF4-FFF2-40B4-BE49-F238E27FC236}">
                    <a16:creationId xmlns:a16="http://schemas.microsoft.com/office/drawing/2014/main" id="{A93790BE-1ED2-4B50-A69C-BCC82680B53E}"/>
                  </a:ext>
                </a:extLst>
              </p:cNvPr>
              <p:cNvGrpSpPr>
                <a:grpSpLocks/>
              </p:cNvGrpSpPr>
              <p:nvPr/>
            </p:nvGrpSpPr>
            <p:grpSpPr bwMode="auto">
              <a:xfrm>
                <a:off x="3811" y="1593"/>
                <a:ext cx="130" cy="130"/>
                <a:chOff x="316" y="3648"/>
                <a:chExt cx="130" cy="130"/>
              </a:xfrm>
            </p:grpSpPr>
            <p:sp>
              <p:nvSpPr>
                <p:cNvPr id="87" name="Line 82">
                  <a:extLst>
                    <a:ext uri="{FF2B5EF4-FFF2-40B4-BE49-F238E27FC236}">
                      <a16:creationId xmlns:a16="http://schemas.microsoft.com/office/drawing/2014/main" id="{2EEDE859-8A4F-4CA6-B363-AE67CB26C68A}"/>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88" name="Line 83">
                  <a:extLst>
                    <a:ext uri="{FF2B5EF4-FFF2-40B4-BE49-F238E27FC236}">
                      <a16:creationId xmlns:a16="http://schemas.microsoft.com/office/drawing/2014/main" id="{DE2BC99E-8EBB-4A49-9D92-8E6A2602B037}"/>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sp>
            <p:nvSpPr>
              <p:cNvPr id="82" name="Text Box 84">
                <a:extLst>
                  <a:ext uri="{FF2B5EF4-FFF2-40B4-BE49-F238E27FC236}">
                    <a16:creationId xmlns:a16="http://schemas.microsoft.com/office/drawing/2014/main" id="{0E96B02A-2992-4677-BE57-DED8206FF6A3}"/>
                  </a:ext>
                </a:extLst>
              </p:cNvPr>
              <p:cNvSpPr txBox="1">
                <a:spLocks noChangeArrowheads="1"/>
              </p:cNvSpPr>
              <p:nvPr/>
            </p:nvSpPr>
            <p:spPr bwMode="auto">
              <a:xfrm>
                <a:off x="3758" y="1027"/>
                <a:ext cx="146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Cluster means move towards pixels 1 and 2 respectively</a:t>
                </a:r>
                <a:endParaRPr lang="en-US" altLang="zh-CN" sz="1400" b="0">
                  <a:latin typeface="Times New Roman" panose="02020603050405020304" pitchFamily="18" charset="0"/>
                </a:endParaRPr>
              </a:p>
            </p:txBody>
          </p:sp>
          <p:sp>
            <p:nvSpPr>
              <p:cNvPr id="83" name="Text Box 85">
                <a:extLst>
                  <a:ext uri="{FF2B5EF4-FFF2-40B4-BE49-F238E27FC236}">
                    <a16:creationId xmlns:a16="http://schemas.microsoft.com/office/drawing/2014/main" id="{F2028A0D-CC57-4DA3-B3B9-00E0E02F002C}"/>
                  </a:ext>
                </a:extLst>
              </p:cNvPr>
              <p:cNvSpPr txBox="1">
                <a:spLocks noChangeArrowheads="1"/>
              </p:cNvSpPr>
              <p:nvPr/>
            </p:nvSpPr>
            <p:spPr bwMode="auto">
              <a:xfrm>
                <a:off x="3681" y="1692"/>
                <a:ext cx="4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Pixel 1</a:t>
                </a:r>
                <a:endParaRPr lang="en-US" altLang="zh-CN" sz="1000" b="0">
                  <a:latin typeface="Times New Roman" panose="02020603050405020304" pitchFamily="18" charset="0"/>
                </a:endParaRPr>
              </a:p>
            </p:txBody>
          </p:sp>
          <p:sp>
            <p:nvSpPr>
              <p:cNvPr id="84" name="Oval 86">
                <a:extLst>
                  <a:ext uri="{FF2B5EF4-FFF2-40B4-BE49-F238E27FC236}">
                    <a16:creationId xmlns:a16="http://schemas.microsoft.com/office/drawing/2014/main" id="{A603091C-74E6-4A65-AEDC-3A1F928FD5D8}"/>
                  </a:ext>
                </a:extLst>
              </p:cNvPr>
              <p:cNvSpPr>
                <a:spLocks noChangeArrowheads="1"/>
              </p:cNvSpPr>
              <p:nvPr/>
            </p:nvSpPr>
            <p:spPr bwMode="auto">
              <a:xfrm>
                <a:off x="4593" y="1676"/>
                <a:ext cx="56" cy="56"/>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85" name="Text Box 87">
                <a:extLst>
                  <a:ext uri="{FF2B5EF4-FFF2-40B4-BE49-F238E27FC236}">
                    <a16:creationId xmlns:a16="http://schemas.microsoft.com/office/drawing/2014/main" id="{4A071A98-0F96-4602-879E-2AB949A9AAEB}"/>
                  </a:ext>
                </a:extLst>
              </p:cNvPr>
              <p:cNvSpPr txBox="1">
                <a:spLocks noChangeArrowheads="1"/>
              </p:cNvSpPr>
              <p:nvPr/>
            </p:nvSpPr>
            <p:spPr bwMode="auto">
              <a:xfrm>
                <a:off x="4407" y="1527"/>
                <a:ext cx="427"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000" b="0">
                    <a:latin typeface="Times New Roman" panose="02020603050405020304" pitchFamily="18" charset="0"/>
                  </a:rPr>
                  <a:t>Pixel 2</a:t>
                </a:r>
                <a:endParaRPr lang="en-US" altLang="zh-CN" sz="1000" b="0">
                  <a:latin typeface="Times New Roman" panose="02020603050405020304" pitchFamily="18" charset="0"/>
                </a:endParaRPr>
              </a:p>
            </p:txBody>
          </p:sp>
          <p:sp>
            <p:nvSpPr>
              <p:cNvPr id="86" name="Oval 88">
                <a:extLst>
                  <a:ext uri="{FF2B5EF4-FFF2-40B4-BE49-F238E27FC236}">
                    <a16:creationId xmlns:a16="http://schemas.microsoft.com/office/drawing/2014/main" id="{2647A6F4-EBDC-4394-B1DC-4FD751279516}"/>
                  </a:ext>
                </a:extLst>
              </p:cNvPr>
              <p:cNvSpPr>
                <a:spLocks noChangeArrowheads="1"/>
              </p:cNvSpPr>
              <p:nvPr/>
            </p:nvSpPr>
            <p:spPr bwMode="auto">
              <a:xfrm>
                <a:off x="3846" y="1630"/>
                <a:ext cx="56" cy="56"/>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grpSp>
        <p:sp>
          <p:nvSpPr>
            <p:cNvPr id="18" name="Text Box 89">
              <a:extLst>
                <a:ext uri="{FF2B5EF4-FFF2-40B4-BE49-F238E27FC236}">
                  <a16:creationId xmlns:a16="http://schemas.microsoft.com/office/drawing/2014/main" id="{3D01F1F9-51DA-4CD7-9A39-CB6211F32E7D}"/>
                </a:ext>
              </a:extLst>
            </p:cNvPr>
            <p:cNvSpPr txBox="1">
              <a:spLocks noChangeArrowheads="1"/>
            </p:cNvSpPr>
            <p:nvPr/>
          </p:nvSpPr>
          <p:spPr bwMode="auto">
            <a:xfrm>
              <a:off x="7489825" y="5832475"/>
              <a:ext cx="5254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2</a:t>
              </a:r>
              <a:endParaRPr lang="en-US" altLang="zh-CN" sz="1400" b="0">
                <a:latin typeface="Times New Roman" panose="02020603050405020304" pitchFamily="18" charset="0"/>
              </a:endParaRPr>
            </a:p>
          </p:txBody>
        </p:sp>
        <p:grpSp>
          <p:nvGrpSpPr>
            <p:cNvPr id="19" name="Group 90">
              <a:extLst>
                <a:ext uri="{FF2B5EF4-FFF2-40B4-BE49-F238E27FC236}">
                  <a16:creationId xmlns:a16="http://schemas.microsoft.com/office/drawing/2014/main" id="{FA374EFD-544D-40DB-B714-2B8A8A6134D6}"/>
                </a:ext>
              </a:extLst>
            </p:cNvPr>
            <p:cNvGrpSpPr>
              <a:grpSpLocks/>
            </p:cNvGrpSpPr>
            <p:nvPr/>
          </p:nvGrpSpPr>
          <p:grpSpPr bwMode="auto">
            <a:xfrm>
              <a:off x="3559177" y="4071938"/>
              <a:ext cx="5141915" cy="2003425"/>
              <a:chOff x="2242" y="2565"/>
              <a:chExt cx="3239" cy="1262"/>
            </a:xfrm>
          </p:grpSpPr>
          <p:sp>
            <p:nvSpPr>
              <p:cNvPr id="21" name="Text Box 91">
                <a:extLst>
                  <a:ext uri="{FF2B5EF4-FFF2-40B4-BE49-F238E27FC236}">
                    <a16:creationId xmlns:a16="http://schemas.microsoft.com/office/drawing/2014/main" id="{6B79D823-94C0-468F-AFE5-A31DC6FC580B}"/>
                  </a:ext>
                </a:extLst>
              </p:cNvPr>
              <p:cNvSpPr txBox="1">
                <a:spLocks noChangeArrowheads="1"/>
              </p:cNvSpPr>
              <p:nvPr/>
            </p:nvSpPr>
            <p:spPr bwMode="auto">
              <a:xfrm>
                <a:off x="4680" y="2981"/>
                <a:ext cx="801"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Split a into 2, recalculate. Repeat….</a:t>
                </a:r>
                <a:endParaRPr lang="en-US" altLang="zh-CN" sz="1400" b="0">
                  <a:latin typeface="Times New Roman" panose="02020603050405020304" pitchFamily="18" charset="0"/>
                </a:endParaRPr>
              </a:p>
            </p:txBody>
          </p:sp>
          <p:sp>
            <p:nvSpPr>
              <p:cNvPr id="22" name="Line 92">
                <a:extLst>
                  <a:ext uri="{FF2B5EF4-FFF2-40B4-BE49-F238E27FC236}">
                    <a16:creationId xmlns:a16="http://schemas.microsoft.com/office/drawing/2014/main" id="{B1A5167B-DE69-49C5-893D-BBD79CA094F6}"/>
                  </a:ext>
                </a:extLst>
              </p:cNvPr>
              <p:cNvSpPr>
                <a:spLocks noChangeShapeType="1"/>
              </p:cNvSpPr>
              <p:nvPr/>
            </p:nvSpPr>
            <p:spPr bwMode="auto">
              <a:xfrm flipH="1">
                <a:off x="3444" y="2853"/>
                <a:ext cx="1" cy="974"/>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23" name="Line 93">
                <a:extLst>
                  <a:ext uri="{FF2B5EF4-FFF2-40B4-BE49-F238E27FC236}">
                    <a16:creationId xmlns:a16="http://schemas.microsoft.com/office/drawing/2014/main" id="{282DFD0B-F648-47FF-82B6-9ED4546CBF04}"/>
                  </a:ext>
                </a:extLst>
              </p:cNvPr>
              <p:cNvSpPr>
                <a:spLocks noChangeShapeType="1"/>
              </p:cNvSpPr>
              <p:nvPr/>
            </p:nvSpPr>
            <p:spPr bwMode="auto">
              <a:xfrm>
                <a:off x="3445" y="3827"/>
                <a:ext cx="124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24" name="Text Box 94">
                <a:extLst>
                  <a:ext uri="{FF2B5EF4-FFF2-40B4-BE49-F238E27FC236}">
                    <a16:creationId xmlns:a16="http://schemas.microsoft.com/office/drawing/2014/main" id="{BABFAF36-338F-40C1-9294-2F7738D1B79F}"/>
                  </a:ext>
                </a:extLst>
              </p:cNvPr>
              <p:cNvSpPr txBox="1">
                <a:spLocks noChangeArrowheads="1"/>
              </p:cNvSpPr>
              <p:nvPr/>
            </p:nvSpPr>
            <p:spPr bwMode="auto">
              <a:xfrm>
                <a:off x="3307" y="2565"/>
                <a:ext cx="33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GB" altLang="zh-CN" sz="1400" b="0">
                    <a:latin typeface="Times New Roman" panose="02020603050405020304" pitchFamily="18" charset="0"/>
                  </a:rPr>
                  <a:t>DN Ch 1</a:t>
                </a:r>
                <a:endParaRPr lang="en-US" altLang="zh-CN" sz="1400" b="0">
                  <a:latin typeface="Times New Roman" panose="02020603050405020304" pitchFamily="18" charset="0"/>
                </a:endParaRPr>
              </a:p>
            </p:txBody>
          </p:sp>
          <p:sp>
            <p:nvSpPr>
              <p:cNvPr id="25" name="Oval 95">
                <a:extLst>
                  <a:ext uri="{FF2B5EF4-FFF2-40B4-BE49-F238E27FC236}">
                    <a16:creationId xmlns:a16="http://schemas.microsoft.com/office/drawing/2014/main" id="{9CD472E0-0AE2-4837-A3DF-CB59C77AAF33}"/>
                  </a:ext>
                </a:extLst>
              </p:cNvPr>
              <p:cNvSpPr>
                <a:spLocks noChangeArrowheads="1"/>
              </p:cNvSpPr>
              <p:nvPr/>
            </p:nvSpPr>
            <p:spPr bwMode="auto">
              <a:xfrm>
                <a:off x="3591" y="3020"/>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26" name="Oval 96">
                <a:extLst>
                  <a:ext uri="{FF2B5EF4-FFF2-40B4-BE49-F238E27FC236}">
                    <a16:creationId xmlns:a16="http://schemas.microsoft.com/office/drawing/2014/main" id="{17AB7CDD-5F87-4A69-AB26-0998029B6621}"/>
                  </a:ext>
                </a:extLst>
              </p:cNvPr>
              <p:cNvSpPr>
                <a:spLocks noChangeArrowheads="1"/>
              </p:cNvSpPr>
              <p:nvPr/>
            </p:nvSpPr>
            <p:spPr bwMode="auto">
              <a:xfrm>
                <a:off x="3682" y="3009"/>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27" name="Oval 97">
                <a:extLst>
                  <a:ext uri="{FF2B5EF4-FFF2-40B4-BE49-F238E27FC236}">
                    <a16:creationId xmlns:a16="http://schemas.microsoft.com/office/drawing/2014/main" id="{82E8B75D-472B-40F0-97A2-AB2E79F3A5A5}"/>
                  </a:ext>
                </a:extLst>
              </p:cNvPr>
              <p:cNvSpPr>
                <a:spLocks noChangeArrowheads="1"/>
              </p:cNvSpPr>
              <p:nvPr/>
            </p:nvSpPr>
            <p:spPr bwMode="auto">
              <a:xfrm>
                <a:off x="3698" y="3163"/>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28" name="Oval 98">
                <a:extLst>
                  <a:ext uri="{FF2B5EF4-FFF2-40B4-BE49-F238E27FC236}">
                    <a16:creationId xmlns:a16="http://schemas.microsoft.com/office/drawing/2014/main" id="{FD1CA5E4-7D7C-4BF4-99B0-6C0F4B5D8BF1}"/>
                  </a:ext>
                </a:extLst>
              </p:cNvPr>
              <p:cNvSpPr>
                <a:spLocks noChangeArrowheads="1"/>
              </p:cNvSpPr>
              <p:nvPr/>
            </p:nvSpPr>
            <p:spPr bwMode="auto">
              <a:xfrm>
                <a:off x="4096" y="2907"/>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29" name="Oval 99">
                <a:extLst>
                  <a:ext uri="{FF2B5EF4-FFF2-40B4-BE49-F238E27FC236}">
                    <a16:creationId xmlns:a16="http://schemas.microsoft.com/office/drawing/2014/main" id="{C7910394-29EE-49C5-9CAE-603FC0ED3D22}"/>
                  </a:ext>
                </a:extLst>
              </p:cNvPr>
              <p:cNvSpPr>
                <a:spLocks noChangeArrowheads="1"/>
              </p:cNvSpPr>
              <p:nvPr/>
            </p:nvSpPr>
            <p:spPr bwMode="auto">
              <a:xfrm>
                <a:off x="3787" y="308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0" name="Oval 100">
                <a:extLst>
                  <a:ext uri="{FF2B5EF4-FFF2-40B4-BE49-F238E27FC236}">
                    <a16:creationId xmlns:a16="http://schemas.microsoft.com/office/drawing/2014/main" id="{838054BC-AEB2-41D4-A3F3-7BA5148D0F5E}"/>
                  </a:ext>
                </a:extLst>
              </p:cNvPr>
              <p:cNvSpPr>
                <a:spLocks noChangeArrowheads="1"/>
              </p:cNvSpPr>
              <p:nvPr/>
            </p:nvSpPr>
            <p:spPr bwMode="auto">
              <a:xfrm>
                <a:off x="3733" y="2958"/>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1" name="Oval 101">
                <a:extLst>
                  <a:ext uri="{FF2B5EF4-FFF2-40B4-BE49-F238E27FC236}">
                    <a16:creationId xmlns:a16="http://schemas.microsoft.com/office/drawing/2014/main" id="{8EE73995-C56D-4D23-99F2-C593004EBA40}"/>
                  </a:ext>
                </a:extLst>
              </p:cNvPr>
              <p:cNvSpPr>
                <a:spLocks noChangeArrowheads="1"/>
              </p:cNvSpPr>
              <p:nvPr/>
            </p:nvSpPr>
            <p:spPr bwMode="auto">
              <a:xfrm>
                <a:off x="3604" y="3114"/>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2" name="Oval 102">
                <a:extLst>
                  <a:ext uri="{FF2B5EF4-FFF2-40B4-BE49-F238E27FC236}">
                    <a16:creationId xmlns:a16="http://schemas.microsoft.com/office/drawing/2014/main" id="{AE38965C-6752-4090-9C38-9EBDF8FA6803}"/>
                  </a:ext>
                </a:extLst>
              </p:cNvPr>
              <p:cNvSpPr>
                <a:spLocks noChangeArrowheads="1"/>
              </p:cNvSpPr>
              <p:nvPr/>
            </p:nvSpPr>
            <p:spPr bwMode="auto">
              <a:xfrm>
                <a:off x="3829" y="312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3" name="Oval 103">
                <a:extLst>
                  <a:ext uri="{FF2B5EF4-FFF2-40B4-BE49-F238E27FC236}">
                    <a16:creationId xmlns:a16="http://schemas.microsoft.com/office/drawing/2014/main" id="{58C6D12C-3405-4D12-83D2-C8E71D31F5CB}"/>
                  </a:ext>
                </a:extLst>
              </p:cNvPr>
              <p:cNvSpPr>
                <a:spLocks noChangeArrowheads="1"/>
              </p:cNvSpPr>
              <p:nvPr/>
            </p:nvSpPr>
            <p:spPr bwMode="auto">
              <a:xfrm>
                <a:off x="3853" y="2955"/>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4" name="Oval 104">
                <a:extLst>
                  <a:ext uri="{FF2B5EF4-FFF2-40B4-BE49-F238E27FC236}">
                    <a16:creationId xmlns:a16="http://schemas.microsoft.com/office/drawing/2014/main" id="{04F51855-59C1-498B-A900-1609B286FD76}"/>
                  </a:ext>
                </a:extLst>
              </p:cNvPr>
              <p:cNvSpPr>
                <a:spLocks noChangeArrowheads="1"/>
              </p:cNvSpPr>
              <p:nvPr/>
            </p:nvSpPr>
            <p:spPr bwMode="auto">
              <a:xfrm>
                <a:off x="3721" y="3084"/>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5" name="Oval 105">
                <a:extLst>
                  <a:ext uri="{FF2B5EF4-FFF2-40B4-BE49-F238E27FC236}">
                    <a16:creationId xmlns:a16="http://schemas.microsoft.com/office/drawing/2014/main" id="{8CEC46E7-F8F8-4CDA-BB66-425C08628677}"/>
                  </a:ext>
                </a:extLst>
              </p:cNvPr>
              <p:cNvSpPr>
                <a:spLocks noChangeArrowheads="1"/>
              </p:cNvSpPr>
              <p:nvPr/>
            </p:nvSpPr>
            <p:spPr bwMode="auto">
              <a:xfrm>
                <a:off x="3643" y="305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6" name="Oval 106">
                <a:extLst>
                  <a:ext uri="{FF2B5EF4-FFF2-40B4-BE49-F238E27FC236}">
                    <a16:creationId xmlns:a16="http://schemas.microsoft.com/office/drawing/2014/main" id="{8672DF10-D0FC-4020-97A0-6B1C6EDB5234}"/>
                  </a:ext>
                </a:extLst>
              </p:cNvPr>
              <p:cNvSpPr>
                <a:spLocks noChangeArrowheads="1"/>
              </p:cNvSpPr>
              <p:nvPr/>
            </p:nvSpPr>
            <p:spPr bwMode="auto">
              <a:xfrm>
                <a:off x="3754" y="314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7" name="Oval 107">
                <a:extLst>
                  <a:ext uri="{FF2B5EF4-FFF2-40B4-BE49-F238E27FC236}">
                    <a16:creationId xmlns:a16="http://schemas.microsoft.com/office/drawing/2014/main" id="{B0C15243-9F95-4D4D-B8FD-DF2E1BA982B4}"/>
                  </a:ext>
                </a:extLst>
              </p:cNvPr>
              <p:cNvSpPr>
                <a:spLocks noChangeArrowheads="1"/>
              </p:cNvSpPr>
              <p:nvPr/>
            </p:nvSpPr>
            <p:spPr bwMode="auto">
              <a:xfrm>
                <a:off x="4135" y="2925"/>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8" name="Oval 108">
                <a:extLst>
                  <a:ext uri="{FF2B5EF4-FFF2-40B4-BE49-F238E27FC236}">
                    <a16:creationId xmlns:a16="http://schemas.microsoft.com/office/drawing/2014/main" id="{B306A80E-8794-4CB2-AE58-9A08FB4E19B2}"/>
                  </a:ext>
                </a:extLst>
              </p:cNvPr>
              <p:cNvSpPr>
                <a:spLocks noChangeArrowheads="1"/>
              </p:cNvSpPr>
              <p:nvPr/>
            </p:nvSpPr>
            <p:spPr bwMode="auto">
              <a:xfrm>
                <a:off x="4096" y="284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39" name="Oval 109">
                <a:extLst>
                  <a:ext uri="{FF2B5EF4-FFF2-40B4-BE49-F238E27FC236}">
                    <a16:creationId xmlns:a16="http://schemas.microsoft.com/office/drawing/2014/main" id="{EAB1253E-EEA4-4940-B172-64D24FB25218}"/>
                  </a:ext>
                </a:extLst>
              </p:cNvPr>
              <p:cNvSpPr>
                <a:spLocks noChangeArrowheads="1"/>
              </p:cNvSpPr>
              <p:nvPr/>
            </p:nvSpPr>
            <p:spPr bwMode="auto">
              <a:xfrm>
                <a:off x="4093" y="2958"/>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0" name="Oval 110">
                <a:extLst>
                  <a:ext uri="{FF2B5EF4-FFF2-40B4-BE49-F238E27FC236}">
                    <a16:creationId xmlns:a16="http://schemas.microsoft.com/office/drawing/2014/main" id="{18179185-AC06-420F-9E79-23B4AAE3B6EB}"/>
                  </a:ext>
                </a:extLst>
              </p:cNvPr>
              <p:cNvSpPr>
                <a:spLocks noChangeArrowheads="1"/>
              </p:cNvSpPr>
              <p:nvPr/>
            </p:nvSpPr>
            <p:spPr bwMode="auto">
              <a:xfrm>
                <a:off x="4165" y="2874"/>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1" name="Oval 111">
                <a:extLst>
                  <a:ext uri="{FF2B5EF4-FFF2-40B4-BE49-F238E27FC236}">
                    <a16:creationId xmlns:a16="http://schemas.microsoft.com/office/drawing/2014/main" id="{C8BD6980-757F-44F5-8695-9BA1817A7EC1}"/>
                  </a:ext>
                </a:extLst>
              </p:cNvPr>
              <p:cNvSpPr>
                <a:spLocks noChangeArrowheads="1"/>
              </p:cNvSpPr>
              <p:nvPr/>
            </p:nvSpPr>
            <p:spPr bwMode="auto">
              <a:xfrm>
                <a:off x="3757" y="3018"/>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2" name="Oval 112">
                <a:extLst>
                  <a:ext uri="{FF2B5EF4-FFF2-40B4-BE49-F238E27FC236}">
                    <a16:creationId xmlns:a16="http://schemas.microsoft.com/office/drawing/2014/main" id="{A48979C5-201C-45C1-8541-F9C5CC7E6E40}"/>
                  </a:ext>
                </a:extLst>
              </p:cNvPr>
              <p:cNvSpPr>
                <a:spLocks noChangeArrowheads="1"/>
              </p:cNvSpPr>
              <p:nvPr/>
            </p:nvSpPr>
            <p:spPr bwMode="auto">
              <a:xfrm>
                <a:off x="4258" y="3309"/>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3" name="Oval 113">
                <a:extLst>
                  <a:ext uri="{FF2B5EF4-FFF2-40B4-BE49-F238E27FC236}">
                    <a16:creationId xmlns:a16="http://schemas.microsoft.com/office/drawing/2014/main" id="{564121D5-AB05-4114-B27A-649E30DBB4C1}"/>
                  </a:ext>
                </a:extLst>
              </p:cNvPr>
              <p:cNvSpPr>
                <a:spLocks noChangeArrowheads="1"/>
              </p:cNvSpPr>
              <p:nvPr/>
            </p:nvSpPr>
            <p:spPr bwMode="auto">
              <a:xfrm>
                <a:off x="4325" y="334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4" name="Oval 114">
                <a:extLst>
                  <a:ext uri="{FF2B5EF4-FFF2-40B4-BE49-F238E27FC236}">
                    <a16:creationId xmlns:a16="http://schemas.microsoft.com/office/drawing/2014/main" id="{F7887ACC-AC93-4DC3-9BA2-3C748202DE37}"/>
                  </a:ext>
                </a:extLst>
              </p:cNvPr>
              <p:cNvSpPr>
                <a:spLocks noChangeArrowheads="1"/>
              </p:cNvSpPr>
              <p:nvPr/>
            </p:nvSpPr>
            <p:spPr bwMode="auto">
              <a:xfrm>
                <a:off x="4353" y="3479"/>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5" name="Oval 115">
                <a:extLst>
                  <a:ext uri="{FF2B5EF4-FFF2-40B4-BE49-F238E27FC236}">
                    <a16:creationId xmlns:a16="http://schemas.microsoft.com/office/drawing/2014/main" id="{F77EFEB1-57E6-4FFA-9F78-F3F4FDCA9620}"/>
                  </a:ext>
                </a:extLst>
              </p:cNvPr>
              <p:cNvSpPr>
                <a:spLocks noChangeArrowheads="1"/>
              </p:cNvSpPr>
              <p:nvPr/>
            </p:nvSpPr>
            <p:spPr bwMode="auto">
              <a:xfrm>
                <a:off x="4430" y="3418"/>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6" name="Oval 116">
                <a:extLst>
                  <a:ext uri="{FF2B5EF4-FFF2-40B4-BE49-F238E27FC236}">
                    <a16:creationId xmlns:a16="http://schemas.microsoft.com/office/drawing/2014/main" id="{D3E58541-C578-4809-885F-575BDD9FE3C4}"/>
                  </a:ext>
                </a:extLst>
              </p:cNvPr>
              <p:cNvSpPr>
                <a:spLocks noChangeArrowheads="1"/>
              </p:cNvSpPr>
              <p:nvPr/>
            </p:nvSpPr>
            <p:spPr bwMode="auto">
              <a:xfrm>
                <a:off x="4376" y="3295"/>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7" name="Oval 117">
                <a:extLst>
                  <a:ext uri="{FF2B5EF4-FFF2-40B4-BE49-F238E27FC236}">
                    <a16:creationId xmlns:a16="http://schemas.microsoft.com/office/drawing/2014/main" id="{29ADC37B-677D-4823-922D-6E40E1E77152}"/>
                  </a:ext>
                </a:extLst>
              </p:cNvPr>
              <p:cNvSpPr>
                <a:spLocks noChangeArrowheads="1"/>
              </p:cNvSpPr>
              <p:nvPr/>
            </p:nvSpPr>
            <p:spPr bwMode="auto">
              <a:xfrm>
                <a:off x="4292" y="3421"/>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8" name="Oval 118">
                <a:extLst>
                  <a:ext uri="{FF2B5EF4-FFF2-40B4-BE49-F238E27FC236}">
                    <a16:creationId xmlns:a16="http://schemas.microsoft.com/office/drawing/2014/main" id="{58D80278-7340-41B4-A12E-0F7C7F40220A}"/>
                  </a:ext>
                </a:extLst>
              </p:cNvPr>
              <p:cNvSpPr>
                <a:spLocks noChangeArrowheads="1"/>
              </p:cNvSpPr>
              <p:nvPr/>
            </p:nvSpPr>
            <p:spPr bwMode="auto">
              <a:xfrm>
                <a:off x="4382" y="3436"/>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49" name="Oval 119">
                <a:extLst>
                  <a:ext uri="{FF2B5EF4-FFF2-40B4-BE49-F238E27FC236}">
                    <a16:creationId xmlns:a16="http://schemas.microsoft.com/office/drawing/2014/main" id="{89C08CC8-7EC7-4C5D-AF53-5B0A9290F8EE}"/>
                  </a:ext>
                </a:extLst>
              </p:cNvPr>
              <p:cNvSpPr>
                <a:spLocks noChangeArrowheads="1"/>
              </p:cNvSpPr>
              <p:nvPr/>
            </p:nvSpPr>
            <p:spPr bwMode="auto">
              <a:xfrm>
                <a:off x="4409" y="3379"/>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50" name="Oval 120">
                <a:extLst>
                  <a:ext uri="{FF2B5EF4-FFF2-40B4-BE49-F238E27FC236}">
                    <a16:creationId xmlns:a16="http://schemas.microsoft.com/office/drawing/2014/main" id="{0E44581D-E15E-447B-A08C-68DCF14F5A12}"/>
                  </a:ext>
                </a:extLst>
              </p:cNvPr>
              <p:cNvSpPr>
                <a:spLocks noChangeArrowheads="1"/>
              </p:cNvSpPr>
              <p:nvPr/>
            </p:nvSpPr>
            <p:spPr bwMode="auto">
              <a:xfrm>
                <a:off x="4328" y="3445"/>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51" name="Oval 121">
                <a:extLst>
                  <a:ext uri="{FF2B5EF4-FFF2-40B4-BE49-F238E27FC236}">
                    <a16:creationId xmlns:a16="http://schemas.microsoft.com/office/drawing/2014/main" id="{C5A5BECD-D2CC-4708-8A45-3FD4A1550AD2}"/>
                  </a:ext>
                </a:extLst>
              </p:cNvPr>
              <p:cNvSpPr>
                <a:spLocks noChangeArrowheads="1"/>
              </p:cNvSpPr>
              <p:nvPr/>
            </p:nvSpPr>
            <p:spPr bwMode="auto">
              <a:xfrm>
                <a:off x="4286" y="3388"/>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52" name="Oval 122">
                <a:extLst>
                  <a:ext uri="{FF2B5EF4-FFF2-40B4-BE49-F238E27FC236}">
                    <a16:creationId xmlns:a16="http://schemas.microsoft.com/office/drawing/2014/main" id="{A89D67E6-BF4D-4C55-A742-606722EA2148}"/>
                  </a:ext>
                </a:extLst>
              </p:cNvPr>
              <p:cNvSpPr>
                <a:spLocks noChangeArrowheads="1"/>
              </p:cNvSpPr>
              <p:nvPr/>
            </p:nvSpPr>
            <p:spPr bwMode="auto">
              <a:xfrm>
                <a:off x="4397" y="3478"/>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53" name="Oval 123">
                <a:extLst>
                  <a:ext uri="{FF2B5EF4-FFF2-40B4-BE49-F238E27FC236}">
                    <a16:creationId xmlns:a16="http://schemas.microsoft.com/office/drawing/2014/main" id="{F6ADD8C0-1E87-45B1-8A35-6C4BA3C2254F}"/>
                  </a:ext>
                </a:extLst>
              </p:cNvPr>
              <p:cNvSpPr>
                <a:spLocks noChangeArrowheads="1"/>
              </p:cNvSpPr>
              <p:nvPr/>
            </p:nvSpPr>
            <p:spPr bwMode="auto">
              <a:xfrm>
                <a:off x="4349" y="3397"/>
                <a:ext cx="27" cy="27"/>
              </a:xfrm>
              <a:prstGeom prst="ellipse">
                <a:avLst/>
              </a:prstGeom>
              <a:solidFill>
                <a:schemeClr val="tx1"/>
              </a:solidFill>
              <a:ln w="9525">
                <a:solidFill>
                  <a:schemeClr val="tx1"/>
                </a:solidFill>
                <a:round/>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54" name="Oval 124">
                <a:extLst>
                  <a:ext uri="{FF2B5EF4-FFF2-40B4-BE49-F238E27FC236}">
                    <a16:creationId xmlns:a16="http://schemas.microsoft.com/office/drawing/2014/main" id="{B1C350A1-C75D-4E1E-A39B-25BDD84ECA50}"/>
                  </a:ext>
                </a:extLst>
              </p:cNvPr>
              <p:cNvSpPr>
                <a:spLocks noChangeArrowheads="1"/>
              </p:cNvSpPr>
              <p:nvPr/>
            </p:nvSpPr>
            <p:spPr bwMode="auto">
              <a:xfrm rot="-1428127">
                <a:off x="3555" y="2892"/>
                <a:ext cx="372" cy="336"/>
              </a:xfrm>
              <a:prstGeom prst="ellipse">
                <a:avLst/>
              </a:pr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55" name="Oval 125">
                <a:extLst>
                  <a:ext uri="{FF2B5EF4-FFF2-40B4-BE49-F238E27FC236}">
                    <a16:creationId xmlns:a16="http://schemas.microsoft.com/office/drawing/2014/main" id="{7B62B072-11CE-4440-8E92-A7B39E48BEFC}"/>
                  </a:ext>
                </a:extLst>
              </p:cNvPr>
              <p:cNvSpPr>
                <a:spLocks noChangeArrowheads="1"/>
              </p:cNvSpPr>
              <p:nvPr/>
            </p:nvSpPr>
            <p:spPr bwMode="auto">
              <a:xfrm rot="-1982888">
                <a:off x="4258" y="3249"/>
                <a:ext cx="194" cy="279"/>
              </a:xfrm>
              <a:prstGeom prst="ellipse">
                <a:avLst/>
              </a:pr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grpSp>
            <p:nvGrpSpPr>
              <p:cNvPr id="56" name="Group 126">
                <a:extLst>
                  <a:ext uri="{FF2B5EF4-FFF2-40B4-BE49-F238E27FC236}">
                    <a16:creationId xmlns:a16="http://schemas.microsoft.com/office/drawing/2014/main" id="{24B00552-1063-4ABF-9FB1-45152EBA96C3}"/>
                  </a:ext>
                </a:extLst>
              </p:cNvPr>
              <p:cNvGrpSpPr>
                <a:grpSpLocks/>
              </p:cNvGrpSpPr>
              <p:nvPr/>
            </p:nvGrpSpPr>
            <p:grpSpPr bwMode="auto">
              <a:xfrm>
                <a:off x="3680" y="3004"/>
                <a:ext cx="130" cy="130"/>
                <a:chOff x="316" y="3648"/>
                <a:chExt cx="130" cy="130"/>
              </a:xfrm>
            </p:grpSpPr>
            <p:sp>
              <p:nvSpPr>
                <p:cNvPr id="70" name="Line 127">
                  <a:extLst>
                    <a:ext uri="{FF2B5EF4-FFF2-40B4-BE49-F238E27FC236}">
                      <a16:creationId xmlns:a16="http://schemas.microsoft.com/office/drawing/2014/main" id="{B922780B-E70B-495F-9975-5712392EC176}"/>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71" name="Line 128">
                  <a:extLst>
                    <a:ext uri="{FF2B5EF4-FFF2-40B4-BE49-F238E27FC236}">
                      <a16:creationId xmlns:a16="http://schemas.microsoft.com/office/drawing/2014/main" id="{3FEADF9A-5D89-4290-9292-BE415812E93E}"/>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grpSp>
            <p:nvGrpSpPr>
              <p:cNvPr id="57" name="Group 129">
                <a:extLst>
                  <a:ext uri="{FF2B5EF4-FFF2-40B4-BE49-F238E27FC236}">
                    <a16:creationId xmlns:a16="http://schemas.microsoft.com/office/drawing/2014/main" id="{B61D7170-BEEC-4AF6-85B5-68DEDF034A3A}"/>
                  </a:ext>
                </a:extLst>
              </p:cNvPr>
              <p:cNvGrpSpPr>
                <a:grpSpLocks/>
              </p:cNvGrpSpPr>
              <p:nvPr/>
            </p:nvGrpSpPr>
            <p:grpSpPr bwMode="auto">
              <a:xfrm>
                <a:off x="4318" y="3348"/>
                <a:ext cx="130" cy="130"/>
                <a:chOff x="316" y="3648"/>
                <a:chExt cx="130" cy="130"/>
              </a:xfrm>
            </p:grpSpPr>
            <p:sp>
              <p:nvSpPr>
                <p:cNvPr id="68" name="Line 130">
                  <a:extLst>
                    <a:ext uri="{FF2B5EF4-FFF2-40B4-BE49-F238E27FC236}">
                      <a16:creationId xmlns:a16="http://schemas.microsoft.com/office/drawing/2014/main" id="{2306AF5A-D0BC-4EF1-99E6-9BA1A69D64CA}"/>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69" name="Line 131">
                  <a:extLst>
                    <a:ext uri="{FF2B5EF4-FFF2-40B4-BE49-F238E27FC236}">
                      <a16:creationId xmlns:a16="http://schemas.microsoft.com/office/drawing/2014/main" id="{FD44F24D-7DE3-48A0-BAA5-093723681608}"/>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sp>
            <p:nvSpPr>
              <p:cNvPr id="58" name="Line 132">
                <a:extLst>
                  <a:ext uri="{FF2B5EF4-FFF2-40B4-BE49-F238E27FC236}">
                    <a16:creationId xmlns:a16="http://schemas.microsoft.com/office/drawing/2014/main" id="{77051406-63A9-46EC-B3CF-6804AF9E0674}"/>
                  </a:ext>
                </a:extLst>
              </p:cNvPr>
              <p:cNvSpPr>
                <a:spLocks noChangeShapeType="1"/>
              </p:cNvSpPr>
              <p:nvPr/>
            </p:nvSpPr>
            <p:spPr bwMode="auto">
              <a:xfrm>
                <a:off x="3782" y="3091"/>
                <a:ext cx="176" cy="352"/>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59" name="Line 133">
                <a:extLst>
                  <a:ext uri="{FF2B5EF4-FFF2-40B4-BE49-F238E27FC236}">
                    <a16:creationId xmlns:a16="http://schemas.microsoft.com/office/drawing/2014/main" id="{A6009DBD-65A8-4CF9-BB1D-BDDE98A0D764}"/>
                  </a:ext>
                </a:extLst>
              </p:cNvPr>
              <p:cNvSpPr>
                <a:spLocks noChangeShapeType="1"/>
              </p:cNvSpPr>
              <p:nvPr/>
            </p:nvSpPr>
            <p:spPr bwMode="auto">
              <a:xfrm flipH="1">
                <a:off x="3952" y="3407"/>
                <a:ext cx="426" cy="3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60" name="Text Box 134">
                <a:extLst>
                  <a:ext uri="{FF2B5EF4-FFF2-40B4-BE49-F238E27FC236}">
                    <a16:creationId xmlns:a16="http://schemas.microsoft.com/office/drawing/2014/main" id="{A6A7987E-8C8A-4213-A0D9-7632302A1132}"/>
                  </a:ext>
                </a:extLst>
              </p:cNvPr>
              <p:cNvSpPr txBox="1">
                <a:spLocks noChangeArrowheads="1"/>
              </p:cNvSpPr>
              <p:nvPr/>
            </p:nvSpPr>
            <p:spPr bwMode="auto">
              <a:xfrm>
                <a:off x="3432" y="3425"/>
                <a:ext cx="93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New positions of cluster means</a:t>
                </a:r>
                <a:endParaRPr lang="en-US" altLang="zh-CN" sz="1400" b="0">
                  <a:latin typeface="Times New Roman" panose="02020603050405020304" pitchFamily="18" charset="0"/>
                </a:endParaRPr>
              </a:p>
            </p:txBody>
          </p:sp>
          <p:sp>
            <p:nvSpPr>
              <p:cNvPr id="61" name="Oval 135">
                <a:extLst>
                  <a:ext uri="{FF2B5EF4-FFF2-40B4-BE49-F238E27FC236}">
                    <a16:creationId xmlns:a16="http://schemas.microsoft.com/office/drawing/2014/main" id="{F53ED674-3893-4CD5-A7A8-1AF5D09B500E}"/>
                  </a:ext>
                </a:extLst>
              </p:cNvPr>
              <p:cNvSpPr>
                <a:spLocks noChangeArrowheads="1"/>
              </p:cNvSpPr>
              <p:nvPr/>
            </p:nvSpPr>
            <p:spPr bwMode="auto">
              <a:xfrm rot="-1428127">
                <a:off x="4057" y="2804"/>
                <a:ext cx="167" cy="224"/>
              </a:xfrm>
              <a:prstGeom prst="ellipse">
                <a:avLst/>
              </a:prstGeom>
              <a:noFill/>
              <a:ln w="1905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grpSp>
            <p:nvGrpSpPr>
              <p:cNvPr id="62" name="Group 136">
                <a:extLst>
                  <a:ext uri="{FF2B5EF4-FFF2-40B4-BE49-F238E27FC236}">
                    <a16:creationId xmlns:a16="http://schemas.microsoft.com/office/drawing/2014/main" id="{A06FC909-938F-4417-A001-2FC80C566E10}"/>
                  </a:ext>
                </a:extLst>
              </p:cNvPr>
              <p:cNvGrpSpPr>
                <a:grpSpLocks/>
              </p:cNvGrpSpPr>
              <p:nvPr/>
            </p:nvGrpSpPr>
            <p:grpSpPr bwMode="auto">
              <a:xfrm>
                <a:off x="4073" y="2845"/>
                <a:ext cx="130" cy="130"/>
                <a:chOff x="316" y="3648"/>
                <a:chExt cx="130" cy="130"/>
              </a:xfrm>
            </p:grpSpPr>
            <p:sp>
              <p:nvSpPr>
                <p:cNvPr id="66" name="Line 137">
                  <a:extLst>
                    <a:ext uri="{FF2B5EF4-FFF2-40B4-BE49-F238E27FC236}">
                      <a16:creationId xmlns:a16="http://schemas.microsoft.com/office/drawing/2014/main" id="{0376F730-DE58-44B5-A264-BFCD9481A09D}"/>
                    </a:ext>
                  </a:extLst>
                </p:cNvPr>
                <p:cNvSpPr>
                  <a:spLocks noChangeShapeType="1"/>
                </p:cNvSpPr>
                <p:nvPr/>
              </p:nvSpPr>
              <p:spPr bwMode="auto">
                <a:xfrm>
                  <a:off x="377" y="3648"/>
                  <a:ext cx="0" cy="13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67" name="Line 138">
                  <a:extLst>
                    <a:ext uri="{FF2B5EF4-FFF2-40B4-BE49-F238E27FC236}">
                      <a16:creationId xmlns:a16="http://schemas.microsoft.com/office/drawing/2014/main" id="{43875277-4055-48EC-A967-17CE6FF26493}"/>
                    </a:ext>
                  </a:extLst>
                </p:cNvPr>
                <p:cNvSpPr>
                  <a:spLocks noChangeShapeType="1"/>
                </p:cNvSpPr>
                <p:nvPr/>
              </p:nvSpPr>
              <p:spPr bwMode="auto">
                <a:xfrm>
                  <a:off x="316" y="3710"/>
                  <a:ext cx="13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grpSp>
          <p:sp>
            <p:nvSpPr>
              <p:cNvPr id="63" name="Line 139">
                <a:extLst>
                  <a:ext uri="{FF2B5EF4-FFF2-40B4-BE49-F238E27FC236}">
                    <a16:creationId xmlns:a16="http://schemas.microsoft.com/office/drawing/2014/main" id="{F65E00FB-2075-4C37-8AB8-32FE04B7C318}"/>
                  </a:ext>
                </a:extLst>
              </p:cNvPr>
              <p:cNvSpPr>
                <a:spLocks noChangeShapeType="1"/>
              </p:cNvSpPr>
              <p:nvPr/>
            </p:nvSpPr>
            <p:spPr bwMode="auto">
              <a:xfrm flipH="1">
                <a:off x="3956" y="2939"/>
                <a:ext cx="168" cy="49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endParaRPr lang="zh-CN" altLang="en-US"/>
              </a:p>
            </p:txBody>
          </p:sp>
          <p:sp>
            <p:nvSpPr>
              <p:cNvPr id="64" name="AutoShape 140">
                <a:extLst>
                  <a:ext uri="{FF2B5EF4-FFF2-40B4-BE49-F238E27FC236}">
                    <a16:creationId xmlns:a16="http://schemas.microsoft.com/office/drawing/2014/main" id="{CCDEFE5D-FAD7-4170-913F-0AAA7567B2E9}"/>
                  </a:ext>
                </a:extLst>
              </p:cNvPr>
              <p:cNvSpPr>
                <a:spLocks noChangeArrowheads="1"/>
              </p:cNvSpPr>
              <p:nvPr/>
            </p:nvSpPr>
            <p:spPr bwMode="auto">
              <a:xfrm>
                <a:off x="2242" y="3250"/>
                <a:ext cx="974" cy="205"/>
              </a:xfrm>
              <a:prstGeom prst="rightArrow">
                <a:avLst>
                  <a:gd name="adj1" fmla="val 50000"/>
                  <a:gd name="adj2" fmla="val 118758"/>
                </a:avLst>
              </a:prstGeom>
              <a:solidFill>
                <a:schemeClr val="accent1"/>
              </a:solidFill>
              <a:ln w="9525">
                <a:solidFill>
                  <a:schemeClr val="tx1"/>
                </a:solidFill>
                <a:miter lim="800000"/>
                <a:headEnd/>
                <a:tailEnd/>
              </a:ln>
            </p:spPr>
            <p:txBody>
              <a:bodyPr wrap="none" anchor="ct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65" name="Text Box 141">
                <a:extLst>
                  <a:ext uri="{FF2B5EF4-FFF2-40B4-BE49-F238E27FC236}">
                    <a16:creationId xmlns:a16="http://schemas.microsoft.com/office/drawing/2014/main" id="{F2103318-AD09-4E4C-AEE9-45A8418269CF}"/>
                  </a:ext>
                </a:extLst>
              </p:cNvPr>
              <p:cNvSpPr txBox="1">
                <a:spLocks noChangeArrowheads="1"/>
              </p:cNvSpPr>
              <p:nvPr/>
            </p:nvSpPr>
            <p:spPr bwMode="auto">
              <a:xfrm>
                <a:off x="2361" y="2886"/>
                <a:ext cx="801"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gn="ctr">
                  <a:spcBef>
                    <a:spcPct val="50000"/>
                  </a:spcBef>
                  <a:buClrTx/>
                  <a:buFont typeface="Arial" panose="020B0604020202020204" pitchFamily="34" charset="0"/>
                  <a:buNone/>
                </a:pPr>
                <a:r>
                  <a:rPr lang="en-GB" altLang="zh-CN" sz="1400" b="0">
                    <a:latin typeface="Times New Roman" panose="02020603050405020304" pitchFamily="18" charset="0"/>
                  </a:rPr>
                  <a:t>SD of cluster a too large?</a:t>
                </a:r>
                <a:endParaRPr lang="en-US" altLang="zh-CN" sz="1400" b="0">
                  <a:latin typeface="Times New Roman" panose="02020603050405020304" pitchFamily="18" charset="0"/>
                </a:endParaRPr>
              </a:p>
            </p:txBody>
          </p:sp>
        </p:grpSp>
      </p:grpSp>
    </p:spTree>
    <p:extLst>
      <p:ext uri="{BB962C8B-B14F-4D97-AF65-F5344CB8AC3E}">
        <p14:creationId xmlns:p14="http://schemas.microsoft.com/office/powerpoint/2010/main" val="2613245137"/>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基于划分的聚类算法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3.2</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289573" y="1081465"/>
            <a:ext cx="10311751" cy="400110"/>
          </a:xfrm>
          <a:prstGeom prst="rect">
            <a:avLst/>
          </a:prstGeom>
          <a:noFill/>
        </p:spPr>
        <p:txBody>
          <a:bodyPr wrap="square">
            <a:spAutoFit/>
          </a:bodyPr>
          <a:lstStyle/>
          <a:p>
            <a:r>
              <a:rPr lang="zh-CN" altLang="en-US" sz="2000" dirty="0">
                <a:latin typeface="+mn-lt"/>
              </a:rPr>
              <a:t>代表算法有：</a:t>
            </a:r>
            <a:r>
              <a:rPr lang="en-US" altLang="zh-CN" sz="2000" dirty="0">
                <a:latin typeface="+mn-lt"/>
              </a:rPr>
              <a:t>K-means</a:t>
            </a:r>
            <a:r>
              <a:rPr lang="zh-CN" altLang="en-US" sz="2000" dirty="0">
                <a:latin typeface="+mn-lt"/>
              </a:rPr>
              <a:t>算法、</a:t>
            </a:r>
            <a:r>
              <a:rPr lang="en-US" altLang="zh-CN" sz="2000" dirty="0">
                <a:latin typeface="+mn-lt"/>
              </a:rPr>
              <a:t>Fuzzy K-means</a:t>
            </a:r>
            <a:r>
              <a:rPr lang="zh-CN" altLang="en-US" sz="2000" dirty="0">
                <a:latin typeface="+mn-lt"/>
              </a:rPr>
              <a:t>算法、</a:t>
            </a:r>
            <a:r>
              <a:rPr lang="en-US" altLang="zh-CN" sz="2000" dirty="0">
                <a:latin typeface="+mn-lt"/>
              </a:rPr>
              <a:t>ISODATA</a:t>
            </a:r>
            <a:r>
              <a:rPr lang="zh-CN" altLang="en-US" sz="2000" dirty="0">
                <a:latin typeface="+mn-lt"/>
              </a:rPr>
              <a:t>算法、</a:t>
            </a:r>
            <a:r>
              <a:rPr lang="en-US" altLang="zh-CN" sz="2000" dirty="0">
                <a:latin typeface="+mn-lt"/>
              </a:rPr>
              <a:t>k-medoids</a:t>
            </a:r>
            <a:r>
              <a:rPr lang="zh-CN" altLang="en-US" sz="2000" dirty="0">
                <a:latin typeface="+mn-lt"/>
              </a:rPr>
              <a:t>算法。</a:t>
            </a:r>
          </a:p>
        </p:txBody>
      </p:sp>
      <p:sp>
        <p:nvSpPr>
          <p:cNvPr id="13" name="文本框 12">
            <a:extLst>
              <a:ext uri="{FF2B5EF4-FFF2-40B4-BE49-F238E27FC236}">
                <a16:creationId xmlns:a16="http://schemas.microsoft.com/office/drawing/2014/main" id="{F7149B52-2916-4858-ABC0-ED52EDCEE459}"/>
              </a:ext>
            </a:extLst>
          </p:cNvPr>
          <p:cNvSpPr txBox="1"/>
          <p:nvPr/>
        </p:nvSpPr>
        <p:spPr>
          <a:xfrm>
            <a:off x="357352" y="1908984"/>
            <a:ext cx="2481990"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en-US" altLang="zh-CN" sz="2000" b="1" kern="0" spc="300" dirty="0">
                <a:solidFill>
                  <a:srgbClr val="FFFFFF"/>
                </a:solidFill>
                <a:latin typeface="微软雅黑" panose="020B0503020204020204" pitchFamily="34" charset="-122"/>
              </a:rPr>
              <a:t>K-medoids</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7" name="文本框 16">
            <a:extLst>
              <a:ext uri="{FF2B5EF4-FFF2-40B4-BE49-F238E27FC236}">
                <a16:creationId xmlns:a16="http://schemas.microsoft.com/office/drawing/2014/main" id="{72D01F2C-391F-4526-B931-1F769BBBA8A9}"/>
              </a:ext>
            </a:extLst>
          </p:cNvPr>
          <p:cNvSpPr txBox="1"/>
          <p:nvPr/>
        </p:nvSpPr>
        <p:spPr>
          <a:xfrm>
            <a:off x="438314" y="2623433"/>
            <a:ext cx="6133936" cy="2554545"/>
          </a:xfrm>
          <a:prstGeom prst="rect">
            <a:avLst/>
          </a:prstGeom>
          <a:noFill/>
        </p:spPr>
        <p:txBody>
          <a:bodyPr wrap="square">
            <a:spAutoFit/>
          </a:bodyPr>
          <a:lstStyle/>
          <a:p>
            <a:pPr marL="342900" indent="-342900">
              <a:buFont typeface="Wingdings" panose="05000000000000000000" pitchFamily="2" charset="2"/>
              <a:buChar char="Ø"/>
            </a:pPr>
            <a:r>
              <a:rPr lang="zh-CN" altLang="en-US" sz="2000" dirty="0"/>
              <a:t>用代表数据（ 簇中位置最中心的对象）表示簇，找到最优的中心点</a:t>
            </a:r>
            <a:endParaRPr lang="en-US" altLang="zh-CN" sz="2000" dirty="0"/>
          </a:p>
          <a:p>
            <a:pPr marL="342900" indent="-342900">
              <a:buFont typeface="Wingdings" panose="05000000000000000000" pitchFamily="2" charset="2"/>
              <a:buChar char="Ø"/>
            </a:pPr>
            <a:r>
              <a:rPr lang="zh-CN" altLang="en-US" sz="2000" dirty="0"/>
              <a:t>随机给</a:t>
            </a:r>
            <a:r>
              <a:rPr lang="en-US" altLang="zh-CN" sz="2000" dirty="0"/>
              <a:t>k</a:t>
            </a:r>
            <a:r>
              <a:rPr lang="zh-CN" altLang="en-US" sz="2000" dirty="0"/>
              <a:t>个中心点作为</a:t>
            </a:r>
            <a:r>
              <a:rPr lang="en-US" altLang="zh-CN" sz="2000" dirty="0"/>
              <a:t>medoids</a:t>
            </a:r>
            <a:r>
              <a:rPr lang="zh-CN" altLang="en-US" sz="2000" dirty="0"/>
              <a:t>，再不停地替代它们</a:t>
            </a:r>
            <a:endParaRPr lang="en-US" altLang="zh-CN" sz="2000" dirty="0"/>
          </a:p>
          <a:p>
            <a:pPr marL="342900" indent="-342900">
              <a:buFont typeface="Wingdings" panose="05000000000000000000" pitchFamily="2" charset="2"/>
              <a:buChar char="Ø"/>
            </a:pPr>
            <a:r>
              <a:rPr lang="zh-CN" altLang="en-US" sz="2000" dirty="0">
                <a:sym typeface="Wingdings" panose="05000000000000000000" pitchFamily="2" charset="2"/>
              </a:rPr>
              <a:t>按照与</a:t>
            </a:r>
            <a:r>
              <a:rPr lang="en-US" altLang="zh-CN" sz="2000" dirty="0">
                <a:sym typeface="Wingdings" panose="05000000000000000000" pitchFamily="2" charset="2"/>
              </a:rPr>
              <a:t>medoids</a:t>
            </a:r>
            <a:r>
              <a:rPr lang="zh-CN" altLang="en-US" sz="2000" dirty="0">
                <a:sym typeface="Wingdings" panose="05000000000000000000" pitchFamily="2" charset="2"/>
              </a:rPr>
              <a:t>最近的原则，将剩余点分配到当前最佳的</a:t>
            </a:r>
            <a:r>
              <a:rPr lang="en-US" altLang="zh-CN" sz="2000" dirty="0">
                <a:sym typeface="Wingdings" panose="05000000000000000000" pitchFamily="2" charset="2"/>
              </a:rPr>
              <a:t>medoids</a:t>
            </a:r>
            <a:r>
              <a:rPr lang="zh-CN" altLang="en-US" sz="2000" dirty="0">
                <a:sym typeface="Wingdings" panose="05000000000000000000" pitchFamily="2" charset="2"/>
              </a:rPr>
              <a:t>代表的类中</a:t>
            </a:r>
            <a:endParaRPr lang="en-US" altLang="zh-CN" sz="2000" dirty="0">
              <a:sym typeface="Wingdings" panose="05000000000000000000" pitchFamily="2" charset="2"/>
            </a:endParaRPr>
          </a:p>
          <a:p>
            <a:pPr marL="342900" indent="-342900">
              <a:buFont typeface="Wingdings" panose="05000000000000000000" pitchFamily="2" charset="2"/>
              <a:buChar char="Ø"/>
            </a:pPr>
            <a:r>
              <a:rPr lang="zh-CN" altLang="en-US" sz="2000" dirty="0">
                <a:sym typeface="Wingdings" panose="05000000000000000000" pitchFamily="2" charset="2"/>
              </a:rPr>
              <a:t>在每一类中，计算每个成员点对应的准则函数，选取准则函数最小时对应的点作为新的 </a:t>
            </a:r>
            <a:r>
              <a:rPr lang="en-US" altLang="zh-CN" sz="2000" dirty="0">
                <a:sym typeface="Wingdings" panose="05000000000000000000" pitchFamily="2" charset="2"/>
              </a:rPr>
              <a:t>medoids</a:t>
            </a:r>
          </a:p>
        </p:txBody>
      </p:sp>
      <p:sp>
        <p:nvSpPr>
          <p:cNvPr id="155" name="文本框 154">
            <a:extLst>
              <a:ext uri="{FF2B5EF4-FFF2-40B4-BE49-F238E27FC236}">
                <a16:creationId xmlns:a16="http://schemas.microsoft.com/office/drawing/2014/main" id="{33C60E11-CBA2-4C52-99DF-9F5F09B91EF3}"/>
              </a:ext>
            </a:extLst>
          </p:cNvPr>
          <p:cNvSpPr txBox="1"/>
          <p:nvPr/>
        </p:nvSpPr>
        <p:spPr>
          <a:xfrm>
            <a:off x="7200901" y="2623433"/>
            <a:ext cx="4286250" cy="2246769"/>
          </a:xfrm>
          <a:prstGeom prst="rect">
            <a:avLst/>
          </a:prstGeom>
          <a:noFill/>
        </p:spPr>
        <p:txBody>
          <a:bodyPr wrap="square">
            <a:spAutoFit/>
          </a:bodyPr>
          <a:lstStyle/>
          <a:p>
            <a:pPr marL="342900" indent="-342900">
              <a:buClr>
                <a:schemeClr val="accent1"/>
              </a:buClr>
              <a:buFont typeface="Wingdings" panose="05000000000000000000" pitchFamily="2" charset="2"/>
              <a:buChar char="n"/>
            </a:pPr>
            <a:r>
              <a:rPr lang="zh-CN" altLang="en-US" sz="2000" dirty="0">
                <a:latin typeface="+mn-ea"/>
                <a:ea typeface="+mn-ea"/>
              </a:rPr>
              <a:t>优点：当存在噪音和孤立点时</a:t>
            </a:r>
            <a:r>
              <a:rPr lang="en-US" altLang="zh-CN" sz="2000" dirty="0">
                <a:latin typeface="+mn-ea"/>
                <a:ea typeface="+mn-ea"/>
              </a:rPr>
              <a:t>, K-medoids </a:t>
            </a:r>
            <a:r>
              <a:rPr lang="zh-CN" altLang="en-US" sz="2000" dirty="0">
                <a:latin typeface="+mn-ea"/>
                <a:ea typeface="+mn-ea"/>
              </a:rPr>
              <a:t>比 </a:t>
            </a:r>
            <a:r>
              <a:rPr lang="en-US" altLang="zh-CN" sz="2000" dirty="0">
                <a:latin typeface="+mn-ea"/>
                <a:ea typeface="+mn-ea"/>
              </a:rPr>
              <a:t>K-means </a:t>
            </a:r>
            <a:r>
              <a:rPr lang="zh-CN" altLang="en-US" sz="2000" dirty="0">
                <a:latin typeface="+mn-ea"/>
                <a:ea typeface="+mn-ea"/>
              </a:rPr>
              <a:t>更健壮。</a:t>
            </a:r>
            <a:endParaRPr lang="en-US" altLang="zh-CN" sz="2000" dirty="0">
              <a:latin typeface="+mn-ea"/>
              <a:ea typeface="+mn-ea"/>
            </a:endParaRPr>
          </a:p>
          <a:p>
            <a:pPr marL="342900" indent="-342900">
              <a:buClr>
                <a:schemeClr val="accent1"/>
              </a:buClr>
              <a:buFont typeface="Wingdings" panose="05000000000000000000" pitchFamily="2" charset="2"/>
              <a:buChar char="n"/>
            </a:pPr>
            <a:r>
              <a:rPr lang="zh-CN" altLang="en-US" sz="2000" dirty="0">
                <a:latin typeface="+mn-ea"/>
                <a:ea typeface="+mn-ea"/>
              </a:rPr>
              <a:t>缺点：</a:t>
            </a:r>
            <a:r>
              <a:rPr lang="en-US" altLang="zh-CN" sz="2000" dirty="0">
                <a:latin typeface="+mn-ea"/>
                <a:ea typeface="+mn-ea"/>
              </a:rPr>
              <a:t>K-medoids </a:t>
            </a:r>
            <a:r>
              <a:rPr lang="zh-CN" altLang="en-US" sz="2000" dirty="0">
                <a:latin typeface="+mn-ea"/>
                <a:ea typeface="+mn-ea"/>
              </a:rPr>
              <a:t>对于小数据集工作得很好</a:t>
            </a:r>
            <a:r>
              <a:rPr lang="en-US" altLang="zh-CN" sz="2000" dirty="0">
                <a:latin typeface="+mn-ea"/>
                <a:ea typeface="+mn-ea"/>
              </a:rPr>
              <a:t>, </a:t>
            </a:r>
            <a:r>
              <a:rPr lang="zh-CN" altLang="en-US" sz="2000" dirty="0">
                <a:latin typeface="+mn-ea"/>
                <a:ea typeface="+mn-ea"/>
              </a:rPr>
              <a:t>但不能很好地用于大数据集，计算质心的步骤时间复杂度是</a:t>
            </a:r>
            <a:r>
              <a:rPr lang="en-US" altLang="zh-CN" sz="2000" dirty="0">
                <a:latin typeface="+mn-ea"/>
                <a:ea typeface="+mn-ea"/>
              </a:rPr>
              <a:t>O(n^2)</a:t>
            </a:r>
            <a:r>
              <a:rPr lang="zh-CN" altLang="en-US" sz="2000" dirty="0">
                <a:latin typeface="+mn-ea"/>
                <a:ea typeface="+mn-ea"/>
              </a:rPr>
              <a:t>，运行速度较慢</a:t>
            </a:r>
            <a:endParaRPr lang="en-US" altLang="zh-CN" sz="2000" dirty="0">
              <a:latin typeface="+mn-ea"/>
              <a:ea typeface="+mn-ea"/>
            </a:endParaRPr>
          </a:p>
          <a:p>
            <a:pPr marL="342900" indent="-342900">
              <a:buClr>
                <a:schemeClr val="accent1"/>
              </a:buClr>
              <a:buFont typeface="Wingdings" panose="05000000000000000000" pitchFamily="2" charset="2"/>
              <a:buChar char="n"/>
            </a:pPr>
            <a:r>
              <a:rPr lang="zh-CN" altLang="en-US" sz="2000" dirty="0">
                <a:latin typeface="+mn-ea"/>
                <a:ea typeface="+mn-ea"/>
              </a:rPr>
              <a:t>延伸：</a:t>
            </a:r>
            <a:r>
              <a:rPr lang="en-US" altLang="zh-CN" sz="2000" dirty="0">
                <a:latin typeface="+mn-ea"/>
                <a:ea typeface="+mn-ea"/>
              </a:rPr>
              <a:t>PAM</a:t>
            </a:r>
            <a:r>
              <a:rPr lang="zh-CN" altLang="en-US" sz="2000" dirty="0">
                <a:latin typeface="+mn-ea"/>
                <a:ea typeface="+mn-ea"/>
              </a:rPr>
              <a:t>算法、</a:t>
            </a:r>
            <a:r>
              <a:rPr lang="en-US" altLang="zh-CN" sz="2000" dirty="0">
                <a:latin typeface="+mn-ea"/>
                <a:ea typeface="+mn-ea"/>
              </a:rPr>
              <a:t>CLARA</a:t>
            </a:r>
            <a:r>
              <a:rPr lang="zh-CN" altLang="en-US" sz="2000" dirty="0">
                <a:latin typeface="+mn-ea"/>
                <a:ea typeface="+mn-ea"/>
              </a:rPr>
              <a:t>算法</a:t>
            </a:r>
          </a:p>
        </p:txBody>
      </p:sp>
    </p:spTree>
    <p:extLst>
      <p:ext uri="{BB962C8B-B14F-4D97-AF65-F5344CB8AC3E}">
        <p14:creationId xmlns:p14="http://schemas.microsoft.com/office/powerpoint/2010/main" val="4292037338"/>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3916501" cy="857460"/>
            <a:chOff x="5588007" y="1590635"/>
            <a:chExt cx="3916501" cy="857460"/>
          </a:xfrm>
        </p:grpSpPr>
        <p:sp>
          <p:nvSpPr>
            <p:cNvPr id="19" name="文本框 18"/>
            <p:cNvSpPr txBox="1"/>
            <p:nvPr/>
          </p:nvSpPr>
          <p:spPr>
            <a:xfrm>
              <a:off x="6549853" y="1696200"/>
              <a:ext cx="2954655"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文本聚类概述</a:t>
              </a:r>
              <a:endParaRPr lang="zh-CN" altLang="en-US" sz="3600" b="1" dirty="0">
                <a:sym typeface="+mn-lt"/>
              </a:endParaRP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latin typeface="Century Gothic" panose="020B0502020202020204" pitchFamily="34" charset="0"/>
                  <a:ea typeface="微软雅黑" panose="020B0503020204020204" pitchFamily="34" charset="-122"/>
                </a:rPr>
                <a:t>1</a:t>
              </a:r>
              <a:endParaRPr lang="zh-CN" altLang="en-US" sz="4000" b="1" dirty="0">
                <a:latin typeface="Century Gothic" panose="020B0502020202020204" pitchFamily="34" charset="0"/>
                <a:ea typeface="微软雅黑" panose="020B0503020204020204" pitchFamily="34" charset="-122"/>
              </a:endParaRPr>
            </a:p>
          </p:txBody>
        </p:sp>
      </p:grpSp>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5301496" cy="857460"/>
            <a:chOff x="5588007" y="1590635"/>
            <a:chExt cx="5301496" cy="857460"/>
          </a:xfrm>
        </p:grpSpPr>
        <p:sp>
          <p:nvSpPr>
            <p:cNvPr id="19" name="文本框 18"/>
            <p:cNvSpPr txBox="1"/>
            <p:nvPr/>
          </p:nvSpPr>
          <p:spPr>
            <a:xfrm>
              <a:off x="6549853" y="1696200"/>
              <a:ext cx="4339650"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基于层次的</a:t>
              </a:r>
              <a:r>
                <a:rPr lang="zh-CN" altLang="en-US" sz="3600" b="1" dirty="0">
                  <a:sym typeface="+mn-lt"/>
                </a:rPr>
                <a:t>聚类算法</a:t>
              </a: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latin typeface="Century Gothic" panose="020B0502020202020204" pitchFamily="34" charset="0"/>
              </a:endParaRPr>
            </a:p>
          </p:txBody>
        </p:sp>
      </p:grpSp>
      <p:sp>
        <p:nvSpPr>
          <p:cNvPr id="2" name="文本框 1">
            <a:extLst>
              <a:ext uri="{FF2B5EF4-FFF2-40B4-BE49-F238E27FC236}">
                <a16:creationId xmlns:a16="http://schemas.microsoft.com/office/drawing/2014/main" id="{344B156E-0BCE-4304-AB1F-0C64ADC43161}"/>
              </a:ext>
            </a:extLst>
          </p:cNvPr>
          <p:cNvSpPr txBox="1"/>
          <p:nvPr/>
        </p:nvSpPr>
        <p:spPr>
          <a:xfrm>
            <a:off x="5874059" y="3082010"/>
            <a:ext cx="911441" cy="707886"/>
          </a:xfrm>
          <a:prstGeom prst="rect">
            <a:avLst/>
          </a:prstGeom>
          <a:noFill/>
        </p:spPr>
        <p:txBody>
          <a:bodyPr wrap="square" rtlCol="0">
            <a:spAutoFit/>
          </a:bodyPr>
          <a:lstStyle/>
          <a:p>
            <a:r>
              <a:rPr lang="en-US" altLang="zh-CN" sz="4000" b="1">
                <a:solidFill>
                  <a:schemeClr val="bg1"/>
                </a:solidFill>
              </a:rPr>
              <a:t>3.3</a:t>
            </a:r>
            <a:endParaRPr lang="zh-CN" altLang="en-US" sz="4000" b="1">
              <a:solidFill>
                <a:schemeClr val="bg1"/>
              </a:solidFill>
            </a:endParaRPr>
          </a:p>
        </p:txBody>
      </p:sp>
    </p:spTree>
    <p:extLst>
      <p:ext uri="{BB962C8B-B14F-4D97-AF65-F5344CB8AC3E}">
        <p14:creationId xmlns:p14="http://schemas.microsoft.com/office/powerpoint/2010/main" val="98610213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a:t>
            </a:r>
            <a:r>
              <a:rPr lang="zh-CN" altLang="en-US" dirty="0">
                <a:sym typeface="+mn-lt"/>
              </a:rPr>
              <a:t>层次</a:t>
            </a:r>
            <a:r>
              <a:rPr lang="zh-CN" altLang="en-US" sz="2800" b="1" dirty="0">
                <a:sym typeface="+mn-lt"/>
              </a:rPr>
              <a:t>的聚类算法</a:t>
            </a:r>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p>
        </p:txBody>
      </p:sp>
      <p:sp>
        <p:nvSpPr>
          <p:cNvPr id="13" name="文本框 12"/>
          <p:cNvSpPr txBox="1"/>
          <p:nvPr/>
        </p:nvSpPr>
        <p:spPr>
          <a:xfrm>
            <a:off x="1562100" y="3083952"/>
            <a:ext cx="9067800" cy="1873718"/>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400" dirty="0">
                <a:latin typeface="+mn-ea"/>
                <a:ea typeface="+mn-ea"/>
              </a:rPr>
              <a:t>这种方法是层次方法对给定数据对象集合进行层次的分解</a:t>
            </a:r>
          </a:p>
          <a:p>
            <a:pPr algn="just"/>
            <a:r>
              <a:rPr lang="zh-CN" altLang="en-US" sz="2400" dirty="0">
                <a:latin typeface="+mn-ea"/>
                <a:ea typeface="+mn-ea"/>
              </a:rPr>
              <a:t>基于距离的或基于密度或连通性的</a:t>
            </a:r>
          </a:p>
          <a:p>
            <a:pPr algn="just"/>
            <a:r>
              <a:rPr lang="zh-CN" altLang="en-US" sz="2400" dirty="0">
                <a:latin typeface="+mn-ea"/>
                <a:ea typeface="+mn-ea"/>
              </a:rPr>
              <a:t>根据层次的分解如何形成，层次的方法可以分为凝聚的和分裂的。</a:t>
            </a:r>
          </a:p>
        </p:txBody>
      </p:sp>
      <p:sp>
        <p:nvSpPr>
          <p:cNvPr id="17" name="文本框 16"/>
          <p:cNvSpPr txBox="1"/>
          <p:nvPr/>
        </p:nvSpPr>
        <p:spPr>
          <a:xfrm>
            <a:off x="3086994" y="2105885"/>
            <a:ext cx="6018012" cy="7436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基于层次的聚类算法</a:t>
            </a: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3.3</a:t>
            </a:r>
            <a:endParaRPr lang="zh-CN" altLang="en-US" sz="3600" b="1" dirty="0">
              <a:solidFill>
                <a:schemeClr val="bg1"/>
              </a:solidFill>
            </a:endParaRPr>
          </a:p>
        </p:txBody>
      </p:sp>
    </p:spTree>
    <p:extLst>
      <p:ext uri="{BB962C8B-B14F-4D97-AF65-F5344CB8AC3E}">
        <p14:creationId xmlns:p14="http://schemas.microsoft.com/office/powerpoint/2010/main" val="4047321732"/>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a:t>
            </a:r>
            <a:r>
              <a:rPr lang="zh-CN" altLang="en-US" dirty="0">
                <a:sym typeface="+mn-lt"/>
              </a:rPr>
              <a:t>层次</a:t>
            </a:r>
            <a:r>
              <a:rPr lang="zh-CN" altLang="en-US" sz="2800" b="1" dirty="0">
                <a:sym typeface="+mn-lt"/>
              </a:rPr>
              <a:t>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3.3</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BD9C5461-20CB-471A-8DB7-C7098A756E4C}"/>
              </a:ext>
            </a:extLst>
          </p:cNvPr>
          <p:cNvSpPr txBox="1"/>
          <p:nvPr/>
        </p:nvSpPr>
        <p:spPr>
          <a:xfrm>
            <a:off x="1327149" y="1109395"/>
            <a:ext cx="7673975" cy="400110"/>
          </a:xfrm>
          <a:prstGeom prst="rect">
            <a:avLst/>
          </a:prstGeom>
          <a:noFill/>
        </p:spPr>
        <p:txBody>
          <a:bodyPr wrap="square">
            <a:spAutoFit/>
          </a:bodyPr>
          <a:lstStyle/>
          <a:p>
            <a:r>
              <a:rPr lang="zh-CN" altLang="en-US" sz="2000" dirty="0">
                <a:latin typeface="+mn-ea"/>
                <a:ea typeface="+mn-ea"/>
              </a:rPr>
              <a:t>典型的算法有 </a:t>
            </a:r>
            <a:r>
              <a:rPr lang="en-US" altLang="zh-CN" sz="2000" dirty="0">
                <a:latin typeface="+mn-ea"/>
                <a:ea typeface="+mn-ea"/>
              </a:rPr>
              <a:t>BIRCH</a:t>
            </a:r>
            <a:r>
              <a:rPr lang="zh-CN" altLang="en-US" sz="2000" dirty="0">
                <a:latin typeface="+mn-ea"/>
                <a:ea typeface="+mn-ea"/>
              </a:rPr>
              <a:t>算法、</a:t>
            </a:r>
            <a:r>
              <a:rPr lang="en-US" altLang="zh-CN" sz="2000" dirty="0">
                <a:latin typeface="+mn-ea"/>
                <a:ea typeface="+mn-ea"/>
              </a:rPr>
              <a:t>CURE</a:t>
            </a:r>
            <a:r>
              <a:rPr lang="zh-CN" altLang="en-US" sz="2000" dirty="0">
                <a:latin typeface="+mn-ea"/>
                <a:ea typeface="+mn-ea"/>
              </a:rPr>
              <a:t>算法</a:t>
            </a:r>
            <a:r>
              <a:rPr lang="en-US" altLang="zh-CN" sz="2000" dirty="0">
                <a:latin typeface="+mn-ea"/>
                <a:ea typeface="+mn-ea"/>
              </a:rPr>
              <a:t> </a:t>
            </a:r>
            <a:r>
              <a:rPr lang="zh-CN" altLang="en-US" sz="2000" dirty="0">
                <a:latin typeface="+mn-ea"/>
                <a:ea typeface="+mn-ea"/>
              </a:rPr>
              <a:t>和 </a:t>
            </a:r>
            <a:r>
              <a:rPr lang="en-US" altLang="zh-CN" sz="2000" dirty="0">
                <a:latin typeface="+mn-ea"/>
                <a:ea typeface="+mn-ea"/>
              </a:rPr>
              <a:t>CHAMELEON</a:t>
            </a:r>
            <a:r>
              <a:rPr lang="zh-CN" altLang="en-US" sz="2000" dirty="0">
                <a:latin typeface="+mn-ea"/>
                <a:ea typeface="+mn-ea"/>
              </a:rPr>
              <a:t>算法。</a:t>
            </a:r>
          </a:p>
        </p:txBody>
      </p:sp>
      <p:sp>
        <p:nvSpPr>
          <p:cNvPr id="6" name="文本框 5">
            <a:extLst>
              <a:ext uri="{FF2B5EF4-FFF2-40B4-BE49-F238E27FC236}">
                <a16:creationId xmlns:a16="http://schemas.microsoft.com/office/drawing/2014/main" id="{2CFE84BC-58A7-4B71-B84A-17705655F023}"/>
              </a:ext>
            </a:extLst>
          </p:cNvPr>
          <p:cNvSpPr txBox="1"/>
          <p:nvPr/>
        </p:nvSpPr>
        <p:spPr>
          <a:xfrm>
            <a:off x="248132" y="1565207"/>
            <a:ext cx="181434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BIRCH</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8" name="文本框 7">
            <a:extLst>
              <a:ext uri="{FF2B5EF4-FFF2-40B4-BE49-F238E27FC236}">
                <a16:creationId xmlns:a16="http://schemas.microsoft.com/office/drawing/2014/main" id="{26BA7A50-48FF-49E6-AE2B-586F892D888F}"/>
              </a:ext>
            </a:extLst>
          </p:cNvPr>
          <p:cNvSpPr txBox="1"/>
          <p:nvPr/>
        </p:nvSpPr>
        <p:spPr>
          <a:xfrm>
            <a:off x="2090902" y="1442110"/>
            <a:ext cx="9969043" cy="1631216"/>
          </a:xfrm>
          <a:prstGeom prst="rect">
            <a:avLst/>
          </a:prstGeom>
          <a:noFill/>
        </p:spPr>
        <p:txBody>
          <a:bodyPr wrap="square">
            <a:spAutoFit/>
          </a:bodyPr>
          <a:lstStyle/>
          <a:p>
            <a:pPr marL="342900" indent="-342900">
              <a:buFont typeface="Wingdings" panose="05000000000000000000" pitchFamily="2" charset="2"/>
              <a:buChar char="Ø"/>
            </a:pPr>
            <a:r>
              <a:rPr lang="en-US" altLang="zh-CN" sz="2000" b="0" i="0" dirty="0">
                <a:solidFill>
                  <a:srgbClr val="000000"/>
                </a:solidFill>
                <a:effectLst/>
                <a:latin typeface="Verdana" panose="020B0604030504040204" pitchFamily="34" charset="0"/>
              </a:rPr>
              <a:t>Balanced Iterative Reducing and Clustering Using Hierarchies</a:t>
            </a:r>
          </a:p>
          <a:p>
            <a:pPr marL="342900" indent="-342900">
              <a:buFont typeface="Wingdings" panose="05000000000000000000" pitchFamily="2" charset="2"/>
              <a:buChar char="Ø"/>
            </a:pPr>
            <a:r>
              <a:rPr lang="zh-CN" altLang="en-US" sz="2000" b="0" i="0" dirty="0">
                <a:solidFill>
                  <a:srgbClr val="000000"/>
                </a:solidFill>
                <a:effectLst/>
                <a:latin typeface="Verdana" panose="020B0604030504040204" pitchFamily="34" charset="0"/>
              </a:rPr>
              <a:t>（利用层次方法的平衡迭代规约和聚类）</a:t>
            </a:r>
            <a:endParaRPr lang="en-US" altLang="zh-CN" sz="2000" dirty="0"/>
          </a:p>
          <a:p>
            <a:pPr marL="342900" indent="-342900">
              <a:buFont typeface="Wingdings" panose="05000000000000000000" pitchFamily="2" charset="2"/>
              <a:buChar char="Ø"/>
            </a:pPr>
            <a:r>
              <a:rPr lang="zh-CN" altLang="en-US" sz="2000" dirty="0"/>
              <a:t>适用数据量大，类别数</a:t>
            </a:r>
            <a:r>
              <a:rPr lang="en-US" altLang="zh-CN" sz="2000" dirty="0"/>
              <a:t>K</a:t>
            </a:r>
            <a:r>
              <a:rPr lang="zh-CN" altLang="en-US" sz="2000" dirty="0"/>
              <a:t>也较多的情况</a:t>
            </a:r>
            <a:endParaRPr lang="en-US" altLang="zh-CN" sz="2000" dirty="0"/>
          </a:p>
          <a:p>
            <a:pPr marL="342900" indent="-342900">
              <a:buFont typeface="Wingdings" panose="05000000000000000000" pitchFamily="2" charset="2"/>
              <a:buChar char="Ø"/>
            </a:pPr>
            <a:r>
              <a:rPr lang="zh-CN" altLang="en-US" sz="2000" dirty="0"/>
              <a:t>单遍扫描数据集即可聚类</a:t>
            </a:r>
            <a:endParaRPr lang="en-US" altLang="zh-CN" sz="2000" dirty="0"/>
          </a:p>
          <a:p>
            <a:pPr marL="342900" indent="-342900">
              <a:buFont typeface="Wingdings" panose="05000000000000000000" pitchFamily="2" charset="2"/>
              <a:buChar char="Ø"/>
            </a:pPr>
            <a:r>
              <a:rPr lang="zh-CN" altLang="en-US" sz="2000" b="0" i="0" dirty="0">
                <a:solidFill>
                  <a:srgbClr val="000000"/>
                </a:solidFill>
                <a:effectLst/>
                <a:latin typeface="Verdana" panose="020B0604030504040204" pitchFamily="34" charset="0"/>
              </a:rPr>
              <a:t>借用聚类特征树</a:t>
            </a:r>
            <a:r>
              <a:rPr lang="en-US" altLang="zh-CN" sz="2000" b="0" i="0" dirty="0">
                <a:solidFill>
                  <a:srgbClr val="000000"/>
                </a:solidFill>
                <a:effectLst/>
                <a:latin typeface="Verdana" panose="020B0604030504040204" pitchFamily="34" charset="0"/>
              </a:rPr>
              <a:t>(Clustering Feature Tree</a:t>
            </a:r>
            <a:r>
              <a:rPr lang="zh-CN" altLang="en-US" sz="2000" b="0" i="0" dirty="0">
                <a:solidFill>
                  <a:srgbClr val="000000"/>
                </a:solidFill>
                <a:effectLst/>
                <a:latin typeface="Verdana" panose="020B0604030504040204" pitchFamily="34" charset="0"/>
              </a:rPr>
              <a:t>，简称</a:t>
            </a:r>
            <a:r>
              <a:rPr lang="en-US" altLang="zh-CN" sz="2000" b="0" i="0" dirty="0">
                <a:solidFill>
                  <a:srgbClr val="000000"/>
                </a:solidFill>
                <a:effectLst/>
                <a:latin typeface="Verdana" panose="020B0604030504040204" pitchFamily="34" charset="0"/>
              </a:rPr>
              <a:t>CF Tree)</a:t>
            </a:r>
            <a:endParaRPr lang="zh-CN" altLang="en-US" sz="2000" dirty="0"/>
          </a:p>
        </p:txBody>
      </p:sp>
      <p:sp>
        <p:nvSpPr>
          <p:cNvPr id="12" name="Text Box 4">
            <a:extLst>
              <a:ext uri="{FF2B5EF4-FFF2-40B4-BE49-F238E27FC236}">
                <a16:creationId xmlns:a16="http://schemas.microsoft.com/office/drawing/2014/main" id="{3A700D4D-D0D9-434C-9457-E16ED1D5ABD8}"/>
              </a:ext>
            </a:extLst>
          </p:cNvPr>
          <p:cNvSpPr txBox="1">
            <a:spLocks noChangeArrowheads="1"/>
          </p:cNvSpPr>
          <p:nvPr/>
        </p:nvSpPr>
        <p:spPr bwMode="auto">
          <a:xfrm>
            <a:off x="1155306" y="3313143"/>
            <a:ext cx="242050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marL="342900" indent="-342900">
              <a:buClr>
                <a:schemeClr val="accent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rPr>
              <a:t>聚类特征</a:t>
            </a:r>
            <a:r>
              <a:rPr lang="en-US" altLang="zh-CN" sz="2000" dirty="0">
                <a:latin typeface="Times New Roman" panose="02020603050405020304" pitchFamily="18" charset="0"/>
                <a:ea typeface="微软雅黑" panose="020B0503020204020204" pitchFamily="34" charset="-122"/>
              </a:rPr>
              <a:t>:  </a:t>
            </a:r>
          </a:p>
          <a:p>
            <a:pPr>
              <a:buClr>
                <a:schemeClr val="accent1"/>
              </a:buClr>
            </a:pPr>
            <a:r>
              <a:rPr lang="en-US" altLang="zh-CN" sz="2000" i="1" dirty="0">
                <a:latin typeface="Times New Roman" panose="02020603050405020304" pitchFamily="18" charset="0"/>
                <a:ea typeface="微软雅黑" panose="020B0503020204020204" pitchFamily="34" charset="-122"/>
              </a:rPr>
              <a:t>     CF = (N, LS, SS)</a:t>
            </a:r>
          </a:p>
          <a:p>
            <a:pPr marL="342900" indent="-342900">
              <a:buClr>
                <a:schemeClr val="accent1"/>
              </a:buClr>
              <a:buFont typeface="Wingdings" panose="05000000000000000000" pitchFamily="2" charset="2"/>
              <a:buChar char="n"/>
            </a:pPr>
            <a:r>
              <a:rPr lang="en-US" altLang="zh-CN" sz="2000" i="1" dirty="0">
                <a:latin typeface="Times New Roman" panose="02020603050405020304" pitchFamily="18" charset="0"/>
                <a:ea typeface="微软雅黑" panose="020B0503020204020204" pitchFamily="34" charset="-122"/>
              </a:rPr>
              <a:t>N: </a:t>
            </a:r>
            <a:r>
              <a:rPr lang="zh-CN" altLang="en-US" sz="2000" i="1" dirty="0">
                <a:latin typeface="Times New Roman" panose="02020603050405020304" pitchFamily="18" charset="0"/>
                <a:ea typeface="微软雅黑" panose="020B0503020204020204" pitchFamily="34" charset="-122"/>
              </a:rPr>
              <a:t>数据点的数量</a:t>
            </a:r>
            <a:endParaRPr lang="en-US" altLang="zh-CN" sz="2000" i="1" dirty="0">
              <a:latin typeface="Times New Roman" panose="02020603050405020304" pitchFamily="18" charset="0"/>
              <a:ea typeface="微软雅黑" panose="020B0503020204020204" pitchFamily="34" charset="-122"/>
            </a:endParaRPr>
          </a:p>
          <a:p>
            <a:pPr marL="342900" indent="-342900">
              <a:buClr>
                <a:schemeClr val="accent1"/>
              </a:buClr>
              <a:buFont typeface="Wingdings" panose="05000000000000000000" pitchFamily="2" charset="2"/>
              <a:buChar char="n"/>
            </a:pPr>
            <a:r>
              <a:rPr lang="en-US" altLang="zh-CN" sz="2000" i="1" dirty="0">
                <a:latin typeface="Times New Roman" panose="02020603050405020304" pitchFamily="18" charset="0"/>
                <a:ea typeface="微软雅黑" panose="020B0503020204020204" pitchFamily="34" charset="-122"/>
              </a:rPr>
              <a:t>LS: </a:t>
            </a:r>
            <a:r>
              <a:rPr lang="en-US" altLang="zh-CN" sz="2000" b="0" i="1" dirty="0">
                <a:latin typeface="Times New Roman" panose="02020603050405020304" pitchFamily="18" charset="0"/>
                <a:sym typeface="Symbol" panose="05050102010706020507" pitchFamily="18" charset="2"/>
              </a:rPr>
              <a:t></a:t>
            </a:r>
            <a:r>
              <a:rPr lang="en-US" altLang="zh-CN" sz="2000" b="0" i="1" baseline="30000" dirty="0">
                <a:latin typeface="Times New Roman" panose="02020603050405020304" pitchFamily="18" charset="0"/>
                <a:sym typeface="Symbol" panose="05050102010706020507" pitchFamily="18" charset="2"/>
              </a:rPr>
              <a:t>N</a:t>
            </a:r>
            <a:r>
              <a:rPr lang="en-US" altLang="zh-CN" sz="2000" b="0" i="1" baseline="-25000" dirty="0">
                <a:latin typeface="Times New Roman" panose="02020603050405020304" pitchFamily="18" charset="0"/>
                <a:sym typeface="Symbol" panose="05050102010706020507" pitchFamily="18" charset="2"/>
              </a:rPr>
              <a:t>i=1   </a:t>
            </a:r>
            <a:r>
              <a:rPr lang="en-US" altLang="zh-CN" sz="2000" b="0" i="1" dirty="0">
                <a:latin typeface="Times New Roman" panose="02020603050405020304" pitchFamily="18" charset="0"/>
                <a:sym typeface="Symbol" panose="05050102010706020507" pitchFamily="18" charset="2"/>
              </a:rPr>
              <a:t>X</a:t>
            </a:r>
            <a:r>
              <a:rPr lang="en-US" altLang="zh-CN" sz="2000" b="0" i="1" baseline="-25000" dirty="0">
                <a:latin typeface="Times New Roman" panose="02020603050405020304" pitchFamily="18" charset="0"/>
                <a:sym typeface="Symbol" panose="05050102010706020507" pitchFamily="18" charset="2"/>
              </a:rPr>
              <a:t>i</a:t>
            </a:r>
            <a:endParaRPr lang="en-US" altLang="zh-CN" sz="2000" i="1" dirty="0">
              <a:latin typeface="Times New Roman" panose="02020603050405020304" pitchFamily="18" charset="0"/>
              <a:ea typeface="微软雅黑" panose="020B0503020204020204" pitchFamily="34" charset="-122"/>
              <a:sym typeface="Symbol" panose="05050102010706020507" pitchFamily="18" charset="2"/>
            </a:endParaRPr>
          </a:p>
          <a:p>
            <a:pPr marL="342900" indent="-342900">
              <a:buClr>
                <a:schemeClr val="accent1"/>
              </a:buClr>
              <a:buFont typeface="Wingdings" panose="05000000000000000000" pitchFamily="2" charset="2"/>
              <a:buChar char="n"/>
            </a:pPr>
            <a:r>
              <a:rPr lang="en-US" altLang="zh-CN" sz="2000" i="1" dirty="0">
                <a:latin typeface="Times New Roman" panose="02020603050405020304" pitchFamily="18" charset="0"/>
                <a:ea typeface="微软雅黑" panose="020B0503020204020204" pitchFamily="34" charset="-122"/>
              </a:rPr>
              <a:t>SS: </a:t>
            </a:r>
            <a:r>
              <a:rPr lang="en-US" altLang="zh-CN" sz="2000" b="0" i="1" dirty="0">
                <a:latin typeface="Times New Roman" panose="02020603050405020304" pitchFamily="18" charset="0"/>
              </a:rPr>
              <a:t>: </a:t>
            </a:r>
            <a:r>
              <a:rPr lang="en-US" altLang="zh-CN" sz="2000" b="0" i="1" dirty="0">
                <a:latin typeface="Times New Roman" panose="02020603050405020304" pitchFamily="18" charset="0"/>
                <a:sym typeface="Symbol" panose="05050102010706020507" pitchFamily="18" charset="2"/>
              </a:rPr>
              <a:t></a:t>
            </a:r>
            <a:r>
              <a:rPr lang="en-US" altLang="zh-CN" sz="2000" b="0" i="1" baseline="30000" dirty="0">
                <a:latin typeface="Times New Roman" panose="02020603050405020304" pitchFamily="18" charset="0"/>
                <a:sym typeface="Symbol" panose="05050102010706020507" pitchFamily="18" charset="2"/>
              </a:rPr>
              <a:t>N</a:t>
            </a:r>
            <a:r>
              <a:rPr lang="en-US" altLang="zh-CN" sz="2000" b="0" i="1" baseline="-25000" dirty="0">
                <a:latin typeface="Times New Roman" panose="02020603050405020304" pitchFamily="18" charset="0"/>
                <a:sym typeface="Symbol" panose="05050102010706020507" pitchFamily="18" charset="2"/>
              </a:rPr>
              <a:t>i=1   </a:t>
            </a:r>
            <a:r>
              <a:rPr lang="en-US" altLang="zh-CN" sz="2000" b="0" i="1" dirty="0">
                <a:latin typeface="Times New Roman" panose="02020603050405020304" pitchFamily="18" charset="0"/>
                <a:sym typeface="Symbol" panose="05050102010706020507" pitchFamily="18" charset="2"/>
              </a:rPr>
              <a:t>X</a:t>
            </a:r>
            <a:r>
              <a:rPr lang="en-US" altLang="zh-CN" sz="2000" b="0" i="1" baseline="-25000" dirty="0">
                <a:latin typeface="Times New Roman" panose="02020603050405020304" pitchFamily="18" charset="0"/>
                <a:sym typeface="Symbol" panose="05050102010706020507" pitchFamily="18" charset="2"/>
              </a:rPr>
              <a:t>i</a:t>
            </a:r>
            <a:r>
              <a:rPr lang="en-US" altLang="zh-CN" sz="2000" b="0" i="1" baseline="30000" dirty="0">
                <a:latin typeface="Times New Roman" panose="02020603050405020304" pitchFamily="18" charset="0"/>
                <a:sym typeface="Symbol" panose="05050102010706020507" pitchFamily="18" charset="2"/>
              </a:rPr>
              <a:t>2</a:t>
            </a:r>
            <a:endParaRPr lang="en-US" altLang="zh-CN" sz="2000" i="1" dirty="0">
              <a:latin typeface="Times New Roman" panose="02020603050405020304" pitchFamily="18" charset="0"/>
              <a:ea typeface="微软雅黑" panose="020B0503020204020204" pitchFamily="34" charset="-122"/>
              <a:sym typeface="Symbol" panose="05050102010706020507" pitchFamily="18" charset="2"/>
            </a:endParaRPr>
          </a:p>
        </p:txBody>
      </p:sp>
      <p:pic>
        <p:nvPicPr>
          <p:cNvPr id="13" name="图片 12">
            <a:extLst>
              <a:ext uri="{FF2B5EF4-FFF2-40B4-BE49-F238E27FC236}">
                <a16:creationId xmlns:a16="http://schemas.microsoft.com/office/drawing/2014/main" id="{219F2168-00BF-4B52-8B17-9AD1DFFD89C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360" y="3641689"/>
            <a:ext cx="220980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4" name="Oval 9">
            <a:extLst>
              <a:ext uri="{FF2B5EF4-FFF2-40B4-BE49-F238E27FC236}">
                <a16:creationId xmlns:a16="http://schemas.microsoft.com/office/drawing/2014/main" id="{4E51280D-1354-4F1E-BCCC-7332B3D51EA9}"/>
              </a:ext>
            </a:extLst>
          </p:cNvPr>
          <p:cNvSpPr>
            <a:spLocks noChangeArrowheads="1"/>
          </p:cNvSpPr>
          <p:nvPr/>
        </p:nvSpPr>
        <p:spPr bwMode="auto">
          <a:xfrm>
            <a:off x="5014760" y="3946489"/>
            <a:ext cx="609600" cy="99060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5" name="Oval 10">
            <a:extLst>
              <a:ext uri="{FF2B5EF4-FFF2-40B4-BE49-F238E27FC236}">
                <a16:creationId xmlns:a16="http://schemas.microsoft.com/office/drawing/2014/main" id="{5F5D9CEB-8D0B-4623-9FC3-25A607A6A612}"/>
              </a:ext>
            </a:extLst>
          </p:cNvPr>
          <p:cNvSpPr>
            <a:spLocks noChangeArrowheads="1"/>
          </p:cNvSpPr>
          <p:nvPr/>
        </p:nvSpPr>
        <p:spPr bwMode="auto">
          <a:xfrm>
            <a:off x="5624360" y="4479889"/>
            <a:ext cx="762000" cy="76200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eaLnBrk="1" hangingPunct="1">
              <a:spcBef>
                <a:spcPct val="0"/>
              </a:spcBef>
              <a:buClrTx/>
              <a:buFont typeface="Arial" panose="020B0604020202020204" pitchFamily="34" charset="0"/>
              <a:buNone/>
            </a:pPr>
            <a:endParaRPr lang="zh-CN" altLang="en-US" sz="1800" b="0">
              <a:latin typeface="Arial" panose="020B0604020202020204" pitchFamily="34" charset="0"/>
            </a:endParaRPr>
          </a:p>
        </p:txBody>
      </p:sp>
      <p:sp>
        <p:nvSpPr>
          <p:cNvPr id="16" name="AutoShape 11">
            <a:extLst>
              <a:ext uri="{FF2B5EF4-FFF2-40B4-BE49-F238E27FC236}">
                <a16:creationId xmlns:a16="http://schemas.microsoft.com/office/drawing/2014/main" id="{0BEF9312-CC9F-46C0-A4B2-21AA9DF68F1D}"/>
              </a:ext>
            </a:extLst>
          </p:cNvPr>
          <p:cNvSpPr>
            <a:spLocks/>
          </p:cNvSpPr>
          <p:nvPr/>
        </p:nvSpPr>
        <p:spPr bwMode="auto">
          <a:xfrm>
            <a:off x="6583362" y="3039922"/>
            <a:ext cx="3429000" cy="461963"/>
          </a:xfrm>
          <a:prstGeom prst="borderCallout2">
            <a:avLst>
              <a:gd name="adj1" fmla="val 23528"/>
              <a:gd name="adj2" fmla="val -2222"/>
              <a:gd name="adj3" fmla="val 23528"/>
              <a:gd name="adj4" fmla="val -20417"/>
              <a:gd name="adj5" fmla="val 212417"/>
              <a:gd name="adj6" fmla="val -39306"/>
            </a:avLst>
          </a:prstGeom>
          <a:noFill/>
          <a:ln w="28575">
            <a:solidFill>
              <a:schemeClr val="tx1"/>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spcBef>
                <a:spcPct val="50000"/>
              </a:spcBef>
              <a:buClrTx/>
              <a:buFont typeface="Arial" panose="020B0604020202020204" pitchFamily="34" charset="0"/>
              <a:buNone/>
            </a:pPr>
            <a:r>
              <a:rPr lang="en-US" altLang="zh-CN" sz="2400" b="0" dirty="0">
                <a:latin typeface="Times New Roman" panose="02020603050405020304" pitchFamily="18" charset="0"/>
              </a:rPr>
              <a:t>CF = (5, (16,30),(54,190))</a:t>
            </a:r>
          </a:p>
        </p:txBody>
      </p:sp>
      <p:sp>
        <p:nvSpPr>
          <p:cNvPr id="17" name="Text Box 12">
            <a:extLst>
              <a:ext uri="{FF2B5EF4-FFF2-40B4-BE49-F238E27FC236}">
                <a16:creationId xmlns:a16="http://schemas.microsoft.com/office/drawing/2014/main" id="{C431511A-2A40-417C-96BC-3E468DA8CFE3}"/>
              </a:ext>
            </a:extLst>
          </p:cNvPr>
          <p:cNvSpPr txBox="1">
            <a:spLocks noChangeArrowheads="1"/>
          </p:cNvSpPr>
          <p:nvPr/>
        </p:nvSpPr>
        <p:spPr bwMode="auto">
          <a:xfrm>
            <a:off x="7605560" y="3741702"/>
            <a:ext cx="990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a:lnSpc>
                <a:spcPct val="60000"/>
              </a:lnSpc>
              <a:spcBef>
                <a:spcPct val="50000"/>
              </a:spcBef>
              <a:buClrTx/>
              <a:buFont typeface="Arial" panose="020B0604020202020204" pitchFamily="34" charset="0"/>
              <a:buNone/>
            </a:pPr>
            <a:r>
              <a:rPr lang="zh-CN" altLang="en-US" sz="2400" b="0" dirty="0">
                <a:latin typeface="Times New Roman" panose="02020603050405020304" pitchFamily="18" charset="0"/>
              </a:rPr>
              <a:t>(3,4)</a:t>
            </a:r>
          </a:p>
          <a:p>
            <a:pPr>
              <a:lnSpc>
                <a:spcPct val="60000"/>
              </a:lnSpc>
              <a:spcBef>
                <a:spcPct val="50000"/>
              </a:spcBef>
              <a:buClrTx/>
              <a:buFont typeface="Arial" panose="020B0604020202020204" pitchFamily="34" charset="0"/>
              <a:buNone/>
            </a:pPr>
            <a:r>
              <a:rPr lang="zh-CN" altLang="en-US" sz="2400" b="0" dirty="0">
                <a:latin typeface="Times New Roman" panose="02020603050405020304" pitchFamily="18" charset="0"/>
              </a:rPr>
              <a:t>(2,6)</a:t>
            </a:r>
          </a:p>
          <a:p>
            <a:pPr>
              <a:lnSpc>
                <a:spcPct val="60000"/>
              </a:lnSpc>
              <a:spcBef>
                <a:spcPct val="50000"/>
              </a:spcBef>
              <a:buClrTx/>
              <a:buFont typeface="Arial" panose="020B0604020202020204" pitchFamily="34" charset="0"/>
              <a:buNone/>
            </a:pPr>
            <a:r>
              <a:rPr lang="zh-CN" altLang="en-US" sz="2400" b="0" dirty="0">
                <a:latin typeface="Times New Roman" panose="02020603050405020304" pitchFamily="18" charset="0"/>
              </a:rPr>
              <a:t>(4,5)</a:t>
            </a:r>
          </a:p>
          <a:p>
            <a:pPr>
              <a:lnSpc>
                <a:spcPct val="60000"/>
              </a:lnSpc>
              <a:spcBef>
                <a:spcPct val="50000"/>
              </a:spcBef>
              <a:buClrTx/>
              <a:buFont typeface="Arial" panose="020B0604020202020204" pitchFamily="34" charset="0"/>
              <a:buNone/>
            </a:pPr>
            <a:r>
              <a:rPr lang="zh-CN" altLang="en-US" sz="2400" b="0" dirty="0">
                <a:latin typeface="Times New Roman" panose="02020603050405020304" pitchFamily="18" charset="0"/>
              </a:rPr>
              <a:t>(4,7)</a:t>
            </a:r>
          </a:p>
          <a:p>
            <a:pPr>
              <a:lnSpc>
                <a:spcPct val="60000"/>
              </a:lnSpc>
              <a:spcBef>
                <a:spcPct val="50000"/>
              </a:spcBef>
              <a:buClrTx/>
              <a:buFont typeface="Arial" panose="020B0604020202020204" pitchFamily="34" charset="0"/>
              <a:buNone/>
            </a:pPr>
            <a:r>
              <a:rPr lang="zh-CN" altLang="en-US" sz="2400" b="0" dirty="0">
                <a:latin typeface="Times New Roman" panose="02020603050405020304" pitchFamily="18" charset="0"/>
              </a:rPr>
              <a:t>(3,8)</a:t>
            </a:r>
          </a:p>
        </p:txBody>
      </p:sp>
      <p:pic>
        <p:nvPicPr>
          <p:cNvPr id="19" name="Picture 6">
            <a:extLst>
              <a:ext uri="{FF2B5EF4-FFF2-40B4-BE49-F238E27FC236}">
                <a16:creationId xmlns:a16="http://schemas.microsoft.com/office/drawing/2014/main" id="{257CCB42-559F-491F-B0B3-99EBC8E85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49" y="5696708"/>
            <a:ext cx="525621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088250"/>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a:t>
            </a:r>
            <a:r>
              <a:rPr lang="zh-CN" altLang="en-US" dirty="0">
                <a:sym typeface="+mn-lt"/>
              </a:rPr>
              <a:t>层次</a:t>
            </a:r>
            <a:r>
              <a:rPr lang="zh-CN" altLang="en-US" sz="2800" b="1" dirty="0">
                <a:sym typeface="+mn-lt"/>
              </a:rPr>
              <a:t>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3.3</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BD9C5461-20CB-471A-8DB7-C7098A756E4C}"/>
              </a:ext>
            </a:extLst>
          </p:cNvPr>
          <p:cNvSpPr txBox="1"/>
          <p:nvPr/>
        </p:nvSpPr>
        <p:spPr>
          <a:xfrm>
            <a:off x="1327149" y="1109395"/>
            <a:ext cx="7673975" cy="400110"/>
          </a:xfrm>
          <a:prstGeom prst="rect">
            <a:avLst/>
          </a:prstGeom>
          <a:noFill/>
        </p:spPr>
        <p:txBody>
          <a:bodyPr wrap="square">
            <a:spAutoFit/>
          </a:bodyPr>
          <a:lstStyle/>
          <a:p>
            <a:r>
              <a:rPr lang="zh-CN" altLang="en-US" sz="2000" dirty="0">
                <a:latin typeface="+mn-ea"/>
                <a:ea typeface="+mn-ea"/>
              </a:rPr>
              <a:t>典型的算法有 </a:t>
            </a:r>
            <a:r>
              <a:rPr lang="en-US" altLang="zh-CN" sz="2000" dirty="0">
                <a:latin typeface="+mn-ea"/>
                <a:ea typeface="+mn-ea"/>
              </a:rPr>
              <a:t>BIRCH</a:t>
            </a:r>
            <a:r>
              <a:rPr lang="zh-CN" altLang="en-US" sz="2000" dirty="0">
                <a:latin typeface="+mn-ea"/>
                <a:ea typeface="+mn-ea"/>
              </a:rPr>
              <a:t>算法、</a:t>
            </a:r>
            <a:r>
              <a:rPr lang="en-US" altLang="zh-CN" sz="2000" dirty="0">
                <a:latin typeface="+mn-ea"/>
                <a:ea typeface="+mn-ea"/>
              </a:rPr>
              <a:t>CURE</a:t>
            </a:r>
            <a:r>
              <a:rPr lang="zh-CN" altLang="en-US" sz="2000" dirty="0">
                <a:latin typeface="+mn-ea"/>
                <a:ea typeface="+mn-ea"/>
              </a:rPr>
              <a:t>算法</a:t>
            </a:r>
            <a:r>
              <a:rPr lang="en-US" altLang="zh-CN" sz="2000" dirty="0">
                <a:latin typeface="+mn-ea"/>
                <a:ea typeface="+mn-ea"/>
              </a:rPr>
              <a:t> </a:t>
            </a:r>
            <a:r>
              <a:rPr lang="zh-CN" altLang="en-US" sz="2000" dirty="0">
                <a:latin typeface="+mn-ea"/>
                <a:ea typeface="+mn-ea"/>
              </a:rPr>
              <a:t>和 </a:t>
            </a:r>
            <a:r>
              <a:rPr lang="en-US" altLang="zh-CN" sz="2000" dirty="0">
                <a:latin typeface="+mn-ea"/>
                <a:ea typeface="+mn-ea"/>
              </a:rPr>
              <a:t>CHAMELEON</a:t>
            </a:r>
            <a:r>
              <a:rPr lang="zh-CN" altLang="en-US" sz="2000" dirty="0">
                <a:latin typeface="+mn-ea"/>
                <a:ea typeface="+mn-ea"/>
              </a:rPr>
              <a:t>算法。</a:t>
            </a:r>
          </a:p>
        </p:txBody>
      </p:sp>
      <p:sp>
        <p:nvSpPr>
          <p:cNvPr id="6" name="文本框 5">
            <a:extLst>
              <a:ext uri="{FF2B5EF4-FFF2-40B4-BE49-F238E27FC236}">
                <a16:creationId xmlns:a16="http://schemas.microsoft.com/office/drawing/2014/main" id="{2CFE84BC-58A7-4B71-B84A-17705655F023}"/>
              </a:ext>
            </a:extLst>
          </p:cNvPr>
          <p:cNvSpPr txBox="1"/>
          <p:nvPr/>
        </p:nvSpPr>
        <p:spPr>
          <a:xfrm>
            <a:off x="248132" y="1565207"/>
            <a:ext cx="181434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BIRCH</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2" name="Text Box 4">
            <a:extLst>
              <a:ext uri="{FF2B5EF4-FFF2-40B4-BE49-F238E27FC236}">
                <a16:creationId xmlns:a16="http://schemas.microsoft.com/office/drawing/2014/main" id="{3A700D4D-D0D9-434C-9457-E16ED1D5ABD8}"/>
              </a:ext>
            </a:extLst>
          </p:cNvPr>
          <p:cNvSpPr txBox="1">
            <a:spLocks noChangeArrowheads="1"/>
          </p:cNvSpPr>
          <p:nvPr/>
        </p:nvSpPr>
        <p:spPr bwMode="auto">
          <a:xfrm>
            <a:off x="284444" y="2386816"/>
            <a:ext cx="394465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marL="342900" indent="-342900">
              <a:buClr>
                <a:schemeClr val="accent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rPr>
              <a:t>聚类特征树 </a:t>
            </a:r>
            <a:r>
              <a:rPr lang="en-US" altLang="zh-CN" sz="2000" dirty="0">
                <a:latin typeface="Times New Roman" panose="02020603050405020304" pitchFamily="18" charset="0"/>
                <a:ea typeface="微软雅黑" panose="020B0503020204020204" pitchFamily="34" charset="-122"/>
              </a:rPr>
              <a:t>CF Tree:  </a:t>
            </a:r>
          </a:p>
          <a:p>
            <a:pPr marL="342900" indent="-342900">
              <a:buClr>
                <a:schemeClr val="accent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rPr>
              <a:t>满足线性关系</a:t>
            </a:r>
            <a:endParaRPr lang="en-US" altLang="zh-CN" sz="2000" dirty="0">
              <a:latin typeface="Times New Roman" panose="02020603050405020304" pitchFamily="18" charset="0"/>
              <a:ea typeface="微软雅黑" panose="020B0503020204020204" pitchFamily="34" charset="-122"/>
            </a:endParaRPr>
          </a:p>
          <a:p>
            <a:pPr marL="342900" indent="-342900">
              <a:buClr>
                <a:schemeClr val="accent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rPr>
              <a:t>叶节点是双向链表</a:t>
            </a:r>
            <a:endParaRPr lang="en-US" altLang="zh-CN" sz="2000" dirty="0">
              <a:latin typeface="Times New Roman" panose="02020603050405020304" pitchFamily="18" charset="0"/>
              <a:ea typeface="微软雅黑" panose="020B0503020204020204" pitchFamily="34" charset="-122"/>
            </a:endParaRPr>
          </a:p>
          <a:p>
            <a:pPr marL="342900" indent="-342900">
              <a:buClr>
                <a:schemeClr val="accent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rPr>
              <a:t>重要参数：</a:t>
            </a:r>
            <a:endParaRPr lang="en-US" altLang="zh-CN" sz="2000" dirty="0">
              <a:latin typeface="Times New Roman" panose="02020603050405020304" pitchFamily="18" charset="0"/>
              <a:ea typeface="微软雅黑" panose="020B0503020204020204" pitchFamily="34" charset="-122"/>
            </a:endParaRPr>
          </a:p>
          <a:p>
            <a:pPr>
              <a:buClr>
                <a:schemeClr val="accent1"/>
              </a:buClr>
            </a:pPr>
            <a:r>
              <a:rPr lang="zh-CN" altLang="en-US" sz="2000" dirty="0">
                <a:latin typeface="Times New Roman" panose="02020603050405020304" pitchFamily="18" charset="0"/>
                <a:ea typeface="微软雅黑" panose="020B0503020204020204" pitchFamily="34" charset="-122"/>
              </a:rPr>
              <a:t>     </a:t>
            </a:r>
            <a:r>
              <a:rPr lang="en-US" altLang="zh-CN" sz="2000" dirty="0">
                <a:latin typeface="Times New Roman" panose="02020603050405020304" pitchFamily="18" charset="0"/>
                <a:ea typeface="微软雅黑" panose="020B0503020204020204" pitchFamily="34" charset="-122"/>
              </a:rPr>
              <a:t>B</a:t>
            </a:r>
            <a:r>
              <a:rPr lang="zh-CN" altLang="en-US" sz="2000" dirty="0">
                <a:latin typeface="Times New Roman" panose="02020603050405020304" pitchFamily="18" charset="0"/>
                <a:ea typeface="微软雅黑" panose="020B0503020204020204" pitchFamily="34" charset="-122"/>
              </a:rPr>
              <a:t>：每个内部节点的最大</a:t>
            </a:r>
            <a:r>
              <a:rPr lang="en-US" altLang="zh-CN" sz="2000" dirty="0">
                <a:latin typeface="Times New Roman" panose="02020603050405020304" pitchFamily="18" charset="0"/>
                <a:ea typeface="微软雅黑" panose="020B0503020204020204" pitchFamily="34" charset="-122"/>
              </a:rPr>
              <a:t>CF</a:t>
            </a:r>
            <a:r>
              <a:rPr lang="zh-CN" altLang="en-US" sz="2000" dirty="0">
                <a:latin typeface="Times New Roman" panose="02020603050405020304" pitchFamily="18" charset="0"/>
                <a:ea typeface="微软雅黑" panose="020B0503020204020204" pitchFamily="34" charset="-122"/>
              </a:rPr>
              <a:t>数</a:t>
            </a:r>
            <a:endParaRPr lang="en-US" altLang="zh-CN" sz="2000" dirty="0">
              <a:latin typeface="Times New Roman" panose="02020603050405020304" pitchFamily="18" charset="0"/>
              <a:ea typeface="微软雅黑" panose="020B0503020204020204" pitchFamily="34" charset="-122"/>
            </a:endParaRPr>
          </a:p>
          <a:p>
            <a:pPr>
              <a:buClr>
                <a:schemeClr val="accent1"/>
              </a:buClr>
            </a:pPr>
            <a:r>
              <a:rPr lang="en-US" altLang="zh-CN" sz="2000" dirty="0">
                <a:latin typeface="Times New Roman" panose="02020603050405020304" pitchFamily="18" charset="0"/>
                <a:ea typeface="微软雅黑" panose="020B0503020204020204" pitchFamily="34" charset="-122"/>
              </a:rPr>
              <a:t>     L</a:t>
            </a:r>
            <a:r>
              <a:rPr lang="zh-CN" altLang="en-US" sz="2000" dirty="0">
                <a:latin typeface="Times New Roman" panose="02020603050405020304" pitchFamily="18" charset="0"/>
                <a:ea typeface="微软雅黑" panose="020B0503020204020204" pitchFamily="34" charset="-122"/>
              </a:rPr>
              <a:t>：每个叶子节点的最大</a:t>
            </a:r>
            <a:r>
              <a:rPr lang="en-US" altLang="zh-CN" sz="2000" dirty="0">
                <a:latin typeface="Times New Roman" panose="02020603050405020304" pitchFamily="18" charset="0"/>
                <a:ea typeface="微软雅黑" panose="020B0503020204020204" pitchFamily="34" charset="-122"/>
              </a:rPr>
              <a:t>CF</a:t>
            </a:r>
            <a:r>
              <a:rPr lang="zh-CN" altLang="en-US" sz="2000" dirty="0">
                <a:latin typeface="Times New Roman" panose="02020603050405020304" pitchFamily="18" charset="0"/>
                <a:ea typeface="微软雅黑" panose="020B0503020204020204" pitchFamily="34" charset="-122"/>
              </a:rPr>
              <a:t>数</a:t>
            </a:r>
            <a:endParaRPr lang="en-US" altLang="zh-CN" sz="2000" dirty="0">
              <a:latin typeface="Times New Roman" panose="02020603050405020304" pitchFamily="18" charset="0"/>
              <a:ea typeface="微软雅黑" panose="020B0503020204020204" pitchFamily="34" charset="-122"/>
            </a:endParaRPr>
          </a:p>
          <a:p>
            <a:pPr>
              <a:buClr>
                <a:schemeClr val="accent1"/>
              </a:buClr>
            </a:pPr>
            <a:r>
              <a:rPr lang="en-US" altLang="zh-CN" sz="2000" dirty="0">
                <a:latin typeface="Times New Roman" panose="02020603050405020304" pitchFamily="18" charset="0"/>
                <a:ea typeface="微软雅黑" panose="020B0503020204020204" pitchFamily="34" charset="-122"/>
              </a:rPr>
              <a:t>     T</a:t>
            </a:r>
            <a:r>
              <a:rPr lang="zh-CN" altLang="en-US" sz="2000" dirty="0">
                <a:latin typeface="Times New Roman" panose="02020603050405020304" pitchFamily="18" charset="0"/>
                <a:ea typeface="微软雅黑" panose="020B0503020204020204" pitchFamily="34" charset="-122"/>
              </a:rPr>
              <a:t>：叶节点每个</a:t>
            </a:r>
            <a:r>
              <a:rPr lang="en-US" altLang="zh-CN" sz="2000" dirty="0">
                <a:latin typeface="Times New Roman" panose="02020603050405020304" pitchFamily="18" charset="0"/>
                <a:ea typeface="微软雅黑" panose="020B0503020204020204" pitchFamily="34" charset="-122"/>
              </a:rPr>
              <a:t>CF</a:t>
            </a:r>
            <a:r>
              <a:rPr lang="zh-CN" altLang="en-US" sz="2000" dirty="0">
                <a:latin typeface="Times New Roman" panose="02020603050405020304" pitchFamily="18" charset="0"/>
                <a:ea typeface="微软雅黑" panose="020B0503020204020204" pitchFamily="34" charset="-122"/>
              </a:rPr>
              <a:t>的最大样本半径阈值</a:t>
            </a:r>
            <a:endParaRPr lang="en-US" altLang="zh-CN" sz="2000" dirty="0">
              <a:latin typeface="Times New Roman" panose="02020603050405020304" pitchFamily="18" charset="0"/>
              <a:ea typeface="微软雅黑" panose="020B0503020204020204" pitchFamily="34" charset="-122"/>
            </a:endParaRPr>
          </a:p>
        </p:txBody>
      </p:sp>
      <p:pic>
        <p:nvPicPr>
          <p:cNvPr id="3" name="图片 2">
            <a:extLst>
              <a:ext uri="{FF2B5EF4-FFF2-40B4-BE49-F238E27FC236}">
                <a16:creationId xmlns:a16="http://schemas.microsoft.com/office/drawing/2014/main" id="{8200DF2D-3647-47FB-912D-C6BCAB3F1827}"/>
              </a:ext>
            </a:extLst>
          </p:cNvPr>
          <p:cNvPicPr>
            <a:picLocks noChangeAspect="1"/>
          </p:cNvPicPr>
          <p:nvPr/>
        </p:nvPicPr>
        <p:blipFill>
          <a:blip r:embed="rId3"/>
          <a:stretch>
            <a:fillRect/>
          </a:stretch>
        </p:blipFill>
        <p:spPr>
          <a:xfrm>
            <a:off x="4368710" y="1794452"/>
            <a:ext cx="6224588" cy="4016178"/>
          </a:xfrm>
          <a:prstGeom prst="rect">
            <a:avLst/>
          </a:prstGeom>
        </p:spPr>
      </p:pic>
    </p:spTree>
    <p:extLst>
      <p:ext uri="{BB962C8B-B14F-4D97-AF65-F5344CB8AC3E}">
        <p14:creationId xmlns:p14="http://schemas.microsoft.com/office/powerpoint/2010/main" val="2799707813"/>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箭头: 右 15">
            <a:extLst>
              <a:ext uri="{FF2B5EF4-FFF2-40B4-BE49-F238E27FC236}">
                <a16:creationId xmlns:a16="http://schemas.microsoft.com/office/drawing/2014/main" id="{B1ECE61F-9CA3-4480-AFCA-2EBB91DF7F50}"/>
              </a:ext>
            </a:extLst>
          </p:cNvPr>
          <p:cNvSpPr/>
          <p:nvPr/>
        </p:nvSpPr>
        <p:spPr>
          <a:xfrm rot="5400000">
            <a:off x="9022071" y="3930168"/>
            <a:ext cx="386461" cy="343171"/>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a:t>
            </a:r>
            <a:r>
              <a:rPr lang="zh-CN" altLang="en-US" dirty="0">
                <a:sym typeface="+mn-lt"/>
              </a:rPr>
              <a:t>层次</a:t>
            </a:r>
            <a:r>
              <a:rPr lang="zh-CN" altLang="en-US" sz="2800" b="1" dirty="0">
                <a:sym typeface="+mn-lt"/>
              </a:rPr>
              <a:t>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3.3</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BD9C5461-20CB-471A-8DB7-C7098A756E4C}"/>
              </a:ext>
            </a:extLst>
          </p:cNvPr>
          <p:cNvSpPr txBox="1"/>
          <p:nvPr/>
        </p:nvSpPr>
        <p:spPr>
          <a:xfrm>
            <a:off x="1343181" y="994773"/>
            <a:ext cx="7673975" cy="400110"/>
          </a:xfrm>
          <a:prstGeom prst="rect">
            <a:avLst/>
          </a:prstGeom>
          <a:noFill/>
        </p:spPr>
        <p:txBody>
          <a:bodyPr wrap="square">
            <a:spAutoFit/>
          </a:bodyPr>
          <a:lstStyle/>
          <a:p>
            <a:r>
              <a:rPr lang="zh-CN" altLang="en-US" sz="2000" dirty="0">
                <a:latin typeface="+mn-ea"/>
                <a:ea typeface="+mn-ea"/>
              </a:rPr>
              <a:t>典型的算法有 </a:t>
            </a:r>
            <a:r>
              <a:rPr lang="en-US" altLang="zh-CN" sz="2000" dirty="0">
                <a:latin typeface="+mn-ea"/>
                <a:ea typeface="+mn-ea"/>
              </a:rPr>
              <a:t>BIRCH</a:t>
            </a:r>
            <a:r>
              <a:rPr lang="zh-CN" altLang="en-US" sz="2000" dirty="0">
                <a:latin typeface="+mn-ea"/>
                <a:ea typeface="+mn-ea"/>
              </a:rPr>
              <a:t>算法、</a:t>
            </a:r>
            <a:r>
              <a:rPr lang="en-US" altLang="zh-CN" sz="2000" dirty="0">
                <a:latin typeface="+mn-ea"/>
                <a:ea typeface="+mn-ea"/>
              </a:rPr>
              <a:t>CURE</a:t>
            </a:r>
            <a:r>
              <a:rPr lang="zh-CN" altLang="en-US" sz="2000" dirty="0">
                <a:latin typeface="+mn-ea"/>
                <a:ea typeface="+mn-ea"/>
              </a:rPr>
              <a:t>算法</a:t>
            </a:r>
            <a:r>
              <a:rPr lang="en-US" altLang="zh-CN" sz="2000" dirty="0">
                <a:latin typeface="+mn-ea"/>
                <a:ea typeface="+mn-ea"/>
              </a:rPr>
              <a:t> </a:t>
            </a:r>
            <a:r>
              <a:rPr lang="zh-CN" altLang="en-US" sz="2000" dirty="0">
                <a:latin typeface="+mn-ea"/>
                <a:ea typeface="+mn-ea"/>
              </a:rPr>
              <a:t>和 </a:t>
            </a:r>
            <a:r>
              <a:rPr lang="en-US" altLang="zh-CN" sz="2000" dirty="0">
                <a:latin typeface="+mn-ea"/>
                <a:ea typeface="+mn-ea"/>
              </a:rPr>
              <a:t>CHAMELEON</a:t>
            </a:r>
            <a:r>
              <a:rPr lang="zh-CN" altLang="en-US" sz="2000" dirty="0">
                <a:latin typeface="+mn-ea"/>
                <a:ea typeface="+mn-ea"/>
              </a:rPr>
              <a:t>算法。</a:t>
            </a:r>
          </a:p>
        </p:txBody>
      </p:sp>
      <p:sp>
        <p:nvSpPr>
          <p:cNvPr id="6" name="文本框 5">
            <a:extLst>
              <a:ext uri="{FF2B5EF4-FFF2-40B4-BE49-F238E27FC236}">
                <a16:creationId xmlns:a16="http://schemas.microsoft.com/office/drawing/2014/main" id="{2CFE84BC-58A7-4B71-B84A-17705655F023}"/>
              </a:ext>
            </a:extLst>
          </p:cNvPr>
          <p:cNvSpPr txBox="1"/>
          <p:nvPr/>
        </p:nvSpPr>
        <p:spPr>
          <a:xfrm>
            <a:off x="402705" y="1396309"/>
            <a:ext cx="181434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BIRCH</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pic>
        <p:nvPicPr>
          <p:cNvPr id="8" name="Picture 2" descr="https://images2015.cnblogs.com/blog/1042406/201612/1042406-20161214145741042-147956564.png">
            <a:extLst>
              <a:ext uri="{FF2B5EF4-FFF2-40B4-BE49-F238E27FC236}">
                <a16:creationId xmlns:a16="http://schemas.microsoft.com/office/drawing/2014/main" id="{88130464-3187-4C20-92F6-73BFE3FF1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05" y="2086868"/>
            <a:ext cx="2285232" cy="20835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images2015.cnblogs.com/blog/1042406/201612/1042406-20161214150650073-546336265.png">
            <a:extLst>
              <a:ext uri="{FF2B5EF4-FFF2-40B4-BE49-F238E27FC236}">
                <a16:creationId xmlns:a16="http://schemas.microsoft.com/office/drawing/2014/main" id="{390DDEA0-BAF7-4422-A6E3-204CCF280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3091" y="1969328"/>
            <a:ext cx="2285232" cy="2189816"/>
          </a:xfrm>
          <a:prstGeom prst="rect">
            <a:avLst/>
          </a:prstGeom>
          <a:noFill/>
          <a:extLst>
            <a:ext uri="{909E8E84-426E-40DD-AFC4-6F175D3DCCD1}">
              <a14:hiddenFill xmlns:a14="http://schemas.microsoft.com/office/drawing/2010/main">
                <a:solidFill>
                  <a:srgbClr val="FFFFFF"/>
                </a:solidFill>
              </a14:hiddenFill>
            </a:ext>
          </a:extLst>
        </p:spPr>
      </p:pic>
      <p:sp>
        <p:nvSpPr>
          <p:cNvPr id="11" name="箭头: 右 10">
            <a:extLst>
              <a:ext uri="{FF2B5EF4-FFF2-40B4-BE49-F238E27FC236}">
                <a16:creationId xmlns:a16="http://schemas.microsoft.com/office/drawing/2014/main" id="{6BF8F619-6E91-4EDE-AA74-83A37A2F2556}"/>
              </a:ext>
            </a:extLst>
          </p:cNvPr>
          <p:cNvSpPr/>
          <p:nvPr/>
        </p:nvSpPr>
        <p:spPr>
          <a:xfrm>
            <a:off x="2776954" y="2636619"/>
            <a:ext cx="936104" cy="79208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3" name="Picture 6" descr="https://images2015.cnblogs.com/blog/1042406/201612/1042406-20161214151047042-954364496.png">
            <a:extLst>
              <a:ext uri="{FF2B5EF4-FFF2-40B4-BE49-F238E27FC236}">
                <a16:creationId xmlns:a16="http://schemas.microsoft.com/office/drawing/2014/main" id="{2D5561F6-A849-41DD-BD96-723EADDEC2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3408" y="1495857"/>
            <a:ext cx="4677917" cy="2412665"/>
          </a:xfrm>
          <a:prstGeom prst="rect">
            <a:avLst/>
          </a:prstGeom>
          <a:noFill/>
          <a:extLst>
            <a:ext uri="{909E8E84-426E-40DD-AFC4-6F175D3DCCD1}">
              <a14:hiddenFill xmlns:a14="http://schemas.microsoft.com/office/drawing/2010/main">
                <a:solidFill>
                  <a:srgbClr val="FFFFFF"/>
                </a:solidFill>
              </a14:hiddenFill>
            </a:ext>
          </a:extLst>
        </p:spPr>
      </p:pic>
      <p:sp>
        <p:nvSpPr>
          <p:cNvPr id="14" name="箭头: 右 13">
            <a:extLst>
              <a:ext uri="{FF2B5EF4-FFF2-40B4-BE49-F238E27FC236}">
                <a16:creationId xmlns:a16="http://schemas.microsoft.com/office/drawing/2014/main" id="{CF907325-FC77-48FB-B42D-83018C25D046}"/>
              </a:ext>
            </a:extLst>
          </p:cNvPr>
          <p:cNvSpPr/>
          <p:nvPr/>
        </p:nvSpPr>
        <p:spPr>
          <a:xfrm>
            <a:off x="6234664" y="2660605"/>
            <a:ext cx="936104" cy="79208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5" name="Picture 8" descr="https://images2015.cnblogs.com/blog/1042406/201612/1042406-20161214151648229-501476357.png">
            <a:extLst>
              <a:ext uri="{FF2B5EF4-FFF2-40B4-BE49-F238E27FC236}">
                <a16:creationId xmlns:a16="http://schemas.microsoft.com/office/drawing/2014/main" id="{0464EF42-1C44-4E32-B775-9C5282C6B3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452" y="4332356"/>
            <a:ext cx="4927849" cy="2448264"/>
          </a:xfrm>
          <a:prstGeom prst="rect">
            <a:avLst/>
          </a:prstGeom>
          <a:noFill/>
          <a:extLst>
            <a:ext uri="{909E8E84-426E-40DD-AFC4-6F175D3DCCD1}">
              <a14:hiddenFill xmlns:a14="http://schemas.microsoft.com/office/drawing/2010/main">
                <a:solidFill>
                  <a:srgbClr val="FFFFFF"/>
                </a:solidFill>
              </a14:hiddenFill>
            </a:ext>
          </a:extLst>
        </p:spPr>
      </p:pic>
      <p:sp>
        <p:nvSpPr>
          <p:cNvPr id="17" name="箭头: 右 16">
            <a:extLst>
              <a:ext uri="{FF2B5EF4-FFF2-40B4-BE49-F238E27FC236}">
                <a16:creationId xmlns:a16="http://schemas.microsoft.com/office/drawing/2014/main" id="{2AF422A5-1658-455D-82F0-8F91DB12FB6A}"/>
              </a:ext>
            </a:extLst>
          </p:cNvPr>
          <p:cNvSpPr/>
          <p:nvPr/>
        </p:nvSpPr>
        <p:spPr>
          <a:xfrm rot="10800000">
            <a:off x="5594611" y="5160444"/>
            <a:ext cx="936104" cy="792088"/>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a:p>
        </p:txBody>
      </p:sp>
      <p:pic>
        <p:nvPicPr>
          <p:cNvPr id="18" name="Picture 10" descr="https://images2015.cnblogs.com/blog/1042406/201612/1042406-20161214152939667-962958903.png">
            <a:extLst>
              <a:ext uri="{FF2B5EF4-FFF2-40B4-BE49-F238E27FC236}">
                <a16:creationId xmlns:a16="http://schemas.microsoft.com/office/drawing/2014/main" id="{02A42ECD-F5D9-4A74-BB0C-B1D3CA5633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698" y="4221381"/>
            <a:ext cx="4827852" cy="25988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4">
            <a:extLst>
              <a:ext uri="{FF2B5EF4-FFF2-40B4-BE49-F238E27FC236}">
                <a16:creationId xmlns:a16="http://schemas.microsoft.com/office/drawing/2014/main" id="{3A700D4D-D0D9-434C-9457-E16ED1D5ABD8}"/>
              </a:ext>
            </a:extLst>
          </p:cNvPr>
          <p:cNvSpPr txBox="1">
            <a:spLocks noChangeArrowheads="1"/>
          </p:cNvSpPr>
          <p:nvPr/>
        </p:nvSpPr>
        <p:spPr bwMode="auto">
          <a:xfrm>
            <a:off x="2321678" y="1451850"/>
            <a:ext cx="55078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Verdana" panose="020B0604030504040204" pitchFamily="34" charset="0"/>
                <a:ea typeface="宋体" panose="02010600030101010101" pitchFamily="2" charset="-122"/>
                <a:cs typeface="+mn-cs"/>
              </a:defRPr>
            </a:lvl9pPr>
          </a:lstStyle>
          <a:p>
            <a:pPr marL="342900" indent="-342900">
              <a:buClr>
                <a:schemeClr val="accent1"/>
              </a:buClr>
              <a:buFont typeface="Wingdings" panose="05000000000000000000" pitchFamily="2" charset="2"/>
              <a:buChar char="n"/>
            </a:pPr>
            <a:r>
              <a:rPr lang="zh-CN" altLang="en-US" sz="2000" dirty="0">
                <a:latin typeface="Times New Roman" panose="02020603050405020304" pitchFamily="18" charset="0"/>
                <a:ea typeface="微软雅黑" panose="020B0503020204020204" pitchFamily="34" charset="-122"/>
              </a:rPr>
              <a:t>聚类特征树 </a:t>
            </a:r>
            <a:r>
              <a:rPr lang="en-US" altLang="zh-CN" sz="2000" dirty="0">
                <a:latin typeface="Times New Roman" panose="02020603050405020304" pitchFamily="18" charset="0"/>
                <a:ea typeface="微软雅黑" panose="020B0503020204020204" pitchFamily="34" charset="-122"/>
              </a:rPr>
              <a:t>CF Tree </a:t>
            </a:r>
            <a:r>
              <a:rPr lang="zh-CN" altLang="en-US" sz="2000" dirty="0">
                <a:latin typeface="Times New Roman" panose="02020603050405020304" pitchFamily="18" charset="0"/>
                <a:ea typeface="微软雅黑" panose="020B0503020204020204" pitchFamily="34" charset="-122"/>
              </a:rPr>
              <a:t>的生成</a:t>
            </a:r>
            <a:r>
              <a:rPr lang="en-US" altLang="zh-CN" sz="2000" dirty="0">
                <a:latin typeface="Times New Roman" panose="02020603050405020304" pitchFamily="18" charset="0"/>
                <a:ea typeface="微软雅黑" panose="020B0503020204020204" pitchFamily="34" charset="-122"/>
              </a:rPr>
              <a:t>: </a:t>
            </a:r>
            <a:r>
              <a:rPr lang="zh-CN" altLang="en-US" sz="2000" dirty="0">
                <a:latin typeface="Times New Roman" panose="02020603050405020304" pitchFamily="18" charset="0"/>
                <a:ea typeface="微软雅黑" panose="020B0503020204020204" pitchFamily="34" charset="-122"/>
              </a:rPr>
              <a:t>设</a:t>
            </a:r>
            <a:r>
              <a:rPr lang="en-US" altLang="zh-CN" sz="2000" dirty="0">
                <a:latin typeface="Times New Roman" panose="02020603050405020304" pitchFamily="18" charset="0"/>
                <a:ea typeface="微软雅黑" panose="020B0503020204020204" pitchFamily="34" charset="-122"/>
              </a:rPr>
              <a:t>L=3 , B=3</a:t>
            </a:r>
          </a:p>
        </p:txBody>
      </p:sp>
    </p:spTree>
    <p:extLst>
      <p:ext uri="{BB962C8B-B14F-4D97-AF65-F5344CB8AC3E}">
        <p14:creationId xmlns:p14="http://schemas.microsoft.com/office/powerpoint/2010/main" val="2034273058"/>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a:t>
            </a:r>
            <a:r>
              <a:rPr lang="zh-CN" altLang="en-US" dirty="0">
                <a:sym typeface="+mn-lt"/>
              </a:rPr>
              <a:t>层次</a:t>
            </a:r>
            <a:r>
              <a:rPr lang="zh-CN" altLang="en-US" sz="2800" b="1" dirty="0">
                <a:sym typeface="+mn-lt"/>
              </a:rPr>
              <a:t>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3.3</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BD9C5461-20CB-471A-8DB7-C7098A756E4C}"/>
              </a:ext>
            </a:extLst>
          </p:cNvPr>
          <p:cNvSpPr txBox="1"/>
          <p:nvPr/>
        </p:nvSpPr>
        <p:spPr>
          <a:xfrm>
            <a:off x="1343181" y="994773"/>
            <a:ext cx="7673975" cy="400110"/>
          </a:xfrm>
          <a:prstGeom prst="rect">
            <a:avLst/>
          </a:prstGeom>
          <a:noFill/>
        </p:spPr>
        <p:txBody>
          <a:bodyPr wrap="square">
            <a:spAutoFit/>
          </a:bodyPr>
          <a:lstStyle/>
          <a:p>
            <a:r>
              <a:rPr lang="zh-CN" altLang="en-US" sz="2000" dirty="0">
                <a:latin typeface="+mn-ea"/>
                <a:ea typeface="+mn-ea"/>
              </a:rPr>
              <a:t>典型的算法有 </a:t>
            </a:r>
            <a:r>
              <a:rPr lang="en-US" altLang="zh-CN" sz="2000" dirty="0">
                <a:latin typeface="+mn-ea"/>
                <a:ea typeface="+mn-ea"/>
              </a:rPr>
              <a:t>BIRCH</a:t>
            </a:r>
            <a:r>
              <a:rPr lang="zh-CN" altLang="en-US" sz="2000" dirty="0">
                <a:latin typeface="+mn-ea"/>
                <a:ea typeface="+mn-ea"/>
              </a:rPr>
              <a:t>算法、</a:t>
            </a:r>
            <a:r>
              <a:rPr lang="en-US" altLang="zh-CN" sz="2000" dirty="0">
                <a:latin typeface="+mn-ea"/>
                <a:ea typeface="+mn-ea"/>
              </a:rPr>
              <a:t>CURE</a:t>
            </a:r>
            <a:r>
              <a:rPr lang="zh-CN" altLang="en-US" sz="2000" dirty="0">
                <a:latin typeface="+mn-ea"/>
                <a:ea typeface="+mn-ea"/>
              </a:rPr>
              <a:t>算法</a:t>
            </a:r>
            <a:r>
              <a:rPr lang="en-US" altLang="zh-CN" sz="2000" dirty="0">
                <a:latin typeface="+mn-ea"/>
                <a:ea typeface="+mn-ea"/>
              </a:rPr>
              <a:t> </a:t>
            </a:r>
            <a:r>
              <a:rPr lang="zh-CN" altLang="en-US" sz="2000" dirty="0">
                <a:latin typeface="+mn-ea"/>
                <a:ea typeface="+mn-ea"/>
              </a:rPr>
              <a:t>和 </a:t>
            </a:r>
            <a:r>
              <a:rPr lang="en-US" altLang="zh-CN" sz="2000" dirty="0">
                <a:latin typeface="+mn-ea"/>
                <a:ea typeface="+mn-ea"/>
              </a:rPr>
              <a:t>CHAMELEON</a:t>
            </a:r>
            <a:r>
              <a:rPr lang="zh-CN" altLang="en-US" sz="2000" dirty="0">
                <a:latin typeface="+mn-ea"/>
                <a:ea typeface="+mn-ea"/>
              </a:rPr>
              <a:t>算法。</a:t>
            </a:r>
          </a:p>
        </p:txBody>
      </p:sp>
      <p:sp>
        <p:nvSpPr>
          <p:cNvPr id="6" name="文本框 5">
            <a:extLst>
              <a:ext uri="{FF2B5EF4-FFF2-40B4-BE49-F238E27FC236}">
                <a16:creationId xmlns:a16="http://schemas.microsoft.com/office/drawing/2014/main" id="{2CFE84BC-58A7-4B71-B84A-17705655F023}"/>
              </a:ext>
            </a:extLst>
          </p:cNvPr>
          <p:cNvSpPr txBox="1"/>
          <p:nvPr/>
        </p:nvSpPr>
        <p:spPr>
          <a:xfrm>
            <a:off x="402705" y="1396309"/>
            <a:ext cx="181434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BIRCH</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9" name="文本框 18">
            <a:extLst>
              <a:ext uri="{FF2B5EF4-FFF2-40B4-BE49-F238E27FC236}">
                <a16:creationId xmlns:a16="http://schemas.microsoft.com/office/drawing/2014/main" id="{189572E5-32F5-4554-B849-A2984AB07650}"/>
              </a:ext>
            </a:extLst>
          </p:cNvPr>
          <p:cNvSpPr txBox="1"/>
          <p:nvPr/>
        </p:nvSpPr>
        <p:spPr>
          <a:xfrm>
            <a:off x="977808" y="1953827"/>
            <a:ext cx="10695079" cy="1884618"/>
          </a:xfrm>
          <a:prstGeom prst="rect">
            <a:avLst/>
          </a:prstGeom>
          <a:noFill/>
        </p:spPr>
        <p:txBody>
          <a:bodyPr wrap="square">
            <a:spAutoFit/>
          </a:bodyPr>
          <a:lstStyle/>
          <a:p>
            <a:pPr marL="342900" indent="-342900">
              <a:lnSpc>
                <a:spcPct val="150000"/>
              </a:lnSpc>
              <a:buClr>
                <a:schemeClr val="accent1"/>
              </a:buClr>
              <a:buFont typeface="Wingdings" panose="05000000000000000000" pitchFamily="2" charset="2"/>
              <a:buChar char="n"/>
            </a:pPr>
            <a:r>
              <a:rPr lang="en-US" altLang="zh-CN" sz="2000" dirty="0">
                <a:latin typeface="+mn-ea"/>
                <a:ea typeface="+mn-ea"/>
              </a:rPr>
              <a:t>BIRCH</a:t>
            </a:r>
            <a:r>
              <a:rPr lang="zh-CN" altLang="en-US" sz="2000" dirty="0">
                <a:latin typeface="+mn-ea"/>
                <a:ea typeface="+mn-ea"/>
              </a:rPr>
              <a:t>算法优点：</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节约内存，所有的样本都在磁盘上，</a:t>
            </a:r>
            <a:r>
              <a:rPr lang="en-US" altLang="zh-CN" sz="2000" b="0" i="0" dirty="0">
                <a:solidFill>
                  <a:srgbClr val="000000"/>
                </a:solidFill>
                <a:effectLst/>
                <a:latin typeface="Verdana" panose="020B0604030504040204" pitchFamily="34" charset="0"/>
              </a:rPr>
              <a:t>CF Tree</a:t>
            </a:r>
            <a:r>
              <a:rPr lang="zh-CN" altLang="en-US" sz="2000" b="0" i="0" dirty="0">
                <a:solidFill>
                  <a:srgbClr val="000000"/>
                </a:solidFill>
                <a:effectLst/>
                <a:latin typeface="Verdana" panose="020B0604030504040204" pitchFamily="34" charset="0"/>
              </a:rPr>
              <a:t>仅仅存了</a:t>
            </a:r>
            <a:r>
              <a:rPr lang="en-US" altLang="zh-CN" sz="2000" b="0" i="0" dirty="0">
                <a:solidFill>
                  <a:srgbClr val="000000"/>
                </a:solidFill>
                <a:effectLst/>
                <a:latin typeface="Verdana" panose="020B0604030504040204" pitchFamily="34" charset="0"/>
              </a:rPr>
              <a:t>CF</a:t>
            </a:r>
            <a:r>
              <a:rPr lang="zh-CN" altLang="en-US" sz="2000" b="0" i="0" dirty="0">
                <a:solidFill>
                  <a:srgbClr val="000000"/>
                </a:solidFill>
                <a:effectLst/>
                <a:latin typeface="Verdana" panose="020B0604030504040204" pitchFamily="34" charset="0"/>
              </a:rPr>
              <a:t>节点和对应的指针。</a:t>
            </a:r>
            <a:endParaRPr lang="en-US" altLang="zh-CN" sz="2000" b="0" i="0" dirty="0">
              <a:solidFill>
                <a:srgbClr val="000000"/>
              </a:solidFill>
              <a:effectLst/>
              <a:latin typeface="Verdana" panose="020B0604030504040204" pitchFamily="34" charset="0"/>
            </a:endParaRP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聚类速度快，只需要一遍扫描训练集就可以建立</a:t>
            </a:r>
            <a:r>
              <a:rPr lang="en-US" altLang="zh-CN" sz="2000" b="0" i="0" dirty="0">
                <a:solidFill>
                  <a:srgbClr val="000000"/>
                </a:solidFill>
                <a:effectLst/>
                <a:latin typeface="Verdana" panose="020B0604030504040204" pitchFamily="34" charset="0"/>
              </a:rPr>
              <a:t>CF Tree</a:t>
            </a:r>
            <a:r>
              <a:rPr lang="zh-CN" altLang="en-US" sz="2000" b="0" i="0" dirty="0">
                <a:solidFill>
                  <a:srgbClr val="000000"/>
                </a:solidFill>
                <a:effectLst/>
                <a:latin typeface="Verdana" panose="020B0604030504040204" pitchFamily="34" charset="0"/>
              </a:rPr>
              <a:t>，</a:t>
            </a:r>
            <a:r>
              <a:rPr lang="en-US" altLang="zh-CN" sz="2000" b="0" i="0" dirty="0">
                <a:solidFill>
                  <a:srgbClr val="000000"/>
                </a:solidFill>
                <a:effectLst/>
                <a:latin typeface="Verdana" panose="020B0604030504040204" pitchFamily="34" charset="0"/>
              </a:rPr>
              <a:t>CF Tree</a:t>
            </a:r>
            <a:r>
              <a:rPr lang="zh-CN" altLang="en-US" sz="2000" b="0" i="0" dirty="0">
                <a:solidFill>
                  <a:srgbClr val="000000"/>
                </a:solidFill>
                <a:effectLst/>
                <a:latin typeface="Verdana" panose="020B0604030504040204" pitchFamily="34" charset="0"/>
              </a:rPr>
              <a:t>的增删改都很快。</a:t>
            </a:r>
            <a:endParaRPr lang="en-US" altLang="zh-CN" sz="2000" b="0" i="0" dirty="0">
              <a:solidFill>
                <a:srgbClr val="000000"/>
              </a:solidFill>
              <a:effectLst/>
              <a:latin typeface="Verdana" panose="020B0604030504040204" pitchFamily="34" charset="0"/>
            </a:endParaRP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可以识别噪音点，还可以对数据集进行初步分类的预处理</a:t>
            </a:r>
            <a:endParaRPr lang="en-US" altLang="zh-CN" sz="2000" dirty="0">
              <a:latin typeface="+mn-ea"/>
              <a:ea typeface="+mn-ea"/>
            </a:endParaRPr>
          </a:p>
        </p:txBody>
      </p:sp>
      <p:sp>
        <p:nvSpPr>
          <p:cNvPr id="20" name="文本框 19">
            <a:extLst>
              <a:ext uri="{FF2B5EF4-FFF2-40B4-BE49-F238E27FC236}">
                <a16:creationId xmlns:a16="http://schemas.microsoft.com/office/drawing/2014/main" id="{AF8CEEAD-77F3-4273-BF1E-BF3C97AAE649}"/>
              </a:ext>
            </a:extLst>
          </p:cNvPr>
          <p:cNvSpPr txBox="1"/>
          <p:nvPr/>
        </p:nvSpPr>
        <p:spPr>
          <a:xfrm>
            <a:off x="977808" y="3937473"/>
            <a:ext cx="10695079" cy="1884618"/>
          </a:xfrm>
          <a:prstGeom prst="rect">
            <a:avLst/>
          </a:prstGeom>
          <a:noFill/>
        </p:spPr>
        <p:txBody>
          <a:bodyPr wrap="square">
            <a:spAutoFit/>
          </a:bodyPr>
          <a:lstStyle/>
          <a:p>
            <a:pPr marL="342900" indent="-342900">
              <a:lnSpc>
                <a:spcPct val="150000"/>
              </a:lnSpc>
              <a:buClr>
                <a:schemeClr val="tx2"/>
              </a:buClr>
              <a:buFont typeface="Wingdings" panose="05000000000000000000" pitchFamily="2" charset="2"/>
              <a:buChar char="n"/>
            </a:pPr>
            <a:r>
              <a:rPr lang="en-US" altLang="zh-CN" sz="2000" dirty="0">
                <a:latin typeface="+mn-ea"/>
                <a:ea typeface="+mn-ea"/>
              </a:rPr>
              <a:t>BIRCH</a:t>
            </a:r>
            <a:r>
              <a:rPr lang="zh-CN" altLang="en-US" sz="2000" dirty="0">
                <a:latin typeface="+mn-ea"/>
                <a:ea typeface="+mn-ea"/>
              </a:rPr>
              <a:t>缺点：</a:t>
            </a: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由于</a:t>
            </a:r>
            <a:r>
              <a:rPr lang="en-US" altLang="zh-CN" sz="2000" b="0" i="0" dirty="0">
                <a:solidFill>
                  <a:srgbClr val="000000"/>
                </a:solidFill>
                <a:effectLst/>
                <a:latin typeface="Verdana" panose="020B0604030504040204" pitchFamily="34" charset="0"/>
              </a:rPr>
              <a:t>CF Tree</a:t>
            </a:r>
            <a:r>
              <a:rPr lang="zh-CN" altLang="en-US" sz="2000" b="0" i="0" dirty="0">
                <a:solidFill>
                  <a:srgbClr val="000000"/>
                </a:solidFill>
                <a:effectLst/>
                <a:latin typeface="Verdana" panose="020B0604030504040204" pitchFamily="34" charset="0"/>
              </a:rPr>
              <a:t>对每个节点的</a:t>
            </a:r>
            <a:r>
              <a:rPr lang="en-US" altLang="zh-CN" sz="2000" b="0" i="0" dirty="0">
                <a:solidFill>
                  <a:srgbClr val="000000"/>
                </a:solidFill>
                <a:effectLst/>
                <a:latin typeface="Verdana" panose="020B0604030504040204" pitchFamily="34" charset="0"/>
              </a:rPr>
              <a:t>CF</a:t>
            </a:r>
            <a:r>
              <a:rPr lang="zh-CN" altLang="en-US" sz="2000" b="0" i="0" dirty="0">
                <a:solidFill>
                  <a:srgbClr val="000000"/>
                </a:solidFill>
                <a:effectLst/>
                <a:latin typeface="Verdana" panose="020B0604030504040204" pitchFamily="34" charset="0"/>
              </a:rPr>
              <a:t>个数有限制，导致聚类的结果可能和真实的类别分布不同</a:t>
            </a:r>
            <a:r>
              <a:rPr lang="en-US" altLang="zh-CN" sz="2000" b="0" i="0" dirty="0">
                <a:solidFill>
                  <a:srgbClr val="000000"/>
                </a:solidFill>
                <a:effectLst/>
                <a:latin typeface="Verdana" panose="020B0604030504040204" pitchFamily="34" charset="0"/>
              </a:rPr>
              <a:t>.</a:t>
            </a: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对高维特征的数据聚类效果不好。</a:t>
            </a:r>
            <a:endParaRPr lang="en-US" altLang="zh-CN" sz="2000" b="0" i="0" dirty="0">
              <a:solidFill>
                <a:srgbClr val="000000"/>
              </a:solidFill>
              <a:effectLst/>
              <a:latin typeface="Verdana" panose="020B0604030504040204" pitchFamily="34" charset="0"/>
            </a:endParaRP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如果数据集的分布簇不是类似于超球体，或者说不是凸的，则聚类效果不好。</a:t>
            </a:r>
            <a:endParaRPr lang="zh-CN" altLang="en-US" sz="2000" dirty="0">
              <a:latin typeface="+mn-ea"/>
              <a:ea typeface="+mn-ea"/>
            </a:endParaRPr>
          </a:p>
        </p:txBody>
      </p:sp>
    </p:spTree>
    <p:extLst>
      <p:ext uri="{BB962C8B-B14F-4D97-AF65-F5344CB8AC3E}">
        <p14:creationId xmlns:p14="http://schemas.microsoft.com/office/powerpoint/2010/main" val="489997236"/>
      </p:ext>
    </p:extLst>
  </p:cSld>
  <p:clrMapOvr>
    <a:masterClrMapping/>
  </p:clrMapOvr>
  <p:transition spd="med">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a:t>
            </a:r>
            <a:r>
              <a:rPr lang="zh-CN" altLang="en-US" dirty="0">
                <a:sym typeface="+mn-lt"/>
              </a:rPr>
              <a:t>层次</a:t>
            </a:r>
            <a:r>
              <a:rPr lang="zh-CN" altLang="en-US" sz="2800" b="1" dirty="0">
                <a:sym typeface="+mn-lt"/>
              </a:rPr>
              <a:t>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3.3</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BD9C5461-20CB-471A-8DB7-C7098A756E4C}"/>
              </a:ext>
            </a:extLst>
          </p:cNvPr>
          <p:cNvSpPr txBox="1"/>
          <p:nvPr/>
        </p:nvSpPr>
        <p:spPr>
          <a:xfrm>
            <a:off x="1327149" y="1109395"/>
            <a:ext cx="7673975" cy="400110"/>
          </a:xfrm>
          <a:prstGeom prst="rect">
            <a:avLst/>
          </a:prstGeom>
          <a:noFill/>
        </p:spPr>
        <p:txBody>
          <a:bodyPr wrap="square">
            <a:spAutoFit/>
          </a:bodyPr>
          <a:lstStyle/>
          <a:p>
            <a:r>
              <a:rPr lang="zh-CN" altLang="en-US" sz="2000" dirty="0">
                <a:latin typeface="+mn-ea"/>
                <a:ea typeface="+mn-ea"/>
              </a:rPr>
              <a:t>典型的算法有 </a:t>
            </a:r>
            <a:r>
              <a:rPr lang="en-US" altLang="zh-CN" sz="2000" dirty="0">
                <a:latin typeface="+mn-ea"/>
                <a:ea typeface="+mn-ea"/>
              </a:rPr>
              <a:t>BIRCH</a:t>
            </a:r>
            <a:r>
              <a:rPr lang="zh-CN" altLang="en-US" sz="2000" dirty="0">
                <a:latin typeface="+mn-ea"/>
                <a:ea typeface="+mn-ea"/>
              </a:rPr>
              <a:t>算法、</a:t>
            </a:r>
            <a:r>
              <a:rPr lang="en-US" altLang="zh-CN" sz="2000" dirty="0">
                <a:latin typeface="+mn-ea"/>
                <a:ea typeface="+mn-ea"/>
              </a:rPr>
              <a:t>CURE</a:t>
            </a:r>
            <a:r>
              <a:rPr lang="zh-CN" altLang="en-US" sz="2000" dirty="0">
                <a:latin typeface="+mn-ea"/>
                <a:ea typeface="+mn-ea"/>
              </a:rPr>
              <a:t>算法</a:t>
            </a:r>
            <a:r>
              <a:rPr lang="en-US" altLang="zh-CN" sz="2000" dirty="0">
                <a:latin typeface="+mn-ea"/>
                <a:ea typeface="+mn-ea"/>
              </a:rPr>
              <a:t> </a:t>
            </a:r>
            <a:r>
              <a:rPr lang="zh-CN" altLang="en-US" sz="2000" dirty="0">
                <a:latin typeface="+mn-ea"/>
                <a:ea typeface="+mn-ea"/>
              </a:rPr>
              <a:t>和 </a:t>
            </a:r>
            <a:r>
              <a:rPr lang="en-US" altLang="zh-CN" sz="2000" dirty="0">
                <a:latin typeface="+mn-ea"/>
                <a:ea typeface="+mn-ea"/>
              </a:rPr>
              <a:t>CHAMELEON</a:t>
            </a:r>
            <a:r>
              <a:rPr lang="zh-CN" altLang="en-US" sz="2000" dirty="0">
                <a:latin typeface="+mn-ea"/>
                <a:ea typeface="+mn-ea"/>
              </a:rPr>
              <a:t>算法。</a:t>
            </a:r>
          </a:p>
        </p:txBody>
      </p:sp>
      <p:sp>
        <p:nvSpPr>
          <p:cNvPr id="6" name="文本框 5">
            <a:extLst>
              <a:ext uri="{FF2B5EF4-FFF2-40B4-BE49-F238E27FC236}">
                <a16:creationId xmlns:a16="http://schemas.microsoft.com/office/drawing/2014/main" id="{2CFE84BC-58A7-4B71-B84A-17705655F023}"/>
              </a:ext>
            </a:extLst>
          </p:cNvPr>
          <p:cNvSpPr txBox="1"/>
          <p:nvPr/>
        </p:nvSpPr>
        <p:spPr>
          <a:xfrm>
            <a:off x="248132" y="1565207"/>
            <a:ext cx="158066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en-US" altLang="zh-CN" sz="2000" b="1" kern="0" spc="300" dirty="0">
                <a:solidFill>
                  <a:srgbClr val="FFFFFF"/>
                </a:solidFill>
                <a:latin typeface="微软雅黑" panose="020B0503020204020204" pitchFamily="34" charset="-122"/>
              </a:rPr>
              <a:t>CURE</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8" name="文本框 7">
            <a:extLst>
              <a:ext uri="{FF2B5EF4-FFF2-40B4-BE49-F238E27FC236}">
                <a16:creationId xmlns:a16="http://schemas.microsoft.com/office/drawing/2014/main" id="{26BA7A50-48FF-49E6-AE2B-586F892D888F}"/>
              </a:ext>
            </a:extLst>
          </p:cNvPr>
          <p:cNvSpPr txBox="1"/>
          <p:nvPr/>
        </p:nvSpPr>
        <p:spPr>
          <a:xfrm>
            <a:off x="1960245" y="1688713"/>
            <a:ext cx="9969043" cy="1631216"/>
          </a:xfrm>
          <a:prstGeom prst="rect">
            <a:avLst/>
          </a:prstGeom>
          <a:noFill/>
        </p:spPr>
        <p:txBody>
          <a:bodyPr wrap="square">
            <a:spAutoFit/>
          </a:bodyPr>
          <a:lstStyle/>
          <a:p>
            <a:pPr marL="342900" indent="-342900">
              <a:buFont typeface="Wingdings" panose="05000000000000000000" pitchFamily="2" charset="2"/>
              <a:buChar char="Ø"/>
            </a:pPr>
            <a:r>
              <a:rPr lang="en-US" altLang="zh-CN" sz="2000" b="0" i="0" dirty="0">
                <a:solidFill>
                  <a:srgbClr val="000000"/>
                </a:solidFill>
                <a:effectLst/>
                <a:latin typeface="Verdana" panose="020B0604030504040204" pitchFamily="34" charset="0"/>
              </a:rPr>
              <a:t>Clustering Using </a:t>
            </a:r>
            <a:r>
              <a:rPr lang="en-US" altLang="zh-CN" sz="2000" b="0" i="0" dirty="0" err="1">
                <a:solidFill>
                  <a:srgbClr val="000000"/>
                </a:solidFill>
                <a:effectLst/>
                <a:latin typeface="Verdana" panose="020B0604030504040204" pitchFamily="34" charset="0"/>
              </a:rPr>
              <a:t>REpresentatives</a:t>
            </a:r>
            <a:endParaRPr lang="en-US" altLang="zh-CN" sz="2000" b="0" i="0" dirty="0">
              <a:solidFill>
                <a:srgbClr val="000000"/>
              </a:solidFill>
              <a:effectLst/>
              <a:latin typeface="Verdana" panose="020B0604030504040204" pitchFamily="34" charset="0"/>
            </a:endParaRPr>
          </a:p>
          <a:p>
            <a:pPr marL="342900" indent="-342900">
              <a:buFont typeface="Wingdings" panose="05000000000000000000" pitchFamily="2" charset="2"/>
              <a:buChar char="Ø"/>
            </a:pPr>
            <a:r>
              <a:rPr lang="zh-CN" altLang="en-US" sz="2000" b="0" i="0" dirty="0">
                <a:solidFill>
                  <a:srgbClr val="000000"/>
                </a:solidFill>
                <a:effectLst/>
                <a:latin typeface="Verdana" panose="020B0604030504040204" pitchFamily="34" charset="0"/>
              </a:rPr>
              <a:t>可以识别出任意形状的簇（例如椭圆形）</a:t>
            </a:r>
            <a:endParaRPr lang="en-US" altLang="zh-CN" sz="2000" b="0" i="0" dirty="0">
              <a:solidFill>
                <a:srgbClr val="000000"/>
              </a:solidFill>
              <a:effectLst/>
              <a:latin typeface="Verdana" panose="020B0604030504040204" pitchFamily="34" charset="0"/>
            </a:endParaRPr>
          </a:p>
          <a:p>
            <a:pPr marL="342900" indent="-3429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对于离群点的影响具有鲁棒性</a:t>
            </a:r>
            <a:endParaRPr lang="en-US" altLang="zh-CN"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具有线性的空间复杂度和</a:t>
            </a:r>
            <a:r>
              <a:rPr lang="en-US" altLang="zh-CN" sz="2000" dirty="0">
                <a:latin typeface="Times New Roman" panose="02020603050405020304" pitchFamily="18" charset="0"/>
                <a:cs typeface="Times New Roman" panose="02020603050405020304" pitchFamily="18" charset="0"/>
              </a:rPr>
              <a:t>O(n</a:t>
            </a:r>
            <a:r>
              <a:rPr lang="en-US" altLang="zh-CN" sz="2000" baseline="30000" dirty="0">
                <a:latin typeface="Times New Roman" panose="02020603050405020304" pitchFamily="18" charset="0"/>
                <a:cs typeface="Times New Roman" panose="02020603050405020304" pitchFamily="18" charset="0"/>
              </a:rPr>
              <a:t>2</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的时间复杂度低维数据空间，最坏的情况下为</a:t>
            </a:r>
            <a:r>
              <a:rPr lang="en-US" altLang="zh-CN" sz="2000" dirty="0">
                <a:latin typeface="Times New Roman" panose="02020603050405020304" pitchFamily="18" charset="0"/>
                <a:cs typeface="Times New Roman" panose="02020603050405020304" pitchFamily="18" charset="0"/>
              </a:rPr>
              <a:t>O(n</a:t>
            </a:r>
            <a:r>
              <a:rPr lang="en-US" altLang="zh-CN" sz="2000" baseline="30000" dirty="0">
                <a:latin typeface="Times New Roman" panose="02020603050405020304" pitchFamily="18" charset="0"/>
                <a:cs typeface="Times New Roman" panose="02020603050405020304" pitchFamily="18" charset="0"/>
              </a:rPr>
              <a:t>2</a:t>
            </a:r>
            <a:r>
              <a:rPr lang="en-US" altLang="zh-CN" sz="2000" dirty="0">
                <a:latin typeface="Times New Roman" panose="02020603050405020304" pitchFamily="18" charset="0"/>
                <a:cs typeface="Times New Roman" panose="02020603050405020304" pitchFamily="18" charset="0"/>
              </a:rPr>
              <a:t>logn)</a:t>
            </a:r>
          </a:p>
        </p:txBody>
      </p:sp>
      <p:sp>
        <p:nvSpPr>
          <p:cNvPr id="21" name="文本框 20">
            <a:extLst>
              <a:ext uri="{FF2B5EF4-FFF2-40B4-BE49-F238E27FC236}">
                <a16:creationId xmlns:a16="http://schemas.microsoft.com/office/drawing/2014/main" id="{51F0B1A7-8E79-4F1C-96DB-C0CDAD324B70}"/>
              </a:ext>
            </a:extLst>
          </p:cNvPr>
          <p:cNvSpPr txBox="1"/>
          <p:nvPr/>
        </p:nvSpPr>
        <p:spPr>
          <a:xfrm>
            <a:off x="1038466" y="3499137"/>
            <a:ext cx="5083088" cy="1883080"/>
          </a:xfrm>
          <a:prstGeom prst="rect">
            <a:avLst/>
          </a:prstGeom>
          <a:noFill/>
        </p:spPr>
        <p:txBody>
          <a:bodyPr wrap="square">
            <a:spAutoFit/>
          </a:bodyPr>
          <a:lstStyle/>
          <a:p>
            <a:pPr marL="342900" indent="-342900">
              <a:lnSpc>
                <a:spcPct val="150000"/>
              </a:lnSpc>
              <a:buClr>
                <a:schemeClr val="accent1"/>
              </a:buClr>
              <a:buFont typeface="Wingdings" panose="05000000000000000000" pitchFamily="2" charset="2"/>
              <a:buChar char="n"/>
            </a:pPr>
            <a:r>
              <a:rPr lang="en-US" altLang="zh-CN" sz="2000" dirty="0">
                <a:latin typeface="+mn-ea"/>
                <a:ea typeface="+mn-ea"/>
              </a:rPr>
              <a:t>CURE</a:t>
            </a:r>
            <a:r>
              <a:rPr lang="zh-CN" altLang="en-US" sz="2000" dirty="0">
                <a:latin typeface="+mn-ea"/>
                <a:ea typeface="+mn-ea"/>
              </a:rPr>
              <a:t>算法流程：</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从源数据对象中抽取一个随机样本</a:t>
            </a:r>
            <a:r>
              <a:rPr lang="en-US" altLang="zh-CN" sz="2000" b="0" i="0" dirty="0">
                <a:solidFill>
                  <a:srgbClr val="000000"/>
                </a:solidFill>
                <a:effectLst/>
                <a:latin typeface="Verdana" panose="020B0604030504040204" pitchFamily="34" charset="0"/>
              </a:rPr>
              <a:t>S</a:t>
            </a:r>
            <a:endParaRPr lang="en-US" altLang="zh-CN" sz="2000" dirty="0">
              <a:solidFill>
                <a:srgbClr val="000000"/>
              </a:solidFill>
              <a:latin typeface="Verdana" panose="020B0604030504040204" pitchFamily="34" charset="0"/>
            </a:endParaRPr>
          </a:p>
          <a:p>
            <a:pPr marL="342900" indent="-342900">
              <a:lnSpc>
                <a:spcPct val="150000"/>
              </a:lnSpc>
              <a:buFont typeface="Wingdings" panose="05000000000000000000" pitchFamily="2" charset="2"/>
              <a:buChar char="Ø"/>
            </a:pPr>
            <a:r>
              <a:rPr lang="zh-CN" altLang="en-US" sz="2000" b="0" i="0" dirty="0">
                <a:solidFill>
                  <a:srgbClr val="000000"/>
                </a:solidFill>
                <a:effectLst/>
                <a:latin typeface="Verdana" panose="020B0604030504040204" pitchFamily="34" charset="0"/>
              </a:rPr>
              <a:t>将样本</a:t>
            </a:r>
            <a:r>
              <a:rPr lang="en-US" altLang="zh-CN" sz="2000" b="0" i="0" dirty="0">
                <a:solidFill>
                  <a:srgbClr val="000000"/>
                </a:solidFill>
                <a:effectLst/>
                <a:latin typeface="Verdana" panose="020B0604030504040204" pitchFamily="34" charset="0"/>
              </a:rPr>
              <a:t>S</a:t>
            </a:r>
            <a:r>
              <a:rPr lang="zh-CN" altLang="en-US" sz="2000" b="0" i="0" dirty="0">
                <a:solidFill>
                  <a:srgbClr val="000000"/>
                </a:solidFill>
                <a:effectLst/>
                <a:latin typeface="Verdana" panose="020B0604030504040204" pitchFamily="34" charset="0"/>
              </a:rPr>
              <a:t>分割为一组划分</a:t>
            </a:r>
            <a:endParaRPr lang="en-US" altLang="zh-CN" sz="2000" b="0" i="0" dirty="0">
              <a:solidFill>
                <a:srgbClr val="000000"/>
              </a:solidFill>
              <a:effectLst/>
              <a:latin typeface="Verdana" panose="020B0604030504040204" pitchFamily="34" charset="0"/>
            </a:endParaRPr>
          </a:p>
          <a:p>
            <a:pPr marL="342900" indent="-342900">
              <a:lnSpc>
                <a:spcPct val="150000"/>
              </a:lnSpc>
              <a:buFont typeface="Wingdings" panose="05000000000000000000" pitchFamily="2" charset="2"/>
              <a:buChar char="Ø"/>
            </a:pPr>
            <a:r>
              <a:rPr lang="zh-CN" altLang="en-US" sz="2000" dirty="0">
                <a:solidFill>
                  <a:srgbClr val="000000"/>
                </a:solidFill>
                <a:latin typeface="Verdana" panose="020B0604030504040204" pitchFamily="34" charset="0"/>
              </a:rPr>
              <a:t>对划分局部的聚类</a:t>
            </a:r>
            <a:endParaRPr lang="en-US" altLang="zh-CN" sz="2000" dirty="0">
              <a:solidFill>
                <a:srgbClr val="000000"/>
              </a:solidFill>
              <a:latin typeface="Verdana" panose="020B0604030504040204" pitchFamily="34" charset="0"/>
            </a:endParaRPr>
          </a:p>
        </p:txBody>
      </p:sp>
      <p:sp>
        <p:nvSpPr>
          <p:cNvPr id="22" name="文本框 21">
            <a:extLst>
              <a:ext uri="{FF2B5EF4-FFF2-40B4-BE49-F238E27FC236}">
                <a16:creationId xmlns:a16="http://schemas.microsoft.com/office/drawing/2014/main" id="{ABD421A4-9BD8-4822-811D-772734441C53}"/>
              </a:ext>
            </a:extLst>
          </p:cNvPr>
          <p:cNvSpPr txBox="1"/>
          <p:nvPr/>
        </p:nvSpPr>
        <p:spPr>
          <a:xfrm>
            <a:off x="6266662" y="3640895"/>
            <a:ext cx="4886872" cy="1704056"/>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zh-CN" altLang="en-US" sz="1800" b="0" i="0" dirty="0">
                <a:solidFill>
                  <a:srgbClr val="000000"/>
                </a:solidFill>
                <a:effectLst/>
                <a:latin typeface="Verdana" panose="020B0604030504040204" pitchFamily="34" charset="0"/>
              </a:rPr>
              <a:t>通过随机取样提出孤立点，如果一个簇增长得太慢，就去掉它</a:t>
            </a:r>
            <a:endParaRPr lang="en-US" altLang="zh-CN" sz="1800" b="0" i="0" dirty="0">
              <a:solidFill>
                <a:srgbClr val="000000"/>
              </a:solidFill>
              <a:effectLst/>
              <a:latin typeface="Verdana" panose="020B0604030504040204" pitchFamily="34" charset="0"/>
            </a:endParaRPr>
          </a:p>
          <a:p>
            <a:pPr marL="342900" indent="-342900">
              <a:lnSpc>
                <a:spcPct val="150000"/>
              </a:lnSpc>
              <a:buFont typeface="Wingdings" panose="05000000000000000000" pitchFamily="2" charset="2"/>
              <a:buChar char="Ø"/>
            </a:pPr>
            <a:r>
              <a:rPr lang="zh-CN" altLang="en-US" sz="1800" dirty="0">
                <a:solidFill>
                  <a:srgbClr val="000000"/>
                </a:solidFill>
                <a:latin typeface="Verdana" panose="020B0604030504040204" pitchFamily="34" charset="0"/>
              </a:rPr>
              <a:t>对局部的簇进行聚类</a:t>
            </a:r>
            <a:endParaRPr lang="en-US" altLang="zh-CN" sz="1800" dirty="0">
              <a:solidFill>
                <a:srgbClr val="000000"/>
              </a:solidFill>
              <a:latin typeface="Verdana" panose="020B0604030504040204" pitchFamily="34" charset="0"/>
            </a:endParaRPr>
          </a:p>
          <a:p>
            <a:pPr marL="342900" indent="-342900">
              <a:lnSpc>
                <a:spcPct val="150000"/>
              </a:lnSpc>
              <a:buFont typeface="Wingdings" panose="05000000000000000000" pitchFamily="2" charset="2"/>
              <a:buChar char="Ø"/>
            </a:pPr>
            <a:r>
              <a:rPr lang="zh-CN" altLang="en-US" sz="1800" b="0" i="0" dirty="0">
                <a:solidFill>
                  <a:srgbClr val="000000"/>
                </a:solidFill>
                <a:effectLst/>
                <a:latin typeface="Verdana" panose="020B0604030504040204" pitchFamily="34" charset="0"/>
              </a:rPr>
              <a:t>用相应的簇标签标记数据</a:t>
            </a:r>
            <a:endParaRPr lang="en-US" altLang="zh-CN" sz="1800" b="0" i="0" dirty="0">
              <a:solidFill>
                <a:srgbClr val="000000"/>
              </a:solidFill>
              <a:effectLst/>
              <a:latin typeface="Verdana" panose="020B0604030504040204" pitchFamily="34" charset="0"/>
            </a:endParaRPr>
          </a:p>
        </p:txBody>
      </p:sp>
    </p:spTree>
    <p:extLst>
      <p:ext uri="{BB962C8B-B14F-4D97-AF65-F5344CB8AC3E}">
        <p14:creationId xmlns:p14="http://schemas.microsoft.com/office/powerpoint/2010/main" val="2040129681"/>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a:t>
            </a:r>
            <a:r>
              <a:rPr lang="zh-CN" altLang="en-US" dirty="0">
                <a:sym typeface="+mn-lt"/>
              </a:rPr>
              <a:t>层次</a:t>
            </a:r>
            <a:r>
              <a:rPr lang="zh-CN" altLang="en-US" sz="2800" b="1" dirty="0">
                <a:sym typeface="+mn-lt"/>
              </a:rPr>
              <a:t>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3.3</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BD9C5461-20CB-471A-8DB7-C7098A756E4C}"/>
              </a:ext>
            </a:extLst>
          </p:cNvPr>
          <p:cNvSpPr txBox="1"/>
          <p:nvPr/>
        </p:nvSpPr>
        <p:spPr>
          <a:xfrm>
            <a:off x="1327149" y="1109395"/>
            <a:ext cx="7673975" cy="400110"/>
          </a:xfrm>
          <a:prstGeom prst="rect">
            <a:avLst/>
          </a:prstGeom>
          <a:noFill/>
        </p:spPr>
        <p:txBody>
          <a:bodyPr wrap="square">
            <a:spAutoFit/>
          </a:bodyPr>
          <a:lstStyle/>
          <a:p>
            <a:r>
              <a:rPr lang="zh-CN" altLang="en-US" sz="2000" dirty="0">
                <a:latin typeface="+mn-ea"/>
                <a:ea typeface="+mn-ea"/>
              </a:rPr>
              <a:t>典型的算法有 </a:t>
            </a:r>
            <a:r>
              <a:rPr lang="en-US" altLang="zh-CN" sz="2000" dirty="0">
                <a:latin typeface="+mn-ea"/>
                <a:ea typeface="+mn-ea"/>
              </a:rPr>
              <a:t>BIRCH</a:t>
            </a:r>
            <a:r>
              <a:rPr lang="zh-CN" altLang="en-US" sz="2000" dirty="0">
                <a:latin typeface="+mn-ea"/>
                <a:ea typeface="+mn-ea"/>
              </a:rPr>
              <a:t>算法、</a:t>
            </a:r>
            <a:r>
              <a:rPr lang="en-US" altLang="zh-CN" sz="2000" dirty="0">
                <a:latin typeface="+mn-ea"/>
                <a:ea typeface="+mn-ea"/>
              </a:rPr>
              <a:t>CURE</a:t>
            </a:r>
            <a:r>
              <a:rPr lang="zh-CN" altLang="en-US" sz="2000" dirty="0">
                <a:latin typeface="+mn-ea"/>
                <a:ea typeface="+mn-ea"/>
              </a:rPr>
              <a:t>算法</a:t>
            </a:r>
            <a:r>
              <a:rPr lang="en-US" altLang="zh-CN" sz="2000" dirty="0">
                <a:latin typeface="+mn-ea"/>
                <a:ea typeface="+mn-ea"/>
              </a:rPr>
              <a:t> </a:t>
            </a:r>
            <a:r>
              <a:rPr lang="zh-CN" altLang="en-US" sz="2000" dirty="0">
                <a:latin typeface="+mn-ea"/>
                <a:ea typeface="+mn-ea"/>
              </a:rPr>
              <a:t>和 </a:t>
            </a:r>
            <a:r>
              <a:rPr lang="en-US" altLang="zh-CN" sz="2000" dirty="0">
                <a:latin typeface="+mn-ea"/>
                <a:ea typeface="+mn-ea"/>
              </a:rPr>
              <a:t>CHAMELEON</a:t>
            </a:r>
            <a:r>
              <a:rPr lang="zh-CN" altLang="en-US" sz="2000" dirty="0">
                <a:latin typeface="+mn-ea"/>
                <a:ea typeface="+mn-ea"/>
              </a:rPr>
              <a:t>算法。</a:t>
            </a:r>
          </a:p>
        </p:txBody>
      </p:sp>
      <p:sp>
        <p:nvSpPr>
          <p:cNvPr id="18" name="文本框 17">
            <a:extLst>
              <a:ext uri="{FF2B5EF4-FFF2-40B4-BE49-F238E27FC236}">
                <a16:creationId xmlns:a16="http://schemas.microsoft.com/office/drawing/2014/main" id="{3210D88B-AE0F-4F01-8609-B2D36BBB81BA}"/>
              </a:ext>
            </a:extLst>
          </p:cNvPr>
          <p:cNvSpPr txBox="1"/>
          <p:nvPr/>
        </p:nvSpPr>
        <p:spPr>
          <a:xfrm>
            <a:off x="357352" y="1684363"/>
            <a:ext cx="2852256"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CHAMELEON</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0" name="文本框 9">
            <a:extLst>
              <a:ext uri="{FF2B5EF4-FFF2-40B4-BE49-F238E27FC236}">
                <a16:creationId xmlns:a16="http://schemas.microsoft.com/office/drawing/2014/main" id="{3C4ADBDF-16BB-498B-AA86-62D9DF12DC9F}"/>
              </a:ext>
            </a:extLst>
          </p:cNvPr>
          <p:cNvSpPr txBox="1"/>
          <p:nvPr/>
        </p:nvSpPr>
        <p:spPr>
          <a:xfrm>
            <a:off x="708209" y="2380939"/>
            <a:ext cx="4028383" cy="1631216"/>
          </a:xfrm>
          <a:prstGeom prst="rect">
            <a:avLst/>
          </a:prstGeom>
          <a:noFill/>
        </p:spPr>
        <p:txBody>
          <a:bodyPr wrap="square">
            <a:spAutoFit/>
          </a:bodyPr>
          <a:lstStyle/>
          <a:p>
            <a:pPr marL="342900" indent="-342900">
              <a:buClr>
                <a:schemeClr val="accent1"/>
              </a:buClr>
              <a:buFont typeface="Wingdings" panose="05000000000000000000" pitchFamily="2" charset="2"/>
              <a:buChar char="n"/>
            </a:pPr>
            <a:r>
              <a:rPr lang="en-US" altLang="zh-CN" sz="2000" dirty="0">
                <a:latin typeface="+mn-ea"/>
                <a:ea typeface="+mn-ea"/>
              </a:rPr>
              <a:t>CHAMELEON</a:t>
            </a:r>
            <a:r>
              <a:rPr lang="zh-CN" altLang="en-US" sz="2000" dirty="0">
                <a:latin typeface="+mn-ea"/>
                <a:ea typeface="+mn-ea"/>
              </a:rPr>
              <a:t>算法步骤：</a:t>
            </a:r>
            <a:endParaRPr lang="en-US" altLang="zh-CN" sz="2000" dirty="0">
              <a:latin typeface="+mn-ea"/>
              <a:ea typeface="+mn-ea"/>
            </a:endParaRPr>
          </a:p>
          <a:p>
            <a:pPr marL="342900" indent="-342900">
              <a:buFont typeface="Wingdings" panose="05000000000000000000" pitchFamily="2" charset="2"/>
              <a:buChar char="Ø"/>
            </a:pPr>
            <a:r>
              <a:rPr lang="zh-CN" altLang="en-US" sz="2000" b="0" i="0" dirty="0">
                <a:solidFill>
                  <a:srgbClr val="000000"/>
                </a:solidFill>
                <a:effectLst/>
                <a:latin typeface="Verdana" panose="020B0604030504040204" pitchFamily="34" charset="0"/>
              </a:rPr>
              <a:t>第一阶段：图划分算法，将数据对象划分成大量子簇</a:t>
            </a:r>
            <a:endParaRPr lang="en-US" altLang="zh-CN" sz="2000" b="0" i="0" dirty="0">
              <a:solidFill>
                <a:srgbClr val="000000"/>
              </a:solidFill>
              <a:effectLst/>
              <a:latin typeface="Verdana" panose="020B0604030504040204" pitchFamily="34" charset="0"/>
            </a:endParaRPr>
          </a:p>
          <a:p>
            <a:pPr marL="342900" indent="-342900">
              <a:buFont typeface="Wingdings" panose="05000000000000000000" pitchFamily="2" charset="2"/>
              <a:buChar char="Ø"/>
            </a:pPr>
            <a:r>
              <a:rPr lang="zh-CN" altLang="en-US" sz="2000" b="0" i="0" dirty="0">
                <a:effectLst/>
                <a:latin typeface="-apple-system"/>
              </a:rPr>
              <a:t>第二阶段：凝聚层次聚类算法，合并子簇</a:t>
            </a:r>
            <a:endParaRPr lang="en-US" altLang="zh-CN" sz="2000" dirty="0">
              <a:solidFill>
                <a:srgbClr val="000000"/>
              </a:solidFill>
              <a:latin typeface="Verdana" panose="020B0604030504040204" pitchFamily="34" charset="0"/>
            </a:endParaRPr>
          </a:p>
        </p:txBody>
      </p:sp>
      <p:pic>
        <p:nvPicPr>
          <p:cNvPr id="2" name="图片 1">
            <a:extLst>
              <a:ext uri="{FF2B5EF4-FFF2-40B4-BE49-F238E27FC236}">
                <a16:creationId xmlns:a16="http://schemas.microsoft.com/office/drawing/2014/main" id="{0F47B0D9-085E-4C2D-B60B-B3642F3F3800}"/>
              </a:ext>
            </a:extLst>
          </p:cNvPr>
          <p:cNvPicPr>
            <a:picLocks noChangeAspect="1"/>
          </p:cNvPicPr>
          <p:nvPr/>
        </p:nvPicPr>
        <p:blipFill>
          <a:blip r:embed="rId3"/>
          <a:stretch>
            <a:fillRect/>
          </a:stretch>
        </p:blipFill>
        <p:spPr>
          <a:xfrm>
            <a:off x="5086165" y="1988766"/>
            <a:ext cx="5652890" cy="3130288"/>
          </a:xfrm>
          <a:prstGeom prst="rect">
            <a:avLst/>
          </a:prstGeom>
        </p:spPr>
      </p:pic>
      <p:sp>
        <p:nvSpPr>
          <p:cNvPr id="13" name="文本框 12">
            <a:extLst>
              <a:ext uri="{FF2B5EF4-FFF2-40B4-BE49-F238E27FC236}">
                <a16:creationId xmlns:a16="http://schemas.microsoft.com/office/drawing/2014/main" id="{BE678DF0-BCB7-4215-B3A8-D011D351721C}"/>
              </a:ext>
            </a:extLst>
          </p:cNvPr>
          <p:cNvSpPr txBox="1"/>
          <p:nvPr/>
        </p:nvSpPr>
        <p:spPr>
          <a:xfrm>
            <a:off x="708209" y="4337165"/>
            <a:ext cx="4723327" cy="1323439"/>
          </a:xfrm>
          <a:prstGeom prst="rect">
            <a:avLst/>
          </a:prstGeom>
          <a:noFill/>
        </p:spPr>
        <p:txBody>
          <a:bodyPr wrap="square">
            <a:spAutoFit/>
          </a:bodyPr>
          <a:lstStyle/>
          <a:p>
            <a:pPr marL="342900" indent="-342900">
              <a:buClr>
                <a:schemeClr val="accent1"/>
              </a:buClr>
              <a:buFont typeface="Wingdings" panose="05000000000000000000" pitchFamily="2" charset="2"/>
              <a:buChar char="n"/>
            </a:pPr>
            <a:r>
              <a:rPr lang="en-US" altLang="zh-CN" sz="2000" dirty="0">
                <a:latin typeface="+mn-ea"/>
                <a:ea typeface="+mn-ea"/>
              </a:rPr>
              <a:t>CHAMELEON</a:t>
            </a:r>
            <a:r>
              <a:rPr lang="zh-CN" altLang="en-US" sz="2000" dirty="0">
                <a:latin typeface="+mn-ea"/>
                <a:ea typeface="+mn-ea"/>
              </a:rPr>
              <a:t>算法特点：</a:t>
            </a:r>
            <a:endParaRPr lang="en-US" altLang="zh-CN" sz="2000" dirty="0">
              <a:latin typeface="+mn-ea"/>
              <a:ea typeface="+mn-ea"/>
            </a:endParaRPr>
          </a:p>
          <a:p>
            <a:pPr marL="342900" indent="-342900">
              <a:buFont typeface="Wingdings" panose="05000000000000000000" pitchFamily="2" charset="2"/>
              <a:buChar char="Ø"/>
            </a:pPr>
            <a:r>
              <a:rPr lang="zh-CN" altLang="en-US" sz="2000" b="0" i="0" dirty="0">
                <a:solidFill>
                  <a:srgbClr val="000000"/>
                </a:solidFill>
                <a:effectLst/>
                <a:latin typeface="Verdana" panose="020B0604030504040204" pitchFamily="34" charset="0"/>
              </a:rPr>
              <a:t>将互连性和近似性都大的簇合并</a:t>
            </a:r>
            <a:endParaRPr lang="en-US" altLang="zh-CN" sz="2000" b="0" i="0" dirty="0">
              <a:effectLst/>
              <a:latin typeface="-apple-system"/>
            </a:endParaRPr>
          </a:p>
          <a:p>
            <a:pPr marL="342900" indent="-342900">
              <a:buFont typeface="Wingdings" panose="05000000000000000000" pitchFamily="2" charset="2"/>
              <a:buChar char="Ø"/>
            </a:pPr>
            <a:r>
              <a:rPr lang="zh-CN" altLang="en-US" sz="2000" b="0" i="0" dirty="0">
                <a:effectLst/>
                <a:latin typeface="-apple-system"/>
              </a:rPr>
              <a:t>可以发现高质量的任意形状的簇</a:t>
            </a:r>
          </a:p>
          <a:p>
            <a:pPr marL="342900" indent="-342900">
              <a:buFont typeface="Wingdings" panose="05000000000000000000" pitchFamily="2" charset="2"/>
              <a:buChar char="Ø"/>
            </a:pPr>
            <a:endParaRPr lang="en-US" altLang="zh-CN" sz="2000" dirty="0">
              <a:solidFill>
                <a:srgbClr val="000000"/>
              </a:solidFill>
              <a:latin typeface="Verdana" panose="020B0604030504040204" pitchFamily="34" charset="0"/>
            </a:endParaRPr>
          </a:p>
        </p:txBody>
      </p:sp>
    </p:spTree>
    <p:extLst>
      <p:ext uri="{BB962C8B-B14F-4D97-AF65-F5344CB8AC3E}">
        <p14:creationId xmlns:p14="http://schemas.microsoft.com/office/powerpoint/2010/main" val="237781119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5301496" cy="857460"/>
            <a:chOff x="5588007" y="1590635"/>
            <a:chExt cx="5301496" cy="857460"/>
          </a:xfrm>
        </p:grpSpPr>
        <p:sp>
          <p:nvSpPr>
            <p:cNvPr id="19" name="文本框 18"/>
            <p:cNvSpPr txBox="1"/>
            <p:nvPr/>
          </p:nvSpPr>
          <p:spPr>
            <a:xfrm>
              <a:off x="6549853" y="1696200"/>
              <a:ext cx="4339650"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基于网格的</a:t>
              </a:r>
              <a:r>
                <a:rPr lang="zh-CN" altLang="en-US" sz="3600" b="1" dirty="0">
                  <a:sym typeface="+mn-lt"/>
                </a:rPr>
                <a:t>聚类算法</a:t>
              </a: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latin typeface="Century Gothic" panose="020B0502020202020204" pitchFamily="34" charset="0"/>
              </a:endParaRPr>
            </a:p>
          </p:txBody>
        </p:sp>
      </p:grpSp>
      <p:sp>
        <p:nvSpPr>
          <p:cNvPr id="2" name="文本框 1">
            <a:extLst>
              <a:ext uri="{FF2B5EF4-FFF2-40B4-BE49-F238E27FC236}">
                <a16:creationId xmlns:a16="http://schemas.microsoft.com/office/drawing/2014/main" id="{344B156E-0BCE-4304-AB1F-0C64ADC43161}"/>
              </a:ext>
            </a:extLst>
          </p:cNvPr>
          <p:cNvSpPr txBox="1"/>
          <p:nvPr/>
        </p:nvSpPr>
        <p:spPr>
          <a:xfrm>
            <a:off x="5874059" y="3082010"/>
            <a:ext cx="911441" cy="707886"/>
          </a:xfrm>
          <a:prstGeom prst="rect">
            <a:avLst/>
          </a:prstGeom>
          <a:noFill/>
        </p:spPr>
        <p:txBody>
          <a:bodyPr wrap="square" rtlCol="0">
            <a:spAutoFit/>
          </a:bodyPr>
          <a:lstStyle/>
          <a:p>
            <a:r>
              <a:rPr lang="en-US" altLang="zh-CN" sz="4000" b="1">
                <a:solidFill>
                  <a:schemeClr val="bg1"/>
                </a:solidFill>
              </a:rPr>
              <a:t>3.4</a:t>
            </a:r>
            <a:endParaRPr lang="zh-CN" altLang="en-US" sz="4000" b="1">
              <a:solidFill>
                <a:schemeClr val="bg1"/>
              </a:solidFill>
            </a:endParaRPr>
          </a:p>
        </p:txBody>
      </p:sp>
    </p:spTree>
    <p:extLst>
      <p:ext uri="{BB962C8B-B14F-4D97-AF65-F5344CB8AC3E}">
        <p14:creationId xmlns:p14="http://schemas.microsoft.com/office/powerpoint/2010/main" val="3595322076"/>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基于网格的聚类算法</a:t>
            </a:r>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p>
        </p:txBody>
      </p:sp>
      <p:sp>
        <p:nvSpPr>
          <p:cNvPr id="13" name="文本框 12"/>
          <p:cNvSpPr txBox="1"/>
          <p:nvPr/>
        </p:nvSpPr>
        <p:spPr>
          <a:xfrm>
            <a:off x="1562100" y="3083952"/>
            <a:ext cx="9067800" cy="1873718"/>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400" dirty="0">
                <a:latin typeface="+mn-ea"/>
                <a:ea typeface="+mn-ea"/>
              </a:rPr>
              <a:t>这种方法是指对于所要研究的数据空间，采用统一规格的网格将其划分成为有限个大小相等的矩形单元（</a:t>
            </a:r>
            <a:r>
              <a:rPr lang="en-US" altLang="zh-CN" sz="2400" dirty="0">
                <a:latin typeface="+mn-ea"/>
                <a:ea typeface="+mn-ea"/>
              </a:rPr>
              <a:t>cell</a:t>
            </a:r>
            <a:r>
              <a:rPr lang="zh-CN" altLang="en-US" sz="2400" dirty="0">
                <a:latin typeface="+mn-ea"/>
                <a:ea typeface="+mn-ea"/>
              </a:rPr>
              <a:t>）</a:t>
            </a:r>
            <a:r>
              <a:rPr lang="en-US" altLang="zh-CN" sz="2400" dirty="0">
                <a:latin typeface="+mn-ea"/>
                <a:ea typeface="+mn-ea"/>
              </a:rPr>
              <a:t>,</a:t>
            </a:r>
            <a:r>
              <a:rPr lang="zh-CN" altLang="en-US" sz="2400" dirty="0">
                <a:latin typeface="+mn-ea"/>
                <a:ea typeface="+mn-ea"/>
              </a:rPr>
              <a:t>所有的处理都是以单个的单元为对象的，这样就能够针对每一个网格内部保存的数据对象来进行统计信息的分析。</a:t>
            </a:r>
          </a:p>
        </p:txBody>
      </p:sp>
      <p:sp>
        <p:nvSpPr>
          <p:cNvPr id="17" name="文本框 16"/>
          <p:cNvSpPr txBox="1"/>
          <p:nvPr/>
        </p:nvSpPr>
        <p:spPr>
          <a:xfrm>
            <a:off x="3086994" y="2105885"/>
            <a:ext cx="6018012" cy="7436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基于网格的聚类算法</a:t>
            </a: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3.4</a:t>
            </a:r>
            <a:endParaRPr lang="zh-CN" altLang="en-US" sz="3600" b="1" dirty="0">
              <a:solidFill>
                <a:schemeClr val="bg1"/>
              </a:solidFill>
            </a:endParaRPr>
          </a:p>
        </p:txBody>
      </p:sp>
    </p:spTree>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76378" y="1211878"/>
            <a:ext cx="10498347" cy="489558"/>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a:latin typeface="+mn-ea"/>
                <a:ea typeface="+mn-ea"/>
              </a:rPr>
              <a:t>监督学习：给定一些带标签的数据对（</a:t>
            </a:r>
            <a:r>
              <a:rPr lang="en-US" altLang="zh-CN" sz="2200">
                <a:latin typeface="+mn-ea"/>
                <a:ea typeface="+mn-ea"/>
              </a:rPr>
              <a:t>x</a:t>
            </a:r>
            <a:r>
              <a:rPr lang="zh-CN" altLang="en-US" sz="2200">
                <a:latin typeface="+mn-ea"/>
                <a:ea typeface="+mn-ea"/>
              </a:rPr>
              <a:t>，</a:t>
            </a:r>
            <a:r>
              <a:rPr lang="en-US" altLang="zh-CN" sz="2200">
                <a:latin typeface="+mn-ea"/>
                <a:ea typeface="+mn-ea"/>
              </a:rPr>
              <a:t>y</a:t>
            </a:r>
            <a:r>
              <a:rPr lang="zh-CN" altLang="en-US" sz="2200">
                <a:latin typeface="+mn-ea"/>
                <a:ea typeface="+mn-ea"/>
              </a:rPr>
              <a:t>），学习一个函数 </a:t>
            </a:r>
            <a:r>
              <a:rPr lang="en-US" altLang="zh-CN" sz="2200">
                <a:latin typeface="+mn-ea"/>
                <a:ea typeface="+mn-ea"/>
              </a:rPr>
              <a:t>f</a:t>
            </a:r>
            <a:r>
              <a:rPr lang="zh-CN" altLang="en-US" sz="2200">
                <a:latin typeface="+mn-ea"/>
                <a:ea typeface="+mn-ea"/>
              </a:rPr>
              <a:t>：</a:t>
            </a:r>
            <a:r>
              <a:rPr lang="en-US" altLang="zh-CN" sz="2200">
                <a:latin typeface="+mn-ea"/>
                <a:ea typeface="+mn-ea"/>
              </a:rPr>
              <a:t>X</a:t>
            </a:r>
            <a:r>
              <a:rPr lang="zh-CN" altLang="en-US" sz="2200">
                <a:latin typeface="+mn-ea"/>
                <a:ea typeface="+mn-ea"/>
              </a:rPr>
              <a:t>→</a:t>
            </a:r>
            <a:r>
              <a:rPr lang="en-US" altLang="zh-CN" sz="2200">
                <a:latin typeface="+mn-ea"/>
                <a:ea typeface="+mn-ea"/>
              </a:rPr>
              <a:t>Y</a:t>
            </a:r>
          </a:p>
        </p:txBody>
      </p:sp>
      <p:sp>
        <p:nvSpPr>
          <p:cNvPr id="9" name="标题 8"/>
          <p:cNvSpPr>
            <a:spLocks noGrp="1"/>
          </p:cNvSpPr>
          <p:nvPr>
            <p:ph type="title"/>
          </p:nvPr>
        </p:nvSpPr>
        <p:spPr/>
        <p:txBody>
          <a:bodyPr/>
          <a:lstStyle/>
          <a:p>
            <a:r>
              <a:rPr lang="zh-CN" altLang="en-US"/>
              <a:t>监督学习</a:t>
            </a:r>
            <a:r>
              <a:rPr lang="en-US" altLang="zh-CN"/>
              <a:t>VS</a:t>
            </a:r>
            <a:r>
              <a:rPr lang="zh-CN" altLang="en-US"/>
              <a:t>无监督学习</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1.1</a:t>
            </a:r>
            <a:endParaRPr lang="zh-CN" altLang="en-US" sz="3600" b="1" dirty="0">
              <a:solidFill>
                <a:schemeClr val="bg1"/>
              </a:solidFill>
            </a:endParaRPr>
          </a:p>
        </p:txBody>
      </p:sp>
      <p:sp>
        <p:nvSpPr>
          <p:cNvPr id="2" name="文本框 1">
            <a:extLst>
              <a:ext uri="{FF2B5EF4-FFF2-40B4-BE49-F238E27FC236}">
                <a16:creationId xmlns:a16="http://schemas.microsoft.com/office/drawing/2014/main" id="{1F7DD9EE-7696-44B7-9560-E2AF49F1F8E7}"/>
              </a:ext>
            </a:extLst>
          </p:cNvPr>
          <p:cNvSpPr txBox="1"/>
          <p:nvPr/>
        </p:nvSpPr>
        <p:spPr>
          <a:xfrm>
            <a:off x="2536563" y="1839874"/>
            <a:ext cx="6977359" cy="430887"/>
          </a:xfrm>
          <a:prstGeom prst="rect">
            <a:avLst/>
          </a:prstGeom>
          <a:noFill/>
        </p:spPr>
        <p:txBody>
          <a:bodyPr wrap="square" rtlCol="0">
            <a:spAutoFit/>
          </a:bodyPr>
          <a:lstStyle/>
          <a:p>
            <a:r>
              <a:rPr lang="zh-CN" altLang="en-US" sz="2200" i="1">
                <a:latin typeface="+mn-ea"/>
                <a:ea typeface="+mn-ea"/>
              </a:rPr>
              <a:t>但是，如果只有数据，没有标签</a:t>
            </a:r>
            <a:r>
              <a:rPr lang="en-US" altLang="zh-CN" sz="2200" i="1">
                <a:latin typeface="+mn-ea"/>
                <a:ea typeface="+mn-ea"/>
              </a:rPr>
              <a:t>y</a:t>
            </a:r>
            <a:r>
              <a:rPr lang="zh-CN" altLang="en-US" sz="2200" i="1">
                <a:latin typeface="+mn-ea"/>
                <a:ea typeface="+mn-ea"/>
              </a:rPr>
              <a:t>？</a:t>
            </a:r>
            <a:r>
              <a:rPr lang="en-US" altLang="zh-CN" sz="2200" i="1">
                <a:latin typeface="+mn-ea"/>
                <a:ea typeface="+mn-ea"/>
              </a:rPr>
              <a:t>——</a:t>
            </a:r>
            <a:r>
              <a:rPr lang="zh-CN" altLang="en-US" sz="2200" i="1">
                <a:latin typeface="+mn-ea"/>
                <a:ea typeface="+mn-ea"/>
              </a:rPr>
              <a:t>无监督学习</a:t>
            </a:r>
          </a:p>
        </p:txBody>
      </p:sp>
      <p:sp>
        <p:nvSpPr>
          <p:cNvPr id="7" name="文本框 6">
            <a:extLst>
              <a:ext uri="{FF2B5EF4-FFF2-40B4-BE49-F238E27FC236}">
                <a16:creationId xmlns:a16="http://schemas.microsoft.com/office/drawing/2014/main" id="{5AD87DAE-FFE9-4D88-A1A0-2179A9042270}"/>
              </a:ext>
            </a:extLst>
          </p:cNvPr>
          <p:cNvSpPr txBox="1"/>
          <p:nvPr/>
        </p:nvSpPr>
        <p:spPr>
          <a:xfrm>
            <a:off x="1606550" y="3625789"/>
            <a:ext cx="6977359" cy="769441"/>
          </a:xfrm>
          <a:prstGeom prst="rect">
            <a:avLst/>
          </a:prstGeom>
          <a:noFill/>
        </p:spPr>
        <p:txBody>
          <a:bodyPr wrap="square" rtlCol="0">
            <a:spAutoFit/>
          </a:bodyPr>
          <a:lstStyle/>
          <a:p>
            <a:r>
              <a:rPr lang="zh-CN" altLang="en-US" sz="2200">
                <a:latin typeface="+mn-ea"/>
              </a:rPr>
              <a:t>聚类是数据点的无监督分组</a:t>
            </a:r>
            <a:endParaRPr lang="en-US" altLang="zh-CN" sz="2200">
              <a:latin typeface="+mn-ea"/>
            </a:endParaRPr>
          </a:p>
          <a:p>
            <a:r>
              <a:rPr lang="zh-CN" altLang="en-US" sz="2200">
                <a:latin typeface="+mn-ea"/>
              </a:rPr>
              <a:t>可以用于</a:t>
            </a:r>
            <a:r>
              <a:rPr lang="zh-CN" altLang="en-US" sz="2200" b="1">
                <a:latin typeface="+mn-ea"/>
              </a:rPr>
              <a:t>知识发现</a:t>
            </a:r>
            <a:endParaRPr lang="en-US" altLang="zh-CN" sz="2200" b="1">
              <a:latin typeface="+mn-ea"/>
            </a:endParaRPr>
          </a:p>
        </p:txBody>
      </p:sp>
      <p:pic>
        <p:nvPicPr>
          <p:cNvPr id="12" name="Picture 2">
            <a:extLst>
              <a:ext uri="{FF2B5EF4-FFF2-40B4-BE49-F238E27FC236}">
                <a16:creationId xmlns:a16="http://schemas.microsoft.com/office/drawing/2014/main" id="{3BA81956-0690-4D33-B6F2-45E86E68C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1563" y="2801615"/>
            <a:ext cx="4381639" cy="2839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文本框 9">
            <a:extLst>
              <a:ext uri="{FF2B5EF4-FFF2-40B4-BE49-F238E27FC236}">
                <a16:creationId xmlns:a16="http://schemas.microsoft.com/office/drawing/2014/main" id="{FADB4256-995F-44BD-B69D-1BE74D6C27C7}"/>
              </a:ext>
            </a:extLst>
          </p:cNvPr>
          <p:cNvSpPr txBox="1"/>
          <p:nvPr/>
        </p:nvSpPr>
        <p:spPr>
          <a:xfrm>
            <a:off x="1419410" y="5603895"/>
            <a:ext cx="8550213" cy="430887"/>
          </a:xfrm>
          <a:prstGeom prst="rect">
            <a:avLst/>
          </a:prstGeom>
          <a:noFill/>
        </p:spPr>
        <p:txBody>
          <a:bodyPr wrap="square" rtlCol="0">
            <a:spAutoFit/>
          </a:bodyPr>
          <a:lstStyle/>
          <a:p>
            <a:r>
              <a:rPr lang="zh-CN" altLang="en-US" sz="2200" i="1">
                <a:latin typeface="+mn-ea"/>
              </a:rPr>
              <a:t>此外，如果标注成本较高，只有部分数据有标签</a:t>
            </a:r>
            <a:r>
              <a:rPr lang="en-US" altLang="zh-CN" sz="2200" i="1">
                <a:latin typeface="+mn-ea"/>
              </a:rPr>
              <a:t>——</a:t>
            </a:r>
            <a:r>
              <a:rPr lang="zh-CN" altLang="en-US" sz="2200" i="1">
                <a:latin typeface="+mn-ea"/>
              </a:rPr>
              <a:t>半监督学习</a:t>
            </a:r>
            <a:endParaRPr lang="en-US" altLang="zh-CN" sz="2200" i="1">
              <a:latin typeface="+mn-ea"/>
            </a:endParaRPr>
          </a:p>
        </p:txBody>
      </p:sp>
      <p:sp>
        <p:nvSpPr>
          <p:cNvPr id="13" name="文本框 12">
            <a:extLst>
              <a:ext uri="{FF2B5EF4-FFF2-40B4-BE49-F238E27FC236}">
                <a16:creationId xmlns:a16="http://schemas.microsoft.com/office/drawing/2014/main" id="{20471328-844A-434B-94D2-6724D2EA02F9}"/>
              </a:ext>
            </a:extLst>
          </p:cNvPr>
          <p:cNvSpPr txBox="1"/>
          <p:nvPr/>
        </p:nvSpPr>
        <p:spPr>
          <a:xfrm>
            <a:off x="776070" y="2340641"/>
            <a:ext cx="10498347" cy="489558"/>
          </a:xfrm>
          <a:prstGeom prst="rect">
            <a:avLst/>
          </a:prstGeom>
          <a:noFill/>
        </p:spPr>
        <p:txBody>
          <a:bodyPr wrap="square" rtlCol="0">
            <a:spAutoFit/>
          </a:bodyPr>
          <a:lstStyle/>
          <a:p>
            <a:pPr marL="342900" indent="-342900" algn="just" eaLnBrk="1">
              <a:lnSpc>
                <a:spcPct val="130000"/>
              </a:lnSpc>
              <a:spcBef>
                <a:spcPts val="600"/>
              </a:spcBef>
              <a:spcAft>
                <a:spcPts val="600"/>
              </a:spcAft>
              <a:buClr>
                <a:schemeClr val="tx2"/>
              </a:buClr>
              <a:buFont typeface="Wingdings" panose="05000000000000000000" pitchFamily="2" charset="2"/>
              <a:buChar char="n"/>
            </a:pPr>
            <a:r>
              <a:rPr lang="zh-CN" altLang="en-US" sz="2200" b="1">
                <a:latin typeface="+mn-ea"/>
              </a:rPr>
              <a:t>无监督学习</a:t>
            </a:r>
            <a:r>
              <a:rPr lang="zh-CN" altLang="en-US" sz="2200">
                <a:latin typeface="+mn-ea"/>
              </a:rPr>
              <a:t>：</a:t>
            </a:r>
            <a:r>
              <a:rPr lang="zh-CN" altLang="en-US" sz="2200" b="1">
                <a:latin typeface="+mn-ea"/>
              </a:rPr>
              <a:t>聚类</a:t>
            </a:r>
            <a:r>
              <a:rPr lang="zh-CN" altLang="en-US" sz="2200">
                <a:latin typeface="+mn-ea"/>
              </a:rPr>
              <a:t>，特征学习，概率密度估计，神经网络，</a:t>
            </a:r>
            <a:r>
              <a:rPr lang="en-US" altLang="zh-CN" sz="2200">
                <a:latin typeface="+mn-ea"/>
              </a:rPr>
              <a:t>……</a:t>
            </a:r>
          </a:p>
        </p:txBody>
      </p:sp>
    </p:spTree>
    <p:extLst>
      <p:ext uri="{BB962C8B-B14F-4D97-AF65-F5344CB8AC3E}">
        <p14:creationId xmlns:p14="http://schemas.microsoft.com/office/powerpoint/2010/main" val="1015230176"/>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基于网格的聚类算法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3.4</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289574" y="1081465"/>
            <a:ext cx="9276080" cy="400110"/>
          </a:xfrm>
          <a:prstGeom prst="rect">
            <a:avLst/>
          </a:prstGeom>
          <a:noFill/>
        </p:spPr>
        <p:txBody>
          <a:bodyPr wrap="square">
            <a:spAutoFit/>
          </a:bodyPr>
          <a:lstStyle/>
          <a:p>
            <a:r>
              <a:rPr lang="zh-CN" altLang="en-US" sz="2000" dirty="0">
                <a:latin typeface="+mn-lt"/>
              </a:rPr>
              <a:t>代表算法有：</a:t>
            </a:r>
            <a:r>
              <a:rPr lang="en-US" altLang="zh-CN" sz="2000" dirty="0">
                <a:latin typeface="+mn-lt"/>
              </a:rPr>
              <a:t>STING</a:t>
            </a:r>
            <a:r>
              <a:rPr lang="zh-CN" altLang="en-US" sz="2000" dirty="0">
                <a:latin typeface="+mn-lt"/>
              </a:rPr>
              <a:t>算法、</a:t>
            </a:r>
            <a:r>
              <a:rPr lang="en-US" altLang="zh-CN" sz="2000" dirty="0">
                <a:latin typeface="+mn-lt"/>
              </a:rPr>
              <a:t>CLIQUE</a:t>
            </a:r>
            <a:r>
              <a:rPr lang="zh-CN" altLang="en-US" sz="2000" dirty="0">
                <a:latin typeface="+mn-lt"/>
              </a:rPr>
              <a:t>算法、</a:t>
            </a:r>
            <a:r>
              <a:rPr lang="en-US" altLang="zh-CN" sz="2000" dirty="0">
                <a:latin typeface="+mn-lt"/>
              </a:rPr>
              <a:t>WAVE-CLUSTER</a:t>
            </a:r>
            <a:r>
              <a:rPr lang="zh-CN" altLang="en-US" sz="2000" dirty="0">
                <a:latin typeface="+mn-lt"/>
              </a:rPr>
              <a:t>算法。</a:t>
            </a:r>
          </a:p>
        </p:txBody>
      </p:sp>
      <p:sp>
        <p:nvSpPr>
          <p:cNvPr id="13" name="文本框 12">
            <a:extLst>
              <a:ext uri="{FF2B5EF4-FFF2-40B4-BE49-F238E27FC236}">
                <a16:creationId xmlns:a16="http://schemas.microsoft.com/office/drawing/2014/main" id="{F7149B52-2916-4858-ABC0-ED52EDCEE459}"/>
              </a:ext>
            </a:extLst>
          </p:cNvPr>
          <p:cNvSpPr txBox="1"/>
          <p:nvPr/>
        </p:nvSpPr>
        <p:spPr>
          <a:xfrm>
            <a:off x="357352" y="1571349"/>
            <a:ext cx="170512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STING</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7" name="文本框 16">
            <a:extLst>
              <a:ext uri="{FF2B5EF4-FFF2-40B4-BE49-F238E27FC236}">
                <a16:creationId xmlns:a16="http://schemas.microsoft.com/office/drawing/2014/main" id="{72D01F2C-391F-4526-B931-1F769BBBA8A9}"/>
              </a:ext>
            </a:extLst>
          </p:cNvPr>
          <p:cNvSpPr txBox="1"/>
          <p:nvPr/>
        </p:nvSpPr>
        <p:spPr>
          <a:xfrm>
            <a:off x="2062480" y="1571349"/>
            <a:ext cx="9969043" cy="707886"/>
          </a:xfrm>
          <a:prstGeom prst="rect">
            <a:avLst/>
          </a:prstGeom>
          <a:noFill/>
        </p:spPr>
        <p:txBody>
          <a:bodyPr wrap="square">
            <a:spAutoFit/>
          </a:bodyPr>
          <a:lstStyle/>
          <a:p>
            <a:pPr marL="342900" indent="-342900">
              <a:buFont typeface="Wingdings" panose="05000000000000000000" pitchFamily="2" charset="2"/>
              <a:buChar char="Ø"/>
            </a:pPr>
            <a:r>
              <a:rPr lang="zh-CN" altLang="en-US" sz="2000" dirty="0"/>
              <a:t>基于网格的多分辨率聚类技术</a:t>
            </a:r>
            <a:endParaRPr lang="en-US" altLang="zh-CN" sz="2000" dirty="0"/>
          </a:p>
          <a:p>
            <a:pPr marL="342900" indent="-342900">
              <a:buFont typeface="Wingdings" panose="05000000000000000000" pitchFamily="2" charset="2"/>
              <a:buChar char="Ø"/>
            </a:pPr>
            <a:r>
              <a:rPr lang="zh-CN" altLang="en-US" sz="2000" dirty="0"/>
              <a:t>针对不同级别的分辨率，通常存在多个级别的矩形单元，这些单元形成一个层次结构</a:t>
            </a:r>
          </a:p>
        </p:txBody>
      </p:sp>
      <p:pic>
        <p:nvPicPr>
          <p:cNvPr id="1026" name="Picture 2">
            <a:extLst>
              <a:ext uri="{FF2B5EF4-FFF2-40B4-BE49-F238E27FC236}">
                <a16:creationId xmlns:a16="http://schemas.microsoft.com/office/drawing/2014/main" id="{66906BEC-8A19-4951-A3B2-289C9B21C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94" y="2228476"/>
            <a:ext cx="4067181" cy="2483121"/>
          </a:xfrm>
          <a:prstGeom prst="rect">
            <a:avLst/>
          </a:prstGeom>
          <a:noFill/>
          <a:extLst>
            <a:ext uri="{909E8E84-426E-40DD-AFC4-6F175D3DCCD1}">
              <a14:hiddenFill xmlns:a14="http://schemas.microsoft.com/office/drawing/2010/main">
                <a:solidFill>
                  <a:srgbClr val="FFFFFF"/>
                </a:solidFill>
              </a14:hiddenFill>
            </a:ext>
          </a:extLst>
        </p:spPr>
      </p:pic>
      <p:sp>
        <p:nvSpPr>
          <p:cNvPr id="20" name="文本框 19">
            <a:extLst>
              <a:ext uri="{FF2B5EF4-FFF2-40B4-BE49-F238E27FC236}">
                <a16:creationId xmlns:a16="http://schemas.microsoft.com/office/drawing/2014/main" id="{07D81CE0-F678-4212-8B7E-AAA9453E512C}"/>
              </a:ext>
            </a:extLst>
          </p:cNvPr>
          <p:cNvSpPr txBox="1"/>
          <p:nvPr/>
        </p:nvSpPr>
        <p:spPr>
          <a:xfrm>
            <a:off x="4264327" y="2369009"/>
            <a:ext cx="7829144" cy="1908215"/>
          </a:xfrm>
          <a:prstGeom prst="rect">
            <a:avLst/>
          </a:prstGeom>
          <a:noFill/>
        </p:spPr>
        <p:txBody>
          <a:bodyPr wrap="square">
            <a:spAutoFit/>
          </a:bodyPr>
          <a:lstStyle/>
          <a:p>
            <a:pPr marL="342900" indent="-342900" algn="l">
              <a:buClr>
                <a:schemeClr val="tx2"/>
              </a:buClr>
              <a:buFont typeface="Wingdings" panose="05000000000000000000" pitchFamily="2" charset="2"/>
              <a:buChar char="n"/>
            </a:pPr>
            <a:r>
              <a:rPr lang="en-US" altLang="zh-CN" sz="2000" b="0" i="0" dirty="0">
                <a:effectLst/>
                <a:latin typeface="+mn-ea"/>
                <a:ea typeface="+mn-ea"/>
              </a:rPr>
              <a:t>STING</a:t>
            </a:r>
            <a:r>
              <a:rPr lang="zh-CN" altLang="en-US" sz="2000" b="0" i="0" dirty="0">
                <a:effectLst/>
                <a:latin typeface="+mn-ea"/>
                <a:ea typeface="+mn-ea"/>
              </a:rPr>
              <a:t>网格建立流程：</a:t>
            </a:r>
          </a:p>
          <a:p>
            <a:pPr algn="l"/>
            <a:r>
              <a:rPr lang="en-US" altLang="zh-CN" sz="2000" b="0" i="0" dirty="0">
                <a:effectLst/>
                <a:latin typeface="+mn-ea"/>
                <a:ea typeface="+mn-ea"/>
              </a:rPr>
              <a:t>1</a:t>
            </a:r>
            <a:r>
              <a:rPr lang="en-US" altLang="zh-CN" sz="2000" dirty="0">
                <a:latin typeface="+mn-ea"/>
                <a:ea typeface="+mn-ea"/>
              </a:rPr>
              <a:t>.</a:t>
            </a:r>
            <a:r>
              <a:rPr lang="zh-CN" altLang="en-US" sz="2000" b="0" i="0" dirty="0">
                <a:effectLst/>
                <a:latin typeface="+mn-ea"/>
                <a:ea typeface="+mn-ea"/>
              </a:rPr>
              <a:t>首先我们先划分一些层次，按层次划分网格；</a:t>
            </a:r>
            <a:endParaRPr lang="en-US" altLang="zh-CN" sz="2000" b="0" i="0" dirty="0">
              <a:effectLst/>
              <a:latin typeface="+mn-ea"/>
              <a:ea typeface="+mn-ea"/>
            </a:endParaRPr>
          </a:p>
          <a:p>
            <a:pPr algn="l"/>
            <a:r>
              <a:rPr lang="en-US" altLang="zh-CN" sz="2000" b="0" i="0" dirty="0">
                <a:effectLst/>
                <a:latin typeface="+mn-ea"/>
                <a:ea typeface="+mn-ea"/>
              </a:rPr>
              <a:t>2.</a:t>
            </a:r>
            <a:r>
              <a:rPr lang="zh-CN" altLang="en-US" sz="2000" b="0" i="0" dirty="0">
                <a:effectLst/>
                <a:latin typeface="+mn-ea"/>
                <a:ea typeface="+mn-ea"/>
              </a:rPr>
              <a:t>计算最底层单位网格的统计信息（如均值，最大值和最小值）；</a:t>
            </a:r>
          </a:p>
          <a:p>
            <a:pPr algn="l"/>
            <a:r>
              <a:rPr lang="en-US" altLang="zh-CN" sz="2000" b="0" i="0" dirty="0">
                <a:effectLst/>
                <a:latin typeface="+mn-ea"/>
                <a:ea typeface="+mn-ea"/>
              </a:rPr>
              <a:t>3.</a:t>
            </a:r>
            <a:r>
              <a:rPr lang="zh-CN" altLang="en-US" sz="2000" b="0" i="0" dirty="0">
                <a:effectLst/>
                <a:latin typeface="+mn-ea"/>
                <a:ea typeface="+mn-ea"/>
              </a:rPr>
              <a:t>从最底层逐层计算上一层每个父单元格的统计信息，直到最顶层；</a:t>
            </a:r>
          </a:p>
          <a:p>
            <a:pPr algn="l"/>
            <a:r>
              <a:rPr lang="en-US" altLang="zh-CN" sz="2000" b="0" i="0" dirty="0">
                <a:effectLst/>
                <a:latin typeface="+mn-ea"/>
                <a:ea typeface="+mn-ea"/>
              </a:rPr>
              <a:t>4.</a:t>
            </a:r>
            <a:r>
              <a:rPr lang="zh-CN" altLang="en-US" sz="2000" b="0" i="0" dirty="0">
                <a:effectLst/>
                <a:latin typeface="+mn-ea"/>
                <a:ea typeface="+mn-ea"/>
              </a:rPr>
              <a:t>同时根据密度阈值标记稠密网格</a:t>
            </a:r>
            <a:r>
              <a:rPr lang="zh-CN" altLang="en-US" sz="2000" dirty="0">
                <a:latin typeface="+mn-ea"/>
                <a:ea typeface="+mn-ea"/>
              </a:rPr>
              <a:t>。</a:t>
            </a:r>
            <a:endParaRPr lang="zh-CN" altLang="en-US" sz="2000" b="0" i="0" dirty="0">
              <a:effectLst/>
              <a:latin typeface="+mn-ea"/>
              <a:ea typeface="+mn-ea"/>
            </a:endParaRPr>
          </a:p>
          <a:p>
            <a:pPr algn="l"/>
            <a:endParaRPr lang="zh-CN" altLang="en-US" b="0" i="0" dirty="0">
              <a:solidFill>
                <a:srgbClr val="333333"/>
              </a:solidFill>
              <a:effectLst/>
              <a:latin typeface="pingfang SC"/>
            </a:endParaRPr>
          </a:p>
        </p:txBody>
      </p:sp>
      <p:pic>
        <p:nvPicPr>
          <p:cNvPr id="1028" name="Picture 4">
            <a:extLst>
              <a:ext uri="{FF2B5EF4-FFF2-40B4-BE49-F238E27FC236}">
                <a16:creationId xmlns:a16="http://schemas.microsoft.com/office/drawing/2014/main" id="{9F60C2A9-5A0F-464F-B53C-7AEC34A5E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483" y="4082037"/>
            <a:ext cx="4330317" cy="2084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基于网格的聚类算法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3.4</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9D186C51-06FF-4A7B-9DC0-655DB02E0A33}"/>
              </a:ext>
            </a:extLst>
          </p:cNvPr>
          <p:cNvSpPr txBox="1"/>
          <p:nvPr/>
        </p:nvSpPr>
        <p:spPr>
          <a:xfrm>
            <a:off x="1115695" y="1233438"/>
            <a:ext cx="9960610" cy="2346283"/>
          </a:xfrm>
          <a:prstGeom prst="rect">
            <a:avLst/>
          </a:prstGeom>
          <a:noFill/>
        </p:spPr>
        <p:txBody>
          <a:bodyPr wrap="square">
            <a:spAutoFit/>
          </a:bodyPr>
          <a:lstStyle/>
          <a:p>
            <a:pPr marL="342900" indent="-342900">
              <a:lnSpc>
                <a:spcPct val="150000"/>
              </a:lnSpc>
              <a:buClr>
                <a:schemeClr val="accent1"/>
              </a:buClr>
              <a:buFont typeface="Wingdings" panose="05000000000000000000" pitchFamily="2" charset="2"/>
              <a:buChar char="n"/>
            </a:pPr>
            <a:r>
              <a:rPr lang="en-US" altLang="zh-CN" sz="2000" dirty="0">
                <a:latin typeface="+mn-ea"/>
                <a:ea typeface="+mn-ea"/>
              </a:rPr>
              <a:t>STING</a:t>
            </a:r>
            <a:r>
              <a:rPr lang="zh-CN" altLang="en-US" sz="2000" dirty="0">
                <a:latin typeface="+mn-ea"/>
                <a:ea typeface="+mn-ea"/>
              </a:rPr>
              <a:t>优点：</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由于存储在每个单元中的统计信息提供了单元中的数据不依赖查询的汇总信息，因此基于网格的计算是独立于查询的</a:t>
            </a:r>
            <a:r>
              <a:rPr lang="en-US" altLang="zh-CN" sz="2000" dirty="0">
                <a:latin typeface="+mn-ea"/>
                <a:ea typeface="+mn-ea"/>
              </a:rPr>
              <a:t>;</a:t>
            </a:r>
          </a:p>
          <a:p>
            <a:pPr marL="342900" indent="-342900">
              <a:lnSpc>
                <a:spcPct val="150000"/>
              </a:lnSpc>
              <a:buFont typeface="Wingdings" panose="05000000000000000000" pitchFamily="2" charset="2"/>
              <a:buChar char="Ø"/>
            </a:pPr>
            <a:r>
              <a:rPr lang="zh-CN" altLang="en-US" sz="2000" dirty="0">
                <a:latin typeface="+mn-ea"/>
                <a:ea typeface="+mn-ea"/>
              </a:rPr>
              <a:t>网格结构有利于并行处理和增量更新</a:t>
            </a:r>
            <a:r>
              <a:rPr lang="en-US" altLang="zh-CN" sz="2000" dirty="0">
                <a:latin typeface="+mn-ea"/>
                <a:ea typeface="+mn-ea"/>
              </a:rPr>
              <a:t>;</a:t>
            </a:r>
          </a:p>
          <a:p>
            <a:pPr marL="342900" indent="-342900">
              <a:lnSpc>
                <a:spcPct val="150000"/>
              </a:lnSpc>
              <a:buFont typeface="Wingdings" panose="05000000000000000000" pitchFamily="2" charset="2"/>
              <a:buChar char="Ø"/>
            </a:pPr>
            <a:r>
              <a:rPr lang="zh-CN" altLang="en-US" sz="2000" dirty="0">
                <a:latin typeface="+mn-ea"/>
                <a:ea typeface="+mn-ea"/>
              </a:rPr>
              <a:t>效率很高。</a:t>
            </a:r>
          </a:p>
        </p:txBody>
      </p:sp>
      <p:sp>
        <p:nvSpPr>
          <p:cNvPr id="10" name="文本框 9">
            <a:extLst>
              <a:ext uri="{FF2B5EF4-FFF2-40B4-BE49-F238E27FC236}">
                <a16:creationId xmlns:a16="http://schemas.microsoft.com/office/drawing/2014/main" id="{B6DFEC75-F1A9-47E9-8203-0A38DF12C9F3}"/>
              </a:ext>
            </a:extLst>
          </p:cNvPr>
          <p:cNvSpPr txBox="1"/>
          <p:nvPr/>
        </p:nvSpPr>
        <p:spPr>
          <a:xfrm>
            <a:off x="1115695" y="3739944"/>
            <a:ext cx="9960610" cy="1884618"/>
          </a:xfrm>
          <a:prstGeom prst="rect">
            <a:avLst/>
          </a:prstGeom>
          <a:noFill/>
        </p:spPr>
        <p:txBody>
          <a:bodyPr wrap="square">
            <a:spAutoFit/>
          </a:bodyPr>
          <a:lstStyle/>
          <a:p>
            <a:pPr marL="342900" indent="-342900">
              <a:lnSpc>
                <a:spcPct val="150000"/>
              </a:lnSpc>
              <a:buClr>
                <a:schemeClr val="tx2"/>
              </a:buClr>
              <a:buFont typeface="Wingdings" panose="05000000000000000000" pitchFamily="2" charset="2"/>
              <a:buChar char="n"/>
            </a:pPr>
            <a:r>
              <a:rPr lang="en-US" altLang="zh-CN" sz="2000" dirty="0">
                <a:latin typeface="+mn-ea"/>
                <a:ea typeface="+mn-ea"/>
              </a:rPr>
              <a:t>STING</a:t>
            </a:r>
            <a:r>
              <a:rPr lang="zh-CN" altLang="en-US" sz="2000" dirty="0">
                <a:latin typeface="+mn-ea"/>
                <a:ea typeface="+mn-ea"/>
              </a:rPr>
              <a:t>缺点：</a:t>
            </a:r>
          </a:p>
          <a:p>
            <a:pPr marL="342900" indent="-342900">
              <a:lnSpc>
                <a:spcPct val="150000"/>
              </a:lnSpc>
              <a:buFont typeface="Wingdings" panose="05000000000000000000" pitchFamily="2" charset="2"/>
              <a:buChar char="Ø"/>
            </a:pPr>
            <a:r>
              <a:rPr lang="en-US" altLang="zh-CN" sz="2000" dirty="0">
                <a:latin typeface="+mn-ea"/>
                <a:ea typeface="+mn-ea"/>
              </a:rPr>
              <a:t>STING</a:t>
            </a:r>
            <a:r>
              <a:rPr lang="zh-CN" altLang="en-US" sz="2000" dirty="0">
                <a:latin typeface="+mn-ea"/>
                <a:ea typeface="+mn-ea"/>
              </a:rPr>
              <a:t>的聚类质量取决于网格结构的最底层的粒度</a:t>
            </a:r>
            <a:r>
              <a:rPr lang="en-US" altLang="zh-CN" sz="2000" dirty="0">
                <a:latin typeface="+mn-ea"/>
                <a:ea typeface="+mn-ea"/>
              </a:rPr>
              <a:t>;</a:t>
            </a:r>
            <a:endParaRPr lang="zh-CN" altLang="en-US" sz="2000" dirty="0">
              <a:latin typeface="+mn-ea"/>
              <a:ea typeface="+mn-ea"/>
            </a:endParaRPr>
          </a:p>
          <a:p>
            <a:pPr marL="342900" indent="-342900">
              <a:lnSpc>
                <a:spcPct val="150000"/>
              </a:lnSpc>
              <a:buFont typeface="Wingdings" panose="05000000000000000000" pitchFamily="2" charset="2"/>
              <a:buChar char="Ø"/>
            </a:pPr>
            <a:r>
              <a:rPr lang="en-US" altLang="zh-CN" sz="2000" dirty="0">
                <a:latin typeface="+mn-ea"/>
                <a:ea typeface="+mn-ea"/>
              </a:rPr>
              <a:t>STING</a:t>
            </a:r>
            <a:r>
              <a:rPr lang="zh-CN" altLang="en-US" sz="2000" dirty="0">
                <a:latin typeface="+mn-ea"/>
                <a:ea typeface="+mn-ea"/>
              </a:rPr>
              <a:t>在构建一个父亲单元时没有考虑到子女单元和其他相邻单元之间的联系。所有的簇边界不是水平的，就是竖直的，没有斜的分界线。降低了聚类质量。</a:t>
            </a:r>
          </a:p>
        </p:txBody>
      </p:sp>
    </p:spTree>
    <p:extLst>
      <p:ext uri="{BB962C8B-B14F-4D97-AF65-F5344CB8AC3E}">
        <p14:creationId xmlns:p14="http://schemas.microsoft.com/office/powerpoint/2010/main" val="2199446662"/>
      </p:ext>
    </p:extLst>
  </p:cSld>
  <p:clrMapOvr>
    <a:masterClrMapping/>
  </p:clrMapOvr>
  <p:transition spd="med">
    <p:pull/>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基于网格的聚类算法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3.4</a:t>
            </a:r>
            <a:endParaRPr lang="zh-CN" altLang="en-US" sz="3600" b="1" dirty="0">
              <a:solidFill>
                <a:schemeClr val="bg1"/>
              </a:solidFill>
            </a:endParaRPr>
          </a:p>
        </p:txBody>
      </p:sp>
      <p:sp>
        <p:nvSpPr>
          <p:cNvPr id="8" name="文本框 7">
            <a:extLst>
              <a:ext uri="{FF2B5EF4-FFF2-40B4-BE49-F238E27FC236}">
                <a16:creationId xmlns:a16="http://schemas.microsoft.com/office/drawing/2014/main" id="{3AD6A516-3F10-46D8-A6C6-8A4E29E46E50}"/>
              </a:ext>
            </a:extLst>
          </p:cNvPr>
          <p:cNvSpPr txBox="1"/>
          <p:nvPr/>
        </p:nvSpPr>
        <p:spPr>
          <a:xfrm>
            <a:off x="2204720" y="1033037"/>
            <a:ext cx="9987280" cy="3908762"/>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2000" dirty="0">
                <a:latin typeface="+mn-ea"/>
                <a:ea typeface="+mn-ea"/>
              </a:rPr>
              <a:t>结合了网格和密度聚类的思想，因此能够发现任意形状的簇，又可以处理高维数据，对大规模数据库中的高维数据的聚类非常有效。</a:t>
            </a:r>
            <a:endParaRPr lang="en-US" altLang="zh-CN" sz="2000" dirty="0">
              <a:latin typeface="+mn-ea"/>
              <a:ea typeface="+mn-ea"/>
            </a:endParaRPr>
          </a:p>
          <a:p>
            <a:pPr marL="285750" indent="-285750">
              <a:lnSpc>
                <a:spcPct val="150000"/>
              </a:lnSpc>
              <a:buFont typeface="Wingdings" panose="05000000000000000000" pitchFamily="2" charset="2"/>
              <a:buChar char="Ø"/>
            </a:pPr>
            <a:r>
              <a:rPr lang="zh-CN" altLang="en-US" sz="2000" dirty="0"/>
              <a:t>中心思想如下：</a:t>
            </a:r>
          </a:p>
          <a:p>
            <a:pPr marL="742950" lvl="1" indent="-285750">
              <a:lnSpc>
                <a:spcPct val="150000"/>
              </a:lnSpc>
              <a:buFont typeface="Wingdings" panose="05000000000000000000" pitchFamily="2" charset="2"/>
              <a:buChar char="l"/>
            </a:pPr>
            <a:r>
              <a:rPr lang="zh-CN" altLang="en-US" sz="2000" dirty="0">
                <a:latin typeface="+mn-ea"/>
                <a:ea typeface="+mn-ea"/>
              </a:rPr>
              <a:t>给定一个多维数据点的大集合，数据点在数据空间中通常不是均衡分布的。</a:t>
            </a:r>
            <a:r>
              <a:rPr lang="en-US" altLang="zh-CN" sz="2000" dirty="0">
                <a:latin typeface="+mn-ea"/>
                <a:ea typeface="+mn-ea"/>
              </a:rPr>
              <a:t>CLIQUE</a:t>
            </a:r>
            <a:r>
              <a:rPr lang="zh-CN" altLang="en-US" sz="2000" dirty="0">
                <a:latin typeface="+mn-ea"/>
                <a:ea typeface="+mn-ea"/>
              </a:rPr>
              <a:t>区分空间中稀疏的和密集的单元，以发现数据集合的全局分布模式。</a:t>
            </a:r>
            <a:endParaRPr lang="en-US" altLang="zh-CN" sz="2000" dirty="0">
              <a:latin typeface="+mn-ea"/>
              <a:ea typeface="+mn-ea"/>
            </a:endParaRPr>
          </a:p>
          <a:p>
            <a:pPr marL="742950" lvl="1" indent="-285750">
              <a:lnSpc>
                <a:spcPct val="150000"/>
              </a:lnSpc>
              <a:buFont typeface="Wingdings" panose="05000000000000000000" pitchFamily="2" charset="2"/>
              <a:buChar char="l"/>
            </a:pPr>
            <a:r>
              <a:rPr lang="zh-CN" altLang="en-US" sz="2000" dirty="0">
                <a:latin typeface="+mn-ea"/>
                <a:ea typeface="+mn-ea"/>
              </a:rPr>
              <a:t>如果一个单元中的数据点的数目超过了某个输入模型参数，则该单元是密集的。在</a:t>
            </a:r>
            <a:r>
              <a:rPr lang="en-US" altLang="zh-CN" sz="2000" dirty="0">
                <a:latin typeface="+mn-ea"/>
                <a:ea typeface="+mn-ea"/>
              </a:rPr>
              <a:t>CLIQUE</a:t>
            </a:r>
            <a:r>
              <a:rPr lang="zh-CN" altLang="en-US" sz="2000" dirty="0">
                <a:latin typeface="+mn-ea"/>
                <a:ea typeface="+mn-ea"/>
              </a:rPr>
              <a:t>中，簇定义为相连的密集单元的最大集合。</a:t>
            </a:r>
          </a:p>
          <a:p>
            <a:pPr marL="285750" indent="-285750">
              <a:buFont typeface="Wingdings" panose="05000000000000000000" pitchFamily="2" charset="2"/>
              <a:buChar char="Ø"/>
            </a:pPr>
            <a:endParaRPr lang="zh-CN" altLang="en-US" sz="2000" dirty="0"/>
          </a:p>
          <a:p>
            <a:pPr marL="285750" indent="-285750">
              <a:buFont typeface="Wingdings" panose="05000000000000000000" pitchFamily="2" charset="2"/>
              <a:buChar char="Ø"/>
            </a:pPr>
            <a:endParaRPr lang="zh-CN" altLang="en-US" dirty="0"/>
          </a:p>
        </p:txBody>
      </p:sp>
      <p:sp>
        <p:nvSpPr>
          <p:cNvPr id="11" name="文本框 10">
            <a:extLst>
              <a:ext uri="{FF2B5EF4-FFF2-40B4-BE49-F238E27FC236}">
                <a16:creationId xmlns:a16="http://schemas.microsoft.com/office/drawing/2014/main" id="{3518ACBB-1D8C-4F59-8E3B-95AD79F089F0}"/>
              </a:ext>
            </a:extLst>
          </p:cNvPr>
          <p:cNvSpPr txBox="1"/>
          <p:nvPr/>
        </p:nvSpPr>
        <p:spPr>
          <a:xfrm>
            <a:off x="286232" y="1097958"/>
            <a:ext cx="184736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CLIQUE</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3" name="文本框 12">
            <a:extLst>
              <a:ext uri="{FF2B5EF4-FFF2-40B4-BE49-F238E27FC236}">
                <a16:creationId xmlns:a16="http://schemas.microsoft.com/office/drawing/2014/main" id="{47B08D6C-FE42-48BD-ACEC-879B6673C7DF}"/>
              </a:ext>
            </a:extLst>
          </p:cNvPr>
          <p:cNvSpPr txBox="1"/>
          <p:nvPr/>
        </p:nvSpPr>
        <p:spPr>
          <a:xfrm>
            <a:off x="286232" y="4483309"/>
            <a:ext cx="320880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WAVE-CLUSTER</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14" name="文本框 13">
            <a:extLst>
              <a:ext uri="{FF2B5EF4-FFF2-40B4-BE49-F238E27FC236}">
                <a16:creationId xmlns:a16="http://schemas.microsoft.com/office/drawing/2014/main" id="{FD614104-1B71-4932-A6F8-5C2FCFE0BF01}"/>
              </a:ext>
            </a:extLst>
          </p:cNvPr>
          <p:cNvSpPr txBox="1"/>
          <p:nvPr/>
        </p:nvSpPr>
        <p:spPr>
          <a:xfrm>
            <a:off x="3566160" y="4414938"/>
            <a:ext cx="8463280" cy="1422954"/>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2000" dirty="0"/>
              <a:t>一种多分辨率的聚类算法；</a:t>
            </a:r>
            <a:endParaRPr lang="en-US" altLang="zh-CN" sz="2000" dirty="0"/>
          </a:p>
          <a:p>
            <a:pPr marL="285750" indent="-285750">
              <a:lnSpc>
                <a:spcPct val="150000"/>
              </a:lnSpc>
              <a:buFont typeface="Wingdings" panose="05000000000000000000" pitchFamily="2" charset="2"/>
              <a:buChar char="Ø"/>
            </a:pPr>
            <a:r>
              <a:rPr lang="zh-CN" altLang="en-US" sz="2000" dirty="0"/>
              <a:t>用小波分析使簇的边界变得更加清晰</a:t>
            </a:r>
            <a:r>
              <a:rPr lang="en-US" altLang="zh-CN" sz="2000" dirty="0"/>
              <a:t>;</a:t>
            </a:r>
          </a:p>
          <a:p>
            <a:pPr marL="285750" indent="-285750">
              <a:lnSpc>
                <a:spcPct val="150000"/>
              </a:lnSpc>
              <a:buFont typeface="Wingdings" panose="05000000000000000000" pitchFamily="2" charset="2"/>
              <a:buChar char="Ø"/>
            </a:pPr>
            <a:r>
              <a:rPr lang="zh-CN" altLang="en-US" sz="2000" dirty="0">
                <a:latin typeface="+mn-ea"/>
                <a:ea typeface="+mn-ea"/>
              </a:rPr>
              <a:t>速度很快，计算复杂度为</a:t>
            </a:r>
            <a:r>
              <a:rPr lang="en-US" altLang="zh-CN" sz="2000" dirty="0">
                <a:latin typeface="+mn-ea"/>
                <a:ea typeface="+mn-ea"/>
              </a:rPr>
              <a:t>O(n)</a:t>
            </a:r>
            <a:r>
              <a:rPr lang="zh-CN" altLang="en-US" sz="2000" dirty="0">
                <a:latin typeface="+mn-ea"/>
                <a:ea typeface="+mn-ea"/>
              </a:rPr>
              <a:t>，这里</a:t>
            </a:r>
            <a:r>
              <a:rPr lang="en-US" altLang="zh-CN" sz="2000" dirty="0">
                <a:latin typeface="+mn-ea"/>
                <a:ea typeface="+mn-ea"/>
              </a:rPr>
              <a:t>n</a:t>
            </a:r>
            <a:r>
              <a:rPr lang="zh-CN" altLang="en-US" sz="2000" dirty="0">
                <a:latin typeface="+mn-ea"/>
                <a:ea typeface="+mn-ea"/>
              </a:rPr>
              <a:t>是数据库中对象的数目。</a:t>
            </a:r>
          </a:p>
        </p:txBody>
      </p:sp>
    </p:spTree>
    <p:extLst>
      <p:ext uri="{BB962C8B-B14F-4D97-AF65-F5344CB8AC3E}">
        <p14:creationId xmlns:p14="http://schemas.microsoft.com/office/powerpoint/2010/main" val="18634000"/>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基于网格的聚类算法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3.4</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034EDED3-29B5-42D3-A1AB-1A6866B98B6F}"/>
              </a:ext>
            </a:extLst>
          </p:cNvPr>
          <p:cNvSpPr txBox="1"/>
          <p:nvPr/>
        </p:nvSpPr>
        <p:spPr>
          <a:xfrm>
            <a:off x="1606550" y="2025026"/>
            <a:ext cx="9265920" cy="2807948"/>
          </a:xfrm>
          <a:prstGeom prst="rect">
            <a:avLst/>
          </a:prstGeom>
          <a:noFill/>
        </p:spPr>
        <p:txBody>
          <a:bodyPr wrap="square">
            <a:spAutoFit/>
          </a:bodyPr>
          <a:lstStyle/>
          <a:p>
            <a:pPr>
              <a:lnSpc>
                <a:spcPct val="150000"/>
              </a:lnSpc>
            </a:pPr>
            <a:r>
              <a:rPr lang="zh-CN" altLang="en-US" sz="2000" dirty="0">
                <a:latin typeface="+mn-ea"/>
                <a:ea typeface="+mn-ea"/>
              </a:rPr>
              <a:t>这些算法虽然是用不同的网格划分方法，将数据空间划分成为有限个单元（</a:t>
            </a:r>
            <a:r>
              <a:rPr lang="en-US" altLang="zh-CN" sz="2000" dirty="0">
                <a:latin typeface="+mn-ea"/>
                <a:ea typeface="+mn-ea"/>
              </a:rPr>
              <a:t>cell</a:t>
            </a:r>
            <a:r>
              <a:rPr lang="zh-CN" altLang="en-US" sz="2000" dirty="0">
                <a:latin typeface="+mn-ea"/>
                <a:ea typeface="+mn-ea"/>
              </a:rPr>
              <a:t>）的网格结构</a:t>
            </a:r>
            <a:r>
              <a:rPr lang="en-US" altLang="zh-CN" sz="2000" dirty="0">
                <a:latin typeface="+mn-ea"/>
                <a:ea typeface="+mn-ea"/>
              </a:rPr>
              <a:t>,</a:t>
            </a:r>
            <a:r>
              <a:rPr lang="zh-CN" altLang="en-US" sz="2000" dirty="0">
                <a:latin typeface="+mn-ea"/>
                <a:ea typeface="+mn-ea"/>
              </a:rPr>
              <a:t>并对网格数据结构进行了不同的处理，但核心步骤是相同的：</a:t>
            </a:r>
          </a:p>
          <a:p>
            <a:pPr>
              <a:lnSpc>
                <a:spcPct val="150000"/>
              </a:lnSpc>
            </a:pPr>
            <a:r>
              <a:rPr lang="en-US" altLang="zh-CN" sz="2000" dirty="0">
                <a:latin typeface="+mn-ea"/>
                <a:ea typeface="+mn-ea"/>
              </a:rPr>
              <a:t>1</a:t>
            </a:r>
            <a:r>
              <a:rPr lang="zh-CN" altLang="en-US" sz="2000" dirty="0">
                <a:latin typeface="+mn-ea"/>
                <a:ea typeface="+mn-ea"/>
              </a:rPr>
              <a:t>、划分网格；</a:t>
            </a:r>
          </a:p>
          <a:p>
            <a:pPr>
              <a:lnSpc>
                <a:spcPct val="150000"/>
              </a:lnSpc>
            </a:pPr>
            <a:r>
              <a:rPr lang="en-US" altLang="zh-CN" sz="2000" dirty="0">
                <a:latin typeface="+mn-ea"/>
                <a:ea typeface="+mn-ea"/>
              </a:rPr>
              <a:t>2</a:t>
            </a:r>
            <a:r>
              <a:rPr lang="zh-CN" altLang="en-US" sz="2000" dirty="0">
                <a:latin typeface="+mn-ea"/>
                <a:ea typeface="+mn-ea"/>
              </a:rPr>
              <a:t>、使用网格单元内数据的统计信息对数据进行压缩表达；</a:t>
            </a:r>
          </a:p>
          <a:p>
            <a:pPr>
              <a:lnSpc>
                <a:spcPct val="150000"/>
              </a:lnSpc>
            </a:pPr>
            <a:r>
              <a:rPr lang="en-US" altLang="zh-CN" sz="2000" dirty="0">
                <a:latin typeface="+mn-ea"/>
                <a:ea typeface="+mn-ea"/>
              </a:rPr>
              <a:t>3</a:t>
            </a:r>
            <a:r>
              <a:rPr lang="zh-CN" altLang="en-US" sz="2000" dirty="0">
                <a:latin typeface="+mn-ea"/>
                <a:ea typeface="+mn-ea"/>
              </a:rPr>
              <a:t>、基于这些统计信息判断高密度网格单元；</a:t>
            </a:r>
          </a:p>
          <a:p>
            <a:pPr>
              <a:lnSpc>
                <a:spcPct val="150000"/>
              </a:lnSpc>
            </a:pPr>
            <a:r>
              <a:rPr lang="en-US" altLang="zh-CN" sz="2000" dirty="0">
                <a:latin typeface="+mn-ea"/>
                <a:ea typeface="+mn-ea"/>
              </a:rPr>
              <a:t>4</a:t>
            </a:r>
            <a:r>
              <a:rPr lang="zh-CN" altLang="en-US" sz="2000" dirty="0">
                <a:latin typeface="+mn-ea"/>
                <a:ea typeface="+mn-ea"/>
              </a:rPr>
              <a:t>、最后将相连的高密度网格单元识别为簇。</a:t>
            </a:r>
          </a:p>
        </p:txBody>
      </p:sp>
    </p:spTree>
    <p:extLst>
      <p:ext uri="{BB962C8B-B14F-4D97-AF65-F5344CB8AC3E}">
        <p14:creationId xmlns:p14="http://schemas.microsoft.com/office/powerpoint/2010/main" val="1639080626"/>
      </p:ext>
    </p:extLst>
  </p:cSld>
  <p:clrMapOvr>
    <a:masterClrMapping/>
  </p:clrMapOvr>
  <p:transition spd="med">
    <p:pull/>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5466605" cy="857460"/>
            <a:chOff x="5588007" y="1590635"/>
            <a:chExt cx="5466605" cy="857460"/>
          </a:xfrm>
        </p:grpSpPr>
        <p:sp>
          <p:nvSpPr>
            <p:cNvPr id="19" name="文本框 18"/>
            <p:cNvSpPr txBox="1"/>
            <p:nvPr/>
          </p:nvSpPr>
          <p:spPr>
            <a:xfrm>
              <a:off x="6549853" y="1696200"/>
              <a:ext cx="4504759"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基于模型的</a:t>
              </a:r>
              <a:r>
                <a:rPr lang="zh-CN" altLang="en-US" sz="3600" b="1" dirty="0">
                  <a:sym typeface="+mn-lt"/>
                </a:rPr>
                <a:t>聚类算法</a:t>
              </a: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latin typeface="Century Gothic" panose="020B0502020202020204" pitchFamily="34" charset="0"/>
              </a:endParaRPr>
            </a:p>
          </p:txBody>
        </p:sp>
      </p:grpSp>
      <p:sp>
        <p:nvSpPr>
          <p:cNvPr id="2" name="文本框 1">
            <a:extLst>
              <a:ext uri="{FF2B5EF4-FFF2-40B4-BE49-F238E27FC236}">
                <a16:creationId xmlns:a16="http://schemas.microsoft.com/office/drawing/2014/main" id="{344B156E-0BCE-4304-AB1F-0C64ADC43161}"/>
              </a:ext>
            </a:extLst>
          </p:cNvPr>
          <p:cNvSpPr txBox="1"/>
          <p:nvPr/>
        </p:nvSpPr>
        <p:spPr>
          <a:xfrm>
            <a:off x="5874059" y="3082010"/>
            <a:ext cx="911441" cy="707886"/>
          </a:xfrm>
          <a:prstGeom prst="rect">
            <a:avLst/>
          </a:prstGeom>
          <a:noFill/>
        </p:spPr>
        <p:txBody>
          <a:bodyPr wrap="square" rtlCol="0">
            <a:spAutoFit/>
          </a:bodyPr>
          <a:lstStyle/>
          <a:p>
            <a:r>
              <a:rPr lang="en-US" altLang="zh-CN" sz="4000" b="1">
                <a:solidFill>
                  <a:schemeClr val="bg1"/>
                </a:solidFill>
              </a:rPr>
              <a:t>3.5</a:t>
            </a:r>
            <a:endParaRPr lang="zh-CN" altLang="en-US" sz="4000" b="1">
              <a:solidFill>
                <a:schemeClr val="bg1"/>
              </a:solidFill>
            </a:endParaRPr>
          </a:p>
        </p:txBody>
      </p:sp>
    </p:spTree>
    <p:extLst>
      <p:ext uri="{BB962C8B-B14F-4D97-AF65-F5344CB8AC3E}">
        <p14:creationId xmlns:p14="http://schemas.microsoft.com/office/powerpoint/2010/main" val="3768529738"/>
      </p:ext>
    </p:extLst>
  </p:cSld>
  <p:clrMapOvr>
    <a:masterClrMapping/>
  </p:clrMapOvr>
  <p:transition spd="med">
    <p:pull/>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基于模型的聚类算法</a:t>
            </a:r>
          </a:p>
        </p:txBody>
      </p:sp>
      <p:sp>
        <p:nvSpPr>
          <p:cNvPr id="11" name="矩形 10"/>
          <p:cNvSpPr/>
          <p:nvPr/>
        </p:nvSpPr>
        <p:spPr>
          <a:xfrm>
            <a:off x="1041400" y="1293252"/>
            <a:ext cx="10109200" cy="4356100"/>
          </a:xfrm>
          <a:prstGeom prst="rect">
            <a:avLst/>
          </a:prstGeom>
          <a:noFill/>
          <a:ln w="31750">
            <a:gradFill>
              <a:gsLst>
                <a:gs pos="13000">
                  <a:schemeClr val="accent1">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4266" y="1103729"/>
            <a:ext cx="2487168" cy="2554545"/>
          </a:xfrm>
          <a:prstGeom prst="rect">
            <a:avLst/>
          </a:prstGeom>
          <a:noFill/>
        </p:spPr>
        <p:txBody>
          <a:bodyPr wrap="square" lIns="0" tIns="0" rIns="0" bIns="0" rtlCol="0">
            <a:spAutoFit/>
          </a:bodyPr>
          <a:lstStyle/>
          <a:p>
            <a:pPr algn="l"/>
            <a:r>
              <a:rPr lang="zh-CN" altLang="en-US" sz="16600" spc="300" dirty="0">
                <a:solidFill>
                  <a:schemeClr val="accent1"/>
                </a:solidFill>
                <a:latin typeface="黑体" panose="02010609060101010101" pitchFamily="49" charset="-122"/>
                <a:ea typeface="黑体" panose="02010609060101010101" pitchFamily="49" charset="-122"/>
              </a:rPr>
              <a:t>“</a:t>
            </a:r>
          </a:p>
        </p:txBody>
      </p:sp>
      <p:sp>
        <p:nvSpPr>
          <p:cNvPr id="13" name="文本框 12"/>
          <p:cNvSpPr txBox="1"/>
          <p:nvPr/>
        </p:nvSpPr>
        <p:spPr>
          <a:xfrm>
            <a:off x="1562100" y="3083952"/>
            <a:ext cx="9067800" cy="2353850"/>
          </a:xfrm>
          <a:prstGeom prst="rect">
            <a:avLst/>
          </a:prstGeom>
          <a:noFill/>
        </p:spPr>
        <p:txBody>
          <a:bodyPr wrap="square" lIns="0" tIns="0" rIns="0" bIns="0" rtlCol="0">
            <a:spAutoFit/>
          </a:bodyPr>
          <a:lstStyle>
            <a:defPPr>
              <a:defRPr lang="zh-CN"/>
            </a:defPPr>
            <a:lvl1pPr>
              <a:lnSpc>
                <a:spcPct val="130000"/>
              </a:lnSpc>
              <a:defRPr sz="1200" spc="300">
                <a:solidFill>
                  <a:schemeClr val="tx1">
                    <a:lumMod val="85000"/>
                    <a:lumOff val="15000"/>
                  </a:schemeClr>
                </a:solidFill>
              </a:defRPr>
            </a:lvl1pPr>
          </a:lstStyle>
          <a:p>
            <a:pPr algn="just"/>
            <a:r>
              <a:rPr lang="zh-CN" altLang="en-US" sz="2400" dirty="0">
                <a:latin typeface="+mn-ea"/>
                <a:ea typeface="+mn-ea"/>
              </a:rPr>
              <a:t>基于模型的聚类算法是通过构建反映数据空间分布的密度函数来定位簇。给每一个聚类假定一个模型，然后去寻找能够很好的满足这个模型的数据集。它的一个潜在的假定就是：目标数据集是由一系列的概率分布所决定的。</a:t>
            </a:r>
          </a:p>
          <a:p>
            <a:pPr algn="just"/>
            <a:r>
              <a:rPr lang="zh-CN" altLang="en-US" sz="2400" dirty="0">
                <a:latin typeface="+mn-ea"/>
                <a:ea typeface="+mn-ea"/>
              </a:rPr>
              <a:t>通常有两种尝试方向：统计的方案和神经网络的方案。</a:t>
            </a:r>
          </a:p>
        </p:txBody>
      </p:sp>
      <p:sp>
        <p:nvSpPr>
          <p:cNvPr id="17" name="文本框 16"/>
          <p:cNvSpPr txBox="1"/>
          <p:nvPr/>
        </p:nvSpPr>
        <p:spPr>
          <a:xfrm>
            <a:off x="3086994" y="2105885"/>
            <a:ext cx="6018012" cy="743665"/>
          </a:xfrm>
          <a:prstGeom prst="rect">
            <a:avLst/>
          </a:prstGeom>
          <a:noFill/>
        </p:spPr>
        <p:txBody>
          <a:bodyPr wrap="square" lIns="0" tIns="0" rIns="0" bIns="0" rtlCol="0">
            <a:spAutoFit/>
          </a:bodyPr>
          <a:lstStyle/>
          <a:p>
            <a:pPr algn="ctr">
              <a:lnSpc>
                <a:spcPct val="120000"/>
              </a:lnSpc>
            </a:pPr>
            <a:r>
              <a:rPr lang="zh-CN" altLang="en-US" sz="4400" b="1" spc="300" dirty="0">
                <a:solidFill>
                  <a:schemeClr val="accent4"/>
                </a:solidFill>
                <a:latin typeface="+mn-ea"/>
              </a:rPr>
              <a:t>基于模型的聚类算法</a:t>
            </a:r>
          </a:p>
        </p:txBody>
      </p:sp>
      <p:sp>
        <p:nvSpPr>
          <p:cNvPr id="18" name="文本框 17"/>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Tree>
    <p:extLst>
      <p:ext uri="{BB962C8B-B14F-4D97-AF65-F5344CB8AC3E}">
        <p14:creationId xmlns:p14="http://schemas.microsoft.com/office/powerpoint/2010/main" val="69974492"/>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083300" y="1333141"/>
            <a:ext cx="5435600" cy="4389376"/>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标题 9"/>
          <p:cNvSpPr>
            <a:spLocks noGrp="1"/>
          </p:cNvSpPr>
          <p:nvPr>
            <p:ph type="title"/>
          </p:nvPr>
        </p:nvSpPr>
        <p:spPr/>
        <p:txBody>
          <a:bodyPr/>
          <a:lstStyle/>
          <a:p>
            <a:r>
              <a:rPr lang="zh-CN" altLang="en-US" sz="2800" b="1" dirty="0">
                <a:sym typeface="+mn-lt"/>
              </a:rPr>
              <a:t>基于模型的聚类算法</a:t>
            </a:r>
            <a:endParaRPr lang="zh-CN" altLang="en-US" dirty="0"/>
          </a:p>
        </p:txBody>
      </p:sp>
      <p:sp>
        <p:nvSpPr>
          <p:cNvPr id="12" name="矩形 11"/>
          <p:cNvSpPr/>
          <p:nvPr/>
        </p:nvSpPr>
        <p:spPr>
          <a:xfrm>
            <a:off x="660400" y="1333141"/>
            <a:ext cx="5435600" cy="4389376"/>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等腰三角形 13"/>
          <p:cNvSpPr/>
          <p:nvPr/>
        </p:nvSpPr>
        <p:spPr>
          <a:xfrm rot="5400000">
            <a:off x="6051370" y="3430202"/>
            <a:ext cx="292707" cy="19513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572894" y="1412018"/>
            <a:ext cx="4559299" cy="505588"/>
          </a:xfrm>
          <a:prstGeom prst="rect">
            <a:avLst/>
          </a:prstGeom>
          <a:noFill/>
        </p:spPr>
        <p:txBody>
          <a:bodyPr wrap="square" lIns="0" tIns="0" rIns="0" bIns="0" rtlCol="0">
            <a:spAutoFit/>
          </a:bodyPr>
          <a:lstStyle/>
          <a:p>
            <a:pPr>
              <a:lnSpc>
                <a:spcPct val="130000"/>
              </a:lnSpc>
            </a:pPr>
            <a:r>
              <a:rPr lang="zh-CN" altLang="en-US" sz="2800" b="1" spc="300" dirty="0">
                <a:solidFill>
                  <a:schemeClr val="accent4"/>
                </a:solidFill>
                <a:latin typeface="+mj-ea"/>
                <a:ea typeface="+mj-ea"/>
              </a:rPr>
              <a:t>基于神经网络模型的方法</a:t>
            </a:r>
          </a:p>
        </p:txBody>
      </p:sp>
      <p:sp>
        <p:nvSpPr>
          <p:cNvPr id="23" name="文本框 22"/>
          <p:cNvSpPr txBox="1"/>
          <p:nvPr/>
        </p:nvSpPr>
        <p:spPr>
          <a:xfrm>
            <a:off x="6515100" y="2083737"/>
            <a:ext cx="4572000" cy="2154436"/>
          </a:xfrm>
          <a:prstGeom prst="rect">
            <a:avLst/>
          </a:prstGeom>
          <a:noFill/>
        </p:spPr>
        <p:txBody>
          <a:bodyPr wrap="square" lIns="0" tIns="0" rIns="0" bIns="0" rtlCol="0">
            <a:spAutoFit/>
          </a:bodyPr>
          <a:lstStyle/>
          <a:p>
            <a:pPr algn="just" eaLnBrk="1"/>
            <a:r>
              <a:rPr lang="zh-CN" altLang="en-US" sz="2000" spc="300" dirty="0">
                <a:solidFill>
                  <a:schemeClr val="tx1">
                    <a:lumMod val="85000"/>
                    <a:lumOff val="15000"/>
                  </a:schemeClr>
                </a:solidFill>
                <a:latin typeface="+mn-ea"/>
                <a:ea typeface="+mn-ea"/>
              </a:rPr>
              <a:t>基于神经网络模型的方法将每个簇描述成一个标本，可以通过聚类的标本来预测分派到该聚类的一个对象的属性。基于神经网络模型的方法主要就是指</a:t>
            </a:r>
            <a:r>
              <a:rPr lang="en-US" altLang="zh-CN" sz="2000" spc="300" dirty="0">
                <a:solidFill>
                  <a:schemeClr val="tx1">
                    <a:lumMod val="85000"/>
                    <a:lumOff val="15000"/>
                  </a:schemeClr>
                </a:solidFill>
                <a:latin typeface="+mn-ea"/>
                <a:ea typeface="+mn-ea"/>
              </a:rPr>
              <a:t>SOM</a:t>
            </a:r>
            <a:r>
              <a:rPr lang="zh-CN" altLang="en-US" sz="2000" spc="300" dirty="0">
                <a:solidFill>
                  <a:schemeClr val="tx1">
                    <a:lumMod val="85000"/>
                    <a:lumOff val="15000"/>
                  </a:schemeClr>
                </a:solidFill>
                <a:latin typeface="+mn-ea"/>
                <a:ea typeface="+mn-ea"/>
              </a:rPr>
              <a:t>（</a:t>
            </a:r>
            <a:r>
              <a:rPr lang="en-US" altLang="zh-CN" sz="2000" spc="300" dirty="0">
                <a:solidFill>
                  <a:schemeClr val="tx1">
                    <a:lumMod val="85000"/>
                    <a:lumOff val="15000"/>
                  </a:schemeClr>
                </a:solidFill>
                <a:latin typeface="+mn-ea"/>
                <a:ea typeface="+mn-ea"/>
              </a:rPr>
              <a:t>Self Organized Maps</a:t>
            </a:r>
            <a:r>
              <a:rPr lang="zh-CN" altLang="en-US" sz="2000" spc="300" dirty="0">
                <a:solidFill>
                  <a:schemeClr val="tx1">
                    <a:lumMod val="85000"/>
                    <a:lumOff val="15000"/>
                  </a:schemeClr>
                </a:solidFill>
                <a:latin typeface="+mn-ea"/>
                <a:ea typeface="+mn-ea"/>
              </a:rPr>
              <a:t>），它是一个非监督学习的神经网络。</a:t>
            </a:r>
          </a:p>
        </p:txBody>
      </p:sp>
      <p:sp>
        <p:nvSpPr>
          <p:cNvPr id="24" name="文本框 23"/>
          <p:cNvSpPr txBox="1"/>
          <p:nvPr/>
        </p:nvSpPr>
        <p:spPr>
          <a:xfrm>
            <a:off x="1310889" y="1412018"/>
            <a:ext cx="3807567" cy="505588"/>
          </a:xfrm>
          <a:prstGeom prst="rect">
            <a:avLst/>
          </a:prstGeom>
          <a:noFill/>
        </p:spPr>
        <p:txBody>
          <a:bodyPr wrap="square" lIns="0" tIns="0" rIns="0" bIns="0" rtlCol="0">
            <a:spAutoFit/>
          </a:bodyPr>
          <a:lstStyle/>
          <a:p>
            <a:pPr>
              <a:lnSpc>
                <a:spcPct val="130000"/>
              </a:lnSpc>
            </a:pPr>
            <a:r>
              <a:rPr lang="zh-CN" altLang="en-US" sz="2800" b="1" spc="300" dirty="0">
                <a:solidFill>
                  <a:schemeClr val="bg1"/>
                </a:solidFill>
                <a:latin typeface="+mj-ea"/>
                <a:ea typeface="+mj-ea"/>
              </a:rPr>
              <a:t>基于概率模型的方法</a:t>
            </a:r>
          </a:p>
        </p:txBody>
      </p:sp>
      <p:sp>
        <p:nvSpPr>
          <p:cNvPr id="27" name="文本框 26"/>
          <p:cNvSpPr txBox="1"/>
          <p:nvPr/>
        </p:nvSpPr>
        <p:spPr>
          <a:xfrm>
            <a:off x="909464" y="1996483"/>
            <a:ext cx="4937471" cy="3385542"/>
          </a:xfrm>
          <a:prstGeom prst="rect">
            <a:avLst/>
          </a:prstGeom>
          <a:noFill/>
        </p:spPr>
        <p:txBody>
          <a:bodyPr wrap="square" lIns="0" tIns="0" rIns="0" bIns="0" rtlCol="0">
            <a:spAutoFit/>
          </a:bodyPr>
          <a:lstStyle/>
          <a:p>
            <a:pPr algn="just" eaLnBrk="1"/>
            <a:r>
              <a:rPr lang="zh-CN" altLang="en-US" sz="2000" spc="300" dirty="0">
                <a:solidFill>
                  <a:schemeClr val="bg1"/>
                </a:solidFill>
                <a:latin typeface="+mn-ea"/>
                <a:ea typeface="+mn-ea"/>
              </a:rPr>
              <a:t>这里的概率模型主要指概率生成模型</a:t>
            </a:r>
            <a:r>
              <a:rPr lang="en-US" altLang="zh-CN" sz="2000" spc="300" dirty="0">
                <a:solidFill>
                  <a:schemeClr val="bg1"/>
                </a:solidFill>
                <a:latin typeface="+mn-ea"/>
                <a:ea typeface="+mn-ea"/>
              </a:rPr>
              <a:t>(generative Model)</a:t>
            </a:r>
            <a:r>
              <a:rPr lang="zh-CN" altLang="en-US" sz="2000" spc="300" dirty="0">
                <a:solidFill>
                  <a:schemeClr val="bg1"/>
                </a:solidFill>
                <a:latin typeface="+mn-ea"/>
                <a:ea typeface="+mn-ea"/>
              </a:rPr>
              <a:t>，同一类的数据属于同一种概率分布。这种方法的优点是对类的划分不那么“坚硬”，而是以概率形式表现，每一类的特征也可以用参数来表达；缺点就是执行效率不高，特别是在分布数量很多并且数据量很少的时候。其中最典型、也最常用的方法就是高斯混合模型</a:t>
            </a:r>
            <a:r>
              <a:rPr lang="en-US" altLang="zh-CN" sz="2000" spc="300" dirty="0">
                <a:solidFill>
                  <a:schemeClr val="bg1"/>
                </a:solidFill>
                <a:latin typeface="+mn-ea"/>
                <a:ea typeface="+mn-ea"/>
              </a:rPr>
              <a:t>(GMM)</a:t>
            </a:r>
            <a:r>
              <a:rPr lang="zh-CN" altLang="en-US" sz="2000" spc="300" dirty="0">
                <a:solidFill>
                  <a:schemeClr val="bg1"/>
                </a:solidFill>
                <a:latin typeface="+mn-ea"/>
                <a:ea typeface="+mn-ea"/>
              </a:rPr>
              <a:t>，它是</a:t>
            </a:r>
            <a:r>
              <a:rPr lang="en-US" altLang="zh-CN" sz="2000" spc="300" dirty="0">
                <a:solidFill>
                  <a:schemeClr val="bg1"/>
                </a:solidFill>
                <a:latin typeface="+mn-ea"/>
                <a:ea typeface="+mn-ea"/>
              </a:rPr>
              <a:t>EM</a:t>
            </a:r>
            <a:r>
              <a:rPr lang="zh-CN" altLang="en-US" sz="2000" spc="300" dirty="0">
                <a:solidFill>
                  <a:schemeClr val="bg1"/>
                </a:solidFill>
                <a:latin typeface="+mn-ea"/>
                <a:ea typeface="+mn-ea"/>
              </a:rPr>
              <a:t>算法一个最广泛的应用。</a:t>
            </a:r>
          </a:p>
        </p:txBody>
      </p:sp>
      <p:sp>
        <p:nvSpPr>
          <p:cNvPr id="32" name="文本框 3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Tree>
  </p:cSld>
  <p:clrMapOvr>
    <a:masterClrMapping/>
  </p:clrMapOvr>
  <p:transition spd="med">
    <p:pull/>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基于模型的聚类算法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6" name="文本框 5">
            <a:extLst>
              <a:ext uri="{FF2B5EF4-FFF2-40B4-BE49-F238E27FC236}">
                <a16:creationId xmlns:a16="http://schemas.microsoft.com/office/drawing/2014/main" id="{98F019CB-7E59-4370-8F81-9D736930650E}"/>
              </a:ext>
            </a:extLst>
          </p:cNvPr>
          <p:cNvSpPr txBox="1"/>
          <p:nvPr/>
        </p:nvSpPr>
        <p:spPr>
          <a:xfrm>
            <a:off x="308365" y="1106836"/>
            <a:ext cx="1320318"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EM</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a:t>
            </a:r>
          </a:p>
        </p:txBody>
      </p:sp>
      <p:sp>
        <p:nvSpPr>
          <p:cNvPr id="8" name="文本框 7">
            <a:extLst>
              <a:ext uri="{FF2B5EF4-FFF2-40B4-BE49-F238E27FC236}">
                <a16:creationId xmlns:a16="http://schemas.microsoft.com/office/drawing/2014/main" id="{7E1F0D70-1FB5-4E66-A758-8101DFF1D3AF}"/>
              </a:ext>
            </a:extLst>
          </p:cNvPr>
          <p:cNvSpPr txBox="1"/>
          <p:nvPr/>
        </p:nvSpPr>
        <p:spPr>
          <a:xfrm>
            <a:off x="1813264" y="1061589"/>
            <a:ext cx="10070371" cy="2246769"/>
          </a:xfrm>
          <a:prstGeom prst="rect">
            <a:avLst/>
          </a:prstGeom>
          <a:noFill/>
        </p:spPr>
        <p:txBody>
          <a:bodyPr wrap="square">
            <a:spAutoFit/>
          </a:bodyPr>
          <a:lstStyle/>
          <a:p>
            <a:pPr marL="285750" indent="-285750">
              <a:buFont typeface="Wingdings" panose="05000000000000000000" pitchFamily="2" charset="2"/>
              <a:buChar char="Ø"/>
            </a:pPr>
            <a:r>
              <a:rPr lang="zh-CN" altLang="en-US" sz="2000" dirty="0">
                <a:latin typeface="+mn-ea"/>
                <a:ea typeface="+mn-ea"/>
              </a:rPr>
              <a:t>在统计计算中，最大期望（</a:t>
            </a:r>
            <a:r>
              <a:rPr lang="en-US" altLang="zh-CN" sz="2000" dirty="0">
                <a:latin typeface="+mn-ea"/>
                <a:ea typeface="+mn-ea"/>
              </a:rPr>
              <a:t>EM</a:t>
            </a:r>
            <a:r>
              <a:rPr lang="zh-CN" altLang="en-US" sz="2000" dirty="0">
                <a:latin typeface="+mn-ea"/>
                <a:ea typeface="+mn-ea"/>
              </a:rPr>
              <a:t>）算法是在概率模型中寻找参数最大似然估计或者最大后验估计的算法，其中概率模型依赖于无法观测的隐藏变量（</a:t>
            </a:r>
            <a:r>
              <a:rPr lang="en-US" altLang="zh-CN" sz="2000" dirty="0">
                <a:latin typeface="+mn-ea"/>
                <a:ea typeface="+mn-ea"/>
              </a:rPr>
              <a:t>Latent Variable</a:t>
            </a:r>
            <a:r>
              <a:rPr lang="zh-CN" altLang="en-US" sz="2000" dirty="0">
                <a:latin typeface="+mn-ea"/>
                <a:ea typeface="+mn-ea"/>
              </a:rPr>
              <a:t>）。</a:t>
            </a:r>
            <a:endParaRPr lang="en-US" altLang="zh-CN" sz="2000" dirty="0">
              <a:latin typeface="+mn-ea"/>
              <a:ea typeface="+mn-ea"/>
            </a:endParaRPr>
          </a:p>
          <a:p>
            <a:pPr marL="285750" indent="-285750">
              <a:buFont typeface="Wingdings" panose="05000000000000000000" pitchFamily="2" charset="2"/>
              <a:buChar char="Ø"/>
            </a:pPr>
            <a:r>
              <a:rPr lang="en-US" altLang="zh-CN" sz="2000" dirty="0">
                <a:latin typeface="+mn-ea"/>
                <a:ea typeface="+mn-ea"/>
              </a:rPr>
              <a:t>EM</a:t>
            </a:r>
            <a:r>
              <a:rPr lang="zh-CN" altLang="en-US" sz="2000" dirty="0">
                <a:latin typeface="+mn-ea"/>
                <a:ea typeface="+mn-ea"/>
              </a:rPr>
              <a:t>是一种以迭代的方式来解决一类特殊最大似然 </a:t>
            </a:r>
            <a:r>
              <a:rPr lang="en-US" altLang="zh-CN" sz="2000" dirty="0">
                <a:latin typeface="+mn-ea"/>
                <a:ea typeface="+mn-ea"/>
              </a:rPr>
              <a:t>(Maximum Likelihood) </a:t>
            </a:r>
            <a:r>
              <a:rPr lang="zh-CN" altLang="en-US" sz="2000" dirty="0">
                <a:latin typeface="+mn-ea"/>
                <a:ea typeface="+mn-ea"/>
              </a:rPr>
              <a:t>问题的方法。</a:t>
            </a:r>
            <a:endParaRPr lang="en-US" altLang="zh-CN" sz="2000" dirty="0">
              <a:latin typeface="+mn-ea"/>
              <a:ea typeface="+mn-ea"/>
            </a:endParaRPr>
          </a:p>
          <a:p>
            <a:pPr marL="285750" indent="-285750">
              <a:buFont typeface="Wingdings" panose="05000000000000000000" pitchFamily="2" charset="2"/>
              <a:buChar char="Ø"/>
            </a:pPr>
            <a:r>
              <a:rPr lang="en-US" altLang="zh-CN" sz="2000" dirty="0">
                <a:latin typeface="+mn-ea"/>
                <a:ea typeface="+mn-ea"/>
              </a:rPr>
              <a:t>EM</a:t>
            </a:r>
            <a:r>
              <a:rPr lang="zh-CN" altLang="en-US" sz="2000" dirty="0">
                <a:latin typeface="+mn-ea"/>
                <a:ea typeface="+mn-ea"/>
              </a:rPr>
              <a:t>算法是一种从不完全数据或有数据丢失的数据集（存在隐含变量）中求解概率模型参数的最大似然估计方法。对于信息缺失的数据来说，</a:t>
            </a:r>
            <a:r>
              <a:rPr lang="en-US" altLang="zh-CN" sz="2000" dirty="0">
                <a:latin typeface="+mn-ea"/>
                <a:ea typeface="+mn-ea"/>
              </a:rPr>
              <a:t>EM</a:t>
            </a:r>
            <a:r>
              <a:rPr lang="zh-CN" altLang="en-US" sz="2000" dirty="0">
                <a:latin typeface="+mn-ea"/>
                <a:ea typeface="+mn-ea"/>
              </a:rPr>
              <a:t>算法是一种极有效的工具。</a:t>
            </a:r>
            <a:endParaRPr lang="en-US" altLang="zh-CN" sz="2000" dirty="0">
              <a:latin typeface="+mn-ea"/>
              <a:ea typeface="+mn-ea"/>
            </a:endParaRPr>
          </a:p>
          <a:p>
            <a:pPr marL="285750" indent="-285750">
              <a:buFont typeface="Wingdings" panose="05000000000000000000" pitchFamily="2" charset="2"/>
              <a:buChar char="Ø"/>
            </a:pPr>
            <a:r>
              <a:rPr lang="zh-CN" altLang="en-US" sz="2000" dirty="0">
                <a:latin typeface="+mn-ea"/>
                <a:ea typeface="+mn-ea"/>
              </a:rPr>
              <a:t>最大期望算法经过两个步骤交替进行计算：</a:t>
            </a:r>
            <a:endParaRPr lang="en-US" altLang="zh-CN" sz="2000" dirty="0">
              <a:latin typeface="+mn-ea"/>
              <a:ea typeface="+mn-ea"/>
            </a:endParaRPr>
          </a:p>
        </p:txBody>
      </p:sp>
      <p:grpSp>
        <p:nvGrpSpPr>
          <p:cNvPr id="20" name="组合 19">
            <a:extLst>
              <a:ext uri="{FF2B5EF4-FFF2-40B4-BE49-F238E27FC236}">
                <a16:creationId xmlns:a16="http://schemas.microsoft.com/office/drawing/2014/main" id="{C20D58A6-FE9C-44E4-9D58-908DA99C500F}"/>
              </a:ext>
            </a:extLst>
          </p:cNvPr>
          <p:cNvGrpSpPr/>
          <p:nvPr/>
        </p:nvGrpSpPr>
        <p:grpSpPr>
          <a:xfrm>
            <a:off x="2182779" y="3675333"/>
            <a:ext cx="2976190" cy="2428601"/>
            <a:chOff x="678857" y="2188316"/>
            <a:chExt cx="2189061" cy="2811190"/>
          </a:xfrm>
        </p:grpSpPr>
        <p:sp>
          <p:nvSpPr>
            <p:cNvPr id="21" name="矩形 20">
              <a:extLst>
                <a:ext uri="{FF2B5EF4-FFF2-40B4-BE49-F238E27FC236}">
                  <a16:creationId xmlns:a16="http://schemas.microsoft.com/office/drawing/2014/main" id="{E8432A24-01FA-4CEE-874A-CB19785EAE1D}"/>
                </a:ext>
              </a:extLst>
            </p:cNvPr>
            <p:cNvSpPr/>
            <p:nvPr/>
          </p:nvSpPr>
          <p:spPr>
            <a:xfrm>
              <a:off x="678857" y="2699912"/>
              <a:ext cx="941888" cy="618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2" name="文本框 21">
              <a:extLst>
                <a:ext uri="{FF2B5EF4-FFF2-40B4-BE49-F238E27FC236}">
                  <a16:creationId xmlns:a16="http://schemas.microsoft.com/office/drawing/2014/main" id="{2565EC18-168C-467B-BA67-6450209B5260}"/>
                </a:ext>
              </a:extLst>
            </p:cNvPr>
            <p:cNvSpPr txBox="1"/>
            <p:nvPr/>
          </p:nvSpPr>
          <p:spPr>
            <a:xfrm>
              <a:off x="678857" y="2188316"/>
              <a:ext cx="2189061" cy="534393"/>
            </a:xfrm>
            <a:prstGeom prst="rect">
              <a:avLst/>
            </a:prstGeom>
            <a:noFill/>
          </p:spPr>
          <p:txBody>
            <a:bodyPr wrap="square" lIns="0" rtlCol="0">
              <a:spAutoFit/>
            </a:bodyPr>
            <a:lstStyle/>
            <a:p>
              <a:r>
                <a:rPr lang="zh-CN" altLang="en-US" sz="2400" b="1" spc="100" dirty="0">
                  <a:solidFill>
                    <a:schemeClr val="accent1"/>
                  </a:solidFill>
                </a:rPr>
                <a:t>计算期望（</a:t>
              </a:r>
              <a:r>
                <a:rPr lang="en-US" altLang="zh-CN" sz="2400" b="1" spc="100" dirty="0">
                  <a:solidFill>
                    <a:schemeClr val="accent1"/>
                  </a:solidFill>
                </a:rPr>
                <a:t>E</a:t>
              </a:r>
              <a:r>
                <a:rPr lang="zh-CN" altLang="en-US" sz="2400" b="1" spc="100" dirty="0">
                  <a:solidFill>
                    <a:schemeClr val="accent1"/>
                  </a:solidFill>
                </a:rPr>
                <a:t>）</a:t>
              </a:r>
            </a:p>
          </p:txBody>
        </p:sp>
        <p:sp>
          <p:nvSpPr>
            <p:cNvPr id="23" name="文本框 22">
              <a:extLst>
                <a:ext uri="{FF2B5EF4-FFF2-40B4-BE49-F238E27FC236}">
                  <a16:creationId xmlns:a16="http://schemas.microsoft.com/office/drawing/2014/main" id="{3C780F03-F8C7-4363-89F4-336151EDB79D}"/>
                </a:ext>
              </a:extLst>
            </p:cNvPr>
            <p:cNvSpPr txBox="1"/>
            <p:nvPr/>
          </p:nvSpPr>
          <p:spPr>
            <a:xfrm>
              <a:off x="678858" y="2942302"/>
              <a:ext cx="2189060" cy="2057204"/>
            </a:xfrm>
            <a:prstGeom prst="rect">
              <a:avLst/>
            </a:prstGeom>
            <a:noFill/>
          </p:spPr>
          <p:txBody>
            <a:bodyPr wrap="square" lIns="0" rtlCol="0">
              <a:noAutofit/>
            </a:bodyPr>
            <a:lstStyle/>
            <a:p>
              <a:pPr algn="just"/>
              <a:r>
                <a:rPr lang="zh-CN" altLang="en-US" sz="2000" spc="100" dirty="0"/>
                <a:t>利用对隐藏变量的现有估计值，计算其最大似然估计值；</a:t>
              </a:r>
            </a:p>
          </p:txBody>
        </p:sp>
      </p:grpSp>
      <p:grpSp>
        <p:nvGrpSpPr>
          <p:cNvPr id="24" name="组合 23">
            <a:extLst>
              <a:ext uri="{FF2B5EF4-FFF2-40B4-BE49-F238E27FC236}">
                <a16:creationId xmlns:a16="http://schemas.microsoft.com/office/drawing/2014/main" id="{6B8EB2D9-A608-4129-A7F8-528A8EBE7089}"/>
              </a:ext>
            </a:extLst>
          </p:cNvPr>
          <p:cNvGrpSpPr/>
          <p:nvPr/>
        </p:nvGrpSpPr>
        <p:grpSpPr>
          <a:xfrm>
            <a:off x="6239092" y="3675333"/>
            <a:ext cx="4149193" cy="2678552"/>
            <a:chOff x="5063619" y="2188316"/>
            <a:chExt cx="2015936" cy="3608924"/>
          </a:xfrm>
        </p:grpSpPr>
        <p:sp>
          <p:nvSpPr>
            <p:cNvPr id="26" name="文本框 25">
              <a:extLst>
                <a:ext uri="{FF2B5EF4-FFF2-40B4-BE49-F238E27FC236}">
                  <a16:creationId xmlns:a16="http://schemas.microsoft.com/office/drawing/2014/main" id="{725B29AE-50A7-4BD3-9A5F-C3C3250B8A24}"/>
                </a:ext>
              </a:extLst>
            </p:cNvPr>
            <p:cNvSpPr txBox="1"/>
            <p:nvPr/>
          </p:nvSpPr>
          <p:spPr>
            <a:xfrm>
              <a:off x="5063619" y="2188316"/>
              <a:ext cx="2015936" cy="461665"/>
            </a:xfrm>
            <a:prstGeom prst="rect">
              <a:avLst/>
            </a:prstGeom>
            <a:noFill/>
          </p:spPr>
          <p:txBody>
            <a:bodyPr wrap="none" lIns="0" rtlCol="0">
              <a:spAutoFit/>
            </a:bodyPr>
            <a:lstStyle/>
            <a:p>
              <a:r>
                <a:rPr lang="zh-CN" altLang="en-US" sz="2400" b="1" spc="100" dirty="0">
                  <a:solidFill>
                    <a:schemeClr val="accent1"/>
                  </a:solidFill>
                </a:rPr>
                <a:t>最大化（</a:t>
              </a:r>
              <a:r>
                <a:rPr lang="en-US" altLang="zh-CN" sz="2400" b="1" spc="100" dirty="0">
                  <a:solidFill>
                    <a:schemeClr val="accent1"/>
                  </a:solidFill>
                </a:rPr>
                <a:t>M</a:t>
              </a:r>
              <a:r>
                <a:rPr lang="zh-CN" altLang="en-US" sz="2400" b="1" spc="100" dirty="0">
                  <a:solidFill>
                    <a:schemeClr val="accent1"/>
                  </a:solidFill>
                </a:rPr>
                <a:t>）</a:t>
              </a:r>
            </a:p>
          </p:txBody>
        </p:sp>
        <p:sp>
          <p:nvSpPr>
            <p:cNvPr id="27" name="文本框 26">
              <a:extLst>
                <a:ext uri="{FF2B5EF4-FFF2-40B4-BE49-F238E27FC236}">
                  <a16:creationId xmlns:a16="http://schemas.microsoft.com/office/drawing/2014/main" id="{A95D5912-8C90-470F-9639-7DAEF21571FB}"/>
                </a:ext>
              </a:extLst>
            </p:cNvPr>
            <p:cNvSpPr txBox="1"/>
            <p:nvPr/>
          </p:nvSpPr>
          <p:spPr>
            <a:xfrm>
              <a:off x="5063619" y="2904677"/>
              <a:ext cx="2015936" cy="2892563"/>
            </a:xfrm>
            <a:prstGeom prst="rect">
              <a:avLst/>
            </a:prstGeom>
            <a:noFill/>
          </p:spPr>
          <p:txBody>
            <a:bodyPr wrap="square" lIns="0" rtlCol="0">
              <a:noAutofit/>
            </a:bodyPr>
            <a:lstStyle/>
            <a:p>
              <a:pPr algn="just"/>
              <a:r>
                <a:rPr lang="zh-CN" altLang="en-US" sz="2000" spc="100" dirty="0">
                  <a:latin typeface="+mn-ea"/>
                  <a:ea typeface="+mn-ea"/>
                </a:rPr>
                <a:t>最大化在 </a:t>
              </a:r>
              <a:r>
                <a:rPr lang="en-US" altLang="zh-CN" sz="2000" spc="100" dirty="0">
                  <a:latin typeface="+mn-ea"/>
                  <a:ea typeface="+mn-ea"/>
                </a:rPr>
                <a:t>E </a:t>
              </a:r>
              <a:r>
                <a:rPr lang="zh-CN" altLang="en-US" sz="2000" spc="100" dirty="0">
                  <a:latin typeface="+mn-ea"/>
                  <a:ea typeface="+mn-ea"/>
                </a:rPr>
                <a:t>步上求得的最大似然值来计算参数的值。</a:t>
              </a:r>
              <a:r>
                <a:rPr lang="en-US" altLang="zh-CN" sz="2000" spc="100" dirty="0">
                  <a:latin typeface="+mn-ea"/>
                  <a:ea typeface="+mn-ea"/>
                </a:rPr>
                <a:t>M</a:t>
              </a:r>
              <a:r>
                <a:rPr lang="zh-CN" altLang="en-US" sz="2000" spc="100" dirty="0">
                  <a:latin typeface="+mn-ea"/>
                  <a:ea typeface="+mn-ea"/>
                </a:rPr>
                <a:t>步上找到的参数估计值被用于下一个 </a:t>
              </a:r>
              <a:r>
                <a:rPr lang="en-US" altLang="zh-CN" sz="2000" spc="100" dirty="0">
                  <a:latin typeface="+mn-ea"/>
                  <a:ea typeface="+mn-ea"/>
                </a:rPr>
                <a:t>E </a:t>
              </a:r>
              <a:r>
                <a:rPr lang="zh-CN" altLang="en-US" sz="2000" spc="100" dirty="0">
                  <a:latin typeface="+mn-ea"/>
                  <a:ea typeface="+mn-ea"/>
                </a:rPr>
                <a:t>步计算中，这个过程不断交替进行。</a:t>
              </a:r>
            </a:p>
          </p:txBody>
        </p:sp>
      </p:grpSp>
      <p:sp>
        <p:nvSpPr>
          <p:cNvPr id="28" name="right-arrow_339913">
            <a:extLst>
              <a:ext uri="{FF2B5EF4-FFF2-40B4-BE49-F238E27FC236}">
                <a16:creationId xmlns:a16="http://schemas.microsoft.com/office/drawing/2014/main" id="{53C9E694-B499-4215-9C25-F8ABF12ED52F}"/>
              </a:ext>
            </a:extLst>
          </p:cNvPr>
          <p:cNvSpPr>
            <a:spLocks noChangeAspect="1"/>
          </p:cNvSpPr>
          <p:nvPr/>
        </p:nvSpPr>
        <p:spPr bwMode="auto">
          <a:xfrm>
            <a:off x="5295659" y="4671938"/>
            <a:ext cx="686081" cy="608513"/>
          </a:xfrm>
          <a:custGeom>
            <a:avLst/>
            <a:gdLst>
              <a:gd name="connsiteX0" fmla="*/ 312860 w 607729"/>
              <a:gd name="connsiteY0" fmla="*/ 3534 h 606561"/>
              <a:gd name="connsiteX1" fmla="*/ 603991 w 607729"/>
              <a:gd name="connsiteY1" fmla="*/ 294222 h 606561"/>
              <a:gd name="connsiteX2" fmla="*/ 603991 w 607729"/>
              <a:gd name="connsiteY2" fmla="*/ 312084 h 606561"/>
              <a:gd name="connsiteX3" fmla="*/ 312860 w 607729"/>
              <a:gd name="connsiteY3" fmla="*/ 602772 h 606561"/>
              <a:gd name="connsiteX4" fmla="*/ 312593 w 607729"/>
              <a:gd name="connsiteY4" fmla="*/ 602949 h 606561"/>
              <a:gd name="connsiteX5" fmla="*/ 294792 w 607729"/>
              <a:gd name="connsiteY5" fmla="*/ 602772 h 606561"/>
              <a:gd name="connsiteX6" fmla="*/ 295059 w 607729"/>
              <a:gd name="connsiteY6" fmla="*/ 584909 h 606561"/>
              <a:gd name="connsiteX7" fmla="*/ 577201 w 607729"/>
              <a:gd name="connsiteY7" fmla="*/ 303108 h 606561"/>
              <a:gd name="connsiteX8" fmla="*/ 295059 w 607729"/>
              <a:gd name="connsiteY8" fmla="*/ 21308 h 606561"/>
              <a:gd name="connsiteX9" fmla="*/ 295059 w 607729"/>
              <a:gd name="connsiteY9" fmla="*/ 3800 h 606561"/>
              <a:gd name="connsiteX10" fmla="*/ 312860 w 607729"/>
              <a:gd name="connsiteY10" fmla="*/ 3534 h 606561"/>
              <a:gd name="connsiteX11" fmla="*/ 21707 w 607729"/>
              <a:gd name="connsiteY11" fmla="*/ 3534 h 606561"/>
              <a:gd name="connsiteX12" fmla="*/ 312838 w 607729"/>
              <a:gd name="connsiteY12" fmla="*/ 294222 h 606561"/>
              <a:gd name="connsiteX13" fmla="*/ 312838 w 607729"/>
              <a:gd name="connsiteY13" fmla="*/ 312084 h 606561"/>
              <a:gd name="connsiteX14" fmla="*/ 21707 w 607729"/>
              <a:gd name="connsiteY14" fmla="*/ 602772 h 606561"/>
              <a:gd name="connsiteX15" fmla="*/ 21440 w 607729"/>
              <a:gd name="connsiteY15" fmla="*/ 602949 h 606561"/>
              <a:gd name="connsiteX16" fmla="*/ 3639 w 607729"/>
              <a:gd name="connsiteY16" fmla="*/ 602772 h 606561"/>
              <a:gd name="connsiteX17" fmla="*/ 3906 w 607729"/>
              <a:gd name="connsiteY17" fmla="*/ 584909 h 606561"/>
              <a:gd name="connsiteX18" fmla="*/ 286047 w 607729"/>
              <a:gd name="connsiteY18" fmla="*/ 303197 h 606561"/>
              <a:gd name="connsiteX19" fmla="*/ 3906 w 607729"/>
              <a:gd name="connsiteY19" fmla="*/ 21485 h 606561"/>
              <a:gd name="connsiteX20" fmla="*/ 3906 w 607729"/>
              <a:gd name="connsiteY20" fmla="*/ 3889 h 606561"/>
              <a:gd name="connsiteX21" fmla="*/ 21707 w 607729"/>
              <a:gd name="connsiteY21" fmla="*/ 3534 h 60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7729" h="606561">
                <a:moveTo>
                  <a:pt x="312860" y="3534"/>
                </a:moveTo>
                <a:lnTo>
                  <a:pt x="603991" y="294222"/>
                </a:lnTo>
                <a:cubicBezTo>
                  <a:pt x="608975" y="299109"/>
                  <a:pt x="608975" y="307107"/>
                  <a:pt x="603991" y="312084"/>
                </a:cubicBezTo>
                <a:lnTo>
                  <a:pt x="312860" y="602772"/>
                </a:lnTo>
                <a:lnTo>
                  <a:pt x="312593" y="602949"/>
                </a:lnTo>
                <a:cubicBezTo>
                  <a:pt x="307698" y="607926"/>
                  <a:pt x="299688" y="607659"/>
                  <a:pt x="294792" y="602772"/>
                </a:cubicBezTo>
                <a:cubicBezTo>
                  <a:pt x="289808" y="597795"/>
                  <a:pt x="289986" y="589708"/>
                  <a:pt x="295059" y="584909"/>
                </a:cubicBezTo>
                <a:lnTo>
                  <a:pt x="577201" y="303108"/>
                </a:lnTo>
                <a:lnTo>
                  <a:pt x="295059" y="21308"/>
                </a:lnTo>
                <a:cubicBezTo>
                  <a:pt x="290342" y="16420"/>
                  <a:pt x="290342" y="8688"/>
                  <a:pt x="295059" y="3800"/>
                </a:cubicBezTo>
                <a:cubicBezTo>
                  <a:pt x="299866" y="-1176"/>
                  <a:pt x="307787" y="-1265"/>
                  <a:pt x="312860" y="3534"/>
                </a:cubicBezTo>
                <a:close/>
                <a:moveTo>
                  <a:pt x="21707" y="3534"/>
                </a:moveTo>
                <a:lnTo>
                  <a:pt x="312838" y="294222"/>
                </a:lnTo>
                <a:cubicBezTo>
                  <a:pt x="317822" y="299109"/>
                  <a:pt x="317822" y="307107"/>
                  <a:pt x="312838" y="312084"/>
                </a:cubicBezTo>
                <a:lnTo>
                  <a:pt x="21707" y="602772"/>
                </a:lnTo>
                <a:lnTo>
                  <a:pt x="21440" y="602949"/>
                </a:lnTo>
                <a:cubicBezTo>
                  <a:pt x="16544" y="607926"/>
                  <a:pt x="8534" y="607659"/>
                  <a:pt x="3639" y="602772"/>
                </a:cubicBezTo>
                <a:cubicBezTo>
                  <a:pt x="-1345" y="597795"/>
                  <a:pt x="-1167" y="589708"/>
                  <a:pt x="3906" y="584909"/>
                </a:cubicBezTo>
                <a:lnTo>
                  <a:pt x="286047" y="303197"/>
                </a:lnTo>
                <a:lnTo>
                  <a:pt x="3906" y="21485"/>
                </a:lnTo>
                <a:cubicBezTo>
                  <a:pt x="-811" y="16509"/>
                  <a:pt x="-811" y="8866"/>
                  <a:pt x="3906" y="3889"/>
                </a:cubicBezTo>
                <a:cubicBezTo>
                  <a:pt x="8712" y="-1176"/>
                  <a:pt x="16811" y="-1265"/>
                  <a:pt x="21707" y="3534"/>
                </a:cubicBezTo>
                <a:close/>
              </a:path>
            </a:pathLst>
          </a:custGeom>
          <a:solidFill>
            <a:schemeClr val="accent1"/>
          </a:solidFill>
          <a:ln>
            <a:noFill/>
          </a:ln>
        </p:spPr>
        <p:txBody>
          <a:bodyPr/>
          <a:lstStyle/>
          <a:p>
            <a:endParaRPr lang="zh-CN" altLang="en-US" dirty="0"/>
          </a:p>
        </p:txBody>
      </p:sp>
      <p:sp>
        <p:nvSpPr>
          <p:cNvPr id="15" name="矩形 14">
            <a:extLst>
              <a:ext uri="{FF2B5EF4-FFF2-40B4-BE49-F238E27FC236}">
                <a16:creationId xmlns:a16="http://schemas.microsoft.com/office/drawing/2014/main" id="{1538AB1F-4B94-43AA-A800-387E9C22D84A}"/>
              </a:ext>
            </a:extLst>
          </p:cNvPr>
          <p:cNvSpPr/>
          <p:nvPr/>
        </p:nvSpPr>
        <p:spPr>
          <a:xfrm>
            <a:off x="6223164" y="4117303"/>
            <a:ext cx="1280566" cy="534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Tree>
    <p:extLst>
      <p:ext uri="{BB962C8B-B14F-4D97-AF65-F5344CB8AC3E}">
        <p14:creationId xmlns:p14="http://schemas.microsoft.com/office/powerpoint/2010/main" val="2465873582"/>
      </p:ext>
    </p:extLst>
  </p:cSld>
  <p:clrMapOvr>
    <a:masterClrMapping/>
  </p:clrMapOvr>
  <p:transition spd="med">
    <p:pull/>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pPr eaLnBrk="1" fontAlgn="auto" hangingPunct="1">
              <a:spcBef>
                <a:spcPts val="0"/>
              </a:spcBef>
              <a:spcAft>
                <a:spcPts val="0"/>
              </a:spcAft>
              <a:defRPr/>
            </a:pPr>
            <a:r>
              <a:rPr lang="zh-CN" altLang="en-US" sz="2800" b="1" dirty="0">
                <a:sym typeface="+mn-lt"/>
              </a:rPr>
              <a:t>基于模型的聚类算法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6" name="文本框 5">
            <a:extLst>
              <a:ext uri="{FF2B5EF4-FFF2-40B4-BE49-F238E27FC236}">
                <a16:creationId xmlns:a16="http://schemas.microsoft.com/office/drawing/2014/main" id="{98F019CB-7E59-4370-8F81-9D736930650E}"/>
              </a:ext>
            </a:extLst>
          </p:cNvPr>
          <p:cNvSpPr txBox="1"/>
          <p:nvPr/>
        </p:nvSpPr>
        <p:spPr>
          <a:xfrm>
            <a:off x="295917" y="1034307"/>
            <a:ext cx="2621266"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EM</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算法具体问题：</a:t>
            </a:r>
          </a:p>
        </p:txBody>
      </p:sp>
      <p:sp>
        <p:nvSpPr>
          <p:cNvPr id="16" name="文本框 15">
            <a:extLst>
              <a:ext uri="{FF2B5EF4-FFF2-40B4-BE49-F238E27FC236}">
                <a16:creationId xmlns:a16="http://schemas.microsoft.com/office/drawing/2014/main" id="{CE37EC38-9F1C-4F23-9147-5A9AF55055F9}"/>
              </a:ext>
            </a:extLst>
          </p:cNvPr>
          <p:cNvSpPr txBox="1"/>
          <p:nvPr/>
        </p:nvSpPr>
        <p:spPr>
          <a:xfrm>
            <a:off x="207145" y="1426715"/>
            <a:ext cx="11757875" cy="1631216"/>
          </a:xfrm>
          <a:prstGeom prst="rect">
            <a:avLst/>
          </a:prstGeom>
          <a:noFill/>
        </p:spPr>
        <p:txBody>
          <a:bodyPr wrap="square">
            <a:spAutoFit/>
          </a:bodyPr>
          <a:lstStyle/>
          <a:p>
            <a:r>
              <a:rPr lang="zh-CN" altLang="en-US" sz="2000" dirty="0">
                <a:latin typeface="+mn-ea"/>
                <a:ea typeface="+mn-ea"/>
              </a:rPr>
              <a:t>我们目前有</a:t>
            </a:r>
            <a:r>
              <a:rPr lang="en-US" altLang="zh-CN" sz="2000" dirty="0">
                <a:latin typeface="+mn-ea"/>
                <a:ea typeface="+mn-ea"/>
              </a:rPr>
              <a:t>100</a:t>
            </a:r>
            <a:r>
              <a:rPr lang="zh-CN" altLang="en-US" sz="2000" dirty="0">
                <a:latin typeface="+mn-ea"/>
                <a:ea typeface="+mn-ea"/>
              </a:rPr>
              <a:t>个男生和</a:t>
            </a:r>
            <a:r>
              <a:rPr lang="en-US" altLang="zh-CN" sz="2000" dirty="0">
                <a:latin typeface="+mn-ea"/>
                <a:ea typeface="+mn-ea"/>
              </a:rPr>
              <a:t>100</a:t>
            </a:r>
            <a:r>
              <a:rPr lang="zh-CN" altLang="en-US" sz="2000" dirty="0">
                <a:latin typeface="+mn-ea"/>
                <a:ea typeface="+mn-ea"/>
              </a:rPr>
              <a:t>个女生的身高，但是我们不知道这</a:t>
            </a:r>
            <a:r>
              <a:rPr lang="en-US" altLang="zh-CN" sz="2000" dirty="0">
                <a:latin typeface="+mn-ea"/>
                <a:ea typeface="+mn-ea"/>
              </a:rPr>
              <a:t>200</a:t>
            </a:r>
            <a:r>
              <a:rPr lang="zh-CN" altLang="en-US" sz="2000" dirty="0">
                <a:latin typeface="+mn-ea"/>
                <a:ea typeface="+mn-ea"/>
              </a:rPr>
              <a:t>个数据中哪个是男生的身高，哪个是女生的身高，即抽取得到的每个样本都不知道是从哪个分布中抽取的。这个时候，对于每个样本，就有两个未知量需要估计：</a:t>
            </a:r>
          </a:p>
          <a:p>
            <a:r>
              <a:rPr lang="zh-CN" altLang="en-US" sz="2000" dirty="0">
                <a:latin typeface="+mn-ea"/>
                <a:ea typeface="+mn-ea"/>
              </a:rPr>
              <a:t>（</a:t>
            </a:r>
            <a:r>
              <a:rPr lang="en-US" altLang="zh-CN" sz="2000" dirty="0">
                <a:latin typeface="+mn-ea"/>
                <a:ea typeface="+mn-ea"/>
              </a:rPr>
              <a:t>1</a:t>
            </a:r>
            <a:r>
              <a:rPr lang="zh-CN" altLang="en-US" sz="2000" dirty="0">
                <a:latin typeface="+mn-ea"/>
                <a:ea typeface="+mn-ea"/>
              </a:rPr>
              <a:t>）这个身高数据是来自于男生数据集合还是来自于女生？</a:t>
            </a:r>
          </a:p>
          <a:p>
            <a:r>
              <a:rPr lang="zh-CN" altLang="en-US" sz="2000" dirty="0">
                <a:latin typeface="+mn-ea"/>
                <a:ea typeface="+mn-ea"/>
              </a:rPr>
              <a:t>（</a:t>
            </a:r>
            <a:r>
              <a:rPr lang="en-US" altLang="zh-CN" sz="2000" dirty="0">
                <a:latin typeface="+mn-ea"/>
                <a:ea typeface="+mn-ea"/>
              </a:rPr>
              <a:t>2</a:t>
            </a:r>
            <a:r>
              <a:rPr lang="zh-CN" altLang="en-US" sz="2000" dirty="0">
                <a:latin typeface="+mn-ea"/>
                <a:ea typeface="+mn-ea"/>
              </a:rPr>
              <a:t>）男生、女生身高数据集的正态分布的参数分别是多少？</a:t>
            </a:r>
          </a:p>
        </p:txBody>
      </p:sp>
      <p:pic>
        <p:nvPicPr>
          <p:cNvPr id="3" name="图片 2">
            <a:extLst>
              <a:ext uri="{FF2B5EF4-FFF2-40B4-BE49-F238E27FC236}">
                <a16:creationId xmlns:a16="http://schemas.microsoft.com/office/drawing/2014/main" id="{1AC99B44-C982-442C-A469-503FF471E91E}"/>
              </a:ext>
            </a:extLst>
          </p:cNvPr>
          <p:cNvPicPr>
            <a:picLocks noChangeAspect="1"/>
          </p:cNvPicPr>
          <p:nvPr/>
        </p:nvPicPr>
        <p:blipFill>
          <a:blip r:embed="rId3"/>
          <a:stretch>
            <a:fillRect/>
          </a:stretch>
        </p:blipFill>
        <p:spPr>
          <a:xfrm>
            <a:off x="357352" y="3131412"/>
            <a:ext cx="4570150" cy="2954129"/>
          </a:xfrm>
          <a:prstGeom prst="rect">
            <a:avLst/>
          </a:prstGeom>
        </p:spPr>
      </p:pic>
      <p:sp>
        <p:nvSpPr>
          <p:cNvPr id="19" name="文本框 18">
            <a:extLst>
              <a:ext uri="{FF2B5EF4-FFF2-40B4-BE49-F238E27FC236}">
                <a16:creationId xmlns:a16="http://schemas.microsoft.com/office/drawing/2014/main" id="{8B892A0D-AFEE-4AF0-BAAA-02FA2E370AE1}"/>
              </a:ext>
            </a:extLst>
          </p:cNvPr>
          <p:cNvSpPr txBox="1"/>
          <p:nvPr/>
        </p:nvSpPr>
        <p:spPr>
          <a:xfrm>
            <a:off x="5044586" y="3159701"/>
            <a:ext cx="6541056" cy="2554545"/>
          </a:xfrm>
          <a:prstGeom prst="rect">
            <a:avLst/>
          </a:prstGeom>
          <a:noFill/>
        </p:spPr>
        <p:txBody>
          <a:bodyPr wrap="square">
            <a:spAutoFit/>
          </a:bodyPr>
          <a:lstStyle/>
          <a:p>
            <a:r>
              <a:rPr lang="zh-CN" altLang="en-US" sz="2000" dirty="0">
                <a:latin typeface="+mn-ea"/>
                <a:ea typeface="+mn-ea"/>
              </a:rPr>
              <a:t>求解过程：</a:t>
            </a:r>
            <a:r>
              <a:rPr lang="en-US" altLang="zh-CN" sz="2000" dirty="0">
                <a:latin typeface="+mn-ea"/>
                <a:ea typeface="+mn-ea"/>
              </a:rPr>
              <a:t>(1)</a:t>
            </a:r>
            <a:r>
              <a:rPr lang="zh-CN" altLang="en-US" sz="2000" dirty="0">
                <a:latin typeface="+mn-ea"/>
                <a:ea typeface="+mn-ea"/>
              </a:rPr>
              <a:t>初始化参数：先初始化男生身高的正态分布的参数：如均值</a:t>
            </a:r>
            <a:r>
              <a:rPr lang="en-US" altLang="zh-CN" sz="2000" dirty="0">
                <a:latin typeface="+mn-ea"/>
                <a:ea typeface="+mn-ea"/>
              </a:rPr>
              <a:t>=1.65</a:t>
            </a:r>
            <a:r>
              <a:rPr lang="zh-CN" altLang="en-US" sz="2000" dirty="0">
                <a:latin typeface="+mn-ea"/>
                <a:ea typeface="+mn-ea"/>
              </a:rPr>
              <a:t>，方差</a:t>
            </a:r>
            <a:r>
              <a:rPr lang="en-US" altLang="zh-CN" sz="2000" dirty="0">
                <a:latin typeface="+mn-ea"/>
                <a:ea typeface="+mn-ea"/>
              </a:rPr>
              <a:t>=0.15</a:t>
            </a:r>
            <a:r>
              <a:rPr lang="zh-CN" altLang="en-US" sz="2000" dirty="0">
                <a:latin typeface="+mn-ea"/>
                <a:ea typeface="+mn-ea"/>
              </a:rPr>
              <a:t>；</a:t>
            </a:r>
            <a:endParaRPr lang="en-US" altLang="zh-CN" sz="2000" dirty="0">
              <a:latin typeface="+mn-ea"/>
              <a:ea typeface="+mn-ea"/>
            </a:endParaRPr>
          </a:p>
          <a:p>
            <a:r>
              <a:rPr lang="en-US" altLang="zh-CN" sz="2000" dirty="0">
                <a:latin typeface="+mn-ea"/>
                <a:ea typeface="+mn-ea"/>
              </a:rPr>
              <a:t>(2)</a:t>
            </a:r>
            <a:r>
              <a:rPr lang="zh-CN" altLang="en-US" sz="2000" dirty="0">
                <a:latin typeface="+mn-ea"/>
                <a:ea typeface="+mn-ea"/>
              </a:rPr>
              <a:t>计算每一个人更可能属于男生分布或者女生分布；</a:t>
            </a:r>
          </a:p>
          <a:p>
            <a:r>
              <a:rPr lang="en-US" altLang="zh-CN" sz="2000" dirty="0">
                <a:latin typeface="+mn-ea"/>
                <a:ea typeface="+mn-ea"/>
              </a:rPr>
              <a:t>(3)</a:t>
            </a:r>
            <a:r>
              <a:rPr lang="zh-CN" altLang="en-US" sz="2000" dirty="0">
                <a:latin typeface="+mn-ea"/>
                <a:ea typeface="+mn-ea"/>
              </a:rPr>
              <a:t>通过分为男生的</a:t>
            </a:r>
            <a:r>
              <a:rPr lang="en-US" altLang="zh-CN" sz="2000" dirty="0">
                <a:latin typeface="+mn-ea"/>
                <a:ea typeface="+mn-ea"/>
              </a:rPr>
              <a:t>n</a:t>
            </a:r>
            <a:r>
              <a:rPr lang="zh-CN" altLang="en-US" sz="2000" dirty="0">
                <a:latin typeface="+mn-ea"/>
                <a:ea typeface="+mn-ea"/>
              </a:rPr>
              <a:t>个人来重新估计男生身高分布的参数</a:t>
            </a:r>
            <a:r>
              <a:rPr lang="en-US" altLang="zh-CN" sz="2000" dirty="0">
                <a:latin typeface="+mn-ea"/>
                <a:ea typeface="+mn-ea"/>
              </a:rPr>
              <a:t>(</a:t>
            </a:r>
            <a:r>
              <a:rPr lang="zh-CN" altLang="en-US" sz="2000" dirty="0">
                <a:latin typeface="+mn-ea"/>
                <a:ea typeface="+mn-ea"/>
              </a:rPr>
              <a:t>最大似然估计</a:t>
            </a:r>
            <a:r>
              <a:rPr lang="en-US" altLang="zh-CN" sz="2000" dirty="0">
                <a:latin typeface="+mn-ea"/>
                <a:ea typeface="+mn-ea"/>
              </a:rPr>
              <a:t>),</a:t>
            </a:r>
            <a:r>
              <a:rPr lang="zh-CN" altLang="en-US" sz="2000" dirty="0">
                <a:latin typeface="+mn-ea"/>
                <a:ea typeface="+mn-ea"/>
              </a:rPr>
              <a:t>女生分布也按照相同的方式估计出来，更新分布。</a:t>
            </a:r>
          </a:p>
          <a:p>
            <a:r>
              <a:rPr lang="en-US" altLang="zh-CN" sz="2000" dirty="0">
                <a:latin typeface="+mn-ea"/>
                <a:ea typeface="+mn-ea"/>
              </a:rPr>
              <a:t>(4)</a:t>
            </a:r>
            <a:r>
              <a:rPr lang="zh-CN" altLang="en-US" sz="2000" dirty="0">
                <a:latin typeface="+mn-ea"/>
                <a:ea typeface="+mn-ea"/>
              </a:rPr>
              <a:t>这时候两个分布的概率也变了，然后重复步骤</a:t>
            </a:r>
            <a:r>
              <a:rPr lang="en-US" altLang="zh-CN" sz="2000" dirty="0">
                <a:latin typeface="+mn-ea"/>
                <a:ea typeface="+mn-ea"/>
              </a:rPr>
              <a:t>(1)</a:t>
            </a:r>
            <a:r>
              <a:rPr lang="zh-CN" altLang="en-US" sz="2000" dirty="0">
                <a:latin typeface="+mn-ea"/>
                <a:ea typeface="+mn-ea"/>
              </a:rPr>
              <a:t>至</a:t>
            </a:r>
            <a:r>
              <a:rPr lang="en-US" altLang="zh-CN" sz="2000" dirty="0">
                <a:latin typeface="+mn-ea"/>
                <a:ea typeface="+mn-ea"/>
              </a:rPr>
              <a:t>(3)</a:t>
            </a:r>
            <a:r>
              <a:rPr lang="zh-CN" altLang="en-US" sz="2000" dirty="0">
                <a:latin typeface="+mn-ea"/>
                <a:ea typeface="+mn-ea"/>
              </a:rPr>
              <a:t>，直到参数不发生变化为止。</a:t>
            </a:r>
          </a:p>
        </p:txBody>
      </p:sp>
    </p:spTree>
    <p:extLst>
      <p:ext uri="{BB962C8B-B14F-4D97-AF65-F5344CB8AC3E}">
        <p14:creationId xmlns:p14="http://schemas.microsoft.com/office/powerpoint/2010/main" val="2054327267"/>
      </p:ext>
    </p:extLst>
  </p:cSld>
  <p:clrMapOvr>
    <a:masterClrMapping/>
  </p:clrMapOvr>
  <p:transition spd="med">
    <p:pull/>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基于模型的聚类算法</a:t>
            </a:r>
            <a:endParaRPr lang="zh-CN" altLang="en-US" dirty="0"/>
          </a:p>
        </p:txBody>
      </p:sp>
      <p:sp>
        <p:nvSpPr>
          <p:cNvPr id="7" name="文本框 6"/>
          <p:cNvSpPr txBox="1"/>
          <p:nvPr/>
        </p:nvSpPr>
        <p:spPr>
          <a:xfrm>
            <a:off x="725013" y="2023473"/>
            <a:ext cx="2487168" cy="1769715"/>
          </a:xfrm>
          <a:prstGeom prst="rect">
            <a:avLst/>
          </a:prstGeom>
          <a:noFill/>
        </p:spPr>
        <p:txBody>
          <a:bodyPr wrap="square" lIns="0" tIns="0" rIns="0" bIns="0" rtlCol="0">
            <a:spAutoFit/>
          </a:bodyPr>
          <a:lstStyle/>
          <a:p>
            <a:pPr algn="l"/>
            <a:r>
              <a:rPr lang="zh-CN" altLang="en-US" sz="11500" spc="300" dirty="0">
                <a:solidFill>
                  <a:schemeClr val="accent4"/>
                </a:solidFill>
                <a:latin typeface="黑体" panose="02010609060101010101" pitchFamily="49" charset="-122"/>
                <a:ea typeface="黑体" panose="02010609060101010101" pitchFamily="49" charset="-122"/>
              </a:rPr>
              <a:t>“</a:t>
            </a:r>
          </a:p>
        </p:txBody>
      </p:sp>
      <p:cxnSp>
        <p:nvCxnSpPr>
          <p:cNvPr id="8" name="直接连接符 7"/>
          <p:cNvCxnSpPr/>
          <p:nvPr/>
        </p:nvCxnSpPr>
        <p:spPr>
          <a:xfrm>
            <a:off x="3468913" y="1897299"/>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782935" y="5319567"/>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112546" y="4240329"/>
            <a:ext cx="1632320" cy="1769715"/>
          </a:xfrm>
          <a:prstGeom prst="rect">
            <a:avLst/>
          </a:prstGeom>
          <a:noFill/>
        </p:spPr>
        <p:txBody>
          <a:bodyPr wrap="square" lIns="0" tIns="0" rIns="0" bIns="0" rtlCol="0">
            <a:spAutoFit/>
          </a:bodyPr>
          <a:lstStyle/>
          <a:p>
            <a:pPr algn="l"/>
            <a:r>
              <a:rPr lang="en-US" altLang="zh-CN" sz="11500" spc="300" dirty="0">
                <a:solidFill>
                  <a:schemeClr val="accent4"/>
                </a:solidFill>
                <a:latin typeface="黑体" panose="02010609060101010101" pitchFamily="49" charset="-122"/>
                <a:ea typeface="黑体" panose="02010609060101010101" pitchFamily="49" charset="-122"/>
              </a:rPr>
              <a:t>”</a:t>
            </a:r>
            <a:endParaRPr lang="zh-CN" altLang="en-US" sz="11500" spc="300" dirty="0">
              <a:solidFill>
                <a:schemeClr val="accent4"/>
              </a:solidFill>
              <a:latin typeface="黑体" panose="02010609060101010101" pitchFamily="49" charset="-122"/>
              <a:ea typeface="黑体" panose="02010609060101010101" pitchFamily="49" charset="-122"/>
            </a:endParaRPr>
          </a:p>
        </p:txBody>
      </p:sp>
      <p:sp>
        <p:nvSpPr>
          <p:cNvPr id="16" name="文本框 15"/>
          <p:cNvSpPr txBox="1"/>
          <p:nvPr/>
        </p:nvSpPr>
        <p:spPr>
          <a:xfrm>
            <a:off x="2651344" y="2814348"/>
            <a:ext cx="7220623" cy="1815369"/>
          </a:xfrm>
          <a:prstGeom prst="rect">
            <a:avLst/>
          </a:prstGeom>
          <a:noFill/>
        </p:spPr>
        <p:txBody>
          <a:bodyPr wrap="square" lIns="0" tIns="0" rIns="0" bIns="0" rtlCol="0">
            <a:spAutoFit/>
          </a:bodyPr>
          <a:lstStyle/>
          <a:p>
            <a:pPr algn="ctr">
              <a:lnSpc>
                <a:spcPct val="120000"/>
              </a:lnSpc>
            </a:pPr>
            <a:r>
              <a:rPr lang="zh-CN" altLang="en-US" sz="2000" b="1" spc="300" dirty="0">
                <a:solidFill>
                  <a:schemeClr val="accent1"/>
                </a:solidFill>
                <a:latin typeface="+mn-ea"/>
              </a:rPr>
              <a:t>假设我们想估计知道</a:t>
            </a:r>
            <a:r>
              <a:rPr lang="en-US" altLang="zh-CN" sz="2000" b="1" spc="300" dirty="0">
                <a:solidFill>
                  <a:schemeClr val="accent1"/>
                </a:solidFill>
                <a:latin typeface="+mn-ea"/>
              </a:rPr>
              <a:t>A</a:t>
            </a:r>
            <a:r>
              <a:rPr lang="zh-CN" altLang="en-US" sz="2000" b="1" spc="300" dirty="0">
                <a:solidFill>
                  <a:schemeClr val="accent1"/>
                </a:solidFill>
                <a:latin typeface="+mn-ea"/>
              </a:rPr>
              <a:t>和</a:t>
            </a:r>
            <a:r>
              <a:rPr lang="en-US" altLang="zh-CN" sz="2000" b="1" spc="300" dirty="0">
                <a:solidFill>
                  <a:schemeClr val="accent1"/>
                </a:solidFill>
                <a:latin typeface="+mn-ea"/>
              </a:rPr>
              <a:t>B</a:t>
            </a:r>
            <a:r>
              <a:rPr lang="zh-CN" altLang="en-US" sz="2000" b="1" spc="300" dirty="0">
                <a:solidFill>
                  <a:schemeClr val="accent1"/>
                </a:solidFill>
                <a:latin typeface="+mn-ea"/>
              </a:rPr>
              <a:t>两个参数，在开始状态下二者都是未知的，但如果知道了</a:t>
            </a:r>
            <a:r>
              <a:rPr lang="en-US" altLang="zh-CN" sz="2000" b="1" spc="300" dirty="0">
                <a:solidFill>
                  <a:schemeClr val="accent1"/>
                </a:solidFill>
                <a:latin typeface="+mn-ea"/>
              </a:rPr>
              <a:t>A</a:t>
            </a:r>
            <a:r>
              <a:rPr lang="zh-CN" altLang="en-US" sz="2000" b="1" spc="300" dirty="0">
                <a:solidFill>
                  <a:schemeClr val="accent1"/>
                </a:solidFill>
                <a:latin typeface="+mn-ea"/>
              </a:rPr>
              <a:t>的信息就可以得到</a:t>
            </a:r>
            <a:r>
              <a:rPr lang="en-US" altLang="zh-CN" sz="2000" b="1" spc="300" dirty="0">
                <a:solidFill>
                  <a:schemeClr val="accent1"/>
                </a:solidFill>
                <a:latin typeface="+mn-ea"/>
              </a:rPr>
              <a:t>B</a:t>
            </a:r>
            <a:r>
              <a:rPr lang="zh-CN" altLang="en-US" sz="2000" b="1" spc="300" dirty="0">
                <a:solidFill>
                  <a:schemeClr val="accent1"/>
                </a:solidFill>
                <a:latin typeface="+mn-ea"/>
              </a:rPr>
              <a:t>的信息，反过来知道了</a:t>
            </a:r>
            <a:r>
              <a:rPr lang="en-US" altLang="zh-CN" sz="2000" b="1" spc="300" dirty="0">
                <a:solidFill>
                  <a:schemeClr val="accent1"/>
                </a:solidFill>
                <a:latin typeface="+mn-ea"/>
              </a:rPr>
              <a:t>B</a:t>
            </a:r>
            <a:r>
              <a:rPr lang="zh-CN" altLang="en-US" sz="2000" b="1" spc="300" dirty="0">
                <a:solidFill>
                  <a:schemeClr val="accent1"/>
                </a:solidFill>
                <a:latin typeface="+mn-ea"/>
              </a:rPr>
              <a:t>也就得到了</a:t>
            </a:r>
            <a:r>
              <a:rPr lang="en-US" altLang="zh-CN" sz="2000" b="1" spc="300" dirty="0">
                <a:solidFill>
                  <a:schemeClr val="accent1"/>
                </a:solidFill>
                <a:latin typeface="+mn-ea"/>
              </a:rPr>
              <a:t>A</a:t>
            </a:r>
            <a:r>
              <a:rPr lang="zh-CN" altLang="en-US" sz="2000" b="1" spc="300" dirty="0">
                <a:solidFill>
                  <a:schemeClr val="accent1"/>
                </a:solidFill>
                <a:latin typeface="+mn-ea"/>
              </a:rPr>
              <a:t>。可以考虑首先赋予</a:t>
            </a:r>
            <a:r>
              <a:rPr lang="en-US" altLang="zh-CN" sz="2000" b="1" spc="300" dirty="0">
                <a:solidFill>
                  <a:schemeClr val="accent1"/>
                </a:solidFill>
                <a:latin typeface="+mn-ea"/>
              </a:rPr>
              <a:t>A</a:t>
            </a:r>
            <a:r>
              <a:rPr lang="zh-CN" altLang="en-US" sz="2000" b="1" spc="300" dirty="0">
                <a:solidFill>
                  <a:schemeClr val="accent1"/>
                </a:solidFill>
                <a:latin typeface="+mn-ea"/>
              </a:rPr>
              <a:t>某种初值，以此得到</a:t>
            </a:r>
            <a:r>
              <a:rPr lang="en-US" altLang="zh-CN" sz="2000" b="1" spc="300" dirty="0">
                <a:solidFill>
                  <a:schemeClr val="accent1"/>
                </a:solidFill>
                <a:latin typeface="+mn-ea"/>
              </a:rPr>
              <a:t>B</a:t>
            </a:r>
            <a:r>
              <a:rPr lang="zh-CN" altLang="en-US" sz="2000" b="1" spc="300" dirty="0">
                <a:solidFill>
                  <a:schemeClr val="accent1"/>
                </a:solidFill>
                <a:latin typeface="+mn-ea"/>
              </a:rPr>
              <a:t>的估计值，然后从</a:t>
            </a:r>
            <a:r>
              <a:rPr lang="en-US" altLang="zh-CN" sz="2000" b="1" spc="300" dirty="0">
                <a:solidFill>
                  <a:schemeClr val="accent1"/>
                </a:solidFill>
                <a:latin typeface="+mn-ea"/>
              </a:rPr>
              <a:t>B</a:t>
            </a:r>
            <a:r>
              <a:rPr lang="zh-CN" altLang="en-US" sz="2000" b="1" spc="300" dirty="0">
                <a:solidFill>
                  <a:schemeClr val="accent1"/>
                </a:solidFill>
                <a:latin typeface="+mn-ea"/>
              </a:rPr>
              <a:t>的当前值出发，重新估计</a:t>
            </a:r>
            <a:r>
              <a:rPr lang="en-US" altLang="zh-CN" sz="2000" b="1" spc="300" dirty="0">
                <a:solidFill>
                  <a:schemeClr val="accent1"/>
                </a:solidFill>
                <a:latin typeface="+mn-ea"/>
              </a:rPr>
              <a:t>A</a:t>
            </a:r>
            <a:r>
              <a:rPr lang="zh-CN" altLang="en-US" sz="2000" b="1" spc="300" dirty="0">
                <a:solidFill>
                  <a:schemeClr val="accent1"/>
                </a:solidFill>
                <a:latin typeface="+mn-ea"/>
              </a:rPr>
              <a:t>的取值，这个过程一直持续到收敛为止。</a:t>
            </a:r>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0BD8BB9B-18D7-4AE9-9BC7-F2F2E2505B89}"/>
              </a:ext>
            </a:extLst>
          </p:cNvPr>
          <p:cNvSpPr txBox="1"/>
          <p:nvPr/>
        </p:nvSpPr>
        <p:spPr>
          <a:xfrm>
            <a:off x="5537721" y="2126579"/>
            <a:ext cx="1893297" cy="458490"/>
          </a:xfrm>
          <a:prstGeom prst="roundRect">
            <a:avLst/>
          </a:prstGeom>
          <a:solidFill>
            <a:srgbClr val="A13F0B"/>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EM</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算法思想</a:t>
            </a: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聚类的定义</a:t>
            </a:r>
            <a:endParaRPr lang="zh-CN" altLang="en-US" dirty="0"/>
          </a:p>
        </p:txBody>
      </p:sp>
      <p:sp>
        <p:nvSpPr>
          <p:cNvPr id="19" name="文本框 18"/>
          <p:cNvSpPr txBox="1"/>
          <p:nvPr/>
        </p:nvSpPr>
        <p:spPr>
          <a:xfrm>
            <a:off x="687832" y="3199936"/>
            <a:ext cx="2853509" cy="619744"/>
          </a:xfrm>
          <a:prstGeom prst="roundRect">
            <a:avLst/>
          </a:prstGeom>
          <a:solidFill>
            <a:schemeClr val="tx2"/>
          </a:solidFill>
        </p:spPr>
        <p:txBody>
          <a:bodyPr wrap="square" lIns="0" tIns="0" rIns="0" bIns="0" rtlCol="0" anchor="ctr" anchorCtr="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文本聚类</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20" name="文本框 19"/>
          <p:cNvSpPr txBox="1"/>
          <p:nvPr/>
        </p:nvSpPr>
        <p:spPr>
          <a:xfrm>
            <a:off x="687832" y="1251372"/>
            <a:ext cx="10858500" cy="1161344"/>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聚类是一种在数据中寻找相似性组（或者叫簇）的技术</a:t>
            </a:r>
            <a:r>
              <a:rPr lang="zh-CN" altLang="en-US" sz="2000" spc="300">
                <a:solidFill>
                  <a:srgbClr val="000000">
                    <a:lumMod val="85000"/>
                    <a:lumOff val="15000"/>
                  </a:srgbClr>
                </a:solidFill>
                <a:latin typeface="微软雅黑" panose="020B0503020204020204" pitchFamily="34" charset="-122"/>
              </a:rPr>
              <a:t>，即：</a:t>
            </a:r>
            <a:endParaRPr lang="en-US" altLang="zh-CN" sz="2000" spc="300">
              <a:solidFill>
                <a:srgbClr val="000000">
                  <a:lumMod val="85000"/>
                  <a:lumOff val="15000"/>
                </a:srgbClr>
              </a:solidFill>
              <a:latin typeface="微软雅黑" panose="020B0503020204020204" pitchFamily="34" charset="-122"/>
            </a:endParaRPr>
          </a:p>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Ø"/>
            </a:pPr>
            <a:r>
              <a:rPr lang="zh-CN" altLang="en-US" sz="2000" spc="300">
                <a:solidFill>
                  <a:srgbClr val="000000">
                    <a:lumMod val="85000"/>
                    <a:lumOff val="15000"/>
                  </a:srgbClr>
                </a:solidFill>
                <a:latin typeface="微软雅黑" panose="020B0503020204020204" pitchFamily="34" charset="-122"/>
              </a:rPr>
              <a:t>把相似的数据样本聚到同一组中，把不相似的数据样本聚到不同的组中</a:t>
            </a:r>
            <a:endParaRPr lang="en-US" altLang="zh-CN" sz="2000" spc="300">
              <a:solidFill>
                <a:srgbClr val="000000">
                  <a:lumMod val="85000"/>
                  <a:lumOff val="15000"/>
                </a:srgbClr>
              </a:solidFill>
              <a:latin typeface="微软雅黑" panose="020B0503020204020204" pitchFamily="34" charset="-122"/>
            </a:endParaRPr>
          </a:p>
          <a:p>
            <a:pPr marL="342900" indent="-342900" algn="just" eaLnBrk="1" fontAlgn="auto" hangingPunct="1">
              <a:lnSpc>
                <a:spcPct val="130000"/>
              </a:lnSpc>
              <a:spcBef>
                <a:spcPts val="0"/>
              </a:spcBef>
              <a:spcAft>
                <a:spcPts val="0"/>
              </a:spcAft>
              <a:buClr>
                <a:schemeClr val="tx2"/>
              </a:buClr>
              <a:buFont typeface="Wingdings" panose="05000000000000000000" pitchFamily="2" charset="2"/>
              <a:buChar char="Ø"/>
            </a:pPr>
            <a:r>
              <a:rPr lang="zh-CN" altLang="en-US" sz="2000" spc="300">
                <a:solidFill>
                  <a:srgbClr val="000000">
                    <a:lumMod val="85000"/>
                    <a:lumOff val="15000"/>
                  </a:srgbClr>
                </a:solidFill>
                <a:latin typeface="微软雅黑" panose="020B0503020204020204" pitchFamily="34" charset="-122"/>
              </a:rPr>
              <a:t>目标：</a:t>
            </a:r>
            <a:r>
              <a:rPr lang="zh-CN" altLang="en-US" sz="2000" spc="300">
                <a:solidFill>
                  <a:schemeClr val="accent4"/>
                </a:solidFill>
                <a:latin typeface="微软雅黑" panose="020B0503020204020204" pitchFamily="34" charset="-122"/>
              </a:rPr>
              <a:t>组内数据相似度高</a:t>
            </a:r>
            <a:r>
              <a:rPr lang="zh-CN" altLang="en-US" sz="2000" spc="300">
                <a:solidFill>
                  <a:srgbClr val="000000">
                    <a:lumMod val="85000"/>
                    <a:lumOff val="15000"/>
                  </a:srgbClr>
                </a:solidFill>
                <a:latin typeface="微软雅黑" panose="020B0503020204020204" pitchFamily="34" charset="-122"/>
              </a:rPr>
              <a:t>，不同</a:t>
            </a:r>
            <a:r>
              <a:rPr lang="zh-CN" altLang="en-US" sz="2000" spc="300">
                <a:solidFill>
                  <a:schemeClr val="accent4"/>
                </a:solidFill>
                <a:latin typeface="微软雅黑" panose="020B0503020204020204" pitchFamily="34" charset="-122"/>
              </a:rPr>
              <a:t>组间数据相似度低</a:t>
            </a:r>
            <a:endParaRPr lang="en-US" altLang="zh-CN" sz="2000" spc="300" dirty="0">
              <a:solidFill>
                <a:schemeClr val="accent4"/>
              </a:solidFill>
              <a:latin typeface="微软雅黑" panose="020B0503020204020204" pitchFamily="34" charset="-122"/>
            </a:endParaRPr>
          </a:p>
        </p:txBody>
      </p:sp>
      <p:sp>
        <p:nvSpPr>
          <p:cNvPr id="21" name="文本框 20"/>
          <p:cNvSpPr txBox="1"/>
          <p:nvPr/>
        </p:nvSpPr>
        <p:spPr>
          <a:xfrm>
            <a:off x="687832" y="4073866"/>
            <a:ext cx="10933038" cy="789512"/>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聚类的对象是文本的集合</a:t>
            </a:r>
            <a:r>
              <a:rPr lang="zh-CN" altLang="en-US" sz="2000" spc="300">
                <a:solidFill>
                  <a:srgbClr val="000000">
                    <a:lumMod val="85000"/>
                    <a:lumOff val="15000"/>
                  </a:srgbClr>
                </a:solidFill>
                <a:latin typeface="微软雅黑" panose="020B0503020204020204" pitchFamily="34" charset="-122"/>
              </a:rPr>
              <a:t>，给定一个含</a:t>
            </a:r>
            <a:r>
              <a:rPr lang="en-US" altLang="zh-CN" sz="2000" spc="300">
                <a:solidFill>
                  <a:srgbClr val="000000">
                    <a:lumMod val="85000"/>
                    <a:lumOff val="15000"/>
                  </a:srgbClr>
                </a:solidFill>
                <a:latin typeface="微软雅黑" panose="020B0503020204020204" pitchFamily="34" charset="-122"/>
              </a:rPr>
              <a:t>N</a:t>
            </a:r>
            <a:r>
              <a:rPr lang="zh-CN" altLang="en-US" sz="2000" spc="300">
                <a:solidFill>
                  <a:srgbClr val="000000">
                    <a:lumMod val="85000"/>
                    <a:lumOff val="15000"/>
                  </a:srgbClr>
                </a:solidFill>
                <a:latin typeface="微软雅黑" panose="020B0503020204020204" pitchFamily="34" charset="-122"/>
              </a:rPr>
              <a:t>个文本的集合，将其划分为</a:t>
            </a:r>
            <a:r>
              <a:rPr lang="en-US" altLang="zh-CN" sz="2000" spc="300">
                <a:solidFill>
                  <a:srgbClr val="000000">
                    <a:lumMod val="85000"/>
                    <a:lumOff val="15000"/>
                  </a:srgbClr>
                </a:solidFill>
                <a:latin typeface="微软雅黑" panose="020B0503020204020204" pitchFamily="34" charset="-122"/>
              </a:rPr>
              <a:t>K</a:t>
            </a:r>
            <a:r>
              <a:rPr lang="zh-CN" altLang="en-US" sz="2000" spc="300">
                <a:solidFill>
                  <a:srgbClr val="000000">
                    <a:lumMod val="85000"/>
                    <a:lumOff val="15000"/>
                  </a:srgbClr>
                </a:solidFill>
                <a:latin typeface="微软雅黑" panose="020B0503020204020204" pitchFamily="34" charset="-122"/>
              </a:rPr>
              <a:t>个子集，使</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目标函数达到最值</a:t>
            </a:r>
            <a:endParaRPr lang="zh-CN" altLang="en-US" sz="2000"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22" name="文本框 21"/>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1.2</a:t>
            </a:r>
            <a:endParaRPr lang="zh-CN" altLang="en-US" sz="3600" b="1" dirty="0">
              <a:solidFill>
                <a:schemeClr val="bg1"/>
              </a:solidFill>
            </a:endParaRPr>
          </a:p>
        </p:txBody>
      </p:sp>
      <p:pic>
        <p:nvPicPr>
          <p:cNvPr id="8" name="Picture 2">
            <a:extLst>
              <a:ext uri="{FF2B5EF4-FFF2-40B4-BE49-F238E27FC236}">
                <a16:creationId xmlns:a16="http://schemas.microsoft.com/office/drawing/2014/main" id="{50CBC676-EDE2-495B-BA54-A483DF5F8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832218" y="2096836"/>
            <a:ext cx="3930696" cy="1965348"/>
          </a:xfrm>
          <a:prstGeom prst="rect">
            <a:avLst/>
          </a:prstGeom>
          <a:noFill/>
        </p:spPr>
      </p:pic>
      <p:sp>
        <p:nvSpPr>
          <p:cNvPr id="9" name="文本框 8">
            <a:extLst>
              <a:ext uri="{FF2B5EF4-FFF2-40B4-BE49-F238E27FC236}">
                <a16:creationId xmlns:a16="http://schemas.microsoft.com/office/drawing/2014/main" id="{36F1D3EE-3069-42C3-BFF3-A543C471B707}"/>
              </a:ext>
            </a:extLst>
          </p:cNvPr>
          <p:cNvSpPr txBox="1"/>
          <p:nvPr/>
        </p:nvSpPr>
        <p:spPr>
          <a:xfrm>
            <a:off x="687832" y="4933822"/>
            <a:ext cx="10933038" cy="761234"/>
          </a:xfrm>
          <a:prstGeom prst="rect">
            <a:avLst/>
          </a:prstGeom>
          <a:noFill/>
        </p:spPr>
        <p:txBody>
          <a:bodyPr wrap="square" lIns="0" tIns="0" rIns="0" bIns="0" rtlCol="0">
            <a:spAutoFit/>
          </a:bodyPr>
          <a:lstStyle/>
          <a:p>
            <a:pPr algn="just" eaLnBrk="1" fontAlgn="auto" hangingPunct="1">
              <a:lnSpc>
                <a:spcPct val="130000"/>
              </a:lnSpc>
              <a:spcBef>
                <a:spcPts val="0"/>
              </a:spcBef>
              <a:spcAft>
                <a:spcPts val="0"/>
              </a:spcAft>
            </a:pPr>
            <a:r>
              <a:rPr lang="zh-CN" altLang="en-US" sz="2000" spc="300">
                <a:solidFill>
                  <a:srgbClr val="A13F0B"/>
                </a:solidFill>
                <a:latin typeface="微软雅黑" panose="020B0503020204020204" pitchFamily="34" charset="-122"/>
                <a:ea typeface="微软雅黑" panose="020B0503020204020204" pitchFamily="34" charset="-122"/>
              </a:rPr>
              <a:t>难点</a:t>
            </a:r>
            <a:r>
              <a:rPr lang="zh-CN" altLang="en-US" sz="2000" spc="300">
                <a:solidFill>
                  <a:schemeClr val="accent4"/>
                </a:solidFill>
                <a:latin typeface="微软雅黑" panose="020B0503020204020204" pitchFamily="34" charset="-122"/>
                <a:ea typeface="微软雅黑" panose="020B0503020204020204" pitchFamily="34" charset="-122"/>
              </a:rPr>
              <a:t>：</a:t>
            </a:r>
            <a:r>
              <a:rPr lang="zh-CN" altLang="en-US" sz="2000" spc="300">
                <a:latin typeface="微软雅黑" panose="020B0503020204020204" pitchFamily="34" charset="-122"/>
                <a:ea typeface="微软雅黑" panose="020B0503020204020204" pitchFamily="34" charset="-122"/>
              </a:rPr>
              <a:t>由于无监督学习没有标签，文本如何高效表示、聚类算法如何设计、</a:t>
            </a:r>
            <a:r>
              <a:rPr lang="en-US" altLang="zh-CN" sz="2000" spc="300">
                <a:latin typeface="微软雅黑" panose="020B0503020204020204" pitchFamily="34" charset="-122"/>
                <a:ea typeface="微软雅黑" panose="020B0503020204020204" pitchFamily="34" charset="-122"/>
              </a:rPr>
              <a:t>K</a:t>
            </a:r>
            <a:r>
              <a:rPr lang="zh-CN" altLang="en-US" sz="2000" spc="300">
                <a:latin typeface="微软雅黑" panose="020B0503020204020204" pitchFamily="34" charset="-122"/>
              </a:rPr>
              <a:t>值怎样</a:t>
            </a:r>
            <a:r>
              <a:rPr lang="zh-CN" altLang="en-US" sz="2000" spc="300">
                <a:latin typeface="微软雅黑" panose="020B0503020204020204" pitchFamily="34" charset="-122"/>
                <a:ea typeface="微软雅黑" panose="020B0503020204020204" pitchFamily="34" charset="-122"/>
              </a:rPr>
              <a:t>选取</a:t>
            </a:r>
            <a:r>
              <a:rPr lang="zh-CN" altLang="en-US" sz="2000" spc="300">
                <a:latin typeface="微软雅黑" panose="020B0503020204020204" pitchFamily="34" charset="-122"/>
              </a:rPr>
              <a:t>等等都需要仔细考虑</a:t>
            </a:r>
            <a:endParaRPr lang="zh-CN" altLang="en-US" sz="2000" spc="3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69037644"/>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基于模型的聚类算法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8EF16B43-A631-4EFA-B8D2-B73F945E67B1}"/>
              </a:ext>
            </a:extLst>
          </p:cNvPr>
          <p:cNvSpPr txBox="1"/>
          <p:nvPr/>
        </p:nvSpPr>
        <p:spPr>
          <a:xfrm>
            <a:off x="281731" y="1097606"/>
            <a:ext cx="1893297"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000" b="1" kern="0" spc="300" dirty="0">
                <a:solidFill>
                  <a:srgbClr val="FFFFFF"/>
                </a:solidFill>
                <a:latin typeface="微软雅黑" panose="020B0503020204020204" pitchFamily="34" charset="-122"/>
              </a:rPr>
              <a:t>高斯分布</a:t>
            </a:r>
            <a:endPar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pic>
        <p:nvPicPr>
          <p:cNvPr id="11" name="Picture 2">
            <a:extLst>
              <a:ext uri="{FF2B5EF4-FFF2-40B4-BE49-F238E27FC236}">
                <a16:creationId xmlns:a16="http://schemas.microsoft.com/office/drawing/2014/main" id="{FB3BBA19-06CC-4F64-8515-A4A949AB0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75" y="881223"/>
            <a:ext cx="4477835" cy="2332205"/>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FB3AA4C0-F8CA-4165-BECC-425D7ABFCCC3}"/>
              </a:ext>
            </a:extLst>
          </p:cNvPr>
          <p:cNvSpPr txBox="1"/>
          <p:nvPr/>
        </p:nvSpPr>
        <p:spPr>
          <a:xfrm>
            <a:off x="281731" y="3555811"/>
            <a:ext cx="11525570" cy="961289"/>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zh-CN" altLang="en-US" sz="2000" dirty="0">
                <a:latin typeface="+mn-ea"/>
                <a:ea typeface="+mn-ea"/>
              </a:rPr>
              <a:t>高斯混合模型</a:t>
            </a:r>
            <a:r>
              <a:rPr lang="en-US" altLang="zh-CN" sz="2000" dirty="0">
                <a:latin typeface="+mn-ea"/>
                <a:ea typeface="+mn-ea"/>
              </a:rPr>
              <a:t>(GMM)</a:t>
            </a:r>
            <a:r>
              <a:rPr lang="zh-CN" altLang="en-US" sz="2000" dirty="0">
                <a:latin typeface="+mn-ea"/>
                <a:ea typeface="+mn-ea"/>
              </a:rPr>
              <a:t> 就是用高斯概率密度函数（正态分布曲线）精确地量化事物，它是一个将事物分解为若干的基于高斯概率密度函数（正态分布曲线）形成的模型。</a:t>
            </a:r>
            <a:endParaRPr lang="en-US" altLang="zh-CN" sz="2000" dirty="0">
              <a:latin typeface="+mn-ea"/>
              <a:ea typeface="+mn-ea"/>
            </a:endParaRPr>
          </a:p>
        </p:txBody>
      </p:sp>
      <p:sp>
        <p:nvSpPr>
          <p:cNvPr id="14" name="文本框 13">
            <a:extLst>
              <a:ext uri="{FF2B5EF4-FFF2-40B4-BE49-F238E27FC236}">
                <a16:creationId xmlns:a16="http://schemas.microsoft.com/office/drawing/2014/main" id="{9D5C4362-FF19-432B-BB7A-77823F47EBDA}"/>
              </a:ext>
            </a:extLst>
          </p:cNvPr>
          <p:cNvSpPr txBox="1"/>
          <p:nvPr/>
        </p:nvSpPr>
        <p:spPr>
          <a:xfrm>
            <a:off x="272545" y="3105791"/>
            <a:ext cx="1893297"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GMM</a:t>
            </a:r>
            <a:endPar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pic>
        <p:nvPicPr>
          <p:cNvPr id="4098" name="Picture 2">
            <a:extLst>
              <a:ext uri="{FF2B5EF4-FFF2-40B4-BE49-F238E27FC236}">
                <a16:creationId xmlns:a16="http://schemas.microsoft.com/office/drawing/2014/main" id="{DA7DB067-9212-47F4-A486-90C784D20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85" y="4650871"/>
            <a:ext cx="5316655" cy="13099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A8CFA96-E232-4B3A-A558-08262EBA6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2215" y="4517100"/>
            <a:ext cx="5895187" cy="146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7456138"/>
      </p:ext>
    </p:extLst>
  </p:cSld>
  <p:clrMapOvr>
    <a:masterClrMapping/>
  </p:clrMapOvr>
  <p:transition spd="med">
    <p:pull/>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基于模型的聚类算法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1F0E3EB3-BDE4-4C90-8189-C635A32C3C90}"/>
              </a:ext>
            </a:extLst>
          </p:cNvPr>
          <p:cNvSpPr txBox="1"/>
          <p:nvPr/>
        </p:nvSpPr>
        <p:spPr>
          <a:xfrm>
            <a:off x="1229495" y="2024513"/>
            <a:ext cx="9518635" cy="2346283"/>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000" dirty="0">
                <a:latin typeface="+mn-ea"/>
                <a:ea typeface="+mn-ea"/>
              </a:rPr>
              <a:t>GMM</a:t>
            </a:r>
            <a:r>
              <a:rPr lang="zh-CN" altLang="en-US" sz="2000" dirty="0">
                <a:latin typeface="+mn-ea"/>
                <a:ea typeface="+mn-ea"/>
              </a:rPr>
              <a:t>就是指对样本的概率密度分布进行估计，而估计采用的模型是几个高斯模型的加权和。</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每个高斯模型就代表了一个类（一个</a:t>
            </a:r>
            <a:r>
              <a:rPr lang="en-US" altLang="zh-CN" sz="2000" dirty="0">
                <a:latin typeface="+mn-ea"/>
                <a:ea typeface="+mn-ea"/>
              </a:rPr>
              <a:t>Cluster</a:t>
            </a:r>
            <a:r>
              <a:rPr lang="zh-CN" altLang="en-US" sz="2000" dirty="0">
                <a:latin typeface="+mn-ea"/>
                <a:ea typeface="+mn-ea"/>
              </a:rPr>
              <a:t>）。对样本中的数据分别在几个高斯模型上投影，就会分别得到在各个类上的概率。</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可以选取概率最大的类所为判决结果。</a:t>
            </a:r>
          </a:p>
        </p:txBody>
      </p:sp>
    </p:spTree>
    <p:extLst>
      <p:ext uri="{BB962C8B-B14F-4D97-AF65-F5344CB8AC3E}">
        <p14:creationId xmlns:p14="http://schemas.microsoft.com/office/powerpoint/2010/main" val="108189381"/>
      </p:ext>
    </p:extLst>
  </p:cSld>
  <p:clrMapOvr>
    <a:masterClrMapping/>
  </p:clrMapOvr>
  <p:transition spd="med">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基于模型的聚类算法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1F0E3EB3-BDE4-4C90-8189-C635A32C3C90}"/>
              </a:ext>
            </a:extLst>
          </p:cNvPr>
          <p:cNvSpPr txBox="1"/>
          <p:nvPr/>
        </p:nvSpPr>
        <p:spPr>
          <a:xfrm>
            <a:off x="770003" y="1856324"/>
            <a:ext cx="9968667" cy="2807948"/>
          </a:xfrm>
          <a:prstGeom prst="rect">
            <a:avLst/>
          </a:prstGeom>
          <a:noFill/>
        </p:spPr>
        <p:txBody>
          <a:bodyPr wrap="square">
            <a:spAutoFit/>
          </a:bodyPr>
          <a:lstStyle/>
          <a:p>
            <a:pPr marL="342900" indent="-342900">
              <a:lnSpc>
                <a:spcPct val="150000"/>
              </a:lnSpc>
              <a:buFont typeface="Wingdings" panose="05000000000000000000" pitchFamily="2" charset="2"/>
              <a:buChar char="Ø"/>
            </a:pPr>
            <a:r>
              <a:rPr lang="en-US" altLang="zh-CN" sz="2000" dirty="0">
                <a:latin typeface="+mn-ea"/>
                <a:ea typeface="+mn-ea"/>
              </a:rPr>
              <a:t>SOM(Self Organizing Maps )</a:t>
            </a:r>
            <a:r>
              <a:rPr lang="zh-CN" altLang="en-US" sz="2000" dirty="0">
                <a:latin typeface="+mn-ea"/>
                <a:ea typeface="+mn-ea"/>
              </a:rPr>
              <a:t>是通过模拟人脑对信号处理的特点而发展起来的一种人工神经网络。</a:t>
            </a:r>
            <a:endParaRPr lang="en-US" altLang="zh-CN" sz="2000" dirty="0">
              <a:latin typeface="+mn-ea"/>
              <a:ea typeface="+mn-ea"/>
            </a:endParaRPr>
          </a:p>
          <a:p>
            <a:pPr marL="342900" indent="-342900">
              <a:lnSpc>
                <a:spcPct val="150000"/>
              </a:lnSpc>
              <a:buFont typeface="Wingdings" panose="05000000000000000000" pitchFamily="2" charset="2"/>
              <a:buChar char="Ø"/>
            </a:pPr>
            <a:r>
              <a:rPr lang="zh-CN" altLang="en-US" sz="2000" dirty="0">
                <a:latin typeface="+mn-ea"/>
                <a:ea typeface="+mn-ea"/>
              </a:rPr>
              <a:t>该算法假设在输入对象中存在一些拓扑结构或顺序，可以实现从输入空间</a:t>
            </a:r>
            <a:r>
              <a:rPr lang="en-US" altLang="zh-CN" sz="2000" dirty="0">
                <a:latin typeface="+mn-ea"/>
                <a:ea typeface="+mn-ea"/>
              </a:rPr>
              <a:t>(n</a:t>
            </a:r>
            <a:r>
              <a:rPr lang="zh-CN" altLang="en-US" sz="2000" dirty="0">
                <a:latin typeface="+mn-ea"/>
                <a:ea typeface="+mn-ea"/>
              </a:rPr>
              <a:t>维</a:t>
            </a:r>
            <a:r>
              <a:rPr lang="en-US" altLang="zh-CN" sz="2000" dirty="0">
                <a:latin typeface="+mn-ea"/>
                <a:ea typeface="+mn-ea"/>
              </a:rPr>
              <a:t>)</a:t>
            </a:r>
            <a:r>
              <a:rPr lang="zh-CN" altLang="en-US" sz="2000" dirty="0">
                <a:latin typeface="+mn-ea"/>
                <a:ea typeface="+mn-ea"/>
              </a:rPr>
              <a:t>到输出平面</a:t>
            </a:r>
            <a:r>
              <a:rPr lang="en-US" altLang="zh-CN" sz="2000" dirty="0">
                <a:latin typeface="+mn-ea"/>
                <a:ea typeface="+mn-ea"/>
              </a:rPr>
              <a:t>(2</a:t>
            </a:r>
            <a:r>
              <a:rPr lang="zh-CN" altLang="en-US" sz="2000" dirty="0">
                <a:latin typeface="+mn-ea"/>
                <a:ea typeface="+mn-ea"/>
              </a:rPr>
              <a:t>维</a:t>
            </a:r>
            <a:r>
              <a:rPr lang="en-US" altLang="zh-CN" sz="2000" dirty="0">
                <a:latin typeface="+mn-ea"/>
                <a:ea typeface="+mn-ea"/>
              </a:rPr>
              <a:t>)</a:t>
            </a:r>
            <a:r>
              <a:rPr lang="zh-CN" altLang="en-US" sz="2000" dirty="0">
                <a:latin typeface="+mn-ea"/>
                <a:ea typeface="+mn-ea"/>
              </a:rPr>
              <a:t>的降维映射，其映射具有拓扑特征保持性质</a:t>
            </a:r>
            <a:r>
              <a:rPr lang="en-US" altLang="zh-CN" sz="2000" dirty="0">
                <a:latin typeface="+mn-ea"/>
                <a:ea typeface="+mn-ea"/>
              </a:rPr>
              <a:t>,</a:t>
            </a:r>
            <a:r>
              <a:rPr lang="zh-CN" altLang="en-US" sz="2000" dirty="0">
                <a:latin typeface="+mn-ea"/>
                <a:ea typeface="+mn-ea"/>
              </a:rPr>
              <a:t>与实际的大脑处理有很强的理论联系。</a:t>
            </a:r>
            <a:endParaRPr lang="en-US" altLang="zh-CN" sz="2000" dirty="0">
              <a:latin typeface="+mn-ea"/>
              <a:ea typeface="+mn-ea"/>
            </a:endParaRPr>
          </a:p>
          <a:p>
            <a:pPr marL="342900" indent="-342900">
              <a:lnSpc>
                <a:spcPct val="150000"/>
              </a:lnSpc>
              <a:buFont typeface="Wingdings" panose="05000000000000000000" pitchFamily="2" charset="2"/>
              <a:buChar char="Ø"/>
            </a:pPr>
            <a:r>
              <a:rPr lang="en-US" altLang="zh-CN" sz="2000" dirty="0">
                <a:latin typeface="+mn-ea"/>
                <a:ea typeface="+mn-ea"/>
              </a:rPr>
              <a:t>SOM</a:t>
            </a:r>
            <a:r>
              <a:rPr lang="zh-CN" altLang="en-US" sz="2000" dirty="0">
                <a:latin typeface="+mn-ea"/>
                <a:ea typeface="+mn-ea"/>
              </a:rPr>
              <a:t>可以对数据进行无监督学习聚类。</a:t>
            </a:r>
            <a:endParaRPr lang="en-US" altLang="zh-CN" sz="2000" dirty="0">
              <a:latin typeface="+mn-ea"/>
              <a:ea typeface="+mn-ea"/>
            </a:endParaRPr>
          </a:p>
        </p:txBody>
      </p:sp>
      <p:sp>
        <p:nvSpPr>
          <p:cNvPr id="6" name="文本框 5">
            <a:extLst>
              <a:ext uri="{FF2B5EF4-FFF2-40B4-BE49-F238E27FC236}">
                <a16:creationId xmlns:a16="http://schemas.microsoft.com/office/drawing/2014/main" id="{2ADB27F7-256A-41DE-8C3A-6C36A3FA5EB3}"/>
              </a:ext>
            </a:extLst>
          </p:cNvPr>
          <p:cNvSpPr txBox="1"/>
          <p:nvPr/>
        </p:nvSpPr>
        <p:spPr>
          <a:xfrm>
            <a:off x="281731" y="1061592"/>
            <a:ext cx="2878719"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000" b="1" kern="0" spc="300" dirty="0">
                <a:solidFill>
                  <a:srgbClr val="FFFFFF"/>
                </a:solidFill>
                <a:latin typeface="微软雅黑" panose="020B0503020204020204" pitchFamily="34" charset="-122"/>
              </a:rPr>
              <a:t>自组织映射</a:t>
            </a:r>
            <a:r>
              <a:rPr lang="en-US" altLang="zh-CN" sz="2000" b="1" kern="0" spc="300" dirty="0">
                <a:solidFill>
                  <a:srgbClr val="FFFFFF"/>
                </a:solidFill>
                <a:latin typeface="微软雅黑" panose="020B0503020204020204" pitchFamily="34" charset="-122"/>
              </a:rPr>
              <a:t>SOM</a:t>
            </a:r>
            <a:r>
              <a:rPr lang="zh-CN" altLang="en-US" sz="2000" b="1" kern="0" spc="300" dirty="0">
                <a:solidFill>
                  <a:srgbClr val="FFFFFF"/>
                </a:solidFill>
                <a:latin typeface="微软雅黑" panose="020B0503020204020204" pitchFamily="34" charset="-122"/>
              </a:rPr>
              <a:t>算法</a:t>
            </a:r>
          </a:p>
        </p:txBody>
      </p:sp>
    </p:spTree>
    <p:extLst>
      <p:ext uri="{BB962C8B-B14F-4D97-AF65-F5344CB8AC3E}">
        <p14:creationId xmlns:p14="http://schemas.microsoft.com/office/powerpoint/2010/main" val="3260858463"/>
      </p:ext>
    </p:extLst>
  </p:cSld>
  <p:clrMapOvr>
    <a:masterClrMapping/>
  </p:clrMapOvr>
  <p:transition spd="med">
    <p:pull/>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sz="2800" b="1" dirty="0">
                <a:sym typeface="+mn-lt"/>
              </a:rPr>
              <a:t>基于模型的聚类算法</a:t>
            </a:r>
            <a:endParaRPr lang="zh-CN" altLang="en-US" dirty="0"/>
          </a:p>
        </p:txBody>
      </p:sp>
      <p:sp>
        <p:nvSpPr>
          <p:cNvPr id="7" name="文本框 6"/>
          <p:cNvSpPr txBox="1"/>
          <p:nvPr/>
        </p:nvSpPr>
        <p:spPr>
          <a:xfrm>
            <a:off x="725013" y="2023473"/>
            <a:ext cx="2487168" cy="1769715"/>
          </a:xfrm>
          <a:prstGeom prst="rect">
            <a:avLst/>
          </a:prstGeom>
          <a:noFill/>
        </p:spPr>
        <p:txBody>
          <a:bodyPr wrap="square" lIns="0" tIns="0" rIns="0" bIns="0" rtlCol="0">
            <a:spAutoFit/>
          </a:bodyPr>
          <a:lstStyle/>
          <a:p>
            <a:pPr algn="l"/>
            <a:r>
              <a:rPr lang="zh-CN" altLang="en-US" sz="11500" spc="300" dirty="0">
                <a:solidFill>
                  <a:schemeClr val="accent4"/>
                </a:solidFill>
                <a:latin typeface="黑体" panose="02010609060101010101" pitchFamily="49" charset="-122"/>
                <a:ea typeface="黑体" panose="02010609060101010101" pitchFamily="49" charset="-122"/>
              </a:rPr>
              <a:t>“</a:t>
            </a:r>
          </a:p>
        </p:txBody>
      </p:sp>
      <p:cxnSp>
        <p:nvCxnSpPr>
          <p:cNvPr id="8" name="直接连接符 7"/>
          <p:cNvCxnSpPr/>
          <p:nvPr/>
        </p:nvCxnSpPr>
        <p:spPr>
          <a:xfrm>
            <a:off x="3468913" y="1897299"/>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782935" y="5319567"/>
            <a:ext cx="6948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112546" y="4240329"/>
            <a:ext cx="1632320" cy="1769715"/>
          </a:xfrm>
          <a:prstGeom prst="rect">
            <a:avLst/>
          </a:prstGeom>
          <a:noFill/>
        </p:spPr>
        <p:txBody>
          <a:bodyPr wrap="square" lIns="0" tIns="0" rIns="0" bIns="0" rtlCol="0">
            <a:spAutoFit/>
          </a:bodyPr>
          <a:lstStyle/>
          <a:p>
            <a:pPr algn="l"/>
            <a:r>
              <a:rPr lang="en-US" altLang="zh-CN" sz="11500" spc="300" dirty="0">
                <a:solidFill>
                  <a:schemeClr val="accent4"/>
                </a:solidFill>
                <a:latin typeface="黑体" panose="02010609060101010101" pitchFamily="49" charset="-122"/>
                <a:ea typeface="黑体" panose="02010609060101010101" pitchFamily="49" charset="-122"/>
              </a:rPr>
              <a:t>”</a:t>
            </a:r>
            <a:endParaRPr lang="zh-CN" altLang="en-US" sz="11500" spc="300" dirty="0">
              <a:solidFill>
                <a:schemeClr val="accent4"/>
              </a:solidFill>
              <a:latin typeface="黑体" panose="02010609060101010101" pitchFamily="49" charset="-122"/>
              <a:ea typeface="黑体" panose="02010609060101010101" pitchFamily="49" charset="-122"/>
            </a:endParaRPr>
          </a:p>
        </p:txBody>
      </p:sp>
      <p:sp>
        <p:nvSpPr>
          <p:cNvPr id="16" name="文本框 15"/>
          <p:cNvSpPr txBox="1"/>
          <p:nvPr/>
        </p:nvSpPr>
        <p:spPr>
          <a:xfrm>
            <a:off x="2183083" y="2627444"/>
            <a:ext cx="8067315" cy="2184701"/>
          </a:xfrm>
          <a:prstGeom prst="rect">
            <a:avLst/>
          </a:prstGeom>
          <a:noFill/>
        </p:spPr>
        <p:txBody>
          <a:bodyPr wrap="square" lIns="0" tIns="0" rIns="0" bIns="0" rtlCol="0">
            <a:spAutoFit/>
          </a:bodyPr>
          <a:lstStyle/>
          <a:p>
            <a:pPr algn="ctr">
              <a:lnSpc>
                <a:spcPct val="120000"/>
              </a:lnSpc>
            </a:pPr>
            <a:r>
              <a:rPr lang="zh-CN" altLang="en-US" sz="2000" b="1" spc="300" dirty="0">
                <a:solidFill>
                  <a:schemeClr val="accent1"/>
                </a:solidFill>
                <a:latin typeface="+mn-ea"/>
              </a:rPr>
              <a:t>本质上是一种只有输入层</a:t>
            </a:r>
            <a:r>
              <a:rPr lang="en-US" altLang="zh-CN" sz="2000" b="1" spc="300" dirty="0">
                <a:solidFill>
                  <a:schemeClr val="accent1"/>
                </a:solidFill>
                <a:latin typeface="+mn-ea"/>
              </a:rPr>
              <a:t>--</a:t>
            </a:r>
            <a:r>
              <a:rPr lang="zh-CN" altLang="en-US" sz="2000" b="1" spc="300" dirty="0">
                <a:solidFill>
                  <a:schemeClr val="accent1"/>
                </a:solidFill>
                <a:latin typeface="+mn-ea"/>
              </a:rPr>
              <a:t>隐藏层的神经网络。隐藏层中的一个节点代表一个需要聚成的类。训练时采用“竞争学习”的方式，每个输入的样例在隐藏层中找到一个和它最匹配的节点，称为它的激活节点，也叫“</a:t>
            </a:r>
            <a:r>
              <a:rPr lang="en-US" altLang="zh-CN" sz="2000" b="1" spc="300" dirty="0">
                <a:solidFill>
                  <a:schemeClr val="accent1"/>
                </a:solidFill>
                <a:latin typeface="+mn-ea"/>
              </a:rPr>
              <a:t>winning neuron”</a:t>
            </a:r>
            <a:r>
              <a:rPr lang="zh-CN" altLang="en-US" sz="2000" b="1" spc="300" dirty="0">
                <a:solidFill>
                  <a:schemeClr val="accent1"/>
                </a:solidFill>
                <a:latin typeface="+mn-ea"/>
              </a:rPr>
              <a:t>。紧接着用随机梯度下降法更新激活节点的参数。同时，和激活节点临近的点也根据它们距离激活节点的远近而适当地更新参数。</a:t>
            </a:r>
          </a:p>
        </p:txBody>
      </p:sp>
      <p:sp>
        <p:nvSpPr>
          <p:cNvPr id="17" name="文本框 16"/>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0BD8BB9B-18D7-4AE9-9BC7-F2F2E2505B89}"/>
              </a:ext>
            </a:extLst>
          </p:cNvPr>
          <p:cNvSpPr txBox="1"/>
          <p:nvPr/>
        </p:nvSpPr>
        <p:spPr>
          <a:xfrm>
            <a:off x="5511089" y="2051023"/>
            <a:ext cx="2185852" cy="458490"/>
          </a:xfrm>
          <a:prstGeom prst="roundRect">
            <a:avLst/>
          </a:prstGeom>
          <a:solidFill>
            <a:srgbClr val="A13F0B"/>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SOM</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算法思想</a:t>
            </a:r>
          </a:p>
        </p:txBody>
      </p:sp>
    </p:spTree>
    <p:extLst>
      <p:ext uri="{BB962C8B-B14F-4D97-AF65-F5344CB8AC3E}">
        <p14:creationId xmlns:p14="http://schemas.microsoft.com/office/powerpoint/2010/main" val="1963810839"/>
      </p:ext>
    </p:extLst>
  </p:cSld>
  <p:clrMapOvr>
    <a:masterClrMapping/>
  </p:clrMapOvr>
  <p:transition spd="med">
    <p:pull/>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基于模型的聚类算法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7" name="文本框 6">
            <a:extLst>
              <a:ext uri="{FF2B5EF4-FFF2-40B4-BE49-F238E27FC236}">
                <a16:creationId xmlns:a16="http://schemas.microsoft.com/office/drawing/2014/main" id="{D04FA7DE-528D-4D13-9D86-FD97C0CB9C11}"/>
              </a:ext>
            </a:extLst>
          </p:cNvPr>
          <p:cNvSpPr txBox="1"/>
          <p:nvPr/>
        </p:nvSpPr>
        <p:spPr>
          <a:xfrm>
            <a:off x="1327387" y="1008177"/>
            <a:ext cx="9537225" cy="1422954"/>
          </a:xfrm>
          <a:prstGeom prst="rect">
            <a:avLst/>
          </a:prstGeom>
          <a:noFill/>
        </p:spPr>
        <p:txBody>
          <a:bodyPr wrap="square">
            <a:spAutoFit/>
          </a:bodyPr>
          <a:lstStyle/>
          <a:p>
            <a:pPr>
              <a:lnSpc>
                <a:spcPct val="150000"/>
              </a:lnSpc>
            </a:pPr>
            <a:r>
              <a:rPr lang="en-US" altLang="zh-CN" sz="2000" dirty="0">
                <a:latin typeface="+mn-ea"/>
                <a:ea typeface="+mn-ea"/>
              </a:rPr>
              <a:t>SOM</a:t>
            </a:r>
            <a:r>
              <a:rPr lang="zh-CN" altLang="en-US" sz="2000" dirty="0">
                <a:latin typeface="+mn-ea"/>
                <a:ea typeface="+mn-ea"/>
              </a:rPr>
              <a:t>的一个特点是，隐藏层的节点是有拓扑关系的。这个拓扑关系需要我们确定，如果想要一维的模型，那么隐藏节点依次连成一条线；如果想要二维的拓扑关系，那么就行成一个平面，如下图所示（也叫</a:t>
            </a:r>
            <a:r>
              <a:rPr lang="en-US" altLang="zh-CN" sz="2000" dirty="0" err="1">
                <a:latin typeface="+mn-ea"/>
                <a:ea typeface="+mn-ea"/>
              </a:rPr>
              <a:t>Kohonen</a:t>
            </a:r>
            <a:r>
              <a:rPr lang="en-US" altLang="zh-CN" sz="2000" dirty="0">
                <a:latin typeface="+mn-ea"/>
                <a:ea typeface="+mn-ea"/>
              </a:rPr>
              <a:t> Network</a:t>
            </a:r>
            <a:r>
              <a:rPr lang="zh-CN" altLang="en-US" sz="2000" dirty="0">
                <a:latin typeface="+mn-ea"/>
                <a:ea typeface="+mn-ea"/>
              </a:rPr>
              <a:t>）：</a:t>
            </a:r>
          </a:p>
        </p:txBody>
      </p:sp>
      <p:pic>
        <p:nvPicPr>
          <p:cNvPr id="13" name="图片 12">
            <a:extLst>
              <a:ext uri="{FF2B5EF4-FFF2-40B4-BE49-F238E27FC236}">
                <a16:creationId xmlns:a16="http://schemas.microsoft.com/office/drawing/2014/main" id="{FF59F7FC-F433-4A31-AD27-8017B4ED1E57}"/>
              </a:ext>
            </a:extLst>
          </p:cNvPr>
          <p:cNvPicPr>
            <a:picLocks noChangeAspect="1"/>
          </p:cNvPicPr>
          <p:nvPr/>
        </p:nvPicPr>
        <p:blipFill>
          <a:blip r:embed="rId3"/>
          <a:stretch>
            <a:fillRect/>
          </a:stretch>
        </p:blipFill>
        <p:spPr>
          <a:xfrm>
            <a:off x="3090851" y="2817387"/>
            <a:ext cx="5621089" cy="2435333"/>
          </a:xfrm>
          <a:prstGeom prst="rect">
            <a:avLst/>
          </a:prstGeom>
        </p:spPr>
      </p:pic>
    </p:spTree>
    <p:extLst>
      <p:ext uri="{BB962C8B-B14F-4D97-AF65-F5344CB8AC3E}">
        <p14:creationId xmlns:p14="http://schemas.microsoft.com/office/powerpoint/2010/main" val="2519624158"/>
      </p:ext>
    </p:extLst>
  </p:cSld>
  <p:clrMapOvr>
    <a:masterClrMapping/>
  </p:clrMapOvr>
  <p:transition spd="med">
    <p:pull/>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基于模型的聚类算法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15" name="文本框 14">
            <a:extLst>
              <a:ext uri="{FF2B5EF4-FFF2-40B4-BE49-F238E27FC236}">
                <a16:creationId xmlns:a16="http://schemas.microsoft.com/office/drawing/2014/main" id="{017E65A6-7DAD-4F5E-A291-02F095D59E3B}"/>
              </a:ext>
            </a:extLst>
          </p:cNvPr>
          <p:cNvSpPr txBox="1"/>
          <p:nvPr/>
        </p:nvSpPr>
        <p:spPr>
          <a:xfrm>
            <a:off x="357352" y="919724"/>
            <a:ext cx="11816178" cy="2654060"/>
          </a:xfrm>
          <a:prstGeom prst="rect">
            <a:avLst/>
          </a:prstGeom>
          <a:noFill/>
        </p:spPr>
        <p:txBody>
          <a:bodyPr wrap="square">
            <a:spAutoFit/>
          </a:bodyPr>
          <a:lstStyle/>
          <a:p>
            <a:pPr>
              <a:lnSpc>
                <a:spcPct val="150000"/>
              </a:lnSpc>
            </a:pPr>
            <a:r>
              <a:rPr lang="en-US" altLang="zh-CN" sz="2000" dirty="0">
                <a:latin typeface="+mn-ea"/>
                <a:ea typeface="+mn-ea"/>
              </a:rPr>
              <a:t>SOM</a:t>
            </a:r>
            <a:r>
              <a:rPr lang="zh-CN" altLang="en-US" sz="2000" dirty="0">
                <a:latin typeface="+mn-ea"/>
                <a:ea typeface="+mn-ea"/>
              </a:rPr>
              <a:t>网络包含输入层和输出层：</a:t>
            </a:r>
            <a:endParaRPr lang="en-US" altLang="zh-CN" sz="2000" dirty="0">
              <a:latin typeface="+mn-ea"/>
              <a:ea typeface="+mn-ea"/>
            </a:endParaRPr>
          </a:p>
          <a:p>
            <a:pPr marL="285750" indent="-285750">
              <a:buFont typeface="Wingdings" panose="05000000000000000000" pitchFamily="2" charset="2"/>
              <a:buChar char="Ø"/>
            </a:pPr>
            <a:r>
              <a:rPr lang="zh-CN" altLang="en-US" sz="2000" dirty="0">
                <a:latin typeface="+mn-ea"/>
                <a:ea typeface="+mn-ea"/>
              </a:rPr>
              <a:t>输入层：对应一个高维的输入向量，接收外界信息，将输入模式向竞争层传递，起“观察”作用；</a:t>
            </a:r>
            <a:endParaRPr lang="en-US" altLang="zh-CN" sz="2000" dirty="0">
              <a:latin typeface="+mn-ea"/>
              <a:ea typeface="+mn-ea"/>
            </a:endParaRPr>
          </a:p>
          <a:p>
            <a:pPr marL="285750" indent="-285750">
              <a:lnSpc>
                <a:spcPct val="150000"/>
              </a:lnSpc>
              <a:buFont typeface="Wingdings" panose="05000000000000000000" pitchFamily="2" charset="2"/>
              <a:buChar char="Ø"/>
            </a:pPr>
            <a:r>
              <a:rPr lang="zh-CN" altLang="en-US" sz="2000" dirty="0">
                <a:latin typeface="+mn-ea"/>
                <a:ea typeface="+mn-ea"/>
              </a:rPr>
              <a:t>输出层</a:t>
            </a:r>
            <a:r>
              <a:rPr lang="en-US" altLang="zh-CN" sz="2000" dirty="0">
                <a:latin typeface="+mn-ea"/>
                <a:ea typeface="+mn-ea"/>
              </a:rPr>
              <a:t>(</a:t>
            </a:r>
            <a:r>
              <a:rPr lang="zh-CN" altLang="en-US" sz="2000" dirty="0">
                <a:latin typeface="+mn-ea"/>
                <a:ea typeface="+mn-ea"/>
              </a:rPr>
              <a:t>竞争层</a:t>
            </a:r>
            <a:r>
              <a:rPr lang="en-US" altLang="zh-CN" sz="2000" dirty="0">
                <a:latin typeface="+mn-ea"/>
                <a:ea typeface="+mn-ea"/>
              </a:rPr>
              <a:t>)</a:t>
            </a:r>
            <a:r>
              <a:rPr lang="zh-CN" altLang="en-US" sz="2000" dirty="0">
                <a:latin typeface="+mn-ea"/>
                <a:ea typeface="+mn-ea"/>
              </a:rPr>
              <a:t>：由一系列组织在</a:t>
            </a:r>
            <a:r>
              <a:rPr lang="en-US" altLang="zh-CN" sz="2000" dirty="0">
                <a:latin typeface="+mn-ea"/>
                <a:ea typeface="+mn-ea"/>
              </a:rPr>
              <a:t>2</a:t>
            </a:r>
            <a:r>
              <a:rPr lang="zh-CN" altLang="en-US" sz="2000" dirty="0">
                <a:latin typeface="+mn-ea"/>
                <a:ea typeface="+mn-ea"/>
              </a:rPr>
              <a:t>维网格上的有序节点构成，负责对输入模式进行分析比较，寻找规律并归类；</a:t>
            </a:r>
            <a:endParaRPr lang="en-US" altLang="zh-CN" sz="2000" dirty="0">
              <a:latin typeface="+mn-ea"/>
              <a:ea typeface="+mn-ea"/>
            </a:endParaRPr>
          </a:p>
          <a:p>
            <a:pPr marL="285750" indent="-285750">
              <a:lnSpc>
                <a:spcPct val="150000"/>
              </a:lnSpc>
              <a:buFont typeface="Wingdings" panose="05000000000000000000" pitchFamily="2" charset="2"/>
              <a:buChar char="Ø"/>
            </a:pPr>
            <a:r>
              <a:rPr lang="zh-CN" altLang="en-US" sz="2000" dirty="0">
                <a:latin typeface="+mn-ea"/>
                <a:ea typeface="+mn-ea"/>
              </a:rPr>
              <a:t>输入节点与输出节点通过权重向量连接。学习过程中找到与之距离最短的输出层单元，即获胜单元，对其更新。同时，将邻近区域的权值更新，使输出节点保持输入向量的拓扑特征。</a:t>
            </a:r>
          </a:p>
        </p:txBody>
      </p:sp>
      <p:pic>
        <p:nvPicPr>
          <p:cNvPr id="3" name="图片 2">
            <a:extLst>
              <a:ext uri="{FF2B5EF4-FFF2-40B4-BE49-F238E27FC236}">
                <a16:creationId xmlns:a16="http://schemas.microsoft.com/office/drawing/2014/main" id="{B294169F-7DE4-42C8-BDAE-C2FEC1A49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4880" y="3636081"/>
            <a:ext cx="4870880" cy="2187738"/>
          </a:xfrm>
          <a:prstGeom prst="rect">
            <a:avLst/>
          </a:prstGeom>
        </p:spPr>
      </p:pic>
      <p:sp>
        <p:nvSpPr>
          <p:cNvPr id="10" name="文本框 9">
            <a:extLst>
              <a:ext uri="{FF2B5EF4-FFF2-40B4-BE49-F238E27FC236}">
                <a16:creationId xmlns:a16="http://schemas.microsoft.com/office/drawing/2014/main" id="{24903E97-4B72-4BF2-8BF3-E4098D7E7BA4}"/>
              </a:ext>
            </a:extLst>
          </p:cNvPr>
          <p:cNvSpPr txBox="1"/>
          <p:nvPr/>
        </p:nvSpPr>
        <p:spPr>
          <a:xfrm>
            <a:off x="2860695" y="5823819"/>
            <a:ext cx="5928197" cy="369332"/>
          </a:xfrm>
          <a:prstGeom prst="rect">
            <a:avLst/>
          </a:prstGeom>
          <a:noFill/>
        </p:spPr>
        <p:txBody>
          <a:bodyPr wrap="square">
            <a:spAutoFit/>
          </a:bodyPr>
          <a:lstStyle/>
          <a:p>
            <a:r>
              <a:rPr lang="zh-CN" altLang="en-US" b="0" i="0" dirty="0">
                <a:effectLst/>
                <a:latin typeface="-apple-system"/>
              </a:rPr>
              <a:t>一种自组织神经网络的典型结构：由输入层和竞争层组成</a:t>
            </a:r>
            <a:endParaRPr lang="zh-CN" altLang="en-US" dirty="0"/>
          </a:p>
        </p:txBody>
      </p:sp>
    </p:spTree>
    <p:extLst>
      <p:ext uri="{BB962C8B-B14F-4D97-AF65-F5344CB8AC3E}">
        <p14:creationId xmlns:p14="http://schemas.microsoft.com/office/powerpoint/2010/main" val="2785402507"/>
      </p:ext>
    </p:extLst>
  </p:cSld>
  <p:clrMapOvr>
    <a:masterClrMapping/>
  </p:clrMapOvr>
  <p:transition spd="med">
    <p:pull/>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基于模型的聚类算法</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3.5</a:t>
            </a:r>
            <a:endParaRPr lang="zh-CN" altLang="en-US" sz="3600" b="1" dirty="0">
              <a:solidFill>
                <a:schemeClr val="bg1"/>
              </a:solidFill>
            </a:endParaRPr>
          </a:p>
        </p:txBody>
      </p:sp>
      <p:sp>
        <p:nvSpPr>
          <p:cNvPr id="15" name="文本框 14">
            <a:extLst>
              <a:ext uri="{FF2B5EF4-FFF2-40B4-BE49-F238E27FC236}">
                <a16:creationId xmlns:a16="http://schemas.microsoft.com/office/drawing/2014/main" id="{017E65A6-7DAD-4F5E-A291-02F095D59E3B}"/>
              </a:ext>
            </a:extLst>
          </p:cNvPr>
          <p:cNvSpPr txBox="1"/>
          <p:nvPr/>
        </p:nvSpPr>
        <p:spPr>
          <a:xfrm>
            <a:off x="2205037" y="979055"/>
            <a:ext cx="8409284" cy="2134678"/>
          </a:xfrm>
          <a:prstGeom prst="rect">
            <a:avLst/>
          </a:prstGeom>
          <a:noFill/>
        </p:spPr>
        <p:txBody>
          <a:bodyPr wrap="square">
            <a:spAutoFit/>
          </a:bodyPr>
          <a:lstStyle/>
          <a:p>
            <a:pPr>
              <a:lnSpc>
                <a:spcPct val="150000"/>
              </a:lnSpc>
            </a:pPr>
            <a:r>
              <a:rPr lang="en-US" altLang="zh-CN" dirty="0">
                <a:latin typeface="+mn-ea"/>
                <a:ea typeface="+mn-ea"/>
              </a:rPr>
              <a:t>       (1) </a:t>
            </a:r>
            <a:r>
              <a:rPr lang="zh-CN" altLang="en-US" dirty="0">
                <a:latin typeface="+mn-ea"/>
                <a:ea typeface="+mn-ea"/>
              </a:rPr>
              <a:t>网络初始化，对输出层每个节点权重赋初值</a:t>
            </a:r>
            <a:r>
              <a:rPr lang="en-US" altLang="zh-CN" dirty="0">
                <a:latin typeface="+mn-ea"/>
                <a:ea typeface="+mn-ea"/>
              </a:rPr>
              <a:t>;</a:t>
            </a:r>
          </a:p>
          <a:p>
            <a:pPr>
              <a:lnSpc>
                <a:spcPct val="150000"/>
              </a:lnSpc>
            </a:pPr>
            <a:r>
              <a:rPr lang="zh-CN" altLang="en-US" dirty="0">
                <a:latin typeface="+mn-ea"/>
                <a:ea typeface="+mn-ea"/>
              </a:rPr>
              <a:t>　　</a:t>
            </a:r>
            <a:r>
              <a:rPr lang="en-US" altLang="zh-CN" dirty="0">
                <a:latin typeface="+mn-ea"/>
                <a:ea typeface="+mn-ea"/>
              </a:rPr>
              <a:t>(2) </a:t>
            </a:r>
            <a:r>
              <a:rPr lang="zh-CN" altLang="en-US" dirty="0">
                <a:latin typeface="+mn-ea"/>
                <a:ea typeface="+mn-ea"/>
              </a:rPr>
              <a:t>将输入样本中随机选取输入向量，找到与输入向量距离最小的权重向量</a:t>
            </a:r>
            <a:r>
              <a:rPr lang="en-US" altLang="zh-CN" dirty="0">
                <a:latin typeface="+mn-ea"/>
                <a:ea typeface="+mn-ea"/>
              </a:rPr>
              <a:t>;</a:t>
            </a:r>
          </a:p>
          <a:p>
            <a:pPr>
              <a:lnSpc>
                <a:spcPct val="150000"/>
              </a:lnSpc>
            </a:pPr>
            <a:r>
              <a:rPr lang="zh-CN" altLang="en-US" dirty="0">
                <a:latin typeface="+mn-ea"/>
                <a:ea typeface="+mn-ea"/>
              </a:rPr>
              <a:t>　　</a:t>
            </a:r>
            <a:r>
              <a:rPr lang="en-US" altLang="zh-CN" dirty="0">
                <a:latin typeface="+mn-ea"/>
                <a:ea typeface="+mn-ea"/>
              </a:rPr>
              <a:t>(3) </a:t>
            </a:r>
            <a:r>
              <a:rPr lang="zh-CN" altLang="en-US" dirty="0">
                <a:latin typeface="+mn-ea"/>
                <a:ea typeface="+mn-ea"/>
              </a:rPr>
              <a:t>定义获胜单元，在获胜单元的邻近区域调整权重使其向输入向量靠拢</a:t>
            </a:r>
            <a:r>
              <a:rPr lang="en-US" altLang="zh-CN" dirty="0">
                <a:latin typeface="+mn-ea"/>
                <a:ea typeface="+mn-ea"/>
              </a:rPr>
              <a:t>;</a:t>
            </a:r>
          </a:p>
          <a:p>
            <a:pPr>
              <a:lnSpc>
                <a:spcPct val="150000"/>
              </a:lnSpc>
            </a:pPr>
            <a:r>
              <a:rPr lang="zh-CN" altLang="en-US" dirty="0">
                <a:latin typeface="+mn-ea"/>
                <a:ea typeface="+mn-ea"/>
              </a:rPr>
              <a:t>　　</a:t>
            </a:r>
            <a:r>
              <a:rPr lang="en-US" altLang="zh-CN" dirty="0">
                <a:latin typeface="+mn-ea"/>
                <a:ea typeface="+mn-ea"/>
              </a:rPr>
              <a:t>(4) </a:t>
            </a:r>
            <a:r>
              <a:rPr lang="zh-CN" altLang="en-US" dirty="0">
                <a:latin typeface="+mn-ea"/>
                <a:ea typeface="+mn-ea"/>
              </a:rPr>
              <a:t>提供新样本、进行训练</a:t>
            </a:r>
            <a:r>
              <a:rPr lang="en-US" altLang="zh-CN" dirty="0">
                <a:latin typeface="+mn-ea"/>
                <a:ea typeface="+mn-ea"/>
              </a:rPr>
              <a:t>;</a:t>
            </a:r>
          </a:p>
          <a:p>
            <a:pPr>
              <a:lnSpc>
                <a:spcPct val="150000"/>
              </a:lnSpc>
            </a:pPr>
            <a:r>
              <a:rPr lang="zh-CN" altLang="en-US" dirty="0">
                <a:latin typeface="+mn-ea"/>
                <a:ea typeface="+mn-ea"/>
              </a:rPr>
              <a:t>　　</a:t>
            </a:r>
            <a:r>
              <a:rPr lang="en-US" altLang="zh-CN" dirty="0">
                <a:latin typeface="+mn-ea"/>
                <a:ea typeface="+mn-ea"/>
              </a:rPr>
              <a:t>(5) </a:t>
            </a:r>
            <a:r>
              <a:rPr lang="zh-CN" altLang="en-US" dirty="0">
                <a:latin typeface="+mn-ea"/>
                <a:ea typeface="+mn-ea"/>
              </a:rPr>
              <a:t>收缩邻域半径、减小学习率、重复，直到小于允许值，输出聚类结果。</a:t>
            </a:r>
          </a:p>
        </p:txBody>
      </p:sp>
      <p:sp>
        <p:nvSpPr>
          <p:cNvPr id="10" name="文本框 9">
            <a:extLst>
              <a:ext uri="{FF2B5EF4-FFF2-40B4-BE49-F238E27FC236}">
                <a16:creationId xmlns:a16="http://schemas.microsoft.com/office/drawing/2014/main" id="{5658CFAF-D6E8-462D-B5FF-D4EE30BDC93E}"/>
              </a:ext>
            </a:extLst>
          </p:cNvPr>
          <p:cNvSpPr txBox="1"/>
          <p:nvPr/>
        </p:nvSpPr>
        <p:spPr>
          <a:xfrm>
            <a:off x="357352" y="995338"/>
            <a:ext cx="2248713" cy="458490"/>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US" altLang="zh-CN"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SOM</a:t>
            </a:r>
            <a:r>
              <a:rPr kumimoji="0" lang="zh-CN" altLang="en-US" sz="20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算法流程</a:t>
            </a:r>
          </a:p>
        </p:txBody>
      </p:sp>
      <p:pic>
        <p:nvPicPr>
          <p:cNvPr id="2" name="图片 1">
            <a:extLst>
              <a:ext uri="{FF2B5EF4-FFF2-40B4-BE49-F238E27FC236}">
                <a16:creationId xmlns:a16="http://schemas.microsoft.com/office/drawing/2014/main" id="{FDBD1365-A672-4572-B871-D3406AFCDE06}"/>
              </a:ext>
            </a:extLst>
          </p:cNvPr>
          <p:cNvPicPr>
            <a:picLocks noChangeAspect="1"/>
          </p:cNvPicPr>
          <p:nvPr/>
        </p:nvPicPr>
        <p:blipFill>
          <a:blip r:embed="rId3"/>
          <a:stretch>
            <a:fillRect/>
          </a:stretch>
        </p:blipFill>
        <p:spPr>
          <a:xfrm>
            <a:off x="1975302" y="3929087"/>
            <a:ext cx="7143750" cy="1933575"/>
          </a:xfrm>
          <a:prstGeom prst="rect">
            <a:avLst/>
          </a:prstGeom>
        </p:spPr>
      </p:pic>
      <p:sp>
        <p:nvSpPr>
          <p:cNvPr id="8" name="文本框 7">
            <a:extLst>
              <a:ext uri="{FF2B5EF4-FFF2-40B4-BE49-F238E27FC236}">
                <a16:creationId xmlns:a16="http://schemas.microsoft.com/office/drawing/2014/main" id="{C7D5E5DC-EEBE-4548-B772-97B559940191}"/>
              </a:ext>
            </a:extLst>
          </p:cNvPr>
          <p:cNvSpPr txBox="1"/>
          <p:nvPr/>
        </p:nvSpPr>
        <p:spPr>
          <a:xfrm>
            <a:off x="4451894" y="5872269"/>
            <a:ext cx="2349994" cy="369332"/>
          </a:xfrm>
          <a:prstGeom prst="rect">
            <a:avLst/>
          </a:prstGeom>
          <a:noFill/>
        </p:spPr>
        <p:txBody>
          <a:bodyPr wrap="square">
            <a:spAutoFit/>
          </a:bodyPr>
          <a:lstStyle/>
          <a:p>
            <a:r>
              <a:rPr lang="en-US" altLang="zh-CN" b="0" i="0" dirty="0">
                <a:solidFill>
                  <a:srgbClr val="121212"/>
                </a:solidFill>
                <a:effectLst/>
                <a:latin typeface="+mn-ea"/>
                <a:ea typeface="+mn-ea"/>
              </a:rPr>
              <a:t> SOM </a:t>
            </a:r>
            <a:r>
              <a:rPr lang="zh-CN" altLang="en-US" b="0" i="0" dirty="0">
                <a:solidFill>
                  <a:srgbClr val="121212"/>
                </a:solidFill>
                <a:effectLst/>
                <a:latin typeface="+mn-ea"/>
                <a:ea typeface="+mn-ea"/>
              </a:rPr>
              <a:t>的训练过程</a:t>
            </a:r>
            <a:endParaRPr lang="zh-CN" altLang="en-US" dirty="0">
              <a:latin typeface="+mn-ea"/>
              <a:ea typeface="+mn-ea"/>
            </a:endParaRPr>
          </a:p>
        </p:txBody>
      </p:sp>
      <p:cxnSp>
        <p:nvCxnSpPr>
          <p:cNvPr id="14" name="直接箭头连接符 13">
            <a:extLst>
              <a:ext uri="{FF2B5EF4-FFF2-40B4-BE49-F238E27FC236}">
                <a16:creationId xmlns:a16="http://schemas.microsoft.com/office/drawing/2014/main" id="{52DFD635-F516-4207-8B01-2A8CEFAF7FBE}"/>
              </a:ext>
            </a:extLst>
          </p:cNvPr>
          <p:cNvCxnSpPr>
            <a:cxnSpLocks/>
          </p:cNvCxnSpPr>
          <p:nvPr/>
        </p:nvCxnSpPr>
        <p:spPr>
          <a:xfrm flipH="1">
            <a:off x="3378918" y="3825323"/>
            <a:ext cx="492524" cy="86522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24" name="矩形 23">
            <a:extLst>
              <a:ext uri="{FF2B5EF4-FFF2-40B4-BE49-F238E27FC236}">
                <a16:creationId xmlns:a16="http://schemas.microsoft.com/office/drawing/2014/main" id="{43C741AC-30B1-4E90-A0CC-C71304723438}"/>
              </a:ext>
            </a:extLst>
          </p:cNvPr>
          <p:cNvSpPr/>
          <p:nvPr/>
        </p:nvSpPr>
        <p:spPr>
          <a:xfrm>
            <a:off x="3261842" y="3178992"/>
            <a:ext cx="2186940" cy="64633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B0105D24-9DAC-43B2-A295-BBCE7FBB7D0B}"/>
              </a:ext>
            </a:extLst>
          </p:cNvPr>
          <p:cNvSpPr txBox="1"/>
          <p:nvPr/>
        </p:nvSpPr>
        <p:spPr>
          <a:xfrm>
            <a:off x="3261842" y="3188599"/>
            <a:ext cx="2270760" cy="646331"/>
          </a:xfrm>
          <a:prstGeom prst="rect">
            <a:avLst/>
          </a:prstGeom>
          <a:noFill/>
        </p:spPr>
        <p:txBody>
          <a:bodyPr wrap="square">
            <a:spAutoFit/>
          </a:bodyPr>
          <a:lstStyle/>
          <a:p>
            <a:r>
              <a:rPr lang="zh-CN" altLang="en-US" b="0" i="0" dirty="0">
                <a:solidFill>
                  <a:srgbClr val="121212"/>
                </a:solidFill>
                <a:effectLst/>
                <a:latin typeface="-apple-system"/>
              </a:rPr>
              <a:t>紫色区域表示训练数据的分布状况</a:t>
            </a:r>
            <a:endParaRPr lang="zh-CN" altLang="en-US" dirty="0"/>
          </a:p>
        </p:txBody>
      </p:sp>
      <p:cxnSp>
        <p:nvCxnSpPr>
          <p:cNvPr id="27" name="直接箭头连接符 26">
            <a:extLst>
              <a:ext uri="{FF2B5EF4-FFF2-40B4-BE49-F238E27FC236}">
                <a16:creationId xmlns:a16="http://schemas.microsoft.com/office/drawing/2014/main" id="{FE34402A-CDCD-48E2-87CF-B95D02FBC4B3}"/>
              </a:ext>
            </a:extLst>
          </p:cNvPr>
          <p:cNvCxnSpPr>
            <a:cxnSpLocks/>
          </p:cNvCxnSpPr>
          <p:nvPr/>
        </p:nvCxnSpPr>
        <p:spPr>
          <a:xfrm>
            <a:off x="1882622" y="3834930"/>
            <a:ext cx="358140" cy="51617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
        <p:nvSpPr>
          <p:cNvPr id="28" name="矩形 27">
            <a:extLst>
              <a:ext uri="{FF2B5EF4-FFF2-40B4-BE49-F238E27FC236}">
                <a16:creationId xmlns:a16="http://schemas.microsoft.com/office/drawing/2014/main" id="{4A21CAE6-A02C-4817-B7FD-3B09D9894121}"/>
              </a:ext>
            </a:extLst>
          </p:cNvPr>
          <p:cNvSpPr/>
          <p:nvPr/>
        </p:nvSpPr>
        <p:spPr>
          <a:xfrm>
            <a:off x="357352" y="3178992"/>
            <a:ext cx="2470150" cy="64633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FA2AF6AE-FFBF-47E5-8189-C973AC5B9791}"/>
              </a:ext>
            </a:extLst>
          </p:cNvPr>
          <p:cNvSpPr txBox="1"/>
          <p:nvPr/>
        </p:nvSpPr>
        <p:spPr>
          <a:xfrm>
            <a:off x="357352" y="3188599"/>
            <a:ext cx="2653030" cy="646331"/>
          </a:xfrm>
          <a:prstGeom prst="rect">
            <a:avLst/>
          </a:prstGeom>
          <a:noFill/>
        </p:spPr>
        <p:txBody>
          <a:bodyPr wrap="square">
            <a:spAutoFit/>
          </a:bodyPr>
          <a:lstStyle/>
          <a:p>
            <a:r>
              <a:rPr lang="zh-CN" altLang="en-US"/>
              <a:t>白色网格表示从该分布中提取的当前训练数据</a:t>
            </a:r>
            <a:endParaRPr lang="zh-CN" altLang="en-US" dirty="0"/>
          </a:p>
        </p:txBody>
      </p:sp>
      <p:sp>
        <p:nvSpPr>
          <p:cNvPr id="36" name="文本框 35">
            <a:extLst>
              <a:ext uri="{FF2B5EF4-FFF2-40B4-BE49-F238E27FC236}">
                <a16:creationId xmlns:a16="http://schemas.microsoft.com/office/drawing/2014/main" id="{FD3E66E2-46D0-4029-968D-02490B5543BE}"/>
              </a:ext>
            </a:extLst>
          </p:cNvPr>
          <p:cNvSpPr txBox="1"/>
          <p:nvPr/>
        </p:nvSpPr>
        <p:spPr>
          <a:xfrm>
            <a:off x="8943812" y="3484485"/>
            <a:ext cx="2731131" cy="2308324"/>
          </a:xfrm>
          <a:prstGeom prst="rect">
            <a:avLst/>
          </a:prstGeom>
          <a:noFill/>
        </p:spPr>
        <p:txBody>
          <a:bodyPr wrap="square">
            <a:spAutoFit/>
          </a:bodyPr>
          <a:lstStyle/>
          <a:p>
            <a:r>
              <a:rPr lang="zh-CN" altLang="en-US" dirty="0">
                <a:latin typeface="+mn-ea"/>
                <a:ea typeface="+mn-ea"/>
              </a:rPr>
              <a:t>首先，</a:t>
            </a:r>
            <a:r>
              <a:rPr lang="en-US" altLang="zh-CN" dirty="0">
                <a:latin typeface="+mn-ea"/>
                <a:ea typeface="+mn-ea"/>
              </a:rPr>
              <a:t>SOM </a:t>
            </a:r>
            <a:r>
              <a:rPr lang="zh-CN" altLang="en-US" dirty="0">
                <a:latin typeface="+mn-ea"/>
                <a:ea typeface="+mn-ea"/>
              </a:rPr>
              <a:t>节点位于数据空间的任意位置。最接近训练数据的节点（黄色高亮部分）会被选中。它和网格中的邻近节点一样，朝训练数据移动。在多次迭代之后，网格倾向于近似该种数据分布。</a:t>
            </a:r>
          </a:p>
        </p:txBody>
      </p:sp>
    </p:spTree>
    <p:extLst>
      <p:ext uri="{BB962C8B-B14F-4D97-AF65-F5344CB8AC3E}">
        <p14:creationId xmlns:p14="http://schemas.microsoft.com/office/powerpoint/2010/main" val="932792064"/>
      </p:ext>
    </p:extLst>
  </p:cSld>
  <p:clrMapOvr>
    <a:masterClrMapping/>
  </p:clrMapOvr>
  <p:transition spd="med">
    <p:pull/>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3916501" cy="857460"/>
            <a:chOff x="5588007" y="1590635"/>
            <a:chExt cx="3916501" cy="857460"/>
          </a:xfrm>
        </p:grpSpPr>
        <p:sp>
          <p:nvSpPr>
            <p:cNvPr id="19" name="文本框 18"/>
            <p:cNvSpPr txBox="1"/>
            <p:nvPr/>
          </p:nvSpPr>
          <p:spPr>
            <a:xfrm>
              <a:off x="6549853" y="1696200"/>
              <a:ext cx="2954655"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聚类算法对比</a:t>
              </a:r>
              <a:endParaRPr lang="zh-CN" altLang="en-US" sz="3600" b="1" dirty="0">
                <a:sym typeface="+mn-lt"/>
              </a:endParaRP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4000" b="1" dirty="0">
                <a:latin typeface="Century Gothic" panose="020B0502020202020204" pitchFamily="34" charset="0"/>
              </a:endParaRPr>
            </a:p>
          </p:txBody>
        </p:sp>
      </p:grpSp>
      <p:sp>
        <p:nvSpPr>
          <p:cNvPr id="2" name="文本框 1">
            <a:extLst>
              <a:ext uri="{FF2B5EF4-FFF2-40B4-BE49-F238E27FC236}">
                <a16:creationId xmlns:a16="http://schemas.microsoft.com/office/drawing/2014/main" id="{344B156E-0BCE-4304-AB1F-0C64ADC43161}"/>
              </a:ext>
            </a:extLst>
          </p:cNvPr>
          <p:cNvSpPr txBox="1"/>
          <p:nvPr/>
        </p:nvSpPr>
        <p:spPr>
          <a:xfrm>
            <a:off x="5874059" y="3082010"/>
            <a:ext cx="911441" cy="707886"/>
          </a:xfrm>
          <a:prstGeom prst="rect">
            <a:avLst/>
          </a:prstGeom>
          <a:noFill/>
        </p:spPr>
        <p:txBody>
          <a:bodyPr wrap="square" rtlCol="0">
            <a:spAutoFit/>
          </a:bodyPr>
          <a:lstStyle/>
          <a:p>
            <a:r>
              <a:rPr lang="en-US" altLang="zh-CN" sz="4000" b="1">
                <a:solidFill>
                  <a:schemeClr val="bg1"/>
                </a:solidFill>
              </a:rPr>
              <a:t>3.6</a:t>
            </a:r>
            <a:endParaRPr lang="zh-CN" altLang="en-US" sz="4000" b="1">
              <a:solidFill>
                <a:schemeClr val="bg1"/>
              </a:solidFill>
            </a:endParaRPr>
          </a:p>
        </p:txBody>
      </p:sp>
    </p:spTree>
    <p:extLst>
      <p:ext uri="{BB962C8B-B14F-4D97-AF65-F5344CB8AC3E}">
        <p14:creationId xmlns:p14="http://schemas.microsoft.com/office/powerpoint/2010/main" val="297859045"/>
      </p:ext>
    </p:extLst>
  </p:cSld>
  <p:clrMapOvr>
    <a:masterClrMapping/>
  </p:clrMapOvr>
  <p:transition spd="med">
    <p:pull/>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t>聚类算法比较</a:t>
            </a:r>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3.6</a:t>
            </a:r>
            <a:endParaRPr lang="zh-CN" altLang="en-US" sz="3600" b="1" dirty="0">
              <a:solidFill>
                <a:schemeClr val="bg1"/>
              </a:solidFill>
            </a:endParaRPr>
          </a:p>
        </p:txBody>
      </p:sp>
      <p:sp>
        <p:nvSpPr>
          <p:cNvPr id="6" name="文本框 5">
            <a:extLst>
              <a:ext uri="{FF2B5EF4-FFF2-40B4-BE49-F238E27FC236}">
                <a16:creationId xmlns:a16="http://schemas.microsoft.com/office/drawing/2014/main" id="{3761930F-9EF5-4F98-83D0-476774FFD527}"/>
              </a:ext>
            </a:extLst>
          </p:cNvPr>
          <p:cNvSpPr txBox="1"/>
          <p:nvPr/>
        </p:nvSpPr>
        <p:spPr>
          <a:xfrm>
            <a:off x="644957" y="891587"/>
            <a:ext cx="11278468" cy="1323439"/>
          </a:xfrm>
          <a:prstGeom prst="rect">
            <a:avLst/>
          </a:prstGeom>
          <a:noFill/>
        </p:spPr>
        <p:txBody>
          <a:bodyPr wrap="square">
            <a:spAutoFit/>
          </a:bodyPr>
          <a:lstStyle/>
          <a:p>
            <a:r>
              <a:rPr lang="zh-CN" altLang="en-US" sz="2000" b="0" i="0" dirty="0">
                <a:effectLst/>
                <a:latin typeface="+mn-ea"/>
                <a:ea typeface="+mn-ea"/>
              </a:rPr>
              <a:t>基于划分和层次聚类方法都无法发现非凸面形状的簇，真正能有效发现任意形状簇的算法是基于密度的算法，但基于密度的算法一般时间复杂度较高，</a:t>
            </a:r>
            <a:r>
              <a:rPr lang="en-US" altLang="zh-CN" sz="2000" b="0" i="0" dirty="0">
                <a:effectLst/>
                <a:latin typeface="+mn-ea"/>
                <a:ea typeface="+mn-ea"/>
              </a:rPr>
              <a:t>1996</a:t>
            </a:r>
            <a:r>
              <a:rPr lang="zh-CN" altLang="en-US" sz="2000" b="0" i="0" dirty="0">
                <a:effectLst/>
                <a:latin typeface="+mn-ea"/>
                <a:ea typeface="+mn-ea"/>
              </a:rPr>
              <a:t>年到</a:t>
            </a:r>
            <a:r>
              <a:rPr lang="en-US" altLang="zh-CN" sz="2000" b="0" i="0" dirty="0">
                <a:effectLst/>
                <a:latin typeface="+mn-ea"/>
                <a:ea typeface="+mn-ea"/>
              </a:rPr>
              <a:t>2000</a:t>
            </a:r>
            <a:r>
              <a:rPr lang="zh-CN" altLang="en-US" sz="2000" b="0" i="0" dirty="0">
                <a:effectLst/>
                <a:latin typeface="+mn-ea"/>
                <a:ea typeface="+mn-ea"/>
              </a:rPr>
              <a:t>年间，研究数据挖掘的学者们提出了大量基于网格的聚类算法，网格方法可以有效减少算法的计算复杂度，且同样对密度参数敏感。</a:t>
            </a:r>
            <a:endParaRPr lang="zh-CN" altLang="en-US" sz="2000" dirty="0">
              <a:latin typeface="+mn-ea"/>
              <a:ea typeface="+mn-ea"/>
            </a:endParaRPr>
          </a:p>
        </p:txBody>
      </p:sp>
      <p:pic>
        <p:nvPicPr>
          <p:cNvPr id="4" name="图片 3">
            <a:extLst>
              <a:ext uri="{FF2B5EF4-FFF2-40B4-BE49-F238E27FC236}">
                <a16:creationId xmlns:a16="http://schemas.microsoft.com/office/drawing/2014/main" id="{9A8C85ED-6598-441E-A1D6-E696D15122E8}"/>
              </a:ext>
            </a:extLst>
          </p:cNvPr>
          <p:cNvPicPr>
            <a:picLocks noChangeAspect="1"/>
          </p:cNvPicPr>
          <p:nvPr/>
        </p:nvPicPr>
        <p:blipFill>
          <a:blip r:embed="rId3"/>
          <a:stretch>
            <a:fillRect/>
          </a:stretch>
        </p:blipFill>
        <p:spPr>
          <a:xfrm>
            <a:off x="3414285" y="2135081"/>
            <a:ext cx="5028377" cy="4034261"/>
          </a:xfrm>
          <a:prstGeom prst="rect">
            <a:avLst/>
          </a:prstGeom>
        </p:spPr>
      </p:pic>
    </p:spTree>
    <p:extLst>
      <p:ext uri="{BB962C8B-B14F-4D97-AF65-F5344CB8AC3E}">
        <p14:creationId xmlns:p14="http://schemas.microsoft.com/office/powerpoint/2010/main" val="2321392448"/>
      </p:ext>
    </p:extLst>
  </p:cSld>
  <p:clrMapOvr>
    <a:masterClrMapping/>
  </p:clrMapOvr>
  <p:transition spd="med">
    <p:pull/>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288627" y="3000270"/>
            <a:ext cx="3916501" cy="857460"/>
            <a:chOff x="5588007" y="1590635"/>
            <a:chExt cx="3916501" cy="857460"/>
          </a:xfrm>
        </p:grpSpPr>
        <p:sp>
          <p:nvSpPr>
            <p:cNvPr id="19" name="文本框 18"/>
            <p:cNvSpPr txBox="1"/>
            <p:nvPr/>
          </p:nvSpPr>
          <p:spPr>
            <a:xfrm>
              <a:off x="6549853" y="1696200"/>
              <a:ext cx="2954655"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最新研究进展</a:t>
              </a:r>
              <a:endParaRPr lang="zh-CN" altLang="en-US" sz="3600" b="1" dirty="0">
                <a:sym typeface="+mn-lt"/>
              </a:endParaRP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latin typeface="Century Gothic" panose="020B0502020202020204" pitchFamily="34" charset="0"/>
                </a:rPr>
                <a:t>4</a:t>
              </a:r>
              <a:endParaRPr lang="zh-CN" altLang="en-US" sz="4000" b="1" dirty="0">
                <a:latin typeface="Century Gothic" panose="020B0502020202020204" pitchFamily="34" charset="0"/>
              </a:endParaRPr>
            </a:p>
          </p:txBody>
        </p:sp>
      </p:gr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文本聚类的应用与基本流程</a:t>
            </a:r>
            <a:endParaRPr lang="zh-CN" altLang="en-US" dirty="0"/>
          </a:p>
        </p:txBody>
      </p:sp>
      <p:sp>
        <p:nvSpPr>
          <p:cNvPr id="15" name="文本框 14"/>
          <p:cNvSpPr txBox="1"/>
          <p:nvPr/>
        </p:nvSpPr>
        <p:spPr>
          <a:xfrm>
            <a:off x="834501" y="1765036"/>
            <a:ext cx="5335481" cy="3562001"/>
          </a:xfrm>
          <a:prstGeom prst="rect">
            <a:avLst/>
          </a:prstGeom>
          <a:noFill/>
        </p:spPr>
        <p:txBody>
          <a:bodyPr wrap="square" lIns="0" tIns="0" rIns="0" bIns="0" rtlCol="0">
            <a:spAutoFit/>
          </a:bodyPr>
          <a:lstStyle/>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多文档自动文摘等</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NLP</a:t>
            </a:r>
            <a:r>
              <a:rPr lang="zh-CN" altLang="en-US" sz="2000" spc="300">
                <a:solidFill>
                  <a:srgbClr val="000000">
                    <a:lumMod val="85000"/>
                    <a:lumOff val="15000"/>
                  </a:srgbClr>
                </a:solidFill>
                <a:latin typeface="微软雅黑" panose="020B0503020204020204" pitchFamily="34" charset="-122"/>
              </a:rPr>
              <a:t>应用的预处理</a:t>
            </a:r>
            <a:endParaRPr lang="en-US" altLang="zh-CN" sz="2000" spc="300">
              <a:solidFill>
                <a:srgbClr val="000000">
                  <a:lumMod val="85000"/>
                  <a:lumOff val="15000"/>
                </a:srgbClr>
              </a:solidFill>
              <a:latin typeface="微软雅黑" panose="020B0503020204020204" pitchFamily="34" charset="-122"/>
            </a:endParaRPr>
          </a:p>
          <a:p>
            <a:pPr marL="800100" lvl="1" indent="-342900" algn="just" eaLnBrk="1" fontAlgn="auto" hangingPunct="1">
              <a:lnSpc>
                <a:spcPct val="130000"/>
              </a:lnSpc>
              <a:spcBef>
                <a:spcPts val="0"/>
              </a:spcBef>
              <a:spcAft>
                <a:spcPts val="0"/>
              </a:spcAft>
              <a:buClr>
                <a:schemeClr val="tx2"/>
              </a:buClr>
              <a:buFont typeface="Wingdings" panose="05000000000000000000" pitchFamily="2" charset="2"/>
              <a:buChar char="Ø"/>
            </a:pPr>
            <a:r>
              <a:rPr lang="zh-CN" altLang="en-US" sz="2000" spc="300">
                <a:solidFill>
                  <a:srgbClr val="000000">
                    <a:lumMod val="85000"/>
                    <a:lumOff val="15000"/>
                  </a:srgbClr>
                </a:solidFill>
                <a:latin typeface="微软雅黑" panose="020B0503020204020204" pitchFamily="34" charset="-122"/>
              </a:rPr>
              <a:t>如多文档文摘系统</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Newsblaster</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将每天发生的重要新闻文本做聚类</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对搜索引擎结果聚类</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对用户感兴趣的文档聚类</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rPr>
              <a:t>数字图书馆服务</a:t>
            </a:r>
            <a:endParaRPr lang="en-US" altLang="zh-CN" sz="2000" spc="300">
              <a:solidFill>
                <a:srgbClr val="000000">
                  <a:lumMod val="85000"/>
                  <a:lumOff val="15000"/>
                </a:srgbClr>
              </a:solidFill>
              <a:latin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rPr>
              <a:t>改善文本分类结果</a:t>
            </a:r>
            <a:endParaRPr lang="en-US" altLang="zh-CN" sz="2000" spc="300">
              <a:solidFill>
                <a:srgbClr val="000000">
                  <a:lumMod val="85000"/>
                  <a:lumOff val="15000"/>
                </a:srgbClr>
              </a:solidFill>
              <a:latin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rPr>
              <a:t>大数据中</a:t>
            </a:r>
            <a:r>
              <a:rPr lang="zh-CN" altLang="en-US" sz="2000" spc="300">
                <a:solidFill>
                  <a:schemeClr val="accent4"/>
                </a:solidFill>
                <a:latin typeface="微软雅黑" panose="020B0503020204020204" pitchFamily="34" charset="-122"/>
              </a:rPr>
              <a:t>热点话题或事件的发现</a:t>
            </a:r>
            <a:endParaRPr lang="en-US" altLang="zh-CN" sz="2000" spc="300">
              <a:solidFill>
                <a:schemeClr val="accent4"/>
              </a:solidFill>
              <a:latin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latin typeface="微软雅黑" panose="020B0503020204020204" pitchFamily="34" charset="-122"/>
              </a:rPr>
              <a:t>文档集合的自动整理</a:t>
            </a:r>
            <a:endParaRPr lang="en-US" altLang="zh-CN" sz="2000" spc="300">
              <a:latin typeface="微软雅黑" panose="020B0503020204020204" pitchFamily="34" charset="-122"/>
            </a:endParaRPr>
          </a:p>
        </p:txBody>
      </p:sp>
      <p:sp>
        <p:nvSpPr>
          <p:cNvPr id="17" name="文本框 16"/>
          <p:cNvSpPr txBox="1"/>
          <p:nvPr/>
        </p:nvSpPr>
        <p:spPr>
          <a:xfrm>
            <a:off x="2169968" y="985563"/>
            <a:ext cx="2853509" cy="619744"/>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800" b="1" kern="0" spc="300">
                <a:solidFill>
                  <a:srgbClr val="FFFFFF"/>
                </a:solidFill>
                <a:latin typeface="微软雅黑" panose="020B0503020204020204" pitchFamily="34" charset="-122"/>
              </a:rPr>
              <a:t>应用</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8" name="文本框 17"/>
          <p:cNvSpPr txBox="1"/>
          <p:nvPr/>
        </p:nvSpPr>
        <p:spPr>
          <a:xfrm>
            <a:off x="7124136" y="985563"/>
            <a:ext cx="2853509" cy="619744"/>
          </a:xfrm>
          <a:prstGeom prst="roundRect">
            <a:avLst/>
          </a:prstGeom>
          <a:solidFill>
            <a:schemeClr val="accent4"/>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lang="zh-CN" altLang="en-US" sz="2800" b="1" kern="0" spc="300">
                <a:solidFill>
                  <a:srgbClr val="FFFFFF"/>
                </a:solidFill>
                <a:latin typeface="微软雅黑" panose="020B0503020204020204" pitchFamily="34" charset="-122"/>
              </a:rPr>
              <a:t>基本流程</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9" name="文本框 18"/>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1.3</a:t>
            </a:r>
            <a:endParaRPr lang="zh-CN" altLang="en-US" sz="3600" b="1" dirty="0">
              <a:solidFill>
                <a:schemeClr val="bg1"/>
              </a:solidFill>
            </a:endParaRPr>
          </a:p>
        </p:txBody>
      </p:sp>
      <p:pic>
        <p:nvPicPr>
          <p:cNvPr id="3" name="图片 2">
            <a:extLst>
              <a:ext uri="{FF2B5EF4-FFF2-40B4-BE49-F238E27FC236}">
                <a16:creationId xmlns:a16="http://schemas.microsoft.com/office/drawing/2014/main" id="{484550C1-1EDC-4553-A627-0F98423E5CFF}"/>
              </a:ext>
            </a:extLst>
          </p:cNvPr>
          <p:cNvPicPr>
            <a:picLocks noChangeAspect="1"/>
          </p:cNvPicPr>
          <p:nvPr/>
        </p:nvPicPr>
        <p:blipFill>
          <a:blip r:embed="rId3"/>
          <a:stretch>
            <a:fillRect/>
          </a:stretch>
        </p:blipFill>
        <p:spPr>
          <a:xfrm>
            <a:off x="6318883" y="1756158"/>
            <a:ext cx="5608806" cy="4244708"/>
          </a:xfrm>
          <a:prstGeom prst="rect">
            <a:avLst/>
          </a:prstGeom>
        </p:spPr>
      </p:pic>
    </p:spTree>
    <p:extLst>
      <p:ext uri="{BB962C8B-B14F-4D97-AF65-F5344CB8AC3E}">
        <p14:creationId xmlns:p14="http://schemas.microsoft.com/office/powerpoint/2010/main" val="3684073916"/>
      </p:ext>
    </p:extLst>
  </p:cSld>
  <p:clrMapOvr>
    <a:masterClrMapping/>
  </p:clrMapOvr>
  <p:transition spd="med">
    <p:pull/>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深度化方法</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4.1</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1582684" y="1495804"/>
            <a:ext cx="9262157" cy="400110"/>
          </a:xfrm>
          <a:prstGeom prst="rect">
            <a:avLst/>
          </a:prstGeom>
          <a:noFill/>
        </p:spPr>
        <p:txBody>
          <a:bodyPr wrap="square">
            <a:spAutoFit/>
          </a:bodyPr>
          <a:lstStyle/>
          <a:p>
            <a:r>
              <a:rPr lang="zh-CN" altLang="en-US" sz="2000" dirty="0">
                <a:latin typeface="+mn-lt"/>
              </a:rPr>
              <a:t>近年来的文本聚类研究更多的结合了深度学习，这些方法可以分为</a:t>
            </a:r>
            <a:r>
              <a:rPr lang="en-US" altLang="zh-CN" sz="2000" dirty="0">
                <a:latin typeface="+mn-lt"/>
              </a:rPr>
              <a:t>4</a:t>
            </a:r>
            <a:r>
              <a:rPr lang="zh-CN" altLang="en-US" sz="2000" dirty="0">
                <a:latin typeface="+mn-lt"/>
              </a:rPr>
              <a:t>个大类：</a:t>
            </a:r>
          </a:p>
        </p:txBody>
      </p:sp>
      <p:sp>
        <p:nvSpPr>
          <p:cNvPr id="8" name="文本框 7">
            <a:extLst>
              <a:ext uri="{FF2B5EF4-FFF2-40B4-BE49-F238E27FC236}">
                <a16:creationId xmlns:a16="http://schemas.microsoft.com/office/drawing/2014/main" id="{9DCA4DDA-0EDB-482C-89F0-23FF2A44F177}"/>
              </a:ext>
            </a:extLst>
          </p:cNvPr>
          <p:cNvSpPr txBox="1"/>
          <p:nvPr/>
        </p:nvSpPr>
        <p:spPr>
          <a:xfrm>
            <a:off x="3410047" y="2338701"/>
            <a:ext cx="6389561" cy="1883785"/>
          </a:xfrm>
          <a:prstGeom prst="rect">
            <a:avLst/>
          </a:prstGeom>
          <a:noFill/>
        </p:spPr>
        <p:txBody>
          <a:bodyPr wrap="square">
            <a:spAutoFit/>
          </a:bodyPr>
          <a:lstStyle/>
          <a:p>
            <a:pPr marL="457200" indent="-457200">
              <a:lnSpc>
                <a:spcPct val="150000"/>
              </a:lnSpc>
              <a:buAutoNum type="arabicPeriod"/>
            </a:pPr>
            <a:r>
              <a:rPr lang="en-US" altLang="zh-CN" sz="2000" dirty="0"/>
              <a:t>Convolutional neural network</a:t>
            </a:r>
          </a:p>
          <a:p>
            <a:pPr marL="457200" indent="-457200">
              <a:lnSpc>
                <a:spcPct val="150000"/>
              </a:lnSpc>
              <a:buFontTx/>
              <a:buAutoNum type="arabicPeriod"/>
            </a:pPr>
            <a:r>
              <a:rPr lang="en-US" altLang="zh-CN" sz="2000" dirty="0"/>
              <a:t>Recurrent neural network</a:t>
            </a:r>
          </a:p>
          <a:p>
            <a:pPr marL="457200" indent="-457200">
              <a:lnSpc>
                <a:spcPct val="150000"/>
              </a:lnSpc>
              <a:buFontTx/>
              <a:buAutoNum type="arabicPeriod"/>
            </a:pPr>
            <a:r>
              <a:rPr lang="en-US" altLang="zh-CN" sz="2000" dirty="0"/>
              <a:t>Autoencoder</a:t>
            </a:r>
            <a:endParaRPr lang="en-US" altLang="zh-CN" sz="2000" dirty="0">
              <a:latin typeface="+mn-lt"/>
            </a:endParaRPr>
          </a:p>
          <a:p>
            <a:pPr marL="457200" indent="-457200">
              <a:lnSpc>
                <a:spcPct val="150000"/>
              </a:lnSpc>
              <a:buAutoNum type="arabicPeriod"/>
            </a:pPr>
            <a:r>
              <a:rPr lang="en-US" altLang="zh-CN" sz="2000" dirty="0"/>
              <a:t>Deep Belief Networks </a:t>
            </a:r>
            <a:endParaRPr lang="en-US" altLang="zh-CN" sz="2000" dirty="0">
              <a:latin typeface="+mn-lt"/>
            </a:endParaRPr>
          </a:p>
        </p:txBody>
      </p:sp>
    </p:spTree>
    <p:extLst>
      <p:ext uri="{BB962C8B-B14F-4D97-AF65-F5344CB8AC3E}">
        <p14:creationId xmlns:p14="http://schemas.microsoft.com/office/powerpoint/2010/main" val="2716992501"/>
      </p:ext>
    </p:extLst>
  </p:cSld>
  <p:clrMapOvr>
    <a:masterClrMapping/>
  </p:clrMapOvr>
  <p:transition spd="med">
    <p:pull/>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深度化方法</a:t>
            </a:r>
            <a:r>
              <a:rPr lang="en-US" altLang="zh-CN" dirty="0">
                <a:sym typeface="+mn-lt"/>
              </a:rPr>
              <a:t>——CNN</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4.1</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3969328" y="1281642"/>
            <a:ext cx="4070491" cy="498791"/>
          </a:xfrm>
          <a:prstGeom prst="rect">
            <a:avLst/>
          </a:prstGeom>
          <a:noFill/>
        </p:spPr>
        <p:txBody>
          <a:bodyPr wrap="square">
            <a:spAutoFit/>
          </a:bodyPr>
          <a:lstStyle/>
          <a:p>
            <a:pPr>
              <a:lnSpc>
                <a:spcPct val="150000"/>
              </a:lnSpc>
            </a:pPr>
            <a:r>
              <a:rPr lang="en-US" altLang="zh-CN" sz="2000" b="1" dirty="0">
                <a:latin typeface="+mn-lt"/>
              </a:rPr>
              <a:t>Convolutional neural network</a:t>
            </a:r>
          </a:p>
        </p:txBody>
      </p:sp>
      <p:sp>
        <p:nvSpPr>
          <p:cNvPr id="8" name="文本框 7">
            <a:extLst>
              <a:ext uri="{FF2B5EF4-FFF2-40B4-BE49-F238E27FC236}">
                <a16:creationId xmlns:a16="http://schemas.microsoft.com/office/drawing/2014/main" id="{9DCA4DDA-0EDB-482C-89F0-23FF2A44F177}"/>
              </a:ext>
            </a:extLst>
          </p:cNvPr>
          <p:cNvSpPr txBox="1"/>
          <p:nvPr/>
        </p:nvSpPr>
        <p:spPr>
          <a:xfrm>
            <a:off x="3318294" y="2237627"/>
            <a:ext cx="8298611" cy="2342116"/>
          </a:xfrm>
          <a:prstGeom prst="rect">
            <a:avLst/>
          </a:prstGeom>
          <a:noFill/>
        </p:spPr>
        <p:txBody>
          <a:bodyPr wrap="square">
            <a:spAutoFit/>
          </a:bodyPr>
          <a:lstStyle/>
          <a:p>
            <a:pPr>
              <a:lnSpc>
                <a:spcPct val="150000"/>
              </a:lnSpc>
            </a:pPr>
            <a:r>
              <a:rPr lang="zh-CN" altLang="en-US" sz="2000" dirty="0"/>
              <a:t>       应用</a:t>
            </a:r>
            <a:r>
              <a:rPr lang="en-US" altLang="zh-CN" sz="2000" dirty="0"/>
              <a:t>CNN</a:t>
            </a:r>
            <a:r>
              <a:rPr lang="zh-CN" altLang="en-US" sz="2000" dirty="0"/>
              <a:t>的基础方法如左图所示。首先通过</a:t>
            </a:r>
            <a:r>
              <a:rPr lang="en-US" altLang="zh-CN" sz="2000" dirty="0"/>
              <a:t>word2vec</a:t>
            </a:r>
            <a:r>
              <a:rPr lang="zh-CN" altLang="en-US" sz="2000" dirty="0"/>
              <a:t>或其他模型来获得语料库中所有词的词向量；然后将文本转换为词向量矩阵，再经过</a:t>
            </a:r>
            <a:r>
              <a:rPr lang="en-US" altLang="zh-CN" sz="2000" dirty="0"/>
              <a:t>CNN</a:t>
            </a:r>
            <a:r>
              <a:rPr lang="zh-CN" altLang="en-US" sz="2000" dirty="0"/>
              <a:t>对文本的词向量矩阵进行特征提取，获得文本的特征向量表示；选取合适的相似度计算方法计算文本向量的相似度；最后使用</a:t>
            </a:r>
            <a:r>
              <a:rPr lang="en-US" altLang="zh-CN" sz="2000" dirty="0"/>
              <a:t>K-means</a:t>
            </a:r>
            <a:r>
              <a:rPr lang="zh-CN" altLang="en-US" sz="2000" dirty="0"/>
              <a:t>方法进行聚类。</a:t>
            </a:r>
            <a:endParaRPr lang="en-US" altLang="zh-CN" sz="2000" dirty="0"/>
          </a:p>
        </p:txBody>
      </p:sp>
      <p:pic>
        <p:nvPicPr>
          <p:cNvPr id="3" name="图片 2">
            <a:extLst>
              <a:ext uri="{FF2B5EF4-FFF2-40B4-BE49-F238E27FC236}">
                <a16:creationId xmlns:a16="http://schemas.microsoft.com/office/drawing/2014/main" id="{0EB89627-E6A7-48C4-A7ED-00CA66717D75}"/>
              </a:ext>
            </a:extLst>
          </p:cNvPr>
          <p:cNvPicPr>
            <a:picLocks noChangeAspect="1"/>
          </p:cNvPicPr>
          <p:nvPr/>
        </p:nvPicPr>
        <p:blipFill>
          <a:blip r:embed="rId3"/>
          <a:stretch>
            <a:fillRect/>
          </a:stretch>
        </p:blipFill>
        <p:spPr>
          <a:xfrm>
            <a:off x="842251" y="2126446"/>
            <a:ext cx="2190766" cy="2605107"/>
          </a:xfrm>
          <a:prstGeom prst="rect">
            <a:avLst/>
          </a:prstGeom>
        </p:spPr>
      </p:pic>
    </p:spTree>
    <p:extLst>
      <p:ext uri="{BB962C8B-B14F-4D97-AF65-F5344CB8AC3E}">
        <p14:creationId xmlns:p14="http://schemas.microsoft.com/office/powerpoint/2010/main" val="2115793831"/>
      </p:ext>
    </p:extLst>
  </p:cSld>
  <p:clrMapOvr>
    <a:masterClrMapping/>
  </p:clrMapOvr>
  <p:transition spd="med">
    <p:pull/>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深度化方法</a:t>
            </a:r>
            <a:r>
              <a:rPr lang="en-US" altLang="zh-CN" dirty="0">
                <a:sym typeface="+mn-lt"/>
              </a:rPr>
              <a:t>——RNN</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4.1</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4193615" y="1225635"/>
            <a:ext cx="4070491" cy="499624"/>
          </a:xfrm>
          <a:prstGeom prst="rect">
            <a:avLst/>
          </a:prstGeom>
          <a:noFill/>
        </p:spPr>
        <p:txBody>
          <a:bodyPr wrap="square">
            <a:spAutoFit/>
          </a:bodyPr>
          <a:lstStyle/>
          <a:p>
            <a:pPr>
              <a:lnSpc>
                <a:spcPct val="150000"/>
              </a:lnSpc>
            </a:pPr>
            <a:r>
              <a:rPr lang="en-US" altLang="zh-CN" sz="2000" b="1" dirty="0">
                <a:latin typeface="+mn-lt"/>
              </a:rPr>
              <a:t>Recurrent neural network</a:t>
            </a:r>
          </a:p>
        </p:txBody>
      </p:sp>
      <p:sp>
        <p:nvSpPr>
          <p:cNvPr id="8" name="文本框 7">
            <a:extLst>
              <a:ext uri="{FF2B5EF4-FFF2-40B4-BE49-F238E27FC236}">
                <a16:creationId xmlns:a16="http://schemas.microsoft.com/office/drawing/2014/main" id="{9DCA4DDA-0EDB-482C-89F0-23FF2A44F177}"/>
              </a:ext>
            </a:extLst>
          </p:cNvPr>
          <p:cNvSpPr txBox="1"/>
          <p:nvPr/>
        </p:nvSpPr>
        <p:spPr>
          <a:xfrm>
            <a:off x="1823049" y="1802411"/>
            <a:ext cx="8301486" cy="960456"/>
          </a:xfrm>
          <a:prstGeom prst="rect">
            <a:avLst/>
          </a:prstGeom>
          <a:noFill/>
        </p:spPr>
        <p:txBody>
          <a:bodyPr wrap="square">
            <a:spAutoFit/>
          </a:bodyPr>
          <a:lstStyle/>
          <a:p>
            <a:pPr>
              <a:lnSpc>
                <a:spcPct val="150000"/>
              </a:lnSpc>
            </a:pPr>
            <a:r>
              <a:rPr lang="zh-CN" altLang="en-US" sz="2000" dirty="0"/>
              <a:t>       应用</a:t>
            </a:r>
            <a:r>
              <a:rPr lang="en-US" altLang="zh-CN" sz="2000" dirty="0"/>
              <a:t>LSTM</a:t>
            </a:r>
            <a:r>
              <a:rPr lang="zh-CN" altLang="en-US" sz="2000" dirty="0"/>
              <a:t>或</a:t>
            </a:r>
            <a:r>
              <a:rPr lang="en-US" altLang="zh-CN" sz="2000" dirty="0"/>
              <a:t>Bi-LSTM</a:t>
            </a:r>
            <a:r>
              <a:rPr lang="zh-CN" altLang="en-US" sz="2000" dirty="0"/>
              <a:t>等的基础做法和</a:t>
            </a:r>
            <a:r>
              <a:rPr lang="en-US" altLang="zh-CN" sz="2000" dirty="0"/>
              <a:t>CNN</a:t>
            </a:r>
            <a:r>
              <a:rPr lang="zh-CN" altLang="en-US" sz="2000" dirty="0"/>
              <a:t>类似，也是用于文本的特征提取和表示。一个包含</a:t>
            </a:r>
            <a:r>
              <a:rPr lang="en-US" altLang="zh-CN" sz="2000" dirty="0"/>
              <a:t>n</a:t>
            </a:r>
            <a:r>
              <a:rPr lang="zh-CN" altLang="en-US" sz="2000" dirty="0"/>
              <a:t>个单词的文本的概率表示可以是如下两种形式：</a:t>
            </a:r>
            <a:endParaRPr lang="en-US" altLang="zh-CN" sz="2000" dirty="0"/>
          </a:p>
        </p:txBody>
      </p:sp>
      <p:pic>
        <p:nvPicPr>
          <p:cNvPr id="4" name="图片 3">
            <a:extLst>
              <a:ext uri="{FF2B5EF4-FFF2-40B4-BE49-F238E27FC236}">
                <a16:creationId xmlns:a16="http://schemas.microsoft.com/office/drawing/2014/main" id="{70AA2B4F-AAC6-4EC4-BE21-C37FC3275640}"/>
              </a:ext>
            </a:extLst>
          </p:cNvPr>
          <p:cNvPicPr>
            <a:picLocks noChangeAspect="1"/>
          </p:cNvPicPr>
          <p:nvPr/>
        </p:nvPicPr>
        <p:blipFill>
          <a:blip r:embed="rId3"/>
          <a:stretch>
            <a:fillRect/>
          </a:stretch>
        </p:blipFill>
        <p:spPr>
          <a:xfrm>
            <a:off x="4193615" y="2838446"/>
            <a:ext cx="3562376" cy="590554"/>
          </a:xfrm>
          <a:prstGeom prst="rect">
            <a:avLst/>
          </a:prstGeom>
        </p:spPr>
      </p:pic>
      <p:pic>
        <p:nvPicPr>
          <p:cNvPr id="12" name="图片 11">
            <a:extLst>
              <a:ext uri="{FF2B5EF4-FFF2-40B4-BE49-F238E27FC236}">
                <a16:creationId xmlns:a16="http://schemas.microsoft.com/office/drawing/2014/main" id="{9AE16980-5234-4728-B365-E3CF2E43D56D}"/>
              </a:ext>
            </a:extLst>
          </p:cNvPr>
          <p:cNvPicPr>
            <a:picLocks noChangeAspect="1"/>
          </p:cNvPicPr>
          <p:nvPr/>
        </p:nvPicPr>
        <p:blipFill>
          <a:blip r:embed="rId4"/>
          <a:stretch>
            <a:fillRect/>
          </a:stretch>
        </p:blipFill>
        <p:spPr>
          <a:xfrm>
            <a:off x="4071159" y="3618425"/>
            <a:ext cx="3805265" cy="600079"/>
          </a:xfrm>
          <a:prstGeom prst="rect">
            <a:avLst/>
          </a:prstGeom>
        </p:spPr>
      </p:pic>
      <p:sp>
        <p:nvSpPr>
          <p:cNvPr id="13" name="文本框 12">
            <a:extLst>
              <a:ext uri="{FF2B5EF4-FFF2-40B4-BE49-F238E27FC236}">
                <a16:creationId xmlns:a16="http://schemas.microsoft.com/office/drawing/2014/main" id="{23FFB232-8F80-4E15-A8D9-C0243B032078}"/>
              </a:ext>
            </a:extLst>
          </p:cNvPr>
          <p:cNvSpPr txBox="1"/>
          <p:nvPr/>
        </p:nvSpPr>
        <p:spPr>
          <a:xfrm>
            <a:off x="1777731" y="4218504"/>
            <a:ext cx="8301486" cy="1422121"/>
          </a:xfrm>
          <a:prstGeom prst="rect">
            <a:avLst/>
          </a:prstGeom>
          <a:noFill/>
        </p:spPr>
        <p:txBody>
          <a:bodyPr wrap="square">
            <a:spAutoFit/>
          </a:bodyPr>
          <a:lstStyle/>
          <a:p>
            <a:pPr>
              <a:lnSpc>
                <a:spcPct val="150000"/>
              </a:lnSpc>
            </a:pPr>
            <a:r>
              <a:rPr lang="zh-CN" altLang="en-US" sz="2000" dirty="0"/>
              <a:t>                              表示给定前这</a:t>
            </a:r>
            <a:r>
              <a:rPr lang="en-US" altLang="zh-CN" sz="2000" dirty="0"/>
              <a:t>k-1</a:t>
            </a:r>
            <a:r>
              <a:rPr lang="zh-CN" altLang="en-US" sz="2000" dirty="0"/>
              <a:t>个单词后，第</a:t>
            </a:r>
            <a:r>
              <a:rPr lang="en-US" altLang="zh-CN" sz="2000" dirty="0"/>
              <a:t>k</a:t>
            </a:r>
            <a:r>
              <a:rPr lang="zh-CN" altLang="en-US" sz="2000" dirty="0"/>
              <a:t>个单词为</a:t>
            </a:r>
            <a:r>
              <a:rPr lang="en-US" altLang="zh-CN" sz="2000" dirty="0" err="1"/>
              <a:t>t</a:t>
            </a:r>
            <a:r>
              <a:rPr lang="en-US" altLang="zh-CN" sz="2000" baseline="-25000" dirty="0" err="1"/>
              <a:t>k</a:t>
            </a:r>
            <a:r>
              <a:rPr lang="zh-CN" altLang="en-US" sz="2000" dirty="0"/>
              <a:t>的概率。</a:t>
            </a:r>
            <a:endParaRPr lang="en-US" altLang="zh-CN" sz="2000" dirty="0"/>
          </a:p>
          <a:p>
            <a:pPr>
              <a:lnSpc>
                <a:spcPct val="150000"/>
              </a:lnSpc>
            </a:pPr>
            <a:r>
              <a:rPr lang="zh-CN" altLang="en-US" sz="2000" dirty="0"/>
              <a:t>类似地，                            表示给定第</a:t>
            </a:r>
            <a:r>
              <a:rPr lang="en-US" altLang="zh-CN" sz="2000" dirty="0"/>
              <a:t>k+1</a:t>
            </a:r>
            <a:r>
              <a:rPr lang="zh-CN" altLang="en-US" sz="2000" dirty="0"/>
              <a:t>到</a:t>
            </a:r>
            <a:r>
              <a:rPr lang="en-US" altLang="zh-CN" sz="2000" dirty="0"/>
              <a:t>n</a:t>
            </a:r>
            <a:r>
              <a:rPr lang="zh-CN" altLang="en-US" sz="2000" dirty="0"/>
              <a:t>个单词后，第</a:t>
            </a:r>
            <a:r>
              <a:rPr lang="en-US" altLang="zh-CN" sz="2000" dirty="0"/>
              <a:t>k</a:t>
            </a:r>
            <a:r>
              <a:rPr lang="zh-CN" altLang="en-US" sz="2000" dirty="0"/>
              <a:t>个单词为</a:t>
            </a:r>
            <a:r>
              <a:rPr lang="en-US" altLang="zh-CN" sz="2000" dirty="0" err="1"/>
              <a:t>t</a:t>
            </a:r>
            <a:r>
              <a:rPr lang="en-US" altLang="zh-CN" sz="2000" baseline="-25000" dirty="0" err="1"/>
              <a:t>k</a:t>
            </a:r>
            <a:r>
              <a:rPr lang="zh-CN" altLang="en-US" sz="2000" dirty="0"/>
              <a:t>的概率。</a:t>
            </a:r>
            <a:endParaRPr lang="en-US" altLang="zh-CN" sz="2000" dirty="0"/>
          </a:p>
        </p:txBody>
      </p:sp>
      <p:pic>
        <p:nvPicPr>
          <p:cNvPr id="15" name="图片 14">
            <a:extLst>
              <a:ext uri="{FF2B5EF4-FFF2-40B4-BE49-F238E27FC236}">
                <a16:creationId xmlns:a16="http://schemas.microsoft.com/office/drawing/2014/main" id="{1BE6F817-B72B-4189-9FBB-41F06DA12F5C}"/>
              </a:ext>
            </a:extLst>
          </p:cNvPr>
          <p:cNvPicPr>
            <a:picLocks noChangeAspect="1"/>
          </p:cNvPicPr>
          <p:nvPr/>
        </p:nvPicPr>
        <p:blipFill>
          <a:blip r:embed="rId5"/>
          <a:stretch>
            <a:fillRect/>
          </a:stretch>
        </p:blipFill>
        <p:spPr>
          <a:xfrm>
            <a:off x="2209389" y="4379642"/>
            <a:ext cx="1700225" cy="319090"/>
          </a:xfrm>
          <a:prstGeom prst="rect">
            <a:avLst/>
          </a:prstGeom>
        </p:spPr>
      </p:pic>
      <p:pic>
        <p:nvPicPr>
          <p:cNvPr id="17" name="图片 16">
            <a:extLst>
              <a:ext uri="{FF2B5EF4-FFF2-40B4-BE49-F238E27FC236}">
                <a16:creationId xmlns:a16="http://schemas.microsoft.com/office/drawing/2014/main" id="{CCC4FB4D-BA36-4EAB-872E-3B46BB355BF0}"/>
              </a:ext>
            </a:extLst>
          </p:cNvPr>
          <p:cNvPicPr>
            <a:picLocks noChangeAspect="1"/>
          </p:cNvPicPr>
          <p:nvPr/>
        </p:nvPicPr>
        <p:blipFill>
          <a:blip r:embed="rId6"/>
          <a:stretch>
            <a:fillRect/>
          </a:stretch>
        </p:blipFill>
        <p:spPr>
          <a:xfrm>
            <a:off x="2838936" y="4859870"/>
            <a:ext cx="1947877" cy="257177"/>
          </a:xfrm>
          <a:prstGeom prst="rect">
            <a:avLst/>
          </a:prstGeom>
        </p:spPr>
      </p:pic>
    </p:spTree>
    <p:extLst>
      <p:ext uri="{BB962C8B-B14F-4D97-AF65-F5344CB8AC3E}">
        <p14:creationId xmlns:p14="http://schemas.microsoft.com/office/powerpoint/2010/main" val="2158777710"/>
      </p:ext>
    </p:extLst>
  </p:cSld>
  <p:clrMapOvr>
    <a:masterClrMapping/>
  </p:clrMapOvr>
  <p:transition spd="med">
    <p:pull/>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深度化方法</a:t>
            </a:r>
            <a:r>
              <a:rPr lang="en-US" altLang="zh-CN" dirty="0">
                <a:sym typeface="+mn-lt"/>
              </a:rPr>
              <a:t>——RNN</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4.1</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4262626" y="1046365"/>
            <a:ext cx="4070491" cy="499624"/>
          </a:xfrm>
          <a:prstGeom prst="rect">
            <a:avLst/>
          </a:prstGeom>
          <a:noFill/>
        </p:spPr>
        <p:txBody>
          <a:bodyPr wrap="square">
            <a:spAutoFit/>
          </a:bodyPr>
          <a:lstStyle/>
          <a:p>
            <a:pPr>
              <a:lnSpc>
                <a:spcPct val="150000"/>
              </a:lnSpc>
            </a:pPr>
            <a:r>
              <a:rPr lang="en-US" altLang="zh-CN" sz="2000" b="1" dirty="0">
                <a:latin typeface="+mn-lt"/>
              </a:rPr>
              <a:t>Recurrent neural network</a:t>
            </a: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9DCA4DDA-0EDB-482C-89F0-23FF2A44F177}"/>
                  </a:ext>
                </a:extLst>
              </p:cNvPr>
              <p:cNvSpPr txBox="1"/>
              <p:nvPr/>
            </p:nvSpPr>
            <p:spPr>
              <a:xfrm>
                <a:off x="1777731" y="1547752"/>
                <a:ext cx="8301486" cy="957121"/>
              </a:xfrm>
              <a:prstGeom prst="rect">
                <a:avLst/>
              </a:prstGeom>
              <a:noFill/>
            </p:spPr>
            <p:txBody>
              <a:bodyPr wrap="square">
                <a:spAutoFit/>
              </a:bodyPr>
              <a:lstStyle/>
              <a:p>
                <a:pPr>
                  <a:lnSpc>
                    <a:spcPct val="150000"/>
                  </a:lnSpc>
                </a:pPr>
                <a:r>
                  <a:rPr lang="zh-CN" altLang="en-US" sz="2000" dirty="0"/>
                  <a:t>       一个基础的应用</a:t>
                </a:r>
                <a:r>
                  <a:rPr lang="en-US" altLang="zh-CN" sz="2000" dirty="0"/>
                  <a:t>LSTM</a:t>
                </a:r>
                <a:r>
                  <a:rPr lang="zh-CN" altLang="en-US" sz="2000" dirty="0"/>
                  <a:t>来获取文本的特征的方法为：将包含</a:t>
                </a:r>
                <a:r>
                  <a:rPr lang="en-US" altLang="zh-CN" sz="2000" dirty="0"/>
                  <a:t>n</a:t>
                </a:r>
                <a:r>
                  <a:rPr lang="zh-CN" altLang="en-US" sz="2000" dirty="0"/>
                  <a:t>个单词的文本输入</a:t>
                </a:r>
                <a:r>
                  <a:rPr lang="en-US" altLang="zh-CN" sz="2000" dirty="0"/>
                  <a:t>LSTM</a:t>
                </a:r>
                <a:r>
                  <a:rPr lang="zh-CN" altLang="en-US" sz="2000" dirty="0"/>
                  <a:t>，得到每个时间步下的隐状态</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h</m:t>
                        </m:r>
                      </m:e>
                      <m:sub>
                        <m:r>
                          <a:rPr lang="en-US" altLang="zh-CN" sz="2000" b="0" i="1" smtClean="0">
                            <a:latin typeface="Cambria Math" panose="02040503050406030204" pitchFamily="18" charset="0"/>
                          </a:rPr>
                          <m:t>𝑘</m:t>
                        </m:r>
                      </m:sub>
                    </m:sSub>
                  </m:oMath>
                </a14:m>
                <a:r>
                  <a:rPr lang="zh-CN" altLang="en-US" sz="2000" dirty="0"/>
                  <a:t>：</a:t>
                </a:r>
                <a:endParaRPr lang="en-US" altLang="zh-CN" sz="2000" dirty="0"/>
              </a:p>
            </p:txBody>
          </p:sp>
        </mc:Choice>
        <mc:Fallback xmlns="">
          <p:sp>
            <p:nvSpPr>
              <p:cNvPr id="8" name="文本框 7">
                <a:extLst>
                  <a:ext uri="{FF2B5EF4-FFF2-40B4-BE49-F238E27FC236}">
                    <a16:creationId xmlns:a16="http://schemas.microsoft.com/office/drawing/2014/main" id="{9DCA4DDA-0EDB-482C-89F0-23FF2A44F177}"/>
                  </a:ext>
                </a:extLst>
              </p:cNvPr>
              <p:cNvSpPr txBox="1">
                <a:spLocks noRot="1" noChangeAspect="1" noMove="1" noResize="1" noEditPoints="1" noAdjustHandles="1" noChangeArrowheads="1" noChangeShapeType="1" noTextEdit="1"/>
              </p:cNvSpPr>
              <p:nvPr/>
            </p:nvSpPr>
            <p:spPr>
              <a:xfrm>
                <a:off x="1777731" y="1547752"/>
                <a:ext cx="8301486" cy="957121"/>
              </a:xfrm>
              <a:prstGeom prst="rect">
                <a:avLst/>
              </a:prstGeom>
              <a:blipFill>
                <a:blip r:embed="rId3"/>
                <a:stretch>
                  <a:fillRect l="-808" r="-661" b="-10828"/>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53BEC959-1A1F-4BAE-9233-15C3BB0BA4D7}"/>
              </a:ext>
            </a:extLst>
          </p:cNvPr>
          <p:cNvPicPr>
            <a:picLocks noChangeAspect="1"/>
          </p:cNvPicPr>
          <p:nvPr/>
        </p:nvPicPr>
        <p:blipFill>
          <a:blip r:embed="rId4"/>
          <a:stretch>
            <a:fillRect/>
          </a:stretch>
        </p:blipFill>
        <p:spPr>
          <a:xfrm>
            <a:off x="4975743" y="2652536"/>
            <a:ext cx="1557349" cy="352428"/>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9AB99332-0D2A-40F7-8E35-BFCEB978C53B}"/>
                  </a:ext>
                </a:extLst>
              </p:cNvPr>
              <p:cNvSpPr txBox="1"/>
              <p:nvPr/>
            </p:nvSpPr>
            <p:spPr>
              <a:xfrm>
                <a:off x="1777731" y="3055927"/>
                <a:ext cx="8855763" cy="2874890"/>
              </a:xfrm>
              <a:prstGeom prst="rect">
                <a:avLst/>
              </a:prstGeom>
              <a:noFill/>
            </p:spPr>
            <p:txBody>
              <a:bodyPr wrap="square">
                <a:spAutoFit/>
              </a:bodyPr>
              <a:lstStyle/>
              <a:p>
                <a:pPr>
                  <a:lnSpc>
                    <a:spcPct val="150000"/>
                  </a:lnSpc>
                </a:pPr>
                <a:r>
                  <a:rPr lang="zh-CN" altLang="en-US" sz="2000" dirty="0"/>
                  <a:t>其中，                            ，</a:t>
                </a:r>
                <a14:m>
                  <m:oMath xmlns:m="http://schemas.openxmlformats.org/officeDocument/2006/math">
                    <m:acc>
                      <m:accPr>
                        <m:chr m:val="⃗"/>
                        <m:ctrlPr>
                          <a:rPr lang="zh-CN" altLang="en-US" sz="2000" i="1" smtClean="0">
                            <a:latin typeface="Cambria Math" panose="02040503050406030204" pitchFamily="18" charset="0"/>
                          </a:rPr>
                        </m:ctrlPr>
                      </m:accPr>
                      <m:e>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h</m:t>
                            </m:r>
                          </m:e>
                          <m:sub>
                            <m:r>
                              <a:rPr lang="en-US" altLang="zh-CN" sz="2000" b="0" i="1" smtClean="0">
                                <a:latin typeface="Cambria Math" panose="02040503050406030204" pitchFamily="18" charset="0"/>
                              </a:rPr>
                              <m:t>𝑘</m:t>
                            </m:r>
                          </m:sub>
                        </m:sSub>
                      </m:e>
                    </m:acc>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𝑓</m:t>
                    </m:r>
                    <m:r>
                      <a:rPr lang="en-US" altLang="zh-CN" sz="2000" b="0" i="1" smtClean="0">
                        <a:latin typeface="Cambria Math" panose="02040503050406030204" pitchFamily="18" charset="0"/>
                      </a:rPr>
                      <m:t>(</m:t>
                    </m:r>
                    <m:acc>
                      <m:accPr>
                        <m:chr m:val="⃗"/>
                        <m:ctrlPr>
                          <a:rPr lang="zh-CN" altLang="en-US" sz="2000" i="1">
                            <a:latin typeface="Cambria Math" panose="02040503050406030204" pitchFamily="18" charset="0"/>
                          </a:rPr>
                        </m:ctrlPr>
                      </m:accPr>
                      <m:e>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h</m:t>
                            </m:r>
                          </m:e>
                          <m:sub>
                            <m:r>
                              <a:rPr lang="en-US" altLang="zh-CN" sz="2000" i="1">
                                <a:latin typeface="Cambria Math" panose="02040503050406030204" pitchFamily="18" charset="0"/>
                              </a:rPr>
                              <m:t>𝑘</m:t>
                            </m:r>
                            <m:r>
                              <a:rPr lang="en-US" altLang="zh-CN" sz="2000" b="0" i="1" smtClean="0">
                                <a:latin typeface="Cambria Math" panose="02040503050406030204" pitchFamily="18" charset="0"/>
                              </a:rPr>
                              <m:t>+1</m:t>
                            </m:r>
                          </m:sub>
                        </m:sSub>
                      </m:e>
                    </m:acc>
                    <m:r>
                      <a:rPr lang="en-US" altLang="zh-CN" sz="2000" b="0" i="1" smtClean="0">
                        <a:latin typeface="Cambria Math" panose="02040503050406030204" pitchFamily="18" charset="0"/>
                      </a:rPr>
                      <m:t>, </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𝑘</m:t>
                        </m:r>
                      </m:sub>
                    </m:sSub>
                    <m:r>
                      <a:rPr lang="en-US" altLang="zh-CN" sz="2000" b="0" i="1" smtClean="0">
                        <a:latin typeface="Cambria Math" panose="02040503050406030204" pitchFamily="18" charset="0"/>
                      </a:rPr>
                      <m:t>)</m:t>
                    </m:r>
                  </m:oMath>
                </a14:m>
                <a:r>
                  <a:rPr lang="zh-CN" altLang="en-US" sz="2000" dirty="0"/>
                  <a:t>，这里用函数</a:t>
                </a:r>
                <a:r>
                  <a:rPr lang="en-US" altLang="zh-CN" sz="2000" dirty="0"/>
                  <a:t>f</a:t>
                </a:r>
                <a:r>
                  <a:rPr lang="zh-CN" altLang="en-US" sz="2000" dirty="0"/>
                  <a:t>来表示</a:t>
                </a:r>
                <a:r>
                  <a:rPr lang="en-US" altLang="zh-CN" sz="2000" dirty="0"/>
                  <a:t>LSTM</a:t>
                </a:r>
                <a:r>
                  <a:rPr lang="zh-CN" altLang="en-US" sz="2000" dirty="0"/>
                  <a:t>的操作，</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b="0" i="1" smtClean="0">
                            <a:latin typeface="Cambria Math" panose="02040503050406030204" pitchFamily="18" charset="0"/>
                          </a:rPr>
                          <m:t>𝑥</m:t>
                        </m:r>
                      </m:e>
                      <m:sub>
                        <m:r>
                          <a:rPr lang="en-US" altLang="zh-CN" sz="2000" b="0" i="1" smtClean="0">
                            <a:latin typeface="Cambria Math" panose="02040503050406030204" pitchFamily="18" charset="0"/>
                          </a:rPr>
                          <m:t>𝑘</m:t>
                        </m:r>
                      </m:sub>
                    </m:sSub>
                    <m:r>
                      <a:rPr lang="zh-CN" altLang="en-US" sz="2000" i="1">
                        <a:latin typeface="Cambria Math" panose="02040503050406030204" pitchFamily="18" charset="0"/>
                      </a:rPr>
                      <m:t>表示</m:t>
                    </m:r>
                  </m:oMath>
                </a14:m>
                <a:r>
                  <a:rPr lang="zh-CN" altLang="en-US" sz="2000" dirty="0"/>
                  <a:t>文本的第</a:t>
                </a:r>
                <a:r>
                  <a:rPr lang="en-US" altLang="zh-CN" sz="2000" dirty="0"/>
                  <a:t>k</a:t>
                </a:r>
                <a:r>
                  <a:rPr lang="zh-CN" altLang="en-US" sz="2000" dirty="0"/>
                  <a:t>个单词。</a:t>
                </a:r>
                <a:endParaRPr lang="en-US" altLang="zh-CN" sz="2000" dirty="0"/>
              </a:p>
              <a:p>
                <a:pPr>
                  <a:lnSpc>
                    <a:spcPct val="150000"/>
                  </a:lnSpc>
                </a:pPr>
                <a:r>
                  <a:rPr lang="zh-CN" altLang="en-US" sz="2000" dirty="0"/>
                  <a:t>假设隐状态的维度为</a:t>
                </a:r>
                <a:r>
                  <a:rPr lang="en-US" altLang="zh-CN" sz="2000" dirty="0"/>
                  <a:t>d</a:t>
                </a:r>
                <a:r>
                  <a:rPr lang="zh-CN" altLang="en-US" sz="2000" dirty="0"/>
                  <a:t>，可以采取三种方式计算文本的最终特征表示</a:t>
                </a:r>
                <a:endParaRPr lang="en-US" altLang="zh-CN" sz="2000" dirty="0"/>
              </a:p>
              <a:p>
                <a:pPr>
                  <a:lnSpc>
                    <a:spcPct val="150000"/>
                  </a:lnSpc>
                </a:pPr>
                <a:r>
                  <a:rPr lang="zh-CN" altLang="en-US" sz="2000" dirty="0"/>
                  <a:t>①</a:t>
                </a:r>
                <a:r>
                  <a:rPr lang="en-US" altLang="zh-CN" sz="2000" dirty="0"/>
                  <a:t>Max-pooling</a:t>
                </a:r>
                <a:r>
                  <a:rPr lang="zh-CN" altLang="en-US" sz="2000" dirty="0"/>
                  <a:t> 对于</a:t>
                </a:r>
                <a:r>
                  <a:rPr lang="en-US" altLang="zh-CN" sz="2000" dirty="0"/>
                  <a:t>n</a:t>
                </a:r>
                <a:r>
                  <a:rPr lang="zh-CN" altLang="en-US" sz="2000" dirty="0"/>
                  <a:t>个隐状态，选取每个维度上的最大值构成文本特征</a:t>
                </a:r>
                <a:endParaRPr lang="en-US" altLang="zh-CN" sz="2000" dirty="0"/>
              </a:p>
              <a:p>
                <a:pPr>
                  <a:lnSpc>
                    <a:spcPct val="150000"/>
                  </a:lnSpc>
                </a:pPr>
                <a:r>
                  <a:rPr lang="zh-CN" altLang="en-US" sz="2000" dirty="0"/>
                  <a:t>②</a:t>
                </a:r>
                <a:r>
                  <a:rPr lang="en-US" altLang="zh-CN" sz="2000" dirty="0"/>
                  <a:t>Mean-pooling</a:t>
                </a:r>
                <a:r>
                  <a:rPr lang="zh-CN" altLang="en-US" sz="2000" dirty="0"/>
                  <a:t> 对于</a:t>
                </a:r>
                <a:r>
                  <a:rPr lang="en-US" altLang="zh-CN" sz="2000" dirty="0"/>
                  <a:t>n</a:t>
                </a:r>
                <a:r>
                  <a:rPr lang="zh-CN" altLang="en-US" sz="2000" dirty="0"/>
                  <a:t>个隐状态，计算每个维度上的均值构成文本特征</a:t>
                </a:r>
                <a:endParaRPr lang="en-US" altLang="zh-CN" sz="2000" dirty="0"/>
              </a:p>
              <a:p>
                <a:pPr>
                  <a:lnSpc>
                    <a:spcPct val="150000"/>
                  </a:lnSpc>
                </a:pPr>
                <a:r>
                  <a:rPr lang="zh-CN" altLang="en-US" sz="2000" dirty="0"/>
                  <a:t>③</a:t>
                </a:r>
                <a:r>
                  <a:rPr lang="en-US" altLang="zh-CN" sz="2000" dirty="0"/>
                  <a:t> last-time </a:t>
                </a:r>
                <a:r>
                  <a:rPr lang="zh-CN" altLang="en-US" sz="2000" dirty="0"/>
                  <a:t>直接选取第</a:t>
                </a:r>
                <a:r>
                  <a:rPr lang="en-US" altLang="zh-CN" sz="2000" dirty="0"/>
                  <a:t>1</a:t>
                </a:r>
                <a:r>
                  <a:rPr lang="zh-CN" altLang="en-US" sz="2000" dirty="0"/>
                  <a:t>个和第</a:t>
                </a:r>
                <a:r>
                  <a:rPr lang="en-US" altLang="zh-CN" sz="2000" dirty="0"/>
                  <a:t>n</a:t>
                </a:r>
                <a:r>
                  <a:rPr lang="zh-CN" altLang="en-US" sz="2000" dirty="0"/>
                  <a:t>个隐状态构成文本特征</a:t>
                </a:r>
                <a:endParaRPr lang="en-US" altLang="zh-CN" sz="2000" dirty="0"/>
              </a:p>
            </p:txBody>
          </p:sp>
        </mc:Choice>
        <mc:Fallback xmlns="">
          <p:sp>
            <p:nvSpPr>
              <p:cNvPr id="14" name="文本框 13">
                <a:extLst>
                  <a:ext uri="{FF2B5EF4-FFF2-40B4-BE49-F238E27FC236}">
                    <a16:creationId xmlns:a16="http://schemas.microsoft.com/office/drawing/2014/main" id="{9AB99332-0D2A-40F7-8E35-BFCEB978C53B}"/>
                  </a:ext>
                </a:extLst>
              </p:cNvPr>
              <p:cNvSpPr txBox="1">
                <a:spLocks noRot="1" noChangeAspect="1" noMove="1" noResize="1" noEditPoints="1" noAdjustHandles="1" noChangeArrowheads="1" noChangeShapeType="1" noTextEdit="1"/>
              </p:cNvSpPr>
              <p:nvPr/>
            </p:nvSpPr>
            <p:spPr>
              <a:xfrm>
                <a:off x="1777731" y="3055927"/>
                <a:ext cx="8855763" cy="2874890"/>
              </a:xfrm>
              <a:prstGeom prst="rect">
                <a:avLst/>
              </a:prstGeom>
              <a:blipFill>
                <a:blip r:embed="rId5"/>
                <a:stretch>
                  <a:fillRect l="-758" b="-2966"/>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0FDD4B9E-664B-4A12-9D5F-B00993ACB17C}"/>
              </a:ext>
            </a:extLst>
          </p:cNvPr>
          <p:cNvPicPr>
            <a:picLocks noChangeAspect="1"/>
          </p:cNvPicPr>
          <p:nvPr/>
        </p:nvPicPr>
        <p:blipFill>
          <a:blip r:embed="rId6"/>
          <a:stretch>
            <a:fillRect/>
          </a:stretch>
        </p:blipFill>
        <p:spPr>
          <a:xfrm>
            <a:off x="2664252" y="3228177"/>
            <a:ext cx="1871676" cy="357190"/>
          </a:xfrm>
          <a:prstGeom prst="rect">
            <a:avLst/>
          </a:prstGeom>
        </p:spPr>
      </p:pic>
    </p:spTree>
    <p:extLst>
      <p:ext uri="{BB962C8B-B14F-4D97-AF65-F5344CB8AC3E}">
        <p14:creationId xmlns:p14="http://schemas.microsoft.com/office/powerpoint/2010/main" val="936321546"/>
      </p:ext>
    </p:extLst>
  </p:cSld>
  <p:clrMapOvr>
    <a:masterClrMapping/>
  </p:clrMapOvr>
  <p:transition spd="med">
    <p:pull/>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深度化方法</a:t>
            </a:r>
            <a:r>
              <a:rPr lang="en-US" altLang="zh-CN" dirty="0">
                <a:sym typeface="+mn-lt"/>
              </a:rPr>
              <a:t>——Autoencoder</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4.1</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4843471" y="1048128"/>
            <a:ext cx="4070491" cy="499624"/>
          </a:xfrm>
          <a:prstGeom prst="rect">
            <a:avLst/>
          </a:prstGeom>
          <a:noFill/>
        </p:spPr>
        <p:txBody>
          <a:bodyPr wrap="square">
            <a:spAutoFit/>
          </a:bodyPr>
          <a:lstStyle/>
          <a:p>
            <a:pPr>
              <a:lnSpc>
                <a:spcPct val="150000"/>
              </a:lnSpc>
            </a:pPr>
            <a:r>
              <a:rPr lang="en-US" altLang="zh-CN" sz="2000" b="1" dirty="0">
                <a:latin typeface="+mn-lt"/>
              </a:rPr>
              <a:t>Autoencoder</a:t>
            </a:r>
          </a:p>
        </p:txBody>
      </p:sp>
      <p:sp>
        <p:nvSpPr>
          <p:cNvPr id="8" name="文本框 7">
            <a:extLst>
              <a:ext uri="{FF2B5EF4-FFF2-40B4-BE49-F238E27FC236}">
                <a16:creationId xmlns:a16="http://schemas.microsoft.com/office/drawing/2014/main" id="{9DCA4DDA-0EDB-482C-89F0-23FF2A44F177}"/>
              </a:ext>
            </a:extLst>
          </p:cNvPr>
          <p:cNvSpPr txBox="1"/>
          <p:nvPr/>
        </p:nvSpPr>
        <p:spPr>
          <a:xfrm>
            <a:off x="1258707" y="1563777"/>
            <a:ext cx="9339533" cy="3730445"/>
          </a:xfrm>
          <a:prstGeom prst="rect">
            <a:avLst/>
          </a:prstGeom>
          <a:noFill/>
        </p:spPr>
        <p:txBody>
          <a:bodyPr wrap="square">
            <a:spAutoFit/>
          </a:bodyPr>
          <a:lstStyle/>
          <a:p>
            <a:pPr>
              <a:lnSpc>
                <a:spcPct val="150000"/>
              </a:lnSpc>
            </a:pPr>
            <a:r>
              <a:rPr lang="zh-CN" altLang="en-US" sz="2000" dirty="0"/>
              <a:t>       自编码器被广泛应用于文本聚类前的特征降维。一类方法是先使用自编码器学习从数据域到低维潜在空间的非线性映射，随后在学到的低维空间进行聚类。这些方法将自编码器作为一个预处理阶段，与后续的聚类阶段分开设计。也就是说，特征学习和聚类是按顺序进行的。</a:t>
            </a:r>
            <a:endParaRPr lang="en-US" altLang="zh-CN" sz="2000" dirty="0"/>
          </a:p>
          <a:p>
            <a:pPr>
              <a:lnSpc>
                <a:spcPct val="150000"/>
              </a:lnSpc>
            </a:pPr>
            <a:r>
              <a:rPr lang="zh-CN" altLang="en-US" sz="2000" dirty="0"/>
              <a:t>      当前应用自编码器到文本聚类的一个趋势是希望模型能同时进行特征学习和聚类。这类方法认为，将特征学习和聚类分开设计时，自编码器在低维特征学习过程中不是以促进聚类效果为目标的，学到的数据的潜在低维不一定适合于聚类，因此考虑联合特征降维和聚类。</a:t>
            </a:r>
            <a:endParaRPr lang="en-US" altLang="zh-CN" sz="2000" dirty="0"/>
          </a:p>
        </p:txBody>
      </p:sp>
    </p:spTree>
    <p:extLst>
      <p:ext uri="{BB962C8B-B14F-4D97-AF65-F5344CB8AC3E}">
        <p14:creationId xmlns:p14="http://schemas.microsoft.com/office/powerpoint/2010/main" val="3584784240"/>
      </p:ext>
    </p:extLst>
  </p:cSld>
  <p:clrMapOvr>
    <a:masterClrMapping/>
  </p:clrMapOvr>
  <p:transition spd="med">
    <p:pull/>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深度化方法</a:t>
            </a:r>
            <a:r>
              <a:rPr lang="en-US" altLang="zh-CN" dirty="0">
                <a:sym typeface="+mn-lt"/>
              </a:rPr>
              <a:t>——Autoencoder</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4.1</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4843471" y="1048128"/>
            <a:ext cx="4070491" cy="499624"/>
          </a:xfrm>
          <a:prstGeom prst="rect">
            <a:avLst/>
          </a:prstGeom>
          <a:noFill/>
        </p:spPr>
        <p:txBody>
          <a:bodyPr wrap="square">
            <a:spAutoFit/>
          </a:bodyPr>
          <a:lstStyle/>
          <a:p>
            <a:pPr>
              <a:lnSpc>
                <a:spcPct val="150000"/>
              </a:lnSpc>
            </a:pPr>
            <a:r>
              <a:rPr lang="en-US" altLang="zh-CN" sz="2000" b="1" dirty="0">
                <a:latin typeface="+mn-lt"/>
              </a:rPr>
              <a:t>Autoencoder</a:t>
            </a:r>
          </a:p>
        </p:txBody>
      </p:sp>
      <p:sp>
        <p:nvSpPr>
          <p:cNvPr id="8" name="文本框 7">
            <a:extLst>
              <a:ext uri="{FF2B5EF4-FFF2-40B4-BE49-F238E27FC236}">
                <a16:creationId xmlns:a16="http://schemas.microsoft.com/office/drawing/2014/main" id="{9DCA4DDA-0EDB-482C-89F0-23FF2A44F177}"/>
              </a:ext>
            </a:extLst>
          </p:cNvPr>
          <p:cNvSpPr txBox="1"/>
          <p:nvPr/>
        </p:nvSpPr>
        <p:spPr>
          <a:xfrm>
            <a:off x="1258707" y="1563777"/>
            <a:ext cx="9339533" cy="1422121"/>
          </a:xfrm>
          <a:prstGeom prst="rect">
            <a:avLst/>
          </a:prstGeom>
          <a:noFill/>
        </p:spPr>
        <p:txBody>
          <a:bodyPr wrap="square">
            <a:spAutoFit/>
          </a:bodyPr>
          <a:lstStyle/>
          <a:p>
            <a:pPr>
              <a:lnSpc>
                <a:spcPct val="150000"/>
              </a:lnSpc>
            </a:pPr>
            <a:r>
              <a:rPr lang="zh-CN" altLang="en-US" sz="2000" dirty="0"/>
              <a:t>一个应用自编码器的基础方法如下图所示，首先通过</a:t>
            </a:r>
            <a:r>
              <a:rPr lang="en-US" altLang="zh-CN" sz="2000" dirty="0"/>
              <a:t>word2vec</a:t>
            </a:r>
            <a:r>
              <a:rPr lang="zh-CN" altLang="en-US" sz="2000" dirty="0"/>
              <a:t>获得词向量表示，文本矩阵则是由词向量堆叠而成，通过自编码器学习一个文本矩阵的潜在低维表示，使用</a:t>
            </a:r>
            <a:r>
              <a:rPr lang="en-US" altLang="zh-CN" sz="2000" dirty="0"/>
              <a:t>k-means</a:t>
            </a:r>
            <a:r>
              <a:rPr lang="zh-CN" altLang="en-US" sz="2000" dirty="0"/>
              <a:t>或谱聚类等聚类方法对学到的低维向量进行聚类。     </a:t>
            </a:r>
            <a:endParaRPr lang="en-US" altLang="zh-CN" sz="2000" dirty="0"/>
          </a:p>
        </p:txBody>
      </p:sp>
      <p:pic>
        <p:nvPicPr>
          <p:cNvPr id="3" name="图片 2">
            <a:extLst>
              <a:ext uri="{FF2B5EF4-FFF2-40B4-BE49-F238E27FC236}">
                <a16:creationId xmlns:a16="http://schemas.microsoft.com/office/drawing/2014/main" id="{A55AC104-0CC4-45AF-94E7-2717681A9777}"/>
              </a:ext>
            </a:extLst>
          </p:cNvPr>
          <p:cNvPicPr>
            <a:picLocks noChangeAspect="1"/>
          </p:cNvPicPr>
          <p:nvPr/>
        </p:nvPicPr>
        <p:blipFill>
          <a:blip r:embed="rId3"/>
          <a:stretch>
            <a:fillRect/>
          </a:stretch>
        </p:blipFill>
        <p:spPr>
          <a:xfrm>
            <a:off x="2721939" y="3280726"/>
            <a:ext cx="6286546" cy="2228866"/>
          </a:xfrm>
          <a:prstGeom prst="rect">
            <a:avLst/>
          </a:prstGeom>
        </p:spPr>
      </p:pic>
    </p:spTree>
    <p:extLst>
      <p:ext uri="{BB962C8B-B14F-4D97-AF65-F5344CB8AC3E}">
        <p14:creationId xmlns:p14="http://schemas.microsoft.com/office/powerpoint/2010/main" val="3655162817"/>
      </p:ext>
    </p:extLst>
  </p:cSld>
  <p:clrMapOvr>
    <a:masterClrMapping/>
  </p:clrMapOvr>
  <p:transition spd="med">
    <p:pull/>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深度化方法</a:t>
            </a:r>
            <a:r>
              <a:rPr lang="en-US" altLang="zh-CN" dirty="0">
                <a:sym typeface="+mn-lt"/>
              </a:rPr>
              <a:t>——</a:t>
            </a:r>
            <a:r>
              <a:rPr lang="zh-CN" altLang="en-US" dirty="0">
                <a:sym typeface="+mn-lt"/>
              </a:rPr>
              <a:t>趋势</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4.1</a:t>
            </a:r>
            <a:endParaRPr lang="zh-CN" altLang="en-US" sz="3600" b="1" dirty="0">
              <a:solidFill>
                <a:schemeClr val="bg1"/>
              </a:solidFill>
            </a:endParaRPr>
          </a:p>
        </p:txBody>
      </p:sp>
      <p:graphicFrame>
        <p:nvGraphicFramePr>
          <p:cNvPr id="12" name="表格 12">
            <a:extLst>
              <a:ext uri="{FF2B5EF4-FFF2-40B4-BE49-F238E27FC236}">
                <a16:creationId xmlns:a16="http://schemas.microsoft.com/office/drawing/2014/main" id="{C25C4F83-638D-49C5-AFBE-BD2F09EF3B8A}"/>
              </a:ext>
            </a:extLst>
          </p:cNvPr>
          <p:cNvGraphicFramePr>
            <a:graphicFrameLocks noGrp="1"/>
          </p:cNvGraphicFramePr>
          <p:nvPr/>
        </p:nvGraphicFramePr>
        <p:xfrm>
          <a:off x="5319622" y="1676124"/>
          <a:ext cx="6176513" cy="4505960"/>
        </p:xfrm>
        <a:graphic>
          <a:graphicData uri="http://schemas.openxmlformats.org/drawingml/2006/table">
            <a:tbl>
              <a:tblPr firstRow="1" bandRow="1">
                <a:tableStyleId>{00A15C55-8517-42AA-B614-E9B94910E393}</a:tableStyleId>
              </a:tblPr>
              <a:tblGrid>
                <a:gridCol w="552617">
                  <a:extLst>
                    <a:ext uri="{9D8B030D-6E8A-4147-A177-3AD203B41FA5}">
                      <a16:colId xmlns:a16="http://schemas.microsoft.com/office/drawing/2014/main" val="3468266298"/>
                    </a:ext>
                  </a:extLst>
                </a:gridCol>
                <a:gridCol w="5623896">
                  <a:extLst>
                    <a:ext uri="{9D8B030D-6E8A-4147-A177-3AD203B41FA5}">
                      <a16:colId xmlns:a16="http://schemas.microsoft.com/office/drawing/2014/main" val="3664369384"/>
                    </a:ext>
                  </a:extLst>
                </a:gridCol>
              </a:tblGrid>
              <a:tr h="370840">
                <a:tc>
                  <a:txBody>
                    <a:bodyPr/>
                    <a:lstStyle/>
                    <a:p>
                      <a:r>
                        <a:rPr lang="zh-CN" altLang="en-US" sz="1100" dirty="0"/>
                        <a:t>年份</a:t>
                      </a:r>
                    </a:p>
                  </a:txBody>
                  <a:tcPr/>
                </a:tc>
                <a:tc>
                  <a:txBody>
                    <a:bodyPr/>
                    <a:lstStyle/>
                    <a:p>
                      <a:pPr algn="ctr"/>
                      <a:r>
                        <a:rPr lang="en-US" altLang="zh-CN" sz="1100" dirty="0"/>
                        <a:t>Autoencoder</a:t>
                      </a:r>
                      <a:endParaRPr lang="zh-CN" altLang="en-US" sz="1100" dirty="0"/>
                    </a:p>
                  </a:txBody>
                  <a:tcPr/>
                </a:tc>
                <a:extLst>
                  <a:ext uri="{0D108BD9-81ED-4DB2-BD59-A6C34878D82A}">
                    <a16:rowId xmlns:a16="http://schemas.microsoft.com/office/drawing/2014/main" val="1765132183"/>
                  </a:ext>
                </a:extLst>
              </a:tr>
              <a:tr h="370840">
                <a:tc>
                  <a:txBody>
                    <a:bodyPr/>
                    <a:lstStyle/>
                    <a:p>
                      <a:r>
                        <a:rPr lang="en-US" altLang="zh-CN" sz="1100" dirty="0"/>
                        <a:t>2016</a:t>
                      </a:r>
                      <a:endParaRPr lang="zh-CN" altLang="en-US" sz="1100" dirty="0"/>
                    </a:p>
                  </a:txBody>
                  <a:tcPr/>
                </a:tc>
                <a:tc>
                  <a:txBody>
                    <a:bodyPr/>
                    <a:lstStyle/>
                    <a:p>
                      <a:r>
                        <a:rPr lang="en-US" altLang="zh-CN" sz="1100" dirty="0"/>
                        <a:t>Unsupervised deep embedding for clustering analysis</a:t>
                      </a:r>
                      <a:endParaRPr lang="zh-CN" altLang="en-US" sz="1100" dirty="0"/>
                    </a:p>
                  </a:txBody>
                  <a:tcPr/>
                </a:tc>
                <a:extLst>
                  <a:ext uri="{0D108BD9-81ED-4DB2-BD59-A6C34878D82A}">
                    <a16:rowId xmlns:a16="http://schemas.microsoft.com/office/drawing/2014/main" val="3662068048"/>
                  </a:ext>
                </a:extLst>
              </a:tr>
              <a:tr h="370840">
                <a:tc>
                  <a:txBody>
                    <a:bodyPr/>
                    <a:lstStyle/>
                    <a:p>
                      <a:r>
                        <a:rPr lang="en-US" altLang="zh-CN" sz="1100" dirty="0"/>
                        <a:t>2016</a:t>
                      </a:r>
                      <a:endParaRPr lang="zh-CN" altLang="en-US" sz="1100" dirty="0"/>
                    </a:p>
                  </a:txBody>
                  <a:tcPr/>
                </a:tc>
                <a:tc>
                  <a:txBody>
                    <a:bodyPr/>
                    <a:lstStyle/>
                    <a:p>
                      <a:r>
                        <a:rPr lang="en-US" altLang="zh-CN" sz="1100" dirty="0"/>
                        <a:t>Variational deep embedding: An unsupervised and generative approach to  clustering(</a:t>
                      </a:r>
                      <a:r>
                        <a:rPr lang="en-US" altLang="zh-CN" sz="1100" dirty="0" err="1"/>
                        <a:t>VaDE</a:t>
                      </a:r>
                      <a:r>
                        <a:rPr lang="en-US" altLang="zh-CN" sz="1100" dirty="0"/>
                        <a:t>)</a:t>
                      </a:r>
                      <a:endParaRPr lang="zh-CN" altLang="en-US" sz="1100" dirty="0"/>
                    </a:p>
                  </a:txBody>
                  <a:tcPr/>
                </a:tc>
                <a:extLst>
                  <a:ext uri="{0D108BD9-81ED-4DB2-BD59-A6C34878D82A}">
                    <a16:rowId xmlns:a16="http://schemas.microsoft.com/office/drawing/2014/main" val="3913778158"/>
                  </a:ext>
                </a:extLst>
              </a:tr>
              <a:tr h="370840">
                <a:tc>
                  <a:txBody>
                    <a:bodyPr/>
                    <a:lstStyle/>
                    <a:p>
                      <a:r>
                        <a:rPr lang="en-US" altLang="zh-CN" sz="1100" dirty="0"/>
                        <a:t>2017</a:t>
                      </a:r>
                      <a:endParaRPr lang="zh-CN" altLang="en-US" sz="1100" dirty="0"/>
                    </a:p>
                  </a:txBody>
                  <a:tcPr/>
                </a:tc>
                <a:tc>
                  <a:txBody>
                    <a:bodyPr/>
                    <a:lstStyle/>
                    <a:p>
                      <a:r>
                        <a:rPr lang="en-US" altLang="zh-CN" sz="1100" dirty="0"/>
                        <a:t>Deep clustering with convolutional autoencoders</a:t>
                      </a:r>
                      <a:endParaRPr lang="zh-CN" altLang="en-US" sz="1100" dirty="0"/>
                    </a:p>
                  </a:txBody>
                  <a:tcPr/>
                </a:tc>
                <a:extLst>
                  <a:ext uri="{0D108BD9-81ED-4DB2-BD59-A6C34878D82A}">
                    <a16:rowId xmlns:a16="http://schemas.microsoft.com/office/drawing/2014/main" val="547736479"/>
                  </a:ext>
                </a:extLst>
              </a:tr>
              <a:tr h="370840">
                <a:tc>
                  <a:txBody>
                    <a:bodyPr/>
                    <a:lstStyle/>
                    <a:p>
                      <a:r>
                        <a:rPr lang="en-US" altLang="zh-CN" sz="1100" dirty="0"/>
                        <a:t>2017</a:t>
                      </a:r>
                      <a:endParaRPr lang="zh-CN" altLang="en-US" sz="1100" dirty="0"/>
                    </a:p>
                  </a:txBody>
                  <a:tcPr/>
                </a:tc>
                <a:tc>
                  <a:txBody>
                    <a:bodyPr/>
                    <a:lstStyle/>
                    <a:p>
                      <a:r>
                        <a:rPr lang="en-US" altLang="zh-CN" sz="1100" dirty="0"/>
                        <a:t>Improved deep embedded clustering with local structure preservation</a:t>
                      </a:r>
                      <a:endParaRPr lang="zh-CN" altLang="en-US" sz="1100" dirty="0"/>
                    </a:p>
                  </a:txBody>
                  <a:tcPr/>
                </a:tc>
                <a:extLst>
                  <a:ext uri="{0D108BD9-81ED-4DB2-BD59-A6C34878D82A}">
                    <a16:rowId xmlns:a16="http://schemas.microsoft.com/office/drawing/2014/main" val="2486990846"/>
                  </a:ext>
                </a:extLst>
              </a:tr>
              <a:tr h="370840">
                <a:tc>
                  <a:txBody>
                    <a:bodyPr/>
                    <a:lstStyle/>
                    <a:p>
                      <a:r>
                        <a:rPr lang="en-US" altLang="zh-CN" sz="1100" dirty="0"/>
                        <a:t>2017</a:t>
                      </a:r>
                      <a:endParaRPr lang="zh-CN" altLang="en-US" sz="1100" dirty="0"/>
                    </a:p>
                  </a:txBody>
                  <a:tcPr/>
                </a:tc>
                <a:tc>
                  <a:txBody>
                    <a:bodyPr/>
                    <a:lstStyle/>
                    <a:p>
                      <a:r>
                        <a:rPr lang="en-US" altLang="zh-CN" sz="1100" dirty="0"/>
                        <a:t>Towards k-means-friendly spaces: Simultaneous deep learning and clustering</a:t>
                      </a:r>
                      <a:endParaRPr lang="zh-CN" altLang="en-US" sz="1100" dirty="0"/>
                    </a:p>
                  </a:txBody>
                  <a:tcPr/>
                </a:tc>
                <a:extLst>
                  <a:ext uri="{0D108BD9-81ED-4DB2-BD59-A6C34878D82A}">
                    <a16:rowId xmlns:a16="http://schemas.microsoft.com/office/drawing/2014/main" val="3601473788"/>
                  </a:ext>
                </a:extLst>
              </a:tr>
              <a:tr h="370840">
                <a:tc>
                  <a:txBody>
                    <a:bodyPr/>
                    <a:lstStyle/>
                    <a:p>
                      <a:r>
                        <a:rPr lang="en-US" altLang="zh-CN" sz="1100" dirty="0"/>
                        <a:t>2017</a:t>
                      </a:r>
                      <a:endParaRPr lang="zh-CN" altLang="en-US" sz="1100" dirty="0"/>
                    </a:p>
                  </a:txBody>
                  <a:tcPr/>
                </a:tc>
                <a:tc>
                  <a:txBody>
                    <a:bodyPr/>
                    <a:lstStyle/>
                    <a:p>
                      <a:r>
                        <a:rPr lang="en-US" altLang="zh-CN" sz="1100" dirty="0" err="1"/>
                        <a:t>Deepcluster</a:t>
                      </a:r>
                      <a:r>
                        <a:rPr lang="en-US" altLang="zh-CN" sz="1100" dirty="0"/>
                        <a:t>: A general clustering framework based on deep learning(DC-GMM)</a:t>
                      </a:r>
                      <a:endParaRPr lang="zh-CN" altLang="en-US" sz="1100" dirty="0"/>
                    </a:p>
                  </a:txBody>
                  <a:tcPr/>
                </a:tc>
                <a:extLst>
                  <a:ext uri="{0D108BD9-81ED-4DB2-BD59-A6C34878D82A}">
                    <a16:rowId xmlns:a16="http://schemas.microsoft.com/office/drawing/2014/main" val="3626231984"/>
                  </a:ext>
                </a:extLst>
              </a:tr>
              <a:tr h="370840">
                <a:tc>
                  <a:txBody>
                    <a:bodyPr/>
                    <a:lstStyle/>
                    <a:p>
                      <a:r>
                        <a:rPr lang="en-US" altLang="zh-CN" sz="1100" dirty="0"/>
                        <a:t>2018</a:t>
                      </a:r>
                      <a:endParaRPr lang="zh-CN" altLang="en-US" sz="1100" dirty="0"/>
                    </a:p>
                  </a:txBody>
                  <a:tcPr/>
                </a:tc>
                <a:tc>
                  <a:txBody>
                    <a:bodyPr/>
                    <a:lstStyle/>
                    <a:p>
                      <a:r>
                        <a:rPr lang="en-US" altLang="zh-CN" sz="1100" dirty="0" err="1"/>
                        <a:t>Spectralnet</a:t>
                      </a:r>
                      <a:r>
                        <a:rPr lang="en-US" altLang="zh-CN" sz="1100" dirty="0"/>
                        <a:t>: Spectral clustering using deep neural networks</a:t>
                      </a:r>
                      <a:endParaRPr lang="zh-CN" altLang="en-US" sz="1100" dirty="0"/>
                    </a:p>
                  </a:txBody>
                  <a:tcPr/>
                </a:tc>
                <a:extLst>
                  <a:ext uri="{0D108BD9-81ED-4DB2-BD59-A6C34878D82A}">
                    <a16:rowId xmlns:a16="http://schemas.microsoft.com/office/drawing/2014/main" val="3574924855"/>
                  </a:ext>
                </a:extLst>
              </a:tr>
              <a:tr h="370840">
                <a:tc>
                  <a:txBody>
                    <a:bodyPr/>
                    <a:lstStyle/>
                    <a:p>
                      <a:r>
                        <a:rPr lang="en-US" altLang="zh-CN" sz="1100" dirty="0"/>
                        <a:t>2019</a:t>
                      </a:r>
                      <a:endParaRPr lang="zh-CN" altLang="en-US" sz="1100" dirty="0"/>
                    </a:p>
                  </a:txBody>
                  <a:tcPr/>
                </a:tc>
                <a:tc>
                  <a:txBody>
                    <a:bodyPr/>
                    <a:lstStyle/>
                    <a:p>
                      <a:r>
                        <a:rPr lang="en-US" altLang="zh-CN" sz="1100" dirty="0"/>
                        <a:t>Deep co-clustering</a:t>
                      </a:r>
                      <a:endParaRPr lang="zh-CN" altLang="en-US" sz="1100" dirty="0"/>
                    </a:p>
                  </a:txBody>
                  <a:tcPr/>
                </a:tc>
                <a:extLst>
                  <a:ext uri="{0D108BD9-81ED-4DB2-BD59-A6C34878D82A}">
                    <a16:rowId xmlns:a16="http://schemas.microsoft.com/office/drawing/2014/main" val="2685636021"/>
                  </a:ext>
                </a:extLst>
              </a:tr>
              <a:tr h="370840">
                <a:tc>
                  <a:txBody>
                    <a:bodyPr/>
                    <a:lstStyle/>
                    <a:p>
                      <a:r>
                        <a:rPr lang="en-US" altLang="zh-CN" sz="1100" dirty="0"/>
                        <a:t>2019</a:t>
                      </a:r>
                      <a:endParaRPr lang="zh-CN" altLang="en-US" sz="1100" dirty="0"/>
                    </a:p>
                  </a:txBody>
                  <a:tcPr/>
                </a:tc>
                <a:tc>
                  <a:txBody>
                    <a:bodyPr/>
                    <a:lstStyle/>
                    <a:p>
                      <a:r>
                        <a:rPr lang="en-US" altLang="zh-CN" sz="1100" dirty="0"/>
                        <a:t>A self-training approach for short text clustering</a:t>
                      </a:r>
                      <a:endParaRPr lang="zh-CN" altLang="en-US" sz="1100" dirty="0"/>
                    </a:p>
                  </a:txBody>
                  <a:tcPr/>
                </a:tc>
                <a:extLst>
                  <a:ext uri="{0D108BD9-81ED-4DB2-BD59-A6C34878D82A}">
                    <a16:rowId xmlns:a16="http://schemas.microsoft.com/office/drawing/2014/main" val="721134705"/>
                  </a:ext>
                </a:extLst>
              </a:tr>
              <a:tr h="370840">
                <a:tc>
                  <a:txBody>
                    <a:bodyPr/>
                    <a:lstStyle/>
                    <a:p>
                      <a:r>
                        <a:rPr lang="en-US" altLang="zh-CN" sz="1100" dirty="0"/>
                        <a:t>2020</a:t>
                      </a:r>
                      <a:endParaRPr lang="zh-CN" altLang="en-US" sz="1100" dirty="0"/>
                    </a:p>
                  </a:txBody>
                  <a:tcPr/>
                </a:tc>
                <a:tc>
                  <a:txBody>
                    <a:bodyPr/>
                    <a:lstStyle/>
                    <a:p>
                      <a:r>
                        <a:rPr lang="en-US" altLang="zh-CN" sz="1100" dirty="0"/>
                        <a:t>Patent document clustering with deep embeddings(DEC)</a:t>
                      </a:r>
                      <a:endParaRPr lang="zh-CN" altLang="en-US" sz="1100" dirty="0"/>
                    </a:p>
                  </a:txBody>
                  <a:tcPr/>
                </a:tc>
                <a:extLst>
                  <a:ext uri="{0D108BD9-81ED-4DB2-BD59-A6C34878D82A}">
                    <a16:rowId xmlns:a16="http://schemas.microsoft.com/office/drawing/2014/main" val="2576479665"/>
                  </a:ext>
                </a:extLst>
              </a:tr>
              <a:tr h="370840">
                <a:tc>
                  <a:txBody>
                    <a:bodyPr/>
                    <a:lstStyle/>
                    <a:p>
                      <a:r>
                        <a:rPr lang="en-US" altLang="zh-CN" sz="1100" dirty="0"/>
                        <a:t>2020</a:t>
                      </a:r>
                      <a:endParaRPr lang="zh-CN" altLang="en-US" sz="1100" dirty="0"/>
                    </a:p>
                  </a:txBody>
                  <a:tcPr/>
                </a:tc>
                <a:tc>
                  <a:txBody>
                    <a:bodyPr/>
                    <a:lstStyle/>
                    <a:p>
                      <a:r>
                        <a:rPr lang="en-US" altLang="zh-CN" sz="1100" dirty="0"/>
                        <a:t>Semi-supervised Network Embedding with Text Information</a:t>
                      </a:r>
                      <a:endParaRPr lang="zh-CN" altLang="en-US" sz="1100" dirty="0"/>
                    </a:p>
                  </a:txBody>
                  <a:tcPr/>
                </a:tc>
                <a:extLst>
                  <a:ext uri="{0D108BD9-81ED-4DB2-BD59-A6C34878D82A}">
                    <a16:rowId xmlns:a16="http://schemas.microsoft.com/office/drawing/2014/main" val="1362039656"/>
                  </a:ext>
                </a:extLst>
              </a:tr>
            </a:tbl>
          </a:graphicData>
        </a:graphic>
      </p:graphicFrame>
      <p:pic>
        <p:nvPicPr>
          <p:cNvPr id="14" name="图片 13">
            <a:extLst>
              <a:ext uri="{FF2B5EF4-FFF2-40B4-BE49-F238E27FC236}">
                <a16:creationId xmlns:a16="http://schemas.microsoft.com/office/drawing/2014/main" id="{A35AA711-07E0-4919-ACC0-A9D169A3069B}"/>
              </a:ext>
            </a:extLst>
          </p:cNvPr>
          <p:cNvPicPr>
            <a:picLocks noChangeAspect="1"/>
          </p:cNvPicPr>
          <p:nvPr/>
        </p:nvPicPr>
        <p:blipFill>
          <a:blip r:embed="rId3"/>
          <a:stretch>
            <a:fillRect/>
          </a:stretch>
        </p:blipFill>
        <p:spPr>
          <a:xfrm>
            <a:off x="761737" y="1676124"/>
            <a:ext cx="4207807" cy="4505960"/>
          </a:xfrm>
          <a:prstGeom prst="rect">
            <a:avLst/>
          </a:prstGeom>
        </p:spPr>
      </p:pic>
      <p:sp>
        <p:nvSpPr>
          <p:cNvPr id="15" name="文本框 14">
            <a:extLst>
              <a:ext uri="{FF2B5EF4-FFF2-40B4-BE49-F238E27FC236}">
                <a16:creationId xmlns:a16="http://schemas.microsoft.com/office/drawing/2014/main" id="{2137801D-F47C-40F0-A3AE-61D360027594}"/>
              </a:ext>
            </a:extLst>
          </p:cNvPr>
          <p:cNvSpPr txBox="1"/>
          <p:nvPr/>
        </p:nvSpPr>
        <p:spPr>
          <a:xfrm>
            <a:off x="1937318" y="1002557"/>
            <a:ext cx="9339533" cy="495457"/>
          </a:xfrm>
          <a:prstGeom prst="rect">
            <a:avLst/>
          </a:prstGeom>
          <a:noFill/>
        </p:spPr>
        <p:txBody>
          <a:bodyPr wrap="square">
            <a:spAutoFit/>
          </a:bodyPr>
          <a:lstStyle/>
          <a:p>
            <a:pPr>
              <a:lnSpc>
                <a:spcPct val="150000"/>
              </a:lnSpc>
            </a:pPr>
            <a:r>
              <a:rPr lang="zh-CN" altLang="en-US" sz="2000" dirty="0"/>
              <a:t>从近</a:t>
            </a:r>
            <a:r>
              <a:rPr lang="en-US" altLang="zh-CN" sz="2000" dirty="0"/>
              <a:t>5</a:t>
            </a:r>
            <a:r>
              <a:rPr lang="zh-CN" altLang="en-US" sz="2000" dirty="0"/>
              <a:t>年比较有成效的研究成果来看，自编码器的应用是一个主要趋势</a:t>
            </a:r>
            <a:endParaRPr lang="en-US" altLang="zh-CN" sz="2000" dirty="0"/>
          </a:p>
        </p:txBody>
      </p:sp>
    </p:spTree>
    <p:extLst>
      <p:ext uri="{BB962C8B-B14F-4D97-AF65-F5344CB8AC3E}">
        <p14:creationId xmlns:p14="http://schemas.microsoft.com/office/powerpoint/2010/main" val="1117077669"/>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未来研究工作</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4.2</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1565431" y="1359218"/>
            <a:ext cx="9262157" cy="1261884"/>
          </a:xfrm>
          <a:prstGeom prst="rect">
            <a:avLst/>
          </a:prstGeom>
          <a:noFill/>
        </p:spPr>
        <p:txBody>
          <a:bodyPr wrap="square">
            <a:spAutoFit/>
          </a:bodyPr>
          <a:lstStyle/>
          <a:p>
            <a:r>
              <a:rPr lang="zh-CN" altLang="zh-CN" sz="2000" b="1" kern="100" dirty="0">
                <a:effectLst/>
                <a:latin typeface="+mn-ea"/>
                <a:ea typeface="+mn-ea"/>
                <a:cs typeface="Times New Roman" panose="02020603050405020304" pitchFamily="18" charset="0"/>
              </a:rPr>
              <a:t>混合和集成深度学习算法</a:t>
            </a:r>
            <a:r>
              <a:rPr lang="zh-CN" altLang="zh-CN" sz="1800" kern="100" dirty="0">
                <a:effectLst/>
                <a:latin typeface="+mn-ea"/>
                <a:ea typeface="+mn-ea"/>
                <a:cs typeface="Times New Roman" panose="02020603050405020304" pitchFamily="18" charset="0"/>
              </a:rPr>
              <a:t>：在大多数研究中</a:t>
            </a:r>
            <a:r>
              <a:rPr lang="zh-CN" altLang="en-US" sz="1800" kern="100" dirty="0">
                <a:effectLst/>
                <a:latin typeface="+mn-ea"/>
                <a:ea typeface="+mn-ea"/>
                <a:cs typeface="Times New Roman" panose="02020603050405020304" pitchFamily="18" charset="0"/>
              </a:rPr>
              <a:t>，</a:t>
            </a:r>
            <a:r>
              <a:rPr lang="zh-CN" altLang="zh-CN" sz="1800" kern="100" dirty="0">
                <a:effectLst/>
                <a:latin typeface="+mn-ea"/>
                <a:ea typeface="+mn-ea"/>
                <a:cs typeface="Times New Roman" panose="02020603050405020304" pitchFamily="18" charset="0"/>
              </a:rPr>
              <a:t>混合深度学习算法利用</a:t>
            </a:r>
            <a:r>
              <a:rPr lang="zh-CN" altLang="en-US" sz="1800" kern="100" dirty="0">
                <a:effectLst/>
                <a:latin typeface="+mn-ea"/>
                <a:ea typeface="+mn-ea"/>
                <a:cs typeface="Times New Roman" panose="02020603050405020304" pitchFamily="18" charset="0"/>
              </a:rPr>
              <a:t>了</a:t>
            </a:r>
            <a:r>
              <a:rPr lang="zh-CN" altLang="zh-CN" sz="1800" kern="100" dirty="0">
                <a:effectLst/>
                <a:latin typeface="+mn-ea"/>
                <a:ea typeface="+mn-ea"/>
                <a:cs typeface="Times New Roman" panose="02020603050405020304" pitchFamily="18" charset="0"/>
              </a:rPr>
              <a:t>每种算法的优势</a:t>
            </a:r>
            <a:r>
              <a:rPr lang="zh-CN" altLang="en-US" sz="1800" kern="100" dirty="0">
                <a:effectLst/>
                <a:latin typeface="+mn-ea"/>
                <a:ea typeface="+mn-ea"/>
                <a:cs typeface="Times New Roman" panose="02020603050405020304" pitchFamily="18" charset="0"/>
              </a:rPr>
              <a:t>，</a:t>
            </a:r>
            <a:r>
              <a:rPr lang="zh-CN" altLang="zh-CN" sz="1800" kern="100" dirty="0">
                <a:effectLst/>
                <a:latin typeface="+mn-ea"/>
                <a:ea typeface="+mn-ea"/>
                <a:cs typeface="Times New Roman" panose="02020603050405020304" pitchFamily="18" charset="0"/>
              </a:rPr>
              <a:t>通常会获得</a:t>
            </a:r>
            <a:r>
              <a:rPr lang="zh-CN" altLang="en-US" sz="1800" kern="100" dirty="0">
                <a:effectLst/>
                <a:latin typeface="+mn-ea"/>
                <a:ea typeface="+mn-ea"/>
                <a:cs typeface="Times New Roman" panose="02020603050405020304" pitchFamily="18" charset="0"/>
              </a:rPr>
              <a:t>比较出色的效果，</a:t>
            </a:r>
            <a:r>
              <a:rPr lang="zh-CN" altLang="zh-CN" sz="1800" kern="100" dirty="0">
                <a:effectLst/>
                <a:latin typeface="+mn-ea"/>
                <a:ea typeface="+mn-ea"/>
                <a:cs typeface="Times New Roman" panose="02020603050405020304" pitchFamily="18" charset="0"/>
              </a:rPr>
              <a:t>胜过其他单独的深度学习算法</a:t>
            </a:r>
            <a:r>
              <a:rPr lang="zh-CN" altLang="en-US" sz="1800" kern="100" dirty="0">
                <a:effectLst/>
                <a:latin typeface="+mn-ea"/>
                <a:ea typeface="+mn-ea"/>
                <a:cs typeface="Times New Roman" panose="02020603050405020304" pitchFamily="18" charset="0"/>
              </a:rPr>
              <a:t>；下图</a:t>
            </a:r>
            <a:r>
              <a:rPr lang="zh-CN" altLang="en-US" kern="100" dirty="0">
                <a:latin typeface="+mn-ea"/>
                <a:ea typeface="+mn-ea"/>
                <a:cs typeface="Times New Roman" panose="02020603050405020304" pitchFamily="18" charset="0"/>
              </a:rPr>
              <a:t>展示</a:t>
            </a:r>
            <a:r>
              <a:rPr lang="zh-CN" altLang="zh-CN" sz="1800" kern="100" dirty="0">
                <a:effectLst/>
                <a:latin typeface="+mn-ea"/>
                <a:ea typeface="+mn-ea"/>
                <a:cs typeface="Times New Roman" panose="02020603050405020304" pitchFamily="18" charset="0"/>
              </a:rPr>
              <a:t>了</a:t>
            </a:r>
            <a:r>
              <a:rPr lang="zh-CN" altLang="en-US" sz="1800" kern="100" dirty="0">
                <a:effectLst/>
                <a:latin typeface="+mn-ea"/>
                <a:ea typeface="+mn-ea"/>
                <a:cs typeface="Times New Roman" panose="02020603050405020304" pitchFamily="18" charset="0"/>
              </a:rPr>
              <a:t>当前深度学习方法的比例</a:t>
            </a:r>
            <a:r>
              <a:rPr lang="zh-CN" altLang="en-US" kern="100" dirty="0">
                <a:latin typeface="+mn-ea"/>
                <a:ea typeface="+mn-ea"/>
                <a:cs typeface="Times New Roman" panose="02020603050405020304" pitchFamily="18" charset="0"/>
              </a:rPr>
              <a:t>，可以看到，混合算法的研究仍数少数，未来有望出现更多新的成果。</a:t>
            </a:r>
            <a:endParaRPr lang="zh-CN" altLang="zh-CN" sz="1800" kern="100" dirty="0">
              <a:effectLst/>
              <a:latin typeface="+mn-ea"/>
              <a:ea typeface="+mn-ea"/>
              <a:cs typeface="Times New Roman" panose="02020603050405020304" pitchFamily="18" charset="0"/>
            </a:endParaRPr>
          </a:p>
          <a:p>
            <a:r>
              <a:rPr lang="zh-CN" altLang="en-US" sz="2000" dirty="0">
                <a:latin typeface="+mn-lt"/>
              </a:rPr>
              <a:t> </a:t>
            </a:r>
          </a:p>
        </p:txBody>
      </p:sp>
      <p:pic>
        <p:nvPicPr>
          <p:cNvPr id="3" name="图片 2">
            <a:extLst>
              <a:ext uri="{FF2B5EF4-FFF2-40B4-BE49-F238E27FC236}">
                <a16:creationId xmlns:a16="http://schemas.microsoft.com/office/drawing/2014/main" id="{96ADDEC5-3DA6-424F-B545-3A1BC768B002}"/>
              </a:ext>
            </a:extLst>
          </p:cNvPr>
          <p:cNvPicPr>
            <a:picLocks noChangeAspect="1"/>
          </p:cNvPicPr>
          <p:nvPr/>
        </p:nvPicPr>
        <p:blipFill>
          <a:blip r:embed="rId3"/>
          <a:stretch>
            <a:fillRect/>
          </a:stretch>
        </p:blipFill>
        <p:spPr>
          <a:xfrm>
            <a:off x="3418828" y="2607923"/>
            <a:ext cx="4848260" cy="2890859"/>
          </a:xfrm>
          <a:prstGeom prst="rect">
            <a:avLst/>
          </a:prstGeom>
        </p:spPr>
      </p:pic>
    </p:spTree>
    <p:extLst>
      <p:ext uri="{BB962C8B-B14F-4D97-AF65-F5344CB8AC3E}">
        <p14:creationId xmlns:p14="http://schemas.microsoft.com/office/powerpoint/2010/main" val="3290927178"/>
      </p:ext>
    </p:extLst>
  </p:cSld>
  <p:clrMapOvr>
    <a:masterClrMapping/>
  </p:clrMapOvr>
  <p:transition spd="med">
    <p:pull/>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r>
              <a:rPr lang="zh-CN" altLang="en-US" dirty="0">
                <a:sym typeface="+mn-lt"/>
              </a:rPr>
              <a:t>未来研究工作</a:t>
            </a:r>
            <a:endParaRPr lang="zh-CN" altLang="en-US" dirty="0"/>
          </a:p>
        </p:txBody>
      </p:sp>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4.2</a:t>
            </a:r>
            <a:endParaRPr lang="zh-CN" altLang="en-US" sz="3600" b="1" dirty="0">
              <a:solidFill>
                <a:schemeClr val="bg1"/>
              </a:solidFill>
            </a:endParaRPr>
          </a:p>
        </p:txBody>
      </p:sp>
      <p:sp>
        <p:nvSpPr>
          <p:cNvPr id="10" name="文本框 9">
            <a:extLst>
              <a:ext uri="{FF2B5EF4-FFF2-40B4-BE49-F238E27FC236}">
                <a16:creationId xmlns:a16="http://schemas.microsoft.com/office/drawing/2014/main" id="{D44DADAC-65D6-462F-9CB4-C064E364EF47}"/>
              </a:ext>
            </a:extLst>
          </p:cNvPr>
          <p:cNvSpPr txBox="1"/>
          <p:nvPr/>
        </p:nvSpPr>
        <p:spPr>
          <a:xfrm>
            <a:off x="1565431" y="1359218"/>
            <a:ext cx="9262157" cy="1261884"/>
          </a:xfrm>
          <a:prstGeom prst="rect">
            <a:avLst/>
          </a:prstGeom>
          <a:noFill/>
        </p:spPr>
        <p:txBody>
          <a:bodyPr wrap="square">
            <a:spAutoFit/>
          </a:bodyPr>
          <a:lstStyle/>
          <a:p>
            <a:r>
              <a:rPr lang="zh-CN" altLang="en-US" sz="2000" b="1" kern="100" dirty="0">
                <a:effectLst/>
                <a:latin typeface="+mn-ea"/>
                <a:ea typeface="+mn-ea"/>
                <a:cs typeface="Times New Roman" panose="02020603050405020304" pitchFamily="18" charset="0"/>
              </a:rPr>
              <a:t>填补空白</a:t>
            </a:r>
            <a:r>
              <a:rPr lang="zh-CN" altLang="zh-CN" sz="1800" kern="100" dirty="0">
                <a:effectLst/>
                <a:latin typeface="+mn-ea"/>
                <a:ea typeface="+mn-ea"/>
                <a:cs typeface="Times New Roman" panose="02020603050405020304" pitchFamily="18" charset="0"/>
              </a:rPr>
              <a:t>：</a:t>
            </a:r>
            <a:r>
              <a:rPr lang="zh-CN" altLang="en-US" sz="1800" kern="100" dirty="0">
                <a:effectLst/>
                <a:latin typeface="+mn-ea"/>
                <a:ea typeface="+mn-ea"/>
                <a:cs typeface="Times New Roman" panose="02020603050405020304" pitchFamily="18" charset="0"/>
              </a:rPr>
              <a:t>还有很多深度学习算法没有被应用到文本聚类这个领域，可以尝试将这些算法扩展到文本聚类领域。例如，深度强化学习（</a:t>
            </a:r>
            <a:r>
              <a:rPr lang="en-US" altLang="zh-CN" sz="1800" kern="100" dirty="0">
                <a:effectLst/>
                <a:latin typeface="+mn-ea"/>
                <a:ea typeface="+mn-ea"/>
                <a:cs typeface="Times New Roman" panose="02020603050405020304" pitchFamily="18" charset="0"/>
              </a:rPr>
              <a:t>Deep Reinforcement Learning</a:t>
            </a:r>
            <a:r>
              <a:rPr lang="zh-CN" altLang="en-US" sz="1800" kern="100" dirty="0">
                <a:effectLst/>
                <a:latin typeface="+mn-ea"/>
                <a:ea typeface="+mn-ea"/>
                <a:cs typeface="Times New Roman" panose="02020603050405020304" pitchFamily="18" charset="0"/>
              </a:rPr>
              <a:t>）已经在文本情感摘要等方面有所应用，但是还没有任何方法将其用于文本聚类</a:t>
            </a:r>
            <a:r>
              <a:rPr lang="zh-CN" altLang="en-US" kern="100" dirty="0">
                <a:latin typeface="+mn-ea"/>
                <a:ea typeface="+mn-ea"/>
                <a:cs typeface="Times New Roman" panose="02020603050405020304" pitchFamily="18" charset="0"/>
              </a:rPr>
              <a:t>；此外，目前还很少有工作将预训练的深度模型应用到文本聚类上，并对深度学习方法的有效性作解释。</a:t>
            </a:r>
            <a:endParaRPr lang="zh-CN" altLang="en-US" sz="2000" dirty="0">
              <a:latin typeface="+mn-lt"/>
            </a:endParaRPr>
          </a:p>
        </p:txBody>
      </p:sp>
      <p:pic>
        <p:nvPicPr>
          <p:cNvPr id="3" name="图片 2">
            <a:extLst>
              <a:ext uri="{FF2B5EF4-FFF2-40B4-BE49-F238E27FC236}">
                <a16:creationId xmlns:a16="http://schemas.microsoft.com/office/drawing/2014/main" id="{96ADDEC5-3DA6-424F-B545-3A1BC768B002}"/>
              </a:ext>
            </a:extLst>
          </p:cNvPr>
          <p:cNvPicPr>
            <a:picLocks noChangeAspect="1"/>
          </p:cNvPicPr>
          <p:nvPr/>
        </p:nvPicPr>
        <p:blipFill>
          <a:blip r:embed="rId3"/>
          <a:stretch>
            <a:fillRect/>
          </a:stretch>
        </p:blipFill>
        <p:spPr>
          <a:xfrm>
            <a:off x="3418828" y="2607923"/>
            <a:ext cx="4848260" cy="2890859"/>
          </a:xfrm>
          <a:prstGeom prst="rect">
            <a:avLst/>
          </a:prstGeom>
        </p:spPr>
      </p:pic>
    </p:spTree>
    <p:extLst>
      <p:ext uri="{BB962C8B-B14F-4D97-AF65-F5344CB8AC3E}">
        <p14:creationId xmlns:p14="http://schemas.microsoft.com/office/powerpoint/2010/main" val="2615669124"/>
      </p:ext>
    </p:extLst>
  </p:cSld>
  <p:clrMapOvr>
    <a:masterClrMapping/>
  </p:clrMapOvr>
  <p:transition spd="med">
    <p:pull/>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6288627" y="3000270"/>
            <a:ext cx="3417968" cy="857460"/>
            <a:chOff x="5588007" y="1590635"/>
            <a:chExt cx="3417968" cy="857460"/>
          </a:xfrm>
        </p:grpSpPr>
        <p:sp>
          <p:nvSpPr>
            <p:cNvPr id="19" name="文本框 18"/>
            <p:cNvSpPr txBox="1"/>
            <p:nvPr/>
          </p:nvSpPr>
          <p:spPr>
            <a:xfrm>
              <a:off x="6549853" y="1696200"/>
              <a:ext cx="2456122" cy="646331"/>
            </a:xfrm>
            <a:prstGeom prst="rect">
              <a:avLst/>
            </a:prstGeom>
            <a:noFill/>
          </p:spPr>
          <p:txBody>
            <a:bodyPr wrap="none">
              <a:spAutoFit/>
            </a:bodyPr>
            <a:lstStyle/>
            <a:p>
              <a:pPr eaLnBrk="1" fontAlgn="auto" hangingPunct="1">
                <a:spcBef>
                  <a:spcPts val="0"/>
                </a:spcBef>
                <a:spcAft>
                  <a:spcPts val="0"/>
                </a:spcAft>
                <a:defRPr/>
              </a:pPr>
              <a:r>
                <a:rPr lang="en-US" altLang="zh-CN" sz="3600" b="1">
                  <a:sym typeface="+mn-lt"/>
                </a:rPr>
                <a:t>Demo</a:t>
              </a:r>
              <a:r>
                <a:rPr lang="zh-CN" altLang="en-US" sz="3600" b="1">
                  <a:sym typeface="+mn-lt"/>
                </a:rPr>
                <a:t>展示</a:t>
              </a:r>
              <a:endParaRPr lang="zh-CN" altLang="en-US" sz="3600" b="1" dirty="0">
                <a:sym typeface="+mn-lt"/>
              </a:endParaRP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latin typeface="Century Gothic" panose="020B0502020202020204" pitchFamily="34" charset="0"/>
                </a:rPr>
                <a:t>5</a:t>
              </a:r>
              <a:endParaRPr lang="zh-CN" altLang="en-US" sz="4000" b="1" dirty="0">
                <a:latin typeface="Century Gothic" panose="020B0502020202020204" pitchFamily="34" charset="0"/>
              </a:endParaRPr>
            </a:p>
          </p:txBody>
        </p:sp>
      </p:gr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文本聚类算法选择与结果评价指标</a:t>
            </a:r>
            <a:endParaRPr lang="zh-CN" altLang="en-US" dirty="0"/>
          </a:p>
        </p:txBody>
      </p:sp>
      <p:sp>
        <p:nvSpPr>
          <p:cNvPr id="16" name="文本框 15"/>
          <p:cNvSpPr txBox="1"/>
          <p:nvPr/>
        </p:nvSpPr>
        <p:spPr>
          <a:xfrm>
            <a:off x="1026225" y="1709778"/>
            <a:ext cx="4894869" cy="4362220"/>
          </a:xfrm>
          <a:prstGeom prst="rect">
            <a:avLst/>
          </a:prstGeom>
          <a:noFill/>
        </p:spPr>
        <p:txBody>
          <a:bodyPr wrap="square" lIns="0" tIns="0" rIns="0" bIns="0" rtlCol="0">
            <a:spAutoFit/>
          </a:bodyPr>
          <a:lstStyle/>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rPr>
              <a:t>基于划分</a:t>
            </a:r>
            <a:endParaRPr lang="en-US" altLang="zh-CN" sz="2000" spc="300">
              <a:solidFill>
                <a:srgbClr val="000000">
                  <a:lumMod val="85000"/>
                  <a:lumOff val="15000"/>
                </a:srgbClr>
              </a:solidFill>
              <a:latin typeface="微软雅黑" panose="020B0503020204020204" pitchFamily="34" charset="-122"/>
            </a:endParaRPr>
          </a:p>
          <a:p>
            <a:pPr marL="800100" lvl="1" indent="-342900" algn="just" eaLnBrk="1" fontAlgn="auto" hangingPunct="1">
              <a:lnSpc>
                <a:spcPct val="130000"/>
              </a:lnSpc>
              <a:spcBef>
                <a:spcPts val="0"/>
              </a:spcBef>
              <a:spcAft>
                <a:spcPts val="0"/>
              </a:spcAft>
              <a:buClr>
                <a:schemeClr val="tx2"/>
              </a:buClr>
              <a:buFont typeface="Arial" panose="020B0604020202020204" pitchFamily="34" charset="0"/>
              <a:buChar char="•"/>
            </a:pPr>
            <a:r>
              <a:rPr lang="zh-CN" altLang="en-US" sz="2000" spc="300">
                <a:solidFill>
                  <a:srgbClr val="000000">
                    <a:lumMod val="85000"/>
                    <a:lumOff val="15000"/>
                  </a:srgbClr>
                </a:solidFill>
                <a:latin typeface="微软雅黑" panose="020B0503020204020204" pitchFamily="34" charset="-122"/>
              </a:rPr>
              <a:t>预设各簇，进行迭代划分</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   如</a:t>
            </a:r>
            <a:r>
              <a:rPr lang="en-US" altLang="zh-CN" sz="2000" spc="300">
                <a:solidFill>
                  <a:srgbClr val="000000">
                    <a:lumMod val="85000"/>
                    <a:lumOff val="15000"/>
                  </a:srgbClr>
                </a:solidFill>
                <a:latin typeface="微软雅黑" panose="020B0503020204020204" pitchFamily="34" charset="-122"/>
              </a:rPr>
              <a:t>K-means</a:t>
            </a:r>
            <a:r>
              <a:rPr lang="zh-CN" altLang="en-US" sz="2000" spc="300">
                <a:solidFill>
                  <a:srgbClr val="000000">
                    <a:lumMod val="85000"/>
                    <a:lumOff val="15000"/>
                  </a:srgbClr>
                </a:solidFill>
                <a:latin typeface="微软雅黑" panose="020B0503020204020204" pitchFamily="34" charset="-122"/>
              </a:rPr>
              <a:t>、</a:t>
            </a:r>
            <a:r>
              <a:rPr lang="en-US" altLang="zh-CN" sz="2000" spc="300">
                <a:solidFill>
                  <a:srgbClr val="000000">
                    <a:lumMod val="85000"/>
                    <a:lumOff val="15000"/>
                  </a:srgbClr>
                </a:solidFill>
                <a:latin typeface="微软雅黑" panose="020B0503020204020204" pitchFamily="34" charset="-122"/>
              </a:rPr>
              <a:t>K-medoids</a:t>
            </a:r>
            <a:r>
              <a:rPr lang="zh-CN" altLang="en-US" sz="2000" spc="300">
                <a:solidFill>
                  <a:srgbClr val="000000">
                    <a:lumMod val="85000"/>
                    <a:lumOff val="15000"/>
                  </a:srgbClr>
                </a:solidFill>
                <a:latin typeface="微软雅黑" panose="020B0503020204020204" pitchFamily="34" charset="-122"/>
              </a:rPr>
              <a:t>等</a:t>
            </a:r>
            <a:endParaRPr lang="en-US" altLang="zh-CN" sz="2000" spc="300">
              <a:solidFill>
                <a:srgbClr val="000000">
                  <a:lumMod val="85000"/>
                  <a:lumOff val="15000"/>
                </a:srgbClr>
              </a:solidFill>
              <a:latin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基于层次</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914400" lvl="1" indent="-457200" algn="just" eaLnBrk="1" fontAlgn="auto" hangingPunct="1">
              <a:lnSpc>
                <a:spcPct val="130000"/>
              </a:lnSpc>
              <a:spcBef>
                <a:spcPts val="0"/>
              </a:spcBef>
              <a:spcAft>
                <a:spcPts val="0"/>
              </a:spcAft>
              <a:buClr>
                <a:schemeClr val="tx2"/>
              </a:buClr>
              <a:buFont typeface="Arial" panose="020B0604020202020204" pitchFamily="34" charset="0"/>
              <a:buChar char="•"/>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分裂式和凝聚式</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rPr>
              <a:t>基于密度</a:t>
            </a:r>
            <a:endParaRPr lang="en-US" altLang="zh-CN" sz="2000" spc="300">
              <a:solidFill>
                <a:srgbClr val="000000">
                  <a:lumMod val="85000"/>
                  <a:lumOff val="15000"/>
                </a:srgbClr>
              </a:solidFill>
              <a:latin typeface="微软雅黑" panose="020B0503020204020204" pitchFamily="34" charset="-122"/>
            </a:endParaRPr>
          </a:p>
          <a:p>
            <a:pPr marL="914400" lvl="1" indent="-457200" algn="just" eaLnBrk="1" fontAlgn="auto" hangingPunct="1">
              <a:lnSpc>
                <a:spcPct val="130000"/>
              </a:lnSpc>
              <a:spcBef>
                <a:spcPts val="0"/>
              </a:spcBef>
              <a:spcAft>
                <a:spcPts val="0"/>
              </a:spcAft>
              <a:buClr>
                <a:schemeClr val="tx2"/>
              </a:buClr>
              <a:buFont typeface="Arial" panose="020B0604020202020204" pitchFamily="34" charset="0"/>
              <a:buChar char="•"/>
            </a:pPr>
            <a:r>
              <a:rPr lang="zh-CN" altLang="en-US" sz="2000" spc="300">
                <a:solidFill>
                  <a:srgbClr val="000000">
                    <a:lumMod val="85000"/>
                    <a:lumOff val="15000"/>
                  </a:srgbClr>
                </a:solidFill>
                <a:latin typeface="微软雅黑" panose="020B0503020204020204" pitchFamily="34" charset="-122"/>
              </a:rPr>
              <a:t>如</a:t>
            </a:r>
            <a:r>
              <a:rPr lang="en-US" altLang="zh-CN" sz="2000" spc="300">
                <a:solidFill>
                  <a:srgbClr val="000000">
                    <a:lumMod val="85000"/>
                    <a:lumOff val="15000"/>
                  </a:srgbClr>
                </a:solidFill>
                <a:latin typeface="微软雅黑" panose="020B0503020204020204" pitchFamily="34" charset="-122"/>
              </a:rPr>
              <a:t>DBSCAN</a:t>
            </a:r>
            <a:r>
              <a:rPr lang="zh-CN" altLang="en-US" sz="2000" spc="300">
                <a:solidFill>
                  <a:srgbClr val="000000">
                    <a:lumMod val="85000"/>
                    <a:lumOff val="15000"/>
                  </a:srgbClr>
                </a:solidFill>
                <a:latin typeface="微软雅黑" panose="020B0503020204020204" pitchFamily="34" charset="-122"/>
              </a:rPr>
              <a:t>、</a:t>
            </a:r>
            <a:r>
              <a:rPr lang="en-US" altLang="zh-CN" sz="2000" spc="300">
                <a:solidFill>
                  <a:srgbClr val="000000">
                    <a:lumMod val="85000"/>
                    <a:lumOff val="15000"/>
                  </a:srgbClr>
                </a:solidFill>
                <a:latin typeface="微软雅黑" panose="020B0503020204020204" pitchFamily="34" charset="-122"/>
              </a:rPr>
              <a:t>OPTICS</a:t>
            </a: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基于网格</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914400" lvl="1" indent="-457200" algn="just" eaLnBrk="1" fontAlgn="auto" hangingPunct="1">
              <a:lnSpc>
                <a:spcPct val="130000"/>
              </a:lnSpc>
              <a:spcBef>
                <a:spcPts val="0"/>
              </a:spcBef>
              <a:spcAft>
                <a:spcPts val="0"/>
              </a:spcAft>
              <a:buClr>
                <a:schemeClr val="tx2"/>
              </a:buClr>
              <a:buFont typeface="Arial" panose="020B0604020202020204" pitchFamily="34" charset="0"/>
              <a:buChar char="•"/>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将数据空间划分为</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cell</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的网格</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mj-ea"/>
              <a:buAutoNum type="circleNumDbPlain"/>
            </a:pPr>
            <a:r>
              <a:rPr lang="zh-CN" altLang="en-US" sz="2000" spc="300">
                <a:solidFill>
                  <a:srgbClr val="000000">
                    <a:lumMod val="85000"/>
                    <a:lumOff val="15000"/>
                  </a:srgbClr>
                </a:solidFill>
                <a:latin typeface="微软雅黑" panose="020B0503020204020204" pitchFamily="34" charset="-122"/>
              </a:rPr>
              <a:t>基于模型</a:t>
            </a:r>
            <a:endParaRPr lang="en-US" altLang="zh-CN" sz="2000" spc="300">
              <a:solidFill>
                <a:srgbClr val="000000">
                  <a:lumMod val="85000"/>
                  <a:lumOff val="15000"/>
                </a:srgbClr>
              </a:solidFill>
              <a:latin typeface="微软雅黑" panose="020B0503020204020204" pitchFamily="34" charset="-122"/>
            </a:endParaRPr>
          </a:p>
          <a:p>
            <a:pPr marL="914400" lvl="1" indent="-457200" algn="just" eaLnBrk="1" fontAlgn="auto" hangingPunct="1">
              <a:lnSpc>
                <a:spcPct val="130000"/>
              </a:lnSpc>
              <a:spcBef>
                <a:spcPts val="0"/>
              </a:spcBef>
              <a:spcAft>
                <a:spcPts val="0"/>
              </a:spcAft>
              <a:buClr>
                <a:schemeClr val="tx2"/>
              </a:buClr>
              <a:buFont typeface="Arial" panose="020B0604020202020204" pitchFamily="34" charset="0"/>
              <a:buChar char="•"/>
            </a:pPr>
            <a:r>
              <a:rPr lang="zh-CN" altLang="en-US" sz="2000" spc="300">
                <a:solidFill>
                  <a:srgbClr val="000000">
                    <a:lumMod val="85000"/>
                    <a:lumOff val="15000"/>
                  </a:srgbClr>
                </a:solidFill>
                <a:latin typeface="微软雅黑" panose="020B0503020204020204" pitchFamily="34" charset="-122"/>
              </a:rPr>
              <a:t>如统计模型、神经网络</a:t>
            </a:r>
            <a:endParaRPr lang="zh-CN" altLang="en-US" sz="2000" spc="300" dirty="0">
              <a:solidFill>
                <a:srgbClr val="000000">
                  <a:lumMod val="85000"/>
                  <a:lumOff val="15000"/>
                </a:srgbClr>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2169968" y="985563"/>
            <a:ext cx="2853509" cy="619744"/>
          </a:xfrm>
          <a:prstGeom prst="roundRect">
            <a:avLst/>
          </a:prstGeom>
          <a:solidFill>
            <a:schemeClr val="accent1"/>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算法选择</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8" name="文本框 17"/>
          <p:cNvSpPr txBox="1"/>
          <p:nvPr/>
        </p:nvSpPr>
        <p:spPr>
          <a:xfrm>
            <a:off x="7124136" y="985563"/>
            <a:ext cx="2853509" cy="619744"/>
          </a:xfrm>
          <a:prstGeom prst="roundRect">
            <a:avLst/>
          </a:prstGeom>
          <a:solidFill>
            <a:schemeClr val="accent4"/>
          </a:solidFill>
        </p:spPr>
        <p:txBody>
          <a:bodyPr wrap="square" lIns="0" tIns="0" rIns="0" bIns="0" rtlCol="0">
            <a:no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zh-CN" altLang="en-US" sz="2800" b="1" i="0" u="none" strike="noStrike" kern="0" cap="none" spc="300" normalizeH="0" baseline="0" noProof="0">
                <a:ln>
                  <a:noFill/>
                </a:ln>
                <a:solidFill>
                  <a:srgbClr val="FFFFFF"/>
                </a:solidFill>
                <a:effectLst/>
                <a:uLnTx/>
                <a:uFillTx/>
                <a:latin typeface="微软雅黑" panose="020B0503020204020204" pitchFamily="34" charset="-122"/>
                <a:ea typeface="微软雅黑" panose="020B0503020204020204" pitchFamily="34" charset="-122"/>
              </a:rPr>
              <a:t>结果评价</a:t>
            </a:r>
            <a:r>
              <a:rPr lang="zh-CN" altLang="en-US" sz="2800" b="1" kern="0" spc="300">
                <a:solidFill>
                  <a:srgbClr val="FFFFFF"/>
                </a:solidFill>
                <a:latin typeface="微软雅黑" panose="020B0503020204020204" pitchFamily="34" charset="-122"/>
              </a:rPr>
              <a:t>指标</a:t>
            </a:r>
            <a:endParaRPr kumimoji="0" lang="zh-CN" altLang="en-US" sz="2800" b="1" i="0" u="none" strike="noStrike" kern="0" cap="none" spc="30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
        <p:nvSpPr>
          <p:cNvPr id="19" name="文本框 18"/>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1.4</a:t>
            </a:r>
            <a:endParaRPr lang="zh-CN" altLang="en-US" sz="3600" b="1" dirty="0">
              <a:solidFill>
                <a:schemeClr val="bg1"/>
              </a:solidFill>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5A22453-79AF-4664-9457-7FCC65227F7F}"/>
                  </a:ext>
                </a:extLst>
              </p:cNvPr>
              <p:cNvSpPr txBox="1"/>
              <p:nvPr/>
            </p:nvSpPr>
            <p:spPr>
              <a:xfrm>
                <a:off x="6462630" y="1766422"/>
                <a:ext cx="5229261" cy="4362220"/>
              </a:xfrm>
              <a:prstGeom prst="rect">
                <a:avLst/>
              </a:prstGeom>
              <a:noFill/>
            </p:spPr>
            <p:txBody>
              <a:bodyPr wrap="square" lIns="0" tIns="0" rIns="0" bIns="0" rtlCol="0">
                <a:spAutoFit/>
              </a:bodyPr>
              <a:lstStyle/>
              <a:p>
                <a:pPr marL="457200" indent="-4572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rPr>
                  <a:t>内在评价法</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chemeClr val="accent4"/>
                    </a:solidFill>
                    <a:latin typeface="微软雅黑" panose="020B0503020204020204" pitchFamily="34" charset="-122"/>
                  </a:rPr>
                  <a:t>簇内差异小，簇间差异大</a:t>
                </a:r>
                <a:endParaRPr lang="en-US" altLang="zh-CN" sz="2000" spc="300">
                  <a:solidFill>
                    <a:schemeClr val="accent4"/>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rPr>
                  <a:t>直接观察、</a:t>
                </a:r>
                <a:r>
                  <a:rPr lang="en-US" altLang="zh-CN" sz="2000" spc="300">
                    <a:solidFill>
                      <a:srgbClr val="000000">
                        <a:lumMod val="85000"/>
                        <a:lumOff val="15000"/>
                      </a:srgbClr>
                    </a:solidFill>
                    <a:latin typeface="微软雅黑" panose="020B0503020204020204" pitchFamily="34" charset="-122"/>
                  </a:rPr>
                  <a:t>Cophnetic</a:t>
                </a:r>
                <a:r>
                  <a:rPr lang="zh-CN" altLang="en-US" sz="2000" spc="300">
                    <a:solidFill>
                      <a:srgbClr val="000000">
                        <a:lumMod val="85000"/>
                        <a:lumOff val="15000"/>
                      </a:srgbClr>
                    </a:solidFill>
                    <a:latin typeface="微软雅黑" panose="020B0503020204020204" pitchFamily="34" charset="-122"/>
                  </a:rPr>
                  <a:t>相关系数、类簇直径计算法、</a:t>
                </a:r>
                <a:r>
                  <a:rPr lang="en-US" altLang="zh-CN" sz="2000" spc="300">
                    <a:solidFill>
                      <a:srgbClr val="000000">
                        <a:lumMod val="85000"/>
                        <a:lumOff val="15000"/>
                      </a:srgbClr>
                    </a:solidFill>
                    <a:latin typeface="微软雅黑" panose="020B0503020204020204" pitchFamily="34" charset="-122"/>
                  </a:rPr>
                  <a:t>Hubert’</a:t>
                </a:r>
                <a14:m>
                  <m:oMath xmlns:m="http://schemas.openxmlformats.org/officeDocument/2006/math">
                    <m:r>
                      <m:rPr>
                        <m:sty m:val="p"/>
                      </m:rPr>
                      <a:rPr lang="el-GR" altLang="zh-CN" sz="2000" i="1" spc="300" smtClean="0">
                        <a:solidFill>
                          <a:srgbClr val="000000">
                            <a:lumMod val="85000"/>
                            <a:lumOff val="15000"/>
                          </a:srgbClr>
                        </a:solidFill>
                        <a:latin typeface="Cambria Math" panose="02040503050406030204" pitchFamily="18" charset="0"/>
                        <a:ea typeface="Cambria Math" panose="02040503050406030204" pitchFamily="18" charset="0"/>
                      </a:rPr>
                      <m:t>Γ</m:t>
                    </m:r>
                  </m:oMath>
                </a14:m>
                <a:r>
                  <a:rPr lang="zh-CN" altLang="en-US" sz="2000" spc="300">
                    <a:solidFill>
                      <a:srgbClr val="000000">
                        <a:lumMod val="85000"/>
                        <a:lumOff val="15000"/>
                      </a:srgbClr>
                    </a:solidFill>
                    <a:latin typeface="微软雅黑" panose="020B0503020204020204" pitchFamily="34" charset="-122"/>
                    <a:ea typeface="黑体" panose="02010609060101010101" pitchFamily="49" charset="-122"/>
                  </a:rPr>
                  <a:t>统计</a:t>
                </a:r>
                <a:r>
                  <a:rPr lang="zh-CN" altLang="en-US" sz="2000" spc="300">
                    <a:solidFill>
                      <a:srgbClr val="000000">
                        <a:lumMod val="85000"/>
                        <a:lumOff val="15000"/>
                      </a:srgbClr>
                    </a:solidFill>
                    <a:latin typeface="微软雅黑" panose="020B0503020204020204" pitchFamily="34" charset="-122"/>
                  </a:rPr>
                  <a:t>等</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endParaRPr lang="en-US" altLang="zh-CN" sz="2000" spc="300">
                  <a:solidFill>
                    <a:srgbClr val="000000">
                      <a:lumMod val="85000"/>
                      <a:lumOff val="15000"/>
                    </a:srgbClr>
                  </a:solidFill>
                  <a:latin typeface="微软雅黑" panose="020B0503020204020204" pitchFamily="34" charset="-122"/>
                </a:endParaRPr>
              </a:p>
              <a:p>
                <a:pPr marL="457200" indent="-457200" algn="just" eaLnBrk="1" fontAlgn="auto" hangingPunct="1">
                  <a:lnSpc>
                    <a:spcPct val="130000"/>
                  </a:lnSpc>
                  <a:spcBef>
                    <a:spcPts val="0"/>
                  </a:spcBef>
                  <a:spcAft>
                    <a:spcPts val="0"/>
                  </a:spcAft>
                  <a:buClr>
                    <a:schemeClr val="tx2"/>
                  </a:buClr>
                  <a:buFont typeface="Wingdings" panose="05000000000000000000" pitchFamily="2" charset="2"/>
                  <a:buChar char="n"/>
                </a:pPr>
                <a:r>
                  <a:rPr lang="zh-CN" altLang="en-US" sz="2000" spc="300">
                    <a:solidFill>
                      <a:srgbClr val="000000">
                        <a:lumMod val="85000"/>
                        <a:lumOff val="15000"/>
                      </a:srgbClr>
                    </a:solidFill>
                    <a:latin typeface="微软雅黑" panose="020B0503020204020204" pitchFamily="34" charset="-122"/>
                  </a:rPr>
                  <a:t>外在评价法</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chemeClr val="accent4"/>
                    </a:solidFill>
                    <a:latin typeface="微软雅黑" panose="020B0503020204020204" pitchFamily="34" charset="-122"/>
                  </a:rPr>
                  <a:t>文本类别已知</a:t>
                </a:r>
                <a:r>
                  <a:rPr lang="zh-CN" altLang="en-US" sz="2000" spc="300">
                    <a:solidFill>
                      <a:srgbClr val="000000">
                        <a:lumMod val="85000"/>
                        <a:lumOff val="15000"/>
                      </a:srgbClr>
                    </a:solidFill>
                    <a:latin typeface="微软雅黑" panose="020B0503020204020204" pitchFamily="34" charset="-122"/>
                  </a:rPr>
                  <a:t>情况下评估聚类结果</a:t>
                </a:r>
                <a:endParaRPr lang="en-US" altLang="zh-CN" sz="2000" spc="300">
                  <a:solidFill>
                    <a:srgbClr val="000000">
                      <a:lumMod val="85000"/>
                      <a:lumOff val="15000"/>
                    </a:srgbClr>
                  </a:solidFill>
                  <a:latin typeface="微软雅黑" panose="020B0503020204020204" pitchFamily="34" charset="-122"/>
                </a:endParaRPr>
              </a:p>
              <a:p>
                <a:pPr lvl="1" algn="just" eaLnBrk="1" fontAlgn="auto" hangingPunct="1">
                  <a:lnSpc>
                    <a:spcPct val="130000"/>
                  </a:lnSpc>
                  <a:spcBef>
                    <a:spcPts val="0"/>
                  </a:spcBef>
                  <a:spcAft>
                    <a:spcPts val="0"/>
                  </a:spcAft>
                  <a:buClr>
                    <a:schemeClr val="tx2"/>
                  </a:buClr>
                </a:pP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如准确率、召回率、熵、纯度（</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putiry</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F-mearsure</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、调整兰德系数（</a:t>
                </a:r>
                <a:r>
                  <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rPr>
                  <a:t>ARI</a:t>
                </a:r>
                <a:r>
                  <a:rPr lang="zh-CN" altLang="en-US" sz="2000" spc="300">
                    <a:solidFill>
                      <a:srgbClr val="000000">
                        <a:lumMod val="85000"/>
                        <a:lumOff val="15000"/>
                      </a:srgbClr>
                    </a:solidFill>
                    <a:latin typeface="微软雅黑" panose="020B0503020204020204" pitchFamily="34" charset="-122"/>
                    <a:ea typeface="微软雅黑" panose="020B0503020204020204" pitchFamily="34" charset="-122"/>
                  </a:rPr>
                  <a:t>）等</a:t>
                </a: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a:p>
                <a:pPr lvl="1" algn="just" eaLnBrk="1" fontAlgn="auto" hangingPunct="1">
                  <a:lnSpc>
                    <a:spcPct val="130000"/>
                  </a:lnSpc>
                  <a:spcBef>
                    <a:spcPts val="0"/>
                  </a:spcBef>
                  <a:spcAft>
                    <a:spcPts val="0"/>
                  </a:spcAft>
                  <a:buClr>
                    <a:schemeClr val="tx2"/>
                  </a:buClr>
                </a:pPr>
                <a:endParaRPr lang="en-US" altLang="zh-CN" sz="2000" spc="300">
                  <a:solidFill>
                    <a:srgbClr val="000000">
                      <a:lumMod val="85000"/>
                      <a:lumOff val="15000"/>
                    </a:srgbClr>
                  </a:solidFill>
                  <a:latin typeface="微软雅黑" panose="020B0503020204020204" pitchFamily="34" charset="-122"/>
                  <a:ea typeface="微软雅黑" panose="020B0503020204020204" pitchFamily="34" charset="-122"/>
                </a:endParaRPr>
              </a:p>
            </p:txBody>
          </p:sp>
        </mc:Choice>
        <mc:Fallback xmlns="">
          <p:sp>
            <p:nvSpPr>
              <p:cNvPr id="8" name="文本框 7">
                <a:extLst>
                  <a:ext uri="{FF2B5EF4-FFF2-40B4-BE49-F238E27FC236}">
                    <a16:creationId xmlns:a16="http://schemas.microsoft.com/office/drawing/2014/main" id="{65A22453-79AF-4664-9457-7FCC65227F7F}"/>
                  </a:ext>
                </a:extLst>
              </p:cNvPr>
              <p:cNvSpPr txBox="1">
                <a:spLocks noRot="1" noChangeAspect="1" noMove="1" noResize="1" noEditPoints="1" noAdjustHandles="1" noChangeArrowheads="1" noChangeShapeType="1" noTextEdit="1"/>
              </p:cNvSpPr>
              <p:nvPr/>
            </p:nvSpPr>
            <p:spPr>
              <a:xfrm>
                <a:off x="6462630" y="1766422"/>
                <a:ext cx="5229261" cy="4362220"/>
              </a:xfrm>
              <a:prstGeom prst="rect">
                <a:avLst/>
              </a:prstGeom>
              <a:blipFill>
                <a:blip r:embed="rId3"/>
                <a:stretch>
                  <a:fillRect l="-2797" t="-559" r="-303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165519078"/>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4" name="文本占位符 7">
            <a:extLst>
              <a:ext uri="{FF2B5EF4-FFF2-40B4-BE49-F238E27FC236}">
                <a16:creationId xmlns:a16="http://schemas.microsoft.com/office/drawing/2014/main" id="{D0D81C9E-994B-46FB-99EC-24063CB0A0A2}"/>
              </a:ext>
            </a:extLst>
          </p:cNvPr>
          <p:cNvSpPr txBox="1"/>
          <p:nvPr/>
        </p:nvSpPr>
        <p:spPr>
          <a:xfrm>
            <a:off x="2128781" y="3112552"/>
            <a:ext cx="2121329" cy="2135723"/>
          </a:xfrm>
          <a:prstGeom prst="rect">
            <a:avLst/>
          </a:prstGeom>
          <a:noFill/>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0000"/>
                </a:solidFill>
                <a:effectLst/>
                <a:uLnTx/>
                <a:uFillTx/>
                <a:cs typeface="+mn-cs"/>
                <a:sym typeface="+mn-lt"/>
              </a:rPr>
              <a:t>来源：新浪微博</a:t>
            </a:r>
            <a:endParaRPr kumimoji="0" lang="en-US" altLang="zh-CN" sz="1800" b="0" i="0" u="none" strike="noStrike" kern="1200" cap="none" spc="0" normalizeH="0" baseline="0" noProof="0" dirty="0">
              <a:ln>
                <a:noFill/>
              </a:ln>
              <a:solidFill>
                <a:srgbClr val="000000"/>
              </a:solidFill>
              <a:effectLst/>
              <a:uLnTx/>
              <a:uFillTx/>
              <a:cs typeface="+mn-cs"/>
              <a:sym typeface="+mn-lt"/>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en-US" dirty="0">
                <a:solidFill>
                  <a:srgbClr val="000000"/>
                </a:solidFill>
                <a:sym typeface="+mn-lt"/>
              </a:rPr>
              <a:t>关键字：疫情</a:t>
            </a:r>
            <a:endParaRPr lang="en-US" altLang="zh-CN" dirty="0">
              <a:solidFill>
                <a:srgbClr val="000000"/>
              </a:solidFill>
              <a:sym typeface="+mn-lt"/>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rgbClr val="000000"/>
                </a:solidFill>
                <a:effectLst/>
                <a:uLnTx/>
                <a:uFillTx/>
                <a:cs typeface="+mn-cs"/>
                <a:sym typeface="+mn-lt"/>
              </a:rPr>
              <a:t>数量：</a:t>
            </a:r>
            <a:r>
              <a:rPr kumimoji="0" lang="en-US" altLang="zh-CN" sz="1800" b="0" i="0" u="none" strike="noStrike" kern="1200" cap="none" spc="0" normalizeH="0" baseline="0" noProof="0" dirty="0">
                <a:ln>
                  <a:noFill/>
                </a:ln>
                <a:solidFill>
                  <a:srgbClr val="000000"/>
                </a:solidFill>
                <a:effectLst/>
                <a:uLnTx/>
                <a:uFillTx/>
                <a:cs typeface="+mn-cs"/>
                <a:sym typeface="+mn-lt"/>
              </a:rPr>
              <a:t>5000</a:t>
            </a:r>
            <a:r>
              <a:rPr kumimoji="0" lang="zh-CN" altLang="en-US" sz="1800" b="0" i="0" u="none" strike="noStrike" kern="1200" cap="none" spc="0" normalizeH="0" baseline="0" noProof="0" dirty="0">
                <a:ln>
                  <a:noFill/>
                </a:ln>
                <a:solidFill>
                  <a:srgbClr val="000000"/>
                </a:solidFill>
                <a:effectLst/>
                <a:uLnTx/>
                <a:uFillTx/>
                <a:cs typeface="+mn-cs"/>
                <a:sym typeface="+mn-lt"/>
              </a:rPr>
              <a:t>余条</a:t>
            </a:r>
            <a:endParaRPr kumimoji="0" lang="en-US" altLang="zh-CN" sz="1800" b="0" i="0" u="none" strike="noStrike" kern="1200" cap="none" spc="0" normalizeH="0" baseline="0" noProof="0" dirty="0">
              <a:ln>
                <a:noFill/>
              </a:ln>
              <a:solidFill>
                <a:srgbClr val="000000"/>
              </a:solidFill>
              <a:effectLst/>
              <a:uLnTx/>
              <a:uFillTx/>
              <a:cs typeface="+mn-cs"/>
              <a:sym typeface="+mn-lt"/>
            </a:endParaRP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zh-CN" altLang="en-US" dirty="0">
                <a:solidFill>
                  <a:srgbClr val="000000"/>
                </a:solidFill>
                <a:sym typeface="+mn-lt"/>
              </a:rPr>
              <a:t>（</a:t>
            </a:r>
            <a:r>
              <a:rPr lang="en-US" altLang="zh-CN" dirty="0">
                <a:solidFill>
                  <a:srgbClr val="000000"/>
                </a:solidFill>
                <a:sym typeface="+mn-lt"/>
              </a:rPr>
              <a:t>12.19-12.21</a:t>
            </a:r>
            <a:r>
              <a:rPr lang="zh-CN" altLang="en-US" dirty="0">
                <a:solidFill>
                  <a:srgbClr val="000000"/>
                </a:solidFill>
                <a:sym typeface="+mn-lt"/>
              </a:rPr>
              <a:t>）</a:t>
            </a:r>
            <a:endParaRPr kumimoji="0" lang="zh-CN" altLang="en-US" sz="1800" b="0" i="0" u="none" strike="noStrike" kern="1200" cap="none" spc="0" normalizeH="0" baseline="0" noProof="0" dirty="0">
              <a:ln>
                <a:noFill/>
              </a:ln>
              <a:solidFill>
                <a:srgbClr val="000000"/>
              </a:solidFill>
              <a:effectLst/>
              <a:uLnTx/>
              <a:uFillTx/>
              <a:cs typeface="+mn-cs"/>
              <a:sym typeface="+mn-lt"/>
            </a:endParaRPr>
          </a:p>
        </p:txBody>
      </p:sp>
      <p:sp>
        <p:nvSpPr>
          <p:cNvPr id="6" name="文本占位符 13">
            <a:extLst>
              <a:ext uri="{FF2B5EF4-FFF2-40B4-BE49-F238E27FC236}">
                <a16:creationId xmlns:a16="http://schemas.microsoft.com/office/drawing/2014/main" id="{159F1264-D85B-4864-9DBD-4378E6AFFD3F}"/>
              </a:ext>
            </a:extLst>
          </p:cNvPr>
          <p:cNvSpPr txBox="1"/>
          <p:nvPr/>
        </p:nvSpPr>
        <p:spPr>
          <a:xfrm>
            <a:off x="4963956" y="3112552"/>
            <a:ext cx="2121329" cy="1973798"/>
          </a:xfrm>
          <a:prstGeom prst="rect">
            <a:avLst/>
          </a:prstGeom>
          <a:noFill/>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rgbClr val="000000"/>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en-US" altLang="zh-CN" sz="1800" dirty="0">
                <a:latin typeface="+mn-ea"/>
                <a:ea typeface="+mn-ea"/>
              </a:rPr>
              <a:t>   K-mean</a:t>
            </a:r>
            <a:r>
              <a:rPr lang="en-US" altLang="zh-CN" sz="1800" b="0" i="0" dirty="0">
                <a:effectLst/>
                <a:latin typeface="+mn-ea"/>
                <a:ea typeface="+mn-ea"/>
              </a:rPr>
              <a:t>              </a:t>
            </a:r>
            <a:endParaRPr lang="en-US" altLang="zh-CN" dirty="0"/>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en-US" altLang="zh-CN" sz="1800" dirty="0">
                <a:latin typeface="+mn-ea"/>
                <a:ea typeface="+mn-ea"/>
              </a:rPr>
              <a:t>   Aggregative</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lang="en-US" altLang="zh-CN" sz="1800" b="0" i="0" dirty="0">
                <a:effectLst/>
                <a:latin typeface="+mn-ea"/>
                <a:ea typeface="+mn-ea"/>
              </a:rPr>
              <a:t>   DBSCAN</a:t>
            </a:r>
          </a:p>
        </p:txBody>
      </p:sp>
      <p:sp>
        <p:nvSpPr>
          <p:cNvPr id="7" name="文本占位符 14">
            <a:extLst>
              <a:ext uri="{FF2B5EF4-FFF2-40B4-BE49-F238E27FC236}">
                <a16:creationId xmlns:a16="http://schemas.microsoft.com/office/drawing/2014/main" id="{2628F843-9395-4764-965B-BBFA355D79CB}"/>
              </a:ext>
            </a:extLst>
          </p:cNvPr>
          <p:cNvSpPr txBox="1"/>
          <p:nvPr/>
        </p:nvSpPr>
        <p:spPr>
          <a:xfrm>
            <a:off x="7705726" y="3112552"/>
            <a:ext cx="2357494" cy="2135723"/>
          </a:xfrm>
          <a:prstGeom prst="rect">
            <a:avLst/>
          </a:prstGeom>
          <a:noFill/>
          <a:effectLst/>
        </p:spPr>
        <p:txBody>
          <a:bodyPr vert="horz" lIns="91440" tIns="45720" rIns="91440" bIns="45720" rtlCol="0" anchor="t">
            <a:normAutofit/>
          </a:bodyPr>
          <a:lstStyle>
            <a:lvl1pPr marL="0" indent="0" algn="l" defTabSz="914400" rtl="0" eaLnBrk="1" latinLnBrk="0" hangingPunct="1">
              <a:lnSpc>
                <a:spcPct val="125000"/>
              </a:lnSpc>
              <a:spcBef>
                <a:spcPts val="0"/>
              </a:spcBef>
              <a:buFont typeface="Arial" panose="020B0604020202020204" pitchFamily="34" charset="0"/>
              <a:buNone/>
              <a:defRPr sz="1800" kern="1200">
                <a:solidFill>
                  <a:srgbClr val="000000"/>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200000"/>
              </a:lnSpc>
              <a:spcBef>
                <a:spcPts val="0"/>
              </a:spcBef>
              <a:spcAft>
                <a:spcPts val="0"/>
              </a:spcAft>
              <a:buClrTx/>
              <a:buSzTx/>
              <a:buFont typeface="Arial" panose="020B0604020202020204" pitchFamily="34" charset="0"/>
              <a:buNone/>
              <a:defRPr/>
            </a:pPr>
            <a:r>
              <a:rPr lang="en-US" altLang="zh-CN" dirty="0">
                <a:sym typeface="+mn-lt"/>
              </a:rPr>
              <a:t>python</a:t>
            </a:r>
            <a:r>
              <a:rPr lang="zh-CN" altLang="en-US" dirty="0">
                <a:sym typeface="+mn-lt"/>
              </a:rPr>
              <a:t>：</a:t>
            </a:r>
            <a:endParaRPr lang="en-US" altLang="zh-CN" dirty="0">
              <a:sym typeface="+mn-lt"/>
            </a:endParaRPr>
          </a:p>
          <a:p>
            <a:pPr marL="0" marR="0" lvl="0" indent="0" defTabSz="914400" rtl="0" eaLnBrk="1" fontAlgn="auto" latinLnBrk="0" hangingPunct="1">
              <a:lnSpc>
                <a:spcPct val="200000"/>
              </a:lnSpc>
              <a:spcBef>
                <a:spcPts val="0"/>
              </a:spcBef>
              <a:spcAft>
                <a:spcPts val="0"/>
              </a:spcAft>
              <a:buClrTx/>
              <a:buSzTx/>
              <a:buFont typeface="Arial" panose="020B0604020202020204" pitchFamily="34" charset="0"/>
              <a:buNone/>
              <a:defRPr/>
            </a:pPr>
            <a:r>
              <a:rPr kumimoji="0" lang="en-US" altLang="zh-CN" sz="1800" b="0" i="0" u="none" strike="noStrike" kern="1200" cap="none" spc="0" normalizeH="0" baseline="0" noProof="0" dirty="0">
                <a:ln>
                  <a:noFill/>
                </a:ln>
                <a:solidFill>
                  <a:srgbClr val="000000"/>
                </a:solidFill>
                <a:effectLst/>
                <a:uLnTx/>
                <a:uFillTx/>
                <a:cs typeface="+mn-cs"/>
                <a:sym typeface="+mn-lt"/>
              </a:rPr>
              <a:t>requests</a:t>
            </a:r>
            <a:r>
              <a:rPr kumimoji="0" lang="zh-CN" altLang="en-US" sz="1800" b="0" i="0" u="none" strike="noStrike" kern="1200" cap="none" spc="0" normalizeH="0" baseline="0" noProof="0" dirty="0">
                <a:ln>
                  <a:noFill/>
                </a:ln>
                <a:solidFill>
                  <a:srgbClr val="000000"/>
                </a:solidFill>
                <a:effectLst/>
                <a:uLnTx/>
                <a:uFillTx/>
                <a:cs typeface="+mn-cs"/>
                <a:sym typeface="+mn-lt"/>
              </a:rPr>
              <a:t>、</a:t>
            </a:r>
            <a:r>
              <a:rPr kumimoji="0" lang="en-US" altLang="zh-CN" sz="1800" b="0" i="0" u="none" strike="noStrike" kern="1200" cap="none" spc="0" normalizeH="0" baseline="0" noProof="0" dirty="0" err="1">
                <a:ln>
                  <a:noFill/>
                </a:ln>
                <a:solidFill>
                  <a:srgbClr val="000000"/>
                </a:solidFill>
                <a:effectLst/>
                <a:uLnTx/>
                <a:uFillTx/>
                <a:cs typeface="+mn-cs"/>
                <a:sym typeface="+mn-lt"/>
              </a:rPr>
              <a:t>jieba</a:t>
            </a:r>
            <a:r>
              <a:rPr kumimoji="0" lang="zh-CN" altLang="en-US" sz="1800" b="0" i="0" u="none" strike="noStrike" kern="1200" cap="none" spc="0" normalizeH="0" baseline="0" noProof="0" dirty="0">
                <a:ln>
                  <a:noFill/>
                </a:ln>
                <a:solidFill>
                  <a:srgbClr val="000000"/>
                </a:solidFill>
                <a:effectLst/>
                <a:uLnTx/>
                <a:uFillTx/>
                <a:cs typeface="+mn-cs"/>
                <a:sym typeface="+mn-lt"/>
              </a:rPr>
              <a:t>、</a:t>
            </a:r>
            <a:r>
              <a:rPr kumimoji="0" lang="en-US" altLang="zh-CN" sz="1800" b="0" i="0" u="none" strike="noStrike" kern="1200" cap="none" spc="0" normalizeH="0" baseline="0" noProof="0" dirty="0" err="1">
                <a:ln>
                  <a:noFill/>
                </a:ln>
                <a:solidFill>
                  <a:srgbClr val="000000"/>
                </a:solidFill>
                <a:effectLst/>
                <a:uLnTx/>
                <a:uFillTx/>
                <a:cs typeface="+mn-cs"/>
                <a:sym typeface="+mn-lt"/>
              </a:rPr>
              <a:t>sklearn</a:t>
            </a:r>
            <a:r>
              <a:rPr kumimoji="0" lang="zh-CN" altLang="en-US" sz="1800" b="0" i="0" u="none" strike="noStrike" kern="1200" cap="none" spc="0" normalizeH="0" baseline="0" noProof="0" dirty="0">
                <a:ln>
                  <a:noFill/>
                </a:ln>
                <a:solidFill>
                  <a:srgbClr val="000000"/>
                </a:solidFill>
                <a:effectLst/>
                <a:uLnTx/>
                <a:uFillTx/>
                <a:cs typeface="+mn-cs"/>
                <a:sym typeface="+mn-lt"/>
              </a:rPr>
              <a:t>、</a:t>
            </a:r>
            <a:r>
              <a:rPr kumimoji="0" lang="en-US" altLang="zh-CN" sz="1800" b="0" i="0" u="none" strike="noStrike" kern="1200" cap="none" spc="0" normalizeH="0" baseline="0" noProof="0" dirty="0" err="1">
                <a:ln>
                  <a:noFill/>
                </a:ln>
                <a:solidFill>
                  <a:srgbClr val="000000"/>
                </a:solidFill>
                <a:effectLst/>
                <a:uLnTx/>
                <a:uFillTx/>
                <a:cs typeface="+mn-cs"/>
                <a:sym typeface="+mn-lt"/>
              </a:rPr>
              <a:t>wordcloud</a:t>
            </a:r>
            <a:endParaRPr kumimoji="0" lang="en-US" altLang="zh-CN" sz="1800" b="0" i="0" u="none" strike="noStrike" kern="1200" cap="none" spc="0" normalizeH="0" baseline="0" noProof="0" dirty="0">
              <a:ln>
                <a:noFill/>
              </a:ln>
              <a:solidFill>
                <a:srgbClr val="000000"/>
              </a:solidFill>
              <a:effectLst/>
              <a:uLnTx/>
              <a:uFillTx/>
              <a:cs typeface="+mn-cs"/>
              <a:sym typeface="+mn-lt"/>
            </a:endParaRPr>
          </a:p>
        </p:txBody>
      </p:sp>
      <p:sp>
        <p:nvSpPr>
          <p:cNvPr id="8" name="文本占位符 8">
            <a:extLst>
              <a:ext uri="{FF2B5EF4-FFF2-40B4-BE49-F238E27FC236}">
                <a16:creationId xmlns:a16="http://schemas.microsoft.com/office/drawing/2014/main" id="{E0EDB328-E702-4C1B-BECF-5BF2693EE29A}"/>
              </a:ext>
            </a:extLst>
          </p:cNvPr>
          <p:cNvSpPr txBox="1"/>
          <p:nvPr/>
        </p:nvSpPr>
        <p:spPr>
          <a:xfrm>
            <a:off x="2128780" y="2514501"/>
            <a:ext cx="2121330" cy="439637"/>
          </a:xfrm>
          <a:prstGeom prst="rect">
            <a:avLst/>
          </a:prstGeom>
          <a:solidFill>
            <a:schemeClr val="accent1"/>
          </a:solidFill>
          <a:effectLst/>
        </p:spPr>
        <p:txBody>
          <a:bodyPr vert="horz" lIns="0" tIns="45720" rIns="0" bIns="45720" rtlCol="0" anchor="ctr">
            <a:noAutofit/>
          </a:bodyPr>
          <a:lstStyle>
            <a:lvl1pPr marL="0" indent="0" algn="ctr" defTabSz="914400" rtl="0" eaLnBrk="1" latinLnBrk="0" hangingPunct="1">
              <a:lnSpc>
                <a:spcPct val="125000"/>
              </a:lnSpc>
              <a:spcBef>
                <a:spcPts val="0"/>
              </a:spcBef>
              <a:buFont typeface="Arial" panose="020B0604020202020204" pitchFamily="34" charset="0"/>
              <a:buNone/>
              <a:defRPr sz="1800" b="1" kern="1200">
                <a:solidFill>
                  <a:schemeClr val="bg1"/>
                </a:solidFill>
                <a:latin typeface="+mj-ea"/>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5000"/>
              </a:lnSpc>
              <a:spcBef>
                <a:spcPts val="0"/>
              </a:spcBef>
              <a:spcAft>
                <a:spcPts val="0"/>
              </a:spcAft>
              <a:buClrTx/>
              <a:buSzTx/>
              <a:buFont typeface="Arial" panose="020B0604020202020204" pitchFamily="34" charset="0"/>
              <a:buNone/>
              <a:defRPr/>
            </a:pPr>
            <a:r>
              <a:rPr lang="zh-CN" altLang="en-US" dirty="0">
                <a:solidFill>
                  <a:srgbClr val="FFFFFF"/>
                </a:solidFill>
                <a:latin typeface="Arial" panose="020B0604020202020204"/>
                <a:ea typeface="微软雅黑" panose="020B0503020204020204" pitchFamily="34" charset="-122"/>
                <a:sym typeface="+mn-lt"/>
              </a:rPr>
              <a:t>数据来源</a:t>
            </a:r>
            <a:endParaRPr kumimoji="0" lang="zh-CN" altLang="en-US" b="1"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sym typeface="+mn-lt"/>
            </a:endParaRPr>
          </a:p>
        </p:txBody>
      </p:sp>
      <p:sp>
        <p:nvSpPr>
          <p:cNvPr id="9" name="文本占位符 11">
            <a:extLst>
              <a:ext uri="{FF2B5EF4-FFF2-40B4-BE49-F238E27FC236}">
                <a16:creationId xmlns:a16="http://schemas.microsoft.com/office/drawing/2014/main" id="{CB1B29A1-7CC7-4516-BBC3-2882FAA7B50E}"/>
              </a:ext>
            </a:extLst>
          </p:cNvPr>
          <p:cNvSpPr txBox="1"/>
          <p:nvPr/>
        </p:nvSpPr>
        <p:spPr>
          <a:xfrm>
            <a:off x="4963954" y="2514501"/>
            <a:ext cx="2121330" cy="439637"/>
          </a:xfrm>
          <a:prstGeom prst="rect">
            <a:avLst/>
          </a:prstGeom>
          <a:solidFill>
            <a:schemeClr val="accent4"/>
          </a:solidFill>
          <a:effectLst/>
        </p:spPr>
        <p:txBody>
          <a:bodyPr vert="horz" lIns="0" tIns="45720" rIns="0" bIns="45720" rtlCol="0" anchor="ctr">
            <a:noAutofit/>
          </a:bodyPr>
          <a:lstStyle>
            <a:defPPr>
              <a:defRPr lang="zh-CN"/>
            </a:defPPr>
            <a:lvl1pPr marL="0" marR="0" lvl="0" indent="0" algn="ctr" defTabSz="914400" eaLnBrk="1" fontAlgn="auto" latinLnBrk="0" hangingPunct="1">
              <a:lnSpc>
                <a:spcPct val="125000"/>
              </a:lnSpc>
              <a:spcBef>
                <a:spcPts val="0"/>
              </a:spcBef>
              <a:spcAft>
                <a:spcPts val="0"/>
              </a:spcAft>
              <a:buClrTx/>
              <a:buSzTx/>
              <a:buFont typeface="Arial" panose="020B0604020202020204" pitchFamily="34" charset="0"/>
              <a:buNone/>
              <a:defRPr kumimoji="0" sz="1800" b="1" i="0" u="none" strike="noStrike" cap="none" spc="0" normalizeH="0" baseline="0">
                <a:ln>
                  <a:noFill/>
                </a:ln>
                <a:solidFill>
                  <a:srgbClr val="FFFFFF"/>
                </a:solidFill>
                <a:effectLst/>
                <a:uLnTx/>
                <a:uFillTx/>
                <a:latin typeface="Arial" panose="020B0604020202020204"/>
                <a:ea typeface="微软雅黑" panose="020B0503020204020204" pitchFamily="34" charset="-122"/>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dirty="0">
                <a:sym typeface="+mn-lt"/>
              </a:rPr>
              <a:t>聚类方法</a:t>
            </a:r>
          </a:p>
        </p:txBody>
      </p:sp>
      <p:sp>
        <p:nvSpPr>
          <p:cNvPr id="10" name="文本占位符 12">
            <a:extLst>
              <a:ext uri="{FF2B5EF4-FFF2-40B4-BE49-F238E27FC236}">
                <a16:creationId xmlns:a16="http://schemas.microsoft.com/office/drawing/2014/main" id="{D77995F5-E535-43CC-B812-916FA2B13D0B}"/>
              </a:ext>
            </a:extLst>
          </p:cNvPr>
          <p:cNvSpPr txBox="1"/>
          <p:nvPr/>
        </p:nvSpPr>
        <p:spPr>
          <a:xfrm>
            <a:off x="7799129" y="2514501"/>
            <a:ext cx="2121330" cy="439637"/>
          </a:xfrm>
          <a:prstGeom prst="rect">
            <a:avLst/>
          </a:prstGeom>
          <a:solidFill>
            <a:schemeClr val="accent1"/>
          </a:solidFill>
          <a:effectLst/>
        </p:spPr>
        <p:txBody>
          <a:bodyPr vert="horz" lIns="0" tIns="45720" rIns="0" bIns="45720" rtlCol="0" anchor="ctr">
            <a:noAutofit/>
          </a:bodyPr>
          <a:lstStyle>
            <a:defPPr>
              <a:defRPr lang="zh-CN"/>
            </a:defPPr>
            <a:lvl1pPr marL="0" marR="0" lvl="0" indent="0" algn="ctr" defTabSz="914400" eaLnBrk="1" fontAlgn="auto" latinLnBrk="0" hangingPunct="1">
              <a:lnSpc>
                <a:spcPct val="125000"/>
              </a:lnSpc>
              <a:spcBef>
                <a:spcPts val="0"/>
              </a:spcBef>
              <a:spcAft>
                <a:spcPts val="0"/>
              </a:spcAft>
              <a:buClrTx/>
              <a:buSzTx/>
              <a:buFont typeface="Arial" panose="020B0604020202020204" pitchFamily="34" charset="0"/>
              <a:buNone/>
              <a:defRPr kumimoji="0" sz="1800" b="1" i="0" u="none" strike="noStrike" cap="none" spc="0" normalizeH="0" baseline="0">
                <a:ln>
                  <a:noFill/>
                </a:ln>
                <a:solidFill>
                  <a:srgbClr val="FFFFFF"/>
                </a:solidFill>
                <a:effectLst/>
                <a:uLnTx/>
                <a:uFillTx/>
                <a:latin typeface="Arial" panose="020B0604020202020204"/>
                <a:ea typeface="微软雅黑" panose="020B0503020204020204" pitchFamily="34" charset="-122"/>
              </a:defRPr>
            </a:lvl1pPr>
            <a:lvl2pPr marL="685800" indent="-228600" defTabSz="914400" eaLnBrk="1" latinLnBrk="0" hangingPunct="1">
              <a:lnSpc>
                <a:spcPct val="90000"/>
              </a:lnSpc>
              <a:spcBef>
                <a:spcPts val="500"/>
              </a:spcBef>
              <a:buFont typeface="Arial" panose="020B0604020202020204" pitchFamily="34" charset="0"/>
              <a:buChar char="•"/>
              <a:defRPr sz="2400">
                <a:latin typeface="+mn-lt"/>
                <a:ea typeface="+mn-ea"/>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ea typeface="+mn-ea"/>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ea typeface="+mn-ea"/>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r>
              <a:rPr lang="zh-CN" altLang="en-US" dirty="0">
                <a:sym typeface="+mn-lt"/>
              </a:rPr>
              <a:t>调用方法</a:t>
            </a:r>
          </a:p>
        </p:txBody>
      </p:sp>
      <p:sp>
        <p:nvSpPr>
          <p:cNvPr id="11" name="圆角矩形 1">
            <a:extLst>
              <a:ext uri="{FF2B5EF4-FFF2-40B4-BE49-F238E27FC236}">
                <a16:creationId xmlns:a16="http://schemas.microsoft.com/office/drawing/2014/main" id="{84B7636B-B83C-4A7D-86F4-E4C0BA9AD04A}"/>
              </a:ext>
            </a:extLst>
          </p:cNvPr>
          <p:cNvSpPr/>
          <p:nvPr/>
        </p:nvSpPr>
        <p:spPr>
          <a:xfrm>
            <a:off x="1943099" y="1216334"/>
            <a:ext cx="2530679" cy="4308166"/>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26">
            <a:extLst>
              <a:ext uri="{FF2B5EF4-FFF2-40B4-BE49-F238E27FC236}">
                <a16:creationId xmlns:a16="http://schemas.microsoft.com/office/drawing/2014/main" id="{1ADEB035-E60D-4567-922E-F9ACE5056780}"/>
              </a:ext>
            </a:extLst>
          </p:cNvPr>
          <p:cNvSpPr/>
          <p:nvPr/>
        </p:nvSpPr>
        <p:spPr>
          <a:xfrm>
            <a:off x="4778272" y="1216334"/>
            <a:ext cx="2530679" cy="4308166"/>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27">
            <a:extLst>
              <a:ext uri="{FF2B5EF4-FFF2-40B4-BE49-F238E27FC236}">
                <a16:creationId xmlns:a16="http://schemas.microsoft.com/office/drawing/2014/main" id="{958EBE2D-85C7-44B4-90FE-C9513B513B84}"/>
              </a:ext>
            </a:extLst>
          </p:cNvPr>
          <p:cNvSpPr/>
          <p:nvPr/>
        </p:nvSpPr>
        <p:spPr>
          <a:xfrm>
            <a:off x="7613445" y="1216334"/>
            <a:ext cx="2530679" cy="4308166"/>
          </a:xfrm>
          <a:prstGeom prst="roundRect">
            <a:avLst>
              <a:gd name="adj" fmla="val 11782"/>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22">
            <a:extLst>
              <a:ext uri="{FF2B5EF4-FFF2-40B4-BE49-F238E27FC236}">
                <a16:creationId xmlns:a16="http://schemas.microsoft.com/office/drawing/2014/main" id="{085517BF-FEA6-4818-B1FE-431160A8E13E}"/>
              </a:ext>
            </a:extLst>
          </p:cNvPr>
          <p:cNvSpPr>
            <a:spLocks noEditPoints="1"/>
          </p:cNvSpPr>
          <p:nvPr/>
        </p:nvSpPr>
        <p:spPr bwMode="auto">
          <a:xfrm>
            <a:off x="2757596" y="1757540"/>
            <a:ext cx="582595" cy="439637"/>
          </a:xfrm>
          <a:custGeom>
            <a:avLst/>
            <a:gdLst>
              <a:gd name="T0" fmla="*/ 107 w 136"/>
              <a:gd name="T1" fmla="*/ 18 h 102"/>
              <a:gd name="T2" fmla="*/ 115 w 136"/>
              <a:gd name="T3" fmla="*/ 20 h 102"/>
              <a:gd name="T4" fmla="*/ 119 w 136"/>
              <a:gd name="T5" fmla="*/ 4 h 102"/>
              <a:gd name="T6" fmla="*/ 105 w 136"/>
              <a:gd name="T7" fmla="*/ 0 h 102"/>
              <a:gd name="T8" fmla="*/ 34 w 136"/>
              <a:gd name="T9" fmla="*/ 61 h 102"/>
              <a:gd name="T10" fmla="*/ 117 w 136"/>
              <a:gd name="T11" fmla="*/ 102 h 102"/>
              <a:gd name="T12" fmla="*/ 34 w 136"/>
              <a:gd name="T13" fmla="*/ 61 h 102"/>
              <a:gd name="T14" fmla="*/ 0 w 136"/>
              <a:gd name="T15" fmla="*/ 65 h 102"/>
              <a:gd name="T16" fmla="*/ 4 w 136"/>
              <a:gd name="T17" fmla="*/ 102 h 102"/>
              <a:gd name="T18" fmla="*/ 10 w 136"/>
              <a:gd name="T19" fmla="*/ 61 h 102"/>
              <a:gd name="T20" fmla="*/ 131 w 136"/>
              <a:gd name="T21" fmla="*/ 61 h 102"/>
              <a:gd name="T22" fmla="*/ 121 w 136"/>
              <a:gd name="T23" fmla="*/ 102 h 102"/>
              <a:gd name="T24" fmla="*/ 136 w 136"/>
              <a:gd name="T25" fmla="*/ 98 h 102"/>
              <a:gd name="T26" fmla="*/ 131 w 136"/>
              <a:gd name="T27" fmla="*/ 61 h 102"/>
              <a:gd name="T28" fmla="*/ 22 w 136"/>
              <a:gd name="T29" fmla="*/ 102 h 102"/>
              <a:gd name="T30" fmla="*/ 30 w 136"/>
              <a:gd name="T31" fmla="*/ 61 h 102"/>
              <a:gd name="T32" fmla="*/ 127 w 136"/>
              <a:gd name="T33" fmla="*/ 49 h 102"/>
              <a:gd name="T34" fmla="*/ 123 w 136"/>
              <a:gd name="T35" fmla="*/ 28 h 102"/>
              <a:gd name="T36" fmla="*/ 8 w 136"/>
              <a:gd name="T37" fmla="*/ 33 h 102"/>
              <a:gd name="T38" fmla="*/ 12 w 136"/>
              <a:gd name="T39" fmla="*/ 53 h 102"/>
              <a:gd name="T40" fmla="*/ 127 w 136"/>
              <a:gd name="T41" fmla="*/ 49 h 102"/>
              <a:gd name="T42" fmla="*/ 33 w 136"/>
              <a:gd name="T43" fmla="*/ 35 h 102"/>
              <a:gd name="T44" fmla="*/ 29 w 136"/>
              <a:gd name="T45" fmla="*/ 35 h 102"/>
              <a:gd name="T46" fmla="*/ 24 w 136"/>
              <a:gd name="T47" fmla="*/ 47 h 102"/>
              <a:gd name="T48" fmla="*/ 20 w 136"/>
              <a:gd name="T49" fmla="*/ 47 h 102"/>
              <a:gd name="T50" fmla="*/ 22 w 136"/>
              <a:gd name="T51" fmla="*/ 33 h 102"/>
              <a:gd name="T52" fmla="*/ 24 w 136"/>
              <a:gd name="T53" fmla="*/ 47 h 102"/>
              <a:gd name="T54" fmla="*/ 29 w 136"/>
              <a:gd name="T55" fmla="*/ 43 h 102"/>
              <a:gd name="T56" fmla="*/ 33 w 136"/>
              <a:gd name="T57" fmla="*/ 43 h 102"/>
              <a:gd name="T58" fmla="*/ 35 w 136"/>
              <a:gd name="T59" fmla="*/ 49 h 102"/>
              <a:gd name="T60" fmla="*/ 35 w 136"/>
              <a:gd name="T61" fmla="*/ 45 h 102"/>
              <a:gd name="T62" fmla="*/ 35 w 136"/>
              <a:gd name="T63" fmla="*/ 49 h 102"/>
              <a:gd name="T64" fmla="*/ 33 w 136"/>
              <a:gd name="T65" fmla="*/ 39 h 102"/>
              <a:gd name="T66" fmla="*/ 37 w 136"/>
              <a:gd name="T67" fmla="*/ 39 h 102"/>
              <a:gd name="T68" fmla="*/ 119 w 136"/>
              <a:gd name="T69" fmla="*/ 45 h 102"/>
              <a:gd name="T70" fmla="*/ 111 w 136"/>
              <a:gd name="T71" fmla="*/ 45 h 102"/>
              <a:gd name="T72" fmla="*/ 115 w 136"/>
              <a:gd name="T73" fmla="*/ 33 h 102"/>
              <a:gd name="T74" fmla="*/ 119 w 136"/>
              <a:gd name="T75" fmla="*/ 45 h 102"/>
              <a:gd name="T76" fmla="*/ 105 w 136"/>
              <a:gd name="T77" fmla="*/ 20 h 102"/>
              <a:gd name="T78" fmla="*/ 103 w 136"/>
              <a:gd name="T79" fmla="*/ 2 h 102"/>
              <a:gd name="T80" fmla="*/ 20 w 136"/>
              <a:gd name="T81" fmla="*/ 0 h 102"/>
              <a:gd name="T82" fmla="*/ 16 w 136"/>
              <a:gd name="T83" fmla="*/ 16 h 102"/>
              <a:gd name="T84" fmla="*/ 82 w 136"/>
              <a:gd name="T85" fmla="*/ 4 h 102"/>
              <a:gd name="T86" fmla="*/ 99 w 136"/>
              <a:gd name="T87" fmla="*/ 16 h 102"/>
              <a:gd name="T88" fmla="*/ 82 w 136"/>
              <a:gd name="T8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 h="102">
                <a:moveTo>
                  <a:pt x="107" y="2"/>
                </a:moveTo>
                <a:cubicBezTo>
                  <a:pt x="109" y="7"/>
                  <a:pt x="109" y="13"/>
                  <a:pt x="107" y="18"/>
                </a:cubicBezTo>
                <a:cubicBezTo>
                  <a:pt x="107" y="19"/>
                  <a:pt x="106" y="20"/>
                  <a:pt x="105" y="20"/>
                </a:cubicBezTo>
                <a:cubicBezTo>
                  <a:pt x="115" y="20"/>
                  <a:pt x="115" y="20"/>
                  <a:pt x="115" y="20"/>
                </a:cubicBezTo>
                <a:cubicBezTo>
                  <a:pt x="117" y="20"/>
                  <a:pt x="119" y="18"/>
                  <a:pt x="119" y="16"/>
                </a:cubicBezTo>
                <a:cubicBezTo>
                  <a:pt x="119" y="4"/>
                  <a:pt x="119" y="4"/>
                  <a:pt x="119" y="4"/>
                </a:cubicBezTo>
                <a:cubicBezTo>
                  <a:pt x="119" y="1"/>
                  <a:pt x="117" y="0"/>
                  <a:pt x="115" y="0"/>
                </a:cubicBezTo>
                <a:cubicBezTo>
                  <a:pt x="105" y="0"/>
                  <a:pt x="105" y="0"/>
                  <a:pt x="105" y="0"/>
                </a:cubicBezTo>
                <a:cubicBezTo>
                  <a:pt x="106" y="0"/>
                  <a:pt x="107" y="1"/>
                  <a:pt x="107" y="2"/>
                </a:cubicBezTo>
                <a:close/>
                <a:moveTo>
                  <a:pt x="34" y="61"/>
                </a:moveTo>
                <a:cubicBezTo>
                  <a:pt x="32" y="75"/>
                  <a:pt x="32" y="89"/>
                  <a:pt x="34" y="102"/>
                </a:cubicBezTo>
                <a:cubicBezTo>
                  <a:pt x="117" y="102"/>
                  <a:pt x="117" y="102"/>
                  <a:pt x="117" y="102"/>
                </a:cubicBezTo>
                <a:cubicBezTo>
                  <a:pt x="121" y="93"/>
                  <a:pt x="121" y="70"/>
                  <a:pt x="117" y="61"/>
                </a:cubicBezTo>
                <a:lnTo>
                  <a:pt x="34" y="61"/>
                </a:lnTo>
                <a:close/>
                <a:moveTo>
                  <a:pt x="4" y="61"/>
                </a:moveTo>
                <a:cubicBezTo>
                  <a:pt x="2" y="61"/>
                  <a:pt x="0" y="63"/>
                  <a:pt x="0" y="65"/>
                </a:cubicBezTo>
                <a:cubicBezTo>
                  <a:pt x="0" y="98"/>
                  <a:pt x="0" y="98"/>
                  <a:pt x="0" y="98"/>
                </a:cubicBezTo>
                <a:cubicBezTo>
                  <a:pt x="0" y="101"/>
                  <a:pt x="2" y="102"/>
                  <a:pt x="4" y="102"/>
                </a:cubicBezTo>
                <a:cubicBezTo>
                  <a:pt x="10" y="102"/>
                  <a:pt x="10" y="102"/>
                  <a:pt x="10" y="102"/>
                </a:cubicBezTo>
                <a:cubicBezTo>
                  <a:pt x="8" y="98"/>
                  <a:pt x="8" y="66"/>
                  <a:pt x="10" y="61"/>
                </a:cubicBezTo>
                <a:lnTo>
                  <a:pt x="4" y="61"/>
                </a:lnTo>
                <a:close/>
                <a:moveTo>
                  <a:pt x="131" y="61"/>
                </a:moveTo>
                <a:cubicBezTo>
                  <a:pt x="121" y="61"/>
                  <a:pt x="121" y="61"/>
                  <a:pt x="121" y="61"/>
                </a:cubicBezTo>
                <a:cubicBezTo>
                  <a:pt x="125" y="70"/>
                  <a:pt x="124" y="95"/>
                  <a:pt x="121" y="102"/>
                </a:cubicBezTo>
                <a:cubicBezTo>
                  <a:pt x="131" y="102"/>
                  <a:pt x="131" y="102"/>
                  <a:pt x="131" y="102"/>
                </a:cubicBezTo>
                <a:cubicBezTo>
                  <a:pt x="134" y="102"/>
                  <a:pt x="136" y="101"/>
                  <a:pt x="136" y="98"/>
                </a:cubicBezTo>
                <a:cubicBezTo>
                  <a:pt x="136" y="65"/>
                  <a:pt x="136" y="65"/>
                  <a:pt x="136" y="65"/>
                </a:cubicBezTo>
                <a:cubicBezTo>
                  <a:pt x="136" y="63"/>
                  <a:pt x="134" y="61"/>
                  <a:pt x="131" y="61"/>
                </a:cubicBezTo>
                <a:close/>
                <a:moveTo>
                  <a:pt x="22" y="61"/>
                </a:moveTo>
                <a:cubicBezTo>
                  <a:pt x="19" y="69"/>
                  <a:pt x="19" y="95"/>
                  <a:pt x="22" y="102"/>
                </a:cubicBezTo>
                <a:cubicBezTo>
                  <a:pt x="30" y="102"/>
                  <a:pt x="30" y="102"/>
                  <a:pt x="30" y="102"/>
                </a:cubicBezTo>
                <a:cubicBezTo>
                  <a:pt x="28" y="89"/>
                  <a:pt x="28" y="75"/>
                  <a:pt x="30" y="61"/>
                </a:cubicBezTo>
                <a:lnTo>
                  <a:pt x="22" y="61"/>
                </a:lnTo>
                <a:close/>
                <a:moveTo>
                  <a:pt x="127" y="49"/>
                </a:moveTo>
                <a:cubicBezTo>
                  <a:pt x="127" y="33"/>
                  <a:pt x="127" y="33"/>
                  <a:pt x="127" y="33"/>
                </a:cubicBezTo>
                <a:cubicBezTo>
                  <a:pt x="127" y="30"/>
                  <a:pt x="125" y="28"/>
                  <a:pt x="123" y="28"/>
                </a:cubicBezTo>
                <a:cubicBezTo>
                  <a:pt x="12" y="28"/>
                  <a:pt x="12" y="28"/>
                  <a:pt x="12" y="28"/>
                </a:cubicBezTo>
                <a:cubicBezTo>
                  <a:pt x="10" y="28"/>
                  <a:pt x="8" y="30"/>
                  <a:pt x="8" y="33"/>
                </a:cubicBezTo>
                <a:cubicBezTo>
                  <a:pt x="8" y="49"/>
                  <a:pt x="8" y="49"/>
                  <a:pt x="8" y="49"/>
                </a:cubicBezTo>
                <a:cubicBezTo>
                  <a:pt x="8" y="51"/>
                  <a:pt x="10" y="53"/>
                  <a:pt x="12" y="53"/>
                </a:cubicBezTo>
                <a:cubicBezTo>
                  <a:pt x="123" y="53"/>
                  <a:pt x="123" y="53"/>
                  <a:pt x="123" y="53"/>
                </a:cubicBezTo>
                <a:cubicBezTo>
                  <a:pt x="125" y="53"/>
                  <a:pt x="127" y="51"/>
                  <a:pt x="127" y="49"/>
                </a:cubicBezTo>
                <a:close/>
                <a:moveTo>
                  <a:pt x="31" y="33"/>
                </a:moveTo>
                <a:cubicBezTo>
                  <a:pt x="32" y="33"/>
                  <a:pt x="33" y="33"/>
                  <a:pt x="33" y="35"/>
                </a:cubicBezTo>
                <a:cubicBezTo>
                  <a:pt x="33" y="36"/>
                  <a:pt x="32" y="37"/>
                  <a:pt x="31" y="37"/>
                </a:cubicBezTo>
                <a:cubicBezTo>
                  <a:pt x="29" y="37"/>
                  <a:pt x="29" y="36"/>
                  <a:pt x="29" y="35"/>
                </a:cubicBezTo>
                <a:cubicBezTo>
                  <a:pt x="29" y="33"/>
                  <a:pt x="29" y="33"/>
                  <a:pt x="31" y="33"/>
                </a:cubicBezTo>
                <a:close/>
                <a:moveTo>
                  <a:pt x="24" y="47"/>
                </a:moveTo>
                <a:cubicBezTo>
                  <a:pt x="24" y="48"/>
                  <a:pt x="24" y="49"/>
                  <a:pt x="22" y="49"/>
                </a:cubicBezTo>
                <a:cubicBezTo>
                  <a:pt x="21" y="49"/>
                  <a:pt x="20" y="48"/>
                  <a:pt x="20" y="47"/>
                </a:cubicBezTo>
                <a:cubicBezTo>
                  <a:pt x="20" y="35"/>
                  <a:pt x="20" y="35"/>
                  <a:pt x="20" y="35"/>
                </a:cubicBezTo>
                <a:cubicBezTo>
                  <a:pt x="20" y="33"/>
                  <a:pt x="21" y="33"/>
                  <a:pt x="22" y="33"/>
                </a:cubicBezTo>
                <a:cubicBezTo>
                  <a:pt x="24" y="33"/>
                  <a:pt x="24" y="33"/>
                  <a:pt x="24" y="35"/>
                </a:cubicBezTo>
                <a:lnTo>
                  <a:pt x="24" y="47"/>
                </a:lnTo>
                <a:close/>
                <a:moveTo>
                  <a:pt x="31" y="45"/>
                </a:moveTo>
                <a:cubicBezTo>
                  <a:pt x="29" y="45"/>
                  <a:pt x="29" y="44"/>
                  <a:pt x="29" y="43"/>
                </a:cubicBezTo>
                <a:cubicBezTo>
                  <a:pt x="29" y="42"/>
                  <a:pt x="29" y="41"/>
                  <a:pt x="31" y="41"/>
                </a:cubicBezTo>
                <a:cubicBezTo>
                  <a:pt x="32" y="41"/>
                  <a:pt x="33" y="42"/>
                  <a:pt x="33" y="43"/>
                </a:cubicBezTo>
                <a:cubicBezTo>
                  <a:pt x="33" y="44"/>
                  <a:pt x="32" y="45"/>
                  <a:pt x="31" y="45"/>
                </a:cubicBezTo>
                <a:close/>
                <a:moveTo>
                  <a:pt x="35" y="49"/>
                </a:moveTo>
                <a:cubicBezTo>
                  <a:pt x="34" y="49"/>
                  <a:pt x="33" y="48"/>
                  <a:pt x="33" y="47"/>
                </a:cubicBezTo>
                <a:cubicBezTo>
                  <a:pt x="33" y="46"/>
                  <a:pt x="34" y="45"/>
                  <a:pt x="35" y="45"/>
                </a:cubicBezTo>
                <a:cubicBezTo>
                  <a:pt x="36" y="45"/>
                  <a:pt x="37" y="46"/>
                  <a:pt x="37" y="47"/>
                </a:cubicBezTo>
                <a:cubicBezTo>
                  <a:pt x="37" y="48"/>
                  <a:pt x="36" y="49"/>
                  <a:pt x="35" y="49"/>
                </a:cubicBezTo>
                <a:close/>
                <a:moveTo>
                  <a:pt x="35" y="41"/>
                </a:moveTo>
                <a:cubicBezTo>
                  <a:pt x="34" y="41"/>
                  <a:pt x="33" y="40"/>
                  <a:pt x="33" y="39"/>
                </a:cubicBezTo>
                <a:cubicBezTo>
                  <a:pt x="33" y="38"/>
                  <a:pt x="34" y="37"/>
                  <a:pt x="35" y="37"/>
                </a:cubicBezTo>
                <a:cubicBezTo>
                  <a:pt x="36" y="37"/>
                  <a:pt x="37" y="38"/>
                  <a:pt x="37" y="39"/>
                </a:cubicBezTo>
                <a:cubicBezTo>
                  <a:pt x="37" y="40"/>
                  <a:pt x="36" y="41"/>
                  <a:pt x="35" y="41"/>
                </a:cubicBezTo>
                <a:close/>
                <a:moveTo>
                  <a:pt x="119" y="45"/>
                </a:moveTo>
                <a:cubicBezTo>
                  <a:pt x="119" y="47"/>
                  <a:pt x="117" y="49"/>
                  <a:pt x="115" y="49"/>
                </a:cubicBezTo>
                <a:cubicBezTo>
                  <a:pt x="113" y="49"/>
                  <a:pt x="111" y="47"/>
                  <a:pt x="111" y="45"/>
                </a:cubicBezTo>
                <a:cubicBezTo>
                  <a:pt x="111" y="37"/>
                  <a:pt x="111" y="37"/>
                  <a:pt x="111" y="37"/>
                </a:cubicBezTo>
                <a:cubicBezTo>
                  <a:pt x="111" y="34"/>
                  <a:pt x="113" y="33"/>
                  <a:pt x="115" y="33"/>
                </a:cubicBezTo>
                <a:cubicBezTo>
                  <a:pt x="117" y="33"/>
                  <a:pt x="119" y="34"/>
                  <a:pt x="119" y="37"/>
                </a:cubicBezTo>
                <a:lnTo>
                  <a:pt x="119" y="45"/>
                </a:lnTo>
                <a:close/>
                <a:moveTo>
                  <a:pt x="20" y="20"/>
                </a:moveTo>
                <a:cubicBezTo>
                  <a:pt x="105" y="20"/>
                  <a:pt x="105" y="20"/>
                  <a:pt x="105" y="20"/>
                </a:cubicBezTo>
                <a:cubicBezTo>
                  <a:pt x="104" y="20"/>
                  <a:pt x="103" y="19"/>
                  <a:pt x="103" y="18"/>
                </a:cubicBezTo>
                <a:cubicBezTo>
                  <a:pt x="105" y="13"/>
                  <a:pt x="105" y="7"/>
                  <a:pt x="103" y="2"/>
                </a:cubicBezTo>
                <a:cubicBezTo>
                  <a:pt x="103" y="1"/>
                  <a:pt x="104" y="0"/>
                  <a:pt x="105" y="0"/>
                </a:cubicBezTo>
                <a:cubicBezTo>
                  <a:pt x="20" y="0"/>
                  <a:pt x="20" y="0"/>
                  <a:pt x="20" y="0"/>
                </a:cubicBezTo>
                <a:cubicBezTo>
                  <a:pt x="18" y="0"/>
                  <a:pt x="16" y="1"/>
                  <a:pt x="16" y="4"/>
                </a:cubicBezTo>
                <a:cubicBezTo>
                  <a:pt x="16" y="16"/>
                  <a:pt x="16" y="16"/>
                  <a:pt x="16" y="16"/>
                </a:cubicBezTo>
                <a:cubicBezTo>
                  <a:pt x="16" y="18"/>
                  <a:pt x="18" y="20"/>
                  <a:pt x="20" y="20"/>
                </a:cubicBezTo>
                <a:close/>
                <a:moveTo>
                  <a:pt x="82" y="4"/>
                </a:moveTo>
                <a:cubicBezTo>
                  <a:pt x="99" y="4"/>
                  <a:pt x="99" y="4"/>
                  <a:pt x="99" y="4"/>
                </a:cubicBezTo>
                <a:cubicBezTo>
                  <a:pt x="99" y="16"/>
                  <a:pt x="99" y="16"/>
                  <a:pt x="99" y="16"/>
                </a:cubicBezTo>
                <a:cubicBezTo>
                  <a:pt x="82" y="16"/>
                  <a:pt x="82" y="16"/>
                  <a:pt x="82" y="16"/>
                </a:cubicBezTo>
                <a:lnTo>
                  <a:pt x="82" y="4"/>
                </a:lnTo>
                <a:close/>
              </a:path>
            </a:pathLst>
          </a:custGeom>
          <a:solidFill>
            <a:schemeClr val="accent1"/>
          </a:solidFill>
          <a:ln>
            <a:noFill/>
          </a:ln>
        </p:spPr>
        <p:txBody>
          <a:bodyPr vert="horz" wrap="square" lIns="91440" tIns="45720" rIns="91440" bIns="45720" numCol="1" anchor="t" anchorCtr="0" compatLnSpc="1"/>
          <a:lstStyle/>
          <a:p>
            <a:endParaRPr lang="en-US"/>
          </a:p>
        </p:txBody>
      </p:sp>
      <p:sp>
        <p:nvSpPr>
          <p:cNvPr id="15" name="Freeform 55">
            <a:extLst>
              <a:ext uri="{FF2B5EF4-FFF2-40B4-BE49-F238E27FC236}">
                <a16:creationId xmlns:a16="http://schemas.microsoft.com/office/drawing/2014/main" id="{188EF3E6-06CF-414A-BCC5-731F11832468}"/>
              </a:ext>
            </a:extLst>
          </p:cNvPr>
          <p:cNvSpPr>
            <a:spLocks noEditPoints="1"/>
          </p:cNvSpPr>
          <p:nvPr/>
        </p:nvSpPr>
        <p:spPr bwMode="auto">
          <a:xfrm>
            <a:off x="5661605" y="1721418"/>
            <a:ext cx="583291" cy="576791"/>
          </a:xfrm>
          <a:custGeom>
            <a:avLst/>
            <a:gdLst>
              <a:gd name="T0" fmla="*/ 65 w 128"/>
              <a:gd name="T1" fmla="*/ 0 h 140"/>
              <a:gd name="T2" fmla="*/ 52 w 128"/>
              <a:gd name="T3" fmla="*/ 12 h 140"/>
              <a:gd name="T4" fmla="*/ 65 w 128"/>
              <a:gd name="T5" fmla="*/ 25 h 140"/>
              <a:gd name="T6" fmla="*/ 77 w 128"/>
              <a:gd name="T7" fmla="*/ 12 h 140"/>
              <a:gd name="T8" fmla="*/ 65 w 128"/>
              <a:gd name="T9" fmla="*/ 0 h 140"/>
              <a:gd name="T10" fmla="*/ 26 w 128"/>
              <a:gd name="T11" fmla="*/ 92 h 140"/>
              <a:gd name="T12" fmla="*/ 8 w 128"/>
              <a:gd name="T13" fmla="*/ 88 h 140"/>
              <a:gd name="T14" fmla="*/ 3 w 128"/>
              <a:gd name="T15" fmla="*/ 105 h 140"/>
              <a:gd name="T16" fmla="*/ 21 w 128"/>
              <a:gd name="T17" fmla="*/ 109 h 140"/>
              <a:gd name="T18" fmla="*/ 26 w 128"/>
              <a:gd name="T19" fmla="*/ 92 h 140"/>
              <a:gd name="T20" fmla="*/ 120 w 128"/>
              <a:gd name="T21" fmla="*/ 88 h 140"/>
              <a:gd name="T22" fmla="*/ 104 w 128"/>
              <a:gd name="T23" fmla="*/ 92 h 140"/>
              <a:gd name="T24" fmla="*/ 108 w 128"/>
              <a:gd name="T25" fmla="*/ 109 h 140"/>
              <a:gd name="T26" fmla="*/ 125 w 128"/>
              <a:gd name="T27" fmla="*/ 105 h 140"/>
              <a:gd name="T28" fmla="*/ 120 w 128"/>
              <a:gd name="T29" fmla="*/ 88 h 140"/>
              <a:gd name="T30" fmla="*/ 114 w 128"/>
              <a:gd name="T31" fmla="*/ 78 h 140"/>
              <a:gd name="T32" fmla="*/ 122 w 128"/>
              <a:gd name="T33" fmla="*/ 80 h 140"/>
              <a:gd name="T34" fmla="*/ 122 w 128"/>
              <a:gd name="T35" fmla="*/ 60 h 140"/>
              <a:gd name="T36" fmla="*/ 114 w 128"/>
              <a:gd name="T37" fmla="*/ 61 h 140"/>
              <a:gd name="T38" fmla="*/ 114 w 128"/>
              <a:gd name="T39" fmla="*/ 78 h 140"/>
              <a:gd name="T40" fmla="*/ 120 w 128"/>
              <a:gd name="T41" fmla="*/ 52 h 140"/>
              <a:gd name="T42" fmla="*/ 125 w 128"/>
              <a:gd name="T43" fmla="*/ 35 h 140"/>
              <a:gd name="T44" fmla="*/ 108 w 128"/>
              <a:gd name="T45" fmla="*/ 30 h 140"/>
              <a:gd name="T46" fmla="*/ 104 w 128"/>
              <a:gd name="T47" fmla="*/ 47 h 140"/>
              <a:gd name="T48" fmla="*/ 120 w 128"/>
              <a:gd name="T49" fmla="*/ 52 h 140"/>
              <a:gd name="T50" fmla="*/ 28 w 128"/>
              <a:gd name="T51" fmla="*/ 25 h 140"/>
              <a:gd name="T52" fmla="*/ 33 w 128"/>
              <a:gd name="T53" fmla="*/ 31 h 140"/>
              <a:gd name="T54" fmla="*/ 47 w 128"/>
              <a:gd name="T55" fmla="*/ 23 h 140"/>
              <a:gd name="T56" fmla="*/ 45 w 128"/>
              <a:gd name="T57" fmla="*/ 15 h 140"/>
              <a:gd name="T58" fmla="*/ 28 w 128"/>
              <a:gd name="T59" fmla="*/ 25 h 140"/>
              <a:gd name="T60" fmla="*/ 65 w 128"/>
              <a:gd name="T61" fmla="*/ 115 h 140"/>
              <a:gd name="T62" fmla="*/ 52 w 128"/>
              <a:gd name="T63" fmla="*/ 127 h 140"/>
              <a:gd name="T64" fmla="*/ 65 w 128"/>
              <a:gd name="T65" fmla="*/ 140 h 140"/>
              <a:gd name="T66" fmla="*/ 77 w 128"/>
              <a:gd name="T67" fmla="*/ 127 h 140"/>
              <a:gd name="T68" fmla="*/ 65 w 128"/>
              <a:gd name="T69" fmla="*/ 115 h 140"/>
              <a:gd name="T70" fmla="*/ 7 w 128"/>
              <a:gd name="T71" fmla="*/ 80 h 140"/>
              <a:gd name="T72" fmla="*/ 15 w 128"/>
              <a:gd name="T73" fmla="*/ 78 h 140"/>
              <a:gd name="T74" fmla="*/ 15 w 128"/>
              <a:gd name="T75" fmla="*/ 61 h 140"/>
              <a:gd name="T76" fmla="*/ 7 w 128"/>
              <a:gd name="T77" fmla="*/ 60 h 140"/>
              <a:gd name="T78" fmla="*/ 7 w 128"/>
              <a:gd name="T79" fmla="*/ 80 h 140"/>
              <a:gd name="T80" fmla="*/ 8 w 128"/>
              <a:gd name="T81" fmla="*/ 52 h 140"/>
              <a:gd name="T82" fmla="*/ 26 w 128"/>
              <a:gd name="T83" fmla="*/ 47 h 140"/>
              <a:gd name="T84" fmla="*/ 21 w 128"/>
              <a:gd name="T85" fmla="*/ 30 h 140"/>
              <a:gd name="T86" fmla="*/ 3 w 128"/>
              <a:gd name="T87" fmla="*/ 35 h 140"/>
              <a:gd name="T88" fmla="*/ 8 w 128"/>
              <a:gd name="T89" fmla="*/ 52 h 140"/>
              <a:gd name="T90" fmla="*/ 27 w 128"/>
              <a:gd name="T91" fmla="*/ 115 h 140"/>
              <a:gd name="T92" fmla="*/ 45 w 128"/>
              <a:gd name="T93" fmla="*/ 124 h 140"/>
              <a:gd name="T94" fmla="*/ 47 w 128"/>
              <a:gd name="T95" fmla="*/ 117 h 140"/>
              <a:gd name="T96" fmla="*/ 33 w 128"/>
              <a:gd name="T97" fmla="*/ 109 h 140"/>
              <a:gd name="T98" fmla="*/ 27 w 128"/>
              <a:gd name="T99" fmla="*/ 115 h 140"/>
              <a:gd name="T100" fmla="*/ 82 w 128"/>
              <a:gd name="T101" fmla="*/ 22 h 140"/>
              <a:gd name="T102" fmla="*/ 97 w 128"/>
              <a:gd name="T103" fmla="*/ 31 h 140"/>
              <a:gd name="T104" fmla="*/ 102 w 128"/>
              <a:gd name="T105" fmla="*/ 25 h 140"/>
              <a:gd name="T106" fmla="*/ 85 w 128"/>
              <a:gd name="T107" fmla="*/ 15 h 140"/>
              <a:gd name="T108" fmla="*/ 82 w 128"/>
              <a:gd name="T109" fmla="*/ 22 h 140"/>
              <a:gd name="T110" fmla="*/ 82 w 128"/>
              <a:gd name="T111" fmla="*/ 117 h 140"/>
              <a:gd name="T112" fmla="*/ 84 w 128"/>
              <a:gd name="T113" fmla="*/ 124 h 140"/>
              <a:gd name="T114" fmla="*/ 102 w 128"/>
              <a:gd name="T115" fmla="*/ 114 h 140"/>
              <a:gd name="T116" fmla="*/ 97 w 128"/>
              <a:gd name="T117" fmla="*/ 108 h 140"/>
              <a:gd name="T118" fmla="*/ 82 w 128"/>
              <a:gd name="T119" fmla="*/ 11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8" h="140">
                <a:moveTo>
                  <a:pt x="65" y="0"/>
                </a:moveTo>
                <a:cubicBezTo>
                  <a:pt x="58" y="0"/>
                  <a:pt x="52" y="5"/>
                  <a:pt x="52" y="12"/>
                </a:cubicBezTo>
                <a:cubicBezTo>
                  <a:pt x="52" y="19"/>
                  <a:pt x="58" y="25"/>
                  <a:pt x="65" y="25"/>
                </a:cubicBezTo>
                <a:cubicBezTo>
                  <a:pt x="71" y="25"/>
                  <a:pt x="77" y="19"/>
                  <a:pt x="77" y="12"/>
                </a:cubicBezTo>
                <a:cubicBezTo>
                  <a:pt x="77" y="5"/>
                  <a:pt x="71" y="0"/>
                  <a:pt x="65" y="0"/>
                </a:cubicBezTo>
                <a:close/>
                <a:moveTo>
                  <a:pt x="26" y="92"/>
                </a:moveTo>
                <a:cubicBezTo>
                  <a:pt x="22" y="86"/>
                  <a:pt x="14" y="84"/>
                  <a:pt x="8" y="88"/>
                </a:cubicBezTo>
                <a:cubicBezTo>
                  <a:pt x="2" y="91"/>
                  <a:pt x="0" y="99"/>
                  <a:pt x="3" y="105"/>
                </a:cubicBezTo>
                <a:cubicBezTo>
                  <a:pt x="7" y="111"/>
                  <a:pt x="15" y="113"/>
                  <a:pt x="21" y="109"/>
                </a:cubicBezTo>
                <a:cubicBezTo>
                  <a:pt x="27" y="106"/>
                  <a:pt x="29" y="98"/>
                  <a:pt x="26" y="92"/>
                </a:cubicBezTo>
                <a:close/>
                <a:moveTo>
                  <a:pt x="120" y="88"/>
                </a:moveTo>
                <a:cubicBezTo>
                  <a:pt x="115" y="84"/>
                  <a:pt x="107" y="86"/>
                  <a:pt x="104" y="92"/>
                </a:cubicBezTo>
                <a:cubicBezTo>
                  <a:pt x="101" y="98"/>
                  <a:pt x="103" y="106"/>
                  <a:pt x="108" y="109"/>
                </a:cubicBezTo>
                <a:cubicBezTo>
                  <a:pt x="114" y="113"/>
                  <a:pt x="121" y="111"/>
                  <a:pt x="125" y="105"/>
                </a:cubicBezTo>
                <a:cubicBezTo>
                  <a:pt x="128" y="99"/>
                  <a:pt x="126" y="91"/>
                  <a:pt x="120" y="88"/>
                </a:cubicBezTo>
                <a:close/>
                <a:moveTo>
                  <a:pt x="114" y="78"/>
                </a:moveTo>
                <a:cubicBezTo>
                  <a:pt x="117" y="78"/>
                  <a:pt x="119" y="79"/>
                  <a:pt x="122" y="80"/>
                </a:cubicBezTo>
                <a:cubicBezTo>
                  <a:pt x="122" y="60"/>
                  <a:pt x="122" y="60"/>
                  <a:pt x="122" y="60"/>
                </a:cubicBezTo>
                <a:cubicBezTo>
                  <a:pt x="119" y="61"/>
                  <a:pt x="117" y="61"/>
                  <a:pt x="114" y="61"/>
                </a:cubicBezTo>
                <a:lnTo>
                  <a:pt x="114" y="78"/>
                </a:lnTo>
                <a:close/>
                <a:moveTo>
                  <a:pt x="120" y="52"/>
                </a:moveTo>
                <a:cubicBezTo>
                  <a:pt x="126" y="48"/>
                  <a:pt x="128" y="41"/>
                  <a:pt x="125" y="35"/>
                </a:cubicBezTo>
                <a:cubicBezTo>
                  <a:pt x="121" y="29"/>
                  <a:pt x="114" y="27"/>
                  <a:pt x="108" y="30"/>
                </a:cubicBezTo>
                <a:cubicBezTo>
                  <a:pt x="103" y="34"/>
                  <a:pt x="101" y="41"/>
                  <a:pt x="104" y="47"/>
                </a:cubicBezTo>
                <a:cubicBezTo>
                  <a:pt x="107" y="53"/>
                  <a:pt x="115" y="55"/>
                  <a:pt x="120" y="52"/>
                </a:cubicBezTo>
                <a:close/>
                <a:moveTo>
                  <a:pt x="28" y="25"/>
                </a:moveTo>
                <a:cubicBezTo>
                  <a:pt x="30" y="27"/>
                  <a:pt x="32" y="29"/>
                  <a:pt x="33" y="31"/>
                </a:cubicBezTo>
                <a:cubicBezTo>
                  <a:pt x="47" y="23"/>
                  <a:pt x="47" y="23"/>
                  <a:pt x="47" y="23"/>
                </a:cubicBezTo>
                <a:cubicBezTo>
                  <a:pt x="46" y="21"/>
                  <a:pt x="45" y="18"/>
                  <a:pt x="45" y="15"/>
                </a:cubicBezTo>
                <a:lnTo>
                  <a:pt x="28" y="25"/>
                </a:lnTo>
                <a:close/>
                <a:moveTo>
                  <a:pt x="65" y="115"/>
                </a:moveTo>
                <a:cubicBezTo>
                  <a:pt x="58" y="115"/>
                  <a:pt x="52" y="121"/>
                  <a:pt x="52" y="127"/>
                </a:cubicBezTo>
                <a:cubicBezTo>
                  <a:pt x="52" y="134"/>
                  <a:pt x="58" y="140"/>
                  <a:pt x="65" y="140"/>
                </a:cubicBezTo>
                <a:cubicBezTo>
                  <a:pt x="71" y="140"/>
                  <a:pt x="77" y="134"/>
                  <a:pt x="77" y="127"/>
                </a:cubicBezTo>
                <a:cubicBezTo>
                  <a:pt x="77" y="121"/>
                  <a:pt x="71" y="115"/>
                  <a:pt x="65" y="115"/>
                </a:cubicBezTo>
                <a:close/>
                <a:moveTo>
                  <a:pt x="7" y="80"/>
                </a:moveTo>
                <a:cubicBezTo>
                  <a:pt x="10" y="79"/>
                  <a:pt x="12" y="78"/>
                  <a:pt x="15" y="78"/>
                </a:cubicBezTo>
                <a:cubicBezTo>
                  <a:pt x="15" y="61"/>
                  <a:pt x="15" y="61"/>
                  <a:pt x="15" y="61"/>
                </a:cubicBezTo>
                <a:cubicBezTo>
                  <a:pt x="12" y="61"/>
                  <a:pt x="10" y="61"/>
                  <a:pt x="7" y="60"/>
                </a:cubicBezTo>
                <a:lnTo>
                  <a:pt x="7" y="80"/>
                </a:lnTo>
                <a:close/>
                <a:moveTo>
                  <a:pt x="8" y="52"/>
                </a:moveTo>
                <a:cubicBezTo>
                  <a:pt x="14" y="55"/>
                  <a:pt x="22" y="53"/>
                  <a:pt x="26" y="47"/>
                </a:cubicBezTo>
                <a:cubicBezTo>
                  <a:pt x="29" y="41"/>
                  <a:pt x="27" y="34"/>
                  <a:pt x="21" y="30"/>
                </a:cubicBezTo>
                <a:cubicBezTo>
                  <a:pt x="15" y="27"/>
                  <a:pt x="7" y="29"/>
                  <a:pt x="3" y="35"/>
                </a:cubicBezTo>
                <a:cubicBezTo>
                  <a:pt x="0" y="41"/>
                  <a:pt x="2" y="48"/>
                  <a:pt x="8" y="52"/>
                </a:cubicBezTo>
                <a:close/>
                <a:moveTo>
                  <a:pt x="27" y="115"/>
                </a:moveTo>
                <a:cubicBezTo>
                  <a:pt x="45" y="124"/>
                  <a:pt x="45" y="124"/>
                  <a:pt x="45" y="124"/>
                </a:cubicBezTo>
                <a:cubicBezTo>
                  <a:pt x="45" y="122"/>
                  <a:pt x="46" y="119"/>
                  <a:pt x="47" y="117"/>
                </a:cubicBezTo>
                <a:cubicBezTo>
                  <a:pt x="33" y="109"/>
                  <a:pt x="33" y="109"/>
                  <a:pt x="33" y="109"/>
                </a:cubicBezTo>
                <a:cubicBezTo>
                  <a:pt x="31" y="111"/>
                  <a:pt x="29" y="113"/>
                  <a:pt x="27" y="115"/>
                </a:cubicBezTo>
                <a:close/>
                <a:moveTo>
                  <a:pt x="82" y="22"/>
                </a:moveTo>
                <a:cubicBezTo>
                  <a:pt x="97" y="31"/>
                  <a:pt x="97" y="31"/>
                  <a:pt x="97" y="31"/>
                </a:cubicBezTo>
                <a:cubicBezTo>
                  <a:pt x="98" y="29"/>
                  <a:pt x="100" y="27"/>
                  <a:pt x="102" y="25"/>
                </a:cubicBezTo>
                <a:cubicBezTo>
                  <a:pt x="85" y="15"/>
                  <a:pt x="85" y="15"/>
                  <a:pt x="85" y="15"/>
                </a:cubicBezTo>
                <a:cubicBezTo>
                  <a:pt x="84" y="18"/>
                  <a:pt x="83" y="20"/>
                  <a:pt x="82" y="22"/>
                </a:cubicBezTo>
                <a:close/>
                <a:moveTo>
                  <a:pt x="82" y="117"/>
                </a:moveTo>
                <a:cubicBezTo>
                  <a:pt x="83" y="119"/>
                  <a:pt x="84" y="121"/>
                  <a:pt x="84" y="124"/>
                </a:cubicBezTo>
                <a:cubicBezTo>
                  <a:pt x="102" y="114"/>
                  <a:pt x="102" y="114"/>
                  <a:pt x="102" y="114"/>
                </a:cubicBezTo>
                <a:cubicBezTo>
                  <a:pt x="100" y="112"/>
                  <a:pt x="98" y="110"/>
                  <a:pt x="97" y="108"/>
                </a:cubicBezTo>
                <a:lnTo>
                  <a:pt x="82" y="117"/>
                </a:lnTo>
                <a:close/>
              </a:path>
            </a:pathLst>
          </a:custGeom>
          <a:solidFill>
            <a:schemeClr val="accent4"/>
          </a:solidFill>
          <a:ln>
            <a:noFill/>
          </a:ln>
        </p:spPr>
        <p:txBody>
          <a:bodyPr vert="horz" wrap="square" lIns="91440" tIns="45720" rIns="91440" bIns="45720" numCol="1" anchor="t" anchorCtr="0" compatLnSpc="1"/>
          <a:lstStyle/>
          <a:p>
            <a:endParaRPr lang="en-US" dirty="0"/>
          </a:p>
        </p:txBody>
      </p:sp>
      <p:sp>
        <p:nvSpPr>
          <p:cNvPr id="16" name="椭圆 15">
            <a:extLst>
              <a:ext uri="{FF2B5EF4-FFF2-40B4-BE49-F238E27FC236}">
                <a16:creationId xmlns:a16="http://schemas.microsoft.com/office/drawing/2014/main" id="{A6E3A118-0184-446D-8368-107BE3F0FD5B}"/>
              </a:ext>
            </a:extLst>
          </p:cNvPr>
          <p:cNvSpPr/>
          <p:nvPr/>
        </p:nvSpPr>
        <p:spPr>
          <a:xfrm>
            <a:off x="5006741" y="3311022"/>
            <a:ext cx="173156" cy="164884"/>
          </a:xfrm>
          <a:prstGeom prst="ellipse">
            <a:avLst/>
          </a:prstGeom>
          <a:solidFill>
            <a:schemeClr val="accent4"/>
          </a:solidFill>
          <a:effectLst/>
        </p:spPr>
        <p:txBody>
          <a:bodyPr vert="horz" lIns="0" tIns="45720" rIns="0" bIns="45720" rtlCol="0" anchor="ctr">
            <a:noAutofit/>
          </a:bodyPr>
          <a:lstStyle/>
          <a:p>
            <a:pPr algn="ctr" eaLnBrk="1" fontAlgn="auto" hangingPunct="1">
              <a:lnSpc>
                <a:spcPct val="125000"/>
              </a:lnSpc>
              <a:spcBef>
                <a:spcPts val="0"/>
              </a:spcBef>
              <a:spcAft>
                <a:spcPts val="0"/>
              </a:spcAft>
            </a:pPr>
            <a:endParaRPr lang="zh-CN" altLang="en-US" b="1">
              <a:solidFill>
                <a:srgbClr val="FFFFFF"/>
              </a:solidFill>
              <a:latin typeface="Arial" panose="020B0604020202020204"/>
              <a:ea typeface="微软雅黑" panose="020B0503020204020204" pitchFamily="34" charset="-122"/>
            </a:endParaRPr>
          </a:p>
        </p:txBody>
      </p:sp>
      <p:sp>
        <p:nvSpPr>
          <p:cNvPr id="17" name="椭圆 16">
            <a:extLst>
              <a:ext uri="{FF2B5EF4-FFF2-40B4-BE49-F238E27FC236}">
                <a16:creationId xmlns:a16="http://schemas.microsoft.com/office/drawing/2014/main" id="{8ADC8A28-B192-4B1A-9375-D76B88D1842C}"/>
              </a:ext>
            </a:extLst>
          </p:cNvPr>
          <p:cNvSpPr/>
          <p:nvPr/>
        </p:nvSpPr>
        <p:spPr>
          <a:xfrm>
            <a:off x="5006741" y="3723729"/>
            <a:ext cx="173156" cy="164884"/>
          </a:xfrm>
          <a:prstGeom prst="ellipse">
            <a:avLst/>
          </a:prstGeom>
          <a:solidFill>
            <a:schemeClr val="accent4"/>
          </a:solidFill>
          <a:effectLst/>
        </p:spPr>
        <p:txBody>
          <a:bodyPr vert="horz" lIns="0" tIns="45720" rIns="0" bIns="45720" rtlCol="0" anchor="ctr">
            <a:noAutofit/>
          </a:bodyPr>
          <a:lstStyle/>
          <a:p>
            <a:pPr algn="ctr" eaLnBrk="1" fontAlgn="auto" hangingPunct="1">
              <a:lnSpc>
                <a:spcPct val="125000"/>
              </a:lnSpc>
              <a:spcBef>
                <a:spcPts val="0"/>
              </a:spcBef>
              <a:spcAft>
                <a:spcPts val="0"/>
              </a:spcAft>
            </a:pPr>
            <a:endParaRPr lang="zh-CN" altLang="en-US" b="1">
              <a:solidFill>
                <a:srgbClr val="FFFFFF"/>
              </a:solidFill>
              <a:latin typeface="Arial" panose="020B0604020202020204"/>
              <a:ea typeface="微软雅黑" panose="020B0503020204020204" pitchFamily="34" charset="-122"/>
            </a:endParaRPr>
          </a:p>
        </p:txBody>
      </p:sp>
      <p:sp>
        <p:nvSpPr>
          <p:cNvPr id="18" name="椭圆 17">
            <a:extLst>
              <a:ext uri="{FF2B5EF4-FFF2-40B4-BE49-F238E27FC236}">
                <a16:creationId xmlns:a16="http://schemas.microsoft.com/office/drawing/2014/main" id="{E2EA2266-68D7-4C5F-A07A-FD6EB74DDDC7}"/>
              </a:ext>
            </a:extLst>
          </p:cNvPr>
          <p:cNvSpPr/>
          <p:nvPr/>
        </p:nvSpPr>
        <p:spPr>
          <a:xfrm>
            <a:off x="5006741" y="4142129"/>
            <a:ext cx="173156" cy="164884"/>
          </a:xfrm>
          <a:prstGeom prst="ellipse">
            <a:avLst/>
          </a:prstGeom>
          <a:solidFill>
            <a:schemeClr val="accent4"/>
          </a:solidFill>
          <a:effectLst/>
        </p:spPr>
        <p:txBody>
          <a:bodyPr vert="horz" lIns="0" tIns="45720" rIns="0" bIns="45720" rtlCol="0" anchor="ctr">
            <a:noAutofit/>
          </a:bodyPr>
          <a:lstStyle/>
          <a:p>
            <a:pPr algn="ctr" eaLnBrk="1" fontAlgn="auto" hangingPunct="1">
              <a:lnSpc>
                <a:spcPct val="125000"/>
              </a:lnSpc>
              <a:spcBef>
                <a:spcPts val="0"/>
              </a:spcBef>
              <a:spcAft>
                <a:spcPts val="0"/>
              </a:spcAft>
            </a:pPr>
            <a:endParaRPr lang="zh-CN" altLang="en-US" b="1">
              <a:solidFill>
                <a:srgbClr val="FFFFFF"/>
              </a:solidFill>
              <a:latin typeface="Arial" panose="020B0604020202020204"/>
              <a:ea typeface="微软雅黑" panose="020B0503020204020204" pitchFamily="34" charset="-122"/>
            </a:endParaRPr>
          </a:p>
        </p:txBody>
      </p:sp>
      <p:sp>
        <p:nvSpPr>
          <p:cNvPr id="20" name="Freeform 88">
            <a:extLst>
              <a:ext uri="{FF2B5EF4-FFF2-40B4-BE49-F238E27FC236}">
                <a16:creationId xmlns:a16="http://schemas.microsoft.com/office/drawing/2014/main" id="{3DA70730-C5E4-4503-811D-897E77BF7E81}"/>
              </a:ext>
            </a:extLst>
          </p:cNvPr>
          <p:cNvSpPr>
            <a:spLocks noEditPoints="1"/>
          </p:cNvSpPr>
          <p:nvPr/>
        </p:nvSpPr>
        <p:spPr bwMode="auto">
          <a:xfrm>
            <a:off x="8568861" y="1776310"/>
            <a:ext cx="624068" cy="527031"/>
          </a:xfrm>
          <a:custGeom>
            <a:avLst/>
            <a:gdLst>
              <a:gd name="T0" fmla="*/ 159 w 167"/>
              <a:gd name="T1" fmla="*/ 0 h 148"/>
              <a:gd name="T2" fmla="*/ 97 w 167"/>
              <a:gd name="T3" fmla="*/ 0 h 148"/>
              <a:gd name="T4" fmla="*/ 89 w 167"/>
              <a:gd name="T5" fmla="*/ 9 h 148"/>
              <a:gd name="T6" fmla="*/ 89 w 167"/>
              <a:gd name="T7" fmla="*/ 52 h 148"/>
              <a:gd name="T8" fmla="*/ 93 w 167"/>
              <a:gd name="T9" fmla="*/ 47 h 148"/>
              <a:gd name="T10" fmla="*/ 99 w 167"/>
              <a:gd name="T11" fmla="*/ 44 h 148"/>
              <a:gd name="T12" fmla="*/ 106 w 167"/>
              <a:gd name="T13" fmla="*/ 20 h 148"/>
              <a:gd name="T14" fmla="*/ 119 w 167"/>
              <a:gd name="T15" fmla="*/ 23 h 148"/>
              <a:gd name="T16" fmla="*/ 112 w 167"/>
              <a:gd name="T17" fmla="*/ 50 h 148"/>
              <a:gd name="T18" fmla="*/ 111 w 167"/>
              <a:gd name="T19" fmla="*/ 62 h 148"/>
              <a:gd name="T20" fmla="*/ 159 w 167"/>
              <a:gd name="T21" fmla="*/ 62 h 148"/>
              <a:gd name="T22" fmla="*/ 167 w 167"/>
              <a:gd name="T23" fmla="*/ 54 h 148"/>
              <a:gd name="T24" fmla="*/ 167 w 167"/>
              <a:gd name="T25" fmla="*/ 9 h 148"/>
              <a:gd name="T26" fmla="*/ 159 w 167"/>
              <a:gd name="T27" fmla="*/ 0 h 148"/>
              <a:gd name="T28" fmla="*/ 50 w 167"/>
              <a:gd name="T29" fmla="*/ 46 h 148"/>
              <a:gd name="T30" fmla="*/ 64 w 167"/>
              <a:gd name="T31" fmla="*/ 31 h 148"/>
              <a:gd name="T32" fmla="*/ 50 w 167"/>
              <a:gd name="T33" fmla="*/ 17 h 148"/>
              <a:gd name="T34" fmla="*/ 35 w 167"/>
              <a:gd name="T35" fmla="*/ 31 h 148"/>
              <a:gd name="T36" fmla="*/ 50 w 167"/>
              <a:gd name="T37" fmla="*/ 46 h 148"/>
              <a:gd name="T38" fmla="*/ 52 w 167"/>
              <a:gd name="T39" fmla="*/ 142 h 148"/>
              <a:gd name="T40" fmla="*/ 58 w 167"/>
              <a:gd name="T41" fmla="*/ 148 h 148"/>
              <a:gd name="T42" fmla="*/ 64 w 167"/>
              <a:gd name="T43" fmla="*/ 142 h 148"/>
              <a:gd name="T44" fmla="*/ 64 w 167"/>
              <a:gd name="T45" fmla="*/ 107 h 148"/>
              <a:gd name="T46" fmla="*/ 52 w 167"/>
              <a:gd name="T47" fmla="*/ 107 h 148"/>
              <a:gd name="T48" fmla="*/ 52 w 167"/>
              <a:gd name="T49" fmla="*/ 142 h 148"/>
              <a:gd name="T50" fmla="*/ 35 w 167"/>
              <a:gd name="T51" fmla="*/ 142 h 148"/>
              <a:gd name="T52" fmla="*/ 42 w 167"/>
              <a:gd name="T53" fmla="*/ 148 h 148"/>
              <a:gd name="T54" fmla="*/ 48 w 167"/>
              <a:gd name="T55" fmla="*/ 142 h 148"/>
              <a:gd name="T56" fmla="*/ 48 w 167"/>
              <a:gd name="T57" fmla="*/ 107 h 148"/>
              <a:gd name="T58" fmla="*/ 35 w 167"/>
              <a:gd name="T59" fmla="*/ 107 h 148"/>
              <a:gd name="T60" fmla="*/ 35 w 167"/>
              <a:gd name="T61" fmla="*/ 142 h 148"/>
              <a:gd name="T62" fmla="*/ 113 w 167"/>
              <a:gd name="T63" fmla="*/ 28 h 148"/>
              <a:gd name="T64" fmla="*/ 109 w 167"/>
              <a:gd name="T65" fmla="*/ 27 h 148"/>
              <a:gd name="T66" fmla="*/ 103 w 167"/>
              <a:gd name="T67" fmla="*/ 50 h 148"/>
              <a:gd name="T68" fmla="*/ 97 w 167"/>
              <a:gd name="T69" fmla="*/ 52 h 148"/>
              <a:gd name="T70" fmla="*/ 83 w 167"/>
              <a:gd name="T71" fmla="*/ 66 h 148"/>
              <a:gd name="T72" fmla="*/ 68 w 167"/>
              <a:gd name="T73" fmla="*/ 51 h 148"/>
              <a:gd name="T74" fmla="*/ 60 w 167"/>
              <a:gd name="T75" fmla="*/ 50 h 148"/>
              <a:gd name="T76" fmla="*/ 60 w 167"/>
              <a:gd name="T77" fmla="*/ 50 h 148"/>
              <a:gd name="T78" fmla="*/ 50 w 167"/>
              <a:gd name="T79" fmla="*/ 58 h 148"/>
              <a:gd name="T80" fmla="*/ 40 w 167"/>
              <a:gd name="T81" fmla="*/ 50 h 148"/>
              <a:gd name="T82" fmla="*/ 40 w 167"/>
              <a:gd name="T83" fmla="*/ 50 h 148"/>
              <a:gd name="T84" fmla="*/ 31 w 167"/>
              <a:gd name="T85" fmla="*/ 52 h 148"/>
              <a:gd name="T86" fmla="*/ 2 w 167"/>
              <a:gd name="T87" fmla="*/ 81 h 148"/>
              <a:gd name="T88" fmla="*/ 2 w 167"/>
              <a:gd name="T89" fmla="*/ 89 h 148"/>
              <a:gd name="T90" fmla="*/ 11 w 167"/>
              <a:gd name="T91" fmla="*/ 89 h 148"/>
              <a:gd name="T92" fmla="*/ 31 w 167"/>
              <a:gd name="T93" fmla="*/ 69 h 148"/>
              <a:gd name="T94" fmla="*/ 31 w 167"/>
              <a:gd name="T95" fmla="*/ 103 h 148"/>
              <a:gd name="T96" fmla="*/ 68 w 167"/>
              <a:gd name="T97" fmla="*/ 103 h 148"/>
              <a:gd name="T98" fmla="*/ 68 w 167"/>
              <a:gd name="T99" fmla="*/ 69 h 148"/>
              <a:gd name="T100" fmla="*/ 76 w 167"/>
              <a:gd name="T101" fmla="*/ 77 h 148"/>
              <a:gd name="T102" fmla="*/ 89 w 167"/>
              <a:gd name="T103" fmla="*/ 77 h 148"/>
              <a:gd name="T104" fmla="*/ 106 w 167"/>
              <a:gd name="T105" fmla="*/ 60 h 148"/>
              <a:gd name="T106" fmla="*/ 106 w 167"/>
              <a:gd name="T107" fmla="*/ 53 h 148"/>
              <a:gd name="T108" fmla="*/ 113 w 167"/>
              <a:gd name="T109" fmla="*/ 28 h 148"/>
              <a:gd name="T110" fmla="*/ 50 w 167"/>
              <a:gd name="T111" fmla="*/ 93 h 148"/>
              <a:gd name="T112" fmla="*/ 44 w 167"/>
              <a:gd name="T113" fmla="*/ 85 h 148"/>
              <a:gd name="T114" fmla="*/ 50 w 167"/>
              <a:gd name="T115" fmla="*/ 60 h 148"/>
              <a:gd name="T116" fmla="*/ 56 w 167"/>
              <a:gd name="T117" fmla="*/ 85 h 148"/>
              <a:gd name="T118" fmla="*/ 50 w 167"/>
              <a:gd name="T119" fmla="*/ 9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 h="148">
                <a:moveTo>
                  <a:pt x="159" y="0"/>
                </a:moveTo>
                <a:cubicBezTo>
                  <a:pt x="97" y="0"/>
                  <a:pt x="97" y="0"/>
                  <a:pt x="97" y="0"/>
                </a:cubicBezTo>
                <a:cubicBezTo>
                  <a:pt x="93" y="0"/>
                  <a:pt x="89" y="4"/>
                  <a:pt x="89" y="9"/>
                </a:cubicBezTo>
                <a:cubicBezTo>
                  <a:pt x="89" y="52"/>
                  <a:pt x="89" y="52"/>
                  <a:pt x="89" y="52"/>
                </a:cubicBezTo>
                <a:cubicBezTo>
                  <a:pt x="93" y="47"/>
                  <a:pt x="93" y="47"/>
                  <a:pt x="93" y="47"/>
                </a:cubicBezTo>
                <a:cubicBezTo>
                  <a:pt x="95" y="46"/>
                  <a:pt x="97" y="45"/>
                  <a:pt x="99" y="44"/>
                </a:cubicBezTo>
                <a:cubicBezTo>
                  <a:pt x="106" y="20"/>
                  <a:pt x="106" y="20"/>
                  <a:pt x="106" y="20"/>
                </a:cubicBezTo>
                <a:cubicBezTo>
                  <a:pt x="119" y="23"/>
                  <a:pt x="119" y="23"/>
                  <a:pt x="119" y="23"/>
                </a:cubicBezTo>
                <a:cubicBezTo>
                  <a:pt x="112" y="50"/>
                  <a:pt x="112" y="50"/>
                  <a:pt x="112" y="50"/>
                </a:cubicBezTo>
                <a:cubicBezTo>
                  <a:pt x="114" y="54"/>
                  <a:pt x="114" y="58"/>
                  <a:pt x="111" y="62"/>
                </a:cubicBezTo>
                <a:cubicBezTo>
                  <a:pt x="159" y="62"/>
                  <a:pt x="159" y="62"/>
                  <a:pt x="159" y="62"/>
                </a:cubicBezTo>
                <a:cubicBezTo>
                  <a:pt x="163" y="62"/>
                  <a:pt x="167" y="58"/>
                  <a:pt x="167" y="54"/>
                </a:cubicBezTo>
                <a:cubicBezTo>
                  <a:pt x="167" y="9"/>
                  <a:pt x="167" y="9"/>
                  <a:pt x="167" y="9"/>
                </a:cubicBezTo>
                <a:cubicBezTo>
                  <a:pt x="167" y="4"/>
                  <a:pt x="163" y="0"/>
                  <a:pt x="159" y="0"/>
                </a:cubicBezTo>
                <a:close/>
                <a:moveTo>
                  <a:pt x="50" y="46"/>
                </a:moveTo>
                <a:cubicBezTo>
                  <a:pt x="58" y="46"/>
                  <a:pt x="64" y="39"/>
                  <a:pt x="64" y="31"/>
                </a:cubicBezTo>
                <a:cubicBezTo>
                  <a:pt x="64" y="23"/>
                  <a:pt x="58" y="17"/>
                  <a:pt x="50" y="17"/>
                </a:cubicBezTo>
                <a:cubicBezTo>
                  <a:pt x="42" y="17"/>
                  <a:pt x="35" y="23"/>
                  <a:pt x="35" y="31"/>
                </a:cubicBezTo>
                <a:cubicBezTo>
                  <a:pt x="35" y="39"/>
                  <a:pt x="42" y="46"/>
                  <a:pt x="50" y="46"/>
                </a:cubicBezTo>
                <a:close/>
                <a:moveTo>
                  <a:pt x="52" y="142"/>
                </a:moveTo>
                <a:cubicBezTo>
                  <a:pt x="52" y="146"/>
                  <a:pt x="55" y="148"/>
                  <a:pt x="58" y="148"/>
                </a:cubicBezTo>
                <a:cubicBezTo>
                  <a:pt x="62" y="148"/>
                  <a:pt x="64" y="146"/>
                  <a:pt x="64" y="142"/>
                </a:cubicBezTo>
                <a:cubicBezTo>
                  <a:pt x="64" y="107"/>
                  <a:pt x="64" y="107"/>
                  <a:pt x="64" y="107"/>
                </a:cubicBezTo>
                <a:cubicBezTo>
                  <a:pt x="52" y="107"/>
                  <a:pt x="52" y="107"/>
                  <a:pt x="52" y="107"/>
                </a:cubicBezTo>
                <a:lnTo>
                  <a:pt x="52" y="142"/>
                </a:lnTo>
                <a:close/>
                <a:moveTo>
                  <a:pt x="35" y="142"/>
                </a:moveTo>
                <a:cubicBezTo>
                  <a:pt x="35" y="146"/>
                  <a:pt x="38" y="148"/>
                  <a:pt x="42" y="148"/>
                </a:cubicBezTo>
                <a:cubicBezTo>
                  <a:pt x="45" y="148"/>
                  <a:pt x="48" y="146"/>
                  <a:pt x="48" y="142"/>
                </a:cubicBezTo>
                <a:cubicBezTo>
                  <a:pt x="48" y="107"/>
                  <a:pt x="48" y="107"/>
                  <a:pt x="48" y="107"/>
                </a:cubicBezTo>
                <a:cubicBezTo>
                  <a:pt x="35" y="107"/>
                  <a:pt x="35" y="107"/>
                  <a:pt x="35" y="107"/>
                </a:cubicBezTo>
                <a:lnTo>
                  <a:pt x="35" y="142"/>
                </a:lnTo>
                <a:close/>
                <a:moveTo>
                  <a:pt x="113" y="28"/>
                </a:moveTo>
                <a:cubicBezTo>
                  <a:pt x="109" y="27"/>
                  <a:pt x="109" y="27"/>
                  <a:pt x="109" y="27"/>
                </a:cubicBezTo>
                <a:cubicBezTo>
                  <a:pt x="103" y="50"/>
                  <a:pt x="103" y="50"/>
                  <a:pt x="103" y="50"/>
                </a:cubicBezTo>
                <a:cubicBezTo>
                  <a:pt x="101" y="50"/>
                  <a:pt x="99" y="50"/>
                  <a:pt x="97" y="52"/>
                </a:cubicBezTo>
                <a:cubicBezTo>
                  <a:pt x="83" y="66"/>
                  <a:pt x="83" y="66"/>
                  <a:pt x="83" y="66"/>
                </a:cubicBezTo>
                <a:cubicBezTo>
                  <a:pt x="68" y="51"/>
                  <a:pt x="68" y="51"/>
                  <a:pt x="68" y="51"/>
                </a:cubicBezTo>
                <a:cubicBezTo>
                  <a:pt x="67" y="50"/>
                  <a:pt x="61" y="50"/>
                  <a:pt x="60" y="50"/>
                </a:cubicBezTo>
                <a:cubicBezTo>
                  <a:pt x="60" y="50"/>
                  <a:pt x="60" y="50"/>
                  <a:pt x="60" y="50"/>
                </a:cubicBezTo>
                <a:cubicBezTo>
                  <a:pt x="50" y="58"/>
                  <a:pt x="50" y="58"/>
                  <a:pt x="50" y="58"/>
                </a:cubicBezTo>
                <a:cubicBezTo>
                  <a:pt x="40" y="50"/>
                  <a:pt x="40" y="50"/>
                  <a:pt x="40" y="50"/>
                </a:cubicBezTo>
                <a:cubicBezTo>
                  <a:pt x="40" y="50"/>
                  <a:pt x="40" y="50"/>
                  <a:pt x="40" y="50"/>
                </a:cubicBezTo>
                <a:cubicBezTo>
                  <a:pt x="39" y="50"/>
                  <a:pt x="33" y="50"/>
                  <a:pt x="31" y="52"/>
                </a:cubicBezTo>
                <a:cubicBezTo>
                  <a:pt x="2" y="81"/>
                  <a:pt x="2" y="81"/>
                  <a:pt x="2" y="81"/>
                </a:cubicBezTo>
                <a:cubicBezTo>
                  <a:pt x="0" y="83"/>
                  <a:pt x="0" y="87"/>
                  <a:pt x="2" y="89"/>
                </a:cubicBezTo>
                <a:cubicBezTo>
                  <a:pt x="5" y="92"/>
                  <a:pt x="8" y="92"/>
                  <a:pt x="11" y="89"/>
                </a:cubicBezTo>
                <a:cubicBezTo>
                  <a:pt x="31" y="69"/>
                  <a:pt x="31" y="69"/>
                  <a:pt x="31" y="69"/>
                </a:cubicBezTo>
                <a:cubicBezTo>
                  <a:pt x="31" y="103"/>
                  <a:pt x="31" y="103"/>
                  <a:pt x="31" y="103"/>
                </a:cubicBezTo>
                <a:cubicBezTo>
                  <a:pt x="68" y="103"/>
                  <a:pt x="68" y="103"/>
                  <a:pt x="68" y="103"/>
                </a:cubicBezTo>
                <a:cubicBezTo>
                  <a:pt x="68" y="69"/>
                  <a:pt x="68" y="69"/>
                  <a:pt x="68" y="69"/>
                </a:cubicBezTo>
                <a:cubicBezTo>
                  <a:pt x="76" y="77"/>
                  <a:pt x="76" y="77"/>
                  <a:pt x="76" y="77"/>
                </a:cubicBezTo>
                <a:cubicBezTo>
                  <a:pt x="78" y="78"/>
                  <a:pt x="87" y="79"/>
                  <a:pt x="89" y="77"/>
                </a:cubicBezTo>
                <a:cubicBezTo>
                  <a:pt x="106" y="60"/>
                  <a:pt x="106" y="60"/>
                  <a:pt x="106" y="60"/>
                </a:cubicBezTo>
                <a:cubicBezTo>
                  <a:pt x="108" y="58"/>
                  <a:pt x="108" y="55"/>
                  <a:pt x="106" y="53"/>
                </a:cubicBezTo>
                <a:lnTo>
                  <a:pt x="113" y="28"/>
                </a:lnTo>
                <a:close/>
                <a:moveTo>
                  <a:pt x="50" y="93"/>
                </a:moveTo>
                <a:cubicBezTo>
                  <a:pt x="44" y="85"/>
                  <a:pt x="44" y="85"/>
                  <a:pt x="44" y="85"/>
                </a:cubicBezTo>
                <a:cubicBezTo>
                  <a:pt x="50" y="60"/>
                  <a:pt x="50" y="60"/>
                  <a:pt x="50" y="60"/>
                </a:cubicBezTo>
                <a:cubicBezTo>
                  <a:pt x="56" y="85"/>
                  <a:pt x="56" y="85"/>
                  <a:pt x="56" y="85"/>
                </a:cubicBezTo>
                <a:lnTo>
                  <a:pt x="50" y="93"/>
                </a:lnTo>
                <a:close/>
              </a:path>
            </a:pathLst>
          </a:custGeom>
          <a:solidFill>
            <a:schemeClr val="accent1"/>
          </a:solidFill>
          <a:ln>
            <a:noFill/>
          </a:ln>
        </p:spPr>
        <p:txBody>
          <a:bodyPr vert="horz" wrap="square" lIns="91440" tIns="45720" rIns="91440" bIns="45720" numCol="1" anchor="t" anchorCtr="0" compatLnSpc="1"/>
          <a:lstStyle/>
          <a:p>
            <a:endParaRPr lang="en-US"/>
          </a:p>
        </p:txBody>
      </p:sp>
    </p:spTree>
    <p:extLst>
      <p:ext uri="{BB962C8B-B14F-4D97-AF65-F5344CB8AC3E}">
        <p14:creationId xmlns:p14="http://schemas.microsoft.com/office/powerpoint/2010/main" val="3339105125"/>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37" name="文本框 36">
            <a:extLst>
              <a:ext uri="{FF2B5EF4-FFF2-40B4-BE49-F238E27FC236}">
                <a16:creationId xmlns:a16="http://schemas.microsoft.com/office/drawing/2014/main" id="{8BC51047-8945-4F48-80CF-0F94392E88FD}"/>
              </a:ext>
            </a:extLst>
          </p:cNvPr>
          <p:cNvSpPr txBox="1"/>
          <p:nvPr/>
        </p:nvSpPr>
        <p:spPr>
          <a:xfrm>
            <a:off x="357352" y="1111090"/>
            <a:ext cx="2143125"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zh-CN" altLang="en-US" sz="2400" dirty="0">
                <a:solidFill>
                  <a:schemeClr val="bg1"/>
                </a:solidFill>
              </a:rPr>
              <a:t>方法步骤</a:t>
            </a:r>
          </a:p>
        </p:txBody>
      </p:sp>
      <p:sp>
        <p:nvSpPr>
          <p:cNvPr id="56" name="椭圆 55">
            <a:extLst>
              <a:ext uri="{FF2B5EF4-FFF2-40B4-BE49-F238E27FC236}">
                <a16:creationId xmlns:a16="http://schemas.microsoft.com/office/drawing/2014/main" id="{FFE129CC-DF09-4AEF-993B-FCC20F6D6579}"/>
              </a:ext>
            </a:extLst>
          </p:cNvPr>
          <p:cNvSpPr/>
          <p:nvPr/>
        </p:nvSpPr>
        <p:spPr>
          <a:xfrm>
            <a:off x="781555" y="1963562"/>
            <a:ext cx="1360064" cy="1360064"/>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i="0" dirty="0">
                <a:solidFill>
                  <a:schemeClr val="bg1"/>
                </a:solidFill>
                <a:effectLst/>
                <a:latin typeface="-apple-system"/>
              </a:rPr>
              <a:t>爬取微博数据</a:t>
            </a:r>
            <a:endParaRPr lang="zh-CN" altLang="en-US" sz="2000" dirty="0">
              <a:solidFill>
                <a:schemeClr val="bg1"/>
              </a:solidFill>
            </a:endParaRPr>
          </a:p>
        </p:txBody>
      </p:sp>
      <p:sp>
        <p:nvSpPr>
          <p:cNvPr id="57" name="椭圆 56">
            <a:extLst>
              <a:ext uri="{FF2B5EF4-FFF2-40B4-BE49-F238E27FC236}">
                <a16:creationId xmlns:a16="http://schemas.microsoft.com/office/drawing/2014/main" id="{53EE022A-8D23-4CBD-80EF-8A4C9915354F}"/>
              </a:ext>
            </a:extLst>
          </p:cNvPr>
          <p:cNvSpPr/>
          <p:nvPr/>
        </p:nvSpPr>
        <p:spPr>
          <a:xfrm>
            <a:off x="3099641" y="2012423"/>
            <a:ext cx="1360064" cy="1360064"/>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i="0" dirty="0">
                <a:solidFill>
                  <a:schemeClr val="bg1"/>
                </a:solidFill>
                <a:effectLst/>
                <a:latin typeface="-apple-system"/>
              </a:rPr>
              <a:t>文本</a:t>
            </a:r>
            <a:endParaRPr lang="en-US" altLang="zh-CN" sz="2000" b="1" i="0" dirty="0">
              <a:solidFill>
                <a:schemeClr val="bg1"/>
              </a:solidFill>
              <a:effectLst/>
              <a:latin typeface="-apple-system"/>
            </a:endParaRPr>
          </a:p>
          <a:p>
            <a:pPr algn="ctr"/>
            <a:r>
              <a:rPr lang="zh-CN" altLang="en-US" sz="2000" b="1" i="0" dirty="0">
                <a:solidFill>
                  <a:schemeClr val="bg1"/>
                </a:solidFill>
                <a:effectLst/>
                <a:latin typeface="-apple-system"/>
              </a:rPr>
              <a:t>预处理</a:t>
            </a:r>
            <a:endParaRPr lang="zh-CN" altLang="en-US" sz="2000" dirty="0">
              <a:solidFill>
                <a:schemeClr val="bg1"/>
              </a:solidFill>
            </a:endParaRPr>
          </a:p>
        </p:txBody>
      </p:sp>
      <p:sp>
        <p:nvSpPr>
          <p:cNvPr id="58" name="椭圆 57">
            <a:extLst>
              <a:ext uri="{FF2B5EF4-FFF2-40B4-BE49-F238E27FC236}">
                <a16:creationId xmlns:a16="http://schemas.microsoft.com/office/drawing/2014/main" id="{98587D73-5492-4B3F-839A-0BFA2A420639}"/>
              </a:ext>
            </a:extLst>
          </p:cNvPr>
          <p:cNvSpPr/>
          <p:nvPr/>
        </p:nvSpPr>
        <p:spPr>
          <a:xfrm>
            <a:off x="5417727" y="2012422"/>
            <a:ext cx="1360064" cy="1360064"/>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apple-system"/>
              </a:rPr>
              <a:t>文本</a:t>
            </a:r>
            <a:endParaRPr lang="en-US" altLang="zh-CN" sz="2000" b="1" dirty="0">
              <a:solidFill>
                <a:schemeClr val="bg1"/>
              </a:solidFill>
              <a:latin typeface="-apple-system"/>
            </a:endParaRPr>
          </a:p>
          <a:p>
            <a:pPr algn="ctr"/>
            <a:r>
              <a:rPr lang="zh-CN" altLang="en-US" sz="2000" b="1" dirty="0">
                <a:solidFill>
                  <a:schemeClr val="bg1"/>
                </a:solidFill>
                <a:latin typeface="-apple-system"/>
              </a:rPr>
              <a:t>分词</a:t>
            </a:r>
            <a:endParaRPr lang="zh-CN" altLang="en-US" sz="2000" dirty="0">
              <a:solidFill>
                <a:schemeClr val="bg1"/>
              </a:solidFill>
            </a:endParaRPr>
          </a:p>
        </p:txBody>
      </p:sp>
      <p:sp>
        <p:nvSpPr>
          <p:cNvPr id="59" name="椭圆 58">
            <a:extLst>
              <a:ext uri="{FF2B5EF4-FFF2-40B4-BE49-F238E27FC236}">
                <a16:creationId xmlns:a16="http://schemas.microsoft.com/office/drawing/2014/main" id="{A1204271-7158-470E-9CC3-1390F44176C8}"/>
              </a:ext>
            </a:extLst>
          </p:cNvPr>
          <p:cNvSpPr/>
          <p:nvPr/>
        </p:nvSpPr>
        <p:spPr>
          <a:xfrm>
            <a:off x="7735813" y="1963562"/>
            <a:ext cx="1360064" cy="1360064"/>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apple-system"/>
              </a:rPr>
              <a:t>特征向量提取</a:t>
            </a:r>
            <a:endParaRPr lang="zh-CN" altLang="en-US" sz="2000" dirty="0">
              <a:solidFill>
                <a:schemeClr val="bg1"/>
              </a:solidFill>
            </a:endParaRPr>
          </a:p>
        </p:txBody>
      </p:sp>
      <p:sp>
        <p:nvSpPr>
          <p:cNvPr id="60" name="箭头: 右 59">
            <a:extLst>
              <a:ext uri="{FF2B5EF4-FFF2-40B4-BE49-F238E27FC236}">
                <a16:creationId xmlns:a16="http://schemas.microsoft.com/office/drawing/2014/main" id="{F00E8F70-FD04-43E3-A3A2-13942ACA2A63}"/>
              </a:ext>
            </a:extLst>
          </p:cNvPr>
          <p:cNvSpPr/>
          <p:nvPr/>
        </p:nvSpPr>
        <p:spPr>
          <a:xfrm>
            <a:off x="2317434" y="2430844"/>
            <a:ext cx="606391"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箭头: 右 60">
            <a:extLst>
              <a:ext uri="{FF2B5EF4-FFF2-40B4-BE49-F238E27FC236}">
                <a16:creationId xmlns:a16="http://schemas.microsoft.com/office/drawing/2014/main" id="{2D33E076-6530-41D2-BAF9-8218B7B76A67}"/>
              </a:ext>
            </a:extLst>
          </p:cNvPr>
          <p:cNvSpPr/>
          <p:nvPr/>
        </p:nvSpPr>
        <p:spPr>
          <a:xfrm>
            <a:off x="4635520" y="2430844"/>
            <a:ext cx="606391"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箭头: 右 61">
            <a:extLst>
              <a:ext uri="{FF2B5EF4-FFF2-40B4-BE49-F238E27FC236}">
                <a16:creationId xmlns:a16="http://schemas.microsoft.com/office/drawing/2014/main" id="{A82441A4-D904-41B7-9CC7-7D60CB70039D}"/>
              </a:ext>
            </a:extLst>
          </p:cNvPr>
          <p:cNvSpPr/>
          <p:nvPr/>
        </p:nvSpPr>
        <p:spPr>
          <a:xfrm>
            <a:off x="6953606" y="2430844"/>
            <a:ext cx="606391"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 name="图片 65">
            <a:extLst>
              <a:ext uri="{FF2B5EF4-FFF2-40B4-BE49-F238E27FC236}">
                <a16:creationId xmlns:a16="http://schemas.microsoft.com/office/drawing/2014/main" id="{35183773-F3BD-4DE4-B8AE-E76615E70B2D}"/>
              </a:ext>
            </a:extLst>
          </p:cNvPr>
          <p:cNvPicPr>
            <a:picLocks noChangeAspect="1"/>
          </p:cNvPicPr>
          <p:nvPr/>
        </p:nvPicPr>
        <p:blipFill>
          <a:blip r:embed="rId3"/>
          <a:stretch>
            <a:fillRect/>
          </a:stretch>
        </p:blipFill>
        <p:spPr>
          <a:xfrm>
            <a:off x="6590193" y="3764244"/>
            <a:ext cx="5016758" cy="202575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9" name="椭圆 68">
            <a:extLst>
              <a:ext uri="{FF2B5EF4-FFF2-40B4-BE49-F238E27FC236}">
                <a16:creationId xmlns:a16="http://schemas.microsoft.com/office/drawing/2014/main" id="{81045858-814B-41DF-B84A-42BD05C63315}"/>
              </a:ext>
            </a:extLst>
          </p:cNvPr>
          <p:cNvSpPr/>
          <p:nvPr/>
        </p:nvSpPr>
        <p:spPr>
          <a:xfrm>
            <a:off x="10082773" y="1952337"/>
            <a:ext cx="1360064" cy="1360064"/>
          </a:xfrm>
          <a:prstGeom prst="ellipse">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rPr>
              <a:t>文本</a:t>
            </a:r>
            <a:endParaRPr lang="en-US" altLang="zh-CN" sz="2000" b="1" dirty="0">
              <a:solidFill>
                <a:schemeClr val="bg1"/>
              </a:solidFill>
            </a:endParaRPr>
          </a:p>
          <a:p>
            <a:pPr algn="ctr"/>
            <a:r>
              <a:rPr lang="zh-CN" altLang="en-US" sz="2000" b="1" dirty="0">
                <a:solidFill>
                  <a:schemeClr val="bg1"/>
                </a:solidFill>
              </a:rPr>
              <a:t>聚类</a:t>
            </a:r>
          </a:p>
        </p:txBody>
      </p:sp>
      <p:sp>
        <p:nvSpPr>
          <p:cNvPr id="70" name="箭头: 右 69">
            <a:extLst>
              <a:ext uri="{FF2B5EF4-FFF2-40B4-BE49-F238E27FC236}">
                <a16:creationId xmlns:a16="http://schemas.microsoft.com/office/drawing/2014/main" id="{98382233-2F2C-455F-8F9B-439E12059751}"/>
              </a:ext>
            </a:extLst>
          </p:cNvPr>
          <p:cNvSpPr/>
          <p:nvPr/>
        </p:nvSpPr>
        <p:spPr>
          <a:xfrm>
            <a:off x="9300566" y="2419619"/>
            <a:ext cx="606391"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21D39B5B-B40C-4F83-80E7-84153153A7B9}"/>
              </a:ext>
            </a:extLst>
          </p:cNvPr>
          <p:cNvPicPr>
            <a:picLocks noChangeAspect="1"/>
          </p:cNvPicPr>
          <p:nvPr/>
        </p:nvPicPr>
        <p:blipFill>
          <a:blip r:embed="rId4"/>
          <a:stretch>
            <a:fillRect/>
          </a:stretch>
        </p:blipFill>
        <p:spPr>
          <a:xfrm>
            <a:off x="566531" y="3764244"/>
            <a:ext cx="5724939" cy="19826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83073858"/>
      </p:ext>
    </p:extLst>
  </p:cSld>
  <p:clrMapOvr>
    <a:masterClrMapping/>
  </p:clrMapOvr>
  <p:transition spd="med">
    <p:pull/>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37" name="文本框 36">
            <a:extLst>
              <a:ext uri="{FF2B5EF4-FFF2-40B4-BE49-F238E27FC236}">
                <a16:creationId xmlns:a16="http://schemas.microsoft.com/office/drawing/2014/main" id="{8BC51047-8945-4F48-80CF-0F94392E88FD}"/>
              </a:ext>
            </a:extLst>
          </p:cNvPr>
          <p:cNvSpPr txBox="1"/>
          <p:nvPr/>
        </p:nvSpPr>
        <p:spPr>
          <a:xfrm>
            <a:off x="357352" y="1111090"/>
            <a:ext cx="2143125"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CN" sz="2400" dirty="0">
                <a:solidFill>
                  <a:schemeClr val="bg1"/>
                </a:solidFill>
                <a:latin typeface="+mn-ea"/>
                <a:ea typeface="+mn-ea"/>
              </a:rPr>
              <a:t>K-mean</a:t>
            </a:r>
            <a:endParaRPr lang="zh-CN" altLang="en-US" sz="2400" dirty="0">
              <a:solidFill>
                <a:schemeClr val="bg1"/>
              </a:solidFill>
            </a:endParaRPr>
          </a:p>
        </p:txBody>
      </p:sp>
      <p:sp>
        <p:nvSpPr>
          <p:cNvPr id="2" name="文本框 1">
            <a:extLst>
              <a:ext uri="{FF2B5EF4-FFF2-40B4-BE49-F238E27FC236}">
                <a16:creationId xmlns:a16="http://schemas.microsoft.com/office/drawing/2014/main" id="{3646BEA0-48B5-46AA-9ABC-DF338F32D44A}"/>
              </a:ext>
            </a:extLst>
          </p:cNvPr>
          <p:cNvSpPr txBox="1"/>
          <p:nvPr/>
        </p:nvSpPr>
        <p:spPr>
          <a:xfrm>
            <a:off x="4191628" y="3833432"/>
            <a:ext cx="2723823" cy="369332"/>
          </a:xfrm>
          <a:prstGeom prst="rect">
            <a:avLst/>
          </a:prstGeom>
          <a:noFill/>
        </p:spPr>
        <p:txBody>
          <a:bodyPr wrap="none" rtlCol="0">
            <a:spAutoFit/>
          </a:bodyPr>
          <a:lstStyle/>
          <a:p>
            <a:r>
              <a:rPr lang="zh-CN" altLang="en-US" dirty="0"/>
              <a:t>聚类簇数的确定：</a:t>
            </a:r>
            <a:r>
              <a:rPr lang="zh-CN" altLang="en-US" i="0" dirty="0">
                <a:solidFill>
                  <a:srgbClr val="404040"/>
                </a:solidFill>
                <a:effectLst/>
                <a:latin typeface="-apple-system"/>
              </a:rPr>
              <a:t>手肘法</a:t>
            </a:r>
          </a:p>
        </p:txBody>
      </p:sp>
      <p:sp>
        <p:nvSpPr>
          <p:cNvPr id="18" name="文本框 17">
            <a:extLst>
              <a:ext uri="{FF2B5EF4-FFF2-40B4-BE49-F238E27FC236}">
                <a16:creationId xmlns:a16="http://schemas.microsoft.com/office/drawing/2014/main" id="{4A568240-51F2-4006-B9AB-966880CF6C43}"/>
              </a:ext>
            </a:extLst>
          </p:cNvPr>
          <p:cNvSpPr txBox="1"/>
          <p:nvPr/>
        </p:nvSpPr>
        <p:spPr>
          <a:xfrm>
            <a:off x="9300366" y="3855595"/>
            <a:ext cx="1107996" cy="369332"/>
          </a:xfrm>
          <a:prstGeom prst="rect">
            <a:avLst/>
          </a:prstGeom>
          <a:noFill/>
        </p:spPr>
        <p:txBody>
          <a:bodyPr wrap="none" rtlCol="0">
            <a:spAutoFit/>
          </a:bodyPr>
          <a:lstStyle/>
          <a:p>
            <a:r>
              <a:rPr lang="zh-CN" altLang="en-US" dirty="0"/>
              <a:t>聚类结果</a:t>
            </a:r>
            <a:endParaRPr lang="zh-CN" altLang="en-US" i="0" dirty="0">
              <a:solidFill>
                <a:srgbClr val="404040"/>
              </a:solidFill>
              <a:effectLst/>
              <a:latin typeface="-apple-system"/>
            </a:endParaRPr>
          </a:p>
        </p:txBody>
      </p:sp>
      <p:sp>
        <p:nvSpPr>
          <p:cNvPr id="6" name="文本框 5">
            <a:extLst>
              <a:ext uri="{FF2B5EF4-FFF2-40B4-BE49-F238E27FC236}">
                <a16:creationId xmlns:a16="http://schemas.microsoft.com/office/drawing/2014/main" id="{C6138F95-FBBA-439A-A90A-E3A4E5ABDFCC}"/>
              </a:ext>
            </a:extLst>
          </p:cNvPr>
          <p:cNvSpPr txBox="1"/>
          <p:nvPr/>
        </p:nvSpPr>
        <p:spPr>
          <a:xfrm>
            <a:off x="551284" y="2240249"/>
            <a:ext cx="1723549" cy="400110"/>
          </a:xfrm>
          <a:prstGeom prst="rect">
            <a:avLst/>
          </a:prstGeom>
          <a:noFill/>
        </p:spPr>
        <p:txBody>
          <a:bodyPr wrap="none" rtlCol="0">
            <a:spAutoFit/>
          </a:bodyPr>
          <a:lstStyle/>
          <a:p>
            <a:r>
              <a:rPr lang="zh-CN" altLang="en-US" sz="2000" dirty="0"/>
              <a:t>基于划分方法</a:t>
            </a:r>
          </a:p>
        </p:txBody>
      </p:sp>
      <p:sp>
        <p:nvSpPr>
          <p:cNvPr id="8" name="文本框 7">
            <a:extLst>
              <a:ext uri="{FF2B5EF4-FFF2-40B4-BE49-F238E27FC236}">
                <a16:creationId xmlns:a16="http://schemas.microsoft.com/office/drawing/2014/main" id="{721D8837-C440-4B3D-B5F1-D4ED66869022}"/>
              </a:ext>
            </a:extLst>
          </p:cNvPr>
          <p:cNvSpPr txBox="1"/>
          <p:nvPr/>
        </p:nvSpPr>
        <p:spPr>
          <a:xfrm>
            <a:off x="691793" y="2969274"/>
            <a:ext cx="776175" cy="400110"/>
          </a:xfrm>
          <a:prstGeom prst="rect">
            <a:avLst/>
          </a:prstGeom>
          <a:noFill/>
        </p:spPr>
        <p:txBody>
          <a:bodyPr wrap="none" rtlCol="0">
            <a:spAutoFit/>
          </a:bodyPr>
          <a:lstStyle/>
          <a:p>
            <a:r>
              <a:rPr lang="en-US" altLang="zh-CN" sz="2000" dirty="0"/>
              <a:t>K = 5</a:t>
            </a:r>
            <a:endParaRPr lang="zh-CN" altLang="en-US" sz="2000" dirty="0"/>
          </a:p>
        </p:txBody>
      </p:sp>
      <p:sp>
        <p:nvSpPr>
          <p:cNvPr id="9" name="矩形: 圆角 8">
            <a:extLst>
              <a:ext uri="{FF2B5EF4-FFF2-40B4-BE49-F238E27FC236}">
                <a16:creationId xmlns:a16="http://schemas.microsoft.com/office/drawing/2014/main" id="{D4E0C039-F980-4E4F-8141-7325DFA91A0E}"/>
              </a:ext>
            </a:extLst>
          </p:cNvPr>
          <p:cNvSpPr/>
          <p:nvPr/>
        </p:nvSpPr>
        <p:spPr>
          <a:xfrm>
            <a:off x="396582" y="1885950"/>
            <a:ext cx="3165433" cy="1969645"/>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E5A5352-9C8D-49C9-90CA-A5705E105E84}"/>
              </a:ext>
            </a:extLst>
          </p:cNvPr>
          <p:cNvPicPr>
            <a:picLocks noChangeAspect="1"/>
          </p:cNvPicPr>
          <p:nvPr/>
        </p:nvPicPr>
        <p:blipFill>
          <a:blip r:embed="rId3"/>
          <a:stretch>
            <a:fillRect/>
          </a:stretch>
        </p:blipFill>
        <p:spPr>
          <a:xfrm>
            <a:off x="357352" y="4559052"/>
            <a:ext cx="11544893" cy="1187858"/>
          </a:xfrm>
          <a:prstGeom prst="rect">
            <a:avLst/>
          </a:prstGeom>
        </p:spPr>
      </p:pic>
      <p:grpSp>
        <p:nvGrpSpPr>
          <p:cNvPr id="17" name="组合 16">
            <a:extLst>
              <a:ext uri="{FF2B5EF4-FFF2-40B4-BE49-F238E27FC236}">
                <a16:creationId xmlns:a16="http://schemas.microsoft.com/office/drawing/2014/main" id="{E2F67B2A-F4C9-40C7-9DEF-ECFAEAB23BFE}"/>
              </a:ext>
            </a:extLst>
          </p:cNvPr>
          <p:cNvGrpSpPr/>
          <p:nvPr/>
        </p:nvGrpSpPr>
        <p:grpSpPr>
          <a:xfrm>
            <a:off x="3716717" y="1228908"/>
            <a:ext cx="3618876" cy="2626687"/>
            <a:chOff x="3716717" y="1228908"/>
            <a:chExt cx="3618876" cy="2626687"/>
          </a:xfrm>
        </p:grpSpPr>
        <p:pic>
          <p:nvPicPr>
            <p:cNvPr id="7" name="图片 6">
              <a:extLst>
                <a:ext uri="{FF2B5EF4-FFF2-40B4-BE49-F238E27FC236}">
                  <a16:creationId xmlns:a16="http://schemas.microsoft.com/office/drawing/2014/main" id="{20383436-2861-4152-94A7-88B83229C5FB}"/>
                </a:ext>
              </a:extLst>
            </p:cNvPr>
            <p:cNvPicPr>
              <a:picLocks noChangeAspect="1"/>
            </p:cNvPicPr>
            <p:nvPr/>
          </p:nvPicPr>
          <p:blipFill>
            <a:blip r:embed="rId4"/>
            <a:stretch>
              <a:fillRect/>
            </a:stretch>
          </p:blipFill>
          <p:spPr>
            <a:xfrm>
              <a:off x="3772738" y="1228908"/>
              <a:ext cx="3562855" cy="2626687"/>
            </a:xfrm>
            <a:prstGeom prst="rect">
              <a:avLst/>
            </a:prstGeom>
          </p:spPr>
        </p:pic>
        <p:pic>
          <p:nvPicPr>
            <p:cNvPr id="16" name="图片 15">
              <a:extLst>
                <a:ext uri="{FF2B5EF4-FFF2-40B4-BE49-F238E27FC236}">
                  <a16:creationId xmlns:a16="http://schemas.microsoft.com/office/drawing/2014/main" id="{51CC9E6E-27B9-4B6E-ADF6-8964BEE62B66}"/>
                </a:ext>
              </a:extLst>
            </p:cNvPr>
            <p:cNvPicPr>
              <a:picLocks noChangeAspect="1"/>
            </p:cNvPicPr>
            <p:nvPr/>
          </p:nvPicPr>
          <p:blipFill>
            <a:blip r:embed="rId5"/>
            <a:stretch>
              <a:fillRect/>
            </a:stretch>
          </p:blipFill>
          <p:spPr>
            <a:xfrm>
              <a:off x="3716717" y="1357680"/>
              <a:ext cx="558829" cy="2265767"/>
            </a:xfrm>
            <a:prstGeom prst="rect">
              <a:avLst/>
            </a:prstGeom>
          </p:spPr>
        </p:pic>
      </p:grpSp>
      <p:pic>
        <p:nvPicPr>
          <p:cNvPr id="22" name="图片 21">
            <a:extLst>
              <a:ext uri="{FF2B5EF4-FFF2-40B4-BE49-F238E27FC236}">
                <a16:creationId xmlns:a16="http://schemas.microsoft.com/office/drawing/2014/main" id="{EA73F4F6-8402-4C5E-B382-847F418FD090}"/>
              </a:ext>
            </a:extLst>
          </p:cNvPr>
          <p:cNvPicPr>
            <a:picLocks noChangeAspect="1"/>
          </p:cNvPicPr>
          <p:nvPr/>
        </p:nvPicPr>
        <p:blipFill>
          <a:blip r:embed="rId6"/>
          <a:stretch>
            <a:fillRect/>
          </a:stretch>
        </p:blipFill>
        <p:spPr>
          <a:xfrm>
            <a:off x="7639619" y="1336104"/>
            <a:ext cx="3860587" cy="2578233"/>
          </a:xfrm>
          <a:prstGeom prst="rect">
            <a:avLst/>
          </a:prstGeom>
        </p:spPr>
      </p:pic>
      <p:sp>
        <p:nvSpPr>
          <p:cNvPr id="10" name="椭圆 9">
            <a:extLst>
              <a:ext uri="{FF2B5EF4-FFF2-40B4-BE49-F238E27FC236}">
                <a16:creationId xmlns:a16="http://schemas.microsoft.com/office/drawing/2014/main" id="{8B7D34E8-D823-4C0E-82F5-43F977039981}"/>
              </a:ext>
            </a:extLst>
          </p:cNvPr>
          <p:cNvSpPr/>
          <p:nvPr/>
        </p:nvSpPr>
        <p:spPr>
          <a:xfrm>
            <a:off x="4880116" y="2447402"/>
            <a:ext cx="196410" cy="196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E259AED-808E-4A2D-90FC-84623842D464}"/>
              </a:ext>
            </a:extLst>
          </p:cNvPr>
          <p:cNvSpPr/>
          <p:nvPr/>
        </p:nvSpPr>
        <p:spPr>
          <a:xfrm>
            <a:off x="5539411" y="2788643"/>
            <a:ext cx="196410" cy="19641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6413921"/>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4" name="文本框 3">
            <a:extLst>
              <a:ext uri="{FF2B5EF4-FFF2-40B4-BE49-F238E27FC236}">
                <a16:creationId xmlns:a16="http://schemas.microsoft.com/office/drawing/2014/main" id="{1742AC64-4AA5-4A79-B26D-7047D6FF5712}"/>
              </a:ext>
            </a:extLst>
          </p:cNvPr>
          <p:cNvSpPr txBox="1"/>
          <p:nvPr/>
        </p:nvSpPr>
        <p:spPr>
          <a:xfrm>
            <a:off x="357352" y="1111090"/>
            <a:ext cx="2143125"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CN" sz="2400" dirty="0">
                <a:solidFill>
                  <a:schemeClr val="bg1"/>
                </a:solidFill>
                <a:latin typeface="+mn-ea"/>
                <a:ea typeface="+mn-ea"/>
              </a:rPr>
              <a:t>K-mean</a:t>
            </a:r>
            <a:endParaRPr lang="zh-CN" altLang="en-US" sz="2400" dirty="0">
              <a:solidFill>
                <a:schemeClr val="bg1"/>
              </a:solidFill>
            </a:endParaRPr>
          </a:p>
        </p:txBody>
      </p:sp>
      <p:sp>
        <p:nvSpPr>
          <p:cNvPr id="2" name="文本框 1">
            <a:extLst>
              <a:ext uri="{FF2B5EF4-FFF2-40B4-BE49-F238E27FC236}">
                <a16:creationId xmlns:a16="http://schemas.microsoft.com/office/drawing/2014/main" id="{DBF569B9-9DB8-422E-88F4-BD614D1AEA63}"/>
              </a:ext>
            </a:extLst>
          </p:cNvPr>
          <p:cNvSpPr txBox="1"/>
          <p:nvPr/>
        </p:nvSpPr>
        <p:spPr>
          <a:xfrm>
            <a:off x="5656100" y="3255340"/>
            <a:ext cx="800219" cy="461665"/>
          </a:xfrm>
          <a:prstGeom prst="rect">
            <a:avLst/>
          </a:prstGeom>
          <a:noFill/>
        </p:spPr>
        <p:txBody>
          <a:bodyPr wrap="none" rtlCol="0">
            <a:spAutoFit/>
          </a:bodyPr>
          <a:lstStyle/>
          <a:p>
            <a:r>
              <a:rPr lang="zh-CN" altLang="en-US" sz="2400" dirty="0">
                <a:solidFill>
                  <a:srgbClr val="FF0000"/>
                </a:solidFill>
              </a:rPr>
              <a:t>考研</a:t>
            </a:r>
          </a:p>
        </p:txBody>
      </p:sp>
      <p:sp>
        <p:nvSpPr>
          <p:cNvPr id="6" name="文本框 5">
            <a:extLst>
              <a:ext uri="{FF2B5EF4-FFF2-40B4-BE49-F238E27FC236}">
                <a16:creationId xmlns:a16="http://schemas.microsoft.com/office/drawing/2014/main" id="{30261C56-8019-495E-BAB7-8D7C6D6916A8}"/>
              </a:ext>
            </a:extLst>
          </p:cNvPr>
          <p:cNvSpPr txBox="1"/>
          <p:nvPr/>
        </p:nvSpPr>
        <p:spPr>
          <a:xfrm>
            <a:off x="4516461" y="2298631"/>
            <a:ext cx="1415772" cy="461665"/>
          </a:xfrm>
          <a:prstGeom prst="rect">
            <a:avLst/>
          </a:prstGeom>
          <a:noFill/>
        </p:spPr>
        <p:txBody>
          <a:bodyPr wrap="none" rtlCol="0">
            <a:spAutoFit/>
          </a:bodyPr>
          <a:lstStyle/>
          <a:p>
            <a:r>
              <a:rPr lang="zh-CN" altLang="en-US" sz="2400" dirty="0">
                <a:solidFill>
                  <a:srgbClr val="FF0000"/>
                </a:solidFill>
              </a:rPr>
              <a:t>每日疫情</a:t>
            </a:r>
          </a:p>
        </p:txBody>
      </p:sp>
      <p:sp>
        <p:nvSpPr>
          <p:cNvPr id="8" name="文本框 7">
            <a:extLst>
              <a:ext uri="{FF2B5EF4-FFF2-40B4-BE49-F238E27FC236}">
                <a16:creationId xmlns:a16="http://schemas.microsoft.com/office/drawing/2014/main" id="{B2D621FE-C06F-4698-B16D-04C2BCC83C24}"/>
              </a:ext>
            </a:extLst>
          </p:cNvPr>
          <p:cNvSpPr txBox="1"/>
          <p:nvPr/>
        </p:nvSpPr>
        <p:spPr>
          <a:xfrm>
            <a:off x="6259769" y="2215124"/>
            <a:ext cx="1415772" cy="461665"/>
          </a:xfrm>
          <a:prstGeom prst="rect">
            <a:avLst/>
          </a:prstGeom>
          <a:noFill/>
        </p:spPr>
        <p:txBody>
          <a:bodyPr wrap="none" rtlCol="0">
            <a:spAutoFit/>
          </a:bodyPr>
          <a:lstStyle/>
          <a:p>
            <a:r>
              <a:rPr lang="zh-CN" altLang="en-US" sz="2400" dirty="0">
                <a:solidFill>
                  <a:srgbClr val="FF0000"/>
                </a:solidFill>
              </a:rPr>
              <a:t>大连疫情</a:t>
            </a:r>
          </a:p>
        </p:txBody>
      </p:sp>
      <p:sp>
        <p:nvSpPr>
          <p:cNvPr id="10" name="文本框 9">
            <a:extLst>
              <a:ext uri="{FF2B5EF4-FFF2-40B4-BE49-F238E27FC236}">
                <a16:creationId xmlns:a16="http://schemas.microsoft.com/office/drawing/2014/main" id="{2CEA1B9D-AE8B-4A42-BC70-A134C2E59B45}"/>
              </a:ext>
            </a:extLst>
          </p:cNvPr>
          <p:cNvSpPr txBox="1"/>
          <p:nvPr/>
        </p:nvSpPr>
        <p:spPr>
          <a:xfrm>
            <a:off x="6683695" y="3110603"/>
            <a:ext cx="800219" cy="461665"/>
          </a:xfrm>
          <a:prstGeom prst="rect">
            <a:avLst/>
          </a:prstGeom>
          <a:noFill/>
        </p:spPr>
        <p:txBody>
          <a:bodyPr wrap="none" rtlCol="0">
            <a:spAutoFit/>
          </a:bodyPr>
          <a:lstStyle/>
          <a:p>
            <a:r>
              <a:rPr lang="zh-CN" altLang="en-US" sz="2400" dirty="0">
                <a:solidFill>
                  <a:srgbClr val="FF0000"/>
                </a:solidFill>
              </a:rPr>
              <a:t>防控</a:t>
            </a:r>
          </a:p>
        </p:txBody>
      </p:sp>
      <p:sp>
        <p:nvSpPr>
          <p:cNvPr id="7" name="云形 6">
            <a:extLst>
              <a:ext uri="{FF2B5EF4-FFF2-40B4-BE49-F238E27FC236}">
                <a16:creationId xmlns:a16="http://schemas.microsoft.com/office/drawing/2014/main" id="{273AFF55-C041-4713-A48C-4887AD188455}"/>
              </a:ext>
            </a:extLst>
          </p:cNvPr>
          <p:cNvSpPr/>
          <p:nvPr/>
        </p:nvSpPr>
        <p:spPr>
          <a:xfrm>
            <a:off x="3943350" y="1572754"/>
            <a:ext cx="4168049" cy="2486045"/>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3191ADC9-87FF-41DC-8D4A-E9A0CEDFA37E}"/>
              </a:ext>
            </a:extLst>
          </p:cNvPr>
          <p:cNvPicPr>
            <a:picLocks noChangeAspect="1"/>
          </p:cNvPicPr>
          <p:nvPr/>
        </p:nvPicPr>
        <p:blipFill>
          <a:blip r:embed="rId3"/>
          <a:stretch>
            <a:fillRect/>
          </a:stretch>
        </p:blipFill>
        <p:spPr>
          <a:xfrm>
            <a:off x="834166" y="1990232"/>
            <a:ext cx="2888084" cy="1799999"/>
          </a:xfrm>
          <a:prstGeom prst="rect">
            <a:avLst/>
          </a:prstGeom>
        </p:spPr>
      </p:pic>
      <p:pic>
        <p:nvPicPr>
          <p:cNvPr id="14" name="图片 13">
            <a:extLst>
              <a:ext uri="{FF2B5EF4-FFF2-40B4-BE49-F238E27FC236}">
                <a16:creationId xmlns:a16="http://schemas.microsoft.com/office/drawing/2014/main" id="{30372168-1FEC-4F1A-A5CA-C50BCC27D506}"/>
              </a:ext>
            </a:extLst>
          </p:cNvPr>
          <p:cNvPicPr>
            <a:picLocks noChangeAspect="1"/>
          </p:cNvPicPr>
          <p:nvPr/>
        </p:nvPicPr>
        <p:blipFill>
          <a:blip r:embed="rId4"/>
          <a:stretch>
            <a:fillRect/>
          </a:stretch>
        </p:blipFill>
        <p:spPr>
          <a:xfrm>
            <a:off x="8243223" y="1990230"/>
            <a:ext cx="2795802" cy="1800000"/>
          </a:xfrm>
          <a:prstGeom prst="rect">
            <a:avLst/>
          </a:prstGeom>
        </p:spPr>
      </p:pic>
      <p:pic>
        <p:nvPicPr>
          <p:cNvPr id="17" name="图片 16">
            <a:extLst>
              <a:ext uri="{FF2B5EF4-FFF2-40B4-BE49-F238E27FC236}">
                <a16:creationId xmlns:a16="http://schemas.microsoft.com/office/drawing/2014/main" id="{BC79423C-C84F-454E-9FD6-1DB602F6FB24}"/>
              </a:ext>
            </a:extLst>
          </p:cNvPr>
          <p:cNvPicPr>
            <a:picLocks noChangeAspect="1"/>
          </p:cNvPicPr>
          <p:nvPr/>
        </p:nvPicPr>
        <p:blipFill>
          <a:blip r:embed="rId5"/>
          <a:stretch>
            <a:fillRect/>
          </a:stretch>
        </p:blipFill>
        <p:spPr>
          <a:xfrm>
            <a:off x="842251" y="4207708"/>
            <a:ext cx="2879998" cy="1716817"/>
          </a:xfrm>
          <a:prstGeom prst="rect">
            <a:avLst/>
          </a:prstGeom>
        </p:spPr>
      </p:pic>
      <p:pic>
        <p:nvPicPr>
          <p:cNvPr id="21" name="图片 20">
            <a:extLst>
              <a:ext uri="{FF2B5EF4-FFF2-40B4-BE49-F238E27FC236}">
                <a16:creationId xmlns:a16="http://schemas.microsoft.com/office/drawing/2014/main" id="{95B264AC-B8FF-491A-976F-9C18D4601EAF}"/>
              </a:ext>
            </a:extLst>
          </p:cNvPr>
          <p:cNvPicPr>
            <a:picLocks noChangeAspect="1"/>
          </p:cNvPicPr>
          <p:nvPr/>
        </p:nvPicPr>
        <p:blipFill>
          <a:blip r:embed="rId6"/>
          <a:stretch>
            <a:fillRect/>
          </a:stretch>
        </p:blipFill>
        <p:spPr>
          <a:xfrm>
            <a:off x="4371974" y="4270777"/>
            <a:ext cx="3286125" cy="1653748"/>
          </a:xfrm>
          <a:prstGeom prst="rect">
            <a:avLst/>
          </a:prstGeom>
        </p:spPr>
      </p:pic>
      <p:pic>
        <p:nvPicPr>
          <p:cNvPr id="25" name="图片 24">
            <a:extLst>
              <a:ext uri="{FF2B5EF4-FFF2-40B4-BE49-F238E27FC236}">
                <a16:creationId xmlns:a16="http://schemas.microsoft.com/office/drawing/2014/main" id="{D6FEC939-93BA-4668-8C12-F66870C68C4E}"/>
              </a:ext>
            </a:extLst>
          </p:cNvPr>
          <p:cNvPicPr>
            <a:picLocks noChangeAspect="1"/>
          </p:cNvPicPr>
          <p:nvPr/>
        </p:nvPicPr>
        <p:blipFill>
          <a:blip r:embed="rId7"/>
          <a:stretch>
            <a:fillRect/>
          </a:stretch>
        </p:blipFill>
        <p:spPr>
          <a:xfrm>
            <a:off x="8111399" y="4270776"/>
            <a:ext cx="2927626" cy="1558523"/>
          </a:xfrm>
          <a:prstGeom prst="rect">
            <a:avLst/>
          </a:prstGeom>
        </p:spPr>
      </p:pic>
      <p:sp>
        <p:nvSpPr>
          <p:cNvPr id="26" name="文本框 25">
            <a:extLst>
              <a:ext uri="{FF2B5EF4-FFF2-40B4-BE49-F238E27FC236}">
                <a16:creationId xmlns:a16="http://schemas.microsoft.com/office/drawing/2014/main" id="{88DBB431-46A3-4BB7-A1CD-9A373E828388}"/>
              </a:ext>
            </a:extLst>
          </p:cNvPr>
          <p:cNvSpPr txBox="1"/>
          <p:nvPr/>
        </p:nvSpPr>
        <p:spPr>
          <a:xfrm>
            <a:off x="4246604" y="3108014"/>
            <a:ext cx="1415772" cy="461665"/>
          </a:xfrm>
          <a:prstGeom prst="rect">
            <a:avLst/>
          </a:prstGeom>
          <a:noFill/>
        </p:spPr>
        <p:txBody>
          <a:bodyPr wrap="none" rtlCol="0">
            <a:spAutoFit/>
          </a:bodyPr>
          <a:lstStyle/>
          <a:p>
            <a:r>
              <a:rPr lang="zh-CN" altLang="en-US" sz="2400" dirty="0">
                <a:solidFill>
                  <a:srgbClr val="FF0000"/>
                </a:solidFill>
              </a:rPr>
              <a:t>伦敦疫情</a:t>
            </a:r>
          </a:p>
        </p:txBody>
      </p:sp>
    </p:spTree>
    <p:extLst>
      <p:ext uri="{BB962C8B-B14F-4D97-AF65-F5344CB8AC3E}">
        <p14:creationId xmlns:p14="http://schemas.microsoft.com/office/powerpoint/2010/main" val="656856726"/>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4" name="文本框 3">
            <a:extLst>
              <a:ext uri="{FF2B5EF4-FFF2-40B4-BE49-F238E27FC236}">
                <a16:creationId xmlns:a16="http://schemas.microsoft.com/office/drawing/2014/main" id="{9B8718B6-7BED-4B38-8116-93585F3899B1}"/>
              </a:ext>
            </a:extLst>
          </p:cNvPr>
          <p:cNvSpPr txBox="1"/>
          <p:nvPr/>
        </p:nvSpPr>
        <p:spPr>
          <a:xfrm>
            <a:off x="357352" y="1111090"/>
            <a:ext cx="3752311"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CN" sz="2400" dirty="0" err="1">
                <a:solidFill>
                  <a:schemeClr val="bg1"/>
                </a:solidFill>
                <a:latin typeface="+mn-ea"/>
                <a:ea typeface="+mn-ea"/>
              </a:rPr>
              <a:t>AggregativeClustering</a:t>
            </a:r>
            <a:endParaRPr lang="zh-CN" altLang="en-US" sz="2400" dirty="0">
              <a:solidFill>
                <a:schemeClr val="bg1"/>
              </a:solidFill>
            </a:endParaRPr>
          </a:p>
        </p:txBody>
      </p:sp>
      <p:sp>
        <p:nvSpPr>
          <p:cNvPr id="2" name="文本框 1">
            <a:extLst>
              <a:ext uri="{FF2B5EF4-FFF2-40B4-BE49-F238E27FC236}">
                <a16:creationId xmlns:a16="http://schemas.microsoft.com/office/drawing/2014/main" id="{3D829C78-3443-4C13-9948-B1B1468B6BB3}"/>
              </a:ext>
            </a:extLst>
          </p:cNvPr>
          <p:cNvSpPr txBox="1"/>
          <p:nvPr/>
        </p:nvSpPr>
        <p:spPr>
          <a:xfrm>
            <a:off x="5501423" y="4333230"/>
            <a:ext cx="1338828" cy="369332"/>
          </a:xfrm>
          <a:prstGeom prst="rect">
            <a:avLst/>
          </a:prstGeom>
          <a:noFill/>
        </p:spPr>
        <p:txBody>
          <a:bodyPr wrap="none" rtlCol="0">
            <a:spAutoFit/>
          </a:bodyPr>
          <a:lstStyle/>
          <a:p>
            <a:r>
              <a:rPr lang="zh-CN" altLang="en-US" dirty="0"/>
              <a:t>层次聚类图</a:t>
            </a:r>
          </a:p>
        </p:txBody>
      </p:sp>
      <p:sp>
        <p:nvSpPr>
          <p:cNvPr id="9" name="文本框 8">
            <a:extLst>
              <a:ext uri="{FF2B5EF4-FFF2-40B4-BE49-F238E27FC236}">
                <a16:creationId xmlns:a16="http://schemas.microsoft.com/office/drawing/2014/main" id="{0F20C0F3-31FF-49AB-B082-A3B38CAF514E}"/>
              </a:ext>
            </a:extLst>
          </p:cNvPr>
          <p:cNvSpPr txBox="1"/>
          <p:nvPr/>
        </p:nvSpPr>
        <p:spPr>
          <a:xfrm>
            <a:off x="9519441" y="4293745"/>
            <a:ext cx="1107996" cy="369332"/>
          </a:xfrm>
          <a:prstGeom prst="rect">
            <a:avLst/>
          </a:prstGeom>
          <a:noFill/>
        </p:spPr>
        <p:txBody>
          <a:bodyPr wrap="none" rtlCol="0">
            <a:spAutoFit/>
          </a:bodyPr>
          <a:lstStyle/>
          <a:p>
            <a:r>
              <a:rPr lang="zh-CN" altLang="en-US" dirty="0"/>
              <a:t>聚类结果</a:t>
            </a:r>
            <a:endParaRPr lang="zh-CN" altLang="en-US" i="0" dirty="0">
              <a:solidFill>
                <a:srgbClr val="404040"/>
              </a:solidFill>
              <a:effectLst/>
              <a:latin typeface="-apple-system"/>
            </a:endParaRPr>
          </a:p>
        </p:txBody>
      </p:sp>
      <p:sp>
        <p:nvSpPr>
          <p:cNvPr id="12" name="文本框 11">
            <a:extLst>
              <a:ext uri="{FF2B5EF4-FFF2-40B4-BE49-F238E27FC236}">
                <a16:creationId xmlns:a16="http://schemas.microsoft.com/office/drawing/2014/main" id="{62D0087F-2694-4AC7-8362-E1D9DD8DCC9F}"/>
              </a:ext>
            </a:extLst>
          </p:cNvPr>
          <p:cNvSpPr txBox="1"/>
          <p:nvPr/>
        </p:nvSpPr>
        <p:spPr>
          <a:xfrm>
            <a:off x="692040" y="2466930"/>
            <a:ext cx="1723549" cy="400110"/>
          </a:xfrm>
          <a:prstGeom prst="rect">
            <a:avLst/>
          </a:prstGeom>
          <a:noFill/>
        </p:spPr>
        <p:txBody>
          <a:bodyPr wrap="none" rtlCol="0">
            <a:spAutoFit/>
          </a:bodyPr>
          <a:lstStyle/>
          <a:p>
            <a:r>
              <a:rPr lang="zh-CN" altLang="en-US" sz="2000" dirty="0"/>
              <a:t>基于层次聚类</a:t>
            </a:r>
          </a:p>
        </p:txBody>
      </p:sp>
      <p:sp>
        <p:nvSpPr>
          <p:cNvPr id="13" name="文本框 12">
            <a:extLst>
              <a:ext uri="{FF2B5EF4-FFF2-40B4-BE49-F238E27FC236}">
                <a16:creationId xmlns:a16="http://schemas.microsoft.com/office/drawing/2014/main" id="{3B1E80C8-5450-4BD9-8E46-BAC9B6D1A2C3}"/>
              </a:ext>
            </a:extLst>
          </p:cNvPr>
          <p:cNvSpPr txBox="1"/>
          <p:nvPr/>
        </p:nvSpPr>
        <p:spPr>
          <a:xfrm>
            <a:off x="701565" y="3199255"/>
            <a:ext cx="776175" cy="400110"/>
          </a:xfrm>
          <a:prstGeom prst="rect">
            <a:avLst/>
          </a:prstGeom>
          <a:noFill/>
        </p:spPr>
        <p:txBody>
          <a:bodyPr wrap="none" rtlCol="0">
            <a:spAutoFit/>
          </a:bodyPr>
          <a:lstStyle/>
          <a:p>
            <a:r>
              <a:rPr lang="en-US" altLang="zh-CN" sz="2000" dirty="0"/>
              <a:t>K = 5</a:t>
            </a:r>
            <a:endParaRPr lang="zh-CN" altLang="en-US" sz="2000" dirty="0"/>
          </a:p>
        </p:txBody>
      </p:sp>
      <p:sp>
        <p:nvSpPr>
          <p:cNvPr id="14" name="矩形: 圆角 13">
            <a:extLst>
              <a:ext uri="{FF2B5EF4-FFF2-40B4-BE49-F238E27FC236}">
                <a16:creationId xmlns:a16="http://schemas.microsoft.com/office/drawing/2014/main" id="{341A590A-3048-48F0-A722-87A4A4A38ECA}"/>
              </a:ext>
            </a:extLst>
          </p:cNvPr>
          <p:cNvSpPr/>
          <p:nvPr/>
        </p:nvSpPr>
        <p:spPr>
          <a:xfrm>
            <a:off x="396582" y="2105025"/>
            <a:ext cx="3165433" cy="1969645"/>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E34A291-E0CC-4695-A9DF-91A01C5B1EFE}"/>
              </a:ext>
            </a:extLst>
          </p:cNvPr>
          <p:cNvPicPr>
            <a:picLocks noChangeAspect="1"/>
          </p:cNvPicPr>
          <p:nvPr/>
        </p:nvPicPr>
        <p:blipFill>
          <a:blip r:embed="rId3"/>
          <a:stretch>
            <a:fillRect/>
          </a:stretch>
        </p:blipFill>
        <p:spPr>
          <a:xfrm>
            <a:off x="4352925" y="1715511"/>
            <a:ext cx="3530485" cy="2578233"/>
          </a:xfrm>
          <a:prstGeom prst="rect">
            <a:avLst/>
          </a:prstGeom>
        </p:spPr>
      </p:pic>
      <p:pic>
        <p:nvPicPr>
          <p:cNvPr id="16" name="图片 15">
            <a:extLst>
              <a:ext uri="{FF2B5EF4-FFF2-40B4-BE49-F238E27FC236}">
                <a16:creationId xmlns:a16="http://schemas.microsoft.com/office/drawing/2014/main" id="{578D88B5-4E7C-46C6-94AF-4E0C288AC704}"/>
              </a:ext>
            </a:extLst>
          </p:cNvPr>
          <p:cNvPicPr>
            <a:picLocks noChangeAspect="1"/>
          </p:cNvPicPr>
          <p:nvPr/>
        </p:nvPicPr>
        <p:blipFill>
          <a:blip r:embed="rId4"/>
          <a:stretch>
            <a:fillRect/>
          </a:stretch>
        </p:blipFill>
        <p:spPr>
          <a:xfrm>
            <a:off x="8439082" y="1737737"/>
            <a:ext cx="2819467" cy="2533780"/>
          </a:xfrm>
          <a:prstGeom prst="rect">
            <a:avLst/>
          </a:prstGeom>
        </p:spPr>
      </p:pic>
      <p:pic>
        <p:nvPicPr>
          <p:cNvPr id="18" name="图片 17">
            <a:extLst>
              <a:ext uri="{FF2B5EF4-FFF2-40B4-BE49-F238E27FC236}">
                <a16:creationId xmlns:a16="http://schemas.microsoft.com/office/drawing/2014/main" id="{00F019E3-8290-4932-A158-8A4511CA78DF}"/>
              </a:ext>
            </a:extLst>
          </p:cNvPr>
          <p:cNvPicPr>
            <a:picLocks noChangeAspect="1"/>
          </p:cNvPicPr>
          <p:nvPr/>
        </p:nvPicPr>
        <p:blipFill>
          <a:blip r:embed="rId5"/>
          <a:stretch>
            <a:fillRect/>
          </a:stretch>
        </p:blipFill>
        <p:spPr>
          <a:xfrm>
            <a:off x="253707" y="4803787"/>
            <a:ext cx="11398836" cy="1158863"/>
          </a:xfrm>
          <a:prstGeom prst="rect">
            <a:avLst/>
          </a:prstGeom>
        </p:spPr>
      </p:pic>
    </p:spTree>
    <p:extLst>
      <p:ext uri="{BB962C8B-B14F-4D97-AF65-F5344CB8AC3E}">
        <p14:creationId xmlns:p14="http://schemas.microsoft.com/office/powerpoint/2010/main" val="4054263088"/>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4" name="文本框 3">
            <a:extLst>
              <a:ext uri="{FF2B5EF4-FFF2-40B4-BE49-F238E27FC236}">
                <a16:creationId xmlns:a16="http://schemas.microsoft.com/office/drawing/2014/main" id="{9B8718B6-7BED-4B38-8116-93585F3899B1}"/>
              </a:ext>
            </a:extLst>
          </p:cNvPr>
          <p:cNvSpPr txBox="1"/>
          <p:nvPr/>
        </p:nvSpPr>
        <p:spPr>
          <a:xfrm>
            <a:off x="357352" y="1111090"/>
            <a:ext cx="3752311"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CN" sz="2400" dirty="0" err="1">
                <a:solidFill>
                  <a:schemeClr val="bg1"/>
                </a:solidFill>
                <a:latin typeface="+mn-ea"/>
                <a:ea typeface="+mn-ea"/>
              </a:rPr>
              <a:t>AggregativeClustering</a:t>
            </a:r>
            <a:endParaRPr lang="zh-CN" altLang="en-US" sz="2400" dirty="0">
              <a:solidFill>
                <a:schemeClr val="bg1"/>
              </a:solidFill>
            </a:endParaRPr>
          </a:p>
        </p:txBody>
      </p:sp>
      <p:pic>
        <p:nvPicPr>
          <p:cNvPr id="6" name="图片 5">
            <a:extLst>
              <a:ext uri="{FF2B5EF4-FFF2-40B4-BE49-F238E27FC236}">
                <a16:creationId xmlns:a16="http://schemas.microsoft.com/office/drawing/2014/main" id="{14500ACC-80B1-40E4-88E5-A69B2DB41F6E}"/>
              </a:ext>
            </a:extLst>
          </p:cNvPr>
          <p:cNvPicPr>
            <a:picLocks/>
          </p:cNvPicPr>
          <p:nvPr/>
        </p:nvPicPr>
        <p:blipFill>
          <a:blip r:embed="rId3"/>
          <a:stretch>
            <a:fillRect/>
          </a:stretch>
        </p:blipFill>
        <p:spPr>
          <a:xfrm>
            <a:off x="1202178" y="1989000"/>
            <a:ext cx="2880000" cy="1656000"/>
          </a:xfrm>
          <a:prstGeom prst="rect">
            <a:avLst/>
          </a:prstGeom>
        </p:spPr>
      </p:pic>
      <p:pic>
        <p:nvPicPr>
          <p:cNvPr id="10" name="图片 9">
            <a:extLst>
              <a:ext uri="{FF2B5EF4-FFF2-40B4-BE49-F238E27FC236}">
                <a16:creationId xmlns:a16="http://schemas.microsoft.com/office/drawing/2014/main" id="{45AA843B-F165-4901-AADD-A1364EEFCE35}"/>
              </a:ext>
            </a:extLst>
          </p:cNvPr>
          <p:cNvPicPr>
            <a:picLocks/>
          </p:cNvPicPr>
          <p:nvPr/>
        </p:nvPicPr>
        <p:blipFill>
          <a:blip r:embed="rId4"/>
          <a:stretch>
            <a:fillRect/>
          </a:stretch>
        </p:blipFill>
        <p:spPr>
          <a:xfrm>
            <a:off x="2519236" y="3854954"/>
            <a:ext cx="2880000" cy="1656000"/>
          </a:xfrm>
          <a:prstGeom prst="rect">
            <a:avLst/>
          </a:prstGeom>
        </p:spPr>
      </p:pic>
      <p:pic>
        <p:nvPicPr>
          <p:cNvPr id="14" name="图片 13">
            <a:extLst>
              <a:ext uri="{FF2B5EF4-FFF2-40B4-BE49-F238E27FC236}">
                <a16:creationId xmlns:a16="http://schemas.microsoft.com/office/drawing/2014/main" id="{8C1EE7E5-CCA1-43AF-9EF4-C67F4380B2A5}"/>
              </a:ext>
            </a:extLst>
          </p:cNvPr>
          <p:cNvPicPr>
            <a:picLocks/>
          </p:cNvPicPr>
          <p:nvPr/>
        </p:nvPicPr>
        <p:blipFill>
          <a:blip r:embed="rId5"/>
          <a:stretch>
            <a:fillRect/>
          </a:stretch>
        </p:blipFill>
        <p:spPr>
          <a:xfrm>
            <a:off x="4185710" y="2034342"/>
            <a:ext cx="2880000" cy="1656000"/>
          </a:xfrm>
          <a:prstGeom prst="rect">
            <a:avLst/>
          </a:prstGeom>
        </p:spPr>
      </p:pic>
      <p:pic>
        <p:nvPicPr>
          <p:cNvPr id="16" name="图片 15">
            <a:extLst>
              <a:ext uri="{FF2B5EF4-FFF2-40B4-BE49-F238E27FC236}">
                <a16:creationId xmlns:a16="http://schemas.microsoft.com/office/drawing/2014/main" id="{BA38F788-FDA3-43AF-9621-86E04375CD57}"/>
              </a:ext>
            </a:extLst>
          </p:cNvPr>
          <p:cNvPicPr>
            <a:picLocks/>
          </p:cNvPicPr>
          <p:nvPr/>
        </p:nvPicPr>
        <p:blipFill>
          <a:blip r:embed="rId6"/>
          <a:stretch>
            <a:fillRect/>
          </a:stretch>
        </p:blipFill>
        <p:spPr>
          <a:xfrm>
            <a:off x="5625710" y="3854954"/>
            <a:ext cx="2880000" cy="1656000"/>
          </a:xfrm>
          <a:prstGeom prst="rect">
            <a:avLst/>
          </a:prstGeom>
        </p:spPr>
      </p:pic>
      <p:pic>
        <p:nvPicPr>
          <p:cNvPr id="18" name="图片 17">
            <a:extLst>
              <a:ext uri="{FF2B5EF4-FFF2-40B4-BE49-F238E27FC236}">
                <a16:creationId xmlns:a16="http://schemas.microsoft.com/office/drawing/2014/main" id="{CC3457F7-9F6F-4331-901E-1C97D3DAAF19}"/>
              </a:ext>
            </a:extLst>
          </p:cNvPr>
          <p:cNvPicPr>
            <a:picLocks/>
          </p:cNvPicPr>
          <p:nvPr/>
        </p:nvPicPr>
        <p:blipFill>
          <a:blip r:embed="rId7"/>
          <a:stretch>
            <a:fillRect/>
          </a:stretch>
        </p:blipFill>
        <p:spPr>
          <a:xfrm>
            <a:off x="7288025" y="2070710"/>
            <a:ext cx="2880000" cy="1656000"/>
          </a:xfrm>
          <a:prstGeom prst="rect">
            <a:avLst/>
          </a:prstGeom>
        </p:spPr>
      </p:pic>
      <p:cxnSp>
        <p:nvCxnSpPr>
          <p:cNvPr id="11" name="直接连接符 10">
            <a:extLst>
              <a:ext uri="{FF2B5EF4-FFF2-40B4-BE49-F238E27FC236}">
                <a16:creationId xmlns:a16="http://schemas.microsoft.com/office/drawing/2014/main" id="{42FB67B5-C85D-4E24-B4FF-EE4A170793FC}"/>
              </a:ext>
            </a:extLst>
          </p:cNvPr>
          <p:cNvCxnSpPr/>
          <p:nvPr/>
        </p:nvCxnSpPr>
        <p:spPr>
          <a:xfrm>
            <a:off x="1524000" y="2438400"/>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3B186DE4-52A5-47F2-8DE9-B7EC62FA9078}"/>
              </a:ext>
            </a:extLst>
          </p:cNvPr>
          <p:cNvCxnSpPr/>
          <p:nvPr/>
        </p:nvCxnSpPr>
        <p:spPr>
          <a:xfrm>
            <a:off x="4419600" y="2905125"/>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D8A59414-F77B-4DE5-8B87-FC1336CE5D8F}"/>
              </a:ext>
            </a:extLst>
          </p:cNvPr>
          <p:cNvCxnSpPr/>
          <p:nvPr/>
        </p:nvCxnSpPr>
        <p:spPr>
          <a:xfrm>
            <a:off x="5625710" y="2438400"/>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F27C6B36-4382-4E38-8C1F-2F54D0DB2817}"/>
              </a:ext>
            </a:extLst>
          </p:cNvPr>
          <p:cNvCxnSpPr/>
          <p:nvPr/>
        </p:nvCxnSpPr>
        <p:spPr>
          <a:xfrm>
            <a:off x="8140310" y="2533650"/>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9DF03254-29AD-49A8-8B1D-5334A926FFA3}"/>
              </a:ext>
            </a:extLst>
          </p:cNvPr>
          <p:cNvCxnSpPr/>
          <p:nvPr/>
        </p:nvCxnSpPr>
        <p:spPr>
          <a:xfrm>
            <a:off x="8854685" y="2533650"/>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836D19C7-D003-48E4-BB96-8F6505D3CA76}"/>
              </a:ext>
            </a:extLst>
          </p:cNvPr>
          <p:cNvCxnSpPr/>
          <p:nvPr/>
        </p:nvCxnSpPr>
        <p:spPr>
          <a:xfrm>
            <a:off x="8578460" y="3680817"/>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3F591DDF-ED05-4451-AF7C-995D86E1E95D}"/>
              </a:ext>
            </a:extLst>
          </p:cNvPr>
          <p:cNvCxnSpPr/>
          <p:nvPr/>
        </p:nvCxnSpPr>
        <p:spPr>
          <a:xfrm>
            <a:off x="2863460" y="4290417"/>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401DD7B0-800F-46E1-9584-0D97A22EAA31}"/>
              </a:ext>
            </a:extLst>
          </p:cNvPr>
          <p:cNvCxnSpPr/>
          <p:nvPr/>
        </p:nvCxnSpPr>
        <p:spPr>
          <a:xfrm>
            <a:off x="4143375" y="4499967"/>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0238C290-D63D-4CE6-8D48-0AB6B042CD9E}"/>
              </a:ext>
            </a:extLst>
          </p:cNvPr>
          <p:cNvCxnSpPr/>
          <p:nvPr/>
        </p:nvCxnSpPr>
        <p:spPr>
          <a:xfrm>
            <a:off x="2587235" y="5204817"/>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9B26132F-85BF-4357-B320-CA8C57E83854}"/>
              </a:ext>
            </a:extLst>
          </p:cNvPr>
          <p:cNvCxnSpPr/>
          <p:nvPr/>
        </p:nvCxnSpPr>
        <p:spPr>
          <a:xfrm>
            <a:off x="6058720" y="4323159"/>
            <a:ext cx="5524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936841"/>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4" name="文本框 3">
            <a:extLst>
              <a:ext uri="{FF2B5EF4-FFF2-40B4-BE49-F238E27FC236}">
                <a16:creationId xmlns:a16="http://schemas.microsoft.com/office/drawing/2014/main" id="{9B8718B6-7BED-4B38-8116-93585F3899B1}"/>
              </a:ext>
            </a:extLst>
          </p:cNvPr>
          <p:cNvSpPr txBox="1"/>
          <p:nvPr/>
        </p:nvSpPr>
        <p:spPr>
          <a:xfrm>
            <a:off x="357352" y="1111090"/>
            <a:ext cx="3752311"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CN" sz="2400" dirty="0">
                <a:solidFill>
                  <a:schemeClr val="bg1"/>
                </a:solidFill>
                <a:latin typeface="+mn-ea"/>
                <a:ea typeface="+mn-ea"/>
              </a:rPr>
              <a:t>DNSCAN</a:t>
            </a:r>
            <a:endParaRPr lang="zh-CN" altLang="en-US" sz="2400" dirty="0">
              <a:solidFill>
                <a:schemeClr val="bg1"/>
              </a:solidFill>
            </a:endParaRPr>
          </a:p>
        </p:txBody>
      </p:sp>
      <p:sp>
        <p:nvSpPr>
          <p:cNvPr id="8" name="文本框 7">
            <a:extLst>
              <a:ext uri="{FF2B5EF4-FFF2-40B4-BE49-F238E27FC236}">
                <a16:creationId xmlns:a16="http://schemas.microsoft.com/office/drawing/2014/main" id="{447A7783-F9B5-4E59-8D63-5F6D89ECB339}"/>
              </a:ext>
            </a:extLst>
          </p:cNvPr>
          <p:cNvSpPr txBox="1"/>
          <p:nvPr/>
        </p:nvSpPr>
        <p:spPr>
          <a:xfrm>
            <a:off x="1228213" y="2369175"/>
            <a:ext cx="1723549" cy="400110"/>
          </a:xfrm>
          <a:prstGeom prst="rect">
            <a:avLst/>
          </a:prstGeom>
          <a:noFill/>
        </p:spPr>
        <p:txBody>
          <a:bodyPr wrap="none" rtlCol="0">
            <a:spAutoFit/>
          </a:bodyPr>
          <a:lstStyle/>
          <a:p>
            <a:r>
              <a:rPr lang="zh-CN" altLang="en-US" sz="2000" dirty="0"/>
              <a:t>基于密度聚类</a:t>
            </a:r>
          </a:p>
        </p:txBody>
      </p:sp>
      <p:sp>
        <p:nvSpPr>
          <p:cNvPr id="9" name="文本框 8">
            <a:extLst>
              <a:ext uri="{FF2B5EF4-FFF2-40B4-BE49-F238E27FC236}">
                <a16:creationId xmlns:a16="http://schemas.microsoft.com/office/drawing/2014/main" id="{1634FC0D-498D-4D88-A533-6BB058059A88}"/>
              </a:ext>
            </a:extLst>
          </p:cNvPr>
          <p:cNvSpPr txBox="1"/>
          <p:nvPr/>
        </p:nvSpPr>
        <p:spPr>
          <a:xfrm>
            <a:off x="1228213" y="2973922"/>
            <a:ext cx="1489510" cy="400110"/>
          </a:xfrm>
          <a:prstGeom prst="rect">
            <a:avLst/>
          </a:prstGeom>
          <a:noFill/>
        </p:spPr>
        <p:txBody>
          <a:bodyPr wrap="none" rtlCol="0">
            <a:spAutoFit/>
          </a:bodyPr>
          <a:lstStyle/>
          <a:p>
            <a:r>
              <a:rPr lang="en-US" altLang="zh-CN" sz="2000" dirty="0" err="1"/>
              <a:t>epo</a:t>
            </a:r>
            <a:r>
              <a:rPr lang="en-US" altLang="zh-CN" sz="2000" dirty="0"/>
              <a:t> = 0.05</a:t>
            </a:r>
            <a:endParaRPr lang="zh-CN" altLang="en-US" sz="2000" dirty="0"/>
          </a:p>
        </p:txBody>
      </p:sp>
      <p:sp>
        <p:nvSpPr>
          <p:cNvPr id="11" name="矩形: 圆角 10">
            <a:extLst>
              <a:ext uri="{FF2B5EF4-FFF2-40B4-BE49-F238E27FC236}">
                <a16:creationId xmlns:a16="http://schemas.microsoft.com/office/drawing/2014/main" id="{E69D7E09-1617-4409-9D71-3A97C9E351DC}"/>
              </a:ext>
            </a:extLst>
          </p:cNvPr>
          <p:cNvSpPr/>
          <p:nvPr/>
        </p:nvSpPr>
        <p:spPr>
          <a:xfrm>
            <a:off x="949032" y="2105025"/>
            <a:ext cx="3165433" cy="2124075"/>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98708C22-A124-4E8A-A9A0-73518B037950}"/>
              </a:ext>
            </a:extLst>
          </p:cNvPr>
          <p:cNvSpPr txBox="1"/>
          <p:nvPr/>
        </p:nvSpPr>
        <p:spPr>
          <a:xfrm>
            <a:off x="1228213" y="3578669"/>
            <a:ext cx="2399570" cy="400110"/>
          </a:xfrm>
          <a:prstGeom prst="rect">
            <a:avLst/>
          </a:prstGeom>
          <a:noFill/>
        </p:spPr>
        <p:txBody>
          <a:bodyPr wrap="square">
            <a:spAutoFit/>
          </a:bodyPr>
          <a:lstStyle/>
          <a:p>
            <a:r>
              <a:rPr lang="zh-CN" altLang="en-US" sz="2000" dirty="0"/>
              <a:t>min_samples=12</a:t>
            </a:r>
          </a:p>
        </p:txBody>
      </p:sp>
      <p:sp>
        <p:nvSpPr>
          <p:cNvPr id="13" name="文本框 12">
            <a:extLst>
              <a:ext uri="{FF2B5EF4-FFF2-40B4-BE49-F238E27FC236}">
                <a16:creationId xmlns:a16="http://schemas.microsoft.com/office/drawing/2014/main" id="{50F7EB3E-A6DF-4CCA-BB2C-E1E13C0F48D4}"/>
              </a:ext>
            </a:extLst>
          </p:cNvPr>
          <p:cNvSpPr txBox="1"/>
          <p:nvPr/>
        </p:nvSpPr>
        <p:spPr>
          <a:xfrm>
            <a:off x="7271410" y="4229100"/>
            <a:ext cx="1107996" cy="369332"/>
          </a:xfrm>
          <a:prstGeom prst="rect">
            <a:avLst/>
          </a:prstGeom>
          <a:noFill/>
        </p:spPr>
        <p:txBody>
          <a:bodyPr wrap="none" rtlCol="0">
            <a:spAutoFit/>
          </a:bodyPr>
          <a:lstStyle/>
          <a:p>
            <a:r>
              <a:rPr lang="zh-CN" altLang="en-US" dirty="0"/>
              <a:t>聚类结果</a:t>
            </a:r>
            <a:endParaRPr lang="zh-CN" altLang="en-US" i="0" dirty="0">
              <a:solidFill>
                <a:srgbClr val="404040"/>
              </a:solidFill>
              <a:effectLst/>
              <a:latin typeface="-apple-system"/>
            </a:endParaRPr>
          </a:p>
        </p:txBody>
      </p:sp>
      <p:pic>
        <p:nvPicPr>
          <p:cNvPr id="7" name="图片 6">
            <a:extLst>
              <a:ext uri="{FF2B5EF4-FFF2-40B4-BE49-F238E27FC236}">
                <a16:creationId xmlns:a16="http://schemas.microsoft.com/office/drawing/2014/main" id="{3E9C1AA5-F2A8-4ACC-BCB6-FB7FB7D1DFBB}"/>
              </a:ext>
            </a:extLst>
          </p:cNvPr>
          <p:cNvPicPr>
            <a:picLocks noChangeAspect="1"/>
          </p:cNvPicPr>
          <p:nvPr/>
        </p:nvPicPr>
        <p:blipFill>
          <a:blip r:embed="rId3"/>
          <a:stretch>
            <a:fillRect/>
          </a:stretch>
        </p:blipFill>
        <p:spPr>
          <a:xfrm>
            <a:off x="5126520" y="1386522"/>
            <a:ext cx="5397777" cy="2765526"/>
          </a:xfrm>
          <a:prstGeom prst="rect">
            <a:avLst/>
          </a:prstGeom>
        </p:spPr>
      </p:pic>
      <p:pic>
        <p:nvPicPr>
          <p:cNvPr id="15" name="图片 14">
            <a:extLst>
              <a:ext uri="{FF2B5EF4-FFF2-40B4-BE49-F238E27FC236}">
                <a16:creationId xmlns:a16="http://schemas.microsoft.com/office/drawing/2014/main" id="{A6FC6EB6-8801-443C-8F06-6812A6E6461C}"/>
              </a:ext>
            </a:extLst>
          </p:cNvPr>
          <p:cNvPicPr>
            <a:picLocks noChangeAspect="1"/>
          </p:cNvPicPr>
          <p:nvPr/>
        </p:nvPicPr>
        <p:blipFill>
          <a:blip r:embed="rId4"/>
          <a:stretch>
            <a:fillRect/>
          </a:stretch>
        </p:blipFill>
        <p:spPr>
          <a:xfrm>
            <a:off x="396582" y="4689591"/>
            <a:ext cx="11398836" cy="1174496"/>
          </a:xfrm>
          <a:prstGeom prst="rect">
            <a:avLst/>
          </a:prstGeom>
        </p:spPr>
      </p:pic>
    </p:spTree>
    <p:extLst>
      <p:ext uri="{BB962C8B-B14F-4D97-AF65-F5344CB8AC3E}">
        <p14:creationId xmlns:p14="http://schemas.microsoft.com/office/powerpoint/2010/main" val="2050259973"/>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4" name="文本框 3">
            <a:extLst>
              <a:ext uri="{FF2B5EF4-FFF2-40B4-BE49-F238E27FC236}">
                <a16:creationId xmlns:a16="http://schemas.microsoft.com/office/drawing/2014/main" id="{9B8718B6-7BED-4B38-8116-93585F3899B1}"/>
              </a:ext>
            </a:extLst>
          </p:cNvPr>
          <p:cNvSpPr txBox="1"/>
          <p:nvPr/>
        </p:nvSpPr>
        <p:spPr>
          <a:xfrm>
            <a:off x="357352" y="1111090"/>
            <a:ext cx="3752311"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altLang="zh-CN" sz="2400" dirty="0">
                <a:solidFill>
                  <a:schemeClr val="bg1"/>
                </a:solidFill>
                <a:latin typeface="+mn-ea"/>
                <a:ea typeface="+mn-ea"/>
              </a:rPr>
              <a:t>DNSCAN</a:t>
            </a:r>
            <a:endParaRPr lang="zh-CN" altLang="en-US" sz="2400" dirty="0">
              <a:solidFill>
                <a:schemeClr val="bg1"/>
              </a:solidFill>
            </a:endParaRPr>
          </a:p>
        </p:txBody>
      </p:sp>
      <p:pic>
        <p:nvPicPr>
          <p:cNvPr id="6" name="图片 5">
            <a:extLst>
              <a:ext uri="{FF2B5EF4-FFF2-40B4-BE49-F238E27FC236}">
                <a16:creationId xmlns:a16="http://schemas.microsoft.com/office/drawing/2014/main" id="{AC3D9C32-9993-48D1-BA3A-FCCB8CDE8F1A}"/>
              </a:ext>
            </a:extLst>
          </p:cNvPr>
          <p:cNvPicPr>
            <a:picLocks/>
          </p:cNvPicPr>
          <p:nvPr/>
        </p:nvPicPr>
        <p:blipFill>
          <a:blip r:embed="rId3"/>
          <a:stretch>
            <a:fillRect/>
          </a:stretch>
        </p:blipFill>
        <p:spPr>
          <a:xfrm>
            <a:off x="364513" y="1920474"/>
            <a:ext cx="2533406" cy="1604364"/>
          </a:xfrm>
          <a:prstGeom prst="rect">
            <a:avLst/>
          </a:prstGeom>
        </p:spPr>
      </p:pic>
      <p:pic>
        <p:nvPicPr>
          <p:cNvPr id="10" name="图片 9">
            <a:extLst>
              <a:ext uri="{FF2B5EF4-FFF2-40B4-BE49-F238E27FC236}">
                <a16:creationId xmlns:a16="http://schemas.microsoft.com/office/drawing/2014/main" id="{4E3E140B-105D-4329-8689-5C69B4779F35}"/>
              </a:ext>
            </a:extLst>
          </p:cNvPr>
          <p:cNvPicPr>
            <a:picLocks/>
          </p:cNvPicPr>
          <p:nvPr/>
        </p:nvPicPr>
        <p:blipFill>
          <a:blip r:embed="rId4"/>
          <a:stretch>
            <a:fillRect/>
          </a:stretch>
        </p:blipFill>
        <p:spPr>
          <a:xfrm>
            <a:off x="2886319" y="1920474"/>
            <a:ext cx="2533406" cy="1604364"/>
          </a:xfrm>
          <a:prstGeom prst="rect">
            <a:avLst/>
          </a:prstGeom>
        </p:spPr>
      </p:pic>
      <p:pic>
        <p:nvPicPr>
          <p:cNvPr id="13" name="图片 12">
            <a:extLst>
              <a:ext uri="{FF2B5EF4-FFF2-40B4-BE49-F238E27FC236}">
                <a16:creationId xmlns:a16="http://schemas.microsoft.com/office/drawing/2014/main" id="{60B2493F-9FB4-441B-A7D8-B5BDF9999284}"/>
              </a:ext>
            </a:extLst>
          </p:cNvPr>
          <p:cNvPicPr>
            <a:picLocks/>
          </p:cNvPicPr>
          <p:nvPr/>
        </p:nvPicPr>
        <p:blipFill>
          <a:blip r:embed="rId5"/>
          <a:stretch>
            <a:fillRect/>
          </a:stretch>
        </p:blipFill>
        <p:spPr>
          <a:xfrm>
            <a:off x="293253" y="3548661"/>
            <a:ext cx="2533406" cy="1604364"/>
          </a:xfrm>
          <a:prstGeom prst="rect">
            <a:avLst/>
          </a:prstGeom>
        </p:spPr>
      </p:pic>
      <p:pic>
        <p:nvPicPr>
          <p:cNvPr id="15" name="图片 14">
            <a:extLst>
              <a:ext uri="{FF2B5EF4-FFF2-40B4-BE49-F238E27FC236}">
                <a16:creationId xmlns:a16="http://schemas.microsoft.com/office/drawing/2014/main" id="{8B7AA8E5-5720-4BCA-A54F-6F81C3F29804}"/>
              </a:ext>
            </a:extLst>
          </p:cNvPr>
          <p:cNvPicPr>
            <a:picLocks/>
          </p:cNvPicPr>
          <p:nvPr/>
        </p:nvPicPr>
        <p:blipFill>
          <a:blip r:embed="rId6"/>
          <a:stretch>
            <a:fillRect/>
          </a:stretch>
        </p:blipFill>
        <p:spPr>
          <a:xfrm>
            <a:off x="2886319" y="3548661"/>
            <a:ext cx="2533406" cy="1604364"/>
          </a:xfrm>
          <a:prstGeom prst="rect">
            <a:avLst/>
          </a:prstGeom>
        </p:spPr>
      </p:pic>
      <p:sp>
        <p:nvSpPr>
          <p:cNvPr id="16" name="文本框 15">
            <a:extLst>
              <a:ext uri="{FF2B5EF4-FFF2-40B4-BE49-F238E27FC236}">
                <a16:creationId xmlns:a16="http://schemas.microsoft.com/office/drawing/2014/main" id="{4B35EAEE-3D73-44A7-B5CD-42738730C873}"/>
              </a:ext>
            </a:extLst>
          </p:cNvPr>
          <p:cNvSpPr txBox="1"/>
          <p:nvPr/>
        </p:nvSpPr>
        <p:spPr>
          <a:xfrm>
            <a:off x="703722" y="5356794"/>
            <a:ext cx="3775393" cy="400110"/>
          </a:xfrm>
          <a:prstGeom prst="rect">
            <a:avLst/>
          </a:prstGeom>
          <a:noFill/>
        </p:spPr>
        <p:txBody>
          <a:bodyPr wrap="none" rtlCol="0">
            <a:spAutoFit/>
          </a:bodyPr>
          <a:lstStyle/>
          <a:p>
            <a:r>
              <a:rPr lang="zh-CN" altLang="en-US" sz="2000" dirty="0"/>
              <a:t>聚类效果不是很好，很多重叠项</a:t>
            </a:r>
          </a:p>
        </p:txBody>
      </p:sp>
      <p:pic>
        <p:nvPicPr>
          <p:cNvPr id="17" name="图片 16">
            <a:extLst>
              <a:ext uri="{FF2B5EF4-FFF2-40B4-BE49-F238E27FC236}">
                <a16:creationId xmlns:a16="http://schemas.microsoft.com/office/drawing/2014/main" id="{C1B8BB2E-1470-472B-8484-8229FACAD15E}"/>
              </a:ext>
            </a:extLst>
          </p:cNvPr>
          <p:cNvPicPr>
            <a:picLocks/>
          </p:cNvPicPr>
          <p:nvPr/>
        </p:nvPicPr>
        <p:blipFill>
          <a:blip r:embed="rId7"/>
          <a:stretch>
            <a:fillRect/>
          </a:stretch>
        </p:blipFill>
        <p:spPr>
          <a:xfrm>
            <a:off x="6267823" y="1904172"/>
            <a:ext cx="2502796" cy="1524828"/>
          </a:xfrm>
          <a:prstGeom prst="rect">
            <a:avLst/>
          </a:prstGeom>
        </p:spPr>
      </p:pic>
      <p:pic>
        <p:nvPicPr>
          <p:cNvPr id="19" name="图片 18">
            <a:extLst>
              <a:ext uri="{FF2B5EF4-FFF2-40B4-BE49-F238E27FC236}">
                <a16:creationId xmlns:a16="http://schemas.microsoft.com/office/drawing/2014/main" id="{946F8360-BA9A-43C6-87B9-040A179EF701}"/>
              </a:ext>
            </a:extLst>
          </p:cNvPr>
          <p:cNvPicPr>
            <a:picLocks/>
          </p:cNvPicPr>
          <p:nvPr/>
        </p:nvPicPr>
        <p:blipFill>
          <a:blip r:embed="rId8"/>
          <a:stretch>
            <a:fillRect/>
          </a:stretch>
        </p:blipFill>
        <p:spPr>
          <a:xfrm>
            <a:off x="9077122" y="1904838"/>
            <a:ext cx="2520000" cy="1620000"/>
          </a:xfrm>
          <a:prstGeom prst="rect">
            <a:avLst/>
          </a:prstGeom>
        </p:spPr>
      </p:pic>
      <p:pic>
        <p:nvPicPr>
          <p:cNvPr id="21" name="图片 20">
            <a:extLst>
              <a:ext uri="{FF2B5EF4-FFF2-40B4-BE49-F238E27FC236}">
                <a16:creationId xmlns:a16="http://schemas.microsoft.com/office/drawing/2014/main" id="{8E4E349B-22C1-46AB-BD27-D8B2957CF887}"/>
              </a:ext>
            </a:extLst>
          </p:cNvPr>
          <p:cNvPicPr>
            <a:picLocks/>
          </p:cNvPicPr>
          <p:nvPr/>
        </p:nvPicPr>
        <p:blipFill>
          <a:blip r:embed="rId9"/>
          <a:stretch>
            <a:fillRect/>
          </a:stretch>
        </p:blipFill>
        <p:spPr>
          <a:xfrm>
            <a:off x="9077122" y="3630271"/>
            <a:ext cx="2520000" cy="1620000"/>
          </a:xfrm>
          <a:prstGeom prst="rect">
            <a:avLst/>
          </a:prstGeom>
        </p:spPr>
      </p:pic>
      <p:cxnSp>
        <p:nvCxnSpPr>
          <p:cNvPr id="25" name="直接连接符 24">
            <a:extLst>
              <a:ext uri="{FF2B5EF4-FFF2-40B4-BE49-F238E27FC236}">
                <a16:creationId xmlns:a16="http://schemas.microsoft.com/office/drawing/2014/main" id="{03B2EA9A-F7C6-46EA-BD9D-0C2FB2C6E2C1}"/>
              </a:ext>
            </a:extLst>
          </p:cNvPr>
          <p:cNvCxnSpPr/>
          <p:nvPr/>
        </p:nvCxnSpPr>
        <p:spPr>
          <a:xfrm>
            <a:off x="5834270" y="1759226"/>
            <a:ext cx="0" cy="409492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9360FDDD-45D4-4F10-B9CE-4E5B374B128F}"/>
              </a:ext>
            </a:extLst>
          </p:cNvPr>
          <p:cNvSpPr txBox="1"/>
          <p:nvPr/>
        </p:nvSpPr>
        <p:spPr>
          <a:xfrm>
            <a:off x="6403497" y="3858740"/>
            <a:ext cx="2259079" cy="1422121"/>
          </a:xfrm>
          <a:prstGeom prst="rect">
            <a:avLst/>
          </a:prstGeom>
          <a:noFill/>
        </p:spPr>
        <p:txBody>
          <a:bodyPr wrap="square" rtlCol="0">
            <a:spAutoFit/>
          </a:bodyPr>
          <a:lstStyle/>
          <a:p>
            <a:pPr>
              <a:lnSpc>
                <a:spcPct val="150000"/>
              </a:lnSpc>
            </a:pPr>
            <a:r>
              <a:rPr lang="zh-CN" altLang="en-US" sz="2000" dirty="0"/>
              <a:t>不断尝试更改</a:t>
            </a:r>
            <a:r>
              <a:rPr lang="en-US" altLang="zh-CN" sz="2000" dirty="0" err="1"/>
              <a:t>epo</a:t>
            </a:r>
            <a:r>
              <a:rPr lang="zh-CN" altLang="en-US" sz="2000" dirty="0"/>
              <a:t>、 min_samples两个参数</a:t>
            </a:r>
          </a:p>
        </p:txBody>
      </p:sp>
      <p:sp>
        <p:nvSpPr>
          <p:cNvPr id="27" name="矩形: 圆角 26">
            <a:extLst>
              <a:ext uri="{FF2B5EF4-FFF2-40B4-BE49-F238E27FC236}">
                <a16:creationId xmlns:a16="http://schemas.microsoft.com/office/drawing/2014/main" id="{1202DF96-AECF-4961-BC36-5D8487919AC6}"/>
              </a:ext>
            </a:extLst>
          </p:cNvPr>
          <p:cNvSpPr/>
          <p:nvPr/>
        </p:nvSpPr>
        <p:spPr>
          <a:xfrm>
            <a:off x="6267823" y="3858740"/>
            <a:ext cx="2394743" cy="1607782"/>
          </a:xfrm>
          <a:prstGeom prst="round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6680439"/>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dirty="0">
                <a:solidFill>
                  <a:schemeClr val="bg1"/>
                </a:solidFill>
              </a:rPr>
              <a:t>5</a:t>
            </a:r>
            <a:endParaRPr lang="zh-CN" altLang="en-US" sz="3600" b="1" dirty="0">
              <a:solidFill>
                <a:schemeClr val="bg1"/>
              </a:solidFill>
            </a:endParaRPr>
          </a:p>
        </p:txBody>
      </p:sp>
      <p:sp>
        <p:nvSpPr>
          <p:cNvPr id="3" name="文本框 2">
            <a:extLst>
              <a:ext uri="{FF2B5EF4-FFF2-40B4-BE49-F238E27FC236}">
                <a16:creationId xmlns:a16="http://schemas.microsoft.com/office/drawing/2014/main" id="{F11B7680-7F27-497C-B693-4541F696F597}"/>
              </a:ext>
            </a:extLst>
          </p:cNvPr>
          <p:cNvSpPr txBox="1"/>
          <p:nvPr/>
        </p:nvSpPr>
        <p:spPr>
          <a:xfrm>
            <a:off x="1647825" y="240151"/>
            <a:ext cx="4852610" cy="523220"/>
          </a:xfrm>
          <a:prstGeom prst="rect">
            <a:avLst/>
          </a:prstGeom>
          <a:noFill/>
        </p:spPr>
        <p:txBody>
          <a:bodyPr wrap="none" rtlCol="0">
            <a:spAutoFit/>
          </a:bodyPr>
          <a:lstStyle/>
          <a:p>
            <a:r>
              <a:rPr lang="zh-CN" altLang="en-US" sz="2800" b="1" dirty="0"/>
              <a:t>基于新浪微博热点话题的聚类</a:t>
            </a:r>
          </a:p>
        </p:txBody>
      </p:sp>
      <p:sp>
        <p:nvSpPr>
          <p:cNvPr id="4" name="文本框 3">
            <a:extLst>
              <a:ext uri="{FF2B5EF4-FFF2-40B4-BE49-F238E27FC236}">
                <a16:creationId xmlns:a16="http://schemas.microsoft.com/office/drawing/2014/main" id="{9B8718B6-7BED-4B38-8116-93585F3899B1}"/>
              </a:ext>
            </a:extLst>
          </p:cNvPr>
          <p:cNvSpPr txBox="1"/>
          <p:nvPr/>
        </p:nvSpPr>
        <p:spPr>
          <a:xfrm>
            <a:off x="357352" y="1111090"/>
            <a:ext cx="3752311" cy="461665"/>
          </a:xfrm>
          <a:prstGeom prst="rect">
            <a:avLst/>
          </a:prstGeom>
          <a:solidFill>
            <a:schemeClr val="tx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zh-CN" altLang="en-US" sz="2400" dirty="0">
                <a:solidFill>
                  <a:schemeClr val="bg1"/>
                </a:solidFill>
              </a:rPr>
              <a:t>结果分析</a:t>
            </a:r>
          </a:p>
        </p:txBody>
      </p:sp>
      <p:graphicFrame>
        <p:nvGraphicFramePr>
          <p:cNvPr id="6" name="表格 6">
            <a:extLst>
              <a:ext uri="{FF2B5EF4-FFF2-40B4-BE49-F238E27FC236}">
                <a16:creationId xmlns:a16="http://schemas.microsoft.com/office/drawing/2014/main" id="{69D98D49-8536-4A06-A84D-96B057CDEC6C}"/>
              </a:ext>
            </a:extLst>
          </p:cNvPr>
          <p:cNvGraphicFramePr>
            <a:graphicFrameLocks noGrp="1"/>
          </p:cNvGraphicFramePr>
          <p:nvPr/>
        </p:nvGraphicFramePr>
        <p:xfrm>
          <a:off x="842251" y="1914620"/>
          <a:ext cx="10217150" cy="3832290"/>
        </p:xfrm>
        <a:graphic>
          <a:graphicData uri="http://schemas.openxmlformats.org/drawingml/2006/table">
            <a:tbl>
              <a:tblPr bandRow="1">
                <a:tableStyleId>{5C22544A-7EE6-4342-B048-85BDC9FD1C3A}</a:tableStyleId>
              </a:tblPr>
              <a:tblGrid>
                <a:gridCol w="3111681">
                  <a:extLst>
                    <a:ext uri="{9D8B030D-6E8A-4147-A177-3AD203B41FA5}">
                      <a16:colId xmlns:a16="http://schemas.microsoft.com/office/drawing/2014/main" val="777538037"/>
                    </a:ext>
                  </a:extLst>
                </a:gridCol>
                <a:gridCol w="7105469">
                  <a:extLst>
                    <a:ext uri="{9D8B030D-6E8A-4147-A177-3AD203B41FA5}">
                      <a16:colId xmlns:a16="http://schemas.microsoft.com/office/drawing/2014/main" val="2897452274"/>
                    </a:ext>
                  </a:extLst>
                </a:gridCol>
              </a:tblGrid>
              <a:tr h="600861">
                <a:tc>
                  <a:txBody>
                    <a:bodyPr/>
                    <a:lstStyle/>
                    <a:p>
                      <a:pPr algn="ctr">
                        <a:lnSpc>
                          <a:spcPct val="150000"/>
                        </a:lnSpc>
                      </a:pPr>
                      <a:r>
                        <a:rPr lang="en-US" altLang="zh-CN" sz="2000" b="1" dirty="0">
                          <a:solidFill>
                            <a:schemeClr val="tx1">
                              <a:lumMod val="85000"/>
                              <a:lumOff val="15000"/>
                            </a:schemeClr>
                          </a:solidFill>
                          <a:latin typeface="+mn-ea"/>
                          <a:ea typeface="+mn-ea"/>
                        </a:rPr>
                        <a:t>K-mean</a:t>
                      </a:r>
                      <a:endParaRPr lang="zh-CN" altLang="en-US" sz="2000" b="1" dirty="0">
                        <a:solidFill>
                          <a:schemeClr val="tx1">
                            <a:lumMod val="85000"/>
                            <a:lumOff val="15000"/>
                          </a:schemeClr>
                        </a:solidFill>
                        <a:latin typeface="+mn-ea"/>
                        <a:ea typeface="+mn-ea"/>
                      </a:endParaRPr>
                    </a:p>
                  </a:txBody>
                  <a:tcPr anchor="ctr"/>
                </a:tc>
                <a:tc>
                  <a:txBody>
                    <a:bodyPr/>
                    <a:lstStyle/>
                    <a:p>
                      <a:pPr>
                        <a:lnSpc>
                          <a:spcPct val="150000"/>
                        </a:lnSpc>
                      </a:pPr>
                      <a:r>
                        <a:rPr lang="zh-CN" altLang="en-US" sz="1800" dirty="0">
                          <a:solidFill>
                            <a:schemeClr val="tx2"/>
                          </a:solidFill>
                          <a:latin typeface="+mn-ea"/>
                          <a:ea typeface="+mn-ea"/>
                        </a:rPr>
                        <a:t>实现简单，速度快</a:t>
                      </a:r>
                      <a:endParaRPr lang="en-US" altLang="zh-CN" sz="1800" dirty="0">
                        <a:solidFill>
                          <a:schemeClr val="tx2"/>
                        </a:solidFill>
                        <a:latin typeface="+mn-ea"/>
                        <a:ea typeface="+mn-ea"/>
                      </a:endParaRPr>
                    </a:p>
                    <a:p>
                      <a:pPr>
                        <a:lnSpc>
                          <a:spcPct val="150000"/>
                        </a:lnSpc>
                      </a:pPr>
                      <a:r>
                        <a:rPr lang="zh-CN" altLang="en-US" sz="1800" b="0" i="1" dirty="0">
                          <a:solidFill>
                            <a:schemeClr val="tx1">
                              <a:lumMod val="85000"/>
                              <a:lumOff val="15000"/>
                            </a:schemeClr>
                          </a:solidFill>
                          <a:effectLst/>
                          <a:latin typeface="+mn-ea"/>
                          <a:ea typeface="+mn-ea"/>
                        </a:rPr>
                        <a:t>分类结果依赖于分类中心的初始化</a:t>
                      </a:r>
                      <a:r>
                        <a:rPr lang="zh-CN" altLang="en-US" sz="1800" i="1" dirty="0">
                          <a:solidFill>
                            <a:schemeClr val="tx1">
                              <a:lumMod val="85000"/>
                              <a:lumOff val="15000"/>
                            </a:schemeClr>
                          </a:solidFill>
                          <a:latin typeface="+mn-ea"/>
                          <a:ea typeface="+mn-ea"/>
                        </a:rPr>
                        <a:t>，可通过多次实验达到较好效果</a:t>
                      </a:r>
                      <a:endParaRPr lang="en-US" altLang="zh-CN" sz="1800" i="1" dirty="0">
                        <a:solidFill>
                          <a:schemeClr val="tx1">
                            <a:lumMod val="85000"/>
                            <a:lumOff val="15000"/>
                          </a:schemeClr>
                        </a:solidFill>
                        <a:latin typeface="+mn-ea"/>
                        <a:ea typeface="+mn-ea"/>
                      </a:endParaRPr>
                    </a:p>
                    <a:p>
                      <a:pPr>
                        <a:lnSpc>
                          <a:spcPct val="150000"/>
                        </a:lnSpc>
                      </a:pPr>
                      <a:r>
                        <a:rPr lang="zh-CN" altLang="en-US" sz="1800" i="1" dirty="0">
                          <a:solidFill>
                            <a:schemeClr val="tx1">
                              <a:lumMod val="85000"/>
                              <a:lumOff val="15000"/>
                            </a:schemeClr>
                          </a:solidFill>
                          <a:latin typeface="+mn-ea"/>
                          <a:ea typeface="+mn-ea"/>
                        </a:rPr>
                        <a:t>需要指定</a:t>
                      </a:r>
                      <a:r>
                        <a:rPr lang="en-US" altLang="zh-CN" sz="1800" i="1" dirty="0">
                          <a:solidFill>
                            <a:schemeClr val="tx1">
                              <a:lumMod val="85000"/>
                              <a:lumOff val="15000"/>
                            </a:schemeClr>
                          </a:solidFill>
                          <a:latin typeface="+mn-ea"/>
                          <a:ea typeface="+mn-ea"/>
                        </a:rPr>
                        <a:t>k</a:t>
                      </a:r>
                      <a:endParaRPr lang="zh-CN" altLang="en-US" sz="1800" i="1" dirty="0">
                        <a:solidFill>
                          <a:schemeClr val="tx1">
                            <a:lumMod val="85000"/>
                            <a:lumOff val="15000"/>
                          </a:schemeClr>
                        </a:solidFill>
                        <a:latin typeface="+mn-ea"/>
                        <a:ea typeface="+mn-ea"/>
                      </a:endParaRPr>
                    </a:p>
                  </a:txBody>
                  <a:tcPr/>
                </a:tc>
                <a:extLst>
                  <a:ext uri="{0D108BD9-81ED-4DB2-BD59-A6C34878D82A}">
                    <a16:rowId xmlns:a16="http://schemas.microsoft.com/office/drawing/2014/main" val="1560685638"/>
                  </a:ext>
                </a:extLst>
              </a:tr>
              <a:tr h="609207">
                <a:tc>
                  <a:txBody>
                    <a:bodyPr/>
                    <a:lstStyle/>
                    <a:p>
                      <a:pPr algn="ctr">
                        <a:lnSpc>
                          <a:spcPct val="150000"/>
                        </a:lnSpc>
                      </a:pPr>
                      <a:r>
                        <a:rPr lang="en-US" altLang="zh-CN" sz="2000" b="1" dirty="0" err="1">
                          <a:solidFill>
                            <a:schemeClr val="tx1">
                              <a:lumMod val="85000"/>
                              <a:lumOff val="15000"/>
                            </a:schemeClr>
                          </a:solidFill>
                          <a:latin typeface="+mn-ea"/>
                          <a:ea typeface="+mn-ea"/>
                        </a:rPr>
                        <a:t>AggregativeClustering</a:t>
                      </a:r>
                      <a:endParaRPr lang="zh-CN" altLang="en-US" sz="2000" b="1" dirty="0">
                        <a:solidFill>
                          <a:schemeClr val="tx1">
                            <a:lumMod val="85000"/>
                            <a:lumOff val="15000"/>
                          </a:schemeClr>
                        </a:solidFill>
                        <a:latin typeface="+mn-ea"/>
                        <a:ea typeface="+mn-ea"/>
                      </a:endParaRPr>
                    </a:p>
                  </a:txBody>
                  <a:tcPr anchor="ctr"/>
                </a:tc>
                <a:tc>
                  <a:txBody>
                    <a:bodyPr/>
                    <a:lstStyle/>
                    <a:p>
                      <a:pPr>
                        <a:lnSpc>
                          <a:spcPct val="150000"/>
                        </a:lnSpc>
                      </a:pPr>
                      <a:r>
                        <a:rPr lang="zh-CN" altLang="en-US" b="0" i="0" dirty="0">
                          <a:solidFill>
                            <a:schemeClr val="tx2"/>
                          </a:solidFill>
                          <a:effectLst/>
                          <a:latin typeface="+mn-ea"/>
                          <a:ea typeface="+mn-ea"/>
                        </a:rPr>
                        <a:t>可以很容易发现类的层次关系</a:t>
                      </a:r>
                      <a:endParaRPr lang="en-US" altLang="zh-CN" b="0" i="0" dirty="0">
                        <a:solidFill>
                          <a:schemeClr val="tx2"/>
                        </a:solidFill>
                        <a:effectLst/>
                        <a:latin typeface="+mn-ea"/>
                        <a:ea typeface="+mn-ea"/>
                      </a:endParaRPr>
                    </a:p>
                    <a:p>
                      <a:pPr>
                        <a:lnSpc>
                          <a:spcPct val="150000"/>
                        </a:lnSpc>
                      </a:pPr>
                      <a:r>
                        <a:rPr lang="zh-CN" altLang="en-US" i="1" dirty="0">
                          <a:solidFill>
                            <a:schemeClr val="tx1">
                              <a:lumMod val="85000"/>
                              <a:lumOff val="15000"/>
                            </a:schemeClr>
                          </a:solidFill>
                          <a:latin typeface="+mn-ea"/>
                          <a:ea typeface="+mn-ea"/>
                        </a:rPr>
                        <a:t>时间</a:t>
                      </a:r>
                      <a:r>
                        <a:rPr lang="zh-CN" altLang="en-US" b="0" i="1" dirty="0">
                          <a:solidFill>
                            <a:schemeClr val="tx1">
                              <a:lumMod val="85000"/>
                              <a:lumOff val="15000"/>
                            </a:schemeClr>
                          </a:solidFill>
                          <a:effectLst/>
                          <a:latin typeface="+mn-ea"/>
                          <a:ea typeface="+mn-ea"/>
                        </a:rPr>
                        <a:t>复杂度太高</a:t>
                      </a:r>
                      <a:endParaRPr lang="en-US" altLang="zh-CN" b="0" i="1" dirty="0">
                        <a:solidFill>
                          <a:schemeClr val="tx1">
                            <a:lumMod val="85000"/>
                            <a:lumOff val="15000"/>
                          </a:schemeClr>
                        </a:solidFill>
                        <a:effectLst/>
                        <a:latin typeface="+mn-ea"/>
                        <a:ea typeface="+mn-ea"/>
                      </a:endParaRPr>
                    </a:p>
                    <a:p>
                      <a:pPr>
                        <a:lnSpc>
                          <a:spcPct val="150000"/>
                        </a:lnSpc>
                      </a:pPr>
                      <a:r>
                        <a:rPr lang="zh-CN" altLang="en-US" b="0" i="1" dirty="0">
                          <a:solidFill>
                            <a:schemeClr val="tx1">
                              <a:lumMod val="85000"/>
                              <a:lumOff val="15000"/>
                            </a:schemeClr>
                          </a:solidFill>
                          <a:effectLst/>
                          <a:latin typeface="+mn-ea"/>
                          <a:ea typeface="+mn-ea"/>
                        </a:rPr>
                        <a:t>算法终止的条件很模糊，难以精确表达并控制算法的停止</a:t>
                      </a:r>
                      <a:endParaRPr lang="zh-CN" altLang="en-US" i="1" dirty="0">
                        <a:solidFill>
                          <a:schemeClr val="tx1">
                            <a:lumMod val="85000"/>
                            <a:lumOff val="15000"/>
                          </a:schemeClr>
                        </a:solidFill>
                        <a:latin typeface="+mn-ea"/>
                        <a:ea typeface="+mn-ea"/>
                      </a:endParaRPr>
                    </a:p>
                  </a:txBody>
                  <a:tcPr/>
                </a:tc>
                <a:extLst>
                  <a:ext uri="{0D108BD9-81ED-4DB2-BD59-A6C34878D82A}">
                    <a16:rowId xmlns:a16="http://schemas.microsoft.com/office/drawing/2014/main" val="1089686012"/>
                  </a:ext>
                </a:extLst>
              </a:tr>
              <a:tr h="609207">
                <a:tc>
                  <a:txBody>
                    <a:bodyPr/>
                    <a:lstStyle/>
                    <a:p>
                      <a:pPr algn="ctr">
                        <a:lnSpc>
                          <a:spcPct val="150000"/>
                        </a:lnSpc>
                      </a:pPr>
                      <a:r>
                        <a:rPr lang="en-US" altLang="zh-CN" sz="2000" b="1" dirty="0">
                          <a:solidFill>
                            <a:schemeClr val="tx1">
                              <a:lumMod val="85000"/>
                              <a:lumOff val="15000"/>
                            </a:schemeClr>
                          </a:solidFill>
                          <a:latin typeface="+mn-ea"/>
                          <a:ea typeface="+mn-ea"/>
                        </a:rPr>
                        <a:t>DBSCAN</a:t>
                      </a:r>
                      <a:endParaRPr lang="zh-CN" altLang="en-US" sz="2000" b="1" dirty="0">
                        <a:solidFill>
                          <a:schemeClr val="tx1">
                            <a:lumMod val="85000"/>
                            <a:lumOff val="15000"/>
                          </a:schemeClr>
                        </a:solidFill>
                        <a:latin typeface="+mn-ea"/>
                        <a:ea typeface="+mn-ea"/>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dirty="0">
                          <a:solidFill>
                            <a:schemeClr val="tx2"/>
                          </a:solidFill>
                          <a:latin typeface="+mn-ea"/>
                          <a:ea typeface="+mn-ea"/>
                        </a:rPr>
                        <a:t>对噪声不敏感，聚类结果一致</a:t>
                      </a:r>
                      <a:endParaRPr lang="en-US" altLang="zh-CN" dirty="0">
                        <a:solidFill>
                          <a:schemeClr val="tx2"/>
                        </a:solidFill>
                        <a:latin typeface="+mn-ea"/>
                        <a:ea typeface="+mn-ea"/>
                      </a:endParaRPr>
                    </a:p>
                    <a:p>
                      <a:pPr>
                        <a:lnSpc>
                          <a:spcPct val="150000"/>
                        </a:lnSpc>
                      </a:pPr>
                      <a:r>
                        <a:rPr lang="en-US" altLang="zh-CN" i="1" dirty="0">
                          <a:solidFill>
                            <a:schemeClr val="tx1">
                              <a:lumMod val="85000"/>
                              <a:lumOff val="15000"/>
                            </a:schemeClr>
                          </a:solidFill>
                          <a:latin typeface="+mn-ea"/>
                          <a:ea typeface="+mn-ea"/>
                        </a:rPr>
                        <a:t>eps</a:t>
                      </a:r>
                      <a:r>
                        <a:rPr lang="zh-CN" altLang="en-US" i="1" dirty="0">
                          <a:solidFill>
                            <a:schemeClr val="tx1">
                              <a:lumMod val="85000"/>
                              <a:lumOff val="15000"/>
                            </a:schemeClr>
                          </a:solidFill>
                          <a:latin typeface="+mn-ea"/>
                          <a:ea typeface="+mn-ea"/>
                        </a:rPr>
                        <a:t>、</a:t>
                      </a:r>
                      <a:r>
                        <a:rPr lang="en-US" altLang="zh-CN" i="1" dirty="0" err="1">
                          <a:solidFill>
                            <a:schemeClr val="tx1">
                              <a:lumMod val="85000"/>
                              <a:lumOff val="15000"/>
                            </a:schemeClr>
                          </a:solidFill>
                          <a:latin typeface="+mn-ea"/>
                          <a:ea typeface="+mn-ea"/>
                        </a:rPr>
                        <a:t>min_sample</a:t>
                      </a:r>
                      <a:r>
                        <a:rPr lang="en-US" altLang="zh-CN" i="1" dirty="0">
                          <a:solidFill>
                            <a:schemeClr val="tx1">
                              <a:lumMod val="85000"/>
                              <a:lumOff val="15000"/>
                            </a:schemeClr>
                          </a:solidFill>
                          <a:latin typeface="+mn-ea"/>
                          <a:ea typeface="+mn-ea"/>
                        </a:rPr>
                        <a:t> </a:t>
                      </a:r>
                      <a:r>
                        <a:rPr lang="zh-CN" altLang="en-US" i="1" dirty="0">
                          <a:solidFill>
                            <a:schemeClr val="tx1">
                              <a:lumMod val="85000"/>
                              <a:lumOff val="15000"/>
                            </a:schemeClr>
                          </a:solidFill>
                          <a:latin typeface="+mn-ea"/>
                          <a:ea typeface="+mn-ea"/>
                        </a:rPr>
                        <a:t>参数难以选择</a:t>
                      </a:r>
                      <a:endParaRPr lang="en-US" altLang="zh-CN" i="1" dirty="0">
                        <a:solidFill>
                          <a:schemeClr val="tx1">
                            <a:lumMod val="85000"/>
                            <a:lumOff val="15000"/>
                          </a:schemeClr>
                        </a:solidFill>
                        <a:latin typeface="+mn-ea"/>
                        <a:ea typeface="+mn-ea"/>
                      </a:endParaRPr>
                    </a:p>
                    <a:p>
                      <a:pPr>
                        <a:lnSpc>
                          <a:spcPct val="150000"/>
                        </a:lnSpc>
                      </a:pPr>
                      <a:r>
                        <a:rPr lang="zh-CN" altLang="en-US" b="0" i="1" dirty="0">
                          <a:solidFill>
                            <a:schemeClr val="tx1">
                              <a:lumMod val="85000"/>
                              <a:lumOff val="15000"/>
                            </a:schemeClr>
                          </a:solidFill>
                          <a:effectLst/>
                          <a:latin typeface="+mn-ea"/>
                          <a:ea typeface="+mn-ea"/>
                        </a:rPr>
                        <a:t>对高维数据处理不太好</a:t>
                      </a:r>
                      <a:endParaRPr lang="en-US" altLang="zh-CN" b="0" i="1" dirty="0">
                        <a:solidFill>
                          <a:schemeClr val="tx1">
                            <a:lumMod val="85000"/>
                            <a:lumOff val="15000"/>
                          </a:schemeClr>
                        </a:solidFill>
                        <a:effectLst/>
                        <a:latin typeface="+mn-ea"/>
                        <a:ea typeface="+mn-ea"/>
                      </a:endParaRPr>
                    </a:p>
                  </a:txBody>
                  <a:tcPr/>
                </a:tc>
                <a:extLst>
                  <a:ext uri="{0D108BD9-81ED-4DB2-BD59-A6C34878D82A}">
                    <a16:rowId xmlns:a16="http://schemas.microsoft.com/office/drawing/2014/main" val="2868493059"/>
                  </a:ext>
                </a:extLst>
              </a:tr>
            </a:tbl>
          </a:graphicData>
        </a:graphic>
      </p:graphicFrame>
    </p:spTree>
    <p:extLst>
      <p:ext uri="{BB962C8B-B14F-4D97-AF65-F5344CB8AC3E}">
        <p14:creationId xmlns:p14="http://schemas.microsoft.com/office/powerpoint/2010/main" val="4288151755"/>
      </p:ext>
    </p:extLst>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p:nvPr/>
        </p:nvSpPr>
        <p:spPr>
          <a:xfrm>
            <a:off x="803276" y="4611630"/>
            <a:ext cx="10585448" cy="1798048"/>
          </a:xfrm>
          <a:prstGeom prst="rect">
            <a:avLst/>
          </a:prstGeom>
        </p:spPr>
        <p:txBody>
          <a:bodyPr tIns="0" bIns="0" anchor="ctr" anchorCtr="0">
            <a:normAutofit fontScale="975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zh-CN" altLang="en-US" sz="4000" b="1"/>
              <a:t>感谢老师和同学们的聆听</a:t>
            </a:r>
            <a:endParaRPr lang="en-US" altLang="zh-CN" sz="4000" b="1"/>
          </a:p>
          <a:p>
            <a:pPr algn="ctr"/>
            <a:r>
              <a:rPr lang="zh-CN" altLang="en-US" sz="4000" b="1"/>
              <a:t>恳请批判指正</a:t>
            </a:r>
            <a:endParaRPr lang="en-US" altLang="zh-CN" sz="4000" b="1"/>
          </a:p>
          <a:p>
            <a:pPr algn="ctr"/>
            <a:endParaRPr lang="zh-CN" altLang="en-US" sz="4000" b="1" dirty="0"/>
          </a:p>
        </p:txBody>
      </p:sp>
    </p:spTree>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891815" y="3000270"/>
            <a:ext cx="5763160" cy="857460"/>
            <a:chOff x="5588007" y="1590635"/>
            <a:chExt cx="5763160" cy="857460"/>
          </a:xfrm>
        </p:grpSpPr>
        <p:sp>
          <p:nvSpPr>
            <p:cNvPr id="19" name="文本框 18"/>
            <p:cNvSpPr txBox="1"/>
            <p:nvPr/>
          </p:nvSpPr>
          <p:spPr>
            <a:xfrm>
              <a:off x="6549853" y="1696200"/>
              <a:ext cx="4801314" cy="646331"/>
            </a:xfrm>
            <a:prstGeom prst="rect">
              <a:avLst/>
            </a:prstGeom>
            <a:noFill/>
          </p:spPr>
          <p:txBody>
            <a:bodyPr wrap="none">
              <a:spAutoFit/>
            </a:bodyPr>
            <a:lstStyle/>
            <a:p>
              <a:pPr eaLnBrk="1" fontAlgn="auto" hangingPunct="1">
                <a:spcBef>
                  <a:spcPts val="0"/>
                </a:spcBef>
                <a:spcAft>
                  <a:spcPts val="0"/>
                </a:spcAft>
                <a:defRPr/>
              </a:pPr>
              <a:r>
                <a:rPr lang="zh-CN" altLang="en-US" sz="3600" b="1">
                  <a:sym typeface="+mn-lt"/>
                </a:rPr>
                <a:t>文本预处理与文本表示</a:t>
              </a:r>
              <a:endParaRPr lang="zh-CN" altLang="en-US" sz="3600" b="1" dirty="0">
                <a:sym typeface="+mn-lt"/>
              </a:endParaRPr>
            </a:p>
          </p:txBody>
        </p:sp>
        <p:sp>
          <p:nvSpPr>
            <p:cNvPr id="20" name="椭圆 19"/>
            <p:cNvSpPr/>
            <p:nvPr/>
          </p:nvSpPr>
          <p:spPr>
            <a:xfrm>
              <a:off x="5588007" y="1590635"/>
              <a:ext cx="857459" cy="857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4000" b="1" dirty="0">
                  <a:latin typeface="Century Gothic" panose="020B0502020202020204" pitchFamily="34" charset="0"/>
                </a:rPr>
                <a:t>2</a:t>
              </a:r>
              <a:endParaRPr lang="zh-CN" altLang="en-US" sz="4000" b="1" dirty="0">
                <a:latin typeface="Century Gothic" panose="020B0502020202020204" pitchFamily="34" charset="0"/>
              </a:endParaRPr>
            </a:p>
          </p:txBody>
        </p:sp>
      </p:grpSp>
    </p:spTree>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r>
              <a:rPr lang="zh-CN" altLang="en-US"/>
              <a:t>文本预处理</a:t>
            </a:r>
            <a:endParaRPr lang="zh-CN" altLang="en-US" dirty="0"/>
          </a:p>
        </p:txBody>
      </p:sp>
      <p:sp>
        <p:nvSpPr>
          <p:cNvPr id="24" name="矩形: 圆角 2"/>
          <p:cNvSpPr/>
          <p:nvPr/>
        </p:nvSpPr>
        <p:spPr>
          <a:xfrm>
            <a:off x="4863884" y="1038688"/>
            <a:ext cx="2464231" cy="5232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文本预处理</a:t>
            </a:r>
            <a:endParaRPr lang="zh-CN" altLang="en-US" sz="2000" b="1" dirty="0"/>
          </a:p>
        </p:txBody>
      </p:sp>
      <p:sp>
        <p:nvSpPr>
          <p:cNvPr id="50" name="文本框 49"/>
          <p:cNvSpPr txBox="1"/>
          <p:nvPr/>
        </p:nvSpPr>
        <p:spPr>
          <a:xfrm>
            <a:off x="1038747" y="3757188"/>
            <a:ext cx="4169078" cy="1611822"/>
          </a:xfrm>
          <a:prstGeom prst="rect">
            <a:avLst/>
          </a:prstGeom>
          <a:noFill/>
        </p:spPr>
        <p:txBody>
          <a:bodyPr wrap="square" lIns="0" tIns="0" rIns="0" bIns="0" rtlCol="0">
            <a:noAutofit/>
          </a:bodyPr>
          <a:lstStyle/>
          <a:p>
            <a:pPr>
              <a:lnSpc>
                <a:spcPct val="150000"/>
              </a:lnSpc>
            </a:pPr>
            <a:r>
              <a:rPr lang="zh-CN" altLang="en-US" sz="1600" spc="100">
                <a:solidFill>
                  <a:schemeClr val="tx1">
                    <a:lumMod val="65000"/>
                    <a:lumOff val="35000"/>
                  </a:schemeClr>
                </a:solidFill>
              </a:rPr>
              <a:t>基于统计：</a:t>
            </a:r>
            <a:r>
              <a:rPr lang="en-US" altLang="zh-CN" sz="1600" spc="100">
                <a:solidFill>
                  <a:schemeClr val="tx1">
                    <a:lumMod val="65000"/>
                    <a:lumOff val="35000"/>
                  </a:schemeClr>
                </a:solidFill>
              </a:rPr>
              <a:t>N-gram</a:t>
            </a:r>
            <a:r>
              <a:rPr lang="zh-CN" altLang="en-US" sz="1600" spc="100">
                <a:solidFill>
                  <a:schemeClr val="tx1">
                    <a:lumMod val="65000"/>
                    <a:lumOff val="35000"/>
                  </a:schemeClr>
                </a:solidFill>
              </a:rPr>
              <a:t>、</a:t>
            </a:r>
            <a:r>
              <a:rPr lang="en-US" altLang="zh-CN" sz="1600" spc="100">
                <a:solidFill>
                  <a:schemeClr val="tx1">
                    <a:lumMod val="65000"/>
                    <a:lumOff val="35000"/>
                  </a:schemeClr>
                </a:solidFill>
              </a:rPr>
              <a:t>HMM</a:t>
            </a:r>
            <a:r>
              <a:rPr lang="zh-CN" altLang="en-US" sz="1600" spc="100">
                <a:solidFill>
                  <a:schemeClr val="tx1">
                    <a:lumMod val="65000"/>
                    <a:lumOff val="35000"/>
                  </a:schemeClr>
                </a:solidFill>
              </a:rPr>
              <a:t>等</a:t>
            </a:r>
            <a:endParaRPr lang="en-US" altLang="zh-CN" sz="1600" spc="100">
              <a:solidFill>
                <a:schemeClr val="tx1">
                  <a:lumMod val="65000"/>
                  <a:lumOff val="35000"/>
                </a:schemeClr>
              </a:solidFill>
            </a:endParaRPr>
          </a:p>
          <a:p>
            <a:pPr>
              <a:lnSpc>
                <a:spcPct val="150000"/>
              </a:lnSpc>
            </a:pPr>
            <a:r>
              <a:rPr lang="zh-CN" altLang="en-US" sz="1600" spc="100">
                <a:solidFill>
                  <a:schemeClr val="tx1">
                    <a:lumMod val="65000"/>
                    <a:lumOff val="35000"/>
                  </a:schemeClr>
                </a:solidFill>
              </a:rPr>
              <a:t>基于字符串匹配：正向最大匹配法等</a:t>
            </a:r>
            <a:endParaRPr lang="en-US" altLang="zh-CN" sz="1600" spc="100">
              <a:solidFill>
                <a:schemeClr val="tx1">
                  <a:lumMod val="65000"/>
                  <a:lumOff val="35000"/>
                </a:schemeClr>
              </a:solidFill>
            </a:endParaRPr>
          </a:p>
          <a:p>
            <a:pPr>
              <a:lnSpc>
                <a:spcPct val="150000"/>
              </a:lnSpc>
            </a:pPr>
            <a:r>
              <a:rPr lang="zh-CN" altLang="en-US" sz="1600" spc="100">
                <a:solidFill>
                  <a:schemeClr val="tx1">
                    <a:lumMod val="65000"/>
                    <a:lumOff val="35000"/>
                  </a:schemeClr>
                </a:solidFill>
              </a:rPr>
              <a:t>基于理解：专家系统、神经网络学习</a:t>
            </a:r>
            <a:endParaRPr lang="en-US" altLang="zh-CN" sz="1600" spc="100" dirty="0">
              <a:solidFill>
                <a:schemeClr val="tx1">
                  <a:lumMod val="65000"/>
                  <a:lumOff val="35000"/>
                </a:schemeClr>
              </a:solidFill>
            </a:endParaRPr>
          </a:p>
          <a:p>
            <a:pPr>
              <a:lnSpc>
                <a:spcPct val="150000"/>
              </a:lnSpc>
            </a:pPr>
            <a:r>
              <a:rPr lang="zh-CN" altLang="en-US" sz="1600" spc="100">
                <a:solidFill>
                  <a:schemeClr val="tx1">
                    <a:lumMod val="65000"/>
                    <a:lumOff val="35000"/>
                  </a:schemeClr>
                </a:solidFill>
              </a:rPr>
              <a:t>工具有</a:t>
            </a:r>
            <a:r>
              <a:rPr lang="en-US" altLang="zh-CN" sz="1600" spc="100">
                <a:solidFill>
                  <a:schemeClr val="tx1">
                    <a:lumMod val="65000"/>
                    <a:lumOff val="35000"/>
                  </a:schemeClr>
                </a:solidFill>
              </a:rPr>
              <a:t>jieba</a:t>
            </a:r>
            <a:r>
              <a:rPr lang="zh-CN" altLang="en-US" sz="1600" spc="100">
                <a:solidFill>
                  <a:schemeClr val="tx1">
                    <a:lumMod val="65000"/>
                    <a:lumOff val="35000"/>
                  </a:schemeClr>
                </a:solidFill>
              </a:rPr>
              <a:t>分词、</a:t>
            </a:r>
            <a:r>
              <a:rPr lang="en-US" altLang="zh-CN" sz="1600" spc="100">
                <a:solidFill>
                  <a:schemeClr val="tx1">
                    <a:lumMod val="65000"/>
                    <a:lumOff val="35000"/>
                  </a:schemeClr>
                </a:solidFill>
              </a:rPr>
              <a:t>SnowNLP</a:t>
            </a:r>
            <a:r>
              <a:rPr lang="zh-CN" altLang="en-US" sz="1600" spc="100">
                <a:solidFill>
                  <a:schemeClr val="tx1">
                    <a:lumMod val="65000"/>
                    <a:lumOff val="35000"/>
                  </a:schemeClr>
                </a:solidFill>
              </a:rPr>
              <a:t>、</a:t>
            </a:r>
            <a:r>
              <a:rPr lang="en-US" altLang="zh-CN" sz="1600" spc="100">
                <a:solidFill>
                  <a:schemeClr val="tx1">
                    <a:lumMod val="65000"/>
                    <a:lumOff val="35000"/>
                  </a:schemeClr>
                </a:solidFill>
              </a:rPr>
              <a:t>……</a:t>
            </a:r>
          </a:p>
        </p:txBody>
      </p:sp>
      <p:sp>
        <p:nvSpPr>
          <p:cNvPr id="52" name="文本框 51"/>
          <p:cNvSpPr txBox="1"/>
          <p:nvPr/>
        </p:nvSpPr>
        <p:spPr>
          <a:xfrm>
            <a:off x="4832280" y="2977700"/>
            <a:ext cx="2872702" cy="2021990"/>
          </a:xfrm>
          <a:prstGeom prst="rect">
            <a:avLst/>
          </a:prstGeom>
          <a:noFill/>
        </p:spPr>
        <p:txBody>
          <a:bodyPr wrap="square" lIns="0" tIns="0" rIns="0" bIns="0" rtlCol="0">
            <a:noAutofit/>
          </a:bodyPr>
          <a:lstStyle/>
          <a:p>
            <a:pPr>
              <a:lnSpc>
                <a:spcPct val="150000"/>
              </a:lnSpc>
            </a:pPr>
            <a:r>
              <a:rPr lang="en-US" altLang="zh-CN" sz="1600" spc="100">
                <a:solidFill>
                  <a:schemeClr val="tx1">
                    <a:lumMod val="65000"/>
                    <a:lumOff val="35000"/>
                  </a:schemeClr>
                </a:solidFill>
              </a:rPr>
              <a:t>Stop word——</a:t>
            </a:r>
            <a:r>
              <a:rPr lang="zh-CN" altLang="en-US" sz="1600" spc="100">
                <a:solidFill>
                  <a:schemeClr val="tx1">
                    <a:lumMod val="65000"/>
                    <a:lumOff val="35000"/>
                  </a:schemeClr>
                </a:solidFill>
              </a:rPr>
              <a:t>频繁出现或无明确意义的词，为了节约内存和提高效率，将它们去掉</a:t>
            </a:r>
            <a:endParaRPr lang="en-US" altLang="zh-CN" sz="1600" spc="100">
              <a:solidFill>
                <a:schemeClr val="tx1">
                  <a:lumMod val="65000"/>
                  <a:lumOff val="35000"/>
                </a:schemeClr>
              </a:solidFill>
            </a:endParaRPr>
          </a:p>
          <a:p>
            <a:pPr>
              <a:lnSpc>
                <a:spcPct val="150000"/>
              </a:lnSpc>
            </a:pPr>
            <a:r>
              <a:rPr lang="zh-CN" altLang="en-US" sz="1600" spc="100">
                <a:solidFill>
                  <a:schemeClr val="tx1">
                    <a:lumMod val="65000"/>
                    <a:lumOff val="35000"/>
                  </a:schemeClr>
                </a:solidFill>
              </a:rPr>
              <a:t>中文如：“了“，“的”</a:t>
            </a:r>
            <a:endParaRPr lang="en-US" altLang="zh-CN" sz="1600" spc="100">
              <a:solidFill>
                <a:schemeClr val="tx1">
                  <a:lumMod val="65000"/>
                  <a:lumOff val="35000"/>
                </a:schemeClr>
              </a:solidFill>
            </a:endParaRPr>
          </a:p>
          <a:p>
            <a:pPr>
              <a:lnSpc>
                <a:spcPct val="150000"/>
              </a:lnSpc>
            </a:pPr>
            <a:r>
              <a:rPr lang="zh-CN" altLang="en-US" sz="1600" spc="100">
                <a:solidFill>
                  <a:schemeClr val="tx1">
                    <a:lumMod val="65000"/>
                    <a:lumOff val="35000"/>
                  </a:schemeClr>
                </a:solidFill>
              </a:rPr>
              <a:t>英文如：“</a:t>
            </a:r>
            <a:r>
              <a:rPr lang="en-US" altLang="zh-CN" sz="1600" spc="100">
                <a:solidFill>
                  <a:schemeClr val="tx1">
                    <a:lumMod val="65000"/>
                    <a:lumOff val="35000"/>
                  </a:schemeClr>
                </a:solidFill>
              </a:rPr>
              <a:t>of</a:t>
            </a:r>
            <a:r>
              <a:rPr lang="zh-CN" altLang="en-US" sz="1600" spc="100">
                <a:solidFill>
                  <a:schemeClr val="tx1">
                    <a:lumMod val="65000"/>
                    <a:lumOff val="35000"/>
                  </a:schemeClr>
                </a:solidFill>
              </a:rPr>
              <a:t>”，“</a:t>
            </a:r>
            <a:r>
              <a:rPr lang="en-US" altLang="zh-CN" sz="1600" spc="100">
                <a:solidFill>
                  <a:schemeClr val="tx1">
                    <a:lumMod val="65000"/>
                    <a:lumOff val="35000"/>
                  </a:schemeClr>
                </a:solidFill>
              </a:rPr>
              <a:t>an</a:t>
            </a:r>
            <a:r>
              <a:rPr lang="zh-CN" altLang="en-US" sz="1600" spc="100">
                <a:solidFill>
                  <a:schemeClr val="tx1">
                    <a:lumMod val="65000"/>
                    <a:lumOff val="35000"/>
                  </a:schemeClr>
                </a:solidFill>
              </a:rPr>
              <a:t>”</a:t>
            </a:r>
            <a:endParaRPr lang="en-US" altLang="zh-CN" sz="1600" spc="100" dirty="0">
              <a:solidFill>
                <a:schemeClr val="tx1">
                  <a:lumMod val="65000"/>
                  <a:lumOff val="35000"/>
                </a:schemeClr>
              </a:solidFill>
            </a:endParaRPr>
          </a:p>
        </p:txBody>
      </p:sp>
      <p:sp>
        <p:nvSpPr>
          <p:cNvPr id="58" name="文本框 57"/>
          <p:cNvSpPr txBox="1"/>
          <p:nvPr/>
        </p:nvSpPr>
        <p:spPr>
          <a:xfrm>
            <a:off x="8671519" y="4518734"/>
            <a:ext cx="1866191" cy="1455938"/>
          </a:xfrm>
          <a:prstGeom prst="rect">
            <a:avLst/>
          </a:prstGeom>
          <a:noFill/>
        </p:spPr>
        <p:txBody>
          <a:bodyPr wrap="square" lIns="0" tIns="0" rIns="0" bIns="0" rtlCol="0">
            <a:noAutofit/>
          </a:bodyPr>
          <a:lstStyle/>
          <a:p>
            <a:pPr>
              <a:lnSpc>
                <a:spcPct val="150000"/>
              </a:lnSpc>
            </a:pPr>
            <a:r>
              <a:rPr lang="en-US" altLang="zh-CN" sz="1600" spc="100">
                <a:solidFill>
                  <a:schemeClr val="tx1">
                    <a:lumMod val="65000"/>
                    <a:lumOff val="35000"/>
                  </a:schemeClr>
                </a:solidFill>
              </a:rPr>
              <a:t>us</a:t>
            </a:r>
            <a:r>
              <a:rPr lang="en-US" altLang="zh-CN" sz="1600" spc="100">
                <a:solidFill>
                  <a:schemeClr val="accent4"/>
                </a:solidFill>
              </a:rPr>
              <a:t>ed</a:t>
            </a:r>
            <a:r>
              <a:rPr lang="en-US" altLang="zh-CN" sz="1600" spc="100">
                <a:solidFill>
                  <a:schemeClr val="tx1">
                    <a:lumMod val="65000"/>
                    <a:lumOff val="35000"/>
                  </a:schemeClr>
                </a:solidFill>
              </a:rPr>
              <a:t>    -&gt;  use</a:t>
            </a:r>
          </a:p>
          <a:p>
            <a:pPr>
              <a:lnSpc>
                <a:spcPct val="150000"/>
              </a:lnSpc>
            </a:pPr>
            <a:r>
              <a:rPr lang="en-US" altLang="zh-CN" sz="1600" spc="100">
                <a:solidFill>
                  <a:schemeClr val="tx1">
                    <a:lumMod val="65000"/>
                    <a:lumOff val="35000"/>
                  </a:schemeClr>
                </a:solidFill>
              </a:rPr>
              <a:t>buy</a:t>
            </a:r>
            <a:r>
              <a:rPr lang="en-US" altLang="zh-CN" sz="1600" spc="100">
                <a:solidFill>
                  <a:schemeClr val="accent4"/>
                </a:solidFill>
              </a:rPr>
              <a:t>ing</a:t>
            </a:r>
            <a:r>
              <a:rPr lang="en-US" altLang="zh-CN" sz="1600" spc="100">
                <a:solidFill>
                  <a:schemeClr val="tx1">
                    <a:lumMod val="65000"/>
                    <a:lumOff val="35000"/>
                  </a:schemeClr>
                </a:solidFill>
              </a:rPr>
              <a:t> -&gt;  buy</a:t>
            </a:r>
          </a:p>
          <a:p>
            <a:pPr>
              <a:lnSpc>
                <a:spcPct val="150000"/>
              </a:lnSpc>
            </a:pPr>
            <a:r>
              <a:rPr lang="en-US" altLang="zh-CN" sz="1600" spc="100">
                <a:solidFill>
                  <a:schemeClr val="tx1">
                    <a:lumMod val="65000"/>
                    <a:lumOff val="35000"/>
                  </a:schemeClr>
                </a:solidFill>
              </a:rPr>
              <a:t>car</a:t>
            </a:r>
            <a:r>
              <a:rPr lang="en-US" altLang="zh-CN" sz="1600" spc="100">
                <a:solidFill>
                  <a:schemeClr val="accent4"/>
                </a:solidFill>
              </a:rPr>
              <a:t>s </a:t>
            </a:r>
            <a:r>
              <a:rPr lang="en-US" altLang="zh-CN" sz="1600" spc="100">
                <a:solidFill>
                  <a:schemeClr val="tx1">
                    <a:lumMod val="65000"/>
                    <a:lumOff val="35000"/>
                  </a:schemeClr>
                </a:solidFill>
              </a:rPr>
              <a:t>    -&gt;  car</a:t>
            </a:r>
          </a:p>
          <a:p>
            <a:pPr>
              <a:lnSpc>
                <a:spcPct val="150000"/>
              </a:lnSpc>
            </a:pPr>
            <a:r>
              <a:rPr lang="en-US" altLang="zh-CN" sz="1600" spc="100">
                <a:solidFill>
                  <a:schemeClr val="tx1">
                    <a:lumMod val="65000"/>
                    <a:lumOff val="35000"/>
                  </a:schemeClr>
                </a:solidFill>
              </a:rPr>
              <a:t>bett</a:t>
            </a:r>
            <a:r>
              <a:rPr lang="en-US" altLang="zh-CN" sz="1600" spc="100">
                <a:solidFill>
                  <a:schemeClr val="accent4"/>
                </a:solidFill>
              </a:rPr>
              <a:t>er</a:t>
            </a:r>
            <a:r>
              <a:rPr lang="en-US" altLang="zh-CN" sz="1600" spc="100">
                <a:solidFill>
                  <a:schemeClr val="tx1">
                    <a:lumMod val="65000"/>
                    <a:lumOff val="35000"/>
                  </a:schemeClr>
                </a:solidFill>
              </a:rPr>
              <a:t>  -&gt;  good</a:t>
            </a:r>
            <a:endParaRPr lang="en-US" altLang="zh-CN" sz="1600" spc="100" dirty="0">
              <a:solidFill>
                <a:schemeClr val="tx1">
                  <a:lumMod val="65000"/>
                  <a:lumOff val="35000"/>
                </a:schemeClr>
              </a:solidFill>
            </a:endParaRPr>
          </a:p>
        </p:txBody>
      </p:sp>
      <p:sp>
        <p:nvSpPr>
          <p:cNvPr id="61" name="文本框 60"/>
          <p:cNvSpPr txBox="1"/>
          <p:nvPr/>
        </p:nvSpPr>
        <p:spPr>
          <a:xfrm>
            <a:off x="2176841" y="2345390"/>
            <a:ext cx="697627" cy="400110"/>
          </a:xfrm>
          <a:prstGeom prst="rect">
            <a:avLst/>
          </a:prstGeom>
          <a:noFill/>
        </p:spPr>
        <p:txBody>
          <a:bodyPr wrap="none" rtlCol="0">
            <a:spAutoFit/>
          </a:bodyPr>
          <a:lstStyle/>
          <a:p>
            <a:pPr algn="ctr"/>
            <a:r>
              <a:rPr lang="zh-CN" altLang="en-US" sz="2000" b="1">
                <a:solidFill>
                  <a:schemeClr val="accent1"/>
                </a:solidFill>
              </a:rPr>
              <a:t>分词</a:t>
            </a:r>
            <a:endParaRPr lang="zh-CN" altLang="en-US" sz="2000" b="1" dirty="0">
              <a:solidFill>
                <a:schemeClr val="accent1"/>
              </a:solidFill>
            </a:endParaRPr>
          </a:p>
        </p:txBody>
      </p:sp>
      <p:sp>
        <p:nvSpPr>
          <p:cNvPr id="62" name="文本框 61"/>
          <p:cNvSpPr txBox="1"/>
          <p:nvPr/>
        </p:nvSpPr>
        <p:spPr>
          <a:xfrm>
            <a:off x="5499857" y="2339090"/>
            <a:ext cx="1210588" cy="400110"/>
          </a:xfrm>
          <a:prstGeom prst="rect">
            <a:avLst/>
          </a:prstGeom>
          <a:noFill/>
        </p:spPr>
        <p:txBody>
          <a:bodyPr wrap="none" rtlCol="0">
            <a:spAutoFit/>
          </a:bodyPr>
          <a:lstStyle/>
          <a:p>
            <a:pPr algn="ctr"/>
            <a:r>
              <a:rPr lang="zh-CN" altLang="en-US" sz="2000" b="1">
                <a:solidFill>
                  <a:schemeClr val="accent1"/>
                </a:solidFill>
              </a:rPr>
              <a:t>去停用词</a:t>
            </a:r>
            <a:endParaRPr lang="zh-CN" altLang="en-US" sz="2000" b="1" dirty="0">
              <a:solidFill>
                <a:schemeClr val="accent1"/>
              </a:solidFill>
            </a:endParaRPr>
          </a:p>
        </p:txBody>
      </p:sp>
      <p:sp>
        <p:nvSpPr>
          <p:cNvPr id="63" name="文本框 62"/>
          <p:cNvSpPr txBox="1"/>
          <p:nvPr/>
        </p:nvSpPr>
        <p:spPr>
          <a:xfrm>
            <a:off x="9071016" y="2339090"/>
            <a:ext cx="1215397" cy="400110"/>
          </a:xfrm>
          <a:prstGeom prst="rect">
            <a:avLst/>
          </a:prstGeom>
          <a:noFill/>
        </p:spPr>
        <p:txBody>
          <a:bodyPr wrap="none" rtlCol="0">
            <a:spAutoFit/>
          </a:bodyPr>
          <a:lstStyle/>
          <a:p>
            <a:pPr algn="ctr"/>
            <a:r>
              <a:rPr lang="zh-CN" altLang="en-US" sz="2000" b="1">
                <a:solidFill>
                  <a:schemeClr val="accent1"/>
                </a:solidFill>
              </a:rPr>
              <a:t>词干提取</a:t>
            </a:r>
            <a:endParaRPr lang="zh-CN" altLang="en-US" sz="2000" b="1" dirty="0">
              <a:solidFill>
                <a:schemeClr val="accent1"/>
              </a:solidFill>
            </a:endParaRPr>
          </a:p>
        </p:txBody>
      </p:sp>
      <p:sp>
        <p:nvSpPr>
          <p:cNvPr id="67" name="右大括号 66"/>
          <p:cNvSpPr/>
          <p:nvPr/>
        </p:nvSpPr>
        <p:spPr>
          <a:xfrm rot="16200000">
            <a:off x="5922760" y="-1555486"/>
            <a:ext cx="369332" cy="7154581"/>
          </a:xfrm>
          <a:prstGeom prst="rightBrace">
            <a:avLst>
              <a:gd name="adj1" fmla="val 50000"/>
              <a:gd name="adj2" fmla="val 50000"/>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p>
        </p:txBody>
      </p:sp>
      <p:cxnSp>
        <p:nvCxnSpPr>
          <p:cNvPr id="68" name="直接连接符 67"/>
          <p:cNvCxnSpPr/>
          <p:nvPr/>
        </p:nvCxnSpPr>
        <p:spPr>
          <a:xfrm>
            <a:off x="6106026" y="1774471"/>
            <a:ext cx="0" cy="4320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1B000DA1-53F8-43A3-91F3-CEC33E69A21C}"/>
              </a:ext>
            </a:extLst>
          </p:cNvPr>
          <p:cNvSpPr txBox="1">
            <a:spLocks noChangeArrowheads="1"/>
          </p:cNvSpPr>
          <p:nvPr/>
        </p:nvSpPr>
        <p:spPr bwMode="auto">
          <a:xfrm>
            <a:off x="357352" y="235111"/>
            <a:ext cx="96979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Century Gothic" panose="020B0502020202020204" pitchFamily="34" charset="0"/>
                <a:ea typeface="微软雅黑" panose="020B0503020204020204" pitchFamily="34" charset="-122"/>
              </a:defRPr>
            </a:lvl1pPr>
            <a:lvl2pPr marL="742950" indent="-285750">
              <a:defRPr>
                <a:solidFill>
                  <a:schemeClr val="tx1"/>
                </a:solidFill>
                <a:latin typeface="Century Gothic" panose="020B0502020202020204" pitchFamily="34" charset="0"/>
                <a:ea typeface="微软雅黑" panose="020B0503020204020204" pitchFamily="34" charset="-122"/>
              </a:defRPr>
            </a:lvl2pPr>
            <a:lvl3pPr marL="1143000" indent="-228600">
              <a:defRPr>
                <a:solidFill>
                  <a:schemeClr val="tx1"/>
                </a:solidFill>
                <a:latin typeface="Century Gothic" panose="020B0502020202020204" pitchFamily="34" charset="0"/>
                <a:ea typeface="微软雅黑" panose="020B0503020204020204" pitchFamily="34" charset="-122"/>
              </a:defRPr>
            </a:lvl3pPr>
            <a:lvl4pPr marL="1600200" indent="-228600">
              <a:defRPr>
                <a:solidFill>
                  <a:schemeClr val="tx1"/>
                </a:solidFill>
                <a:latin typeface="Century Gothic" panose="020B0502020202020204" pitchFamily="34" charset="0"/>
                <a:ea typeface="微软雅黑" panose="020B0503020204020204" pitchFamily="34" charset="-122"/>
              </a:defRPr>
            </a:lvl4pPr>
            <a:lvl5pPr marL="2057400" indent="-228600">
              <a:defRPr>
                <a:solidFill>
                  <a:schemeClr val="tx1"/>
                </a:solidFill>
                <a:latin typeface="Century Gothic" panose="020B0502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entury Gothic" panose="020B0502020202020204" pitchFamily="34" charset="0"/>
                <a:ea typeface="微软雅黑" panose="020B0503020204020204" pitchFamily="34" charset="-122"/>
              </a:defRPr>
            </a:lvl9pPr>
          </a:lstStyle>
          <a:p>
            <a:pPr algn="ctr" eaLnBrk="1" hangingPunct="1">
              <a:defRPr/>
            </a:pPr>
            <a:r>
              <a:rPr lang="en-US" altLang="zh-CN" sz="3600" b="1">
                <a:solidFill>
                  <a:schemeClr val="bg1"/>
                </a:solidFill>
              </a:rPr>
              <a:t>2.1</a:t>
            </a:r>
            <a:endParaRPr lang="zh-CN" altLang="en-US" sz="3600" b="1" dirty="0">
              <a:solidFill>
                <a:schemeClr val="bg1"/>
              </a:solidFill>
            </a:endParaRPr>
          </a:p>
        </p:txBody>
      </p:sp>
      <p:sp>
        <p:nvSpPr>
          <p:cNvPr id="33" name="文本框 32">
            <a:extLst>
              <a:ext uri="{FF2B5EF4-FFF2-40B4-BE49-F238E27FC236}">
                <a16:creationId xmlns:a16="http://schemas.microsoft.com/office/drawing/2014/main" id="{E5F37ED2-10FB-4C9F-A556-B70B8C35219B}"/>
              </a:ext>
            </a:extLst>
          </p:cNvPr>
          <p:cNvSpPr txBox="1"/>
          <p:nvPr/>
        </p:nvSpPr>
        <p:spPr>
          <a:xfrm>
            <a:off x="1044553" y="2977700"/>
            <a:ext cx="2962202" cy="722713"/>
          </a:xfrm>
          <a:prstGeom prst="rect">
            <a:avLst/>
          </a:prstGeom>
          <a:noFill/>
        </p:spPr>
        <p:txBody>
          <a:bodyPr wrap="square" lIns="0" tIns="0" rIns="0" bIns="0" rtlCol="0">
            <a:noAutofit/>
          </a:bodyPr>
          <a:lstStyle/>
          <a:p>
            <a:pPr>
              <a:lnSpc>
                <a:spcPct val="150000"/>
              </a:lnSpc>
            </a:pPr>
            <a:r>
              <a:rPr lang="zh-CN" altLang="en-US" sz="1600" spc="100">
                <a:solidFill>
                  <a:schemeClr val="tx1">
                    <a:lumMod val="65000"/>
                    <a:lumOff val="35000"/>
                  </a:schemeClr>
                </a:solidFill>
              </a:rPr>
              <a:t>中文文本词语之间没有明显间隔，因此需要分词</a:t>
            </a:r>
            <a:endParaRPr lang="en-US" altLang="zh-CN" sz="1600" spc="100">
              <a:solidFill>
                <a:schemeClr val="tx1">
                  <a:lumMod val="65000"/>
                  <a:lumOff val="35000"/>
                </a:schemeClr>
              </a:solidFill>
            </a:endParaRPr>
          </a:p>
        </p:txBody>
      </p:sp>
      <p:sp>
        <p:nvSpPr>
          <p:cNvPr id="34" name="文本框 33">
            <a:extLst>
              <a:ext uri="{FF2B5EF4-FFF2-40B4-BE49-F238E27FC236}">
                <a16:creationId xmlns:a16="http://schemas.microsoft.com/office/drawing/2014/main" id="{914DB497-5C55-4704-AEF9-7CD51370CD13}"/>
              </a:ext>
            </a:extLst>
          </p:cNvPr>
          <p:cNvSpPr txBox="1"/>
          <p:nvPr/>
        </p:nvSpPr>
        <p:spPr>
          <a:xfrm>
            <a:off x="8193437" y="2977700"/>
            <a:ext cx="3305078" cy="1541034"/>
          </a:xfrm>
          <a:prstGeom prst="rect">
            <a:avLst/>
          </a:prstGeom>
          <a:noFill/>
        </p:spPr>
        <p:txBody>
          <a:bodyPr wrap="square" lIns="0" tIns="0" rIns="0" bIns="0" rtlCol="0">
            <a:noAutofit/>
          </a:bodyPr>
          <a:lstStyle/>
          <a:p>
            <a:pPr>
              <a:lnSpc>
                <a:spcPct val="150000"/>
              </a:lnSpc>
            </a:pPr>
            <a:r>
              <a:rPr lang="zh-CN" altLang="en-US" sz="1600" spc="100">
                <a:solidFill>
                  <a:schemeClr val="tx1">
                    <a:lumMod val="65000"/>
                    <a:lumOff val="35000"/>
                  </a:schemeClr>
                </a:solidFill>
              </a:rPr>
              <a:t>英文有时态、语态的变化，同一个词可能有不同的变形，如果将它们当做完全不同的词进行计算，则文本相似度低</a:t>
            </a:r>
            <a:endParaRPr lang="en-US" altLang="zh-CN" sz="1600" spc="100">
              <a:solidFill>
                <a:schemeClr val="tx1">
                  <a:lumMod val="65000"/>
                  <a:lumOff val="35000"/>
                </a:schemeClr>
              </a:solidFill>
            </a:endParaRPr>
          </a:p>
          <a:p>
            <a:pPr>
              <a:lnSpc>
                <a:spcPct val="150000"/>
              </a:lnSpc>
            </a:pPr>
            <a:endParaRPr lang="en-US" altLang="zh-CN" sz="1600" spc="100">
              <a:solidFill>
                <a:schemeClr val="tx1">
                  <a:lumMod val="65000"/>
                  <a:lumOff val="35000"/>
                </a:schemeClr>
              </a:solidFill>
            </a:endParaRPr>
          </a:p>
        </p:txBody>
      </p:sp>
    </p:spTree>
    <p:extLst>
      <p:ext uri="{BB962C8B-B14F-4D97-AF65-F5344CB8AC3E}">
        <p14:creationId xmlns:p14="http://schemas.microsoft.com/office/powerpoint/2010/main" val="4048427943"/>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PA" val="v5.1.2"/>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ags/tag5.xml><?xml version="1.0" encoding="utf-8"?>
<p:tagLst xmlns:a="http://schemas.openxmlformats.org/drawingml/2006/main" xmlns:r="http://schemas.openxmlformats.org/officeDocument/2006/relationships" xmlns:p="http://schemas.openxmlformats.org/presentationml/2006/main">
  <p:tag name="PA" val="v5.1.2"/>
</p:tagLst>
</file>

<file path=ppt/tags/tag6.xml><?xml version="1.0" encoding="utf-8"?>
<p:tagLst xmlns:a="http://schemas.openxmlformats.org/drawingml/2006/main" xmlns:r="http://schemas.openxmlformats.org/officeDocument/2006/relationships" xmlns:p="http://schemas.openxmlformats.org/presentationml/2006/main">
  <p:tag name="PA" val="v5.1.2"/>
</p:tagLst>
</file>

<file path=ppt/tags/tag7.xml><?xml version="1.0" encoding="utf-8"?>
<p:tagLst xmlns:a="http://schemas.openxmlformats.org/drawingml/2006/main" xmlns:r="http://schemas.openxmlformats.org/officeDocument/2006/relationships" xmlns:p="http://schemas.openxmlformats.org/presentationml/2006/main">
  <p:tag name="PA" val="v5.1.2"/>
</p:tagLst>
</file>

<file path=ppt/tags/tag8.xml><?xml version="1.0" encoding="utf-8"?>
<p:tagLst xmlns:a="http://schemas.openxmlformats.org/drawingml/2006/main" xmlns:r="http://schemas.openxmlformats.org/officeDocument/2006/relationships" xmlns:p="http://schemas.openxmlformats.org/presentationml/2006/main">
  <p:tag name="PA" val="v5.1.2"/>
</p:tagLst>
</file>

<file path=ppt/tags/tag9.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006C39"/>
      </a:dk2>
      <a:lt2>
        <a:srgbClr val="FFFFFF"/>
      </a:lt2>
      <a:accent1>
        <a:srgbClr val="006C39"/>
      </a:accent1>
      <a:accent2>
        <a:srgbClr val="3F3F3F"/>
      </a:accent2>
      <a:accent3>
        <a:srgbClr val="A2A2A2"/>
      </a:accent3>
      <a:accent4>
        <a:srgbClr val="A13F0B"/>
      </a:accent4>
      <a:accent5>
        <a:srgbClr val="4EB3CF"/>
      </a:accent5>
      <a:accent6>
        <a:srgbClr val="51C3F9"/>
      </a:accent6>
      <a:hlink>
        <a:srgbClr val="EE7B08"/>
      </a:hlink>
      <a:folHlink>
        <a:srgbClr val="977B2D"/>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4436</TotalTime>
  <Words>6523</Words>
  <Application>Microsoft Office PowerPoint</Application>
  <PresentationFormat>宽屏</PresentationFormat>
  <Paragraphs>732</Paragraphs>
  <Slides>79</Slides>
  <Notes>79</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79</vt:i4>
      </vt:variant>
    </vt:vector>
  </HeadingPairs>
  <TitlesOfParts>
    <vt:vector size="92" baseType="lpstr">
      <vt:lpstr>黑体</vt:lpstr>
      <vt:lpstr>Century Gothic</vt:lpstr>
      <vt:lpstr>微软雅黑</vt:lpstr>
      <vt:lpstr>-apple-system</vt:lpstr>
      <vt:lpstr>微软雅黑 Light</vt:lpstr>
      <vt:lpstr>Verdana</vt:lpstr>
      <vt:lpstr>Cambria Math</vt:lpstr>
      <vt:lpstr>arial</vt:lpstr>
      <vt:lpstr>pingfang SC</vt:lpstr>
      <vt:lpstr>arial</vt:lpstr>
      <vt:lpstr>Wingdings</vt:lpstr>
      <vt:lpstr>Times New Roman</vt:lpstr>
      <vt:lpstr>Office 主题​​</vt:lpstr>
      <vt:lpstr>PowerPoint 演示文稿</vt:lpstr>
      <vt:lpstr>PowerPoint 演示文稿</vt:lpstr>
      <vt:lpstr>PowerPoint 演示文稿</vt:lpstr>
      <vt:lpstr>监督学习VS无监督学习</vt:lpstr>
      <vt:lpstr>聚类的定义</vt:lpstr>
      <vt:lpstr>文本聚类的应用与基本流程</vt:lpstr>
      <vt:lpstr>文本聚类算法选择与结果评价指标</vt:lpstr>
      <vt:lpstr>PowerPoint 演示文稿</vt:lpstr>
      <vt:lpstr>文本预处理</vt:lpstr>
      <vt:lpstr>文本表示</vt:lpstr>
      <vt:lpstr>文本表示模型</vt:lpstr>
      <vt:lpstr>文本表示模型</vt:lpstr>
      <vt:lpstr>特征降维</vt:lpstr>
      <vt:lpstr>文本相似度计算</vt:lpstr>
      <vt:lpstr>PowerPoint 演示文稿</vt:lpstr>
      <vt:lpstr>PowerPoint 演示文稿</vt:lpstr>
      <vt:lpstr>基于密度的聚类算法</vt:lpstr>
      <vt:lpstr>基于密度的聚类算法</vt:lpstr>
      <vt:lpstr>基于密度的聚类算法</vt:lpstr>
      <vt:lpstr>基于密度的聚类算法</vt:lpstr>
      <vt:lpstr>PowerPoint 演示文稿</vt:lpstr>
      <vt:lpstr>基于划分的聚类算法</vt:lpstr>
      <vt:lpstr>基于划分的聚类算法</vt:lpstr>
      <vt:lpstr>基于划分的聚类算法</vt:lpstr>
      <vt:lpstr>基于划分的聚类算法</vt:lpstr>
      <vt:lpstr>基于划分的聚类算法</vt:lpstr>
      <vt:lpstr>基于划分的聚类算法</vt:lpstr>
      <vt:lpstr>基于划分的聚类算法</vt:lpstr>
      <vt:lpstr>基于划分的聚类算法</vt:lpstr>
      <vt:lpstr>PowerPoint 演示文稿</vt:lpstr>
      <vt:lpstr>基于层次的聚类算法</vt:lpstr>
      <vt:lpstr>基于层次的聚类算法</vt:lpstr>
      <vt:lpstr>基于层次的聚类算法</vt:lpstr>
      <vt:lpstr>基于层次的聚类算法</vt:lpstr>
      <vt:lpstr>基于层次的聚类算法</vt:lpstr>
      <vt:lpstr>基于层次的聚类算法</vt:lpstr>
      <vt:lpstr>基于层次的聚类算法</vt:lpstr>
      <vt:lpstr>PowerPoint 演示文稿</vt:lpstr>
      <vt:lpstr>基于网格的聚类算法</vt:lpstr>
      <vt:lpstr>基于网格的聚类算法</vt:lpstr>
      <vt:lpstr>基于网格的聚类算法</vt:lpstr>
      <vt:lpstr>基于网格的聚类算法</vt:lpstr>
      <vt:lpstr>基于网格的聚类算法</vt:lpstr>
      <vt:lpstr>PowerPoint 演示文稿</vt:lpstr>
      <vt:lpstr>基于模型的聚类算法</vt:lpstr>
      <vt:lpstr>基于模型的聚类算法</vt:lpstr>
      <vt:lpstr>基于模型的聚类算法</vt:lpstr>
      <vt:lpstr>基于模型的聚类算法</vt:lpstr>
      <vt:lpstr>基于模型的聚类算法</vt:lpstr>
      <vt:lpstr>基于模型的聚类算法</vt:lpstr>
      <vt:lpstr>基于模型的聚类算法</vt:lpstr>
      <vt:lpstr>基于模型的聚类算法</vt:lpstr>
      <vt:lpstr>基于模型的聚类算法</vt:lpstr>
      <vt:lpstr>基于模型的聚类算法</vt:lpstr>
      <vt:lpstr>基于模型的聚类算法</vt:lpstr>
      <vt:lpstr>基于模型的聚类算法</vt:lpstr>
      <vt:lpstr>PowerPoint 演示文稿</vt:lpstr>
      <vt:lpstr>聚类算法比较</vt:lpstr>
      <vt:lpstr>PowerPoint 演示文稿</vt:lpstr>
      <vt:lpstr>深度化方法</vt:lpstr>
      <vt:lpstr>深度化方法——CNN</vt:lpstr>
      <vt:lpstr>深度化方法——RNN</vt:lpstr>
      <vt:lpstr>深度化方法——RNN</vt:lpstr>
      <vt:lpstr>深度化方法——Autoencoder</vt:lpstr>
      <vt:lpstr>深度化方法——Autoencoder</vt:lpstr>
      <vt:lpstr>深度化方法——趋势</vt:lpstr>
      <vt:lpstr>未来研究工作</vt:lpstr>
      <vt:lpstr>未来研究工作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韩宇</dc:creator>
  <cp:lastModifiedBy>Sun Weiliang</cp:lastModifiedBy>
  <cp:revision>677</cp:revision>
  <dcterms:created xsi:type="dcterms:W3CDTF">2016-11-28T11:30:00Z</dcterms:created>
  <dcterms:modified xsi:type="dcterms:W3CDTF">2020-12-23T01:47:26Z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v-yunxl@microsoft.com</vt:lpwstr>
  </property>
  <property fmtid="{D5CDD505-2E9C-101B-9397-08002B2CF9AE}" pid="5" name="MSIP_Label_f42aa342-8706-4288-bd11-ebb85995028c_SetDate">
    <vt:lpwstr>2019-04-12T06:42:33.4777185Z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f2877715-b2cf-4189-b763-9fb10023ee09</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y fmtid="{D5CDD505-2E9C-101B-9397-08002B2CF9AE}" pid="11" name="KSOProductBuildVer">
    <vt:lpwstr>2052-11.1.0.10026</vt:lpwstr>
  </property>
</Properties>
</file>