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3.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4.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630" r:id="rId2"/>
    <p:sldId id="631" r:id="rId3"/>
    <p:sldId id="707" r:id="rId4"/>
    <p:sldId id="627" r:id="rId5"/>
    <p:sldId id="629" r:id="rId6"/>
    <p:sldId id="706" r:id="rId7"/>
    <p:sldId id="628" r:id="rId8"/>
    <p:sldId id="626" r:id="rId9"/>
    <p:sldId id="671" r:id="rId10"/>
    <p:sldId id="672" r:id="rId11"/>
    <p:sldId id="673" r:id="rId12"/>
    <p:sldId id="674" r:id="rId13"/>
    <p:sldId id="675" r:id="rId14"/>
    <p:sldId id="676" r:id="rId15"/>
    <p:sldId id="708" r:id="rId16"/>
    <p:sldId id="677" r:id="rId17"/>
    <p:sldId id="678" r:id="rId18"/>
    <p:sldId id="679" r:id="rId19"/>
    <p:sldId id="680" r:id="rId20"/>
    <p:sldId id="681" r:id="rId21"/>
    <p:sldId id="682" r:id="rId22"/>
    <p:sldId id="683" r:id="rId23"/>
    <p:sldId id="684" r:id="rId24"/>
    <p:sldId id="685" r:id="rId25"/>
    <p:sldId id="686" r:id="rId26"/>
    <p:sldId id="687" r:id="rId27"/>
    <p:sldId id="688" r:id="rId28"/>
    <p:sldId id="689" r:id="rId29"/>
    <p:sldId id="690" r:id="rId30"/>
    <p:sldId id="709" r:id="rId31"/>
    <p:sldId id="786" r:id="rId32"/>
    <p:sldId id="650" r:id="rId33"/>
    <p:sldId id="652" r:id="rId34"/>
    <p:sldId id="653" r:id="rId35"/>
    <p:sldId id="654" r:id="rId36"/>
    <p:sldId id="655" r:id="rId37"/>
    <p:sldId id="656" r:id="rId38"/>
    <p:sldId id="710" r:id="rId39"/>
    <p:sldId id="693" r:id="rId40"/>
    <p:sldId id="694" r:id="rId41"/>
    <p:sldId id="695" r:id="rId42"/>
    <p:sldId id="696" r:id="rId43"/>
    <p:sldId id="697" r:id="rId44"/>
    <p:sldId id="698" r:id="rId45"/>
    <p:sldId id="699" r:id="rId46"/>
    <p:sldId id="700" r:id="rId47"/>
    <p:sldId id="701" r:id="rId48"/>
    <p:sldId id="702" r:id="rId49"/>
    <p:sldId id="703" r:id="rId50"/>
    <p:sldId id="704" r:id="rId51"/>
    <p:sldId id="705" r:id="rId52"/>
    <p:sldId id="711" r:id="rId53"/>
    <p:sldId id="608" r:id="rId54"/>
    <p:sldId id="610" r:id="rId55"/>
    <p:sldId id="614" r:id="rId56"/>
    <p:sldId id="618" r:id="rId57"/>
    <p:sldId id="611" r:id="rId58"/>
    <p:sldId id="619" r:id="rId59"/>
    <p:sldId id="623" r:id="rId60"/>
    <p:sldId id="612" r:id="rId61"/>
    <p:sldId id="779" r:id="rId62"/>
    <p:sldId id="713" r:id="rId63"/>
    <p:sldId id="716" r:id="rId64"/>
    <p:sldId id="717" r:id="rId65"/>
    <p:sldId id="664" r:id="rId66"/>
    <p:sldId id="781" r:id="rId67"/>
    <p:sldId id="783" r:id="rId68"/>
    <p:sldId id="782" r:id="rId69"/>
    <p:sldId id="665" r:id="rId70"/>
    <p:sldId id="666" r:id="rId71"/>
    <p:sldId id="667" r:id="rId72"/>
    <p:sldId id="712" r:id="rId73"/>
    <p:sldId id="784" r:id="rId74"/>
    <p:sldId id="785" r:id="rId75"/>
    <p:sldId id="668" r:id="rId76"/>
    <p:sldId id="780" r:id="rId77"/>
    <p:sldId id="669" r:id="rId78"/>
    <p:sldId id="670" r:id="rId7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8">
          <p15:clr>
            <a:srgbClr val="A4A3A4"/>
          </p15:clr>
        </p15:guide>
        <p15:guide id="2" pos="386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1" autoAdjust="0"/>
    <p:restoredTop sz="94507" autoAdjust="0"/>
  </p:normalViewPr>
  <p:slideViewPr>
    <p:cSldViewPr snapToGrid="0">
      <p:cViewPr varScale="1">
        <p:scale>
          <a:sx n="81" d="100"/>
          <a:sy n="81" d="100"/>
        </p:scale>
        <p:origin x="706" y="72"/>
      </p:cViewPr>
      <p:guideLst>
        <p:guide orient="horz" pos="2258"/>
        <p:guide pos="386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02583661417324E-2"/>
          <c:y val="0.12619930326037751"/>
          <c:w val="0.93799741633858269"/>
          <c:h val="0.73696003094487994"/>
        </c:manualLayout>
      </c:layout>
      <c:lineChart>
        <c:grouping val="standard"/>
        <c:varyColors val="0"/>
        <c:ser>
          <c:idx val="0"/>
          <c:order val="0"/>
          <c:tx>
            <c:strRef>
              <c:f>Sheet1!$B$1</c:f>
              <c:strCache>
                <c:ptCount val="1"/>
                <c:pt idx="0">
                  <c:v>文本分类论文</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Sheet1!$B$2:$B$11</c:f>
              <c:numCache>
                <c:formatCode>General</c:formatCode>
                <c:ptCount val="10"/>
                <c:pt idx="0">
                  <c:v>223</c:v>
                </c:pt>
                <c:pt idx="1">
                  <c:v>226</c:v>
                </c:pt>
                <c:pt idx="2">
                  <c:v>237</c:v>
                </c:pt>
                <c:pt idx="3">
                  <c:v>278</c:v>
                </c:pt>
                <c:pt idx="4">
                  <c:v>281</c:v>
                </c:pt>
                <c:pt idx="5">
                  <c:v>358</c:v>
                </c:pt>
                <c:pt idx="6">
                  <c:v>390</c:v>
                </c:pt>
                <c:pt idx="7">
                  <c:v>502</c:v>
                </c:pt>
                <c:pt idx="8">
                  <c:v>613</c:v>
                </c:pt>
                <c:pt idx="9">
                  <c:v>594</c:v>
                </c:pt>
              </c:numCache>
            </c:numRef>
          </c:val>
          <c:smooth val="0"/>
          <c:extLst>
            <c:ext xmlns:c16="http://schemas.microsoft.com/office/drawing/2014/chart" uri="{C3380CC4-5D6E-409C-BE32-E72D297353CC}">
              <c16:uniqueId val="{00000000-E5BA-4FD7-A9BC-705720C168E2}"/>
            </c:ext>
          </c:extLst>
        </c:ser>
        <c:dLbls>
          <c:showLegendKey val="0"/>
          <c:showVal val="0"/>
          <c:showCatName val="0"/>
          <c:showSerName val="0"/>
          <c:showPercent val="0"/>
          <c:showBubbleSize val="0"/>
        </c:dLbls>
        <c:smooth val="0"/>
        <c:axId val="729693775"/>
        <c:axId val="729694191"/>
      </c:lineChart>
      <c:catAx>
        <c:axId val="72969377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29694191"/>
        <c:crosses val="autoZero"/>
        <c:auto val="1"/>
        <c:lblAlgn val="ctr"/>
        <c:lblOffset val="100"/>
        <c:noMultiLvlLbl val="0"/>
      </c:catAx>
      <c:valAx>
        <c:axId val="729694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2969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2020/12/24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10</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11</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12</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13</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14</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16</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17</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18</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19</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20</a:t>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21</a:t>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22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RNN</a:t>
            </a:r>
            <a:r>
              <a:rPr lang="zh-CN" altLang="en-US" dirty="0"/>
              <a:t>相对于全连接神经网络来讲，它最大的优势就是能够处理长距离依赖的问题，也就是可以充分地利用上下文信息，这也使得它在文本处理领域能够有突出的效果。</a:t>
            </a:r>
            <a:endParaRPr lang="en-US" altLang="zh-CN" dirty="0"/>
          </a:p>
          <a:p>
            <a:r>
              <a:rPr lang="zh-CN" altLang="en-US" dirty="0"/>
              <a:t>其主要原因就是这种链式结构传递信息，注意一点，其参数</a:t>
            </a:r>
            <a:r>
              <a:rPr lang="en-US" altLang="zh-CN" dirty="0"/>
              <a:t>W,V,U</a:t>
            </a:r>
            <a:r>
              <a:rPr lang="zh-CN" altLang="en-US" dirty="0"/>
              <a:t>是共享的</a:t>
            </a:r>
          </a:p>
        </p:txBody>
      </p:sp>
      <p:sp>
        <p:nvSpPr>
          <p:cNvPr id="4" name="日期占位符 3"/>
          <p:cNvSpPr>
            <a:spLocks noGrp="1"/>
          </p:cNvSpPr>
          <p:nvPr>
            <p:ph type="dt" idx="1"/>
          </p:nvPr>
        </p:nvSpPr>
        <p:spPr/>
        <p:txBody>
          <a:bodyPr/>
          <a:lstStyle/>
          <a:p>
            <a:pPr rtl="0"/>
            <a:fld id="{6546960C-C120-4A79-A8C5-D23D168B8B6F}" type="datetime1">
              <a:rPr lang="zh-CN" altLang="en-US" smtClean="0"/>
              <a:t>2020/12/24</a:t>
            </a:fld>
            <a:endParaRPr lang="en-US"/>
          </a:p>
        </p:txBody>
      </p:sp>
      <p:sp>
        <p:nvSpPr>
          <p:cNvPr id="5" name="灯片编号占位符 4"/>
          <p:cNvSpPr>
            <a:spLocks noGrp="1"/>
          </p:cNvSpPr>
          <p:nvPr>
            <p:ph type="sldNum" sz="quarter" idx="5"/>
          </p:nvPr>
        </p:nvSpPr>
        <p:spPr/>
        <p:txBody>
          <a:bodyPr/>
          <a:lstStyle/>
          <a:p>
            <a:pPr rtl="0"/>
            <a:fld id="{37A705E3-E620-489D-9973-6221209A4B3B}"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对某一个时间节点</a:t>
            </a:r>
            <a:r>
              <a:rPr lang="en-US" altLang="zh-CN" dirty="0"/>
              <a:t>t</a:t>
            </a:r>
            <a:r>
              <a:rPr lang="zh-CN" altLang="en-US" dirty="0"/>
              <a:t>，我们可能不仅要考虑之前的信息，也可能要考虑未来节点的信息，”如果只看横线前面的词并不能准确地判断出横线处是“买”，因为在这种语境下也可以是“修”或其他结果</a:t>
            </a:r>
          </a:p>
        </p:txBody>
      </p:sp>
      <p:sp>
        <p:nvSpPr>
          <p:cNvPr id="4" name="日期占位符 3"/>
          <p:cNvSpPr>
            <a:spLocks noGrp="1"/>
          </p:cNvSpPr>
          <p:nvPr>
            <p:ph type="dt" idx="1"/>
          </p:nvPr>
        </p:nvSpPr>
        <p:spPr/>
        <p:txBody>
          <a:bodyPr/>
          <a:lstStyle/>
          <a:p>
            <a:pPr rtl="0"/>
            <a:fld id="{6546960C-C120-4A79-A8C5-D23D168B8B6F}" type="datetime1">
              <a:rPr lang="zh-CN" altLang="en-US" smtClean="0"/>
              <a:t>2020/12/24</a:t>
            </a:fld>
            <a:endParaRPr lang="en-US"/>
          </a:p>
        </p:txBody>
      </p:sp>
      <p:sp>
        <p:nvSpPr>
          <p:cNvPr id="5" name="灯片编号占位符 4"/>
          <p:cNvSpPr>
            <a:spLocks noGrp="1"/>
          </p:cNvSpPr>
          <p:nvPr>
            <p:ph type="sldNum" sz="quarter" idx="5"/>
          </p:nvPr>
        </p:nvSpPr>
        <p:spPr/>
        <p:txBody>
          <a:bodyPr/>
          <a:lstStyle/>
          <a:p>
            <a:pPr rtl="0"/>
            <a:fld id="{37A705E3-E620-489D-9973-6221209A4B3B}"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如果文本不长，那么</a:t>
            </a:r>
            <a:r>
              <a:rPr lang="en-US" altLang="zh-CN" dirty="0"/>
              <a:t>RNN</a:t>
            </a:r>
            <a:r>
              <a:rPr lang="zh-CN" altLang="en-US" dirty="0"/>
              <a:t>可以正确的判读最后一个空，但如果文本很长的情况下，</a:t>
            </a:r>
            <a:r>
              <a:rPr lang="en-US" altLang="zh-CN" dirty="0"/>
              <a:t>RNN</a:t>
            </a:r>
            <a:r>
              <a:rPr lang="zh-CN" altLang="en-US" dirty="0"/>
              <a:t>是无法连接这么远的上下文信息</a:t>
            </a:r>
          </a:p>
        </p:txBody>
      </p:sp>
      <p:sp>
        <p:nvSpPr>
          <p:cNvPr id="4" name="日期占位符 3"/>
          <p:cNvSpPr>
            <a:spLocks noGrp="1"/>
          </p:cNvSpPr>
          <p:nvPr>
            <p:ph type="dt" idx="1"/>
          </p:nvPr>
        </p:nvSpPr>
        <p:spPr/>
        <p:txBody>
          <a:bodyPr/>
          <a:lstStyle/>
          <a:p>
            <a:pPr rtl="0"/>
            <a:fld id="{6546960C-C120-4A79-A8C5-D23D168B8B6F}" type="datetime1">
              <a:rPr lang="zh-CN" altLang="en-US" smtClean="0"/>
              <a:t>2020/12/24</a:t>
            </a:fld>
            <a:endParaRPr lang="en-US"/>
          </a:p>
        </p:txBody>
      </p:sp>
      <p:sp>
        <p:nvSpPr>
          <p:cNvPr id="5" name="灯片编号占位符 4"/>
          <p:cNvSpPr>
            <a:spLocks noGrp="1"/>
          </p:cNvSpPr>
          <p:nvPr>
            <p:ph type="sldNum" sz="quarter" idx="5"/>
          </p:nvPr>
        </p:nvSpPr>
        <p:spPr/>
        <p:txBody>
          <a:bodyPr/>
          <a:lstStyle/>
          <a:p>
            <a:pPr rtl="0"/>
            <a:fld id="{37A705E3-E620-489D-9973-6221209A4B3B}"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Lstm</a:t>
            </a:r>
            <a:r>
              <a:rPr lang="zh-CN" altLang="en-US" dirty="0"/>
              <a:t>最大的特点就是能够处理这种远程依赖的问题，也就是记忆力很好。在这里我们把基本单元称为</a:t>
            </a:r>
            <a:r>
              <a:rPr lang="en-US" altLang="zh-CN" dirty="0"/>
              <a:t>cell</a:t>
            </a:r>
            <a:r>
              <a:rPr lang="zh-CN" altLang="en-US" dirty="0"/>
              <a:t>，下面具体看看</a:t>
            </a:r>
            <a:r>
              <a:rPr lang="en-US" altLang="zh-CN" dirty="0"/>
              <a:t>cell</a:t>
            </a:r>
            <a:r>
              <a:rPr lang="zh-CN" altLang="en-US" dirty="0"/>
              <a:t>内部的结构</a:t>
            </a:r>
          </a:p>
        </p:txBody>
      </p:sp>
      <p:sp>
        <p:nvSpPr>
          <p:cNvPr id="4" name="日期占位符 3"/>
          <p:cNvSpPr>
            <a:spLocks noGrp="1"/>
          </p:cNvSpPr>
          <p:nvPr>
            <p:ph type="dt" idx="1"/>
          </p:nvPr>
        </p:nvSpPr>
        <p:spPr/>
        <p:txBody>
          <a:bodyPr/>
          <a:lstStyle/>
          <a:p>
            <a:pPr rtl="0"/>
            <a:fld id="{6546960C-C120-4A79-A8C5-D23D168B8B6F}" type="datetime1">
              <a:rPr lang="zh-CN" altLang="en-US" smtClean="0"/>
              <a:t>2020/12/24</a:t>
            </a:fld>
            <a:endParaRPr lang="en-US"/>
          </a:p>
        </p:txBody>
      </p:sp>
      <p:sp>
        <p:nvSpPr>
          <p:cNvPr id="5" name="灯片编号占位符 4"/>
          <p:cNvSpPr>
            <a:spLocks noGrp="1"/>
          </p:cNvSpPr>
          <p:nvPr>
            <p:ph type="sldNum" sz="quarter" idx="5"/>
          </p:nvPr>
        </p:nvSpPr>
        <p:spPr/>
        <p:txBody>
          <a:bodyPr/>
          <a:lstStyle/>
          <a:p>
            <a:pPr rtl="0"/>
            <a:fld id="{37A705E3-E620-489D-9973-6221209A4B3B}"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pPr rtl="0"/>
            <a:fld id="{6546960C-C120-4A79-A8C5-D23D168B8B6F}" type="datetime1">
              <a:rPr lang="zh-CN" altLang="en-US" smtClean="0"/>
              <a:t>2020/12/24</a:t>
            </a:fld>
            <a:endParaRPr lang="en-US"/>
          </a:p>
        </p:txBody>
      </p:sp>
      <p:sp>
        <p:nvSpPr>
          <p:cNvPr id="5" name="灯片编号占位符 4"/>
          <p:cNvSpPr>
            <a:spLocks noGrp="1"/>
          </p:cNvSpPr>
          <p:nvPr>
            <p:ph type="sldNum" sz="quarter" idx="5"/>
          </p:nvPr>
        </p:nvSpPr>
        <p:spPr/>
        <p:txBody>
          <a:bodyPr/>
          <a:lstStyle/>
          <a:p>
            <a:pPr rtl="0"/>
            <a:fld id="{37A705E3-E620-489D-9973-6221209A4B3B}"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30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500"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31</a:t>
            </a:fld>
            <a:endParaRPr lang="zh-CN" altLang="en-US" dirty="0"/>
          </a:p>
        </p:txBody>
      </p:sp>
    </p:spTree>
    <p:extLst>
      <p:ext uri="{BB962C8B-B14F-4D97-AF65-F5344CB8AC3E}">
        <p14:creationId xmlns:p14="http://schemas.microsoft.com/office/powerpoint/2010/main" val="4052613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32</a:t>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500"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33</a:t>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34</a:t>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35</a:t>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36</a:t>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37</a:t>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38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39</a:t>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40</a:t>
            </a:fld>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41</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a:t>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42</a:t>
            </a:fld>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43</a:t>
            </a:fld>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44</a:t>
            </a:fld>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46</a:t>
            </a:fld>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47</a:t>
            </a:fld>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48</a:t>
            </a:fld>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52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53</a:t>
            </a:fld>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54</a:t>
            </a:fld>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55</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a:t>
            </a:fld>
            <a:endParaRPr lang="zh-CN"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56</a:t>
            </a:fld>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57</a:t>
            </a:fld>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58</a:t>
            </a:fld>
            <a:endParaRPr lang="zh-CN"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59</a:t>
            </a:fld>
            <a:endParaRPr lang="zh-CN"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60</a:t>
            </a:fld>
            <a:endParaRPr lang="zh-CN"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61</a:t>
            </a:fld>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65</a:t>
            </a:fld>
            <a:endParaRPr lang="zh-CN"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66</a:t>
            </a:fld>
            <a:endParaRPr lang="zh-CN" altLang="en-US" dirty="0"/>
          </a:p>
        </p:txBody>
      </p:sp>
    </p:spTree>
    <p:extLst>
      <p:ext uri="{BB962C8B-B14F-4D97-AF65-F5344CB8AC3E}">
        <p14:creationId xmlns:p14="http://schemas.microsoft.com/office/powerpoint/2010/main" val="4080246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67</a:t>
            </a:fld>
            <a:endParaRPr lang="zh-CN" altLang="en-US" dirty="0"/>
          </a:p>
        </p:txBody>
      </p:sp>
    </p:spTree>
    <p:extLst>
      <p:ext uri="{BB962C8B-B14F-4D97-AF65-F5344CB8AC3E}">
        <p14:creationId xmlns:p14="http://schemas.microsoft.com/office/powerpoint/2010/main" val="2290181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68</a:t>
            </a:fld>
            <a:endParaRPr lang="zh-CN" altLang="en-US" dirty="0"/>
          </a:p>
        </p:txBody>
      </p:sp>
    </p:spTree>
    <p:extLst>
      <p:ext uri="{BB962C8B-B14F-4D97-AF65-F5344CB8AC3E}">
        <p14:creationId xmlns:p14="http://schemas.microsoft.com/office/powerpoint/2010/main" val="185108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a:t>
            </a:fld>
            <a:endParaRPr lang="zh-CN"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69</a:t>
            </a:fld>
            <a:endParaRPr lang="zh-CN"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70</a:t>
            </a:fld>
            <a:endParaRPr lang="zh-CN"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71</a:t>
            </a:fld>
            <a:endParaRPr lang="zh-CN"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72</a:t>
            </a:fld>
            <a:endParaRPr lang="zh-CN"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73</a:t>
            </a:fld>
            <a:endParaRPr lang="zh-CN" altLang="en-US" dirty="0"/>
          </a:p>
        </p:txBody>
      </p:sp>
    </p:spTree>
    <p:extLst>
      <p:ext uri="{BB962C8B-B14F-4D97-AF65-F5344CB8AC3E}">
        <p14:creationId xmlns:p14="http://schemas.microsoft.com/office/powerpoint/2010/main" val="15687395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74</a:t>
            </a:fld>
            <a:endParaRPr lang="zh-CN" altLang="en-US" dirty="0"/>
          </a:p>
        </p:txBody>
      </p:sp>
    </p:spTree>
    <p:extLst>
      <p:ext uri="{BB962C8B-B14F-4D97-AF65-F5344CB8AC3E}">
        <p14:creationId xmlns:p14="http://schemas.microsoft.com/office/powerpoint/2010/main" val="2825732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75</a:t>
            </a:fld>
            <a:endParaRPr lang="zh-CN"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76</a:t>
            </a:fld>
            <a:endParaRPr lang="zh-CN" altLang="en-US" dirty="0"/>
          </a:p>
        </p:txBody>
      </p:sp>
    </p:spTree>
    <p:extLst>
      <p:ext uri="{BB962C8B-B14F-4D97-AF65-F5344CB8AC3E}">
        <p14:creationId xmlns:p14="http://schemas.microsoft.com/office/powerpoint/2010/main" val="22244018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77</a:t>
            </a:fld>
            <a:endParaRPr lang="zh-CN"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78</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8</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9</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srcRect r="25963"/>
          <a:stretch>
            <a:fillRect/>
          </a:stretch>
        </p:blipFill>
        <p:spPr>
          <a:xfrm>
            <a:off x="7191376" y="133072"/>
            <a:ext cx="5028334" cy="6535793"/>
          </a:xfrm>
          <a:prstGeom prst="rect">
            <a:avLst/>
          </a:prstGeom>
        </p:spPr>
      </p:pic>
      <p:sp>
        <p:nvSpPr>
          <p:cNvPr id="7" name="矩形 6"/>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8" name="矩形 7"/>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2"/>
          <p:cNvSpPr>
            <a:spLocks noGrp="1"/>
          </p:cNvSpPr>
          <p:nvPr>
            <p:ph type="body" sz="quarter" idx="13" hasCustomPrompt="1"/>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p>
        </p:txBody>
      </p:sp>
      <p:sp>
        <p:nvSpPr>
          <p:cNvPr id="9" name="矩形 8"/>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pic>
        <p:nvPicPr>
          <p:cNvPr id="41" name="图片 40"/>
          <p:cNvPicPr>
            <a:picLocks noChangeAspect="1"/>
          </p:cNvPicPr>
          <p:nvPr userDrawn="1"/>
        </p:nvPicPr>
        <p:blipFill>
          <a:blip r:embed="rId3" cstate="print"/>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10414" y="0"/>
            <a:ext cx="8336943" cy="6860043"/>
          </a:xfrm>
          <a:prstGeom prst="rect">
            <a:avLst/>
          </a:prstGeom>
        </p:spPr>
      </p:pic>
      <p:sp>
        <p:nvSpPr>
          <p:cNvPr id="7" name="矩形 6"/>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9403566" y="501046"/>
            <a:ext cx="2203058" cy="616640"/>
          </a:xfrm>
          <a:prstGeom prst="rect">
            <a:avLst/>
          </a:prstGeom>
        </p:spPr>
      </p:pic>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6352" y="0"/>
            <a:ext cx="12198351" cy="5024521"/>
          </a:xfrm>
          <a:prstGeom prst="rect">
            <a:avLst/>
          </a:prstGeom>
        </p:spPr>
      </p:pic>
      <p:sp>
        <p:nvSpPr>
          <p:cNvPr id="7" name="矩形 6"/>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3"/>
          <a:stretch>
            <a:fillRect/>
          </a:stretch>
        </p:blipFill>
        <p:spPr>
          <a:xfrm>
            <a:off x="7223405" y="2402693"/>
            <a:ext cx="4785100" cy="4774940"/>
          </a:xfrm>
          <a:prstGeom prst="rect">
            <a:avLst/>
          </a:prstGeom>
        </p:spPr>
      </p:pic>
      <p:pic>
        <p:nvPicPr>
          <p:cNvPr id="11" name="图片 10"/>
          <p:cNvPicPr>
            <a:picLocks noChangeAspect="1"/>
          </p:cNvPicPr>
          <p:nvPr userDrawn="1"/>
        </p:nvPicPr>
        <p:blipFill rotWithShape="1">
          <a:blip r:embed="rId4" cstate="screen"/>
          <a:srcRect l="6610" b="12305"/>
          <a:stretch>
            <a:fillRect/>
          </a:stretch>
        </p:blipFill>
        <p:spPr>
          <a:xfrm>
            <a:off x="14873" y="5340546"/>
            <a:ext cx="6018099" cy="1518363"/>
          </a:xfrm>
          <a:prstGeom prst="rect">
            <a:avLst/>
          </a:prstGeom>
        </p:spPr>
      </p:pic>
      <p:pic>
        <p:nvPicPr>
          <p:cNvPr id="12" name="图片 11"/>
          <p:cNvPicPr>
            <a:picLocks noChangeAspect="1"/>
          </p:cNvPicPr>
          <p:nvPr userDrawn="1"/>
        </p:nvPicPr>
        <p:blipFill rotWithShape="1">
          <a:blip r:embed="rId4" cstate="screen"/>
          <a:srcRect l="6610" b="12305"/>
          <a:stretch>
            <a:fillRect/>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stretch>
            <a:fillRect/>
          </a:stretch>
        </p:blipFill>
        <p:spPr>
          <a:xfrm>
            <a:off x="5018002" y="2568943"/>
            <a:ext cx="2143294" cy="599913"/>
          </a:xfrm>
          <a:prstGeom prst="rect">
            <a:avLst/>
          </a:prstGeom>
        </p:spPr>
      </p:pic>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a:stretch>
            <a:fillRect/>
          </a:stretch>
        </p:blipFill>
        <p:spPr>
          <a:xfrm>
            <a:off x="0" y="0"/>
            <a:ext cx="12192000" cy="5902493"/>
          </a:xfrm>
          <a:prstGeom prst="rect">
            <a:avLst/>
          </a:prstGeom>
        </p:spPr>
      </p:pic>
      <p:sp>
        <p:nvSpPr>
          <p:cNvPr id="7" name="矩形 6"/>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nvPicPr>
        <p:blipFill rotWithShape="1">
          <a:blip r:embed="rId3" cstate="screen"/>
          <a:srcRect l="6610" b="12305"/>
          <a:stretch>
            <a:fillRect/>
          </a:stretch>
        </p:blipFill>
        <p:spPr>
          <a:xfrm flipV="1">
            <a:off x="14873" y="-15231"/>
            <a:ext cx="6018099" cy="1518363"/>
          </a:xfrm>
          <a:prstGeom prst="rect">
            <a:avLst/>
          </a:prstGeom>
        </p:spPr>
      </p:pic>
      <p:pic>
        <p:nvPicPr>
          <p:cNvPr id="15" name="图片 14"/>
          <p:cNvPicPr>
            <a:picLocks noChangeAspect="1"/>
          </p:cNvPicPr>
          <p:nvPr userDrawn="1"/>
        </p:nvPicPr>
        <p:blipFill rotWithShape="1">
          <a:blip r:embed="rId3" cstate="screen"/>
          <a:srcRect l="6610" b="12305"/>
          <a:stretch>
            <a:fillRect/>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p:cNvGrpSpPr/>
            <p:nvPr/>
          </p:nvGrpSpPr>
          <p:grpSpPr>
            <a:xfrm>
              <a:off x="4043374" y="5725999"/>
              <a:ext cx="2675443" cy="667232"/>
              <a:chOff x="10340336" y="2247899"/>
              <a:chExt cx="2724438" cy="679451"/>
            </a:xfrm>
            <a:grpFill/>
          </p:grpSpPr>
          <p:sp>
            <p:nvSpPr>
              <p:cNvPr id="32"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0340336" y="2247899"/>
                <a:ext cx="547688" cy="679451"/>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192276" y="2400300"/>
                <a:ext cx="322175" cy="3730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9" name="组合 18"/>
            <p:cNvGrpSpPr/>
            <p:nvPr/>
          </p:nvGrpSpPr>
          <p:grpSpPr>
            <a:xfrm>
              <a:off x="582366" y="5719539"/>
              <a:ext cx="2716733" cy="681262"/>
              <a:chOff x="6738929" y="2270918"/>
              <a:chExt cx="2766486" cy="693738"/>
            </a:xfrm>
            <a:grpFill/>
          </p:grpSpPr>
          <p:grpSp>
            <p:nvGrpSpPr>
              <p:cNvPr id="20" name="组合 19"/>
              <p:cNvGrpSpPr/>
              <p:nvPr/>
            </p:nvGrpSpPr>
            <p:grpSpPr>
              <a:xfrm>
                <a:off x="8180494" y="2355056"/>
                <a:ext cx="484188" cy="509588"/>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6738929" y="2270918"/>
                <a:ext cx="549275" cy="693738"/>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7532962" y="2451100"/>
                <a:ext cx="368300" cy="31750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Autofit/>
          </a:bodyPr>
          <a:lstStyle/>
          <a:p>
            <a:pPr algn="l">
              <a:lnSpc>
                <a:spcPct val="130000"/>
              </a:lnSpc>
            </a:pPr>
            <a:endParaRPr kumimoji="1" lang="zh-CN" altLang="en-US" sz="2000" dirty="0">
              <a:solidFill>
                <a:schemeClr val="tx1">
                  <a:lumMod val="75000"/>
                  <a:lumOff val="25000"/>
                </a:schemeClr>
              </a:solidFill>
            </a:endParaRPr>
          </a:p>
        </p:txBody>
      </p:sp>
      <p:sp>
        <p:nvSpPr>
          <p:cNvPr id="41" name="矩形 40"/>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2000" dirty="0">
              <a:solidFill>
                <a:schemeClr val="tx1">
                  <a:lumMod val="75000"/>
                  <a:lumOff val="25000"/>
                </a:schemeClr>
              </a:solidFill>
            </a:endParaRPr>
          </a:p>
        </p:txBody>
      </p:sp>
      <p:pic>
        <p:nvPicPr>
          <p:cNvPr id="42" name="图片 41"/>
          <p:cNvPicPr>
            <a:picLocks noChangeAspect="1"/>
          </p:cNvPicPr>
          <p:nvPr userDrawn="1"/>
        </p:nvPicPr>
        <p:blipFill>
          <a:blip r:embed="rId3" cstate="print"/>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p:cNvGrpSpPr/>
            <p:nvPr/>
          </p:nvGrpSpPr>
          <p:grpSpPr>
            <a:xfrm>
              <a:off x="2055693" y="6402621"/>
              <a:ext cx="1085861" cy="270805"/>
              <a:chOff x="10340336" y="2247899"/>
              <a:chExt cx="2724438" cy="679451"/>
            </a:xfrm>
            <a:grpFill/>
          </p:grpSpPr>
          <p:sp>
            <p:nvSpPr>
              <p:cNvPr id="5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6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61" name="组合 60"/>
              <p:cNvGrpSpPr/>
              <p:nvPr/>
            </p:nvGrpSpPr>
            <p:grpSpPr>
              <a:xfrm>
                <a:off x="10340336" y="2247899"/>
                <a:ext cx="547688" cy="679451"/>
                <a:chOff x="5548313" y="2084388"/>
                <a:chExt cx="547688" cy="679451"/>
              </a:xfrm>
              <a:grpFill/>
            </p:grpSpPr>
            <p:sp>
              <p:nvSpPr>
                <p:cNvPr id="6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11192276" y="2400300"/>
                <a:ext cx="322175" cy="373063"/>
                <a:chOff x="3792874" y="3138488"/>
                <a:chExt cx="322175" cy="373063"/>
              </a:xfrm>
              <a:grpFill/>
            </p:grpSpPr>
            <p:sp>
              <p:nvSpPr>
                <p:cNvPr id="6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6" name="组合 45"/>
            <p:cNvGrpSpPr/>
            <p:nvPr/>
          </p:nvGrpSpPr>
          <p:grpSpPr>
            <a:xfrm>
              <a:off x="598941" y="6399999"/>
              <a:ext cx="1102619" cy="276499"/>
              <a:chOff x="6738929" y="2270918"/>
              <a:chExt cx="2766486" cy="693738"/>
            </a:xfrm>
            <a:grpFill/>
          </p:grpSpPr>
          <p:grpSp>
            <p:nvGrpSpPr>
              <p:cNvPr id="47" name="组合 46"/>
              <p:cNvGrpSpPr/>
              <p:nvPr/>
            </p:nvGrpSpPr>
            <p:grpSpPr>
              <a:xfrm>
                <a:off x="8180494" y="2355056"/>
                <a:ext cx="484188" cy="509588"/>
                <a:chOff x="6113463" y="3541713"/>
                <a:chExt cx="484188" cy="509588"/>
              </a:xfrm>
              <a:grpFill/>
            </p:grpSpPr>
            <p:sp>
              <p:nvSpPr>
                <p:cNvPr id="5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6738929" y="2270918"/>
                <a:ext cx="549275" cy="693738"/>
                <a:chOff x="6108700" y="2066926"/>
                <a:chExt cx="549275" cy="693738"/>
              </a:xfrm>
              <a:grpFill/>
            </p:grpSpPr>
            <p:sp>
              <p:nvSpPr>
                <p:cNvPr id="5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7532962" y="2451100"/>
                <a:ext cx="368300" cy="317500"/>
                <a:chOff x="6186488" y="2930526"/>
                <a:chExt cx="368300" cy="317500"/>
              </a:xfrm>
              <a:grpFill/>
            </p:grpSpPr>
            <p:sp>
              <p:nvSpPr>
                <p:cNvPr id="5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userDrawn="1"/>
        </p:nvPicPr>
        <p:blipFill>
          <a:blip r:embed="rId3" cstate="print"/>
          <a:stretch>
            <a:fillRect/>
          </a:stretch>
        </p:blipFill>
        <p:spPr>
          <a:xfrm>
            <a:off x="4222990" y="1401505"/>
            <a:ext cx="3746000" cy="1048514"/>
          </a:xfrm>
          <a:prstGeom prst="rect">
            <a:avLst/>
          </a:prstGeom>
        </p:spPr>
      </p:pic>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3" cstate="print"/>
          <a:stretch>
            <a:fillRect/>
          </a:stretch>
        </p:blipFill>
        <p:spPr>
          <a:xfrm>
            <a:off x="4453730" y="4619682"/>
            <a:ext cx="3284503" cy="722193"/>
          </a:xfrm>
          <a:prstGeom prst="rect">
            <a:avLst/>
          </a:prstGeom>
        </p:spPr>
      </p:pic>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b="7394"/>
          <a:stretch>
            <a:fillRect/>
          </a:stretch>
        </p:blipFill>
        <p:spPr>
          <a:xfrm>
            <a:off x="-3165" y="0"/>
            <a:ext cx="12191980" cy="6858000"/>
          </a:xfrm>
          <a:prstGeom prst="rect">
            <a:avLst/>
          </a:prstGeom>
        </p:spPr>
      </p:pic>
      <p:sp>
        <p:nvSpPr>
          <p:cNvPr id="5" name="矩形 4"/>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100"/>
              </a:spcAft>
              <a:buFontTx/>
              <a:buNone/>
            </a:pPr>
            <a:endParaRPr lang="zh-CN" altLang="en-US"/>
          </a:p>
        </p:txBody>
      </p:sp>
      <p:sp>
        <p:nvSpPr>
          <p:cNvPr id="6" name="文本占位符 10"/>
          <p:cNvSpPr>
            <a:spLocks noGrp="1"/>
          </p:cNvSpPr>
          <p:nvPr>
            <p:ph type="body" sz="quarter" idx="11" hasCustomPrompt="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p>
        </p:txBody>
      </p:sp>
      <p:pic>
        <p:nvPicPr>
          <p:cNvPr id="11" name="图片 10"/>
          <p:cNvPicPr>
            <a:picLocks noChangeAspect="1"/>
          </p:cNvPicPr>
          <p:nvPr userDrawn="1"/>
        </p:nvPicPr>
        <p:blipFill>
          <a:blip r:embed="rId3" cstate="print"/>
          <a:stretch>
            <a:fillRect/>
          </a:stretch>
        </p:blipFill>
        <p:spPr>
          <a:xfrm>
            <a:off x="3767417" y="1018488"/>
            <a:ext cx="4650816" cy="13017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封面样式9-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0" y="81566"/>
            <a:ext cx="12192000" cy="3244934"/>
          </a:xfrm>
          <a:prstGeom prst="rect">
            <a:avLst/>
          </a:prstGeom>
        </p:spPr>
      </p:pic>
      <p:sp>
        <p:nvSpPr>
          <p:cNvPr id="3" name="矩形 2"/>
          <p:cNvSpPr/>
          <p:nvPr userDrawn="1"/>
        </p:nvSpPr>
        <p:spPr>
          <a:xfrm>
            <a:off x="0" y="3317875"/>
            <a:ext cx="12192000" cy="354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66"/>
          <p:cNvPicPr>
            <a:picLocks noChangeAspect="1"/>
          </p:cNvPicPr>
          <p:nvPr userDrawn="1"/>
        </p:nvPicPr>
        <p:blipFill>
          <a:blip r:embed="rId3" cstate="print"/>
          <a:stretch>
            <a:fillRect/>
          </a:stretch>
        </p:blipFill>
        <p:spPr bwMode="auto">
          <a:xfrm>
            <a:off x="9790632" y="109143"/>
            <a:ext cx="2286546" cy="297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userDrawn="1"/>
        </p:nvPicPr>
        <p:blipFill>
          <a:blip r:embed="rId4" cstate="print"/>
          <a:stretch>
            <a:fillRect/>
          </a:stretch>
        </p:blipFill>
        <p:spPr>
          <a:xfrm>
            <a:off x="224285" y="-494144"/>
            <a:ext cx="3165893" cy="4124368"/>
          </a:xfrm>
          <a:prstGeom prst="rect">
            <a:avLst/>
          </a:prstGeom>
        </p:spPr>
      </p:pic>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1866428" y="1872369"/>
            <a:ext cx="8481919" cy="863927"/>
            <a:chOff x="1797415" y="1328902"/>
            <a:chExt cx="8481919" cy="863927"/>
          </a:xfrm>
        </p:grpSpPr>
        <p:grpSp>
          <p:nvGrpSpPr>
            <p:cNvPr id="6" name="组合 5"/>
            <p:cNvGrpSpPr/>
            <p:nvPr/>
          </p:nvGrpSpPr>
          <p:grpSpPr>
            <a:xfrm>
              <a:off x="6886532" y="1337094"/>
              <a:ext cx="3392802" cy="846135"/>
              <a:chOff x="10340336" y="2247899"/>
              <a:chExt cx="2724438" cy="679451"/>
            </a:xfrm>
          </p:grpSpPr>
          <p:sp>
            <p:nvSpPr>
              <p:cNvPr id="2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2" name="组合 21"/>
              <p:cNvGrpSpPr/>
              <p:nvPr/>
            </p:nvGrpSpPr>
            <p:grpSpPr>
              <a:xfrm>
                <a:off x="10340336" y="2247899"/>
                <a:ext cx="547688" cy="679451"/>
                <a:chOff x="5548313" y="2084388"/>
                <a:chExt cx="547688" cy="679451"/>
              </a:xfrm>
              <a:solidFill>
                <a:schemeClr val="bg1"/>
              </a:solidFill>
            </p:grpSpPr>
            <p:sp>
              <p:nvSpPr>
                <p:cNvPr id="2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11192276" y="2400300"/>
                <a:ext cx="322175" cy="373063"/>
                <a:chOff x="3792874" y="3138488"/>
                <a:chExt cx="322175" cy="373063"/>
              </a:xfrm>
              <a:solidFill>
                <a:schemeClr val="bg1"/>
              </a:solidFill>
            </p:grpSpPr>
            <p:sp>
              <p:nvSpPr>
                <p:cNvPr id="2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 name="组合 6"/>
            <p:cNvGrpSpPr/>
            <p:nvPr/>
          </p:nvGrpSpPr>
          <p:grpSpPr>
            <a:xfrm>
              <a:off x="1797415" y="1328902"/>
              <a:ext cx="3445163" cy="863927"/>
              <a:chOff x="6738929" y="2270918"/>
              <a:chExt cx="2766486" cy="693738"/>
            </a:xfrm>
          </p:grpSpPr>
          <p:grpSp>
            <p:nvGrpSpPr>
              <p:cNvPr id="8" name="组合 7"/>
              <p:cNvGrpSpPr/>
              <p:nvPr/>
            </p:nvGrpSpPr>
            <p:grpSpPr>
              <a:xfrm>
                <a:off x="8180494" y="2355056"/>
                <a:ext cx="484188" cy="509588"/>
                <a:chOff x="6113463" y="3541713"/>
                <a:chExt cx="484188" cy="509588"/>
              </a:xfrm>
              <a:solidFill>
                <a:schemeClr val="bg1"/>
              </a:solidFill>
            </p:grpSpPr>
            <p:sp>
              <p:nvSpPr>
                <p:cNvPr id="1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组合 8"/>
              <p:cNvGrpSpPr/>
              <p:nvPr/>
            </p:nvGrpSpPr>
            <p:grpSpPr>
              <a:xfrm>
                <a:off x="6738929" y="2270918"/>
                <a:ext cx="549275" cy="693738"/>
                <a:chOff x="6108700" y="2066926"/>
                <a:chExt cx="549275" cy="693738"/>
              </a:xfrm>
              <a:solidFill>
                <a:schemeClr val="bg1"/>
              </a:solidFill>
            </p:grpSpPr>
            <p:sp>
              <p:nvSpPr>
                <p:cNvPr id="1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7532962" y="2451100"/>
                <a:ext cx="368300" cy="317500"/>
                <a:chOff x="6186488" y="2930526"/>
                <a:chExt cx="368300" cy="317500"/>
              </a:xfrm>
              <a:solidFill>
                <a:schemeClr val="bg1"/>
              </a:solidFill>
            </p:grpSpPr>
            <p:sp>
              <p:nvSpPr>
                <p:cNvPr id="1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567"/>
            <a:ext cx="5022689" cy="6857433"/>
          </a:xfrm>
          <a:prstGeom prst="rect">
            <a:avLst/>
          </a:prstGeom>
        </p:spPr>
      </p:pic>
      <p:sp>
        <p:nvSpPr>
          <p:cNvPr id="3" name="矩形 白1"/>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stretch>
            <a:fillRect/>
          </a:stretch>
        </p:blipFill>
        <p:spPr>
          <a:xfrm>
            <a:off x="4600575" y="133072"/>
            <a:ext cx="6791691" cy="6535793"/>
          </a:xfrm>
          <a:prstGeom prst="rect">
            <a:avLst/>
          </a:prstGeom>
        </p:spPr>
      </p:pic>
      <p:sp>
        <p:nvSpPr>
          <p:cNvPr id="3" name="副标题 2"/>
          <p:cNvSpPr>
            <a:spLocks noGrp="1"/>
          </p:cNvSpPr>
          <p:nvPr>
            <p:ph type="subTitle" idx="1"/>
          </p:nvPr>
        </p:nvSpPr>
        <p:spPr>
          <a:xfrm>
            <a:off x="1216315"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1216315"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1216315"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3" name="文本占位符 12"/>
          <p:cNvSpPr>
            <a:spLocks noGrp="1"/>
          </p:cNvSpPr>
          <p:nvPr>
            <p:ph type="body" sz="quarter" idx="13" hasCustomPrompt="1"/>
          </p:nvPr>
        </p:nvSpPr>
        <p:spPr>
          <a:xfrm>
            <a:off x="1216315" y="1484311"/>
            <a:ext cx="7287114" cy="2267551"/>
          </a:xfrm>
        </p:spPr>
        <p:txBody>
          <a:bodyPr>
            <a:normAutofit/>
          </a:bodyPr>
          <a:lstStyle>
            <a:lvl1pPr marL="0" indent="0">
              <a:spcBef>
                <a:spcPts val="0"/>
              </a:spcBef>
              <a:buNone/>
              <a:defRPr sz="6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p>
        </p:txBody>
      </p:sp>
      <p:sp>
        <p:nvSpPr>
          <p:cNvPr id="9" name="矩形 8"/>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98320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
        <p:nvSpPr>
          <p:cNvPr id="41" name="文本框 40"/>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p>
        </p:txBody>
      </p:sp>
      <p:pic>
        <p:nvPicPr>
          <p:cNvPr id="42" name="图片 41"/>
          <p:cNvPicPr>
            <a:picLocks noChangeAspect="1"/>
          </p:cNvPicPr>
          <p:nvPr userDrawn="1"/>
        </p:nvPicPr>
        <p:blipFill>
          <a:blip r:embed="rId3" cstate="print"/>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print"/>
          <a:srcRect t="15558" b="38705"/>
          <a:stretch>
            <a:fillRect/>
          </a:stretch>
        </p:blipFill>
        <p:spPr>
          <a:xfrm>
            <a:off x="1" y="0"/>
            <a:ext cx="12192000" cy="2290219"/>
          </a:xfrm>
          <a:prstGeom prst="rect">
            <a:avLst/>
          </a:prstGeom>
        </p:spPr>
      </p:pic>
      <p:sp>
        <p:nvSpPr>
          <p:cNvPr id="10" name="矩形 9"/>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3" cstate="print"/>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 name="直接连接符 3"/>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srcRect l="49471"/>
          <a:stretch>
            <a:fillRect/>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srcRect r="49912"/>
          <a:stretch>
            <a:fillRect/>
          </a:stretch>
        </p:blipFill>
        <p:spPr>
          <a:xfrm>
            <a:off x="8928190" y="163258"/>
            <a:ext cx="3269562" cy="6531481"/>
          </a:xfrm>
          <a:prstGeom prst="rect">
            <a:avLst/>
          </a:prstGeom>
        </p:spPr>
      </p:pic>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目录样式3-1">
    <p:spTree>
      <p:nvGrpSpPr>
        <p:cNvPr id="1" name=""/>
        <p:cNvGrpSpPr/>
        <p:nvPr/>
      </p:nvGrpSpPr>
      <p:grpSpPr>
        <a:xfrm>
          <a:off x="0" y="0"/>
          <a:ext cx="0" cy="0"/>
          <a:chOff x="0" y="0"/>
          <a:chExt cx="0" cy="0"/>
        </a:xfrm>
      </p:grpSpPr>
      <p:sp>
        <p:nvSpPr>
          <p:cNvPr id="8" name="文本框 7"/>
          <p:cNvSpPr txBox="1"/>
          <p:nvPr userDrawn="1"/>
        </p:nvSpPr>
        <p:spPr>
          <a:xfrm rot="16200000">
            <a:off x="-1538864" y="2653429"/>
            <a:ext cx="5229637" cy="1323439"/>
          </a:xfrm>
          <a:prstGeom prst="rect">
            <a:avLst/>
          </a:prstGeom>
          <a:noFill/>
        </p:spPr>
        <p:txBody>
          <a:bodyPr wrap="none" rtlCol="0">
            <a:spAutoFit/>
          </a:bodyPr>
          <a:lstStyle/>
          <a:p>
            <a:r>
              <a:rPr lang="en-US" altLang="zh-CN" sz="8000" b="1" spc="50" dirty="0">
                <a:solidFill>
                  <a:schemeClr val="bg1">
                    <a:lumMod val="85000"/>
                  </a:schemeClr>
                </a:solidFill>
                <a:latin typeface="+mj-lt"/>
              </a:rPr>
              <a:t>Contents</a:t>
            </a:r>
            <a:r>
              <a:rPr lang="en-US" altLang="zh-CN" sz="4400" b="1" spc="50" dirty="0">
                <a:solidFill>
                  <a:schemeClr val="accent4"/>
                </a:solidFill>
                <a:latin typeface="+mj-lt"/>
              </a:rPr>
              <a:t>■</a:t>
            </a:r>
            <a:endParaRPr lang="zh-CN" altLang="en-US" sz="4400" b="1" spc="50" dirty="0">
              <a:solidFill>
                <a:schemeClr val="accent4"/>
              </a:solidFill>
              <a:latin typeface="+mj-lt"/>
            </a:endParaRPr>
          </a:p>
        </p:txBody>
      </p:sp>
      <p:sp>
        <p:nvSpPr>
          <p:cNvPr id="9" name="文本框 8"/>
          <p:cNvSpPr txBox="1"/>
          <p:nvPr userDrawn="1"/>
        </p:nvSpPr>
        <p:spPr>
          <a:xfrm>
            <a:off x="1116549" y="3752395"/>
            <a:ext cx="738664" cy="2246769"/>
          </a:xfrm>
          <a:prstGeom prst="rect">
            <a:avLst/>
          </a:prstGeom>
          <a:noFill/>
        </p:spPr>
        <p:txBody>
          <a:bodyPr vert="eaVert" wrap="none" rtlCol="0">
            <a:spAutoFit/>
          </a:bodyPr>
          <a:lstStyle/>
          <a:p>
            <a:r>
              <a:rPr lang="zh-CN" altLang="en-US" sz="3600" b="1" spc="600" dirty="0">
                <a:solidFill>
                  <a:schemeClr val="accent1"/>
                </a:solidFill>
              </a:rPr>
              <a:t>结构大纲</a:t>
            </a:r>
          </a:p>
        </p:txBody>
      </p:sp>
      <p:sp>
        <p:nvSpPr>
          <p:cNvPr id="12" name="文本框 11"/>
          <p:cNvSpPr txBox="1"/>
          <p:nvPr userDrawn="1"/>
        </p:nvSpPr>
        <p:spPr>
          <a:xfrm>
            <a:off x="9519824" y="6600901"/>
            <a:ext cx="2523448" cy="246221"/>
          </a:xfrm>
          <a:prstGeom prst="rect">
            <a:avLst/>
          </a:prstGeom>
          <a:noFill/>
        </p:spPr>
        <p:txBody>
          <a:bodyPr wrap="none" rtlCol="0">
            <a:spAutoFit/>
          </a:bodyPr>
          <a:lstStyle/>
          <a:p>
            <a:pPr algn="r"/>
            <a:r>
              <a:rPr lang="en-US" altLang="zh-CN" sz="1000" spc="0" dirty="0">
                <a:solidFill>
                  <a:schemeClr val="bg1"/>
                </a:solidFill>
                <a:latin typeface="Arial" panose="020B0604020202020204" pitchFamily="34" charset="0"/>
                <a:ea typeface="微软雅黑" panose="020B0503020204020204" pitchFamily="34" charset="-122"/>
                <a:cs typeface="Arial" panose="020B0604020202020204" pitchFamily="34" charset="0"/>
              </a:rPr>
              <a:t>BEIJING</a:t>
            </a:r>
            <a:r>
              <a:rPr lang="en-US" altLang="zh-CN" sz="1000" spc="0"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 INSTITUTE OF TECHNOLOGY</a:t>
            </a:r>
            <a:endParaRPr lang="zh-CN" altLang="en-US" sz="1000" spc="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7" name="图片 56"/>
          <p:cNvPicPr>
            <a:picLocks noChangeAspect="1"/>
          </p:cNvPicPr>
          <p:nvPr userDrawn="1"/>
        </p:nvPicPr>
        <p:blipFill>
          <a:blip r:embed="rId2" cstate="print"/>
          <a:stretch>
            <a:fillRect/>
          </a:stretch>
        </p:blipFill>
        <p:spPr>
          <a:xfrm>
            <a:off x="10041148" y="78493"/>
            <a:ext cx="2025400" cy="566914"/>
          </a:xfrm>
          <a:prstGeom prst="rect">
            <a:avLst/>
          </a:prstGeom>
        </p:spPr>
      </p:pic>
      <p:sp>
        <p:nvSpPr>
          <p:cNvPr id="82"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3" name="图片 82"/>
          <p:cNvPicPr>
            <a:picLocks noChangeAspect="1"/>
          </p:cNvPicPr>
          <p:nvPr userDrawn="1"/>
        </p:nvPicPr>
        <p:blipFill>
          <a:blip r:embed="rId2" cstate="print"/>
          <a:stretch>
            <a:fillRect/>
          </a:stretch>
        </p:blipFill>
        <p:spPr>
          <a:xfrm>
            <a:off x="9793498" y="249943"/>
            <a:ext cx="2025400" cy="566914"/>
          </a:xfrm>
          <a:prstGeom prst="rect">
            <a:avLst/>
          </a:prstGeom>
        </p:spPr>
      </p:pic>
      <p:sp>
        <p:nvSpPr>
          <p:cNvPr id="84" name="矩形 83"/>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userDrawn="1"/>
        </p:nvGrpSpPr>
        <p:grpSpPr>
          <a:xfrm>
            <a:off x="598941" y="6399999"/>
            <a:ext cx="2542613" cy="276499"/>
            <a:chOff x="598941" y="6399999"/>
            <a:chExt cx="2542613" cy="276499"/>
          </a:xfrm>
          <a:solidFill>
            <a:schemeClr val="bg1"/>
          </a:solidFill>
        </p:grpSpPr>
        <p:grpSp>
          <p:nvGrpSpPr>
            <p:cNvPr id="86" name="组合 85"/>
            <p:cNvGrpSpPr/>
            <p:nvPr/>
          </p:nvGrpSpPr>
          <p:grpSpPr>
            <a:xfrm>
              <a:off x="2055693" y="6402621"/>
              <a:ext cx="1085861" cy="270805"/>
              <a:chOff x="10340336" y="2247899"/>
              <a:chExt cx="2724438" cy="679451"/>
            </a:xfrm>
            <a:grpFill/>
          </p:grpSpPr>
          <p:sp>
            <p:nvSpPr>
              <p:cNvPr id="10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0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02" name="组合 101"/>
              <p:cNvGrpSpPr/>
              <p:nvPr/>
            </p:nvGrpSpPr>
            <p:grpSpPr>
              <a:xfrm>
                <a:off x="10340336" y="2247899"/>
                <a:ext cx="547688" cy="679451"/>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 name="组合 102"/>
              <p:cNvGrpSpPr/>
              <p:nvPr/>
            </p:nvGrpSpPr>
            <p:grpSpPr>
              <a:xfrm>
                <a:off x="11192276" y="2400300"/>
                <a:ext cx="322175" cy="373063"/>
                <a:chOff x="3792874" y="3138488"/>
                <a:chExt cx="322175" cy="373063"/>
              </a:xfrm>
              <a:grpFill/>
            </p:grpSpPr>
            <p:sp>
              <p:nvSpPr>
                <p:cNvPr id="10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7" name="组合 86"/>
            <p:cNvGrpSpPr/>
            <p:nvPr/>
          </p:nvGrpSpPr>
          <p:grpSpPr>
            <a:xfrm>
              <a:off x="598941" y="6399999"/>
              <a:ext cx="1102619" cy="276499"/>
              <a:chOff x="6738929" y="2270918"/>
              <a:chExt cx="2766486" cy="693738"/>
            </a:xfrm>
            <a:grpFill/>
          </p:grpSpPr>
          <p:grpSp>
            <p:nvGrpSpPr>
              <p:cNvPr id="88" name="组合 87"/>
              <p:cNvGrpSpPr/>
              <p:nvPr/>
            </p:nvGrpSpPr>
            <p:grpSpPr>
              <a:xfrm>
                <a:off x="8180494" y="2355056"/>
                <a:ext cx="484188" cy="5095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6738929" y="2270918"/>
                <a:ext cx="549275" cy="693738"/>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7532962" y="2451100"/>
                <a:ext cx="368300" cy="317500"/>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9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r="20215"/>
          <a:stretch>
            <a:fillRect/>
          </a:stretch>
        </p:blipFill>
        <p:spPr>
          <a:xfrm>
            <a:off x="6592525" y="0"/>
            <a:ext cx="5609371" cy="6765696"/>
          </a:xfrm>
          <a:prstGeom prst="rect">
            <a:avLst/>
          </a:prstGeom>
        </p:spPr>
      </p:pic>
      <p:sp>
        <p:nvSpPr>
          <p:cNvPr id="63"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4" name="图片 63"/>
          <p:cNvPicPr>
            <a:picLocks noChangeAspect="1"/>
          </p:cNvPicPr>
          <p:nvPr userDrawn="1"/>
        </p:nvPicPr>
        <p:blipFill>
          <a:blip r:embed="rId3" cstate="print"/>
          <a:stretch>
            <a:fillRect/>
          </a:stretch>
        </p:blipFill>
        <p:spPr>
          <a:xfrm>
            <a:off x="9793498" y="249943"/>
            <a:ext cx="2025400" cy="566914"/>
          </a:xfrm>
          <a:prstGeom prst="rect">
            <a:avLst/>
          </a:prstGeom>
        </p:spPr>
      </p:pic>
      <p:sp>
        <p:nvSpPr>
          <p:cNvPr id="65" name="矩形 64"/>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userDrawn="1"/>
        </p:nvGrpSpPr>
        <p:grpSpPr>
          <a:xfrm>
            <a:off x="598941" y="6399999"/>
            <a:ext cx="2542613" cy="276499"/>
            <a:chOff x="598941" y="6399999"/>
            <a:chExt cx="2542613" cy="276499"/>
          </a:xfrm>
          <a:solidFill>
            <a:schemeClr val="bg1"/>
          </a:solidFill>
        </p:grpSpPr>
        <p:grpSp>
          <p:nvGrpSpPr>
            <p:cNvPr id="67" name="组合 66"/>
            <p:cNvGrpSpPr/>
            <p:nvPr/>
          </p:nvGrpSpPr>
          <p:grpSpPr>
            <a:xfrm>
              <a:off x="2055693" y="6402621"/>
              <a:ext cx="1085861" cy="270805"/>
              <a:chOff x="10340336" y="2247899"/>
              <a:chExt cx="2724438" cy="679451"/>
            </a:xfrm>
            <a:grpFill/>
          </p:grpSpPr>
          <p:sp>
            <p:nvSpPr>
              <p:cNvPr id="81"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2"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3" name="组合 82"/>
              <p:cNvGrpSpPr/>
              <p:nvPr/>
            </p:nvGrpSpPr>
            <p:grpSpPr>
              <a:xfrm>
                <a:off x="10340336" y="2247899"/>
                <a:ext cx="547688" cy="679451"/>
                <a:chOff x="5548313" y="2084388"/>
                <a:chExt cx="547688" cy="679451"/>
              </a:xfrm>
              <a:grpFill/>
            </p:grpSpPr>
            <p:sp>
              <p:nvSpPr>
                <p:cNvPr id="8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4" name="组合 83"/>
              <p:cNvGrpSpPr/>
              <p:nvPr/>
            </p:nvGrpSpPr>
            <p:grpSpPr>
              <a:xfrm>
                <a:off x="11192276" y="2400300"/>
                <a:ext cx="322175" cy="373063"/>
                <a:chOff x="3792874" y="3138488"/>
                <a:chExt cx="322175" cy="373063"/>
              </a:xfrm>
              <a:grpFill/>
            </p:grpSpPr>
            <p:sp>
              <p:nvSpPr>
                <p:cNvPr id="85"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8" name="组合 67"/>
            <p:cNvGrpSpPr/>
            <p:nvPr/>
          </p:nvGrpSpPr>
          <p:grpSpPr>
            <a:xfrm>
              <a:off x="598941" y="6399999"/>
              <a:ext cx="1102619" cy="276499"/>
              <a:chOff x="6738929" y="2270918"/>
              <a:chExt cx="2766486" cy="693738"/>
            </a:xfrm>
            <a:grpFill/>
          </p:grpSpPr>
          <p:grpSp>
            <p:nvGrpSpPr>
              <p:cNvPr id="69" name="组合 68"/>
              <p:cNvGrpSpPr/>
              <p:nvPr/>
            </p:nvGrpSpPr>
            <p:grpSpPr>
              <a:xfrm>
                <a:off x="8180494" y="2355056"/>
                <a:ext cx="484188" cy="509588"/>
                <a:chOff x="6113463" y="3541713"/>
                <a:chExt cx="484188" cy="509588"/>
              </a:xfrm>
              <a:grpFill/>
            </p:grpSpPr>
            <p:sp>
              <p:nvSpPr>
                <p:cNvPr id="7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0" name="组合 69"/>
              <p:cNvGrpSpPr/>
              <p:nvPr/>
            </p:nvGrpSpPr>
            <p:grpSpPr>
              <a:xfrm>
                <a:off x="6738929" y="2270918"/>
                <a:ext cx="549275" cy="693738"/>
                <a:chOff x="6108700" y="2066926"/>
                <a:chExt cx="549275" cy="693738"/>
              </a:xfrm>
              <a:grpFill/>
            </p:grpSpPr>
            <p:sp>
              <p:nvSpPr>
                <p:cNvPr id="7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1" name="组合 70"/>
              <p:cNvGrpSpPr/>
              <p:nvPr/>
            </p:nvGrpSpPr>
            <p:grpSpPr>
              <a:xfrm>
                <a:off x="7532962" y="2451100"/>
                <a:ext cx="368300" cy="317500"/>
                <a:chOff x="6186488" y="2930526"/>
                <a:chExt cx="368300" cy="317500"/>
              </a:xfrm>
              <a:grpFill/>
            </p:grpSpPr>
            <p:sp>
              <p:nvSpPr>
                <p:cNvPr id="7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2"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3"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目录样式4">
    <p:spTree>
      <p:nvGrpSpPr>
        <p:cNvPr id="1" name=""/>
        <p:cNvGrpSpPr/>
        <p:nvPr/>
      </p:nvGrpSpPr>
      <p:grpSpPr>
        <a:xfrm>
          <a:off x="0" y="0"/>
          <a:ext cx="0" cy="0"/>
          <a:chOff x="0" y="0"/>
          <a:chExt cx="0" cy="0"/>
        </a:xfrm>
      </p:grpSpPr>
      <p:sp>
        <p:nvSpPr>
          <p:cNvPr id="89" name="椭圆 88"/>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88" name="椭圆 87"/>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87" name="图片 86"/>
          <p:cNvPicPr>
            <a:picLocks noChangeAspect="1"/>
          </p:cNvPicPr>
          <p:nvPr userDrawn="1"/>
        </p:nvPicPr>
        <p:blipFill rotWithShape="1">
          <a:blip r:embed="rId2" cstate="hqprint"/>
          <a:srcRect l="18116" t="7030" r="31559" b="11337"/>
          <a:stretch>
            <a:fillRect/>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90" name="图片 89"/>
          <p:cNvPicPr>
            <a:picLocks noChangeAspect="1"/>
          </p:cNvPicPr>
          <p:nvPr userDrawn="1"/>
        </p:nvPicPr>
        <p:blipFill>
          <a:blip r:embed="rId3" cstate="print"/>
          <a:stretch>
            <a:fillRect/>
          </a:stretch>
        </p:blipFill>
        <p:spPr>
          <a:xfrm>
            <a:off x="9837818" y="252089"/>
            <a:ext cx="1969223" cy="432990"/>
          </a:xfrm>
          <a:prstGeom prst="rect">
            <a:avLst/>
          </a:prstGeom>
        </p:spPr>
      </p:pic>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marL="0" marR="0" lvl="0" indent="457200" defTabSz="9144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cs typeface="+mn-ea"/>
              <a:sym typeface="+mn-lt"/>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srcRect l="29063" r="32938"/>
          <a:stretch>
            <a:fillRect/>
          </a:stretch>
        </p:blipFill>
        <p:spPr>
          <a:xfrm>
            <a:off x="0" y="0"/>
            <a:ext cx="3914775" cy="6857999"/>
          </a:xfrm>
          <a:prstGeom prst="rect">
            <a:avLst/>
          </a:prstGeom>
        </p:spPr>
      </p:pic>
      <p:sp>
        <p:nvSpPr>
          <p:cNvPr id="13" name="矩形 12"/>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userDrawn="1"/>
        </p:nvGrpSpPr>
        <p:grpSpPr>
          <a:xfrm>
            <a:off x="3961505" y="2797003"/>
            <a:ext cx="122686" cy="1263995"/>
            <a:chOff x="4630742" y="2258287"/>
            <a:chExt cx="122686" cy="1263995"/>
          </a:xfrm>
          <a:solidFill>
            <a:schemeClr val="accent4"/>
          </a:solidFill>
        </p:grpSpPr>
        <p:sp>
          <p:nvSpPr>
            <p:cNvPr id="22" name="等腰三角形 21"/>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p:cNvSpPr/>
          <p:nvPr userDrawn="1"/>
        </p:nvSpPr>
        <p:spPr>
          <a:xfrm>
            <a:off x="846867" y="2752385"/>
            <a:ext cx="2197100" cy="923330"/>
          </a:xfrm>
          <a:prstGeom prst="rect">
            <a:avLst/>
          </a:prstGeom>
        </p:spPr>
        <p:txBody>
          <a:bodyPr wrap="square">
            <a:spAutoFit/>
          </a:bodyPr>
          <a:lstStyle/>
          <a:p>
            <a:pPr lvl="0" algn="dist"/>
            <a:r>
              <a:rPr lang="zh-CN" altLang="en-US" sz="5400" spc="600" dirty="0">
                <a:solidFill>
                  <a:schemeClr val="bg1"/>
                </a:solidFill>
                <a:latin typeface="+mn-ea"/>
                <a:ea typeface="+mn-ea"/>
              </a:rPr>
              <a:t>目录</a:t>
            </a:r>
          </a:p>
        </p:txBody>
      </p:sp>
      <p:sp>
        <p:nvSpPr>
          <p:cNvPr id="44" name="矩形 43"/>
          <p:cNvSpPr/>
          <p:nvPr userDrawn="1"/>
        </p:nvSpPr>
        <p:spPr>
          <a:xfrm>
            <a:off x="963806" y="3595872"/>
            <a:ext cx="1906502" cy="461665"/>
          </a:xfrm>
          <a:prstGeom prst="rect">
            <a:avLst/>
          </a:prstGeom>
        </p:spPr>
        <p:txBody>
          <a:bodyPr wrap="square">
            <a:spAutoFit/>
          </a:bodyPr>
          <a:lstStyle/>
          <a:p>
            <a:pPr lvl="0" algn="dist"/>
            <a:r>
              <a:rPr lang="en-US" altLang="zh-CN" sz="2400" dirty="0">
                <a:solidFill>
                  <a:schemeClr val="bg1"/>
                </a:solidFill>
              </a:rPr>
              <a:t>CONTENTS</a:t>
            </a:r>
          </a:p>
        </p:txBody>
      </p:sp>
      <p:cxnSp>
        <p:nvCxnSpPr>
          <p:cNvPr id="45" name="直接连接符 44"/>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srcRect r="15912" b="16285"/>
          <a:stretch>
            <a:fillRect/>
          </a:stretch>
        </p:blipFill>
        <p:spPr>
          <a:xfrm>
            <a:off x="7258050" y="1942165"/>
            <a:ext cx="4949784" cy="4933648"/>
          </a:xfrm>
          <a:prstGeom prst="rect">
            <a:avLst/>
          </a:prstGeom>
        </p:spPr>
      </p:pic>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userDrawn="1"/>
        </p:nvPicPr>
        <p:blipFill>
          <a:blip r:embed="rId2" cstate="print"/>
          <a:stretch>
            <a:fillRect/>
          </a:stretch>
        </p:blipFill>
        <p:spPr>
          <a:xfrm>
            <a:off x="6943725" y="493231"/>
            <a:ext cx="5251028" cy="5254131"/>
          </a:xfrm>
          <a:prstGeom prst="rect">
            <a:avLst/>
          </a:prstGeom>
        </p:spPr>
      </p:pic>
      <p:sp>
        <p:nvSpPr>
          <p:cNvPr id="10" name="矩形 9"/>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占位符 15"/>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p>
        </p:txBody>
      </p:sp>
      <p:sp>
        <p:nvSpPr>
          <p:cNvPr id="122" name="文本占位符 15"/>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p>
        </p:txBody>
      </p:sp>
      <p:sp>
        <p:nvSpPr>
          <p:cNvPr id="123" name="文本占位符 15"/>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p>
          <a:p>
            <a:pPr lvl="0"/>
            <a:endParaRPr lang="zh-CN" altLang="en-US" dirty="0"/>
          </a:p>
        </p:txBody>
      </p:sp>
      <p:sp>
        <p:nvSpPr>
          <p:cNvPr id="2" name="矩形 1"/>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endParaRPr lang="zh-CN" altLang="en-US">
              <a:cs typeface="+mn-ea"/>
            </a:endParaRPr>
          </a:p>
        </p:txBody>
      </p:sp>
      <p:grpSp>
        <p:nvGrpSpPr>
          <p:cNvPr id="115" name="组合 114"/>
          <p:cNvGrpSpPr/>
          <p:nvPr userDrawn="1"/>
        </p:nvGrpSpPr>
        <p:grpSpPr>
          <a:xfrm>
            <a:off x="684666" y="6423435"/>
            <a:ext cx="1915659" cy="208321"/>
            <a:chOff x="598941" y="6399999"/>
            <a:chExt cx="2542613" cy="276499"/>
          </a:xfrm>
          <a:solidFill>
            <a:schemeClr val="accent3"/>
          </a:solidFill>
        </p:grpSpPr>
        <p:grpSp>
          <p:nvGrpSpPr>
            <p:cNvPr id="117" name="组合 116"/>
            <p:cNvGrpSpPr/>
            <p:nvPr/>
          </p:nvGrpSpPr>
          <p:grpSpPr>
            <a:xfrm>
              <a:off x="2055693" y="6402621"/>
              <a:ext cx="1085861" cy="270805"/>
              <a:chOff x="10340336" y="2247899"/>
              <a:chExt cx="2724438" cy="679451"/>
            </a:xfrm>
            <a:grpFill/>
          </p:grpSpPr>
          <p:sp>
            <p:nvSpPr>
              <p:cNvPr id="134"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35"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36" name="组合 135"/>
              <p:cNvGrpSpPr/>
              <p:nvPr/>
            </p:nvGrpSpPr>
            <p:grpSpPr>
              <a:xfrm>
                <a:off x="10340336" y="2247899"/>
                <a:ext cx="547688" cy="679451"/>
                <a:chOff x="5548313" y="2084388"/>
                <a:chExt cx="547688" cy="679451"/>
              </a:xfrm>
              <a:grpFill/>
            </p:grpSpPr>
            <p:sp>
              <p:nvSpPr>
                <p:cNvPr id="14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7" name="组合 136"/>
              <p:cNvGrpSpPr/>
              <p:nvPr/>
            </p:nvGrpSpPr>
            <p:grpSpPr>
              <a:xfrm>
                <a:off x="11192276" y="2400300"/>
                <a:ext cx="322175" cy="373063"/>
                <a:chOff x="3792874" y="3138488"/>
                <a:chExt cx="322175" cy="373063"/>
              </a:xfrm>
              <a:grpFill/>
            </p:grpSpPr>
            <p:sp>
              <p:nvSpPr>
                <p:cNvPr id="138"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18" name="组合 117"/>
            <p:cNvGrpSpPr/>
            <p:nvPr/>
          </p:nvGrpSpPr>
          <p:grpSpPr>
            <a:xfrm>
              <a:off x="598941" y="6399999"/>
              <a:ext cx="1102619" cy="276499"/>
              <a:chOff x="6738929" y="2270918"/>
              <a:chExt cx="2766486" cy="693738"/>
            </a:xfrm>
            <a:grpFill/>
          </p:grpSpPr>
          <p:grpSp>
            <p:nvGrpSpPr>
              <p:cNvPr id="119" name="组合 118"/>
              <p:cNvGrpSpPr/>
              <p:nvPr/>
            </p:nvGrpSpPr>
            <p:grpSpPr>
              <a:xfrm>
                <a:off x="8180494" y="2355056"/>
                <a:ext cx="484188" cy="509588"/>
                <a:chOff x="6113463" y="3541713"/>
                <a:chExt cx="484188" cy="509588"/>
              </a:xfrm>
              <a:grpFill/>
            </p:grpSpPr>
            <p:sp>
              <p:nvSpPr>
                <p:cNvPr id="13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1" name="组合 120"/>
              <p:cNvGrpSpPr/>
              <p:nvPr/>
            </p:nvGrpSpPr>
            <p:grpSpPr>
              <a:xfrm>
                <a:off x="6738929" y="2270918"/>
                <a:ext cx="549275" cy="693738"/>
                <a:chOff x="6108700" y="2066926"/>
                <a:chExt cx="549275" cy="693738"/>
              </a:xfrm>
              <a:grpFill/>
            </p:grpSpPr>
            <p:sp>
              <p:nvSpPr>
                <p:cNvPr id="13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4" name="组合 123"/>
              <p:cNvGrpSpPr/>
              <p:nvPr/>
            </p:nvGrpSpPr>
            <p:grpSpPr>
              <a:xfrm>
                <a:off x="7532962" y="2451100"/>
                <a:ext cx="368300" cy="317500"/>
                <a:chOff x="6186488" y="2930526"/>
                <a:chExt cx="368300" cy="317500"/>
              </a:xfrm>
              <a:grpFill/>
            </p:grpSpPr>
            <p:sp>
              <p:nvSpPr>
                <p:cNvPr id="12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25"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26"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143" name="图片 142"/>
          <p:cNvPicPr>
            <a:picLocks noChangeAspect="1"/>
          </p:cNvPicPr>
          <p:nvPr userDrawn="1"/>
        </p:nvPicPr>
        <p:blipFill>
          <a:blip r:embed="rId3" cstate="print"/>
          <a:stretch>
            <a:fillRect/>
          </a:stretch>
        </p:blipFill>
        <p:spPr>
          <a:xfrm>
            <a:off x="10203766" y="6386257"/>
            <a:ext cx="1257421" cy="276480"/>
          </a:xfrm>
          <a:prstGeom prst="rect">
            <a:avLst/>
          </a:prstGeom>
        </p:spPr>
      </p:pic>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 name="图片 3"/>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11" name="图片 10"/>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2"/>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8" name="任意多边形: 形状 39"/>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39"/>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39"/>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74"/>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标题 47"/>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13" name="文本占位符 87"/>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14" name="文本占位符 53"/>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algn="l">
              <a:lnSpc>
                <a:spcPct val="130000"/>
              </a:lnSpc>
            </a:pPr>
            <a:r>
              <a:rPr lang="en-US" altLang="zh-CN" sz="2400" b="1" i="0" spc="100" dirty="0">
                <a:solidFill>
                  <a:schemeClr val="accent3"/>
                </a:solidFill>
                <a:latin typeface="+mn-ea"/>
              </a:rPr>
              <a:t>◀ BIT</a:t>
            </a:r>
            <a:r>
              <a:rPr lang="en-US" altLang="zh-CN" sz="2400" b="1" i="0" spc="100" baseline="0" dirty="0">
                <a:solidFill>
                  <a:schemeClr val="accent3"/>
                </a:solidFill>
                <a:latin typeface="+mn-ea"/>
              </a:rPr>
              <a:t> </a:t>
            </a:r>
            <a:r>
              <a:rPr lang="en-US" altLang="zh-CN" sz="2400" b="1" i="0" spc="100" dirty="0">
                <a:solidFill>
                  <a:schemeClr val="accent3"/>
                </a:solidFill>
                <a:latin typeface="+mn-ea"/>
              </a:rPr>
              <a:t>▶</a:t>
            </a:r>
            <a:endParaRPr lang="zh-CN" altLang="en-US" sz="2400" b="1" i="0" spc="100" dirty="0">
              <a:solidFill>
                <a:schemeClr val="accent3"/>
              </a:solidFill>
              <a:latin typeface="+mn-ea"/>
            </a:endParaRPr>
          </a:p>
        </p:txBody>
      </p:sp>
      <p:pic>
        <p:nvPicPr>
          <p:cNvPr id="23" name="图片 22"/>
          <p:cNvPicPr>
            <a:picLocks noChangeAspect="1"/>
          </p:cNvPicPr>
          <p:nvPr userDrawn="1"/>
        </p:nvPicPr>
        <p:blipFill>
          <a:blip r:embed="rId4"/>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p:cNvGrpSpPr/>
            <p:nvPr/>
          </p:nvGrpSpPr>
          <p:grpSpPr>
            <a:xfrm>
              <a:off x="2055693" y="6402621"/>
              <a:ext cx="1085861" cy="270805"/>
              <a:chOff x="10340336" y="2247899"/>
              <a:chExt cx="2724438" cy="679451"/>
            </a:xfrm>
            <a:grpFill/>
          </p:grpSpPr>
          <p:sp>
            <p:nvSpPr>
              <p:cNvPr id="3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1" name="组合 40"/>
              <p:cNvGrpSpPr/>
              <p:nvPr/>
            </p:nvGrpSpPr>
            <p:grpSpPr>
              <a:xfrm>
                <a:off x="10340336" y="2247899"/>
                <a:ext cx="547688" cy="679451"/>
                <a:chOff x="5548313" y="2084388"/>
                <a:chExt cx="547688" cy="679451"/>
              </a:xfrm>
              <a:grpFill/>
            </p:grpSpPr>
            <p:sp>
              <p:nvSpPr>
                <p:cNvPr id="4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11192276" y="2400300"/>
                <a:ext cx="322175" cy="373063"/>
                <a:chOff x="3792874" y="3138488"/>
                <a:chExt cx="322175" cy="373063"/>
              </a:xfrm>
              <a:grpFill/>
            </p:grpSpPr>
            <p:sp>
              <p:nvSpPr>
                <p:cNvPr id="4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6" name="组合 25"/>
            <p:cNvGrpSpPr/>
            <p:nvPr/>
          </p:nvGrpSpPr>
          <p:grpSpPr>
            <a:xfrm>
              <a:off x="598941" y="6399999"/>
              <a:ext cx="1102619" cy="276499"/>
              <a:chOff x="6738929" y="2270918"/>
              <a:chExt cx="2766486" cy="693738"/>
            </a:xfrm>
            <a:grpFill/>
          </p:grpSpPr>
          <p:grpSp>
            <p:nvGrpSpPr>
              <p:cNvPr id="27" name="组合 26"/>
              <p:cNvGrpSpPr/>
              <p:nvPr/>
            </p:nvGrpSpPr>
            <p:grpSpPr>
              <a:xfrm>
                <a:off x="8180494" y="2355056"/>
                <a:ext cx="484188" cy="509588"/>
                <a:chOff x="6113463" y="3541713"/>
                <a:chExt cx="484188" cy="509588"/>
              </a:xfrm>
              <a:grpFill/>
            </p:grpSpPr>
            <p:sp>
              <p:nvSpPr>
                <p:cNvPr id="3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 name="组合 27"/>
              <p:cNvGrpSpPr/>
              <p:nvPr/>
            </p:nvGrpSpPr>
            <p:grpSpPr>
              <a:xfrm>
                <a:off x="6738929" y="2270918"/>
                <a:ext cx="549275" cy="693738"/>
                <a:chOff x="6108700" y="2066926"/>
                <a:chExt cx="549275" cy="693738"/>
              </a:xfrm>
              <a:grpFill/>
            </p:grpSpPr>
            <p:sp>
              <p:nvSpPr>
                <p:cNvPr id="3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9" name="组合 28"/>
              <p:cNvGrpSpPr/>
              <p:nvPr/>
            </p:nvGrpSpPr>
            <p:grpSpPr>
              <a:xfrm>
                <a:off x="7532962" y="2451100"/>
                <a:ext cx="368300" cy="317500"/>
                <a:chOff x="6186488" y="2930526"/>
                <a:chExt cx="368300" cy="317500"/>
              </a:xfrm>
              <a:grpFill/>
            </p:grpSpPr>
            <p:sp>
              <p:nvSpPr>
                <p:cNvPr id="3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5" name="文本框 44"/>
          <p:cNvSpPr txBox="1"/>
          <p:nvPr userDrawn="1"/>
        </p:nvSpPr>
        <p:spPr>
          <a:xfrm>
            <a:off x="-2647787" y="-2281727"/>
            <a:ext cx="6031920" cy="11172289"/>
          </a:xfrm>
          <a:prstGeom prst="rect">
            <a:avLst/>
          </a:prstGeom>
          <a:noFill/>
        </p:spPr>
        <p:txBody>
          <a:bodyPr wrap="square" rtlCol="0">
            <a:spAutoFit/>
          </a:bodyPr>
          <a:lstStyle/>
          <a:p>
            <a:r>
              <a:rPr lang="en-US" altLang="zh-CN" sz="72000" dirty="0">
                <a:solidFill>
                  <a:schemeClr val="bg1">
                    <a:alpha val="40000"/>
                  </a:schemeClr>
                </a:solidFill>
              </a:rPr>
              <a:t>0</a:t>
            </a:r>
            <a:endParaRPr lang="zh-CN" altLang="en-US" sz="72000" dirty="0">
              <a:solidFill>
                <a:schemeClr val="bg1">
                  <a:alpha val="40000"/>
                </a:schemeClr>
              </a:solidFill>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grpSp>
        <p:nvGrpSpPr>
          <p:cNvPr id="9" name="Group 6"/>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p:cNvGrpSpPr/>
            <p:nvPr/>
          </p:nvGrpSpPr>
          <p:grpSpPr>
            <a:xfrm>
              <a:off x="2055693" y="6402621"/>
              <a:ext cx="1085861" cy="270805"/>
              <a:chOff x="10340336" y="2247899"/>
              <a:chExt cx="2724438" cy="679451"/>
            </a:xfrm>
            <a:grpFill/>
          </p:grpSpPr>
          <p:sp>
            <p:nvSpPr>
              <p:cNvPr id="8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9" name="组合 88"/>
              <p:cNvGrpSpPr/>
              <p:nvPr/>
            </p:nvGrpSpPr>
            <p:grpSpPr>
              <a:xfrm>
                <a:off x="10340336" y="2247899"/>
                <a:ext cx="547688" cy="679451"/>
                <a:chOff x="5548313" y="2084388"/>
                <a:chExt cx="547688" cy="679451"/>
              </a:xfrm>
              <a:grpFill/>
            </p:grpSpPr>
            <p:sp>
              <p:nvSpPr>
                <p:cNvPr id="9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11192276" y="2400300"/>
                <a:ext cx="322175" cy="373063"/>
                <a:chOff x="3792874" y="3138488"/>
                <a:chExt cx="322175" cy="373063"/>
              </a:xfrm>
              <a:grpFill/>
            </p:grpSpPr>
            <p:sp>
              <p:nvSpPr>
                <p:cNvPr id="9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4" name="组合 73"/>
            <p:cNvGrpSpPr/>
            <p:nvPr/>
          </p:nvGrpSpPr>
          <p:grpSpPr>
            <a:xfrm>
              <a:off x="598941" y="6399999"/>
              <a:ext cx="1102619" cy="276499"/>
              <a:chOff x="6738929" y="2270918"/>
              <a:chExt cx="2766486" cy="693738"/>
            </a:xfrm>
            <a:grpFill/>
          </p:grpSpPr>
          <p:grpSp>
            <p:nvGrpSpPr>
              <p:cNvPr id="75" name="组合 74"/>
              <p:cNvGrpSpPr/>
              <p:nvPr/>
            </p:nvGrpSpPr>
            <p:grpSpPr>
              <a:xfrm>
                <a:off x="8180494" y="2355056"/>
                <a:ext cx="484188" cy="509588"/>
                <a:chOff x="6113463" y="3541713"/>
                <a:chExt cx="484188" cy="509588"/>
              </a:xfrm>
              <a:grpFill/>
            </p:grpSpPr>
            <p:sp>
              <p:nvSpPr>
                <p:cNvPr id="8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6" name="组合 75"/>
              <p:cNvGrpSpPr/>
              <p:nvPr/>
            </p:nvGrpSpPr>
            <p:grpSpPr>
              <a:xfrm>
                <a:off x="6738929" y="2270918"/>
                <a:ext cx="549275" cy="693738"/>
                <a:chOff x="6108700" y="2066926"/>
                <a:chExt cx="549275" cy="693738"/>
              </a:xfrm>
              <a:grpFill/>
            </p:grpSpPr>
            <p:sp>
              <p:nvSpPr>
                <p:cNvPr id="8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组合 76"/>
              <p:cNvGrpSpPr/>
              <p:nvPr/>
            </p:nvGrpSpPr>
            <p:grpSpPr>
              <a:xfrm>
                <a:off x="7532962" y="2451100"/>
                <a:ext cx="368300" cy="317500"/>
                <a:chOff x="6186488" y="2930526"/>
                <a:chExt cx="368300" cy="317500"/>
              </a:xfrm>
              <a:grpFill/>
            </p:grpSpPr>
            <p:sp>
              <p:nvSpPr>
                <p:cNvPr id="8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p:cNvSpPr/>
          <p:nvPr userDrawn="1">
            <p:custDataLst>
              <p:tags r:id="rId1"/>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PA-矩形 7"/>
          <p:cNvSpPr/>
          <p:nvPr userDrawn="1">
            <p:custDataLst>
              <p:tags r:id="rId2"/>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stretch>
            <a:fillRect/>
          </a:stretch>
        </p:blipFill>
        <p:spPr>
          <a:xfrm>
            <a:off x="-2610651" y="161103"/>
            <a:ext cx="6791691" cy="6535792"/>
          </a:xfrm>
          <a:prstGeom prst="rect">
            <a:avLst/>
          </a:prstGeom>
        </p:spPr>
      </p:pic>
      <p:sp>
        <p:nvSpPr>
          <p:cNvPr id="3" name="矩形 2"/>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dirty="0">
              <a:cs typeface="+mn-ea"/>
              <a:sym typeface="+mn-lt"/>
            </a:endParaRPr>
          </a:p>
        </p:txBody>
      </p:sp>
      <p:sp>
        <p:nvSpPr>
          <p:cNvPr id="31" name="任意多边形: 形状 30"/>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48" name="标题 47"/>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60" name="文本占位符 87"/>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38" name="文本占位符 53"/>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pic>
        <p:nvPicPr>
          <p:cNvPr id="8" name="图片 7"/>
          <p:cNvPicPr>
            <a:picLocks noChangeAspect="1"/>
          </p:cNvPicPr>
          <p:nvPr userDrawn="1"/>
        </p:nvPicPr>
        <p:blipFill>
          <a:blip r:embed="rId5" cstate="print"/>
          <a:stretch>
            <a:fillRect/>
          </a:stretch>
        </p:blipFill>
        <p:spPr>
          <a:xfrm>
            <a:off x="1111261" y="2359437"/>
            <a:ext cx="2855386" cy="2169616"/>
          </a:xfrm>
          <a:prstGeom prst="rect">
            <a:avLst/>
          </a:prstGeom>
        </p:spPr>
      </p:pic>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grpSp>
        <p:nvGrpSpPr>
          <p:cNvPr id="13" name="组合 12"/>
          <p:cNvGrpSpPr/>
          <p:nvPr userDrawn="1"/>
        </p:nvGrpSpPr>
        <p:grpSpPr>
          <a:xfrm>
            <a:off x="598941" y="6399999"/>
            <a:ext cx="2542613" cy="276499"/>
            <a:chOff x="598941" y="6399999"/>
            <a:chExt cx="2542613" cy="276499"/>
          </a:xfrm>
          <a:solidFill>
            <a:schemeClr val="bg1"/>
          </a:solidFill>
        </p:grpSpPr>
        <p:grpSp>
          <p:nvGrpSpPr>
            <p:cNvPr id="14" name="组合 13"/>
            <p:cNvGrpSpPr/>
            <p:nvPr/>
          </p:nvGrpSpPr>
          <p:grpSpPr>
            <a:xfrm>
              <a:off x="2055693" y="6402621"/>
              <a:ext cx="1085861" cy="270805"/>
              <a:chOff x="10340336" y="2247899"/>
              <a:chExt cx="2724438" cy="679451"/>
            </a:xfrm>
            <a:grpFill/>
          </p:grpSpPr>
          <p:sp>
            <p:nvSpPr>
              <p:cNvPr id="28"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9"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10340336" y="2247899"/>
                <a:ext cx="547688" cy="679451"/>
                <a:chOff x="5548313" y="2084388"/>
                <a:chExt cx="547688" cy="679451"/>
              </a:xfrm>
              <a:grpFill/>
            </p:grpSpPr>
            <p:sp>
              <p:nvSpPr>
                <p:cNvPr id="35"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11192276" y="2400300"/>
                <a:ext cx="322175" cy="373063"/>
                <a:chOff x="3792874" y="3138488"/>
                <a:chExt cx="322175" cy="373063"/>
              </a:xfrm>
              <a:grpFill/>
            </p:grpSpPr>
            <p:sp>
              <p:nvSpPr>
                <p:cNvPr id="32"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5" name="组合 14"/>
            <p:cNvGrpSpPr/>
            <p:nvPr/>
          </p:nvGrpSpPr>
          <p:grpSpPr>
            <a:xfrm>
              <a:off x="598941" y="6399999"/>
              <a:ext cx="1102619" cy="276499"/>
              <a:chOff x="6738929" y="2270918"/>
              <a:chExt cx="2766486" cy="693738"/>
            </a:xfrm>
            <a:grpFill/>
          </p:grpSpPr>
          <p:grpSp>
            <p:nvGrpSpPr>
              <p:cNvPr id="16" name="组合 15"/>
              <p:cNvGrpSpPr/>
              <p:nvPr/>
            </p:nvGrpSpPr>
            <p:grpSpPr>
              <a:xfrm>
                <a:off x="8180494" y="2355056"/>
                <a:ext cx="484188" cy="509588"/>
                <a:chOff x="6113463" y="3541713"/>
                <a:chExt cx="484188" cy="509588"/>
              </a:xfrm>
              <a:grpFill/>
            </p:grpSpPr>
            <p:sp>
              <p:nvSpPr>
                <p:cNvPr id="26"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6738929" y="2270918"/>
                <a:ext cx="549275" cy="693738"/>
                <a:chOff x="6108700" y="2066926"/>
                <a:chExt cx="549275" cy="693738"/>
              </a:xfrm>
              <a:grpFill/>
            </p:grpSpPr>
            <p:sp>
              <p:nvSpPr>
                <p:cNvPr id="24"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7532962" y="2451100"/>
                <a:ext cx="368300" cy="317500"/>
                <a:chOff x="6186488" y="2930526"/>
                <a:chExt cx="368300" cy="317500"/>
              </a:xfrm>
              <a:grpFill/>
            </p:grpSpPr>
            <p:sp>
              <p:nvSpPr>
                <p:cNvPr id="21"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0"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任意多边形: 形状 118"/>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6" name="任意多边形: 形状 105"/>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8" name="任意多边形: 形状 117"/>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9" name="任意多边形: 形状 83"/>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50" name="任意多边形: 形状 83"/>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102" name="任意多边形: 形状 101"/>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4" name="任意多边形: 形状 83"/>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48" name="标题 47"/>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p>
        </p:txBody>
      </p:sp>
      <p:sp>
        <p:nvSpPr>
          <p:cNvPr id="38" name="文本占位符 53"/>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cxnSp>
        <p:nvCxnSpPr>
          <p:cNvPr id="18" name="直接连接符 17"/>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p:cNvGrpSpPr/>
            <p:nvPr/>
          </p:nvGrpSpPr>
          <p:grpSpPr>
            <a:xfrm>
              <a:off x="2055693" y="6402621"/>
              <a:ext cx="1085861" cy="270805"/>
              <a:chOff x="10340336" y="2247899"/>
              <a:chExt cx="2724438" cy="679451"/>
            </a:xfrm>
            <a:grpFill/>
          </p:grpSpPr>
          <p:sp>
            <p:nvSpPr>
              <p:cNvPr id="8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9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91" name="组合 90"/>
              <p:cNvGrpSpPr/>
              <p:nvPr/>
            </p:nvGrpSpPr>
            <p:grpSpPr>
              <a:xfrm>
                <a:off x="10340336" y="2247899"/>
                <a:ext cx="547688" cy="679451"/>
                <a:chOff x="5548313" y="2084388"/>
                <a:chExt cx="547688" cy="679451"/>
              </a:xfrm>
              <a:grpFill/>
            </p:grpSpPr>
            <p:sp>
              <p:nvSpPr>
                <p:cNvPr id="9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 name="组合 91"/>
              <p:cNvGrpSpPr/>
              <p:nvPr/>
            </p:nvGrpSpPr>
            <p:grpSpPr>
              <a:xfrm>
                <a:off x="11192276" y="2400300"/>
                <a:ext cx="322175" cy="373063"/>
                <a:chOff x="3792874" y="3138488"/>
                <a:chExt cx="322175" cy="373063"/>
              </a:xfrm>
              <a:grpFill/>
            </p:grpSpPr>
            <p:sp>
              <p:nvSpPr>
                <p:cNvPr id="9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4" name="组合 53"/>
            <p:cNvGrpSpPr/>
            <p:nvPr/>
          </p:nvGrpSpPr>
          <p:grpSpPr>
            <a:xfrm>
              <a:off x="598941" y="6399999"/>
              <a:ext cx="1102619" cy="276499"/>
              <a:chOff x="6738929" y="2270918"/>
              <a:chExt cx="2766486" cy="693738"/>
            </a:xfrm>
            <a:grpFill/>
          </p:grpSpPr>
          <p:grpSp>
            <p:nvGrpSpPr>
              <p:cNvPr id="55" name="组合 54"/>
              <p:cNvGrpSpPr/>
              <p:nvPr/>
            </p:nvGrpSpPr>
            <p:grpSpPr>
              <a:xfrm>
                <a:off x="8180494" y="2355056"/>
                <a:ext cx="484188" cy="509588"/>
                <a:chOff x="6113463" y="3541713"/>
                <a:chExt cx="484188" cy="509588"/>
              </a:xfrm>
              <a:grpFill/>
            </p:grpSpPr>
            <p:sp>
              <p:nvSpPr>
                <p:cNvPr id="8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6738929" y="2270918"/>
                <a:ext cx="549275" cy="693738"/>
                <a:chOff x="6108700" y="2066926"/>
                <a:chExt cx="549275" cy="693738"/>
              </a:xfrm>
              <a:grpFill/>
            </p:grpSpPr>
            <p:sp>
              <p:nvSpPr>
                <p:cNvPr id="8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7532962" y="2451100"/>
                <a:ext cx="368300" cy="317500"/>
                <a:chOff x="6186488" y="2930526"/>
                <a:chExt cx="368300" cy="317500"/>
              </a:xfrm>
              <a:grpFill/>
            </p:grpSpPr>
            <p:sp>
              <p:nvSpPr>
                <p:cNvPr id="6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封面样式2-尾页">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19"/>
          <p:cNvSpPr/>
          <p:nvPr userDrawn="1"/>
        </p:nvSpPr>
        <p:spPr>
          <a:xfrm flipH="1" flipV="1">
            <a:off x="4442085" y="3759199"/>
            <a:ext cx="3307830" cy="2335892"/>
          </a:xfrm>
          <a:custGeom>
            <a:avLst/>
            <a:gdLst>
              <a:gd name="connsiteX0" fmla="*/ 3162300 w 3162300"/>
              <a:gd name="connsiteY0" fmla="*/ 2147409 h 2147409"/>
              <a:gd name="connsiteX1" fmla="*/ 0 w 3162300"/>
              <a:gd name="connsiteY1" fmla="*/ 2147409 h 2147409"/>
              <a:gd name="connsiteX2" fmla="*/ 0 w 3162300"/>
              <a:gd name="connsiteY2" fmla="*/ 1565265 h 2147409"/>
              <a:gd name="connsiteX3" fmla="*/ 0 w 3162300"/>
              <a:gd name="connsiteY3" fmla="*/ 1544697 h 2147409"/>
              <a:gd name="connsiteX4" fmla="*/ 0 w 3162300"/>
              <a:gd name="connsiteY4" fmla="*/ 0 h 2147409"/>
              <a:gd name="connsiteX5" fmla="*/ 1585774 w 3162300"/>
              <a:gd name="connsiteY5" fmla="*/ 1112898 h 2147409"/>
              <a:gd name="connsiteX6" fmla="*/ 3162300 w 3162300"/>
              <a:gd name="connsiteY6" fmla="*/ 0 h 2147409"/>
              <a:gd name="connsiteX7" fmla="*/ 3162300 w 3162300"/>
              <a:gd name="connsiteY7" fmla="*/ 1544697 h 2147409"/>
              <a:gd name="connsiteX8" fmla="*/ 3162300 w 3162300"/>
              <a:gd name="connsiteY8" fmla="*/ 1565265 h 2147409"/>
              <a:gd name="connsiteX0-1" fmla="*/ 0 w 3162300"/>
              <a:gd name="connsiteY0-2" fmla="*/ 2147409 h 2238849"/>
              <a:gd name="connsiteX1-3" fmla="*/ 0 w 3162300"/>
              <a:gd name="connsiteY1-4" fmla="*/ 1565265 h 2238849"/>
              <a:gd name="connsiteX2-5" fmla="*/ 0 w 3162300"/>
              <a:gd name="connsiteY2-6" fmla="*/ 1544697 h 2238849"/>
              <a:gd name="connsiteX3-7" fmla="*/ 0 w 3162300"/>
              <a:gd name="connsiteY3-8" fmla="*/ 0 h 2238849"/>
              <a:gd name="connsiteX4-9" fmla="*/ 1585774 w 3162300"/>
              <a:gd name="connsiteY4-10" fmla="*/ 1112898 h 2238849"/>
              <a:gd name="connsiteX5-11" fmla="*/ 3162300 w 3162300"/>
              <a:gd name="connsiteY5-12" fmla="*/ 0 h 2238849"/>
              <a:gd name="connsiteX6-13" fmla="*/ 3162300 w 3162300"/>
              <a:gd name="connsiteY6-14" fmla="*/ 1544697 h 2238849"/>
              <a:gd name="connsiteX7-15" fmla="*/ 3162300 w 3162300"/>
              <a:gd name="connsiteY7-16" fmla="*/ 1565265 h 2238849"/>
              <a:gd name="connsiteX8-17" fmla="*/ 3162300 w 3162300"/>
              <a:gd name="connsiteY8-18" fmla="*/ 2147409 h 2238849"/>
              <a:gd name="connsiteX9" fmla="*/ 91440 w 3162300"/>
              <a:gd name="connsiteY9" fmla="*/ 2238849 h 2238849"/>
              <a:gd name="connsiteX0-19" fmla="*/ 0 w 3162300"/>
              <a:gd name="connsiteY0-20" fmla="*/ 2147409 h 2147409"/>
              <a:gd name="connsiteX1-21" fmla="*/ 0 w 3162300"/>
              <a:gd name="connsiteY1-22" fmla="*/ 1565265 h 2147409"/>
              <a:gd name="connsiteX2-23" fmla="*/ 0 w 3162300"/>
              <a:gd name="connsiteY2-24" fmla="*/ 1544697 h 2147409"/>
              <a:gd name="connsiteX3-25" fmla="*/ 0 w 3162300"/>
              <a:gd name="connsiteY3-26" fmla="*/ 0 h 2147409"/>
              <a:gd name="connsiteX4-27" fmla="*/ 1585774 w 3162300"/>
              <a:gd name="connsiteY4-28" fmla="*/ 1112898 h 2147409"/>
              <a:gd name="connsiteX5-29" fmla="*/ 3162300 w 3162300"/>
              <a:gd name="connsiteY5-30" fmla="*/ 0 h 2147409"/>
              <a:gd name="connsiteX6-31" fmla="*/ 3162300 w 3162300"/>
              <a:gd name="connsiteY6-32" fmla="*/ 1544697 h 2147409"/>
              <a:gd name="connsiteX7-33" fmla="*/ 3162300 w 3162300"/>
              <a:gd name="connsiteY7-34" fmla="*/ 1565265 h 2147409"/>
              <a:gd name="connsiteX8-35" fmla="*/ 3162300 w 3162300"/>
              <a:gd name="connsiteY8-36" fmla="*/ 2147409 h 2147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162300" h="2147409">
                <a:moveTo>
                  <a:pt x="0" y="2147409"/>
                </a:moveTo>
                <a:lnTo>
                  <a:pt x="0" y="1565265"/>
                </a:lnTo>
                <a:lnTo>
                  <a:pt x="0" y="1544697"/>
                </a:lnTo>
                <a:lnTo>
                  <a:pt x="0" y="0"/>
                </a:lnTo>
                <a:lnTo>
                  <a:pt x="1585774" y="1112898"/>
                </a:lnTo>
                <a:lnTo>
                  <a:pt x="3162300" y="0"/>
                </a:lnTo>
                <a:lnTo>
                  <a:pt x="3162300" y="1544697"/>
                </a:lnTo>
                <a:lnTo>
                  <a:pt x="3162300" y="1565265"/>
                </a:lnTo>
                <a:lnTo>
                  <a:pt x="3162300" y="21474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cs typeface="+mn-ea"/>
              <a:sym typeface="+mn-lt"/>
            </a:endParaRPr>
          </a:p>
        </p:txBody>
      </p:sp>
      <p:sp>
        <p:nvSpPr>
          <p:cNvPr id="11" name="矩形 3"/>
          <p:cNvSpPr/>
          <p:nvPr userDrawn="1"/>
        </p:nvSpPr>
        <p:spPr>
          <a:xfrm>
            <a:off x="4442085" y="1015093"/>
            <a:ext cx="3307830" cy="1428368"/>
          </a:xfrm>
          <a:custGeom>
            <a:avLst/>
            <a:gdLst>
              <a:gd name="connsiteX0" fmla="*/ 0 w 3162300"/>
              <a:gd name="connsiteY0" fmla="*/ 0 h 1871961"/>
              <a:gd name="connsiteX1" fmla="*/ 3162300 w 3162300"/>
              <a:gd name="connsiteY1" fmla="*/ 0 h 1871961"/>
              <a:gd name="connsiteX2" fmla="*/ 3162300 w 3162300"/>
              <a:gd name="connsiteY2" fmla="*/ 1871961 h 1871961"/>
              <a:gd name="connsiteX3" fmla="*/ 0 w 3162300"/>
              <a:gd name="connsiteY3" fmla="*/ 1871961 h 1871961"/>
              <a:gd name="connsiteX4" fmla="*/ 0 w 3162300"/>
              <a:gd name="connsiteY4" fmla="*/ 0 h 1871961"/>
              <a:gd name="connsiteX0-1" fmla="*/ 0 w 3162300"/>
              <a:gd name="connsiteY0-2" fmla="*/ 1871961 h 1963401"/>
              <a:gd name="connsiteX1-3" fmla="*/ 0 w 3162300"/>
              <a:gd name="connsiteY1-4" fmla="*/ 0 h 1963401"/>
              <a:gd name="connsiteX2-5" fmla="*/ 3162300 w 3162300"/>
              <a:gd name="connsiteY2-6" fmla="*/ 0 h 1963401"/>
              <a:gd name="connsiteX3-7" fmla="*/ 3162300 w 3162300"/>
              <a:gd name="connsiteY3-8" fmla="*/ 1871961 h 1963401"/>
              <a:gd name="connsiteX4-9" fmla="*/ 91440 w 3162300"/>
              <a:gd name="connsiteY4-10" fmla="*/ 1963401 h 1963401"/>
              <a:gd name="connsiteX0-11" fmla="*/ 0 w 3162300"/>
              <a:gd name="connsiteY0-12" fmla="*/ 1871961 h 1871961"/>
              <a:gd name="connsiteX1-13" fmla="*/ 0 w 3162300"/>
              <a:gd name="connsiteY1-14" fmla="*/ 0 h 1871961"/>
              <a:gd name="connsiteX2-15" fmla="*/ 3162300 w 3162300"/>
              <a:gd name="connsiteY2-16" fmla="*/ 0 h 1871961"/>
              <a:gd name="connsiteX3-17" fmla="*/ 3162300 w 3162300"/>
              <a:gd name="connsiteY3-18" fmla="*/ 1871961 h 1871961"/>
            </a:gdLst>
            <a:ahLst/>
            <a:cxnLst>
              <a:cxn ang="0">
                <a:pos x="connsiteX0-1" y="connsiteY0-2"/>
              </a:cxn>
              <a:cxn ang="0">
                <a:pos x="connsiteX1-3" y="connsiteY1-4"/>
              </a:cxn>
              <a:cxn ang="0">
                <a:pos x="connsiteX2-5" y="connsiteY2-6"/>
              </a:cxn>
              <a:cxn ang="0">
                <a:pos x="connsiteX3-7" y="connsiteY3-8"/>
              </a:cxn>
            </a:cxnLst>
            <a:rect l="l" t="t" r="r" b="b"/>
            <a:pathLst>
              <a:path w="3162300" h="1871961">
                <a:moveTo>
                  <a:pt x="0" y="1871961"/>
                </a:moveTo>
                <a:lnTo>
                  <a:pt x="0" y="0"/>
                </a:lnTo>
                <a:lnTo>
                  <a:pt x="3162300" y="0"/>
                </a:lnTo>
                <a:lnTo>
                  <a:pt x="3162300" y="1871961"/>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lang="zh-CN" altLang="en-US">
              <a:cs typeface="+mn-ea"/>
              <a:sym typeface="+mn-lt"/>
            </a:endParaRPr>
          </a:p>
        </p:txBody>
      </p:sp>
      <p:sp>
        <p:nvSpPr>
          <p:cNvPr id="12" name="等腰三角形 11"/>
          <p:cNvSpPr/>
          <p:nvPr userDrawn="1"/>
        </p:nvSpPr>
        <p:spPr>
          <a:xfrm flipV="1">
            <a:off x="6007269" y="3832178"/>
            <a:ext cx="177462" cy="152984"/>
          </a:xfrm>
          <a:prstGeom prst="triangl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13" name="图片 12"/>
          <p:cNvPicPr>
            <a:picLocks noChangeAspect="1"/>
          </p:cNvPicPr>
          <p:nvPr userDrawn="1"/>
        </p:nvPicPr>
        <p:blipFill>
          <a:blip r:embed="rId4" cstate="print"/>
          <a:stretch>
            <a:fillRect/>
          </a:stretch>
        </p:blipFill>
        <p:spPr>
          <a:xfrm>
            <a:off x="4974749" y="1401223"/>
            <a:ext cx="2256308" cy="631546"/>
          </a:xfrm>
          <a:prstGeom prst="rect">
            <a:avLst/>
          </a:prstGeom>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28" r="23340"/>
          <a:stretch>
            <a:fillRect/>
          </a:stretch>
        </p:blipFill>
        <p:spPr>
          <a:xfrm>
            <a:off x="4303956" y="0"/>
            <a:ext cx="7888043" cy="6858000"/>
          </a:xfrm>
          <a:prstGeom prst="rect">
            <a:avLst/>
          </a:prstGeom>
        </p:spPr>
      </p:pic>
      <p:sp>
        <p:nvSpPr>
          <p:cNvPr id="7" name="矩形 6"/>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5573" r="198"/>
          <a:stretch>
            <a:fillRect/>
          </a:stretch>
        </p:blipFill>
        <p:spPr>
          <a:xfrm>
            <a:off x="0" y="0"/>
            <a:ext cx="8678174" cy="6858000"/>
          </a:xfrm>
          <a:prstGeom prst="rect">
            <a:avLst/>
          </a:prstGeom>
        </p:spPr>
      </p:pic>
      <p:sp>
        <p:nvSpPr>
          <p:cNvPr id="7" name="矩形 6"/>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4768810" y="7452"/>
            <a:ext cx="7423189" cy="6850548"/>
          </a:xfrm>
          <a:prstGeom prst="rect">
            <a:avLst/>
          </a:prstGeom>
        </p:spPr>
      </p:pic>
      <p:sp>
        <p:nvSpPr>
          <p:cNvPr id="7" name="矩形 6"/>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540452" y="479393"/>
            <a:ext cx="2203058" cy="616640"/>
          </a:xfrm>
          <a:prstGeom prst="rect">
            <a:avLst/>
          </a:prstGeom>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t>2020/12/24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5.xml"/><Relationship Id="rId1" Type="http://schemas.openxmlformats.org/officeDocument/2006/relationships/tags" Target="../tags/tag10.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50.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5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50.xml"/><Relationship Id="rId1" Type="http://schemas.openxmlformats.org/officeDocument/2006/relationships/tags" Target="../tags/tag11.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88.jpe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35.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5.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35.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105.wmf"/><Relationship Id="rId5" Type="http://schemas.openxmlformats.org/officeDocument/2006/relationships/oleObject" Target="../embeddings/oleObject1.bin"/><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35.xm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notesSlide" Target="../notesSlides/notesSlide52.xml"/><Relationship Id="rId7" Type="http://schemas.openxmlformats.org/officeDocument/2006/relationships/oleObject" Target="../embeddings/oleObject3.bin"/><Relationship Id="rId2" Type="http://schemas.openxmlformats.org/officeDocument/2006/relationships/slideLayout" Target="../slideLayouts/slideLayout35.xml"/><Relationship Id="rId1" Type="http://schemas.openxmlformats.org/officeDocument/2006/relationships/vmlDrawing" Target="../drawings/vmlDrawing2.vml"/><Relationship Id="rId6" Type="http://schemas.openxmlformats.org/officeDocument/2006/relationships/image" Target="../media/image107.wmf"/><Relationship Id="rId5" Type="http://schemas.openxmlformats.org/officeDocument/2006/relationships/oleObject" Target="../embeddings/oleObject2.bin"/><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5.xml"/><Relationship Id="rId1" Type="http://schemas.openxmlformats.org/officeDocument/2006/relationships/vmlDrawing" Target="../drawings/vmlDrawing3.vml"/><Relationship Id="rId6" Type="http://schemas.openxmlformats.org/officeDocument/2006/relationships/image" Target="../media/image109.wmf"/><Relationship Id="rId5" Type="http://schemas.openxmlformats.org/officeDocument/2006/relationships/oleObject" Target="../embeddings/oleObject4.bin"/><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4.xml"/><Relationship Id="rId7" Type="http://schemas.openxmlformats.org/officeDocument/2006/relationships/image" Target="../media/image113.png"/><Relationship Id="rId2" Type="http://schemas.openxmlformats.org/officeDocument/2006/relationships/slideLayout" Target="../slideLayouts/slideLayout35.xml"/><Relationship Id="rId1" Type="http://schemas.openxmlformats.org/officeDocument/2006/relationships/vmlDrawing" Target="../drawings/vmlDrawing4.vml"/><Relationship Id="rId6" Type="http://schemas.openxmlformats.org/officeDocument/2006/relationships/image" Target="../media/image110.wmf"/><Relationship Id="rId11" Type="http://schemas.openxmlformats.org/officeDocument/2006/relationships/image" Target="../media/image112.wmf"/><Relationship Id="rId5" Type="http://schemas.openxmlformats.org/officeDocument/2006/relationships/oleObject" Target="../embeddings/oleObject5.bin"/><Relationship Id="rId10" Type="http://schemas.openxmlformats.org/officeDocument/2006/relationships/oleObject" Target="../embeddings/oleObject7.bin"/><Relationship Id="rId4" Type="http://schemas.openxmlformats.org/officeDocument/2006/relationships/image" Target="../media/image37.png"/><Relationship Id="rId9" Type="http://schemas.openxmlformats.org/officeDocument/2006/relationships/image" Target="../media/image111.wmf"/></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35.xml"/><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35.xml"/><Relationship Id="rId1" Type="http://schemas.openxmlformats.org/officeDocument/2006/relationships/tags" Target="../tags/tag12.xml"/><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35.xml"/><Relationship Id="rId6" Type="http://schemas.openxmlformats.org/officeDocument/2006/relationships/image" Target="../media/image1280.png"/><Relationship Id="rId5" Type="http://schemas.openxmlformats.org/officeDocument/2006/relationships/image" Target="../media/image123.png"/><Relationship Id="rId4" Type="http://schemas.openxmlformats.org/officeDocument/2006/relationships/image" Target="../media/image12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5.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39.png"/></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5.xml"/><Relationship Id="rId1" Type="http://schemas.openxmlformats.org/officeDocument/2006/relationships/tags" Target="../tags/tag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5.xml"/><Relationship Id="rId1" Type="http://schemas.openxmlformats.org/officeDocument/2006/relationships/slideLayout" Target="../slideLayouts/slideLayout35.xml"/><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6.xml"/><Relationship Id="rId1" Type="http://schemas.openxmlformats.org/officeDocument/2006/relationships/slideLayout" Target="../slideLayouts/slideLayout35.xml"/><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0418" y="2885938"/>
            <a:ext cx="7055958" cy="645160"/>
          </a:xfrm>
        </p:spPr>
        <p:txBody>
          <a:bodyPr/>
          <a:lstStyle/>
          <a:p>
            <a:pPr>
              <a:lnSpc>
                <a:spcPct val="100000"/>
              </a:lnSpc>
            </a:pPr>
            <a:r>
              <a:rPr lang="zh-CN" altLang="en-US" dirty="0"/>
              <a:t>文本分类</a:t>
            </a:r>
          </a:p>
        </p:txBody>
      </p:sp>
      <p:sp>
        <p:nvSpPr>
          <p:cNvPr id="4" name="文本占位符 3"/>
          <p:cNvSpPr>
            <a:spLocks noGrp="1"/>
          </p:cNvSpPr>
          <p:nvPr>
            <p:ph type="body" sz="quarter" idx="16"/>
          </p:nvPr>
        </p:nvSpPr>
        <p:spPr>
          <a:xfrm>
            <a:off x="630238" y="4116358"/>
            <a:ext cx="5497512" cy="1019810"/>
          </a:xfrm>
        </p:spPr>
        <p:txBody>
          <a:bodyPr/>
          <a:lstStyle/>
          <a:p>
            <a:r>
              <a:rPr lang="zh-CN" altLang="en-US" sz="2000" b="1" dirty="0">
                <a:latin typeface="等线" panose="02010600030101010101" charset="-122"/>
                <a:ea typeface="等线" panose="02010600030101010101" charset="-122"/>
                <a:cs typeface="等线" panose="02010600030101010101" charset="-122"/>
              </a:rPr>
              <a:t>李雅菲、张鑫、王瞳、李唯真、郭浩　　</a:t>
            </a:r>
          </a:p>
          <a:p>
            <a:r>
              <a:rPr lang="zh-CN" altLang="en-US" sz="2000" b="1" dirty="0">
                <a:latin typeface="等线" panose="02010600030101010101" charset="-122"/>
                <a:ea typeface="等线" panose="02010600030101010101" charset="-122"/>
                <a:cs typeface="等线" panose="02010600030101010101" charset="-122"/>
              </a:rPr>
              <a:t>时间：</a:t>
            </a:r>
            <a:r>
              <a:rPr lang="en-US" altLang="zh-CN" sz="2000" b="1" dirty="0">
                <a:latin typeface="等线" panose="02010600030101010101" charset="-122"/>
                <a:ea typeface="等线" panose="02010600030101010101" charset="-122"/>
                <a:cs typeface="等线" panose="02010600030101010101" charset="-122"/>
              </a:rPr>
              <a:t>2020-12-24</a:t>
            </a:r>
          </a:p>
        </p:txBody>
      </p: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753745" y="150495"/>
            <a:ext cx="372618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一、浅层学习</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pic>
        <p:nvPicPr>
          <p:cNvPr id="2" name="图片 1"/>
          <p:cNvPicPr>
            <a:picLocks noChangeAspect="1"/>
          </p:cNvPicPr>
          <p:nvPr/>
        </p:nvPicPr>
        <p:blipFill>
          <a:blip r:embed="rId4"/>
          <a:stretch>
            <a:fillRect/>
          </a:stretch>
        </p:blipFill>
        <p:spPr>
          <a:xfrm>
            <a:off x="820420" y="1996440"/>
            <a:ext cx="10337165" cy="2659380"/>
          </a:xfrm>
          <a:prstGeom prst="rect">
            <a:avLst/>
          </a:prstGeom>
        </p:spPr>
      </p:pic>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725170" y="141605"/>
            <a:ext cx="399415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二、朴素贝叶斯</a:t>
            </a:r>
          </a:p>
        </p:txBody>
      </p:sp>
      <p:pic>
        <p:nvPicPr>
          <p:cNvPr id="5" name="图片 4"/>
          <p:cNvPicPr>
            <a:picLocks noChangeAspect="1"/>
          </p:cNvPicPr>
          <p:nvPr/>
        </p:nvPicPr>
        <p:blipFill>
          <a:blip r:embed="rId3"/>
          <a:stretch>
            <a:fillRect/>
          </a:stretch>
        </p:blipFill>
        <p:spPr>
          <a:xfrm>
            <a:off x="2650386" y="5612177"/>
            <a:ext cx="1005840" cy="365760"/>
          </a:xfrm>
          <a:prstGeom prst="rect">
            <a:avLst/>
          </a:prstGeom>
        </p:spPr>
      </p:pic>
      <p:sp>
        <p:nvSpPr>
          <p:cNvPr id="7" name="文本框 6"/>
          <p:cNvSpPr txBox="1"/>
          <p:nvPr/>
        </p:nvSpPr>
        <p:spPr>
          <a:xfrm>
            <a:off x="1466513" y="5363429"/>
            <a:ext cx="11067307" cy="369332"/>
          </a:xfrm>
          <a:prstGeom prst="rect">
            <a:avLst/>
          </a:prstGeom>
          <a:noFill/>
        </p:spPr>
        <p:txBody>
          <a:bodyPr wrap="square" rtlCol="0" anchor="t">
            <a:spAutoFit/>
          </a:bodyPr>
          <a:lstStyle/>
          <a:p>
            <a:r>
              <a:rPr lang="zh-CN" altLang="en-US" dirty="0">
                <a:sym typeface="+mn-ea"/>
              </a:rPr>
              <a:t>贝叶斯公式                                                           条件独立性假设                                                                                        </a:t>
            </a:r>
          </a:p>
        </p:txBody>
      </p:sp>
      <p:pic>
        <p:nvPicPr>
          <p:cNvPr id="8" name="图片 7"/>
          <p:cNvPicPr>
            <a:picLocks noChangeAspect="1"/>
          </p:cNvPicPr>
          <p:nvPr/>
        </p:nvPicPr>
        <p:blipFill>
          <a:blip r:embed="rId4"/>
          <a:stretch>
            <a:fillRect/>
          </a:stretch>
        </p:blipFill>
        <p:spPr>
          <a:xfrm>
            <a:off x="3034981" y="1275408"/>
            <a:ext cx="2147689" cy="271411"/>
          </a:xfrm>
          <a:prstGeom prst="rect">
            <a:avLst/>
          </a:prstGeom>
        </p:spPr>
      </p:pic>
      <p:pic>
        <p:nvPicPr>
          <p:cNvPr id="10" name="图片 9"/>
          <p:cNvPicPr>
            <a:picLocks noChangeAspect="1"/>
          </p:cNvPicPr>
          <p:nvPr/>
        </p:nvPicPr>
        <p:blipFill>
          <a:blip r:embed="rId5"/>
          <a:stretch>
            <a:fillRect/>
          </a:stretch>
        </p:blipFill>
        <p:spPr>
          <a:xfrm>
            <a:off x="539869" y="4050232"/>
            <a:ext cx="3795089" cy="1188823"/>
          </a:xfrm>
          <a:prstGeom prst="rect">
            <a:avLst/>
          </a:prstGeom>
        </p:spPr>
      </p:pic>
      <p:sp>
        <p:nvSpPr>
          <p:cNvPr id="12" name="文本框 11"/>
          <p:cNvSpPr txBox="1"/>
          <p:nvPr/>
        </p:nvSpPr>
        <p:spPr>
          <a:xfrm>
            <a:off x="562345" y="1184089"/>
            <a:ext cx="11067307" cy="738664"/>
          </a:xfrm>
          <a:prstGeom prst="rect">
            <a:avLst/>
          </a:prstGeom>
          <a:noFill/>
        </p:spPr>
        <p:txBody>
          <a:bodyPr wrap="square" rtlCol="0" anchor="t">
            <a:spAutoFit/>
          </a:bodyPr>
          <a:lstStyle/>
          <a:p>
            <a:r>
              <a:rPr lang="zh-CN" altLang="en-US" sz="2400" dirty="0"/>
              <a:t>条件独立性假设：                       之间是独立的</a:t>
            </a:r>
            <a:endParaRPr lang="zh-CN" altLang="en-US" dirty="0"/>
          </a:p>
          <a:p>
            <a:endParaRPr lang="zh-CN" altLang="en-US" dirty="0">
              <a:sym typeface="+mn-ea"/>
            </a:endParaRPr>
          </a:p>
        </p:txBody>
      </p:sp>
      <p:sp>
        <p:nvSpPr>
          <p:cNvPr id="13" name="文本框 12"/>
          <p:cNvSpPr txBox="1"/>
          <p:nvPr/>
        </p:nvSpPr>
        <p:spPr>
          <a:xfrm>
            <a:off x="562345" y="1730086"/>
            <a:ext cx="11067307" cy="1384995"/>
          </a:xfrm>
          <a:prstGeom prst="rect">
            <a:avLst/>
          </a:prstGeom>
          <a:noFill/>
        </p:spPr>
        <p:txBody>
          <a:bodyPr wrap="square" rtlCol="0" anchor="t">
            <a:spAutoFit/>
          </a:bodyPr>
          <a:lstStyle/>
          <a:p>
            <a:r>
              <a:rPr lang="zh-CN" altLang="en-US" sz="2400" dirty="0">
                <a:sym typeface="+mn-ea"/>
              </a:rPr>
              <a:t>对于二分类问题，</a:t>
            </a:r>
            <a:r>
              <a:rPr lang="zh-CN" altLang="en-US" sz="2400" b="0" i="0" dirty="0">
                <a:effectLst/>
              </a:rPr>
              <a:t>若 </a:t>
            </a:r>
            <a:r>
              <a:rPr lang="en-US" altLang="zh-CN" sz="2400" b="0" i="0" dirty="0">
                <a:effectLst/>
              </a:rPr>
              <a:t>P(Y = 0|X) &gt; P(Y = 1|X)</a:t>
            </a:r>
            <a:r>
              <a:rPr lang="zh-CN" altLang="en-US" sz="2400" b="0" i="0" dirty="0">
                <a:effectLst/>
              </a:rPr>
              <a:t>，则判断样本 </a:t>
            </a:r>
            <a:r>
              <a:rPr lang="en-US" altLang="zh-CN" sz="2400" b="0" i="0" dirty="0">
                <a:effectLst/>
              </a:rPr>
              <a:t>X </a:t>
            </a:r>
            <a:r>
              <a:rPr lang="zh-CN" altLang="en-US" sz="2400" b="0" i="0" dirty="0">
                <a:effectLst/>
              </a:rPr>
              <a:t>的类标为 </a:t>
            </a:r>
            <a:r>
              <a:rPr lang="en-US" altLang="zh-CN" sz="2400" b="0" i="0" dirty="0">
                <a:effectLst/>
              </a:rPr>
              <a:t>Y = 0</a:t>
            </a:r>
          </a:p>
          <a:p>
            <a:endParaRPr lang="en-US" altLang="zh-CN" sz="2400" b="0" i="0" dirty="0">
              <a:effectLst/>
            </a:endParaRPr>
          </a:p>
          <a:p>
            <a:r>
              <a:rPr lang="zh-CN" altLang="en-US" dirty="0">
                <a:solidFill>
                  <a:schemeClr val="accent4"/>
                </a:solidFill>
                <a:sym typeface="+mn-ea"/>
              </a:rPr>
              <a:t>优点：结构简单，分类有效，对缺失数据不敏感</a:t>
            </a:r>
            <a:endParaRPr lang="en-US" altLang="zh-CN" dirty="0">
              <a:solidFill>
                <a:schemeClr val="accent4"/>
              </a:solidFill>
              <a:sym typeface="+mn-ea"/>
            </a:endParaRPr>
          </a:p>
          <a:p>
            <a:r>
              <a:rPr lang="zh-CN" altLang="en-US" dirty="0">
                <a:solidFill>
                  <a:schemeClr val="accent4"/>
                </a:solidFill>
                <a:sym typeface="+mn-ea"/>
              </a:rPr>
              <a:t>缺点：条件独立假设在实际中不成立；通过先验和数据来决定后验从而决定分类，存在错误；输入敏感</a:t>
            </a:r>
          </a:p>
        </p:txBody>
      </p:sp>
      <p:pic>
        <p:nvPicPr>
          <p:cNvPr id="15" name="图片 14"/>
          <p:cNvPicPr>
            <a:picLocks noChangeAspect="1"/>
          </p:cNvPicPr>
          <p:nvPr/>
        </p:nvPicPr>
        <p:blipFill>
          <a:blip r:embed="rId6"/>
          <a:stretch>
            <a:fillRect/>
          </a:stretch>
        </p:blipFill>
        <p:spPr>
          <a:xfrm>
            <a:off x="4247529" y="4307410"/>
            <a:ext cx="7741628" cy="680085"/>
          </a:xfrm>
          <a:prstGeom prst="rect">
            <a:avLst/>
          </a:prstGeom>
        </p:spPr>
      </p:pic>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750570" y="145415"/>
            <a:ext cx="3038475" cy="68008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sz="28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28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三、</a:t>
            </a:r>
            <a:r>
              <a:rPr kumimoji="0" lang="en-US" altLang="zh-CN" sz="28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KNN</a:t>
            </a:r>
            <a:endParaRPr kumimoji="0" 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608066" y="1139209"/>
            <a:ext cx="11067307" cy="1661993"/>
          </a:xfrm>
          <a:prstGeom prst="rect">
            <a:avLst/>
          </a:prstGeom>
          <a:noFill/>
        </p:spPr>
        <p:txBody>
          <a:bodyPr wrap="square" rtlCol="0" anchor="t">
            <a:spAutoFit/>
          </a:bodyPr>
          <a:lstStyle/>
          <a:p>
            <a:r>
              <a:rPr lang="zh-CN" altLang="en-US" sz="2400" dirty="0"/>
              <a:t>核心：在</a:t>
            </a:r>
            <a:r>
              <a:rPr lang="en-US" altLang="zh-CN" sz="2400" dirty="0"/>
              <a:t>K</a:t>
            </a:r>
            <a:r>
              <a:rPr lang="zh-CN" altLang="en-US" sz="2400" dirty="0"/>
              <a:t>近邻标记样本上找到样本最多的类别，来对未标记的样本进行分类。</a:t>
            </a:r>
            <a:endParaRPr lang="en-US" altLang="zh-CN" sz="2400" dirty="0"/>
          </a:p>
          <a:p>
            <a:endParaRPr lang="en-US" altLang="zh-CN" sz="2400" dirty="0"/>
          </a:p>
          <a:p>
            <a:r>
              <a:rPr lang="zh-CN" altLang="en-US" dirty="0">
                <a:solidFill>
                  <a:schemeClr val="accent4"/>
                </a:solidFill>
              </a:rPr>
              <a:t>优点：简单有效，无需训练</a:t>
            </a:r>
            <a:endParaRPr lang="en-US" altLang="zh-CN" dirty="0">
              <a:solidFill>
                <a:schemeClr val="accent4"/>
              </a:solidFill>
            </a:endParaRPr>
          </a:p>
          <a:p>
            <a:r>
              <a:rPr lang="zh-CN" altLang="en-US" dirty="0">
                <a:solidFill>
                  <a:schemeClr val="accent4"/>
                </a:solidFill>
              </a:rPr>
              <a:t>缺点：</a:t>
            </a:r>
            <a:r>
              <a:rPr lang="en-US" altLang="zh-CN" dirty="0">
                <a:solidFill>
                  <a:schemeClr val="accent4"/>
                </a:solidFill>
              </a:rPr>
              <a:t>K</a:t>
            </a:r>
            <a:r>
              <a:rPr lang="zh-CN" altLang="en-US" dirty="0">
                <a:solidFill>
                  <a:schemeClr val="accent4"/>
                </a:solidFill>
              </a:rPr>
              <a:t>值不确定；新样本的类别偏向样本中占优的类别；在大规模数据上花费时间长</a:t>
            </a:r>
          </a:p>
          <a:p>
            <a:endParaRPr lang="zh-CN" altLang="en-US" dirty="0">
              <a:sym typeface="+mn-ea"/>
            </a:endParaRPr>
          </a:p>
        </p:txBody>
      </p:sp>
      <p:pic>
        <p:nvPicPr>
          <p:cNvPr id="3" name="图片 2"/>
          <p:cNvPicPr>
            <a:picLocks noChangeAspect="1"/>
          </p:cNvPicPr>
          <p:nvPr/>
        </p:nvPicPr>
        <p:blipFill>
          <a:blip r:embed="rId4"/>
          <a:stretch>
            <a:fillRect/>
          </a:stretch>
        </p:blipFill>
        <p:spPr>
          <a:xfrm>
            <a:off x="6462332" y="3042592"/>
            <a:ext cx="4989871" cy="2494935"/>
          </a:xfrm>
          <a:prstGeom prst="rect">
            <a:avLst/>
          </a:prstGeom>
        </p:spPr>
      </p:pic>
      <p:pic>
        <p:nvPicPr>
          <p:cNvPr id="6" name="图片 5"/>
          <p:cNvPicPr>
            <a:picLocks noChangeAspect="1"/>
          </p:cNvPicPr>
          <p:nvPr/>
        </p:nvPicPr>
        <p:blipFill>
          <a:blip r:embed="rId5"/>
          <a:stretch>
            <a:fillRect/>
          </a:stretch>
        </p:blipFill>
        <p:spPr>
          <a:xfrm>
            <a:off x="814909" y="3370641"/>
            <a:ext cx="4823891" cy="1592936"/>
          </a:xfrm>
          <a:prstGeom prst="rect">
            <a:avLst/>
          </a:prstGeom>
        </p:spPr>
      </p:pic>
      <p:sp>
        <p:nvSpPr>
          <p:cNvPr id="9" name="文本框 8"/>
          <p:cNvSpPr txBox="1"/>
          <p:nvPr/>
        </p:nvSpPr>
        <p:spPr>
          <a:xfrm>
            <a:off x="2120467" y="5137408"/>
            <a:ext cx="11067307" cy="338554"/>
          </a:xfrm>
          <a:prstGeom prst="rect">
            <a:avLst/>
          </a:prstGeom>
          <a:noFill/>
        </p:spPr>
        <p:txBody>
          <a:bodyPr wrap="square" rtlCol="0" anchor="t">
            <a:spAutoFit/>
          </a:bodyPr>
          <a:lstStyle/>
          <a:p>
            <a:r>
              <a:rPr lang="en-US" altLang="zh-CN" sz="1600" dirty="0">
                <a:sym typeface="+mn-ea"/>
              </a:rPr>
              <a:t>KNN</a:t>
            </a:r>
            <a:r>
              <a:rPr lang="zh-CN" altLang="en-US" sz="1600" dirty="0">
                <a:sym typeface="+mn-ea"/>
              </a:rPr>
              <a:t>的距离度量</a:t>
            </a:r>
          </a:p>
        </p:txBody>
      </p:sp>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716601" y="132333"/>
            <a:ext cx="2059940" cy="68008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sz="28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28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四、其他</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608066" y="1036385"/>
            <a:ext cx="11067307" cy="461665"/>
          </a:xfrm>
          <a:prstGeom prst="rect">
            <a:avLst/>
          </a:prstGeom>
          <a:noFill/>
        </p:spPr>
        <p:txBody>
          <a:bodyPr wrap="square" rtlCol="0" anchor="t">
            <a:spAutoFit/>
          </a:bodyPr>
          <a:lstStyle/>
          <a:p>
            <a:r>
              <a:rPr lang="zh-CN" altLang="en-US" sz="2400" dirty="0"/>
              <a:t>其他机器学习方法：</a:t>
            </a:r>
            <a:r>
              <a:rPr lang="en-US" altLang="zh-CN" sz="2400" dirty="0"/>
              <a:t>SVM</a:t>
            </a:r>
            <a:r>
              <a:rPr lang="zh-CN" altLang="en-US" sz="2400" dirty="0"/>
              <a:t>、</a:t>
            </a:r>
            <a:r>
              <a:rPr lang="en-US" altLang="zh-CN" sz="2400" dirty="0"/>
              <a:t>DT</a:t>
            </a:r>
            <a:r>
              <a:rPr lang="zh-CN" altLang="en-US" sz="2400" dirty="0"/>
              <a:t>、</a:t>
            </a:r>
            <a:r>
              <a:rPr lang="en-US" altLang="zh-CN" sz="2400" dirty="0"/>
              <a:t>RF</a:t>
            </a:r>
            <a:endParaRPr lang="zh-CN" altLang="en-US" dirty="0">
              <a:sym typeface="+mn-ea"/>
            </a:endParaRPr>
          </a:p>
        </p:txBody>
      </p:sp>
      <p:pic>
        <p:nvPicPr>
          <p:cNvPr id="4" name="图片 3"/>
          <p:cNvPicPr>
            <a:picLocks noChangeAspect="1"/>
          </p:cNvPicPr>
          <p:nvPr/>
        </p:nvPicPr>
        <p:blipFill>
          <a:blip r:embed="rId4"/>
          <a:stretch>
            <a:fillRect/>
          </a:stretch>
        </p:blipFill>
        <p:spPr>
          <a:xfrm>
            <a:off x="335023" y="1559521"/>
            <a:ext cx="4205094" cy="2285724"/>
          </a:xfrm>
          <a:prstGeom prst="rect">
            <a:avLst/>
          </a:prstGeom>
        </p:spPr>
      </p:pic>
      <p:pic>
        <p:nvPicPr>
          <p:cNvPr id="10" name="图片 9"/>
          <p:cNvPicPr>
            <a:picLocks noChangeAspect="1"/>
          </p:cNvPicPr>
          <p:nvPr/>
        </p:nvPicPr>
        <p:blipFill>
          <a:blip r:embed="rId5"/>
          <a:stretch>
            <a:fillRect/>
          </a:stretch>
        </p:blipFill>
        <p:spPr>
          <a:xfrm>
            <a:off x="391422" y="3845245"/>
            <a:ext cx="4210610" cy="2187635"/>
          </a:xfrm>
          <a:prstGeom prst="rect">
            <a:avLst/>
          </a:prstGeom>
        </p:spPr>
      </p:pic>
      <p:pic>
        <p:nvPicPr>
          <p:cNvPr id="13" name="图片 12"/>
          <p:cNvPicPr>
            <a:picLocks noChangeAspect="1"/>
          </p:cNvPicPr>
          <p:nvPr/>
        </p:nvPicPr>
        <p:blipFill>
          <a:blip r:embed="rId6"/>
          <a:stretch>
            <a:fillRect/>
          </a:stretch>
        </p:blipFill>
        <p:spPr>
          <a:xfrm>
            <a:off x="5991629" y="2479015"/>
            <a:ext cx="4470940" cy="3342600"/>
          </a:xfrm>
          <a:prstGeom prst="rect">
            <a:avLst/>
          </a:prstGeom>
        </p:spPr>
      </p:pic>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259769" y="2893259"/>
            <a:ext cx="5672456" cy="782043"/>
            <a:chOff x="5181690" y="2820871"/>
            <a:chExt cx="3995837" cy="550893"/>
          </a:xfrm>
        </p:grpSpPr>
        <p:sp>
          <p:nvSpPr>
            <p:cNvPr id="4" name="椭圆 3"/>
            <p:cNvSpPr/>
            <p:nvPr/>
          </p:nvSpPr>
          <p:spPr>
            <a:xfrm>
              <a:off x="5181690" y="2820871"/>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3</a:t>
              </a:r>
            </a:p>
          </p:txBody>
        </p:sp>
        <p:sp>
          <p:nvSpPr>
            <p:cNvPr id="8" name="文本框 7"/>
            <p:cNvSpPr txBox="1"/>
            <p:nvPr/>
          </p:nvSpPr>
          <p:spPr>
            <a:xfrm>
              <a:off x="5976116" y="2966247"/>
              <a:ext cx="3201411" cy="303277"/>
            </a:xfrm>
            <a:prstGeom prst="rect">
              <a:avLst/>
            </a:prstGeom>
            <a:noFill/>
          </p:spPr>
          <p:txBody>
            <a:bodyPr wrap="square" lIns="0" tIns="0" rIns="0" bIns="0" rtlCol="0">
              <a:spAutoFit/>
            </a:bodyPr>
            <a:lstStyle/>
            <a:p>
              <a:r>
                <a:rPr lang="zh-CN" altLang="en-US" sz="2800" b="1" spc="300" dirty="0">
                  <a:latin typeface="+mj-ea"/>
                  <a:ea typeface="+mj-ea"/>
                  <a:sym typeface="+mn-ea"/>
                </a:rPr>
                <a:t>基于深度学习的文本分类</a:t>
              </a:r>
              <a:endParaRPr lang="zh-CN" altLang="en-US" sz="2800" spc="30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sp>
        <p:nvSpPr>
          <p:cNvPr id="2" name="文本框 1"/>
          <p:cNvSpPr txBox="1"/>
          <p:nvPr/>
        </p:nvSpPr>
        <p:spPr>
          <a:xfrm>
            <a:off x="4337050" y="3908425"/>
            <a:ext cx="3818890" cy="2399665"/>
          </a:xfrm>
          <a:prstGeom prst="rect">
            <a:avLst/>
          </a:prstGeom>
          <a:noFill/>
        </p:spPr>
        <p:txBody>
          <a:bodyPr wrap="square" rtlCol="0" anchor="t">
            <a:spAutoFit/>
          </a:bodyPr>
          <a:lstStyle/>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CNN             </a:t>
            </a:r>
            <a:r>
              <a:rPr lang="zh-CN" altLang="en-US" sz="2000">
                <a:latin typeface="等线" panose="02010600030101010101" charset="-122"/>
                <a:ea typeface="等线" panose="02010600030101010101" charset="-122"/>
                <a:cs typeface="等线" panose="02010600030101010101" charset="-122"/>
              </a:rPr>
              <a:t>王瞳</a:t>
            </a:r>
          </a:p>
          <a:p>
            <a:pPr marL="342900" indent="-342900" algn="just" fontAlgn="auto">
              <a:lnSpc>
                <a:spcPct val="150000"/>
              </a:lnSpc>
              <a:buFont typeface="Wingdings" panose="05000000000000000000" charset="0"/>
              <a:buChar char="l"/>
            </a:pPr>
            <a:r>
              <a:rPr lang="en-US" sz="2000">
                <a:latin typeface="等线" panose="02010600030101010101" charset="-122"/>
                <a:ea typeface="等线" panose="02010600030101010101" charset="-122"/>
                <a:cs typeface="等线" panose="02010600030101010101" charset="-122"/>
              </a:rPr>
              <a:t>RNN             </a:t>
            </a:r>
            <a:r>
              <a:rPr lang="zh-CN" altLang="en-US" sz="2000">
                <a:latin typeface="等线" panose="02010600030101010101" charset="-122"/>
                <a:ea typeface="等线" panose="02010600030101010101" charset="-122"/>
                <a:cs typeface="等线" panose="02010600030101010101" charset="-122"/>
              </a:rPr>
              <a:t>张鑫</a:t>
            </a: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Attention     </a:t>
            </a:r>
            <a:r>
              <a:rPr lang="zh-CN" altLang="en-US" sz="2000">
                <a:latin typeface="等线" panose="02010600030101010101" charset="-122"/>
                <a:ea typeface="等线" panose="02010600030101010101" charset="-122"/>
                <a:cs typeface="等线" panose="02010600030101010101" charset="-122"/>
              </a:rPr>
              <a:t>李唯真</a:t>
            </a:r>
            <a:endParaRPr lang="en-US" altLang="zh-CN" sz="2000">
              <a:latin typeface="等线" panose="02010600030101010101" charset="-122"/>
              <a:ea typeface="等线" panose="02010600030101010101" charset="-122"/>
              <a:cs typeface="等线" panose="02010600030101010101" charset="-122"/>
            </a:endParaRPr>
          </a:p>
          <a:p>
            <a:pPr marL="342900" indent="-342900" algn="just" fontAlgn="auto">
              <a:lnSpc>
                <a:spcPct val="150000"/>
              </a:lnSpc>
              <a:buFont typeface="Wingdings" panose="05000000000000000000" charset="0"/>
              <a:buChar char="l"/>
            </a:pPr>
            <a:r>
              <a:rPr lang="zh-CN" altLang="en-US" sz="2000">
                <a:latin typeface="等线" panose="02010600030101010101" charset="-122"/>
                <a:ea typeface="等线" panose="02010600030101010101" charset="-122"/>
                <a:cs typeface="等线" panose="02010600030101010101" charset="-122"/>
              </a:rPr>
              <a:t>预训练         郭浩</a:t>
            </a: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GNN            </a:t>
            </a:r>
            <a:r>
              <a:rPr lang="zh-CN" altLang="en-US" sz="2000">
                <a:latin typeface="等线" panose="02010600030101010101" charset="-122"/>
                <a:ea typeface="等线" panose="02010600030101010101" charset="-122"/>
                <a:cs typeface="等线" panose="02010600030101010101" charset="-122"/>
              </a:rPr>
              <a:t>李雅菲</a:t>
            </a:r>
          </a:p>
        </p:txBody>
      </p:sp>
    </p:spTree>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990975" y="2593340"/>
            <a:ext cx="4064000" cy="1435735"/>
          </a:xfrm>
        </p:spPr>
        <p:txBody>
          <a:bodyPr/>
          <a:lstStyle/>
          <a:p>
            <a:pPr>
              <a:lnSpc>
                <a:spcPct val="100000"/>
              </a:lnSpc>
            </a:pPr>
            <a:r>
              <a:rPr lang="zh-CN" altLang="en-US" sz="2800" b="1" spc="300" dirty="0">
                <a:latin typeface="+mj-ea"/>
                <a:cs typeface="+mn-cs"/>
              </a:rPr>
              <a:t>基于</a:t>
            </a:r>
            <a:r>
              <a:rPr lang="en-US" altLang="zh-CN" sz="2800" b="1" spc="300" dirty="0">
                <a:latin typeface="+mj-ea"/>
                <a:cs typeface="+mn-cs"/>
              </a:rPr>
              <a:t>CNN</a:t>
            </a:r>
            <a:r>
              <a:rPr lang="zh-CN" altLang="en-US" sz="2800" b="1" spc="300" dirty="0">
                <a:latin typeface="+mj-ea"/>
                <a:cs typeface="+mn-cs"/>
              </a:rPr>
              <a:t>的文本分类</a:t>
            </a:r>
          </a:p>
        </p:txBody>
      </p:sp>
      <p:sp>
        <p:nvSpPr>
          <p:cNvPr id="3" name="文本占位符 2"/>
          <p:cNvSpPr>
            <a:spLocks noGrp="1"/>
          </p:cNvSpPr>
          <p:nvPr/>
        </p:nvSpPr>
        <p:spPr>
          <a:xfrm>
            <a:off x="9103524" y="5849476"/>
            <a:ext cx="2595716" cy="521725"/>
          </a:xfrm>
          <a:prstGeom prst="rect">
            <a:avLst/>
          </a:prstGeom>
          <a:noFill/>
          <a:ln>
            <a:noFill/>
          </a:ln>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dirty="0"/>
              <a:t>展示人：王瞳    </a:t>
            </a:r>
            <a:endParaRPr lang="en-US" altLang="zh-CN" sz="2400" b="1" dirty="0"/>
          </a:p>
          <a:p>
            <a:pPr marL="0" indent="0">
              <a:buNone/>
            </a:pPr>
            <a:endParaRPr lang="zh-CN" altLang="en-US" sz="2400" b="1" dirty="0"/>
          </a:p>
        </p:txBody>
      </p:sp>
      <p:sp>
        <p:nvSpPr>
          <p:cNvPr id="5" name="文本框 4"/>
          <p:cNvSpPr txBox="1"/>
          <p:nvPr/>
        </p:nvSpPr>
        <p:spPr>
          <a:xfrm>
            <a:off x="4959985" y="3890645"/>
            <a:ext cx="2125345" cy="1014730"/>
          </a:xfrm>
          <a:prstGeom prst="rect">
            <a:avLst/>
          </a:prstGeom>
          <a:noFill/>
        </p:spPr>
        <p:txBody>
          <a:bodyPr wrap="square" rtlCol="0" anchor="t">
            <a:spAutoFit/>
          </a:bodyPr>
          <a:lstStyle/>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CNN</a:t>
            </a:r>
            <a:r>
              <a:rPr lang="zh-CN" altLang="en-US" sz="2000">
                <a:latin typeface="等线" panose="02010600030101010101" charset="-122"/>
                <a:ea typeface="等线" panose="02010600030101010101" charset="-122"/>
                <a:cs typeface="等线" panose="02010600030101010101" charset="-122"/>
              </a:rPr>
              <a:t>介绍</a:t>
            </a:r>
            <a:r>
              <a:rPr lang="en-US" altLang="zh-CN" sz="2000">
                <a:latin typeface="等线" panose="02010600030101010101" charset="-122"/>
                <a:ea typeface="等线" panose="02010600030101010101" charset="-122"/>
                <a:cs typeface="等线" panose="02010600030101010101" charset="-122"/>
              </a:rPr>
              <a:t>   </a:t>
            </a:r>
            <a:endParaRPr lang="zh-CN" altLang="en-US" sz="2000">
              <a:latin typeface="等线" panose="02010600030101010101" charset="-122"/>
              <a:ea typeface="等线" panose="02010600030101010101" charset="-122"/>
              <a:cs typeface="等线" panose="02010600030101010101" charset="-122"/>
            </a:endParaRP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Demo</a:t>
            </a:r>
            <a:r>
              <a:rPr lang="zh-CN" altLang="en-US" sz="2000">
                <a:latin typeface="等线" panose="02010600030101010101" charset="-122"/>
                <a:ea typeface="等线" panose="02010600030101010101" charset="-122"/>
                <a:cs typeface="等线" panose="02010600030101010101" charset="-122"/>
              </a:rPr>
              <a:t>展示</a:t>
            </a:r>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689610" y="150495"/>
            <a:ext cx="453453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—CNN</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608066" y="1036385"/>
            <a:ext cx="11067307" cy="461665"/>
          </a:xfrm>
          <a:prstGeom prst="rect">
            <a:avLst/>
          </a:prstGeom>
          <a:noFill/>
        </p:spPr>
        <p:txBody>
          <a:bodyPr wrap="square" rtlCol="0" anchor="t">
            <a:spAutoFit/>
          </a:bodyPr>
          <a:lstStyle/>
          <a:p>
            <a:r>
              <a:rPr lang="en-US" altLang="zh-CN" sz="2400" dirty="0"/>
              <a:t>2014</a:t>
            </a:r>
            <a:r>
              <a:rPr lang="zh-CN" altLang="en-US" sz="2400" dirty="0"/>
              <a:t>年，</a:t>
            </a:r>
            <a:r>
              <a:rPr lang="en-US" altLang="zh-CN" sz="2400" dirty="0"/>
              <a:t>Yoon Kim</a:t>
            </a:r>
            <a:r>
              <a:rPr lang="zh-CN" altLang="en-US" sz="2400" dirty="0"/>
              <a:t>提出</a:t>
            </a:r>
            <a:r>
              <a:rPr lang="en-US" altLang="zh-CN" sz="2400" dirty="0" err="1"/>
              <a:t>TextCNN</a:t>
            </a:r>
            <a:endParaRPr lang="zh-CN" altLang="en-US" dirty="0">
              <a:sym typeface="+mn-ea"/>
            </a:endParaRPr>
          </a:p>
        </p:txBody>
      </p:sp>
      <p:pic>
        <p:nvPicPr>
          <p:cNvPr id="8" name="图片 7"/>
          <p:cNvPicPr>
            <a:picLocks noChangeAspect="1"/>
          </p:cNvPicPr>
          <p:nvPr/>
        </p:nvPicPr>
        <p:blipFill>
          <a:blip r:embed="rId4"/>
          <a:stretch>
            <a:fillRect/>
          </a:stretch>
        </p:blipFill>
        <p:spPr>
          <a:xfrm>
            <a:off x="1524483" y="1863256"/>
            <a:ext cx="8228634" cy="3958359"/>
          </a:xfrm>
          <a:prstGeom prst="rect">
            <a:avLst/>
          </a:prstGeom>
        </p:spPr>
      </p:pic>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9172672" y="2090172"/>
            <a:ext cx="2034967" cy="2677656"/>
          </a:xfrm>
          <a:prstGeom prst="rect">
            <a:avLst/>
          </a:prstGeom>
          <a:noFill/>
        </p:spPr>
        <p:txBody>
          <a:bodyPr wrap="square" rtlCol="0" anchor="t">
            <a:spAutoFit/>
          </a:bodyPr>
          <a:lstStyle/>
          <a:p>
            <a:r>
              <a:rPr lang="zh-CN" altLang="en-US" sz="2400" dirty="0">
                <a:sym typeface="+mn-ea"/>
              </a:rPr>
              <a:t>嵌入</a:t>
            </a:r>
            <a:endParaRPr lang="en-US" altLang="zh-CN" sz="2400" dirty="0">
              <a:sym typeface="+mn-ea"/>
            </a:endParaRPr>
          </a:p>
          <a:p>
            <a:endParaRPr lang="en-US" altLang="zh-CN" sz="2400" dirty="0">
              <a:sym typeface="+mn-ea"/>
            </a:endParaRPr>
          </a:p>
          <a:p>
            <a:r>
              <a:rPr lang="zh-CN" altLang="en-US" sz="2400" dirty="0">
                <a:sym typeface="+mn-ea"/>
              </a:rPr>
              <a:t>卷积</a:t>
            </a:r>
            <a:endParaRPr lang="en-US" altLang="zh-CN" sz="2400" dirty="0">
              <a:sym typeface="+mn-ea"/>
            </a:endParaRPr>
          </a:p>
          <a:p>
            <a:endParaRPr lang="en-US" altLang="zh-CN" sz="2400" dirty="0">
              <a:sym typeface="+mn-ea"/>
            </a:endParaRPr>
          </a:p>
          <a:p>
            <a:r>
              <a:rPr lang="zh-CN" altLang="en-US" sz="2400" dirty="0">
                <a:sym typeface="+mn-ea"/>
              </a:rPr>
              <a:t>池化</a:t>
            </a:r>
            <a:endParaRPr lang="en-US" altLang="zh-CN" sz="2400" dirty="0">
              <a:sym typeface="+mn-ea"/>
            </a:endParaRPr>
          </a:p>
          <a:p>
            <a:endParaRPr lang="en-US" altLang="zh-CN" sz="2400" dirty="0">
              <a:sym typeface="+mn-ea"/>
            </a:endParaRPr>
          </a:p>
          <a:p>
            <a:r>
              <a:rPr lang="zh-CN" altLang="en-US" sz="2400" dirty="0">
                <a:sym typeface="+mn-ea"/>
              </a:rPr>
              <a:t>全连接</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14" y="1067688"/>
            <a:ext cx="7125417" cy="5140128"/>
          </a:xfrm>
          <a:prstGeom prst="rect">
            <a:avLst/>
          </a:prstGeom>
          <a:noFill/>
          <a:extLst>
            <a:ext uri="{909E8E84-426E-40DD-AFC4-6F175D3DCCD1}">
              <a14:hiddenFill xmlns:a14="http://schemas.microsoft.com/office/drawing/2010/main">
                <a:solidFill>
                  <a:srgbClr val="FFFFFF"/>
                </a:solidFill>
              </a14:hiddenFill>
            </a:ext>
          </a:extLst>
        </p:spPr>
      </p:pic>
      <p:sp>
        <p:nvSpPr>
          <p:cNvPr id="11" name="内容占位符 1"/>
          <p:cNvSpPr txBox="1"/>
          <p:nvPr/>
        </p:nvSpPr>
        <p:spPr>
          <a:xfrm>
            <a:off x="689610" y="150495"/>
            <a:ext cx="453453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—CNN</a:t>
            </a:r>
          </a:p>
        </p:txBody>
      </p:sp>
    </p:spTree>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stretch>
            <a:fillRect/>
          </a:stretch>
        </p:blipFill>
        <p:spPr>
          <a:xfrm>
            <a:off x="5638800" y="4290060"/>
            <a:ext cx="1005840" cy="365760"/>
          </a:xfrm>
          <a:prstGeom prst="rect">
            <a:avLst/>
          </a:prstGeom>
        </p:spPr>
      </p:pic>
      <p:sp>
        <p:nvSpPr>
          <p:cNvPr id="7" name="文本框 6"/>
          <p:cNvSpPr txBox="1"/>
          <p:nvPr/>
        </p:nvSpPr>
        <p:spPr>
          <a:xfrm>
            <a:off x="817880" y="3505200"/>
            <a:ext cx="1868805" cy="460375"/>
          </a:xfrm>
          <a:prstGeom prst="rect">
            <a:avLst/>
          </a:prstGeom>
          <a:noFill/>
        </p:spPr>
        <p:txBody>
          <a:bodyPr wrap="square" rtlCol="0" anchor="t">
            <a:spAutoFit/>
          </a:bodyPr>
          <a:lstStyle/>
          <a:p>
            <a:r>
              <a:rPr lang="zh-CN" altLang="en-US" sz="2400" dirty="0">
                <a:sym typeface="+mn-ea"/>
              </a:rPr>
              <a:t>数据集：</a:t>
            </a:r>
            <a:endParaRPr lang="zh-CN" altLang="en-US" dirty="0">
              <a:sym typeface="+mn-ea"/>
            </a:endParaRPr>
          </a:p>
        </p:txBody>
      </p:sp>
      <p:graphicFrame>
        <p:nvGraphicFramePr>
          <p:cNvPr id="2" name="表格 2"/>
          <p:cNvGraphicFramePr>
            <a:graphicFrameLocks noGrp="1"/>
          </p:cNvGraphicFramePr>
          <p:nvPr>
            <p:custDataLst>
              <p:tags r:id="rId1"/>
            </p:custDataLst>
          </p:nvPr>
        </p:nvGraphicFramePr>
        <p:xfrm>
          <a:off x="1695255" y="3965754"/>
          <a:ext cx="8873876" cy="2146093"/>
        </p:xfrm>
        <a:graphic>
          <a:graphicData uri="http://schemas.openxmlformats.org/drawingml/2006/table">
            <a:tbl>
              <a:tblPr firstRow="1" bandRow="1">
                <a:tableStyleId>{7DF18680-E054-41AD-8BC1-D1AEF772440D}</a:tableStyleId>
              </a:tblPr>
              <a:tblGrid>
                <a:gridCol w="2218469">
                  <a:extLst>
                    <a:ext uri="{9D8B030D-6E8A-4147-A177-3AD203B41FA5}">
                      <a16:colId xmlns:a16="http://schemas.microsoft.com/office/drawing/2014/main" val="20000"/>
                    </a:ext>
                  </a:extLst>
                </a:gridCol>
                <a:gridCol w="2218469">
                  <a:extLst>
                    <a:ext uri="{9D8B030D-6E8A-4147-A177-3AD203B41FA5}">
                      <a16:colId xmlns:a16="http://schemas.microsoft.com/office/drawing/2014/main" val="20001"/>
                    </a:ext>
                  </a:extLst>
                </a:gridCol>
                <a:gridCol w="2218469">
                  <a:extLst>
                    <a:ext uri="{9D8B030D-6E8A-4147-A177-3AD203B41FA5}">
                      <a16:colId xmlns:a16="http://schemas.microsoft.com/office/drawing/2014/main" val="20002"/>
                    </a:ext>
                  </a:extLst>
                </a:gridCol>
                <a:gridCol w="2218469">
                  <a:extLst>
                    <a:ext uri="{9D8B030D-6E8A-4147-A177-3AD203B41FA5}">
                      <a16:colId xmlns:a16="http://schemas.microsoft.com/office/drawing/2014/main" val="20003"/>
                    </a:ext>
                  </a:extLst>
                </a:gridCol>
              </a:tblGrid>
              <a:tr h="530955">
                <a:tc>
                  <a:txBody>
                    <a:bodyPr/>
                    <a:lstStyle/>
                    <a:p>
                      <a:pPr algn="ctr"/>
                      <a:endParaRPr lang="zh-CN" altLang="en-US" dirty="0"/>
                    </a:p>
                  </a:txBody>
                  <a:tcPr/>
                </a:tc>
                <a:tc>
                  <a:txBody>
                    <a:bodyPr/>
                    <a:lstStyle/>
                    <a:p>
                      <a:pPr algn="ctr"/>
                      <a:r>
                        <a:rPr lang="zh-CN" altLang="en-US" dirty="0"/>
                        <a:t>训练集</a:t>
                      </a:r>
                    </a:p>
                  </a:txBody>
                  <a:tcPr/>
                </a:tc>
                <a:tc>
                  <a:txBody>
                    <a:bodyPr/>
                    <a:lstStyle/>
                    <a:p>
                      <a:pPr algn="ctr"/>
                      <a:r>
                        <a:rPr lang="zh-CN" altLang="en-US" dirty="0"/>
                        <a:t>验证集</a:t>
                      </a:r>
                    </a:p>
                  </a:txBody>
                  <a:tcPr/>
                </a:tc>
                <a:tc>
                  <a:txBody>
                    <a:bodyPr/>
                    <a:lstStyle/>
                    <a:p>
                      <a:pPr algn="ctr"/>
                      <a:r>
                        <a:rPr lang="zh-CN" altLang="en-US" dirty="0"/>
                        <a:t>测试集</a:t>
                      </a:r>
                    </a:p>
                  </a:txBody>
                  <a:tcPr/>
                </a:tc>
                <a:extLst>
                  <a:ext uri="{0D108BD9-81ED-4DB2-BD59-A6C34878D82A}">
                    <a16:rowId xmlns:a16="http://schemas.microsoft.com/office/drawing/2014/main" val="10000"/>
                  </a:ext>
                </a:extLst>
              </a:tr>
              <a:tr h="538480">
                <a:tc>
                  <a:txBody>
                    <a:bodyPr/>
                    <a:lstStyle/>
                    <a:p>
                      <a:pPr algn="ctr"/>
                      <a:r>
                        <a:rPr lang="en-US" altLang="zh-CN" dirty="0"/>
                        <a:t>MR</a:t>
                      </a:r>
                      <a:endParaRPr lang="zh-CN" altLang="en-US" dirty="0"/>
                    </a:p>
                  </a:txBody>
                  <a:tcPr/>
                </a:tc>
                <a:tc>
                  <a:txBody>
                    <a:bodyPr/>
                    <a:lstStyle/>
                    <a:p>
                      <a:pPr algn="ctr"/>
                      <a:r>
                        <a:rPr lang="en-US" altLang="zh-CN" dirty="0"/>
                        <a:t>7108</a:t>
                      </a:r>
                      <a:endParaRPr lang="zh-CN" altLang="en-US" dirty="0"/>
                    </a:p>
                  </a:txBody>
                  <a:tcPr/>
                </a:tc>
                <a:tc>
                  <a:txBody>
                    <a:bodyPr/>
                    <a:lstStyle/>
                    <a:p>
                      <a:pPr algn="ctr"/>
                      <a:r>
                        <a:rPr lang="en-US" altLang="zh-CN" dirty="0"/>
                        <a:t>3554</a:t>
                      </a:r>
                      <a:endParaRPr lang="zh-CN" altLang="en-US" dirty="0"/>
                    </a:p>
                  </a:txBody>
                  <a:tcPr/>
                </a:tc>
                <a:tc>
                  <a:txBody>
                    <a:bodyPr/>
                    <a:lstStyle/>
                    <a:p>
                      <a:pPr algn="ctr"/>
                      <a:r>
                        <a:rPr lang="en-US" altLang="zh-CN" dirty="0"/>
                        <a:t>3554</a:t>
                      </a:r>
                      <a:endParaRPr lang="zh-CN" altLang="en-US" dirty="0"/>
                    </a:p>
                  </a:txBody>
                  <a:tcPr/>
                </a:tc>
                <a:extLst>
                  <a:ext uri="{0D108BD9-81ED-4DB2-BD59-A6C34878D82A}">
                    <a16:rowId xmlns:a16="http://schemas.microsoft.com/office/drawing/2014/main" val="10001"/>
                  </a:ext>
                </a:extLst>
              </a:tr>
              <a:tr h="538329">
                <a:tc>
                  <a:txBody>
                    <a:bodyPr/>
                    <a:lstStyle/>
                    <a:p>
                      <a:pPr algn="ctr"/>
                      <a:r>
                        <a:rPr lang="en-US" altLang="zh-CN" dirty="0"/>
                        <a:t>R8</a:t>
                      </a:r>
                      <a:endParaRPr lang="zh-CN" altLang="en-US" dirty="0"/>
                    </a:p>
                  </a:txBody>
                  <a:tcPr/>
                </a:tc>
                <a:tc>
                  <a:txBody>
                    <a:bodyPr/>
                    <a:lstStyle/>
                    <a:p>
                      <a:pPr algn="ctr"/>
                      <a:r>
                        <a:rPr lang="en-US" altLang="zh-CN" dirty="0"/>
                        <a:t>5485</a:t>
                      </a:r>
                      <a:endParaRPr lang="zh-CN" altLang="en-US" dirty="0"/>
                    </a:p>
                  </a:txBody>
                  <a:tcPr/>
                </a:tc>
                <a:tc>
                  <a:txBody>
                    <a:bodyPr/>
                    <a:lstStyle/>
                    <a:p>
                      <a:pPr algn="ctr"/>
                      <a:r>
                        <a:rPr lang="en-US" altLang="zh-CN" dirty="0"/>
                        <a:t>2189</a:t>
                      </a:r>
                      <a:endParaRPr lang="zh-CN" altLang="en-US" dirty="0"/>
                    </a:p>
                  </a:txBody>
                  <a:tcPr/>
                </a:tc>
                <a:tc>
                  <a:txBody>
                    <a:bodyPr/>
                    <a:lstStyle/>
                    <a:p>
                      <a:pPr algn="ctr"/>
                      <a:r>
                        <a:rPr lang="en-US" altLang="zh-CN" dirty="0"/>
                        <a:t>2189</a:t>
                      </a:r>
                      <a:endParaRPr lang="zh-CN" altLang="en-US" dirty="0"/>
                    </a:p>
                  </a:txBody>
                  <a:tcPr/>
                </a:tc>
                <a:extLst>
                  <a:ext uri="{0D108BD9-81ED-4DB2-BD59-A6C34878D82A}">
                    <a16:rowId xmlns:a16="http://schemas.microsoft.com/office/drawing/2014/main" val="10002"/>
                  </a:ext>
                </a:extLst>
              </a:tr>
              <a:tr h="538329">
                <a:tc>
                  <a:txBody>
                    <a:bodyPr/>
                    <a:lstStyle/>
                    <a:p>
                      <a:pPr algn="ctr"/>
                      <a:r>
                        <a:rPr lang="en-US" altLang="zh-CN" dirty="0"/>
                        <a:t>THUCNews</a:t>
                      </a:r>
                      <a:endParaRPr lang="zh-CN" altLang="en-US" dirty="0"/>
                    </a:p>
                  </a:txBody>
                  <a:tcPr/>
                </a:tc>
                <a:tc>
                  <a:txBody>
                    <a:bodyPr/>
                    <a:lstStyle/>
                    <a:p>
                      <a:pPr algn="ctr"/>
                      <a:r>
                        <a:rPr lang="en-US" altLang="zh-CN" dirty="0"/>
                        <a:t>18</a:t>
                      </a:r>
                      <a:r>
                        <a:rPr lang="zh-CN" altLang="en-US" dirty="0"/>
                        <a:t>万</a:t>
                      </a:r>
                    </a:p>
                  </a:txBody>
                  <a:tcPr/>
                </a:tc>
                <a:tc>
                  <a:txBody>
                    <a:bodyPr/>
                    <a:lstStyle/>
                    <a:p>
                      <a:pPr algn="ctr"/>
                      <a:r>
                        <a:rPr lang="en-US" altLang="zh-CN" dirty="0"/>
                        <a:t>1</a:t>
                      </a:r>
                      <a:r>
                        <a:rPr lang="zh-CN" altLang="en-US" dirty="0"/>
                        <a:t>万</a:t>
                      </a:r>
                    </a:p>
                  </a:txBody>
                  <a:tcPr/>
                </a:tc>
                <a:tc>
                  <a:txBody>
                    <a:bodyPr/>
                    <a:lstStyle/>
                    <a:p>
                      <a:pPr algn="ctr"/>
                      <a:r>
                        <a:rPr lang="en-US" altLang="zh-CN" dirty="0"/>
                        <a:t>1</a:t>
                      </a:r>
                      <a:r>
                        <a:rPr lang="zh-CN" altLang="en-US" dirty="0"/>
                        <a:t>万</a:t>
                      </a:r>
                    </a:p>
                  </a:txBody>
                  <a:tcPr/>
                </a:tc>
                <a:extLst>
                  <a:ext uri="{0D108BD9-81ED-4DB2-BD59-A6C34878D82A}">
                    <a16:rowId xmlns:a16="http://schemas.microsoft.com/office/drawing/2014/main" val="10003"/>
                  </a:ext>
                </a:extLst>
              </a:tr>
            </a:tbl>
          </a:graphicData>
        </a:graphic>
      </p:graphicFrame>
      <p:sp>
        <p:nvSpPr>
          <p:cNvPr id="6" name="文本框 5"/>
          <p:cNvSpPr txBox="1"/>
          <p:nvPr/>
        </p:nvSpPr>
        <p:spPr>
          <a:xfrm>
            <a:off x="817880" y="1525905"/>
            <a:ext cx="4737735" cy="1938020"/>
          </a:xfrm>
          <a:prstGeom prst="rect">
            <a:avLst/>
          </a:prstGeom>
          <a:noFill/>
        </p:spPr>
        <p:txBody>
          <a:bodyPr wrap="square" rtlCol="0" anchor="t">
            <a:spAutoFit/>
          </a:bodyPr>
          <a:lstStyle/>
          <a:p>
            <a:r>
              <a:rPr lang="zh-CN" altLang="en-US" sz="2400" dirty="0">
                <a:sym typeface="+mn-ea"/>
              </a:rPr>
              <a:t>环境：</a:t>
            </a:r>
            <a:r>
              <a:rPr lang="en-US" altLang="zh-CN" sz="2400" dirty="0">
                <a:sym typeface="+mn-ea"/>
              </a:rPr>
              <a:t>python 3.7  </a:t>
            </a:r>
          </a:p>
          <a:p>
            <a:r>
              <a:rPr lang="en-US" altLang="zh-CN" sz="2400" dirty="0">
                <a:sym typeface="+mn-ea"/>
              </a:rPr>
              <a:t>          pytorch 1.1  </a:t>
            </a:r>
          </a:p>
          <a:p>
            <a:r>
              <a:rPr lang="en-US" altLang="zh-CN" sz="2400" dirty="0">
                <a:sym typeface="+mn-ea"/>
              </a:rPr>
              <a:t>          tqdm  </a:t>
            </a:r>
          </a:p>
          <a:p>
            <a:r>
              <a:rPr lang="en-US" altLang="zh-CN" sz="2400" dirty="0">
                <a:sym typeface="+mn-ea"/>
              </a:rPr>
              <a:t>          sklearn  </a:t>
            </a:r>
          </a:p>
          <a:p>
            <a:r>
              <a:rPr lang="en-US" altLang="zh-CN" sz="2400" dirty="0">
                <a:sym typeface="+mn-ea"/>
              </a:rPr>
              <a:t>          tensorboardX</a:t>
            </a:r>
            <a:endParaRPr lang="zh-CN" altLang="en-US" dirty="0">
              <a:sym typeface="+mn-ea"/>
            </a:endParaRPr>
          </a:p>
        </p:txBody>
      </p:sp>
      <p:sp>
        <p:nvSpPr>
          <p:cNvPr id="11" name="内容占位符 1"/>
          <p:cNvSpPr txBox="1"/>
          <p:nvPr/>
        </p:nvSpPr>
        <p:spPr>
          <a:xfrm>
            <a:off x="689610" y="150495"/>
            <a:ext cx="314134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—CNN </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689610" y="917575"/>
            <a:ext cx="1945640" cy="521970"/>
          </a:xfrm>
          <a:prstGeom prst="rect">
            <a:avLst/>
          </a:prstGeom>
          <a:noFill/>
        </p:spPr>
        <p:txBody>
          <a:bodyPr wrap="square" rtlCol="0" anchor="t">
            <a:spAutoFit/>
          </a:bodyPr>
          <a:lstStyle/>
          <a:p>
            <a:r>
              <a:rPr lang="en-US" altLang="zh-CN" sz="2800" spc="300" noProof="0" dirty="0">
                <a:ln>
                  <a:noFill/>
                </a:ln>
                <a:solidFill>
                  <a:srgbClr val="000000"/>
                </a:solidFill>
                <a:effectLst/>
                <a:uLnTx/>
                <a:uFillTx/>
                <a:latin typeface="微软雅黑" panose="020B0503020204020204" pitchFamily="34" charset="-122"/>
                <a:ea typeface="微软雅黑" panose="020B0503020204020204" pitchFamily="34" charset="-122"/>
                <a:sym typeface="+mn-ea"/>
              </a:rPr>
              <a:t>Demo</a:t>
            </a:r>
            <a:endParaRPr lang="zh-CN" altLang="en-US" sz="2800"/>
          </a:p>
        </p:txBody>
      </p:sp>
    </p:spTree>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452441" y="974830"/>
            <a:ext cx="11067307" cy="523220"/>
          </a:xfrm>
          <a:prstGeom prst="rect">
            <a:avLst/>
          </a:prstGeom>
          <a:noFill/>
        </p:spPr>
        <p:txBody>
          <a:bodyPr wrap="square" rtlCol="0" anchor="t">
            <a:spAutoFit/>
          </a:bodyPr>
          <a:lstStyle/>
          <a:p>
            <a:r>
              <a:rPr lang="en-US" altLang="zh-CN" sz="2800" b="1" dirty="0">
                <a:solidFill>
                  <a:srgbClr val="FF0000"/>
                </a:solidFill>
              </a:rPr>
              <a:t>MR</a:t>
            </a:r>
            <a:r>
              <a:rPr lang="zh-CN" altLang="en-US" sz="2800" b="1" dirty="0">
                <a:solidFill>
                  <a:srgbClr val="FF0000"/>
                </a:solidFill>
              </a:rPr>
              <a:t>：</a:t>
            </a:r>
            <a:r>
              <a:rPr lang="en-US" altLang="zh-CN" sz="2800" b="1" dirty="0">
                <a:solidFill>
                  <a:srgbClr val="FF0000"/>
                </a:solidFill>
              </a:rPr>
              <a:t>74.11%</a:t>
            </a:r>
            <a:endParaRPr lang="zh-CN" altLang="en-US" sz="2000" b="1" dirty="0">
              <a:solidFill>
                <a:srgbClr val="FF0000"/>
              </a:solidFill>
              <a:sym typeface="+mn-ea"/>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4604" y="815008"/>
            <a:ext cx="4425049" cy="5432268"/>
          </a:xfrm>
          <a:prstGeom prst="rect">
            <a:avLst/>
          </a:prstGeom>
        </p:spPr>
      </p:pic>
      <p:sp>
        <p:nvSpPr>
          <p:cNvPr id="9" name="文本框 8"/>
          <p:cNvSpPr txBox="1"/>
          <p:nvPr/>
        </p:nvSpPr>
        <p:spPr>
          <a:xfrm>
            <a:off x="562346" y="1498050"/>
            <a:ext cx="5305716" cy="4331442"/>
          </a:xfrm>
          <a:prstGeom prst="rect">
            <a:avLst/>
          </a:prstGeom>
          <a:noFill/>
        </p:spPr>
        <p:txBody>
          <a:bodyPr wrap="square" rtlCol="0">
            <a:spAutoFit/>
          </a:bodyPr>
          <a:lstStyle/>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en-US" altLang="zh-CN" sz="2000" dirty="0">
                <a:solidFill>
                  <a:prstClr val="black"/>
                </a:solidFill>
                <a:latin typeface="微软雅黑" panose="020B0503020204020204" pitchFamily="34" charset="-122"/>
                <a:ea typeface="微软雅黑" panose="020B0503020204020204" pitchFamily="34" charset="-122"/>
              </a:rPr>
              <a:t>D</a:t>
            </a: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ropout</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0.5</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en-US" altLang="zh-CN" sz="2000" dirty="0">
                <a:solidFill>
                  <a:prstClr val="black"/>
                </a:solidFill>
                <a:latin typeface="微软雅黑" panose="020B0503020204020204" pitchFamily="34" charset="-122"/>
                <a:ea typeface="微软雅黑" panose="020B0503020204020204" pitchFamily="34" charset="-122"/>
              </a:rPr>
              <a:t>Epoch</a:t>
            </a:r>
            <a:r>
              <a:rPr lang="zh-CN" altLang="en-US" sz="2000" dirty="0">
                <a:solidFill>
                  <a:prstClr val="black"/>
                </a:solidFill>
                <a:latin typeface="微软雅黑" panose="020B0503020204020204" pitchFamily="34" charset="-122"/>
                <a:ea typeface="微软雅黑" panose="020B0503020204020204" pitchFamily="34" charset="-122"/>
              </a:rPr>
              <a:t>：</a:t>
            </a:r>
            <a:r>
              <a:rPr lang="en-US" altLang="zh-CN" sz="2000" dirty="0">
                <a:solidFill>
                  <a:prstClr val="black"/>
                </a:solidFill>
                <a:latin typeface="微软雅黑" panose="020B0503020204020204" pitchFamily="34" charset="-122"/>
                <a:ea typeface="微软雅黑" panose="020B0503020204020204" pitchFamily="34" charset="-122"/>
              </a:rPr>
              <a:t>100</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Batch_size</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64</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en-US" altLang="zh-CN" sz="2000" dirty="0" err="1">
                <a:solidFill>
                  <a:prstClr val="black"/>
                </a:solidFill>
                <a:latin typeface="微软雅黑" panose="020B0503020204020204" pitchFamily="34" charset="-122"/>
                <a:ea typeface="微软雅黑" panose="020B0503020204020204" pitchFamily="34" charset="-122"/>
              </a:rPr>
              <a:t>Padding_size</a:t>
            </a:r>
            <a:r>
              <a:rPr lang="zh-CN" altLang="en-US" sz="2000" dirty="0">
                <a:solidFill>
                  <a:prstClr val="black"/>
                </a:solidFill>
                <a:latin typeface="微软雅黑" panose="020B0503020204020204" pitchFamily="34" charset="-122"/>
                <a:ea typeface="微软雅黑" panose="020B0503020204020204" pitchFamily="34" charset="-122"/>
              </a:rPr>
              <a:t>：</a:t>
            </a:r>
            <a:r>
              <a:rPr lang="en-US" altLang="zh-CN" sz="2000" dirty="0">
                <a:solidFill>
                  <a:prstClr val="black"/>
                </a:solidFill>
                <a:latin typeface="微软雅黑" panose="020B0503020204020204" pitchFamily="34" charset="-122"/>
                <a:ea typeface="微软雅黑" panose="020B0503020204020204" pitchFamily="34" charset="-122"/>
              </a:rPr>
              <a:t>32</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Learning_rate</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1e-3</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zh-CN" altLang="en-US" sz="2000" dirty="0">
                <a:solidFill>
                  <a:prstClr val="black"/>
                </a:solidFill>
                <a:latin typeface="微软雅黑" panose="020B0503020204020204" pitchFamily="34" charset="-122"/>
                <a:ea typeface="微软雅黑" panose="020B0503020204020204" pitchFamily="34" charset="-122"/>
              </a:rPr>
              <a:t>字向量维度：</a:t>
            </a:r>
            <a:r>
              <a:rPr lang="en-US" altLang="zh-CN" sz="2000" dirty="0">
                <a:solidFill>
                  <a:prstClr val="black"/>
                </a:solidFill>
                <a:latin typeface="微软雅黑" panose="020B0503020204020204" pitchFamily="34" charset="-122"/>
                <a:ea typeface="微软雅黑" panose="020B0503020204020204" pitchFamily="34" charset="-122"/>
              </a:rPr>
              <a:t>300</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卷积核大小（</a:t>
            </a: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filter_size</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卷积核数量（</a:t>
            </a: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num_filters</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lang="zh-CN" altLang="en-US" sz="2000" dirty="0">
                <a:solidFill>
                  <a:prstClr val="black"/>
                </a:solidFill>
                <a:latin typeface="微软雅黑" panose="020B0503020204020204" pitchFamily="34" charset="-122"/>
                <a:ea typeface="微软雅黑" panose="020B0503020204020204" pitchFamily="34" charset="-122"/>
              </a:rPr>
              <a:t>：</a:t>
            </a:r>
            <a:r>
              <a:rPr lang="en-US" altLang="zh-CN" sz="2000" dirty="0">
                <a:solidFill>
                  <a:prstClr val="black"/>
                </a:solidFill>
                <a:latin typeface="微软雅黑" panose="020B0503020204020204" pitchFamily="34" charset="-122"/>
                <a:ea typeface="微软雅黑" panose="020B0503020204020204" pitchFamily="34" charset="-122"/>
              </a:rPr>
              <a:t>256</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内容占位符 1"/>
          <p:cNvSpPr txBox="1"/>
          <p:nvPr/>
        </p:nvSpPr>
        <p:spPr>
          <a:xfrm>
            <a:off x="689610" y="150495"/>
            <a:ext cx="314134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—CNN </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9"/>
          <p:cNvSpPr txBox="1"/>
          <p:nvPr/>
        </p:nvSpPr>
        <p:spPr bwMode="auto">
          <a:xfrm>
            <a:off x="1279525" y="2528666"/>
            <a:ext cx="1806575" cy="67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a:lstStyle>
          <a:p>
            <a:pPr algn="ctr"/>
            <a:r>
              <a:rPr lang="zh-CN" altLang="en-US" sz="6000" b="1">
                <a:solidFill>
                  <a:schemeClr val="bg1"/>
                </a:solidFill>
              </a:rPr>
              <a:t>目录</a:t>
            </a:r>
            <a:endParaRPr lang="zh-CN" altLang="en-US" sz="6000" b="1" dirty="0">
              <a:solidFill>
                <a:schemeClr val="bg1"/>
              </a:solidFill>
            </a:endParaRPr>
          </a:p>
        </p:txBody>
      </p:sp>
      <p:sp>
        <p:nvSpPr>
          <p:cNvPr id="23" name="内容占位符 10"/>
          <p:cNvSpPr txBox="1"/>
          <p:nvPr/>
        </p:nvSpPr>
        <p:spPr bwMode="auto">
          <a:xfrm>
            <a:off x="1122361" y="3936012"/>
            <a:ext cx="2120900" cy="39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000">
                <a:solidFill>
                  <a:schemeClr val="bg1"/>
                </a:solidFill>
              </a:rPr>
              <a:t>CONTENTS</a:t>
            </a:r>
            <a:endParaRPr lang="zh-CN" altLang="en-US" sz="2000" dirty="0">
              <a:solidFill>
                <a:schemeClr val="bg1"/>
              </a:solidFill>
            </a:endParaRPr>
          </a:p>
        </p:txBody>
      </p:sp>
      <p:cxnSp>
        <p:nvCxnSpPr>
          <p:cNvPr id="24" name="直接连接符 23"/>
          <p:cNvCxnSpPr/>
          <p:nvPr/>
        </p:nvCxnSpPr>
        <p:spPr>
          <a:xfrm>
            <a:off x="1778395" y="3607163"/>
            <a:ext cx="8088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5711825" y="4007485"/>
            <a:ext cx="3792220" cy="903605"/>
            <a:chOff x="5337036" y="1311709"/>
            <a:chExt cx="4181361" cy="987844"/>
          </a:xfrm>
        </p:grpSpPr>
        <p:sp>
          <p:nvSpPr>
            <p:cNvPr id="3" name="文本框 2"/>
            <p:cNvSpPr txBox="1"/>
            <p:nvPr/>
          </p:nvSpPr>
          <p:spPr>
            <a:xfrm>
              <a:off x="5337036" y="1311709"/>
              <a:ext cx="550326" cy="987844"/>
            </a:xfrm>
            <a:prstGeom prst="rect">
              <a:avLst/>
            </a:prstGeom>
            <a:noFill/>
          </p:spPr>
          <p:txBody>
            <a:bodyPr wrap="square" rtlCol="0">
              <a:spAutoFit/>
            </a:bodyPr>
            <a:lstStyle/>
            <a:p>
              <a:pPr>
                <a:lnSpc>
                  <a:spcPct val="120000"/>
                </a:lnSpc>
              </a:pPr>
              <a:r>
                <a:rPr lang="en-US" altLang="zh-CN" sz="4400" b="1" i="1" dirty="0">
                  <a:solidFill>
                    <a:schemeClr val="accent1"/>
                  </a:solidFill>
                  <a:cs typeface="+mn-ea"/>
                  <a:sym typeface="+mn-lt"/>
                </a:rPr>
                <a:t>4</a:t>
              </a:r>
            </a:p>
          </p:txBody>
        </p:sp>
        <p:sp>
          <p:nvSpPr>
            <p:cNvPr id="4" name="文本框 3"/>
            <p:cNvSpPr txBox="1"/>
            <p:nvPr/>
          </p:nvSpPr>
          <p:spPr>
            <a:xfrm>
              <a:off x="6261482" y="1523498"/>
              <a:ext cx="3256915" cy="517392"/>
            </a:xfrm>
            <a:prstGeom prst="rect">
              <a:avLst/>
            </a:prstGeom>
            <a:noFill/>
          </p:spPr>
          <p:txBody>
            <a:bodyPr wrap="square" lIns="0" tIns="0" rIns="0" bIns="0" rtlCol="0">
              <a:spAutoFit/>
            </a:bodyPr>
            <a:lstStyle/>
            <a:p>
              <a:pPr>
                <a:lnSpc>
                  <a:spcPct val="120000"/>
                </a:lnSpc>
              </a:pPr>
              <a:r>
                <a:rPr lang="zh-CN" altLang="en-US" sz="2800" b="1" dirty="0">
                  <a:cs typeface="+mn-ea"/>
                  <a:sym typeface="+mn-lt"/>
                </a:rPr>
                <a:t>实验结果分析</a:t>
              </a:r>
            </a:p>
          </p:txBody>
        </p:sp>
      </p:grpSp>
      <p:grpSp>
        <p:nvGrpSpPr>
          <p:cNvPr id="5" name="组合 4"/>
          <p:cNvGrpSpPr/>
          <p:nvPr/>
        </p:nvGrpSpPr>
        <p:grpSpPr>
          <a:xfrm>
            <a:off x="5757545" y="599440"/>
            <a:ext cx="3792220" cy="903605"/>
            <a:chOff x="5337036" y="1311709"/>
            <a:chExt cx="4181361" cy="987844"/>
          </a:xfrm>
        </p:grpSpPr>
        <p:sp>
          <p:nvSpPr>
            <p:cNvPr id="6" name="文本框 5"/>
            <p:cNvSpPr txBox="1"/>
            <p:nvPr/>
          </p:nvSpPr>
          <p:spPr>
            <a:xfrm>
              <a:off x="5337036" y="1311709"/>
              <a:ext cx="550326" cy="987844"/>
            </a:xfrm>
            <a:prstGeom prst="rect">
              <a:avLst/>
            </a:prstGeom>
            <a:noFill/>
          </p:spPr>
          <p:txBody>
            <a:bodyPr wrap="square" rtlCol="0">
              <a:spAutoFit/>
            </a:bodyPr>
            <a:lstStyle/>
            <a:p>
              <a:pPr>
                <a:lnSpc>
                  <a:spcPct val="120000"/>
                </a:lnSpc>
              </a:pPr>
              <a:r>
                <a:rPr lang="en-US" altLang="zh-CN" sz="4400" b="1" i="1" dirty="0">
                  <a:solidFill>
                    <a:schemeClr val="accent1"/>
                  </a:solidFill>
                  <a:cs typeface="+mn-ea"/>
                  <a:sym typeface="+mn-lt"/>
                </a:rPr>
                <a:t>1</a:t>
              </a:r>
            </a:p>
          </p:txBody>
        </p:sp>
        <p:sp>
          <p:nvSpPr>
            <p:cNvPr id="7" name="文本框 6"/>
            <p:cNvSpPr txBox="1"/>
            <p:nvPr/>
          </p:nvSpPr>
          <p:spPr>
            <a:xfrm>
              <a:off x="6261482" y="1523499"/>
              <a:ext cx="3256915" cy="564383"/>
            </a:xfrm>
            <a:prstGeom prst="rect">
              <a:avLst/>
            </a:prstGeom>
            <a:noFill/>
          </p:spPr>
          <p:txBody>
            <a:bodyPr wrap="square" lIns="0" tIns="0" rIns="0" bIns="0" rtlCol="0">
              <a:spAutoFit/>
            </a:bodyPr>
            <a:lstStyle/>
            <a:p>
              <a:pPr>
                <a:lnSpc>
                  <a:spcPct val="120000"/>
                </a:lnSpc>
              </a:pPr>
              <a:r>
                <a:rPr lang="zh-CN" altLang="en-US" sz="2800" b="1" dirty="0">
                  <a:cs typeface="+mn-ea"/>
                  <a:sym typeface="+mn-lt"/>
                </a:rPr>
                <a:t>文本分类介绍</a:t>
              </a:r>
            </a:p>
          </p:txBody>
        </p:sp>
      </p:grpSp>
      <p:grpSp>
        <p:nvGrpSpPr>
          <p:cNvPr id="8" name="组合 7"/>
          <p:cNvGrpSpPr/>
          <p:nvPr/>
        </p:nvGrpSpPr>
        <p:grpSpPr>
          <a:xfrm>
            <a:off x="5757545" y="1731645"/>
            <a:ext cx="4873625" cy="903605"/>
            <a:chOff x="5337036" y="1311709"/>
            <a:chExt cx="5373735" cy="987844"/>
          </a:xfrm>
        </p:grpSpPr>
        <p:sp>
          <p:nvSpPr>
            <p:cNvPr id="9" name="文本框 8"/>
            <p:cNvSpPr txBox="1"/>
            <p:nvPr/>
          </p:nvSpPr>
          <p:spPr>
            <a:xfrm>
              <a:off x="5337036" y="1311709"/>
              <a:ext cx="550326" cy="987844"/>
            </a:xfrm>
            <a:prstGeom prst="rect">
              <a:avLst/>
            </a:prstGeom>
            <a:noFill/>
          </p:spPr>
          <p:txBody>
            <a:bodyPr wrap="square" rtlCol="0">
              <a:spAutoFit/>
            </a:bodyPr>
            <a:lstStyle/>
            <a:p>
              <a:pPr>
                <a:lnSpc>
                  <a:spcPct val="120000"/>
                </a:lnSpc>
              </a:pPr>
              <a:r>
                <a:rPr lang="en-US" altLang="zh-CN" sz="4400" b="1" i="1" dirty="0">
                  <a:solidFill>
                    <a:schemeClr val="accent1"/>
                  </a:solidFill>
                  <a:cs typeface="+mn-ea"/>
                  <a:sym typeface="+mn-lt"/>
                </a:rPr>
                <a:t>2</a:t>
              </a:r>
            </a:p>
          </p:txBody>
        </p:sp>
        <p:sp>
          <p:nvSpPr>
            <p:cNvPr id="10" name="文本框 9"/>
            <p:cNvSpPr txBox="1"/>
            <p:nvPr/>
          </p:nvSpPr>
          <p:spPr>
            <a:xfrm>
              <a:off x="6261248" y="1523439"/>
              <a:ext cx="4449523" cy="564383"/>
            </a:xfrm>
            <a:prstGeom prst="rect">
              <a:avLst/>
            </a:prstGeom>
            <a:noFill/>
          </p:spPr>
          <p:txBody>
            <a:bodyPr wrap="square" lIns="0" tIns="0" rIns="0" bIns="0" rtlCol="0">
              <a:spAutoFit/>
            </a:bodyPr>
            <a:lstStyle/>
            <a:p>
              <a:pPr>
                <a:lnSpc>
                  <a:spcPct val="120000"/>
                </a:lnSpc>
              </a:pPr>
              <a:r>
                <a:rPr lang="zh-CN" altLang="en-US" sz="2800" b="1" dirty="0">
                  <a:cs typeface="+mn-ea"/>
                  <a:sym typeface="+mn-lt"/>
                </a:rPr>
                <a:t>基于浅层学习的文本分类</a:t>
              </a:r>
            </a:p>
          </p:txBody>
        </p:sp>
      </p:grpSp>
      <p:grpSp>
        <p:nvGrpSpPr>
          <p:cNvPr id="11" name="组合 10"/>
          <p:cNvGrpSpPr/>
          <p:nvPr/>
        </p:nvGrpSpPr>
        <p:grpSpPr>
          <a:xfrm>
            <a:off x="5711825" y="2911475"/>
            <a:ext cx="4873625" cy="903605"/>
            <a:chOff x="5337036" y="1311709"/>
            <a:chExt cx="5373735" cy="987844"/>
          </a:xfrm>
        </p:grpSpPr>
        <p:sp>
          <p:nvSpPr>
            <p:cNvPr id="12" name="文本框 11"/>
            <p:cNvSpPr txBox="1"/>
            <p:nvPr/>
          </p:nvSpPr>
          <p:spPr>
            <a:xfrm>
              <a:off x="5337036" y="1311709"/>
              <a:ext cx="550326" cy="987844"/>
            </a:xfrm>
            <a:prstGeom prst="rect">
              <a:avLst/>
            </a:prstGeom>
            <a:noFill/>
          </p:spPr>
          <p:txBody>
            <a:bodyPr wrap="square" rtlCol="0">
              <a:spAutoFit/>
            </a:bodyPr>
            <a:lstStyle/>
            <a:p>
              <a:pPr>
                <a:lnSpc>
                  <a:spcPct val="120000"/>
                </a:lnSpc>
              </a:pPr>
              <a:r>
                <a:rPr lang="en-US" altLang="zh-CN" sz="4400" b="1" i="1" dirty="0">
                  <a:solidFill>
                    <a:schemeClr val="accent1"/>
                  </a:solidFill>
                  <a:cs typeface="+mn-ea"/>
                  <a:sym typeface="+mn-lt"/>
                </a:rPr>
                <a:t>3</a:t>
              </a:r>
            </a:p>
          </p:txBody>
        </p:sp>
        <p:sp>
          <p:nvSpPr>
            <p:cNvPr id="13" name="文本框 12"/>
            <p:cNvSpPr txBox="1"/>
            <p:nvPr/>
          </p:nvSpPr>
          <p:spPr>
            <a:xfrm>
              <a:off x="6261248" y="1523439"/>
              <a:ext cx="4449523" cy="564383"/>
            </a:xfrm>
            <a:prstGeom prst="rect">
              <a:avLst/>
            </a:prstGeom>
            <a:noFill/>
          </p:spPr>
          <p:txBody>
            <a:bodyPr wrap="square" lIns="0" tIns="0" rIns="0" bIns="0" rtlCol="0">
              <a:spAutoFit/>
            </a:bodyPr>
            <a:lstStyle/>
            <a:p>
              <a:pPr>
                <a:lnSpc>
                  <a:spcPct val="120000"/>
                </a:lnSpc>
              </a:pPr>
              <a:r>
                <a:rPr lang="zh-CN" altLang="en-US" sz="2800" b="1" dirty="0">
                  <a:cs typeface="+mn-ea"/>
                  <a:sym typeface="+mn-lt"/>
                </a:rPr>
                <a:t>基于深度学习的文本分类</a:t>
              </a:r>
            </a:p>
          </p:txBody>
        </p:sp>
      </p:grpSp>
      <p:grpSp>
        <p:nvGrpSpPr>
          <p:cNvPr id="14" name="组合 13"/>
          <p:cNvGrpSpPr/>
          <p:nvPr/>
        </p:nvGrpSpPr>
        <p:grpSpPr>
          <a:xfrm>
            <a:off x="5711825" y="5110480"/>
            <a:ext cx="4873625" cy="903605"/>
            <a:chOff x="5337036" y="1311709"/>
            <a:chExt cx="5373735" cy="987844"/>
          </a:xfrm>
        </p:grpSpPr>
        <p:sp>
          <p:nvSpPr>
            <p:cNvPr id="15" name="文本框 14"/>
            <p:cNvSpPr txBox="1"/>
            <p:nvPr/>
          </p:nvSpPr>
          <p:spPr>
            <a:xfrm>
              <a:off x="5337036" y="1311709"/>
              <a:ext cx="550326" cy="987844"/>
            </a:xfrm>
            <a:prstGeom prst="rect">
              <a:avLst/>
            </a:prstGeom>
            <a:noFill/>
          </p:spPr>
          <p:txBody>
            <a:bodyPr wrap="square" rtlCol="0">
              <a:spAutoFit/>
            </a:bodyPr>
            <a:lstStyle/>
            <a:p>
              <a:pPr>
                <a:lnSpc>
                  <a:spcPct val="120000"/>
                </a:lnSpc>
              </a:pPr>
              <a:r>
                <a:rPr lang="en-US" altLang="zh-CN" sz="4400" b="1" i="1" dirty="0">
                  <a:solidFill>
                    <a:schemeClr val="accent1"/>
                  </a:solidFill>
                  <a:cs typeface="+mn-ea"/>
                  <a:sym typeface="+mn-lt"/>
                </a:rPr>
                <a:t>5</a:t>
              </a:r>
            </a:p>
          </p:txBody>
        </p:sp>
        <p:sp>
          <p:nvSpPr>
            <p:cNvPr id="16" name="文本框 15"/>
            <p:cNvSpPr txBox="1"/>
            <p:nvPr/>
          </p:nvSpPr>
          <p:spPr>
            <a:xfrm>
              <a:off x="6261248" y="1523439"/>
              <a:ext cx="4449523" cy="517392"/>
            </a:xfrm>
            <a:prstGeom prst="rect">
              <a:avLst/>
            </a:prstGeom>
            <a:noFill/>
          </p:spPr>
          <p:txBody>
            <a:bodyPr wrap="square" lIns="0" tIns="0" rIns="0" bIns="0" rtlCol="0">
              <a:spAutoFit/>
            </a:bodyPr>
            <a:lstStyle/>
            <a:p>
              <a:pPr>
                <a:lnSpc>
                  <a:spcPct val="120000"/>
                </a:lnSpc>
              </a:pPr>
              <a:r>
                <a:rPr lang="zh-CN" altLang="en-US" sz="2800" b="1" dirty="0">
                  <a:cs typeface="+mn-ea"/>
                  <a:sym typeface="+mn-lt"/>
                </a:rPr>
                <a:t>文本分类应用与展望</a:t>
              </a:r>
            </a:p>
          </p:txBody>
        </p:sp>
      </p:gr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452755" y="901065"/>
            <a:ext cx="4009390" cy="521970"/>
          </a:xfrm>
          <a:prstGeom prst="rect">
            <a:avLst/>
          </a:prstGeom>
          <a:noFill/>
        </p:spPr>
        <p:txBody>
          <a:bodyPr wrap="square" rtlCol="0" anchor="t">
            <a:spAutoFit/>
          </a:bodyPr>
          <a:lstStyle/>
          <a:p>
            <a:r>
              <a:rPr lang="en-US" altLang="zh-CN" sz="2800" b="1" dirty="0">
                <a:solidFill>
                  <a:srgbClr val="FF0000"/>
                </a:solidFill>
              </a:rPr>
              <a:t>R8</a:t>
            </a:r>
            <a:r>
              <a:rPr lang="zh-CN" altLang="en-US" sz="2800" b="1" dirty="0">
                <a:solidFill>
                  <a:srgbClr val="FF0000"/>
                </a:solidFill>
              </a:rPr>
              <a:t>：</a:t>
            </a:r>
            <a:r>
              <a:rPr lang="en-US" altLang="zh-CN" sz="2800" b="1" dirty="0">
                <a:solidFill>
                  <a:srgbClr val="FF0000"/>
                </a:solidFill>
              </a:rPr>
              <a:t>87.76%</a:t>
            </a:r>
            <a:endParaRPr lang="zh-CN" altLang="en-US" sz="2000" b="1" dirty="0">
              <a:solidFill>
                <a:srgbClr val="FF0000"/>
              </a:solidFill>
              <a:sym typeface="+mn-ea"/>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530" y="846014"/>
            <a:ext cx="6779321" cy="5313343"/>
          </a:xfrm>
          <a:prstGeom prst="rect">
            <a:avLst/>
          </a:prstGeom>
        </p:spPr>
      </p:pic>
      <p:sp>
        <p:nvSpPr>
          <p:cNvPr id="9" name="文本框 8"/>
          <p:cNvSpPr txBox="1"/>
          <p:nvPr/>
        </p:nvSpPr>
        <p:spPr>
          <a:xfrm>
            <a:off x="452441" y="1479329"/>
            <a:ext cx="10498347" cy="4331442"/>
          </a:xfrm>
          <a:prstGeom prst="rect">
            <a:avLst/>
          </a:prstGeom>
          <a:noFill/>
        </p:spPr>
        <p:txBody>
          <a:bodyPr wrap="square" rtlCol="0">
            <a:spAutoFit/>
          </a:bodyPr>
          <a:lstStyle/>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en-US" altLang="zh-CN" sz="2000" dirty="0">
                <a:solidFill>
                  <a:prstClr val="black"/>
                </a:solidFill>
                <a:latin typeface="微软雅黑" panose="020B0503020204020204" pitchFamily="34" charset="-122"/>
                <a:ea typeface="微软雅黑" panose="020B0503020204020204" pitchFamily="34" charset="-122"/>
              </a:rPr>
              <a:t>D</a:t>
            </a: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ropout</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0.5</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en-US" altLang="zh-CN" sz="2000" dirty="0">
                <a:solidFill>
                  <a:prstClr val="black"/>
                </a:solidFill>
                <a:latin typeface="微软雅黑" panose="020B0503020204020204" pitchFamily="34" charset="-122"/>
                <a:ea typeface="微软雅黑" panose="020B0503020204020204" pitchFamily="34" charset="-122"/>
              </a:rPr>
              <a:t>Epoch</a:t>
            </a:r>
            <a:r>
              <a:rPr lang="zh-CN" altLang="en-US" sz="2000" dirty="0">
                <a:solidFill>
                  <a:prstClr val="black"/>
                </a:solidFill>
                <a:latin typeface="微软雅黑" panose="020B0503020204020204" pitchFamily="34" charset="-122"/>
                <a:ea typeface="微软雅黑" panose="020B0503020204020204" pitchFamily="34" charset="-122"/>
              </a:rPr>
              <a:t>：</a:t>
            </a:r>
            <a:r>
              <a:rPr lang="en-US" altLang="zh-CN" sz="2000" dirty="0">
                <a:solidFill>
                  <a:prstClr val="black"/>
                </a:solidFill>
                <a:latin typeface="微软雅黑" panose="020B0503020204020204" pitchFamily="34" charset="-122"/>
                <a:ea typeface="微软雅黑" panose="020B0503020204020204" pitchFamily="34" charset="-122"/>
              </a:rPr>
              <a:t>50</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Batch_size</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128</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en-US" altLang="zh-CN" sz="2000" dirty="0" err="1">
                <a:solidFill>
                  <a:prstClr val="black"/>
                </a:solidFill>
                <a:latin typeface="微软雅黑" panose="020B0503020204020204" pitchFamily="34" charset="-122"/>
                <a:ea typeface="微软雅黑" panose="020B0503020204020204" pitchFamily="34" charset="-122"/>
              </a:rPr>
              <a:t>Padding_size</a:t>
            </a:r>
            <a:r>
              <a:rPr lang="zh-CN" altLang="en-US" sz="2000" dirty="0">
                <a:solidFill>
                  <a:prstClr val="black"/>
                </a:solidFill>
                <a:latin typeface="微软雅黑" panose="020B0503020204020204" pitchFamily="34" charset="-122"/>
                <a:ea typeface="微软雅黑" panose="020B0503020204020204" pitchFamily="34" charset="-122"/>
              </a:rPr>
              <a:t>：</a:t>
            </a:r>
            <a:r>
              <a:rPr lang="en-US" altLang="zh-CN" sz="2000" dirty="0">
                <a:solidFill>
                  <a:prstClr val="black"/>
                </a:solidFill>
                <a:latin typeface="微软雅黑" panose="020B0503020204020204" pitchFamily="34" charset="-122"/>
                <a:ea typeface="微软雅黑" panose="020B0503020204020204" pitchFamily="34" charset="-122"/>
              </a:rPr>
              <a:t>32</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Learning_rate</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1e-3</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zh-CN" altLang="en-US" sz="2000" dirty="0">
                <a:solidFill>
                  <a:prstClr val="black"/>
                </a:solidFill>
                <a:latin typeface="微软雅黑" panose="020B0503020204020204" pitchFamily="34" charset="-122"/>
                <a:ea typeface="微软雅黑" panose="020B0503020204020204" pitchFamily="34" charset="-122"/>
              </a:rPr>
              <a:t>字向量维度：</a:t>
            </a:r>
            <a:r>
              <a:rPr lang="en-US" altLang="zh-CN" sz="2000" dirty="0">
                <a:solidFill>
                  <a:prstClr val="black"/>
                </a:solidFill>
                <a:latin typeface="微软雅黑" panose="020B0503020204020204" pitchFamily="34" charset="-122"/>
                <a:ea typeface="微软雅黑" panose="020B0503020204020204" pitchFamily="34" charset="-122"/>
              </a:rPr>
              <a:t>300</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卷积核大小（</a:t>
            </a: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filter_size</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卷积核数量（</a:t>
            </a: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num_filters</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lang="zh-CN" altLang="en-US" sz="2000" dirty="0">
                <a:solidFill>
                  <a:prstClr val="black"/>
                </a:solidFill>
                <a:latin typeface="微软雅黑" panose="020B0503020204020204" pitchFamily="34" charset="-122"/>
                <a:ea typeface="微软雅黑" panose="020B0503020204020204" pitchFamily="34" charset="-122"/>
              </a:rPr>
              <a:t>：</a:t>
            </a:r>
            <a:r>
              <a:rPr lang="en-US" altLang="zh-CN" sz="2000" dirty="0">
                <a:solidFill>
                  <a:prstClr val="black"/>
                </a:solidFill>
                <a:latin typeface="微软雅黑" panose="020B0503020204020204" pitchFamily="34" charset="-122"/>
                <a:ea typeface="微软雅黑" panose="020B0503020204020204" pitchFamily="34" charset="-122"/>
              </a:rPr>
              <a:t>256</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内容占位符 1"/>
          <p:cNvSpPr txBox="1"/>
          <p:nvPr/>
        </p:nvSpPr>
        <p:spPr>
          <a:xfrm>
            <a:off x="689610" y="150495"/>
            <a:ext cx="494919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—CNN</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452441" y="965703"/>
            <a:ext cx="11067307" cy="523220"/>
          </a:xfrm>
          <a:prstGeom prst="rect">
            <a:avLst/>
          </a:prstGeom>
          <a:noFill/>
        </p:spPr>
        <p:txBody>
          <a:bodyPr wrap="square" rtlCol="0" anchor="t">
            <a:spAutoFit/>
          </a:bodyPr>
          <a:lstStyle/>
          <a:p>
            <a:r>
              <a:rPr lang="en-US" altLang="zh-CN" sz="2800" b="1" dirty="0">
                <a:solidFill>
                  <a:srgbClr val="FF0000"/>
                </a:solidFill>
              </a:rPr>
              <a:t>THUCNews</a:t>
            </a:r>
            <a:r>
              <a:rPr lang="zh-CN" altLang="en-US" sz="2800" b="1" dirty="0">
                <a:solidFill>
                  <a:srgbClr val="FF0000"/>
                </a:solidFill>
              </a:rPr>
              <a:t>：</a:t>
            </a:r>
            <a:r>
              <a:rPr lang="en-US" altLang="zh-CN" sz="2800" b="1" dirty="0">
                <a:solidFill>
                  <a:srgbClr val="FF0000"/>
                </a:solidFill>
              </a:rPr>
              <a:t>91.16%</a:t>
            </a:r>
            <a:endParaRPr lang="zh-CN" altLang="en-US" sz="2000" b="1" dirty="0">
              <a:solidFill>
                <a:srgbClr val="FF0000"/>
              </a:solidFill>
              <a:sym typeface="+mn-ea"/>
            </a:endParaRPr>
          </a:p>
        </p:txBody>
      </p:sp>
      <p:pic>
        <p:nvPicPr>
          <p:cNvPr id="3" name="图片 2"/>
          <p:cNvPicPr>
            <a:picLocks noChangeAspect="1"/>
          </p:cNvPicPr>
          <p:nvPr/>
        </p:nvPicPr>
        <p:blipFill>
          <a:blip r:embed="rId4"/>
          <a:stretch>
            <a:fillRect/>
          </a:stretch>
        </p:blipFill>
        <p:spPr>
          <a:xfrm>
            <a:off x="5153020" y="819246"/>
            <a:ext cx="6586538" cy="5420172"/>
          </a:xfrm>
          <a:prstGeom prst="rect">
            <a:avLst/>
          </a:prstGeom>
        </p:spPr>
      </p:pic>
      <p:sp>
        <p:nvSpPr>
          <p:cNvPr id="9" name="文本框 8"/>
          <p:cNvSpPr txBox="1"/>
          <p:nvPr/>
        </p:nvSpPr>
        <p:spPr>
          <a:xfrm>
            <a:off x="452441" y="1588726"/>
            <a:ext cx="10498347" cy="4331442"/>
          </a:xfrm>
          <a:prstGeom prst="rect">
            <a:avLst/>
          </a:prstGeom>
          <a:noFill/>
        </p:spPr>
        <p:txBody>
          <a:bodyPr wrap="square" rtlCol="0">
            <a:spAutoFit/>
          </a:bodyPr>
          <a:lstStyle/>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en-US" altLang="zh-CN" sz="2000" dirty="0">
                <a:solidFill>
                  <a:prstClr val="black"/>
                </a:solidFill>
                <a:latin typeface="微软雅黑" panose="020B0503020204020204" pitchFamily="34" charset="-122"/>
                <a:ea typeface="微软雅黑" panose="020B0503020204020204" pitchFamily="34" charset="-122"/>
              </a:rPr>
              <a:t>D</a:t>
            </a: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ropout</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0.5</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en-US" altLang="zh-CN" sz="2000" dirty="0">
                <a:solidFill>
                  <a:prstClr val="black"/>
                </a:solidFill>
                <a:latin typeface="微软雅黑" panose="020B0503020204020204" pitchFamily="34" charset="-122"/>
                <a:ea typeface="微软雅黑" panose="020B0503020204020204" pitchFamily="34" charset="-122"/>
              </a:rPr>
              <a:t>Epoch</a:t>
            </a:r>
            <a:r>
              <a:rPr lang="zh-CN" altLang="en-US" sz="2000" dirty="0">
                <a:solidFill>
                  <a:prstClr val="black"/>
                </a:solidFill>
                <a:latin typeface="微软雅黑" panose="020B0503020204020204" pitchFamily="34" charset="-122"/>
                <a:ea typeface="微软雅黑" panose="020B0503020204020204" pitchFamily="34" charset="-122"/>
              </a:rPr>
              <a:t>：</a:t>
            </a:r>
            <a:r>
              <a:rPr lang="en-US" altLang="zh-CN" sz="2000" dirty="0">
                <a:solidFill>
                  <a:prstClr val="black"/>
                </a:solidFill>
                <a:latin typeface="微软雅黑" panose="020B0503020204020204" pitchFamily="34" charset="-122"/>
                <a:ea typeface="微软雅黑" panose="020B0503020204020204" pitchFamily="34" charset="-122"/>
              </a:rPr>
              <a:t>20</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Batch_size</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128</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en-US" altLang="zh-CN" sz="2000" dirty="0" err="1">
                <a:solidFill>
                  <a:prstClr val="black"/>
                </a:solidFill>
                <a:latin typeface="微软雅黑" panose="020B0503020204020204" pitchFamily="34" charset="-122"/>
                <a:ea typeface="微软雅黑" panose="020B0503020204020204" pitchFamily="34" charset="-122"/>
              </a:rPr>
              <a:t>Padding_size</a:t>
            </a:r>
            <a:r>
              <a:rPr lang="zh-CN" altLang="en-US" sz="2000" dirty="0">
                <a:solidFill>
                  <a:prstClr val="black"/>
                </a:solidFill>
                <a:latin typeface="微软雅黑" panose="020B0503020204020204" pitchFamily="34" charset="-122"/>
                <a:ea typeface="微软雅黑" panose="020B0503020204020204" pitchFamily="34" charset="-122"/>
              </a:rPr>
              <a:t>：</a:t>
            </a:r>
            <a:r>
              <a:rPr lang="en-US" altLang="zh-CN" sz="2000" dirty="0">
                <a:solidFill>
                  <a:prstClr val="black"/>
                </a:solidFill>
                <a:latin typeface="微软雅黑" panose="020B0503020204020204" pitchFamily="34" charset="-122"/>
                <a:ea typeface="微软雅黑" panose="020B0503020204020204" pitchFamily="34" charset="-122"/>
              </a:rPr>
              <a:t>32</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Learning_rate</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1e-3</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lang="zh-CN" altLang="en-US" sz="2000" dirty="0">
                <a:solidFill>
                  <a:prstClr val="black"/>
                </a:solidFill>
                <a:latin typeface="微软雅黑" panose="020B0503020204020204" pitchFamily="34" charset="-122"/>
                <a:ea typeface="微软雅黑" panose="020B0503020204020204" pitchFamily="34" charset="-122"/>
              </a:rPr>
              <a:t>字向量维度：</a:t>
            </a:r>
            <a:r>
              <a:rPr lang="en-US" altLang="zh-CN" sz="2000" dirty="0">
                <a:solidFill>
                  <a:prstClr val="black"/>
                </a:solidFill>
                <a:latin typeface="微软雅黑" panose="020B0503020204020204" pitchFamily="34" charset="-122"/>
                <a:ea typeface="微软雅黑" panose="020B0503020204020204" pitchFamily="34" charset="-122"/>
              </a:rPr>
              <a:t>300</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卷积核大小（</a:t>
            </a: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filter_size</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a:t>
            </a: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卷积核数量（</a:t>
            </a:r>
            <a:r>
              <a:rPr kumimoji="0" lang="en-US" altLang="zh-CN" sz="20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num_filters</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lang="zh-CN" altLang="en-US" sz="2000" dirty="0">
                <a:solidFill>
                  <a:prstClr val="black"/>
                </a:solidFill>
                <a:latin typeface="微软雅黑" panose="020B0503020204020204" pitchFamily="34" charset="-122"/>
                <a:ea typeface="微软雅黑" panose="020B0503020204020204" pitchFamily="34" charset="-122"/>
              </a:rPr>
              <a:t>：</a:t>
            </a:r>
            <a:r>
              <a:rPr lang="en-US" altLang="zh-CN" sz="2000" dirty="0">
                <a:solidFill>
                  <a:prstClr val="black"/>
                </a:solidFill>
                <a:latin typeface="微软雅黑" panose="020B0503020204020204" pitchFamily="34" charset="-122"/>
                <a:ea typeface="微软雅黑" panose="020B0503020204020204" pitchFamily="34" charset="-122"/>
              </a:rPr>
              <a:t>256</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内容占位符 1"/>
          <p:cNvSpPr txBox="1"/>
          <p:nvPr/>
        </p:nvSpPr>
        <p:spPr>
          <a:xfrm>
            <a:off x="689610" y="150495"/>
            <a:ext cx="314134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—CNN </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990975" y="2593340"/>
            <a:ext cx="3937000" cy="1435735"/>
          </a:xfrm>
        </p:spPr>
        <p:txBody>
          <a:bodyPr/>
          <a:lstStyle/>
          <a:p>
            <a:pPr>
              <a:lnSpc>
                <a:spcPct val="100000"/>
              </a:lnSpc>
            </a:pPr>
            <a:r>
              <a:rPr lang="zh-CN" altLang="en-US" sz="2800" b="1" spc="300" dirty="0">
                <a:latin typeface="+mj-ea"/>
                <a:cs typeface="+mn-cs"/>
              </a:rPr>
              <a:t>基于RNN的文本分类</a:t>
            </a:r>
          </a:p>
        </p:txBody>
      </p:sp>
      <p:sp>
        <p:nvSpPr>
          <p:cNvPr id="5" name="文本框 4"/>
          <p:cNvSpPr txBox="1"/>
          <p:nvPr/>
        </p:nvSpPr>
        <p:spPr>
          <a:xfrm>
            <a:off x="5396865" y="3881755"/>
            <a:ext cx="1251585" cy="1476375"/>
          </a:xfrm>
          <a:prstGeom prst="rect">
            <a:avLst/>
          </a:prstGeom>
          <a:noFill/>
        </p:spPr>
        <p:txBody>
          <a:bodyPr wrap="square" rtlCol="0" anchor="t">
            <a:spAutoFit/>
          </a:bodyPr>
          <a:lstStyle/>
          <a:p>
            <a:pPr marL="342900" indent="-342900" algn="just" fontAlgn="auto">
              <a:lnSpc>
                <a:spcPct val="150000"/>
              </a:lnSpc>
              <a:buFont typeface="Wingdings" panose="05000000000000000000" charset="0"/>
              <a:buChar char="l"/>
            </a:pPr>
            <a:r>
              <a:rPr lang="en-US" sz="2000">
                <a:latin typeface="等线" panose="02010600030101010101" charset="-122"/>
                <a:ea typeface="等线" panose="02010600030101010101" charset="-122"/>
                <a:cs typeface="等线" panose="02010600030101010101" charset="-122"/>
              </a:rPr>
              <a:t>RNN</a:t>
            </a:r>
            <a:r>
              <a:rPr lang="en-US" altLang="zh-CN" sz="2000">
                <a:latin typeface="等线" panose="02010600030101010101" charset="-122"/>
                <a:ea typeface="等线" panose="02010600030101010101" charset="-122"/>
                <a:cs typeface="等线" panose="02010600030101010101" charset="-122"/>
              </a:rPr>
              <a:t>   </a:t>
            </a:r>
            <a:endParaRPr lang="zh-CN" altLang="en-US" sz="2000">
              <a:latin typeface="等线" panose="02010600030101010101" charset="-122"/>
              <a:ea typeface="等线" panose="02010600030101010101" charset="-122"/>
              <a:cs typeface="等线" panose="02010600030101010101" charset="-122"/>
            </a:endParaRP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LSTM</a:t>
            </a: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GRU</a:t>
            </a:r>
          </a:p>
        </p:txBody>
      </p:sp>
      <p:sp>
        <p:nvSpPr>
          <p:cNvPr id="3" name="文本占位符 2"/>
          <p:cNvSpPr>
            <a:spLocks noGrp="1"/>
          </p:cNvSpPr>
          <p:nvPr/>
        </p:nvSpPr>
        <p:spPr>
          <a:xfrm>
            <a:off x="9103524" y="5849476"/>
            <a:ext cx="2595716" cy="521725"/>
          </a:xfrm>
          <a:prstGeom prst="rect">
            <a:avLst/>
          </a:prstGeom>
          <a:noFill/>
          <a:ln>
            <a:noFill/>
          </a:ln>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dirty="0"/>
              <a:t>展示人：张鑫    </a:t>
            </a:r>
            <a:endParaRPr lang="en-US" altLang="zh-CN" sz="2400" b="1" dirty="0"/>
          </a:p>
          <a:p>
            <a:pPr marL="0" indent="0">
              <a:buNone/>
            </a:pPr>
            <a:endParaRPr lang="zh-CN" altLang="en-US" sz="2400" b="1" dirty="0"/>
          </a:p>
        </p:txBody>
      </p:sp>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4"/>
              <p:cNvSpPr txBox="1"/>
              <p:nvPr/>
            </p:nvSpPr>
            <p:spPr>
              <a:xfrm>
                <a:off x="1940847" y="1648747"/>
                <a:ext cx="8982792" cy="1754326"/>
              </a:xfrm>
              <a:prstGeom prst="rect">
                <a:avLst/>
              </a:prstGeom>
              <a:noFill/>
            </p:spPr>
            <p:txBody>
              <a:bodyPr wrap="square" rtlCol="0">
                <a:spAutoFit/>
              </a:bodyPr>
              <a:lstStyle/>
              <a:p>
                <a:r>
                  <a:rPr lang="zh-CN" altLang="en-US" dirty="0"/>
                  <a:t>基本单元：输入是</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oMath>
                </a14:m>
                <a:r>
                  <a:rPr lang="en-US" altLang="zh-CN" dirty="0"/>
                  <a:t> </a:t>
                </a:r>
                <a:r>
                  <a:rPr lang="zh-CN" altLang="en-US" dirty="0"/>
                  <a:t>，输出是</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m:t>
                        </m:r>
                      </m:e>
                      <m:sub>
                        <m:r>
                          <a:rPr lang="en-US" altLang="zh-CN" b="0" i="1" smtClean="0">
                            <a:latin typeface="Cambria Math" panose="02040503050406030204" pitchFamily="18" charset="0"/>
                          </a:rPr>
                          <m:t>𝑡</m:t>
                        </m:r>
                      </m:sub>
                    </m:sSub>
                  </m:oMath>
                </a14:m>
                <a:r>
                  <a:rPr lang="zh-CN" altLang="en-US" dirty="0"/>
                  <a:t>，隐层状态是</a:t>
                </a:r>
                <a14:m>
                  <m:oMath xmlns:m="http://schemas.openxmlformats.org/officeDocument/2006/math">
                    <m:sSub>
                      <m:sSubPr>
                        <m:ctrlPr>
                          <a:rPr lang="en-US" altLang="zh-CN" b="0" i="1" dirty="0" smtClean="0">
                            <a:latin typeface="Cambria Math" panose="02040503050406030204" pitchFamily="18" charset="0"/>
                          </a:rPr>
                        </m:ctrlPr>
                      </m:sSubPr>
                      <m:e>
                        <m:r>
                          <m:rPr>
                            <m:sty m:val="p"/>
                          </m:rPr>
                          <a:rPr lang="en-US" altLang="zh-CN" i="1" dirty="0">
                            <a:latin typeface="Cambria Math" panose="02040503050406030204" pitchFamily="18" charset="0"/>
                          </a:rPr>
                          <m:t>s</m:t>
                        </m:r>
                      </m:e>
                      <m:sub>
                        <m:r>
                          <a:rPr lang="en-US" altLang="zh-CN" b="0" i="1" dirty="0" smtClean="0">
                            <a:latin typeface="Cambria Math" panose="02040503050406030204" pitchFamily="18" charset="0"/>
                          </a:rPr>
                          <m:t>𝑡</m:t>
                        </m:r>
                      </m:sub>
                    </m:sSub>
                  </m:oMath>
                </a14:m>
                <a:r>
                  <a:rPr lang="zh-CN" altLang="en-US" dirty="0"/>
                  <a:t>，  带有回环</a:t>
                </a:r>
                <a:endParaRPr lang="en-US" altLang="zh-CN" dirty="0"/>
              </a:p>
              <a:p>
                <a:endParaRPr lang="en-US" altLang="zh-CN" dirty="0"/>
              </a:p>
              <a:p>
                <a:r>
                  <a:rPr lang="zh-CN" altLang="en-US" dirty="0"/>
                  <a:t>基本单元展开 </a:t>
                </a:r>
                <a:r>
                  <a:rPr lang="en-US" altLang="zh-CN" dirty="0">
                    <a:sym typeface="Wingdings" panose="05000000000000000000" pitchFamily="2" charset="2"/>
                  </a:rPr>
                  <a:t> RNN</a:t>
                </a:r>
                <a:r>
                  <a:rPr lang="en-US" altLang="zh-CN" dirty="0"/>
                  <a:t> </a:t>
                </a:r>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zh-CN" altLang="en-US" b="0" i="1" smtClean="0">
                          <a:latin typeface="Cambria Math" panose="02040503050406030204" pitchFamily="18" charset="0"/>
                        </a:rPr>
                        <m:t>𝜎</m:t>
                      </m:r>
                      <m:r>
                        <a:rPr lang="en-US" altLang="zh-CN" b="0" i="1" smtClean="0">
                          <a:latin typeface="Cambria Math" panose="02040503050406030204" pitchFamily="18" charset="0"/>
                        </a:rPr>
                        <m:t>(</m:t>
                      </m:r>
                      <m:r>
                        <a:rPr lang="en-US" altLang="zh-CN" b="0" i="1" smtClean="0">
                          <a:latin typeface="Cambria Math" panose="02040503050406030204" pitchFamily="18" charset="0"/>
                        </a:rPr>
                        <m:t>𝑊</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𝑈</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 )</m:t>
                      </m:r>
                    </m:oMath>
                  </m:oMathPara>
                </a14:m>
                <a:endParaRPr lang="en-US" altLang="zh-CN" dirty="0"/>
              </a:p>
              <a:p>
                <a:endParaRPr lang="en-US" altLang="zh-CN" dirty="0"/>
              </a:p>
              <a:p>
                <a:r>
                  <a:rPr lang="en-US" altLang="zh-CN"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𝑠𝑜𝑓𝑡𝑚𝑎𝑥</m:t>
                    </m:r>
                    <m:r>
                      <a:rPr lang="en-US" altLang="zh-CN" b="0" i="1" smtClean="0">
                        <a:latin typeface="Cambria Math" panose="02040503050406030204" pitchFamily="18" charset="0"/>
                      </a:rPr>
                      <m:t>(</m:t>
                    </m:r>
                    <m:r>
                      <a:rPr lang="en-US" altLang="zh-CN" b="0" i="1" smtClean="0">
                        <a:latin typeface="Cambria Math" panose="02040503050406030204" pitchFamily="18" charset="0"/>
                      </a:rPr>
                      <m:t>𝑉</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m:t>
                    </m:r>
                  </m:oMath>
                </a14:m>
                <a:endParaRPr lang="en-US" altLang="zh-CN" dirty="0"/>
              </a:p>
            </p:txBody>
          </p:sp>
        </mc:Choice>
        <mc:Fallback xmlns="">
          <p:sp>
            <p:nvSpPr>
              <p:cNvPr id="5" name="文本框 4"/>
              <p:cNvSpPr txBox="1">
                <a:spLocks noRot="1" noChangeAspect="1" noMove="1" noResize="1" noEditPoints="1" noAdjustHandles="1" noChangeArrowheads="1" noChangeShapeType="1" noTextEdit="1"/>
              </p:cNvSpPr>
              <p:nvPr/>
            </p:nvSpPr>
            <p:spPr>
              <a:xfrm>
                <a:off x="1940847" y="1648747"/>
                <a:ext cx="8982792" cy="1754326"/>
              </a:xfrm>
              <a:prstGeom prst="rect">
                <a:avLst/>
              </a:prstGeom>
              <a:blipFill rotWithShape="1">
                <a:blip r:embed="rId3"/>
                <a:stretch>
                  <a:fillRect l="-543" t="-1736" b="-2431"/>
                </a:stretch>
              </a:blipFill>
            </p:spPr>
            <p:txBody>
              <a:bodyPr/>
              <a:lstStyle/>
              <a:p>
                <a:r>
                  <a:rPr lang="zh-CN" altLang="en-US">
                    <a:noFill/>
                  </a:rPr>
                  <a:t> </a:t>
                </a:r>
                <a:endParaRPr lang="zh-CN" altLang="en-US">
                  <a:noFill/>
                </a:endParaRPr>
              </a:p>
            </p:txBody>
          </p:sp>
        </mc:Fallback>
      </mc:AlternateContent>
      <p:pic>
        <p:nvPicPr>
          <p:cNvPr id="6" name="图片 5"/>
          <p:cNvPicPr>
            <a:picLocks noChangeAspect="1"/>
          </p:cNvPicPr>
          <p:nvPr/>
        </p:nvPicPr>
        <p:blipFill>
          <a:blip r:embed="rId4"/>
          <a:stretch>
            <a:fillRect/>
          </a:stretch>
        </p:blipFill>
        <p:spPr>
          <a:xfrm>
            <a:off x="3058837" y="3454928"/>
            <a:ext cx="5385312" cy="2407551"/>
          </a:xfrm>
          <a:prstGeom prst="rect">
            <a:avLst/>
          </a:prstGeom>
        </p:spPr>
      </p:pic>
      <p:sp>
        <p:nvSpPr>
          <p:cNvPr id="4" name="内容占位符 1"/>
          <p:cNvSpPr txBox="1"/>
          <p:nvPr/>
        </p:nvSpPr>
        <p:spPr>
          <a:xfrm>
            <a:off x="689610" y="150495"/>
            <a:ext cx="314134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—RNN </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1020" y="922802"/>
            <a:ext cx="8643848" cy="480131"/>
          </a:xfrm>
        </p:spPr>
        <p:txBody>
          <a:bodyPr/>
          <a:lstStyle/>
          <a:p>
            <a:r>
              <a:rPr lang="zh-CN" altLang="en-US" dirty="0"/>
              <a:t>双向</a:t>
            </a:r>
            <a:r>
              <a:rPr lang="en-US" altLang="zh-CN" dirty="0"/>
              <a:t>RNN </a:t>
            </a:r>
            <a:r>
              <a:rPr lang="en-US" altLang="zh-CN" dirty="0">
                <a:sym typeface="Wingdings" panose="05000000000000000000" pitchFamily="2" charset="2"/>
              </a:rPr>
              <a:t> </a:t>
            </a:r>
            <a:r>
              <a:rPr lang="zh-CN" altLang="en-US" dirty="0">
                <a:sym typeface="Wingdings" panose="05000000000000000000" pitchFamily="2" charset="2"/>
              </a:rPr>
              <a:t>深度双向</a:t>
            </a:r>
            <a:r>
              <a:rPr lang="en-US" altLang="zh-CN" dirty="0">
                <a:sym typeface="Wingdings" panose="05000000000000000000" pitchFamily="2" charset="2"/>
              </a:rPr>
              <a:t>RNN</a:t>
            </a:r>
            <a:endParaRPr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586" y="2612241"/>
            <a:ext cx="5673527" cy="2038109"/>
          </a:xfrm>
          <a:prstGeom prst="rect">
            <a:avLst/>
          </a:prstGeom>
        </p:spPr>
      </p:pic>
      <p:sp>
        <p:nvSpPr>
          <p:cNvPr id="6" name="文本框 5"/>
          <p:cNvSpPr txBox="1"/>
          <p:nvPr/>
        </p:nvSpPr>
        <p:spPr>
          <a:xfrm>
            <a:off x="798123" y="1537704"/>
            <a:ext cx="8129279" cy="398780"/>
          </a:xfrm>
          <a:prstGeom prst="rect">
            <a:avLst/>
          </a:prstGeom>
          <a:noFill/>
        </p:spPr>
        <p:txBody>
          <a:bodyPr wrap="square" rtlCol="0">
            <a:spAutoFit/>
          </a:bodyPr>
          <a:lstStyle/>
          <a:p>
            <a:r>
              <a:rPr lang="zh-CN" altLang="en-US" sz="2000" dirty="0"/>
              <a:t>例：</a:t>
            </a:r>
            <a:r>
              <a:rPr lang="zh-CN" altLang="en-US" sz="2000" b="0" i="0" u="none" strike="noStrike" baseline="0" dirty="0">
                <a:latin typeface="FZSSK--GBK1-0"/>
              </a:rPr>
              <a:t>小明的笔记本电脑坏了，他打算</a:t>
            </a:r>
            <a:r>
              <a:rPr lang="en-US" altLang="zh-CN" sz="2000" b="0" i="0" u="none" strike="noStrike" baseline="0" dirty="0">
                <a:latin typeface="微软雅黑" panose="020B0503020204020204" pitchFamily="34" charset="-122"/>
                <a:ea typeface="微软雅黑" panose="020B0503020204020204" pitchFamily="34" charset="-122"/>
              </a:rPr>
              <a:t>_____</a:t>
            </a:r>
            <a:r>
              <a:rPr lang="zh-CN" altLang="en-US" sz="2000" b="0" i="0" u="none" strike="noStrike" baseline="0" dirty="0">
                <a:latin typeface="FZSSK--GBK1-0"/>
              </a:rPr>
              <a:t>一台新电脑</a:t>
            </a:r>
            <a:endParaRPr lang="zh-CN" altLang="en-US" sz="2000" dirty="0"/>
          </a:p>
        </p:txBody>
      </p:sp>
      <p:pic>
        <p:nvPicPr>
          <p:cNvPr id="7" name="图片 6"/>
          <p:cNvPicPr>
            <a:picLocks noChangeAspect="1"/>
          </p:cNvPicPr>
          <p:nvPr/>
        </p:nvPicPr>
        <p:blipFill>
          <a:blip r:embed="rId4"/>
          <a:stretch>
            <a:fillRect/>
          </a:stretch>
        </p:blipFill>
        <p:spPr>
          <a:xfrm>
            <a:off x="7136661" y="1538170"/>
            <a:ext cx="4243759" cy="4674469"/>
          </a:xfrm>
          <a:prstGeom prst="rect">
            <a:avLst/>
          </a:prstGeom>
        </p:spPr>
      </p:pic>
      <p:sp>
        <p:nvSpPr>
          <p:cNvPr id="4" name="内容占位符 1"/>
          <p:cNvSpPr txBox="1"/>
          <p:nvPr/>
        </p:nvSpPr>
        <p:spPr>
          <a:xfrm>
            <a:off x="689610" y="150495"/>
            <a:ext cx="314134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—RNN </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7850" y="895497"/>
            <a:ext cx="8643848" cy="480131"/>
          </a:xfrm>
        </p:spPr>
        <p:txBody>
          <a:bodyPr/>
          <a:lstStyle/>
          <a:p>
            <a:r>
              <a:rPr lang="en-US" altLang="zh-CN" dirty="0"/>
              <a:t>RNN</a:t>
            </a:r>
            <a:r>
              <a:rPr lang="zh-CN" altLang="en-US" dirty="0"/>
              <a:t>无法处理远距离的依赖</a:t>
            </a:r>
          </a:p>
        </p:txBody>
      </p:sp>
      <p:pic>
        <p:nvPicPr>
          <p:cNvPr id="3" name="图片 2"/>
          <p:cNvPicPr>
            <a:picLocks noChangeAspect="1"/>
          </p:cNvPicPr>
          <p:nvPr/>
        </p:nvPicPr>
        <p:blipFill>
          <a:blip r:embed="rId3"/>
          <a:stretch>
            <a:fillRect/>
          </a:stretch>
        </p:blipFill>
        <p:spPr>
          <a:xfrm>
            <a:off x="1999635" y="2712571"/>
            <a:ext cx="6324600" cy="2028825"/>
          </a:xfrm>
          <a:prstGeom prst="rect">
            <a:avLst/>
          </a:prstGeom>
        </p:spPr>
      </p:pic>
      <p:sp>
        <p:nvSpPr>
          <p:cNvPr id="4" name="文本框 3"/>
          <p:cNvSpPr txBox="1"/>
          <p:nvPr/>
        </p:nvSpPr>
        <p:spPr>
          <a:xfrm>
            <a:off x="1369694" y="1865568"/>
            <a:ext cx="9848031" cy="460375"/>
          </a:xfrm>
          <a:prstGeom prst="rect">
            <a:avLst/>
          </a:prstGeom>
          <a:noFill/>
        </p:spPr>
        <p:txBody>
          <a:bodyPr wrap="square" rtlCol="0">
            <a:spAutoFit/>
          </a:bodyPr>
          <a:lstStyle/>
          <a:p>
            <a:r>
              <a:rPr lang="en-US" altLang="zh-CN" sz="2400" dirty="0"/>
              <a:t> “I grew up in France… I speak fluent ______( </a:t>
            </a:r>
            <a:r>
              <a:rPr lang="en-US" altLang="zh-CN" sz="2400" i="1" dirty="0">
                <a:solidFill>
                  <a:srgbClr val="FF0000"/>
                </a:solidFill>
                <a:latin typeface="Adobe Devanagari" panose="02040503050201020203" pitchFamily="18" charset="0"/>
                <a:cs typeface="Adobe Devanagari" panose="02040503050201020203" pitchFamily="18" charset="0"/>
              </a:rPr>
              <a:t>French</a:t>
            </a:r>
            <a:r>
              <a:rPr lang="en-US" altLang="zh-CN" sz="2400" dirty="0"/>
              <a:t> ).” </a:t>
            </a:r>
          </a:p>
        </p:txBody>
      </p:sp>
      <p:sp>
        <p:nvSpPr>
          <p:cNvPr id="5" name="内容占位符 1"/>
          <p:cNvSpPr txBox="1"/>
          <p:nvPr/>
        </p:nvSpPr>
        <p:spPr>
          <a:xfrm>
            <a:off x="689610" y="150495"/>
            <a:ext cx="314134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—RNN </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576387" y="2375930"/>
            <a:ext cx="9039225" cy="3429000"/>
          </a:xfrm>
          <a:prstGeom prst="rect">
            <a:avLst/>
          </a:prstGeom>
        </p:spPr>
      </p:pic>
      <p:sp>
        <p:nvSpPr>
          <p:cNvPr id="5" name="文本框 4"/>
          <p:cNvSpPr txBox="1"/>
          <p:nvPr/>
        </p:nvSpPr>
        <p:spPr>
          <a:xfrm>
            <a:off x="2133599" y="1177592"/>
            <a:ext cx="7146508" cy="1477328"/>
          </a:xfrm>
          <a:prstGeom prst="rect">
            <a:avLst/>
          </a:prstGeom>
          <a:noFill/>
        </p:spPr>
        <p:txBody>
          <a:bodyPr wrap="none" rtlCol="0">
            <a:spAutoFit/>
          </a:bodyPr>
          <a:lstStyle/>
          <a:p>
            <a:r>
              <a:rPr lang="en-US" altLang="zh-CN" dirty="0"/>
              <a:t>                     </a:t>
            </a:r>
          </a:p>
          <a:p>
            <a:endParaRPr lang="en-US" altLang="zh-CN" dirty="0"/>
          </a:p>
          <a:p>
            <a:endParaRPr lang="en-US" altLang="zh-CN" dirty="0"/>
          </a:p>
          <a:p>
            <a:endParaRPr lang="en-US" altLang="zh-CN" dirty="0"/>
          </a:p>
          <a:p>
            <a:r>
              <a:rPr lang="en-US" altLang="zh-CN" dirty="0"/>
              <a:t>                                                                                                     </a:t>
            </a:r>
            <a:endParaRPr lang="zh-CN" altLang="en-US" dirty="0"/>
          </a:p>
        </p:txBody>
      </p:sp>
      <p:sp>
        <p:nvSpPr>
          <p:cNvPr id="7" name="文本框 6"/>
          <p:cNvSpPr txBox="1"/>
          <p:nvPr/>
        </p:nvSpPr>
        <p:spPr>
          <a:xfrm>
            <a:off x="1575778" y="1373142"/>
            <a:ext cx="7840345" cy="460375"/>
          </a:xfrm>
          <a:prstGeom prst="rect">
            <a:avLst/>
          </a:prstGeom>
          <a:noFill/>
        </p:spPr>
        <p:txBody>
          <a:bodyPr wrap="none" rtlCol="0">
            <a:spAutoFit/>
          </a:bodyPr>
          <a:lstStyle/>
          <a:p>
            <a:r>
              <a:rPr lang="zh-CN" altLang="en-US" sz="2400" dirty="0"/>
              <a:t>链式结构，但是添加了</a:t>
            </a:r>
            <a:r>
              <a:rPr lang="en-US" altLang="zh-CN" sz="2400" dirty="0"/>
              <a:t>gate</a:t>
            </a:r>
            <a:r>
              <a:rPr lang="zh-CN" altLang="en-US" sz="2400" dirty="0"/>
              <a:t>机制，方便添加或者删除信息</a:t>
            </a:r>
          </a:p>
        </p:txBody>
      </p:sp>
      <p:sp>
        <p:nvSpPr>
          <p:cNvPr id="6" name="内容占位符 1"/>
          <p:cNvSpPr txBox="1"/>
          <p:nvPr/>
        </p:nvSpPr>
        <p:spPr>
          <a:xfrm>
            <a:off x="689610" y="150495"/>
            <a:ext cx="314134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—LSTM </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2460" y="964248"/>
            <a:ext cx="3470910" cy="478155"/>
          </a:xfrm>
        </p:spPr>
        <p:txBody>
          <a:bodyPr wrap="square"/>
          <a:lstStyle/>
          <a:p>
            <a:r>
              <a:rPr lang="en-US" altLang="zh-CN" dirty="0"/>
              <a:t>LSTM</a:t>
            </a:r>
            <a:r>
              <a:rPr lang="zh-CN" altLang="en-US" dirty="0"/>
              <a:t>核心思想</a:t>
            </a:r>
          </a:p>
        </p:txBody>
      </p:sp>
      <p:pic>
        <p:nvPicPr>
          <p:cNvPr id="3" name="图片 2"/>
          <p:cNvPicPr>
            <a:picLocks noChangeAspect="1"/>
          </p:cNvPicPr>
          <p:nvPr/>
        </p:nvPicPr>
        <p:blipFill>
          <a:blip r:embed="rId3"/>
          <a:stretch>
            <a:fillRect/>
          </a:stretch>
        </p:blipFill>
        <p:spPr>
          <a:xfrm>
            <a:off x="769632" y="1443540"/>
            <a:ext cx="5433459" cy="2940460"/>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6282813" y="1061270"/>
                <a:ext cx="5562814" cy="5078313"/>
              </a:xfrm>
              <a:prstGeom prst="rect">
                <a:avLst/>
              </a:prstGeom>
              <a:noFill/>
            </p:spPr>
            <p:txBody>
              <a:bodyPr wrap="square" rtlCol="0">
                <a:spAutoFit/>
              </a:bodyPr>
              <a:lstStyle/>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b="0" i="1" smtClean="0">
                            <a:latin typeface="Cambria Math" panose="02040503050406030204" pitchFamily="18" charset="0"/>
                          </a:rPr>
                          <m:t>𝑡</m:t>
                        </m:r>
                      </m:sub>
                    </m:sSub>
                  </m:oMath>
                </a14:m>
                <a:r>
                  <a:rPr lang="zh-CN" altLang="en-US" dirty="0"/>
                  <a:t> </a:t>
                </a:r>
                <a:r>
                  <a:rPr lang="en-US" altLang="zh-CN" dirty="0"/>
                  <a:t>(cell states)</a:t>
                </a:r>
                <a:r>
                  <a:rPr lang="zh-CN" altLang="en-US" dirty="0"/>
                  <a:t>沿整个链条直线延伸</a:t>
                </a:r>
                <a:endParaRPr lang="en-US" altLang="zh-CN" dirty="0"/>
              </a:p>
              <a:p>
                <a:endParaRPr lang="en-US" altLang="zh-CN" dirty="0"/>
              </a:p>
              <a:p>
                <a:r>
                  <a:rPr lang="en-US" altLang="zh-CN" dirty="0"/>
                  <a:t>Gate:</a:t>
                </a:r>
                <a:r>
                  <a:rPr lang="zh-CN" altLang="en-US" dirty="0"/>
                  <a:t>一种选择性地让信息通过的方式。</a:t>
                </a:r>
                <a:endParaRPr lang="en-US" altLang="zh-CN" dirty="0"/>
              </a:p>
              <a:p>
                <a:pPr lvl="1"/>
                <a:r>
                  <a:rPr lang="zh-CN" altLang="en-US" dirty="0"/>
                  <a:t>遗忘门</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𝑡</m:t>
                        </m:r>
                      </m:sub>
                    </m:sSub>
                  </m:oMath>
                </a14:m>
                <a:r>
                  <a:rPr lang="en-US" altLang="zh-CN" dirty="0"/>
                  <a:t>:</a:t>
                </a:r>
              </a:p>
              <a:p>
                <a:pPr lvl="1"/>
                <a:endParaRPr lang="en-US" altLang="zh-CN" dirty="0"/>
              </a:p>
              <a:p>
                <a:pPr lvl="1"/>
                <a:endParaRPr lang="en-US" altLang="zh-CN" dirty="0"/>
              </a:p>
              <a:p>
                <a:pPr lvl="1"/>
                <a:endParaRPr lang="en-US" altLang="zh-CN" dirty="0"/>
              </a:p>
              <a:p>
                <a:pPr lvl="1"/>
                <a:r>
                  <a:rPr lang="zh-CN" altLang="en-US" dirty="0"/>
                  <a:t>记忆门</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𝑖</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 </m:t>
                    </m:r>
                  </m:oMath>
                </a14:m>
                <a:r>
                  <a:rPr lang="zh-CN" altLang="en-US" dirty="0"/>
                  <a:t>：</a:t>
                </a:r>
                <a:endParaRPr lang="en-US" altLang="zh-CN" dirty="0"/>
              </a:p>
              <a:p>
                <a:pPr lvl="1"/>
                <a:r>
                  <a:rPr lang="en-US" altLang="zh-CN" b="0" dirty="0"/>
                  <a:t>	</a:t>
                </a:r>
                <a:endParaRPr lang="en-US" altLang="zh-CN" dirty="0"/>
              </a:p>
              <a:p>
                <a:pPr lvl="1"/>
                <a:r>
                  <a:rPr lang="en-US" altLang="zh-CN" dirty="0"/>
                  <a:t>	</a:t>
                </a:r>
              </a:p>
              <a:p>
                <a:pPr lvl="1"/>
                <a:r>
                  <a:rPr lang="en-US" altLang="zh-CN" dirty="0"/>
                  <a:t>	</a:t>
                </a:r>
              </a:p>
              <a:p>
                <a:pPr lvl="1"/>
                <a:r>
                  <a:rPr lang="en-US" altLang="zh-CN" dirty="0"/>
                  <a:t>	</a:t>
                </a:r>
              </a:p>
              <a:p>
                <a:pPr lvl="1"/>
                <a:endParaRPr lang="en-US" altLang="zh-CN" dirty="0"/>
              </a:p>
              <a:p>
                <a:pPr lvl="1"/>
                <a:r>
                  <a:rPr lang="zh-CN" altLang="en-US" dirty="0"/>
                  <a:t>结合遗忘门和记忆门得出新的</a:t>
                </a:r>
                <a:r>
                  <a:rPr lang="en-US" altLang="zh-CN" dirty="0"/>
                  <a:t>cell states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𝑡</m:t>
                        </m:r>
                      </m:sub>
                    </m:sSub>
                  </m:oMath>
                </a14:m>
                <a:endParaRPr lang="en-US" altLang="zh-CN" dirty="0"/>
              </a:p>
              <a:p>
                <a:pPr lvl="1"/>
                <a:endParaRPr lang="en-US" altLang="zh-CN" dirty="0"/>
              </a:p>
              <a:p>
                <a:endParaRPr lang="en-US" altLang="zh-CN" dirty="0"/>
              </a:p>
              <a:p>
                <a:endParaRPr lang="en-US" altLang="zh-CN" dirty="0"/>
              </a:p>
              <a:p>
                <a:r>
                  <a:rPr lang="zh-CN" altLang="en-US" dirty="0"/>
                  <a:t> </a:t>
                </a:r>
              </a:p>
            </p:txBody>
          </p:sp>
        </mc:Choice>
        <mc:Fallback xmlns="">
          <p:sp>
            <p:nvSpPr>
              <p:cNvPr id="4" name="文本框 3"/>
              <p:cNvSpPr txBox="1">
                <a:spLocks noRot="1" noChangeAspect="1" noMove="1" noResize="1" noEditPoints="1" noAdjustHandles="1" noChangeArrowheads="1" noChangeShapeType="1" noTextEdit="1"/>
              </p:cNvSpPr>
              <p:nvPr/>
            </p:nvSpPr>
            <p:spPr>
              <a:xfrm>
                <a:off x="6282813" y="1061270"/>
                <a:ext cx="5562814" cy="5078313"/>
              </a:xfrm>
              <a:prstGeom prst="rect">
                <a:avLst/>
              </a:prstGeom>
              <a:blipFill>
                <a:blip r:embed="rId4"/>
                <a:stretch>
                  <a:fillRect l="-987" t="-600"/>
                </a:stretch>
              </a:blipFill>
            </p:spPr>
            <p:txBody>
              <a:bodyPr/>
              <a:lstStyle/>
              <a:p>
                <a:r>
                  <a:rPr lang="zh-CN" altLang="en-US">
                    <a:noFill/>
                  </a:rPr>
                  <a:t> </a:t>
                </a:r>
              </a:p>
            </p:txBody>
          </p:sp>
        </mc:Fallback>
      </mc:AlternateContent>
      <p:pic>
        <p:nvPicPr>
          <p:cNvPr id="5" name="图片 4"/>
          <p:cNvPicPr>
            <a:picLocks noChangeAspect="1"/>
          </p:cNvPicPr>
          <p:nvPr/>
        </p:nvPicPr>
        <p:blipFill>
          <a:blip r:embed="rId5"/>
          <a:stretch>
            <a:fillRect/>
          </a:stretch>
        </p:blipFill>
        <p:spPr>
          <a:xfrm>
            <a:off x="7366141" y="2288305"/>
            <a:ext cx="3414456" cy="486390"/>
          </a:xfrm>
          <a:prstGeom prst="rect">
            <a:avLst/>
          </a:prstGeom>
        </p:spPr>
      </p:pic>
      <p:pic>
        <p:nvPicPr>
          <p:cNvPr id="7" name="图片 6"/>
          <p:cNvPicPr>
            <a:picLocks noChangeAspect="1"/>
          </p:cNvPicPr>
          <p:nvPr/>
        </p:nvPicPr>
        <p:blipFill>
          <a:blip r:embed="rId6"/>
          <a:stretch>
            <a:fillRect/>
          </a:stretch>
        </p:blipFill>
        <p:spPr>
          <a:xfrm>
            <a:off x="7704035" y="5430827"/>
            <a:ext cx="2738668" cy="477675"/>
          </a:xfrm>
          <a:prstGeom prst="rect">
            <a:avLst/>
          </a:prstGeom>
        </p:spPr>
      </p:pic>
      <p:pic>
        <p:nvPicPr>
          <p:cNvPr id="8" name="图片 7"/>
          <p:cNvPicPr>
            <a:picLocks noChangeAspect="1"/>
          </p:cNvPicPr>
          <p:nvPr/>
        </p:nvPicPr>
        <p:blipFill>
          <a:blip r:embed="rId7"/>
          <a:stretch>
            <a:fillRect/>
          </a:stretch>
        </p:blipFill>
        <p:spPr>
          <a:xfrm>
            <a:off x="1795472" y="5002511"/>
            <a:ext cx="3381835" cy="794219"/>
          </a:xfrm>
          <a:prstGeom prst="rect">
            <a:avLst/>
          </a:prstGeom>
        </p:spPr>
      </p:pic>
      <p:pic>
        <p:nvPicPr>
          <p:cNvPr id="9" name="图片 8"/>
          <p:cNvPicPr>
            <a:picLocks noChangeAspect="1"/>
          </p:cNvPicPr>
          <p:nvPr/>
        </p:nvPicPr>
        <p:blipFill>
          <a:blip r:embed="rId8"/>
          <a:stretch>
            <a:fillRect/>
          </a:stretch>
        </p:blipFill>
        <p:spPr>
          <a:xfrm>
            <a:off x="7561721" y="3643381"/>
            <a:ext cx="3288240" cy="813757"/>
          </a:xfrm>
          <a:prstGeom prst="rect">
            <a:avLst/>
          </a:prstGeom>
        </p:spPr>
      </p:pic>
      <mc:AlternateContent xmlns:mc="http://schemas.openxmlformats.org/markup-compatibility/2006" xmlns:a14="http://schemas.microsoft.com/office/drawing/2010/main">
        <mc:Choice Requires="a14">
          <p:sp>
            <p:nvSpPr>
              <p:cNvPr id="11" name="文本框 10"/>
              <p:cNvSpPr txBox="1"/>
              <p:nvPr/>
            </p:nvSpPr>
            <p:spPr>
              <a:xfrm>
                <a:off x="827609" y="4535200"/>
                <a:ext cx="4349698" cy="369332"/>
              </a:xfrm>
              <a:prstGeom prst="rect">
                <a:avLst/>
              </a:prstGeom>
              <a:noFill/>
            </p:spPr>
            <p:txBody>
              <a:bodyPr wrap="square" rtlCol="0">
                <a:spAutoFit/>
              </a:bodyPr>
              <a:lstStyle/>
              <a:p>
                <a:r>
                  <a:rPr lang="zh-CN" altLang="en-US" dirty="0"/>
                  <a:t>输出门</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m:t>
                        </m:r>
                      </m:e>
                      <m:sub>
                        <m:r>
                          <a:rPr lang="en-US" altLang="zh-CN" b="0" i="1" smtClean="0">
                            <a:latin typeface="Cambria Math" panose="02040503050406030204" pitchFamily="18" charset="0"/>
                          </a:rPr>
                          <m:t>𝑡</m:t>
                        </m:r>
                      </m:sub>
                    </m:sSub>
                  </m:oMath>
                </a14:m>
                <a:r>
                  <a:rPr lang="zh-CN" altLang="en-US" dirty="0"/>
                  <a:t>：</a:t>
                </a:r>
                <a:endParaRPr lang="en-US" altLang="zh-CN" dirty="0"/>
              </a:p>
            </p:txBody>
          </p:sp>
        </mc:Choice>
        <mc:Fallback xmlns="">
          <p:sp>
            <p:nvSpPr>
              <p:cNvPr id="11" name="文本框 10"/>
              <p:cNvSpPr txBox="1">
                <a:spLocks noRot="1" noChangeAspect="1" noMove="1" noResize="1" noEditPoints="1" noAdjustHandles="1" noChangeArrowheads="1" noChangeShapeType="1" noTextEdit="1"/>
              </p:cNvSpPr>
              <p:nvPr/>
            </p:nvSpPr>
            <p:spPr>
              <a:xfrm>
                <a:off x="827405" y="4490085"/>
                <a:ext cx="4349750" cy="414655"/>
              </a:xfrm>
              <a:prstGeom prst="rect">
                <a:avLst/>
              </a:prstGeom>
              <a:blipFill rotWithShape="1">
                <a:blip r:embed="rId9"/>
                <a:stretch>
                  <a:fillRect l="-1262" t="-9836" b="-24590"/>
                </a:stretch>
              </a:blipFill>
            </p:spPr>
            <p:txBody>
              <a:bodyPr/>
              <a:lstStyle/>
              <a:p>
                <a:r>
                  <a:rPr lang="zh-CN" altLang="en-US">
                    <a:noFill/>
                  </a:rPr>
                  <a:t> </a:t>
                </a:r>
                <a:endParaRPr lang="zh-CN" altLang="en-US">
                  <a:noFill/>
                </a:endParaRPr>
              </a:p>
            </p:txBody>
          </p:sp>
        </mc:Fallback>
      </mc:AlternateContent>
      <p:sp>
        <p:nvSpPr>
          <p:cNvPr id="6" name="内容占位符 1"/>
          <p:cNvSpPr txBox="1"/>
          <p:nvPr/>
        </p:nvSpPr>
        <p:spPr>
          <a:xfrm>
            <a:off x="689610" y="150495"/>
            <a:ext cx="314134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—LSTM </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7850" y="340860"/>
            <a:ext cx="8643848" cy="478155"/>
          </a:xfrm>
        </p:spPr>
        <p:txBody>
          <a:bodyPr/>
          <a:lstStyle/>
          <a:p>
            <a:r>
              <a:rPr b="0" dirty="0"/>
              <a:t>深度学习</a:t>
            </a:r>
            <a:r>
              <a:rPr lang="en-US" altLang="zh-CN" b="0" dirty="0"/>
              <a:t>—GRU</a:t>
            </a:r>
            <a:endParaRPr lang="zh-CN" altLang="en-US" b="0" dirty="0"/>
          </a:p>
        </p:txBody>
      </p:sp>
      <p:pic>
        <p:nvPicPr>
          <p:cNvPr id="3" name="图片 2"/>
          <p:cNvPicPr>
            <a:picLocks noChangeAspect="1"/>
          </p:cNvPicPr>
          <p:nvPr/>
        </p:nvPicPr>
        <p:blipFill>
          <a:blip r:embed="rId2"/>
          <a:stretch>
            <a:fillRect/>
          </a:stretch>
        </p:blipFill>
        <p:spPr>
          <a:xfrm>
            <a:off x="1606550" y="1493245"/>
            <a:ext cx="8168876" cy="3419322"/>
          </a:xfrm>
          <a:prstGeom prst="rect">
            <a:avLst/>
          </a:prstGeom>
        </p:spPr>
      </p:pic>
      <p:sp>
        <p:nvSpPr>
          <p:cNvPr id="4" name="文本框 3"/>
          <p:cNvSpPr txBox="1"/>
          <p:nvPr/>
        </p:nvSpPr>
        <p:spPr>
          <a:xfrm>
            <a:off x="1869670" y="4470018"/>
            <a:ext cx="8452660" cy="1630045"/>
          </a:xfrm>
          <a:prstGeom prst="rect">
            <a:avLst/>
          </a:prstGeom>
          <a:noFill/>
        </p:spPr>
        <p:txBody>
          <a:bodyPr wrap="square" rtlCol="0">
            <a:spAutoFit/>
          </a:bodyPr>
          <a:lstStyle/>
          <a:p>
            <a:r>
              <a:rPr lang="zh-CN" altLang="en-US" sz="2000" dirty="0"/>
              <a:t>将遗忘门和输入门合成了一个单一的更新门。</a:t>
            </a:r>
            <a:endParaRPr lang="en-US" altLang="zh-CN" sz="2000" dirty="0"/>
          </a:p>
          <a:p>
            <a:endParaRPr lang="en-US" altLang="zh-CN" sz="2000" dirty="0"/>
          </a:p>
          <a:p>
            <a:r>
              <a:rPr lang="zh-CN" altLang="en-US" sz="2000" dirty="0"/>
              <a:t>同样还混合了细胞状态和隐藏状态。</a:t>
            </a:r>
            <a:endParaRPr lang="en-US" altLang="zh-CN" sz="2000" dirty="0"/>
          </a:p>
          <a:p>
            <a:endParaRPr lang="en-US" altLang="zh-CN" sz="2000" dirty="0"/>
          </a:p>
          <a:p>
            <a:endParaRPr lang="zh-CN" altLang="en-US" sz="2000" dirty="0"/>
          </a:p>
        </p:txBody>
      </p:sp>
      <p:sp>
        <p:nvSpPr>
          <p:cNvPr id="5" name="文本框 4"/>
          <p:cNvSpPr txBox="1"/>
          <p:nvPr/>
        </p:nvSpPr>
        <p:spPr>
          <a:xfrm>
            <a:off x="577850" y="1033145"/>
            <a:ext cx="6092825" cy="460375"/>
          </a:xfrm>
          <a:prstGeom prst="rect">
            <a:avLst/>
          </a:prstGeom>
          <a:noFill/>
        </p:spPr>
        <p:txBody>
          <a:bodyPr wrap="none" rtlCol="0" anchor="t">
            <a:spAutoFit/>
          </a:bodyPr>
          <a:lstStyle/>
          <a:p>
            <a:r>
              <a:rPr lang="en-US" altLang="zh-CN" sz="2400" dirty="0">
                <a:sym typeface="+mn-ea"/>
              </a:rPr>
              <a:t>GRU</a:t>
            </a:r>
            <a:r>
              <a:rPr lang="zh-CN" altLang="en-US" sz="2400" dirty="0">
                <a:solidFill>
                  <a:srgbClr val="121212"/>
                </a:solidFill>
                <a:effectLst/>
                <a:latin typeface="-apple-system"/>
                <a:sym typeface="+mn-ea"/>
              </a:rPr>
              <a:t>（</a:t>
            </a:r>
            <a:r>
              <a:rPr lang="en-US" altLang="zh-CN" sz="2400" dirty="0">
                <a:sym typeface="+mn-ea"/>
              </a:rPr>
              <a:t>Gated Recurrent Unit, LSTM</a:t>
            </a:r>
            <a:r>
              <a:rPr lang="zh-CN" altLang="en-US" sz="2400" dirty="0">
                <a:solidFill>
                  <a:srgbClr val="121212"/>
                </a:solidFill>
                <a:effectLst/>
                <a:latin typeface="-apple-system"/>
                <a:sym typeface="+mn-ea"/>
              </a:rPr>
              <a:t>变体）</a:t>
            </a:r>
            <a:endParaRPr lang="zh-CN" altLang="en-US" sz="2400"/>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p:cNvGraphicFramePr>
            <a:graphicFrameLocks noGrp="1"/>
          </p:cNvGraphicFramePr>
          <p:nvPr>
            <p:custDataLst>
              <p:tags r:id="rId1"/>
            </p:custDataLst>
          </p:nvPr>
        </p:nvGraphicFramePr>
        <p:xfrm>
          <a:off x="1737319" y="1023620"/>
          <a:ext cx="8081156" cy="1651000"/>
        </p:xfrm>
        <a:graphic>
          <a:graphicData uri="http://schemas.openxmlformats.org/drawingml/2006/table">
            <a:tbl>
              <a:tblPr firstRow="1" bandRow="1">
                <a:tableStyleId>{5C22544A-7EE6-4342-B048-85BDC9FD1C3A}</a:tableStyleId>
              </a:tblPr>
              <a:tblGrid>
                <a:gridCol w="1985156">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a:txBody>
                    <a:bodyPr/>
                    <a:lstStyle/>
                    <a:p>
                      <a:pPr algn="ctr"/>
                      <a:endParaRPr lang="zh-CN" altLang="en-US" dirty="0"/>
                    </a:p>
                  </a:txBody>
                  <a:tcPr/>
                </a:tc>
                <a:tc>
                  <a:txBody>
                    <a:bodyPr/>
                    <a:lstStyle/>
                    <a:p>
                      <a:pPr algn="ctr"/>
                      <a:r>
                        <a:rPr lang="en-US" altLang="zh-CN" dirty="0"/>
                        <a:t>THUCNews</a:t>
                      </a:r>
                      <a:endParaRPr lang="zh-CN" altLang="en-US" dirty="0"/>
                    </a:p>
                  </a:txBody>
                  <a:tcPr/>
                </a:tc>
                <a:tc>
                  <a:txBody>
                    <a:bodyPr/>
                    <a:lstStyle/>
                    <a:p>
                      <a:pPr algn="ctr"/>
                      <a:r>
                        <a:rPr lang="en-US" altLang="zh-CN" dirty="0"/>
                        <a:t>      R8</a:t>
                      </a:r>
                      <a:endParaRPr lang="zh-CN" altLang="en-US" dirty="0"/>
                    </a:p>
                  </a:txBody>
                  <a:tcPr/>
                </a:tc>
                <a:tc>
                  <a:txBody>
                    <a:bodyPr/>
                    <a:lstStyle/>
                    <a:p>
                      <a:pPr algn="ctr"/>
                      <a:r>
                        <a:rPr lang="en-US" altLang="zh-CN" dirty="0"/>
                        <a:t>    20ng</a:t>
                      </a:r>
                      <a:endParaRPr lang="zh-CN" altLang="en-US" dirty="0"/>
                    </a:p>
                  </a:txBody>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t>Bi-LSTM</a:t>
                      </a:r>
                      <a:endParaRPr lang="zh-CN" altLang="en-US" dirty="0"/>
                    </a:p>
                    <a:p>
                      <a:pPr algn="ctr"/>
                      <a:endParaRPr lang="zh-CN" altLang="en-US" dirty="0"/>
                    </a:p>
                  </a:txBody>
                  <a:tcPr/>
                </a:tc>
                <a:tc>
                  <a:txBody>
                    <a:bodyPr/>
                    <a:lstStyle/>
                    <a:p>
                      <a:pPr algn="ctr"/>
                      <a:r>
                        <a:rPr lang="en-US" altLang="zh-CN" dirty="0"/>
                        <a:t>86.75%</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t>93.97%</a:t>
                      </a:r>
                      <a:endParaRPr lang="zh-CN" altLang="en-US" dirty="0"/>
                    </a:p>
                    <a:p>
                      <a:pPr algn="ctr"/>
                      <a:r>
                        <a:rPr lang="en-US" altLang="zh-CN" dirty="0"/>
                        <a:t>    </a:t>
                      </a:r>
                      <a:endParaRPr lang="zh-CN" altLang="en-US" dirty="0"/>
                    </a:p>
                  </a:txBody>
                  <a:tcPr/>
                </a:tc>
                <a:tc>
                  <a:txBody>
                    <a:bodyPr/>
                    <a:lstStyle/>
                    <a:p>
                      <a:pPr algn="ctr"/>
                      <a:r>
                        <a:rPr lang="en-US" altLang="zh-CN" dirty="0"/>
                        <a:t>66.13%</a:t>
                      </a:r>
                      <a:endParaRPr lang="zh-CN" altLang="en-US" dirty="0"/>
                    </a:p>
                  </a:txBody>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i="0" u="none" strike="noStrike" kern="1200" baseline="0" dirty="0">
                          <a:solidFill>
                            <a:schemeClr val="dk1"/>
                          </a:solidFill>
                          <a:latin typeface="+mn-lt"/>
                          <a:ea typeface="+mn-ea"/>
                          <a:cs typeface="+mn-cs"/>
                        </a:rPr>
                        <a:t>LSTM (pretrain)</a:t>
                      </a:r>
                      <a:endParaRPr lang="zh-CN" altLang="en-US" dirty="0"/>
                    </a:p>
                    <a:p>
                      <a:pPr algn="ctr"/>
                      <a:endParaRPr lang="zh-CN" altLang="en-US" dirty="0"/>
                    </a:p>
                  </a:txBody>
                  <a:tcPr/>
                </a:tc>
                <a:tc>
                  <a:txBody>
                    <a:bodyPr/>
                    <a:lstStyle/>
                    <a:p>
                      <a:pPr algn="ctr"/>
                      <a:r>
                        <a:rPr lang="en-US" altLang="zh-CN" dirty="0"/>
                        <a:t>90.63%</a:t>
                      </a:r>
                      <a:endParaRPr lang="zh-CN" altLang="en-US" dirty="0"/>
                    </a:p>
                  </a:txBody>
                  <a:tcPr/>
                </a:tc>
                <a:tc>
                  <a:txBody>
                    <a:bodyPr/>
                    <a:lstStyle/>
                    <a:p>
                      <a:pPr algn="ctr"/>
                      <a:r>
                        <a:rPr lang="en-US" altLang="zh-CN" dirty="0"/>
                        <a:t>94.56%</a:t>
                      </a:r>
                      <a:endParaRPr lang="zh-CN" altLang="en-US" dirty="0"/>
                    </a:p>
                  </a:txBody>
                  <a:tcPr/>
                </a:tc>
                <a:tc>
                  <a:txBody>
                    <a:bodyPr/>
                    <a:lstStyle/>
                    <a:p>
                      <a:pPr algn="ctr"/>
                      <a:r>
                        <a:rPr lang="en-US" altLang="zh-CN" dirty="0"/>
                        <a:t>75.43%</a:t>
                      </a:r>
                      <a:endParaRPr lang="zh-CN" altLang="en-US" dirty="0"/>
                    </a:p>
                  </a:txBody>
                  <a:tcPr/>
                </a:tc>
                <a:extLst>
                  <a:ext uri="{0D108BD9-81ED-4DB2-BD59-A6C34878D82A}">
                    <a16:rowId xmlns:a16="http://schemas.microsoft.com/office/drawing/2014/main" val="10002"/>
                  </a:ext>
                </a:extLst>
              </a:tr>
            </a:tbl>
          </a:graphicData>
        </a:graphic>
      </p:graphicFrame>
      <p:pic>
        <p:nvPicPr>
          <p:cNvPr id="13" name="图片 12"/>
          <p:cNvPicPr>
            <a:picLocks noChangeAspect="1"/>
          </p:cNvPicPr>
          <p:nvPr/>
        </p:nvPicPr>
        <p:blipFill>
          <a:blip r:embed="rId3"/>
          <a:stretch>
            <a:fillRect/>
          </a:stretch>
        </p:blipFill>
        <p:spPr>
          <a:xfrm>
            <a:off x="-298" y="2041017"/>
            <a:ext cx="7079679" cy="3593677"/>
          </a:xfrm>
          <a:prstGeom prst="rect">
            <a:avLst/>
          </a:prstGeom>
        </p:spPr>
      </p:pic>
      <p:pic>
        <p:nvPicPr>
          <p:cNvPr id="14" name="图片 13"/>
          <p:cNvPicPr>
            <a:picLocks noChangeAspect="1"/>
          </p:cNvPicPr>
          <p:nvPr/>
        </p:nvPicPr>
        <p:blipFill rotWithShape="1">
          <a:blip r:embed="rId4"/>
          <a:srcRect b="16571"/>
          <a:stretch>
            <a:fillRect/>
          </a:stretch>
        </p:blipFill>
        <p:spPr>
          <a:xfrm>
            <a:off x="2349662" y="3070351"/>
            <a:ext cx="9842708" cy="3146547"/>
          </a:xfrm>
          <a:prstGeom prst="rect">
            <a:avLst/>
          </a:prstGeom>
        </p:spPr>
      </p:pic>
      <p:sp>
        <p:nvSpPr>
          <p:cNvPr id="6" name="内容占位符 1"/>
          <p:cNvSpPr txBox="1"/>
          <p:nvPr/>
        </p:nvSpPr>
        <p:spPr>
          <a:xfrm>
            <a:off x="689610" y="150495"/>
            <a:ext cx="536321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—RNN</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116384" y="2755464"/>
            <a:ext cx="3609340" cy="782043"/>
            <a:chOff x="5181690" y="2820871"/>
            <a:chExt cx="2542521" cy="550893"/>
          </a:xfrm>
        </p:grpSpPr>
        <p:sp>
          <p:nvSpPr>
            <p:cNvPr id="4" name="椭圆 3"/>
            <p:cNvSpPr/>
            <p:nvPr/>
          </p:nvSpPr>
          <p:spPr>
            <a:xfrm>
              <a:off x="5181690" y="2820871"/>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1</a:t>
              </a:r>
            </a:p>
          </p:txBody>
        </p:sp>
        <p:sp>
          <p:nvSpPr>
            <p:cNvPr id="8" name="文本框 7"/>
            <p:cNvSpPr txBox="1"/>
            <p:nvPr/>
          </p:nvSpPr>
          <p:spPr>
            <a:xfrm>
              <a:off x="5988641" y="2966695"/>
              <a:ext cx="1735570" cy="303277"/>
            </a:xfrm>
            <a:prstGeom prst="rect">
              <a:avLst/>
            </a:prstGeom>
            <a:noFill/>
          </p:spPr>
          <p:txBody>
            <a:bodyPr wrap="square" lIns="0" tIns="0" rIns="0" bIns="0" rtlCol="0">
              <a:spAutoFit/>
            </a:bodyPr>
            <a:lstStyle/>
            <a:p>
              <a:r>
                <a:rPr lang="zh-CN" altLang="en-US" sz="2800" b="1" spc="300" dirty="0">
                  <a:latin typeface="+mj-ea"/>
                  <a:ea typeface="+mj-ea"/>
                </a:rPr>
                <a:t>文本分类介绍</a:t>
              </a:r>
            </a:p>
          </p:txBody>
        </p:sp>
      </p:grpSp>
      <p:sp>
        <p:nvSpPr>
          <p:cNvPr id="2" name="文本框 1"/>
          <p:cNvSpPr txBox="1"/>
          <p:nvPr/>
        </p:nvSpPr>
        <p:spPr>
          <a:xfrm>
            <a:off x="4443095" y="3808095"/>
            <a:ext cx="3517900" cy="2399665"/>
          </a:xfrm>
          <a:prstGeom prst="rect">
            <a:avLst/>
          </a:prstGeom>
          <a:noFill/>
        </p:spPr>
        <p:txBody>
          <a:bodyPr wrap="square" rtlCol="0" anchor="t">
            <a:spAutoFit/>
          </a:bodyPr>
          <a:lstStyle/>
          <a:p>
            <a:pPr marL="342900" indent="-342900" fontAlgn="auto">
              <a:lnSpc>
                <a:spcPct val="150000"/>
              </a:lnSpc>
              <a:buFont typeface="Wingdings" panose="05000000000000000000" charset="0"/>
              <a:buChar char="l"/>
            </a:pPr>
            <a:r>
              <a:rPr lang="zh-CN" altLang="en-US" sz="2000">
                <a:latin typeface="等线" panose="02010600030101010101" charset="-122"/>
                <a:ea typeface="等线" panose="02010600030101010101" charset="-122"/>
                <a:cs typeface="等线" panose="02010600030101010101" charset="-122"/>
              </a:rPr>
              <a:t>文本分类介绍</a:t>
            </a:r>
          </a:p>
          <a:p>
            <a:pPr marL="342900" indent="-342900" fontAlgn="auto">
              <a:lnSpc>
                <a:spcPct val="150000"/>
              </a:lnSpc>
              <a:buFont typeface="Wingdings" panose="05000000000000000000" charset="0"/>
              <a:buChar char="l"/>
            </a:pPr>
            <a:r>
              <a:rPr lang="zh-CN" altLang="en-US" sz="2000">
                <a:latin typeface="等线" panose="02010600030101010101" charset="-122"/>
                <a:ea typeface="等线" panose="02010600030101010101" charset="-122"/>
                <a:cs typeface="等线" panose="02010600030101010101" charset="-122"/>
              </a:rPr>
              <a:t>文本分类发展简史</a:t>
            </a:r>
          </a:p>
          <a:p>
            <a:pPr marL="342900" indent="-342900" fontAlgn="auto">
              <a:lnSpc>
                <a:spcPct val="150000"/>
              </a:lnSpc>
              <a:buFont typeface="Wingdings" panose="05000000000000000000" charset="0"/>
              <a:buChar char="l"/>
            </a:pPr>
            <a:r>
              <a:rPr lang="zh-CN" altLang="en-US" sz="2000">
                <a:latin typeface="等线" panose="02010600030101010101" charset="-122"/>
                <a:ea typeface="等线" panose="02010600030101010101" charset="-122"/>
                <a:cs typeface="等线" panose="02010600030101010101" charset="-122"/>
              </a:rPr>
              <a:t>文本分类主要过程</a:t>
            </a:r>
          </a:p>
          <a:p>
            <a:pPr marL="342900" indent="-342900" fontAlgn="auto">
              <a:lnSpc>
                <a:spcPct val="150000"/>
              </a:lnSpc>
              <a:buFont typeface="Wingdings" panose="05000000000000000000" charset="0"/>
              <a:buChar char="l"/>
            </a:pPr>
            <a:r>
              <a:rPr lang="zh-CN" altLang="en-US" sz="2000">
                <a:latin typeface="等线" panose="02010600030101010101" charset="-122"/>
                <a:ea typeface="等线" panose="02010600030101010101" charset="-122"/>
                <a:cs typeface="等线" panose="02010600030101010101" charset="-122"/>
              </a:rPr>
              <a:t>文本分类主要方法</a:t>
            </a:r>
          </a:p>
          <a:p>
            <a:pPr marL="342900" indent="-342900"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Demo</a:t>
            </a:r>
            <a:r>
              <a:rPr lang="zh-CN" altLang="en-US" sz="2000">
                <a:latin typeface="等线" panose="02010600030101010101" charset="-122"/>
                <a:ea typeface="等线" panose="02010600030101010101" charset="-122"/>
                <a:cs typeface="等线" panose="02010600030101010101" charset="-122"/>
              </a:rPr>
              <a:t>中使用的数据集</a:t>
            </a:r>
          </a:p>
        </p:txBody>
      </p:sp>
      <p:sp>
        <p:nvSpPr>
          <p:cNvPr id="3" name="文本占位符 2"/>
          <p:cNvSpPr>
            <a:spLocks noGrp="1"/>
          </p:cNvSpPr>
          <p:nvPr>
            <p:ph type="body" sz="quarter" idx="4294967295"/>
          </p:nvPr>
        </p:nvSpPr>
        <p:spPr>
          <a:xfrm>
            <a:off x="9103524" y="5968221"/>
            <a:ext cx="2595716" cy="521725"/>
          </a:xfrm>
        </p:spPr>
        <p:txBody>
          <a:bodyPr/>
          <a:lstStyle/>
          <a:p>
            <a:pPr marL="0" indent="0">
              <a:buNone/>
            </a:pPr>
            <a:r>
              <a:rPr lang="zh-CN" altLang="en-US" sz="2400" b="1" dirty="0"/>
              <a:t>展示人：李雅菲　　    </a:t>
            </a:r>
            <a:endParaRPr lang="en-US" altLang="zh-CN" sz="2400" b="1" dirty="0"/>
          </a:p>
          <a:p>
            <a:pPr marL="0" indent="0">
              <a:buNone/>
            </a:pPr>
            <a:endParaRPr lang="zh-CN" altLang="en-US" sz="2400" b="1" dirty="0"/>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90925" y="2574925"/>
            <a:ext cx="5010150" cy="1435735"/>
          </a:xfrm>
        </p:spPr>
        <p:txBody>
          <a:bodyPr/>
          <a:lstStyle/>
          <a:p>
            <a:pPr>
              <a:lnSpc>
                <a:spcPct val="100000"/>
              </a:lnSpc>
            </a:pPr>
            <a:r>
              <a:rPr lang="zh-CN" altLang="en-US" sz="2800" b="1" spc="300" dirty="0">
                <a:latin typeface="+mj-ea"/>
                <a:cs typeface="+mn-cs"/>
              </a:rPr>
              <a:t>基于注意力机制的文本分类</a:t>
            </a:r>
          </a:p>
        </p:txBody>
      </p:sp>
      <p:sp>
        <p:nvSpPr>
          <p:cNvPr id="5" name="文本框 4"/>
          <p:cNvSpPr txBox="1"/>
          <p:nvPr/>
        </p:nvSpPr>
        <p:spPr>
          <a:xfrm>
            <a:off x="4878705" y="3845560"/>
            <a:ext cx="2435225" cy="1476375"/>
          </a:xfrm>
          <a:prstGeom prst="rect">
            <a:avLst/>
          </a:prstGeom>
          <a:noFill/>
        </p:spPr>
        <p:txBody>
          <a:bodyPr wrap="square" rtlCol="0" anchor="t">
            <a:spAutoFit/>
          </a:bodyPr>
          <a:lstStyle/>
          <a:p>
            <a:pPr marL="342900" indent="-342900" algn="just" fontAlgn="auto">
              <a:lnSpc>
                <a:spcPct val="150000"/>
              </a:lnSpc>
              <a:buFont typeface="Wingdings" panose="05000000000000000000" charset="0"/>
              <a:buChar char="l"/>
            </a:pPr>
            <a:r>
              <a:rPr lang="en-US" sz="2000" dirty="0">
                <a:latin typeface="等线" panose="02010600030101010101" charset="-122"/>
                <a:ea typeface="等线" panose="02010600030101010101" charset="-122"/>
                <a:cs typeface="等线" panose="02010600030101010101" charset="-122"/>
              </a:rPr>
              <a:t>Attention</a:t>
            </a:r>
            <a:r>
              <a:rPr lang="en-US" altLang="zh-CN" sz="2000" dirty="0">
                <a:latin typeface="等线" panose="02010600030101010101" charset="-122"/>
                <a:ea typeface="等线" panose="02010600030101010101" charset="-122"/>
                <a:cs typeface="等线" panose="02010600030101010101" charset="-122"/>
              </a:rPr>
              <a:t>   </a:t>
            </a:r>
            <a:endParaRPr lang="zh-CN" altLang="en-US" sz="2000" dirty="0">
              <a:latin typeface="等线" panose="02010600030101010101" charset="-122"/>
              <a:ea typeface="等线" panose="02010600030101010101" charset="-122"/>
              <a:cs typeface="等线" panose="02010600030101010101" charset="-122"/>
            </a:endParaRPr>
          </a:p>
          <a:p>
            <a:pPr marL="342900" indent="-342900" algn="just" fontAlgn="auto">
              <a:lnSpc>
                <a:spcPct val="150000"/>
              </a:lnSpc>
              <a:buFont typeface="Wingdings" panose="05000000000000000000" charset="0"/>
              <a:buChar char="l"/>
            </a:pPr>
            <a:r>
              <a:rPr lang="en-US" altLang="zh-CN" sz="2000" dirty="0">
                <a:latin typeface="等线" panose="02010600030101010101" charset="-122"/>
                <a:ea typeface="等线" panose="02010600030101010101" charset="-122"/>
                <a:cs typeface="等线" panose="02010600030101010101" charset="-122"/>
              </a:rPr>
              <a:t>Self-Attention</a:t>
            </a:r>
          </a:p>
          <a:p>
            <a:pPr marL="342900" indent="-342900" algn="just" fontAlgn="auto">
              <a:lnSpc>
                <a:spcPct val="150000"/>
              </a:lnSpc>
              <a:buFont typeface="Wingdings" panose="05000000000000000000" charset="0"/>
              <a:buChar char="l"/>
            </a:pPr>
            <a:r>
              <a:rPr lang="en-US" altLang="zh-CN" sz="2000" dirty="0">
                <a:latin typeface="等线" panose="02010600030101010101" charset="-122"/>
                <a:ea typeface="等线" panose="02010600030101010101" charset="-122"/>
                <a:cs typeface="等线" panose="02010600030101010101" charset="-122"/>
              </a:rPr>
              <a:t>Demo</a:t>
            </a:r>
            <a:r>
              <a:rPr lang="zh-CN" altLang="en-US" sz="2000" dirty="0">
                <a:latin typeface="等线" panose="02010600030101010101" charset="-122"/>
                <a:ea typeface="等线" panose="02010600030101010101" charset="-122"/>
                <a:cs typeface="等线" panose="02010600030101010101" charset="-122"/>
              </a:rPr>
              <a:t>展示</a:t>
            </a:r>
          </a:p>
        </p:txBody>
      </p:sp>
      <p:sp>
        <p:nvSpPr>
          <p:cNvPr id="3" name="文本占位符 2"/>
          <p:cNvSpPr>
            <a:spLocks noGrp="1"/>
          </p:cNvSpPr>
          <p:nvPr/>
        </p:nvSpPr>
        <p:spPr>
          <a:xfrm>
            <a:off x="9103524" y="5849476"/>
            <a:ext cx="2595716" cy="521725"/>
          </a:xfrm>
          <a:prstGeom prst="rect">
            <a:avLst/>
          </a:prstGeom>
          <a:noFill/>
          <a:ln>
            <a:noFill/>
          </a:ln>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dirty="0"/>
              <a:t>展示人：李唯真   </a:t>
            </a:r>
            <a:endParaRPr lang="en-US" altLang="zh-CN" sz="2400" b="1" dirty="0"/>
          </a:p>
          <a:p>
            <a:pPr marL="0" indent="0">
              <a:buNone/>
            </a:pPr>
            <a:endParaRPr lang="zh-CN" altLang="en-US" sz="2400" b="1" dirty="0"/>
          </a:p>
        </p:txBody>
      </p:sp>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11" name="文本框 10"/>
          <p:cNvSpPr txBox="1"/>
          <p:nvPr/>
        </p:nvSpPr>
        <p:spPr>
          <a:xfrm>
            <a:off x="677401" y="1281504"/>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en-US" altLang="zh-CN" sz="2200" dirty="0">
                <a:latin typeface="+mn-ea"/>
              </a:rPr>
              <a:t>Attention——</a:t>
            </a:r>
            <a:r>
              <a:rPr lang="zh-CN" altLang="en-US" sz="2200" dirty="0">
                <a:latin typeface="+mn-ea"/>
              </a:rPr>
              <a:t>注意力机制</a:t>
            </a:r>
            <a:endParaRPr lang="en-US" altLang="zh-CN" sz="2200" dirty="0">
              <a:latin typeface="+mn-ea"/>
            </a:endParaRPr>
          </a:p>
        </p:txBody>
      </p:sp>
      <p:sp>
        <p:nvSpPr>
          <p:cNvPr id="15" name="文本框 14"/>
          <p:cNvSpPr txBox="1"/>
          <p:nvPr/>
        </p:nvSpPr>
        <p:spPr>
          <a:xfrm>
            <a:off x="6735746" y="1766003"/>
            <a:ext cx="4546770" cy="3305841"/>
          </a:xfrm>
          <a:prstGeom prst="rect">
            <a:avLst/>
          </a:prstGeom>
          <a:noFill/>
        </p:spPr>
        <p:txBody>
          <a:bodyPr wrap="square">
            <a:spAutoFit/>
          </a:bodyPr>
          <a:lstStyle/>
          <a:p>
            <a:pPr>
              <a:lnSpc>
                <a:spcPct val="150000"/>
              </a:lnSpc>
              <a:spcBef>
                <a:spcPts val="600"/>
              </a:spcBef>
              <a:spcAft>
                <a:spcPts val="600"/>
              </a:spcAft>
              <a:buClr>
                <a:schemeClr val="tx2"/>
              </a:buClr>
            </a:pPr>
            <a:r>
              <a:rPr lang="zh-CN" altLang="en-US" dirty="0">
                <a:latin typeface="+mn-ea"/>
              </a:rPr>
              <a:t>步骤：</a:t>
            </a:r>
          </a:p>
          <a:p>
            <a:pPr>
              <a:lnSpc>
                <a:spcPct val="150000"/>
              </a:lnSpc>
              <a:spcBef>
                <a:spcPts val="600"/>
              </a:spcBef>
              <a:spcAft>
                <a:spcPts val="600"/>
              </a:spcAft>
              <a:buClr>
                <a:schemeClr val="tx2"/>
              </a:buClr>
            </a:pPr>
            <a:r>
              <a:rPr lang="en-US" altLang="zh-CN" dirty="0">
                <a:latin typeface="+mn-ea"/>
              </a:rPr>
              <a:t>1</a:t>
            </a:r>
            <a:r>
              <a:rPr lang="zh-CN" altLang="en-US" dirty="0">
                <a:latin typeface="+mn-ea"/>
              </a:rPr>
              <a:t>、在所有输入信息上计算注意力分布</a:t>
            </a:r>
            <a:endParaRPr lang="en-US" altLang="zh-CN" dirty="0">
              <a:latin typeface="+mn-ea"/>
            </a:endParaRPr>
          </a:p>
          <a:p>
            <a:pPr>
              <a:lnSpc>
                <a:spcPct val="150000"/>
              </a:lnSpc>
              <a:spcBef>
                <a:spcPts val="600"/>
              </a:spcBef>
              <a:spcAft>
                <a:spcPts val="600"/>
              </a:spcAft>
              <a:buClr>
                <a:schemeClr val="tx2"/>
              </a:buClr>
            </a:pPr>
            <a:endParaRPr lang="en-US" altLang="zh-CN" dirty="0">
              <a:latin typeface="+mn-ea"/>
            </a:endParaRPr>
          </a:p>
          <a:p>
            <a:pPr>
              <a:lnSpc>
                <a:spcPct val="150000"/>
              </a:lnSpc>
              <a:spcBef>
                <a:spcPts val="600"/>
              </a:spcBef>
              <a:spcAft>
                <a:spcPts val="600"/>
              </a:spcAft>
              <a:buClr>
                <a:schemeClr val="tx2"/>
              </a:buClr>
            </a:pPr>
            <a:endParaRPr lang="en-US" altLang="zh-CN" dirty="0">
              <a:latin typeface="+mn-ea"/>
            </a:endParaRPr>
          </a:p>
          <a:p>
            <a:pPr>
              <a:lnSpc>
                <a:spcPct val="150000"/>
              </a:lnSpc>
              <a:spcBef>
                <a:spcPts val="600"/>
              </a:spcBef>
              <a:spcAft>
                <a:spcPts val="600"/>
              </a:spcAft>
              <a:buClr>
                <a:schemeClr val="tx2"/>
              </a:buClr>
            </a:pPr>
            <a:endParaRPr lang="en-US" altLang="zh-CN" dirty="0">
              <a:latin typeface="+mn-ea"/>
            </a:endParaRPr>
          </a:p>
          <a:p>
            <a:pPr>
              <a:lnSpc>
                <a:spcPct val="150000"/>
              </a:lnSpc>
              <a:spcBef>
                <a:spcPts val="600"/>
              </a:spcBef>
              <a:spcAft>
                <a:spcPts val="600"/>
              </a:spcAft>
              <a:buClr>
                <a:schemeClr val="tx2"/>
              </a:buClr>
            </a:pPr>
            <a:r>
              <a:rPr lang="en-US" altLang="zh-CN" dirty="0">
                <a:latin typeface="+mn-ea"/>
              </a:rPr>
              <a:t>2</a:t>
            </a:r>
            <a:r>
              <a:rPr lang="zh-CN" altLang="en-US" dirty="0">
                <a:latin typeface="+mn-ea"/>
              </a:rPr>
              <a:t>、根据注意力分布来计算加权求和</a:t>
            </a:r>
            <a:endParaRPr lang="en-US" altLang="zh-CN" dirty="0">
              <a:latin typeface="+mn-ea"/>
            </a:endParaRPr>
          </a:p>
        </p:txBody>
      </p:sp>
      <p:sp>
        <p:nvSpPr>
          <p:cNvPr id="2" name="AutoShape 2" descr="[公式]"/>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内容占位符 1"/>
          <p:cNvSpPr txBox="1"/>
          <p:nvPr/>
        </p:nvSpPr>
        <p:spPr>
          <a:xfrm>
            <a:off x="840740" y="132080"/>
            <a:ext cx="395160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en-US" altLang="zh-CN" sz="2700" dirty="0">
                <a:sym typeface="+mn-lt"/>
              </a:rPr>
              <a:t>Attention</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1032" name="Picture 8">
            <a:extLst>
              <a:ext uri="{FF2B5EF4-FFF2-40B4-BE49-F238E27FC236}">
                <a16:creationId xmlns:a16="http://schemas.microsoft.com/office/drawing/2014/main" id="{0F6C306F-446E-47A7-8EF8-EDCA00D88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055" y="5133693"/>
            <a:ext cx="1774076" cy="61286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68086EB8-A93D-4D29-990A-4BB9BF96A631}"/>
              </a:ext>
            </a:extLst>
          </p:cNvPr>
          <p:cNvPicPr>
            <a:picLocks noChangeAspect="1"/>
          </p:cNvPicPr>
          <p:nvPr/>
        </p:nvPicPr>
        <p:blipFill>
          <a:blip r:embed="rId5"/>
          <a:stretch>
            <a:fillRect/>
          </a:stretch>
        </p:blipFill>
        <p:spPr>
          <a:xfrm>
            <a:off x="1431346" y="1993929"/>
            <a:ext cx="3728053" cy="3927460"/>
          </a:xfrm>
          <a:prstGeom prst="rect">
            <a:avLst/>
          </a:prstGeom>
        </p:spPr>
      </p:pic>
      <p:pic>
        <p:nvPicPr>
          <p:cNvPr id="6" name="图片 5">
            <a:extLst>
              <a:ext uri="{FF2B5EF4-FFF2-40B4-BE49-F238E27FC236}">
                <a16:creationId xmlns:a16="http://schemas.microsoft.com/office/drawing/2014/main" id="{717AFDC5-F33B-4823-B1F6-EB10CF25D055}"/>
              </a:ext>
            </a:extLst>
          </p:cNvPr>
          <p:cNvPicPr>
            <a:picLocks noChangeAspect="1"/>
          </p:cNvPicPr>
          <p:nvPr/>
        </p:nvPicPr>
        <p:blipFill>
          <a:blip r:embed="rId6"/>
          <a:stretch>
            <a:fillRect/>
          </a:stretch>
        </p:blipFill>
        <p:spPr>
          <a:xfrm>
            <a:off x="7131986" y="2937778"/>
            <a:ext cx="2240322" cy="1604725"/>
          </a:xfrm>
          <a:prstGeom prst="rect">
            <a:avLst/>
          </a:prstGeom>
        </p:spPr>
      </p:pic>
    </p:spTree>
    <p:extLst>
      <p:ext uri="{BB962C8B-B14F-4D97-AF65-F5344CB8AC3E}">
        <p14:creationId xmlns:p14="http://schemas.microsoft.com/office/powerpoint/2010/main" val="1607774323"/>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en-US" altLang="zh-CN" sz="2200" dirty="0">
                <a:latin typeface="+mn-ea"/>
              </a:rPr>
              <a:t>HAN——TextRNN+Attention</a:t>
            </a:r>
          </a:p>
        </p:txBody>
      </p:sp>
      <p:pic>
        <p:nvPicPr>
          <p:cNvPr id="5" name="图片 4"/>
          <p:cNvPicPr>
            <a:picLocks noChangeAspect="1"/>
          </p:cNvPicPr>
          <p:nvPr/>
        </p:nvPicPr>
        <p:blipFill>
          <a:blip r:embed="rId3"/>
          <a:stretch>
            <a:fillRect/>
          </a:stretch>
        </p:blipFill>
        <p:spPr>
          <a:xfrm>
            <a:off x="842251" y="1959428"/>
            <a:ext cx="5581553" cy="4142753"/>
          </a:xfrm>
          <a:prstGeom prst="rect">
            <a:avLst/>
          </a:prstGeom>
        </p:spPr>
      </p:pic>
      <p:sp>
        <p:nvSpPr>
          <p:cNvPr id="9" name="文本框 8"/>
          <p:cNvSpPr txBox="1"/>
          <p:nvPr/>
        </p:nvSpPr>
        <p:spPr>
          <a:xfrm>
            <a:off x="6586695" y="1959428"/>
            <a:ext cx="4898571" cy="2351734"/>
          </a:xfrm>
          <a:prstGeom prst="rect">
            <a:avLst/>
          </a:prstGeom>
          <a:noFill/>
        </p:spPr>
        <p:txBody>
          <a:bodyPr wrap="square">
            <a:spAutoFit/>
          </a:bodyPr>
          <a:lstStyle/>
          <a:p>
            <a:pPr>
              <a:lnSpc>
                <a:spcPct val="150000"/>
              </a:lnSpc>
              <a:spcBef>
                <a:spcPts val="600"/>
              </a:spcBef>
              <a:spcAft>
                <a:spcPts val="600"/>
              </a:spcAft>
              <a:buClr>
                <a:schemeClr val="tx2"/>
              </a:buClr>
            </a:pPr>
            <a:r>
              <a:rPr lang="zh-CN" altLang="en-US" dirty="0">
                <a:latin typeface="+mn-ea"/>
              </a:rPr>
              <a:t>层次化注意力机制模型</a:t>
            </a:r>
            <a:r>
              <a:rPr lang="en-US" altLang="zh-CN" dirty="0">
                <a:latin typeface="+mn-ea"/>
              </a:rPr>
              <a:t>(HAN)</a:t>
            </a:r>
          </a:p>
          <a:p>
            <a:pPr>
              <a:lnSpc>
                <a:spcPct val="150000"/>
              </a:lnSpc>
              <a:spcBef>
                <a:spcPts val="600"/>
              </a:spcBef>
              <a:spcAft>
                <a:spcPts val="600"/>
              </a:spcAft>
              <a:buClr>
                <a:schemeClr val="tx2"/>
              </a:buClr>
            </a:pPr>
            <a:r>
              <a:rPr lang="zh-CN" altLang="en-US" dirty="0">
                <a:latin typeface="+mn-ea"/>
              </a:rPr>
              <a:t>特点：</a:t>
            </a:r>
            <a:endParaRPr lang="en-US" altLang="zh-CN" dirty="0">
              <a:latin typeface="+mn-ea"/>
            </a:endParaRPr>
          </a:p>
          <a:p>
            <a:pPr>
              <a:lnSpc>
                <a:spcPct val="150000"/>
              </a:lnSpc>
              <a:buClr>
                <a:schemeClr val="tx2"/>
              </a:buClr>
            </a:pPr>
            <a:r>
              <a:rPr lang="zh-CN" altLang="en-US" dirty="0">
                <a:latin typeface="+mn-ea"/>
              </a:rPr>
              <a:t>模型有两个层次的</a:t>
            </a:r>
            <a:r>
              <a:rPr lang="en-US" altLang="zh-CN" dirty="0">
                <a:latin typeface="+mn-ea"/>
              </a:rPr>
              <a:t>attention</a:t>
            </a:r>
            <a:r>
              <a:rPr lang="zh-CN" altLang="en-US" dirty="0">
                <a:latin typeface="+mn-ea"/>
              </a:rPr>
              <a:t>机制，分别存在于词层次</a:t>
            </a:r>
            <a:r>
              <a:rPr lang="en-US" altLang="zh-CN" dirty="0">
                <a:latin typeface="+mn-ea"/>
              </a:rPr>
              <a:t>(word level)</a:t>
            </a:r>
            <a:r>
              <a:rPr lang="zh-CN" altLang="en-US" dirty="0">
                <a:latin typeface="+mn-ea"/>
              </a:rPr>
              <a:t>和句子层次</a:t>
            </a:r>
            <a:r>
              <a:rPr lang="en-US" altLang="zh-CN" dirty="0">
                <a:latin typeface="+mn-ea"/>
              </a:rPr>
              <a:t>(sentence level)</a:t>
            </a:r>
            <a:r>
              <a:rPr lang="zh-CN" altLang="en-US" dirty="0">
                <a:latin typeface="+mn-ea"/>
              </a:rPr>
              <a:t>。</a:t>
            </a:r>
          </a:p>
        </p:txBody>
      </p:sp>
      <p:sp>
        <p:nvSpPr>
          <p:cNvPr id="3" name="内容占位符 1"/>
          <p:cNvSpPr txBox="1"/>
          <p:nvPr/>
        </p:nvSpPr>
        <p:spPr>
          <a:xfrm>
            <a:off x="749935" y="142240"/>
            <a:ext cx="686562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en-US" altLang="zh-CN" sz="2700" dirty="0">
                <a:sym typeface="+mn-lt"/>
              </a:rPr>
              <a:t>Attention</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77401" y="1281504"/>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en-US" altLang="zh-CN" sz="2200" dirty="0">
                <a:latin typeface="+mn-ea"/>
              </a:rPr>
              <a:t>Self-Attention——</a:t>
            </a:r>
            <a:r>
              <a:rPr lang="zh-CN" altLang="en-US" sz="2200" dirty="0">
                <a:latin typeface="+mn-ea"/>
              </a:rPr>
              <a:t>自注意力机制</a:t>
            </a:r>
            <a:endParaRPr lang="en-US" altLang="zh-CN" sz="2200" dirty="0">
              <a:latin typeface="+mn-ea"/>
            </a:endParaRPr>
          </a:p>
        </p:txBody>
      </p:sp>
      <p:sp>
        <p:nvSpPr>
          <p:cNvPr id="12" name="文本框 11"/>
          <p:cNvSpPr txBox="1"/>
          <p:nvPr/>
        </p:nvSpPr>
        <p:spPr>
          <a:xfrm>
            <a:off x="6275671" y="2022324"/>
            <a:ext cx="1554815" cy="458908"/>
          </a:xfrm>
          <a:prstGeom prst="rect">
            <a:avLst/>
          </a:prstGeom>
          <a:noFill/>
        </p:spPr>
        <p:txBody>
          <a:bodyPr wrap="square">
            <a:spAutoFit/>
          </a:bodyPr>
          <a:lstStyle/>
          <a:p>
            <a:pPr>
              <a:lnSpc>
                <a:spcPct val="150000"/>
              </a:lnSpc>
              <a:spcBef>
                <a:spcPts val="600"/>
              </a:spcBef>
              <a:spcAft>
                <a:spcPts val="600"/>
              </a:spcAft>
              <a:buClr>
                <a:schemeClr val="tx2"/>
              </a:buClr>
            </a:pPr>
            <a:r>
              <a:rPr lang="zh-CN" altLang="en-US" dirty="0">
                <a:latin typeface="+mn-ea"/>
              </a:rPr>
              <a:t>公式：</a:t>
            </a:r>
            <a:endParaRPr lang="en-US" altLang="zh-CN" dirty="0">
              <a:latin typeface="+mn-ea"/>
            </a:endParaRPr>
          </a:p>
        </p:txBody>
      </p:sp>
      <p:pic>
        <p:nvPicPr>
          <p:cNvPr id="3" name="图片 2"/>
          <p:cNvPicPr>
            <a:picLocks noChangeAspect="1"/>
          </p:cNvPicPr>
          <p:nvPr/>
        </p:nvPicPr>
        <p:blipFill>
          <a:blip r:embed="rId3"/>
          <a:stretch>
            <a:fillRect/>
          </a:stretch>
        </p:blipFill>
        <p:spPr>
          <a:xfrm>
            <a:off x="6190530" y="3170275"/>
            <a:ext cx="4092872" cy="741291"/>
          </a:xfrm>
          <a:prstGeom prst="rect">
            <a:avLst/>
          </a:prstGeom>
        </p:spPr>
      </p:pic>
      <p:pic>
        <p:nvPicPr>
          <p:cNvPr id="1026" name="Picture 2" descr="Atten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728" y="2282131"/>
            <a:ext cx="2271504" cy="27445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232" y="2378592"/>
            <a:ext cx="1955361" cy="2648067"/>
          </a:xfrm>
          <a:prstGeom prst="rect">
            <a:avLst/>
          </a:prstGeom>
          <a:noFill/>
          <a:extLst>
            <a:ext uri="{909E8E84-426E-40DD-AFC4-6F175D3DCCD1}">
              <a14:hiddenFill xmlns:a14="http://schemas.microsoft.com/office/drawing/2010/main">
                <a:solidFill>
                  <a:srgbClr val="FFFFFF"/>
                </a:solidFill>
              </a14:hiddenFill>
            </a:ext>
          </a:extLst>
        </p:spPr>
      </p:pic>
      <p:sp>
        <p:nvSpPr>
          <p:cNvPr id="5" name="内容占位符 1"/>
          <p:cNvSpPr txBox="1"/>
          <p:nvPr/>
        </p:nvSpPr>
        <p:spPr>
          <a:xfrm>
            <a:off x="749935" y="142240"/>
            <a:ext cx="686562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en-US" altLang="zh-CN" sz="2700" dirty="0">
                <a:sym typeface="+mn-lt"/>
              </a:rPr>
              <a:t>Attention</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AEE46777-5E18-4D1A-934E-760653B74CBB}"/>
              </a:ext>
            </a:extLst>
          </p:cNvPr>
          <p:cNvSpPr txBox="1"/>
          <p:nvPr/>
        </p:nvSpPr>
        <p:spPr>
          <a:xfrm>
            <a:off x="6275671" y="2717175"/>
            <a:ext cx="6105832" cy="338554"/>
          </a:xfrm>
          <a:prstGeom prst="rect">
            <a:avLst/>
          </a:prstGeom>
          <a:noFill/>
        </p:spPr>
        <p:txBody>
          <a:bodyPr wrap="square">
            <a:spAutoFit/>
          </a:bodyPr>
          <a:lstStyle/>
          <a:p>
            <a:r>
              <a:rPr lang="en-US" altLang="zh-CN" sz="1600" i="1">
                <a:effectLst/>
                <a:latin typeface="+mn-ea"/>
              </a:rPr>
              <a:t>Scaled Dot-Product Attention</a:t>
            </a:r>
            <a:endParaRPr lang="zh-CN" altLang="en-US" sz="1600" i="1" dirty="0">
              <a:latin typeface="+mn-ea"/>
            </a:endParaRPr>
          </a:p>
        </p:txBody>
      </p:sp>
      <p:sp>
        <p:nvSpPr>
          <p:cNvPr id="13" name="文本框 12">
            <a:extLst>
              <a:ext uri="{FF2B5EF4-FFF2-40B4-BE49-F238E27FC236}">
                <a16:creationId xmlns:a16="http://schemas.microsoft.com/office/drawing/2014/main" id="{775E61B1-76B4-4BFA-B7A9-575F9D694A94}"/>
              </a:ext>
            </a:extLst>
          </p:cNvPr>
          <p:cNvSpPr txBox="1"/>
          <p:nvPr/>
        </p:nvSpPr>
        <p:spPr>
          <a:xfrm>
            <a:off x="6275671" y="4026112"/>
            <a:ext cx="2750342" cy="338554"/>
          </a:xfrm>
          <a:prstGeom prst="rect">
            <a:avLst/>
          </a:prstGeom>
          <a:noFill/>
        </p:spPr>
        <p:txBody>
          <a:bodyPr wrap="square">
            <a:spAutoFit/>
          </a:bodyPr>
          <a:lstStyle/>
          <a:p>
            <a:r>
              <a:rPr lang="en-US" altLang="zh-CN" sz="1600" i="1" dirty="0">
                <a:effectLst/>
                <a:latin typeface="+mn-ea"/>
              </a:rPr>
              <a:t>Multi-Head Attention</a:t>
            </a:r>
            <a:endParaRPr lang="zh-CN" altLang="en-US" sz="1600" i="1" dirty="0">
              <a:latin typeface="+mn-ea"/>
            </a:endParaRPr>
          </a:p>
        </p:txBody>
      </p:sp>
      <p:pic>
        <p:nvPicPr>
          <p:cNvPr id="2052" name="Picture 4">
            <a:extLst>
              <a:ext uri="{FF2B5EF4-FFF2-40B4-BE49-F238E27FC236}">
                <a16:creationId xmlns:a16="http://schemas.microsoft.com/office/drawing/2014/main" id="{2408C0DF-43BA-4895-B4C1-5A67FE06FA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0530" y="4597465"/>
            <a:ext cx="4609793" cy="713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7331" y="1227213"/>
            <a:ext cx="10498347" cy="530860"/>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en-US" altLang="zh-CN" sz="2200" dirty="0">
                <a:latin typeface="+mn-ea"/>
              </a:rPr>
              <a:t>Attention Is ALL You Need</a:t>
            </a:r>
          </a:p>
        </p:txBody>
      </p:sp>
      <p:pic>
        <p:nvPicPr>
          <p:cNvPr id="3" name="图片 2"/>
          <p:cNvPicPr>
            <a:picLocks noChangeAspect="1"/>
          </p:cNvPicPr>
          <p:nvPr/>
        </p:nvPicPr>
        <p:blipFill>
          <a:blip r:embed="rId3"/>
          <a:stretch>
            <a:fillRect/>
          </a:stretch>
        </p:blipFill>
        <p:spPr>
          <a:xfrm>
            <a:off x="7290934" y="950059"/>
            <a:ext cx="3671817" cy="5262937"/>
          </a:xfrm>
          <a:prstGeom prst="rect">
            <a:avLst/>
          </a:prstGeom>
        </p:spPr>
      </p:pic>
      <p:sp>
        <p:nvSpPr>
          <p:cNvPr id="4" name="内容占位符 1"/>
          <p:cNvSpPr txBox="1"/>
          <p:nvPr/>
        </p:nvSpPr>
        <p:spPr>
          <a:xfrm>
            <a:off x="749935" y="142240"/>
            <a:ext cx="686562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en-US" altLang="zh-CN" sz="2700" dirty="0">
                <a:sym typeface="+mn-lt"/>
              </a:rPr>
              <a:t>Attention</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 name="文本框 5">
            <a:extLst>
              <a:ext uri="{FF2B5EF4-FFF2-40B4-BE49-F238E27FC236}">
                <a16:creationId xmlns:a16="http://schemas.microsoft.com/office/drawing/2014/main" id="{110F902E-C6AA-4EFE-A59A-0B32C9CCDC54}"/>
              </a:ext>
            </a:extLst>
          </p:cNvPr>
          <p:cNvSpPr txBox="1"/>
          <p:nvPr/>
        </p:nvSpPr>
        <p:spPr>
          <a:xfrm>
            <a:off x="842251" y="2225806"/>
            <a:ext cx="6099348" cy="1369157"/>
          </a:xfrm>
          <a:prstGeom prst="rect">
            <a:avLst/>
          </a:prstGeom>
          <a:noFill/>
        </p:spPr>
        <p:txBody>
          <a:bodyPr wrap="square">
            <a:spAutoFit/>
          </a:bodyPr>
          <a:lstStyle/>
          <a:p>
            <a:pPr>
              <a:lnSpc>
                <a:spcPct val="120000"/>
              </a:lnSpc>
              <a:spcBef>
                <a:spcPts val="600"/>
              </a:spcBef>
              <a:spcAft>
                <a:spcPts val="600"/>
              </a:spcAft>
              <a:buClr>
                <a:schemeClr val="tx2"/>
              </a:buClr>
            </a:pPr>
            <a:r>
              <a:rPr lang="zh-CN" altLang="en-US" dirty="0">
                <a:latin typeface="+mn-ea"/>
              </a:rPr>
              <a:t>论文名称：</a:t>
            </a:r>
            <a:r>
              <a:rPr lang="en-US" altLang="zh-CN" dirty="0">
                <a:latin typeface="+mn-ea"/>
              </a:rPr>
              <a:t>《</a:t>
            </a:r>
            <a:r>
              <a:rPr lang="en-US" altLang="zh-CN" sz="1800" dirty="0">
                <a:latin typeface="+mn-ea"/>
              </a:rPr>
              <a:t>Attention Is </a:t>
            </a:r>
            <a:r>
              <a:rPr lang="en-US" altLang="zh-CN" sz="1800">
                <a:latin typeface="+mn-ea"/>
              </a:rPr>
              <a:t>ALL You </a:t>
            </a:r>
            <a:r>
              <a:rPr lang="en-US" altLang="zh-CN" sz="1800" dirty="0">
                <a:latin typeface="+mn-ea"/>
              </a:rPr>
              <a:t>Need》</a:t>
            </a:r>
            <a:endParaRPr lang="en-US" altLang="zh-CN" dirty="0">
              <a:latin typeface="+mn-ea"/>
            </a:endParaRPr>
          </a:p>
          <a:p>
            <a:pPr eaLnBrk="1">
              <a:lnSpc>
                <a:spcPct val="120000"/>
              </a:lnSpc>
              <a:spcBef>
                <a:spcPts val="600"/>
              </a:spcBef>
              <a:spcAft>
                <a:spcPts val="600"/>
              </a:spcAft>
              <a:buClr>
                <a:schemeClr val="tx2"/>
              </a:buClr>
            </a:pPr>
            <a:r>
              <a:rPr lang="zh-CN" altLang="en-US" dirty="0">
                <a:latin typeface="+mn-ea"/>
              </a:rPr>
              <a:t>论文来源：</a:t>
            </a:r>
            <a:r>
              <a:rPr lang="en-US" altLang="zh-CN" dirty="0">
                <a:latin typeface="+mn-ea"/>
              </a:rPr>
              <a:t>NIPS 2017</a:t>
            </a:r>
          </a:p>
          <a:p>
            <a:pPr eaLnBrk="1">
              <a:lnSpc>
                <a:spcPct val="120000"/>
              </a:lnSpc>
              <a:spcBef>
                <a:spcPts val="600"/>
              </a:spcBef>
              <a:spcAft>
                <a:spcPts val="600"/>
              </a:spcAft>
              <a:buClr>
                <a:schemeClr val="tx2"/>
              </a:buClr>
            </a:pPr>
            <a:r>
              <a:rPr lang="zh-CN" altLang="en-US" dirty="0">
                <a:latin typeface="+mn-ea"/>
              </a:rPr>
              <a:t>论文重点：</a:t>
            </a:r>
            <a:endParaRPr lang="en-US" altLang="zh-CN" dirty="0">
              <a:latin typeface="+mn-ea"/>
            </a:endParaRPr>
          </a:p>
        </p:txBody>
      </p:sp>
      <p:sp>
        <p:nvSpPr>
          <p:cNvPr id="8" name="文本框 7">
            <a:extLst>
              <a:ext uri="{FF2B5EF4-FFF2-40B4-BE49-F238E27FC236}">
                <a16:creationId xmlns:a16="http://schemas.microsoft.com/office/drawing/2014/main" id="{A1E3B57E-A004-4100-86C1-A8853F681A81}"/>
              </a:ext>
            </a:extLst>
          </p:cNvPr>
          <p:cNvSpPr txBox="1"/>
          <p:nvPr/>
        </p:nvSpPr>
        <p:spPr>
          <a:xfrm>
            <a:off x="2004648" y="3118464"/>
            <a:ext cx="4908439" cy="1289905"/>
          </a:xfrm>
          <a:prstGeom prst="rect">
            <a:avLst/>
          </a:prstGeom>
          <a:noFill/>
        </p:spPr>
        <p:txBody>
          <a:bodyPr wrap="square">
            <a:spAutoFit/>
          </a:bodyPr>
          <a:lstStyle/>
          <a:p>
            <a:pPr>
              <a:lnSpc>
                <a:spcPct val="150000"/>
              </a:lnSpc>
            </a:pPr>
            <a:r>
              <a:rPr lang="zh-CN" altLang="en-US" dirty="0">
                <a:latin typeface="+mn-ea"/>
              </a:rPr>
              <a:t>使用</a:t>
            </a:r>
            <a:r>
              <a:rPr lang="en-US" altLang="zh-CN" dirty="0">
                <a:latin typeface="+mn-ea"/>
              </a:rPr>
              <a:t>Attention</a:t>
            </a:r>
            <a:r>
              <a:rPr lang="zh-CN" altLang="en-US" dirty="0">
                <a:latin typeface="+mn-ea"/>
              </a:rPr>
              <a:t>机制代替了</a:t>
            </a:r>
            <a:r>
              <a:rPr lang="en-US" altLang="zh-CN" dirty="0">
                <a:latin typeface="+mn-ea"/>
              </a:rPr>
              <a:t>RNN</a:t>
            </a:r>
            <a:r>
              <a:rPr lang="zh-CN" altLang="en-US" dirty="0">
                <a:latin typeface="+mn-ea"/>
              </a:rPr>
              <a:t>搭建了整个模型框架。大量使用了自注意力（</a:t>
            </a:r>
            <a:r>
              <a:rPr lang="en-US" altLang="zh-CN" dirty="0">
                <a:latin typeface="+mn-ea"/>
              </a:rPr>
              <a:t>self-attention</a:t>
            </a:r>
            <a:r>
              <a:rPr lang="zh-CN" altLang="en-US" dirty="0">
                <a:latin typeface="+mn-ea"/>
              </a:rPr>
              <a:t>）机制来学习文本表示。</a:t>
            </a:r>
            <a:endParaRPr lang="zh-CN" altLang="en-US" dirty="0"/>
          </a:p>
        </p:txBody>
      </p:sp>
    </p:spTree>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dirty="0">
                <a:latin typeface="+mn-ea"/>
              </a:rPr>
              <a:t>基于</a:t>
            </a:r>
            <a:r>
              <a:rPr lang="en-US" altLang="zh-CN" sz="2200" dirty="0">
                <a:latin typeface="+mn-ea"/>
              </a:rPr>
              <a:t>Attention</a:t>
            </a:r>
            <a:r>
              <a:rPr lang="zh-CN" altLang="en-US" sz="2200" dirty="0">
                <a:latin typeface="+mn-ea"/>
              </a:rPr>
              <a:t>的中文文本分类</a:t>
            </a:r>
            <a:r>
              <a:rPr lang="en-US" altLang="zh-CN" sz="2200" dirty="0">
                <a:latin typeface="+mn-ea"/>
              </a:rPr>
              <a:t>-demo</a:t>
            </a:r>
            <a:r>
              <a:rPr lang="zh-CN" altLang="en-US" sz="2200" dirty="0">
                <a:latin typeface="+mn-ea"/>
              </a:rPr>
              <a:t>展示</a:t>
            </a:r>
            <a:endParaRPr lang="en-US" altLang="zh-CN" sz="2200" dirty="0">
              <a:latin typeface="+mn-ea"/>
            </a:endParaRPr>
          </a:p>
        </p:txBody>
      </p:sp>
      <p:pic>
        <p:nvPicPr>
          <p:cNvPr id="5" name="图片 4"/>
          <p:cNvPicPr/>
          <p:nvPr/>
        </p:nvPicPr>
        <p:blipFill>
          <a:blip r:embed="rId3"/>
          <a:stretch>
            <a:fillRect/>
          </a:stretch>
        </p:blipFill>
        <p:spPr>
          <a:xfrm>
            <a:off x="996999" y="1958428"/>
            <a:ext cx="4750658" cy="2472896"/>
          </a:xfrm>
          <a:prstGeom prst="rect">
            <a:avLst/>
          </a:prstGeom>
        </p:spPr>
      </p:pic>
      <p:pic>
        <p:nvPicPr>
          <p:cNvPr id="7" name="图片 6"/>
          <p:cNvPicPr/>
          <p:nvPr/>
        </p:nvPicPr>
        <p:blipFill>
          <a:blip r:embed="rId4"/>
          <a:stretch>
            <a:fillRect/>
          </a:stretch>
        </p:blipFill>
        <p:spPr>
          <a:xfrm>
            <a:off x="6444343" y="1958428"/>
            <a:ext cx="4750658" cy="2472896"/>
          </a:xfrm>
          <a:prstGeom prst="rect">
            <a:avLst/>
          </a:prstGeom>
        </p:spPr>
      </p:pic>
      <p:sp>
        <p:nvSpPr>
          <p:cNvPr id="2" name="矩形 1"/>
          <p:cNvSpPr/>
          <p:nvPr/>
        </p:nvSpPr>
        <p:spPr>
          <a:xfrm>
            <a:off x="2096756" y="2512087"/>
            <a:ext cx="602901" cy="311499"/>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604928" y="2356337"/>
            <a:ext cx="602901" cy="311499"/>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996999" y="4664091"/>
            <a:ext cx="6099348" cy="882870"/>
          </a:xfrm>
          <a:prstGeom prst="rect">
            <a:avLst/>
          </a:prstGeom>
          <a:noFill/>
        </p:spPr>
        <p:txBody>
          <a:bodyPr wrap="square">
            <a:spAutoFit/>
          </a:bodyPr>
          <a:lstStyle/>
          <a:p>
            <a:pPr>
              <a:lnSpc>
                <a:spcPct val="120000"/>
              </a:lnSpc>
              <a:spcBef>
                <a:spcPts val="600"/>
              </a:spcBef>
              <a:spcAft>
                <a:spcPts val="600"/>
              </a:spcAft>
              <a:buClr>
                <a:schemeClr val="tx2"/>
              </a:buClr>
            </a:pPr>
            <a:r>
              <a:rPr lang="zh-CN" altLang="en-US" dirty="0">
                <a:latin typeface="+mn-ea"/>
              </a:rPr>
              <a:t>论文：</a:t>
            </a:r>
            <a:r>
              <a:rPr lang="en-US" altLang="zh-CN" dirty="0">
                <a:latin typeface="+mn-ea"/>
              </a:rPr>
              <a:t>《</a:t>
            </a:r>
            <a:r>
              <a:rPr lang="en-US" altLang="zh-CN" sz="1800" dirty="0">
                <a:latin typeface="+mn-ea"/>
              </a:rPr>
              <a:t>Attention Is ALL Your Need》</a:t>
            </a:r>
          </a:p>
          <a:p>
            <a:pPr>
              <a:lnSpc>
                <a:spcPct val="120000"/>
              </a:lnSpc>
              <a:spcBef>
                <a:spcPts val="600"/>
              </a:spcBef>
              <a:spcAft>
                <a:spcPts val="600"/>
              </a:spcAft>
              <a:buClr>
                <a:schemeClr val="tx2"/>
              </a:buClr>
            </a:pPr>
            <a:r>
              <a:rPr lang="en-US" altLang="zh-CN" dirty="0">
                <a:latin typeface="+mn-ea"/>
              </a:rPr>
              <a:t>Accuracy</a:t>
            </a:r>
            <a:r>
              <a:rPr lang="zh-CN" altLang="en-US" dirty="0">
                <a:latin typeface="+mn-ea"/>
              </a:rPr>
              <a:t>：</a:t>
            </a:r>
            <a:r>
              <a:rPr lang="en-US" altLang="zh-CN" dirty="0">
                <a:latin typeface="+mn-ea"/>
              </a:rPr>
              <a:t>89.58%</a:t>
            </a:r>
          </a:p>
        </p:txBody>
      </p:sp>
      <p:sp>
        <p:nvSpPr>
          <p:cNvPr id="10" name="文本框 9"/>
          <p:cNvSpPr txBox="1"/>
          <p:nvPr/>
        </p:nvSpPr>
        <p:spPr>
          <a:xfrm>
            <a:off x="6444343" y="4664091"/>
            <a:ext cx="6099348" cy="1215269"/>
          </a:xfrm>
          <a:prstGeom prst="rect">
            <a:avLst/>
          </a:prstGeom>
          <a:noFill/>
        </p:spPr>
        <p:txBody>
          <a:bodyPr wrap="square">
            <a:spAutoFit/>
          </a:bodyPr>
          <a:lstStyle/>
          <a:p>
            <a:pPr>
              <a:lnSpc>
                <a:spcPct val="120000"/>
              </a:lnSpc>
              <a:spcBef>
                <a:spcPts val="600"/>
              </a:spcBef>
              <a:spcAft>
                <a:spcPts val="600"/>
              </a:spcAft>
              <a:buClr>
                <a:schemeClr val="tx2"/>
              </a:buClr>
            </a:pPr>
            <a:r>
              <a:rPr lang="zh-CN" altLang="en-US" dirty="0">
                <a:latin typeface="+mn-ea"/>
              </a:rPr>
              <a:t>论文：</a:t>
            </a:r>
            <a:r>
              <a:rPr lang="en-US" altLang="zh-CN" dirty="0">
                <a:latin typeface="+mn-ea"/>
              </a:rPr>
              <a:t>《Attention-Based Bidirectional Long Short-Term Memory Networks for Relation Classification》</a:t>
            </a:r>
          </a:p>
          <a:p>
            <a:pPr>
              <a:lnSpc>
                <a:spcPct val="120000"/>
              </a:lnSpc>
              <a:spcBef>
                <a:spcPts val="600"/>
              </a:spcBef>
              <a:spcAft>
                <a:spcPts val="600"/>
              </a:spcAft>
              <a:buClr>
                <a:schemeClr val="tx2"/>
              </a:buClr>
            </a:pPr>
            <a:r>
              <a:rPr lang="en-US" altLang="zh-CN" dirty="0">
                <a:latin typeface="+mn-ea"/>
              </a:rPr>
              <a:t>Accuracy</a:t>
            </a:r>
            <a:r>
              <a:rPr lang="zh-CN" altLang="en-US" dirty="0">
                <a:latin typeface="+mn-ea"/>
              </a:rPr>
              <a:t>：</a:t>
            </a:r>
            <a:r>
              <a:rPr lang="en-US" altLang="zh-CN" dirty="0">
                <a:latin typeface="+mn-ea"/>
              </a:rPr>
              <a:t>90.63%</a:t>
            </a:r>
          </a:p>
        </p:txBody>
      </p:sp>
      <p:sp>
        <p:nvSpPr>
          <p:cNvPr id="11" name="内容占位符 1"/>
          <p:cNvSpPr txBox="1"/>
          <p:nvPr/>
        </p:nvSpPr>
        <p:spPr>
          <a:xfrm>
            <a:off x="749935" y="142240"/>
            <a:ext cx="686562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en-US" altLang="zh-CN" sz="2700" dirty="0">
                <a:sym typeface="+mn-lt"/>
              </a:rPr>
              <a:t>Attention</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en-US" altLang="zh-CN" sz="2200" dirty="0">
                <a:latin typeface="+mn-ea"/>
              </a:rPr>
              <a:t>STCKA-demo</a:t>
            </a:r>
            <a:r>
              <a:rPr lang="zh-CN" altLang="en-US" sz="2200" dirty="0">
                <a:latin typeface="+mn-ea"/>
              </a:rPr>
              <a:t>展示</a:t>
            </a:r>
            <a:r>
              <a:rPr lang="en-US" altLang="zh-CN" sz="2200" dirty="0">
                <a:latin typeface="+mn-ea"/>
              </a:rPr>
              <a:t>  </a:t>
            </a:r>
          </a:p>
        </p:txBody>
      </p:sp>
      <p:sp>
        <p:nvSpPr>
          <p:cNvPr id="4" name="文本框 3"/>
          <p:cNvSpPr txBox="1"/>
          <p:nvPr/>
        </p:nvSpPr>
        <p:spPr>
          <a:xfrm>
            <a:off x="842251" y="2035484"/>
            <a:ext cx="10050162" cy="1855444"/>
          </a:xfrm>
          <a:prstGeom prst="rect">
            <a:avLst/>
          </a:prstGeom>
          <a:noFill/>
        </p:spPr>
        <p:txBody>
          <a:bodyPr wrap="square">
            <a:spAutoFit/>
          </a:bodyPr>
          <a:lstStyle/>
          <a:p>
            <a:pPr>
              <a:lnSpc>
                <a:spcPct val="120000"/>
              </a:lnSpc>
              <a:spcBef>
                <a:spcPts val="600"/>
              </a:spcBef>
              <a:spcAft>
                <a:spcPts val="600"/>
              </a:spcAft>
              <a:buClr>
                <a:schemeClr val="tx2"/>
              </a:buClr>
            </a:pPr>
            <a:r>
              <a:rPr lang="zh-CN" altLang="en-US" dirty="0">
                <a:latin typeface="+mn-ea"/>
              </a:rPr>
              <a:t>论文名称：</a:t>
            </a:r>
            <a:r>
              <a:rPr lang="en-US" altLang="zh-CN" sz="1800" dirty="0">
                <a:latin typeface="+mn-ea"/>
              </a:rPr>
              <a:t>Deep short text classification with </a:t>
            </a:r>
          </a:p>
          <a:p>
            <a:pPr>
              <a:lnSpc>
                <a:spcPct val="120000"/>
              </a:lnSpc>
              <a:spcBef>
                <a:spcPts val="600"/>
              </a:spcBef>
              <a:spcAft>
                <a:spcPts val="600"/>
              </a:spcAft>
              <a:buClr>
                <a:schemeClr val="tx2"/>
              </a:buClr>
            </a:pPr>
            <a:r>
              <a:rPr lang="en-US" altLang="zh-CN" dirty="0">
                <a:latin typeface="+mn-ea"/>
              </a:rPr>
              <a:t>                 </a:t>
            </a:r>
            <a:r>
              <a:rPr lang="en-US" altLang="zh-CN" sz="1800" dirty="0">
                <a:latin typeface="+mn-ea"/>
              </a:rPr>
              <a:t>knowledge powered attention</a:t>
            </a:r>
          </a:p>
          <a:p>
            <a:pPr eaLnBrk="1">
              <a:lnSpc>
                <a:spcPct val="120000"/>
              </a:lnSpc>
              <a:spcBef>
                <a:spcPts val="600"/>
              </a:spcBef>
              <a:spcAft>
                <a:spcPts val="600"/>
              </a:spcAft>
              <a:buClr>
                <a:schemeClr val="tx2"/>
              </a:buClr>
            </a:pPr>
            <a:r>
              <a:rPr lang="zh-CN" altLang="en-US" dirty="0">
                <a:latin typeface="+mn-ea"/>
              </a:rPr>
              <a:t>论文来源：</a:t>
            </a:r>
            <a:r>
              <a:rPr lang="en-US" altLang="zh-CN" dirty="0">
                <a:latin typeface="+mn-ea"/>
              </a:rPr>
              <a:t>AAAI 2019</a:t>
            </a:r>
          </a:p>
          <a:p>
            <a:pPr eaLnBrk="1">
              <a:lnSpc>
                <a:spcPct val="120000"/>
              </a:lnSpc>
              <a:spcBef>
                <a:spcPts val="600"/>
              </a:spcBef>
              <a:spcAft>
                <a:spcPts val="600"/>
              </a:spcAft>
              <a:buClr>
                <a:schemeClr val="tx2"/>
              </a:buClr>
            </a:pPr>
            <a:endParaRPr lang="en-US" altLang="zh-CN" dirty="0">
              <a:latin typeface="+mn-ea"/>
            </a:endParaRPr>
          </a:p>
        </p:txBody>
      </p:sp>
      <p:pic>
        <p:nvPicPr>
          <p:cNvPr id="5" name="图片 4"/>
          <p:cNvPicPr/>
          <p:nvPr/>
        </p:nvPicPr>
        <p:blipFill rotWithShape="1">
          <a:blip r:embed="rId3"/>
          <a:srcRect r="770" b="2370"/>
          <a:stretch>
            <a:fillRect/>
          </a:stretch>
        </p:blipFill>
        <p:spPr>
          <a:xfrm>
            <a:off x="6312578" y="1364179"/>
            <a:ext cx="3886500" cy="4031786"/>
          </a:xfrm>
          <a:prstGeom prst="rect">
            <a:avLst/>
          </a:prstGeom>
        </p:spPr>
      </p:pic>
      <p:pic>
        <p:nvPicPr>
          <p:cNvPr id="8" name="图片 7"/>
          <p:cNvPicPr/>
          <p:nvPr/>
        </p:nvPicPr>
        <p:blipFill>
          <a:blip r:embed="rId4"/>
          <a:stretch>
            <a:fillRect/>
          </a:stretch>
        </p:blipFill>
        <p:spPr>
          <a:xfrm>
            <a:off x="6312576" y="2048345"/>
            <a:ext cx="5385391" cy="1139417"/>
          </a:xfrm>
          <a:prstGeom prst="rect">
            <a:avLst/>
          </a:prstGeom>
        </p:spPr>
      </p:pic>
      <p:pic>
        <p:nvPicPr>
          <p:cNvPr id="11" name="图片 10"/>
          <p:cNvPicPr>
            <a:picLocks noChangeAspect="1"/>
          </p:cNvPicPr>
          <p:nvPr/>
        </p:nvPicPr>
        <p:blipFill>
          <a:blip r:embed="rId5"/>
          <a:stretch>
            <a:fillRect/>
          </a:stretch>
        </p:blipFill>
        <p:spPr>
          <a:xfrm>
            <a:off x="6269033" y="3497585"/>
            <a:ext cx="5523123" cy="1767751"/>
          </a:xfrm>
          <a:prstGeom prst="rect">
            <a:avLst/>
          </a:prstGeom>
        </p:spPr>
      </p:pic>
      <p:cxnSp>
        <p:nvCxnSpPr>
          <p:cNvPr id="3" name="直接箭头连接符 2"/>
          <p:cNvCxnSpPr/>
          <p:nvPr/>
        </p:nvCxnSpPr>
        <p:spPr>
          <a:xfrm flipH="1">
            <a:off x="5301614" y="3187762"/>
            <a:ext cx="2954214" cy="10827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矩形: 圆角 9"/>
          <p:cNvSpPr/>
          <p:nvPr/>
        </p:nvSpPr>
        <p:spPr>
          <a:xfrm>
            <a:off x="2652765" y="4271088"/>
            <a:ext cx="2743199" cy="772118"/>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dirty="0">
                <a:solidFill>
                  <a:schemeClr val="tx1"/>
                </a:solidFill>
              </a:rPr>
              <a:t>Acc</a:t>
            </a:r>
            <a:r>
              <a:rPr lang="zh-CN" altLang="en-US" dirty="0">
                <a:solidFill>
                  <a:schemeClr val="tx1"/>
                </a:solidFill>
              </a:rPr>
              <a:t>：</a:t>
            </a:r>
            <a:r>
              <a:rPr lang="en-US" altLang="zh-CN" dirty="0">
                <a:solidFill>
                  <a:schemeClr val="tx1"/>
                </a:solidFill>
              </a:rPr>
              <a:t>80.35%</a:t>
            </a:r>
          </a:p>
          <a:p>
            <a:pPr algn="ctr">
              <a:lnSpc>
                <a:spcPct val="120000"/>
              </a:lnSpc>
            </a:pPr>
            <a:r>
              <a:rPr lang="en-US" altLang="zh-CN" dirty="0">
                <a:solidFill>
                  <a:schemeClr val="tx1"/>
                </a:solidFill>
              </a:rPr>
              <a:t>P</a:t>
            </a:r>
            <a:r>
              <a:rPr lang="zh-CN" altLang="en-US" dirty="0">
                <a:solidFill>
                  <a:schemeClr val="tx1"/>
                </a:solidFill>
              </a:rPr>
              <a:t>：</a:t>
            </a:r>
            <a:r>
              <a:rPr lang="en-US" altLang="zh-CN" dirty="0">
                <a:solidFill>
                  <a:schemeClr val="tx1"/>
                </a:solidFill>
              </a:rPr>
              <a:t>77.53%  R:77.72%</a:t>
            </a:r>
            <a:endParaRPr lang="zh-CN" altLang="en-US" dirty="0">
              <a:solidFill>
                <a:schemeClr val="tx1"/>
              </a:solidFill>
            </a:endParaRPr>
          </a:p>
        </p:txBody>
      </p:sp>
      <p:sp>
        <p:nvSpPr>
          <p:cNvPr id="9" name="内容占位符 1"/>
          <p:cNvSpPr txBox="1"/>
          <p:nvPr/>
        </p:nvSpPr>
        <p:spPr>
          <a:xfrm>
            <a:off x="749935" y="142240"/>
            <a:ext cx="686562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en-US" altLang="zh-CN" sz="2700" dirty="0">
                <a:sym typeface="+mn-lt"/>
              </a:rPr>
              <a:t>Attention</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en-US" altLang="zh-CN" sz="2200" dirty="0">
                <a:latin typeface="+mn-ea"/>
              </a:rPr>
              <a:t>Attention-based </a:t>
            </a:r>
            <a:r>
              <a:rPr lang="zh-CN" altLang="en-US" sz="2200" dirty="0">
                <a:latin typeface="+mn-ea"/>
              </a:rPr>
              <a:t>论文总结</a:t>
            </a:r>
            <a:r>
              <a:rPr lang="en-US" altLang="zh-CN" sz="2200" dirty="0">
                <a:latin typeface="+mn-ea"/>
              </a:rPr>
              <a:t>  </a:t>
            </a:r>
          </a:p>
        </p:txBody>
      </p:sp>
      <p:graphicFrame>
        <p:nvGraphicFramePr>
          <p:cNvPr id="4" name="表格 2"/>
          <p:cNvGraphicFramePr>
            <a:graphicFrameLocks noGrp="1"/>
          </p:cNvGraphicFramePr>
          <p:nvPr/>
        </p:nvGraphicFramePr>
        <p:xfrm>
          <a:off x="1769500" y="2020628"/>
          <a:ext cx="8643848" cy="3828119"/>
        </p:xfrm>
        <a:graphic>
          <a:graphicData uri="http://schemas.openxmlformats.org/drawingml/2006/table">
            <a:tbl>
              <a:tblPr firstRow="1" bandRow="1">
                <a:tableStyleId>{5C22544A-7EE6-4342-B048-85BDC9FD1C3A}</a:tableStyleId>
              </a:tblPr>
              <a:tblGrid>
                <a:gridCol w="5811171">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003877">
                  <a:extLst>
                    <a:ext uri="{9D8B030D-6E8A-4147-A177-3AD203B41FA5}">
                      <a16:colId xmlns:a16="http://schemas.microsoft.com/office/drawing/2014/main" val="20002"/>
                    </a:ext>
                  </a:extLst>
                </a:gridCol>
              </a:tblGrid>
              <a:tr h="429959">
                <a:tc>
                  <a:txBody>
                    <a:bodyPr/>
                    <a:lstStyle/>
                    <a:p>
                      <a:pPr marL="0" algn="ctr" defTabSz="914400" rtl="0" eaLnBrk="1" latinLnBrk="0" hangingPunct="1"/>
                      <a:r>
                        <a:rPr lang="zh-CN" altLang="en-US" sz="1400" b="0" kern="1200" dirty="0">
                          <a:solidFill>
                            <a:schemeClr val="tx1"/>
                          </a:solidFill>
                          <a:latin typeface="+mn-lt"/>
                          <a:ea typeface="+mn-ea"/>
                          <a:cs typeface="+mn-cs"/>
                        </a:rPr>
                        <a:t>论文标题</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zh-CN" altLang="en-US" sz="1400" b="0" kern="1200" dirty="0">
                          <a:solidFill>
                            <a:schemeClr val="tx1"/>
                          </a:solidFill>
                          <a:latin typeface="+mn-lt"/>
                          <a:ea typeface="+mn-ea"/>
                          <a:cs typeface="+mn-cs"/>
                        </a:rPr>
                        <a:t>会议</a:t>
                      </a:r>
                      <a:r>
                        <a:rPr lang="en-US" altLang="zh-CN" sz="1400" b="0" kern="1200" dirty="0">
                          <a:solidFill>
                            <a:schemeClr val="tx1"/>
                          </a:solidFill>
                          <a:latin typeface="+mn-lt"/>
                          <a:ea typeface="+mn-ea"/>
                          <a:cs typeface="+mn-cs"/>
                        </a:rPr>
                        <a:t>/</a:t>
                      </a:r>
                      <a:r>
                        <a:rPr lang="zh-CN" altLang="en-US" sz="1400" b="0" kern="1200" dirty="0">
                          <a:solidFill>
                            <a:schemeClr val="tx1"/>
                          </a:solidFill>
                          <a:latin typeface="+mn-lt"/>
                          <a:ea typeface="+mn-ea"/>
                          <a:cs typeface="+mn-cs"/>
                        </a:rPr>
                        <a:t>时间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zh-CN" altLang="en-US" sz="1400" b="0" kern="1200" dirty="0">
                          <a:solidFill>
                            <a:schemeClr val="tx1"/>
                          </a:solidFill>
                          <a:latin typeface="+mn-lt"/>
                          <a:ea typeface="+mn-ea"/>
                          <a:cs typeface="+mn-cs"/>
                        </a:rPr>
                        <a:t>开源代码</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60000">
                <a:tc>
                  <a:txBody>
                    <a:bodyPr/>
                    <a:lstStyle/>
                    <a:p>
                      <a:pPr marL="0" algn="ctr" defTabSz="9144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Hierarchical attention networks for document classification</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NAACL 2016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zh-CN" altLang="en-US" sz="1400" b="0" kern="120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0000">
                <a:tc>
                  <a:txBody>
                    <a:bodyPr/>
                    <a:lstStyle/>
                    <a:p>
                      <a:pPr marL="0" algn="ctr" defTabSz="914400" rtl="0" eaLnBrk="1" latinLnBrk="0" hangingPunct="1"/>
                      <a:r>
                        <a:rPr lang="en-US" altLang="zh-CN" sz="1400" dirty="0">
                          <a:latin typeface="Arial" panose="020B0604020202020204" pitchFamily="34" charset="0"/>
                          <a:cs typeface="Arial" panose="020B0604020202020204" pitchFamily="34" charset="0"/>
                        </a:rPr>
                        <a:t>Attention-based LSTM network for cross-lingual sentiment classification</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NAACL 2016</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endParaRPr lang="zh-CN" altLang="en-US" sz="1400" b="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0000">
                <a:tc>
                  <a:txBody>
                    <a:bodyPr/>
                    <a:lstStyle/>
                    <a:p>
                      <a:pPr marL="0" algn="ctr" defTabSz="914400" rtl="0" eaLnBrk="1" latinLnBrk="0" hangingPunct="1"/>
                      <a:r>
                        <a:rPr lang="en-US" altLang="zh-CN" sz="1400" dirty="0">
                          <a:latin typeface="Arial" panose="020B0604020202020204" pitchFamily="34" charset="0"/>
                          <a:cs typeface="Arial" panose="020B0604020202020204" pitchFamily="34" charset="0"/>
                        </a:rPr>
                        <a:t>A structured self-attentive sentence embedding</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ICLR 2017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kern="120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0000">
                <a:tc>
                  <a:txBody>
                    <a:bodyPr/>
                    <a:lstStyle/>
                    <a:p>
                      <a:pPr marL="0" algn="ctr" defTabSz="914400" rtl="0" eaLnBrk="1" latinLnBrk="0" hangingPunct="1"/>
                      <a:r>
                        <a:rPr lang="en-US" altLang="zh-CN" sz="1400" dirty="0">
                          <a:latin typeface="Arial" panose="020B0604020202020204" pitchFamily="34" charset="0"/>
                          <a:cs typeface="Arial" panose="020B0604020202020204" pitchFamily="34" charset="0"/>
                        </a:rPr>
                        <a:t>Attention is all you need</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NIPS 2017</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kern="120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0000">
                <a:tc>
                  <a:txBody>
                    <a:bodyPr/>
                    <a:lstStyle/>
                    <a:p>
                      <a:pPr marL="0" algn="ctr" defTabSz="9144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Deep contextualized word representations</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NAACL 2018</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kern="120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marL="0" algn="ctr" defTabSz="9144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Hierarchical attention prototypical networks for few-shot text classification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b="0" kern="1200" dirty="0">
                          <a:solidFill>
                            <a:schemeClr val="tx1"/>
                          </a:solidFill>
                          <a:latin typeface="Arial" panose="020B0604020202020204" pitchFamily="34" charset="0"/>
                          <a:ea typeface="+mn-ea"/>
                          <a:cs typeface="Arial" panose="020B0604020202020204" pitchFamily="34" charset="0"/>
                        </a:rPr>
                        <a:t>EMNLP 2019</a:t>
                      </a:r>
                      <a:endParaRPr lang="zh-CN" altLang="en-US" sz="14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endParaRPr lang="zh-CN" altLang="en-US" sz="1400" b="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60000">
                <a:tc>
                  <a:txBody>
                    <a:bodyPr/>
                    <a:lstStyle/>
                    <a:p>
                      <a:pPr marL="0" algn="ctr" defTabSz="914400" rtl="0" eaLnBrk="1" latinLnBrk="0" hangingPunct="1"/>
                      <a:r>
                        <a:rPr lang="en-US" altLang="zh-CN" sz="1400" dirty="0">
                          <a:latin typeface="Arial" panose="020B0604020202020204" pitchFamily="34" charset="0"/>
                          <a:cs typeface="Arial" panose="020B0604020202020204" pitchFamily="34" charset="0"/>
                        </a:rPr>
                        <a:t>Deep short text classification with knowledge powered attention</a:t>
                      </a:r>
                      <a:endParaRPr lang="zh-CN" altLang="en-US" sz="1400" b="1" kern="1200" dirty="0">
                        <a:solidFill>
                          <a:srgbClr val="FF0000"/>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kern="1200" dirty="0">
                          <a:solidFill>
                            <a:schemeClr val="dk1"/>
                          </a:solidFill>
                          <a:latin typeface="Arial" panose="020B0604020202020204" pitchFamily="34" charset="0"/>
                          <a:ea typeface="+mn-ea"/>
                          <a:cs typeface="Arial" panose="020B0604020202020204" pitchFamily="34" charset="0"/>
                        </a:rPr>
                        <a:t>AAAI 2019</a:t>
                      </a:r>
                      <a:endParaRPr lang="zh-CN" altLang="en-US" sz="1400"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kern="120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0000">
                <a:tc>
                  <a:txBody>
                    <a:bodyPr/>
                    <a:lstStyle/>
                    <a:p>
                      <a:pPr marL="0" algn="ctr" defTabSz="914400" rtl="0" eaLnBrk="1" latinLnBrk="0" hangingPunct="1"/>
                      <a:r>
                        <a:rPr lang="en-US" altLang="zh-CN" sz="1400" kern="1200" dirty="0">
                          <a:solidFill>
                            <a:schemeClr val="dk1"/>
                          </a:solidFill>
                          <a:latin typeface="Arial" panose="020B0604020202020204" pitchFamily="34" charset="0"/>
                          <a:ea typeface="+mn-ea"/>
                          <a:cs typeface="Arial" panose="020B0604020202020204" pitchFamily="34" charset="0"/>
                        </a:rPr>
                        <a:t>Multi-Scale Self-Attention </a:t>
                      </a:r>
                      <a:r>
                        <a:rPr lang="en-US" altLang="zh-CN" sz="1400" b="0" kern="1200" dirty="0">
                          <a:solidFill>
                            <a:schemeClr val="tx1"/>
                          </a:solidFill>
                          <a:latin typeface="Arial" panose="020B0604020202020204" pitchFamily="34" charset="0"/>
                          <a:ea typeface="+mn-ea"/>
                          <a:cs typeface="Arial" panose="020B0604020202020204" pitchFamily="34" charset="0"/>
                        </a:rPr>
                        <a:t>for text classification</a:t>
                      </a:r>
                      <a:endParaRPr lang="zh-CN" altLang="en-US" sz="1400"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kern="1200" dirty="0">
                          <a:solidFill>
                            <a:schemeClr val="dk1"/>
                          </a:solidFill>
                          <a:latin typeface="Arial" panose="020B0604020202020204" pitchFamily="34" charset="0"/>
                          <a:ea typeface="+mn-ea"/>
                          <a:cs typeface="Arial" panose="020B0604020202020204" pitchFamily="34" charset="0"/>
                        </a:rPr>
                        <a:t>AAAI 2020</a:t>
                      </a:r>
                      <a:endParaRPr lang="zh-CN" altLang="en-US" sz="1400"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b="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60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0" kern="1200" dirty="0">
                          <a:solidFill>
                            <a:schemeClr val="tx1"/>
                          </a:solidFill>
                          <a:latin typeface="+mn-lt"/>
                          <a:ea typeface="+mn-ea"/>
                          <a:cs typeface="+mn-cs"/>
                        </a:rPr>
                        <a:t>……</a:t>
                      </a:r>
                      <a:endParaRPr lang="zh-CN" altLang="en-US" sz="1400" b="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b="0" kern="1200" dirty="0">
                          <a:solidFill>
                            <a:schemeClr val="tx1"/>
                          </a:solidFill>
                          <a:latin typeface="+mn-lt"/>
                          <a:ea typeface="+mn-ea"/>
                          <a:cs typeface="+mn-cs"/>
                        </a:rPr>
                        <a:t>……</a:t>
                      </a:r>
                      <a:endParaRPr lang="zh-CN" altLang="en-US" sz="1400" b="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0" kern="1200" dirty="0">
                          <a:solidFill>
                            <a:schemeClr val="tx1"/>
                          </a:solidFill>
                          <a:latin typeface="+mn-lt"/>
                          <a:ea typeface="+mn-ea"/>
                          <a:cs typeface="+mn-cs"/>
                        </a:rPr>
                        <a:t>……</a:t>
                      </a:r>
                      <a:endParaRPr lang="zh-CN" altLang="en-US" sz="1400" b="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3" name="内容占位符 1"/>
          <p:cNvSpPr txBox="1"/>
          <p:nvPr/>
        </p:nvSpPr>
        <p:spPr>
          <a:xfrm>
            <a:off x="749935" y="142240"/>
            <a:ext cx="6865620"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None/>
              <a:defRPr/>
            </a:pP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en-US" altLang="zh-CN" sz="2700" dirty="0">
                <a:sym typeface="+mn-lt"/>
              </a:rPr>
              <a:t>Attention</a:t>
            </a:r>
            <a:endPar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969385" y="2557145"/>
            <a:ext cx="4254500" cy="1435735"/>
          </a:xfrm>
        </p:spPr>
        <p:txBody>
          <a:bodyPr/>
          <a:lstStyle/>
          <a:p>
            <a:pPr>
              <a:lnSpc>
                <a:spcPct val="100000"/>
              </a:lnSpc>
            </a:pPr>
            <a:r>
              <a:rPr lang="zh-CN" altLang="en-US" sz="2800" b="1" spc="300" dirty="0">
                <a:latin typeface="+mj-ea"/>
                <a:cs typeface="+mn-cs"/>
              </a:rPr>
              <a:t>基于预训练的文本分类</a:t>
            </a:r>
          </a:p>
        </p:txBody>
      </p:sp>
      <p:sp>
        <p:nvSpPr>
          <p:cNvPr id="5" name="文本框 4"/>
          <p:cNvSpPr txBox="1"/>
          <p:nvPr/>
        </p:nvSpPr>
        <p:spPr>
          <a:xfrm>
            <a:off x="4878705" y="3836035"/>
            <a:ext cx="2435225" cy="1938020"/>
          </a:xfrm>
          <a:prstGeom prst="rect">
            <a:avLst/>
          </a:prstGeom>
          <a:noFill/>
        </p:spPr>
        <p:txBody>
          <a:bodyPr wrap="square" rtlCol="0" anchor="t">
            <a:spAutoFit/>
          </a:bodyPr>
          <a:lstStyle/>
          <a:p>
            <a:pPr marL="342900" indent="-342900" algn="just" fontAlgn="auto">
              <a:lnSpc>
                <a:spcPct val="150000"/>
              </a:lnSpc>
              <a:buFont typeface="Wingdings" panose="05000000000000000000" charset="0"/>
              <a:buChar char="l"/>
            </a:pPr>
            <a:r>
              <a:rPr lang="en-US" sz="2000">
                <a:latin typeface="等线" panose="02010600030101010101" charset="-122"/>
                <a:ea typeface="等线" panose="02010600030101010101" charset="-122"/>
                <a:cs typeface="等线" panose="02010600030101010101" charset="-122"/>
              </a:rPr>
              <a:t>Bert</a:t>
            </a: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GPT</a:t>
            </a: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XLNet</a:t>
            </a: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Demo</a:t>
            </a:r>
            <a:r>
              <a:rPr lang="zh-CN" altLang="en-US" sz="2000">
                <a:latin typeface="等线" panose="02010600030101010101" charset="-122"/>
                <a:ea typeface="等线" panose="02010600030101010101" charset="-122"/>
                <a:cs typeface="等线" panose="02010600030101010101" charset="-122"/>
              </a:rPr>
              <a:t>展示</a:t>
            </a:r>
          </a:p>
        </p:txBody>
      </p:sp>
      <p:sp>
        <p:nvSpPr>
          <p:cNvPr id="3" name="文本占位符 2"/>
          <p:cNvSpPr>
            <a:spLocks noGrp="1"/>
          </p:cNvSpPr>
          <p:nvPr/>
        </p:nvSpPr>
        <p:spPr>
          <a:xfrm>
            <a:off x="9103524" y="5849476"/>
            <a:ext cx="2595716" cy="521725"/>
          </a:xfrm>
          <a:prstGeom prst="rect">
            <a:avLst/>
          </a:prstGeom>
          <a:noFill/>
          <a:ln>
            <a:noFill/>
          </a:ln>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dirty="0"/>
              <a:t>展示人：郭浩  </a:t>
            </a:r>
            <a:endParaRPr lang="en-US" altLang="zh-CN" sz="2400" b="1" dirty="0"/>
          </a:p>
          <a:p>
            <a:pPr marL="0" indent="0">
              <a:buNone/>
            </a:pPr>
            <a:endParaRPr lang="zh-CN" altLang="en-US" sz="2400" b="1" dirty="0"/>
          </a:p>
        </p:txBody>
      </p:sp>
    </p:spTree>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683260" y="295275"/>
            <a:ext cx="410654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—Bert</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模型</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683260" y="1068838"/>
            <a:ext cx="2820917" cy="461665"/>
          </a:xfrm>
          <a:prstGeom prst="rect">
            <a:avLst/>
          </a:prstGeom>
          <a:noFill/>
        </p:spPr>
        <p:txBody>
          <a:bodyPr wrap="square" rtlCol="0" anchor="t">
            <a:spAutoFit/>
          </a:bodyPr>
          <a:lstStyle/>
          <a:p>
            <a:r>
              <a:rPr kumimoji="0"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2018</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年</a:t>
            </a:r>
            <a:r>
              <a:rPr kumimoji="0"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Google</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提出。</a:t>
            </a:r>
            <a:endParaRPr lang="zh-CN" altLang="en-US" dirty="0"/>
          </a:p>
        </p:txBody>
      </p:sp>
      <p:pic>
        <p:nvPicPr>
          <p:cNvPr id="6" name="图片 5"/>
          <p:cNvPicPr/>
          <p:nvPr/>
        </p:nvPicPr>
        <p:blipFill rotWithShape="1">
          <a:blip r:embed="rId4">
            <a:extLst>
              <a:ext uri="{28A0092B-C50C-407E-A947-70E740481C1C}">
                <a14:useLocalDpi xmlns:a14="http://schemas.microsoft.com/office/drawing/2010/main" val="0"/>
              </a:ext>
            </a:extLst>
          </a:blip>
          <a:srcRect l="1563" t="3117" b="2229"/>
          <a:stretch>
            <a:fillRect/>
          </a:stretch>
        </p:blipFill>
        <p:spPr bwMode="auto">
          <a:xfrm>
            <a:off x="4226835" y="1892574"/>
            <a:ext cx="3738330" cy="3072852"/>
          </a:xfrm>
          <a:prstGeom prst="rect">
            <a:avLst/>
          </a:prstGeom>
          <a:ln>
            <a:noFill/>
          </a:ln>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765175" y="139700"/>
            <a:ext cx="638365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一、文本分类介绍</a:t>
            </a:r>
            <a:r>
              <a:rPr kumimoji="0" lang="en-US" altLang="zh-CN" sz="27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2" name="文本框 1"/>
          <p:cNvSpPr txBox="1"/>
          <p:nvPr/>
        </p:nvSpPr>
        <p:spPr>
          <a:xfrm>
            <a:off x="518795" y="1539875"/>
            <a:ext cx="10989945" cy="3415030"/>
          </a:xfrm>
          <a:prstGeom prst="rect">
            <a:avLst/>
          </a:prstGeom>
          <a:noFill/>
        </p:spPr>
        <p:txBody>
          <a:bodyPr wrap="square" rtlCol="0" anchor="t">
            <a:spAutoFit/>
          </a:bodyPr>
          <a:lstStyle/>
          <a:p>
            <a:pPr marL="342900" indent="-342900">
              <a:buFont typeface="Wingdings" panose="05000000000000000000" charset="0"/>
              <a:buChar char="l"/>
            </a:pPr>
            <a:r>
              <a:rPr lang="zh-CN" altLang="en-US" sz="2400" b="1" dirty="0">
                <a:latin typeface="等线" panose="02010600030101010101" charset="-122"/>
                <a:ea typeface="等线" panose="02010600030101010101" charset="-122"/>
                <a:cs typeface="等线" panose="02010600030101010101" charset="-122"/>
              </a:rPr>
              <a:t>概念</a:t>
            </a:r>
          </a:p>
          <a:p>
            <a:pPr indent="0">
              <a:buFont typeface="Wingdings" panose="05000000000000000000" charset="0"/>
              <a:buNone/>
            </a:pPr>
            <a:r>
              <a:rPr lang="zh-CN" altLang="en-US" sz="2400" dirty="0">
                <a:latin typeface="等线" panose="02010600030101010101" charset="-122"/>
                <a:ea typeface="等线" panose="02010600030101010101" charset="-122"/>
                <a:cs typeface="等线" panose="02010600030101010101" charset="-122"/>
              </a:rPr>
              <a:t>     文本分类，是自然语言处理(NLP)中的一个经典问题，其目的是为文本单位（例如句子，查询，段落和文档）分配标签。</a:t>
            </a:r>
          </a:p>
          <a:p>
            <a:endParaRPr lang="zh-CN" altLang="en-US" sz="2400" dirty="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lang="zh-CN" altLang="en-US" sz="2400" b="1" dirty="0">
                <a:latin typeface="等线" panose="02010600030101010101" charset="-122"/>
                <a:ea typeface="等线" panose="02010600030101010101" charset="-122"/>
                <a:cs typeface="等线" panose="02010600030101010101" charset="-122"/>
              </a:rPr>
              <a:t>应用</a:t>
            </a:r>
            <a:endParaRPr lang="zh-CN" altLang="en-US" sz="2400" dirty="0">
              <a:latin typeface="等线" panose="02010600030101010101" charset="-122"/>
              <a:ea typeface="等线" panose="02010600030101010101" charset="-122"/>
              <a:cs typeface="等线" panose="02010600030101010101" charset="-122"/>
            </a:endParaRPr>
          </a:p>
          <a:p>
            <a:r>
              <a:rPr lang="zh-CN" altLang="en-US" sz="2400" dirty="0">
                <a:latin typeface="等线" panose="02010600030101010101" charset="-122"/>
                <a:ea typeface="等线" panose="02010600030101010101" charset="-122"/>
                <a:cs typeface="等线" panose="02010600030101010101" charset="-122"/>
              </a:rPr>
              <a:t>     情感分析、新闻分类、垃圾邮件识别、问答系统、自然语言推理</a:t>
            </a:r>
          </a:p>
          <a:p>
            <a:endParaRPr lang="zh-CN" altLang="en-US" sz="2400" dirty="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lang="zh-CN" altLang="en-US" sz="2400" b="1" dirty="0">
                <a:latin typeface="等线" panose="02010600030101010101" charset="-122"/>
                <a:ea typeface="等线" panose="02010600030101010101" charset="-122"/>
                <a:cs typeface="等线" panose="02010600030101010101" charset="-122"/>
              </a:rPr>
              <a:t>模式</a:t>
            </a:r>
          </a:p>
          <a:p>
            <a:r>
              <a:rPr lang="zh-CN" altLang="en-US" sz="2400" dirty="0">
                <a:latin typeface="等线" panose="02010600030101010101" charset="-122"/>
                <a:ea typeface="等线" panose="02010600030101010101" charset="-122"/>
                <a:cs typeface="等线" panose="02010600030101010101" charset="-122"/>
              </a:rPr>
              <a:t>    二分类问题、多分类问题、多标签分类（一个文本可以属于多类）</a:t>
            </a:r>
          </a:p>
        </p:txBody>
      </p:sp>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810895" y="267970"/>
            <a:ext cx="4160520"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lang="zh-CN" altLang="en-US" sz="2700" noProof="0" dirty="0">
                <a:ln>
                  <a:noFill/>
                </a:ln>
                <a:solidFill>
                  <a:srgbClr val="000000"/>
                </a:solidFill>
                <a:effectLst/>
                <a:uLnTx/>
                <a:uFillTx/>
                <a:latin typeface="微软雅黑" panose="020B0503020204020204" pitchFamily="34" charset="-122"/>
                <a:ea typeface="微软雅黑" panose="020B0503020204020204" pitchFamily="34" charset="-122"/>
                <a:sym typeface="+mn-ea"/>
              </a:rPr>
              <a:t>深度学习</a:t>
            </a:r>
            <a:r>
              <a:rPr lang="en-US" altLang="zh-CN" sz="2700" noProof="0" dirty="0">
                <a:ln>
                  <a:noFill/>
                </a:ln>
                <a:solidFill>
                  <a:srgbClr val="000000"/>
                </a:solidFill>
                <a:effectLst/>
                <a:uLnTx/>
                <a:uFillTx/>
                <a:latin typeface="微软雅黑" panose="020B0503020204020204" pitchFamily="34" charset="-122"/>
                <a:ea typeface="微软雅黑" panose="020B0503020204020204" pitchFamily="34" charset="-122"/>
                <a:sym typeface="+mn-ea"/>
              </a:rPr>
              <a:t>—</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Bert</a:t>
            </a: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模型</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8027035" y="1709420"/>
            <a:ext cx="3579495" cy="3170099"/>
          </a:xfrm>
          <a:prstGeom prst="rect">
            <a:avLst/>
          </a:prstGeom>
          <a:noFill/>
        </p:spPr>
        <p:txBody>
          <a:bodyPr wrap="square" rtlCol="0" anchor="t">
            <a:spAutoFit/>
          </a:bodyPr>
          <a:lstStyle/>
          <a:p>
            <a:r>
              <a:rPr lang="zh-CN" altLang="en-US" sz="2000" dirty="0"/>
              <a:t>用于英文文本的文本表示</a:t>
            </a:r>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r>
              <a:rPr lang="zh-CN" altLang="en-US" sz="2000" dirty="0"/>
              <a:t>用于中文文本的文本表示</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60" y="3584257"/>
            <a:ext cx="58769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8599" r="9040" b="22975"/>
          <a:stretch>
            <a:fillRect/>
          </a:stretch>
        </p:blipFill>
        <p:spPr bwMode="auto">
          <a:xfrm>
            <a:off x="683260" y="1036641"/>
            <a:ext cx="6511265" cy="1980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683260" y="1099173"/>
            <a:ext cx="2631440" cy="461665"/>
          </a:xfrm>
          <a:prstGeom prst="rect">
            <a:avLst/>
          </a:prstGeom>
          <a:noFill/>
        </p:spPr>
        <p:txBody>
          <a:bodyPr wrap="square" rtlCol="0" anchor="t">
            <a:spAutoFit/>
          </a:bodyPr>
          <a:lstStyle/>
          <a:p>
            <a:r>
              <a:rPr lang="zh-CN" altLang="en-US" sz="2400" dirty="0"/>
              <a:t>文本分类微调</a:t>
            </a:r>
            <a:endParaRPr lang="zh-CN" altLang="en-US" dirty="0"/>
          </a:p>
        </p:txBody>
      </p:sp>
      <p:pic>
        <p:nvPicPr>
          <p:cNvPr id="3" name="图片 2"/>
          <p:cNvPicPr>
            <a:picLocks noChangeAspect="1"/>
          </p:cNvPicPr>
          <p:nvPr/>
        </p:nvPicPr>
        <p:blipFill>
          <a:blip r:embed="rId4"/>
          <a:stretch>
            <a:fillRect/>
          </a:stretch>
        </p:blipFill>
        <p:spPr>
          <a:xfrm>
            <a:off x="6733458" y="1915517"/>
            <a:ext cx="4186936" cy="3736323"/>
          </a:xfrm>
          <a:prstGeom prst="rect">
            <a:avLst/>
          </a:prstGeom>
        </p:spPr>
      </p:pic>
      <p:pic>
        <p:nvPicPr>
          <p:cNvPr id="6" name="图片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4150" y="1915517"/>
            <a:ext cx="4152348" cy="3615840"/>
          </a:xfrm>
          <a:prstGeom prst="rect">
            <a:avLst/>
          </a:prstGeom>
        </p:spPr>
      </p:pic>
      <p:sp>
        <p:nvSpPr>
          <p:cNvPr id="2" name="内容占位符 1"/>
          <p:cNvSpPr txBox="1"/>
          <p:nvPr/>
        </p:nvSpPr>
        <p:spPr>
          <a:xfrm>
            <a:off x="835660" y="267970"/>
            <a:ext cx="4160520"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lang="zh-CN" altLang="en-US" sz="2700" noProof="0" dirty="0">
                <a:ln>
                  <a:noFill/>
                </a:ln>
                <a:solidFill>
                  <a:srgbClr val="000000"/>
                </a:solidFill>
                <a:effectLst/>
                <a:uLnTx/>
                <a:uFillTx/>
                <a:latin typeface="微软雅黑" panose="020B0503020204020204" pitchFamily="34" charset="-122"/>
                <a:ea typeface="微软雅黑" panose="020B0503020204020204" pitchFamily="34" charset="-122"/>
                <a:sym typeface="+mn-ea"/>
              </a:rPr>
              <a:t>深度学习</a:t>
            </a:r>
            <a:r>
              <a:rPr lang="en-US" altLang="zh-CN" sz="2700" noProof="0" dirty="0">
                <a:ln>
                  <a:noFill/>
                </a:ln>
                <a:solidFill>
                  <a:srgbClr val="000000"/>
                </a:solidFill>
                <a:effectLst/>
                <a:uLnTx/>
                <a:uFillTx/>
                <a:latin typeface="微软雅黑" panose="020B0503020204020204" pitchFamily="34" charset="-122"/>
                <a:ea typeface="微软雅黑" panose="020B0503020204020204" pitchFamily="34" charset="-122"/>
                <a:sym typeface="+mn-ea"/>
              </a:rPr>
              <a:t>—</a:t>
            </a:r>
            <a:r>
              <a:rPr kumimoji="0" lang="en-US" altLang="zh-CN"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Bert</a:t>
            </a:r>
            <a:r>
              <a:rPr kumimoji="0" lang="zh-CN" altLang="en-US" sz="27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模型</a:t>
            </a:r>
          </a:p>
        </p:txBody>
      </p:sp>
    </p:spTree>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692150" y="286385"/>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—GPT</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模型</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9387814" y="3620321"/>
            <a:ext cx="1059623" cy="369332"/>
          </a:xfrm>
          <a:prstGeom prst="rect">
            <a:avLst/>
          </a:prstGeom>
          <a:noFill/>
        </p:spPr>
        <p:txBody>
          <a:bodyPr wrap="square" rtlCol="0" anchor="t">
            <a:spAutoFit/>
          </a:bodyPr>
          <a:lstStyle/>
          <a:p>
            <a:r>
              <a:rPr kumimoji="0" lang="en-US" altLang="zh-CN"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GPT</a:t>
            </a:r>
            <a:r>
              <a:rPr lang="zh-CN" altLang="en-US" dirty="0">
                <a:solidFill>
                  <a:prstClr val="black"/>
                </a:solidFill>
                <a:latin typeface="黑体" panose="02010609060101010101" pitchFamily="49" charset="-122"/>
                <a:ea typeface="黑体" panose="02010609060101010101" pitchFamily="49" charset="-122"/>
                <a:cs typeface="Times New Roman" panose="02020603050405020304" charset="0"/>
              </a:rPr>
              <a:t>框架</a:t>
            </a:r>
            <a:endParaRPr lang="zh-CN" altLang="en-US" dirty="0">
              <a:sym typeface="+mn-ea"/>
            </a:endParaRPr>
          </a:p>
        </p:txBody>
      </p:sp>
      <p:pic>
        <p:nvPicPr>
          <p:cNvPr id="6" name="图片 5"/>
          <p:cNvPicPr/>
          <p:nvPr/>
        </p:nvPicPr>
        <p:blipFill rotWithShape="1">
          <a:blip r:embed="rId4"/>
          <a:srcRect t="2303"/>
          <a:stretch>
            <a:fillRect/>
          </a:stretch>
        </p:blipFill>
        <p:spPr bwMode="auto">
          <a:xfrm>
            <a:off x="7035314" y="1683769"/>
            <a:ext cx="2147570" cy="4242435"/>
          </a:xfrm>
          <a:prstGeom prst="rect">
            <a:avLst/>
          </a:prstGeom>
          <a:ln>
            <a:noFill/>
          </a:ln>
        </p:spPr>
      </p:pic>
      <p:pic>
        <p:nvPicPr>
          <p:cNvPr id="8" name="图片 7"/>
          <p:cNvPicPr/>
          <p:nvPr/>
        </p:nvPicPr>
        <p:blipFill rotWithShape="1">
          <a:blip r:embed="rId5"/>
          <a:srcRect l="1121" t="1386" r="57013"/>
          <a:stretch>
            <a:fillRect/>
          </a:stretch>
        </p:blipFill>
        <p:spPr bwMode="auto">
          <a:xfrm>
            <a:off x="1636669" y="1771717"/>
            <a:ext cx="1953426" cy="4066540"/>
          </a:xfrm>
          <a:prstGeom prst="rect">
            <a:avLst/>
          </a:prstGeom>
          <a:ln>
            <a:noFill/>
          </a:ln>
        </p:spPr>
      </p:pic>
      <p:sp>
        <p:nvSpPr>
          <p:cNvPr id="9" name="文本框 8"/>
          <p:cNvSpPr txBox="1"/>
          <p:nvPr/>
        </p:nvSpPr>
        <p:spPr>
          <a:xfrm>
            <a:off x="3840967" y="3620321"/>
            <a:ext cx="2631440" cy="646331"/>
          </a:xfrm>
          <a:prstGeom prst="rect">
            <a:avLst/>
          </a:prstGeom>
          <a:noFill/>
        </p:spPr>
        <p:txBody>
          <a:bodyPr wrap="square" rtlCol="0" anchor="t">
            <a:spAutoFit/>
          </a:bodyPr>
          <a:lstStyle/>
          <a:p>
            <a:r>
              <a:rPr lang="en-US" altLang="zh-CN" dirty="0">
                <a:solidFill>
                  <a:prstClr val="black"/>
                </a:solidFill>
                <a:latin typeface="黑体" panose="02010609060101010101" pitchFamily="49" charset="-122"/>
                <a:ea typeface="黑体" panose="02010609060101010101" pitchFamily="49" charset="-122"/>
                <a:cs typeface="Times New Roman" panose="02020603050405020304" charset="0"/>
              </a:rPr>
              <a:t>T</a:t>
            </a:r>
            <a:r>
              <a:rPr kumimoji="0" lang="en-US" altLang="zh-CN" sz="1800" b="0" i="0" u="none" strike="noStrike" kern="1200" cap="none" spc="0" normalizeH="0" baseline="0" noProof="0" dirty="0" err="1">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ransformer</a:t>
            </a: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的</a:t>
            </a:r>
            <a:r>
              <a:rPr kumimoji="0" lang="en-US" altLang="zh-CN"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decoder</a:t>
            </a:r>
            <a:r>
              <a:rPr kumimoji="0" lang="zh-CN" altLang="en-US"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部分</a:t>
            </a:r>
            <a:endParaRPr lang="zh-CN" altLang="en-US" dirty="0">
              <a:sym typeface="+mn-ea"/>
            </a:endParaRPr>
          </a:p>
        </p:txBody>
      </p:sp>
      <p:sp>
        <p:nvSpPr>
          <p:cNvPr id="10" name="文本框 9"/>
          <p:cNvSpPr txBox="1"/>
          <p:nvPr/>
        </p:nvSpPr>
        <p:spPr>
          <a:xfrm>
            <a:off x="835660" y="1221238"/>
            <a:ext cx="2631440" cy="398780"/>
          </a:xfrm>
          <a:prstGeom prst="rect">
            <a:avLst/>
          </a:prstGeom>
          <a:noFill/>
        </p:spPr>
        <p:txBody>
          <a:bodyPr wrap="square" rtlCol="0" anchor="t">
            <a:spAutoFit/>
          </a:bodyPr>
          <a:lstStyle/>
          <a:p>
            <a:r>
              <a:rPr kumimoji="0" lang="en-US" altLang="zh-CN"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2018</a:t>
            </a: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年</a:t>
            </a:r>
            <a:r>
              <a:rPr kumimoji="0" lang="en-US" altLang="zh-CN" sz="2000" b="0" i="0" u="none" strike="noStrike" kern="1200" cap="none" spc="0" normalizeH="0" baseline="0" noProof="0" dirty="0" err="1">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OpenAI</a:t>
            </a:r>
            <a:r>
              <a:rPr kumimoji="0" lang="zh-CN" altLang="en-US" sz="20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charset="0"/>
              </a:rPr>
              <a:t>提出</a:t>
            </a:r>
            <a:endParaRPr lang="zh-CN" altLang="en-US" sz="2000" dirty="0">
              <a:sym typeface="+mn-ea"/>
            </a:endParaRPr>
          </a:p>
        </p:txBody>
      </p:sp>
    </p:spTree>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pic>
        <p:nvPicPr>
          <p:cNvPr id="6" name="图片 5"/>
          <p:cNvPicPr/>
          <p:nvPr/>
        </p:nvPicPr>
        <p:blipFill rotWithShape="1">
          <a:blip r:embed="rId4"/>
          <a:srcRect t="3269"/>
          <a:stretch>
            <a:fillRect/>
          </a:stretch>
        </p:blipFill>
        <p:spPr bwMode="auto">
          <a:xfrm>
            <a:off x="1873204" y="2133950"/>
            <a:ext cx="3216942" cy="3031957"/>
          </a:xfrm>
          <a:prstGeom prst="rect">
            <a:avLst/>
          </a:prstGeom>
          <a:ln>
            <a:noFill/>
          </a:ln>
        </p:spPr>
      </p:pic>
      <p:pic>
        <p:nvPicPr>
          <p:cNvPr id="8" name="图片 7"/>
          <p:cNvPicPr/>
          <p:nvPr/>
        </p:nvPicPr>
        <p:blipFill rotWithShape="1">
          <a:blip r:embed="rId5"/>
          <a:srcRect l="3165" t="4546"/>
          <a:stretch>
            <a:fillRect/>
          </a:stretch>
        </p:blipFill>
        <p:spPr bwMode="auto">
          <a:xfrm>
            <a:off x="6805018" y="2224142"/>
            <a:ext cx="3513778" cy="2863358"/>
          </a:xfrm>
          <a:prstGeom prst="rect">
            <a:avLst/>
          </a:prstGeom>
          <a:ln>
            <a:noFill/>
          </a:ln>
        </p:spPr>
      </p:pic>
      <p:sp>
        <p:nvSpPr>
          <p:cNvPr id="2" name="内容占位符 1"/>
          <p:cNvSpPr txBox="1"/>
          <p:nvPr/>
        </p:nvSpPr>
        <p:spPr>
          <a:xfrm>
            <a:off x="692150" y="286385"/>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—GPT</a:t>
            </a:r>
            <a:endPar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1849256" y="2459504"/>
            <a:ext cx="8493488" cy="1938992"/>
          </a:xfrm>
          <a:prstGeom prst="rect">
            <a:avLst/>
          </a:prstGeom>
          <a:noFill/>
        </p:spPr>
        <p:txBody>
          <a:bodyPr wrap="square" rtlCol="0" anchor="t">
            <a:spAutoFit/>
          </a:bodyPr>
          <a:lstStyle/>
          <a:p>
            <a:r>
              <a:rPr lang="en-US" altLang="zh-CN" sz="2400" dirty="0"/>
              <a:t>       </a:t>
            </a:r>
            <a:r>
              <a:rPr lang="en-US"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GPT-2</a:t>
            </a:r>
            <a:r>
              <a:rPr lang="zh-CN"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在文本生成上</a:t>
            </a:r>
            <a:r>
              <a:rPr lang="zh-CN" altLang="en-US"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有很好</a:t>
            </a:r>
            <a:r>
              <a:rPr lang="zh-CN"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的表现，其生成的文本在上下文连贯性和情感表达上都超过了人们对目前阶段语言模型的预期。</a:t>
            </a:r>
            <a:r>
              <a:rPr lang="en-US"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GPT-2 </a:t>
            </a:r>
            <a:r>
              <a:rPr lang="zh-CN"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与</a:t>
            </a:r>
            <a:r>
              <a:rPr lang="en-US"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 GPT </a:t>
            </a:r>
            <a:r>
              <a:rPr lang="zh-CN"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的模型结构差别不大</a:t>
            </a:r>
            <a:r>
              <a:rPr lang="en-US"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 </a:t>
            </a:r>
            <a:r>
              <a:rPr lang="zh-CN"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然而，</a:t>
            </a:r>
            <a:r>
              <a:rPr lang="en-US"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GPT-2 </a:t>
            </a:r>
            <a:r>
              <a:rPr lang="zh-CN"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有着超大的规模，它是一个在海量数据集上训练的基于</a:t>
            </a:r>
            <a:r>
              <a:rPr lang="en-US"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transformer </a:t>
            </a:r>
            <a:r>
              <a:rPr lang="zh-CN" altLang="zh-CN" sz="24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的巨大模型。</a:t>
            </a:r>
            <a:endParaRPr lang="zh-CN" altLang="en-US" sz="2400" dirty="0">
              <a:latin typeface="宋体" panose="02010600030101010101" pitchFamily="2" charset="-122"/>
              <a:ea typeface="宋体" panose="02010600030101010101" pitchFamily="2" charset="-122"/>
            </a:endParaRPr>
          </a:p>
        </p:txBody>
      </p:sp>
      <p:sp>
        <p:nvSpPr>
          <p:cNvPr id="2" name="内容占位符 1"/>
          <p:cNvSpPr txBox="1"/>
          <p:nvPr/>
        </p:nvSpPr>
        <p:spPr>
          <a:xfrm>
            <a:off x="692150" y="286385"/>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—GPT-2</a:t>
            </a:r>
            <a:endPar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92150" y="1572241"/>
            <a:ext cx="10461374" cy="3713517"/>
          </a:xfrm>
          <a:prstGeom prst="rect">
            <a:avLst/>
          </a:prstGeom>
          <a:noFill/>
        </p:spPr>
        <p:txBody>
          <a:bodyPr wrap="square" rtlCol="0" anchor="t">
            <a:spAutoFit/>
          </a:bodyPr>
          <a:lstStyle/>
          <a:p>
            <a:pPr indent="267970" algn="just">
              <a:lnSpc>
                <a:spcPct val="150000"/>
              </a:lnSpc>
            </a:pP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  GPT-3</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作为一个无监督模型（现在经常被称为自监督模型），几乎可以完成自然语言处理的绝大部分任务。</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GPT-3</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相比于</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GPT</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和</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GPT-2</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有以下两点突破：</a:t>
            </a:r>
            <a:endParaRPr lang="zh-CN" altLang="zh-CN" sz="2000" kern="100" dirty="0">
              <a:effectLst/>
              <a:latin typeface="宋体" panose="02010600030101010101" pitchFamily="2" charset="-122"/>
              <a:ea typeface="宋体" panose="02010600030101010101" pitchFamily="2" charset="-122"/>
              <a:cs typeface="Times New Roman" panose="02020603050405020304" charset="0"/>
            </a:endParaRPr>
          </a:p>
          <a:p>
            <a:pPr indent="266700" algn="just">
              <a:lnSpc>
                <a:spcPct val="150000"/>
              </a:lnSpc>
            </a:pP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 </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1</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）网络层级更加庞大，采用</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96</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层、每一层中每个词语的表示维度为</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12,288</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，一共</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1750</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亿的参数</a:t>
            </a:r>
            <a:r>
              <a:rPr lang="zh-CN" altLang="en-US" sz="2000" kern="100" dirty="0">
                <a:solidFill>
                  <a:srgbClr val="000000"/>
                </a:solidFill>
                <a:latin typeface="宋体" panose="02010600030101010101" pitchFamily="2" charset="-122"/>
                <a:ea typeface="宋体" panose="02010600030101010101" pitchFamily="2" charset="-122"/>
                <a:cs typeface="Arial" panose="020B0604020202020204" pitchFamily="34" charset="0"/>
              </a:rPr>
              <a:t>。</a:t>
            </a:r>
            <a:endParaRPr lang="zh-CN" altLang="zh-CN" sz="2000" kern="100" dirty="0">
              <a:effectLst/>
              <a:latin typeface="宋体" panose="02010600030101010101" pitchFamily="2" charset="-122"/>
              <a:ea typeface="宋体" panose="02010600030101010101" pitchFamily="2" charset="-122"/>
              <a:cs typeface="Times New Roman" panose="02020603050405020304" charset="0"/>
            </a:endParaRPr>
          </a:p>
          <a:p>
            <a:pPr indent="266700" algn="just">
              <a:lnSpc>
                <a:spcPct val="150000"/>
              </a:lnSpc>
            </a:pP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 </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2</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GPT-3</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为了给语言模型模拟足够丰富的上下文信息，将互联网上几乎所有文本数据作为训练语料，过滤后的训练数据达到</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5000</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亿的单词数。可以说，几乎有文字记录的信息（包括各种任务的执行方式）都被编码进了</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GPT-3</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模型中，所以</a:t>
            </a:r>
            <a:r>
              <a:rPr lang="en-US"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GPT-3</a:t>
            </a:r>
            <a:r>
              <a:rPr lang="zh-CN" altLang="zh-CN" sz="2000" kern="1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能够高质量地完成诸多任务。</a:t>
            </a:r>
            <a:endParaRPr lang="zh-CN" altLang="zh-CN" sz="2000" kern="100" dirty="0">
              <a:effectLst/>
              <a:latin typeface="宋体" panose="02010600030101010101" pitchFamily="2" charset="-122"/>
              <a:ea typeface="宋体" panose="02010600030101010101" pitchFamily="2" charset="-122"/>
              <a:cs typeface="Times New Roman" panose="02020603050405020304" charset="0"/>
            </a:endParaRPr>
          </a:p>
        </p:txBody>
      </p:sp>
      <p:sp>
        <p:nvSpPr>
          <p:cNvPr id="5" name="内容占位符 1"/>
          <p:cNvSpPr txBox="1"/>
          <p:nvPr/>
        </p:nvSpPr>
        <p:spPr>
          <a:xfrm>
            <a:off x="692150" y="286385"/>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—GPT-3</a:t>
            </a:r>
            <a:endPar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683259" y="331393"/>
            <a:ext cx="2109035" cy="461087"/>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sz="24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2400" b="0" i="0" u="none" strike="noStrike" kern="1200" cap="none" spc="30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XLNet</a:t>
            </a:r>
            <a:r>
              <a:rPr kumimoji="0" lang="zh-CN" altLang="en-US" sz="24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模型</a:t>
            </a:r>
            <a:endParaRPr kumimoji="0" lang="zh-CN" sz="2400"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683259" y="1001331"/>
            <a:ext cx="5853976" cy="461665"/>
          </a:xfrm>
          <a:prstGeom prst="rect">
            <a:avLst/>
          </a:prstGeom>
          <a:noFill/>
        </p:spPr>
        <p:txBody>
          <a:bodyPr wrap="square" rtlCol="0" anchor="t">
            <a:spAutoFit/>
          </a:bodyPr>
          <a:lstStyle/>
          <a:p>
            <a:r>
              <a:rPr lang="en-US" altLang="zh-CN" sz="2400" dirty="0"/>
              <a:t>2019</a:t>
            </a:r>
            <a:r>
              <a:rPr lang="zh-CN" altLang="en-US" sz="2400" dirty="0"/>
              <a:t>年</a:t>
            </a:r>
            <a:r>
              <a:rPr lang="en-US" altLang="zh-CN" sz="2400" dirty="0"/>
              <a:t>CMU</a:t>
            </a:r>
            <a:r>
              <a:rPr lang="zh-CN" altLang="en-US" sz="2400" dirty="0"/>
              <a:t>和</a:t>
            </a:r>
            <a:r>
              <a:rPr lang="en-US" altLang="zh-CN" sz="2400" dirty="0"/>
              <a:t>Google AI Brain</a:t>
            </a:r>
            <a:r>
              <a:rPr lang="zh-CN" altLang="en-US" sz="2400" dirty="0"/>
              <a:t>联手推出</a:t>
            </a:r>
            <a:endParaRPr lang="zh-CN" altLang="en-US" dirty="0"/>
          </a:p>
        </p:txBody>
      </p:sp>
      <p:pic>
        <p:nvPicPr>
          <p:cNvPr id="6" name="图片 5"/>
          <p:cNvPicPr/>
          <p:nvPr/>
        </p:nvPicPr>
        <p:blipFill rotWithShape="1">
          <a:blip r:embed="rId4"/>
          <a:srcRect l="4239" t="6527" r="3378" b="47624"/>
          <a:stretch/>
        </p:blipFill>
        <p:spPr>
          <a:xfrm>
            <a:off x="2125532" y="1671847"/>
            <a:ext cx="7940936" cy="4356091"/>
          </a:xfrm>
          <a:prstGeom prst="rect">
            <a:avLst/>
          </a:prstGeom>
        </p:spPr>
      </p:pic>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755650" y="1061720"/>
            <a:ext cx="7065010" cy="553085"/>
          </a:xfrm>
          <a:prstGeom prst="rect">
            <a:avLst/>
          </a:prstGeom>
          <a:noFill/>
        </p:spPr>
        <p:txBody>
          <a:bodyPr wrap="square" rtlCol="0" anchor="t">
            <a:spAutoFit/>
          </a:bodyPr>
          <a:lstStyle/>
          <a:p>
            <a:pPr lvl="0" algn="just">
              <a:lnSpc>
                <a:spcPct val="150000"/>
              </a:lnSpc>
            </a:pPr>
            <a:r>
              <a:rPr lang="zh-CN" altLang="zh-CN" sz="2000" kern="100" dirty="0">
                <a:effectLst/>
                <a:latin typeface="等线" panose="02010600030101010101" charset="-122"/>
                <a:ea typeface="等线" panose="02010600030101010101" charset="-122"/>
                <a:cs typeface="Times New Roman" panose="02020603050405020304" charset="0"/>
              </a:rPr>
              <a:t>双流注意力机制（</a:t>
            </a:r>
            <a:r>
              <a:rPr lang="en-US" altLang="zh-CN" sz="2000" kern="100" dirty="0">
                <a:effectLst/>
                <a:latin typeface="等线" panose="02010600030101010101" charset="-122"/>
                <a:ea typeface="等线" panose="02010600030101010101" charset="-122"/>
                <a:cs typeface="Times New Roman" panose="02020603050405020304" charset="0"/>
              </a:rPr>
              <a:t>Two-Stream Self-Attention</a:t>
            </a:r>
            <a:r>
              <a:rPr lang="zh-CN" altLang="zh-CN" sz="2000" kern="100" dirty="0">
                <a:effectLst/>
                <a:latin typeface="等线" panose="02010600030101010101" charset="-122"/>
                <a:ea typeface="等线" panose="02010600030101010101" charset="-122"/>
                <a:cs typeface="Times New Roman" panose="02020603050405020304" charset="0"/>
              </a:rPr>
              <a:t>）</a:t>
            </a:r>
            <a:endParaRPr lang="zh-CN" altLang="en-US" sz="2000" dirty="0"/>
          </a:p>
        </p:txBody>
      </p:sp>
      <p:pic>
        <p:nvPicPr>
          <p:cNvPr id="8" name="图片 7"/>
          <p:cNvPicPr/>
          <p:nvPr/>
        </p:nvPicPr>
        <p:blipFill rotWithShape="1">
          <a:blip r:embed="rId4"/>
          <a:srcRect t="2837" r="63499" b="51198"/>
          <a:stretch/>
        </p:blipFill>
        <p:spPr bwMode="auto">
          <a:xfrm>
            <a:off x="1498289" y="2432913"/>
            <a:ext cx="3801680" cy="2867055"/>
          </a:xfrm>
          <a:prstGeom prst="rect">
            <a:avLst/>
          </a:prstGeom>
          <a:ln>
            <a:noFill/>
          </a:ln>
        </p:spPr>
      </p:pic>
      <p:sp>
        <p:nvSpPr>
          <p:cNvPr id="2"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—XLNet</a:t>
            </a:r>
            <a:endPar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6" name="图片 5">
            <a:extLst>
              <a:ext uri="{FF2B5EF4-FFF2-40B4-BE49-F238E27FC236}">
                <a16:creationId xmlns:a16="http://schemas.microsoft.com/office/drawing/2014/main" id="{921E6BAF-519F-4526-95DB-C4B79C71865D}"/>
              </a:ext>
            </a:extLst>
          </p:cNvPr>
          <p:cNvPicPr/>
          <p:nvPr/>
        </p:nvPicPr>
        <p:blipFill rotWithShape="1">
          <a:blip r:embed="rId4"/>
          <a:srcRect t="51369" r="63499"/>
          <a:stretch/>
        </p:blipFill>
        <p:spPr bwMode="auto">
          <a:xfrm>
            <a:off x="6781761" y="2432913"/>
            <a:ext cx="3801680" cy="2867055"/>
          </a:xfrm>
          <a:prstGeom prst="rect">
            <a:avLst/>
          </a:prstGeom>
          <a:ln>
            <a:noFill/>
          </a:ln>
        </p:spPr>
      </p:pic>
    </p:spTree>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781050" y="1156970"/>
            <a:ext cx="3130550" cy="461665"/>
          </a:xfrm>
          <a:prstGeom prst="rect">
            <a:avLst/>
          </a:prstGeom>
          <a:noFill/>
        </p:spPr>
        <p:txBody>
          <a:bodyPr wrap="square" rtlCol="0" anchor="t">
            <a:spAutoFit/>
          </a:bodyPr>
          <a:lstStyle/>
          <a:p>
            <a:r>
              <a:rPr lang="zh-CN" altLang="en-US" sz="2400" dirty="0"/>
              <a:t>引入</a:t>
            </a:r>
            <a:r>
              <a:rPr lang="en-US" altLang="zh-CN" sz="2400" dirty="0"/>
              <a:t>Transformer-XL</a:t>
            </a:r>
            <a:endParaRPr lang="zh-CN" altLang="en-US" sz="2400" dirty="0"/>
          </a:p>
        </p:txBody>
      </p:sp>
      <p:sp>
        <p:nvSpPr>
          <p:cNvPr id="6" name="文本框 5"/>
          <p:cNvSpPr txBox="1"/>
          <p:nvPr/>
        </p:nvSpPr>
        <p:spPr>
          <a:xfrm>
            <a:off x="1616869" y="2567940"/>
            <a:ext cx="8043862" cy="1198880"/>
          </a:xfrm>
          <a:prstGeom prst="rect">
            <a:avLst/>
          </a:prstGeom>
          <a:noFill/>
        </p:spPr>
        <p:txBody>
          <a:bodyPr wrap="square">
            <a:spAutoFit/>
          </a:bodyPr>
          <a:lstStyle/>
          <a:p>
            <a:pPr indent="266700" algn="just">
              <a:lnSpc>
                <a:spcPct val="150000"/>
              </a:lnSpc>
            </a:pPr>
            <a:r>
              <a:rPr lang="en-US" altLang="zh-CN" sz="2400" kern="100" dirty="0" err="1">
                <a:solidFill>
                  <a:srgbClr val="000000"/>
                </a:solidFill>
                <a:effectLst/>
                <a:latin typeface="+mn-ea"/>
                <a:cs typeface="Arial" panose="020B0604020202020204" pitchFamily="34" charset="0"/>
              </a:rPr>
              <a:t>XLNet</a:t>
            </a:r>
            <a:r>
              <a:rPr lang="zh-CN" altLang="zh-CN" sz="2400" kern="100" dirty="0">
                <a:solidFill>
                  <a:srgbClr val="000000"/>
                </a:solidFill>
                <a:effectLst/>
                <a:latin typeface="+mn-ea"/>
                <a:cs typeface="Arial" panose="020B0604020202020204" pitchFamily="34" charset="0"/>
              </a:rPr>
              <a:t>将</a:t>
            </a:r>
            <a:r>
              <a:rPr lang="en-US" altLang="zh-CN" sz="2400" kern="100" dirty="0">
                <a:solidFill>
                  <a:srgbClr val="000000"/>
                </a:solidFill>
                <a:effectLst/>
                <a:latin typeface="+mn-ea"/>
                <a:cs typeface="Arial" panose="020B0604020202020204" pitchFamily="34" charset="0"/>
              </a:rPr>
              <a:t>Transformer-XL</a:t>
            </a:r>
            <a:r>
              <a:rPr lang="zh-CN" altLang="zh-CN" sz="2400" kern="100" dirty="0">
                <a:solidFill>
                  <a:srgbClr val="000000"/>
                </a:solidFill>
                <a:effectLst/>
                <a:latin typeface="+mn-ea"/>
                <a:cs typeface="Arial" panose="020B0604020202020204" pitchFamily="34" charset="0"/>
              </a:rPr>
              <a:t>的两个最重要的技术点应用了进来，即相对位置编码与片段循环机制。</a:t>
            </a:r>
            <a:endParaRPr lang="zh-CN" altLang="zh-CN" sz="2400" kern="100" dirty="0">
              <a:effectLst/>
              <a:latin typeface="+mn-ea"/>
              <a:cs typeface="Times New Roman" panose="02020603050405020304" charset="0"/>
            </a:endParaRPr>
          </a:p>
        </p:txBody>
      </p:sp>
      <p:sp>
        <p:nvSpPr>
          <p:cNvPr id="2"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—XLNet</a:t>
            </a:r>
            <a:endPar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63369" y="1922387"/>
            <a:ext cx="11468879" cy="3013226"/>
          </a:xfrm>
          <a:prstGeom prst="rect">
            <a:avLst/>
          </a:prstGeom>
        </p:spPr>
      </p:pic>
      <p:sp>
        <p:nvSpPr>
          <p:cNvPr id="5" name="文本框 4"/>
          <p:cNvSpPr txBox="1"/>
          <p:nvPr/>
        </p:nvSpPr>
        <p:spPr>
          <a:xfrm>
            <a:off x="577850" y="1124068"/>
            <a:ext cx="2631440" cy="461665"/>
          </a:xfrm>
          <a:prstGeom prst="rect">
            <a:avLst/>
          </a:prstGeom>
          <a:noFill/>
        </p:spPr>
        <p:txBody>
          <a:bodyPr wrap="square" rtlCol="0" anchor="t">
            <a:spAutoFit/>
          </a:bodyPr>
          <a:lstStyle/>
          <a:p>
            <a:r>
              <a:rPr lang="en-US" altLang="zh-CN" sz="2400" dirty="0"/>
              <a:t>R8</a:t>
            </a:r>
            <a:r>
              <a:rPr lang="zh-CN" altLang="en-US" sz="2400" dirty="0"/>
              <a:t>数据集</a:t>
            </a:r>
            <a:endParaRPr lang="zh-CN" altLang="en-US" dirty="0"/>
          </a:p>
        </p:txBody>
      </p:sp>
      <p:pic>
        <p:nvPicPr>
          <p:cNvPr id="6" name="图片 5"/>
          <p:cNvPicPr>
            <a:picLocks noChangeAspect="1"/>
          </p:cNvPicPr>
          <p:nvPr/>
        </p:nvPicPr>
        <p:blipFill>
          <a:blip r:embed="rId3"/>
          <a:stretch>
            <a:fillRect/>
          </a:stretch>
        </p:blipFill>
        <p:spPr>
          <a:xfrm>
            <a:off x="3104150" y="3175019"/>
            <a:ext cx="8628098" cy="2667322"/>
          </a:xfrm>
          <a:prstGeom prst="rect">
            <a:avLst/>
          </a:prstGeom>
        </p:spPr>
      </p:pic>
      <p:sp>
        <p:nvSpPr>
          <p:cNvPr id="8" name="内容占位符 1"/>
          <p:cNvSpPr txBox="1"/>
          <p:nvPr/>
        </p:nvSpPr>
        <p:spPr>
          <a:xfrm>
            <a:off x="755650" y="259080"/>
            <a:ext cx="5189220" cy="49720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预训练</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Demo</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展示</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765175" y="139700"/>
            <a:ext cx="638365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二、文本分类发展简史</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3" name="文本框 2"/>
          <p:cNvSpPr txBox="1"/>
          <p:nvPr/>
        </p:nvSpPr>
        <p:spPr>
          <a:xfrm>
            <a:off x="709295" y="1068070"/>
            <a:ext cx="10426700" cy="1198880"/>
          </a:xfrm>
          <a:prstGeom prst="rect">
            <a:avLst/>
          </a:prstGeom>
          <a:noFill/>
        </p:spPr>
        <p:txBody>
          <a:bodyPr wrap="square" rtlCol="0" anchor="t">
            <a:spAutoFit/>
          </a:bodyPr>
          <a:lstStyle/>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sym typeface="+mn-ea"/>
              </a:rPr>
              <a:t>文本分类的发展</a:t>
            </a:r>
            <a:endParaRPr lang="zh-CN" altLang="en-US" sz="2400" b="1">
              <a:latin typeface="等线" panose="02010600030101010101" charset="-122"/>
              <a:ea typeface="等线" panose="02010600030101010101" charset="-122"/>
              <a:cs typeface="等线" panose="02010600030101010101" charset="-122"/>
            </a:endParaRPr>
          </a:p>
          <a:p>
            <a:pPr indent="0">
              <a:buFont typeface="Wingdings" panose="05000000000000000000" charset="0"/>
              <a:buNone/>
            </a:pPr>
            <a:r>
              <a:rPr lang="zh-CN" altLang="en-US" sz="2400" b="1">
                <a:latin typeface="等线" panose="02010600030101010101" charset="-122"/>
                <a:ea typeface="等线" panose="02010600030101010101" charset="-122"/>
                <a:cs typeface="等线" panose="02010600030101010101" charset="-122"/>
                <a:sym typeface="+mn-ea"/>
              </a:rPr>
              <a:t>     </a:t>
            </a:r>
            <a:r>
              <a:rPr lang="zh-CN" altLang="en-US" sz="2400">
                <a:latin typeface="等线" panose="02010600030101010101" charset="-122"/>
                <a:ea typeface="等线" panose="02010600030101010101" charset="-122"/>
                <a:cs typeface="等线" panose="02010600030101010101" charset="-122"/>
                <a:sym typeface="+mn-ea"/>
              </a:rPr>
              <a:t>从1960年代到2010年代，基于浅层学习的文本分类模型占主导地位。</a:t>
            </a:r>
            <a:endParaRPr lang="zh-CN" altLang="en-US" sz="2400">
              <a:latin typeface="等线" panose="02010600030101010101" charset="-122"/>
              <a:ea typeface="等线" panose="02010600030101010101" charset="-122"/>
              <a:cs typeface="等线" panose="02010600030101010101" charset="-122"/>
            </a:endParaRPr>
          </a:p>
          <a:p>
            <a:pPr indent="0">
              <a:buFont typeface="Wingdings" panose="05000000000000000000" charset="0"/>
              <a:buNone/>
            </a:pPr>
            <a:r>
              <a:rPr lang="zh-CN" altLang="en-US" sz="2400">
                <a:latin typeface="等线" panose="02010600030101010101" charset="-122"/>
                <a:ea typeface="等线" panose="02010600030101010101" charset="-122"/>
                <a:cs typeface="等线" panose="02010600030101010101" charset="-122"/>
                <a:sym typeface="+mn-ea"/>
              </a:rPr>
              <a:t>     2010年代之后，文本分类已逐渐从浅层学习模型转变为深度学习模型。</a:t>
            </a:r>
            <a:endParaRPr lang="zh-CN" altLang="en-US" sz="2400"/>
          </a:p>
        </p:txBody>
      </p:sp>
      <p:pic>
        <p:nvPicPr>
          <p:cNvPr id="4" name="图片 3"/>
          <p:cNvPicPr>
            <a:picLocks noChangeAspect="1"/>
          </p:cNvPicPr>
          <p:nvPr/>
        </p:nvPicPr>
        <p:blipFill>
          <a:blip r:embed="rId4"/>
          <a:stretch>
            <a:fillRect/>
          </a:stretch>
        </p:blipFill>
        <p:spPr>
          <a:xfrm>
            <a:off x="1762760" y="2914015"/>
            <a:ext cx="8441055" cy="2454910"/>
          </a:xfrm>
          <a:prstGeom prst="rect">
            <a:avLst/>
          </a:prstGeom>
        </p:spPr>
      </p:pic>
    </p:spTree>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42129" y="1821093"/>
            <a:ext cx="11614150" cy="2336524"/>
          </a:xfrm>
          <a:prstGeom prst="rect">
            <a:avLst/>
          </a:prstGeom>
        </p:spPr>
      </p:pic>
      <p:sp>
        <p:nvSpPr>
          <p:cNvPr id="5" name="文本框 4"/>
          <p:cNvSpPr txBox="1"/>
          <p:nvPr/>
        </p:nvSpPr>
        <p:spPr>
          <a:xfrm>
            <a:off x="577850" y="1030463"/>
            <a:ext cx="2631440" cy="461665"/>
          </a:xfrm>
          <a:prstGeom prst="rect">
            <a:avLst/>
          </a:prstGeom>
          <a:noFill/>
        </p:spPr>
        <p:txBody>
          <a:bodyPr wrap="square" rtlCol="0" anchor="t">
            <a:spAutoFit/>
          </a:bodyPr>
          <a:lstStyle/>
          <a:p>
            <a:r>
              <a:rPr lang="en-US" altLang="zh-CN" sz="2400" dirty="0"/>
              <a:t>MR</a:t>
            </a:r>
            <a:r>
              <a:rPr lang="zh-CN" altLang="en-US" sz="2400" dirty="0"/>
              <a:t>数据集</a:t>
            </a:r>
            <a:endParaRPr lang="zh-CN" altLang="en-US" dirty="0"/>
          </a:p>
        </p:txBody>
      </p:sp>
      <p:pic>
        <p:nvPicPr>
          <p:cNvPr id="6" name="图片 5"/>
          <p:cNvPicPr>
            <a:picLocks noChangeAspect="1"/>
          </p:cNvPicPr>
          <p:nvPr/>
        </p:nvPicPr>
        <p:blipFill>
          <a:blip r:embed="rId3"/>
          <a:stretch>
            <a:fillRect/>
          </a:stretch>
        </p:blipFill>
        <p:spPr>
          <a:xfrm>
            <a:off x="2049728" y="3356666"/>
            <a:ext cx="9608360" cy="2346743"/>
          </a:xfrm>
          <a:prstGeom prst="rect">
            <a:avLst/>
          </a:prstGeom>
        </p:spPr>
      </p:pic>
      <p:sp>
        <p:nvSpPr>
          <p:cNvPr id="7" name="内容占位符 1"/>
          <p:cNvSpPr txBox="1"/>
          <p:nvPr/>
        </p:nvSpPr>
        <p:spPr>
          <a:xfrm>
            <a:off x="755650" y="259080"/>
            <a:ext cx="5189220" cy="49720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预训练</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Demo</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展示</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77850" y="1025878"/>
            <a:ext cx="2631440" cy="461665"/>
          </a:xfrm>
          <a:prstGeom prst="rect">
            <a:avLst/>
          </a:prstGeom>
          <a:noFill/>
        </p:spPr>
        <p:txBody>
          <a:bodyPr wrap="square" rtlCol="0" anchor="t">
            <a:spAutoFit/>
          </a:bodyPr>
          <a:lstStyle/>
          <a:p>
            <a:r>
              <a:rPr lang="en-US" altLang="zh-CN" sz="2400" dirty="0"/>
              <a:t>20NG</a:t>
            </a:r>
            <a:r>
              <a:rPr lang="zh-CN" altLang="en-US" sz="2400" dirty="0">
                <a:sym typeface="+mn-ea"/>
              </a:rPr>
              <a:t>数据集</a:t>
            </a:r>
            <a:endParaRPr lang="zh-CN" altLang="en-US" dirty="0"/>
          </a:p>
        </p:txBody>
      </p:sp>
      <p:pic>
        <p:nvPicPr>
          <p:cNvPr id="7" name="图片 6"/>
          <p:cNvPicPr>
            <a:picLocks noChangeAspect="1"/>
          </p:cNvPicPr>
          <p:nvPr/>
        </p:nvPicPr>
        <p:blipFill>
          <a:blip r:embed="rId2"/>
          <a:stretch>
            <a:fillRect/>
          </a:stretch>
        </p:blipFill>
        <p:spPr>
          <a:xfrm>
            <a:off x="355941" y="1652363"/>
            <a:ext cx="11480118" cy="2766089"/>
          </a:xfrm>
          <a:prstGeom prst="rect">
            <a:avLst/>
          </a:prstGeom>
        </p:spPr>
      </p:pic>
      <p:pic>
        <p:nvPicPr>
          <p:cNvPr id="9" name="图片 8"/>
          <p:cNvPicPr>
            <a:picLocks noChangeAspect="1"/>
          </p:cNvPicPr>
          <p:nvPr/>
        </p:nvPicPr>
        <p:blipFill>
          <a:blip r:embed="rId3"/>
          <a:stretch>
            <a:fillRect/>
          </a:stretch>
        </p:blipFill>
        <p:spPr>
          <a:xfrm>
            <a:off x="1755156" y="2854589"/>
            <a:ext cx="9669729" cy="2514728"/>
          </a:xfrm>
          <a:prstGeom prst="rect">
            <a:avLst/>
          </a:prstGeom>
        </p:spPr>
      </p:pic>
      <p:sp>
        <p:nvSpPr>
          <p:cNvPr id="4" name="内容占位符 1"/>
          <p:cNvSpPr txBox="1"/>
          <p:nvPr/>
        </p:nvSpPr>
        <p:spPr>
          <a:xfrm>
            <a:off x="755650" y="259080"/>
            <a:ext cx="5189220" cy="49720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预训练</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Demo</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展示</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114165" y="2557145"/>
            <a:ext cx="3963035" cy="1435735"/>
          </a:xfrm>
        </p:spPr>
        <p:txBody>
          <a:bodyPr/>
          <a:lstStyle/>
          <a:p>
            <a:pPr>
              <a:lnSpc>
                <a:spcPct val="100000"/>
              </a:lnSpc>
            </a:pPr>
            <a:r>
              <a:rPr lang="zh-CN" altLang="en-US" sz="2800" b="1" spc="300" dirty="0">
                <a:latin typeface="+mj-ea"/>
                <a:cs typeface="+mn-cs"/>
              </a:rPr>
              <a:t>基于</a:t>
            </a:r>
            <a:r>
              <a:rPr lang="en-US" altLang="zh-CN" sz="2800" b="1" spc="300" dirty="0">
                <a:latin typeface="+mj-ea"/>
                <a:cs typeface="+mn-cs"/>
              </a:rPr>
              <a:t>GNN</a:t>
            </a:r>
            <a:r>
              <a:rPr lang="zh-CN" altLang="en-US" sz="2800" b="1" spc="300" dirty="0">
                <a:latin typeface="+mj-ea"/>
                <a:cs typeface="+mn-cs"/>
              </a:rPr>
              <a:t>的文本分类</a:t>
            </a:r>
          </a:p>
        </p:txBody>
      </p:sp>
      <p:sp>
        <p:nvSpPr>
          <p:cNvPr id="5" name="文本框 4"/>
          <p:cNvSpPr txBox="1"/>
          <p:nvPr/>
        </p:nvSpPr>
        <p:spPr>
          <a:xfrm>
            <a:off x="4878705" y="3836035"/>
            <a:ext cx="2435225" cy="1476375"/>
          </a:xfrm>
          <a:prstGeom prst="rect">
            <a:avLst/>
          </a:prstGeom>
          <a:noFill/>
        </p:spPr>
        <p:txBody>
          <a:bodyPr wrap="square" rtlCol="0" anchor="t">
            <a:spAutoFit/>
          </a:bodyPr>
          <a:lstStyle/>
          <a:p>
            <a:pPr marL="342900" indent="-342900" algn="just" fontAlgn="auto">
              <a:lnSpc>
                <a:spcPct val="150000"/>
              </a:lnSpc>
              <a:buFont typeface="Wingdings" panose="05000000000000000000" charset="0"/>
              <a:buChar char="l"/>
            </a:pPr>
            <a:r>
              <a:rPr lang="en-US" sz="2000">
                <a:latin typeface="等线" panose="02010600030101010101" charset="-122"/>
                <a:ea typeface="等线" panose="02010600030101010101" charset="-122"/>
                <a:cs typeface="等线" panose="02010600030101010101" charset="-122"/>
              </a:rPr>
              <a:t>GNN</a:t>
            </a:r>
            <a:r>
              <a:rPr lang="zh-CN" altLang="en-US" sz="2000">
                <a:latin typeface="等线" panose="02010600030101010101" charset="-122"/>
                <a:ea typeface="等线" panose="02010600030101010101" charset="-122"/>
                <a:cs typeface="等线" panose="02010600030101010101" charset="-122"/>
              </a:rPr>
              <a:t>介绍</a:t>
            </a:r>
            <a:endParaRPr lang="en-US" sz="2000">
              <a:latin typeface="等线" panose="02010600030101010101" charset="-122"/>
              <a:ea typeface="等线" panose="02010600030101010101" charset="-122"/>
              <a:cs typeface="等线" panose="02010600030101010101" charset="-122"/>
            </a:endParaRP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Text-GCN</a:t>
            </a:r>
            <a:r>
              <a:rPr lang="zh-CN" altLang="en-US" sz="2000">
                <a:latin typeface="等线" panose="02010600030101010101" charset="-122"/>
                <a:ea typeface="等线" panose="02010600030101010101" charset="-122"/>
                <a:cs typeface="等线" panose="02010600030101010101" charset="-122"/>
              </a:rPr>
              <a:t>介绍</a:t>
            </a:r>
          </a:p>
          <a:p>
            <a:pPr marL="342900" indent="-342900" algn="just" fontAlgn="auto">
              <a:lnSpc>
                <a:spcPct val="150000"/>
              </a:lnSpc>
              <a:buFont typeface="Wingdings" panose="05000000000000000000" charset="0"/>
              <a:buChar char="l"/>
            </a:pPr>
            <a:r>
              <a:rPr lang="en-US" altLang="zh-CN" sz="2000">
                <a:latin typeface="等线" panose="02010600030101010101" charset="-122"/>
                <a:ea typeface="等线" panose="02010600030101010101" charset="-122"/>
                <a:cs typeface="等线" panose="02010600030101010101" charset="-122"/>
              </a:rPr>
              <a:t>Demo</a:t>
            </a:r>
            <a:r>
              <a:rPr lang="zh-CN" altLang="en-US" sz="2000">
                <a:latin typeface="等线" panose="02010600030101010101" charset="-122"/>
                <a:ea typeface="等线" panose="02010600030101010101" charset="-122"/>
                <a:cs typeface="等线" panose="02010600030101010101" charset="-122"/>
              </a:rPr>
              <a:t>展示</a:t>
            </a:r>
          </a:p>
        </p:txBody>
      </p:sp>
      <p:sp>
        <p:nvSpPr>
          <p:cNvPr id="3" name="文本占位符 2"/>
          <p:cNvSpPr>
            <a:spLocks noGrp="1"/>
          </p:cNvSpPr>
          <p:nvPr/>
        </p:nvSpPr>
        <p:spPr>
          <a:xfrm>
            <a:off x="9103524" y="5849476"/>
            <a:ext cx="2595716" cy="521725"/>
          </a:xfrm>
          <a:prstGeom prst="rect">
            <a:avLst/>
          </a:prstGeom>
          <a:noFill/>
          <a:ln>
            <a:noFill/>
          </a:ln>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dirty="0"/>
              <a:t>展示人：李雅菲   </a:t>
            </a:r>
            <a:endParaRPr lang="en-US" altLang="zh-CN" sz="2400" b="1" dirty="0"/>
          </a:p>
          <a:p>
            <a:pPr marL="0" indent="0">
              <a:buNone/>
            </a:pPr>
            <a:endParaRPr lang="zh-CN" altLang="en-US" sz="2400" b="1" dirty="0"/>
          </a:p>
        </p:txBody>
      </p:sp>
    </p:spTree>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615315" y="892810"/>
            <a:ext cx="9261475" cy="737235"/>
          </a:xfrm>
          <a:prstGeom prst="rect">
            <a:avLst/>
          </a:prstGeom>
          <a:noFill/>
        </p:spPr>
        <p:txBody>
          <a:bodyPr wrap="square" rtlCol="0" anchor="t">
            <a:spAutoFit/>
          </a:bodyPr>
          <a:lstStyle/>
          <a:p>
            <a:r>
              <a:rPr lang="zh-CN" altLang="en-US" sz="2400"/>
              <a:t>从</a:t>
            </a:r>
            <a:r>
              <a:rPr lang="en-US" altLang="zh-CN" sz="2400"/>
              <a:t>CNN</a:t>
            </a:r>
            <a:r>
              <a:rPr lang="zh-CN" altLang="en-US" sz="2400"/>
              <a:t>到</a:t>
            </a:r>
            <a:r>
              <a:rPr lang="en-US" altLang="zh-CN" sz="2400"/>
              <a:t>GCN</a:t>
            </a:r>
            <a:r>
              <a:rPr lang="zh-CN" altLang="en-US" sz="2400"/>
              <a:t>（</a:t>
            </a:r>
            <a:r>
              <a:rPr lang="en-US" altLang="zh-CN" sz="2400"/>
              <a:t>GNN</a:t>
            </a:r>
            <a:r>
              <a:rPr lang="zh-CN" altLang="en-US" sz="2400"/>
              <a:t>），为什么要使用图神经网络？</a:t>
            </a:r>
            <a:endParaRPr lang="zh-CN" altLang="en-US"/>
          </a:p>
          <a:p>
            <a:endParaRPr lang="zh-CN" altLang="en-US">
              <a:sym typeface="+mn-ea"/>
            </a:endParaRPr>
          </a:p>
        </p:txBody>
      </p:sp>
      <p:sp>
        <p:nvSpPr>
          <p:cNvPr id="2" name="文本框 1"/>
          <p:cNvSpPr txBox="1"/>
          <p:nvPr/>
        </p:nvSpPr>
        <p:spPr>
          <a:xfrm>
            <a:off x="534035" y="1567180"/>
            <a:ext cx="10989945" cy="1322070"/>
          </a:xfrm>
          <a:prstGeom prst="rect">
            <a:avLst/>
          </a:prstGeom>
          <a:noFill/>
        </p:spPr>
        <p:txBody>
          <a:bodyPr wrap="square" rtlCol="0" anchor="t">
            <a:spAutoFit/>
          </a:bodyPr>
          <a:lstStyle/>
          <a:p>
            <a:r>
              <a:rPr lang="zh-CN" altLang="en-US" sz="2000">
                <a:latin typeface="等线" panose="02010600030101010101" charset="-122"/>
                <a:ea typeface="等线" panose="02010600030101010101" charset="-122"/>
                <a:cs typeface="等线" panose="02010600030101010101" charset="-122"/>
              </a:rPr>
              <a:t>常见的数据类型主要分为两大类</a:t>
            </a:r>
          </a:p>
          <a:p>
            <a:pPr marL="342900" indent="-342900">
              <a:buFont typeface="Wingdings" panose="05000000000000000000" charset="0"/>
              <a:buChar char="l"/>
            </a:pPr>
            <a:r>
              <a:rPr lang="zh-CN" altLang="en-US" sz="2000" b="1">
                <a:latin typeface="等线" panose="02010600030101010101" charset="-122"/>
                <a:ea typeface="等线" panose="02010600030101010101" charset="-122"/>
                <a:cs typeface="等线" panose="02010600030101010101" charset="-122"/>
                <a:sym typeface="+mn-ea"/>
              </a:rPr>
              <a:t>欧几里德结构数据</a:t>
            </a:r>
            <a:r>
              <a:rPr lang="zh-CN" altLang="en-US" sz="2000">
                <a:latin typeface="等线" panose="02010600030101010101" charset="-122"/>
                <a:ea typeface="等线" panose="02010600030101010101" charset="-122"/>
                <a:cs typeface="等线" panose="02010600030101010101" charset="-122"/>
              </a:rPr>
              <a:t>，常见的数据类型有</a:t>
            </a:r>
            <a:r>
              <a:rPr lang="zh-CN" altLang="en-US" sz="2000" b="1">
                <a:latin typeface="等线" panose="02010600030101010101" charset="-122"/>
                <a:ea typeface="等线" panose="02010600030101010101" charset="-122"/>
                <a:cs typeface="等线" panose="02010600030101010101" charset="-122"/>
              </a:rPr>
              <a:t>图片（</a:t>
            </a:r>
            <a:r>
              <a:rPr lang="en-US" altLang="zh-CN" sz="2000" b="1">
                <a:latin typeface="等线" panose="02010600030101010101" charset="-122"/>
                <a:ea typeface="等线" panose="02010600030101010101" charset="-122"/>
                <a:cs typeface="等线" panose="02010600030101010101" charset="-122"/>
              </a:rPr>
              <a:t>Image</a:t>
            </a:r>
            <a:r>
              <a:rPr lang="zh-CN" altLang="en-US" sz="2000" b="1">
                <a:latin typeface="等线" panose="02010600030101010101" charset="-122"/>
                <a:ea typeface="等线" panose="02010600030101010101" charset="-122"/>
                <a:cs typeface="等线" panose="02010600030101010101" charset="-122"/>
              </a:rPr>
              <a:t>）和序列信息（自然语言）</a:t>
            </a:r>
            <a:r>
              <a:rPr lang="zh-CN" altLang="en-US" sz="2000">
                <a:latin typeface="等线" panose="02010600030101010101" charset="-122"/>
                <a:ea typeface="等线" panose="02010600030101010101" charset="-122"/>
                <a:cs typeface="等线" panose="02010600030101010101" charset="-122"/>
              </a:rPr>
              <a:t>。</a:t>
            </a:r>
          </a:p>
          <a:p>
            <a:pPr marL="342900" indent="-342900">
              <a:buFont typeface="Wingdings" panose="05000000000000000000" charset="0"/>
              <a:buChar char="l"/>
            </a:pPr>
            <a:endParaRPr lang="zh-CN" altLang="en-US" sz="200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lang="zh-CN" altLang="en-US" sz="2000" b="1">
                <a:latin typeface="等线" panose="02010600030101010101" charset="-122"/>
                <a:ea typeface="等线" panose="02010600030101010101" charset="-122"/>
                <a:cs typeface="等线" panose="02010600030101010101" charset="-122"/>
                <a:sym typeface="+mn-ea"/>
              </a:rPr>
              <a:t>非欧几里德结构数据</a:t>
            </a:r>
            <a:r>
              <a:rPr lang="zh-CN" altLang="en-US" sz="2000">
                <a:latin typeface="等线" panose="02010600030101010101" charset="-122"/>
                <a:ea typeface="等线" panose="02010600030101010101" charset="-122"/>
                <a:cs typeface="等线" panose="02010600030101010101" charset="-122"/>
              </a:rPr>
              <a:t>，常见的数据类型有</a:t>
            </a:r>
            <a:r>
              <a:rPr lang="zh-CN" altLang="en-US" sz="2000" b="1">
                <a:latin typeface="等线" panose="02010600030101010101" charset="-122"/>
                <a:ea typeface="等线" panose="02010600030101010101" charset="-122"/>
                <a:cs typeface="等线" panose="02010600030101010101" charset="-122"/>
              </a:rPr>
              <a:t>图（</a:t>
            </a:r>
            <a:r>
              <a:rPr lang="en-US" altLang="zh-CN" sz="2000" b="1">
                <a:latin typeface="等线" panose="02010600030101010101" charset="-122"/>
                <a:ea typeface="等线" panose="02010600030101010101" charset="-122"/>
                <a:cs typeface="等线" panose="02010600030101010101" charset="-122"/>
              </a:rPr>
              <a:t>Graph</a:t>
            </a:r>
            <a:r>
              <a:rPr lang="zh-CN" altLang="en-US" sz="2000" b="1">
                <a:latin typeface="等线" panose="02010600030101010101" charset="-122"/>
                <a:ea typeface="等线" panose="02010600030101010101" charset="-122"/>
                <a:cs typeface="等线" panose="02010600030101010101" charset="-122"/>
              </a:rPr>
              <a:t>）</a:t>
            </a:r>
            <a:r>
              <a:rPr lang="zh-CN" altLang="en-US" sz="2000">
                <a:latin typeface="等线" panose="02010600030101010101" charset="-122"/>
                <a:ea typeface="等线" panose="02010600030101010101" charset="-122"/>
                <a:cs typeface="等线" panose="02010600030101010101" charset="-122"/>
              </a:rPr>
              <a:t>和流形数据。</a:t>
            </a:r>
          </a:p>
        </p:txBody>
      </p:sp>
      <p:sp>
        <p:nvSpPr>
          <p:cNvPr id="100" name="文本框 99"/>
          <p:cNvSpPr txBox="1"/>
          <p:nvPr/>
        </p:nvSpPr>
        <p:spPr>
          <a:xfrm>
            <a:off x="615315" y="5616575"/>
            <a:ext cx="10908665" cy="460375"/>
          </a:xfrm>
          <a:prstGeom prst="rect">
            <a:avLst/>
          </a:prstGeom>
          <a:noFill/>
          <a:ln w="9525">
            <a:noFill/>
          </a:ln>
        </p:spPr>
        <p:txBody>
          <a:bodyPr wrap="square">
            <a:spAutoFit/>
          </a:bodyPr>
          <a:lstStyle/>
          <a:p>
            <a:pPr indent="0"/>
            <a:r>
              <a:rPr lang="en-US" sz="2400" b="0">
                <a:latin typeface="等线" panose="02010600030101010101" charset="-122"/>
                <a:ea typeface="等线" panose="02010600030101010101" charset="-122"/>
                <a:cs typeface="等线" panose="02010600030101010101" charset="-122"/>
              </a:rPr>
              <a:t>CNN</a:t>
            </a:r>
            <a:r>
              <a:rPr lang="zh-CN" sz="2400" b="0">
                <a:latin typeface="等线" panose="02010600030101010101" charset="-122"/>
                <a:ea typeface="等线" panose="02010600030101010101" charset="-122"/>
                <a:cs typeface="等线" panose="02010600030101010101" charset="-122"/>
              </a:rPr>
              <a:t>在非欧几里德结构数据上应用的局限性，难以定义局部卷积操作与池化算子</a:t>
            </a:r>
          </a:p>
        </p:txBody>
      </p:sp>
      <p:pic>
        <p:nvPicPr>
          <p:cNvPr id="3" name="图片 2"/>
          <p:cNvPicPr>
            <a:picLocks noChangeAspect="1"/>
          </p:cNvPicPr>
          <p:nvPr/>
        </p:nvPicPr>
        <p:blipFill>
          <a:blip r:embed="rId4"/>
          <a:stretch>
            <a:fillRect/>
          </a:stretch>
        </p:blipFill>
        <p:spPr>
          <a:xfrm>
            <a:off x="8523605" y="2411095"/>
            <a:ext cx="3644900" cy="3107690"/>
          </a:xfrm>
          <a:prstGeom prst="rect">
            <a:avLst/>
          </a:prstGeom>
        </p:spPr>
      </p:pic>
      <p:pic>
        <p:nvPicPr>
          <p:cNvPr id="4" name="图片 3"/>
          <p:cNvPicPr>
            <a:picLocks noChangeAspect="1"/>
          </p:cNvPicPr>
          <p:nvPr/>
        </p:nvPicPr>
        <p:blipFill>
          <a:blip r:embed="rId5"/>
          <a:stretch>
            <a:fillRect/>
          </a:stretch>
        </p:blipFill>
        <p:spPr>
          <a:xfrm>
            <a:off x="5767705" y="3109595"/>
            <a:ext cx="2286000" cy="2247900"/>
          </a:xfrm>
          <a:prstGeom prst="rect">
            <a:avLst/>
          </a:prstGeom>
        </p:spPr>
      </p:pic>
      <p:pic>
        <p:nvPicPr>
          <p:cNvPr id="6" name="图片 5"/>
          <p:cNvPicPr>
            <a:picLocks noChangeAspect="1"/>
          </p:cNvPicPr>
          <p:nvPr/>
        </p:nvPicPr>
        <p:blipFill>
          <a:blip r:embed="rId6"/>
          <a:stretch>
            <a:fillRect/>
          </a:stretch>
        </p:blipFill>
        <p:spPr>
          <a:xfrm>
            <a:off x="680085" y="3216275"/>
            <a:ext cx="4618355" cy="2035175"/>
          </a:xfrm>
          <a:prstGeom prst="rect">
            <a:avLst/>
          </a:prstGeom>
        </p:spPr>
      </p:pic>
      <p:sp>
        <p:nvSpPr>
          <p:cNvPr id="8"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GNN</a:t>
            </a:r>
          </a:p>
        </p:txBody>
      </p:sp>
    </p:spTree>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7" name="文本框 6"/>
          <p:cNvSpPr txBox="1"/>
          <p:nvPr/>
        </p:nvSpPr>
        <p:spPr>
          <a:xfrm>
            <a:off x="765175" y="875030"/>
            <a:ext cx="1630045" cy="460375"/>
          </a:xfrm>
          <a:prstGeom prst="rect">
            <a:avLst/>
          </a:prstGeom>
          <a:noFill/>
        </p:spPr>
        <p:txBody>
          <a:bodyPr wrap="square" rtlCol="0" anchor="t">
            <a:spAutoFit/>
          </a:bodyPr>
          <a:lstStyle/>
          <a:p>
            <a:r>
              <a:rPr lang="en-US" altLang="zh-CN" sz="2400"/>
              <a:t>GNN</a:t>
            </a:r>
            <a:r>
              <a:rPr lang="zh-CN" altLang="en-US" sz="2400"/>
              <a:t>分类</a:t>
            </a:r>
          </a:p>
        </p:txBody>
      </p:sp>
      <p:sp>
        <p:nvSpPr>
          <p:cNvPr id="2" name="文本框 1"/>
          <p:cNvSpPr txBox="1"/>
          <p:nvPr/>
        </p:nvSpPr>
        <p:spPr>
          <a:xfrm>
            <a:off x="646430" y="1486535"/>
            <a:ext cx="10153015" cy="3476625"/>
          </a:xfrm>
          <a:prstGeom prst="rect">
            <a:avLst/>
          </a:prstGeom>
          <a:noFill/>
        </p:spPr>
        <p:txBody>
          <a:bodyPr wrap="square" rtlCol="0" anchor="t">
            <a:spAutoFit/>
          </a:bodyPr>
          <a:lstStyle/>
          <a:p>
            <a:r>
              <a:rPr lang="en-US" sz="2000">
                <a:latin typeface="等线" panose="02010600030101010101" charset="-122"/>
                <a:ea typeface="等线" panose="02010600030101010101" charset="-122"/>
                <a:cs typeface="等线" panose="02010600030101010101" charset="-122"/>
              </a:rPr>
              <a:t> </a:t>
            </a:r>
            <a:r>
              <a:rPr sz="2000">
                <a:latin typeface="等线" panose="02010600030101010101" charset="-122"/>
                <a:ea typeface="等线" panose="02010600030101010101" charset="-122"/>
                <a:cs typeface="等线" panose="02010600030101010101" charset="-122"/>
              </a:rPr>
              <a:t>目前，研究领域认为，GNN主要分为 5 个类别：</a:t>
            </a:r>
          </a:p>
          <a:p>
            <a:pPr marL="342900" indent="-342900">
              <a:buFont typeface="Wingdings" panose="05000000000000000000" charset="0"/>
              <a:buChar char="l"/>
            </a:pPr>
            <a:r>
              <a:rPr sz="2000" b="1">
                <a:latin typeface="等线" panose="02010600030101010101" charset="-122"/>
                <a:ea typeface="等线" panose="02010600030101010101" charset="-122"/>
                <a:cs typeface="等线" panose="02010600030101010101" charset="-122"/>
              </a:rPr>
              <a:t>图卷积网络（Graph Convolution Networks，GCN）</a:t>
            </a:r>
          </a:p>
          <a:p>
            <a:pPr indent="0">
              <a:buFont typeface="Wingdings" panose="05000000000000000000" charset="0"/>
              <a:buNone/>
            </a:pPr>
            <a:r>
              <a:rPr sz="2000">
                <a:latin typeface="等线" panose="02010600030101010101" charset="-122"/>
                <a:ea typeface="等线" panose="02010600030101010101" charset="-122"/>
                <a:cs typeface="等线" panose="02010600030101010101" charset="-122"/>
              </a:rPr>
              <a:t>          </a:t>
            </a:r>
            <a:r>
              <a:rPr lang="zh-CN" sz="2000" b="1">
                <a:latin typeface="等线" panose="02010600030101010101" charset="-122"/>
                <a:ea typeface="等线" panose="02010600030101010101" charset="-122"/>
                <a:cs typeface="等线" panose="02010600030101010101" charset="-122"/>
              </a:rPr>
              <a:t>在图上实现卷积操作</a:t>
            </a:r>
            <a:endParaRPr sz="2000" b="1">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sz="2000">
                <a:latin typeface="等线" panose="02010600030101010101" charset="-122"/>
                <a:ea typeface="等线" panose="02010600030101010101" charset="-122"/>
                <a:cs typeface="等线" panose="02010600030101010101" charset="-122"/>
              </a:rPr>
              <a:t>图注意力网络（Graph Attention Networks，GAT）</a:t>
            </a:r>
          </a:p>
          <a:p>
            <a:pPr indent="0">
              <a:buFont typeface="Wingdings" panose="05000000000000000000" charset="0"/>
              <a:buNone/>
            </a:pPr>
            <a:r>
              <a:rPr sz="2000">
                <a:latin typeface="等线" panose="02010600030101010101" charset="-122"/>
                <a:ea typeface="等线" panose="02010600030101010101" charset="-122"/>
                <a:cs typeface="等线" panose="02010600030101010101" charset="-122"/>
              </a:rPr>
              <a:t>         </a:t>
            </a:r>
            <a:r>
              <a:rPr lang="zh-CN" sz="2000">
                <a:latin typeface="等线" panose="02010600030101010101" charset="-122"/>
                <a:ea typeface="等线" panose="02010600030101010101" charset="-122"/>
                <a:cs typeface="等线" panose="02010600030101010101" charset="-122"/>
              </a:rPr>
              <a:t>引入</a:t>
            </a:r>
            <a:r>
              <a:rPr sz="2000">
                <a:latin typeface="等线" panose="02010600030101010101" charset="-122"/>
                <a:ea typeface="等线" panose="02010600030101010101" charset="-122"/>
                <a:cs typeface="等线" panose="02010600030101010101" charset="-122"/>
              </a:rPr>
              <a:t>注意力机制</a:t>
            </a:r>
            <a:r>
              <a:rPr lang="zh-CN" sz="2000">
                <a:latin typeface="等线" panose="02010600030101010101" charset="-122"/>
                <a:ea typeface="等线" panose="02010600030101010101" charset="-122"/>
                <a:cs typeface="等线" panose="02010600030101010101" charset="-122"/>
              </a:rPr>
              <a:t>，聚焦于目标中最重要的部分</a:t>
            </a:r>
          </a:p>
          <a:p>
            <a:pPr marL="342900" indent="-342900">
              <a:buFont typeface="Wingdings" panose="05000000000000000000" charset="0"/>
              <a:buChar char="l"/>
            </a:pPr>
            <a:r>
              <a:rPr sz="2000">
                <a:latin typeface="等线" panose="02010600030101010101" charset="-122"/>
                <a:ea typeface="等线" panose="02010600030101010101" charset="-122"/>
                <a:cs typeface="等线" panose="02010600030101010101" charset="-122"/>
              </a:rPr>
              <a:t>图自编码器（Graph Auto-encoders，GAE）</a:t>
            </a:r>
            <a:endParaRPr sz="2000" b="1">
              <a:latin typeface="等线" panose="02010600030101010101" charset="-122"/>
              <a:ea typeface="等线" panose="02010600030101010101" charset="-122"/>
              <a:cs typeface="等线" panose="02010600030101010101" charset="-122"/>
            </a:endParaRPr>
          </a:p>
          <a:p>
            <a:pPr indent="0">
              <a:buFont typeface="Wingdings" panose="05000000000000000000" charset="0"/>
              <a:buNone/>
            </a:pPr>
            <a:r>
              <a:rPr sz="2000">
                <a:latin typeface="等线" panose="02010600030101010101" charset="-122"/>
                <a:ea typeface="等线" panose="02010600030101010101" charset="-122"/>
                <a:cs typeface="等线" panose="02010600030101010101" charset="-122"/>
              </a:rPr>
              <a:t>         网络嵌入方法，通过神经网络架构将网络节点表征到低维向量空间</a:t>
            </a:r>
          </a:p>
          <a:p>
            <a:pPr marL="342900" indent="-342900">
              <a:buFont typeface="Wingdings" panose="05000000000000000000" charset="0"/>
              <a:buChar char="l"/>
            </a:pPr>
            <a:r>
              <a:rPr sz="2000">
                <a:latin typeface="等线" panose="02010600030101010101" charset="-122"/>
                <a:ea typeface="等线" panose="02010600030101010101" charset="-122"/>
                <a:cs typeface="等线" panose="02010600030101010101" charset="-122"/>
              </a:rPr>
              <a:t>图生成网络（Graph Generative Networks）</a:t>
            </a:r>
            <a:endParaRPr sz="2000" b="1">
              <a:latin typeface="等线" panose="02010600030101010101" charset="-122"/>
              <a:ea typeface="等线" panose="02010600030101010101" charset="-122"/>
              <a:cs typeface="等线" panose="02010600030101010101" charset="-122"/>
            </a:endParaRPr>
          </a:p>
          <a:p>
            <a:pPr indent="0">
              <a:buFont typeface="Wingdings" panose="05000000000000000000" charset="0"/>
              <a:buNone/>
            </a:pPr>
            <a:r>
              <a:rPr sz="2000">
                <a:latin typeface="等线" panose="02010600030101010101" charset="-122"/>
                <a:ea typeface="等线" panose="02010600030101010101" charset="-122"/>
                <a:cs typeface="等线" panose="02010600030101010101" charset="-122"/>
              </a:rPr>
              <a:t>         基于一组观察到的图来生成图</a:t>
            </a:r>
          </a:p>
          <a:p>
            <a:pPr marL="342900" indent="-342900">
              <a:buFont typeface="Wingdings" panose="05000000000000000000" charset="0"/>
              <a:buChar char="l"/>
            </a:pPr>
            <a:r>
              <a:rPr sz="2000">
                <a:latin typeface="等线" panose="02010600030101010101" charset="-122"/>
                <a:ea typeface="等线" panose="02010600030101010101" charset="-122"/>
                <a:cs typeface="等线" panose="02010600030101010101" charset="-122"/>
              </a:rPr>
              <a:t>图时空网络（Graph Spatial-Temporal Networks）</a:t>
            </a:r>
            <a:endParaRPr sz="2000" b="1">
              <a:latin typeface="等线" panose="02010600030101010101" charset="-122"/>
              <a:ea typeface="等线" panose="02010600030101010101" charset="-122"/>
              <a:cs typeface="等线" panose="02010600030101010101" charset="-122"/>
            </a:endParaRPr>
          </a:p>
          <a:p>
            <a:pPr indent="0">
              <a:buFont typeface="Wingdings" panose="05000000000000000000" charset="0"/>
              <a:buNone/>
            </a:pPr>
            <a:r>
              <a:rPr sz="2000">
                <a:latin typeface="等线" panose="02010600030101010101" charset="-122"/>
                <a:ea typeface="等线" panose="02010600030101010101" charset="-122"/>
                <a:cs typeface="等线" panose="02010600030101010101" charset="-122"/>
              </a:rPr>
              <a:t>         捕捉时间和空间依赖</a:t>
            </a:r>
            <a:r>
              <a:rPr lang="zh-CN" sz="2000">
                <a:latin typeface="等线" panose="02010600030101010101" charset="-122"/>
                <a:ea typeface="等线" panose="02010600030101010101" charset="-122"/>
                <a:cs typeface="等线" panose="02010600030101010101" charset="-122"/>
              </a:rPr>
              <a:t>，</a:t>
            </a:r>
            <a:r>
              <a:rPr sz="2000">
                <a:latin typeface="等线" panose="02010600030101010101" charset="-122"/>
                <a:ea typeface="等线" panose="02010600030101010101" charset="-122"/>
                <a:cs typeface="等线" panose="02010600030101010101" charset="-122"/>
              </a:rPr>
              <a:t>每个节点的输入随着时间而改变</a:t>
            </a:r>
          </a:p>
        </p:txBody>
      </p:sp>
      <p:sp>
        <p:nvSpPr>
          <p:cNvPr id="8"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GNN</a:t>
            </a:r>
          </a:p>
        </p:txBody>
      </p:sp>
    </p:spTree>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737860" y="4387215"/>
            <a:ext cx="1005840" cy="365760"/>
          </a:xfrm>
          <a:prstGeom prst="rect">
            <a:avLst/>
          </a:prstGeom>
        </p:spPr>
      </p:pic>
      <p:sp>
        <p:nvSpPr>
          <p:cNvPr id="3" name="文本框 2"/>
          <p:cNvSpPr txBox="1"/>
          <p:nvPr/>
        </p:nvSpPr>
        <p:spPr>
          <a:xfrm>
            <a:off x="714375" y="1508125"/>
            <a:ext cx="2995295" cy="460375"/>
          </a:xfrm>
          <a:prstGeom prst="rect">
            <a:avLst/>
          </a:prstGeom>
          <a:noFill/>
        </p:spPr>
        <p:txBody>
          <a:bodyPr wrap="square" rtlCol="0" anchor="t">
            <a:spAutoFit/>
          </a:bodyPr>
          <a:lstStyle/>
          <a:p>
            <a:r>
              <a:rPr lang="en-US" altLang="zh-CN" sz="2400"/>
              <a:t>G</a:t>
            </a:r>
            <a:r>
              <a:rPr lang="en-US" sz="2400"/>
              <a:t>CN</a:t>
            </a:r>
            <a:r>
              <a:rPr lang="zh-CN" altLang="en-US" sz="2400"/>
              <a:t>的过滤器</a:t>
            </a:r>
          </a:p>
        </p:txBody>
      </p:sp>
      <p:pic>
        <p:nvPicPr>
          <p:cNvPr id="4" name="图片 3"/>
          <p:cNvPicPr>
            <a:picLocks noChangeAspect="1"/>
          </p:cNvPicPr>
          <p:nvPr/>
        </p:nvPicPr>
        <p:blipFill rotWithShape="1">
          <a:blip r:embed="rId4"/>
          <a:srcRect l="52559"/>
          <a:stretch/>
        </p:blipFill>
        <p:spPr>
          <a:xfrm>
            <a:off x="3603942" y="2365375"/>
            <a:ext cx="3242945" cy="2893060"/>
          </a:xfrm>
          <a:prstGeom prst="rect">
            <a:avLst/>
          </a:prstGeom>
          <a:noFill/>
          <a:ln>
            <a:noFill/>
          </a:ln>
        </p:spPr>
      </p:pic>
      <p:sp>
        <p:nvSpPr>
          <p:cNvPr id="6" name="文本框 5"/>
          <p:cNvSpPr txBox="1"/>
          <p:nvPr/>
        </p:nvSpPr>
        <p:spPr>
          <a:xfrm>
            <a:off x="714375" y="1968500"/>
            <a:ext cx="10611485" cy="460375"/>
          </a:xfrm>
          <a:prstGeom prst="rect">
            <a:avLst/>
          </a:prstGeom>
          <a:noFill/>
          <a:ln w="9525">
            <a:noFill/>
          </a:ln>
        </p:spPr>
        <p:txBody>
          <a:bodyPr wrap="square">
            <a:spAutoFit/>
          </a:bodyPr>
          <a:lstStyle/>
          <a:p>
            <a:pPr indent="0"/>
            <a:r>
              <a:rPr lang="zh-CN" sz="2400" b="0">
                <a:latin typeface="等线" panose="02010600030101010101" charset="-122"/>
                <a:ea typeface="等线" panose="02010600030101010101" charset="-122"/>
              </a:rPr>
              <a:t>图卷积运算即为取红色节点及其邻域的节点特征平均值</a:t>
            </a:r>
            <a:endParaRPr lang="zh-CN" altLang="en-US" sz="2400">
              <a:latin typeface="等线" panose="02010600030101010101" charset="-122"/>
              <a:ea typeface="等线" panose="02010600030101010101" charset="-122"/>
            </a:endParaRPr>
          </a:p>
        </p:txBody>
      </p:sp>
      <p:sp>
        <p:nvSpPr>
          <p:cNvPr id="9" name="文本框 8"/>
          <p:cNvSpPr txBox="1"/>
          <p:nvPr/>
        </p:nvSpPr>
        <p:spPr>
          <a:xfrm>
            <a:off x="4340860" y="5456872"/>
            <a:ext cx="2794000" cy="706755"/>
          </a:xfrm>
          <a:prstGeom prst="rect">
            <a:avLst/>
          </a:prstGeom>
          <a:noFill/>
          <a:ln w="9525">
            <a:noFill/>
          </a:ln>
        </p:spPr>
        <p:txBody>
          <a:bodyPr wrap="square">
            <a:spAutoFit/>
          </a:bodyPr>
          <a:lstStyle/>
          <a:p>
            <a:pPr indent="0"/>
            <a:r>
              <a:rPr lang="zh-CN" sz="2000" b="0" dirty="0">
                <a:ea typeface="宋体" panose="02010600030101010101" pitchFamily="2" charset="-122"/>
              </a:rPr>
              <a:t>节点的邻居是无序的，数量是可变的</a:t>
            </a:r>
            <a:endParaRPr lang="zh-CN" altLang="en-US" sz="2000" dirty="0"/>
          </a:p>
        </p:txBody>
      </p:sp>
      <p:sp>
        <p:nvSpPr>
          <p:cNvPr id="2"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—Text-</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GCN</a:t>
            </a:r>
          </a:p>
        </p:txBody>
      </p:sp>
    </p:spTree>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stretch>
            <a:fillRect/>
          </a:stretch>
        </p:blipFill>
        <p:spPr>
          <a:xfrm>
            <a:off x="5638800" y="4290060"/>
            <a:ext cx="1005840" cy="365760"/>
          </a:xfrm>
          <a:prstGeom prst="rect">
            <a:avLst/>
          </a:prstGeom>
        </p:spPr>
      </p:pic>
      <p:sp>
        <p:nvSpPr>
          <p:cNvPr id="3" name="文本框 2"/>
          <p:cNvSpPr txBox="1"/>
          <p:nvPr/>
        </p:nvSpPr>
        <p:spPr>
          <a:xfrm>
            <a:off x="615315" y="1128395"/>
            <a:ext cx="2995295" cy="460375"/>
          </a:xfrm>
          <a:prstGeom prst="rect">
            <a:avLst/>
          </a:prstGeom>
          <a:noFill/>
        </p:spPr>
        <p:txBody>
          <a:bodyPr wrap="square" rtlCol="0" anchor="t">
            <a:spAutoFit/>
          </a:bodyPr>
          <a:lstStyle/>
          <a:p>
            <a:r>
              <a:rPr lang="en-US" altLang="zh-CN" sz="2400"/>
              <a:t>G</a:t>
            </a:r>
            <a:r>
              <a:rPr lang="en-US" sz="2400"/>
              <a:t>CN</a:t>
            </a:r>
            <a:r>
              <a:rPr lang="zh-CN" altLang="en-US" sz="2400"/>
              <a:t>的图池化模块</a:t>
            </a:r>
          </a:p>
        </p:txBody>
      </p:sp>
      <p:sp>
        <p:nvSpPr>
          <p:cNvPr id="6" name="文本框 5"/>
          <p:cNvSpPr txBox="1"/>
          <p:nvPr/>
        </p:nvSpPr>
        <p:spPr>
          <a:xfrm>
            <a:off x="615315" y="1649095"/>
            <a:ext cx="10611485" cy="1938020"/>
          </a:xfrm>
          <a:prstGeom prst="rect">
            <a:avLst/>
          </a:prstGeom>
          <a:noFill/>
          <a:ln w="9525">
            <a:noFill/>
          </a:ln>
        </p:spPr>
        <p:txBody>
          <a:bodyPr wrap="square">
            <a:spAutoFit/>
          </a:bodyPr>
          <a:lstStyle/>
          <a:p>
            <a:pPr indent="0"/>
            <a:r>
              <a:rPr lang="en-US" sz="2400">
                <a:latin typeface="Times New Roman" panose="02020603050405020304" charset="0"/>
                <a:ea typeface="宋体" panose="02010600030101010101" pitchFamily="2" charset="-122"/>
                <a:sym typeface="+mn-ea"/>
              </a:rPr>
              <a:t>        CNN</a:t>
            </a:r>
            <a:r>
              <a:rPr lang="zh-CN" sz="2400">
                <a:ea typeface="宋体" panose="02010600030101010101" pitchFamily="2" charset="-122"/>
                <a:sym typeface="+mn-ea"/>
              </a:rPr>
              <a:t>中有池化层，它起着降维、减少计算量、加强图像特征的不变性等多种作用。</a:t>
            </a:r>
          </a:p>
          <a:p>
            <a:pPr indent="0"/>
            <a:r>
              <a:rPr lang="zh-CN" sz="2400">
                <a:ea typeface="宋体" panose="02010600030101010101" pitchFamily="2" charset="-122"/>
                <a:sym typeface="+mn-ea"/>
              </a:rPr>
              <a:t>       与</a:t>
            </a:r>
            <a:r>
              <a:rPr lang="en-US" sz="2400">
                <a:latin typeface="Times New Roman" panose="02020603050405020304" charset="0"/>
                <a:ea typeface="宋体" panose="02010600030101010101" pitchFamily="2" charset="-122"/>
                <a:sym typeface="+mn-ea"/>
              </a:rPr>
              <a:t>CNN</a:t>
            </a:r>
            <a:r>
              <a:rPr lang="zh-CN" sz="2400">
                <a:ea typeface="宋体" panose="02010600030101010101" pitchFamily="2" charset="-122"/>
                <a:sym typeface="+mn-ea"/>
              </a:rPr>
              <a:t>中的池化层一样，</a:t>
            </a:r>
            <a:r>
              <a:rPr lang="en-US" sz="2400">
                <a:latin typeface="Times New Roman" panose="02020603050405020304" charset="0"/>
                <a:ea typeface="宋体" panose="02010600030101010101" pitchFamily="2" charset="-122"/>
                <a:sym typeface="+mn-ea"/>
              </a:rPr>
              <a:t>GCN</a:t>
            </a:r>
            <a:r>
              <a:rPr lang="zh-CN" sz="2400">
                <a:ea typeface="宋体" panose="02010600030101010101" pitchFamily="2" charset="-122"/>
                <a:sym typeface="+mn-ea"/>
              </a:rPr>
              <a:t>的图池化模块也能够对原始特征数据进行下采样，可以降低方差和计算复杂度。</a:t>
            </a:r>
          </a:p>
          <a:p>
            <a:pPr indent="0"/>
            <a:r>
              <a:rPr lang="zh-CN" sz="2400">
                <a:ea typeface="宋体" panose="02010600030101010101" pitchFamily="2" charset="-122"/>
                <a:sym typeface="+mn-ea"/>
              </a:rPr>
              <a:t>       均值池、最大值池、求和池是实现此功能最原始、最有效的方法。</a:t>
            </a:r>
            <a:endParaRPr lang="zh-CN" altLang="en-US" sz="2400">
              <a:latin typeface="等线" panose="02010600030101010101" charset="-122"/>
              <a:ea typeface="等线" panose="02010600030101010101" charset="-122"/>
            </a:endParaRPr>
          </a:p>
        </p:txBody>
      </p:sp>
      <p:graphicFrame>
        <p:nvGraphicFramePr>
          <p:cNvPr id="2" name="对象 -2147482622"/>
          <p:cNvGraphicFramePr>
            <a:graphicFrameLocks noChangeAspect="1"/>
          </p:cNvGraphicFramePr>
          <p:nvPr/>
        </p:nvGraphicFramePr>
        <p:xfrm>
          <a:off x="3178810" y="4023360"/>
          <a:ext cx="5725160" cy="632460"/>
        </p:xfrm>
        <a:graphic>
          <a:graphicData uri="http://schemas.openxmlformats.org/presentationml/2006/ole">
            <mc:AlternateContent xmlns:mc="http://schemas.openxmlformats.org/markup-compatibility/2006">
              <mc:Choice xmlns:v="urn:schemas-microsoft-com:vml" Requires="v">
                <p:oleObj spid="_x0000_s2056" r:id="rId5" imgW="2184400" imgH="241300" progId="Equation.KSEE3">
                  <p:embed/>
                </p:oleObj>
              </mc:Choice>
              <mc:Fallback>
                <p:oleObj r:id="rId5" imgW="2184400" imgH="241300" progId="Equation.KSEE3">
                  <p:embed/>
                  <p:pic>
                    <p:nvPicPr>
                      <p:cNvPr id="0" name="图片 3075"/>
                      <p:cNvPicPr/>
                      <p:nvPr/>
                    </p:nvPicPr>
                    <p:blipFill>
                      <a:blip r:embed="rId6"/>
                      <a:stretch>
                        <a:fillRect/>
                      </a:stretch>
                    </p:blipFill>
                    <p:spPr>
                      <a:xfrm>
                        <a:off x="3178810" y="4023360"/>
                        <a:ext cx="5725160" cy="632460"/>
                      </a:xfrm>
                      <a:prstGeom prst="rect">
                        <a:avLst/>
                      </a:prstGeom>
                      <a:noFill/>
                      <a:ln w="38100">
                        <a:noFill/>
                        <a:miter/>
                      </a:ln>
                    </p:spPr>
                  </p:pic>
                </p:oleObj>
              </mc:Fallback>
            </mc:AlternateContent>
          </a:graphicData>
        </a:graphic>
      </p:graphicFrame>
      <p:sp>
        <p:nvSpPr>
          <p:cNvPr id="4"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—Text-</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GCN</a:t>
            </a:r>
          </a:p>
        </p:txBody>
      </p:sp>
    </p:spTree>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2" name="文本框 1"/>
          <p:cNvSpPr txBox="1"/>
          <p:nvPr/>
        </p:nvSpPr>
        <p:spPr>
          <a:xfrm>
            <a:off x="578485" y="1554480"/>
            <a:ext cx="11126470" cy="1198880"/>
          </a:xfrm>
          <a:prstGeom prst="rect">
            <a:avLst/>
          </a:prstGeom>
          <a:noFill/>
        </p:spPr>
        <p:txBody>
          <a:bodyPr wrap="square" rtlCol="0" anchor="t">
            <a:spAutoFit/>
          </a:bodyPr>
          <a:lstStyle/>
          <a:p>
            <a:r>
              <a:rPr lang="en-US" sz="2400">
                <a:latin typeface="等线" panose="02010600030101010101" charset="-122"/>
                <a:ea typeface="等线" panose="02010600030101010101" charset="-122"/>
                <a:cs typeface="等线" panose="02010600030101010101" charset="-122"/>
              </a:rPr>
              <a:t>1</a:t>
            </a:r>
            <a:r>
              <a:rPr lang="zh-CN" altLang="en-US" sz="2400">
                <a:latin typeface="等线" panose="02010600030101010101" charset="-122"/>
                <a:ea typeface="等线" panose="02010600030101010101" charset="-122"/>
                <a:cs typeface="等线" panose="02010600030101010101" charset="-122"/>
              </a:rPr>
              <a:t>、</a:t>
            </a:r>
            <a:r>
              <a:rPr sz="2400" b="1">
                <a:latin typeface="等线" panose="02010600030101010101" charset="-122"/>
                <a:ea typeface="等线" panose="02010600030101010101" charset="-122"/>
                <a:cs typeface="等线" panose="02010600030101010101" charset="-122"/>
              </a:rPr>
              <a:t>节点的定义</a:t>
            </a:r>
            <a:r>
              <a:rPr sz="2400">
                <a:latin typeface="等线" panose="02010600030101010101" charset="-122"/>
                <a:ea typeface="等线" panose="02010600030101010101" charset="-122"/>
                <a:cs typeface="等线" panose="02010600030101010101" charset="-122"/>
              </a:rPr>
              <a:t>：图中节点的数量是</a:t>
            </a:r>
            <a:r>
              <a:rPr sz="2400" b="1">
                <a:latin typeface="等线" panose="02010600030101010101" charset="-122"/>
                <a:ea typeface="等线" panose="02010600030101010101" charset="-122"/>
                <a:cs typeface="等线" panose="02010600030101010101" charset="-122"/>
              </a:rPr>
              <a:t>词数量和文档数量之和</a:t>
            </a:r>
            <a:r>
              <a:rPr sz="2400">
                <a:latin typeface="等线" panose="02010600030101010101" charset="-122"/>
                <a:ea typeface="等线" panose="02010600030101010101" charset="-122"/>
                <a:cs typeface="等线" panose="02010600030101010101" charset="-122"/>
              </a:rPr>
              <a:t>，即节点总数</a:t>
            </a:r>
            <a:r>
              <a:rPr lang="en-US" sz="2400">
                <a:latin typeface="等线" panose="02010600030101010101" charset="-122"/>
                <a:ea typeface="等线" panose="02010600030101010101" charset="-122"/>
                <a:cs typeface="等线" panose="02010600030101010101" charset="-122"/>
              </a:rPr>
              <a:t>V</a:t>
            </a:r>
            <a:r>
              <a:rPr sz="2400">
                <a:latin typeface="等线" panose="02010600030101010101" charset="-122"/>
                <a:ea typeface="等线" panose="02010600030101010101" charset="-122"/>
                <a:cs typeface="等线" panose="02010600030101010101" charset="-122"/>
              </a:rPr>
              <a:t>= doc（文档数）+unique word（词数）</a:t>
            </a:r>
            <a:r>
              <a:rPr lang="zh-CN" sz="2400">
                <a:latin typeface="等线" panose="02010600030101010101" charset="-122"/>
                <a:ea typeface="等线" panose="02010600030101010101" charset="-122"/>
                <a:cs typeface="等线" panose="02010600030101010101" charset="-122"/>
              </a:rPr>
              <a:t>。</a:t>
            </a:r>
            <a:r>
              <a:rPr sz="2400">
                <a:latin typeface="等线" panose="02010600030101010101" charset="-122"/>
                <a:ea typeface="等线" panose="02010600030101010101" charset="-122"/>
                <a:cs typeface="等线" panose="02010600030101010101" charset="-122"/>
              </a:rPr>
              <a:t>对于特征矩阵，采用单位矩阵表示，即每个节点的向量都是one-hot形式表示。</a:t>
            </a:r>
            <a:endParaRPr lang="zh-CN" altLang="en-US" sz="2400">
              <a:latin typeface="等线" panose="02010600030101010101" charset="-122"/>
              <a:ea typeface="等线" panose="02010600030101010101" charset="-122"/>
              <a:cs typeface="等线" panose="02010600030101010101" charset="-122"/>
            </a:endParaRPr>
          </a:p>
        </p:txBody>
      </p:sp>
      <p:sp>
        <p:nvSpPr>
          <p:cNvPr id="3"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—Text-</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GCN</a:t>
            </a:r>
          </a:p>
        </p:txBody>
      </p:sp>
      <p:pic>
        <p:nvPicPr>
          <p:cNvPr id="4" name="图片 9"/>
          <p:cNvPicPr>
            <a:picLocks noChangeAspect="1"/>
          </p:cNvPicPr>
          <p:nvPr/>
        </p:nvPicPr>
        <p:blipFill>
          <a:blip r:embed="rId4"/>
          <a:stretch>
            <a:fillRect/>
          </a:stretch>
        </p:blipFill>
        <p:spPr>
          <a:xfrm>
            <a:off x="1723390" y="2769870"/>
            <a:ext cx="8837295" cy="3406775"/>
          </a:xfrm>
          <a:prstGeom prst="rect">
            <a:avLst/>
          </a:prstGeom>
          <a:noFill/>
          <a:ln>
            <a:noFill/>
          </a:ln>
        </p:spPr>
      </p:pic>
      <p:sp>
        <p:nvSpPr>
          <p:cNvPr id="8" name="文本框 7">
            <a:extLst>
              <a:ext uri="{FF2B5EF4-FFF2-40B4-BE49-F238E27FC236}">
                <a16:creationId xmlns:a16="http://schemas.microsoft.com/office/drawing/2014/main" id="{D3ACF634-A92B-4328-A0BE-24667BF856D9}"/>
              </a:ext>
            </a:extLst>
          </p:cNvPr>
          <p:cNvSpPr txBox="1"/>
          <p:nvPr/>
        </p:nvSpPr>
        <p:spPr>
          <a:xfrm>
            <a:off x="431325" y="1018857"/>
            <a:ext cx="10748645" cy="460375"/>
          </a:xfrm>
          <a:prstGeom prst="rect">
            <a:avLst/>
          </a:prstGeom>
          <a:noFill/>
        </p:spPr>
        <p:txBody>
          <a:bodyPr wrap="square" rtlCol="0" anchor="t">
            <a:spAutoFit/>
          </a:bodyPr>
          <a:lstStyle/>
          <a:p>
            <a:r>
              <a:rPr lang="zh-CN" altLang="en-US" sz="2400" dirty="0"/>
              <a:t>《</a:t>
            </a:r>
            <a:r>
              <a:rPr lang="zh-CN" altLang="en-US" sz="2400" dirty="0">
                <a:sym typeface="+mn-ea"/>
              </a:rPr>
              <a:t>Graph Convolutional Networks for Text Classification</a:t>
            </a:r>
            <a:r>
              <a:rPr lang="zh-CN" altLang="en-US" sz="2400" dirty="0"/>
              <a:t>》    AAAI 2019</a:t>
            </a:r>
          </a:p>
        </p:txBody>
      </p:sp>
    </p:spTree>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stretch>
            <a:fillRect/>
          </a:stretch>
        </p:blipFill>
        <p:spPr>
          <a:xfrm>
            <a:off x="5638800" y="4290060"/>
            <a:ext cx="1005840" cy="365760"/>
          </a:xfrm>
          <a:prstGeom prst="rect">
            <a:avLst/>
          </a:prstGeom>
        </p:spPr>
      </p:pic>
      <p:sp>
        <p:nvSpPr>
          <p:cNvPr id="7" name="文本框 6"/>
          <p:cNvSpPr txBox="1"/>
          <p:nvPr/>
        </p:nvSpPr>
        <p:spPr>
          <a:xfrm>
            <a:off x="615315" y="892810"/>
            <a:ext cx="1630045" cy="460375"/>
          </a:xfrm>
          <a:prstGeom prst="rect">
            <a:avLst/>
          </a:prstGeom>
          <a:noFill/>
        </p:spPr>
        <p:txBody>
          <a:bodyPr wrap="square" rtlCol="0" anchor="t">
            <a:spAutoFit/>
          </a:bodyPr>
          <a:lstStyle/>
          <a:p>
            <a:r>
              <a:rPr lang="zh-CN" altLang="en-US" sz="2400"/>
              <a:t>图的构建</a:t>
            </a:r>
          </a:p>
        </p:txBody>
      </p:sp>
      <p:sp>
        <p:nvSpPr>
          <p:cNvPr id="2" name="文本框 1"/>
          <p:cNvSpPr txBox="1"/>
          <p:nvPr/>
        </p:nvSpPr>
        <p:spPr>
          <a:xfrm>
            <a:off x="534670" y="1353185"/>
            <a:ext cx="11463655" cy="2614930"/>
          </a:xfrm>
          <a:prstGeom prst="rect">
            <a:avLst/>
          </a:prstGeom>
          <a:noFill/>
        </p:spPr>
        <p:txBody>
          <a:bodyPr wrap="square" rtlCol="0" anchor="t">
            <a:spAutoFit/>
          </a:bodyPr>
          <a:lstStyle/>
          <a:p>
            <a:r>
              <a:rPr lang="en-US" sz="2400">
                <a:latin typeface="等线" panose="02010600030101010101" charset="-122"/>
                <a:ea typeface="等线" panose="02010600030101010101" charset="-122"/>
                <a:cs typeface="等线" panose="02010600030101010101" charset="-122"/>
              </a:rPr>
              <a:t>2</a:t>
            </a:r>
            <a:r>
              <a:rPr lang="zh-CN" altLang="en-US" sz="2400">
                <a:latin typeface="等线" panose="02010600030101010101" charset="-122"/>
                <a:ea typeface="等线" panose="02010600030101010101" charset="-122"/>
                <a:cs typeface="等线" panose="02010600030101010101" charset="-122"/>
              </a:rPr>
              <a:t>、</a:t>
            </a:r>
            <a:r>
              <a:rPr lang="zh-CN" altLang="en-US" sz="2400" b="1">
                <a:latin typeface="等线" panose="02010600030101010101" charset="-122"/>
                <a:ea typeface="等线" panose="02010600030101010101" charset="-122"/>
                <a:cs typeface="等线" panose="02010600030101010101" charset="-122"/>
              </a:rPr>
              <a:t>边的定义</a:t>
            </a:r>
            <a:r>
              <a:rPr lang="zh-CN" altLang="en-US" sz="2400">
                <a:latin typeface="等线" panose="02010600030101010101" charset="-122"/>
                <a:ea typeface="等线" panose="02010600030101010101" charset="-122"/>
                <a:cs typeface="等线" panose="02010600030101010101" charset="-122"/>
              </a:rPr>
              <a:t>：定义两种类型的边，一种是</a:t>
            </a:r>
            <a:r>
              <a:rPr lang="zh-CN" altLang="en-US" sz="2400" b="1">
                <a:latin typeface="等线" panose="02010600030101010101" charset="-122"/>
                <a:ea typeface="等线" panose="02010600030101010101" charset="-122"/>
                <a:cs typeface="等线" panose="02010600030101010101" charset="-122"/>
              </a:rPr>
              <a:t>文档-词</a:t>
            </a:r>
            <a:r>
              <a:rPr lang="zh-CN" altLang="en-US" sz="2400">
                <a:latin typeface="等线" panose="02010600030101010101" charset="-122"/>
                <a:ea typeface="等线" panose="02010600030101010101" charset="-122"/>
                <a:cs typeface="等线" panose="02010600030101010101" charset="-122"/>
              </a:rPr>
              <a:t>，一种是</a:t>
            </a:r>
            <a:r>
              <a:rPr lang="zh-CN" altLang="en-US" sz="2400" b="1">
                <a:latin typeface="等线" panose="02010600030101010101" charset="-122"/>
                <a:ea typeface="等线" panose="02010600030101010101" charset="-122"/>
                <a:cs typeface="等线" panose="02010600030101010101" charset="-122"/>
              </a:rPr>
              <a:t>词-词</a:t>
            </a:r>
            <a:r>
              <a:rPr lang="zh-CN" altLang="en-US" sz="2400">
                <a:latin typeface="等线" panose="02010600030101010101" charset="-122"/>
                <a:ea typeface="等线" panose="02010600030101010101" charset="-122"/>
                <a:cs typeface="等线" panose="02010600030101010101" charset="-122"/>
              </a:rPr>
              <a:t>，即边 E = doc-word （文档-词）edge + word-word（词-词） edge。</a:t>
            </a:r>
          </a:p>
          <a:p>
            <a:endParaRPr lang="zh-CN" altLang="en-US" sz="240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lang="zh-CN" altLang="en-US" sz="2400">
                <a:latin typeface="等线" panose="02010600030101010101" charset="-122"/>
                <a:ea typeface="等线" panose="02010600030101010101" charset="-122"/>
                <a:cs typeface="等线" panose="02010600030101010101" charset="-122"/>
              </a:rPr>
              <a:t>对于文档-词的边，基于词在文档中的出现信息，使用</a:t>
            </a:r>
            <a:r>
              <a:rPr lang="zh-CN" altLang="en-US" sz="2400" b="1">
                <a:latin typeface="等线" panose="02010600030101010101" charset="-122"/>
                <a:ea typeface="等线" panose="02010600030101010101" charset="-122"/>
                <a:cs typeface="等线" panose="02010600030101010101" charset="-122"/>
              </a:rPr>
              <a:t>TF-IDF值</a:t>
            </a:r>
            <a:r>
              <a:rPr lang="zh-CN" altLang="en-US" sz="2400">
                <a:latin typeface="等线" panose="02010600030101010101" charset="-122"/>
                <a:ea typeface="等线" panose="02010600030101010101" charset="-122"/>
                <a:cs typeface="等线" panose="02010600030101010101" charset="-122"/>
              </a:rPr>
              <a:t>作为边的权重。</a:t>
            </a:r>
          </a:p>
          <a:p>
            <a:pPr indent="0">
              <a:buFont typeface="Wingdings" panose="05000000000000000000" charset="0"/>
              <a:buNone/>
            </a:pPr>
            <a:r>
              <a:rPr lang="zh-CN" altLang="en-US" sz="2400">
                <a:latin typeface="等线" panose="02010600030101010101" charset="-122"/>
                <a:ea typeface="等线" panose="02010600030101010101" charset="-122"/>
                <a:cs typeface="等线" panose="02010600030101010101" charset="-122"/>
              </a:rPr>
              <a:t>        TF-IDF=TF*IDF，其值越大，表示这个word对doc来说越重要。</a:t>
            </a:r>
          </a:p>
          <a:p>
            <a:pPr marL="342900" indent="-342900">
              <a:buFont typeface="Wingdings" panose="05000000000000000000" charset="0"/>
              <a:buChar char="l"/>
            </a:pPr>
            <a:endParaRPr lang="zh-CN" altLang="en-US" sz="200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endParaRPr lang="zh-CN" altLang="en-US" sz="2400">
              <a:latin typeface="等线" panose="02010600030101010101" charset="-122"/>
              <a:ea typeface="等线" panose="02010600030101010101" charset="-122"/>
              <a:cs typeface="等线" panose="02010600030101010101" charset="-122"/>
            </a:endParaRPr>
          </a:p>
        </p:txBody>
      </p:sp>
      <p:graphicFrame>
        <p:nvGraphicFramePr>
          <p:cNvPr id="3" name="对象 -2147482601"/>
          <p:cNvGraphicFramePr>
            <a:graphicFrameLocks noChangeAspect="1"/>
          </p:cNvGraphicFramePr>
          <p:nvPr>
            <p:extLst>
              <p:ext uri="{D42A27DB-BD31-4B8C-83A1-F6EECF244321}">
                <p14:modId xmlns:p14="http://schemas.microsoft.com/office/powerpoint/2010/main" val="2609405825"/>
              </p:ext>
            </p:extLst>
          </p:nvPr>
        </p:nvGraphicFramePr>
        <p:xfrm>
          <a:off x="2087244" y="3409577"/>
          <a:ext cx="2235961" cy="1149350"/>
        </p:xfrm>
        <a:graphic>
          <a:graphicData uri="http://schemas.openxmlformats.org/presentationml/2006/ole">
            <mc:AlternateContent xmlns:mc="http://schemas.openxmlformats.org/markup-compatibility/2006">
              <mc:Choice xmlns:v="urn:schemas-microsoft-com:vml" Requires="v">
                <p:oleObj spid="_x0000_s3086" r:id="rId5" imgW="914400" imgH="469900" progId="Equation.KSEE3">
                  <p:embed/>
                </p:oleObj>
              </mc:Choice>
              <mc:Fallback>
                <p:oleObj r:id="rId5" imgW="914400" imgH="469900" progId="Equation.KSEE3">
                  <p:embed/>
                  <p:pic>
                    <p:nvPicPr>
                      <p:cNvPr id="0" name="图片 3"/>
                      <p:cNvPicPr/>
                      <p:nvPr/>
                    </p:nvPicPr>
                    <p:blipFill>
                      <a:blip r:embed="rId6"/>
                      <a:stretch>
                        <a:fillRect/>
                      </a:stretch>
                    </p:blipFill>
                    <p:spPr>
                      <a:xfrm>
                        <a:off x="2087244" y="3409577"/>
                        <a:ext cx="2235961" cy="1149350"/>
                      </a:xfrm>
                      <a:prstGeom prst="rect">
                        <a:avLst/>
                      </a:prstGeom>
                      <a:noFill/>
                      <a:ln w="38100">
                        <a:noFill/>
                        <a:miter/>
                      </a:ln>
                    </p:spPr>
                  </p:pic>
                </p:oleObj>
              </mc:Fallback>
            </mc:AlternateContent>
          </a:graphicData>
        </a:graphic>
      </p:graphicFrame>
      <p:graphicFrame>
        <p:nvGraphicFramePr>
          <p:cNvPr id="6" name="对象 -2147482595"/>
          <p:cNvGraphicFramePr>
            <a:graphicFrameLocks noChangeAspect="1"/>
          </p:cNvGraphicFramePr>
          <p:nvPr>
            <p:extLst>
              <p:ext uri="{D42A27DB-BD31-4B8C-83A1-F6EECF244321}">
                <p14:modId xmlns:p14="http://schemas.microsoft.com/office/powerpoint/2010/main" val="1606569001"/>
              </p:ext>
            </p:extLst>
          </p:nvPr>
        </p:nvGraphicFramePr>
        <p:xfrm>
          <a:off x="6319708" y="3451860"/>
          <a:ext cx="3230070" cy="1149350"/>
        </p:xfrm>
        <a:graphic>
          <a:graphicData uri="http://schemas.openxmlformats.org/presentationml/2006/ole">
            <mc:AlternateContent xmlns:mc="http://schemas.openxmlformats.org/markup-compatibility/2006">
              <mc:Choice xmlns:v="urn:schemas-microsoft-com:vml" Requires="v">
                <p:oleObj spid="_x0000_s3087" r:id="rId7" imgW="1320165" imgH="469900" progId="Equation.KSEE3">
                  <p:embed/>
                </p:oleObj>
              </mc:Choice>
              <mc:Fallback>
                <p:oleObj r:id="rId7" imgW="1320165" imgH="469900" progId="Equation.KSEE3">
                  <p:embed/>
                  <p:pic>
                    <p:nvPicPr>
                      <p:cNvPr id="0" name="图片 5"/>
                      <p:cNvPicPr/>
                      <p:nvPr/>
                    </p:nvPicPr>
                    <p:blipFill>
                      <a:blip r:embed="rId8"/>
                      <a:stretch>
                        <a:fillRect/>
                      </a:stretch>
                    </p:blipFill>
                    <p:spPr>
                      <a:xfrm>
                        <a:off x="6319708" y="3451860"/>
                        <a:ext cx="3230070" cy="1149350"/>
                      </a:xfrm>
                      <a:prstGeom prst="rect">
                        <a:avLst/>
                      </a:prstGeom>
                      <a:noFill/>
                      <a:ln w="38100">
                        <a:noFill/>
                        <a:miter/>
                      </a:ln>
                    </p:spPr>
                  </p:pic>
                </p:oleObj>
              </mc:Fallback>
            </mc:AlternateContent>
          </a:graphicData>
        </a:graphic>
      </p:graphicFrame>
      <p:sp>
        <p:nvSpPr>
          <p:cNvPr id="9"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—Text-</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GCN</a:t>
            </a:r>
          </a:p>
        </p:txBody>
      </p:sp>
      <p:sp>
        <p:nvSpPr>
          <p:cNvPr id="4" name="矩形 3">
            <a:extLst>
              <a:ext uri="{FF2B5EF4-FFF2-40B4-BE49-F238E27FC236}">
                <a16:creationId xmlns:a16="http://schemas.microsoft.com/office/drawing/2014/main" id="{1FA1F96E-A954-475F-B9C9-15FD0866EB24}"/>
              </a:ext>
            </a:extLst>
          </p:cNvPr>
          <p:cNvSpPr/>
          <p:nvPr/>
        </p:nvSpPr>
        <p:spPr>
          <a:xfrm>
            <a:off x="5984745" y="4612294"/>
            <a:ext cx="4229994" cy="923330"/>
          </a:xfrm>
          <a:prstGeom prst="rect">
            <a:avLst/>
          </a:prstGeom>
        </p:spPr>
        <p:txBody>
          <a:bodyPr wrap="square">
            <a:spAutoFit/>
          </a:bodyPr>
          <a:lstStyle/>
          <a:p>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反文档频率，包含</a:t>
            </a:r>
            <a:r>
              <a:rPr lang="en-US" altLang="zh-CN" kern="100" dirty="0">
                <a:latin typeface="Times New Roman" panose="02020603050405020304" pitchFamily="18" charset="0"/>
                <a:ea typeface="宋体" panose="02010600030101010101" pitchFamily="2" charset="-122"/>
              </a:rPr>
              <a:t>word</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的</a:t>
            </a:r>
            <a:r>
              <a:rPr lang="en-US" altLang="zh-CN" kern="100" dirty="0">
                <a:latin typeface="Times New Roman" panose="02020603050405020304" pitchFamily="18" charset="0"/>
                <a:ea typeface="宋体" panose="02010600030101010101" pitchFamily="2" charset="-122"/>
              </a:rPr>
              <a:t>doc</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数量的反比。</a:t>
            </a:r>
            <a:r>
              <a:rPr lang="en-US" altLang="zh-CN" kern="100" dirty="0">
                <a:latin typeface="Times New Roman" panose="02020603050405020304" pitchFamily="18" charset="0"/>
                <a:ea typeface="宋体" panose="02010600030101010101" pitchFamily="2" charset="-122"/>
              </a:rPr>
              <a:t>IDF</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越大，则说明词条具有很好的类别区分能力，是一个词普遍重要性的度量。</a:t>
            </a:r>
            <a:endParaRPr lang="zh-CN" altLang="en-US" dirty="0"/>
          </a:p>
        </p:txBody>
      </p:sp>
      <p:sp>
        <p:nvSpPr>
          <p:cNvPr id="8" name="矩形 7">
            <a:extLst>
              <a:ext uri="{FF2B5EF4-FFF2-40B4-BE49-F238E27FC236}">
                <a16:creationId xmlns:a16="http://schemas.microsoft.com/office/drawing/2014/main" id="{C58ECBBB-A7E4-42AF-A105-25A82CB7F6AC}"/>
              </a:ext>
            </a:extLst>
          </p:cNvPr>
          <p:cNvSpPr/>
          <p:nvPr/>
        </p:nvSpPr>
        <p:spPr>
          <a:xfrm>
            <a:off x="2087244" y="4655820"/>
            <a:ext cx="2498928" cy="646331"/>
          </a:xfrm>
          <a:prstGeom prst="rect">
            <a:avLst/>
          </a:prstGeom>
        </p:spPr>
        <p:txBody>
          <a:bodyPr wrap="square">
            <a:spAutoFit/>
          </a:bodyPr>
          <a:lstStyle/>
          <a:p>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词频，某个</a:t>
            </a:r>
            <a:r>
              <a:rPr lang="en-US" altLang="zh-CN" kern="100" dirty="0">
                <a:latin typeface="Times New Roman" panose="02020603050405020304" pitchFamily="18" charset="0"/>
                <a:ea typeface="宋体" panose="02010600030101010101" pitchFamily="2" charset="-122"/>
              </a:rPr>
              <a:t>word</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在该</a:t>
            </a:r>
            <a:r>
              <a:rPr lang="en-US" altLang="zh-CN" kern="100" dirty="0">
                <a:latin typeface="Times New Roman" panose="02020603050405020304" pitchFamily="18" charset="0"/>
                <a:ea typeface="宋体" panose="02010600030101010101" pitchFamily="2" charset="-122"/>
              </a:rPr>
              <a:t>doc</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中出现的次数</a:t>
            </a:r>
            <a:endParaRPr lang="zh-CN" altLang="en-US" dirty="0"/>
          </a:p>
        </p:txBody>
      </p:sp>
    </p:spTree>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stretch>
            <a:fillRect/>
          </a:stretch>
        </p:blipFill>
        <p:spPr>
          <a:xfrm>
            <a:off x="5638800" y="4290060"/>
            <a:ext cx="1005840" cy="365760"/>
          </a:xfrm>
          <a:prstGeom prst="rect">
            <a:avLst/>
          </a:prstGeom>
        </p:spPr>
      </p:pic>
      <p:sp>
        <p:nvSpPr>
          <p:cNvPr id="115" name="文本框 114"/>
          <p:cNvSpPr txBox="1"/>
          <p:nvPr/>
        </p:nvSpPr>
        <p:spPr>
          <a:xfrm>
            <a:off x="765175" y="1086485"/>
            <a:ext cx="10717530" cy="1198880"/>
          </a:xfrm>
          <a:prstGeom prst="rect">
            <a:avLst/>
          </a:prstGeom>
          <a:noFill/>
          <a:ln w="9525">
            <a:noFill/>
          </a:ln>
        </p:spPr>
        <p:txBody>
          <a:bodyPr wrap="square">
            <a:spAutoFit/>
          </a:bodyPr>
          <a:lstStyle/>
          <a:p>
            <a:pPr marL="342900" indent="-342900">
              <a:buFont typeface="Wingdings" panose="05000000000000000000" charset="0"/>
              <a:buChar char="l"/>
            </a:pPr>
            <a:r>
              <a:rPr lang="zh-CN" altLang="en-US" sz="2400">
                <a:latin typeface="等线" panose="02010600030101010101" charset="-122"/>
                <a:ea typeface="等线" panose="02010600030101010101" charset="-122"/>
                <a:cs typeface="等线" panose="02010600030101010101" charset="-122"/>
                <a:sym typeface="+mn-ea"/>
              </a:rPr>
              <a:t>对于词-词的边，基于词的全局词共现信息计算权重。词共现信息使用一个固定大小的滑动窗口在语料库中滑动统计词共现信息，然后使用</a:t>
            </a:r>
            <a:r>
              <a:rPr lang="zh-CN" altLang="en-US" sz="2400" b="1">
                <a:latin typeface="等线" panose="02010600030101010101" charset="-122"/>
                <a:ea typeface="等线" panose="02010600030101010101" charset="-122"/>
                <a:cs typeface="等线" panose="02010600030101010101" charset="-122"/>
                <a:sym typeface="+mn-ea"/>
              </a:rPr>
              <a:t>点互信息（PMI，point-wise mutual information）</a:t>
            </a:r>
            <a:r>
              <a:rPr lang="zh-CN" altLang="en-US" sz="2400">
                <a:latin typeface="等线" panose="02010600030101010101" charset="-122"/>
                <a:ea typeface="等线" panose="02010600030101010101" charset="-122"/>
                <a:cs typeface="等线" panose="02010600030101010101" charset="-122"/>
                <a:sym typeface="+mn-ea"/>
              </a:rPr>
              <a:t>计算两个词节点连线的权重。</a:t>
            </a:r>
            <a:endParaRPr lang="en-US" altLang="zh-CN" sz="2400" b="0">
              <a:latin typeface="Times New Roman" panose="02020603050405020304" charset="0"/>
              <a:ea typeface="宋体" panose="02010600030101010101" pitchFamily="2" charset="-122"/>
              <a:cs typeface="Times New Roman" panose="02020603050405020304" charset="0"/>
            </a:endParaRPr>
          </a:p>
        </p:txBody>
      </p:sp>
      <p:graphicFrame>
        <p:nvGraphicFramePr>
          <p:cNvPr id="4" name="对象 -2147482589"/>
          <p:cNvGraphicFramePr>
            <a:graphicFrameLocks noChangeAspect="1"/>
          </p:cNvGraphicFramePr>
          <p:nvPr>
            <p:extLst>
              <p:ext uri="{D42A27DB-BD31-4B8C-83A1-F6EECF244321}">
                <p14:modId xmlns:p14="http://schemas.microsoft.com/office/powerpoint/2010/main" val="2390841549"/>
              </p:ext>
            </p:extLst>
          </p:nvPr>
        </p:nvGraphicFramePr>
        <p:xfrm>
          <a:off x="2822257" y="2921500"/>
          <a:ext cx="3053673" cy="2473460"/>
        </p:xfrm>
        <a:graphic>
          <a:graphicData uri="http://schemas.openxmlformats.org/presentationml/2006/ole">
            <mc:AlternateContent xmlns:mc="http://schemas.openxmlformats.org/markup-compatibility/2006">
              <mc:Choice xmlns:v="urn:schemas-microsoft-com:vml" Requires="v">
                <p:oleObj spid="_x0000_s1047" r:id="rId5" imgW="1536700" imgH="1244600" progId="Equation.KSEE3">
                  <p:embed/>
                </p:oleObj>
              </mc:Choice>
              <mc:Fallback>
                <p:oleObj r:id="rId5" imgW="1536700" imgH="1244600" progId="Equation.KSEE3">
                  <p:embed/>
                  <p:pic>
                    <p:nvPicPr>
                      <p:cNvPr id="0" name="图片 3075"/>
                      <p:cNvPicPr/>
                      <p:nvPr/>
                    </p:nvPicPr>
                    <p:blipFill>
                      <a:blip r:embed="rId6"/>
                      <a:stretch>
                        <a:fillRect/>
                      </a:stretch>
                    </p:blipFill>
                    <p:spPr>
                      <a:xfrm>
                        <a:off x="2822257" y="2921500"/>
                        <a:ext cx="3053673" cy="2473460"/>
                      </a:xfrm>
                      <a:prstGeom prst="rect">
                        <a:avLst/>
                      </a:prstGeom>
                      <a:noFill/>
                      <a:ln w="38100">
                        <a:noFill/>
                        <a:miter/>
                      </a:ln>
                    </p:spPr>
                  </p:pic>
                </p:oleObj>
              </mc:Fallback>
            </mc:AlternateContent>
          </a:graphicData>
        </a:graphic>
      </p:graphicFrame>
      <p:sp>
        <p:nvSpPr>
          <p:cNvPr id="16" name="文本框 15"/>
          <p:cNvSpPr txBox="1"/>
          <p:nvPr/>
        </p:nvSpPr>
        <p:spPr>
          <a:xfrm>
            <a:off x="7017385" y="3004068"/>
            <a:ext cx="4251325" cy="2308324"/>
          </a:xfrm>
          <a:prstGeom prst="rect">
            <a:avLst/>
          </a:prstGeom>
          <a:noFill/>
          <a:ln w="9525">
            <a:noFill/>
          </a:ln>
        </p:spPr>
        <p:txBody>
          <a:bodyPr wrap="square">
            <a:spAutoFit/>
          </a:bodyPr>
          <a:lstStyle/>
          <a:p>
            <a:pPr indent="266700"/>
            <a:r>
              <a:rPr lang="zh-CN" altLang="en-US" sz="2400" b="0" dirty="0">
                <a:latin typeface="等线" panose="02010600030101010101" charset="-122"/>
                <a:ea typeface="等线" panose="02010600030101010101" charset="-122"/>
                <a:cs typeface="等线" panose="02010600030101010101" charset="-122"/>
              </a:rPr>
              <a:t>PMI值大于0表示词i和j的语义相关性强，小于0表示词i和j相关性弱或者没有相关性</a:t>
            </a:r>
            <a:endParaRPr lang="en-US" altLang="zh-CN" sz="2400" b="0" dirty="0">
              <a:latin typeface="等线" panose="02010600030101010101" charset="-122"/>
              <a:ea typeface="等线" panose="02010600030101010101" charset="-122"/>
              <a:cs typeface="等线" panose="02010600030101010101" charset="-122"/>
            </a:endParaRPr>
          </a:p>
          <a:p>
            <a:pPr indent="266700"/>
            <a:endParaRPr lang="zh-CN" altLang="en-US" sz="2400" b="0" dirty="0">
              <a:latin typeface="等线" panose="02010600030101010101" charset="-122"/>
              <a:ea typeface="等线" panose="02010600030101010101" charset="-122"/>
              <a:cs typeface="等线" panose="02010600030101010101" charset="-122"/>
            </a:endParaRPr>
          </a:p>
          <a:p>
            <a:pPr indent="266700"/>
            <a:r>
              <a:rPr lang="zh-CN" altLang="en-US" sz="2400" b="1" dirty="0">
                <a:latin typeface="等线" panose="02010600030101010101" charset="-122"/>
                <a:ea typeface="等线" panose="02010600030101010101" charset="-122"/>
                <a:cs typeface="等线" panose="02010600030101010101" charset="-122"/>
              </a:rPr>
              <a:t>只考虑将PMI值大于0的词-词的边加入图G中</a:t>
            </a:r>
          </a:p>
        </p:txBody>
      </p:sp>
      <p:sp>
        <p:nvSpPr>
          <p:cNvPr id="2"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—Text-</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GCN</a:t>
            </a:r>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765175" y="139700"/>
            <a:ext cx="638365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三、文本分类主要过程</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2" name="文本框 1"/>
          <p:cNvSpPr txBox="1"/>
          <p:nvPr/>
        </p:nvSpPr>
        <p:spPr>
          <a:xfrm>
            <a:off x="2047240" y="1485265"/>
            <a:ext cx="8868410" cy="3723005"/>
          </a:xfrm>
          <a:prstGeom prst="rect">
            <a:avLst/>
          </a:prstGeom>
          <a:noFill/>
        </p:spPr>
        <p:txBody>
          <a:bodyPr wrap="square" rtlCol="0" anchor="t">
            <a:spAutoFit/>
          </a:bodyPr>
          <a:lstStyle/>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rPr>
              <a:t>文本预处理：</a:t>
            </a:r>
            <a:r>
              <a:rPr lang="zh-CN" altLang="en-US" sz="2400">
                <a:latin typeface="等线" panose="02010600030101010101" charset="-122"/>
                <a:ea typeface="等线" panose="02010600030101010101" charset="-122"/>
                <a:cs typeface="等线" panose="02010600030101010101" charset="-122"/>
              </a:rPr>
              <a:t>数据清洗、分词、去停用词</a:t>
            </a:r>
            <a:endParaRPr lang="zh-CN" altLang="en-US" sz="2400" b="1">
              <a:latin typeface="等线" panose="02010600030101010101" charset="-122"/>
              <a:ea typeface="等线" panose="02010600030101010101" charset="-122"/>
              <a:cs typeface="等线" panose="02010600030101010101" charset="-122"/>
            </a:endParaRPr>
          </a:p>
          <a:p>
            <a:pPr indent="0">
              <a:buFont typeface="Wingdings" panose="05000000000000000000" charset="0"/>
              <a:buNone/>
            </a:pPr>
            <a:endParaRPr lang="zh-CN" altLang="en-US" sz="200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sym typeface="+mn-ea"/>
              </a:rPr>
              <a:t>文本表示：</a:t>
            </a:r>
            <a:r>
              <a:rPr lang="zh-CN" altLang="en-US" sz="2400">
                <a:latin typeface="等线" panose="02010600030101010101" charset="-122"/>
                <a:ea typeface="等线" panose="02010600030101010101" charset="-122"/>
                <a:cs typeface="等线" panose="02010600030101010101" charset="-122"/>
                <a:sym typeface="+mn-ea"/>
              </a:rPr>
              <a:t>词袋模型、向量空间模型</a:t>
            </a:r>
            <a:endParaRPr lang="zh-CN" altLang="en-US" sz="2400" b="1">
              <a:latin typeface="等线" panose="02010600030101010101" charset="-122"/>
              <a:ea typeface="等线" panose="02010600030101010101" charset="-122"/>
              <a:cs typeface="等线" panose="02010600030101010101" charset="-122"/>
              <a:sym typeface="+mn-ea"/>
            </a:endParaRPr>
          </a:p>
          <a:p>
            <a:pPr marL="342900" indent="-342900">
              <a:buFont typeface="Wingdings" panose="05000000000000000000" charset="0"/>
              <a:buChar char="l"/>
            </a:pPr>
            <a:endParaRPr lang="zh-CN" altLang="en-US" sz="2400" b="1">
              <a:latin typeface="等线" panose="02010600030101010101" charset="-122"/>
              <a:ea typeface="等线" panose="02010600030101010101" charset="-122"/>
              <a:cs typeface="等线" panose="02010600030101010101" charset="-122"/>
              <a:sym typeface="+mn-ea"/>
            </a:endParaRPr>
          </a:p>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sym typeface="+mn-ea"/>
              </a:rPr>
              <a:t>特征提取：</a:t>
            </a:r>
            <a:r>
              <a:rPr lang="zh-CN" altLang="en-US" sz="2400">
                <a:latin typeface="等线" panose="02010600030101010101" charset="-122"/>
                <a:ea typeface="等线" panose="02010600030101010101" charset="-122"/>
                <a:cs typeface="等线" panose="02010600030101010101" charset="-122"/>
                <a:sym typeface="+mn-ea"/>
              </a:rPr>
              <a:t>浅层：通常需要人工方法获得良好的特征样本</a:t>
            </a:r>
          </a:p>
          <a:p>
            <a:pPr indent="0">
              <a:buFont typeface="Wingdings" panose="05000000000000000000" charset="0"/>
              <a:buNone/>
            </a:pPr>
            <a:r>
              <a:rPr lang="zh-CN" altLang="en-US" sz="2400">
                <a:latin typeface="等线" panose="02010600030101010101" charset="-122"/>
                <a:ea typeface="等线" panose="02010600030101010101" charset="-122"/>
                <a:cs typeface="等线" panose="02010600030101010101" charset="-122"/>
                <a:sym typeface="+mn-ea"/>
              </a:rPr>
              <a:t>                       深度：将特征工程集成到模型拟合过程中</a:t>
            </a:r>
          </a:p>
          <a:p>
            <a:pPr indent="0">
              <a:buFont typeface="Wingdings" panose="05000000000000000000" charset="0"/>
              <a:buNone/>
            </a:pPr>
            <a:endParaRPr lang="zh-CN" altLang="en-US" sz="240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sym typeface="+mn-ea"/>
              </a:rPr>
              <a:t>分类模型构建：</a:t>
            </a:r>
            <a:r>
              <a:rPr lang="zh-CN" altLang="en-US" sz="2400">
                <a:latin typeface="等线" panose="02010600030101010101" charset="-122"/>
                <a:ea typeface="等线" panose="02010600030101010101" charset="-122"/>
                <a:cs typeface="等线" panose="02010600030101010101" charset="-122"/>
                <a:sym typeface="+mn-ea"/>
              </a:rPr>
              <a:t>基于浅层学习和基于深度学习</a:t>
            </a:r>
          </a:p>
          <a:p>
            <a:pPr marL="342900" indent="-342900">
              <a:buFont typeface="Wingdings" panose="05000000000000000000" charset="0"/>
              <a:buChar char="l"/>
            </a:pPr>
            <a:endParaRPr lang="zh-CN" altLang="en-US" sz="2400">
              <a:latin typeface="等线" panose="02010600030101010101" charset="-122"/>
              <a:ea typeface="等线" panose="02010600030101010101" charset="-122"/>
              <a:cs typeface="等线" panose="02010600030101010101" charset="-122"/>
              <a:sym typeface="+mn-ea"/>
            </a:endParaRPr>
          </a:p>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sym typeface="+mn-ea"/>
              </a:rPr>
              <a:t>评估</a:t>
            </a:r>
          </a:p>
        </p:txBody>
      </p:sp>
    </p:spTree>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stretch>
            <a:fillRect/>
          </a:stretch>
        </p:blipFill>
        <p:spPr>
          <a:xfrm>
            <a:off x="5638800" y="4290060"/>
            <a:ext cx="1005840" cy="365760"/>
          </a:xfrm>
          <a:prstGeom prst="rect">
            <a:avLst/>
          </a:prstGeom>
        </p:spPr>
      </p:pic>
      <p:sp>
        <p:nvSpPr>
          <p:cNvPr id="7" name="文本框 6"/>
          <p:cNvSpPr txBox="1"/>
          <p:nvPr/>
        </p:nvSpPr>
        <p:spPr>
          <a:xfrm>
            <a:off x="615315" y="3829685"/>
            <a:ext cx="3014345" cy="460375"/>
          </a:xfrm>
          <a:prstGeom prst="rect">
            <a:avLst/>
          </a:prstGeom>
          <a:noFill/>
        </p:spPr>
        <p:txBody>
          <a:bodyPr wrap="square" rtlCol="0" anchor="t">
            <a:spAutoFit/>
          </a:bodyPr>
          <a:lstStyle/>
          <a:p>
            <a:r>
              <a:rPr lang="en-US" altLang="zh-CN" sz="2400"/>
              <a:t>Text-GCN</a:t>
            </a:r>
            <a:r>
              <a:rPr lang="zh-CN" altLang="en-US" sz="2400"/>
              <a:t>网络结构</a:t>
            </a:r>
          </a:p>
        </p:txBody>
      </p:sp>
      <p:sp>
        <p:nvSpPr>
          <p:cNvPr id="2" name="文本框 1"/>
          <p:cNvSpPr txBox="1"/>
          <p:nvPr/>
        </p:nvSpPr>
        <p:spPr>
          <a:xfrm>
            <a:off x="615315" y="4290060"/>
            <a:ext cx="11463655" cy="829945"/>
          </a:xfrm>
          <a:prstGeom prst="rect">
            <a:avLst/>
          </a:prstGeom>
          <a:noFill/>
        </p:spPr>
        <p:txBody>
          <a:bodyPr wrap="square" rtlCol="0" anchor="t">
            <a:spAutoFit/>
          </a:bodyPr>
          <a:lstStyle/>
          <a:p>
            <a:r>
              <a:rPr sz="2400">
                <a:latin typeface="等线" panose="02010600030101010101" charset="-122"/>
                <a:ea typeface="等线" panose="02010600030101010101" charset="-122"/>
                <a:cs typeface="等线" panose="02010600030101010101" charset="-122"/>
              </a:rPr>
              <a:t>Text-GCN使用双层GCN网络结构，第一层使用ReLU激活函数，第二层是softmax层。梯度下降法训练可以学到权重    和    ，这样每一层都包含word和doc嵌入信息。</a:t>
            </a:r>
          </a:p>
        </p:txBody>
      </p:sp>
      <p:graphicFrame>
        <p:nvGraphicFramePr>
          <p:cNvPr id="3" name="对象 -2147482575"/>
          <p:cNvGraphicFramePr>
            <a:graphicFrameLocks noChangeAspect="1"/>
          </p:cNvGraphicFramePr>
          <p:nvPr/>
        </p:nvGraphicFramePr>
        <p:xfrm>
          <a:off x="3469640" y="5333365"/>
          <a:ext cx="4686935" cy="582295"/>
        </p:xfrm>
        <a:graphic>
          <a:graphicData uri="http://schemas.openxmlformats.org/presentationml/2006/ole">
            <mc:AlternateContent xmlns:mc="http://schemas.openxmlformats.org/markup-compatibility/2006">
              <mc:Choice xmlns:v="urn:schemas-microsoft-com:vml" Requires="v">
                <p:oleObj spid="_x0000_s4116" r:id="rId5" imgW="2044700" imgH="254000" progId="Equation.KSEE3">
                  <p:embed/>
                </p:oleObj>
              </mc:Choice>
              <mc:Fallback>
                <p:oleObj r:id="rId5" imgW="2044700" imgH="254000" progId="Equation.KSEE3">
                  <p:embed/>
                  <p:pic>
                    <p:nvPicPr>
                      <p:cNvPr id="0" name="图片 3075"/>
                      <p:cNvPicPr/>
                      <p:nvPr/>
                    </p:nvPicPr>
                    <p:blipFill>
                      <a:blip r:embed="rId6"/>
                      <a:stretch>
                        <a:fillRect/>
                      </a:stretch>
                    </p:blipFill>
                    <p:spPr>
                      <a:xfrm>
                        <a:off x="3469640" y="5333365"/>
                        <a:ext cx="4686935" cy="582295"/>
                      </a:xfrm>
                      <a:prstGeom prst="rect">
                        <a:avLst/>
                      </a:prstGeom>
                      <a:noFill/>
                      <a:ln w="38100">
                        <a:noFill/>
                        <a:miter/>
                      </a:ln>
                    </p:spPr>
                  </p:pic>
                </p:oleObj>
              </mc:Fallback>
            </mc:AlternateContent>
          </a:graphicData>
        </a:graphic>
      </p:graphicFrame>
      <p:sp>
        <p:nvSpPr>
          <p:cNvPr id="115" name="文本框 114"/>
          <p:cNvSpPr txBox="1"/>
          <p:nvPr/>
        </p:nvSpPr>
        <p:spPr>
          <a:xfrm>
            <a:off x="765175" y="1086485"/>
            <a:ext cx="5080000" cy="460375"/>
          </a:xfrm>
          <a:prstGeom prst="rect">
            <a:avLst/>
          </a:prstGeom>
          <a:noFill/>
          <a:ln w="9525">
            <a:noFill/>
          </a:ln>
        </p:spPr>
        <p:txBody>
          <a:bodyPr>
            <a:spAutoFit/>
          </a:bodyPr>
          <a:lstStyle/>
          <a:p>
            <a:pPr indent="0"/>
            <a:r>
              <a:rPr lang="zh-CN" sz="2400" b="0">
                <a:latin typeface="Times New Roman" panose="02020603050405020304" charset="0"/>
                <a:ea typeface="宋体" panose="02010600030101010101" pitchFamily="2" charset="-122"/>
                <a:cs typeface="Times New Roman" panose="02020603050405020304" charset="0"/>
              </a:rPr>
              <a:t>基于此，可以定义图的邻接矩阵</a:t>
            </a:r>
            <a:r>
              <a:rPr lang="en-US" altLang="zh-CN" sz="2400" b="0">
                <a:latin typeface="Times New Roman" panose="02020603050405020304" charset="0"/>
                <a:ea typeface="宋体" panose="02010600030101010101" pitchFamily="2" charset="-122"/>
                <a:cs typeface="Times New Roman" panose="02020603050405020304" charset="0"/>
              </a:rPr>
              <a:t>A</a:t>
            </a:r>
          </a:p>
        </p:txBody>
      </p:sp>
      <p:pic>
        <p:nvPicPr>
          <p:cNvPr id="10" name="图片 58"/>
          <p:cNvPicPr>
            <a:picLocks noChangeAspect="1"/>
          </p:cNvPicPr>
          <p:nvPr/>
        </p:nvPicPr>
        <p:blipFill>
          <a:blip r:embed="rId7"/>
          <a:stretch>
            <a:fillRect/>
          </a:stretch>
        </p:blipFill>
        <p:spPr>
          <a:xfrm>
            <a:off x="2540635" y="1696720"/>
            <a:ext cx="7612380" cy="1982470"/>
          </a:xfrm>
          <a:prstGeom prst="rect">
            <a:avLst/>
          </a:prstGeom>
          <a:noFill/>
          <a:ln>
            <a:noFill/>
          </a:ln>
        </p:spPr>
      </p:pic>
      <p:graphicFrame>
        <p:nvGraphicFramePr>
          <p:cNvPr id="4" name="对象 -2147482577"/>
          <p:cNvGraphicFramePr>
            <a:graphicFrameLocks noChangeAspect="1"/>
          </p:cNvGraphicFramePr>
          <p:nvPr/>
        </p:nvGraphicFramePr>
        <p:xfrm>
          <a:off x="4655820" y="4688840"/>
          <a:ext cx="339090" cy="381635"/>
        </p:xfrm>
        <a:graphic>
          <a:graphicData uri="http://schemas.openxmlformats.org/presentationml/2006/ole">
            <mc:AlternateContent xmlns:mc="http://schemas.openxmlformats.org/markup-compatibility/2006">
              <mc:Choice xmlns:v="urn:schemas-microsoft-com:vml" Requires="v">
                <p:oleObj spid="_x0000_s4117" r:id="rId8" imgW="203200" imgH="228600" progId="Equation.KSEE3">
                  <p:embed/>
                </p:oleObj>
              </mc:Choice>
              <mc:Fallback>
                <p:oleObj r:id="rId8" imgW="203200" imgH="228600" progId="Equation.KSEE3">
                  <p:embed/>
                  <p:pic>
                    <p:nvPicPr>
                      <p:cNvPr id="0" name="图片 3"/>
                      <p:cNvPicPr/>
                      <p:nvPr/>
                    </p:nvPicPr>
                    <p:blipFill>
                      <a:blip r:embed="rId9"/>
                      <a:stretch>
                        <a:fillRect/>
                      </a:stretch>
                    </p:blipFill>
                    <p:spPr>
                      <a:xfrm>
                        <a:off x="4655820" y="4688840"/>
                        <a:ext cx="339090" cy="381635"/>
                      </a:xfrm>
                      <a:prstGeom prst="rect">
                        <a:avLst/>
                      </a:prstGeom>
                      <a:noFill/>
                      <a:ln w="38100">
                        <a:noFill/>
                        <a:miter/>
                      </a:ln>
                    </p:spPr>
                  </p:pic>
                </p:oleObj>
              </mc:Fallback>
            </mc:AlternateContent>
          </a:graphicData>
        </a:graphic>
      </p:graphicFrame>
      <p:graphicFrame>
        <p:nvGraphicFramePr>
          <p:cNvPr id="8" name="对象 -2147482576"/>
          <p:cNvGraphicFramePr>
            <a:graphicFrameLocks noChangeAspect="1"/>
          </p:cNvGraphicFramePr>
          <p:nvPr/>
        </p:nvGraphicFramePr>
        <p:xfrm>
          <a:off x="5330190" y="4718685"/>
          <a:ext cx="308610" cy="349885"/>
        </p:xfrm>
        <a:graphic>
          <a:graphicData uri="http://schemas.openxmlformats.org/presentationml/2006/ole">
            <mc:AlternateContent xmlns:mc="http://schemas.openxmlformats.org/markup-compatibility/2006">
              <mc:Choice xmlns:v="urn:schemas-microsoft-com:vml" Requires="v">
                <p:oleObj spid="_x0000_s4118" r:id="rId10" imgW="190500" imgH="215900" progId="Equation.KSEE3">
                  <p:embed/>
                </p:oleObj>
              </mc:Choice>
              <mc:Fallback>
                <p:oleObj r:id="rId10" imgW="190500" imgH="215900" progId="Equation.KSEE3">
                  <p:embed/>
                  <p:pic>
                    <p:nvPicPr>
                      <p:cNvPr id="0" name="图片 5"/>
                      <p:cNvPicPr/>
                      <p:nvPr/>
                    </p:nvPicPr>
                    <p:blipFill>
                      <a:blip r:embed="rId11"/>
                      <a:stretch>
                        <a:fillRect/>
                      </a:stretch>
                    </p:blipFill>
                    <p:spPr>
                      <a:xfrm>
                        <a:off x="5330190" y="4718685"/>
                        <a:ext cx="308610" cy="349885"/>
                      </a:xfrm>
                      <a:prstGeom prst="rect">
                        <a:avLst/>
                      </a:prstGeom>
                      <a:noFill/>
                      <a:ln w="38100">
                        <a:noFill/>
                        <a:miter/>
                      </a:ln>
                    </p:spPr>
                  </p:pic>
                </p:oleObj>
              </mc:Fallback>
            </mc:AlternateContent>
          </a:graphicData>
        </a:graphic>
      </p:graphicFrame>
      <p:sp>
        <p:nvSpPr>
          <p:cNvPr id="12"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—Text-</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GCN</a:t>
            </a:r>
          </a:p>
        </p:txBody>
      </p:sp>
    </p:spTree>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115" name="文本框 114"/>
          <p:cNvSpPr txBox="1"/>
          <p:nvPr/>
        </p:nvSpPr>
        <p:spPr>
          <a:xfrm>
            <a:off x="391160" y="922655"/>
            <a:ext cx="11588750" cy="1198880"/>
          </a:xfrm>
          <a:prstGeom prst="rect">
            <a:avLst/>
          </a:prstGeom>
          <a:noFill/>
          <a:ln w="9525">
            <a:noFill/>
          </a:ln>
        </p:spPr>
        <p:txBody>
          <a:bodyPr wrap="square">
            <a:spAutoFit/>
          </a:bodyPr>
          <a:lstStyle/>
          <a:p>
            <a:pPr indent="0"/>
            <a:r>
              <a:rPr sz="2400" b="0">
                <a:latin typeface="Times New Roman" panose="02020603050405020304" charset="0"/>
                <a:ea typeface="宋体" panose="02010600030101010101" pitchFamily="2" charset="-122"/>
                <a:cs typeface="Times New Roman" panose="02020603050405020304" charset="0"/>
              </a:rPr>
              <a:t>AAAI 2020上，清华大学科大讯飞的学者提出张量卷积神经网络在文本分类的应用</a:t>
            </a:r>
            <a:r>
              <a:rPr lang="zh-CN" sz="2400" b="0">
                <a:latin typeface="Times New Roman" panose="02020603050405020304" charset="0"/>
                <a:ea typeface="宋体" panose="02010600030101010101" pitchFamily="2" charset="-122"/>
                <a:cs typeface="Times New Roman" panose="02020603050405020304" charset="0"/>
              </a:rPr>
              <a:t>《</a:t>
            </a:r>
            <a:r>
              <a:rPr sz="2400">
                <a:latin typeface="Times New Roman" panose="02020603050405020304" charset="0"/>
                <a:ea typeface="宋体" panose="02010600030101010101" pitchFamily="2" charset="-122"/>
                <a:cs typeface="Times New Roman" panose="02020603050405020304" charset="0"/>
                <a:sym typeface="+mn-ea"/>
              </a:rPr>
              <a:t>Tensor Graph Convolutional Networks for Text Classification</a:t>
            </a:r>
            <a:r>
              <a:rPr lang="zh-CN" sz="2400" b="0">
                <a:latin typeface="Times New Roman" panose="02020603050405020304" charset="0"/>
                <a:ea typeface="宋体" panose="02010600030101010101" pitchFamily="2" charset="-122"/>
                <a:cs typeface="Times New Roman" panose="02020603050405020304" charset="0"/>
              </a:rPr>
              <a:t>》</a:t>
            </a:r>
            <a:r>
              <a:rPr sz="2400" b="0">
                <a:latin typeface="Times New Roman" panose="02020603050405020304" charset="0"/>
                <a:ea typeface="宋体" panose="02010600030101010101" pitchFamily="2" charset="-122"/>
                <a:cs typeface="Times New Roman" panose="02020603050405020304" charset="0"/>
              </a:rPr>
              <a:t>，通过利用文本构成多种图结构，进一步提高文本分类的性能。</a:t>
            </a:r>
          </a:p>
        </p:txBody>
      </p:sp>
      <p:sp>
        <p:nvSpPr>
          <p:cNvPr id="12" name="内容占位符 1"/>
          <p:cNvSpPr txBox="1"/>
          <p:nvPr/>
        </p:nvSpPr>
        <p:spPr>
          <a:xfrm>
            <a:off x="755650" y="259080"/>
            <a:ext cx="4469765" cy="46101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GNN</a:t>
            </a:r>
          </a:p>
        </p:txBody>
      </p:sp>
      <p:pic>
        <p:nvPicPr>
          <p:cNvPr id="11" name="图片 10"/>
          <p:cNvPicPr>
            <a:picLocks noChangeAspect="1"/>
          </p:cNvPicPr>
          <p:nvPr/>
        </p:nvPicPr>
        <p:blipFill>
          <a:blip r:embed="rId3"/>
          <a:stretch>
            <a:fillRect/>
          </a:stretch>
        </p:blipFill>
        <p:spPr>
          <a:xfrm>
            <a:off x="5765800" y="4417060"/>
            <a:ext cx="1005840" cy="365760"/>
          </a:xfrm>
          <a:prstGeom prst="rect">
            <a:avLst/>
          </a:prstGeom>
        </p:spPr>
      </p:pic>
      <p:pic>
        <p:nvPicPr>
          <p:cNvPr id="13" name="图片 12"/>
          <p:cNvPicPr>
            <a:picLocks noChangeAspect="1"/>
          </p:cNvPicPr>
          <p:nvPr/>
        </p:nvPicPr>
        <p:blipFill>
          <a:blip r:embed="rId4"/>
          <a:stretch>
            <a:fillRect/>
          </a:stretch>
        </p:blipFill>
        <p:spPr>
          <a:xfrm>
            <a:off x="527685" y="2196465"/>
            <a:ext cx="7482840" cy="3924300"/>
          </a:xfrm>
          <a:prstGeom prst="rect">
            <a:avLst/>
          </a:prstGeom>
        </p:spPr>
      </p:pic>
      <p:sp>
        <p:nvSpPr>
          <p:cNvPr id="14" name="文本框 13"/>
          <p:cNvSpPr txBox="1"/>
          <p:nvPr/>
        </p:nvSpPr>
        <p:spPr>
          <a:xfrm>
            <a:off x="8232140" y="3602037"/>
            <a:ext cx="3432175" cy="1630045"/>
          </a:xfrm>
          <a:prstGeom prst="rect">
            <a:avLst/>
          </a:prstGeom>
          <a:noFill/>
        </p:spPr>
        <p:txBody>
          <a:bodyPr wrap="square" rtlCol="0" anchor="t">
            <a:spAutoFit/>
          </a:bodyPr>
          <a:lstStyle/>
          <a:p>
            <a:r>
              <a:rPr lang="zh-CN" altLang="en-US" sz="2000" dirty="0"/>
              <a:t>https://github.com/naganandy/graph-based-deep-learning</a:t>
            </a:r>
            <a:r>
              <a:rPr lang="en-US" altLang="zh-CN" sz="2000" dirty="0"/>
              <a:t>-</a:t>
            </a:r>
            <a:r>
              <a:rPr lang="zh-CN" altLang="en-US" sz="2000" dirty="0"/>
              <a:t>literature/tree/master/conference-publications</a:t>
            </a:r>
          </a:p>
        </p:txBody>
      </p:sp>
    </p:spTree>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77850" y="1124068"/>
            <a:ext cx="2631440" cy="460375"/>
          </a:xfrm>
          <a:prstGeom prst="rect">
            <a:avLst/>
          </a:prstGeom>
          <a:noFill/>
        </p:spPr>
        <p:txBody>
          <a:bodyPr wrap="square" rtlCol="0" anchor="t">
            <a:spAutoFit/>
          </a:bodyPr>
          <a:lstStyle/>
          <a:p>
            <a:r>
              <a:rPr lang="en-US" altLang="zh-CN" sz="2400" dirty="0"/>
              <a:t>20ng</a:t>
            </a:r>
            <a:r>
              <a:rPr lang="zh-CN" altLang="en-US" sz="2400" dirty="0"/>
              <a:t>数据集</a:t>
            </a:r>
            <a:endParaRPr lang="zh-CN" altLang="en-US" dirty="0"/>
          </a:p>
        </p:txBody>
      </p:sp>
      <p:sp>
        <p:nvSpPr>
          <p:cNvPr id="8" name="内容占位符 1"/>
          <p:cNvSpPr txBox="1"/>
          <p:nvPr/>
        </p:nvSpPr>
        <p:spPr>
          <a:xfrm>
            <a:off x="755650" y="259080"/>
            <a:ext cx="6764655" cy="49720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—Text-GCN </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Demo</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展示</a:t>
            </a:r>
          </a:p>
        </p:txBody>
      </p:sp>
      <p:pic>
        <p:nvPicPr>
          <p:cNvPr id="3" name="图片 1"/>
          <p:cNvPicPr>
            <a:picLocks noChangeAspect="1"/>
          </p:cNvPicPr>
          <p:nvPr/>
        </p:nvPicPr>
        <p:blipFill>
          <a:blip r:embed="rId3"/>
          <a:stretch>
            <a:fillRect/>
          </a:stretch>
        </p:blipFill>
        <p:spPr>
          <a:xfrm>
            <a:off x="654685" y="1641475"/>
            <a:ext cx="5812155" cy="3721100"/>
          </a:xfrm>
          <a:prstGeom prst="rect">
            <a:avLst/>
          </a:prstGeom>
          <a:noFill/>
          <a:ln>
            <a:noFill/>
          </a:ln>
        </p:spPr>
      </p:pic>
      <p:pic>
        <p:nvPicPr>
          <p:cNvPr id="2" name="图片 2"/>
          <p:cNvPicPr>
            <a:picLocks noChangeAspect="1"/>
          </p:cNvPicPr>
          <p:nvPr>
            <p:custDataLst>
              <p:tags r:id="rId1"/>
            </p:custDataLst>
          </p:nvPr>
        </p:nvPicPr>
        <p:blipFill>
          <a:blip r:embed="rId4"/>
          <a:stretch>
            <a:fillRect/>
          </a:stretch>
        </p:blipFill>
        <p:spPr>
          <a:xfrm>
            <a:off x="4935855" y="2345055"/>
            <a:ext cx="5801995" cy="3869690"/>
          </a:xfrm>
          <a:prstGeom prst="rect">
            <a:avLst/>
          </a:prstGeom>
          <a:noFill/>
          <a:ln>
            <a:noFill/>
          </a:ln>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77850" y="1124068"/>
            <a:ext cx="2631440" cy="460375"/>
          </a:xfrm>
          <a:prstGeom prst="rect">
            <a:avLst/>
          </a:prstGeom>
          <a:noFill/>
        </p:spPr>
        <p:txBody>
          <a:bodyPr wrap="square" rtlCol="0" anchor="t">
            <a:spAutoFit/>
          </a:bodyPr>
          <a:lstStyle/>
          <a:p>
            <a:r>
              <a:rPr lang="en-US" altLang="zh-CN" sz="2400" dirty="0"/>
              <a:t>R8</a:t>
            </a:r>
            <a:r>
              <a:rPr lang="zh-CN" altLang="en-US" sz="2400" dirty="0"/>
              <a:t>数据集</a:t>
            </a:r>
            <a:endParaRPr lang="zh-CN" altLang="en-US" dirty="0"/>
          </a:p>
        </p:txBody>
      </p:sp>
      <p:sp>
        <p:nvSpPr>
          <p:cNvPr id="8" name="内容占位符 1"/>
          <p:cNvSpPr txBox="1"/>
          <p:nvPr/>
        </p:nvSpPr>
        <p:spPr>
          <a:xfrm>
            <a:off x="755650" y="259080"/>
            <a:ext cx="6764655" cy="49720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—Text-GCN </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Demo</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展示</a:t>
            </a:r>
          </a:p>
        </p:txBody>
      </p:sp>
      <p:pic>
        <p:nvPicPr>
          <p:cNvPr id="4" name="图片 4"/>
          <p:cNvPicPr>
            <a:picLocks noChangeAspect="1"/>
          </p:cNvPicPr>
          <p:nvPr/>
        </p:nvPicPr>
        <p:blipFill>
          <a:blip r:embed="rId2"/>
          <a:stretch>
            <a:fillRect/>
          </a:stretch>
        </p:blipFill>
        <p:spPr>
          <a:xfrm>
            <a:off x="648018" y="1709420"/>
            <a:ext cx="5266055" cy="3293110"/>
          </a:xfrm>
          <a:prstGeom prst="rect">
            <a:avLst/>
          </a:prstGeom>
          <a:noFill/>
          <a:ln>
            <a:noFill/>
          </a:ln>
        </p:spPr>
      </p:pic>
      <p:pic>
        <p:nvPicPr>
          <p:cNvPr id="6" name="图片 5"/>
          <p:cNvPicPr>
            <a:picLocks noChangeAspect="1"/>
          </p:cNvPicPr>
          <p:nvPr/>
        </p:nvPicPr>
        <p:blipFill>
          <a:blip r:embed="rId3"/>
          <a:stretch>
            <a:fillRect/>
          </a:stretch>
        </p:blipFill>
        <p:spPr>
          <a:xfrm>
            <a:off x="3790315" y="2881630"/>
            <a:ext cx="7356475" cy="2980055"/>
          </a:xfrm>
          <a:prstGeom prst="rect">
            <a:avLst/>
          </a:prstGeom>
          <a:noFill/>
          <a:ln>
            <a:noFill/>
          </a:ln>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77850" y="1124068"/>
            <a:ext cx="2631440" cy="460375"/>
          </a:xfrm>
          <a:prstGeom prst="rect">
            <a:avLst/>
          </a:prstGeom>
          <a:noFill/>
        </p:spPr>
        <p:txBody>
          <a:bodyPr wrap="square" rtlCol="0" anchor="t">
            <a:spAutoFit/>
          </a:bodyPr>
          <a:lstStyle/>
          <a:p>
            <a:r>
              <a:rPr lang="en-US" altLang="zh-CN" sz="2400" dirty="0"/>
              <a:t>R52</a:t>
            </a:r>
            <a:r>
              <a:rPr lang="zh-CN" altLang="en-US" sz="2400" dirty="0"/>
              <a:t>数据集</a:t>
            </a:r>
            <a:endParaRPr lang="zh-CN" altLang="en-US" dirty="0"/>
          </a:p>
        </p:txBody>
      </p:sp>
      <p:sp>
        <p:nvSpPr>
          <p:cNvPr id="8" name="内容占位符 1"/>
          <p:cNvSpPr txBox="1"/>
          <p:nvPr/>
        </p:nvSpPr>
        <p:spPr>
          <a:xfrm>
            <a:off x="755650" y="259080"/>
            <a:ext cx="6764655" cy="49720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深度学习</a:t>
            </a:r>
            <a:r>
              <a:rPr kumimoji="0" lang="en-US" altLang="zh-CN"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—Text-GCN </a:t>
            </a:r>
            <a:r>
              <a:rPr kumimoji="0" 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Demo</a:t>
            </a:r>
            <a:r>
              <a:rPr kumimoji="0" lang="zh-CN" altLang="en-US" b="0" i="0" u="none" strike="noStrike" kern="1200" cap="none" spc="3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展示</a:t>
            </a:r>
          </a:p>
        </p:txBody>
      </p:sp>
      <p:pic>
        <p:nvPicPr>
          <p:cNvPr id="4" name="图片 8"/>
          <p:cNvPicPr>
            <a:picLocks noChangeAspect="1"/>
          </p:cNvPicPr>
          <p:nvPr/>
        </p:nvPicPr>
        <p:blipFill>
          <a:blip r:embed="rId2"/>
          <a:stretch>
            <a:fillRect/>
          </a:stretch>
        </p:blipFill>
        <p:spPr>
          <a:xfrm>
            <a:off x="755650" y="1737995"/>
            <a:ext cx="6108065" cy="3919220"/>
          </a:xfrm>
          <a:prstGeom prst="rect">
            <a:avLst/>
          </a:prstGeom>
          <a:noFill/>
          <a:ln>
            <a:noFill/>
          </a:ln>
        </p:spPr>
      </p:pic>
      <p:pic>
        <p:nvPicPr>
          <p:cNvPr id="9" name="图片 9"/>
          <p:cNvPicPr>
            <a:picLocks noChangeAspect="1"/>
          </p:cNvPicPr>
          <p:nvPr/>
        </p:nvPicPr>
        <p:blipFill>
          <a:blip r:embed="rId3"/>
          <a:stretch>
            <a:fillRect/>
          </a:stretch>
        </p:blipFill>
        <p:spPr>
          <a:xfrm>
            <a:off x="5353685" y="2360613"/>
            <a:ext cx="5273040" cy="3813175"/>
          </a:xfrm>
          <a:prstGeom prst="rect">
            <a:avLst/>
          </a:prstGeom>
          <a:noFill/>
          <a:ln>
            <a:noFill/>
          </a:ln>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113809" y="3037978"/>
            <a:ext cx="3964381" cy="782043"/>
            <a:chOff x="5181690" y="2820871"/>
            <a:chExt cx="2516756" cy="550893"/>
          </a:xfrm>
        </p:grpSpPr>
        <p:sp>
          <p:nvSpPr>
            <p:cNvPr id="4" name="椭圆 3"/>
            <p:cNvSpPr/>
            <p:nvPr/>
          </p:nvSpPr>
          <p:spPr>
            <a:xfrm>
              <a:off x="5181690" y="2820871"/>
              <a:ext cx="505178"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4</a:t>
              </a:r>
            </a:p>
          </p:txBody>
        </p:sp>
        <p:sp>
          <p:nvSpPr>
            <p:cNvPr id="8" name="文本框 7"/>
            <p:cNvSpPr txBox="1"/>
            <p:nvPr/>
          </p:nvSpPr>
          <p:spPr>
            <a:xfrm>
              <a:off x="5936743" y="2914806"/>
              <a:ext cx="1761703" cy="333385"/>
            </a:xfrm>
            <a:prstGeom prst="rect">
              <a:avLst/>
            </a:prstGeom>
            <a:noFill/>
          </p:spPr>
          <p:txBody>
            <a:bodyPr wrap="square" lIns="0" tIns="0" rIns="0" bIns="0" rtlCol="0">
              <a:spAutoFit/>
            </a:bodyPr>
            <a:lstStyle/>
            <a:p>
              <a:pPr>
                <a:lnSpc>
                  <a:spcPct val="120000"/>
                </a:lnSpc>
              </a:pPr>
              <a:r>
                <a:rPr lang="zh-CN" altLang="en-US" sz="2800" b="1" dirty="0">
                  <a:cs typeface="+mn-ea"/>
                  <a:sym typeface="+mn-lt"/>
                </a:rPr>
                <a:t>实验结果分析</a:t>
              </a:r>
            </a:p>
          </p:txBody>
        </p:sp>
      </p:grpSp>
      <p:sp>
        <p:nvSpPr>
          <p:cNvPr id="3" name="文本占位符 2"/>
          <p:cNvSpPr>
            <a:spLocks noGrp="1"/>
          </p:cNvSpPr>
          <p:nvPr/>
        </p:nvSpPr>
        <p:spPr>
          <a:xfrm>
            <a:off x="9103524" y="5849476"/>
            <a:ext cx="2595716" cy="521725"/>
          </a:xfrm>
          <a:prstGeom prst="rect">
            <a:avLst/>
          </a:prstGeom>
          <a:noFill/>
          <a:ln>
            <a:noFill/>
          </a:ln>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dirty="0"/>
              <a:t>展示人：张鑫   </a:t>
            </a:r>
            <a:endParaRPr lang="en-US" altLang="zh-CN" sz="2400" b="1" dirty="0"/>
          </a:p>
          <a:p>
            <a:pPr marL="0" indent="0">
              <a:buNone/>
            </a:pPr>
            <a:endParaRPr lang="zh-CN" altLang="en-US" sz="2400" b="1" dirty="0"/>
          </a:p>
        </p:txBody>
      </p:sp>
    </p:spTree>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b="1" dirty="0">
                <a:latin typeface="+mn-ea"/>
              </a:rPr>
              <a:t>文本分类论文</a:t>
            </a:r>
            <a:endParaRPr lang="en-US" altLang="zh-CN" sz="2200" b="1" dirty="0">
              <a:latin typeface="+mn-ea"/>
            </a:endParaRPr>
          </a:p>
        </p:txBody>
      </p:sp>
      <p:sp>
        <p:nvSpPr>
          <p:cNvPr id="9" name="标题 8">
            <a:extLst>
              <a:ext uri="{FF2B5EF4-FFF2-40B4-BE49-F238E27FC236}">
                <a16:creationId xmlns:a16="http://schemas.microsoft.com/office/drawing/2014/main" id="{299CC357-0B85-4337-AB9E-23D9D2CC68FE}"/>
              </a:ext>
            </a:extLst>
          </p:cNvPr>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实验结果分析</a:t>
            </a:r>
          </a:p>
        </p:txBody>
      </p:sp>
      <p:graphicFrame>
        <p:nvGraphicFramePr>
          <p:cNvPr id="4" name="图表 3">
            <a:extLst>
              <a:ext uri="{FF2B5EF4-FFF2-40B4-BE49-F238E27FC236}">
                <a16:creationId xmlns:a16="http://schemas.microsoft.com/office/drawing/2014/main" id="{3B1DCAEF-C41A-4B46-B4F0-CBD069A80523}"/>
              </a:ext>
            </a:extLst>
          </p:cNvPr>
          <p:cNvGraphicFramePr/>
          <p:nvPr>
            <p:extLst>
              <p:ext uri="{D42A27DB-BD31-4B8C-83A1-F6EECF244321}">
                <p14:modId xmlns:p14="http://schemas.microsoft.com/office/powerpoint/2010/main" val="2370620351"/>
              </p:ext>
            </p:extLst>
          </p:nvPr>
        </p:nvGraphicFramePr>
        <p:xfrm>
          <a:off x="2489241" y="1709370"/>
          <a:ext cx="7204364" cy="3912527"/>
        </p:xfrm>
        <a:graphic>
          <a:graphicData uri="http://schemas.openxmlformats.org/drawingml/2006/chart">
            <c:chart xmlns:c="http://schemas.openxmlformats.org/drawingml/2006/chart" xmlns:r="http://schemas.openxmlformats.org/officeDocument/2006/relationships" r:id="rId3"/>
          </a:graphicData>
        </a:graphic>
      </p:graphicFrame>
      <p:sp>
        <p:nvSpPr>
          <p:cNvPr id="5" name="文本框 4">
            <a:extLst>
              <a:ext uri="{FF2B5EF4-FFF2-40B4-BE49-F238E27FC236}">
                <a16:creationId xmlns:a16="http://schemas.microsoft.com/office/drawing/2014/main" id="{872796FE-1E19-43D1-8FDD-326474D3DF97}"/>
              </a:ext>
            </a:extLst>
          </p:cNvPr>
          <p:cNvSpPr txBox="1"/>
          <p:nvPr/>
        </p:nvSpPr>
        <p:spPr>
          <a:xfrm>
            <a:off x="5170337" y="5722784"/>
            <a:ext cx="1659429" cy="338554"/>
          </a:xfrm>
          <a:prstGeom prst="rect">
            <a:avLst/>
          </a:prstGeom>
          <a:noFill/>
        </p:spPr>
        <p:txBody>
          <a:bodyPr wrap="none" rtlCol="0">
            <a:spAutoFit/>
          </a:bodyPr>
          <a:lstStyle/>
          <a:p>
            <a:r>
              <a:rPr lang="zh-CN" altLang="en-US" sz="1600" dirty="0"/>
              <a:t>数据来源：</a:t>
            </a:r>
            <a:r>
              <a:rPr lang="en-US" altLang="zh-CN" sz="1600" dirty="0"/>
              <a:t>dblp</a:t>
            </a:r>
            <a:endParaRPr lang="zh-CN" altLang="en-US" sz="1600" dirty="0"/>
          </a:p>
        </p:txBody>
      </p:sp>
    </p:spTree>
    <p:extLst>
      <p:ext uri="{BB962C8B-B14F-4D97-AF65-F5344CB8AC3E}">
        <p14:creationId xmlns:p14="http://schemas.microsoft.com/office/powerpoint/2010/main" val="3414696700"/>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b="1" dirty="0">
                <a:latin typeface="+mn-ea"/>
              </a:rPr>
              <a:t>文本分类模型评价指标</a:t>
            </a:r>
            <a:endParaRPr lang="en-US" altLang="zh-CN" sz="2200" b="1" dirty="0">
              <a:latin typeface="+mn-ea"/>
            </a:endParaRPr>
          </a:p>
        </p:txBody>
      </p:sp>
      <p:sp>
        <p:nvSpPr>
          <p:cNvPr id="9" name="标题 8">
            <a:extLst>
              <a:ext uri="{FF2B5EF4-FFF2-40B4-BE49-F238E27FC236}">
                <a16:creationId xmlns:a16="http://schemas.microsoft.com/office/drawing/2014/main" id="{299CC357-0B85-4337-AB9E-23D9D2CC68FE}"/>
              </a:ext>
            </a:extLst>
          </p:cNvPr>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实验结果分析</a:t>
            </a:r>
          </a:p>
        </p:txBody>
      </p:sp>
      <p:pic>
        <p:nvPicPr>
          <p:cNvPr id="3" name="图片 2">
            <a:extLst>
              <a:ext uri="{FF2B5EF4-FFF2-40B4-BE49-F238E27FC236}">
                <a16:creationId xmlns:a16="http://schemas.microsoft.com/office/drawing/2014/main" id="{8F2B6F0E-28F3-4C7D-A6AA-A14782EF1F6E}"/>
              </a:ext>
            </a:extLst>
          </p:cNvPr>
          <p:cNvPicPr>
            <a:picLocks noChangeAspect="1"/>
          </p:cNvPicPr>
          <p:nvPr/>
        </p:nvPicPr>
        <p:blipFill>
          <a:blip r:embed="rId3"/>
          <a:stretch>
            <a:fillRect/>
          </a:stretch>
        </p:blipFill>
        <p:spPr>
          <a:xfrm>
            <a:off x="842251" y="2433915"/>
            <a:ext cx="3969894" cy="2650631"/>
          </a:xfrm>
          <a:prstGeom prst="rect">
            <a:avLst/>
          </a:prstGeom>
        </p:spPr>
      </p:pic>
      <p:sp>
        <p:nvSpPr>
          <p:cNvPr id="8" name="文本框 7">
            <a:extLst>
              <a:ext uri="{FF2B5EF4-FFF2-40B4-BE49-F238E27FC236}">
                <a16:creationId xmlns:a16="http://schemas.microsoft.com/office/drawing/2014/main" id="{33B3DD3C-1667-4A38-8F2B-438EDD51040C}"/>
              </a:ext>
            </a:extLst>
          </p:cNvPr>
          <p:cNvSpPr txBox="1"/>
          <p:nvPr/>
        </p:nvSpPr>
        <p:spPr>
          <a:xfrm>
            <a:off x="6091424" y="3364377"/>
            <a:ext cx="6100618" cy="369332"/>
          </a:xfrm>
          <a:prstGeom prst="rect">
            <a:avLst/>
          </a:prstGeom>
          <a:noFill/>
        </p:spPr>
        <p:txBody>
          <a:bodyPr wrap="square">
            <a:spAutoFit/>
          </a:bodyPr>
          <a:lstStyle/>
          <a:p>
            <a:pPr algn="l"/>
            <a:r>
              <a:rPr lang="zh-CN" altLang="en-US" dirty="0">
                <a:latin typeface="PingFang SC"/>
              </a:rPr>
              <a:t>精确率</a:t>
            </a:r>
            <a:r>
              <a:rPr lang="zh-CN" altLang="en-US" i="0" dirty="0">
                <a:effectLst/>
                <a:latin typeface="PingFang SC"/>
              </a:rPr>
              <a:t>与召回率</a:t>
            </a:r>
          </a:p>
        </p:txBody>
      </p:sp>
      <p:pic>
        <p:nvPicPr>
          <p:cNvPr id="1026" name="Picture 2">
            <a:extLst>
              <a:ext uri="{FF2B5EF4-FFF2-40B4-BE49-F238E27FC236}">
                <a16:creationId xmlns:a16="http://schemas.microsoft.com/office/drawing/2014/main" id="{4916E1B4-6AC4-489F-AD91-D710241E7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424" y="3821690"/>
            <a:ext cx="24193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BAC57BA-76D7-4188-8C28-67435DAF5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4666" y="3859789"/>
            <a:ext cx="1619250" cy="52387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B729E020-2EB6-493D-B3A2-FA0EC2E671D5}"/>
              </a:ext>
            </a:extLst>
          </p:cNvPr>
          <p:cNvSpPr txBox="1"/>
          <p:nvPr/>
        </p:nvSpPr>
        <p:spPr>
          <a:xfrm>
            <a:off x="6091382" y="2374674"/>
            <a:ext cx="6100618" cy="369332"/>
          </a:xfrm>
          <a:prstGeom prst="rect">
            <a:avLst/>
          </a:prstGeom>
          <a:noFill/>
        </p:spPr>
        <p:txBody>
          <a:bodyPr wrap="square">
            <a:spAutoFit/>
          </a:bodyPr>
          <a:lstStyle/>
          <a:p>
            <a:pPr algn="l"/>
            <a:r>
              <a:rPr lang="zh-CN" altLang="en-US" i="0" dirty="0">
                <a:effectLst/>
                <a:latin typeface="PingFang SC"/>
              </a:rPr>
              <a:t>准确率</a:t>
            </a:r>
          </a:p>
        </p:txBody>
      </p:sp>
      <p:sp>
        <p:nvSpPr>
          <p:cNvPr id="11" name="文本框 10">
            <a:extLst>
              <a:ext uri="{FF2B5EF4-FFF2-40B4-BE49-F238E27FC236}">
                <a16:creationId xmlns:a16="http://schemas.microsoft.com/office/drawing/2014/main" id="{DCB8C5E3-8004-4B56-9A2C-0AEE8E3434FD}"/>
              </a:ext>
            </a:extLst>
          </p:cNvPr>
          <p:cNvSpPr txBox="1"/>
          <p:nvPr/>
        </p:nvSpPr>
        <p:spPr>
          <a:xfrm>
            <a:off x="6091382" y="4509744"/>
            <a:ext cx="6100618" cy="369332"/>
          </a:xfrm>
          <a:prstGeom prst="rect">
            <a:avLst/>
          </a:prstGeom>
          <a:noFill/>
        </p:spPr>
        <p:txBody>
          <a:bodyPr wrap="square">
            <a:spAutoFit/>
          </a:bodyPr>
          <a:lstStyle/>
          <a:p>
            <a:pPr algn="l"/>
            <a:r>
              <a:rPr lang="en-US" altLang="zh-CN" i="0" dirty="0">
                <a:effectLst/>
                <a:latin typeface="PingFang SC"/>
              </a:rPr>
              <a:t>F1-Score</a:t>
            </a:r>
            <a:endParaRPr lang="zh-CN" altLang="en-US" i="0" dirty="0">
              <a:effectLst/>
              <a:latin typeface="PingFang SC"/>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256F790C-ACE6-4749-A471-2DE0CA88A7C2}"/>
                  </a:ext>
                </a:extLst>
              </p:cNvPr>
              <p:cNvSpPr txBox="1"/>
              <p:nvPr/>
            </p:nvSpPr>
            <p:spPr>
              <a:xfrm>
                <a:off x="6091382" y="5084546"/>
                <a:ext cx="2025939" cy="4741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200" i="1" smtClean="0">
                              <a:solidFill>
                                <a:srgbClr val="836967"/>
                              </a:solidFill>
                              <a:latin typeface="Cambria Math" panose="02040503050406030204" pitchFamily="18" charset="0"/>
                            </a:rPr>
                          </m:ctrlPr>
                        </m:sSubPr>
                        <m:e>
                          <m:r>
                            <a:rPr lang="zh-CN" altLang="en-US" sz="1200" i="1">
                              <a:latin typeface="Cambria Math" panose="02040503050406030204" pitchFamily="18" charset="0"/>
                            </a:rPr>
                            <m:t>𝐹</m:t>
                          </m:r>
                        </m:e>
                        <m:sub>
                          <m:r>
                            <a:rPr lang="zh-CN" altLang="en-US" sz="1200" i="0">
                              <a:latin typeface="Cambria Math" panose="02040503050406030204" pitchFamily="18" charset="0"/>
                            </a:rPr>
                            <m:t>1</m:t>
                          </m:r>
                        </m:sub>
                      </m:sSub>
                      <m:r>
                        <a:rPr lang="zh-CN" altLang="en-US" sz="1200" i="0">
                          <a:latin typeface="Cambria Math" panose="02040503050406030204" pitchFamily="18" charset="0"/>
                        </a:rPr>
                        <m:t>=</m:t>
                      </m:r>
                      <m:f>
                        <m:fPr>
                          <m:ctrlPr>
                            <a:rPr lang="zh-CN" altLang="en-US" sz="1200" i="1">
                              <a:solidFill>
                                <a:srgbClr val="836967"/>
                              </a:solidFill>
                              <a:latin typeface="Cambria Math" panose="02040503050406030204" pitchFamily="18" charset="0"/>
                            </a:rPr>
                          </m:ctrlPr>
                        </m:fPr>
                        <m:num>
                          <m:r>
                            <a:rPr lang="zh-CN" altLang="en-US" sz="1200" i="0">
                              <a:latin typeface="Cambria Math" panose="02040503050406030204" pitchFamily="18" charset="0"/>
                            </a:rPr>
                            <m:t>2×</m:t>
                          </m:r>
                          <m:r>
                            <a:rPr lang="zh-CN" altLang="en-US" sz="1200" i="1">
                              <a:latin typeface="Cambria Math" panose="02040503050406030204" pitchFamily="18" charset="0"/>
                            </a:rPr>
                            <m:t>𝑝𝑟𝑒𝑐𝑖𝑠</m:t>
                          </m:r>
                          <m:r>
                            <m:rPr>
                              <m:sty m:val="p"/>
                            </m:rPr>
                            <a:rPr lang="en-US" altLang="zh-CN" sz="1200" i="1">
                              <a:latin typeface="Cambria Math" panose="02040503050406030204" pitchFamily="18" charset="0"/>
                            </a:rPr>
                            <m:t>ion</m:t>
                          </m:r>
                          <m:r>
                            <a:rPr lang="zh-CN" altLang="en-US" sz="1200" i="0">
                              <a:latin typeface="Cambria Math" panose="02040503050406030204" pitchFamily="18" charset="0"/>
                            </a:rPr>
                            <m:t>×</m:t>
                          </m:r>
                          <m:r>
                            <m:rPr>
                              <m:sty m:val="p"/>
                            </m:rPr>
                            <a:rPr lang="en-US" altLang="zh-CN" sz="1200" i="1">
                              <a:latin typeface="Cambria Math" panose="02040503050406030204" pitchFamily="18" charset="0"/>
                            </a:rPr>
                            <m:t>recall</m:t>
                          </m:r>
                        </m:num>
                        <m:den>
                          <m:r>
                            <a:rPr lang="zh-CN" altLang="en-US" sz="1200" i="1">
                              <a:latin typeface="Cambria Math" panose="02040503050406030204" pitchFamily="18" charset="0"/>
                            </a:rPr>
                            <m:t>𝑝𝑟𝑒𝑐𝑖𝑠</m:t>
                          </m:r>
                          <m:r>
                            <m:rPr>
                              <m:sty m:val="p"/>
                            </m:rPr>
                            <a:rPr lang="en-US" altLang="zh-CN" sz="1200" i="1">
                              <a:latin typeface="Cambria Math" panose="02040503050406030204" pitchFamily="18" charset="0"/>
                            </a:rPr>
                            <m:t>ion</m:t>
                          </m:r>
                          <m:r>
                            <a:rPr lang="en-US" altLang="zh-CN" sz="1200" i="1">
                              <a:latin typeface="Cambria Math" panose="02040503050406030204" pitchFamily="18" charset="0"/>
                            </a:rPr>
                            <m:t>+</m:t>
                          </m:r>
                          <m:r>
                            <m:rPr>
                              <m:sty m:val="p"/>
                            </m:rPr>
                            <a:rPr lang="en-US" altLang="zh-CN" sz="1200" i="1">
                              <a:latin typeface="Cambria Math" panose="02040503050406030204" pitchFamily="18" charset="0"/>
                            </a:rPr>
                            <m:t>recall</m:t>
                          </m:r>
                        </m:den>
                      </m:f>
                    </m:oMath>
                  </m:oMathPara>
                </a14:m>
                <a:endParaRPr lang="zh-CN" altLang="en-US" sz="1200" dirty="0"/>
              </a:p>
            </p:txBody>
          </p:sp>
        </mc:Choice>
        <mc:Fallback xmlns="">
          <p:sp>
            <p:nvSpPr>
              <p:cNvPr id="13" name="文本框 12">
                <a:extLst>
                  <a:ext uri="{FF2B5EF4-FFF2-40B4-BE49-F238E27FC236}">
                    <a16:creationId xmlns:a16="http://schemas.microsoft.com/office/drawing/2014/main" id="{256F790C-ACE6-4749-A471-2DE0CA88A7C2}"/>
                  </a:ext>
                </a:extLst>
              </p:cNvPr>
              <p:cNvSpPr txBox="1">
                <a:spLocks noRot="1" noChangeAspect="1" noMove="1" noResize="1" noEditPoints="1" noAdjustHandles="1" noChangeArrowheads="1" noChangeShapeType="1" noTextEdit="1"/>
              </p:cNvSpPr>
              <p:nvPr/>
            </p:nvSpPr>
            <p:spPr>
              <a:xfrm>
                <a:off x="6091382" y="5084546"/>
                <a:ext cx="2025939" cy="474104"/>
              </a:xfrm>
              <a:prstGeom prst="rect">
                <a:avLst/>
              </a:prstGeom>
              <a:blipFill>
                <a:blip r:embed="rId6"/>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15ABC14-0575-4E71-8BF4-7B7EDA43971E}"/>
                  </a:ext>
                </a:extLst>
              </p:cNvPr>
              <p:cNvSpPr txBox="1"/>
              <p:nvPr/>
            </p:nvSpPr>
            <p:spPr>
              <a:xfrm>
                <a:off x="6091382" y="2791834"/>
                <a:ext cx="2068223" cy="458844"/>
              </a:xfrm>
              <a:prstGeom prst="rect">
                <a:avLst/>
              </a:prstGeom>
              <a:noFill/>
            </p:spPr>
            <p:txBody>
              <a:bodyPr wrap="square">
                <a:spAutoFit/>
              </a:bodyPr>
              <a:lstStyle>
                <a:defPPr>
                  <a:defRPr lang="zh-CN"/>
                </a:defPPr>
                <a:lvl1pPr>
                  <a:defRPr sz="1200" i="1">
                    <a:solidFill>
                      <a:srgbClr val="836967"/>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m:rPr>
                          <m:sty m:val="p"/>
                        </m:rPr>
                        <a:rPr lang="zh-CN" altLang="en-US" i="0" smtClean="0">
                          <a:solidFill>
                            <a:schemeClr val="tx1"/>
                          </a:solidFill>
                          <a:latin typeface="Cambria Math" panose="02040503050406030204" pitchFamily="18" charset="0"/>
                        </a:rPr>
                        <m:t>Accurac</m:t>
                      </m:r>
                      <m:r>
                        <m:rPr>
                          <m:sty m:val="p"/>
                        </m:rPr>
                        <a:rPr lang="en-US" altLang="zh-CN">
                          <a:solidFill>
                            <a:schemeClr val="tx1"/>
                          </a:solidFill>
                          <a:latin typeface="Cambria Math" panose="02040503050406030204" pitchFamily="18" charset="0"/>
                        </a:rPr>
                        <m:t>y</m:t>
                      </m:r>
                      <m:r>
                        <a:rPr lang="zh-CN" altLang="en-US" i="0">
                          <a:solidFill>
                            <a:schemeClr val="tx1"/>
                          </a:solidFill>
                          <a:latin typeface="Cambria Math" panose="02040503050406030204" pitchFamily="18" charset="0"/>
                        </a:rPr>
                        <m:t>=</m:t>
                      </m:r>
                      <m:f>
                        <m:fPr>
                          <m:ctrlPr>
                            <a:rPr lang="zh-CN" altLang="en-US" i="1">
                              <a:solidFill>
                                <a:schemeClr val="tx1"/>
                              </a:solidFill>
                              <a:latin typeface="Cambria Math" panose="02040503050406030204" pitchFamily="18" charset="0"/>
                            </a:rPr>
                          </m:ctrlPr>
                        </m:fPr>
                        <m:num>
                          <m:r>
                            <m:rPr>
                              <m:sty m:val="p"/>
                            </m:rPr>
                            <a:rPr lang="en-US" altLang="zh-CN">
                              <a:solidFill>
                                <a:schemeClr val="tx1"/>
                              </a:solidFill>
                              <a:latin typeface="Cambria Math" panose="02040503050406030204" pitchFamily="18" charset="0"/>
                            </a:rPr>
                            <m:t>tp</m:t>
                          </m:r>
                          <m:r>
                            <a:rPr lang="en-US" altLang="zh-CN">
                              <a:solidFill>
                                <a:schemeClr val="tx1"/>
                              </a:solidFill>
                              <a:latin typeface="Cambria Math" panose="02040503050406030204" pitchFamily="18" charset="0"/>
                            </a:rPr>
                            <m:t>+</m:t>
                          </m:r>
                          <m:r>
                            <m:rPr>
                              <m:sty m:val="p"/>
                            </m:rPr>
                            <a:rPr lang="en-US" altLang="zh-CN">
                              <a:solidFill>
                                <a:schemeClr val="tx1"/>
                              </a:solidFill>
                              <a:latin typeface="Cambria Math" panose="02040503050406030204" pitchFamily="18" charset="0"/>
                            </a:rPr>
                            <m:t>tn</m:t>
                          </m:r>
                        </m:num>
                        <m:den>
                          <m:r>
                            <m:rPr>
                              <m:sty m:val="p"/>
                            </m:rPr>
                            <a:rPr lang="en-US" altLang="zh-CN">
                              <a:solidFill>
                                <a:schemeClr val="tx1"/>
                              </a:solidFill>
                              <a:latin typeface="Cambria Math" panose="02040503050406030204" pitchFamily="18" charset="0"/>
                            </a:rPr>
                            <m:t>tp</m:t>
                          </m:r>
                          <m:r>
                            <a:rPr lang="en-US" altLang="zh-CN">
                              <a:solidFill>
                                <a:schemeClr val="tx1"/>
                              </a:solidFill>
                              <a:latin typeface="Cambria Math" panose="02040503050406030204" pitchFamily="18" charset="0"/>
                            </a:rPr>
                            <m:t>+</m:t>
                          </m:r>
                          <m:r>
                            <m:rPr>
                              <m:sty m:val="p"/>
                            </m:rPr>
                            <a:rPr lang="en-US" altLang="zh-CN">
                              <a:solidFill>
                                <a:schemeClr val="tx1"/>
                              </a:solidFill>
                              <a:latin typeface="Cambria Math" panose="02040503050406030204" pitchFamily="18" charset="0"/>
                            </a:rPr>
                            <m:t>fp</m:t>
                          </m:r>
                          <m:r>
                            <a:rPr lang="en-US" altLang="zh-CN">
                              <a:solidFill>
                                <a:schemeClr val="tx1"/>
                              </a:solidFill>
                              <a:latin typeface="Cambria Math" panose="02040503050406030204" pitchFamily="18" charset="0"/>
                            </a:rPr>
                            <m:t>+</m:t>
                          </m:r>
                          <m:r>
                            <m:rPr>
                              <m:sty m:val="p"/>
                            </m:rPr>
                            <a:rPr lang="en-US" altLang="zh-CN">
                              <a:solidFill>
                                <a:schemeClr val="tx1"/>
                              </a:solidFill>
                              <a:latin typeface="Cambria Math" panose="02040503050406030204" pitchFamily="18" charset="0"/>
                            </a:rPr>
                            <m:t>fn</m:t>
                          </m:r>
                          <m:r>
                            <a:rPr lang="en-US" altLang="zh-CN">
                              <a:solidFill>
                                <a:schemeClr val="tx1"/>
                              </a:solidFill>
                              <a:latin typeface="Cambria Math" panose="02040503050406030204" pitchFamily="18" charset="0"/>
                            </a:rPr>
                            <m:t>+</m:t>
                          </m:r>
                          <m:r>
                            <m:rPr>
                              <m:sty m:val="p"/>
                            </m:rPr>
                            <a:rPr lang="en-US" altLang="zh-CN">
                              <a:solidFill>
                                <a:schemeClr val="tx1"/>
                              </a:solidFill>
                              <a:latin typeface="Cambria Math" panose="02040503050406030204" pitchFamily="18" charset="0"/>
                            </a:rPr>
                            <m:t>tn</m:t>
                          </m:r>
                        </m:den>
                      </m:f>
                    </m:oMath>
                  </m:oMathPara>
                </a14:m>
                <a:endParaRPr lang="zh-CN" altLang="en-US" i="0" dirty="0">
                  <a:solidFill>
                    <a:schemeClr val="tx1"/>
                  </a:solidFill>
                </a:endParaRPr>
              </a:p>
            </p:txBody>
          </p:sp>
        </mc:Choice>
        <mc:Fallback xmlns="">
          <p:sp>
            <p:nvSpPr>
              <p:cNvPr id="15" name="文本框 14">
                <a:extLst>
                  <a:ext uri="{FF2B5EF4-FFF2-40B4-BE49-F238E27FC236}">
                    <a16:creationId xmlns:a16="http://schemas.microsoft.com/office/drawing/2014/main" id="{A15ABC14-0575-4E71-8BF4-7B7EDA43971E}"/>
                  </a:ext>
                </a:extLst>
              </p:cNvPr>
              <p:cNvSpPr txBox="1">
                <a:spLocks noRot="1" noChangeAspect="1" noMove="1" noResize="1" noEditPoints="1" noAdjustHandles="1" noChangeArrowheads="1" noChangeShapeType="1" noTextEdit="1"/>
              </p:cNvSpPr>
              <p:nvPr/>
            </p:nvSpPr>
            <p:spPr>
              <a:xfrm>
                <a:off x="6091382" y="2791834"/>
                <a:ext cx="2068223" cy="458844"/>
              </a:xfrm>
              <a:prstGeom prst="rect">
                <a:avLst/>
              </a:prstGeom>
              <a:blipFill>
                <a:blip r:embed="rId7"/>
                <a:stretch>
                  <a:fillRect b="-5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08977426"/>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b="1" dirty="0">
                <a:latin typeface="+mn-ea"/>
              </a:rPr>
              <a:t>文本分类常用中文数据集</a:t>
            </a:r>
            <a:endParaRPr lang="en-US" altLang="zh-CN" sz="2200" b="1" dirty="0">
              <a:latin typeface="+mn-ea"/>
            </a:endParaRPr>
          </a:p>
        </p:txBody>
      </p:sp>
      <p:sp>
        <p:nvSpPr>
          <p:cNvPr id="9" name="标题 8">
            <a:extLst>
              <a:ext uri="{FF2B5EF4-FFF2-40B4-BE49-F238E27FC236}">
                <a16:creationId xmlns:a16="http://schemas.microsoft.com/office/drawing/2014/main" id="{299CC357-0B85-4337-AB9E-23D9D2CC68FE}"/>
              </a:ext>
            </a:extLst>
          </p:cNvPr>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实验结果分析</a:t>
            </a:r>
          </a:p>
        </p:txBody>
      </p:sp>
      <p:sp>
        <p:nvSpPr>
          <p:cNvPr id="5" name="文本框 4">
            <a:extLst>
              <a:ext uri="{FF2B5EF4-FFF2-40B4-BE49-F238E27FC236}">
                <a16:creationId xmlns:a16="http://schemas.microsoft.com/office/drawing/2014/main" id="{949F883B-D06B-4A22-A1BA-D04805E110C0}"/>
              </a:ext>
            </a:extLst>
          </p:cNvPr>
          <p:cNvSpPr txBox="1"/>
          <p:nvPr/>
        </p:nvSpPr>
        <p:spPr>
          <a:xfrm>
            <a:off x="1424142" y="1846949"/>
            <a:ext cx="9816513" cy="3372077"/>
          </a:xfrm>
          <a:prstGeom prst="rect">
            <a:avLst/>
          </a:prstGeom>
          <a:noFill/>
        </p:spPr>
        <p:txBody>
          <a:bodyPr wrap="square">
            <a:spAutoFit/>
          </a:bodyPr>
          <a:lstStyle/>
          <a:p>
            <a:pPr>
              <a:lnSpc>
                <a:spcPct val="150000"/>
              </a:lnSpc>
            </a:pPr>
            <a:r>
              <a:rPr lang="en-US" altLang="zh-CN" b="1" dirty="0"/>
              <a:t>1</a:t>
            </a:r>
            <a:r>
              <a:rPr lang="zh-CN" altLang="en-US" b="1" dirty="0"/>
              <a:t>、</a:t>
            </a:r>
            <a:r>
              <a:rPr lang="en-US" altLang="zh-CN" b="1" dirty="0"/>
              <a:t>THUCNews</a:t>
            </a:r>
            <a:r>
              <a:rPr lang="zh-CN" altLang="en-US" b="1" dirty="0"/>
              <a:t>数据集</a:t>
            </a:r>
            <a:endParaRPr lang="en-US" altLang="zh-CN" b="1" dirty="0"/>
          </a:p>
          <a:p>
            <a:pPr>
              <a:lnSpc>
                <a:spcPct val="150000"/>
              </a:lnSpc>
            </a:pPr>
            <a:r>
              <a:rPr lang="zh-CN" altLang="en-US" dirty="0"/>
              <a:t>新浪新闻</a:t>
            </a:r>
            <a:r>
              <a:rPr lang="en-US" altLang="zh-CN" dirty="0"/>
              <a:t>2005~2011</a:t>
            </a:r>
            <a:r>
              <a:rPr lang="zh-CN" altLang="en-US" dirty="0"/>
              <a:t>年间的历史数据筛选过滤生成</a:t>
            </a:r>
            <a:r>
              <a:rPr lang="en-US" altLang="zh-CN" dirty="0"/>
              <a:t> </a:t>
            </a:r>
            <a:r>
              <a:rPr lang="zh-CN" altLang="en-US" dirty="0"/>
              <a:t>（</a:t>
            </a:r>
            <a:r>
              <a:rPr lang="en-US" altLang="zh-CN" dirty="0"/>
              <a:t>74</a:t>
            </a:r>
            <a:r>
              <a:rPr lang="zh-CN" altLang="en-US" dirty="0"/>
              <a:t>万条，</a:t>
            </a:r>
            <a:r>
              <a:rPr lang="en-US" altLang="zh-CN" dirty="0"/>
              <a:t>14</a:t>
            </a:r>
            <a:r>
              <a:rPr lang="zh-CN" altLang="en-US" dirty="0"/>
              <a:t>个分类类别）</a:t>
            </a:r>
            <a:br>
              <a:rPr lang="zh-CN" altLang="en-US" dirty="0"/>
            </a:br>
            <a:r>
              <a:rPr lang="en-US" altLang="zh-CN" b="1" dirty="0"/>
              <a:t>2</a:t>
            </a:r>
            <a:r>
              <a:rPr lang="zh-CN" altLang="en-US" b="1" dirty="0"/>
              <a:t>、</a:t>
            </a:r>
            <a:r>
              <a:rPr lang="en-US" altLang="zh-CN" b="1" i="0" dirty="0">
                <a:effectLst/>
                <a:latin typeface="+mn-ea"/>
              </a:rPr>
              <a:t>simplifyweibo_4_moods</a:t>
            </a:r>
            <a:r>
              <a:rPr lang="zh-CN" altLang="en-US" b="1" i="0" dirty="0">
                <a:effectLst/>
                <a:latin typeface="-apple-system"/>
              </a:rPr>
              <a:t>数据集</a:t>
            </a:r>
            <a:endParaRPr lang="en-US" altLang="zh-CN" b="1" i="0" dirty="0">
              <a:effectLst/>
              <a:latin typeface="-apple-system"/>
            </a:endParaRPr>
          </a:p>
          <a:p>
            <a:pPr>
              <a:lnSpc>
                <a:spcPct val="150000"/>
              </a:lnSpc>
            </a:pPr>
            <a:r>
              <a:rPr lang="zh-CN" altLang="en-US" dirty="0"/>
              <a:t>带情感标注新浪微博 （</a:t>
            </a:r>
            <a:r>
              <a:rPr lang="en-US" altLang="zh-CN" dirty="0"/>
              <a:t>36</a:t>
            </a:r>
            <a:r>
              <a:rPr lang="zh-CN" altLang="en-US" dirty="0"/>
              <a:t>万条，</a:t>
            </a:r>
            <a:r>
              <a:rPr lang="en-US" altLang="zh-CN" dirty="0"/>
              <a:t>4</a:t>
            </a:r>
            <a:r>
              <a:rPr lang="zh-CN" altLang="en-US" dirty="0"/>
              <a:t>个分类类别）</a:t>
            </a:r>
            <a:endParaRPr lang="en-US" altLang="zh-CN" dirty="0"/>
          </a:p>
          <a:p>
            <a:pPr>
              <a:lnSpc>
                <a:spcPct val="150000"/>
              </a:lnSpc>
            </a:pPr>
            <a:r>
              <a:rPr lang="zh-CN" altLang="en-US" dirty="0"/>
              <a:t>喜悦约 </a:t>
            </a:r>
            <a:r>
              <a:rPr lang="en-US" altLang="zh-CN" dirty="0"/>
              <a:t>20 </a:t>
            </a:r>
            <a:r>
              <a:rPr lang="zh-CN" altLang="en-US" dirty="0"/>
              <a:t>万条，愤怒、厌恶、低落各约 </a:t>
            </a:r>
            <a:r>
              <a:rPr lang="en-US" altLang="zh-CN" dirty="0"/>
              <a:t>5 </a:t>
            </a:r>
            <a:r>
              <a:rPr lang="zh-CN" altLang="en-US" dirty="0"/>
              <a:t>万条</a:t>
            </a:r>
            <a:br>
              <a:rPr lang="zh-CN" altLang="en-US" dirty="0"/>
            </a:br>
            <a:r>
              <a:rPr lang="en-US" altLang="zh-CN" b="1" i="0" dirty="0">
                <a:effectLst/>
                <a:latin typeface="+mn-ea"/>
              </a:rPr>
              <a:t>3</a:t>
            </a:r>
            <a:r>
              <a:rPr lang="zh-CN" altLang="en-US" b="1" i="0" dirty="0">
                <a:effectLst/>
                <a:latin typeface="-apple-system"/>
              </a:rPr>
              <a:t>、复旦中文文本分类</a:t>
            </a:r>
            <a:r>
              <a:rPr lang="zh-CN" altLang="en-US" b="1" dirty="0">
                <a:latin typeface="-apple-system"/>
              </a:rPr>
              <a:t>数据集</a:t>
            </a:r>
            <a:endParaRPr lang="en-US" altLang="zh-CN" b="1" i="0" dirty="0">
              <a:effectLst/>
              <a:latin typeface="-apple-system"/>
            </a:endParaRPr>
          </a:p>
          <a:p>
            <a:pPr>
              <a:lnSpc>
                <a:spcPct val="150000"/>
              </a:lnSpc>
            </a:pPr>
            <a:r>
              <a:rPr lang="zh-CN" altLang="en-US" b="0" i="0" dirty="0">
                <a:effectLst/>
                <a:latin typeface="-apple-system"/>
              </a:rPr>
              <a:t>复旦大学李荣陆提供 （</a:t>
            </a:r>
            <a:r>
              <a:rPr lang="en-US" altLang="zh-CN" b="0" i="0" dirty="0">
                <a:effectLst/>
                <a:latin typeface="-apple-system"/>
              </a:rPr>
              <a:t>20</a:t>
            </a:r>
            <a:r>
              <a:rPr lang="zh-CN" altLang="en-US" b="0" i="0" dirty="0">
                <a:effectLst/>
                <a:latin typeface="-apple-system"/>
              </a:rPr>
              <a:t>个类别，</a:t>
            </a:r>
            <a:r>
              <a:rPr lang="en-US" altLang="zh-CN" b="0" i="0" dirty="0">
                <a:effectLst/>
                <a:latin typeface="-apple-system"/>
              </a:rPr>
              <a:t>9833</a:t>
            </a:r>
            <a:r>
              <a:rPr lang="zh-CN" altLang="en-US" b="0" i="0" dirty="0">
                <a:effectLst/>
                <a:latin typeface="-apple-system"/>
              </a:rPr>
              <a:t>篇测试文档和</a:t>
            </a:r>
            <a:r>
              <a:rPr lang="en-US" altLang="zh-CN" b="0" i="0" dirty="0">
                <a:effectLst/>
                <a:latin typeface="-apple-system"/>
              </a:rPr>
              <a:t>9804</a:t>
            </a:r>
            <a:r>
              <a:rPr lang="zh-CN" altLang="en-US" b="0" i="0" dirty="0">
                <a:effectLst/>
                <a:latin typeface="-apple-system"/>
              </a:rPr>
              <a:t>篇训练文档）</a:t>
            </a:r>
            <a:endParaRPr lang="en-US" altLang="zh-CN" b="0" i="0" dirty="0">
              <a:effectLst/>
              <a:latin typeface="-apple-system"/>
            </a:endParaRPr>
          </a:p>
          <a:p>
            <a:pPr>
              <a:lnSpc>
                <a:spcPct val="150000"/>
              </a:lnSpc>
            </a:pPr>
            <a:r>
              <a:rPr lang="zh-CN" altLang="en-US" b="0" i="0" dirty="0">
                <a:effectLst/>
                <a:latin typeface="-apple-system"/>
              </a:rPr>
              <a:t>另外，提供了一个小规模语料库，</a:t>
            </a:r>
            <a:r>
              <a:rPr lang="en-US" altLang="zh-CN" b="0" i="0" dirty="0">
                <a:effectLst/>
                <a:latin typeface="-apple-system"/>
              </a:rPr>
              <a:t>10</a:t>
            </a:r>
            <a:r>
              <a:rPr lang="zh-CN" altLang="en-US" b="0" i="0" dirty="0">
                <a:effectLst/>
                <a:latin typeface="-apple-system"/>
              </a:rPr>
              <a:t>个类别，</a:t>
            </a:r>
            <a:r>
              <a:rPr lang="en-US" altLang="zh-CN" b="0" i="0" dirty="0">
                <a:effectLst/>
                <a:latin typeface="-apple-system"/>
              </a:rPr>
              <a:t>2816</a:t>
            </a:r>
            <a:r>
              <a:rPr lang="zh-CN" altLang="en-US" b="0" i="0" dirty="0">
                <a:effectLst/>
                <a:latin typeface="-apple-system"/>
              </a:rPr>
              <a:t>篇文档。该语料库属于非平衡语料库。</a:t>
            </a:r>
            <a:endParaRPr lang="en-US" altLang="zh-CN" b="0" i="0" dirty="0">
              <a:effectLst/>
              <a:latin typeface="-apple-system"/>
            </a:endParaRPr>
          </a:p>
        </p:txBody>
      </p:sp>
    </p:spTree>
    <p:extLst>
      <p:ext uri="{BB962C8B-B14F-4D97-AF65-F5344CB8AC3E}">
        <p14:creationId xmlns:p14="http://schemas.microsoft.com/office/powerpoint/2010/main" val="3930024485"/>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8"/>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实验结果分析</a:t>
            </a:r>
          </a:p>
        </p:txBody>
      </p:sp>
      <p:sp>
        <p:nvSpPr>
          <p:cNvPr id="7" name="文本框 6"/>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b="1" dirty="0">
                <a:latin typeface="+mn-ea"/>
              </a:rPr>
              <a:t>中文文本分类</a:t>
            </a:r>
            <a:endParaRPr lang="en-US" altLang="zh-CN" sz="2200" b="1" dirty="0">
              <a:latin typeface="+mn-ea"/>
            </a:endParaRPr>
          </a:p>
        </p:txBody>
      </p:sp>
      <p:graphicFrame>
        <p:nvGraphicFramePr>
          <p:cNvPr id="3" name="表格 3"/>
          <p:cNvGraphicFramePr>
            <a:graphicFrameLocks noGrp="1"/>
          </p:cNvGraphicFramePr>
          <p:nvPr>
            <p:custDataLst>
              <p:tags r:id="rId1"/>
            </p:custDataLst>
            <p:extLst>
              <p:ext uri="{D42A27DB-BD31-4B8C-83A1-F6EECF244321}">
                <p14:modId xmlns:p14="http://schemas.microsoft.com/office/powerpoint/2010/main" val="110802821"/>
              </p:ext>
            </p:extLst>
          </p:nvPr>
        </p:nvGraphicFramePr>
        <p:xfrm>
          <a:off x="2027424" y="2438009"/>
          <a:ext cx="8127999" cy="3507991"/>
        </p:xfrm>
        <a:graphic>
          <a:graphicData uri="http://schemas.openxmlformats.org/drawingml/2006/table">
            <a:tbl>
              <a:tblPr firstRow="1" bandRow="1">
                <a:tableStyleId>{5C22544A-7EE6-4342-B048-85BDC9FD1C3A}</a:tableStyleId>
              </a:tblPr>
              <a:tblGrid>
                <a:gridCol w="1911530">
                  <a:extLst>
                    <a:ext uri="{9D8B030D-6E8A-4147-A177-3AD203B41FA5}">
                      <a16:colId xmlns:a16="http://schemas.microsoft.com/office/drawing/2014/main" val="20000"/>
                    </a:ext>
                  </a:extLst>
                </a:gridCol>
                <a:gridCol w="1587639">
                  <a:extLst>
                    <a:ext uri="{9D8B030D-6E8A-4147-A177-3AD203B41FA5}">
                      <a16:colId xmlns:a16="http://schemas.microsoft.com/office/drawing/2014/main" val="20001"/>
                    </a:ext>
                  </a:extLst>
                </a:gridCol>
                <a:gridCol w="4628830">
                  <a:extLst>
                    <a:ext uri="{9D8B030D-6E8A-4147-A177-3AD203B41FA5}">
                      <a16:colId xmlns:a16="http://schemas.microsoft.com/office/drawing/2014/main" val="20002"/>
                    </a:ext>
                  </a:extLst>
                </a:gridCol>
              </a:tblGrid>
              <a:tr h="546351">
                <a:tc>
                  <a:txBody>
                    <a:bodyPr/>
                    <a:lstStyle/>
                    <a:p>
                      <a:pPr algn="ctr"/>
                      <a:r>
                        <a:rPr lang="zh-CN" altLang="en-US" b="1" dirty="0">
                          <a:solidFill>
                            <a:schemeClr val="tx1"/>
                          </a:solidFill>
                          <a:effectLst/>
                        </a:rPr>
                        <a:t>模型</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dirty="0">
                          <a:solidFill>
                            <a:schemeClr val="tx1"/>
                          </a:solidFill>
                          <a:effectLst/>
                        </a:rPr>
                        <a:t>acc</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b="1" dirty="0">
                          <a:solidFill>
                            <a:schemeClr val="tx1"/>
                          </a:solidFill>
                          <a:effectLst/>
                        </a:rPr>
                        <a:t>备注</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pPr algn="ctr"/>
                      <a:r>
                        <a:rPr lang="en-US" dirty="0" err="1">
                          <a:effectLst/>
                        </a:rPr>
                        <a:t>TextCNN</a:t>
                      </a:r>
                      <a:endParaRPr lang="en-US" dirty="0">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91.16%</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effectLst/>
                        </a:rPr>
                        <a:t>CNN</a:t>
                      </a:r>
                      <a:r>
                        <a:rPr lang="zh-CN" altLang="en-US" dirty="0">
                          <a:effectLst/>
                        </a:rPr>
                        <a:t>文本分类（</a:t>
                      </a:r>
                      <a:r>
                        <a:rPr lang="en-US" altLang="zh-CN" dirty="0">
                          <a:effectLst/>
                        </a:rPr>
                        <a:t>Kim 2014 </a:t>
                      </a:r>
                      <a:r>
                        <a:rPr lang="zh-CN" altLang="en-US" dirty="0">
                          <a:effectLst/>
                        </a:rPr>
                        <a:t>）</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pPr algn="ctr"/>
                      <a:r>
                        <a:rPr lang="en-US">
                          <a:effectLst/>
                        </a:rPr>
                        <a:t>TextRNN</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86.75%</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effectLst/>
                        </a:rPr>
                        <a:t>BiLSTM</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pPr algn="ctr"/>
                      <a:r>
                        <a:rPr lang="en-US">
                          <a:effectLst/>
                        </a:rPr>
                        <a:t>TextRNN_Att</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90.63%</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effectLst/>
                        </a:rPr>
                        <a:t>BiLSTM+</a:t>
                      </a:r>
                      <a:r>
                        <a:rPr lang="en-US" altLang="zh-CN">
                          <a:effectLst/>
                        </a:rPr>
                        <a:t>a</a:t>
                      </a:r>
                      <a:r>
                        <a:rPr lang="en-US">
                          <a:effectLst/>
                        </a:rPr>
                        <a:t>ttention</a:t>
                      </a:r>
                      <a:endParaRPr lang="en-US" dirty="0">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pPr algn="ctr"/>
                      <a:r>
                        <a:rPr lang="en-US">
                          <a:effectLst/>
                        </a:rPr>
                        <a:t>TextRCNN</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91.54%</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effectLst/>
                        </a:rPr>
                        <a:t>BiLSTM+</a:t>
                      </a:r>
                      <a:r>
                        <a:rPr lang="zh-CN" altLang="en-US">
                          <a:effectLst/>
                        </a:rPr>
                        <a:t>池化</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pPr algn="ctr"/>
                      <a:r>
                        <a:rPr lang="en-US" dirty="0">
                          <a:effectLst/>
                        </a:rPr>
                        <a:t>FastText</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92.23%</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a:effectLst/>
                        </a:rPr>
                        <a:t>bow+bigram+trigram</a:t>
                      </a:r>
                      <a:endParaRPr lang="zh-CN" altLang="en-US" dirty="0">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0840">
                <a:tc>
                  <a:txBody>
                    <a:bodyPr/>
                    <a:lstStyle/>
                    <a:p>
                      <a:pPr algn="ctr"/>
                      <a:r>
                        <a:rPr lang="en-US" dirty="0">
                          <a:effectLst/>
                        </a:rPr>
                        <a:t>DPCNN</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91.25%</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dirty="0">
                          <a:effectLst/>
                        </a:rPr>
                        <a:t>深层金字塔</a:t>
                      </a:r>
                      <a:r>
                        <a:rPr lang="en-US" dirty="0">
                          <a:effectLst/>
                        </a:rPr>
                        <a:t>CNN</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0840">
                <a:tc>
                  <a:txBody>
                    <a:bodyPr/>
                    <a:lstStyle/>
                    <a:p>
                      <a:pPr algn="ctr"/>
                      <a:r>
                        <a:rPr lang="en-US" dirty="0">
                          <a:effectLst/>
                        </a:rPr>
                        <a:t>Transformer</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89.91%</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dirty="0">
                          <a:effectLst/>
                        </a:rPr>
                        <a:t>self-attention</a:t>
                      </a:r>
                      <a:endParaRPr lang="zh-CN" altLang="en-US" dirty="0">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0">
                <a:tc>
                  <a:txBody>
                    <a:bodyPr/>
                    <a:lstStyle/>
                    <a:p>
                      <a:pPr algn="ctr"/>
                      <a:r>
                        <a:rPr lang="en-US">
                          <a:effectLst/>
                        </a:rPr>
                        <a:t>bert</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94.83%</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a:effectLst/>
                        </a:rPr>
                        <a:t>bert</a:t>
                      </a:r>
                      <a:r>
                        <a:rPr lang="en-US" dirty="0">
                          <a:effectLst/>
                        </a:rPr>
                        <a:t> + fc</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9" name="文本框 8"/>
          <p:cNvSpPr txBox="1"/>
          <p:nvPr/>
        </p:nvSpPr>
        <p:spPr>
          <a:xfrm>
            <a:off x="5632101" y="2974312"/>
            <a:ext cx="914400" cy="914400"/>
          </a:xfrm>
          <a:prstGeom prst="rect">
            <a:avLst/>
          </a:prstGeom>
          <a:noFill/>
        </p:spPr>
        <p:txBody>
          <a:bodyPr wrap="square" rtlCol="0">
            <a:spAutoFit/>
          </a:bodyPr>
          <a:lstStyle/>
          <a:p>
            <a:endParaRPr lang="zh-CN" altLang="en-US" dirty="0"/>
          </a:p>
        </p:txBody>
      </p:sp>
      <p:sp>
        <p:nvSpPr>
          <p:cNvPr id="10" name="文本框 9"/>
          <p:cNvSpPr txBox="1"/>
          <p:nvPr/>
        </p:nvSpPr>
        <p:spPr>
          <a:xfrm>
            <a:off x="842251" y="1897169"/>
            <a:ext cx="2355132" cy="369332"/>
          </a:xfrm>
          <a:prstGeom prst="rect">
            <a:avLst/>
          </a:prstGeom>
          <a:noFill/>
        </p:spPr>
        <p:txBody>
          <a:bodyPr wrap="none" rtlCol="0">
            <a:spAutoFit/>
          </a:bodyPr>
          <a:lstStyle/>
          <a:p>
            <a:r>
              <a:rPr lang="zh-CN" altLang="en-US" dirty="0"/>
              <a:t>数据集：</a:t>
            </a:r>
            <a:r>
              <a:rPr lang="en-US" altLang="zh-CN" dirty="0"/>
              <a:t>THUCNews</a:t>
            </a:r>
            <a:endParaRPr lang="zh-CN" altLang="en-US" dirty="0"/>
          </a:p>
        </p:txBody>
      </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765175" y="139700"/>
            <a:ext cx="638365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四、文本分类主要方法</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pic>
        <p:nvPicPr>
          <p:cNvPr id="3" name="图片 2" descr="分类图"/>
          <p:cNvPicPr>
            <a:picLocks noChangeAspect="1"/>
          </p:cNvPicPr>
          <p:nvPr/>
        </p:nvPicPr>
        <p:blipFill>
          <a:blip r:embed="rId4"/>
          <a:stretch>
            <a:fillRect/>
          </a:stretch>
        </p:blipFill>
        <p:spPr>
          <a:xfrm>
            <a:off x="972185" y="1083310"/>
            <a:ext cx="9963785" cy="4845050"/>
          </a:xfrm>
          <a:prstGeom prst="rect">
            <a:avLst/>
          </a:prstGeom>
        </p:spPr>
      </p:pic>
    </p:spTree>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b="1" dirty="0">
                <a:latin typeface="+mn-ea"/>
              </a:rPr>
              <a:t>文本分类常用英文数据集</a:t>
            </a:r>
            <a:endParaRPr lang="en-US" altLang="zh-CN" sz="2200" b="1" dirty="0">
              <a:latin typeface="+mn-ea"/>
            </a:endParaRPr>
          </a:p>
        </p:txBody>
      </p:sp>
      <p:pic>
        <p:nvPicPr>
          <p:cNvPr id="1026" name="Picture 2" descr="preview"/>
          <p:cNvPicPr>
            <a:picLocks noChangeAspect="1" noChangeArrowheads="1"/>
          </p:cNvPicPr>
          <p:nvPr/>
        </p:nvPicPr>
        <p:blipFill rotWithShape="1">
          <a:blip r:embed="rId3">
            <a:extLst>
              <a:ext uri="{28A0092B-C50C-407E-A947-70E740481C1C}">
                <a14:useLocalDpi xmlns:a14="http://schemas.microsoft.com/office/drawing/2010/main" val="0"/>
              </a:ext>
            </a:extLst>
          </a:blip>
          <a:srcRect l="4025" r="5328" b="20404"/>
          <a:stretch>
            <a:fillRect/>
          </a:stretch>
        </p:blipFill>
        <p:spPr bwMode="auto">
          <a:xfrm>
            <a:off x="924852" y="2145419"/>
            <a:ext cx="10342296" cy="3582141"/>
          </a:xfrm>
          <a:prstGeom prst="rect">
            <a:avLst/>
          </a:prstGeom>
          <a:noFill/>
          <a:extLst>
            <a:ext uri="{909E8E84-426E-40DD-AFC4-6F175D3DCCD1}">
              <a14:hiddenFill xmlns:a14="http://schemas.microsoft.com/office/drawing/2010/main">
                <a:solidFill>
                  <a:srgbClr val="FFFFFF"/>
                </a:solidFill>
              </a14:hiddenFill>
            </a:ext>
          </a:extLst>
        </p:spPr>
      </p:pic>
      <p:sp>
        <p:nvSpPr>
          <p:cNvPr id="9" name="标题 8">
            <a:extLst>
              <a:ext uri="{FF2B5EF4-FFF2-40B4-BE49-F238E27FC236}">
                <a16:creationId xmlns:a16="http://schemas.microsoft.com/office/drawing/2014/main" id="{299CC357-0B85-4337-AB9E-23D9D2CC68FE}"/>
              </a:ext>
            </a:extLst>
          </p:cNvPr>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实验结果分析</a:t>
            </a:r>
          </a:p>
        </p:txBody>
      </p:sp>
    </p:spTree>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b="1" dirty="0">
                <a:latin typeface="+mn-ea"/>
              </a:rPr>
              <a:t>英文文本分类</a:t>
            </a:r>
            <a:endParaRPr lang="en-US" altLang="zh-CN" sz="2200" b="1" dirty="0">
              <a:latin typeface="+mn-ea"/>
            </a:endParaRPr>
          </a:p>
        </p:txBody>
      </p:sp>
      <p:graphicFrame>
        <p:nvGraphicFramePr>
          <p:cNvPr id="5" name="表格 3"/>
          <p:cNvGraphicFramePr>
            <a:graphicFrameLocks noGrp="1"/>
          </p:cNvGraphicFramePr>
          <p:nvPr>
            <p:custDataLst>
              <p:tags r:id="rId1"/>
            </p:custDataLst>
          </p:nvPr>
        </p:nvGraphicFramePr>
        <p:xfrm>
          <a:off x="2607976" y="2484746"/>
          <a:ext cx="6519221" cy="2766311"/>
        </p:xfrm>
        <a:graphic>
          <a:graphicData uri="http://schemas.openxmlformats.org/drawingml/2006/table">
            <a:tbl>
              <a:tblPr firstRow="1" bandRow="1">
                <a:tableStyleId>{5C22544A-7EE6-4342-B048-85BDC9FD1C3A}</a:tableStyleId>
              </a:tblPr>
              <a:tblGrid>
                <a:gridCol w="2186305">
                  <a:extLst>
                    <a:ext uri="{9D8B030D-6E8A-4147-A177-3AD203B41FA5}">
                      <a16:colId xmlns:a16="http://schemas.microsoft.com/office/drawing/2014/main" val="20000"/>
                    </a:ext>
                  </a:extLst>
                </a:gridCol>
                <a:gridCol w="1444460">
                  <a:extLst>
                    <a:ext uri="{9D8B030D-6E8A-4147-A177-3AD203B41FA5}">
                      <a16:colId xmlns:a16="http://schemas.microsoft.com/office/drawing/2014/main" val="20001"/>
                    </a:ext>
                  </a:extLst>
                </a:gridCol>
                <a:gridCol w="1444228">
                  <a:extLst>
                    <a:ext uri="{9D8B030D-6E8A-4147-A177-3AD203B41FA5}">
                      <a16:colId xmlns:a16="http://schemas.microsoft.com/office/drawing/2014/main" val="20002"/>
                    </a:ext>
                  </a:extLst>
                </a:gridCol>
                <a:gridCol w="1444228">
                  <a:extLst>
                    <a:ext uri="{9D8B030D-6E8A-4147-A177-3AD203B41FA5}">
                      <a16:colId xmlns:a16="http://schemas.microsoft.com/office/drawing/2014/main" val="20003"/>
                    </a:ext>
                  </a:extLst>
                </a:gridCol>
              </a:tblGrid>
              <a:tr h="546351">
                <a:tc>
                  <a:txBody>
                    <a:bodyPr/>
                    <a:lstStyle/>
                    <a:p>
                      <a:pPr algn="ctr"/>
                      <a:r>
                        <a:rPr lang="zh-CN" altLang="en-US" b="1" dirty="0">
                          <a:solidFill>
                            <a:schemeClr val="tx1"/>
                          </a:solidFill>
                          <a:effectLst/>
                        </a:rPr>
                        <a:t>模型</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b="1" dirty="0">
                          <a:solidFill>
                            <a:schemeClr val="tx1"/>
                          </a:solidFill>
                          <a:effectLst/>
                        </a:rPr>
                        <a:t>20ng</a:t>
                      </a:r>
                      <a:endParaRPr lang="en-US" b="1" dirty="0">
                        <a:solidFill>
                          <a:schemeClr val="tx1"/>
                        </a:solidFill>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b="1" dirty="0">
                          <a:solidFill>
                            <a:schemeClr val="tx1"/>
                          </a:solidFill>
                          <a:effectLst/>
                        </a:rPr>
                        <a:t>R8</a:t>
                      </a:r>
                      <a:endParaRPr lang="en-US" b="1" dirty="0">
                        <a:solidFill>
                          <a:schemeClr val="tx1"/>
                        </a:solidFill>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b="1" dirty="0">
                          <a:solidFill>
                            <a:schemeClr val="tx1"/>
                          </a:solidFill>
                          <a:effectLst/>
                        </a:rPr>
                        <a:t>MR</a:t>
                      </a:r>
                      <a:endParaRPr lang="en-US" b="1" dirty="0">
                        <a:solidFill>
                          <a:schemeClr val="tx1"/>
                        </a:solidFill>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pPr algn="ctr"/>
                      <a:r>
                        <a:rPr lang="en-US" altLang="zh-CN" dirty="0"/>
                        <a:t>TF-IDF + LR</a:t>
                      </a:r>
                      <a:endParaRPr lang="en-US" dirty="0">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83.1%</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93.74%</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74.59%</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pPr algn="ctr"/>
                      <a:r>
                        <a:rPr lang="en-US" dirty="0">
                          <a:effectLst/>
                        </a:rPr>
                        <a:t>Text-CNN</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76.93%</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87.76%</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74.11%</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pPr algn="ctr"/>
                      <a:r>
                        <a:rPr lang="en-US" altLang="zh-CN" dirty="0"/>
                        <a:t>LSTM(pretrained)</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800" dirty="0">
                          <a:sym typeface="+mn-ea"/>
                        </a:rPr>
                        <a:t>75.43%</a:t>
                      </a:r>
                      <a:endParaRPr lang="en-US" altLang="zh-CN" dirty="0">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sym typeface="+mn-ea"/>
                        </a:rPr>
                        <a:t>94.56%</a:t>
                      </a:r>
                      <a:endParaRPr lang="en-US" altLang="zh-CN" dirty="0">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77.33%</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pPr algn="ctr"/>
                      <a:r>
                        <a:rPr lang="en-US" dirty="0">
                          <a:effectLst/>
                        </a:rPr>
                        <a:t>FastText</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79.38%</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96.13%</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75.14%</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pPr algn="ctr"/>
                      <a:r>
                        <a:rPr lang="en-US" altLang="zh-CN" dirty="0">
                          <a:effectLst/>
                        </a:rPr>
                        <a:t>Bert</a:t>
                      </a:r>
                      <a:endParaRPr lang="en-US" dirty="0">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86.46%</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97.81%</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86.32%</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0">
                <a:tc>
                  <a:txBody>
                    <a:bodyPr/>
                    <a:lstStyle/>
                    <a:p>
                      <a:pPr algn="ctr"/>
                      <a:r>
                        <a:rPr lang="en-US" altLang="zh-CN" dirty="0"/>
                        <a:t>Text GCN </a:t>
                      </a:r>
                      <a:endParaRPr lang="en-US" dirty="0">
                        <a:effectLst/>
                      </a:endParaRP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86.34%</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97.26%</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effectLst/>
                        </a:rPr>
                        <a:t>78.47%</a:t>
                      </a:r>
                    </a:p>
                  </a:txBody>
                  <a:tcPr marL="99060" marR="990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8" name="文本框 7"/>
          <p:cNvSpPr txBox="1"/>
          <p:nvPr/>
        </p:nvSpPr>
        <p:spPr>
          <a:xfrm>
            <a:off x="842251" y="1897169"/>
            <a:ext cx="9186004" cy="369332"/>
          </a:xfrm>
          <a:prstGeom prst="rect">
            <a:avLst/>
          </a:prstGeom>
          <a:noFill/>
        </p:spPr>
        <p:txBody>
          <a:bodyPr wrap="square" rtlCol="0">
            <a:spAutoFit/>
          </a:bodyPr>
          <a:lstStyle/>
          <a:p>
            <a:r>
              <a:rPr lang="zh-CN" altLang="en-US" dirty="0"/>
              <a:t>数据集：</a:t>
            </a:r>
            <a:r>
              <a:rPr lang="en-US" altLang="zh-CN" dirty="0"/>
              <a:t>20-Newsgroups (20NG), R8 of Reuters 21578</a:t>
            </a:r>
            <a:r>
              <a:rPr lang="zh-CN" altLang="en-US" dirty="0"/>
              <a:t>，</a:t>
            </a:r>
            <a:r>
              <a:rPr lang="en-US" altLang="zh-CN" dirty="0"/>
              <a:t>Movie Review(MR)</a:t>
            </a:r>
            <a:endParaRPr lang="zh-CN" altLang="en-US" dirty="0"/>
          </a:p>
        </p:txBody>
      </p:sp>
      <p:sp>
        <p:nvSpPr>
          <p:cNvPr id="10" name="标题 8">
            <a:extLst>
              <a:ext uri="{FF2B5EF4-FFF2-40B4-BE49-F238E27FC236}">
                <a16:creationId xmlns:a16="http://schemas.microsoft.com/office/drawing/2014/main" id="{1F91DC78-DC9D-4FD8-A244-D881A2AA2B70}"/>
              </a:ext>
            </a:extLst>
          </p:cNvPr>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实验结果分析</a:t>
            </a:r>
          </a:p>
        </p:txBody>
      </p:sp>
    </p:spTree>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641341" y="3037978"/>
            <a:ext cx="4909318" cy="782043"/>
            <a:chOff x="5181690" y="2820871"/>
            <a:chExt cx="3116642" cy="550893"/>
          </a:xfrm>
        </p:grpSpPr>
        <p:sp>
          <p:nvSpPr>
            <p:cNvPr id="4" name="椭圆 3"/>
            <p:cNvSpPr/>
            <p:nvPr/>
          </p:nvSpPr>
          <p:spPr>
            <a:xfrm>
              <a:off x="5181690" y="2820871"/>
              <a:ext cx="505178"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5</a:t>
              </a:r>
            </a:p>
          </p:txBody>
        </p:sp>
        <p:sp>
          <p:nvSpPr>
            <p:cNvPr id="8" name="文本框 7"/>
            <p:cNvSpPr txBox="1"/>
            <p:nvPr/>
          </p:nvSpPr>
          <p:spPr>
            <a:xfrm>
              <a:off x="5936743" y="2914806"/>
              <a:ext cx="2361589" cy="333385"/>
            </a:xfrm>
            <a:prstGeom prst="rect">
              <a:avLst/>
            </a:prstGeom>
            <a:noFill/>
          </p:spPr>
          <p:txBody>
            <a:bodyPr wrap="square" lIns="0" tIns="0" rIns="0" bIns="0" rtlCol="0">
              <a:spAutoFit/>
            </a:bodyPr>
            <a:lstStyle/>
            <a:p>
              <a:pPr>
                <a:lnSpc>
                  <a:spcPct val="120000"/>
                </a:lnSpc>
              </a:pPr>
              <a:r>
                <a:rPr lang="zh-CN" altLang="en-US" sz="2800" b="1" dirty="0">
                  <a:cs typeface="+mn-ea"/>
                  <a:sym typeface="+mn-lt"/>
                </a:rPr>
                <a:t>文本分类应用与展望</a:t>
              </a:r>
            </a:p>
          </p:txBody>
        </p:sp>
      </p:grpSp>
      <p:sp>
        <p:nvSpPr>
          <p:cNvPr id="3" name="文本占位符 2"/>
          <p:cNvSpPr>
            <a:spLocks noGrp="1"/>
          </p:cNvSpPr>
          <p:nvPr/>
        </p:nvSpPr>
        <p:spPr>
          <a:xfrm>
            <a:off x="9103524" y="5849476"/>
            <a:ext cx="2595716" cy="521725"/>
          </a:xfrm>
          <a:prstGeom prst="rect">
            <a:avLst/>
          </a:prstGeom>
          <a:noFill/>
          <a:ln>
            <a:noFill/>
          </a:ln>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dirty="0"/>
              <a:t>展示人：李唯真   </a:t>
            </a:r>
            <a:endParaRPr lang="en-US" altLang="zh-CN" sz="2400" b="1" dirty="0"/>
          </a:p>
          <a:p>
            <a:pPr marL="0" indent="0">
              <a:buNone/>
            </a:pPr>
            <a:endParaRPr lang="zh-CN" altLang="en-US" sz="2400" b="1" dirty="0"/>
          </a:p>
        </p:txBody>
      </p:sp>
    </p:spTree>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8"/>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文本分类应用与展望</a:t>
            </a:r>
          </a:p>
        </p:txBody>
      </p:sp>
      <p:pic>
        <p:nvPicPr>
          <p:cNvPr id="2050" name="Picture 2" descr="preview">
            <a:extLst>
              <a:ext uri="{FF2B5EF4-FFF2-40B4-BE49-F238E27FC236}">
                <a16:creationId xmlns:a16="http://schemas.microsoft.com/office/drawing/2014/main" id="{775747A1-167C-4932-ADEE-6F9F163F2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794" y="1787267"/>
            <a:ext cx="5857259" cy="428567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EAEA79A6-7B95-435F-96D6-04A12D641782}"/>
              </a:ext>
            </a:extLst>
          </p:cNvPr>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b="1" dirty="0">
                <a:latin typeface="+mn-ea"/>
              </a:rPr>
              <a:t>文本分类应用</a:t>
            </a:r>
            <a:endParaRPr lang="en-US" altLang="zh-CN" sz="2200" b="1" dirty="0">
              <a:latin typeface="+mn-ea"/>
            </a:endParaRPr>
          </a:p>
        </p:txBody>
      </p:sp>
    </p:spTree>
    <p:extLst>
      <p:ext uri="{BB962C8B-B14F-4D97-AF65-F5344CB8AC3E}">
        <p14:creationId xmlns:p14="http://schemas.microsoft.com/office/powerpoint/2010/main" val="251763674"/>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8"/>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文本分类应用与展望</a:t>
            </a:r>
          </a:p>
        </p:txBody>
      </p:sp>
      <p:sp>
        <p:nvSpPr>
          <p:cNvPr id="4" name="文本框 3">
            <a:extLst>
              <a:ext uri="{FF2B5EF4-FFF2-40B4-BE49-F238E27FC236}">
                <a16:creationId xmlns:a16="http://schemas.microsoft.com/office/drawing/2014/main" id="{EAEA79A6-7B95-435F-96D6-04A12D641782}"/>
              </a:ext>
            </a:extLst>
          </p:cNvPr>
          <p:cNvSpPr txBox="1"/>
          <p:nvPr/>
        </p:nvSpPr>
        <p:spPr>
          <a:xfrm>
            <a:off x="842251" y="1236103"/>
            <a:ext cx="10498347" cy="489558"/>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b="1" dirty="0">
                <a:latin typeface="+mn-ea"/>
              </a:rPr>
              <a:t>实际应用</a:t>
            </a:r>
            <a:r>
              <a:rPr lang="en-US" altLang="zh-CN" sz="2200" b="1" dirty="0">
                <a:latin typeface="+mn-ea"/>
              </a:rPr>
              <a:t>--Patient2Vec</a:t>
            </a:r>
          </a:p>
        </p:txBody>
      </p:sp>
      <p:pic>
        <p:nvPicPr>
          <p:cNvPr id="3" name="图片 2">
            <a:extLst>
              <a:ext uri="{FF2B5EF4-FFF2-40B4-BE49-F238E27FC236}">
                <a16:creationId xmlns:a16="http://schemas.microsoft.com/office/drawing/2014/main" id="{13C4C004-7BD1-46C8-BD97-8B199E6BB75D}"/>
              </a:ext>
            </a:extLst>
          </p:cNvPr>
          <p:cNvPicPr>
            <a:picLocks noChangeAspect="1"/>
          </p:cNvPicPr>
          <p:nvPr/>
        </p:nvPicPr>
        <p:blipFill>
          <a:blip r:embed="rId3"/>
          <a:stretch>
            <a:fillRect/>
          </a:stretch>
        </p:blipFill>
        <p:spPr>
          <a:xfrm>
            <a:off x="842251" y="2788757"/>
            <a:ext cx="4709919" cy="2343583"/>
          </a:xfrm>
          <a:prstGeom prst="rect">
            <a:avLst/>
          </a:prstGeom>
        </p:spPr>
      </p:pic>
      <p:pic>
        <p:nvPicPr>
          <p:cNvPr id="7" name="图片 6">
            <a:extLst>
              <a:ext uri="{FF2B5EF4-FFF2-40B4-BE49-F238E27FC236}">
                <a16:creationId xmlns:a16="http://schemas.microsoft.com/office/drawing/2014/main" id="{4C340933-2880-4C23-B134-F6137E134CD0}"/>
              </a:ext>
            </a:extLst>
          </p:cNvPr>
          <p:cNvPicPr>
            <a:picLocks noChangeAspect="1"/>
          </p:cNvPicPr>
          <p:nvPr/>
        </p:nvPicPr>
        <p:blipFill>
          <a:blip r:embed="rId4"/>
          <a:stretch>
            <a:fillRect/>
          </a:stretch>
        </p:blipFill>
        <p:spPr>
          <a:xfrm rot="5400000">
            <a:off x="6673561" y="1345172"/>
            <a:ext cx="3943350" cy="4610100"/>
          </a:xfrm>
          <a:prstGeom prst="rect">
            <a:avLst/>
          </a:prstGeom>
        </p:spPr>
      </p:pic>
      <p:sp>
        <p:nvSpPr>
          <p:cNvPr id="10" name="文本框 9">
            <a:extLst>
              <a:ext uri="{FF2B5EF4-FFF2-40B4-BE49-F238E27FC236}">
                <a16:creationId xmlns:a16="http://schemas.microsoft.com/office/drawing/2014/main" id="{33DFA3DD-CA2E-4941-A459-180AE431EBDA}"/>
              </a:ext>
            </a:extLst>
          </p:cNvPr>
          <p:cNvSpPr txBox="1"/>
          <p:nvPr/>
        </p:nvSpPr>
        <p:spPr>
          <a:xfrm>
            <a:off x="916142" y="2314744"/>
            <a:ext cx="6100618" cy="369332"/>
          </a:xfrm>
          <a:prstGeom prst="rect">
            <a:avLst/>
          </a:prstGeom>
          <a:noFill/>
        </p:spPr>
        <p:txBody>
          <a:bodyPr wrap="square">
            <a:spAutoFit/>
          </a:bodyPr>
          <a:lstStyle/>
          <a:p>
            <a:r>
              <a:rPr lang="zh-CN" altLang="en-US" dirty="0"/>
              <a:t>病人的简介</a:t>
            </a:r>
          </a:p>
        </p:txBody>
      </p:sp>
    </p:spTree>
    <p:extLst>
      <p:ext uri="{BB962C8B-B14F-4D97-AF65-F5344CB8AC3E}">
        <p14:creationId xmlns:p14="http://schemas.microsoft.com/office/powerpoint/2010/main" val="2320870753"/>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8"/>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文本分类应用与展望</a:t>
            </a:r>
          </a:p>
        </p:txBody>
      </p:sp>
      <p:sp>
        <p:nvSpPr>
          <p:cNvPr id="4" name="文本框 3">
            <a:extLst>
              <a:ext uri="{FF2B5EF4-FFF2-40B4-BE49-F238E27FC236}">
                <a16:creationId xmlns:a16="http://schemas.microsoft.com/office/drawing/2014/main" id="{EAEA79A6-7B95-435F-96D6-04A12D641782}"/>
              </a:ext>
            </a:extLst>
          </p:cNvPr>
          <p:cNvSpPr txBox="1"/>
          <p:nvPr/>
        </p:nvSpPr>
        <p:spPr>
          <a:xfrm>
            <a:off x="842251" y="1236103"/>
            <a:ext cx="10498347" cy="1011367"/>
          </a:xfrm>
          <a:prstGeom prst="rect">
            <a:avLst/>
          </a:prstGeom>
          <a:noFill/>
        </p:spPr>
        <p:txBody>
          <a:bodyPr wrap="square" rtlCol="0">
            <a:spAutoFit/>
          </a:bodyPr>
          <a:lstStyle/>
          <a:p>
            <a:pPr algn="just" eaLnBrk="1">
              <a:lnSpc>
                <a:spcPct val="130000"/>
              </a:lnSpc>
              <a:spcBef>
                <a:spcPts val="600"/>
              </a:spcBef>
              <a:spcAft>
                <a:spcPts val="600"/>
              </a:spcAft>
              <a:buClr>
                <a:schemeClr val="tx2"/>
              </a:buClr>
            </a:pPr>
            <a:r>
              <a:rPr lang="zh-CN" altLang="en-US" sz="2200" b="1" dirty="0">
                <a:latin typeface="+mn-ea"/>
              </a:rPr>
              <a:t>  实际应用</a:t>
            </a:r>
            <a:r>
              <a:rPr lang="en-US" altLang="zh-CN" sz="2200" b="1" dirty="0">
                <a:latin typeface="+mn-ea"/>
              </a:rPr>
              <a:t>--</a:t>
            </a:r>
          </a:p>
          <a:p>
            <a:pPr algn="just" eaLnBrk="1">
              <a:lnSpc>
                <a:spcPct val="130000"/>
              </a:lnSpc>
              <a:spcBef>
                <a:spcPts val="600"/>
              </a:spcBef>
              <a:spcAft>
                <a:spcPts val="600"/>
              </a:spcAft>
              <a:buClr>
                <a:schemeClr val="tx2"/>
              </a:buClr>
            </a:pPr>
            <a:r>
              <a:rPr lang="zh-CN" altLang="en-US" b="1" dirty="0">
                <a:latin typeface="+mn-ea"/>
              </a:rPr>
              <a:t>“</a:t>
            </a:r>
            <a:r>
              <a:rPr lang="en-US" altLang="zh-CN" b="1" dirty="0">
                <a:latin typeface="+mn-ea"/>
              </a:rPr>
              <a:t>Identification of Imminent Suicide Risk Among Young Adults using Text Messages</a:t>
            </a:r>
            <a:r>
              <a:rPr lang="zh-CN" altLang="en-US" b="1" dirty="0">
                <a:latin typeface="+mn-ea"/>
              </a:rPr>
              <a:t>”</a:t>
            </a:r>
            <a:endParaRPr lang="en-US" altLang="zh-CN" b="1" dirty="0">
              <a:latin typeface="+mn-ea"/>
            </a:endParaRPr>
          </a:p>
        </p:txBody>
      </p:sp>
      <p:sp>
        <p:nvSpPr>
          <p:cNvPr id="12" name="文本框 11">
            <a:extLst>
              <a:ext uri="{FF2B5EF4-FFF2-40B4-BE49-F238E27FC236}">
                <a16:creationId xmlns:a16="http://schemas.microsoft.com/office/drawing/2014/main" id="{5BD3B4DF-8FF4-4C13-90F1-F3E70993CB9D}"/>
              </a:ext>
            </a:extLst>
          </p:cNvPr>
          <p:cNvSpPr txBox="1"/>
          <p:nvPr/>
        </p:nvSpPr>
        <p:spPr>
          <a:xfrm>
            <a:off x="1000151" y="4480934"/>
            <a:ext cx="5816285" cy="1203022"/>
          </a:xfrm>
          <a:prstGeom prst="rect">
            <a:avLst/>
          </a:prstGeom>
          <a:noFill/>
        </p:spPr>
        <p:txBody>
          <a:bodyPr wrap="square">
            <a:spAutoFit/>
          </a:bodyPr>
          <a:lstStyle/>
          <a:p>
            <a:pPr>
              <a:lnSpc>
                <a:spcPct val="150000"/>
              </a:lnSpc>
            </a:pPr>
            <a:r>
              <a:rPr lang="zh-CN" altLang="en-US" dirty="0"/>
              <a:t>源代码：</a:t>
            </a:r>
            <a:endParaRPr lang="en-US" altLang="zh-CN" dirty="0"/>
          </a:p>
          <a:p>
            <a:pPr>
              <a:lnSpc>
                <a:spcPct val="150000"/>
              </a:lnSpc>
            </a:pPr>
            <a:r>
              <a:rPr lang="zh-CN" altLang="en-US" sz="1600" dirty="0"/>
              <a:t>https://github.com/aascode/Identification-of-Imminent-Suicide-Risk-Among-Young-Adults-using-Text-Messages</a:t>
            </a:r>
          </a:p>
        </p:txBody>
      </p:sp>
      <p:pic>
        <p:nvPicPr>
          <p:cNvPr id="13" name="图片 12">
            <a:extLst>
              <a:ext uri="{FF2B5EF4-FFF2-40B4-BE49-F238E27FC236}">
                <a16:creationId xmlns:a16="http://schemas.microsoft.com/office/drawing/2014/main" id="{8792AF70-58D4-49B2-AC1F-E540D4DFD400}"/>
              </a:ext>
            </a:extLst>
          </p:cNvPr>
          <p:cNvPicPr>
            <a:picLocks noChangeAspect="1"/>
          </p:cNvPicPr>
          <p:nvPr/>
        </p:nvPicPr>
        <p:blipFill>
          <a:blip r:embed="rId3"/>
          <a:stretch>
            <a:fillRect/>
          </a:stretch>
        </p:blipFill>
        <p:spPr>
          <a:xfrm>
            <a:off x="1000151" y="3247760"/>
            <a:ext cx="7119437" cy="901299"/>
          </a:xfrm>
          <a:prstGeom prst="rect">
            <a:avLst/>
          </a:prstGeom>
        </p:spPr>
      </p:pic>
      <p:pic>
        <p:nvPicPr>
          <p:cNvPr id="15" name="图片 14">
            <a:extLst>
              <a:ext uri="{FF2B5EF4-FFF2-40B4-BE49-F238E27FC236}">
                <a16:creationId xmlns:a16="http://schemas.microsoft.com/office/drawing/2014/main" id="{4C97C4E5-CE5C-432E-967B-FF38B20A18EF}"/>
              </a:ext>
            </a:extLst>
          </p:cNvPr>
          <p:cNvPicPr>
            <a:picLocks noChangeAspect="1"/>
          </p:cNvPicPr>
          <p:nvPr/>
        </p:nvPicPr>
        <p:blipFill>
          <a:blip r:embed="rId4"/>
          <a:stretch>
            <a:fillRect/>
          </a:stretch>
        </p:blipFill>
        <p:spPr>
          <a:xfrm>
            <a:off x="8402279" y="2382494"/>
            <a:ext cx="2302667" cy="3851993"/>
          </a:xfrm>
          <a:prstGeom prst="rect">
            <a:avLst/>
          </a:prstGeom>
        </p:spPr>
      </p:pic>
      <p:sp>
        <p:nvSpPr>
          <p:cNvPr id="17" name="文本框 16">
            <a:extLst>
              <a:ext uri="{FF2B5EF4-FFF2-40B4-BE49-F238E27FC236}">
                <a16:creationId xmlns:a16="http://schemas.microsoft.com/office/drawing/2014/main" id="{4852888C-1A19-443B-ADD2-E840D2878470}"/>
              </a:ext>
            </a:extLst>
          </p:cNvPr>
          <p:cNvSpPr txBox="1"/>
          <p:nvPr/>
        </p:nvSpPr>
        <p:spPr>
          <a:xfrm>
            <a:off x="1000151" y="2562949"/>
            <a:ext cx="6100618" cy="369332"/>
          </a:xfrm>
          <a:prstGeom prst="rect">
            <a:avLst/>
          </a:prstGeom>
          <a:noFill/>
        </p:spPr>
        <p:txBody>
          <a:bodyPr wrap="square">
            <a:spAutoFit/>
          </a:bodyPr>
          <a:lstStyle/>
          <a:p>
            <a:r>
              <a:rPr lang="zh-CN" altLang="en-US"/>
              <a:t>数据收集过程示意图</a:t>
            </a:r>
            <a:endParaRPr lang="zh-CN" altLang="en-US" dirty="0"/>
          </a:p>
        </p:txBody>
      </p:sp>
    </p:spTree>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8"/>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sz="2800" b="1" dirty="0">
                <a:sym typeface="+mn-lt"/>
              </a:rPr>
              <a:t>文本分类应用与展望</a:t>
            </a:r>
          </a:p>
        </p:txBody>
      </p:sp>
      <p:sp>
        <p:nvSpPr>
          <p:cNvPr id="5" name="文本框 4"/>
          <p:cNvSpPr txBox="1"/>
          <p:nvPr/>
        </p:nvSpPr>
        <p:spPr>
          <a:xfrm>
            <a:off x="1825344" y="4519226"/>
            <a:ext cx="4555359" cy="369332"/>
          </a:xfrm>
          <a:prstGeom prst="rect">
            <a:avLst/>
          </a:prstGeom>
          <a:noFill/>
        </p:spPr>
        <p:txBody>
          <a:bodyPr wrap="square">
            <a:spAutoFit/>
          </a:bodyPr>
          <a:lstStyle/>
          <a:p>
            <a:r>
              <a:rPr lang="zh-CN" altLang="en-US" dirty="0">
                <a:solidFill>
                  <a:srgbClr val="C00000"/>
                </a:solidFill>
                <a:effectLst/>
                <a:latin typeface="-apple-system"/>
              </a:rPr>
              <a:t>模型的语义鲁棒性</a:t>
            </a:r>
            <a:endParaRPr lang="zh-CN" altLang="en-US" dirty="0">
              <a:solidFill>
                <a:srgbClr val="C00000"/>
              </a:solidFill>
            </a:endParaRPr>
          </a:p>
        </p:txBody>
      </p:sp>
      <p:sp>
        <p:nvSpPr>
          <p:cNvPr id="7" name="文本框 6"/>
          <p:cNvSpPr txBox="1"/>
          <p:nvPr/>
        </p:nvSpPr>
        <p:spPr>
          <a:xfrm>
            <a:off x="1220561" y="1183104"/>
            <a:ext cx="6784520" cy="430887"/>
          </a:xfrm>
          <a:prstGeom prst="rect">
            <a:avLst/>
          </a:prstGeom>
          <a:noFill/>
        </p:spPr>
        <p:txBody>
          <a:bodyPr wrap="square">
            <a:spAutoFit/>
          </a:bodyPr>
          <a:lstStyle/>
          <a:p>
            <a:r>
              <a:rPr lang="zh-CN" altLang="en-US" sz="2200" b="1" i="0" dirty="0">
                <a:effectLst/>
                <a:latin typeface="-apple-system"/>
              </a:rPr>
              <a:t>数据层面</a:t>
            </a:r>
            <a:endParaRPr lang="zh-CN" altLang="en-US" sz="2200" dirty="0"/>
          </a:p>
        </p:txBody>
      </p:sp>
      <p:sp>
        <p:nvSpPr>
          <p:cNvPr id="8" name="文本框 7"/>
          <p:cNvSpPr txBox="1"/>
          <p:nvPr/>
        </p:nvSpPr>
        <p:spPr>
          <a:xfrm>
            <a:off x="1220561" y="3822304"/>
            <a:ext cx="6784520" cy="430887"/>
          </a:xfrm>
          <a:prstGeom prst="rect">
            <a:avLst/>
          </a:prstGeom>
          <a:noFill/>
        </p:spPr>
        <p:txBody>
          <a:bodyPr wrap="square">
            <a:spAutoFit/>
          </a:bodyPr>
          <a:lstStyle/>
          <a:p>
            <a:r>
              <a:rPr lang="zh-CN" altLang="en-US" sz="2200" b="1" i="0" dirty="0">
                <a:effectLst/>
                <a:latin typeface="-apple-system"/>
              </a:rPr>
              <a:t>性能评价层面</a:t>
            </a:r>
            <a:endParaRPr lang="zh-CN" altLang="en-US" sz="2200" dirty="0"/>
          </a:p>
        </p:txBody>
      </p:sp>
      <p:sp>
        <p:nvSpPr>
          <p:cNvPr id="9" name="文本框 8"/>
          <p:cNvSpPr txBox="1"/>
          <p:nvPr/>
        </p:nvSpPr>
        <p:spPr>
          <a:xfrm>
            <a:off x="1825344" y="5177670"/>
            <a:ext cx="4123280" cy="369332"/>
          </a:xfrm>
          <a:prstGeom prst="rect">
            <a:avLst/>
          </a:prstGeom>
          <a:noFill/>
        </p:spPr>
        <p:txBody>
          <a:bodyPr wrap="square">
            <a:spAutoFit/>
          </a:bodyPr>
          <a:lstStyle/>
          <a:p>
            <a:r>
              <a:rPr lang="zh-CN" altLang="en-US" dirty="0">
                <a:solidFill>
                  <a:srgbClr val="C00000"/>
                </a:solidFill>
                <a:effectLst/>
                <a:latin typeface="-apple-system"/>
              </a:rPr>
              <a:t>模型的可解释性</a:t>
            </a:r>
            <a:endParaRPr lang="zh-CN" altLang="en-US" dirty="0">
              <a:solidFill>
                <a:srgbClr val="C00000"/>
              </a:solidFill>
            </a:endParaRPr>
          </a:p>
        </p:txBody>
      </p:sp>
      <p:sp>
        <p:nvSpPr>
          <p:cNvPr id="11" name="文本框 10"/>
          <p:cNvSpPr txBox="1"/>
          <p:nvPr/>
        </p:nvSpPr>
        <p:spPr>
          <a:xfrm>
            <a:off x="1825344" y="1825880"/>
            <a:ext cx="4464924" cy="369332"/>
          </a:xfrm>
          <a:prstGeom prst="rect">
            <a:avLst/>
          </a:prstGeom>
          <a:noFill/>
        </p:spPr>
        <p:txBody>
          <a:bodyPr wrap="square">
            <a:spAutoFit/>
          </a:bodyPr>
          <a:lstStyle>
            <a:defPPr>
              <a:defRPr lang="zh-CN"/>
            </a:defPPr>
            <a:lvl1pPr>
              <a:defRPr>
                <a:solidFill>
                  <a:srgbClr val="C00000"/>
                </a:solidFill>
                <a:effectLst/>
                <a:latin typeface="-apple-system"/>
              </a:defRPr>
            </a:lvl1pPr>
          </a:lstStyle>
          <a:p>
            <a:r>
              <a:rPr lang="zh-CN" altLang="en-US" dirty="0"/>
              <a:t>小样本学习和零样本学习</a:t>
            </a:r>
          </a:p>
        </p:txBody>
      </p:sp>
      <p:sp>
        <p:nvSpPr>
          <p:cNvPr id="13" name="文本框 12"/>
          <p:cNvSpPr txBox="1"/>
          <p:nvPr/>
        </p:nvSpPr>
        <p:spPr>
          <a:xfrm>
            <a:off x="1825344" y="2385543"/>
            <a:ext cx="4464924" cy="369332"/>
          </a:xfrm>
          <a:prstGeom prst="rect">
            <a:avLst/>
          </a:prstGeom>
          <a:noFill/>
        </p:spPr>
        <p:txBody>
          <a:bodyPr wrap="square">
            <a:spAutoFit/>
          </a:bodyPr>
          <a:lstStyle/>
          <a:p>
            <a:r>
              <a:rPr lang="zh-CN" altLang="en-US" dirty="0">
                <a:solidFill>
                  <a:srgbClr val="C00000"/>
                </a:solidFill>
                <a:latin typeface="-apple-system"/>
              </a:rPr>
              <a:t>具有许多术语词汇的特殊领域文本分类</a:t>
            </a:r>
          </a:p>
        </p:txBody>
      </p:sp>
      <p:sp>
        <p:nvSpPr>
          <p:cNvPr id="15" name="文本框 14"/>
          <p:cNvSpPr txBox="1"/>
          <p:nvPr/>
        </p:nvSpPr>
        <p:spPr>
          <a:xfrm>
            <a:off x="1825344" y="2945206"/>
            <a:ext cx="4464924" cy="369332"/>
          </a:xfrm>
          <a:prstGeom prst="rect">
            <a:avLst/>
          </a:prstGeom>
          <a:noFill/>
        </p:spPr>
        <p:txBody>
          <a:bodyPr wrap="square">
            <a:spAutoFit/>
          </a:bodyPr>
          <a:lstStyle>
            <a:defPPr>
              <a:defRPr lang="zh-CN"/>
            </a:defPPr>
            <a:lvl1pPr>
              <a:defRPr>
                <a:solidFill>
                  <a:srgbClr val="C00000"/>
                </a:solidFill>
                <a:latin typeface="-apple-system"/>
              </a:defRPr>
            </a:lvl1pPr>
          </a:lstStyle>
          <a:p>
            <a:r>
              <a:rPr lang="zh-CN" altLang="en-US" dirty="0"/>
              <a:t>多标签文本分类任务</a:t>
            </a:r>
          </a:p>
        </p:txBody>
      </p:sp>
      <p:sp>
        <p:nvSpPr>
          <p:cNvPr id="17" name="文本框 16"/>
          <p:cNvSpPr txBox="1"/>
          <p:nvPr/>
        </p:nvSpPr>
        <p:spPr>
          <a:xfrm>
            <a:off x="6576647" y="1811732"/>
            <a:ext cx="3994219" cy="369332"/>
          </a:xfrm>
          <a:prstGeom prst="rect">
            <a:avLst/>
          </a:prstGeom>
          <a:noFill/>
        </p:spPr>
        <p:txBody>
          <a:bodyPr wrap="square">
            <a:spAutoFit/>
          </a:bodyPr>
          <a:lstStyle/>
          <a:p>
            <a:r>
              <a:rPr lang="zh-CN" altLang="en-US" b="0" i="0" dirty="0">
                <a:effectLst/>
                <a:latin typeface="-apple-system"/>
              </a:rPr>
              <a:t>深度学习模型过于依赖大量标记数据</a:t>
            </a:r>
            <a:endParaRPr lang="zh-CN" altLang="en-US" dirty="0"/>
          </a:p>
        </p:txBody>
      </p:sp>
      <p:sp>
        <p:nvSpPr>
          <p:cNvPr id="19" name="文本框 18"/>
          <p:cNvSpPr txBox="1"/>
          <p:nvPr/>
        </p:nvSpPr>
        <p:spPr>
          <a:xfrm>
            <a:off x="6576647" y="2954661"/>
            <a:ext cx="3790009" cy="369332"/>
          </a:xfrm>
          <a:prstGeom prst="rect">
            <a:avLst/>
          </a:prstGeom>
          <a:noFill/>
        </p:spPr>
        <p:txBody>
          <a:bodyPr wrap="square">
            <a:spAutoFit/>
          </a:bodyPr>
          <a:lstStyle>
            <a:defPPr>
              <a:defRPr lang="zh-CN"/>
            </a:defPPr>
            <a:lvl1pPr>
              <a:defRPr b="0" i="0">
                <a:effectLst/>
                <a:latin typeface="-apple-system"/>
              </a:defRPr>
            </a:lvl1pPr>
          </a:lstStyle>
          <a:p>
            <a:r>
              <a:rPr lang="zh-CN" altLang="en-US" dirty="0"/>
              <a:t>现有的预训练词向量难以使用</a:t>
            </a:r>
          </a:p>
        </p:txBody>
      </p:sp>
      <p:sp>
        <p:nvSpPr>
          <p:cNvPr id="21" name="文本框 20"/>
          <p:cNvSpPr txBox="1"/>
          <p:nvPr/>
        </p:nvSpPr>
        <p:spPr>
          <a:xfrm>
            <a:off x="6576647" y="2383680"/>
            <a:ext cx="3481753" cy="369332"/>
          </a:xfrm>
          <a:prstGeom prst="rect">
            <a:avLst/>
          </a:prstGeom>
          <a:noFill/>
        </p:spPr>
        <p:txBody>
          <a:bodyPr wrap="square">
            <a:spAutoFit/>
          </a:bodyPr>
          <a:lstStyle>
            <a:defPPr>
              <a:defRPr lang="zh-CN"/>
            </a:defPPr>
            <a:lvl1pPr>
              <a:defRPr b="0" i="0">
                <a:effectLst/>
                <a:latin typeface="-apple-system"/>
              </a:defRPr>
            </a:lvl1pPr>
          </a:lstStyle>
          <a:p>
            <a:r>
              <a:rPr lang="zh-CN" altLang="en-US" dirty="0"/>
              <a:t>层次语义</a:t>
            </a:r>
            <a:r>
              <a:rPr lang="en-US" altLang="zh-CN" dirty="0"/>
              <a:t>/</a:t>
            </a:r>
            <a:r>
              <a:rPr lang="zh-CN" altLang="en-US" dirty="0"/>
              <a:t>文档语义的丢失</a:t>
            </a:r>
          </a:p>
        </p:txBody>
      </p:sp>
      <p:sp>
        <p:nvSpPr>
          <p:cNvPr id="23" name="文本框 22"/>
          <p:cNvSpPr txBox="1"/>
          <p:nvPr/>
        </p:nvSpPr>
        <p:spPr>
          <a:xfrm>
            <a:off x="6576647" y="4465081"/>
            <a:ext cx="4727749" cy="369332"/>
          </a:xfrm>
          <a:prstGeom prst="rect">
            <a:avLst/>
          </a:prstGeom>
          <a:noFill/>
        </p:spPr>
        <p:txBody>
          <a:bodyPr wrap="square">
            <a:spAutoFit/>
          </a:bodyPr>
          <a:lstStyle>
            <a:defPPr>
              <a:defRPr lang="zh-CN"/>
            </a:defPPr>
            <a:lvl1pPr>
              <a:defRPr b="0" i="0">
                <a:effectLst/>
                <a:latin typeface="-apple-system"/>
              </a:defRPr>
            </a:lvl1pPr>
          </a:lstStyle>
          <a:p>
            <a:r>
              <a:rPr lang="zh-CN" altLang="en-US" dirty="0"/>
              <a:t>数据集中一些对抗性样本造成分类性能降低</a:t>
            </a:r>
          </a:p>
        </p:txBody>
      </p:sp>
      <p:sp>
        <p:nvSpPr>
          <p:cNvPr id="25" name="文本框 24"/>
          <p:cNvSpPr txBox="1"/>
          <p:nvPr/>
        </p:nvSpPr>
        <p:spPr>
          <a:xfrm>
            <a:off x="6576648" y="5246926"/>
            <a:ext cx="5292080" cy="369332"/>
          </a:xfrm>
          <a:prstGeom prst="rect">
            <a:avLst/>
          </a:prstGeom>
          <a:noFill/>
        </p:spPr>
        <p:txBody>
          <a:bodyPr wrap="square">
            <a:spAutoFit/>
          </a:bodyPr>
          <a:lstStyle>
            <a:defPPr>
              <a:defRPr lang="zh-CN"/>
            </a:defPPr>
            <a:lvl1pPr>
              <a:defRPr b="0" i="0">
                <a:effectLst/>
                <a:latin typeface="-apple-system"/>
              </a:defRPr>
            </a:lvl1pPr>
          </a:lstStyle>
          <a:p>
            <a:r>
              <a:rPr lang="zh-CN" altLang="en-US" dirty="0"/>
              <a:t>训练过程难以重现，隐式语义和输出可解释性很差</a:t>
            </a:r>
          </a:p>
        </p:txBody>
      </p:sp>
    </p:spTree>
    <p:extLst>
      <p:ext uri="{BB962C8B-B14F-4D97-AF65-F5344CB8AC3E}">
        <p14:creationId xmlns:p14="http://schemas.microsoft.com/office/powerpoint/2010/main" val="4163163901"/>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8"/>
          <p:cNvSpPr>
            <a:spLocks noGrp="1"/>
          </p:cNvSpPr>
          <p:nvPr>
            <p:ph type="title"/>
          </p:nvPr>
        </p:nvSpPr>
        <p:spPr>
          <a:xfrm>
            <a:off x="677401" y="255827"/>
            <a:ext cx="8643848" cy="480131"/>
          </a:xfrm>
        </p:spPr>
        <p:txBody>
          <a:bodyPr/>
          <a:lstStyle/>
          <a:p>
            <a:pPr eaLnBrk="1" fontAlgn="auto" hangingPunct="1">
              <a:spcBef>
                <a:spcPts val="0"/>
              </a:spcBef>
              <a:spcAft>
                <a:spcPts val="0"/>
              </a:spcAft>
              <a:defRPr/>
            </a:pPr>
            <a:r>
              <a:rPr lang="zh-CN" altLang="en-US" dirty="0">
                <a:sym typeface="+mn-lt"/>
              </a:rPr>
              <a:t>补充</a:t>
            </a:r>
            <a:endParaRPr lang="zh-CN" altLang="en-US" sz="2800" b="1" dirty="0">
              <a:sym typeface="+mn-lt"/>
            </a:endParaRPr>
          </a:p>
        </p:txBody>
      </p:sp>
      <p:sp>
        <p:nvSpPr>
          <p:cNvPr id="4" name="文本框 3"/>
          <p:cNvSpPr txBox="1"/>
          <p:nvPr/>
        </p:nvSpPr>
        <p:spPr>
          <a:xfrm>
            <a:off x="1019908" y="1377852"/>
            <a:ext cx="9370088" cy="369332"/>
          </a:xfrm>
          <a:prstGeom prst="rect">
            <a:avLst/>
          </a:prstGeom>
          <a:noFill/>
        </p:spPr>
        <p:txBody>
          <a:bodyPr wrap="square">
            <a:spAutoFit/>
          </a:bodyPr>
          <a:lstStyle/>
          <a:p>
            <a:r>
              <a:rPr lang="zh-CN" altLang="en-US" dirty="0"/>
              <a:t>辅助学习研究文本分类  https://paperswithcode.com/task/text-classification </a:t>
            </a:r>
          </a:p>
        </p:txBody>
      </p:sp>
      <p:pic>
        <p:nvPicPr>
          <p:cNvPr id="8" name="图片 7"/>
          <p:cNvPicPr>
            <a:picLocks noChangeAspect="1"/>
          </p:cNvPicPr>
          <p:nvPr/>
        </p:nvPicPr>
        <p:blipFill>
          <a:blip r:embed="rId3"/>
          <a:stretch>
            <a:fillRect/>
          </a:stretch>
        </p:blipFill>
        <p:spPr>
          <a:xfrm>
            <a:off x="2569587" y="2008441"/>
            <a:ext cx="7052825" cy="3678926"/>
          </a:xfrm>
          <a:prstGeom prst="rect">
            <a:avLst/>
          </a:prstGeom>
        </p:spPr>
      </p:pic>
    </p:spTree>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833795" y="2336758"/>
            <a:ext cx="8524408" cy="1446550"/>
          </a:xfrm>
          <a:prstGeom prst="rect">
            <a:avLst/>
          </a:prstGeom>
          <a:noFill/>
        </p:spPr>
        <p:txBody>
          <a:bodyPr wrap="square" rtlCol="0">
            <a:spAutoFit/>
          </a:bodyPr>
          <a:lstStyle/>
          <a:p>
            <a:pPr algn="ctr"/>
            <a:r>
              <a:rPr lang="zh-CN" altLang="en-US" sz="4400" dirty="0">
                <a:solidFill>
                  <a:schemeClr val="bg1"/>
                </a:solidFill>
                <a:latin typeface="+mn-ea"/>
                <a:ea typeface="+mn-ea"/>
              </a:rPr>
              <a:t>谢谢观看</a:t>
            </a:r>
            <a:endParaRPr lang="en-US" altLang="zh-CN" sz="4400" dirty="0">
              <a:solidFill>
                <a:schemeClr val="bg1"/>
              </a:solidFill>
              <a:latin typeface="+mn-ea"/>
              <a:ea typeface="+mn-ea"/>
            </a:endParaRPr>
          </a:p>
          <a:p>
            <a:pPr algn="ctr"/>
            <a:r>
              <a:rPr lang="zh-CN" altLang="en-US" sz="4400" dirty="0">
                <a:solidFill>
                  <a:schemeClr val="bg1"/>
                </a:solidFill>
                <a:latin typeface="+mn-ea"/>
                <a:ea typeface="+mn-ea"/>
              </a:rPr>
              <a:t>恳请老师同学批评指正</a:t>
            </a:r>
          </a:p>
        </p:txBody>
      </p:sp>
      <p:sp>
        <p:nvSpPr>
          <p:cNvPr id="16" name="文本框 15"/>
          <p:cNvSpPr txBox="1"/>
          <p:nvPr/>
        </p:nvSpPr>
        <p:spPr>
          <a:xfrm>
            <a:off x="5052591" y="4089237"/>
            <a:ext cx="2100625" cy="549061"/>
          </a:xfrm>
          <a:prstGeom prst="rect">
            <a:avLst/>
          </a:prstGeom>
          <a:noFill/>
        </p:spPr>
        <p:txBody>
          <a:bodyPr wrap="square" rtlCol="0">
            <a:spAutoFit/>
          </a:bodyPr>
          <a:lstStyle/>
          <a:p>
            <a:pPr algn="ctr">
              <a:lnSpc>
                <a:spcPct val="130000"/>
              </a:lnSpc>
            </a:pPr>
            <a:r>
              <a:rPr lang="zh-CN" altLang="en-US" sz="1200" spc="100" dirty="0">
                <a:solidFill>
                  <a:schemeClr val="bg1"/>
                </a:solidFill>
                <a:latin typeface="+mn-ea"/>
                <a:cs typeface="+mn-ea"/>
                <a:sym typeface="+mn-lt"/>
              </a:rPr>
              <a:t>时间：</a:t>
            </a:r>
            <a:r>
              <a:rPr lang="en-US" altLang="zh-CN" sz="1200" spc="100" dirty="0">
                <a:solidFill>
                  <a:schemeClr val="bg1"/>
                </a:solidFill>
                <a:latin typeface="+mn-ea"/>
                <a:cs typeface="+mn-ea"/>
                <a:sym typeface="+mn-lt"/>
              </a:rPr>
              <a:t>2020/12/24</a:t>
            </a:r>
          </a:p>
          <a:p>
            <a:pPr algn="ctr">
              <a:lnSpc>
                <a:spcPct val="130000"/>
              </a:lnSpc>
            </a:pPr>
            <a:r>
              <a:rPr lang="zh-CN" altLang="en-US" sz="1200" spc="100" dirty="0">
                <a:solidFill>
                  <a:schemeClr val="bg1"/>
                </a:solidFill>
                <a:latin typeface="+mn-ea"/>
                <a:cs typeface="+mn-ea"/>
                <a:sym typeface="+mn-lt"/>
              </a:rPr>
              <a:t>指导老师：张华平</a:t>
            </a:r>
          </a:p>
        </p:txBody>
      </p:sp>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1"/>
          <p:cNvSpPr txBox="1"/>
          <p:nvPr/>
        </p:nvSpPr>
        <p:spPr>
          <a:xfrm>
            <a:off x="765175" y="139700"/>
            <a:ext cx="6383655" cy="68008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zh-CN" altLang="en-US" sz="27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五、数据集介绍</a:t>
            </a:r>
            <a:r>
              <a:rPr kumimoji="0" lang="en-US" altLang="zh-CN" sz="2700" b="0" i="0" u="none" strike="noStrike" kern="1200" cap="none" spc="30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p>
        </p:txBody>
      </p:sp>
      <p:pic>
        <p:nvPicPr>
          <p:cNvPr id="5" name="图片 4"/>
          <p:cNvPicPr>
            <a:picLocks noChangeAspect="1"/>
          </p:cNvPicPr>
          <p:nvPr/>
        </p:nvPicPr>
        <p:blipFill>
          <a:blip r:embed="rId3"/>
          <a:stretch>
            <a:fillRect/>
          </a:stretch>
        </p:blipFill>
        <p:spPr>
          <a:xfrm>
            <a:off x="5638800" y="4290060"/>
            <a:ext cx="1005840" cy="365760"/>
          </a:xfrm>
          <a:prstGeom prst="rect">
            <a:avLst/>
          </a:prstGeom>
        </p:spPr>
      </p:pic>
      <p:sp>
        <p:nvSpPr>
          <p:cNvPr id="2" name="文本框 1"/>
          <p:cNvSpPr txBox="1"/>
          <p:nvPr/>
        </p:nvSpPr>
        <p:spPr>
          <a:xfrm>
            <a:off x="497840" y="1057275"/>
            <a:ext cx="10989945" cy="4461510"/>
          </a:xfrm>
          <a:prstGeom prst="rect">
            <a:avLst/>
          </a:prstGeom>
          <a:noFill/>
        </p:spPr>
        <p:txBody>
          <a:bodyPr wrap="square" rtlCol="0" anchor="t">
            <a:spAutoFit/>
          </a:bodyPr>
          <a:lstStyle/>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rPr>
              <a:t>20 Newsgroups (20NG)</a:t>
            </a:r>
          </a:p>
          <a:p>
            <a:pPr indent="0">
              <a:buFont typeface="Wingdings" panose="05000000000000000000" charset="0"/>
              <a:buNone/>
            </a:pPr>
            <a:r>
              <a:rPr lang="zh-CN" altLang="en-US" sz="2000">
                <a:latin typeface="等线" panose="02010600030101010101" charset="-122"/>
                <a:ea typeface="等线" panose="02010600030101010101" charset="-122"/>
                <a:cs typeface="等线" panose="02010600030101010101" charset="-122"/>
              </a:rPr>
              <a:t>     </a:t>
            </a:r>
            <a:r>
              <a:rPr lang="zh-CN" altLang="en-US" sz="2400">
                <a:latin typeface="等线" panose="02010600030101010101" charset="-122"/>
                <a:ea typeface="等线" panose="02010600030101010101" charset="-122"/>
                <a:cs typeface="等线" panose="02010600030101010101" charset="-122"/>
              </a:rPr>
              <a:t>20NG是新闻组文本数据集。它有20个类别，每个类别样本数目相同，一共包含18,846篇文本。</a:t>
            </a:r>
            <a:endParaRPr lang="zh-CN" altLang="en-US" sz="2000">
              <a:latin typeface="等线" panose="02010600030101010101" charset="-122"/>
              <a:ea typeface="等线" panose="02010600030101010101" charset="-122"/>
              <a:cs typeface="等线" panose="02010600030101010101" charset="-122"/>
            </a:endParaRPr>
          </a:p>
          <a:p>
            <a:pPr indent="0">
              <a:buFont typeface="Wingdings" panose="05000000000000000000" charset="0"/>
              <a:buNone/>
            </a:pPr>
            <a:endParaRPr lang="zh-CN" altLang="en-US" sz="200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rPr>
              <a:t>R8 and R52</a:t>
            </a:r>
          </a:p>
          <a:p>
            <a:pPr indent="0">
              <a:buFont typeface="Wingdings" panose="05000000000000000000" charset="0"/>
              <a:buNone/>
            </a:pPr>
            <a:r>
              <a:rPr lang="zh-CN" altLang="en-US" sz="2400">
                <a:latin typeface="等线" panose="02010600030101010101" charset="-122"/>
                <a:ea typeface="等线" panose="02010600030101010101" charset="-122"/>
                <a:cs typeface="等线" panose="02010600030101010101" charset="-122"/>
              </a:rPr>
              <a:t>    R8和R52是路透社新闻的两个子集。</a:t>
            </a:r>
          </a:p>
          <a:p>
            <a:pPr indent="0">
              <a:buFont typeface="Wingdings" panose="05000000000000000000" charset="0"/>
              <a:buNone/>
            </a:pPr>
            <a:r>
              <a:rPr lang="zh-CN" altLang="en-US" sz="2400">
                <a:latin typeface="等线" panose="02010600030101010101" charset="-122"/>
                <a:ea typeface="等线" panose="02010600030101010101" charset="-122"/>
                <a:cs typeface="等线" panose="02010600030101010101" charset="-122"/>
              </a:rPr>
              <a:t>    R8有8个类别，分为2189个测试样本和5485个训练样本。</a:t>
            </a:r>
          </a:p>
          <a:p>
            <a:pPr indent="0">
              <a:buFont typeface="Wingdings" panose="05000000000000000000" charset="0"/>
              <a:buNone/>
            </a:pPr>
            <a:r>
              <a:rPr lang="zh-CN" altLang="en-US" sz="2400">
                <a:latin typeface="等线" panose="02010600030101010101" charset="-122"/>
                <a:ea typeface="等线" panose="02010600030101010101" charset="-122"/>
                <a:cs typeface="等线" panose="02010600030101010101" charset="-122"/>
              </a:rPr>
              <a:t>    R52有52个类别，分为6,532个训练样本和2,568个测试样本。</a:t>
            </a:r>
          </a:p>
          <a:p>
            <a:pPr indent="0">
              <a:buFont typeface="Wingdings" panose="05000000000000000000" charset="0"/>
              <a:buNone/>
            </a:pPr>
            <a:endParaRPr lang="zh-CN" altLang="en-US" sz="240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sym typeface="+mn-ea"/>
              </a:rPr>
              <a:t>Movie Review (MR)</a:t>
            </a:r>
            <a:r>
              <a:rPr lang="zh-CN" altLang="en-US" sz="2400">
                <a:latin typeface="等线" panose="02010600030101010101" charset="-122"/>
                <a:ea typeface="等线" panose="02010600030101010101" charset="-122"/>
                <a:cs typeface="等线" panose="02010600030101010101" charset="-122"/>
                <a:sym typeface="+mn-ea"/>
              </a:rPr>
              <a:t> </a:t>
            </a:r>
            <a:r>
              <a:rPr lang="zh-CN" altLang="en-US" sz="2400">
                <a:latin typeface="等线" panose="02010600030101010101" charset="-122"/>
                <a:ea typeface="等线" panose="02010600030101010101" charset="-122"/>
                <a:cs typeface="等线" panose="02010600030101010101" charset="-122"/>
              </a:rPr>
              <a:t>：电影评论数据集</a:t>
            </a:r>
          </a:p>
          <a:p>
            <a:pPr indent="0">
              <a:buFont typeface="Wingdings" panose="05000000000000000000" charset="0"/>
              <a:buNone/>
            </a:pPr>
            <a:endParaRPr lang="zh-CN" altLang="en-US" sz="2400">
              <a:latin typeface="等线" panose="02010600030101010101" charset="-122"/>
              <a:ea typeface="等线" panose="02010600030101010101" charset="-122"/>
              <a:cs typeface="等线" panose="02010600030101010101" charset="-122"/>
            </a:endParaRPr>
          </a:p>
          <a:p>
            <a:pPr marL="342900" indent="-342900">
              <a:buFont typeface="Wingdings" panose="05000000000000000000" charset="0"/>
              <a:buChar char="l"/>
            </a:pPr>
            <a:r>
              <a:rPr lang="zh-CN" altLang="en-US" sz="2400" b="1">
                <a:latin typeface="等线" panose="02010600030101010101" charset="-122"/>
                <a:ea typeface="等线" panose="02010600030101010101" charset="-122"/>
                <a:cs typeface="等线" panose="02010600030101010101" charset="-122"/>
                <a:sym typeface="+mn-ea"/>
              </a:rPr>
              <a:t>THUCNews</a:t>
            </a:r>
            <a:r>
              <a:rPr lang="zh-CN" altLang="en-US" sz="2400">
                <a:latin typeface="等线" panose="02010600030101010101" charset="-122"/>
                <a:ea typeface="等线" panose="02010600030101010101" charset="-122"/>
                <a:cs typeface="等线" panose="02010600030101010101" charset="-122"/>
                <a:sym typeface="+mn-ea"/>
              </a:rPr>
              <a:t>：</a:t>
            </a:r>
            <a:r>
              <a:rPr lang="zh-CN" altLang="en-US" sz="2400">
                <a:latin typeface="等线" panose="02010600030101010101" charset="-122"/>
                <a:ea typeface="等线" panose="02010600030101010101" charset="-122"/>
                <a:cs typeface="等线" panose="02010600030101010101" charset="-122"/>
              </a:rPr>
              <a:t>清华NLP组提供的新闻文本分类数据集</a:t>
            </a:r>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850194" y="2910404"/>
            <a:ext cx="6492240" cy="782043"/>
            <a:chOff x="5181690" y="2820871"/>
            <a:chExt cx="4573317" cy="550893"/>
          </a:xfrm>
        </p:grpSpPr>
        <p:sp>
          <p:nvSpPr>
            <p:cNvPr id="4" name="椭圆 3"/>
            <p:cNvSpPr/>
            <p:nvPr/>
          </p:nvSpPr>
          <p:spPr>
            <a:xfrm>
              <a:off x="5181690" y="2820871"/>
              <a:ext cx="550893" cy="550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Century Gothic" panose="020B0502020202020204" pitchFamily="34" charset="0"/>
                </a:rPr>
                <a:t>2</a:t>
              </a:r>
            </a:p>
          </p:txBody>
        </p:sp>
        <p:sp>
          <p:nvSpPr>
            <p:cNvPr id="8" name="文本框 7"/>
            <p:cNvSpPr txBox="1"/>
            <p:nvPr/>
          </p:nvSpPr>
          <p:spPr>
            <a:xfrm>
              <a:off x="5988641" y="2966695"/>
              <a:ext cx="3766366" cy="303277"/>
            </a:xfrm>
            <a:prstGeom prst="rect">
              <a:avLst/>
            </a:prstGeom>
            <a:noFill/>
          </p:spPr>
          <p:txBody>
            <a:bodyPr wrap="square" lIns="0" tIns="0" rIns="0" bIns="0" rtlCol="0">
              <a:spAutoFit/>
            </a:bodyPr>
            <a:lstStyle/>
            <a:p>
              <a:r>
                <a:rPr lang="zh-CN" altLang="en-US" sz="2800" b="1" spc="300" dirty="0">
                  <a:latin typeface="+mj-ea"/>
                  <a:ea typeface="+mj-ea"/>
                </a:rPr>
                <a:t>基于浅层学习的文本分类方法</a:t>
              </a:r>
            </a:p>
          </p:txBody>
        </p:sp>
      </p:grpSp>
      <p:sp>
        <p:nvSpPr>
          <p:cNvPr id="2" name="文本框 1"/>
          <p:cNvSpPr txBox="1"/>
          <p:nvPr/>
        </p:nvSpPr>
        <p:spPr>
          <a:xfrm>
            <a:off x="4337050" y="3908425"/>
            <a:ext cx="3517900" cy="1476375"/>
          </a:xfrm>
          <a:prstGeom prst="rect">
            <a:avLst/>
          </a:prstGeom>
          <a:noFill/>
        </p:spPr>
        <p:txBody>
          <a:bodyPr wrap="square" rtlCol="0" anchor="t">
            <a:spAutoFit/>
          </a:bodyPr>
          <a:lstStyle/>
          <a:p>
            <a:pPr marL="342900" indent="-342900" fontAlgn="auto">
              <a:lnSpc>
                <a:spcPct val="150000"/>
              </a:lnSpc>
              <a:buFont typeface="Wingdings" panose="05000000000000000000" charset="0"/>
              <a:buChar char="l"/>
            </a:pPr>
            <a:r>
              <a:rPr lang="zh-CN" altLang="en-US" sz="2000">
                <a:latin typeface="等线" panose="02010600030101010101" charset="-122"/>
                <a:ea typeface="等线" panose="02010600030101010101" charset="-122"/>
                <a:cs typeface="等线" panose="02010600030101010101" charset="-122"/>
              </a:rPr>
              <a:t>朴素贝叶斯</a:t>
            </a:r>
          </a:p>
          <a:p>
            <a:pPr marL="342900" indent="-342900" fontAlgn="auto">
              <a:lnSpc>
                <a:spcPct val="150000"/>
              </a:lnSpc>
              <a:buFont typeface="Wingdings" panose="05000000000000000000" charset="0"/>
              <a:buChar char="l"/>
            </a:pPr>
            <a:r>
              <a:rPr lang="zh-CN" altLang="en-US" sz="2000">
                <a:latin typeface="等线" panose="02010600030101010101" charset="-122"/>
                <a:ea typeface="等线" panose="02010600030101010101" charset="-122"/>
                <a:cs typeface="等线" panose="02010600030101010101" charset="-122"/>
              </a:rPr>
              <a:t>基于</a:t>
            </a:r>
            <a:r>
              <a:rPr lang="en-US" altLang="zh-CN" sz="2000">
                <a:latin typeface="等线" panose="02010600030101010101" charset="-122"/>
                <a:ea typeface="等线" panose="02010600030101010101" charset="-122"/>
                <a:cs typeface="等线" panose="02010600030101010101" charset="-122"/>
              </a:rPr>
              <a:t>KNN</a:t>
            </a:r>
            <a:r>
              <a:rPr lang="zh-CN" altLang="en-US" sz="2000">
                <a:latin typeface="等线" panose="02010600030101010101" charset="-122"/>
                <a:ea typeface="等线" panose="02010600030101010101" charset="-122"/>
                <a:cs typeface="等线" panose="02010600030101010101" charset="-122"/>
              </a:rPr>
              <a:t>的文本分类</a:t>
            </a:r>
          </a:p>
          <a:p>
            <a:pPr marL="342900" indent="-342900" fontAlgn="auto">
              <a:lnSpc>
                <a:spcPct val="150000"/>
              </a:lnSpc>
              <a:buFont typeface="Wingdings" panose="05000000000000000000" charset="0"/>
              <a:buChar char="l"/>
            </a:pPr>
            <a:r>
              <a:rPr lang="zh-CN" altLang="en-US" sz="2000">
                <a:latin typeface="等线" panose="02010600030101010101" charset="-122"/>
                <a:ea typeface="等线" panose="02010600030101010101" charset="-122"/>
                <a:cs typeface="等线" panose="02010600030101010101" charset="-122"/>
              </a:rPr>
              <a:t>其他</a:t>
            </a:r>
          </a:p>
        </p:txBody>
      </p:sp>
      <p:sp>
        <p:nvSpPr>
          <p:cNvPr id="3" name="文本占位符 2"/>
          <p:cNvSpPr>
            <a:spLocks noGrp="1"/>
          </p:cNvSpPr>
          <p:nvPr>
            <p:ph type="body" sz="quarter" idx="4294967295"/>
          </p:nvPr>
        </p:nvSpPr>
        <p:spPr>
          <a:xfrm>
            <a:off x="9103524" y="5968221"/>
            <a:ext cx="2595716" cy="521725"/>
          </a:xfrm>
        </p:spPr>
        <p:txBody>
          <a:bodyPr/>
          <a:lstStyle/>
          <a:p>
            <a:pPr marL="0" indent="0">
              <a:buNone/>
            </a:pPr>
            <a:r>
              <a:rPr lang="zh-CN" altLang="en-US" sz="2400" b="1" dirty="0"/>
              <a:t>展示人：王瞳    </a:t>
            </a:r>
            <a:endParaRPr lang="en-US" altLang="zh-CN" sz="2400" b="1" dirty="0"/>
          </a:p>
          <a:p>
            <a:pPr marL="0" indent="0">
              <a:buNone/>
            </a:pPr>
            <a:endParaRPr lang="zh-CN" altLang="en-US" sz="2400" b="1" dirty="0"/>
          </a:p>
        </p:txBody>
      </p:sp>
    </p:spTree>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PA" val="v5.1.2"/>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bf351992-33d1-45f4-b014-13e593ec3aeb}"/>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1ea9d095-a6c4-47b4-b37e-0af9643812bc}"/>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536,&quot;width&quot;:8301}"/>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012c7649-dc9d-4cac-86d1-3a3710ef85be}"/>
</p:tagLst>
</file>

<file path=ppt/tags/tag14.xml><?xml version="1.0" encoding="utf-8"?>
<p:tagLst xmlns:a="http://schemas.openxmlformats.org/drawingml/2006/main" xmlns:r="http://schemas.openxmlformats.org/officeDocument/2006/relationships" xmlns:p="http://schemas.openxmlformats.org/presentationml/2006/main">
  <p:tag name="KSO_WM_UNIT_TABLE_BEAUTIFY" val="smartTable{8140f2aa-30c8-4922-9ee4-bafa7fd1147b}"/>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ags/tag8.xml><?xml version="1.0" encoding="utf-8"?>
<p:tagLst xmlns:a="http://schemas.openxmlformats.org/drawingml/2006/main" xmlns:r="http://schemas.openxmlformats.org/officeDocument/2006/relationships" xmlns:p="http://schemas.openxmlformats.org/presentationml/2006/main">
  <p:tag name="PA" val="v5.1.2"/>
</p:tagLst>
</file>

<file path=ppt/tags/tag9.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1_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3105</Words>
  <Application>Microsoft Office PowerPoint</Application>
  <PresentationFormat>宽屏</PresentationFormat>
  <Paragraphs>595</Paragraphs>
  <Slides>78</Slides>
  <Notes>69</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78</vt:i4>
      </vt:variant>
    </vt:vector>
  </HeadingPairs>
  <TitlesOfParts>
    <vt:vector size="96" baseType="lpstr">
      <vt:lpstr>-apple-system</vt:lpstr>
      <vt:lpstr>FZSSK--GBK1-0</vt:lpstr>
      <vt:lpstr>PingFang SC</vt:lpstr>
      <vt:lpstr>等线</vt:lpstr>
      <vt:lpstr>黑体</vt:lpstr>
      <vt:lpstr>宋体</vt:lpstr>
      <vt:lpstr>微软雅黑</vt:lpstr>
      <vt:lpstr>微软雅黑 Light</vt:lpstr>
      <vt:lpstr>Adobe Devanagari</vt:lpstr>
      <vt:lpstr>Arial</vt:lpstr>
      <vt:lpstr>Calibri</vt:lpstr>
      <vt:lpstr>Cambria Math</vt:lpstr>
      <vt:lpstr>Century Gothic</vt:lpstr>
      <vt:lpstr>Times New Roman</vt:lpstr>
      <vt:lpstr>Wingdings</vt:lpstr>
      <vt:lpstr>Wingdings 3</vt:lpstr>
      <vt:lpstr>1_Office 主题​​</vt:lpstr>
      <vt:lpstr>Equation.KSEE3</vt:lpstr>
      <vt:lpstr>文本分类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基于CNN的文本分类</vt:lpstr>
      <vt:lpstr>PowerPoint 演示文稿</vt:lpstr>
      <vt:lpstr>PowerPoint 演示文稿</vt:lpstr>
      <vt:lpstr>PowerPoint 演示文稿</vt:lpstr>
      <vt:lpstr>PowerPoint 演示文稿</vt:lpstr>
      <vt:lpstr>PowerPoint 演示文稿</vt:lpstr>
      <vt:lpstr>PowerPoint 演示文稿</vt:lpstr>
      <vt:lpstr>基于RNN的文本分类</vt:lpstr>
      <vt:lpstr>PowerPoint 演示文稿</vt:lpstr>
      <vt:lpstr>双向RNN  深度双向RNN</vt:lpstr>
      <vt:lpstr>RNN无法处理远距离的依赖</vt:lpstr>
      <vt:lpstr>PowerPoint 演示文稿</vt:lpstr>
      <vt:lpstr>LSTM核心思想</vt:lpstr>
      <vt:lpstr>深度学习—GRU</vt:lpstr>
      <vt:lpstr>PowerPoint 演示文稿</vt:lpstr>
      <vt:lpstr>基于注意力机制的文本分类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基于预训练的文本分类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基于GNN的文本分类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实验结果分析</vt:lpstr>
      <vt:lpstr>实验结果分析</vt:lpstr>
      <vt:lpstr>实验结果分析</vt:lpstr>
      <vt:lpstr>实验结果分析</vt:lpstr>
      <vt:lpstr>实验结果分析</vt:lpstr>
      <vt:lpstr>实验结果分析</vt:lpstr>
      <vt:lpstr>PowerPoint 演示文稿</vt:lpstr>
      <vt:lpstr>文本分类应用与展望</vt:lpstr>
      <vt:lpstr>文本分类应用与展望</vt:lpstr>
      <vt:lpstr>文本分类应用与展望</vt:lpstr>
      <vt:lpstr>文本分类应用与展望</vt:lpstr>
      <vt:lpstr>补充</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MECHREVO</dc:creator>
  <cp:lastModifiedBy>Faye Li</cp:lastModifiedBy>
  <cp:revision>264</cp:revision>
  <dcterms:created xsi:type="dcterms:W3CDTF">2019-06-19T02:08:00Z</dcterms:created>
  <dcterms:modified xsi:type="dcterms:W3CDTF">2020-12-24T03:09:01Z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