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7"/>
  </p:notesMasterIdLst>
  <p:sldIdLst>
    <p:sldId id="257" r:id="rId2"/>
    <p:sldId id="258" r:id="rId3"/>
    <p:sldId id="297" r:id="rId4"/>
    <p:sldId id="291" r:id="rId5"/>
    <p:sldId id="299" r:id="rId6"/>
    <p:sldId id="300" r:id="rId7"/>
    <p:sldId id="301" r:id="rId8"/>
    <p:sldId id="302" r:id="rId9"/>
    <p:sldId id="303" r:id="rId10"/>
    <p:sldId id="304" r:id="rId11"/>
    <p:sldId id="305" r:id="rId12"/>
    <p:sldId id="296" r:id="rId13"/>
    <p:sldId id="298"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58" r:id="rId51"/>
    <p:sldId id="359" r:id="rId52"/>
    <p:sldId id="342" r:id="rId53"/>
    <p:sldId id="343" r:id="rId54"/>
    <p:sldId id="344" r:id="rId55"/>
    <p:sldId id="345" r:id="rId56"/>
    <p:sldId id="346" r:id="rId57"/>
    <p:sldId id="347" r:id="rId58"/>
    <p:sldId id="348" r:id="rId59"/>
    <p:sldId id="295" r:id="rId60"/>
    <p:sldId id="282" r:id="rId61"/>
    <p:sldId id="349" r:id="rId62"/>
    <p:sldId id="287" r:id="rId63"/>
    <p:sldId id="277" r:id="rId64"/>
    <p:sldId id="350" r:id="rId65"/>
    <p:sldId id="261" r:id="rId6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7" d="100"/>
          <a:sy n="87" d="100"/>
        </p:scale>
        <p:origin x="29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9F218E0-E72F-4FB4-B861-C83F0E35F934}" type="doc">
      <dgm:prSet loTypeId="urn:microsoft.com/office/officeart/2005/8/layout/hList1" loCatId="list" qsTypeId="urn:microsoft.com/office/officeart/2005/8/quickstyle/simple1#1" qsCatId="simple" csTypeId="urn:microsoft.com/office/officeart/2005/8/colors/accent1_2#1" csCatId="accent1" phldr="0"/>
      <dgm:spPr/>
      <dgm:t>
        <a:bodyPr/>
        <a:lstStyle/>
        <a:p>
          <a:endParaRPr lang="zh-CN" altLang="en-US"/>
        </a:p>
      </dgm:t>
    </dgm:pt>
    <dgm:pt modelId="{17264811-B842-45CA-8023-890707C56826}">
      <dgm:prSet phldrT="[文本]" phldr="0" custT="0"/>
      <dgm:spPr/>
      <dgm:t>
        <a:bodyPr vert="horz" wrap="square"/>
        <a:lstStyle/>
        <a:p>
          <a:pPr>
            <a:lnSpc>
              <a:spcPct val="100000"/>
            </a:lnSpc>
            <a:spcBef>
              <a:spcPct val="0"/>
            </a:spcBef>
            <a:spcAft>
              <a:spcPct val="35000"/>
            </a:spcAft>
          </a:pPr>
          <a:r>
            <a:rPr lang="zh-CN" altLang="en-US"/>
            <a:t>方法</a:t>
          </a:r>
        </a:p>
      </dgm:t>
    </dgm:pt>
    <dgm:pt modelId="{A109D010-9885-4F8F-B8E9-E2C717658764}" type="parTrans" cxnId="{95D02642-F8E2-4010-A731-00E32CDDDD35}">
      <dgm:prSet/>
      <dgm:spPr/>
      <dgm:t>
        <a:bodyPr/>
        <a:lstStyle/>
        <a:p>
          <a:endParaRPr lang="zh-CN" altLang="en-US"/>
        </a:p>
      </dgm:t>
    </dgm:pt>
    <dgm:pt modelId="{ABC69D63-56ED-48ED-9346-231F6A6139BF}" type="sibTrans" cxnId="{95D02642-F8E2-4010-A731-00E32CDDDD35}">
      <dgm:prSet/>
      <dgm:spPr/>
      <dgm:t>
        <a:bodyPr/>
        <a:lstStyle/>
        <a:p>
          <a:endParaRPr lang="zh-CN" altLang="en-US"/>
        </a:p>
      </dgm:t>
    </dgm:pt>
    <dgm:pt modelId="{3A04E1E2-A022-47CE-8997-EF18827AD0A2}">
      <dgm:prSet phldrT="[文本]" phldr="0" custT="1"/>
      <dgm:spPr/>
      <dgm:t>
        <a:bodyPr vert="horz" wrap="square"/>
        <a:lstStyle/>
        <a:p>
          <a:pPr>
            <a:lnSpc>
              <a:spcPct val="100000"/>
            </a:lnSpc>
            <a:spcBef>
              <a:spcPct val="0"/>
            </a:spcBef>
            <a:spcAft>
              <a:spcPct val="15000"/>
            </a:spcAft>
          </a:pPr>
          <a:r>
            <a:rPr lang="en-US" altLang="zh-CN" sz="2800"/>
            <a:t>anchor free</a:t>
          </a:r>
        </a:p>
      </dgm:t>
    </dgm:pt>
    <dgm:pt modelId="{27D8CDC7-1381-4175-B7BB-6022CF4D82E6}" type="parTrans" cxnId="{324A055D-9201-48D2-AF48-C6946FAFC9C0}">
      <dgm:prSet/>
      <dgm:spPr/>
      <dgm:t>
        <a:bodyPr/>
        <a:lstStyle/>
        <a:p>
          <a:endParaRPr lang="zh-CN" altLang="en-US"/>
        </a:p>
      </dgm:t>
    </dgm:pt>
    <dgm:pt modelId="{6093660C-20EB-4964-87F9-BCEC151AEF5F}" type="sibTrans" cxnId="{324A055D-9201-48D2-AF48-C6946FAFC9C0}">
      <dgm:prSet/>
      <dgm:spPr/>
      <dgm:t>
        <a:bodyPr/>
        <a:lstStyle/>
        <a:p>
          <a:endParaRPr lang="zh-CN" altLang="en-US"/>
        </a:p>
      </dgm:t>
    </dgm:pt>
    <dgm:pt modelId="{6157D574-0A0E-4E5B-BDE3-86F429B59396}">
      <dgm:prSet phldr="0" custT="1"/>
      <dgm:spPr/>
      <dgm:t>
        <a:bodyPr vert="horz" wrap="square"/>
        <a:lstStyle/>
        <a:p>
          <a:pPr>
            <a:lnSpc>
              <a:spcPct val="100000"/>
            </a:lnSpc>
            <a:spcBef>
              <a:spcPct val="0"/>
            </a:spcBef>
            <a:spcAft>
              <a:spcPct val="15000"/>
            </a:spcAft>
          </a:pPr>
          <a:endParaRPr lang="en-US" altLang="zh-CN" sz="2800"/>
        </a:p>
      </dgm:t>
    </dgm:pt>
    <dgm:pt modelId="{343B8398-BF48-466E-A707-DCBDB830EA4A}" type="parTrans" cxnId="{E9718457-CFF5-4E91-8B8A-CCC28E2489A2}">
      <dgm:prSet/>
      <dgm:spPr/>
    </dgm:pt>
    <dgm:pt modelId="{38A5A400-F0D9-4562-ABD2-B58250610516}" type="sibTrans" cxnId="{E9718457-CFF5-4E91-8B8A-CCC28E2489A2}">
      <dgm:prSet/>
      <dgm:spPr/>
    </dgm:pt>
    <dgm:pt modelId="{F907A171-AA35-454F-A79E-CC0963571540}">
      <dgm:prSet phldr="0" custT="1"/>
      <dgm:spPr/>
      <dgm:t>
        <a:bodyPr vert="horz" wrap="square"/>
        <a:lstStyle/>
        <a:p>
          <a:pPr>
            <a:lnSpc>
              <a:spcPct val="100000"/>
            </a:lnSpc>
            <a:spcBef>
              <a:spcPct val="0"/>
            </a:spcBef>
            <a:spcAft>
              <a:spcPct val="15000"/>
            </a:spcAft>
          </a:pPr>
          <a:r>
            <a:rPr lang="en-US" altLang="zh-CN" sz="2800"/>
            <a:t>learning-to-match</a:t>
          </a:r>
        </a:p>
      </dgm:t>
    </dgm:pt>
    <dgm:pt modelId="{4B88C255-2AF6-4999-985A-2ACAABD382EC}" type="parTrans" cxnId="{D0567161-7959-44AE-92C6-9D87E73D7549}">
      <dgm:prSet/>
      <dgm:spPr/>
    </dgm:pt>
    <dgm:pt modelId="{3591D65B-323D-4F92-8D04-8D78F63F9EA3}" type="sibTrans" cxnId="{D0567161-7959-44AE-92C6-9D87E73D7549}">
      <dgm:prSet/>
      <dgm:spPr/>
    </dgm:pt>
    <dgm:pt modelId="{37AE12DB-49EF-40B1-B33C-CD5C0199CAF9}">
      <dgm:prSet phldr="0" custT="1"/>
      <dgm:spPr/>
      <dgm:t>
        <a:bodyPr vert="horz" wrap="square"/>
        <a:lstStyle/>
        <a:p>
          <a:pPr>
            <a:lnSpc>
              <a:spcPct val="100000"/>
            </a:lnSpc>
            <a:spcBef>
              <a:spcPct val="0"/>
            </a:spcBef>
            <a:spcAft>
              <a:spcPct val="15000"/>
            </a:spcAft>
          </a:pPr>
          <a:endParaRPr lang="en-US" altLang="zh-CN" sz="2800"/>
        </a:p>
      </dgm:t>
    </dgm:pt>
    <dgm:pt modelId="{AAB3A9F4-4EBF-4D73-912D-2DE04D469570}" type="parTrans" cxnId="{4F643CE9-C694-4AE0-B83C-1DED01B2C2B6}">
      <dgm:prSet/>
      <dgm:spPr/>
    </dgm:pt>
    <dgm:pt modelId="{84E422EB-39FF-455D-BC4B-512F4F9C578D}" type="sibTrans" cxnId="{4F643CE9-C694-4AE0-B83C-1DED01B2C2B6}">
      <dgm:prSet/>
      <dgm:spPr/>
    </dgm:pt>
    <dgm:pt modelId="{FB8C82A9-639D-405E-B9CB-ED84BF0ADACF}">
      <dgm:prSet phldr="0" custT="1"/>
      <dgm:spPr/>
      <dgm:t>
        <a:bodyPr vert="horz" wrap="square"/>
        <a:lstStyle/>
        <a:p>
          <a:pPr>
            <a:lnSpc>
              <a:spcPct val="100000"/>
            </a:lnSpc>
            <a:spcBef>
              <a:spcPct val="0"/>
            </a:spcBef>
            <a:spcAft>
              <a:spcPct val="15000"/>
            </a:spcAft>
          </a:pPr>
          <a:r>
            <a:rPr lang="en-US" altLang="zh-CN" sz="2800"/>
            <a:t>data augmentation</a:t>
          </a:r>
        </a:p>
      </dgm:t>
    </dgm:pt>
    <dgm:pt modelId="{AAB3A499-8E6C-4D69-9768-F234F6E69A05}" type="parTrans" cxnId="{BD0AA738-58FE-49B8-9CD8-668C134437E8}">
      <dgm:prSet/>
      <dgm:spPr/>
    </dgm:pt>
    <dgm:pt modelId="{A3160879-AD87-4E75-A0BD-EA6D35E34680}" type="sibTrans" cxnId="{BD0AA738-58FE-49B8-9CD8-668C134437E8}">
      <dgm:prSet/>
      <dgm:spPr/>
    </dgm:pt>
    <dgm:pt modelId="{1E2CC1A7-EE79-4C18-A179-CE42EF3B3F4A}">
      <dgm:prSet phldrT="[文本]" phldr="0" custT="0"/>
      <dgm:spPr/>
      <dgm:t>
        <a:bodyPr vert="horz" wrap="square"/>
        <a:lstStyle/>
        <a:p>
          <a:pPr>
            <a:lnSpc>
              <a:spcPct val="100000"/>
            </a:lnSpc>
            <a:spcBef>
              <a:spcPct val="0"/>
            </a:spcBef>
            <a:spcAft>
              <a:spcPct val="35000"/>
            </a:spcAft>
          </a:pPr>
          <a:r>
            <a:rPr lang="zh-CN" altLang="en-US"/>
            <a:t>问题</a:t>
          </a:r>
        </a:p>
      </dgm:t>
    </dgm:pt>
    <dgm:pt modelId="{4420C36B-7FD0-41F4-845A-9000C47B4900}" type="parTrans" cxnId="{335B9FFD-AEC9-4A7A-80EC-4421F7D1CF0C}">
      <dgm:prSet/>
      <dgm:spPr/>
      <dgm:t>
        <a:bodyPr/>
        <a:lstStyle/>
        <a:p>
          <a:endParaRPr lang="zh-CN" altLang="en-US"/>
        </a:p>
      </dgm:t>
    </dgm:pt>
    <dgm:pt modelId="{1BAAE311-27E8-4383-9AB4-C15DA1D4E64A}" type="sibTrans" cxnId="{335B9FFD-AEC9-4A7A-80EC-4421F7D1CF0C}">
      <dgm:prSet/>
      <dgm:spPr/>
      <dgm:t>
        <a:bodyPr/>
        <a:lstStyle/>
        <a:p>
          <a:endParaRPr lang="zh-CN" altLang="en-US"/>
        </a:p>
      </dgm:t>
    </dgm:pt>
    <dgm:pt modelId="{99B048AD-4207-4FBF-AC96-32E95F737103}">
      <dgm:prSet phldrT="[文本]" phldr="0" custT="1"/>
      <dgm:spPr/>
      <dgm:t>
        <a:bodyPr vert="horz" wrap="square"/>
        <a:lstStyle/>
        <a:p>
          <a:pPr>
            <a:lnSpc>
              <a:spcPct val="100000"/>
            </a:lnSpc>
            <a:spcBef>
              <a:spcPct val="0"/>
            </a:spcBef>
            <a:spcAft>
              <a:spcPct val="15000"/>
            </a:spcAft>
          </a:pPr>
          <a:r>
            <a:rPr lang="en-US" altLang="zh-CN" sz="2800"/>
            <a:t>efficiency</a:t>
          </a:r>
        </a:p>
      </dgm:t>
    </dgm:pt>
    <dgm:pt modelId="{51D632FF-BB4F-4E18-882E-B48E55588B8F}" type="parTrans" cxnId="{BBB0DB20-723A-473F-808A-A4BD28B6E9F2}">
      <dgm:prSet/>
      <dgm:spPr/>
      <dgm:t>
        <a:bodyPr/>
        <a:lstStyle/>
        <a:p>
          <a:endParaRPr lang="zh-CN" altLang="en-US"/>
        </a:p>
      </dgm:t>
    </dgm:pt>
    <dgm:pt modelId="{FF53DED4-9E89-47A5-A21C-6C2BA42171BF}" type="sibTrans" cxnId="{BBB0DB20-723A-473F-808A-A4BD28B6E9F2}">
      <dgm:prSet/>
      <dgm:spPr/>
      <dgm:t>
        <a:bodyPr/>
        <a:lstStyle/>
        <a:p>
          <a:endParaRPr lang="zh-CN" altLang="en-US"/>
        </a:p>
      </dgm:t>
    </dgm:pt>
    <dgm:pt modelId="{831366DD-49C6-49EC-8F6D-2BD4C484990A}">
      <dgm:prSet phldr="0" custT="1"/>
      <dgm:spPr/>
      <dgm:t>
        <a:bodyPr vert="horz" wrap="square"/>
        <a:lstStyle/>
        <a:p>
          <a:pPr>
            <a:lnSpc>
              <a:spcPct val="100000"/>
            </a:lnSpc>
            <a:spcBef>
              <a:spcPct val="0"/>
            </a:spcBef>
            <a:spcAft>
              <a:spcPct val="15000"/>
            </a:spcAft>
          </a:pPr>
          <a:endParaRPr lang="zh-CN" altLang="en-US" sz="2800"/>
        </a:p>
      </dgm:t>
    </dgm:pt>
    <dgm:pt modelId="{C2571576-EEF0-45D6-8B5A-1B6897659DC9}" type="parTrans" cxnId="{7219DE48-ACA5-49A4-90FA-B3D585B0DBB3}">
      <dgm:prSet/>
      <dgm:spPr/>
    </dgm:pt>
    <dgm:pt modelId="{91CE7002-377A-4BA2-9874-D3408B427F25}" type="sibTrans" cxnId="{7219DE48-ACA5-49A4-90FA-B3D585B0DBB3}">
      <dgm:prSet/>
      <dgm:spPr/>
    </dgm:pt>
    <dgm:pt modelId="{078D814C-DE85-4598-BA16-526044D60312}">
      <dgm:prSet phldr="0" custT="1"/>
      <dgm:spPr/>
      <dgm:t>
        <a:bodyPr vert="horz" wrap="square"/>
        <a:lstStyle/>
        <a:p>
          <a:pPr>
            <a:lnSpc>
              <a:spcPct val="100000"/>
            </a:lnSpc>
            <a:spcBef>
              <a:spcPct val="0"/>
            </a:spcBef>
            <a:spcAft>
              <a:spcPct val="15000"/>
            </a:spcAft>
          </a:pPr>
          <a:r>
            <a:rPr lang="en-US" altLang="zh-CN" sz="2800"/>
            <a:t>domain adaptation</a:t>
          </a:r>
        </a:p>
      </dgm:t>
    </dgm:pt>
    <dgm:pt modelId="{FA99C8AE-AD17-4068-936F-C2AC9AD7E7FD}" type="parTrans" cxnId="{8A545171-199B-4A84-98F7-BB5679D03DA6}">
      <dgm:prSet/>
      <dgm:spPr/>
    </dgm:pt>
    <dgm:pt modelId="{595DBEF4-008A-44AE-BD04-5AFBA5BCD263}" type="sibTrans" cxnId="{8A545171-199B-4A84-98F7-BB5679D03DA6}">
      <dgm:prSet/>
      <dgm:spPr/>
    </dgm:pt>
    <dgm:pt modelId="{77978FEB-B87D-4599-9334-8A3B385FBD39}">
      <dgm:prSet phldr="0" custT="1"/>
      <dgm:spPr/>
      <dgm:t>
        <a:bodyPr vert="horz" wrap="square"/>
        <a:lstStyle/>
        <a:p>
          <a:pPr>
            <a:lnSpc>
              <a:spcPct val="100000"/>
            </a:lnSpc>
            <a:spcBef>
              <a:spcPct val="0"/>
            </a:spcBef>
            <a:spcAft>
              <a:spcPct val="15000"/>
            </a:spcAft>
          </a:pPr>
          <a:endParaRPr lang="en-US" altLang="zh-CN" sz="2800"/>
        </a:p>
      </dgm:t>
    </dgm:pt>
    <dgm:pt modelId="{07B440DF-24F7-4C51-BA4B-8FE1AC48719D}" type="parTrans" cxnId="{A24C4FEE-638B-4800-9198-E395E163D30B}">
      <dgm:prSet/>
      <dgm:spPr/>
    </dgm:pt>
    <dgm:pt modelId="{208BC0BF-E022-413C-B3C6-702B6D1028FA}" type="sibTrans" cxnId="{A24C4FEE-638B-4800-9198-E395E163D30B}">
      <dgm:prSet/>
      <dgm:spPr/>
    </dgm:pt>
    <dgm:pt modelId="{08FF8320-F2DC-4E23-89CE-5800E1C12C84}">
      <dgm:prSet phldr="0" custT="1"/>
      <dgm:spPr/>
      <dgm:t>
        <a:bodyPr vert="horz" wrap="square"/>
        <a:lstStyle/>
        <a:p>
          <a:pPr>
            <a:lnSpc>
              <a:spcPct val="100000"/>
            </a:lnSpc>
            <a:spcBef>
              <a:spcPct val="0"/>
            </a:spcBef>
            <a:spcAft>
              <a:spcPct val="15000"/>
            </a:spcAft>
          </a:pPr>
          <a:r>
            <a:rPr lang="en-US" altLang="zh-CN" sz="2800"/>
            <a:t>few-shot detection</a:t>
          </a:r>
        </a:p>
      </dgm:t>
    </dgm:pt>
    <dgm:pt modelId="{8129F396-69CC-4882-ABBE-D163D1758BFD}" type="parTrans" cxnId="{710DC046-7852-44C8-9AD9-94EDED9B7C4E}">
      <dgm:prSet/>
      <dgm:spPr/>
    </dgm:pt>
    <dgm:pt modelId="{466545C3-06C7-4D23-AB8B-D8305F50E84E}" type="sibTrans" cxnId="{710DC046-7852-44C8-9AD9-94EDED9B7C4E}">
      <dgm:prSet/>
      <dgm:spPr/>
    </dgm:pt>
    <dgm:pt modelId="{A484B16A-D33B-49BA-80C2-13C962B6C989}">
      <dgm:prSet phldrT="[文本]" phldr="0" custT="0"/>
      <dgm:spPr/>
      <dgm:t>
        <a:bodyPr vert="horz" wrap="square"/>
        <a:lstStyle/>
        <a:p>
          <a:pPr>
            <a:lnSpc>
              <a:spcPct val="100000"/>
            </a:lnSpc>
            <a:spcBef>
              <a:spcPct val="0"/>
            </a:spcBef>
            <a:spcAft>
              <a:spcPct val="35000"/>
            </a:spcAft>
          </a:pPr>
          <a:r>
            <a:rPr lang="en-US" altLang="zh-CN"/>
            <a:t>3D</a:t>
          </a:r>
        </a:p>
      </dgm:t>
    </dgm:pt>
    <dgm:pt modelId="{57CF6C04-37F5-4AE7-BD5A-88A90D22B7DF}" type="parTrans" cxnId="{51344FD4-AAE2-4546-A192-4506DD81DE4F}">
      <dgm:prSet/>
      <dgm:spPr/>
      <dgm:t>
        <a:bodyPr/>
        <a:lstStyle/>
        <a:p>
          <a:endParaRPr lang="zh-CN" altLang="en-US"/>
        </a:p>
      </dgm:t>
    </dgm:pt>
    <dgm:pt modelId="{A5EBB2B7-A37E-4898-A92E-017C79366253}" type="sibTrans" cxnId="{51344FD4-AAE2-4546-A192-4506DD81DE4F}">
      <dgm:prSet/>
      <dgm:spPr/>
      <dgm:t>
        <a:bodyPr/>
        <a:lstStyle/>
        <a:p>
          <a:endParaRPr lang="zh-CN" altLang="en-US"/>
        </a:p>
      </dgm:t>
    </dgm:pt>
    <dgm:pt modelId="{3FE43A09-7FA9-430A-9A2C-BD8BB8A3FABC}">
      <dgm:prSet phldrT="[文本]" phldr="0" custT="1"/>
      <dgm:spPr/>
      <dgm:t>
        <a:bodyPr vert="horz" wrap="square"/>
        <a:lstStyle/>
        <a:p>
          <a:pPr>
            <a:lnSpc>
              <a:spcPct val="100000"/>
            </a:lnSpc>
            <a:spcBef>
              <a:spcPct val="0"/>
            </a:spcBef>
            <a:spcAft>
              <a:spcPct val="15000"/>
            </a:spcAft>
          </a:pPr>
          <a:r>
            <a:rPr lang="en-US" altLang="zh-CN" sz="2800"/>
            <a:t>RGB</a:t>
          </a:r>
        </a:p>
      </dgm:t>
    </dgm:pt>
    <dgm:pt modelId="{681C8A90-C430-46FD-B21C-339809E07A93}" type="parTrans" cxnId="{553FC4D6-16B5-4428-9F08-E80F765707BD}">
      <dgm:prSet/>
      <dgm:spPr/>
      <dgm:t>
        <a:bodyPr/>
        <a:lstStyle/>
        <a:p>
          <a:endParaRPr lang="zh-CN" altLang="en-US"/>
        </a:p>
      </dgm:t>
    </dgm:pt>
    <dgm:pt modelId="{65E243BC-A999-421C-8C58-849682F62438}" type="sibTrans" cxnId="{553FC4D6-16B5-4428-9F08-E80F765707BD}">
      <dgm:prSet/>
      <dgm:spPr/>
      <dgm:t>
        <a:bodyPr/>
        <a:lstStyle/>
        <a:p>
          <a:endParaRPr lang="zh-CN" altLang="en-US"/>
        </a:p>
      </dgm:t>
    </dgm:pt>
    <dgm:pt modelId="{ACC3F2DE-CB8C-462D-9D32-9E33A97BABFA}">
      <dgm:prSet phldr="0" custT="1"/>
      <dgm:spPr/>
      <dgm:t>
        <a:bodyPr vert="horz" wrap="square"/>
        <a:lstStyle/>
        <a:p>
          <a:pPr>
            <a:lnSpc>
              <a:spcPct val="100000"/>
            </a:lnSpc>
            <a:spcBef>
              <a:spcPct val="0"/>
            </a:spcBef>
            <a:spcAft>
              <a:spcPct val="15000"/>
            </a:spcAft>
          </a:pPr>
          <a:endParaRPr lang="en-US" altLang="zh-CN" sz="2800"/>
        </a:p>
      </dgm:t>
    </dgm:pt>
    <dgm:pt modelId="{FB3CD57B-F38C-4CB7-8BE3-545DE5A0EDC8}" type="parTrans" cxnId="{842C0870-1505-4850-BFDA-B4F49097B58F}">
      <dgm:prSet/>
      <dgm:spPr/>
    </dgm:pt>
    <dgm:pt modelId="{173EAF37-18A2-4B75-BB55-9E3B72197684}" type="sibTrans" cxnId="{842C0870-1505-4850-BFDA-B4F49097B58F}">
      <dgm:prSet/>
      <dgm:spPr/>
    </dgm:pt>
    <dgm:pt modelId="{398E7A06-6FB8-485D-90A6-9543ED0C97A8}">
      <dgm:prSet phldr="0" custT="1"/>
      <dgm:spPr/>
      <dgm:t>
        <a:bodyPr vert="horz" wrap="square"/>
        <a:lstStyle/>
        <a:p>
          <a:pPr>
            <a:lnSpc>
              <a:spcPct val="100000"/>
            </a:lnSpc>
            <a:spcBef>
              <a:spcPct val="0"/>
            </a:spcBef>
            <a:spcAft>
              <a:spcPct val="15000"/>
            </a:spcAft>
          </a:pPr>
          <a:r>
            <a:rPr lang="en-US" altLang="zh-CN" sz="2800"/>
            <a:t>point-cloud</a:t>
          </a:r>
        </a:p>
      </dgm:t>
    </dgm:pt>
    <dgm:pt modelId="{ABFFD4F9-E076-494E-9102-4B1CB9E04B9E}" type="parTrans" cxnId="{32D7CA96-9664-4113-BB5D-F0B029EF8D7D}">
      <dgm:prSet/>
      <dgm:spPr/>
    </dgm:pt>
    <dgm:pt modelId="{212A1DE1-BAFA-44F7-BF21-9CEC9583B988}" type="sibTrans" cxnId="{32D7CA96-9664-4113-BB5D-F0B029EF8D7D}">
      <dgm:prSet/>
      <dgm:spPr/>
    </dgm:pt>
    <dgm:pt modelId="{9591696F-9515-4B8B-BDC9-FA6CCA6808F1}">
      <dgm:prSet phldr="0" custT="1"/>
      <dgm:spPr/>
      <dgm:t>
        <a:bodyPr vert="horz" wrap="square"/>
        <a:lstStyle/>
        <a:p>
          <a:pPr>
            <a:lnSpc>
              <a:spcPct val="100000"/>
            </a:lnSpc>
            <a:spcBef>
              <a:spcPct val="0"/>
            </a:spcBef>
            <a:spcAft>
              <a:spcPct val="15000"/>
            </a:spcAft>
          </a:pPr>
          <a:endParaRPr lang="en-US" altLang="zh-CN" sz="2800"/>
        </a:p>
      </dgm:t>
    </dgm:pt>
    <dgm:pt modelId="{7F5A2975-6D7C-4219-9979-D28AB6ACCD0F}" type="parTrans" cxnId="{279C8285-1EB1-4654-8212-CCE9F426D2AD}">
      <dgm:prSet/>
      <dgm:spPr/>
    </dgm:pt>
    <dgm:pt modelId="{A06D8BA2-8065-49A4-929A-5E84670FDAF4}" type="sibTrans" cxnId="{279C8285-1EB1-4654-8212-CCE9F426D2AD}">
      <dgm:prSet/>
      <dgm:spPr/>
    </dgm:pt>
    <dgm:pt modelId="{6387ECC5-524B-41D1-ABA2-76C7A0D2588B}">
      <dgm:prSet phldr="0" custT="1"/>
      <dgm:spPr/>
      <dgm:t>
        <a:bodyPr vert="horz" wrap="square"/>
        <a:lstStyle/>
        <a:p>
          <a:pPr>
            <a:lnSpc>
              <a:spcPct val="100000"/>
            </a:lnSpc>
            <a:spcBef>
              <a:spcPct val="0"/>
            </a:spcBef>
            <a:spcAft>
              <a:spcPct val="15000"/>
            </a:spcAft>
          </a:pPr>
          <a:r>
            <a:rPr lang="en-US" altLang="zh-CN" sz="2800">
              <a:sym typeface="+mn-ea"/>
            </a:rPr>
            <a:t>point-cloud+RGB</a:t>
          </a:r>
          <a:endParaRPr lang="en-US" altLang="zh-CN" sz="2800"/>
        </a:p>
      </dgm:t>
    </dgm:pt>
    <dgm:pt modelId="{D8870068-F9C1-44F5-A72E-8E20654F75CF}" type="parTrans" cxnId="{65263B1A-1417-45A9-B03D-75CB21CD520C}">
      <dgm:prSet/>
      <dgm:spPr/>
    </dgm:pt>
    <dgm:pt modelId="{8419E5FF-202D-4544-891C-7F8392084DA3}" type="sibTrans" cxnId="{65263B1A-1417-45A9-B03D-75CB21CD520C}">
      <dgm:prSet/>
      <dgm:spPr/>
    </dgm:pt>
    <dgm:pt modelId="{7CF2E237-A323-4932-9A99-5C3801C407F7}" type="pres">
      <dgm:prSet presAssocID="{49F218E0-E72F-4FB4-B861-C83F0E35F934}" presName="Name0" presStyleCnt="0">
        <dgm:presLayoutVars>
          <dgm:dir/>
          <dgm:animLvl val="lvl"/>
          <dgm:resizeHandles val="exact"/>
        </dgm:presLayoutVars>
      </dgm:prSet>
      <dgm:spPr/>
      <dgm:t>
        <a:bodyPr/>
        <a:lstStyle/>
        <a:p>
          <a:endParaRPr lang="zh-CN" altLang="en-US"/>
        </a:p>
      </dgm:t>
    </dgm:pt>
    <dgm:pt modelId="{600174B3-3EC6-4ED8-9A64-BCC193972B36}" type="pres">
      <dgm:prSet presAssocID="{17264811-B842-45CA-8023-890707C56826}" presName="composite" presStyleCnt="0"/>
      <dgm:spPr/>
    </dgm:pt>
    <dgm:pt modelId="{27C3B081-C62D-4789-ACCC-6B5C4C4AC593}" type="pres">
      <dgm:prSet presAssocID="{17264811-B842-45CA-8023-890707C56826}" presName="parTx" presStyleLbl="alignNode1" presStyleIdx="0" presStyleCnt="3">
        <dgm:presLayoutVars>
          <dgm:chMax val="0"/>
          <dgm:chPref val="0"/>
          <dgm:bulletEnabled val="1"/>
        </dgm:presLayoutVars>
      </dgm:prSet>
      <dgm:spPr/>
      <dgm:t>
        <a:bodyPr/>
        <a:lstStyle/>
        <a:p>
          <a:endParaRPr lang="zh-CN" altLang="en-US"/>
        </a:p>
      </dgm:t>
    </dgm:pt>
    <dgm:pt modelId="{EF7A3F2B-0DDF-464D-BB82-2FD9B2735E45}" type="pres">
      <dgm:prSet presAssocID="{17264811-B842-45CA-8023-890707C56826}" presName="desTx" presStyleLbl="alignAccFollowNode1" presStyleIdx="0" presStyleCnt="3">
        <dgm:presLayoutVars>
          <dgm:bulletEnabled val="1"/>
        </dgm:presLayoutVars>
      </dgm:prSet>
      <dgm:spPr/>
      <dgm:t>
        <a:bodyPr/>
        <a:lstStyle/>
        <a:p>
          <a:endParaRPr lang="zh-CN" altLang="en-US"/>
        </a:p>
      </dgm:t>
    </dgm:pt>
    <dgm:pt modelId="{74BFF946-DBE8-4C9C-BE94-FFDC86C27C98}" type="pres">
      <dgm:prSet presAssocID="{ABC69D63-56ED-48ED-9346-231F6A6139BF}" presName="space" presStyleCnt="0"/>
      <dgm:spPr/>
    </dgm:pt>
    <dgm:pt modelId="{F09E7C67-D483-4458-8932-ED733A6AD0BE}" type="pres">
      <dgm:prSet presAssocID="{1E2CC1A7-EE79-4C18-A179-CE42EF3B3F4A}" presName="composite" presStyleCnt="0"/>
      <dgm:spPr/>
    </dgm:pt>
    <dgm:pt modelId="{F8668B23-714E-4127-97FC-1CD6337621BE}" type="pres">
      <dgm:prSet presAssocID="{1E2CC1A7-EE79-4C18-A179-CE42EF3B3F4A}" presName="parTx" presStyleLbl="alignNode1" presStyleIdx="1" presStyleCnt="3">
        <dgm:presLayoutVars>
          <dgm:chMax val="0"/>
          <dgm:chPref val="0"/>
          <dgm:bulletEnabled val="1"/>
        </dgm:presLayoutVars>
      </dgm:prSet>
      <dgm:spPr/>
      <dgm:t>
        <a:bodyPr/>
        <a:lstStyle/>
        <a:p>
          <a:endParaRPr lang="zh-CN" altLang="en-US"/>
        </a:p>
      </dgm:t>
    </dgm:pt>
    <dgm:pt modelId="{DBD11FAB-8B7F-4F8A-8171-934118D8A205}" type="pres">
      <dgm:prSet presAssocID="{1E2CC1A7-EE79-4C18-A179-CE42EF3B3F4A}" presName="desTx" presStyleLbl="alignAccFollowNode1" presStyleIdx="1" presStyleCnt="3">
        <dgm:presLayoutVars>
          <dgm:bulletEnabled val="1"/>
        </dgm:presLayoutVars>
      </dgm:prSet>
      <dgm:spPr/>
      <dgm:t>
        <a:bodyPr/>
        <a:lstStyle/>
        <a:p>
          <a:endParaRPr lang="zh-CN" altLang="en-US"/>
        </a:p>
      </dgm:t>
    </dgm:pt>
    <dgm:pt modelId="{D35F3378-C772-4716-BE81-93512F9BEC82}" type="pres">
      <dgm:prSet presAssocID="{1BAAE311-27E8-4383-9AB4-C15DA1D4E64A}" presName="space" presStyleCnt="0"/>
      <dgm:spPr/>
    </dgm:pt>
    <dgm:pt modelId="{AF734243-87E9-4C66-B7B8-A3E0E4E6C1E3}" type="pres">
      <dgm:prSet presAssocID="{A484B16A-D33B-49BA-80C2-13C962B6C989}" presName="composite" presStyleCnt="0"/>
      <dgm:spPr/>
    </dgm:pt>
    <dgm:pt modelId="{85F0829B-F0D0-4040-B2D6-0D289700BD62}" type="pres">
      <dgm:prSet presAssocID="{A484B16A-D33B-49BA-80C2-13C962B6C989}" presName="parTx" presStyleLbl="alignNode1" presStyleIdx="2" presStyleCnt="3">
        <dgm:presLayoutVars>
          <dgm:chMax val="0"/>
          <dgm:chPref val="0"/>
          <dgm:bulletEnabled val="1"/>
        </dgm:presLayoutVars>
      </dgm:prSet>
      <dgm:spPr/>
      <dgm:t>
        <a:bodyPr/>
        <a:lstStyle/>
        <a:p>
          <a:endParaRPr lang="zh-CN" altLang="en-US"/>
        </a:p>
      </dgm:t>
    </dgm:pt>
    <dgm:pt modelId="{8E8B5376-0863-491C-83DC-52E304B5A1D3}" type="pres">
      <dgm:prSet presAssocID="{A484B16A-D33B-49BA-80C2-13C962B6C989}" presName="desTx" presStyleLbl="alignAccFollowNode1" presStyleIdx="2" presStyleCnt="3">
        <dgm:presLayoutVars>
          <dgm:bulletEnabled val="1"/>
        </dgm:presLayoutVars>
      </dgm:prSet>
      <dgm:spPr/>
      <dgm:t>
        <a:bodyPr/>
        <a:lstStyle/>
        <a:p>
          <a:endParaRPr lang="zh-CN" altLang="en-US"/>
        </a:p>
      </dgm:t>
    </dgm:pt>
  </dgm:ptLst>
  <dgm:cxnLst>
    <dgm:cxn modelId="{2AA45A5A-4447-4369-BE4F-788F9C3534EB}" type="presOf" srcId="{9591696F-9515-4B8B-BDC9-FA6CCA6808F1}" destId="{8E8B5376-0863-491C-83DC-52E304B5A1D3}" srcOrd="0" destOrd="3" presId="urn:microsoft.com/office/officeart/2005/8/layout/hList1"/>
    <dgm:cxn modelId="{AF766117-39B1-4B1E-AD87-56EE64FBD3D2}" type="presOf" srcId="{6387ECC5-524B-41D1-ABA2-76C7A0D2588B}" destId="{8E8B5376-0863-491C-83DC-52E304B5A1D3}" srcOrd="0" destOrd="4" presId="urn:microsoft.com/office/officeart/2005/8/layout/hList1"/>
    <dgm:cxn modelId="{279C8285-1EB1-4654-8212-CCE9F426D2AD}" srcId="{A484B16A-D33B-49BA-80C2-13C962B6C989}" destId="{9591696F-9515-4B8B-BDC9-FA6CCA6808F1}" srcOrd="3" destOrd="0" parTransId="{7F5A2975-6D7C-4219-9979-D28AB6ACCD0F}" sibTransId="{A06D8BA2-8065-49A4-929A-5E84670FDAF4}"/>
    <dgm:cxn modelId="{D31B3990-0878-4883-9481-B98C7521E6F6}" type="presOf" srcId="{1E2CC1A7-EE79-4C18-A179-CE42EF3B3F4A}" destId="{F8668B23-714E-4127-97FC-1CD6337621BE}" srcOrd="0" destOrd="0" presId="urn:microsoft.com/office/officeart/2005/8/layout/hList1"/>
    <dgm:cxn modelId="{4DEE7B2D-73E7-43CD-92D8-D079B58339B9}" type="presOf" srcId="{17264811-B842-45CA-8023-890707C56826}" destId="{27C3B081-C62D-4789-ACCC-6B5C4C4AC593}" srcOrd="0" destOrd="0" presId="urn:microsoft.com/office/officeart/2005/8/layout/hList1"/>
    <dgm:cxn modelId="{6086D7C7-3D10-4891-BBB6-0CED773D7B1C}" type="presOf" srcId="{99B048AD-4207-4FBF-AC96-32E95F737103}" destId="{DBD11FAB-8B7F-4F8A-8171-934118D8A205}" srcOrd="0" destOrd="0" presId="urn:microsoft.com/office/officeart/2005/8/layout/hList1"/>
    <dgm:cxn modelId="{57A60AD3-EA9A-4EA6-912F-1A7EE8F574EF}" type="presOf" srcId="{37AE12DB-49EF-40B1-B33C-CD5C0199CAF9}" destId="{EF7A3F2B-0DDF-464D-BB82-2FD9B2735E45}" srcOrd="0" destOrd="3" presId="urn:microsoft.com/office/officeart/2005/8/layout/hList1"/>
    <dgm:cxn modelId="{842C0870-1505-4850-BFDA-B4F49097B58F}" srcId="{A484B16A-D33B-49BA-80C2-13C962B6C989}" destId="{ACC3F2DE-CB8C-462D-9D32-9E33A97BABFA}" srcOrd="1" destOrd="0" parTransId="{FB3CD57B-F38C-4CB7-8BE3-545DE5A0EDC8}" sibTransId="{173EAF37-18A2-4B75-BB55-9E3B72197684}"/>
    <dgm:cxn modelId="{710DC046-7852-44C8-9AD9-94EDED9B7C4E}" srcId="{1E2CC1A7-EE79-4C18-A179-CE42EF3B3F4A}" destId="{08FF8320-F2DC-4E23-89CE-5800E1C12C84}" srcOrd="4" destOrd="0" parTransId="{8129F396-69CC-4882-ABBE-D163D1758BFD}" sibTransId="{466545C3-06C7-4D23-AB8B-D8305F50E84E}"/>
    <dgm:cxn modelId="{380E9AFA-F716-4470-9842-0F42E2B93BB0}" type="presOf" srcId="{3FE43A09-7FA9-430A-9A2C-BD8BB8A3FABC}" destId="{8E8B5376-0863-491C-83DC-52E304B5A1D3}" srcOrd="0" destOrd="0" presId="urn:microsoft.com/office/officeart/2005/8/layout/hList1"/>
    <dgm:cxn modelId="{5ACC249D-311C-4651-9414-80105B261CE6}" type="presOf" srcId="{398E7A06-6FB8-485D-90A6-9543ED0C97A8}" destId="{8E8B5376-0863-491C-83DC-52E304B5A1D3}" srcOrd="0" destOrd="2" presId="urn:microsoft.com/office/officeart/2005/8/layout/hList1"/>
    <dgm:cxn modelId="{51344FD4-AAE2-4546-A192-4506DD81DE4F}" srcId="{49F218E0-E72F-4FB4-B861-C83F0E35F934}" destId="{A484B16A-D33B-49BA-80C2-13C962B6C989}" srcOrd="2" destOrd="0" parTransId="{57CF6C04-37F5-4AE7-BD5A-88A90D22B7DF}" sibTransId="{A5EBB2B7-A37E-4898-A92E-017C79366253}"/>
    <dgm:cxn modelId="{95941640-EC95-46A9-AD3B-E8450E9093E3}" type="presOf" srcId="{078D814C-DE85-4598-BA16-526044D60312}" destId="{DBD11FAB-8B7F-4F8A-8171-934118D8A205}" srcOrd="0" destOrd="2" presId="urn:microsoft.com/office/officeart/2005/8/layout/hList1"/>
    <dgm:cxn modelId="{65263B1A-1417-45A9-B03D-75CB21CD520C}" srcId="{A484B16A-D33B-49BA-80C2-13C962B6C989}" destId="{6387ECC5-524B-41D1-ABA2-76C7A0D2588B}" srcOrd="4" destOrd="0" parTransId="{D8870068-F9C1-44F5-A72E-8E20654F75CF}" sibTransId="{8419E5FF-202D-4544-891C-7F8392084DA3}"/>
    <dgm:cxn modelId="{74F803E1-109C-4054-9213-B15C8E0CBC1B}" type="presOf" srcId="{3A04E1E2-A022-47CE-8997-EF18827AD0A2}" destId="{EF7A3F2B-0DDF-464D-BB82-2FD9B2735E45}" srcOrd="0" destOrd="0" presId="urn:microsoft.com/office/officeart/2005/8/layout/hList1"/>
    <dgm:cxn modelId="{F8227D6B-BF99-4421-BBFC-089A5AB43BC6}" type="presOf" srcId="{F907A171-AA35-454F-A79E-CC0963571540}" destId="{EF7A3F2B-0DDF-464D-BB82-2FD9B2735E45}" srcOrd="0" destOrd="2" presId="urn:microsoft.com/office/officeart/2005/8/layout/hList1"/>
    <dgm:cxn modelId="{E9718457-CFF5-4E91-8B8A-CCC28E2489A2}" srcId="{17264811-B842-45CA-8023-890707C56826}" destId="{6157D574-0A0E-4E5B-BDE3-86F429B59396}" srcOrd="1" destOrd="0" parTransId="{343B8398-BF48-466E-A707-DCBDB830EA4A}" sibTransId="{38A5A400-F0D9-4562-ABD2-B58250610516}"/>
    <dgm:cxn modelId="{BBB0DB20-723A-473F-808A-A4BD28B6E9F2}" srcId="{1E2CC1A7-EE79-4C18-A179-CE42EF3B3F4A}" destId="{99B048AD-4207-4FBF-AC96-32E95F737103}" srcOrd="0" destOrd="0" parTransId="{51D632FF-BB4F-4E18-882E-B48E55588B8F}" sibTransId="{FF53DED4-9E89-47A5-A21C-6C2BA42171BF}"/>
    <dgm:cxn modelId="{324A055D-9201-48D2-AF48-C6946FAFC9C0}" srcId="{17264811-B842-45CA-8023-890707C56826}" destId="{3A04E1E2-A022-47CE-8997-EF18827AD0A2}" srcOrd="0" destOrd="0" parTransId="{27D8CDC7-1381-4175-B7BB-6022CF4D82E6}" sibTransId="{6093660C-20EB-4964-87F9-BCEC151AEF5F}"/>
    <dgm:cxn modelId="{D0567161-7959-44AE-92C6-9D87E73D7549}" srcId="{17264811-B842-45CA-8023-890707C56826}" destId="{F907A171-AA35-454F-A79E-CC0963571540}" srcOrd="2" destOrd="0" parTransId="{4B88C255-2AF6-4999-985A-2ACAABD382EC}" sibTransId="{3591D65B-323D-4F92-8D04-8D78F63F9EA3}"/>
    <dgm:cxn modelId="{335B9FFD-AEC9-4A7A-80EC-4421F7D1CF0C}" srcId="{49F218E0-E72F-4FB4-B861-C83F0E35F934}" destId="{1E2CC1A7-EE79-4C18-A179-CE42EF3B3F4A}" srcOrd="1" destOrd="0" parTransId="{4420C36B-7FD0-41F4-845A-9000C47B4900}" sibTransId="{1BAAE311-27E8-4383-9AB4-C15DA1D4E64A}"/>
    <dgm:cxn modelId="{4F643CE9-C694-4AE0-B83C-1DED01B2C2B6}" srcId="{17264811-B842-45CA-8023-890707C56826}" destId="{37AE12DB-49EF-40B1-B33C-CD5C0199CAF9}" srcOrd="3" destOrd="0" parTransId="{AAB3A9F4-4EBF-4D73-912D-2DE04D469570}" sibTransId="{84E422EB-39FF-455D-BC4B-512F4F9C578D}"/>
    <dgm:cxn modelId="{32D7CA96-9664-4113-BB5D-F0B029EF8D7D}" srcId="{A484B16A-D33B-49BA-80C2-13C962B6C989}" destId="{398E7A06-6FB8-485D-90A6-9543ED0C97A8}" srcOrd="2" destOrd="0" parTransId="{ABFFD4F9-E076-494E-9102-4B1CB9E04B9E}" sibTransId="{212A1DE1-BAFA-44F7-BF21-9CEC9583B988}"/>
    <dgm:cxn modelId="{95D02642-F8E2-4010-A731-00E32CDDDD35}" srcId="{49F218E0-E72F-4FB4-B861-C83F0E35F934}" destId="{17264811-B842-45CA-8023-890707C56826}" srcOrd="0" destOrd="0" parTransId="{A109D010-9885-4F8F-B8E9-E2C717658764}" sibTransId="{ABC69D63-56ED-48ED-9346-231F6A6139BF}"/>
    <dgm:cxn modelId="{A5C0C484-D977-414A-BC44-659FD19ECF01}" type="presOf" srcId="{08FF8320-F2DC-4E23-89CE-5800E1C12C84}" destId="{DBD11FAB-8B7F-4F8A-8171-934118D8A205}" srcOrd="0" destOrd="4" presId="urn:microsoft.com/office/officeart/2005/8/layout/hList1"/>
    <dgm:cxn modelId="{E93FA456-7FAB-4C36-8710-DA65C8E96AE0}" type="presOf" srcId="{FB8C82A9-639D-405E-B9CB-ED84BF0ADACF}" destId="{EF7A3F2B-0DDF-464D-BB82-2FD9B2735E45}" srcOrd="0" destOrd="4" presId="urn:microsoft.com/office/officeart/2005/8/layout/hList1"/>
    <dgm:cxn modelId="{EE186F8D-8560-4D2E-845C-E0B498BEEF20}" type="presOf" srcId="{49F218E0-E72F-4FB4-B861-C83F0E35F934}" destId="{7CF2E237-A323-4932-9A99-5C3801C407F7}" srcOrd="0" destOrd="0" presId="urn:microsoft.com/office/officeart/2005/8/layout/hList1"/>
    <dgm:cxn modelId="{7219DE48-ACA5-49A4-90FA-B3D585B0DBB3}" srcId="{1E2CC1A7-EE79-4C18-A179-CE42EF3B3F4A}" destId="{831366DD-49C6-49EC-8F6D-2BD4C484990A}" srcOrd="1" destOrd="0" parTransId="{C2571576-EEF0-45D6-8B5A-1B6897659DC9}" sibTransId="{91CE7002-377A-4BA2-9874-D3408B427F25}"/>
    <dgm:cxn modelId="{2F977006-5C8B-475B-BB52-6F7819482252}" type="presOf" srcId="{A484B16A-D33B-49BA-80C2-13C962B6C989}" destId="{85F0829B-F0D0-4040-B2D6-0D289700BD62}" srcOrd="0" destOrd="0" presId="urn:microsoft.com/office/officeart/2005/8/layout/hList1"/>
    <dgm:cxn modelId="{BD0AA738-58FE-49B8-9CD8-668C134437E8}" srcId="{17264811-B842-45CA-8023-890707C56826}" destId="{FB8C82A9-639D-405E-B9CB-ED84BF0ADACF}" srcOrd="4" destOrd="0" parTransId="{AAB3A499-8E6C-4D69-9768-F234F6E69A05}" sibTransId="{A3160879-AD87-4E75-A0BD-EA6D35E34680}"/>
    <dgm:cxn modelId="{A24C4FEE-638B-4800-9198-E395E163D30B}" srcId="{1E2CC1A7-EE79-4C18-A179-CE42EF3B3F4A}" destId="{77978FEB-B87D-4599-9334-8A3B385FBD39}" srcOrd="3" destOrd="0" parTransId="{07B440DF-24F7-4C51-BA4B-8FE1AC48719D}" sibTransId="{208BC0BF-E022-413C-B3C6-702B6D1028FA}"/>
    <dgm:cxn modelId="{88F931B1-E8F2-4B02-B885-D2545D248750}" type="presOf" srcId="{831366DD-49C6-49EC-8F6D-2BD4C484990A}" destId="{DBD11FAB-8B7F-4F8A-8171-934118D8A205}" srcOrd="0" destOrd="1" presId="urn:microsoft.com/office/officeart/2005/8/layout/hList1"/>
    <dgm:cxn modelId="{553FC4D6-16B5-4428-9F08-E80F765707BD}" srcId="{A484B16A-D33B-49BA-80C2-13C962B6C989}" destId="{3FE43A09-7FA9-430A-9A2C-BD8BB8A3FABC}" srcOrd="0" destOrd="0" parTransId="{681C8A90-C430-46FD-B21C-339809E07A93}" sibTransId="{65E243BC-A999-421C-8C58-849682F62438}"/>
    <dgm:cxn modelId="{2EEBFB5C-071A-47F2-ADE9-7450E92C9690}" type="presOf" srcId="{ACC3F2DE-CB8C-462D-9D32-9E33A97BABFA}" destId="{8E8B5376-0863-491C-83DC-52E304B5A1D3}" srcOrd="0" destOrd="1" presId="urn:microsoft.com/office/officeart/2005/8/layout/hList1"/>
    <dgm:cxn modelId="{16F71EA1-F5CD-45A6-851A-5F360D9C912B}" type="presOf" srcId="{77978FEB-B87D-4599-9334-8A3B385FBD39}" destId="{DBD11FAB-8B7F-4F8A-8171-934118D8A205}" srcOrd="0" destOrd="3" presId="urn:microsoft.com/office/officeart/2005/8/layout/hList1"/>
    <dgm:cxn modelId="{959D6F5A-28E2-4626-A190-244987073751}" type="presOf" srcId="{6157D574-0A0E-4E5B-BDE3-86F429B59396}" destId="{EF7A3F2B-0DDF-464D-BB82-2FD9B2735E45}" srcOrd="0" destOrd="1" presId="urn:microsoft.com/office/officeart/2005/8/layout/hList1"/>
    <dgm:cxn modelId="{8A545171-199B-4A84-98F7-BB5679D03DA6}" srcId="{1E2CC1A7-EE79-4C18-A179-CE42EF3B3F4A}" destId="{078D814C-DE85-4598-BA16-526044D60312}" srcOrd="2" destOrd="0" parTransId="{FA99C8AE-AD17-4068-936F-C2AC9AD7E7FD}" sibTransId="{595DBEF4-008A-44AE-BD04-5AFBA5BCD263}"/>
    <dgm:cxn modelId="{E5D03EF1-C813-4215-A55F-B0FC9DA65CC7}" type="presParOf" srcId="{7CF2E237-A323-4932-9A99-5C3801C407F7}" destId="{600174B3-3EC6-4ED8-9A64-BCC193972B36}" srcOrd="0" destOrd="0" presId="urn:microsoft.com/office/officeart/2005/8/layout/hList1"/>
    <dgm:cxn modelId="{5C1F2ABD-CD11-46BA-8B76-FA2058CE276C}" type="presParOf" srcId="{600174B3-3EC6-4ED8-9A64-BCC193972B36}" destId="{27C3B081-C62D-4789-ACCC-6B5C4C4AC593}" srcOrd="0" destOrd="0" presId="urn:microsoft.com/office/officeart/2005/8/layout/hList1"/>
    <dgm:cxn modelId="{14ECE97C-5CFC-4A77-BC12-1C3B60DB7FE6}" type="presParOf" srcId="{600174B3-3EC6-4ED8-9A64-BCC193972B36}" destId="{EF7A3F2B-0DDF-464D-BB82-2FD9B2735E45}" srcOrd="1" destOrd="0" presId="urn:microsoft.com/office/officeart/2005/8/layout/hList1"/>
    <dgm:cxn modelId="{5E80AF5B-13A7-462C-BF5A-5703216ACDEB}" type="presParOf" srcId="{7CF2E237-A323-4932-9A99-5C3801C407F7}" destId="{74BFF946-DBE8-4C9C-BE94-FFDC86C27C98}" srcOrd="1" destOrd="0" presId="urn:microsoft.com/office/officeart/2005/8/layout/hList1"/>
    <dgm:cxn modelId="{AFDB4650-45EF-4006-AB3C-D0508194D23C}" type="presParOf" srcId="{7CF2E237-A323-4932-9A99-5C3801C407F7}" destId="{F09E7C67-D483-4458-8932-ED733A6AD0BE}" srcOrd="2" destOrd="0" presId="urn:microsoft.com/office/officeart/2005/8/layout/hList1"/>
    <dgm:cxn modelId="{0C119614-F7CD-4786-BAAC-1F032E463B8D}" type="presParOf" srcId="{F09E7C67-D483-4458-8932-ED733A6AD0BE}" destId="{F8668B23-714E-4127-97FC-1CD6337621BE}" srcOrd="0" destOrd="0" presId="urn:microsoft.com/office/officeart/2005/8/layout/hList1"/>
    <dgm:cxn modelId="{B717D5DF-0561-4FCD-87C2-22068215FA8B}" type="presParOf" srcId="{F09E7C67-D483-4458-8932-ED733A6AD0BE}" destId="{DBD11FAB-8B7F-4F8A-8171-934118D8A205}" srcOrd="1" destOrd="0" presId="urn:microsoft.com/office/officeart/2005/8/layout/hList1"/>
    <dgm:cxn modelId="{B5BF6716-CE03-40D2-B2BF-746A2C6C3A9D}" type="presParOf" srcId="{7CF2E237-A323-4932-9A99-5C3801C407F7}" destId="{D35F3378-C772-4716-BE81-93512F9BEC82}" srcOrd="3" destOrd="0" presId="urn:microsoft.com/office/officeart/2005/8/layout/hList1"/>
    <dgm:cxn modelId="{8C435D75-34BA-4220-A0F9-C886F51779AE}" type="presParOf" srcId="{7CF2E237-A323-4932-9A99-5C3801C407F7}" destId="{AF734243-87E9-4C66-B7B8-A3E0E4E6C1E3}" srcOrd="4" destOrd="0" presId="urn:microsoft.com/office/officeart/2005/8/layout/hList1"/>
    <dgm:cxn modelId="{846ADDAB-81A3-43A2-9EC9-B3C62AFC5F69}" type="presParOf" srcId="{AF734243-87E9-4C66-B7B8-A3E0E4E6C1E3}" destId="{85F0829B-F0D0-4040-B2D6-0D289700BD62}" srcOrd="0" destOrd="0" presId="urn:microsoft.com/office/officeart/2005/8/layout/hList1"/>
    <dgm:cxn modelId="{F37AEB6E-E716-48EF-89AF-96D6F880ACFC}" type="presParOf" srcId="{AF734243-87E9-4C66-B7B8-A3E0E4E6C1E3}" destId="{8E8B5376-0863-491C-83DC-52E304B5A1D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76346A-130F-411D-BD84-BD1D960727F9}" type="doc">
      <dgm:prSet loTypeId="urn:microsoft.com/office/officeart/2005/8/layout/lProcess3#1" loCatId="process" qsTypeId="urn:microsoft.com/office/officeart/2005/8/quickstyle/simple1#2" qsCatId="simple" csTypeId="urn:microsoft.com/office/officeart/2005/8/colors/accent1_2#2" csCatId="accent1" phldr="0"/>
      <dgm:spPr/>
      <dgm:t>
        <a:bodyPr/>
        <a:lstStyle/>
        <a:p>
          <a:endParaRPr lang="zh-CN" altLang="en-US"/>
        </a:p>
      </dgm:t>
    </dgm:pt>
    <dgm:pt modelId="{456C4E4D-1324-4D5F-88E7-E289FD533D6C}">
      <dgm:prSet phldrT="[文本]" phldr="0" custT="0"/>
      <dgm:spPr/>
      <dgm:t>
        <a:bodyPr vert="horz" wrap="square"/>
        <a:lstStyle/>
        <a:p>
          <a:pPr>
            <a:lnSpc>
              <a:spcPct val="100000"/>
            </a:lnSpc>
            <a:spcBef>
              <a:spcPct val="0"/>
            </a:spcBef>
            <a:spcAft>
              <a:spcPct val="35000"/>
            </a:spcAft>
          </a:pPr>
          <a:r>
            <a:rPr lang="zh-CN" altLang="en-US" dirty="0">
              <a:sym typeface="+mn-ea"/>
            </a:rPr>
            <a:t>锚点数量多</a:t>
          </a:r>
          <a:endParaRPr lang="zh-CN" altLang="en-US"/>
        </a:p>
      </dgm:t>
    </dgm:pt>
    <dgm:pt modelId="{75C29B20-8DF0-462E-AA86-F8FB1B35A2C6}" type="parTrans" cxnId="{F4273F67-5B95-4209-947A-B4D81F0D569D}">
      <dgm:prSet/>
      <dgm:spPr/>
      <dgm:t>
        <a:bodyPr/>
        <a:lstStyle/>
        <a:p>
          <a:endParaRPr lang="zh-CN" altLang="en-US"/>
        </a:p>
      </dgm:t>
    </dgm:pt>
    <dgm:pt modelId="{3734B038-142F-44DE-A7B1-1CCF57C40A7C}" type="sibTrans" cxnId="{F4273F67-5B95-4209-947A-B4D81F0D569D}">
      <dgm:prSet/>
      <dgm:spPr/>
      <dgm:t>
        <a:bodyPr/>
        <a:lstStyle/>
        <a:p>
          <a:endParaRPr lang="zh-CN" altLang="en-US"/>
        </a:p>
      </dgm:t>
    </dgm:pt>
    <dgm:pt modelId="{2C369F5C-F222-4A97-870B-23C192ACF972}">
      <dgm:prSet phldrT="[文本]" phldr="0" custT="0"/>
      <dgm:spPr/>
      <dgm:t>
        <a:bodyPr vert="horz" wrap="square"/>
        <a:lstStyle/>
        <a:p>
          <a:pPr>
            <a:lnSpc>
              <a:spcPct val="100000"/>
            </a:lnSpc>
            <a:spcBef>
              <a:spcPct val="0"/>
            </a:spcBef>
            <a:spcAft>
              <a:spcPct val="35000"/>
            </a:spcAft>
          </a:pPr>
          <a:r>
            <a:rPr lang="zh-CN" altLang="en-US" dirty="0">
              <a:sym typeface="+mn-ea"/>
            </a:rPr>
            <a:t>只有少部分锚点可以与边框重合</a:t>
          </a:r>
          <a:endParaRPr lang="zh-CN" altLang="en-US"/>
        </a:p>
      </dgm:t>
    </dgm:pt>
    <dgm:pt modelId="{D4652C03-5F85-4BE2-819F-F6BF57F58D14}" type="parTrans" cxnId="{7279AAAF-696B-4EE6-96D1-5BB1C2DA063D}">
      <dgm:prSet/>
      <dgm:spPr/>
      <dgm:t>
        <a:bodyPr/>
        <a:lstStyle/>
        <a:p>
          <a:endParaRPr lang="zh-CN" altLang="en-US"/>
        </a:p>
      </dgm:t>
    </dgm:pt>
    <dgm:pt modelId="{DA2E6348-105C-4DB3-801E-33E8FEDC1BEA}" type="sibTrans" cxnId="{7279AAAF-696B-4EE6-96D1-5BB1C2DA063D}">
      <dgm:prSet/>
      <dgm:spPr/>
      <dgm:t>
        <a:bodyPr/>
        <a:lstStyle/>
        <a:p>
          <a:endParaRPr lang="zh-CN" altLang="en-US"/>
        </a:p>
      </dgm:t>
    </dgm:pt>
    <dgm:pt modelId="{CD9CDCA9-9308-4EB2-BC6E-3430CE58EA5C}">
      <dgm:prSet phldrT="[文本]" phldr="0" custT="0"/>
      <dgm:spPr/>
      <dgm:t>
        <a:bodyPr vert="horz" wrap="square"/>
        <a:lstStyle/>
        <a:p>
          <a:pPr>
            <a:lnSpc>
              <a:spcPct val="100000"/>
            </a:lnSpc>
            <a:spcBef>
              <a:spcPct val="0"/>
            </a:spcBef>
            <a:spcAft>
              <a:spcPct val="35000"/>
            </a:spcAft>
          </a:pPr>
          <a:r>
            <a:rPr lang="zh-CN" altLang="en-US" dirty="0">
              <a:sym typeface="+mn-ea"/>
            </a:rPr>
            <a:t>加重了正负样本的不平衡</a:t>
          </a:r>
          <a:endParaRPr lang="zh-CN" altLang="en-US"/>
        </a:p>
      </dgm:t>
    </dgm:pt>
    <dgm:pt modelId="{D9457118-CAA6-4876-AF1F-A9198A6DD04C}" type="parTrans" cxnId="{73910260-AF7A-4B6C-A56D-3671D4CB2612}">
      <dgm:prSet/>
      <dgm:spPr/>
      <dgm:t>
        <a:bodyPr/>
        <a:lstStyle/>
        <a:p>
          <a:endParaRPr lang="zh-CN" altLang="en-US"/>
        </a:p>
      </dgm:t>
    </dgm:pt>
    <dgm:pt modelId="{1700E0EA-AD3D-4148-9141-F383F1A0E14D}" type="sibTrans" cxnId="{73910260-AF7A-4B6C-A56D-3671D4CB2612}">
      <dgm:prSet/>
      <dgm:spPr/>
      <dgm:t>
        <a:bodyPr/>
        <a:lstStyle/>
        <a:p>
          <a:endParaRPr lang="zh-CN" altLang="en-US"/>
        </a:p>
      </dgm:t>
    </dgm:pt>
    <dgm:pt modelId="{9396EF1D-0E1F-4508-BAF9-F53C514A07B7}">
      <dgm:prSet phldrT="[文本]" phldr="0" custT="0"/>
      <dgm:spPr/>
      <dgm:t>
        <a:bodyPr vert="horz" wrap="square"/>
        <a:lstStyle/>
        <a:p>
          <a:pPr>
            <a:lnSpc>
              <a:spcPct val="100000"/>
            </a:lnSpc>
            <a:spcBef>
              <a:spcPct val="0"/>
            </a:spcBef>
            <a:spcAft>
              <a:spcPct val="35000"/>
            </a:spcAft>
          </a:pPr>
          <a:r>
            <a:rPr lang="zh-CN" altLang="en-US" dirty="0">
              <a:sym typeface="+mn-ea"/>
            </a:rPr>
            <a:t>需要引入许多超参数</a:t>
          </a:r>
          <a:endParaRPr lang="zh-CN" altLang="en-US"/>
        </a:p>
      </dgm:t>
    </dgm:pt>
    <dgm:pt modelId="{ECD1A729-DCAF-4986-A9AC-07E3DCAE55DA}" type="parTrans" cxnId="{EC437A33-B34A-47DA-A607-B242A94601AD}">
      <dgm:prSet/>
      <dgm:spPr/>
      <dgm:t>
        <a:bodyPr/>
        <a:lstStyle/>
        <a:p>
          <a:endParaRPr lang="zh-CN" altLang="en-US"/>
        </a:p>
      </dgm:t>
    </dgm:pt>
    <dgm:pt modelId="{9A2A6A19-CA42-436F-B11D-B7E8FD444F73}" type="sibTrans" cxnId="{EC437A33-B34A-47DA-A607-B242A94601AD}">
      <dgm:prSet/>
      <dgm:spPr/>
      <dgm:t>
        <a:bodyPr/>
        <a:lstStyle/>
        <a:p>
          <a:endParaRPr lang="zh-CN" altLang="en-US"/>
        </a:p>
      </dgm:t>
    </dgm:pt>
    <dgm:pt modelId="{7B20B5EC-5090-4FE1-816B-11CD0DB9D55D}">
      <dgm:prSet phldrT="[文本]" phldr="0" custT="0"/>
      <dgm:spPr/>
      <dgm:t>
        <a:bodyPr vert="horz" wrap="square"/>
        <a:lstStyle/>
        <a:p>
          <a:pPr>
            <a:lnSpc>
              <a:spcPct val="100000"/>
            </a:lnSpc>
            <a:spcBef>
              <a:spcPct val="0"/>
            </a:spcBef>
            <a:spcAft>
              <a:spcPct val="35000"/>
            </a:spcAft>
          </a:pPr>
          <a:r>
            <a:rPr lang="zh-CN" altLang="en-US" dirty="0">
              <a:sym typeface="+mn-ea"/>
            </a:rPr>
            <a:t>超参数通常与数据集或任务相关</a:t>
          </a:r>
          <a:endParaRPr lang="zh-CN" altLang="en-US"/>
        </a:p>
      </dgm:t>
    </dgm:pt>
    <dgm:pt modelId="{EDA8EA2C-547E-4141-A838-38978317B165}" type="parTrans" cxnId="{F7A9261A-484B-446B-8C84-E067A91906B2}">
      <dgm:prSet/>
      <dgm:spPr/>
      <dgm:t>
        <a:bodyPr/>
        <a:lstStyle/>
        <a:p>
          <a:endParaRPr lang="zh-CN" altLang="en-US"/>
        </a:p>
      </dgm:t>
    </dgm:pt>
    <dgm:pt modelId="{35C538A3-D930-475D-A824-563400BE254F}" type="sibTrans" cxnId="{F7A9261A-484B-446B-8C84-E067A91906B2}">
      <dgm:prSet/>
      <dgm:spPr/>
      <dgm:t>
        <a:bodyPr/>
        <a:lstStyle/>
        <a:p>
          <a:endParaRPr lang="zh-CN" altLang="en-US"/>
        </a:p>
      </dgm:t>
    </dgm:pt>
    <dgm:pt modelId="{DC722A98-5128-4C65-953B-EA64904A49CA}">
      <dgm:prSet phldrT="[文本]" phldr="0" custT="0"/>
      <dgm:spPr/>
      <dgm:t>
        <a:bodyPr vert="horz" wrap="square"/>
        <a:lstStyle/>
        <a:p>
          <a:pPr>
            <a:lnSpc>
              <a:spcPct val="100000"/>
            </a:lnSpc>
            <a:spcBef>
              <a:spcPct val="0"/>
            </a:spcBef>
            <a:spcAft>
              <a:spcPct val="35000"/>
            </a:spcAft>
          </a:pPr>
          <a:r>
            <a:rPr lang="zh-CN" altLang="en-US"/>
            <a:t>迁移性差</a:t>
          </a:r>
        </a:p>
      </dgm:t>
    </dgm:pt>
    <dgm:pt modelId="{F5EAFE72-8477-488F-9359-A1F0799BF30C}" type="parTrans" cxnId="{FC669C24-8834-46E9-B05B-1450C82DEA44}">
      <dgm:prSet/>
      <dgm:spPr/>
      <dgm:t>
        <a:bodyPr/>
        <a:lstStyle/>
        <a:p>
          <a:endParaRPr lang="zh-CN" altLang="en-US"/>
        </a:p>
      </dgm:t>
    </dgm:pt>
    <dgm:pt modelId="{33CED563-9AAF-4518-8643-4FBF44771023}" type="sibTrans" cxnId="{FC669C24-8834-46E9-B05B-1450C82DEA44}">
      <dgm:prSet/>
      <dgm:spPr/>
      <dgm:t>
        <a:bodyPr/>
        <a:lstStyle/>
        <a:p>
          <a:endParaRPr lang="zh-CN" altLang="en-US"/>
        </a:p>
      </dgm:t>
    </dgm:pt>
    <dgm:pt modelId="{78F392AA-7B32-472F-89D4-A7BCE41986CC}" type="pres">
      <dgm:prSet presAssocID="{5576346A-130F-411D-BD84-BD1D960727F9}" presName="Name0" presStyleCnt="0">
        <dgm:presLayoutVars>
          <dgm:chPref val="3"/>
          <dgm:dir/>
          <dgm:animLvl val="lvl"/>
          <dgm:resizeHandles/>
        </dgm:presLayoutVars>
      </dgm:prSet>
      <dgm:spPr/>
      <dgm:t>
        <a:bodyPr/>
        <a:lstStyle/>
        <a:p>
          <a:endParaRPr lang="zh-CN" altLang="en-US"/>
        </a:p>
      </dgm:t>
    </dgm:pt>
    <dgm:pt modelId="{08486276-D5FE-4164-A7D1-6E3B9B620F48}" type="pres">
      <dgm:prSet presAssocID="{456C4E4D-1324-4D5F-88E7-E289FD533D6C}" presName="horFlow" presStyleCnt="0"/>
      <dgm:spPr/>
    </dgm:pt>
    <dgm:pt modelId="{6C1F0FE3-0A27-4192-AB00-FB6DF67F7D4C}" type="pres">
      <dgm:prSet presAssocID="{456C4E4D-1324-4D5F-88E7-E289FD533D6C}" presName="bigChev" presStyleLbl="node1" presStyleIdx="0" presStyleCnt="2"/>
      <dgm:spPr/>
      <dgm:t>
        <a:bodyPr/>
        <a:lstStyle/>
        <a:p>
          <a:endParaRPr lang="zh-CN" altLang="en-US"/>
        </a:p>
      </dgm:t>
    </dgm:pt>
    <dgm:pt modelId="{E1C1BAAC-557B-4085-910C-B9812590F532}" type="pres">
      <dgm:prSet presAssocID="{D4652C03-5F85-4BE2-819F-F6BF57F58D14}" presName="parTrans" presStyleCnt="0"/>
      <dgm:spPr/>
    </dgm:pt>
    <dgm:pt modelId="{55B01D78-257F-4A3B-9648-96ED0EDEE918}" type="pres">
      <dgm:prSet presAssocID="{2C369F5C-F222-4A97-870B-23C192ACF972}" presName="node" presStyleLbl="alignAccFollowNode1" presStyleIdx="0" presStyleCnt="4">
        <dgm:presLayoutVars>
          <dgm:bulletEnabled val="1"/>
        </dgm:presLayoutVars>
      </dgm:prSet>
      <dgm:spPr/>
      <dgm:t>
        <a:bodyPr/>
        <a:lstStyle/>
        <a:p>
          <a:endParaRPr lang="zh-CN" altLang="en-US"/>
        </a:p>
      </dgm:t>
    </dgm:pt>
    <dgm:pt modelId="{50D82B80-4884-4931-BEEA-077732E15584}" type="pres">
      <dgm:prSet presAssocID="{DA2E6348-105C-4DB3-801E-33E8FEDC1BEA}" presName="sibTrans" presStyleCnt="0"/>
      <dgm:spPr/>
    </dgm:pt>
    <dgm:pt modelId="{C08CF32B-DF15-4311-9FED-D2AF2DCDF860}" type="pres">
      <dgm:prSet presAssocID="{CD9CDCA9-9308-4EB2-BC6E-3430CE58EA5C}" presName="node" presStyleLbl="alignAccFollowNode1" presStyleIdx="1" presStyleCnt="4">
        <dgm:presLayoutVars>
          <dgm:bulletEnabled val="1"/>
        </dgm:presLayoutVars>
      </dgm:prSet>
      <dgm:spPr/>
      <dgm:t>
        <a:bodyPr/>
        <a:lstStyle/>
        <a:p>
          <a:endParaRPr lang="zh-CN" altLang="en-US"/>
        </a:p>
      </dgm:t>
    </dgm:pt>
    <dgm:pt modelId="{0946491E-A60C-4BBE-B5A8-771FADF6A3CE}" type="pres">
      <dgm:prSet presAssocID="{456C4E4D-1324-4D5F-88E7-E289FD533D6C}" presName="vSp" presStyleCnt="0"/>
      <dgm:spPr/>
    </dgm:pt>
    <dgm:pt modelId="{0DAD0676-CCD8-45D5-AFD7-5D9E2A142B56}" type="pres">
      <dgm:prSet presAssocID="{9396EF1D-0E1F-4508-BAF9-F53C514A07B7}" presName="horFlow" presStyleCnt="0"/>
      <dgm:spPr/>
    </dgm:pt>
    <dgm:pt modelId="{6A269FDC-40F1-4BEC-BAA0-977382B7D9B8}" type="pres">
      <dgm:prSet presAssocID="{9396EF1D-0E1F-4508-BAF9-F53C514A07B7}" presName="bigChev" presStyleLbl="node1" presStyleIdx="1" presStyleCnt="2"/>
      <dgm:spPr/>
      <dgm:t>
        <a:bodyPr/>
        <a:lstStyle/>
        <a:p>
          <a:endParaRPr lang="zh-CN" altLang="en-US"/>
        </a:p>
      </dgm:t>
    </dgm:pt>
    <dgm:pt modelId="{29CAD712-9AB3-40C1-9A93-14F9CF499F9B}" type="pres">
      <dgm:prSet presAssocID="{EDA8EA2C-547E-4141-A838-38978317B165}" presName="parTrans" presStyleCnt="0"/>
      <dgm:spPr/>
    </dgm:pt>
    <dgm:pt modelId="{F466A846-7C97-403E-A126-92042F0397AA}" type="pres">
      <dgm:prSet presAssocID="{7B20B5EC-5090-4FE1-816B-11CD0DB9D55D}" presName="node" presStyleLbl="alignAccFollowNode1" presStyleIdx="2" presStyleCnt="4">
        <dgm:presLayoutVars>
          <dgm:bulletEnabled val="1"/>
        </dgm:presLayoutVars>
      </dgm:prSet>
      <dgm:spPr/>
      <dgm:t>
        <a:bodyPr/>
        <a:lstStyle/>
        <a:p>
          <a:endParaRPr lang="zh-CN" altLang="en-US"/>
        </a:p>
      </dgm:t>
    </dgm:pt>
    <dgm:pt modelId="{198E6F4E-5AC9-4E74-B0B4-6C1C5E4142F5}" type="pres">
      <dgm:prSet presAssocID="{35C538A3-D930-475D-A824-563400BE254F}" presName="sibTrans" presStyleCnt="0"/>
      <dgm:spPr/>
    </dgm:pt>
    <dgm:pt modelId="{3D8F0430-C299-4857-9142-7B82FA72AD00}" type="pres">
      <dgm:prSet presAssocID="{DC722A98-5128-4C65-953B-EA64904A49CA}" presName="node" presStyleLbl="alignAccFollowNode1" presStyleIdx="3" presStyleCnt="4">
        <dgm:presLayoutVars>
          <dgm:bulletEnabled val="1"/>
        </dgm:presLayoutVars>
      </dgm:prSet>
      <dgm:spPr/>
      <dgm:t>
        <a:bodyPr/>
        <a:lstStyle/>
        <a:p>
          <a:endParaRPr lang="zh-CN" altLang="en-US"/>
        </a:p>
      </dgm:t>
    </dgm:pt>
  </dgm:ptLst>
  <dgm:cxnLst>
    <dgm:cxn modelId="{DC16F25E-D38F-4C82-9937-74FB7D4472C1}" type="presOf" srcId="{5576346A-130F-411D-BD84-BD1D960727F9}" destId="{78F392AA-7B32-472F-89D4-A7BCE41986CC}" srcOrd="0" destOrd="0" presId="urn:microsoft.com/office/officeart/2005/8/layout/lProcess3#1"/>
    <dgm:cxn modelId="{47774AF4-D88E-459F-A365-AFE34B6F2A28}" type="presOf" srcId="{9396EF1D-0E1F-4508-BAF9-F53C514A07B7}" destId="{6A269FDC-40F1-4BEC-BAA0-977382B7D9B8}" srcOrd="0" destOrd="0" presId="urn:microsoft.com/office/officeart/2005/8/layout/lProcess3#1"/>
    <dgm:cxn modelId="{FC669C24-8834-46E9-B05B-1450C82DEA44}" srcId="{9396EF1D-0E1F-4508-BAF9-F53C514A07B7}" destId="{DC722A98-5128-4C65-953B-EA64904A49CA}" srcOrd="1" destOrd="0" parTransId="{F5EAFE72-8477-488F-9359-A1F0799BF30C}" sibTransId="{33CED563-9AAF-4518-8643-4FBF44771023}"/>
    <dgm:cxn modelId="{7279AAAF-696B-4EE6-96D1-5BB1C2DA063D}" srcId="{456C4E4D-1324-4D5F-88E7-E289FD533D6C}" destId="{2C369F5C-F222-4A97-870B-23C192ACF972}" srcOrd="0" destOrd="0" parTransId="{D4652C03-5F85-4BE2-819F-F6BF57F58D14}" sibTransId="{DA2E6348-105C-4DB3-801E-33E8FEDC1BEA}"/>
    <dgm:cxn modelId="{73910260-AF7A-4B6C-A56D-3671D4CB2612}" srcId="{456C4E4D-1324-4D5F-88E7-E289FD533D6C}" destId="{CD9CDCA9-9308-4EB2-BC6E-3430CE58EA5C}" srcOrd="1" destOrd="0" parTransId="{D9457118-CAA6-4876-AF1F-A9198A6DD04C}" sibTransId="{1700E0EA-AD3D-4148-9141-F383F1A0E14D}"/>
    <dgm:cxn modelId="{953C5742-0F6A-448A-9C6D-20B73CC90194}" type="presOf" srcId="{CD9CDCA9-9308-4EB2-BC6E-3430CE58EA5C}" destId="{C08CF32B-DF15-4311-9FED-D2AF2DCDF860}" srcOrd="0" destOrd="0" presId="urn:microsoft.com/office/officeart/2005/8/layout/lProcess3#1"/>
    <dgm:cxn modelId="{226A3163-823F-4AF3-B696-F57B17612A4D}" type="presOf" srcId="{456C4E4D-1324-4D5F-88E7-E289FD533D6C}" destId="{6C1F0FE3-0A27-4192-AB00-FB6DF67F7D4C}" srcOrd="0" destOrd="0" presId="urn:microsoft.com/office/officeart/2005/8/layout/lProcess3#1"/>
    <dgm:cxn modelId="{F7A9261A-484B-446B-8C84-E067A91906B2}" srcId="{9396EF1D-0E1F-4508-BAF9-F53C514A07B7}" destId="{7B20B5EC-5090-4FE1-816B-11CD0DB9D55D}" srcOrd="0" destOrd="0" parTransId="{EDA8EA2C-547E-4141-A838-38978317B165}" sibTransId="{35C538A3-D930-475D-A824-563400BE254F}"/>
    <dgm:cxn modelId="{F4273F67-5B95-4209-947A-B4D81F0D569D}" srcId="{5576346A-130F-411D-BD84-BD1D960727F9}" destId="{456C4E4D-1324-4D5F-88E7-E289FD533D6C}" srcOrd="0" destOrd="0" parTransId="{75C29B20-8DF0-462E-AA86-F8FB1B35A2C6}" sibTransId="{3734B038-142F-44DE-A7B1-1CCF57C40A7C}"/>
    <dgm:cxn modelId="{EC437A33-B34A-47DA-A607-B242A94601AD}" srcId="{5576346A-130F-411D-BD84-BD1D960727F9}" destId="{9396EF1D-0E1F-4508-BAF9-F53C514A07B7}" srcOrd="1" destOrd="0" parTransId="{ECD1A729-DCAF-4986-A9AC-07E3DCAE55DA}" sibTransId="{9A2A6A19-CA42-436F-B11D-B7E8FD444F73}"/>
    <dgm:cxn modelId="{A81550A9-FE10-4589-9CE1-A69513DD4B75}" type="presOf" srcId="{DC722A98-5128-4C65-953B-EA64904A49CA}" destId="{3D8F0430-C299-4857-9142-7B82FA72AD00}" srcOrd="0" destOrd="0" presId="urn:microsoft.com/office/officeart/2005/8/layout/lProcess3#1"/>
    <dgm:cxn modelId="{5CB09FDA-E04B-4DD2-94C8-5BEAA6D7B1C1}" type="presOf" srcId="{2C369F5C-F222-4A97-870B-23C192ACF972}" destId="{55B01D78-257F-4A3B-9648-96ED0EDEE918}" srcOrd="0" destOrd="0" presId="urn:microsoft.com/office/officeart/2005/8/layout/lProcess3#1"/>
    <dgm:cxn modelId="{26419F90-A4BD-48E3-B12B-FF78641DDD65}" type="presOf" srcId="{7B20B5EC-5090-4FE1-816B-11CD0DB9D55D}" destId="{F466A846-7C97-403E-A126-92042F0397AA}" srcOrd="0" destOrd="0" presId="urn:microsoft.com/office/officeart/2005/8/layout/lProcess3#1"/>
    <dgm:cxn modelId="{D5CC8218-BC53-4C87-9532-6EF89F5EF934}" type="presParOf" srcId="{78F392AA-7B32-472F-89D4-A7BCE41986CC}" destId="{08486276-D5FE-4164-A7D1-6E3B9B620F48}" srcOrd="0" destOrd="0" presId="urn:microsoft.com/office/officeart/2005/8/layout/lProcess3#1"/>
    <dgm:cxn modelId="{77DED79C-AD6D-4374-9544-8366650A1FFD}" type="presParOf" srcId="{08486276-D5FE-4164-A7D1-6E3B9B620F48}" destId="{6C1F0FE3-0A27-4192-AB00-FB6DF67F7D4C}" srcOrd="0" destOrd="0" presId="urn:microsoft.com/office/officeart/2005/8/layout/lProcess3#1"/>
    <dgm:cxn modelId="{3272169C-3892-4B98-81CF-02C9C256F181}" type="presParOf" srcId="{08486276-D5FE-4164-A7D1-6E3B9B620F48}" destId="{E1C1BAAC-557B-4085-910C-B9812590F532}" srcOrd="1" destOrd="0" presId="urn:microsoft.com/office/officeart/2005/8/layout/lProcess3#1"/>
    <dgm:cxn modelId="{94D1F54C-A01F-4257-9989-A937EA7B6262}" type="presParOf" srcId="{08486276-D5FE-4164-A7D1-6E3B9B620F48}" destId="{55B01D78-257F-4A3B-9648-96ED0EDEE918}" srcOrd="2" destOrd="0" presId="urn:microsoft.com/office/officeart/2005/8/layout/lProcess3#1"/>
    <dgm:cxn modelId="{1D607226-20BE-4F10-83F7-8F3FE9A91FAD}" type="presParOf" srcId="{08486276-D5FE-4164-A7D1-6E3B9B620F48}" destId="{50D82B80-4884-4931-BEEA-077732E15584}" srcOrd="3" destOrd="0" presId="urn:microsoft.com/office/officeart/2005/8/layout/lProcess3#1"/>
    <dgm:cxn modelId="{1073565A-C09B-486C-A2D5-D78BEA281CA8}" type="presParOf" srcId="{08486276-D5FE-4164-A7D1-6E3B9B620F48}" destId="{C08CF32B-DF15-4311-9FED-D2AF2DCDF860}" srcOrd="4" destOrd="0" presId="urn:microsoft.com/office/officeart/2005/8/layout/lProcess3#1"/>
    <dgm:cxn modelId="{80E556A8-2876-43C2-BE9F-6B003F6AD126}" type="presParOf" srcId="{78F392AA-7B32-472F-89D4-A7BCE41986CC}" destId="{0946491E-A60C-4BBE-B5A8-771FADF6A3CE}" srcOrd="1" destOrd="0" presId="urn:microsoft.com/office/officeart/2005/8/layout/lProcess3#1"/>
    <dgm:cxn modelId="{47681EC6-254C-46A4-AA0A-9CDBB91DF457}" type="presParOf" srcId="{78F392AA-7B32-472F-89D4-A7BCE41986CC}" destId="{0DAD0676-CCD8-45D5-AFD7-5D9E2A142B56}" srcOrd="2" destOrd="0" presId="urn:microsoft.com/office/officeart/2005/8/layout/lProcess3#1"/>
    <dgm:cxn modelId="{652E9B74-672F-45E2-9B20-3850D722791B}" type="presParOf" srcId="{0DAD0676-CCD8-45D5-AFD7-5D9E2A142B56}" destId="{6A269FDC-40F1-4BEC-BAA0-977382B7D9B8}" srcOrd="0" destOrd="0" presId="urn:microsoft.com/office/officeart/2005/8/layout/lProcess3#1"/>
    <dgm:cxn modelId="{70C6BA36-E024-4D9D-BFC0-FF641DDDCFB6}" type="presParOf" srcId="{0DAD0676-CCD8-45D5-AFD7-5D9E2A142B56}" destId="{29CAD712-9AB3-40C1-9A93-14F9CF499F9B}" srcOrd="1" destOrd="0" presId="urn:microsoft.com/office/officeart/2005/8/layout/lProcess3#1"/>
    <dgm:cxn modelId="{EE4EFA50-457D-4D96-95BF-093205351B16}" type="presParOf" srcId="{0DAD0676-CCD8-45D5-AFD7-5D9E2A142B56}" destId="{F466A846-7C97-403E-A126-92042F0397AA}" srcOrd="2" destOrd="0" presId="urn:microsoft.com/office/officeart/2005/8/layout/lProcess3#1"/>
    <dgm:cxn modelId="{2C1C5AD9-4F7A-47C7-AA43-D2ECB2292334}" type="presParOf" srcId="{0DAD0676-CCD8-45D5-AFD7-5D9E2A142B56}" destId="{198E6F4E-5AC9-4E74-B0B4-6C1C5E4142F5}" srcOrd="3" destOrd="0" presId="urn:microsoft.com/office/officeart/2005/8/layout/lProcess3#1"/>
    <dgm:cxn modelId="{7BE57D19-C0C6-424B-99C1-9B2C8B2F5FE7}" type="presParOf" srcId="{0DAD0676-CCD8-45D5-AFD7-5D9E2A142B56}" destId="{3D8F0430-C299-4857-9142-7B82FA72AD00}" srcOrd="4" destOrd="0" presId="urn:microsoft.com/office/officeart/2005/8/layout/lProcess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E73B03-4D71-4565-8C52-4902BE6377A4}" type="doc">
      <dgm:prSet loTypeId="urn:microsoft.com/office/officeart/2005/8/layout/hierarchy2#1" loCatId="hierarchy" qsTypeId="urn:microsoft.com/office/officeart/2005/8/quickstyle/simple1#3" qsCatId="simple" csTypeId="urn:microsoft.com/office/officeart/2005/8/colors/accent1_2#3" csCatId="accent1" phldr="0"/>
      <dgm:spPr/>
      <dgm:t>
        <a:bodyPr/>
        <a:lstStyle/>
        <a:p>
          <a:endParaRPr lang="zh-CN" altLang="en-US"/>
        </a:p>
      </dgm:t>
    </dgm:pt>
    <dgm:pt modelId="{0605F139-5EF0-48E7-A091-192233D2011D}">
      <dgm:prSet phldrT="[文本]" phldr="0" custT="0"/>
      <dgm:spPr/>
      <dgm:t>
        <a:bodyPr vert="horz" wrap="square"/>
        <a:lstStyle/>
        <a:p>
          <a:pPr>
            <a:lnSpc>
              <a:spcPct val="100000"/>
            </a:lnSpc>
            <a:spcBef>
              <a:spcPct val="0"/>
            </a:spcBef>
            <a:spcAft>
              <a:spcPct val="35000"/>
            </a:spcAft>
          </a:pPr>
          <a:r>
            <a:rPr lang="en-US" altLang="zh-CN" dirty="0">
              <a:sym typeface="+mn-ea"/>
            </a:rPr>
            <a:t>CornerNet</a:t>
          </a:r>
          <a:endParaRPr lang="zh-CN" altLang="en-US"/>
        </a:p>
      </dgm:t>
    </dgm:pt>
    <dgm:pt modelId="{2AFB1B2A-8749-4E5E-9CB9-0B60F81C46F8}" type="parTrans" cxnId="{99B5EDD1-18D9-47CD-9F17-61002C5DD637}">
      <dgm:prSet/>
      <dgm:spPr/>
      <dgm:t>
        <a:bodyPr/>
        <a:lstStyle/>
        <a:p>
          <a:endParaRPr lang="zh-CN" altLang="en-US"/>
        </a:p>
      </dgm:t>
    </dgm:pt>
    <dgm:pt modelId="{E0FFEB56-236E-4FE9-83BF-31494E265D5A}" type="sibTrans" cxnId="{99B5EDD1-18D9-47CD-9F17-61002C5DD637}">
      <dgm:prSet/>
      <dgm:spPr/>
      <dgm:t>
        <a:bodyPr/>
        <a:lstStyle/>
        <a:p>
          <a:endParaRPr lang="zh-CN" altLang="en-US"/>
        </a:p>
      </dgm:t>
    </dgm:pt>
    <dgm:pt modelId="{4530EE7D-F557-4815-9ED2-EABC47F46978}">
      <dgm:prSet phldrT="[文本]" phldr="0" custT="0"/>
      <dgm:spPr/>
      <dgm:t>
        <a:bodyPr vert="horz" wrap="square"/>
        <a:lstStyle/>
        <a:p>
          <a:pPr>
            <a:lnSpc>
              <a:spcPct val="100000"/>
            </a:lnSpc>
            <a:spcBef>
              <a:spcPct val="0"/>
            </a:spcBef>
            <a:spcAft>
              <a:spcPct val="35000"/>
            </a:spcAft>
          </a:pPr>
          <a:r>
            <a:rPr lang="en-US" altLang="zh-CN"/>
            <a:t>anchor-free</a:t>
          </a:r>
          <a:r>
            <a:rPr lang="zh-CN" altLang="en-US"/>
            <a:t>检测器</a:t>
          </a:r>
        </a:p>
      </dgm:t>
    </dgm:pt>
    <dgm:pt modelId="{AC2BFF99-DAE2-494A-88AB-85D75BC6D2EE}" type="parTrans" cxnId="{6A852CBC-4A76-4E21-9BFE-2EE1E289E989}">
      <dgm:prSet/>
      <dgm:spPr/>
      <dgm:t>
        <a:bodyPr/>
        <a:lstStyle/>
        <a:p>
          <a:endParaRPr lang="zh-CN" altLang="en-US"/>
        </a:p>
      </dgm:t>
    </dgm:pt>
    <dgm:pt modelId="{B98A0394-6758-42EB-8D0E-4491BED52B6C}" type="sibTrans" cxnId="{6A852CBC-4A76-4E21-9BFE-2EE1E289E989}">
      <dgm:prSet/>
      <dgm:spPr/>
      <dgm:t>
        <a:bodyPr/>
        <a:lstStyle/>
        <a:p>
          <a:endParaRPr lang="zh-CN" altLang="en-US"/>
        </a:p>
      </dgm:t>
    </dgm:pt>
    <dgm:pt modelId="{2C2A4BF3-AA22-4080-9546-909CF9AC3ECB}">
      <dgm:prSet phldrT="[文本]" phldr="0" custT="0"/>
      <dgm:spPr/>
      <dgm:t>
        <a:bodyPr vert="horz" wrap="square"/>
        <a:lstStyle/>
        <a:p>
          <a:pPr>
            <a:lnSpc>
              <a:spcPct val="100000"/>
            </a:lnSpc>
            <a:spcBef>
              <a:spcPct val="0"/>
            </a:spcBef>
            <a:spcAft>
              <a:spcPct val="35000"/>
            </a:spcAft>
          </a:pPr>
          <a:r>
            <a:rPr lang="zh-CN" altLang="en-US" dirty="0">
              <a:sym typeface="+mn-ea"/>
            </a:rPr>
            <a:t>角点</a:t>
          </a:r>
          <a:endParaRPr lang="zh-CN" altLang="en-US"/>
        </a:p>
      </dgm:t>
    </dgm:pt>
    <dgm:pt modelId="{4A6A0524-D9B7-4A37-8E78-5FE688BDCCE6}" type="parTrans" cxnId="{DCE2370F-AA47-4C8E-81BA-03AB8273A240}">
      <dgm:prSet/>
      <dgm:spPr/>
      <dgm:t>
        <a:bodyPr/>
        <a:lstStyle/>
        <a:p>
          <a:endParaRPr lang="zh-CN" altLang="en-US"/>
        </a:p>
      </dgm:t>
    </dgm:pt>
    <dgm:pt modelId="{39CECE7E-7D7C-4022-9437-1E0813814145}" type="sibTrans" cxnId="{DCE2370F-AA47-4C8E-81BA-03AB8273A240}">
      <dgm:prSet/>
      <dgm:spPr/>
      <dgm:t>
        <a:bodyPr/>
        <a:lstStyle/>
        <a:p>
          <a:endParaRPr lang="zh-CN" altLang="en-US"/>
        </a:p>
      </dgm:t>
    </dgm:pt>
    <dgm:pt modelId="{C78C4F92-AD69-46C8-910C-41059E8ED0A9}">
      <dgm:prSet phldrT="[文本]" phldr="0" custT="0"/>
      <dgm:spPr/>
      <dgm:t>
        <a:bodyPr vert="horz" wrap="square"/>
        <a:lstStyle/>
        <a:p>
          <a:pPr>
            <a:lnSpc>
              <a:spcPct val="100000"/>
            </a:lnSpc>
            <a:spcBef>
              <a:spcPct val="0"/>
            </a:spcBef>
            <a:spcAft>
              <a:spcPct val="35000"/>
            </a:spcAft>
          </a:pPr>
          <a:r>
            <a:rPr lang="zh-CN" altLang="en-US" dirty="0">
              <a:sym typeface="+mn-ea"/>
            </a:rPr>
            <a:t>特征池化</a:t>
          </a:r>
          <a:endParaRPr lang="zh-CN" altLang="en-US"/>
        </a:p>
      </dgm:t>
    </dgm:pt>
    <dgm:pt modelId="{581124B7-0397-40F7-9B1D-41220103BA68}" type="parTrans" cxnId="{0C77EC18-B6B8-435F-A1A2-A2759EC82D74}">
      <dgm:prSet/>
      <dgm:spPr/>
      <dgm:t>
        <a:bodyPr/>
        <a:lstStyle/>
        <a:p>
          <a:endParaRPr lang="zh-CN" altLang="en-US"/>
        </a:p>
      </dgm:t>
    </dgm:pt>
    <dgm:pt modelId="{A23C44A9-E7A6-467B-BF93-DD0656347715}" type="sibTrans" cxnId="{0C77EC18-B6B8-435F-A1A2-A2759EC82D74}">
      <dgm:prSet/>
      <dgm:spPr/>
      <dgm:t>
        <a:bodyPr/>
        <a:lstStyle/>
        <a:p>
          <a:endParaRPr lang="zh-CN" altLang="en-US"/>
        </a:p>
      </dgm:t>
    </dgm:pt>
    <dgm:pt modelId="{4E4A1E17-A3EC-4A54-9171-277E11A0B287}">
      <dgm:prSet phldrT="[文本]" phldr="0" custT="0"/>
      <dgm:spPr/>
      <dgm:t>
        <a:bodyPr vert="horz" wrap="square"/>
        <a:lstStyle/>
        <a:p>
          <a:pPr>
            <a:lnSpc>
              <a:spcPct val="100000"/>
            </a:lnSpc>
            <a:spcBef>
              <a:spcPct val="0"/>
            </a:spcBef>
            <a:spcAft>
              <a:spcPct val="35000"/>
            </a:spcAft>
          </a:pPr>
          <a:r>
            <a:rPr lang="zh-CN" altLang="en-US"/>
            <a:t>缺点</a:t>
          </a:r>
        </a:p>
      </dgm:t>
    </dgm:pt>
    <dgm:pt modelId="{367D7799-1E5C-4947-8AD1-85D1E0D367AF}" type="parTrans" cxnId="{98A1383F-27EE-474D-8349-0150A79E8946}">
      <dgm:prSet/>
      <dgm:spPr/>
      <dgm:t>
        <a:bodyPr/>
        <a:lstStyle/>
        <a:p>
          <a:endParaRPr lang="zh-CN" altLang="en-US"/>
        </a:p>
      </dgm:t>
    </dgm:pt>
    <dgm:pt modelId="{7FFEBD18-7D5B-41C0-A8F3-60942A71708D}" type="sibTrans" cxnId="{98A1383F-27EE-474D-8349-0150A79E8946}">
      <dgm:prSet/>
      <dgm:spPr/>
      <dgm:t>
        <a:bodyPr/>
        <a:lstStyle/>
        <a:p>
          <a:endParaRPr lang="zh-CN" altLang="en-US"/>
        </a:p>
      </dgm:t>
    </dgm:pt>
    <dgm:pt modelId="{2B9D6902-DCB2-4AC4-BFAC-AF964742FD39}">
      <dgm:prSet phldrT="[文本]" phldr="0" custT="1"/>
      <dgm:spPr/>
      <dgm:t>
        <a:bodyPr vert="horz" wrap="square"/>
        <a:lstStyle/>
        <a:p>
          <a:pPr>
            <a:lnSpc>
              <a:spcPct val="100000"/>
            </a:lnSpc>
            <a:spcBef>
              <a:spcPct val="0"/>
            </a:spcBef>
            <a:spcAft>
              <a:spcPct val="35000"/>
            </a:spcAft>
          </a:pPr>
          <a:r>
            <a:rPr lang="zh-CN" altLang="en-US" sz="2400"/>
            <a:t>缺少全局考虑</a:t>
          </a:r>
        </a:p>
      </dgm:t>
    </dgm:pt>
    <dgm:pt modelId="{9EAB334F-AA91-4141-B6FE-557B19FCD964}" type="parTrans" cxnId="{0370EC86-58A3-4325-A549-DE0D5032111D}">
      <dgm:prSet/>
      <dgm:spPr/>
      <dgm:t>
        <a:bodyPr/>
        <a:lstStyle/>
        <a:p>
          <a:endParaRPr lang="zh-CN" altLang="en-US"/>
        </a:p>
      </dgm:t>
    </dgm:pt>
    <dgm:pt modelId="{EB4A7ACA-5833-4A98-973D-A8E863091431}" type="sibTrans" cxnId="{0370EC86-58A3-4325-A549-DE0D5032111D}">
      <dgm:prSet/>
      <dgm:spPr/>
      <dgm:t>
        <a:bodyPr/>
        <a:lstStyle/>
        <a:p>
          <a:endParaRPr lang="zh-CN" altLang="en-US"/>
        </a:p>
      </dgm:t>
    </dgm:pt>
    <dgm:pt modelId="{5FBAB40F-6011-4629-9B30-77C9439C91BF}" type="pres">
      <dgm:prSet presAssocID="{EFE73B03-4D71-4565-8C52-4902BE6377A4}" presName="diagram" presStyleCnt="0">
        <dgm:presLayoutVars>
          <dgm:chPref val="1"/>
          <dgm:dir/>
          <dgm:animOne val="branch"/>
          <dgm:animLvl val="lvl"/>
          <dgm:resizeHandles val="exact"/>
        </dgm:presLayoutVars>
      </dgm:prSet>
      <dgm:spPr/>
      <dgm:t>
        <a:bodyPr/>
        <a:lstStyle/>
        <a:p>
          <a:endParaRPr lang="zh-CN" altLang="en-US"/>
        </a:p>
      </dgm:t>
    </dgm:pt>
    <dgm:pt modelId="{2332AA2E-A989-4175-BB73-78EA4C3BDB65}" type="pres">
      <dgm:prSet presAssocID="{0605F139-5EF0-48E7-A091-192233D2011D}" presName="root1" presStyleCnt="0"/>
      <dgm:spPr/>
    </dgm:pt>
    <dgm:pt modelId="{24E3F4AB-32FB-4CE0-9DAC-FC4DD26B5900}" type="pres">
      <dgm:prSet presAssocID="{0605F139-5EF0-48E7-A091-192233D2011D}" presName="LevelOneTextNode" presStyleLbl="node0" presStyleIdx="0" presStyleCnt="1">
        <dgm:presLayoutVars>
          <dgm:chPref val="3"/>
        </dgm:presLayoutVars>
      </dgm:prSet>
      <dgm:spPr/>
      <dgm:t>
        <a:bodyPr/>
        <a:lstStyle/>
        <a:p>
          <a:endParaRPr lang="zh-CN" altLang="en-US"/>
        </a:p>
      </dgm:t>
    </dgm:pt>
    <dgm:pt modelId="{44F25638-8073-4DA7-9390-5AC06A304565}" type="pres">
      <dgm:prSet presAssocID="{0605F139-5EF0-48E7-A091-192233D2011D}" presName="level2hierChild" presStyleCnt="0"/>
      <dgm:spPr/>
    </dgm:pt>
    <dgm:pt modelId="{B47BD6C9-6D53-4A69-975F-9CF96E25F10F}" type="pres">
      <dgm:prSet presAssocID="{AC2BFF99-DAE2-494A-88AB-85D75BC6D2EE}" presName="conn2-1" presStyleLbl="parChTrans1D2" presStyleIdx="0" presStyleCnt="2"/>
      <dgm:spPr/>
      <dgm:t>
        <a:bodyPr/>
        <a:lstStyle/>
        <a:p>
          <a:endParaRPr lang="zh-CN" altLang="en-US"/>
        </a:p>
      </dgm:t>
    </dgm:pt>
    <dgm:pt modelId="{C1833E64-0598-4ED8-B73B-4C820BB35531}" type="pres">
      <dgm:prSet presAssocID="{AC2BFF99-DAE2-494A-88AB-85D75BC6D2EE}" presName="connTx" presStyleLbl="parChTrans1D2" presStyleIdx="0" presStyleCnt="2"/>
      <dgm:spPr/>
      <dgm:t>
        <a:bodyPr/>
        <a:lstStyle/>
        <a:p>
          <a:endParaRPr lang="zh-CN" altLang="en-US"/>
        </a:p>
      </dgm:t>
    </dgm:pt>
    <dgm:pt modelId="{46F58ACF-5130-428E-B3EF-87D6FEC0C921}" type="pres">
      <dgm:prSet presAssocID="{4530EE7D-F557-4815-9ED2-EABC47F46978}" presName="root2" presStyleCnt="0"/>
      <dgm:spPr/>
    </dgm:pt>
    <dgm:pt modelId="{3C0D5057-54F2-42F8-ADAD-AA27A1CC1A1B}" type="pres">
      <dgm:prSet presAssocID="{4530EE7D-F557-4815-9ED2-EABC47F46978}" presName="LevelTwoTextNode" presStyleLbl="node2" presStyleIdx="0" presStyleCnt="2">
        <dgm:presLayoutVars>
          <dgm:chPref val="3"/>
        </dgm:presLayoutVars>
      </dgm:prSet>
      <dgm:spPr/>
      <dgm:t>
        <a:bodyPr/>
        <a:lstStyle/>
        <a:p>
          <a:endParaRPr lang="zh-CN" altLang="en-US"/>
        </a:p>
      </dgm:t>
    </dgm:pt>
    <dgm:pt modelId="{48673F39-879C-4946-8DC7-FD68F0552920}" type="pres">
      <dgm:prSet presAssocID="{4530EE7D-F557-4815-9ED2-EABC47F46978}" presName="level3hierChild" presStyleCnt="0"/>
      <dgm:spPr/>
    </dgm:pt>
    <dgm:pt modelId="{FA61825B-C877-4D42-AAFB-0586288A9783}" type="pres">
      <dgm:prSet presAssocID="{4A6A0524-D9B7-4A37-8E78-5FE688BDCCE6}" presName="conn2-1" presStyleLbl="parChTrans1D3" presStyleIdx="0" presStyleCnt="3"/>
      <dgm:spPr/>
      <dgm:t>
        <a:bodyPr/>
        <a:lstStyle/>
        <a:p>
          <a:endParaRPr lang="zh-CN" altLang="en-US"/>
        </a:p>
      </dgm:t>
    </dgm:pt>
    <dgm:pt modelId="{66B35CF0-1806-4E4A-8B50-99A64DECDBA9}" type="pres">
      <dgm:prSet presAssocID="{4A6A0524-D9B7-4A37-8E78-5FE688BDCCE6}" presName="connTx" presStyleLbl="parChTrans1D3" presStyleIdx="0" presStyleCnt="3"/>
      <dgm:spPr/>
      <dgm:t>
        <a:bodyPr/>
        <a:lstStyle/>
        <a:p>
          <a:endParaRPr lang="zh-CN" altLang="en-US"/>
        </a:p>
      </dgm:t>
    </dgm:pt>
    <dgm:pt modelId="{F95D7524-EA0E-4F9D-9D6F-B10856D5C83F}" type="pres">
      <dgm:prSet presAssocID="{2C2A4BF3-AA22-4080-9546-909CF9AC3ECB}" presName="root2" presStyleCnt="0"/>
      <dgm:spPr/>
    </dgm:pt>
    <dgm:pt modelId="{63712EDC-9AF8-41BC-8F72-ADF8D554FF07}" type="pres">
      <dgm:prSet presAssocID="{2C2A4BF3-AA22-4080-9546-909CF9AC3ECB}" presName="LevelTwoTextNode" presStyleLbl="node3" presStyleIdx="0" presStyleCnt="3">
        <dgm:presLayoutVars>
          <dgm:chPref val="3"/>
        </dgm:presLayoutVars>
      </dgm:prSet>
      <dgm:spPr/>
      <dgm:t>
        <a:bodyPr/>
        <a:lstStyle/>
        <a:p>
          <a:endParaRPr lang="zh-CN" altLang="en-US"/>
        </a:p>
      </dgm:t>
    </dgm:pt>
    <dgm:pt modelId="{E0C65410-D9BC-4E23-87DE-EBBC54AD2166}" type="pres">
      <dgm:prSet presAssocID="{2C2A4BF3-AA22-4080-9546-909CF9AC3ECB}" presName="level3hierChild" presStyleCnt="0"/>
      <dgm:spPr/>
    </dgm:pt>
    <dgm:pt modelId="{E81582B1-A130-479F-ACE3-61EF727591CE}" type="pres">
      <dgm:prSet presAssocID="{581124B7-0397-40F7-9B1D-41220103BA68}" presName="conn2-1" presStyleLbl="parChTrans1D3" presStyleIdx="1" presStyleCnt="3"/>
      <dgm:spPr/>
      <dgm:t>
        <a:bodyPr/>
        <a:lstStyle/>
        <a:p>
          <a:endParaRPr lang="zh-CN" altLang="en-US"/>
        </a:p>
      </dgm:t>
    </dgm:pt>
    <dgm:pt modelId="{C3EBFA62-33AA-4455-9D61-7B96DA4B37A4}" type="pres">
      <dgm:prSet presAssocID="{581124B7-0397-40F7-9B1D-41220103BA68}" presName="connTx" presStyleLbl="parChTrans1D3" presStyleIdx="1" presStyleCnt="3"/>
      <dgm:spPr/>
      <dgm:t>
        <a:bodyPr/>
        <a:lstStyle/>
        <a:p>
          <a:endParaRPr lang="zh-CN" altLang="en-US"/>
        </a:p>
      </dgm:t>
    </dgm:pt>
    <dgm:pt modelId="{2DF34A52-3962-401F-8488-13EE54243675}" type="pres">
      <dgm:prSet presAssocID="{C78C4F92-AD69-46C8-910C-41059E8ED0A9}" presName="root2" presStyleCnt="0"/>
      <dgm:spPr/>
    </dgm:pt>
    <dgm:pt modelId="{29F748CF-C0E7-4DEA-B3A3-0E8AEB5CA964}" type="pres">
      <dgm:prSet presAssocID="{C78C4F92-AD69-46C8-910C-41059E8ED0A9}" presName="LevelTwoTextNode" presStyleLbl="node3" presStyleIdx="1" presStyleCnt="3">
        <dgm:presLayoutVars>
          <dgm:chPref val="3"/>
        </dgm:presLayoutVars>
      </dgm:prSet>
      <dgm:spPr/>
      <dgm:t>
        <a:bodyPr/>
        <a:lstStyle/>
        <a:p>
          <a:endParaRPr lang="zh-CN" altLang="en-US"/>
        </a:p>
      </dgm:t>
    </dgm:pt>
    <dgm:pt modelId="{02AC44EF-F1FC-4C54-8D55-2436304955F9}" type="pres">
      <dgm:prSet presAssocID="{C78C4F92-AD69-46C8-910C-41059E8ED0A9}" presName="level3hierChild" presStyleCnt="0"/>
      <dgm:spPr/>
    </dgm:pt>
    <dgm:pt modelId="{2E81B90F-7494-41FF-808F-F7F82B993B40}" type="pres">
      <dgm:prSet presAssocID="{367D7799-1E5C-4947-8AD1-85D1E0D367AF}" presName="conn2-1" presStyleLbl="parChTrans1D2" presStyleIdx="1" presStyleCnt="2"/>
      <dgm:spPr/>
      <dgm:t>
        <a:bodyPr/>
        <a:lstStyle/>
        <a:p>
          <a:endParaRPr lang="zh-CN" altLang="en-US"/>
        </a:p>
      </dgm:t>
    </dgm:pt>
    <dgm:pt modelId="{0F4B7785-0023-487B-801C-9850969E1D34}" type="pres">
      <dgm:prSet presAssocID="{367D7799-1E5C-4947-8AD1-85D1E0D367AF}" presName="connTx" presStyleLbl="parChTrans1D2" presStyleIdx="1" presStyleCnt="2"/>
      <dgm:spPr/>
      <dgm:t>
        <a:bodyPr/>
        <a:lstStyle/>
        <a:p>
          <a:endParaRPr lang="zh-CN" altLang="en-US"/>
        </a:p>
      </dgm:t>
    </dgm:pt>
    <dgm:pt modelId="{4925E953-147A-4210-9A9C-63730A307231}" type="pres">
      <dgm:prSet presAssocID="{4E4A1E17-A3EC-4A54-9171-277E11A0B287}" presName="root2" presStyleCnt="0"/>
      <dgm:spPr/>
    </dgm:pt>
    <dgm:pt modelId="{3D382021-A429-4403-82FF-5A95DD3EBB20}" type="pres">
      <dgm:prSet presAssocID="{4E4A1E17-A3EC-4A54-9171-277E11A0B287}" presName="LevelTwoTextNode" presStyleLbl="node2" presStyleIdx="1" presStyleCnt="2">
        <dgm:presLayoutVars>
          <dgm:chPref val="3"/>
        </dgm:presLayoutVars>
      </dgm:prSet>
      <dgm:spPr/>
      <dgm:t>
        <a:bodyPr/>
        <a:lstStyle/>
        <a:p>
          <a:endParaRPr lang="zh-CN" altLang="en-US"/>
        </a:p>
      </dgm:t>
    </dgm:pt>
    <dgm:pt modelId="{6D231649-1A42-47D5-A289-01058E6A05B6}" type="pres">
      <dgm:prSet presAssocID="{4E4A1E17-A3EC-4A54-9171-277E11A0B287}" presName="level3hierChild" presStyleCnt="0"/>
      <dgm:spPr/>
    </dgm:pt>
    <dgm:pt modelId="{B68D4CB7-ED76-4EEE-B7F0-455597F5F947}" type="pres">
      <dgm:prSet presAssocID="{9EAB334F-AA91-4141-B6FE-557B19FCD964}" presName="conn2-1" presStyleLbl="parChTrans1D3" presStyleIdx="2" presStyleCnt="3"/>
      <dgm:spPr/>
      <dgm:t>
        <a:bodyPr/>
        <a:lstStyle/>
        <a:p>
          <a:endParaRPr lang="zh-CN" altLang="en-US"/>
        </a:p>
      </dgm:t>
    </dgm:pt>
    <dgm:pt modelId="{5CB1AA4B-5999-455A-85BE-A2532A5BECF0}" type="pres">
      <dgm:prSet presAssocID="{9EAB334F-AA91-4141-B6FE-557B19FCD964}" presName="connTx" presStyleLbl="parChTrans1D3" presStyleIdx="2" presStyleCnt="3"/>
      <dgm:spPr/>
      <dgm:t>
        <a:bodyPr/>
        <a:lstStyle/>
        <a:p>
          <a:endParaRPr lang="zh-CN" altLang="en-US"/>
        </a:p>
      </dgm:t>
    </dgm:pt>
    <dgm:pt modelId="{A1B09372-2280-4FF7-9810-328BF9428FDA}" type="pres">
      <dgm:prSet presAssocID="{2B9D6902-DCB2-4AC4-BFAC-AF964742FD39}" presName="root2" presStyleCnt="0"/>
      <dgm:spPr/>
    </dgm:pt>
    <dgm:pt modelId="{402901F7-4C4B-47C4-BE12-824FDFB99F9B}" type="pres">
      <dgm:prSet presAssocID="{2B9D6902-DCB2-4AC4-BFAC-AF964742FD39}" presName="LevelTwoTextNode" presStyleLbl="node3" presStyleIdx="2" presStyleCnt="3">
        <dgm:presLayoutVars>
          <dgm:chPref val="3"/>
        </dgm:presLayoutVars>
      </dgm:prSet>
      <dgm:spPr/>
      <dgm:t>
        <a:bodyPr/>
        <a:lstStyle/>
        <a:p>
          <a:endParaRPr lang="zh-CN" altLang="en-US"/>
        </a:p>
      </dgm:t>
    </dgm:pt>
    <dgm:pt modelId="{48115C91-152F-4201-BB89-A30029998550}" type="pres">
      <dgm:prSet presAssocID="{2B9D6902-DCB2-4AC4-BFAC-AF964742FD39}" presName="level3hierChild" presStyleCnt="0"/>
      <dgm:spPr/>
    </dgm:pt>
  </dgm:ptLst>
  <dgm:cxnLst>
    <dgm:cxn modelId="{0370EC86-58A3-4325-A549-DE0D5032111D}" srcId="{4E4A1E17-A3EC-4A54-9171-277E11A0B287}" destId="{2B9D6902-DCB2-4AC4-BFAC-AF964742FD39}" srcOrd="0" destOrd="0" parTransId="{9EAB334F-AA91-4141-B6FE-557B19FCD964}" sibTransId="{EB4A7ACA-5833-4A98-973D-A8E863091431}"/>
    <dgm:cxn modelId="{65312B63-933F-487F-BEE9-A24EF7E5FA1A}" type="presOf" srcId="{4A6A0524-D9B7-4A37-8E78-5FE688BDCCE6}" destId="{66B35CF0-1806-4E4A-8B50-99A64DECDBA9}" srcOrd="1" destOrd="0" presId="urn:microsoft.com/office/officeart/2005/8/layout/hierarchy2#1"/>
    <dgm:cxn modelId="{3EB33038-F458-43D7-B186-F8E7338B297A}" type="presOf" srcId="{581124B7-0397-40F7-9B1D-41220103BA68}" destId="{E81582B1-A130-479F-ACE3-61EF727591CE}" srcOrd="0" destOrd="0" presId="urn:microsoft.com/office/officeart/2005/8/layout/hierarchy2#1"/>
    <dgm:cxn modelId="{9777B7CB-816E-4EC3-BACB-E0F68126A07E}" type="presOf" srcId="{367D7799-1E5C-4947-8AD1-85D1E0D367AF}" destId="{0F4B7785-0023-487B-801C-9850969E1D34}" srcOrd="1" destOrd="0" presId="urn:microsoft.com/office/officeart/2005/8/layout/hierarchy2#1"/>
    <dgm:cxn modelId="{0C77EC18-B6B8-435F-A1A2-A2759EC82D74}" srcId="{4530EE7D-F557-4815-9ED2-EABC47F46978}" destId="{C78C4F92-AD69-46C8-910C-41059E8ED0A9}" srcOrd="1" destOrd="0" parTransId="{581124B7-0397-40F7-9B1D-41220103BA68}" sibTransId="{A23C44A9-E7A6-467B-BF93-DD0656347715}"/>
    <dgm:cxn modelId="{99B5EDD1-18D9-47CD-9F17-61002C5DD637}" srcId="{EFE73B03-4D71-4565-8C52-4902BE6377A4}" destId="{0605F139-5EF0-48E7-A091-192233D2011D}" srcOrd="0" destOrd="0" parTransId="{2AFB1B2A-8749-4E5E-9CB9-0B60F81C46F8}" sibTransId="{E0FFEB56-236E-4FE9-83BF-31494E265D5A}"/>
    <dgm:cxn modelId="{F8B1A508-88E5-4BBE-9F80-B8511086C34B}" type="presOf" srcId="{9EAB334F-AA91-4141-B6FE-557B19FCD964}" destId="{B68D4CB7-ED76-4EEE-B7F0-455597F5F947}" srcOrd="0" destOrd="0" presId="urn:microsoft.com/office/officeart/2005/8/layout/hierarchy2#1"/>
    <dgm:cxn modelId="{EFBF9AB7-5FD8-4907-87A9-A756925BDBBA}" type="presOf" srcId="{EFE73B03-4D71-4565-8C52-4902BE6377A4}" destId="{5FBAB40F-6011-4629-9B30-77C9439C91BF}" srcOrd="0" destOrd="0" presId="urn:microsoft.com/office/officeart/2005/8/layout/hierarchy2#1"/>
    <dgm:cxn modelId="{7AF44C65-1665-476D-92ED-B4D16881C698}" type="presOf" srcId="{4E4A1E17-A3EC-4A54-9171-277E11A0B287}" destId="{3D382021-A429-4403-82FF-5A95DD3EBB20}" srcOrd="0" destOrd="0" presId="urn:microsoft.com/office/officeart/2005/8/layout/hierarchy2#1"/>
    <dgm:cxn modelId="{7CB82A8B-E5E6-41AB-92DE-B7CD1522FF49}" type="presOf" srcId="{AC2BFF99-DAE2-494A-88AB-85D75BC6D2EE}" destId="{C1833E64-0598-4ED8-B73B-4C820BB35531}" srcOrd="1" destOrd="0" presId="urn:microsoft.com/office/officeart/2005/8/layout/hierarchy2#1"/>
    <dgm:cxn modelId="{6A852CBC-4A76-4E21-9BFE-2EE1E289E989}" srcId="{0605F139-5EF0-48E7-A091-192233D2011D}" destId="{4530EE7D-F557-4815-9ED2-EABC47F46978}" srcOrd="0" destOrd="0" parTransId="{AC2BFF99-DAE2-494A-88AB-85D75BC6D2EE}" sibTransId="{B98A0394-6758-42EB-8D0E-4491BED52B6C}"/>
    <dgm:cxn modelId="{44D79414-BF46-43F1-A4CB-6391620D8F38}" type="presOf" srcId="{9EAB334F-AA91-4141-B6FE-557B19FCD964}" destId="{5CB1AA4B-5999-455A-85BE-A2532A5BECF0}" srcOrd="1" destOrd="0" presId="urn:microsoft.com/office/officeart/2005/8/layout/hierarchy2#1"/>
    <dgm:cxn modelId="{23B6A373-3C10-40EA-903B-190610149A2F}" type="presOf" srcId="{581124B7-0397-40F7-9B1D-41220103BA68}" destId="{C3EBFA62-33AA-4455-9D61-7B96DA4B37A4}" srcOrd="1" destOrd="0" presId="urn:microsoft.com/office/officeart/2005/8/layout/hierarchy2#1"/>
    <dgm:cxn modelId="{1C98E960-E742-4A74-9F44-24E2F2394411}" type="presOf" srcId="{4A6A0524-D9B7-4A37-8E78-5FE688BDCCE6}" destId="{FA61825B-C877-4D42-AAFB-0586288A9783}" srcOrd="0" destOrd="0" presId="urn:microsoft.com/office/officeart/2005/8/layout/hierarchy2#1"/>
    <dgm:cxn modelId="{98A1383F-27EE-474D-8349-0150A79E8946}" srcId="{0605F139-5EF0-48E7-A091-192233D2011D}" destId="{4E4A1E17-A3EC-4A54-9171-277E11A0B287}" srcOrd="1" destOrd="0" parTransId="{367D7799-1E5C-4947-8AD1-85D1E0D367AF}" sibTransId="{7FFEBD18-7D5B-41C0-A8F3-60942A71708D}"/>
    <dgm:cxn modelId="{7EC0BB23-DC87-423D-AA10-2E36F5689728}" type="presOf" srcId="{367D7799-1E5C-4947-8AD1-85D1E0D367AF}" destId="{2E81B90F-7494-41FF-808F-F7F82B993B40}" srcOrd="0" destOrd="0" presId="urn:microsoft.com/office/officeart/2005/8/layout/hierarchy2#1"/>
    <dgm:cxn modelId="{DCE2370F-AA47-4C8E-81BA-03AB8273A240}" srcId="{4530EE7D-F557-4815-9ED2-EABC47F46978}" destId="{2C2A4BF3-AA22-4080-9546-909CF9AC3ECB}" srcOrd="0" destOrd="0" parTransId="{4A6A0524-D9B7-4A37-8E78-5FE688BDCCE6}" sibTransId="{39CECE7E-7D7C-4022-9437-1E0813814145}"/>
    <dgm:cxn modelId="{020A6F6C-6544-4278-9306-CA73FBDC6B39}" type="presOf" srcId="{4530EE7D-F557-4815-9ED2-EABC47F46978}" destId="{3C0D5057-54F2-42F8-ADAD-AA27A1CC1A1B}" srcOrd="0" destOrd="0" presId="urn:microsoft.com/office/officeart/2005/8/layout/hierarchy2#1"/>
    <dgm:cxn modelId="{3514E122-F661-4211-9E1E-168C4722B835}" type="presOf" srcId="{2C2A4BF3-AA22-4080-9546-909CF9AC3ECB}" destId="{63712EDC-9AF8-41BC-8F72-ADF8D554FF07}" srcOrd="0" destOrd="0" presId="urn:microsoft.com/office/officeart/2005/8/layout/hierarchy2#1"/>
    <dgm:cxn modelId="{AF9E043C-94B6-4F55-ABD0-0F9F0365D022}" type="presOf" srcId="{C78C4F92-AD69-46C8-910C-41059E8ED0A9}" destId="{29F748CF-C0E7-4DEA-B3A3-0E8AEB5CA964}" srcOrd="0" destOrd="0" presId="urn:microsoft.com/office/officeart/2005/8/layout/hierarchy2#1"/>
    <dgm:cxn modelId="{267A9876-E4B2-409F-9FC8-2A214D0514DB}" type="presOf" srcId="{2B9D6902-DCB2-4AC4-BFAC-AF964742FD39}" destId="{402901F7-4C4B-47C4-BE12-824FDFB99F9B}" srcOrd="0" destOrd="0" presId="urn:microsoft.com/office/officeart/2005/8/layout/hierarchy2#1"/>
    <dgm:cxn modelId="{B3E65337-FC76-4D54-8CFD-A0AAEE4E86E0}" type="presOf" srcId="{AC2BFF99-DAE2-494A-88AB-85D75BC6D2EE}" destId="{B47BD6C9-6D53-4A69-975F-9CF96E25F10F}" srcOrd="0" destOrd="0" presId="urn:microsoft.com/office/officeart/2005/8/layout/hierarchy2#1"/>
    <dgm:cxn modelId="{C41C913E-4E5D-49EB-A748-9C02F55CBE15}" type="presOf" srcId="{0605F139-5EF0-48E7-A091-192233D2011D}" destId="{24E3F4AB-32FB-4CE0-9DAC-FC4DD26B5900}" srcOrd="0" destOrd="0" presId="urn:microsoft.com/office/officeart/2005/8/layout/hierarchy2#1"/>
    <dgm:cxn modelId="{E9B36188-33BC-4E6A-8BC7-0AA773D2B24D}" type="presParOf" srcId="{5FBAB40F-6011-4629-9B30-77C9439C91BF}" destId="{2332AA2E-A989-4175-BB73-78EA4C3BDB65}" srcOrd="0" destOrd="0" presId="urn:microsoft.com/office/officeart/2005/8/layout/hierarchy2#1"/>
    <dgm:cxn modelId="{6D7ABAB1-EB6E-4E42-A57A-DF2E8FD473BA}" type="presParOf" srcId="{2332AA2E-A989-4175-BB73-78EA4C3BDB65}" destId="{24E3F4AB-32FB-4CE0-9DAC-FC4DD26B5900}" srcOrd="0" destOrd="0" presId="urn:microsoft.com/office/officeart/2005/8/layout/hierarchy2#1"/>
    <dgm:cxn modelId="{AC693446-0DEA-4477-87F4-E0B518911D4D}" type="presParOf" srcId="{2332AA2E-A989-4175-BB73-78EA4C3BDB65}" destId="{44F25638-8073-4DA7-9390-5AC06A304565}" srcOrd="1" destOrd="0" presId="urn:microsoft.com/office/officeart/2005/8/layout/hierarchy2#1"/>
    <dgm:cxn modelId="{0F904EFE-72D8-46C4-B9F9-FA7D441A19A4}" type="presParOf" srcId="{44F25638-8073-4DA7-9390-5AC06A304565}" destId="{B47BD6C9-6D53-4A69-975F-9CF96E25F10F}" srcOrd="0" destOrd="0" presId="urn:microsoft.com/office/officeart/2005/8/layout/hierarchy2#1"/>
    <dgm:cxn modelId="{555F3786-C619-4891-9A00-F97F7C0832CC}" type="presParOf" srcId="{B47BD6C9-6D53-4A69-975F-9CF96E25F10F}" destId="{C1833E64-0598-4ED8-B73B-4C820BB35531}" srcOrd="0" destOrd="0" presId="urn:microsoft.com/office/officeart/2005/8/layout/hierarchy2#1"/>
    <dgm:cxn modelId="{05C81EDC-2602-447E-A33A-16A36AC38877}" type="presParOf" srcId="{44F25638-8073-4DA7-9390-5AC06A304565}" destId="{46F58ACF-5130-428E-B3EF-87D6FEC0C921}" srcOrd="1" destOrd="0" presId="urn:microsoft.com/office/officeart/2005/8/layout/hierarchy2#1"/>
    <dgm:cxn modelId="{BFDBA591-1A4D-4FA9-A94C-8D70689C87F0}" type="presParOf" srcId="{46F58ACF-5130-428E-B3EF-87D6FEC0C921}" destId="{3C0D5057-54F2-42F8-ADAD-AA27A1CC1A1B}" srcOrd="0" destOrd="0" presId="urn:microsoft.com/office/officeart/2005/8/layout/hierarchy2#1"/>
    <dgm:cxn modelId="{09AC44EA-A441-428E-BE84-B9E224003F91}" type="presParOf" srcId="{46F58ACF-5130-428E-B3EF-87D6FEC0C921}" destId="{48673F39-879C-4946-8DC7-FD68F0552920}" srcOrd="1" destOrd="0" presId="urn:microsoft.com/office/officeart/2005/8/layout/hierarchy2#1"/>
    <dgm:cxn modelId="{111192BF-0105-49D7-8E42-510FE3A27E6C}" type="presParOf" srcId="{48673F39-879C-4946-8DC7-FD68F0552920}" destId="{FA61825B-C877-4D42-AAFB-0586288A9783}" srcOrd="0" destOrd="0" presId="urn:microsoft.com/office/officeart/2005/8/layout/hierarchy2#1"/>
    <dgm:cxn modelId="{67C866B3-6884-4819-887C-D0A9EDD9A79A}" type="presParOf" srcId="{FA61825B-C877-4D42-AAFB-0586288A9783}" destId="{66B35CF0-1806-4E4A-8B50-99A64DECDBA9}" srcOrd="0" destOrd="0" presId="urn:microsoft.com/office/officeart/2005/8/layout/hierarchy2#1"/>
    <dgm:cxn modelId="{4A8AE6C3-EB6E-4C3E-A1FC-56872785B5D4}" type="presParOf" srcId="{48673F39-879C-4946-8DC7-FD68F0552920}" destId="{F95D7524-EA0E-4F9D-9D6F-B10856D5C83F}" srcOrd="1" destOrd="0" presId="urn:microsoft.com/office/officeart/2005/8/layout/hierarchy2#1"/>
    <dgm:cxn modelId="{F564A7E6-1BBC-4ED3-9FE8-9BB314AF5A39}" type="presParOf" srcId="{F95D7524-EA0E-4F9D-9D6F-B10856D5C83F}" destId="{63712EDC-9AF8-41BC-8F72-ADF8D554FF07}" srcOrd="0" destOrd="0" presId="urn:microsoft.com/office/officeart/2005/8/layout/hierarchy2#1"/>
    <dgm:cxn modelId="{4215443C-0977-4A0C-9802-18F3B6B17361}" type="presParOf" srcId="{F95D7524-EA0E-4F9D-9D6F-B10856D5C83F}" destId="{E0C65410-D9BC-4E23-87DE-EBBC54AD2166}" srcOrd="1" destOrd="0" presId="urn:microsoft.com/office/officeart/2005/8/layout/hierarchy2#1"/>
    <dgm:cxn modelId="{C61F0BAD-D203-4610-B448-9EC5C0663B5B}" type="presParOf" srcId="{48673F39-879C-4946-8DC7-FD68F0552920}" destId="{E81582B1-A130-479F-ACE3-61EF727591CE}" srcOrd="2" destOrd="0" presId="urn:microsoft.com/office/officeart/2005/8/layout/hierarchy2#1"/>
    <dgm:cxn modelId="{1EE9324F-B391-4C24-B0D3-658D0AF64AC0}" type="presParOf" srcId="{E81582B1-A130-479F-ACE3-61EF727591CE}" destId="{C3EBFA62-33AA-4455-9D61-7B96DA4B37A4}" srcOrd="0" destOrd="0" presId="urn:microsoft.com/office/officeart/2005/8/layout/hierarchy2#1"/>
    <dgm:cxn modelId="{F84B6F8F-9203-479B-BB61-6360D15A243E}" type="presParOf" srcId="{48673F39-879C-4946-8DC7-FD68F0552920}" destId="{2DF34A52-3962-401F-8488-13EE54243675}" srcOrd="3" destOrd="0" presId="urn:microsoft.com/office/officeart/2005/8/layout/hierarchy2#1"/>
    <dgm:cxn modelId="{B74EBBCF-B01B-4C6B-848C-D6937D88EA5A}" type="presParOf" srcId="{2DF34A52-3962-401F-8488-13EE54243675}" destId="{29F748CF-C0E7-4DEA-B3A3-0E8AEB5CA964}" srcOrd="0" destOrd="0" presId="urn:microsoft.com/office/officeart/2005/8/layout/hierarchy2#1"/>
    <dgm:cxn modelId="{75C03D9B-7F6B-40DB-A9FE-D88411A283F6}" type="presParOf" srcId="{2DF34A52-3962-401F-8488-13EE54243675}" destId="{02AC44EF-F1FC-4C54-8D55-2436304955F9}" srcOrd="1" destOrd="0" presId="urn:microsoft.com/office/officeart/2005/8/layout/hierarchy2#1"/>
    <dgm:cxn modelId="{080E6E20-B209-41C4-8F5E-443DFFC2D9B7}" type="presParOf" srcId="{44F25638-8073-4DA7-9390-5AC06A304565}" destId="{2E81B90F-7494-41FF-808F-F7F82B993B40}" srcOrd="2" destOrd="0" presId="urn:microsoft.com/office/officeart/2005/8/layout/hierarchy2#1"/>
    <dgm:cxn modelId="{516B0A9D-AE6B-4E01-8546-C793B221DEE2}" type="presParOf" srcId="{2E81B90F-7494-41FF-808F-F7F82B993B40}" destId="{0F4B7785-0023-487B-801C-9850969E1D34}" srcOrd="0" destOrd="0" presId="urn:microsoft.com/office/officeart/2005/8/layout/hierarchy2#1"/>
    <dgm:cxn modelId="{28AC1D25-69ED-4BEA-AE7C-613C1BE9A80D}" type="presParOf" srcId="{44F25638-8073-4DA7-9390-5AC06A304565}" destId="{4925E953-147A-4210-9A9C-63730A307231}" srcOrd="3" destOrd="0" presId="urn:microsoft.com/office/officeart/2005/8/layout/hierarchy2#1"/>
    <dgm:cxn modelId="{C3526EF1-3DE4-467A-8D26-C16F23C1A9A0}" type="presParOf" srcId="{4925E953-147A-4210-9A9C-63730A307231}" destId="{3D382021-A429-4403-82FF-5A95DD3EBB20}" srcOrd="0" destOrd="0" presId="urn:microsoft.com/office/officeart/2005/8/layout/hierarchy2#1"/>
    <dgm:cxn modelId="{B9AFC031-10D5-4CC4-9225-CD4A0DD1DBBD}" type="presParOf" srcId="{4925E953-147A-4210-9A9C-63730A307231}" destId="{6D231649-1A42-47D5-A289-01058E6A05B6}" srcOrd="1" destOrd="0" presId="urn:microsoft.com/office/officeart/2005/8/layout/hierarchy2#1"/>
    <dgm:cxn modelId="{3FEBEAFE-5B04-4BB1-8528-26E660E86F1A}" type="presParOf" srcId="{6D231649-1A42-47D5-A289-01058E6A05B6}" destId="{B68D4CB7-ED76-4EEE-B7F0-455597F5F947}" srcOrd="0" destOrd="0" presId="urn:microsoft.com/office/officeart/2005/8/layout/hierarchy2#1"/>
    <dgm:cxn modelId="{B6E63BD5-A6BE-49C6-9C0D-687406C3C5B7}" type="presParOf" srcId="{B68D4CB7-ED76-4EEE-B7F0-455597F5F947}" destId="{5CB1AA4B-5999-455A-85BE-A2532A5BECF0}" srcOrd="0" destOrd="0" presId="urn:microsoft.com/office/officeart/2005/8/layout/hierarchy2#1"/>
    <dgm:cxn modelId="{44F0F134-2532-4E77-AE19-946046AC5634}" type="presParOf" srcId="{6D231649-1A42-47D5-A289-01058E6A05B6}" destId="{A1B09372-2280-4FF7-9810-328BF9428FDA}" srcOrd="1" destOrd="0" presId="urn:microsoft.com/office/officeart/2005/8/layout/hierarchy2#1"/>
    <dgm:cxn modelId="{927832EE-4595-460C-9F0F-F83B329883CF}" type="presParOf" srcId="{A1B09372-2280-4FF7-9810-328BF9428FDA}" destId="{402901F7-4C4B-47C4-BE12-824FDFB99F9B}" srcOrd="0" destOrd="0" presId="urn:microsoft.com/office/officeart/2005/8/layout/hierarchy2#1"/>
    <dgm:cxn modelId="{3CCD4D67-02DB-4C74-96EB-BA3525ACB2D9}" type="presParOf" srcId="{A1B09372-2280-4FF7-9810-328BF9428FDA}" destId="{48115C91-152F-4201-BB89-A30029998550}" srcOrd="1" destOrd="0" presId="urn:microsoft.com/office/officeart/2005/8/layout/hierarchy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527559-FDD8-4274-B634-C7FBCF5BC573}" type="doc">
      <dgm:prSet loTypeId="urn:microsoft.com/office/officeart/2005/8/layout/chevron1" loCatId="process" qsTypeId="urn:microsoft.com/office/officeart/2005/8/quickstyle/simple1#4" qsCatId="simple" csTypeId="urn:microsoft.com/office/officeart/2005/8/colors/accent1_2#4" csCatId="accent1" phldr="0"/>
      <dgm:spPr/>
    </dgm:pt>
    <dgm:pt modelId="{870E4F47-8CC4-4F59-B4C1-42B5AAA5CEFE}">
      <dgm:prSet phldrT="[文本]" phldr="0" custT="0"/>
      <dgm:spPr/>
      <dgm:t>
        <a:bodyPr vert="horz" wrap="square"/>
        <a:lstStyle/>
        <a:p>
          <a:pPr>
            <a:lnSpc>
              <a:spcPct val="100000"/>
            </a:lnSpc>
            <a:spcBef>
              <a:spcPct val="0"/>
            </a:spcBef>
            <a:spcAft>
              <a:spcPct val="35000"/>
            </a:spcAft>
          </a:pPr>
          <a:r>
            <a:rPr lang="zh-CN" altLang="en-US" b="1" dirty="0">
              <a:sym typeface="+mn-ea"/>
            </a:rPr>
            <a:t>存在遮挡</a:t>
          </a:r>
          <a:r>
            <a:rPr lang="en-US" altLang="zh-CN" dirty="0">
              <a:sym typeface="+mn-ea"/>
            </a:rPr>
            <a:t>|</a:t>
          </a:r>
          <a:r>
            <a:rPr lang="zh-CN" altLang="en-US" b="1" dirty="0">
              <a:sym typeface="+mn-ea"/>
            </a:rPr>
            <a:t>特征偏心</a:t>
          </a:r>
          <a:endParaRPr lang="zh-CN" altLang="en-US" b="1"/>
        </a:p>
      </dgm:t>
    </dgm:pt>
    <dgm:pt modelId="{3D1AB2CA-88A4-4E4C-9A8A-508DF0E06639}" type="parTrans" cxnId="{F6D599E6-7B93-4FE5-B61F-EE8F22AD420B}">
      <dgm:prSet/>
      <dgm:spPr/>
    </dgm:pt>
    <dgm:pt modelId="{856E2728-BF00-49C7-82BA-8F4DCB00940B}" type="sibTrans" cxnId="{F6D599E6-7B93-4FE5-B61F-EE8F22AD420B}">
      <dgm:prSet/>
      <dgm:spPr/>
    </dgm:pt>
    <dgm:pt modelId="{1AA64000-5F0F-47A8-A435-2AF8D82F28B1}">
      <dgm:prSet phldrT="[文本]" phldr="0" custT="0"/>
      <dgm:spPr/>
      <dgm:t>
        <a:bodyPr vert="horz" wrap="square"/>
        <a:lstStyle/>
        <a:p>
          <a:pPr>
            <a:lnSpc>
              <a:spcPct val="100000"/>
            </a:lnSpc>
            <a:spcBef>
              <a:spcPct val="0"/>
            </a:spcBef>
            <a:spcAft>
              <a:spcPct val="35000"/>
            </a:spcAft>
          </a:pPr>
          <a:r>
            <a:rPr lang="zh-CN" altLang="en-US" b="1" dirty="0">
              <a:sym typeface="+mn-ea"/>
            </a:rPr>
            <a:t>特征与物体的最佳匹配</a:t>
          </a:r>
          <a:endParaRPr lang="zh-CN" altLang="en-US" b="1"/>
        </a:p>
      </dgm:t>
    </dgm:pt>
    <dgm:pt modelId="{845A32C3-0E8A-4EED-972E-FC6F9A8364F8}" type="parTrans" cxnId="{49FDE106-1CF0-4664-BEF1-136CE33B0718}">
      <dgm:prSet/>
      <dgm:spPr/>
    </dgm:pt>
    <dgm:pt modelId="{C0D86BAE-7711-4781-A574-7BE0EA273229}" type="sibTrans" cxnId="{49FDE106-1CF0-4664-BEF1-136CE33B0718}">
      <dgm:prSet/>
      <dgm:spPr/>
    </dgm:pt>
    <dgm:pt modelId="{9C12F5BE-AC2F-4662-8DFA-C79428950CF2}">
      <dgm:prSet phldrT="[文本]" phldr="0" custT="0"/>
      <dgm:spPr/>
      <dgm:t>
        <a:bodyPr vert="horz" wrap="square"/>
        <a:lstStyle/>
        <a:p>
          <a:pPr>
            <a:lnSpc>
              <a:spcPct val="100000"/>
            </a:lnSpc>
            <a:spcBef>
              <a:spcPct val="0"/>
            </a:spcBef>
            <a:spcAft>
              <a:spcPct val="35000"/>
            </a:spcAft>
          </a:pPr>
          <a:r>
            <a:rPr lang="zh-CN" altLang="en-US" b="1" dirty="0">
              <a:sym typeface="+mn-ea"/>
            </a:rPr>
            <a:t>引入</a:t>
          </a:r>
        </a:p>
        <a:p>
          <a:pPr>
            <a:lnSpc>
              <a:spcPct val="100000"/>
            </a:lnSpc>
            <a:spcBef>
              <a:spcPct val="0"/>
            </a:spcBef>
            <a:spcAft>
              <a:spcPct val="35000"/>
            </a:spcAft>
          </a:pPr>
          <a:r>
            <a:rPr lang="zh-CN" altLang="en-US" b="1" dirty="0">
              <a:sym typeface="+mn-ea"/>
            </a:rPr>
            <a:t>似然估计</a:t>
          </a:r>
          <a:endParaRPr lang="zh-CN" altLang="en-US" b="1"/>
        </a:p>
      </dgm:t>
    </dgm:pt>
    <dgm:pt modelId="{E2B7565C-BEBF-47B7-AC71-10023CB96091}" type="parTrans" cxnId="{9E36DCC3-2A87-4744-B89C-80BB457D53D0}">
      <dgm:prSet/>
      <dgm:spPr/>
    </dgm:pt>
    <dgm:pt modelId="{BE48B07B-4C6F-4C50-9D7F-CE1D6590BF95}" type="sibTrans" cxnId="{9E36DCC3-2A87-4744-B89C-80BB457D53D0}">
      <dgm:prSet/>
      <dgm:spPr/>
    </dgm:pt>
    <dgm:pt modelId="{60E81CF5-4537-4C2F-8762-598D2E914097}" type="pres">
      <dgm:prSet presAssocID="{9D527559-FDD8-4274-B634-C7FBCF5BC573}" presName="Name0" presStyleCnt="0">
        <dgm:presLayoutVars>
          <dgm:dir/>
          <dgm:animLvl val="lvl"/>
          <dgm:resizeHandles val="exact"/>
        </dgm:presLayoutVars>
      </dgm:prSet>
      <dgm:spPr/>
    </dgm:pt>
    <dgm:pt modelId="{67FF3BB9-6612-4697-87EE-EC66312779BE}" type="pres">
      <dgm:prSet presAssocID="{870E4F47-8CC4-4F59-B4C1-42B5AAA5CEFE}" presName="parTxOnly" presStyleLbl="node1" presStyleIdx="0" presStyleCnt="3">
        <dgm:presLayoutVars>
          <dgm:chMax val="0"/>
          <dgm:chPref val="0"/>
          <dgm:bulletEnabled val="1"/>
        </dgm:presLayoutVars>
      </dgm:prSet>
      <dgm:spPr/>
      <dgm:t>
        <a:bodyPr/>
        <a:lstStyle/>
        <a:p>
          <a:endParaRPr lang="zh-CN" altLang="en-US"/>
        </a:p>
      </dgm:t>
    </dgm:pt>
    <dgm:pt modelId="{E484CEA2-673C-4A85-8A00-8580D721B29A}" type="pres">
      <dgm:prSet presAssocID="{856E2728-BF00-49C7-82BA-8F4DCB00940B}" presName="parTxOnlySpace" presStyleCnt="0"/>
      <dgm:spPr/>
    </dgm:pt>
    <dgm:pt modelId="{D3000CD6-B08B-4D3B-8D2A-7F1C26A23961}" type="pres">
      <dgm:prSet presAssocID="{1AA64000-5F0F-47A8-A435-2AF8D82F28B1}" presName="parTxOnly" presStyleLbl="node1" presStyleIdx="1" presStyleCnt="3">
        <dgm:presLayoutVars>
          <dgm:chMax val="0"/>
          <dgm:chPref val="0"/>
          <dgm:bulletEnabled val="1"/>
        </dgm:presLayoutVars>
      </dgm:prSet>
      <dgm:spPr/>
      <dgm:t>
        <a:bodyPr/>
        <a:lstStyle/>
        <a:p>
          <a:endParaRPr lang="zh-CN" altLang="en-US"/>
        </a:p>
      </dgm:t>
    </dgm:pt>
    <dgm:pt modelId="{1773A515-DFFE-41F0-B581-98757CBEC16E}" type="pres">
      <dgm:prSet presAssocID="{C0D86BAE-7711-4781-A574-7BE0EA273229}" presName="parTxOnlySpace" presStyleCnt="0"/>
      <dgm:spPr/>
    </dgm:pt>
    <dgm:pt modelId="{74437C11-3810-488A-B265-8C8037793D77}" type="pres">
      <dgm:prSet presAssocID="{9C12F5BE-AC2F-4662-8DFA-C79428950CF2}" presName="parTxOnly" presStyleLbl="node1" presStyleIdx="2" presStyleCnt="3">
        <dgm:presLayoutVars>
          <dgm:chMax val="0"/>
          <dgm:chPref val="0"/>
          <dgm:bulletEnabled val="1"/>
        </dgm:presLayoutVars>
      </dgm:prSet>
      <dgm:spPr/>
      <dgm:t>
        <a:bodyPr/>
        <a:lstStyle/>
        <a:p>
          <a:endParaRPr lang="zh-CN" altLang="en-US"/>
        </a:p>
      </dgm:t>
    </dgm:pt>
  </dgm:ptLst>
  <dgm:cxnLst>
    <dgm:cxn modelId="{8243B38C-A659-481E-B6AD-9E136FFFBFF4}" type="presOf" srcId="{870E4F47-8CC4-4F59-B4C1-42B5AAA5CEFE}" destId="{67FF3BB9-6612-4697-87EE-EC66312779BE}" srcOrd="0" destOrd="0" presId="urn:microsoft.com/office/officeart/2005/8/layout/chevron1"/>
    <dgm:cxn modelId="{49FDE106-1CF0-4664-BEF1-136CE33B0718}" srcId="{9D527559-FDD8-4274-B634-C7FBCF5BC573}" destId="{1AA64000-5F0F-47A8-A435-2AF8D82F28B1}" srcOrd="1" destOrd="0" parTransId="{845A32C3-0E8A-4EED-972E-FC6F9A8364F8}" sibTransId="{C0D86BAE-7711-4781-A574-7BE0EA273229}"/>
    <dgm:cxn modelId="{3DD25187-6984-4902-881C-E34C0B87FC6E}" type="presOf" srcId="{9C12F5BE-AC2F-4662-8DFA-C79428950CF2}" destId="{74437C11-3810-488A-B265-8C8037793D77}" srcOrd="0" destOrd="0" presId="urn:microsoft.com/office/officeart/2005/8/layout/chevron1"/>
    <dgm:cxn modelId="{F6D599E6-7B93-4FE5-B61F-EE8F22AD420B}" srcId="{9D527559-FDD8-4274-B634-C7FBCF5BC573}" destId="{870E4F47-8CC4-4F59-B4C1-42B5AAA5CEFE}" srcOrd="0" destOrd="0" parTransId="{3D1AB2CA-88A4-4E4C-9A8A-508DF0E06639}" sibTransId="{856E2728-BF00-49C7-82BA-8F4DCB00940B}"/>
    <dgm:cxn modelId="{319AE08F-8611-4653-998F-1E1B90A6833A}" type="presOf" srcId="{1AA64000-5F0F-47A8-A435-2AF8D82F28B1}" destId="{D3000CD6-B08B-4D3B-8D2A-7F1C26A23961}" srcOrd="0" destOrd="0" presId="urn:microsoft.com/office/officeart/2005/8/layout/chevron1"/>
    <dgm:cxn modelId="{9E36DCC3-2A87-4744-B89C-80BB457D53D0}" srcId="{9D527559-FDD8-4274-B634-C7FBCF5BC573}" destId="{9C12F5BE-AC2F-4662-8DFA-C79428950CF2}" srcOrd="2" destOrd="0" parTransId="{E2B7565C-BEBF-47B7-AC71-10023CB96091}" sibTransId="{BE48B07B-4C6F-4C50-9D7F-CE1D6590BF95}"/>
    <dgm:cxn modelId="{DF9DA6DB-8039-4871-9D48-E5FF0341AB10}" type="presOf" srcId="{9D527559-FDD8-4274-B634-C7FBCF5BC573}" destId="{60E81CF5-4537-4C2F-8762-598D2E914097}" srcOrd="0" destOrd="0" presId="urn:microsoft.com/office/officeart/2005/8/layout/chevron1"/>
    <dgm:cxn modelId="{F1673F61-55F2-42E3-97D1-BB10959D92AE}" type="presParOf" srcId="{60E81CF5-4537-4C2F-8762-598D2E914097}" destId="{67FF3BB9-6612-4697-87EE-EC66312779BE}" srcOrd="0" destOrd="0" presId="urn:microsoft.com/office/officeart/2005/8/layout/chevron1"/>
    <dgm:cxn modelId="{B48B4801-26CA-40C7-9A41-D011815C6D5F}" type="presParOf" srcId="{60E81CF5-4537-4C2F-8762-598D2E914097}" destId="{E484CEA2-673C-4A85-8A00-8580D721B29A}" srcOrd="1" destOrd="0" presId="urn:microsoft.com/office/officeart/2005/8/layout/chevron1"/>
    <dgm:cxn modelId="{25F1EA28-0850-4FC8-9EDC-B2CD000F8145}" type="presParOf" srcId="{60E81CF5-4537-4C2F-8762-598D2E914097}" destId="{D3000CD6-B08B-4D3B-8D2A-7F1C26A23961}" srcOrd="2" destOrd="0" presId="urn:microsoft.com/office/officeart/2005/8/layout/chevron1"/>
    <dgm:cxn modelId="{F8B6CFA4-6AFF-4C33-813E-BC10ED044269}" type="presParOf" srcId="{60E81CF5-4537-4C2F-8762-598D2E914097}" destId="{1773A515-DFFE-41F0-B581-98757CBEC16E}" srcOrd="3" destOrd="0" presId="urn:microsoft.com/office/officeart/2005/8/layout/chevron1"/>
    <dgm:cxn modelId="{4D4F844C-1AD2-4514-B5E0-4267C5E6E7C1}" type="presParOf" srcId="{60E81CF5-4537-4C2F-8762-598D2E914097}" destId="{74437C11-3810-488A-B265-8C8037793D77}"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2F9BD2-FE88-4D45-BD8D-65D1F34B0AD4}" type="doc">
      <dgm:prSet loTypeId="urn:microsoft.com/office/officeart/2005/8/layout/vList5" loCatId="list" qsTypeId="urn:microsoft.com/office/officeart/2005/8/quickstyle/simple5#1" qsCatId="simple" csTypeId="urn:microsoft.com/office/officeart/2005/8/colors/accent1_2#5" csCatId="accent1" phldr="0"/>
      <dgm:spPr/>
      <dgm:t>
        <a:bodyPr/>
        <a:lstStyle/>
        <a:p>
          <a:endParaRPr lang="zh-CN" altLang="en-US"/>
        </a:p>
      </dgm:t>
    </dgm:pt>
    <dgm:pt modelId="{8DFEF381-1089-498A-A2E9-536EBD00BCA1}">
      <dgm:prSet phldrT="[文本]" phldr="0" custT="0"/>
      <dgm:spPr/>
      <dgm:t>
        <a:bodyPr vert="horz" wrap="square"/>
        <a:lstStyle/>
        <a:p>
          <a:pPr>
            <a:lnSpc>
              <a:spcPct val="100000"/>
            </a:lnSpc>
            <a:spcBef>
              <a:spcPct val="0"/>
            </a:spcBef>
            <a:spcAft>
              <a:spcPct val="35000"/>
            </a:spcAft>
          </a:pPr>
          <a:r>
            <a:rPr lang="zh-CN" altLang="en-US" dirty="0">
              <a:sym typeface="+mn-ea"/>
            </a:rPr>
            <a:t>深度图（Depth Map）</a:t>
          </a:r>
          <a:endParaRPr lang="zh-CN" altLang="en-US"/>
        </a:p>
      </dgm:t>
    </dgm:pt>
    <dgm:pt modelId="{7BB104C5-5E13-4BA2-8795-D771D93EFD0B}" type="parTrans" cxnId="{D0116BD9-2685-4D26-B60F-7735A401F952}">
      <dgm:prSet/>
      <dgm:spPr/>
      <dgm:t>
        <a:bodyPr/>
        <a:lstStyle/>
        <a:p>
          <a:endParaRPr lang="zh-CN" altLang="en-US"/>
        </a:p>
      </dgm:t>
    </dgm:pt>
    <dgm:pt modelId="{D8F41DAE-72AA-41BD-884F-BB8861ABB8ED}" type="sibTrans" cxnId="{D0116BD9-2685-4D26-B60F-7735A401F952}">
      <dgm:prSet/>
      <dgm:spPr/>
      <dgm:t>
        <a:bodyPr/>
        <a:lstStyle/>
        <a:p>
          <a:endParaRPr lang="zh-CN" altLang="en-US"/>
        </a:p>
      </dgm:t>
    </dgm:pt>
    <dgm:pt modelId="{67856BDB-7B34-4717-A8DD-ED955D6E994B}">
      <dgm:prSet phldrT="[文本]" phldr="0" custT="0"/>
      <dgm:spPr/>
      <dgm:t>
        <a:bodyPr vert="horz" wrap="square"/>
        <a:lstStyle/>
        <a:p>
          <a:pPr>
            <a:lnSpc>
              <a:spcPct val="100000"/>
            </a:lnSpc>
            <a:spcBef>
              <a:spcPct val="0"/>
            </a:spcBef>
            <a:spcAft>
              <a:spcPct val="15000"/>
            </a:spcAft>
          </a:pPr>
          <a:r>
            <a:rPr lang="zh-CN" altLang="en-US" b="1" dirty="0">
              <a:sym typeface="+mn-ea"/>
            </a:rPr>
            <a:t>RGB 图像和深度图是同时采集的</a:t>
          </a:r>
          <a:endParaRPr lang="zh-CN" altLang="en-US" b="1"/>
        </a:p>
      </dgm:t>
    </dgm:pt>
    <dgm:pt modelId="{772BA600-C67E-4B93-B4A5-0C0DECE788A8}" type="parTrans" cxnId="{B8EE3690-296E-4AF8-910B-FA737601DED9}">
      <dgm:prSet/>
      <dgm:spPr/>
      <dgm:t>
        <a:bodyPr/>
        <a:lstStyle/>
        <a:p>
          <a:endParaRPr lang="zh-CN" altLang="en-US"/>
        </a:p>
      </dgm:t>
    </dgm:pt>
    <dgm:pt modelId="{6E0A9D10-C2CB-4F7C-BF91-F881E97D27C2}" type="sibTrans" cxnId="{B8EE3690-296E-4AF8-910B-FA737601DED9}">
      <dgm:prSet/>
      <dgm:spPr/>
      <dgm:t>
        <a:bodyPr/>
        <a:lstStyle/>
        <a:p>
          <a:endParaRPr lang="zh-CN" altLang="en-US"/>
        </a:p>
      </dgm:t>
    </dgm:pt>
    <dgm:pt modelId="{4C9D2163-47FD-491D-960B-14185389900F}">
      <dgm:prSet phldr="0" custT="0"/>
      <dgm:spPr/>
      <dgm:t>
        <a:bodyPr vert="horz" wrap="square"/>
        <a:lstStyle/>
        <a:p>
          <a:pPr>
            <a:lnSpc>
              <a:spcPct val="100000"/>
            </a:lnSpc>
            <a:spcBef>
              <a:spcPct val="0"/>
            </a:spcBef>
            <a:spcAft>
              <a:spcPct val="15000"/>
            </a:spcAft>
          </a:pPr>
          <a:r>
            <a:rPr lang="zh-CN" altLang="en-US" b="1" dirty="0">
              <a:sym typeface="+mn-ea"/>
            </a:rPr>
            <a:t>因此两者的像素之间存在一一对应关系</a:t>
          </a:r>
          <a:endParaRPr lang="zh-CN" altLang="en-US" b="1"/>
        </a:p>
      </dgm:t>
    </dgm:pt>
    <dgm:pt modelId="{FD613639-E94D-485A-86AF-386F5BF26229}" type="parTrans" cxnId="{784FFB91-DB55-4BD3-9C9E-9C4D73E7CAC0}">
      <dgm:prSet/>
      <dgm:spPr/>
    </dgm:pt>
    <dgm:pt modelId="{3DA0339A-D370-41F7-A538-661B13A5F6A8}" type="sibTrans" cxnId="{784FFB91-DB55-4BD3-9C9E-9C4D73E7CAC0}">
      <dgm:prSet/>
      <dgm:spPr/>
    </dgm:pt>
    <dgm:pt modelId="{EB099D45-42E4-4FB3-8BE3-22A72863D5FC}">
      <dgm:prSet phldrT="[文本]" phldr="0" custT="0"/>
      <dgm:spPr/>
      <dgm:t>
        <a:bodyPr vert="horz" wrap="square"/>
        <a:lstStyle/>
        <a:p>
          <a:pPr>
            <a:lnSpc>
              <a:spcPct val="100000"/>
            </a:lnSpc>
            <a:spcBef>
              <a:spcPct val="0"/>
            </a:spcBef>
            <a:spcAft>
              <a:spcPct val="35000"/>
            </a:spcAft>
          </a:pPr>
          <a:r>
            <a:rPr lang="zh-CN" altLang="en-US" dirty="0">
              <a:sym typeface="+mn-ea"/>
            </a:rPr>
            <a:t>点云数据</a:t>
          </a:r>
          <a:endParaRPr lang="zh-CN" altLang="en-US"/>
        </a:p>
      </dgm:t>
    </dgm:pt>
    <dgm:pt modelId="{C2BA91CD-5382-45C0-B4F4-75094723F4D9}" type="parTrans" cxnId="{98F0A183-4868-456C-861F-D1E329D57AF1}">
      <dgm:prSet/>
      <dgm:spPr/>
      <dgm:t>
        <a:bodyPr/>
        <a:lstStyle/>
        <a:p>
          <a:endParaRPr lang="zh-CN" altLang="en-US"/>
        </a:p>
      </dgm:t>
    </dgm:pt>
    <dgm:pt modelId="{973C65EF-E3B8-4CF5-B140-FEC5A74F0B0E}" type="sibTrans" cxnId="{98F0A183-4868-456C-861F-D1E329D57AF1}">
      <dgm:prSet/>
      <dgm:spPr/>
      <dgm:t>
        <a:bodyPr/>
        <a:lstStyle/>
        <a:p>
          <a:endParaRPr lang="zh-CN" altLang="en-US"/>
        </a:p>
      </dgm:t>
    </dgm:pt>
    <dgm:pt modelId="{63116591-D397-40B5-AD45-C8FD7C1AD18F}">
      <dgm:prSet phldrT="[文本]" phldr="0" custT="0"/>
      <dgm:spPr/>
      <dgm:t>
        <a:bodyPr vert="horz" wrap="square"/>
        <a:lstStyle/>
        <a:p>
          <a:pPr>
            <a:lnSpc>
              <a:spcPct val="100000"/>
            </a:lnSpc>
            <a:spcBef>
              <a:spcPct val="0"/>
            </a:spcBef>
            <a:spcAft>
              <a:spcPct val="15000"/>
            </a:spcAft>
          </a:pPr>
          <a:r>
            <a:rPr lang="zh-CN" altLang="en-US" b="1" dirty="0">
              <a:sym typeface="+mn-ea"/>
            </a:rPr>
            <a:t>常由 (X,Y,Z) 表示的几何位置信息</a:t>
          </a:r>
          <a:endParaRPr lang="zh-CN" altLang="en-US" b="1"/>
        </a:p>
      </dgm:t>
    </dgm:pt>
    <dgm:pt modelId="{35D9FDAB-90FC-4149-8FA1-C2011A738832}" type="parTrans" cxnId="{E9456B33-9A36-4DB5-B459-7C54CEA080E8}">
      <dgm:prSet/>
      <dgm:spPr/>
      <dgm:t>
        <a:bodyPr/>
        <a:lstStyle/>
        <a:p>
          <a:endParaRPr lang="zh-CN" altLang="en-US"/>
        </a:p>
      </dgm:t>
    </dgm:pt>
    <dgm:pt modelId="{B1B09198-8815-4821-8A77-DCC2993E3086}" type="sibTrans" cxnId="{E9456B33-9A36-4DB5-B459-7C54CEA080E8}">
      <dgm:prSet/>
      <dgm:spPr/>
      <dgm:t>
        <a:bodyPr/>
        <a:lstStyle/>
        <a:p>
          <a:endParaRPr lang="zh-CN" altLang="en-US"/>
        </a:p>
      </dgm:t>
    </dgm:pt>
    <dgm:pt modelId="{6E64AC7B-328D-47D6-8B24-2561F83379CC}">
      <dgm:prSet phldr="0" custT="0"/>
      <dgm:spPr/>
      <dgm:t>
        <a:bodyPr vert="horz" wrap="square"/>
        <a:lstStyle/>
        <a:p>
          <a:pPr>
            <a:lnSpc>
              <a:spcPct val="100000"/>
            </a:lnSpc>
            <a:spcBef>
              <a:spcPct val="0"/>
            </a:spcBef>
            <a:spcAft>
              <a:spcPct val="15000"/>
            </a:spcAft>
          </a:pPr>
          <a:r>
            <a:rPr lang="zh-CN" altLang="en-US" b="1" dirty="0">
              <a:sym typeface="+mn-ea"/>
            </a:rPr>
            <a:t>每个点云还可能包含 RGB 颜色像素、灰度值、深度和法线</a:t>
          </a:r>
          <a:endParaRPr lang="zh-CN" altLang="en-US" b="1"/>
        </a:p>
      </dgm:t>
    </dgm:pt>
    <dgm:pt modelId="{31B5548D-9174-4216-B041-ECE65C79CCE8}" type="parTrans" cxnId="{A9772A85-DED3-49B4-8CF1-7A50B91CFBED}">
      <dgm:prSet/>
      <dgm:spPr/>
    </dgm:pt>
    <dgm:pt modelId="{04955651-5DAB-4B19-987D-02E17A6B4040}" type="sibTrans" cxnId="{A9772A85-DED3-49B4-8CF1-7A50B91CFBED}">
      <dgm:prSet/>
      <dgm:spPr/>
    </dgm:pt>
    <dgm:pt modelId="{0C7614AF-FE1B-474B-8B3D-B1D06ACF75F6}">
      <dgm:prSet phldrT="[文本]" phldr="0" custT="0"/>
      <dgm:spPr/>
      <dgm:t>
        <a:bodyPr vert="horz" wrap="square"/>
        <a:lstStyle/>
        <a:p>
          <a:pPr>
            <a:lnSpc>
              <a:spcPct val="100000"/>
            </a:lnSpc>
            <a:spcBef>
              <a:spcPct val="0"/>
            </a:spcBef>
            <a:spcAft>
              <a:spcPct val="35000"/>
            </a:spcAft>
          </a:pPr>
          <a:r>
            <a:rPr lang="zh-CN" altLang="en-US" dirty="0">
              <a:sym typeface="+mn-ea"/>
            </a:rPr>
            <a:t>雷达数据</a:t>
          </a:r>
          <a:endParaRPr lang="zh-CN" altLang="en-US"/>
        </a:p>
      </dgm:t>
    </dgm:pt>
    <dgm:pt modelId="{6405A9A7-2A86-4BF1-8D9D-4D36DE3099F5}" type="parTrans" cxnId="{8563CBB3-E6DF-4986-9C71-06D9AA38CF7C}">
      <dgm:prSet/>
      <dgm:spPr/>
      <dgm:t>
        <a:bodyPr/>
        <a:lstStyle/>
        <a:p>
          <a:endParaRPr lang="zh-CN" altLang="en-US"/>
        </a:p>
      </dgm:t>
    </dgm:pt>
    <dgm:pt modelId="{2043401E-454D-4886-ADA9-FCC81736E837}" type="sibTrans" cxnId="{8563CBB3-E6DF-4986-9C71-06D9AA38CF7C}">
      <dgm:prSet/>
      <dgm:spPr/>
      <dgm:t>
        <a:bodyPr/>
        <a:lstStyle/>
        <a:p>
          <a:endParaRPr lang="zh-CN" altLang="en-US"/>
        </a:p>
      </dgm:t>
    </dgm:pt>
    <dgm:pt modelId="{1595198B-D222-4BF8-83BF-0D3CA5996A3E}">
      <dgm:prSet phldrT="[文本]" phldr="0" custT="0"/>
      <dgm:spPr/>
      <dgm:t>
        <a:bodyPr vert="horz" wrap="square"/>
        <a:lstStyle/>
        <a:p>
          <a:pPr>
            <a:lnSpc>
              <a:spcPct val="100000"/>
            </a:lnSpc>
            <a:spcBef>
              <a:spcPct val="0"/>
            </a:spcBef>
            <a:spcAft>
              <a:spcPct val="15000"/>
            </a:spcAft>
          </a:pPr>
          <a:r>
            <a:rPr lang="zh-CN" altLang="en-US" b="1" dirty="0">
              <a:sym typeface="+mn-ea"/>
            </a:rPr>
            <a:t>仅靠雷达无法收集到用于检测和分类的信息</a:t>
          </a:r>
          <a:endParaRPr lang="zh-CN" altLang="en-US" b="1"/>
        </a:p>
      </dgm:t>
    </dgm:pt>
    <dgm:pt modelId="{9E050DE5-CBC7-4D41-8BB4-8999E754F806}" type="parTrans" cxnId="{3ABA024A-B435-4DBA-B1F7-22195C9ACE67}">
      <dgm:prSet/>
      <dgm:spPr/>
      <dgm:t>
        <a:bodyPr/>
        <a:lstStyle/>
        <a:p>
          <a:endParaRPr lang="zh-CN" altLang="en-US"/>
        </a:p>
      </dgm:t>
    </dgm:pt>
    <dgm:pt modelId="{1D266B9B-E78F-4C1C-9CA1-FAC55716A8D9}" type="sibTrans" cxnId="{3ABA024A-B435-4DBA-B1F7-22195C9ACE67}">
      <dgm:prSet/>
      <dgm:spPr/>
      <dgm:t>
        <a:bodyPr/>
        <a:lstStyle/>
        <a:p>
          <a:endParaRPr lang="zh-CN" altLang="en-US"/>
        </a:p>
      </dgm:t>
    </dgm:pt>
    <dgm:pt modelId="{0B6CB437-9394-4D52-AEC2-4B1E4371D9EF}">
      <dgm:prSet phldr="0" custT="0"/>
      <dgm:spPr/>
      <dgm:t>
        <a:bodyPr vert="horz" wrap="square"/>
        <a:lstStyle/>
        <a:p>
          <a:pPr>
            <a:lnSpc>
              <a:spcPct val="100000"/>
            </a:lnSpc>
            <a:spcBef>
              <a:spcPct val="0"/>
            </a:spcBef>
            <a:spcAft>
              <a:spcPct val="15000"/>
            </a:spcAft>
          </a:pPr>
          <a:r>
            <a:rPr lang="zh-CN" altLang="en-US" b="1" dirty="0">
              <a:sym typeface="+mn-ea"/>
            </a:rPr>
            <a:t>不同类型数据的融合是非常重要的</a:t>
          </a:r>
          <a:endParaRPr lang="zh-CN" altLang="en-US"/>
        </a:p>
      </dgm:t>
    </dgm:pt>
    <dgm:pt modelId="{34149750-1747-474F-BFA7-97844AB3B692}" type="parTrans" cxnId="{6A045F2D-EF96-42A8-AB7B-4193936D866B}">
      <dgm:prSet/>
      <dgm:spPr/>
    </dgm:pt>
    <dgm:pt modelId="{BD88C70E-EB0F-4144-971F-0078A04D1948}" type="sibTrans" cxnId="{6A045F2D-EF96-42A8-AB7B-4193936D866B}">
      <dgm:prSet/>
      <dgm:spPr/>
    </dgm:pt>
    <dgm:pt modelId="{CBB719A3-638C-41E0-B0EC-B22FA0508898}" type="pres">
      <dgm:prSet presAssocID="{982F9BD2-FE88-4D45-BD8D-65D1F34B0AD4}" presName="Name0" presStyleCnt="0">
        <dgm:presLayoutVars>
          <dgm:dir/>
          <dgm:animLvl val="lvl"/>
          <dgm:resizeHandles val="exact"/>
        </dgm:presLayoutVars>
      </dgm:prSet>
      <dgm:spPr/>
      <dgm:t>
        <a:bodyPr/>
        <a:lstStyle/>
        <a:p>
          <a:endParaRPr lang="zh-CN" altLang="en-US"/>
        </a:p>
      </dgm:t>
    </dgm:pt>
    <dgm:pt modelId="{53879FB3-2A34-4B19-A163-E7E5A2A61ED1}" type="pres">
      <dgm:prSet presAssocID="{8DFEF381-1089-498A-A2E9-536EBD00BCA1}" presName="linNode" presStyleCnt="0"/>
      <dgm:spPr/>
    </dgm:pt>
    <dgm:pt modelId="{BD6C8DA9-0F3A-464E-ACD2-6660B6C6E5C4}" type="pres">
      <dgm:prSet presAssocID="{8DFEF381-1089-498A-A2E9-536EBD00BCA1}" presName="parentText" presStyleLbl="node1" presStyleIdx="0" presStyleCnt="3">
        <dgm:presLayoutVars>
          <dgm:chMax val="1"/>
          <dgm:bulletEnabled val="1"/>
        </dgm:presLayoutVars>
      </dgm:prSet>
      <dgm:spPr/>
      <dgm:t>
        <a:bodyPr/>
        <a:lstStyle/>
        <a:p>
          <a:endParaRPr lang="zh-CN" altLang="en-US"/>
        </a:p>
      </dgm:t>
    </dgm:pt>
    <dgm:pt modelId="{D76AE918-ABC8-47B8-8DD8-96F195BFB5B5}" type="pres">
      <dgm:prSet presAssocID="{8DFEF381-1089-498A-A2E9-536EBD00BCA1}" presName="descendantText" presStyleLbl="alignAccFollowNode1" presStyleIdx="0" presStyleCnt="3">
        <dgm:presLayoutVars>
          <dgm:bulletEnabled val="1"/>
        </dgm:presLayoutVars>
      </dgm:prSet>
      <dgm:spPr/>
      <dgm:t>
        <a:bodyPr/>
        <a:lstStyle/>
        <a:p>
          <a:endParaRPr lang="zh-CN" altLang="en-US"/>
        </a:p>
      </dgm:t>
    </dgm:pt>
    <dgm:pt modelId="{FFE0819C-8AC4-4036-9C1A-1EC29F5C921E}" type="pres">
      <dgm:prSet presAssocID="{D8F41DAE-72AA-41BD-884F-BB8861ABB8ED}" presName="sp" presStyleCnt="0"/>
      <dgm:spPr/>
    </dgm:pt>
    <dgm:pt modelId="{F7591D7B-260A-4799-8396-533EFCB75BEB}" type="pres">
      <dgm:prSet presAssocID="{EB099D45-42E4-4FB3-8BE3-22A72863D5FC}" presName="linNode" presStyleCnt="0"/>
      <dgm:spPr/>
    </dgm:pt>
    <dgm:pt modelId="{F8FCFA27-1E37-47F3-819F-CCC620DE8027}" type="pres">
      <dgm:prSet presAssocID="{EB099D45-42E4-4FB3-8BE3-22A72863D5FC}" presName="parentText" presStyleLbl="node1" presStyleIdx="1" presStyleCnt="3">
        <dgm:presLayoutVars>
          <dgm:chMax val="1"/>
          <dgm:bulletEnabled val="1"/>
        </dgm:presLayoutVars>
      </dgm:prSet>
      <dgm:spPr/>
      <dgm:t>
        <a:bodyPr/>
        <a:lstStyle/>
        <a:p>
          <a:endParaRPr lang="zh-CN" altLang="en-US"/>
        </a:p>
      </dgm:t>
    </dgm:pt>
    <dgm:pt modelId="{B1799245-8A88-4DFD-8913-C5C978690807}" type="pres">
      <dgm:prSet presAssocID="{EB099D45-42E4-4FB3-8BE3-22A72863D5FC}" presName="descendantText" presStyleLbl="alignAccFollowNode1" presStyleIdx="1" presStyleCnt="3">
        <dgm:presLayoutVars>
          <dgm:bulletEnabled val="1"/>
        </dgm:presLayoutVars>
      </dgm:prSet>
      <dgm:spPr/>
      <dgm:t>
        <a:bodyPr/>
        <a:lstStyle/>
        <a:p>
          <a:endParaRPr lang="zh-CN" altLang="en-US"/>
        </a:p>
      </dgm:t>
    </dgm:pt>
    <dgm:pt modelId="{8DCDF6EC-DA1E-4BFB-B25A-DFA57323B4B5}" type="pres">
      <dgm:prSet presAssocID="{973C65EF-E3B8-4CF5-B140-FEC5A74F0B0E}" presName="sp" presStyleCnt="0"/>
      <dgm:spPr/>
    </dgm:pt>
    <dgm:pt modelId="{3F2BB2C1-5788-46C7-BBC7-A198D39677C4}" type="pres">
      <dgm:prSet presAssocID="{0C7614AF-FE1B-474B-8B3D-B1D06ACF75F6}" presName="linNode" presStyleCnt="0"/>
      <dgm:spPr/>
    </dgm:pt>
    <dgm:pt modelId="{F3A1F871-519C-4E76-89EE-B8DB3D0BD125}" type="pres">
      <dgm:prSet presAssocID="{0C7614AF-FE1B-474B-8B3D-B1D06ACF75F6}" presName="parentText" presStyleLbl="node1" presStyleIdx="2" presStyleCnt="3">
        <dgm:presLayoutVars>
          <dgm:chMax val="1"/>
          <dgm:bulletEnabled val="1"/>
        </dgm:presLayoutVars>
      </dgm:prSet>
      <dgm:spPr/>
      <dgm:t>
        <a:bodyPr/>
        <a:lstStyle/>
        <a:p>
          <a:endParaRPr lang="zh-CN" altLang="en-US"/>
        </a:p>
      </dgm:t>
    </dgm:pt>
    <dgm:pt modelId="{F00652BC-5530-4BD7-A5E2-D7101737A3B5}" type="pres">
      <dgm:prSet presAssocID="{0C7614AF-FE1B-474B-8B3D-B1D06ACF75F6}" presName="descendantText" presStyleLbl="alignAccFollowNode1" presStyleIdx="2" presStyleCnt="3">
        <dgm:presLayoutVars>
          <dgm:bulletEnabled val="1"/>
        </dgm:presLayoutVars>
      </dgm:prSet>
      <dgm:spPr/>
      <dgm:t>
        <a:bodyPr/>
        <a:lstStyle/>
        <a:p>
          <a:endParaRPr lang="zh-CN" altLang="en-US"/>
        </a:p>
      </dgm:t>
    </dgm:pt>
  </dgm:ptLst>
  <dgm:cxnLst>
    <dgm:cxn modelId="{C2E69C80-D941-4045-93C9-03AEC49E703D}" type="presOf" srcId="{1595198B-D222-4BF8-83BF-0D3CA5996A3E}" destId="{F00652BC-5530-4BD7-A5E2-D7101737A3B5}" srcOrd="0" destOrd="0" presId="urn:microsoft.com/office/officeart/2005/8/layout/vList5"/>
    <dgm:cxn modelId="{11FB7EF7-0E0F-454E-8CDA-F901CF4FB7F1}" type="presOf" srcId="{EB099D45-42E4-4FB3-8BE3-22A72863D5FC}" destId="{F8FCFA27-1E37-47F3-819F-CCC620DE8027}" srcOrd="0" destOrd="0" presId="urn:microsoft.com/office/officeart/2005/8/layout/vList5"/>
    <dgm:cxn modelId="{86E3CF87-ED73-4D19-9988-B2F8CE88AE5D}" type="presOf" srcId="{4C9D2163-47FD-491D-960B-14185389900F}" destId="{D76AE918-ABC8-47B8-8DD8-96F195BFB5B5}" srcOrd="0" destOrd="1" presId="urn:microsoft.com/office/officeart/2005/8/layout/vList5"/>
    <dgm:cxn modelId="{98F0A183-4868-456C-861F-D1E329D57AF1}" srcId="{982F9BD2-FE88-4D45-BD8D-65D1F34B0AD4}" destId="{EB099D45-42E4-4FB3-8BE3-22A72863D5FC}" srcOrd="1" destOrd="0" parTransId="{C2BA91CD-5382-45C0-B4F4-75094723F4D9}" sibTransId="{973C65EF-E3B8-4CF5-B140-FEC5A74F0B0E}"/>
    <dgm:cxn modelId="{784FFB91-DB55-4BD3-9C9E-9C4D73E7CAC0}" srcId="{8DFEF381-1089-498A-A2E9-536EBD00BCA1}" destId="{4C9D2163-47FD-491D-960B-14185389900F}" srcOrd="1" destOrd="0" parTransId="{FD613639-E94D-485A-86AF-386F5BF26229}" sibTransId="{3DA0339A-D370-41F7-A538-661B13A5F6A8}"/>
    <dgm:cxn modelId="{E9456B33-9A36-4DB5-B459-7C54CEA080E8}" srcId="{EB099D45-42E4-4FB3-8BE3-22A72863D5FC}" destId="{63116591-D397-40B5-AD45-C8FD7C1AD18F}" srcOrd="0" destOrd="0" parTransId="{35D9FDAB-90FC-4149-8FA1-C2011A738832}" sibTransId="{B1B09198-8815-4821-8A77-DCC2993E3086}"/>
    <dgm:cxn modelId="{B8EE3690-296E-4AF8-910B-FA737601DED9}" srcId="{8DFEF381-1089-498A-A2E9-536EBD00BCA1}" destId="{67856BDB-7B34-4717-A8DD-ED955D6E994B}" srcOrd="0" destOrd="0" parTransId="{772BA600-C67E-4B93-B4A5-0C0DECE788A8}" sibTransId="{6E0A9D10-C2CB-4F7C-BF91-F881E97D27C2}"/>
    <dgm:cxn modelId="{F13159F1-F9FD-4D50-B319-D601CF696F83}" type="presOf" srcId="{67856BDB-7B34-4717-A8DD-ED955D6E994B}" destId="{D76AE918-ABC8-47B8-8DD8-96F195BFB5B5}" srcOrd="0" destOrd="0" presId="urn:microsoft.com/office/officeart/2005/8/layout/vList5"/>
    <dgm:cxn modelId="{3ABA024A-B435-4DBA-B1F7-22195C9ACE67}" srcId="{0C7614AF-FE1B-474B-8B3D-B1D06ACF75F6}" destId="{1595198B-D222-4BF8-83BF-0D3CA5996A3E}" srcOrd="0" destOrd="0" parTransId="{9E050DE5-CBC7-4D41-8BB4-8999E754F806}" sibTransId="{1D266B9B-E78F-4C1C-9CA1-FAC55716A8D9}"/>
    <dgm:cxn modelId="{CDF8CC30-EA53-48AC-BDB8-E5AF3CC96128}" type="presOf" srcId="{63116591-D397-40B5-AD45-C8FD7C1AD18F}" destId="{B1799245-8A88-4DFD-8913-C5C978690807}" srcOrd="0" destOrd="0" presId="urn:microsoft.com/office/officeart/2005/8/layout/vList5"/>
    <dgm:cxn modelId="{407FF5B6-0BE3-41D1-8D40-69165EC4C670}" type="presOf" srcId="{0B6CB437-9394-4D52-AEC2-4B1E4371D9EF}" destId="{F00652BC-5530-4BD7-A5E2-D7101737A3B5}" srcOrd="0" destOrd="1" presId="urn:microsoft.com/office/officeart/2005/8/layout/vList5"/>
    <dgm:cxn modelId="{A9772A85-DED3-49B4-8CF1-7A50B91CFBED}" srcId="{EB099D45-42E4-4FB3-8BE3-22A72863D5FC}" destId="{6E64AC7B-328D-47D6-8B24-2561F83379CC}" srcOrd="1" destOrd="0" parTransId="{31B5548D-9174-4216-B041-ECE65C79CCE8}" sibTransId="{04955651-5DAB-4B19-987D-02E17A6B4040}"/>
    <dgm:cxn modelId="{9F4A3E77-B518-4D2F-B9FA-8B2DA6296BFE}" type="presOf" srcId="{6E64AC7B-328D-47D6-8B24-2561F83379CC}" destId="{B1799245-8A88-4DFD-8913-C5C978690807}" srcOrd="0" destOrd="1" presId="urn:microsoft.com/office/officeart/2005/8/layout/vList5"/>
    <dgm:cxn modelId="{8563CBB3-E6DF-4986-9C71-06D9AA38CF7C}" srcId="{982F9BD2-FE88-4D45-BD8D-65D1F34B0AD4}" destId="{0C7614AF-FE1B-474B-8B3D-B1D06ACF75F6}" srcOrd="2" destOrd="0" parTransId="{6405A9A7-2A86-4BF1-8D9D-4D36DE3099F5}" sibTransId="{2043401E-454D-4886-ADA9-FCC81736E837}"/>
    <dgm:cxn modelId="{6A045F2D-EF96-42A8-AB7B-4193936D866B}" srcId="{0C7614AF-FE1B-474B-8B3D-B1D06ACF75F6}" destId="{0B6CB437-9394-4D52-AEC2-4B1E4371D9EF}" srcOrd="1" destOrd="0" parTransId="{34149750-1747-474F-BFA7-97844AB3B692}" sibTransId="{BD88C70E-EB0F-4144-971F-0078A04D1948}"/>
    <dgm:cxn modelId="{D0116BD9-2685-4D26-B60F-7735A401F952}" srcId="{982F9BD2-FE88-4D45-BD8D-65D1F34B0AD4}" destId="{8DFEF381-1089-498A-A2E9-536EBD00BCA1}" srcOrd="0" destOrd="0" parTransId="{7BB104C5-5E13-4BA2-8795-D771D93EFD0B}" sibTransId="{D8F41DAE-72AA-41BD-884F-BB8861ABB8ED}"/>
    <dgm:cxn modelId="{0A5C2A01-9D75-48AF-92D4-486B974DB171}" type="presOf" srcId="{982F9BD2-FE88-4D45-BD8D-65D1F34B0AD4}" destId="{CBB719A3-638C-41E0-B0EC-B22FA0508898}" srcOrd="0" destOrd="0" presId="urn:microsoft.com/office/officeart/2005/8/layout/vList5"/>
    <dgm:cxn modelId="{9B7D9152-A45A-4241-8D76-8A6D1F5FAEE2}" type="presOf" srcId="{8DFEF381-1089-498A-A2E9-536EBD00BCA1}" destId="{BD6C8DA9-0F3A-464E-ACD2-6660B6C6E5C4}" srcOrd="0" destOrd="0" presId="urn:microsoft.com/office/officeart/2005/8/layout/vList5"/>
    <dgm:cxn modelId="{EAE8CE35-378E-447D-84BE-47DEB2A51CDB}" type="presOf" srcId="{0C7614AF-FE1B-474B-8B3D-B1D06ACF75F6}" destId="{F3A1F871-519C-4E76-89EE-B8DB3D0BD125}" srcOrd="0" destOrd="0" presId="urn:microsoft.com/office/officeart/2005/8/layout/vList5"/>
    <dgm:cxn modelId="{886003FA-00F9-4C26-B9F4-23C956A824AF}" type="presParOf" srcId="{CBB719A3-638C-41E0-B0EC-B22FA0508898}" destId="{53879FB3-2A34-4B19-A163-E7E5A2A61ED1}" srcOrd="0" destOrd="0" presId="urn:microsoft.com/office/officeart/2005/8/layout/vList5"/>
    <dgm:cxn modelId="{2477D558-C6C7-436B-BA62-DADA690E5BC6}" type="presParOf" srcId="{53879FB3-2A34-4B19-A163-E7E5A2A61ED1}" destId="{BD6C8DA9-0F3A-464E-ACD2-6660B6C6E5C4}" srcOrd="0" destOrd="0" presId="urn:microsoft.com/office/officeart/2005/8/layout/vList5"/>
    <dgm:cxn modelId="{503617C6-7CB5-4D58-9112-BC40BB492211}" type="presParOf" srcId="{53879FB3-2A34-4B19-A163-E7E5A2A61ED1}" destId="{D76AE918-ABC8-47B8-8DD8-96F195BFB5B5}" srcOrd="1" destOrd="0" presId="urn:microsoft.com/office/officeart/2005/8/layout/vList5"/>
    <dgm:cxn modelId="{F7B4BB49-06FE-417D-9E5D-16EC29C1EF93}" type="presParOf" srcId="{CBB719A3-638C-41E0-B0EC-B22FA0508898}" destId="{FFE0819C-8AC4-4036-9C1A-1EC29F5C921E}" srcOrd="1" destOrd="0" presId="urn:microsoft.com/office/officeart/2005/8/layout/vList5"/>
    <dgm:cxn modelId="{FF3231AD-EC99-4B56-8570-67BCCF7F929D}" type="presParOf" srcId="{CBB719A3-638C-41E0-B0EC-B22FA0508898}" destId="{F7591D7B-260A-4799-8396-533EFCB75BEB}" srcOrd="2" destOrd="0" presId="urn:microsoft.com/office/officeart/2005/8/layout/vList5"/>
    <dgm:cxn modelId="{9303575C-EAAD-456C-8064-12FAE5E36AB7}" type="presParOf" srcId="{F7591D7B-260A-4799-8396-533EFCB75BEB}" destId="{F8FCFA27-1E37-47F3-819F-CCC620DE8027}" srcOrd="0" destOrd="0" presId="urn:microsoft.com/office/officeart/2005/8/layout/vList5"/>
    <dgm:cxn modelId="{C99B92CB-1751-4DEA-A597-96E860B223A9}" type="presParOf" srcId="{F7591D7B-260A-4799-8396-533EFCB75BEB}" destId="{B1799245-8A88-4DFD-8913-C5C978690807}" srcOrd="1" destOrd="0" presId="urn:microsoft.com/office/officeart/2005/8/layout/vList5"/>
    <dgm:cxn modelId="{98F3E9D1-A8D5-409E-9F1E-2BBBD16CF5E6}" type="presParOf" srcId="{CBB719A3-638C-41E0-B0EC-B22FA0508898}" destId="{8DCDF6EC-DA1E-4BFB-B25A-DFA57323B4B5}" srcOrd="3" destOrd="0" presId="urn:microsoft.com/office/officeart/2005/8/layout/vList5"/>
    <dgm:cxn modelId="{378E0A23-5B99-464E-898C-38ECD02C3E7F}" type="presParOf" srcId="{CBB719A3-638C-41E0-B0EC-B22FA0508898}" destId="{3F2BB2C1-5788-46C7-BBC7-A198D39677C4}" srcOrd="4" destOrd="0" presId="urn:microsoft.com/office/officeart/2005/8/layout/vList5"/>
    <dgm:cxn modelId="{8B8131B2-F5D1-4978-9D52-4DA1CF76B451}" type="presParOf" srcId="{3F2BB2C1-5788-46C7-BBC7-A198D39677C4}" destId="{F3A1F871-519C-4E76-89EE-B8DB3D0BD125}" srcOrd="0" destOrd="0" presId="urn:microsoft.com/office/officeart/2005/8/layout/vList5"/>
    <dgm:cxn modelId="{86C9CD85-14E4-4705-9A2F-A29ACB425C3D}" type="presParOf" srcId="{3F2BB2C1-5788-46C7-BBC7-A198D39677C4}" destId="{F00652BC-5530-4BD7-A5E2-D7101737A3B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3B081-C62D-4789-ACCC-6B5C4C4AC593}">
      <dsp:nvSpPr>
        <dsp:cNvPr id="0" name=""/>
        <dsp:cNvSpPr/>
      </dsp:nvSpPr>
      <dsp:spPr bwMode="white">
        <a:xfrm>
          <a:off x="3796" y="416611"/>
          <a:ext cx="3701593" cy="14806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235712" rIns="412496" bIns="235712" numCol="1" spcCol="1270" anchor="ctr" anchorCtr="0">
          <a:noAutofit/>
        </a:bodyPr>
        <a:lstStyle/>
        <a:p>
          <a:pPr lvl="0" algn="ctr" defTabSz="2578100">
            <a:lnSpc>
              <a:spcPct val="100000"/>
            </a:lnSpc>
            <a:spcBef>
              <a:spcPct val="0"/>
            </a:spcBef>
            <a:spcAft>
              <a:spcPct val="35000"/>
            </a:spcAft>
          </a:pPr>
          <a:r>
            <a:rPr lang="zh-CN" altLang="en-US" sz="5800" kern="1200"/>
            <a:t>方法</a:t>
          </a:r>
        </a:p>
      </dsp:txBody>
      <dsp:txXfrm>
        <a:off x="3796" y="416611"/>
        <a:ext cx="3701593" cy="1480637"/>
      </dsp:txXfrm>
    </dsp:sp>
    <dsp:sp modelId="{EF7A3F2B-0DDF-464D-BB82-2FD9B2735E45}">
      <dsp:nvSpPr>
        <dsp:cNvPr id="0" name=""/>
        <dsp:cNvSpPr/>
      </dsp:nvSpPr>
      <dsp:spPr bwMode="white">
        <a:xfrm>
          <a:off x="3796" y="1897248"/>
          <a:ext cx="3701593" cy="31045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ct val="15000"/>
            </a:spcAft>
            <a:buChar char="••"/>
          </a:pPr>
          <a:r>
            <a:rPr lang="en-US" altLang="zh-CN" sz="2800" kern="1200"/>
            <a:t>anchor free</a:t>
          </a:r>
        </a:p>
        <a:p>
          <a:pPr marL="285750" lvl="1" indent="-285750" algn="l" defTabSz="1244600">
            <a:lnSpc>
              <a:spcPct val="100000"/>
            </a:lnSpc>
            <a:spcBef>
              <a:spcPct val="0"/>
            </a:spcBef>
            <a:spcAft>
              <a:spcPct val="15000"/>
            </a:spcAft>
            <a:buChar char="••"/>
          </a:pPr>
          <a:endParaRPr lang="en-US" altLang="zh-CN" sz="2800" kern="1200"/>
        </a:p>
        <a:p>
          <a:pPr marL="285750" lvl="1" indent="-285750" algn="l" defTabSz="1244600">
            <a:lnSpc>
              <a:spcPct val="100000"/>
            </a:lnSpc>
            <a:spcBef>
              <a:spcPct val="0"/>
            </a:spcBef>
            <a:spcAft>
              <a:spcPct val="15000"/>
            </a:spcAft>
            <a:buChar char="••"/>
          </a:pPr>
          <a:r>
            <a:rPr lang="en-US" altLang="zh-CN" sz="2800" kern="1200"/>
            <a:t>learning-to-match</a:t>
          </a:r>
        </a:p>
        <a:p>
          <a:pPr marL="285750" lvl="1" indent="-285750" algn="l" defTabSz="1244600">
            <a:lnSpc>
              <a:spcPct val="100000"/>
            </a:lnSpc>
            <a:spcBef>
              <a:spcPct val="0"/>
            </a:spcBef>
            <a:spcAft>
              <a:spcPct val="15000"/>
            </a:spcAft>
            <a:buChar char="••"/>
          </a:pPr>
          <a:endParaRPr lang="en-US" altLang="zh-CN" sz="2800" kern="1200"/>
        </a:p>
        <a:p>
          <a:pPr marL="285750" lvl="1" indent="-285750" algn="l" defTabSz="1244600">
            <a:lnSpc>
              <a:spcPct val="100000"/>
            </a:lnSpc>
            <a:spcBef>
              <a:spcPct val="0"/>
            </a:spcBef>
            <a:spcAft>
              <a:spcPct val="15000"/>
            </a:spcAft>
            <a:buChar char="••"/>
          </a:pPr>
          <a:r>
            <a:rPr lang="en-US" altLang="zh-CN" sz="2800" kern="1200"/>
            <a:t>data augmentation</a:t>
          </a:r>
        </a:p>
      </dsp:txBody>
      <dsp:txXfrm>
        <a:off x="3796" y="1897248"/>
        <a:ext cx="3701593" cy="3104595"/>
      </dsp:txXfrm>
    </dsp:sp>
    <dsp:sp modelId="{F8668B23-714E-4127-97FC-1CD6337621BE}">
      <dsp:nvSpPr>
        <dsp:cNvPr id="0" name=""/>
        <dsp:cNvSpPr/>
      </dsp:nvSpPr>
      <dsp:spPr>
        <a:xfrm>
          <a:off x="4223613" y="416611"/>
          <a:ext cx="3701593" cy="14806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235712" rIns="412496" bIns="235712" numCol="1" spcCol="1270" anchor="ctr" anchorCtr="0">
          <a:noAutofit/>
        </a:bodyPr>
        <a:lstStyle/>
        <a:p>
          <a:pPr lvl="0" algn="ctr" defTabSz="2578100">
            <a:lnSpc>
              <a:spcPct val="100000"/>
            </a:lnSpc>
            <a:spcBef>
              <a:spcPct val="0"/>
            </a:spcBef>
            <a:spcAft>
              <a:spcPct val="35000"/>
            </a:spcAft>
          </a:pPr>
          <a:r>
            <a:rPr lang="zh-CN" altLang="en-US" sz="5800" kern="1200"/>
            <a:t>问题</a:t>
          </a:r>
        </a:p>
      </dsp:txBody>
      <dsp:txXfrm>
        <a:off x="4223613" y="416611"/>
        <a:ext cx="3701593" cy="1480637"/>
      </dsp:txXfrm>
    </dsp:sp>
    <dsp:sp modelId="{DBD11FAB-8B7F-4F8A-8171-934118D8A205}">
      <dsp:nvSpPr>
        <dsp:cNvPr id="0" name=""/>
        <dsp:cNvSpPr/>
      </dsp:nvSpPr>
      <dsp:spPr>
        <a:xfrm>
          <a:off x="4223613" y="1897248"/>
          <a:ext cx="3701593" cy="31045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ct val="15000"/>
            </a:spcAft>
            <a:buChar char="••"/>
          </a:pPr>
          <a:r>
            <a:rPr lang="en-US" altLang="zh-CN" sz="2800" kern="1200"/>
            <a:t>efficiency</a:t>
          </a:r>
        </a:p>
        <a:p>
          <a:pPr marL="285750" lvl="1" indent="-285750" algn="l" defTabSz="1244600">
            <a:lnSpc>
              <a:spcPct val="100000"/>
            </a:lnSpc>
            <a:spcBef>
              <a:spcPct val="0"/>
            </a:spcBef>
            <a:spcAft>
              <a:spcPct val="15000"/>
            </a:spcAft>
            <a:buChar char="••"/>
          </a:pPr>
          <a:endParaRPr lang="zh-CN" altLang="en-US" sz="2800" kern="1200"/>
        </a:p>
        <a:p>
          <a:pPr marL="285750" lvl="1" indent="-285750" algn="l" defTabSz="1244600">
            <a:lnSpc>
              <a:spcPct val="100000"/>
            </a:lnSpc>
            <a:spcBef>
              <a:spcPct val="0"/>
            </a:spcBef>
            <a:spcAft>
              <a:spcPct val="15000"/>
            </a:spcAft>
            <a:buChar char="••"/>
          </a:pPr>
          <a:r>
            <a:rPr lang="en-US" altLang="zh-CN" sz="2800" kern="1200"/>
            <a:t>domain adaptation</a:t>
          </a:r>
        </a:p>
        <a:p>
          <a:pPr marL="285750" lvl="1" indent="-285750" algn="l" defTabSz="1244600">
            <a:lnSpc>
              <a:spcPct val="100000"/>
            </a:lnSpc>
            <a:spcBef>
              <a:spcPct val="0"/>
            </a:spcBef>
            <a:spcAft>
              <a:spcPct val="15000"/>
            </a:spcAft>
            <a:buChar char="••"/>
          </a:pPr>
          <a:endParaRPr lang="en-US" altLang="zh-CN" sz="2800" kern="1200"/>
        </a:p>
        <a:p>
          <a:pPr marL="285750" lvl="1" indent="-285750" algn="l" defTabSz="1244600">
            <a:lnSpc>
              <a:spcPct val="100000"/>
            </a:lnSpc>
            <a:spcBef>
              <a:spcPct val="0"/>
            </a:spcBef>
            <a:spcAft>
              <a:spcPct val="15000"/>
            </a:spcAft>
            <a:buChar char="••"/>
          </a:pPr>
          <a:r>
            <a:rPr lang="en-US" altLang="zh-CN" sz="2800" kern="1200"/>
            <a:t>few-shot detection</a:t>
          </a:r>
        </a:p>
      </dsp:txBody>
      <dsp:txXfrm>
        <a:off x="4223613" y="1897248"/>
        <a:ext cx="3701593" cy="3104595"/>
      </dsp:txXfrm>
    </dsp:sp>
    <dsp:sp modelId="{85F0829B-F0D0-4040-B2D6-0D289700BD62}">
      <dsp:nvSpPr>
        <dsp:cNvPr id="0" name=""/>
        <dsp:cNvSpPr/>
      </dsp:nvSpPr>
      <dsp:spPr>
        <a:xfrm>
          <a:off x="8443429" y="416611"/>
          <a:ext cx="3701593" cy="14806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235712" rIns="412496" bIns="235712" numCol="1" spcCol="1270" anchor="ctr" anchorCtr="0">
          <a:noAutofit/>
        </a:bodyPr>
        <a:lstStyle/>
        <a:p>
          <a:pPr lvl="0" algn="ctr" defTabSz="2578100">
            <a:lnSpc>
              <a:spcPct val="100000"/>
            </a:lnSpc>
            <a:spcBef>
              <a:spcPct val="0"/>
            </a:spcBef>
            <a:spcAft>
              <a:spcPct val="35000"/>
            </a:spcAft>
          </a:pPr>
          <a:r>
            <a:rPr lang="en-US" altLang="zh-CN" sz="5800" kern="1200"/>
            <a:t>3D</a:t>
          </a:r>
        </a:p>
      </dsp:txBody>
      <dsp:txXfrm>
        <a:off x="8443429" y="416611"/>
        <a:ext cx="3701593" cy="1480637"/>
      </dsp:txXfrm>
    </dsp:sp>
    <dsp:sp modelId="{8E8B5376-0863-491C-83DC-52E304B5A1D3}">
      <dsp:nvSpPr>
        <dsp:cNvPr id="0" name=""/>
        <dsp:cNvSpPr/>
      </dsp:nvSpPr>
      <dsp:spPr>
        <a:xfrm>
          <a:off x="8443429" y="1897248"/>
          <a:ext cx="3701593" cy="31045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100000"/>
            </a:lnSpc>
            <a:spcBef>
              <a:spcPct val="0"/>
            </a:spcBef>
            <a:spcAft>
              <a:spcPct val="15000"/>
            </a:spcAft>
            <a:buChar char="••"/>
          </a:pPr>
          <a:r>
            <a:rPr lang="en-US" altLang="zh-CN" sz="2800" kern="1200"/>
            <a:t>RGB</a:t>
          </a:r>
        </a:p>
        <a:p>
          <a:pPr marL="285750" lvl="1" indent="-285750" algn="l" defTabSz="1244600">
            <a:lnSpc>
              <a:spcPct val="100000"/>
            </a:lnSpc>
            <a:spcBef>
              <a:spcPct val="0"/>
            </a:spcBef>
            <a:spcAft>
              <a:spcPct val="15000"/>
            </a:spcAft>
            <a:buChar char="••"/>
          </a:pPr>
          <a:endParaRPr lang="en-US" altLang="zh-CN" sz="2800" kern="1200"/>
        </a:p>
        <a:p>
          <a:pPr marL="285750" lvl="1" indent="-285750" algn="l" defTabSz="1244600">
            <a:lnSpc>
              <a:spcPct val="100000"/>
            </a:lnSpc>
            <a:spcBef>
              <a:spcPct val="0"/>
            </a:spcBef>
            <a:spcAft>
              <a:spcPct val="15000"/>
            </a:spcAft>
            <a:buChar char="••"/>
          </a:pPr>
          <a:r>
            <a:rPr lang="en-US" altLang="zh-CN" sz="2800" kern="1200"/>
            <a:t>point-cloud</a:t>
          </a:r>
        </a:p>
        <a:p>
          <a:pPr marL="285750" lvl="1" indent="-285750" algn="l" defTabSz="1244600">
            <a:lnSpc>
              <a:spcPct val="100000"/>
            </a:lnSpc>
            <a:spcBef>
              <a:spcPct val="0"/>
            </a:spcBef>
            <a:spcAft>
              <a:spcPct val="15000"/>
            </a:spcAft>
            <a:buChar char="••"/>
          </a:pPr>
          <a:endParaRPr lang="en-US" altLang="zh-CN" sz="2800" kern="1200"/>
        </a:p>
        <a:p>
          <a:pPr marL="285750" lvl="1" indent="-285750" algn="l" defTabSz="1244600">
            <a:lnSpc>
              <a:spcPct val="100000"/>
            </a:lnSpc>
            <a:spcBef>
              <a:spcPct val="0"/>
            </a:spcBef>
            <a:spcAft>
              <a:spcPct val="15000"/>
            </a:spcAft>
            <a:buChar char="••"/>
          </a:pPr>
          <a:r>
            <a:rPr lang="en-US" altLang="zh-CN" sz="2800" kern="1200">
              <a:sym typeface="+mn-ea"/>
            </a:rPr>
            <a:t>point-cloud+RGB</a:t>
          </a:r>
          <a:endParaRPr lang="en-US" altLang="zh-CN" sz="2800" kern="1200"/>
        </a:p>
      </dsp:txBody>
      <dsp:txXfrm>
        <a:off x="8443429" y="1897248"/>
        <a:ext cx="3701593" cy="3104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F0FE3-0A27-4192-AB00-FB6DF67F7D4C}">
      <dsp:nvSpPr>
        <dsp:cNvPr id="0" name=""/>
        <dsp:cNvSpPr/>
      </dsp:nvSpPr>
      <dsp:spPr bwMode="white">
        <a:xfrm>
          <a:off x="0" y="629773"/>
          <a:ext cx="4568485" cy="182739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spcFirstLastPara="0" vert="horz" wrap="square" lIns="53340" tIns="26670" rIns="0" bIns="26670" numCol="1" spcCol="1270" anchor="ctr" anchorCtr="0">
          <a:noAutofit/>
        </a:bodyPr>
        <a:lstStyle/>
        <a:p>
          <a:pPr lvl="0" algn="ctr" defTabSz="1600200">
            <a:lnSpc>
              <a:spcPct val="100000"/>
            </a:lnSpc>
            <a:spcBef>
              <a:spcPct val="0"/>
            </a:spcBef>
            <a:spcAft>
              <a:spcPct val="35000"/>
            </a:spcAft>
          </a:pPr>
          <a:r>
            <a:rPr lang="zh-CN" altLang="en-US" sz="3600" kern="1200" dirty="0">
              <a:sym typeface="+mn-ea"/>
            </a:rPr>
            <a:t>锚点数量多</a:t>
          </a:r>
          <a:endParaRPr lang="zh-CN" altLang="en-US" sz="3600" kern="1200"/>
        </a:p>
      </dsp:txBody>
      <dsp:txXfrm>
        <a:off x="0" y="629773"/>
        <a:ext cx="4568485" cy="1827394"/>
      </dsp:txXfrm>
    </dsp:sp>
    <dsp:sp modelId="{55B01D78-257F-4A3B-9648-96ED0EDEE918}">
      <dsp:nvSpPr>
        <dsp:cNvPr id="0" name=""/>
        <dsp:cNvSpPr/>
      </dsp:nvSpPr>
      <dsp:spPr bwMode="white">
        <a:xfrm>
          <a:off x="3974582" y="785102"/>
          <a:ext cx="3791843" cy="151673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spcFirstLastPara="0" vert="horz" wrap="square" lIns="40640" tIns="20320" rIns="0" bIns="20320" numCol="1" spcCol="1270" anchor="ctr" anchorCtr="0">
          <a:noAutofit/>
        </a:bodyPr>
        <a:lstStyle/>
        <a:p>
          <a:pPr lvl="0" algn="ctr" defTabSz="1600200">
            <a:lnSpc>
              <a:spcPct val="100000"/>
            </a:lnSpc>
            <a:spcBef>
              <a:spcPct val="0"/>
            </a:spcBef>
            <a:spcAft>
              <a:spcPct val="35000"/>
            </a:spcAft>
          </a:pPr>
          <a:r>
            <a:rPr lang="zh-CN" altLang="en-US" sz="3600" kern="1200" dirty="0">
              <a:solidFill>
                <a:schemeClr val="dk1"/>
              </a:solidFill>
              <a:sym typeface="+mn-ea"/>
            </a:rPr>
            <a:t>只有少部分锚点可以与边框重合</a:t>
          </a:r>
          <a:endParaRPr lang="zh-CN" altLang="en-US" sz="3600" kern="1200">
            <a:solidFill>
              <a:schemeClr val="dk1"/>
            </a:solidFill>
          </a:endParaRPr>
        </a:p>
      </dsp:txBody>
      <dsp:txXfrm>
        <a:off x="3974582" y="785102"/>
        <a:ext cx="3791843" cy="1516737"/>
      </dsp:txXfrm>
    </dsp:sp>
    <dsp:sp modelId="{C08CF32B-DF15-4311-9FED-D2AF2DCDF860}">
      <dsp:nvSpPr>
        <dsp:cNvPr id="0" name=""/>
        <dsp:cNvSpPr/>
      </dsp:nvSpPr>
      <dsp:spPr bwMode="white">
        <a:xfrm>
          <a:off x="7235567" y="785102"/>
          <a:ext cx="3791843" cy="151673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spcFirstLastPara="0" vert="horz" wrap="square" lIns="40640" tIns="20320" rIns="0" bIns="20320" numCol="1" spcCol="1270" anchor="ctr" anchorCtr="0">
          <a:noAutofit/>
        </a:bodyPr>
        <a:lstStyle/>
        <a:p>
          <a:pPr lvl="0" algn="ctr" defTabSz="1600200">
            <a:lnSpc>
              <a:spcPct val="100000"/>
            </a:lnSpc>
            <a:spcBef>
              <a:spcPct val="0"/>
            </a:spcBef>
            <a:spcAft>
              <a:spcPct val="35000"/>
            </a:spcAft>
          </a:pPr>
          <a:r>
            <a:rPr lang="zh-CN" altLang="en-US" sz="3600" kern="1200" dirty="0">
              <a:solidFill>
                <a:schemeClr val="dk1"/>
              </a:solidFill>
              <a:sym typeface="+mn-ea"/>
            </a:rPr>
            <a:t>加重了正负样本的不平衡</a:t>
          </a:r>
          <a:endParaRPr lang="zh-CN" altLang="en-US" sz="3600" kern="1200">
            <a:solidFill>
              <a:schemeClr val="dk1"/>
            </a:solidFill>
          </a:endParaRPr>
        </a:p>
      </dsp:txBody>
      <dsp:txXfrm>
        <a:off x="7235567" y="785102"/>
        <a:ext cx="3791843" cy="1516737"/>
      </dsp:txXfrm>
    </dsp:sp>
    <dsp:sp modelId="{6A269FDC-40F1-4BEC-BAA0-977382B7D9B8}">
      <dsp:nvSpPr>
        <dsp:cNvPr id="0" name=""/>
        <dsp:cNvSpPr/>
      </dsp:nvSpPr>
      <dsp:spPr bwMode="white">
        <a:xfrm>
          <a:off x="0" y="2713003"/>
          <a:ext cx="4568485" cy="182739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spcFirstLastPara="0" vert="horz" wrap="square" lIns="53340" tIns="26670" rIns="0" bIns="26670" numCol="1" spcCol="1270" anchor="ctr" anchorCtr="0">
          <a:noAutofit/>
        </a:bodyPr>
        <a:lstStyle/>
        <a:p>
          <a:pPr lvl="0" algn="ctr" defTabSz="1600200">
            <a:lnSpc>
              <a:spcPct val="100000"/>
            </a:lnSpc>
            <a:spcBef>
              <a:spcPct val="0"/>
            </a:spcBef>
            <a:spcAft>
              <a:spcPct val="35000"/>
            </a:spcAft>
          </a:pPr>
          <a:r>
            <a:rPr lang="zh-CN" altLang="en-US" sz="3600" kern="1200" dirty="0">
              <a:sym typeface="+mn-ea"/>
            </a:rPr>
            <a:t>需要引入许多超参数</a:t>
          </a:r>
          <a:endParaRPr lang="zh-CN" altLang="en-US" sz="3600" kern="1200"/>
        </a:p>
      </dsp:txBody>
      <dsp:txXfrm>
        <a:off x="0" y="2713003"/>
        <a:ext cx="4568485" cy="1827394"/>
      </dsp:txXfrm>
    </dsp:sp>
    <dsp:sp modelId="{F466A846-7C97-403E-A126-92042F0397AA}">
      <dsp:nvSpPr>
        <dsp:cNvPr id="0" name=""/>
        <dsp:cNvSpPr/>
      </dsp:nvSpPr>
      <dsp:spPr bwMode="white">
        <a:xfrm>
          <a:off x="3974582" y="2868331"/>
          <a:ext cx="3791843" cy="151673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spcFirstLastPara="0" vert="horz" wrap="square" lIns="40640" tIns="20320" rIns="0" bIns="20320" numCol="1" spcCol="1270" anchor="ctr" anchorCtr="0">
          <a:noAutofit/>
        </a:bodyPr>
        <a:lstStyle/>
        <a:p>
          <a:pPr lvl="0" algn="ctr" defTabSz="1600200">
            <a:lnSpc>
              <a:spcPct val="100000"/>
            </a:lnSpc>
            <a:spcBef>
              <a:spcPct val="0"/>
            </a:spcBef>
            <a:spcAft>
              <a:spcPct val="35000"/>
            </a:spcAft>
          </a:pPr>
          <a:r>
            <a:rPr lang="zh-CN" altLang="en-US" sz="3600" kern="1200" dirty="0">
              <a:solidFill>
                <a:schemeClr val="dk1"/>
              </a:solidFill>
              <a:sym typeface="+mn-ea"/>
            </a:rPr>
            <a:t>超参数通常与数据集或任务相关</a:t>
          </a:r>
          <a:endParaRPr lang="zh-CN" altLang="en-US" sz="3600" kern="1200">
            <a:solidFill>
              <a:schemeClr val="dk1"/>
            </a:solidFill>
          </a:endParaRPr>
        </a:p>
      </dsp:txBody>
      <dsp:txXfrm>
        <a:off x="3974582" y="2868331"/>
        <a:ext cx="3791843" cy="1516737"/>
      </dsp:txXfrm>
    </dsp:sp>
    <dsp:sp modelId="{3D8F0430-C299-4857-9142-7B82FA72AD00}">
      <dsp:nvSpPr>
        <dsp:cNvPr id="0" name=""/>
        <dsp:cNvSpPr/>
      </dsp:nvSpPr>
      <dsp:spPr bwMode="white">
        <a:xfrm>
          <a:off x="7235567" y="2868331"/>
          <a:ext cx="3791843" cy="151673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spcFirstLastPara="0" vert="horz" wrap="square" lIns="40640" tIns="20320" rIns="0" bIns="20320" numCol="1" spcCol="1270" anchor="ctr" anchorCtr="0">
          <a:noAutofit/>
        </a:bodyPr>
        <a:lstStyle/>
        <a:p>
          <a:pPr lvl="0" algn="ctr" defTabSz="1600200">
            <a:lnSpc>
              <a:spcPct val="100000"/>
            </a:lnSpc>
            <a:spcBef>
              <a:spcPct val="0"/>
            </a:spcBef>
            <a:spcAft>
              <a:spcPct val="35000"/>
            </a:spcAft>
          </a:pPr>
          <a:r>
            <a:rPr lang="zh-CN" altLang="en-US" sz="3600" kern="1200">
              <a:solidFill>
                <a:schemeClr val="dk1"/>
              </a:solidFill>
            </a:rPr>
            <a:t>迁移性差</a:t>
          </a:r>
        </a:p>
      </dsp:txBody>
      <dsp:txXfrm>
        <a:off x="7235567" y="2868331"/>
        <a:ext cx="3791843" cy="15167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3F4AB-32FB-4CE0-9DAC-FC4DD26B5900}">
      <dsp:nvSpPr>
        <dsp:cNvPr id="0" name=""/>
        <dsp:cNvSpPr/>
      </dsp:nvSpPr>
      <dsp:spPr>
        <a:xfrm>
          <a:off x="38732" y="1773325"/>
          <a:ext cx="2464469" cy="1232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100000"/>
            </a:lnSpc>
            <a:spcBef>
              <a:spcPct val="0"/>
            </a:spcBef>
            <a:spcAft>
              <a:spcPct val="35000"/>
            </a:spcAft>
          </a:pPr>
          <a:r>
            <a:rPr lang="en-US" altLang="zh-CN" sz="3200" kern="1200" dirty="0">
              <a:sym typeface="+mn-ea"/>
            </a:rPr>
            <a:t>CornerNet</a:t>
          </a:r>
          <a:endParaRPr lang="zh-CN" altLang="en-US" sz="3200" kern="1200"/>
        </a:p>
      </dsp:txBody>
      <dsp:txXfrm>
        <a:off x="74823" y="1809416"/>
        <a:ext cx="2392287" cy="1160052"/>
      </dsp:txXfrm>
    </dsp:sp>
    <dsp:sp modelId="{B47BD6C9-6D53-4A69-975F-9CF96E25F10F}">
      <dsp:nvSpPr>
        <dsp:cNvPr id="0" name=""/>
        <dsp:cNvSpPr/>
      </dsp:nvSpPr>
      <dsp:spPr>
        <a:xfrm rot="18770822">
          <a:off x="2271298" y="1830795"/>
          <a:ext cx="1449595" cy="54492"/>
        </a:xfrm>
        <a:custGeom>
          <a:avLst/>
          <a:gdLst/>
          <a:ahLst/>
          <a:cxnLst/>
          <a:rect l="0" t="0" r="0" b="0"/>
          <a:pathLst>
            <a:path>
              <a:moveTo>
                <a:pt x="0" y="27246"/>
              </a:moveTo>
              <a:lnTo>
                <a:pt x="1449595"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959856" y="1821801"/>
        <a:ext cx="72479" cy="72479"/>
      </dsp:txXfrm>
    </dsp:sp>
    <dsp:sp modelId="{3C0D5057-54F2-42F8-ADAD-AA27A1CC1A1B}">
      <dsp:nvSpPr>
        <dsp:cNvPr id="0" name=""/>
        <dsp:cNvSpPr/>
      </dsp:nvSpPr>
      <dsp:spPr>
        <a:xfrm>
          <a:off x="3488990" y="710522"/>
          <a:ext cx="2464469" cy="1232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100000"/>
            </a:lnSpc>
            <a:spcBef>
              <a:spcPct val="0"/>
            </a:spcBef>
            <a:spcAft>
              <a:spcPct val="35000"/>
            </a:spcAft>
          </a:pPr>
          <a:r>
            <a:rPr lang="en-US" altLang="zh-CN" sz="3200" kern="1200"/>
            <a:t>anchor-free</a:t>
          </a:r>
          <a:r>
            <a:rPr lang="zh-CN" altLang="en-US" sz="3200" kern="1200"/>
            <a:t>检测器</a:t>
          </a:r>
        </a:p>
      </dsp:txBody>
      <dsp:txXfrm>
        <a:off x="3525081" y="746613"/>
        <a:ext cx="2392287" cy="1160052"/>
      </dsp:txXfrm>
    </dsp:sp>
    <dsp:sp modelId="{FA61825B-C877-4D42-AAFB-0586288A9783}">
      <dsp:nvSpPr>
        <dsp:cNvPr id="0" name=""/>
        <dsp:cNvSpPr/>
      </dsp:nvSpPr>
      <dsp:spPr>
        <a:xfrm rot="19457599">
          <a:off x="5839353" y="945126"/>
          <a:ext cx="1214001" cy="54492"/>
        </a:xfrm>
        <a:custGeom>
          <a:avLst/>
          <a:gdLst/>
          <a:ahLst/>
          <a:cxnLst/>
          <a:rect l="0" t="0" r="0" b="0"/>
          <a:pathLst>
            <a:path>
              <a:moveTo>
                <a:pt x="0" y="27246"/>
              </a:moveTo>
              <a:lnTo>
                <a:pt x="1214001"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416003" y="942022"/>
        <a:ext cx="60700" cy="60700"/>
      </dsp:txXfrm>
    </dsp:sp>
    <dsp:sp modelId="{63712EDC-9AF8-41BC-8F72-ADF8D554FF07}">
      <dsp:nvSpPr>
        <dsp:cNvPr id="0" name=""/>
        <dsp:cNvSpPr/>
      </dsp:nvSpPr>
      <dsp:spPr>
        <a:xfrm>
          <a:off x="6939247" y="1987"/>
          <a:ext cx="2464469" cy="1232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100000"/>
            </a:lnSpc>
            <a:spcBef>
              <a:spcPct val="0"/>
            </a:spcBef>
            <a:spcAft>
              <a:spcPct val="35000"/>
            </a:spcAft>
          </a:pPr>
          <a:r>
            <a:rPr lang="zh-CN" altLang="en-US" sz="3200" kern="1200" dirty="0">
              <a:sym typeface="+mn-ea"/>
            </a:rPr>
            <a:t>角点</a:t>
          </a:r>
          <a:endParaRPr lang="zh-CN" altLang="en-US" sz="3200" kern="1200"/>
        </a:p>
      </dsp:txBody>
      <dsp:txXfrm>
        <a:off x="6975338" y="38078"/>
        <a:ext cx="2392287" cy="1160052"/>
      </dsp:txXfrm>
    </dsp:sp>
    <dsp:sp modelId="{E81582B1-A130-479F-ACE3-61EF727591CE}">
      <dsp:nvSpPr>
        <dsp:cNvPr id="0" name=""/>
        <dsp:cNvSpPr/>
      </dsp:nvSpPr>
      <dsp:spPr>
        <a:xfrm rot="2142401">
          <a:off x="5839353" y="1653661"/>
          <a:ext cx="1214001" cy="54492"/>
        </a:xfrm>
        <a:custGeom>
          <a:avLst/>
          <a:gdLst/>
          <a:ahLst/>
          <a:cxnLst/>
          <a:rect l="0" t="0" r="0" b="0"/>
          <a:pathLst>
            <a:path>
              <a:moveTo>
                <a:pt x="0" y="27246"/>
              </a:moveTo>
              <a:lnTo>
                <a:pt x="1214001"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416003" y="1650557"/>
        <a:ext cx="60700" cy="60700"/>
      </dsp:txXfrm>
    </dsp:sp>
    <dsp:sp modelId="{29F748CF-C0E7-4DEA-B3A3-0E8AEB5CA964}">
      <dsp:nvSpPr>
        <dsp:cNvPr id="0" name=""/>
        <dsp:cNvSpPr/>
      </dsp:nvSpPr>
      <dsp:spPr>
        <a:xfrm>
          <a:off x="6939247" y="1419057"/>
          <a:ext cx="2464469" cy="1232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100000"/>
            </a:lnSpc>
            <a:spcBef>
              <a:spcPct val="0"/>
            </a:spcBef>
            <a:spcAft>
              <a:spcPct val="35000"/>
            </a:spcAft>
          </a:pPr>
          <a:r>
            <a:rPr lang="zh-CN" altLang="en-US" sz="3200" kern="1200" dirty="0">
              <a:sym typeface="+mn-ea"/>
            </a:rPr>
            <a:t>特征池化</a:t>
          </a:r>
          <a:endParaRPr lang="zh-CN" altLang="en-US" sz="3200" kern="1200"/>
        </a:p>
      </dsp:txBody>
      <dsp:txXfrm>
        <a:off x="6975338" y="1455148"/>
        <a:ext cx="2392287" cy="1160052"/>
      </dsp:txXfrm>
    </dsp:sp>
    <dsp:sp modelId="{2E81B90F-7494-41FF-808F-F7F82B993B40}">
      <dsp:nvSpPr>
        <dsp:cNvPr id="0" name=""/>
        <dsp:cNvSpPr/>
      </dsp:nvSpPr>
      <dsp:spPr>
        <a:xfrm rot="2829178">
          <a:off x="2271298" y="2893597"/>
          <a:ext cx="1449595" cy="54492"/>
        </a:xfrm>
        <a:custGeom>
          <a:avLst/>
          <a:gdLst/>
          <a:ahLst/>
          <a:cxnLst/>
          <a:rect l="0" t="0" r="0" b="0"/>
          <a:pathLst>
            <a:path>
              <a:moveTo>
                <a:pt x="0" y="27246"/>
              </a:moveTo>
              <a:lnTo>
                <a:pt x="1449595"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2959856" y="2884603"/>
        <a:ext cx="72479" cy="72479"/>
      </dsp:txXfrm>
    </dsp:sp>
    <dsp:sp modelId="{3D382021-A429-4403-82FF-5A95DD3EBB20}">
      <dsp:nvSpPr>
        <dsp:cNvPr id="0" name=""/>
        <dsp:cNvSpPr/>
      </dsp:nvSpPr>
      <dsp:spPr>
        <a:xfrm>
          <a:off x="3488990" y="2836127"/>
          <a:ext cx="2464469" cy="1232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100000"/>
            </a:lnSpc>
            <a:spcBef>
              <a:spcPct val="0"/>
            </a:spcBef>
            <a:spcAft>
              <a:spcPct val="35000"/>
            </a:spcAft>
          </a:pPr>
          <a:r>
            <a:rPr lang="zh-CN" altLang="en-US" sz="3200" kern="1200"/>
            <a:t>缺点</a:t>
          </a:r>
        </a:p>
      </dsp:txBody>
      <dsp:txXfrm>
        <a:off x="3525081" y="2872218"/>
        <a:ext cx="2392287" cy="1160052"/>
      </dsp:txXfrm>
    </dsp:sp>
    <dsp:sp modelId="{B68D4CB7-ED76-4EEE-B7F0-455597F5F947}">
      <dsp:nvSpPr>
        <dsp:cNvPr id="0" name=""/>
        <dsp:cNvSpPr/>
      </dsp:nvSpPr>
      <dsp:spPr>
        <a:xfrm>
          <a:off x="5953459" y="3424998"/>
          <a:ext cx="985787" cy="54492"/>
        </a:xfrm>
        <a:custGeom>
          <a:avLst/>
          <a:gdLst/>
          <a:ahLst/>
          <a:cxnLst/>
          <a:rect l="0" t="0" r="0" b="0"/>
          <a:pathLst>
            <a:path>
              <a:moveTo>
                <a:pt x="0" y="27246"/>
              </a:moveTo>
              <a:lnTo>
                <a:pt x="985787"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421709" y="3427600"/>
        <a:ext cx="49289" cy="49289"/>
      </dsp:txXfrm>
    </dsp:sp>
    <dsp:sp modelId="{402901F7-4C4B-47C4-BE12-824FDFB99F9B}">
      <dsp:nvSpPr>
        <dsp:cNvPr id="0" name=""/>
        <dsp:cNvSpPr/>
      </dsp:nvSpPr>
      <dsp:spPr>
        <a:xfrm>
          <a:off x="6939247" y="2836127"/>
          <a:ext cx="2464469" cy="12322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ct val="35000"/>
            </a:spcAft>
          </a:pPr>
          <a:r>
            <a:rPr lang="zh-CN" altLang="en-US" sz="2400" kern="1200"/>
            <a:t>缺少全局考虑</a:t>
          </a:r>
        </a:p>
      </dsp:txBody>
      <dsp:txXfrm>
        <a:off x="6975338" y="2872218"/>
        <a:ext cx="2392287" cy="11600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F3BB9-6612-4697-87EE-EC66312779BE}">
      <dsp:nvSpPr>
        <dsp:cNvPr id="0" name=""/>
        <dsp:cNvSpPr/>
      </dsp:nvSpPr>
      <dsp:spPr bwMode="white">
        <a:xfrm>
          <a:off x="0" y="195671"/>
          <a:ext cx="3784146" cy="151365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600200">
            <a:lnSpc>
              <a:spcPct val="100000"/>
            </a:lnSpc>
            <a:spcBef>
              <a:spcPct val="0"/>
            </a:spcBef>
            <a:spcAft>
              <a:spcPct val="35000"/>
            </a:spcAft>
          </a:pPr>
          <a:r>
            <a:rPr lang="zh-CN" altLang="en-US" sz="3600" b="1" kern="1200" dirty="0">
              <a:sym typeface="+mn-ea"/>
            </a:rPr>
            <a:t>存在遮挡</a:t>
          </a:r>
          <a:r>
            <a:rPr lang="en-US" altLang="zh-CN" sz="3600" kern="1200" dirty="0">
              <a:sym typeface="+mn-ea"/>
            </a:rPr>
            <a:t>|</a:t>
          </a:r>
          <a:r>
            <a:rPr lang="zh-CN" altLang="en-US" sz="3600" b="1" kern="1200" dirty="0">
              <a:sym typeface="+mn-ea"/>
            </a:rPr>
            <a:t>特征偏心</a:t>
          </a:r>
          <a:endParaRPr lang="zh-CN" altLang="en-US" sz="3600" b="1" kern="1200"/>
        </a:p>
      </dsp:txBody>
      <dsp:txXfrm>
        <a:off x="0" y="195671"/>
        <a:ext cx="3784146" cy="1513659"/>
      </dsp:txXfrm>
    </dsp:sp>
    <dsp:sp modelId="{D3000CD6-B08B-4D3B-8D2A-7F1C26A23961}">
      <dsp:nvSpPr>
        <dsp:cNvPr id="0" name=""/>
        <dsp:cNvSpPr/>
      </dsp:nvSpPr>
      <dsp:spPr bwMode="white">
        <a:xfrm>
          <a:off x="3405732" y="195671"/>
          <a:ext cx="3784146" cy="151365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600200">
            <a:lnSpc>
              <a:spcPct val="100000"/>
            </a:lnSpc>
            <a:spcBef>
              <a:spcPct val="0"/>
            </a:spcBef>
            <a:spcAft>
              <a:spcPct val="35000"/>
            </a:spcAft>
          </a:pPr>
          <a:r>
            <a:rPr lang="zh-CN" altLang="en-US" sz="3600" b="1" kern="1200" dirty="0">
              <a:sym typeface="+mn-ea"/>
            </a:rPr>
            <a:t>特征与物体的最佳匹配</a:t>
          </a:r>
          <a:endParaRPr lang="zh-CN" altLang="en-US" sz="3600" b="1" kern="1200"/>
        </a:p>
      </dsp:txBody>
      <dsp:txXfrm>
        <a:off x="3405732" y="195671"/>
        <a:ext cx="3784146" cy="1513659"/>
      </dsp:txXfrm>
    </dsp:sp>
    <dsp:sp modelId="{74437C11-3810-488A-B265-8C8037793D77}">
      <dsp:nvSpPr>
        <dsp:cNvPr id="0" name=""/>
        <dsp:cNvSpPr/>
      </dsp:nvSpPr>
      <dsp:spPr bwMode="white">
        <a:xfrm>
          <a:off x="6811464" y="195671"/>
          <a:ext cx="3784146" cy="151365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hemeClr val="lt1"/>
        </a:lnRef>
        <a:fillRef idx="1">
          <a:schemeClr val="accent1"/>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600200">
            <a:lnSpc>
              <a:spcPct val="100000"/>
            </a:lnSpc>
            <a:spcBef>
              <a:spcPct val="0"/>
            </a:spcBef>
            <a:spcAft>
              <a:spcPct val="35000"/>
            </a:spcAft>
          </a:pPr>
          <a:r>
            <a:rPr lang="zh-CN" altLang="en-US" sz="3600" b="1" kern="1200" dirty="0">
              <a:sym typeface="+mn-ea"/>
            </a:rPr>
            <a:t>引入</a:t>
          </a:r>
        </a:p>
        <a:p>
          <a:pPr lvl="0" algn="ctr" defTabSz="1600200">
            <a:lnSpc>
              <a:spcPct val="100000"/>
            </a:lnSpc>
            <a:spcBef>
              <a:spcPct val="0"/>
            </a:spcBef>
            <a:spcAft>
              <a:spcPct val="35000"/>
            </a:spcAft>
          </a:pPr>
          <a:r>
            <a:rPr lang="zh-CN" altLang="en-US" sz="3600" b="1" kern="1200" dirty="0">
              <a:sym typeface="+mn-ea"/>
            </a:rPr>
            <a:t>似然估计</a:t>
          </a:r>
          <a:endParaRPr lang="zh-CN" altLang="en-US" sz="3600" b="1" kern="1200"/>
        </a:p>
      </dsp:txBody>
      <dsp:txXfrm>
        <a:off x="6811464" y="195671"/>
        <a:ext cx="3784146" cy="15136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AE918-ABC8-47B8-8DD8-96F195BFB5B5}">
      <dsp:nvSpPr>
        <dsp:cNvPr id="0" name=""/>
        <dsp:cNvSpPr/>
      </dsp:nvSpPr>
      <dsp:spPr>
        <a:xfrm rot="5400000">
          <a:off x="4828567" y="-1725223"/>
          <a:ext cx="1396945" cy="5201920"/>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100000"/>
            </a:lnSpc>
            <a:spcBef>
              <a:spcPct val="0"/>
            </a:spcBef>
            <a:spcAft>
              <a:spcPct val="15000"/>
            </a:spcAft>
            <a:buChar char="••"/>
          </a:pPr>
          <a:r>
            <a:rPr lang="zh-CN" altLang="en-US" sz="2100" b="1" kern="1200" dirty="0">
              <a:sym typeface="+mn-ea"/>
            </a:rPr>
            <a:t>RGB 图像和深度图是同时采集的</a:t>
          </a:r>
          <a:endParaRPr lang="zh-CN" altLang="en-US" sz="2100" b="1" kern="1200"/>
        </a:p>
        <a:p>
          <a:pPr marL="228600" lvl="1" indent="-228600" algn="l" defTabSz="933450">
            <a:lnSpc>
              <a:spcPct val="100000"/>
            </a:lnSpc>
            <a:spcBef>
              <a:spcPct val="0"/>
            </a:spcBef>
            <a:spcAft>
              <a:spcPct val="15000"/>
            </a:spcAft>
            <a:buChar char="••"/>
          </a:pPr>
          <a:r>
            <a:rPr lang="zh-CN" altLang="en-US" sz="2100" b="1" kern="1200" dirty="0">
              <a:sym typeface="+mn-ea"/>
            </a:rPr>
            <a:t>因此两者的像素之间存在一一对应关系</a:t>
          </a:r>
          <a:endParaRPr lang="zh-CN" altLang="en-US" sz="2100" b="1" kern="1200"/>
        </a:p>
      </dsp:txBody>
      <dsp:txXfrm rot="-5400000">
        <a:off x="2926080" y="245457"/>
        <a:ext cx="5133727" cy="1260559"/>
      </dsp:txXfrm>
    </dsp:sp>
    <dsp:sp modelId="{BD6C8DA9-0F3A-464E-ACD2-6660B6C6E5C4}">
      <dsp:nvSpPr>
        <dsp:cNvPr id="0" name=""/>
        <dsp:cNvSpPr/>
      </dsp:nvSpPr>
      <dsp:spPr>
        <a:xfrm>
          <a:off x="0" y="2645"/>
          <a:ext cx="2926080" cy="174618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100000"/>
            </a:lnSpc>
            <a:spcBef>
              <a:spcPct val="0"/>
            </a:spcBef>
            <a:spcAft>
              <a:spcPct val="35000"/>
            </a:spcAft>
          </a:pPr>
          <a:r>
            <a:rPr lang="zh-CN" altLang="en-US" sz="3300" kern="1200" dirty="0">
              <a:sym typeface="+mn-ea"/>
            </a:rPr>
            <a:t>深度图（Depth Map）</a:t>
          </a:r>
          <a:endParaRPr lang="zh-CN" altLang="en-US" sz="3300" kern="1200"/>
        </a:p>
      </dsp:txBody>
      <dsp:txXfrm>
        <a:off x="85242" y="87887"/>
        <a:ext cx="2755596" cy="1575697"/>
      </dsp:txXfrm>
    </dsp:sp>
    <dsp:sp modelId="{B1799245-8A88-4DFD-8913-C5C978690807}">
      <dsp:nvSpPr>
        <dsp:cNvPr id="0" name=""/>
        <dsp:cNvSpPr/>
      </dsp:nvSpPr>
      <dsp:spPr>
        <a:xfrm rot="5400000">
          <a:off x="4828567" y="108267"/>
          <a:ext cx="1396945" cy="5201920"/>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100000"/>
            </a:lnSpc>
            <a:spcBef>
              <a:spcPct val="0"/>
            </a:spcBef>
            <a:spcAft>
              <a:spcPct val="15000"/>
            </a:spcAft>
            <a:buChar char="••"/>
          </a:pPr>
          <a:r>
            <a:rPr lang="zh-CN" altLang="en-US" sz="2100" b="1" kern="1200" dirty="0">
              <a:sym typeface="+mn-ea"/>
            </a:rPr>
            <a:t>常由 (X,Y,Z) 表示的几何位置信息</a:t>
          </a:r>
          <a:endParaRPr lang="zh-CN" altLang="en-US" sz="2100" b="1" kern="1200"/>
        </a:p>
        <a:p>
          <a:pPr marL="228600" lvl="1" indent="-228600" algn="l" defTabSz="933450">
            <a:lnSpc>
              <a:spcPct val="100000"/>
            </a:lnSpc>
            <a:spcBef>
              <a:spcPct val="0"/>
            </a:spcBef>
            <a:spcAft>
              <a:spcPct val="15000"/>
            </a:spcAft>
            <a:buChar char="••"/>
          </a:pPr>
          <a:r>
            <a:rPr lang="zh-CN" altLang="en-US" sz="2100" b="1" kern="1200" dirty="0">
              <a:sym typeface="+mn-ea"/>
            </a:rPr>
            <a:t>每个点云还可能包含 RGB 颜色像素、灰度值、深度和法线</a:t>
          </a:r>
          <a:endParaRPr lang="zh-CN" altLang="en-US" sz="2100" b="1" kern="1200"/>
        </a:p>
      </dsp:txBody>
      <dsp:txXfrm rot="-5400000">
        <a:off x="2926080" y="2078948"/>
        <a:ext cx="5133727" cy="1260559"/>
      </dsp:txXfrm>
    </dsp:sp>
    <dsp:sp modelId="{F8FCFA27-1E37-47F3-819F-CCC620DE8027}">
      <dsp:nvSpPr>
        <dsp:cNvPr id="0" name=""/>
        <dsp:cNvSpPr/>
      </dsp:nvSpPr>
      <dsp:spPr>
        <a:xfrm>
          <a:off x="0" y="1836136"/>
          <a:ext cx="2926080" cy="174618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100000"/>
            </a:lnSpc>
            <a:spcBef>
              <a:spcPct val="0"/>
            </a:spcBef>
            <a:spcAft>
              <a:spcPct val="35000"/>
            </a:spcAft>
          </a:pPr>
          <a:r>
            <a:rPr lang="zh-CN" altLang="en-US" sz="3300" kern="1200" dirty="0">
              <a:sym typeface="+mn-ea"/>
            </a:rPr>
            <a:t>点云数据</a:t>
          </a:r>
          <a:endParaRPr lang="zh-CN" altLang="en-US" sz="3300" kern="1200"/>
        </a:p>
      </dsp:txBody>
      <dsp:txXfrm>
        <a:off x="85242" y="1921378"/>
        <a:ext cx="2755596" cy="1575697"/>
      </dsp:txXfrm>
    </dsp:sp>
    <dsp:sp modelId="{F00652BC-5530-4BD7-A5E2-D7101737A3B5}">
      <dsp:nvSpPr>
        <dsp:cNvPr id="0" name=""/>
        <dsp:cNvSpPr/>
      </dsp:nvSpPr>
      <dsp:spPr>
        <a:xfrm rot="5400000">
          <a:off x="4828567" y="1941758"/>
          <a:ext cx="1396945" cy="5201920"/>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100000"/>
            </a:lnSpc>
            <a:spcBef>
              <a:spcPct val="0"/>
            </a:spcBef>
            <a:spcAft>
              <a:spcPct val="15000"/>
            </a:spcAft>
            <a:buChar char="••"/>
          </a:pPr>
          <a:r>
            <a:rPr lang="zh-CN" altLang="en-US" sz="2100" b="1" kern="1200" dirty="0">
              <a:sym typeface="+mn-ea"/>
            </a:rPr>
            <a:t>仅靠雷达无法收集到用于检测和分类的信息</a:t>
          </a:r>
          <a:endParaRPr lang="zh-CN" altLang="en-US" sz="2100" b="1" kern="1200"/>
        </a:p>
        <a:p>
          <a:pPr marL="228600" lvl="1" indent="-228600" algn="l" defTabSz="933450">
            <a:lnSpc>
              <a:spcPct val="100000"/>
            </a:lnSpc>
            <a:spcBef>
              <a:spcPct val="0"/>
            </a:spcBef>
            <a:spcAft>
              <a:spcPct val="15000"/>
            </a:spcAft>
            <a:buChar char="••"/>
          </a:pPr>
          <a:r>
            <a:rPr lang="zh-CN" altLang="en-US" sz="2100" b="1" kern="1200" dirty="0">
              <a:sym typeface="+mn-ea"/>
            </a:rPr>
            <a:t>不同类型数据的融合是非常重要的</a:t>
          </a:r>
          <a:endParaRPr lang="zh-CN" altLang="en-US" sz="2100" kern="1200"/>
        </a:p>
      </dsp:txBody>
      <dsp:txXfrm rot="-5400000">
        <a:off x="2926080" y="3912439"/>
        <a:ext cx="5133727" cy="1260559"/>
      </dsp:txXfrm>
    </dsp:sp>
    <dsp:sp modelId="{F3A1F871-519C-4E76-89EE-B8DB3D0BD125}">
      <dsp:nvSpPr>
        <dsp:cNvPr id="0" name=""/>
        <dsp:cNvSpPr/>
      </dsp:nvSpPr>
      <dsp:spPr>
        <a:xfrm>
          <a:off x="0" y="3669627"/>
          <a:ext cx="2926080" cy="174618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730" tIns="62865" rIns="125730" bIns="62865" numCol="1" spcCol="1270" anchor="ctr" anchorCtr="0">
          <a:noAutofit/>
        </a:bodyPr>
        <a:lstStyle/>
        <a:p>
          <a:pPr lvl="0" algn="ctr" defTabSz="1466850">
            <a:lnSpc>
              <a:spcPct val="100000"/>
            </a:lnSpc>
            <a:spcBef>
              <a:spcPct val="0"/>
            </a:spcBef>
            <a:spcAft>
              <a:spcPct val="35000"/>
            </a:spcAft>
          </a:pPr>
          <a:r>
            <a:rPr lang="zh-CN" altLang="en-US" sz="3300" kern="1200" dirty="0">
              <a:sym typeface="+mn-ea"/>
            </a:rPr>
            <a:t>雷达数据</a:t>
          </a:r>
          <a:endParaRPr lang="zh-CN" altLang="en-US" sz="3300" kern="1200"/>
        </a:p>
      </dsp:txBody>
      <dsp:txXfrm>
        <a:off x="85242" y="3754869"/>
        <a:ext cx="2755596" cy="157569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1">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2020/12/24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过去</a:t>
            </a:r>
            <a:r>
              <a:rPr lang="en-US" altLang="zh-CN"/>
              <a:t>20</a:t>
            </a:r>
            <a:r>
              <a:rPr lang="zh-CN" altLang="en-US"/>
              <a:t>年中与目标检测相关的出版物数量的增长</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DSSD: Deconvolutional Single Shot Detector</a:t>
            </a:r>
          </a:p>
          <a:p>
            <a:endParaRPr lang="zh-CN" altLang="en-US"/>
          </a:p>
          <a:p>
            <a:r>
              <a:rPr lang="zh-CN" altLang="en-US"/>
              <a:t>FSSD：Feature Fusion Single Shot Multibox Detector</a:t>
            </a:r>
          </a:p>
          <a:p>
            <a:endParaRPr lang="zh-CN" altLang="en-US"/>
          </a:p>
          <a:p>
            <a:r>
              <a:rPr lang="zh-CN" altLang="en-US"/>
              <a:t>RefineDet： Single-Shot Refinement Neural Network for Object Detection</a:t>
            </a:r>
          </a:p>
          <a:p>
            <a:endParaRPr lang="zh-CN" altLang="en-US"/>
          </a:p>
          <a:p>
            <a:r>
              <a:rPr lang="zh-CN" altLang="en-US"/>
              <a:t>RfbNet：Receptive Field Block Net for Accurate and Fast Object Detection</a:t>
            </a:r>
          </a:p>
          <a:p>
            <a:endParaRPr lang="zh-CN" altLang="en-US"/>
          </a:p>
          <a:p>
            <a:r>
              <a:rPr lang="zh-CN" altLang="en-US"/>
              <a:t>M2Det： A Single-Shot Object Detector based on Multi-Level Feature Pyramid Network</a:t>
            </a:r>
          </a:p>
          <a:p>
            <a:endParaRPr lang="zh-CN" altLang="en-US"/>
          </a:p>
          <a:p>
            <a:r>
              <a:rPr lang="zh-CN" altLang="en-US"/>
              <a:t>Pelee：Pelee: A Real-Time Object Detection System on Mobile Devices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过去</a:t>
            </a:r>
            <a:r>
              <a:rPr lang="en-US" altLang="zh-CN"/>
              <a:t>20</a:t>
            </a:r>
            <a:r>
              <a:rPr lang="zh-CN" altLang="en-US"/>
              <a:t>年中与目标检测相关的出版物数量的增长</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t="23314" b="11916"/>
          <a:stretch>
            <a:fillRect/>
          </a:stretch>
        </p:blipFill>
        <p:spPr>
          <a:xfrm>
            <a:off x="0" y="2419349"/>
            <a:ext cx="12192000" cy="4438651"/>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图片排版-4">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2519"/>
            <a:ext cx="12192000" cy="6852961"/>
          </a:xfrm>
          <a:prstGeom prst="rect">
            <a:avLst/>
          </a:prstGeom>
        </p:spPr>
      </p:pic>
      <p:sp>
        <p:nvSpPr>
          <p:cNvPr id="5" name="Picture Placeholder 2"/>
          <p:cNvSpPr>
            <a:spLocks noGrp="1"/>
          </p:cNvSpPr>
          <p:nvPr>
            <p:ph type="pic" idx="12" hasCustomPrompt="1"/>
          </p:nvPr>
        </p:nvSpPr>
        <p:spPr>
          <a:xfrm>
            <a:off x="6096000" y="0"/>
            <a:ext cx="6096000"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Your Picture Here</a:t>
            </a:r>
            <a:endParaRPr lang="ko-KR"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66775"/>
          </a:xfrm>
        </p:spPr>
        <p:txBody>
          <a:bodyPr>
            <a:normAutofit/>
          </a:bodyPr>
          <a:lstStyle>
            <a:lvl1pPr>
              <a:defRPr sz="2800" b="1">
                <a:latin typeface="Times New Roman" panose="02020603050405020304" pitchFamily="18" charset="0"/>
                <a:ea typeface="黑体" panose="02010609060101010101" pitchFamily="49" charset="-122"/>
                <a:cs typeface="Times New Roman" panose="02020603050405020304" pitchFamily="18" charset="0"/>
              </a:defRPr>
            </a:lvl1pPr>
          </a:lstStyle>
          <a:p>
            <a:r>
              <a:rPr lang="zh-CN" altLang="en-US" dirty="0"/>
              <a:t>单击此处编辑母版标题样式</a:t>
            </a:r>
          </a:p>
        </p:txBody>
      </p:sp>
      <p:sp>
        <p:nvSpPr>
          <p:cNvPr id="3" name="内容占位符 2"/>
          <p:cNvSpPr>
            <a:spLocks noGrp="1"/>
          </p:cNvSpPr>
          <p:nvPr>
            <p:ph idx="1" hasCustomPrompt="1"/>
          </p:nvPr>
        </p:nvSpPr>
        <p:spPr>
          <a:xfrm>
            <a:off x="838200" y="1460500"/>
            <a:ext cx="10515600" cy="4351338"/>
          </a:xfrm>
        </p:spPr>
        <p:txBody>
          <a:bodyPr>
            <a:normAutofit/>
          </a:bodyPr>
          <a:lstStyle>
            <a:lvl1pPr>
              <a:defRPr sz="2400">
                <a:latin typeface="Times New Roman" panose="02020603050405020304" pitchFamily="18" charset="0"/>
                <a:ea typeface="宋体" panose="02010600030101010101" pitchFamily="2" charset="-122"/>
                <a:cs typeface="Times New Roman" panose="02020603050405020304" pitchFamily="18" charset="0"/>
              </a:defRPr>
            </a:lvl1pPr>
            <a:lvl2pPr>
              <a:defRPr sz="2400">
                <a:latin typeface="Times New Roman" panose="02020603050405020304" pitchFamily="18" charset="0"/>
                <a:ea typeface="宋体" panose="02010600030101010101" pitchFamily="2" charset="-122"/>
                <a:cs typeface="Times New Roman" panose="02020603050405020304" pitchFamily="18" charset="0"/>
              </a:defRPr>
            </a:lvl2pPr>
            <a:lvl3pPr>
              <a:defRPr sz="2400">
                <a:latin typeface="Times New Roman" panose="02020603050405020304" pitchFamily="18" charset="0"/>
                <a:ea typeface="宋体" panose="02010600030101010101" pitchFamily="2" charset="-122"/>
                <a:cs typeface="Times New Roman" panose="02020603050405020304" pitchFamily="18" charset="0"/>
              </a:defRPr>
            </a:lvl3pPr>
            <a:lvl4pPr>
              <a:defRPr sz="2400">
                <a:latin typeface="Times New Roman" panose="02020603050405020304" pitchFamily="18" charset="0"/>
                <a:ea typeface="宋体" panose="02010600030101010101" pitchFamily="2" charset="-122"/>
                <a:cs typeface="Times New Roman" panose="02020603050405020304" pitchFamily="18" charset="0"/>
              </a:defRPr>
            </a:lvl4pPr>
            <a:lvl5pPr>
              <a:defRPr sz="2400">
                <a:latin typeface="Times New Roman" panose="02020603050405020304" pitchFamily="18" charset="0"/>
                <a:ea typeface="宋体" panose="02010600030101010101" pitchFamily="2" charset="-122"/>
                <a:cs typeface="Times New Roman" panose="02020603050405020304" pitchFamily="18"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12409F-1F65-4AD7-9D3E-4FFA01842F2E}" type="datetimeFigureOut">
              <a:rPr lang="zh-CN" altLang="en-US" smtClean="0"/>
              <a:t>2020/12/24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F6226C-1CEB-466B-9F54-D6C54E25ED0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2409F-1F65-4AD7-9D3E-4FFA01842F2E}" type="datetimeFigureOut">
              <a:rPr lang="zh-CN" altLang="en-US" smtClean="0"/>
              <a:t>2020/12/24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6226C-1CEB-466B-9F54-D6C54E25ED0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25.png"/><Relationship Id="rId4" Type="http://schemas.openxmlformats.org/officeDocument/2006/relationships/image" Target="../media/image24.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image" Target="../media/image27.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6.wmf"/><Relationship Id="rId4" Type="http://schemas.openxmlformats.org/officeDocument/2006/relationships/oleObject" Target="../embeddings/oleObject2.bin"/><Relationship Id="rId9" Type="http://schemas.openxmlformats.org/officeDocument/2006/relationships/image" Target="../media/image28.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4.png"/><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2.xml"/><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69675" y="2690176"/>
            <a:ext cx="5817870" cy="583565"/>
          </a:xfrm>
          <a:prstGeom prst="rect">
            <a:avLst/>
          </a:prstGeom>
          <a:noFill/>
        </p:spPr>
        <p:txBody>
          <a:bodyPr wrap="square" rtlCol="0">
            <a:spAutoFit/>
          </a:bodyPr>
          <a:lstStyle/>
          <a:p>
            <a:pPr algn="r"/>
            <a:r>
              <a:rPr lang="zh-CN" altLang="en-US" sz="3200" b="1" dirty="0">
                <a:solidFill>
                  <a:srgbClr val="3563A8"/>
                </a:solidFill>
                <a:latin typeface="Microsoft JhengHei UI Light" panose="020B0304030504040204" pitchFamily="34" charset="-120"/>
                <a:ea typeface="Microsoft JhengHei UI" panose="020B0604030504040204" pitchFamily="34" charset="-120"/>
              </a:rPr>
              <a:t>计算机图像实体检测</a:t>
            </a:r>
          </a:p>
        </p:txBody>
      </p:sp>
      <p:cxnSp>
        <p:nvCxnSpPr>
          <p:cNvPr id="3" name="直接连接符 2"/>
          <p:cNvCxnSpPr/>
          <p:nvPr/>
        </p:nvCxnSpPr>
        <p:spPr>
          <a:xfrm>
            <a:off x="2996454" y="3400754"/>
            <a:ext cx="6466114"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096149" y="3400917"/>
            <a:ext cx="6591091" cy="1137285"/>
          </a:xfrm>
          <a:prstGeom prst="rect">
            <a:avLst/>
          </a:prstGeom>
          <a:noFill/>
        </p:spPr>
        <p:txBody>
          <a:bodyPr wrap="square" rtlCol="0">
            <a:spAutoFit/>
          </a:bodyPr>
          <a:lstStyle/>
          <a:p>
            <a:pPr algn="r">
              <a:lnSpc>
                <a:spcPct val="170000"/>
              </a:lnSpc>
            </a:pPr>
            <a:r>
              <a:rPr lang="zh-CN" altLang="en-US" sz="2000" b="1" dirty="0">
                <a:solidFill>
                  <a:srgbClr val="3563A8"/>
                </a:solidFill>
                <a:latin typeface="Microsoft JhengHei UI Light" panose="020B0304030504040204" pitchFamily="34" charset="-120"/>
                <a:ea typeface="Microsoft JhengHei UI" panose="020B0604030504040204" pitchFamily="34" charset="-120"/>
              </a:rPr>
              <a:t>汇报人：吴瑕  刘力源 王铭洋 郭建伟 庞逸群  张祎    </a:t>
            </a:r>
          </a:p>
          <a:p>
            <a:pPr algn="r">
              <a:lnSpc>
                <a:spcPct val="170000"/>
              </a:lnSpc>
            </a:pPr>
            <a:r>
              <a:rPr lang="zh-CN" altLang="en-US" sz="2000" b="1" dirty="0">
                <a:solidFill>
                  <a:srgbClr val="3563A8"/>
                </a:solidFill>
                <a:latin typeface="Microsoft JhengHei UI Light" panose="020B0304030504040204" pitchFamily="34" charset="-120"/>
                <a:ea typeface="Microsoft JhengHei UI" panose="020B0604030504040204" pitchFamily="34" charset="-120"/>
              </a:rPr>
              <a:t>时间：</a:t>
            </a:r>
            <a:r>
              <a:rPr lang="en-US" altLang="zh-CN" sz="2000" b="1" dirty="0">
                <a:solidFill>
                  <a:srgbClr val="3563A8"/>
                </a:solidFill>
                <a:latin typeface="Microsoft JhengHei UI Light" panose="020B0304030504040204" pitchFamily="34" charset="-120"/>
                <a:ea typeface="Microsoft JhengHei UI" panose="020B0604030504040204" pitchFamily="34" charset="-120"/>
              </a:rPr>
              <a:t>2020/12/17</a:t>
            </a:r>
          </a:p>
        </p:txBody>
      </p:sp>
      <p:sp>
        <p:nvSpPr>
          <p:cNvPr id="5" name="矩形 4"/>
          <p:cNvSpPr/>
          <p:nvPr/>
        </p:nvSpPr>
        <p:spPr>
          <a:xfrm>
            <a:off x="5546558" y="1956816"/>
            <a:ext cx="3934298" cy="584775"/>
          </a:xfrm>
          <a:prstGeom prst="rect">
            <a:avLst/>
          </a:prstGeom>
          <a:solidFill>
            <a:srgbClr val="3563A8"/>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rIns="288000" rtlCol="0" anchor="ctr"/>
          <a:lstStyle/>
          <a:p>
            <a:pPr algn="dist"/>
            <a:r>
              <a:rPr lang="zh-CN" altLang="en-US" sz="3200" dirty="0">
                <a:solidFill>
                  <a:schemeClr val="bg1"/>
                </a:solidFill>
              </a:rPr>
              <a:t>大数据分析与应用</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25000"/>
                                  </p:iterate>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
                                        </p:tgtEl>
                                        <p:attrNameLst>
                                          <p:attrName>ppt_y</p:attrName>
                                        </p:attrNameLst>
                                      </p:cBhvr>
                                      <p:tavLst>
                                        <p:tav tm="0">
                                          <p:val>
                                            <p:strVal val="#ppt_y"/>
                                          </p:val>
                                        </p:tav>
                                        <p:tav tm="100000">
                                          <p:val>
                                            <p:strVal val="#ppt_y"/>
                                          </p:val>
                                        </p:tav>
                                      </p:tavLst>
                                    </p:anim>
                                    <p:anim calcmode="lin" valueType="num">
                                      <p:cBhvr>
                                        <p:cTn id="1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4589145" cy="521970"/>
            <a:chOff x="111648" y="192948"/>
            <a:chExt cx="3284133"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目标检测介绍</a:t>
              </a:r>
            </a:p>
          </p:txBody>
        </p:sp>
        <p:sp>
          <p:nvSpPr>
            <p:cNvPr id="45" name="文本框 44"/>
            <p:cNvSpPr txBox="1"/>
            <p:nvPr/>
          </p:nvSpPr>
          <p:spPr>
            <a:xfrm>
              <a:off x="1659876" y="192948"/>
              <a:ext cx="1735905"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深度学习时期</a:t>
              </a:r>
            </a:p>
          </p:txBody>
        </p:sp>
      </p:grpSp>
      <p:sp>
        <p:nvSpPr>
          <p:cNvPr id="12" name="文本框 11"/>
          <p:cNvSpPr txBox="1"/>
          <p:nvPr/>
        </p:nvSpPr>
        <p:spPr>
          <a:xfrm>
            <a:off x="1104265" y="935355"/>
            <a:ext cx="9983470" cy="3963035"/>
          </a:xfrm>
          <a:prstGeom prst="rect">
            <a:avLst/>
          </a:prstGeom>
          <a:noFill/>
        </p:spPr>
        <p:txBody>
          <a:bodyPr wrap="square" rtlCol="0">
            <a:spAutoFit/>
          </a:bodyPr>
          <a:lstStyle/>
          <a:p>
            <a:pPr algn="l">
              <a:lnSpc>
                <a:spcPct val="130000"/>
              </a:lnSpc>
            </a:pPr>
            <a:r>
              <a:rPr lang="zh-CN" altLang="en-US" sz="2000" dirty="0"/>
              <a:t>由于深卷积网络能够学习图像的鲁棒性和高层次特征表示，</a:t>
            </a:r>
            <a:r>
              <a:rPr lang="zh-CN" altLang="en-US" sz="2000" b="1" dirty="0"/>
              <a:t>在2014年，</a:t>
            </a:r>
            <a:r>
              <a:rPr lang="en-US" altLang="zh-CN" sz="2000" b="1" dirty="0"/>
              <a:t>R</a:t>
            </a:r>
            <a:r>
              <a:rPr lang="zh-CN" altLang="en-US" sz="2000" b="1" dirty="0"/>
              <a:t>CNN被提出了</a:t>
            </a:r>
            <a:r>
              <a:rPr lang="zh-CN" altLang="en-US" sz="2000" dirty="0"/>
              <a:t>。从那时起，目标检测开始以前所未有的速度发展。</a:t>
            </a:r>
          </a:p>
          <a:p>
            <a:pPr algn="l">
              <a:lnSpc>
                <a:spcPct val="130000"/>
              </a:lnSpc>
            </a:pPr>
            <a:endParaRPr lang="zh-CN" altLang="en-US" sz="2000" dirty="0"/>
          </a:p>
          <a:p>
            <a:pPr algn="l">
              <a:lnSpc>
                <a:spcPct val="140000"/>
              </a:lnSpc>
            </a:pPr>
            <a:r>
              <a:rPr lang="zh-CN" altLang="en-US" sz="2400" b="1" dirty="0"/>
              <a:t>基于深度学习</a:t>
            </a:r>
            <a:r>
              <a:rPr lang="zh-CN" altLang="en-US" sz="2000" dirty="0"/>
              <a:t>的阶段，目标检测任务可分为两个关键任务：</a:t>
            </a:r>
            <a:r>
              <a:rPr lang="zh-CN" altLang="en-US" sz="2000" b="1" dirty="0"/>
              <a:t>目标分类</a:t>
            </a:r>
            <a:r>
              <a:rPr lang="zh-CN" altLang="en-US" sz="2000" dirty="0"/>
              <a:t>和</a:t>
            </a:r>
            <a:r>
              <a:rPr lang="zh-CN" altLang="en-US" sz="2000" b="1" dirty="0"/>
              <a:t>目标定位</a:t>
            </a:r>
            <a:r>
              <a:rPr lang="zh-CN" altLang="en-US" sz="2000" dirty="0"/>
              <a:t>。</a:t>
            </a:r>
            <a:r>
              <a:rPr lang="zh-CN" altLang="en-US" sz="2000" b="1" dirty="0"/>
              <a:t>（</a:t>
            </a:r>
            <a:r>
              <a:rPr lang="en-US" altLang="zh-CN" sz="2000" b="1" dirty="0"/>
              <a:t>1</a:t>
            </a:r>
            <a:r>
              <a:rPr lang="zh-CN" altLang="en-US" sz="2000" b="1" dirty="0"/>
              <a:t>）目标分类任务</a:t>
            </a:r>
            <a:r>
              <a:rPr lang="zh-CN" altLang="en-US" sz="2000" dirty="0"/>
              <a:t>负责判断输入图像或所选择图像区域（Proposals）中是否有感兴趣类别的物体出现，输出</a:t>
            </a:r>
            <a:r>
              <a:rPr lang="zh-CN" altLang="en-US" sz="2000" b="1" dirty="0"/>
              <a:t>一系列带分数的标签</a:t>
            </a:r>
            <a:r>
              <a:rPr lang="zh-CN" altLang="en-US" sz="2000" dirty="0"/>
              <a:t>表明物体出现在图像区域中的</a:t>
            </a:r>
            <a:r>
              <a:rPr lang="zh-CN" altLang="en-US" sz="2000" b="1" dirty="0"/>
              <a:t>可能性</a:t>
            </a:r>
            <a:r>
              <a:rPr lang="zh-CN" altLang="en-US" sz="2000" dirty="0"/>
              <a:t>；</a:t>
            </a:r>
          </a:p>
          <a:p>
            <a:pPr algn="l">
              <a:lnSpc>
                <a:spcPct val="140000"/>
              </a:lnSpc>
            </a:pPr>
            <a:r>
              <a:rPr lang="zh-CN" altLang="en-US" sz="2000" b="1" dirty="0"/>
              <a:t>（</a:t>
            </a:r>
            <a:r>
              <a:rPr lang="en-US" altLang="zh-CN" sz="2000" b="1" dirty="0"/>
              <a:t>2</a:t>
            </a:r>
            <a:r>
              <a:rPr lang="zh-CN" altLang="en-US" sz="2000" b="1" dirty="0"/>
              <a:t>）目标定位任务</a:t>
            </a:r>
            <a:r>
              <a:rPr lang="zh-CN" altLang="en-US" sz="2000" dirty="0"/>
              <a:t>负责确定图像区域中物体的位置和范围，输出物体的包围盒、物体中心或物体的闭合边界等，通常使用方形包围盒，即</a:t>
            </a:r>
            <a:r>
              <a:rPr lang="zh-CN" altLang="en-US" sz="2000" b="1" dirty="0"/>
              <a:t>Bounding Box</a:t>
            </a:r>
            <a:r>
              <a:rPr lang="zh-CN" altLang="en-US" sz="2000" dirty="0"/>
              <a:t>用来表示物体的位置信息。</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5057141" cy="521970"/>
            <a:chOff x="111648" y="192948"/>
            <a:chExt cx="3619045"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目标检测介绍</a:t>
              </a:r>
            </a:p>
          </p:txBody>
        </p:sp>
        <p:sp>
          <p:nvSpPr>
            <p:cNvPr id="45" name="文本框 44"/>
            <p:cNvSpPr txBox="1"/>
            <p:nvPr/>
          </p:nvSpPr>
          <p:spPr>
            <a:xfrm>
              <a:off x="1659876" y="192948"/>
              <a:ext cx="2070817"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深度学习时期</a:t>
              </a:r>
            </a:p>
          </p:txBody>
        </p:sp>
      </p:grpSp>
      <p:sp>
        <p:nvSpPr>
          <p:cNvPr id="12" name="文本框 11"/>
          <p:cNvSpPr txBox="1"/>
          <p:nvPr/>
        </p:nvSpPr>
        <p:spPr>
          <a:xfrm>
            <a:off x="1104265" y="1124585"/>
            <a:ext cx="9983470" cy="5262245"/>
          </a:xfrm>
          <a:prstGeom prst="rect">
            <a:avLst/>
          </a:prstGeom>
          <a:noFill/>
        </p:spPr>
        <p:txBody>
          <a:bodyPr wrap="square" rtlCol="0">
            <a:spAutoFit/>
          </a:bodyPr>
          <a:lstStyle/>
          <a:p>
            <a:pPr algn="l">
              <a:lnSpc>
                <a:spcPct val="130000"/>
              </a:lnSpc>
            </a:pPr>
            <a:r>
              <a:rPr sz="2000" dirty="0"/>
              <a:t>目标检测可以</a:t>
            </a:r>
            <a:r>
              <a:rPr sz="2000" b="1" dirty="0"/>
              <a:t>分为两类</a:t>
            </a:r>
            <a:r>
              <a:rPr sz="2000" dirty="0"/>
              <a:t>：</a:t>
            </a:r>
            <a:r>
              <a:rPr sz="2000" b="1" dirty="0"/>
              <a:t>双级检测（two-stage detection）</a:t>
            </a:r>
            <a:r>
              <a:rPr sz="2000" dirty="0"/>
              <a:t>和</a:t>
            </a:r>
            <a:r>
              <a:rPr sz="2000" b="1" dirty="0"/>
              <a:t>单级检测（one-stage detection）</a:t>
            </a:r>
            <a:r>
              <a:rPr sz="2000" dirty="0"/>
              <a:t>。</a:t>
            </a:r>
          </a:p>
          <a:p>
            <a:pPr algn="l">
              <a:lnSpc>
                <a:spcPct val="130000"/>
              </a:lnSpc>
            </a:pPr>
            <a:r>
              <a:rPr lang="zh-CN" sz="2000" b="1" dirty="0"/>
              <a:t>（</a:t>
            </a:r>
            <a:r>
              <a:rPr lang="en-US" altLang="zh-CN" sz="2000" b="1" dirty="0"/>
              <a:t>1</a:t>
            </a:r>
            <a:r>
              <a:rPr lang="zh-CN" altLang="en-US" sz="2000" b="1" dirty="0"/>
              <a:t>）</a:t>
            </a:r>
            <a:r>
              <a:rPr sz="2000" b="1" dirty="0"/>
              <a:t>双级检测</a:t>
            </a:r>
            <a:r>
              <a:rPr sz="2000" dirty="0"/>
              <a:t>将检测框定为一个</a:t>
            </a:r>
            <a:r>
              <a:rPr sz="2000" b="1" dirty="0"/>
              <a:t>“从粗到细”</a:t>
            </a:r>
            <a:r>
              <a:rPr sz="2000" dirty="0"/>
              <a:t>的过程</a:t>
            </a:r>
            <a:r>
              <a:rPr lang="zh-CN" sz="2000" dirty="0"/>
              <a:t>。</a:t>
            </a:r>
            <a:r>
              <a:rPr sz="2000" dirty="0"/>
              <a:t>问题分为两个阶段，首先</a:t>
            </a:r>
            <a:r>
              <a:rPr lang="zh-CN" sz="2000" dirty="0"/>
              <a:t>是</a:t>
            </a:r>
            <a:r>
              <a:rPr sz="2000" b="1" dirty="0"/>
              <a:t>产生候选区域（Region Proposals）</a:t>
            </a:r>
            <a:r>
              <a:rPr sz="2000" dirty="0"/>
              <a:t>，包含目标大概的位置信息，然后对候选区域进行</a:t>
            </a:r>
            <a:r>
              <a:rPr sz="2000" b="1" dirty="0"/>
              <a:t>分类和位置精修</a:t>
            </a:r>
            <a:r>
              <a:rPr lang="zh-CN" sz="2000" b="1" dirty="0"/>
              <a:t>。</a:t>
            </a:r>
            <a:r>
              <a:rPr sz="2000" b="1" dirty="0"/>
              <a:t>典型算法</a:t>
            </a:r>
            <a:r>
              <a:rPr sz="2000" dirty="0"/>
              <a:t>有</a:t>
            </a:r>
            <a:r>
              <a:rPr sz="2000" b="1" dirty="0"/>
              <a:t>RCNN</a:t>
            </a:r>
            <a:r>
              <a:rPr sz="2000" dirty="0"/>
              <a:t>（2014年）、SPPNet（2014年）、Fast</a:t>
            </a:r>
            <a:r>
              <a:rPr lang="en-US" sz="2000" dirty="0"/>
              <a:t>-</a:t>
            </a:r>
            <a:r>
              <a:rPr sz="2000" dirty="0"/>
              <a:t>RCNN（2015年）、FPN（2017年）。</a:t>
            </a:r>
          </a:p>
          <a:p>
            <a:pPr algn="l">
              <a:lnSpc>
                <a:spcPct val="130000"/>
              </a:lnSpc>
            </a:pPr>
            <a:r>
              <a:rPr lang="zh-CN" sz="2000" b="1" dirty="0"/>
              <a:t>（</a:t>
            </a:r>
            <a:r>
              <a:rPr lang="en-US" altLang="zh-CN" sz="2000" b="1" dirty="0"/>
              <a:t>2</a:t>
            </a:r>
            <a:r>
              <a:rPr lang="zh-CN" altLang="en-US" sz="2000" b="1" dirty="0"/>
              <a:t>）</a:t>
            </a:r>
            <a:r>
              <a:rPr sz="2000" b="1" dirty="0"/>
              <a:t>单级检测</a:t>
            </a:r>
            <a:r>
              <a:rPr sz="2000" dirty="0"/>
              <a:t>将其定义为</a:t>
            </a:r>
            <a:r>
              <a:rPr sz="2000" b="1" dirty="0"/>
              <a:t>“一步到位”</a:t>
            </a:r>
            <a:r>
              <a:rPr sz="2000" dirty="0"/>
              <a:t>，即</a:t>
            </a:r>
            <a:r>
              <a:rPr sz="2000" b="1" dirty="0"/>
              <a:t>不需要产生候选区域</a:t>
            </a:r>
            <a:r>
              <a:rPr sz="2000" dirty="0"/>
              <a:t>，可以直接产生物体的类别概率和位置坐标值</a:t>
            </a:r>
            <a:r>
              <a:rPr lang="zh-CN" sz="2000" dirty="0"/>
              <a:t>。</a:t>
            </a:r>
            <a:r>
              <a:rPr sz="2000" b="1" dirty="0"/>
              <a:t>典型算法</a:t>
            </a:r>
            <a:r>
              <a:rPr sz="2000" dirty="0"/>
              <a:t>有</a:t>
            </a:r>
            <a:r>
              <a:rPr sz="2000" b="1" dirty="0"/>
              <a:t>You Only Look Once（YOLO）</a:t>
            </a:r>
            <a:r>
              <a:rPr sz="2000" dirty="0"/>
              <a:t>（2015年）、</a:t>
            </a:r>
            <a:r>
              <a:rPr sz="2000" b="1" dirty="0"/>
              <a:t>Single Shot MultiBox Detector（SSD）</a:t>
            </a:r>
            <a:r>
              <a:rPr sz="2000" dirty="0"/>
              <a:t>（2015年）、RetinaNet（2017年）。</a:t>
            </a:r>
          </a:p>
          <a:p>
            <a:pPr algn="l">
              <a:lnSpc>
                <a:spcPct val="130000"/>
              </a:lnSpc>
            </a:pPr>
            <a:endParaRPr sz="2000" dirty="0"/>
          </a:p>
          <a:p>
            <a:pPr algn="l">
              <a:lnSpc>
                <a:spcPct val="130000"/>
              </a:lnSpc>
            </a:pPr>
            <a:endParaRPr sz="2000" dirty="0"/>
          </a:p>
          <a:p>
            <a:pPr algn="l">
              <a:lnSpc>
                <a:spcPct val="130000"/>
              </a:lnSpc>
            </a:pPr>
            <a:r>
              <a:rPr sz="2000" dirty="0"/>
              <a:t>一般情况下，Two-Stage算法在</a:t>
            </a:r>
            <a:r>
              <a:rPr sz="2000" b="1" dirty="0"/>
              <a:t>准确度</a:t>
            </a:r>
            <a:r>
              <a:rPr sz="2000" dirty="0"/>
              <a:t>上有优势，而One-Stage算法在</a:t>
            </a:r>
            <a:r>
              <a:rPr sz="2000" b="1" dirty="0"/>
              <a:t>速度</a:t>
            </a:r>
            <a:r>
              <a:rPr sz="2000" dirty="0"/>
              <a:t>上有优势。</a:t>
            </a:r>
          </a:p>
          <a:p>
            <a:pPr algn="l">
              <a:lnSpc>
                <a:spcPct val="120000"/>
              </a:lnSpc>
            </a:pPr>
            <a:endParaRPr sz="2000"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80955" y="2295319"/>
            <a:ext cx="5817870" cy="521970"/>
          </a:xfrm>
          <a:prstGeom prst="rect">
            <a:avLst/>
          </a:prstGeom>
          <a:noFill/>
        </p:spPr>
        <p:txBody>
          <a:bodyPr wrap="square" rtlCol="0">
            <a:spAutoFit/>
          </a:bodyPr>
          <a:lstStyle/>
          <a:p>
            <a:pPr algn="r"/>
            <a:r>
              <a:rPr lang="en-US" altLang="zh-CN" sz="2800" dirty="0">
                <a:solidFill>
                  <a:srgbClr val="3563A8"/>
                </a:solidFill>
                <a:latin typeface="Microsoft JhengHei UI Light" panose="020B0304030504040204" pitchFamily="34" charset="-120"/>
                <a:ea typeface="Microsoft JhengHei UI" panose="020B0604030504040204" pitchFamily="34" charset="-120"/>
              </a:rPr>
              <a:t>R-CNN</a:t>
            </a:r>
            <a:r>
              <a:rPr lang="zh-CN" altLang="en-US" sz="2800" dirty="0">
                <a:solidFill>
                  <a:srgbClr val="3563A8"/>
                </a:solidFill>
                <a:latin typeface="Microsoft JhengHei UI Light" panose="020B0304030504040204" pitchFamily="34" charset="-120"/>
                <a:ea typeface="Microsoft JhengHei UI" panose="020B0604030504040204" pitchFamily="34" charset="-120"/>
              </a:rPr>
              <a:t>介绍</a:t>
            </a:r>
          </a:p>
        </p:txBody>
      </p:sp>
      <p:cxnSp>
        <p:nvCxnSpPr>
          <p:cNvPr id="4" name="直接连接符 3"/>
          <p:cNvCxnSpPr/>
          <p:nvPr/>
        </p:nvCxnSpPr>
        <p:spPr>
          <a:xfrm>
            <a:off x="3291840" y="2913777"/>
            <a:ext cx="4978969"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8519401" y="2403223"/>
            <a:ext cx="1128220" cy="1683970"/>
            <a:chOff x="8537689" y="2340869"/>
            <a:chExt cx="1128220" cy="1683970"/>
          </a:xfrm>
        </p:grpSpPr>
        <p:sp>
          <p:nvSpPr>
            <p:cNvPr id="2" name="文本框 1"/>
            <p:cNvSpPr txBox="1"/>
            <p:nvPr/>
          </p:nvSpPr>
          <p:spPr>
            <a:xfrm>
              <a:off x="8537689" y="3563174"/>
              <a:ext cx="1128220" cy="461665"/>
            </a:xfrm>
            <a:prstGeom prst="rect">
              <a:avLst/>
            </a:prstGeom>
            <a:noFill/>
          </p:spPr>
          <p:txBody>
            <a:bodyPr wrap="square" rtlCol="0">
              <a:spAutoFit/>
            </a:bodyPr>
            <a:lstStyle/>
            <a:p>
              <a:pPr algn="dist"/>
              <a:r>
                <a:rPr lang="en-US" altLang="zh-CN" sz="2400" dirty="0">
                  <a:solidFill>
                    <a:srgbClr val="3563A8"/>
                  </a:solidFill>
                </a:rPr>
                <a:t>PART</a:t>
              </a:r>
              <a:endParaRPr lang="zh-CN" altLang="en-US" sz="2400" dirty="0">
                <a:solidFill>
                  <a:srgbClr val="3563A8"/>
                </a:solidFill>
              </a:endParaRPr>
            </a:p>
          </p:txBody>
        </p:sp>
        <p:sp>
          <p:nvSpPr>
            <p:cNvPr id="8" name="矩形 7"/>
            <p:cNvSpPr/>
            <p:nvPr/>
          </p:nvSpPr>
          <p:spPr>
            <a:xfrm>
              <a:off x="8598879" y="2340869"/>
              <a:ext cx="1005840" cy="1185729"/>
            </a:xfrm>
            <a:prstGeom prst="rect">
              <a:avLst/>
            </a:prstGeom>
            <a:solidFill>
              <a:srgbClr val="35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t>02</a:t>
              </a:r>
              <a:endParaRPr lang="zh-CN" altLang="en-US" sz="4800" dirty="0"/>
            </a:p>
          </p:txBody>
        </p:sp>
      </p:grpSp>
      <p:grpSp>
        <p:nvGrpSpPr>
          <p:cNvPr id="12" name="组合 11"/>
          <p:cNvGrpSpPr/>
          <p:nvPr/>
        </p:nvGrpSpPr>
        <p:grpSpPr>
          <a:xfrm>
            <a:off x="116474" y="147812"/>
            <a:ext cx="2769158" cy="320040"/>
            <a:chOff x="116474" y="147812"/>
            <a:chExt cx="2769158" cy="320040"/>
          </a:xfrm>
        </p:grpSpPr>
        <p:cxnSp>
          <p:nvCxnSpPr>
            <p:cNvPr id="13" name="直接连接符 12"/>
            <p:cNvCxnSpPr/>
            <p:nvPr/>
          </p:nvCxnSpPr>
          <p:spPr>
            <a:xfrm>
              <a:off x="1611727" y="147812"/>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16474" y="169333"/>
              <a:ext cx="492443" cy="276999"/>
            </a:xfrm>
            <a:prstGeom prst="rect">
              <a:avLst/>
            </a:prstGeom>
            <a:noFill/>
          </p:spPr>
          <p:txBody>
            <a:bodyPr wrap="none" rtlCol="0">
              <a:spAutoFit/>
            </a:bodyPr>
            <a:lstStyle/>
            <a:p>
              <a:r>
                <a:rPr lang="zh-CN" altLang="en-US" sz="1200" dirty="0">
                  <a:solidFill>
                    <a:srgbClr val="3563A8"/>
                  </a:solidFill>
                  <a:latin typeface="+mj-lt"/>
                  <a:ea typeface="Arial Unicode MS" panose="020B0604020202020204" pitchFamily="34" charset="-122"/>
                  <a:cs typeface="Arial Unicode MS" panose="020B0604020202020204" pitchFamily="34" charset="-122"/>
                </a:rPr>
                <a:t>目录</a:t>
              </a:r>
            </a:p>
          </p:txBody>
        </p:sp>
        <p:sp>
          <p:nvSpPr>
            <p:cNvPr id="15" name="文本框 14"/>
            <p:cNvSpPr txBox="1"/>
            <p:nvPr/>
          </p:nvSpPr>
          <p:spPr>
            <a:xfrm>
              <a:off x="1636572" y="169333"/>
              <a:ext cx="1249060" cy="276999"/>
            </a:xfrm>
            <a:prstGeom prst="rect">
              <a:avLst/>
            </a:prstGeom>
            <a:noFill/>
          </p:spPr>
          <p:txBody>
            <a:bodyPr wrap="none" rtlCol="0">
              <a:spAutoFit/>
            </a:bodyPr>
            <a:lstStyle/>
            <a:p>
              <a:r>
                <a:rPr lang="en-US" altLang="zh-CN" sz="1200" dirty="0">
                  <a:solidFill>
                    <a:schemeClr val="bg1">
                      <a:lumMod val="50000"/>
                    </a:schemeClr>
                  </a:solidFill>
                  <a:latin typeface="+mj-lt"/>
                  <a:ea typeface="Arial Unicode MS" panose="020B0604020202020204" pitchFamily="34" charset="-122"/>
                  <a:cs typeface="Arial Unicode MS" panose="020B0604020202020204" pitchFamily="34" charset="-122"/>
                </a:rPr>
                <a:t>POWER POINT</a:t>
              </a:r>
              <a:endParaRPr lang="zh-CN" altLang="en-US" sz="1200"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p:sp>
        <p:nvSpPr>
          <p:cNvPr id="11" name="文本框 10"/>
          <p:cNvSpPr txBox="1"/>
          <p:nvPr/>
        </p:nvSpPr>
        <p:spPr>
          <a:xfrm>
            <a:off x="2544379" y="3009016"/>
            <a:ext cx="5817870" cy="459485"/>
          </a:xfrm>
          <a:prstGeom prst="rect">
            <a:avLst/>
          </a:prstGeom>
          <a:noFill/>
        </p:spPr>
        <p:txBody>
          <a:bodyPr wrap="square" rtlCol="0">
            <a:spAutoFit/>
          </a:bodyPr>
          <a:lstStyle/>
          <a:p>
            <a:pPr lvl="2" algn="r">
              <a:lnSpc>
                <a:spcPct val="150000"/>
              </a:lnSpc>
            </a:pPr>
            <a:r>
              <a:rPr lang="en-US" altLang="zh-CN" dirty="0">
                <a:solidFill>
                  <a:schemeClr val="tx2">
                    <a:lumMod val="75000"/>
                  </a:schemeClr>
                </a:solidFill>
                <a:latin typeface="Microsoft JhengHei UI Light" panose="020B0304030504040204" pitchFamily="34" charset="-120"/>
                <a:ea typeface="Microsoft JhengHei UI" panose="020B0604030504040204" pitchFamily="34" charset="-120"/>
              </a:rPr>
              <a:t>3120200793 </a:t>
            </a:r>
            <a:r>
              <a:rPr lang="zh-CN" altLang="en-US" dirty="0">
                <a:solidFill>
                  <a:schemeClr val="tx2">
                    <a:lumMod val="75000"/>
                  </a:schemeClr>
                </a:solidFill>
                <a:latin typeface="Microsoft JhengHei UI Light" panose="020B0304030504040204" pitchFamily="34" charset="-120"/>
                <a:ea typeface="Microsoft JhengHei UI" panose="020B0604030504040204" pitchFamily="34" charset="-120"/>
              </a:rPr>
              <a:t>刘力源</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250"/>
                                        <p:tgtEl>
                                          <p:spTgt spid="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p:nvPr/>
        </p:nvSpPr>
        <p:spPr>
          <a:xfrm>
            <a:off x="619976" y="1108101"/>
            <a:ext cx="10810019" cy="23208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R-CNN</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算法是由</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2014</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一篇经典会议文献里提出，特点就是将区域特征和卷积神经网络方法结合起来，属于</a:t>
            </a:r>
            <a:r>
              <a:rPr lang="en-US" altLang="zh-CN"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Two-stage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方法。</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图片 6"/>
          <p:cNvPicPr/>
          <p:nvPr/>
        </p:nvPicPr>
        <p:blipFill>
          <a:blip r:embed="rId2"/>
          <a:stretch>
            <a:fillRect/>
          </a:stretch>
        </p:blipFill>
        <p:spPr>
          <a:xfrm>
            <a:off x="3124121" y="2518932"/>
            <a:ext cx="8697329" cy="2966105"/>
          </a:xfrm>
          <a:prstGeom prst="rect">
            <a:avLst/>
          </a:prstGeom>
        </p:spPr>
      </p:pic>
      <p:grpSp>
        <p:nvGrpSpPr>
          <p:cNvPr id="8" name="组合 7"/>
          <p:cNvGrpSpPr/>
          <p:nvPr/>
        </p:nvGrpSpPr>
        <p:grpSpPr>
          <a:xfrm>
            <a:off x="126644" y="192948"/>
            <a:ext cx="4782240" cy="526505"/>
            <a:chOff x="126644" y="192948"/>
            <a:chExt cx="4231539" cy="526505"/>
          </a:xfrm>
        </p:grpSpPr>
        <p:cxnSp>
          <p:nvCxnSpPr>
            <p:cNvPr id="9" name="直接连接符 8"/>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26644" y="196233"/>
              <a:ext cx="138852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R-CNN</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11" name="文本框 10"/>
            <p:cNvSpPr txBox="1"/>
            <p:nvPr/>
          </p:nvSpPr>
          <p:spPr>
            <a:xfrm>
              <a:off x="1660008" y="192948"/>
              <a:ext cx="2698175" cy="52322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起源和内容概要</a:t>
              </a:r>
            </a:p>
          </p:txBody>
        </p:sp>
      </p:grpSp>
      <p:grpSp>
        <p:nvGrpSpPr>
          <p:cNvPr id="12" name="组合 11"/>
          <p:cNvGrpSpPr/>
          <p:nvPr/>
        </p:nvGrpSpPr>
        <p:grpSpPr>
          <a:xfrm>
            <a:off x="619977" y="2303681"/>
            <a:ext cx="2424170" cy="964198"/>
            <a:chOff x="1175842" y="1795418"/>
            <a:chExt cx="2777638" cy="1104788"/>
          </a:xfrm>
        </p:grpSpPr>
        <p:sp>
          <p:nvSpPr>
            <p:cNvPr id="13" name="Oval 64"/>
            <p:cNvSpPr/>
            <p:nvPr/>
          </p:nvSpPr>
          <p:spPr>
            <a:xfrm>
              <a:off x="1175842" y="1795418"/>
              <a:ext cx="1104788" cy="1104788"/>
            </a:xfrm>
            <a:prstGeom prst="ellipse">
              <a:avLst/>
            </a:prstGeom>
            <a:solidFill>
              <a:schemeClr val="accent4"/>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ea typeface="宋体" panose="02010600030101010101" pitchFamily="2" charset="-122"/>
                  <a:cs typeface="Times New Roman" panose="02020603050405020304" pitchFamily="18" charset="0"/>
                </a:rPr>
                <a:t>01</a:t>
              </a:r>
            </a:p>
          </p:txBody>
        </p:sp>
        <p:sp>
          <p:nvSpPr>
            <p:cNvPr id="14" name="Rectangle 24"/>
            <p:cNvSpPr/>
            <p:nvPr/>
          </p:nvSpPr>
          <p:spPr>
            <a:xfrm>
              <a:off x="2372265" y="2027517"/>
              <a:ext cx="1581215" cy="811103"/>
            </a:xfrm>
            <a:prstGeom prst="rect">
              <a:avLst/>
            </a:prstGeom>
          </p:spPr>
          <p:txBody>
            <a:bodyPr wrap="square">
              <a:spAutoFit/>
            </a:bodyPr>
            <a:lstStyle/>
            <a:p>
              <a:r>
                <a:rPr lang="zh-CN" altLang="en-US" sz="2000" b="1"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候选区域的筛选</a:t>
              </a:r>
            </a:p>
          </p:txBody>
        </p:sp>
      </p:grpSp>
      <p:grpSp>
        <p:nvGrpSpPr>
          <p:cNvPr id="15" name="组合 14"/>
          <p:cNvGrpSpPr/>
          <p:nvPr/>
        </p:nvGrpSpPr>
        <p:grpSpPr>
          <a:xfrm>
            <a:off x="619976" y="3521956"/>
            <a:ext cx="2429924" cy="960059"/>
            <a:chOff x="1175945" y="2802178"/>
            <a:chExt cx="2796233" cy="1104787"/>
          </a:xfrm>
        </p:grpSpPr>
        <p:sp>
          <p:nvSpPr>
            <p:cNvPr id="16" name="Oval 70"/>
            <p:cNvSpPr/>
            <p:nvPr/>
          </p:nvSpPr>
          <p:spPr>
            <a:xfrm>
              <a:off x="1175945" y="2802178"/>
              <a:ext cx="1104787" cy="1104787"/>
            </a:xfrm>
            <a:prstGeom prst="ellipse">
              <a:avLst/>
            </a:prstGeom>
            <a:solidFill>
              <a:schemeClr val="accent3"/>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ea typeface="宋体" panose="02010600030101010101" pitchFamily="2" charset="-122"/>
                  <a:cs typeface="Times New Roman" panose="02020603050405020304" pitchFamily="18" charset="0"/>
                </a:rPr>
                <a:t>02</a:t>
              </a:r>
            </a:p>
          </p:txBody>
        </p:sp>
        <p:sp>
          <p:nvSpPr>
            <p:cNvPr id="17" name="Rectangle 24"/>
            <p:cNvSpPr/>
            <p:nvPr/>
          </p:nvSpPr>
          <p:spPr>
            <a:xfrm>
              <a:off x="2370905" y="2947271"/>
              <a:ext cx="1601273" cy="814599"/>
            </a:xfrm>
            <a:prstGeom prst="rect">
              <a:avLst/>
            </a:prstGeom>
          </p:spPr>
          <p:txBody>
            <a:bodyPr wrap="square">
              <a:spAutoFit/>
            </a:bodyPr>
            <a:lstStyle/>
            <a:p>
              <a:r>
                <a:rPr lang="en-US" altLang="zh-CN" sz="2000" b="1"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CNN</a:t>
              </a:r>
              <a:r>
                <a:rPr lang="zh-CN" altLang="en-US" sz="2000" b="1"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提取特征向量</a:t>
              </a:r>
            </a:p>
          </p:txBody>
        </p:sp>
      </p:grpSp>
      <p:grpSp>
        <p:nvGrpSpPr>
          <p:cNvPr id="18" name="组合 17"/>
          <p:cNvGrpSpPr/>
          <p:nvPr/>
        </p:nvGrpSpPr>
        <p:grpSpPr>
          <a:xfrm>
            <a:off x="619976" y="4789840"/>
            <a:ext cx="2319977" cy="960059"/>
            <a:chOff x="1176050" y="3808940"/>
            <a:chExt cx="2669709" cy="1104786"/>
          </a:xfrm>
        </p:grpSpPr>
        <p:sp>
          <p:nvSpPr>
            <p:cNvPr id="19" name="Oval 72"/>
            <p:cNvSpPr/>
            <p:nvPr/>
          </p:nvSpPr>
          <p:spPr>
            <a:xfrm>
              <a:off x="1176050" y="3808940"/>
              <a:ext cx="1104786" cy="1104786"/>
            </a:xfrm>
            <a:prstGeom prst="ellipse">
              <a:avLst/>
            </a:prstGeom>
            <a:solidFill>
              <a:schemeClr val="accent2"/>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ea typeface="宋体" panose="02010600030101010101" pitchFamily="2" charset="-122"/>
                  <a:cs typeface="Times New Roman" panose="02020603050405020304" pitchFamily="18" charset="0"/>
                </a:rPr>
                <a:t>03</a:t>
              </a:r>
            </a:p>
          </p:txBody>
        </p:sp>
        <p:sp>
          <p:nvSpPr>
            <p:cNvPr id="20" name="Rectangle 24"/>
            <p:cNvSpPr/>
            <p:nvPr/>
          </p:nvSpPr>
          <p:spPr>
            <a:xfrm>
              <a:off x="2371009" y="4131120"/>
              <a:ext cx="1474750" cy="460426"/>
            </a:xfrm>
            <a:prstGeom prst="rect">
              <a:avLst/>
            </a:prstGeom>
          </p:spPr>
          <p:txBody>
            <a:bodyPr wrap="square">
              <a:spAutoFit/>
            </a:bodyPr>
            <a:lstStyle/>
            <a:p>
              <a:r>
                <a:rPr lang="en-US" altLang="zh-CN" sz="2000" b="1"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SVM</a:t>
              </a:r>
              <a:r>
                <a:rPr lang="zh-CN" altLang="en-US" sz="2000" b="1"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分类</a:t>
              </a:r>
              <a:endParaRPr lang="en-US" altLang="zh-CN" sz="2000" b="1"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txBox="1"/>
          <p:nvPr/>
        </p:nvSpPr>
        <p:spPr>
          <a:xfrm>
            <a:off x="633663" y="1292057"/>
            <a:ext cx="5727700" cy="528797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2400" dirty="0">
                <a:latin typeface="宋体" panose="02010600030101010101" pitchFamily="2" charset="-122"/>
                <a:ea typeface="宋体" panose="02010600030101010101" pitchFamily="2" charset="-122"/>
              </a:rPr>
              <a:t>传统方法：滑动窗口法</a:t>
            </a:r>
            <a:endParaRPr lang="en-US" altLang="zh-CN" sz="2400" dirty="0">
              <a:latin typeface="宋体" panose="02010600030101010101" pitchFamily="2" charset="-122"/>
              <a:ea typeface="宋体" panose="02010600030101010101" pitchFamily="2" charset="-122"/>
            </a:endParaRPr>
          </a:p>
          <a:p>
            <a:pPr>
              <a:lnSpc>
                <a:spcPct val="120000"/>
              </a:lnSpc>
              <a:buFontTx/>
              <a:buChar char="-"/>
            </a:pPr>
            <a:r>
              <a:rPr lang="zh-CN" altLang="en-US" sz="2000" dirty="0">
                <a:latin typeface="宋体" panose="02010600030101010101" pitchFamily="2" charset="-122"/>
                <a:ea typeface="宋体" panose="02010600030101010101" pitchFamily="2" charset="-122"/>
              </a:rPr>
              <a:t>缺陷：</a:t>
            </a:r>
            <a:r>
              <a:rPr lang="en-US" altLang="zh-CN" sz="2000" dirty="0">
                <a:latin typeface="宋体" panose="02010600030101010101" pitchFamily="2" charset="-122"/>
                <a:ea typeface="宋体" panose="02010600030101010101" pitchFamily="2" charset="-122"/>
              </a:rPr>
              <a:t>1.</a:t>
            </a:r>
            <a:r>
              <a:rPr lang="zh-CN" altLang="en-US" sz="2000" dirty="0">
                <a:latin typeface="宋体" panose="02010600030101010101" pitchFamily="2" charset="-122"/>
                <a:ea typeface="宋体" panose="02010600030101010101" pitchFamily="2" charset="-122"/>
              </a:rPr>
              <a:t>计算</a:t>
            </a:r>
            <a:r>
              <a:rPr lang="zh-CN" altLang="en-US" sz="2000" dirty="0">
                <a:solidFill>
                  <a:srgbClr val="C00000"/>
                </a:solidFill>
                <a:latin typeface="宋体" panose="02010600030101010101" pitchFamily="2" charset="-122"/>
                <a:ea typeface="宋体" panose="02010600030101010101" pitchFamily="2" charset="-122"/>
              </a:rPr>
              <a:t>开销</a:t>
            </a:r>
            <a:r>
              <a:rPr lang="zh-CN" altLang="en-US" sz="2000" dirty="0">
                <a:latin typeface="宋体" panose="02010600030101010101" pitchFamily="2" charset="-122"/>
                <a:ea typeface="宋体" panose="02010600030101010101" pitchFamily="2" charset="-122"/>
              </a:rPr>
              <a:t>较大，</a:t>
            </a:r>
            <a:r>
              <a:rPr lang="en-US" altLang="zh-CN" sz="2000" dirty="0">
                <a:latin typeface="宋体" panose="02010600030101010101" pitchFamily="2" charset="-122"/>
                <a:ea typeface="宋体" panose="02010600030101010101" pitchFamily="2" charset="-122"/>
              </a:rPr>
              <a:t>2.</a:t>
            </a:r>
            <a:r>
              <a:rPr lang="zh-CN" altLang="en-US" sz="2000" dirty="0">
                <a:latin typeface="宋体" panose="02010600030101010101" pitchFamily="2" charset="-122"/>
                <a:ea typeface="宋体" panose="02010600030101010101" pitchFamily="2" charset="-122"/>
              </a:rPr>
              <a:t>目标</a:t>
            </a:r>
            <a:r>
              <a:rPr lang="zh-CN" altLang="en-US" sz="2000" dirty="0">
                <a:solidFill>
                  <a:srgbClr val="C00000"/>
                </a:solidFill>
                <a:latin typeface="宋体" panose="02010600030101010101" pitchFamily="2" charset="-122"/>
                <a:ea typeface="宋体" panose="02010600030101010101" pitchFamily="2" charset="-122"/>
              </a:rPr>
              <a:t>位置</a:t>
            </a:r>
            <a:r>
              <a:rPr lang="zh-CN" altLang="en-US" sz="2000" dirty="0">
                <a:latin typeface="宋体" panose="02010600030101010101" pitchFamily="2" charset="-122"/>
                <a:ea typeface="宋体" panose="02010600030101010101" pitchFamily="2" charset="-122"/>
              </a:rPr>
              <a:t>不够精确</a:t>
            </a:r>
            <a:endParaRPr lang="en-US" altLang="zh-CN" sz="2000" dirty="0">
              <a:latin typeface="宋体" panose="02010600030101010101" pitchFamily="2" charset="-122"/>
              <a:ea typeface="宋体" panose="02010600030101010101" pitchFamily="2" charset="-122"/>
            </a:endParaRPr>
          </a:p>
          <a:p>
            <a:pPr>
              <a:lnSpc>
                <a:spcPct val="120000"/>
              </a:lnSpc>
            </a:pPr>
            <a:r>
              <a:rPr lang="en-US" altLang="zh-CN" sz="2400" dirty="0">
                <a:latin typeface="宋体" panose="02010600030101010101" pitchFamily="2" charset="-122"/>
                <a:ea typeface="宋体" panose="02010600030101010101" pitchFamily="2" charset="-122"/>
              </a:rPr>
              <a:t>SS</a:t>
            </a:r>
            <a:r>
              <a:rPr lang="zh-CN" altLang="en-US" sz="2400" dirty="0">
                <a:latin typeface="宋体" panose="02010600030101010101" pitchFamily="2" charset="-122"/>
                <a:ea typeface="宋体" panose="02010600030101010101" pitchFamily="2" charset="-122"/>
              </a:rPr>
              <a:t>目标：根据颜色、纹理、大小和形状的兼容性，计算相似区域的层次分组</a:t>
            </a:r>
            <a:endParaRPr lang="en-US" altLang="zh-CN" sz="2400" dirty="0">
              <a:latin typeface="宋体" panose="02010600030101010101" pitchFamily="2" charset="-122"/>
              <a:ea typeface="宋体" panose="02010600030101010101" pitchFamily="2" charset="-122"/>
            </a:endParaRPr>
          </a:p>
          <a:p>
            <a:pPr>
              <a:lnSpc>
                <a:spcPct val="120000"/>
              </a:lnSpc>
              <a:buFontTx/>
              <a:buChar char="-"/>
            </a:pPr>
            <a:r>
              <a:rPr lang="zh-CN" altLang="en-US" sz="2000" dirty="0">
                <a:latin typeface="宋体" panose="02010600030101010101" pitchFamily="2" charset="-122"/>
                <a:ea typeface="宋体" panose="02010600030101010101" pitchFamily="2" charset="-122"/>
              </a:rPr>
              <a:t>生成一个区域集</a:t>
            </a:r>
            <a:r>
              <a:rPr lang="en-US" altLang="zh-CN" sz="2000" dirty="0">
                <a:latin typeface="宋体" panose="02010600030101010101" pitchFamily="2" charset="-122"/>
                <a:ea typeface="宋体" panose="02010600030101010101" pitchFamily="2" charset="-122"/>
              </a:rPr>
              <a:t>R</a:t>
            </a:r>
          </a:p>
          <a:p>
            <a:pPr>
              <a:lnSpc>
                <a:spcPct val="120000"/>
              </a:lnSpc>
              <a:buFontTx/>
              <a:buChar char="-"/>
            </a:pPr>
            <a:r>
              <a:rPr lang="zh-CN" altLang="en-US" sz="2000" dirty="0">
                <a:latin typeface="宋体" panose="02010600030101010101" pitchFamily="2" charset="-122"/>
                <a:ea typeface="宋体" panose="02010600030101010101" pitchFamily="2" charset="-122"/>
              </a:rPr>
              <a:t>计算</a:t>
            </a:r>
            <a:r>
              <a:rPr lang="en-US" altLang="zh-CN" sz="2000" dirty="0">
                <a:latin typeface="宋体" panose="02010600030101010101" pitchFamily="2" charset="-122"/>
                <a:ea typeface="宋体" panose="02010600030101010101" pitchFamily="2" charset="-122"/>
              </a:rPr>
              <a:t>R</a:t>
            </a:r>
            <a:r>
              <a:rPr lang="zh-CN" altLang="en-US" sz="2000" dirty="0">
                <a:latin typeface="宋体" panose="02010600030101010101" pitchFamily="2" charset="-122"/>
                <a:ea typeface="宋体" panose="02010600030101010101" pitchFamily="2" charset="-122"/>
              </a:rPr>
              <a:t>里每个相邻区域的</a:t>
            </a:r>
            <a:r>
              <a:rPr lang="zh-CN" altLang="en-US" sz="2000" dirty="0">
                <a:solidFill>
                  <a:srgbClr val="C00000"/>
                </a:solidFill>
                <a:latin typeface="宋体" panose="02010600030101010101" pitchFamily="2" charset="-122"/>
                <a:ea typeface="宋体" panose="02010600030101010101" pitchFamily="2" charset="-122"/>
              </a:rPr>
              <a:t>相似度</a:t>
            </a:r>
            <a:r>
              <a:rPr lang="en-US" altLang="zh-CN" sz="2000" dirty="0">
                <a:solidFill>
                  <a:srgbClr val="C00000"/>
                </a:solidFill>
                <a:latin typeface="宋体" panose="02010600030101010101" pitchFamily="2" charset="-122"/>
                <a:ea typeface="宋体" panose="02010600030101010101" pitchFamily="2" charset="-122"/>
              </a:rPr>
              <a:t>S</a:t>
            </a:r>
            <a:r>
              <a:rPr lang="zh-CN" altLang="en-US" sz="2000" dirty="0">
                <a:latin typeface="宋体" panose="02010600030101010101" pitchFamily="2" charset="-122"/>
                <a:ea typeface="宋体" panose="02010600030101010101" pitchFamily="2" charset="-122"/>
              </a:rPr>
              <a:t>，</a:t>
            </a:r>
            <a:endParaRPr lang="en-US" altLang="zh-CN" sz="2000" dirty="0">
              <a:latin typeface="宋体" panose="02010600030101010101" pitchFamily="2" charset="-122"/>
              <a:ea typeface="宋体" panose="02010600030101010101" pitchFamily="2" charset="-122"/>
            </a:endParaRPr>
          </a:p>
          <a:p>
            <a:pPr>
              <a:lnSpc>
                <a:spcPct val="120000"/>
              </a:lnSpc>
              <a:buFontTx/>
              <a:buChar char="-"/>
            </a:pPr>
            <a:r>
              <a:rPr lang="zh-CN" altLang="en-US" sz="2000" dirty="0">
                <a:latin typeface="宋体" panose="02010600030101010101" pitchFamily="2" charset="-122"/>
                <a:ea typeface="宋体" panose="02010600030101010101" pitchFamily="2" charset="-122"/>
              </a:rPr>
              <a:t>找出相似度最高的两个相邻区域</a:t>
            </a:r>
            <a:endParaRPr lang="en-US" altLang="zh-CN" sz="2000" dirty="0">
              <a:latin typeface="宋体" panose="02010600030101010101" pitchFamily="2" charset="-122"/>
              <a:ea typeface="宋体" panose="02010600030101010101" pitchFamily="2" charset="-122"/>
            </a:endParaRPr>
          </a:p>
          <a:p>
            <a:pPr>
              <a:lnSpc>
                <a:spcPct val="120000"/>
              </a:lnSpc>
              <a:buFontTx/>
              <a:buChar char="-"/>
            </a:pPr>
            <a:r>
              <a:rPr lang="zh-CN" altLang="en-US" sz="2000" dirty="0">
                <a:solidFill>
                  <a:srgbClr val="C00000"/>
                </a:solidFill>
                <a:latin typeface="宋体" panose="02010600030101010101" pitchFamily="2" charset="-122"/>
                <a:ea typeface="宋体" panose="02010600030101010101" pitchFamily="2" charset="-122"/>
              </a:rPr>
              <a:t>合并后</a:t>
            </a:r>
            <a:r>
              <a:rPr lang="zh-CN" altLang="en-US" sz="2000" dirty="0">
                <a:latin typeface="宋体" panose="02010600030101010101" pitchFamily="2" charset="-122"/>
                <a:ea typeface="宋体" panose="02010600030101010101" pitchFamily="2" charset="-122"/>
              </a:rPr>
              <a:t>重新加入区域集中</a:t>
            </a:r>
            <a:endParaRPr lang="en-US" altLang="zh-CN" sz="2000" dirty="0">
              <a:latin typeface="宋体" panose="02010600030101010101" pitchFamily="2" charset="-122"/>
              <a:ea typeface="宋体" panose="02010600030101010101" pitchFamily="2" charset="-122"/>
            </a:endParaRPr>
          </a:p>
          <a:p>
            <a:pPr>
              <a:lnSpc>
                <a:spcPct val="120000"/>
              </a:lnSpc>
              <a:buFontTx/>
              <a:buChar char="-"/>
            </a:pPr>
            <a:r>
              <a:rPr lang="zh-CN" altLang="en-US" sz="2000" dirty="0">
                <a:latin typeface="宋体" panose="02010600030101010101" pitchFamily="2" charset="-122"/>
                <a:ea typeface="宋体" panose="02010600030101010101" pitchFamily="2" charset="-122"/>
              </a:rPr>
              <a:t>将原有的相关子集</a:t>
            </a:r>
            <a:r>
              <a:rPr lang="zh-CN" altLang="en-US" sz="2000" dirty="0">
                <a:solidFill>
                  <a:srgbClr val="C00000"/>
                </a:solidFill>
                <a:latin typeface="宋体" panose="02010600030101010101" pitchFamily="2" charset="-122"/>
                <a:ea typeface="宋体" panose="02010600030101010101" pitchFamily="2" charset="-122"/>
              </a:rPr>
              <a:t>删除</a:t>
            </a:r>
            <a:endParaRPr lang="en-US" altLang="zh-CN" sz="2000" dirty="0">
              <a:solidFill>
                <a:srgbClr val="C00000"/>
              </a:solidFill>
              <a:latin typeface="宋体" panose="02010600030101010101" pitchFamily="2" charset="-122"/>
              <a:ea typeface="宋体" panose="02010600030101010101" pitchFamily="2" charset="-122"/>
            </a:endParaRPr>
          </a:p>
          <a:p>
            <a:pPr>
              <a:lnSpc>
                <a:spcPct val="120000"/>
              </a:lnSpc>
              <a:buFontTx/>
              <a:buChar char="-"/>
            </a:pPr>
            <a:r>
              <a:rPr lang="zh-CN" altLang="en-US" sz="2000" dirty="0">
                <a:latin typeface="宋体" panose="02010600030101010101" pitchFamily="2" charset="-122"/>
                <a:ea typeface="宋体" panose="02010600030101010101" pitchFamily="2" charset="-122"/>
              </a:rPr>
              <a:t>继续计算相似度，直到</a:t>
            </a:r>
            <a:r>
              <a:rPr lang="zh-CN" altLang="en-US" sz="2000" dirty="0">
                <a:solidFill>
                  <a:srgbClr val="C00000"/>
                </a:solidFill>
                <a:latin typeface="宋体" panose="02010600030101010101" pitchFamily="2" charset="-122"/>
                <a:ea typeface="宋体" panose="02010600030101010101" pitchFamily="2" charset="-122"/>
              </a:rPr>
              <a:t>相似度为</a:t>
            </a:r>
            <a:r>
              <a:rPr lang="en-US" altLang="zh-CN" sz="2000" dirty="0">
                <a:solidFill>
                  <a:srgbClr val="C00000"/>
                </a:solidFill>
                <a:latin typeface="宋体" panose="02010600030101010101" pitchFamily="2" charset="-122"/>
                <a:ea typeface="宋体" panose="02010600030101010101" pitchFamily="2" charset="-122"/>
              </a:rPr>
              <a:t>0</a:t>
            </a:r>
          </a:p>
          <a:p>
            <a:pPr>
              <a:lnSpc>
                <a:spcPct val="120000"/>
              </a:lnSpc>
              <a:buFontTx/>
              <a:buChar char="-"/>
            </a:pPr>
            <a:r>
              <a:rPr lang="zh-CN" altLang="en-US" sz="2000" dirty="0">
                <a:latin typeface="宋体" panose="02010600030101010101" pitchFamily="2" charset="-122"/>
                <a:ea typeface="宋体" panose="02010600030101010101" pitchFamily="2" charset="-122"/>
              </a:rPr>
              <a:t>完成区域筛选。</a:t>
            </a:r>
          </a:p>
        </p:txBody>
      </p:sp>
      <p:pic>
        <p:nvPicPr>
          <p:cNvPr id="13" name="图片 12"/>
          <p:cNvPicPr/>
          <p:nvPr/>
        </p:nvPicPr>
        <p:blipFill>
          <a:blip r:embed="rId2"/>
          <a:stretch>
            <a:fillRect/>
          </a:stretch>
        </p:blipFill>
        <p:spPr>
          <a:xfrm>
            <a:off x="6541429" y="1292057"/>
            <a:ext cx="2385333" cy="1394417"/>
          </a:xfrm>
          <a:prstGeom prst="rect">
            <a:avLst/>
          </a:prstGeom>
        </p:spPr>
      </p:pic>
      <p:pic>
        <p:nvPicPr>
          <p:cNvPr id="14" name="图片 13"/>
          <p:cNvPicPr/>
          <p:nvPr/>
        </p:nvPicPr>
        <p:blipFill>
          <a:blip r:embed="rId3"/>
          <a:stretch>
            <a:fillRect/>
          </a:stretch>
        </p:blipFill>
        <p:spPr>
          <a:xfrm>
            <a:off x="8926762" y="1292057"/>
            <a:ext cx="2151259" cy="1394417"/>
          </a:xfrm>
          <a:prstGeom prst="rect">
            <a:avLst/>
          </a:prstGeom>
        </p:spPr>
      </p:pic>
      <p:grpSp>
        <p:nvGrpSpPr>
          <p:cNvPr id="37" name="组合 36"/>
          <p:cNvGrpSpPr/>
          <p:nvPr/>
        </p:nvGrpSpPr>
        <p:grpSpPr>
          <a:xfrm>
            <a:off x="4668253" y="2803335"/>
            <a:ext cx="6264464" cy="3698841"/>
            <a:chOff x="4249799" y="2880827"/>
            <a:chExt cx="6264464" cy="3698841"/>
          </a:xfrm>
        </p:grpSpPr>
        <p:pic>
          <p:nvPicPr>
            <p:cNvPr id="15" name="图片 14"/>
            <p:cNvPicPr/>
            <p:nvPr/>
          </p:nvPicPr>
          <p:blipFill>
            <a:blip r:embed="rId4"/>
            <a:stretch>
              <a:fillRect/>
            </a:stretch>
          </p:blipFill>
          <p:spPr>
            <a:xfrm>
              <a:off x="6094663" y="2880827"/>
              <a:ext cx="4419600" cy="3698841"/>
            </a:xfrm>
            <a:prstGeom prst="rect">
              <a:avLst/>
            </a:prstGeom>
          </p:spPr>
        </p:pic>
        <p:sp>
          <p:nvSpPr>
            <p:cNvPr id="16" name="矩形 15"/>
            <p:cNvSpPr/>
            <p:nvPr/>
          </p:nvSpPr>
          <p:spPr>
            <a:xfrm>
              <a:off x="6361363" y="4670257"/>
              <a:ext cx="1016000" cy="254000"/>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7" name="矩形 16"/>
            <p:cNvSpPr/>
            <p:nvPr/>
          </p:nvSpPr>
          <p:spPr>
            <a:xfrm>
              <a:off x="6518298" y="4213057"/>
              <a:ext cx="2052865" cy="402890"/>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矩形 17"/>
            <p:cNvSpPr/>
            <p:nvPr/>
          </p:nvSpPr>
          <p:spPr>
            <a:xfrm>
              <a:off x="6350930" y="3622507"/>
              <a:ext cx="3090183" cy="254000"/>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矩形 18"/>
            <p:cNvSpPr/>
            <p:nvPr/>
          </p:nvSpPr>
          <p:spPr>
            <a:xfrm>
              <a:off x="6541430" y="4871700"/>
              <a:ext cx="2594883" cy="254001"/>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21" name="直接箭头连接符 20"/>
            <p:cNvCxnSpPr/>
            <p:nvPr/>
          </p:nvCxnSpPr>
          <p:spPr>
            <a:xfrm flipV="1">
              <a:off x="4334020" y="4871700"/>
              <a:ext cx="2027343" cy="90876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endCxn id="17" idx="1"/>
            </p:cNvCxnSpPr>
            <p:nvPr/>
          </p:nvCxnSpPr>
          <p:spPr>
            <a:xfrm>
              <a:off x="4249799" y="4414502"/>
              <a:ext cx="2268499" cy="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26644" y="192948"/>
            <a:ext cx="4422938" cy="526505"/>
            <a:chOff x="126644" y="192948"/>
            <a:chExt cx="4422938" cy="526505"/>
          </a:xfrm>
        </p:grpSpPr>
        <p:cxnSp>
          <p:nvCxnSpPr>
            <p:cNvPr id="27" name="直接连接符 26"/>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233"/>
              <a:ext cx="138852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R-CNN</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29" name="文本框 28"/>
            <p:cNvSpPr txBox="1"/>
            <p:nvPr/>
          </p:nvSpPr>
          <p:spPr>
            <a:xfrm>
              <a:off x="1660008" y="192948"/>
              <a:ext cx="2889574" cy="52322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Selective Search</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p:nvPr/>
        </p:nvSpPr>
        <p:spPr>
          <a:xfrm>
            <a:off x="681790" y="1265169"/>
            <a:ext cx="5664200" cy="49550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候选区域预处理（</a:t>
            </a:r>
            <a:r>
              <a:rPr lang="en-US" altLang="zh-CN" sz="24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crop+wrap</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buFontTx/>
              <a:buChar char="-"/>
            </a:pP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Paper</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中筛选了</a:t>
            </a: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2000</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个候选框</a:t>
            </a:r>
            <a:endParaRPr lang="en-US" altLang="zh-CN" sz="22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buFontTx/>
              <a:buChar char="-"/>
            </a:pPr>
            <a:r>
              <a:rPr lang="zh-CN" altLang="en-US" sz="2200" b="1" dirty="0">
                <a:latin typeface="Times New Roman" panose="02020603050405020304" pitchFamily="18" charset="0"/>
                <a:ea typeface="宋体" panose="02010600030101010101" pitchFamily="2" charset="-122"/>
                <a:cs typeface="Times New Roman" panose="02020603050405020304" pitchFamily="18" charset="0"/>
              </a:rPr>
              <a:t>各项异性缩放</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：不顾长宽比例，全部缩放到</a:t>
            </a: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CNN</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输入的大小</a:t>
            </a:r>
            <a:r>
              <a:rPr lang="en-US" altLang="zh-CN" sz="2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227*227</a:t>
            </a:r>
          </a:p>
          <a:p>
            <a:pPr>
              <a:lnSpc>
                <a:spcPct val="120000"/>
              </a:lnSpc>
              <a:buFontTx/>
              <a:buChar char="-"/>
            </a:pP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各项同性缩放：拓展边界、颜色均值填充</a:t>
            </a:r>
            <a:endParaRPr lang="en-US" altLang="zh-CN" sz="22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buFontTx/>
              <a:buChar char="-"/>
            </a:pP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文献中发现异性缩放精度最高</a:t>
            </a:r>
            <a:endParaRPr lang="en-US" altLang="zh-CN" sz="22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模型预训练和微调</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buFontTx/>
              <a:buChar char="-"/>
            </a:pP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网络架构选用相对于</a:t>
            </a: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VGG</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更简单的</a:t>
            </a:r>
            <a:r>
              <a:rPr lang="en-US" altLang="zh-CN" sz="22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Alexnet</a:t>
            </a:r>
            <a:endParaRPr lang="en-US" altLang="zh-CN" sz="2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a:lnSpc>
                <a:spcPct val="120000"/>
              </a:lnSpc>
              <a:buFontTx/>
              <a:buChar char="-"/>
            </a:pP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针对特定的任务，对模型进行微调</a:t>
            </a:r>
            <a:endParaRPr lang="en-US" altLang="zh-CN" sz="2200" dirty="0">
              <a:latin typeface="Times New Roman" panose="02020603050405020304" pitchFamily="18" charset="0"/>
              <a:ea typeface="宋体" panose="02010600030101010101" pitchFamily="2" charset="-122"/>
              <a:cs typeface="Times New Roman" panose="02020603050405020304" pitchFamily="18" charset="0"/>
            </a:endParaRPr>
          </a:p>
          <a:p>
            <a:pPr marL="0" indent="0">
              <a:buNone/>
            </a:pPr>
            <a:endParaRPr lang="en-US" altLang="zh-CN" sz="2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buFontTx/>
              <a:buChar char="-"/>
            </a:pPr>
            <a:endParaRPr lang="zh-CN" altLang="en-US" sz="18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6542668" y="3177036"/>
            <a:ext cx="4690817" cy="3238500"/>
          </a:xfrm>
          <a:prstGeom prst="rect">
            <a:avLst/>
          </a:prstGeom>
        </p:spPr>
      </p:pic>
      <p:pic>
        <p:nvPicPr>
          <p:cNvPr id="5" name="图片 4"/>
          <p:cNvPicPr>
            <a:picLocks noChangeAspect="1"/>
          </p:cNvPicPr>
          <p:nvPr/>
        </p:nvPicPr>
        <p:blipFill>
          <a:blip r:embed="rId3"/>
          <a:stretch>
            <a:fillRect/>
          </a:stretch>
        </p:blipFill>
        <p:spPr>
          <a:xfrm>
            <a:off x="6542668" y="1265169"/>
            <a:ext cx="4690817" cy="1829665"/>
          </a:xfrm>
          <a:prstGeom prst="rect">
            <a:avLst/>
          </a:prstGeom>
        </p:spPr>
      </p:pic>
      <p:grpSp>
        <p:nvGrpSpPr>
          <p:cNvPr id="6" name="组合 5"/>
          <p:cNvGrpSpPr/>
          <p:nvPr/>
        </p:nvGrpSpPr>
        <p:grpSpPr>
          <a:xfrm>
            <a:off x="126644" y="192948"/>
            <a:ext cx="3971852" cy="526505"/>
            <a:chOff x="126644" y="192948"/>
            <a:chExt cx="3971852" cy="526505"/>
          </a:xfrm>
        </p:grpSpPr>
        <p:cxnSp>
          <p:nvCxnSpPr>
            <p:cNvPr id="7" name="直接连接符 6"/>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26644" y="196233"/>
              <a:ext cx="138852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R-CNN</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9" name="文本框 8"/>
            <p:cNvSpPr txBox="1"/>
            <p:nvPr/>
          </p:nvSpPr>
          <p:spPr>
            <a:xfrm>
              <a:off x="1660008" y="192948"/>
              <a:ext cx="2438488" cy="52322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CNN</a:t>
              </a:r>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特征提取</a:t>
              </a:r>
              <a:endPar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644" y="192948"/>
            <a:ext cx="3971852" cy="526505"/>
            <a:chOff x="126644" y="192948"/>
            <a:chExt cx="3971852" cy="526505"/>
          </a:xfrm>
        </p:grpSpPr>
        <p:cxnSp>
          <p:nvCxnSpPr>
            <p:cNvPr id="3" name="直接连接符 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6644" y="196233"/>
              <a:ext cx="138852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R-CNN</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5" name="文本框 4"/>
            <p:cNvSpPr txBox="1"/>
            <p:nvPr/>
          </p:nvSpPr>
          <p:spPr>
            <a:xfrm>
              <a:off x="1660008" y="192948"/>
              <a:ext cx="2438488" cy="52322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CNN</a:t>
              </a:r>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特征提取</a:t>
              </a:r>
              <a:endPar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p:sp>
        <p:nvSpPr>
          <p:cNvPr id="6" name="文本框 5"/>
          <p:cNvSpPr txBox="1"/>
          <p:nvPr/>
        </p:nvSpPr>
        <p:spPr>
          <a:xfrm>
            <a:off x="625643" y="1103620"/>
            <a:ext cx="10672619" cy="2856872"/>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Alexnet</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包含</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5</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个卷积层和</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个全连接层</a:t>
            </a:r>
            <a:endParaRPr lang="en-US" altLang="zh-CN" sz="22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微调（</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fine-tuning</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将预训练阶段的</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CNN</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模型的最后一层的给替换掉，</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1000</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替换成</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N+1</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个输出的神经元</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表示物体的类别数，</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表示还有一个</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背景类</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a:t>
            </a: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将处理好的候选框输入模型中训练</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大大提高后面</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SVM</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分类的精度</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输入每个候选框，输出一个</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4096</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维的特征向量</a:t>
            </a:r>
          </a:p>
        </p:txBody>
      </p:sp>
      <p:pic>
        <p:nvPicPr>
          <p:cNvPr id="1026" name="Picture 2" descr="在这里插入图片描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075" y="4005059"/>
            <a:ext cx="7877113" cy="264068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9673391" y="4492392"/>
            <a:ext cx="553454" cy="1580821"/>
          </a:xfrm>
          <a:prstGeom prst="rect">
            <a:avLst/>
          </a:prstGeom>
          <a:no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9" name="直接箭头连接符 8"/>
          <p:cNvCxnSpPr/>
          <p:nvPr/>
        </p:nvCxnSpPr>
        <p:spPr>
          <a:xfrm>
            <a:off x="9829800" y="2695773"/>
            <a:ext cx="397045" cy="1796619"/>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644" y="192948"/>
            <a:ext cx="4305277" cy="526505"/>
            <a:chOff x="126644" y="192948"/>
            <a:chExt cx="4305277" cy="526505"/>
          </a:xfrm>
        </p:grpSpPr>
        <p:cxnSp>
          <p:nvCxnSpPr>
            <p:cNvPr id="3" name="直接连接符 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6644" y="196233"/>
              <a:ext cx="138852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R-CNN</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5" name="文本框 4"/>
            <p:cNvSpPr txBox="1"/>
            <p:nvPr/>
          </p:nvSpPr>
          <p:spPr>
            <a:xfrm>
              <a:off x="1660008" y="192948"/>
              <a:ext cx="2771913" cy="52322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SVM</a:t>
              </a:r>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训练、分类</a:t>
              </a:r>
              <a:endPar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mc:AlternateContent xmlns:mc="http://schemas.openxmlformats.org/markup-compatibility/2006" xmlns:a14="http://schemas.microsoft.com/office/drawing/2010/main">
        <mc:Choice Requires="a14">
          <p:sp>
            <p:nvSpPr>
              <p:cNvPr id="6" name="文本框 5">
                <a:extLst/>
              </p:cNvPr>
              <p:cNvSpPr txBox="1"/>
              <p:nvPr/>
            </p:nvSpPr>
            <p:spPr>
              <a:xfrm>
                <a:off x="625644" y="1103620"/>
                <a:ext cx="8193504" cy="4518866"/>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CNN+SVM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（正负样本</a:t>
                </a:r>
                <a:r>
                  <a:rPr lang="zh-CN" altLang="en-US"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定义方式</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各有不同）</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CNN</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在训练的时候，对训练数据做了比较</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宽松</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的标注</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SVM</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适用于少样本训练，对训练样本的</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IOU</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要求</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严格</a:t>
                </a:r>
                <a:endParaRPr lang="en-US" altLang="zh-CN"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 typeface="Arial" panose="020B0604020202020204" pitchFamily="34" charset="0"/>
                  <a:buChar cha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IOU</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阈值选择</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定义：两个</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bounding box</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的</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重叠度</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，即</a:t>
                </a:r>
                <a14:m>
                  <m:oMath xmlns:m="http://schemas.openxmlformats.org/officeDocument/2006/math">
                    <m:r>
                      <a:rPr lang="en-US" altLang="zh-CN" sz="2000" b="0" i="1" smtClean="0">
                        <a:latin typeface="Cambria Math" panose="02040503050406030204" pitchFamily="18" charset="0"/>
                      </a:rPr>
                      <m:t>𝐼𝑂𝑈</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𝐴</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rPr>
                      <m:t>𝐵</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𝐴</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𝐵</m:t>
                    </m:r>
                    <m:r>
                      <a:rPr lang="en-US" altLang="zh-CN" sz="2000" b="0" i="1" smtClean="0">
                        <a:latin typeface="Cambria Math" panose="02040503050406030204" pitchFamily="18" charset="0"/>
                      </a:rPr>
                      <m:t>)</m:t>
                    </m:r>
                  </m:oMath>
                </a14:m>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CNN</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阶段，</a:t>
                </a:r>
                <a:r>
                  <a:rPr lang="en-US" altLang="zh-CN" sz="2200" dirty="0">
                    <a:latin typeface="Times New Roman" panose="02020603050405020304" pitchFamily="18" charset="0"/>
                    <a:ea typeface="宋体" panose="02010600030101010101" pitchFamily="2" charset="-122"/>
                    <a:cs typeface="Times New Roman" panose="02020603050405020304" pitchFamily="18" charset="0"/>
                  </a:rPr>
                  <a:t>IOU&gt;0.5</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记为物体类别，否则为背景</a:t>
                </a:r>
                <a:endParaRPr lang="en-US" altLang="zh-CN" sz="22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提取最后一个全连接层的输出的特征向量，输入</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SVM</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中进行分类</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每一类物体对应一个分类器</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IOU</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的阈值取</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0.3</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，大于</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0.3</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为正样本</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输出分类结果：正负样本</a:t>
                </a:r>
                <a:endParaRPr lang="zh-CN" altLang="en-US" sz="2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625644" y="1103620"/>
                <a:ext cx="8193504" cy="4518866"/>
              </a:xfrm>
              <a:prstGeom prst="rect">
                <a:avLst/>
              </a:prstGeom>
              <a:blipFill rotWithShape="1">
                <a:blip r:embed="rId2"/>
                <a:stretch>
                  <a:fillRect l="-1042" t="-810" b="-1889"/>
                </a:stretch>
              </a:blipFill>
            </p:spPr>
            <p:txBody>
              <a:bodyPr/>
              <a:lstStyle/>
              <a:p>
                <a:r>
                  <a:rPr lang="zh-CN" altLang="en-US">
                    <a:noFill/>
                  </a:rPr>
                  <a:t> </a:t>
                </a:r>
                <a:endParaRPr lang="zh-CN" altLang="en-US">
                  <a:noFill/>
                </a:endParaRPr>
              </a:p>
            </p:txBody>
          </p:sp>
        </mc:Fallback>
      </mc:AlternateContent>
      <p:pic>
        <p:nvPicPr>
          <p:cNvPr id="7" name="图片 6"/>
          <p:cNvPicPr/>
          <p:nvPr/>
        </p:nvPicPr>
        <p:blipFill>
          <a:blip r:embed="rId3"/>
          <a:stretch>
            <a:fillRect/>
          </a:stretch>
        </p:blipFill>
        <p:spPr>
          <a:xfrm>
            <a:off x="8819148" y="1202612"/>
            <a:ext cx="2765031" cy="2080847"/>
          </a:xfrm>
          <a:prstGeom prst="rect">
            <a:avLst/>
          </a:prstGeom>
        </p:spPr>
      </p:pic>
      <p:pic>
        <p:nvPicPr>
          <p:cNvPr id="8" name="图片 7"/>
          <p:cNvPicPr/>
          <p:nvPr/>
        </p:nvPicPr>
        <p:blipFill>
          <a:blip r:embed="rId4"/>
          <a:stretch>
            <a:fillRect/>
          </a:stretch>
        </p:blipFill>
        <p:spPr>
          <a:xfrm>
            <a:off x="8819148" y="4131222"/>
            <a:ext cx="2765031" cy="1623158"/>
          </a:xfrm>
          <a:prstGeom prst="rect">
            <a:avLst/>
          </a:prstGeom>
        </p:spPr>
      </p:pic>
      <p:sp>
        <p:nvSpPr>
          <p:cNvPr id="9" name="对话气泡: 矩形 8"/>
          <p:cNvSpPr/>
          <p:nvPr/>
        </p:nvSpPr>
        <p:spPr>
          <a:xfrm>
            <a:off x="6772759" y="4943959"/>
            <a:ext cx="1418401" cy="810421"/>
          </a:xfrm>
          <a:prstGeom prst="wedgeRectCallout">
            <a:avLst>
              <a:gd name="adj1" fmla="val 129167"/>
              <a:gd name="adj2" fmla="val 28320"/>
            </a:avLst>
          </a:prstGeom>
          <a:noFill/>
          <a:ln cap="rnd">
            <a:solidFill>
              <a:schemeClr val="accent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人工标注框</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644" y="192948"/>
            <a:ext cx="2558003" cy="526505"/>
            <a:chOff x="126644" y="192948"/>
            <a:chExt cx="2558003" cy="526505"/>
          </a:xfrm>
        </p:grpSpPr>
        <p:cxnSp>
          <p:nvCxnSpPr>
            <p:cNvPr id="3" name="直接连接符 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6644" y="196233"/>
              <a:ext cx="138852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R-CNN</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5" name="文本框 4"/>
            <p:cNvSpPr txBox="1"/>
            <p:nvPr/>
          </p:nvSpPr>
          <p:spPr>
            <a:xfrm>
              <a:off x="1660008" y="192948"/>
              <a:ext cx="1024639" cy="52322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NMS</a:t>
              </a:r>
            </a:p>
          </p:txBody>
        </p:sp>
      </p:grpSp>
      <p:sp>
        <p:nvSpPr>
          <p:cNvPr id="6" name="文本框 5"/>
          <p:cNvSpPr txBox="1"/>
          <p:nvPr/>
        </p:nvSpPr>
        <p:spPr>
          <a:xfrm>
            <a:off x="391408" y="1149407"/>
            <a:ext cx="4766065" cy="3528723"/>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非极大值抑制（</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NMS</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目标是消除</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重复和冗余</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的重叠框</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本质是寻找</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局部</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最大值</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步骤</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按照得分降序或升序排列</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选取得分最大的框</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和其余的框比较</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重叠度</a:t>
            </a:r>
            <a:r>
              <a:rPr lang="en-US" altLang="zh-CN"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IOU</a:t>
            </a: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丢弃超过阈值的框，留下最大得分框</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对于剩下框执行相同的操作步骤</a:t>
            </a:r>
          </a:p>
        </p:txBody>
      </p:sp>
      <p:pic>
        <p:nvPicPr>
          <p:cNvPr id="8" name="图片 7"/>
          <p:cNvPicPr>
            <a:picLocks noChangeAspect="1"/>
          </p:cNvPicPr>
          <p:nvPr/>
        </p:nvPicPr>
        <p:blipFill>
          <a:blip r:embed="rId2"/>
          <a:stretch>
            <a:fillRect/>
          </a:stretch>
        </p:blipFill>
        <p:spPr>
          <a:xfrm>
            <a:off x="5157473" y="1003799"/>
            <a:ext cx="4908884" cy="2204155"/>
          </a:xfrm>
          <a:prstGeom prst="rect">
            <a:avLst/>
          </a:prstGeom>
          <a:effectLst>
            <a:outerShdw blurRad="50800" dist="63500" dir="2700000" algn="tl" rotWithShape="0">
              <a:prstClr val="black">
                <a:alpha val="40000"/>
              </a:prstClr>
            </a:outerShdw>
          </a:effectLst>
        </p:spPr>
      </p:pic>
      <p:pic>
        <p:nvPicPr>
          <p:cNvPr id="9" name="图片 8"/>
          <p:cNvPicPr>
            <a:picLocks noChangeAspect="1"/>
          </p:cNvPicPr>
          <p:nvPr/>
        </p:nvPicPr>
        <p:blipFill>
          <a:blip r:embed="rId3"/>
          <a:stretch>
            <a:fillRect/>
          </a:stretch>
        </p:blipFill>
        <p:spPr>
          <a:xfrm>
            <a:off x="7034528" y="2662743"/>
            <a:ext cx="4981880" cy="2204154"/>
          </a:xfrm>
          <a:prstGeom prst="rect">
            <a:avLst/>
          </a:prstGeom>
          <a:effectLst>
            <a:outerShdw blurRad="50800" dist="63500" dir="2700000" algn="tl" rotWithShape="0">
              <a:prstClr val="black">
                <a:alpha val="40000"/>
              </a:prstClr>
            </a:outerShdw>
          </a:effectLst>
        </p:spPr>
      </p:pic>
      <p:pic>
        <p:nvPicPr>
          <p:cNvPr id="10" name="图片 9"/>
          <p:cNvPicPr>
            <a:picLocks noChangeAspect="1"/>
          </p:cNvPicPr>
          <p:nvPr/>
        </p:nvPicPr>
        <p:blipFill>
          <a:blip r:embed="rId4"/>
          <a:stretch>
            <a:fillRect/>
          </a:stretch>
        </p:blipFill>
        <p:spPr>
          <a:xfrm>
            <a:off x="5491422" y="4545868"/>
            <a:ext cx="4731953" cy="2103960"/>
          </a:xfrm>
          <a:prstGeom prst="rect">
            <a:avLst/>
          </a:prstGeom>
          <a:effectLst>
            <a:outerShdw blurRad="50800" dist="63500" dir="2700000" algn="tl" rotWithShape="0">
              <a:prstClr val="black">
                <a:alpha val="40000"/>
              </a:prst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644" y="192948"/>
            <a:ext cx="4800669" cy="526505"/>
            <a:chOff x="126644" y="192948"/>
            <a:chExt cx="4800669" cy="526505"/>
          </a:xfrm>
        </p:grpSpPr>
        <p:cxnSp>
          <p:nvCxnSpPr>
            <p:cNvPr id="3" name="直接连接符 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6644" y="196233"/>
              <a:ext cx="138852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R-CNN</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5" name="文本框 4"/>
            <p:cNvSpPr txBox="1"/>
            <p:nvPr/>
          </p:nvSpPr>
          <p:spPr>
            <a:xfrm>
              <a:off x="1660008" y="192948"/>
              <a:ext cx="3267305" cy="52322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Bounding box</a:t>
              </a:r>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回归</a:t>
              </a:r>
              <a:endPar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p:sp>
        <p:nvSpPr>
          <p:cNvPr id="6" name="文本框 5"/>
          <p:cNvSpPr txBox="1"/>
          <p:nvPr/>
        </p:nvSpPr>
        <p:spPr>
          <a:xfrm>
            <a:off x="391408" y="1149407"/>
            <a:ext cx="9790978" cy="1238865"/>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修正候选框的位置</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利用</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CNN</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输出的</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特征预测</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边框位置</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(x, y, w, h)</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342900" indent="-342900">
              <a:lnSpc>
                <a:spcPct val="120000"/>
              </a:lnSpc>
              <a:buFontTx/>
              <a:buChar cha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回归的目标值是预测的框和</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SS</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中的</a:t>
            </a:r>
            <a:r>
              <a:rPr lang="zh-CN" altLang="en-US" sz="2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差值</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(dx,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dy</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dw</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dh)</a:t>
            </a:r>
          </a:p>
        </p:txBody>
      </p:sp>
      <p:pic>
        <p:nvPicPr>
          <p:cNvPr id="8" name="图片 7"/>
          <p:cNvPicPr>
            <a:picLocks noChangeAspect="1"/>
          </p:cNvPicPr>
          <p:nvPr/>
        </p:nvPicPr>
        <p:blipFill>
          <a:blip r:embed="rId2"/>
          <a:stretch>
            <a:fillRect/>
          </a:stretch>
        </p:blipFill>
        <p:spPr>
          <a:xfrm>
            <a:off x="906762" y="2649418"/>
            <a:ext cx="9790978" cy="34999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59825" y="679130"/>
            <a:ext cx="1069025" cy="2123658"/>
          </a:xfrm>
          <a:prstGeom prst="rect">
            <a:avLst/>
          </a:prstGeom>
          <a:noFill/>
        </p:spPr>
        <p:txBody>
          <a:bodyPr wrap="square" rtlCol="0">
            <a:spAutoFit/>
          </a:bodyPr>
          <a:lstStyle/>
          <a:p>
            <a:pPr algn="ctr"/>
            <a:r>
              <a:rPr lang="zh-CN" altLang="en-US" sz="6600" dirty="0">
                <a:solidFill>
                  <a:srgbClr val="3563A8"/>
                </a:solidFill>
                <a:latin typeface="Microsoft JhengHei Light" panose="020B0304030504040204" pitchFamily="34" charset="-120"/>
                <a:ea typeface="Microsoft JhengHei Light" panose="020B0304030504040204" pitchFamily="34" charset="-120"/>
              </a:rPr>
              <a:t>目录</a:t>
            </a:r>
          </a:p>
        </p:txBody>
      </p:sp>
      <p:grpSp>
        <p:nvGrpSpPr>
          <p:cNvPr id="2" name="组合 1"/>
          <p:cNvGrpSpPr/>
          <p:nvPr/>
        </p:nvGrpSpPr>
        <p:grpSpPr>
          <a:xfrm>
            <a:off x="2215054" y="876300"/>
            <a:ext cx="397033" cy="2378907"/>
            <a:chOff x="2215054" y="876300"/>
            <a:chExt cx="397033" cy="2378907"/>
          </a:xfrm>
        </p:grpSpPr>
        <p:sp>
          <p:nvSpPr>
            <p:cNvPr id="4" name="文本框 3"/>
            <p:cNvSpPr txBox="1"/>
            <p:nvPr/>
          </p:nvSpPr>
          <p:spPr>
            <a:xfrm>
              <a:off x="2242755" y="876300"/>
              <a:ext cx="369332" cy="2378906"/>
            </a:xfrm>
            <a:prstGeom prst="rect">
              <a:avLst/>
            </a:prstGeom>
            <a:noFill/>
          </p:spPr>
          <p:txBody>
            <a:bodyPr vert="eaVert" wrap="square" rtlCol="0">
              <a:spAutoFit/>
            </a:bodyPr>
            <a:lstStyle/>
            <a:p>
              <a:pPr algn="dist"/>
              <a:r>
                <a:rPr lang="en-US" altLang="zh-CN" sz="1200" dirty="0">
                  <a:solidFill>
                    <a:schemeClr val="bg1">
                      <a:lumMod val="50000"/>
                    </a:schemeClr>
                  </a:solidFill>
                </a:rPr>
                <a:t>CATALOGUE</a:t>
              </a:r>
              <a:endParaRPr lang="zh-CN" altLang="en-US" sz="1200" dirty="0">
                <a:solidFill>
                  <a:schemeClr val="bg1">
                    <a:lumMod val="50000"/>
                  </a:schemeClr>
                </a:solidFill>
              </a:endParaRPr>
            </a:p>
          </p:txBody>
        </p:sp>
        <p:cxnSp>
          <p:nvCxnSpPr>
            <p:cNvPr id="5" name="直接连接符 4"/>
            <p:cNvCxnSpPr/>
            <p:nvPr/>
          </p:nvCxnSpPr>
          <p:spPr>
            <a:xfrm>
              <a:off x="2215054" y="876300"/>
              <a:ext cx="0" cy="2378907"/>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6196784" y="876300"/>
            <a:ext cx="4154786" cy="666750"/>
            <a:chOff x="6305550" y="2343150"/>
            <a:chExt cx="4154786" cy="666750"/>
          </a:xfrm>
        </p:grpSpPr>
        <p:grpSp>
          <p:nvGrpSpPr>
            <p:cNvPr id="11" name="组合 10"/>
            <p:cNvGrpSpPr/>
            <p:nvPr/>
          </p:nvGrpSpPr>
          <p:grpSpPr>
            <a:xfrm>
              <a:off x="6305550" y="2343150"/>
              <a:ext cx="666750" cy="666750"/>
              <a:chOff x="6305550" y="2343150"/>
              <a:chExt cx="666750" cy="666750"/>
            </a:xfrm>
          </p:grpSpPr>
          <p:sp>
            <p:nvSpPr>
              <p:cNvPr id="9" name="流程图: 决策 8"/>
              <p:cNvSpPr/>
              <p:nvPr/>
            </p:nvSpPr>
            <p:spPr>
              <a:xfrm>
                <a:off x="6305550" y="2343150"/>
                <a:ext cx="666750" cy="666750"/>
              </a:xfrm>
              <a:prstGeom prst="flowChartDecis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0" name="文本框 9"/>
              <p:cNvSpPr txBox="1"/>
              <p:nvPr/>
            </p:nvSpPr>
            <p:spPr>
              <a:xfrm>
                <a:off x="6418352" y="2491859"/>
                <a:ext cx="402674" cy="369332"/>
              </a:xfrm>
              <a:prstGeom prst="rect">
                <a:avLst/>
              </a:prstGeom>
              <a:noFill/>
            </p:spPr>
            <p:txBody>
              <a:bodyPr wrap="none" rtlCol="0">
                <a:spAutoFit/>
              </a:bodyPr>
              <a:lstStyle/>
              <a:p>
                <a:r>
                  <a:rPr lang="en-US" altLang="zh-CN" dirty="0">
                    <a:solidFill>
                      <a:schemeClr val="bg1"/>
                    </a:solidFill>
                  </a:rPr>
                  <a:t>01</a:t>
                </a:r>
                <a:endParaRPr lang="zh-CN" altLang="en-US" dirty="0">
                  <a:solidFill>
                    <a:schemeClr val="bg1"/>
                  </a:solidFill>
                </a:endParaRPr>
              </a:p>
            </p:txBody>
          </p:sp>
        </p:grpSp>
        <p:sp>
          <p:nvSpPr>
            <p:cNvPr id="12" name="文本框 11"/>
            <p:cNvSpPr txBox="1"/>
            <p:nvPr/>
          </p:nvSpPr>
          <p:spPr>
            <a:xfrm>
              <a:off x="7085102" y="2491858"/>
              <a:ext cx="3375234" cy="398780"/>
            </a:xfrm>
            <a:prstGeom prst="rect">
              <a:avLst/>
            </a:prstGeom>
            <a:noFill/>
          </p:spPr>
          <p:txBody>
            <a:bodyPr wrap="square" rtlCol="0">
              <a:spAutoFit/>
            </a:bodyPr>
            <a:lstStyle/>
            <a:p>
              <a:pPr algn="ctr"/>
              <a:r>
                <a:rPr lang="zh-CN" altLang="en-US" sz="2000" dirty="0"/>
                <a:t>目标检测介绍（吴瑕）</a:t>
              </a:r>
            </a:p>
          </p:txBody>
        </p:sp>
        <p:cxnSp>
          <p:nvCxnSpPr>
            <p:cNvPr id="14" name="直接连接符 13"/>
            <p:cNvCxnSpPr/>
            <p:nvPr/>
          </p:nvCxnSpPr>
          <p:spPr>
            <a:xfrm>
              <a:off x="7048526" y="3009900"/>
              <a:ext cx="3375234"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6189310" y="1681450"/>
            <a:ext cx="4154786" cy="666750"/>
            <a:chOff x="6305550" y="2343150"/>
            <a:chExt cx="4154786" cy="666750"/>
          </a:xfrm>
        </p:grpSpPr>
        <p:grpSp>
          <p:nvGrpSpPr>
            <p:cNvPr id="18" name="组合 17"/>
            <p:cNvGrpSpPr/>
            <p:nvPr/>
          </p:nvGrpSpPr>
          <p:grpSpPr>
            <a:xfrm>
              <a:off x="6305550" y="2343150"/>
              <a:ext cx="666750" cy="666750"/>
              <a:chOff x="6305550" y="2343150"/>
              <a:chExt cx="666750" cy="666750"/>
            </a:xfrm>
          </p:grpSpPr>
          <p:sp>
            <p:nvSpPr>
              <p:cNvPr id="21" name="流程图: 决策 20"/>
              <p:cNvSpPr/>
              <p:nvPr/>
            </p:nvSpPr>
            <p:spPr>
              <a:xfrm>
                <a:off x="6305550" y="2343150"/>
                <a:ext cx="666750" cy="666750"/>
              </a:xfrm>
              <a:prstGeom prst="flowChartDecis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2" name="文本框 21"/>
              <p:cNvSpPr txBox="1"/>
              <p:nvPr/>
            </p:nvSpPr>
            <p:spPr>
              <a:xfrm>
                <a:off x="6418352" y="2491859"/>
                <a:ext cx="441146" cy="369332"/>
              </a:xfrm>
              <a:prstGeom prst="rect">
                <a:avLst/>
              </a:prstGeom>
              <a:noFill/>
            </p:spPr>
            <p:txBody>
              <a:bodyPr wrap="none" rtlCol="0">
                <a:spAutoFit/>
              </a:bodyPr>
              <a:lstStyle/>
              <a:p>
                <a:r>
                  <a:rPr lang="en-US" altLang="zh-CN" dirty="0">
                    <a:solidFill>
                      <a:schemeClr val="bg1"/>
                    </a:solidFill>
                  </a:rPr>
                  <a:t>02</a:t>
                </a:r>
                <a:endParaRPr lang="zh-CN" altLang="en-US" dirty="0">
                  <a:solidFill>
                    <a:schemeClr val="bg1"/>
                  </a:solidFill>
                </a:endParaRPr>
              </a:p>
            </p:txBody>
          </p:sp>
        </p:grpSp>
        <p:sp>
          <p:nvSpPr>
            <p:cNvPr id="19" name="文本框 18"/>
            <p:cNvSpPr txBox="1"/>
            <p:nvPr/>
          </p:nvSpPr>
          <p:spPr>
            <a:xfrm>
              <a:off x="7085102" y="2491858"/>
              <a:ext cx="3375234" cy="398780"/>
            </a:xfrm>
            <a:prstGeom prst="rect">
              <a:avLst/>
            </a:prstGeom>
            <a:noFill/>
          </p:spPr>
          <p:txBody>
            <a:bodyPr wrap="square" rtlCol="0">
              <a:spAutoFit/>
            </a:bodyPr>
            <a:lstStyle/>
            <a:p>
              <a:pPr algn="ctr"/>
              <a:r>
                <a:rPr lang="en-US" altLang="zh-CN" sz="2000" dirty="0"/>
                <a:t>R-CNN</a:t>
              </a:r>
              <a:r>
                <a:rPr lang="zh-CN" altLang="en-US" sz="2000" dirty="0"/>
                <a:t>介绍（刘力源）</a:t>
              </a:r>
            </a:p>
          </p:txBody>
        </p:sp>
        <p:cxnSp>
          <p:nvCxnSpPr>
            <p:cNvPr id="20" name="直接连接符 19"/>
            <p:cNvCxnSpPr/>
            <p:nvPr/>
          </p:nvCxnSpPr>
          <p:spPr>
            <a:xfrm>
              <a:off x="7048526" y="3009900"/>
              <a:ext cx="3375234"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6196784" y="2496909"/>
            <a:ext cx="4154786" cy="666750"/>
            <a:chOff x="6305550" y="2343150"/>
            <a:chExt cx="4154786" cy="666750"/>
          </a:xfrm>
        </p:grpSpPr>
        <p:grpSp>
          <p:nvGrpSpPr>
            <p:cNvPr id="24" name="组合 23"/>
            <p:cNvGrpSpPr/>
            <p:nvPr/>
          </p:nvGrpSpPr>
          <p:grpSpPr>
            <a:xfrm>
              <a:off x="6305550" y="2343150"/>
              <a:ext cx="666750" cy="666750"/>
              <a:chOff x="6305550" y="2343150"/>
              <a:chExt cx="666750" cy="666750"/>
            </a:xfrm>
          </p:grpSpPr>
          <p:sp>
            <p:nvSpPr>
              <p:cNvPr id="27" name="流程图: 决策 26"/>
              <p:cNvSpPr/>
              <p:nvPr/>
            </p:nvSpPr>
            <p:spPr>
              <a:xfrm>
                <a:off x="6305550" y="2343150"/>
                <a:ext cx="666750" cy="666750"/>
              </a:xfrm>
              <a:prstGeom prst="flowChartDecis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8" name="文本框 27"/>
              <p:cNvSpPr txBox="1"/>
              <p:nvPr/>
            </p:nvSpPr>
            <p:spPr>
              <a:xfrm>
                <a:off x="6418352" y="2491859"/>
                <a:ext cx="441146" cy="369332"/>
              </a:xfrm>
              <a:prstGeom prst="rect">
                <a:avLst/>
              </a:prstGeom>
              <a:noFill/>
            </p:spPr>
            <p:txBody>
              <a:bodyPr wrap="none" rtlCol="0">
                <a:spAutoFit/>
              </a:bodyPr>
              <a:lstStyle/>
              <a:p>
                <a:r>
                  <a:rPr lang="en-US" altLang="zh-CN" dirty="0">
                    <a:solidFill>
                      <a:schemeClr val="bg1"/>
                    </a:solidFill>
                  </a:rPr>
                  <a:t>03</a:t>
                </a:r>
                <a:endParaRPr lang="zh-CN" altLang="en-US" dirty="0">
                  <a:solidFill>
                    <a:schemeClr val="bg1"/>
                  </a:solidFill>
                </a:endParaRPr>
              </a:p>
            </p:txBody>
          </p:sp>
        </p:grpSp>
        <p:sp>
          <p:nvSpPr>
            <p:cNvPr id="25" name="文本框 24"/>
            <p:cNvSpPr txBox="1"/>
            <p:nvPr/>
          </p:nvSpPr>
          <p:spPr>
            <a:xfrm>
              <a:off x="7085102" y="2491858"/>
              <a:ext cx="3375234" cy="398780"/>
            </a:xfrm>
            <a:prstGeom prst="rect">
              <a:avLst/>
            </a:prstGeom>
            <a:noFill/>
          </p:spPr>
          <p:txBody>
            <a:bodyPr wrap="square" rtlCol="0">
              <a:spAutoFit/>
            </a:bodyPr>
            <a:lstStyle/>
            <a:p>
              <a:pPr algn="ctr"/>
              <a:r>
                <a:rPr lang="en-US" altLang="zh-CN" sz="2000" dirty="0"/>
                <a:t>YOLO</a:t>
              </a:r>
              <a:r>
                <a:rPr lang="zh-CN" altLang="en-US" sz="2000" dirty="0"/>
                <a:t>介绍（王铭洋）</a:t>
              </a:r>
            </a:p>
          </p:txBody>
        </p:sp>
        <p:cxnSp>
          <p:nvCxnSpPr>
            <p:cNvPr id="26" name="直接连接符 25"/>
            <p:cNvCxnSpPr/>
            <p:nvPr/>
          </p:nvCxnSpPr>
          <p:spPr>
            <a:xfrm>
              <a:off x="7048526" y="3009900"/>
              <a:ext cx="3375234"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6196784" y="3314653"/>
            <a:ext cx="4154786" cy="666750"/>
            <a:chOff x="6305550" y="2343150"/>
            <a:chExt cx="4154786" cy="666750"/>
          </a:xfrm>
        </p:grpSpPr>
        <p:grpSp>
          <p:nvGrpSpPr>
            <p:cNvPr id="30" name="组合 29"/>
            <p:cNvGrpSpPr/>
            <p:nvPr/>
          </p:nvGrpSpPr>
          <p:grpSpPr>
            <a:xfrm>
              <a:off x="6305550" y="2343150"/>
              <a:ext cx="666750" cy="666750"/>
              <a:chOff x="6305550" y="2343150"/>
              <a:chExt cx="666750" cy="666750"/>
            </a:xfrm>
          </p:grpSpPr>
          <p:sp>
            <p:nvSpPr>
              <p:cNvPr id="33" name="流程图: 决策 32"/>
              <p:cNvSpPr/>
              <p:nvPr/>
            </p:nvSpPr>
            <p:spPr>
              <a:xfrm>
                <a:off x="6305550" y="2343150"/>
                <a:ext cx="666750" cy="666750"/>
              </a:xfrm>
              <a:prstGeom prst="flowChartDecis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34" name="文本框 33"/>
              <p:cNvSpPr txBox="1"/>
              <p:nvPr/>
            </p:nvSpPr>
            <p:spPr>
              <a:xfrm>
                <a:off x="6418352" y="2491859"/>
                <a:ext cx="445956" cy="369332"/>
              </a:xfrm>
              <a:prstGeom prst="rect">
                <a:avLst/>
              </a:prstGeom>
              <a:noFill/>
            </p:spPr>
            <p:txBody>
              <a:bodyPr wrap="none" rtlCol="0">
                <a:spAutoFit/>
              </a:bodyPr>
              <a:lstStyle/>
              <a:p>
                <a:r>
                  <a:rPr lang="en-US" altLang="zh-CN" dirty="0">
                    <a:solidFill>
                      <a:schemeClr val="bg1"/>
                    </a:solidFill>
                  </a:rPr>
                  <a:t>04</a:t>
                </a:r>
                <a:endParaRPr lang="zh-CN" altLang="en-US" dirty="0">
                  <a:solidFill>
                    <a:schemeClr val="bg1"/>
                  </a:solidFill>
                </a:endParaRPr>
              </a:p>
            </p:txBody>
          </p:sp>
        </p:grpSp>
        <p:sp>
          <p:nvSpPr>
            <p:cNvPr id="31" name="文本框 30"/>
            <p:cNvSpPr txBox="1"/>
            <p:nvPr/>
          </p:nvSpPr>
          <p:spPr>
            <a:xfrm>
              <a:off x="7085102" y="2491858"/>
              <a:ext cx="3375234" cy="398780"/>
            </a:xfrm>
            <a:prstGeom prst="rect">
              <a:avLst/>
            </a:prstGeom>
            <a:noFill/>
          </p:spPr>
          <p:txBody>
            <a:bodyPr wrap="square" rtlCol="0">
              <a:spAutoFit/>
            </a:bodyPr>
            <a:lstStyle/>
            <a:p>
              <a:pPr algn="ctr"/>
              <a:r>
                <a:rPr lang="en-US" altLang="zh-CN" sz="2000" dirty="0"/>
                <a:t>SSD</a:t>
              </a:r>
              <a:r>
                <a:rPr lang="zh-CN" altLang="en-US" sz="2000" dirty="0"/>
                <a:t>介绍（郭建伟）</a:t>
              </a:r>
            </a:p>
          </p:txBody>
        </p:sp>
        <p:cxnSp>
          <p:nvCxnSpPr>
            <p:cNvPr id="32" name="直接连接符 31"/>
            <p:cNvCxnSpPr/>
            <p:nvPr/>
          </p:nvCxnSpPr>
          <p:spPr>
            <a:xfrm>
              <a:off x="7048526" y="3009900"/>
              <a:ext cx="3375234"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196784" y="4134923"/>
            <a:ext cx="4154786" cy="666750"/>
            <a:chOff x="6305550" y="2343150"/>
            <a:chExt cx="4154786" cy="666750"/>
          </a:xfrm>
        </p:grpSpPr>
        <p:grpSp>
          <p:nvGrpSpPr>
            <p:cNvPr id="36" name="组合 35"/>
            <p:cNvGrpSpPr/>
            <p:nvPr/>
          </p:nvGrpSpPr>
          <p:grpSpPr>
            <a:xfrm>
              <a:off x="6305550" y="2343150"/>
              <a:ext cx="666750" cy="666750"/>
              <a:chOff x="6305550" y="2343150"/>
              <a:chExt cx="666750" cy="666750"/>
            </a:xfrm>
          </p:grpSpPr>
          <p:sp>
            <p:nvSpPr>
              <p:cNvPr id="39" name="流程图: 决策 38"/>
              <p:cNvSpPr/>
              <p:nvPr/>
            </p:nvSpPr>
            <p:spPr>
              <a:xfrm>
                <a:off x="6305550" y="2343150"/>
                <a:ext cx="666750" cy="666750"/>
              </a:xfrm>
              <a:prstGeom prst="flowChartDecis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0" name="文本框 39"/>
              <p:cNvSpPr txBox="1"/>
              <p:nvPr/>
            </p:nvSpPr>
            <p:spPr>
              <a:xfrm>
                <a:off x="6418352" y="2491859"/>
                <a:ext cx="441146" cy="369332"/>
              </a:xfrm>
              <a:prstGeom prst="rect">
                <a:avLst/>
              </a:prstGeom>
              <a:noFill/>
            </p:spPr>
            <p:txBody>
              <a:bodyPr wrap="none" rtlCol="0">
                <a:spAutoFit/>
              </a:bodyPr>
              <a:lstStyle/>
              <a:p>
                <a:r>
                  <a:rPr lang="en-US" altLang="zh-CN" dirty="0">
                    <a:solidFill>
                      <a:schemeClr val="bg1"/>
                    </a:solidFill>
                  </a:rPr>
                  <a:t>05</a:t>
                </a:r>
                <a:endParaRPr lang="zh-CN" altLang="en-US" dirty="0">
                  <a:solidFill>
                    <a:schemeClr val="bg1"/>
                  </a:solidFill>
                </a:endParaRPr>
              </a:p>
            </p:txBody>
          </p:sp>
        </p:grpSp>
        <p:sp>
          <p:nvSpPr>
            <p:cNvPr id="37" name="文本框 36"/>
            <p:cNvSpPr txBox="1"/>
            <p:nvPr/>
          </p:nvSpPr>
          <p:spPr>
            <a:xfrm>
              <a:off x="7085102" y="2491858"/>
              <a:ext cx="3375234" cy="398780"/>
            </a:xfrm>
            <a:prstGeom prst="rect">
              <a:avLst/>
            </a:prstGeom>
            <a:noFill/>
          </p:spPr>
          <p:txBody>
            <a:bodyPr wrap="square" rtlCol="0">
              <a:spAutoFit/>
            </a:bodyPr>
            <a:lstStyle/>
            <a:p>
              <a:pPr algn="ctr"/>
              <a:r>
                <a:rPr lang="zh-CN" altLang="en-US" sz="2000" dirty="0"/>
                <a:t>最新进展（庞逸群）</a:t>
              </a:r>
            </a:p>
          </p:txBody>
        </p:sp>
        <p:cxnSp>
          <p:nvCxnSpPr>
            <p:cNvPr id="38" name="直接连接符 37"/>
            <p:cNvCxnSpPr/>
            <p:nvPr/>
          </p:nvCxnSpPr>
          <p:spPr>
            <a:xfrm>
              <a:off x="7048526" y="3009900"/>
              <a:ext cx="3375234"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6194323" y="4950382"/>
            <a:ext cx="4154786" cy="666750"/>
            <a:chOff x="6305550" y="2343150"/>
            <a:chExt cx="4154786" cy="666750"/>
          </a:xfrm>
        </p:grpSpPr>
        <p:grpSp>
          <p:nvGrpSpPr>
            <p:cNvPr id="42" name="组合 41"/>
            <p:cNvGrpSpPr/>
            <p:nvPr/>
          </p:nvGrpSpPr>
          <p:grpSpPr>
            <a:xfrm>
              <a:off x="6305550" y="2343150"/>
              <a:ext cx="666750" cy="666750"/>
              <a:chOff x="6305550" y="2343150"/>
              <a:chExt cx="666750" cy="666750"/>
            </a:xfrm>
          </p:grpSpPr>
          <p:sp>
            <p:nvSpPr>
              <p:cNvPr id="45" name="流程图: 决策 44"/>
              <p:cNvSpPr/>
              <p:nvPr/>
            </p:nvSpPr>
            <p:spPr>
              <a:xfrm>
                <a:off x="6305550" y="2343150"/>
                <a:ext cx="666750" cy="666750"/>
              </a:xfrm>
              <a:prstGeom prst="flowChartDecisi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6" name="文本框 45"/>
              <p:cNvSpPr txBox="1"/>
              <p:nvPr/>
            </p:nvSpPr>
            <p:spPr>
              <a:xfrm>
                <a:off x="6418352" y="2491859"/>
                <a:ext cx="441146" cy="369332"/>
              </a:xfrm>
              <a:prstGeom prst="rect">
                <a:avLst/>
              </a:prstGeom>
              <a:noFill/>
            </p:spPr>
            <p:txBody>
              <a:bodyPr wrap="none" rtlCol="0">
                <a:spAutoFit/>
              </a:bodyPr>
              <a:lstStyle/>
              <a:p>
                <a:r>
                  <a:rPr lang="en-US" altLang="zh-CN" dirty="0">
                    <a:solidFill>
                      <a:schemeClr val="bg1"/>
                    </a:solidFill>
                  </a:rPr>
                  <a:t>06</a:t>
                </a:r>
                <a:endParaRPr lang="zh-CN" altLang="en-US" dirty="0">
                  <a:solidFill>
                    <a:schemeClr val="bg1"/>
                  </a:solidFill>
                </a:endParaRPr>
              </a:p>
            </p:txBody>
          </p:sp>
        </p:grpSp>
        <p:sp>
          <p:nvSpPr>
            <p:cNvPr id="43" name="文本框 42"/>
            <p:cNvSpPr txBox="1"/>
            <p:nvPr/>
          </p:nvSpPr>
          <p:spPr>
            <a:xfrm>
              <a:off x="7085102" y="2491858"/>
              <a:ext cx="3375234" cy="398780"/>
            </a:xfrm>
            <a:prstGeom prst="rect">
              <a:avLst/>
            </a:prstGeom>
            <a:noFill/>
          </p:spPr>
          <p:txBody>
            <a:bodyPr wrap="square" rtlCol="0">
              <a:spAutoFit/>
            </a:bodyPr>
            <a:lstStyle/>
            <a:p>
              <a:pPr algn="ctr"/>
              <a:r>
                <a:rPr lang="en-US" altLang="zh-CN" sz="2000" dirty="0"/>
                <a:t>Demo</a:t>
              </a:r>
              <a:r>
                <a:rPr lang="zh-CN" altLang="en-US" sz="2000" dirty="0"/>
                <a:t>展示（张祎）</a:t>
              </a:r>
            </a:p>
          </p:txBody>
        </p:sp>
        <p:cxnSp>
          <p:nvCxnSpPr>
            <p:cNvPr id="44" name="直接连接符 43"/>
            <p:cNvCxnSpPr/>
            <p:nvPr/>
          </p:nvCxnSpPr>
          <p:spPr>
            <a:xfrm>
              <a:off x="7048526" y="3009900"/>
              <a:ext cx="3375234"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75"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375"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375" accel="50000" fill="hold">
                                          <p:stCondLst>
                                            <p:cond delay="375"/>
                                          </p:stCondLst>
                                        </p:cTn>
                                        <p:tgtEl>
                                          <p:spTgt spid="3"/>
                                        </p:tgtEl>
                                        <p:attrNameLst>
                                          <p:attrName>ppt_w</p:attrName>
                                        </p:attrNameLst>
                                      </p:cBhvr>
                                      <p:tavLst>
                                        <p:tav tm="0">
                                          <p:val>
                                            <p:strVal val="#ppt_w*.05"/>
                                          </p:val>
                                        </p:tav>
                                        <p:tav tm="100000">
                                          <p:val>
                                            <p:strVal val="#ppt_w"/>
                                          </p:val>
                                        </p:tav>
                                      </p:tavLst>
                                    </p:anim>
                                    <p:anim calcmode="lin" valueType="num">
                                      <p:cBhvr>
                                        <p:cTn id="10" dur="750" fill="hold"/>
                                        <p:tgtEl>
                                          <p:spTgt spid="3"/>
                                        </p:tgtEl>
                                        <p:attrNameLst>
                                          <p:attrName>ppt_h</p:attrName>
                                        </p:attrNameLst>
                                      </p:cBhvr>
                                      <p:tavLst>
                                        <p:tav tm="0">
                                          <p:val>
                                            <p:strVal val="#ppt_h"/>
                                          </p:val>
                                        </p:tav>
                                        <p:tav tm="100000">
                                          <p:val>
                                            <p:strVal val="#ppt_h"/>
                                          </p:val>
                                        </p:tav>
                                      </p:tavLst>
                                    </p:anim>
                                    <p:anim calcmode="lin" valueType="num">
                                      <p:cBhvr>
                                        <p:cTn id="11" dur="375"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375"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375" accel="50000" fill="hold">
                                          <p:stCondLst>
                                            <p:cond delay="375"/>
                                          </p:stCondLst>
                                        </p:cTn>
                                        <p:tgtEl>
                                          <p:spTgt spid="3"/>
                                        </p:tgtEl>
                                        <p:attrNameLst>
                                          <p:attrName>ppt_y</p:attrName>
                                        </p:attrNameLst>
                                      </p:cBhvr>
                                      <p:tavLst>
                                        <p:tav tm="0">
                                          <p:val>
                                            <p:strVal val="#ppt_y+.1"/>
                                          </p:val>
                                        </p:tav>
                                        <p:tav tm="100000">
                                          <p:val>
                                            <p:strVal val="#ppt_y"/>
                                          </p:val>
                                        </p:tav>
                                      </p:tavLst>
                                    </p:anim>
                                    <p:animEffect transition="in" filter="fade">
                                      <p:cBhvr>
                                        <p:cTn id="14" dur="750" decel="50000">
                                          <p:stCondLst>
                                            <p:cond delay="0"/>
                                          </p:stCondLst>
                                        </p:cTn>
                                        <p:tgtEl>
                                          <p:spTgt spid="3"/>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anim calcmode="lin" valueType="num">
                                      <p:cBhvr>
                                        <p:cTn id="29" dur="500" fill="hold"/>
                                        <p:tgtEl>
                                          <p:spTgt spid="17"/>
                                        </p:tgtEl>
                                        <p:attrNameLst>
                                          <p:attrName>ppt_x</p:attrName>
                                        </p:attrNameLst>
                                      </p:cBhvr>
                                      <p:tavLst>
                                        <p:tav tm="0">
                                          <p:val>
                                            <p:strVal val="#ppt_x"/>
                                          </p:val>
                                        </p:tav>
                                        <p:tav tm="100000">
                                          <p:val>
                                            <p:strVal val="#ppt_x"/>
                                          </p:val>
                                        </p:tav>
                                      </p:tavLst>
                                    </p:anim>
                                    <p:anim calcmode="lin" valueType="num">
                                      <p:cBhvr>
                                        <p:cTn id="30" dur="500" fill="hold"/>
                                        <p:tgtEl>
                                          <p:spTgt spid="17"/>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anim calcmode="lin" valueType="num">
                                      <p:cBhvr>
                                        <p:cTn id="35" dur="500" fill="hold"/>
                                        <p:tgtEl>
                                          <p:spTgt spid="23"/>
                                        </p:tgtEl>
                                        <p:attrNameLst>
                                          <p:attrName>ppt_x</p:attrName>
                                        </p:attrNameLst>
                                      </p:cBhvr>
                                      <p:tavLst>
                                        <p:tav tm="0">
                                          <p:val>
                                            <p:strVal val="#ppt_x"/>
                                          </p:val>
                                        </p:tav>
                                        <p:tav tm="100000">
                                          <p:val>
                                            <p:strVal val="#ppt_x"/>
                                          </p:val>
                                        </p:tav>
                                      </p:tavLst>
                                    </p:anim>
                                    <p:anim calcmode="lin" valueType="num">
                                      <p:cBhvr>
                                        <p:cTn id="36" dur="500" fill="hold"/>
                                        <p:tgtEl>
                                          <p:spTgt spid="2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anim calcmode="lin" valueType="num">
                                      <p:cBhvr>
                                        <p:cTn id="41" dur="500" fill="hold"/>
                                        <p:tgtEl>
                                          <p:spTgt spid="29"/>
                                        </p:tgtEl>
                                        <p:attrNameLst>
                                          <p:attrName>ppt_x</p:attrName>
                                        </p:attrNameLst>
                                      </p:cBhvr>
                                      <p:tavLst>
                                        <p:tav tm="0">
                                          <p:val>
                                            <p:strVal val="#ppt_x"/>
                                          </p:val>
                                        </p:tav>
                                        <p:tav tm="100000">
                                          <p:val>
                                            <p:strVal val="#ppt_x"/>
                                          </p:val>
                                        </p:tav>
                                      </p:tavLst>
                                    </p:anim>
                                    <p:anim calcmode="lin" valueType="num">
                                      <p:cBhvr>
                                        <p:cTn id="42" dur="500" fill="hold"/>
                                        <p:tgtEl>
                                          <p:spTgt spid="2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anim calcmode="lin" valueType="num">
                                      <p:cBhvr>
                                        <p:cTn id="47" dur="500" fill="hold"/>
                                        <p:tgtEl>
                                          <p:spTgt spid="35"/>
                                        </p:tgtEl>
                                        <p:attrNameLst>
                                          <p:attrName>ppt_x</p:attrName>
                                        </p:attrNameLst>
                                      </p:cBhvr>
                                      <p:tavLst>
                                        <p:tav tm="0">
                                          <p:val>
                                            <p:strVal val="#ppt_x"/>
                                          </p:val>
                                        </p:tav>
                                        <p:tav tm="100000">
                                          <p:val>
                                            <p:strVal val="#ppt_x"/>
                                          </p:val>
                                        </p:tav>
                                      </p:tavLst>
                                    </p:anim>
                                    <p:anim calcmode="lin" valueType="num">
                                      <p:cBhvr>
                                        <p:cTn id="48" dur="500" fill="hold"/>
                                        <p:tgtEl>
                                          <p:spTgt spid="35"/>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anim calcmode="lin" valueType="num">
                                      <p:cBhvr>
                                        <p:cTn id="53" dur="500" fill="hold"/>
                                        <p:tgtEl>
                                          <p:spTgt spid="41"/>
                                        </p:tgtEl>
                                        <p:attrNameLst>
                                          <p:attrName>ppt_x</p:attrName>
                                        </p:attrNameLst>
                                      </p:cBhvr>
                                      <p:tavLst>
                                        <p:tav tm="0">
                                          <p:val>
                                            <p:strVal val="#ppt_x"/>
                                          </p:val>
                                        </p:tav>
                                        <p:tav tm="100000">
                                          <p:val>
                                            <p:strVal val="#ppt_x"/>
                                          </p:val>
                                        </p:tav>
                                      </p:tavLst>
                                    </p:anim>
                                    <p:anim calcmode="lin" valueType="num">
                                      <p:cBhvr>
                                        <p:cTn id="54"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6644" y="192948"/>
            <a:ext cx="3154321" cy="526505"/>
            <a:chOff x="126644" y="192948"/>
            <a:chExt cx="3154321" cy="526505"/>
          </a:xfrm>
        </p:grpSpPr>
        <p:cxnSp>
          <p:nvCxnSpPr>
            <p:cNvPr id="3" name="直接连接符 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6644" y="196233"/>
              <a:ext cx="138852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R-CNN</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5" name="文本框 4"/>
            <p:cNvSpPr txBox="1"/>
            <p:nvPr/>
          </p:nvSpPr>
          <p:spPr>
            <a:xfrm>
              <a:off x="1660008" y="192948"/>
              <a:ext cx="1620957" cy="523220"/>
            </a:xfrm>
            <a:prstGeom prst="rect">
              <a:avLst/>
            </a:prstGeom>
            <a:noFill/>
          </p:spPr>
          <p:txBody>
            <a:bodyPr wrap="non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扩展方法</a:t>
              </a:r>
              <a:endPar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p:pic>
        <p:nvPicPr>
          <p:cNvPr id="6" name="图片 5"/>
          <p:cNvPicPr>
            <a:picLocks noChangeAspect="1"/>
          </p:cNvPicPr>
          <p:nvPr/>
        </p:nvPicPr>
        <p:blipFill>
          <a:blip r:embed="rId2"/>
          <a:stretch>
            <a:fillRect/>
          </a:stretch>
        </p:blipFill>
        <p:spPr>
          <a:xfrm>
            <a:off x="236666" y="2835692"/>
            <a:ext cx="4718658" cy="3360571"/>
          </a:xfrm>
          <a:prstGeom prst="rect">
            <a:avLst/>
          </a:prstGeom>
        </p:spPr>
      </p:pic>
      <p:pic>
        <p:nvPicPr>
          <p:cNvPr id="7" name="图片 6"/>
          <p:cNvPicPr>
            <a:picLocks noChangeAspect="1"/>
          </p:cNvPicPr>
          <p:nvPr/>
        </p:nvPicPr>
        <p:blipFill>
          <a:blip r:embed="rId3"/>
          <a:stretch>
            <a:fillRect/>
          </a:stretch>
        </p:blipFill>
        <p:spPr>
          <a:xfrm>
            <a:off x="5382628" y="942975"/>
            <a:ext cx="6191250" cy="2486025"/>
          </a:xfrm>
          <a:prstGeom prst="rect">
            <a:avLst/>
          </a:prstGeom>
        </p:spPr>
      </p:pic>
      <p:pic>
        <p:nvPicPr>
          <p:cNvPr id="8" name="图片 7"/>
          <p:cNvPicPr>
            <a:picLocks noChangeAspect="1"/>
          </p:cNvPicPr>
          <p:nvPr/>
        </p:nvPicPr>
        <p:blipFill>
          <a:blip r:embed="rId4"/>
          <a:stretch>
            <a:fillRect/>
          </a:stretch>
        </p:blipFill>
        <p:spPr>
          <a:xfrm>
            <a:off x="8478253" y="3976688"/>
            <a:ext cx="2488789" cy="2351924"/>
          </a:xfrm>
          <a:prstGeom prst="rect">
            <a:avLst/>
          </a:prstGeom>
        </p:spPr>
      </p:pic>
      <p:sp>
        <p:nvSpPr>
          <p:cNvPr id="9" name="箭头: 圆角右 8"/>
          <p:cNvSpPr/>
          <p:nvPr/>
        </p:nvSpPr>
        <p:spPr>
          <a:xfrm>
            <a:off x="2358189" y="1263316"/>
            <a:ext cx="2597135" cy="1155031"/>
          </a:xfrm>
          <a:prstGeom prst="bentArrow">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箭头: 圆角右 9"/>
          <p:cNvSpPr/>
          <p:nvPr/>
        </p:nvSpPr>
        <p:spPr>
          <a:xfrm flipV="1">
            <a:off x="6954253" y="3513221"/>
            <a:ext cx="1331421" cy="1996564"/>
          </a:xfrm>
          <a:prstGeom prst="bentArrow">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文本框 10"/>
          <p:cNvSpPr txBox="1"/>
          <p:nvPr/>
        </p:nvSpPr>
        <p:spPr>
          <a:xfrm>
            <a:off x="518735" y="2156737"/>
            <a:ext cx="1620957" cy="523220"/>
          </a:xfrm>
          <a:prstGeom prst="rect">
            <a:avLst/>
          </a:prstGeom>
          <a:noFill/>
        </p:spPr>
        <p:txBody>
          <a:bodyPr wrap="square" rtlCol="0">
            <a:spAutoFit/>
          </a:bodyPr>
          <a:lstStyle/>
          <a:p>
            <a:r>
              <a:rPr lang="en-US" altLang="zh-CN" sz="2800" dirty="0">
                <a:solidFill>
                  <a:srgbClr val="3563A8"/>
                </a:solidFill>
                <a:ea typeface="Arial Unicode MS" panose="020B0604020202020204" pitchFamily="34" charset="-122"/>
                <a:cs typeface="Arial" panose="020B0604020202020204" pitchFamily="34" charset="0"/>
              </a:rPr>
              <a:t>SSP-net</a:t>
            </a:r>
            <a:endParaRPr lang="zh-CN" altLang="en-US" sz="2800" dirty="0">
              <a:solidFill>
                <a:srgbClr val="3563A8"/>
              </a:solidFill>
              <a:ea typeface="Arial Unicode MS" panose="020B0604020202020204" pitchFamily="34" charset="-122"/>
              <a:cs typeface="Arial" panose="020B0604020202020204" pitchFamily="34" charset="0"/>
            </a:endParaRPr>
          </a:p>
        </p:txBody>
      </p:sp>
      <p:sp>
        <p:nvSpPr>
          <p:cNvPr id="12" name="文本框 11"/>
          <p:cNvSpPr txBox="1"/>
          <p:nvPr/>
        </p:nvSpPr>
        <p:spPr>
          <a:xfrm>
            <a:off x="6829550" y="5776204"/>
            <a:ext cx="2103461" cy="523220"/>
          </a:xfrm>
          <a:prstGeom prst="rect">
            <a:avLst/>
          </a:prstGeom>
          <a:noFill/>
        </p:spPr>
        <p:txBody>
          <a:bodyPr wrap="none" rtlCol="0">
            <a:spAutoFit/>
          </a:bodyPr>
          <a:lstStyle/>
          <a:p>
            <a:r>
              <a:rPr lang="en-US" altLang="zh-CN" sz="2800" dirty="0">
                <a:solidFill>
                  <a:srgbClr val="3563A8"/>
                </a:solidFill>
                <a:ea typeface="Arial Unicode MS" panose="020B0604020202020204" pitchFamily="34" charset="-122"/>
                <a:cs typeface="Arial" panose="020B0604020202020204" pitchFamily="34" charset="0"/>
              </a:rPr>
              <a:t>Faster-CNN</a:t>
            </a:r>
            <a:endParaRPr lang="zh-CN" altLang="en-US" sz="2800" dirty="0">
              <a:solidFill>
                <a:srgbClr val="3563A8"/>
              </a:solidFill>
              <a:ea typeface="Arial Unicode MS" panose="020B0604020202020204" pitchFamily="34" charset="-122"/>
              <a:cs typeface="Arial" panose="020B0604020202020204" pitchFamily="34" charset="0"/>
            </a:endParaRPr>
          </a:p>
        </p:txBody>
      </p:sp>
      <p:sp>
        <p:nvSpPr>
          <p:cNvPr id="13" name="文本框 12"/>
          <p:cNvSpPr txBox="1"/>
          <p:nvPr/>
        </p:nvSpPr>
        <p:spPr>
          <a:xfrm>
            <a:off x="4955324" y="3376063"/>
            <a:ext cx="1734257" cy="523220"/>
          </a:xfrm>
          <a:prstGeom prst="rect">
            <a:avLst/>
          </a:prstGeom>
          <a:noFill/>
        </p:spPr>
        <p:txBody>
          <a:bodyPr wrap="none" rtlCol="0">
            <a:spAutoFit/>
          </a:bodyPr>
          <a:lstStyle/>
          <a:p>
            <a:r>
              <a:rPr lang="en-US" altLang="zh-CN" sz="2800" dirty="0">
                <a:solidFill>
                  <a:srgbClr val="3563A8"/>
                </a:solidFill>
                <a:ea typeface="Arial Unicode MS" panose="020B0604020202020204" pitchFamily="34" charset="-122"/>
                <a:cs typeface="Arial" panose="020B0604020202020204" pitchFamily="34" charset="0"/>
              </a:rPr>
              <a:t>Fast-CNN</a:t>
            </a:r>
            <a:endParaRPr lang="zh-CN" altLang="en-US" sz="2800" dirty="0">
              <a:solidFill>
                <a:srgbClr val="3563A8"/>
              </a:solidFill>
              <a:ea typeface="Arial Unicode MS" panose="020B0604020202020204" pitchFamily="34" charset="-122"/>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80955" y="2295319"/>
            <a:ext cx="5817870" cy="521970"/>
          </a:xfrm>
          <a:prstGeom prst="rect">
            <a:avLst/>
          </a:prstGeom>
          <a:noFill/>
        </p:spPr>
        <p:txBody>
          <a:bodyPr wrap="square" rtlCol="0">
            <a:spAutoFit/>
          </a:bodyPr>
          <a:lstStyle/>
          <a:p>
            <a:pPr algn="r"/>
            <a:r>
              <a:rPr lang="en-US" altLang="zh-CN" sz="2800" dirty="0">
                <a:solidFill>
                  <a:srgbClr val="3563A8"/>
                </a:solidFill>
                <a:latin typeface="Microsoft JhengHei UI Light" panose="020B0304030504040204" pitchFamily="34" charset="-120"/>
                <a:ea typeface="Microsoft JhengHei UI" panose="020B0604030504040204" pitchFamily="34" charset="-120"/>
              </a:rPr>
              <a:t>YOLO</a:t>
            </a:r>
            <a:r>
              <a:rPr lang="zh-CN" altLang="en-US" sz="2800" dirty="0">
                <a:solidFill>
                  <a:srgbClr val="3563A8"/>
                </a:solidFill>
                <a:latin typeface="Microsoft JhengHei UI Light" panose="020B0304030504040204" pitchFamily="34" charset="-120"/>
                <a:ea typeface="Microsoft JhengHei UI" panose="020B0604030504040204" pitchFamily="34" charset="-120"/>
              </a:rPr>
              <a:t>介绍</a:t>
            </a:r>
          </a:p>
        </p:txBody>
      </p:sp>
      <p:cxnSp>
        <p:nvCxnSpPr>
          <p:cNvPr id="4" name="直接连接符 3"/>
          <p:cNvCxnSpPr/>
          <p:nvPr/>
        </p:nvCxnSpPr>
        <p:spPr>
          <a:xfrm>
            <a:off x="3291840" y="2913777"/>
            <a:ext cx="4978969"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8519401" y="2403223"/>
            <a:ext cx="1128220" cy="1683970"/>
            <a:chOff x="8537689" y="2340869"/>
            <a:chExt cx="1128220" cy="1683970"/>
          </a:xfrm>
        </p:grpSpPr>
        <p:sp>
          <p:nvSpPr>
            <p:cNvPr id="2" name="文本框 1"/>
            <p:cNvSpPr txBox="1"/>
            <p:nvPr/>
          </p:nvSpPr>
          <p:spPr>
            <a:xfrm>
              <a:off x="8537689" y="3563174"/>
              <a:ext cx="1128220" cy="461665"/>
            </a:xfrm>
            <a:prstGeom prst="rect">
              <a:avLst/>
            </a:prstGeom>
            <a:noFill/>
          </p:spPr>
          <p:txBody>
            <a:bodyPr wrap="square" rtlCol="0">
              <a:spAutoFit/>
            </a:bodyPr>
            <a:lstStyle/>
            <a:p>
              <a:pPr algn="dist"/>
              <a:r>
                <a:rPr lang="en-US" altLang="zh-CN" sz="2400" dirty="0">
                  <a:solidFill>
                    <a:srgbClr val="3563A8"/>
                  </a:solidFill>
                </a:rPr>
                <a:t>PART</a:t>
              </a:r>
              <a:endParaRPr lang="zh-CN" altLang="en-US" sz="2400" dirty="0">
                <a:solidFill>
                  <a:srgbClr val="3563A8"/>
                </a:solidFill>
              </a:endParaRPr>
            </a:p>
          </p:txBody>
        </p:sp>
        <p:sp>
          <p:nvSpPr>
            <p:cNvPr id="8" name="矩形 7"/>
            <p:cNvSpPr/>
            <p:nvPr/>
          </p:nvSpPr>
          <p:spPr>
            <a:xfrm>
              <a:off x="8598879" y="2340869"/>
              <a:ext cx="1005840" cy="1185729"/>
            </a:xfrm>
            <a:prstGeom prst="rect">
              <a:avLst/>
            </a:prstGeom>
            <a:solidFill>
              <a:srgbClr val="35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t>03</a:t>
              </a:r>
            </a:p>
          </p:txBody>
        </p:sp>
      </p:grpSp>
      <p:sp>
        <p:nvSpPr>
          <p:cNvPr id="7" name="文本框 6"/>
          <p:cNvSpPr txBox="1"/>
          <p:nvPr/>
        </p:nvSpPr>
        <p:spPr>
          <a:xfrm>
            <a:off x="2544379" y="3009016"/>
            <a:ext cx="5817870" cy="459485"/>
          </a:xfrm>
          <a:prstGeom prst="rect">
            <a:avLst/>
          </a:prstGeom>
          <a:noFill/>
        </p:spPr>
        <p:txBody>
          <a:bodyPr wrap="square" rtlCol="0">
            <a:spAutoFit/>
          </a:bodyPr>
          <a:lstStyle/>
          <a:p>
            <a:pPr lvl="2" algn="r">
              <a:lnSpc>
                <a:spcPct val="150000"/>
              </a:lnSpc>
            </a:pPr>
            <a:r>
              <a:rPr lang="en-US" altLang="zh-CN" dirty="0">
                <a:solidFill>
                  <a:schemeClr val="tx2">
                    <a:lumMod val="75000"/>
                  </a:schemeClr>
                </a:solidFill>
                <a:latin typeface="Microsoft JhengHei UI Light" panose="020B0304030504040204" pitchFamily="34" charset="-120"/>
                <a:ea typeface="Microsoft JhengHei UI" panose="020B0604030504040204" pitchFamily="34" charset="-120"/>
              </a:rPr>
              <a:t>5720202097 </a:t>
            </a:r>
            <a:r>
              <a:rPr lang="zh-CN" altLang="en-US" dirty="0">
                <a:solidFill>
                  <a:schemeClr val="tx2">
                    <a:lumMod val="75000"/>
                  </a:schemeClr>
                </a:solidFill>
                <a:latin typeface="Microsoft JhengHei UI Light" panose="020B0304030504040204" pitchFamily="34" charset="-120"/>
                <a:ea typeface="Microsoft JhengHei UI" panose="020B0604030504040204" pitchFamily="34" charset="-120"/>
              </a:rPr>
              <a:t>王铭洋</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250"/>
                                        <p:tgtEl>
                                          <p:spTgt spid="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26644" y="192948"/>
            <a:ext cx="2783044" cy="525145"/>
            <a:chOff x="126644" y="192948"/>
            <a:chExt cx="278304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894080" cy="521970"/>
            </a:xfrm>
            <a:prstGeom prst="rect">
              <a:avLst/>
            </a:prstGeom>
            <a:noFill/>
          </p:spPr>
          <p:txBody>
            <a:bodyPr wrap="non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简介</a:t>
              </a:r>
            </a:p>
          </p:txBody>
        </p:sp>
      </p:grpSp>
      <p:sp>
        <p:nvSpPr>
          <p:cNvPr id="2" name="文本框 1"/>
          <p:cNvSpPr txBox="1"/>
          <p:nvPr/>
        </p:nvSpPr>
        <p:spPr>
          <a:xfrm>
            <a:off x="1565910" y="810260"/>
            <a:ext cx="8595360" cy="1198880"/>
          </a:xfrm>
          <a:prstGeom prst="rect">
            <a:avLst/>
          </a:prstGeom>
          <a:noFill/>
        </p:spPr>
        <p:txBody>
          <a:bodyPr wrap="square" rtlCol="0">
            <a:spAutoFit/>
          </a:bodyPr>
          <a:lstStyle/>
          <a:p>
            <a:r>
              <a:rPr lang="en-US" altLang="zh-CN"/>
              <a:t>    YOLO</a:t>
            </a:r>
            <a:r>
              <a:rPr lang="zh-CN" altLang="en-US"/>
              <a:t>是在</a:t>
            </a:r>
            <a:r>
              <a:rPr lang="en-US" altLang="zh-CN"/>
              <a:t>2015</a:t>
            </a:r>
            <a:r>
              <a:rPr lang="zh-CN" altLang="en-US"/>
              <a:t>年由Joseph Redmon提出的一种一种基于深度神经网络的对象识别和定位算法，其最大的特点是运行速度很快，可以用于实时系统，属于</a:t>
            </a:r>
            <a:r>
              <a:rPr lang="en-US" altLang="zh-CN"/>
              <a:t>one-stage</a:t>
            </a:r>
            <a:r>
              <a:rPr lang="zh-CN" altLang="en-US"/>
              <a:t>方法。</a:t>
            </a:r>
          </a:p>
          <a:p>
            <a:r>
              <a:rPr lang="zh-CN" altLang="en-US"/>
              <a:t>    目前</a:t>
            </a:r>
            <a:r>
              <a:rPr lang="en-US" altLang="zh-CN"/>
              <a:t>YOLO</a:t>
            </a:r>
            <a:r>
              <a:rPr lang="zh-CN" altLang="en-US"/>
              <a:t>已经由</a:t>
            </a:r>
            <a:r>
              <a:rPr lang="en-US" altLang="zh-CN"/>
              <a:t>YOLOv1</a:t>
            </a:r>
            <a:r>
              <a:rPr lang="zh-CN" altLang="en-US"/>
              <a:t>，</a:t>
            </a:r>
            <a:r>
              <a:rPr lang="en-US" altLang="zh-CN"/>
              <a:t>YOLOv2</a:t>
            </a:r>
            <a:r>
              <a:rPr lang="zh-CN" altLang="en-US"/>
              <a:t>，</a:t>
            </a:r>
            <a:r>
              <a:rPr lang="en-US" altLang="zh-CN"/>
              <a:t>YOLOv3</a:t>
            </a:r>
            <a:r>
              <a:rPr lang="zh-CN" altLang="en-US"/>
              <a:t>，</a:t>
            </a:r>
            <a:r>
              <a:rPr lang="en-US" altLang="zh-CN"/>
              <a:t>YOLOv4</a:t>
            </a:r>
            <a:r>
              <a:rPr lang="zh-CN" altLang="en-US"/>
              <a:t>，</a:t>
            </a:r>
            <a:r>
              <a:rPr lang="en-US" altLang="zh-CN"/>
              <a:t>YOLOv5</a:t>
            </a:r>
            <a:r>
              <a:rPr lang="zh-CN" altLang="en-US"/>
              <a:t>一共五个版本。</a:t>
            </a:r>
          </a:p>
        </p:txBody>
      </p:sp>
      <p:pic>
        <p:nvPicPr>
          <p:cNvPr id="4" name="图片 3" descr="v2-258df167ee37b5594c72562b4ae61d1a_720w"/>
          <p:cNvPicPr>
            <a:picLocks noChangeAspect="1"/>
          </p:cNvPicPr>
          <p:nvPr>
            <p:custDataLst>
              <p:tags r:id="rId1"/>
            </p:custDataLst>
          </p:nvPr>
        </p:nvPicPr>
        <p:blipFill>
          <a:blip r:embed="rId3"/>
          <a:stretch>
            <a:fillRect/>
          </a:stretch>
        </p:blipFill>
        <p:spPr>
          <a:xfrm>
            <a:off x="2899410" y="2517775"/>
            <a:ext cx="5928995" cy="3648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YOLOv1</a:t>
              </a:r>
            </a:p>
          </p:txBody>
        </p:sp>
      </p:grpSp>
      <p:sp>
        <p:nvSpPr>
          <p:cNvPr id="2" name="文本框 1"/>
          <p:cNvSpPr txBox="1"/>
          <p:nvPr/>
        </p:nvSpPr>
        <p:spPr>
          <a:xfrm>
            <a:off x="1565910" y="810260"/>
            <a:ext cx="8595360" cy="1198880"/>
          </a:xfrm>
          <a:prstGeom prst="rect">
            <a:avLst/>
          </a:prstGeom>
          <a:noFill/>
        </p:spPr>
        <p:txBody>
          <a:bodyPr wrap="square" rtlCol="0">
            <a:spAutoFit/>
          </a:bodyPr>
          <a:lstStyle/>
          <a:p>
            <a:r>
              <a:rPr lang="en-US" altLang="zh-CN"/>
              <a:t>    </a:t>
            </a:r>
            <a:r>
              <a:rPr lang="zh-CN" altLang="en-US" b="1"/>
              <a:t>核心思想</a:t>
            </a:r>
            <a:r>
              <a:rPr lang="zh-CN" altLang="en-US"/>
              <a:t>：将整张图片作为网络的输入，直接在输出层对B</a:t>
            </a:r>
            <a:r>
              <a:rPr lang="en-US" altLang="zh-CN"/>
              <a:t>ounding </a:t>
            </a:r>
            <a:r>
              <a:rPr lang="zh-CN" altLang="en-US"/>
              <a:t>Box的位置和类别进行回归。</a:t>
            </a:r>
          </a:p>
          <a:p>
            <a:r>
              <a:rPr lang="zh-CN" altLang="en-US"/>
              <a:t>   </a:t>
            </a:r>
            <a:r>
              <a:rPr lang="zh-CN" altLang="en-US" b="1"/>
              <a:t> 实现方法</a:t>
            </a:r>
            <a:r>
              <a:rPr lang="zh-CN" altLang="en-US"/>
              <a:t>：将一幅图像分成SxS个网格(grid cell)，如果某个object的中心落在这个网格中，则这个网格就负责预测这个object。</a:t>
            </a:r>
          </a:p>
        </p:txBody>
      </p:sp>
      <p:pic>
        <p:nvPicPr>
          <p:cNvPr id="3" name="图片 2" descr="v2-258df167ee37b5594c72562b4ae61d1a_720w"/>
          <p:cNvPicPr>
            <a:picLocks noChangeAspect="1"/>
          </p:cNvPicPr>
          <p:nvPr>
            <p:custDataLst>
              <p:tags r:id="rId1"/>
            </p:custDataLst>
          </p:nvPr>
        </p:nvPicPr>
        <p:blipFill>
          <a:blip r:embed="rId3"/>
          <a:stretch>
            <a:fillRect/>
          </a:stretch>
        </p:blipFill>
        <p:spPr>
          <a:xfrm>
            <a:off x="2899410" y="2517775"/>
            <a:ext cx="5928995" cy="36480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YOLOv1</a:t>
              </a:r>
            </a:p>
          </p:txBody>
        </p:sp>
      </p:grpSp>
      <p:sp>
        <p:nvSpPr>
          <p:cNvPr id="2" name="文本框 1"/>
          <p:cNvSpPr txBox="1"/>
          <p:nvPr/>
        </p:nvSpPr>
        <p:spPr>
          <a:xfrm>
            <a:off x="1565910" y="810260"/>
            <a:ext cx="8595360" cy="922020"/>
          </a:xfrm>
          <a:prstGeom prst="rect">
            <a:avLst/>
          </a:prstGeom>
          <a:noFill/>
        </p:spPr>
        <p:txBody>
          <a:bodyPr wrap="square" rtlCol="0">
            <a:spAutoFit/>
          </a:bodyPr>
          <a:lstStyle/>
          <a:p>
            <a:r>
              <a:rPr lang="en-US" altLang="zh-CN"/>
              <a:t>    </a:t>
            </a:r>
            <a:r>
              <a:t>每个网</a:t>
            </a:r>
            <a:r>
              <a:rPr lang="zh-CN"/>
              <a:t>格</a:t>
            </a:r>
            <a:r>
              <a:t>需要预测B个B</a:t>
            </a:r>
            <a:r>
              <a:rPr lang="en-US"/>
              <a:t>ounding </a:t>
            </a:r>
            <a:r>
              <a:t>Box的位置信息和confidence信息，一个</a:t>
            </a:r>
            <a:r>
              <a:rPr>
                <a:sym typeface="+mn-ea"/>
              </a:rPr>
              <a:t>B</a:t>
            </a:r>
            <a:r>
              <a:rPr lang="en-US">
                <a:sym typeface="+mn-ea"/>
              </a:rPr>
              <a:t>ounding </a:t>
            </a:r>
            <a:r>
              <a:rPr>
                <a:sym typeface="+mn-ea"/>
              </a:rPr>
              <a:t>Box</a:t>
            </a:r>
            <a:r>
              <a:t>对应着四个位置信息和一个confidence信息。confidence代表了所预测的box中含有object的置信度和这个box预测的有多准两重信息：</a:t>
            </a:r>
          </a:p>
        </p:txBody>
      </p:sp>
      <p:graphicFrame>
        <p:nvGraphicFramePr>
          <p:cNvPr id="4" name="对象 3">
            <a:hlinkClick r:id="" action="ppaction://ole?verb=0"/>
          </p:cNvPr>
          <p:cNvGraphicFramePr>
            <a:graphicFrameLocks noChangeAspect="1"/>
          </p:cNvGraphicFramePr>
          <p:nvPr/>
        </p:nvGraphicFramePr>
        <p:xfrm>
          <a:off x="4585970" y="1871980"/>
          <a:ext cx="2554605" cy="506095"/>
        </p:xfrm>
        <a:graphic>
          <a:graphicData uri="http://schemas.openxmlformats.org/presentationml/2006/ole">
            <mc:AlternateContent xmlns:mc="http://schemas.openxmlformats.org/markup-compatibility/2006">
              <mc:Choice xmlns:v="urn:schemas-microsoft-com:vml" Requires="v">
                <p:oleObj spid="_x0000_s1033" r:id="rId3" imgW="1282700" imgH="254000" progId="Equation.3">
                  <p:embed/>
                </p:oleObj>
              </mc:Choice>
              <mc:Fallback>
                <p:oleObj r:id="rId3" imgW="1282700" imgH="254000" progId="Equation.3">
                  <p:embed/>
                  <p:pic>
                    <p:nvPicPr>
                      <p:cNvPr id="0" name="对象 3">
                        <a:hlinkClick r:id="" action="ppaction://ole?verb=0"/>
                      </p:cNvPr>
                      <p:cNvPicPr/>
                      <p:nvPr/>
                    </p:nvPicPr>
                    <p:blipFill>
                      <a:blip r:embed="rId4"/>
                      <a:stretch>
                        <a:fillRect/>
                      </a:stretch>
                    </p:blipFill>
                    <p:spPr>
                      <a:xfrm>
                        <a:off x="4585970" y="1871980"/>
                        <a:ext cx="2554605" cy="506095"/>
                      </a:xfrm>
                      <a:prstGeom prst="rect">
                        <a:avLst/>
                      </a:prstGeom>
                    </p:spPr>
                  </p:pic>
                </p:oleObj>
              </mc:Fallback>
            </mc:AlternateContent>
          </a:graphicData>
        </a:graphic>
      </p:graphicFrame>
      <p:sp>
        <p:nvSpPr>
          <p:cNvPr id="5" name="文本框 4"/>
          <p:cNvSpPr txBox="1"/>
          <p:nvPr/>
        </p:nvSpPr>
        <p:spPr>
          <a:xfrm>
            <a:off x="1565910" y="2517775"/>
            <a:ext cx="8595360" cy="922020"/>
          </a:xfrm>
          <a:prstGeom prst="rect">
            <a:avLst/>
          </a:prstGeom>
          <a:noFill/>
        </p:spPr>
        <p:txBody>
          <a:bodyPr wrap="square" rtlCol="0">
            <a:spAutoFit/>
          </a:bodyPr>
          <a:lstStyle/>
          <a:p>
            <a:r>
              <a:rPr lang="en-US"/>
              <a:t>    </a:t>
            </a:r>
            <a:r>
              <a:rPr>
                <a:sym typeface="+mn-ea"/>
              </a:rPr>
              <a:t>SxS个网格，每个网格要预测B个bounding box</a:t>
            </a:r>
            <a:r>
              <a:rPr lang="zh-CN">
                <a:sym typeface="+mn-ea"/>
              </a:rPr>
              <a:t>，</a:t>
            </a:r>
            <a:r>
              <a:rPr>
                <a:sym typeface="+mn-ea"/>
              </a:rPr>
              <a:t>还要预测一个类别信息，记为C类。</a:t>
            </a:r>
            <a:r>
              <a:t>每个bounding box要预测(x, y, w, h)和confidence共5个值</a:t>
            </a:r>
            <a:r>
              <a:rPr lang="zh-CN"/>
              <a:t>，</a:t>
            </a:r>
            <a:r>
              <a:t>输出就是S x S x (5*B+C)的一个tensor。</a:t>
            </a:r>
          </a:p>
        </p:txBody>
      </p:sp>
      <p:pic>
        <p:nvPicPr>
          <p:cNvPr id="6" name="图片 5" descr="dsBuffer.bmp"/>
          <p:cNvPicPr>
            <a:picLocks noChangeAspect="1"/>
          </p:cNvPicPr>
          <p:nvPr/>
        </p:nvPicPr>
        <p:blipFill>
          <a:blip r:embed="rId5"/>
          <a:stretch>
            <a:fillRect/>
          </a:stretch>
        </p:blipFill>
        <p:spPr>
          <a:xfrm>
            <a:off x="2567305" y="3439795"/>
            <a:ext cx="6858000" cy="2867025"/>
          </a:xfrm>
          <a:prstGeom prst="rect">
            <a:avLst/>
          </a:prstGeom>
        </p:spPr>
      </p:pic>
      <p:sp>
        <p:nvSpPr>
          <p:cNvPr id="7" name="文本框 6"/>
          <p:cNvSpPr txBox="1"/>
          <p:nvPr/>
        </p:nvSpPr>
        <p:spPr>
          <a:xfrm>
            <a:off x="4871085" y="6306820"/>
            <a:ext cx="2249805" cy="368300"/>
          </a:xfrm>
          <a:prstGeom prst="rect">
            <a:avLst/>
          </a:prstGeom>
          <a:noFill/>
        </p:spPr>
        <p:txBody>
          <a:bodyPr wrap="square" rtlCol="0">
            <a:spAutoFit/>
          </a:bodyPr>
          <a:lstStyle/>
          <a:p>
            <a:r>
              <a:rPr lang="en-US" altLang="zh-CN"/>
              <a:t>PASCLA VOC</a:t>
            </a:r>
            <a:r>
              <a:rPr lang="zh-CN" altLang="en-US"/>
              <a:t>数据集</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7697470" y="5572125"/>
            <a:ext cx="3228340" cy="841375"/>
          </a:xfrm>
          <a:prstGeom prst="rect">
            <a:avLst/>
          </a:prstGeom>
          <a:ln w="28575" cmpd="sng">
            <a:solidFill>
              <a:srgbClr val="FF000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 name="矩形 11"/>
          <p:cNvSpPr/>
          <p:nvPr/>
        </p:nvSpPr>
        <p:spPr>
          <a:xfrm>
            <a:off x="4371975" y="5568950"/>
            <a:ext cx="3084830" cy="841375"/>
          </a:xfrm>
          <a:prstGeom prst="rect">
            <a:avLst/>
          </a:prstGeom>
          <a:ln w="28575" cmpd="sng">
            <a:solidFill>
              <a:srgbClr val="FF000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1" name="矩形 10"/>
          <p:cNvSpPr/>
          <p:nvPr/>
        </p:nvSpPr>
        <p:spPr>
          <a:xfrm>
            <a:off x="1812290" y="5568950"/>
            <a:ext cx="2324100" cy="841375"/>
          </a:xfrm>
          <a:prstGeom prst="rect">
            <a:avLst/>
          </a:prstGeom>
          <a:ln w="28575" cmpd="sng">
            <a:solidFill>
              <a:srgbClr val="FF000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0" name="矩形 9"/>
          <p:cNvSpPr/>
          <p:nvPr/>
        </p:nvSpPr>
        <p:spPr>
          <a:xfrm>
            <a:off x="1076325" y="4624070"/>
            <a:ext cx="9696450" cy="841375"/>
          </a:xfrm>
          <a:prstGeom prst="rect">
            <a:avLst/>
          </a:prstGeom>
          <a:ln w="28575" cmpd="sng">
            <a:solidFill>
              <a:srgbClr val="FF0000"/>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YOLOv1</a:t>
              </a:r>
            </a:p>
          </p:txBody>
        </p:sp>
      </p:grpSp>
      <p:sp>
        <p:nvSpPr>
          <p:cNvPr id="2" name="文本框 1"/>
          <p:cNvSpPr txBox="1"/>
          <p:nvPr/>
        </p:nvSpPr>
        <p:spPr>
          <a:xfrm>
            <a:off x="1565910" y="810260"/>
            <a:ext cx="8595360" cy="645160"/>
          </a:xfrm>
          <a:prstGeom prst="rect">
            <a:avLst/>
          </a:prstGeom>
          <a:noFill/>
        </p:spPr>
        <p:txBody>
          <a:bodyPr wrap="square" rtlCol="0">
            <a:spAutoFit/>
          </a:bodyPr>
          <a:lstStyle/>
          <a:p>
            <a:r>
              <a:rPr lang="en-US" altLang="zh-CN"/>
              <a:t>    </a:t>
            </a:r>
            <a:r>
              <a:t>在test的时候，每个网格预测的class信息和bounding box预测的confidence信息相乘，就得到每个bounding box的class-specific confidence score:</a:t>
            </a:r>
          </a:p>
        </p:txBody>
      </p:sp>
      <p:graphicFrame>
        <p:nvGraphicFramePr>
          <p:cNvPr id="4" name="对象 3">
            <a:hlinkClick r:id="" action="ppaction://ole?verb=0"/>
          </p:cNvPr>
          <p:cNvGraphicFramePr>
            <a:graphicFrameLocks noChangeAspect="1"/>
          </p:cNvGraphicFramePr>
          <p:nvPr/>
        </p:nvGraphicFramePr>
        <p:xfrm>
          <a:off x="2005965" y="1424305"/>
          <a:ext cx="7714615" cy="506095"/>
        </p:xfrm>
        <a:graphic>
          <a:graphicData uri="http://schemas.openxmlformats.org/presentationml/2006/ole">
            <mc:AlternateContent xmlns:mc="http://schemas.openxmlformats.org/markup-compatibility/2006">
              <mc:Choice xmlns:v="urn:schemas-microsoft-com:vml" Requires="v">
                <p:oleObj spid="_x0000_s2067" r:id="rId4" imgW="3873500" imgH="254000" progId="Equation.3">
                  <p:embed/>
                </p:oleObj>
              </mc:Choice>
              <mc:Fallback>
                <p:oleObj r:id="rId4" imgW="3873500" imgH="254000" progId="Equation.3">
                  <p:embed/>
                  <p:pic>
                    <p:nvPicPr>
                      <p:cNvPr id="0" name="对象 3">
                        <a:hlinkClick r:id="" action="ppaction://ole?verb=0"/>
                      </p:cNvPr>
                      <p:cNvPicPr/>
                      <p:nvPr/>
                    </p:nvPicPr>
                    <p:blipFill>
                      <a:blip r:embed="rId5"/>
                      <a:stretch>
                        <a:fillRect/>
                      </a:stretch>
                    </p:blipFill>
                    <p:spPr>
                      <a:xfrm>
                        <a:off x="2005965" y="1424305"/>
                        <a:ext cx="7714615" cy="506095"/>
                      </a:xfrm>
                      <a:prstGeom prst="rect">
                        <a:avLst/>
                      </a:prstGeom>
                    </p:spPr>
                  </p:pic>
                </p:oleObj>
              </mc:Fallback>
            </mc:AlternateContent>
          </a:graphicData>
        </a:graphic>
      </p:graphicFrame>
      <p:sp>
        <p:nvSpPr>
          <p:cNvPr id="3" name="文本框 2"/>
          <p:cNvSpPr txBox="1"/>
          <p:nvPr/>
        </p:nvSpPr>
        <p:spPr>
          <a:xfrm>
            <a:off x="1565910" y="1976120"/>
            <a:ext cx="8595360" cy="645160"/>
          </a:xfrm>
          <a:prstGeom prst="rect">
            <a:avLst/>
          </a:prstGeom>
          <a:noFill/>
        </p:spPr>
        <p:txBody>
          <a:bodyPr wrap="square" rtlCol="0">
            <a:spAutoFit/>
          </a:bodyPr>
          <a:lstStyle/>
          <a:p>
            <a:r>
              <a:rPr lang="en-US"/>
              <a:t>    </a:t>
            </a:r>
            <a:r>
              <a:t>得到每个box的class-specific confidence score以后，设置阈值，滤掉得分低的boxes，对保留的boxes进行NMS处理，就得到最终的检测结果。</a:t>
            </a:r>
          </a:p>
        </p:txBody>
      </p:sp>
      <p:sp>
        <p:nvSpPr>
          <p:cNvPr id="8" name="文本框 7"/>
          <p:cNvSpPr txBox="1"/>
          <p:nvPr/>
        </p:nvSpPr>
        <p:spPr>
          <a:xfrm>
            <a:off x="1565910" y="2611755"/>
            <a:ext cx="8595360" cy="2030095"/>
          </a:xfrm>
          <a:prstGeom prst="rect">
            <a:avLst/>
          </a:prstGeom>
          <a:noFill/>
        </p:spPr>
        <p:txBody>
          <a:bodyPr wrap="square" rtlCol="0">
            <a:spAutoFit/>
          </a:bodyPr>
          <a:lstStyle/>
          <a:p>
            <a:r>
              <a:rPr lang="zh-CN" altLang="en-US"/>
              <a:t>   </a:t>
            </a:r>
            <a:r>
              <a:rPr lang="zh-CN" altLang="en-US" b="1"/>
              <a:t> 损失函数</a:t>
            </a:r>
            <a:r>
              <a:rPr lang="zh-CN" altLang="en-US"/>
              <a:t>：sum-squared error loss</a:t>
            </a:r>
          </a:p>
          <a:p>
            <a:r>
              <a:rPr lang="zh-CN" altLang="en-US"/>
              <a:t>    缺点：</a:t>
            </a:r>
            <a:r>
              <a:rPr lang="en-US" altLang="zh-CN"/>
              <a:t>1. </a:t>
            </a:r>
            <a:r>
              <a:rPr lang="zh-CN" altLang="en-US"/>
              <a:t>8维的localization error和20维的classification error同等重要是不合理的；</a:t>
            </a:r>
          </a:p>
          <a:p>
            <a:r>
              <a:rPr lang="en-US" altLang="zh-CN"/>
              <a:t>               2. </a:t>
            </a:r>
            <a:r>
              <a:rPr lang="zh-CN" altLang="en-US"/>
              <a:t>如果一个网格中没有object，那么就会将这些网格中的box的confidence push到0，相比于较少的有object的网格，会导致网络不稳定甚至发散。</a:t>
            </a:r>
          </a:p>
          <a:p>
            <a:r>
              <a:rPr lang="zh-CN" altLang="en-US"/>
              <a:t>    方法：</a:t>
            </a:r>
            <a:r>
              <a:rPr lang="en-US" altLang="zh-CN"/>
              <a:t>1. </a:t>
            </a:r>
            <a:r>
              <a:rPr lang="zh-CN" altLang="en-US"/>
              <a:t>更重视8维的坐标预测，给这些损失前面赋予更大的loss weight。</a:t>
            </a:r>
          </a:p>
          <a:p>
            <a:r>
              <a:rPr lang="en-US" altLang="zh-CN"/>
              <a:t>               2. </a:t>
            </a:r>
            <a:r>
              <a:rPr lang="zh-CN" altLang="en-US"/>
              <a:t>对没有object的box的confidence loss，赋予小的loss weight。</a:t>
            </a:r>
          </a:p>
          <a:p>
            <a:r>
              <a:rPr lang="en-US" altLang="zh-CN"/>
              <a:t>               3. </a:t>
            </a:r>
            <a:r>
              <a:rPr lang="zh-CN" altLang="en-US"/>
              <a:t>有object的box的confidence loss和类别的loss的loss weight正常取1。</a:t>
            </a:r>
          </a:p>
        </p:txBody>
      </p:sp>
      <p:graphicFrame>
        <p:nvGraphicFramePr>
          <p:cNvPr id="5" name="对象 4">
            <a:hlinkClick r:id="" action="ppaction://ole?verb=0"/>
          </p:cNvPr>
          <p:cNvGraphicFramePr>
            <a:graphicFrameLocks noChangeAspect="1"/>
          </p:cNvGraphicFramePr>
          <p:nvPr/>
        </p:nvGraphicFramePr>
        <p:xfrm>
          <a:off x="1081723" y="4566920"/>
          <a:ext cx="9763760" cy="936625"/>
        </p:xfrm>
        <a:graphic>
          <a:graphicData uri="http://schemas.openxmlformats.org/presentationml/2006/ole">
            <mc:AlternateContent xmlns:mc="http://schemas.openxmlformats.org/markup-compatibility/2006">
              <mc:Choice xmlns:v="urn:schemas-microsoft-com:vml" Requires="v">
                <p:oleObj spid="_x0000_s2068" r:id="rId6" imgW="4902200" imgH="469900" progId="Equation.3">
                  <p:embed/>
                </p:oleObj>
              </mc:Choice>
              <mc:Fallback>
                <p:oleObj r:id="rId6" imgW="4902200" imgH="469900" progId="Equation.3">
                  <p:embed/>
                  <p:pic>
                    <p:nvPicPr>
                      <p:cNvPr id="0" name="对象 4">
                        <a:hlinkClick r:id="" action="ppaction://ole?verb=0"/>
                      </p:cNvPr>
                      <p:cNvPicPr/>
                      <p:nvPr/>
                    </p:nvPicPr>
                    <p:blipFill>
                      <a:blip r:embed="rId7"/>
                      <a:stretch>
                        <a:fillRect/>
                      </a:stretch>
                    </p:blipFill>
                    <p:spPr>
                      <a:xfrm>
                        <a:off x="1081723" y="4566920"/>
                        <a:ext cx="9763760" cy="936625"/>
                      </a:xfrm>
                      <a:prstGeom prst="rect">
                        <a:avLst/>
                      </a:prstGeom>
                    </p:spPr>
                  </p:pic>
                </p:oleObj>
              </mc:Fallback>
            </mc:AlternateContent>
          </a:graphicData>
        </a:graphic>
      </p:graphicFrame>
      <p:graphicFrame>
        <p:nvGraphicFramePr>
          <p:cNvPr id="7" name="对象 6">
            <a:hlinkClick r:id="" action="ppaction://ole?verb=0"/>
          </p:cNvPr>
          <p:cNvGraphicFramePr>
            <a:graphicFrameLocks noChangeAspect="1"/>
          </p:cNvGraphicFramePr>
          <p:nvPr/>
        </p:nvGraphicFramePr>
        <p:xfrm>
          <a:off x="1565911" y="5521325"/>
          <a:ext cx="9359265" cy="936625"/>
        </p:xfrm>
        <a:graphic>
          <a:graphicData uri="http://schemas.openxmlformats.org/presentationml/2006/ole">
            <mc:AlternateContent xmlns:mc="http://schemas.openxmlformats.org/markup-compatibility/2006">
              <mc:Choice xmlns:v="urn:schemas-microsoft-com:vml" Requires="v">
                <p:oleObj spid="_x0000_s2069" r:id="rId8" imgW="4699000" imgH="469900" progId="Equation.3">
                  <p:embed/>
                </p:oleObj>
              </mc:Choice>
              <mc:Fallback>
                <p:oleObj r:id="rId8" imgW="4699000" imgH="469900" progId="Equation.3">
                  <p:embed/>
                  <p:pic>
                    <p:nvPicPr>
                      <p:cNvPr id="0" name="对象 6">
                        <a:hlinkClick r:id="" action="ppaction://ole?verb=0"/>
                      </p:cNvPr>
                      <p:cNvPicPr/>
                      <p:nvPr/>
                    </p:nvPicPr>
                    <p:blipFill>
                      <a:blip r:embed="rId9"/>
                      <a:stretch>
                        <a:fillRect/>
                      </a:stretch>
                    </p:blipFill>
                    <p:spPr>
                      <a:xfrm>
                        <a:off x="1565911" y="5521325"/>
                        <a:ext cx="9359265" cy="936625"/>
                      </a:xfrm>
                      <a:prstGeom prst="rect">
                        <a:avLst/>
                      </a:prstGeom>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YOLOv1</a:t>
              </a:r>
            </a:p>
          </p:txBody>
        </p:sp>
      </p:grpSp>
      <p:sp>
        <p:nvSpPr>
          <p:cNvPr id="8" name="文本框 7"/>
          <p:cNvSpPr txBox="1"/>
          <p:nvPr/>
        </p:nvSpPr>
        <p:spPr>
          <a:xfrm>
            <a:off x="1575435" y="1448435"/>
            <a:ext cx="8595360" cy="2861310"/>
          </a:xfrm>
          <a:prstGeom prst="rect">
            <a:avLst/>
          </a:prstGeom>
          <a:noFill/>
        </p:spPr>
        <p:txBody>
          <a:bodyPr wrap="square" rtlCol="0">
            <a:spAutoFit/>
          </a:bodyPr>
          <a:lstStyle/>
          <a:p>
            <a:r>
              <a:rPr lang="en-US" altLang="zh-CN"/>
              <a:t>YOLOv1</a:t>
            </a:r>
            <a:r>
              <a:rPr lang="zh-CN" altLang="en-US"/>
              <a:t>的优缺点：</a:t>
            </a:r>
          </a:p>
          <a:p>
            <a:endParaRPr lang="zh-CN" altLang="en-US"/>
          </a:p>
          <a:p>
            <a:r>
              <a:rPr lang="zh-CN" altLang="en-US"/>
              <a:t>   </a:t>
            </a:r>
            <a:r>
              <a:rPr lang="zh-CN" altLang="en-US" b="1"/>
              <a:t> 优点</a:t>
            </a:r>
            <a:r>
              <a:rPr lang="zh-CN" altLang="en-US"/>
              <a:t>：</a:t>
            </a:r>
            <a:r>
              <a:rPr lang="en-US" altLang="zh-CN"/>
              <a:t>1. </a:t>
            </a:r>
            <a:r>
              <a:rPr lang="zh-CN" altLang="en-US"/>
              <a:t>速度快，处理速度可以达到45fps。</a:t>
            </a:r>
          </a:p>
          <a:p>
            <a:r>
              <a:rPr lang="zh-CN" altLang="en-US"/>
              <a:t>               </a:t>
            </a:r>
            <a:r>
              <a:rPr lang="en-US" altLang="zh-CN"/>
              <a:t>2. 泛化能力强 ，可以广泛适用于其他测试集。</a:t>
            </a:r>
          </a:p>
          <a:p>
            <a:r>
              <a:rPr lang="en-US" altLang="zh-CN"/>
              <a:t>               3. 背景预测错误率低，因为是整张图片放到网络里面进行预测。</a:t>
            </a:r>
          </a:p>
          <a:p>
            <a:endParaRPr lang="en-US" altLang="zh-CN"/>
          </a:p>
          <a:p>
            <a:r>
              <a:rPr lang="en-US" altLang="zh-CN"/>
              <a:t>    </a:t>
            </a:r>
            <a:r>
              <a:rPr lang="zh-CN" altLang="en-US" b="1"/>
              <a:t>缺点</a:t>
            </a:r>
            <a:r>
              <a:rPr lang="zh-CN" altLang="en-US"/>
              <a:t>：</a:t>
            </a:r>
            <a:r>
              <a:rPr lang="en-US" altLang="zh-CN"/>
              <a:t>1. </a:t>
            </a:r>
            <a:r>
              <a:t>输入尺寸固定：由于输出层为全连接层，因此在检测时，YOLO 训练模型只支持与训练图像相同的输入分辨率。其它分辨率需要缩放成此固定分辨率；</a:t>
            </a:r>
          </a:p>
          <a:p>
            <a:r>
              <a:t>              </a:t>
            </a:r>
            <a:r>
              <a:rPr lang="en-US"/>
              <a:t>2. </a:t>
            </a:r>
            <a:r>
              <a:t>占比小的目标检测效果不好：每个</a:t>
            </a:r>
            <a:r>
              <a:rPr lang="zh-CN"/>
              <a:t>网格</a:t>
            </a:r>
            <a:r>
              <a:t>最多只预测出一个物体。当物体占画面比例较小</a:t>
            </a:r>
            <a:r>
              <a:rPr lang="zh-CN"/>
              <a:t>时</a:t>
            </a:r>
            <a:r>
              <a:t>，每个格子包含多个物体，但却只能检测出其中一个。</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YOLOv2</a:t>
              </a:r>
            </a:p>
          </p:txBody>
        </p:sp>
      </p:grpSp>
      <p:sp>
        <p:nvSpPr>
          <p:cNvPr id="9" name="文本框 8"/>
          <p:cNvSpPr txBox="1"/>
          <p:nvPr/>
        </p:nvSpPr>
        <p:spPr>
          <a:xfrm>
            <a:off x="1356995" y="1097280"/>
            <a:ext cx="8595360" cy="1198880"/>
          </a:xfrm>
          <a:prstGeom prst="rect">
            <a:avLst/>
          </a:prstGeom>
          <a:noFill/>
        </p:spPr>
        <p:txBody>
          <a:bodyPr wrap="square" rtlCol="0">
            <a:spAutoFit/>
          </a:bodyPr>
          <a:lstStyle/>
          <a:p>
            <a:r>
              <a:rPr lang="en-US"/>
              <a:t>    </a:t>
            </a:r>
            <a:r>
              <a:t>为提高物体定位精准性和召回率，YOLO 作者</a:t>
            </a:r>
            <a:r>
              <a:rPr lang="zh-CN"/>
              <a:t>在</a:t>
            </a:r>
            <a:r>
              <a:rPr lang="en-US" altLang="zh-CN"/>
              <a:t>2017</a:t>
            </a:r>
            <a:r>
              <a:rPr lang="zh-CN" altLang="en-US"/>
              <a:t>年</a:t>
            </a:r>
            <a:r>
              <a:t>提</a:t>
            </a:r>
            <a:r>
              <a:rPr lang="zh-CN"/>
              <a:t>出了</a:t>
            </a:r>
            <a:r>
              <a:rPr lang="en-US" altLang="zh-CN"/>
              <a:t>YOLOv2</a:t>
            </a:r>
            <a:r>
              <a:t>，相比 v1 提高了训练图像的分辨率</a:t>
            </a:r>
            <a:r>
              <a:rPr lang="zh-CN"/>
              <a:t>，</a:t>
            </a:r>
            <a:r>
              <a:t>从预测更准确，速度更快，识别对象更多这三个方面进行了改进。其中识别更多对象也就是扩展到能够检测9000种不同对象，称之为YOLO9000</a:t>
            </a:r>
            <a:r>
              <a:rPr lang="zh-CN"/>
              <a:t>。</a:t>
            </a:r>
          </a:p>
        </p:txBody>
      </p:sp>
      <p:pic>
        <p:nvPicPr>
          <p:cNvPr id="10" name="图片 9" descr="20180929113421421"/>
          <p:cNvPicPr>
            <a:picLocks noChangeAspect="1"/>
          </p:cNvPicPr>
          <p:nvPr/>
        </p:nvPicPr>
        <p:blipFill>
          <a:blip r:embed="rId2"/>
          <a:stretch>
            <a:fillRect/>
          </a:stretch>
        </p:blipFill>
        <p:spPr>
          <a:xfrm>
            <a:off x="939165" y="2442210"/>
            <a:ext cx="10105390" cy="1182370"/>
          </a:xfrm>
          <a:prstGeom prst="rect">
            <a:avLst/>
          </a:prstGeom>
        </p:spPr>
      </p:pic>
      <p:sp>
        <p:nvSpPr>
          <p:cNvPr id="2" name="文本框 1"/>
          <p:cNvSpPr txBox="1"/>
          <p:nvPr/>
        </p:nvSpPr>
        <p:spPr>
          <a:xfrm>
            <a:off x="1356995" y="3686810"/>
            <a:ext cx="8595360" cy="1476375"/>
          </a:xfrm>
          <a:prstGeom prst="rect">
            <a:avLst/>
          </a:prstGeom>
          <a:noFill/>
        </p:spPr>
        <p:txBody>
          <a:bodyPr wrap="square" rtlCol="0">
            <a:spAutoFit/>
          </a:bodyPr>
          <a:lstStyle/>
          <a:p>
            <a:r>
              <a:rPr lang="en-US" altLang="zh-CN"/>
              <a:t>    </a:t>
            </a:r>
            <a:r>
              <a:rPr lang="zh-CN" altLang="en-US" b="1"/>
              <a:t>训练方法</a:t>
            </a:r>
            <a:r>
              <a:rPr lang="zh-CN" altLang="en-US"/>
              <a:t>：联合训练算法</a:t>
            </a:r>
          </a:p>
          <a:p>
            <a:endParaRPr lang="zh-CN" altLang="en-US"/>
          </a:p>
          <a:p>
            <a:r>
              <a:rPr lang="zh-CN" altLang="en-US"/>
              <a:t>        同时在检测数据集和分类数据集上训练物体检测器（Object Detectors ），用检测数据集的数据学习物体的准确位置，用分类数据集的数据来增加分类的类别量、提升健壮性。</a:t>
            </a:r>
          </a:p>
        </p:txBody>
      </p:sp>
      <p:sp>
        <p:nvSpPr>
          <p:cNvPr id="3" name="文本框 2"/>
          <p:cNvSpPr txBox="1"/>
          <p:nvPr/>
        </p:nvSpPr>
        <p:spPr>
          <a:xfrm>
            <a:off x="6557010" y="5582285"/>
            <a:ext cx="1243330" cy="368300"/>
          </a:xfrm>
          <a:prstGeom prst="rect">
            <a:avLst/>
          </a:prstGeom>
          <a:noFill/>
        </p:spPr>
        <p:txBody>
          <a:bodyPr wrap="none" rtlCol="0">
            <a:spAutoFit/>
          </a:bodyPr>
          <a:lstStyle/>
          <a:p>
            <a:r>
              <a:rPr lang="en-US" altLang="zh-CN"/>
              <a:t>YOLO9000</a:t>
            </a:r>
          </a:p>
        </p:txBody>
      </p:sp>
      <p:sp>
        <p:nvSpPr>
          <p:cNvPr id="4" name="文本框 3"/>
          <p:cNvSpPr txBox="1"/>
          <p:nvPr/>
        </p:nvSpPr>
        <p:spPr>
          <a:xfrm>
            <a:off x="3310890" y="5950585"/>
            <a:ext cx="2294255" cy="368300"/>
          </a:xfrm>
          <a:prstGeom prst="rect">
            <a:avLst/>
          </a:prstGeom>
          <a:noFill/>
        </p:spPr>
        <p:txBody>
          <a:bodyPr wrap="none" rtlCol="0">
            <a:spAutoFit/>
          </a:bodyPr>
          <a:lstStyle/>
          <a:p>
            <a:pPr algn="l"/>
            <a:r>
              <a:rPr lang="en-US" altLang="zh-CN"/>
              <a:t>ImageNet分类数据集</a:t>
            </a:r>
          </a:p>
        </p:txBody>
      </p:sp>
      <p:sp>
        <p:nvSpPr>
          <p:cNvPr id="5" name="文本框 4"/>
          <p:cNvSpPr txBox="1"/>
          <p:nvPr/>
        </p:nvSpPr>
        <p:spPr>
          <a:xfrm>
            <a:off x="3437890" y="4966970"/>
            <a:ext cx="2040255" cy="368300"/>
          </a:xfrm>
          <a:prstGeom prst="rect">
            <a:avLst/>
          </a:prstGeom>
          <a:noFill/>
        </p:spPr>
        <p:txBody>
          <a:bodyPr wrap="square" rtlCol="0" anchor="t">
            <a:spAutoFit/>
          </a:bodyPr>
          <a:lstStyle/>
          <a:p>
            <a:r>
              <a:rPr lang="zh-CN" altLang="en-US"/>
              <a:t>COCO检测数据集</a:t>
            </a:r>
          </a:p>
        </p:txBody>
      </p:sp>
      <p:cxnSp>
        <p:nvCxnSpPr>
          <p:cNvPr id="6" name="直接箭头连接符 5"/>
          <p:cNvCxnSpPr/>
          <p:nvPr/>
        </p:nvCxnSpPr>
        <p:spPr>
          <a:xfrm>
            <a:off x="5493385" y="5050790"/>
            <a:ext cx="1078865" cy="6153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5620385" y="5950585"/>
            <a:ext cx="951865" cy="368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832475" y="4998085"/>
            <a:ext cx="1057275" cy="306705"/>
          </a:xfrm>
          <a:prstGeom prst="rect">
            <a:avLst/>
          </a:prstGeom>
          <a:noFill/>
        </p:spPr>
        <p:txBody>
          <a:bodyPr wrap="square" rtlCol="0" anchor="t">
            <a:spAutoFit/>
          </a:bodyPr>
          <a:lstStyle/>
          <a:p>
            <a:r>
              <a:rPr lang="zh-CN" altLang="en-US" sz="1400"/>
              <a:t>位置检测</a:t>
            </a:r>
          </a:p>
        </p:txBody>
      </p:sp>
      <p:sp>
        <p:nvSpPr>
          <p:cNvPr id="12" name="文本框 11"/>
          <p:cNvSpPr txBox="1"/>
          <p:nvPr/>
        </p:nvSpPr>
        <p:spPr>
          <a:xfrm>
            <a:off x="6114415" y="6126480"/>
            <a:ext cx="1057275" cy="306705"/>
          </a:xfrm>
          <a:prstGeom prst="rect">
            <a:avLst/>
          </a:prstGeom>
          <a:noFill/>
        </p:spPr>
        <p:txBody>
          <a:bodyPr wrap="square" rtlCol="0" anchor="t">
            <a:spAutoFit/>
          </a:bodyPr>
          <a:lstStyle/>
          <a:p>
            <a:r>
              <a:rPr lang="zh-CN" altLang="en-US" sz="1400"/>
              <a:t>分类信息</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YOLOv3</a:t>
              </a:r>
            </a:p>
          </p:txBody>
        </p:sp>
      </p:grpSp>
      <p:sp>
        <p:nvSpPr>
          <p:cNvPr id="9" name="文本框 8"/>
          <p:cNvSpPr txBox="1"/>
          <p:nvPr/>
        </p:nvSpPr>
        <p:spPr>
          <a:xfrm>
            <a:off x="1256030" y="1088390"/>
            <a:ext cx="8595360" cy="1476375"/>
          </a:xfrm>
          <a:prstGeom prst="rect">
            <a:avLst/>
          </a:prstGeom>
          <a:noFill/>
        </p:spPr>
        <p:txBody>
          <a:bodyPr wrap="square" rtlCol="0">
            <a:spAutoFit/>
          </a:bodyPr>
          <a:lstStyle/>
          <a:p>
            <a:r>
              <a:rPr lang="en-US"/>
              <a:t>    </a:t>
            </a:r>
            <a:r>
              <a:t>YOLO 作者</a:t>
            </a:r>
            <a:r>
              <a:rPr lang="zh-CN"/>
              <a:t>在</a:t>
            </a:r>
            <a:r>
              <a:rPr lang="en-US" altLang="zh-CN"/>
              <a:t>2018</a:t>
            </a:r>
            <a:r>
              <a:rPr lang="zh-CN" altLang="en-US"/>
              <a:t>年</a:t>
            </a:r>
            <a:r>
              <a:t>提</a:t>
            </a:r>
            <a:r>
              <a:rPr lang="zh-CN"/>
              <a:t>出了</a:t>
            </a:r>
            <a:r>
              <a:rPr lang="en-US" altLang="zh-CN"/>
              <a:t>YOLOv3</a:t>
            </a:r>
            <a:r>
              <a:rPr lang="zh-CN" altLang="en-US"/>
              <a:t>。</a:t>
            </a:r>
          </a:p>
          <a:p>
            <a:endParaRPr lang="zh-CN" altLang="en-US"/>
          </a:p>
          <a:p>
            <a:r>
              <a:rPr lang="zh-CN" altLang="en-US"/>
              <a:t>    </a:t>
            </a:r>
            <a:r>
              <a:rPr lang="zh-CN" altLang="en-US" b="1"/>
              <a:t>特征提取器</a:t>
            </a:r>
            <a:r>
              <a:rPr lang="zh-CN" altLang="en-US"/>
              <a:t>：Darknet-5</a:t>
            </a:r>
            <a:r>
              <a:rPr lang="en-US" altLang="zh-CN"/>
              <a:t>3</a:t>
            </a:r>
            <a:r>
              <a:rPr lang="zh-CN" altLang="en-US"/>
              <a:t>。</a:t>
            </a:r>
          </a:p>
          <a:p>
            <a:endParaRPr lang="zh-CN" altLang="en-US"/>
          </a:p>
          <a:p>
            <a:pPr algn="l">
              <a:buClrTx/>
              <a:buSzTx/>
              <a:buFontTx/>
            </a:pPr>
            <a:r>
              <a:rPr lang="zh-CN" altLang="en-US"/>
              <a:t>    采用</a:t>
            </a:r>
            <a:r>
              <a:rPr lang="en-US" altLang="zh-CN" b="1"/>
              <a:t>FPN</a:t>
            </a:r>
            <a:r>
              <a:rPr lang="zh-CN" altLang="en-US" b="1"/>
              <a:t>架构</a:t>
            </a:r>
            <a:r>
              <a:rPr lang="zh-CN" altLang="en-US"/>
              <a:t>来实现多尺度检测：输入</a:t>
            </a:r>
            <a:r>
              <a:rPr lang="en-US" altLang="zh-CN"/>
              <a:t>416</a:t>
            </a:r>
            <a:r>
              <a:rPr lang="en-US" altLang="zh-CN">
                <a:latin typeface="Arial" panose="020B0604020202020204" pitchFamily="34" charset="0"/>
              </a:rPr>
              <a:t>×</a:t>
            </a:r>
            <a:r>
              <a:rPr lang="en-US" altLang="zh-CN"/>
              <a:t>416</a:t>
            </a:r>
            <a:r>
              <a:rPr lang="zh-CN" altLang="en-US"/>
              <a:t>时：</a:t>
            </a:r>
            <a:r>
              <a:rPr lang="en-US" altLang="zh-CN"/>
              <a:t>(13</a:t>
            </a:r>
            <a:r>
              <a:rPr lang="en-US" altLang="zh-CN">
                <a:sym typeface="+mn-ea"/>
              </a:rPr>
              <a:t>×</a:t>
            </a:r>
            <a:r>
              <a:rPr lang="en-US" altLang="zh-CN"/>
              <a:t>13)</a:t>
            </a:r>
            <a:r>
              <a:rPr lang="en-US" altLang="zh-CN">
                <a:sym typeface="+mn-ea"/>
              </a:rPr>
              <a:t>,(26×26),(52×52)</a:t>
            </a:r>
          </a:p>
        </p:txBody>
      </p:sp>
      <p:pic>
        <p:nvPicPr>
          <p:cNvPr id="3" name="图片 2" descr="v2-ffbc5b713c98c13e2659bb528b05fd67_720w"/>
          <p:cNvPicPr>
            <a:picLocks noChangeAspect="1"/>
          </p:cNvPicPr>
          <p:nvPr/>
        </p:nvPicPr>
        <p:blipFill>
          <a:blip r:embed="rId2"/>
          <a:stretch>
            <a:fillRect/>
          </a:stretch>
        </p:blipFill>
        <p:spPr>
          <a:xfrm>
            <a:off x="6511290" y="2564765"/>
            <a:ext cx="4511675" cy="4110990"/>
          </a:xfrm>
          <a:prstGeom prst="rect">
            <a:avLst/>
          </a:prstGeom>
        </p:spPr>
      </p:pic>
      <p:pic>
        <p:nvPicPr>
          <p:cNvPr id="4" name="图片 3" descr="v2-4eb082a3b41451556077cc3be64d8a91_720w"/>
          <p:cNvPicPr>
            <a:picLocks noChangeAspect="1"/>
          </p:cNvPicPr>
          <p:nvPr/>
        </p:nvPicPr>
        <p:blipFill>
          <a:blip r:embed="rId3"/>
          <a:stretch>
            <a:fillRect/>
          </a:stretch>
        </p:blipFill>
        <p:spPr>
          <a:xfrm>
            <a:off x="2015490" y="2613660"/>
            <a:ext cx="3143885" cy="40125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YOLOv3</a:t>
              </a:r>
            </a:p>
          </p:txBody>
        </p:sp>
      </p:grpSp>
      <p:pic>
        <p:nvPicPr>
          <p:cNvPr id="2" name="图片 1" descr="v2-40b6fe836d9fc67a48b8b98b0b53cf03_720w"/>
          <p:cNvPicPr>
            <a:picLocks noChangeAspect="1"/>
          </p:cNvPicPr>
          <p:nvPr/>
        </p:nvPicPr>
        <p:blipFill>
          <a:blip r:embed="rId2"/>
          <a:stretch>
            <a:fillRect/>
          </a:stretch>
        </p:blipFill>
        <p:spPr>
          <a:xfrm>
            <a:off x="2153285" y="1080770"/>
            <a:ext cx="7454265" cy="4376420"/>
          </a:xfrm>
          <a:prstGeom prst="rect">
            <a:avLst/>
          </a:prstGeom>
        </p:spPr>
      </p:pic>
      <p:sp>
        <p:nvSpPr>
          <p:cNvPr id="5" name="文本框 4"/>
          <p:cNvSpPr txBox="1"/>
          <p:nvPr/>
        </p:nvSpPr>
        <p:spPr>
          <a:xfrm>
            <a:off x="3663950" y="5457190"/>
            <a:ext cx="4864100" cy="368300"/>
          </a:xfrm>
          <a:prstGeom prst="rect">
            <a:avLst/>
          </a:prstGeom>
          <a:noFill/>
        </p:spPr>
        <p:txBody>
          <a:bodyPr wrap="square" rtlCol="0" anchor="t">
            <a:spAutoFit/>
          </a:bodyPr>
          <a:lstStyle/>
          <a:p>
            <a:r>
              <a:rPr lang="zh-CN" altLang="en-US"/>
              <a:t>YOLOv3在COCO测试集与其它检测算法对比图</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80955" y="2295319"/>
            <a:ext cx="5817870" cy="521970"/>
          </a:xfrm>
          <a:prstGeom prst="rect">
            <a:avLst/>
          </a:prstGeom>
          <a:noFill/>
        </p:spPr>
        <p:txBody>
          <a:bodyPr wrap="square" rtlCol="0">
            <a:spAutoFit/>
          </a:bodyPr>
          <a:lstStyle/>
          <a:p>
            <a:pPr algn="r"/>
            <a:r>
              <a:rPr lang="zh-CN" altLang="en-US" sz="2800" b="1" dirty="0">
                <a:solidFill>
                  <a:srgbClr val="3563A8"/>
                </a:solidFill>
                <a:latin typeface="Microsoft JhengHei UI Light" panose="020B0304030504040204" pitchFamily="34" charset="-120"/>
                <a:ea typeface="宋体" panose="02010600030101010101" pitchFamily="2" charset="-122"/>
              </a:rPr>
              <a:t>目标检测介绍</a:t>
            </a:r>
          </a:p>
        </p:txBody>
      </p:sp>
      <p:cxnSp>
        <p:nvCxnSpPr>
          <p:cNvPr id="4" name="直接连接符 3"/>
          <p:cNvCxnSpPr/>
          <p:nvPr/>
        </p:nvCxnSpPr>
        <p:spPr>
          <a:xfrm>
            <a:off x="3291840" y="2913777"/>
            <a:ext cx="4978969"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8519401" y="2403223"/>
            <a:ext cx="1128220" cy="1683970"/>
            <a:chOff x="8537689" y="2340869"/>
            <a:chExt cx="1128220" cy="1683970"/>
          </a:xfrm>
        </p:grpSpPr>
        <p:sp>
          <p:nvSpPr>
            <p:cNvPr id="2" name="文本框 1"/>
            <p:cNvSpPr txBox="1"/>
            <p:nvPr/>
          </p:nvSpPr>
          <p:spPr>
            <a:xfrm>
              <a:off x="8537689" y="3563174"/>
              <a:ext cx="1128220" cy="461665"/>
            </a:xfrm>
            <a:prstGeom prst="rect">
              <a:avLst/>
            </a:prstGeom>
            <a:noFill/>
          </p:spPr>
          <p:txBody>
            <a:bodyPr wrap="square" rtlCol="0">
              <a:spAutoFit/>
            </a:bodyPr>
            <a:lstStyle/>
            <a:p>
              <a:pPr algn="dist"/>
              <a:r>
                <a:rPr lang="en-US" altLang="zh-CN" sz="2400" dirty="0">
                  <a:solidFill>
                    <a:srgbClr val="3563A8"/>
                  </a:solidFill>
                </a:rPr>
                <a:t>PART</a:t>
              </a:r>
              <a:endParaRPr lang="zh-CN" altLang="en-US" sz="2400" dirty="0">
                <a:solidFill>
                  <a:srgbClr val="3563A8"/>
                </a:solidFill>
              </a:endParaRPr>
            </a:p>
          </p:txBody>
        </p:sp>
        <p:sp>
          <p:nvSpPr>
            <p:cNvPr id="8" name="矩形 7"/>
            <p:cNvSpPr/>
            <p:nvPr/>
          </p:nvSpPr>
          <p:spPr>
            <a:xfrm>
              <a:off x="8598879" y="2340869"/>
              <a:ext cx="1005840" cy="1185729"/>
            </a:xfrm>
            <a:prstGeom prst="rect">
              <a:avLst/>
            </a:prstGeom>
            <a:solidFill>
              <a:srgbClr val="35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01</a:t>
              </a:r>
            </a:p>
          </p:txBody>
        </p:sp>
      </p:grpSp>
      <p:sp>
        <p:nvSpPr>
          <p:cNvPr id="7" name="文本框 6"/>
          <p:cNvSpPr txBox="1"/>
          <p:nvPr/>
        </p:nvSpPr>
        <p:spPr>
          <a:xfrm>
            <a:off x="2544379" y="3009016"/>
            <a:ext cx="5817870" cy="506730"/>
          </a:xfrm>
          <a:prstGeom prst="rect">
            <a:avLst/>
          </a:prstGeom>
          <a:noFill/>
        </p:spPr>
        <p:txBody>
          <a:bodyPr wrap="square" rtlCol="0">
            <a:spAutoFit/>
          </a:bodyPr>
          <a:lstStyle/>
          <a:p>
            <a:pPr lvl="2" algn="r">
              <a:lnSpc>
                <a:spcPct val="150000"/>
              </a:lnSpc>
            </a:pPr>
            <a:r>
              <a:rPr lang="en-US" altLang="zh-CN" dirty="0" smtClean="0">
                <a:solidFill>
                  <a:schemeClr val="tx2">
                    <a:lumMod val="75000"/>
                  </a:schemeClr>
                </a:solidFill>
                <a:latin typeface="Microsoft JhengHei UI Light" panose="020B0304030504040204" pitchFamily="34" charset="-120"/>
                <a:ea typeface="Microsoft JhengHei UI" panose="020B0604030504040204" pitchFamily="34" charset="-120"/>
              </a:rPr>
              <a:t>3220200976 </a:t>
            </a:r>
            <a:r>
              <a:rPr lang="zh-CN" altLang="en-US" dirty="0">
                <a:solidFill>
                  <a:schemeClr val="tx2">
                    <a:lumMod val="75000"/>
                  </a:schemeClr>
                </a:solidFill>
                <a:latin typeface="Microsoft JhengHei UI Light" panose="020B0304030504040204" pitchFamily="34" charset="-120"/>
                <a:ea typeface="Microsoft JhengHei UI" panose="020B0604030504040204" pitchFamily="34" charset="-120"/>
              </a:rPr>
              <a:t>吴瑕</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250"/>
                                        <p:tgtEl>
                                          <p:spTgt spid="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317240" y="2745740"/>
            <a:ext cx="5104765" cy="3996055"/>
          </a:xfrm>
          <a:prstGeom prst="rect">
            <a:avLst/>
          </a:prstGeom>
        </p:spPr>
      </p:pic>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YOLOv4</a:t>
              </a:r>
            </a:p>
          </p:txBody>
        </p:sp>
      </p:grpSp>
      <p:sp>
        <p:nvSpPr>
          <p:cNvPr id="9" name="文本框 8"/>
          <p:cNvSpPr txBox="1"/>
          <p:nvPr/>
        </p:nvSpPr>
        <p:spPr>
          <a:xfrm>
            <a:off x="1308100" y="715010"/>
            <a:ext cx="9575800" cy="2030095"/>
          </a:xfrm>
          <a:prstGeom prst="rect">
            <a:avLst/>
          </a:prstGeom>
          <a:noFill/>
        </p:spPr>
        <p:txBody>
          <a:bodyPr wrap="square" rtlCol="0">
            <a:spAutoFit/>
          </a:bodyPr>
          <a:lstStyle/>
          <a:p>
            <a:r>
              <a:rPr lang="en-US"/>
              <a:t>    2020</a:t>
            </a:r>
            <a:r>
              <a:rPr lang="zh-CN" altLang="en-US"/>
              <a:t>年</a:t>
            </a:r>
            <a:r>
              <a:rPr lang="en-US" altLang="zh-CN"/>
              <a:t>4</a:t>
            </a:r>
            <a:r>
              <a:rPr lang="zh-CN" altLang="en-US"/>
              <a:t>月</a:t>
            </a:r>
            <a:r>
              <a:rPr lang="en-US" altLang="zh-CN"/>
              <a:t>23</a:t>
            </a:r>
            <a:r>
              <a:rPr lang="zh-CN" altLang="en-US"/>
              <a:t>日，</a:t>
            </a:r>
            <a:r>
              <a:t>提</a:t>
            </a:r>
            <a:r>
              <a:rPr lang="zh-CN"/>
              <a:t>出了</a:t>
            </a:r>
            <a:r>
              <a:rPr lang="en-US" altLang="zh-CN"/>
              <a:t>YOLOv4</a:t>
            </a:r>
            <a:r>
              <a:rPr lang="zh-CN" altLang="en-US"/>
              <a:t>。</a:t>
            </a:r>
          </a:p>
          <a:p>
            <a:endParaRPr lang="zh-CN" altLang="en-US"/>
          </a:p>
          <a:p>
            <a:r>
              <a:rPr lang="en-US" altLang="zh-CN">
                <a:sym typeface="+mn-ea"/>
              </a:rPr>
              <a:t>    </a:t>
            </a:r>
            <a:r>
              <a:rPr lang="zh-CN" altLang="en-US" b="1">
                <a:sym typeface="+mn-ea"/>
              </a:rPr>
              <a:t>特点</a:t>
            </a:r>
            <a:r>
              <a:rPr lang="zh-CN" altLang="en-US">
                <a:sym typeface="+mn-ea"/>
              </a:rPr>
              <a:t>：</a:t>
            </a:r>
            <a:r>
              <a:rPr lang="en-US" altLang="zh-CN">
                <a:sym typeface="+mn-ea"/>
              </a:rPr>
              <a:t>1. </a:t>
            </a:r>
            <a:r>
              <a:rPr lang="zh-CN" altLang="en-US">
                <a:sym typeface="+mn-ea"/>
              </a:rPr>
              <a:t>研究设计了一个简单且高效的目标检测算法，降低了训练门槛，可以在一块1080T</a:t>
            </a:r>
            <a:r>
              <a:rPr lang="en-US" altLang="zh-CN">
                <a:sym typeface="+mn-ea"/>
              </a:rPr>
              <a:t>i</a:t>
            </a:r>
            <a:r>
              <a:rPr lang="zh-CN" altLang="en-US">
                <a:sym typeface="+mn-ea"/>
              </a:rPr>
              <a:t>或者2080T</a:t>
            </a:r>
            <a:r>
              <a:rPr lang="en-US" altLang="zh-CN">
                <a:sym typeface="+mn-ea"/>
              </a:rPr>
              <a:t>i</a:t>
            </a:r>
            <a:r>
              <a:rPr lang="zh-CN" altLang="en-US">
                <a:sym typeface="+mn-ea"/>
              </a:rPr>
              <a:t>上</a:t>
            </a:r>
            <a:r>
              <a:rPr lang="en-US" altLang="zh-CN">
                <a:sym typeface="+mn-ea"/>
              </a:rPr>
              <a:t>训练超快速和准确的目标检测器</a:t>
            </a:r>
            <a:r>
              <a:rPr lang="zh-CN" altLang="en-US">
                <a:sym typeface="+mn-ea"/>
              </a:rPr>
              <a:t>。</a:t>
            </a:r>
            <a:endParaRPr lang="en-US" altLang="zh-CN">
              <a:sym typeface="+mn-ea"/>
            </a:endParaRPr>
          </a:p>
          <a:p>
            <a:r>
              <a:rPr lang="en-US" altLang="zh-CN">
                <a:sym typeface="+mn-ea"/>
              </a:rPr>
              <a:t>               2. </a:t>
            </a:r>
            <a:r>
              <a:rPr lang="zh-CN" altLang="en-US">
                <a:sym typeface="+mn-ea"/>
              </a:rPr>
              <a:t>在训练过程中，验证了最新的Bag-of-Freebies和Bag-of-Specials对Yolo</a:t>
            </a:r>
            <a:r>
              <a:rPr lang="en-US" altLang="zh-CN">
                <a:sym typeface="+mn-ea"/>
              </a:rPr>
              <a:t>v</a:t>
            </a:r>
            <a:r>
              <a:rPr lang="zh-CN" altLang="en-US">
                <a:sym typeface="+mn-ea"/>
              </a:rPr>
              <a:t>4的影响。</a:t>
            </a:r>
          </a:p>
          <a:p>
            <a:r>
              <a:rPr lang="zh-CN" altLang="en-US">
                <a:sym typeface="+mn-ea"/>
              </a:rPr>
              <a:t>               </a:t>
            </a:r>
            <a:r>
              <a:rPr lang="en-US" altLang="zh-CN">
                <a:sym typeface="+mn-ea"/>
              </a:rPr>
              <a:t>3. </a:t>
            </a:r>
            <a:r>
              <a:rPr lang="zh-CN" altLang="en-US">
                <a:sym typeface="+mn-ea"/>
              </a:rPr>
              <a:t>简化以及优化了一些最新提出的算法，包括（CBN，PAN，SAM），从而使Yolo-V4能够在一块GPU上就可以训练起来。</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26644" y="192948"/>
            <a:ext cx="3311364" cy="525145"/>
            <a:chOff x="126644" y="192948"/>
            <a:chExt cx="3311364" cy="525145"/>
          </a:xfrm>
        </p:grpSpPr>
        <p:cxnSp>
          <p:nvCxnSpPr>
            <p:cNvPr id="27" name="直接连接符 26"/>
            <p:cNvCxnSpPr/>
            <p:nvPr/>
          </p:nvCxnSpPr>
          <p:spPr>
            <a:xfrm>
              <a:off x="202453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126644" y="196123"/>
              <a:ext cx="1889125" cy="521970"/>
            </a:xfrm>
            <a:prstGeom prst="rect">
              <a:avLst/>
            </a:prstGeom>
            <a:noFill/>
          </p:spPr>
          <p:txBody>
            <a:bodyPr wrap="squar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r>
                <a:rPr lang="zh-CN" altLang="en-US" sz="2800" dirty="0">
                  <a:solidFill>
                    <a:srgbClr val="3563A8"/>
                  </a:solidFill>
                  <a:latin typeface="+mj-lt"/>
                  <a:ea typeface="Arial Unicode MS" panose="020B0604020202020204" pitchFamily="34" charset="-122"/>
                  <a:cs typeface="Arial Unicode MS" panose="020B0604020202020204" pitchFamily="34" charset="-122"/>
                </a:rPr>
                <a:t>介绍</a:t>
              </a:r>
            </a:p>
          </p:txBody>
        </p:sp>
        <p:sp>
          <p:nvSpPr>
            <p:cNvPr id="29" name="文本框 28"/>
            <p:cNvSpPr txBox="1"/>
            <p:nvPr/>
          </p:nvSpPr>
          <p:spPr>
            <a:xfrm>
              <a:off x="2015608" y="192948"/>
              <a:ext cx="1422400" cy="521970"/>
            </a:xfrm>
            <a:prstGeom prst="rect">
              <a:avLst/>
            </a:prstGeom>
            <a:noFill/>
          </p:spPr>
          <p:txBody>
            <a:bodyPr wrap="non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YOLOv4</a:t>
              </a:r>
            </a:p>
          </p:txBody>
        </p:sp>
      </p:grpSp>
      <p:sp>
        <p:nvSpPr>
          <p:cNvPr id="9" name="文本框 8"/>
          <p:cNvSpPr txBox="1"/>
          <p:nvPr/>
        </p:nvSpPr>
        <p:spPr>
          <a:xfrm>
            <a:off x="1393825" y="4105910"/>
            <a:ext cx="9575800" cy="922020"/>
          </a:xfrm>
          <a:prstGeom prst="rect">
            <a:avLst/>
          </a:prstGeom>
          <a:noFill/>
        </p:spPr>
        <p:txBody>
          <a:bodyPr wrap="square" rtlCol="0">
            <a:spAutoFit/>
          </a:bodyPr>
          <a:lstStyle/>
          <a:p>
            <a:r>
              <a:rPr lang="en-US" altLang="zh-CN">
                <a:sym typeface="+mn-ea"/>
              </a:rPr>
              <a:t>Backbone：CSPDarknet53</a:t>
            </a:r>
          </a:p>
          <a:p>
            <a:r>
              <a:rPr lang="en-US" altLang="zh-CN">
                <a:sym typeface="+mn-ea"/>
              </a:rPr>
              <a:t>Neck：SPP，PAN</a:t>
            </a:r>
          </a:p>
          <a:p>
            <a:r>
              <a:rPr lang="en-US" altLang="zh-CN">
                <a:sym typeface="+mn-ea"/>
              </a:rPr>
              <a:t>Head：YOLOv3</a:t>
            </a:r>
          </a:p>
        </p:txBody>
      </p:sp>
      <p:pic>
        <p:nvPicPr>
          <p:cNvPr id="3" name="图片 2"/>
          <p:cNvPicPr>
            <a:picLocks noChangeAspect="1"/>
          </p:cNvPicPr>
          <p:nvPr/>
        </p:nvPicPr>
        <p:blipFill>
          <a:blip r:embed="rId2"/>
          <a:stretch>
            <a:fillRect/>
          </a:stretch>
        </p:blipFill>
        <p:spPr>
          <a:xfrm>
            <a:off x="1308100" y="1242695"/>
            <a:ext cx="9013190" cy="253365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80955" y="2295319"/>
            <a:ext cx="5817870" cy="521970"/>
          </a:xfrm>
          <a:prstGeom prst="rect">
            <a:avLst/>
          </a:prstGeom>
          <a:noFill/>
        </p:spPr>
        <p:txBody>
          <a:bodyPr wrap="square" rtlCol="0">
            <a:spAutoFit/>
          </a:bodyPr>
          <a:lstStyle/>
          <a:p>
            <a:pPr algn="r"/>
            <a:r>
              <a:rPr lang="en-US" altLang="zh-CN" sz="2800" dirty="0">
                <a:solidFill>
                  <a:srgbClr val="3563A8"/>
                </a:solidFill>
                <a:latin typeface="Microsoft JhengHei UI Light" panose="020B0304030504040204" pitchFamily="34" charset="-120"/>
                <a:ea typeface="Microsoft JhengHei UI" panose="020B0604030504040204" pitchFamily="34" charset="-120"/>
              </a:rPr>
              <a:t>SSD</a:t>
            </a:r>
            <a:r>
              <a:rPr lang="zh-CN" altLang="en-US" sz="2800" dirty="0">
                <a:solidFill>
                  <a:srgbClr val="3563A8"/>
                </a:solidFill>
                <a:latin typeface="Microsoft JhengHei UI Light" panose="020B0304030504040204" pitchFamily="34" charset="-120"/>
                <a:ea typeface="Microsoft JhengHei UI" panose="020B0604030504040204" pitchFamily="34" charset="-120"/>
              </a:rPr>
              <a:t>算法</a:t>
            </a:r>
          </a:p>
        </p:txBody>
      </p:sp>
      <p:cxnSp>
        <p:nvCxnSpPr>
          <p:cNvPr id="4" name="直接连接符 3"/>
          <p:cNvCxnSpPr/>
          <p:nvPr/>
        </p:nvCxnSpPr>
        <p:spPr>
          <a:xfrm>
            <a:off x="3291840" y="2913777"/>
            <a:ext cx="4978969"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8519401" y="2403223"/>
            <a:ext cx="1128220" cy="1683970"/>
            <a:chOff x="8537689" y="2340869"/>
            <a:chExt cx="1128220" cy="1683970"/>
          </a:xfrm>
        </p:grpSpPr>
        <p:sp>
          <p:nvSpPr>
            <p:cNvPr id="2" name="文本框 1"/>
            <p:cNvSpPr txBox="1"/>
            <p:nvPr/>
          </p:nvSpPr>
          <p:spPr>
            <a:xfrm>
              <a:off x="8537689" y="3563174"/>
              <a:ext cx="1128220" cy="461665"/>
            </a:xfrm>
            <a:prstGeom prst="rect">
              <a:avLst/>
            </a:prstGeom>
            <a:noFill/>
          </p:spPr>
          <p:txBody>
            <a:bodyPr wrap="square" rtlCol="0">
              <a:spAutoFit/>
            </a:bodyPr>
            <a:lstStyle/>
            <a:p>
              <a:pPr algn="dist"/>
              <a:r>
                <a:rPr lang="en-US" altLang="zh-CN" sz="2400" dirty="0">
                  <a:solidFill>
                    <a:srgbClr val="3563A8"/>
                  </a:solidFill>
                </a:rPr>
                <a:t>PART</a:t>
              </a:r>
              <a:endParaRPr lang="zh-CN" altLang="en-US" sz="2400" dirty="0">
                <a:solidFill>
                  <a:srgbClr val="3563A8"/>
                </a:solidFill>
              </a:endParaRPr>
            </a:p>
          </p:txBody>
        </p:sp>
        <p:sp>
          <p:nvSpPr>
            <p:cNvPr id="8" name="矩形 7"/>
            <p:cNvSpPr/>
            <p:nvPr/>
          </p:nvSpPr>
          <p:spPr>
            <a:xfrm>
              <a:off x="8608404" y="2340869"/>
              <a:ext cx="1005840" cy="1185729"/>
            </a:xfrm>
            <a:prstGeom prst="rect">
              <a:avLst/>
            </a:prstGeom>
            <a:solidFill>
              <a:srgbClr val="35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t>04</a:t>
              </a:r>
              <a:endParaRPr lang="zh-CN" altLang="en-US" sz="4800" dirty="0"/>
            </a:p>
          </p:txBody>
        </p:sp>
      </p:grpSp>
      <p:sp>
        <p:nvSpPr>
          <p:cNvPr id="7" name="文本框 6"/>
          <p:cNvSpPr txBox="1"/>
          <p:nvPr/>
        </p:nvSpPr>
        <p:spPr>
          <a:xfrm>
            <a:off x="2544379" y="3009016"/>
            <a:ext cx="5817870" cy="459485"/>
          </a:xfrm>
          <a:prstGeom prst="rect">
            <a:avLst/>
          </a:prstGeom>
          <a:noFill/>
        </p:spPr>
        <p:txBody>
          <a:bodyPr wrap="square" rtlCol="0">
            <a:spAutoFit/>
          </a:bodyPr>
          <a:lstStyle/>
          <a:p>
            <a:pPr lvl="2" algn="r">
              <a:lnSpc>
                <a:spcPct val="150000"/>
              </a:lnSpc>
            </a:pPr>
            <a:r>
              <a:rPr lang="en-US" altLang="zh-CN" dirty="0">
                <a:solidFill>
                  <a:schemeClr val="tx2">
                    <a:lumMod val="75000"/>
                  </a:schemeClr>
                </a:solidFill>
                <a:latin typeface="Microsoft JhengHei UI Light" panose="020B0304030504040204" pitchFamily="34" charset="-120"/>
                <a:ea typeface="Microsoft JhengHei UI" panose="020B0604030504040204" pitchFamily="34" charset="-120"/>
              </a:rPr>
              <a:t>5720202098 </a:t>
            </a:r>
            <a:r>
              <a:rPr lang="zh-CN" altLang="en-US" dirty="0">
                <a:solidFill>
                  <a:schemeClr val="tx2">
                    <a:lumMod val="75000"/>
                  </a:schemeClr>
                </a:solidFill>
                <a:latin typeface="Microsoft JhengHei UI Light" panose="020B0304030504040204" pitchFamily="34" charset="-120"/>
                <a:ea typeface="Microsoft JhengHei UI" panose="020B0604030504040204" pitchFamily="34" charset="-120"/>
              </a:rPr>
              <a:t>郭建伟</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250"/>
                                        <p:tgtEl>
                                          <p:spTgt spid="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353759" y="1087775"/>
            <a:ext cx="749673"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973455" y="418204"/>
            <a:ext cx="5817870" cy="598805"/>
          </a:xfrm>
          <a:prstGeom prst="rect">
            <a:avLst/>
          </a:prstGeom>
          <a:noFill/>
        </p:spPr>
        <p:txBody>
          <a:bodyPr wrap="square" rtlCol="0">
            <a:spAutoFit/>
          </a:bodyPr>
          <a:lstStyle/>
          <a:p>
            <a:pPr algn="l">
              <a:lnSpc>
                <a:spcPct val="150000"/>
              </a:lnSpc>
            </a:pPr>
            <a:r>
              <a:rPr lang="en-US" altLang="zh-CN" sz="2200" dirty="0">
                <a:solidFill>
                  <a:srgbClr val="3563A8"/>
                </a:solidFill>
                <a:latin typeface="Microsoft JhengHei UI Light" panose="020B0304030504040204" pitchFamily="34" charset="-120"/>
                <a:ea typeface="Microsoft JhengHei UI" panose="020B0604030504040204" pitchFamily="34" charset="-120"/>
              </a:rPr>
              <a:t>SSD</a:t>
            </a:r>
            <a:r>
              <a:rPr lang="zh-CN" altLang="en-US" sz="2200" dirty="0">
                <a:solidFill>
                  <a:srgbClr val="3563A8"/>
                </a:solidFill>
                <a:latin typeface="Microsoft JhengHei UI Light" panose="020B0304030504040204" pitchFamily="34" charset="-120"/>
                <a:ea typeface="宋体" panose="02010600030101010101" pitchFamily="2" charset="-122"/>
              </a:rPr>
              <a:t>：</a:t>
            </a:r>
            <a:r>
              <a:rPr lang="en-US" altLang="zh-CN" sz="2200" dirty="0">
                <a:solidFill>
                  <a:srgbClr val="3563A8"/>
                </a:solidFill>
                <a:latin typeface="Microsoft JhengHei UI Light" panose="020B0304030504040204" pitchFamily="34" charset="-120"/>
                <a:ea typeface="宋体" panose="02010600030101010101" pitchFamily="2" charset="-122"/>
              </a:rPr>
              <a:t>Single Shot MultiBox Detector</a:t>
            </a:r>
          </a:p>
        </p:txBody>
      </p:sp>
      <p:sp>
        <p:nvSpPr>
          <p:cNvPr id="16" name="文本框 15"/>
          <p:cNvSpPr txBox="1"/>
          <p:nvPr/>
        </p:nvSpPr>
        <p:spPr>
          <a:xfrm>
            <a:off x="973455" y="1242695"/>
            <a:ext cx="10466070" cy="1198880"/>
          </a:xfrm>
          <a:prstGeom prst="rect">
            <a:avLst/>
          </a:prstGeom>
          <a:noFill/>
        </p:spPr>
        <p:txBody>
          <a:bodyPr wrap="square" rtlCol="0">
            <a:spAutoFit/>
          </a:bodyPr>
          <a:lstStyle/>
          <a:p>
            <a:r>
              <a:rPr lang="en-US" altLang="zh-CN"/>
              <a:t>SSD</a:t>
            </a:r>
            <a:r>
              <a:rPr lang="zh-CN" altLang="en-US"/>
              <a:t>网络是作者</a:t>
            </a:r>
            <a:r>
              <a:rPr lang="en-US" altLang="zh-CN"/>
              <a:t>Wei Liu</a:t>
            </a:r>
            <a:r>
              <a:rPr lang="zh-CN" altLang="en-US"/>
              <a:t>在</a:t>
            </a:r>
            <a:r>
              <a:rPr lang="en-US" altLang="zh-CN"/>
              <a:t>ECCV2016</a:t>
            </a:r>
            <a:r>
              <a:rPr lang="zh-CN" altLang="en-US"/>
              <a:t>上发表的论文。</a:t>
            </a:r>
          </a:p>
          <a:p>
            <a:endParaRPr lang="zh-CN" altLang="en-US"/>
          </a:p>
          <a:p>
            <a:r>
              <a:rPr lang="zh-CN" altLang="en-US"/>
              <a:t>对于输入尺寸</a:t>
            </a:r>
            <a:r>
              <a:rPr lang="en-US" altLang="zh-CN"/>
              <a:t>300x300</a:t>
            </a:r>
            <a:r>
              <a:rPr lang="zh-CN" altLang="en-US"/>
              <a:t>的网络使用</a:t>
            </a:r>
            <a:r>
              <a:rPr lang="en-US" altLang="zh-CN"/>
              <a:t>Nvdia Titan X</a:t>
            </a:r>
            <a:r>
              <a:rPr lang="zh-CN" altLang="en-US"/>
              <a:t>在</a:t>
            </a:r>
            <a:r>
              <a:rPr lang="en-US" altLang="zh-CN"/>
              <a:t>VOC 2007</a:t>
            </a:r>
            <a:r>
              <a:rPr lang="zh-CN" altLang="en-US"/>
              <a:t>测试集上达到了</a:t>
            </a:r>
            <a:r>
              <a:rPr lang="en-US" altLang="zh-CN"/>
              <a:t>74.3%mAP</a:t>
            </a:r>
            <a:r>
              <a:rPr lang="zh-CN" altLang="en-US"/>
              <a:t>超越了当时最强的</a:t>
            </a:r>
            <a:r>
              <a:rPr lang="en-US" altLang="zh-CN"/>
              <a:t>Faster RCNN</a:t>
            </a:r>
            <a:r>
              <a:rPr lang="zh-CN" altLang="en-US">
                <a:ea typeface="宋体" panose="02010600030101010101" pitchFamily="2" charset="-122"/>
              </a:rPr>
              <a:t>（</a:t>
            </a:r>
            <a:r>
              <a:rPr lang="en-US" altLang="zh-CN">
                <a:ea typeface="宋体" panose="02010600030101010101" pitchFamily="2" charset="-122"/>
              </a:rPr>
              <a:t>73.2%mAP</a:t>
            </a:r>
            <a:r>
              <a:rPr lang="zh-CN" altLang="en-US">
                <a:ea typeface="宋体" panose="02010600030101010101" pitchFamily="2" charset="-122"/>
              </a:rPr>
              <a:t>）。</a:t>
            </a:r>
          </a:p>
        </p:txBody>
      </p:sp>
      <p:pic>
        <p:nvPicPr>
          <p:cNvPr id="2" name="图片 1" descr="1607968571(1)"/>
          <p:cNvPicPr>
            <a:picLocks noChangeAspect="1"/>
          </p:cNvPicPr>
          <p:nvPr/>
        </p:nvPicPr>
        <p:blipFill>
          <a:blip r:embed="rId2"/>
          <a:stretch>
            <a:fillRect/>
          </a:stretch>
        </p:blipFill>
        <p:spPr>
          <a:xfrm>
            <a:off x="973455" y="2649220"/>
            <a:ext cx="8827135" cy="355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353759" y="1280815"/>
            <a:ext cx="749673"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57505" y="681729"/>
            <a:ext cx="5817870" cy="598805"/>
          </a:xfrm>
          <a:prstGeom prst="rect">
            <a:avLst/>
          </a:prstGeom>
          <a:noFill/>
        </p:spPr>
        <p:txBody>
          <a:bodyPr wrap="square" rtlCol="0">
            <a:spAutoFit/>
          </a:bodyPr>
          <a:lstStyle/>
          <a:p>
            <a:pPr algn="ctr">
              <a:lnSpc>
                <a:spcPct val="150000"/>
              </a:lnSpc>
            </a:pPr>
            <a:r>
              <a:rPr lang="en-US" altLang="zh-CN" sz="2200" dirty="0">
                <a:solidFill>
                  <a:srgbClr val="3563A8"/>
                </a:solidFill>
                <a:latin typeface="Microsoft JhengHei UI Light" panose="020B0304030504040204" pitchFamily="34" charset="-120"/>
                <a:ea typeface="Microsoft JhengHei UI" panose="020B0604030504040204" pitchFamily="34" charset="-120"/>
              </a:rPr>
              <a:t>SSD</a:t>
            </a:r>
            <a:r>
              <a:rPr lang="zh-CN" altLang="en-US" sz="2200" dirty="0">
                <a:solidFill>
                  <a:srgbClr val="3563A8"/>
                </a:solidFill>
                <a:latin typeface="Microsoft JhengHei UI Light" panose="020B0304030504040204" pitchFamily="34" charset="-120"/>
                <a:ea typeface="Microsoft JhengHei UI" panose="020B0604030504040204" pitchFamily="34" charset="-120"/>
              </a:rPr>
              <a:t>算法是</a:t>
            </a:r>
            <a:r>
              <a:rPr lang="en-US" altLang="zh-CN" sz="2200" dirty="0">
                <a:solidFill>
                  <a:srgbClr val="3563A8"/>
                </a:solidFill>
                <a:latin typeface="Microsoft JhengHei UI Light" panose="020B0304030504040204" pitchFamily="34" charset="-120"/>
                <a:ea typeface="Microsoft JhengHei UI" panose="020B0604030504040204" pitchFamily="34" charset="-120"/>
              </a:rPr>
              <a:t>Faster-RCNN</a:t>
            </a:r>
            <a:r>
              <a:rPr lang="zh-CN" altLang="en-US" sz="2200" dirty="0">
                <a:solidFill>
                  <a:srgbClr val="3563A8"/>
                </a:solidFill>
                <a:latin typeface="Microsoft JhengHei UI Light" panose="020B0304030504040204" pitchFamily="34" charset="-120"/>
                <a:ea typeface="Microsoft JhengHei UI" panose="020B0604030504040204" pitchFamily="34" charset="-120"/>
              </a:rPr>
              <a:t>和</a:t>
            </a:r>
            <a:r>
              <a:rPr lang="en-US" altLang="zh-CN" sz="2200" dirty="0">
                <a:solidFill>
                  <a:srgbClr val="3563A8"/>
                </a:solidFill>
                <a:latin typeface="Microsoft JhengHei UI Light" panose="020B0304030504040204" pitchFamily="34" charset="-120"/>
                <a:ea typeface="Microsoft JhengHei UI" panose="020B0604030504040204" pitchFamily="34" charset="-120"/>
              </a:rPr>
              <a:t>YOLO</a:t>
            </a:r>
            <a:r>
              <a:rPr lang="zh-CN" altLang="en-US" sz="2200" dirty="0">
                <a:solidFill>
                  <a:srgbClr val="3563A8"/>
                </a:solidFill>
                <a:latin typeface="Microsoft JhengHei UI Light" panose="020B0304030504040204" pitchFamily="34" charset="-120"/>
                <a:ea typeface="Microsoft JhengHei UI" panose="020B0604030504040204" pitchFamily="34" charset="-120"/>
              </a:rPr>
              <a:t>的结合：</a:t>
            </a:r>
          </a:p>
        </p:txBody>
      </p:sp>
      <p:sp>
        <p:nvSpPr>
          <p:cNvPr id="16" name="文本框 15"/>
          <p:cNvSpPr txBox="1"/>
          <p:nvPr/>
        </p:nvSpPr>
        <p:spPr>
          <a:xfrm>
            <a:off x="2473960" y="1749425"/>
            <a:ext cx="5720715" cy="922020"/>
          </a:xfrm>
          <a:prstGeom prst="rect">
            <a:avLst/>
          </a:prstGeom>
          <a:noFill/>
        </p:spPr>
        <p:txBody>
          <a:bodyPr wrap="square" rtlCol="0">
            <a:spAutoFit/>
          </a:bodyPr>
          <a:lstStyle/>
          <a:p>
            <a:r>
              <a:rPr lang="en-US" altLang="zh-CN"/>
              <a:t>1.</a:t>
            </a:r>
            <a:r>
              <a:rPr lang="zh-CN" altLang="en-US"/>
              <a:t>采用基于回归的模式（物体的类别和位置）</a:t>
            </a:r>
          </a:p>
          <a:p>
            <a:endParaRPr lang="zh-CN" altLang="en-US"/>
          </a:p>
          <a:p>
            <a:r>
              <a:rPr lang="en-US" altLang="zh-CN"/>
              <a:t>2.</a:t>
            </a:r>
            <a:r>
              <a:rPr lang="zh-CN" altLang="en-US"/>
              <a:t>利用基于区域的概念（多候选区域最为</a:t>
            </a:r>
            <a:r>
              <a:rPr lang="en-US" altLang="zh-CN"/>
              <a:t>ROI</a:t>
            </a:r>
            <a:r>
              <a:rPr lang="zh-CN" altLang="en-US"/>
              <a:t>）</a:t>
            </a:r>
          </a:p>
        </p:txBody>
      </p:sp>
      <p:sp>
        <p:nvSpPr>
          <p:cNvPr id="21" name="文本框 20"/>
          <p:cNvSpPr txBox="1"/>
          <p:nvPr/>
        </p:nvSpPr>
        <p:spPr>
          <a:xfrm>
            <a:off x="2473960" y="3311525"/>
            <a:ext cx="5720715" cy="3138170"/>
          </a:xfrm>
          <a:prstGeom prst="rect">
            <a:avLst/>
          </a:prstGeom>
          <a:noFill/>
        </p:spPr>
        <p:txBody>
          <a:bodyPr wrap="square" rtlCol="0">
            <a:spAutoFit/>
          </a:bodyPr>
          <a:lstStyle/>
          <a:p>
            <a:r>
              <a:rPr lang="en-US" altLang="zh-CN"/>
              <a:t>SSD</a:t>
            </a:r>
            <a:r>
              <a:rPr lang="zh-CN" altLang="en-US"/>
              <a:t>重要概念：</a:t>
            </a:r>
            <a:endParaRPr lang="en-US" altLang="zh-CN"/>
          </a:p>
          <a:p>
            <a:endParaRPr lang="en-US" altLang="zh-CN"/>
          </a:p>
          <a:p>
            <a:r>
              <a:rPr lang="en-US" altLang="zh-CN"/>
              <a:t>Single Shot Detection</a:t>
            </a:r>
            <a:r>
              <a:rPr lang="zh-CN" altLang="en-US"/>
              <a:t>：</a:t>
            </a:r>
            <a:endParaRPr lang="zh-CN" altLang="en-US">
              <a:ea typeface="宋体" panose="02010600030101010101" pitchFamily="2" charset="-122"/>
            </a:endParaRPr>
          </a:p>
          <a:p>
            <a:endParaRPr lang="zh-CN" altLang="en-US">
              <a:ea typeface="宋体" panose="02010600030101010101" pitchFamily="2" charset="-122"/>
            </a:endParaRPr>
          </a:p>
          <a:p>
            <a:r>
              <a:rPr lang="zh-CN" altLang="en-US">
                <a:ea typeface="宋体" panose="02010600030101010101" pitchFamily="2" charset="-122"/>
              </a:rPr>
              <a:t>多尺度特征映射图（Multiscale Feature Maps）</a:t>
            </a:r>
          </a:p>
          <a:p>
            <a:endParaRPr lang="en-US" altLang="zh-CN">
              <a:ea typeface="宋体" panose="02010600030101010101" pitchFamily="2" charset="-122"/>
            </a:endParaRPr>
          </a:p>
          <a:p>
            <a:r>
              <a:rPr lang="zh-CN" altLang="en-US">
                <a:ea typeface="宋体" panose="02010600030101010101" pitchFamily="2" charset="-122"/>
              </a:rPr>
              <a:t>先验框（Priors）</a:t>
            </a:r>
          </a:p>
          <a:p>
            <a:endParaRPr lang="zh-CN" altLang="en-US">
              <a:ea typeface="宋体" panose="02010600030101010101" pitchFamily="2" charset="-122"/>
            </a:endParaRPr>
          </a:p>
          <a:p>
            <a:r>
              <a:rPr lang="zh-CN" altLang="en-US">
                <a:ea typeface="宋体" panose="02010600030101010101" pitchFamily="2" charset="-122"/>
              </a:rPr>
              <a:t>预测矩形框</a:t>
            </a:r>
          </a:p>
          <a:p>
            <a:endParaRPr lang="zh-CN" altLang="en-US">
              <a:ea typeface="宋体" panose="02010600030101010101" pitchFamily="2" charset="-122"/>
            </a:endParaRPr>
          </a:p>
          <a:p>
            <a:r>
              <a:rPr lang="zh-CN" altLang="en-US">
                <a:ea typeface="宋体" panose="02010600030101010101" pitchFamily="2" charset="-122"/>
              </a:rPr>
              <a:t>非极大值抑制（Non-maximum Suppression）</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2353759" y="1280815"/>
            <a:ext cx="749673"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pic>
        <p:nvPicPr>
          <p:cNvPr id="3" name="图片 2" descr="u=340718698,3199281746&amp;fm=26&amp;gp=0"/>
          <p:cNvPicPr>
            <a:picLocks noChangeAspect="1"/>
          </p:cNvPicPr>
          <p:nvPr/>
        </p:nvPicPr>
        <p:blipFill>
          <a:blip r:embed="rId2"/>
          <a:stretch>
            <a:fillRect/>
          </a:stretch>
        </p:blipFill>
        <p:spPr>
          <a:xfrm>
            <a:off x="805815" y="3289300"/>
            <a:ext cx="4744720" cy="2829560"/>
          </a:xfrm>
          <a:prstGeom prst="rect">
            <a:avLst/>
          </a:prstGeom>
        </p:spPr>
      </p:pic>
      <p:sp>
        <p:nvSpPr>
          <p:cNvPr id="4" name="文本框 3"/>
          <p:cNvSpPr txBox="1"/>
          <p:nvPr/>
        </p:nvSpPr>
        <p:spPr>
          <a:xfrm>
            <a:off x="992505" y="280670"/>
            <a:ext cx="5201920" cy="368300"/>
          </a:xfrm>
          <a:prstGeom prst="rect">
            <a:avLst/>
          </a:prstGeom>
          <a:noFill/>
        </p:spPr>
        <p:txBody>
          <a:bodyPr wrap="square" rtlCol="0">
            <a:spAutoFit/>
          </a:bodyPr>
          <a:lstStyle/>
          <a:p>
            <a:r>
              <a:rPr lang="zh-CN" altLang="en-US" b="1"/>
              <a:t>在不同特征尺度上预测不同尺度的照片</a:t>
            </a:r>
          </a:p>
        </p:txBody>
      </p:sp>
      <p:sp>
        <p:nvSpPr>
          <p:cNvPr id="5" name="文本框 4"/>
          <p:cNvSpPr txBox="1"/>
          <p:nvPr/>
        </p:nvSpPr>
        <p:spPr>
          <a:xfrm>
            <a:off x="6194425" y="3797300"/>
            <a:ext cx="5681980" cy="2030095"/>
          </a:xfrm>
          <a:prstGeom prst="rect">
            <a:avLst/>
          </a:prstGeom>
          <a:noFill/>
        </p:spPr>
        <p:txBody>
          <a:bodyPr wrap="square" rtlCol="0" anchor="t">
            <a:spAutoFit/>
          </a:bodyPr>
          <a:lstStyle/>
          <a:p>
            <a:r>
              <a:rPr lang="zh-CN" altLang="en-US"/>
              <a:t>SSD网络包含了基础网络，辅助卷积层和预测卷积层：</a:t>
            </a:r>
          </a:p>
          <a:p>
            <a:endParaRPr lang="zh-CN" altLang="en-US"/>
          </a:p>
          <a:p>
            <a:r>
              <a:rPr lang="zh-CN" altLang="en-US"/>
              <a:t>基础网络：提取低尺度的特征映射图</a:t>
            </a:r>
          </a:p>
          <a:p>
            <a:endParaRPr lang="zh-CN" altLang="en-US"/>
          </a:p>
          <a:p>
            <a:r>
              <a:rPr lang="zh-CN" altLang="en-US"/>
              <a:t>辅助卷积层：提取高尺度的特征映射图</a:t>
            </a:r>
          </a:p>
          <a:p>
            <a:endParaRPr lang="zh-CN" altLang="en-US"/>
          </a:p>
          <a:p>
            <a:r>
              <a:rPr lang="zh-CN" altLang="en-US"/>
              <a:t>预测卷积层：输出特征映射图的位置信息和分类信息</a:t>
            </a:r>
          </a:p>
        </p:txBody>
      </p:sp>
      <p:pic>
        <p:nvPicPr>
          <p:cNvPr id="6" name="图片 5"/>
          <p:cNvPicPr>
            <a:picLocks noChangeAspect="1"/>
          </p:cNvPicPr>
          <p:nvPr/>
        </p:nvPicPr>
        <p:blipFill>
          <a:blip r:embed="rId3"/>
          <a:stretch>
            <a:fillRect/>
          </a:stretch>
        </p:blipFill>
        <p:spPr>
          <a:xfrm>
            <a:off x="992505" y="767080"/>
            <a:ext cx="8321040" cy="2522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16840" y="4396740"/>
            <a:ext cx="4643755" cy="2212975"/>
          </a:xfrm>
          <a:prstGeom prst="rect">
            <a:avLst/>
          </a:prstGeom>
        </p:spPr>
      </p:pic>
      <p:pic>
        <p:nvPicPr>
          <p:cNvPr id="4" name="图片 3"/>
          <p:cNvPicPr>
            <a:picLocks noChangeAspect="1"/>
          </p:cNvPicPr>
          <p:nvPr/>
        </p:nvPicPr>
        <p:blipFill>
          <a:blip r:embed="rId3"/>
          <a:stretch>
            <a:fillRect/>
          </a:stretch>
        </p:blipFill>
        <p:spPr>
          <a:xfrm>
            <a:off x="4876800" y="0"/>
            <a:ext cx="3863340" cy="4091940"/>
          </a:xfrm>
          <a:prstGeom prst="rect">
            <a:avLst/>
          </a:prstGeom>
        </p:spPr>
      </p:pic>
      <p:pic>
        <p:nvPicPr>
          <p:cNvPr id="5" name="图片 4"/>
          <p:cNvPicPr>
            <a:picLocks noChangeAspect="1"/>
          </p:cNvPicPr>
          <p:nvPr/>
        </p:nvPicPr>
        <p:blipFill>
          <a:blip r:embed="rId4"/>
          <a:stretch>
            <a:fillRect/>
          </a:stretch>
        </p:blipFill>
        <p:spPr>
          <a:xfrm>
            <a:off x="0" y="60960"/>
            <a:ext cx="4876800" cy="3413760"/>
          </a:xfrm>
          <a:prstGeom prst="rect">
            <a:avLst/>
          </a:prstGeom>
        </p:spPr>
      </p:pic>
      <p:sp>
        <p:nvSpPr>
          <p:cNvPr id="6" name="文本框 5"/>
          <p:cNvSpPr txBox="1"/>
          <p:nvPr/>
        </p:nvSpPr>
        <p:spPr>
          <a:xfrm>
            <a:off x="860425" y="3593465"/>
            <a:ext cx="3452495" cy="368300"/>
          </a:xfrm>
          <a:prstGeom prst="rect">
            <a:avLst/>
          </a:prstGeom>
          <a:noFill/>
        </p:spPr>
        <p:txBody>
          <a:bodyPr wrap="square" rtlCol="0" anchor="t">
            <a:spAutoFit/>
          </a:bodyPr>
          <a:lstStyle/>
          <a:p>
            <a:r>
              <a:rPr lang="zh-CN" altLang="en-US"/>
              <a:t>基于VCG网络架构的基础网络</a:t>
            </a:r>
          </a:p>
        </p:txBody>
      </p:sp>
      <p:sp>
        <p:nvSpPr>
          <p:cNvPr id="7" name="文本框 6"/>
          <p:cNvSpPr txBox="1"/>
          <p:nvPr/>
        </p:nvSpPr>
        <p:spPr>
          <a:xfrm>
            <a:off x="8740140" y="1306830"/>
            <a:ext cx="3535680" cy="922020"/>
          </a:xfrm>
          <a:prstGeom prst="rect">
            <a:avLst/>
          </a:prstGeom>
          <a:noFill/>
        </p:spPr>
        <p:txBody>
          <a:bodyPr wrap="square" rtlCol="0" anchor="t">
            <a:spAutoFit/>
          </a:bodyPr>
          <a:lstStyle/>
          <a:p>
            <a:r>
              <a:rPr lang="zh-CN" altLang="en-US"/>
              <a:t>辅助卷积层连接基础网络最后的特征映射图，通过卷积神经网络输出4个高尺度的特征映射图</a:t>
            </a:r>
          </a:p>
        </p:txBody>
      </p:sp>
      <p:sp>
        <p:nvSpPr>
          <p:cNvPr id="8" name="文本框 7"/>
          <p:cNvSpPr txBox="1"/>
          <p:nvPr/>
        </p:nvSpPr>
        <p:spPr>
          <a:xfrm>
            <a:off x="5140325" y="5504180"/>
            <a:ext cx="4253230" cy="645160"/>
          </a:xfrm>
          <a:prstGeom prst="rect">
            <a:avLst/>
          </a:prstGeom>
          <a:noFill/>
        </p:spPr>
        <p:txBody>
          <a:bodyPr wrap="square" rtlCol="0" anchor="t">
            <a:spAutoFit/>
          </a:bodyPr>
          <a:lstStyle/>
          <a:p>
            <a:r>
              <a:rPr lang="zh-CN" altLang="en-US"/>
              <a:t>预测卷积层预测特征映射图每个点的矩形框信息和所属类信息</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90303212443882"/>
          <p:cNvPicPr>
            <a:picLocks noChangeAspect="1"/>
          </p:cNvPicPr>
          <p:nvPr/>
        </p:nvPicPr>
        <p:blipFill>
          <a:blip r:embed="rId2"/>
          <a:stretch>
            <a:fillRect/>
          </a:stretch>
        </p:blipFill>
        <p:spPr>
          <a:xfrm>
            <a:off x="1148080" y="2135505"/>
            <a:ext cx="10058400" cy="3823970"/>
          </a:xfrm>
          <a:prstGeom prst="rect">
            <a:avLst/>
          </a:prstGeom>
        </p:spPr>
      </p:pic>
      <p:sp>
        <p:nvSpPr>
          <p:cNvPr id="3" name="文本框 2"/>
          <p:cNvSpPr txBox="1"/>
          <p:nvPr/>
        </p:nvSpPr>
        <p:spPr>
          <a:xfrm>
            <a:off x="1148080" y="585470"/>
            <a:ext cx="9939655" cy="922020"/>
          </a:xfrm>
          <a:prstGeom prst="rect">
            <a:avLst/>
          </a:prstGeom>
          <a:noFill/>
        </p:spPr>
        <p:txBody>
          <a:bodyPr wrap="square" rtlCol="0" anchor="t">
            <a:spAutoFit/>
          </a:bodyPr>
          <a:lstStyle/>
          <a:p>
            <a:r>
              <a:rPr lang="en-US" altLang="zh-CN"/>
              <a:t>      </a:t>
            </a:r>
            <a:r>
              <a:rPr lang="zh-CN" altLang="en-US"/>
              <a:t>SSD借鉴了Faster R-CNN中anchors box的原理，每个单元设置尺度或者长宽比不同的先验框，预测的边界框都是以先验框为基准，在一定程度上减少了训练难度。一般情况下，每个单元会设置多个先验框，其尺度和长宽比存在差异。</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607970102(1)"/>
          <p:cNvPicPr>
            <a:picLocks noChangeAspect="1"/>
          </p:cNvPicPr>
          <p:nvPr/>
        </p:nvPicPr>
        <p:blipFill>
          <a:blip r:embed="rId2"/>
          <a:stretch>
            <a:fillRect/>
          </a:stretch>
        </p:blipFill>
        <p:spPr>
          <a:xfrm>
            <a:off x="2792730" y="892810"/>
            <a:ext cx="6225540" cy="2110740"/>
          </a:xfrm>
          <a:prstGeom prst="rect">
            <a:avLst/>
          </a:prstGeom>
        </p:spPr>
      </p:pic>
      <p:sp>
        <p:nvSpPr>
          <p:cNvPr id="4" name="文本框 3"/>
          <p:cNvSpPr txBox="1"/>
          <p:nvPr/>
        </p:nvSpPr>
        <p:spPr>
          <a:xfrm>
            <a:off x="2792730" y="3169285"/>
            <a:ext cx="6238240" cy="368300"/>
          </a:xfrm>
          <a:prstGeom prst="rect">
            <a:avLst/>
          </a:prstGeom>
          <a:noFill/>
        </p:spPr>
        <p:txBody>
          <a:bodyPr wrap="square" rtlCol="0">
            <a:spAutoFit/>
          </a:bodyPr>
          <a:lstStyle/>
          <a:p>
            <a:r>
              <a:rPr lang="en-US" altLang="zh-CN"/>
              <a:t>38x38x4+19x19x6+10x10x6+5x5x6+3x3x4+1x1+4=8732</a:t>
            </a:r>
          </a:p>
        </p:txBody>
      </p:sp>
      <p:pic>
        <p:nvPicPr>
          <p:cNvPr id="5" name="图片 4"/>
          <p:cNvPicPr>
            <a:picLocks noChangeAspect="1"/>
          </p:cNvPicPr>
          <p:nvPr/>
        </p:nvPicPr>
        <p:blipFill>
          <a:blip r:embed="rId3"/>
          <a:stretch>
            <a:fillRect/>
          </a:stretch>
        </p:blipFill>
        <p:spPr>
          <a:xfrm>
            <a:off x="2236470" y="3780790"/>
            <a:ext cx="7719060" cy="2331720"/>
          </a:xfrm>
          <a:prstGeom prst="rect">
            <a:avLst/>
          </a:prstGeom>
        </p:spPr>
      </p:pic>
      <p:sp>
        <p:nvSpPr>
          <p:cNvPr id="6" name="文本框 5"/>
          <p:cNvSpPr txBox="1"/>
          <p:nvPr/>
        </p:nvSpPr>
        <p:spPr>
          <a:xfrm>
            <a:off x="3539490" y="329565"/>
            <a:ext cx="4888865" cy="368300"/>
          </a:xfrm>
          <a:prstGeom prst="rect">
            <a:avLst/>
          </a:prstGeom>
          <a:noFill/>
        </p:spPr>
        <p:txBody>
          <a:bodyPr wrap="square" rtlCol="0">
            <a:spAutoFit/>
          </a:bodyPr>
          <a:lstStyle/>
          <a:p>
            <a:pPr algn="ctr"/>
            <a:r>
              <a:rPr lang="en-US" altLang="zh-CN"/>
              <a:t>Default Box</a:t>
            </a:r>
            <a:r>
              <a:rPr lang="zh-CN" altLang="en-US"/>
              <a:t>的尺度及比例设定</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77900" y="1204595"/>
            <a:ext cx="10236835" cy="2584450"/>
          </a:xfrm>
          <a:prstGeom prst="rect">
            <a:avLst/>
          </a:prstGeom>
          <a:noFill/>
        </p:spPr>
        <p:txBody>
          <a:bodyPr wrap="square" rtlCol="0" anchor="t">
            <a:spAutoFit/>
          </a:bodyPr>
          <a:lstStyle/>
          <a:p>
            <a:r>
              <a:rPr lang="zh-CN" altLang="en-US"/>
              <a:t>SSD的基本步骤：</a:t>
            </a:r>
          </a:p>
          <a:p>
            <a:endParaRPr lang="zh-CN" altLang="en-US"/>
          </a:p>
          <a:p>
            <a:r>
              <a:rPr lang="en-US" altLang="zh-CN"/>
              <a:t>1.</a:t>
            </a:r>
            <a:r>
              <a:rPr lang="zh-CN" altLang="en-US"/>
              <a:t>输入一幅图片，让图片经过卷积神经网络（CNN）提取特征，并生成 feature map。</a:t>
            </a:r>
          </a:p>
          <a:p>
            <a:endParaRPr lang="zh-CN" altLang="en-US"/>
          </a:p>
          <a:p>
            <a:r>
              <a:rPr lang="en-US" altLang="zh-CN"/>
              <a:t>2.</a:t>
            </a:r>
            <a:r>
              <a:rPr lang="zh-CN" altLang="en-US"/>
              <a:t>抽取其中六层的feature map，然后再 feature map 的每个点上生成 default box（各层的个数不同，但每个点都有）。</a:t>
            </a:r>
          </a:p>
          <a:p>
            <a:endParaRPr lang="zh-CN" altLang="en-US"/>
          </a:p>
          <a:p>
            <a:r>
              <a:rPr lang="en-US" altLang="zh-CN"/>
              <a:t>3.</a:t>
            </a:r>
            <a:r>
              <a:rPr lang="zh-CN" altLang="en-US"/>
              <a:t>将生成的所有 default box 都集合起来，全部丢到 NMS（非极大值抑制）中，输出筛选后的 default box，并输出。</a:t>
            </a:r>
          </a:p>
        </p:txBody>
      </p:sp>
      <p:sp>
        <p:nvSpPr>
          <p:cNvPr id="6" name="文本框 5"/>
          <p:cNvSpPr txBox="1"/>
          <p:nvPr/>
        </p:nvSpPr>
        <p:spPr>
          <a:xfrm>
            <a:off x="977900" y="4550410"/>
            <a:ext cx="9790430" cy="645160"/>
          </a:xfrm>
          <a:prstGeom prst="rect">
            <a:avLst/>
          </a:prstGeom>
          <a:noFill/>
        </p:spPr>
        <p:txBody>
          <a:bodyPr wrap="square" rtlCol="0" anchor="t">
            <a:spAutoFit/>
          </a:bodyPr>
          <a:lstStyle/>
          <a:p>
            <a:r>
              <a:rPr lang="zh-CN" altLang="en-US"/>
              <a:t>注：文中提到，由于有8000多个default box 那么matching之后会有大量的负样本，为了数据集更加干净，正负样本比例取到 1:3。</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425190" cy="521970"/>
            <a:chOff x="111648" y="192948"/>
            <a:chExt cx="2451171"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目标检测介绍</a:t>
              </a:r>
            </a:p>
          </p:txBody>
        </p:sp>
        <p:sp>
          <p:nvSpPr>
            <p:cNvPr id="45" name="文本框 44"/>
            <p:cNvSpPr txBox="1"/>
            <p:nvPr/>
          </p:nvSpPr>
          <p:spPr>
            <a:xfrm>
              <a:off x="1660008" y="192948"/>
              <a:ext cx="902811"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简介</a:t>
              </a:r>
            </a:p>
          </p:txBody>
        </p:sp>
      </p:grpSp>
      <p:sp>
        <p:nvSpPr>
          <p:cNvPr id="12" name="文本框 11"/>
          <p:cNvSpPr txBox="1"/>
          <p:nvPr/>
        </p:nvSpPr>
        <p:spPr>
          <a:xfrm>
            <a:off x="1175385" y="995045"/>
            <a:ext cx="9983470" cy="3661410"/>
          </a:xfrm>
          <a:prstGeom prst="rect">
            <a:avLst/>
          </a:prstGeom>
          <a:noFill/>
        </p:spPr>
        <p:txBody>
          <a:bodyPr wrap="square" rtlCol="0">
            <a:spAutoFit/>
          </a:bodyPr>
          <a:lstStyle/>
          <a:p>
            <a:pPr algn="l"/>
            <a:r>
              <a:rPr lang="zh-CN" altLang="en-US" sz="2400" b="1" dirty="0"/>
              <a:t>目标检测（Object Detection）</a:t>
            </a:r>
            <a:r>
              <a:rPr lang="zh-CN" altLang="en-US" sz="2000" dirty="0"/>
              <a:t>是计算机视觉和数字图像处理的一个热门方向。</a:t>
            </a:r>
          </a:p>
          <a:p>
            <a:pPr algn="l"/>
            <a:endParaRPr lang="zh-CN" altLang="en-US" sz="2000" dirty="0"/>
          </a:p>
          <a:p>
            <a:pPr algn="l">
              <a:lnSpc>
                <a:spcPct val="120000"/>
              </a:lnSpc>
            </a:pPr>
            <a:r>
              <a:rPr lang="zh-CN" altLang="en-US" sz="2000" b="1" dirty="0"/>
              <a:t>计算机视觉</a:t>
            </a:r>
            <a:r>
              <a:rPr lang="zh-CN" altLang="en-US" sz="2000" dirty="0"/>
              <a:t>对于目标运动的分析可以分为</a:t>
            </a:r>
            <a:r>
              <a:rPr lang="zh-CN" altLang="en-US" sz="2000" b="1" dirty="0"/>
              <a:t>三个层次，</a:t>
            </a:r>
            <a:r>
              <a:rPr lang="zh-CN" altLang="en-US" sz="2000" dirty="0">
                <a:sym typeface="+mn-ea"/>
              </a:rPr>
              <a:t>目标检测是要解决的基础任务之一</a:t>
            </a:r>
            <a:r>
              <a:rPr lang="zh-CN" altLang="en-US" sz="2000" dirty="0"/>
              <a:t>：</a:t>
            </a:r>
          </a:p>
          <a:p>
            <a:pPr algn="l">
              <a:lnSpc>
                <a:spcPct val="120000"/>
              </a:lnSpc>
            </a:pPr>
            <a:r>
              <a:rPr lang="en-US" altLang="zh-CN" sz="2000" dirty="0"/>
              <a:t>	</a:t>
            </a:r>
            <a:r>
              <a:rPr lang="zh-CN" altLang="en-US" sz="2000" dirty="0"/>
              <a:t>①运动分割，</a:t>
            </a:r>
            <a:r>
              <a:rPr lang="zh-CN" altLang="en-US" sz="2000" b="1" dirty="0"/>
              <a:t>目标检测</a:t>
            </a:r>
            <a:r>
              <a:rPr lang="zh-CN" altLang="en-US" sz="2000" dirty="0"/>
              <a:t>；</a:t>
            </a:r>
          </a:p>
          <a:p>
            <a:pPr algn="l">
              <a:lnSpc>
                <a:spcPct val="120000"/>
              </a:lnSpc>
            </a:pPr>
            <a:r>
              <a:rPr lang="en-US" altLang="zh-CN" sz="2000" dirty="0"/>
              <a:t>	</a:t>
            </a:r>
            <a:r>
              <a:rPr lang="zh-CN" altLang="en-US" sz="2000" dirty="0"/>
              <a:t>②目标跟踪；</a:t>
            </a:r>
          </a:p>
          <a:p>
            <a:pPr algn="l">
              <a:lnSpc>
                <a:spcPct val="120000"/>
              </a:lnSpc>
            </a:pPr>
            <a:r>
              <a:rPr lang="en-US" altLang="zh-CN" sz="2000" dirty="0"/>
              <a:t>	</a:t>
            </a:r>
            <a:r>
              <a:rPr lang="zh-CN" altLang="en-US" sz="2000" dirty="0"/>
              <a:t>③动作识别，行为描述。</a:t>
            </a:r>
          </a:p>
          <a:p>
            <a:pPr algn="l"/>
            <a:endParaRPr lang="zh-CN" altLang="en-US" sz="2000" dirty="0"/>
          </a:p>
          <a:p>
            <a:pPr algn="l">
              <a:lnSpc>
                <a:spcPct val="120000"/>
              </a:lnSpc>
            </a:pPr>
            <a:r>
              <a:rPr lang="zh-CN" altLang="en-US" sz="2000" dirty="0"/>
              <a:t>同时它也是</a:t>
            </a:r>
            <a:r>
              <a:rPr lang="zh-CN" altLang="en-US" sz="2000" b="1" dirty="0"/>
              <a:t>视频监控技术</a:t>
            </a:r>
            <a:r>
              <a:rPr lang="zh-CN" altLang="en-US" sz="2000" dirty="0"/>
              <a:t>的基本任务。</a:t>
            </a:r>
          </a:p>
          <a:p>
            <a:pPr algn="l">
              <a:lnSpc>
                <a:spcPct val="120000"/>
              </a:lnSpc>
            </a:pPr>
            <a:r>
              <a:rPr lang="zh-CN" altLang="en-US" sz="2000" dirty="0"/>
              <a:t>由于视频具有其独特的复杂性，而且目标检测算法的结果将直接影响后续的目标跟踪、动作识别和行为描述的效果，所以目前为止，目标检测这一任务</a:t>
            </a:r>
            <a:r>
              <a:rPr lang="zh-CN" altLang="en-US" sz="2000" b="1" dirty="0"/>
              <a:t>具有挑战性</a:t>
            </a:r>
            <a:r>
              <a:rPr lang="zh-CN" altLang="en-US" sz="2000" dirty="0"/>
              <a: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386715" y="1390650"/>
            <a:ext cx="5692775" cy="1590040"/>
          </a:xfrm>
          <a:prstGeom prst="rect">
            <a:avLst/>
          </a:prstGeom>
        </p:spPr>
      </p:pic>
      <p:pic>
        <p:nvPicPr>
          <p:cNvPr id="6" name="图片 5"/>
          <p:cNvPicPr>
            <a:picLocks noChangeAspect="1"/>
          </p:cNvPicPr>
          <p:nvPr/>
        </p:nvPicPr>
        <p:blipFill>
          <a:blip r:embed="rId3"/>
          <a:stretch>
            <a:fillRect/>
          </a:stretch>
        </p:blipFill>
        <p:spPr>
          <a:xfrm>
            <a:off x="6879590" y="1522730"/>
            <a:ext cx="4594225" cy="1320165"/>
          </a:xfrm>
          <a:prstGeom prst="rect">
            <a:avLst/>
          </a:prstGeom>
        </p:spPr>
      </p:pic>
      <p:pic>
        <p:nvPicPr>
          <p:cNvPr id="7" name="图片 6"/>
          <p:cNvPicPr>
            <a:picLocks noChangeAspect="1"/>
          </p:cNvPicPr>
          <p:nvPr/>
        </p:nvPicPr>
        <p:blipFill>
          <a:blip r:embed="rId4"/>
          <a:stretch>
            <a:fillRect/>
          </a:stretch>
        </p:blipFill>
        <p:spPr>
          <a:xfrm>
            <a:off x="6879590" y="4008120"/>
            <a:ext cx="5093970" cy="1797050"/>
          </a:xfrm>
          <a:prstGeom prst="rect">
            <a:avLst/>
          </a:prstGeom>
        </p:spPr>
      </p:pic>
      <p:pic>
        <p:nvPicPr>
          <p:cNvPr id="8" name="图片 7"/>
          <p:cNvPicPr>
            <a:picLocks noChangeAspect="1"/>
          </p:cNvPicPr>
          <p:nvPr/>
        </p:nvPicPr>
        <p:blipFill>
          <a:blip r:embed="rId5"/>
          <a:stretch>
            <a:fillRect/>
          </a:stretch>
        </p:blipFill>
        <p:spPr>
          <a:xfrm>
            <a:off x="386715" y="4008120"/>
            <a:ext cx="5728335" cy="1632585"/>
          </a:xfrm>
          <a:prstGeom prst="rect">
            <a:avLst/>
          </a:prstGeom>
        </p:spPr>
      </p:pic>
      <p:sp>
        <p:nvSpPr>
          <p:cNvPr id="9" name="文本框 8"/>
          <p:cNvSpPr txBox="1"/>
          <p:nvPr/>
        </p:nvSpPr>
        <p:spPr>
          <a:xfrm>
            <a:off x="485140" y="3510280"/>
            <a:ext cx="2540000" cy="368300"/>
          </a:xfrm>
          <a:prstGeom prst="rect">
            <a:avLst/>
          </a:prstGeom>
          <a:noFill/>
        </p:spPr>
        <p:txBody>
          <a:bodyPr wrap="square" rtlCol="0" anchor="t">
            <a:spAutoFit/>
          </a:bodyPr>
          <a:lstStyle/>
          <a:p>
            <a:r>
              <a:rPr lang="zh-CN" altLang="en-US"/>
              <a:t> PASCAL VOC 2012</a:t>
            </a:r>
          </a:p>
        </p:txBody>
      </p:sp>
      <p:sp>
        <p:nvSpPr>
          <p:cNvPr id="10" name="文本框 9"/>
          <p:cNvSpPr txBox="1"/>
          <p:nvPr/>
        </p:nvSpPr>
        <p:spPr>
          <a:xfrm>
            <a:off x="485140" y="889635"/>
            <a:ext cx="2540000" cy="368300"/>
          </a:xfrm>
          <a:prstGeom prst="rect">
            <a:avLst/>
          </a:prstGeom>
          <a:noFill/>
        </p:spPr>
        <p:txBody>
          <a:bodyPr wrap="square" rtlCol="0" anchor="t">
            <a:spAutoFit/>
          </a:bodyPr>
          <a:lstStyle/>
          <a:p>
            <a:r>
              <a:rPr lang="zh-CN" altLang="en-US"/>
              <a:t> PASCAL VOC 2007</a:t>
            </a:r>
          </a:p>
        </p:txBody>
      </p:sp>
      <p:sp>
        <p:nvSpPr>
          <p:cNvPr id="11" name="文本框 10"/>
          <p:cNvSpPr txBox="1"/>
          <p:nvPr/>
        </p:nvSpPr>
        <p:spPr>
          <a:xfrm>
            <a:off x="7134860" y="889635"/>
            <a:ext cx="2540000" cy="368300"/>
          </a:xfrm>
          <a:prstGeom prst="rect">
            <a:avLst/>
          </a:prstGeom>
          <a:noFill/>
        </p:spPr>
        <p:txBody>
          <a:bodyPr wrap="square" rtlCol="0" anchor="t">
            <a:spAutoFit/>
          </a:bodyPr>
          <a:lstStyle/>
          <a:p>
            <a:r>
              <a:rPr lang="zh-CN" altLang="en-US"/>
              <a:t>模型分析</a:t>
            </a:r>
          </a:p>
        </p:txBody>
      </p:sp>
      <p:sp>
        <p:nvSpPr>
          <p:cNvPr id="12" name="文本框 11"/>
          <p:cNvSpPr txBox="1"/>
          <p:nvPr/>
        </p:nvSpPr>
        <p:spPr>
          <a:xfrm>
            <a:off x="560070" y="316865"/>
            <a:ext cx="2078355" cy="368300"/>
          </a:xfrm>
          <a:prstGeom prst="rect">
            <a:avLst/>
          </a:prstGeom>
          <a:noFill/>
        </p:spPr>
        <p:txBody>
          <a:bodyPr wrap="square" rtlCol="0">
            <a:spAutoFit/>
          </a:bodyPr>
          <a:lstStyle/>
          <a:p>
            <a:r>
              <a:rPr lang="zh-CN" altLang="en-US" b="1"/>
              <a:t>性能评估</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R6R8U6)5S{1LL%K%[963"/>
          <p:cNvPicPr>
            <a:picLocks noChangeAspect="1"/>
          </p:cNvPicPr>
          <p:nvPr/>
        </p:nvPicPr>
        <p:blipFill>
          <a:blip r:embed="rId3"/>
          <a:stretch>
            <a:fillRect/>
          </a:stretch>
        </p:blipFill>
        <p:spPr>
          <a:xfrm>
            <a:off x="699135" y="1078230"/>
            <a:ext cx="5020945" cy="1876425"/>
          </a:xfrm>
          <a:prstGeom prst="rect">
            <a:avLst/>
          </a:prstGeom>
        </p:spPr>
      </p:pic>
      <p:pic>
        <p:nvPicPr>
          <p:cNvPr id="3" name="图片 2"/>
          <p:cNvPicPr>
            <a:picLocks noChangeAspect="1"/>
          </p:cNvPicPr>
          <p:nvPr/>
        </p:nvPicPr>
        <p:blipFill>
          <a:blip r:embed="rId4"/>
          <a:stretch>
            <a:fillRect/>
          </a:stretch>
        </p:blipFill>
        <p:spPr>
          <a:xfrm>
            <a:off x="6979920" y="897255"/>
            <a:ext cx="3943350" cy="2057400"/>
          </a:xfrm>
          <a:prstGeom prst="rect">
            <a:avLst/>
          </a:prstGeom>
        </p:spPr>
      </p:pic>
      <p:pic>
        <p:nvPicPr>
          <p:cNvPr id="4" name="图片 3"/>
          <p:cNvPicPr>
            <a:picLocks noChangeAspect="1"/>
          </p:cNvPicPr>
          <p:nvPr/>
        </p:nvPicPr>
        <p:blipFill>
          <a:blip r:embed="rId5"/>
          <a:stretch>
            <a:fillRect/>
          </a:stretch>
        </p:blipFill>
        <p:spPr>
          <a:xfrm>
            <a:off x="699135" y="3933190"/>
            <a:ext cx="4791075" cy="2081530"/>
          </a:xfrm>
          <a:prstGeom prst="rect">
            <a:avLst/>
          </a:prstGeom>
        </p:spPr>
      </p:pic>
      <p:pic>
        <p:nvPicPr>
          <p:cNvPr id="7" name="图片 6"/>
          <p:cNvPicPr>
            <a:picLocks noChangeAspect="1"/>
          </p:cNvPicPr>
          <p:nvPr/>
        </p:nvPicPr>
        <p:blipFill>
          <a:blip r:embed="rId6"/>
          <a:stretch>
            <a:fillRect/>
          </a:stretch>
        </p:blipFill>
        <p:spPr>
          <a:xfrm>
            <a:off x="6207125" y="3998595"/>
            <a:ext cx="5488940" cy="1742440"/>
          </a:xfrm>
          <a:prstGeom prst="rect">
            <a:avLst/>
          </a:prstGeom>
        </p:spPr>
      </p:pic>
      <p:sp>
        <p:nvSpPr>
          <p:cNvPr id="8" name="文本框 7"/>
          <p:cNvSpPr txBox="1"/>
          <p:nvPr/>
        </p:nvSpPr>
        <p:spPr>
          <a:xfrm>
            <a:off x="2139315" y="3244850"/>
            <a:ext cx="2454910" cy="368300"/>
          </a:xfrm>
          <a:prstGeom prst="rect">
            <a:avLst/>
          </a:prstGeom>
          <a:noFill/>
        </p:spPr>
        <p:txBody>
          <a:bodyPr wrap="square" rtlCol="0">
            <a:spAutoFit/>
          </a:bodyPr>
          <a:lstStyle/>
          <a:p>
            <a:r>
              <a:rPr lang="en-US" altLang="zh-CN"/>
              <a:t>DSSD</a:t>
            </a:r>
          </a:p>
        </p:txBody>
      </p:sp>
      <p:sp>
        <p:nvSpPr>
          <p:cNvPr id="9" name="文本框 8"/>
          <p:cNvSpPr txBox="1"/>
          <p:nvPr/>
        </p:nvSpPr>
        <p:spPr>
          <a:xfrm>
            <a:off x="7566025" y="3244850"/>
            <a:ext cx="2251710" cy="368300"/>
          </a:xfrm>
          <a:prstGeom prst="rect">
            <a:avLst/>
          </a:prstGeom>
          <a:noFill/>
        </p:spPr>
        <p:txBody>
          <a:bodyPr wrap="square" rtlCol="0">
            <a:spAutoFit/>
          </a:bodyPr>
          <a:lstStyle/>
          <a:p>
            <a:r>
              <a:rPr lang="en-US" altLang="zh-CN"/>
              <a:t>FSSD</a:t>
            </a:r>
          </a:p>
        </p:txBody>
      </p:sp>
      <p:sp>
        <p:nvSpPr>
          <p:cNvPr id="10" name="文本框 9"/>
          <p:cNvSpPr txBox="1"/>
          <p:nvPr/>
        </p:nvSpPr>
        <p:spPr>
          <a:xfrm>
            <a:off x="2139315" y="6014720"/>
            <a:ext cx="2383790" cy="368300"/>
          </a:xfrm>
          <a:prstGeom prst="rect">
            <a:avLst/>
          </a:prstGeom>
          <a:noFill/>
        </p:spPr>
        <p:txBody>
          <a:bodyPr wrap="square" rtlCol="0">
            <a:spAutoFit/>
          </a:bodyPr>
          <a:lstStyle/>
          <a:p>
            <a:r>
              <a:rPr lang="en-US" altLang="zh-CN"/>
              <a:t>RfbNet</a:t>
            </a:r>
          </a:p>
        </p:txBody>
      </p:sp>
      <p:sp>
        <p:nvSpPr>
          <p:cNvPr id="11" name="文本框 10"/>
          <p:cNvSpPr txBox="1"/>
          <p:nvPr/>
        </p:nvSpPr>
        <p:spPr>
          <a:xfrm>
            <a:off x="7566025" y="6014720"/>
            <a:ext cx="2241550" cy="368300"/>
          </a:xfrm>
          <a:prstGeom prst="rect">
            <a:avLst/>
          </a:prstGeom>
          <a:noFill/>
        </p:spPr>
        <p:txBody>
          <a:bodyPr wrap="square" rtlCol="0">
            <a:spAutoFit/>
          </a:bodyPr>
          <a:lstStyle/>
          <a:p>
            <a:r>
              <a:rPr lang="en-US" altLang="zh-CN"/>
              <a:t>M2Det</a:t>
            </a:r>
          </a:p>
        </p:txBody>
      </p:sp>
      <p:sp>
        <p:nvSpPr>
          <p:cNvPr id="12" name="文本框 11"/>
          <p:cNvSpPr txBox="1"/>
          <p:nvPr/>
        </p:nvSpPr>
        <p:spPr>
          <a:xfrm>
            <a:off x="699135" y="223520"/>
            <a:ext cx="1886585" cy="368300"/>
          </a:xfrm>
          <a:prstGeom prst="rect">
            <a:avLst/>
          </a:prstGeom>
          <a:noFill/>
        </p:spPr>
        <p:txBody>
          <a:bodyPr wrap="square" rtlCol="0">
            <a:spAutoFit/>
          </a:bodyPr>
          <a:lstStyle/>
          <a:p>
            <a:r>
              <a:rPr lang="zh-CN" altLang="en-US" b="1"/>
              <a:t>改进算法：</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80955" y="2295319"/>
            <a:ext cx="5817870" cy="521970"/>
          </a:xfrm>
          <a:prstGeom prst="rect">
            <a:avLst/>
          </a:prstGeom>
          <a:noFill/>
        </p:spPr>
        <p:txBody>
          <a:bodyPr wrap="square" rtlCol="0">
            <a:spAutoFit/>
          </a:bodyPr>
          <a:lstStyle/>
          <a:p>
            <a:pPr algn="r"/>
            <a:r>
              <a:rPr lang="zh-CN" altLang="en-US" sz="2800" b="1" dirty="0">
                <a:solidFill>
                  <a:srgbClr val="3563A8"/>
                </a:solidFill>
                <a:latin typeface="Microsoft JhengHei UI Light" panose="020B0304030504040204" pitchFamily="34" charset="-120"/>
                <a:ea typeface="宋体" panose="02010600030101010101" pitchFamily="2" charset="-122"/>
              </a:rPr>
              <a:t>图像实体检测最新进展</a:t>
            </a:r>
          </a:p>
        </p:txBody>
      </p:sp>
      <p:cxnSp>
        <p:nvCxnSpPr>
          <p:cNvPr id="4" name="直接连接符 3"/>
          <p:cNvCxnSpPr/>
          <p:nvPr/>
        </p:nvCxnSpPr>
        <p:spPr>
          <a:xfrm>
            <a:off x="3291840" y="2913777"/>
            <a:ext cx="4978969"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8519401" y="2403223"/>
            <a:ext cx="1128220" cy="1683970"/>
            <a:chOff x="8537689" y="2340869"/>
            <a:chExt cx="1128220" cy="1683970"/>
          </a:xfrm>
        </p:grpSpPr>
        <p:sp>
          <p:nvSpPr>
            <p:cNvPr id="2" name="文本框 1"/>
            <p:cNvSpPr txBox="1"/>
            <p:nvPr/>
          </p:nvSpPr>
          <p:spPr>
            <a:xfrm>
              <a:off x="8537689" y="3563174"/>
              <a:ext cx="1128220" cy="461665"/>
            </a:xfrm>
            <a:prstGeom prst="rect">
              <a:avLst/>
            </a:prstGeom>
            <a:noFill/>
          </p:spPr>
          <p:txBody>
            <a:bodyPr wrap="square" rtlCol="0">
              <a:spAutoFit/>
            </a:bodyPr>
            <a:lstStyle/>
            <a:p>
              <a:pPr algn="dist"/>
              <a:r>
                <a:rPr lang="en-US" altLang="zh-CN" sz="2400" dirty="0">
                  <a:solidFill>
                    <a:srgbClr val="3563A8"/>
                  </a:solidFill>
                </a:rPr>
                <a:t>PART</a:t>
              </a:r>
              <a:endParaRPr lang="zh-CN" altLang="en-US" sz="2400" dirty="0">
                <a:solidFill>
                  <a:srgbClr val="3563A8"/>
                </a:solidFill>
              </a:endParaRPr>
            </a:p>
          </p:txBody>
        </p:sp>
        <p:sp>
          <p:nvSpPr>
            <p:cNvPr id="8" name="矩形 7"/>
            <p:cNvSpPr/>
            <p:nvPr/>
          </p:nvSpPr>
          <p:spPr>
            <a:xfrm>
              <a:off x="8598879" y="2340869"/>
              <a:ext cx="1005840" cy="1185729"/>
            </a:xfrm>
            <a:prstGeom prst="rect">
              <a:avLst/>
            </a:prstGeom>
            <a:solidFill>
              <a:srgbClr val="35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05</a:t>
              </a:r>
            </a:p>
          </p:txBody>
        </p:sp>
      </p:grpSp>
      <p:sp>
        <p:nvSpPr>
          <p:cNvPr id="7" name="文本框 6"/>
          <p:cNvSpPr txBox="1"/>
          <p:nvPr/>
        </p:nvSpPr>
        <p:spPr>
          <a:xfrm>
            <a:off x="2544379" y="3009016"/>
            <a:ext cx="5817870" cy="506730"/>
          </a:xfrm>
          <a:prstGeom prst="rect">
            <a:avLst/>
          </a:prstGeom>
          <a:noFill/>
        </p:spPr>
        <p:txBody>
          <a:bodyPr wrap="square" rtlCol="0">
            <a:spAutoFit/>
          </a:bodyPr>
          <a:lstStyle/>
          <a:p>
            <a:pPr lvl="2" algn="r">
              <a:lnSpc>
                <a:spcPct val="150000"/>
              </a:lnSpc>
            </a:pPr>
            <a:r>
              <a:rPr lang="en-US" altLang="zh-CN" smtClean="0">
                <a:solidFill>
                  <a:schemeClr val="tx2">
                    <a:lumMod val="75000"/>
                  </a:schemeClr>
                </a:solidFill>
                <a:latin typeface="Microsoft JhengHei UI Light" panose="020B0304030504040204" pitchFamily="34" charset="-120"/>
                <a:ea typeface="Microsoft JhengHei UI" panose="020B0604030504040204" pitchFamily="34" charset="-120"/>
              </a:rPr>
              <a:t>5720202009 </a:t>
            </a:r>
            <a:r>
              <a:rPr lang="zh-CN" altLang="en-US" dirty="0">
                <a:solidFill>
                  <a:schemeClr val="tx2">
                    <a:lumMod val="75000"/>
                  </a:schemeClr>
                </a:solidFill>
                <a:latin typeface="Microsoft JhengHei UI Light" panose="020B0304030504040204" pitchFamily="34" charset="-120"/>
                <a:ea typeface="Microsoft JhengHei UI" panose="020B0604030504040204" pitchFamily="34" charset="-120"/>
              </a:rPr>
              <a:t>庞逸群</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250"/>
                                        <p:tgtEl>
                                          <p:spTgt spid="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261620" y="121285"/>
            <a:ext cx="3264535" cy="521970"/>
            <a:chOff x="226618" y="192948"/>
            <a:chExt cx="2336201" cy="521950"/>
          </a:xfrm>
        </p:grpSpPr>
        <p:cxnSp>
          <p:nvCxnSpPr>
            <p:cNvPr id="43" name="直接连接符 42"/>
            <p:cNvCxnSpPr/>
            <p:nvPr/>
          </p:nvCxnSpPr>
          <p:spPr>
            <a:xfrm flipH="1">
              <a:off x="1539908" y="298354"/>
              <a:ext cx="6816" cy="386065"/>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226618" y="224062"/>
              <a:ext cx="120059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60008" y="192948"/>
              <a:ext cx="902811"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一览</a:t>
              </a:r>
            </a:p>
          </p:txBody>
        </p:sp>
      </p:grpSp>
      <p:graphicFrame>
        <p:nvGraphicFramePr>
          <p:cNvPr id="6" name="图示 5"/>
          <p:cNvGraphicFramePr/>
          <p:nvPr/>
        </p:nvGraphicFramePr>
        <p:xfrm>
          <a:off x="43180" y="827405"/>
          <a:ext cx="12148820" cy="54184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877310" cy="521970"/>
            <a:chOff x="111648" y="192948"/>
            <a:chExt cx="3804487"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986" y="192948"/>
              <a:ext cx="2256149" cy="521950"/>
            </a:xfrm>
            <a:prstGeom prst="rect">
              <a:avLst/>
            </a:prstGeom>
            <a:noFill/>
          </p:spPr>
          <p:txBody>
            <a:bodyPr wrap="square" rtlCol="0">
              <a:spAutoFit/>
            </a:bodyPr>
            <a:lstStyle/>
            <a:p>
              <a:r>
                <a:rPr lang="zh-CN" altLang="en-US" sz="2800" b="1" dirty="0">
                  <a:solidFill>
                    <a:schemeClr val="bg1">
                      <a:lumMod val="50000"/>
                    </a:schemeClr>
                  </a:solidFill>
                  <a:latin typeface="+mj-lt"/>
                  <a:ea typeface="Arial Unicode MS" panose="020B0604020202020204" pitchFamily="34" charset="-122"/>
                  <a:cs typeface="Arial Unicode MS" panose="020B0604020202020204" pitchFamily="34" charset="-122"/>
                </a:rPr>
                <a:t>anchor free</a:t>
              </a:r>
            </a:p>
          </p:txBody>
        </p:sp>
      </p:grpSp>
      <p:sp>
        <p:nvSpPr>
          <p:cNvPr id="12" name="文本框 11"/>
          <p:cNvSpPr txBox="1"/>
          <p:nvPr/>
        </p:nvSpPr>
        <p:spPr>
          <a:xfrm>
            <a:off x="1510665" y="1080135"/>
            <a:ext cx="6922770" cy="521970"/>
          </a:xfrm>
          <a:prstGeom prst="rect">
            <a:avLst/>
          </a:prstGeom>
          <a:noFill/>
        </p:spPr>
        <p:txBody>
          <a:bodyPr wrap="square" rtlCol="0">
            <a:spAutoFit/>
          </a:bodyPr>
          <a:lstStyle/>
          <a:p>
            <a:pPr algn="l"/>
            <a:r>
              <a:rPr lang="zh-CN" altLang="en-US" sz="2800" b="1" dirty="0"/>
              <a:t>锚点存在的问题</a:t>
            </a:r>
          </a:p>
        </p:txBody>
      </p:sp>
      <p:graphicFrame>
        <p:nvGraphicFramePr>
          <p:cNvPr id="5" name="图示 4"/>
          <p:cNvGraphicFramePr/>
          <p:nvPr/>
        </p:nvGraphicFramePr>
        <p:xfrm>
          <a:off x="295275" y="1336040"/>
          <a:ext cx="11027410" cy="5170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877310" cy="521970"/>
            <a:chOff x="111648" y="192948"/>
            <a:chExt cx="3804487"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986" y="192948"/>
              <a:ext cx="2256149" cy="521950"/>
            </a:xfrm>
            <a:prstGeom prst="rect">
              <a:avLst/>
            </a:prstGeom>
            <a:noFill/>
          </p:spPr>
          <p:txBody>
            <a:bodyPr wrap="square" rtlCol="0">
              <a:spAutoFit/>
            </a:bodyPr>
            <a:lstStyle/>
            <a:p>
              <a:r>
                <a:rPr lang="zh-CN" altLang="en-US" sz="2800" b="1" dirty="0">
                  <a:solidFill>
                    <a:schemeClr val="bg1">
                      <a:lumMod val="50000"/>
                    </a:schemeClr>
                  </a:solidFill>
                  <a:latin typeface="+mj-lt"/>
                  <a:ea typeface="Arial Unicode MS" panose="020B0604020202020204" pitchFamily="34" charset="-122"/>
                  <a:cs typeface="Arial Unicode MS" panose="020B0604020202020204" pitchFamily="34" charset="-122"/>
                </a:rPr>
                <a:t>anchor free</a:t>
              </a:r>
            </a:p>
          </p:txBody>
        </p:sp>
      </p:grpSp>
      <p:sp>
        <p:nvSpPr>
          <p:cNvPr id="12" name="文本框 11"/>
          <p:cNvSpPr txBox="1"/>
          <p:nvPr/>
        </p:nvSpPr>
        <p:spPr>
          <a:xfrm>
            <a:off x="1175385" y="978535"/>
            <a:ext cx="2621915" cy="398780"/>
          </a:xfrm>
          <a:prstGeom prst="rect">
            <a:avLst/>
          </a:prstGeom>
          <a:noFill/>
        </p:spPr>
        <p:txBody>
          <a:bodyPr wrap="square" rtlCol="0">
            <a:spAutoFit/>
          </a:bodyPr>
          <a:lstStyle/>
          <a:p>
            <a:pPr algn="l"/>
            <a:r>
              <a:rPr lang="zh-CN" altLang="en-US" sz="2000" b="1" dirty="0"/>
              <a:t>基于角点的检测方法</a:t>
            </a:r>
          </a:p>
        </p:txBody>
      </p:sp>
      <p:sp>
        <p:nvSpPr>
          <p:cNvPr id="2" name="文本框 1"/>
          <p:cNvSpPr txBox="1"/>
          <p:nvPr/>
        </p:nvSpPr>
        <p:spPr>
          <a:xfrm>
            <a:off x="1175385" y="5741035"/>
            <a:ext cx="9983470" cy="429895"/>
          </a:xfrm>
          <a:prstGeom prst="rect">
            <a:avLst/>
          </a:prstGeom>
          <a:noFill/>
        </p:spPr>
        <p:txBody>
          <a:bodyPr wrap="square" rtlCol="0">
            <a:spAutoFit/>
          </a:bodyPr>
          <a:lstStyle/>
          <a:p>
            <a:pPr algn="l">
              <a:lnSpc>
                <a:spcPct val="110000"/>
              </a:lnSpc>
            </a:pPr>
            <a:r>
              <a:rPr lang="zh-CN" altLang="en-US" sz="2000" dirty="0"/>
              <a:t>CornerNet: Detecting Objects as Paired Keypoints, ECCV 2018</a:t>
            </a:r>
          </a:p>
        </p:txBody>
      </p:sp>
      <p:graphicFrame>
        <p:nvGraphicFramePr>
          <p:cNvPr id="3" name="图示 2"/>
          <p:cNvGraphicFramePr/>
          <p:nvPr/>
        </p:nvGraphicFramePr>
        <p:xfrm>
          <a:off x="1175385" y="1524000"/>
          <a:ext cx="9442450" cy="4070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877310" cy="521970"/>
            <a:chOff x="111648" y="192948"/>
            <a:chExt cx="3804487"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986" y="192948"/>
              <a:ext cx="2256149" cy="521950"/>
            </a:xfrm>
            <a:prstGeom prst="rect">
              <a:avLst/>
            </a:prstGeom>
            <a:noFill/>
          </p:spPr>
          <p:txBody>
            <a:bodyPr wrap="square" rtlCol="0">
              <a:spAutoFit/>
            </a:bodyPr>
            <a:lstStyle/>
            <a:p>
              <a:r>
                <a:rPr lang="zh-CN" altLang="en-US" sz="2800" b="1" dirty="0">
                  <a:solidFill>
                    <a:schemeClr val="bg1">
                      <a:lumMod val="50000"/>
                    </a:schemeClr>
                  </a:solidFill>
                  <a:latin typeface="+mj-lt"/>
                  <a:ea typeface="Arial Unicode MS" panose="020B0604020202020204" pitchFamily="34" charset="-122"/>
                  <a:cs typeface="Arial Unicode MS" panose="020B0604020202020204" pitchFamily="34" charset="-122"/>
                </a:rPr>
                <a:t>anchor free</a:t>
              </a:r>
            </a:p>
          </p:txBody>
        </p:sp>
      </p:grpSp>
      <p:sp>
        <p:nvSpPr>
          <p:cNvPr id="12" name="文本框 11"/>
          <p:cNvSpPr txBox="1"/>
          <p:nvPr/>
        </p:nvSpPr>
        <p:spPr>
          <a:xfrm>
            <a:off x="1175385" y="986790"/>
            <a:ext cx="9983470" cy="1014730"/>
          </a:xfrm>
          <a:prstGeom prst="rect">
            <a:avLst/>
          </a:prstGeom>
          <a:noFill/>
        </p:spPr>
        <p:txBody>
          <a:bodyPr wrap="square" rtlCol="0">
            <a:spAutoFit/>
          </a:bodyPr>
          <a:lstStyle/>
          <a:p>
            <a:pPr algn="l"/>
            <a:r>
              <a:rPr lang="zh-CN" sz="2000" dirty="0">
                <a:sym typeface="+mn-ea"/>
              </a:rPr>
              <a:t>预测中心关键点 检测一对关键点改为检测三个</a:t>
            </a:r>
            <a:endParaRPr lang="zh-CN" sz="2000" dirty="0"/>
          </a:p>
          <a:p>
            <a:pPr algn="l"/>
            <a:r>
              <a:rPr lang="zh-CN" sz="2000" dirty="0">
                <a:sym typeface="+mn-ea"/>
              </a:rPr>
              <a:t>级联角池化、中心池化</a:t>
            </a:r>
            <a:r>
              <a:rPr lang="en-US" altLang="zh-CN" sz="2000" dirty="0">
                <a:sym typeface="+mn-ea"/>
              </a:rPr>
              <a:t>→</a:t>
            </a:r>
            <a:r>
              <a:rPr lang="zh-CN" altLang="en-US" sz="2000" dirty="0">
                <a:sym typeface="+mn-ea"/>
              </a:rPr>
              <a:t>更多判别特征信息</a:t>
            </a:r>
            <a:endParaRPr lang="zh-CN" altLang="en-US" sz="2000" dirty="0"/>
          </a:p>
          <a:p>
            <a:pPr algn="l"/>
            <a:endParaRPr lang="zh-CN" altLang="en-US" sz="2000" dirty="0"/>
          </a:p>
        </p:txBody>
      </p:sp>
      <p:sp>
        <p:nvSpPr>
          <p:cNvPr id="2" name="文本框 1"/>
          <p:cNvSpPr txBox="1"/>
          <p:nvPr/>
        </p:nvSpPr>
        <p:spPr>
          <a:xfrm>
            <a:off x="1175385" y="5741035"/>
            <a:ext cx="9983470" cy="429895"/>
          </a:xfrm>
          <a:prstGeom prst="rect">
            <a:avLst/>
          </a:prstGeom>
          <a:noFill/>
        </p:spPr>
        <p:txBody>
          <a:bodyPr wrap="square" rtlCol="0">
            <a:spAutoFit/>
          </a:bodyPr>
          <a:lstStyle/>
          <a:p>
            <a:pPr algn="l">
              <a:lnSpc>
                <a:spcPct val="110000"/>
              </a:lnSpc>
            </a:pPr>
            <a:r>
              <a:rPr lang="zh-CN" altLang="en-US" sz="2000" dirty="0"/>
              <a:t>CenterNet: Keypoint Triplets foraject Detection, ICCV 2019.</a:t>
            </a:r>
          </a:p>
        </p:txBody>
      </p:sp>
      <p:pic>
        <p:nvPicPr>
          <p:cNvPr id="4" name="图片 3"/>
          <p:cNvPicPr>
            <a:picLocks noChangeAspect="1"/>
          </p:cNvPicPr>
          <p:nvPr/>
        </p:nvPicPr>
        <p:blipFill>
          <a:blip r:embed="rId2"/>
          <a:stretch>
            <a:fillRect/>
          </a:stretch>
        </p:blipFill>
        <p:spPr>
          <a:xfrm>
            <a:off x="0" y="1824355"/>
            <a:ext cx="11468100" cy="2512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877310" cy="521970"/>
            <a:chOff x="111648" y="192948"/>
            <a:chExt cx="3804487"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986" y="192948"/>
              <a:ext cx="2256149" cy="521950"/>
            </a:xfrm>
            <a:prstGeom prst="rect">
              <a:avLst/>
            </a:prstGeom>
            <a:noFill/>
          </p:spPr>
          <p:txBody>
            <a:bodyPr wrap="square" rtlCol="0">
              <a:spAutoFit/>
            </a:bodyPr>
            <a:lstStyle/>
            <a:p>
              <a:r>
                <a:rPr lang="zh-CN" altLang="en-US" sz="2800" b="1" dirty="0">
                  <a:solidFill>
                    <a:schemeClr val="bg1">
                      <a:lumMod val="50000"/>
                    </a:schemeClr>
                  </a:solidFill>
                  <a:latin typeface="+mj-lt"/>
                  <a:ea typeface="Arial Unicode MS" panose="020B0604020202020204" pitchFamily="34" charset="-122"/>
                  <a:cs typeface="Arial Unicode MS" panose="020B0604020202020204" pitchFamily="34" charset="-122"/>
                </a:rPr>
                <a:t>anchor free</a:t>
              </a:r>
            </a:p>
          </p:txBody>
        </p:sp>
      </p:grpSp>
      <p:sp>
        <p:nvSpPr>
          <p:cNvPr id="12" name="文本框 11"/>
          <p:cNvSpPr txBox="1"/>
          <p:nvPr/>
        </p:nvSpPr>
        <p:spPr>
          <a:xfrm>
            <a:off x="1175385" y="986790"/>
            <a:ext cx="9983470" cy="398780"/>
          </a:xfrm>
          <a:prstGeom prst="rect">
            <a:avLst/>
          </a:prstGeom>
          <a:noFill/>
        </p:spPr>
        <p:txBody>
          <a:bodyPr wrap="square" rtlCol="0">
            <a:spAutoFit/>
          </a:bodyPr>
          <a:lstStyle/>
          <a:p>
            <a:pPr algn="l"/>
            <a:r>
              <a:rPr lang="zh-CN" altLang="en-US" sz="2000" dirty="0">
                <a:sym typeface="+mn-ea"/>
              </a:rPr>
              <a:t>灵活（可变形卷积）</a:t>
            </a:r>
            <a:endParaRPr lang="zh-CN" altLang="en-US" sz="2000" dirty="0"/>
          </a:p>
        </p:txBody>
      </p:sp>
      <p:sp>
        <p:nvSpPr>
          <p:cNvPr id="2" name="文本框 1"/>
          <p:cNvSpPr txBox="1"/>
          <p:nvPr/>
        </p:nvSpPr>
        <p:spPr>
          <a:xfrm>
            <a:off x="1175385" y="5741035"/>
            <a:ext cx="9983470" cy="429895"/>
          </a:xfrm>
          <a:prstGeom prst="rect">
            <a:avLst/>
          </a:prstGeom>
          <a:noFill/>
        </p:spPr>
        <p:txBody>
          <a:bodyPr wrap="square" rtlCol="0">
            <a:spAutoFit/>
          </a:bodyPr>
          <a:lstStyle/>
          <a:p>
            <a:pPr algn="l">
              <a:lnSpc>
                <a:spcPct val="110000"/>
              </a:lnSpc>
            </a:pPr>
            <a:r>
              <a:rPr lang="zh-CN" altLang="en-US" sz="2000" dirty="0"/>
              <a:t>RepPoints: Point Set Representation for Object lou Detection, ICCV 2019</a:t>
            </a:r>
          </a:p>
        </p:txBody>
      </p:sp>
      <p:pic>
        <p:nvPicPr>
          <p:cNvPr id="3" name="图片 2"/>
          <p:cNvPicPr>
            <a:picLocks noChangeAspect="1"/>
          </p:cNvPicPr>
          <p:nvPr/>
        </p:nvPicPr>
        <p:blipFill>
          <a:blip r:embed="rId2"/>
          <a:stretch>
            <a:fillRect/>
          </a:stretch>
        </p:blipFill>
        <p:spPr>
          <a:xfrm>
            <a:off x="687070" y="1693545"/>
            <a:ext cx="9867900" cy="3018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5213986" cy="521970"/>
            <a:chOff x="111648" y="192948"/>
            <a:chExt cx="3731288"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6" y="192948"/>
              <a:ext cx="2183060" cy="521950"/>
            </a:xfrm>
            <a:prstGeom prst="rect">
              <a:avLst/>
            </a:prstGeom>
            <a:noFill/>
          </p:spPr>
          <p:txBody>
            <a:bodyPr wrap="square" rtlCol="0">
              <a:spAutoFit/>
            </a:bodyPr>
            <a:lstStyle/>
            <a:p>
              <a:r>
                <a:rPr lang="zh-CN" altLang="en-US" sz="2800" b="1" dirty="0">
                  <a:solidFill>
                    <a:schemeClr val="bg1">
                      <a:lumMod val="50000"/>
                    </a:schemeClr>
                  </a:solidFill>
                  <a:latin typeface="+mj-lt"/>
                  <a:ea typeface="Arial Unicode MS" panose="020B0604020202020204" pitchFamily="34" charset="-122"/>
                  <a:cs typeface="Arial Unicode MS" panose="020B0604020202020204" pitchFamily="34" charset="-122"/>
                </a:rPr>
                <a:t>learning to match</a:t>
              </a:r>
            </a:p>
          </p:txBody>
        </p:sp>
      </p:grpSp>
      <p:sp>
        <p:nvSpPr>
          <p:cNvPr id="12" name="文本框 11"/>
          <p:cNvSpPr txBox="1"/>
          <p:nvPr/>
        </p:nvSpPr>
        <p:spPr>
          <a:xfrm>
            <a:off x="1843405" y="2827655"/>
            <a:ext cx="7181215" cy="681990"/>
          </a:xfrm>
          <a:prstGeom prst="rect">
            <a:avLst/>
          </a:prstGeom>
          <a:noFill/>
        </p:spPr>
        <p:txBody>
          <a:bodyPr wrap="square" rtlCol="0">
            <a:spAutoFit/>
          </a:bodyPr>
          <a:lstStyle/>
          <a:p>
            <a:pPr algn="l">
              <a:lnSpc>
                <a:spcPct val="120000"/>
              </a:lnSpc>
            </a:pPr>
            <a:r>
              <a:rPr lang="zh-CN" altLang="en-US" sz="3200" b="1" dirty="0">
                <a:solidFill>
                  <a:srgbClr val="FF0000"/>
                </a:solidFill>
                <a:sym typeface="+mn-ea"/>
              </a:rPr>
              <a:t>IoU</a:t>
            </a:r>
            <a:r>
              <a:rPr lang="en-US" altLang="zh-CN" sz="3200" b="1" dirty="0">
                <a:solidFill>
                  <a:srgbClr val="FF0000"/>
                </a:solidFill>
                <a:sym typeface="+mn-ea"/>
              </a:rPr>
              <a:t>:  </a:t>
            </a:r>
            <a:r>
              <a:rPr lang="zh-CN" altLang="en-US" sz="3200" b="1" dirty="0">
                <a:solidFill>
                  <a:srgbClr val="FF0000"/>
                </a:solidFill>
              </a:rPr>
              <a:t>预测框与真值框之间的交并比</a:t>
            </a:r>
          </a:p>
        </p:txBody>
      </p:sp>
      <p:graphicFrame>
        <p:nvGraphicFramePr>
          <p:cNvPr id="2" name="图示 1"/>
          <p:cNvGraphicFramePr/>
          <p:nvPr/>
        </p:nvGraphicFramePr>
        <p:xfrm>
          <a:off x="269875" y="845185"/>
          <a:ext cx="1059561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nvSpPr>
        <p:spPr>
          <a:xfrm>
            <a:off x="269875" y="5574030"/>
            <a:ext cx="6586855" cy="706755"/>
          </a:xfrm>
          <a:prstGeom prst="rect">
            <a:avLst/>
          </a:prstGeom>
          <a:noFill/>
        </p:spPr>
        <p:txBody>
          <a:bodyPr wrap="square" rtlCol="0">
            <a:spAutoFit/>
          </a:bodyPr>
          <a:lstStyle/>
          <a:p>
            <a:r>
              <a:rPr lang="zh-CN" altLang="en-US" sz="2000"/>
              <a:t>FreeAnchor: Learning to Match Anchors for Object Detection,NeurlPS2019</a:t>
            </a:r>
          </a:p>
        </p:txBody>
      </p:sp>
      <p:pic>
        <p:nvPicPr>
          <p:cNvPr id="3" name="图片 2"/>
          <p:cNvPicPr>
            <a:picLocks noChangeAspect="1"/>
          </p:cNvPicPr>
          <p:nvPr/>
        </p:nvPicPr>
        <p:blipFill>
          <a:blip r:embed="rId7"/>
          <a:stretch>
            <a:fillRect/>
          </a:stretch>
        </p:blipFill>
        <p:spPr>
          <a:xfrm>
            <a:off x="7198360" y="3509645"/>
            <a:ext cx="4670425" cy="2771140"/>
          </a:xfrm>
          <a:prstGeom prst="rect">
            <a:avLst/>
          </a:prstGeom>
        </p:spPr>
      </p:pic>
      <p:sp>
        <p:nvSpPr>
          <p:cNvPr id="5" name="文本框 4"/>
          <p:cNvSpPr txBox="1"/>
          <p:nvPr/>
        </p:nvSpPr>
        <p:spPr>
          <a:xfrm>
            <a:off x="891540" y="4017010"/>
            <a:ext cx="6187440" cy="829945"/>
          </a:xfrm>
          <a:prstGeom prst="rect">
            <a:avLst/>
          </a:prstGeom>
          <a:noFill/>
        </p:spPr>
        <p:txBody>
          <a:bodyPr wrap="square" rtlCol="0">
            <a:spAutoFit/>
          </a:bodyPr>
          <a:lstStyle/>
          <a:p>
            <a:r>
              <a:rPr lang="zh-CN" altLang="en-US" sz="2400" b="1"/>
              <a:t>把目标检测定义成极大似然估计问题</a:t>
            </a:r>
          </a:p>
          <a:p>
            <a:r>
              <a:rPr lang="zh-CN" altLang="en-US" sz="2400" b="1"/>
              <a:t>极大似然概率转换为损失函数</a:t>
            </a:r>
          </a:p>
        </p:txBody>
      </p:sp>
      <p:sp>
        <p:nvSpPr>
          <p:cNvPr id="6" name="流程图: 决策 5"/>
          <p:cNvSpPr/>
          <p:nvPr/>
        </p:nvSpPr>
        <p:spPr>
          <a:xfrm>
            <a:off x="603885" y="4140200"/>
            <a:ext cx="208915" cy="19939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决策 6"/>
          <p:cNvSpPr/>
          <p:nvPr/>
        </p:nvSpPr>
        <p:spPr>
          <a:xfrm>
            <a:off x="603885" y="4485640"/>
            <a:ext cx="208915" cy="19939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5160011" cy="521970"/>
            <a:chOff x="111648" y="192948"/>
            <a:chExt cx="3692662"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6" y="192948"/>
              <a:ext cx="2144434" cy="521950"/>
            </a:xfrm>
            <a:prstGeom prst="rect">
              <a:avLst/>
            </a:prstGeom>
            <a:noFill/>
          </p:spPr>
          <p:txBody>
            <a:bodyPr wrap="square" rtlCol="0">
              <a:spAutoFit/>
            </a:bodyPr>
            <a:lstStyle/>
            <a:p>
              <a:r>
                <a:rPr lang="en-US" altLang="zh-CN" sz="2800" b="1" dirty="0">
                  <a:solidFill>
                    <a:schemeClr val="bg1">
                      <a:lumMod val="50000"/>
                    </a:schemeClr>
                  </a:solidFill>
                  <a:latin typeface="+mj-lt"/>
                  <a:ea typeface="Arial Unicode MS" panose="020B0604020202020204" pitchFamily="34" charset="-122"/>
                  <a:cs typeface="Arial Unicode MS" panose="020B0604020202020204" pitchFamily="34" charset="-122"/>
                </a:rPr>
                <a:t>learning to match</a:t>
              </a:r>
            </a:p>
          </p:txBody>
        </p:sp>
      </p:grpSp>
      <p:pic>
        <p:nvPicPr>
          <p:cNvPr id="6" name="图片 5"/>
          <p:cNvPicPr>
            <a:picLocks noChangeAspect="1"/>
          </p:cNvPicPr>
          <p:nvPr/>
        </p:nvPicPr>
        <p:blipFill>
          <a:blip r:embed="rId3"/>
          <a:stretch>
            <a:fillRect/>
          </a:stretch>
        </p:blipFill>
        <p:spPr>
          <a:xfrm>
            <a:off x="189230" y="751205"/>
            <a:ext cx="7302500" cy="4398010"/>
          </a:xfrm>
          <a:prstGeom prst="rect">
            <a:avLst/>
          </a:prstGeom>
        </p:spPr>
      </p:pic>
      <p:sp>
        <p:nvSpPr>
          <p:cNvPr id="7" name="文本框 6"/>
          <p:cNvSpPr txBox="1"/>
          <p:nvPr/>
        </p:nvSpPr>
        <p:spPr>
          <a:xfrm>
            <a:off x="7340600" y="5234305"/>
            <a:ext cx="4128135" cy="1014730"/>
          </a:xfrm>
          <a:prstGeom prst="rect">
            <a:avLst/>
          </a:prstGeom>
          <a:noFill/>
        </p:spPr>
        <p:txBody>
          <a:bodyPr wrap="square" rtlCol="0">
            <a:spAutoFit/>
          </a:bodyPr>
          <a:lstStyle/>
          <a:p>
            <a:r>
              <a:rPr lang="zh-CN" altLang="en-US" sz="2000"/>
              <a:t>Probabilistic Anchor Assignment with IoU Prediction for Object Detection, ECCV20</a:t>
            </a:r>
          </a:p>
        </p:txBody>
      </p:sp>
      <p:sp>
        <p:nvSpPr>
          <p:cNvPr id="8" name="文本框 7"/>
          <p:cNvSpPr txBox="1"/>
          <p:nvPr/>
        </p:nvSpPr>
        <p:spPr>
          <a:xfrm>
            <a:off x="7340600" y="751205"/>
            <a:ext cx="4418965" cy="3107690"/>
          </a:xfrm>
          <a:prstGeom prst="rect">
            <a:avLst/>
          </a:prstGeom>
          <a:noFill/>
        </p:spPr>
        <p:txBody>
          <a:bodyPr wrap="square" rtlCol="0">
            <a:spAutoFit/>
          </a:bodyPr>
          <a:lstStyle/>
          <a:p>
            <a:r>
              <a:rPr lang="zh-CN" altLang="en-US" sz="2800"/>
              <a:t>锚点的</a:t>
            </a:r>
            <a:r>
              <a:rPr lang="zh-CN" altLang="en-US" sz="2800" b="1"/>
              <a:t>正负分配</a:t>
            </a:r>
            <a:r>
              <a:rPr lang="zh-CN" altLang="en-US" sz="2800"/>
              <a:t>是严重影响模型性能的核心过程。</a:t>
            </a:r>
          </a:p>
          <a:p>
            <a:endParaRPr lang="zh-CN" altLang="en-US" sz="2800"/>
          </a:p>
          <a:p>
            <a:r>
              <a:rPr lang="zh-CN" altLang="en-US" sz="2800"/>
              <a:t>自动分配策略：使模型能以</a:t>
            </a:r>
            <a:r>
              <a:rPr lang="zh-CN" altLang="en-US" sz="2800" b="1"/>
              <a:t>概率</a:t>
            </a:r>
            <a:r>
              <a:rPr lang="zh-CN" altLang="en-US" sz="2800"/>
              <a:t>的方式去推断锚点分配，并且</a:t>
            </a:r>
            <a:r>
              <a:rPr lang="zh-CN" altLang="en-US" sz="2800" b="1"/>
              <a:t>自适应地确定正负样本</a:t>
            </a:r>
            <a:r>
              <a:rPr lang="zh-CN" altLang="en-US" sz="2800"/>
              <a: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425190" cy="521970"/>
            <a:chOff x="111648" y="192948"/>
            <a:chExt cx="2451171"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目标检测介绍</a:t>
              </a:r>
            </a:p>
          </p:txBody>
        </p:sp>
        <p:sp>
          <p:nvSpPr>
            <p:cNvPr id="45" name="文本框 44"/>
            <p:cNvSpPr txBox="1"/>
            <p:nvPr/>
          </p:nvSpPr>
          <p:spPr>
            <a:xfrm>
              <a:off x="1660008" y="192948"/>
              <a:ext cx="902811"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简介</a:t>
              </a:r>
            </a:p>
          </p:txBody>
        </p:sp>
      </p:grpSp>
      <p:sp>
        <p:nvSpPr>
          <p:cNvPr id="12" name="文本框 11"/>
          <p:cNvSpPr txBox="1"/>
          <p:nvPr/>
        </p:nvSpPr>
        <p:spPr>
          <a:xfrm>
            <a:off x="1175385" y="995045"/>
            <a:ext cx="9983470" cy="1076325"/>
          </a:xfrm>
          <a:prstGeom prst="rect">
            <a:avLst/>
          </a:prstGeom>
          <a:noFill/>
        </p:spPr>
        <p:txBody>
          <a:bodyPr wrap="square" rtlCol="0">
            <a:spAutoFit/>
          </a:bodyPr>
          <a:lstStyle/>
          <a:p>
            <a:pPr algn="l">
              <a:lnSpc>
                <a:spcPct val="110000"/>
              </a:lnSpc>
            </a:pPr>
            <a:r>
              <a:rPr lang="zh-CN" altLang="en-US" sz="2000" dirty="0"/>
              <a:t>正如视觉对于人类的作用一样，目标检测解决了计算机视觉应用中的两个最基本的问题：“</a:t>
            </a:r>
            <a:r>
              <a:rPr lang="zh-CN" altLang="en-US" sz="2000" b="1" dirty="0"/>
              <a:t>这个物体是什么</a:t>
            </a:r>
            <a:r>
              <a:rPr lang="zh-CN" altLang="en-US" sz="2000" dirty="0"/>
              <a:t>”以及“</a:t>
            </a:r>
            <a:r>
              <a:rPr lang="zh-CN" altLang="en-US" sz="2000" b="1" dirty="0"/>
              <a:t>这个物体在哪里</a:t>
            </a:r>
            <a:r>
              <a:rPr lang="zh-CN" altLang="en-US" sz="2000" dirty="0"/>
              <a:t>”。</a:t>
            </a:r>
          </a:p>
          <a:p>
            <a:pPr algn="l"/>
            <a:endParaRPr lang="zh-CN" altLang="en-US" sz="2000" dirty="0"/>
          </a:p>
        </p:txBody>
      </p:sp>
      <p:pic>
        <p:nvPicPr>
          <p:cNvPr id="3" name="图片 1" descr="IMG_256"/>
          <p:cNvPicPr>
            <a:picLocks noChangeAspect="1"/>
          </p:cNvPicPr>
          <p:nvPr/>
        </p:nvPicPr>
        <p:blipFill>
          <a:blip r:embed="rId2"/>
          <a:stretch>
            <a:fillRect/>
          </a:stretch>
        </p:blipFill>
        <p:spPr>
          <a:xfrm>
            <a:off x="1315720" y="1731645"/>
            <a:ext cx="9062720" cy="3758565"/>
          </a:xfrm>
          <a:prstGeom prst="rect">
            <a:avLst/>
          </a:prstGeom>
          <a:noFill/>
          <a:ln w="9525">
            <a:noFill/>
          </a:ln>
        </p:spPr>
      </p:pic>
      <p:sp>
        <p:nvSpPr>
          <p:cNvPr id="2" name="文本框 1"/>
          <p:cNvSpPr txBox="1"/>
          <p:nvPr/>
        </p:nvSpPr>
        <p:spPr>
          <a:xfrm>
            <a:off x="1175385" y="5741035"/>
            <a:ext cx="9983470" cy="768350"/>
          </a:xfrm>
          <a:prstGeom prst="rect">
            <a:avLst/>
          </a:prstGeom>
          <a:noFill/>
        </p:spPr>
        <p:txBody>
          <a:bodyPr wrap="square" rtlCol="0">
            <a:spAutoFit/>
          </a:bodyPr>
          <a:lstStyle/>
          <a:p>
            <a:pPr algn="l">
              <a:lnSpc>
                <a:spcPct val="110000"/>
              </a:lnSpc>
            </a:pPr>
            <a:r>
              <a:rPr lang="zh-CN" altLang="en-US" sz="2000" dirty="0"/>
              <a:t>对于“这个物体在干什么”的问题，则需要更进一步的逻辑与认知推理。</a:t>
            </a:r>
          </a:p>
          <a:p>
            <a:pPr algn="l">
              <a:lnSpc>
                <a:spcPct val="110000"/>
              </a:lnSpc>
            </a:pPr>
            <a:r>
              <a:rPr lang="zh-CN" altLang="en-US" sz="2000" dirty="0"/>
              <a:t>近年来的目标检测技术研究也加大了对这个问题的重视程度。</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4643755" cy="521970"/>
            <a:chOff x="111648" y="192948"/>
            <a:chExt cx="4556537"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986" y="192948"/>
              <a:ext cx="3008199" cy="521950"/>
            </a:xfrm>
            <a:prstGeom prst="rect">
              <a:avLst/>
            </a:prstGeom>
            <a:noFill/>
          </p:spPr>
          <p:txBody>
            <a:bodyPr wrap="square" rtlCol="0">
              <a:spAutoFit/>
            </a:bodyPr>
            <a:lstStyle/>
            <a:p>
              <a:r>
                <a:rPr lang="en-US" altLang="zh-CN" sz="2800" b="1" dirty="0">
                  <a:solidFill>
                    <a:schemeClr val="bg1">
                      <a:lumMod val="50000"/>
                    </a:schemeClr>
                  </a:solidFill>
                  <a:latin typeface="+mj-lt"/>
                  <a:ea typeface="Arial Unicode MS" panose="020B0604020202020204" pitchFamily="34" charset="-122"/>
                  <a:cs typeface="Arial Unicode MS" panose="020B0604020202020204" pitchFamily="34" charset="-122"/>
                </a:rPr>
                <a:t>data augmentation</a:t>
              </a:r>
              <a:endParaRPr lang="zh-CN" altLang="en-US" sz="2800" b="1"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p:sp>
        <p:nvSpPr>
          <p:cNvPr id="12" name="文本框 11"/>
          <p:cNvSpPr txBox="1"/>
          <p:nvPr/>
        </p:nvSpPr>
        <p:spPr>
          <a:xfrm>
            <a:off x="428625" y="867410"/>
            <a:ext cx="3762375" cy="1630045"/>
          </a:xfrm>
          <a:prstGeom prst="rect">
            <a:avLst/>
          </a:prstGeom>
          <a:noFill/>
        </p:spPr>
        <p:txBody>
          <a:bodyPr wrap="square" rtlCol="0">
            <a:spAutoFit/>
          </a:bodyPr>
          <a:lstStyle/>
          <a:p>
            <a:pPr algn="l"/>
            <a:r>
              <a:rPr lang="zh-CN" sz="2000" dirty="0">
                <a:sym typeface="+mn-ea"/>
              </a:rPr>
              <a:t>随机选择两幅训练图像</a:t>
            </a:r>
          </a:p>
          <a:p>
            <a:pPr algn="l"/>
            <a:r>
              <a:rPr lang="zh-CN" sz="2000" dirty="0">
                <a:sym typeface="+mn-ea"/>
              </a:rPr>
              <a:t>随机尺度抖动缩放</a:t>
            </a:r>
          </a:p>
          <a:p>
            <a:pPr algn="l"/>
            <a:r>
              <a:rPr lang="zh-CN" sz="2000" dirty="0">
                <a:sym typeface="+mn-ea"/>
              </a:rPr>
              <a:t>随机水平翻转</a:t>
            </a:r>
          </a:p>
          <a:p>
            <a:pPr algn="l"/>
            <a:r>
              <a:rPr lang="zh-CN" sz="2000" dirty="0">
                <a:sym typeface="+mn-ea"/>
              </a:rPr>
              <a:t>随机选择一幅图像中的目标子集</a:t>
            </a:r>
          </a:p>
          <a:p>
            <a:pPr algn="l"/>
            <a:r>
              <a:rPr lang="zh-CN" sz="2000" dirty="0">
                <a:sym typeface="+mn-ea"/>
              </a:rPr>
              <a:t>粘贴在另一幅图像中随机的位置</a:t>
            </a:r>
          </a:p>
        </p:txBody>
      </p:sp>
      <p:sp>
        <p:nvSpPr>
          <p:cNvPr id="2" name="文本框 1"/>
          <p:cNvSpPr txBox="1"/>
          <p:nvPr/>
        </p:nvSpPr>
        <p:spPr>
          <a:xfrm>
            <a:off x="976630" y="6209030"/>
            <a:ext cx="9983470" cy="429895"/>
          </a:xfrm>
          <a:prstGeom prst="rect">
            <a:avLst/>
          </a:prstGeom>
          <a:noFill/>
        </p:spPr>
        <p:txBody>
          <a:bodyPr wrap="square" rtlCol="0">
            <a:spAutoFit/>
          </a:bodyPr>
          <a:lstStyle/>
          <a:p>
            <a:pPr algn="l">
              <a:lnSpc>
                <a:spcPct val="110000"/>
              </a:lnSpc>
            </a:pPr>
            <a:r>
              <a:rPr lang="zh-CN" altLang="en-US" sz="2000" dirty="0"/>
              <a:t>Simple Copy-Paste is a Strong Data Augmentation Method for Instance Segmentation .</a:t>
            </a:r>
          </a:p>
        </p:txBody>
      </p:sp>
      <p:pic>
        <p:nvPicPr>
          <p:cNvPr id="5" name="图片 4"/>
          <p:cNvPicPr>
            <a:picLocks noChangeAspect="1"/>
          </p:cNvPicPr>
          <p:nvPr/>
        </p:nvPicPr>
        <p:blipFill>
          <a:blip r:embed="rId2"/>
          <a:stretch>
            <a:fillRect/>
          </a:stretch>
        </p:blipFill>
        <p:spPr>
          <a:xfrm>
            <a:off x="643890" y="2393950"/>
            <a:ext cx="9064625" cy="38823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4643755" cy="521970"/>
            <a:chOff x="111648" y="192948"/>
            <a:chExt cx="4556537"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986" y="192948"/>
              <a:ext cx="3008199" cy="521950"/>
            </a:xfrm>
            <a:prstGeom prst="rect">
              <a:avLst/>
            </a:prstGeom>
            <a:noFill/>
          </p:spPr>
          <p:txBody>
            <a:bodyPr wrap="square" rtlCol="0">
              <a:spAutoFit/>
            </a:bodyPr>
            <a:lstStyle/>
            <a:p>
              <a:r>
                <a:rPr lang="en-US" altLang="zh-CN" sz="2800" b="1" dirty="0">
                  <a:solidFill>
                    <a:schemeClr val="bg1">
                      <a:lumMod val="50000"/>
                    </a:schemeClr>
                  </a:solidFill>
                  <a:latin typeface="+mj-lt"/>
                  <a:ea typeface="Arial Unicode MS" panose="020B0604020202020204" pitchFamily="34" charset="-122"/>
                  <a:cs typeface="Arial Unicode MS" panose="020B0604020202020204" pitchFamily="34" charset="-122"/>
                </a:rPr>
                <a:t>data augmentation</a:t>
              </a:r>
              <a:endParaRPr lang="zh-CN" altLang="en-US" sz="2800" b="1"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p:sp>
        <p:nvSpPr>
          <p:cNvPr id="12" name="文本框 11"/>
          <p:cNvSpPr txBox="1"/>
          <p:nvPr/>
        </p:nvSpPr>
        <p:spPr>
          <a:xfrm>
            <a:off x="428625" y="867410"/>
            <a:ext cx="7375525" cy="1014730"/>
          </a:xfrm>
          <a:prstGeom prst="rect">
            <a:avLst/>
          </a:prstGeom>
          <a:noFill/>
        </p:spPr>
        <p:txBody>
          <a:bodyPr wrap="square" rtlCol="0">
            <a:spAutoFit/>
          </a:bodyPr>
          <a:lstStyle/>
          <a:p>
            <a:pPr algn="l"/>
            <a:r>
              <a:rPr lang="zh-CN" sz="2000" dirty="0">
                <a:sym typeface="+mn-ea"/>
              </a:rPr>
              <a:t>两个优点：</a:t>
            </a:r>
          </a:p>
          <a:p>
            <a:pPr algn="l"/>
            <a:r>
              <a:rPr lang="zh-CN" sz="2000" dirty="0">
                <a:sym typeface="+mn-ea"/>
              </a:rPr>
              <a:t> 很有效，精度提高很明显；</a:t>
            </a:r>
          </a:p>
          <a:p>
            <a:pPr algn="l"/>
            <a:r>
              <a:rPr lang="zh-CN" sz="2000" dirty="0">
                <a:sym typeface="+mn-ea"/>
              </a:rPr>
              <a:t> 一直很有效，无论改变数据</a:t>
            </a:r>
            <a:r>
              <a:rPr lang="en-US" altLang="zh-CN" sz="2000" dirty="0">
                <a:sym typeface="+mn-ea"/>
              </a:rPr>
              <a:t>or</a:t>
            </a:r>
            <a:r>
              <a:rPr lang="zh-CN" sz="2000" dirty="0">
                <a:sym typeface="+mn-ea"/>
              </a:rPr>
              <a:t>模型</a:t>
            </a:r>
            <a:r>
              <a:rPr lang="en-US" altLang="zh-CN" sz="2000" dirty="0">
                <a:sym typeface="+mn-ea"/>
              </a:rPr>
              <a:t>or</a:t>
            </a:r>
            <a:r>
              <a:rPr lang="zh-CN" sz="2000" dirty="0">
                <a:sym typeface="+mn-ea"/>
              </a:rPr>
              <a:t>任务，精度提升一直很明显</a:t>
            </a:r>
          </a:p>
        </p:txBody>
      </p:sp>
      <p:pic>
        <p:nvPicPr>
          <p:cNvPr id="3" name="图片 2"/>
          <p:cNvPicPr>
            <a:picLocks noChangeAspect="1"/>
          </p:cNvPicPr>
          <p:nvPr/>
        </p:nvPicPr>
        <p:blipFill>
          <a:blip r:embed="rId2"/>
          <a:stretch>
            <a:fillRect/>
          </a:stretch>
        </p:blipFill>
        <p:spPr>
          <a:xfrm>
            <a:off x="0" y="1792605"/>
            <a:ext cx="7918450" cy="2336800"/>
          </a:xfrm>
          <a:prstGeom prst="rect">
            <a:avLst/>
          </a:prstGeom>
        </p:spPr>
      </p:pic>
      <p:pic>
        <p:nvPicPr>
          <p:cNvPr id="4" name="图片 3"/>
          <p:cNvPicPr>
            <a:picLocks noChangeAspect="1"/>
          </p:cNvPicPr>
          <p:nvPr/>
        </p:nvPicPr>
        <p:blipFill>
          <a:blip r:embed="rId3"/>
          <a:stretch>
            <a:fillRect/>
          </a:stretch>
        </p:blipFill>
        <p:spPr>
          <a:xfrm>
            <a:off x="68580" y="4129405"/>
            <a:ext cx="7918450" cy="2533650"/>
          </a:xfrm>
          <a:prstGeom prst="rect">
            <a:avLst/>
          </a:prstGeom>
        </p:spPr>
      </p:pic>
      <p:pic>
        <p:nvPicPr>
          <p:cNvPr id="6" name="图片 5"/>
          <p:cNvPicPr>
            <a:picLocks noChangeAspect="1"/>
          </p:cNvPicPr>
          <p:nvPr/>
        </p:nvPicPr>
        <p:blipFill>
          <a:blip r:embed="rId4"/>
          <a:stretch>
            <a:fillRect/>
          </a:stretch>
        </p:blipFill>
        <p:spPr>
          <a:xfrm>
            <a:off x="8531860" y="460375"/>
            <a:ext cx="3279775" cy="2634615"/>
          </a:xfrm>
          <a:prstGeom prst="rect">
            <a:avLst/>
          </a:prstGeom>
        </p:spPr>
      </p:pic>
      <p:sp>
        <p:nvSpPr>
          <p:cNvPr id="7" name="文本框 6"/>
          <p:cNvSpPr txBox="1"/>
          <p:nvPr/>
        </p:nvSpPr>
        <p:spPr>
          <a:xfrm>
            <a:off x="9533255" y="2915285"/>
            <a:ext cx="1981200" cy="368300"/>
          </a:xfrm>
          <a:prstGeom prst="rect">
            <a:avLst/>
          </a:prstGeom>
          <a:noFill/>
        </p:spPr>
        <p:txBody>
          <a:bodyPr wrap="square" rtlCol="0">
            <a:spAutoFit/>
          </a:bodyPr>
          <a:lstStyle/>
          <a:p>
            <a:r>
              <a:rPr lang="zh-CN" altLang="en-US"/>
              <a:t>不同的初始化</a:t>
            </a:r>
          </a:p>
        </p:txBody>
      </p:sp>
      <p:pic>
        <p:nvPicPr>
          <p:cNvPr id="8" name="图片 7"/>
          <p:cNvPicPr>
            <a:picLocks noChangeAspect="1"/>
          </p:cNvPicPr>
          <p:nvPr/>
        </p:nvPicPr>
        <p:blipFill>
          <a:blip r:embed="rId5"/>
          <a:stretch>
            <a:fillRect/>
          </a:stretch>
        </p:blipFill>
        <p:spPr>
          <a:xfrm>
            <a:off x="8423275" y="3283585"/>
            <a:ext cx="3520440" cy="2767330"/>
          </a:xfrm>
          <a:prstGeom prst="rect">
            <a:avLst/>
          </a:prstGeom>
        </p:spPr>
      </p:pic>
      <p:sp>
        <p:nvSpPr>
          <p:cNvPr id="9" name="文本框 8"/>
          <p:cNvSpPr txBox="1"/>
          <p:nvPr/>
        </p:nvSpPr>
        <p:spPr>
          <a:xfrm>
            <a:off x="9464040" y="6051550"/>
            <a:ext cx="2119630" cy="368300"/>
          </a:xfrm>
          <a:prstGeom prst="rect">
            <a:avLst/>
          </a:prstGeom>
          <a:noFill/>
        </p:spPr>
        <p:txBody>
          <a:bodyPr wrap="square" rtlCol="0">
            <a:spAutoFit/>
          </a:bodyPr>
          <a:lstStyle/>
          <a:p>
            <a:r>
              <a:rPr lang="zh-CN" altLang="en-US"/>
              <a:t>不同尺度抖动</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803651" cy="521970"/>
            <a:chOff x="111648" y="192948"/>
            <a:chExt cx="2722009"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6" y="192948"/>
              <a:ext cx="1173781" cy="521950"/>
            </a:xfrm>
            <a:prstGeom prst="rect">
              <a:avLst/>
            </a:prstGeom>
            <a:noFill/>
          </p:spPr>
          <p:txBody>
            <a:bodyPr wrap="square" rtlCol="0">
              <a:spAutoFit/>
            </a:bodyPr>
            <a:lstStyle/>
            <a:p>
              <a:r>
                <a:rPr lang="en-US" altLang="zh-CN" sz="2800" b="1" dirty="0">
                  <a:solidFill>
                    <a:schemeClr val="bg1">
                      <a:lumMod val="50000"/>
                    </a:schemeClr>
                  </a:solidFill>
                  <a:latin typeface="+mj-lt"/>
                  <a:ea typeface="Arial Unicode MS" panose="020B0604020202020204" pitchFamily="34" charset="-122"/>
                  <a:cs typeface="Arial Unicode MS" panose="020B0604020202020204" pitchFamily="34" charset="-122"/>
                </a:rPr>
                <a:t>efficiency</a:t>
              </a:r>
            </a:p>
          </p:txBody>
        </p:sp>
      </p:grpSp>
      <p:pic>
        <p:nvPicPr>
          <p:cNvPr id="4" name="图片 3"/>
          <p:cNvPicPr>
            <a:picLocks noChangeAspect="1"/>
          </p:cNvPicPr>
          <p:nvPr/>
        </p:nvPicPr>
        <p:blipFill>
          <a:blip r:embed="rId2"/>
          <a:stretch>
            <a:fillRect/>
          </a:stretch>
        </p:blipFill>
        <p:spPr>
          <a:xfrm>
            <a:off x="1938655" y="665480"/>
            <a:ext cx="7641590" cy="576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5474334" cy="521970"/>
            <a:chOff x="111648" y="192948"/>
            <a:chExt cx="3917601"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5" y="192948"/>
              <a:ext cx="2369374" cy="521950"/>
            </a:xfrm>
            <a:prstGeom prst="rect">
              <a:avLst/>
            </a:prstGeom>
            <a:noFill/>
          </p:spPr>
          <p:txBody>
            <a:bodyPr wrap="square" rtlCol="0">
              <a:spAutoFit/>
            </a:bodyPr>
            <a:lstStyle/>
            <a:p>
              <a:r>
                <a:rPr lang="en-US" altLang="zh-CN" sz="2800" b="1" dirty="0">
                  <a:solidFill>
                    <a:schemeClr val="bg1">
                      <a:lumMod val="50000"/>
                    </a:schemeClr>
                  </a:solidFill>
                  <a:latin typeface="+mj-lt"/>
                  <a:ea typeface="Arial Unicode MS" panose="020B0604020202020204" pitchFamily="34" charset="-122"/>
                  <a:cs typeface="Arial Unicode MS" panose="020B0604020202020204" pitchFamily="34" charset="-122"/>
                </a:rPr>
                <a:t>domain adaptation</a:t>
              </a:r>
            </a:p>
          </p:txBody>
        </p:sp>
      </p:grpSp>
      <p:pic>
        <p:nvPicPr>
          <p:cNvPr id="2" name="图片 1"/>
          <p:cNvPicPr>
            <a:picLocks noChangeAspect="1"/>
          </p:cNvPicPr>
          <p:nvPr/>
        </p:nvPicPr>
        <p:blipFill>
          <a:blip r:embed="rId2"/>
          <a:stretch>
            <a:fillRect/>
          </a:stretch>
        </p:blipFill>
        <p:spPr>
          <a:xfrm>
            <a:off x="-226695" y="1138555"/>
            <a:ext cx="8679180" cy="4325620"/>
          </a:xfrm>
          <a:prstGeom prst="rect">
            <a:avLst/>
          </a:prstGeom>
        </p:spPr>
      </p:pic>
      <p:sp>
        <p:nvSpPr>
          <p:cNvPr id="3" name="文本框 2"/>
          <p:cNvSpPr txBox="1"/>
          <p:nvPr/>
        </p:nvSpPr>
        <p:spPr>
          <a:xfrm>
            <a:off x="68580" y="6236970"/>
            <a:ext cx="8849360" cy="368300"/>
          </a:xfrm>
          <a:prstGeom prst="rect">
            <a:avLst/>
          </a:prstGeom>
          <a:noFill/>
        </p:spPr>
        <p:txBody>
          <a:bodyPr wrap="square" rtlCol="0">
            <a:spAutoFit/>
          </a:bodyPr>
          <a:lstStyle/>
          <a:p>
            <a:r>
              <a:rPr lang="zh-CN" altLang="en-US"/>
              <a:t>Strong-Weak Distribution Alignment for Adaptive Object Detection. CVPR 2019</a:t>
            </a:r>
          </a:p>
        </p:txBody>
      </p:sp>
      <p:sp>
        <p:nvSpPr>
          <p:cNvPr id="5" name="文本框 4"/>
          <p:cNvSpPr txBox="1"/>
          <p:nvPr/>
        </p:nvSpPr>
        <p:spPr>
          <a:xfrm>
            <a:off x="7168515" y="635000"/>
            <a:ext cx="4785995" cy="1198880"/>
          </a:xfrm>
          <a:prstGeom prst="rect">
            <a:avLst/>
          </a:prstGeom>
          <a:noFill/>
        </p:spPr>
        <p:txBody>
          <a:bodyPr wrap="square" rtlCol="0">
            <a:spAutoFit/>
          </a:bodyPr>
          <a:lstStyle/>
          <a:p>
            <a:r>
              <a:rPr lang="zh-CN" altLang="en-US" sz="2400" b="1"/>
              <a:t>区别对待</a:t>
            </a:r>
            <a:r>
              <a:rPr lang="zh-CN" altLang="en-US" sz="2400"/>
              <a:t>：局部特征和全局场景不能采用同样强度的对齐损失函数</a:t>
            </a:r>
          </a:p>
          <a:p>
            <a:endParaRPr lang="zh-CN" altLang="en-US" sz="2400"/>
          </a:p>
        </p:txBody>
      </p:sp>
      <p:sp>
        <p:nvSpPr>
          <p:cNvPr id="6" name="线形标注 2(带强调线) 5"/>
          <p:cNvSpPr/>
          <p:nvPr/>
        </p:nvSpPr>
        <p:spPr>
          <a:xfrm>
            <a:off x="9388475" y="2353310"/>
            <a:ext cx="2566035" cy="873125"/>
          </a:xfrm>
          <a:prstGeom prst="accentCallout2">
            <a:avLst>
              <a:gd name="adj1" fmla="val 18750"/>
              <a:gd name="adj2" fmla="val -8333"/>
              <a:gd name="adj3" fmla="val 18750"/>
              <a:gd name="adj4" fmla="val -16667"/>
              <a:gd name="adj5" fmla="val 213890"/>
              <a:gd name="adj6" fmla="val -106310"/>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9830435" y="2436495"/>
            <a:ext cx="1821815" cy="706755"/>
          </a:xfrm>
          <a:prstGeom prst="rect">
            <a:avLst/>
          </a:prstGeom>
          <a:solidFill>
            <a:schemeClr val="tx2">
              <a:lumMod val="60000"/>
              <a:lumOff val="40000"/>
            </a:schemeClr>
          </a:solidFill>
        </p:spPr>
        <p:txBody>
          <a:bodyPr wrap="square" rtlCol="0">
            <a:spAutoFit/>
          </a:bodyPr>
          <a:lstStyle/>
          <a:p>
            <a:r>
              <a:rPr lang="zh-CN" altLang="en-US" sz="2000" b="1">
                <a:solidFill>
                  <a:schemeClr val="bg1"/>
                </a:solidFill>
                <a:sym typeface="+mn-ea"/>
              </a:rPr>
              <a:t>在全局场景上采用弱对齐</a:t>
            </a:r>
          </a:p>
        </p:txBody>
      </p:sp>
      <p:sp>
        <p:nvSpPr>
          <p:cNvPr id="8" name="线形标注 2(带强调线) 7"/>
          <p:cNvSpPr/>
          <p:nvPr/>
        </p:nvSpPr>
        <p:spPr>
          <a:xfrm>
            <a:off x="9173210" y="4878705"/>
            <a:ext cx="2479040" cy="1358265"/>
          </a:xfrm>
          <a:prstGeom prst="accentCallout2">
            <a:avLst>
              <a:gd name="adj1" fmla="val 85574"/>
              <a:gd name="adj2" fmla="val -7889"/>
              <a:gd name="adj3" fmla="val 86645"/>
              <a:gd name="adj4" fmla="val -31890"/>
              <a:gd name="adj5" fmla="val 25889"/>
              <a:gd name="adj6" fmla="val -204098"/>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9296400" y="5142865"/>
            <a:ext cx="2232025" cy="829945"/>
          </a:xfrm>
          <a:prstGeom prst="rect">
            <a:avLst/>
          </a:prstGeom>
          <a:noFill/>
        </p:spPr>
        <p:txBody>
          <a:bodyPr wrap="square" rtlCol="0">
            <a:spAutoFit/>
          </a:bodyPr>
          <a:lstStyle/>
          <a:p>
            <a:r>
              <a:rPr lang="zh-CN" altLang="en-US" sz="2400" b="1">
                <a:solidFill>
                  <a:schemeClr val="bg1"/>
                </a:solidFill>
                <a:sym typeface="+mn-ea"/>
              </a:rPr>
              <a:t>在局部特征上采用强对齐</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5505449" cy="521970"/>
            <a:chOff x="111648" y="192948"/>
            <a:chExt cx="3939868"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5" y="192948"/>
              <a:ext cx="2391641" cy="521950"/>
            </a:xfrm>
            <a:prstGeom prst="rect">
              <a:avLst/>
            </a:prstGeom>
            <a:noFill/>
          </p:spPr>
          <p:txBody>
            <a:bodyPr wrap="square" rtlCol="0">
              <a:spAutoFit/>
            </a:bodyPr>
            <a:lstStyle/>
            <a:p>
              <a:r>
                <a:rPr lang="en-US" altLang="zh-CN" sz="2800" b="1" dirty="0">
                  <a:solidFill>
                    <a:schemeClr val="bg1">
                      <a:lumMod val="50000"/>
                    </a:schemeClr>
                  </a:solidFill>
                  <a:latin typeface="+mj-lt"/>
                  <a:ea typeface="Arial Unicode MS" panose="020B0604020202020204" pitchFamily="34" charset="-122"/>
                  <a:cs typeface="Arial Unicode MS" panose="020B0604020202020204" pitchFamily="34" charset="-122"/>
                </a:rPr>
                <a:t>few-shot detection</a:t>
              </a:r>
            </a:p>
          </p:txBody>
        </p:sp>
      </p:grpSp>
      <p:pic>
        <p:nvPicPr>
          <p:cNvPr id="2" name="图片 1"/>
          <p:cNvPicPr>
            <a:picLocks noChangeAspect="1"/>
          </p:cNvPicPr>
          <p:nvPr/>
        </p:nvPicPr>
        <p:blipFill>
          <a:blip r:embed="rId2"/>
          <a:stretch>
            <a:fillRect/>
          </a:stretch>
        </p:blipFill>
        <p:spPr>
          <a:xfrm>
            <a:off x="578485" y="1009650"/>
            <a:ext cx="11086465" cy="3890645"/>
          </a:xfrm>
          <a:prstGeom prst="rect">
            <a:avLst/>
          </a:prstGeom>
        </p:spPr>
      </p:pic>
      <p:sp>
        <p:nvSpPr>
          <p:cNvPr id="3" name="文本框 2"/>
          <p:cNvSpPr txBox="1"/>
          <p:nvPr/>
        </p:nvSpPr>
        <p:spPr>
          <a:xfrm>
            <a:off x="925830" y="4791075"/>
            <a:ext cx="8848725" cy="1014730"/>
          </a:xfrm>
          <a:prstGeom prst="rect">
            <a:avLst/>
          </a:prstGeom>
          <a:noFill/>
        </p:spPr>
        <p:txBody>
          <a:bodyPr wrap="square" rtlCol="0">
            <a:spAutoFit/>
          </a:bodyPr>
          <a:lstStyle/>
          <a:p>
            <a:r>
              <a:rPr lang="zh-CN" altLang="en-US" sz="2000"/>
              <a:t>充分利用基础类的检测训练数据，引入元学习模块和Reweight模块将基础集合图像的信息很好的融合到异常集图像对应的特征信息中，实现了单阶段小样本学习任务</a:t>
            </a:r>
            <a:r>
              <a:rPr lang="zh-CN" altLang="en-US"/>
              <a:t>。</a:t>
            </a:r>
          </a:p>
        </p:txBody>
      </p:sp>
      <p:sp>
        <p:nvSpPr>
          <p:cNvPr id="5" name="文本框 4"/>
          <p:cNvSpPr txBox="1"/>
          <p:nvPr/>
        </p:nvSpPr>
        <p:spPr>
          <a:xfrm>
            <a:off x="4716780" y="6360160"/>
            <a:ext cx="6579235" cy="368300"/>
          </a:xfrm>
          <a:prstGeom prst="rect">
            <a:avLst/>
          </a:prstGeom>
          <a:noFill/>
        </p:spPr>
        <p:txBody>
          <a:bodyPr wrap="square" rtlCol="0">
            <a:spAutoFit/>
          </a:bodyPr>
          <a:lstStyle/>
          <a:p>
            <a:r>
              <a:rPr lang="zh-CN" altLang="en-US"/>
              <a:t>Few-Shot Object Detection viaFeature Reweighting. ICCV 2019:</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4472940" cy="521970"/>
            <a:chOff x="111648" y="192948"/>
            <a:chExt cx="3200973"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6" y="192948"/>
              <a:ext cx="1652745" cy="521950"/>
            </a:xfrm>
            <a:prstGeom prst="rect">
              <a:avLst/>
            </a:prstGeom>
            <a:noFill/>
          </p:spPr>
          <p:txBody>
            <a:bodyPr wrap="squar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3D</a:t>
              </a:r>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目标检测</a:t>
              </a:r>
            </a:p>
          </p:txBody>
        </p:sp>
      </p:grpSp>
      <p:sp>
        <p:nvSpPr>
          <p:cNvPr id="12" name="文本框 11"/>
          <p:cNvSpPr txBox="1"/>
          <p:nvPr/>
        </p:nvSpPr>
        <p:spPr>
          <a:xfrm>
            <a:off x="216535" y="760730"/>
            <a:ext cx="11405870" cy="2158365"/>
          </a:xfrm>
          <a:prstGeom prst="rect">
            <a:avLst/>
          </a:prstGeom>
          <a:noFill/>
        </p:spPr>
        <p:txBody>
          <a:bodyPr wrap="square" rtlCol="0">
            <a:spAutoFit/>
          </a:bodyPr>
          <a:lstStyle/>
          <a:p>
            <a:pPr algn="l">
              <a:lnSpc>
                <a:spcPct val="140000"/>
              </a:lnSpc>
            </a:pPr>
            <a:r>
              <a:rPr lang="zh-CN" altLang="en-US" sz="2400" dirty="0"/>
              <a:t>RGB 图像包含</a:t>
            </a:r>
            <a:r>
              <a:rPr lang="zh-CN" altLang="en-US" sz="2400" b="1" dirty="0"/>
              <a:t>充足的语义信息</a:t>
            </a:r>
            <a:r>
              <a:rPr lang="zh-CN" altLang="en-US" sz="2400" dirty="0"/>
              <a:t>，因此非常适合目标检测。3D-GCK 等方法仅使用</a:t>
            </a:r>
            <a:r>
              <a:rPr lang="zh-CN" altLang="en-US" sz="2400" b="1" dirty="0"/>
              <a:t>单目 </a:t>
            </a:r>
            <a:r>
              <a:rPr lang="zh-CN" altLang="en-US" sz="2400" dirty="0"/>
              <a:t>RGB 图像就能实现实时的汽车检测</a:t>
            </a:r>
          </a:p>
          <a:p>
            <a:pPr algn="l">
              <a:lnSpc>
                <a:spcPct val="140000"/>
              </a:lnSpc>
            </a:pPr>
            <a:r>
              <a:rPr lang="zh-CN" altLang="en-US" sz="2400" dirty="0"/>
              <a:t>首先预测 2D 边界框，然后使用</a:t>
            </a:r>
            <a:r>
              <a:rPr lang="zh-CN" altLang="en-US" sz="2400" b="1" dirty="0"/>
              <a:t>神经网络来估计缺失的深度信息</a:t>
            </a:r>
            <a:r>
              <a:rPr lang="zh-CN" altLang="en-US" sz="2400" dirty="0"/>
              <a:t>，将 2D 边界框提升到 3D 空间。</a:t>
            </a:r>
          </a:p>
        </p:txBody>
      </p:sp>
      <p:pic>
        <p:nvPicPr>
          <p:cNvPr id="2" name="图片 1"/>
          <p:cNvPicPr>
            <a:picLocks noChangeAspect="1"/>
          </p:cNvPicPr>
          <p:nvPr/>
        </p:nvPicPr>
        <p:blipFill>
          <a:blip r:embed="rId2"/>
          <a:stretch>
            <a:fillRect/>
          </a:stretch>
        </p:blipFill>
        <p:spPr>
          <a:xfrm>
            <a:off x="319405" y="2919095"/>
            <a:ext cx="6679565" cy="3764280"/>
          </a:xfrm>
          <a:prstGeom prst="rect">
            <a:avLst/>
          </a:prstGeom>
        </p:spPr>
      </p:pic>
      <p:sp>
        <p:nvSpPr>
          <p:cNvPr id="3" name="文本框 2"/>
          <p:cNvSpPr txBox="1"/>
          <p:nvPr/>
        </p:nvSpPr>
        <p:spPr>
          <a:xfrm>
            <a:off x="7189470" y="5406390"/>
            <a:ext cx="3018155" cy="1198880"/>
          </a:xfrm>
          <a:prstGeom prst="rect">
            <a:avLst/>
          </a:prstGeom>
          <a:noFill/>
        </p:spPr>
        <p:txBody>
          <a:bodyPr wrap="square" rtlCol="0">
            <a:spAutoFit/>
          </a:bodyPr>
          <a:lstStyle/>
          <a:p>
            <a:r>
              <a:rPr lang="zh-CN" altLang="en-US" dirty="0">
                <a:sym typeface="+mn-ea"/>
              </a:rPr>
              <a:t>images via geometry constrained keypoints in real-time,” 06 2020.</a:t>
            </a:r>
            <a:endParaRPr lang="zh-CN" altLang="en-US" dirty="0"/>
          </a:p>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8222615" y="664845"/>
            <a:ext cx="3795395" cy="5526405"/>
          </a:xfrm>
          <a:prstGeom prst="rect">
            <a:avLst/>
          </a:prstGeom>
        </p:spPr>
      </p:pic>
      <p:grpSp>
        <p:nvGrpSpPr>
          <p:cNvPr id="41" name="组合 40"/>
          <p:cNvGrpSpPr/>
          <p:nvPr/>
        </p:nvGrpSpPr>
        <p:grpSpPr>
          <a:xfrm>
            <a:off x="68580" y="143510"/>
            <a:ext cx="4472940" cy="521970"/>
            <a:chOff x="111648" y="192948"/>
            <a:chExt cx="3200973"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6" y="192948"/>
              <a:ext cx="1652745" cy="521950"/>
            </a:xfrm>
            <a:prstGeom prst="rect">
              <a:avLst/>
            </a:prstGeom>
            <a:noFill/>
          </p:spPr>
          <p:txBody>
            <a:bodyPr wrap="squar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3D</a:t>
              </a:r>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目标检测</a:t>
              </a:r>
            </a:p>
          </p:txBody>
        </p:sp>
      </p:grpSp>
      <p:sp>
        <p:nvSpPr>
          <p:cNvPr id="12" name="文本框 11"/>
          <p:cNvSpPr txBox="1"/>
          <p:nvPr/>
        </p:nvSpPr>
        <p:spPr>
          <a:xfrm>
            <a:off x="6877050" y="6250305"/>
            <a:ext cx="5314950" cy="607695"/>
          </a:xfrm>
          <a:prstGeom prst="rect">
            <a:avLst/>
          </a:prstGeom>
          <a:noFill/>
        </p:spPr>
        <p:txBody>
          <a:bodyPr wrap="square" rtlCol="0">
            <a:spAutoFit/>
          </a:bodyPr>
          <a:lstStyle/>
          <a:p>
            <a:pPr algn="l">
              <a:lnSpc>
                <a:spcPct val="140000"/>
              </a:lnSpc>
            </a:pPr>
            <a:r>
              <a:rPr lang="zh-CN" altLang="en-US" sz="2400" dirty="0"/>
              <a:t>使用 3D 激光雷达点云数据执行检测</a:t>
            </a:r>
          </a:p>
        </p:txBody>
      </p:sp>
      <p:graphicFrame>
        <p:nvGraphicFramePr>
          <p:cNvPr id="5" name="图示 4"/>
          <p:cNvGraphicFramePr/>
          <p:nvPr/>
        </p:nvGraphicFramePr>
        <p:xfrm>
          <a:off x="175895" y="548640"/>
          <a:ext cx="8128000" cy="5418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4472940" cy="521970"/>
            <a:chOff x="111648" y="192948"/>
            <a:chExt cx="3200973"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6" y="192948"/>
              <a:ext cx="1652745" cy="521950"/>
            </a:xfrm>
            <a:prstGeom prst="rect">
              <a:avLst/>
            </a:prstGeom>
            <a:noFill/>
          </p:spPr>
          <p:txBody>
            <a:bodyPr wrap="squar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3D</a:t>
              </a:r>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目标检测</a:t>
              </a:r>
            </a:p>
          </p:txBody>
        </p:sp>
      </p:grpSp>
      <p:sp>
        <p:nvSpPr>
          <p:cNvPr id="12" name="文本框 11"/>
          <p:cNvSpPr txBox="1"/>
          <p:nvPr/>
        </p:nvSpPr>
        <p:spPr>
          <a:xfrm>
            <a:off x="216535" y="751205"/>
            <a:ext cx="11405870" cy="607695"/>
          </a:xfrm>
          <a:prstGeom prst="rect">
            <a:avLst/>
          </a:prstGeom>
          <a:noFill/>
        </p:spPr>
        <p:txBody>
          <a:bodyPr wrap="square" rtlCol="0">
            <a:spAutoFit/>
          </a:bodyPr>
          <a:lstStyle/>
          <a:p>
            <a:pPr algn="l">
              <a:lnSpc>
                <a:spcPct val="140000"/>
              </a:lnSpc>
            </a:pPr>
            <a:r>
              <a:rPr lang="zh-CN" altLang="en-US" sz="2400" dirty="0"/>
              <a:t>仅使用点云数据的分类网络主要有两种。</a:t>
            </a:r>
          </a:p>
        </p:txBody>
      </p:sp>
      <p:graphicFrame>
        <p:nvGraphicFramePr>
          <p:cNvPr id="5" name="表格 4"/>
          <p:cNvGraphicFramePr/>
          <p:nvPr>
            <p:custDataLst>
              <p:tags r:id="rId1"/>
            </p:custDataLst>
          </p:nvPr>
        </p:nvGraphicFramePr>
        <p:xfrm>
          <a:off x="898525" y="1270000"/>
          <a:ext cx="8290560" cy="2011680"/>
        </p:xfrm>
        <a:graphic>
          <a:graphicData uri="http://schemas.openxmlformats.org/drawingml/2006/table">
            <a:tbl>
              <a:tblPr firstRow="1" bandRow="1">
                <a:tableStyleId>{5C22544A-7EE6-4342-B048-85BDC9FD1C3A}</a:tableStyleId>
              </a:tblPr>
              <a:tblGrid>
                <a:gridCol w="2763520">
                  <a:extLst>
                    <a:ext uri="{9D8B030D-6E8A-4147-A177-3AD203B41FA5}">
                      <a16:colId xmlns:a16="http://schemas.microsoft.com/office/drawing/2014/main" val="20000"/>
                    </a:ext>
                  </a:extLst>
                </a:gridCol>
                <a:gridCol w="2763520">
                  <a:extLst>
                    <a:ext uri="{9D8B030D-6E8A-4147-A177-3AD203B41FA5}">
                      <a16:colId xmlns:a16="http://schemas.microsoft.com/office/drawing/2014/main" val="20001"/>
                    </a:ext>
                  </a:extLst>
                </a:gridCol>
                <a:gridCol w="2763520">
                  <a:extLst>
                    <a:ext uri="{9D8B030D-6E8A-4147-A177-3AD203B41FA5}">
                      <a16:colId xmlns:a16="http://schemas.microsoft.com/office/drawing/2014/main" val="20002"/>
                    </a:ext>
                  </a:extLst>
                </a:gridCol>
              </a:tblGrid>
              <a:tr h="944880">
                <a:tc>
                  <a:txBody>
                    <a:bodyPr/>
                    <a:lstStyle/>
                    <a:p>
                      <a:pPr>
                        <a:buNone/>
                      </a:pPr>
                      <a:r>
                        <a:rPr lang="zh-CN" altLang="en-US" sz="2800" dirty="0">
                          <a:sym typeface="+mn-ea"/>
                        </a:rPr>
                        <a:t>直接使用三维点云数据</a:t>
                      </a:r>
                    </a:p>
                  </a:txBody>
                  <a:tcPr>
                    <a:solidFill>
                      <a:schemeClr val="accent4"/>
                    </a:solidFill>
                  </a:tcPr>
                </a:tc>
                <a:tc>
                  <a:txBody>
                    <a:bodyPr/>
                    <a:lstStyle/>
                    <a:p>
                      <a:pPr>
                        <a:buNone/>
                      </a:pPr>
                      <a:r>
                        <a:rPr lang="zh-CN" altLang="en-US" sz="3200" dirty="0">
                          <a:sym typeface="+mn-ea"/>
                        </a:rPr>
                        <a:t>没有信息丢失</a:t>
                      </a:r>
                    </a:p>
                  </a:txBody>
                  <a:tcPr>
                    <a:solidFill>
                      <a:schemeClr val="accent4"/>
                    </a:solidFill>
                  </a:tcPr>
                </a:tc>
                <a:tc>
                  <a:txBody>
                    <a:bodyPr/>
                    <a:lstStyle/>
                    <a:p>
                      <a:pPr>
                        <a:buNone/>
                      </a:pPr>
                      <a:r>
                        <a:rPr lang="zh-CN" altLang="en-US" sz="3200" dirty="0">
                          <a:sym typeface="+mn-ea"/>
                        </a:rPr>
                        <a:t>计算成本较高</a:t>
                      </a:r>
                    </a:p>
                  </a:txBody>
                  <a:tcPr>
                    <a:solidFill>
                      <a:schemeClr val="accent4"/>
                    </a:solidFill>
                  </a:tcPr>
                </a:tc>
                <a:extLst>
                  <a:ext uri="{0D108BD9-81ED-4DB2-BD59-A6C34878D82A}">
                    <a16:rowId xmlns:a16="http://schemas.microsoft.com/office/drawing/2014/main" val="10000"/>
                  </a:ext>
                </a:extLst>
              </a:tr>
              <a:tr h="1066800">
                <a:tc>
                  <a:txBody>
                    <a:bodyPr/>
                    <a:lstStyle/>
                    <a:p>
                      <a:pPr>
                        <a:buNone/>
                      </a:pPr>
                      <a:r>
                        <a:rPr lang="zh-CN" altLang="en-US" sz="3200" b="1" dirty="0">
                          <a:sym typeface="+mn-ea"/>
                        </a:rPr>
                        <a:t>将点云处理成二维数据</a:t>
                      </a:r>
                    </a:p>
                  </a:txBody>
                  <a:tcPr/>
                </a:tc>
                <a:tc>
                  <a:txBody>
                    <a:bodyPr/>
                    <a:lstStyle/>
                    <a:p>
                      <a:pPr>
                        <a:buNone/>
                      </a:pPr>
                      <a:r>
                        <a:rPr lang="zh-CN" altLang="en-US" sz="2800" b="1" dirty="0">
                          <a:solidFill>
                            <a:schemeClr val="tx1"/>
                          </a:solidFill>
                          <a:sym typeface="+mn-ea"/>
                        </a:rPr>
                        <a:t>可以降低计算量</a:t>
                      </a:r>
                    </a:p>
                  </a:txBody>
                  <a:tcPr/>
                </a:tc>
                <a:tc>
                  <a:txBody>
                    <a:bodyPr/>
                    <a:lstStyle/>
                    <a:p>
                      <a:pPr>
                        <a:buNone/>
                      </a:pPr>
                      <a:r>
                        <a:rPr lang="zh-CN" altLang="en-US" sz="2800" b="1" dirty="0">
                          <a:solidFill>
                            <a:schemeClr val="tx1"/>
                          </a:solidFill>
                          <a:sym typeface="+mn-ea"/>
                        </a:rPr>
                        <a:t>丢失原始数据的一些特征</a:t>
                      </a:r>
                    </a:p>
                  </a:txBody>
                  <a:tcPr/>
                </a:tc>
                <a:extLst>
                  <a:ext uri="{0D108BD9-81ED-4DB2-BD59-A6C34878D82A}">
                    <a16:rowId xmlns:a16="http://schemas.microsoft.com/office/drawing/2014/main" val="10001"/>
                  </a:ext>
                </a:extLst>
              </a:tr>
            </a:tbl>
          </a:graphicData>
        </a:graphic>
      </p:graphicFrame>
      <p:pic>
        <p:nvPicPr>
          <p:cNvPr id="7" name="图片 6" descr="20201216_0100_12"/>
          <p:cNvPicPr>
            <a:picLocks noChangeAspect="1"/>
          </p:cNvPicPr>
          <p:nvPr/>
        </p:nvPicPr>
        <p:blipFill>
          <a:blip r:embed="rId3"/>
          <a:stretch>
            <a:fillRect/>
          </a:stretch>
        </p:blipFill>
        <p:spPr>
          <a:xfrm>
            <a:off x="-200025" y="3281680"/>
            <a:ext cx="9389745" cy="3469005"/>
          </a:xfrm>
          <a:prstGeom prst="rect">
            <a:avLst/>
          </a:prstGeom>
        </p:spPr>
      </p:pic>
      <p:sp>
        <p:nvSpPr>
          <p:cNvPr id="8" name="文本框 7"/>
          <p:cNvSpPr txBox="1"/>
          <p:nvPr/>
        </p:nvSpPr>
        <p:spPr>
          <a:xfrm>
            <a:off x="9504680" y="4478655"/>
            <a:ext cx="2437765" cy="1198880"/>
          </a:xfrm>
          <a:prstGeom prst="rect">
            <a:avLst/>
          </a:prstGeom>
          <a:noFill/>
        </p:spPr>
        <p:txBody>
          <a:bodyPr wrap="square" rtlCol="0">
            <a:spAutoFit/>
          </a:bodyPr>
          <a:lstStyle/>
          <a:p>
            <a:r>
              <a:rPr lang="zh-CN" altLang="en-US"/>
              <a:t>Structure Aware Single-stage 3D Object Detection from Point Cloud</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4589145" cy="521970"/>
            <a:chOff x="111648" y="192948"/>
            <a:chExt cx="3284133"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en-US" altLang="zh-CN" sz="2400" dirty="0">
                  <a:solidFill>
                    <a:srgbClr val="3563A8"/>
                  </a:solidFill>
                  <a:latin typeface="+mj-lt"/>
                  <a:ea typeface="Arial Unicode MS" panose="020B0604020202020204" pitchFamily="34" charset="-122"/>
                  <a:cs typeface="Arial Unicode MS" panose="020B0604020202020204" pitchFamily="34" charset="-122"/>
                </a:rPr>
                <a:t>       </a:t>
              </a:r>
              <a:r>
                <a:rPr lang="zh-CN" altLang="en-US" sz="2400" dirty="0">
                  <a:solidFill>
                    <a:srgbClr val="3563A8"/>
                  </a:solidFill>
                  <a:latin typeface="+mj-lt"/>
                  <a:ea typeface="Arial Unicode MS" panose="020B0604020202020204" pitchFamily="34" charset="-122"/>
                  <a:cs typeface="Arial Unicode MS" panose="020B0604020202020204" pitchFamily="34" charset="-122"/>
                </a:rPr>
                <a:t>最新进展</a:t>
              </a:r>
            </a:p>
          </p:txBody>
        </p:sp>
        <p:sp>
          <p:nvSpPr>
            <p:cNvPr id="45" name="文本框 44"/>
            <p:cNvSpPr txBox="1"/>
            <p:nvPr/>
          </p:nvSpPr>
          <p:spPr>
            <a:xfrm>
              <a:off x="1659876" y="192948"/>
              <a:ext cx="1735905" cy="521950"/>
            </a:xfrm>
            <a:prstGeom prst="rect">
              <a:avLst/>
            </a:prstGeom>
            <a:noFill/>
          </p:spPr>
          <p:txBody>
            <a:bodyPr wrap="square" rtlCol="0">
              <a:spAutoFit/>
            </a:bodyPr>
            <a:lstStyle/>
            <a:p>
              <a:r>
                <a:rPr lang="en-US" altLang="zh-CN" sz="2800" dirty="0">
                  <a:solidFill>
                    <a:schemeClr val="bg1">
                      <a:lumMod val="50000"/>
                    </a:schemeClr>
                  </a:solidFill>
                  <a:latin typeface="+mj-lt"/>
                  <a:ea typeface="Arial Unicode MS" panose="020B0604020202020204" pitchFamily="34" charset="-122"/>
                  <a:cs typeface="Arial Unicode MS" panose="020B0604020202020204" pitchFamily="34" charset="-122"/>
                </a:rPr>
                <a:t>3D</a:t>
              </a:r>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目标检测</a:t>
              </a:r>
            </a:p>
          </p:txBody>
        </p:sp>
      </p:grpSp>
      <p:sp>
        <p:nvSpPr>
          <p:cNvPr id="12" name="文本框 11"/>
          <p:cNvSpPr txBox="1"/>
          <p:nvPr/>
        </p:nvSpPr>
        <p:spPr>
          <a:xfrm>
            <a:off x="1104265" y="935355"/>
            <a:ext cx="9983470" cy="491490"/>
          </a:xfrm>
          <a:prstGeom prst="rect">
            <a:avLst/>
          </a:prstGeom>
          <a:noFill/>
        </p:spPr>
        <p:txBody>
          <a:bodyPr wrap="square" rtlCol="0">
            <a:spAutoFit/>
          </a:bodyPr>
          <a:lstStyle/>
          <a:p>
            <a:pPr algn="l">
              <a:lnSpc>
                <a:spcPct val="130000"/>
              </a:lnSpc>
            </a:pPr>
            <a:r>
              <a:rPr sz="2000" dirty="0"/>
              <a:t>结合 RGB 图像与点云的目标检测</a:t>
            </a:r>
          </a:p>
        </p:txBody>
      </p:sp>
      <p:sp>
        <p:nvSpPr>
          <p:cNvPr id="2" name="文本框 1"/>
          <p:cNvSpPr txBox="1"/>
          <p:nvPr/>
        </p:nvSpPr>
        <p:spPr>
          <a:xfrm>
            <a:off x="68580" y="2020570"/>
            <a:ext cx="6336665" cy="3415030"/>
          </a:xfrm>
          <a:prstGeom prst="rect">
            <a:avLst/>
          </a:prstGeom>
          <a:noFill/>
        </p:spPr>
        <p:txBody>
          <a:bodyPr wrap="square" rtlCol="0">
            <a:spAutoFit/>
          </a:bodyPr>
          <a:lstStyle/>
          <a:p>
            <a:r>
              <a:rPr lang="zh-CN" altLang="en-US"/>
              <a:t>Frustum PointNets 使用成熟的 2D 目标检测器来缩小搜索空间。得到的 2D 边界框来提取 3D 边界视锥，然后再在经过 3D 视锥修整过的 3D 空间中执行 3D 目标实例分割。</a:t>
            </a:r>
          </a:p>
          <a:p>
            <a:endParaRPr lang="zh-CN" altLang="en-US"/>
          </a:p>
          <a:p>
            <a:r>
              <a:rPr lang="zh-CN" altLang="en-US"/>
              <a:t>MV3D 将 3D 点云投影成</a:t>
            </a:r>
            <a:r>
              <a:rPr lang="zh-CN" altLang="en-US" b="1"/>
              <a:t>鸟瞰图和正视图</a:t>
            </a:r>
            <a:r>
              <a:rPr lang="zh-CN" altLang="en-US"/>
              <a:t>。鸟瞰图表征是通过高度、强度和密度编码的，而正视图则是将点云投影到一个圆柱面上生成的。</a:t>
            </a:r>
          </a:p>
          <a:p>
            <a:endParaRPr lang="zh-CN" altLang="en-US"/>
          </a:p>
          <a:p>
            <a:r>
              <a:rPr lang="zh-CN" altLang="en-US"/>
              <a:t>鸟瞰图可用于生成 3D 先验边界框，然后将该 3D 先验边界框投影到前视图和图像上，这三个输入生成一个特征图。该方法采用 ROI 池化来将三个特征图整合到同一个维度。整合后的数据再在网络上进行融合，然后输出分类结果和边界框</a:t>
            </a:r>
          </a:p>
        </p:txBody>
      </p:sp>
      <p:pic>
        <p:nvPicPr>
          <p:cNvPr id="3" name="图片 2"/>
          <p:cNvPicPr>
            <a:picLocks noChangeAspect="1"/>
          </p:cNvPicPr>
          <p:nvPr/>
        </p:nvPicPr>
        <p:blipFill>
          <a:blip r:embed="rId2"/>
          <a:stretch>
            <a:fillRect/>
          </a:stretch>
        </p:blipFill>
        <p:spPr>
          <a:xfrm>
            <a:off x="7047865" y="11430"/>
            <a:ext cx="5125085" cy="68687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580955" y="2295319"/>
            <a:ext cx="5817870" cy="521970"/>
          </a:xfrm>
          <a:prstGeom prst="rect">
            <a:avLst/>
          </a:prstGeom>
          <a:noFill/>
        </p:spPr>
        <p:txBody>
          <a:bodyPr wrap="square" rtlCol="0">
            <a:spAutoFit/>
          </a:bodyPr>
          <a:lstStyle/>
          <a:p>
            <a:pPr algn="r"/>
            <a:r>
              <a:rPr lang="en-US" altLang="zh-CN" sz="2800" dirty="0">
                <a:solidFill>
                  <a:srgbClr val="3563A8"/>
                </a:solidFill>
                <a:latin typeface="Microsoft JhengHei UI Light" panose="020B0304030504040204" pitchFamily="34" charset="-120"/>
                <a:ea typeface="Microsoft JhengHei UI" panose="020B0604030504040204" pitchFamily="34" charset="-120"/>
              </a:rPr>
              <a:t>DEMO</a:t>
            </a:r>
            <a:endParaRPr lang="zh-CN" altLang="en-US" sz="2800" dirty="0">
              <a:solidFill>
                <a:srgbClr val="3563A8"/>
              </a:solidFill>
              <a:latin typeface="Microsoft JhengHei UI Light" panose="020B0304030504040204" pitchFamily="34" charset="-120"/>
              <a:ea typeface="Microsoft JhengHei UI" panose="020B0604030504040204" pitchFamily="34" charset="-120"/>
            </a:endParaRPr>
          </a:p>
        </p:txBody>
      </p:sp>
      <p:cxnSp>
        <p:nvCxnSpPr>
          <p:cNvPr id="4" name="直接连接符 3"/>
          <p:cNvCxnSpPr/>
          <p:nvPr/>
        </p:nvCxnSpPr>
        <p:spPr>
          <a:xfrm>
            <a:off x="3291840" y="2913777"/>
            <a:ext cx="4978969" cy="0"/>
          </a:xfrm>
          <a:prstGeom prst="line">
            <a:avLst/>
          </a:prstGeom>
          <a:ln w="6350">
            <a:solidFill>
              <a:srgbClr val="3563A8"/>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544379" y="3009016"/>
            <a:ext cx="5817870" cy="1290481"/>
          </a:xfrm>
          <a:prstGeom prst="rect">
            <a:avLst/>
          </a:prstGeom>
          <a:noFill/>
        </p:spPr>
        <p:txBody>
          <a:bodyPr wrap="square" rtlCol="0">
            <a:spAutoFit/>
          </a:bodyPr>
          <a:lstStyle/>
          <a:p>
            <a:pPr lvl="2" algn="r">
              <a:lnSpc>
                <a:spcPct val="150000"/>
              </a:lnSpc>
            </a:pPr>
            <a:endParaRPr lang="en-US" altLang="zh-CN" dirty="0">
              <a:solidFill>
                <a:schemeClr val="tx2">
                  <a:lumMod val="75000"/>
                </a:schemeClr>
              </a:solidFill>
              <a:latin typeface="Microsoft JhengHei UI Light" panose="020B0304030504040204" pitchFamily="34" charset="-120"/>
              <a:ea typeface="Microsoft JhengHei UI" panose="020B0604030504040204" pitchFamily="34" charset="-120"/>
            </a:endParaRPr>
          </a:p>
          <a:p>
            <a:pPr marL="1200150" lvl="2" indent="-285750" algn="r">
              <a:lnSpc>
                <a:spcPct val="150000"/>
              </a:lnSpc>
              <a:buFont typeface="Arial" panose="020B0604020202020204" pitchFamily="34" charset="0"/>
              <a:buChar char="•"/>
            </a:pPr>
            <a:r>
              <a:rPr lang="en-US" altLang="zh-CN" dirty="0">
                <a:solidFill>
                  <a:schemeClr val="tx2">
                    <a:lumMod val="75000"/>
                  </a:schemeClr>
                </a:solidFill>
                <a:latin typeface="Microsoft JhengHei UI Light" panose="020B0304030504040204" pitchFamily="34" charset="-120"/>
                <a:ea typeface="Microsoft JhengHei UI" panose="020B0604030504040204" pitchFamily="34" charset="-120"/>
              </a:rPr>
              <a:t>yolov4</a:t>
            </a:r>
          </a:p>
          <a:p>
            <a:pPr marL="1200150" lvl="2" indent="-285750" algn="r">
              <a:lnSpc>
                <a:spcPct val="150000"/>
              </a:lnSpc>
              <a:buFont typeface="Arial" panose="020B0604020202020204" pitchFamily="34" charset="0"/>
              <a:buChar char="•"/>
            </a:pPr>
            <a:r>
              <a:rPr lang="en-US" altLang="zh-CN" dirty="0" err="1">
                <a:solidFill>
                  <a:schemeClr val="tx2">
                    <a:lumMod val="75000"/>
                  </a:schemeClr>
                </a:solidFill>
                <a:latin typeface="Microsoft JhengHei UI Light" panose="020B0304030504040204" pitchFamily="34" charset="-120"/>
                <a:ea typeface="Microsoft JhengHei UI" panose="020B0604030504040204" pitchFamily="34" charset="-120"/>
              </a:rPr>
              <a:t>ssd</a:t>
            </a:r>
            <a:endParaRPr lang="zh-CN" altLang="en-US" dirty="0">
              <a:solidFill>
                <a:schemeClr val="tx2">
                  <a:lumMod val="75000"/>
                </a:schemeClr>
              </a:solidFill>
              <a:latin typeface="Microsoft JhengHei UI Light" panose="020B0304030504040204" pitchFamily="34" charset="-120"/>
              <a:ea typeface="Microsoft JhengHei UI" panose="020B0604030504040204" pitchFamily="34" charset="-120"/>
            </a:endParaRPr>
          </a:p>
        </p:txBody>
      </p:sp>
      <p:grpSp>
        <p:nvGrpSpPr>
          <p:cNvPr id="10" name="组合 9"/>
          <p:cNvGrpSpPr/>
          <p:nvPr/>
        </p:nvGrpSpPr>
        <p:grpSpPr>
          <a:xfrm>
            <a:off x="8519401" y="2403223"/>
            <a:ext cx="1128220" cy="1683970"/>
            <a:chOff x="8537689" y="2340869"/>
            <a:chExt cx="1128220" cy="1683970"/>
          </a:xfrm>
        </p:grpSpPr>
        <p:sp>
          <p:nvSpPr>
            <p:cNvPr id="2" name="文本框 1"/>
            <p:cNvSpPr txBox="1"/>
            <p:nvPr/>
          </p:nvSpPr>
          <p:spPr>
            <a:xfrm>
              <a:off x="8537689" y="3563174"/>
              <a:ext cx="1128220" cy="461665"/>
            </a:xfrm>
            <a:prstGeom prst="rect">
              <a:avLst/>
            </a:prstGeom>
            <a:noFill/>
          </p:spPr>
          <p:txBody>
            <a:bodyPr wrap="square" rtlCol="0">
              <a:spAutoFit/>
            </a:bodyPr>
            <a:lstStyle/>
            <a:p>
              <a:pPr algn="dist"/>
              <a:r>
                <a:rPr lang="en-US" altLang="zh-CN" sz="2400" dirty="0">
                  <a:solidFill>
                    <a:srgbClr val="3563A8"/>
                  </a:solidFill>
                </a:rPr>
                <a:t>PART</a:t>
              </a:r>
              <a:endParaRPr lang="zh-CN" altLang="en-US" sz="2400" dirty="0">
                <a:solidFill>
                  <a:srgbClr val="3563A8"/>
                </a:solidFill>
              </a:endParaRPr>
            </a:p>
          </p:txBody>
        </p:sp>
        <p:sp>
          <p:nvSpPr>
            <p:cNvPr id="8" name="矩形 7"/>
            <p:cNvSpPr/>
            <p:nvPr/>
          </p:nvSpPr>
          <p:spPr>
            <a:xfrm>
              <a:off x="8598879" y="2340869"/>
              <a:ext cx="1005840" cy="1185729"/>
            </a:xfrm>
            <a:prstGeom prst="rect">
              <a:avLst/>
            </a:prstGeom>
            <a:solidFill>
              <a:srgbClr val="35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t>06</a:t>
              </a:r>
              <a:endParaRPr lang="zh-CN" altLang="en-US" sz="4800" dirty="0"/>
            </a:p>
          </p:txBody>
        </p:sp>
      </p:grpSp>
      <p:sp>
        <p:nvSpPr>
          <p:cNvPr id="9" name="文本框 8"/>
          <p:cNvSpPr txBox="1"/>
          <p:nvPr/>
        </p:nvSpPr>
        <p:spPr>
          <a:xfrm>
            <a:off x="2544379" y="3009016"/>
            <a:ext cx="5817870" cy="459485"/>
          </a:xfrm>
          <a:prstGeom prst="rect">
            <a:avLst/>
          </a:prstGeom>
          <a:noFill/>
        </p:spPr>
        <p:txBody>
          <a:bodyPr wrap="square" rtlCol="0">
            <a:spAutoFit/>
          </a:bodyPr>
          <a:lstStyle/>
          <a:p>
            <a:pPr lvl="2" algn="r">
              <a:lnSpc>
                <a:spcPct val="150000"/>
              </a:lnSpc>
            </a:pPr>
            <a:r>
              <a:rPr lang="en-US" altLang="zh-CN" dirty="0">
                <a:solidFill>
                  <a:schemeClr val="tx2">
                    <a:lumMod val="75000"/>
                  </a:schemeClr>
                </a:solidFill>
                <a:latin typeface="Microsoft JhengHei UI Light" panose="020B0304030504040204" pitchFamily="34" charset="-120"/>
                <a:ea typeface="Microsoft JhengHei UI" panose="020B0604030504040204" pitchFamily="34" charset="-120"/>
              </a:rPr>
              <a:t>3120201111 </a:t>
            </a:r>
            <a:r>
              <a:rPr lang="zh-CN" altLang="en-US" dirty="0">
                <a:solidFill>
                  <a:schemeClr val="tx2">
                    <a:lumMod val="75000"/>
                  </a:schemeClr>
                </a:solidFill>
                <a:latin typeface="Microsoft JhengHei UI Light" panose="020B0304030504040204" pitchFamily="34" charset="-120"/>
                <a:ea typeface="Microsoft JhengHei UI" panose="020B0604030504040204" pitchFamily="34" charset="-120"/>
              </a:rPr>
              <a:t>张祎</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250"/>
                                        <p:tgtEl>
                                          <p:spTgt spid="4"/>
                                        </p:tgtEl>
                                      </p:cBhvr>
                                    </p:animEffect>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425190" cy="521970"/>
            <a:chOff x="111648" y="192948"/>
            <a:chExt cx="2451171"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目标检测介绍</a:t>
              </a:r>
            </a:p>
          </p:txBody>
        </p:sp>
        <p:sp>
          <p:nvSpPr>
            <p:cNvPr id="45" name="文本框 44"/>
            <p:cNvSpPr txBox="1"/>
            <p:nvPr/>
          </p:nvSpPr>
          <p:spPr>
            <a:xfrm>
              <a:off x="1660008" y="192948"/>
              <a:ext cx="902811"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简介</a:t>
              </a:r>
            </a:p>
          </p:txBody>
        </p:sp>
      </p:grpSp>
      <p:sp>
        <p:nvSpPr>
          <p:cNvPr id="12" name="文本框 11"/>
          <p:cNvSpPr txBox="1"/>
          <p:nvPr/>
        </p:nvSpPr>
        <p:spPr>
          <a:xfrm>
            <a:off x="1175385" y="995045"/>
            <a:ext cx="9983470" cy="3661410"/>
          </a:xfrm>
          <a:prstGeom prst="rect">
            <a:avLst/>
          </a:prstGeom>
          <a:noFill/>
        </p:spPr>
        <p:txBody>
          <a:bodyPr wrap="square" rtlCol="0">
            <a:spAutoFit/>
          </a:bodyPr>
          <a:lstStyle/>
          <a:p>
            <a:pPr algn="l">
              <a:lnSpc>
                <a:spcPct val="120000"/>
              </a:lnSpc>
            </a:pPr>
            <a:r>
              <a:rPr lang="zh-CN" altLang="en-US" sz="2000" dirty="0"/>
              <a:t>按照应用对目标检测进行分类，可以分成</a:t>
            </a:r>
            <a:r>
              <a:rPr lang="zh-CN" altLang="en-US" sz="2000" b="1" dirty="0"/>
              <a:t>两个研究主题</a:t>
            </a:r>
            <a:r>
              <a:rPr lang="zh-CN" altLang="en-US" sz="2000" dirty="0"/>
              <a:t>：</a:t>
            </a:r>
          </a:p>
          <a:p>
            <a:pPr algn="l">
              <a:lnSpc>
                <a:spcPct val="120000"/>
              </a:lnSpc>
            </a:pPr>
            <a:r>
              <a:rPr lang="zh-CN" altLang="en-US" sz="2000" b="1" dirty="0"/>
              <a:t>通用目标检测</a:t>
            </a:r>
            <a:r>
              <a:rPr lang="zh-CN" altLang="en-US" sz="2000" dirty="0"/>
              <a:t>（General Object Detection）和</a:t>
            </a:r>
            <a:r>
              <a:rPr lang="zh-CN" altLang="en-US" sz="2000" b="1" dirty="0"/>
              <a:t>检测应用</a:t>
            </a:r>
            <a:r>
              <a:rPr lang="zh-CN" altLang="en-US" sz="2000" dirty="0"/>
              <a:t>（Detection Application）。</a:t>
            </a:r>
          </a:p>
          <a:p>
            <a:pPr algn="l">
              <a:lnSpc>
                <a:spcPct val="120000"/>
              </a:lnSpc>
            </a:pPr>
            <a:r>
              <a:rPr lang="zh-CN" altLang="en-US" sz="2000" b="1" dirty="0"/>
              <a:t>通用目标检测</a:t>
            </a:r>
            <a:r>
              <a:rPr lang="zh-CN" altLang="en-US" sz="2000" dirty="0"/>
              <a:t>以探索</a:t>
            </a:r>
            <a:r>
              <a:rPr lang="zh-CN" altLang="en-US" sz="2000" b="1" dirty="0"/>
              <a:t>统一框架</a:t>
            </a:r>
            <a:r>
              <a:rPr lang="zh-CN" altLang="en-US" sz="2000" dirty="0"/>
              <a:t>下监测不同类型物体的方法为目标，从而模仿人类的视觉和认知；</a:t>
            </a:r>
          </a:p>
          <a:p>
            <a:pPr algn="l">
              <a:lnSpc>
                <a:spcPct val="120000"/>
              </a:lnSpc>
            </a:pPr>
            <a:r>
              <a:rPr lang="zh-CN" altLang="en-US" sz="2000" b="1" dirty="0"/>
              <a:t>检测应用</a:t>
            </a:r>
            <a:r>
              <a:rPr lang="zh-CN" altLang="en-US" sz="2000" dirty="0"/>
              <a:t>指的是在</a:t>
            </a:r>
            <a:r>
              <a:rPr lang="zh-CN" altLang="en-US" sz="2000" b="1" dirty="0"/>
              <a:t>特定应用场景</a:t>
            </a:r>
            <a:r>
              <a:rPr lang="zh-CN" altLang="en-US" sz="2000" dirty="0"/>
              <a:t>下的检测，例如人脸识别、文本识别等。</a:t>
            </a:r>
          </a:p>
          <a:p>
            <a:pPr algn="l"/>
            <a:endParaRPr lang="zh-CN" altLang="en-US" sz="2000" dirty="0"/>
          </a:p>
          <a:p>
            <a:pPr algn="l"/>
            <a:endParaRPr lang="zh-CN" altLang="en-US" sz="2000" dirty="0"/>
          </a:p>
          <a:p>
            <a:pPr algn="l">
              <a:lnSpc>
                <a:spcPct val="120000"/>
              </a:lnSpc>
            </a:pPr>
            <a:r>
              <a:rPr lang="zh-CN" altLang="en-US" sz="2000" dirty="0"/>
              <a:t>近年来，</a:t>
            </a:r>
            <a:r>
              <a:rPr lang="zh-CN" altLang="en-US" sz="2000" b="1" dirty="0"/>
              <a:t>深度学习技术</a:t>
            </a:r>
            <a:r>
              <a:rPr lang="zh-CN" altLang="en-US" sz="2000" dirty="0"/>
              <a:t>的蓬勃发展为目标检测注入了新的动力，使得目标检测成为一个学术界的研究热点。</a:t>
            </a:r>
          </a:p>
          <a:p>
            <a:pPr algn="l">
              <a:lnSpc>
                <a:spcPct val="120000"/>
              </a:lnSpc>
            </a:pPr>
            <a:r>
              <a:rPr lang="zh-CN" altLang="en-US" sz="2000" dirty="0"/>
              <a:t>现如今，目标检测在</a:t>
            </a:r>
            <a:r>
              <a:rPr lang="zh-CN" altLang="en-US" sz="2000" b="1" dirty="0"/>
              <a:t>自动驾驶领域</a:t>
            </a:r>
            <a:r>
              <a:rPr lang="zh-CN" altLang="en-US" sz="2000" dirty="0"/>
              <a:t>、</a:t>
            </a:r>
            <a:r>
              <a:rPr lang="zh-CN" altLang="en-US" sz="2000" b="1" dirty="0"/>
              <a:t>机器人视觉领域</a:t>
            </a:r>
            <a:r>
              <a:rPr lang="zh-CN" altLang="en-US" sz="2000" dirty="0"/>
              <a:t>、</a:t>
            </a:r>
            <a:r>
              <a:rPr lang="zh-CN" altLang="en-US" sz="2000" b="1" dirty="0"/>
              <a:t>视频监控领域</a:t>
            </a:r>
            <a:r>
              <a:rPr lang="zh-CN" altLang="en-US" sz="2000" dirty="0"/>
              <a:t>等都有广泛的应用。</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6474" y="169333"/>
            <a:ext cx="1495253" cy="523220"/>
            <a:chOff x="116474" y="169333"/>
            <a:chExt cx="1495253" cy="523220"/>
          </a:xfrm>
        </p:grpSpPr>
        <p:cxnSp>
          <p:nvCxnSpPr>
            <p:cNvPr id="7" name="直接连接符 6"/>
            <p:cNvCxnSpPr/>
            <p:nvPr/>
          </p:nvCxnSpPr>
          <p:spPr>
            <a:xfrm>
              <a:off x="1611727" y="270923"/>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16474" y="169333"/>
              <a:ext cx="91371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grpSp>
      <p:grpSp>
        <p:nvGrpSpPr>
          <p:cNvPr id="2" name="组合 1"/>
          <p:cNvGrpSpPr/>
          <p:nvPr/>
        </p:nvGrpSpPr>
        <p:grpSpPr>
          <a:xfrm>
            <a:off x="1175634" y="3883153"/>
            <a:ext cx="4397221" cy="801210"/>
            <a:chOff x="1175842" y="1795418"/>
            <a:chExt cx="4397221" cy="801210"/>
          </a:xfrm>
        </p:grpSpPr>
        <p:sp>
          <p:nvSpPr>
            <p:cNvPr id="10" name="Oval 64"/>
            <p:cNvSpPr/>
            <p:nvPr/>
          </p:nvSpPr>
          <p:spPr>
            <a:xfrm>
              <a:off x="1175842" y="1795418"/>
              <a:ext cx="576064" cy="576064"/>
            </a:xfrm>
            <a:prstGeom prst="ellipse">
              <a:avLst/>
            </a:prstGeom>
            <a:solidFill>
              <a:schemeClr val="accent4"/>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02</a:t>
              </a:r>
            </a:p>
          </p:txBody>
        </p:sp>
        <p:sp>
          <p:nvSpPr>
            <p:cNvPr id="14" name="Rectangle 24"/>
            <p:cNvSpPr/>
            <p:nvPr/>
          </p:nvSpPr>
          <p:spPr>
            <a:xfrm>
              <a:off x="1798307" y="1888742"/>
              <a:ext cx="3774756" cy="707886"/>
            </a:xfrm>
            <a:prstGeom prst="rect">
              <a:avLst/>
            </a:prstGeom>
          </p:spPr>
          <p:txBody>
            <a:bodyPr wrap="square">
              <a:spAutoFit/>
            </a:bodyPr>
            <a:lstStyle/>
            <a:p>
              <a:r>
                <a:rPr lang="zh-CN" altLang="en-US" sz="2000" dirty="0">
                  <a:solidFill>
                    <a:schemeClr val="tx1">
                      <a:lumMod val="75000"/>
                      <a:lumOff val="25000"/>
                    </a:schemeClr>
                  </a:solidFill>
                  <a:latin typeface="宋体" panose="02010600030101010101" pitchFamily="2" charset="-122"/>
                  <a:ea typeface="宋体" panose="02010600030101010101" pitchFamily="2" charset="-122"/>
                  <a:cs typeface="Arial" panose="020B0604020202020204" pitchFamily="34" charset="0"/>
                </a:rPr>
                <a:t>相同时间秒杀精度</a:t>
              </a:r>
              <a:endParaRPr lang="en-US" altLang="zh-CN" sz="2000" dirty="0">
                <a:solidFill>
                  <a:schemeClr val="tx1">
                    <a:lumMod val="75000"/>
                    <a:lumOff val="25000"/>
                  </a:schemeClr>
                </a:solidFill>
                <a:latin typeface="宋体" panose="02010600030101010101" pitchFamily="2" charset="-122"/>
                <a:ea typeface="宋体" panose="02010600030101010101" pitchFamily="2" charset="-122"/>
                <a:cs typeface="Arial" panose="020B0604020202020204" pitchFamily="34" charset="0"/>
              </a:endParaRPr>
            </a:p>
            <a:p>
              <a:r>
                <a:rPr lang="zh-CN" altLang="en-US" sz="2000" dirty="0">
                  <a:solidFill>
                    <a:schemeClr val="tx1">
                      <a:lumMod val="75000"/>
                      <a:lumOff val="25000"/>
                    </a:schemeClr>
                  </a:solidFill>
                  <a:latin typeface="宋体" panose="02010600030101010101" pitchFamily="2" charset="-122"/>
                  <a:ea typeface="宋体" panose="02010600030101010101" pitchFamily="2" charset="-122"/>
                  <a:cs typeface="Arial" panose="020B0604020202020204" pitchFamily="34" charset="0"/>
                </a:rPr>
                <a:t>相同精度秒杀时间</a:t>
              </a:r>
            </a:p>
          </p:txBody>
        </p:sp>
      </p:grpSp>
      <p:pic>
        <p:nvPicPr>
          <p:cNvPr id="20" name="图片占位符 19"/>
          <p:cNvPicPr>
            <a:picLocks noGrp="1" noChangeAspect="1"/>
          </p:cNvPicPr>
          <p:nvPr>
            <p:ph type="pic" idx="12"/>
          </p:nvPr>
        </p:nvPicPr>
        <p:blipFill>
          <a:blip r:embed="rId2">
            <a:extLst>
              <a:ext uri="{28A0092B-C50C-407E-A947-70E740481C1C}">
                <a14:useLocalDpi xmlns:a14="http://schemas.microsoft.com/office/drawing/2010/main" val="0"/>
              </a:ext>
            </a:extLst>
          </a:blip>
          <a:srcRect l="20370" r="20370"/>
          <a:stretch>
            <a:fillRect/>
          </a:stretch>
        </p:blipFill>
        <p:spPr>
          <a:xfrm>
            <a:off x="6096000" y="0"/>
            <a:ext cx="6096000" cy="6858000"/>
          </a:xfrm>
        </p:spPr>
      </p:pic>
      <p:grpSp>
        <p:nvGrpSpPr>
          <p:cNvPr id="28" name="组合 27"/>
          <p:cNvGrpSpPr/>
          <p:nvPr/>
        </p:nvGrpSpPr>
        <p:grpSpPr>
          <a:xfrm>
            <a:off x="1175738" y="1703823"/>
            <a:ext cx="4397117" cy="674638"/>
            <a:chOff x="1175946" y="2802179"/>
            <a:chExt cx="4397117" cy="674638"/>
          </a:xfrm>
        </p:grpSpPr>
        <p:sp>
          <p:nvSpPr>
            <p:cNvPr id="29" name="Oval 70"/>
            <p:cNvSpPr/>
            <p:nvPr/>
          </p:nvSpPr>
          <p:spPr>
            <a:xfrm>
              <a:off x="1175946" y="2802179"/>
              <a:ext cx="576064" cy="576064"/>
            </a:xfrm>
            <a:prstGeom prst="ellipse">
              <a:avLst/>
            </a:prstGeom>
            <a:solidFill>
              <a:schemeClr val="accent3"/>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01</a:t>
              </a:r>
            </a:p>
          </p:txBody>
        </p:sp>
        <p:sp>
          <p:nvSpPr>
            <p:cNvPr id="30" name="Rectangle 24"/>
            <p:cNvSpPr/>
            <p:nvPr/>
          </p:nvSpPr>
          <p:spPr>
            <a:xfrm>
              <a:off x="1798307" y="2892042"/>
              <a:ext cx="3774756" cy="584775"/>
            </a:xfrm>
            <a:prstGeom prst="rect">
              <a:avLst/>
            </a:prstGeom>
          </p:spPr>
          <p:txBody>
            <a:bodyPr wrap="square">
              <a:spAutoFit/>
            </a:bodyPr>
            <a:lstStyle/>
            <a:p>
              <a:r>
                <a:rPr lang="en-US" altLang="zh-CN" sz="2000" dirty="0">
                  <a:solidFill>
                    <a:schemeClr val="tx1">
                      <a:lumMod val="75000"/>
                      <a:lumOff val="25000"/>
                    </a:schemeClr>
                  </a:solidFill>
                  <a:cs typeface="Arial" panose="020B0604020202020204" pitchFamily="34" charset="0"/>
                </a:rPr>
                <a:t>Yolo v4</a:t>
              </a:r>
            </a:p>
            <a:p>
              <a:endParaRPr lang="zh-CN" altLang="en-US" sz="1200" dirty="0">
                <a:solidFill>
                  <a:schemeClr val="tx1">
                    <a:lumMod val="75000"/>
                    <a:lumOff val="25000"/>
                  </a:schemeClr>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6474" y="169333"/>
            <a:ext cx="1453212" cy="523220"/>
            <a:chOff x="116474" y="169333"/>
            <a:chExt cx="1453212" cy="523220"/>
          </a:xfrm>
        </p:grpSpPr>
        <p:cxnSp>
          <p:nvCxnSpPr>
            <p:cNvPr id="7" name="直接连接符 6"/>
            <p:cNvCxnSpPr/>
            <p:nvPr/>
          </p:nvCxnSpPr>
          <p:spPr>
            <a:xfrm>
              <a:off x="1569686" y="26342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16474" y="169333"/>
              <a:ext cx="913712" cy="523220"/>
            </a:xfrm>
            <a:prstGeom prst="rect">
              <a:avLst/>
            </a:prstGeom>
            <a:noFill/>
          </p:spPr>
          <p:txBody>
            <a:bodyPr wrap="none" rtlCol="0">
              <a:spAutoFit/>
            </a:bodyPr>
            <a:lstStyle/>
            <a:p>
              <a:r>
                <a:rPr lang="en-US" altLang="zh-CN" sz="2800" dirty="0">
                  <a:solidFill>
                    <a:srgbClr val="3563A8"/>
                  </a:solidFill>
                  <a:latin typeface="+mj-lt"/>
                  <a:ea typeface="Arial Unicode MS" panose="020B0604020202020204" pitchFamily="34" charset="-122"/>
                  <a:cs typeface="Arial Unicode MS" panose="020B0604020202020204" pitchFamily="34" charset="-122"/>
                </a:rPr>
                <a:t>yolo</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grpSp>
      <p:grpSp>
        <p:nvGrpSpPr>
          <p:cNvPr id="3" name="组合 2"/>
          <p:cNvGrpSpPr/>
          <p:nvPr/>
        </p:nvGrpSpPr>
        <p:grpSpPr>
          <a:xfrm>
            <a:off x="1312580" y="2024579"/>
            <a:ext cx="4397117" cy="674638"/>
            <a:chOff x="1175946" y="2802179"/>
            <a:chExt cx="4397117" cy="674638"/>
          </a:xfrm>
        </p:grpSpPr>
        <p:sp>
          <p:nvSpPr>
            <p:cNvPr id="11" name="Oval 70"/>
            <p:cNvSpPr/>
            <p:nvPr/>
          </p:nvSpPr>
          <p:spPr>
            <a:xfrm>
              <a:off x="1175946" y="2802179"/>
              <a:ext cx="576064" cy="576064"/>
            </a:xfrm>
            <a:prstGeom prst="ellipse">
              <a:avLst/>
            </a:prstGeom>
            <a:solidFill>
              <a:schemeClr val="accent3"/>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r>
                <a:rPr lang="en-US" altLang="zh-CN" sz="1400" dirty="0"/>
                <a:t>3</a:t>
              </a:r>
              <a:endParaRPr lang="en-US" sz="1400" dirty="0"/>
            </a:p>
          </p:txBody>
        </p:sp>
        <p:sp>
          <p:nvSpPr>
            <p:cNvPr id="15" name="Rectangle 24"/>
            <p:cNvSpPr/>
            <p:nvPr/>
          </p:nvSpPr>
          <p:spPr>
            <a:xfrm>
              <a:off x="1798307" y="2892042"/>
              <a:ext cx="3774756" cy="584775"/>
            </a:xfrm>
            <a:prstGeom prst="rect">
              <a:avLst/>
            </a:prstGeom>
          </p:spPr>
          <p:txBody>
            <a:bodyPr wrap="square">
              <a:spAutoFit/>
            </a:bodyPr>
            <a:lstStyle/>
            <a:p>
              <a:r>
                <a:rPr lang="en-US" altLang="zh-CN" sz="2000" dirty="0" err="1">
                  <a:solidFill>
                    <a:schemeClr val="tx1">
                      <a:lumMod val="75000"/>
                      <a:lumOff val="25000"/>
                    </a:schemeClr>
                  </a:solidFill>
                  <a:cs typeface="Arial" panose="020B0604020202020204" pitchFamily="34" charset="0"/>
                </a:rPr>
                <a:t>pytorch</a:t>
              </a:r>
              <a:r>
                <a:rPr lang="zh-CN" altLang="en-US" sz="2000" dirty="0">
                  <a:solidFill>
                    <a:schemeClr val="tx1">
                      <a:lumMod val="75000"/>
                      <a:lumOff val="25000"/>
                    </a:schemeClr>
                  </a:solidFill>
                  <a:cs typeface="Arial" panose="020B0604020202020204" pitchFamily="34" charset="0"/>
                </a:rPr>
                <a:t> 框架</a:t>
              </a:r>
              <a:endParaRPr lang="en-US" altLang="zh-CN" sz="2000" dirty="0">
                <a:solidFill>
                  <a:schemeClr val="tx1">
                    <a:lumMod val="75000"/>
                    <a:lumOff val="25000"/>
                  </a:schemeClr>
                </a:solidFill>
                <a:cs typeface="Arial" panose="020B0604020202020204" pitchFamily="34" charset="0"/>
              </a:endParaRPr>
            </a:p>
            <a:p>
              <a:endParaRPr lang="zh-CN" altLang="en-US" sz="1200"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18" name="组合 17"/>
          <p:cNvGrpSpPr/>
          <p:nvPr/>
        </p:nvGrpSpPr>
        <p:grpSpPr>
          <a:xfrm>
            <a:off x="1312580" y="4157370"/>
            <a:ext cx="4397117" cy="982415"/>
            <a:chOff x="1175946" y="2802179"/>
            <a:chExt cx="4397117" cy="982415"/>
          </a:xfrm>
        </p:grpSpPr>
        <p:sp>
          <p:nvSpPr>
            <p:cNvPr id="19" name="Oval 70"/>
            <p:cNvSpPr/>
            <p:nvPr/>
          </p:nvSpPr>
          <p:spPr>
            <a:xfrm>
              <a:off x="1175946" y="2802179"/>
              <a:ext cx="576064" cy="576064"/>
            </a:xfrm>
            <a:prstGeom prst="ellipse">
              <a:avLst/>
            </a:prstGeom>
            <a:solidFill>
              <a:schemeClr val="accent3"/>
            </a:solidFill>
            <a:ln w="12700">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04</a:t>
              </a:r>
            </a:p>
          </p:txBody>
        </p:sp>
        <p:sp>
          <p:nvSpPr>
            <p:cNvPr id="21" name="Rectangle 24"/>
            <p:cNvSpPr/>
            <p:nvPr/>
          </p:nvSpPr>
          <p:spPr>
            <a:xfrm>
              <a:off x="1798307" y="2892042"/>
              <a:ext cx="3774756" cy="892552"/>
            </a:xfrm>
            <a:prstGeom prst="rect">
              <a:avLst/>
            </a:prstGeom>
          </p:spPr>
          <p:txBody>
            <a:bodyPr wrap="square">
              <a:spAutoFit/>
            </a:bodyPr>
            <a:lstStyle/>
            <a:p>
              <a:r>
                <a:rPr lang="en-US" altLang="zh-CN" sz="2000" dirty="0">
                  <a:solidFill>
                    <a:schemeClr val="tx1">
                      <a:lumMod val="75000"/>
                      <a:lumOff val="25000"/>
                    </a:schemeClr>
                  </a:solidFill>
                  <a:cs typeface="Arial" panose="020B0604020202020204" pitchFamily="34" charset="0"/>
                </a:rPr>
                <a:t>coco</a:t>
              </a:r>
            </a:p>
            <a:p>
              <a:r>
                <a:rPr lang="en-US" altLang="zh-CN" sz="2000" dirty="0">
                  <a:solidFill>
                    <a:schemeClr val="tx1">
                      <a:lumMod val="75000"/>
                      <a:lumOff val="25000"/>
                    </a:schemeClr>
                  </a:solidFill>
                  <a:cs typeface="Arial" panose="020B0604020202020204" pitchFamily="34" charset="0"/>
                </a:rPr>
                <a:t>voc2007</a:t>
              </a:r>
            </a:p>
            <a:p>
              <a:endParaRPr lang="zh-CN" altLang="en-US" sz="1200" dirty="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22" name="图片占位符 21"/>
          <p:cNvPicPr>
            <a:picLocks noGrp="1" noChangeAspect="1"/>
          </p:cNvPicPr>
          <p:nvPr>
            <p:ph type="pic" idx="12"/>
          </p:nvPr>
        </p:nvPicPr>
        <p:blipFill>
          <a:blip r:embed="rId2">
            <a:extLst>
              <a:ext uri="{28A0092B-C50C-407E-A947-70E740481C1C}">
                <a14:useLocalDpi xmlns:a14="http://schemas.microsoft.com/office/drawing/2010/main" val="0"/>
              </a:ext>
            </a:extLst>
          </a:blip>
          <a:srcRect l="20370" r="20370"/>
          <a:stretch>
            <a:fillRect/>
          </a:stretch>
        </p:blipFill>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7073462" y="0"/>
            <a:ext cx="5118538" cy="6868466"/>
          </a:xfrm>
          <a:prstGeom prst="rect">
            <a:avLst/>
          </a:prstGeom>
        </p:spPr>
      </p:pic>
      <p:pic>
        <p:nvPicPr>
          <p:cNvPr id="6" name="图片 5"/>
          <p:cNvPicPr>
            <a:picLocks noChangeAspect="1"/>
          </p:cNvPicPr>
          <p:nvPr/>
        </p:nvPicPr>
        <p:blipFill>
          <a:blip r:embed="rId3"/>
          <a:stretch>
            <a:fillRect/>
          </a:stretch>
        </p:blipFill>
        <p:spPr>
          <a:xfrm>
            <a:off x="0" y="0"/>
            <a:ext cx="6703526" cy="2735974"/>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1763" y="2260322"/>
            <a:ext cx="3721699" cy="4450532"/>
          </a:xfrm>
          <a:prstGeom prst="rect">
            <a:avLst/>
          </a:prstGeom>
        </p:spPr>
      </p:pic>
      <p:sp>
        <p:nvSpPr>
          <p:cNvPr id="11" name="文本框 10"/>
          <p:cNvSpPr txBox="1"/>
          <p:nvPr/>
        </p:nvSpPr>
        <p:spPr>
          <a:xfrm>
            <a:off x="346841" y="3951890"/>
            <a:ext cx="3004921" cy="1477328"/>
          </a:xfrm>
          <a:prstGeom prst="rect">
            <a:avLst/>
          </a:prstGeom>
          <a:noFill/>
        </p:spPr>
        <p:txBody>
          <a:bodyPr wrap="square" rtlCol="0">
            <a:spAutoFit/>
          </a:bodyPr>
          <a:lstStyle/>
          <a:p>
            <a:r>
              <a:rPr kumimoji="1" lang="en-US" altLang="zh-CN" dirty="0"/>
              <a:t>Backbone:CSPDarknet53</a:t>
            </a:r>
          </a:p>
          <a:p>
            <a:r>
              <a:rPr kumimoji="1" lang="en-US" altLang="zh-CN" dirty="0" err="1"/>
              <a:t>Neck:SPP</a:t>
            </a:r>
            <a:r>
              <a:rPr kumimoji="1" lang="en-US" altLang="zh-CN" dirty="0"/>
              <a:t>.  PAN</a:t>
            </a:r>
          </a:p>
          <a:p>
            <a:r>
              <a:rPr kumimoji="1" lang="en-US" altLang="zh-CN" dirty="0"/>
              <a:t>Head:YOLOv3</a:t>
            </a:r>
          </a:p>
          <a:p>
            <a:endParaRPr kumimoji="1" lang="en-US" altLang="zh-CN" dirty="0"/>
          </a:p>
          <a:p>
            <a:r>
              <a:rPr kumimoji="1" lang="en-US" altLang="zh-CN" dirty="0"/>
              <a:t>…relu6 Mosaic…</a:t>
            </a: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16474" y="147812"/>
            <a:ext cx="1495253" cy="544741"/>
            <a:chOff x="116474" y="147812"/>
            <a:chExt cx="1495253" cy="544741"/>
          </a:xfrm>
        </p:grpSpPr>
        <p:cxnSp>
          <p:nvCxnSpPr>
            <p:cNvPr id="7" name="直接连接符 6"/>
            <p:cNvCxnSpPr/>
            <p:nvPr/>
          </p:nvCxnSpPr>
          <p:spPr>
            <a:xfrm>
              <a:off x="1611727" y="147812"/>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116474" y="169333"/>
              <a:ext cx="739305" cy="523220"/>
            </a:xfrm>
            <a:prstGeom prst="rect">
              <a:avLst/>
            </a:prstGeom>
            <a:noFill/>
          </p:spPr>
          <p:txBody>
            <a:bodyPr wrap="none" rtlCol="0">
              <a:spAutoFit/>
            </a:bodyPr>
            <a:lstStyle/>
            <a:p>
              <a:r>
                <a:rPr lang="en-US" altLang="zh-CN" sz="2800" dirty="0" err="1">
                  <a:solidFill>
                    <a:srgbClr val="3563A8"/>
                  </a:solidFill>
                  <a:latin typeface="+mj-lt"/>
                  <a:ea typeface="Arial Unicode MS" panose="020B0604020202020204" pitchFamily="34" charset="-122"/>
                  <a:cs typeface="Arial Unicode MS" panose="020B0604020202020204" pitchFamily="34" charset="-122"/>
                </a:rPr>
                <a:t>ssd</a:t>
              </a:r>
              <a:endParaRPr lang="zh-CN" altLang="en-US" sz="2800" dirty="0">
                <a:solidFill>
                  <a:srgbClr val="3563A8"/>
                </a:solidFill>
                <a:latin typeface="+mj-lt"/>
                <a:ea typeface="Arial Unicode MS" panose="020B0604020202020204" pitchFamily="34" charset="-122"/>
                <a:cs typeface="Arial Unicode MS" panose="020B0604020202020204" pitchFamily="34" charset="-122"/>
              </a:endParaRPr>
            </a:p>
          </p:txBody>
        </p:sp>
      </p:gr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5550" y="0"/>
            <a:ext cx="3889976" cy="3620374"/>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834" y="3435121"/>
            <a:ext cx="4463166" cy="3422879"/>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1521"/>
            <a:ext cx="7895811" cy="50664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10"/>
            <a:ext cx="10347765" cy="689851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187065" y="2017499"/>
            <a:ext cx="5817870" cy="1438407"/>
          </a:xfrm>
          <a:prstGeom prst="rect">
            <a:avLst/>
          </a:prstGeom>
          <a:noFill/>
        </p:spPr>
        <p:txBody>
          <a:bodyPr wrap="square" rtlCol="0">
            <a:spAutoFit/>
          </a:bodyPr>
          <a:lstStyle/>
          <a:p>
            <a:pPr algn="ctr">
              <a:lnSpc>
                <a:spcPct val="150000"/>
              </a:lnSpc>
            </a:pPr>
            <a:r>
              <a:rPr lang="en-US" altLang="zh-CN" sz="6600" dirty="0">
                <a:solidFill>
                  <a:srgbClr val="3563A8"/>
                </a:solidFill>
                <a:latin typeface="Microsoft JhengHei UI Light" panose="020B0304030504040204" pitchFamily="34" charset="-120"/>
                <a:ea typeface="Microsoft JhengHei UI" panose="020B0604030504040204" pitchFamily="34" charset="-120"/>
              </a:rPr>
              <a:t>THANK YOU</a:t>
            </a:r>
            <a:endParaRPr lang="zh-CN" altLang="en-US" sz="6600" dirty="0">
              <a:solidFill>
                <a:srgbClr val="3563A8"/>
              </a:solidFill>
              <a:latin typeface="Microsoft JhengHei UI Light" panose="020B0304030504040204" pitchFamily="34" charset="-120"/>
              <a:ea typeface="Microsoft JhengHei UI" panose="020B0604030504040204" pitchFamily="34" charset="-120"/>
            </a:endParaRPr>
          </a:p>
        </p:txBody>
      </p:sp>
      <p:grpSp>
        <p:nvGrpSpPr>
          <p:cNvPr id="10" name="组合 9"/>
          <p:cNvGrpSpPr/>
          <p:nvPr/>
        </p:nvGrpSpPr>
        <p:grpSpPr>
          <a:xfrm>
            <a:off x="3773424" y="3512116"/>
            <a:ext cx="4645152" cy="468849"/>
            <a:chOff x="3773424" y="3566980"/>
            <a:chExt cx="4645152" cy="468849"/>
          </a:xfrm>
        </p:grpSpPr>
        <p:sp>
          <p:nvSpPr>
            <p:cNvPr id="7" name="矩形 6"/>
            <p:cNvSpPr/>
            <p:nvPr/>
          </p:nvSpPr>
          <p:spPr>
            <a:xfrm>
              <a:off x="3773424" y="3566980"/>
              <a:ext cx="4645152" cy="468849"/>
            </a:xfrm>
            <a:prstGeom prst="rect">
              <a:avLst/>
            </a:prstGeom>
            <a:solidFill>
              <a:srgbClr val="356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773424" y="3632127"/>
              <a:ext cx="4645152" cy="337185"/>
            </a:xfrm>
            <a:prstGeom prst="rect">
              <a:avLst/>
            </a:prstGeom>
            <a:noFill/>
          </p:spPr>
          <p:txBody>
            <a:bodyPr wrap="square" rtlCol="0">
              <a:spAutoFit/>
            </a:bodyPr>
            <a:lstStyle/>
            <a:p>
              <a:pPr algn="ctr"/>
              <a:r>
                <a:rPr lang="zh-CN" altLang="en-US" sz="1600" dirty="0">
                  <a:solidFill>
                    <a:schemeClr val="bg1"/>
                  </a:solidFill>
                  <a:latin typeface="Microsoft JhengHei UI Light" panose="020B0304030504040204" pitchFamily="34" charset="-120"/>
                  <a:ea typeface="Microsoft JhengHei UI" panose="020B0604030504040204" pitchFamily="34" charset="-120"/>
                </a:rPr>
                <a:t>时间：</a:t>
              </a:r>
              <a:r>
                <a:rPr lang="en-US" altLang="zh-CN" sz="1600" dirty="0">
                  <a:solidFill>
                    <a:schemeClr val="bg1"/>
                  </a:solidFill>
                  <a:latin typeface="Microsoft JhengHei UI Light" panose="020B0304030504040204" pitchFamily="34" charset="-120"/>
                  <a:ea typeface="Microsoft JhengHei UI" panose="020B0604030504040204" pitchFamily="34" charset="-120"/>
                </a:rPr>
                <a:t>2020/12/17</a:t>
              </a:r>
              <a:endParaRPr lang="zh-CN" altLang="en-US" sz="1600" dirty="0">
                <a:solidFill>
                  <a:schemeClr val="bg1"/>
                </a:solidFill>
                <a:latin typeface="Microsoft JhengHei UI Light" panose="020B0304030504040204" pitchFamily="34" charset="-120"/>
                <a:ea typeface="Microsoft JhengHei UI" panose="020B0604030504040204" pitchFamily="34" charset="-120"/>
              </a:endParaRPr>
            </a:p>
          </p:txBody>
        </p:sp>
      </p:grpSp>
      <p:grpSp>
        <p:nvGrpSpPr>
          <p:cNvPr id="12" name="组合 11"/>
          <p:cNvGrpSpPr/>
          <p:nvPr/>
        </p:nvGrpSpPr>
        <p:grpSpPr>
          <a:xfrm>
            <a:off x="116474" y="147812"/>
            <a:ext cx="2769158" cy="320040"/>
            <a:chOff x="116474" y="147812"/>
            <a:chExt cx="2769158" cy="320040"/>
          </a:xfrm>
        </p:grpSpPr>
        <p:cxnSp>
          <p:nvCxnSpPr>
            <p:cNvPr id="13" name="直接连接符 12"/>
            <p:cNvCxnSpPr/>
            <p:nvPr/>
          </p:nvCxnSpPr>
          <p:spPr>
            <a:xfrm>
              <a:off x="1611727" y="147812"/>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16474" y="169333"/>
              <a:ext cx="1501758" cy="276999"/>
            </a:xfrm>
            <a:prstGeom prst="rect">
              <a:avLst/>
            </a:prstGeom>
            <a:noFill/>
          </p:spPr>
          <p:txBody>
            <a:bodyPr wrap="none" rtlCol="0">
              <a:spAutoFit/>
            </a:bodyPr>
            <a:lstStyle/>
            <a:p>
              <a:r>
                <a:rPr lang="en-US" altLang="zh-CN" sz="1200" dirty="0">
                  <a:solidFill>
                    <a:srgbClr val="3563A8"/>
                  </a:solidFill>
                  <a:latin typeface="+mj-lt"/>
                  <a:ea typeface="Arial Unicode MS" panose="020B0604020202020204" pitchFamily="34" charset="-122"/>
                  <a:cs typeface="Arial Unicode MS" panose="020B0604020202020204" pitchFamily="34" charset="-122"/>
                </a:rPr>
                <a:t>COMPANY  NAME</a:t>
              </a:r>
              <a:endParaRPr lang="zh-CN" altLang="en-US" sz="1200" dirty="0">
                <a:solidFill>
                  <a:srgbClr val="3563A8"/>
                </a:solidFill>
                <a:latin typeface="+mj-lt"/>
                <a:ea typeface="Arial Unicode MS" panose="020B0604020202020204" pitchFamily="34" charset="-122"/>
                <a:cs typeface="Arial Unicode MS" panose="020B0604020202020204" pitchFamily="34" charset="-122"/>
              </a:endParaRPr>
            </a:p>
          </p:txBody>
        </p:sp>
        <p:sp>
          <p:nvSpPr>
            <p:cNvPr id="15" name="文本框 14"/>
            <p:cNvSpPr txBox="1"/>
            <p:nvPr/>
          </p:nvSpPr>
          <p:spPr>
            <a:xfrm>
              <a:off x="1636572" y="169333"/>
              <a:ext cx="1249060" cy="276999"/>
            </a:xfrm>
            <a:prstGeom prst="rect">
              <a:avLst/>
            </a:prstGeom>
            <a:noFill/>
          </p:spPr>
          <p:txBody>
            <a:bodyPr wrap="none" rtlCol="0">
              <a:spAutoFit/>
            </a:bodyPr>
            <a:lstStyle/>
            <a:p>
              <a:r>
                <a:rPr lang="en-US" altLang="zh-CN" sz="1200" dirty="0">
                  <a:solidFill>
                    <a:schemeClr val="bg1">
                      <a:lumMod val="50000"/>
                    </a:schemeClr>
                  </a:solidFill>
                  <a:latin typeface="+mj-lt"/>
                  <a:ea typeface="Arial Unicode MS" panose="020B0604020202020204" pitchFamily="34" charset="-122"/>
                  <a:cs typeface="Arial Unicode MS" panose="020B0604020202020204" pitchFamily="34" charset="-122"/>
                </a:rPr>
                <a:t>POWER POINT</a:t>
              </a:r>
              <a:endParaRPr lang="zh-CN" altLang="en-US" sz="1200" dirty="0">
                <a:solidFill>
                  <a:schemeClr val="bg1">
                    <a:lumMod val="50000"/>
                  </a:schemeClr>
                </a:solidFill>
                <a:latin typeface="+mj-lt"/>
                <a:ea typeface="Arial Unicode MS" panose="020B0604020202020204" pitchFamily="34" charset="-122"/>
                <a:cs typeface="Arial Unicode MS" panose="020B0604020202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425190" cy="521970"/>
            <a:chOff x="111648" y="192948"/>
            <a:chExt cx="2451171"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目标检测介绍</a:t>
              </a:r>
            </a:p>
          </p:txBody>
        </p:sp>
        <p:sp>
          <p:nvSpPr>
            <p:cNvPr id="45" name="文本框 44"/>
            <p:cNvSpPr txBox="1"/>
            <p:nvPr/>
          </p:nvSpPr>
          <p:spPr>
            <a:xfrm>
              <a:off x="1660008" y="192948"/>
              <a:ext cx="902811"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简介</a:t>
              </a:r>
            </a:p>
          </p:txBody>
        </p:sp>
      </p:grpSp>
      <p:pic>
        <p:nvPicPr>
          <p:cNvPr id="3" name="图片 1" descr="87f45a74e5f98bb4b7005faec4ca0596"/>
          <p:cNvPicPr>
            <a:picLocks noChangeAspect="1"/>
          </p:cNvPicPr>
          <p:nvPr/>
        </p:nvPicPr>
        <p:blipFill>
          <a:blip r:embed="rId3"/>
          <a:stretch>
            <a:fillRect/>
          </a:stretch>
        </p:blipFill>
        <p:spPr>
          <a:xfrm>
            <a:off x="2232025" y="1137920"/>
            <a:ext cx="7422515" cy="41427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803651" cy="521970"/>
            <a:chOff x="111648" y="192948"/>
            <a:chExt cx="2722009"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目标检测介绍</a:t>
              </a:r>
            </a:p>
          </p:txBody>
        </p:sp>
        <p:sp>
          <p:nvSpPr>
            <p:cNvPr id="45" name="文本框 44"/>
            <p:cNvSpPr txBox="1"/>
            <p:nvPr/>
          </p:nvSpPr>
          <p:spPr>
            <a:xfrm>
              <a:off x="1659876" y="192948"/>
              <a:ext cx="1173781"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发展历程</a:t>
              </a:r>
            </a:p>
          </p:txBody>
        </p:sp>
      </p:grpSp>
      <p:pic>
        <p:nvPicPr>
          <p:cNvPr id="2" name="图片 2" descr="dcba280a0eccdd7df80b099732986230"/>
          <p:cNvPicPr>
            <a:picLocks noChangeAspect="1"/>
          </p:cNvPicPr>
          <p:nvPr/>
        </p:nvPicPr>
        <p:blipFill>
          <a:blip r:embed="rId2">
            <a:lum contrast="12000"/>
          </a:blip>
          <a:stretch>
            <a:fillRect/>
          </a:stretch>
        </p:blipFill>
        <p:spPr>
          <a:xfrm>
            <a:off x="1505585" y="954405"/>
            <a:ext cx="9307830" cy="4629150"/>
          </a:xfrm>
          <a:prstGeom prst="rect">
            <a:avLst/>
          </a:prstGeom>
        </p:spPr>
      </p:pic>
      <p:sp>
        <p:nvSpPr>
          <p:cNvPr id="100" name="文本框 99"/>
          <p:cNvSpPr txBox="1"/>
          <p:nvPr/>
        </p:nvSpPr>
        <p:spPr>
          <a:xfrm>
            <a:off x="3232785" y="5757545"/>
            <a:ext cx="5725795" cy="829945"/>
          </a:xfrm>
          <a:prstGeom prst="rect">
            <a:avLst/>
          </a:prstGeom>
          <a:noFill/>
          <a:ln w="9525">
            <a:noFill/>
          </a:ln>
        </p:spPr>
        <p:txBody>
          <a:bodyPr wrap="square">
            <a:spAutoFit/>
          </a:bodyPr>
          <a:lstStyle/>
          <a:p>
            <a:pPr indent="0"/>
            <a:r>
              <a:rPr lang="en-US" sz="2400" b="0">
                <a:latin typeface="Calibri" panose="020F0502020204030204" charset="0"/>
                <a:ea typeface="宋体" panose="02010600030101010101" pitchFamily="2" charset="-122"/>
              </a:rPr>
              <a:t>2014</a:t>
            </a:r>
            <a:r>
              <a:rPr lang="zh-CN" sz="2400" b="0">
                <a:latin typeface="Calibri" panose="020F0502020204030204" charset="0"/>
                <a:ea typeface="宋体" panose="02010600030101010101" pitchFamily="2" charset="-122"/>
              </a:rPr>
              <a:t>年前：</a:t>
            </a:r>
            <a:r>
              <a:rPr lang="zh-CN" sz="2400" b="1">
                <a:latin typeface="Calibri" panose="020F0502020204030204" charset="0"/>
                <a:ea typeface="宋体" panose="02010600030101010101" pitchFamily="2" charset="-122"/>
              </a:rPr>
              <a:t>传统目标检测</a:t>
            </a:r>
            <a:r>
              <a:rPr lang="zh-CN" sz="2400" b="0">
                <a:latin typeface="Calibri" panose="020F0502020204030204" charset="0"/>
                <a:ea typeface="宋体" panose="02010600030101010101" pitchFamily="2" charset="-122"/>
              </a:rPr>
              <a:t>时期</a:t>
            </a:r>
          </a:p>
          <a:p>
            <a:pPr indent="0"/>
            <a:r>
              <a:rPr lang="en-US" sz="2400" b="0">
                <a:latin typeface="Calibri" panose="020F0502020204030204" charset="0"/>
                <a:ea typeface="宋体" panose="02010600030101010101" pitchFamily="2" charset="-122"/>
              </a:rPr>
              <a:t>2014</a:t>
            </a:r>
            <a:r>
              <a:rPr lang="zh-CN" sz="2400" b="0">
                <a:latin typeface="Calibri" panose="020F0502020204030204" charset="0"/>
                <a:ea typeface="宋体" panose="02010600030101010101" pitchFamily="2" charset="-122"/>
              </a:rPr>
              <a:t>年后：基于</a:t>
            </a:r>
            <a:r>
              <a:rPr lang="zh-CN" sz="2400" b="1">
                <a:latin typeface="Calibri" panose="020F0502020204030204" charset="0"/>
                <a:ea typeface="宋体" panose="02010600030101010101" pitchFamily="2" charset="-122"/>
              </a:rPr>
              <a:t>深度学习</a:t>
            </a:r>
            <a:r>
              <a:rPr lang="zh-CN" sz="2400" b="0">
                <a:latin typeface="Calibri" panose="020F0502020204030204" charset="0"/>
                <a:ea typeface="宋体" panose="02010600030101010101" pitchFamily="2" charset="-122"/>
              </a:rPr>
              <a:t>的目标检测时期</a:t>
            </a:r>
            <a:endParaRPr lang="zh-CN" altLang="en-US" sz="2400" b="0">
              <a:latin typeface="Calibri" panose="020F0502020204030204"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68580" y="143510"/>
            <a:ext cx="3783330" cy="521970"/>
            <a:chOff x="111648" y="192948"/>
            <a:chExt cx="2707467" cy="521950"/>
          </a:xfrm>
        </p:grpSpPr>
        <p:cxnSp>
          <p:nvCxnSpPr>
            <p:cNvPr id="43" name="直接连接符 42"/>
            <p:cNvCxnSpPr/>
            <p:nvPr/>
          </p:nvCxnSpPr>
          <p:spPr>
            <a:xfrm>
              <a:off x="1526693" y="277966"/>
              <a:ext cx="0" cy="320040"/>
            </a:xfrm>
            <a:prstGeom prst="line">
              <a:avLst/>
            </a:prstGeom>
            <a:ln>
              <a:solidFill>
                <a:srgbClr val="3563A8"/>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111648" y="224172"/>
              <a:ext cx="1548342" cy="460357"/>
            </a:xfrm>
            <a:prstGeom prst="rect">
              <a:avLst/>
            </a:prstGeom>
            <a:noFill/>
          </p:spPr>
          <p:txBody>
            <a:bodyPr wrap="square" rtlCol="0">
              <a:spAutoFit/>
            </a:bodyPr>
            <a:lstStyle/>
            <a:p>
              <a:r>
                <a:rPr lang="zh-CN" altLang="en-US" sz="2400" dirty="0">
                  <a:solidFill>
                    <a:srgbClr val="3563A8"/>
                  </a:solidFill>
                  <a:latin typeface="+mj-lt"/>
                  <a:ea typeface="Arial Unicode MS" panose="020B0604020202020204" pitchFamily="34" charset="-122"/>
                  <a:cs typeface="Arial Unicode MS" panose="020B0604020202020204" pitchFamily="34" charset="-122"/>
                </a:rPr>
                <a:t>目标检测介绍</a:t>
              </a:r>
            </a:p>
          </p:txBody>
        </p:sp>
        <p:sp>
          <p:nvSpPr>
            <p:cNvPr id="45" name="文本框 44"/>
            <p:cNvSpPr txBox="1"/>
            <p:nvPr/>
          </p:nvSpPr>
          <p:spPr>
            <a:xfrm>
              <a:off x="1659876" y="192948"/>
              <a:ext cx="1159239" cy="521950"/>
            </a:xfrm>
            <a:prstGeom prst="rect">
              <a:avLst/>
            </a:prstGeom>
            <a:noFill/>
          </p:spPr>
          <p:txBody>
            <a:bodyPr wrap="square" rtlCol="0">
              <a:spAutoFit/>
            </a:bodyPr>
            <a:lstStyle/>
            <a:p>
              <a:r>
                <a:rPr lang="zh-CN" altLang="en-US" sz="2800" dirty="0">
                  <a:solidFill>
                    <a:schemeClr val="bg1">
                      <a:lumMod val="50000"/>
                    </a:schemeClr>
                  </a:solidFill>
                  <a:latin typeface="+mj-lt"/>
                  <a:ea typeface="Arial Unicode MS" panose="020B0604020202020204" pitchFamily="34" charset="-122"/>
                  <a:cs typeface="Arial Unicode MS" panose="020B0604020202020204" pitchFamily="34" charset="-122"/>
                </a:rPr>
                <a:t>传统时期</a:t>
              </a:r>
            </a:p>
          </p:txBody>
        </p:sp>
      </p:grpSp>
      <p:sp>
        <p:nvSpPr>
          <p:cNvPr id="12" name="文本框 11"/>
          <p:cNvSpPr txBox="1"/>
          <p:nvPr/>
        </p:nvSpPr>
        <p:spPr>
          <a:xfrm>
            <a:off x="1175385" y="995045"/>
            <a:ext cx="9983470" cy="4055110"/>
          </a:xfrm>
          <a:prstGeom prst="rect">
            <a:avLst/>
          </a:prstGeom>
          <a:noFill/>
        </p:spPr>
        <p:txBody>
          <a:bodyPr wrap="square" rtlCol="0">
            <a:spAutoFit/>
          </a:bodyPr>
          <a:lstStyle/>
          <a:p>
            <a:pPr algn="l">
              <a:lnSpc>
                <a:spcPct val="140000"/>
              </a:lnSpc>
            </a:pPr>
            <a:r>
              <a:rPr lang="zh-CN" altLang="en-US" sz="2400" b="1" dirty="0"/>
              <a:t>传统目标检测</a:t>
            </a:r>
            <a:r>
              <a:rPr lang="zh-CN" altLang="en-US" sz="2000" dirty="0"/>
              <a:t>的方法可以分为</a:t>
            </a:r>
            <a:r>
              <a:rPr lang="zh-CN" altLang="en-US" sz="2000" b="1" dirty="0"/>
              <a:t>三个阶段</a:t>
            </a:r>
            <a:r>
              <a:rPr lang="zh-CN" altLang="en-US" sz="2000" dirty="0"/>
              <a:t>：</a:t>
            </a:r>
          </a:p>
          <a:p>
            <a:pPr algn="l">
              <a:lnSpc>
                <a:spcPct val="140000"/>
              </a:lnSpc>
            </a:pPr>
            <a:r>
              <a:rPr lang="zh-CN" altLang="en-US" sz="2000" b="1" dirty="0"/>
              <a:t>（1）区域选择</a:t>
            </a:r>
            <a:r>
              <a:rPr lang="zh-CN" altLang="en-US" sz="2000" dirty="0"/>
              <a:t>：这一步是为了</a:t>
            </a:r>
            <a:r>
              <a:rPr lang="zh-CN" altLang="en-US" sz="2000" b="1" dirty="0"/>
              <a:t>对目标的位置进行定位</a:t>
            </a:r>
            <a:r>
              <a:rPr lang="zh-CN" altLang="en-US" sz="2000" dirty="0"/>
              <a:t>。最初采用</a:t>
            </a:r>
            <a:r>
              <a:rPr lang="zh-CN" altLang="en-US" sz="2000" b="1" dirty="0"/>
              <a:t>滑动窗口</a:t>
            </a:r>
            <a:r>
              <a:rPr lang="zh-CN" altLang="en-US" sz="2000" dirty="0"/>
              <a:t>（slide window）的策略对整幅图像进行遍历，而且需要设置不同的尺度和不同的长宽比。这种穷举策略的缺点是：时间复杂度太高，产生冗余窗口太多，这也严重影响后续特征提取和分类的速度和性能。</a:t>
            </a:r>
          </a:p>
          <a:p>
            <a:pPr algn="l">
              <a:lnSpc>
                <a:spcPct val="140000"/>
              </a:lnSpc>
            </a:pPr>
            <a:r>
              <a:rPr lang="zh-CN" altLang="en-US" sz="2000" b="1" dirty="0"/>
              <a:t>（2）特征提取</a:t>
            </a:r>
            <a:r>
              <a:rPr lang="zh-CN" altLang="en-US" sz="2000" dirty="0"/>
              <a:t>：设计一个具有鲁棒性的特征并不容易。但是，提取特征的好坏直接影响到分类的准确性。其中，这个阶段常用的特征有 SIFT、HOG等。</a:t>
            </a:r>
          </a:p>
          <a:p>
            <a:pPr algn="l">
              <a:lnSpc>
                <a:spcPct val="140000"/>
              </a:lnSpc>
            </a:pPr>
            <a:r>
              <a:rPr lang="zh-CN" altLang="en-US" sz="2000" b="1" dirty="0"/>
              <a:t>（3）分类</a:t>
            </a:r>
            <a:r>
              <a:rPr lang="zh-CN" altLang="en-US" sz="2000" dirty="0"/>
              <a:t>：根据第二步提取到的特征</a:t>
            </a:r>
            <a:r>
              <a:rPr lang="zh-CN" altLang="en-US" sz="2000" b="1" dirty="0"/>
              <a:t>对目标进行分类</a:t>
            </a:r>
            <a:r>
              <a:rPr lang="zh-CN" altLang="en-US" sz="2000" dirty="0"/>
              <a:t>，分类器主要有 SVM，AdaBoost等。</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316,&quot;width&quot;:8640}"/>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316,&quot;width&quot;:8640}"/>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723e1fa7-4801-4b62-bc95-fb7e89b9f73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3537</Words>
  <Application>Microsoft Office PowerPoint</Application>
  <PresentationFormat>宽屏</PresentationFormat>
  <Paragraphs>443</Paragraphs>
  <Slides>65</Slides>
  <Notes>4</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65</vt:i4>
      </vt:variant>
    </vt:vector>
  </HeadingPairs>
  <TitlesOfParts>
    <vt:vector size="80" baseType="lpstr">
      <vt:lpstr>Arial Unicode MS</vt:lpstr>
      <vt:lpstr>맑은 고딕</vt:lpstr>
      <vt:lpstr>Microsoft JhengHei Light</vt:lpstr>
      <vt:lpstr>Microsoft JhengHei UI</vt:lpstr>
      <vt:lpstr>Microsoft JhengHei UI Light</vt:lpstr>
      <vt:lpstr>等线</vt:lpstr>
      <vt:lpstr>等线 Light</vt:lpstr>
      <vt:lpstr>黑体</vt:lpstr>
      <vt:lpstr>宋体</vt:lpstr>
      <vt:lpstr>Arial</vt:lpstr>
      <vt:lpstr>Calibri</vt:lpstr>
      <vt:lpstr>Cambria Math</vt:lpstr>
      <vt:lpstr>Times New Roman</vt:lpstr>
      <vt:lpstr>Office 主题​​</vt:lpstr>
      <vt:lpstr>Microsoft 公式 3.0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LLY</dc:creator>
  <cp:lastModifiedBy>dulun</cp:lastModifiedBy>
  <cp:revision>85</cp:revision>
  <dcterms:created xsi:type="dcterms:W3CDTF">2020-12-14T06:43:00Z</dcterms:created>
  <dcterms:modified xsi:type="dcterms:W3CDTF">2020-12-24T05:35:27Z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2052-11.1.0.9929</vt:lpwstr>
  </property>
</Properties>
</file>