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6"/>
  </p:notesMasterIdLst>
  <p:sldIdLst>
    <p:sldId id="1834" r:id="rId3"/>
    <p:sldId id="1844" r:id="rId4"/>
    <p:sldId id="1845" r:id="rId5"/>
    <p:sldId id="2183" r:id="rId6"/>
    <p:sldId id="2200" r:id="rId7"/>
    <p:sldId id="2215" r:id="rId8"/>
    <p:sldId id="2250" r:id="rId9"/>
    <p:sldId id="2218" r:id="rId10"/>
    <p:sldId id="2219" r:id="rId11"/>
    <p:sldId id="2220" r:id="rId12"/>
    <p:sldId id="1848" r:id="rId13"/>
    <p:sldId id="2204" r:id="rId14"/>
    <p:sldId id="2251" r:id="rId15"/>
    <p:sldId id="2206" r:id="rId16"/>
    <p:sldId id="2252" r:id="rId17"/>
    <p:sldId id="2221" r:id="rId18"/>
    <p:sldId id="2222" r:id="rId19"/>
    <p:sldId id="2223" r:id="rId20"/>
    <p:sldId id="2224" r:id="rId21"/>
    <p:sldId id="2253" r:id="rId22"/>
    <p:sldId id="2217" r:id="rId23"/>
    <p:sldId id="2254" r:id="rId24"/>
    <p:sldId id="2255" r:id="rId25"/>
    <p:sldId id="2242" r:id="rId26"/>
    <p:sldId id="2227" r:id="rId27"/>
    <p:sldId id="2243" r:id="rId28"/>
    <p:sldId id="2244" r:id="rId29"/>
    <p:sldId id="2229" r:id="rId30"/>
    <p:sldId id="2245" r:id="rId31"/>
    <p:sldId id="2246" r:id="rId32"/>
    <p:sldId id="2247" r:id="rId33"/>
    <p:sldId id="2248" r:id="rId34"/>
    <p:sldId id="2236" r:id="rId35"/>
    <p:sldId id="2249" r:id="rId36"/>
    <p:sldId id="2239" r:id="rId37"/>
    <p:sldId id="2208" r:id="rId38"/>
    <p:sldId id="2209" r:id="rId39"/>
    <p:sldId id="2210" r:id="rId40"/>
    <p:sldId id="2240" r:id="rId41"/>
    <p:sldId id="2213" r:id="rId42"/>
    <p:sldId id="2211" r:id="rId43"/>
    <p:sldId id="2241" r:id="rId44"/>
    <p:sldId id="2235" r:id="rId4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23"/>
    <p:restoredTop sz="94643"/>
  </p:normalViewPr>
  <p:slideViewPr>
    <p:cSldViewPr snapToGrid="0">
      <p:cViewPr varScale="1">
        <p:scale>
          <a:sx n="63" d="100"/>
          <a:sy n="63" d="100"/>
        </p:scale>
        <p:origin x="98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30805;&#30805;\Desktop\&#26032;&#24314;%20XLSX%20&#24037;&#20316;&#349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30805;&#30805;\Desktop\&#26032;&#24314;%20XLSX%20&#24037;&#20316;&#34920;.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sz="1400" b="0" i="0" kern="1200" spc="0" baseline="0" dirty="0">
                <a:solidFill>
                  <a:srgbClr val="595959"/>
                </a:solidFill>
                <a:effectLst/>
              </a:rPr>
              <a:t>The publication trend of keyword extraction</a:t>
            </a:r>
            <a:endParaRPr lang="zh-CN" altLang="zh-CN" dirty="0">
              <a:effectLst/>
            </a:endParaRPr>
          </a:p>
          <a:p>
            <a:pPr>
              <a:defRPr/>
            </a:pPr>
            <a:endParaRPr lang="en-US" altLang="zh-CN" dirty="0"/>
          </a:p>
        </c:rich>
      </c:tx>
      <c:layout>
        <c:manualLayout>
          <c:xMode val="edge"/>
          <c:yMode val="edge"/>
          <c:x val="0.16878710833419241"/>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9.4692047109524849E-2"/>
          <c:y val="9.9506129667129101E-2"/>
          <c:w val="0.90530795289047516"/>
          <c:h val="0.76998759122806915"/>
        </c:manualLayout>
      </c:layout>
      <c:lineChart>
        <c:grouping val="standard"/>
        <c:varyColors val="0"/>
        <c:ser>
          <c:idx val="0"/>
          <c:order val="0"/>
          <c:tx>
            <c:strRef>
              <c:f>Sheet1!$B$1</c:f>
              <c:strCache>
                <c:ptCount val="1"/>
                <c:pt idx="0">
                  <c:v>Paper</c:v>
                </c:pt>
              </c:strCache>
            </c:strRef>
          </c:tx>
          <c:spPr>
            <a:ln w="25400" cap="rnd">
              <a:solidFill>
                <a:schemeClr val="accent4">
                  <a:lumMod val="20000"/>
                  <a:lumOff val="80000"/>
                </a:schemeClr>
              </a:solidFill>
              <a:round/>
            </a:ln>
            <a:effectLst/>
          </c:spPr>
          <c:marker>
            <c:symbol val="diamond"/>
            <c:size val="4"/>
            <c:spPr>
              <a:solidFill>
                <a:srgbClr val="FBB543"/>
              </a:solidFill>
              <a:ln w="9525">
                <a:solidFill>
                  <a:srgbClr val="FBB543"/>
                </a:solidFill>
              </a:ln>
              <a:effectLst/>
            </c:spPr>
          </c:marker>
          <c:cat>
            <c:numRef>
              <c:f>Sheet1!$A$2:$A$32</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Sheet1!$B$2:$B$32</c:f>
              <c:numCache>
                <c:formatCode>General</c:formatCode>
                <c:ptCount val="31"/>
                <c:pt idx="0">
                  <c:v>7</c:v>
                </c:pt>
                <c:pt idx="1">
                  <c:v>18</c:v>
                </c:pt>
                <c:pt idx="2">
                  <c:v>25</c:v>
                </c:pt>
                <c:pt idx="3">
                  <c:v>42</c:v>
                </c:pt>
                <c:pt idx="4">
                  <c:v>25</c:v>
                </c:pt>
                <c:pt idx="5">
                  <c:v>42</c:v>
                </c:pt>
                <c:pt idx="6">
                  <c:v>47</c:v>
                </c:pt>
                <c:pt idx="7">
                  <c:v>76</c:v>
                </c:pt>
                <c:pt idx="8">
                  <c:v>105</c:v>
                </c:pt>
                <c:pt idx="9">
                  <c:v>136</c:v>
                </c:pt>
                <c:pt idx="10">
                  <c:v>146</c:v>
                </c:pt>
                <c:pt idx="11">
                  <c:v>184</c:v>
                </c:pt>
                <c:pt idx="12">
                  <c:v>224</c:v>
                </c:pt>
                <c:pt idx="13">
                  <c:v>303</c:v>
                </c:pt>
                <c:pt idx="14">
                  <c:v>363</c:v>
                </c:pt>
                <c:pt idx="15">
                  <c:v>421</c:v>
                </c:pt>
                <c:pt idx="16">
                  <c:v>535</c:v>
                </c:pt>
                <c:pt idx="17">
                  <c:v>618</c:v>
                </c:pt>
                <c:pt idx="18">
                  <c:v>748</c:v>
                </c:pt>
                <c:pt idx="19">
                  <c:v>804</c:v>
                </c:pt>
                <c:pt idx="20">
                  <c:v>957</c:v>
                </c:pt>
                <c:pt idx="21">
                  <c:v>1000</c:v>
                </c:pt>
                <c:pt idx="22">
                  <c:v>1280</c:v>
                </c:pt>
                <c:pt idx="23">
                  <c:v>1420</c:v>
                </c:pt>
                <c:pt idx="24">
                  <c:v>1530</c:v>
                </c:pt>
                <c:pt idx="25">
                  <c:v>1500</c:v>
                </c:pt>
                <c:pt idx="26">
                  <c:v>1640</c:v>
                </c:pt>
                <c:pt idx="27">
                  <c:v>1780</c:v>
                </c:pt>
                <c:pt idx="28">
                  <c:v>2060</c:v>
                </c:pt>
                <c:pt idx="29">
                  <c:v>2330</c:v>
                </c:pt>
                <c:pt idx="30">
                  <c:v>1970</c:v>
                </c:pt>
              </c:numCache>
            </c:numRef>
          </c:val>
          <c:smooth val="0"/>
          <c:extLst>
            <c:ext xmlns:c16="http://schemas.microsoft.com/office/drawing/2014/chart" uri="{C3380CC4-5D6E-409C-BE32-E72D297353CC}">
              <c16:uniqueId val="{00000000-47F9-4ACA-B4CC-674EC0B7B837}"/>
            </c:ext>
          </c:extLst>
        </c:ser>
        <c:dLbls>
          <c:showLegendKey val="0"/>
          <c:showVal val="0"/>
          <c:showCatName val="0"/>
          <c:showSerName val="0"/>
          <c:showPercent val="0"/>
          <c:showBubbleSize val="0"/>
        </c:dLbls>
        <c:marker val="1"/>
        <c:smooth val="0"/>
        <c:axId val="1532832671"/>
        <c:axId val="1628062367"/>
      </c:lineChart>
      <c:catAx>
        <c:axId val="1532832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628062367"/>
        <c:crosses val="autoZero"/>
        <c:auto val="1"/>
        <c:lblAlgn val="ctr"/>
        <c:lblOffset val="100"/>
        <c:noMultiLvlLbl val="0"/>
      </c:catAx>
      <c:valAx>
        <c:axId val="1628062367"/>
        <c:scaling>
          <c:orientation val="minMax"/>
        </c:scaling>
        <c:delete val="0"/>
        <c:axPos val="l"/>
        <c:majorGridlines>
          <c:spPr>
            <a:ln w="9525" cap="flat" cmpd="sng" algn="ctr">
              <a:solidFill>
                <a:schemeClr val="tx1">
                  <a:lumMod val="15000"/>
                  <a:lumOff val="85000"/>
                </a:schemeClr>
              </a:solidFill>
              <a:prstDash val="lg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5328326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sz="1400" b="0" i="0" kern="1200" spc="0" baseline="0" dirty="0">
                <a:solidFill>
                  <a:srgbClr val="595959"/>
                </a:solidFill>
                <a:effectLst/>
              </a:rPr>
              <a:t>The publication trend of keyword extraction</a:t>
            </a:r>
            <a:endParaRPr lang="zh-CN" altLang="zh-CN"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6.9358705161854772E-2"/>
          <c:y val="0.16245370370370371"/>
          <c:w val="0.87753018372703417"/>
          <c:h val="0.72088764946048411"/>
        </c:manualLayout>
      </c:layout>
      <c:scatterChart>
        <c:scatterStyle val="lineMarker"/>
        <c:varyColors val="0"/>
        <c:ser>
          <c:idx val="0"/>
          <c:order val="0"/>
          <c:tx>
            <c:strRef>
              <c:f>Sheet1!$E$1</c:f>
              <c:strCache>
                <c:ptCount val="1"/>
                <c:pt idx="0">
                  <c:v>Paper</c:v>
                </c:pt>
              </c:strCache>
            </c:strRef>
          </c:tx>
          <c:spPr>
            <a:ln w="25400" cap="rnd">
              <a:solidFill>
                <a:schemeClr val="accent6">
                  <a:lumMod val="60000"/>
                  <a:lumOff val="40000"/>
                </a:schemeClr>
              </a:solidFill>
              <a:round/>
            </a:ln>
            <a:effectLst/>
          </c:spPr>
          <c:marker>
            <c:symbol val="circle"/>
            <c:size val="4"/>
            <c:spPr>
              <a:solidFill>
                <a:schemeClr val="accent6">
                  <a:lumMod val="75000"/>
                </a:schemeClr>
              </a:solidFill>
              <a:ln w="9525">
                <a:solidFill>
                  <a:schemeClr val="accent6">
                    <a:lumMod val="75000"/>
                  </a:schemeClr>
                </a:solidFill>
              </a:ln>
              <a:effectLst/>
            </c:spPr>
          </c:marker>
          <c:xVal>
            <c:numRef>
              <c:f>Sheet1!$D$2:$D$25</c:f>
              <c:numCache>
                <c:formatCode>General</c:formatCode>
                <c:ptCount val="24"/>
                <c:pt idx="0">
                  <c:v>1978</c:v>
                </c:pt>
                <c:pt idx="1">
                  <c:v>1987</c:v>
                </c:pt>
                <c:pt idx="2">
                  <c:v>1993</c:v>
                </c:pt>
                <c:pt idx="3">
                  <c:v>1998</c:v>
                </c:pt>
                <c:pt idx="4">
                  <c:v>1999</c:v>
                </c:pt>
                <c:pt idx="5">
                  <c:v>2000</c:v>
                </c:pt>
                <c:pt idx="6">
                  <c:v>2001</c:v>
                </c:pt>
                <c:pt idx="7">
                  <c:v>2003</c:v>
                </c:pt>
                <c:pt idx="8">
                  <c:v>2004</c:v>
                </c:pt>
                <c:pt idx="9">
                  <c:v>2005</c:v>
                </c:pt>
                <c:pt idx="10">
                  <c:v>2006</c:v>
                </c:pt>
                <c:pt idx="11">
                  <c:v>2007</c:v>
                </c:pt>
                <c:pt idx="12">
                  <c:v>2008</c:v>
                </c:pt>
                <c:pt idx="13">
                  <c:v>2009</c:v>
                </c:pt>
                <c:pt idx="14">
                  <c:v>2010</c:v>
                </c:pt>
                <c:pt idx="15">
                  <c:v>2012</c:v>
                </c:pt>
                <c:pt idx="16">
                  <c:v>2013</c:v>
                </c:pt>
                <c:pt idx="17">
                  <c:v>2014</c:v>
                </c:pt>
                <c:pt idx="18">
                  <c:v>2015</c:v>
                </c:pt>
                <c:pt idx="19">
                  <c:v>2016</c:v>
                </c:pt>
                <c:pt idx="20">
                  <c:v>2017</c:v>
                </c:pt>
                <c:pt idx="21">
                  <c:v>2018</c:v>
                </c:pt>
                <c:pt idx="22">
                  <c:v>2019</c:v>
                </c:pt>
                <c:pt idx="23">
                  <c:v>2020</c:v>
                </c:pt>
              </c:numCache>
            </c:numRef>
          </c:xVal>
          <c:yVal>
            <c:numRef>
              <c:f>Sheet1!$E$2:$E$25</c:f>
              <c:numCache>
                <c:formatCode>General</c:formatCode>
                <c:ptCount val="24"/>
                <c:pt idx="0">
                  <c:v>1</c:v>
                </c:pt>
                <c:pt idx="1">
                  <c:v>1</c:v>
                </c:pt>
                <c:pt idx="2">
                  <c:v>1</c:v>
                </c:pt>
                <c:pt idx="3">
                  <c:v>1</c:v>
                </c:pt>
                <c:pt idx="4">
                  <c:v>1</c:v>
                </c:pt>
                <c:pt idx="5">
                  <c:v>2</c:v>
                </c:pt>
                <c:pt idx="6">
                  <c:v>4</c:v>
                </c:pt>
                <c:pt idx="7">
                  <c:v>7</c:v>
                </c:pt>
                <c:pt idx="8">
                  <c:v>5</c:v>
                </c:pt>
                <c:pt idx="9">
                  <c:v>7</c:v>
                </c:pt>
                <c:pt idx="10">
                  <c:v>9</c:v>
                </c:pt>
                <c:pt idx="11">
                  <c:v>15</c:v>
                </c:pt>
                <c:pt idx="12">
                  <c:v>14</c:v>
                </c:pt>
                <c:pt idx="13">
                  <c:v>12</c:v>
                </c:pt>
                <c:pt idx="14">
                  <c:v>11</c:v>
                </c:pt>
                <c:pt idx="15">
                  <c:v>13</c:v>
                </c:pt>
                <c:pt idx="16">
                  <c:v>13</c:v>
                </c:pt>
                <c:pt idx="17">
                  <c:v>26</c:v>
                </c:pt>
                <c:pt idx="18">
                  <c:v>23</c:v>
                </c:pt>
                <c:pt idx="19">
                  <c:v>20</c:v>
                </c:pt>
                <c:pt idx="20">
                  <c:v>40</c:v>
                </c:pt>
                <c:pt idx="21">
                  <c:v>33</c:v>
                </c:pt>
                <c:pt idx="22">
                  <c:v>22</c:v>
                </c:pt>
                <c:pt idx="23">
                  <c:v>11</c:v>
                </c:pt>
              </c:numCache>
            </c:numRef>
          </c:yVal>
          <c:smooth val="0"/>
          <c:extLst>
            <c:ext xmlns:c16="http://schemas.microsoft.com/office/drawing/2014/chart" uri="{C3380CC4-5D6E-409C-BE32-E72D297353CC}">
              <c16:uniqueId val="{00000000-65C5-4218-95E8-45E46A60F2D8}"/>
            </c:ext>
          </c:extLst>
        </c:ser>
        <c:dLbls>
          <c:showLegendKey val="0"/>
          <c:showVal val="0"/>
          <c:showCatName val="0"/>
          <c:showSerName val="0"/>
          <c:showPercent val="0"/>
          <c:showBubbleSize val="0"/>
        </c:dLbls>
        <c:axId val="1757321119"/>
        <c:axId val="1751294927"/>
      </c:scatterChart>
      <c:valAx>
        <c:axId val="1757321119"/>
        <c:scaling>
          <c:orientation val="minMax"/>
          <c:max val="2020"/>
          <c:min val="1978"/>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51294927"/>
        <c:crosses val="autoZero"/>
        <c:crossBetween val="midCat"/>
        <c:majorUnit val="5"/>
      </c:valAx>
      <c:valAx>
        <c:axId val="1751294927"/>
        <c:scaling>
          <c:orientation val="minMax"/>
        </c:scaling>
        <c:delete val="0"/>
        <c:axPos val="l"/>
        <c:majorGridlines>
          <c:spPr>
            <a:ln w="9525" cap="flat" cmpd="sng" algn="ctr">
              <a:solidFill>
                <a:schemeClr val="tx1">
                  <a:lumMod val="15000"/>
                  <a:lumOff val="85000"/>
                </a:schemeClr>
              </a:solidFill>
              <a:prstDash val="lgDash"/>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57321119"/>
        <c:crosses val="autoZero"/>
        <c:crossBetween val="midCat"/>
      </c:valAx>
      <c:spPr>
        <a:noFill/>
        <a:ln>
          <a:noFill/>
          <a:prstDash val="lgDash"/>
        </a:ln>
        <a:effectLst/>
      </c:spPr>
    </c:plotArea>
    <c:plotVisOnly val="1"/>
    <c:dispBlanksAs val="gap"/>
    <c:showDLblsOverMax val="0"/>
  </c:chart>
  <c:spPr>
    <a:solidFill>
      <a:schemeClr val="bg1"/>
    </a:solidFill>
    <a:ln w="9525" cap="flat" cmpd="sng" algn="ctr">
      <a:noFill/>
      <a:prstDash val="lgDash"/>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593CAD-1193-43EC-8C70-93AA8CE278C4}" type="datetimeFigureOut">
              <a:rPr lang="zh-CN" altLang="en-US" smtClean="0"/>
              <a:t>2020/12/9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E218C-067A-4927-8FE7-E38C1230C9B5}" type="slidenum">
              <a:rPr lang="zh-CN" altLang="en-US" smtClean="0"/>
              <a:t>‹#›</a:t>
            </a:fld>
            <a:endParaRPr lang="zh-CN" altLang="en-US"/>
          </a:p>
        </p:txBody>
      </p:sp>
    </p:spTree>
    <p:extLst>
      <p:ext uri="{BB962C8B-B14F-4D97-AF65-F5344CB8AC3E}">
        <p14:creationId xmlns:p14="http://schemas.microsoft.com/office/powerpoint/2010/main" val="4211868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998651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10</a:t>
            </a:fld>
            <a:endParaRPr lang="zh-CN" altLang="en-US" dirty="0"/>
          </a:p>
        </p:txBody>
      </p:sp>
    </p:spTree>
    <p:extLst>
      <p:ext uri="{BB962C8B-B14F-4D97-AF65-F5344CB8AC3E}">
        <p14:creationId xmlns:p14="http://schemas.microsoft.com/office/powerpoint/2010/main" val="2108978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11</a:t>
            </a:fld>
            <a:endParaRPr lang="zh-CN" altLang="en-US" dirty="0"/>
          </a:p>
        </p:txBody>
      </p:sp>
    </p:spTree>
    <p:extLst>
      <p:ext uri="{BB962C8B-B14F-4D97-AF65-F5344CB8AC3E}">
        <p14:creationId xmlns:p14="http://schemas.microsoft.com/office/powerpoint/2010/main" val="1159138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12</a:t>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13</a:t>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14</a:t>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15</a:t>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16</a:t>
            </a:fld>
            <a:endParaRPr lang="zh-CN" altLang="en-US" dirty="0"/>
          </a:p>
        </p:txBody>
      </p:sp>
    </p:spTree>
    <p:extLst>
      <p:ext uri="{BB962C8B-B14F-4D97-AF65-F5344CB8AC3E}">
        <p14:creationId xmlns:p14="http://schemas.microsoft.com/office/powerpoint/2010/main" val="4183916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18</a:t>
            </a:fld>
            <a:endParaRPr lang="zh-CN" altLang="en-US" dirty="0"/>
          </a:p>
        </p:txBody>
      </p:sp>
    </p:spTree>
    <p:extLst>
      <p:ext uri="{BB962C8B-B14F-4D97-AF65-F5344CB8AC3E}">
        <p14:creationId xmlns:p14="http://schemas.microsoft.com/office/powerpoint/2010/main" val="3936754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19</a:t>
            </a:fld>
            <a:endParaRPr lang="zh-CN" altLang="en-US" dirty="0"/>
          </a:p>
        </p:txBody>
      </p:sp>
    </p:spTree>
    <p:extLst>
      <p:ext uri="{BB962C8B-B14F-4D97-AF65-F5344CB8AC3E}">
        <p14:creationId xmlns:p14="http://schemas.microsoft.com/office/powerpoint/2010/main" val="3819805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25</a:t>
            </a:fld>
            <a:endParaRPr lang="zh-CN" altLang="en-US" dirty="0"/>
          </a:p>
        </p:txBody>
      </p:sp>
    </p:spTree>
    <p:extLst>
      <p:ext uri="{BB962C8B-B14F-4D97-AF65-F5344CB8AC3E}">
        <p14:creationId xmlns:p14="http://schemas.microsoft.com/office/powerpoint/2010/main" val="3749476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2</a:t>
            </a:fld>
            <a:endParaRPr lang="zh-CN" altLang="en-US" dirty="0"/>
          </a:p>
        </p:txBody>
      </p:sp>
    </p:spTree>
    <p:extLst>
      <p:ext uri="{BB962C8B-B14F-4D97-AF65-F5344CB8AC3E}">
        <p14:creationId xmlns:p14="http://schemas.microsoft.com/office/powerpoint/2010/main" val="619326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26</a:t>
            </a:fld>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27</a:t>
            </a:fld>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28</a:t>
            </a:fld>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29</a:t>
            </a:fld>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30</a:t>
            </a:fld>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31</a:t>
            </a:fld>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32</a:t>
            </a:fld>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33</a:t>
            </a:fld>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34</a:t>
            </a:fld>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36</a:t>
            </a:fld>
            <a:endParaRPr lang="zh-CN" altLang="en-US" dirty="0"/>
          </a:p>
        </p:txBody>
      </p:sp>
    </p:spTree>
    <p:extLst>
      <p:ext uri="{BB962C8B-B14F-4D97-AF65-F5344CB8AC3E}">
        <p14:creationId xmlns:p14="http://schemas.microsoft.com/office/powerpoint/2010/main" val="329965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3</a:t>
            </a:fld>
            <a:endParaRPr lang="zh-CN" altLang="en-US" dirty="0"/>
          </a:p>
        </p:txBody>
      </p:sp>
    </p:spTree>
    <p:extLst>
      <p:ext uri="{BB962C8B-B14F-4D97-AF65-F5344CB8AC3E}">
        <p14:creationId xmlns:p14="http://schemas.microsoft.com/office/powerpoint/2010/main" val="11858287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37</a:t>
            </a:fld>
            <a:endParaRPr lang="zh-CN" altLang="en-US" dirty="0"/>
          </a:p>
        </p:txBody>
      </p:sp>
    </p:spTree>
    <p:extLst>
      <p:ext uri="{BB962C8B-B14F-4D97-AF65-F5344CB8AC3E}">
        <p14:creationId xmlns:p14="http://schemas.microsoft.com/office/powerpoint/2010/main" val="19321959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38</a:t>
            </a:fld>
            <a:endParaRPr lang="zh-CN" altLang="en-US" dirty="0"/>
          </a:p>
        </p:txBody>
      </p:sp>
    </p:spTree>
    <p:extLst>
      <p:ext uri="{BB962C8B-B14F-4D97-AF65-F5344CB8AC3E}">
        <p14:creationId xmlns:p14="http://schemas.microsoft.com/office/powerpoint/2010/main" val="960082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39</a:t>
            </a:fld>
            <a:endParaRPr lang="zh-CN" altLang="en-US" dirty="0"/>
          </a:p>
        </p:txBody>
      </p:sp>
    </p:spTree>
    <p:extLst>
      <p:ext uri="{BB962C8B-B14F-4D97-AF65-F5344CB8AC3E}">
        <p14:creationId xmlns:p14="http://schemas.microsoft.com/office/powerpoint/2010/main" val="10424091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gbdt</a:t>
            </a:r>
            <a:r>
              <a:rPr lang="en-US" altLang="zh-CN" dirty="0"/>
              <a:t>: </a:t>
            </a:r>
            <a:r>
              <a:rPr lang="zh-CN" altLang="en-US" b="0" i="0" dirty="0">
                <a:solidFill>
                  <a:srgbClr val="4D4D4D"/>
                </a:solidFill>
                <a:effectLst/>
                <a:latin typeface="-apple-system"/>
              </a:rPr>
              <a:t>梯度提升决策树</a:t>
            </a:r>
            <a:endParaRPr lang="en-US" altLang="zh-CN" b="0" i="0" dirty="0">
              <a:solidFill>
                <a:srgbClr val="4D4D4D"/>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4D4D4D"/>
                </a:solidFill>
                <a:effectLst/>
                <a:latin typeface="-apple-system"/>
              </a:rPr>
              <a:t>Objective: </a:t>
            </a:r>
            <a:r>
              <a:rPr lang="zh-CN" altLang="en-US" b="0" i="0" dirty="0">
                <a:solidFill>
                  <a:srgbClr val="4D4D4D"/>
                </a:solidFill>
                <a:effectLst/>
                <a:latin typeface="-apple-system"/>
              </a:rPr>
              <a:t>二分类</a:t>
            </a:r>
            <a:endParaRPr lang="en-US" altLang="zh-CN" b="0" i="0" dirty="0">
              <a:solidFill>
                <a:srgbClr val="4D4D4D"/>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4D4D4D"/>
                </a:solidFill>
                <a:effectLst/>
                <a:latin typeface="-apple-system"/>
              </a:rPr>
              <a:t>Metric</a:t>
            </a:r>
            <a:r>
              <a:rPr lang="zh-CN" altLang="en-US" b="0" i="0" dirty="0">
                <a:solidFill>
                  <a:srgbClr val="4D4D4D"/>
                </a:solidFill>
                <a:effectLst/>
                <a:latin typeface="-apple-system"/>
              </a:rPr>
              <a:t>：评估函数</a:t>
            </a:r>
            <a:r>
              <a:rPr lang="en-US" altLang="zh-CN" b="0" i="0" dirty="0">
                <a:solidFill>
                  <a:srgbClr val="4D4D4D"/>
                </a:solidFill>
                <a:effectLst/>
                <a:latin typeface="-apple-system"/>
              </a:rPr>
              <a:t>: AUC</a:t>
            </a:r>
            <a:r>
              <a:rPr lang="zh-CN" altLang="en-US" b="0" i="0" dirty="0">
                <a:solidFill>
                  <a:srgbClr val="4D4D4D"/>
                </a:solidFill>
                <a:effectLst/>
                <a:latin typeface="-apple-system"/>
              </a:rPr>
              <a:t>、</a:t>
            </a:r>
            <a:r>
              <a:rPr lang="en-US" altLang="zh-CN" b="0" i="0" dirty="0" err="1">
                <a:solidFill>
                  <a:srgbClr val="4D4D4D"/>
                </a:solidFill>
                <a:effectLst/>
                <a:latin typeface="-apple-system"/>
              </a:rPr>
              <a:t>inary_logloss</a:t>
            </a:r>
            <a:r>
              <a:rPr lang="en-US" altLang="zh-CN" b="0" i="0" dirty="0">
                <a:solidFill>
                  <a:srgbClr val="4D4D4D"/>
                </a:solidFill>
                <a:effectLst/>
                <a:latin typeface="-apple-system"/>
              </a:rPr>
              <a:t>: log loss</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4D4D4D"/>
                </a:solidFill>
                <a:effectLst/>
                <a:latin typeface="-apple-system"/>
              </a:rPr>
              <a:t>学习率：</a:t>
            </a:r>
            <a:r>
              <a:rPr lang="en-US" altLang="zh-CN" b="0" i="0" dirty="0">
                <a:solidFill>
                  <a:srgbClr val="4D4D4D"/>
                </a:solidFill>
                <a:effectLst/>
                <a:latin typeface="-apple-system"/>
              </a:rPr>
              <a:t>0.025</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4D4D4D"/>
                </a:solidFill>
                <a:effectLst/>
                <a:latin typeface="-apple-system"/>
              </a:rPr>
              <a:t>叶子节点数：</a:t>
            </a:r>
            <a:r>
              <a:rPr lang="en-US" altLang="zh-CN" b="0" i="0" dirty="0">
                <a:solidFill>
                  <a:srgbClr val="4D4D4D"/>
                </a:solidFill>
                <a:effectLst/>
                <a:latin typeface="-apple-system"/>
              </a:rPr>
              <a:t>38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err="1">
                <a:solidFill>
                  <a:srgbClr val="4D4D4D"/>
                </a:solidFill>
                <a:effectLst/>
                <a:latin typeface="-apple-system"/>
              </a:rPr>
              <a:t>Min_data_in_leaf</a:t>
            </a:r>
            <a:r>
              <a:rPr lang="zh-CN" altLang="en-US" b="0" i="0" dirty="0">
                <a:solidFill>
                  <a:srgbClr val="4D4D4D"/>
                </a:solidFill>
                <a:effectLst/>
                <a:latin typeface="-apple-system"/>
              </a:rPr>
              <a:t>：一个叶上数据的最小数量</a:t>
            </a:r>
            <a:endParaRPr lang="en-US" altLang="zh-CN" b="0" i="0" dirty="0">
              <a:solidFill>
                <a:srgbClr val="4D4D4D"/>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err="1">
                <a:solidFill>
                  <a:srgbClr val="4D4D4D"/>
                </a:solidFill>
                <a:effectLst/>
                <a:latin typeface="-apple-system"/>
              </a:rPr>
              <a:t>Bagging_fraction</a:t>
            </a:r>
            <a:r>
              <a:rPr lang="zh-CN" altLang="en-US" b="0" i="0" dirty="0">
                <a:solidFill>
                  <a:srgbClr val="4D4D4D"/>
                </a:solidFill>
                <a:effectLst/>
                <a:latin typeface="-apple-system"/>
              </a:rPr>
              <a:t>：建树的样本采集比例</a:t>
            </a:r>
            <a:endParaRPr lang="en-US" altLang="zh-CN" b="0" i="0" dirty="0">
              <a:solidFill>
                <a:srgbClr val="4D4D4D"/>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err="1">
                <a:solidFill>
                  <a:srgbClr val="4D4D4D"/>
                </a:solidFill>
                <a:effectLst/>
                <a:latin typeface="-apple-system"/>
              </a:rPr>
              <a:t>Bagging_freq</a:t>
            </a:r>
            <a:r>
              <a:rPr lang="zh-CN" altLang="en-US" b="0" i="0" dirty="0">
                <a:solidFill>
                  <a:srgbClr val="4D4D4D"/>
                </a:solidFill>
                <a:effectLst/>
                <a:latin typeface="-apple-system"/>
              </a:rPr>
              <a:t>：每</a:t>
            </a:r>
            <a:r>
              <a:rPr lang="en-US" altLang="zh-CN" b="0" i="0" dirty="0">
                <a:solidFill>
                  <a:srgbClr val="4D4D4D"/>
                </a:solidFill>
                <a:effectLst/>
                <a:latin typeface="-apple-system"/>
              </a:rPr>
              <a:t>k</a:t>
            </a:r>
            <a:r>
              <a:rPr lang="zh-CN" altLang="en-US" b="0" i="0" dirty="0">
                <a:solidFill>
                  <a:srgbClr val="4D4D4D"/>
                </a:solidFill>
                <a:effectLst/>
                <a:latin typeface="-apple-system"/>
              </a:rPr>
              <a:t>次迭代执行</a:t>
            </a:r>
            <a:r>
              <a:rPr lang="en-US" altLang="zh-CN" b="0" i="0" dirty="0">
                <a:solidFill>
                  <a:srgbClr val="4D4D4D"/>
                </a:solidFill>
                <a:effectLst/>
                <a:latin typeface="-apple-system"/>
              </a:rPr>
              <a:t>bagging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4D4D4D"/>
                </a:solidFill>
                <a:effectLst/>
                <a:latin typeface="-apple-system"/>
              </a:rPr>
              <a:t>Seed</a:t>
            </a:r>
            <a:r>
              <a:rPr lang="zh-CN" altLang="en-US" b="0" i="0" dirty="0">
                <a:solidFill>
                  <a:srgbClr val="4D4D4D"/>
                </a:solidFill>
                <a:effectLst/>
                <a:latin typeface="-apple-system"/>
              </a:rPr>
              <a:t>：种子</a:t>
            </a:r>
            <a:endParaRPr lang="en-US" altLang="zh-CN" b="0" i="0" dirty="0">
              <a:solidFill>
                <a:srgbClr val="4D4D4D"/>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6A737D"/>
                </a:solidFill>
                <a:effectLst/>
                <a:latin typeface="SFMono-Regular"/>
              </a:rPr>
              <a:t>LGB</a:t>
            </a:r>
            <a:r>
              <a:rPr lang="zh-CN" altLang="en-US" b="0" i="0" dirty="0">
                <a:solidFill>
                  <a:srgbClr val="6A737D"/>
                </a:solidFill>
                <a:effectLst/>
                <a:latin typeface="SFMono-Regular"/>
              </a:rPr>
              <a:t>单模线下</a:t>
            </a:r>
            <a:r>
              <a:rPr lang="en-US" altLang="zh-CN" b="0" i="0" dirty="0" err="1">
                <a:solidFill>
                  <a:srgbClr val="6A737D"/>
                </a:solidFill>
                <a:effectLst/>
                <a:latin typeface="SFMono-Regular"/>
              </a:rPr>
              <a:t>auc</a:t>
            </a:r>
            <a:r>
              <a:rPr lang="en-US" altLang="zh-CN" b="0" i="0" dirty="0">
                <a:solidFill>
                  <a:srgbClr val="6A737D"/>
                </a:solidFill>
                <a:effectLst/>
                <a:latin typeface="SFMono-Regular"/>
              </a:rPr>
              <a:t> 0.9578656266391324 A</a:t>
            </a:r>
            <a:r>
              <a:rPr lang="zh-CN" altLang="en-US" b="0" i="0" dirty="0">
                <a:solidFill>
                  <a:srgbClr val="6A737D"/>
                </a:solidFill>
                <a:effectLst/>
                <a:latin typeface="SFMono-Regular"/>
              </a:rPr>
              <a:t>榜</a:t>
            </a:r>
            <a:r>
              <a:rPr lang="en-US" altLang="zh-CN" b="0" i="0" dirty="0">
                <a:solidFill>
                  <a:srgbClr val="6A737D"/>
                </a:solidFill>
                <a:effectLst/>
                <a:latin typeface="SFMono-Regular"/>
              </a:rPr>
              <a:t>698.5 B</a:t>
            </a:r>
            <a:r>
              <a:rPr lang="zh-CN" altLang="en-US" b="0" i="0" dirty="0">
                <a:solidFill>
                  <a:srgbClr val="6A737D"/>
                </a:solidFill>
                <a:effectLst/>
                <a:latin typeface="SFMono-Regular"/>
              </a:rPr>
              <a:t>榜</a:t>
            </a:r>
            <a:r>
              <a:rPr lang="en-US" altLang="zh-CN" b="0" i="0" dirty="0">
                <a:solidFill>
                  <a:srgbClr val="6A737D"/>
                </a:solidFill>
                <a:effectLst/>
                <a:latin typeface="SFMono-Regular"/>
              </a:rPr>
              <a:t>828.5</a:t>
            </a:r>
            <a:endParaRPr lang="zh-CN" altLang="en-US" b="0"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40</a:t>
            </a:fld>
            <a:endParaRPr lang="zh-CN" altLang="en-US" dirty="0"/>
          </a:p>
        </p:txBody>
      </p:sp>
    </p:spTree>
    <p:extLst>
      <p:ext uri="{BB962C8B-B14F-4D97-AF65-F5344CB8AC3E}">
        <p14:creationId xmlns:p14="http://schemas.microsoft.com/office/powerpoint/2010/main" val="2620675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41</a:t>
            </a:fld>
            <a:endParaRPr lang="zh-CN" altLang="en-US" dirty="0"/>
          </a:p>
        </p:txBody>
      </p:sp>
    </p:spTree>
    <p:extLst>
      <p:ext uri="{BB962C8B-B14F-4D97-AF65-F5344CB8AC3E}">
        <p14:creationId xmlns:p14="http://schemas.microsoft.com/office/powerpoint/2010/main" val="38377262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42</a:t>
            </a:fld>
            <a:endParaRPr lang="zh-CN" altLang="en-US" dirty="0"/>
          </a:p>
        </p:txBody>
      </p:sp>
    </p:spTree>
    <p:extLst>
      <p:ext uri="{BB962C8B-B14F-4D97-AF65-F5344CB8AC3E}">
        <p14:creationId xmlns:p14="http://schemas.microsoft.com/office/powerpoint/2010/main" val="22804582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t>43</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84016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t>它是文本挖掘领域的一个分支，是文本检索、文档比较、摘要生成、文档分类和聚类等文本挖掘研究的基础性工作。</a:t>
            </a:r>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4</a:t>
            </a:fld>
            <a:endParaRPr lang="zh-CN" altLang="en-US" dirty="0"/>
          </a:p>
        </p:txBody>
      </p:sp>
    </p:spTree>
    <p:extLst>
      <p:ext uri="{BB962C8B-B14F-4D97-AF65-F5344CB8AC3E}">
        <p14:creationId xmlns:p14="http://schemas.microsoft.com/office/powerpoint/2010/main" val="2742032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5</a:t>
            </a:fld>
            <a:endParaRPr lang="zh-CN" altLang="en-US" dirty="0"/>
          </a:p>
        </p:txBody>
      </p:sp>
    </p:spTree>
    <p:extLst>
      <p:ext uri="{BB962C8B-B14F-4D97-AF65-F5344CB8AC3E}">
        <p14:creationId xmlns:p14="http://schemas.microsoft.com/office/powerpoint/2010/main" val="2126132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6</a:t>
            </a:fld>
            <a:endParaRPr lang="zh-CN" altLang="en-US" dirty="0"/>
          </a:p>
        </p:txBody>
      </p:sp>
    </p:spTree>
    <p:extLst>
      <p:ext uri="{BB962C8B-B14F-4D97-AF65-F5344CB8AC3E}">
        <p14:creationId xmlns:p14="http://schemas.microsoft.com/office/powerpoint/2010/main" val="1204453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7</a:t>
            </a:fld>
            <a:endParaRPr lang="zh-CN" altLang="en-US" dirty="0"/>
          </a:p>
        </p:txBody>
      </p:sp>
    </p:spTree>
    <p:extLst>
      <p:ext uri="{BB962C8B-B14F-4D97-AF65-F5344CB8AC3E}">
        <p14:creationId xmlns:p14="http://schemas.microsoft.com/office/powerpoint/2010/main" val="886157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8</a:t>
            </a:fld>
            <a:endParaRPr lang="zh-CN" altLang="en-US" dirty="0"/>
          </a:p>
        </p:txBody>
      </p:sp>
    </p:spTree>
    <p:extLst>
      <p:ext uri="{BB962C8B-B14F-4D97-AF65-F5344CB8AC3E}">
        <p14:creationId xmlns:p14="http://schemas.microsoft.com/office/powerpoint/2010/main" val="1801809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9</a:t>
            </a:fld>
            <a:endParaRPr lang="zh-CN" altLang="en-US" dirty="0"/>
          </a:p>
        </p:txBody>
      </p:sp>
    </p:spTree>
    <p:extLst>
      <p:ext uri="{BB962C8B-B14F-4D97-AF65-F5344CB8AC3E}">
        <p14:creationId xmlns:p14="http://schemas.microsoft.com/office/powerpoint/2010/main" val="1235778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D402C3-0F73-4D43-9040-2E18A138EF8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B989100-7B4C-4417-A30E-3B65662386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0283778-FE39-4353-B4B6-C807A5746383}"/>
              </a:ext>
            </a:extLst>
          </p:cNvPr>
          <p:cNvSpPr>
            <a:spLocks noGrp="1"/>
          </p:cNvSpPr>
          <p:nvPr>
            <p:ph type="dt" sz="half" idx="10"/>
          </p:nvPr>
        </p:nvSpPr>
        <p:spPr/>
        <p:txBody>
          <a:bodyPr/>
          <a:lstStyle/>
          <a:p>
            <a:fld id="{3B91E259-7F16-4D48-83DF-5C25E4000C09}" type="datetimeFigureOut">
              <a:rPr lang="zh-CN" altLang="en-US" smtClean="0"/>
              <a:t>2020/12/9</a:t>
            </a:fld>
            <a:endParaRPr lang="zh-CN" altLang="en-US"/>
          </a:p>
        </p:txBody>
      </p:sp>
      <p:sp>
        <p:nvSpPr>
          <p:cNvPr id="5" name="页脚占位符 4">
            <a:extLst>
              <a:ext uri="{FF2B5EF4-FFF2-40B4-BE49-F238E27FC236}">
                <a16:creationId xmlns:a16="http://schemas.microsoft.com/office/drawing/2014/main" id="{11813CDD-BED0-4EF1-B578-5F3E29BB3DB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9176CCA-2527-44C4-A2F1-0E0ED128A954}"/>
              </a:ext>
            </a:extLst>
          </p:cNvPr>
          <p:cNvSpPr>
            <a:spLocks noGrp="1"/>
          </p:cNvSpPr>
          <p:nvPr>
            <p:ph type="sldNum" sz="quarter" idx="12"/>
          </p:nvPr>
        </p:nvSpPr>
        <p:spPr/>
        <p:txBody>
          <a:bodyPr/>
          <a:lstStyle/>
          <a:p>
            <a:fld id="{EFE105FE-96A4-496C-8405-5992BAE112CC}" type="slidenum">
              <a:rPr lang="zh-CN" altLang="en-US" smtClean="0"/>
              <a:t>‹#›</a:t>
            </a:fld>
            <a:endParaRPr lang="zh-CN" altLang="en-US"/>
          </a:p>
        </p:txBody>
      </p:sp>
    </p:spTree>
    <p:extLst>
      <p:ext uri="{BB962C8B-B14F-4D97-AF65-F5344CB8AC3E}">
        <p14:creationId xmlns:p14="http://schemas.microsoft.com/office/powerpoint/2010/main" val="170296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71BA3D-AEC3-4E01-9D76-861FD25B446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98B99F8-F061-45E5-9C9D-7AEE95D78C4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9A63DBA-66BE-43F8-9F27-E7E99F46F35E}"/>
              </a:ext>
            </a:extLst>
          </p:cNvPr>
          <p:cNvSpPr>
            <a:spLocks noGrp="1"/>
          </p:cNvSpPr>
          <p:nvPr>
            <p:ph type="dt" sz="half" idx="10"/>
          </p:nvPr>
        </p:nvSpPr>
        <p:spPr/>
        <p:txBody>
          <a:bodyPr/>
          <a:lstStyle/>
          <a:p>
            <a:fld id="{3B91E259-7F16-4D48-83DF-5C25E4000C09}" type="datetimeFigureOut">
              <a:rPr lang="zh-CN" altLang="en-US" smtClean="0"/>
              <a:t>2020/12/9</a:t>
            </a:fld>
            <a:endParaRPr lang="zh-CN" altLang="en-US"/>
          </a:p>
        </p:txBody>
      </p:sp>
      <p:sp>
        <p:nvSpPr>
          <p:cNvPr id="5" name="页脚占位符 4">
            <a:extLst>
              <a:ext uri="{FF2B5EF4-FFF2-40B4-BE49-F238E27FC236}">
                <a16:creationId xmlns:a16="http://schemas.microsoft.com/office/drawing/2014/main" id="{8F0416CC-F3D2-4031-9D1D-2A671616F9C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78A80D1-A564-4B4F-BD61-68452709E78A}"/>
              </a:ext>
            </a:extLst>
          </p:cNvPr>
          <p:cNvSpPr>
            <a:spLocks noGrp="1"/>
          </p:cNvSpPr>
          <p:nvPr>
            <p:ph type="sldNum" sz="quarter" idx="12"/>
          </p:nvPr>
        </p:nvSpPr>
        <p:spPr/>
        <p:txBody>
          <a:bodyPr/>
          <a:lstStyle/>
          <a:p>
            <a:fld id="{EFE105FE-96A4-496C-8405-5992BAE112CC}" type="slidenum">
              <a:rPr lang="zh-CN" altLang="en-US" smtClean="0"/>
              <a:t>‹#›</a:t>
            </a:fld>
            <a:endParaRPr lang="zh-CN" altLang="en-US"/>
          </a:p>
        </p:txBody>
      </p:sp>
    </p:spTree>
    <p:extLst>
      <p:ext uri="{BB962C8B-B14F-4D97-AF65-F5344CB8AC3E}">
        <p14:creationId xmlns:p14="http://schemas.microsoft.com/office/powerpoint/2010/main" val="2773869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14703C7-1287-407F-973E-EFCDCF22C80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105387B-59DC-4C36-83CE-AC6E4E6EAB38}"/>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50EA290-2775-4051-AB34-3E0B4798FAEB}"/>
              </a:ext>
            </a:extLst>
          </p:cNvPr>
          <p:cNvSpPr>
            <a:spLocks noGrp="1"/>
          </p:cNvSpPr>
          <p:nvPr>
            <p:ph type="dt" sz="half" idx="10"/>
          </p:nvPr>
        </p:nvSpPr>
        <p:spPr/>
        <p:txBody>
          <a:bodyPr/>
          <a:lstStyle/>
          <a:p>
            <a:fld id="{3B91E259-7F16-4D48-83DF-5C25E4000C09}" type="datetimeFigureOut">
              <a:rPr lang="zh-CN" altLang="en-US" smtClean="0"/>
              <a:t>2020/12/9</a:t>
            </a:fld>
            <a:endParaRPr lang="zh-CN" altLang="en-US"/>
          </a:p>
        </p:txBody>
      </p:sp>
      <p:sp>
        <p:nvSpPr>
          <p:cNvPr id="5" name="页脚占位符 4">
            <a:extLst>
              <a:ext uri="{FF2B5EF4-FFF2-40B4-BE49-F238E27FC236}">
                <a16:creationId xmlns:a16="http://schemas.microsoft.com/office/drawing/2014/main" id="{2CC11B97-1924-494D-AF7F-16BE82FB36E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107BA8E-8D87-4D59-87D8-BE54B465FE8B}"/>
              </a:ext>
            </a:extLst>
          </p:cNvPr>
          <p:cNvSpPr>
            <a:spLocks noGrp="1"/>
          </p:cNvSpPr>
          <p:nvPr>
            <p:ph type="sldNum" sz="quarter" idx="12"/>
          </p:nvPr>
        </p:nvSpPr>
        <p:spPr/>
        <p:txBody>
          <a:bodyPr/>
          <a:lstStyle/>
          <a:p>
            <a:fld id="{EFE105FE-96A4-496C-8405-5992BAE112CC}" type="slidenum">
              <a:rPr lang="zh-CN" altLang="en-US" smtClean="0"/>
              <a:t>‹#›</a:t>
            </a:fld>
            <a:endParaRPr lang="zh-CN" altLang="en-US"/>
          </a:p>
        </p:txBody>
      </p:sp>
    </p:spTree>
    <p:extLst>
      <p:ext uri="{BB962C8B-B14F-4D97-AF65-F5344CB8AC3E}">
        <p14:creationId xmlns:p14="http://schemas.microsoft.com/office/powerpoint/2010/main" val="2669760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封面样式2-首页3">
    <p:spTree>
      <p:nvGrpSpPr>
        <p:cNvPr id="1" name=""/>
        <p:cNvGrpSpPr/>
        <p:nvPr/>
      </p:nvGrpSpPr>
      <p:grpSpPr>
        <a:xfrm>
          <a:off x="0" y="0"/>
          <a:ext cx="0" cy="0"/>
          <a:chOff x="0" y="0"/>
          <a:chExt cx="0" cy="0"/>
        </a:xfrm>
      </p:grpSpPr>
      <p:sp>
        <p:nvSpPr>
          <p:cNvPr id="33" name="PA-矩形 7">
            <a:extLst>
              <a:ext uri="{FF2B5EF4-FFF2-40B4-BE49-F238E27FC236}">
                <a16:creationId xmlns:a16="http://schemas.microsoft.com/office/drawing/2014/main" id="{F617AE56-2DFD-4B3C-9381-5F4B6AA7F4D0}"/>
              </a:ext>
            </a:extLst>
          </p:cNvPr>
          <p:cNvSpPr/>
          <p:nvPr userDrawn="1">
            <p:custDataLst>
              <p:tags r:id="rId1"/>
            </p:custData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9" name="任意多边形: 形状 118">
            <a:extLst>
              <a:ext uri="{FF2B5EF4-FFF2-40B4-BE49-F238E27FC236}">
                <a16:creationId xmlns:a16="http://schemas.microsoft.com/office/drawing/2014/main" id="{2598B5BD-9CE3-4414-BCF1-860652297EE0}"/>
              </a:ext>
            </a:extLst>
          </p:cNvPr>
          <p:cNvSpPr/>
          <p:nvPr userDrawn="1"/>
        </p:nvSpPr>
        <p:spPr>
          <a:xfrm rot="1916941">
            <a:off x="-628945" y="-604401"/>
            <a:ext cx="12918999" cy="10347422"/>
          </a:xfrm>
          <a:custGeom>
            <a:avLst/>
            <a:gdLst>
              <a:gd name="connsiteX0" fmla="*/ 3910821 w 12918999"/>
              <a:gd name="connsiteY0" fmla="*/ 3392979 h 10347422"/>
              <a:gd name="connsiteX1" fmla="*/ 10262073 w 12918999"/>
              <a:gd name="connsiteY1" fmla="*/ 135295 h 10347422"/>
              <a:gd name="connsiteX2" fmla="*/ 10593809 w 12918999"/>
              <a:gd name="connsiteY2" fmla="*/ 0 h 10347422"/>
              <a:gd name="connsiteX3" fmla="*/ 12918999 w 12918999"/>
              <a:gd name="connsiteY3" fmla="*/ 3728462 h 10347422"/>
              <a:gd name="connsiteX4" fmla="*/ 11966464 w 12918999"/>
              <a:gd name="connsiteY4" fmla="*/ 4224159 h 10347422"/>
              <a:gd name="connsiteX5" fmla="*/ 3050273 w 12918999"/>
              <a:gd name="connsiteY5" fmla="*/ 10050202 h 10347422"/>
              <a:gd name="connsiteX6" fmla="*/ 2678241 w 12918999"/>
              <a:gd name="connsiteY6" fmla="*/ 10347422 h 10347422"/>
              <a:gd name="connsiteX7" fmla="*/ 0 w 12918999"/>
              <a:gd name="connsiteY7" fmla="*/ 6052840 h 10347422"/>
              <a:gd name="connsiteX8" fmla="*/ 4301 w 12918999"/>
              <a:gd name="connsiteY8" fmla="*/ 6049545 h 10347422"/>
              <a:gd name="connsiteX9" fmla="*/ 3049697 w 12918999"/>
              <a:gd name="connsiteY9" fmla="*/ 3931365 h 10347422"/>
              <a:gd name="connsiteX10" fmla="*/ 3910821 w 12918999"/>
              <a:gd name="connsiteY10" fmla="*/ 3392979 h 10347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18999" h="10347422">
                <a:moveTo>
                  <a:pt x="3910821" y="3392979"/>
                </a:moveTo>
                <a:cubicBezTo>
                  <a:pt x="5934272" y="2157348"/>
                  <a:pt x="8056184" y="1066634"/>
                  <a:pt x="10262073" y="135295"/>
                </a:cubicBezTo>
                <a:lnTo>
                  <a:pt x="10593809" y="0"/>
                </a:lnTo>
                <a:lnTo>
                  <a:pt x="12918999" y="3728462"/>
                </a:lnTo>
                <a:lnTo>
                  <a:pt x="11966464" y="4224159"/>
                </a:lnTo>
                <a:cubicBezTo>
                  <a:pt x="8816355" y="5904658"/>
                  <a:pt x="5833798" y="7857148"/>
                  <a:pt x="3050273" y="10050202"/>
                </a:cubicBezTo>
                <a:lnTo>
                  <a:pt x="2678241" y="10347422"/>
                </a:lnTo>
                <a:lnTo>
                  <a:pt x="0" y="6052840"/>
                </a:lnTo>
                <a:lnTo>
                  <a:pt x="4301" y="6049545"/>
                </a:lnTo>
                <a:cubicBezTo>
                  <a:pt x="990558" y="5305797"/>
                  <a:pt x="2006380" y="4599047"/>
                  <a:pt x="3049697" y="3931365"/>
                </a:cubicBezTo>
                <a:cubicBezTo>
                  <a:pt x="3334701" y="3748973"/>
                  <a:pt x="3621756" y="3569497"/>
                  <a:pt x="3910821" y="3392979"/>
                </a:cubicBezTo>
                <a:close/>
              </a:path>
            </a:pathLst>
          </a:custGeom>
          <a:gradFill>
            <a:gsLst>
              <a:gs pos="0">
                <a:schemeClr val="bg1">
                  <a:alpha val="0"/>
                </a:schemeClr>
              </a:gs>
              <a:gs pos="100000">
                <a:schemeClr val="accent2">
                  <a:alpha val="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06" name="任意多边形: 形状 105">
            <a:extLst>
              <a:ext uri="{FF2B5EF4-FFF2-40B4-BE49-F238E27FC236}">
                <a16:creationId xmlns:a16="http://schemas.microsoft.com/office/drawing/2014/main" id="{71EDBCA9-8B80-4A76-9586-83EE76079DF6}"/>
              </a:ext>
            </a:extLst>
          </p:cNvPr>
          <p:cNvSpPr/>
          <p:nvPr userDrawn="1"/>
        </p:nvSpPr>
        <p:spPr>
          <a:xfrm rot="2885786">
            <a:off x="1087929" y="-2969595"/>
            <a:ext cx="10843749" cy="12155155"/>
          </a:xfrm>
          <a:custGeom>
            <a:avLst/>
            <a:gdLst>
              <a:gd name="connsiteX0" fmla="*/ 6051751 w 10843749"/>
              <a:gd name="connsiteY0" fmla="*/ 1433305 h 12155155"/>
              <a:gd name="connsiteX1" fmla="*/ 6837805 w 10843749"/>
              <a:gd name="connsiteY1" fmla="*/ 587393 h 12155155"/>
              <a:gd name="connsiteX2" fmla="*/ 7410328 w 10843749"/>
              <a:gd name="connsiteY2" fmla="*/ 0 h 12155155"/>
              <a:gd name="connsiteX3" fmla="*/ 10843749 w 10843749"/>
              <a:gd name="connsiteY3" fmla="*/ 3081016 h 12155155"/>
              <a:gd name="connsiteX4" fmla="*/ 2700969 w 10843749"/>
              <a:gd name="connsiteY4" fmla="*/ 12155155 h 12155155"/>
              <a:gd name="connsiteX5" fmla="*/ 0 w 10843749"/>
              <a:gd name="connsiteY5" fmla="*/ 9731411 h 12155155"/>
              <a:gd name="connsiteX6" fmla="*/ 261077 w 10843749"/>
              <a:gd name="connsiteY6" fmla="*/ 9278934 h 12155155"/>
              <a:gd name="connsiteX7" fmla="*/ 6051751 w 10843749"/>
              <a:gd name="connsiteY7" fmla="*/ 1433305 h 1215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43749" h="12155155">
                <a:moveTo>
                  <a:pt x="6051751" y="1433305"/>
                </a:moveTo>
                <a:cubicBezTo>
                  <a:pt x="6310424" y="1148193"/>
                  <a:pt x="6572461" y="866201"/>
                  <a:pt x="6837805" y="587393"/>
                </a:cubicBezTo>
                <a:lnTo>
                  <a:pt x="7410328" y="0"/>
                </a:lnTo>
                <a:lnTo>
                  <a:pt x="10843749" y="3081016"/>
                </a:lnTo>
                <a:lnTo>
                  <a:pt x="2700969" y="12155155"/>
                </a:lnTo>
                <a:lnTo>
                  <a:pt x="0" y="9731411"/>
                </a:lnTo>
                <a:lnTo>
                  <a:pt x="261077" y="9278934"/>
                </a:lnTo>
                <a:cubicBezTo>
                  <a:pt x="1926385" y="6466781"/>
                  <a:pt x="3869211" y="3838947"/>
                  <a:pt x="6051751" y="1433305"/>
                </a:cubicBezTo>
                <a:close/>
              </a:path>
            </a:pathLst>
          </a:custGeom>
          <a:gradFill>
            <a:gsLst>
              <a:gs pos="0">
                <a:schemeClr val="bg1">
                  <a:alpha val="0"/>
                </a:schemeClr>
              </a:gs>
              <a:gs pos="100000">
                <a:schemeClr val="accent2">
                  <a:alpha val="1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8" name="任意多边形: 形状 117">
            <a:extLst>
              <a:ext uri="{FF2B5EF4-FFF2-40B4-BE49-F238E27FC236}">
                <a16:creationId xmlns:a16="http://schemas.microsoft.com/office/drawing/2014/main" id="{D3BDC8EB-D763-47E3-A6AE-FBF19E39A979}"/>
              </a:ext>
            </a:extLst>
          </p:cNvPr>
          <p:cNvSpPr/>
          <p:nvPr userDrawn="1"/>
        </p:nvSpPr>
        <p:spPr>
          <a:xfrm rot="1846855">
            <a:off x="-307281" y="-539696"/>
            <a:ext cx="12650822" cy="11532482"/>
          </a:xfrm>
          <a:custGeom>
            <a:avLst/>
            <a:gdLst>
              <a:gd name="connsiteX0" fmla="*/ 7956679 w 12650822"/>
              <a:gd name="connsiteY0" fmla="*/ 1195248 h 11532482"/>
              <a:gd name="connsiteX1" fmla="*/ 9978822 w 12650822"/>
              <a:gd name="connsiteY1" fmla="*/ 62012 h 11532482"/>
              <a:gd name="connsiteX2" fmla="*/ 10098991 w 12650822"/>
              <a:gd name="connsiteY2" fmla="*/ 0 h 11532482"/>
              <a:gd name="connsiteX3" fmla="*/ 12650822 w 12650822"/>
              <a:gd name="connsiteY3" fmla="*/ 4283979 h 11532482"/>
              <a:gd name="connsiteX4" fmla="*/ 12245569 w 12650822"/>
              <a:gd name="connsiteY4" fmla="*/ 4531370 h 11532482"/>
              <a:gd name="connsiteX5" fmla="*/ 3166697 w 12650822"/>
              <a:gd name="connsiteY5" fmla="*/ 11321300 h 11532482"/>
              <a:gd name="connsiteX6" fmla="*/ 2933905 w 12650822"/>
              <a:gd name="connsiteY6" fmla="*/ 11532482 h 11532482"/>
              <a:gd name="connsiteX7" fmla="*/ 1718627 w 12650822"/>
              <a:gd name="connsiteY7" fmla="*/ 9865697 h 11532482"/>
              <a:gd name="connsiteX8" fmla="*/ 0 w 12650822"/>
              <a:gd name="connsiteY8" fmla="*/ 6980488 h 11532482"/>
              <a:gd name="connsiteX9" fmla="*/ 22022 w 12650822"/>
              <a:gd name="connsiteY9" fmla="*/ 6960742 h 11532482"/>
              <a:gd name="connsiteX10" fmla="*/ 4718407 w 12650822"/>
              <a:gd name="connsiteY10" fmla="*/ 3273000 h 11532482"/>
              <a:gd name="connsiteX11" fmla="*/ 7956679 w 12650822"/>
              <a:gd name="connsiteY11" fmla="*/ 1195248 h 1153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50822" h="11532482">
                <a:moveTo>
                  <a:pt x="7956679" y="1195248"/>
                </a:moveTo>
                <a:cubicBezTo>
                  <a:pt x="8621077" y="803084"/>
                  <a:pt x="9295272" y="425195"/>
                  <a:pt x="9978822" y="62012"/>
                </a:cubicBezTo>
                <a:lnTo>
                  <a:pt x="10098991" y="0"/>
                </a:lnTo>
                <a:lnTo>
                  <a:pt x="12650822" y="4283979"/>
                </a:lnTo>
                <a:lnTo>
                  <a:pt x="12245569" y="4531370"/>
                </a:lnTo>
                <a:cubicBezTo>
                  <a:pt x="9012618" y="6531229"/>
                  <a:pt x="5974903" y="8805712"/>
                  <a:pt x="3166697" y="11321300"/>
                </a:cubicBezTo>
                <a:lnTo>
                  <a:pt x="2933905" y="11532482"/>
                </a:lnTo>
                <a:lnTo>
                  <a:pt x="1718627" y="9865697"/>
                </a:lnTo>
                <a:lnTo>
                  <a:pt x="0" y="6980488"/>
                </a:lnTo>
                <a:lnTo>
                  <a:pt x="22022" y="6960742"/>
                </a:lnTo>
                <a:cubicBezTo>
                  <a:pt x="1511041" y="5644986"/>
                  <a:pt x="3079104" y="4413194"/>
                  <a:pt x="4718407" y="3273000"/>
                </a:cubicBezTo>
                <a:cubicBezTo>
                  <a:pt x="5769244" y="2542106"/>
                  <a:pt x="6849352" y="1848853"/>
                  <a:pt x="7956679" y="1195248"/>
                </a:cubicBezTo>
                <a:close/>
              </a:path>
            </a:pathLst>
          </a:custGeom>
          <a:gradFill>
            <a:gsLst>
              <a:gs pos="0">
                <a:schemeClr val="bg1">
                  <a:alpha val="3000"/>
                </a:schemeClr>
              </a:gs>
              <a:gs pos="100000">
                <a:schemeClr val="accent2">
                  <a:alpha val="1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49" name="任意多边形: 形状 83">
            <a:extLst>
              <a:ext uri="{FF2B5EF4-FFF2-40B4-BE49-F238E27FC236}">
                <a16:creationId xmlns:a16="http://schemas.microsoft.com/office/drawing/2014/main" id="{BF5A8484-2D5B-4F59-A3A8-5B9369A9154A}"/>
              </a:ext>
            </a:extLst>
          </p:cNvPr>
          <p:cNvSpPr/>
          <p:nvPr userDrawn="1"/>
        </p:nvSpPr>
        <p:spPr>
          <a:xfrm>
            <a:off x="-1" y="2998308"/>
            <a:ext cx="12191999" cy="3656014"/>
          </a:xfrm>
          <a:custGeom>
            <a:avLst/>
            <a:gdLst>
              <a:gd name="connsiteX0" fmla="*/ 6096002 w 12191999"/>
              <a:gd name="connsiteY0" fmla="*/ 0 h 3656014"/>
              <a:gd name="connsiteX1" fmla="*/ 11517301 w 12191999"/>
              <a:gd name="connsiteY1" fmla="*/ 568339 h 3656014"/>
              <a:gd name="connsiteX2" fmla="*/ 12191999 w 12191999"/>
              <a:gd name="connsiteY2" fmla="*/ 741496 h 3656014"/>
              <a:gd name="connsiteX3" fmla="*/ 12191999 w 12191999"/>
              <a:gd name="connsiteY3" fmla="*/ 3656014 h 3656014"/>
              <a:gd name="connsiteX4" fmla="*/ 0 w 12191999"/>
              <a:gd name="connsiteY4" fmla="*/ 3656014 h 3656014"/>
              <a:gd name="connsiteX5" fmla="*/ 0 w 12191999"/>
              <a:gd name="connsiteY5" fmla="*/ 741497 h 3656014"/>
              <a:gd name="connsiteX6" fmla="*/ 674702 w 12191999"/>
              <a:gd name="connsiteY6" fmla="*/ 568339 h 3656014"/>
              <a:gd name="connsiteX7" fmla="*/ 6096002 w 12191999"/>
              <a:gd name="connsiteY7" fmla="*/ 0 h 365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3656014">
                <a:moveTo>
                  <a:pt x="6096002" y="0"/>
                </a:moveTo>
                <a:cubicBezTo>
                  <a:pt x="8104174" y="0"/>
                  <a:pt x="9969760" y="209519"/>
                  <a:pt x="11517301" y="568339"/>
                </a:cubicBezTo>
                <a:lnTo>
                  <a:pt x="12191999" y="741496"/>
                </a:lnTo>
                <a:lnTo>
                  <a:pt x="12191999" y="3656014"/>
                </a:lnTo>
                <a:lnTo>
                  <a:pt x="0" y="3656014"/>
                </a:lnTo>
                <a:lnTo>
                  <a:pt x="0" y="741497"/>
                </a:lnTo>
                <a:lnTo>
                  <a:pt x="674702" y="568339"/>
                </a:lnTo>
                <a:cubicBezTo>
                  <a:pt x="2222243" y="209519"/>
                  <a:pt x="4087830" y="0"/>
                  <a:pt x="6096002" y="0"/>
                </a:cubicBezTo>
                <a:close/>
              </a:path>
            </a:pathLst>
          </a:custGeom>
          <a:solidFill>
            <a:schemeClr val="bg1"/>
          </a:solidFill>
          <a:ln>
            <a:noFill/>
          </a:ln>
          <a:effectLst>
            <a:outerShdw blurRad="381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lnSpc>
                <a:spcPct val="130000"/>
              </a:lnSpc>
            </a:pPr>
            <a:endParaRPr lang="zh-CN" altLang="en-US">
              <a:cs typeface="+mn-ea"/>
            </a:endParaRPr>
          </a:p>
        </p:txBody>
      </p:sp>
      <p:sp>
        <p:nvSpPr>
          <p:cNvPr id="50" name="任意多边形: 形状 83">
            <a:extLst>
              <a:ext uri="{FF2B5EF4-FFF2-40B4-BE49-F238E27FC236}">
                <a16:creationId xmlns:a16="http://schemas.microsoft.com/office/drawing/2014/main" id="{BF5A8484-2D5B-4F59-A3A8-5B9369A9154A}"/>
              </a:ext>
            </a:extLst>
          </p:cNvPr>
          <p:cNvSpPr/>
          <p:nvPr userDrawn="1"/>
        </p:nvSpPr>
        <p:spPr>
          <a:xfrm>
            <a:off x="-2" y="3019587"/>
            <a:ext cx="12191999" cy="3656014"/>
          </a:xfrm>
          <a:custGeom>
            <a:avLst/>
            <a:gdLst>
              <a:gd name="connsiteX0" fmla="*/ 6096002 w 12191999"/>
              <a:gd name="connsiteY0" fmla="*/ 0 h 3656014"/>
              <a:gd name="connsiteX1" fmla="*/ 11517301 w 12191999"/>
              <a:gd name="connsiteY1" fmla="*/ 568339 h 3656014"/>
              <a:gd name="connsiteX2" fmla="*/ 12191999 w 12191999"/>
              <a:gd name="connsiteY2" fmla="*/ 741496 h 3656014"/>
              <a:gd name="connsiteX3" fmla="*/ 12191999 w 12191999"/>
              <a:gd name="connsiteY3" fmla="*/ 3656014 h 3656014"/>
              <a:gd name="connsiteX4" fmla="*/ 0 w 12191999"/>
              <a:gd name="connsiteY4" fmla="*/ 3656014 h 3656014"/>
              <a:gd name="connsiteX5" fmla="*/ 0 w 12191999"/>
              <a:gd name="connsiteY5" fmla="*/ 741497 h 3656014"/>
              <a:gd name="connsiteX6" fmla="*/ 674702 w 12191999"/>
              <a:gd name="connsiteY6" fmla="*/ 568339 h 3656014"/>
              <a:gd name="connsiteX7" fmla="*/ 6096002 w 12191999"/>
              <a:gd name="connsiteY7" fmla="*/ 0 h 365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3656014">
                <a:moveTo>
                  <a:pt x="6096002" y="0"/>
                </a:moveTo>
                <a:cubicBezTo>
                  <a:pt x="8104174" y="0"/>
                  <a:pt x="9969760" y="209519"/>
                  <a:pt x="11517301" y="568339"/>
                </a:cubicBezTo>
                <a:lnTo>
                  <a:pt x="12191999" y="741496"/>
                </a:lnTo>
                <a:lnTo>
                  <a:pt x="12191999" y="3656014"/>
                </a:lnTo>
                <a:lnTo>
                  <a:pt x="0" y="3656014"/>
                </a:lnTo>
                <a:lnTo>
                  <a:pt x="0" y="741497"/>
                </a:lnTo>
                <a:lnTo>
                  <a:pt x="674702" y="568339"/>
                </a:lnTo>
                <a:cubicBezTo>
                  <a:pt x="2222243" y="209519"/>
                  <a:pt x="4087830" y="0"/>
                  <a:pt x="6096002" y="0"/>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lnSpc>
                <a:spcPct val="130000"/>
              </a:lnSpc>
            </a:pPr>
            <a:endParaRPr lang="zh-CN" altLang="en-US">
              <a:cs typeface="+mn-ea"/>
            </a:endParaRPr>
          </a:p>
        </p:txBody>
      </p:sp>
      <p:sp>
        <p:nvSpPr>
          <p:cNvPr id="102" name="任意多边形: 形状 101">
            <a:extLst>
              <a:ext uri="{FF2B5EF4-FFF2-40B4-BE49-F238E27FC236}">
                <a16:creationId xmlns:a16="http://schemas.microsoft.com/office/drawing/2014/main" id="{0EDC3667-87B7-4232-9F74-2F0E9CE7574F}"/>
              </a:ext>
            </a:extLst>
          </p:cNvPr>
          <p:cNvSpPr/>
          <p:nvPr userDrawn="1"/>
        </p:nvSpPr>
        <p:spPr>
          <a:xfrm rot="2676034">
            <a:off x="-1681418" y="5021332"/>
            <a:ext cx="3362838" cy="3410056"/>
          </a:xfrm>
          <a:custGeom>
            <a:avLst/>
            <a:gdLst>
              <a:gd name="connsiteX0" fmla="*/ 0 w 3362838"/>
              <a:gd name="connsiteY0" fmla="*/ 0 h 3410056"/>
              <a:gd name="connsiteX1" fmla="*/ 3362838 w 3362838"/>
              <a:gd name="connsiteY1" fmla="*/ 3410056 h 3410056"/>
              <a:gd name="connsiteX2" fmla="*/ 3362837 w 3362838"/>
              <a:gd name="connsiteY2" fmla="*/ 3410056 h 3410056"/>
              <a:gd name="connsiteX3" fmla="*/ 0 w 3362838"/>
              <a:gd name="connsiteY3" fmla="*/ 1 h 3410056"/>
            </a:gdLst>
            <a:ahLst/>
            <a:cxnLst>
              <a:cxn ang="0">
                <a:pos x="connsiteX0" y="connsiteY0"/>
              </a:cxn>
              <a:cxn ang="0">
                <a:pos x="connsiteX1" y="connsiteY1"/>
              </a:cxn>
              <a:cxn ang="0">
                <a:pos x="connsiteX2" y="connsiteY2"/>
              </a:cxn>
              <a:cxn ang="0">
                <a:pos x="connsiteX3" y="connsiteY3"/>
              </a:cxn>
            </a:cxnLst>
            <a:rect l="l" t="t" r="r" b="b"/>
            <a:pathLst>
              <a:path w="3362838" h="3410056">
                <a:moveTo>
                  <a:pt x="0" y="0"/>
                </a:moveTo>
                <a:lnTo>
                  <a:pt x="3362838" y="3410056"/>
                </a:lnTo>
                <a:lnTo>
                  <a:pt x="3362837" y="3410056"/>
                </a:lnTo>
                <a:lnTo>
                  <a:pt x="0" y="1"/>
                </a:lnTo>
                <a:close/>
              </a:path>
            </a:pathLst>
          </a:custGeom>
          <a:gradFill>
            <a:gsLst>
              <a:gs pos="0">
                <a:schemeClr val="bg1">
                  <a:alpha val="0"/>
                </a:schemeClr>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4" name="任意多边形: 形状 83">
            <a:extLst>
              <a:ext uri="{FF2B5EF4-FFF2-40B4-BE49-F238E27FC236}">
                <a16:creationId xmlns:a16="http://schemas.microsoft.com/office/drawing/2014/main" id="{BF5A8484-2D5B-4F59-A3A8-5B9369A9154A}"/>
              </a:ext>
            </a:extLst>
          </p:cNvPr>
          <p:cNvSpPr/>
          <p:nvPr userDrawn="1"/>
        </p:nvSpPr>
        <p:spPr>
          <a:xfrm>
            <a:off x="0" y="3201986"/>
            <a:ext cx="12191999" cy="3656014"/>
          </a:xfrm>
          <a:custGeom>
            <a:avLst/>
            <a:gdLst>
              <a:gd name="connsiteX0" fmla="*/ 6096002 w 12191999"/>
              <a:gd name="connsiteY0" fmla="*/ 0 h 3656014"/>
              <a:gd name="connsiteX1" fmla="*/ 11517301 w 12191999"/>
              <a:gd name="connsiteY1" fmla="*/ 568339 h 3656014"/>
              <a:gd name="connsiteX2" fmla="*/ 12191999 w 12191999"/>
              <a:gd name="connsiteY2" fmla="*/ 741496 h 3656014"/>
              <a:gd name="connsiteX3" fmla="*/ 12191999 w 12191999"/>
              <a:gd name="connsiteY3" fmla="*/ 3656014 h 3656014"/>
              <a:gd name="connsiteX4" fmla="*/ 0 w 12191999"/>
              <a:gd name="connsiteY4" fmla="*/ 3656014 h 3656014"/>
              <a:gd name="connsiteX5" fmla="*/ 0 w 12191999"/>
              <a:gd name="connsiteY5" fmla="*/ 741497 h 3656014"/>
              <a:gd name="connsiteX6" fmla="*/ 674702 w 12191999"/>
              <a:gd name="connsiteY6" fmla="*/ 568339 h 3656014"/>
              <a:gd name="connsiteX7" fmla="*/ 6096002 w 12191999"/>
              <a:gd name="connsiteY7" fmla="*/ 0 h 365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3656014">
                <a:moveTo>
                  <a:pt x="6096002" y="0"/>
                </a:moveTo>
                <a:cubicBezTo>
                  <a:pt x="8104174" y="0"/>
                  <a:pt x="9969760" y="209519"/>
                  <a:pt x="11517301" y="568339"/>
                </a:cubicBezTo>
                <a:lnTo>
                  <a:pt x="12191999" y="741496"/>
                </a:lnTo>
                <a:lnTo>
                  <a:pt x="12191999" y="3656014"/>
                </a:lnTo>
                <a:lnTo>
                  <a:pt x="0" y="3656014"/>
                </a:lnTo>
                <a:lnTo>
                  <a:pt x="0" y="741497"/>
                </a:lnTo>
                <a:lnTo>
                  <a:pt x="674702" y="568339"/>
                </a:lnTo>
                <a:cubicBezTo>
                  <a:pt x="2222243" y="209519"/>
                  <a:pt x="4087830" y="0"/>
                  <a:pt x="6096002" y="0"/>
                </a:cubicBezTo>
                <a:close/>
              </a:path>
            </a:pathLst>
          </a:custGeom>
          <a:solidFill>
            <a:schemeClr val="bg1"/>
          </a:solidFill>
          <a:ln>
            <a:noFill/>
          </a:ln>
          <a:effectLst>
            <a:outerShdw blurRad="381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lnSpc>
                <a:spcPct val="130000"/>
              </a:lnSpc>
            </a:pPr>
            <a:endParaRPr lang="zh-CN" altLang="en-US">
              <a:cs typeface="+mn-ea"/>
            </a:endParaRPr>
          </a:p>
        </p:txBody>
      </p:sp>
      <p:sp>
        <p:nvSpPr>
          <p:cNvPr id="48" name="标题 47">
            <a:extLst>
              <a:ext uri="{FF2B5EF4-FFF2-40B4-BE49-F238E27FC236}">
                <a16:creationId xmlns:a16="http://schemas.microsoft.com/office/drawing/2014/main" id="{253B7C5E-3F08-4EBF-9056-30949C85AEF8}"/>
              </a:ext>
            </a:extLst>
          </p:cNvPr>
          <p:cNvSpPr>
            <a:spLocks noGrp="1"/>
          </p:cNvSpPr>
          <p:nvPr userDrawn="1">
            <p:ph type="title" hasCustomPrompt="1"/>
          </p:nvPr>
        </p:nvSpPr>
        <p:spPr>
          <a:xfrm>
            <a:off x="515939" y="3758091"/>
            <a:ext cx="11160124" cy="1323439"/>
          </a:xfrm>
          <a:prstGeom prst="rect">
            <a:avLst/>
          </a:prstGeom>
          <a:noFill/>
        </p:spPr>
        <p:txBody>
          <a:bodyPr wrap="square" lIns="0" rtlCol="0">
            <a:spAutoFit/>
          </a:bodyPr>
          <a:lstStyle>
            <a:lvl1pPr algn="ctr">
              <a:lnSpc>
                <a:spcPct val="100000"/>
              </a:lnSpc>
              <a:defRPr lang="zh-CN" altLang="en-US" sz="4000" b="1" spc="100" dirty="0">
                <a:solidFill>
                  <a:schemeClr val="tx1"/>
                </a:solidFill>
                <a:latin typeface="+mn-ea"/>
                <a:ea typeface="+mn-ea"/>
                <a:cs typeface="+mn-ea"/>
              </a:defRPr>
            </a:lvl1pPr>
          </a:lstStyle>
          <a:p>
            <a:pPr marL="0" lvl="0"/>
            <a:r>
              <a:rPr lang="zh-CN" altLang="en-US" dirty="0"/>
              <a:t>北京理工大学</a:t>
            </a:r>
            <a:br>
              <a:rPr lang="zh-CN" altLang="en-US" dirty="0"/>
            </a:br>
            <a:r>
              <a:rPr lang="zh-CN" altLang="en-US" dirty="0"/>
              <a:t>毕业设计论文答辩模板</a:t>
            </a:r>
          </a:p>
        </p:txBody>
      </p:sp>
      <p:sp>
        <p:nvSpPr>
          <p:cNvPr id="38" name="文本占位符 53">
            <a:extLst>
              <a:ext uri="{FF2B5EF4-FFF2-40B4-BE49-F238E27FC236}">
                <a16:creationId xmlns:a16="http://schemas.microsoft.com/office/drawing/2014/main" id="{6465F7BF-7316-4A2A-9ECF-AB9E637FFCF4}"/>
              </a:ext>
            </a:extLst>
          </p:cNvPr>
          <p:cNvSpPr>
            <a:spLocks noGrp="1"/>
          </p:cNvSpPr>
          <p:nvPr userDrawn="1">
            <p:ph type="body" sz="quarter" idx="16" hasCustomPrompt="1"/>
          </p:nvPr>
        </p:nvSpPr>
        <p:spPr>
          <a:xfrm>
            <a:off x="4063320" y="5540739"/>
            <a:ext cx="4065361" cy="344710"/>
          </a:xfrm>
          <a:prstGeom prst="rect">
            <a:avLst/>
          </a:prstGeom>
          <a:noFill/>
        </p:spPr>
        <p:txBody>
          <a:bodyPr wrap="square" lIns="0" rtlCol="0" anchor="ctr" anchorCtr="0">
            <a:spAutoFit/>
          </a:bodyPr>
          <a:lstStyle>
            <a:lvl1pPr marL="0" indent="0" algn="ctr">
              <a:lnSpc>
                <a:spcPct val="130000"/>
              </a:lnSpc>
              <a:buNone/>
              <a:defRPr lang="zh-CN" altLang="en-US" sz="1400" spc="100" smtClean="0">
                <a:solidFill>
                  <a:schemeClr val="tx1">
                    <a:lumMod val="85000"/>
                    <a:lumOff val="1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nSpc>
                <a:spcPct val="130000"/>
              </a:lnSpc>
            </a:pPr>
            <a:r>
              <a:rPr lang="zh-CN" altLang="en-US" dirty="0"/>
              <a:t>指导教师： </a:t>
            </a:r>
            <a:r>
              <a:rPr lang="en-US" altLang="zh-CN" dirty="0"/>
              <a:t>XXX	</a:t>
            </a:r>
            <a:r>
              <a:rPr lang="zh-CN" altLang="en-US" dirty="0"/>
              <a:t>答辩学生： 芃苇</a:t>
            </a:r>
          </a:p>
        </p:txBody>
      </p:sp>
      <p:cxnSp>
        <p:nvCxnSpPr>
          <p:cNvPr id="18" name="直接连接符 17">
            <a:extLst>
              <a:ext uri="{FF2B5EF4-FFF2-40B4-BE49-F238E27FC236}">
                <a16:creationId xmlns:a16="http://schemas.microsoft.com/office/drawing/2014/main" id="{598AF966-7C79-45DC-9C70-AB081DBECE7D}"/>
              </a:ext>
            </a:extLst>
          </p:cNvPr>
          <p:cNvCxnSpPr>
            <a:cxnSpLocks/>
          </p:cNvCxnSpPr>
          <p:nvPr userDrawn="1"/>
        </p:nvCxnSpPr>
        <p:spPr>
          <a:xfrm>
            <a:off x="2108522" y="5295418"/>
            <a:ext cx="797495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866200" y="944838"/>
            <a:ext cx="4510874" cy="1262604"/>
          </a:xfrm>
          <a:prstGeom prst="rect">
            <a:avLst/>
          </a:prstGeom>
        </p:spPr>
      </p:pic>
      <p:sp>
        <p:nvSpPr>
          <p:cNvPr id="51" name="文本框 50"/>
          <p:cNvSpPr txBox="1"/>
          <p:nvPr userDrawn="1"/>
        </p:nvSpPr>
        <p:spPr>
          <a:xfrm>
            <a:off x="150844" y="6088688"/>
            <a:ext cx="2156520" cy="617431"/>
          </a:xfrm>
          <a:prstGeom prst="rect">
            <a:avLst/>
          </a:prstGeom>
          <a:noFill/>
          <a:ln>
            <a:noFill/>
          </a:ln>
        </p:spPr>
        <p:txBody>
          <a:bodyPr wrap="square" lIns="180000" tIns="180000" rIns="180000" bIns="180000" rtlCol="0">
            <a:spAutoFit/>
          </a:bodyPr>
          <a:lstStyle/>
          <a:p>
            <a:pPr marL="0" marR="0" lvl="0" indent="0" algn="l" defTabSz="914400" rtl="0" eaLnBrk="0" fontAlgn="base" latinLnBrk="0" hangingPunct="0">
              <a:lnSpc>
                <a:spcPct val="130000"/>
              </a:lnSpc>
              <a:spcBef>
                <a:spcPct val="0"/>
              </a:spcBef>
              <a:spcAft>
                <a:spcPct val="0"/>
              </a:spcAft>
              <a:buClrTx/>
              <a:buSzTx/>
              <a:buFontTx/>
              <a:buNone/>
              <a:tabLst/>
              <a:defRPr/>
            </a:pPr>
            <a:r>
              <a:rPr lang="en-US" altLang="zh-CN" sz="1400" b="1" i="0" spc="100" dirty="0">
                <a:solidFill>
                  <a:schemeClr val="accent3"/>
                </a:solidFill>
                <a:latin typeface="+mn-ea"/>
                <a:ea typeface="+mn-ea"/>
              </a:rPr>
              <a:t>BIT</a:t>
            </a:r>
            <a:r>
              <a:rPr lang="en-US" altLang="zh-CN" sz="1400" b="0" i="0" spc="100" baseline="0" dirty="0">
                <a:solidFill>
                  <a:schemeClr val="accent3"/>
                </a:solidFill>
                <a:latin typeface="+mn-ea"/>
              </a:rPr>
              <a:t> </a:t>
            </a:r>
            <a:r>
              <a:rPr lang="en-US" altLang="zh-CN" sz="1400" b="1" i="0" spc="100" baseline="0" dirty="0">
                <a:solidFill>
                  <a:schemeClr val="accent3"/>
                </a:solidFill>
                <a:latin typeface="+mn-ea"/>
              </a:rPr>
              <a:t>|</a:t>
            </a:r>
            <a:r>
              <a:rPr lang="en-US" altLang="zh-CN" sz="1400" b="0" i="0" spc="100" baseline="0" dirty="0">
                <a:solidFill>
                  <a:schemeClr val="accent3"/>
                </a:solidFill>
                <a:latin typeface="+mn-ea"/>
              </a:rPr>
              <a:t> </a:t>
            </a:r>
            <a:r>
              <a:rPr lang="en-US" altLang="zh-CN" sz="1400" b="1" i="0" spc="100" baseline="0" dirty="0">
                <a:solidFill>
                  <a:schemeClr val="accent3"/>
                </a:solidFill>
                <a:latin typeface="+mn-ea"/>
              </a:rPr>
              <a:t>SINCE 1940</a:t>
            </a:r>
            <a:endParaRPr lang="zh-CN" altLang="en-US" sz="1400" b="1" i="0" spc="100" dirty="0">
              <a:solidFill>
                <a:schemeClr val="accent3"/>
              </a:solidFill>
              <a:latin typeface="微软雅黑 Light" panose="020B0502040204020203" pitchFamily="34" charset="-122"/>
              <a:ea typeface="微软雅黑 Light" panose="020B0502040204020203" pitchFamily="34" charset="-122"/>
            </a:endParaRPr>
          </a:p>
        </p:txBody>
      </p:sp>
      <p:grpSp>
        <p:nvGrpSpPr>
          <p:cNvPr id="52" name="组合 51"/>
          <p:cNvGrpSpPr/>
          <p:nvPr userDrawn="1"/>
        </p:nvGrpSpPr>
        <p:grpSpPr>
          <a:xfrm>
            <a:off x="10083479" y="6315185"/>
            <a:ext cx="1765866" cy="192031"/>
            <a:chOff x="598941" y="6399999"/>
            <a:chExt cx="2542613" cy="276499"/>
          </a:xfrm>
          <a:solidFill>
            <a:schemeClr val="bg1">
              <a:lumMod val="65000"/>
            </a:schemeClr>
          </a:solidFill>
        </p:grpSpPr>
        <p:grpSp>
          <p:nvGrpSpPr>
            <p:cNvPr id="53" name="组合 52">
              <a:extLst>
                <a:ext uri="{FF2B5EF4-FFF2-40B4-BE49-F238E27FC236}">
                  <a16:creationId xmlns:a16="http://schemas.microsoft.com/office/drawing/2014/main" id="{2B6AF4F4-F405-428E-ACB6-6C287CCD9962}"/>
                </a:ext>
              </a:extLst>
            </p:cNvPr>
            <p:cNvGrpSpPr/>
            <p:nvPr/>
          </p:nvGrpSpPr>
          <p:grpSpPr>
            <a:xfrm>
              <a:off x="2055693" y="6402621"/>
              <a:ext cx="1085861" cy="270805"/>
              <a:chOff x="10340336" y="2247899"/>
              <a:chExt cx="2724438" cy="679451"/>
            </a:xfrm>
            <a:grpFill/>
          </p:grpSpPr>
          <p:sp>
            <p:nvSpPr>
              <p:cNvPr id="89" name="Freeform 5">
                <a:extLst>
                  <a:ext uri="{FF2B5EF4-FFF2-40B4-BE49-F238E27FC236}">
                    <a16:creationId xmlns:a16="http://schemas.microsoft.com/office/drawing/2014/main" id="{7EF8326A-A460-4F1F-A35E-22F6C0E02782}"/>
                  </a:ext>
                </a:extLst>
              </p:cNvPr>
              <p:cNvSpPr>
                <a:spLocks/>
              </p:cNvSpPr>
              <p:nvPr/>
            </p:nvSpPr>
            <p:spPr bwMode="auto">
              <a:xfrm>
                <a:off x="11868131" y="2285206"/>
                <a:ext cx="534988" cy="603250"/>
              </a:xfrm>
              <a:custGeom>
                <a:avLst/>
                <a:gdLst>
                  <a:gd name="T0" fmla="*/ 41 w 125"/>
                  <a:gd name="T1" fmla="*/ 16 h 142"/>
                  <a:gd name="T2" fmla="*/ 49 w 125"/>
                  <a:gd name="T3" fmla="*/ 3 h 142"/>
                  <a:gd name="T4" fmla="*/ 62 w 125"/>
                  <a:gd name="T5" fmla="*/ 20 h 142"/>
                  <a:gd name="T6" fmla="*/ 64 w 125"/>
                  <a:gd name="T7" fmla="*/ 33 h 142"/>
                  <a:gd name="T8" fmla="*/ 50 w 125"/>
                  <a:gd name="T9" fmla="*/ 34 h 142"/>
                  <a:gd name="T10" fmla="*/ 58 w 125"/>
                  <a:gd name="T11" fmla="*/ 58 h 142"/>
                  <a:gd name="T12" fmla="*/ 75 w 125"/>
                  <a:gd name="T13" fmla="*/ 59 h 142"/>
                  <a:gd name="T14" fmla="*/ 71 w 125"/>
                  <a:gd name="T15" fmla="*/ 50 h 142"/>
                  <a:gd name="T16" fmla="*/ 81 w 125"/>
                  <a:gd name="T17" fmla="*/ 47 h 142"/>
                  <a:gd name="T18" fmla="*/ 65 w 125"/>
                  <a:gd name="T19" fmla="*/ 42 h 142"/>
                  <a:gd name="T20" fmla="*/ 63 w 125"/>
                  <a:gd name="T21" fmla="*/ 37 h 142"/>
                  <a:gd name="T22" fmla="*/ 85 w 125"/>
                  <a:gd name="T23" fmla="*/ 27 h 142"/>
                  <a:gd name="T24" fmla="*/ 93 w 125"/>
                  <a:gd name="T25" fmla="*/ 2 h 142"/>
                  <a:gd name="T26" fmla="*/ 99 w 125"/>
                  <a:gd name="T27" fmla="*/ 5 h 142"/>
                  <a:gd name="T28" fmla="*/ 111 w 125"/>
                  <a:gd name="T29" fmla="*/ 30 h 142"/>
                  <a:gd name="T30" fmla="*/ 102 w 125"/>
                  <a:gd name="T31" fmla="*/ 34 h 142"/>
                  <a:gd name="T32" fmla="*/ 95 w 125"/>
                  <a:gd name="T33" fmla="*/ 59 h 142"/>
                  <a:gd name="T34" fmla="*/ 123 w 125"/>
                  <a:gd name="T35" fmla="*/ 61 h 142"/>
                  <a:gd name="T36" fmla="*/ 110 w 125"/>
                  <a:gd name="T37" fmla="*/ 71 h 142"/>
                  <a:gd name="T38" fmla="*/ 104 w 125"/>
                  <a:gd name="T39" fmla="*/ 82 h 142"/>
                  <a:gd name="T40" fmla="*/ 112 w 125"/>
                  <a:gd name="T41" fmla="*/ 134 h 142"/>
                  <a:gd name="T42" fmla="*/ 102 w 125"/>
                  <a:gd name="T43" fmla="*/ 140 h 142"/>
                  <a:gd name="T44" fmla="*/ 89 w 125"/>
                  <a:gd name="T45" fmla="*/ 123 h 142"/>
                  <a:gd name="T46" fmla="*/ 101 w 125"/>
                  <a:gd name="T47" fmla="*/ 128 h 142"/>
                  <a:gd name="T48" fmla="*/ 101 w 125"/>
                  <a:gd name="T49" fmla="*/ 92 h 142"/>
                  <a:gd name="T50" fmla="*/ 97 w 125"/>
                  <a:gd name="T51" fmla="*/ 99 h 142"/>
                  <a:gd name="T52" fmla="*/ 90 w 125"/>
                  <a:gd name="T53" fmla="*/ 103 h 142"/>
                  <a:gd name="T54" fmla="*/ 86 w 125"/>
                  <a:gd name="T55" fmla="*/ 110 h 142"/>
                  <a:gd name="T56" fmla="*/ 81 w 125"/>
                  <a:gd name="T57" fmla="*/ 120 h 142"/>
                  <a:gd name="T58" fmla="*/ 88 w 125"/>
                  <a:gd name="T59" fmla="*/ 71 h 142"/>
                  <a:gd name="T60" fmla="*/ 60 w 125"/>
                  <a:gd name="T61" fmla="*/ 87 h 142"/>
                  <a:gd name="T62" fmla="*/ 53 w 125"/>
                  <a:gd name="T63" fmla="*/ 89 h 142"/>
                  <a:gd name="T64" fmla="*/ 51 w 125"/>
                  <a:gd name="T65" fmla="*/ 128 h 142"/>
                  <a:gd name="T66" fmla="*/ 43 w 125"/>
                  <a:gd name="T67" fmla="*/ 134 h 142"/>
                  <a:gd name="T68" fmla="*/ 39 w 125"/>
                  <a:gd name="T69" fmla="*/ 107 h 142"/>
                  <a:gd name="T70" fmla="*/ 33 w 125"/>
                  <a:gd name="T71" fmla="*/ 114 h 142"/>
                  <a:gd name="T72" fmla="*/ 17 w 125"/>
                  <a:gd name="T73" fmla="*/ 108 h 142"/>
                  <a:gd name="T74" fmla="*/ 5 w 125"/>
                  <a:gd name="T75" fmla="*/ 81 h 142"/>
                  <a:gd name="T76" fmla="*/ 34 w 125"/>
                  <a:gd name="T77" fmla="*/ 56 h 142"/>
                  <a:gd name="T78" fmla="*/ 38 w 125"/>
                  <a:gd name="T79" fmla="*/ 33 h 142"/>
                  <a:gd name="T80" fmla="*/ 22 w 125"/>
                  <a:gd name="T81" fmla="*/ 55 h 142"/>
                  <a:gd name="T82" fmla="*/ 14 w 125"/>
                  <a:gd name="T83" fmla="*/ 55 h 142"/>
                  <a:gd name="T84" fmla="*/ 11 w 125"/>
                  <a:gd name="T85" fmla="*/ 36 h 142"/>
                  <a:gd name="T86" fmla="*/ 32 w 125"/>
                  <a:gd name="T87" fmla="*/ 22 h 142"/>
                  <a:gd name="T88" fmla="*/ 28 w 125"/>
                  <a:gd name="T8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42">
                    <a:moveTo>
                      <a:pt x="28" y="33"/>
                    </a:moveTo>
                    <a:cubicBezTo>
                      <a:pt x="35" y="29"/>
                      <a:pt x="41" y="25"/>
                      <a:pt x="41" y="16"/>
                    </a:cubicBezTo>
                    <a:cubicBezTo>
                      <a:pt x="41" y="13"/>
                      <a:pt x="43" y="9"/>
                      <a:pt x="44" y="6"/>
                    </a:cubicBezTo>
                    <a:cubicBezTo>
                      <a:pt x="45" y="5"/>
                      <a:pt x="48" y="3"/>
                      <a:pt x="49" y="3"/>
                    </a:cubicBezTo>
                    <a:cubicBezTo>
                      <a:pt x="54" y="4"/>
                      <a:pt x="59" y="9"/>
                      <a:pt x="59" y="15"/>
                    </a:cubicBezTo>
                    <a:cubicBezTo>
                      <a:pt x="59" y="18"/>
                      <a:pt x="60" y="19"/>
                      <a:pt x="62" y="20"/>
                    </a:cubicBezTo>
                    <a:cubicBezTo>
                      <a:pt x="65" y="22"/>
                      <a:pt x="68" y="25"/>
                      <a:pt x="69" y="28"/>
                    </a:cubicBezTo>
                    <a:cubicBezTo>
                      <a:pt x="71" y="32"/>
                      <a:pt x="68" y="34"/>
                      <a:pt x="64" y="33"/>
                    </a:cubicBezTo>
                    <a:cubicBezTo>
                      <a:pt x="62" y="32"/>
                      <a:pt x="60" y="31"/>
                      <a:pt x="57" y="30"/>
                    </a:cubicBezTo>
                    <a:cubicBezTo>
                      <a:pt x="53" y="28"/>
                      <a:pt x="51" y="29"/>
                      <a:pt x="50" y="34"/>
                    </a:cubicBezTo>
                    <a:cubicBezTo>
                      <a:pt x="48" y="45"/>
                      <a:pt x="46" y="56"/>
                      <a:pt x="52" y="66"/>
                    </a:cubicBezTo>
                    <a:cubicBezTo>
                      <a:pt x="54" y="64"/>
                      <a:pt x="56" y="62"/>
                      <a:pt x="58" y="58"/>
                    </a:cubicBezTo>
                    <a:cubicBezTo>
                      <a:pt x="61" y="62"/>
                      <a:pt x="63" y="65"/>
                      <a:pt x="65" y="69"/>
                    </a:cubicBezTo>
                    <a:cubicBezTo>
                      <a:pt x="68" y="66"/>
                      <a:pt x="72" y="62"/>
                      <a:pt x="75" y="59"/>
                    </a:cubicBezTo>
                    <a:cubicBezTo>
                      <a:pt x="76" y="58"/>
                      <a:pt x="75" y="56"/>
                      <a:pt x="75" y="55"/>
                    </a:cubicBezTo>
                    <a:cubicBezTo>
                      <a:pt x="74" y="53"/>
                      <a:pt x="71" y="51"/>
                      <a:pt x="71" y="50"/>
                    </a:cubicBezTo>
                    <a:cubicBezTo>
                      <a:pt x="72" y="47"/>
                      <a:pt x="75" y="46"/>
                      <a:pt x="78" y="47"/>
                    </a:cubicBezTo>
                    <a:cubicBezTo>
                      <a:pt x="79" y="47"/>
                      <a:pt x="80" y="47"/>
                      <a:pt x="81" y="47"/>
                    </a:cubicBezTo>
                    <a:cubicBezTo>
                      <a:pt x="81" y="44"/>
                      <a:pt x="82" y="40"/>
                      <a:pt x="83" y="35"/>
                    </a:cubicBezTo>
                    <a:cubicBezTo>
                      <a:pt x="76" y="38"/>
                      <a:pt x="71" y="40"/>
                      <a:pt x="65" y="42"/>
                    </a:cubicBezTo>
                    <a:cubicBezTo>
                      <a:pt x="61" y="44"/>
                      <a:pt x="60" y="44"/>
                      <a:pt x="57" y="40"/>
                    </a:cubicBezTo>
                    <a:cubicBezTo>
                      <a:pt x="59" y="39"/>
                      <a:pt x="61" y="38"/>
                      <a:pt x="63" y="37"/>
                    </a:cubicBezTo>
                    <a:cubicBezTo>
                      <a:pt x="69" y="35"/>
                      <a:pt x="75" y="33"/>
                      <a:pt x="81" y="30"/>
                    </a:cubicBezTo>
                    <a:cubicBezTo>
                      <a:pt x="83" y="30"/>
                      <a:pt x="84" y="28"/>
                      <a:pt x="85" y="27"/>
                    </a:cubicBezTo>
                    <a:cubicBezTo>
                      <a:pt x="87" y="21"/>
                      <a:pt x="88" y="14"/>
                      <a:pt x="90" y="8"/>
                    </a:cubicBezTo>
                    <a:cubicBezTo>
                      <a:pt x="90" y="6"/>
                      <a:pt x="92" y="3"/>
                      <a:pt x="93" y="2"/>
                    </a:cubicBezTo>
                    <a:cubicBezTo>
                      <a:pt x="94" y="0"/>
                      <a:pt x="96" y="0"/>
                      <a:pt x="98" y="0"/>
                    </a:cubicBezTo>
                    <a:cubicBezTo>
                      <a:pt x="98" y="1"/>
                      <a:pt x="99" y="4"/>
                      <a:pt x="99" y="5"/>
                    </a:cubicBezTo>
                    <a:cubicBezTo>
                      <a:pt x="93" y="12"/>
                      <a:pt x="94" y="20"/>
                      <a:pt x="92" y="28"/>
                    </a:cubicBezTo>
                    <a:cubicBezTo>
                      <a:pt x="98" y="31"/>
                      <a:pt x="105" y="25"/>
                      <a:pt x="111" y="30"/>
                    </a:cubicBezTo>
                    <a:cubicBezTo>
                      <a:pt x="109" y="33"/>
                      <a:pt x="107" y="36"/>
                      <a:pt x="103" y="35"/>
                    </a:cubicBezTo>
                    <a:cubicBezTo>
                      <a:pt x="103" y="34"/>
                      <a:pt x="102" y="34"/>
                      <a:pt x="102" y="34"/>
                    </a:cubicBezTo>
                    <a:cubicBezTo>
                      <a:pt x="92" y="34"/>
                      <a:pt x="88" y="39"/>
                      <a:pt x="90" y="49"/>
                    </a:cubicBezTo>
                    <a:cubicBezTo>
                      <a:pt x="91" y="52"/>
                      <a:pt x="93" y="55"/>
                      <a:pt x="95" y="59"/>
                    </a:cubicBezTo>
                    <a:cubicBezTo>
                      <a:pt x="99" y="59"/>
                      <a:pt x="104" y="58"/>
                      <a:pt x="109" y="57"/>
                    </a:cubicBezTo>
                    <a:cubicBezTo>
                      <a:pt x="114" y="56"/>
                      <a:pt x="119" y="58"/>
                      <a:pt x="123" y="61"/>
                    </a:cubicBezTo>
                    <a:cubicBezTo>
                      <a:pt x="125" y="63"/>
                      <a:pt x="125" y="66"/>
                      <a:pt x="122" y="67"/>
                    </a:cubicBezTo>
                    <a:cubicBezTo>
                      <a:pt x="118" y="69"/>
                      <a:pt x="114" y="71"/>
                      <a:pt x="110" y="71"/>
                    </a:cubicBezTo>
                    <a:cubicBezTo>
                      <a:pt x="103" y="70"/>
                      <a:pt x="99" y="75"/>
                      <a:pt x="95" y="79"/>
                    </a:cubicBezTo>
                    <a:cubicBezTo>
                      <a:pt x="98" y="80"/>
                      <a:pt x="102" y="80"/>
                      <a:pt x="104" y="82"/>
                    </a:cubicBezTo>
                    <a:cubicBezTo>
                      <a:pt x="106" y="83"/>
                      <a:pt x="108" y="86"/>
                      <a:pt x="109" y="88"/>
                    </a:cubicBezTo>
                    <a:cubicBezTo>
                      <a:pt x="110" y="104"/>
                      <a:pt x="111" y="119"/>
                      <a:pt x="112" y="134"/>
                    </a:cubicBezTo>
                    <a:cubicBezTo>
                      <a:pt x="112" y="137"/>
                      <a:pt x="110" y="140"/>
                      <a:pt x="110" y="142"/>
                    </a:cubicBezTo>
                    <a:cubicBezTo>
                      <a:pt x="107" y="141"/>
                      <a:pt x="104" y="141"/>
                      <a:pt x="102" y="140"/>
                    </a:cubicBezTo>
                    <a:cubicBezTo>
                      <a:pt x="97" y="136"/>
                      <a:pt x="93" y="131"/>
                      <a:pt x="90" y="127"/>
                    </a:cubicBezTo>
                    <a:cubicBezTo>
                      <a:pt x="89" y="126"/>
                      <a:pt x="89" y="124"/>
                      <a:pt x="89" y="123"/>
                    </a:cubicBezTo>
                    <a:cubicBezTo>
                      <a:pt x="92" y="125"/>
                      <a:pt x="96" y="127"/>
                      <a:pt x="100" y="130"/>
                    </a:cubicBezTo>
                    <a:cubicBezTo>
                      <a:pt x="100" y="129"/>
                      <a:pt x="101" y="129"/>
                      <a:pt x="101" y="128"/>
                    </a:cubicBezTo>
                    <a:cubicBezTo>
                      <a:pt x="101" y="121"/>
                      <a:pt x="101" y="113"/>
                      <a:pt x="101" y="105"/>
                    </a:cubicBezTo>
                    <a:cubicBezTo>
                      <a:pt x="101" y="101"/>
                      <a:pt x="101" y="96"/>
                      <a:pt x="101" y="92"/>
                    </a:cubicBezTo>
                    <a:cubicBezTo>
                      <a:pt x="99" y="85"/>
                      <a:pt x="96" y="84"/>
                      <a:pt x="90" y="90"/>
                    </a:cubicBezTo>
                    <a:cubicBezTo>
                      <a:pt x="92" y="93"/>
                      <a:pt x="97" y="93"/>
                      <a:pt x="97" y="99"/>
                    </a:cubicBezTo>
                    <a:cubicBezTo>
                      <a:pt x="94" y="98"/>
                      <a:pt x="91" y="97"/>
                      <a:pt x="88" y="96"/>
                    </a:cubicBezTo>
                    <a:cubicBezTo>
                      <a:pt x="84" y="100"/>
                      <a:pt x="84" y="101"/>
                      <a:pt x="90" y="103"/>
                    </a:cubicBezTo>
                    <a:cubicBezTo>
                      <a:pt x="95" y="106"/>
                      <a:pt x="98" y="111"/>
                      <a:pt x="96" y="112"/>
                    </a:cubicBezTo>
                    <a:cubicBezTo>
                      <a:pt x="92" y="115"/>
                      <a:pt x="89" y="112"/>
                      <a:pt x="86" y="110"/>
                    </a:cubicBezTo>
                    <a:cubicBezTo>
                      <a:pt x="85" y="110"/>
                      <a:pt x="84" y="109"/>
                      <a:pt x="83" y="108"/>
                    </a:cubicBezTo>
                    <a:cubicBezTo>
                      <a:pt x="82" y="112"/>
                      <a:pt x="82" y="116"/>
                      <a:pt x="81" y="120"/>
                    </a:cubicBezTo>
                    <a:cubicBezTo>
                      <a:pt x="74" y="118"/>
                      <a:pt x="72" y="114"/>
                      <a:pt x="73" y="108"/>
                    </a:cubicBezTo>
                    <a:cubicBezTo>
                      <a:pt x="76" y="95"/>
                      <a:pt x="81" y="83"/>
                      <a:pt x="88" y="71"/>
                    </a:cubicBezTo>
                    <a:cubicBezTo>
                      <a:pt x="84" y="74"/>
                      <a:pt x="80" y="76"/>
                      <a:pt x="76" y="78"/>
                    </a:cubicBezTo>
                    <a:cubicBezTo>
                      <a:pt x="71" y="81"/>
                      <a:pt x="65" y="84"/>
                      <a:pt x="60" y="87"/>
                    </a:cubicBezTo>
                    <a:cubicBezTo>
                      <a:pt x="60" y="87"/>
                      <a:pt x="60" y="87"/>
                      <a:pt x="59" y="87"/>
                    </a:cubicBezTo>
                    <a:cubicBezTo>
                      <a:pt x="57" y="88"/>
                      <a:pt x="54" y="88"/>
                      <a:pt x="53" y="89"/>
                    </a:cubicBezTo>
                    <a:cubicBezTo>
                      <a:pt x="51" y="93"/>
                      <a:pt x="49" y="97"/>
                      <a:pt x="49" y="101"/>
                    </a:cubicBezTo>
                    <a:cubicBezTo>
                      <a:pt x="49" y="110"/>
                      <a:pt x="50" y="119"/>
                      <a:pt x="51" y="128"/>
                    </a:cubicBezTo>
                    <a:cubicBezTo>
                      <a:pt x="51" y="131"/>
                      <a:pt x="51" y="134"/>
                      <a:pt x="51" y="137"/>
                    </a:cubicBezTo>
                    <a:cubicBezTo>
                      <a:pt x="48" y="136"/>
                      <a:pt x="45" y="136"/>
                      <a:pt x="43" y="134"/>
                    </a:cubicBezTo>
                    <a:cubicBezTo>
                      <a:pt x="40" y="132"/>
                      <a:pt x="37" y="130"/>
                      <a:pt x="38" y="125"/>
                    </a:cubicBezTo>
                    <a:cubicBezTo>
                      <a:pt x="40" y="119"/>
                      <a:pt x="39" y="113"/>
                      <a:pt x="39" y="107"/>
                    </a:cubicBezTo>
                    <a:cubicBezTo>
                      <a:pt x="38" y="107"/>
                      <a:pt x="38" y="107"/>
                      <a:pt x="37" y="106"/>
                    </a:cubicBezTo>
                    <a:cubicBezTo>
                      <a:pt x="36" y="109"/>
                      <a:pt x="34" y="111"/>
                      <a:pt x="33" y="114"/>
                    </a:cubicBezTo>
                    <a:cubicBezTo>
                      <a:pt x="30" y="120"/>
                      <a:pt x="25" y="122"/>
                      <a:pt x="21" y="120"/>
                    </a:cubicBezTo>
                    <a:cubicBezTo>
                      <a:pt x="16" y="118"/>
                      <a:pt x="15" y="113"/>
                      <a:pt x="17" y="108"/>
                    </a:cubicBezTo>
                    <a:cubicBezTo>
                      <a:pt x="20" y="99"/>
                      <a:pt x="23" y="91"/>
                      <a:pt x="26" y="81"/>
                    </a:cubicBezTo>
                    <a:cubicBezTo>
                      <a:pt x="19" y="90"/>
                      <a:pt x="12" y="85"/>
                      <a:pt x="5" y="81"/>
                    </a:cubicBezTo>
                    <a:cubicBezTo>
                      <a:pt x="0" y="79"/>
                      <a:pt x="0" y="76"/>
                      <a:pt x="5" y="73"/>
                    </a:cubicBezTo>
                    <a:cubicBezTo>
                      <a:pt x="15" y="68"/>
                      <a:pt x="25" y="62"/>
                      <a:pt x="34" y="56"/>
                    </a:cubicBezTo>
                    <a:cubicBezTo>
                      <a:pt x="35" y="55"/>
                      <a:pt x="37" y="54"/>
                      <a:pt x="37" y="52"/>
                    </a:cubicBezTo>
                    <a:cubicBezTo>
                      <a:pt x="38" y="46"/>
                      <a:pt x="38" y="39"/>
                      <a:pt x="38" y="33"/>
                    </a:cubicBezTo>
                    <a:cubicBezTo>
                      <a:pt x="38" y="32"/>
                      <a:pt x="38" y="32"/>
                      <a:pt x="37" y="32"/>
                    </a:cubicBezTo>
                    <a:cubicBezTo>
                      <a:pt x="32" y="40"/>
                      <a:pt x="27" y="48"/>
                      <a:pt x="22" y="55"/>
                    </a:cubicBezTo>
                    <a:cubicBezTo>
                      <a:pt x="22" y="56"/>
                      <a:pt x="22" y="56"/>
                      <a:pt x="23" y="57"/>
                    </a:cubicBezTo>
                    <a:cubicBezTo>
                      <a:pt x="20" y="56"/>
                      <a:pt x="17" y="56"/>
                      <a:pt x="14" y="55"/>
                    </a:cubicBezTo>
                    <a:cubicBezTo>
                      <a:pt x="9" y="53"/>
                      <a:pt x="7" y="49"/>
                      <a:pt x="9" y="44"/>
                    </a:cubicBezTo>
                    <a:cubicBezTo>
                      <a:pt x="10" y="42"/>
                      <a:pt x="10" y="39"/>
                      <a:pt x="11" y="36"/>
                    </a:cubicBezTo>
                    <a:cubicBezTo>
                      <a:pt x="13" y="28"/>
                      <a:pt x="18" y="23"/>
                      <a:pt x="26" y="20"/>
                    </a:cubicBezTo>
                    <a:cubicBezTo>
                      <a:pt x="27" y="19"/>
                      <a:pt x="30" y="20"/>
                      <a:pt x="32" y="22"/>
                    </a:cubicBezTo>
                    <a:cubicBezTo>
                      <a:pt x="34" y="23"/>
                      <a:pt x="32" y="25"/>
                      <a:pt x="31" y="27"/>
                    </a:cubicBezTo>
                    <a:cubicBezTo>
                      <a:pt x="29" y="28"/>
                      <a:pt x="29" y="31"/>
                      <a:pt x="28"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0" name="Freeform 6">
                <a:extLst>
                  <a:ext uri="{FF2B5EF4-FFF2-40B4-BE49-F238E27FC236}">
                    <a16:creationId xmlns:a16="http://schemas.microsoft.com/office/drawing/2014/main" id="{CC1FA68D-3307-481A-8E89-D3CB2E8693F4}"/>
                  </a:ext>
                </a:extLst>
              </p:cNvPr>
              <p:cNvSpPr>
                <a:spLocks/>
              </p:cNvSpPr>
              <p:nvPr/>
            </p:nvSpPr>
            <p:spPr bwMode="auto">
              <a:xfrm>
                <a:off x="12756799" y="2388393"/>
                <a:ext cx="307975" cy="463550"/>
              </a:xfrm>
              <a:custGeom>
                <a:avLst/>
                <a:gdLst>
                  <a:gd name="T0" fmla="*/ 33 w 72"/>
                  <a:gd name="T1" fmla="*/ 76 h 109"/>
                  <a:gd name="T2" fmla="*/ 44 w 72"/>
                  <a:gd name="T3" fmla="*/ 73 h 109"/>
                  <a:gd name="T4" fmla="*/ 59 w 72"/>
                  <a:gd name="T5" fmla="*/ 71 h 109"/>
                  <a:gd name="T6" fmla="*/ 69 w 72"/>
                  <a:gd name="T7" fmla="*/ 92 h 109"/>
                  <a:gd name="T8" fmla="*/ 66 w 72"/>
                  <a:gd name="T9" fmla="*/ 94 h 109"/>
                  <a:gd name="T10" fmla="*/ 49 w 72"/>
                  <a:gd name="T11" fmla="*/ 96 h 109"/>
                  <a:gd name="T12" fmla="*/ 28 w 72"/>
                  <a:gd name="T13" fmla="*/ 106 h 109"/>
                  <a:gd name="T14" fmla="*/ 16 w 72"/>
                  <a:gd name="T15" fmla="*/ 106 h 109"/>
                  <a:gd name="T16" fmla="*/ 1 w 72"/>
                  <a:gd name="T17" fmla="*/ 80 h 109"/>
                  <a:gd name="T18" fmla="*/ 2 w 72"/>
                  <a:gd name="T19" fmla="*/ 74 h 109"/>
                  <a:gd name="T20" fmla="*/ 23 w 72"/>
                  <a:gd name="T21" fmla="*/ 31 h 109"/>
                  <a:gd name="T22" fmla="*/ 22 w 72"/>
                  <a:gd name="T23" fmla="*/ 26 h 109"/>
                  <a:gd name="T24" fmla="*/ 12 w 72"/>
                  <a:gd name="T25" fmla="*/ 16 h 109"/>
                  <a:gd name="T26" fmla="*/ 15 w 72"/>
                  <a:gd name="T27" fmla="*/ 10 h 109"/>
                  <a:gd name="T28" fmla="*/ 32 w 72"/>
                  <a:gd name="T29" fmla="*/ 5 h 109"/>
                  <a:gd name="T30" fmla="*/ 60 w 72"/>
                  <a:gd name="T31" fmla="*/ 18 h 109"/>
                  <a:gd name="T32" fmla="*/ 59 w 72"/>
                  <a:gd name="T33" fmla="*/ 26 h 109"/>
                  <a:gd name="T34" fmla="*/ 52 w 72"/>
                  <a:gd name="T35" fmla="*/ 36 h 109"/>
                  <a:gd name="T36" fmla="*/ 34 w 72"/>
                  <a:gd name="T37" fmla="*/ 72 h 109"/>
                  <a:gd name="T38" fmla="*/ 33 w 72"/>
                  <a:gd name="T39"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9">
                    <a:moveTo>
                      <a:pt x="33" y="76"/>
                    </a:moveTo>
                    <a:cubicBezTo>
                      <a:pt x="37" y="74"/>
                      <a:pt x="40" y="73"/>
                      <a:pt x="44" y="73"/>
                    </a:cubicBezTo>
                    <a:cubicBezTo>
                      <a:pt x="49" y="72"/>
                      <a:pt x="54" y="71"/>
                      <a:pt x="59" y="71"/>
                    </a:cubicBezTo>
                    <a:cubicBezTo>
                      <a:pt x="66" y="72"/>
                      <a:pt x="72" y="85"/>
                      <a:pt x="69" y="92"/>
                    </a:cubicBezTo>
                    <a:cubicBezTo>
                      <a:pt x="68" y="93"/>
                      <a:pt x="67" y="94"/>
                      <a:pt x="66" y="94"/>
                    </a:cubicBezTo>
                    <a:cubicBezTo>
                      <a:pt x="60" y="95"/>
                      <a:pt x="54" y="94"/>
                      <a:pt x="49" y="96"/>
                    </a:cubicBezTo>
                    <a:cubicBezTo>
                      <a:pt x="42" y="99"/>
                      <a:pt x="35" y="102"/>
                      <a:pt x="28" y="106"/>
                    </a:cubicBezTo>
                    <a:cubicBezTo>
                      <a:pt x="24" y="108"/>
                      <a:pt x="21" y="109"/>
                      <a:pt x="16" y="106"/>
                    </a:cubicBezTo>
                    <a:cubicBezTo>
                      <a:pt x="7" y="100"/>
                      <a:pt x="3" y="90"/>
                      <a:pt x="1" y="80"/>
                    </a:cubicBezTo>
                    <a:cubicBezTo>
                      <a:pt x="0" y="78"/>
                      <a:pt x="1" y="76"/>
                      <a:pt x="2" y="74"/>
                    </a:cubicBezTo>
                    <a:cubicBezTo>
                      <a:pt x="9" y="60"/>
                      <a:pt x="16" y="45"/>
                      <a:pt x="23" y="31"/>
                    </a:cubicBezTo>
                    <a:cubicBezTo>
                      <a:pt x="23" y="30"/>
                      <a:pt x="23" y="28"/>
                      <a:pt x="22" y="26"/>
                    </a:cubicBezTo>
                    <a:cubicBezTo>
                      <a:pt x="19" y="23"/>
                      <a:pt x="15" y="20"/>
                      <a:pt x="12" y="16"/>
                    </a:cubicBezTo>
                    <a:cubicBezTo>
                      <a:pt x="10" y="13"/>
                      <a:pt x="11" y="11"/>
                      <a:pt x="15" y="10"/>
                    </a:cubicBezTo>
                    <a:cubicBezTo>
                      <a:pt x="21" y="9"/>
                      <a:pt x="26" y="7"/>
                      <a:pt x="32" y="5"/>
                    </a:cubicBezTo>
                    <a:cubicBezTo>
                      <a:pt x="44" y="0"/>
                      <a:pt x="57" y="6"/>
                      <a:pt x="60" y="18"/>
                    </a:cubicBezTo>
                    <a:cubicBezTo>
                      <a:pt x="61" y="21"/>
                      <a:pt x="60" y="24"/>
                      <a:pt x="59" y="26"/>
                    </a:cubicBezTo>
                    <a:cubicBezTo>
                      <a:pt x="57" y="29"/>
                      <a:pt x="54" y="33"/>
                      <a:pt x="52" y="36"/>
                    </a:cubicBezTo>
                    <a:cubicBezTo>
                      <a:pt x="46" y="48"/>
                      <a:pt x="40" y="60"/>
                      <a:pt x="34" y="72"/>
                    </a:cubicBezTo>
                    <a:cubicBezTo>
                      <a:pt x="34" y="72"/>
                      <a:pt x="34" y="74"/>
                      <a:pt x="33" y="7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91" name="组合 90">
                <a:extLst>
                  <a:ext uri="{FF2B5EF4-FFF2-40B4-BE49-F238E27FC236}">
                    <a16:creationId xmlns:a16="http://schemas.microsoft.com/office/drawing/2014/main" id="{C7A6E3E5-9A1F-4E06-9E71-F1D7E5C11C32}"/>
                  </a:ext>
                </a:extLst>
              </p:cNvPr>
              <p:cNvGrpSpPr/>
              <p:nvPr/>
            </p:nvGrpSpPr>
            <p:grpSpPr>
              <a:xfrm>
                <a:off x="10340336" y="2247899"/>
                <a:ext cx="547688" cy="679451"/>
                <a:chOff x="5548313" y="2084388"/>
                <a:chExt cx="547688" cy="679451"/>
              </a:xfrm>
              <a:grpFill/>
            </p:grpSpPr>
            <p:sp>
              <p:nvSpPr>
                <p:cNvPr id="96" name="Freeform 7">
                  <a:extLst>
                    <a:ext uri="{FF2B5EF4-FFF2-40B4-BE49-F238E27FC236}">
                      <a16:creationId xmlns:a16="http://schemas.microsoft.com/office/drawing/2014/main" id="{02368C72-9CA0-44B0-93EC-F396645A3423}"/>
                    </a:ext>
                  </a:extLst>
                </p:cNvPr>
                <p:cNvSpPr>
                  <a:spLocks/>
                </p:cNvSpPr>
                <p:nvPr/>
              </p:nvSpPr>
              <p:spPr bwMode="auto">
                <a:xfrm>
                  <a:off x="5548313" y="2084388"/>
                  <a:ext cx="547688" cy="446088"/>
                </a:xfrm>
                <a:custGeom>
                  <a:avLst/>
                  <a:gdLst>
                    <a:gd name="T0" fmla="*/ 101 w 128"/>
                    <a:gd name="T1" fmla="*/ 58 h 105"/>
                    <a:gd name="T2" fmla="*/ 74 w 128"/>
                    <a:gd name="T3" fmla="*/ 56 h 105"/>
                    <a:gd name="T4" fmla="*/ 68 w 128"/>
                    <a:gd name="T5" fmla="*/ 57 h 105"/>
                    <a:gd name="T6" fmla="*/ 51 w 128"/>
                    <a:gd name="T7" fmla="*/ 59 h 105"/>
                    <a:gd name="T8" fmla="*/ 36 w 128"/>
                    <a:gd name="T9" fmla="*/ 65 h 105"/>
                    <a:gd name="T10" fmla="*/ 28 w 128"/>
                    <a:gd name="T11" fmla="*/ 73 h 105"/>
                    <a:gd name="T12" fmla="*/ 16 w 128"/>
                    <a:gd name="T13" fmla="*/ 102 h 105"/>
                    <a:gd name="T14" fmla="*/ 13 w 128"/>
                    <a:gd name="T15" fmla="*/ 104 h 105"/>
                    <a:gd name="T16" fmla="*/ 1 w 128"/>
                    <a:gd name="T17" fmla="*/ 98 h 105"/>
                    <a:gd name="T18" fmla="*/ 0 w 128"/>
                    <a:gd name="T19" fmla="*/ 93 h 105"/>
                    <a:gd name="T20" fmla="*/ 15 w 128"/>
                    <a:gd name="T21" fmla="*/ 60 h 105"/>
                    <a:gd name="T22" fmla="*/ 16 w 128"/>
                    <a:gd name="T23" fmla="*/ 58 h 105"/>
                    <a:gd name="T24" fmla="*/ 20 w 128"/>
                    <a:gd name="T25" fmla="*/ 52 h 105"/>
                    <a:gd name="T26" fmla="*/ 32 w 128"/>
                    <a:gd name="T27" fmla="*/ 54 h 105"/>
                    <a:gd name="T28" fmla="*/ 39 w 128"/>
                    <a:gd name="T29" fmla="*/ 55 h 105"/>
                    <a:gd name="T30" fmla="*/ 72 w 128"/>
                    <a:gd name="T31" fmla="*/ 21 h 105"/>
                    <a:gd name="T32" fmla="*/ 74 w 128"/>
                    <a:gd name="T33" fmla="*/ 16 h 105"/>
                    <a:gd name="T34" fmla="*/ 74 w 128"/>
                    <a:gd name="T35" fmla="*/ 11 h 105"/>
                    <a:gd name="T36" fmla="*/ 71 w 128"/>
                    <a:gd name="T37" fmla="*/ 11 h 105"/>
                    <a:gd name="T38" fmla="*/ 68 w 128"/>
                    <a:gd name="T39" fmla="*/ 15 h 105"/>
                    <a:gd name="T40" fmla="*/ 68 w 128"/>
                    <a:gd name="T41" fmla="*/ 21 h 105"/>
                    <a:gd name="T42" fmla="*/ 59 w 128"/>
                    <a:gd name="T43" fmla="*/ 29 h 105"/>
                    <a:gd name="T44" fmla="*/ 53 w 128"/>
                    <a:gd name="T45" fmla="*/ 27 h 105"/>
                    <a:gd name="T46" fmla="*/ 47 w 128"/>
                    <a:gd name="T47" fmla="*/ 24 h 105"/>
                    <a:gd name="T48" fmla="*/ 47 w 128"/>
                    <a:gd name="T49" fmla="*/ 32 h 105"/>
                    <a:gd name="T50" fmla="*/ 47 w 128"/>
                    <a:gd name="T51" fmla="*/ 34 h 105"/>
                    <a:gd name="T52" fmla="*/ 43 w 128"/>
                    <a:gd name="T53" fmla="*/ 45 h 105"/>
                    <a:gd name="T54" fmla="*/ 31 w 128"/>
                    <a:gd name="T55" fmla="*/ 39 h 105"/>
                    <a:gd name="T56" fmla="*/ 29 w 128"/>
                    <a:gd name="T57" fmla="*/ 23 h 105"/>
                    <a:gd name="T58" fmla="*/ 33 w 128"/>
                    <a:gd name="T59" fmla="*/ 14 h 105"/>
                    <a:gd name="T60" fmla="*/ 36 w 128"/>
                    <a:gd name="T61" fmla="*/ 9 h 105"/>
                    <a:gd name="T62" fmla="*/ 42 w 128"/>
                    <a:gd name="T63" fmla="*/ 13 h 105"/>
                    <a:gd name="T64" fmla="*/ 44 w 128"/>
                    <a:gd name="T65" fmla="*/ 16 h 105"/>
                    <a:gd name="T66" fmla="*/ 57 w 128"/>
                    <a:gd name="T67" fmla="*/ 14 h 105"/>
                    <a:gd name="T68" fmla="*/ 62 w 128"/>
                    <a:gd name="T69" fmla="*/ 11 h 105"/>
                    <a:gd name="T70" fmla="*/ 84 w 128"/>
                    <a:gd name="T71" fmla="*/ 0 h 105"/>
                    <a:gd name="T72" fmla="*/ 96 w 128"/>
                    <a:gd name="T73" fmla="*/ 7 h 105"/>
                    <a:gd name="T74" fmla="*/ 96 w 128"/>
                    <a:gd name="T75" fmla="*/ 20 h 105"/>
                    <a:gd name="T76" fmla="*/ 83 w 128"/>
                    <a:gd name="T77" fmla="*/ 43 h 105"/>
                    <a:gd name="T78" fmla="*/ 94 w 128"/>
                    <a:gd name="T79" fmla="*/ 44 h 105"/>
                    <a:gd name="T80" fmla="*/ 122 w 128"/>
                    <a:gd name="T81" fmla="*/ 59 h 105"/>
                    <a:gd name="T82" fmla="*/ 120 w 128"/>
                    <a:gd name="T83" fmla="*/ 73 h 105"/>
                    <a:gd name="T84" fmla="*/ 98 w 128"/>
                    <a:gd name="T85" fmla="*/ 73 h 105"/>
                    <a:gd name="T86" fmla="*/ 97 w 128"/>
                    <a:gd name="T87" fmla="*/ 66 h 105"/>
                    <a:gd name="T88" fmla="*/ 101 w 128"/>
                    <a:gd name="T89"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05">
                      <a:moveTo>
                        <a:pt x="101" y="58"/>
                      </a:moveTo>
                      <a:cubicBezTo>
                        <a:pt x="94" y="52"/>
                        <a:pt x="81" y="52"/>
                        <a:pt x="74" y="56"/>
                      </a:cubicBezTo>
                      <a:cubicBezTo>
                        <a:pt x="73" y="57"/>
                        <a:pt x="70" y="58"/>
                        <a:pt x="68" y="57"/>
                      </a:cubicBezTo>
                      <a:cubicBezTo>
                        <a:pt x="62" y="56"/>
                        <a:pt x="57" y="57"/>
                        <a:pt x="51" y="59"/>
                      </a:cubicBezTo>
                      <a:cubicBezTo>
                        <a:pt x="46" y="61"/>
                        <a:pt x="41" y="63"/>
                        <a:pt x="36" y="65"/>
                      </a:cubicBezTo>
                      <a:cubicBezTo>
                        <a:pt x="32" y="67"/>
                        <a:pt x="29" y="69"/>
                        <a:pt x="28" y="73"/>
                      </a:cubicBezTo>
                      <a:cubicBezTo>
                        <a:pt x="24" y="82"/>
                        <a:pt x="20" y="92"/>
                        <a:pt x="16" y="102"/>
                      </a:cubicBezTo>
                      <a:cubicBezTo>
                        <a:pt x="16" y="103"/>
                        <a:pt x="14" y="105"/>
                        <a:pt x="13" y="104"/>
                      </a:cubicBezTo>
                      <a:cubicBezTo>
                        <a:pt x="9" y="103"/>
                        <a:pt x="5" y="100"/>
                        <a:pt x="1" y="98"/>
                      </a:cubicBezTo>
                      <a:cubicBezTo>
                        <a:pt x="0" y="97"/>
                        <a:pt x="0" y="95"/>
                        <a:pt x="0" y="93"/>
                      </a:cubicBezTo>
                      <a:cubicBezTo>
                        <a:pt x="5" y="82"/>
                        <a:pt x="10" y="71"/>
                        <a:pt x="15" y="60"/>
                      </a:cubicBezTo>
                      <a:cubicBezTo>
                        <a:pt x="15" y="59"/>
                        <a:pt x="16" y="59"/>
                        <a:pt x="16" y="58"/>
                      </a:cubicBezTo>
                      <a:cubicBezTo>
                        <a:pt x="18" y="56"/>
                        <a:pt x="19" y="52"/>
                        <a:pt x="20" y="52"/>
                      </a:cubicBezTo>
                      <a:cubicBezTo>
                        <a:pt x="24" y="52"/>
                        <a:pt x="29" y="52"/>
                        <a:pt x="32" y="54"/>
                      </a:cubicBezTo>
                      <a:cubicBezTo>
                        <a:pt x="35" y="55"/>
                        <a:pt x="36" y="56"/>
                        <a:pt x="39" y="55"/>
                      </a:cubicBezTo>
                      <a:cubicBezTo>
                        <a:pt x="57" y="50"/>
                        <a:pt x="66" y="37"/>
                        <a:pt x="72" y="21"/>
                      </a:cubicBezTo>
                      <a:cubicBezTo>
                        <a:pt x="72" y="20"/>
                        <a:pt x="73" y="18"/>
                        <a:pt x="74" y="16"/>
                      </a:cubicBezTo>
                      <a:cubicBezTo>
                        <a:pt x="74" y="14"/>
                        <a:pt x="74" y="13"/>
                        <a:pt x="74" y="11"/>
                      </a:cubicBezTo>
                      <a:cubicBezTo>
                        <a:pt x="74" y="11"/>
                        <a:pt x="72" y="10"/>
                        <a:pt x="71" y="11"/>
                      </a:cubicBezTo>
                      <a:cubicBezTo>
                        <a:pt x="70" y="12"/>
                        <a:pt x="68" y="13"/>
                        <a:pt x="68" y="15"/>
                      </a:cubicBezTo>
                      <a:cubicBezTo>
                        <a:pt x="67" y="17"/>
                        <a:pt x="68" y="19"/>
                        <a:pt x="68" y="21"/>
                      </a:cubicBezTo>
                      <a:cubicBezTo>
                        <a:pt x="69" y="28"/>
                        <a:pt x="68" y="30"/>
                        <a:pt x="59" y="29"/>
                      </a:cubicBezTo>
                      <a:cubicBezTo>
                        <a:pt x="57" y="29"/>
                        <a:pt x="55" y="28"/>
                        <a:pt x="53" y="27"/>
                      </a:cubicBezTo>
                      <a:cubicBezTo>
                        <a:pt x="51" y="26"/>
                        <a:pt x="49" y="25"/>
                        <a:pt x="47" y="24"/>
                      </a:cubicBezTo>
                      <a:cubicBezTo>
                        <a:pt x="47" y="27"/>
                        <a:pt x="47" y="29"/>
                        <a:pt x="47" y="32"/>
                      </a:cubicBezTo>
                      <a:cubicBezTo>
                        <a:pt x="47" y="33"/>
                        <a:pt x="47" y="33"/>
                        <a:pt x="47" y="34"/>
                      </a:cubicBezTo>
                      <a:cubicBezTo>
                        <a:pt x="47" y="38"/>
                        <a:pt x="48" y="43"/>
                        <a:pt x="43" y="45"/>
                      </a:cubicBezTo>
                      <a:cubicBezTo>
                        <a:pt x="39" y="46"/>
                        <a:pt x="34" y="44"/>
                        <a:pt x="31" y="39"/>
                      </a:cubicBezTo>
                      <a:cubicBezTo>
                        <a:pt x="28" y="34"/>
                        <a:pt x="25" y="29"/>
                        <a:pt x="29" y="23"/>
                      </a:cubicBezTo>
                      <a:cubicBezTo>
                        <a:pt x="31" y="20"/>
                        <a:pt x="31" y="17"/>
                        <a:pt x="33" y="14"/>
                      </a:cubicBezTo>
                      <a:cubicBezTo>
                        <a:pt x="34" y="12"/>
                        <a:pt x="35" y="9"/>
                        <a:pt x="36" y="9"/>
                      </a:cubicBezTo>
                      <a:cubicBezTo>
                        <a:pt x="38" y="10"/>
                        <a:pt x="40" y="11"/>
                        <a:pt x="42" y="13"/>
                      </a:cubicBezTo>
                      <a:cubicBezTo>
                        <a:pt x="42" y="13"/>
                        <a:pt x="43" y="15"/>
                        <a:pt x="44" y="16"/>
                      </a:cubicBezTo>
                      <a:cubicBezTo>
                        <a:pt x="48" y="13"/>
                        <a:pt x="52" y="11"/>
                        <a:pt x="57" y="14"/>
                      </a:cubicBezTo>
                      <a:cubicBezTo>
                        <a:pt x="58" y="15"/>
                        <a:pt x="61" y="13"/>
                        <a:pt x="62" y="11"/>
                      </a:cubicBezTo>
                      <a:cubicBezTo>
                        <a:pt x="69" y="5"/>
                        <a:pt x="75" y="0"/>
                        <a:pt x="84" y="0"/>
                      </a:cubicBezTo>
                      <a:cubicBezTo>
                        <a:pt x="89" y="0"/>
                        <a:pt x="93" y="2"/>
                        <a:pt x="96" y="7"/>
                      </a:cubicBezTo>
                      <a:cubicBezTo>
                        <a:pt x="99" y="11"/>
                        <a:pt x="98" y="15"/>
                        <a:pt x="96" y="20"/>
                      </a:cubicBezTo>
                      <a:cubicBezTo>
                        <a:pt x="91" y="27"/>
                        <a:pt x="87" y="35"/>
                        <a:pt x="83" y="43"/>
                      </a:cubicBezTo>
                      <a:cubicBezTo>
                        <a:pt x="88" y="43"/>
                        <a:pt x="91" y="44"/>
                        <a:pt x="94" y="44"/>
                      </a:cubicBezTo>
                      <a:cubicBezTo>
                        <a:pt x="105" y="46"/>
                        <a:pt x="115" y="50"/>
                        <a:pt x="122" y="59"/>
                      </a:cubicBezTo>
                      <a:cubicBezTo>
                        <a:pt x="128" y="65"/>
                        <a:pt x="127" y="68"/>
                        <a:pt x="120" y="73"/>
                      </a:cubicBezTo>
                      <a:cubicBezTo>
                        <a:pt x="113" y="77"/>
                        <a:pt x="105" y="77"/>
                        <a:pt x="98" y="73"/>
                      </a:cubicBezTo>
                      <a:cubicBezTo>
                        <a:pt x="95" y="71"/>
                        <a:pt x="95" y="69"/>
                        <a:pt x="97" y="66"/>
                      </a:cubicBezTo>
                      <a:cubicBezTo>
                        <a:pt x="98" y="64"/>
                        <a:pt x="100" y="61"/>
                        <a:pt x="101"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8">
                  <a:extLst>
                    <a:ext uri="{FF2B5EF4-FFF2-40B4-BE49-F238E27FC236}">
                      <a16:creationId xmlns:a16="http://schemas.microsoft.com/office/drawing/2014/main" id="{68AB8704-3F31-41E0-B209-31D0A83BAA2E}"/>
                    </a:ext>
                  </a:extLst>
                </p:cNvPr>
                <p:cNvSpPr>
                  <a:spLocks/>
                </p:cNvSpPr>
                <p:nvPr/>
              </p:nvSpPr>
              <p:spPr bwMode="auto">
                <a:xfrm>
                  <a:off x="5664200" y="2355851"/>
                  <a:ext cx="341313" cy="407988"/>
                </a:xfrm>
                <a:custGeom>
                  <a:avLst/>
                  <a:gdLst>
                    <a:gd name="T0" fmla="*/ 46 w 80"/>
                    <a:gd name="T1" fmla="*/ 29 h 96"/>
                    <a:gd name="T2" fmla="*/ 65 w 80"/>
                    <a:gd name="T3" fmla="*/ 29 h 96"/>
                    <a:gd name="T4" fmla="*/ 79 w 80"/>
                    <a:gd name="T5" fmla="*/ 41 h 96"/>
                    <a:gd name="T6" fmla="*/ 74 w 80"/>
                    <a:gd name="T7" fmla="*/ 43 h 96"/>
                    <a:gd name="T8" fmla="*/ 60 w 80"/>
                    <a:gd name="T9" fmla="*/ 43 h 96"/>
                    <a:gd name="T10" fmla="*/ 52 w 80"/>
                    <a:gd name="T11" fmla="*/ 50 h 96"/>
                    <a:gd name="T12" fmla="*/ 49 w 80"/>
                    <a:gd name="T13" fmla="*/ 87 h 96"/>
                    <a:gd name="T14" fmla="*/ 37 w 80"/>
                    <a:gd name="T15" fmla="*/ 95 h 96"/>
                    <a:gd name="T16" fmla="*/ 21 w 80"/>
                    <a:gd name="T17" fmla="*/ 68 h 96"/>
                    <a:gd name="T18" fmla="*/ 22 w 80"/>
                    <a:gd name="T19" fmla="*/ 62 h 96"/>
                    <a:gd name="T20" fmla="*/ 30 w 80"/>
                    <a:gd name="T21" fmla="*/ 72 h 96"/>
                    <a:gd name="T22" fmla="*/ 40 w 80"/>
                    <a:gd name="T23" fmla="*/ 70 h 96"/>
                    <a:gd name="T24" fmla="*/ 43 w 80"/>
                    <a:gd name="T25" fmla="*/ 46 h 96"/>
                    <a:gd name="T26" fmla="*/ 24 w 80"/>
                    <a:gd name="T27" fmla="*/ 52 h 96"/>
                    <a:gd name="T28" fmla="*/ 19 w 80"/>
                    <a:gd name="T29" fmla="*/ 54 h 96"/>
                    <a:gd name="T30" fmla="*/ 6 w 80"/>
                    <a:gd name="T31" fmla="*/ 54 h 96"/>
                    <a:gd name="T32" fmla="*/ 2 w 80"/>
                    <a:gd name="T33" fmla="*/ 40 h 96"/>
                    <a:gd name="T34" fmla="*/ 6 w 80"/>
                    <a:gd name="T35" fmla="*/ 37 h 96"/>
                    <a:gd name="T36" fmla="*/ 28 w 80"/>
                    <a:gd name="T37" fmla="*/ 33 h 96"/>
                    <a:gd name="T38" fmla="*/ 33 w 80"/>
                    <a:gd name="T39" fmla="*/ 32 h 96"/>
                    <a:gd name="T40" fmla="*/ 36 w 80"/>
                    <a:gd name="T41" fmla="*/ 22 h 96"/>
                    <a:gd name="T42" fmla="*/ 46 w 80"/>
                    <a:gd name="T43" fmla="*/ 12 h 96"/>
                    <a:gd name="T44" fmla="*/ 45 w 80"/>
                    <a:gd name="T45" fmla="*/ 10 h 96"/>
                    <a:gd name="T46" fmla="*/ 26 w 80"/>
                    <a:gd name="T47" fmla="*/ 17 h 96"/>
                    <a:gd name="T48" fmla="*/ 15 w 80"/>
                    <a:gd name="T49" fmla="*/ 24 h 96"/>
                    <a:gd name="T50" fmla="*/ 5 w 80"/>
                    <a:gd name="T51" fmla="*/ 22 h 96"/>
                    <a:gd name="T52" fmla="*/ 1 w 80"/>
                    <a:gd name="T53" fmla="*/ 17 h 96"/>
                    <a:gd name="T54" fmla="*/ 36 w 80"/>
                    <a:gd name="T55" fmla="*/ 2 h 96"/>
                    <a:gd name="T56" fmla="*/ 55 w 80"/>
                    <a:gd name="T57" fmla="*/ 0 h 96"/>
                    <a:gd name="T58" fmla="*/ 61 w 80"/>
                    <a:gd name="T59" fmla="*/ 6 h 96"/>
                    <a:gd name="T60" fmla="*/ 59 w 80"/>
                    <a:gd name="T61" fmla="*/ 13 h 96"/>
                    <a:gd name="T62" fmla="*/ 46 w 80"/>
                    <a:gd name="T63"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6">
                      <a:moveTo>
                        <a:pt x="46" y="29"/>
                      </a:moveTo>
                      <a:cubicBezTo>
                        <a:pt x="53" y="30"/>
                        <a:pt x="59" y="31"/>
                        <a:pt x="65" y="29"/>
                      </a:cubicBezTo>
                      <a:cubicBezTo>
                        <a:pt x="71" y="27"/>
                        <a:pt x="80" y="34"/>
                        <a:pt x="79" y="41"/>
                      </a:cubicBezTo>
                      <a:cubicBezTo>
                        <a:pt x="79" y="42"/>
                        <a:pt x="76" y="43"/>
                        <a:pt x="74" y="43"/>
                      </a:cubicBezTo>
                      <a:cubicBezTo>
                        <a:pt x="70" y="43"/>
                        <a:pt x="65" y="43"/>
                        <a:pt x="60" y="43"/>
                      </a:cubicBezTo>
                      <a:cubicBezTo>
                        <a:pt x="53" y="42"/>
                        <a:pt x="52" y="44"/>
                        <a:pt x="52" y="50"/>
                      </a:cubicBezTo>
                      <a:cubicBezTo>
                        <a:pt x="51" y="62"/>
                        <a:pt x="51" y="75"/>
                        <a:pt x="49" y="87"/>
                      </a:cubicBezTo>
                      <a:cubicBezTo>
                        <a:pt x="48" y="95"/>
                        <a:pt x="45" y="96"/>
                        <a:pt x="37" y="95"/>
                      </a:cubicBezTo>
                      <a:cubicBezTo>
                        <a:pt x="25" y="92"/>
                        <a:pt x="15" y="82"/>
                        <a:pt x="21" y="68"/>
                      </a:cubicBezTo>
                      <a:cubicBezTo>
                        <a:pt x="21" y="66"/>
                        <a:pt x="21" y="64"/>
                        <a:pt x="22" y="62"/>
                      </a:cubicBezTo>
                      <a:cubicBezTo>
                        <a:pt x="24" y="65"/>
                        <a:pt x="27" y="69"/>
                        <a:pt x="30" y="72"/>
                      </a:cubicBezTo>
                      <a:cubicBezTo>
                        <a:pt x="33" y="76"/>
                        <a:pt x="39" y="75"/>
                        <a:pt x="40" y="70"/>
                      </a:cubicBezTo>
                      <a:cubicBezTo>
                        <a:pt x="41" y="62"/>
                        <a:pt x="42" y="54"/>
                        <a:pt x="43" y="46"/>
                      </a:cubicBezTo>
                      <a:cubicBezTo>
                        <a:pt x="35" y="45"/>
                        <a:pt x="30" y="49"/>
                        <a:pt x="24" y="52"/>
                      </a:cubicBezTo>
                      <a:cubicBezTo>
                        <a:pt x="22" y="52"/>
                        <a:pt x="21" y="54"/>
                        <a:pt x="19" y="54"/>
                      </a:cubicBezTo>
                      <a:cubicBezTo>
                        <a:pt x="14" y="58"/>
                        <a:pt x="11" y="57"/>
                        <a:pt x="6" y="54"/>
                      </a:cubicBezTo>
                      <a:cubicBezTo>
                        <a:pt x="3" y="51"/>
                        <a:pt x="0" y="44"/>
                        <a:pt x="2" y="40"/>
                      </a:cubicBezTo>
                      <a:cubicBezTo>
                        <a:pt x="2" y="39"/>
                        <a:pt x="5" y="37"/>
                        <a:pt x="6" y="37"/>
                      </a:cubicBezTo>
                      <a:cubicBezTo>
                        <a:pt x="14" y="39"/>
                        <a:pt x="20" y="35"/>
                        <a:pt x="28" y="33"/>
                      </a:cubicBezTo>
                      <a:cubicBezTo>
                        <a:pt x="29" y="33"/>
                        <a:pt x="31" y="32"/>
                        <a:pt x="33" y="32"/>
                      </a:cubicBezTo>
                      <a:cubicBezTo>
                        <a:pt x="31" y="27"/>
                        <a:pt x="31" y="24"/>
                        <a:pt x="36" y="22"/>
                      </a:cubicBezTo>
                      <a:cubicBezTo>
                        <a:pt x="39" y="19"/>
                        <a:pt x="42" y="15"/>
                        <a:pt x="46" y="12"/>
                      </a:cubicBezTo>
                      <a:cubicBezTo>
                        <a:pt x="45" y="11"/>
                        <a:pt x="45" y="11"/>
                        <a:pt x="45" y="10"/>
                      </a:cubicBezTo>
                      <a:cubicBezTo>
                        <a:pt x="38" y="13"/>
                        <a:pt x="32" y="15"/>
                        <a:pt x="26" y="17"/>
                      </a:cubicBezTo>
                      <a:cubicBezTo>
                        <a:pt x="22" y="19"/>
                        <a:pt x="18" y="22"/>
                        <a:pt x="15" y="24"/>
                      </a:cubicBezTo>
                      <a:cubicBezTo>
                        <a:pt x="11" y="26"/>
                        <a:pt x="7" y="27"/>
                        <a:pt x="5" y="22"/>
                      </a:cubicBezTo>
                      <a:cubicBezTo>
                        <a:pt x="4" y="20"/>
                        <a:pt x="3" y="19"/>
                        <a:pt x="1" y="17"/>
                      </a:cubicBezTo>
                      <a:cubicBezTo>
                        <a:pt x="13" y="12"/>
                        <a:pt x="25" y="6"/>
                        <a:pt x="36" y="2"/>
                      </a:cubicBezTo>
                      <a:cubicBezTo>
                        <a:pt x="42" y="0"/>
                        <a:pt x="49" y="0"/>
                        <a:pt x="55" y="0"/>
                      </a:cubicBezTo>
                      <a:cubicBezTo>
                        <a:pt x="57" y="0"/>
                        <a:pt x="60" y="4"/>
                        <a:pt x="61" y="6"/>
                      </a:cubicBezTo>
                      <a:cubicBezTo>
                        <a:pt x="62" y="8"/>
                        <a:pt x="61" y="11"/>
                        <a:pt x="59" y="13"/>
                      </a:cubicBezTo>
                      <a:cubicBezTo>
                        <a:pt x="55" y="18"/>
                        <a:pt x="51" y="23"/>
                        <a:pt x="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92" name="组合 91">
                <a:extLst>
                  <a:ext uri="{FF2B5EF4-FFF2-40B4-BE49-F238E27FC236}">
                    <a16:creationId xmlns:a16="http://schemas.microsoft.com/office/drawing/2014/main" id="{B92E7EB9-3312-4310-B5FA-50F0FA6CFB99}"/>
                  </a:ext>
                </a:extLst>
              </p:cNvPr>
              <p:cNvGrpSpPr/>
              <p:nvPr/>
            </p:nvGrpSpPr>
            <p:grpSpPr>
              <a:xfrm>
                <a:off x="11192276" y="2400300"/>
                <a:ext cx="322175" cy="373063"/>
                <a:chOff x="3792874" y="3138488"/>
                <a:chExt cx="322175" cy="373063"/>
              </a:xfrm>
              <a:grpFill/>
            </p:grpSpPr>
            <p:sp>
              <p:nvSpPr>
                <p:cNvPr id="93" name="Freeform 15">
                  <a:extLst>
                    <a:ext uri="{FF2B5EF4-FFF2-40B4-BE49-F238E27FC236}">
                      <a16:creationId xmlns:a16="http://schemas.microsoft.com/office/drawing/2014/main" id="{4A24723D-38DD-4916-B1AF-76A903317407}"/>
                    </a:ext>
                  </a:extLst>
                </p:cNvPr>
                <p:cNvSpPr>
                  <a:spLocks/>
                </p:cNvSpPr>
                <p:nvPr/>
              </p:nvSpPr>
              <p:spPr bwMode="auto">
                <a:xfrm>
                  <a:off x="3792874" y="3235325"/>
                  <a:ext cx="112625" cy="246063"/>
                </a:xfrm>
                <a:custGeom>
                  <a:avLst/>
                  <a:gdLst>
                    <a:gd name="T0" fmla="*/ 16 w 39"/>
                    <a:gd name="T1" fmla="*/ 29 h 58"/>
                    <a:gd name="T2" fmla="*/ 27 w 39"/>
                    <a:gd name="T3" fmla="*/ 7 h 58"/>
                    <a:gd name="T4" fmla="*/ 31 w 39"/>
                    <a:gd name="T5" fmla="*/ 1 h 58"/>
                    <a:gd name="T6" fmla="*/ 34 w 39"/>
                    <a:gd name="T7" fmla="*/ 6 h 58"/>
                    <a:gd name="T8" fmla="*/ 35 w 39"/>
                    <a:gd name="T9" fmla="*/ 26 h 58"/>
                    <a:gd name="T10" fmla="*/ 20 w 39"/>
                    <a:gd name="T11" fmla="*/ 52 h 58"/>
                    <a:gd name="T12" fmla="*/ 9 w 39"/>
                    <a:gd name="T13" fmla="*/ 57 h 58"/>
                    <a:gd name="T14" fmla="*/ 1 w 39"/>
                    <a:gd name="T15" fmla="*/ 43 h 58"/>
                    <a:gd name="T16" fmla="*/ 4 w 39"/>
                    <a:gd name="T17" fmla="*/ 6 h 58"/>
                    <a:gd name="T18" fmla="*/ 8 w 39"/>
                    <a:gd name="T19" fmla="*/ 0 h 58"/>
                    <a:gd name="T20" fmla="*/ 15 w 39"/>
                    <a:gd name="T21" fmla="*/ 6 h 58"/>
                    <a:gd name="T22" fmla="*/ 14 w 39"/>
                    <a:gd name="T23" fmla="*/ 20 h 58"/>
                    <a:gd name="T24" fmla="*/ 14 w 39"/>
                    <a:gd name="T25" fmla="*/ 28 h 58"/>
                    <a:gd name="T26" fmla="*/ 16 w 39"/>
                    <a:gd name="T2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8">
                      <a:moveTo>
                        <a:pt x="16" y="29"/>
                      </a:moveTo>
                      <a:cubicBezTo>
                        <a:pt x="19" y="21"/>
                        <a:pt x="23" y="14"/>
                        <a:pt x="27" y="7"/>
                      </a:cubicBezTo>
                      <a:cubicBezTo>
                        <a:pt x="28" y="5"/>
                        <a:pt x="29" y="3"/>
                        <a:pt x="31" y="1"/>
                      </a:cubicBezTo>
                      <a:cubicBezTo>
                        <a:pt x="32" y="3"/>
                        <a:pt x="33" y="4"/>
                        <a:pt x="34" y="6"/>
                      </a:cubicBezTo>
                      <a:cubicBezTo>
                        <a:pt x="37" y="12"/>
                        <a:pt x="39" y="19"/>
                        <a:pt x="35" y="26"/>
                      </a:cubicBezTo>
                      <a:cubicBezTo>
                        <a:pt x="30" y="34"/>
                        <a:pt x="25" y="43"/>
                        <a:pt x="20" y="52"/>
                      </a:cubicBezTo>
                      <a:cubicBezTo>
                        <a:pt x="18" y="56"/>
                        <a:pt x="12" y="58"/>
                        <a:pt x="9" y="57"/>
                      </a:cubicBezTo>
                      <a:cubicBezTo>
                        <a:pt x="2" y="54"/>
                        <a:pt x="0" y="50"/>
                        <a:pt x="1" y="43"/>
                      </a:cubicBezTo>
                      <a:cubicBezTo>
                        <a:pt x="2" y="31"/>
                        <a:pt x="3" y="18"/>
                        <a:pt x="4" y="6"/>
                      </a:cubicBezTo>
                      <a:cubicBezTo>
                        <a:pt x="4" y="4"/>
                        <a:pt x="4" y="0"/>
                        <a:pt x="8" y="0"/>
                      </a:cubicBezTo>
                      <a:cubicBezTo>
                        <a:pt x="11" y="0"/>
                        <a:pt x="15" y="1"/>
                        <a:pt x="15" y="6"/>
                      </a:cubicBezTo>
                      <a:cubicBezTo>
                        <a:pt x="15" y="10"/>
                        <a:pt x="14" y="15"/>
                        <a:pt x="14" y="20"/>
                      </a:cubicBezTo>
                      <a:cubicBezTo>
                        <a:pt x="14" y="23"/>
                        <a:pt x="14" y="25"/>
                        <a:pt x="14" y="28"/>
                      </a:cubicBezTo>
                      <a:cubicBezTo>
                        <a:pt x="14" y="28"/>
                        <a:pt x="15" y="28"/>
                        <a:pt x="1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16">
                  <a:extLst>
                    <a:ext uri="{FF2B5EF4-FFF2-40B4-BE49-F238E27FC236}">
                      <a16:creationId xmlns:a16="http://schemas.microsoft.com/office/drawing/2014/main" id="{FB4C6AFE-87EF-4FB7-829C-F7529116EE44}"/>
                    </a:ext>
                  </a:extLst>
                </p:cNvPr>
                <p:cNvSpPr>
                  <a:spLocks/>
                </p:cNvSpPr>
                <p:nvPr/>
              </p:nvSpPr>
              <p:spPr bwMode="auto">
                <a:xfrm>
                  <a:off x="3980111" y="3138488"/>
                  <a:ext cx="134938" cy="373063"/>
                </a:xfrm>
                <a:custGeom>
                  <a:avLst/>
                  <a:gdLst>
                    <a:gd name="T0" fmla="*/ 9 w 47"/>
                    <a:gd name="T1" fmla="*/ 73 h 88"/>
                    <a:gd name="T2" fmla="*/ 3 w 47"/>
                    <a:gd name="T3" fmla="*/ 67 h 88"/>
                    <a:gd name="T4" fmla="*/ 3 w 47"/>
                    <a:gd name="T5" fmla="*/ 57 h 88"/>
                    <a:gd name="T6" fmla="*/ 20 w 47"/>
                    <a:gd name="T7" fmla="*/ 38 h 88"/>
                    <a:gd name="T8" fmla="*/ 33 w 47"/>
                    <a:gd name="T9" fmla="*/ 20 h 88"/>
                    <a:gd name="T10" fmla="*/ 33 w 47"/>
                    <a:gd name="T11" fmla="*/ 4 h 88"/>
                    <a:gd name="T12" fmla="*/ 32 w 47"/>
                    <a:gd name="T13" fmla="*/ 1 h 88"/>
                    <a:gd name="T14" fmla="*/ 33 w 47"/>
                    <a:gd name="T15" fmla="*/ 0 h 88"/>
                    <a:gd name="T16" fmla="*/ 41 w 47"/>
                    <a:gd name="T17" fmla="*/ 6 h 88"/>
                    <a:gd name="T18" fmla="*/ 43 w 47"/>
                    <a:gd name="T19" fmla="*/ 26 h 88"/>
                    <a:gd name="T20" fmla="*/ 29 w 47"/>
                    <a:gd name="T21" fmla="*/ 48 h 88"/>
                    <a:gd name="T22" fmla="*/ 30 w 47"/>
                    <a:gd name="T23" fmla="*/ 52 h 88"/>
                    <a:gd name="T24" fmla="*/ 40 w 47"/>
                    <a:gd name="T25" fmla="*/ 73 h 88"/>
                    <a:gd name="T26" fmla="*/ 41 w 47"/>
                    <a:gd name="T27" fmla="*/ 84 h 88"/>
                    <a:gd name="T28" fmla="*/ 37 w 47"/>
                    <a:gd name="T29" fmla="*/ 86 h 88"/>
                    <a:gd name="T30" fmla="*/ 31 w 47"/>
                    <a:gd name="T31" fmla="*/ 75 h 88"/>
                    <a:gd name="T32" fmla="*/ 28 w 47"/>
                    <a:gd name="T33" fmla="*/ 60 h 88"/>
                    <a:gd name="T34" fmla="*/ 22 w 47"/>
                    <a:gd name="T35" fmla="*/ 59 h 88"/>
                    <a:gd name="T36" fmla="*/ 9 w 47"/>
                    <a:gd name="T37"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8">
                      <a:moveTo>
                        <a:pt x="9" y="73"/>
                      </a:moveTo>
                      <a:cubicBezTo>
                        <a:pt x="7" y="71"/>
                        <a:pt x="5" y="69"/>
                        <a:pt x="3" y="67"/>
                      </a:cubicBezTo>
                      <a:cubicBezTo>
                        <a:pt x="1" y="64"/>
                        <a:pt x="0" y="61"/>
                        <a:pt x="3" y="57"/>
                      </a:cubicBezTo>
                      <a:cubicBezTo>
                        <a:pt x="9" y="51"/>
                        <a:pt x="14" y="45"/>
                        <a:pt x="20" y="38"/>
                      </a:cubicBezTo>
                      <a:cubicBezTo>
                        <a:pt x="24" y="32"/>
                        <a:pt x="28" y="26"/>
                        <a:pt x="33" y="20"/>
                      </a:cubicBezTo>
                      <a:cubicBezTo>
                        <a:pt x="36" y="15"/>
                        <a:pt x="36" y="9"/>
                        <a:pt x="33" y="4"/>
                      </a:cubicBezTo>
                      <a:cubicBezTo>
                        <a:pt x="32" y="3"/>
                        <a:pt x="32" y="2"/>
                        <a:pt x="32" y="1"/>
                      </a:cubicBezTo>
                      <a:cubicBezTo>
                        <a:pt x="32" y="1"/>
                        <a:pt x="33" y="0"/>
                        <a:pt x="33" y="0"/>
                      </a:cubicBezTo>
                      <a:cubicBezTo>
                        <a:pt x="36" y="2"/>
                        <a:pt x="39" y="4"/>
                        <a:pt x="41" y="6"/>
                      </a:cubicBezTo>
                      <a:cubicBezTo>
                        <a:pt x="46" y="11"/>
                        <a:pt x="47" y="20"/>
                        <a:pt x="43" y="26"/>
                      </a:cubicBezTo>
                      <a:cubicBezTo>
                        <a:pt x="39" y="33"/>
                        <a:pt x="34" y="40"/>
                        <a:pt x="29" y="48"/>
                      </a:cubicBezTo>
                      <a:cubicBezTo>
                        <a:pt x="29" y="49"/>
                        <a:pt x="29" y="52"/>
                        <a:pt x="30" y="52"/>
                      </a:cubicBezTo>
                      <a:cubicBezTo>
                        <a:pt x="38" y="57"/>
                        <a:pt x="38" y="65"/>
                        <a:pt x="40" y="73"/>
                      </a:cubicBezTo>
                      <a:cubicBezTo>
                        <a:pt x="41" y="76"/>
                        <a:pt x="41" y="80"/>
                        <a:pt x="41" y="84"/>
                      </a:cubicBezTo>
                      <a:cubicBezTo>
                        <a:pt x="41" y="87"/>
                        <a:pt x="39" y="88"/>
                        <a:pt x="37" y="86"/>
                      </a:cubicBezTo>
                      <a:cubicBezTo>
                        <a:pt x="33" y="83"/>
                        <a:pt x="31" y="81"/>
                        <a:pt x="31" y="75"/>
                      </a:cubicBezTo>
                      <a:cubicBezTo>
                        <a:pt x="31" y="70"/>
                        <a:pt x="30" y="65"/>
                        <a:pt x="28" y="60"/>
                      </a:cubicBezTo>
                      <a:cubicBezTo>
                        <a:pt x="27" y="55"/>
                        <a:pt x="25" y="56"/>
                        <a:pt x="22" y="59"/>
                      </a:cubicBezTo>
                      <a:cubicBezTo>
                        <a:pt x="18" y="64"/>
                        <a:pt x="14" y="68"/>
                        <a:pt x="9"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17">
                  <a:extLst>
                    <a:ext uri="{FF2B5EF4-FFF2-40B4-BE49-F238E27FC236}">
                      <a16:creationId xmlns:a16="http://schemas.microsoft.com/office/drawing/2014/main" id="{7BBE01C1-D3BA-489E-BE5E-C63059DA7AF9}"/>
                    </a:ext>
                  </a:extLst>
                </p:cNvPr>
                <p:cNvSpPr>
                  <a:spLocks/>
                </p:cNvSpPr>
                <p:nvPr/>
              </p:nvSpPr>
              <p:spPr bwMode="auto">
                <a:xfrm>
                  <a:off x="3872924" y="3138488"/>
                  <a:ext cx="75438" cy="79375"/>
                </a:xfrm>
                <a:custGeom>
                  <a:avLst/>
                  <a:gdLst>
                    <a:gd name="T0" fmla="*/ 0 w 26"/>
                    <a:gd name="T1" fmla="*/ 0 h 19"/>
                    <a:gd name="T2" fmla="*/ 20 w 26"/>
                    <a:gd name="T3" fmla="*/ 1 h 19"/>
                    <a:gd name="T4" fmla="*/ 23 w 26"/>
                    <a:gd name="T5" fmla="*/ 12 h 19"/>
                    <a:gd name="T6" fmla="*/ 12 w 26"/>
                    <a:gd name="T7" fmla="*/ 18 h 19"/>
                    <a:gd name="T8" fmla="*/ 3 w 26"/>
                    <a:gd name="T9" fmla="*/ 11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cubicBezTo>
                        <a:pt x="8" y="1"/>
                        <a:pt x="14" y="1"/>
                        <a:pt x="20" y="1"/>
                      </a:cubicBezTo>
                      <a:cubicBezTo>
                        <a:pt x="24" y="1"/>
                        <a:pt x="26" y="8"/>
                        <a:pt x="23" y="12"/>
                      </a:cubicBezTo>
                      <a:cubicBezTo>
                        <a:pt x="21" y="16"/>
                        <a:pt x="17" y="19"/>
                        <a:pt x="12" y="18"/>
                      </a:cubicBezTo>
                      <a:cubicBezTo>
                        <a:pt x="8" y="18"/>
                        <a:pt x="5" y="15"/>
                        <a:pt x="3" y="11"/>
                      </a:cubicBezTo>
                      <a:cubicBezTo>
                        <a:pt x="2" y="8"/>
                        <a:pt x="1"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54" name="组合 53">
              <a:extLst>
                <a:ext uri="{FF2B5EF4-FFF2-40B4-BE49-F238E27FC236}">
                  <a16:creationId xmlns:a16="http://schemas.microsoft.com/office/drawing/2014/main" id="{E582171C-E91E-4DDB-B720-D9EDE8C54B5C}"/>
                </a:ext>
              </a:extLst>
            </p:cNvPr>
            <p:cNvGrpSpPr/>
            <p:nvPr/>
          </p:nvGrpSpPr>
          <p:grpSpPr>
            <a:xfrm>
              <a:off x="598941" y="6399999"/>
              <a:ext cx="1102619" cy="276499"/>
              <a:chOff x="6738929" y="2270918"/>
              <a:chExt cx="2766486" cy="693738"/>
            </a:xfrm>
            <a:grpFill/>
          </p:grpSpPr>
          <p:grpSp>
            <p:nvGrpSpPr>
              <p:cNvPr id="55" name="组合 54">
                <a:extLst>
                  <a:ext uri="{FF2B5EF4-FFF2-40B4-BE49-F238E27FC236}">
                    <a16:creationId xmlns:a16="http://schemas.microsoft.com/office/drawing/2014/main" id="{4EB45816-40C4-4065-9181-C29D2BECD84E}"/>
                  </a:ext>
                </a:extLst>
              </p:cNvPr>
              <p:cNvGrpSpPr/>
              <p:nvPr/>
            </p:nvGrpSpPr>
            <p:grpSpPr>
              <a:xfrm>
                <a:off x="8180494" y="2355056"/>
                <a:ext cx="484188" cy="509588"/>
                <a:chOff x="6113463" y="3541713"/>
                <a:chExt cx="484188" cy="509588"/>
              </a:xfrm>
              <a:grpFill/>
            </p:grpSpPr>
            <p:sp>
              <p:nvSpPr>
                <p:cNvPr id="87" name="Freeform 9">
                  <a:extLst>
                    <a:ext uri="{FF2B5EF4-FFF2-40B4-BE49-F238E27FC236}">
                      <a16:creationId xmlns:a16="http://schemas.microsoft.com/office/drawing/2014/main" id="{70888479-5294-457A-8111-462CE4F104F2}"/>
                    </a:ext>
                  </a:extLst>
                </p:cNvPr>
                <p:cNvSpPr>
                  <a:spLocks noEditPoints="1"/>
                </p:cNvSpPr>
                <p:nvPr/>
              </p:nvSpPr>
              <p:spPr bwMode="auto">
                <a:xfrm>
                  <a:off x="6113463" y="3579813"/>
                  <a:ext cx="252413" cy="428625"/>
                </a:xfrm>
                <a:custGeom>
                  <a:avLst/>
                  <a:gdLst>
                    <a:gd name="T0" fmla="*/ 39 w 59"/>
                    <a:gd name="T1" fmla="*/ 78 h 101"/>
                    <a:gd name="T2" fmla="*/ 17 w 59"/>
                    <a:gd name="T3" fmla="*/ 94 h 101"/>
                    <a:gd name="T4" fmla="*/ 8 w 59"/>
                    <a:gd name="T5" fmla="*/ 94 h 101"/>
                    <a:gd name="T6" fmla="*/ 0 w 59"/>
                    <a:gd name="T7" fmla="*/ 79 h 101"/>
                    <a:gd name="T8" fmla="*/ 17 w 59"/>
                    <a:gd name="T9" fmla="*/ 73 h 101"/>
                    <a:gd name="T10" fmla="*/ 10 w 59"/>
                    <a:gd name="T11" fmla="*/ 68 h 101"/>
                    <a:gd name="T12" fmla="*/ 8 w 59"/>
                    <a:gd name="T13" fmla="*/ 60 h 101"/>
                    <a:gd name="T14" fmla="*/ 18 w 59"/>
                    <a:gd name="T15" fmla="*/ 23 h 101"/>
                    <a:gd name="T16" fmla="*/ 26 w 59"/>
                    <a:gd name="T17" fmla="*/ 17 h 101"/>
                    <a:gd name="T18" fmla="*/ 36 w 59"/>
                    <a:gd name="T19" fmla="*/ 26 h 101"/>
                    <a:gd name="T20" fmla="*/ 36 w 59"/>
                    <a:gd name="T21" fmla="*/ 27 h 101"/>
                    <a:gd name="T22" fmla="*/ 43 w 59"/>
                    <a:gd name="T23" fmla="*/ 40 h 101"/>
                    <a:gd name="T24" fmla="*/ 42 w 59"/>
                    <a:gd name="T25" fmla="*/ 12 h 101"/>
                    <a:gd name="T26" fmla="*/ 21 w 59"/>
                    <a:gd name="T27" fmla="*/ 5 h 101"/>
                    <a:gd name="T28" fmla="*/ 44 w 59"/>
                    <a:gd name="T29" fmla="*/ 1 h 101"/>
                    <a:gd name="T30" fmla="*/ 57 w 59"/>
                    <a:gd name="T31" fmla="*/ 17 h 101"/>
                    <a:gd name="T32" fmla="*/ 56 w 59"/>
                    <a:gd name="T33" fmla="*/ 48 h 101"/>
                    <a:gd name="T34" fmla="*/ 57 w 59"/>
                    <a:gd name="T35" fmla="*/ 55 h 101"/>
                    <a:gd name="T36" fmla="*/ 55 w 59"/>
                    <a:gd name="T37" fmla="*/ 64 h 101"/>
                    <a:gd name="T38" fmla="*/ 54 w 59"/>
                    <a:gd name="T39" fmla="*/ 71 h 101"/>
                    <a:gd name="T40" fmla="*/ 52 w 59"/>
                    <a:gd name="T41" fmla="*/ 95 h 101"/>
                    <a:gd name="T42" fmla="*/ 49 w 59"/>
                    <a:gd name="T43" fmla="*/ 101 h 101"/>
                    <a:gd name="T44" fmla="*/ 43 w 59"/>
                    <a:gd name="T45" fmla="*/ 98 h 101"/>
                    <a:gd name="T46" fmla="*/ 38 w 59"/>
                    <a:gd name="T47" fmla="*/ 86 h 101"/>
                    <a:gd name="T48" fmla="*/ 39 w 59"/>
                    <a:gd name="T49" fmla="*/ 78 h 101"/>
                    <a:gd name="T50" fmla="*/ 42 w 59"/>
                    <a:gd name="T51" fmla="*/ 47 h 101"/>
                    <a:gd name="T52" fmla="*/ 32 w 59"/>
                    <a:gd name="T53" fmla="*/ 44 h 101"/>
                    <a:gd name="T54" fmla="*/ 29 w 59"/>
                    <a:gd name="T55" fmla="*/ 64 h 101"/>
                    <a:gd name="T56" fmla="*/ 42 w 59"/>
                    <a:gd name="T5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01">
                      <a:moveTo>
                        <a:pt x="39" y="78"/>
                      </a:moveTo>
                      <a:cubicBezTo>
                        <a:pt x="31" y="84"/>
                        <a:pt x="24" y="89"/>
                        <a:pt x="17" y="94"/>
                      </a:cubicBezTo>
                      <a:cubicBezTo>
                        <a:pt x="14" y="97"/>
                        <a:pt x="11" y="96"/>
                        <a:pt x="8" y="94"/>
                      </a:cubicBezTo>
                      <a:cubicBezTo>
                        <a:pt x="4" y="90"/>
                        <a:pt x="0" y="86"/>
                        <a:pt x="0" y="79"/>
                      </a:cubicBezTo>
                      <a:cubicBezTo>
                        <a:pt x="6" y="82"/>
                        <a:pt x="12" y="80"/>
                        <a:pt x="17" y="73"/>
                      </a:cubicBezTo>
                      <a:cubicBezTo>
                        <a:pt x="15" y="72"/>
                        <a:pt x="13" y="70"/>
                        <a:pt x="10" y="68"/>
                      </a:cubicBezTo>
                      <a:cubicBezTo>
                        <a:pt x="7" y="66"/>
                        <a:pt x="7" y="63"/>
                        <a:pt x="8" y="60"/>
                      </a:cubicBezTo>
                      <a:cubicBezTo>
                        <a:pt x="11" y="48"/>
                        <a:pt x="15" y="36"/>
                        <a:pt x="18" y="23"/>
                      </a:cubicBezTo>
                      <a:cubicBezTo>
                        <a:pt x="19" y="20"/>
                        <a:pt x="20" y="16"/>
                        <a:pt x="26" y="17"/>
                      </a:cubicBezTo>
                      <a:cubicBezTo>
                        <a:pt x="32" y="18"/>
                        <a:pt x="36" y="21"/>
                        <a:pt x="36" y="26"/>
                      </a:cubicBezTo>
                      <a:cubicBezTo>
                        <a:pt x="36" y="26"/>
                        <a:pt x="36" y="27"/>
                        <a:pt x="36" y="27"/>
                      </a:cubicBezTo>
                      <a:cubicBezTo>
                        <a:pt x="35" y="33"/>
                        <a:pt x="38" y="37"/>
                        <a:pt x="43" y="40"/>
                      </a:cubicBezTo>
                      <a:cubicBezTo>
                        <a:pt x="43" y="31"/>
                        <a:pt x="42" y="22"/>
                        <a:pt x="42" y="12"/>
                      </a:cubicBezTo>
                      <a:cubicBezTo>
                        <a:pt x="30" y="16"/>
                        <a:pt x="20" y="12"/>
                        <a:pt x="21" y="5"/>
                      </a:cubicBezTo>
                      <a:cubicBezTo>
                        <a:pt x="29" y="3"/>
                        <a:pt x="36" y="1"/>
                        <a:pt x="44" y="1"/>
                      </a:cubicBezTo>
                      <a:cubicBezTo>
                        <a:pt x="54" y="0"/>
                        <a:pt x="59" y="8"/>
                        <a:pt x="57" y="17"/>
                      </a:cubicBezTo>
                      <a:cubicBezTo>
                        <a:pt x="56" y="27"/>
                        <a:pt x="56" y="38"/>
                        <a:pt x="56" y="48"/>
                      </a:cubicBezTo>
                      <a:cubicBezTo>
                        <a:pt x="56" y="50"/>
                        <a:pt x="57" y="52"/>
                        <a:pt x="57" y="55"/>
                      </a:cubicBezTo>
                      <a:cubicBezTo>
                        <a:pt x="57" y="58"/>
                        <a:pt x="56" y="61"/>
                        <a:pt x="55" y="64"/>
                      </a:cubicBezTo>
                      <a:cubicBezTo>
                        <a:pt x="55" y="66"/>
                        <a:pt x="54" y="68"/>
                        <a:pt x="54" y="71"/>
                      </a:cubicBezTo>
                      <a:cubicBezTo>
                        <a:pt x="53" y="79"/>
                        <a:pt x="53" y="87"/>
                        <a:pt x="52" y="95"/>
                      </a:cubicBezTo>
                      <a:cubicBezTo>
                        <a:pt x="52" y="97"/>
                        <a:pt x="51" y="100"/>
                        <a:pt x="49" y="101"/>
                      </a:cubicBezTo>
                      <a:cubicBezTo>
                        <a:pt x="47" y="101"/>
                        <a:pt x="44" y="100"/>
                        <a:pt x="43" y="98"/>
                      </a:cubicBezTo>
                      <a:cubicBezTo>
                        <a:pt x="39" y="95"/>
                        <a:pt x="36" y="92"/>
                        <a:pt x="38" y="86"/>
                      </a:cubicBezTo>
                      <a:cubicBezTo>
                        <a:pt x="39" y="84"/>
                        <a:pt x="39" y="81"/>
                        <a:pt x="39" y="78"/>
                      </a:cubicBezTo>
                      <a:close/>
                      <a:moveTo>
                        <a:pt x="42" y="47"/>
                      </a:moveTo>
                      <a:cubicBezTo>
                        <a:pt x="39" y="46"/>
                        <a:pt x="36" y="45"/>
                        <a:pt x="32" y="44"/>
                      </a:cubicBezTo>
                      <a:cubicBezTo>
                        <a:pt x="31" y="51"/>
                        <a:pt x="30" y="57"/>
                        <a:pt x="29" y="64"/>
                      </a:cubicBezTo>
                      <a:cubicBezTo>
                        <a:pt x="39" y="61"/>
                        <a:pt x="42" y="57"/>
                        <a:pt x="42"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10">
                  <a:extLst>
                    <a:ext uri="{FF2B5EF4-FFF2-40B4-BE49-F238E27FC236}">
                      <a16:creationId xmlns:a16="http://schemas.microsoft.com/office/drawing/2014/main" id="{3C581795-C09D-460E-9472-8181F266F0EF}"/>
                    </a:ext>
                  </a:extLst>
                </p:cNvPr>
                <p:cNvSpPr>
                  <a:spLocks noEditPoints="1"/>
                </p:cNvSpPr>
                <p:nvPr/>
              </p:nvSpPr>
              <p:spPr bwMode="auto">
                <a:xfrm>
                  <a:off x="6361113" y="3541713"/>
                  <a:ext cx="236538" cy="509588"/>
                </a:xfrm>
                <a:custGeom>
                  <a:avLst/>
                  <a:gdLst>
                    <a:gd name="T0" fmla="*/ 11 w 55"/>
                    <a:gd name="T1" fmla="*/ 89 h 120"/>
                    <a:gd name="T2" fmla="*/ 10 w 55"/>
                    <a:gd name="T3" fmla="*/ 100 h 120"/>
                    <a:gd name="T4" fmla="*/ 6 w 55"/>
                    <a:gd name="T5" fmla="*/ 104 h 120"/>
                    <a:gd name="T6" fmla="*/ 1 w 55"/>
                    <a:gd name="T7" fmla="*/ 99 h 120"/>
                    <a:gd name="T8" fmla="*/ 3 w 55"/>
                    <a:gd name="T9" fmla="*/ 84 h 120"/>
                    <a:gd name="T10" fmla="*/ 14 w 55"/>
                    <a:gd name="T11" fmla="*/ 37 h 120"/>
                    <a:gd name="T12" fmla="*/ 22 w 55"/>
                    <a:gd name="T13" fmla="*/ 11 h 120"/>
                    <a:gd name="T14" fmla="*/ 26 w 55"/>
                    <a:gd name="T15" fmla="*/ 19 h 120"/>
                    <a:gd name="T16" fmla="*/ 20 w 55"/>
                    <a:gd name="T17" fmla="*/ 40 h 120"/>
                    <a:gd name="T18" fmla="*/ 27 w 55"/>
                    <a:gd name="T19" fmla="*/ 35 h 120"/>
                    <a:gd name="T20" fmla="*/ 35 w 55"/>
                    <a:gd name="T21" fmla="*/ 30 h 120"/>
                    <a:gd name="T22" fmla="*/ 33 w 55"/>
                    <a:gd name="T23" fmla="*/ 9 h 120"/>
                    <a:gd name="T24" fmla="*/ 28 w 55"/>
                    <a:gd name="T25" fmla="*/ 8 h 120"/>
                    <a:gd name="T26" fmla="*/ 19 w 55"/>
                    <a:gd name="T27" fmla="*/ 12 h 120"/>
                    <a:gd name="T28" fmla="*/ 12 w 55"/>
                    <a:gd name="T29" fmla="*/ 15 h 120"/>
                    <a:gd name="T30" fmla="*/ 9 w 55"/>
                    <a:gd name="T31" fmla="*/ 11 h 120"/>
                    <a:gd name="T32" fmla="*/ 11 w 55"/>
                    <a:gd name="T33" fmla="*/ 8 h 120"/>
                    <a:gd name="T34" fmla="*/ 31 w 55"/>
                    <a:gd name="T35" fmla="*/ 0 h 120"/>
                    <a:gd name="T36" fmla="*/ 45 w 55"/>
                    <a:gd name="T37" fmla="*/ 15 h 120"/>
                    <a:gd name="T38" fmla="*/ 44 w 55"/>
                    <a:gd name="T39" fmla="*/ 46 h 120"/>
                    <a:gd name="T40" fmla="*/ 48 w 55"/>
                    <a:gd name="T41" fmla="*/ 54 h 120"/>
                    <a:gd name="T42" fmla="*/ 48 w 55"/>
                    <a:gd name="T43" fmla="*/ 71 h 120"/>
                    <a:gd name="T44" fmla="*/ 44 w 55"/>
                    <a:gd name="T45" fmla="*/ 77 h 120"/>
                    <a:gd name="T46" fmla="*/ 44 w 55"/>
                    <a:gd name="T47" fmla="*/ 110 h 120"/>
                    <a:gd name="T48" fmla="*/ 44 w 55"/>
                    <a:gd name="T49" fmla="*/ 114 h 120"/>
                    <a:gd name="T50" fmla="*/ 41 w 55"/>
                    <a:gd name="T51" fmla="*/ 120 h 120"/>
                    <a:gd name="T52" fmla="*/ 32 w 55"/>
                    <a:gd name="T53" fmla="*/ 118 h 120"/>
                    <a:gd name="T54" fmla="*/ 13 w 55"/>
                    <a:gd name="T55" fmla="*/ 91 h 120"/>
                    <a:gd name="T56" fmla="*/ 12 w 55"/>
                    <a:gd name="T57" fmla="*/ 89 h 120"/>
                    <a:gd name="T58" fmla="*/ 11 w 55"/>
                    <a:gd name="T59" fmla="*/ 89 h 120"/>
                    <a:gd name="T60" fmla="*/ 24 w 55"/>
                    <a:gd name="T61" fmla="*/ 76 h 120"/>
                    <a:gd name="T62" fmla="*/ 23 w 55"/>
                    <a:gd name="T63" fmla="*/ 74 h 120"/>
                    <a:gd name="T64" fmla="*/ 27 w 55"/>
                    <a:gd name="T65" fmla="*/ 71 h 120"/>
                    <a:gd name="T66" fmla="*/ 33 w 55"/>
                    <a:gd name="T67" fmla="*/ 67 h 120"/>
                    <a:gd name="T68" fmla="*/ 32 w 55"/>
                    <a:gd name="T69" fmla="*/ 63 h 120"/>
                    <a:gd name="T70" fmla="*/ 22 w 55"/>
                    <a:gd name="T71" fmla="*/ 52 h 120"/>
                    <a:gd name="T72" fmla="*/ 18 w 55"/>
                    <a:gd name="T73" fmla="*/ 89 h 120"/>
                    <a:gd name="T74" fmla="*/ 33 w 55"/>
                    <a:gd name="T75" fmla="*/ 107 h 120"/>
                    <a:gd name="T76" fmla="*/ 35 w 55"/>
                    <a:gd name="T77" fmla="*/ 77 h 120"/>
                    <a:gd name="T78" fmla="*/ 31 w 55"/>
                    <a:gd name="T79" fmla="*/ 75 h 120"/>
                    <a:gd name="T80" fmla="*/ 24 w 55"/>
                    <a:gd name="T8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0">
                      <a:moveTo>
                        <a:pt x="11" y="89"/>
                      </a:moveTo>
                      <a:cubicBezTo>
                        <a:pt x="10" y="93"/>
                        <a:pt x="10" y="96"/>
                        <a:pt x="10" y="100"/>
                      </a:cubicBezTo>
                      <a:cubicBezTo>
                        <a:pt x="9" y="102"/>
                        <a:pt x="9" y="104"/>
                        <a:pt x="6" y="104"/>
                      </a:cubicBezTo>
                      <a:cubicBezTo>
                        <a:pt x="3" y="104"/>
                        <a:pt x="0" y="103"/>
                        <a:pt x="1" y="99"/>
                      </a:cubicBezTo>
                      <a:cubicBezTo>
                        <a:pt x="2" y="94"/>
                        <a:pt x="2" y="89"/>
                        <a:pt x="3" y="84"/>
                      </a:cubicBezTo>
                      <a:cubicBezTo>
                        <a:pt x="7" y="68"/>
                        <a:pt x="10" y="53"/>
                        <a:pt x="14" y="37"/>
                      </a:cubicBezTo>
                      <a:cubicBezTo>
                        <a:pt x="16" y="29"/>
                        <a:pt x="19" y="20"/>
                        <a:pt x="22" y="11"/>
                      </a:cubicBezTo>
                      <a:cubicBezTo>
                        <a:pt x="26" y="13"/>
                        <a:pt x="27" y="15"/>
                        <a:pt x="26" y="19"/>
                      </a:cubicBezTo>
                      <a:cubicBezTo>
                        <a:pt x="24" y="25"/>
                        <a:pt x="22" y="32"/>
                        <a:pt x="20" y="40"/>
                      </a:cubicBezTo>
                      <a:cubicBezTo>
                        <a:pt x="23" y="37"/>
                        <a:pt x="25" y="36"/>
                        <a:pt x="27" y="35"/>
                      </a:cubicBezTo>
                      <a:cubicBezTo>
                        <a:pt x="30" y="33"/>
                        <a:pt x="34" y="32"/>
                        <a:pt x="35" y="30"/>
                      </a:cubicBezTo>
                      <a:cubicBezTo>
                        <a:pt x="36" y="23"/>
                        <a:pt x="37" y="16"/>
                        <a:pt x="33" y="9"/>
                      </a:cubicBezTo>
                      <a:cubicBezTo>
                        <a:pt x="33" y="8"/>
                        <a:pt x="30" y="7"/>
                        <a:pt x="28" y="8"/>
                      </a:cubicBezTo>
                      <a:cubicBezTo>
                        <a:pt x="25" y="9"/>
                        <a:pt x="22" y="11"/>
                        <a:pt x="19" y="12"/>
                      </a:cubicBezTo>
                      <a:cubicBezTo>
                        <a:pt x="17" y="13"/>
                        <a:pt x="15" y="15"/>
                        <a:pt x="12" y="15"/>
                      </a:cubicBezTo>
                      <a:cubicBezTo>
                        <a:pt x="11" y="15"/>
                        <a:pt x="9" y="13"/>
                        <a:pt x="9" y="11"/>
                      </a:cubicBezTo>
                      <a:cubicBezTo>
                        <a:pt x="8" y="11"/>
                        <a:pt x="10" y="9"/>
                        <a:pt x="11" y="8"/>
                      </a:cubicBezTo>
                      <a:cubicBezTo>
                        <a:pt x="17" y="4"/>
                        <a:pt x="23" y="0"/>
                        <a:pt x="31" y="0"/>
                      </a:cubicBezTo>
                      <a:cubicBezTo>
                        <a:pt x="41" y="1"/>
                        <a:pt x="46" y="5"/>
                        <a:pt x="45" y="15"/>
                      </a:cubicBezTo>
                      <a:cubicBezTo>
                        <a:pt x="45" y="25"/>
                        <a:pt x="45" y="36"/>
                        <a:pt x="44" y="46"/>
                      </a:cubicBezTo>
                      <a:cubicBezTo>
                        <a:pt x="44" y="50"/>
                        <a:pt x="45" y="52"/>
                        <a:pt x="48" y="54"/>
                      </a:cubicBezTo>
                      <a:cubicBezTo>
                        <a:pt x="55" y="60"/>
                        <a:pt x="55" y="66"/>
                        <a:pt x="48" y="71"/>
                      </a:cubicBezTo>
                      <a:cubicBezTo>
                        <a:pt x="45" y="72"/>
                        <a:pt x="44" y="74"/>
                        <a:pt x="44" y="77"/>
                      </a:cubicBezTo>
                      <a:cubicBezTo>
                        <a:pt x="45" y="88"/>
                        <a:pt x="44" y="99"/>
                        <a:pt x="44" y="110"/>
                      </a:cubicBezTo>
                      <a:cubicBezTo>
                        <a:pt x="44" y="112"/>
                        <a:pt x="45" y="113"/>
                        <a:pt x="44" y="114"/>
                      </a:cubicBezTo>
                      <a:cubicBezTo>
                        <a:pt x="43" y="116"/>
                        <a:pt x="42" y="120"/>
                        <a:pt x="41" y="120"/>
                      </a:cubicBezTo>
                      <a:cubicBezTo>
                        <a:pt x="38" y="120"/>
                        <a:pt x="34" y="120"/>
                        <a:pt x="32" y="118"/>
                      </a:cubicBezTo>
                      <a:cubicBezTo>
                        <a:pt x="25" y="109"/>
                        <a:pt x="19" y="100"/>
                        <a:pt x="13" y="91"/>
                      </a:cubicBezTo>
                      <a:cubicBezTo>
                        <a:pt x="12" y="90"/>
                        <a:pt x="12" y="90"/>
                        <a:pt x="12" y="89"/>
                      </a:cubicBezTo>
                      <a:cubicBezTo>
                        <a:pt x="11" y="89"/>
                        <a:pt x="11" y="89"/>
                        <a:pt x="11" y="89"/>
                      </a:cubicBezTo>
                      <a:close/>
                      <a:moveTo>
                        <a:pt x="24" y="76"/>
                      </a:moveTo>
                      <a:cubicBezTo>
                        <a:pt x="23" y="75"/>
                        <a:pt x="23" y="75"/>
                        <a:pt x="23" y="74"/>
                      </a:cubicBezTo>
                      <a:cubicBezTo>
                        <a:pt x="24" y="73"/>
                        <a:pt x="26" y="72"/>
                        <a:pt x="27" y="71"/>
                      </a:cubicBezTo>
                      <a:cubicBezTo>
                        <a:pt x="29" y="70"/>
                        <a:pt x="31" y="69"/>
                        <a:pt x="33" y="67"/>
                      </a:cubicBezTo>
                      <a:cubicBezTo>
                        <a:pt x="35" y="66"/>
                        <a:pt x="35" y="63"/>
                        <a:pt x="32" y="63"/>
                      </a:cubicBezTo>
                      <a:cubicBezTo>
                        <a:pt x="27" y="61"/>
                        <a:pt x="24" y="58"/>
                        <a:pt x="22" y="52"/>
                      </a:cubicBezTo>
                      <a:cubicBezTo>
                        <a:pt x="17" y="65"/>
                        <a:pt x="13" y="77"/>
                        <a:pt x="18" y="89"/>
                      </a:cubicBezTo>
                      <a:cubicBezTo>
                        <a:pt x="21" y="97"/>
                        <a:pt x="27" y="101"/>
                        <a:pt x="33" y="107"/>
                      </a:cubicBezTo>
                      <a:cubicBezTo>
                        <a:pt x="34" y="97"/>
                        <a:pt x="34" y="87"/>
                        <a:pt x="35" y="77"/>
                      </a:cubicBezTo>
                      <a:cubicBezTo>
                        <a:pt x="35" y="77"/>
                        <a:pt x="32" y="75"/>
                        <a:pt x="31" y="75"/>
                      </a:cubicBezTo>
                      <a:cubicBezTo>
                        <a:pt x="29" y="75"/>
                        <a:pt x="26" y="76"/>
                        <a:pt x="2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6" name="组合 55">
                <a:extLst>
                  <a:ext uri="{FF2B5EF4-FFF2-40B4-BE49-F238E27FC236}">
                    <a16:creationId xmlns:a16="http://schemas.microsoft.com/office/drawing/2014/main" id="{C43281D5-D15F-4210-8FEF-5D0B83A54FD6}"/>
                  </a:ext>
                </a:extLst>
              </p:cNvPr>
              <p:cNvGrpSpPr/>
              <p:nvPr/>
            </p:nvGrpSpPr>
            <p:grpSpPr>
              <a:xfrm>
                <a:off x="6738929" y="2270918"/>
                <a:ext cx="549275" cy="693738"/>
                <a:chOff x="6108700" y="2066926"/>
                <a:chExt cx="549275" cy="693738"/>
              </a:xfrm>
              <a:grpFill/>
            </p:grpSpPr>
            <p:sp>
              <p:nvSpPr>
                <p:cNvPr id="85" name="Freeform 13">
                  <a:extLst>
                    <a:ext uri="{FF2B5EF4-FFF2-40B4-BE49-F238E27FC236}">
                      <a16:creationId xmlns:a16="http://schemas.microsoft.com/office/drawing/2014/main" id="{0965091B-D712-42AC-844D-24578409DB9A}"/>
                    </a:ext>
                  </a:extLst>
                </p:cNvPr>
                <p:cNvSpPr>
                  <a:spLocks noEditPoints="1"/>
                </p:cNvSpPr>
                <p:nvPr/>
              </p:nvSpPr>
              <p:spPr bwMode="auto">
                <a:xfrm>
                  <a:off x="6108700" y="2066926"/>
                  <a:ext cx="549275" cy="655638"/>
                </a:xfrm>
                <a:custGeom>
                  <a:avLst/>
                  <a:gdLst>
                    <a:gd name="T0" fmla="*/ 54 w 128"/>
                    <a:gd name="T1" fmla="*/ 76 h 154"/>
                    <a:gd name="T2" fmla="*/ 66 w 128"/>
                    <a:gd name="T3" fmla="*/ 53 h 154"/>
                    <a:gd name="T4" fmla="*/ 49 w 128"/>
                    <a:gd name="T5" fmla="*/ 47 h 154"/>
                    <a:gd name="T6" fmla="*/ 64 w 128"/>
                    <a:gd name="T7" fmla="*/ 44 h 154"/>
                    <a:gd name="T8" fmla="*/ 83 w 128"/>
                    <a:gd name="T9" fmla="*/ 6 h 154"/>
                    <a:gd name="T10" fmla="*/ 91 w 128"/>
                    <a:gd name="T11" fmla="*/ 11 h 154"/>
                    <a:gd name="T12" fmla="*/ 96 w 128"/>
                    <a:gd name="T13" fmla="*/ 36 h 154"/>
                    <a:gd name="T14" fmla="*/ 106 w 128"/>
                    <a:gd name="T15" fmla="*/ 41 h 154"/>
                    <a:gd name="T16" fmla="*/ 82 w 128"/>
                    <a:gd name="T17" fmla="*/ 50 h 154"/>
                    <a:gd name="T18" fmla="*/ 71 w 128"/>
                    <a:gd name="T19" fmla="*/ 65 h 154"/>
                    <a:gd name="T20" fmla="*/ 110 w 128"/>
                    <a:gd name="T21" fmla="*/ 74 h 154"/>
                    <a:gd name="T22" fmla="*/ 101 w 128"/>
                    <a:gd name="T23" fmla="*/ 87 h 154"/>
                    <a:gd name="T24" fmla="*/ 111 w 128"/>
                    <a:gd name="T25" fmla="*/ 98 h 154"/>
                    <a:gd name="T26" fmla="*/ 92 w 128"/>
                    <a:gd name="T27" fmla="*/ 104 h 154"/>
                    <a:gd name="T28" fmla="*/ 86 w 128"/>
                    <a:gd name="T29" fmla="*/ 116 h 154"/>
                    <a:gd name="T30" fmla="*/ 124 w 128"/>
                    <a:gd name="T31" fmla="*/ 112 h 154"/>
                    <a:gd name="T32" fmla="*/ 120 w 128"/>
                    <a:gd name="T33" fmla="*/ 122 h 154"/>
                    <a:gd name="T34" fmla="*/ 111 w 128"/>
                    <a:gd name="T35" fmla="*/ 144 h 154"/>
                    <a:gd name="T36" fmla="*/ 105 w 128"/>
                    <a:gd name="T37" fmla="*/ 153 h 154"/>
                    <a:gd name="T38" fmla="*/ 55 w 128"/>
                    <a:gd name="T39" fmla="*/ 129 h 154"/>
                    <a:gd name="T40" fmla="*/ 53 w 128"/>
                    <a:gd name="T41" fmla="*/ 121 h 154"/>
                    <a:gd name="T42" fmla="*/ 61 w 128"/>
                    <a:gd name="T43" fmla="*/ 125 h 154"/>
                    <a:gd name="T44" fmla="*/ 94 w 128"/>
                    <a:gd name="T45" fmla="*/ 140 h 154"/>
                    <a:gd name="T46" fmla="*/ 85 w 128"/>
                    <a:gd name="T47" fmla="*/ 127 h 154"/>
                    <a:gd name="T48" fmla="*/ 71 w 128"/>
                    <a:gd name="T49" fmla="*/ 108 h 154"/>
                    <a:gd name="T50" fmla="*/ 52 w 128"/>
                    <a:gd name="T51" fmla="*/ 113 h 154"/>
                    <a:gd name="T52" fmla="*/ 38 w 128"/>
                    <a:gd name="T53" fmla="*/ 97 h 154"/>
                    <a:gd name="T54" fmla="*/ 51 w 128"/>
                    <a:gd name="T55" fmla="*/ 97 h 154"/>
                    <a:gd name="T56" fmla="*/ 34 w 128"/>
                    <a:gd name="T57" fmla="*/ 93 h 154"/>
                    <a:gd name="T58" fmla="*/ 35 w 128"/>
                    <a:gd name="T59" fmla="*/ 105 h 154"/>
                    <a:gd name="T60" fmla="*/ 26 w 128"/>
                    <a:gd name="T61" fmla="*/ 154 h 154"/>
                    <a:gd name="T62" fmla="*/ 20 w 128"/>
                    <a:gd name="T63" fmla="*/ 118 h 154"/>
                    <a:gd name="T64" fmla="*/ 0 w 128"/>
                    <a:gd name="T65" fmla="*/ 103 h 154"/>
                    <a:gd name="T66" fmla="*/ 19 w 128"/>
                    <a:gd name="T67" fmla="*/ 72 h 154"/>
                    <a:gd name="T68" fmla="*/ 25 w 128"/>
                    <a:gd name="T69" fmla="*/ 51 h 154"/>
                    <a:gd name="T70" fmla="*/ 39 w 128"/>
                    <a:gd name="T71" fmla="*/ 14 h 154"/>
                    <a:gd name="T72" fmla="*/ 51 w 128"/>
                    <a:gd name="T73" fmla="*/ 24 h 154"/>
                    <a:gd name="T74" fmla="*/ 39 w 128"/>
                    <a:gd name="T75" fmla="*/ 44 h 154"/>
                    <a:gd name="T76" fmla="*/ 48 w 128"/>
                    <a:gd name="T77" fmla="*/ 73 h 154"/>
                    <a:gd name="T78" fmla="*/ 81 w 128"/>
                    <a:gd name="T79" fmla="*/ 90 h 154"/>
                    <a:gd name="T80" fmla="*/ 92 w 128"/>
                    <a:gd name="T81" fmla="*/ 71 h 154"/>
                    <a:gd name="T82" fmla="*/ 81 w 128"/>
                    <a:gd name="T83" fmla="*/ 80 h 154"/>
                    <a:gd name="T84" fmla="*/ 76 w 128"/>
                    <a:gd name="T85" fmla="*/ 73 h 154"/>
                    <a:gd name="T86" fmla="*/ 67 w 128"/>
                    <a:gd name="T87" fmla="*/ 79 h 154"/>
                    <a:gd name="T88" fmla="*/ 76 w 128"/>
                    <a:gd name="T89" fmla="*/ 73 h 154"/>
                    <a:gd name="T90" fmla="*/ 56 w 128"/>
                    <a:gd name="T91" fmla="*/ 88 h 154"/>
                    <a:gd name="T92" fmla="*/ 63 w 128"/>
                    <a:gd name="T93" fmla="*/ 8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54">
                      <a:moveTo>
                        <a:pt x="48" y="73"/>
                      </a:moveTo>
                      <a:cubicBezTo>
                        <a:pt x="50" y="74"/>
                        <a:pt x="52" y="75"/>
                        <a:pt x="54" y="76"/>
                      </a:cubicBezTo>
                      <a:cubicBezTo>
                        <a:pt x="57" y="74"/>
                        <a:pt x="60" y="72"/>
                        <a:pt x="63" y="70"/>
                      </a:cubicBezTo>
                      <a:cubicBezTo>
                        <a:pt x="58" y="63"/>
                        <a:pt x="65" y="59"/>
                        <a:pt x="66" y="53"/>
                      </a:cubicBezTo>
                      <a:cubicBezTo>
                        <a:pt x="63" y="53"/>
                        <a:pt x="59" y="53"/>
                        <a:pt x="56" y="52"/>
                      </a:cubicBezTo>
                      <a:cubicBezTo>
                        <a:pt x="54" y="51"/>
                        <a:pt x="51" y="49"/>
                        <a:pt x="49" y="47"/>
                      </a:cubicBezTo>
                      <a:cubicBezTo>
                        <a:pt x="49" y="46"/>
                        <a:pt x="50" y="46"/>
                        <a:pt x="50" y="46"/>
                      </a:cubicBezTo>
                      <a:cubicBezTo>
                        <a:pt x="55" y="45"/>
                        <a:pt x="59" y="45"/>
                        <a:pt x="64" y="44"/>
                      </a:cubicBezTo>
                      <a:cubicBezTo>
                        <a:pt x="68" y="44"/>
                        <a:pt x="70" y="42"/>
                        <a:pt x="71" y="38"/>
                      </a:cubicBezTo>
                      <a:cubicBezTo>
                        <a:pt x="75" y="27"/>
                        <a:pt x="79" y="16"/>
                        <a:pt x="83" y="6"/>
                      </a:cubicBezTo>
                      <a:cubicBezTo>
                        <a:pt x="84" y="3"/>
                        <a:pt x="84" y="0"/>
                        <a:pt x="88" y="2"/>
                      </a:cubicBezTo>
                      <a:cubicBezTo>
                        <a:pt x="92" y="4"/>
                        <a:pt x="94" y="9"/>
                        <a:pt x="91" y="11"/>
                      </a:cubicBezTo>
                      <a:cubicBezTo>
                        <a:pt x="83" y="19"/>
                        <a:pt x="83" y="30"/>
                        <a:pt x="80" y="41"/>
                      </a:cubicBezTo>
                      <a:cubicBezTo>
                        <a:pt x="85" y="39"/>
                        <a:pt x="91" y="37"/>
                        <a:pt x="96" y="36"/>
                      </a:cubicBezTo>
                      <a:cubicBezTo>
                        <a:pt x="98" y="35"/>
                        <a:pt x="101" y="35"/>
                        <a:pt x="102" y="36"/>
                      </a:cubicBezTo>
                      <a:cubicBezTo>
                        <a:pt x="104" y="37"/>
                        <a:pt x="106" y="39"/>
                        <a:pt x="106" y="41"/>
                      </a:cubicBezTo>
                      <a:cubicBezTo>
                        <a:pt x="106" y="42"/>
                        <a:pt x="105" y="44"/>
                        <a:pt x="103" y="44"/>
                      </a:cubicBezTo>
                      <a:cubicBezTo>
                        <a:pt x="96" y="46"/>
                        <a:pt x="89" y="48"/>
                        <a:pt x="82" y="50"/>
                      </a:cubicBezTo>
                      <a:cubicBezTo>
                        <a:pt x="78" y="50"/>
                        <a:pt x="77" y="51"/>
                        <a:pt x="76" y="54"/>
                      </a:cubicBezTo>
                      <a:cubicBezTo>
                        <a:pt x="74" y="58"/>
                        <a:pt x="73" y="61"/>
                        <a:pt x="71" y="65"/>
                      </a:cubicBezTo>
                      <a:cubicBezTo>
                        <a:pt x="82" y="63"/>
                        <a:pt x="92" y="62"/>
                        <a:pt x="102" y="66"/>
                      </a:cubicBezTo>
                      <a:cubicBezTo>
                        <a:pt x="106" y="67"/>
                        <a:pt x="110" y="69"/>
                        <a:pt x="110" y="74"/>
                      </a:cubicBezTo>
                      <a:cubicBezTo>
                        <a:pt x="111" y="79"/>
                        <a:pt x="109" y="83"/>
                        <a:pt x="104" y="85"/>
                      </a:cubicBezTo>
                      <a:cubicBezTo>
                        <a:pt x="103" y="85"/>
                        <a:pt x="102" y="86"/>
                        <a:pt x="101" y="87"/>
                      </a:cubicBezTo>
                      <a:cubicBezTo>
                        <a:pt x="103" y="88"/>
                        <a:pt x="105" y="88"/>
                        <a:pt x="106" y="89"/>
                      </a:cubicBezTo>
                      <a:cubicBezTo>
                        <a:pt x="110" y="91"/>
                        <a:pt x="112" y="94"/>
                        <a:pt x="111" y="98"/>
                      </a:cubicBezTo>
                      <a:cubicBezTo>
                        <a:pt x="110" y="102"/>
                        <a:pt x="107" y="103"/>
                        <a:pt x="104" y="103"/>
                      </a:cubicBezTo>
                      <a:cubicBezTo>
                        <a:pt x="100" y="103"/>
                        <a:pt x="96" y="104"/>
                        <a:pt x="92" y="104"/>
                      </a:cubicBezTo>
                      <a:cubicBezTo>
                        <a:pt x="86" y="105"/>
                        <a:pt x="81" y="111"/>
                        <a:pt x="82" y="117"/>
                      </a:cubicBezTo>
                      <a:cubicBezTo>
                        <a:pt x="83" y="117"/>
                        <a:pt x="85" y="117"/>
                        <a:pt x="86" y="116"/>
                      </a:cubicBezTo>
                      <a:cubicBezTo>
                        <a:pt x="95" y="111"/>
                        <a:pt x="104" y="109"/>
                        <a:pt x="114" y="109"/>
                      </a:cubicBezTo>
                      <a:cubicBezTo>
                        <a:pt x="118" y="110"/>
                        <a:pt x="121" y="111"/>
                        <a:pt x="124" y="112"/>
                      </a:cubicBezTo>
                      <a:cubicBezTo>
                        <a:pt x="128" y="114"/>
                        <a:pt x="128" y="117"/>
                        <a:pt x="126" y="120"/>
                      </a:cubicBezTo>
                      <a:cubicBezTo>
                        <a:pt x="125" y="123"/>
                        <a:pt x="122" y="123"/>
                        <a:pt x="120" y="122"/>
                      </a:cubicBezTo>
                      <a:cubicBezTo>
                        <a:pt x="111" y="118"/>
                        <a:pt x="104" y="120"/>
                        <a:pt x="97" y="123"/>
                      </a:cubicBezTo>
                      <a:cubicBezTo>
                        <a:pt x="101" y="130"/>
                        <a:pt x="106" y="137"/>
                        <a:pt x="111" y="144"/>
                      </a:cubicBezTo>
                      <a:cubicBezTo>
                        <a:pt x="112" y="146"/>
                        <a:pt x="112" y="150"/>
                        <a:pt x="111" y="152"/>
                      </a:cubicBezTo>
                      <a:cubicBezTo>
                        <a:pt x="111" y="153"/>
                        <a:pt x="107" y="153"/>
                        <a:pt x="105" y="153"/>
                      </a:cubicBezTo>
                      <a:cubicBezTo>
                        <a:pt x="91" y="150"/>
                        <a:pt x="77" y="146"/>
                        <a:pt x="66" y="138"/>
                      </a:cubicBezTo>
                      <a:cubicBezTo>
                        <a:pt x="62" y="135"/>
                        <a:pt x="59" y="132"/>
                        <a:pt x="55" y="129"/>
                      </a:cubicBezTo>
                      <a:cubicBezTo>
                        <a:pt x="54" y="128"/>
                        <a:pt x="53" y="127"/>
                        <a:pt x="53" y="126"/>
                      </a:cubicBezTo>
                      <a:cubicBezTo>
                        <a:pt x="53" y="124"/>
                        <a:pt x="53" y="122"/>
                        <a:pt x="53" y="121"/>
                      </a:cubicBezTo>
                      <a:cubicBezTo>
                        <a:pt x="55" y="121"/>
                        <a:pt x="57" y="121"/>
                        <a:pt x="58" y="121"/>
                      </a:cubicBezTo>
                      <a:cubicBezTo>
                        <a:pt x="59" y="122"/>
                        <a:pt x="60" y="123"/>
                        <a:pt x="61" y="125"/>
                      </a:cubicBezTo>
                      <a:cubicBezTo>
                        <a:pt x="70" y="134"/>
                        <a:pt x="80" y="139"/>
                        <a:pt x="92" y="140"/>
                      </a:cubicBezTo>
                      <a:cubicBezTo>
                        <a:pt x="93" y="140"/>
                        <a:pt x="93" y="140"/>
                        <a:pt x="94" y="140"/>
                      </a:cubicBezTo>
                      <a:cubicBezTo>
                        <a:pt x="92" y="136"/>
                        <a:pt x="90" y="132"/>
                        <a:pt x="88" y="128"/>
                      </a:cubicBezTo>
                      <a:cubicBezTo>
                        <a:pt x="88" y="128"/>
                        <a:pt x="86" y="127"/>
                        <a:pt x="85" y="127"/>
                      </a:cubicBezTo>
                      <a:cubicBezTo>
                        <a:pt x="71" y="126"/>
                        <a:pt x="70" y="124"/>
                        <a:pt x="71" y="111"/>
                      </a:cubicBezTo>
                      <a:cubicBezTo>
                        <a:pt x="71" y="110"/>
                        <a:pt x="71" y="109"/>
                        <a:pt x="71" y="108"/>
                      </a:cubicBezTo>
                      <a:cubicBezTo>
                        <a:pt x="68" y="109"/>
                        <a:pt x="65" y="109"/>
                        <a:pt x="62" y="110"/>
                      </a:cubicBezTo>
                      <a:cubicBezTo>
                        <a:pt x="59" y="111"/>
                        <a:pt x="55" y="112"/>
                        <a:pt x="52" y="113"/>
                      </a:cubicBezTo>
                      <a:cubicBezTo>
                        <a:pt x="48" y="114"/>
                        <a:pt x="44" y="115"/>
                        <a:pt x="41" y="111"/>
                      </a:cubicBezTo>
                      <a:cubicBezTo>
                        <a:pt x="37" y="107"/>
                        <a:pt x="37" y="102"/>
                        <a:pt x="38" y="97"/>
                      </a:cubicBezTo>
                      <a:cubicBezTo>
                        <a:pt x="38" y="96"/>
                        <a:pt x="40" y="96"/>
                        <a:pt x="42" y="96"/>
                      </a:cubicBezTo>
                      <a:cubicBezTo>
                        <a:pt x="45" y="96"/>
                        <a:pt x="48" y="96"/>
                        <a:pt x="51" y="97"/>
                      </a:cubicBezTo>
                      <a:cubicBezTo>
                        <a:pt x="48" y="90"/>
                        <a:pt x="46" y="84"/>
                        <a:pt x="43" y="78"/>
                      </a:cubicBezTo>
                      <a:cubicBezTo>
                        <a:pt x="40" y="83"/>
                        <a:pt x="37" y="88"/>
                        <a:pt x="34" y="93"/>
                      </a:cubicBezTo>
                      <a:cubicBezTo>
                        <a:pt x="33" y="94"/>
                        <a:pt x="33" y="96"/>
                        <a:pt x="34" y="98"/>
                      </a:cubicBezTo>
                      <a:cubicBezTo>
                        <a:pt x="34" y="100"/>
                        <a:pt x="35" y="103"/>
                        <a:pt x="35" y="105"/>
                      </a:cubicBezTo>
                      <a:cubicBezTo>
                        <a:pt x="32" y="121"/>
                        <a:pt x="29" y="136"/>
                        <a:pt x="27" y="151"/>
                      </a:cubicBezTo>
                      <a:cubicBezTo>
                        <a:pt x="26" y="152"/>
                        <a:pt x="26" y="153"/>
                        <a:pt x="26" y="154"/>
                      </a:cubicBezTo>
                      <a:cubicBezTo>
                        <a:pt x="17" y="153"/>
                        <a:pt x="14" y="149"/>
                        <a:pt x="15" y="141"/>
                      </a:cubicBezTo>
                      <a:cubicBezTo>
                        <a:pt x="17" y="134"/>
                        <a:pt x="18" y="126"/>
                        <a:pt x="20" y="118"/>
                      </a:cubicBezTo>
                      <a:cubicBezTo>
                        <a:pt x="15" y="123"/>
                        <a:pt x="12" y="122"/>
                        <a:pt x="7" y="118"/>
                      </a:cubicBezTo>
                      <a:cubicBezTo>
                        <a:pt x="3" y="114"/>
                        <a:pt x="0" y="109"/>
                        <a:pt x="0" y="103"/>
                      </a:cubicBezTo>
                      <a:cubicBezTo>
                        <a:pt x="0" y="102"/>
                        <a:pt x="1" y="101"/>
                        <a:pt x="1" y="100"/>
                      </a:cubicBezTo>
                      <a:cubicBezTo>
                        <a:pt x="7" y="91"/>
                        <a:pt x="14" y="82"/>
                        <a:pt x="19" y="72"/>
                      </a:cubicBezTo>
                      <a:cubicBezTo>
                        <a:pt x="22" y="67"/>
                        <a:pt x="24" y="61"/>
                        <a:pt x="26" y="55"/>
                      </a:cubicBezTo>
                      <a:cubicBezTo>
                        <a:pt x="27" y="54"/>
                        <a:pt x="25" y="53"/>
                        <a:pt x="25" y="51"/>
                      </a:cubicBezTo>
                      <a:cubicBezTo>
                        <a:pt x="18" y="43"/>
                        <a:pt x="18" y="39"/>
                        <a:pt x="23" y="30"/>
                      </a:cubicBezTo>
                      <a:cubicBezTo>
                        <a:pt x="27" y="23"/>
                        <a:pt x="32" y="17"/>
                        <a:pt x="39" y="14"/>
                      </a:cubicBezTo>
                      <a:cubicBezTo>
                        <a:pt x="45" y="11"/>
                        <a:pt x="50" y="12"/>
                        <a:pt x="53" y="16"/>
                      </a:cubicBezTo>
                      <a:cubicBezTo>
                        <a:pt x="56" y="20"/>
                        <a:pt x="56" y="22"/>
                        <a:pt x="51" y="24"/>
                      </a:cubicBezTo>
                      <a:cubicBezTo>
                        <a:pt x="44" y="26"/>
                        <a:pt x="41" y="31"/>
                        <a:pt x="37" y="36"/>
                      </a:cubicBezTo>
                      <a:cubicBezTo>
                        <a:pt x="36" y="39"/>
                        <a:pt x="36" y="42"/>
                        <a:pt x="39" y="44"/>
                      </a:cubicBezTo>
                      <a:cubicBezTo>
                        <a:pt x="41" y="45"/>
                        <a:pt x="42" y="47"/>
                        <a:pt x="43" y="48"/>
                      </a:cubicBezTo>
                      <a:cubicBezTo>
                        <a:pt x="52" y="58"/>
                        <a:pt x="54" y="62"/>
                        <a:pt x="48" y="73"/>
                      </a:cubicBezTo>
                      <a:close/>
                      <a:moveTo>
                        <a:pt x="79" y="89"/>
                      </a:moveTo>
                      <a:cubicBezTo>
                        <a:pt x="80" y="89"/>
                        <a:pt x="80" y="90"/>
                        <a:pt x="81" y="90"/>
                      </a:cubicBezTo>
                      <a:cubicBezTo>
                        <a:pt x="85" y="86"/>
                        <a:pt x="90" y="81"/>
                        <a:pt x="95" y="76"/>
                      </a:cubicBezTo>
                      <a:cubicBezTo>
                        <a:pt x="97" y="73"/>
                        <a:pt x="95" y="71"/>
                        <a:pt x="92" y="71"/>
                      </a:cubicBezTo>
                      <a:cubicBezTo>
                        <a:pt x="88" y="71"/>
                        <a:pt x="85" y="71"/>
                        <a:pt x="81" y="71"/>
                      </a:cubicBezTo>
                      <a:cubicBezTo>
                        <a:pt x="81" y="75"/>
                        <a:pt x="81" y="77"/>
                        <a:pt x="81" y="80"/>
                      </a:cubicBezTo>
                      <a:cubicBezTo>
                        <a:pt x="81" y="83"/>
                        <a:pt x="80" y="86"/>
                        <a:pt x="79" y="89"/>
                      </a:cubicBezTo>
                      <a:close/>
                      <a:moveTo>
                        <a:pt x="76" y="73"/>
                      </a:moveTo>
                      <a:cubicBezTo>
                        <a:pt x="73" y="74"/>
                        <a:pt x="71" y="75"/>
                        <a:pt x="69" y="77"/>
                      </a:cubicBezTo>
                      <a:cubicBezTo>
                        <a:pt x="68" y="77"/>
                        <a:pt x="67" y="78"/>
                        <a:pt x="67" y="79"/>
                      </a:cubicBezTo>
                      <a:cubicBezTo>
                        <a:pt x="67" y="84"/>
                        <a:pt x="68" y="88"/>
                        <a:pt x="68" y="92"/>
                      </a:cubicBezTo>
                      <a:cubicBezTo>
                        <a:pt x="74" y="91"/>
                        <a:pt x="77" y="83"/>
                        <a:pt x="76" y="73"/>
                      </a:cubicBezTo>
                      <a:close/>
                      <a:moveTo>
                        <a:pt x="63" y="81"/>
                      </a:moveTo>
                      <a:cubicBezTo>
                        <a:pt x="55" y="84"/>
                        <a:pt x="54" y="85"/>
                        <a:pt x="56" y="88"/>
                      </a:cubicBezTo>
                      <a:cubicBezTo>
                        <a:pt x="58" y="94"/>
                        <a:pt x="60" y="95"/>
                        <a:pt x="65" y="93"/>
                      </a:cubicBezTo>
                      <a:cubicBezTo>
                        <a:pt x="64" y="89"/>
                        <a:pt x="63" y="85"/>
                        <a:pt x="63"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14">
                  <a:extLst>
                    <a:ext uri="{FF2B5EF4-FFF2-40B4-BE49-F238E27FC236}">
                      <a16:creationId xmlns:a16="http://schemas.microsoft.com/office/drawing/2014/main" id="{EDF1A89C-87D3-4066-B020-1AF4B9A41344}"/>
                    </a:ext>
                  </a:extLst>
                </p:cNvPr>
                <p:cNvSpPr>
                  <a:spLocks/>
                </p:cNvSpPr>
                <p:nvPr/>
              </p:nvSpPr>
              <p:spPr bwMode="auto">
                <a:xfrm>
                  <a:off x="6259513" y="2578101"/>
                  <a:ext cx="68263" cy="182563"/>
                </a:xfrm>
                <a:custGeom>
                  <a:avLst/>
                  <a:gdLst>
                    <a:gd name="T0" fmla="*/ 9 w 16"/>
                    <a:gd name="T1" fmla="*/ 0 h 43"/>
                    <a:gd name="T2" fmla="*/ 15 w 16"/>
                    <a:gd name="T3" fmla="*/ 11 h 43"/>
                    <a:gd name="T4" fmla="*/ 9 w 16"/>
                    <a:gd name="T5" fmla="*/ 43 h 43"/>
                    <a:gd name="T6" fmla="*/ 2 w 16"/>
                    <a:gd name="T7" fmla="*/ 39 h 43"/>
                    <a:gd name="T8" fmla="*/ 0 w 16"/>
                    <a:gd name="T9" fmla="*/ 35 h 43"/>
                    <a:gd name="T10" fmla="*/ 9 w 16"/>
                    <a:gd name="T11" fmla="*/ 0 h 43"/>
                  </a:gdLst>
                  <a:ahLst/>
                  <a:cxnLst>
                    <a:cxn ang="0">
                      <a:pos x="T0" y="T1"/>
                    </a:cxn>
                    <a:cxn ang="0">
                      <a:pos x="T2" y="T3"/>
                    </a:cxn>
                    <a:cxn ang="0">
                      <a:pos x="T4" y="T5"/>
                    </a:cxn>
                    <a:cxn ang="0">
                      <a:pos x="T6" y="T7"/>
                    </a:cxn>
                    <a:cxn ang="0">
                      <a:pos x="T8" y="T9"/>
                    </a:cxn>
                    <a:cxn ang="0">
                      <a:pos x="T10" y="T11"/>
                    </a:cxn>
                  </a:cxnLst>
                  <a:rect l="0" t="0" r="r" b="b"/>
                  <a:pathLst>
                    <a:path w="16" h="43">
                      <a:moveTo>
                        <a:pt x="9" y="0"/>
                      </a:moveTo>
                      <a:cubicBezTo>
                        <a:pt x="15" y="3"/>
                        <a:pt x="16" y="6"/>
                        <a:pt x="15" y="11"/>
                      </a:cubicBezTo>
                      <a:cubicBezTo>
                        <a:pt x="12" y="21"/>
                        <a:pt x="11" y="32"/>
                        <a:pt x="9" y="43"/>
                      </a:cubicBezTo>
                      <a:cubicBezTo>
                        <a:pt x="6" y="41"/>
                        <a:pt x="4" y="40"/>
                        <a:pt x="2" y="39"/>
                      </a:cubicBezTo>
                      <a:cubicBezTo>
                        <a:pt x="1" y="38"/>
                        <a:pt x="0" y="37"/>
                        <a:pt x="0" y="35"/>
                      </a:cubicBezTo>
                      <a:cubicBezTo>
                        <a:pt x="3" y="24"/>
                        <a:pt x="6" y="12"/>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7" name="组合 56">
                <a:extLst>
                  <a:ext uri="{FF2B5EF4-FFF2-40B4-BE49-F238E27FC236}">
                    <a16:creationId xmlns:a16="http://schemas.microsoft.com/office/drawing/2014/main" id="{CD1C2EA2-DECB-4C4E-997D-8417E76BE944}"/>
                  </a:ext>
                </a:extLst>
              </p:cNvPr>
              <p:cNvGrpSpPr/>
              <p:nvPr/>
            </p:nvGrpSpPr>
            <p:grpSpPr>
              <a:xfrm>
                <a:off x="7532962" y="2451100"/>
                <a:ext cx="368300" cy="317500"/>
                <a:chOff x="6186488" y="2930526"/>
                <a:chExt cx="368300" cy="317500"/>
              </a:xfrm>
              <a:grpFill/>
            </p:grpSpPr>
            <p:sp>
              <p:nvSpPr>
                <p:cNvPr id="60" name="Freeform 18">
                  <a:extLst>
                    <a:ext uri="{FF2B5EF4-FFF2-40B4-BE49-F238E27FC236}">
                      <a16:creationId xmlns:a16="http://schemas.microsoft.com/office/drawing/2014/main" id="{58E0037C-7932-4788-ADA9-47256329EEB7}"/>
                    </a:ext>
                  </a:extLst>
                </p:cNvPr>
                <p:cNvSpPr>
                  <a:spLocks/>
                </p:cNvSpPr>
                <p:nvPr/>
              </p:nvSpPr>
              <p:spPr bwMode="auto">
                <a:xfrm>
                  <a:off x="6310313" y="2930526"/>
                  <a:ext cx="244475" cy="317500"/>
                </a:xfrm>
                <a:custGeom>
                  <a:avLst/>
                  <a:gdLst>
                    <a:gd name="T0" fmla="*/ 49 w 57"/>
                    <a:gd name="T1" fmla="*/ 74 h 75"/>
                    <a:gd name="T2" fmla="*/ 40 w 57"/>
                    <a:gd name="T3" fmla="*/ 67 h 75"/>
                    <a:gd name="T4" fmla="*/ 33 w 57"/>
                    <a:gd name="T5" fmla="*/ 48 h 75"/>
                    <a:gd name="T6" fmla="*/ 27 w 57"/>
                    <a:gd name="T7" fmla="*/ 46 h 75"/>
                    <a:gd name="T8" fmla="*/ 11 w 57"/>
                    <a:gd name="T9" fmla="*/ 60 h 75"/>
                    <a:gd name="T10" fmla="*/ 5 w 57"/>
                    <a:gd name="T11" fmla="*/ 60 h 75"/>
                    <a:gd name="T12" fmla="*/ 6 w 57"/>
                    <a:gd name="T13" fmla="*/ 46 h 75"/>
                    <a:gd name="T14" fmla="*/ 27 w 57"/>
                    <a:gd name="T15" fmla="*/ 26 h 75"/>
                    <a:gd name="T16" fmla="*/ 40 w 57"/>
                    <a:gd name="T17" fmla="*/ 10 h 75"/>
                    <a:gd name="T18" fmla="*/ 41 w 57"/>
                    <a:gd name="T19" fmla="*/ 6 h 75"/>
                    <a:gd name="T20" fmla="*/ 45 w 57"/>
                    <a:gd name="T21" fmla="*/ 0 h 75"/>
                    <a:gd name="T22" fmla="*/ 53 w 57"/>
                    <a:gd name="T23" fmla="*/ 3 h 75"/>
                    <a:gd name="T24" fmla="*/ 53 w 57"/>
                    <a:gd name="T25" fmla="*/ 20 h 75"/>
                    <a:gd name="T26" fmla="*/ 37 w 57"/>
                    <a:gd name="T27" fmla="*/ 38 h 75"/>
                    <a:gd name="T28" fmla="*/ 49 w 57"/>
                    <a:gd name="T2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75">
                      <a:moveTo>
                        <a:pt x="49" y="74"/>
                      </a:moveTo>
                      <a:cubicBezTo>
                        <a:pt x="43" y="75"/>
                        <a:pt x="41" y="72"/>
                        <a:pt x="40" y="67"/>
                      </a:cubicBezTo>
                      <a:cubicBezTo>
                        <a:pt x="38" y="61"/>
                        <a:pt x="35" y="54"/>
                        <a:pt x="33" y="48"/>
                      </a:cubicBezTo>
                      <a:cubicBezTo>
                        <a:pt x="32" y="45"/>
                        <a:pt x="30" y="44"/>
                        <a:pt x="27" y="46"/>
                      </a:cubicBezTo>
                      <a:cubicBezTo>
                        <a:pt x="22" y="51"/>
                        <a:pt x="16" y="55"/>
                        <a:pt x="11" y="60"/>
                      </a:cubicBezTo>
                      <a:cubicBezTo>
                        <a:pt x="8" y="63"/>
                        <a:pt x="7" y="62"/>
                        <a:pt x="5" y="60"/>
                      </a:cubicBezTo>
                      <a:cubicBezTo>
                        <a:pt x="0" y="54"/>
                        <a:pt x="0" y="51"/>
                        <a:pt x="6" y="46"/>
                      </a:cubicBezTo>
                      <a:cubicBezTo>
                        <a:pt x="13" y="39"/>
                        <a:pt x="20" y="33"/>
                        <a:pt x="27" y="26"/>
                      </a:cubicBezTo>
                      <a:cubicBezTo>
                        <a:pt x="32" y="21"/>
                        <a:pt x="36" y="15"/>
                        <a:pt x="40" y="10"/>
                      </a:cubicBezTo>
                      <a:cubicBezTo>
                        <a:pt x="40" y="9"/>
                        <a:pt x="41" y="7"/>
                        <a:pt x="41" y="6"/>
                      </a:cubicBezTo>
                      <a:cubicBezTo>
                        <a:pt x="40" y="3"/>
                        <a:pt x="42" y="0"/>
                        <a:pt x="45" y="0"/>
                      </a:cubicBezTo>
                      <a:cubicBezTo>
                        <a:pt x="48" y="0"/>
                        <a:pt x="51" y="1"/>
                        <a:pt x="53" y="3"/>
                      </a:cubicBezTo>
                      <a:cubicBezTo>
                        <a:pt x="57" y="6"/>
                        <a:pt x="57" y="16"/>
                        <a:pt x="53" y="20"/>
                      </a:cubicBezTo>
                      <a:cubicBezTo>
                        <a:pt x="48" y="26"/>
                        <a:pt x="42" y="32"/>
                        <a:pt x="37" y="38"/>
                      </a:cubicBezTo>
                      <a:cubicBezTo>
                        <a:pt x="44" y="49"/>
                        <a:pt x="49" y="61"/>
                        <a:pt x="4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19">
                  <a:extLst>
                    <a:ext uri="{FF2B5EF4-FFF2-40B4-BE49-F238E27FC236}">
                      <a16:creationId xmlns:a16="http://schemas.microsoft.com/office/drawing/2014/main" id="{B78F413E-1D51-491F-A6EC-02810949F837}"/>
                    </a:ext>
                  </a:extLst>
                </p:cNvPr>
                <p:cNvSpPr>
                  <a:spLocks/>
                </p:cNvSpPr>
                <p:nvPr/>
              </p:nvSpPr>
              <p:spPr bwMode="auto">
                <a:xfrm>
                  <a:off x="6186488" y="3009901"/>
                  <a:ext cx="123825" cy="234950"/>
                </a:xfrm>
                <a:custGeom>
                  <a:avLst/>
                  <a:gdLst>
                    <a:gd name="T0" fmla="*/ 12 w 29"/>
                    <a:gd name="T1" fmla="*/ 30 h 55"/>
                    <a:gd name="T2" fmla="*/ 20 w 29"/>
                    <a:gd name="T3" fmla="*/ 7 h 55"/>
                    <a:gd name="T4" fmla="*/ 25 w 29"/>
                    <a:gd name="T5" fmla="*/ 1 h 55"/>
                    <a:gd name="T6" fmla="*/ 26 w 29"/>
                    <a:gd name="T7" fmla="*/ 9 h 55"/>
                    <a:gd name="T8" fmla="*/ 16 w 29"/>
                    <a:gd name="T9" fmla="*/ 39 h 55"/>
                    <a:gd name="T10" fmla="*/ 13 w 29"/>
                    <a:gd name="T11" fmla="*/ 52 h 55"/>
                    <a:gd name="T12" fmla="*/ 7 w 29"/>
                    <a:gd name="T13" fmla="*/ 54 h 55"/>
                    <a:gd name="T14" fmla="*/ 2 w 29"/>
                    <a:gd name="T15" fmla="*/ 41 h 55"/>
                    <a:gd name="T16" fmla="*/ 3 w 29"/>
                    <a:gd name="T17" fmla="*/ 32 h 55"/>
                    <a:gd name="T18" fmla="*/ 2 w 29"/>
                    <a:gd name="T19" fmla="*/ 6 h 55"/>
                    <a:gd name="T20" fmla="*/ 6 w 29"/>
                    <a:gd name="T21" fmla="*/ 5 h 55"/>
                    <a:gd name="T22" fmla="*/ 10 w 29"/>
                    <a:gd name="T23" fmla="*/ 14 h 55"/>
                    <a:gd name="T24" fmla="*/ 11 w 29"/>
                    <a:gd name="T25" fmla="*/ 30 h 55"/>
                    <a:gd name="T26" fmla="*/ 12 w 2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5">
                      <a:moveTo>
                        <a:pt x="12" y="30"/>
                      </a:moveTo>
                      <a:cubicBezTo>
                        <a:pt x="15" y="23"/>
                        <a:pt x="17" y="15"/>
                        <a:pt x="20" y="7"/>
                      </a:cubicBezTo>
                      <a:cubicBezTo>
                        <a:pt x="21" y="5"/>
                        <a:pt x="21" y="0"/>
                        <a:pt x="25" y="1"/>
                      </a:cubicBezTo>
                      <a:cubicBezTo>
                        <a:pt x="29" y="2"/>
                        <a:pt x="27" y="6"/>
                        <a:pt x="26" y="9"/>
                      </a:cubicBezTo>
                      <a:cubicBezTo>
                        <a:pt x="23" y="19"/>
                        <a:pt x="19" y="29"/>
                        <a:pt x="16" y="39"/>
                      </a:cubicBezTo>
                      <a:cubicBezTo>
                        <a:pt x="15" y="43"/>
                        <a:pt x="14" y="48"/>
                        <a:pt x="13" y="52"/>
                      </a:cubicBezTo>
                      <a:cubicBezTo>
                        <a:pt x="12" y="55"/>
                        <a:pt x="10" y="55"/>
                        <a:pt x="7" y="54"/>
                      </a:cubicBezTo>
                      <a:cubicBezTo>
                        <a:pt x="1" y="50"/>
                        <a:pt x="0" y="49"/>
                        <a:pt x="2" y="41"/>
                      </a:cubicBezTo>
                      <a:cubicBezTo>
                        <a:pt x="3" y="38"/>
                        <a:pt x="3" y="35"/>
                        <a:pt x="3" y="32"/>
                      </a:cubicBezTo>
                      <a:cubicBezTo>
                        <a:pt x="3" y="23"/>
                        <a:pt x="2" y="15"/>
                        <a:pt x="2" y="6"/>
                      </a:cubicBezTo>
                      <a:cubicBezTo>
                        <a:pt x="2" y="3"/>
                        <a:pt x="5" y="3"/>
                        <a:pt x="6" y="5"/>
                      </a:cubicBezTo>
                      <a:cubicBezTo>
                        <a:pt x="8" y="7"/>
                        <a:pt x="10" y="11"/>
                        <a:pt x="10" y="14"/>
                      </a:cubicBezTo>
                      <a:cubicBezTo>
                        <a:pt x="11" y="19"/>
                        <a:pt x="11" y="25"/>
                        <a:pt x="11" y="30"/>
                      </a:cubicBezTo>
                      <a:cubicBezTo>
                        <a:pt x="11" y="30"/>
                        <a:pt x="12" y="30"/>
                        <a:pt x="1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0">
                  <a:extLst>
                    <a:ext uri="{FF2B5EF4-FFF2-40B4-BE49-F238E27FC236}">
                      <a16:creationId xmlns:a16="http://schemas.microsoft.com/office/drawing/2014/main" id="{28D425C4-CE02-4413-BBE1-2E9FA0CC0E90}"/>
                    </a:ext>
                  </a:extLst>
                </p:cNvPr>
                <p:cNvSpPr>
                  <a:spLocks/>
                </p:cNvSpPr>
                <p:nvPr/>
              </p:nvSpPr>
              <p:spPr bwMode="auto">
                <a:xfrm>
                  <a:off x="6259513" y="2933701"/>
                  <a:ext cx="114300" cy="73025"/>
                </a:xfrm>
                <a:custGeom>
                  <a:avLst/>
                  <a:gdLst>
                    <a:gd name="T0" fmla="*/ 27 w 27"/>
                    <a:gd name="T1" fmla="*/ 1 h 17"/>
                    <a:gd name="T2" fmla="*/ 16 w 27"/>
                    <a:gd name="T3" fmla="*/ 14 h 17"/>
                    <a:gd name="T4" fmla="*/ 5 w 27"/>
                    <a:gd name="T5" fmla="*/ 13 h 17"/>
                    <a:gd name="T6" fmla="*/ 0 w 27"/>
                    <a:gd name="T7" fmla="*/ 4 h 17"/>
                    <a:gd name="T8" fmla="*/ 9 w 27"/>
                    <a:gd name="T9" fmla="*/ 2 h 17"/>
                    <a:gd name="T10" fmla="*/ 27 w 27"/>
                    <a:gd name="T11" fmla="*/ 0 h 17"/>
                    <a:gd name="T12" fmla="*/ 27 w 2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7" y="1"/>
                      </a:moveTo>
                      <a:cubicBezTo>
                        <a:pt x="24" y="6"/>
                        <a:pt x="20" y="10"/>
                        <a:pt x="16" y="14"/>
                      </a:cubicBezTo>
                      <a:cubicBezTo>
                        <a:pt x="14" y="17"/>
                        <a:pt x="8" y="16"/>
                        <a:pt x="5" y="13"/>
                      </a:cubicBezTo>
                      <a:cubicBezTo>
                        <a:pt x="3" y="10"/>
                        <a:pt x="1" y="7"/>
                        <a:pt x="0" y="4"/>
                      </a:cubicBezTo>
                      <a:cubicBezTo>
                        <a:pt x="3" y="3"/>
                        <a:pt x="6" y="2"/>
                        <a:pt x="9" y="2"/>
                      </a:cubicBezTo>
                      <a:cubicBezTo>
                        <a:pt x="15" y="1"/>
                        <a:pt x="21" y="1"/>
                        <a:pt x="27" y="0"/>
                      </a:cubicBezTo>
                      <a:cubicBezTo>
                        <a:pt x="27" y="1"/>
                        <a:pt x="27" y="1"/>
                        <a:pt x="2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8" name="Freeform 11">
                <a:extLst>
                  <a:ext uri="{FF2B5EF4-FFF2-40B4-BE49-F238E27FC236}">
                    <a16:creationId xmlns:a16="http://schemas.microsoft.com/office/drawing/2014/main" id="{9E7CBDC3-9BA0-4307-8967-3267E5966ED9}"/>
                  </a:ext>
                </a:extLst>
              </p:cNvPr>
              <p:cNvSpPr>
                <a:spLocks noEditPoints="1"/>
              </p:cNvSpPr>
              <p:nvPr/>
            </p:nvSpPr>
            <p:spPr bwMode="auto">
              <a:xfrm>
                <a:off x="9065451" y="2270918"/>
                <a:ext cx="439964" cy="615950"/>
              </a:xfrm>
              <a:custGeom>
                <a:avLst/>
                <a:gdLst>
                  <a:gd name="T0" fmla="*/ 29 w 72"/>
                  <a:gd name="T1" fmla="*/ 49 h 102"/>
                  <a:gd name="T2" fmla="*/ 15 w 72"/>
                  <a:gd name="T3" fmla="*/ 43 h 102"/>
                  <a:gd name="T4" fmla="*/ 10 w 72"/>
                  <a:gd name="T5" fmla="*/ 21 h 102"/>
                  <a:gd name="T6" fmla="*/ 13 w 72"/>
                  <a:gd name="T7" fmla="*/ 15 h 102"/>
                  <a:gd name="T8" fmla="*/ 19 w 72"/>
                  <a:gd name="T9" fmla="*/ 18 h 102"/>
                  <a:gd name="T10" fmla="*/ 20 w 72"/>
                  <a:gd name="T11" fmla="*/ 26 h 102"/>
                  <a:gd name="T12" fmla="*/ 35 w 72"/>
                  <a:gd name="T13" fmla="*/ 22 h 102"/>
                  <a:gd name="T14" fmla="*/ 40 w 72"/>
                  <a:gd name="T15" fmla="*/ 16 h 102"/>
                  <a:gd name="T16" fmla="*/ 43 w 72"/>
                  <a:gd name="T17" fmla="*/ 14 h 102"/>
                  <a:gd name="T18" fmla="*/ 44 w 72"/>
                  <a:gd name="T19" fmla="*/ 19 h 102"/>
                  <a:gd name="T20" fmla="*/ 43 w 72"/>
                  <a:gd name="T21" fmla="*/ 28 h 102"/>
                  <a:gd name="T22" fmla="*/ 36 w 72"/>
                  <a:gd name="T23" fmla="*/ 40 h 102"/>
                  <a:gd name="T24" fmla="*/ 37 w 72"/>
                  <a:gd name="T25" fmla="*/ 42 h 102"/>
                  <a:gd name="T26" fmla="*/ 44 w 72"/>
                  <a:gd name="T27" fmla="*/ 38 h 102"/>
                  <a:gd name="T28" fmla="*/ 56 w 72"/>
                  <a:gd name="T29" fmla="*/ 20 h 102"/>
                  <a:gd name="T30" fmla="*/ 49 w 72"/>
                  <a:gd name="T31" fmla="*/ 9 h 102"/>
                  <a:gd name="T32" fmla="*/ 28 w 72"/>
                  <a:gd name="T33" fmla="*/ 14 h 102"/>
                  <a:gd name="T34" fmla="*/ 20 w 72"/>
                  <a:gd name="T35" fmla="*/ 13 h 102"/>
                  <a:gd name="T36" fmla="*/ 22 w 72"/>
                  <a:gd name="T37" fmla="*/ 6 h 102"/>
                  <a:gd name="T38" fmla="*/ 50 w 72"/>
                  <a:gd name="T39" fmla="*/ 1 h 102"/>
                  <a:gd name="T40" fmla="*/ 68 w 72"/>
                  <a:gd name="T41" fmla="*/ 12 h 102"/>
                  <a:gd name="T42" fmla="*/ 67 w 72"/>
                  <a:gd name="T43" fmla="*/ 24 h 102"/>
                  <a:gd name="T44" fmla="*/ 49 w 72"/>
                  <a:gd name="T45" fmla="*/ 48 h 102"/>
                  <a:gd name="T46" fmla="*/ 42 w 72"/>
                  <a:gd name="T47" fmla="*/ 49 h 102"/>
                  <a:gd name="T48" fmla="*/ 37 w 72"/>
                  <a:gd name="T49" fmla="*/ 47 h 102"/>
                  <a:gd name="T50" fmla="*/ 35 w 72"/>
                  <a:gd name="T51" fmla="*/ 52 h 102"/>
                  <a:gd name="T52" fmla="*/ 41 w 72"/>
                  <a:gd name="T53" fmla="*/ 58 h 102"/>
                  <a:gd name="T54" fmla="*/ 48 w 72"/>
                  <a:gd name="T55" fmla="*/ 57 h 102"/>
                  <a:gd name="T56" fmla="*/ 53 w 72"/>
                  <a:gd name="T57" fmla="*/ 59 h 102"/>
                  <a:gd name="T58" fmla="*/ 53 w 72"/>
                  <a:gd name="T59" fmla="*/ 66 h 102"/>
                  <a:gd name="T60" fmla="*/ 48 w 72"/>
                  <a:gd name="T61" fmla="*/ 70 h 102"/>
                  <a:gd name="T62" fmla="*/ 37 w 72"/>
                  <a:gd name="T63" fmla="*/ 81 h 102"/>
                  <a:gd name="T64" fmla="*/ 45 w 72"/>
                  <a:gd name="T65" fmla="*/ 81 h 102"/>
                  <a:gd name="T66" fmla="*/ 57 w 72"/>
                  <a:gd name="T67" fmla="*/ 89 h 102"/>
                  <a:gd name="T68" fmla="*/ 51 w 72"/>
                  <a:gd name="T69" fmla="*/ 98 h 102"/>
                  <a:gd name="T70" fmla="*/ 26 w 72"/>
                  <a:gd name="T71" fmla="*/ 101 h 102"/>
                  <a:gd name="T72" fmla="*/ 17 w 72"/>
                  <a:gd name="T73" fmla="*/ 96 h 102"/>
                  <a:gd name="T74" fmla="*/ 15 w 72"/>
                  <a:gd name="T75" fmla="*/ 94 h 102"/>
                  <a:gd name="T76" fmla="*/ 19 w 72"/>
                  <a:gd name="T77" fmla="*/ 77 h 102"/>
                  <a:gd name="T78" fmla="*/ 27 w 72"/>
                  <a:gd name="T79" fmla="*/ 70 h 102"/>
                  <a:gd name="T80" fmla="*/ 27 w 72"/>
                  <a:gd name="T81" fmla="*/ 69 h 102"/>
                  <a:gd name="T82" fmla="*/ 21 w 72"/>
                  <a:gd name="T83" fmla="*/ 71 h 102"/>
                  <a:gd name="T84" fmla="*/ 9 w 72"/>
                  <a:gd name="T85" fmla="*/ 76 h 102"/>
                  <a:gd name="T86" fmla="*/ 3 w 72"/>
                  <a:gd name="T87" fmla="*/ 75 h 102"/>
                  <a:gd name="T88" fmla="*/ 4 w 72"/>
                  <a:gd name="T89" fmla="*/ 69 h 102"/>
                  <a:gd name="T90" fmla="*/ 26 w 72"/>
                  <a:gd name="T91" fmla="*/ 60 h 102"/>
                  <a:gd name="T92" fmla="*/ 28 w 72"/>
                  <a:gd name="T93" fmla="*/ 57 h 102"/>
                  <a:gd name="T94" fmla="*/ 29 w 72"/>
                  <a:gd name="T95" fmla="*/ 49 h 102"/>
                  <a:gd name="T96" fmla="*/ 34 w 72"/>
                  <a:gd name="T97" fmla="*/ 29 h 102"/>
                  <a:gd name="T98" fmla="*/ 33 w 72"/>
                  <a:gd name="T99" fmla="*/ 28 h 102"/>
                  <a:gd name="T100" fmla="*/ 26 w 72"/>
                  <a:gd name="T101" fmla="*/ 32 h 102"/>
                  <a:gd name="T102" fmla="*/ 23 w 72"/>
                  <a:gd name="T103" fmla="*/ 36 h 102"/>
                  <a:gd name="T104" fmla="*/ 26 w 72"/>
                  <a:gd name="T105" fmla="*/ 42 h 102"/>
                  <a:gd name="T106" fmla="*/ 31 w 72"/>
                  <a:gd name="T107" fmla="*/ 40 h 102"/>
                  <a:gd name="T108" fmla="*/ 34 w 72"/>
                  <a:gd name="T10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02">
                    <a:moveTo>
                      <a:pt x="29" y="49"/>
                    </a:moveTo>
                    <a:cubicBezTo>
                      <a:pt x="19" y="52"/>
                      <a:pt x="18" y="52"/>
                      <a:pt x="15" y="43"/>
                    </a:cubicBezTo>
                    <a:cubicBezTo>
                      <a:pt x="13" y="36"/>
                      <a:pt x="11" y="28"/>
                      <a:pt x="10" y="21"/>
                    </a:cubicBezTo>
                    <a:cubicBezTo>
                      <a:pt x="9" y="19"/>
                      <a:pt x="11" y="16"/>
                      <a:pt x="13" y="15"/>
                    </a:cubicBezTo>
                    <a:cubicBezTo>
                      <a:pt x="16" y="13"/>
                      <a:pt x="18" y="16"/>
                      <a:pt x="19" y="18"/>
                    </a:cubicBezTo>
                    <a:cubicBezTo>
                      <a:pt x="19" y="21"/>
                      <a:pt x="20" y="23"/>
                      <a:pt x="20" y="26"/>
                    </a:cubicBezTo>
                    <a:cubicBezTo>
                      <a:pt x="26" y="25"/>
                      <a:pt x="31" y="24"/>
                      <a:pt x="35" y="22"/>
                    </a:cubicBezTo>
                    <a:cubicBezTo>
                      <a:pt x="37" y="21"/>
                      <a:pt x="38" y="18"/>
                      <a:pt x="40" y="16"/>
                    </a:cubicBezTo>
                    <a:cubicBezTo>
                      <a:pt x="41" y="15"/>
                      <a:pt x="42" y="14"/>
                      <a:pt x="43" y="14"/>
                    </a:cubicBezTo>
                    <a:cubicBezTo>
                      <a:pt x="44" y="15"/>
                      <a:pt x="44" y="17"/>
                      <a:pt x="44" y="19"/>
                    </a:cubicBezTo>
                    <a:cubicBezTo>
                      <a:pt x="44" y="22"/>
                      <a:pt x="43" y="25"/>
                      <a:pt x="43" y="28"/>
                    </a:cubicBezTo>
                    <a:cubicBezTo>
                      <a:pt x="37" y="29"/>
                      <a:pt x="39" y="36"/>
                      <a:pt x="36" y="40"/>
                    </a:cubicBezTo>
                    <a:cubicBezTo>
                      <a:pt x="36" y="41"/>
                      <a:pt x="37" y="41"/>
                      <a:pt x="37" y="42"/>
                    </a:cubicBezTo>
                    <a:cubicBezTo>
                      <a:pt x="39" y="41"/>
                      <a:pt x="42" y="40"/>
                      <a:pt x="44" y="38"/>
                    </a:cubicBezTo>
                    <a:cubicBezTo>
                      <a:pt x="48" y="32"/>
                      <a:pt x="52" y="26"/>
                      <a:pt x="56" y="20"/>
                    </a:cubicBezTo>
                    <a:cubicBezTo>
                      <a:pt x="59" y="15"/>
                      <a:pt x="56" y="9"/>
                      <a:pt x="49" y="9"/>
                    </a:cubicBezTo>
                    <a:cubicBezTo>
                      <a:pt x="42" y="8"/>
                      <a:pt x="34" y="10"/>
                      <a:pt x="28" y="14"/>
                    </a:cubicBezTo>
                    <a:cubicBezTo>
                      <a:pt x="25" y="16"/>
                      <a:pt x="22" y="15"/>
                      <a:pt x="20" y="13"/>
                    </a:cubicBezTo>
                    <a:cubicBezTo>
                      <a:pt x="17" y="9"/>
                      <a:pt x="17" y="7"/>
                      <a:pt x="22" y="6"/>
                    </a:cubicBezTo>
                    <a:cubicBezTo>
                      <a:pt x="31" y="3"/>
                      <a:pt x="40" y="0"/>
                      <a:pt x="50" y="1"/>
                    </a:cubicBezTo>
                    <a:cubicBezTo>
                      <a:pt x="58" y="1"/>
                      <a:pt x="63" y="7"/>
                      <a:pt x="68" y="12"/>
                    </a:cubicBezTo>
                    <a:cubicBezTo>
                      <a:pt x="72" y="15"/>
                      <a:pt x="70" y="20"/>
                      <a:pt x="67" y="24"/>
                    </a:cubicBezTo>
                    <a:cubicBezTo>
                      <a:pt x="61" y="32"/>
                      <a:pt x="55" y="40"/>
                      <a:pt x="49" y="48"/>
                    </a:cubicBezTo>
                    <a:cubicBezTo>
                      <a:pt x="47" y="51"/>
                      <a:pt x="45" y="52"/>
                      <a:pt x="42" y="49"/>
                    </a:cubicBezTo>
                    <a:cubicBezTo>
                      <a:pt x="41" y="48"/>
                      <a:pt x="38" y="47"/>
                      <a:pt x="37" y="47"/>
                    </a:cubicBezTo>
                    <a:cubicBezTo>
                      <a:pt x="36" y="48"/>
                      <a:pt x="35" y="50"/>
                      <a:pt x="35" y="52"/>
                    </a:cubicBezTo>
                    <a:cubicBezTo>
                      <a:pt x="34" y="59"/>
                      <a:pt x="34" y="59"/>
                      <a:pt x="41" y="58"/>
                    </a:cubicBezTo>
                    <a:cubicBezTo>
                      <a:pt x="43" y="57"/>
                      <a:pt x="46" y="56"/>
                      <a:pt x="48" y="57"/>
                    </a:cubicBezTo>
                    <a:cubicBezTo>
                      <a:pt x="50" y="57"/>
                      <a:pt x="53" y="58"/>
                      <a:pt x="53" y="59"/>
                    </a:cubicBezTo>
                    <a:cubicBezTo>
                      <a:pt x="54" y="61"/>
                      <a:pt x="54" y="64"/>
                      <a:pt x="53" y="66"/>
                    </a:cubicBezTo>
                    <a:cubicBezTo>
                      <a:pt x="52" y="68"/>
                      <a:pt x="50" y="69"/>
                      <a:pt x="48" y="70"/>
                    </a:cubicBezTo>
                    <a:cubicBezTo>
                      <a:pt x="44" y="73"/>
                      <a:pt x="39" y="75"/>
                      <a:pt x="37" y="81"/>
                    </a:cubicBezTo>
                    <a:cubicBezTo>
                      <a:pt x="40" y="81"/>
                      <a:pt x="43" y="81"/>
                      <a:pt x="45" y="81"/>
                    </a:cubicBezTo>
                    <a:cubicBezTo>
                      <a:pt x="51" y="81"/>
                      <a:pt x="56" y="84"/>
                      <a:pt x="57" y="89"/>
                    </a:cubicBezTo>
                    <a:cubicBezTo>
                      <a:pt x="58" y="93"/>
                      <a:pt x="55" y="97"/>
                      <a:pt x="51" y="98"/>
                    </a:cubicBezTo>
                    <a:cubicBezTo>
                      <a:pt x="43" y="99"/>
                      <a:pt x="35" y="100"/>
                      <a:pt x="26" y="101"/>
                    </a:cubicBezTo>
                    <a:cubicBezTo>
                      <a:pt x="22" y="102"/>
                      <a:pt x="19" y="100"/>
                      <a:pt x="17" y="96"/>
                    </a:cubicBezTo>
                    <a:cubicBezTo>
                      <a:pt x="16" y="96"/>
                      <a:pt x="16" y="95"/>
                      <a:pt x="15" y="94"/>
                    </a:cubicBezTo>
                    <a:cubicBezTo>
                      <a:pt x="11" y="84"/>
                      <a:pt x="11" y="84"/>
                      <a:pt x="19" y="77"/>
                    </a:cubicBezTo>
                    <a:cubicBezTo>
                      <a:pt x="22" y="75"/>
                      <a:pt x="24" y="72"/>
                      <a:pt x="27" y="70"/>
                    </a:cubicBezTo>
                    <a:cubicBezTo>
                      <a:pt x="27" y="70"/>
                      <a:pt x="27" y="69"/>
                      <a:pt x="27" y="69"/>
                    </a:cubicBezTo>
                    <a:cubicBezTo>
                      <a:pt x="25" y="69"/>
                      <a:pt x="23" y="70"/>
                      <a:pt x="21" y="71"/>
                    </a:cubicBezTo>
                    <a:cubicBezTo>
                      <a:pt x="17" y="72"/>
                      <a:pt x="13" y="74"/>
                      <a:pt x="9" y="76"/>
                    </a:cubicBezTo>
                    <a:cubicBezTo>
                      <a:pt x="7" y="76"/>
                      <a:pt x="5" y="76"/>
                      <a:pt x="3" y="75"/>
                    </a:cubicBezTo>
                    <a:cubicBezTo>
                      <a:pt x="0" y="72"/>
                      <a:pt x="0" y="71"/>
                      <a:pt x="4" y="69"/>
                    </a:cubicBezTo>
                    <a:cubicBezTo>
                      <a:pt x="12" y="66"/>
                      <a:pt x="19" y="63"/>
                      <a:pt x="26" y="60"/>
                    </a:cubicBezTo>
                    <a:cubicBezTo>
                      <a:pt x="27" y="60"/>
                      <a:pt x="28" y="58"/>
                      <a:pt x="28" y="57"/>
                    </a:cubicBezTo>
                    <a:cubicBezTo>
                      <a:pt x="29" y="55"/>
                      <a:pt x="29" y="52"/>
                      <a:pt x="29" y="49"/>
                    </a:cubicBezTo>
                    <a:close/>
                    <a:moveTo>
                      <a:pt x="34" y="29"/>
                    </a:moveTo>
                    <a:cubicBezTo>
                      <a:pt x="34" y="29"/>
                      <a:pt x="34" y="29"/>
                      <a:pt x="33" y="28"/>
                    </a:cubicBezTo>
                    <a:cubicBezTo>
                      <a:pt x="31" y="29"/>
                      <a:pt x="28" y="30"/>
                      <a:pt x="26" y="32"/>
                    </a:cubicBezTo>
                    <a:cubicBezTo>
                      <a:pt x="24" y="32"/>
                      <a:pt x="22" y="34"/>
                      <a:pt x="23" y="36"/>
                    </a:cubicBezTo>
                    <a:cubicBezTo>
                      <a:pt x="23" y="38"/>
                      <a:pt x="25" y="40"/>
                      <a:pt x="26" y="42"/>
                    </a:cubicBezTo>
                    <a:cubicBezTo>
                      <a:pt x="27" y="42"/>
                      <a:pt x="30" y="41"/>
                      <a:pt x="31" y="40"/>
                    </a:cubicBezTo>
                    <a:cubicBezTo>
                      <a:pt x="32" y="37"/>
                      <a:pt x="33" y="33"/>
                      <a:pt x="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9" name="Freeform 12">
                <a:extLst>
                  <a:ext uri="{FF2B5EF4-FFF2-40B4-BE49-F238E27FC236}">
                    <a16:creationId xmlns:a16="http://schemas.microsoft.com/office/drawing/2014/main" id="{D88D9717-3185-4A77-8E18-2A8659D441F7}"/>
                  </a:ext>
                </a:extLst>
              </p:cNvPr>
              <p:cNvSpPr>
                <a:spLocks/>
              </p:cNvSpPr>
              <p:nvPr/>
            </p:nvSpPr>
            <p:spPr bwMode="auto">
              <a:xfrm>
                <a:off x="8878184" y="2293480"/>
                <a:ext cx="236904" cy="593388"/>
              </a:xfrm>
              <a:custGeom>
                <a:avLst/>
                <a:gdLst>
                  <a:gd name="T0" fmla="*/ 30 w 39"/>
                  <a:gd name="T1" fmla="*/ 44 h 98"/>
                  <a:gd name="T2" fmla="*/ 36 w 39"/>
                  <a:gd name="T3" fmla="*/ 34 h 98"/>
                  <a:gd name="T4" fmla="*/ 37 w 39"/>
                  <a:gd name="T5" fmla="*/ 51 h 98"/>
                  <a:gd name="T6" fmla="*/ 25 w 39"/>
                  <a:gd name="T7" fmla="*/ 82 h 98"/>
                  <a:gd name="T8" fmla="*/ 21 w 39"/>
                  <a:gd name="T9" fmla="*/ 98 h 98"/>
                  <a:gd name="T10" fmla="*/ 13 w 39"/>
                  <a:gd name="T11" fmla="*/ 96 h 98"/>
                  <a:gd name="T12" fmla="*/ 5 w 39"/>
                  <a:gd name="T13" fmla="*/ 83 h 98"/>
                  <a:gd name="T14" fmla="*/ 11 w 39"/>
                  <a:gd name="T15" fmla="*/ 62 h 98"/>
                  <a:gd name="T16" fmla="*/ 9 w 39"/>
                  <a:gd name="T17" fmla="*/ 43 h 98"/>
                  <a:gd name="T18" fmla="*/ 12 w 39"/>
                  <a:gd name="T19" fmla="*/ 38 h 98"/>
                  <a:gd name="T20" fmla="*/ 18 w 39"/>
                  <a:gd name="T21" fmla="*/ 33 h 98"/>
                  <a:gd name="T22" fmla="*/ 23 w 39"/>
                  <a:gd name="T23" fmla="*/ 12 h 98"/>
                  <a:gd name="T24" fmla="*/ 11 w 39"/>
                  <a:gd name="T25" fmla="*/ 16 h 98"/>
                  <a:gd name="T26" fmla="*/ 2 w 39"/>
                  <a:gd name="T27" fmla="*/ 16 h 98"/>
                  <a:gd name="T28" fmla="*/ 0 w 39"/>
                  <a:gd name="T29" fmla="*/ 12 h 98"/>
                  <a:gd name="T30" fmla="*/ 3 w 39"/>
                  <a:gd name="T31" fmla="*/ 10 h 98"/>
                  <a:gd name="T32" fmla="*/ 16 w 39"/>
                  <a:gd name="T33" fmla="*/ 7 h 98"/>
                  <a:gd name="T34" fmla="*/ 26 w 39"/>
                  <a:gd name="T35" fmla="*/ 2 h 98"/>
                  <a:gd name="T36" fmla="*/ 32 w 39"/>
                  <a:gd name="T37" fmla="*/ 1 h 98"/>
                  <a:gd name="T38" fmla="*/ 35 w 39"/>
                  <a:gd name="T39" fmla="*/ 9 h 98"/>
                  <a:gd name="T40" fmla="*/ 34 w 39"/>
                  <a:gd name="T41" fmla="*/ 11 h 98"/>
                  <a:gd name="T42" fmla="*/ 27 w 39"/>
                  <a:gd name="T43" fmla="*/ 38 h 98"/>
                  <a:gd name="T44" fmla="*/ 28 w 39"/>
                  <a:gd name="T45" fmla="*/ 44 h 98"/>
                  <a:gd name="T46" fmla="*/ 30 w 39"/>
                  <a:gd name="T47"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98">
                    <a:moveTo>
                      <a:pt x="30" y="44"/>
                    </a:moveTo>
                    <a:cubicBezTo>
                      <a:pt x="32" y="41"/>
                      <a:pt x="34" y="38"/>
                      <a:pt x="36" y="34"/>
                    </a:cubicBezTo>
                    <a:cubicBezTo>
                      <a:pt x="37" y="40"/>
                      <a:pt x="39" y="45"/>
                      <a:pt x="37" y="51"/>
                    </a:cubicBezTo>
                    <a:cubicBezTo>
                      <a:pt x="33" y="61"/>
                      <a:pt x="29" y="72"/>
                      <a:pt x="25" y="82"/>
                    </a:cubicBezTo>
                    <a:cubicBezTo>
                      <a:pt x="23" y="87"/>
                      <a:pt x="23" y="92"/>
                      <a:pt x="21" y="98"/>
                    </a:cubicBezTo>
                    <a:cubicBezTo>
                      <a:pt x="18" y="97"/>
                      <a:pt x="15" y="97"/>
                      <a:pt x="13" y="96"/>
                    </a:cubicBezTo>
                    <a:cubicBezTo>
                      <a:pt x="7" y="94"/>
                      <a:pt x="3" y="89"/>
                      <a:pt x="5" y="83"/>
                    </a:cubicBezTo>
                    <a:cubicBezTo>
                      <a:pt x="7" y="76"/>
                      <a:pt x="9" y="69"/>
                      <a:pt x="11" y="62"/>
                    </a:cubicBezTo>
                    <a:cubicBezTo>
                      <a:pt x="13" y="56"/>
                      <a:pt x="14" y="49"/>
                      <a:pt x="9" y="43"/>
                    </a:cubicBezTo>
                    <a:cubicBezTo>
                      <a:pt x="7" y="39"/>
                      <a:pt x="9" y="38"/>
                      <a:pt x="12" y="38"/>
                    </a:cubicBezTo>
                    <a:cubicBezTo>
                      <a:pt x="17" y="39"/>
                      <a:pt x="17" y="37"/>
                      <a:pt x="18" y="33"/>
                    </a:cubicBezTo>
                    <a:cubicBezTo>
                      <a:pt x="19" y="26"/>
                      <a:pt x="21" y="20"/>
                      <a:pt x="23" y="12"/>
                    </a:cubicBezTo>
                    <a:cubicBezTo>
                      <a:pt x="19" y="13"/>
                      <a:pt x="15" y="15"/>
                      <a:pt x="11" y="16"/>
                    </a:cubicBezTo>
                    <a:cubicBezTo>
                      <a:pt x="8" y="17"/>
                      <a:pt x="5" y="16"/>
                      <a:pt x="2" y="16"/>
                    </a:cubicBezTo>
                    <a:cubicBezTo>
                      <a:pt x="1" y="15"/>
                      <a:pt x="0" y="13"/>
                      <a:pt x="0" y="12"/>
                    </a:cubicBezTo>
                    <a:cubicBezTo>
                      <a:pt x="1" y="11"/>
                      <a:pt x="2" y="10"/>
                      <a:pt x="3" y="10"/>
                    </a:cubicBezTo>
                    <a:cubicBezTo>
                      <a:pt x="7" y="8"/>
                      <a:pt x="12" y="8"/>
                      <a:pt x="16" y="7"/>
                    </a:cubicBezTo>
                    <a:cubicBezTo>
                      <a:pt x="19" y="5"/>
                      <a:pt x="22" y="3"/>
                      <a:pt x="26" y="2"/>
                    </a:cubicBezTo>
                    <a:cubicBezTo>
                      <a:pt x="28" y="1"/>
                      <a:pt x="32" y="0"/>
                      <a:pt x="32" y="1"/>
                    </a:cubicBezTo>
                    <a:cubicBezTo>
                      <a:pt x="34" y="3"/>
                      <a:pt x="35" y="6"/>
                      <a:pt x="35" y="9"/>
                    </a:cubicBezTo>
                    <a:cubicBezTo>
                      <a:pt x="36" y="9"/>
                      <a:pt x="35" y="10"/>
                      <a:pt x="34" y="11"/>
                    </a:cubicBezTo>
                    <a:cubicBezTo>
                      <a:pt x="27" y="19"/>
                      <a:pt x="28" y="29"/>
                      <a:pt x="27" y="38"/>
                    </a:cubicBezTo>
                    <a:cubicBezTo>
                      <a:pt x="27" y="40"/>
                      <a:pt x="28" y="42"/>
                      <a:pt x="28" y="44"/>
                    </a:cubicBezTo>
                    <a:cubicBezTo>
                      <a:pt x="29" y="44"/>
                      <a:pt x="29" y="44"/>
                      <a:pt x="30"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95555324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封面样式2-尾页">
    <p:spTree>
      <p:nvGrpSpPr>
        <p:cNvPr id="1" name=""/>
        <p:cNvGrpSpPr/>
        <p:nvPr/>
      </p:nvGrpSpPr>
      <p:grpSpPr>
        <a:xfrm>
          <a:off x="0" y="0"/>
          <a:ext cx="0" cy="0"/>
          <a:chOff x="0" y="0"/>
          <a:chExt cx="0" cy="0"/>
        </a:xfrm>
      </p:grpSpPr>
      <p:sp>
        <p:nvSpPr>
          <p:cNvPr id="6" name="PA-矩形 7">
            <a:extLst>
              <a:ext uri="{FF2B5EF4-FFF2-40B4-BE49-F238E27FC236}">
                <a16:creationId xmlns:a16="http://schemas.microsoft.com/office/drawing/2014/main" id="{EEC7E5F7-20FD-444B-9E6C-FF353F66717A}"/>
              </a:ext>
            </a:extLst>
          </p:cNvPr>
          <p:cNvSpPr/>
          <p:nvPr userDrawn="1">
            <p:custDataLst>
              <p:tags r:id="rId1"/>
            </p:custData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PA-矩形 7">
            <a:extLst>
              <a:ext uri="{FF2B5EF4-FFF2-40B4-BE49-F238E27FC236}">
                <a16:creationId xmlns:a16="http://schemas.microsoft.com/office/drawing/2014/main" id="{59644A98-44CE-4FDE-8172-3327AAE72C45}"/>
              </a:ext>
            </a:extLst>
          </p:cNvPr>
          <p:cNvSpPr/>
          <p:nvPr userDrawn="1">
            <p:custDataLst>
              <p:tags r:id="rId2"/>
            </p:custDataLst>
          </p:nvPr>
        </p:nvSpPr>
        <p:spPr>
          <a:xfrm>
            <a:off x="0" y="0"/>
            <a:ext cx="12192000" cy="6858000"/>
          </a:xfrm>
          <a:prstGeom prst="rect">
            <a:avLst/>
          </a:prstGeom>
          <a:gradFill flip="none" rotWithShape="1">
            <a:gsLst>
              <a:gs pos="0">
                <a:schemeClr val="accent1">
                  <a:alpha val="0"/>
                </a:schemeClr>
              </a:gs>
              <a:gs pos="52200">
                <a:schemeClr val="accent1"/>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任意多边形: 形状 19">
            <a:extLst>
              <a:ext uri="{FF2B5EF4-FFF2-40B4-BE49-F238E27FC236}">
                <a16:creationId xmlns:a16="http://schemas.microsoft.com/office/drawing/2014/main" id="{17BF7535-8F01-44D8-BF44-00C5CD915389}"/>
              </a:ext>
            </a:extLst>
          </p:cNvPr>
          <p:cNvSpPr/>
          <p:nvPr userDrawn="1"/>
        </p:nvSpPr>
        <p:spPr>
          <a:xfrm flipH="1" flipV="1">
            <a:off x="4442085" y="3759199"/>
            <a:ext cx="3307830" cy="2335892"/>
          </a:xfrm>
          <a:custGeom>
            <a:avLst/>
            <a:gdLst>
              <a:gd name="connsiteX0" fmla="*/ 3162300 w 3162300"/>
              <a:gd name="connsiteY0" fmla="*/ 2147409 h 2147409"/>
              <a:gd name="connsiteX1" fmla="*/ 0 w 3162300"/>
              <a:gd name="connsiteY1" fmla="*/ 2147409 h 2147409"/>
              <a:gd name="connsiteX2" fmla="*/ 0 w 3162300"/>
              <a:gd name="connsiteY2" fmla="*/ 1565265 h 2147409"/>
              <a:gd name="connsiteX3" fmla="*/ 0 w 3162300"/>
              <a:gd name="connsiteY3" fmla="*/ 1544697 h 2147409"/>
              <a:gd name="connsiteX4" fmla="*/ 0 w 3162300"/>
              <a:gd name="connsiteY4" fmla="*/ 0 h 2147409"/>
              <a:gd name="connsiteX5" fmla="*/ 1585774 w 3162300"/>
              <a:gd name="connsiteY5" fmla="*/ 1112898 h 2147409"/>
              <a:gd name="connsiteX6" fmla="*/ 3162300 w 3162300"/>
              <a:gd name="connsiteY6" fmla="*/ 0 h 2147409"/>
              <a:gd name="connsiteX7" fmla="*/ 3162300 w 3162300"/>
              <a:gd name="connsiteY7" fmla="*/ 1544697 h 2147409"/>
              <a:gd name="connsiteX8" fmla="*/ 3162300 w 3162300"/>
              <a:gd name="connsiteY8" fmla="*/ 1565265 h 2147409"/>
              <a:gd name="connsiteX0" fmla="*/ 0 w 3162300"/>
              <a:gd name="connsiteY0" fmla="*/ 2147409 h 2238849"/>
              <a:gd name="connsiteX1" fmla="*/ 0 w 3162300"/>
              <a:gd name="connsiteY1" fmla="*/ 1565265 h 2238849"/>
              <a:gd name="connsiteX2" fmla="*/ 0 w 3162300"/>
              <a:gd name="connsiteY2" fmla="*/ 1544697 h 2238849"/>
              <a:gd name="connsiteX3" fmla="*/ 0 w 3162300"/>
              <a:gd name="connsiteY3" fmla="*/ 0 h 2238849"/>
              <a:gd name="connsiteX4" fmla="*/ 1585774 w 3162300"/>
              <a:gd name="connsiteY4" fmla="*/ 1112898 h 2238849"/>
              <a:gd name="connsiteX5" fmla="*/ 3162300 w 3162300"/>
              <a:gd name="connsiteY5" fmla="*/ 0 h 2238849"/>
              <a:gd name="connsiteX6" fmla="*/ 3162300 w 3162300"/>
              <a:gd name="connsiteY6" fmla="*/ 1544697 h 2238849"/>
              <a:gd name="connsiteX7" fmla="*/ 3162300 w 3162300"/>
              <a:gd name="connsiteY7" fmla="*/ 1565265 h 2238849"/>
              <a:gd name="connsiteX8" fmla="*/ 3162300 w 3162300"/>
              <a:gd name="connsiteY8" fmla="*/ 2147409 h 2238849"/>
              <a:gd name="connsiteX9" fmla="*/ 91440 w 3162300"/>
              <a:gd name="connsiteY9" fmla="*/ 2238849 h 2238849"/>
              <a:gd name="connsiteX0" fmla="*/ 0 w 3162300"/>
              <a:gd name="connsiteY0" fmla="*/ 2147409 h 2147409"/>
              <a:gd name="connsiteX1" fmla="*/ 0 w 3162300"/>
              <a:gd name="connsiteY1" fmla="*/ 1565265 h 2147409"/>
              <a:gd name="connsiteX2" fmla="*/ 0 w 3162300"/>
              <a:gd name="connsiteY2" fmla="*/ 1544697 h 2147409"/>
              <a:gd name="connsiteX3" fmla="*/ 0 w 3162300"/>
              <a:gd name="connsiteY3" fmla="*/ 0 h 2147409"/>
              <a:gd name="connsiteX4" fmla="*/ 1585774 w 3162300"/>
              <a:gd name="connsiteY4" fmla="*/ 1112898 h 2147409"/>
              <a:gd name="connsiteX5" fmla="*/ 3162300 w 3162300"/>
              <a:gd name="connsiteY5" fmla="*/ 0 h 2147409"/>
              <a:gd name="connsiteX6" fmla="*/ 3162300 w 3162300"/>
              <a:gd name="connsiteY6" fmla="*/ 1544697 h 2147409"/>
              <a:gd name="connsiteX7" fmla="*/ 3162300 w 3162300"/>
              <a:gd name="connsiteY7" fmla="*/ 1565265 h 2147409"/>
              <a:gd name="connsiteX8" fmla="*/ 3162300 w 3162300"/>
              <a:gd name="connsiteY8" fmla="*/ 2147409 h 214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2300" h="2147409">
                <a:moveTo>
                  <a:pt x="0" y="2147409"/>
                </a:moveTo>
                <a:lnTo>
                  <a:pt x="0" y="1565265"/>
                </a:lnTo>
                <a:lnTo>
                  <a:pt x="0" y="1544697"/>
                </a:lnTo>
                <a:lnTo>
                  <a:pt x="0" y="0"/>
                </a:lnTo>
                <a:lnTo>
                  <a:pt x="1585774" y="1112898"/>
                </a:lnTo>
                <a:lnTo>
                  <a:pt x="3162300" y="0"/>
                </a:lnTo>
                <a:lnTo>
                  <a:pt x="3162300" y="1544697"/>
                </a:lnTo>
                <a:lnTo>
                  <a:pt x="3162300" y="1565265"/>
                </a:lnTo>
                <a:lnTo>
                  <a:pt x="3162300" y="2147409"/>
                </a:ln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sp>
        <p:nvSpPr>
          <p:cNvPr id="11" name="矩形 3">
            <a:extLst>
              <a:ext uri="{FF2B5EF4-FFF2-40B4-BE49-F238E27FC236}">
                <a16:creationId xmlns:a16="http://schemas.microsoft.com/office/drawing/2014/main" id="{65B2E1B6-E350-4024-A69C-C064D4BB9540}"/>
              </a:ext>
            </a:extLst>
          </p:cNvPr>
          <p:cNvSpPr/>
          <p:nvPr userDrawn="1"/>
        </p:nvSpPr>
        <p:spPr>
          <a:xfrm>
            <a:off x="4442085" y="1015093"/>
            <a:ext cx="3307830" cy="1428368"/>
          </a:xfrm>
          <a:custGeom>
            <a:avLst/>
            <a:gdLst>
              <a:gd name="connsiteX0" fmla="*/ 0 w 3162300"/>
              <a:gd name="connsiteY0" fmla="*/ 0 h 1871961"/>
              <a:gd name="connsiteX1" fmla="*/ 3162300 w 3162300"/>
              <a:gd name="connsiteY1" fmla="*/ 0 h 1871961"/>
              <a:gd name="connsiteX2" fmla="*/ 3162300 w 3162300"/>
              <a:gd name="connsiteY2" fmla="*/ 1871961 h 1871961"/>
              <a:gd name="connsiteX3" fmla="*/ 0 w 3162300"/>
              <a:gd name="connsiteY3" fmla="*/ 1871961 h 1871961"/>
              <a:gd name="connsiteX4" fmla="*/ 0 w 3162300"/>
              <a:gd name="connsiteY4" fmla="*/ 0 h 1871961"/>
              <a:gd name="connsiteX0" fmla="*/ 0 w 3162300"/>
              <a:gd name="connsiteY0" fmla="*/ 1871961 h 1963401"/>
              <a:gd name="connsiteX1" fmla="*/ 0 w 3162300"/>
              <a:gd name="connsiteY1" fmla="*/ 0 h 1963401"/>
              <a:gd name="connsiteX2" fmla="*/ 3162300 w 3162300"/>
              <a:gd name="connsiteY2" fmla="*/ 0 h 1963401"/>
              <a:gd name="connsiteX3" fmla="*/ 3162300 w 3162300"/>
              <a:gd name="connsiteY3" fmla="*/ 1871961 h 1963401"/>
              <a:gd name="connsiteX4" fmla="*/ 91440 w 3162300"/>
              <a:gd name="connsiteY4" fmla="*/ 1963401 h 1963401"/>
              <a:gd name="connsiteX0" fmla="*/ 0 w 3162300"/>
              <a:gd name="connsiteY0" fmla="*/ 1871961 h 1871961"/>
              <a:gd name="connsiteX1" fmla="*/ 0 w 3162300"/>
              <a:gd name="connsiteY1" fmla="*/ 0 h 1871961"/>
              <a:gd name="connsiteX2" fmla="*/ 3162300 w 3162300"/>
              <a:gd name="connsiteY2" fmla="*/ 0 h 1871961"/>
              <a:gd name="connsiteX3" fmla="*/ 3162300 w 3162300"/>
              <a:gd name="connsiteY3" fmla="*/ 1871961 h 1871961"/>
            </a:gdLst>
            <a:ahLst/>
            <a:cxnLst>
              <a:cxn ang="0">
                <a:pos x="connsiteX0" y="connsiteY0"/>
              </a:cxn>
              <a:cxn ang="0">
                <a:pos x="connsiteX1" y="connsiteY1"/>
              </a:cxn>
              <a:cxn ang="0">
                <a:pos x="connsiteX2" y="connsiteY2"/>
              </a:cxn>
              <a:cxn ang="0">
                <a:pos x="connsiteX3" y="connsiteY3"/>
              </a:cxn>
            </a:cxnLst>
            <a:rect l="l" t="t" r="r" b="b"/>
            <a:pathLst>
              <a:path w="3162300" h="1871961">
                <a:moveTo>
                  <a:pt x="0" y="1871961"/>
                </a:moveTo>
                <a:lnTo>
                  <a:pt x="0" y="0"/>
                </a:lnTo>
                <a:lnTo>
                  <a:pt x="3162300" y="0"/>
                </a:lnTo>
                <a:lnTo>
                  <a:pt x="3162300" y="1871961"/>
                </a:ln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30000"/>
              </a:lnSpc>
            </a:pPr>
            <a:endParaRPr lang="zh-CN" altLang="en-US">
              <a:cs typeface="+mn-ea"/>
              <a:sym typeface="+mn-lt"/>
            </a:endParaRPr>
          </a:p>
        </p:txBody>
      </p:sp>
      <p:sp>
        <p:nvSpPr>
          <p:cNvPr id="12" name="等腰三角形 11">
            <a:extLst>
              <a:ext uri="{FF2B5EF4-FFF2-40B4-BE49-F238E27FC236}">
                <a16:creationId xmlns:a16="http://schemas.microsoft.com/office/drawing/2014/main" id="{F3B0B805-869F-4D89-BEB0-0E0DA525C8EE}"/>
              </a:ext>
            </a:extLst>
          </p:cNvPr>
          <p:cNvSpPr/>
          <p:nvPr userDrawn="1"/>
        </p:nvSpPr>
        <p:spPr>
          <a:xfrm flipV="1">
            <a:off x="6007269" y="3832178"/>
            <a:ext cx="177462" cy="152984"/>
          </a:xfrm>
          <a:prstGeom prst="triangl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p>
        </p:txBody>
      </p:sp>
      <p:pic>
        <p:nvPicPr>
          <p:cNvPr id="13" name="图片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974749" y="1401223"/>
            <a:ext cx="2256308" cy="631546"/>
          </a:xfrm>
          <a:prstGeom prst="rect">
            <a:avLst/>
          </a:prstGeom>
        </p:spPr>
      </p:pic>
    </p:spTree>
    <p:extLst>
      <p:ext uri="{BB962C8B-B14F-4D97-AF65-F5344CB8AC3E}">
        <p14:creationId xmlns:p14="http://schemas.microsoft.com/office/powerpoint/2010/main" val="1431878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目录样式2-1">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41C37BF7-CAE8-4F93-8BE5-229FC17201DA}"/>
              </a:ext>
            </a:extLst>
          </p:cNvPr>
          <p:cNvSpPr/>
          <p:nvPr userDrawn="1"/>
        </p:nvSpPr>
        <p:spPr>
          <a:xfrm>
            <a:off x="0" y="2289050"/>
            <a:ext cx="12192001" cy="1968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a:ext>
            </a:extLst>
          </a:blip>
          <a:srcRect t="15558" b="38705"/>
          <a:stretch/>
        </p:blipFill>
        <p:spPr>
          <a:xfrm>
            <a:off x="1" y="0"/>
            <a:ext cx="12192000" cy="2290219"/>
          </a:xfrm>
          <a:prstGeom prst="rect">
            <a:avLst/>
          </a:prstGeom>
        </p:spPr>
      </p:pic>
      <p:sp>
        <p:nvSpPr>
          <p:cNvPr id="10" name="矩形 9">
            <a:extLst>
              <a:ext uri="{FF2B5EF4-FFF2-40B4-BE49-F238E27FC236}">
                <a16:creationId xmlns:a16="http://schemas.microsoft.com/office/drawing/2014/main" id="{41C37BF7-CAE8-4F93-8BE5-229FC17201DA}"/>
              </a:ext>
            </a:extLst>
          </p:cNvPr>
          <p:cNvSpPr/>
          <p:nvPr userDrawn="1"/>
        </p:nvSpPr>
        <p:spPr>
          <a:xfrm>
            <a:off x="-1" y="-7884"/>
            <a:ext cx="12192001" cy="2298103"/>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24353" y="841210"/>
            <a:ext cx="2143294" cy="599913"/>
          </a:xfrm>
          <a:prstGeom prst="rect">
            <a:avLst/>
          </a:prstGeom>
        </p:spPr>
      </p:pic>
      <p:cxnSp>
        <p:nvCxnSpPr>
          <p:cNvPr id="4" name="直接连接符 3"/>
          <p:cNvCxnSpPr/>
          <p:nvPr userDrawn="1"/>
        </p:nvCxnSpPr>
        <p:spPr>
          <a:xfrm>
            <a:off x="-81481" y="2289050"/>
            <a:ext cx="1233987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032828"/>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页样式1-常规">
    <p:spTree>
      <p:nvGrpSpPr>
        <p:cNvPr id="1" name=""/>
        <p:cNvGrpSpPr/>
        <p:nvPr/>
      </p:nvGrpSpPr>
      <p:grpSpPr>
        <a:xfrm>
          <a:off x="0" y="0"/>
          <a:ext cx="0" cy="0"/>
          <a:chOff x="0" y="0"/>
          <a:chExt cx="0" cy="0"/>
        </a:xfrm>
      </p:grpSpPr>
      <p:cxnSp>
        <p:nvCxnSpPr>
          <p:cNvPr id="2" name="直接连接符 1"/>
          <p:cNvCxnSpPr/>
          <p:nvPr userDrawn="1"/>
        </p:nvCxnSpPr>
        <p:spPr>
          <a:xfrm>
            <a:off x="1550089" y="863157"/>
            <a:ext cx="10318623"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矩形 23">
            <a:extLst>
              <a:ext uri="{FF2B5EF4-FFF2-40B4-BE49-F238E27FC236}">
                <a16:creationId xmlns:a16="http://schemas.microsoft.com/office/drawing/2014/main" id="{6833366C-F485-4B9F-89F5-27A807162B12}"/>
              </a:ext>
            </a:extLst>
          </p:cNvPr>
          <p:cNvSpPr/>
          <p:nvPr userDrawn="1"/>
        </p:nvSpPr>
        <p:spPr>
          <a:xfrm>
            <a:off x="11155416" y="6188075"/>
            <a:ext cx="713296" cy="669925"/>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a:extLst>
              <a:ext uri="{FF2B5EF4-FFF2-40B4-BE49-F238E27FC236}">
                <a16:creationId xmlns:a16="http://schemas.microsoft.com/office/drawing/2014/main" id="{C10D966C-9DD4-4144-A316-29077EB905B4}"/>
              </a:ext>
            </a:extLst>
          </p:cNvPr>
          <p:cNvSpPr/>
          <p:nvPr userDrawn="1"/>
        </p:nvSpPr>
        <p:spPr>
          <a:xfrm>
            <a:off x="318632" y="0"/>
            <a:ext cx="1048735" cy="873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12" name="标题 11"/>
          <p:cNvSpPr>
            <a:spLocks noGrp="1"/>
          </p:cNvSpPr>
          <p:nvPr>
            <p:ph type="title"/>
          </p:nvPr>
        </p:nvSpPr>
        <p:spPr>
          <a:xfrm>
            <a:off x="1606550" y="344317"/>
            <a:ext cx="8643848" cy="4801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zh-CN" altLang="en-US" sz="2800" b="1" baseline="0">
                <a:latin typeface="微软雅黑" panose="020B0503020204020204" pitchFamily="34" charset="-122"/>
                <a:ea typeface="微软雅黑" panose="020B0503020204020204" pitchFamily="34" charset="-122"/>
                <a:cs typeface="+mn-cs"/>
              </a:defRPr>
            </a:lvl1pPr>
          </a:lstStyle>
          <a:p>
            <a:pPr lvl="0" eaLnBrk="1" hangingPunct="1"/>
            <a:r>
              <a:rPr lang="zh-CN" altLang="en-US" dirty="0"/>
              <a:t>单击此处编辑母版标题样式</a:t>
            </a:r>
          </a:p>
        </p:txBody>
      </p:sp>
      <p:sp>
        <p:nvSpPr>
          <p:cNvPr id="5" name="矩形 4">
            <a:extLst>
              <a:ext uri="{FF2B5EF4-FFF2-40B4-BE49-F238E27FC236}">
                <a16:creationId xmlns:a16="http://schemas.microsoft.com/office/drawing/2014/main" id="{6833366C-F485-4B9F-89F5-27A807162B12}"/>
              </a:ext>
            </a:extLst>
          </p:cNvPr>
          <p:cNvSpPr/>
          <p:nvPr userDrawn="1"/>
        </p:nvSpPr>
        <p:spPr>
          <a:xfrm>
            <a:off x="318631" y="6188075"/>
            <a:ext cx="10844339" cy="6699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文本框 5"/>
          <p:cNvSpPr txBox="1">
            <a:spLocks noChangeArrowheads="1"/>
          </p:cNvSpPr>
          <p:nvPr userDrawn="1"/>
        </p:nvSpPr>
        <p:spPr bwMode="auto">
          <a:xfrm>
            <a:off x="11233150" y="6353175"/>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600" smtClean="0">
                <a:solidFill>
                  <a:srgbClr val="F2F2F2"/>
                </a:solidFill>
                <a:latin typeface="微软雅黑" panose="020B0503020204020204" pitchFamily="34" charset="-122"/>
              </a:rPr>
              <a:pPr algn="ctr" eaLnBrk="1" hangingPunct="1">
                <a:defRPr/>
              </a:pPr>
              <a:t>‹#›</a:t>
            </a:fld>
            <a:endParaRPr lang="zh-CN" altLang="en-US" sz="1600" dirty="0">
              <a:solidFill>
                <a:srgbClr val="F2F2F2"/>
              </a:solidFill>
              <a:latin typeface="微软雅黑" panose="020B0503020204020204" pitchFamily="34" charset="-122"/>
            </a:endParaRPr>
          </a:p>
        </p:txBody>
      </p:sp>
      <p:sp>
        <p:nvSpPr>
          <p:cNvPr id="25" name="矩形 24">
            <a:extLst>
              <a:ext uri="{FF2B5EF4-FFF2-40B4-BE49-F238E27FC236}">
                <a16:creationId xmlns:a16="http://schemas.microsoft.com/office/drawing/2014/main" id="{C10D966C-9DD4-4144-A316-29077EB905B4}"/>
              </a:ext>
            </a:extLst>
          </p:cNvPr>
          <p:cNvSpPr/>
          <p:nvPr userDrawn="1"/>
        </p:nvSpPr>
        <p:spPr>
          <a:xfrm>
            <a:off x="1378908" y="-1612"/>
            <a:ext cx="167082" cy="8747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grpSp>
        <p:nvGrpSpPr>
          <p:cNvPr id="56" name="组合 55"/>
          <p:cNvGrpSpPr/>
          <p:nvPr userDrawn="1"/>
        </p:nvGrpSpPr>
        <p:grpSpPr>
          <a:xfrm>
            <a:off x="598941" y="6399999"/>
            <a:ext cx="2542613" cy="276499"/>
            <a:chOff x="598941" y="6399999"/>
            <a:chExt cx="2542613" cy="276499"/>
          </a:xfrm>
          <a:solidFill>
            <a:schemeClr val="bg1"/>
          </a:solidFill>
        </p:grpSpPr>
        <p:grpSp>
          <p:nvGrpSpPr>
            <p:cNvPr id="33" name="组合 32">
              <a:extLst>
                <a:ext uri="{FF2B5EF4-FFF2-40B4-BE49-F238E27FC236}">
                  <a16:creationId xmlns:a16="http://schemas.microsoft.com/office/drawing/2014/main" id="{2B6AF4F4-F405-428E-ACB6-6C287CCD9962}"/>
                </a:ext>
              </a:extLst>
            </p:cNvPr>
            <p:cNvGrpSpPr/>
            <p:nvPr/>
          </p:nvGrpSpPr>
          <p:grpSpPr>
            <a:xfrm>
              <a:off x="2055693" y="6402621"/>
              <a:ext cx="1085861" cy="270805"/>
              <a:chOff x="10340336" y="2247899"/>
              <a:chExt cx="2724438" cy="679451"/>
            </a:xfrm>
            <a:grpFill/>
          </p:grpSpPr>
          <p:sp>
            <p:nvSpPr>
              <p:cNvPr id="47" name="Freeform 5">
                <a:extLst>
                  <a:ext uri="{FF2B5EF4-FFF2-40B4-BE49-F238E27FC236}">
                    <a16:creationId xmlns:a16="http://schemas.microsoft.com/office/drawing/2014/main" id="{7EF8326A-A460-4F1F-A35E-22F6C0E02782}"/>
                  </a:ext>
                </a:extLst>
              </p:cNvPr>
              <p:cNvSpPr>
                <a:spLocks/>
              </p:cNvSpPr>
              <p:nvPr/>
            </p:nvSpPr>
            <p:spPr bwMode="auto">
              <a:xfrm>
                <a:off x="11868131" y="2285206"/>
                <a:ext cx="534988" cy="603250"/>
              </a:xfrm>
              <a:custGeom>
                <a:avLst/>
                <a:gdLst>
                  <a:gd name="T0" fmla="*/ 41 w 125"/>
                  <a:gd name="T1" fmla="*/ 16 h 142"/>
                  <a:gd name="T2" fmla="*/ 49 w 125"/>
                  <a:gd name="T3" fmla="*/ 3 h 142"/>
                  <a:gd name="T4" fmla="*/ 62 w 125"/>
                  <a:gd name="T5" fmla="*/ 20 h 142"/>
                  <a:gd name="T6" fmla="*/ 64 w 125"/>
                  <a:gd name="T7" fmla="*/ 33 h 142"/>
                  <a:gd name="T8" fmla="*/ 50 w 125"/>
                  <a:gd name="T9" fmla="*/ 34 h 142"/>
                  <a:gd name="T10" fmla="*/ 58 w 125"/>
                  <a:gd name="T11" fmla="*/ 58 h 142"/>
                  <a:gd name="T12" fmla="*/ 75 w 125"/>
                  <a:gd name="T13" fmla="*/ 59 h 142"/>
                  <a:gd name="T14" fmla="*/ 71 w 125"/>
                  <a:gd name="T15" fmla="*/ 50 h 142"/>
                  <a:gd name="T16" fmla="*/ 81 w 125"/>
                  <a:gd name="T17" fmla="*/ 47 h 142"/>
                  <a:gd name="T18" fmla="*/ 65 w 125"/>
                  <a:gd name="T19" fmla="*/ 42 h 142"/>
                  <a:gd name="T20" fmla="*/ 63 w 125"/>
                  <a:gd name="T21" fmla="*/ 37 h 142"/>
                  <a:gd name="T22" fmla="*/ 85 w 125"/>
                  <a:gd name="T23" fmla="*/ 27 h 142"/>
                  <a:gd name="T24" fmla="*/ 93 w 125"/>
                  <a:gd name="T25" fmla="*/ 2 h 142"/>
                  <a:gd name="T26" fmla="*/ 99 w 125"/>
                  <a:gd name="T27" fmla="*/ 5 h 142"/>
                  <a:gd name="T28" fmla="*/ 111 w 125"/>
                  <a:gd name="T29" fmla="*/ 30 h 142"/>
                  <a:gd name="T30" fmla="*/ 102 w 125"/>
                  <a:gd name="T31" fmla="*/ 34 h 142"/>
                  <a:gd name="T32" fmla="*/ 95 w 125"/>
                  <a:gd name="T33" fmla="*/ 59 h 142"/>
                  <a:gd name="T34" fmla="*/ 123 w 125"/>
                  <a:gd name="T35" fmla="*/ 61 h 142"/>
                  <a:gd name="T36" fmla="*/ 110 w 125"/>
                  <a:gd name="T37" fmla="*/ 71 h 142"/>
                  <a:gd name="T38" fmla="*/ 104 w 125"/>
                  <a:gd name="T39" fmla="*/ 82 h 142"/>
                  <a:gd name="T40" fmla="*/ 112 w 125"/>
                  <a:gd name="T41" fmla="*/ 134 h 142"/>
                  <a:gd name="T42" fmla="*/ 102 w 125"/>
                  <a:gd name="T43" fmla="*/ 140 h 142"/>
                  <a:gd name="T44" fmla="*/ 89 w 125"/>
                  <a:gd name="T45" fmla="*/ 123 h 142"/>
                  <a:gd name="T46" fmla="*/ 101 w 125"/>
                  <a:gd name="T47" fmla="*/ 128 h 142"/>
                  <a:gd name="T48" fmla="*/ 101 w 125"/>
                  <a:gd name="T49" fmla="*/ 92 h 142"/>
                  <a:gd name="T50" fmla="*/ 97 w 125"/>
                  <a:gd name="T51" fmla="*/ 99 h 142"/>
                  <a:gd name="T52" fmla="*/ 90 w 125"/>
                  <a:gd name="T53" fmla="*/ 103 h 142"/>
                  <a:gd name="T54" fmla="*/ 86 w 125"/>
                  <a:gd name="T55" fmla="*/ 110 h 142"/>
                  <a:gd name="T56" fmla="*/ 81 w 125"/>
                  <a:gd name="T57" fmla="*/ 120 h 142"/>
                  <a:gd name="T58" fmla="*/ 88 w 125"/>
                  <a:gd name="T59" fmla="*/ 71 h 142"/>
                  <a:gd name="T60" fmla="*/ 60 w 125"/>
                  <a:gd name="T61" fmla="*/ 87 h 142"/>
                  <a:gd name="T62" fmla="*/ 53 w 125"/>
                  <a:gd name="T63" fmla="*/ 89 h 142"/>
                  <a:gd name="T64" fmla="*/ 51 w 125"/>
                  <a:gd name="T65" fmla="*/ 128 h 142"/>
                  <a:gd name="T66" fmla="*/ 43 w 125"/>
                  <a:gd name="T67" fmla="*/ 134 h 142"/>
                  <a:gd name="T68" fmla="*/ 39 w 125"/>
                  <a:gd name="T69" fmla="*/ 107 h 142"/>
                  <a:gd name="T70" fmla="*/ 33 w 125"/>
                  <a:gd name="T71" fmla="*/ 114 h 142"/>
                  <a:gd name="T72" fmla="*/ 17 w 125"/>
                  <a:gd name="T73" fmla="*/ 108 h 142"/>
                  <a:gd name="T74" fmla="*/ 5 w 125"/>
                  <a:gd name="T75" fmla="*/ 81 h 142"/>
                  <a:gd name="T76" fmla="*/ 34 w 125"/>
                  <a:gd name="T77" fmla="*/ 56 h 142"/>
                  <a:gd name="T78" fmla="*/ 38 w 125"/>
                  <a:gd name="T79" fmla="*/ 33 h 142"/>
                  <a:gd name="T80" fmla="*/ 22 w 125"/>
                  <a:gd name="T81" fmla="*/ 55 h 142"/>
                  <a:gd name="T82" fmla="*/ 14 w 125"/>
                  <a:gd name="T83" fmla="*/ 55 h 142"/>
                  <a:gd name="T84" fmla="*/ 11 w 125"/>
                  <a:gd name="T85" fmla="*/ 36 h 142"/>
                  <a:gd name="T86" fmla="*/ 32 w 125"/>
                  <a:gd name="T87" fmla="*/ 22 h 142"/>
                  <a:gd name="T88" fmla="*/ 28 w 125"/>
                  <a:gd name="T8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42">
                    <a:moveTo>
                      <a:pt x="28" y="33"/>
                    </a:moveTo>
                    <a:cubicBezTo>
                      <a:pt x="35" y="29"/>
                      <a:pt x="41" y="25"/>
                      <a:pt x="41" y="16"/>
                    </a:cubicBezTo>
                    <a:cubicBezTo>
                      <a:pt x="41" y="13"/>
                      <a:pt x="43" y="9"/>
                      <a:pt x="44" y="6"/>
                    </a:cubicBezTo>
                    <a:cubicBezTo>
                      <a:pt x="45" y="5"/>
                      <a:pt x="48" y="3"/>
                      <a:pt x="49" y="3"/>
                    </a:cubicBezTo>
                    <a:cubicBezTo>
                      <a:pt x="54" y="4"/>
                      <a:pt x="59" y="9"/>
                      <a:pt x="59" y="15"/>
                    </a:cubicBezTo>
                    <a:cubicBezTo>
                      <a:pt x="59" y="18"/>
                      <a:pt x="60" y="19"/>
                      <a:pt x="62" y="20"/>
                    </a:cubicBezTo>
                    <a:cubicBezTo>
                      <a:pt x="65" y="22"/>
                      <a:pt x="68" y="25"/>
                      <a:pt x="69" y="28"/>
                    </a:cubicBezTo>
                    <a:cubicBezTo>
                      <a:pt x="71" y="32"/>
                      <a:pt x="68" y="34"/>
                      <a:pt x="64" y="33"/>
                    </a:cubicBezTo>
                    <a:cubicBezTo>
                      <a:pt x="62" y="32"/>
                      <a:pt x="60" y="31"/>
                      <a:pt x="57" y="30"/>
                    </a:cubicBezTo>
                    <a:cubicBezTo>
                      <a:pt x="53" y="28"/>
                      <a:pt x="51" y="29"/>
                      <a:pt x="50" y="34"/>
                    </a:cubicBezTo>
                    <a:cubicBezTo>
                      <a:pt x="48" y="45"/>
                      <a:pt x="46" y="56"/>
                      <a:pt x="52" y="66"/>
                    </a:cubicBezTo>
                    <a:cubicBezTo>
                      <a:pt x="54" y="64"/>
                      <a:pt x="56" y="62"/>
                      <a:pt x="58" y="58"/>
                    </a:cubicBezTo>
                    <a:cubicBezTo>
                      <a:pt x="61" y="62"/>
                      <a:pt x="63" y="65"/>
                      <a:pt x="65" y="69"/>
                    </a:cubicBezTo>
                    <a:cubicBezTo>
                      <a:pt x="68" y="66"/>
                      <a:pt x="72" y="62"/>
                      <a:pt x="75" y="59"/>
                    </a:cubicBezTo>
                    <a:cubicBezTo>
                      <a:pt x="76" y="58"/>
                      <a:pt x="75" y="56"/>
                      <a:pt x="75" y="55"/>
                    </a:cubicBezTo>
                    <a:cubicBezTo>
                      <a:pt x="74" y="53"/>
                      <a:pt x="71" y="51"/>
                      <a:pt x="71" y="50"/>
                    </a:cubicBezTo>
                    <a:cubicBezTo>
                      <a:pt x="72" y="47"/>
                      <a:pt x="75" y="46"/>
                      <a:pt x="78" y="47"/>
                    </a:cubicBezTo>
                    <a:cubicBezTo>
                      <a:pt x="79" y="47"/>
                      <a:pt x="80" y="47"/>
                      <a:pt x="81" y="47"/>
                    </a:cubicBezTo>
                    <a:cubicBezTo>
                      <a:pt x="81" y="44"/>
                      <a:pt x="82" y="40"/>
                      <a:pt x="83" y="35"/>
                    </a:cubicBezTo>
                    <a:cubicBezTo>
                      <a:pt x="76" y="38"/>
                      <a:pt x="71" y="40"/>
                      <a:pt x="65" y="42"/>
                    </a:cubicBezTo>
                    <a:cubicBezTo>
                      <a:pt x="61" y="44"/>
                      <a:pt x="60" y="44"/>
                      <a:pt x="57" y="40"/>
                    </a:cubicBezTo>
                    <a:cubicBezTo>
                      <a:pt x="59" y="39"/>
                      <a:pt x="61" y="38"/>
                      <a:pt x="63" y="37"/>
                    </a:cubicBezTo>
                    <a:cubicBezTo>
                      <a:pt x="69" y="35"/>
                      <a:pt x="75" y="33"/>
                      <a:pt x="81" y="30"/>
                    </a:cubicBezTo>
                    <a:cubicBezTo>
                      <a:pt x="83" y="30"/>
                      <a:pt x="84" y="28"/>
                      <a:pt x="85" y="27"/>
                    </a:cubicBezTo>
                    <a:cubicBezTo>
                      <a:pt x="87" y="21"/>
                      <a:pt x="88" y="14"/>
                      <a:pt x="90" y="8"/>
                    </a:cubicBezTo>
                    <a:cubicBezTo>
                      <a:pt x="90" y="6"/>
                      <a:pt x="92" y="3"/>
                      <a:pt x="93" y="2"/>
                    </a:cubicBezTo>
                    <a:cubicBezTo>
                      <a:pt x="94" y="0"/>
                      <a:pt x="96" y="0"/>
                      <a:pt x="98" y="0"/>
                    </a:cubicBezTo>
                    <a:cubicBezTo>
                      <a:pt x="98" y="1"/>
                      <a:pt x="99" y="4"/>
                      <a:pt x="99" y="5"/>
                    </a:cubicBezTo>
                    <a:cubicBezTo>
                      <a:pt x="93" y="12"/>
                      <a:pt x="94" y="20"/>
                      <a:pt x="92" y="28"/>
                    </a:cubicBezTo>
                    <a:cubicBezTo>
                      <a:pt x="98" y="31"/>
                      <a:pt x="105" y="25"/>
                      <a:pt x="111" y="30"/>
                    </a:cubicBezTo>
                    <a:cubicBezTo>
                      <a:pt x="109" y="33"/>
                      <a:pt x="107" y="36"/>
                      <a:pt x="103" y="35"/>
                    </a:cubicBezTo>
                    <a:cubicBezTo>
                      <a:pt x="103" y="34"/>
                      <a:pt x="102" y="34"/>
                      <a:pt x="102" y="34"/>
                    </a:cubicBezTo>
                    <a:cubicBezTo>
                      <a:pt x="92" y="34"/>
                      <a:pt x="88" y="39"/>
                      <a:pt x="90" y="49"/>
                    </a:cubicBezTo>
                    <a:cubicBezTo>
                      <a:pt x="91" y="52"/>
                      <a:pt x="93" y="55"/>
                      <a:pt x="95" y="59"/>
                    </a:cubicBezTo>
                    <a:cubicBezTo>
                      <a:pt x="99" y="59"/>
                      <a:pt x="104" y="58"/>
                      <a:pt x="109" y="57"/>
                    </a:cubicBezTo>
                    <a:cubicBezTo>
                      <a:pt x="114" y="56"/>
                      <a:pt x="119" y="58"/>
                      <a:pt x="123" y="61"/>
                    </a:cubicBezTo>
                    <a:cubicBezTo>
                      <a:pt x="125" y="63"/>
                      <a:pt x="125" y="66"/>
                      <a:pt x="122" y="67"/>
                    </a:cubicBezTo>
                    <a:cubicBezTo>
                      <a:pt x="118" y="69"/>
                      <a:pt x="114" y="71"/>
                      <a:pt x="110" y="71"/>
                    </a:cubicBezTo>
                    <a:cubicBezTo>
                      <a:pt x="103" y="70"/>
                      <a:pt x="99" y="75"/>
                      <a:pt x="95" y="79"/>
                    </a:cubicBezTo>
                    <a:cubicBezTo>
                      <a:pt x="98" y="80"/>
                      <a:pt x="102" y="80"/>
                      <a:pt x="104" y="82"/>
                    </a:cubicBezTo>
                    <a:cubicBezTo>
                      <a:pt x="106" y="83"/>
                      <a:pt x="108" y="86"/>
                      <a:pt x="109" y="88"/>
                    </a:cubicBezTo>
                    <a:cubicBezTo>
                      <a:pt x="110" y="104"/>
                      <a:pt x="111" y="119"/>
                      <a:pt x="112" y="134"/>
                    </a:cubicBezTo>
                    <a:cubicBezTo>
                      <a:pt x="112" y="137"/>
                      <a:pt x="110" y="140"/>
                      <a:pt x="110" y="142"/>
                    </a:cubicBezTo>
                    <a:cubicBezTo>
                      <a:pt x="107" y="141"/>
                      <a:pt x="104" y="141"/>
                      <a:pt x="102" y="140"/>
                    </a:cubicBezTo>
                    <a:cubicBezTo>
                      <a:pt x="97" y="136"/>
                      <a:pt x="93" y="131"/>
                      <a:pt x="90" y="127"/>
                    </a:cubicBezTo>
                    <a:cubicBezTo>
                      <a:pt x="89" y="126"/>
                      <a:pt x="89" y="124"/>
                      <a:pt x="89" y="123"/>
                    </a:cubicBezTo>
                    <a:cubicBezTo>
                      <a:pt x="92" y="125"/>
                      <a:pt x="96" y="127"/>
                      <a:pt x="100" y="130"/>
                    </a:cubicBezTo>
                    <a:cubicBezTo>
                      <a:pt x="100" y="129"/>
                      <a:pt x="101" y="129"/>
                      <a:pt x="101" y="128"/>
                    </a:cubicBezTo>
                    <a:cubicBezTo>
                      <a:pt x="101" y="121"/>
                      <a:pt x="101" y="113"/>
                      <a:pt x="101" y="105"/>
                    </a:cubicBezTo>
                    <a:cubicBezTo>
                      <a:pt x="101" y="101"/>
                      <a:pt x="101" y="96"/>
                      <a:pt x="101" y="92"/>
                    </a:cubicBezTo>
                    <a:cubicBezTo>
                      <a:pt x="99" y="85"/>
                      <a:pt x="96" y="84"/>
                      <a:pt x="90" y="90"/>
                    </a:cubicBezTo>
                    <a:cubicBezTo>
                      <a:pt x="92" y="93"/>
                      <a:pt x="97" y="93"/>
                      <a:pt x="97" y="99"/>
                    </a:cubicBezTo>
                    <a:cubicBezTo>
                      <a:pt x="94" y="98"/>
                      <a:pt x="91" y="97"/>
                      <a:pt x="88" y="96"/>
                    </a:cubicBezTo>
                    <a:cubicBezTo>
                      <a:pt x="84" y="100"/>
                      <a:pt x="84" y="101"/>
                      <a:pt x="90" y="103"/>
                    </a:cubicBezTo>
                    <a:cubicBezTo>
                      <a:pt x="95" y="106"/>
                      <a:pt x="98" y="111"/>
                      <a:pt x="96" y="112"/>
                    </a:cubicBezTo>
                    <a:cubicBezTo>
                      <a:pt x="92" y="115"/>
                      <a:pt x="89" y="112"/>
                      <a:pt x="86" y="110"/>
                    </a:cubicBezTo>
                    <a:cubicBezTo>
                      <a:pt x="85" y="110"/>
                      <a:pt x="84" y="109"/>
                      <a:pt x="83" y="108"/>
                    </a:cubicBezTo>
                    <a:cubicBezTo>
                      <a:pt x="82" y="112"/>
                      <a:pt x="82" y="116"/>
                      <a:pt x="81" y="120"/>
                    </a:cubicBezTo>
                    <a:cubicBezTo>
                      <a:pt x="74" y="118"/>
                      <a:pt x="72" y="114"/>
                      <a:pt x="73" y="108"/>
                    </a:cubicBezTo>
                    <a:cubicBezTo>
                      <a:pt x="76" y="95"/>
                      <a:pt x="81" y="83"/>
                      <a:pt x="88" y="71"/>
                    </a:cubicBezTo>
                    <a:cubicBezTo>
                      <a:pt x="84" y="74"/>
                      <a:pt x="80" y="76"/>
                      <a:pt x="76" y="78"/>
                    </a:cubicBezTo>
                    <a:cubicBezTo>
                      <a:pt x="71" y="81"/>
                      <a:pt x="65" y="84"/>
                      <a:pt x="60" y="87"/>
                    </a:cubicBezTo>
                    <a:cubicBezTo>
                      <a:pt x="60" y="87"/>
                      <a:pt x="60" y="87"/>
                      <a:pt x="59" y="87"/>
                    </a:cubicBezTo>
                    <a:cubicBezTo>
                      <a:pt x="57" y="88"/>
                      <a:pt x="54" y="88"/>
                      <a:pt x="53" y="89"/>
                    </a:cubicBezTo>
                    <a:cubicBezTo>
                      <a:pt x="51" y="93"/>
                      <a:pt x="49" y="97"/>
                      <a:pt x="49" y="101"/>
                    </a:cubicBezTo>
                    <a:cubicBezTo>
                      <a:pt x="49" y="110"/>
                      <a:pt x="50" y="119"/>
                      <a:pt x="51" y="128"/>
                    </a:cubicBezTo>
                    <a:cubicBezTo>
                      <a:pt x="51" y="131"/>
                      <a:pt x="51" y="134"/>
                      <a:pt x="51" y="137"/>
                    </a:cubicBezTo>
                    <a:cubicBezTo>
                      <a:pt x="48" y="136"/>
                      <a:pt x="45" y="136"/>
                      <a:pt x="43" y="134"/>
                    </a:cubicBezTo>
                    <a:cubicBezTo>
                      <a:pt x="40" y="132"/>
                      <a:pt x="37" y="130"/>
                      <a:pt x="38" y="125"/>
                    </a:cubicBezTo>
                    <a:cubicBezTo>
                      <a:pt x="40" y="119"/>
                      <a:pt x="39" y="113"/>
                      <a:pt x="39" y="107"/>
                    </a:cubicBezTo>
                    <a:cubicBezTo>
                      <a:pt x="38" y="107"/>
                      <a:pt x="38" y="107"/>
                      <a:pt x="37" y="106"/>
                    </a:cubicBezTo>
                    <a:cubicBezTo>
                      <a:pt x="36" y="109"/>
                      <a:pt x="34" y="111"/>
                      <a:pt x="33" y="114"/>
                    </a:cubicBezTo>
                    <a:cubicBezTo>
                      <a:pt x="30" y="120"/>
                      <a:pt x="25" y="122"/>
                      <a:pt x="21" y="120"/>
                    </a:cubicBezTo>
                    <a:cubicBezTo>
                      <a:pt x="16" y="118"/>
                      <a:pt x="15" y="113"/>
                      <a:pt x="17" y="108"/>
                    </a:cubicBezTo>
                    <a:cubicBezTo>
                      <a:pt x="20" y="99"/>
                      <a:pt x="23" y="91"/>
                      <a:pt x="26" y="81"/>
                    </a:cubicBezTo>
                    <a:cubicBezTo>
                      <a:pt x="19" y="90"/>
                      <a:pt x="12" y="85"/>
                      <a:pt x="5" y="81"/>
                    </a:cubicBezTo>
                    <a:cubicBezTo>
                      <a:pt x="0" y="79"/>
                      <a:pt x="0" y="76"/>
                      <a:pt x="5" y="73"/>
                    </a:cubicBezTo>
                    <a:cubicBezTo>
                      <a:pt x="15" y="68"/>
                      <a:pt x="25" y="62"/>
                      <a:pt x="34" y="56"/>
                    </a:cubicBezTo>
                    <a:cubicBezTo>
                      <a:pt x="35" y="55"/>
                      <a:pt x="37" y="54"/>
                      <a:pt x="37" y="52"/>
                    </a:cubicBezTo>
                    <a:cubicBezTo>
                      <a:pt x="38" y="46"/>
                      <a:pt x="38" y="39"/>
                      <a:pt x="38" y="33"/>
                    </a:cubicBezTo>
                    <a:cubicBezTo>
                      <a:pt x="38" y="32"/>
                      <a:pt x="38" y="32"/>
                      <a:pt x="37" y="32"/>
                    </a:cubicBezTo>
                    <a:cubicBezTo>
                      <a:pt x="32" y="40"/>
                      <a:pt x="27" y="48"/>
                      <a:pt x="22" y="55"/>
                    </a:cubicBezTo>
                    <a:cubicBezTo>
                      <a:pt x="22" y="56"/>
                      <a:pt x="22" y="56"/>
                      <a:pt x="23" y="57"/>
                    </a:cubicBezTo>
                    <a:cubicBezTo>
                      <a:pt x="20" y="56"/>
                      <a:pt x="17" y="56"/>
                      <a:pt x="14" y="55"/>
                    </a:cubicBezTo>
                    <a:cubicBezTo>
                      <a:pt x="9" y="53"/>
                      <a:pt x="7" y="49"/>
                      <a:pt x="9" y="44"/>
                    </a:cubicBezTo>
                    <a:cubicBezTo>
                      <a:pt x="10" y="42"/>
                      <a:pt x="10" y="39"/>
                      <a:pt x="11" y="36"/>
                    </a:cubicBezTo>
                    <a:cubicBezTo>
                      <a:pt x="13" y="28"/>
                      <a:pt x="18" y="23"/>
                      <a:pt x="26" y="20"/>
                    </a:cubicBezTo>
                    <a:cubicBezTo>
                      <a:pt x="27" y="19"/>
                      <a:pt x="30" y="20"/>
                      <a:pt x="32" y="22"/>
                    </a:cubicBezTo>
                    <a:cubicBezTo>
                      <a:pt x="34" y="23"/>
                      <a:pt x="32" y="25"/>
                      <a:pt x="31" y="27"/>
                    </a:cubicBezTo>
                    <a:cubicBezTo>
                      <a:pt x="29" y="28"/>
                      <a:pt x="29" y="31"/>
                      <a:pt x="28"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8" name="Freeform 6">
                <a:extLst>
                  <a:ext uri="{FF2B5EF4-FFF2-40B4-BE49-F238E27FC236}">
                    <a16:creationId xmlns:a16="http://schemas.microsoft.com/office/drawing/2014/main" id="{CC1FA68D-3307-481A-8E89-D3CB2E8693F4}"/>
                  </a:ext>
                </a:extLst>
              </p:cNvPr>
              <p:cNvSpPr>
                <a:spLocks/>
              </p:cNvSpPr>
              <p:nvPr/>
            </p:nvSpPr>
            <p:spPr bwMode="auto">
              <a:xfrm>
                <a:off x="12756799" y="2388393"/>
                <a:ext cx="307975" cy="463550"/>
              </a:xfrm>
              <a:custGeom>
                <a:avLst/>
                <a:gdLst>
                  <a:gd name="T0" fmla="*/ 33 w 72"/>
                  <a:gd name="T1" fmla="*/ 76 h 109"/>
                  <a:gd name="T2" fmla="*/ 44 w 72"/>
                  <a:gd name="T3" fmla="*/ 73 h 109"/>
                  <a:gd name="T4" fmla="*/ 59 w 72"/>
                  <a:gd name="T5" fmla="*/ 71 h 109"/>
                  <a:gd name="T6" fmla="*/ 69 w 72"/>
                  <a:gd name="T7" fmla="*/ 92 h 109"/>
                  <a:gd name="T8" fmla="*/ 66 w 72"/>
                  <a:gd name="T9" fmla="*/ 94 h 109"/>
                  <a:gd name="T10" fmla="*/ 49 w 72"/>
                  <a:gd name="T11" fmla="*/ 96 h 109"/>
                  <a:gd name="T12" fmla="*/ 28 w 72"/>
                  <a:gd name="T13" fmla="*/ 106 h 109"/>
                  <a:gd name="T14" fmla="*/ 16 w 72"/>
                  <a:gd name="T15" fmla="*/ 106 h 109"/>
                  <a:gd name="T16" fmla="*/ 1 w 72"/>
                  <a:gd name="T17" fmla="*/ 80 h 109"/>
                  <a:gd name="T18" fmla="*/ 2 w 72"/>
                  <a:gd name="T19" fmla="*/ 74 h 109"/>
                  <a:gd name="T20" fmla="*/ 23 w 72"/>
                  <a:gd name="T21" fmla="*/ 31 h 109"/>
                  <a:gd name="T22" fmla="*/ 22 w 72"/>
                  <a:gd name="T23" fmla="*/ 26 h 109"/>
                  <a:gd name="T24" fmla="*/ 12 w 72"/>
                  <a:gd name="T25" fmla="*/ 16 h 109"/>
                  <a:gd name="T26" fmla="*/ 15 w 72"/>
                  <a:gd name="T27" fmla="*/ 10 h 109"/>
                  <a:gd name="T28" fmla="*/ 32 w 72"/>
                  <a:gd name="T29" fmla="*/ 5 h 109"/>
                  <a:gd name="T30" fmla="*/ 60 w 72"/>
                  <a:gd name="T31" fmla="*/ 18 h 109"/>
                  <a:gd name="T32" fmla="*/ 59 w 72"/>
                  <a:gd name="T33" fmla="*/ 26 h 109"/>
                  <a:gd name="T34" fmla="*/ 52 w 72"/>
                  <a:gd name="T35" fmla="*/ 36 h 109"/>
                  <a:gd name="T36" fmla="*/ 34 w 72"/>
                  <a:gd name="T37" fmla="*/ 72 h 109"/>
                  <a:gd name="T38" fmla="*/ 33 w 72"/>
                  <a:gd name="T39"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9">
                    <a:moveTo>
                      <a:pt x="33" y="76"/>
                    </a:moveTo>
                    <a:cubicBezTo>
                      <a:pt x="37" y="74"/>
                      <a:pt x="40" y="73"/>
                      <a:pt x="44" y="73"/>
                    </a:cubicBezTo>
                    <a:cubicBezTo>
                      <a:pt x="49" y="72"/>
                      <a:pt x="54" y="71"/>
                      <a:pt x="59" y="71"/>
                    </a:cubicBezTo>
                    <a:cubicBezTo>
                      <a:pt x="66" y="72"/>
                      <a:pt x="72" y="85"/>
                      <a:pt x="69" y="92"/>
                    </a:cubicBezTo>
                    <a:cubicBezTo>
                      <a:pt x="68" y="93"/>
                      <a:pt x="67" y="94"/>
                      <a:pt x="66" y="94"/>
                    </a:cubicBezTo>
                    <a:cubicBezTo>
                      <a:pt x="60" y="95"/>
                      <a:pt x="54" y="94"/>
                      <a:pt x="49" y="96"/>
                    </a:cubicBezTo>
                    <a:cubicBezTo>
                      <a:pt x="42" y="99"/>
                      <a:pt x="35" y="102"/>
                      <a:pt x="28" y="106"/>
                    </a:cubicBezTo>
                    <a:cubicBezTo>
                      <a:pt x="24" y="108"/>
                      <a:pt x="21" y="109"/>
                      <a:pt x="16" y="106"/>
                    </a:cubicBezTo>
                    <a:cubicBezTo>
                      <a:pt x="7" y="100"/>
                      <a:pt x="3" y="90"/>
                      <a:pt x="1" y="80"/>
                    </a:cubicBezTo>
                    <a:cubicBezTo>
                      <a:pt x="0" y="78"/>
                      <a:pt x="1" y="76"/>
                      <a:pt x="2" y="74"/>
                    </a:cubicBezTo>
                    <a:cubicBezTo>
                      <a:pt x="9" y="60"/>
                      <a:pt x="16" y="45"/>
                      <a:pt x="23" y="31"/>
                    </a:cubicBezTo>
                    <a:cubicBezTo>
                      <a:pt x="23" y="30"/>
                      <a:pt x="23" y="28"/>
                      <a:pt x="22" y="26"/>
                    </a:cubicBezTo>
                    <a:cubicBezTo>
                      <a:pt x="19" y="23"/>
                      <a:pt x="15" y="20"/>
                      <a:pt x="12" y="16"/>
                    </a:cubicBezTo>
                    <a:cubicBezTo>
                      <a:pt x="10" y="13"/>
                      <a:pt x="11" y="11"/>
                      <a:pt x="15" y="10"/>
                    </a:cubicBezTo>
                    <a:cubicBezTo>
                      <a:pt x="21" y="9"/>
                      <a:pt x="26" y="7"/>
                      <a:pt x="32" y="5"/>
                    </a:cubicBezTo>
                    <a:cubicBezTo>
                      <a:pt x="44" y="0"/>
                      <a:pt x="57" y="6"/>
                      <a:pt x="60" y="18"/>
                    </a:cubicBezTo>
                    <a:cubicBezTo>
                      <a:pt x="61" y="21"/>
                      <a:pt x="60" y="24"/>
                      <a:pt x="59" y="26"/>
                    </a:cubicBezTo>
                    <a:cubicBezTo>
                      <a:pt x="57" y="29"/>
                      <a:pt x="54" y="33"/>
                      <a:pt x="52" y="36"/>
                    </a:cubicBezTo>
                    <a:cubicBezTo>
                      <a:pt x="46" y="48"/>
                      <a:pt x="40" y="60"/>
                      <a:pt x="34" y="72"/>
                    </a:cubicBezTo>
                    <a:cubicBezTo>
                      <a:pt x="34" y="72"/>
                      <a:pt x="34" y="74"/>
                      <a:pt x="33" y="7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49" name="组合 48">
                <a:extLst>
                  <a:ext uri="{FF2B5EF4-FFF2-40B4-BE49-F238E27FC236}">
                    <a16:creationId xmlns:a16="http://schemas.microsoft.com/office/drawing/2014/main" id="{C7A6E3E5-9A1F-4E06-9E71-F1D7E5C11C32}"/>
                  </a:ext>
                </a:extLst>
              </p:cNvPr>
              <p:cNvGrpSpPr/>
              <p:nvPr/>
            </p:nvGrpSpPr>
            <p:grpSpPr>
              <a:xfrm>
                <a:off x="10340336" y="2247899"/>
                <a:ext cx="547688" cy="679451"/>
                <a:chOff x="5548313" y="2084388"/>
                <a:chExt cx="547688" cy="679451"/>
              </a:xfrm>
              <a:grpFill/>
            </p:grpSpPr>
            <p:sp>
              <p:nvSpPr>
                <p:cNvPr id="54" name="Freeform 7">
                  <a:extLst>
                    <a:ext uri="{FF2B5EF4-FFF2-40B4-BE49-F238E27FC236}">
                      <a16:creationId xmlns:a16="http://schemas.microsoft.com/office/drawing/2014/main" id="{02368C72-9CA0-44B0-93EC-F396645A3423}"/>
                    </a:ext>
                  </a:extLst>
                </p:cNvPr>
                <p:cNvSpPr>
                  <a:spLocks/>
                </p:cNvSpPr>
                <p:nvPr/>
              </p:nvSpPr>
              <p:spPr bwMode="auto">
                <a:xfrm>
                  <a:off x="5548313" y="2084388"/>
                  <a:ext cx="547688" cy="446088"/>
                </a:xfrm>
                <a:custGeom>
                  <a:avLst/>
                  <a:gdLst>
                    <a:gd name="T0" fmla="*/ 101 w 128"/>
                    <a:gd name="T1" fmla="*/ 58 h 105"/>
                    <a:gd name="T2" fmla="*/ 74 w 128"/>
                    <a:gd name="T3" fmla="*/ 56 h 105"/>
                    <a:gd name="T4" fmla="*/ 68 w 128"/>
                    <a:gd name="T5" fmla="*/ 57 h 105"/>
                    <a:gd name="T6" fmla="*/ 51 w 128"/>
                    <a:gd name="T7" fmla="*/ 59 h 105"/>
                    <a:gd name="T8" fmla="*/ 36 w 128"/>
                    <a:gd name="T9" fmla="*/ 65 h 105"/>
                    <a:gd name="T10" fmla="*/ 28 w 128"/>
                    <a:gd name="T11" fmla="*/ 73 h 105"/>
                    <a:gd name="T12" fmla="*/ 16 w 128"/>
                    <a:gd name="T13" fmla="*/ 102 h 105"/>
                    <a:gd name="T14" fmla="*/ 13 w 128"/>
                    <a:gd name="T15" fmla="*/ 104 h 105"/>
                    <a:gd name="T16" fmla="*/ 1 w 128"/>
                    <a:gd name="T17" fmla="*/ 98 h 105"/>
                    <a:gd name="T18" fmla="*/ 0 w 128"/>
                    <a:gd name="T19" fmla="*/ 93 h 105"/>
                    <a:gd name="T20" fmla="*/ 15 w 128"/>
                    <a:gd name="T21" fmla="*/ 60 h 105"/>
                    <a:gd name="T22" fmla="*/ 16 w 128"/>
                    <a:gd name="T23" fmla="*/ 58 h 105"/>
                    <a:gd name="T24" fmla="*/ 20 w 128"/>
                    <a:gd name="T25" fmla="*/ 52 h 105"/>
                    <a:gd name="T26" fmla="*/ 32 w 128"/>
                    <a:gd name="T27" fmla="*/ 54 h 105"/>
                    <a:gd name="T28" fmla="*/ 39 w 128"/>
                    <a:gd name="T29" fmla="*/ 55 h 105"/>
                    <a:gd name="T30" fmla="*/ 72 w 128"/>
                    <a:gd name="T31" fmla="*/ 21 h 105"/>
                    <a:gd name="T32" fmla="*/ 74 w 128"/>
                    <a:gd name="T33" fmla="*/ 16 h 105"/>
                    <a:gd name="T34" fmla="*/ 74 w 128"/>
                    <a:gd name="T35" fmla="*/ 11 h 105"/>
                    <a:gd name="T36" fmla="*/ 71 w 128"/>
                    <a:gd name="T37" fmla="*/ 11 h 105"/>
                    <a:gd name="T38" fmla="*/ 68 w 128"/>
                    <a:gd name="T39" fmla="*/ 15 h 105"/>
                    <a:gd name="T40" fmla="*/ 68 w 128"/>
                    <a:gd name="T41" fmla="*/ 21 h 105"/>
                    <a:gd name="T42" fmla="*/ 59 w 128"/>
                    <a:gd name="T43" fmla="*/ 29 h 105"/>
                    <a:gd name="T44" fmla="*/ 53 w 128"/>
                    <a:gd name="T45" fmla="*/ 27 h 105"/>
                    <a:gd name="T46" fmla="*/ 47 w 128"/>
                    <a:gd name="T47" fmla="*/ 24 h 105"/>
                    <a:gd name="T48" fmla="*/ 47 w 128"/>
                    <a:gd name="T49" fmla="*/ 32 h 105"/>
                    <a:gd name="T50" fmla="*/ 47 w 128"/>
                    <a:gd name="T51" fmla="*/ 34 h 105"/>
                    <a:gd name="T52" fmla="*/ 43 w 128"/>
                    <a:gd name="T53" fmla="*/ 45 h 105"/>
                    <a:gd name="T54" fmla="*/ 31 w 128"/>
                    <a:gd name="T55" fmla="*/ 39 h 105"/>
                    <a:gd name="T56" fmla="*/ 29 w 128"/>
                    <a:gd name="T57" fmla="*/ 23 h 105"/>
                    <a:gd name="T58" fmla="*/ 33 w 128"/>
                    <a:gd name="T59" fmla="*/ 14 h 105"/>
                    <a:gd name="T60" fmla="*/ 36 w 128"/>
                    <a:gd name="T61" fmla="*/ 9 h 105"/>
                    <a:gd name="T62" fmla="*/ 42 w 128"/>
                    <a:gd name="T63" fmla="*/ 13 h 105"/>
                    <a:gd name="T64" fmla="*/ 44 w 128"/>
                    <a:gd name="T65" fmla="*/ 16 h 105"/>
                    <a:gd name="T66" fmla="*/ 57 w 128"/>
                    <a:gd name="T67" fmla="*/ 14 h 105"/>
                    <a:gd name="T68" fmla="*/ 62 w 128"/>
                    <a:gd name="T69" fmla="*/ 11 h 105"/>
                    <a:gd name="T70" fmla="*/ 84 w 128"/>
                    <a:gd name="T71" fmla="*/ 0 h 105"/>
                    <a:gd name="T72" fmla="*/ 96 w 128"/>
                    <a:gd name="T73" fmla="*/ 7 h 105"/>
                    <a:gd name="T74" fmla="*/ 96 w 128"/>
                    <a:gd name="T75" fmla="*/ 20 h 105"/>
                    <a:gd name="T76" fmla="*/ 83 w 128"/>
                    <a:gd name="T77" fmla="*/ 43 h 105"/>
                    <a:gd name="T78" fmla="*/ 94 w 128"/>
                    <a:gd name="T79" fmla="*/ 44 h 105"/>
                    <a:gd name="T80" fmla="*/ 122 w 128"/>
                    <a:gd name="T81" fmla="*/ 59 h 105"/>
                    <a:gd name="T82" fmla="*/ 120 w 128"/>
                    <a:gd name="T83" fmla="*/ 73 h 105"/>
                    <a:gd name="T84" fmla="*/ 98 w 128"/>
                    <a:gd name="T85" fmla="*/ 73 h 105"/>
                    <a:gd name="T86" fmla="*/ 97 w 128"/>
                    <a:gd name="T87" fmla="*/ 66 h 105"/>
                    <a:gd name="T88" fmla="*/ 101 w 128"/>
                    <a:gd name="T89"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05">
                      <a:moveTo>
                        <a:pt x="101" y="58"/>
                      </a:moveTo>
                      <a:cubicBezTo>
                        <a:pt x="94" y="52"/>
                        <a:pt x="81" y="52"/>
                        <a:pt x="74" y="56"/>
                      </a:cubicBezTo>
                      <a:cubicBezTo>
                        <a:pt x="73" y="57"/>
                        <a:pt x="70" y="58"/>
                        <a:pt x="68" y="57"/>
                      </a:cubicBezTo>
                      <a:cubicBezTo>
                        <a:pt x="62" y="56"/>
                        <a:pt x="57" y="57"/>
                        <a:pt x="51" y="59"/>
                      </a:cubicBezTo>
                      <a:cubicBezTo>
                        <a:pt x="46" y="61"/>
                        <a:pt x="41" y="63"/>
                        <a:pt x="36" y="65"/>
                      </a:cubicBezTo>
                      <a:cubicBezTo>
                        <a:pt x="32" y="67"/>
                        <a:pt x="29" y="69"/>
                        <a:pt x="28" y="73"/>
                      </a:cubicBezTo>
                      <a:cubicBezTo>
                        <a:pt x="24" y="82"/>
                        <a:pt x="20" y="92"/>
                        <a:pt x="16" y="102"/>
                      </a:cubicBezTo>
                      <a:cubicBezTo>
                        <a:pt x="16" y="103"/>
                        <a:pt x="14" y="105"/>
                        <a:pt x="13" y="104"/>
                      </a:cubicBezTo>
                      <a:cubicBezTo>
                        <a:pt x="9" y="103"/>
                        <a:pt x="5" y="100"/>
                        <a:pt x="1" y="98"/>
                      </a:cubicBezTo>
                      <a:cubicBezTo>
                        <a:pt x="0" y="97"/>
                        <a:pt x="0" y="95"/>
                        <a:pt x="0" y="93"/>
                      </a:cubicBezTo>
                      <a:cubicBezTo>
                        <a:pt x="5" y="82"/>
                        <a:pt x="10" y="71"/>
                        <a:pt x="15" y="60"/>
                      </a:cubicBezTo>
                      <a:cubicBezTo>
                        <a:pt x="15" y="59"/>
                        <a:pt x="16" y="59"/>
                        <a:pt x="16" y="58"/>
                      </a:cubicBezTo>
                      <a:cubicBezTo>
                        <a:pt x="18" y="56"/>
                        <a:pt x="19" y="52"/>
                        <a:pt x="20" y="52"/>
                      </a:cubicBezTo>
                      <a:cubicBezTo>
                        <a:pt x="24" y="52"/>
                        <a:pt x="29" y="52"/>
                        <a:pt x="32" y="54"/>
                      </a:cubicBezTo>
                      <a:cubicBezTo>
                        <a:pt x="35" y="55"/>
                        <a:pt x="36" y="56"/>
                        <a:pt x="39" y="55"/>
                      </a:cubicBezTo>
                      <a:cubicBezTo>
                        <a:pt x="57" y="50"/>
                        <a:pt x="66" y="37"/>
                        <a:pt x="72" y="21"/>
                      </a:cubicBezTo>
                      <a:cubicBezTo>
                        <a:pt x="72" y="20"/>
                        <a:pt x="73" y="18"/>
                        <a:pt x="74" y="16"/>
                      </a:cubicBezTo>
                      <a:cubicBezTo>
                        <a:pt x="74" y="14"/>
                        <a:pt x="74" y="13"/>
                        <a:pt x="74" y="11"/>
                      </a:cubicBezTo>
                      <a:cubicBezTo>
                        <a:pt x="74" y="11"/>
                        <a:pt x="72" y="10"/>
                        <a:pt x="71" y="11"/>
                      </a:cubicBezTo>
                      <a:cubicBezTo>
                        <a:pt x="70" y="12"/>
                        <a:pt x="68" y="13"/>
                        <a:pt x="68" y="15"/>
                      </a:cubicBezTo>
                      <a:cubicBezTo>
                        <a:pt x="67" y="17"/>
                        <a:pt x="68" y="19"/>
                        <a:pt x="68" y="21"/>
                      </a:cubicBezTo>
                      <a:cubicBezTo>
                        <a:pt x="69" y="28"/>
                        <a:pt x="68" y="30"/>
                        <a:pt x="59" y="29"/>
                      </a:cubicBezTo>
                      <a:cubicBezTo>
                        <a:pt x="57" y="29"/>
                        <a:pt x="55" y="28"/>
                        <a:pt x="53" y="27"/>
                      </a:cubicBezTo>
                      <a:cubicBezTo>
                        <a:pt x="51" y="26"/>
                        <a:pt x="49" y="25"/>
                        <a:pt x="47" y="24"/>
                      </a:cubicBezTo>
                      <a:cubicBezTo>
                        <a:pt x="47" y="27"/>
                        <a:pt x="47" y="29"/>
                        <a:pt x="47" y="32"/>
                      </a:cubicBezTo>
                      <a:cubicBezTo>
                        <a:pt x="47" y="33"/>
                        <a:pt x="47" y="33"/>
                        <a:pt x="47" y="34"/>
                      </a:cubicBezTo>
                      <a:cubicBezTo>
                        <a:pt x="47" y="38"/>
                        <a:pt x="48" y="43"/>
                        <a:pt x="43" y="45"/>
                      </a:cubicBezTo>
                      <a:cubicBezTo>
                        <a:pt x="39" y="46"/>
                        <a:pt x="34" y="44"/>
                        <a:pt x="31" y="39"/>
                      </a:cubicBezTo>
                      <a:cubicBezTo>
                        <a:pt x="28" y="34"/>
                        <a:pt x="25" y="29"/>
                        <a:pt x="29" y="23"/>
                      </a:cubicBezTo>
                      <a:cubicBezTo>
                        <a:pt x="31" y="20"/>
                        <a:pt x="31" y="17"/>
                        <a:pt x="33" y="14"/>
                      </a:cubicBezTo>
                      <a:cubicBezTo>
                        <a:pt x="34" y="12"/>
                        <a:pt x="35" y="9"/>
                        <a:pt x="36" y="9"/>
                      </a:cubicBezTo>
                      <a:cubicBezTo>
                        <a:pt x="38" y="10"/>
                        <a:pt x="40" y="11"/>
                        <a:pt x="42" y="13"/>
                      </a:cubicBezTo>
                      <a:cubicBezTo>
                        <a:pt x="42" y="13"/>
                        <a:pt x="43" y="15"/>
                        <a:pt x="44" y="16"/>
                      </a:cubicBezTo>
                      <a:cubicBezTo>
                        <a:pt x="48" y="13"/>
                        <a:pt x="52" y="11"/>
                        <a:pt x="57" y="14"/>
                      </a:cubicBezTo>
                      <a:cubicBezTo>
                        <a:pt x="58" y="15"/>
                        <a:pt x="61" y="13"/>
                        <a:pt x="62" y="11"/>
                      </a:cubicBezTo>
                      <a:cubicBezTo>
                        <a:pt x="69" y="5"/>
                        <a:pt x="75" y="0"/>
                        <a:pt x="84" y="0"/>
                      </a:cubicBezTo>
                      <a:cubicBezTo>
                        <a:pt x="89" y="0"/>
                        <a:pt x="93" y="2"/>
                        <a:pt x="96" y="7"/>
                      </a:cubicBezTo>
                      <a:cubicBezTo>
                        <a:pt x="99" y="11"/>
                        <a:pt x="98" y="15"/>
                        <a:pt x="96" y="20"/>
                      </a:cubicBezTo>
                      <a:cubicBezTo>
                        <a:pt x="91" y="27"/>
                        <a:pt x="87" y="35"/>
                        <a:pt x="83" y="43"/>
                      </a:cubicBezTo>
                      <a:cubicBezTo>
                        <a:pt x="88" y="43"/>
                        <a:pt x="91" y="44"/>
                        <a:pt x="94" y="44"/>
                      </a:cubicBezTo>
                      <a:cubicBezTo>
                        <a:pt x="105" y="46"/>
                        <a:pt x="115" y="50"/>
                        <a:pt x="122" y="59"/>
                      </a:cubicBezTo>
                      <a:cubicBezTo>
                        <a:pt x="128" y="65"/>
                        <a:pt x="127" y="68"/>
                        <a:pt x="120" y="73"/>
                      </a:cubicBezTo>
                      <a:cubicBezTo>
                        <a:pt x="113" y="77"/>
                        <a:pt x="105" y="77"/>
                        <a:pt x="98" y="73"/>
                      </a:cubicBezTo>
                      <a:cubicBezTo>
                        <a:pt x="95" y="71"/>
                        <a:pt x="95" y="69"/>
                        <a:pt x="97" y="66"/>
                      </a:cubicBezTo>
                      <a:cubicBezTo>
                        <a:pt x="98" y="64"/>
                        <a:pt x="100" y="61"/>
                        <a:pt x="101"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8">
                  <a:extLst>
                    <a:ext uri="{FF2B5EF4-FFF2-40B4-BE49-F238E27FC236}">
                      <a16:creationId xmlns:a16="http://schemas.microsoft.com/office/drawing/2014/main" id="{68AB8704-3F31-41E0-B209-31D0A83BAA2E}"/>
                    </a:ext>
                  </a:extLst>
                </p:cNvPr>
                <p:cNvSpPr>
                  <a:spLocks/>
                </p:cNvSpPr>
                <p:nvPr/>
              </p:nvSpPr>
              <p:spPr bwMode="auto">
                <a:xfrm>
                  <a:off x="5664200" y="2355851"/>
                  <a:ext cx="341313" cy="407988"/>
                </a:xfrm>
                <a:custGeom>
                  <a:avLst/>
                  <a:gdLst>
                    <a:gd name="T0" fmla="*/ 46 w 80"/>
                    <a:gd name="T1" fmla="*/ 29 h 96"/>
                    <a:gd name="T2" fmla="*/ 65 w 80"/>
                    <a:gd name="T3" fmla="*/ 29 h 96"/>
                    <a:gd name="T4" fmla="*/ 79 w 80"/>
                    <a:gd name="T5" fmla="*/ 41 h 96"/>
                    <a:gd name="T6" fmla="*/ 74 w 80"/>
                    <a:gd name="T7" fmla="*/ 43 h 96"/>
                    <a:gd name="T8" fmla="*/ 60 w 80"/>
                    <a:gd name="T9" fmla="*/ 43 h 96"/>
                    <a:gd name="T10" fmla="*/ 52 w 80"/>
                    <a:gd name="T11" fmla="*/ 50 h 96"/>
                    <a:gd name="T12" fmla="*/ 49 w 80"/>
                    <a:gd name="T13" fmla="*/ 87 h 96"/>
                    <a:gd name="T14" fmla="*/ 37 w 80"/>
                    <a:gd name="T15" fmla="*/ 95 h 96"/>
                    <a:gd name="T16" fmla="*/ 21 w 80"/>
                    <a:gd name="T17" fmla="*/ 68 h 96"/>
                    <a:gd name="T18" fmla="*/ 22 w 80"/>
                    <a:gd name="T19" fmla="*/ 62 h 96"/>
                    <a:gd name="T20" fmla="*/ 30 w 80"/>
                    <a:gd name="T21" fmla="*/ 72 h 96"/>
                    <a:gd name="T22" fmla="*/ 40 w 80"/>
                    <a:gd name="T23" fmla="*/ 70 h 96"/>
                    <a:gd name="T24" fmla="*/ 43 w 80"/>
                    <a:gd name="T25" fmla="*/ 46 h 96"/>
                    <a:gd name="T26" fmla="*/ 24 w 80"/>
                    <a:gd name="T27" fmla="*/ 52 h 96"/>
                    <a:gd name="T28" fmla="*/ 19 w 80"/>
                    <a:gd name="T29" fmla="*/ 54 h 96"/>
                    <a:gd name="T30" fmla="*/ 6 w 80"/>
                    <a:gd name="T31" fmla="*/ 54 h 96"/>
                    <a:gd name="T32" fmla="*/ 2 w 80"/>
                    <a:gd name="T33" fmla="*/ 40 h 96"/>
                    <a:gd name="T34" fmla="*/ 6 w 80"/>
                    <a:gd name="T35" fmla="*/ 37 h 96"/>
                    <a:gd name="T36" fmla="*/ 28 w 80"/>
                    <a:gd name="T37" fmla="*/ 33 h 96"/>
                    <a:gd name="T38" fmla="*/ 33 w 80"/>
                    <a:gd name="T39" fmla="*/ 32 h 96"/>
                    <a:gd name="T40" fmla="*/ 36 w 80"/>
                    <a:gd name="T41" fmla="*/ 22 h 96"/>
                    <a:gd name="T42" fmla="*/ 46 w 80"/>
                    <a:gd name="T43" fmla="*/ 12 h 96"/>
                    <a:gd name="T44" fmla="*/ 45 w 80"/>
                    <a:gd name="T45" fmla="*/ 10 h 96"/>
                    <a:gd name="T46" fmla="*/ 26 w 80"/>
                    <a:gd name="T47" fmla="*/ 17 h 96"/>
                    <a:gd name="T48" fmla="*/ 15 w 80"/>
                    <a:gd name="T49" fmla="*/ 24 h 96"/>
                    <a:gd name="T50" fmla="*/ 5 w 80"/>
                    <a:gd name="T51" fmla="*/ 22 h 96"/>
                    <a:gd name="T52" fmla="*/ 1 w 80"/>
                    <a:gd name="T53" fmla="*/ 17 h 96"/>
                    <a:gd name="T54" fmla="*/ 36 w 80"/>
                    <a:gd name="T55" fmla="*/ 2 h 96"/>
                    <a:gd name="T56" fmla="*/ 55 w 80"/>
                    <a:gd name="T57" fmla="*/ 0 h 96"/>
                    <a:gd name="T58" fmla="*/ 61 w 80"/>
                    <a:gd name="T59" fmla="*/ 6 h 96"/>
                    <a:gd name="T60" fmla="*/ 59 w 80"/>
                    <a:gd name="T61" fmla="*/ 13 h 96"/>
                    <a:gd name="T62" fmla="*/ 46 w 80"/>
                    <a:gd name="T63"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6">
                      <a:moveTo>
                        <a:pt x="46" y="29"/>
                      </a:moveTo>
                      <a:cubicBezTo>
                        <a:pt x="53" y="30"/>
                        <a:pt x="59" y="31"/>
                        <a:pt x="65" y="29"/>
                      </a:cubicBezTo>
                      <a:cubicBezTo>
                        <a:pt x="71" y="27"/>
                        <a:pt x="80" y="34"/>
                        <a:pt x="79" y="41"/>
                      </a:cubicBezTo>
                      <a:cubicBezTo>
                        <a:pt x="79" y="42"/>
                        <a:pt x="76" y="43"/>
                        <a:pt x="74" y="43"/>
                      </a:cubicBezTo>
                      <a:cubicBezTo>
                        <a:pt x="70" y="43"/>
                        <a:pt x="65" y="43"/>
                        <a:pt x="60" y="43"/>
                      </a:cubicBezTo>
                      <a:cubicBezTo>
                        <a:pt x="53" y="42"/>
                        <a:pt x="52" y="44"/>
                        <a:pt x="52" y="50"/>
                      </a:cubicBezTo>
                      <a:cubicBezTo>
                        <a:pt x="51" y="62"/>
                        <a:pt x="51" y="75"/>
                        <a:pt x="49" y="87"/>
                      </a:cubicBezTo>
                      <a:cubicBezTo>
                        <a:pt x="48" y="95"/>
                        <a:pt x="45" y="96"/>
                        <a:pt x="37" y="95"/>
                      </a:cubicBezTo>
                      <a:cubicBezTo>
                        <a:pt x="25" y="92"/>
                        <a:pt x="15" y="82"/>
                        <a:pt x="21" y="68"/>
                      </a:cubicBezTo>
                      <a:cubicBezTo>
                        <a:pt x="21" y="66"/>
                        <a:pt x="21" y="64"/>
                        <a:pt x="22" y="62"/>
                      </a:cubicBezTo>
                      <a:cubicBezTo>
                        <a:pt x="24" y="65"/>
                        <a:pt x="27" y="69"/>
                        <a:pt x="30" y="72"/>
                      </a:cubicBezTo>
                      <a:cubicBezTo>
                        <a:pt x="33" y="76"/>
                        <a:pt x="39" y="75"/>
                        <a:pt x="40" y="70"/>
                      </a:cubicBezTo>
                      <a:cubicBezTo>
                        <a:pt x="41" y="62"/>
                        <a:pt x="42" y="54"/>
                        <a:pt x="43" y="46"/>
                      </a:cubicBezTo>
                      <a:cubicBezTo>
                        <a:pt x="35" y="45"/>
                        <a:pt x="30" y="49"/>
                        <a:pt x="24" y="52"/>
                      </a:cubicBezTo>
                      <a:cubicBezTo>
                        <a:pt x="22" y="52"/>
                        <a:pt x="21" y="54"/>
                        <a:pt x="19" y="54"/>
                      </a:cubicBezTo>
                      <a:cubicBezTo>
                        <a:pt x="14" y="58"/>
                        <a:pt x="11" y="57"/>
                        <a:pt x="6" y="54"/>
                      </a:cubicBezTo>
                      <a:cubicBezTo>
                        <a:pt x="3" y="51"/>
                        <a:pt x="0" y="44"/>
                        <a:pt x="2" y="40"/>
                      </a:cubicBezTo>
                      <a:cubicBezTo>
                        <a:pt x="2" y="39"/>
                        <a:pt x="5" y="37"/>
                        <a:pt x="6" y="37"/>
                      </a:cubicBezTo>
                      <a:cubicBezTo>
                        <a:pt x="14" y="39"/>
                        <a:pt x="20" y="35"/>
                        <a:pt x="28" y="33"/>
                      </a:cubicBezTo>
                      <a:cubicBezTo>
                        <a:pt x="29" y="33"/>
                        <a:pt x="31" y="32"/>
                        <a:pt x="33" y="32"/>
                      </a:cubicBezTo>
                      <a:cubicBezTo>
                        <a:pt x="31" y="27"/>
                        <a:pt x="31" y="24"/>
                        <a:pt x="36" y="22"/>
                      </a:cubicBezTo>
                      <a:cubicBezTo>
                        <a:pt x="39" y="19"/>
                        <a:pt x="42" y="15"/>
                        <a:pt x="46" y="12"/>
                      </a:cubicBezTo>
                      <a:cubicBezTo>
                        <a:pt x="45" y="11"/>
                        <a:pt x="45" y="11"/>
                        <a:pt x="45" y="10"/>
                      </a:cubicBezTo>
                      <a:cubicBezTo>
                        <a:pt x="38" y="13"/>
                        <a:pt x="32" y="15"/>
                        <a:pt x="26" y="17"/>
                      </a:cubicBezTo>
                      <a:cubicBezTo>
                        <a:pt x="22" y="19"/>
                        <a:pt x="18" y="22"/>
                        <a:pt x="15" y="24"/>
                      </a:cubicBezTo>
                      <a:cubicBezTo>
                        <a:pt x="11" y="26"/>
                        <a:pt x="7" y="27"/>
                        <a:pt x="5" y="22"/>
                      </a:cubicBezTo>
                      <a:cubicBezTo>
                        <a:pt x="4" y="20"/>
                        <a:pt x="3" y="19"/>
                        <a:pt x="1" y="17"/>
                      </a:cubicBezTo>
                      <a:cubicBezTo>
                        <a:pt x="13" y="12"/>
                        <a:pt x="25" y="6"/>
                        <a:pt x="36" y="2"/>
                      </a:cubicBezTo>
                      <a:cubicBezTo>
                        <a:pt x="42" y="0"/>
                        <a:pt x="49" y="0"/>
                        <a:pt x="55" y="0"/>
                      </a:cubicBezTo>
                      <a:cubicBezTo>
                        <a:pt x="57" y="0"/>
                        <a:pt x="60" y="4"/>
                        <a:pt x="61" y="6"/>
                      </a:cubicBezTo>
                      <a:cubicBezTo>
                        <a:pt x="62" y="8"/>
                        <a:pt x="61" y="11"/>
                        <a:pt x="59" y="13"/>
                      </a:cubicBezTo>
                      <a:cubicBezTo>
                        <a:pt x="55" y="18"/>
                        <a:pt x="51" y="23"/>
                        <a:pt x="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0" name="组合 49">
                <a:extLst>
                  <a:ext uri="{FF2B5EF4-FFF2-40B4-BE49-F238E27FC236}">
                    <a16:creationId xmlns:a16="http://schemas.microsoft.com/office/drawing/2014/main" id="{B92E7EB9-3312-4310-B5FA-50F0FA6CFB99}"/>
                  </a:ext>
                </a:extLst>
              </p:cNvPr>
              <p:cNvGrpSpPr/>
              <p:nvPr/>
            </p:nvGrpSpPr>
            <p:grpSpPr>
              <a:xfrm>
                <a:off x="11192276" y="2400300"/>
                <a:ext cx="322175" cy="373063"/>
                <a:chOff x="3792874" y="3138488"/>
                <a:chExt cx="322175" cy="373063"/>
              </a:xfrm>
              <a:grpFill/>
            </p:grpSpPr>
            <p:sp>
              <p:nvSpPr>
                <p:cNvPr id="51" name="Freeform 15">
                  <a:extLst>
                    <a:ext uri="{FF2B5EF4-FFF2-40B4-BE49-F238E27FC236}">
                      <a16:creationId xmlns:a16="http://schemas.microsoft.com/office/drawing/2014/main" id="{4A24723D-38DD-4916-B1AF-76A903317407}"/>
                    </a:ext>
                  </a:extLst>
                </p:cNvPr>
                <p:cNvSpPr>
                  <a:spLocks/>
                </p:cNvSpPr>
                <p:nvPr/>
              </p:nvSpPr>
              <p:spPr bwMode="auto">
                <a:xfrm>
                  <a:off x="3792874" y="3235325"/>
                  <a:ext cx="112625" cy="246063"/>
                </a:xfrm>
                <a:custGeom>
                  <a:avLst/>
                  <a:gdLst>
                    <a:gd name="T0" fmla="*/ 16 w 39"/>
                    <a:gd name="T1" fmla="*/ 29 h 58"/>
                    <a:gd name="T2" fmla="*/ 27 w 39"/>
                    <a:gd name="T3" fmla="*/ 7 h 58"/>
                    <a:gd name="T4" fmla="*/ 31 w 39"/>
                    <a:gd name="T5" fmla="*/ 1 h 58"/>
                    <a:gd name="T6" fmla="*/ 34 w 39"/>
                    <a:gd name="T7" fmla="*/ 6 h 58"/>
                    <a:gd name="T8" fmla="*/ 35 w 39"/>
                    <a:gd name="T9" fmla="*/ 26 h 58"/>
                    <a:gd name="T10" fmla="*/ 20 w 39"/>
                    <a:gd name="T11" fmla="*/ 52 h 58"/>
                    <a:gd name="T12" fmla="*/ 9 w 39"/>
                    <a:gd name="T13" fmla="*/ 57 h 58"/>
                    <a:gd name="T14" fmla="*/ 1 w 39"/>
                    <a:gd name="T15" fmla="*/ 43 h 58"/>
                    <a:gd name="T16" fmla="*/ 4 w 39"/>
                    <a:gd name="T17" fmla="*/ 6 h 58"/>
                    <a:gd name="T18" fmla="*/ 8 w 39"/>
                    <a:gd name="T19" fmla="*/ 0 h 58"/>
                    <a:gd name="T20" fmla="*/ 15 w 39"/>
                    <a:gd name="T21" fmla="*/ 6 h 58"/>
                    <a:gd name="T22" fmla="*/ 14 w 39"/>
                    <a:gd name="T23" fmla="*/ 20 h 58"/>
                    <a:gd name="T24" fmla="*/ 14 w 39"/>
                    <a:gd name="T25" fmla="*/ 28 h 58"/>
                    <a:gd name="T26" fmla="*/ 16 w 39"/>
                    <a:gd name="T2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8">
                      <a:moveTo>
                        <a:pt x="16" y="29"/>
                      </a:moveTo>
                      <a:cubicBezTo>
                        <a:pt x="19" y="21"/>
                        <a:pt x="23" y="14"/>
                        <a:pt x="27" y="7"/>
                      </a:cubicBezTo>
                      <a:cubicBezTo>
                        <a:pt x="28" y="5"/>
                        <a:pt x="29" y="3"/>
                        <a:pt x="31" y="1"/>
                      </a:cubicBezTo>
                      <a:cubicBezTo>
                        <a:pt x="32" y="3"/>
                        <a:pt x="33" y="4"/>
                        <a:pt x="34" y="6"/>
                      </a:cubicBezTo>
                      <a:cubicBezTo>
                        <a:pt x="37" y="12"/>
                        <a:pt x="39" y="19"/>
                        <a:pt x="35" y="26"/>
                      </a:cubicBezTo>
                      <a:cubicBezTo>
                        <a:pt x="30" y="34"/>
                        <a:pt x="25" y="43"/>
                        <a:pt x="20" y="52"/>
                      </a:cubicBezTo>
                      <a:cubicBezTo>
                        <a:pt x="18" y="56"/>
                        <a:pt x="12" y="58"/>
                        <a:pt x="9" y="57"/>
                      </a:cubicBezTo>
                      <a:cubicBezTo>
                        <a:pt x="2" y="54"/>
                        <a:pt x="0" y="50"/>
                        <a:pt x="1" y="43"/>
                      </a:cubicBezTo>
                      <a:cubicBezTo>
                        <a:pt x="2" y="31"/>
                        <a:pt x="3" y="18"/>
                        <a:pt x="4" y="6"/>
                      </a:cubicBezTo>
                      <a:cubicBezTo>
                        <a:pt x="4" y="4"/>
                        <a:pt x="4" y="0"/>
                        <a:pt x="8" y="0"/>
                      </a:cubicBezTo>
                      <a:cubicBezTo>
                        <a:pt x="11" y="0"/>
                        <a:pt x="15" y="1"/>
                        <a:pt x="15" y="6"/>
                      </a:cubicBezTo>
                      <a:cubicBezTo>
                        <a:pt x="15" y="10"/>
                        <a:pt x="14" y="15"/>
                        <a:pt x="14" y="20"/>
                      </a:cubicBezTo>
                      <a:cubicBezTo>
                        <a:pt x="14" y="23"/>
                        <a:pt x="14" y="25"/>
                        <a:pt x="14" y="28"/>
                      </a:cubicBezTo>
                      <a:cubicBezTo>
                        <a:pt x="14" y="28"/>
                        <a:pt x="15" y="28"/>
                        <a:pt x="1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6">
                  <a:extLst>
                    <a:ext uri="{FF2B5EF4-FFF2-40B4-BE49-F238E27FC236}">
                      <a16:creationId xmlns:a16="http://schemas.microsoft.com/office/drawing/2014/main" id="{FB4C6AFE-87EF-4FB7-829C-F7529116EE44}"/>
                    </a:ext>
                  </a:extLst>
                </p:cNvPr>
                <p:cNvSpPr>
                  <a:spLocks/>
                </p:cNvSpPr>
                <p:nvPr/>
              </p:nvSpPr>
              <p:spPr bwMode="auto">
                <a:xfrm>
                  <a:off x="3980111" y="3138488"/>
                  <a:ext cx="134938" cy="373063"/>
                </a:xfrm>
                <a:custGeom>
                  <a:avLst/>
                  <a:gdLst>
                    <a:gd name="T0" fmla="*/ 9 w 47"/>
                    <a:gd name="T1" fmla="*/ 73 h 88"/>
                    <a:gd name="T2" fmla="*/ 3 w 47"/>
                    <a:gd name="T3" fmla="*/ 67 h 88"/>
                    <a:gd name="T4" fmla="*/ 3 w 47"/>
                    <a:gd name="T5" fmla="*/ 57 h 88"/>
                    <a:gd name="T6" fmla="*/ 20 w 47"/>
                    <a:gd name="T7" fmla="*/ 38 h 88"/>
                    <a:gd name="T8" fmla="*/ 33 w 47"/>
                    <a:gd name="T9" fmla="*/ 20 h 88"/>
                    <a:gd name="T10" fmla="*/ 33 w 47"/>
                    <a:gd name="T11" fmla="*/ 4 h 88"/>
                    <a:gd name="T12" fmla="*/ 32 w 47"/>
                    <a:gd name="T13" fmla="*/ 1 h 88"/>
                    <a:gd name="T14" fmla="*/ 33 w 47"/>
                    <a:gd name="T15" fmla="*/ 0 h 88"/>
                    <a:gd name="T16" fmla="*/ 41 w 47"/>
                    <a:gd name="T17" fmla="*/ 6 h 88"/>
                    <a:gd name="T18" fmla="*/ 43 w 47"/>
                    <a:gd name="T19" fmla="*/ 26 h 88"/>
                    <a:gd name="T20" fmla="*/ 29 w 47"/>
                    <a:gd name="T21" fmla="*/ 48 h 88"/>
                    <a:gd name="T22" fmla="*/ 30 w 47"/>
                    <a:gd name="T23" fmla="*/ 52 h 88"/>
                    <a:gd name="T24" fmla="*/ 40 w 47"/>
                    <a:gd name="T25" fmla="*/ 73 h 88"/>
                    <a:gd name="T26" fmla="*/ 41 w 47"/>
                    <a:gd name="T27" fmla="*/ 84 h 88"/>
                    <a:gd name="T28" fmla="*/ 37 w 47"/>
                    <a:gd name="T29" fmla="*/ 86 h 88"/>
                    <a:gd name="T30" fmla="*/ 31 w 47"/>
                    <a:gd name="T31" fmla="*/ 75 h 88"/>
                    <a:gd name="T32" fmla="*/ 28 w 47"/>
                    <a:gd name="T33" fmla="*/ 60 h 88"/>
                    <a:gd name="T34" fmla="*/ 22 w 47"/>
                    <a:gd name="T35" fmla="*/ 59 h 88"/>
                    <a:gd name="T36" fmla="*/ 9 w 47"/>
                    <a:gd name="T37"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8">
                      <a:moveTo>
                        <a:pt x="9" y="73"/>
                      </a:moveTo>
                      <a:cubicBezTo>
                        <a:pt x="7" y="71"/>
                        <a:pt x="5" y="69"/>
                        <a:pt x="3" y="67"/>
                      </a:cubicBezTo>
                      <a:cubicBezTo>
                        <a:pt x="1" y="64"/>
                        <a:pt x="0" y="61"/>
                        <a:pt x="3" y="57"/>
                      </a:cubicBezTo>
                      <a:cubicBezTo>
                        <a:pt x="9" y="51"/>
                        <a:pt x="14" y="45"/>
                        <a:pt x="20" y="38"/>
                      </a:cubicBezTo>
                      <a:cubicBezTo>
                        <a:pt x="24" y="32"/>
                        <a:pt x="28" y="26"/>
                        <a:pt x="33" y="20"/>
                      </a:cubicBezTo>
                      <a:cubicBezTo>
                        <a:pt x="36" y="15"/>
                        <a:pt x="36" y="9"/>
                        <a:pt x="33" y="4"/>
                      </a:cubicBezTo>
                      <a:cubicBezTo>
                        <a:pt x="32" y="3"/>
                        <a:pt x="32" y="2"/>
                        <a:pt x="32" y="1"/>
                      </a:cubicBezTo>
                      <a:cubicBezTo>
                        <a:pt x="32" y="1"/>
                        <a:pt x="33" y="0"/>
                        <a:pt x="33" y="0"/>
                      </a:cubicBezTo>
                      <a:cubicBezTo>
                        <a:pt x="36" y="2"/>
                        <a:pt x="39" y="4"/>
                        <a:pt x="41" y="6"/>
                      </a:cubicBezTo>
                      <a:cubicBezTo>
                        <a:pt x="46" y="11"/>
                        <a:pt x="47" y="20"/>
                        <a:pt x="43" y="26"/>
                      </a:cubicBezTo>
                      <a:cubicBezTo>
                        <a:pt x="39" y="33"/>
                        <a:pt x="34" y="40"/>
                        <a:pt x="29" y="48"/>
                      </a:cubicBezTo>
                      <a:cubicBezTo>
                        <a:pt x="29" y="49"/>
                        <a:pt x="29" y="52"/>
                        <a:pt x="30" y="52"/>
                      </a:cubicBezTo>
                      <a:cubicBezTo>
                        <a:pt x="38" y="57"/>
                        <a:pt x="38" y="65"/>
                        <a:pt x="40" y="73"/>
                      </a:cubicBezTo>
                      <a:cubicBezTo>
                        <a:pt x="41" y="76"/>
                        <a:pt x="41" y="80"/>
                        <a:pt x="41" y="84"/>
                      </a:cubicBezTo>
                      <a:cubicBezTo>
                        <a:pt x="41" y="87"/>
                        <a:pt x="39" y="88"/>
                        <a:pt x="37" y="86"/>
                      </a:cubicBezTo>
                      <a:cubicBezTo>
                        <a:pt x="33" y="83"/>
                        <a:pt x="31" y="81"/>
                        <a:pt x="31" y="75"/>
                      </a:cubicBezTo>
                      <a:cubicBezTo>
                        <a:pt x="31" y="70"/>
                        <a:pt x="30" y="65"/>
                        <a:pt x="28" y="60"/>
                      </a:cubicBezTo>
                      <a:cubicBezTo>
                        <a:pt x="27" y="55"/>
                        <a:pt x="25" y="56"/>
                        <a:pt x="22" y="59"/>
                      </a:cubicBezTo>
                      <a:cubicBezTo>
                        <a:pt x="18" y="64"/>
                        <a:pt x="14" y="68"/>
                        <a:pt x="9"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7">
                  <a:extLst>
                    <a:ext uri="{FF2B5EF4-FFF2-40B4-BE49-F238E27FC236}">
                      <a16:creationId xmlns:a16="http://schemas.microsoft.com/office/drawing/2014/main" id="{7BBE01C1-D3BA-489E-BE5E-C63059DA7AF9}"/>
                    </a:ext>
                  </a:extLst>
                </p:cNvPr>
                <p:cNvSpPr>
                  <a:spLocks/>
                </p:cNvSpPr>
                <p:nvPr/>
              </p:nvSpPr>
              <p:spPr bwMode="auto">
                <a:xfrm>
                  <a:off x="3872924" y="3138488"/>
                  <a:ext cx="75438" cy="79375"/>
                </a:xfrm>
                <a:custGeom>
                  <a:avLst/>
                  <a:gdLst>
                    <a:gd name="T0" fmla="*/ 0 w 26"/>
                    <a:gd name="T1" fmla="*/ 0 h 19"/>
                    <a:gd name="T2" fmla="*/ 20 w 26"/>
                    <a:gd name="T3" fmla="*/ 1 h 19"/>
                    <a:gd name="T4" fmla="*/ 23 w 26"/>
                    <a:gd name="T5" fmla="*/ 12 h 19"/>
                    <a:gd name="T6" fmla="*/ 12 w 26"/>
                    <a:gd name="T7" fmla="*/ 18 h 19"/>
                    <a:gd name="T8" fmla="*/ 3 w 26"/>
                    <a:gd name="T9" fmla="*/ 11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cubicBezTo>
                        <a:pt x="8" y="1"/>
                        <a:pt x="14" y="1"/>
                        <a:pt x="20" y="1"/>
                      </a:cubicBezTo>
                      <a:cubicBezTo>
                        <a:pt x="24" y="1"/>
                        <a:pt x="26" y="8"/>
                        <a:pt x="23" y="12"/>
                      </a:cubicBezTo>
                      <a:cubicBezTo>
                        <a:pt x="21" y="16"/>
                        <a:pt x="17" y="19"/>
                        <a:pt x="12" y="18"/>
                      </a:cubicBezTo>
                      <a:cubicBezTo>
                        <a:pt x="8" y="18"/>
                        <a:pt x="5" y="15"/>
                        <a:pt x="3" y="11"/>
                      </a:cubicBezTo>
                      <a:cubicBezTo>
                        <a:pt x="2" y="8"/>
                        <a:pt x="1"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34" name="组合 33">
              <a:extLst>
                <a:ext uri="{FF2B5EF4-FFF2-40B4-BE49-F238E27FC236}">
                  <a16:creationId xmlns:a16="http://schemas.microsoft.com/office/drawing/2014/main" id="{E582171C-E91E-4DDB-B720-D9EDE8C54B5C}"/>
                </a:ext>
              </a:extLst>
            </p:cNvPr>
            <p:cNvGrpSpPr/>
            <p:nvPr/>
          </p:nvGrpSpPr>
          <p:grpSpPr>
            <a:xfrm>
              <a:off x="598941" y="6399999"/>
              <a:ext cx="1102619" cy="276499"/>
              <a:chOff x="6738929" y="2270918"/>
              <a:chExt cx="2766486" cy="693738"/>
            </a:xfrm>
            <a:grpFill/>
          </p:grpSpPr>
          <p:grpSp>
            <p:nvGrpSpPr>
              <p:cNvPr id="35" name="组合 34">
                <a:extLst>
                  <a:ext uri="{FF2B5EF4-FFF2-40B4-BE49-F238E27FC236}">
                    <a16:creationId xmlns:a16="http://schemas.microsoft.com/office/drawing/2014/main" id="{4EB45816-40C4-4065-9181-C29D2BECD84E}"/>
                  </a:ext>
                </a:extLst>
              </p:cNvPr>
              <p:cNvGrpSpPr/>
              <p:nvPr/>
            </p:nvGrpSpPr>
            <p:grpSpPr>
              <a:xfrm>
                <a:off x="8180494" y="2355056"/>
                <a:ext cx="484188" cy="509588"/>
                <a:chOff x="6113463" y="3541713"/>
                <a:chExt cx="484188" cy="509588"/>
              </a:xfrm>
              <a:grpFill/>
            </p:grpSpPr>
            <p:sp>
              <p:nvSpPr>
                <p:cNvPr id="45" name="Freeform 9">
                  <a:extLst>
                    <a:ext uri="{FF2B5EF4-FFF2-40B4-BE49-F238E27FC236}">
                      <a16:creationId xmlns:a16="http://schemas.microsoft.com/office/drawing/2014/main" id="{70888479-5294-457A-8111-462CE4F104F2}"/>
                    </a:ext>
                  </a:extLst>
                </p:cNvPr>
                <p:cNvSpPr>
                  <a:spLocks noEditPoints="1"/>
                </p:cNvSpPr>
                <p:nvPr/>
              </p:nvSpPr>
              <p:spPr bwMode="auto">
                <a:xfrm>
                  <a:off x="6113463" y="3579813"/>
                  <a:ext cx="252413" cy="428625"/>
                </a:xfrm>
                <a:custGeom>
                  <a:avLst/>
                  <a:gdLst>
                    <a:gd name="T0" fmla="*/ 39 w 59"/>
                    <a:gd name="T1" fmla="*/ 78 h 101"/>
                    <a:gd name="T2" fmla="*/ 17 w 59"/>
                    <a:gd name="T3" fmla="*/ 94 h 101"/>
                    <a:gd name="T4" fmla="*/ 8 w 59"/>
                    <a:gd name="T5" fmla="*/ 94 h 101"/>
                    <a:gd name="T6" fmla="*/ 0 w 59"/>
                    <a:gd name="T7" fmla="*/ 79 h 101"/>
                    <a:gd name="T8" fmla="*/ 17 w 59"/>
                    <a:gd name="T9" fmla="*/ 73 h 101"/>
                    <a:gd name="T10" fmla="*/ 10 w 59"/>
                    <a:gd name="T11" fmla="*/ 68 h 101"/>
                    <a:gd name="T12" fmla="*/ 8 w 59"/>
                    <a:gd name="T13" fmla="*/ 60 h 101"/>
                    <a:gd name="T14" fmla="*/ 18 w 59"/>
                    <a:gd name="T15" fmla="*/ 23 h 101"/>
                    <a:gd name="T16" fmla="*/ 26 w 59"/>
                    <a:gd name="T17" fmla="*/ 17 h 101"/>
                    <a:gd name="T18" fmla="*/ 36 w 59"/>
                    <a:gd name="T19" fmla="*/ 26 h 101"/>
                    <a:gd name="T20" fmla="*/ 36 w 59"/>
                    <a:gd name="T21" fmla="*/ 27 h 101"/>
                    <a:gd name="T22" fmla="*/ 43 w 59"/>
                    <a:gd name="T23" fmla="*/ 40 h 101"/>
                    <a:gd name="T24" fmla="*/ 42 w 59"/>
                    <a:gd name="T25" fmla="*/ 12 h 101"/>
                    <a:gd name="T26" fmla="*/ 21 w 59"/>
                    <a:gd name="T27" fmla="*/ 5 h 101"/>
                    <a:gd name="T28" fmla="*/ 44 w 59"/>
                    <a:gd name="T29" fmla="*/ 1 h 101"/>
                    <a:gd name="T30" fmla="*/ 57 w 59"/>
                    <a:gd name="T31" fmla="*/ 17 h 101"/>
                    <a:gd name="T32" fmla="*/ 56 w 59"/>
                    <a:gd name="T33" fmla="*/ 48 h 101"/>
                    <a:gd name="T34" fmla="*/ 57 w 59"/>
                    <a:gd name="T35" fmla="*/ 55 h 101"/>
                    <a:gd name="T36" fmla="*/ 55 w 59"/>
                    <a:gd name="T37" fmla="*/ 64 h 101"/>
                    <a:gd name="T38" fmla="*/ 54 w 59"/>
                    <a:gd name="T39" fmla="*/ 71 h 101"/>
                    <a:gd name="T40" fmla="*/ 52 w 59"/>
                    <a:gd name="T41" fmla="*/ 95 h 101"/>
                    <a:gd name="T42" fmla="*/ 49 w 59"/>
                    <a:gd name="T43" fmla="*/ 101 h 101"/>
                    <a:gd name="T44" fmla="*/ 43 w 59"/>
                    <a:gd name="T45" fmla="*/ 98 h 101"/>
                    <a:gd name="T46" fmla="*/ 38 w 59"/>
                    <a:gd name="T47" fmla="*/ 86 h 101"/>
                    <a:gd name="T48" fmla="*/ 39 w 59"/>
                    <a:gd name="T49" fmla="*/ 78 h 101"/>
                    <a:gd name="T50" fmla="*/ 42 w 59"/>
                    <a:gd name="T51" fmla="*/ 47 h 101"/>
                    <a:gd name="T52" fmla="*/ 32 w 59"/>
                    <a:gd name="T53" fmla="*/ 44 h 101"/>
                    <a:gd name="T54" fmla="*/ 29 w 59"/>
                    <a:gd name="T55" fmla="*/ 64 h 101"/>
                    <a:gd name="T56" fmla="*/ 42 w 59"/>
                    <a:gd name="T5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01">
                      <a:moveTo>
                        <a:pt x="39" y="78"/>
                      </a:moveTo>
                      <a:cubicBezTo>
                        <a:pt x="31" y="84"/>
                        <a:pt x="24" y="89"/>
                        <a:pt x="17" y="94"/>
                      </a:cubicBezTo>
                      <a:cubicBezTo>
                        <a:pt x="14" y="97"/>
                        <a:pt x="11" y="96"/>
                        <a:pt x="8" y="94"/>
                      </a:cubicBezTo>
                      <a:cubicBezTo>
                        <a:pt x="4" y="90"/>
                        <a:pt x="0" y="86"/>
                        <a:pt x="0" y="79"/>
                      </a:cubicBezTo>
                      <a:cubicBezTo>
                        <a:pt x="6" y="82"/>
                        <a:pt x="12" y="80"/>
                        <a:pt x="17" y="73"/>
                      </a:cubicBezTo>
                      <a:cubicBezTo>
                        <a:pt x="15" y="72"/>
                        <a:pt x="13" y="70"/>
                        <a:pt x="10" y="68"/>
                      </a:cubicBezTo>
                      <a:cubicBezTo>
                        <a:pt x="7" y="66"/>
                        <a:pt x="7" y="63"/>
                        <a:pt x="8" y="60"/>
                      </a:cubicBezTo>
                      <a:cubicBezTo>
                        <a:pt x="11" y="48"/>
                        <a:pt x="15" y="36"/>
                        <a:pt x="18" y="23"/>
                      </a:cubicBezTo>
                      <a:cubicBezTo>
                        <a:pt x="19" y="20"/>
                        <a:pt x="20" y="16"/>
                        <a:pt x="26" y="17"/>
                      </a:cubicBezTo>
                      <a:cubicBezTo>
                        <a:pt x="32" y="18"/>
                        <a:pt x="36" y="21"/>
                        <a:pt x="36" y="26"/>
                      </a:cubicBezTo>
                      <a:cubicBezTo>
                        <a:pt x="36" y="26"/>
                        <a:pt x="36" y="27"/>
                        <a:pt x="36" y="27"/>
                      </a:cubicBezTo>
                      <a:cubicBezTo>
                        <a:pt x="35" y="33"/>
                        <a:pt x="38" y="37"/>
                        <a:pt x="43" y="40"/>
                      </a:cubicBezTo>
                      <a:cubicBezTo>
                        <a:pt x="43" y="31"/>
                        <a:pt x="42" y="22"/>
                        <a:pt x="42" y="12"/>
                      </a:cubicBezTo>
                      <a:cubicBezTo>
                        <a:pt x="30" y="16"/>
                        <a:pt x="20" y="12"/>
                        <a:pt x="21" y="5"/>
                      </a:cubicBezTo>
                      <a:cubicBezTo>
                        <a:pt x="29" y="3"/>
                        <a:pt x="36" y="1"/>
                        <a:pt x="44" y="1"/>
                      </a:cubicBezTo>
                      <a:cubicBezTo>
                        <a:pt x="54" y="0"/>
                        <a:pt x="59" y="8"/>
                        <a:pt x="57" y="17"/>
                      </a:cubicBezTo>
                      <a:cubicBezTo>
                        <a:pt x="56" y="27"/>
                        <a:pt x="56" y="38"/>
                        <a:pt x="56" y="48"/>
                      </a:cubicBezTo>
                      <a:cubicBezTo>
                        <a:pt x="56" y="50"/>
                        <a:pt x="57" y="52"/>
                        <a:pt x="57" y="55"/>
                      </a:cubicBezTo>
                      <a:cubicBezTo>
                        <a:pt x="57" y="58"/>
                        <a:pt x="56" y="61"/>
                        <a:pt x="55" y="64"/>
                      </a:cubicBezTo>
                      <a:cubicBezTo>
                        <a:pt x="55" y="66"/>
                        <a:pt x="54" y="68"/>
                        <a:pt x="54" y="71"/>
                      </a:cubicBezTo>
                      <a:cubicBezTo>
                        <a:pt x="53" y="79"/>
                        <a:pt x="53" y="87"/>
                        <a:pt x="52" y="95"/>
                      </a:cubicBezTo>
                      <a:cubicBezTo>
                        <a:pt x="52" y="97"/>
                        <a:pt x="51" y="100"/>
                        <a:pt x="49" y="101"/>
                      </a:cubicBezTo>
                      <a:cubicBezTo>
                        <a:pt x="47" y="101"/>
                        <a:pt x="44" y="100"/>
                        <a:pt x="43" y="98"/>
                      </a:cubicBezTo>
                      <a:cubicBezTo>
                        <a:pt x="39" y="95"/>
                        <a:pt x="36" y="92"/>
                        <a:pt x="38" y="86"/>
                      </a:cubicBezTo>
                      <a:cubicBezTo>
                        <a:pt x="39" y="84"/>
                        <a:pt x="39" y="81"/>
                        <a:pt x="39" y="78"/>
                      </a:cubicBezTo>
                      <a:close/>
                      <a:moveTo>
                        <a:pt x="42" y="47"/>
                      </a:moveTo>
                      <a:cubicBezTo>
                        <a:pt x="39" y="46"/>
                        <a:pt x="36" y="45"/>
                        <a:pt x="32" y="44"/>
                      </a:cubicBezTo>
                      <a:cubicBezTo>
                        <a:pt x="31" y="51"/>
                        <a:pt x="30" y="57"/>
                        <a:pt x="29" y="64"/>
                      </a:cubicBezTo>
                      <a:cubicBezTo>
                        <a:pt x="39" y="61"/>
                        <a:pt x="42" y="57"/>
                        <a:pt x="42"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0">
                  <a:extLst>
                    <a:ext uri="{FF2B5EF4-FFF2-40B4-BE49-F238E27FC236}">
                      <a16:creationId xmlns:a16="http://schemas.microsoft.com/office/drawing/2014/main" id="{3C581795-C09D-460E-9472-8181F266F0EF}"/>
                    </a:ext>
                  </a:extLst>
                </p:cNvPr>
                <p:cNvSpPr>
                  <a:spLocks noEditPoints="1"/>
                </p:cNvSpPr>
                <p:nvPr/>
              </p:nvSpPr>
              <p:spPr bwMode="auto">
                <a:xfrm>
                  <a:off x="6361113" y="3541713"/>
                  <a:ext cx="236538" cy="509588"/>
                </a:xfrm>
                <a:custGeom>
                  <a:avLst/>
                  <a:gdLst>
                    <a:gd name="T0" fmla="*/ 11 w 55"/>
                    <a:gd name="T1" fmla="*/ 89 h 120"/>
                    <a:gd name="T2" fmla="*/ 10 w 55"/>
                    <a:gd name="T3" fmla="*/ 100 h 120"/>
                    <a:gd name="T4" fmla="*/ 6 w 55"/>
                    <a:gd name="T5" fmla="*/ 104 h 120"/>
                    <a:gd name="T6" fmla="*/ 1 w 55"/>
                    <a:gd name="T7" fmla="*/ 99 h 120"/>
                    <a:gd name="T8" fmla="*/ 3 w 55"/>
                    <a:gd name="T9" fmla="*/ 84 h 120"/>
                    <a:gd name="T10" fmla="*/ 14 w 55"/>
                    <a:gd name="T11" fmla="*/ 37 h 120"/>
                    <a:gd name="T12" fmla="*/ 22 w 55"/>
                    <a:gd name="T13" fmla="*/ 11 h 120"/>
                    <a:gd name="T14" fmla="*/ 26 w 55"/>
                    <a:gd name="T15" fmla="*/ 19 h 120"/>
                    <a:gd name="T16" fmla="*/ 20 w 55"/>
                    <a:gd name="T17" fmla="*/ 40 h 120"/>
                    <a:gd name="T18" fmla="*/ 27 w 55"/>
                    <a:gd name="T19" fmla="*/ 35 h 120"/>
                    <a:gd name="T20" fmla="*/ 35 w 55"/>
                    <a:gd name="T21" fmla="*/ 30 h 120"/>
                    <a:gd name="T22" fmla="*/ 33 w 55"/>
                    <a:gd name="T23" fmla="*/ 9 h 120"/>
                    <a:gd name="T24" fmla="*/ 28 w 55"/>
                    <a:gd name="T25" fmla="*/ 8 h 120"/>
                    <a:gd name="T26" fmla="*/ 19 w 55"/>
                    <a:gd name="T27" fmla="*/ 12 h 120"/>
                    <a:gd name="T28" fmla="*/ 12 w 55"/>
                    <a:gd name="T29" fmla="*/ 15 h 120"/>
                    <a:gd name="T30" fmla="*/ 9 w 55"/>
                    <a:gd name="T31" fmla="*/ 11 h 120"/>
                    <a:gd name="T32" fmla="*/ 11 w 55"/>
                    <a:gd name="T33" fmla="*/ 8 h 120"/>
                    <a:gd name="T34" fmla="*/ 31 w 55"/>
                    <a:gd name="T35" fmla="*/ 0 h 120"/>
                    <a:gd name="T36" fmla="*/ 45 w 55"/>
                    <a:gd name="T37" fmla="*/ 15 h 120"/>
                    <a:gd name="T38" fmla="*/ 44 w 55"/>
                    <a:gd name="T39" fmla="*/ 46 h 120"/>
                    <a:gd name="T40" fmla="*/ 48 w 55"/>
                    <a:gd name="T41" fmla="*/ 54 h 120"/>
                    <a:gd name="T42" fmla="*/ 48 w 55"/>
                    <a:gd name="T43" fmla="*/ 71 h 120"/>
                    <a:gd name="T44" fmla="*/ 44 w 55"/>
                    <a:gd name="T45" fmla="*/ 77 h 120"/>
                    <a:gd name="T46" fmla="*/ 44 w 55"/>
                    <a:gd name="T47" fmla="*/ 110 h 120"/>
                    <a:gd name="T48" fmla="*/ 44 w 55"/>
                    <a:gd name="T49" fmla="*/ 114 h 120"/>
                    <a:gd name="T50" fmla="*/ 41 w 55"/>
                    <a:gd name="T51" fmla="*/ 120 h 120"/>
                    <a:gd name="T52" fmla="*/ 32 w 55"/>
                    <a:gd name="T53" fmla="*/ 118 h 120"/>
                    <a:gd name="T54" fmla="*/ 13 w 55"/>
                    <a:gd name="T55" fmla="*/ 91 h 120"/>
                    <a:gd name="T56" fmla="*/ 12 w 55"/>
                    <a:gd name="T57" fmla="*/ 89 h 120"/>
                    <a:gd name="T58" fmla="*/ 11 w 55"/>
                    <a:gd name="T59" fmla="*/ 89 h 120"/>
                    <a:gd name="T60" fmla="*/ 24 w 55"/>
                    <a:gd name="T61" fmla="*/ 76 h 120"/>
                    <a:gd name="T62" fmla="*/ 23 w 55"/>
                    <a:gd name="T63" fmla="*/ 74 h 120"/>
                    <a:gd name="T64" fmla="*/ 27 w 55"/>
                    <a:gd name="T65" fmla="*/ 71 h 120"/>
                    <a:gd name="T66" fmla="*/ 33 w 55"/>
                    <a:gd name="T67" fmla="*/ 67 h 120"/>
                    <a:gd name="T68" fmla="*/ 32 w 55"/>
                    <a:gd name="T69" fmla="*/ 63 h 120"/>
                    <a:gd name="T70" fmla="*/ 22 w 55"/>
                    <a:gd name="T71" fmla="*/ 52 h 120"/>
                    <a:gd name="T72" fmla="*/ 18 w 55"/>
                    <a:gd name="T73" fmla="*/ 89 h 120"/>
                    <a:gd name="T74" fmla="*/ 33 w 55"/>
                    <a:gd name="T75" fmla="*/ 107 h 120"/>
                    <a:gd name="T76" fmla="*/ 35 w 55"/>
                    <a:gd name="T77" fmla="*/ 77 h 120"/>
                    <a:gd name="T78" fmla="*/ 31 w 55"/>
                    <a:gd name="T79" fmla="*/ 75 h 120"/>
                    <a:gd name="T80" fmla="*/ 24 w 55"/>
                    <a:gd name="T8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0">
                      <a:moveTo>
                        <a:pt x="11" y="89"/>
                      </a:moveTo>
                      <a:cubicBezTo>
                        <a:pt x="10" y="93"/>
                        <a:pt x="10" y="96"/>
                        <a:pt x="10" y="100"/>
                      </a:cubicBezTo>
                      <a:cubicBezTo>
                        <a:pt x="9" y="102"/>
                        <a:pt x="9" y="104"/>
                        <a:pt x="6" y="104"/>
                      </a:cubicBezTo>
                      <a:cubicBezTo>
                        <a:pt x="3" y="104"/>
                        <a:pt x="0" y="103"/>
                        <a:pt x="1" y="99"/>
                      </a:cubicBezTo>
                      <a:cubicBezTo>
                        <a:pt x="2" y="94"/>
                        <a:pt x="2" y="89"/>
                        <a:pt x="3" y="84"/>
                      </a:cubicBezTo>
                      <a:cubicBezTo>
                        <a:pt x="7" y="68"/>
                        <a:pt x="10" y="53"/>
                        <a:pt x="14" y="37"/>
                      </a:cubicBezTo>
                      <a:cubicBezTo>
                        <a:pt x="16" y="29"/>
                        <a:pt x="19" y="20"/>
                        <a:pt x="22" y="11"/>
                      </a:cubicBezTo>
                      <a:cubicBezTo>
                        <a:pt x="26" y="13"/>
                        <a:pt x="27" y="15"/>
                        <a:pt x="26" y="19"/>
                      </a:cubicBezTo>
                      <a:cubicBezTo>
                        <a:pt x="24" y="25"/>
                        <a:pt x="22" y="32"/>
                        <a:pt x="20" y="40"/>
                      </a:cubicBezTo>
                      <a:cubicBezTo>
                        <a:pt x="23" y="37"/>
                        <a:pt x="25" y="36"/>
                        <a:pt x="27" y="35"/>
                      </a:cubicBezTo>
                      <a:cubicBezTo>
                        <a:pt x="30" y="33"/>
                        <a:pt x="34" y="32"/>
                        <a:pt x="35" y="30"/>
                      </a:cubicBezTo>
                      <a:cubicBezTo>
                        <a:pt x="36" y="23"/>
                        <a:pt x="37" y="16"/>
                        <a:pt x="33" y="9"/>
                      </a:cubicBezTo>
                      <a:cubicBezTo>
                        <a:pt x="33" y="8"/>
                        <a:pt x="30" y="7"/>
                        <a:pt x="28" y="8"/>
                      </a:cubicBezTo>
                      <a:cubicBezTo>
                        <a:pt x="25" y="9"/>
                        <a:pt x="22" y="11"/>
                        <a:pt x="19" y="12"/>
                      </a:cubicBezTo>
                      <a:cubicBezTo>
                        <a:pt x="17" y="13"/>
                        <a:pt x="15" y="15"/>
                        <a:pt x="12" y="15"/>
                      </a:cubicBezTo>
                      <a:cubicBezTo>
                        <a:pt x="11" y="15"/>
                        <a:pt x="9" y="13"/>
                        <a:pt x="9" y="11"/>
                      </a:cubicBezTo>
                      <a:cubicBezTo>
                        <a:pt x="8" y="11"/>
                        <a:pt x="10" y="9"/>
                        <a:pt x="11" y="8"/>
                      </a:cubicBezTo>
                      <a:cubicBezTo>
                        <a:pt x="17" y="4"/>
                        <a:pt x="23" y="0"/>
                        <a:pt x="31" y="0"/>
                      </a:cubicBezTo>
                      <a:cubicBezTo>
                        <a:pt x="41" y="1"/>
                        <a:pt x="46" y="5"/>
                        <a:pt x="45" y="15"/>
                      </a:cubicBezTo>
                      <a:cubicBezTo>
                        <a:pt x="45" y="25"/>
                        <a:pt x="45" y="36"/>
                        <a:pt x="44" y="46"/>
                      </a:cubicBezTo>
                      <a:cubicBezTo>
                        <a:pt x="44" y="50"/>
                        <a:pt x="45" y="52"/>
                        <a:pt x="48" y="54"/>
                      </a:cubicBezTo>
                      <a:cubicBezTo>
                        <a:pt x="55" y="60"/>
                        <a:pt x="55" y="66"/>
                        <a:pt x="48" y="71"/>
                      </a:cubicBezTo>
                      <a:cubicBezTo>
                        <a:pt x="45" y="72"/>
                        <a:pt x="44" y="74"/>
                        <a:pt x="44" y="77"/>
                      </a:cubicBezTo>
                      <a:cubicBezTo>
                        <a:pt x="45" y="88"/>
                        <a:pt x="44" y="99"/>
                        <a:pt x="44" y="110"/>
                      </a:cubicBezTo>
                      <a:cubicBezTo>
                        <a:pt x="44" y="112"/>
                        <a:pt x="45" y="113"/>
                        <a:pt x="44" y="114"/>
                      </a:cubicBezTo>
                      <a:cubicBezTo>
                        <a:pt x="43" y="116"/>
                        <a:pt x="42" y="120"/>
                        <a:pt x="41" y="120"/>
                      </a:cubicBezTo>
                      <a:cubicBezTo>
                        <a:pt x="38" y="120"/>
                        <a:pt x="34" y="120"/>
                        <a:pt x="32" y="118"/>
                      </a:cubicBezTo>
                      <a:cubicBezTo>
                        <a:pt x="25" y="109"/>
                        <a:pt x="19" y="100"/>
                        <a:pt x="13" y="91"/>
                      </a:cubicBezTo>
                      <a:cubicBezTo>
                        <a:pt x="12" y="90"/>
                        <a:pt x="12" y="90"/>
                        <a:pt x="12" y="89"/>
                      </a:cubicBezTo>
                      <a:cubicBezTo>
                        <a:pt x="11" y="89"/>
                        <a:pt x="11" y="89"/>
                        <a:pt x="11" y="89"/>
                      </a:cubicBezTo>
                      <a:close/>
                      <a:moveTo>
                        <a:pt x="24" y="76"/>
                      </a:moveTo>
                      <a:cubicBezTo>
                        <a:pt x="23" y="75"/>
                        <a:pt x="23" y="75"/>
                        <a:pt x="23" y="74"/>
                      </a:cubicBezTo>
                      <a:cubicBezTo>
                        <a:pt x="24" y="73"/>
                        <a:pt x="26" y="72"/>
                        <a:pt x="27" y="71"/>
                      </a:cubicBezTo>
                      <a:cubicBezTo>
                        <a:pt x="29" y="70"/>
                        <a:pt x="31" y="69"/>
                        <a:pt x="33" y="67"/>
                      </a:cubicBezTo>
                      <a:cubicBezTo>
                        <a:pt x="35" y="66"/>
                        <a:pt x="35" y="63"/>
                        <a:pt x="32" y="63"/>
                      </a:cubicBezTo>
                      <a:cubicBezTo>
                        <a:pt x="27" y="61"/>
                        <a:pt x="24" y="58"/>
                        <a:pt x="22" y="52"/>
                      </a:cubicBezTo>
                      <a:cubicBezTo>
                        <a:pt x="17" y="65"/>
                        <a:pt x="13" y="77"/>
                        <a:pt x="18" y="89"/>
                      </a:cubicBezTo>
                      <a:cubicBezTo>
                        <a:pt x="21" y="97"/>
                        <a:pt x="27" y="101"/>
                        <a:pt x="33" y="107"/>
                      </a:cubicBezTo>
                      <a:cubicBezTo>
                        <a:pt x="34" y="97"/>
                        <a:pt x="34" y="87"/>
                        <a:pt x="35" y="77"/>
                      </a:cubicBezTo>
                      <a:cubicBezTo>
                        <a:pt x="35" y="77"/>
                        <a:pt x="32" y="75"/>
                        <a:pt x="31" y="75"/>
                      </a:cubicBezTo>
                      <a:cubicBezTo>
                        <a:pt x="29" y="75"/>
                        <a:pt x="26" y="76"/>
                        <a:pt x="2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6" name="组合 35">
                <a:extLst>
                  <a:ext uri="{FF2B5EF4-FFF2-40B4-BE49-F238E27FC236}">
                    <a16:creationId xmlns:a16="http://schemas.microsoft.com/office/drawing/2014/main" id="{C43281D5-D15F-4210-8FEF-5D0B83A54FD6}"/>
                  </a:ext>
                </a:extLst>
              </p:cNvPr>
              <p:cNvGrpSpPr/>
              <p:nvPr/>
            </p:nvGrpSpPr>
            <p:grpSpPr>
              <a:xfrm>
                <a:off x="6738929" y="2270918"/>
                <a:ext cx="549275" cy="693738"/>
                <a:chOff x="6108700" y="2066926"/>
                <a:chExt cx="549275" cy="693738"/>
              </a:xfrm>
              <a:grpFill/>
            </p:grpSpPr>
            <p:sp>
              <p:nvSpPr>
                <p:cNvPr id="43" name="Freeform 13">
                  <a:extLst>
                    <a:ext uri="{FF2B5EF4-FFF2-40B4-BE49-F238E27FC236}">
                      <a16:creationId xmlns:a16="http://schemas.microsoft.com/office/drawing/2014/main" id="{0965091B-D712-42AC-844D-24578409DB9A}"/>
                    </a:ext>
                  </a:extLst>
                </p:cNvPr>
                <p:cNvSpPr>
                  <a:spLocks noEditPoints="1"/>
                </p:cNvSpPr>
                <p:nvPr/>
              </p:nvSpPr>
              <p:spPr bwMode="auto">
                <a:xfrm>
                  <a:off x="6108700" y="2066926"/>
                  <a:ext cx="549275" cy="655638"/>
                </a:xfrm>
                <a:custGeom>
                  <a:avLst/>
                  <a:gdLst>
                    <a:gd name="T0" fmla="*/ 54 w 128"/>
                    <a:gd name="T1" fmla="*/ 76 h 154"/>
                    <a:gd name="T2" fmla="*/ 66 w 128"/>
                    <a:gd name="T3" fmla="*/ 53 h 154"/>
                    <a:gd name="T4" fmla="*/ 49 w 128"/>
                    <a:gd name="T5" fmla="*/ 47 h 154"/>
                    <a:gd name="T6" fmla="*/ 64 w 128"/>
                    <a:gd name="T7" fmla="*/ 44 h 154"/>
                    <a:gd name="T8" fmla="*/ 83 w 128"/>
                    <a:gd name="T9" fmla="*/ 6 h 154"/>
                    <a:gd name="T10" fmla="*/ 91 w 128"/>
                    <a:gd name="T11" fmla="*/ 11 h 154"/>
                    <a:gd name="T12" fmla="*/ 96 w 128"/>
                    <a:gd name="T13" fmla="*/ 36 h 154"/>
                    <a:gd name="T14" fmla="*/ 106 w 128"/>
                    <a:gd name="T15" fmla="*/ 41 h 154"/>
                    <a:gd name="T16" fmla="*/ 82 w 128"/>
                    <a:gd name="T17" fmla="*/ 50 h 154"/>
                    <a:gd name="T18" fmla="*/ 71 w 128"/>
                    <a:gd name="T19" fmla="*/ 65 h 154"/>
                    <a:gd name="T20" fmla="*/ 110 w 128"/>
                    <a:gd name="T21" fmla="*/ 74 h 154"/>
                    <a:gd name="T22" fmla="*/ 101 w 128"/>
                    <a:gd name="T23" fmla="*/ 87 h 154"/>
                    <a:gd name="T24" fmla="*/ 111 w 128"/>
                    <a:gd name="T25" fmla="*/ 98 h 154"/>
                    <a:gd name="T26" fmla="*/ 92 w 128"/>
                    <a:gd name="T27" fmla="*/ 104 h 154"/>
                    <a:gd name="T28" fmla="*/ 86 w 128"/>
                    <a:gd name="T29" fmla="*/ 116 h 154"/>
                    <a:gd name="T30" fmla="*/ 124 w 128"/>
                    <a:gd name="T31" fmla="*/ 112 h 154"/>
                    <a:gd name="T32" fmla="*/ 120 w 128"/>
                    <a:gd name="T33" fmla="*/ 122 h 154"/>
                    <a:gd name="T34" fmla="*/ 111 w 128"/>
                    <a:gd name="T35" fmla="*/ 144 h 154"/>
                    <a:gd name="T36" fmla="*/ 105 w 128"/>
                    <a:gd name="T37" fmla="*/ 153 h 154"/>
                    <a:gd name="T38" fmla="*/ 55 w 128"/>
                    <a:gd name="T39" fmla="*/ 129 h 154"/>
                    <a:gd name="T40" fmla="*/ 53 w 128"/>
                    <a:gd name="T41" fmla="*/ 121 h 154"/>
                    <a:gd name="T42" fmla="*/ 61 w 128"/>
                    <a:gd name="T43" fmla="*/ 125 h 154"/>
                    <a:gd name="T44" fmla="*/ 94 w 128"/>
                    <a:gd name="T45" fmla="*/ 140 h 154"/>
                    <a:gd name="T46" fmla="*/ 85 w 128"/>
                    <a:gd name="T47" fmla="*/ 127 h 154"/>
                    <a:gd name="T48" fmla="*/ 71 w 128"/>
                    <a:gd name="T49" fmla="*/ 108 h 154"/>
                    <a:gd name="T50" fmla="*/ 52 w 128"/>
                    <a:gd name="T51" fmla="*/ 113 h 154"/>
                    <a:gd name="T52" fmla="*/ 38 w 128"/>
                    <a:gd name="T53" fmla="*/ 97 h 154"/>
                    <a:gd name="T54" fmla="*/ 51 w 128"/>
                    <a:gd name="T55" fmla="*/ 97 h 154"/>
                    <a:gd name="T56" fmla="*/ 34 w 128"/>
                    <a:gd name="T57" fmla="*/ 93 h 154"/>
                    <a:gd name="T58" fmla="*/ 35 w 128"/>
                    <a:gd name="T59" fmla="*/ 105 h 154"/>
                    <a:gd name="T60" fmla="*/ 26 w 128"/>
                    <a:gd name="T61" fmla="*/ 154 h 154"/>
                    <a:gd name="T62" fmla="*/ 20 w 128"/>
                    <a:gd name="T63" fmla="*/ 118 h 154"/>
                    <a:gd name="T64" fmla="*/ 0 w 128"/>
                    <a:gd name="T65" fmla="*/ 103 h 154"/>
                    <a:gd name="T66" fmla="*/ 19 w 128"/>
                    <a:gd name="T67" fmla="*/ 72 h 154"/>
                    <a:gd name="T68" fmla="*/ 25 w 128"/>
                    <a:gd name="T69" fmla="*/ 51 h 154"/>
                    <a:gd name="T70" fmla="*/ 39 w 128"/>
                    <a:gd name="T71" fmla="*/ 14 h 154"/>
                    <a:gd name="T72" fmla="*/ 51 w 128"/>
                    <a:gd name="T73" fmla="*/ 24 h 154"/>
                    <a:gd name="T74" fmla="*/ 39 w 128"/>
                    <a:gd name="T75" fmla="*/ 44 h 154"/>
                    <a:gd name="T76" fmla="*/ 48 w 128"/>
                    <a:gd name="T77" fmla="*/ 73 h 154"/>
                    <a:gd name="T78" fmla="*/ 81 w 128"/>
                    <a:gd name="T79" fmla="*/ 90 h 154"/>
                    <a:gd name="T80" fmla="*/ 92 w 128"/>
                    <a:gd name="T81" fmla="*/ 71 h 154"/>
                    <a:gd name="T82" fmla="*/ 81 w 128"/>
                    <a:gd name="T83" fmla="*/ 80 h 154"/>
                    <a:gd name="T84" fmla="*/ 76 w 128"/>
                    <a:gd name="T85" fmla="*/ 73 h 154"/>
                    <a:gd name="T86" fmla="*/ 67 w 128"/>
                    <a:gd name="T87" fmla="*/ 79 h 154"/>
                    <a:gd name="T88" fmla="*/ 76 w 128"/>
                    <a:gd name="T89" fmla="*/ 73 h 154"/>
                    <a:gd name="T90" fmla="*/ 56 w 128"/>
                    <a:gd name="T91" fmla="*/ 88 h 154"/>
                    <a:gd name="T92" fmla="*/ 63 w 128"/>
                    <a:gd name="T93" fmla="*/ 8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54">
                      <a:moveTo>
                        <a:pt x="48" y="73"/>
                      </a:moveTo>
                      <a:cubicBezTo>
                        <a:pt x="50" y="74"/>
                        <a:pt x="52" y="75"/>
                        <a:pt x="54" y="76"/>
                      </a:cubicBezTo>
                      <a:cubicBezTo>
                        <a:pt x="57" y="74"/>
                        <a:pt x="60" y="72"/>
                        <a:pt x="63" y="70"/>
                      </a:cubicBezTo>
                      <a:cubicBezTo>
                        <a:pt x="58" y="63"/>
                        <a:pt x="65" y="59"/>
                        <a:pt x="66" y="53"/>
                      </a:cubicBezTo>
                      <a:cubicBezTo>
                        <a:pt x="63" y="53"/>
                        <a:pt x="59" y="53"/>
                        <a:pt x="56" y="52"/>
                      </a:cubicBezTo>
                      <a:cubicBezTo>
                        <a:pt x="54" y="51"/>
                        <a:pt x="51" y="49"/>
                        <a:pt x="49" y="47"/>
                      </a:cubicBezTo>
                      <a:cubicBezTo>
                        <a:pt x="49" y="46"/>
                        <a:pt x="50" y="46"/>
                        <a:pt x="50" y="46"/>
                      </a:cubicBezTo>
                      <a:cubicBezTo>
                        <a:pt x="55" y="45"/>
                        <a:pt x="59" y="45"/>
                        <a:pt x="64" y="44"/>
                      </a:cubicBezTo>
                      <a:cubicBezTo>
                        <a:pt x="68" y="44"/>
                        <a:pt x="70" y="42"/>
                        <a:pt x="71" y="38"/>
                      </a:cubicBezTo>
                      <a:cubicBezTo>
                        <a:pt x="75" y="27"/>
                        <a:pt x="79" y="16"/>
                        <a:pt x="83" y="6"/>
                      </a:cubicBezTo>
                      <a:cubicBezTo>
                        <a:pt x="84" y="3"/>
                        <a:pt x="84" y="0"/>
                        <a:pt x="88" y="2"/>
                      </a:cubicBezTo>
                      <a:cubicBezTo>
                        <a:pt x="92" y="4"/>
                        <a:pt x="94" y="9"/>
                        <a:pt x="91" y="11"/>
                      </a:cubicBezTo>
                      <a:cubicBezTo>
                        <a:pt x="83" y="19"/>
                        <a:pt x="83" y="30"/>
                        <a:pt x="80" y="41"/>
                      </a:cubicBezTo>
                      <a:cubicBezTo>
                        <a:pt x="85" y="39"/>
                        <a:pt x="91" y="37"/>
                        <a:pt x="96" y="36"/>
                      </a:cubicBezTo>
                      <a:cubicBezTo>
                        <a:pt x="98" y="35"/>
                        <a:pt x="101" y="35"/>
                        <a:pt x="102" y="36"/>
                      </a:cubicBezTo>
                      <a:cubicBezTo>
                        <a:pt x="104" y="37"/>
                        <a:pt x="106" y="39"/>
                        <a:pt x="106" y="41"/>
                      </a:cubicBezTo>
                      <a:cubicBezTo>
                        <a:pt x="106" y="42"/>
                        <a:pt x="105" y="44"/>
                        <a:pt x="103" y="44"/>
                      </a:cubicBezTo>
                      <a:cubicBezTo>
                        <a:pt x="96" y="46"/>
                        <a:pt x="89" y="48"/>
                        <a:pt x="82" y="50"/>
                      </a:cubicBezTo>
                      <a:cubicBezTo>
                        <a:pt x="78" y="50"/>
                        <a:pt x="77" y="51"/>
                        <a:pt x="76" y="54"/>
                      </a:cubicBezTo>
                      <a:cubicBezTo>
                        <a:pt x="74" y="58"/>
                        <a:pt x="73" y="61"/>
                        <a:pt x="71" y="65"/>
                      </a:cubicBezTo>
                      <a:cubicBezTo>
                        <a:pt x="82" y="63"/>
                        <a:pt x="92" y="62"/>
                        <a:pt x="102" y="66"/>
                      </a:cubicBezTo>
                      <a:cubicBezTo>
                        <a:pt x="106" y="67"/>
                        <a:pt x="110" y="69"/>
                        <a:pt x="110" y="74"/>
                      </a:cubicBezTo>
                      <a:cubicBezTo>
                        <a:pt x="111" y="79"/>
                        <a:pt x="109" y="83"/>
                        <a:pt x="104" y="85"/>
                      </a:cubicBezTo>
                      <a:cubicBezTo>
                        <a:pt x="103" y="85"/>
                        <a:pt x="102" y="86"/>
                        <a:pt x="101" y="87"/>
                      </a:cubicBezTo>
                      <a:cubicBezTo>
                        <a:pt x="103" y="88"/>
                        <a:pt x="105" y="88"/>
                        <a:pt x="106" y="89"/>
                      </a:cubicBezTo>
                      <a:cubicBezTo>
                        <a:pt x="110" y="91"/>
                        <a:pt x="112" y="94"/>
                        <a:pt x="111" y="98"/>
                      </a:cubicBezTo>
                      <a:cubicBezTo>
                        <a:pt x="110" y="102"/>
                        <a:pt x="107" y="103"/>
                        <a:pt x="104" y="103"/>
                      </a:cubicBezTo>
                      <a:cubicBezTo>
                        <a:pt x="100" y="103"/>
                        <a:pt x="96" y="104"/>
                        <a:pt x="92" y="104"/>
                      </a:cubicBezTo>
                      <a:cubicBezTo>
                        <a:pt x="86" y="105"/>
                        <a:pt x="81" y="111"/>
                        <a:pt x="82" y="117"/>
                      </a:cubicBezTo>
                      <a:cubicBezTo>
                        <a:pt x="83" y="117"/>
                        <a:pt x="85" y="117"/>
                        <a:pt x="86" y="116"/>
                      </a:cubicBezTo>
                      <a:cubicBezTo>
                        <a:pt x="95" y="111"/>
                        <a:pt x="104" y="109"/>
                        <a:pt x="114" y="109"/>
                      </a:cubicBezTo>
                      <a:cubicBezTo>
                        <a:pt x="118" y="110"/>
                        <a:pt x="121" y="111"/>
                        <a:pt x="124" y="112"/>
                      </a:cubicBezTo>
                      <a:cubicBezTo>
                        <a:pt x="128" y="114"/>
                        <a:pt x="128" y="117"/>
                        <a:pt x="126" y="120"/>
                      </a:cubicBezTo>
                      <a:cubicBezTo>
                        <a:pt x="125" y="123"/>
                        <a:pt x="122" y="123"/>
                        <a:pt x="120" y="122"/>
                      </a:cubicBezTo>
                      <a:cubicBezTo>
                        <a:pt x="111" y="118"/>
                        <a:pt x="104" y="120"/>
                        <a:pt x="97" y="123"/>
                      </a:cubicBezTo>
                      <a:cubicBezTo>
                        <a:pt x="101" y="130"/>
                        <a:pt x="106" y="137"/>
                        <a:pt x="111" y="144"/>
                      </a:cubicBezTo>
                      <a:cubicBezTo>
                        <a:pt x="112" y="146"/>
                        <a:pt x="112" y="150"/>
                        <a:pt x="111" y="152"/>
                      </a:cubicBezTo>
                      <a:cubicBezTo>
                        <a:pt x="111" y="153"/>
                        <a:pt x="107" y="153"/>
                        <a:pt x="105" y="153"/>
                      </a:cubicBezTo>
                      <a:cubicBezTo>
                        <a:pt x="91" y="150"/>
                        <a:pt x="77" y="146"/>
                        <a:pt x="66" y="138"/>
                      </a:cubicBezTo>
                      <a:cubicBezTo>
                        <a:pt x="62" y="135"/>
                        <a:pt x="59" y="132"/>
                        <a:pt x="55" y="129"/>
                      </a:cubicBezTo>
                      <a:cubicBezTo>
                        <a:pt x="54" y="128"/>
                        <a:pt x="53" y="127"/>
                        <a:pt x="53" y="126"/>
                      </a:cubicBezTo>
                      <a:cubicBezTo>
                        <a:pt x="53" y="124"/>
                        <a:pt x="53" y="122"/>
                        <a:pt x="53" y="121"/>
                      </a:cubicBezTo>
                      <a:cubicBezTo>
                        <a:pt x="55" y="121"/>
                        <a:pt x="57" y="121"/>
                        <a:pt x="58" y="121"/>
                      </a:cubicBezTo>
                      <a:cubicBezTo>
                        <a:pt x="59" y="122"/>
                        <a:pt x="60" y="123"/>
                        <a:pt x="61" y="125"/>
                      </a:cubicBezTo>
                      <a:cubicBezTo>
                        <a:pt x="70" y="134"/>
                        <a:pt x="80" y="139"/>
                        <a:pt x="92" y="140"/>
                      </a:cubicBezTo>
                      <a:cubicBezTo>
                        <a:pt x="93" y="140"/>
                        <a:pt x="93" y="140"/>
                        <a:pt x="94" y="140"/>
                      </a:cubicBezTo>
                      <a:cubicBezTo>
                        <a:pt x="92" y="136"/>
                        <a:pt x="90" y="132"/>
                        <a:pt x="88" y="128"/>
                      </a:cubicBezTo>
                      <a:cubicBezTo>
                        <a:pt x="88" y="128"/>
                        <a:pt x="86" y="127"/>
                        <a:pt x="85" y="127"/>
                      </a:cubicBezTo>
                      <a:cubicBezTo>
                        <a:pt x="71" y="126"/>
                        <a:pt x="70" y="124"/>
                        <a:pt x="71" y="111"/>
                      </a:cubicBezTo>
                      <a:cubicBezTo>
                        <a:pt x="71" y="110"/>
                        <a:pt x="71" y="109"/>
                        <a:pt x="71" y="108"/>
                      </a:cubicBezTo>
                      <a:cubicBezTo>
                        <a:pt x="68" y="109"/>
                        <a:pt x="65" y="109"/>
                        <a:pt x="62" y="110"/>
                      </a:cubicBezTo>
                      <a:cubicBezTo>
                        <a:pt x="59" y="111"/>
                        <a:pt x="55" y="112"/>
                        <a:pt x="52" y="113"/>
                      </a:cubicBezTo>
                      <a:cubicBezTo>
                        <a:pt x="48" y="114"/>
                        <a:pt x="44" y="115"/>
                        <a:pt x="41" y="111"/>
                      </a:cubicBezTo>
                      <a:cubicBezTo>
                        <a:pt x="37" y="107"/>
                        <a:pt x="37" y="102"/>
                        <a:pt x="38" y="97"/>
                      </a:cubicBezTo>
                      <a:cubicBezTo>
                        <a:pt x="38" y="96"/>
                        <a:pt x="40" y="96"/>
                        <a:pt x="42" y="96"/>
                      </a:cubicBezTo>
                      <a:cubicBezTo>
                        <a:pt x="45" y="96"/>
                        <a:pt x="48" y="96"/>
                        <a:pt x="51" y="97"/>
                      </a:cubicBezTo>
                      <a:cubicBezTo>
                        <a:pt x="48" y="90"/>
                        <a:pt x="46" y="84"/>
                        <a:pt x="43" y="78"/>
                      </a:cubicBezTo>
                      <a:cubicBezTo>
                        <a:pt x="40" y="83"/>
                        <a:pt x="37" y="88"/>
                        <a:pt x="34" y="93"/>
                      </a:cubicBezTo>
                      <a:cubicBezTo>
                        <a:pt x="33" y="94"/>
                        <a:pt x="33" y="96"/>
                        <a:pt x="34" y="98"/>
                      </a:cubicBezTo>
                      <a:cubicBezTo>
                        <a:pt x="34" y="100"/>
                        <a:pt x="35" y="103"/>
                        <a:pt x="35" y="105"/>
                      </a:cubicBezTo>
                      <a:cubicBezTo>
                        <a:pt x="32" y="121"/>
                        <a:pt x="29" y="136"/>
                        <a:pt x="27" y="151"/>
                      </a:cubicBezTo>
                      <a:cubicBezTo>
                        <a:pt x="26" y="152"/>
                        <a:pt x="26" y="153"/>
                        <a:pt x="26" y="154"/>
                      </a:cubicBezTo>
                      <a:cubicBezTo>
                        <a:pt x="17" y="153"/>
                        <a:pt x="14" y="149"/>
                        <a:pt x="15" y="141"/>
                      </a:cubicBezTo>
                      <a:cubicBezTo>
                        <a:pt x="17" y="134"/>
                        <a:pt x="18" y="126"/>
                        <a:pt x="20" y="118"/>
                      </a:cubicBezTo>
                      <a:cubicBezTo>
                        <a:pt x="15" y="123"/>
                        <a:pt x="12" y="122"/>
                        <a:pt x="7" y="118"/>
                      </a:cubicBezTo>
                      <a:cubicBezTo>
                        <a:pt x="3" y="114"/>
                        <a:pt x="0" y="109"/>
                        <a:pt x="0" y="103"/>
                      </a:cubicBezTo>
                      <a:cubicBezTo>
                        <a:pt x="0" y="102"/>
                        <a:pt x="1" y="101"/>
                        <a:pt x="1" y="100"/>
                      </a:cubicBezTo>
                      <a:cubicBezTo>
                        <a:pt x="7" y="91"/>
                        <a:pt x="14" y="82"/>
                        <a:pt x="19" y="72"/>
                      </a:cubicBezTo>
                      <a:cubicBezTo>
                        <a:pt x="22" y="67"/>
                        <a:pt x="24" y="61"/>
                        <a:pt x="26" y="55"/>
                      </a:cubicBezTo>
                      <a:cubicBezTo>
                        <a:pt x="27" y="54"/>
                        <a:pt x="25" y="53"/>
                        <a:pt x="25" y="51"/>
                      </a:cubicBezTo>
                      <a:cubicBezTo>
                        <a:pt x="18" y="43"/>
                        <a:pt x="18" y="39"/>
                        <a:pt x="23" y="30"/>
                      </a:cubicBezTo>
                      <a:cubicBezTo>
                        <a:pt x="27" y="23"/>
                        <a:pt x="32" y="17"/>
                        <a:pt x="39" y="14"/>
                      </a:cubicBezTo>
                      <a:cubicBezTo>
                        <a:pt x="45" y="11"/>
                        <a:pt x="50" y="12"/>
                        <a:pt x="53" y="16"/>
                      </a:cubicBezTo>
                      <a:cubicBezTo>
                        <a:pt x="56" y="20"/>
                        <a:pt x="56" y="22"/>
                        <a:pt x="51" y="24"/>
                      </a:cubicBezTo>
                      <a:cubicBezTo>
                        <a:pt x="44" y="26"/>
                        <a:pt x="41" y="31"/>
                        <a:pt x="37" y="36"/>
                      </a:cubicBezTo>
                      <a:cubicBezTo>
                        <a:pt x="36" y="39"/>
                        <a:pt x="36" y="42"/>
                        <a:pt x="39" y="44"/>
                      </a:cubicBezTo>
                      <a:cubicBezTo>
                        <a:pt x="41" y="45"/>
                        <a:pt x="42" y="47"/>
                        <a:pt x="43" y="48"/>
                      </a:cubicBezTo>
                      <a:cubicBezTo>
                        <a:pt x="52" y="58"/>
                        <a:pt x="54" y="62"/>
                        <a:pt x="48" y="73"/>
                      </a:cubicBezTo>
                      <a:close/>
                      <a:moveTo>
                        <a:pt x="79" y="89"/>
                      </a:moveTo>
                      <a:cubicBezTo>
                        <a:pt x="80" y="89"/>
                        <a:pt x="80" y="90"/>
                        <a:pt x="81" y="90"/>
                      </a:cubicBezTo>
                      <a:cubicBezTo>
                        <a:pt x="85" y="86"/>
                        <a:pt x="90" y="81"/>
                        <a:pt x="95" y="76"/>
                      </a:cubicBezTo>
                      <a:cubicBezTo>
                        <a:pt x="97" y="73"/>
                        <a:pt x="95" y="71"/>
                        <a:pt x="92" y="71"/>
                      </a:cubicBezTo>
                      <a:cubicBezTo>
                        <a:pt x="88" y="71"/>
                        <a:pt x="85" y="71"/>
                        <a:pt x="81" y="71"/>
                      </a:cubicBezTo>
                      <a:cubicBezTo>
                        <a:pt x="81" y="75"/>
                        <a:pt x="81" y="77"/>
                        <a:pt x="81" y="80"/>
                      </a:cubicBezTo>
                      <a:cubicBezTo>
                        <a:pt x="81" y="83"/>
                        <a:pt x="80" y="86"/>
                        <a:pt x="79" y="89"/>
                      </a:cubicBezTo>
                      <a:close/>
                      <a:moveTo>
                        <a:pt x="76" y="73"/>
                      </a:moveTo>
                      <a:cubicBezTo>
                        <a:pt x="73" y="74"/>
                        <a:pt x="71" y="75"/>
                        <a:pt x="69" y="77"/>
                      </a:cubicBezTo>
                      <a:cubicBezTo>
                        <a:pt x="68" y="77"/>
                        <a:pt x="67" y="78"/>
                        <a:pt x="67" y="79"/>
                      </a:cubicBezTo>
                      <a:cubicBezTo>
                        <a:pt x="67" y="84"/>
                        <a:pt x="68" y="88"/>
                        <a:pt x="68" y="92"/>
                      </a:cubicBezTo>
                      <a:cubicBezTo>
                        <a:pt x="74" y="91"/>
                        <a:pt x="77" y="83"/>
                        <a:pt x="76" y="73"/>
                      </a:cubicBezTo>
                      <a:close/>
                      <a:moveTo>
                        <a:pt x="63" y="81"/>
                      </a:moveTo>
                      <a:cubicBezTo>
                        <a:pt x="55" y="84"/>
                        <a:pt x="54" y="85"/>
                        <a:pt x="56" y="88"/>
                      </a:cubicBezTo>
                      <a:cubicBezTo>
                        <a:pt x="58" y="94"/>
                        <a:pt x="60" y="95"/>
                        <a:pt x="65" y="93"/>
                      </a:cubicBezTo>
                      <a:cubicBezTo>
                        <a:pt x="64" y="89"/>
                        <a:pt x="63" y="85"/>
                        <a:pt x="63"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4">
                  <a:extLst>
                    <a:ext uri="{FF2B5EF4-FFF2-40B4-BE49-F238E27FC236}">
                      <a16:creationId xmlns:a16="http://schemas.microsoft.com/office/drawing/2014/main" id="{EDF1A89C-87D3-4066-B020-1AF4B9A41344}"/>
                    </a:ext>
                  </a:extLst>
                </p:cNvPr>
                <p:cNvSpPr>
                  <a:spLocks/>
                </p:cNvSpPr>
                <p:nvPr/>
              </p:nvSpPr>
              <p:spPr bwMode="auto">
                <a:xfrm>
                  <a:off x="6259513" y="2578101"/>
                  <a:ext cx="68263" cy="182563"/>
                </a:xfrm>
                <a:custGeom>
                  <a:avLst/>
                  <a:gdLst>
                    <a:gd name="T0" fmla="*/ 9 w 16"/>
                    <a:gd name="T1" fmla="*/ 0 h 43"/>
                    <a:gd name="T2" fmla="*/ 15 w 16"/>
                    <a:gd name="T3" fmla="*/ 11 h 43"/>
                    <a:gd name="T4" fmla="*/ 9 w 16"/>
                    <a:gd name="T5" fmla="*/ 43 h 43"/>
                    <a:gd name="T6" fmla="*/ 2 w 16"/>
                    <a:gd name="T7" fmla="*/ 39 h 43"/>
                    <a:gd name="T8" fmla="*/ 0 w 16"/>
                    <a:gd name="T9" fmla="*/ 35 h 43"/>
                    <a:gd name="T10" fmla="*/ 9 w 16"/>
                    <a:gd name="T11" fmla="*/ 0 h 43"/>
                  </a:gdLst>
                  <a:ahLst/>
                  <a:cxnLst>
                    <a:cxn ang="0">
                      <a:pos x="T0" y="T1"/>
                    </a:cxn>
                    <a:cxn ang="0">
                      <a:pos x="T2" y="T3"/>
                    </a:cxn>
                    <a:cxn ang="0">
                      <a:pos x="T4" y="T5"/>
                    </a:cxn>
                    <a:cxn ang="0">
                      <a:pos x="T6" y="T7"/>
                    </a:cxn>
                    <a:cxn ang="0">
                      <a:pos x="T8" y="T9"/>
                    </a:cxn>
                    <a:cxn ang="0">
                      <a:pos x="T10" y="T11"/>
                    </a:cxn>
                  </a:cxnLst>
                  <a:rect l="0" t="0" r="r" b="b"/>
                  <a:pathLst>
                    <a:path w="16" h="43">
                      <a:moveTo>
                        <a:pt x="9" y="0"/>
                      </a:moveTo>
                      <a:cubicBezTo>
                        <a:pt x="15" y="3"/>
                        <a:pt x="16" y="6"/>
                        <a:pt x="15" y="11"/>
                      </a:cubicBezTo>
                      <a:cubicBezTo>
                        <a:pt x="12" y="21"/>
                        <a:pt x="11" y="32"/>
                        <a:pt x="9" y="43"/>
                      </a:cubicBezTo>
                      <a:cubicBezTo>
                        <a:pt x="6" y="41"/>
                        <a:pt x="4" y="40"/>
                        <a:pt x="2" y="39"/>
                      </a:cubicBezTo>
                      <a:cubicBezTo>
                        <a:pt x="1" y="38"/>
                        <a:pt x="0" y="37"/>
                        <a:pt x="0" y="35"/>
                      </a:cubicBezTo>
                      <a:cubicBezTo>
                        <a:pt x="3" y="24"/>
                        <a:pt x="6" y="12"/>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7" name="组合 36">
                <a:extLst>
                  <a:ext uri="{FF2B5EF4-FFF2-40B4-BE49-F238E27FC236}">
                    <a16:creationId xmlns:a16="http://schemas.microsoft.com/office/drawing/2014/main" id="{CD1C2EA2-DECB-4C4E-997D-8417E76BE944}"/>
                  </a:ext>
                </a:extLst>
              </p:cNvPr>
              <p:cNvGrpSpPr/>
              <p:nvPr/>
            </p:nvGrpSpPr>
            <p:grpSpPr>
              <a:xfrm>
                <a:off x="7532962" y="2451100"/>
                <a:ext cx="368300" cy="317500"/>
                <a:chOff x="6186488" y="2930526"/>
                <a:chExt cx="368300" cy="317500"/>
              </a:xfrm>
              <a:grpFill/>
            </p:grpSpPr>
            <p:sp>
              <p:nvSpPr>
                <p:cNvPr id="40" name="Freeform 18">
                  <a:extLst>
                    <a:ext uri="{FF2B5EF4-FFF2-40B4-BE49-F238E27FC236}">
                      <a16:creationId xmlns:a16="http://schemas.microsoft.com/office/drawing/2014/main" id="{58E0037C-7932-4788-ADA9-47256329EEB7}"/>
                    </a:ext>
                  </a:extLst>
                </p:cNvPr>
                <p:cNvSpPr>
                  <a:spLocks/>
                </p:cNvSpPr>
                <p:nvPr/>
              </p:nvSpPr>
              <p:spPr bwMode="auto">
                <a:xfrm>
                  <a:off x="6310313" y="2930526"/>
                  <a:ext cx="244475" cy="317500"/>
                </a:xfrm>
                <a:custGeom>
                  <a:avLst/>
                  <a:gdLst>
                    <a:gd name="T0" fmla="*/ 49 w 57"/>
                    <a:gd name="T1" fmla="*/ 74 h 75"/>
                    <a:gd name="T2" fmla="*/ 40 w 57"/>
                    <a:gd name="T3" fmla="*/ 67 h 75"/>
                    <a:gd name="T4" fmla="*/ 33 w 57"/>
                    <a:gd name="T5" fmla="*/ 48 h 75"/>
                    <a:gd name="T6" fmla="*/ 27 w 57"/>
                    <a:gd name="T7" fmla="*/ 46 h 75"/>
                    <a:gd name="T8" fmla="*/ 11 w 57"/>
                    <a:gd name="T9" fmla="*/ 60 h 75"/>
                    <a:gd name="T10" fmla="*/ 5 w 57"/>
                    <a:gd name="T11" fmla="*/ 60 h 75"/>
                    <a:gd name="T12" fmla="*/ 6 w 57"/>
                    <a:gd name="T13" fmla="*/ 46 h 75"/>
                    <a:gd name="T14" fmla="*/ 27 w 57"/>
                    <a:gd name="T15" fmla="*/ 26 h 75"/>
                    <a:gd name="T16" fmla="*/ 40 w 57"/>
                    <a:gd name="T17" fmla="*/ 10 h 75"/>
                    <a:gd name="T18" fmla="*/ 41 w 57"/>
                    <a:gd name="T19" fmla="*/ 6 h 75"/>
                    <a:gd name="T20" fmla="*/ 45 w 57"/>
                    <a:gd name="T21" fmla="*/ 0 h 75"/>
                    <a:gd name="T22" fmla="*/ 53 w 57"/>
                    <a:gd name="T23" fmla="*/ 3 h 75"/>
                    <a:gd name="T24" fmla="*/ 53 w 57"/>
                    <a:gd name="T25" fmla="*/ 20 h 75"/>
                    <a:gd name="T26" fmla="*/ 37 w 57"/>
                    <a:gd name="T27" fmla="*/ 38 h 75"/>
                    <a:gd name="T28" fmla="*/ 49 w 57"/>
                    <a:gd name="T2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75">
                      <a:moveTo>
                        <a:pt x="49" y="74"/>
                      </a:moveTo>
                      <a:cubicBezTo>
                        <a:pt x="43" y="75"/>
                        <a:pt x="41" y="72"/>
                        <a:pt x="40" y="67"/>
                      </a:cubicBezTo>
                      <a:cubicBezTo>
                        <a:pt x="38" y="61"/>
                        <a:pt x="35" y="54"/>
                        <a:pt x="33" y="48"/>
                      </a:cubicBezTo>
                      <a:cubicBezTo>
                        <a:pt x="32" y="45"/>
                        <a:pt x="30" y="44"/>
                        <a:pt x="27" y="46"/>
                      </a:cubicBezTo>
                      <a:cubicBezTo>
                        <a:pt x="22" y="51"/>
                        <a:pt x="16" y="55"/>
                        <a:pt x="11" y="60"/>
                      </a:cubicBezTo>
                      <a:cubicBezTo>
                        <a:pt x="8" y="63"/>
                        <a:pt x="7" y="62"/>
                        <a:pt x="5" y="60"/>
                      </a:cubicBezTo>
                      <a:cubicBezTo>
                        <a:pt x="0" y="54"/>
                        <a:pt x="0" y="51"/>
                        <a:pt x="6" y="46"/>
                      </a:cubicBezTo>
                      <a:cubicBezTo>
                        <a:pt x="13" y="39"/>
                        <a:pt x="20" y="33"/>
                        <a:pt x="27" y="26"/>
                      </a:cubicBezTo>
                      <a:cubicBezTo>
                        <a:pt x="32" y="21"/>
                        <a:pt x="36" y="15"/>
                        <a:pt x="40" y="10"/>
                      </a:cubicBezTo>
                      <a:cubicBezTo>
                        <a:pt x="40" y="9"/>
                        <a:pt x="41" y="7"/>
                        <a:pt x="41" y="6"/>
                      </a:cubicBezTo>
                      <a:cubicBezTo>
                        <a:pt x="40" y="3"/>
                        <a:pt x="42" y="0"/>
                        <a:pt x="45" y="0"/>
                      </a:cubicBezTo>
                      <a:cubicBezTo>
                        <a:pt x="48" y="0"/>
                        <a:pt x="51" y="1"/>
                        <a:pt x="53" y="3"/>
                      </a:cubicBezTo>
                      <a:cubicBezTo>
                        <a:pt x="57" y="6"/>
                        <a:pt x="57" y="16"/>
                        <a:pt x="53" y="20"/>
                      </a:cubicBezTo>
                      <a:cubicBezTo>
                        <a:pt x="48" y="26"/>
                        <a:pt x="42" y="32"/>
                        <a:pt x="37" y="38"/>
                      </a:cubicBezTo>
                      <a:cubicBezTo>
                        <a:pt x="44" y="49"/>
                        <a:pt x="49" y="61"/>
                        <a:pt x="4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19">
                  <a:extLst>
                    <a:ext uri="{FF2B5EF4-FFF2-40B4-BE49-F238E27FC236}">
                      <a16:creationId xmlns:a16="http://schemas.microsoft.com/office/drawing/2014/main" id="{B78F413E-1D51-491F-A6EC-02810949F837}"/>
                    </a:ext>
                  </a:extLst>
                </p:cNvPr>
                <p:cNvSpPr>
                  <a:spLocks/>
                </p:cNvSpPr>
                <p:nvPr/>
              </p:nvSpPr>
              <p:spPr bwMode="auto">
                <a:xfrm>
                  <a:off x="6186488" y="3009901"/>
                  <a:ext cx="123825" cy="234950"/>
                </a:xfrm>
                <a:custGeom>
                  <a:avLst/>
                  <a:gdLst>
                    <a:gd name="T0" fmla="*/ 12 w 29"/>
                    <a:gd name="T1" fmla="*/ 30 h 55"/>
                    <a:gd name="T2" fmla="*/ 20 w 29"/>
                    <a:gd name="T3" fmla="*/ 7 h 55"/>
                    <a:gd name="T4" fmla="*/ 25 w 29"/>
                    <a:gd name="T5" fmla="*/ 1 h 55"/>
                    <a:gd name="T6" fmla="*/ 26 w 29"/>
                    <a:gd name="T7" fmla="*/ 9 h 55"/>
                    <a:gd name="T8" fmla="*/ 16 w 29"/>
                    <a:gd name="T9" fmla="*/ 39 h 55"/>
                    <a:gd name="T10" fmla="*/ 13 w 29"/>
                    <a:gd name="T11" fmla="*/ 52 h 55"/>
                    <a:gd name="T12" fmla="*/ 7 w 29"/>
                    <a:gd name="T13" fmla="*/ 54 h 55"/>
                    <a:gd name="T14" fmla="*/ 2 w 29"/>
                    <a:gd name="T15" fmla="*/ 41 h 55"/>
                    <a:gd name="T16" fmla="*/ 3 w 29"/>
                    <a:gd name="T17" fmla="*/ 32 h 55"/>
                    <a:gd name="T18" fmla="*/ 2 w 29"/>
                    <a:gd name="T19" fmla="*/ 6 h 55"/>
                    <a:gd name="T20" fmla="*/ 6 w 29"/>
                    <a:gd name="T21" fmla="*/ 5 h 55"/>
                    <a:gd name="T22" fmla="*/ 10 w 29"/>
                    <a:gd name="T23" fmla="*/ 14 h 55"/>
                    <a:gd name="T24" fmla="*/ 11 w 29"/>
                    <a:gd name="T25" fmla="*/ 30 h 55"/>
                    <a:gd name="T26" fmla="*/ 12 w 2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5">
                      <a:moveTo>
                        <a:pt x="12" y="30"/>
                      </a:moveTo>
                      <a:cubicBezTo>
                        <a:pt x="15" y="23"/>
                        <a:pt x="17" y="15"/>
                        <a:pt x="20" y="7"/>
                      </a:cubicBezTo>
                      <a:cubicBezTo>
                        <a:pt x="21" y="5"/>
                        <a:pt x="21" y="0"/>
                        <a:pt x="25" y="1"/>
                      </a:cubicBezTo>
                      <a:cubicBezTo>
                        <a:pt x="29" y="2"/>
                        <a:pt x="27" y="6"/>
                        <a:pt x="26" y="9"/>
                      </a:cubicBezTo>
                      <a:cubicBezTo>
                        <a:pt x="23" y="19"/>
                        <a:pt x="19" y="29"/>
                        <a:pt x="16" y="39"/>
                      </a:cubicBezTo>
                      <a:cubicBezTo>
                        <a:pt x="15" y="43"/>
                        <a:pt x="14" y="48"/>
                        <a:pt x="13" y="52"/>
                      </a:cubicBezTo>
                      <a:cubicBezTo>
                        <a:pt x="12" y="55"/>
                        <a:pt x="10" y="55"/>
                        <a:pt x="7" y="54"/>
                      </a:cubicBezTo>
                      <a:cubicBezTo>
                        <a:pt x="1" y="50"/>
                        <a:pt x="0" y="49"/>
                        <a:pt x="2" y="41"/>
                      </a:cubicBezTo>
                      <a:cubicBezTo>
                        <a:pt x="3" y="38"/>
                        <a:pt x="3" y="35"/>
                        <a:pt x="3" y="32"/>
                      </a:cubicBezTo>
                      <a:cubicBezTo>
                        <a:pt x="3" y="23"/>
                        <a:pt x="2" y="15"/>
                        <a:pt x="2" y="6"/>
                      </a:cubicBezTo>
                      <a:cubicBezTo>
                        <a:pt x="2" y="3"/>
                        <a:pt x="5" y="3"/>
                        <a:pt x="6" y="5"/>
                      </a:cubicBezTo>
                      <a:cubicBezTo>
                        <a:pt x="8" y="7"/>
                        <a:pt x="10" y="11"/>
                        <a:pt x="10" y="14"/>
                      </a:cubicBezTo>
                      <a:cubicBezTo>
                        <a:pt x="11" y="19"/>
                        <a:pt x="11" y="25"/>
                        <a:pt x="11" y="30"/>
                      </a:cubicBezTo>
                      <a:cubicBezTo>
                        <a:pt x="11" y="30"/>
                        <a:pt x="12" y="30"/>
                        <a:pt x="1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0">
                  <a:extLst>
                    <a:ext uri="{FF2B5EF4-FFF2-40B4-BE49-F238E27FC236}">
                      <a16:creationId xmlns:a16="http://schemas.microsoft.com/office/drawing/2014/main" id="{28D425C4-CE02-4413-BBE1-2E9FA0CC0E90}"/>
                    </a:ext>
                  </a:extLst>
                </p:cNvPr>
                <p:cNvSpPr>
                  <a:spLocks/>
                </p:cNvSpPr>
                <p:nvPr/>
              </p:nvSpPr>
              <p:spPr bwMode="auto">
                <a:xfrm>
                  <a:off x="6259513" y="2933701"/>
                  <a:ext cx="114300" cy="73025"/>
                </a:xfrm>
                <a:custGeom>
                  <a:avLst/>
                  <a:gdLst>
                    <a:gd name="T0" fmla="*/ 27 w 27"/>
                    <a:gd name="T1" fmla="*/ 1 h 17"/>
                    <a:gd name="T2" fmla="*/ 16 w 27"/>
                    <a:gd name="T3" fmla="*/ 14 h 17"/>
                    <a:gd name="T4" fmla="*/ 5 w 27"/>
                    <a:gd name="T5" fmla="*/ 13 h 17"/>
                    <a:gd name="T6" fmla="*/ 0 w 27"/>
                    <a:gd name="T7" fmla="*/ 4 h 17"/>
                    <a:gd name="T8" fmla="*/ 9 w 27"/>
                    <a:gd name="T9" fmla="*/ 2 h 17"/>
                    <a:gd name="T10" fmla="*/ 27 w 27"/>
                    <a:gd name="T11" fmla="*/ 0 h 17"/>
                    <a:gd name="T12" fmla="*/ 27 w 2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7" y="1"/>
                      </a:moveTo>
                      <a:cubicBezTo>
                        <a:pt x="24" y="6"/>
                        <a:pt x="20" y="10"/>
                        <a:pt x="16" y="14"/>
                      </a:cubicBezTo>
                      <a:cubicBezTo>
                        <a:pt x="14" y="17"/>
                        <a:pt x="8" y="16"/>
                        <a:pt x="5" y="13"/>
                      </a:cubicBezTo>
                      <a:cubicBezTo>
                        <a:pt x="3" y="10"/>
                        <a:pt x="1" y="7"/>
                        <a:pt x="0" y="4"/>
                      </a:cubicBezTo>
                      <a:cubicBezTo>
                        <a:pt x="3" y="3"/>
                        <a:pt x="6" y="2"/>
                        <a:pt x="9" y="2"/>
                      </a:cubicBezTo>
                      <a:cubicBezTo>
                        <a:pt x="15" y="1"/>
                        <a:pt x="21" y="1"/>
                        <a:pt x="27" y="0"/>
                      </a:cubicBezTo>
                      <a:cubicBezTo>
                        <a:pt x="27" y="1"/>
                        <a:pt x="27" y="1"/>
                        <a:pt x="2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8" name="Freeform 11">
                <a:extLst>
                  <a:ext uri="{FF2B5EF4-FFF2-40B4-BE49-F238E27FC236}">
                    <a16:creationId xmlns:a16="http://schemas.microsoft.com/office/drawing/2014/main" id="{9E7CBDC3-9BA0-4307-8967-3267E5966ED9}"/>
                  </a:ext>
                </a:extLst>
              </p:cNvPr>
              <p:cNvSpPr>
                <a:spLocks noEditPoints="1"/>
              </p:cNvSpPr>
              <p:nvPr/>
            </p:nvSpPr>
            <p:spPr bwMode="auto">
              <a:xfrm>
                <a:off x="9065451" y="2270918"/>
                <a:ext cx="439964" cy="615950"/>
              </a:xfrm>
              <a:custGeom>
                <a:avLst/>
                <a:gdLst>
                  <a:gd name="T0" fmla="*/ 29 w 72"/>
                  <a:gd name="T1" fmla="*/ 49 h 102"/>
                  <a:gd name="T2" fmla="*/ 15 w 72"/>
                  <a:gd name="T3" fmla="*/ 43 h 102"/>
                  <a:gd name="T4" fmla="*/ 10 w 72"/>
                  <a:gd name="T5" fmla="*/ 21 h 102"/>
                  <a:gd name="T6" fmla="*/ 13 w 72"/>
                  <a:gd name="T7" fmla="*/ 15 h 102"/>
                  <a:gd name="T8" fmla="*/ 19 w 72"/>
                  <a:gd name="T9" fmla="*/ 18 h 102"/>
                  <a:gd name="T10" fmla="*/ 20 w 72"/>
                  <a:gd name="T11" fmla="*/ 26 h 102"/>
                  <a:gd name="T12" fmla="*/ 35 w 72"/>
                  <a:gd name="T13" fmla="*/ 22 h 102"/>
                  <a:gd name="T14" fmla="*/ 40 w 72"/>
                  <a:gd name="T15" fmla="*/ 16 h 102"/>
                  <a:gd name="T16" fmla="*/ 43 w 72"/>
                  <a:gd name="T17" fmla="*/ 14 h 102"/>
                  <a:gd name="T18" fmla="*/ 44 w 72"/>
                  <a:gd name="T19" fmla="*/ 19 h 102"/>
                  <a:gd name="T20" fmla="*/ 43 w 72"/>
                  <a:gd name="T21" fmla="*/ 28 h 102"/>
                  <a:gd name="T22" fmla="*/ 36 w 72"/>
                  <a:gd name="T23" fmla="*/ 40 h 102"/>
                  <a:gd name="T24" fmla="*/ 37 w 72"/>
                  <a:gd name="T25" fmla="*/ 42 h 102"/>
                  <a:gd name="T26" fmla="*/ 44 w 72"/>
                  <a:gd name="T27" fmla="*/ 38 h 102"/>
                  <a:gd name="T28" fmla="*/ 56 w 72"/>
                  <a:gd name="T29" fmla="*/ 20 h 102"/>
                  <a:gd name="T30" fmla="*/ 49 w 72"/>
                  <a:gd name="T31" fmla="*/ 9 h 102"/>
                  <a:gd name="T32" fmla="*/ 28 w 72"/>
                  <a:gd name="T33" fmla="*/ 14 h 102"/>
                  <a:gd name="T34" fmla="*/ 20 w 72"/>
                  <a:gd name="T35" fmla="*/ 13 h 102"/>
                  <a:gd name="T36" fmla="*/ 22 w 72"/>
                  <a:gd name="T37" fmla="*/ 6 h 102"/>
                  <a:gd name="T38" fmla="*/ 50 w 72"/>
                  <a:gd name="T39" fmla="*/ 1 h 102"/>
                  <a:gd name="T40" fmla="*/ 68 w 72"/>
                  <a:gd name="T41" fmla="*/ 12 h 102"/>
                  <a:gd name="T42" fmla="*/ 67 w 72"/>
                  <a:gd name="T43" fmla="*/ 24 h 102"/>
                  <a:gd name="T44" fmla="*/ 49 w 72"/>
                  <a:gd name="T45" fmla="*/ 48 h 102"/>
                  <a:gd name="T46" fmla="*/ 42 w 72"/>
                  <a:gd name="T47" fmla="*/ 49 h 102"/>
                  <a:gd name="T48" fmla="*/ 37 w 72"/>
                  <a:gd name="T49" fmla="*/ 47 h 102"/>
                  <a:gd name="T50" fmla="*/ 35 w 72"/>
                  <a:gd name="T51" fmla="*/ 52 h 102"/>
                  <a:gd name="T52" fmla="*/ 41 w 72"/>
                  <a:gd name="T53" fmla="*/ 58 h 102"/>
                  <a:gd name="T54" fmla="*/ 48 w 72"/>
                  <a:gd name="T55" fmla="*/ 57 h 102"/>
                  <a:gd name="T56" fmla="*/ 53 w 72"/>
                  <a:gd name="T57" fmla="*/ 59 h 102"/>
                  <a:gd name="T58" fmla="*/ 53 w 72"/>
                  <a:gd name="T59" fmla="*/ 66 h 102"/>
                  <a:gd name="T60" fmla="*/ 48 w 72"/>
                  <a:gd name="T61" fmla="*/ 70 h 102"/>
                  <a:gd name="T62" fmla="*/ 37 w 72"/>
                  <a:gd name="T63" fmla="*/ 81 h 102"/>
                  <a:gd name="T64" fmla="*/ 45 w 72"/>
                  <a:gd name="T65" fmla="*/ 81 h 102"/>
                  <a:gd name="T66" fmla="*/ 57 w 72"/>
                  <a:gd name="T67" fmla="*/ 89 h 102"/>
                  <a:gd name="T68" fmla="*/ 51 w 72"/>
                  <a:gd name="T69" fmla="*/ 98 h 102"/>
                  <a:gd name="T70" fmla="*/ 26 w 72"/>
                  <a:gd name="T71" fmla="*/ 101 h 102"/>
                  <a:gd name="T72" fmla="*/ 17 w 72"/>
                  <a:gd name="T73" fmla="*/ 96 h 102"/>
                  <a:gd name="T74" fmla="*/ 15 w 72"/>
                  <a:gd name="T75" fmla="*/ 94 h 102"/>
                  <a:gd name="T76" fmla="*/ 19 w 72"/>
                  <a:gd name="T77" fmla="*/ 77 h 102"/>
                  <a:gd name="T78" fmla="*/ 27 w 72"/>
                  <a:gd name="T79" fmla="*/ 70 h 102"/>
                  <a:gd name="T80" fmla="*/ 27 w 72"/>
                  <a:gd name="T81" fmla="*/ 69 h 102"/>
                  <a:gd name="T82" fmla="*/ 21 w 72"/>
                  <a:gd name="T83" fmla="*/ 71 h 102"/>
                  <a:gd name="T84" fmla="*/ 9 w 72"/>
                  <a:gd name="T85" fmla="*/ 76 h 102"/>
                  <a:gd name="T86" fmla="*/ 3 w 72"/>
                  <a:gd name="T87" fmla="*/ 75 h 102"/>
                  <a:gd name="T88" fmla="*/ 4 w 72"/>
                  <a:gd name="T89" fmla="*/ 69 h 102"/>
                  <a:gd name="T90" fmla="*/ 26 w 72"/>
                  <a:gd name="T91" fmla="*/ 60 h 102"/>
                  <a:gd name="T92" fmla="*/ 28 w 72"/>
                  <a:gd name="T93" fmla="*/ 57 h 102"/>
                  <a:gd name="T94" fmla="*/ 29 w 72"/>
                  <a:gd name="T95" fmla="*/ 49 h 102"/>
                  <a:gd name="T96" fmla="*/ 34 w 72"/>
                  <a:gd name="T97" fmla="*/ 29 h 102"/>
                  <a:gd name="T98" fmla="*/ 33 w 72"/>
                  <a:gd name="T99" fmla="*/ 28 h 102"/>
                  <a:gd name="T100" fmla="*/ 26 w 72"/>
                  <a:gd name="T101" fmla="*/ 32 h 102"/>
                  <a:gd name="T102" fmla="*/ 23 w 72"/>
                  <a:gd name="T103" fmla="*/ 36 h 102"/>
                  <a:gd name="T104" fmla="*/ 26 w 72"/>
                  <a:gd name="T105" fmla="*/ 42 h 102"/>
                  <a:gd name="T106" fmla="*/ 31 w 72"/>
                  <a:gd name="T107" fmla="*/ 40 h 102"/>
                  <a:gd name="T108" fmla="*/ 34 w 72"/>
                  <a:gd name="T10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02">
                    <a:moveTo>
                      <a:pt x="29" y="49"/>
                    </a:moveTo>
                    <a:cubicBezTo>
                      <a:pt x="19" y="52"/>
                      <a:pt x="18" y="52"/>
                      <a:pt x="15" y="43"/>
                    </a:cubicBezTo>
                    <a:cubicBezTo>
                      <a:pt x="13" y="36"/>
                      <a:pt x="11" y="28"/>
                      <a:pt x="10" y="21"/>
                    </a:cubicBezTo>
                    <a:cubicBezTo>
                      <a:pt x="9" y="19"/>
                      <a:pt x="11" y="16"/>
                      <a:pt x="13" y="15"/>
                    </a:cubicBezTo>
                    <a:cubicBezTo>
                      <a:pt x="16" y="13"/>
                      <a:pt x="18" y="16"/>
                      <a:pt x="19" y="18"/>
                    </a:cubicBezTo>
                    <a:cubicBezTo>
                      <a:pt x="19" y="21"/>
                      <a:pt x="20" y="23"/>
                      <a:pt x="20" y="26"/>
                    </a:cubicBezTo>
                    <a:cubicBezTo>
                      <a:pt x="26" y="25"/>
                      <a:pt x="31" y="24"/>
                      <a:pt x="35" y="22"/>
                    </a:cubicBezTo>
                    <a:cubicBezTo>
                      <a:pt x="37" y="21"/>
                      <a:pt x="38" y="18"/>
                      <a:pt x="40" y="16"/>
                    </a:cubicBezTo>
                    <a:cubicBezTo>
                      <a:pt x="41" y="15"/>
                      <a:pt x="42" y="14"/>
                      <a:pt x="43" y="14"/>
                    </a:cubicBezTo>
                    <a:cubicBezTo>
                      <a:pt x="44" y="15"/>
                      <a:pt x="44" y="17"/>
                      <a:pt x="44" y="19"/>
                    </a:cubicBezTo>
                    <a:cubicBezTo>
                      <a:pt x="44" y="22"/>
                      <a:pt x="43" y="25"/>
                      <a:pt x="43" y="28"/>
                    </a:cubicBezTo>
                    <a:cubicBezTo>
                      <a:pt x="37" y="29"/>
                      <a:pt x="39" y="36"/>
                      <a:pt x="36" y="40"/>
                    </a:cubicBezTo>
                    <a:cubicBezTo>
                      <a:pt x="36" y="41"/>
                      <a:pt x="37" y="41"/>
                      <a:pt x="37" y="42"/>
                    </a:cubicBezTo>
                    <a:cubicBezTo>
                      <a:pt x="39" y="41"/>
                      <a:pt x="42" y="40"/>
                      <a:pt x="44" y="38"/>
                    </a:cubicBezTo>
                    <a:cubicBezTo>
                      <a:pt x="48" y="32"/>
                      <a:pt x="52" y="26"/>
                      <a:pt x="56" y="20"/>
                    </a:cubicBezTo>
                    <a:cubicBezTo>
                      <a:pt x="59" y="15"/>
                      <a:pt x="56" y="9"/>
                      <a:pt x="49" y="9"/>
                    </a:cubicBezTo>
                    <a:cubicBezTo>
                      <a:pt x="42" y="8"/>
                      <a:pt x="34" y="10"/>
                      <a:pt x="28" y="14"/>
                    </a:cubicBezTo>
                    <a:cubicBezTo>
                      <a:pt x="25" y="16"/>
                      <a:pt x="22" y="15"/>
                      <a:pt x="20" y="13"/>
                    </a:cubicBezTo>
                    <a:cubicBezTo>
                      <a:pt x="17" y="9"/>
                      <a:pt x="17" y="7"/>
                      <a:pt x="22" y="6"/>
                    </a:cubicBezTo>
                    <a:cubicBezTo>
                      <a:pt x="31" y="3"/>
                      <a:pt x="40" y="0"/>
                      <a:pt x="50" y="1"/>
                    </a:cubicBezTo>
                    <a:cubicBezTo>
                      <a:pt x="58" y="1"/>
                      <a:pt x="63" y="7"/>
                      <a:pt x="68" y="12"/>
                    </a:cubicBezTo>
                    <a:cubicBezTo>
                      <a:pt x="72" y="15"/>
                      <a:pt x="70" y="20"/>
                      <a:pt x="67" y="24"/>
                    </a:cubicBezTo>
                    <a:cubicBezTo>
                      <a:pt x="61" y="32"/>
                      <a:pt x="55" y="40"/>
                      <a:pt x="49" y="48"/>
                    </a:cubicBezTo>
                    <a:cubicBezTo>
                      <a:pt x="47" y="51"/>
                      <a:pt x="45" y="52"/>
                      <a:pt x="42" y="49"/>
                    </a:cubicBezTo>
                    <a:cubicBezTo>
                      <a:pt x="41" y="48"/>
                      <a:pt x="38" y="47"/>
                      <a:pt x="37" y="47"/>
                    </a:cubicBezTo>
                    <a:cubicBezTo>
                      <a:pt x="36" y="48"/>
                      <a:pt x="35" y="50"/>
                      <a:pt x="35" y="52"/>
                    </a:cubicBezTo>
                    <a:cubicBezTo>
                      <a:pt x="34" y="59"/>
                      <a:pt x="34" y="59"/>
                      <a:pt x="41" y="58"/>
                    </a:cubicBezTo>
                    <a:cubicBezTo>
                      <a:pt x="43" y="57"/>
                      <a:pt x="46" y="56"/>
                      <a:pt x="48" y="57"/>
                    </a:cubicBezTo>
                    <a:cubicBezTo>
                      <a:pt x="50" y="57"/>
                      <a:pt x="53" y="58"/>
                      <a:pt x="53" y="59"/>
                    </a:cubicBezTo>
                    <a:cubicBezTo>
                      <a:pt x="54" y="61"/>
                      <a:pt x="54" y="64"/>
                      <a:pt x="53" y="66"/>
                    </a:cubicBezTo>
                    <a:cubicBezTo>
                      <a:pt x="52" y="68"/>
                      <a:pt x="50" y="69"/>
                      <a:pt x="48" y="70"/>
                    </a:cubicBezTo>
                    <a:cubicBezTo>
                      <a:pt x="44" y="73"/>
                      <a:pt x="39" y="75"/>
                      <a:pt x="37" y="81"/>
                    </a:cubicBezTo>
                    <a:cubicBezTo>
                      <a:pt x="40" y="81"/>
                      <a:pt x="43" y="81"/>
                      <a:pt x="45" y="81"/>
                    </a:cubicBezTo>
                    <a:cubicBezTo>
                      <a:pt x="51" y="81"/>
                      <a:pt x="56" y="84"/>
                      <a:pt x="57" y="89"/>
                    </a:cubicBezTo>
                    <a:cubicBezTo>
                      <a:pt x="58" y="93"/>
                      <a:pt x="55" y="97"/>
                      <a:pt x="51" y="98"/>
                    </a:cubicBezTo>
                    <a:cubicBezTo>
                      <a:pt x="43" y="99"/>
                      <a:pt x="35" y="100"/>
                      <a:pt x="26" y="101"/>
                    </a:cubicBezTo>
                    <a:cubicBezTo>
                      <a:pt x="22" y="102"/>
                      <a:pt x="19" y="100"/>
                      <a:pt x="17" y="96"/>
                    </a:cubicBezTo>
                    <a:cubicBezTo>
                      <a:pt x="16" y="96"/>
                      <a:pt x="16" y="95"/>
                      <a:pt x="15" y="94"/>
                    </a:cubicBezTo>
                    <a:cubicBezTo>
                      <a:pt x="11" y="84"/>
                      <a:pt x="11" y="84"/>
                      <a:pt x="19" y="77"/>
                    </a:cubicBezTo>
                    <a:cubicBezTo>
                      <a:pt x="22" y="75"/>
                      <a:pt x="24" y="72"/>
                      <a:pt x="27" y="70"/>
                    </a:cubicBezTo>
                    <a:cubicBezTo>
                      <a:pt x="27" y="70"/>
                      <a:pt x="27" y="69"/>
                      <a:pt x="27" y="69"/>
                    </a:cubicBezTo>
                    <a:cubicBezTo>
                      <a:pt x="25" y="69"/>
                      <a:pt x="23" y="70"/>
                      <a:pt x="21" y="71"/>
                    </a:cubicBezTo>
                    <a:cubicBezTo>
                      <a:pt x="17" y="72"/>
                      <a:pt x="13" y="74"/>
                      <a:pt x="9" y="76"/>
                    </a:cubicBezTo>
                    <a:cubicBezTo>
                      <a:pt x="7" y="76"/>
                      <a:pt x="5" y="76"/>
                      <a:pt x="3" y="75"/>
                    </a:cubicBezTo>
                    <a:cubicBezTo>
                      <a:pt x="0" y="72"/>
                      <a:pt x="0" y="71"/>
                      <a:pt x="4" y="69"/>
                    </a:cubicBezTo>
                    <a:cubicBezTo>
                      <a:pt x="12" y="66"/>
                      <a:pt x="19" y="63"/>
                      <a:pt x="26" y="60"/>
                    </a:cubicBezTo>
                    <a:cubicBezTo>
                      <a:pt x="27" y="60"/>
                      <a:pt x="28" y="58"/>
                      <a:pt x="28" y="57"/>
                    </a:cubicBezTo>
                    <a:cubicBezTo>
                      <a:pt x="29" y="55"/>
                      <a:pt x="29" y="52"/>
                      <a:pt x="29" y="49"/>
                    </a:cubicBezTo>
                    <a:close/>
                    <a:moveTo>
                      <a:pt x="34" y="29"/>
                    </a:moveTo>
                    <a:cubicBezTo>
                      <a:pt x="34" y="29"/>
                      <a:pt x="34" y="29"/>
                      <a:pt x="33" y="28"/>
                    </a:cubicBezTo>
                    <a:cubicBezTo>
                      <a:pt x="31" y="29"/>
                      <a:pt x="28" y="30"/>
                      <a:pt x="26" y="32"/>
                    </a:cubicBezTo>
                    <a:cubicBezTo>
                      <a:pt x="24" y="32"/>
                      <a:pt x="22" y="34"/>
                      <a:pt x="23" y="36"/>
                    </a:cubicBezTo>
                    <a:cubicBezTo>
                      <a:pt x="23" y="38"/>
                      <a:pt x="25" y="40"/>
                      <a:pt x="26" y="42"/>
                    </a:cubicBezTo>
                    <a:cubicBezTo>
                      <a:pt x="27" y="42"/>
                      <a:pt x="30" y="41"/>
                      <a:pt x="31" y="40"/>
                    </a:cubicBezTo>
                    <a:cubicBezTo>
                      <a:pt x="32" y="37"/>
                      <a:pt x="33" y="33"/>
                      <a:pt x="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12">
                <a:extLst>
                  <a:ext uri="{FF2B5EF4-FFF2-40B4-BE49-F238E27FC236}">
                    <a16:creationId xmlns:a16="http://schemas.microsoft.com/office/drawing/2014/main" id="{D88D9717-3185-4A77-8E18-2A8659D441F7}"/>
                  </a:ext>
                </a:extLst>
              </p:cNvPr>
              <p:cNvSpPr>
                <a:spLocks/>
              </p:cNvSpPr>
              <p:nvPr/>
            </p:nvSpPr>
            <p:spPr bwMode="auto">
              <a:xfrm>
                <a:off x="8878184" y="2293480"/>
                <a:ext cx="236904" cy="593388"/>
              </a:xfrm>
              <a:custGeom>
                <a:avLst/>
                <a:gdLst>
                  <a:gd name="T0" fmla="*/ 30 w 39"/>
                  <a:gd name="T1" fmla="*/ 44 h 98"/>
                  <a:gd name="T2" fmla="*/ 36 w 39"/>
                  <a:gd name="T3" fmla="*/ 34 h 98"/>
                  <a:gd name="T4" fmla="*/ 37 w 39"/>
                  <a:gd name="T5" fmla="*/ 51 h 98"/>
                  <a:gd name="T6" fmla="*/ 25 w 39"/>
                  <a:gd name="T7" fmla="*/ 82 h 98"/>
                  <a:gd name="T8" fmla="*/ 21 w 39"/>
                  <a:gd name="T9" fmla="*/ 98 h 98"/>
                  <a:gd name="T10" fmla="*/ 13 w 39"/>
                  <a:gd name="T11" fmla="*/ 96 h 98"/>
                  <a:gd name="T12" fmla="*/ 5 w 39"/>
                  <a:gd name="T13" fmla="*/ 83 h 98"/>
                  <a:gd name="T14" fmla="*/ 11 w 39"/>
                  <a:gd name="T15" fmla="*/ 62 h 98"/>
                  <a:gd name="T16" fmla="*/ 9 w 39"/>
                  <a:gd name="T17" fmla="*/ 43 h 98"/>
                  <a:gd name="T18" fmla="*/ 12 w 39"/>
                  <a:gd name="T19" fmla="*/ 38 h 98"/>
                  <a:gd name="T20" fmla="*/ 18 w 39"/>
                  <a:gd name="T21" fmla="*/ 33 h 98"/>
                  <a:gd name="T22" fmla="*/ 23 w 39"/>
                  <a:gd name="T23" fmla="*/ 12 h 98"/>
                  <a:gd name="T24" fmla="*/ 11 w 39"/>
                  <a:gd name="T25" fmla="*/ 16 h 98"/>
                  <a:gd name="T26" fmla="*/ 2 w 39"/>
                  <a:gd name="T27" fmla="*/ 16 h 98"/>
                  <a:gd name="T28" fmla="*/ 0 w 39"/>
                  <a:gd name="T29" fmla="*/ 12 h 98"/>
                  <a:gd name="T30" fmla="*/ 3 w 39"/>
                  <a:gd name="T31" fmla="*/ 10 h 98"/>
                  <a:gd name="T32" fmla="*/ 16 w 39"/>
                  <a:gd name="T33" fmla="*/ 7 h 98"/>
                  <a:gd name="T34" fmla="*/ 26 w 39"/>
                  <a:gd name="T35" fmla="*/ 2 h 98"/>
                  <a:gd name="T36" fmla="*/ 32 w 39"/>
                  <a:gd name="T37" fmla="*/ 1 h 98"/>
                  <a:gd name="T38" fmla="*/ 35 w 39"/>
                  <a:gd name="T39" fmla="*/ 9 h 98"/>
                  <a:gd name="T40" fmla="*/ 34 w 39"/>
                  <a:gd name="T41" fmla="*/ 11 h 98"/>
                  <a:gd name="T42" fmla="*/ 27 w 39"/>
                  <a:gd name="T43" fmla="*/ 38 h 98"/>
                  <a:gd name="T44" fmla="*/ 28 w 39"/>
                  <a:gd name="T45" fmla="*/ 44 h 98"/>
                  <a:gd name="T46" fmla="*/ 30 w 39"/>
                  <a:gd name="T47"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98">
                    <a:moveTo>
                      <a:pt x="30" y="44"/>
                    </a:moveTo>
                    <a:cubicBezTo>
                      <a:pt x="32" y="41"/>
                      <a:pt x="34" y="38"/>
                      <a:pt x="36" y="34"/>
                    </a:cubicBezTo>
                    <a:cubicBezTo>
                      <a:pt x="37" y="40"/>
                      <a:pt x="39" y="45"/>
                      <a:pt x="37" y="51"/>
                    </a:cubicBezTo>
                    <a:cubicBezTo>
                      <a:pt x="33" y="61"/>
                      <a:pt x="29" y="72"/>
                      <a:pt x="25" y="82"/>
                    </a:cubicBezTo>
                    <a:cubicBezTo>
                      <a:pt x="23" y="87"/>
                      <a:pt x="23" y="92"/>
                      <a:pt x="21" y="98"/>
                    </a:cubicBezTo>
                    <a:cubicBezTo>
                      <a:pt x="18" y="97"/>
                      <a:pt x="15" y="97"/>
                      <a:pt x="13" y="96"/>
                    </a:cubicBezTo>
                    <a:cubicBezTo>
                      <a:pt x="7" y="94"/>
                      <a:pt x="3" y="89"/>
                      <a:pt x="5" y="83"/>
                    </a:cubicBezTo>
                    <a:cubicBezTo>
                      <a:pt x="7" y="76"/>
                      <a:pt x="9" y="69"/>
                      <a:pt x="11" y="62"/>
                    </a:cubicBezTo>
                    <a:cubicBezTo>
                      <a:pt x="13" y="56"/>
                      <a:pt x="14" y="49"/>
                      <a:pt x="9" y="43"/>
                    </a:cubicBezTo>
                    <a:cubicBezTo>
                      <a:pt x="7" y="39"/>
                      <a:pt x="9" y="38"/>
                      <a:pt x="12" y="38"/>
                    </a:cubicBezTo>
                    <a:cubicBezTo>
                      <a:pt x="17" y="39"/>
                      <a:pt x="17" y="37"/>
                      <a:pt x="18" y="33"/>
                    </a:cubicBezTo>
                    <a:cubicBezTo>
                      <a:pt x="19" y="26"/>
                      <a:pt x="21" y="20"/>
                      <a:pt x="23" y="12"/>
                    </a:cubicBezTo>
                    <a:cubicBezTo>
                      <a:pt x="19" y="13"/>
                      <a:pt x="15" y="15"/>
                      <a:pt x="11" y="16"/>
                    </a:cubicBezTo>
                    <a:cubicBezTo>
                      <a:pt x="8" y="17"/>
                      <a:pt x="5" y="16"/>
                      <a:pt x="2" y="16"/>
                    </a:cubicBezTo>
                    <a:cubicBezTo>
                      <a:pt x="1" y="15"/>
                      <a:pt x="0" y="13"/>
                      <a:pt x="0" y="12"/>
                    </a:cubicBezTo>
                    <a:cubicBezTo>
                      <a:pt x="1" y="11"/>
                      <a:pt x="2" y="10"/>
                      <a:pt x="3" y="10"/>
                    </a:cubicBezTo>
                    <a:cubicBezTo>
                      <a:pt x="7" y="8"/>
                      <a:pt x="12" y="8"/>
                      <a:pt x="16" y="7"/>
                    </a:cubicBezTo>
                    <a:cubicBezTo>
                      <a:pt x="19" y="5"/>
                      <a:pt x="22" y="3"/>
                      <a:pt x="26" y="2"/>
                    </a:cubicBezTo>
                    <a:cubicBezTo>
                      <a:pt x="28" y="1"/>
                      <a:pt x="32" y="0"/>
                      <a:pt x="32" y="1"/>
                    </a:cubicBezTo>
                    <a:cubicBezTo>
                      <a:pt x="34" y="3"/>
                      <a:pt x="35" y="6"/>
                      <a:pt x="35" y="9"/>
                    </a:cubicBezTo>
                    <a:cubicBezTo>
                      <a:pt x="36" y="9"/>
                      <a:pt x="35" y="10"/>
                      <a:pt x="34" y="11"/>
                    </a:cubicBezTo>
                    <a:cubicBezTo>
                      <a:pt x="27" y="19"/>
                      <a:pt x="28" y="29"/>
                      <a:pt x="27" y="38"/>
                    </a:cubicBezTo>
                    <a:cubicBezTo>
                      <a:pt x="27" y="40"/>
                      <a:pt x="28" y="42"/>
                      <a:pt x="28" y="44"/>
                    </a:cubicBezTo>
                    <a:cubicBezTo>
                      <a:pt x="29" y="44"/>
                      <a:pt x="29" y="44"/>
                      <a:pt x="30"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pic>
        <p:nvPicPr>
          <p:cNvPr id="57" name="图片 5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37818" y="347339"/>
            <a:ext cx="1969223" cy="432990"/>
          </a:xfrm>
          <a:prstGeom prst="rect">
            <a:avLst/>
          </a:prstGeom>
        </p:spPr>
      </p:pic>
      <p:cxnSp>
        <p:nvCxnSpPr>
          <p:cNvPr id="7" name="直接连接符 6"/>
          <p:cNvCxnSpPr/>
          <p:nvPr userDrawn="1"/>
        </p:nvCxnSpPr>
        <p:spPr>
          <a:xfrm>
            <a:off x="1366474" y="-17822"/>
            <a:ext cx="0" cy="107941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userDrawn="1"/>
        </p:nvCxnSpPr>
        <p:spPr>
          <a:xfrm>
            <a:off x="11155416" y="6119786"/>
            <a:ext cx="0" cy="76063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328858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84A6BA-DAC5-4D1F-8F05-F98072F29E0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0B60628-B688-4A3B-B5E5-30E1B21B236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AA41087-53F6-4961-85C8-DBFA66F3BE62}"/>
              </a:ext>
            </a:extLst>
          </p:cNvPr>
          <p:cNvSpPr>
            <a:spLocks noGrp="1"/>
          </p:cNvSpPr>
          <p:nvPr>
            <p:ph type="dt" sz="half" idx="10"/>
          </p:nvPr>
        </p:nvSpPr>
        <p:spPr/>
        <p:txBody>
          <a:bodyPr/>
          <a:lstStyle/>
          <a:p>
            <a:fld id="{3B91E259-7F16-4D48-83DF-5C25E4000C09}" type="datetimeFigureOut">
              <a:rPr lang="zh-CN" altLang="en-US" smtClean="0"/>
              <a:t>2020/12/9</a:t>
            </a:fld>
            <a:endParaRPr lang="zh-CN" altLang="en-US"/>
          </a:p>
        </p:txBody>
      </p:sp>
      <p:sp>
        <p:nvSpPr>
          <p:cNvPr id="5" name="页脚占位符 4">
            <a:extLst>
              <a:ext uri="{FF2B5EF4-FFF2-40B4-BE49-F238E27FC236}">
                <a16:creationId xmlns:a16="http://schemas.microsoft.com/office/drawing/2014/main" id="{4E82182F-3149-43AA-B72F-9B9506525E9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6AFD1DE-7B42-4D72-842A-1596A6139F7D}"/>
              </a:ext>
            </a:extLst>
          </p:cNvPr>
          <p:cNvSpPr>
            <a:spLocks noGrp="1"/>
          </p:cNvSpPr>
          <p:nvPr>
            <p:ph type="sldNum" sz="quarter" idx="12"/>
          </p:nvPr>
        </p:nvSpPr>
        <p:spPr/>
        <p:txBody>
          <a:bodyPr/>
          <a:lstStyle/>
          <a:p>
            <a:fld id="{EFE105FE-96A4-496C-8405-5992BAE112CC}" type="slidenum">
              <a:rPr lang="zh-CN" altLang="en-US" smtClean="0"/>
              <a:t>‹#›</a:t>
            </a:fld>
            <a:endParaRPr lang="zh-CN" altLang="en-US"/>
          </a:p>
        </p:txBody>
      </p:sp>
    </p:spTree>
    <p:extLst>
      <p:ext uri="{BB962C8B-B14F-4D97-AF65-F5344CB8AC3E}">
        <p14:creationId xmlns:p14="http://schemas.microsoft.com/office/powerpoint/2010/main" val="807912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87686D-CDCE-4068-8F24-13743DF8B1E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3439E86-B55E-45DF-BA18-797D6DDFB2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74E9E36-4B8A-405A-A53C-37D057A026ED}"/>
              </a:ext>
            </a:extLst>
          </p:cNvPr>
          <p:cNvSpPr>
            <a:spLocks noGrp="1"/>
          </p:cNvSpPr>
          <p:nvPr>
            <p:ph type="dt" sz="half" idx="10"/>
          </p:nvPr>
        </p:nvSpPr>
        <p:spPr/>
        <p:txBody>
          <a:bodyPr/>
          <a:lstStyle/>
          <a:p>
            <a:fld id="{3B91E259-7F16-4D48-83DF-5C25E4000C09}" type="datetimeFigureOut">
              <a:rPr lang="zh-CN" altLang="en-US" smtClean="0"/>
              <a:t>2020/12/9</a:t>
            </a:fld>
            <a:endParaRPr lang="zh-CN" altLang="en-US"/>
          </a:p>
        </p:txBody>
      </p:sp>
      <p:sp>
        <p:nvSpPr>
          <p:cNvPr id="5" name="页脚占位符 4">
            <a:extLst>
              <a:ext uri="{FF2B5EF4-FFF2-40B4-BE49-F238E27FC236}">
                <a16:creationId xmlns:a16="http://schemas.microsoft.com/office/drawing/2014/main" id="{E72AB25D-D77B-4ECE-A530-CD9812EB83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2CDEB8-AA26-4FD7-8988-B6A69543B772}"/>
              </a:ext>
            </a:extLst>
          </p:cNvPr>
          <p:cNvSpPr>
            <a:spLocks noGrp="1"/>
          </p:cNvSpPr>
          <p:nvPr>
            <p:ph type="sldNum" sz="quarter" idx="12"/>
          </p:nvPr>
        </p:nvSpPr>
        <p:spPr/>
        <p:txBody>
          <a:bodyPr/>
          <a:lstStyle/>
          <a:p>
            <a:fld id="{EFE105FE-96A4-496C-8405-5992BAE112CC}" type="slidenum">
              <a:rPr lang="zh-CN" altLang="en-US" smtClean="0"/>
              <a:t>‹#›</a:t>
            </a:fld>
            <a:endParaRPr lang="zh-CN" altLang="en-US"/>
          </a:p>
        </p:txBody>
      </p:sp>
    </p:spTree>
    <p:extLst>
      <p:ext uri="{BB962C8B-B14F-4D97-AF65-F5344CB8AC3E}">
        <p14:creationId xmlns:p14="http://schemas.microsoft.com/office/powerpoint/2010/main" val="760385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581AEC-3C51-4990-828D-EB2BA1977AA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CD536F3-E18C-42A3-909B-DAF0E553D383}"/>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F9D2EF2-FB68-49D2-8F07-C96ADCC52A3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5CEC0A8-CA9B-4508-A350-4E4FF4013223}"/>
              </a:ext>
            </a:extLst>
          </p:cNvPr>
          <p:cNvSpPr>
            <a:spLocks noGrp="1"/>
          </p:cNvSpPr>
          <p:nvPr>
            <p:ph type="dt" sz="half" idx="10"/>
          </p:nvPr>
        </p:nvSpPr>
        <p:spPr/>
        <p:txBody>
          <a:bodyPr/>
          <a:lstStyle/>
          <a:p>
            <a:fld id="{3B91E259-7F16-4D48-83DF-5C25E4000C09}" type="datetimeFigureOut">
              <a:rPr lang="zh-CN" altLang="en-US" smtClean="0"/>
              <a:t>2020/12/9</a:t>
            </a:fld>
            <a:endParaRPr lang="zh-CN" altLang="en-US"/>
          </a:p>
        </p:txBody>
      </p:sp>
      <p:sp>
        <p:nvSpPr>
          <p:cNvPr id="6" name="页脚占位符 5">
            <a:extLst>
              <a:ext uri="{FF2B5EF4-FFF2-40B4-BE49-F238E27FC236}">
                <a16:creationId xmlns:a16="http://schemas.microsoft.com/office/drawing/2014/main" id="{1D5AE9FF-71A7-4CA6-BD73-CCF948FC88B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2F2423-0064-4BD8-9E96-2BA016CDF36A}"/>
              </a:ext>
            </a:extLst>
          </p:cNvPr>
          <p:cNvSpPr>
            <a:spLocks noGrp="1"/>
          </p:cNvSpPr>
          <p:nvPr>
            <p:ph type="sldNum" sz="quarter" idx="12"/>
          </p:nvPr>
        </p:nvSpPr>
        <p:spPr/>
        <p:txBody>
          <a:bodyPr/>
          <a:lstStyle/>
          <a:p>
            <a:fld id="{EFE105FE-96A4-496C-8405-5992BAE112CC}" type="slidenum">
              <a:rPr lang="zh-CN" altLang="en-US" smtClean="0"/>
              <a:t>‹#›</a:t>
            </a:fld>
            <a:endParaRPr lang="zh-CN" altLang="en-US"/>
          </a:p>
        </p:txBody>
      </p:sp>
    </p:spTree>
    <p:extLst>
      <p:ext uri="{BB962C8B-B14F-4D97-AF65-F5344CB8AC3E}">
        <p14:creationId xmlns:p14="http://schemas.microsoft.com/office/powerpoint/2010/main" val="3646871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CB74C-C4B7-469F-8158-288C457A467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446687F-9113-4BF1-BA08-0FA95BE81D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AD1E63F-0224-4083-BF2A-C3A502A3D04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28B0BC1-57A2-4942-9456-6ECC41460E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081C4AA-30C5-4C57-9C4D-D78E207FBFF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F16D6A0-2971-425D-A8DE-899A046CED35}"/>
              </a:ext>
            </a:extLst>
          </p:cNvPr>
          <p:cNvSpPr>
            <a:spLocks noGrp="1"/>
          </p:cNvSpPr>
          <p:nvPr>
            <p:ph type="dt" sz="half" idx="10"/>
          </p:nvPr>
        </p:nvSpPr>
        <p:spPr/>
        <p:txBody>
          <a:bodyPr/>
          <a:lstStyle/>
          <a:p>
            <a:fld id="{3B91E259-7F16-4D48-83DF-5C25E4000C09}" type="datetimeFigureOut">
              <a:rPr lang="zh-CN" altLang="en-US" smtClean="0"/>
              <a:t>2020/12/9</a:t>
            </a:fld>
            <a:endParaRPr lang="zh-CN" altLang="en-US"/>
          </a:p>
        </p:txBody>
      </p:sp>
      <p:sp>
        <p:nvSpPr>
          <p:cNvPr id="8" name="页脚占位符 7">
            <a:extLst>
              <a:ext uri="{FF2B5EF4-FFF2-40B4-BE49-F238E27FC236}">
                <a16:creationId xmlns:a16="http://schemas.microsoft.com/office/drawing/2014/main" id="{E6D7B24F-8F5A-4B9D-A22A-C02C780BC27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7649B84-4304-4311-8969-8D7EE5191292}"/>
              </a:ext>
            </a:extLst>
          </p:cNvPr>
          <p:cNvSpPr>
            <a:spLocks noGrp="1"/>
          </p:cNvSpPr>
          <p:nvPr>
            <p:ph type="sldNum" sz="quarter" idx="12"/>
          </p:nvPr>
        </p:nvSpPr>
        <p:spPr/>
        <p:txBody>
          <a:bodyPr/>
          <a:lstStyle/>
          <a:p>
            <a:fld id="{EFE105FE-96A4-496C-8405-5992BAE112CC}" type="slidenum">
              <a:rPr lang="zh-CN" altLang="en-US" smtClean="0"/>
              <a:t>‹#›</a:t>
            </a:fld>
            <a:endParaRPr lang="zh-CN" altLang="en-US"/>
          </a:p>
        </p:txBody>
      </p:sp>
    </p:spTree>
    <p:extLst>
      <p:ext uri="{BB962C8B-B14F-4D97-AF65-F5344CB8AC3E}">
        <p14:creationId xmlns:p14="http://schemas.microsoft.com/office/powerpoint/2010/main" val="1898537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3AA5A7-0AAA-41AC-9AD2-BDE0D155E28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D98AC9E-479F-4FF7-91C9-2EAC9E856016}"/>
              </a:ext>
            </a:extLst>
          </p:cNvPr>
          <p:cNvSpPr>
            <a:spLocks noGrp="1"/>
          </p:cNvSpPr>
          <p:nvPr>
            <p:ph type="dt" sz="half" idx="10"/>
          </p:nvPr>
        </p:nvSpPr>
        <p:spPr/>
        <p:txBody>
          <a:bodyPr/>
          <a:lstStyle/>
          <a:p>
            <a:fld id="{3B91E259-7F16-4D48-83DF-5C25E4000C09}" type="datetimeFigureOut">
              <a:rPr lang="zh-CN" altLang="en-US" smtClean="0"/>
              <a:t>2020/12/9</a:t>
            </a:fld>
            <a:endParaRPr lang="zh-CN" altLang="en-US"/>
          </a:p>
        </p:txBody>
      </p:sp>
      <p:sp>
        <p:nvSpPr>
          <p:cNvPr id="4" name="页脚占位符 3">
            <a:extLst>
              <a:ext uri="{FF2B5EF4-FFF2-40B4-BE49-F238E27FC236}">
                <a16:creationId xmlns:a16="http://schemas.microsoft.com/office/drawing/2014/main" id="{6D6C9702-14E1-42E1-8EB8-CE4A1CBF5FE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B827ABF-6FBD-4191-A1D5-04F84ED402FC}"/>
              </a:ext>
            </a:extLst>
          </p:cNvPr>
          <p:cNvSpPr>
            <a:spLocks noGrp="1"/>
          </p:cNvSpPr>
          <p:nvPr>
            <p:ph type="sldNum" sz="quarter" idx="12"/>
          </p:nvPr>
        </p:nvSpPr>
        <p:spPr/>
        <p:txBody>
          <a:bodyPr/>
          <a:lstStyle/>
          <a:p>
            <a:fld id="{EFE105FE-96A4-496C-8405-5992BAE112CC}" type="slidenum">
              <a:rPr lang="zh-CN" altLang="en-US" smtClean="0"/>
              <a:t>‹#›</a:t>
            </a:fld>
            <a:endParaRPr lang="zh-CN" altLang="en-US"/>
          </a:p>
        </p:txBody>
      </p:sp>
    </p:spTree>
    <p:extLst>
      <p:ext uri="{BB962C8B-B14F-4D97-AF65-F5344CB8AC3E}">
        <p14:creationId xmlns:p14="http://schemas.microsoft.com/office/powerpoint/2010/main" val="3750873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4020A21-23CC-4594-957A-26BA71528788}"/>
              </a:ext>
            </a:extLst>
          </p:cNvPr>
          <p:cNvSpPr>
            <a:spLocks noGrp="1"/>
          </p:cNvSpPr>
          <p:nvPr>
            <p:ph type="dt" sz="half" idx="10"/>
          </p:nvPr>
        </p:nvSpPr>
        <p:spPr/>
        <p:txBody>
          <a:bodyPr/>
          <a:lstStyle/>
          <a:p>
            <a:fld id="{3B91E259-7F16-4D48-83DF-5C25E4000C09}" type="datetimeFigureOut">
              <a:rPr lang="zh-CN" altLang="en-US" smtClean="0"/>
              <a:t>2020/12/9</a:t>
            </a:fld>
            <a:endParaRPr lang="zh-CN" altLang="en-US"/>
          </a:p>
        </p:txBody>
      </p:sp>
      <p:sp>
        <p:nvSpPr>
          <p:cNvPr id="3" name="页脚占位符 2">
            <a:extLst>
              <a:ext uri="{FF2B5EF4-FFF2-40B4-BE49-F238E27FC236}">
                <a16:creationId xmlns:a16="http://schemas.microsoft.com/office/drawing/2014/main" id="{0CC40160-AC77-4645-BC9A-90E6E031BB9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D23633A-5C9C-4165-B835-A9C713FEBB7E}"/>
              </a:ext>
            </a:extLst>
          </p:cNvPr>
          <p:cNvSpPr>
            <a:spLocks noGrp="1"/>
          </p:cNvSpPr>
          <p:nvPr>
            <p:ph type="sldNum" sz="quarter" idx="12"/>
          </p:nvPr>
        </p:nvSpPr>
        <p:spPr/>
        <p:txBody>
          <a:bodyPr/>
          <a:lstStyle/>
          <a:p>
            <a:fld id="{EFE105FE-96A4-496C-8405-5992BAE112CC}" type="slidenum">
              <a:rPr lang="zh-CN" altLang="en-US" smtClean="0"/>
              <a:t>‹#›</a:t>
            </a:fld>
            <a:endParaRPr lang="zh-CN" altLang="en-US"/>
          </a:p>
        </p:txBody>
      </p:sp>
    </p:spTree>
    <p:extLst>
      <p:ext uri="{BB962C8B-B14F-4D97-AF65-F5344CB8AC3E}">
        <p14:creationId xmlns:p14="http://schemas.microsoft.com/office/powerpoint/2010/main" val="2739213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42B476-39C4-42EF-AC82-274E18CC622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E2EBCA5-9857-4150-91A5-7F7C4E30CD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7C0E464-AEF5-4F99-A005-AC70EAB254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24C9E45-498A-4CB3-8E0B-0F97CE5428AC}"/>
              </a:ext>
            </a:extLst>
          </p:cNvPr>
          <p:cNvSpPr>
            <a:spLocks noGrp="1"/>
          </p:cNvSpPr>
          <p:nvPr>
            <p:ph type="dt" sz="half" idx="10"/>
          </p:nvPr>
        </p:nvSpPr>
        <p:spPr/>
        <p:txBody>
          <a:bodyPr/>
          <a:lstStyle/>
          <a:p>
            <a:fld id="{3B91E259-7F16-4D48-83DF-5C25E4000C09}" type="datetimeFigureOut">
              <a:rPr lang="zh-CN" altLang="en-US" smtClean="0"/>
              <a:t>2020/12/9</a:t>
            </a:fld>
            <a:endParaRPr lang="zh-CN" altLang="en-US"/>
          </a:p>
        </p:txBody>
      </p:sp>
      <p:sp>
        <p:nvSpPr>
          <p:cNvPr id="6" name="页脚占位符 5">
            <a:extLst>
              <a:ext uri="{FF2B5EF4-FFF2-40B4-BE49-F238E27FC236}">
                <a16:creationId xmlns:a16="http://schemas.microsoft.com/office/drawing/2014/main" id="{93E413CD-E086-48BD-8F5E-C4110D10EAE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298DE13-AF82-4653-9671-05D0CE6D9593}"/>
              </a:ext>
            </a:extLst>
          </p:cNvPr>
          <p:cNvSpPr>
            <a:spLocks noGrp="1"/>
          </p:cNvSpPr>
          <p:nvPr>
            <p:ph type="sldNum" sz="quarter" idx="12"/>
          </p:nvPr>
        </p:nvSpPr>
        <p:spPr/>
        <p:txBody>
          <a:bodyPr/>
          <a:lstStyle/>
          <a:p>
            <a:fld id="{EFE105FE-96A4-496C-8405-5992BAE112CC}" type="slidenum">
              <a:rPr lang="zh-CN" altLang="en-US" smtClean="0"/>
              <a:t>‹#›</a:t>
            </a:fld>
            <a:endParaRPr lang="zh-CN" altLang="en-US"/>
          </a:p>
        </p:txBody>
      </p:sp>
    </p:spTree>
    <p:extLst>
      <p:ext uri="{BB962C8B-B14F-4D97-AF65-F5344CB8AC3E}">
        <p14:creationId xmlns:p14="http://schemas.microsoft.com/office/powerpoint/2010/main" val="1772642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BEE676-282D-4D29-A1AE-23FCF69F8AF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35B391E-18C1-4B84-8615-7A5A51A4C3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A1E1405-37DB-4FD0-A21E-FD5E3F6416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296E1FA-2405-4779-8288-E10DB64ABCA6}"/>
              </a:ext>
            </a:extLst>
          </p:cNvPr>
          <p:cNvSpPr>
            <a:spLocks noGrp="1"/>
          </p:cNvSpPr>
          <p:nvPr>
            <p:ph type="dt" sz="half" idx="10"/>
          </p:nvPr>
        </p:nvSpPr>
        <p:spPr/>
        <p:txBody>
          <a:bodyPr/>
          <a:lstStyle/>
          <a:p>
            <a:fld id="{3B91E259-7F16-4D48-83DF-5C25E4000C09}" type="datetimeFigureOut">
              <a:rPr lang="zh-CN" altLang="en-US" smtClean="0"/>
              <a:t>2020/12/9</a:t>
            </a:fld>
            <a:endParaRPr lang="zh-CN" altLang="en-US"/>
          </a:p>
        </p:txBody>
      </p:sp>
      <p:sp>
        <p:nvSpPr>
          <p:cNvPr id="6" name="页脚占位符 5">
            <a:extLst>
              <a:ext uri="{FF2B5EF4-FFF2-40B4-BE49-F238E27FC236}">
                <a16:creationId xmlns:a16="http://schemas.microsoft.com/office/drawing/2014/main" id="{E4F0C039-C409-4B8B-940F-1CA7C1CBD69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DF83038-F94B-4FD4-8EB4-C05ED785085C}"/>
              </a:ext>
            </a:extLst>
          </p:cNvPr>
          <p:cNvSpPr>
            <a:spLocks noGrp="1"/>
          </p:cNvSpPr>
          <p:nvPr>
            <p:ph type="sldNum" sz="quarter" idx="12"/>
          </p:nvPr>
        </p:nvSpPr>
        <p:spPr/>
        <p:txBody>
          <a:bodyPr/>
          <a:lstStyle/>
          <a:p>
            <a:fld id="{EFE105FE-96A4-496C-8405-5992BAE112CC}" type="slidenum">
              <a:rPr lang="zh-CN" altLang="en-US" smtClean="0"/>
              <a:t>‹#›</a:t>
            </a:fld>
            <a:endParaRPr lang="zh-CN" altLang="en-US"/>
          </a:p>
        </p:txBody>
      </p:sp>
    </p:spTree>
    <p:extLst>
      <p:ext uri="{BB962C8B-B14F-4D97-AF65-F5344CB8AC3E}">
        <p14:creationId xmlns:p14="http://schemas.microsoft.com/office/powerpoint/2010/main" val="693336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DF26300-6D5E-4B39-ADF2-22B8009CF7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6BF12CD-8620-4F1E-84EE-C540DDCD62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8385AD8-A8D5-493E-80FA-98D207AF11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91E259-7F16-4D48-83DF-5C25E4000C09}" type="datetimeFigureOut">
              <a:rPr lang="zh-CN" altLang="en-US" smtClean="0"/>
              <a:t>2020/12/9</a:t>
            </a:fld>
            <a:endParaRPr lang="zh-CN" altLang="en-US"/>
          </a:p>
        </p:txBody>
      </p:sp>
      <p:sp>
        <p:nvSpPr>
          <p:cNvPr id="5" name="页脚占位符 4">
            <a:extLst>
              <a:ext uri="{FF2B5EF4-FFF2-40B4-BE49-F238E27FC236}">
                <a16:creationId xmlns:a16="http://schemas.microsoft.com/office/drawing/2014/main" id="{21FFA279-A446-4B35-AAFF-ED08255596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026EEA-8AD0-4151-9BF8-7561E4693A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105FE-96A4-496C-8405-5992BAE112CC}" type="slidenum">
              <a:rPr lang="zh-CN" altLang="en-US" smtClean="0"/>
              <a:t>‹#›</a:t>
            </a:fld>
            <a:endParaRPr lang="zh-CN" altLang="en-US"/>
          </a:p>
        </p:txBody>
      </p:sp>
    </p:spTree>
    <p:extLst>
      <p:ext uri="{BB962C8B-B14F-4D97-AF65-F5344CB8AC3E}">
        <p14:creationId xmlns:p14="http://schemas.microsoft.com/office/powerpoint/2010/main" val="684004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307D9317-7C4B-477D-9FCD-CD5482370328}" type="datetimeFigureOut">
              <a:rPr lang="zh-CN" altLang="en-US"/>
              <a:pPr>
                <a:defRPr/>
              </a:pPr>
              <a:t>2020/12/9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a:defRPr/>
            </a:pPr>
            <a:fld id="{EC0B3BC9-7090-482A-AB63-1945A9C9F1E4}" type="slidenum">
              <a:rPr lang="zh-CN" altLang="en-US"/>
              <a:pPr>
                <a:defRPr/>
              </a:pPr>
              <a:t>‹#›</a:t>
            </a:fld>
            <a:endParaRPr lang="zh-CN" altLang="en-US"/>
          </a:p>
        </p:txBody>
      </p:sp>
    </p:spTree>
    <p:extLst>
      <p:ext uri="{BB962C8B-B14F-4D97-AF65-F5344CB8AC3E}">
        <p14:creationId xmlns:p14="http://schemas.microsoft.com/office/powerpoint/2010/main" val="415200335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80" r:id="rId3"/>
    <p:sldLayoutId id="2147483693" r:id="rId4"/>
  </p:sldLayoutIdLst>
  <p:transition spd="med">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0.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15.xml"/><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15.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15.xml"/><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515938" y="4065867"/>
            <a:ext cx="11160124" cy="707886"/>
          </a:xfrm>
        </p:spPr>
        <p:txBody>
          <a:bodyPr/>
          <a:lstStyle/>
          <a:p>
            <a:r>
              <a:rPr lang="zh-CN" altLang="en-US" dirty="0"/>
              <a:t>关键词提取</a:t>
            </a:r>
          </a:p>
        </p:txBody>
      </p:sp>
      <p:sp>
        <p:nvSpPr>
          <p:cNvPr id="6" name="文本占位符 5"/>
          <p:cNvSpPr>
            <a:spLocks noGrp="1"/>
          </p:cNvSpPr>
          <p:nvPr>
            <p:ph type="body" sz="quarter" idx="16"/>
          </p:nvPr>
        </p:nvSpPr>
        <p:spPr>
          <a:xfrm>
            <a:off x="3154008" y="5336388"/>
            <a:ext cx="5883985" cy="753411"/>
          </a:xfrm>
        </p:spPr>
        <p:txBody>
          <a:bodyPr/>
          <a:lstStyle/>
          <a:p>
            <a:r>
              <a:rPr lang="zh-CN" altLang="en-US" dirty="0"/>
              <a:t>汇报人：林侠侣 徐伊玲 姚翛潇 刘硕 宦紫仪 刘智灏</a:t>
            </a:r>
            <a:endParaRPr lang="en-US" altLang="zh-CN" dirty="0"/>
          </a:p>
          <a:p>
            <a:r>
              <a:rPr lang="zh-CN" altLang="en-US" dirty="0"/>
              <a:t>时间：</a:t>
            </a:r>
            <a:r>
              <a:rPr lang="en-US" altLang="zh-CN" dirty="0"/>
              <a:t>2020/12/10</a:t>
            </a:r>
          </a:p>
        </p:txBody>
      </p:sp>
    </p:spTree>
    <p:extLst>
      <p:ext uri="{BB962C8B-B14F-4D97-AF65-F5344CB8AC3E}">
        <p14:creationId xmlns:p14="http://schemas.microsoft.com/office/powerpoint/2010/main" val="3812825445"/>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a:t>相关技术</a:t>
            </a:r>
            <a:endParaRPr lang="zh-CN" altLang="en-US" dirty="0"/>
          </a:p>
        </p:txBody>
      </p:sp>
      <p:sp>
        <p:nvSpPr>
          <p:cNvPr id="92" name="文本框 91"/>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2</a:t>
            </a:r>
            <a:endParaRPr lang="zh-CN" altLang="en-US" sz="3600" b="1" dirty="0">
              <a:solidFill>
                <a:schemeClr val="bg1"/>
              </a:solidFill>
            </a:endParaRPr>
          </a:p>
        </p:txBody>
      </p:sp>
      <p:grpSp>
        <p:nvGrpSpPr>
          <p:cNvPr id="14" name="组合 13">
            <a:extLst>
              <a:ext uri="{FF2B5EF4-FFF2-40B4-BE49-F238E27FC236}">
                <a16:creationId xmlns:a16="http://schemas.microsoft.com/office/drawing/2014/main" id="{D5B7734F-E077-450B-A2FF-D2175091B1D5}"/>
              </a:ext>
            </a:extLst>
          </p:cNvPr>
          <p:cNvGrpSpPr/>
          <p:nvPr/>
        </p:nvGrpSpPr>
        <p:grpSpPr>
          <a:xfrm>
            <a:off x="678859" y="1290140"/>
            <a:ext cx="1169550" cy="734420"/>
            <a:chOff x="678857" y="1565844"/>
            <a:chExt cx="466340" cy="734420"/>
          </a:xfrm>
        </p:grpSpPr>
        <p:sp>
          <p:nvSpPr>
            <p:cNvPr id="15" name="矩形 14">
              <a:extLst>
                <a:ext uri="{FF2B5EF4-FFF2-40B4-BE49-F238E27FC236}">
                  <a16:creationId xmlns:a16="http://schemas.microsoft.com/office/drawing/2014/main" id="{FC26B133-8DA2-4F2D-9969-DEBDCD45C065}"/>
                </a:ext>
              </a:extLst>
            </p:cNvPr>
            <p:cNvSpPr/>
            <p:nvPr/>
          </p:nvSpPr>
          <p:spPr>
            <a:xfrm>
              <a:off x="678857" y="2197330"/>
              <a:ext cx="354350" cy="1029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zh-CN" altLang="en-US"/>
            </a:p>
          </p:txBody>
        </p:sp>
        <p:sp>
          <p:nvSpPr>
            <p:cNvPr id="16" name="文本框 15">
              <a:extLst>
                <a:ext uri="{FF2B5EF4-FFF2-40B4-BE49-F238E27FC236}">
                  <a16:creationId xmlns:a16="http://schemas.microsoft.com/office/drawing/2014/main" id="{068FFB7D-E0F4-47E3-BB28-972CA32AD955}"/>
                </a:ext>
              </a:extLst>
            </p:cNvPr>
            <p:cNvSpPr txBox="1"/>
            <p:nvPr/>
          </p:nvSpPr>
          <p:spPr>
            <a:xfrm>
              <a:off x="678857" y="1565844"/>
              <a:ext cx="466340" cy="400110"/>
            </a:xfrm>
            <a:prstGeom prst="rect">
              <a:avLst/>
            </a:prstGeom>
            <a:noFill/>
          </p:spPr>
          <p:txBody>
            <a:bodyPr wrap="none" lIns="0" rtlCol="0">
              <a:spAutoFit/>
            </a:bodyPr>
            <a:lstStyle/>
            <a:p>
              <a:pPr eaLnBrk="1"/>
              <a:r>
                <a:rPr lang="zh-CN" altLang="en-US" sz="2000" b="1" spc="100">
                  <a:solidFill>
                    <a:schemeClr val="accent1"/>
                  </a:solidFill>
                </a:rPr>
                <a:t>分词技术</a:t>
              </a:r>
              <a:endParaRPr lang="zh-CN" altLang="en-US" sz="2000" b="1" spc="100" dirty="0">
                <a:solidFill>
                  <a:schemeClr val="accent1"/>
                </a:solidFill>
              </a:endParaRPr>
            </a:p>
          </p:txBody>
        </p:sp>
      </p:grpSp>
      <p:grpSp>
        <p:nvGrpSpPr>
          <p:cNvPr id="18" name="组合 17">
            <a:extLst>
              <a:ext uri="{FF2B5EF4-FFF2-40B4-BE49-F238E27FC236}">
                <a16:creationId xmlns:a16="http://schemas.microsoft.com/office/drawing/2014/main" id="{570ED44F-6DDA-4026-BF1E-3AE23FE2C4DF}"/>
              </a:ext>
            </a:extLst>
          </p:cNvPr>
          <p:cNvGrpSpPr/>
          <p:nvPr/>
        </p:nvGrpSpPr>
        <p:grpSpPr>
          <a:xfrm>
            <a:off x="6531430" y="1290140"/>
            <a:ext cx="2793834" cy="734420"/>
            <a:chOff x="3570285" y="1565844"/>
            <a:chExt cx="1169551" cy="734420"/>
          </a:xfrm>
        </p:grpSpPr>
        <p:sp>
          <p:nvSpPr>
            <p:cNvPr id="19" name="矩形 18">
              <a:extLst>
                <a:ext uri="{FF2B5EF4-FFF2-40B4-BE49-F238E27FC236}">
                  <a16:creationId xmlns:a16="http://schemas.microsoft.com/office/drawing/2014/main" id="{B8BF8C14-CC80-482A-BB93-8088B3D9D920}"/>
                </a:ext>
              </a:extLst>
            </p:cNvPr>
            <p:cNvSpPr/>
            <p:nvPr/>
          </p:nvSpPr>
          <p:spPr>
            <a:xfrm>
              <a:off x="3570285" y="2197330"/>
              <a:ext cx="381789" cy="1029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zh-CN" altLang="en-US"/>
            </a:p>
          </p:txBody>
        </p:sp>
        <p:sp>
          <p:nvSpPr>
            <p:cNvPr id="20" name="文本框 19">
              <a:extLst>
                <a:ext uri="{FF2B5EF4-FFF2-40B4-BE49-F238E27FC236}">
                  <a16:creationId xmlns:a16="http://schemas.microsoft.com/office/drawing/2014/main" id="{FD5E1800-34C6-4292-9BE2-9D609FBF3CF9}"/>
                </a:ext>
              </a:extLst>
            </p:cNvPr>
            <p:cNvSpPr txBox="1"/>
            <p:nvPr/>
          </p:nvSpPr>
          <p:spPr>
            <a:xfrm>
              <a:off x="3570285" y="1565844"/>
              <a:ext cx="1169551" cy="400110"/>
            </a:xfrm>
            <a:prstGeom prst="rect">
              <a:avLst/>
            </a:prstGeom>
            <a:noFill/>
          </p:spPr>
          <p:txBody>
            <a:bodyPr wrap="none" lIns="0" rtlCol="0">
              <a:spAutoFit/>
            </a:bodyPr>
            <a:lstStyle/>
            <a:p>
              <a:pPr eaLnBrk="1"/>
              <a:r>
                <a:rPr lang="zh-CN" altLang="en-US" sz="2000" b="1" spc="100" dirty="0">
                  <a:solidFill>
                    <a:schemeClr val="accent1"/>
                  </a:solidFill>
                </a:rPr>
                <a:t>词性标注</a:t>
              </a:r>
            </a:p>
          </p:txBody>
        </p:sp>
      </p:grpSp>
      <p:sp>
        <p:nvSpPr>
          <p:cNvPr id="2" name="文本框 1">
            <a:extLst>
              <a:ext uri="{FF2B5EF4-FFF2-40B4-BE49-F238E27FC236}">
                <a16:creationId xmlns:a16="http://schemas.microsoft.com/office/drawing/2014/main" id="{54461E39-1BD6-401C-A172-CCD8A964536B}"/>
              </a:ext>
            </a:extLst>
          </p:cNvPr>
          <p:cNvSpPr txBox="1"/>
          <p:nvPr/>
        </p:nvSpPr>
        <p:spPr>
          <a:xfrm>
            <a:off x="6349835" y="2348581"/>
            <a:ext cx="5450279" cy="2862322"/>
          </a:xfrm>
          <a:prstGeom prst="rect">
            <a:avLst/>
          </a:prstGeom>
          <a:noFill/>
        </p:spPr>
        <p:txBody>
          <a:bodyPr wrap="square" rtlCol="0">
            <a:spAutoFit/>
          </a:bodyPr>
          <a:lstStyle/>
          <a:p>
            <a:pPr indent="266700">
              <a:lnSpc>
                <a:spcPct val="150000"/>
              </a:lnSpc>
            </a:pPr>
            <a:r>
              <a:rPr lang="en-US" altLang="zh-CN" sz="1800" kern="100">
                <a:effectLst/>
                <a:ea typeface="宋体" panose="02010600030101010101" pitchFamily="2" charset="-122"/>
                <a:cs typeface="宋体" panose="02010600030101010101" pitchFamily="2" charset="-122"/>
              </a:rPr>
              <a:t>   </a:t>
            </a:r>
            <a:r>
              <a:rPr lang="zh-CN" altLang="zh-CN" sz="1800" kern="100">
                <a:effectLst/>
                <a:ea typeface="宋体" panose="02010600030101010101" pitchFamily="2" charset="-122"/>
                <a:cs typeface="宋体" panose="02010600030101010101" pitchFamily="2" charset="-122"/>
              </a:rPr>
              <a:t>现有的关键词中，绝大多数关键词为</a:t>
            </a:r>
            <a:r>
              <a:rPr lang="zh-CN" altLang="zh-CN" sz="1800" b="1" kern="100">
                <a:effectLst/>
                <a:ea typeface="宋体" panose="02010600030101010101" pitchFamily="2" charset="-122"/>
                <a:cs typeface="宋体" panose="02010600030101010101" pitchFamily="2" charset="-122"/>
              </a:rPr>
              <a:t>名词</a:t>
            </a:r>
            <a:r>
              <a:rPr lang="zh-CN" altLang="zh-CN" sz="1800" kern="100">
                <a:effectLst/>
                <a:ea typeface="宋体" panose="02010600030101010101" pitchFamily="2" charset="-122"/>
                <a:cs typeface="宋体" panose="02010600030101010101" pitchFamily="2" charset="-122"/>
              </a:rPr>
              <a:t>或者</a:t>
            </a:r>
            <a:r>
              <a:rPr lang="zh-CN" altLang="zh-CN" sz="1800" b="1" kern="100">
                <a:effectLst/>
                <a:ea typeface="宋体" panose="02010600030101010101" pitchFamily="2" charset="-122"/>
                <a:cs typeface="宋体" panose="02010600030101010101" pitchFamily="2" charset="-122"/>
              </a:rPr>
              <a:t>动名词</a:t>
            </a:r>
            <a:r>
              <a:rPr lang="zh-CN" altLang="zh-CN" sz="1800" kern="100">
                <a:effectLst/>
                <a:ea typeface="宋体" panose="02010600030101010101" pitchFamily="2" charset="-122"/>
                <a:cs typeface="宋体" panose="02010600030101010101" pitchFamily="2" charset="-122"/>
              </a:rPr>
              <a:t>。一般情况下，名词与其他词性相比更能表达一篇文章的主要思想。</a:t>
            </a:r>
            <a:endParaRPr lang="en-US" altLang="zh-CN" sz="1800" kern="100">
              <a:effectLst/>
              <a:latin typeface="Calibri" panose="020F0502020204030204" pitchFamily="34" charset="0"/>
              <a:ea typeface="宋体" panose="02010600030101010101" pitchFamily="2" charset="-122"/>
              <a:cs typeface="宋体" panose="02010600030101010101" pitchFamily="2" charset="-122"/>
            </a:endParaRPr>
          </a:p>
          <a:p>
            <a:pPr indent="266700" algn="just">
              <a:lnSpc>
                <a:spcPct val="150000"/>
              </a:lnSpc>
            </a:pPr>
            <a:r>
              <a:rPr lang="en-US" altLang="zh-CN" sz="1800" kern="100">
                <a:effectLst/>
                <a:latin typeface="Calibri" panose="020F0502020204030204" pitchFamily="34" charset="0"/>
                <a:ea typeface="宋体" panose="02010600030101010101" pitchFamily="2" charset="-122"/>
                <a:cs typeface="宋体" panose="02010600030101010101" pitchFamily="2" charset="-122"/>
              </a:rPr>
              <a:t>   </a:t>
            </a:r>
            <a:r>
              <a:rPr lang="zh-CN" altLang="zh-CN" sz="1800" kern="100">
                <a:effectLst/>
                <a:latin typeface="Calibri" panose="020F0502020204030204" pitchFamily="34" charset="0"/>
                <a:ea typeface="宋体" panose="02010600030101010101" pitchFamily="2" charset="-122"/>
                <a:cs typeface="宋体" panose="02010600030101010101" pitchFamily="2" charset="-122"/>
              </a:rPr>
              <a:t>目前采用的词性标注方法主要有</a:t>
            </a:r>
            <a:r>
              <a:rPr lang="zh-CN" altLang="zh-CN" sz="1800" b="1" kern="100">
                <a:effectLst/>
                <a:latin typeface="Calibri" panose="020F0502020204030204" pitchFamily="34" charset="0"/>
                <a:ea typeface="宋体" panose="02010600030101010101" pitchFamily="2" charset="-122"/>
                <a:cs typeface="宋体" panose="02010600030101010101" pitchFamily="2" charset="-122"/>
              </a:rPr>
              <a:t>基于统计模型的标注方法、基于规则的标注方法、统计方法与规则方法相结合的方法、基于神经网络的词性标注方法</a:t>
            </a:r>
            <a:r>
              <a:rPr lang="zh-CN" altLang="zh-CN" sz="1800" kern="100">
                <a:effectLst/>
                <a:latin typeface="Calibri" panose="020F0502020204030204" pitchFamily="34" charset="0"/>
                <a:ea typeface="宋体" panose="02010600030101010101" pitchFamily="2" charset="-122"/>
                <a:cs typeface="宋体" panose="02010600030101010101" pitchFamily="2" charset="-122"/>
              </a:rPr>
              <a:t>。</a:t>
            </a:r>
            <a:endParaRPr lang="zh-CN" altLang="zh-CN" sz="1800" kern="10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a:p>
        </p:txBody>
      </p:sp>
      <p:sp>
        <p:nvSpPr>
          <p:cNvPr id="3" name="文本框 2">
            <a:extLst>
              <a:ext uri="{FF2B5EF4-FFF2-40B4-BE49-F238E27FC236}">
                <a16:creationId xmlns:a16="http://schemas.microsoft.com/office/drawing/2014/main" id="{6DDCD104-DD3F-46C4-8814-CA51EB9AFF45}"/>
              </a:ext>
            </a:extLst>
          </p:cNvPr>
          <p:cNvSpPr txBox="1"/>
          <p:nvPr/>
        </p:nvSpPr>
        <p:spPr>
          <a:xfrm>
            <a:off x="678860" y="2348581"/>
            <a:ext cx="5163306" cy="2533386"/>
          </a:xfrm>
          <a:prstGeom prst="rect">
            <a:avLst/>
          </a:prstGeom>
          <a:noFill/>
        </p:spPr>
        <p:txBody>
          <a:bodyPr wrap="square" rtlCol="0">
            <a:spAutoFit/>
          </a:bodyPr>
          <a:lstStyle/>
          <a:p>
            <a:pPr>
              <a:lnSpc>
                <a:spcPct val="150000"/>
              </a:lnSpc>
            </a:pPr>
            <a:r>
              <a:rPr lang="zh-CN" altLang="en-US" sz="1800" kern="100">
                <a:effectLst/>
                <a:ea typeface="宋体" panose="02010600030101010101" pitchFamily="2" charset="-122"/>
                <a:cs typeface="宋体" panose="02010600030101010101" pitchFamily="2" charset="-122"/>
              </a:rPr>
              <a:t>       关键词抽取的</a:t>
            </a:r>
            <a:r>
              <a:rPr lang="zh-CN" altLang="zh-CN" sz="1800" kern="100">
                <a:effectLst/>
                <a:ea typeface="宋体" panose="02010600030101010101" pitchFamily="2" charset="-122"/>
                <a:cs typeface="宋体" panose="02010600030101010101" pitchFamily="2" charset="-122"/>
              </a:rPr>
              <a:t>第二个问题即什么是“词”，汉语文本中的词无天然分隔符</a:t>
            </a:r>
            <a:r>
              <a:rPr lang="zh-CN" altLang="en-US" kern="100">
                <a:ea typeface="宋体" panose="02010600030101010101" pitchFamily="2" charset="-122"/>
                <a:cs typeface="宋体" panose="02010600030101010101" pitchFamily="2" charset="-122"/>
              </a:rPr>
              <a:t>。</a:t>
            </a:r>
            <a:r>
              <a:rPr lang="zh-CN" altLang="zh-CN" sz="1800" kern="100">
                <a:effectLst/>
                <a:latin typeface="Calibri" panose="020F0502020204030204" pitchFamily="34" charset="0"/>
                <a:ea typeface="宋体" panose="02010600030101010101" pitchFamily="2" charset="-122"/>
                <a:cs typeface="宋体" panose="02010600030101010101" pitchFamily="2" charset="-122"/>
              </a:rPr>
              <a:t>现有的分词方法可分为三大类：</a:t>
            </a:r>
            <a:r>
              <a:rPr lang="zh-CN" altLang="zh-CN" sz="1800" b="1" kern="100">
                <a:effectLst/>
                <a:latin typeface="Calibri" panose="020F0502020204030204" pitchFamily="34" charset="0"/>
                <a:ea typeface="宋体" panose="02010600030101010101" pitchFamily="2" charset="-122"/>
                <a:cs typeface="宋体" panose="02010600030101010101" pitchFamily="2" charset="-122"/>
              </a:rPr>
              <a:t>基于字符串匹配的分词方法、基于理解的分词方法和基于统计的分词方法</a:t>
            </a:r>
            <a:r>
              <a:rPr lang="zh-CN" altLang="zh-CN" sz="1800" kern="100">
                <a:effectLst/>
                <a:latin typeface="Calibri" panose="020F0502020204030204" pitchFamily="34" charset="0"/>
                <a:ea typeface="宋体" panose="02010600030101010101" pitchFamily="2" charset="-122"/>
                <a:cs typeface="宋体" panose="02010600030101010101" pitchFamily="2" charset="-122"/>
              </a:rPr>
              <a:t>。</a:t>
            </a:r>
            <a:endParaRPr lang="en-US" altLang="zh-CN" sz="1800" kern="100">
              <a:effectLst/>
              <a:latin typeface="Calibri" panose="020F0502020204030204" pitchFamily="34" charset="0"/>
              <a:ea typeface="宋体" panose="02010600030101010101" pitchFamily="2" charset="-122"/>
              <a:cs typeface="宋体" panose="02010600030101010101" pitchFamily="2" charset="-122"/>
            </a:endParaRPr>
          </a:p>
          <a:p>
            <a:pPr>
              <a:lnSpc>
                <a:spcPct val="150000"/>
              </a:lnSpc>
            </a:pPr>
            <a:r>
              <a:rPr lang="en-US" altLang="zh-CN" kern="100">
                <a:latin typeface="Calibri" panose="020F0502020204030204" pitchFamily="34" charset="0"/>
                <a:ea typeface="宋体" panose="02010600030101010101" pitchFamily="2" charset="-122"/>
                <a:cs typeface="宋体" panose="02010600030101010101" pitchFamily="2" charset="-122"/>
              </a:rPr>
              <a:t>        </a:t>
            </a:r>
            <a:r>
              <a:rPr lang="zh-CN" altLang="zh-CN" kern="100">
                <a:ea typeface="宋体" panose="02010600030101010101" pitchFamily="2" charset="-122"/>
                <a:cs typeface="宋体" panose="02010600030101010101" pitchFamily="2" charset="-122"/>
              </a:rPr>
              <a:t>对于中文而言，中文分词和词性标注的性能对关键词抽取的效果是至关重要的</a:t>
            </a:r>
            <a:r>
              <a:rPr lang="zh-CN" altLang="en-US" sz="1800" kern="100">
                <a:effectLst/>
                <a:ea typeface="宋体" panose="02010600030101010101" pitchFamily="2" charset="-122"/>
                <a:cs typeface="宋体" panose="02010600030101010101" pitchFamily="2" charset="-122"/>
              </a:rPr>
              <a:t>。</a:t>
            </a:r>
            <a:endParaRPr lang="zh-CN" altLang="en-US"/>
          </a:p>
        </p:txBody>
      </p:sp>
    </p:spTree>
    <p:extLst>
      <p:ext uri="{BB962C8B-B14F-4D97-AF65-F5344CB8AC3E}">
        <p14:creationId xmlns:p14="http://schemas.microsoft.com/office/powerpoint/2010/main" val="2704680968"/>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227544" y="4283909"/>
            <a:ext cx="4256581" cy="782043"/>
            <a:chOff x="5181690" y="2820871"/>
            <a:chExt cx="2998455" cy="550893"/>
          </a:xfrm>
        </p:grpSpPr>
        <p:sp>
          <p:nvSpPr>
            <p:cNvPr id="4" name="椭圆 3">
              <a:extLst>
                <a:ext uri="{FF2B5EF4-FFF2-40B4-BE49-F238E27FC236}">
                  <a16:creationId xmlns:a16="http://schemas.microsoft.com/office/drawing/2014/main" id="{4E038620-75A5-4520-8E25-F9C7B2B6904E}"/>
                </a:ext>
              </a:extLst>
            </p:cNvPr>
            <p:cNvSpPr/>
            <p:nvPr/>
          </p:nvSpPr>
          <p:spPr>
            <a:xfrm>
              <a:off x="5181690" y="2820871"/>
              <a:ext cx="550893"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latin typeface="Century Gothic" panose="020B0502020202020204" pitchFamily="34" charset="0"/>
                </a:rPr>
                <a:t>3</a:t>
              </a:r>
              <a:endParaRPr lang="zh-CN" altLang="en-US" sz="4400" dirty="0">
                <a:latin typeface="Century Gothic" panose="020B0502020202020204" pitchFamily="34" charset="0"/>
              </a:endParaRPr>
            </a:p>
          </p:txBody>
        </p:sp>
        <p:sp>
          <p:nvSpPr>
            <p:cNvPr id="8" name="文本框 7">
              <a:extLst>
                <a:ext uri="{FF2B5EF4-FFF2-40B4-BE49-F238E27FC236}">
                  <a16:creationId xmlns:a16="http://schemas.microsoft.com/office/drawing/2014/main" id="{7B507C22-58B8-463E-AFBC-7B1028DAA2A5}"/>
                </a:ext>
              </a:extLst>
            </p:cNvPr>
            <p:cNvSpPr txBox="1"/>
            <p:nvPr/>
          </p:nvSpPr>
          <p:spPr>
            <a:xfrm>
              <a:off x="5988604" y="2888229"/>
              <a:ext cx="2191541" cy="390252"/>
            </a:xfrm>
            <a:prstGeom prst="rect">
              <a:avLst/>
            </a:prstGeom>
            <a:noFill/>
          </p:spPr>
          <p:txBody>
            <a:bodyPr wrap="square" lIns="0" tIns="0" rIns="0" bIns="0" rtlCol="0">
              <a:spAutoFit/>
            </a:bodyPr>
            <a:lstStyle/>
            <a:p>
              <a:r>
                <a:rPr lang="zh-CN" altLang="en-US" sz="3600" b="1" spc="300" dirty="0">
                  <a:latin typeface="+mj-ea"/>
                </a:rPr>
                <a:t>经典算法介绍</a:t>
              </a:r>
              <a:endParaRPr lang="zh-CN" altLang="en-US" sz="3600" b="1" spc="300" dirty="0">
                <a:solidFill>
                  <a:schemeClr val="accent3"/>
                </a:solidFill>
              </a:endParaRPr>
            </a:p>
          </p:txBody>
        </p:sp>
      </p:grpSp>
    </p:spTree>
    <p:extLst>
      <p:ext uri="{BB962C8B-B14F-4D97-AF65-F5344CB8AC3E}">
        <p14:creationId xmlns:p14="http://schemas.microsoft.com/office/powerpoint/2010/main" val="2500292188"/>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en-US" altLang="zh-CN" dirty="0"/>
              <a:t>TF-IDF</a:t>
            </a:r>
            <a:r>
              <a:rPr lang="zh-CN" altLang="en-US" dirty="0"/>
              <a:t>算法</a:t>
            </a:r>
          </a:p>
        </p:txBody>
      </p:sp>
      <p:sp>
        <p:nvSpPr>
          <p:cNvPr id="92" name="文本框 91"/>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703020204020201" pitchFamily="34" charset="-122"/>
              </a:defRPr>
            </a:lvl1pPr>
            <a:lvl2pPr marL="742950" indent="-285750">
              <a:defRPr>
                <a:solidFill>
                  <a:schemeClr val="tx1"/>
                </a:solidFill>
                <a:latin typeface="Century Gothic" panose="020B0502020202020204" pitchFamily="34" charset="0"/>
                <a:ea typeface="微软雅黑" panose="020B0703020204020201" pitchFamily="34" charset="-122"/>
              </a:defRPr>
            </a:lvl2pPr>
            <a:lvl3pPr marL="1143000" indent="-228600">
              <a:defRPr>
                <a:solidFill>
                  <a:schemeClr val="tx1"/>
                </a:solidFill>
                <a:latin typeface="Century Gothic" panose="020B0502020202020204" pitchFamily="34" charset="0"/>
                <a:ea typeface="微软雅黑" panose="020B0703020204020201" pitchFamily="34" charset="-122"/>
              </a:defRPr>
            </a:lvl3pPr>
            <a:lvl4pPr marL="1600200" indent="-228600">
              <a:defRPr>
                <a:solidFill>
                  <a:schemeClr val="tx1"/>
                </a:solidFill>
                <a:latin typeface="Century Gothic" panose="020B0502020202020204" pitchFamily="34" charset="0"/>
                <a:ea typeface="微软雅黑" panose="020B0703020204020201" pitchFamily="34" charset="-122"/>
              </a:defRPr>
            </a:lvl4pPr>
            <a:lvl5pPr marL="2057400" indent="-228600">
              <a:defRPr>
                <a:solidFill>
                  <a:schemeClr val="tx1"/>
                </a:solidFill>
                <a:latin typeface="Century Gothic" panose="020B0502020202020204" pitchFamily="34" charset="0"/>
                <a:ea typeface="微软雅黑" panose="020B0703020204020201"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703020204020201"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703020204020201"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703020204020201"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703020204020201" pitchFamily="34" charset="-122"/>
              </a:defRPr>
            </a:lvl9pPr>
          </a:lstStyle>
          <a:p>
            <a:pPr algn="ctr" eaLnBrk="1" hangingPunct="1">
              <a:defRPr/>
            </a:pPr>
            <a:r>
              <a:rPr lang="en-US" altLang="zh-CN" sz="3600" b="1" dirty="0">
                <a:solidFill>
                  <a:schemeClr val="bg1"/>
                </a:solidFill>
              </a:rPr>
              <a:t>3</a:t>
            </a:r>
            <a:endParaRPr lang="zh-CN" altLang="en-US" sz="3600" b="1" dirty="0">
              <a:solidFill>
                <a:schemeClr val="bg1"/>
              </a:solidFill>
            </a:endParaRPr>
          </a:p>
        </p:txBody>
      </p:sp>
      <p:sp>
        <p:nvSpPr>
          <p:cNvPr id="2" name="文本框 1"/>
          <p:cNvSpPr txBox="1"/>
          <p:nvPr/>
        </p:nvSpPr>
        <p:spPr>
          <a:xfrm>
            <a:off x="718007" y="1249067"/>
            <a:ext cx="9964133" cy="706755"/>
          </a:xfrm>
          <a:prstGeom prst="rect">
            <a:avLst/>
          </a:prstGeom>
          <a:noFill/>
        </p:spPr>
        <p:txBody>
          <a:bodyPr wrap="square" rtlCol="0">
            <a:spAutoFit/>
          </a:bodyPr>
          <a:lstStyle/>
          <a:p>
            <a:r>
              <a:rPr lang="zh-CN" altLang="en-US" sz="2000" dirty="0"/>
              <a:t>考虑词的两个统计信息：词频和逆文档频率</a:t>
            </a:r>
          </a:p>
          <a:p>
            <a:r>
              <a:rPr lang="zh-CN" altLang="en-US" sz="2000" dirty="0"/>
              <a:t>算法设计目标：预测主题的能力越强的词得分越高</a:t>
            </a:r>
          </a:p>
        </p:txBody>
      </p:sp>
      <mc:AlternateContent xmlns:mc="http://schemas.openxmlformats.org/markup-compatibility/2006" xmlns:a14="http://schemas.microsoft.com/office/drawing/2010/main">
        <mc:Choice Requires="a14">
          <p:sp>
            <p:nvSpPr>
              <p:cNvPr id="9" name="文本框 8"/>
              <p:cNvSpPr txBox="1"/>
              <p:nvPr/>
            </p:nvSpPr>
            <p:spPr>
              <a:xfrm>
                <a:off x="1327150" y="4074795"/>
                <a:ext cx="10001250" cy="739775"/>
              </a:xfrm>
              <a:prstGeom prst="rect">
                <a:avLst/>
              </a:prstGeom>
              <a:noFill/>
            </p:spPr>
            <p:txBody>
              <a:bodyPr wrap="square" rtlCol="0">
                <a:spAutoFit/>
              </a:bodyPr>
              <a:lstStyle/>
              <a:p>
                <a:r>
                  <a:rPr lang="en-US" altLang="zh-CN" sz="3600" dirty="0"/>
                  <a:t>TF-IDF    =    </a:t>
                </a:r>
                <a:r>
                  <a:rPr lang="zh-CN" altLang="en-US" sz="3600" dirty="0"/>
                  <a:t>词频</a:t>
                </a:r>
                <a14:m>
                  <m:oMath xmlns:m="http://schemas.openxmlformats.org/officeDocument/2006/math">
                    <m:r>
                      <a:rPr lang="en-US" altLang="zh-CN" sz="3600" i="1" smtClean="0">
                        <a:latin typeface="Cambria Math" panose="02040503050406030204" pitchFamily="18" charset="0"/>
                        <a:ea typeface="Cambria Math" panose="02040503050406030204" pitchFamily="18" charset="0"/>
                      </a:rPr>
                      <m:t>    ×    </m:t>
                    </m:r>
                    <m:r>
                      <a:rPr lang="en-US" altLang="zh-CN" sz="3600" b="0" i="1" smtClean="0">
                        <a:latin typeface="Cambria Math" panose="02040503050406030204" pitchFamily="18" charset="0"/>
                        <a:ea typeface="Cambria Math" panose="02040503050406030204" pitchFamily="18" charset="0"/>
                      </a:rPr>
                      <m:t> </m:t>
                    </m:r>
                  </m:oMath>
                </a14:m>
                <a:r>
                  <a:rPr lang="zh-CN" altLang="en-US" sz="3600" dirty="0"/>
                  <a:t>逆文档频率</a:t>
                </a:r>
              </a:p>
            </p:txBody>
          </p:sp>
        </mc:Choice>
        <mc:Fallback xmlns="">
          <p:sp>
            <p:nvSpPr>
              <p:cNvPr id="9" name="文本框 8"/>
              <p:cNvSpPr txBox="1">
                <a:spLocks noRot="1" noChangeAspect="1" noMove="1" noResize="1" noEditPoints="1" noAdjustHandles="1" noChangeArrowheads="1" noChangeShapeType="1" noTextEdit="1"/>
              </p:cNvSpPr>
              <p:nvPr/>
            </p:nvSpPr>
            <p:spPr>
              <a:xfrm>
                <a:off x="1327150" y="4074795"/>
                <a:ext cx="10001250" cy="739775"/>
              </a:xfrm>
              <a:prstGeom prst="rect">
                <a:avLst/>
              </a:prstGeom>
              <a:blipFill rotWithShape="1">
                <a:blip r:embed="rId3"/>
                <a:stretch>
                  <a:fillRect/>
                </a:stretch>
              </a:blipFill>
            </p:spPr>
            <p:txBody>
              <a:bodyPr/>
              <a:lstStyle/>
              <a:p>
                <a:r>
                  <a:rPr lang="zh-CN" altLang="en-US">
                    <a:noFill/>
                  </a:rPr>
                  <a:t> </a:t>
                </a:r>
              </a:p>
            </p:txBody>
          </p:sp>
        </mc:Fallback>
      </mc:AlternateContent>
      <p:sp>
        <p:nvSpPr>
          <p:cNvPr id="4" name="文本框 3"/>
          <p:cNvSpPr txBox="1"/>
          <p:nvPr/>
        </p:nvSpPr>
        <p:spPr>
          <a:xfrm>
            <a:off x="3199130" y="4827905"/>
            <a:ext cx="2463800" cy="337185"/>
          </a:xfrm>
          <a:prstGeom prst="rect">
            <a:avLst/>
          </a:prstGeom>
          <a:noFill/>
        </p:spPr>
        <p:txBody>
          <a:bodyPr wrap="square" rtlCol="0">
            <a:spAutoFit/>
          </a:bodyPr>
          <a:lstStyle/>
          <a:p>
            <a:r>
              <a:rPr lang="zh-CN" altLang="en-US" sz="1600" dirty="0">
                <a:sym typeface="+mn-ea"/>
              </a:rPr>
              <a:t>（</a:t>
            </a:r>
            <a:r>
              <a:rPr lang="en-US" altLang="zh-CN" sz="1600" dirty="0">
                <a:sym typeface="+mn-ea"/>
              </a:rPr>
              <a:t>TF, Term Frequency</a:t>
            </a:r>
            <a:r>
              <a:rPr lang="zh-CN" altLang="en-US" sz="1600" dirty="0">
                <a:sym typeface="+mn-ea"/>
              </a:rPr>
              <a:t>）</a:t>
            </a:r>
          </a:p>
        </p:txBody>
      </p:sp>
      <p:sp>
        <p:nvSpPr>
          <p:cNvPr id="5" name="文本框 4"/>
          <p:cNvSpPr txBox="1"/>
          <p:nvPr/>
        </p:nvSpPr>
        <p:spPr>
          <a:xfrm>
            <a:off x="5913755" y="4827905"/>
            <a:ext cx="4150360" cy="337185"/>
          </a:xfrm>
          <a:prstGeom prst="rect">
            <a:avLst/>
          </a:prstGeom>
          <a:noFill/>
        </p:spPr>
        <p:txBody>
          <a:bodyPr wrap="square" rtlCol="0">
            <a:spAutoFit/>
          </a:bodyPr>
          <a:lstStyle/>
          <a:p>
            <a:r>
              <a:rPr lang="zh-CN" altLang="en-US" sz="1600" dirty="0">
                <a:sym typeface="+mn-ea"/>
              </a:rPr>
              <a:t>（</a:t>
            </a:r>
            <a:r>
              <a:rPr lang="en-US" altLang="zh-CN" sz="1600" dirty="0">
                <a:sym typeface="+mn-ea"/>
              </a:rPr>
              <a:t>IDF, Inverse Document Frequency</a:t>
            </a:r>
            <a:r>
              <a:rPr lang="zh-CN" altLang="en-US" sz="1600" dirty="0">
                <a:sym typeface="+mn-ea"/>
              </a:rPr>
              <a:t>）</a:t>
            </a:r>
          </a:p>
        </p:txBody>
      </p:sp>
      <mc:AlternateContent xmlns:mc="http://schemas.openxmlformats.org/markup-compatibility/2006" xmlns:a14="http://schemas.microsoft.com/office/drawing/2010/main">
        <mc:Choice Requires="a14">
          <p:sp>
            <p:nvSpPr>
              <p:cNvPr id="8" name="文本框 7"/>
              <p:cNvSpPr txBox="1"/>
              <p:nvPr/>
            </p:nvSpPr>
            <p:spPr>
              <a:xfrm>
                <a:off x="1680782" y="2669794"/>
                <a:ext cx="3833495" cy="685165"/>
              </a:xfrm>
              <a:prstGeom prst="rect">
                <a:avLst/>
              </a:prstGeom>
              <a:noFill/>
            </p:spPr>
            <p:txBody>
              <a:bodyPr wrap="none" rtlCol="0" anchor="t">
                <a:spAutoFit/>
              </a:bodyPr>
              <a:lstStyle/>
              <a:p>
                <a:pPr algn="l"/>
                <a:r>
                  <a:rPr lang="en-US" altLang="zh-CN" sz="2400" i="1">
                    <a:latin typeface="Cambria Math" panose="02040503050406030204" pitchFamily="18" charset="0"/>
                    <a:cs typeface="Cambria Math" panose="02040503050406030204" pitchFamily="18" charset="0"/>
                  </a:rPr>
                  <a:t>TF =  </a:t>
                </a:r>
                <a14:m>
                  <m:oMath xmlns:m="http://schemas.openxmlformats.org/officeDocument/2006/math">
                    <m:f>
                      <m:fPr>
                        <m:ctrlPr>
                          <a:rPr lang="en-US" altLang="zh-CN" sz="2400" i="1">
                            <a:latin typeface="Cambria Math" panose="02040503050406030204" pitchFamily="18" charset="0"/>
                            <a:cs typeface="Cambria Math" panose="02040503050406030204" pitchFamily="18" charset="0"/>
                          </a:rPr>
                        </m:ctrlPr>
                      </m:fPr>
                      <m:num>
                        <m:r>
                          <a:rPr lang="en-US" altLang="zh-CN" sz="2400" i="1">
                            <a:latin typeface="Cambria Math" panose="02040503050406030204" pitchFamily="18" charset="0"/>
                            <a:cs typeface="Cambria Math" panose="02040503050406030204" pitchFamily="18" charset="0"/>
                          </a:rPr>
                          <m:t>在某一类中词条</m:t>
                        </m:r>
                        <m:r>
                          <a:rPr lang="en-US" altLang="zh-CN" sz="2400" i="1">
                            <a:latin typeface="Cambria Math" panose="02040503050406030204" pitchFamily="18" charset="0"/>
                            <a:cs typeface="Cambria Math" panose="02040503050406030204" pitchFamily="18" charset="0"/>
                          </a:rPr>
                          <m:t>𝑤</m:t>
                        </m:r>
                        <m:r>
                          <a:rPr lang="en-US" altLang="zh-CN" sz="2400" i="1">
                            <a:latin typeface="Cambria Math" panose="02040503050406030204" pitchFamily="18" charset="0"/>
                            <a:cs typeface="Cambria Math" panose="02040503050406030204" pitchFamily="18" charset="0"/>
                          </a:rPr>
                          <m:t>出现的次数  </m:t>
                        </m:r>
                      </m:num>
                      <m:den>
                        <m:r>
                          <a:rPr lang="en-US" altLang="zh-CN" sz="2400" i="1">
                            <a:latin typeface="Cambria Math" panose="02040503050406030204" pitchFamily="18" charset="0"/>
                            <a:cs typeface="Cambria Math" panose="02040503050406030204" pitchFamily="18" charset="0"/>
                          </a:rPr>
                          <m:t>该类中所有的词条数目</m:t>
                        </m:r>
                      </m:den>
                    </m:f>
                  </m:oMath>
                </a14:m>
                <a:endParaRPr lang="en-US" altLang="zh-CN" sz="2400" i="1">
                  <a:latin typeface="Cambria Math" panose="02040503050406030204" pitchFamily="18" charset="0"/>
                  <a:cs typeface="Cambria Math" panose="02040503050406030204" pitchFamily="18" charset="0"/>
                </a:endParaRPr>
              </a:p>
            </p:txBody>
          </p:sp>
        </mc:Choice>
        <mc:Fallback xmlns="">
          <p:sp>
            <p:nvSpPr>
              <p:cNvPr id="8" name="文本框 7"/>
              <p:cNvSpPr txBox="1">
                <a:spLocks noRot="1" noChangeAspect="1" noMove="1" noResize="1" noEditPoints="1" noAdjustHandles="1" noChangeArrowheads="1" noChangeShapeType="1" noTextEdit="1"/>
              </p:cNvSpPr>
              <p:nvPr/>
            </p:nvSpPr>
            <p:spPr>
              <a:xfrm>
                <a:off x="1680782" y="2669794"/>
                <a:ext cx="3833495" cy="685165"/>
              </a:xfrm>
              <a:prstGeom prst="rect">
                <a:avLst/>
              </a:prstGeom>
              <a:blipFill rotWithShape="1">
                <a:blip r:embed="rId4"/>
                <a:stretch>
                  <a:fillRect l="-15" t="-37" r="15" b="3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7634542" y="2474849"/>
                <a:ext cx="3693795" cy="702310"/>
              </a:xfrm>
              <a:prstGeom prst="rect">
                <a:avLst/>
              </a:prstGeom>
              <a:noFill/>
            </p:spPr>
            <p:txBody>
              <a:bodyPr wrap="none" rtlCol="0" anchor="t">
                <a:spAutoFit/>
              </a:bodyPr>
              <a:lstStyle/>
              <a:p>
                <a:pPr algn="l"/>
                <a:r>
                  <a:rPr lang="zh-CN" altLang="en-US" sz="2400" i="1">
                    <a:latin typeface="Cambria Math" panose="02040503050406030204" pitchFamily="18" charset="0"/>
                    <a:cs typeface="Cambria Math" panose="02040503050406030204" pitchFamily="18" charset="0"/>
                  </a:rPr>
                  <a:t>IDF=log</a:t>
                </a:r>
                <a14:m>
                  <m:oMath xmlns:m="http://schemas.openxmlformats.org/officeDocument/2006/math">
                    <m:f>
                      <m:fPr>
                        <m:ctrlPr>
                          <a:rPr lang="en-US" altLang="zh-CN" sz="2400" i="1">
                            <a:latin typeface="Cambria Math" panose="02040503050406030204" pitchFamily="18" charset="0"/>
                            <a:cs typeface="Cambria Math" panose="02040503050406030204" pitchFamily="18" charset="0"/>
                          </a:rPr>
                        </m:ctrlPr>
                      </m:fPr>
                      <m:num>
                        <m:r>
                          <a:rPr lang="zh-CN" altLang="en-US" sz="2400" i="1">
                            <a:latin typeface="Cambria Math" panose="02040503050406030204" pitchFamily="18" charset="0"/>
                            <a:cs typeface="Cambria Math" panose="02040503050406030204" pitchFamily="18" charset="0"/>
                            <a:sym typeface="+mn-ea"/>
                          </a:rPr>
                          <m:t>语料库的文档总数</m:t>
                        </m:r>
                      </m:num>
                      <m:den>
                        <m:r>
                          <a:rPr lang="zh-CN" altLang="en-US" sz="2400" i="1">
                            <a:latin typeface="Cambria Math" panose="02040503050406030204" pitchFamily="18" charset="0"/>
                            <a:cs typeface="Cambria Math" panose="02040503050406030204" pitchFamily="18" charset="0"/>
                            <a:sym typeface="+mn-ea"/>
                          </a:rPr>
                          <m:t>(包含词条</m:t>
                        </m:r>
                        <m:r>
                          <a:rPr lang="zh-CN" altLang="en-US" sz="2400" i="1">
                            <a:latin typeface="Cambria Math" panose="02040503050406030204" pitchFamily="18" charset="0"/>
                            <a:cs typeface="Cambria Math" panose="02040503050406030204" pitchFamily="18" charset="0"/>
                            <a:sym typeface="+mn-ea"/>
                          </a:rPr>
                          <m:t>𝑤</m:t>
                        </m:r>
                        <m:r>
                          <a:rPr lang="zh-CN" altLang="en-US" sz="2400" i="1">
                            <a:latin typeface="Cambria Math" panose="02040503050406030204" pitchFamily="18" charset="0"/>
                            <a:cs typeface="Cambria Math" panose="02040503050406030204" pitchFamily="18" charset="0"/>
                            <a:sym typeface="+mn-ea"/>
                          </a:rPr>
                          <m:t>的文档数+1)</m:t>
                        </m:r>
                      </m:den>
                    </m:f>
                  </m:oMath>
                </a14:m>
                <a:endParaRPr lang="en-US" altLang="zh-CN" sz="2400" i="1">
                  <a:latin typeface="Cambria Math" panose="02040503050406030204" pitchFamily="18" charset="0"/>
                  <a:cs typeface="Cambria Math" panose="02040503050406030204" pitchFamily="18" charset="0"/>
                </a:endParaRPr>
              </a:p>
            </p:txBody>
          </p:sp>
        </mc:Choice>
        <mc:Fallback xmlns="">
          <p:sp>
            <p:nvSpPr>
              <p:cNvPr id="13" name="文本框 12"/>
              <p:cNvSpPr txBox="1">
                <a:spLocks noRot="1" noChangeAspect="1" noMove="1" noResize="1" noEditPoints="1" noAdjustHandles="1" noChangeArrowheads="1" noChangeShapeType="1" noTextEdit="1"/>
              </p:cNvSpPr>
              <p:nvPr/>
            </p:nvSpPr>
            <p:spPr>
              <a:xfrm>
                <a:off x="7634542" y="2474849"/>
                <a:ext cx="3693795" cy="702310"/>
              </a:xfrm>
              <a:prstGeom prst="rect">
                <a:avLst/>
              </a:prstGeom>
              <a:blipFill rotWithShape="1">
                <a:blip r:embed="rId5"/>
                <a:stretch>
                  <a:fillRect l="-15" t="-36" r="15" b="36"/>
                </a:stretch>
              </a:blipFill>
            </p:spPr>
            <p:txBody>
              <a:bodyPr/>
              <a:lstStyle/>
              <a:p>
                <a:r>
                  <a:rPr lang="zh-CN" altLang="en-US">
                    <a:noFill/>
                  </a:rPr>
                  <a:t> </a:t>
                </a:r>
              </a:p>
            </p:txBody>
          </p:sp>
        </mc:Fallback>
      </mc:AlternateContent>
      <p:cxnSp>
        <p:nvCxnSpPr>
          <p:cNvPr id="14" name="直接连接符 13"/>
          <p:cNvCxnSpPr/>
          <p:nvPr/>
        </p:nvCxnSpPr>
        <p:spPr>
          <a:xfrm>
            <a:off x="2234565" y="3310890"/>
            <a:ext cx="2280920" cy="792000"/>
          </a:xfrm>
          <a:prstGeom prst="line">
            <a:avLst/>
          </a:prstGeom>
        </p:spPr>
        <p:style>
          <a:lnRef idx="3">
            <a:schemeClr val="dk1"/>
          </a:lnRef>
          <a:fillRef idx="0">
            <a:schemeClr val="dk1"/>
          </a:fillRef>
          <a:effectRef idx="2">
            <a:schemeClr val="dk1"/>
          </a:effectRef>
          <a:fontRef idx="minor">
            <a:schemeClr val="tx1"/>
          </a:fontRef>
        </p:style>
      </p:cxnSp>
      <p:cxnSp>
        <p:nvCxnSpPr>
          <p:cNvPr id="15" name="直接连接符 14"/>
          <p:cNvCxnSpPr/>
          <p:nvPr/>
        </p:nvCxnSpPr>
        <p:spPr>
          <a:xfrm flipH="1">
            <a:off x="6979285" y="3035935"/>
            <a:ext cx="980440" cy="109601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a:t>基于</a:t>
            </a:r>
            <a:r>
              <a:rPr lang="en-US" altLang="zh-CN" dirty="0"/>
              <a:t>LDA</a:t>
            </a:r>
            <a:r>
              <a:rPr lang="zh-CN" altLang="en-US" dirty="0"/>
              <a:t>的主题模型算法</a:t>
            </a:r>
          </a:p>
        </p:txBody>
      </p:sp>
      <p:sp>
        <p:nvSpPr>
          <p:cNvPr id="92" name="文本框 91"/>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703020204020201" pitchFamily="34" charset="-122"/>
              </a:defRPr>
            </a:lvl1pPr>
            <a:lvl2pPr marL="742950" indent="-285750">
              <a:defRPr>
                <a:solidFill>
                  <a:schemeClr val="tx1"/>
                </a:solidFill>
                <a:latin typeface="Century Gothic" panose="020B0502020202020204" pitchFamily="34" charset="0"/>
                <a:ea typeface="微软雅黑" panose="020B0703020204020201" pitchFamily="34" charset="-122"/>
              </a:defRPr>
            </a:lvl2pPr>
            <a:lvl3pPr marL="1143000" indent="-228600">
              <a:defRPr>
                <a:solidFill>
                  <a:schemeClr val="tx1"/>
                </a:solidFill>
                <a:latin typeface="Century Gothic" panose="020B0502020202020204" pitchFamily="34" charset="0"/>
                <a:ea typeface="微软雅黑" panose="020B0703020204020201" pitchFamily="34" charset="-122"/>
              </a:defRPr>
            </a:lvl3pPr>
            <a:lvl4pPr marL="1600200" indent="-228600">
              <a:defRPr>
                <a:solidFill>
                  <a:schemeClr val="tx1"/>
                </a:solidFill>
                <a:latin typeface="Century Gothic" panose="020B0502020202020204" pitchFamily="34" charset="0"/>
                <a:ea typeface="微软雅黑" panose="020B0703020204020201" pitchFamily="34" charset="-122"/>
              </a:defRPr>
            </a:lvl4pPr>
            <a:lvl5pPr marL="2057400" indent="-228600">
              <a:defRPr>
                <a:solidFill>
                  <a:schemeClr val="tx1"/>
                </a:solidFill>
                <a:latin typeface="Century Gothic" panose="020B0502020202020204" pitchFamily="34" charset="0"/>
                <a:ea typeface="微软雅黑" panose="020B0703020204020201"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703020204020201"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703020204020201"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703020204020201"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703020204020201" pitchFamily="34" charset="-122"/>
              </a:defRPr>
            </a:lvl9pPr>
          </a:lstStyle>
          <a:p>
            <a:pPr algn="ctr" eaLnBrk="1" hangingPunct="1">
              <a:defRPr/>
            </a:pPr>
            <a:r>
              <a:rPr lang="en-US" altLang="zh-CN" sz="3600" b="1" dirty="0">
                <a:solidFill>
                  <a:schemeClr val="bg1"/>
                </a:solidFill>
              </a:rPr>
              <a:t>3</a:t>
            </a:r>
            <a:endParaRPr lang="zh-CN" altLang="en-US" sz="3600" b="1" dirty="0">
              <a:solidFill>
                <a:schemeClr val="bg1"/>
              </a:solidFill>
            </a:endParaRPr>
          </a:p>
        </p:txBody>
      </p:sp>
      <mc:AlternateContent xmlns:mc="http://schemas.openxmlformats.org/markup-compatibility/2006" xmlns:a14="http://schemas.microsoft.com/office/drawing/2010/main">
        <mc:Choice Requires="a14">
          <p:sp>
            <p:nvSpPr>
              <p:cNvPr id="5" name="文本框 4"/>
              <p:cNvSpPr txBox="1"/>
              <p:nvPr/>
            </p:nvSpPr>
            <p:spPr>
              <a:xfrm>
                <a:off x="2421827" y="1198499"/>
                <a:ext cx="6760210" cy="523875"/>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cs typeface="Cambria Math" panose="02040503050406030204" pitchFamily="18" charset="0"/>
                        </a:rPr>
                        <m:t>𝑃</m:t>
                      </m:r>
                      <m:r>
                        <a:rPr lang="en-US" altLang="zh-CN" sz="2400" i="1">
                          <a:latin typeface="Cambria Math" panose="02040503050406030204" pitchFamily="18" charset="0"/>
                          <a:cs typeface="Cambria Math" panose="02040503050406030204" pitchFamily="18" charset="0"/>
                        </a:rPr>
                        <m:t>(</m:t>
                      </m:r>
                      <m:r>
                        <a:rPr lang="zh-CN" altLang="en-US" sz="2400" i="1">
                          <a:latin typeface="Cambria Math" panose="02040503050406030204" pitchFamily="18" charset="0"/>
                          <a:ea typeface="宋体" charset="0"/>
                          <a:cs typeface="Cambria Math" panose="02040503050406030204" pitchFamily="18" charset="0"/>
                        </a:rPr>
                        <m:t>词</m:t>
                      </m:r>
                      <m:r>
                        <a:rPr lang="en-US" altLang="zh-CN" sz="2400" i="1">
                          <a:latin typeface="Cambria Math" panose="02040503050406030204" pitchFamily="18" charset="0"/>
                          <a:ea typeface="宋体" charset="0"/>
                          <a:cs typeface="Cambria Math" panose="02040503050406030204" pitchFamily="18" charset="0"/>
                        </a:rPr>
                        <m:t>|</m:t>
                      </m:r>
                      <m:r>
                        <a:rPr lang="zh-CN" altLang="en-US" sz="2400" i="1">
                          <a:latin typeface="Cambria Math" panose="02040503050406030204" pitchFamily="18" charset="0"/>
                          <a:ea typeface="宋体" charset="0"/>
                          <a:cs typeface="Cambria Math" panose="02040503050406030204" pitchFamily="18" charset="0"/>
                        </a:rPr>
                        <m:t>文档</m:t>
                      </m:r>
                      <m:r>
                        <a:rPr lang="en-US" altLang="zh-CN" sz="2400" i="1">
                          <a:latin typeface="Cambria Math" panose="02040503050406030204" pitchFamily="18" charset="0"/>
                          <a:cs typeface="Cambria Math" panose="02040503050406030204" pitchFamily="18" charset="0"/>
                        </a:rPr>
                        <m:t>)  = </m:t>
                      </m:r>
                      <m:nary>
                        <m:naryPr>
                          <m:chr m:val="∑"/>
                          <m:limLoc m:val="undOvr"/>
                          <m:subHide m:val="on"/>
                          <m:supHide m:val="on"/>
                          <m:ctrlPr>
                            <a:rPr lang="en-US" altLang="zh-CN" sz="2400" i="1">
                              <a:latin typeface="Cambria Math" panose="02040503050406030204" pitchFamily="18" charset="0"/>
                              <a:cs typeface="Cambria Math" panose="02040503050406030204" pitchFamily="18" charset="0"/>
                            </a:rPr>
                          </m:ctrlPr>
                        </m:naryPr>
                        <m:sub/>
                        <m:sup/>
                        <m:e>
                          <m:r>
                            <a:rPr lang="en-US" altLang="zh-CN" sz="2400" i="1">
                              <a:latin typeface="Cambria Math" panose="02040503050406030204" pitchFamily="18" charset="0"/>
                              <a:cs typeface="Cambria Math" panose="02040503050406030204" pitchFamily="18" charset="0"/>
                            </a:rPr>
                            <m:t>𝑃</m:t>
                          </m:r>
                          <m:r>
                            <a:rPr lang="en-US" altLang="zh-CN" sz="2400" i="1">
                              <a:latin typeface="Cambria Math" panose="02040503050406030204" pitchFamily="18" charset="0"/>
                              <a:cs typeface="Cambria Math" panose="02040503050406030204" pitchFamily="18" charset="0"/>
                            </a:rPr>
                            <m:t>(</m:t>
                          </m:r>
                          <m:r>
                            <a:rPr lang="zh-CN" altLang="en-US" sz="2400" i="1">
                              <a:latin typeface="Cambria Math" panose="02040503050406030204" pitchFamily="18" charset="0"/>
                              <a:ea typeface="宋体" charset="0"/>
                              <a:cs typeface="Cambria Math" panose="02040503050406030204" pitchFamily="18" charset="0"/>
                            </a:rPr>
                            <m:t>词</m:t>
                          </m:r>
                          <m:r>
                            <a:rPr lang="en-US" altLang="zh-CN" sz="2400" i="1">
                              <a:latin typeface="Cambria Math" panose="02040503050406030204" pitchFamily="18" charset="0"/>
                              <a:ea typeface="宋体" charset="0"/>
                              <a:cs typeface="Cambria Math" panose="02040503050406030204" pitchFamily="18" charset="0"/>
                            </a:rPr>
                            <m:t>|</m:t>
                          </m:r>
                          <m:r>
                            <a:rPr lang="zh-CN" altLang="en-US" sz="2400" i="1">
                              <a:latin typeface="Cambria Math" panose="02040503050406030204" pitchFamily="18" charset="0"/>
                              <a:ea typeface="宋体" charset="0"/>
                              <a:cs typeface="Cambria Math" panose="02040503050406030204" pitchFamily="18" charset="0"/>
                            </a:rPr>
                            <m:t>主题</m:t>
                          </m:r>
                          <m:r>
                            <a:rPr lang="en-US" altLang="zh-CN" sz="2400" i="1">
                              <a:latin typeface="Cambria Math" panose="02040503050406030204" pitchFamily="18" charset="0"/>
                              <a:ea typeface="宋体" charset="0"/>
                              <a:cs typeface="Cambria Math" panose="02040503050406030204" pitchFamily="18" charset="0"/>
                            </a:rPr>
                            <m:t>)×</m:t>
                          </m:r>
                          <m:r>
                            <a:rPr lang="en-US" altLang="zh-CN" sz="2400" i="1">
                              <a:latin typeface="Cambria Math" panose="02040503050406030204" pitchFamily="18" charset="0"/>
                              <a:ea typeface="宋体" charset="0"/>
                              <a:cs typeface="Cambria Math" panose="02040503050406030204" pitchFamily="18" charset="0"/>
                            </a:rPr>
                            <m:t>𝑃</m:t>
                          </m:r>
                          <m:r>
                            <a:rPr lang="en-US" altLang="zh-CN" sz="2400" i="1">
                              <a:latin typeface="Cambria Math" panose="02040503050406030204" pitchFamily="18" charset="0"/>
                              <a:ea typeface="宋体" charset="0"/>
                              <a:cs typeface="Cambria Math" panose="02040503050406030204" pitchFamily="18" charset="0"/>
                            </a:rPr>
                            <m:t>(</m:t>
                          </m:r>
                          <m:r>
                            <a:rPr lang="zh-CN" altLang="en-US" sz="2400" i="1">
                              <a:latin typeface="Cambria Math" panose="02040503050406030204" pitchFamily="18" charset="0"/>
                              <a:ea typeface="宋体" charset="0"/>
                              <a:cs typeface="Cambria Math" panose="02040503050406030204" pitchFamily="18" charset="0"/>
                            </a:rPr>
                            <m:t>主题</m:t>
                          </m:r>
                          <m:r>
                            <a:rPr lang="en-US" altLang="zh-CN" sz="2400" i="1">
                              <a:latin typeface="Cambria Math" panose="02040503050406030204" pitchFamily="18" charset="0"/>
                              <a:ea typeface="宋体" charset="0"/>
                              <a:cs typeface="Cambria Math" panose="02040503050406030204" pitchFamily="18" charset="0"/>
                            </a:rPr>
                            <m:t>|</m:t>
                          </m:r>
                          <m:r>
                            <a:rPr lang="zh-CN" altLang="en-US" sz="2400" i="1">
                              <a:latin typeface="Cambria Math" panose="02040503050406030204" pitchFamily="18" charset="0"/>
                              <a:ea typeface="宋体" charset="0"/>
                              <a:cs typeface="Cambria Math" panose="02040503050406030204" pitchFamily="18" charset="0"/>
                            </a:rPr>
                            <m:t>文档</m:t>
                          </m:r>
                          <m:r>
                            <a:rPr lang="en-US" altLang="zh-CN" sz="2400" i="1">
                              <a:latin typeface="Cambria Math" panose="02040503050406030204" pitchFamily="18" charset="0"/>
                              <a:ea typeface="宋体" charset="0"/>
                              <a:cs typeface="Cambria Math" panose="02040503050406030204" pitchFamily="18" charset="0"/>
                            </a:rPr>
                            <m:t> )</m:t>
                          </m:r>
                        </m:e>
                      </m:nary>
                    </m:oMath>
                  </m:oMathPara>
                </a14:m>
                <a:endParaRPr lang="en-US" altLang="zh-CN" sz="2400" i="1">
                  <a:latin typeface="Cambria Math" panose="02040503050406030204" pitchFamily="18" charset="0"/>
                  <a:ea typeface="宋体" charset="0"/>
                  <a:cs typeface="Cambria Math" panose="02040503050406030204" pitchFamily="18" charset="0"/>
                </a:endParaRPr>
              </a:p>
            </p:txBody>
          </p:sp>
        </mc:Choice>
        <mc:Fallback xmlns="">
          <p:sp>
            <p:nvSpPr>
              <p:cNvPr id="5" name="文本框 4"/>
              <p:cNvSpPr txBox="1">
                <a:spLocks noRot="1" noChangeAspect="1" noMove="1" noResize="1" noEditPoints="1" noAdjustHandles="1" noChangeArrowheads="1" noChangeShapeType="1" noTextEdit="1"/>
              </p:cNvSpPr>
              <p:nvPr/>
            </p:nvSpPr>
            <p:spPr>
              <a:xfrm>
                <a:off x="2421827" y="1198499"/>
                <a:ext cx="6760210" cy="523875"/>
              </a:xfrm>
              <a:prstGeom prst="rect">
                <a:avLst/>
              </a:prstGeom>
              <a:blipFill rotWithShape="1">
                <a:blip r:embed="rId3"/>
                <a:stretch>
                  <a:fillRect l="-8" t="-48" r="8" b="48"/>
                </a:stretch>
              </a:blipFill>
            </p:spPr>
            <p:txBody>
              <a:bodyPr/>
              <a:lstStyle/>
              <a:p>
                <a:r>
                  <a:rPr lang="zh-CN" altLang="en-US">
                    <a:noFill/>
                  </a:rPr>
                  <a:t> </a:t>
                </a:r>
              </a:p>
            </p:txBody>
          </p:sp>
        </mc:Fallback>
      </mc:AlternateContent>
      <p:pic>
        <p:nvPicPr>
          <p:cNvPr id="6" name="图片 5"/>
          <p:cNvPicPr>
            <a:picLocks noChangeAspect="1"/>
          </p:cNvPicPr>
          <p:nvPr/>
        </p:nvPicPr>
        <p:blipFill>
          <a:blip r:embed="rId4"/>
          <a:stretch>
            <a:fillRect/>
          </a:stretch>
        </p:blipFill>
        <p:spPr>
          <a:xfrm>
            <a:off x="720375" y="2153610"/>
            <a:ext cx="4041268" cy="3703542"/>
          </a:xfrm>
          <a:prstGeom prst="rect">
            <a:avLst/>
          </a:prstGeom>
        </p:spPr>
      </p:pic>
      <mc:AlternateContent xmlns:mc="http://schemas.openxmlformats.org/markup-compatibility/2006" xmlns:a14="http://schemas.microsoft.com/office/drawing/2010/main">
        <mc:Choice Requires="a14">
          <p:sp>
            <p:nvSpPr>
              <p:cNvPr id="7" name="文本框 6"/>
              <p:cNvSpPr txBox="1"/>
              <p:nvPr/>
            </p:nvSpPr>
            <p:spPr>
              <a:xfrm>
                <a:off x="5135245" y="1996440"/>
                <a:ext cx="6279515" cy="3663950"/>
              </a:xfrm>
              <a:prstGeom prst="rect">
                <a:avLst/>
              </a:prstGeom>
              <a:noFill/>
            </p:spPr>
            <p:txBody>
              <a:bodyPr wrap="square" rtlCol="0" anchor="t">
                <a:spAutoFit/>
              </a:bodyPr>
              <a:lstStyle/>
              <a:p>
                <a:r>
                  <a:rPr lang="en-US" altLang="zh-CN">
                    <a:latin typeface="Arial" panose="020B0604020202090204" pitchFamily="34" charset="0"/>
                    <a:ea typeface="Songti SC Regular" panose="02010800040101010101" charset="-122"/>
                    <a:cs typeface="Arial" panose="020B0604020202090204" pitchFamily="34" charset="0"/>
                    <a:sym typeface="+mn-ea"/>
                  </a:rPr>
                  <a:t>1</a:t>
                </a:r>
                <a:r>
                  <a:rPr lang="zh-CN" altLang="en-US">
                    <a:latin typeface="Arial" panose="020B0604020202090204" pitchFamily="34" charset="0"/>
                    <a:ea typeface="Songti SC Regular" panose="02010800040101010101" charset="-122"/>
                    <a:cs typeface="Arial" panose="020B0604020202090204" pitchFamily="34" charset="0"/>
                    <a:sym typeface="+mn-ea"/>
                  </a:rPr>
                  <a:t>、α</a:t>
                </a:r>
                <a:r>
                  <a:rPr lang="en-US" altLang="zh-CN">
                    <a:latin typeface="Songti SC Regular" panose="02010800040101010101" charset="-122"/>
                    <a:ea typeface="Songti SC Regular" panose="02010800040101010101" charset="-122"/>
                    <a:cs typeface="Songti SC Regular" panose="02010800040101010101" charset="-122"/>
                  </a:rPr>
                  <a:t>→</a:t>
                </a:r>
                <a14:m>
                  <m:oMath xmlns:m="http://schemas.openxmlformats.org/officeDocument/2006/math">
                    <m:sSub>
                      <m:sSubPr>
                        <m:ctrlPr>
                          <a:rPr lang="en-US" altLang="zh-CN" i="1">
                            <a:latin typeface="Cambria Math" panose="02040503050406030204" pitchFamily="18" charset="0"/>
                            <a:ea typeface="Songti SC Regular" panose="02010800040101010101" charset="-122"/>
                            <a:cs typeface="Cambria Math" panose="02040503050406030204" pitchFamily="18" charset="0"/>
                          </a:rPr>
                        </m:ctrlPr>
                      </m:sSubPr>
                      <m:e>
                        <m:r>
                          <m:rPr>
                            <m:sty m:val="p"/>
                          </m:rPr>
                          <a:rPr lang="en-US" altLang="zh-CN">
                            <a:latin typeface="Cambria Math" panose="02040503050406030204" pitchFamily="18" charset="0"/>
                            <a:ea typeface="Songti SC Regular" panose="02010800040101010101" charset="-122"/>
                            <a:cs typeface="Cambria Math" panose="02040503050406030204" pitchFamily="18" charset="0"/>
                          </a:rPr>
                          <m:t>θ</m:t>
                        </m:r>
                      </m:e>
                      <m:sub>
                        <m:r>
                          <a:rPr lang="en-US" altLang="zh-CN" i="1">
                            <a:latin typeface="Cambria Math" panose="02040503050406030204" pitchFamily="18" charset="0"/>
                            <a:ea typeface="Songti SC Regular" panose="02010800040101010101" charset="-122"/>
                            <a:cs typeface="Cambria Math" panose="02040503050406030204" pitchFamily="18" charset="0"/>
                          </a:rPr>
                          <m:t>𝑚</m:t>
                        </m:r>
                      </m:sub>
                    </m:sSub>
                  </m:oMath>
                </a14:m>
                <a:r>
                  <a:rPr lang="en-US" altLang="zh-CN">
                    <a:latin typeface="Songti SC Regular" panose="02010800040101010101" charset="-122"/>
                    <a:ea typeface="Songti SC Regular" panose="02010800040101010101" charset="-122"/>
                    <a:cs typeface="Songti SC Regular" panose="02010800040101010101" charset="-122"/>
                  </a:rPr>
                  <a:t>→</a:t>
                </a:r>
                <a14:m>
                  <m:oMath xmlns:m="http://schemas.openxmlformats.org/officeDocument/2006/math">
                    <m:sSub>
                      <m:sSubPr>
                        <m:ctrlPr>
                          <a:rPr lang="en-US" altLang="zh-CN" i="1">
                            <a:latin typeface="Cambria Math" panose="02040503050406030204" pitchFamily="18" charset="0"/>
                            <a:ea typeface="Songti SC Regular" panose="02010800040101010101" charset="-122"/>
                            <a:cs typeface="Cambria Math" panose="02040503050406030204" pitchFamily="18" charset="0"/>
                          </a:rPr>
                        </m:ctrlPr>
                      </m:sSubPr>
                      <m:e>
                        <m:r>
                          <a:rPr lang="en-US" altLang="zh-CN" i="1">
                            <a:latin typeface="Cambria Math" panose="02040503050406030204" pitchFamily="18" charset="0"/>
                            <a:ea typeface="Songti SC Regular" panose="02010800040101010101" charset="-122"/>
                            <a:cs typeface="Cambria Math" panose="02040503050406030204" pitchFamily="18" charset="0"/>
                          </a:rPr>
                          <m:t>𝑍</m:t>
                        </m:r>
                      </m:e>
                      <m:sub>
                        <m:r>
                          <m:rPr>
                            <m:sty m:val="p"/>
                          </m:rPr>
                          <a:rPr lang="en-US" altLang="zh-CN">
                            <a:latin typeface="Cambria Math" panose="02040503050406030204" pitchFamily="18" charset="0"/>
                            <a:ea typeface="Songti SC Regular" panose="02010800040101010101" charset="-122"/>
                            <a:cs typeface="Cambria Math" panose="02040503050406030204" pitchFamily="18" charset="0"/>
                          </a:rPr>
                          <m:t>m</m:t>
                        </m:r>
                        <m:r>
                          <a:rPr lang="en-US" altLang="zh-CN">
                            <a:latin typeface="Cambria Math" panose="02040503050406030204" pitchFamily="18" charset="0"/>
                            <a:ea typeface="Songti SC Regular" panose="02010800040101010101" charset="-122"/>
                            <a:cs typeface="Cambria Math" panose="02040503050406030204" pitchFamily="18" charset="0"/>
                          </a:rPr>
                          <m:t>,</m:t>
                        </m:r>
                        <m:r>
                          <m:rPr>
                            <m:sty m:val="p"/>
                          </m:rPr>
                          <a:rPr lang="en-US" altLang="zh-CN">
                            <a:latin typeface="Cambria Math" panose="02040503050406030204" pitchFamily="18" charset="0"/>
                            <a:ea typeface="Songti SC Regular" panose="02010800040101010101" charset="-122"/>
                            <a:cs typeface="Cambria Math" panose="02040503050406030204" pitchFamily="18" charset="0"/>
                          </a:rPr>
                          <m:t>n</m:t>
                        </m:r>
                      </m:sub>
                    </m:sSub>
                  </m:oMath>
                </a14:m>
                <a:r>
                  <a:rPr lang="en-US" altLang="zh-CN">
                    <a:latin typeface="Songti SC Regular" panose="02010800040101010101" charset="-122"/>
                    <a:ea typeface="Songti SC Regular" panose="02010800040101010101" charset="-122"/>
                    <a:cs typeface="Songti SC Regular" panose="02010800040101010101" charset="-122"/>
                  </a:rPr>
                  <a:t>，选取一个参数为</a:t>
                </a:r>
                <a14:m>
                  <m:oMath xmlns:m="http://schemas.openxmlformats.org/officeDocument/2006/math">
                    <m:sSub>
                      <m:sSubPr>
                        <m:ctrlPr>
                          <a:rPr lang="en-US" altLang="zh-CN" i="1">
                            <a:latin typeface="Cambria Math" panose="02040503050406030204" pitchFamily="18" charset="0"/>
                            <a:ea typeface="Songti SC Regular" panose="02010800040101010101" charset="-122"/>
                            <a:cs typeface="Cambria Math" panose="02040503050406030204" pitchFamily="18" charset="0"/>
                          </a:rPr>
                        </m:ctrlPr>
                      </m:sSubPr>
                      <m:e>
                        <m:r>
                          <m:rPr>
                            <m:sty m:val="p"/>
                          </m:rPr>
                          <a:rPr lang="en-US" altLang="zh-CN">
                            <a:latin typeface="Cambria Math" panose="02040503050406030204" pitchFamily="18" charset="0"/>
                            <a:ea typeface="Songti SC Regular" panose="02010800040101010101" charset="-122"/>
                            <a:cs typeface="Cambria Math" panose="02040503050406030204" pitchFamily="18" charset="0"/>
                          </a:rPr>
                          <m:t>θ</m:t>
                        </m:r>
                      </m:e>
                      <m:sub>
                        <m:r>
                          <a:rPr lang="en-US" altLang="zh-CN" i="1">
                            <a:latin typeface="Cambria Math" panose="02040503050406030204" pitchFamily="18" charset="0"/>
                            <a:ea typeface="Songti SC Regular" panose="02010800040101010101" charset="-122"/>
                            <a:cs typeface="Cambria Math" panose="02040503050406030204" pitchFamily="18" charset="0"/>
                          </a:rPr>
                          <m:t>𝑚</m:t>
                        </m:r>
                      </m:sub>
                    </m:sSub>
                  </m:oMath>
                </a14:m>
                <a:r>
                  <a:rPr lang="en-US" altLang="zh-CN">
                    <a:latin typeface="Songti SC Regular" panose="02010800040101010101" charset="-122"/>
                    <a:ea typeface="Songti SC Regular" panose="02010800040101010101" charset="-122"/>
                    <a:cs typeface="Songti SC Regular" panose="02010800040101010101" charset="-122"/>
                  </a:rPr>
                  <a:t>的文档-主题分布，然后对第m篇文档的第n个词的主题，生成</a:t>
                </a:r>
                <a14:m>
                  <m:oMath xmlns:m="http://schemas.openxmlformats.org/officeDocument/2006/math">
                    <m:sSub>
                      <m:sSubPr>
                        <m:ctrlPr>
                          <a:rPr lang="en-US" altLang="zh-CN" i="1">
                            <a:latin typeface="Cambria Math" panose="02040503050406030204" pitchFamily="18" charset="0"/>
                            <a:ea typeface="Songti SC Regular" panose="02010800040101010101" charset="-122"/>
                            <a:cs typeface="Cambria Math" panose="02040503050406030204" pitchFamily="18" charset="0"/>
                          </a:rPr>
                        </m:ctrlPr>
                      </m:sSubPr>
                      <m:e>
                        <m:r>
                          <a:rPr lang="en-US" altLang="zh-CN" i="1">
                            <a:latin typeface="Cambria Math" panose="02040503050406030204" pitchFamily="18" charset="0"/>
                            <a:ea typeface="Songti SC Regular" panose="02010800040101010101" charset="-122"/>
                            <a:cs typeface="Cambria Math" panose="02040503050406030204" pitchFamily="18" charset="0"/>
                          </a:rPr>
                          <m:t>𝑍</m:t>
                        </m:r>
                      </m:e>
                      <m:sub>
                        <m:r>
                          <m:rPr>
                            <m:sty m:val="p"/>
                          </m:rPr>
                          <a:rPr lang="en-US" altLang="zh-CN">
                            <a:latin typeface="Cambria Math" panose="02040503050406030204" pitchFamily="18" charset="0"/>
                            <a:ea typeface="Songti SC Regular" panose="02010800040101010101" charset="-122"/>
                            <a:cs typeface="Cambria Math" panose="02040503050406030204" pitchFamily="18" charset="0"/>
                          </a:rPr>
                          <m:t>m</m:t>
                        </m:r>
                        <m:r>
                          <a:rPr lang="en-US" altLang="zh-CN">
                            <a:latin typeface="Cambria Math" panose="02040503050406030204" pitchFamily="18" charset="0"/>
                            <a:ea typeface="Songti SC Regular" panose="02010800040101010101" charset="-122"/>
                            <a:cs typeface="Cambria Math" panose="02040503050406030204" pitchFamily="18" charset="0"/>
                          </a:rPr>
                          <m:t>,</m:t>
                        </m:r>
                        <m:r>
                          <m:rPr>
                            <m:sty m:val="p"/>
                          </m:rPr>
                          <a:rPr lang="en-US" altLang="zh-CN">
                            <a:latin typeface="Cambria Math" panose="02040503050406030204" pitchFamily="18" charset="0"/>
                            <a:ea typeface="Songti SC Regular" panose="02010800040101010101" charset="-122"/>
                            <a:cs typeface="Cambria Math" panose="02040503050406030204" pitchFamily="18" charset="0"/>
                          </a:rPr>
                          <m:t>n</m:t>
                        </m:r>
                      </m:sub>
                    </m:sSub>
                  </m:oMath>
                </a14:m>
                <a:r>
                  <a:rPr lang="en-US" altLang="zh-CN">
                    <a:latin typeface="Songti SC Regular" panose="02010800040101010101" charset="-122"/>
                    <a:ea typeface="Songti SC Regular" panose="02010800040101010101" charset="-122"/>
                    <a:cs typeface="Songti SC Regular" panose="02010800040101010101" charset="-122"/>
                  </a:rPr>
                  <a:t>的编号。从一个参数为</a:t>
                </a:r>
                <a:r>
                  <a:rPr lang="zh-CN" altLang="en-US">
                    <a:latin typeface="Arial" panose="020B0604020202090204" pitchFamily="34" charset="0"/>
                    <a:ea typeface="Songti SC Regular" panose="02010800040101010101" charset="-122"/>
                    <a:cs typeface="Arial" panose="020B0604020202090204" pitchFamily="34" charset="0"/>
                    <a:sym typeface="+mn-ea"/>
                  </a:rPr>
                  <a:t>α</a:t>
                </a:r>
                <a:r>
                  <a:rPr lang="en-US" altLang="zh-CN">
                    <a:latin typeface="Songti SC Regular" panose="02010800040101010101" charset="-122"/>
                    <a:ea typeface="Songti SC Regular" panose="02010800040101010101" charset="-122"/>
                    <a:cs typeface="Songti SC Regular" panose="02010800040101010101" charset="-122"/>
                  </a:rPr>
                  <a:t>的Dirichlet分布中采样出一个多项分布</a:t>
                </a:r>
                <a14:m>
                  <m:oMath xmlns:m="http://schemas.openxmlformats.org/officeDocument/2006/math">
                    <m:sSub>
                      <m:sSubPr>
                        <m:ctrlPr>
                          <a:rPr lang="en-US" altLang="zh-CN" i="1">
                            <a:latin typeface="Cambria Math" panose="02040503050406030204" pitchFamily="18" charset="0"/>
                            <a:ea typeface="Songti SC Regular" panose="02010800040101010101" charset="-122"/>
                            <a:cs typeface="Cambria Math" panose="02040503050406030204" pitchFamily="18" charset="0"/>
                          </a:rPr>
                        </m:ctrlPr>
                      </m:sSubPr>
                      <m:e>
                        <m:r>
                          <m:rPr>
                            <m:sty m:val="p"/>
                          </m:rPr>
                          <a:rPr lang="en-US" altLang="zh-CN">
                            <a:latin typeface="Cambria Math" panose="02040503050406030204" pitchFamily="18" charset="0"/>
                            <a:ea typeface="Songti SC Regular" panose="02010800040101010101" charset="-122"/>
                            <a:cs typeface="Cambria Math" panose="02040503050406030204" pitchFamily="18" charset="0"/>
                          </a:rPr>
                          <m:t>θ</m:t>
                        </m:r>
                      </m:e>
                      <m:sub>
                        <m:r>
                          <a:rPr lang="en-US" altLang="zh-CN" i="1">
                            <a:latin typeface="Cambria Math" panose="02040503050406030204" pitchFamily="18" charset="0"/>
                            <a:ea typeface="Songti SC Regular" panose="02010800040101010101" charset="-122"/>
                            <a:cs typeface="Cambria Math" panose="02040503050406030204" pitchFamily="18" charset="0"/>
                          </a:rPr>
                          <m:t>𝑚</m:t>
                        </m:r>
                      </m:sub>
                    </m:sSub>
                  </m:oMath>
                </a14:m>
                <a:r>
                  <a:rPr lang="en-US" altLang="zh-CN">
                    <a:latin typeface="Songti SC Regular" panose="02010800040101010101" charset="-122"/>
                    <a:ea typeface="Songti SC Regular" panose="02010800040101010101" charset="-122"/>
                    <a:cs typeface="Songti SC Regular" panose="02010800040101010101" charset="-122"/>
                  </a:rPr>
                  <a:t>，作为该文档在k个主题上的分布；</a:t>
                </a:r>
              </a:p>
              <a:p>
                <a:r>
                  <a:rPr lang="en-US" altLang="zh-CN">
                    <a:latin typeface="Songti SC Regular" panose="02010800040101010101" charset="-122"/>
                    <a:ea typeface="Songti SC Regular" panose="02010800040101010101" charset="-122"/>
                    <a:cs typeface="Songti SC Regular" panose="02010800040101010101" charset="-122"/>
                  </a:rPr>
                  <a:t>2</a:t>
                </a:r>
                <a:r>
                  <a:rPr lang="zh-CN" altLang="en-US">
                    <a:latin typeface="Songti SC Regular" panose="02010800040101010101" charset="-122"/>
                    <a:ea typeface="Songti SC Regular" panose="02010800040101010101" charset="-122"/>
                    <a:cs typeface="Songti SC Regular" panose="02010800040101010101" charset="-122"/>
                  </a:rPr>
                  <a:t>、</a:t>
                </a:r>
                <a:r>
                  <a:rPr lang="zh-CN" altLang="en-US">
                    <a:latin typeface="Arial" panose="020B0604020202090204" pitchFamily="34" charset="0"/>
                    <a:ea typeface="Songti SC Regular" panose="02010800040101010101" charset="-122"/>
                    <a:cs typeface="Arial" panose="020B0604020202090204" pitchFamily="34" charset="0"/>
                    <a:sym typeface="+mn-ea"/>
                  </a:rPr>
                  <a:t>β</a:t>
                </a:r>
                <a:r>
                  <a:rPr lang="en-US" altLang="zh-CN">
                    <a:latin typeface="Songti SC Regular" panose="02010800040101010101" charset="-122"/>
                    <a:ea typeface="Songti SC Regular" panose="02010800040101010101" charset="-122"/>
                    <a:cs typeface="Songti SC Regular" panose="02010800040101010101" charset="-122"/>
                  </a:rPr>
                  <a:t>→</a:t>
                </a:r>
                <a14:m>
                  <m:oMath xmlns:m="http://schemas.openxmlformats.org/officeDocument/2006/math">
                    <m:sSub>
                      <m:sSubPr>
                        <m:ctrlPr>
                          <a:rPr lang="en-US" altLang="zh-CN" i="1">
                            <a:latin typeface="Cambria Math" panose="02040503050406030204" pitchFamily="18" charset="0"/>
                            <a:ea typeface="Songti SC Regular" panose="02010800040101010101" charset="-122"/>
                            <a:cs typeface="Cambria Math" panose="02040503050406030204" pitchFamily="18" charset="0"/>
                          </a:rPr>
                        </m:ctrlPr>
                      </m:sSubPr>
                      <m:e>
                        <m:r>
                          <a:rPr lang="en-US" altLang="zh-CN" i="1">
                            <a:latin typeface="Cambria Math" panose="02040503050406030204" pitchFamily="18" charset="0"/>
                            <a:ea typeface="Songti SC Regular" panose="02010800040101010101" charset="-122"/>
                            <a:cs typeface="Cambria Math" panose="02040503050406030204" pitchFamily="18" charset="0"/>
                          </a:rPr>
                          <m:t>𝜑</m:t>
                        </m:r>
                      </m:e>
                      <m:sub>
                        <m:r>
                          <a:rPr lang="en-US" altLang="zh-CN" i="1">
                            <a:latin typeface="Cambria Math" panose="02040503050406030204" pitchFamily="18" charset="0"/>
                            <a:ea typeface="Songti SC Regular" panose="02010800040101010101" charset="-122"/>
                            <a:cs typeface="Cambria Math" panose="02040503050406030204" pitchFamily="18" charset="0"/>
                          </a:rPr>
                          <m:t>𝑘</m:t>
                        </m:r>
                      </m:sub>
                    </m:sSub>
                  </m:oMath>
                </a14:m>
                <a:r>
                  <a:rPr lang="en-US" altLang="zh-CN">
                    <a:latin typeface="Songti SC Regular" panose="02010800040101010101" charset="-122"/>
                    <a:ea typeface="Songti SC Regular" panose="02010800040101010101" charset="-122"/>
                    <a:cs typeface="Songti SC Regular" panose="02010800040101010101" charset="-122"/>
                  </a:rPr>
                  <a:t>→</a:t>
                </a:r>
                <a14:m>
                  <m:oMath xmlns:m="http://schemas.openxmlformats.org/officeDocument/2006/math">
                    <m:sSub>
                      <m:sSubPr>
                        <m:ctrlPr>
                          <a:rPr lang="en-US" altLang="zh-CN" i="1">
                            <a:latin typeface="Cambria Math" panose="02040503050406030204" pitchFamily="18" charset="0"/>
                            <a:ea typeface="Songti SC Regular" panose="02010800040101010101" charset="-122"/>
                            <a:cs typeface="Cambria Math" panose="02040503050406030204" pitchFamily="18" charset="0"/>
                          </a:rPr>
                        </m:ctrlPr>
                      </m:sSubPr>
                      <m:e>
                        <m:r>
                          <a:rPr lang="en-US" altLang="zh-CN" i="1">
                            <a:latin typeface="Cambria Math" panose="02040503050406030204" pitchFamily="18" charset="0"/>
                            <a:ea typeface="Songti SC Regular" panose="02010800040101010101" charset="-122"/>
                            <a:cs typeface="Cambria Math" panose="02040503050406030204" pitchFamily="18" charset="0"/>
                          </a:rPr>
                          <m:t>𝜔</m:t>
                        </m:r>
                      </m:e>
                      <m:sub>
                        <m:r>
                          <m:rPr>
                            <m:sty m:val="p"/>
                          </m:rPr>
                          <a:rPr lang="en-US" altLang="zh-CN">
                            <a:latin typeface="Cambria Math" panose="02040503050406030204" pitchFamily="18" charset="0"/>
                            <a:ea typeface="Songti SC Regular" panose="02010800040101010101" charset="-122"/>
                            <a:cs typeface="Cambria Math" panose="02040503050406030204" pitchFamily="18" charset="0"/>
                          </a:rPr>
                          <m:t>m</m:t>
                        </m:r>
                        <m:r>
                          <a:rPr lang="en-US" altLang="zh-CN">
                            <a:latin typeface="Cambria Math" panose="02040503050406030204" pitchFamily="18" charset="0"/>
                            <a:ea typeface="Songti SC Regular" panose="02010800040101010101" charset="-122"/>
                            <a:cs typeface="Cambria Math" panose="02040503050406030204" pitchFamily="18" charset="0"/>
                          </a:rPr>
                          <m:t>,</m:t>
                        </m:r>
                        <m:r>
                          <m:rPr>
                            <m:sty m:val="p"/>
                          </m:rPr>
                          <a:rPr lang="en-US" altLang="zh-CN">
                            <a:latin typeface="Cambria Math" panose="02040503050406030204" pitchFamily="18" charset="0"/>
                            <a:ea typeface="Songti SC Regular" panose="02010800040101010101" charset="-122"/>
                            <a:cs typeface="Cambria Math" panose="02040503050406030204" pitchFamily="18" charset="0"/>
                          </a:rPr>
                          <m:t>n</m:t>
                        </m:r>
                      </m:sub>
                    </m:sSub>
                  </m:oMath>
                </a14:m>
                <a:r>
                  <a:rPr lang="en-US" altLang="zh-CN">
                    <a:latin typeface="Songti SC Regular" panose="02010800040101010101" charset="-122"/>
                    <a:ea typeface="Songti SC Regular" panose="02010800040101010101" charset="-122"/>
                    <a:cs typeface="Songti SC Regular" panose="02010800040101010101" charset="-122"/>
                  </a:rPr>
                  <a:t> |k=</a:t>
                </a:r>
                <a14:m>
                  <m:oMath xmlns:m="http://schemas.openxmlformats.org/officeDocument/2006/math">
                    <m:sSub>
                      <m:sSubPr>
                        <m:ctrlPr>
                          <a:rPr lang="en-US" altLang="zh-CN" i="1">
                            <a:latin typeface="Cambria Math" panose="02040503050406030204" pitchFamily="18" charset="0"/>
                            <a:ea typeface="Songti SC Regular" panose="02010800040101010101" charset="-122"/>
                            <a:cs typeface="Cambria Math" panose="02040503050406030204" pitchFamily="18" charset="0"/>
                          </a:rPr>
                        </m:ctrlPr>
                      </m:sSubPr>
                      <m:e>
                        <m:r>
                          <a:rPr lang="en-US" altLang="zh-CN" i="1">
                            <a:latin typeface="Cambria Math" panose="02040503050406030204" pitchFamily="18" charset="0"/>
                            <a:ea typeface="Songti SC Regular" panose="02010800040101010101" charset="-122"/>
                            <a:cs typeface="Cambria Math" panose="02040503050406030204" pitchFamily="18" charset="0"/>
                          </a:rPr>
                          <m:t>𝑍</m:t>
                        </m:r>
                      </m:e>
                      <m:sub>
                        <m:r>
                          <m:rPr>
                            <m:sty m:val="p"/>
                          </m:rPr>
                          <a:rPr lang="en-US" altLang="zh-CN">
                            <a:latin typeface="Cambria Math" panose="02040503050406030204" pitchFamily="18" charset="0"/>
                            <a:ea typeface="Songti SC Regular" panose="02010800040101010101" charset="-122"/>
                            <a:cs typeface="Cambria Math" panose="02040503050406030204" pitchFamily="18" charset="0"/>
                          </a:rPr>
                          <m:t>m</m:t>
                        </m:r>
                        <m:r>
                          <a:rPr lang="en-US" altLang="zh-CN">
                            <a:latin typeface="Cambria Math" panose="02040503050406030204" pitchFamily="18" charset="0"/>
                            <a:ea typeface="Songti SC Regular" panose="02010800040101010101" charset="-122"/>
                            <a:cs typeface="Cambria Math" panose="02040503050406030204" pitchFamily="18" charset="0"/>
                          </a:rPr>
                          <m:t>,</m:t>
                        </m:r>
                        <m:r>
                          <m:rPr>
                            <m:sty m:val="p"/>
                          </m:rPr>
                          <a:rPr lang="en-US" altLang="zh-CN">
                            <a:latin typeface="Cambria Math" panose="02040503050406030204" pitchFamily="18" charset="0"/>
                            <a:ea typeface="Songti SC Regular" panose="02010800040101010101" charset="-122"/>
                            <a:cs typeface="Cambria Math" panose="02040503050406030204" pitchFamily="18" charset="0"/>
                          </a:rPr>
                          <m:t>n</m:t>
                        </m:r>
                      </m:sub>
                    </m:sSub>
                  </m:oMath>
                </a14:m>
                <a:r>
                  <a:rPr lang="en-US" altLang="zh-CN">
                    <a:latin typeface="Songti SC Regular" panose="02010800040101010101" charset="-122"/>
                    <a:ea typeface="Songti SC Regular" panose="02010800040101010101" charset="-122"/>
                    <a:cs typeface="Songti SC Regular" panose="02010800040101010101" charset="-122"/>
                  </a:rPr>
                  <a:t>，生成第m篇文档的第n个词。对该文档中的每个词，根据上步中的</a:t>
                </a:r>
                <a14:m>
                  <m:oMath xmlns:m="http://schemas.openxmlformats.org/officeDocument/2006/math">
                    <m:sSub>
                      <m:sSubPr>
                        <m:ctrlPr>
                          <a:rPr lang="en-US" altLang="zh-CN" i="1">
                            <a:latin typeface="Cambria Math" panose="02040503050406030204" pitchFamily="18" charset="0"/>
                            <a:ea typeface="Songti SC Regular" panose="02010800040101010101" charset="-122"/>
                            <a:cs typeface="Cambria Math" panose="02040503050406030204" pitchFamily="18" charset="0"/>
                          </a:rPr>
                        </m:ctrlPr>
                      </m:sSubPr>
                      <m:e>
                        <m:r>
                          <m:rPr>
                            <m:sty m:val="p"/>
                          </m:rPr>
                          <a:rPr lang="en-US" altLang="zh-CN">
                            <a:latin typeface="Cambria Math" panose="02040503050406030204" pitchFamily="18" charset="0"/>
                            <a:ea typeface="Songti SC Regular" panose="02010800040101010101" charset="-122"/>
                            <a:cs typeface="Cambria Math" panose="02040503050406030204" pitchFamily="18" charset="0"/>
                          </a:rPr>
                          <m:t>θ</m:t>
                        </m:r>
                      </m:e>
                      <m:sub>
                        <m:r>
                          <a:rPr lang="en-US" altLang="zh-CN" i="1">
                            <a:latin typeface="Cambria Math" panose="02040503050406030204" pitchFamily="18" charset="0"/>
                            <a:ea typeface="Songti SC Regular" panose="02010800040101010101" charset="-122"/>
                            <a:cs typeface="Cambria Math" panose="02040503050406030204" pitchFamily="18" charset="0"/>
                          </a:rPr>
                          <m:t>𝑚</m:t>
                        </m:r>
                      </m:sub>
                    </m:sSub>
                  </m:oMath>
                </a14:m>
                <a:r>
                  <a:rPr lang="en-US" altLang="zh-CN">
                    <a:latin typeface="Songti SC Regular" panose="02010800040101010101" charset="-122"/>
                    <a:ea typeface="Songti SC Regular" panose="02010800040101010101" charset="-122"/>
                    <a:cs typeface="Songti SC Regular" panose="02010800040101010101" charset="-122"/>
                  </a:rPr>
                  <a:t>分布，采样出一个主题编号，然后根据主题-词分布对应参数为</a:t>
                </a:r>
                <a:r>
                  <a:rPr lang="zh-CN" altLang="en-US">
                    <a:latin typeface="Arial" panose="020B0604020202090204" pitchFamily="34" charset="0"/>
                    <a:ea typeface="Songti SC Regular" panose="02010800040101010101" charset="-122"/>
                    <a:cs typeface="Arial" panose="020B0604020202090204" pitchFamily="34" charset="0"/>
                    <a:sym typeface="+mn-ea"/>
                  </a:rPr>
                  <a:t>β</a:t>
                </a:r>
                <a:r>
                  <a:rPr lang="en-US" altLang="zh-CN">
                    <a:latin typeface="Songti SC Regular" panose="02010800040101010101" charset="-122"/>
                    <a:ea typeface="Songti SC Regular" panose="02010800040101010101" charset="-122"/>
                    <a:cs typeface="Songti SC Regular" panose="02010800040101010101" charset="-122"/>
                  </a:rPr>
                  <a:t>的Dirichlet分布中采样出一个多项分布，作为该主题下词的分布。</a:t>
                </a:r>
              </a:p>
              <a:p>
                <a:endParaRPr lang="zh-CN" altLang="en-US">
                  <a:latin typeface="Songti SC Regular" panose="02010800040101010101" charset="-122"/>
                  <a:ea typeface="Songti SC Regular" panose="02010800040101010101" charset="-122"/>
                  <a:cs typeface="Songti SC Regular" panose="02010800040101010101" charset="-122"/>
                </a:endParaRPr>
              </a:p>
              <a:p>
                <a:r>
                  <a:rPr lang="zh-CN" altLang="en-US">
                    <a:latin typeface="Songti SC Regular" panose="02010800040101010101" charset="-122"/>
                    <a:ea typeface="Songti SC Regular" panose="02010800040101010101" charset="-122"/>
                    <a:cs typeface="Songti SC Regular" panose="02010800040101010101" charset="-122"/>
                  </a:rPr>
                  <a:t>其中，参数</a:t>
                </a:r>
                <a:r>
                  <a:rPr lang="zh-CN" altLang="en-US">
                    <a:latin typeface="Arial" panose="020B0604020202090204" pitchFamily="34" charset="0"/>
                    <a:ea typeface="Songti SC Regular" panose="02010800040101010101" charset="-122"/>
                    <a:cs typeface="Arial" panose="020B0604020202090204" pitchFamily="34" charset="0"/>
                    <a:sym typeface="+mn-ea"/>
                  </a:rPr>
                  <a:t>α</a:t>
                </a:r>
                <a:r>
                  <a:rPr lang="zh-CN" altLang="en-US">
                    <a:latin typeface="Songti SC Regular" panose="02010800040101010101" charset="-122"/>
                    <a:ea typeface="Songti SC Regular" panose="02010800040101010101" charset="-122"/>
                    <a:cs typeface="Songti SC Regular" panose="02010800040101010101" charset="-122"/>
                  </a:rPr>
                  <a:t>和</a:t>
                </a:r>
                <a:r>
                  <a:rPr lang="zh-CN" altLang="en-US">
                    <a:latin typeface="Arial" panose="020B0604020202090204" pitchFamily="34" charset="0"/>
                    <a:ea typeface="Songti SC Regular" panose="02010800040101010101" charset="-122"/>
                    <a:cs typeface="Arial" panose="020B0604020202090204" pitchFamily="34" charset="0"/>
                    <a:sym typeface="+mn-ea"/>
                  </a:rPr>
                  <a:t>β</a:t>
                </a:r>
                <a:r>
                  <a:rPr lang="zh-CN" altLang="en-US">
                    <a:latin typeface="Songti SC Regular" panose="02010800040101010101" charset="-122"/>
                    <a:ea typeface="Songti SC Regular" panose="02010800040101010101" charset="-122"/>
                    <a:cs typeface="Songti SC Regular" panose="02010800040101010101" charset="-122"/>
                  </a:rPr>
                  <a:t>是由经验给出的，</a:t>
                </a:r>
                <a14:m>
                  <m:oMath xmlns:m="http://schemas.openxmlformats.org/officeDocument/2006/math">
                    <m:sSub>
                      <m:sSubPr>
                        <m:ctrlPr>
                          <a:rPr lang="en-US" altLang="zh-CN" i="1">
                            <a:latin typeface="Cambria Math" panose="02040503050406030204" pitchFamily="18" charset="0"/>
                            <a:ea typeface="Songti SC Regular" panose="02010800040101010101" charset="-122"/>
                            <a:cs typeface="Cambria Math" panose="02040503050406030204" pitchFamily="18" charset="0"/>
                          </a:rPr>
                        </m:ctrlPr>
                      </m:sSubPr>
                      <m:e>
                        <m:r>
                          <a:rPr lang="en-US" altLang="zh-CN" i="1">
                            <a:latin typeface="Cambria Math" panose="02040503050406030204" pitchFamily="18" charset="0"/>
                            <a:ea typeface="Songti SC Regular" panose="02010800040101010101" charset="-122"/>
                            <a:cs typeface="Cambria Math" panose="02040503050406030204" pitchFamily="18" charset="0"/>
                          </a:rPr>
                          <m:t>𝑍</m:t>
                        </m:r>
                      </m:e>
                      <m:sub>
                        <m:r>
                          <m:rPr>
                            <m:sty m:val="p"/>
                          </m:rPr>
                          <a:rPr lang="en-US" altLang="zh-CN">
                            <a:latin typeface="Cambria Math" panose="02040503050406030204" pitchFamily="18" charset="0"/>
                            <a:ea typeface="Songti SC Regular" panose="02010800040101010101" charset="-122"/>
                            <a:cs typeface="Cambria Math" panose="02040503050406030204" pitchFamily="18" charset="0"/>
                          </a:rPr>
                          <m:t>m</m:t>
                        </m:r>
                        <m:r>
                          <a:rPr lang="en-US" altLang="zh-CN">
                            <a:latin typeface="Cambria Math" panose="02040503050406030204" pitchFamily="18" charset="0"/>
                            <a:ea typeface="Songti SC Regular" panose="02010800040101010101" charset="-122"/>
                            <a:cs typeface="Cambria Math" panose="02040503050406030204" pitchFamily="18" charset="0"/>
                          </a:rPr>
                          <m:t>,</m:t>
                        </m:r>
                        <m:r>
                          <m:rPr>
                            <m:sty m:val="p"/>
                          </m:rPr>
                          <a:rPr lang="en-US" altLang="zh-CN">
                            <a:latin typeface="Cambria Math" panose="02040503050406030204" pitchFamily="18" charset="0"/>
                            <a:ea typeface="Songti SC Regular" panose="02010800040101010101" charset="-122"/>
                            <a:cs typeface="Cambria Math" panose="02040503050406030204" pitchFamily="18" charset="0"/>
                          </a:rPr>
                          <m:t>n</m:t>
                        </m:r>
                      </m:sub>
                    </m:sSub>
                  </m:oMath>
                </a14:m>
                <a:r>
                  <a:rPr lang="zh-CN" altLang="en-US">
                    <a:latin typeface="Songti SC Regular" panose="02010800040101010101" charset="-122"/>
                    <a:ea typeface="Songti SC Regular" panose="02010800040101010101" charset="-122"/>
                    <a:cs typeface="Songti SC Regular" panose="02010800040101010101" charset="-122"/>
                  </a:rPr>
                  <a:t>，</a:t>
                </a:r>
                <a14:m>
                  <m:oMath xmlns:m="http://schemas.openxmlformats.org/officeDocument/2006/math">
                    <m:sSub>
                      <m:sSubPr>
                        <m:ctrlPr>
                          <a:rPr lang="en-US" altLang="zh-CN" i="1">
                            <a:latin typeface="Cambria Math" panose="02040503050406030204" pitchFamily="18" charset="0"/>
                            <a:ea typeface="Songti SC Regular" panose="02010800040101010101" charset="-122"/>
                            <a:cs typeface="Cambria Math" panose="02040503050406030204" pitchFamily="18" charset="0"/>
                          </a:rPr>
                        </m:ctrlPr>
                      </m:sSubPr>
                      <m:e>
                        <m:r>
                          <m:rPr>
                            <m:sty m:val="p"/>
                          </m:rPr>
                          <a:rPr lang="en-US" altLang="zh-CN">
                            <a:latin typeface="Cambria Math" panose="02040503050406030204" pitchFamily="18" charset="0"/>
                            <a:ea typeface="Songti SC Regular" panose="02010800040101010101" charset="-122"/>
                            <a:cs typeface="Cambria Math" panose="02040503050406030204" pitchFamily="18" charset="0"/>
                          </a:rPr>
                          <m:t>θ</m:t>
                        </m:r>
                      </m:e>
                      <m:sub>
                        <m:r>
                          <a:rPr lang="en-US" altLang="zh-CN" i="1">
                            <a:latin typeface="Cambria Math" panose="02040503050406030204" pitchFamily="18" charset="0"/>
                            <a:ea typeface="Songti SC Regular" panose="02010800040101010101" charset="-122"/>
                            <a:cs typeface="Cambria Math" panose="02040503050406030204" pitchFamily="18" charset="0"/>
                          </a:rPr>
                          <m:t>𝑚</m:t>
                        </m:r>
                      </m:sub>
                    </m:sSub>
                  </m:oMath>
                </a14:m>
                <a:r>
                  <a:rPr lang="zh-CN" altLang="en-US">
                    <a:latin typeface="Songti SC Regular" panose="02010800040101010101" charset="-122"/>
                    <a:ea typeface="Songti SC Regular" panose="02010800040101010101" charset="-122"/>
                    <a:cs typeface="Songti SC Regular" panose="02010800040101010101" charset="-122"/>
                  </a:rPr>
                  <a:t>，</a:t>
                </a:r>
                <a14:m>
                  <m:oMath xmlns:m="http://schemas.openxmlformats.org/officeDocument/2006/math">
                    <m:sSub>
                      <m:sSubPr>
                        <m:ctrlPr>
                          <a:rPr lang="en-US" altLang="zh-CN" i="1">
                            <a:latin typeface="Cambria Math" panose="02040503050406030204" pitchFamily="18" charset="0"/>
                            <a:ea typeface="Songti SC Regular" panose="02010800040101010101" charset="-122"/>
                            <a:cs typeface="Cambria Math" panose="02040503050406030204" pitchFamily="18" charset="0"/>
                          </a:rPr>
                        </m:ctrlPr>
                      </m:sSubPr>
                      <m:e>
                        <m:r>
                          <a:rPr lang="en-US" altLang="zh-CN" i="1">
                            <a:latin typeface="Cambria Math" panose="02040503050406030204" pitchFamily="18" charset="0"/>
                            <a:ea typeface="Songti SC Regular" panose="02010800040101010101" charset="-122"/>
                            <a:cs typeface="Cambria Math" panose="02040503050406030204" pitchFamily="18" charset="0"/>
                          </a:rPr>
                          <m:t>𝜑</m:t>
                        </m:r>
                      </m:e>
                      <m:sub>
                        <m:r>
                          <a:rPr lang="en-US" altLang="zh-CN" i="1">
                            <a:latin typeface="Cambria Math" panose="02040503050406030204" pitchFamily="18" charset="0"/>
                            <a:ea typeface="Songti SC Regular" panose="02010800040101010101" charset="-122"/>
                            <a:cs typeface="Cambria Math" panose="02040503050406030204" pitchFamily="18" charset="0"/>
                          </a:rPr>
                          <m:t>𝑘</m:t>
                        </m:r>
                      </m:sub>
                    </m:sSub>
                  </m:oMath>
                </a14:m>
                <a:r>
                  <a:rPr lang="zh-CN" altLang="en-US">
                    <a:latin typeface="Songti SC Regular" panose="02010800040101010101" charset="-122"/>
                    <a:ea typeface="Songti SC Regular" panose="02010800040101010101" charset="-122"/>
                    <a:cs typeface="Songti SC Regular" panose="02010800040101010101" charset="-122"/>
                  </a:rPr>
                  <a:t>是隐含变量；</a:t>
                </a:r>
              </a:p>
              <a:p>
                <a:r>
                  <a:rPr lang="zh-CN" altLang="en-US">
                    <a:latin typeface="Arial" panose="020B0604020202090204" pitchFamily="34" charset="0"/>
                    <a:ea typeface="Songti SC Regular" panose="02010800040101010101" charset="-122"/>
                    <a:cs typeface="Arial" panose="020B0604020202090204" pitchFamily="34" charset="0"/>
                    <a:sym typeface="+mn-ea"/>
                  </a:rPr>
                  <a:t>β</a:t>
                </a:r>
                <a:r>
                  <a:rPr lang="zh-CN" altLang="en-US">
                    <a:latin typeface="Songti SC Regular" panose="02010800040101010101" charset="-122"/>
                    <a:ea typeface="Songti SC Regular" panose="02010800040101010101" charset="-122"/>
                    <a:cs typeface="Songti SC Regular" panose="02010800040101010101" charset="-122"/>
                  </a:rPr>
                  <a:t>分布是二项式分布的共轭先验概率分布；</a:t>
                </a:r>
              </a:p>
              <a:p>
                <a:r>
                  <a:rPr lang="zh-CN" altLang="en-US">
                    <a:latin typeface="Songti SC Regular" panose="02010800040101010101" charset="-122"/>
                    <a:ea typeface="Songti SC Regular" panose="02010800040101010101" charset="-122"/>
                    <a:cs typeface="Songti SC Regular" panose="02010800040101010101" charset="-122"/>
                  </a:rPr>
                  <a:t>Dirichlet分布是多项式分布的共轭先验概率分布</a:t>
                </a:r>
              </a:p>
            </p:txBody>
          </p:sp>
        </mc:Choice>
        <mc:Fallback xmlns="">
          <p:sp>
            <p:nvSpPr>
              <p:cNvPr id="7" name="文本框 6"/>
              <p:cNvSpPr txBox="1">
                <a:spLocks noRot="1" noChangeAspect="1" noMove="1" noResize="1" noEditPoints="1" noAdjustHandles="1" noChangeArrowheads="1" noChangeShapeType="1" noTextEdit="1"/>
              </p:cNvSpPr>
              <p:nvPr/>
            </p:nvSpPr>
            <p:spPr>
              <a:xfrm>
                <a:off x="5135245" y="1996440"/>
                <a:ext cx="6279515" cy="3663950"/>
              </a:xfrm>
              <a:prstGeom prst="rect">
                <a:avLst/>
              </a:prstGeom>
              <a:blipFill rotWithShape="1">
                <a:blip r:embed="rId5"/>
                <a:stretch>
                  <a:fillRect/>
                </a:stretch>
              </a:blipFill>
            </p:spPr>
            <p:txBody>
              <a:bodyPr/>
              <a:lstStyle/>
              <a:p>
                <a:r>
                  <a:rPr lang="zh-CN" altLang="en-US">
                    <a:noFill/>
                  </a:rPr>
                  <a:t> </a:t>
                </a:r>
              </a:p>
            </p:txBody>
          </p:sp>
        </mc:Fallback>
      </mc:AlternateContent>
    </p:spTree>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en-US" altLang="zh-CN" dirty="0"/>
              <a:t>Text-Rank</a:t>
            </a:r>
            <a:r>
              <a:rPr lang="zh-CN" altLang="en-US" dirty="0"/>
              <a:t>算法</a:t>
            </a:r>
          </a:p>
        </p:txBody>
      </p:sp>
      <p:sp>
        <p:nvSpPr>
          <p:cNvPr id="92" name="文本框 91"/>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703020204020201" pitchFamily="34" charset="-122"/>
              </a:defRPr>
            </a:lvl1pPr>
            <a:lvl2pPr marL="742950" indent="-285750">
              <a:defRPr>
                <a:solidFill>
                  <a:schemeClr val="tx1"/>
                </a:solidFill>
                <a:latin typeface="Century Gothic" panose="020B0502020202020204" pitchFamily="34" charset="0"/>
                <a:ea typeface="微软雅黑" panose="020B0703020204020201" pitchFamily="34" charset="-122"/>
              </a:defRPr>
            </a:lvl2pPr>
            <a:lvl3pPr marL="1143000" indent="-228600">
              <a:defRPr>
                <a:solidFill>
                  <a:schemeClr val="tx1"/>
                </a:solidFill>
                <a:latin typeface="Century Gothic" panose="020B0502020202020204" pitchFamily="34" charset="0"/>
                <a:ea typeface="微软雅黑" panose="020B0703020204020201" pitchFamily="34" charset="-122"/>
              </a:defRPr>
            </a:lvl3pPr>
            <a:lvl4pPr marL="1600200" indent="-228600">
              <a:defRPr>
                <a:solidFill>
                  <a:schemeClr val="tx1"/>
                </a:solidFill>
                <a:latin typeface="Century Gothic" panose="020B0502020202020204" pitchFamily="34" charset="0"/>
                <a:ea typeface="微软雅黑" panose="020B0703020204020201" pitchFamily="34" charset="-122"/>
              </a:defRPr>
            </a:lvl4pPr>
            <a:lvl5pPr marL="2057400" indent="-228600">
              <a:defRPr>
                <a:solidFill>
                  <a:schemeClr val="tx1"/>
                </a:solidFill>
                <a:latin typeface="Century Gothic" panose="020B0502020202020204" pitchFamily="34" charset="0"/>
                <a:ea typeface="微软雅黑" panose="020B0703020204020201"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703020204020201"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703020204020201"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703020204020201"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703020204020201" pitchFamily="34" charset="-122"/>
              </a:defRPr>
            </a:lvl9pPr>
          </a:lstStyle>
          <a:p>
            <a:pPr algn="ctr" eaLnBrk="1" hangingPunct="1">
              <a:defRPr/>
            </a:pPr>
            <a:r>
              <a:rPr lang="en-US" altLang="zh-CN" sz="3600" b="1" dirty="0">
                <a:solidFill>
                  <a:schemeClr val="bg1"/>
                </a:solidFill>
              </a:rPr>
              <a:t>3</a:t>
            </a:r>
            <a:endParaRPr lang="zh-CN" altLang="en-US" sz="3600" b="1" dirty="0">
              <a:solidFill>
                <a:schemeClr val="bg1"/>
              </a:solidFill>
            </a:endParaRPr>
          </a:p>
        </p:txBody>
      </p:sp>
      <p:sp>
        <p:nvSpPr>
          <p:cNvPr id="2" name="文本框 1"/>
          <p:cNvSpPr txBox="1"/>
          <p:nvPr/>
        </p:nvSpPr>
        <p:spPr>
          <a:xfrm>
            <a:off x="842251" y="1120676"/>
            <a:ext cx="9964133" cy="3907790"/>
          </a:xfrm>
          <a:prstGeom prst="rect">
            <a:avLst/>
          </a:prstGeom>
          <a:noFill/>
        </p:spPr>
        <p:txBody>
          <a:bodyPr wrap="square" rtlCol="0">
            <a:spAutoFit/>
          </a:bodyPr>
          <a:lstStyle/>
          <a:p>
            <a:r>
              <a:rPr lang="en-US" altLang="zh-CN" sz="2800" dirty="0">
                <a:latin typeface="+mn-ea"/>
              </a:rPr>
              <a:t>PageRank</a:t>
            </a:r>
            <a:r>
              <a:rPr lang="zh-CN" altLang="en-US" sz="2000" dirty="0">
                <a:latin typeface="+mn-ea"/>
              </a:rPr>
              <a:t>：</a:t>
            </a:r>
          </a:p>
          <a:p>
            <a:endParaRPr lang="zh-CN" altLang="en-US" sz="2000" dirty="0">
              <a:latin typeface="+mn-ea"/>
            </a:endParaRPr>
          </a:p>
          <a:p>
            <a:endParaRPr lang="zh-CN" altLang="en-US" sz="2000" dirty="0">
              <a:latin typeface="+mn-ea"/>
            </a:endParaRPr>
          </a:p>
          <a:p>
            <a:endParaRPr lang="zh-CN" altLang="en-US" sz="2000" dirty="0">
              <a:latin typeface="+mn-ea"/>
            </a:endParaRPr>
          </a:p>
          <a:p>
            <a:endParaRPr lang="zh-CN" altLang="en-US" sz="2000" dirty="0">
              <a:latin typeface="+mn-ea"/>
            </a:endParaRPr>
          </a:p>
          <a:p>
            <a:endParaRPr lang="zh-CN" altLang="en-US" sz="2000" dirty="0">
              <a:latin typeface="+mn-ea"/>
            </a:endParaRPr>
          </a:p>
          <a:p>
            <a:endParaRPr lang="zh-CN" altLang="en-US" sz="2000" dirty="0">
              <a:latin typeface="+mn-ea"/>
            </a:endParaRPr>
          </a:p>
          <a:p>
            <a:endParaRPr lang="en-US" altLang="zh-CN" sz="2000" dirty="0">
              <a:latin typeface="Songti SC Regular" panose="02010800040101010101" charset="-122"/>
              <a:ea typeface="Songti SC Regular" panose="02010800040101010101" charset="-122"/>
              <a:cs typeface="Songti SC Regular" panose="02010800040101010101" charset="-122"/>
            </a:endParaRPr>
          </a:p>
          <a:p>
            <a:endParaRPr lang="en-US" altLang="zh-CN" sz="2000" dirty="0">
              <a:latin typeface="Songti SC Regular" panose="02010800040101010101" charset="-122"/>
              <a:ea typeface="Songti SC Regular" panose="02010800040101010101" charset="-122"/>
              <a:cs typeface="Songti SC Regular" panose="02010800040101010101" charset="-122"/>
            </a:endParaRPr>
          </a:p>
          <a:p>
            <a:endParaRPr lang="en-US" altLang="zh-CN" sz="2000" dirty="0">
              <a:latin typeface="Songti SC Regular" panose="02010800040101010101" charset="-122"/>
              <a:ea typeface="Songti SC Regular" panose="02010800040101010101" charset="-122"/>
              <a:cs typeface="Songti SC Regular" panose="02010800040101010101" charset="-122"/>
            </a:endParaRPr>
          </a:p>
          <a:p>
            <a:endParaRPr lang="en-US" altLang="zh-CN" sz="2000" dirty="0">
              <a:latin typeface="Songti SC Regular" panose="02010800040101010101" charset="-122"/>
              <a:ea typeface="Songti SC Regular" panose="02010800040101010101" charset="-122"/>
              <a:cs typeface="Songti SC Regular" panose="02010800040101010101" charset="-122"/>
            </a:endParaRPr>
          </a:p>
          <a:p>
            <a:endParaRPr lang="en-US" altLang="zh-CN" sz="2000" dirty="0">
              <a:latin typeface="Songti SC Regular" panose="02010800040101010101" charset="-122"/>
              <a:ea typeface="Songti SC Regular" panose="02010800040101010101" charset="-122"/>
              <a:cs typeface="Songti SC Regular" panose="02010800040101010101" charset="-122"/>
            </a:endParaRPr>
          </a:p>
        </p:txBody>
      </p:sp>
      <p:pic>
        <p:nvPicPr>
          <p:cNvPr id="5" name="图片 4"/>
          <p:cNvPicPr>
            <a:picLocks noChangeAspect="1"/>
          </p:cNvPicPr>
          <p:nvPr/>
        </p:nvPicPr>
        <p:blipFill>
          <a:blip r:embed="rId3"/>
          <a:stretch>
            <a:fillRect/>
          </a:stretch>
        </p:blipFill>
        <p:spPr>
          <a:xfrm>
            <a:off x="2682240" y="3829050"/>
            <a:ext cx="5229225" cy="685800"/>
          </a:xfrm>
          <a:prstGeom prst="rect">
            <a:avLst/>
          </a:prstGeom>
        </p:spPr>
      </p:pic>
      <p:sp>
        <p:nvSpPr>
          <p:cNvPr id="6" name="文本框 5"/>
          <p:cNvSpPr txBox="1"/>
          <p:nvPr/>
        </p:nvSpPr>
        <p:spPr>
          <a:xfrm>
            <a:off x="911225" y="1668145"/>
            <a:ext cx="9825355" cy="1691640"/>
          </a:xfrm>
          <a:prstGeom prst="rect">
            <a:avLst/>
          </a:prstGeom>
          <a:noFill/>
        </p:spPr>
        <p:txBody>
          <a:bodyPr wrap="square" rtlCol="0" anchor="t">
            <a:spAutoFit/>
          </a:bodyPr>
          <a:lstStyle/>
          <a:p>
            <a:r>
              <a:rPr lang="zh-CN" altLang="en-US" sz="2400" b="1">
                <a:latin typeface="Songti SC Bold" panose="02010800040101010101" charset="-122"/>
                <a:ea typeface="Songti SC Bold" panose="02010800040101010101" charset="-122"/>
                <a:cs typeface="Songti SC Regular" panose="02010800040101010101" charset="-122"/>
              </a:rPr>
              <a:t>核心思想：</a:t>
            </a:r>
            <a:endParaRPr lang="zh-CN" altLang="en-US" sz="2000">
              <a:latin typeface="Songti SC Regular" panose="02010800040101010101" charset="-122"/>
              <a:ea typeface="Songti SC Regular" panose="02010800040101010101" charset="-122"/>
              <a:cs typeface="Songti SC Regular" panose="02010800040101010101" charset="-122"/>
            </a:endParaRPr>
          </a:p>
          <a:p>
            <a:r>
              <a:rPr lang="zh-CN" altLang="en-US" sz="2000">
                <a:latin typeface="Songti SC Regular" panose="02010800040101010101" charset="-122"/>
                <a:ea typeface="Songti SC Regular" panose="02010800040101010101" charset="-122"/>
                <a:cs typeface="Songti SC Regular" panose="02010800040101010101" charset="-122"/>
              </a:rPr>
              <a:t>如果一个网页被很多其他网页链接到的话说明这个网页比较重要，也就是PageRank值会相对较高；</a:t>
            </a:r>
          </a:p>
          <a:p>
            <a:r>
              <a:rPr lang="zh-CN" altLang="en-US" sz="2000">
                <a:latin typeface="Songti SC Regular" panose="02010800040101010101" charset="-122"/>
                <a:ea typeface="Songti SC Regular" panose="02010800040101010101" charset="-122"/>
                <a:cs typeface="Songti SC Regular" panose="02010800040101010101" charset="-122"/>
              </a:rPr>
              <a:t>如果一个PageRank值很高的网页链接到一个其他的网页，那么被链接到的网页的PageRank值会相应地因此而提高；</a:t>
            </a:r>
          </a:p>
        </p:txBody>
      </p:sp>
    </p:spTree>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en-US" altLang="zh-CN" dirty="0"/>
              <a:t>Text-Rank</a:t>
            </a:r>
            <a:r>
              <a:rPr lang="zh-CN" altLang="en-US" dirty="0"/>
              <a:t>算法</a:t>
            </a:r>
          </a:p>
        </p:txBody>
      </p:sp>
      <p:sp>
        <p:nvSpPr>
          <p:cNvPr id="92" name="文本框 91"/>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703020204020201" pitchFamily="34" charset="-122"/>
              </a:defRPr>
            </a:lvl1pPr>
            <a:lvl2pPr marL="742950" indent="-285750">
              <a:defRPr>
                <a:solidFill>
                  <a:schemeClr val="tx1"/>
                </a:solidFill>
                <a:latin typeface="Century Gothic" panose="020B0502020202020204" pitchFamily="34" charset="0"/>
                <a:ea typeface="微软雅黑" panose="020B0703020204020201" pitchFamily="34" charset="-122"/>
              </a:defRPr>
            </a:lvl2pPr>
            <a:lvl3pPr marL="1143000" indent="-228600">
              <a:defRPr>
                <a:solidFill>
                  <a:schemeClr val="tx1"/>
                </a:solidFill>
                <a:latin typeface="Century Gothic" panose="020B0502020202020204" pitchFamily="34" charset="0"/>
                <a:ea typeface="微软雅黑" panose="020B0703020204020201" pitchFamily="34" charset="-122"/>
              </a:defRPr>
            </a:lvl3pPr>
            <a:lvl4pPr marL="1600200" indent="-228600">
              <a:defRPr>
                <a:solidFill>
                  <a:schemeClr val="tx1"/>
                </a:solidFill>
                <a:latin typeface="Century Gothic" panose="020B0502020202020204" pitchFamily="34" charset="0"/>
                <a:ea typeface="微软雅黑" panose="020B0703020204020201" pitchFamily="34" charset="-122"/>
              </a:defRPr>
            </a:lvl4pPr>
            <a:lvl5pPr marL="2057400" indent="-228600">
              <a:defRPr>
                <a:solidFill>
                  <a:schemeClr val="tx1"/>
                </a:solidFill>
                <a:latin typeface="Century Gothic" panose="020B0502020202020204" pitchFamily="34" charset="0"/>
                <a:ea typeface="微软雅黑" panose="020B0703020204020201"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703020204020201"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703020204020201"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703020204020201"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703020204020201" pitchFamily="34" charset="-122"/>
              </a:defRPr>
            </a:lvl9pPr>
          </a:lstStyle>
          <a:p>
            <a:pPr algn="ctr" eaLnBrk="1" hangingPunct="1">
              <a:defRPr/>
            </a:pPr>
            <a:r>
              <a:rPr lang="en-US" altLang="zh-CN" sz="3600" b="1" dirty="0">
                <a:solidFill>
                  <a:schemeClr val="bg1"/>
                </a:solidFill>
              </a:rPr>
              <a:t>3</a:t>
            </a:r>
            <a:endParaRPr lang="zh-CN" altLang="en-US" sz="3600" b="1" dirty="0">
              <a:solidFill>
                <a:schemeClr val="bg1"/>
              </a:solidFill>
            </a:endParaRPr>
          </a:p>
        </p:txBody>
      </p:sp>
      <p:sp>
        <p:nvSpPr>
          <p:cNvPr id="2" name="文本框 1"/>
          <p:cNvSpPr txBox="1"/>
          <p:nvPr/>
        </p:nvSpPr>
        <p:spPr>
          <a:xfrm>
            <a:off x="1327150" y="1120775"/>
            <a:ext cx="9262745" cy="1999615"/>
          </a:xfrm>
          <a:prstGeom prst="rect">
            <a:avLst/>
          </a:prstGeom>
          <a:noFill/>
        </p:spPr>
        <p:txBody>
          <a:bodyPr wrap="square" rtlCol="0">
            <a:spAutoFit/>
          </a:bodyPr>
          <a:lstStyle/>
          <a:p>
            <a:r>
              <a:rPr lang="zh-CN" altLang="en-US" sz="2400" b="1" dirty="0">
                <a:latin typeface="Songti SC Bold" panose="02010800040101010101" charset="-122"/>
                <a:ea typeface="Songti SC Bold" panose="02010800040101010101" charset="-122"/>
                <a:cs typeface="Songti SC Regular" panose="02010800040101010101" charset="-122"/>
              </a:rPr>
              <a:t>核心思想：</a:t>
            </a:r>
            <a:endParaRPr lang="zh-CN" altLang="en-US" sz="2000" dirty="0">
              <a:latin typeface="Songti SC Regular" panose="02010800040101010101" charset="-122"/>
              <a:ea typeface="Songti SC Regular" panose="02010800040101010101" charset="-122"/>
              <a:cs typeface="Songti SC Regular" panose="02010800040101010101" charset="-122"/>
            </a:endParaRPr>
          </a:p>
          <a:p>
            <a:endParaRPr lang="en-US" altLang="zh-CN" sz="2000" dirty="0">
              <a:latin typeface="Songti SC Regular" panose="02010800040101010101" charset="-122"/>
              <a:ea typeface="Songti SC Regular" panose="02010800040101010101" charset="-122"/>
              <a:cs typeface="Songti SC Regular" panose="02010800040101010101" charset="-122"/>
            </a:endParaRPr>
          </a:p>
          <a:p>
            <a:r>
              <a:rPr lang="en-US" altLang="zh-CN" sz="2000" dirty="0">
                <a:latin typeface="Songti SC Regular" panose="02010800040101010101" charset="-122"/>
                <a:ea typeface="Songti SC Regular" panose="02010800040101010101" charset="-122"/>
                <a:cs typeface="Songti SC Regular" panose="02010800040101010101" charset="-122"/>
              </a:rPr>
              <a:t>如果一个单词出现在很多单词后面的话，那么说明这个单词比较重要</a:t>
            </a:r>
            <a:r>
              <a:rPr lang="zh-CN" altLang="en-US" sz="2000" dirty="0">
                <a:latin typeface="Songti SC Regular" panose="02010800040101010101" charset="-122"/>
                <a:ea typeface="Songti SC Regular" panose="02010800040101010101" charset="-122"/>
                <a:cs typeface="Songti SC Regular" panose="02010800040101010101" charset="-122"/>
              </a:rPr>
              <a:t>；</a:t>
            </a:r>
            <a:endParaRPr lang="en-US" altLang="zh-CN" sz="2000" dirty="0">
              <a:latin typeface="Songti SC Regular" panose="02010800040101010101" charset="-122"/>
              <a:ea typeface="Songti SC Regular" panose="02010800040101010101" charset="-122"/>
              <a:cs typeface="Songti SC Regular" panose="02010800040101010101" charset="-122"/>
            </a:endParaRPr>
          </a:p>
          <a:p>
            <a:r>
              <a:rPr lang="en-US" altLang="zh-CN" sz="2000" dirty="0">
                <a:latin typeface="Songti SC Regular" panose="02010800040101010101" charset="-122"/>
                <a:ea typeface="Songti SC Regular" panose="02010800040101010101" charset="-122"/>
                <a:cs typeface="Songti SC Regular" panose="02010800040101010101" charset="-122"/>
              </a:rPr>
              <a:t>一个TextRank值很高的单词后面跟着的一个单词，那么这个单词的TextRank值会相应地因此而提高</a:t>
            </a:r>
            <a:r>
              <a:rPr lang="zh-CN" altLang="en-US" sz="2000" dirty="0">
                <a:latin typeface="Songti SC Regular" panose="02010800040101010101" charset="-122"/>
                <a:ea typeface="Songti SC Regular" panose="02010800040101010101" charset="-122"/>
                <a:cs typeface="Songti SC Regular" panose="02010800040101010101" charset="-122"/>
              </a:rPr>
              <a:t>；</a:t>
            </a:r>
            <a:endParaRPr lang="en-US" altLang="zh-CN" sz="2000" dirty="0">
              <a:latin typeface="Songti SC Regular" panose="02010800040101010101" charset="-122"/>
              <a:ea typeface="Songti SC Regular" panose="02010800040101010101" charset="-122"/>
              <a:cs typeface="Songti SC Regular" panose="02010800040101010101" charset="-122"/>
            </a:endParaRPr>
          </a:p>
          <a:p>
            <a:endParaRPr lang="en-US" altLang="zh-CN" sz="2000" dirty="0">
              <a:latin typeface="Songti SC Regular" panose="02010800040101010101" charset="-122"/>
              <a:ea typeface="Songti SC Regular" panose="02010800040101010101" charset="-122"/>
              <a:cs typeface="Songti SC Regular" panose="02010800040101010101" charset="-122"/>
            </a:endParaRPr>
          </a:p>
        </p:txBody>
      </p:sp>
      <p:pic>
        <p:nvPicPr>
          <p:cNvPr id="3" name="图片 2"/>
          <p:cNvPicPr>
            <a:picLocks noChangeAspect="1"/>
          </p:cNvPicPr>
          <p:nvPr/>
        </p:nvPicPr>
        <p:blipFill>
          <a:blip r:embed="rId3"/>
          <a:stretch>
            <a:fillRect/>
          </a:stretch>
        </p:blipFill>
        <p:spPr>
          <a:xfrm>
            <a:off x="3318069" y="3707121"/>
            <a:ext cx="5281770" cy="1040349"/>
          </a:xfrm>
          <a:prstGeom prst="rect">
            <a:avLst/>
          </a:prstGeom>
        </p:spPr>
      </p:pic>
    </p:spTree>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3662995" y="4283909"/>
            <a:ext cx="6720526" cy="782043"/>
            <a:chOff x="5181690" y="2820871"/>
            <a:chExt cx="4734127" cy="550893"/>
          </a:xfrm>
        </p:grpSpPr>
        <p:sp>
          <p:nvSpPr>
            <p:cNvPr id="4" name="椭圆 3">
              <a:extLst>
                <a:ext uri="{FF2B5EF4-FFF2-40B4-BE49-F238E27FC236}">
                  <a16:creationId xmlns:a16="http://schemas.microsoft.com/office/drawing/2014/main" id="{4E038620-75A5-4520-8E25-F9C7B2B6904E}"/>
                </a:ext>
              </a:extLst>
            </p:cNvPr>
            <p:cNvSpPr/>
            <p:nvPr/>
          </p:nvSpPr>
          <p:spPr>
            <a:xfrm>
              <a:off x="5181690" y="2820871"/>
              <a:ext cx="550893"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latin typeface="Century Gothic" panose="020B0502020202020204" pitchFamily="34" charset="0"/>
                </a:rPr>
                <a:t>4</a:t>
              </a:r>
              <a:endParaRPr lang="zh-CN" altLang="en-US" sz="4400" dirty="0">
                <a:latin typeface="Century Gothic" panose="020B0502020202020204" pitchFamily="34" charset="0"/>
              </a:endParaRPr>
            </a:p>
          </p:txBody>
        </p:sp>
        <p:sp>
          <p:nvSpPr>
            <p:cNvPr id="8" name="文本框 7">
              <a:extLst>
                <a:ext uri="{FF2B5EF4-FFF2-40B4-BE49-F238E27FC236}">
                  <a16:creationId xmlns:a16="http://schemas.microsoft.com/office/drawing/2014/main" id="{7B507C22-58B8-463E-AFBC-7B1028DAA2A5}"/>
                </a:ext>
              </a:extLst>
            </p:cNvPr>
            <p:cNvSpPr txBox="1"/>
            <p:nvPr/>
          </p:nvSpPr>
          <p:spPr>
            <a:xfrm>
              <a:off x="5988603" y="2888229"/>
              <a:ext cx="3927214" cy="390252"/>
            </a:xfrm>
            <a:prstGeom prst="rect">
              <a:avLst/>
            </a:prstGeom>
            <a:noFill/>
          </p:spPr>
          <p:txBody>
            <a:bodyPr wrap="square" lIns="0" tIns="0" rIns="0" bIns="0" rtlCol="0">
              <a:spAutoFit/>
            </a:bodyPr>
            <a:lstStyle/>
            <a:p>
              <a:r>
                <a:rPr lang="zh-CN" altLang="en-US" sz="3600" b="1" spc="300" dirty="0">
                  <a:latin typeface="+mj-ea"/>
                </a:rPr>
                <a:t>关键词提取前沿研究介绍</a:t>
              </a:r>
              <a:endParaRPr lang="zh-CN" altLang="en-US" sz="3600" b="1" spc="300" dirty="0">
                <a:solidFill>
                  <a:schemeClr val="accent3"/>
                </a:solidFill>
              </a:endParaRPr>
            </a:p>
          </p:txBody>
        </p:sp>
      </p:grpSp>
    </p:spTree>
    <p:extLst>
      <p:ext uri="{BB962C8B-B14F-4D97-AF65-F5344CB8AC3E}">
        <p14:creationId xmlns:p14="http://schemas.microsoft.com/office/powerpoint/2010/main" val="1130981115"/>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3D0ADB-FDA0-4E2F-9788-A99816680B9A}"/>
              </a:ext>
            </a:extLst>
          </p:cNvPr>
          <p:cNvSpPr>
            <a:spLocks noGrp="1"/>
          </p:cNvSpPr>
          <p:nvPr>
            <p:ph type="title"/>
          </p:nvPr>
        </p:nvSpPr>
        <p:spPr>
          <a:xfrm>
            <a:off x="1623168" y="251329"/>
            <a:ext cx="8643848" cy="480131"/>
          </a:xfrm>
        </p:spPr>
        <p:txBody>
          <a:bodyPr/>
          <a:lstStyle/>
          <a:p>
            <a:r>
              <a:rPr lang="zh-CN" altLang="en-US" dirty="0"/>
              <a:t>关键词抽取领域文献发表趋势</a:t>
            </a:r>
          </a:p>
        </p:txBody>
      </p:sp>
      <p:sp>
        <p:nvSpPr>
          <p:cNvPr id="9" name="文本框 8">
            <a:extLst>
              <a:ext uri="{FF2B5EF4-FFF2-40B4-BE49-F238E27FC236}">
                <a16:creationId xmlns:a16="http://schemas.microsoft.com/office/drawing/2014/main" id="{EE22AEAF-F723-4448-A1A6-F25A4B426C36}"/>
              </a:ext>
            </a:extLst>
          </p:cNvPr>
          <p:cNvSpPr txBox="1"/>
          <p:nvPr/>
        </p:nvSpPr>
        <p:spPr>
          <a:xfrm>
            <a:off x="135151" y="5633476"/>
            <a:ext cx="6596122" cy="461665"/>
          </a:xfrm>
          <a:prstGeom prst="rect">
            <a:avLst/>
          </a:prstGeom>
          <a:noFill/>
        </p:spPr>
        <p:txBody>
          <a:bodyPr wrap="square" rtlCol="0">
            <a:spAutoFit/>
          </a:bodyPr>
          <a:lstStyle/>
          <a:p>
            <a:pPr marL="171450" indent="-171450">
              <a:buFont typeface="Arial" panose="020B0604020202020204" pitchFamily="34" charset="0"/>
              <a:buChar char="•"/>
            </a:pPr>
            <a:r>
              <a:rPr lang="en-US" altLang="zh-CN" sz="1200" dirty="0">
                <a:solidFill>
                  <a:srgbClr val="595959"/>
                </a:solidFill>
                <a:latin typeface="Arial" panose="020B0604020202020204" pitchFamily="34" charset="0"/>
                <a:cs typeface="Arial" panose="020B0604020202020204" pitchFamily="34" charset="0"/>
              </a:rPr>
              <a:t>Data were collected from Google Scholar by searching ‘keyword extraction’ and </a:t>
            </a:r>
          </a:p>
          <a:p>
            <a:r>
              <a:rPr lang="en-US" altLang="zh-CN" sz="1200" dirty="0">
                <a:solidFill>
                  <a:srgbClr val="595959"/>
                </a:solidFill>
                <a:latin typeface="Arial" panose="020B0604020202020204" pitchFamily="34" charset="0"/>
                <a:cs typeface="Arial" panose="020B0604020202020204" pitchFamily="34" charset="0"/>
              </a:rPr>
              <a:t>    ‘</a:t>
            </a:r>
            <a:r>
              <a:rPr lang="en-US" altLang="zh-CN" sz="1200" dirty="0" err="1">
                <a:solidFill>
                  <a:srgbClr val="595959"/>
                </a:solidFill>
                <a:latin typeface="Arial" panose="020B0604020202020204" pitchFamily="34" charset="0"/>
                <a:cs typeface="Arial" panose="020B0604020202020204" pitchFamily="34" charset="0"/>
              </a:rPr>
              <a:t>keyphrase</a:t>
            </a:r>
            <a:r>
              <a:rPr lang="en-US" altLang="zh-CN" sz="1200" dirty="0">
                <a:solidFill>
                  <a:srgbClr val="595959"/>
                </a:solidFill>
                <a:latin typeface="Arial" panose="020B0604020202020204" pitchFamily="34" charset="0"/>
                <a:cs typeface="Arial" panose="020B0604020202020204" pitchFamily="34" charset="0"/>
              </a:rPr>
              <a:t> extraction’. </a:t>
            </a:r>
            <a:endParaRPr lang="zh-CN" altLang="en-US" sz="1200" dirty="0">
              <a:solidFill>
                <a:srgbClr val="595959"/>
              </a:solidFill>
              <a:latin typeface="Arial" panose="020B0604020202020204" pitchFamily="34" charset="0"/>
              <a:cs typeface="Arial" panose="020B0604020202020204" pitchFamily="34" charset="0"/>
            </a:endParaRPr>
          </a:p>
        </p:txBody>
      </p:sp>
      <p:grpSp>
        <p:nvGrpSpPr>
          <p:cNvPr id="15" name="组合 14">
            <a:extLst>
              <a:ext uri="{FF2B5EF4-FFF2-40B4-BE49-F238E27FC236}">
                <a16:creationId xmlns:a16="http://schemas.microsoft.com/office/drawing/2014/main" id="{866B4116-A48A-4BB0-B016-A83C2060231B}"/>
              </a:ext>
            </a:extLst>
          </p:cNvPr>
          <p:cNvGrpSpPr/>
          <p:nvPr/>
        </p:nvGrpSpPr>
        <p:grpSpPr>
          <a:xfrm>
            <a:off x="189022" y="1837709"/>
            <a:ext cx="5756070" cy="3572413"/>
            <a:chOff x="331262" y="1837709"/>
            <a:chExt cx="5756070" cy="3572413"/>
          </a:xfrm>
        </p:grpSpPr>
        <p:sp>
          <p:nvSpPr>
            <p:cNvPr id="6" name="文本框 5">
              <a:extLst>
                <a:ext uri="{FF2B5EF4-FFF2-40B4-BE49-F238E27FC236}">
                  <a16:creationId xmlns:a16="http://schemas.microsoft.com/office/drawing/2014/main" id="{3354E220-844A-4DD7-980C-9D44C66FB750}"/>
                </a:ext>
              </a:extLst>
            </p:cNvPr>
            <p:cNvSpPr txBox="1"/>
            <p:nvPr/>
          </p:nvSpPr>
          <p:spPr>
            <a:xfrm>
              <a:off x="331262" y="1994569"/>
              <a:ext cx="373212" cy="2429014"/>
            </a:xfrm>
            <a:prstGeom prst="rect">
              <a:avLst/>
            </a:prstGeom>
            <a:noFill/>
          </p:spPr>
          <p:txBody>
            <a:bodyPr vert="vert270" wrap="square" rtlCol="0">
              <a:spAutoFit/>
            </a:bodyPr>
            <a:lstStyle/>
            <a:p>
              <a:r>
                <a:rPr lang="en-US" altLang="zh-CN" sz="1400" dirty="0">
                  <a:solidFill>
                    <a:srgbClr val="595959"/>
                  </a:solidFill>
                  <a:latin typeface="Arial" panose="020B0604020202020204" pitchFamily="34" charset="0"/>
                  <a:cs typeface="Arial" panose="020B0604020202020204" pitchFamily="34" charset="0"/>
                </a:rPr>
                <a:t>The number  of paper</a:t>
              </a:r>
              <a:endParaRPr lang="zh-CN" altLang="en-US" sz="1400" dirty="0">
                <a:solidFill>
                  <a:srgbClr val="595959"/>
                </a:solidFill>
                <a:latin typeface="Arial" panose="020B0604020202020204" pitchFamily="34" charset="0"/>
                <a:cs typeface="Arial" panose="020B0604020202020204" pitchFamily="34" charset="0"/>
              </a:endParaRPr>
            </a:p>
          </p:txBody>
        </p:sp>
        <p:sp>
          <p:nvSpPr>
            <p:cNvPr id="7" name="文本框 6">
              <a:extLst>
                <a:ext uri="{FF2B5EF4-FFF2-40B4-BE49-F238E27FC236}">
                  <a16:creationId xmlns:a16="http://schemas.microsoft.com/office/drawing/2014/main" id="{39B04862-BCB8-41AB-9F89-DAC7B62E5A2A}"/>
                </a:ext>
              </a:extLst>
            </p:cNvPr>
            <p:cNvSpPr txBox="1"/>
            <p:nvPr/>
          </p:nvSpPr>
          <p:spPr>
            <a:xfrm>
              <a:off x="3202422" y="5123036"/>
              <a:ext cx="1757875" cy="287086"/>
            </a:xfrm>
            <a:prstGeom prst="rect">
              <a:avLst/>
            </a:prstGeom>
            <a:noFill/>
          </p:spPr>
          <p:txBody>
            <a:bodyPr wrap="square" rtlCol="0">
              <a:spAutoFit/>
            </a:bodyPr>
            <a:lstStyle/>
            <a:p>
              <a:r>
                <a:rPr lang="en-US" altLang="zh-CN" sz="1400" dirty="0">
                  <a:solidFill>
                    <a:srgbClr val="595959"/>
                  </a:solidFill>
                  <a:latin typeface="Arial" panose="020B0604020202020204" pitchFamily="34" charset="0"/>
                  <a:cs typeface="Arial" panose="020B0604020202020204" pitchFamily="34" charset="0"/>
                </a:rPr>
                <a:t>Year</a:t>
              </a:r>
              <a:endParaRPr lang="zh-CN" altLang="en-US" sz="1400" dirty="0">
                <a:solidFill>
                  <a:srgbClr val="595959"/>
                </a:solidFill>
                <a:latin typeface="Arial" panose="020B0604020202020204" pitchFamily="34" charset="0"/>
                <a:cs typeface="Arial" panose="020B0604020202020204" pitchFamily="34" charset="0"/>
              </a:endParaRPr>
            </a:p>
          </p:txBody>
        </p:sp>
        <p:graphicFrame>
          <p:nvGraphicFramePr>
            <p:cNvPr id="12" name="图表 11">
              <a:extLst>
                <a:ext uri="{FF2B5EF4-FFF2-40B4-BE49-F238E27FC236}">
                  <a16:creationId xmlns:a16="http://schemas.microsoft.com/office/drawing/2014/main" id="{4E2A8C9B-5726-4145-A43B-1E73CF005F85}"/>
                </a:ext>
              </a:extLst>
            </p:cNvPr>
            <p:cNvGraphicFramePr>
              <a:graphicFrameLocks/>
            </p:cNvGraphicFramePr>
            <p:nvPr/>
          </p:nvGraphicFramePr>
          <p:xfrm>
            <a:off x="577788" y="1837709"/>
            <a:ext cx="5509544" cy="3305726"/>
          </p:xfrm>
          <a:graphic>
            <a:graphicData uri="http://schemas.openxmlformats.org/drawingml/2006/chart">
              <c:chart xmlns:c="http://schemas.openxmlformats.org/drawingml/2006/chart" xmlns:r="http://schemas.openxmlformats.org/officeDocument/2006/relationships" r:id="rId2"/>
            </a:graphicData>
          </a:graphic>
        </p:graphicFrame>
      </p:grpSp>
      <p:sp>
        <p:nvSpPr>
          <p:cNvPr id="14" name="文本框 13">
            <a:extLst>
              <a:ext uri="{FF2B5EF4-FFF2-40B4-BE49-F238E27FC236}">
                <a16:creationId xmlns:a16="http://schemas.microsoft.com/office/drawing/2014/main" id="{318050E4-2C60-4269-A903-27F545F03E3F}"/>
              </a:ext>
            </a:extLst>
          </p:cNvPr>
          <p:cNvSpPr txBox="1"/>
          <p:nvPr/>
        </p:nvSpPr>
        <p:spPr>
          <a:xfrm>
            <a:off x="6156815" y="5633476"/>
            <a:ext cx="5765874" cy="738664"/>
          </a:xfrm>
          <a:prstGeom prst="rect">
            <a:avLst/>
          </a:prstGeom>
          <a:noFill/>
        </p:spPr>
        <p:txBody>
          <a:bodyPr wrap="none" rtlCol="0">
            <a:spAutoFit/>
          </a:bodyPr>
          <a:lstStyle/>
          <a:p>
            <a:pPr marL="171450" lvl="0" indent="-171450">
              <a:buFont typeface="Arial" panose="020B0604020202020204" pitchFamily="34" charset="0"/>
              <a:buChar char="•"/>
            </a:pPr>
            <a:r>
              <a:rPr lang="en-US" altLang="zh-CN" sz="1200" dirty="0">
                <a:solidFill>
                  <a:srgbClr val="595959"/>
                </a:solidFill>
                <a:latin typeface="Arial" panose="020B0604020202020204" pitchFamily="34" charset="0"/>
                <a:cs typeface="Arial" panose="020B0604020202020204" pitchFamily="34" charset="0"/>
              </a:rPr>
              <a:t>Data were collected from Web of Science by searching ‘keyword extraction’ and </a:t>
            </a:r>
          </a:p>
          <a:p>
            <a:pPr lvl="0"/>
            <a:r>
              <a:rPr lang="en-US" altLang="zh-CN" sz="1200" dirty="0">
                <a:solidFill>
                  <a:srgbClr val="595959"/>
                </a:solidFill>
                <a:latin typeface="Arial" panose="020B0604020202020204" pitchFamily="34" charset="0"/>
                <a:cs typeface="Arial" panose="020B0604020202020204" pitchFamily="34" charset="0"/>
              </a:rPr>
              <a:t>    ‘</a:t>
            </a:r>
            <a:r>
              <a:rPr lang="en-US" altLang="zh-CN" sz="1200" dirty="0" err="1">
                <a:solidFill>
                  <a:srgbClr val="595959"/>
                </a:solidFill>
                <a:latin typeface="Arial" panose="020B0604020202020204" pitchFamily="34" charset="0"/>
                <a:cs typeface="Arial" panose="020B0604020202020204" pitchFamily="34" charset="0"/>
              </a:rPr>
              <a:t>keyphrase</a:t>
            </a:r>
            <a:r>
              <a:rPr lang="en-US" altLang="zh-CN" sz="1200" dirty="0">
                <a:solidFill>
                  <a:srgbClr val="595959"/>
                </a:solidFill>
                <a:latin typeface="Arial" panose="020B0604020202020204" pitchFamily="34" charset="0"/>
                <a:cs typeface="Arial" panose="020B0604020202020204" pitchFamily="34" charset="0"/>
              </a:rPr>
              <a:t> extraction’. </a:t>
            </a:r>
            <a:endParaRPr lang="zh-CN" altLang="en-US" sz="1200" dirty="0">
              <a:solidFill>
                <a:srgbClr val="595959"/>
              </a:solidFill>
              <a:latin typeface="Arial" panose="020B0604020202020204" pitchFamily="34" charset="0"/>
              <a:cs typeface="Arial" panose="020B0604020202020204" pitchFamily="34" charset="0"/>
            </a:endParaRPr>
          </a:p>
          <a:p>
            <a:endParaRPr lang="zh-CN" altLang="en-US" dirty="0"/>
          </a:p>
        </p:txBody>
      </p:sp>
      <p:grpSp>
        <p:nvGrpSpPr>
          <p:cNvPr id="18" name="组合 17">
            <a:extLst>
              <a:ext uri="{FF2B5EF4-FFF2-40B4-BE49-F238E27FC236}">
                <a16:creationId xmlns:a16="http://schemas.microsoft.com/office/drawing/2014/main" id="{501D5B89-53EC-44CE-807A-7553E5AB354C}"/>
              </a:ext>
            </a:extLst>
          </p:cNvPr>
          <p:cNvGrpSpPr/>
          <p:nvPr/>
        </p:nvGrpSpPr>
        <p:grpSpPr>
          <a:xfrm>
            <a:off x="6123061" y="1700946"/>
            <a:ext cx="6068939" cy="3719336"/>
            <a:chOff x="5970661" y="1690786"/>
            <a:chExt cx="6068939" cy="3719336"/>
          </a:xfrm>
        </p:grpSpPr>
        <p:graphicFrame>
          <p:nvGraphicFramePr>
            <p:cNvPr id="13" name="图表 12">
              <a:extLst>
                <a:ext uri="{FF2B5EF4-FFF2-40B4-BE49-F238E27FC236}">
                  <a16:creationId xmlns:a16="http://schemas.microsoft.com/office/drawing/2014/main" id="{4F24C81E-7F60-46E1-B455-84018D454A42}"/>
                </a:ext>
              </a:extLst>
            </p:cNvPr>
            <p:cNvGraphicFramePr>
              <a:graphicFrameLocks/>
            </p:cNvGraphicFramePr>
            <p:nvPr/>
          </p:nvGraphicFramePr>
          <p:xfrm>
            <a:off x="6156815" y="1690786"/>
            <a:ext cx="5882785" cy="3592413"/>
          </p:xfrm>
          <a:graphic>
            <a:graphicData uri="http://schemas.openxmlformats.org/drawingml/2006/chart">
              <c:chart xmlns:c="http://schemas.openxmlformats.org/drawingml/2006/chart" xmlns:r="http://schemas.openxmlformats.org/officeDocument/2006/relationships" r:id="rId3"/>
            </a:graphicData>
          </a:graphic>
        </p:graphicFrame>
        <p:sp>
          <p:nvSpPr>
            <p:cNvPr id="16" name="文本框 15">
              <a:extLst>
                <a:ext uri="{FF2B5EF4-FFF2-40B4-BE49-F238E27FC236}">
                  <a16:creationId xmlns:a16="http://schemas.microsoft.com/office/drawing/2014/main" id="{2A96DBB8-604E-4CBF-8158-BF5899F9E1C4}"/>
                </a:ext>
              </a:extLst>
            </p:cNvPr>
            <p:cNvSpPr txBox="1"/>
            <p:nvPr/>
          </p:nvSpPr>
          <p:spPr>
            <a:xfrm>
              <a:off x="5970661" y="1884699"/>
              <a:ext cx="373212" cy="2429014"/>
            </a:xfrm>
            <a:prstGeom prst="rect">
              <a:avLst/>
            </a:prstGeom>
            <a:noFill/>
          </p:spPr>
          <p:txBody>
            <a:bodyPr vert="vert270" wrap="square" rtlCol="0">
              <a:spAutoFit/>
            </a:bodyPr>
            <a:lstStyle/>
            <a:p>
              <a:r>
                <a:rPr lang="en-US" altLang="zh-CN" sz="1400" dirty="0">
                  <a:solidFill>
                    <a:srgbClr val="595959"/>
                  </a:solidFill>
                  <a:latin typeface="Arial" panose="020B0604020202020204" pitchFamily="34" charset="0"/>
                  <a:cs typeface="Arial" panose="020B0604020202020204" pitchFamily="34" charset="0"/>
                </a:rPr>
                <a:t>The number  of paper</a:t>
              </a:r>
              <a:endParaRPr lang="zh-CN" altLang="en-US" sz="1400" dirty="0">
                <a:solidFill>
                  <a:srgbClr val="595959"/>
                </a:solidFill>
                <a:latin typeface="Arial" panose="020B0604020202020204" pitchFamily="34" charset="0"/>
                <a:cs typeface="Arial" panose="020B0604020202020204" pitchFamily="34" charset="0"/>
              </a:endParaRPr>
            </a:p>
          </p:txBody>
        </p:sp>
        <p:sp>
          <p:nvSpPr>
            <p:cNvPr id="17" name="文本框 16">
              <a:extLst>
                <a:ext uri="{FF2B5EF4-FFF2-40B4-BE49-F238E27FC236}">
                  <a16:creationId xmlns:a16="http://schemas.microsoft.com/office/drawing/2014/main" id="{0EF74157-CD32-4D61-B1C3-BE47C6678C3A}"/>
                </a:ext>
              </a:extLst>
            </p:cNvPr>
            <p:cNvSpPr txBox="1"/>
            <p:nvPr/>
          </p:nvSpPr>
          <p:spPr>
            <a:xfrm>
              <a:off x="9004119" y="5123036"/>
              <a:ext cx="1757875" cy="287086"/>
            </a:xfrm>
            <a:prstGeom prst="rect">
              <a:avLst/>
            </a:prstGeom>
            <a:noFill/>
          </p:spPr>
          <p:txBody>
            <a:bodyPr wrap="square" rtlCol="0">
              <a:spAutoFit/>
            </a:bodyPr>
            <a:lstStyle/>
            <a:p>
              <a:r>
                <a:rPr lang="en-US" altLang="zh-CN" sz="1400" dirty="0">
                  <a:solidFill>
                    <a:srgbClr val="595959"/>
                  </a:solidFill>
                  <a:latin typeface="Arial" panose="020B0604020202020204" pitchFamily="34" charset="0"/>
                  <a:cs typeface="Arial" panose="020B0604020202020204" pitchFamily="34" charset="0"/>
                </a:rPr>
                <a:t>Year</a:t>
              </a:r>
              <a:endParaRPr lang="zh-CN" altLang="en-US" sz="1400" dirty="0">
                <a:solidFill>
                  <a:srgbClr val="595959"/>
                </a:solidFill>
                <a:latin typeface="Arial" panose="020B0604020202020204" pitchFamily="34" charset="0"/>
                <a:cs typeface="Arial" panose="020B0604020202020204" pitchFamily="34" charset="0"/>
              </a:endParaRPr>
            </a:p>
          </p:txBody>
        </p:sp>
      </p:grpSp>
      <p:sp>
        <p:nvSpPr>
          <p:cNvPr id="19" name="文本框 18">
            <a:extLst>
              <a:ext uri="{FF2B5EF4-FFF2-40B4-BE49-F238E27FC236}">
                <a16:creationId xmlns:a16="http://schemas.microsoft.com/office/drawing/2014/main" id="{15B7110B-3D1E-4B6E-B3C5-09D02D7324A3}"/>
              </a:ext>
            </a:extLst>
          </p:cNvPr>
          <p:cNvSpPr txBox="1">
            <a:spLocks noChangeArrowheads="1"/>
          </p:cNvSpPr>
          <p:nvPr/>
        </p:nvSpPr>
        <p:spPr bwMode="auto">
          <a:xfrm>
            <a:off x="387832" y="178336"/>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4</a:t>
            </a:r>
            <a:endParaRPr lang="zh-CN" altLang="en-US" sz="3600" b="1" dirty="0">
              <a:solidFill>
                <a:schemeClr val="bg1"/>
              </a:solidFill>
            </a:endParaRPr>
          </a:p>
        </p:txBody>
      </p:sp>
    </p:spTree>
    <p:extLst>
      <p:ext uri="{BB962C8B-B14F-4D97-AF65-F5344CB8AC3E}">
        <p14:creationId xmlns:p14="http://schemas.microsoft.com/office/powerpoint/2010/main" val="24321042"/>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344317"/>
            <a:ext cx="8643848" cy="480131"/>
          </a:xfrm>
        </p:spPr>
        <p:txBody>
          <a:bodyPr/>
          <a:lstStyle/>
          <a:p>
            <a:r>
              <a:rPr lang="en-US" altLang="zh-CN" dirty="0" err="1"/>
              <a:t>SIFRank</a:t>
            </a:r>
            <a:r>
              <a:rPr lang="en-US" altLang="zh-CN" sz="1100" dirty="0"/>
              <a:t>[1]</a:t>
            </a:r>
            <a:endParaRPr lang="zh-CN" altLang="en-US" dirty="0"/>
          </a:p>
        </p:txBody>
      </p:sp>
      <p:sp>
        <p:nvSpPr>
          <p:cNvPr id="18" name="文本框 17"/>
          <p:cNvSpPr txBox="1">
            <a:spLocks noChangeArrowheads="1"/>
          </p:cNvSpPr>
          <p:nvPr/>
        </p:nvSpPr>
        <p:spPr bwMode="auto">
          <a:xfrm>
            <a:off x="387832" y="178336"/>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4</a:t>
            </a:r>
            <a:endParaRPr lang="zh-CN" altLang="en-US" sz="3600" b="1" dirty="0">
              <a:solidFill>
                <a:schemeClr val="bg1"/>
              </a:solidFill>
            </a:endParaRPr>
          </a:p>
        </p:txBody>
      </p:sp>
      <p:sp>
        <p:nvSpPr>
          <p:cNvPr id="2" name="文本框 1">
            <a:extLst>
              <a:ext uri="{FF2B5EF4-FFF2-40B4-BE49-F238E27FC236}">
                <a16:creationId xmlns:a16="http://schemas.microsoft.com/office/drawing/2014/main" id="{838203E1-9233-4F31-B067-023630A68076}"/>
              </a:ext>
            </a:extLst>
          </p:cNvPr>
          <p:cNvSpPr txBox="1"/>
          <p:nvPr/>
        </p:nvSpPr>
        <p:spPr>
          <a:xfrm>
            <a:off x="316712" y="5881300"/>
            <a:ext cx="7998665" cy="276999"/>
          </a:xfrm>
          <a:prstGeom prst="rect">
            <a:avLst/>
          </a:prstGeom>
          <a:noFill/>
        </p:spPr>
        <p:txBody>
          <a:bodyPr wrap="none" rtlCol="0">
            <a:spAutoFit/>
          </a:bodyPr>
          <a:lstStyle/>
          <a:p>
            <a:r>
              <a:rPr lang="en-US" altLang="zh-CN" sz="1200" dirty="0">
                <a:solidFill>
                  <a:schemeClr val="bg1">
                    <a:lumMod val="50000"/>
                  </a:schemeClr>
                </a:solidFill>
              </a:rPr>
              <a:t>[1] </a:t>
            </a:r>
            <a:r>
              <a:rPr lang="en-US" altLang="zh-CN" sz="1200" dirty="0" err="1">
                <a:solidFill>
                  <a:schemeClr val="bg1">
                    <a:lumMod val="50000"/>
                  </a:schemeClr>
                </a:solidFill>
              </a:rPr>
              <a:t>SIFRank</a:t>
            </a:r>
            <a:r>
              <a:rPr lang="en-US" altLang="zh-CN" sz="1200" dirty="0">
                <a:solidFill>
                  <a:schemeClr val="bg1">
                    <a:lumMod val="50000"/>
                  </a:schemeClr>
                </a:solidFill>
              </a:rPr>
              <a:t>: A New Baseline for Unsupervised </a:t>
            </a:r>
            <a:r>
              <a:rPr lang="en-US" altLang="zh-CN" sz="1200" dirty="0" err="1">
                <a:solidFill>
                  <a:schemeClr val="bg1">
                    <a:lumMod val="50000"/>
                  </a:schemeClr>
                </a:solidFill>
              </a:rPr>
              <a:t>Keyphrase</a:t>
            </a:r>
            <a:r>
              <a:rPr lang="en-US" altLang="zh-CN" sz="1200" dirty="0">
                <a:solidFill>
                  <a:schemeClr val="bg1">
                    <a:lumMod val="50000"/>
                  </a:schemeClr>
                </a:solidFill>
              </a:rPr>
              <a:t> Extraction Based on Pre-Trained Language Model</a:t>
            </a:r>
            <a:endParaRPr lang="zh-CN" altLang="en-US" sz="1200" dirty="0">
              <a:solidFill>
                <a:schemeClr val="bg1">
                  <a:lumMod val="50000"/>
                </a:schemeClr>
              </a:solidFill>
            </a:endParaRPr>
          </a:p>
        </p:txBody>
      </p:sp>
      <p:pic>
        <p:nvPicPr>
          <p:cNvPr id="14" name="图片 13">
            <a:extLst>
              <a:ext uri="{FF2B5EF4-FFF2-40B4-BE49-F238E27FC236}">
                <a16:creationId xmlns:a16="http://schemas.microsoft.com/office/drawing/2014/main" id="{289B7615-BEFC-4B2C-889C-9E451912E396}"/>
              </a:ext>
            </a:extLst>
          </p:cNvPr>
          <p:cNvPicPr>
            <a:picLocks noChangeAspect="1"/>
          </p:cNvPicPr>
          <p:nvPr/>
        </p:nvPicPr>
        <p:blipFill>
          <a:blip r:embed="rId3"/>
          <a:stretch>
            <a:fillRect/>
          </a:stretch>
        </p:blipFill>
        <p:spPr>
          <a:xfrm>
            <a:off x="0" y="1487274"/>
            <a:ext cx="9039225" cy="3505200"/>
          </a:xfrm>
          <a:prstGeom prst="rect">
            <a:avLst/>
          </a:prstGeom>
        </p:spPr>
      </p:pic>
      <p:pic>
        <p:nvPicPr>
          <p:cNvPr id="5" name="图片 4">
            <a:extLst>
              <a:ext uri="{FF2B5EF4-FFF2-40B4-BE49-F238E27FC236}">
                <a16:creationId xmlns:a16="http://schemas.microsoft.com/office/drawing/2014/main" id="{DE0E3793-0132-468B-9914-DFA001505248}"/>
              </a:ext>
            </a:extLst>
          </p:cNvPr>
          <p:cNvPicPr>
            <a:picLocks noChangeAspect="1"/>
          </p:cNvPicPr>
          <p:nvPr/>
        </p:nvPicPr>
        <p:blipFill>
          <a:blip r:embed="rId4"/>
          <a:stretch>
            <a:fillRect/>
          </a:stretch>
        </p:blipFill>
        <p:spPr>
          <a:xfrm>
            <a:off x="8483510" y="2109470"/>
            <a:ext cx="3533775" cy="342900"/>
          </a:xfrm>
          <a:prstGeom prst="rect">
            <a:avLst/>
          </a:prstGeom>
        </p:spPr>
      </p:pic>
      <p:pic>
        <p:nvPicPr>
          <p:cNvPr id="6" name="图片 5">
            <a:extLst>
              <a:ext uri="{FF2B5EF4-FFF2-40B4-BE49-F238E27FC236}">
                <a16:creationId xmlns:a16="http://schemas.microsoft.com/office/drawing/2014/main" id="{EFCC2180-1C6E-475E-A471-FB6A5A4DE130}"/>
              </a:ext>
            </a:extLst>
          </p:cNvPr>
          <p:cNvPicPr>
            <a:picLocks noChangeAspect="1"/>
          </p:cNvPicPr>
          <p:nvPr/>
        </p:nvPicPr>
        <p:blipFill>
          <a:blip r:embed="rId5"/>
          <a:stretch>
            <a:fillRect/>
          </a:stretch>
        </p:blipFill>
        <p:spPr>
          <a:xfrm>
            <a:off x="8007260" y="2473960"/>
            <a:ext cx="4010025" cy="609600"/>
          </a:xfrm>
          <a:prstGeom prst="rect">
            <a:avLst/>
          </a:prstGeom>
        </p:spPr>
      </p:pic>
      <p:pic>
        <p:nvPicPr>
          <p:cNvPr id="7" name="图片 6">
            <a:extLst>
              <a:ext uri="{FF2B5EF4-FFF2-40B4-BE49-F238E27FC236}">
                <a16:creationId xmlns:a16="http://schemas.microsoft.com/office/drawing/2014/main" id="{17397088-AFD4-4508-A42C-54FA05D9E822}"/>
              </a:ext>
            </a:extLst>
          </p:cNvPr>
          <p:cNvPicPr>
            <a:picLocks noChangeAspect="1"/>
          </p:cNvPicPr>
          <p:nvPr/>
        </p:nvPicPr>
        <p:blipFill>
          <a:blip r:embed="rId6"/>
          <a:stretch>
            <a:fillRect/>
          </a:stretch>
        </p:blipFill>
        <p:spPr>
          <a:xfrm>
            <a:off x="8735377" y="3105150"/>
            <a:ext cx="1914525" cy="552450"/>
          </a:xfrm>
          <a:prstGeom prst="rect">
            <a:avLst/>
          </a:prstGeom>
        </p:spPr>
      </p:pic>
      <p:pic>
        <p:nvPicPr>
          <p:cNvPr id="8" name="图片 7">
            <a:extLst>
              <a:ext uri="{FF2B5EF4-FFF2-40B4-BE49-F238E27FC236}">
                <a16:creationId xmlns:a16="http://schemas.microsoft.com/office/drawing/2014/main" id="{18223C09-B516-4C39-B2F4-15585321EA95}"/>
              </a:ext>
            </a:extLst>
          </p:cNvPr>
          <p:cNvPicPr>
            <a:picLocks noChangeAspect="1"/>
          </p:cNvPicPr>
          <p:nvPr/>
        </p:nvPicPr>
        <p:blipFill>
          <a:blip r:embed="rId7"/>
          <a:stretch>
            <a:fillRect/>
          </a:stretch>
        </p:blipFill>
        <p:spPr>
          <a:xfrm>
            <a:off x="7873909" y="3774441"/>
            <a:ext cx="4276725" cy="714375"/>
          </a:xfrm>
          <a:prstGeom prst="rect">
            <a:avLst/>
          </a:prstGeom>
        </p:spPr>
      </p:pic>
      <p:pic>
        <p:nvPicPr>
          <p:cNvPr id="10" name="图片 9">
            <a:extLst>
              <a:ext uri="{FF2B5EF4-FFF2-40B4-BE49-F238E27FC236}">
                <a16:creationId xmlns:a16="http://schemas.microsoft.com/office/drawing/2014/main" id="{FCFB87A8-D40A-4B79-9910-EF3925CEFF1D}"/>
              </a:ext>
            </a:extLst>
          </p:cNvPr>
          <p:cNvPicPr>
            <a:picLocks noChangeAspect="1"/>
          </p:cNvPicPr>
          <p:nvPr/>
        </p:nvPicPr>
        <p:blipFill>
          <a:blip r:embed="rId8"/>
          <a:stretch>
            <a:fillRect/>
          </a:stretch>
        </p:blipFill>
        <p:spPr>
          <a:xfrm>
            <a:off x="8007260" y="4587078"/>
            <a:ext cx="3781425" cy="438150"/>
          </a:xfrm>
          <a:prstGeom prst="rect">
            <a:avLst/>
          </a:prstGeom>
        </p:spPr>
      </p:pic>
    </p:spTree>
    <p:extLst>
      <p:ext uri="{BB962C8B-B14F-4D97-AF65-F5344CB8AC3E}">
        <p14:creationId xmlns:p14="http://schemas.microsoft.com/office/powerpoint/2010/main" val="748809716"/>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576070" y="235300"/>
            <a:ext cx="8643848" cy="480131"/>
          </a:xfrm>
        </p:spPr>
        <p:txBody>
          <a:bodyPr/>
          <a:lstStyle/>
          <a:p>
            <a:r>
              <a:rPr lang="en-US" altLang="zh-CN" dirty="0" err="1"/>
              <a:t>SIFRank</a:t>
            </a:r>
            <a:r>
              <a:rPr lang="en-US" altLang="zh-CN" dirty="0"/>
              <a:t>-</a:t>
            </a:r>
            <a:r>
              <a:rPr lang="zh-CN" altLang="en-US" dirty="0"/>
              <a:t>数据集</a:t>
            </a:r>
          </a:p>
        </p:txBody>
      </p:sp>
      <p:sp>
        <p:nvSpPr>
          <p:cNvPr id="92" name="文本框 91"/>
          <p:cNvSpPr txBox="1">
            <a:spLocks noChangeArrowheads="1"/>
          </p:cNvSpPr>
          <p:nvPr/>
        </p:nvSpPr>
        <p:spPr bwMode="auto">
          <a:xfrm>
            <a:off x="391799" y="9287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4</a:t>
            </a:r>
            <a:endParaRPr lang="zh-CN" altLang="en-US" sz="3600" b="1" dirty="0">
              <a:solidFill>
                <a:schemeClr val="bg1"/>
              </a:solidFill>
            </a:endParaRPr>
          </a:p>
        </p:txBody>
      </p:sp>
      <p:pic>
        <p:nvPicPr>
          <p:cNvPr id="3" name="图片 2">
            <a:extLst>
              <a:ext uri="{FF2B5EF4-FFF2-40B4-BE49-F238E27FC236}">
                <a16:creationId xmlns:a16="http://schemas.microsoft.com/office/drawing/2014/main" id="{CFCAE7AC-AECB-4EDD-8BAD-EEFB32FF5DB4}"/>
              </a:ext>
            </a:extLst>
          </p:cNvPr>
          <p:cNvPicPr>
            <a:picLocks noChangeAspect="1"/>
          </p:cNvPicPr>
          <p:nvPr/>
        </p:nvPicPr>
        <p:blipFill>
          <a:blip r:embed="rId3"/>
          <a:stretch>
            <a:fillRect/>
          </a:stretch>
        </p:blipFill>
        <p:spPr>
          <a:xfrm>
            <a:off x="635000" y="1167130"/>
            <a:ext cx="10210800" cy="1943100"/>
          </a:xfrm>
          <a:prstGeom prst="rect">
            <a:avLst/>
          </a:prstGeom>
        </p:spPr>
      </p:pic>
      <p:pic>
        <p:nvPicPr>
          <p:cNvPr id="4" name="图片 3">
            <a:extLst>
              <a:ext uri="{FF2B5EF4-FFF2-40B4-BE49-F238E27FC236}">
                <a16:creationId xmlns:a16="http://schemas.microsoft.com/office/drawing/2014/main" id="{2CA9CD90-1146-41EE-9231-1FCFDB93F2D3}"/>
              </a:ext>
            </a:extLst>
          </p:cNvPr>
          <p:cNvPicPr>
            <a:picLocks noChangeAspect="1"/>
          </p:cNvPicPr>
          <p:nvPr/>
        </p:nvPicPr>
        <p:blipFill>
          <a:blip r:embed="rId4"/>
          <a:stretch>
            <a:fillRect/>
          </a:stretch>
        </p:blipFill>
        <p:spPr>
          <a:xfrm>
            <a:off x="2880360" y="3317240"/>
            <a:ext cx="4705350" cy="2533650"/>
          </a:xfrm>
          <a:prstGeom prst="rect">
            <a:avLst/>
          </a:prstGeom>
        </p:spPr>
      </p:pic>
    </p:spTree>
    <p:extLst>
      <p:ext uri="{BB962C8B-B14F-4D97-AF65-F5344CB8AC3E}">
        <p14:creationId xmlns:p14="http://schemas.microsoft.com/office/powerpoint/2010/main" val="1267182952"/>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6135847" y="2924237"/>
            <a:ext cx="5844097" cy="511814"/>
            <a:chOff x="5181690" y="2820871"/>
            <a:chExt cx="6290318" cy="550893"/>
          </a:xfrm>
        </p:grpSpPr>
        <p:sp>
          <p:nvSpPr>
            <p:cNvPr id="4" name="椭圆 3">
              <a:extLst>
                <a:ext uri="{FF2B5EF4-FFF2-40B4-BE49-F238E27FC236}">
                  <a16:creationId xmlns:a16="http://schemas.microsoft.com/office/drawing/2014/main" id="{4E038620-75A5-4520-8E25-F9C7B2B6904E}"/>
                </a:ext>
              </a:extLst>
            </p:cNvPr>
            <p:cNvSpPr/>
            <p:nvPr/>
          </p:nvSpPr>
          <p:spPr>
            <a:xfrm>
              <a:off x="5181690" y="2820871"/>
              <a:ext cx="550893"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Century Gothic" panose="020B0502020202020204" pitchFamily="34" charset="0"/>
                </a:rPr>
                <a:t>1</a:t>
              </a:r>
              <a:endParaRPr lang="zh-CN" altLang="en-US" sz="2400" dirty="0">
                <a:latin typeface="Century Gothic" panose="020B0502020202020204" pitchFamily="34" charset="0"/>
              </a:endParaRPr>
            </a:p>
          </p:txBody>
        </p:sp>
        <p:sp>
          <p:nvSpPr>
            <p:cNvPr id="8" name="文本框 7">
              <a:extLst>
                <a:ext uri="{FF2B5EF4-FFF2-40B4-BE49-F238E27FC236}">
                  <a16:creationId xmlns:a16="http://schemas.microsoft.com/office/drawing/2014/main" id="{7B507C22-58B8-463E-AFBC-7B1028DAA2A5}"/>
                </a:ext>
              </a:extLst>
            </p:cNvPr>
            <p:cNvSpPr txBox="1"/>
            <p:nvPr/>
          </p:nvSpPr>
          <p:spPr>
            <a:xfrm>
              <a:off x="6025662" y="2880873"/>
              <a:ext cx="5446346" cy="413080"/>
            </a:xfrm>
            <a:prstGeom prst="rect">
              <a:avLst/>
            </a:prstGeom>
            <a:noFill/>
          </p:spPr>
          <p:txBody>
            <a:bodyPr wrap="square" lIns="0" tIns="0" rIns="0" bIns="0" rtlCol="0">
              <a:spAutoFit/>
            </a:bodyPr>
            <a:lstStyle/>
            <a:p>
              <a:r>
                <a:rPr lang="zh-CN" altLang="en-US" sz="2400" b="1" spc="300" dirty="0">
                  <a:latin typeface="+mj-ea"/>
                  <a:ea typeface="+mj-ea"/>
                </a:rPr>
                <a:t>关键词提取介绍及应用</a:t>
              </a:r>
              <a:endParaRPr lang="zh-CN" altLang="en-US" sz="2400" b="1" spc="300" dirty="0">
                <a:solidFill>
                  <a:schemeClr val="accent3"/>
                </a:solidFill>
              </a:endParaRPr>
            </a:p>
          </p:txBody>
        </p:sp>
      </p:grpSp>
      <p:grpSp>
        <p:nvGrpSpPr>
          <p:cNvPr id="18" name="组合 17"/>
          <p:cNvGrpSpPr/>
          <p:nvPr/>
        </p:nvGrpSpPr>
        <p:grpSpPr>
          <a:xfrm>
            <a:off x="6137763" y="3642259"/>
            <a:ext cx="5844097" cy="511814"/>
            <a:chOff x="5181690" y="3693789"/>
            <a:chExt cx="6290318" cy="550893"/>
          </a:xfrm>
        </p:grpSpPr>
        <p:sp>
          <p:nvSpPr>
            <p:cNvPr id="5" name="椭圆 4">
              <a:extLst>
                <a:ext uri="{FF2B5EF4-FFF2-40B4-BE49-F238E27FC236}">
                  <a16:creationId xmlns:a16="http://schemas.microsoft.com/office/drawing/2014/main" id="{856CB06E-E9F3-4F92-A312-20763F3CB8E7}"/>
                </a:ext>
              </a:extLst>
            </p:cNvPr>
            <p:cNvSpPr/>
            <p:nvPr/>
          </p:nvSpPr>
          <p:spPr>
            <a:xfrm>
              <a:off x="5181690" y="3693789"/>
              <a:ext cx="550893"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Century Gothic" panose="020B0502020202020204" pitchFamily="34" charset="0"/>
                </a:rPr>
                <a:t>2</a:t>
              </a:r>
              <a:endParaRPr lang="zh-CN" altLang="en-US" sz="2400" dirty="0">
                <a:latin typeface="Century Gothic" panose="020B0502020202020204" pitchFamily="34" charset="0"/>
              </a:endParaRPr>
            </a:p>
          </p:txBody>
        </p:sp>
        <p:sp>
          <p:nvSpPr>
            <p:cNvPr id="10" name="文本框 9">
              <a:extLst>
                <a:ext uri="{FF2B5EF4-FFF2-40B4-BE49-F238E27FC236}">
                  <a16:creationId xmlns:a16="http://schemas.microsoft.com/office/drawing/2014/main" id="{B2FA74BE-E344-48C4-8EF0-E837820A0AC8}"/>
                </a:ext>
              </a:extLst>
            </p:cNvPr>
            <p:cNvSpPr txBox="1"/>
            <p:nvPr/>
          </p:nvSpPr>
          <p:spPr>
            <a:xfrm>
              <a:off x="6025663" y="3748369"/>
              <a:ext cx="5446345" cy="397532"/>
            </a:xfrm>
            <a:prstGeom prst="rect">
              <a:avLst/>
            </a:prstGeom>
            <a:noFill/>
          </p:spPr>
          <p:txBody>
            <a:bodyPr wrap="square" lIns="0" tIns="0" rIns="0" bIns="0" rtlCol="0">
              <a:spAutoFit/>
            </a:bodyPr>
            <a:lstStyle/>
            <a:p>
              <a:r>
                <a:rPr lang="zh-CN" altLang="en-US" sz="2400" b="1" spc="300" dirty="0">
                  <a:latin typeface="+mj-ea"/>
                  <a:ea typeface="+mj-ea"/>
                </a:rPr>
                <a:t>关键词提取基本原理</a:t>
              </a:r>
              <a:endParaRPr lang="en-US" altLang="zh-CN" sz="2400" b="1" spc="300" dirty="0">
                <a:latin typeface="+mj-ea"/>
                <a:ea typeface="+mj-ea"/>
              </a:endParaRPr>
            </a:p>
          </p:txBody>
        </p:sp>
      </p:grpSp>
      <p:grpSp>
        <p:nvGrpSpPr>
          <p:cNvPr id="17" name="组合 16"/>
          <p:cNvGrpSpPr/>
          <p:nvPr/>
        </p:nvGrpSpPr>
        <p:grpSpPr>
          <a:xfrm>
            <a:off x="6135847" y="4361345"/>
            <a:ext cx="5853574" cy="511814"/>
            <a:chOff x="5184190" y="4548742"/>
            <a:chExt cx="6300518" cy="550893"/>
          </a:xfrm>
        </p:grpSpPr>
        <p:sp>
          <p:nvSpPr>
            <p:cNvPr id="6" name="椭圆 5">
              <a:extLst>
                <a:ext uri="{FF2B5EF4-FFF2-40B4-BE49-F238E27FC236}">
                  <a16:creationId xmlns:a16="http://schemas.microsoft.com/office/drawing/2014/main" id="{4595AA9B-38D0-46FD-A522-1C11B31079F7}"/>
                </a:ext>
              </a:extLst>
            </p:cNvPr>
            <p:cNvSpPr/>
            <p:nvPr/>
          </p:nvSpPr>
          <p:spPr>
            <a:xfrm>
              <a:off x="5184190" y="4548742"/>
              <a:ext cx="550893"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Century Gothic" panose="020B0502020202020204" pitchFamily="34" charset="0"/>
                </a:rPr>
                <a:t>3</a:t>
              </a:r>
              <a:endParaRPr lang="zh-CN" altLang="en-US" sz="2400" dirty="0">
                <a:latin typeface="Century Gothic" panose="020B0502020202020204" pitchFamily="34" charset="0"/>
              </a:endParaRPr>
            </a:p>
          </p:txBody>
        </p:sp>
        <p:sp>
          <p:nvSpPr>
            <p:cNvPr id="12" name="文本框 11">
              <a:extLst>
                <a:ext uri="{FF2B5EF4-FFF2-40B4-BE49-F238E27FC236}">
                  <a16:creationId xmlns:a16="http://schemas.microsoft.com/office/drawing/2014/main" id="{93CC5F2B-0ED3-4692-A876-F7B76F8D8312}"/>
                </a:ext>
              </a:extLst>
            </p:cNvPr>
            <p:cNvSpPr txBox="1"/>
            <p:nvPr/>
          </p:nvSpPr>
          <p:spPr>
            <a:xfrm>
              <a:off x="6025662" y="4608744"/>
              <a:ext cx="5459046" cy="413080"/>
            </a:xfrm>
            <a:prstGeom prst="rect">
              <a:avLst/>
            </a:prstGeom>
            <a:noFill/>
          </p:spPr>
          <p:txBody>
            <a:bodyPr wrap="square" lIns="0" tIns="0" rIns="0" bIns="0" rtlCol="0">
              <a:spAutoFit/>
            </a:bodyPr>
            <a:lstStyle/>
            <a:p>
              <a:r>
                <a:rPr lang="zh-CN" altLang="en-US" sz="2400" b="1" spc="300" dirty="0">
                  <a:latin typeface="+mj-ea"/>
                </a:rPr>
                <a:t>经典算法介绍</a:t>
              </a:r>
            </a:p>
          </p:txBody>
        </p:sp>
      </p:grpSp>
      <p:grpSp>
        <p:nvGrpSpPr>
          <p:cNvPr id="16" name="组合 15"/>
          <p:cNvGrpSpPr/>
          <p:nvPr/>
        </p:nvGrpSpPr>
        <p:grpSpPr>
          <a:xfrm>
            <a:off x="6135847" y="5077767"/>
            <a:ext cx="5844097" cy="511814"/>
            <a:chOff x="5181690" y="5404127"/>
            <a:chExt cx="6290318" cy="550893"/>
          </a:xfrm>
        </p:grpSpPr>
        <p:sp>
          <p:nvSpPr>
            <p:cNvPr id="7" name="椭圆 6">
              <a:extLst>
                <a:ext uri="{FF2B5EF4-FFF2-40B4-BE49-F238E27FC236}">
                  <a16:creationId xmlns:a16="http://schemas.microsoft.com/office/drawing/2014/main" id="{BC1540A9-C516-4101-B8E5-F2680A075844}"/>
                </a:ext>
              </a:extLst>
            </p:cNvPr>
            <p:cNvSpPr/>
            <p:nvPr/>
          </p:nvSpPr>
          <p:spPr>
            <a:xfrm>
              <a:off x="5181690" y="5404127"/>
              <a:ext cx="550893"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Century Gothic" panose="020B0502020202020204" pitchFamily="34" charset="0"/>
                </a:rPr>
                <a:t>4</a:t>
              </a:r>
              <a:endParaRPr lang="zh-CN" altLang="en-US" sz="2400" dirty="0">
                <a:latin typeface="Century Gothic" panose="020B0502020202020204" pitchFamily="34" charset="0"/>
              </a:endParaRPr>
            </a:p>
          </p:txBody>
        </p:sp>
        <p:sp>
          <p:nvSpPr>
            <p:cNvPr id="14" name="文本框 13">
              <a:extLst>
                <a:ext uri="{FF2B5EF4-FFF2-40B4-BE49-F238E27FC236}">
                  <a16:creationId xmlns:a16="http://schemas.microsoft.com/office/drawing/2014/main" id="{6251B830-D03E-4AA6-96D0-40413DCE8882}"/>
                </a:ext>
              </a:extLst>
            </p:cNvPr>
            <p:cNvSpPr txBox="1"/>
            <p:nvPr/>
          </p:nvSpPr>
          <p:spPr>
            <a:xfrm>
              <a:off x="6025663" y="5469119"/>
              <a:ext cx="5446345" cy="397532"/>
            </a:xfrm>
            <a:prstGeom prst="rect">
              <a:avLst/>
            </a:prstGeom>
            <a:noFill/>
          </p:spPr>
          <p:txBody>
            <a:bodyPr wrap="square" lIns="0" tIns="0" rIns="0" bIns="0" rtlCol="0">
              <a:spAutoFit/>
            </a:bodyPr>
            <a:lstStyle/>
            <a:p>
              <a:r>
                <a:rPr lang="zh-CN" altLang="en-US" sz="2400" b="1" spc="300" dirty="0">
                  <a:latin typeface="+mj-ea"/>
                </a:rPr>
                <a:t>关键词提取前沿研究介绍</a:t>
              </a:r>
              <a:endParaRPr lang="zh-CN" altLang="en-US" sz="2400" b="1" spc="300" dirty="0">
                <a:solidFill>
                  <a:schemeClr val="accent3"/>
                </a:solidFill>
              </a:endParaRPr>
            </a:p>
          </p:txBody>
        </p:sp>
      </p:grpSp>
      <p:grpSp>
        <p:nvGrpSpPr>
          <p:cNvPr id="20" name="组合 19"/>
          <p:cNvGrpSpPr/>
          <p:nvPr/>
        </p:nvGrpSpPr>
        <p:grpSpPr>
          <a:xfrm>
            <a:off x="6135847" y="5794189"/>
            <a:ext cx="5844097" cy="511814"/>
            <a:chOff x="5181690" y="5404127"/>
            <a:chExt cx="6290318" cy="550893"/>
          </a:xfrm>
        </p:grpSpPr>
        <p:sp>
          <p:nvSpPr>
            <p:cNvPr id="21" name="椭圆 20">
              <a:extLst>
                <a:ext uri="{FF2B5EF4-FFF2-40B4-BE49-F238E27FC236}">
                  <a16:creationId xmlns:a16="http://schemas.microsoft.com/office/drawing/2014/main" id="{BC1540A9-C516-4101-B8E5-F2680A075844}"/>
                </a:ext>
              </a:extLst>
            </p:cNvPr>
            <p:cNvSpPr/>
            <p:nvPr/>
          </p:nvSpPr>
          <p:spPr>
            <a:xfrm>
              <a:off x="5181690" y="5404127"/>
              <a:ext cx="550893"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Century Gothic" panose="020B0502020202020204" pitchFamily="34" charset="0"/>
                </a:rPr>
                <a:t>5</a:t>
              </a:r>
              <a:endParaRPr lang="zh-CN" altLang="en-US" sz="2400" dirty="0">
                <a:latin typeface="Century Gothic" panose="020B0502020202020204" pitchFamily="34" charset="0"/>
              </a:endParaRPr>
            </a:p>
          </p:txBody>
        </p:sp>
        <p:sp>
          <p:nvSpPr>
            <p:cNvPr id="22" name="文本框 21">
              <a:extLst>
                <a:ext uri="{FF2B5EF4-FFF2-40B4-BE49-F238E27FC236}">
                  <a16:creationId xmlns:a16="http://schemas.microsoft.com/office/drawing/2014/main" id="{6251B830-D03E-4AA6-96D0-40413DCE8882}"/>
                </a:ext>
              </a:extLst>
            </p:cNvPr>
            <p:cNvSpPr txBox="1"/>
            <p:nvPr/>
          </p:nvSpPr>
          <p:spPr>
            <a:xfrm>
              <a:off x="6025662" y="5469119"/>
              <a:ext cx="5446346" cy="413080"/>
            </a:xfrm>
            <a:prstGeom prst="rect">
              <a:avLst/>
            </a:prstGeom>
            <a:noFill/>
          </p:spPr>
          <p:txBody>
            <a:bodyPr wrap="square" lIns="0" tIns="0" rIns="0" bIns="0" rtlCol="0">
              <a:spAutoFit/>
            </a:bodyPr>
            <a:lstStyle/>
            <a:p>
              <a:r>
                <a:rPr lang="zh-CN" altLang="en-US" sz="2400" b="1" spc="300" dirty="0">
                  <a:latin typeface="+mj-ea"/>
                </a:rPr>
                <a:t>实例展示</a:t>
              </a:r>
              <a:endParaRPr lang="zh-CN" altLang="en-US" sz="2400" b="1" spc="300" dirty="0">
                <a:solidFill>
                  <a:schemeClr val="accent3"/>
                </a:solidFill>
              </a:endParaRPr>
            </a:p>
          </p:txBody>
        </p:sp>
      </p:grpSp>
      <p:sp>
        <p:nvSpPr>
          <p:cNvPr id="23" name="文本占位符 5">
            <a:extLst>
              <a:ext uri="{FF2B5EF4-FFF2-40B4-BE49-F238E27FC236}">
                <a16:creationId xmlns:a16="http://schemas.microsoft.com/office/drawing/2014/main" id="{E51A67F7-2D5D-449D-9AE5-2FF7DEEFA49F}"/>
              </a:ext>
            </a:extLst>
          </p:cNvPr>
          <p:cNvSpPr txBox="1">
            <a:spLocks/>
          </p:cNvSpPr>
          <p:nvPr/>
        </p:nvSpPr>
        <p:spPr>
          <a:xfrm>
            <a:off x="1678166" y="3775845"/>
            <a:ext cx="2762739" cy="914398"/>
          </a:xfrm>
          <a:prstGeom prst="rect">
            <a:avLst/>
          </a:prstGeom>
        </p:spPr>
        <p:txBody>
          <a:bodyPr>
            <a:noAutofit/>
          </a:bodyPr>
          <a:lstStyle>
            <a:lvl1pPr marL="0" indent="0" algn="ctr" rtl="0" eaLnBrk="0" fontAlgn="base" hangingPunct="0">
              <a:lnSpc>
                <a:spcPct val="90000"/>
              </a:lnSpc>
              <a:spcBef>
                <a:spcPts val="1000"/>
              </a:spcBef>
              <a:spcAft>
                <a:spcPct val="0"/>
              </a:spcAft>
              <a:buFont typeface="Arial" panose="020B0604020202020204" pitchFamily="34" charset="0"/>
              <a:buNone/>
              <a:defRPr sz="6000" b="1" kern="1200">
                <a:solidFill>
                  <a:schemeClr val="accent1"/>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目录</a:t>
            </a:r>
          </a:p>
        </p:txBody>
      </p:sp>
      <p:sp>
        <p:nvSpPr>
          <p:cNvPr id="24" name="文本占位符 8">
            <a:extLst>
              <a:ext uri="{FF2B5EF4-FFF2-40B4-BE49-F238E27FC236}">
                <a16:creationId xmlns:a16="http://schemas.microsoft.com/office/drawing/2014/main" id="{7239F040-8C2F-4B38-8A30-4607B537A64A}"/>
              </a:ext>
            </a:extLst>
          </p:cNvPr>
          <p:cNvSpPr txBox="1">
            <a:spLocks/>
          </p:cNvSpPr>
          <p:nvPr/>
        </p:nvSpPr>
        <p:spPr>
          <a:xfrm>
            <a:off x="2063073" y="4793977"/>
            <a:ext cx="1992924" cy="360850"/>
          </a:xfrm>
          <a:prstGeom prst="rect">
            <a:avLst/>
          </a:prstGeom>
        </p:spPr>
        <p:txBody>
          <a:bodyPr>
            <a:noAutofit/>
          </a:bodyPr>
          <a:lstStyle>
            <a:lvl1pPr marL="0" indent="0" algn="ctr" rtl="0" eaLnBrk="0" fontAlgn="base" hangingPunct="0">
              <a:lnSpc>
                <a:spcPct val="90000"/>
              </a:lnSpc>
              <a:spcBef>
                <a:spcPts val="1000"/>
              </a:spcBef>
              <a:spcAft>
                <a:spcPct val="0"/>
              </a:spcAft>
              <a:buFontTx/>
              <a:buNone/>
              <a:defRPr sz="2000" b="0" kern="1200" baseline="0">
                <a:solidFill>
                  <a:schemeClr val="accent2"/>
                </a:solidFill>
                <a:latin typeface="微软雅黑 Light" panose="020B0502040204020203" pitchFamily="34" charset="-122"/>
                <a:ea typeface="微软雅黑 Light" panose="020B0502040204020203"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t>CONTENTS</a:t>
            </a:r>
            <a:endParaRPr lang="zh-CN" altLang="en-US" dirty="0"/>
          </a:p>
        </p:txBody>
      </p:sp>
      <p:sp>
        <p:nvSpPr>
          <p:cNvPr id="25" name="矩形 24"/>
          <p:cNvSpPr/>
          <p:nvPr/>
        </p:nvSpPr>
        <p:spPr>
          <a:xfrm>
            <a:off x="2767873" y="5369423"/>
            <a:ext cx="583324" cy="617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64441344"/>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EADB91-869B-478C-858C-97C80E848099}"/>
              </a:ext>
            </a:extLst>
          </p:cNvPr>
          <p:cNvSpPr>
            <a:spLocks noGrp="1"/>
          </p:cNvSpPr>
          <p:nvPr>
            <p:ph type="title"/>
          </p:nvPr>
        </p:nvSpPr>
        <p:spPr/>
        <p:txBody>
          <a:bodyPr/>
          <a:lstStyle/>
          <a:p>
            <a:r>
              <a:rPr lang="en-US" altLang="zh-CN" dirty="0" err="1"/>
              <a:t>SIFRank</a:t>
            </a:r>
            <a:r>
              <a:rPr lang="en-US" altLang="zh-CN" dirty="0"/>
              <a:t>-</a:t>
            </a:r>
            <a:r>
              <a:rPr lang="zh-CN" altLang="en-US" dirty="0"/>
              <a:t>实验结果</a:t>
            </a:r>
          </a:p>
        </p:txBody>
      </p:sp>
      <p:pic>
        <p:nvPicPr>
          <p:cNvPr id="3" name="图片 2">
            <a:extLst>
              <a:ext uri="{FF2B5EF4-FFF2-40B4-BE49-F238E27FC236}">
                <a16:creationId xmlns:a16="http://schemas.microsoft.com/office/drawing/2014/main" id="{A10AB700-A7C3-4E29-8AB3-76E3381E90DE}"/>
              </a:ext>
            </a:extLst>
          </p:cNvPr>
          <p:cNvPicPr>
            <a:picLocks noChangeAspect="1"/>
          </p:cNvPicPr>
          <p:nvPr/>
        </p:nvPicPr>
        <p:blipFill rotWithShape="1">
          <a:blip r:embed="rId2"/>
          <a:srcRect l="7732" r="1239"/>
          <a:stretch/>
        </p:blipFill>
        <p:spPr>
          <a:xfrm>
            <a:off x="0" y="1981868"/>
            <a:ext cx="5704201" cy="2865504"/>
          </a:xfrm>
          <a:prstGeom prst="rect">
            <a:avLst/>
          </a:prstGeom>
        </p:spPr>
      </p:pic>
      <p:pic>
        <p:nvPicPr>
          <p:cNvPr id="4" name="图片 3">
            <a:extLst>
              <a:ext uri="{FF2B5EF4-FFF2-40B4-BE49-F238E27FC236}">
                <a16:creationId xmlns:a16="http://schemas.microsoft.com/office/drawing/2014/main" id="{B0E57EB6-FE9D-4F76-B33C-FFA0EF23E00F}"/>
              </a:ext>
            </a:extLst>
          </p:cNvPr>
          <p:cNvPicPr>
            <a:picLocks noChangeAspect="1"/>
          </p:cNvPicPr>
          <p:nvPr/>
        </p:nvPicPr>
        <p:blipFill rotWithShape="1">
          <a:blip r:embed="rId3"/>
          <a:srcRect l="1030" r="6345"/>
          <a:stretch/>
        </p:blipFill>
        <p:spPr>
          <a:xfrm>
            <a:off x="5704201" y="912182"/>
            <a:ext cx="6272269" cy="2516818"/>
          </a:xfrm>
          <a:prstGeom prst="rect">
            <a:avLst/>
          </a:prstGeom>
        </p:spPr>
      </p:pic>
      <p:pic>
        <p:nvPicPr>
          <p:cNvPr id="5" name="图片 4">
            <a:extLst>
              <a:ext uri="{FF2B5EF4-FFF2-40B4-BE49-F238E27FC236}">
                <a16:creationId xmlns:a16="http://schemas.microsoft.com/office/drawing/2014/main" id="{9332F9FB-AE2C-45F5-86F6-239F8A3D853C}"/>
              </a:ext>
            </a:extLst>
          </p:cNvPr>
          <p:cNvPicPr>
            <a:picLocks noChangeAspect="1"/>
          </p:cNvPicPr>
          <p:nvPr/>
        </p:nvPicPr>
        <p:blipFill>
          <a:blip r:embed="rId4"/>
          <a:stretch>
            <a:fillRect/>
          </a:stretch>
        </p:blipFill>
        <p:spPr>
          <a:xfrm>
            <a:off x="5704201" y="3516734"/>
            <a:ext cx="6511788" cy="2661277"/>
          </a:xfrm>
          <a:prstGeom prst="rect">
            <a:avLst/>
          </a:prstGeom>
        </p:spPr>
      </p:pic>
      <p:sp>
        <p:nvSpPr>
          <p:cNvPr id="6" name="文本框 5">
            <a:extLst>
              <a:ext uri="{FF2B5EF4-FFF2-40B4-BE49-F238E27FC236}">
                <a16:creationId xmlns:a16="http://schemas.microsoft.com/office/drawing/2014/main" id="{6CADA6FA-5290-48DF-BDD9-9DCDA257C5FB}"/>
              </a:ext>
            </a:extLst>
          </p:cNvPr>
          <p:cNvSpPr txBox="1">
            <a:spLocks noChangeArrowheads="1"/>
          </p:cNvSpPr>
          <p:nvPr/>
        </p:nvSpPr>
        <p:spPr bwMode="auto">
          <a:xfrm>
            <a:off x="391799" y="9287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marL="228600" marR="0" lvl="0" indent="-22860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pitchFamily="34" charset="-122"/>
                <a:cs typeface="+mn-cs"/>
              </a:rPr>
              <a:t>4</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pitchFamily="34" charset="-122"/>
              <a:cs typeface="+mn-cs"/>
            </a:endParaRPr>
          </a:p>
        </p:txBody>
      </p:sp>
      <p:sp>
        <p:nvSpPr>
          <p:cNvPr id="7" name="矩形 6">
            <a:extLst>
              <a:ext uri="{FF2B5EF4-FFF2-40B4-BE49-F238E27FC236}">
                <a16:creationId xmlns:a16="http://schemas.microsoft.com/office/drawing/2014/main" id="{B6D975C6-D418-4B58-B3BD-F82DF96418E5}"/>
              </a:ext>
            </a:extLst>
          </p:cNvPr>
          <p:cNvSpPr/>
          <p:nvPr/>
        </p:nvSpPr>
        <p:spPr>
          <a:xfrm>
            <a:off x="12814984" y="302697"/>
            <a:ext cx="41549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rPr>
              <a:t>知</a:t>
            </a:r>
          </a:p>
        </p:txBody>
      </p:sp>
      <p:sp>
        <p:nvSpPr>
          <p:cNvPr id="8" name="矩形 7">
            <a:extLst>
              <a:ext uri="{FF2B5EF4-FFF2-40B4-BE49-F238E27FC236}">
                <a16:creationId xmlns:a16="http://schemas.microsoft.com/office/drawing/2014/main" id="{CA419793-D7B7-41CB-B488-DAE72CCFD53E}"/>
              </a:ext>
            </a:extLst>
          </p:cNvPr>
          <p:cNvSpPr/>
          <p:nvPr/>
        </p:nvSpPr>
        <p:spPr>
          <a:xfrm>
            <a:off x="83127" y="3516734"/>
            <a:ext cx="212437" cy="2701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9" name="矩形 8">
            <a:extLst>
              <a:ext uri="{FF2B5EF4-FFF2-40B4-BE49-F238E27FC236}">
                <a16:creationId xmlns:a16="http://schemas.microsoft.com/office/drawing/2014/main" id="{74B5DEAF-18C9-426E-8C41-A7C2047CE96D}"/>
              </a:ext>
            </a:extLst>
          </p:cNvPr>
          <p:cNvSpPr/>
          <p:nvPr/>
        </p:nvSpPr>
        <p:spPr>
          <a:xfrm>
            <a:off x="5822255" y="1914270"/>
            <a:ext cx="212437" cy="2701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10" name="矩形 9">
            <a:extLst>
              <a:ext uri="{FF2B5EF4-FFF2-40B4-BE49-F238E27FC236}">
                <a16:creationId xmlns:a16="http://schemas.microsoft.com/office/drawing/2014/main" id="{ECA67987-1378-4AC2-8069-04857090903A}"/>
              </a:ext>
            </a:extLst>
          </p:cNvPr>
          <p:cNvSpPr/>
          <p:nvPr/>
        </p:nvSpPr>
        <p:spPr>
          <a:xfrm>
            <a:off x="5743745" y="4509643"/>
            <a:ext cx="212437" cy="2701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11" name="矩形 10">
            <a:extLst>
              <a:ext uri="{FF2B5EF4-FFF2-40B4-BE49-F238E27FC236}">
                <a16:creationId xmlns:a16="http://schemas.microsoft.com/office/drawing/2014/main" id="{5577BF1B-BEBD-4CB7-98AA-603A69C0A435}"/>
              </a:ext>
            </a:extLst>
          </p:cNvPr>
          <p:cNvSpPr/>
          <p:nvPr/>
        </p:nvSpPr>
        <p:spPr>
          <a:xfrm>
            <a:off x="1606550" y="4509643"/>
            <a:ext cx="2522105" cy="15472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12" name="矩形 11">
            <a:extLst>
              <a:ext uri="{FF2B5EF4-FFF2-40B4-BE49-F238E27FC236}">
                <a16:creationId xmlns:a16="http://schemas.microsoft.com/office/drawing/2014/main" id="{2664C32D-17B5-4F39-AAF3-83A8A27B38DF}"/>
              </a:ext>
            </a:extLst>
          </p:cNvPr>
          <p:cNvSpPr/>
          <p:nvPr/>
        </p:nvSpPr>
        <p:spPr>
          <a:xfrm>
            <a:off x="4267200" y="4663203"/>
            <a:ext cx="1162051" cy="1350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13" name="矩形 12">
            <a:extLst>
              <a:ext uri="{FF2B5EF4-FFF2-40B4-BE49-F238E27FC236}">
                <a16:creationId xmlns:a16="http://schemas.microsoft.com/office/drawing/2014/main" id="{0F1CDAC9-7226-47DE-83BE-5D2B17F53F1C}"/>
              </a:ext>
            </a:extLst>
          </p:cNvPr>
          <p:cNvSpPr/>
          <p:nvPr/>
        </p:nvSpPr>
        <p:spPr>
          <a:xfrm>
            <a:off x="10524836" y="3190002"/>
            <a:ext cx="1371600" cy="23899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14" name="矩形 13">
            <a:extLst>
              <a:ext uri="{FF2B5EF4-FFF2-40B4-BE49-F238E27FC236}">
                <a16:creationId xmlns:a16="http://schemas.microsoft.com/office/drawing/2014/main" id="{8E359156-0F5C-494A-8640-E8B3039533B2}"/>
              </a:ext>
            </a:extLst>
          </p:cNvPr>
          <p:cNvSpPr/>
          <p:nvPr/>
        </p:nvSpPr>
        <p:spPr>
          <a:xfrm>
            <a:off x="10572510" y="5826319"/>
            <a:ext cx="1371600" cy="23899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15" name="矩形 14">
            <a:extLst>
              <a:ext uri="{FF2B5EF4-FFF2-40B4-BE49-F238E27FC236}">
                <a16:creationId xmlns:a16="http://schemas.microsoft.com/office/drawing/2014/main" id="{F8898B49-5913-490A-8424-B1537E2CE7F2}"/>
              </a:ext>
            </a:extLst>
          </p:cNvPr>
          <p:cNvSpPr/>
          <p:nvPr/>
        </p:nvSpPr>
        <p:spPr>
          <a:xfrm>
            <a:off x="7579283" y="3018537"/>
            <a:ext cx="2756208" cy="1714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16" name="矩形 15">
            <a:extLst>
              <a:ext uri="{FF2B5EF4-FFF2-40B4-BE49-F238E27FC236}">
                <a16:creationId xmlns:a16="http://schemas.microsoft.com/office/drawing/2014/main" id="{80C6CC3F-271E-4A54-B75B-83C4AFB178AA}"/>
              </a:ext>
            </a:extLst>
          </p:cNvPr>
          <p:cNvSpPr/>
          <p:nvPr/>
        </p:nvSpPr>
        <p:spPr>
          <a:xfrm>
            <a:off x="7544423" y="5672154"/>
            <a:ext cx="2756208" cy="1714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594770272"/>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4F427A-3835-456A-99C9-C6C69A1D7563}"/>
              </a:ext>
            </a:extLst>
          </p:cNvPr>
          <p:cNvSpPr>
            <a:spLocks noGrp="1"/>
          </p:cNvSpPr>
          <p:nvPr>
            <p:ph type="title"/>
          </p:nvPr>
        </p:nvSpPr>
        <p:spPr/>
        <p:txBody>
          <a:bodyPr/>
          <a:lstStyle/>
          <a:p>
            <a:r>
              <a:rPr lang="en-US" altLang="zh-CN" dirty="0"/>
              <a:t>BERT-KPE</a:t>
            </a:r>
            <a:r>
              <a:rPr lang="en-US" altLang="zh-CN" sz="1100" dirty="0"/>
              <a:t>[2]</a:t>
            </a:r>
            <a:endParaRPr lang="zh-CN" altLang="en-US" dirty="0"/>
          </a:p>
        </p:txBody>
      </p:sp>
      <p:sp>
        <p:nvSpPr>
          <p:cNvPr id="3" name="文本框 2">
            <a:extLst>
              <a:ext uri="{FF2B5EF4-FFF2-40B4-BE49-F238E27FC236}">
                <a16:creationId xmlns:a16="http://schemas.microsoft.com/office/drawing/2014/main" id="{F0CD0C59-01FC-4A25-B0D7-D8A248EFE863}"/>
              </a:ext>
            </a:extLst>
          </p:cNvPr>
          <p:cNvSpPr txBox="1">
            <a:spLocks noChangeArrowheads="1"/>
          </p:cNvSpPr>
          <p:nvPr/>
        </p:nvSpPr>
        <p:spPr bwMode="auto">
          <a:xfrm>
            <a:off x="391799" y="9287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marL="228600" marR="0" lvl="0" indent="-228600" algn="ctr" defTabSz="914400" rtl="0" eaLnBrk="1" fontAlgn="auto" latinLnBrk="0" hangingPunct="1">
              <a:lnSpc>
                <a:spcPct val="100000"/>
              </a:lnSpc>
              <a:spcBef>
                <a:spcPts val="0"/>
              </a:spcBef>
              <a:spcAft>
                <a:spcPts val="0"/>
              </a:spcAft>
              <a:buClrTx/>
              <a:buSzTx/>
              <a:buFontTx/>
              <a:buNone/>
              <a:tabLst/>
              <a:defRPr/>
            </a:pPr>
            <a:r>
              <a:rPr lang="en-US" altLang="zh-CN" sz="3600" b="1" dirty="0">
                <a:solidFill>
                  <a:prstClr val="white"/>
                </a:solidFill>
              </a:rPr>
              <a:t>4</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pitchFamily="34" charset="-122"/>
              <a:cs typeface="+mn-cs"/>
            </a:endParaRPr>
          </a:p>
        </p:txBody>
      </p:sp>
      <p:sp>
        <p:nvSpPr>
          <p:cNvPr id="4" name="文本框 3">
            <a:extLst>
              <a:ext uri="{FF2B5EF4-FFF2-40B4-BE49-F238E27FC236}">
                <a16:creationId xmlns:a16="http://schemas.microsoft.com/office/drawing/2014/main" id="{EA6A20EA-9BA6-4132-9757-6EB07DBDB30C}"/>
              </a:ext>
            </a:extLst>
          </p:cNvPr>
          <p:cNvSpPr txBox="1"/>
          <p:nvPr/>
        </p:nvSpPr>
        <p:spPr>
          <a:xfrm>
            <a:off x="294797" y="5699760"/>
            <a:ext cx="4156907"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a:ea typeface="微软雅黑"/>
                <a:cs typeface="+mn-cs"/>
              </a:rPr>
              <a:t>[2] Joint </a:t>
            </a:r>
            <a:r>
              <a:rPr kumimoji="0" lang="en-US" altLang="zh-CN" sz="1050" b="0" i="0" u="none" strike="noStrike" kern="1200" cap="none" spc="0" normalizeH="0" baseline="0" noProof="0" dirty="0" err="1">
                <a:ln>
                  <a:noFill/>
                </a:ln>
                <a:solidFill>
                  <a:prstClr val="white">
                    <a:lumMod val="50000"/>
                  </a:prstClr>
                </a:solidFill>
                <a:effectLst/>
                <a:uLnTx/>
                <a:uFillTx/>
                <a:latin typeface="微软雅黑"/>
                <a:ea typeface="微软雅黑"/>
                <a:cs typeface="+mn-cs"/>
              </a:rPr>
              <a:t>Keyphrase</a:t>
            </a:r>
            <a:r>
              <a:rPr kumimoji="0" lang="en-US" altLang="zh-CN" sz="1050" b="0" i="0" u="none" strike="noStrike" kern="1200" cap="none" spc="0" normalizeH="0" baseline="0" noProof="0" dirty="0">
                <a:ln>
                  <a:noFill/>
                </a:ln>
                <a:solidFill>
                  <a:prstClr val="white">
                    <a:lumMod val="50000"/>
                  </a:prstClr>
                </a:solidFill>
                <a:effectLst/>
                <a:uLnTx/>
                <a:uFillTx/>
                <a:latin typeface="微软雅黑"/>
                <a:ea typeface="微软雅黑"/>
                <a:cs typeface="+mn-cs"/>
              </a:rPr>
              <a:t> Chunking and Salience Ranking with BERT</a:t>
            </a:r>
            <a:endParaRPr kumimoji="0" lang="zh-CN" altLang="en-US" sz="1050" b="0" i="0" u="none" strike="noStrike" kern="1200" cap="none" spc="0" normalizeH="0" baseline="0" noProof="0" dirty="0">
              <a:ln>
                <a:noFill/>
              </a:ln>
              <a:solidFill>
                <a:prstClr val="white">
                  <a:lumMod val="50000"/>
                </a:prstClr>
              </a:solidFill>
              <a:effectLst/>
              <a:uLnTx/>
              <a:uFillTx/>
              <a:latin typeface="微软雅黑"/>
              <a:ea typeface="微软雅黑"/>
              <a:cs typeface="+mn-cs"/>
            </a:endParaRPr>
          </a:p>
        </p:txBody>
      </p:sp>
      <p:sp>
        <p:nvSpPr>
          <p:cNvPr id="5" name="文本框 4">
            <a:extLst>
              <a:ext uri="{FF2B5EF4-FFF2-40B4-BE49-F238E27FC236}">
                <a16:creationId xmlns:a16="http://schemas.microsoft.com/office/drawing/2014/main" id="{2DA66652-A909-4BDC-8B49-9F40C6E8C25B}"/>
              </a:ext>
            </a:extLst>
          </p:cNvPr>
          <p:cNvSpPr txBox="1"/>
          <p:nvPr/>
        </p:nvSpPr>
        <p:spPr>
          <a:xfrm>
            <a:off x="876698" y="1251278"/>
            <a:ext cx="243028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rPr>
              <a:t>1. Token Embedding</a:t>
            </a:r>
            <a:endPar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endParaRPr>
          </a:p>
        </p:txBody>
      </p:sp>
      <p:pic>
        <p:nvPicPr>
          <p:cNvPr id="6" name="图片 5">
            <a:extLst>
              <a:ext uri="{FF2B5EF4-FFF2-40B4-BE49-F238E27FC236}">
                <a16:creationId xmlns:a16="http://schemas.microsoft.com/office/drawing/2014/main" id="{40D6252A-70B3-4DD2-8E0E-2CBF689613C3}"/>
              </a:ext>
            </a:extLst>
          </p:cNvPr>
          <p:cNvPicPr>
            <a:picLocks noChangeAspect="1"/>
          </p:cNvPicPr>
          <p:nvPr/>
        </p:nvPicPr>
        <p:blipFill>
          <a:blip r:embed="rId2"/>
          <a:stretch>
            <a:fillRect/>
          </a:stretch>
        </p:blipFill>
        <p:spPr>
          <a:xfrm>
            <a:off x="1606550" y="1627781"/>
            <a:ext cx="2992276" cy="938055"/>
          </a:xfrm>
          <a:prstGeom prst="rect">
            <a:avLst/>
          </a:prstGeom>
        </p:spPr>
      </p:pic>
      <p:sp>
        <p:nvSpPr>
          <p:cNvPr id="7" name="文本框 6">
            <a:extLst>
              <a:ext uri="{FF2B5EF4-FFF2-40B4-BE49-F238E27FC236}">
                <a16:creationId xmlns:a16="http://schemas.microsoft.com/office/drawing/2014/main" id="{57B3377B-165D-4C7F-A0B5-0BD905021278}"/>
              </a:ext>
            </a:extLst>
          </p:cNvPr>
          <p:cNvSpPr txBox="1"/>
          <p:nvPr/>
        </p:nvSpPr>
        <p:spPr>
          <a:xfrm>
            <a:off x="876698" y="2570628"/>
            <a:ext cx="29946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rPr>
              <a:t>2. N-gram representation</a:t>
            </a:r>
            <a:endPar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endParaRPr>
          </a:p>
        </p:txBody>
      </p:sp>
      <p:pic>
        <p:nvPicPr>
          <p:cNvPr id="8" name="图片 7">
            <a:extLst>
              <a:ext uri="{FF2B5EF4-FFF2-40B4-BE49-F238E27FC236}">
                <a16:creationId xmlns:a16="http://schemas.microsoft.com/office/drawing/2014/main" id="{B8E0C6C7-0DDF-43A3-8CBA-4DD9BAAA9084}"/>
              </a:ext>
            </a:extLst>
          </p:cNvPr>
          <p:cNvPicPr>
            <a:picLocks noChangeAspect="1"/>
          </p:cNvPicPr>
          <p:nvPr/>
        </p:nvPicPr>
        <p:blipFill>
          <a:blip r:embed="rId3"/>
          <a:stretch>
            <a:fillRect/>
          </a:stretch>
        </p:blipFill>
        <p:spPr>
          <a:xfrm>
            <a:off x="1728470" y="3008848"/>
            <a:ext cx="2912588" cy="507006"/>
          </a:xfrm>
          <a:prstGeom prst="rect">
            <a:avLst/>
          </a:prstGeom>
        </p:spPr>
      </p:pic>
      <p:sp>
        <p:nvSpPr>
          <p:cNvPr id="9" name="文本框 8">
            <a:extLst>
              <a:ext uri="{FF2B5EF4-FFF2-40B4-BE49-F238E27FC236}">
                <a16:creationId xmlns:a16="http://schemas.microsoft.com/office/drawing/2014/main" id="{4F0295D8-D252-4691-8A8B-86B5E89D7E7E}"/>
              </a:ext>
            </a:extLst>
          </p:cNvPr>
          <p:cNvSpPr txBox="1"/>
          <p:nvPr/>
        </p:nvSpPr>
        <p:spPr>
          <a:xfrm>
            <a:off x="876698" y="3584742"/>
            <a:ext cx="156805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rPr>
              <a:t>3. Multi-task</a:t>
            </a:r>
            <a:endPar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endParaRPr>
          </a:p>
        </p:txBody>
      </p:sp>
      <p:sp>
        <p:nvSpPr>
          <p:cNvPr id="10" name="文本框 9">
            <a:extLst>
              <a:ext uri="{FF2B5EF4-FFF2-40B4-BE49-F238E27FC236}">
                <a16:creationId xmlns:a16="http://schemas.microsoft.com/office/drawing/2014/main" id="{2E3F9341-C51B-4EEA-BA6A-40EDADDCC4E6}"/>
              </a:ext>
            </a:extLst>
          </p:cNvPr>
          <p:cNvSpPr txBox="1"/>
          <p:nvPr/>
        </p:nvSpPr>
        <p:spPr>
          <a:xfrm>
            <a:off x="1361597" y="3938803"/>
            <a:ext cx="24457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rPr>
              <a:t>Chunking network</a:t>
            </a:r>
            <a:r>
              <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rPr>
              <a:t>：</a:t>
            </a:r>
          </a:p>
        </p:txBody>
      </p:sp>
      <p:pic>
        <p:nvPicPr>
          <p:cNvPr id="11" name="图片 10">
            <a:extLst>
              <a:ext uri="{FF2B5EF4-FFF2-40B4-BE49-F238E27FC236}">
                <a16:creationId xmlns:a16="http://schemas.microsoft.com/office/drawing/2014/main" id="{1FD764B2-3B33-4B89-A938-B858836C046F}"/>
              </a:ext>
            </a:extLst>
          </p:cNvPr>
          <p:cNvPicPr>
            <a:picLocks noChangeAspect="1"/>
          </p:cNvPicPr>
          <p:nvPr/>
        </p:nvPicPr>
        <p:blipFill>
          <a:blip r:embed="rId4"/>
          <a:stretch>
            <a:fillRect/>
          </a:stretch>
        </p:blipFill>
        <p:spPr>
          <a:xfrm>
            <a:off x="1762838" y="4375932"/>
            <a:ext cx="2781300" cy="476250"/>
          </a:xfrm>
          <a:prstGeom prst="rect">
            <a:avLst/>
          </a:prstGeom>
        </p:spPr>
      </p:pic>
      <p:sp>
        <p:nvSpPr>
          <p:cNvPr id="12" name="文本框 11">
            <a:extLst>
              <a:ext uri="{FF2B5EF4-FFF2-40B4-BE49-F238E27FC236}">
                <a16:creationId xmlns:a16="http://schemas.microsoft.com/office/drawing/2014/main" id="{A7CB2D9F-904A-4565-80C4-58865861ACB6}"/>
              </a:ext>
            </a:extLst>
          </p:cNvPr>
          <p:cNvSpPr txBox="1"/>
          <p:nvPr/>
        </p:nvSpPr>
        <p:spPr>
          <a:xfrm>
            <a:off x="5233961" y="1251277"/>
            <a:ext cx="23544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a:ea typeface="微软雅黑"/>
                <a:cs typeface="+mn-cs"/>
              </a:rPr>
              <a:t> Ranking network</a:t>
            </a:r>
            <a:r>
              <a:rPr kumimoji="0" lang="zh-CN" altLang="en-US" sz="1800" b="0" i="0" u="none" strike="noStrike" kern="1200" cap="none" spc="0" normalizeH="0" baseline="0" noProof="0" dirty="0">
                <a:ln>
                  <a:noFill/>
                </a:ln>
                <a:solidFill>
                  <a:prstClr val="black"/>
                </a:solidFill>
                <a:effectLst/>
                <a:uLnTx/>
                <a:uFillTx/>
                <a:latin typeface="微软雅黑"/>
                <a:ea typeface="微软雅黑"/>
                <a:cs typeface="+mn-cs"/>
              </a:rPr>
              <a:t>：</a:t>
            </a:r>
          </a:p>
        </p:txBody>
      </p:sp>
      <p:pic>
        <p:nvPicPr>
          <p:cNvPr id="13" name="图片 12">
            <a:extLst>
              <a:ext uri="{FF2B5EF4-FFF2-40B4-BE49-F238E27FC236}">
                <a16:creationId xmlns:a16="http://schemas.microsoft.com/office/drawing/2014/main" id="{20840D64-1AEF-4CF3-93E4-0EBDBE08363E}"/>
              </a:ext>
            </a:extLst>
          </p:cNvPr>
          <p:cNvPicPr>
            <a:picLocks noChangeAspect="1"/>
          </p:cNvPicPr>
          <p:nvPr/>
        </p:nvPicPr>
        <p:blipFill>
          <a:blip r:embed="rId5"/>
          <a:stretch>
            <a:fillRect/>
          </a:stretch>
        </p:blipFill>
        <p:spPr>
          <a:xfrm>
            <a:off x="5534595" y="1620609"/>
            <a:ext cx="2590800" cy="504825"/>
          </a:xfrm>
          <a:prstGeom prst="rect">
            <a:avLst/>
          </a:prstGeom>
        </p:spPr>
      </p:pic>
      <p:pic>
        <p:nvPicPr>
          <p:cNvPr id="14" name="图片 13">
            <a:extLst>
              <a:ext uri="{FF2B5EF4-FFF2-40B4-BE49-F238E27FC236}">
                <a16:creationId xmlns:a16="http://schemas.microsoft.com/office/drawing/2014/main" id="{EF30065B-367A-41CD-93E1-AF0D9DFBE6A2}"/>
              </a:ext>
            </a:extLst>
          </p:cNvPr>
          <p:cNvPicPr>
            <a:picLocks noChangeAspect="1"/>
          </p:cNvPicPr>
          <p:nvPr/>
        </p:nvPicPr>
        <p:blipFill>
          <a:blip r:embed="rId6"/>
          <a:stretch>
            <a:fillRect/>
          </a:stretch>
        </p:blipFill>
        <p:spPr>
          <a:xfrm>
            <a:off x="5049463" y="2534724"/>
            <a:ext cx="7029098" cy="3165036"/>
          </a:xfrm>
          <a:prstGeom prst="rect">
            <a:avLst/>
          </a:prstGeom>
        </p:spPr>
      </p:pic>
      <p:sp>
        <p:nvSpPr>
          <p:cNvPr id="15" name="文本框 14">
            <a:extLst>
              <a:ext uri="{FF2B5EF4-FFF2-40B4-BE49-F238E27FC236}">
                <a16:creationId xmlns:a16="http://schemas.microsoft.com/office/drawing/2014/main" id="{5BD5AC78-1ED9-4BB4-8700-2B7C159CF8A0}"/>
              </a:ext>
            </a:extLst>
          </p:cNvPr>
          <p:cNvSpPr txBox="1"/>
          <p:nvPr/>
        </p:nvSpPr>
        <p:spPr>
          <a:xfrm>
            <a:off x="284637" y="5934222"/>
            <a:ext cx="313149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white">
                    <a:lumMod val="50000"/>
                  </a:prstClr>
                </a:solidFill>
                <a:effectLst/>
                <a:uLnTx/>
                <a:uFillTx/>
                <a:latin typeface="微软雅黑"/>
                <a:ea typeface="微软雅黑"/>
                <a:cs typeface="+mn-cs"/>
              </a:rPr>
              <a:t>[3] https://github.com/thunlp/BERT-KPE</a:t>
            </a:r>
            <a:endParaRPr kumimoji="0" lang="zh-CN" altLang="en-US" sz="1200" b="0" i="0" u="none" strike="noStrike" kern="1200" cap="none" spc="0" normalizeH="0" baseline="0" noProof="0" dirty="0">
              <a:ln>
                <a:noFill/>
              </a:ln>
              <a:solidFill>
                <a:prstClr val="white">
                  <a:lumMod val="50000"/>
                </a:prstClr>
              </a:solidFill>
              <a:effectLst/>
              <a:uLnTx/>
              <a:uFillTx/>
              <a:latin typeface="微软雅黑"/>
              <a:ea typeface="微软雅黑"/>
              <a:cs typeface="+mn-cs"/>
            </a:endParaRPr>
          </a:p>
        </p:txBody>
      </p:sp>
      <p:pic>
        <p:nvPicPr>
          <p:cNvPr id="16" name="图片 15">
            <a:extLst>
              <a:ext uri="{FF2B5EF4-FFF2-40B4-BE49-F238E27FC236}">
                <a16:creationId xmlns:a16="http://schemas.microsoft.com/office/drawing/2014/main" id="{1622C9A0-B3E8-4F28-B305-B701F1C2E9E2}"/>
              </a:ext>
            </a:extLst>
          </p:cNvPr>
          <p:cNvPicPr>
            <a:picLocks noChangeAspect="1"/>
          </p:cNvPicPr>
          <p:nvPr/>
        </p:nvPicPr>
        <p:blipFill>
          <a:blip r:embed="rId7"/>
          <a:stretch>
            <a:fillRect/>
          </a:stretch>
        </p:blipFill>
        <p:spPr>
          <a:xfrm>
            <a:off x="5458333" y="2102445"/>
            <a:ext cx="3743325" cy="314325"/>
          </a:xfrm>
          <a:prstGeom prst="rect">
            <a:avLst/>
          </a:prstGeom>
        </p:spPr>
      </p:pic>
    </p:spTree>
    <p:extLst>
      <p:ext uri="{BB962C8B-B14F-4D97-AF65-F5344CB8AC3E}">
        <p14:creationId xmlns:p14="http://schemas.microsoft.com/office/powerpoint/2010/main" val="3242050885"/>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FA27AC-C696-40BD-80F8-E582F8980685}"/>
              </a:ext>
            </a:extLst>
          </p:cNvPr>
          <p:cNvSpPr>
            <a:spLocks noGrp="1"/>
          </p:cNvSpPr>
          <p:nvPr>
            <p:ph type="title"/>
          </p:nvPr>
        </p:nvSpPr>
        <p:spPr/>
        <p:txBody>
          <a:bodyPr/>
          <a:lstStyle/>
          <a:p>
            <a:r>
              <a:rPr lang="en-US" altLang="zh-CN" dirty="0"/>
              <a:t>BERT-KPE</a:t>
            </a:r>
            <a:r>
              <a:rPr lang="zh-CN" altLang="en-US" dirty="0"/>
              <a:t>：实验结果</a:t>
            </a:r>
          </a:p>
        </p:txBody>
      </p:sp>
      <p:sp>
        <p:nvSpPr>
          <p:cNvPr id="3" name="文本框 2">
            <a:extLst>
              <a:ext uri="{FF2B5EF4-FFF2-40B4-BE49-F238E27FC236}">
                <a16:creationId xmlns:a16="http://schemas.microsoft.com/office/drawing/2014/main" id="{63551B5C-D75B-45AB-AC3F-212C29610B47}"/>
              </a:ext>
            </a:extLst>
          </p:cNvPr>
          <p:cNvSpPr txBox="1">
            <a:spLocks noChangeArrowheads="1"/>
          </p:cNvSpPr>
          <p:nvPr/>
        </p:nvSpPr>
        <p:spPr bwMode="auto">
          <a:xfrm>
            <a:off x="381639" y="107216"/>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marL="228600" marR="0" lvl="0" indent="-228600" algn="ctr" defTabSz="914400" rtl="0" eaLnBrk="1" fontAlgn="auto" latinLnBrk="0" hangingPunct="1">
              <a:lnSpc>
                <a:spcPct val="100000"/>
              </a:lnSpc>
              <a:spcBef>
                <a:spcPts val="0"/>
              </a:spcBef>
              <a:spcAft>
                <a:spcPts val="0"/>
              </a:spcAft>
              <a:buClrTx/>
              <a:buSzTx/>
              <a:buFontTx/>
              <a:buNone/>
              <a:tabLst/>
              <a:defRPr/>
            </a:pPr>
            <a:r>
              <a:rPr lang="en-US" altLang="zh-CN" sz="3600" b="1" dirty="0">
                <a:solidFill>
                  <a:prstClr val="white"/>
                </a:solidFill>
              </a:rPr>
              <a:t>4</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pitchFamily="34" charset="-122"/>
              <a:cs typeface="+mn-cs"/>
            </a:endParaRPr>
          </a:p>
        </p:txBody>
      </p:sp>
      <p:pic>
        <p:nvPicPr>
          <p:cNvPr id="4" name="图片 3">
            <a:extLst>
              <a:ext uri="{FF2B5EF4-FFF2-40B4-BE49-F238E27FC236}">
                <a16:creationId xmlns:a16="http://schemas.microsoft.com/office/drawing/2014/main" id="{EAD7B5F2-E080-42D0-9BAA-AB9E1F26FCDA}"/>
              </a:ext>
            </a:extLst>
          </p:cNvPr>
          <p:cNvPicPr>
            <a:picLocks noChangeAspect="1"/>
          </p:cNvPicPr>
          <p:nvPr/>
        </p:nvPicPr>
        <p:blipFill>
          <a:blip r:embed="rId2"/>
          <a:stretch>
            <a:fillRect/>
          </a:stretch>
        </p:blipFill>
        <p:spPr>
          <a:xfrm>
            <a:off x="1134973" y="1085424"/>
            <a:ext cx="9115425" cy="4229100"/>
          </a:xfrm>
          <a:prstGeom prst="rect">
            <a:avLst/>
          </a:prstGeom>
        </p:spPr>
      </p:pic>
      <p:sp>
        <p:nvSpPr>
          <p:cNvPr id="5" name="矩形: 圆角 4">
            <a:extLst>
              <a:ext uri="{FF2B5EF4-FFF2-40B4-BE49-F238E27FC236}">
                <a16:creationId xmlns:a16="http://schemas.microsoft.com/office/drawing/2014/main" id="{2512E7E2-914D-4A72-85B9-E88CADD209B1}"/>
              </a:ext>
            </a:extLst>
          </p:cNvPr>
          <p:cNvSpPr/>
          <p:nvPr/>
        </p:nvSpPr>
        <p:spPr>
          <a:xfrm>
            <a:off x="1368495" y="3637790"/>
            <a:ext cx="7195128" cy="24014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6" name="矩形: 圆角 5">
            <a:extLst>
              <a:ext uri="{FF2B5EF4-FFF2-40B4-BE49-F238E27FC236}">
                <a16:creationId xmlns:a16="http://schemas.microsoft.com/office/drawing/2014/main" id="{93C80C8D-850B-4CE6-BEC8-7E2010D71478}"/>
              </a:ext>
            </a:extLst>
          </p:cNvPr>
          <p:cNvSpPr/>
          <p:nvPr/>
        </p:nvSpPr>
        <p:spPr>
          <a:xfrm>
            <a:off x="8563622" y="3487731"/>
            <a:ext cx="1332217" cy="24014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7" name="矩形: 圆角 6">
            <a:extLst>
              <a:ext uri="{FF2B5EF4-FFF2-40B4-BE49-F238E27FC236}">
                <a16:creationId xmlns:a16="http://schemas.microsoft.com/office/drawing/2014/main" id="{2EDA5C99-B8A8-4557-8613-12755C28198C}"/>
              </a:ext>
            </a:extLst>
          </p:cNvPr>
          <p:cNvSpPr/>
          <p:nvPr/>
        </p:nvSpPr>
        <p:spPr>
          <a:xfrm>
            <a:off x="1351437" y="4430429"/>
            <a:ext cx="8534400" cy="17549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9" name="矩形: 圆角 8">
            <a:extLst>
              <a:ext uri="{FF2B5EF4-FFF2-40B4-BE49-F238E27FC236}">
                <a16:creationId xmlns:a16="http://schemas.microsoft.com/office/drawing/2014/main" id="{E54B31EE-A370-4075-ACCD-4CAF799953B4}"/>
              </a:ext>
            </a:extLst>
          </p:cNvPr>
          <p:cNvSpPr/>
          <p:nvPr/>
        </p:nvSpPr>
        <p:spPr>
          <a:xfrm>
            <a:off x="1351437" y="4982922"/>
            <a:ext cx="8534400" cy="17549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868079617"/>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F55CA4-0FFD-4231-8CAF-67428D626A43}"/>
              </a:ext>
            </a:extLst>
          </p:cNvPr>
          <p:cNvSpPr>
            <a:spLocks noGrp="1"/>
          </p:cNvSpPr>
          <p:nvPr>
            <p:ph type="title"/>
          </p:nvPr>
        </p:nvSpPr>
        <p:spPr/>
        <p:txBody>
          <a:bodyPr/>
          <a:lstStyle/>
          <a:p>
            <a:r>
              <a:rPr lang="en-US" altLang="zh-CN" dirty="0"/>
              <a:t>BERT-KPE</a:t>
            </a:r>
            <a:endParaRPr lang="zh-CN" altLang="en-US" dirty="0"/>
          </a:p>
        </p:txBody>
      </p:sp>
      <p:pic>
        <p:nvPicPr>
          <p:cNvPr id="3" name="图片 2">
            <a:extLst>
              <a:ext uri="{FF2B5EF4-FFF2-40B4-BE49-F238E27FC236}">
                <a16:creationId xmlns:a16="http://schemas.microsoft.com/office/drawing/2014/main" id="{4401F8CD-C59D-40A6-8FA3-2BC72A74A8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950" y="672034"/>
            <a:ext cx="8070100" cy="5513931"/>
          </a:xfrm>
          <a:prstGeom prst="rect">
            <a:avLst/>
          </a:prstGeom>
        </p:spPr>
      </p:pic>
      <p:sp>
        <p:nvSpPr>
          <p:cNvPr id="4" name="文本框 3">
            <a:extLst>
              <a:ext uri="{FF2B5EF4-FFF2-40B4-BE49-F238E27FC236}">
                <a16:creationId xmlns:a16="http://schemas.microsoft.com/office/drawing/2014/main" id="{198BFB0E-295E-4BD4-81AC-F84E8F65CFF1}"/>
              </a:ext>
            </a:extLst>
          </p:cNvPr>
          <p:cNvSpPr txBox="1">
            <a:spLocks noChangeArrowheads="1"/>
          </p:cNvSpPr>
          <p:nvPr/>
        </p:nvSpPr>
        <p:spPr bwMode="auto">
          <a:xfrm>
            <a:off x="391799" y="9287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marL="228600" marR="0" lvl="0" indent="-22860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pitchFamily="34" charset="-122"/>
                <a:cs typeface="+mn-cs"/>
              </a:rPr>
              <a:t>4</a:t>
            </a:r>
            <a:endParaRPr kumimoji="0" lang="zh-CN" altLang="en-US" sz="3600" b="1" i="0"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pitchFamily="34" charset="-122"/>
              <a:cs typeface="+mn-cs"/>
            </a:endParaRPr>
          </a:p>
        </p:txBody>
      </p:sp>
    </p:spTree>
    <p:extLst>
      <p:ext uri="{BB962C8B-B14F-4D97-AF65-F5344CB8AC3E}">
        <p14:creationId xmlns:p14="http://schemas.microsoft.com/office/powerpoint/2010/main" val="4382058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5CC83D-D551-43F5-9261-CA13101A3286}"/>
              </a:ext>
            </a:extLst>
          </p:cNvPr>
          <p:cNvSpPr>
            <a:spLocks noGrp="1"/>
          </p:cNvSpPr>
          <p:nvPr>
            <p:ph type="title"/>
          </p:nvPr>
        </p:nvSpPr>
        <p:spPr/>
        <p:txBody>
          <a:bodyPr/>
          <a:lstStyle/>
          <a:p>
            <a:r>
              <a:rPr lang="zh-CN" altLang="en-US" dirty="0"/>
              <a:t>关键词提取</a:t>
            </a:r>
            <a:r>
              <a:rPr lang="en-US" altLang="zh-CN" dirty="0"/>
              <a:t>+</a:t>
            </a:r>
            <a:r>
              <a:rPr lang="zh-CN" altLang="en-US" dirty="0"/>
              <a:t>新词发现</a:t>
            </a:r>
          </a:p>
        </p:txBody>
      </p:sp>
      <p:sp>
        <p:nvSpPr>
          <p:cNvPr id="3" name="文本框 2">
            <a:extLst>
              <a:ext uri="{FF2B5EF4-FFF2-40B4-BE49-F238E27FC236}">
                <a16:creationId xmlns:a16="http://schemas.microsoft.com/office/drawing/2014/main" id="{82858521-A107-4F40-B23C-C1512A6D8010}"/>
              </a:ext>
            </a:extLst>
          </p:cNvPr>
          <p:cNvSpPr txBox="1"/>
          <p:nvPr/>
        </p:nvSpPr>
        <p:spPr>
          <a:xfrm>
            <a:off x="541538" y="2828835"/>
            <a:ext cx="11434438" cy="1200329"/>
          </a:xfrm>
          <a:prstGeom prst="rect">
            <a:avLst/>
          </a:prstGeom>
          <a:noFill/>
        </p:spPr>
        <p:txBody>
          <a:bodyPr wrap="square" rtlCol="0">
            <a:spAutoFit/>
          </a:bodyPr>
          <a:lstStyle/>
          <a:p>
            <a:r>
              <a:rPr lang="zh-CN" altLang="en-US" sz="2400" dirty="0"/>
              <a:t>目前关键词提取的方法主要集中在对于已知词的提取，而对于新词，例如</a:t>
            </a:r>
            <a:r>
              <a:rPr lang="en-US" altLang="zh-CN" sz="2400" dirty="0"/>
              <a:t>”</a:t>
            </a:r>
            <a:r>
              <a:rPr lang="zh-CN" altLang="en-US" sz="2400" dirty="0"/>
              <a:t>奥利给</a:t>
            </a:r>
            <a:r>
              <a:rPr lang="en-US" altLang="zh-CN" sz="2400" dirty="0"/>
              <a:t>”</a:t>
            </a:r>
            <a:r>
              <a:rPr lang="zh-CN" altLang="en-US" sz="2400" dirty="0"/>
              <a:t>这种新词，也可能是文章的关键词，但目前的方法其实是做不到很好的提取。</a:t>
            </a:r>
            <a:endParaRPr lang="en-US" altLang="zh-CN" sz="2400" dirty="0"/>
          </a:p>
          <a:p>
            <a:r>
              <a:rPr lang="zh-CN" altLang="en-US" sz="2400" dirty="0"/>
              <a:t>所以在未来，针对关键词提取任务融合新词发现技术是一项有发展前景的研究方向。</a:t>
            </a:r>
          </a:p>
        </p:txBody>
      </p:sp>
      <p:sp>
        <p:nvSpPr>
          <p:cNvPr id="5" name="文本框 4">
            <a:extLst>
              <a:ext uri="{FF2B5EF4-FFF2-40B4-BE49-F238E27FC236}">
                <a16:creationId xmlns:a16="http://schemas.microsoft.com/office/drawing/2014/main" id="{5D514AED-5022-4C8E-8FAD-EBB82C65862F}"/>
              </a:ext>
            </a:extLst>
          </p:cNvPr>
          <p:cNvSpPr txBox="1"/>
          <p:nvPr/>
        </p:nvSpPr>
        <p:spPr>
          <a:xfrm>
            <a:off x="541538" y="1382217"/>
            <a:ext cx="10813001" cy="1200329"/>
          </a:xfrm>
          <a:prstGeom prst="rect">
            <a:avLst/>
          </a:prstGeom>
          <a:noFill/>
        </p:spPr>
        <p:txBody>
          <a:bodyPr wrap="square" rtlCol="0">
            <a:spAutoFit/>
          </a:bodyPr>
          <a:lstStyle/>
          <a:p>
            <a:r>
              <a:rPr lang="zh-CN" altLang="en-US" sz="2400" dirty="0"/>
              <a:t>在语言学，新词是一个最近铸造的词，或发明词或词组行动。它可能另外暗示对老词的用途在新感觉，譬如基于新意思现有的词或词组。不知道不叫不知道，叫布吉岛</a:t>
            </a:r>
          </a:p>
        </p:txBody>
      </p:sp>
      <p:sp>
        <p:nvSpPr>
          <p:cNvPr id="6" name="文本框 5">
            <a:extLst>
              <a:ext uri="{FF2B5EF4-FFF2-40B4-BE49-F238E27FC236}">
                <a16:creationId xmlns:a16="http://schemas.microsoft.com/office/drawing/2014/main" id="{6EFBCB3C-C4D7-4F6F-9103-C4F0A675320C}"/>
              </a:ext>
            </a:extLst>
          </p:cNvPr>
          <p:cNvSpPr txBox="1">
            <a:spLocks noChangeArrowheads="1"/>
          </p:cNvSpPr>
          <p:nvPr/>
        </p:nvSpPr>
        <p:spPr bwMode="auto">
          <a:xfrm>
            <a:off x="381639" y="147856"/>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4</a:t>
            </a:r>
            <a:endParaRPr lang="zh-CN" altLang="en-US" sz="3600" b="1" dirty="0">
              <a:solidFill>
                <a:schemeClr val="bg1"/>
              </a:solidFill>
            </a:endParaRPr>
          </a:p>
        </p:txBody>
      </p:sp>
    </p:spTree>
    <p:extLst>
      <p:ext uri="{BB962C8B-B14F-4D97-AF65-F5344CB8AC3E}">
        <p14:creationId xmlns:p14="http://schemas.microsoft.com/office/powerpoint/2010/main" val="850366260"/>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227544" y="4283909"/>
            <a:ext cx="3660158" cy="782043"/>
            <a:chOff x="5181690" y="2820871"/>
            <a:chExt cx="2578318" cy="550893"/>
          </a:xfrm>
        </p:grpSpPr>
        <p:sp>
          <p:nvSpPr>
            <p:cNvPr id="4" name="椭圆 3"/>
            <p:cNvSpPr/>
            <p:nvPr/>
          </p:nvSpPr>
          <p:spPr>
            <a:xfrm>
              <a:off x="5181690" y="2820871"/>
              <a:ext cx="550893"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latin typeface="Century Gothic" panose="020B0502020202020204" pitchFamily="34" charset="0"/>
                </a:rPr>
                <a:t>5</a:t>
              </a:r>
              <a:endParaRPr lang="zh-CN" altLang="en-US" sz="4400" dirty="0">
                <a:latin typeface="Century Gothic" panose="020B0502020202020204" pitchFamily="34" charset="0"/>
              </a:endParaRPr>
            </a:p>
          </p:txBody>
        </p:sp>
        <p:sp>
          <p:nvSpPr>
            <p:cNvPr id="8" name="文本框 7"/>
            <p:cNvSpPr txBox="1"/>
            <p:nvPr/>
          </p:nvSpPr>
          <p:spPr>
            <a:xfrm>
              <a:off x="5988604" y="2888229"/>
              <a:ext cx="1771404" cy="390252"/>
            </a:xfrm>
            <a:prstGeom prst="rect">
              <a:avLst/>
            </a:prstGeom>
            <a:noFill/>
          </p:spPr>
          <p:txBody>
            <a:bodyPr wrap="square" lIns="0" tIns="0" rIns="0" bIns="0" rtlCol="0">
              <a:spAutoFit/>
            </a:bodyPr>
            <a:lstStyle/>
            <a:p>
              <a:r>
                <a:rPr lang="zh-CN" altLang="en-US" sz="3600" b="1" spc="300" dirty="0">
                  <a:latin typeface="+mj-ea"/>
                </a:rPr>
                <a:t>实例展示</a:t>
              </a:r>
              <a:endParaRPr lang="zh-CN" altLang="en-US" sz="3600" b="1" spc="300" dirty="0">
                <a:solidFill>
                  <a:schemeClr val="accent3"/>
                </a:solidFill>
              </a:endParaRPr>
            </a:p>
          </p:txBody>
        </p:sp>
      </p:grpSp>
    </p:spTree>
    <p:extLst>
      <p:ext uri="{BB962C8B-B14F-4D97-AF65-F5344CB8AC3E}">
        <p14:creationId xmlns:p14="http://schemas.microsoft.com/office/powerpoint/2010/main" val="569144622"/>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5305"/>
            <a:ext cx="8643848" cy="478155"/>
          </a:xfrm>
        </p:spPr>
        <p:txBody>
          <a:bodyPr/>
          <a:lstStyle/>
          <a:p>
            <a:r>
              <a:rPr lang="zh-CN" altLang="en-US" dirty="0"/>
              <a:t>关键词提取工具</a:t>
            </a:r>
          </a:p>
        </p:txBody>
      </p:sp>
      <p:sp>
        <p:nvSpPr>
          <p:cNvPr id="92" name="文本框 91"/>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5.1</a:t>
            </a:r>
          </a:p>
        </p:txBody>
      </p:sp>
      <p:sp>
        <p:nvSpPr>
          <p:cNvPr id="2" name="文本框 1"/>
          <p:cNvSpPr txBox="1"/>
          <p:nvPr/>
        </p:nvSpPr>
        <p:spPr>
          <a:xfrm>
            <a:off x="1227455" y="1117600"/>
            <a:ext cx="5062220" cy="4123055"/>
          </a:xfrm>
          <a:prstGeom prst="rect">
            <a:avLst/>
          </a:prstGeom>
          <a:noFill/>
        </p:spPr>
        <p:txBody>
          <a:bodyPr wrap="square" rtlCol="0" anchor="t">
            <a:spAutoFit/>
          </a:bodyPr>
          <a:lstStyle/>
          <a:p>
            <a:r>
              <a:rPr lang="zh-CN" altLang="en-US" sz="2800" b="1"/>
              <a:t>jieba</a:t>
            </a:r>
          </a:p>
          <a:p>
            <a:r>
              <a:rPr lang="zh-CN" altLang="en-US" u="sng">
                <a:solidFill>
                  <a:schemeClr val="accent6">
                    <a:lumMod val="50000"/>
                  </a:schemeClr>
                </a:solidFill>
              </a:rPr>
              <a:t>https://github.com/fxsjy/jieba</a:t>
            </a:r>
          </a:p>
          <a:p>
            <a:endParaRPr lang="zh-CN" altLang="en-US" u="sng">
              <a:solidFill>
                <a:schemeClr val="accent6">
                  <a:lumMod val="50000"/>
                </a:schemeClr>
              </a:solidFill>
            </a:endParaRPr>
          </a:p>
          <a:p>
            <a:r>
              <a:rPr lang="zh-CN" altLang="en-US"/>
              <a:t>实现了基于TF-IDF关键词抽取算法</a:t>
            </a:r>
          </a:p>
          <a:p>
            <a:r>
              <a:rPr lang="zh-CN" altLang="en-US"/>
              <a:t>基于TextRank关键词抽取算法</a:t>
            </a:r>
          </a:p>
          <a:p>
            <a:endParaRPr lang="zh-CN" altLang="en-US"/>
          </a:p>
          <a:p>
            <a:pPr marL="285750" indent="-285750">
              <a:buFont typeface="Arial" panose="020B0604020202020204" pitchFamily="34" charset="0"/>
              <a:buChar char="•"/>
            </a:pPr>
            <a:r>
              <a:rPr lang="zh-CN" altLang="en-US"/>
              <a:t>支持四种分词模式：精确模式、全模式、</a:t>
            </a:r>
          </a:p>
          <a:p>
            <a:pPr indent="0">
              <a:buFont typeface="Arial" panose="020B0604020202020204" pitchFamily="34" charset="0"/>
              <a:buNone/>
            </a:pPr>
            <a:r>
              <a:rPr lang="zh-CN" altLang="en-US"/>
              <a:t>    搜索引擎模式、paddle模式</a:t>
            </a:r>
          </a:p>
          <a:p>
            <a:pPr marL="285750" indent="-285750">
              <a:buFont typeface="Arial" panose="020B0604020202020204" pitchFamily="34" charset="0"/>
              <a:buChar char="•"/>
            </a:pPr>
            <a:r>
              <a:rPr lang="zh-CN" altLang="en-US"/>
              <a:t>支持繁体分词</a:t>
            </a:r>
          </a:p>
          <a:p>
            <a:pPr marL="285750" indent="-285750">
              <a:buFont typeface="Arial" panose="020B0604020202020204" pitchFamily="34" charset="0"/>
              <a:buChar char="•"/>
            </a:pPr>
            <a:r>
              <a:rPr lang="zh-CN" altLang="en-US"/>
              <a:t>支持自定义词典</a:t>
            </a:r>
          </a:p>
          <a:p>
            <a:endParaRPr lang="zh-CN" altLang="en-US"/>
          </a:p>
          <a:p>
            <a:pPr marL="285750" indent="-285750">
              <a:buFont typeface="Arial" panose="020B0604020202020204" pitchFamily="34" charset="0"/>
              <a:buChar char="•"/>
            </a:pPr>
            <a:endParaRPr lang="zh-CN" altLang="en-US"/>
          </a:p>
          <a:p>
            <a:endParaRPr lang="zh-CN" altLang="en-US"/>
          </a:p>
          <a:p>
            <a:endParaRPr lang="zh-CN" altLang="en-US"/>
          </a:p>
        </p:txBody>
      </p:sp>
      <p:sp>
        <p:nvSpPr>
          <p:cNvPr id="5" name="文本框 4"/>
          <p:cNvSpPr txBox="1"/>
          <p:nvPr/>
        </p:nvSpPr>
        <p:spPr>
          <a:xfrm>
            <a:off x="6398895" y="1117600"/>
            <a:ext cx="4804410" cy="4984750"/>
          </a:xfrm>
          <a:prstGeom prst="rect">
            <a:avLst/>
          </a:prstGeom>
          <a:noFill/>
        </p:spPr>
        <p:txBody>
          <a:bodyPr wrap="square" rtlCol="0" anchor="t">
            <a:spAutoFit/>
          </a:bodyPr>
          <a:lstStyle/>
          <a:p>
            <a:r>
              <a:rPr lang="zh-CN" altLang="en-US" sz="2800" b="1"/>
              <a:t>SnowNLP </a:t>
            </a:r>
            <a:r>
              <a:rPr lang="en-US" altLang="zh-CN" sz="2800" b="1"/>
              <a:t>		   </a:t>
            </a:r>
          </a:p>
          <a:p>
            <a:r>
              <a:rPr lang="zh-CN" altLang="en-US" sz="2000" u="sng">
                <a:solidFill>
                  <a:schemeClr val="accent6">
                    <a:lumMod val="50000"/>
                  </a:schemeClr>
                </a:solidFill>
              </a:rPr>
              <a:t>https://github.com/isnowfy/snownlp</a:t>
            </a:r>
            <a:endParaRPr lang="zh-CN" altLang="en-US"/>
          </a:p>
          <a:p>
            <a:pPr marL="285750" indent="-285750">
              <a:buFont typeface="Arial" panose="020B0604020202020204" pitchFamily="34" charset="0"/>
              <a:buChar char="•"/>
            </a:pPr>
            <a:r>
              <a:rPr lang="zh-CN" altLang="en-US"/>
              <a:t>python写的类库</a:t>
            </a:r>
          </a:p>
          <a:p>
            <a:pPr marL="285750" indent="-285750">
              <a:buFont typeface="Arial" panose="020B0604020202020204" pitchFamily="34" charset="0"/>
              <a:buChar char="•"/>
            </a:pPr>
            <a:r>
              <a:rPr lang="zh-CN" altLang="en-US"/>
              <a:t>能对中文文本内容进行处理</a:t>
            </a:r>
          </a:p>
          <a:p>
            <a:pPr marL="285750" indent="-285750">
              <a:buFont typeface="Arial" panose="020B0604020202020204" pitchFamily="34" charset="0"/>
              <a:buChar char="•"/>
            </a:pPr>
            <a:endParaRPr lang="zh-CN" altLang="en-US"/>
          </a:p>
          <a:p>
            <a:pPr indent="0">
              <a:buFont typeface="Arial" panose="020B0604020202020204" pitchFamily="34" charset="0"/>
              <a:buNone/>
            </a:pPr>
            <a:r>
              <a:rPr lang="zh-CN" altLang="en-US" b="1">
                <a:sym typeface="+mn-ea"/>
              </a:rPr>
              <a:t>主要功能</a:t>
            </a:r>
            <a:endParaRPr lang="zh-CN" altLang="en-US" b="1"/>
          </a:p>
          <a:p>
            <a:pPr marL="285750" indent="-285750">
              <a:buFont typeface="Arial" panose="020B0604020202020204" pitchFamily="34" charset="0"/>
              <a:buChar char="•"/>
            </a:pPr>
            <a:r>
              <a:rPr lang="zh-CN" altLang="en-US">
                <a:sym typeface="+mn-ea"/>
              </a:rPr>
              <a:t>中文分词</a:t>
            </a:r>
            <a:endParaRPr lang="zh-CN" altLang="en-US"/>
          </a:p>
          <a:p>
            <a:pPr marL="285750" indent="-285750">
              <a:buFont typeface="Arial" panose="020B0604020202020204" pitchFamily="34" charset="0"/>
              <a:buChar char="•"/>
            </a:pPr>
            <a:r>
              <a:rPr lang="zh-CN" altLang="en-US">
                <a:sym typeface="+mn-ea"/>
              </a:rPr>
              <a:t>词性标注</a:t>
            </a:r>
            <a:endParaRPr lang="zh-CN" altLang="en-US"/>
          </a:p>
          <a:p>
            <a:pPr marL="285750" indent="-285750">
              <a:buFont typeface="Arial" panose="020B0604020202020204" pitchFamily="34" charset="0"/>
              <a:buChar char="•"/>
            </a:pPr>
            <a:r>
              <a:rPr lang="zh-CN" altLang="en-US">
                <a:sym typeface="+mn-ea"/>
              </a:rPr>
              <a:t>情感分析</a:t>
            </a:r>
            <a:endParaRPr lang="zh-CN" altLang="en-US"/>
          </a:p>
          <a:p>
            <a:pPr marL="285750" indent="-285750">
              <a:buFont typeface="Arial" panose="020B0604020202020204" pitchFamily="34" charset="0"/>
              <a:buChar char="•"/>
            </a:pPr>
            <a:r>
              <a:rPr lang="zh-CN" altLang="en-US">
                <a:sym typeface="+mn-ea"/>
              </a:rPr>
              <a:t>文本分类</a:t>
            </a:r>
            <a:endParaRPr lang="zh-CN" altLang="en-US"/>
          </a:p>
          <a:p>
            <a:pPr marL="285750" indent="-285750">
              <a:buFont typeface="Arial" panose="020B0604020202020204" pitchFamily="34" charset="0"/>
              <a:buChar char="•"/>
            </a:pPr>
            <a:r>
              <a:rPr lang="zh-CN" altLang="en-US">
                <a:sym typeface="+mn-ea"/>
              </a:rPr>
              <a:t>转换成拼音</a:t>
            </a:r>
            <a:endParaRPr lang="zh-CN" altLang="en-US"/>
          </a:p>
          <a:p>
            <a:pPr marL="285750" indent="-285750">
              <a:buFont typeface="Arial" panose="020B0604020202020204" pitchFamily="34" charset="0"/>
              <a:buChar char="•"/>
            </a:pPr>
            <a:r>
              <a:rPr lang="zh-CN" altLang="en-US">
                <a:sym typeface="+mn-ea"/>
              </a:rPr>
              <a:t>繁体转简体</a:t>
            </a:r>
            <a:endParaRPr lang="zh-CN" altLang="en-US"/>
          </a:p>
          <a:p>
            <a:pPr marL="285750" indent="-285750">
              <a:buFont typeface="Arial" panose="020B0604020202020204" pitchFamily="34" charset="0"/>
              <a:buChar char="•"/>
            </a:pPr>
            <a:r>
              <a:rPr lang="zh-CN" altLang="en-US">
                <a:sym typeface="+mn-ea"/>
              </a:rPr>
              <a:t>提取文本关键词</a:t>
            </a:r>
            <a:endParaRPr lang="zh-CN" altLang="en-US"/>
          </a:p>
          <a:p>
            <a:pPr marL="285750" indent="-285750">
              <a:buFont typeface="Arial" panose="020B0604020202020204" pitchFamily="34" charset="0"/>
              <a:buChar char="•"/>
            </a:pPr>
            <a:r>
              <a:rPr lang="zh-CN" altLang="en-US">
                <a:sym typeface="+mn-ea"/>
              </a:rPr>
              <a:t>提取文本摘要</a:t>
            </a:r>
            <a:endParaRPr lang="zh-CN" altLang="en-US"/>
          </a:p>
          <a:p>
            <a:pPr marL="285750" indent="-285750">
              <a:buFont typeface="Arial" panose="020B0604020202020204" pitchFamily="34" charset="0"/>
              <a:buChar char="•"/>
            </a:pPr>
            <a:r>
              <a:rPr lang="zh-CN" altLang="en-US">
                <a:sym typeface="+mn-ea"/>
              </a:rPr>
              <a:t>文本相似（BM25）</a:t>
            </a:r>
            <a:endParaRPr lang="zh-CN" altLang="en-US"/>
          </a:p>
          <a:p>
            <a:pPr marL="285750" indent="-285750">
              <a:buFont typeface="Arial" panose="020B0604020202020204" pitchFamily="34" charset="0"/>
              <a:buChar char="•"/>
            </a:pPr>
            <a:endParaRPr lang="zh-CN" altLang="en-US"/>
          </a:p>
          <a:p>
            <a:pPr marL="285750" indent="-285750">
              <a:buFont typeface="Arial" panose="020B0604020202020204" pitchFamily="34" charset="0"/>
              <a:buChar char="•"/>
            </a:pPr>
            <a:endParaRPr lang="zh-CN" altLang="en-US"/>
          </a:p>
        </p:txBody>
      </p:sp>
    </p:spTree>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5305"/>
            <a:ext cx="8643848" cy="478155"/>
          </a:xfrm>
        </p:spPr>
        <p:txBody>
          <a:bodyPr/>
          <a:lstStyle/>
          <a:p>
            <a:r>
              <a:rPr lang="zh-CN" altLang="en-US" dirty="0"/>
              <a:t>关键词提取工具</a:t>
            </a:r>
          </a:p>
        </p:txBody>
      </p:sp>
      <p:sp>
        <p:nvSpPr>
          <p:cNvPr id="92" name="文本框 91"/>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5.1</a:t>
            </a:r>
          </a:p>
        </p:txBody>
      </p:sp>
      <p:sp>
        <p:nvSpPr>
          <p:cNvPr id="2" name="文本框 1"/>
          <p:cNvSpPr txBox="1"/>
          <p:nvPr/>
        </p:nvSpPr>
        <p:spPr>
          <a:xfrm>
            <a:off x="1227455" y="1117600"/>
            <a:ext cx="10367010" cy="5262245"/>
          </a:xfrm>
          <a:prstGeom prst="rect">
            <a:avLst/>
          </a:prstGeom>
          <a:noFill/>
        </p:spPr>
        <p:txBody>
          <a:bodyPr wrap="square" rtlCol="0" anchor="t">
            <a:spAutoFit/>
          </a:bodyPr>
          <a:lstStyle/>
          <a:p>
            <a:r>
              <a:rPr lang="en-US" altLang="zh-CN" sz="2800" b="1"/>
              <a:t>T</a:t>
            </a:r>
            <a:r>
              <a:rPr lang="zh-CN" altLang="en-US" sz="2800" b="1"/>
              <a:t>extrank4zh</a:t>
            </a:r>
          </a:p>
          <a:p>
            <a:r>
              <a:rPr lang="zh-CN" altLang="en-US" u="sng">
                <a:solidFill>
                  <a:schemeClr val="accent6">
                    <a:lumMod val="50000"/>
                  </a:schemeClr>
                </a:solidFill>
              </a:rPr>
              <a:t>https://github.com/letiantian/TextRank4ZH</a:t>
            </a:r>
          </a:p>
          <a:p>
            <a:pPr marL="285750" indent="-285750">
              <a:buFont typeface="Arial" panose="020B0604020202020204" pitchFamily="34" charset="0"/>
              <a:buChar char="•"/>
            </a:pPr>
            <a:r>
              <a:rPr lang="zh-CN" altLang="en-US"/>
              <a:t>针对中文文本的TextRank算法的python算法实现</a:t>
            </a:r>
          </a:p>
          <a:p>
            <a:pPr marL="285750" indent="-285750">
              <a:buFont typeface="Arial" panose="020B0604020202020204" pitchFamily="34" charset="0"/>
              <a:buChar char="•"/>
            </a:pPr>
            <a:endParaRPr lang="zh-CN" altLang="en-US"/>
          </a:p>
          <a:p>
            <a:pPr indent="0">
              <a:buFont typeface="Arial" panose="020B0604020202020204" pitchFamily="34" charset="0"/>
              <a:buNone/>
            </a:pPr>
            <a:r>
              <a:rPr lang="zh-CN" altLang="en-US" sz="2000" b="1"/>
              <a:t>使用</a:t>
            </a:r>
            <a:r>
              <a:rPr lang="en-US" altLang="zh-CN" sz="2000" b="1">
                <a:sym typeface="+mn-ea"/>
              </a:rPr>
              <a:t>T</a:t>
            </a:r>
            <a:r>
              <a:rPr lang="zh-CN" altLang="en-US" sz="2000" b="1">
                <a:sym typeface="+mn-ea"/>
              </a:rPr>
              <a:t>extrank4zh进行关键词提取的步骤：</a:t>
            </a:r>
          </a:p>
          <a:p>
            <a:pPr indent="0">
              <a:buFont typeface="Arial" panose="020B0604020202020204" pitchFamily="34" charset="0"/>
              <a:buNone/>
            </a:pPr>
            <a:endParaRPr lang="zh-CN" altLang="en-US" b="1"/>
          </a:p>
          <a:p>
            <a:pPr indent="0">
              <a:buFont typeface="Arial" panose="020B0604020202020204" pitchFamily="34" charset="0"/>
              <a:buNone/>
            </a:pPr>
            <a:r>
              <a:rPr lang="en-US" altLang="zh-CN"/>
              <a:t>1</a:t>
            </a:r>
            <a:r>
              <a:rPr lang="zh-CN" altLang="en-US"/>
              <a:t>、将原文本拆分为句子，在每个句子中过滤掉停用词，并只保留指定词性的单词</a:t>
            </a:r>
          </a:p>
          <a:p>
            <a:pPr indent="0">
              <a:buFont typeface="Arial" panose="020B0604020202020204" pitchFamily="34" charset="0"/>
              <a:buNone/>
            </a:pPr>
            <a:endParaRPr lang="zh-CN" altLang="en-US"/>
          </a:p>
          <a:p>
            <a:pPr indent="0">
              <a:buFont typeface="Arial" panose="020B0604020202020204" pitchFamily="34" charset="0"/>
              <a:buNone/>
            </a:pPr>
            <a:r>
              <a:rPr lang="en-US" altLang="zh-CN"/>
              <a:t>2</a:t>
            </a:r>
            <a:r>
              <a:rPr lang="zh-CN" altLang="en-US"/>
              <a:t>、每个单词作为pagerank中的一个节点。</a:t>
            </a:r>
          </a:p>
          <a:p>
            <a:pPr indent="0">
              <a:buFont typeface="Arial" panose="020B0604020202020204" pitchFamily="34" charset="0"/>
              <a:buNone/>
            </a:pPr>
            <a:r>
              <a:rPr lang="zh-CN" altLang="en-US"/>
              <a:t>设定窗口大小为k，假设一个句子依次由下面的单词组成：</a:t>
            </a:r>
          </a:p>
          <a:p>
            <a:pPr indent="0">
              <a:buFont typeface="Arial" panose="020B0604020202020204" pitchFamily="34" charset="0"/>
              <a:buNone/>
            </a:pPr>
            <a:r>
              <a:rPr lang="zh-CN" altLang="en-US"/>
              <a:t>w1, w2, w3, w4, w5, ..., wn</a:t>
            </a:r>
          </a:p>
          <a:p>
            <a:pPr indent="0">
              <a:buFont typeface="Arial" panose="020B0604020202020204" pitchFamily="34" charset="0"/>
              <a:buNone/>
            </a:pPr>
            <a:r>
              <a:rPr lang="zh-CN" altLang="en-US"/>
              <a:t>w1, w2, ..., wk、w2, w3, ...,wk+1、w3, w4, ...,wk+2等都是一个窗口。</a:t>
            </a:r>
          </a:p>
          <a:p>
            <a:pPr indent="0">
              <a:buFont typeface="Arial" panose="020B0604020202020204" pitchFamily="34" charset="0"/>
              <a:buNone/>
            </a:pPr>
            <a:r>
              <a:rPr lang="zh-CN" altLang="en-US"/>
              <a:t>在一个窗口中的任两个单词对应的节点之间存在一个无向无权的边。</a:t>
            </a:r>
          </a:p>
          <a:p>
            <a:pPr indent="0">
              <a:buFont typeface="Arial" panose="020B0604020202020204" pitchFamily="34" charset="0"/>
              <a:buNone/>
            </a:pPr>
            <a:endParaRPr lang="zh-CN" altLang="en-US"/>
          </a:p>
          <a:p>
            <a:pPr indent="0">
              <a:buFont typeface="Arial" panose="020B0604020202020204" pitchFamily="34" charset="0"/>
              <a:buNone/>
            </a:pPr>
            <a:r>
              <a:rPr lang="en-US" altLang="zh-CN"/>
              <a:t>3</a:t>
            </a:r>
            <a:r>
              <a:rPr lang="zh-CN" altLang="en-US"/>
              <a:t>、基于上面构成图，可以计算出每个单词节点的重要性。最重要的若干单词可以作为关键词。</a:t>
            </a:r>
          </a:p>
          <a:p>
            <a:pPr marL="285750" indent="-285750">
              <a:buFont typeface="Arial" panose="020B0604020202020204" pitchFamily="34" charset="0"/>
              <a:buChar char="•"/>
            </a:pPr>
            <a:endParaRPr lang="zh-CN" altLang="en-US"/>
          </a:p>
          <a:p>
            <a:endParaRPr lang="zh-CN" altLang="en-US"/>
          </a:p>
          <a:p>
            <a:endParaRPr lang="zh-CN" altLang="en-US"/>
          </a:p>
        </p:txBody>
      </p:sp>
    </p:spTree>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5305"/>
            <a:ext cx="8643848" cy="478155"/>
          </a:xfrm>
        </p:spPr>
        <p:txBody>
          <a:bodyPr/>
          <a:lstStyle/>
          <a:p>
            <a:r>
              <a:rPr lang="zh-CN" altLang="en-US" dirty="0"/>
              <a:t>关键词提取工具</a:t>
            </a:r>
          </a:p>
        </p:txBody>
      </p:sp>
      <p:sp>
        <p:nvSpPr>
          <p:cNvPr id="92" name="文本框 91"/>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5.1</a:t>
            </a:r>
          </a:p>
        </p:txBody>
      </p:sp>
      <p:sp>
        <p:nvSpPr>
          <p:cNvPr id="2" name="文本框 1"/>
          <p:cNvSpPr txBox="1"/>
          <p:nvPr/>
        </p:nvSpPr>
        <p:spPr>
          <a:xfrm>
            <a:off x="1227455" y="1117600"/>
            <a:ext cx="10367010" cy="2183765"/>
          </a:xfrm>
          <a:prstGeom prst="rect">
            <a:avLst/>
          </a:prstGeom>
          <a:noFill/>
        </p:spPr>
        <p:txBody>
          <a:bodyPr wrap="square" rtlCol="0" anchor="t">
            <a:spAutoFit/>
          </a:bodyPr>
          <a:lstStyle/>
          <a:p>
            <a:r>
              <a:rPr sz="2800" b="1"/>
              <a:t>NLPIR在线系统</a:t>
            </a:r>
          </a:p>
          <a:p>
            <a:r>
              <a:rPr lang="zh-CN" altLang="en-US" u="sng">
                <a:solidFill>
                  <a:schemeClr val="accent6">
                    <a:lumMod val="50000"/>
                  </a:schemeClr>
                </a:solidFill>
              </a:rPr>
              <a:t>http://www.nlpir.org</a:t>
            </a:r>
            <a:r>
              <a:rPr lang="en-US" altLang="zh-CN" u="sng">
                <a:solidFill>
                  <a:schemeClr val="accent6">
                    <a:lumMod val="50000"/>
                  </a:schemeClr>
                </a:solidFill>
              </a:rPr>
              <a:t>/</a:t>
            </a:r>
            <a:endParaRPr lang="zh-CN" altLang="en-US" u="sng">
              <a:solidFill>
                <a:schemeClr val="accent6">
                  <a:lumMod val="50000"/>
                </a:schemeClr>
              </a:solidFill>
            </a:endParaRPr>
          </a:p>
          <a:p>
            <a:pPr marL="285750" indent="-285750">
              <a:buFont typeface="Arial" panose="020B0604020202020204" pitchFamily="34" charset="0"/>
              <a:buChar char="•"/>
            </a:pPr>
            <a:r>
              <a:rPr lang="zh-CN" altLang="en-US"/>
              <a:t>可兼容Windows，Linux，Android，Maemo5，FreeBSD等不同操作系统平台</a:t>
            </a:r>
          </a:p>
          <a:p>
            <a:pPr marL="285750" indent="-285750">
              <a:buFont typeface="Arial" panose="020B0604020202020204" pitchFamily="34" charset="0"/>
              <a:buChar char="•"/>
            </a:pPr>
            <a:r>
              <a:rPr lang="zh-CN" altLang="en-US"/>
              <a:t>可以供Java，C，C#等各类开发语言使用</a:t>
            </a:r>
          </a:p>
          <a:p>
            <a:pPr marL="285750" indent="-285750">
              <a:buFont typeface="Arial" panose="020B0604020202020204" pitchFamily="34" charset="0"/>
              <a:buChar char="•"/>
            </a:pPr>
            <a:r>
              <a:rPr lang="zh-CN" altLang="en-US"/>
              <a:t>能够全方位多角度满足应用者对大数据文本的处理需求</a:t>
            </a:r>
          </a:p>
          <a:p>
            <a:pPr marL="285750" indent="-285750">
              <a:buFont typeface="Arial" panose="020B0604020202020204" pitchFamily="34" charset="0"/>
              <a:buChar char="•"/>
            </a:pPr>
            <a:r>
              <a:rPr lang="zh-CN" altLang="en-US"/>
              <a:t>中文分词；英文分词；词性标注；命名实体识别；新词识别；关键词提取；支持用户专业词典与微博分析</a:t>
            </a:r>
          </a:p>
        </p:txBody>
      </p:sp>
      <p:pic>
        <p:nvPicPr>
          <p:cNvPr id="5" name="图片 4"/>
          <p:cNvPicPr>
            <a:picLocks noChangeAspect="1"/>
          </p:cNvPicPr>
          <p:nvPr/>
        </p:nvPicPr>
        <p:blipFill>
          <a:blip r:embed="rId3"/>
          <a:stretch>
            <a:fillRect/>
          </a:stretch>
        </p:blipFill>
        <p:spPr>
          <a:xfrm>
            <a:off x="6734810" y="2997835"/>
            <a:ext cx="4597400" cy="3130550"/>
          </a:xfrm>
          <a:prstGeom prst="rect">
            <a:avLst/>
          </a:prstGeom>
        </p:spPr>
      </p:pic>
      <p:pic>
        <p:nvPicPr>
          <p:cNvPr id="6" name="图片 5"/>
          <p:cNvPicPr>
            <a:picLocks noChangeAspect="1"/>
          </p:cNvPicPr>
          <p:nvPr/>
        </p:nvPicPr>
        <p:blipFill>
          <a:blip r:embed="rId4"/>
          <a:stretch>
            <a:fillRect/>
          </a:stretch>
        </p:blipFill>
        <p:spPr>
          <a:xfrm>
            <a:off x="1075055" y="4419600"/>
            <a:ext cx="4965700" cy="647700"/>
          </a:xfrm>
          <a:prstGeom prst="rect">
            <a:avLst/>
          </a:prstGeom>
        </p:spPr>
      </p:pic>
    </p:spTree>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5305"/>
            <a:ext cx="8643848" cy="478155"/>
          </a:xfrm>
        </p:spPr>
        <p:txBody>
          <a:bodyPr/>
          <a:lstStyle/>
          <a:p>
            <a:r>
              <a:rPr lang="zh-CN" altLang="en-US" dirty="0"/>
              <a:t>关键词提取工具</a:t>
            </a:r>
          </a:p>
        </p:txBody>
      </p:sp>
      <p:sp>
        <p:nvSpPr>
          <p:cNvPr id="92" name="文本框 91"/>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5.1</a:t>
            </a:r>
          </a:p>
        </p:txBody>
      </p:sp>
      <p:sp>
        <p:nvSpPr>
          <p:cNvPr id="2" name="文本框 1"/>
          <p:cNvSpPr txBox="1"/>
          <p:nvPr/>
        </p:nvSpPr>
        <p:spPr>
          <a:xfrm>
            <a:off x="1227455" y="1117600"/>
            <a:ext cx="10367010" cy="2614930"/>
          </a:xfrm>
          <a:prstGeom prst="rect">
            <a:avLst/>
          </a:prstGeom>
          <a:noFill/>
        </p:spPr>
        <p:txBody>
          <a:bodyPr wrap="square" rtlCol="0" anchor="t">
            <a:spAutoFit/>
          </a:bodyPr>
          <a:lstStyle/>
          <a:p>
            <a:r>
              <a:rPr sz="2800" b="1"/>
              <a:t>哈工大中文分词系统LTP</a:t>
            </a:r>
          </a:p>
          <a:p>
            <a:endParaRPr sz="2800" b="1"/>
          </a:p>
          <a:p>
            <a:r>
              <a:rPr lang="zh-CN" altLang="en-US" u="sng">
                <a:solidFill>
                  <a:schemeClr val="accent6">
                    <a:lumMod val="50000"/>
                  </a:schemeClr>
                </a:solidFill>
              </a:rPr>
              <a:t>http://www.ltp-cloud.com/</a:t>
            </a:r>
          </a:p>
          <a:p>
            <a:endParaRPr lang="zh-CN" altLang="en-US"/>
          </a:p>
          <a:p>
            <a:pPr marL="285750" indent="-285750">
              <a:buFont typeface="Arial" panose="020B0604020202020204" pitchFamily="34" charset="0"/>
              <a:buChar char="•"/>
            </a:pPr>
            <a:r>
              <a:rPr lang="zh-CN" altLang="en-US"/>
              <a:t>支持Java和Python接口的中文处理基础平台</a:t>
            </a:r>
          </a:p>
          <a:p>
            <a:pPr marL="285750" indent="-285750">
              <a:buFont typeface="Arial" panose="020B0604020202020204" pitchFamily="34" charset="0"/>
              <a:buChar char="•"/>
            </a:pPr>
            <a:r>
              <a:rPr lang="zh-CN" altLang="en-US"/>
              <a:t>哈尔滨工业大学社会计算与信息检索研究中心在2011年开发</a:t>
            </a:r>
          </a:p>
          <a:p>
            <a:pPr marL="285750" indent="-285750">
              <a:buFont typeface="Arial" panose="020B0604020202020204" pitchFamily="34" charset="0"/>
              <a:buChar char="•"/>
            </a:pPr>
            <a:r>
              <a:rPr lang="zh-CN" altLang="en-US"/>
              <a:t>提供中文分词、词性标注、命名实体识别、依存句法分析、语义角色标注等处理技术</a:t>
            </a:r>
          </a:p>
          <a:p>
            <a:endParaRPr lang="zh-CN" altLang="en-US"/>
          </a:p>
        </p:txBody>
      </p:sp>
      <p:pic>
        <p:nvPicPr>
          <p:cNvPr id="3" name="图片 2"/>
          <p:cNvPicPr>
            <a:picLocks noChangeAspect="1"/>
          </p:cNvPicPr>
          <p:nvPr/>
        </p:nvPicPr>
        <p:blipFill>
          <a:blip r:embed="rId3"/>
          <a:srcRect r="106" b="26607"/>
          <a:stretch>
            <a:fillRect/>
          </a:stretch>
        </p:blipFill>
        <p:spPr>
          <a:xfrm>
            <a:off x="5866765" y="1017905"/>
            <a:ext cx="5408930" cy="1247140"/>
          </a:xfrm>
          <a:prstGeom prst="rect">
            <a:avLst/>
          </a:prstGeom>
        </p:spPr>
      </p:pic>
      <p:pic>
        <p:nvPicPr>
          <p:cNvPr id="4" name="图片 3"/>
          <p:cNvPicPr>
            <a:picLocks noChangeAspect="1"/>
          </p:cNvPicPr>
          <p:nvPr/>
        </p:nvPicPr>
        <p:blipFill>
          <a:blip r:embed="rId4"/>
          <a:srcRect t="16440" r="-350"/>
          <a:stretch>
            <a:fillRect/>
          </a:stretch>
        </p:blipFill>
        <p:spPr>
          <a:xfrm>
            <a:off x="4718685" y="3653790"/>
            <a:ext cx="6875780" cy="2471420"/>
          </a:xfrm>
          <a:prstGeom prst="rect">
            <a:avLst/>
          </a:prstGeom>
        </p:spPr>
      </p:pic>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3662994" y="4283909"/>
            <a:ext cx="6291711" cy="782043"/>
            <a:chOff x="5181690" y="2820871"/>
            <a:chExt cx="4432058" cy="550893"/>
          </a:xfrm>
        </p:grpSpPr>
        <p:sp>
          <p:nvSpPr>
            <p:cNvPr id="4" name="椭圆 3">
              <a:extLst>
                <a:ext uri="{FF2B5EF4-FFF2-40B4-BE49-F238E27FC236}">
                  <a16:creationId xmlns:a16="http://schemas.microsoft.com/office/drawing/2014/main" id="{4E038620-75A5-4520-8E25-F9C7B2B6904E}"/>
                </a:ext>
              </a:extLst>
            </p:cNvPr>
            <p:cNvSpPr/>
            <p:nvPr/>
          </p:nvSpPr>
          <p:spPr>
            <a:xfrm>
              <a:off x="5181690" y="2820871"/>
              <a:ext cx="550893"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latin typeface="Century Gothic" panose="020B0502020202020204" pitchFamily="34" charset="0"/>
                </a:rPr>
                <a:t>1</a:t>
              </a:r>
              <a:endParaRPr lang="zh-CN" altLang="en-US" sz="4400" dirty="0">
                <a:latin typeface="Century Gothic" panose="020B0502020202020204" pitchFamily="34" charset="0"/>
              </a:endParaRPr>
            </a:p>
          </p:txBody>
        </p:sp>
        <p:sp>
          <p:nvSpPr>
            <p:cNvPr id="8" name="文本框 7">
              <a:extLst>
                <a:ext uri="{FF2B5EF4-FFF2-40B4-BE49-F238E27FC236}">
                  <a16:creationId xmlns:a16="http://schemas.microsoft.com/office/drawing/2014/main" id="{7B507C22-58B8-463E-AFBC-7B1028DAA2A5}"/>
                </a:ext>
              </a:extLst>
            </p:cNvPr>
            <p:cNvSpPr txBox="1"/>
            <p:nvPr/>
          </p:nvSpPr>
          <p:spPr>
            <a:xfrm>
              <a:off x="5988603" y="2888229"/>
              <a:ext cx="3625145" cy="390252"/>
            </a:xfrm>
            <a:prstGeom prst="rect">
              <a:avLst/>
            </a:prstGeom>
            <a:noFill/>
          </p:spPr>
          <p:txBody>
            <a:bodyPr wrap="square" lIns="0" tIns="0" rIns="0" bIns="0" rtlCol="0">
              <a:spAutoFit/>
            </a:bodyPr>
            <a:lstStyle/>
            <a:p>
              <a:r>
                <a:rPr lang="zh-CN" altLang="en-US" sz="3600" b="1" spc="300" dirty="0">
                  <a:latin typeface="+mj-ea"/>
                </a:rPr>
                <a:t>关键词提取介绍及应用</a:t>
              </a:r>
              <a:endParaRPr lang="zh-CN" altLang="en-US" sz="3600" b="1" spc="300" dirty="0">
                <a:solidFill>
                  <a:schemeClr val="accent3"/>
                </a:solidFill>
              </a:endParaRPr>
            </a:p>
          </p:txBody>
        </p:sp>
      </p:grpSp>
    </p:spTree>
    <p:extLst>
      <p:ext uri="{BB962C8B-B14F-4D97-AF65-F5344CB8AC3E}">
        <p14:creationId xmlns:p14="http://schemas.microsoft.com/office/powerpoint/2010/main" val="2429945843"/>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5305"/>
            <a:ext cx="8643848" cy="478155"/>
          </a:xfrm>
        </p:spPr>
        <p:txBody>
          <a:bodyPr/>
          <a:lstStyle/>
          <a:p>
            <a:r>
              <a:rPr lang="zh-CN" altLang="en-US" dirty="0"/>
              <a:t>关键词提取工具</a:t>
            </a:r>
          </a:p>
        </p:txBody>
      </p:sp>
      <p:sp>
        <p:nvSpPr>
          <p:cNvPr id="92" name="文本框 91"/>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5.1</a:t>
            </a:r>
          </a:p>
        </p:txBody>
      </p:sp>
      <p:sp>
        <p:nvSpPr>
          <p:cNvPr id="2" name="文本框 1"/>
          <p:cNvSpPr txBox="1"/>
          <p:nvPr/>
        </p:nvSpPr>
        <p:spPr>
          <a:xfrm>
            <a:off x="1227455" y="1117600"/>
            <a:ext cx="5490210" cy="4923155"/>
          </a:xfrm>
          <a:prstGeom prst="rect">
            <a:avLst/>
          </a:prstGeom>
          <a:noFill/>
        </p:spPr>
        <p:txBody>
          <a:bodyPr wrap="square" rtlCol="0" anchor="t">
            <a:spAutoFit/>
          </a:bodyPr>
          <a:lstStyle/>
          <a:p>
            <a:r>
              <a:rPr lang="en-US" sz="2800" b="1"/>
              <a:t>FudanNL</a:t>
            </a:r>
            <a:r>
              <a:rPr sz="2800" b="1"/>
              <a:t>P</a:t>
            </a:r>
          </a:p>
          <a:p>
            <a:r>
              <a:rPr lang="zh-CN" altLang="en-US" u="sng">
                <a:solidFill>
                  <a:schemeClr val="accent6">
                    <a:lumMod val="50000"/>
                  </a:schemeClr>
                </a:solidFill>
              </a:rPr>
              <a:t>https://github.com/FudanNLP/fnlp</a:t>
            </a:r>
          </a:p>
          <a:p>
            <a:endParaRPr lang="zh-CN" altLang="en-US" u="sng">
              <a:solidFill>
                <a:schemeClr val="accent6">
                  <a:lumMod val="50000"/>
                </a:schemeClr>
              </a:solidFill>
            </a:endParaRPr>
          </a:p>
          <a:p>
            <a:pPr marL="285750" indent="-285750">
              <a:buFont typeface="Arial" panose="020B0604020202020204" pitchFamily="34" charset="0"/>
              <a:buChar char="•"/>
            </a:pPr>
            <a:r>
              <a:rPr lang="zh-CN" altLang="en-US"/>
              <a:t>Java语言编写的中文自然语言处理工具包</a:t>
            </a:r>
          </a:p>
          <a:p>
            <a:pPr marL="285750" indent="-285750">
              <a:buFont typeface="Arial" panose="020B0604020202020204" pitchFamily="34" charset="0"/>
              <a:buChar char="•"/>
            </a:pPr>
            <a:r>
              <a:rPr lang="zh-CN" altLang="en-US"/>
              <a:t>复旦大学自然语言处理实验室在2014年开发的</a:t>
            </a:r>
          </a:p>
          <a:p>
            <a:pPr marL="285750" indent="-285750">
              <a:buFont typeface="Arial" panose="020B0604020202020204" pitchFamily="34" charset="0"/>
              <a:buChar char="•"/>
            </a:pPr>
            <a:endParaRPr lang="zh-CN" altLang="en-US"/>
          </a:p>
          <a:p>
            <a:pPr indent="0">
              <a:buFont typeface="Arial" panose="020B0604020202020204" pitchFamily="34" charset="0"/>
              <a:buNone/>
            </a:pPr>
            <a:r>
              <a:rPr lang="zh-CN" altLang="en-US" sz="2000" b="1"/>
              <a:t>主要功能</a:t>
            </a:r>
          </a:p>
          <a:p>
            <a:pPr indent="0">
              <a:buFont typeface="Arial" panose="020B0604020202020204" pitchFamily="34" charset="0"/>
              <a:buNone/>
            </a:pPr>
            <a:endParaRPr lang="zh-CN" altLang="en-US" sz="2000" b="1"/>
          </a:p>
          <a:p>
            <a:pPr marL="285750" indent="-285750">
              <a:buFont typeface="Arial" panose="020B0604020202020204" pitchFamily="34" charset="0"/>
              <a:buChar char="•"/>
            </a:pPr>
            <a:r>
              <a:rPr lang="zh-CN" altLang="en-US" sz="2000">
                <a:latin typeface="黑体" panose="02010609060101010101" pitchFamily="49" charset="-122"/>
                <a:ea typeface="黑体" panose="02010609060101010101" pitchFamily="49" charset="-122"/>
                <a:cs typeface="黑体" panose="02010609060101010101" pitchFamily="49" charset="-122"/>
              </a:rPr>
              <a:t>信息检索 </a:t>
            </a:r>
          </a:p>
          <a:p>
            <a:pPr indent="0">
              <a:buFont typeface="Arial" panose="020B0604020202020204" pitchFamily="34" charset="0"/>
              <a:buNone/>
            </a:pPr>
            <a:r>
              <a:rPr lang="zh-CN" altLang="en-US">
                <a:solidFill>
                  <a:schemeClr val="tx1"/>
                </a:solidFill>
              </a:rPr>
              <a:t>       文本分类</a:t>
            </a:r>
          </a:p>
          <a:p>
            <a:pPr indent="0">
              <a:buFont typeface="Arial" panose="020B0604020202020204" pitchFamily="34" charset="0"/>
              <a:buNone/>
            </a:pPr>
            <a:r>
              <a:rPr lang="zh-CN" altLang="en-US">
                <a:solidFill>
                  <a:schemeClr val="tx1"/>
                </a:solidFill>
              </a:rPr>
              <a:t>       新闻聚类</a:t>
            </a:r>
          </a:p>
          <a:p>
            <a:pPr marL="742950" lvl="1" indent="0">
              <a:buFont typeface="Arial" panose="020B0604020202020204" pitchFamily="34" charset="0"/>
              <a:buNone/>
            </a:pPr>
            <a:endParaRPr lang="zh-CN" altLang="en-US" sz="2800">
              <a:solidFill>
                <a:schemeClr val="tx1"/>
              </a:solidFill>
            </a:endParaRPr>
          </a:p>
          <a:p>
            <a:pPr indent="0">
              <a:buFont typeface="Arial" panose="020B0604020202020204" pitchFamily="34" charset="0"/>
              <a:buNone/>
            </a:pPr>
            <a:endParaRPr lang="zh-CN" altLang="en-US"/>
          </a:p>
          <a:p>
            <a:pPr marL="285750" indent="-285750">
              <a:buFont typeface="Arial" panose="020B0604020202020204" pitchFamily="34" charset="0"/>
              <a:buChar char="•"/>
            </a:pPr>
            <a:endParaRPr lang="zh-CN" altLang="en-US"/>
          </a:p>
          <a:p>
            <a:endParaRPr lang="zh-CN" altLang="en-US"/>
          </a:p>
          <a:p>
            <a:endParaRPr lang="zh-CN" altLang="en-US"/>
          </a:p>
        </p:txBody>
      </p:sp>
      <p:sp>
        <p:nvSpPr>
          <p:cNvPr id="3" name="文本框 2"/>
          <p:cNvSpPr txBox="1"/>
          <p:nvPr/>
        </p:nvSpPr>
        <p:spPr>
          <a:xfrm>
            <a:off x="3331210" y="3539490"/>
            <a:ext cx="1962150" cy="2614930"/>
          </a:xfrm>
          <a:prstGeom prst="rect">
            <a:avLst/>
          </a:prstGeom>
          <a:noFill/>
        </p:spPr>
        <p:txBody>
          <a:bodyPr wrap="none" rtlCol="0" anchor="t">
            <a:spAutoFit/>
          </a:bodyPr>
          <a:lstStyle/>
          <a:p>
            <a:pPr marL="285750" indent="-285750" algn="l">
              <a:buFont typeface="Arial" panose="020B0604020202020204" pitchFamily="34" charset="0"/>
              <a:buChar char="•"/>
            </a:pPr>
            <a:r>
              <a:rPr lang="zh-CN" altLang="en-US" sz="2000">
                <a:latin typeface="黑体" panose="02010609060101010101" pitchFamily="49" charset="-122"/>
                <a:ea typeface="黑体" panose="02010609060101010101" pitchFamily="49" charset="-122"/>
                <a:sym typeface="+mn-ea"/>
              </a:rPr>
              <a:t>中文处理</a:t>
            </a:r>
          </a:p>
          <a:p>
            <a:pPr indent="0" algn="l">
              <a:buFont typeface="Arial" panose="020B0604020202020204" pitchFamily="34" charset="0"/>
              <a:buNone/>
            </a:pPr>
            <a:r>
              <a:rPr lang="zh-CN" altLang="en-US">
                <a:sym typeface="+mn-ea"/>
              </a:rPr>
              <a:t>      中文分词</a:t>
            </a:r>
          </a:p>
          <a:p>
            <a:pPr indent="0" algn="l">
              <a:buFont typeface="Arial" panose="020B0604020202020204" pitchFamily="34" charset="0"/>
              <a:buNone/>
            </a:pPr>
            <a:r>
              <a:rPr lang="zh-CN" altLang="en-US">
                <a:sym typeface="+mn-ea"/>
              </a:rPr>
              <a:t>      词性标注</a:t>
            </a:r>
          </a:p>
          <a:p>
            <a:pPr indent="0" algn="l">
              <a:buFont typeface="Arial" panose="020B0604020202020204" pitchFamily="34" charset="0"/>
              <a:buNone/>
            </a:pPr>
            <a:r>
              <a:rPr lang="zh-CN" altLang="en-US">
                <a:sym typeface="+mn-ea"/>
              </a:rPr>
              <a:t>      实体名识别</a:t>
            </a:r>
          </a:p>
          <a:p>
            <a:pPr indent="0" algn="l">
              <a:buFont typeface="Arial" panose="020B0604020202020204" pitchFamily="34" charset="0"/>
              <a:buNone/>
            </a:pPr>
            <a:r>
              <a:rPr lang="zh-CN" altLang="en-US">
                <a:sym typeface="+mn-ea"/>
              </a:rPr>
              <a:t>      关键词抽取</a:t>
            </a:r>
          </a:p>
          <a:p>
            <a:pPr indent="0" algn="l">
              <a:buFont typeface="Arial" panose="020B0604020202020204" pitchFamily="34" charset="0"/>
              <a:buNone/>
            </a:pPr>
            <a:r>
              <a:rPr lang="zh-CN" altLang="en-US">
                <a:sym typeface="+mn-ea"/>
              </a:rPr>
              <a:t>      依存句法分析</a:t>
            </a:r>
          </a:p>
          <a:p>
            <a:pPr indent="0" algn="l">
              <a:buFont typeface="Arial" panose="020B0604020202020204" pitchFamily="34" charset="0"/>
              <a:buNone/>
            </a:pPr>
            <a:r>
              <a:rPr lang="zh-CN" altLang="en-US">
                <a:sym typeface="+mn-ea"/>
              </a:rPr>
              <a:t>      时间短语识别</a:t>
            </a:r>
            <a:endParaRPr lang="zh-CN" altLang="en-US">
              <a:solidFill>
                <a:schemeClr val="tx1"/>
              </a:solidFill>
            </a:endParaRPr>
          </a:p>
          <a:p>
            <a:pPr marL="285750" indent="-285750" algn="l">
              <a:buFont typeface="Arial" panose="020B0604020202020204" pitchFamily="34" charset="0"/>
              <a:buChar char="•"/>
            </a:pPr>
            <a:endParaRPr lang="zh-CN" altLang="en-US">
              <a:sym typeface="+mn-ea"/>
            </a:endParaRPr>
          </a:p>
          <a:p>
            <a:pPr marL="285750" indent="-285750" algn="l">
              <a:buFont typeface="Arial" panose="020B0604020202020204" pitchFamily="34" charset="0"/>
              <a:buChar char="•"/>
            </a:pPr>
            <a:endParaRPr lang="zh-CN" altLang="en-US">
              <a:solidFill>
                <a:schemeClr val="tx1"/>
              </a:solidFill>
              <a:sym typeface="+mn-ea"/>
            </a:endParaRPr>
          </a:p>
        </p:txBody>
      </p:sp>
      <p:pic>
        <p:nvPicPr>
          <p:cNvPr id="4" name="图片 3"/>
          <p:cNvPicPr>
            <a:picLocks noChangeAspect="1"/>
          </p:cNvPicPr>
          <p:nvPr/>
        </p:nvPicPr>
        <p:blipFill>
          <a:blip r:embed="rId3"/>
          <a:stretch>
            <a:fillRect/>
          </a:stretch>
        </p:blipFill>
        <p:spPr>
          <a:xfrm>
            <a:off x="7423785" y="3539490"/>
            <a:ext cx="3587750" cy="1333500"/>
          </a:xfrm>
          <a:prstGeom prst="rect">
            <a:avLst/>
          </a:prstGeom>
        </p:spPr>
      </p:pic>
      <p:sp>
        <p:nvSpPr>
          <p:cNvPr id="5" name="文本框 4"/>
          <p:cNvSpPr txBox="1"/>
          <p:nvPr/>
        </p:nvSpPr>
        <p:spPr>
          <a:xfrm>
            <a:off x="1219200" y="4645660"/>
            <a:ext cx="1738630" cy="1783715"/>
          </a:xfrm>
          <a:prstGeom prst="rect">
            <a:avLst/>
          </a:prstGeom>
          <a:noFill/>
        </p:spPr>
        <p:txBody>
          <a:bodyPr wrap="none" rtlCol="0" anchor="t">
            <a:spAutoFit/>
          </a:bodyPr>
          <a:lstStyle/>
          <a:p>
            <a:pPr marL="285750" indent="-285750" algn="l">
              <a:buFont typeface="Arial" panose="020B0604020202020204" pitchFamily="34" charset="0"/>
              <a:buChar char="•"/>
            </a:pPr>
            <a:r>
              <a:rPr lang="zh-CN" altLang="en-US" sz="2000">
                <a:ea typeface="+mn-lt"/>
                <a:sym typeface="+mn-ea"/>
              </a:rPr>
              <a:t>结构化学习</a:t>
            </a:r>
          </a:p>
          <a:p>
            <a:pPr marL="171450" lvl="1" indent="0" algn="l">
              <a:buFont typeface="Arial" panose="020B0604020202020204" pitchFamily="34" charset="0"/>
              <a:buNone/>
            </a:pPr>
            <a:r>
              <a:rPr lang="zh-CN" altLang="en-US">
                <a:solidFill>
                  <a:schemeClr val="tx1"/>
                </a:solidFill>
                <a:sym typeface="+mn-ea"/>
              </a:rPr>
              <a:t>     在线学习</a:t>
            </a:r>
          </a:p>
          <a:p>
            <a:pPr marL="171450" lvl="1" indent="0" algn="l">
              <a:buFont typeface="Arial" panose="020B0604020202020204" pitchFamily="34" charset="0"/>
              <a:buNone/>
            </a:pPr>
            <a:r>
              <a:rPr lang="zh-CN" altLang="en-US">
                <a:sym typeface="+mn-ea"/>
              </a:rPr>
              <a:t>     层次分类</a:t>
            </a:r>
            <a:endParaRPr lang="zh-CN" altLang="en-US">
              <a:solidFill>
                <a:schemeClr val="tx1"/>
              </a:solidFill>
              <a:sym typeface="+mn-ea"/>
            </a:endParaRPr>
          </a:p>
          <a:p>
            <a:pPr marL="171450" lvl="1" indent="0" algn="l">
              <a:buFont typeface="Arial" panose="020B0604020202020204" pitchFamily="34" charset="0"/>
              <a:buNone/>
            </a:pPr>
            <a:r>
              <a:rPr lang="zh-CN" altLang="en-US">
                <a:sym typeface="+mn-ea"/>
              </a:rPr>
              <a:t>     聚类</a:t>
            </a:r>
            <a:endParaRPr lang="zh-CN" altLang="en-US">
              <a:solidFill>
                <a:schemeClr val="tx1"/>
              </a:solidFill>
              <a:sym typeface="+mn-ea"/>
            </a:endParaRPr>
          </a:p>
          <a:p>
            <a:pPr marL="285750" indent="-285750" algn="l">
              <a:buFont typeface="Arial" panose="020B0604020202020204" pitchFamily="34" charset="0"/>
              <a:buChar char="•"/>
            </a:pPr>
            <a:endParaRPr lang="zh-CN" altLang="en-US">
              <a:sym typeface="+mn-ea"/>
            </a:endParaRPr>
          </a:p>
          <a:p>
            <a:pPr marL="285750" indent="-285750" algn="l">
              <a:buFont typeface="Arial" panose="020B0604020202020204" pitchFamily="34" charset="0"/>
              <a:buChar char="•"/>
            </a:pPr>
            <a:endParaRPr lang="zh-CN" altLang="en-US">
              <a:solidFill>
                <a:schemeClr val="tx1"/>
              </a:solidFill>
              <a:sym typeface="+mn-ea"/>
            </a:endParaRPr>
          </a:p>
        </p:txBody>
      </p:sp>
    </p:spTree>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5305"/>
            <a:ext cx="8643848" cy="478155"/>
          </a:xfrm>
        </p:spPr>
        <p:txBody>
          <a:bodyPr/>
          <a:lstStyle/>
          <a:p>
            <a:r>
              <a:rPr lang="zh-CN" altLang="en-US" dirty="0"/>
              <a:t>几种工具对比</a:t>
            </a:r>
          </a:p>
        </p:txBody>
      </p:sp>
      <p:sp>
        <p:nvSpPr>
          <p:cNvPr id="92" name="文本框 91"/>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5.1</a:t>
            </a:r>
          </a:p>
        </p:txBody>
      </p:sp>
      <p:sp>
        <p:nvSpPr>
          <p:cNvPr id="18" name="文本框 17"/>
          <p:cNvSpPr txBox="1"/>
          <p:nvPr/>
        </p:nvSpPr>
        <p:spPr>
          <a:xfrm>
            <a:off x="814705" y="1290320"/>
            <a:ext cx="4824095" cy="3907790"/>
          </a:xfrm>
          <a:prstGeom prst="rect">
            <a:avLst/>
          </a:prstGeom>
          <a:noFill/>
        </p:spPr>
        <p:txBody>
          <a:bodyPr wrap="square" rtlCol="0" anchor="t">
            <a:spAutoFit/>
          </a:bodyPr>
          <a:lstStyle/>
          <a:p>
            <a:pPr indent="0">
              <a:buFont typeface="Arial" panose="020B0604020202020204" pitchFamily="34" charset="0"/>
              <a:buNone/>
            </a:pPr>
            <a:r>
              <a:rPr lang="zh-CN" altLang="en-US" sz="2800" b="1">
                <a:sym typeface="+mn-ea"/>
              </a:rPr>
              <a:t>对比两种关键词提取经典算法</a:t>
            </a:r>
            <a:endParaRPr lang="en-US" altLang="zh-CN" sz="2800" b="1">
              <a:sym typeface="+mn-ea"/>
            </a:endParaRPr>
          </a:p>
          <a:p>
            <a:pPr marL="285750" indent="-285750">
              <a:buFont typeface="Arial" panose="020B0604020202020204" pitchFamily="34" charset="0"/>
              <a:buChar char="•"/>
            </a:pPr>
            <a:r>
              <a:rPr lang="en-US" altLang="zh-CN" sz="2400">
                <a:sym typeface="+mn-ea"/>
              </a:rPr>
              <a:t>jieba_TF-IDF</a:t>
            </a:r>
            <a:endParaRPr lang="en-US" altLang="zh-CN" sz="2400"/>
          </a:p>
          <a:p>
            <a:pPr marL="285750" indent="-285750">
              <a:buFont typeface="Arial" panose="020B0604020202020204" pitchFamily="34" charset="0"/>
              <a:buChar char="•"/>
            </a:pPr>
            <a:r>
              <a:rPr lang="en-US" altLang="zh-CN" sz="2400">
                <a:sym typeface="+mn-ea"/>
              </a:rPr>
              <a:t>jieba_TextRank</a:t>
            </a:r>
          </a:p>
          <a:p>
            <a:endParaRPr lang="zh-CN" altLang="en-US" sz="3200" b="1"/>
          </a:p>
          <a:p>
            <a:r>
              <a:rPr lang="zh-CN" altLang="en-US" sz="2800" b="1"/>
              <a:t>对比测试几种开源工具</a:t>
            </a:r>
          </a:p>
          <a:p>
            <a:pPr marL="285750" indent="-285750">
              <a:buFont typeface="Arial" panose="020B0604020202020204" pitchFamily="34" charset="0"/>
              <a:buChar char="•"/>
            </a:pPr>
            <a:r>
              <a:rPr lang="en-US" altLang="zh-CN" sz="2400">
                <a:sym typeface="+mn-ea"/>
              </a:rPr>
              <a:t>jieba</a:t>
            </a:r>
            <a:endParaRPr lang="en-US" altLang="zh-CN" sz="2400"/>
          </a:p>
          <a:p>
            <a:pPr marL="285750" indent="-285750">
              <a:buFont typeface="Arial" panose="020B0604020202020204" pitchFamily="34" charset="0"/>
              <a:buChar char="•"/>
            </a:pPr>
            <a:r>
              <a:rPr lang="en-US" altLang="zh-CN" sz="2400">
                <a:sym typeface="+mn-ea"/>
              </a:rPr>
              <a:t>textrank4zh</a:t>
            </a:r>
            <a:endParaRPr lang="en-US" altLang="zh-CN" sz="2400"/>
          </a:p>
          <a:p>
            <a:pPr marL="285750" indent="-285750">
              <a:buFont typeface="Arial" panose="020B0604020202020204" pitchFamily="34" charset="0"/>
              <a:buChar char="•"/>
            </a:pPr>
            <a:r>
              <a:rPr lang="en-US" altLang="zh-CN" sz="2400">
                <a:sym typeface="+mn-ea"/>
              </a:rPr>
              <a:t>snownlp</a:t>
            </a:r>
            <a:endParaRPr lang="en-US" altLang="zh-CN" sz="2400"/>
          </a:p>
          <a:p>
            <a:pPr indent="0">
              <a:buFont typeface="Arial" panose="020B0604020202020204" pitchFamily="34" charset="0"/>
              <a:buNone/>
            </a:pPr>
            <a:endParaRPr lang="zh-CN" altLang="en-US" sz="2000" b="1">
              <a:sym typeface="+mn-ea"/>
            </a:endParaRPr>
          </a:p>
          <a:p>
            <a:pPr marL="285750" indent="-285750">
              <a:buFont typeface="Arial" panose="020B0604020202020204" pitchFamily="34" charset="0"/>
              <a:buChar char="•"/>
            </a:pPr>
            <a:endParaRPr lang="en-US" altLang="zh-CN" sz="2000" b="1">
              <a:solidFill>
                <a:schemeClr val="tx1"/>
              </a:solidFill>
            </a:endParaRPr>
          </a:p>
        </p:txBody>
      </p:sp>
      <p:pic>
        <p:nvPicPr>
          <p:cNvPr id="3" name="图片 2"/>
          <p:cNvPicPr>
            <a:picLocks noChangeAspect="1"/>
          </p:cNvPicPr>
          <p:nvPr/>
        </p:nvPicPr>
        <p:blipFill>
          <a:blip r:embed="rId3"/>
          <a:stretch>
            <a:fillRect/>
          </a:stretch>
        </p:blipFill>
        <p:spPr>
          <a:xfrm>
            <a:off x="6361430" y="880110"/>
            <a:ext cx="4857750" cy="5239385"/>
          </a:xfrm>
          <a:prstGeom prst="rect">
            <a:avLst/>
          </a:prstGeom>
        </p:spPr>
      </p:pic>
    </p:spTree>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5305"/>
            <a:ext cx="8643848" cy="478155"/>
          </a:xfrm>
        </p:spPr>
        <p:txBody>
          <a:bodyPr/>
          <a:lstStyle/>
          <a:p>
            <a:r>
              <a:rPr lang="zh-CN" altLang="en-US" dirty="0"/>
              <a:t>几种工具对比</a:t>
            </a:r>
          </a:p>
        </p:txBody>
      </p:sp>
      <p:sp>
        <p:nvSpPr>
          <p:cNvPr id="92" name="文本框 91"/>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5.1</a:t>
            </a:r>
          </a:p>
        </p:txBody>
      </p:sp>
      <p:pic>
        <p:nvPicPr>
          <p:cNvPr id="11" name="图片 10"/>
          <p:cNvPicPr>
            <a:picLocks noChangeAspect="1"/>
          </p:cNvPicPr>
          <p:nvPr/>
        </p:nvPicPr>
        <p:blipFill>
          <a:blip r:embed="rId3"/>
          <a:stretch>
            <a:fillRect/>
          </a:stretch>
        </p:blipFill>
        <p:spPr>
          <a:xfrm>
            <a:off x="1407160" y="1143000"/>
            <a:ext cx="5561330" cy="5043170"/>
          </a:xfrm>
          <a:prstGeom prst="rect">
            <a:avLst/>
          </a:prstGeom>
        </p:spPr>
      </p:pic>
      <p:sp>
        <p:nvSpPr>
          <p:cNvPr id="17" name="文本框 16"/>
          <p:cNvSpPr txBox="1"/>
          <p:nvPr/>
        </p:nvSpPr>
        <p:spPr>
          <a:xfrm>
            <a:off x="8565515" y="1559560"/>
            <a:ext cx="3899535" cy="460375"/>
          </a:xfrm>
          <a:prstGeom prst="rect">
            <a:avLst/>
          </a:prstGeom>
          <a:noFill/>
        </p:spPr>
        <p:txBody>
          <a:bodyPr wrap="square" rtlCol="0" anchor="t">
            <a:spAutoFit/>
          </a:bodyPr>
          <a:lstStyle/>
          <a:p>
            <a:r>
              <a:rPr lang="zh-CN" altLang="en-US" sz="2400"/>
              <a:t>测试文本</a:t>
            </a:r>
          </a:p>
        </p:txBody>
      </p:sp>
    </p:spTree>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5305"/>
            <a:ext cx="8643848" cy="478155"/>
          </a:xfrm>
        </p:spPr>
        <p:txBody>
          <a:bodyPr/>
          <a:lstStyle/>
          <a:p>
            <a:r>
              <a:rPr lang="en-US" altLang="zh-CN" dirty="0">
                <a:sym typeface="+mn-ea"/>
              </a:rPr>
              <a:t>TF-IDF</a:t>
            </a:r>
            <a:r>
              <a:rPr dirty="0">
                <a:sym typeface="+mn-ea"/>
              </a:rPr>
              <a:t>与</a:t>
            </a:r>
            <a:r>
              <a:rPr lang="en-US" altLang="zh-CN" dirty="0">
                <a:sym typeface="+mn-ea"/>
              </a:rPr>
              <a:t>TextRank</a:t>
            </a:r>
            <a:r>
              <a:rPr dirty="0">
                <a:sym typeface="+mn-ea"/>
              </a:rPr>
              <a:t>算法对比</a:t>
            </a:r>
          </a:p>
        </p:txBody>
      </p:sp>
      <p:sp>
        <p:nvSpPr>
          <p:cNvPr id="92" name="文本框 91"/>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5.1</a:t>
            </a:r>
          </a:p>
        </p:txBody>
      </p:sp>
      <p:pic>
        <p:nvPicPr>
          <p:cNvPr id="16" name="图片 15"/>
          <p:cNvPicPr>
            <a:picLocks noChangeAspect="1"/>
          </p:cNvPicPr>
          <p:nvPr/>
        </p:nvPicPr>
        <p:blipFill>
          <a:blip r:embed="rId3"/>
          <a:srcRect l="22776" t="-1805" r="1721" b="71200"/>
          <a:stretch>
            <a:fillRect/>
          </a:stretch>
        </p:blipFill>
        <p:spPr>
          <a:xfrm>
            <a:off x="1541780" y="2454275"/>
            <a:ext cx="8432800" cy="462915"/>
          </a:xfrm>
          <a:prstGeom prst="rect">
            <a:avLst/>
          </a:prstGeom>
        </p:spPr>
      </p:pic>
      <p:sp>
        <p:nvSpPr>
          <p:cNvPr id="8" name="文本框 7"/>
          <p:cNvSpPr txBox="1"/>
          <p:nvPr/>
        </p:nvSpPr>
        <p:spPr>
          <a:xfrm>
            <a:off x="1327150" y="1240790"/>
            <a:ext cx="6744335" cy="460375"/>
          </a:xfrm>
          <a:prstGeom prst="rect">
            <a:avLst/>
          </a:prstGeom>
          <a:noFill/>
        </p:spPr>
        <p:txBody>
          <a:bodyPr wrap="square" rtlCol="0" anchor="t">
            <a:spAutoFit/>
          </a:bodyPr>
          <a:lstStyle/>
          <a:p>
            <a:r>
              <a:rPr lang="en-US" altLang="zh-CN" sz="2400" b="1"/>
              <a:t>TF-IDF</a:t>
            </a:r>
            <a:r>
              <a:rPr lang="zh-CN" altLang="en-US" sz="2400" b="1"/>
              <a:t>和</a:t>
            </a:r>
            <a:r>
              <a:rPr lang="en-US" altLang="zh-CN" sz="2400" b="1"/>
              <a:t>TextRank</a:t>
            </a:r>
            <a:r>
              <a:rPr lang="zh-CN" altLang="en-US" sz="2400" b="1"/>
              <a:t>两种算法提取的关键词对比</a:t>
            </a:r>
          </a:p>
        </p:txBody>
      </p:sp>
      <p:pic>
        <p:nvPicPr>
          <p:cNvPr id="2" name="图片 1"/>
          <p:cNvPicPr>
            <a:picLocks noChangeAspect="1"/>
          </p:cNvPicPr>
          <p:nvPr/>
        </p:nvPicPr>
        <p:blipFill>
          <a:blip r:embed="rId3"/>
          <a:srcRect l="22878" t="21873" r="13490" b="50124"/>
          <a:stretch>
            <a:fillRect/>
          </a:stretch>
        </p:blipFill>
        <p:spPr>
          <a:xfrm>
            <a:off x="1552575" y="4158615"/>
            <a:ext cx="7106920" cy="423545"/>
          </a:xfrm>
          <a:prstGeom prst="rect">
            <a:avLst/>
          </a:prstGeom>
        </p:spPr>
      </p:pic>
      <p:sp>
        <p:nvSpPr>
          <p:cNvPr id="3" name="文本框 2"/>
          <p:cNvSpPr txBox="1"/>
          <p:nvPr/>
        </p:nvSpPr>
        <p:spPr>
          <a:xfrm>
            <a:off x="1438275" y="1847850"/>
            <a:ext cx="6744335" cy="460375"/>
          </a:xfrm>
          <a:prstGeom prst="rect">
            <a:avLst/>
          </a:prstGeom>
          <a:noFill/>
        </p:spPr>
        <p:txBody>
          <a:bodyPr wrap="square" rtlCol="0" anchor="t">
            <a:spAutoFit/>
          </a:bodyPr>
          <a:lstStyle/>
          <a:p>
            <a:r>
              <a:rPr lang="en-US" altLang="zh-CN" sz="2400" b="1"/>
              <a:t>TF-IDF</a:t>
            </a:r>
            <a:endParaRPr lang="zh-CN" altLang="en-US" sz="2400" b="1"/>
          </a:p>
        </p:txBody>
      </p:sp>
      <p:sp>
        <p:nvSpPr>
          <p:cNvPr id="4" name="文本框 3"/>
          <p:cNvSpPr txBox="1"/>
          <p:nvPr/>
        </p:nvSpPr>
        <p:spPr>
          <a:xfrm>
            <a:off x="1395095" y="3307715"/>
            <a:ext cx="6744335" cy="460375"/>
          </a:xfrm>
          <a:prstGeom prst="rect">
            <a:avLst/>
          </a:prstGeom>
          <a:noFill/>
        </p:spPr>
        <p:txBody>
          <a:bodyPr wrap="square" rtlCol="0" anchor="t">
            <a:spAutoFit/>
          </a:bodyPr>
          <a:lstStyle/>
          <a:p>
            <a:r>
              <a:rPr lang="en-US" altLang="zh-CN" sz="2400" b="1"/>
              <a:t>TextRank</a:t>
            </a:r>
            <a:endParaRPr lang="zh-CN" altLang="en-US" sz="2400" b="1"/>
          </a:p>
        </p:txBody>
      </p:sp>
    </p:spTree>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06550" y="345305"/>
            <a:ext cx="8643848" cy="478155"/>
          </a:xfrm>
        </p:spPr>
        <p:txBody>
          <a:bodyPr/>
          <a:lstStyle/>
          <a:p>
            <a:r>
              <a:rPr>
                <a:sym typeface="+mn-ea"/>
              </a:rPr>
              <a:t>几种开源工具的测试对比</a:t>
            </a:r>
            <a:endParaRPr lang="zh-CN" altLang="en-US" dirty="0"/>
          </a:p>
        </p:txBody>
      </p:sp>
      <p:sp>
        <p:nvSpPr>
          <p:cNvPr id="92" name="文本框 91"/>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5.1</a:t>
            </a:r>
          </a:p>
        </p:txBody>
      </p:sp>
      <p:pic>
        <p:nvPicPr>
          <p:cNvPr id="16" name="图片 15"/>
          <p:cNvPicPr>
            <a:picLocks noChangeAspect="1"/>
          </p:cNvPicPr>
          <p:nvPr/>
        </p:nvPicPr>
        <p:blipFill>
          <a:blip r:embed="rId3"/>
          <a:stretch>
            <a:fillRect/>
          </a:stretch>
        </p:blipFill>
        <p:spPr>
          <a:xfrm>
            <a:off x="1435100" y="1868805"/>
            <a:ext cx="10251440" cy="1388745"/>
          </a:xfrm>
          <a:prstGeom prst="rect">
            <a:avLst/>
          </a:prstGeom>
        </p:spPr>
      </p:pic>
      <p:sp>
        <p:nvSpPr>
          <p:cNvPr id="8" name="文本框 7"/>
          <p:cNvSpPr txBox="1"/>
          <p:nvPr/>
        </p:nvSpPr>
        <p:spPr>
          <a:xfrm>
            <a:off x="1327150" y="1205865"/>
            <a:ext cx="3899535" cy="460375"/>
          </a:xfrm>
          <a:prstGeom prst="rect">
            <a:avLst/>
          </a:prstGeom>
          <a:noFill/>
        </p:spPr>
        <p:txBody>
          <a:bodyPr wrap="square" rtlCol="0" anchor="t">
            <a:spAutoFit/>
          </a:bodyPr>
          <a:lstStyle/>
          <a:p>
            <a:r>
              <a:rPr lang="zh-CN" altLang="en-US" sz="2400" b="1"/>
              <a:t>几种工具提取的关键词对比</a:t>
            </a:r>
          </a:p>
        </p:txBody>
      </p:sp>
      <p:sp>
        <p:nvSpPr>
          <p:cNvPr id="9" name="文本框 8"/>
          <p:cNvSpPr txBox="1"/>
          <p:nvPr/>
        </p:nvSpPr>
        <p:spPr>
          <a:xfrm>
            <a:off x="1435100" y="3545840"/>
            <a:ext cx="3899535" cy="460375"/>
          </a:xfrm>
          <a:prstGeom prst="rect">
            <a:avLst/>
          </a:prstGeom>
          <a:noFill/>
        </p:spPr>
        <p:txBody>
          <a:bodyPr wrap="square" rtlCol="0" anchor="t">
            <a:spAutoFit/>
          </a:bodyPr>
          <a:lstStyle/>
          <a:p>
            <a:r>
              <a:rPr lang="zh-CN" altLang="en-US" sz="2400" b="1">
                <a:sym typeface="+mn-ea"/>
              </a:rPr>
              <a:t>几种工具所花的时间对比</a:t>
            </a:r>
          </a:p>
        </p:txBody>
      </p:sp>
      <p:pic>
        <p:nvPicPr>
          <p:cNvPr id="12" name="图片 11"/>
          <p:cNvPicPr>
            <a:picLocks noChangeAspect="1"/>
          </p:cNvPicPr>
          <p:nvPr/>
        </p:nvPicPr>
        <p:blipFill>
          <a:blip r:embed="rId4"/>
          <a:stretch>
            <a:fillRect/>
          </a:stretch>
        </p:blipFill>
        <p:spPr>
          <a:xfrm>
            <a:off x="1435100" y="4302760"/>
            <a:ext cx="6060440" cy="1393825"/>
          </a:xfrm>
          <a:prstGeom prst="rect">
            <a:avLst/>
          </a:prstGeom>
        </p:spPr>
      </p:pic>
      <p:sp>
        <p:nvSpPr>
          <p:cNvPr id="13" name="文本框 12"/>
          <p:cNvSpPr txBox="1"/>
          <p:nvPr/>
        </p:nvSpPr>
        <p:spPr>
          <a:xfrm>
            <a:off x="7787005" y="4504055"/>
            <a:ext cx="3899535" cy="706755"/>
          </a:xfrm>
          <a:prstGeom prst="rect">
            <a:avLst/>
          </a:prstGeom>
          <a:noFill/>
        </p:spPr>
        <p:txBody>
          <a:bodyPr wrap="square" rtlCol="0" anchor="t">
            <a:spAutoFit/>
          </a:bodyPr>
          <a:lstStyle/>
          <a:p>
            <a:r>
              <a:rPr lang="zh-CN" altLang="en-US" sz="2000"/>
              <a:t>从中可以看出，</a:t>
            </a:r>
            <a:r>
              <a:rPr lang="en-US" altLang="zh-CN" sz="2000"/>
              <a:t>snownlp</a:t>
            </a:r>
            <a:r>
              <a:rPr lang="zh-CN" altLang="en-US" sz="2000"/>
              <a:t>这种工具有最快的提取速度</a:t>
            </a:r>
          </a:p>
        </p:txBody>
      </p:sp>
    </p:spTree>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1C33AB-F93C-428D-BC42-EFB0146363D1}"/>
              </a:ext>
            </a:extLst>
          </p:cNvPr>
          <p:cNvSpPr>
            <a:spLocks noGrp="1"/>
          </p:cNvSpPr>
          <p:nvPr>
            <p:ph type="title"/>
          </p:nvPr>
        </p:nvSpPr>
        <p:spPr/>
        <p:txBody>
          <a:bodyPr/>
          <a:lstStyle/>
          <a:p>
            <a:r>
              <a:rPr lang="zh-CN" altLang="en-US" dirty="0"/>
              <a:t>实例展示</a:t>
            </a:r>
          </a:p>
        </p:txBody>
      </p:sp>
      <p:sp>
        <p:nvSpPr>
          <p:cNvPr id="3" name="文本框 2">
            <a:extLst>
              <a:ext uri="{FF2B5EF4-FFF2-40B4-BE49-F238E27FC236}">
                <a16:creationId xmlns:a16="http://schemas.microsoft.com/office/drawing/2014/main" id="{FA1268AB-A310-4FEA-9162-A36DB7F2A945}"/>
              </a:ext>
            </a:extLst>
          </p:cNvPr>
          <p:cNvSpPr txBox="1"/>
          <p:nvPr/>
        </p:nvSpPr>
        <p:spPr>
          <a:xfrm>
            <a:off x="1121789" y="1480008"/>
            <a:ext cx="6834433" cy="400110"/>
          </a:xfrm>
          <a:prstGeom prst="rect">
            <a:avLst/>
          </a:prstGeom>
          <a:noFill/>
        </p:spPr>
        <p:txBody>
          <a:bodyPr wrap="square" rtlCol="0">
            <a:spAutoFit/>
          </a:bodyPr>
          <a:lstStyle/>
          <a:p>
            <a:r>
              <a:rPr lang="zh-CN" altLang="en-US" dirty="0"/>
              <a:t>训练出一个能够提取</a:t>
            </a:r>
            <a:r>
              <a:rPr lang="en-US" altLang="zh-CN" dirty="0"/>
              <a:t>10</a:t>
            </a:r>
            <a:r>
              <a:rPr lang="zh-CN" altLang="en-US" dirty="0"/>
              <a:t>万篇文章的关键词的</a:t>
            </a:r>
            <a:r>
              <a:rPr lang="zh-CN" altLang="en-US" sz="2000" b="1" dirty="0">
                <a:effectLst>
                  <a:outerShdw blurRad="38100" dist="38100" dir="2700000" algn="tl">
                    <a:srgbClr val="000000">
                      <a:alpha val="43137"/>
                    </a:srgbClr>
                  </a:outerShdw>
                </a:effectLst>
              </a:rPr>
              <a:t>关键词提取模型</a:t>
            </a:r>
            <a:endParaRPr lang="zh-CN" altLang="en-US" b="1" dirty="0">
              <a:effectLst>
                <a:outerShdw blurRad="38100" dist="38100" dir="2700000" algn="tl">
                  <a:srgbClr val="000000">
                    <a:alpha val="43137"/>
                  </a:srgbClr>
                </a:outerShdw>
              </a:effectLst>
            </a:endParaRPr>
          </a:p>
        </p:txBody>
      </p:sp>
      <p:graphicFrame>
        <p:nvGraphicFramePr>
          <p:cNvPr id="6" name="表格 5">
            <a:extLst>
              <a:ext uri="{FF2B5EF4-FFF2-40B4-BE49-F238E27FC236}">
                <a16:creationId xmlns:a16="http://schemas.microsoft.com/office/drawing/2014/main" id="{8E4210A9-49AF-4E4C-9986-3F765A9F4C84}"/>
              </a:ext>
            </a:extLst>
          </p:cNvPr>
          <p:cNvGraphicFramePr>
            <a:graphicFrameLocks noGrp="1"/>
          </p:cNvGraphicFramePr>
          <p:nvPr>
            <p:extLst/>
          </p:nvPr>
        </p:nvGraphicFramePr>
        <p:xfrm>
          <a:off x="543153" y="1965960"/>
          <a:ext cx="4308940" cy="2926080"/>
        </p:xfrm>
        <a:graphic>
          <a:graphicData uri="http://schemas.openxmlformats.org/drawingml/2006/table">
            <a:tbl>
              <a:tblPr firstRow="1" bandRow="1">
                <a:tableStyleId>{5C22544A-7EE6-4342-B048-85BDC9FD1C3A}</a:tableStyleId>
              </a:tblPr>
              <a:tblGrid>
                <a:gridCol w="2154470">
                  <a:extLst>
                    <a:ext uri="{9D8B030D-6E8A-4147-A177-3AD203B41FA5}">
                      <a16:colId xmlns:a16="http://schemas.microsoft.com/office/drawing/2014/main" val="20000"/>
                    </a:ext>
                  </a:extLst>
                </a:gridCol>
                <a:gridCol w="2154470">
                  <a:extLst>
                    <a:ext uri="{9D8B030D-6E8A-4147-A177-3AD203B41FA5}">
                      <a16:colId xmlns:a16="http://schemas.microsoft.com/office/drawing/2014/main" val="20001"/>
                    </a:ext>
                  </a:extLst>
                </a:gridCol>
              </a:tblGrid>
              <a:tr h="349300">
                <a:tc>
                  <a:txBody>
                    <a:bodyPr/>
                    <a:lstStyle/>
                    <a:p>
                      <a:r>
                        <a:rPr lang="en-US" altLang="zh-CN" dirty="0"/>
                        <a:t>ID</a:t>
                      </a:r>
                      <a:endParaRPr lang="zh-CN" altLang="en-US" dirty="0"/>
                    </a:p>
                  </a:txBody>
                  <a:tcPr/>
                </a:tc>
                <a:tc>
                  <a:txBody>
                    <a:bodyPr/>
                    <a:lstStyle/>
                    <a:p>
                      <a:r>
                        <a:rPr lang="zh-CN" altLang="en-US" dirty="0"/>
                        <a:t>类别</a:t>
                      </a:r>
                    </a:p>
                  </a:txBody>
                  <a:tcPr/>
                </a:tc>
                <a:extLst>
                  <a:ext uri="{0D108BD9-81ED-4DB2-BD59-A6C34878D82A}">
                    <a16:rowId xmlns:a16="http://schemas.microsoft.com/office/drawing/2014/main" val="10000"/>
                  </a:ext>
                </a:extLst>
              </a:tr>
              <a:tr h="354151">
                <a:tc>
                  <a:txBody>
                    <a:bodyPr/>
                    <a:lstStyle/>
                    <a:p>
                      <a:r>
                        <a:rPr lang="en-US" altLang="zh-CN" sz="1800" dirty="0"/>
                        <a:t>1-40000 </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dirty="0"/>
                        <a:t>娱乐新闻</a:t>
                      </a:r>
                    </a:p>
                  </a:txBody>
                  <a:tcPr/>
                </a:tc>
                <a:extLst>
                  <a:ext uri="{0D108BD9-81ED-4DB2-BD59-A6C34878D82A}">
                    <a16:rowId xmlns:a16="http://schemas.microsoft.com/office/drawing/2014/main" val="10001"/>
                  </a:ext>
                </a:extLst>
              </a:tr>
              <a:tr h="354151">
                <a:tc>
                  <a:txBody>
                    <a:bodyPr/>
                    <a:lstStyle/>
                    <a:p>
                      <a:r>
                        <a:rPr lang="en-US" altLang="zh-CN" sz="1800" dirty="0"/>
                        <a:t>40001-44060</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dirty="0"/>
                        <a:t>体育新闻</a:t>
                      </a:r>
                    </a:p>
                  </a:txBody>
                  <a:tcPr/>
                </a:tc>
                <a:extLst>
                  <a:ext uri="{0D108BD9-81ED-4DB2-BD59-A6C34878D82A}">
                    <a16:rowId xmlns:a16="http://schemas.microsoft.com/office/drawing/2014/main" val="10002"/>
                  </a:ext>
                </a:extLst>
              </a:tr>
              <a:tr h="354151">
                <a:tc>
                  <a:txBody>
                    <a:bodyPr/>
                    <a:lstStyle/>
                    <a:p>
                      <a:r>
                        <a:rPr lang="en-US" altLang="zh-CN" sz="1800" dirty="0"/>
                        <a:t>44061-54060</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dirty="0"/>
                        <a:t>健康新闻</a:t>
                      </a:r>
                    </a:p>
                  </a:txBody>
                  <a:tcPr/>
                </a:tc>
                <a:extLst>
                  <a:ext uri="{0D108BD9-81ED-4DB2-BD59-A6C34878D82A}">
                    <a16:rowId xmlns:a16="http://schemas.microsoft.com/office/drawing/2014/main" val="10003"/>
                  </a:ext>
                </a:extLst>
              </a:tr>
              <a:tr h="354151">
                <a:tc>
                  <a:txBody>
                    <a:bodyPr/>
                    <a:lstStyle/>
                    <a:p>
                      <a:r>
                        <a:rPr lang="en-US" altLang="zh-CN" sz="1800" dirty="0"/>
                        <a:t>54061-64060</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dirty="0"/>
                        <a:t>军事新闻</a:t>
                      </a:r>
                    </a:p>
                  </a:txBody>
                  <a:tcPr/>
                </a:tc>
                <a:extLst>
                  <a:ext uri="{0D108BD9-81ED-4DB2-BD59-A6C34878D82A}">
                    <a16:rowId xmlns:a16="http://schemas.microsoft.com/office/drawing/2014/main" val="10004"/>
                  </a:ext>
                </a:extLst>
              </a:tr>
              <a:tr h="354151">
                <a:tc>
                  <a:txBody>
                    <a:bodyPr/>
                    <a:lstStyle/>
                    <a:p>
                      <a:r>
                        <a:rPr lang="en-US" altLang="zh-CN" sz="1800" dirty="0"/>
                        <a:t>64061-74060</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dirty="0"/>
                        <a:t>正文文本</a:t>
                      </a:r>
                    </a:p>
                  </a:txBody>
                  <a:tcPr/>
                </a:tc>
                <a:extLst>
                  <a:ext uri="{0D108BD9-81ED-4DB2-BD59-A6C34878D82A}">
                    <a16:rowId xmlns:a16="http://schemas.microsoft.com/office/drawing/2014/main" val="10005"/>
                  </a:ext>
                </a:extLst>
              </a:tr>
              <a:tr h="354151">
                <a:tc>
                  <a:txBody>
                    <a:bodyPr/>
                    <a:lstStyle/>
                    <a:p>
                      <a:r>
                        <a:rPr lang="en-US" altLang="zh-CN" sz="1800" dirty="0"/>
                        <a:t>74061-84060</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dirty="0"/>
                        <a:t>教育新闻</a:t>
                      </a:r>
                    </a:p>
                  </a:txBody>
                  <a:tcPr/>
                </a:tc>
                <a:extLst>
                  <a:ext uri="{0D108BD9-81ED-4DB2-BD59-A6C34878D82A}">
                    <a16:rowId xmlns:a16="http://schemas.microsoft.com/office/drawing/2014/main" val="10006"/>
                  </a:ext>
                </a:extLst>
              </a:tr>
              <a:tr h="354151">
                <a:tc>
                  <a:txBody>
                    <a:bodyPr/>
                    <a:lstStyle/>
                    <a:p>
                      <a:r>
                        <a:rPr lang="en-US" altLang="zh-CN" dirty="0"/>
                        <a:t>98296-108295</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dirty="0"/>
                        <a:t>饮食菜谱</a:t>
                      </a:r>
                    </a:p>
                  </a:txBody>
                  <a:tcPr/>
                </a:tc>
                <a:extLst>
                  <a:ext uri="{0D108BD9-81ED-4DB2-BD59-A6C34878D82A}">
                    <a16:rowId xmlns:a16="http://schemas.microsoft.com/office/drawing/2014/main" val="10007"/>
                  </a:ext>
                </a:extLst>
              </a:tr>
            </a:tbl>
          </a:graphicData>
        </a:graphic>
      </p:graphicFrame>
      <p:graphicFrame>
        <p:nvGraphicFramePr>
          <p:cNvPr id="7" name="表格 6">
            <a:extLst>
              <a:ext uri="{FF2B5EF4-FFF2-40B4-BE49-F238E27FC236}">
                <a16:creationId xmlns:a16="http://schemas.microsoft.com/office/drawing/2014/main" id="{EAF86398-55F0-4A11-9AE7-206947114558}"/>
              </a:ext>
            </a:extLst>
          </p:cNvPr>
          <p:cNvGraphicFramePr>
            <a:graphicFrameLocks noGrp="1"/>
          </p:cNvGraphicFramePr>
          <p:nvPr>
            <p:extLst/>
          </p:nvPr>
        </p:nvGraphicFramePr>
        <p:xfrm>
          <a:off x="5928474" y="1965960"/>
          <a:ext cx="5073708" cy="3701528"/>
        </p:xfrm>
        <a:graphic>
          <a:graphicData uri="http://schemas.openxmlformats.org/drawingml/2006/table">
            <a:tbl>
              <a:tblPr firstRow="1" bandRow="1">
                <a:tableStyleId>{5C22544A-7EE6-4342-B048-85BDC9FD1C3A}</a:tableStyleId>
              </a:tblPr>
              <a:tblGrid>
                <a:gridCol w="1691236">
                  <a:extLst>
                    <a:ext uri="{9D8B030D-6E8A-4147-A177-3AD203B41FA5}">
                      <a16:colId xmlns:a16="http://schemas.microsoft.com/office/drawing/2014/main" val="20000"/>
                    </a:ext>
                  </a:extLst>
                </a:gridCol>
                <a:gridCol w="1691236">
                  <a:extLst>
                    <a:ext uri="{9D8B030D-6E8A-4147-A177-3AD203B41FA5}">
                      <a16:colId xmlns:a16="http://schemas.microsoft.com/office/drawing/2014/main" val="20001"/>
                    </a:ext>
                  </a:extLst>
                </a:gridCol>
                <a:gridCol w="1691236">
                  <a:extLst>
                    <a:ext uri="{9D8B030D-6E8A-4147-A177-3AD203B41FA5}">
                      <a16:colId xmlns:a16="http://schemas.microsoft.com/office/drawing/2014/main" val="20002"/>
                    </a:ext>
                  </a:extLst>
                </a:gridCol>
              </a:tblGrid>
              <a:tr h="480709">
                <a:tc>
                  <a:txBody>
                    <a:bodyPr/>
                    <a:lstStyle/>
                    <a:p>
                      <a:r>
                        <a:rPr lang="en-US" altLang="zh-CN" dirty="0"/>
                        <a:t>ID</a:t>
                      </a:r>
                      <a:endParaRPr lang="zh-CN" altLang="en-US" dirty="0"/>
                    </a:p>
                  </a:txBody>
                  <a:tcPr/>
                </a:tc>
                <a:tc>
                  <a:txBody>
                    <a:bodyPr/>
                    <a:lstStyle/>
                    <a:p>
                      <a:r>
                        <a:rPr lang="zh-CN" altLang="en-US" dirty="0"/>
                        <a:t>标题</a:t>
                      </a:r>
                    </a:p>
                  </a:txBody>
                  <a:tcPr/>
                </a:tc>
                <a:tc>
                  <a:txBody>
                    <a:bodyPr/>
                    <a:lstStyle/>
                    <a:p>
                      <a:r>
                        <a:rPr lang="zh-CN" altLang="en-US" dirty="0"/>
                        <a:t>正文</a:t>
                      </a:r>
                    </a:p>
                  </a:txBody>
                  <a:tcPr/>
                </a:tc>
                <a:extLst>
                  <a:ext uri="{0D108BD9-81ED-4DB2-BD59-A6C34878D82A}">
                    <a16:rowId xmlns:a16="http://schemas.microsoft.com/office/drawing/2014/main" val="10000"/>
                  </a:ext>
                </a:extLst>
              </a:tr>
              <a:tr h="1230461">
                <a:tc>
                  <a:txBody>
                    <a:bodyPr/>
                    <a:lstStyle/>
                    <a:p>
                      <a:r>
                        <a:rPr lang="en-US" altLang="zh-CN" dirty="0"/>
                        <a:t>D000001</a:t>
                      </a:r>
                      <a:endParaRPr lang="zh-CN" altLang="en-US" dirty="0"/>
                    </a:p>
                  </a:txBody>
                  <a:tcPr/>
                </a:tc>
                <a:tc>
                  <a:txBody>
                    <a:bodyPr/>
                    <a:lstStyle/>
                    <a:p>
                      <a:r>
                        <a:rPr lang="zh-CN" altLang="en-US" dirty="0"/>
                        <a:t>林志颖老婆深夜敷面膜，睫毛太长好吓人</a:t>
                      </a:r>
                    </a:p>
                  </a:txBody>
                  <a:tcPr/>
                </a:tc>
                <a:tc>
                  <a:txBody>
                    <a:bodyPr/>
                    <a:lstStyle/>
                    <a:p>
                      <a:r>
                        <a:rPr lang="zh-CN" altLang="en-US" dirty="0"/>
                        <a:t>早年林志颖带</a:t>
                      </a:r>
                      <a:r>
                        <a:rPr lang="en-US" altLang="zh-CN" dirty="0" err="1"/>
                        <a:t>kimi</a:t>
                      </a:r>
                      <a:r>
                        <a:rPr lang="zh-CN" altLang="en-US" dirty="0"/>
                        <a:t>上</a:t>
                      </a:r>
                      <a:r>
                        <a:rPr lang="en-US" altLang="zh-CN" dirty="0"/>
                        <a:t>《</a:t>
                      </a:r>
                      <a:r>
                        <a:rPr lang="zh-CN" altLang="en-US" dirty="0"/>
                        <a:t>爸爸去哪儿</a:t>
                      </a:r>
                      <a:r>
                        <a:rPr lang="en-US" altLang="zh-CN" dirty="0"/>
                        <a:t>》</a:t>
                      </a:r>
                      <a:r>
                        <a:rPr lang="zh-CN" altLang="en-US" dirty="0"/>
                        <a:t>的时候</a:t>
                      </a:r>
                      <a:r>
                        <a:rPr lang="en-US" altLang="zh-CN" dirty="0"/>
                        <a:t>...</a:t>
                      </a:r>
                      <a:endParaRPr lang="zh-CN" altLang="en-US" dirty="0"/>
                    </a:p>
                  </a:txBody>
                  <a:tcPr/>
                </a:tc>
                <a:extLst>
                  <a:ext uri="{0D108BD9-81ED-4DB2-BD59-A6C34878D82A}">
                    <a16:rowId xmlns:a16="http://schemas.microsoft.com/office/drawing/2014/main" val="10001"/>
                  </a:ext>
                </a:extLst>
              </a:tr>
              <a:tr h="1230461">
                <a:tc>
                  <a:txBody>
                    <a:bodyPr/>
                    <a:lstStyle/>
                    <a:p>
                      <a:r>
                        <a:rPr lang="en-US" altLang="zh-CN" dirty="0"/>
                        <a:t>D000002</a:t>
                      </a:r>
                      <a:endParaRPr lang="zh-CN" altLang="en-US" dirty="0"/>
                    </a:p>
                  </a:txBody>
                  <a:tcPr/>
                </a:tc>
                <a:tc>
                  <a:txBody>
                    <a:bodyPr/>
                    <a:lstStyle/>
                    <a:p>
                      <a:r>
                        <a:rPr lang="zh-CN" altLang="en-US" dirty="0"/>
                        <a:t>小</a:t>
                      </a:r>
                      <a:r>
                        <a:rPr lang="en-US" altLang="zh-CN" dirty="0"/>
                        <a:t>s</a:t>
                      </a:r>
                      <a:r>
                        <a:rPr lang="zh-CN" altLang="en-US" dirty="0"/>
                        <a:t>夸杨幂身材好，杨幂回复太精彩了！</a:t>
                      </a:r>
                    </a:p>
                    <a:p>
                      <a:endParaRPr lang="zh-CN" altLang="en-US" dirty="0"/>
                    </a:p>
                  </a:txBody>
                  <a:tcPr/>
                </a:tc>
                <a:tc>
                  <a:txBody>
                    <a:bodyPr/>
                    <a:lstStyle/>
                    <a:p>
                      <a:r>
                        <a:rPr lang="en-US" altLang="zh-CN" dirty="0"/>
                        <a:t>"</a:t>
                      </a:r>
                      <a:r>
                        <a:rPr lang="zh-CN" altLang="en-US" dirty="0"/>
                        <a:t>翩若惊鸿，婉若游龙。</a:t>
                      </a:r>
                      <a:r>
                        <a:rPr lang="en-US" altLang="zh-CN" dirty="0"/>
                        <a:t>"</a:t>
                      </a:r>
                      <a:r>
                        <a:rPr lang="zh-CN" altLang="en-US" dirty="0"/>
                        <a:t>曹植形容洛神的这两句</a:t>
                      </a:r>
                      <a:r>
                        <a:rPr lang="en-US" altLang="zh-CN" dirty="0"/>
                        <a:t>...</a:t>
                      </a:r>
                      <a:endParaRPr lang="zh-CN" altLang="en-US" dirty="0"/>
                    </a:p>
                  </a:txBody>
                  <a:tcPr/>
                </a:tc>
                <a:extLst>
                  <a:ext uri="{0D108BD9-81ED-4DB2-BD59-A6C34878D82A}">
                    <a16:rowId xmlns:a16="http://schemas.microsoft.com/office/drawing/2014/main" val="10002"/>
                  </a:ext>
                </a:extLst>
              </a:tr>
              <a:tr h="759897">
                <a:tc>
                  <a:txBody>
                    <a:bodyPr/>
                    <a:lstStyle/>
                    <a:p>
                      <a:r>
                        <a:rPr lang="en-US" altLang="zh-CN" dirty="0"/>
                        <a:t>...</a:t>
                      </a:r>
                      <a:endParaRPr lang="zh-CN" altLang="en-US" dirty="0"/>
                    </a:p>
                  </a:txBody>
                  <a:tcPr/>
                </a:tc>
                <a:tc>
                  <a:txBody>
                    <a:bodyPr/>
                    <a:lstStyle/>
                    <a:p>
                      <a:r>
                        <a:rPr lang="en-US" altLang="zh-CN" dirty="0"/>
                        <a:t>...</a:t>
                      </a:r>
                      <a:endParaRPr lang="zh-CN" altLang="en-US" dirty="0"/>
                    </a:p>
                  </a:txBody>
                  <a:tcPr/>
                </a:tc>
                <a:tc>
                  <a:txBody>
                    <a:bodyPr/>
                    <a:lstStyle/>
                    <a:p>
                      <a:r>
                        <a:rPr lang="en-US" altLang="zh-CN" dirty="0"/>
                        <a:t>...</a:t>
                      </a:r>
                      <a:endParaRPr lang="zh-CN" altLang="en-US" dirty="0"/>
                    </a:p>
                  </a:txBody>
                  <a:tcPr/>
                </a:tc>
                <a:extLst>
                  <a:ext uri="{0D108BD9-81ED-4DB2-BD59-A6C34878D82A}">
                    <a16:rowId xmlns:a16="http://schemas.microsoft.com/office/drawing/2014/main" val="10003"/>
                  </a:ext>
                </a:extLst>
              </a:tr>
            </a:tbl>
          </a:graphicData>
        </a:graphic>
      </p:graphicFrame>
      <p:pic>
        <p:nvPicPr>
          <p:cNvPr id="4" name="图片 3">
            <a:extLst>
              <a:ext uri="{FF2B5EF4-FFF2-40B4-BE49-F238E27FC236}">
                <a16:creationId xmlns:a16="http://schemas.microsoft.com/office/drawing/2014/main" id="{AC38042C-0AD5-4EC1-BD08-1A94B14728CC}"/>
              </a:ext>
            </a:extLst>
          </p:cNvPr>
          <p:cNvPicPr>
            <a:picLocks noChangeAspect="1"/>
          </p:cNvPicPr>
          <p:nvPr/>
        </p:nvPicPr>
        <p:blipFill>
          <a:blip r:embed="rId2"/>
          <a:stretch>
            <a:fillRect/>
          </a:stretch>
        </p:blipFill>
        <p:spPr>
          <a:xfrm>
            <a:off x="648325" y="5226443"/>
            <a:ext cx="3505504" cy="510584"/>
          </a:xfrm>
          <a:prstGeom prst="rect">
            <a:avLst/>
          </a:prstGeom>
        </p:spPr>
      </p:pic>
      <p:sp>
        <p:nvSpPr>
          <p:cNvPr id="8" name="文本框 7">
            <a:extLst>
              <a:ext uri="{FF2B5EF4-FFF2-40B4-BE49-F238E27FC236}">
                <a16:creationId xmlns:a16="http://schemas.microsoft.com/office/drawing/2014/main" id="{A14E8140-AFAC-47BE-8108-B3247BD17CF4}"/>
              </a:ext>
            </a:extLst>
          </p:cNvPr>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5.2</a:t>
            </a:r>
            <a:endParaRPr lang="zh-CN" altLang="en-US" sz="3600" b="1" dirty="0">
              <a:solidFill>
                <a:schemeClr val="bg1"/>
              </a:solidFill>
            </a:endParaRPr>
          </a:p>
        </p:txBody>
      </p:sp>
    </p:spTree>
    <p:extLst>
      <p:ext uri="{BB962C8B-B14F-4D97-AF65-F5344CB8AC3E}">
        <p14:creationId xmlns:p14="http://schemas.microsoft.com/office/powerpoint/2010/main" val="3437506146"/>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a:t>实例展示</a:t>
            </a:r>
          </a:p>
        </p:txBody>
      </p:sp>
      <p:sp>
        <p:nvSpPr>
          <p:cNvPr id="92" name="文本框 91"/>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5.2</a:t>
            </a:r>
            <a:endParaRPr lang="zh-CN" altLang="en-US" sz="3600" b="1" dirty="0">
              <a:solidFill>
                <a:schemeClr val="bg1"/>
              </a:solidFill>
            </a:endParaRPr>
          </a:p>
        </p:txBody>
      </p:sp>
      <p:sp>
        <p:nvSpPr>
          <p:cNvPr id="2" name="矩形 1">
            <a:extLst>
              <a:ext uri="{FF2B5EF4-FFF2-40B4-BE49-F238E27FC236}">
                <a16:creationId xmlns:a16="http://schemas.microsoft.com/office/drawing/2014/main" id="{E3D26D0B-1668-46FA-A247-2DB7721C3E44}"/>
              </a:ext>
            </a:extLst>
          </p:cNvPr>
          <p:cNvSpPr/>
          <p:nvPr/>
        </p:nvSpPr>
        <p:spPr>
          <a:xfrm>
            <a:off x="665825" y="1518082"/>
            <a:ext cx="1482571" cy="480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预处理</a:t>
            </a:r>
          </a:p>
        </p:txBody>
      </p:sp>
      <p:sp>
        <p:nvSpPr>
          <p:cNvPr id="3" name="矩形 2">
            <a:extLst>
              <a:ext uri="{FF2B5EF4-FFF2-40B4-BE49-F238E27FC236}">
                <a16:creationId xmlns:a16="http://schemas.microsoft.com/office/drawing/2014/main" id="{C227902F-3DE1-4135-ACCC-938DB7427206}"/>
              </a:ext>
            </a:extLst>
          </p:cNvPr>
          <p:cNvSpPr/>
          <p:nvPr/>
        </p:nvSpPr>
        <p:spPr>
          <a:xfrm>
            <a:off x="665825" y="2381014"/>
            <a:ext cx="1482571" cy="480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a:solidFill>
                  <a:schemeClr val="tx1"/>
                </a:solidFill>
              </a:rPr>
              <a:t>候选关键词</a:t>
            </a:r>
          </a:p>
        </p:txBody>
      </p:sp>
      <p:sp>
        <p:nvSpPr>
          <p:cNvPr id="4" name="矩形 3">
            <a:extLst>
              <a:ext uri="{FF2B5EF4-FFF2-40B4-BE49-F238E27FC236}">
                <a16:creationId xmlns:a16="http://schemas.microsoft.com/office/drawing/2014/main" id="{1B8D6159-E79E-41F6-968D-03DA157C62E1}"/>
              </a:ext>
            </a:extLst>
          </p:cNvPr>
          <p:cNvSpPr/>
          <p:nvPr/>
        </p:nvSpPr>
        <p:spPr>
          <a:xfrm>
            <a:off x="665825" y="3154538"/>
            <a:ext cx="1482571" cy="480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a:solidFill>
                  <a:schemeClr val="tx1"/>
                </a:solidFill>
              </a:rPr>
              <a:t>特征工程</a:t>
            </a:r>
          </a:p>
        </p:txBody>
      </p:sp>
      <p:sp>
        <p:nvSpPr>
          <p:cNvPr id="8" name="矩形 7">
            <a:extLst>
              <a:ext uri="{FF2B5EF4-FFF2-40B4-BE49-F238E27FC236}">
                <a16:creationId xmlns:a16="http://schemas.microsoft.com/office/drawing/2014/main" id="{2F3F679F-6546-457B-AC86-E7AB427404A8}"/>
              </a:ext>
            </a:extLst>
          </p:cNvPr>
          <p:cNvSpPr/>
          <p:nvPr/>
        </p:nvSpPr>
        <p:spPr>
          <a:xfrm>
            <a:off x="663772" y="3998761"/>
            <a:ext cx="1482557" cy="480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监督学习</a:t>
            </a:r>
          </a:p>
        </p:txBody>
      </p:sp>
      <p:cxnSp>
        <p:nvCxnSpPr>
          <p:cNvPr id="7" name="直接箭头连接符 6">
            <a:extLst>
              <a:ext uri="{FF2B5EF4-FFF2-40B4-BE49-F238E27FC236}">
                <a16:creationId xmlns:a16="http://schemas.microsoft.com/office/drawing/2014/main" id="{F16F51AC-1BD8-4F05-BDB7-C22834ACDF95}"/>
              </a:ext>
            </a:extLst>
          </p:cNvPr>
          <p:cNvCxnSpPr>
            <a:stCxn id="2" idx="2"/>
            <a:endCxn id="3" idx="0"/>
          </p:cNvCxnSpPr>
          <p:nvPr/>
        </p:nvCxnSpPr>
        <p:spPr>
          <a:xfrm>
            <a:off x="1407111" y="1998213"/>
            <a:ext cx="0" cy="382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CA9F593A-A910-442E-9710-80C56118044B}"/>
              </a:ext>
            </a:extLst>
          </p:cNvPr>
          <p:cNvCxnSpPr>
            <a:stCxn id="3" idx="2"/>
            <a:endCxn id="4" idx="0"/>
          </p:cNvCxnSpPr>
          <p:nvPr/>
        </p:nvCxnSpPr>
        <p:spPr>
          <a:xfrm>
            <a:off x="1407111" y="2861145"/>
            <a:ext cx="0" cy="293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a16="http://schemas.microsoft.com/office/drawing/2014/main" id="{5D30C428-B2F1-47D8-B376-9689508FD7B8}"/>
              </a:ext>
            </a:extLst>
          </p:cNvPr>
          <p:cNvCxnSpPr>
            <a:stCxn id="4" idx="2"/>
          </p:cNvCxnSpPr>
          <p:nvPr/>
        </p:nvCxnSpPr>
        <p:spPr>
          <a:xfrm flipH="1">
            <a:off x="1407110" y="3634669"/>
            <a:ext cx="1" cy="3640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218D3AFA-2C15-4AB0-BE7E-B407BAB4B407}"/>
              </a:ext>
            </a:extLst>
          </p:cNvPr>
          <p:cNvSpPr txBox="1"/>
          <p:nvPr/>
        </p:nvSpPr>
        <p:spPr>
          <a:xfrm>
            <a:off x="5358444" y="1062494"/>
            <a:ext cx="2844538" cy="369332"/>
          </a:xfrm>
          <a:prstGeom prst="rect">
            <a:avLst/>
          </a:prstGeom>
          <a:noFill/>
        </p:spPr>
        <p:txBody>
          <a:bodyPr wrap="square">
            <a:spAutoFit/>
          </a:bodyPr>
          <a:lstStyle/>
          <a:p>
            <a:r>
              <a:rPr lang="zh-CN" altLang="en-US" dirty="0">
                <a:latin typeface="Microsoft YaHei" charset="0"/>
                <a:ea typeface="Microsoft YaHei" charset="0"/>
                <a:cs typeface="Microsoft YaHei" charset="0"/>
              </a:rPr>
              <a:t>删除冗余符号和进行分词</a:t>
            </a:r>
            <a:endParaRPr lang="zh-CN" altLang="en-US" dirty="0"/>
          </a:p>
        </p:txBody>
      </p:sp>
      <p:pic>
        <p:nvPicPr>
          <p:cNvPr id="9" name="图片 8">
            <a:extLst>
              <a:ext uri="{FF2B5EF4-FFF2-40B4-BE49-F238E27FC236}">
                <a16:creationId xmlns:a16="http://schemas.microsoft.com/office/drawing/2014/main" id="{8E2D0406-AF66-4691-BDC5-C61D7332FABF}"/>
              </a:ext>
            </a:extLst>
          </p:cNvPr>
          <p:cNvPicPr>
            <a:picLocks noChangeAspect="1"/>
          </p:cNvPicPr>
          <p:nvPr/>
        </p:nvPicPr>
        <p:blipFill>
          <a:blip r:embed="rId3"/>
          <a:stretch>
            <a:fillRect/>
          </a:stretch>
        </p:blipFill>
        <p:spPr>
          <a:xfrm>
            <a:off x="2606651" y="1566338"/>
            <a:ext cx="9165098" cy="814676"/>
          </a:xfrm>
          <a:prstGeom prst="rect">
            <a:avLst/>
          </a:prstGeom>
        </p:spPr>
      </p:pic>
      <p:pic>
        <p:nvPicPr>
          <p:cNvPr id="11" name="图片 10">
            <a:extLst>
              <a:ext uri="{FF2B5EF4-FFF2-40B4-BE49-F238E27FC236}">
                <a16:creationId xmlns:a16="http://schemas.microsoft.com/office/drawing/2014/main" id="{B9666132-1A88-4DA5-98DE-0C14FF798765}"/>
              </a:ext>
            </a:extLst>
          </p:cNvPr>
          <p:cNvPicPr>
            <a:picLocks noChangeAspect="1"/>
          </p:cNvPicPr>
          <p:nvPr/>
        </p:nvPicPr>
        <p:blipFill>
          <a:blip r:embed="rId4"/>
          <a:stretch>
            <a:fillRect/>
          </a:stretch>
        </p:blipFill>
        <p:spPr>
          <a:xfrm>
            <a:off x="3950251" y="2381014"/>
            <a:ext cx="6321919" cy="3443540"/>
          </a:xfrm>
          <a:prstGeom prst="rect">
            <a:avLst/>
          </a:prstGeom>
        </p:spPr>
      </p:pic>
    </p:spTree>
    <p:extLst>
      <p:ext uri="{BB962C8B-B14F-4D97-AF65-F5344CB8AC3E}">
        <p14:creationId xmlns:p14="http://schemas.microsoft.com/office/powerpoint/2010/main" val="4263424778"/>
      </p:ext>
    </p:extLst>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a:t>实例展示</a:t>
            </a:r>
          </a:p>
        </p:txBody>
      </p:sp>
      <p:sp>
        <p:nvSpPr>
          <p:cNvPr id="92" name="文本框 91"/>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5.2</a:t>
            </a:r>
            <a:endParaRPr lang="zh-CN" altLang="en-US" sz="3600" b="1" dirty="0">
              <a:solidFill>
                <a:schemeClr val="bg1"/>
              </a:solidFill>
            </a:endParaRPr>
          </a:p>
        </p:txBody>
      </p:sp>
      <p:sp>
        <p:nvSpPr>
          <p:cNvPr id="20" name="文本框 19">
            <a:extLst>
              <a:ext uri="{FF2B5EF4-FFF2-40B4-BE49-F238E27FC236}">
                <a16:creationId xmlns:a16="http://schemas.microsoft.com/office/drawing/2014/main" id="{8A4200DD-F377-438F-9567-D533E2915C83}"/>
              </a:ext>
            </a:extLst>
          </p:cNvPr>
          <p:cNvSpPr txBox="1"/>
          <p:nvPr/>
        </p:nvSpPr>
        <p:spPr>
          <a:xfrm>
            <a:off x="4033099" y="1232738"/>
            <a:ext cx="5127934" cy="417358"/>
          </a:xfrm>
          <a:prstGeom prst="rect">
            <a:avLst/>
          </a:prstGeom>
          <a:noFill/>
        </p:spPr>
        <p:txBody>
          <a:bodyPr wrap="square">
            <a:spAutoFit/>
          </a:bodyPr>
          <a:lstStyle/>
          <a:p>
            <a:pPr>
              <a:lnSpc>
                <a:spcPct val="130000"/>
              </a:lnSpc>
            </a:pPr>
            <a:r>
              <a:rPr lang="zh-CN" altLang="en-US" dirty="0">
                <a:latin typeface="Microsoft YaHei" charset="0"/>
                <a:ea typeface="Microsoft YaHei" charset="0"/>
                <a:cs typeface="Microsoft YaHei" charset="0"/>
              </a:rPr>
              <a:t>根据特定规则和指标筛选出合适的关键词候选集。</a:t>
            </a:r>
            <a:endParaRPr lang="en-US" altLang="zh-CN" dirty="0">
              <a:latin typeface="Microsoft YaHei" charset="0"/>
              <a:ea typeface="Microsoft YaHei" charset="0"/>
              <a:cs typeface="Microsoft YaHei" charset="0"/>
            </a:endParaRPr>
          </a:p>
        </p:txBody>
      </p:sp>
      <p:sp>
        <p:nvSpPr>
          <p:cNvPr id="28" name="矩形 27">
            <a:extLst>
              <a:ext uri="{FF2B5EF4-FFF2-40B4-BE49-F238E27FC236}">
                <a16:creationId xmlns:a16="http://schemas.microsoft.com/office/drawing/2014/main" id="{FD991FB3-D930-4A66-987A-0143C247F8FB}"/>
              </a:ext>
            </a:extLst>
          </p:cNvPr>
          <p:cNvSpPr/>
          <p:nvPr/>
        </p:nvSpPr>
        <p:spPr>
          <a:xfrm>
            <a:off x="665825" y="1518082"/>
            <a:ext cx="1482571" cy="4801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预处理</a:t>
            </a:r>
          </a:p>
        </p:txBody>
      </p:sp>
      <p:sp>
        <p:nvSpPr>
          <p:cNvPr id="29" name="矩形 28">
            <a:extLst>
              <a:ext uri="{FF2B5EF4-FFF2-40B4-BE49-F238E27FC236}">
                <a16:creationId xmlns:a16="http://schemas.microsoft.com/office/drawing/2014/main" id="{EAA8B4AC-B654-4C3C-822D-9A29FDCFEC34}"/>
              </a:ext>
            </a:extLst>
          </p:cNvPr>
          <p:cNvSpPr/>
          <p:nvPr/>
        </p:nvSpPr>
        <p:spPr>
          <a:xfrm>
            <a:off x="665825" y="2381014"/>
            <a:ext cx="1482571" cy="480131"/>
          </a:xfrm>
          <a:prstGeom prst="rect">
            <a:avLst/>
          </a:prstGeom>
          <a:solidFill>
            <a:srgbClr val="006C3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a:solidFill>
                  <a:schemeClr val="bg1"/>
                </a:solidFill>
              </a:rPr>
              <a:t>候选关键词</a:t>
            </a:r>
          </a:p>
        </p:txBody>
      </p:sp>
      <p:sp>
        <p:nvSpPr>
          <p:cNvPr id="30" name="矩形 29">
            <a:extLst>
              <a:ext uri="{FF2B5EF4-FFF2-40B4-BE49-F238E27FC236}">
                <a16:creationId xmlns:a16="http://schemas.microsoft.com/office/drawing/2014/main" id="{398387E2-F080-4C0F-AD07-5FF58CA172A3}"/>
              </a:ext>
            </a:extLst>
          </p:cNvPr>
          <p:cNvSpPr/>
          <p:nvPr/>
        </p:nvSpPr>
        <p:spPr>
          <a:xfrm>
            <a:off x="665825" y="3154538"/>
            <a:ext cx="1482571" cy="480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a:solidFill>
                  <a:schemeClr val="tx1"/>
                </a:solidFill>
              </a:rPr>
              <a:t>特征工程</a:t>
            </a:r>
          </a:p>
        </p:txBody>
      </p:sp>
      <p:sp>
        <p:nvSpPr>
          <p:cNvPr id="31" name="矩形 30">
            <a:extLst>
              <a:ext uri="{FF2B5EF4-FFF2-40B4-BE49-F238E27FC236}">
                <a16:creationId xmlns:a16="http://schemas.microsoft.com/office/drawing/2014/main" id="{7D9394AB-5D35-4898-9F6B-F5C97DAFA2A8}"/>
              </a:ext>
            </a:extLst>
          </p:cNvPr>
          <p:cNvSpPr/>
          <p:nvPr/>
        </p:nvSpPr>
        <p:spPr>
          <a:xfrm>
            <a:off x="663772" y="3998761"/>
            <a:ext cx="1482557" cy="480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监督学习</a:t>
            </a:r>
          </a:p>
        </p:txBody>
      </p:sp>
      <p:cxnSp>
        <p:nvCxnSpPr>
          <p:cNvPr id="32" name="直接箭头连接符 31">
            <a:extLst>
              <a:ext uri="{FF2B5EF4-FFF2-40B4-BE49-F238E27FC236}">
                <a16:creationId xmlns:a16="http://schemas.microsoft.com/office/drawing/2014/main" id="{05553800-5B5D-4A4B-9CDA-7CC5196FB8E3}"/>
              </a:ext>
            </a:extLst>
          </p:cNvPr>
          <p:cNvCxnSpPr>
            <a:stCxn id="28" idx="2"/>
            <a:endCxn id="29" idx="0"/>
          </p:cNvCxnSpPr>
          <p:nvPr/>
        </p:nvCxnSpPr>
        <p:spPr>
          <a:xfrm>
            <a:off x="1407111" y="1998213"/>
            <a:ext cx="0" cy="382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a:extLst>
              <a:ext uri="{FF2B5EF4-FFF2-40B4-BE49-F238E27FC236}">
                <a16:creationId xmlns:a16="http://schemas.microsoft.com/office/drawing/2014/main" id="{DA2A0BA2-31D3-40B9-AD15-77301FB1DB53}"/>
              </a:ext>
            </a:extLst>
          </p:cNvPr>
          <p:cNvCxnSpPr>
            <a:stCxn id="29" idx="2"/>
            <a:endCxn id="30" idx="0"/>
          </p:cNvCxnSpPr>
          <p:nvPr/>
        </p:nvCxnSpPr>
        <p:spPr>
          <a:xfrm>
            <a:off x="1407111" y="2861145"/>
            <a:ext cx="0" cy="293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a:extLst>
              <a:ext uri="{FF2B5EF4-FFF2-40B4-BE49-F238E27FC236}">
                <a16:creationId xmlns:a16="http://schemas.microsoft.com/office/drawing/2014/main" id="{CBA6C4C6-009F-4C17-A536-C4A20A384CD4}"/>
              </a:ext>
            </a:extLst>
          </p:cNvPr>
          <p:cNvCxnSpPr>
            <a:stCxn id="30" idx="2"/>
          </p:cNvCxnSpPr>
          <p:nvPr/>
        </p:nvCxnSpPr>
        <p:spPr>
          <a:xfrm flipH="1">
            <a:off x="1407110" y="3634669"/>
            <a:ext cx="1" cy="3640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7" name="图片 36">
            <a:extLst>
              <a:ext uri="{FF2B5EF4-FFF2-40B4-BE49-F238E27FC236}">
                <a16:creationId xmlns:a16="http://schemas.microsoft.com/office/drawing/2014/main" id="{FCE0247D-13AD-4078-A0C0-ED40C4204BF6}"/>
              </a:ext>
            </a:extLst>
          </p:cNvPr>
          <p:cNvPicPr>
            <a:picLocks noChangeAspect="1"/>
          </p:cNvPicPr>
          <p:nvPr/>
        </p:nvPicPr>
        <p:blipFill>
          <a:blip r:embed="rId3"/>
          <a:stretch>
            <a:fillRect/>
          </a:stretch>
        </p:blipFill>
        <p:spPr>
          <a:xfrm>
            <a:off x="2392993" y="2374809"/>
            <a:ext cx="9529108" cy="416083"/>
          </a:xfrm>
          <a:prstGeom prst="rect">
            <a:avLst/>
          </a:prstGeom>
        </p:spPr>
      </p:pic>
      <p:sp>
        <p:nvSpPr>
          <p:cNvPr id="40" name="矩形: 圆角 39">
            <a:extLst>
              <a:ext uri="{FF2B5EF4-FFF2-40B4-BE49-F238E27FC236}">
                <a16:creationId xmlns:a16="http://schemas.microsoft.com/office/drawing/2014/main" id="{EA6F0E1D-7A40-4E42-94DF-4A8C41FA0EDA}"/>
              </a:ext>
            </a:extLst>
          </p:cNvPr>
          <p:cNvSpPr/>
          <p:nvPr/>
        </p:nvSpPr>
        <p:spPr>
          <a:xfrm>
            <a:off x="5928474" y="3342644"/>
            <a:ext cx="1456323" cy="5840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TF-IDF</a:t>
            </a:r>
            <a:endParaRPr lang="zh-CN" altLang="en-US" dirty="0"/>
          </a:p>
        </p:txBody>
      </p:sp>
      <p:sp>
        <p:nvSpPr>
          <p:cNvPr id="42" name="矩形: 圆角 41">
            <a:extLst>
              <a:ext uri="{FF2B5EF4-FFF2-40B4-BE49-F238E27FC236}">
                <a16:creationId xmlns:a16="http://schemas.microsoft.com/office/drawing/2014/main" id="{4CC0EB17-7DE6-48E3-A63E-B10CAB4FB9AC}"/>
              </a:ext>
            </a:extLst>
          </p:cNvPr>
          <p:cNvSpPr/>
          <p:nvPr/>
        </p:nvSpPr>
        <p:spPr>
          <a:xfrm>
            <a:off x="3785581" y="4478892"/>
            <a:ext cx="1456323" cy="5840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筛选词性</a:t>
            </a:r>
          </a:p>
        </p:txBody>
      </p:sp>
      <p:sp>
        <p:nvSpPr>
          <p:cNvPr id="43" name="矩形: 圆角 42">
            <a:extLst>
              <a:ext uri="{FF2B5EF4-FFF2-40B4-BE49-F238E27FC236}">
                <a16:creationId xmlns:a16="http://schemas.microsoft.com/office/drawing/2014/main" id="{F1AD41E6-25FF-4CF4-B29F-36C9796581B9}"/>
              </a:ext>
            </a:extLst>
          </p:cNvPr>
          <p:cNvSpPr/>
          <p:nvPr/>
        </p:nvSpPr>
        <p:spPr>
          <a:xfrm>
            <a:off x="8053982" y="4478891"/>
            <a:ext cx="1712187" cy="5840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候选词</a:t>
            </a:r>
            <a:r>
              <a:rPr lang="en-US" altLang="zh-CN" dirty="0"/>
              <a:t>TOP20</a:t>
            </a:r>
            <a:endParaRPr lang="zh-CN" altLang="en-US" dirty="0"/>
          </a:p>
        </p:txBody>
      </p:sp>
    </p:spTree>
    <p:extLst>
      <p:ext uri="{BB962C8B-B14F-4D97-AF65-F5344CB8AC3E}">
        <p14:creationId xmlns:p14="http://schemas.microsoft.com/office/powerpoint/2010/main" val="749195020"/>
      </p:ext>
    </p:extLst>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a:t>实例展示</a:t>
            </a:r>
          </a:p>
        </p:txBody>
      </p:sp>
      <p:sp>
        <p:nvSpPr>
          <p:cNvPr id="92" name="文本框 91"/>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5.2</a:t>
            </a:r>
            <a:endParaRPr lang="zh-CN" altLang="en-US" sz="3600" b="1" dirty="0">
              <a:solidFill>
                <a:schemeClr val="bg1"/>
              </a:solidFill>
            </a:endParaRPr>
          </a:p>
        </p:txBody>
      </p:sp>
      <p:sp>
        <p:nvSpPr>
          <p:cNvPr id="21" name="矩形 20">
            <a:extLst>
              <a:ext uri="{FF2B5EF4-FFF2-40B4-BE49-F238E27FC236}">
                <a16:creationId xmlns:a16="http://schemas.microsoft.com/office/drawing/2014/main" id="{E0BF730C-B2D4-40D0-AB5D-C4E3755B8A3C}"/>
              </a:ext>
            </a:extLst>
          </p:cNvPr>
          <p:cNvSpPr/>
          <p:nvPr/>
        </p:nvSpPr>
        <p:spPr>
          <a:xfrm>
            <a:off x="665825" y="1518082"/>
            <a:ext cx="1482571" cy="4801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预处理</a:t>
            </a:r>
          </a:p>
        </p:txBody>
      </p:sp>
      <p:sp>
        <p:nvSpPr>
          <p:cNvPr id="22" name="矩形 21">
            <a:extLst>
              <a:ext uri="{FF2B5EF4-FFF2-40B4-BE49-F238E27FC236}">
                <a16:creationId xmlns:a16="http://schemas.microsoft.com/office/drawing/2014/main" id="{EEDDF9EC-6611-48D1-A82C-92E014C8D61A}"/>
              </a:ext>
            </a:extLst>
          </p:cNvPr>
          <p:cNvSpPr/>
          <p:nvPr/>
        </p:nvSpPr>
        <p:spPr>
          <a:xfrm>
            <a:off x="665825" y="2381014"/>
            <a:ext cx="1482571" cy="480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a:solidFill>
                  <a:schemeClr val="tx1"/>
                </a:solidFill>
              </a:rPr>
              <a:t>候选关键词</a:t>
            </a:r>
          </a:p>
        </p:txBody>
      </p:sp>
      <p:sp>
        <p:nvSpPr>
          <p:cNvPr id="23" name="矩形 22">
            <a:extLst>
              <a:ext uri="{FF2B5EF4-FFF2-40B4-BE49-F238E27FC236}">
                <a16:creationId xmlns:a16="http://schemas.microsoft.com/office/drawing/2014/main" id="{20333713-505C-4E01-83FF-21446B93E638}"/>
              </a:ext>
            </a:extLst>
          </p:cNvPr>
          <p:cNvSpPr/>
          <p:nvPr/>
        </p:nvSpPr>
        <p:spPr>
          <a:xfrm>
            <a:off x="665825" y="3154538"/>
            <a:ext cx="1482571" cy="480131"/>
          </a:xfrm>
          <a:prstGeom prst="rect">
            <a:avLst/>
          </a:prstGeom>
          <a:solidFill>
            <a:srgbClr val="006C3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a:solidFill>
                  <a:schemeClr val="bg1"/>
                </a:solidFill>
              </a:rPr>
              <a:t>特征工程</a:t>
            </a:r>
          </a:p>
        </p:txBody>
      </p:sp>
      <p:sp>
        <p:nvSpPr>
          <p:cNvPr id="24" name="矩形 23">
            <a:extLst>
              <a:ext uri="{FF2B5EF4-FFF2-40B4-BE49-F238E27FC236}">
                <a16:creationId xmlns:a16="http://schemas.microsoft.com/office/drawing/2014/main" id="{B126BE82-7EC3-40BC-92F2-E808653215DD}"/>
              </a:ext>
            </a:extLst>
          </p:cNvPr>
          <p:cNvSpPr/>
          <p:nvPr/>
        </p:nvSpPr>
        <p:spPr>
          <a:xfrm>
            <a:off x="663772" y="3998761"/>
            <a:ext cx="1482557" cy="480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监督学习</a:t>
            </a:r>
          </a:p>
        </p:txBody>
      </p:sp>
      <p:cxnSp>
        <p:nvCxnSpPr>
          <p:cNvPr id="25" name="直接箭头连接符 24">
            <a:extLst>
              <a:ext uri="{FF2B5EF4-FFF2-40B4-BE49-F238E27FC236}">
                <a16:creationId xmlns:a16="http://schemas.microsoft.com/office/drawing/2014/main" id="{8D2BAD7E-0E24-4E36-A49C-4F9FBFF23725}"/>
              </a:ext>
            </a:extLst>
          </p:cNvPr>
          <p:cNvCxnSpPr>
            <a:cxnSpLocks/>
            <a:stCxn id="21" idx="2"/>
            <a:endCxn id="22" idx="0"/>
          </p:cNvCxnSpPr>
          <p:nvPr/>
        </p:nvCxnSpPr>
        <p:spPr>
          <a:xfrm>
            <a:off x="1407111" y="1998213"/>
            <a:ext cx="0" cy="382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41505FDC-A07C-473D-943F-7EFC71582C1E}"/>
              </a:ext>
            </a:extLst>
          </p:cNvPr>
          <p:cNvCxnSpPr>
            <a:stCxn id="22" idx="2"/>
            <a:endCxn id="23" idx="0"/>
          </p:cNvCxnSpPr>
          <p:nvPr/>
        </p:nvCxnSpPr>
        <p:spPr>
          <a:xfrm>
            <a:off x="1407111" y="2861145"/>
            <a:ext cx="0" cy="293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465A517B-2737-4AB0-B0B7-D91F093D44C0}"/>
              </a:ext>
            </a:extLst>
          </p:cNvPr>
          <p:cNvCxnSpPr>
            <a:stCxn id="23" idx="2"/>
          </p:cNvCxnSpPr>
          <p:nvPr/>
        </p:nvCxnSpPr>
        <p:spPr>
          <a:xfrm flipH="1">
            <a:off x="1407110" y="3634669"/>
            <a:ext cx="1" cy="3640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6" name="图片 65">
            <a:extLst>
              <a:ext uri="{FF2B5EF4-FFF2-40B4-BE49-F238E27FC236}">
                <a16:creationId xmlns:a16="http://schemas.microsoft.com/office/drawing/2014/main" id="{F4A20BC2-3AA2-400B-A7B5-D05FB5E3A8EB}"/>
              </a:ext>
            </a:extLst>
          </p:cNvPr>
          <p:cNvPicPr>
            <a:picLocks noChangeAspect="1"/>
          </p:cNvPicPr>
          <p:nvPr/>
        </p:nvPicPr>
        <p:blipFill>
          <a:blip r:embed="rId3"/>
          <a:stretch>
            <a:fillRect/>
          </a:stretch>
        </p:blipFill>
        <p:spPr>
          <a:xfrm>
            <a:off x="2769558" y="1758147"/>
            <a:ext cx="8190053" cy="3053918"/>
          </a:xfrm>
          <a:prstGeom prst="rect">
            <a:avLst/>
          </a:prstGeom>
        </p:spPr>
      </p:pic>
      <p:sp>
        <p:nvSpPr>
          <p:cNvPr id="36" name="文本框 35">
            <a:extLst>
              <a:ext uri="{FF2B5EF4-FFF2-40B4-BE49-F238E27FC236}">
                <a16:creationId xmlns:a16="http://schemas.microsoft.com/office/drawing/2014/main" id="{285B79D2-541D-4214-9CBB-C7AE2F52D99A}"/>
              </a:ext>
            </a:extLst>
          </p:cNvPr>
          <p:cNvSpPr txBox="1"/>
          <p:nvPr/>
        </p:nvSpPr>
        <p:spPr>
          <a:xfrm>
            <a:off x="4787243" y="1091664"/>
            <a:ext cx="5127934" cy="417358"/>
          </a:xfrm>
          <a:prstGeom prst="rect">
            <a:avLst/>
          </a:prstGeom>
          <a:noFill/>
        </p:spPr>
        <p:txBody>
          <a:bodyPr wrap="square">
            <a:spAutoFit/>
          </a:bodyPr>
          <a:lstStyle/>
          <a:p>
            <a:pPr>
              <a:lnSpc>
                <a:spcPct val="130000"/>
              </a:lnSpc>
            </a:pPr>
            <a:r>
              <a:rPr lang="zh-CN" altLang="en-US" dirty="0">
                <a:latin typeface="Microsoft YaHei" charset="0"/>
                <a:ea typeface="Microsoft YaHei" charset="0"/>
                <a:cs typeface="Microsoft YaHei" charset="0"/>
              </a:rPr>
              <a:t>对候选词的特征进行统计和标注</a:t>
            </a:r>
            <a:endParaRPr lang="en-US" altLang="zh-CN" dirty="0">
              <a:latin typeface="Microsoft YaHei" charset="0"/>
              <a:ea typeface="Microsoft YaHei" charset="0"/>
              <a:cs typeface="Microsoft YaHei" charset="0"/>
            </a:endParaRPr>
          </a:p>
        </p:txBody>
      </p:sp>
      <p:pic>
        <p:nvPicPr>
          <p:cNvPr id="13" name="图片 12">
            <a:extLst>
              <a:ext uri="{FF2B5EF4-FFF2-40B4-BE49-F238E27FC236}">
                <a16:creationId xmlns:a16="http://schemas.microsoft.com/office/drawing/2014/main" id="{2977B086-BF98-45CF-AFAB-C442B14EC58C}"/>
              </a:ext>
            </a:extLst>
          </p:cNvPr>
          <p:cNvPicPr>
            <a:picLocks noChangeAspect="1"/>
          </p:cNvPicPr>
          <p:nvPr/>
        </p:nvPicPr>
        <p:blipFill>
          <a:blip r:embed="rId4"/>
          <a:stretch>
            <a:fillRect/>
          </a:stretch>
        </p:blipFill>
        <p:spPr>
          <a:xfrm>
            <a:off x="2365001" y="5347752"/>
            <a:ext cx="9722132" cy="203961"/>
          </a:xfrm>
          <a:prstGeom prst="rect">
            <a:avLst/>
          </a:prstGeom>
        </p:spPr>
      </p:pic>
    </p:spTree>
    <p:extLst>
      <p:ext uri="{BB962C8B-B14F-4D97-AF65-F5344CB8AC3E}">
        <p14:creationId xmlns:p14="http://schemas.microsoft.com/office/powerpoint/2010/main" val="2104125390"/>
      </p:ext>
    </p:extLst>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a:t>实例展示</a:t>
            </a:r>
          </a:p>
        </p:txBody>
      </p:sp>
      <p:sp>
        <p:nvSpPr>
          <p:cNvPr id="92" name="文本框 91"/>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5.2</a:t>
            </a:r>
            <a:endParaRPr lang="zh-CN" altLang="en-US" sz="3600" b="1" dirty="0">
              <a:solidFill>
                <a:schemeClr val="bg1"/>
              </a:solidFill>
            </a:endParaRPr>
          </a:p>
        </p:txBody>
      </p:sp>
      <p:sp>
        <p:nvSpPr>
          <p:cNvPr id="21" name="矩形 20">
            <a:extLst>
              <a:ext uri="{FF2B5EF4-FFF2-40B4-BE49-F238E27FC236}">
                <a16:creationId xmlns:a16="http://schemas.microsoft.com/office/drawing/2014/main" id="{E0BF730C-B2D4-40D0-AB5D-C4E3755B8A3C}"/>
              </a:ext>
            </a:extLst>
          </p:cNvPr>
          <p:cNvSpPr/>
          <p:nvPr/>
        </p:nvSpPr>
        <p:spPr>
          <a:xfrm>
            <a:off x="665825" y="1518082"/>
            <a:ext cx="1482571" cy="4801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预处理</a:t>
            </a:r>
          </a:p>
        </p:txBody>
      </p:sp>
      <p:sp>
        <p:nvSpPr>
          <p:cNvPr id="22" name="矩形 21">
            <a:extLst>
              <a:ext uri="{FF2B5EF4-FFF2-40B4-BE49-F238E27FC236}">
                <a16:creationId xmlns:a16="http://schemas.microsoft.com/office/drawing/2014/main" id="{EEDDF9EC-6611-48D1-A82C-92E014C8D61A}"/>
              </a:ext>
            </a:extLst>
          </p:cNvPr>
          <p:cNvSpPr/>
          <p:nvPr/>
        </p:nvSpPr>
        <p:spPr>
          <a:xfrm>
            <a:off x="665825" y="2381014"/>
            <a:ext cx="1482571" cy="480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a:solidFill>
                  <a:schemeClr val="tx1"/>
                </a:solidFill>
              </a:rPr>
              <a:t>候选关键词</a:t>
            </a:r>
          </a:p>
        </p:txBody>
      </p:sp>
      <p:sp>
        <p:nvSpPr>
          <p:cNvPr id="23" name="矩形 22">
            <a:extLst>
              <a:ext uri="{FF2B5EF4-FFF2-40B4-BE49-F238E27FC236}">
                <a16:creationId xmlns:a16="http://schemas.microsoft.com/office/drawing/2014/main" id="{20333713-505C-4E01-83FF-21446B93E638}"/>
              </a:ext>
            </a:extLst>
          </p:cNvPr>
          <p:cNvSpPr/>
          <p:nvPr/>
        </p:nvSpPr>
        <p:spPr>
          <a:xfrm>
            <a:off x="665825" y="3154538"/>
            <a:ext cx="1482571" cy="480131"/>
          </a:xfrm>
          <a:prstGeom prst="rect">
            <a:avLst/>
          </a:prstGeom>
          <a:solidFill>
            <a:srgbClr val="006C3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a:solidFill>
                  <a:schemeClr val="bg1"/>
                </a:solidFill>
              </a:rPr>
              <a:t>特征工程</a:t>
            </a:r>
          </a:p>
        </p:txBody>
      </p:sp>
      <p:sp>
        <p:nvSpPr>
          <p:cNvPr id="24" name="矩形 23">
            <a:extLst>
              <a:ext uri="{FF2B5EF4-FFF2-40B4-BE49-F238E27FC236}">
                <a16:creationId xmlns:a16="http://schemas.microsoft.com/office/drawing/2014/main" id="{B126BE82-7EC3-40BC-92F2-E808653215DD}"/>
              </a:ext>
            </a:extLst>
          </p:cNvPr>
          <p:cNvSpPr/>
          <p:nvPr/>
        </p:nvSpPr>
        <p:spPr>
          <a:xfrm>
            <a:off x="663772" y="3998761"/>
            <a:ext cx="1482557" cy="480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监督学习</a:t>
            </a:r>
          </a:p>
        </p:txBody>
      </p:sp>
      <p:cxnSp>
        <p:nvCxnSpPr>
          <p:cNvPr id="25" name="直接箭头连接符 24">
            <a:extLst>
              <a:ext uri="{FF2B5EF4-FFF2-40B4-BE49-F238E27FC236}">
                <a16:creationId xmlns:a16="http://schemas.microsoft.com/office/drawing/2014/main" id="{8D2BAD7E-0E24-4E36-A49C-4F9FBFF23725}"/>
              </a:ext>
            </a:extLst>
          </p:cNvPr>
          <p:cNvCxnSpPr>
            <a:cxnSpLocks/>
            <a:stCxn id="21" idx="2"/>
            <a:endCxn id="22" idx="0"/>
          </p:cNvCxnSpPr>
          <p:nvPr/>
        </p:nvCxnSpPr>
        <p:spPr>
          <a:xfrm>
            <a:off x="1407111" y="1998213"/>
            <a:ext cx="0" cy="382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41505FDC-A07C-473D-943F-7EFC71582C1E}"/>
              </a:ext>
            </a:extLst>
          </p:cNvPr>
          <p:cNvCxnSpPr>
            <a:stCxn id="22" idx="2"/>
            <a:endCxn id="23" idx="0"/>
          </p:cNvCxnSpPr>
          <p:nvPr/>
        </p:nvCxnSpPr>
        <p:spPr>
          <a:xfrm>
            <a:off x="1407111" y="2861145"/>
            <a:ext cx="0" cy="293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465A517B-2737-4AB0-B0B7-D91F093D44C0}"/>
              </a:ext>
            </a:extLst>
          </p:cNvPr>
          <p:cNvCxnSpPr>
            <a:stCxn id="23" idx="2"/>
          </p:cNvCxnSpPr>
          <p:nvPr/>
        </p:nvCxnSpPr>
        <p:spPr>
          <a:xfrm flipH="1">
            <a:off x="1407110" y="3634669"/>
            <a:ext cx="1" cy="3640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椭圆 11">
            <a:extLst>
              <a:ext uri="{FF2B5EF4-FFF2-40B4-BE49-F238E27FC236}">
                <a16:creationId xmlns:a16="http://schemas.microsoft.com/office/drawing/2014/main" id="{5ABF93E6-0BDE-48F5-8AE5-EB49145AE5F1}"/>
              </a:ext>
            </a:extLst>
          </p:cNvPr>
          <p:cNvSpPr/>
          <p:nvPr/>
        </p:nvSpPr>
        <p:spPr>
          <a:xfrm>
            <a:off x="3095568" y="1190663"/>
            <a:ext cx="621645" cy="6548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mn-ea"/>
              </a:rPr>
              <a:t>1</a:t>
            </a:r>
            <a:endParaRPr lang="zh-CN" altLang="en-US" sz="2400" b="1" dirty="0">
              <a:latin typeface="+mn-ea"/>
            </a:endParaRPr>
          </a:p>
        </p:txBody>
      </p:sp>
      <p:grpSp>
        <p:nvGrpSpPr>
          <p:cNvPr id="13" name="组合 12">
            <a:extLst>
              <a:ext uri="{FF2B5EF4-FFF2-40B4-BE49-F238E27FC236}">
                <a16:creationId xmlns:a16="http://schemas.microsoft.com/office/drawing/2014/main" id="{6C805404-E81C-47FF-93F9-346C4EF46CB7}"/>
              </a:ext>
            </a:extLst>
          </p:cNvPr>
          <p:cNvGrpSpPr/>
          <p:nvPr/>
        </p:nvGrpSpPr>
        <p:grpSpPr>
          <a:xfrm>
            <a:off x="3953272" y="1167364"/>
            <a:ext cx="7952782" cy="755914"/>
            <a:chOff x="1596571" y="876323"/>
            <a:chExt cx="9900104" cy="755914"/>
          </a:xfrm>
        </p:grpSpPr>
        <p:sp>
          <p:nvSpPr>
            <p:cNvPr id="14" name="矩形 13">
              <a:extLst>
                <a:ext uri="{FF2B5EF4-FFF2-40B4-BE49-F238E27FC236}">
                  <a16:creationId xmlns:a16="http://schemas.microsoft.com/office/drawing/2014/main" id="{1BCA998D-98C6-4DCD-B83B-7A2CD036308D}"/>
                </a:ext>
              </a:extLst>
            </p:cNvPr>
            <p:cNvSpPr/>
            <p:nvPr/>
          </p:nvSpPr>
          <p:spPr>
            <a:xfrm>
              <a:off x="1596571" y="1193655"/>
              <a:ext cx="9900104" cy="438582"/>
            </a:xfrm>
            <a:prstGeom prst="rect">
              <a:avLst/>
            </a:prstGeom>
          </p:spPr>
          <p:txBody>
            <a:bodyPr wrap="square">
              <a:spAutoFit/>
            </a:bodyPr>
            <a:lstStyle/>
            <a:p>
              <a:pPr>
                <a:lnSpc>
                  <a:spcPct val="125000"/>
                </a:lnSpc>
              </a:pPr>
              <a:r>
                <a:rPr lang="zh-CN" altLang="en-US" dirty="0"/>
                <a:t>每条文本的基础特征，例如文本的长度、句子数、词语数、所属聚类类别等</a:t>
              </a:r>
              <a:r>
                <a:rPr lang="zh-CN" altLang="en-US" dirty="0">
                  <a:latin typeface="+mn-ea"/>
                </a:rPr>
                <a:t>。</a:t>
              </a:r>
              <a:endParaRPr lang="en-US" altLang="zh-CN" dirty="0">
                <a:latin typeface="+mn-ea"/>
              </a:endParaRPr>
            </a:p>
          </p:txBody>
        </p:sp>
        <p:sp>
          <p:nvSpPr>
            <p:cNvPr id="15" name="矩形 14">
              <a:extLst>
                <a:ext uri="{FF2B5EF4-FFF2-40B4-BE49-F238E27FC236}">
                  <a16:creationId xmlns:a16="http://schemas.microsoft.com/office/drawing/2014/main" id="{97843162-B110-4141-9859-BE5A643B25D0}"/>
                </a:ext>
              </a:extLst>
            </p:cNvPr>
            <p:cNvSpPr/>
            <p:nvPr/>
          </p:nvSpPr>
          <p:spPr>
            <a:xfrm>
              <a:off x="1596571" y="876323"/>
              <a:ext cx="9900104" cy="400110"/>
            </a:xfrm>
            <a:prstGeom prst="rect">
              <a:avLst/>
            </a:prstGeom>
          </p:spPr>
          <p:txBody>
            <a:bodyPr wrap="square">
              <a:spAutoFit/>
            </a:bodyPr>
            <a:lstStyle/>
            <a:p>
              <a:r>
                <a:rPr lang="zh-CN" altLang="en-US" sz="2000" b="1" dirty="0">
                  <a:solidFill>
                    <a:schemeClr val="accent1"/>
                  </a:solidFill>
                  <a:latin typeface="+mn-ea"/>
                </a:rPr>
                <a:t>样本文档基础特征</a:t>
              </a:r>
              <a:endParaRPr lang="en-US" altLang="zh-CN" sz="2000" b="1" dirty="0">
                <a:solidFill>
                  <a:schemeClr val="accent1"/>
                </a:solidFill>
                <a:latin typeface="+mn-ea"/>
              </a:endParaRPr>
            </a:p>
          </p:txBody>
        </p:sp>
      </p:grpSp>
      <p:sp>
        <p:nvSpPr>
          <p:cNvPr id="16" name="椭圆 15">
            <a:extLst>
              <a:ext uri="{FF2B5EF4-FFF2-40B4-BE49-F238E27FC236}">
                <a16:creationId xmlns:a16="http://schemas.microsoft.com/office/drawing/2014/main" id="{CA68374E-62C3-4BF8-834D-12CC1653BB42}"/>
              </a:ext>
            </a:extLst>
          </p:cNvPr>
          <p:cNvSpPr/>
          <p:nvPr/>
        </p:nvSpPr>
        <p:spPr>
          <a:xfrm>
            <a:off x="3095568" y="2097224"/>
            <a:ext cx="621645" cy="6548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mn-ea"/>
              </a:rPr>
              <a:t>2</a:t>
            </a:r>
            <a:endParaRPr lang="zh-CN" altLang="en-US" sz="2400" b="1" dirty="0">
              <a:latin typeface="+mn-ea"/>
            </a:endParaRPr>
          </a:p>
        </p:txBody>
      </p:sp>
      <p:grpSp>
        <p:nvGrpSpPr>
          <p:cNvPr id="17" name="组合 16">
            <a:extLst>
              <a:ext uri="{FF2B5EF4-FFF2-40B4-BE49-F238E27FC236}">
                <a16:creationId xmlns:a16="http://schemas.microsoft.com/office/drawing/2014/main" id="{D909272F-D514-4263-9DCB-1AEC624467E5}"/>
              </a:ext>
            </a:extLst>
          </p:cNvPr>
          <p:cNvGrpSpPr/>
          <p:nvPr/>
        </p:nvGrpSpPr>
        <p:grpSpPr>
          <a:xfrm>
            <a:off x="3953272" y="2040675"/>
            <a:ext cx="8096069" cy="772539"/>
            <a:chOff x="1596571" y="876323"/>
            <a:chExt cx="9900104" cy="772539"/>
          </a:xfrm>
        </p:grpSpPr>
        <p:sp>
          <p:nvSpPr>
            <p:cNvPr id="18" name="矩形 17">
              <a:extLst>
                <a:ext uri="{FF2B5EF4-FFF2-40B4-BE49-F238E27FC236}">
                  <a16:creationId xmlns:a16="http://schemas.microsoft.com/office/drawing/2014/main" id="{9D619B07-1D1F-4658-B3F0-9F9CDDA90DAC}"/>
                </a:ext>
              </a:extLst>
            </p:cNvPr>
            <p:cNvSpPr/>
            <p:nvPr/>
          </p:nvSpPr>
          <p:spPr>
            <a:xfrm>
              <a:off x="1596571" y="1210280"/>
              <a:ext cx="9900104" cy="438582"/>
            </a:xfrm>
            <a:prstGeom prst="rect">
              <a:avLst/>
            </a:prstGeom>
          </p:spPr>
          <p:txBody>
            <a:bodyPr wrap="square">
              <a:spAutoFit/>
            </a:bodyPr>
            <a:lstStyle/>
            <a:p>
              <a:pPr>
                <a:lnSpc>
                  <a:spcPct val="125000"/>
                </a:lnSpc>
              </a:pPr>
              <a:r>
                <a:rPr lang="zh-CN" altLang="en-US" dirty="0">
                  <a:latin typeface="+mn-ea"/>
                </a:rPr>
                <a:t>候选关键词的长度、词性等。</a:t>
              </a:r>
              <a:endParaRPr lang="en-US" altLang="zh-CN" dirty="0">
                <a:latin typeface="+mn-ea"/>
              </a:endParaRPr>
            </a:p>
          </p:txBody>
        </p:sp>
        <p:sp>
          <p:nvSpPr>
            <p:cNvPr id="19" name="矩形 18">
              <a:extLst>
                <a:ext uri="{FF2B5EF4-FFF2-40B4-BE49-F238E27FC236}">
                  <a16:creationId xmlns:a16="http://schemas.microsoft.com/office/drawing/2014/main" id="{8DFD97E6-5F63-4B3D-A3A4-9E89788965E5}"/>
                </a:ext>
              </a:extLst>
            </p:cNvPr>
            <p:cNvSpPr/>
            <p:nvPr/>
          </p:nvSpPr>
          <p:spPr>
            <a:xfrm>
              <a:off x="1596571" y="876323"/>
              <a:ext cx="9900104" cy="400110"/>
            </a:xfrm>
            <a:prstGeom prst="rect">
              <a:avLst/>
            </a:prstGeom>
          </p:spPr>
          <p:txBody>
            <a:bodyPr wrap="square">
              <a:spAutoFit/>
            </a:bodyPr>
            <a:lstStyle/>
            <a:p>
              <a:r>
                <a:rPr lang="zh-CN" altLang="en-US" sz="2000" b="1" dirty="0">
                  <a:solidFill>
                    <a:schemeClr val="accent1"/>
                  </a:solidFill>
                  <a:latin typeface="+mn-ea"/>
                </a:rPr>
                <a:t>候选关键词基础特征</a:t>
              </a:r>
              <a:endParaRPr lang="en-US" altLang="zh-CN" sz="2000" b="1" dirty="0">
                <a:solidFill>
                  <a:schemeClr val="accent1"/>
                </a:solidFill>
                <a:latin typeface="+mn-ea"/>
              </a:endParaRPr>
            </a:p>
          </p:txBody>
        </p:sp>
      </p:grpSp>
      <p:sp>
        <p:nvSpPr>
          <p:cNvPr id="20" name="椭圆 19">
            <a:extLst>
              <a:ext uri="{FF2B5EF4-FFF2-40B4-BE49-F238E27FC236}">
                <a16:creationId xmlns:a16="http://schemas.microsoft.com/office/drawing/2014/main" id="{5F869160-3D27-47C0-80D9-7ACEEE0E3D6F}"/>
              </a:ext>
            </a:extLst>
          </p:cNvPr>
          <p:cNvSpPr/>
          <p:nvPr/>
        </p:nvSpPr>
        <p:spPr>
          <a:xfrm>
            <a:off x="3095568" y="3080236"/>
            <a:ext cx="621645" cy="6548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mn-ea"/>
              </a:rPr>
              <a:t>3</a:t>
            </a:r>
            <a:endParaRPr lang="zh-CN" altLang="en-US" sz="2400" b="1" dirty="0">
              <a:latin typeface="+mn-ea"/>
            </a:endParaRPr>
          </a:p>
        </p:txBody>
      </p:sp>
      <p:grpSp>
        <p:nvGrpSpPr>
          <p:cNvPr id="28" name="组合 27">
            <a:extLst>
              <a:ext uri="{FF2B5EF4-FFF2-40B4-BE49-F238E27FC236}">
                <a16:creationId xmlns:a16="http://schemas.microsoft.com/office/drawing/2014/main" id="{00142235-C989-434A-B5E4-857E5F510365}"/>
              </a:ext>
            </a:extLst>
          </p:cNvPr>
          <p:cNvGrpSpPr/>
          <p:nvPr/>
        </p:nvGrpSpPr>
        <p:grpSpPr>
          <a:xfrm>
            <a:off x="3953272" y="3047187"/>
            <a:ext cx="7165044" cy="724303"/>
            <a:chOff x="1596571" y="876323"/>
            <a:chExt cx="9900104" cy="724303"/>
          </a:xfrm>
        </p:grpSpPr>
        <p:sp>
          <p:nvSpPr>
            <p:cNvPr id="29" name="矩形 28">
              <a:extLst>
                <a:ext uri="{FF2B5EF4-FFF2-40B4-BE49-F238E27FC236}">
                  <a16:creationId xmlns:a16="http://schemas.microsoft.com/office/drawing/2014/main" id="{2F85649B-75E0-4062-92E1-75EDB1B3B574}"/>
                </a:ext>
              </a:extLst>
            </p:cNvPr>
            <p:cNvSpPr/>
            <p:nvPr/>
          </p:nvSpPr>
          <p:spPr>
            <a:xfrm>
              <a:off x="1596571" y="1193655"/>
              <a:ext cx="9900104" cy="406971"/>
            </a:xfrm>
            <a:prstGeom prst="rect">
              <a:avLst/>
            </a:prstGeom>
          </p:spPr>
          <p:txBody>
            <a:bodyPr wrap="square">
              <a:spAutoFit/>
            </a:bodyPr>
            <a:lstStyle/>
            <a:p>
              <a:pPr>
                <a:lnSpc>
                  <a:spcPct val="125000"/>
                </a:lnSpc>
              </a:pPr>
              <a:r>
                <a:rPr lang="zh-CN" altLang="en-US" dirty="0">
                  <a:latin typeface="+mn-ea"/>
                </a:rPr>
                <a:t>各种词频逆词频特征、位置特征、候选词与样本主题的相似度等。</a:t>
              </a:r>
            </a:p>
          </p:txBody>
        </p:sp>
        <p:sp>
          <p:nvSpPr>
            <p:cNvPr id="30" name="矩形 29">
              <a:extLst>
                <a:ext uri="{FF2B5EF4-FFF2-40B4-BE49-F238E27FC236}">
                  <a16:creationId xmlns:a16="http://schemas.microsoft.com/office/drawing/2014/main" id="{5321D5A4-DE1F-4C16-BDEE-DAAAFA858E20}"/>
                </a:ext>
              </a:extLst>
            </p:cNvPr>
            <p:cNvSpPr/>
            <p:nvPr/>
          </p:nvSpPr>
          <p:spPr>
            <a:xfrm>
              <a:off x="1596571" y="876323"/>
              <a:ext cx="9900104" cy="400110"/>
            </a:xfrm>
            <a:prstGeom prst="rect">
              <a:avLst/>
            </a:prstGeom>
          </p:spPr>
          <p:txBody>
            <a:bodyPr wrap="square">
              <a:spAutoFit/>
            </a:bodyPr>
            <a:lstStyle/>
            <a:p>
              <a:r>
                <a:rPr lang="zh-CN" altLang="en-US" sz="2000" b="1" dirty="0">
                  <a:solidFill>
                    <a:schemeClr val="accent1"/>
                  </a:solidFill>
                  <a:latin typeface="+mn-ea"/>
                </a:rPr>
                <a:t>样本文本和候选关键词的交互特征</a:t>
              </a:r>
              <a:endParaRPr lang="en-US" altLang="zh-CN" sz="2000" b="1" dirty="0">
                <a:solidFill>
                  <a:schemeClr val="accent1"/>
                </a:solidFill>
                <a:latin typeface="+mn-ea"/>
              </a:endParaRPr>
            </a:p>
          </p:txBody>
        </p:sp>
      </p:grpSp>
      <p:sp>
        <p:nvSpPr>
          <p:cNvPr id="31" name="椭圆 30">
            <a:extLst>
              <a:ext uri="{FF2B5EF4-FFF2-40B4-BE49-F238E27FC236}">
                <a16:creationId xmlns:a16="http://schemas.microsoft.com/office/drawing/2014/main" id="{92163FC4-D1DF-4613-8579-34042266913C}"/>
              </a:ext>
            </a:extLst>
          </p:cNvPr>
          <p:cNvSpPr/>
          <p:nvPr/>
        </p:nvSpPr>
        <p:spPr>
          <a:xfrm>
            <a:off x="3095568" y="4039948"/>
            <a:ext cx="621645" cy="6548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mn-ea"/>
              </a:rPr>
              <a:t>4</a:t>
            </a:r>
            <a:endParaRPr lang="zh-CN" altLang="en-US" sz="2400" b="1" dirty="0">
              <a:latin typeface="+mn-ea"/>
            </a:endParaRPr>
          </a:p>
        </p:txBody>
      </p:sp>
      <p:grpSp>
        <p:nvGrpSpPr>
          <p:cNvPr id="32" name="组合 31">
            <a:extLst>
              <a:ext uri="{FF2B5EF4-FFF2-40B4-BE49-F238E27FC236}">
                <a16:creationId xmlns:a16="http://schemas.microsoft.com/office/drawing/2014/main" id="{46A7A106-C637-4839-B1C7-BEACCD2932CD}"/>
              </a:ext>
            </a:extLst>
          </p:cNvPr>
          <p:cNvGrpSpPr/>
          <p:nvPr/>
        </p:nvGrpSpPr>
        <p:grpSpPr>
          <a:xfrm>
            <a:off x="3953272" y="3991093"/>
            <a:ext cx="7613931" cy="755914"/>
            <a:chOff x="1596571" y="876323"/>
            <a:chExt cx="9900104" cy="755914"/>
          </a:xfrm>
        </p:grpSpPr>
        <p:sp>
          <p:nvSpPr>
            <p:cNvPr id="33" name="矩形 32">
              <a:extLst>
                <a:ext uri="{FF2B5EF4-FFF2-40B4-BE49-F238E27FC236}">
                  <a16:creationId xmlns:a16="http://schemas.microsoft.com/office/drawing/2014/main" id="{57D71A40-8629-47AD-AFA2-C25A80B80CB0}"/>
                </a:ext>
              </a:extLst>
            </p:cNvPr>
            <p:cNvSpPr/>
            <p:nvPr/>
          </p:nvSpPr>
          <p:spPr>
            <a:xfrm>
              <a:off x="1596571" y="1193655"/>
              <a:ext cx="9900104" cy="438582"/>
            </a:xfrm>
            <a:prstGeom prst="rect">
              <a:avLst/>
            </a:prstGeom>
          </p:spPr>
          <p:txBody>
            <a:bodyPr wrap="square">
              <a:spAutoFit/>
            </a:bodyPr>
            <a:lstStyle/>
            <a:p>
              <a:pPr>
                <a:lnSpc>
                  <a:spcPct val="125000"/>
                </a:lnSpc>
              </a:pPr>
              <a:r>
                <a:rPr lang="zh-CN" altLang="en-US" dirty="0">
                  <a:latin typeface="+mn-ea"/>
                </a:rPr>
                <a:t>共现矩阵相关统计特征、候选关键词之间的语义相似度等。</a:t>
              </a:r>
            </a:p>
          </p:txBody>
        </p:sp>
        <p:sp>
          <p:nvSpPr>
            <p:cNvPr id="34" name="矩形 33">
              <a:extLst>
                <a:ext uri="{FF2B5EF4-FFF2-40B4-BE49-F238E27FC236}">
                  <a16:creationId xmlns:a16="http://schemas.microsoft.com/office/drawing/2014/main" id="{0BD50EF8-D9C7-4743-939F-849E188D85DD}"/>
                </a:ext>
              </a:extLst>
            </p:cNvPr>
            <p:cNvSpPr/>
            <p:nvPr/>
          </p:nvSpPr>
          <p:spPr>
            <a:xfrm>
              <a:off x="1596571" y="876323"/>
              <a:ext cx="9900104" cy="400110"/>
            </a:xfrm>
            <a:prstGeom prst="rect">
              <a:avLst/>
            </a:prstGeom>
          </p:spPr>
          <p:txBody>
            <a:bodyPr wrap="square">
              <a:spAutoFit/>
            </a:bodyPr>
            <a:lstStyle/>
            <a:p>
              <a:r>
                <a:rPr lang="zh-CN" altLang="en-US" sz="2000" b="1" dirty="0">
                  <a:solidFill>
                    <a:schemeClr val="accent1"/>
                  </a:solidFill>
                  <a:latin typeface="+mn-ea"/>
                </a:rPr>
                <a:t>候选关键词之间的特征</a:t>
              </a:r>
              <a:endParaRPr lang="en-US" altLang="zh-CN" sz="2000" b="1" dirty="0">
                <a:solidFill>
                  <a:schemeClr val="accent1"/>
                </a:solidFill>
                <a:latin typeface="+mn-ea"/>
              </a:endParaRPr>
            </a:p>
          </p:txBody>
        </p:sp>
      </p:grpSp>
      <p:sp>
        <p:nvSpPr>
          <p:cNvPr id="35" name="椭圆 34">
            <a:extLst>
              <a:ext uri="{FF2B5EF4-FFF2-40B4-BE49-F238E27FC236}">
                <a16:creationId xmlns:a16="http://schemas.microsoft.com/office/drawing/2014/main" id="{B0CFFA8D-96F8-43B5-A1F1-6C68E0A31646}"/>
              </a:ext>
            </a:extLst>
          </p:cNvPr>
          <p:cNvSpPr/>
          <p:nvPr/>
        </p:nvSpPr>
        <p:spPr>
          <a:xfrm>
            <a:off x="3098343" y="5056848"/>
            <a:ext cx="621645" cy="6548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mn-ea"/>
              </a:rPr>
              <a:t>5</a:t>
            </a:r>
            <a:endParaRPr lang="zh-CN" altLang="en-US" sz="2400" b="1" dirty="0">
              <a:latin typeface="+mn-ea"/>
            </a:endParaRPr>
          </a:p>
        </p:txBody>
      </p:sp>
      <p:grpSp>
        <p:nvGrpSpPr>
          <p:cNvPr id="36" name="组合 35">
            <a:extLst>
              <a:ext uri="{FF2B5EF4-FFF2-40B4-BE49-F238E27FC236}">
                <a16:creationId xmlns:a16="http://schemas.microsoft.com/office/drawing/2014/main" id="{C6A1B39A-97D7-4533-AEC7-C23BC0D2216F}"/>
              </a:ext>
            </a:extLst>
          </p:cNvPr>
          <p:cNvGrpSpPr/>
          <p:nvPr/>
        </p:nvGrpSpPr>
        <p:grpSpPr>
          <a:xfrm>
            <a:off x="3956047" y="4991368"/>
            <a:ext cx="7613931" cy="724303"/>
            <a:chOff x="1596571" y="876323"/>
            <a:chExt cx="9900104" cy="724303"/>
          </a:xfrm>
        </p:grpSpPr>
        <p:sp>
          <p:nvSpPr>
            <p:cNvPr id="37" name="矩形 36">
              <a:extLst>
                <a:ext uri="{FF2B5EF4-FFF2-40B4-BE49-F238E27FC236}">
                  <a16:creationId xmlns:a16="http://schemas.microsoft.com/office/drawing/2014/main" id="{6D874B43-16CB-4A04-9F2B-2B27381381D1}"/>
                </a:ext>
              </a:extLst>
            </p:cNvPr>
            <p:cNvSpPr/>
            <p:nvPr/>
          </p:nvSpPr>
          <p:spPr>
            <a:xfrm>
              <a:off x="1596571" y="1193655"/>
              <a:ext cx="9900104" cy="406971"/>
            </a:xfrm>
            <a:prstGeom prst="rect">
              <a:avLst/>
            </a:prstGeom>
          </p:spPr>
          <p:txBody>
            <a:bodyPr wrap="square">
              <a:spAutoFit/>
            </a:bodyPr>
            <a:lstStyle/>
            <a:p>
              <a:pPr>
                <a:lnSpc>
                  <a:spcPct val="125000"/>
                </a:lnSpc>
              </a:pPr>
              <a:r>
                <a:rPr lang="zh-CN" altLang="en-US" dirty="0">
                  <a:latin typeface="+mn-ea"/>
                </a:rPr>
                <a:t>候选关键词在其他样本里被当成候选关键词的频率。</a:t>
              </a:r>
            </a:p>
          </p:txBody>
        </p:sp>
        <p:sp>
          <p:nvSpPr>
            <p:cNvPr id="38" name="矩形 37">
              <a:extLst>
                <a:ext uri="{FF2B5EF4-FFF2-40B4-BE49-F238E27FC236}">
                  <a16:creationId xmlns:a16="http://schemas.microsoft.com/office/drawing/2014/main" id="{7D062619-20A0-4B56-959D-71469D957E7D}"/>
                </a:ext>
              </a:extLst>
            </p:cNvPr>
            <p:cNvSpPr/>
            <p:nvPr/>
          </p:nvSpPr>
          <p:spPr>
            <a:xfrm>
              <a:off x="1596571" y="876323"/>
              <a:ext cx="9900104" cy="400110"/>
            </a:xfrm>
            <a:prstGeom prst="rect">
              <a:avLst/>
            </a:prstGeom>
          </p:spPr>
          <p:txBody>
            <a:bodyPr wrap="square">
              <a:spAutoFit/>
            </a:bodyPr>
            <a:lstStyle/>
            <a:p>
              <a:r>
                <a:rPr lang="zh-CN" altLang="en-US" sz="2000" b="1" dirty="0">
                  <a:solidFill>
                    <a:schemeClr val="accent1"/>
                  </a:solidFill>
                  <a:latin typeface="+mn-ea"/>
                </a:rPr>
                <a:t>候选关键词与语料库的交互特征</a:t>
              </a:r>
              <a:endParaRPr lang="en-US" altLang="zh-CN" sz="2000" b="1" dirty="0">
                <a:solidFill>
                  <a:schemeClr val="accent1"/>
                </a:solidFill>
                <a:latin typeface="+mn-ea"/>
              </a:endParaRPr>
            </a:p>
          </p:txBody>
        </p:sp>
      </p:grpSp>
    </p:spTree>
    <p:extLst>
      <p:ext uri="{BB962C8B-B14F-4D97-AF65-F5344CB8AC3E}">
        <p14:creationId xmlns:p14="http://schemas.microsoft.com/office/powerpoint/2010/main" val="3079761447"/>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500" fill="hold"/>
                                            <p:tgtEl>
                                              <p:spTgt spid="31"/>
                                            </p:tgtEl>
                                            <p:attrNameLst>
                                              <p:attrName>ppt_w</p:attrName>
                                            </p:attrNameLst>
                                          </p:cBhvr>
                                          <p:tavLst>
                                            <p:tav tm="0">
                                              <p:val>
                                                <p:fltVal val="0"/>
                                              </p:val>
                                            </p:tav>
                                            <p:tav tm="100000">
                                              <p:val>
                                                <p:strVal val="#ppt_w"/>
                                              </p:val>
                                            </p:tav>
                                          </p:tavLst>
                                        </p:anim>
                                        <p:anim calcmode="lin" valueType="num">
                                          <p:cBhvr>
                                            <p:cTn id="23" dur="500" fill="hold"/>
                                            <p:tgtEl>
                                              <p:spTgt spid="31"/>
                                            </p:tgtEl>
                                            <p:attrNameLst>
                                              <p:attrName>ppt_h</p:attrName>
                                            </p:attrNameLst>
                                          </p:cBhvr>
                                          <p:tavLst>
                                            <p:tav tm="0">
                                              <p:val>
                                                <p:fltVal val="0"/>
                                              </p:val>
                                            </p:tav>
                                            <p:tav tm="100000">
                                              <p:val>
                                                <p:strVal val="#ppt_h"/>
                                              </p:val>
                                            </p:tav>
                                          </p:tavLst>
                                        </p:anim>
                                        <p:animEffect transition="in" filter="fade">
                                          <p:cBhvr>
                                            <p:cTn id="24" dur="500"/>
                                            <p:tgtEl>
                                              <p:spTgt spid="3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animEffect transition="in" filter="fade">
                                          <p:cBhvr>
                                            <p:cTn id="29" dur="500"/>
                                            <p:tgtEl>
                                              <p:spTgt spid="35"/>
                                            </p:tgtEl>
                                          </p:cBhvr>
                                        </p:animEffect>
                                      </p:childTnLst>
                                    </p:cTn>
                                  </p:par>
                                  <p:par>
                                    <p:cTn id="30" presetID="2" presetClass="entr" presetSubtype="2" fill="hold" nodeType="withEffect" p14:presetBounceEnd="30000">
                                      <p:stCondLst>
                                        <p:cond delay="300"/>
                                      </p:stCondLst>
                                      <p:childTnLst>
                                        <p:set>
                                          <p:cBhvr>
                                            <p:cTn id="31" dur="1" fill="hold">
                                              <p:stCondLst>
                                                <p:cond delay="0"/>
                                              </p:stCondLst>
                                            </p:cTn>
                                            <p:tgtEl>
                                              <p:spTgt spid="13"/>
                                            </p:tgtEl>
                                            <p:attrNameLst>
                                              <p:attrName>style.visibility</p:attrName>
                                            </p:attrNameLst>
                                          </p:cBhvr>
                                          <p:to>
                                            <p:strVal val="visible"/>
                                          </p:to>
                                        </p:set>
                                        <p:anim calcmode="lin" valueType="num" p14:bounceEnd="30000">
                                          <p:cBhvr additive="base">
                                            <p:cTn id="32" dur="500" fill="hold"/>
                                            <p:tgtEl>
                                              <p:spTgt spid="13"/>
                                            </p:tgtEl>
                                            <p:attrNameLst>
                                              <p:attrName>ppt_x</p:attrName>
                                            </p:attrNameLst>
                                          </p:cBhvr>
                                          <p:tavLst>
                                            <p:tav tm="0">
                                              <p:val>
                                                <p:strVal val="1+#ppt_w/2"/>
                                              </p:val>
                                            </p:tav>
                                            <p:tav tm="100000">
                                              <p:val>
                                                <p:strVal val="#ppt_x"/>
                                              </p:val>
                                            </p:tav>
                                          </p:tavLst>
                                        </p:anim>
                                        <p:anim calcmode="lin" valueType="num" p14:bounceEnd="30000">
                                          <p:cBhvr additive="base">
                                            <p:cTn id="33" dur="50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14:presetBounceEnd="30000">
                                      <p:stCondLst>
                                        <p:cond delay="600"/>
                                      </p:stCondLst>
                                      <p:childTnLst>
                                        <p:set>
                                          <p:cBhvr>
                                            <p:cTn id="35" dur="1" fill="hold">
                                              <p:stCondLst>
                                                <p:cond delay="0"/>
                                              </p:stCondLst>
                                            </p:cTn>
                                            <p:tgtEl>
                                              <p:spTgt spid="17"/>
                                            </p:tgtEl>
                                            <p:attrNameLst>
                                              <p:attrName>style.visibility</p:attrName>
                                            </p:attrNameLst>
                                          </p:cBhvr>
                                          <p:to>
                                            <p:strVal val="visible"/>
                                          </p:to>
                                        </p:set>
                                        <p:anim calcmode="lin" valueType="num" p14:bounceEnd="30000">
                                          <p:cBhvr additive="base">
                                            <p:cTn id="36" dur="500" fill="hold"/>
                                            <p:tgtEl>
                                              <p:spTgt spid="17"/>
                                            </p:tgtEl>
                                            <p:attrNameLst>
                                              <p:attrName>ppt_x</p:attrName>
                                            </p:attrNameLst>
                                          </p:cBhvr>
                                          <p:tavLst>
                                            <p:tav tm="0">
                                              <p:val>
                                                <p:strVal val="1+#ppt_w/2"/>
                                              </p:val>
                                            </p:tav>
                                            <p:tav tm="100000">
                                              <p:val>
                                                <p:strVal val="#ppt_x"/>
                                              </p:val>
                                            </p:tav>
                                          </p:tavLst>
                                        </p:anim>
                                        <p:anim calcmode="lin" valueType="num" p14:bounceEnd="30000">
                                          <p:cBhvr additive="base">
                                            <p:cTn id="37" dur="500" fill="hold"/>
                                            <p:tgtEl>
                                              <p:spTgt spid="17"/>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14:presetBounceEnd="30000">
                                      <p:stCondLst>
                                        <p:cond delay="900"/>
                                      </p:stCondLst>
                                      <p:childTnLst>
                                        <p:set>
                                          <p:cBhvr>
                                            <p:cTn id="39" dur="1" fill="hold">
                                              <p:stCondLst>
                                                <p:cond delay="0"/>
                                              </p:stCondLst>
                                            </p:cTn>
                                            <p:tgtEl>
                                              <p:spTgt spid="28"/>
                                            </p:tgtEl>
                                            <p:attrNameLst>
                                              <p:attrName>style.visibility</p:attrName>
                                            </p:attrNameLst>
                                          </p:cBhvr>
                                          <p:to>
                                            <p:strVal val="visible"/>
                                          </p:to>
                                        </p:set>
                                        <p:anim calcmode="lin" valueType="num" p14:bounceEnd="30000">
                                          <p:cBhvr additive="base">
                                            <p:cTn id="40" dur="500" fill="hold"/>
                                            <p:tgtEl>
                                              <p:spTgt spid="28"/>
                                            </p:tgtEl>
                                            <p:attrNameLst>
                                              <p:attrName>ppt_x</p:attrName>
                                            </p:attrNameLst>
                                          </p:cBhvr>
                                          <p:tavLst>
                                            <p:tav tm="0">
                                              <p:val>
                                                <p:strVal val="1+#ppt_w/2"/>
                                              </p:val>
                                            </p:tav>
                                            <p:tav tm="100000">
                                              <p:val>
                                                <p:strVal val="#ppt_x"/>
                                              </p:val>
                                            </p:tav>
                                          </p:tavLst>
                                        </p:anim>
                                        <p:anim calcmode="lin" valueType="num" p14:bounceEnd="30000">
                                          <p:cBhvr additive="base">
                                            <p:cTn id="41" dur="500" fill="hold"/>
                                            <p:tgtEl>
                                              <p:spTgt spid="28"/>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14:presetBounceEnd="30000">
                                      <p:stCondLst>
                                        <p:cond delay="1200"/>
                                      </p:stCondLst>
                                      <p:childTnLst>
                                        <p:set>
                                          <p:cBhvr>
                                            <p:cTn id="43" dur="1" fill="hold">
                                              <p:stCondLst>
                                                <p:cond delay="0"/>
                                              </p:stCondLst>
                                            </p:cTn>
                                            <p:tgtEl>
                                              <p:spTgt spid="32"/>
                                            </p:tgtEl>
                                            <p:attrNameLst>
                                              <p:attrName>style.visibility</p:attrName>
                                            </p:attrNameLst>
                                          </p:cBhvr>
                                          <p:to>
                                            <p:strVal val="visible"/>
                                          </p:to>
                                        </p:set>
                                        <p:anim calcmode="lin" valueType="num" p14:bounceEnd="30000">
                                          <p:cBhvr additive="base">
                                            <p:cTn id="44" dur="500" fill="hold"/>
                                            <p:tgtEl>
                                              <p:spTgt spid="32"/>
                                            </p:tgtEl>
                                            <p:attrNameLst>
                                              <p:attrName>ppt_x</p:attrName>
                                            </p:attrNameLst>
                                          </p:cBhvr>
                                          <p:tavLst>
                                            <p:tav tm="0">
                                              <p:val>
                                                <p:strVal val="1+#ppt_w/2"/>
                                              </p:val>
                                            </p:tav>
                                            <p:tav tm="100000">
                                              <p:val>
                                                <p:strVal val="#ppt_x"/>
                                              </p:val>
                                            </p:tav>
                                          </p:tavLst>
                                        </p:anim>
                                        <p:anim calcmode="lin" valueType="num" p14:bounceEnd="30000">
                                          <p:cBhvr additive="base">
                                            <p:cTn id="45" dur="500" fill="hold"/>
                                            <p:tgtEl>
                                              <p:spTgt spid="32"/>
                                            </p:tgtEl>
                                            <p:attrNameLst>
                                              <p:attrName>ppt_y</p:attrName>
                                            </p:attrNameLst>
                                          </p:cBhvr>
                                          <p:tavLst>
                                            <p:tav tm="0">
                                              <p:val>
                                                <p:strVal val="#ppt_y"/>
                                              </p:val>
                                            </p:tav>
                                            <p:tav tm="100000">
                                              <p:val>
                                                <p:strVal val="#ppt_y"/>
                                              </p:val>
                                            </p:tav>
                                          </p:tavLst>
                                        </p:anim>
                                      </p:childTnLst>
                                    </p:cTn>
                                  </p:par>
                                </p:childTnLst>
                              </p:cTn>
                            </p:par>
                            <p:par>
                              <p:cTn id="46" fill="hold">
                                <p:stCondLst>
                                  <p:cond delay="1700"/>
                                </p:stCondLst>
                                <p:childTnLst>
                                  <p:par>
                                    <p:cTn id="47" presetID="2" presetClass="entr" presetSubtype="2" fill="hold" nodeType="afterEffect" p14:presetBounceEnd="30000">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14:bounceEnd="30000">
                                          <p:cBhvr additive="base">
                                            <p:cTn id="49" dur="500" fill="hold"/>
                                            <p:tgtEl>
                                              <p:spTgt spid="36"/>
                                            </p:tgtEl>
                                            <p:attrNameLst>
                                              <p:attrName>ppt_x</p:attrName>
                                            </p:attrNameLst>
                                          </p:cBhvr>
                                          <p:tavLst>
                                            <p:tav tm="0">
                                              <p:val>
                                                <p:strVal val="1+#ppt_w/2"/>
                                              </p:val>
                                            </p:tav>
                                            <p:tav tm="100000">
                                              <p:val>
                                                <p:strVal val="#ppt_x"/>
                                              </p:val>
                                            </p:tav>
                                          </p:tavLst>
                                        </p:anim>
                                        <p:anim calcmode="lin" valueType="num" p14:bounceEnd="30000">
                                          <p:cBhvr additive="base">
                                            <p:cTn id="50"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20" grpId="0" animBg="1"/>
          <p:bldP spid="31" grpId="0" animBg="1"/>
          <p:bldP spid="3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500" fill="hold"/>
                                            <p:tgtEl>
                                              <p:spTgt spid="31"/>
                                            </p:tgtEl>
                                            <p:attrNameLst>
                                              <p:attrName>ppt_w</p:attrName>
                                            </p:attrNameLst>
                                          </p:cBhvr>
                                          <p:tavLst>
                                            <p:tav tm="0">
                                              <p:val>
                                                <p:fltVal val="0"/>
                                              </p:val>
                                            </p:tav>
                                            <p:tav tm="100000">
                                              <p:val>
                                                <p:strVal val="#ppt_w"/>
                                              </p:val>
                                            </p:tav>
                                          </p:tavLst>
                                        </p:anim>
                                        <p:anim calcmode="lin" valueType="num">
                                          <p:cBhvr>
                                            <p:cTn id="23" dur="500" fill="hold"/>
                                            <p:tgtEl>
                                              <p:spTgt spid="31"/>
                                            </p:tgtEl>
                                            <p:attrNameLst>
                                              <p:attrName>ppt_h</p:attrName>
                                            </p:attrNameLst>
                                          </p:cBhvr>
                                          <p:tavLst>
                                            <p:tav tm="0">
                                              <p:val>
                                                <p:fltVal val="0"/>
                                              </p:val>
                                            </p:tav>
                                            <p:tav tm="100000">
                                              <p:val>
                                                <p:strVal val="#ppt_h"/>
                                              </p:val>
                                            </p:tav>
                                          </p:tavLst>
                                        </p:anim>
                                        <p:animEffect transition="in" filter="fade">
                                          <p:cBhvr>
                                            <p:cTn id="24" dur="500"/>
                                            <p:tgtEl>
                                              <p:spTgt spid="3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animEffect transition="in" filter="fade">
                                          <p:cBhvr>
                                            <p:cTn id="29" dur="500"/>
                                            <p:tgtEl>
                                              <p:spTgt spid="35"/>
                                            </p:tgtEl>
                                          </p:cBhvr>
                                        </p:animEffect>
                                      </p:childTnLst>
                                    </p:cTn>
                                  </p:par>
                                  <p:par>
                                    <p:cTn id="30" presetID="2" presetClass="entr" presetSubtype="2" fill="hold" nodeType="withEffect">
                                      <p:stCondLst>
                                        <p:cond delay="30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1+#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60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1+#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90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1+#ppt_w/2"/>
                                              </p:val>
                                            </p:tav>
                                            <p:tav tm="100000">
                                              <p:val>
                                                <p:strVal val="#ppt_x"/>
                                              </p:val>
                                            </p:tav>
                                          </p:tavLst>
                                        </p:anim>
                                        <p:anim calcmode="lin" valueType="num">
                                          <p:cBhvr additive="base">
                                            <p:cTn id="41" dur="500" fill="hold"/>
                                            <p:tgtEl>
                                              <p:spTgt spid="28"/>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1200"/>
                                      </p:stCondLst>
                                      <p:childTnLst>
                                        <p:set>
                                          <p:cBhvr>
                                            <p:cTn id="43" dur="1" fill="hold">
                                              <p:stCondLst>
                                                <p:cond delay="0"/>
                                              </p:stCondLst>
                                            </p:cTn>
                                            <p:tgtEl>
                                              <p:spTgt spid="32"/>
                                            </p:tgtEl>
                                            <p:attrNameLst>
                                              <p:attrName>style.visibility</p:attrName>
                                            </p:attrNameLst>
                                          </p:cBhvr>
                                          <p:to>
                                            <p:strVal val="visible"/>
                                          </p:to>
                                        </p:set>
                                        <p:anim calcmode="lin" valueType="num">
                                          <p:cBhvr additive="base">
                                            <p:cTn id="44" dur="500" fill="hold"/>
                                            <p:tgtEl>
                                              <p:spTgt spid="32"/>
                                            </p:tgtEl>
                                            <p:attrNameLst>
                                              <p:attrName>ppt_x</p:attrName>
                                            </p:attrNameLst>
                                          </p:cBhvr>
                                          <p:tavLst>
                                            <p:tav tm="0">
                                              <p:val>
                                                <p:strVal val="1+#ppt_w/2"/>
                                              </p:val>
                                            </p:tav>
                                            <p:tav tm="100000">
                                              <p:val>
                                                <p:strVal val="#ppt_x"/>
                                              </p:val>
                                            </p:tav>
                                          </p:tavLst>
                                        </p:anim>
                                        <p:anim calcmode="lin" valueType="num">
                                          <p:cBhvr additive="base">
                                            <p:cTn id="45" dur="500" fill="hold"/>
                                            <p:tgtEl>
                                              <p:spTgt spid="32"/>
                                            </p:tgtEl>
                                            <p:attrNameLst>
                                              <p:attrName>ppt_y</p:attrName>
                                            </p:attrNameLst>
                                          </p:cBhvr>
                                          <p:tavLst>
                                            <p:tav tm="0">
                                              <p:val>
                                                <p:strVal val="#ppt_y"/>
                                              </p:val>
                                            </p:tav>
                                            <p:tav tm="100000">
                                              <p:val>
                                                <p:strVal val="#ppt_y"/>
                                              </p:val>
                                            </p:tav>
                                          </p:tavLst>
                                        </p:anim>
                                      </p:childTnLst>
                                    </p:cTn>
                                  </p:par>
                                </p:childTnLst>
                              </p:cTn>
                            </p:par>
                            <p:par>
                              <p:cTn id="46" fill="hold">
                                <p:stCondLst>
                                  <p:cond delay="1700"/>
                                </p:stCondLst>
                                <p:childTnLst>
                                  <p:par>
                                    <p:cTn id="47" presetID="2" presetClass="entr" presetSubtype="2" fill="hold"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fill="hold"/>
                                            <p:tgtEl>
                                              <p:spTgt spid="36"/>
                                            </p:tgtEl>
                                            <p:attrNameLst>
                                              <p:attrName>ppt_x</p:attrName>
                                            </p:attrNameLst>
                                          </p:cBhvr>
                                          <p:tavLst>
                                            <p:tav tm="0">
                                              <p:val>
                                                <p:strVal val="1+#ppt_w/2"/>
                                              </p:val>
                                            </p:tav>
                                            <p:tav tm="100000">
                                              <p:val>
                                                <p:strVal val="#ppt_x"/>
                                              </p:val>
                                            </p:tav>
                                          </p:tavLst>
                                        </p:anim>
                                        <p:anim calcmode="lin" valueType="num">
                                          <p:cBhvr additive="base">
                                            <p:cTn id="50"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20" grpId="0" animBg="1"/>
          <p:bldP spid="31" grpId="0" animBg="1"/>
          <p:bldP spid="35"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dirty="0"/>
              <a:t>定义介绍</a:t>
            </a:r>
          </a:p>
        </p:txBody>
      </p:sp>
      <p:sp>
        <p:nvSpPr>
          <p:cNvPr id="13" name="文本框 12">
            <a:extLst>
              <a:ext uri="{FF2B5EF4-FFF2-40B4-BE49-F238E27FC236}">
                <a16:creationId xmlns:a16="http://schemas.microsoft.com/office/drawing/2014/main" id="{9FD59AEA-A8DA-4FD6-95B0-1014104036C0}"/>
              </a:ext>
            </a:extLst>
          </p:cNvPr>
          <p:cNvSpPr txBox="1"/>
          <p:nvPr/>
        </p:nvSpPr>
        <p:spPr>
          <a:xfrm>
            <a:off x="545147" y="1751652"/>
            <a:ext cx="10766653" cy="3812710"/>
          </a:xfrm>
          <a:prstGeom prst="rect">
            <a:avLst/>
          </a:prstGeom>
          <a:noFill/>
        </p:spPr>
        <p:txBody>
          <a:bodyPr wrap="square" lIns="0" tIns="0" rIns="0" bIns="0" rtlCol="0">
            <a:spAutoFit/>
          </a:bodyPr>
          <a:lstStyle>
            <a:defPPr>
              <a:defRPr lang="zh-CN"/>
            </a:defPPr>
            <a:lvl1pPr>
              <a:lnSpc>
                <a:spcPct val="130000"/>
              </a:lnSpc>
              <a:defRPr sz="1200" spc="300">
                <a:solidFill>
                  <a:schemeClr val="tx1">
                    <a:lumMod val="85000"/>
                    <a:lumOff val="15000"/>
                  </a:schemeClr>
                </a:solidFill>
              </a:defRPr>
            </a:lvl1pPr>
          </a:lstStyle>
          <a:p>
            <a:pPr marL="342900" indent="-342900" algn="just">
              <a:lnSpc>
                <a:spcPct val="150000"/>
              </a:lnSpc>
              <a:buFont typeface="Wingdings" pitchFamily="2" charset="2"/>
              <a:buChar char="l"/>
            </a:pPr>
            <a:r>
              <a:rPr lang="zh-CN" altLang="en-US" sz="2400" dirty="0"/>
              <a:t>关键词：表达文档主题意义的最小单位。</a:t>
            </a:r>
            <a:endParaRPr lang="en-US" altLang="zh-CN" sz="2400" dirty="0"/>
          </a:p>
          <a:p>
            <a:pPr marL="342900" indent="-342900" algn="just">
              <a:lnSpc>
                <a:spcPct val="150000"/>
              </a:lnSpc>
              <a:buFont typeface="Wingdings" pitchFamily="2" charset="2"/>
              <a:buChar char="l"/>
            </a:pPr>
            <a:r>
              <a:rPr lang="zh-CN" altLang="en-US" sz="2400" dirty="0"/>
              <a:t>关键词提取：一种</a:t>
            </a:r>
            <a:r>
              <a:rPr lang="zh-CN" altLang="en-US" sz="2400" dirty="0">
                <a:solidFill>
                  <a:srgbClr val="FF0000"/>
                </a:solidFill>
              </a:rPr>
              <a:t>识别并提取</a:t>
            </a:r>
            <a:r>
              <a:rPr lang="zh-CN" altLang="en-US" sz="2400" dirty="0"/>
              <a:t>出文档中有意义且具有代表性片段或词汇</a:t>
            </a:r>
            <a:r>
              <a:rPr lang="en-US" altLang="zh-CN" sz="2400" dirty="0"/>
              <a:t>(</a:t>
            </a:r>
            <a:r>
              <a:rPr lang="zh-CN" altLang="en-US" sz="2400" dirty="0"/>
              <a:t>即关键词</a:t>
            </a:r>
            <a:r>
              <a:rPr lang="en-US" altLang="zh-CN" sz="2400" dirty="0"/>
              <a:t>) </a:t>
            </a:r>
            <a:r>
              <a:rPr lang="zh-CN" altLang="en-US" sz="2400" dirty="0"/>
              <a:t>的技术，利用某些方法发现文本中比较重要的词作为关键词，进行关键词提取。</a:t>
            </a:r>
            <a:endParaRPr lang="en-US" altLang="zh-CN" sz="2400" dirty="0"/>
          </a:p>
          <a:p>
            <a:pPr marL="342900" indent="-342900" algn="just" latinLnBrk="1">
              <a:lnSpc>
                <a:spcPct val="150000"/>
              </a:lnSpc>
              <a:buFont typeface="Wingdings" pitchFamily="2" charset="2"/>
              <a:buChar char="l"/>
            </a:pPr>
            <a:r>
              <a:rPr lang="zh-CN" altLang="zh-CN" sz="2400" dirty="0"/>
              <a:t>关键词提取在文本挖掘领域被称为</a:t>
            </a:r>
            <a:r>
              <a:rPr lang="zh-CN" altLang="zh-CN" sz="2400" dirty="0">
                <a:solidFill>
                  <a:srgbClr val="FF0000"/>
                </a:solidFill>
              </a:rPr>
              <a:t>自动关键词提取</a:t>
            </a:r>
            <a:r>
              <a:rPr lang="en-US" altLang="zh-CN" sz="2400" dirty="0">
                <a:solidFill>
                  <a:srgbClr val="FF0000"/>
                </a:solidFill>
              </a:rPr>
              <a:t>(automatic keyword extraction)</a:t>
            </a:r>
          </a:p>
          <a:p>
            <a:pPr marL="342900" indent="-342900" algn="just" latinLnBrk="1">
              <a:lnSpc>
                <a:spcPct val="150000"/>
              </a:lnSpc>
              <a:buFont typeface="Wingdings" pitchFamily="2" charset="2"/>
              <a:buChar char="l"/>
            </a:pPr>
            <a:r>
              <a:rPr lang="zh-CN" altLang="zh-CN" sz="2400" dirty="0"/>
              <a:t>在信息检索领域通常被称为</a:t>
            </a:r>
            <a:r>
              <a:rPr lang="zh-CN" altLang="zh-CN" sz="2400" dirty="0">
                <a:solidFill>
                  <a:srgbClr val="FF0000"/>
                </a:solidFill>
              </a:rPr>
              <a:t>自动标引</a:t>
            </a:r>
            <a:r>
              <a:rPr lang="en-US" altLang="zh-CN" sz="2400" dirty="0">
                <a:solidFill>
                  <a:srgbClr val="FF0000"/>
                </a:solidFill>
              </a:rPr>
              <a:t>(automatic indexing)</a:t>
            </a:r>
            <a:r>
              <a:rPr lang="zh-CN" altLang="zh-CN" sz="2400" dirty="0">
                <a:solidFill>
                  <a:srgbClr val="FF0000"/>
                </a:solidFill>
              </a:rPr>
              <a:t>。</a:t>
            </a:r>
            <a:endParaRPr lang="zh-CN" altLang="en-US" sz="2400" dirty="0">
              <a:solidFill>
                <a:srgbClr val="FF0000"/>
              </a:solidFill>
            </a:endParaRPr>
          </a:p>
        </p:txBody>
      </p:sp>
      <p:sp>
        <p:nvSpPr>
          <p:cNvPr id="17" name="文本框 16">
            <a:extLst>
              <a:ext uri="{FF2B5EF4-FFF2-40B4-BE49-F238E27FC236}">
                <a16:creationId xmlns:a16="http://schemas.microsoft.com/office/drawing/2014/main" id="{A5296328-ABAD-4B6D-8595-28952E950CFA}"/>
              </a:ext>
            </a:extLst>
          </p:cNvPr>
          <p:cNvSpPr txBox="1"/>
          <p:nvPr/>
        </p:nvSpPr>
        <p:spPr>
          <a:xfrm>
            <a:off x="880200" y="1007987"/>
            <a:ext cx="3252305" cy="743665"/>
          </a:xfrm>
          <a:prstGeom prst="rect">
            <a:avLst/>
          </a:prstGeom>
          <a:noFill/>
        </p:spPr>
        <p:txBody>
          <a:bodyPr wrap="square" lIns="0" tIns="0" rIns="0" bIns="0" rtlCol="0">
            <a:spAutoFit/>
          </a:bodyPr>
          <a:lstStyle/>
          <a:p>
            <a:pPr algn="ctr">
              <a:lnSpc>
                <a:spcPct val="120000"/>
              </a:lnSpc>
            </a:pPr>
            <a:r>
              <a:rPr lang="zh-CN" altLang="en-US" sz="4400" b="1" spc="300" dirty="0">
                <a:solidFill>
                  <a:schemeClr val="accent4"/>
                </a:solidFill>
                <a:latin typeface="+mn-ea"/>
              </a:rPr>
              <a:t>关键词提取</a:t>
            </a:r>
          </a:p>
        </p:txBody>
      </p:sp>
      <p:sp>
        <p:nvSpPr>
          <p:cNvPr id="18" name="文本框 17"/>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1</a:t>
            </a:r>
            <a:endParaRPr lang="zh-CN" altLang="en-US" sz="3600" b="1" dirty="0">
              <a:solidFill>
                <a:schemeClr val="bg1"/>
              </a:solidFill>
            </a:endParaRPr>
          </a:p>
        </p:txBody>
      </p:sp>
    </p:spTree>
    <p:extLst>
      <p:ext uri="{BB962C8B-B14F-4D97-AF65-F5344CB8AC3E}">
        <p14:creationId xmlns:p14="http://schemas.microsoft.com/office/powerpoint/2010/main" val="3255922215"/>
      </p:ext>
    </p:extLst>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a:t>实例展示</a:t>
            </a:r>
          </a:p>
        </p:txBody>
      </p:sp>
      <p:sp>
        <p:nvSpPr>
          <p:cNvPr id="92" name="文本框 91"/>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5.2</a:t>
            </a:r>
            <a:endParaRPr lang="zh-CN" altLang="en-US" sz="3600" b="1" dirty="0">
              <a:solidFill>
                <a:schemeClr val="bg1"/>
              </a:solidFill>
            </a:endParaRPr>
          </a:p>
        </p:txBody>
      </p:sp>
      <p:sp>
        <p:nvSpPr>
          <p:cNvPr id="16" name="矩形 15">
            <a:extLst>
              <a:ext uri="{FF2B5EF4-FFF2-40B4-BE49-F238E27FC236}">
                <a16:creationId xmlns:a16="http://schemas.microsoft.com/office/drawing/2014/main" id="{1429A851-39C8-41F4-8D5C-EA44260A17C9}"/>
              </a:ext>
            </a:extLst>
          </p:cNvPr>
          <p:cNvSpPr/>
          <p:nvPr/>
        </p:nvSpPr>
        <p:spPr>
          <a:xfrm>
            <a:off x="665825" y="1518082"/>
            <a:ext cx="1482571" cy="4801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预处理</a:t>
            </a:r>
          </a:p>
        </p:txBody>
      </p:sp>
      <p:sp>
        <p:nvSpPr>
          <p:cNvPr id="17" name="矩形 16">
            <a:extLst>
              <a:ext uri="{FF2B5EF4-FFF2-40B4-BE49-F238E27FC236}">
                <a16:creationId xmlns:a16="http://schemas.microsoft.com/office/drawing/2014/main" id="{EC577D87-D0F9-42AF-84E5-6B5650203239}"/>
              </a:ext>
            </a:extLst>
          </p:cNvPr>
          <p:cNvSpPr/>
          <p:nvPr/>
        </p:nvSpPr>
        <p:spPr>
          <a:xfrm>
            <a:off x="665825" y="2381014"/>
            <a:ext cx="1482571" cy="480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a:solidFill>
                  <a:schemeClr val="tx1"/>
                </a:solidFill>
              </a:rPr>
              <a:t>候选关键词</a:t>
            </a:r>
          </a:p>
        </p:txBody>
      </p:sp>
      <p:sp>
        <p:nvSpPr>
          <p:cNvPr id="18" name="矩形 17">
            <a:extLst>
              <a:ext uri="{FF2B5EF4-FFF2-40B4-BE49-F238E27FC236}">
                <a16:creationId xmlns:a16="http://schemas.microsoft.com/office/drawing/2014/main" id="{FD70EF1B-BE6F-4DDA-9DF0-DB1B1713FA67}"/>
              </a:ext>
            </a:extLst>
          </p:cNvPr>
          <p:cNvSpPr/>
          <p:nvPr/>
        </p:nvSpPr>
        <p:spPr>
          <a:xfrm>
            <a:off x="665825" y="3154538"/>
            <a:ext cx="1482571" cy="480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a:solidFill>
                  <a:schemeClr val="tx1"/>
                </a:solidFill>
              </a:rPr>
              <a:t>特征工程</a:t>
            </a:r>
          </a:p>
        </p:txBody>
      </p:sp>
      <p:sp>
        <p:nvSpPr>
          <p:cNvPr id="19" name="矩形 18">
            <a:extLst>
              <a:ext uri="{FF2B5EF4-FFF2-40B4-BE49-F238E27FC236}">
                <a16:creationId xmlns:a16="http://schemas.microsoft.com/office/drawing/2014/main" id="{B2045F8B-890F-45B7-9794-B50092968971}"/>
              </a:ext>
            </a:extLst>
          </p:cNvPr>
          <p:cNvSpPr/>
          <p:nvPr/>
        </p:nvSpPr>
        <p:spPr>
          <a:xfrm>
            <a:off x="663772" y="3998761"/>
            <a:ext cx="1482557" cy="480131"/>
          </a:xfrm>
          <a:prstGeom prst="rect">
            <a:avLst/>
          </a:prstGeom>
          <a:solidFill>
            <a:srgbClr val="006C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rPr>
              <a:t>监督学习</a:t>
            </a:r>
          </a:p>
        </p:txBody>
      </p:sp>
      <p:cxnSp>
        <p:nvCxnSpPr>
          <p:cNvPr id="20" name="直接箭头连接符 19">
            <a:extLst>
              <a:ext uri="{FF2B5EF4-FFF2-40B4-BE49-F238E27FC236}">
                <a16:creationId xmlns:a16="http://schemas.microsoft.com/office/drawing/2014/main" id="{1E51565F-A971-4872-8371-A636C48E9D02}"/>
              </a:ext>
            </a:extLst>
          </p:cNvPr>
          <p:cNvCxnSpPr>
            <a:stCxn id="16" idx="2"/>
            <a:endCxn id="17" idx="0"/>
          </p:cNvCxnSpPr>
          <p:nvPr/>
        </p:nvCxnSpPr>
        <p:spPr>
          <a:xfrm>
            <a:off x="1407111" y="1998213"/>
            <a:ext cx="0" cy="382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355C47DB-0CC2-4EFC-BC66-86AB1ECF3944}"/>
              </a:ext>
            </a:extLst>
          </p:cNvPr>
          <p:cNvCxnSpPr>
            <a:stCxn id="17" idx="2"/>
            <a:endCxn id="18" idx="0"/>
          </p:cNvCxnSpPr>
          <p:nvPr/>
        </p:nvCxnSpPr>
        <p:spPr>
          <a:xfrm>
            <a:off x="1407111" y="2861145"/>
            <a:ext cx="0" cy="293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E52216AD-B9CE-4628-92BD-8273E1B69986}"/>
              </a:ext>
            </a:extLst>
          </p:cNvPr>
          <p:cNvCxnSpPr>
            <a:stCxn id="18" idx="2"/>
          </p:cNvCxnSpPr>
          <p:nvPr/>
        </p:nvCxnSpPr>
        <p:spPr>
          <a:xfrm flipH="1">
            <a:off x="1407110" y="3634669"/>
            <a:ext cx="1" cy="3640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810A5B4E-E250-4DA6-AF65-B7790F381B89}"/>
              </a:ext>
            </a:extLst>
          </p:cNvPr>
          <p:cNvSpPr txBox="1"/>
          <p:nvPr/>
        </p:nvSpPr>
        <p:spPr>
          <a:xfrm>
            <a:off x="2770674" y="1129353"/>
            <a:ext cx="8350149" cy="777457"/>
          </a:xfrm>
          <a:prstGeom prst="rect">
            <a:avLst/>
          </a:prstGeom>
          <a:noFill/>
        </p:spPr>
        <p:txBody>
          <a:bodyPr wrap="square">
            <a:spAutoFit/>
          </a:bodyPr>
          <a:lstStyle/>
          <a:p>
            <a:pPr algn="ctr">
              <a:lnSpc>
                <a:spcPct val="130000"/>
              </a:lnSpc>
            </a:pPr>
            <a:r>
              <a:rPr lang="zh-CN" altLang="en-US" dirty="0">
                <a:latin typeface="Microsoft YaHei" charset="0"/>
                <a:ea typeface="Microsoft YaHei" charset="0"/>
                <a:cs typeface="Microsoft YaHei" charset="0"/>
              </a:rPr>
              <a:t>为候选词集打标签，将关键词提取问题转换为二分类问题。</a:t>
            </a:r>
            <a:endParaRPr lang="en-US" altLang="zh-CN" dirty="0">
              <a:latin typeface="Microsoft YaHei" charset="0"/>
              <a:ea typeface="Microsoft YaHei" charset="0"/>
              <a:cs typeface="Microsoft YaHei" charset="0"/>
            </a:endParaRPr>
          </a:p>
          <a:p>
            <a:pPr algn="ctr">
              <a:lnSpc>
                <a:spcPct val="130000"/>
              </a:lnSpc>
            </a:pPr>
            <a:r>
              <a:rPr lang="en-US" altLang="zh-CN" sz="1800" dirty="0" err="1">
                <a:latin typeface="Microsoft YaHei" charset="0"/>
                <a:ea typeface="Microsoft YaHei" charset="0"/>
              </a:rPr>
              <a:t>LightGBM</a:t>
            </a:r>
            <a:r>
              <a:rPr lang="zh-CN" altLang="en-US" sz="1800" dirty="0">
                <a:latin typeface="Microsoft YaHei" charset="0"/>
                <a:ea typeface="Microsoft YaHei" charset="0"/>
              </a:rPr>
              <a:t>：基于</a:t>
            </a:r>
            <a:r>
              <a:rPr lang="en-US" altLang="zh-CN" sz="1800" dirty="0">
                <a:latin typeface="Microsoft YaHei" charset="0"/>
                <a:ea typeface="Microsoft YaHei" charset="0"/>
              </a:rPr>
              <a:t>Histogram</a:t>
            </a:r>
            <a:r>
              <a:rPr lang="zh-CN" altLang="en-US" sz="1800" dirty="0">
                <a:latin typeface="Microsoft YaHei" charset="0"/>
                <a:ea typeface="Microsoft YaHei" charset="0"/>
              </a:rPr>
              <a:t>的决策树算法，速度快，效果好</a:t>
            </a:r>
            <a:endParaRPr lang="en-US" altLang="zh-CN" dirty="0">
              <a:latin typeface="Microsoft YaHei" charset="0"/>
              <a:ea typeface="Microsoft YaHei" charset="0"/>
              <a:cs typeface="Microsoft YaHei" charset="0"/>
            </a:endParaRPr>
          </a:p>
        </p:txBody>
      </p:sp>
      <p:pic>
        <p:nvPicPr>
          <p:cNvPr id="2" name="图片 1">
            <a:extLst>
              <a:ext uri="{FF2B5EF4-FFF2-40B4-BE49-F238E27FC236}">
                <a16:creationId xmlns:a16="http://schemas.microsoft.com/office/drawing/2014/main" id="{3E05E18D-5FDD-42AB-93C3-B644F5274D65}"/>
              </a:ext>
            </a:extLst>
          </p:cNvPr>
          <p:cNvPicPr>
            <a:picLocks noChangeAspect="1"/>
          </p:cNvPicPr>
          <p:nvPr/>
        </p:nvPicPr>
        <p:blipFill>
          <a:blip r:embed="rId3"/>
          <a:stretch>
            <a:fillRect/>
          </a:stretch>
        </p:blipFill>
        <p:spPr>
          <a:xfrm>
            <a:off x="2887614" y="2126726"/>
            <a:ext cx="3615753" cy="2811201"/>
          </a:xfrm>
          <a:prstGeom prst="rect">
            <a:avLst/>
          </a:prstGeom>
        </p:spPr>
      </p:pic>
      <p:pic>
        <p:nvPicPr>
          <p:cNvPr id="3" name="图片 2">
            <a:extLst>
              <a:ext uri="{FF2B5EF4-FFF2-40B4-BE49-F238E27FC236}">
                <a16:creationId xmlns:a16="http://schemas.microsoft.com/office/drawing/2014/main" id="{6DF8E809-C98D-40BA-A85E-E6EDBEDE9F03}"/>
              </a:ext>
            </a:extLst>
          </p:cNvPr>
          <p:cNvPicPr>
            <a:picLocks noChangeAspect="1"/>
          </p:cNvPicPr>
          <p:nvPr/>
        </p:nvPicPr>
        <p:blipFill>
          <a:blip r:embed="rId4"/>
          <a:stretch>
            <a:fillRect/>
          </a:stretch>
        </p:blipFill>
        <p:spPr>
          <a:xfrm>
            <a:off x="7314694" y="2381014"/>
            <a:ext cx="3776182" cy="2097878"/>
          </a:xfrm>
          <a:prstGeom prst="rect">
            <a:avLst/>
          </a:prstGeom>
        </p:spPr>
      </p:pic>
    </p:spTree>
    <p:extLst>
      <p:ext uri="{BB962C8B-B14F-4D97-AF65-F5344CB8AC3E}">
        <p14:creationId xmlns:p14="http://schemas.microsoft.com/office/powerpoint/2010/main" val="2895987773"/>
      </p:ext>
    </p:extLst>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a:t>实例展示</a:t>
            </a:r>
          </a:p>
        </p:txBody>
      </p:sp>
      <p:sp>
        <p:nvSpPr>
          <p:cNvPr id="92" name="文本框 91"/>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5.2</a:t>
            </a:r>
            <a:endParaRPr lang="zh-CN" altLang="en-US" sz="3600" b="1" dirty="0">
              <a:solidFill>
                <a:schemeClr val="bg1"/>
              </a:solidFill>
            </a:endParaRPr>
          </a:p>
        </p:txBody>
      </p:sp>
      <p:pic>
        <p:nvPicPr>
          <p:cNvPr id="11" name="图片 10">
            <a:extLst>
              <a:ext uri="{FF2B5EF4-FFF2-40B4-BE49-F238E27FC236}">
                <a16:creationId xmlns:a16="http://schemas.microsoft.com/office/drawing/2014/main" id="{9326A24D-8234-46EA-826A-133B4EE9A69B}"/>
              </a:ext>
            </a:extLst>
          </p:cNvPr>
          <p:cNvPicPr>
            <a:picLocks noChangeAspect="1"/>
          </p:cNvPicPr>
          <p:nvPr/>
        </p:nvPicPr>
        <p:blipFill rotWithShape="1">
          <a:blip r:embed="rId3">
            <a:extLst>
              <a:ext uri="{28A0092B-C50C-407E-A947-70E740481C1C}">
                <a14:useLocalDpi xmlns:a14="http://schemas.microsoft.com/office/drawing/2010/main" val="0"/>
              </a:ext>
            </a:extLst>
          </a:blip>
          <a:srcRect l="12268" t="13265" r="13350"/>
          <a:stretch/>
        </p:blipFill>
        <p:spPr>
          <a:xfrm>
            <a:off x="9736" y="900650"/>
            <a:ext cx="6643251" cy="4357476"/>
          </a:xfrm>
          <a:prstGeom prst="rect">
            <a:avLst/>
          </a:prstGeom>
        </p:spPr>
      </p:pic>
      <p:pic>
        <p:nvPicPr>
          <p:cNvPr id="4" name="图片 3">
            <a:extLst>
              <a:ext uri="{FF2B5EF4-FFF2-40B4-BE49-F238E27FC236}">
                <a16:creationId xmlns:a16="http://schemas.microsoft.com/office/drawing/2014/main" id="{A4DB0781-2B26-417D-89BA-7585500CA441}"/>
              </a:ext>
            </a:extLst>
          </p:cNvPr>
          <p:cNvPicPr>
            <a:picLocks noChangeAspect="1"/>
          </p:cNvPicPr>
          <p:nvPr/>
        </p:nvPicPr>
        <p:blipFill>
          <a:blip r:embed="rId4"/>
          <a:stretch>
            <a:fillRect/>
          </a:stretch>
        </p:blipFill>
        <p:spPr>
          <a:xfrm>
            <a:off x="1129556" y="5559319"/>
            <a:ext cx="4860816" cy="612885"/>
          </a:xfrm>
          <a:prstGeom prst="rect">
            <a:avLst/>
          </a:prstGeom>
        </p:spPr>
      </p:pic>
      <p:sp>
        <p:nvSpPr>
          <p:cNvPr id="5" name="箭头: 右 4">
            <a:extLst>
              <a:ext uri="{FF2B5EF4-FFF2-40B4-BE49-F238E27FC236}">
                <a16:creationId xmlns:a16="http://schemas.microsoft.com/office/drawing/2014/main" id="{5F3C07CE-1948-4F73-8FB4-9D050D27CAB7}"/>
              </a:ext>
            </a:extLst>
          </p:cNvPr>
          <p:cNvSpPr/>
          <p:nvPr/>
        </p:nvSpPr>
        <p:spPr>
          <a:xfrm rot="5400000">
            <a:off x="3122872" y="5220537"/>
            <a:ext cx="453920" cy="223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a:extLst>
              <a:ext uri="{FF2B5EF4-FFF2-40B4-BE49-F238E27FC236}">
                <a16:creationId xmlns:a16="http://schemas.microsoft.com/office/drawing/2014/main" id="{22C79FE8-63A4-4593-9FED-CA1567551CDD}"/>
              </a:ext>
            </a:extLst>
          </p:cNvPr>
          <p:cNvPicPr>
            <a:picLocks noChangeAspect="1"/>
          </p:cNvPicPr>
          <p:nvPr/>
        </p:nvPicPr>
        <p:blipFill>
          <a:blip r:embed="rId5"/>
          <a:stretch>
            <a:fillRect/>
          </a:stretch>
        </p:blipFill>
        <p:spPr>
          <a:xfrm>
            <a:off x="7174147" y="4751578"/>
            <a:ext cx="5017853" cy="353823"/>
          </a:xfrm>
          <a:prstGeom prst="rect">
            <a:avLst/>
          </a:prstGeom>
        </p:spPr>
      </p:pic>
      <p:pic>
        <p:nvPicPr>
          <p:cNvPr id="7" name="图片 6">
            <a:extLst>
              <a:ext uri="{FF2B5EF4-FFF2-40B4-BE49-F238E27FC236}">
                <a16:creationId xmlns:a16="http://schemas.microsoft.com/office/drawing/2014/main" id="{5373248E-D5FA-440D-A3B1-3B6B6C0E7023}"/>
              </a:ext>
            </a:extLst>
          </p:cNvPr>
          <p:cNvPicPr>
            <a:picLocks noChangeAspect="1"/>
          </p:cNvPicPr>
          <p:nvPr/>
        </p:nvPicPr>
        <p:blipFill>
          <a:blip r:embed="rId6"/>
          <a:stretch>
            <a:fillRect/>
          </a:stretch>
        </p:blipFill>
        <p:spPr>
          <a:xfrm>
            <a:off x="6509656" y="2148098"/>
            <a:ext cx="5656340" cy="1955815"/>
          </a:xfrm>
          <a:prstGeom prst="rect">
            <a:avLst/>
          </a:prstGeom>
        </p:spPr>
      </p:pic>
      <p:sp>
        <p:nvSpPr>
          <p:cNvPr id="12" name="箭头: 右 11">
            <a:extLst>
              <a:ext uri="{FF2B5EF4-FFF2-40B4-BE49-F238E27FC236}">
                <a16:creationId xmlns:a16="http://schemas.microsoft.com/office/drawing/2014/main" id="{BD5E4318-C2B9-4F10-9A57-4B4149A30F60}"/>
              </a:ext>
            </a:extLst>
          </p:cNvPr>
          <p:cNvSpPr/>
          <p:nvPr/>
        </p:nvSpPr>
        <p:spPr>
          <a:xfrm rot="5400000">
            <a:off x="8947996" y="4208404"/>
            <a:ext cx="453920" cy="223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12239574"/>
      </p:ext>
    </p:extLst>
  </p:cSld>
  <p:clrMapOvr>
    <a:masterClrMapping/>
  </p:clrMapOvr>
  <p:transition spd="med">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a:t>实例展示</a:t>
            </a:r>
          </a:p>
        </p:txBody>
      </p:sp>
      <p:sp>
        <p:nvSpPr>
          <p:cNvPr id="92" name="文本框 91"/>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5.2</a:t>
            </a:r>
            <a:endParaRPr lang="zh-CN" altLang="en-US" sz="3600" b="1" dirty="0">
              <a:solidFill>
                <a:schemeClr val="bg1"/>
              </a:solidFill>
            </a:endParaRPr>
          </a:p>
        </p:txBody>
      </p:sp>
      <p:pic>
        <p:nvPicPr>
          <p:cNvPr id="2" name="图片 1">
            <a:extLst>
              <a:ext uri="{FF2B5EF4-FFF2-40B4-BE49-F238E27FC236}">
                <a16:creationId xmlns:a16="http://schemas.microsoft.com/office/drawing/2014/main" id="{22AC9553-53E8-4DDF-8F10-63DAC3779A29}"/>
              </a:ext>
            </a:extLst>
          </p:cNvPr>
          <p:cNvPicPr>
            <a:picLocks noChangeAspect="1"/>
          </p:cNvPicPr>
          <p:nvPr/>
        </p:nvPicPr>
        <p:blipFill>
          <a:blip r:embed="rId3"/>
          <a:stretch>
            <a:fillRect/>
          </a:stretch>
        </p:blipFill>
        <p:spPr>
          <a:xfrm>
            <a:off x="1457778" y="1266781"/>
            <a:ext cx="5360586" cy="4166793"/>
          </a:xfrm>
          <a:prstGeom prst="rect">
            <a:avLst/>
          </a:prstGeom>
        </p:spPr>
      </p:pic>
      <p:pic>
        <p:nvPicPr>
          <p:cNvPr id="3" name="图片 2">
            <a:extLst>
              <a:ext uri="{FF2B5EF4-FFF2-40B4-BE49-F238E27FC236}">
                <a16:creationId xmlns:a16="http://schemas.microsoft.com/office/drawing/2014/main" id="{226A68F2-14A3-42E0-8493-5E45F0024EA2}"/>
              </a:ext>
            </a:extLst>
          </p:cNvPr>
          <p:cNvPicPr>
            <a:picLocks noChangeAspect="1"/>
          </p:cNvPicPr>
          <p:nvPr/>
        </p:nvPicPr>
        <p:blipFill>
          <a:blip r:embed="rId4"/>
          <a:stretch>
            <a:fillRect/>
          </a:stretch>
        </p:blipFill>
        <p:spPr>
          <a:xfrm>
            <a:off x="7790964" y="1266781"/>
            <a:ext cx="3606379" cy="4183400"/>
          </a:xfrm>
          <a:prstGeom prst="rect">
            <a:avLst/>
          </a:prstGeom>
        </p:spPr>
      </p:pic>
    </p:spTree>
    <p:extLst>
      <p:ext uri="{BB962C8B-B14F-4D97-AF65-F5344CB8AC3E}">
        <p14:creationId xmlns:p14="http://schemas.microsoft.com/office/powerpoint/2010/main" val="2665807011"/>
      </p:ext>
    </p:extLst>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833795" y="2336758"/>
            <a:ext cx="8524408" cy="144655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谢谢观看</a:t>
            </a:r>
            <a:endParaRPr kumimoji="0" lang="en-US" altLang="zh-CN" sz="4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敬请老师批评指正</a:t>
            </a:r>
          </a:p>
        </p:txBody>
      </p:sp>
    </p:spTree>
    <p:extLst>
      <p:ext uri="{BB962C8B-B14F-4D97-AF65-F5344CB8AC3E}">
        <p14:creationId xmlns:p14="http://schemas.microsoft.com/office/powerpoint/2010/main" val="2035035828"/>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a:t>关键词提取的应用</a:t>
            </a:r>
          </a:p>
        </p:txBody>
      </p:sp>
      <p:sp>
        <p:nvSpPr>
          <p:cNvPr id="42" name="文本框 41">
            <a:extLst>
              <a:ext uri="{FF2B5EF4-FFF2-40B4-BE49-F238E27FC236}">
                <a16:creationId xmlns:a16="http://schemas.microsoft.com/office/drawing/2014/main" id="{31F6F863-881A-4955-B430-963CF8674BFD}"/>
              </a:ext>
            </a:extLst>
          </p:cNvPr>
          <p:cNvSpPr txBox="1"/>
          <p:nvPr/>
        </p:nvSpPr>
        <p:spPr>
          <a:xfrm>
            <a:off x="1804406" y="1589289"/>
            <a:ext cx="4010835" cy="1045223"/>
          </a:xfrm>
          <a:prstGeom prst="rect">
            <a:avLst/>
          </a:prstGeom>
          <a:noFill/>
        </p:spPr>
        <p:txBody>
          <a:bodyPr wrap="square" lIns="0" tIns="0" rIns="0" bIns="0" rtlCol="0">
            <a:spAutoFit/>
          </a:bodyPr>
          <a:lstStyle>
            <a:defPPr>
              <a:defRPr lang="zh-CN"/>
            </a:defPPr>
            <a:lvl1pPr algn="just">
              <a:lnSpc>
                <a:spcPct val="130000"/>
              </a:lnSpc>
              <a:defRPr sz="1400" spc="300">
                <a:solidFill>
                  <a:schemeClr val="tx1">
                    <a:lumMod val="85000"/>
                    <a:lumOff val="15000"/>
                  </a:schemeClr>
                </a:solidFill>
              </a:defRPr>
            </a:lvl1pPr>
          </a:lstStyle>
          <a:p>
            <a:pPr algn="l" eaLnBrk="1" fontAlgn="auto" hangingPunct="1">
              <a:spcBef>
                <a:spcPts val="0"/>
              </a:spcBef>
              <a:spcAft>
                <a:spcPts val="0"/>
              </a:spcAft>
            </a:pPr>
            <a:r>
              <a:rPr lang="zh-CN" altLang="en-US" sz="1800" dirty="0">
                <a:solidFill>
                  <a:schemeClr val="tx1"/>
                </a:solidFill>
                <a:latin typeface="微软雅黑"/>
                <a:ea typeface="微软雅黑"/>
              </a:rPr>
              <a:t>由论文作者给出论文的关键词，用户可通过一个或多个关键词匹配查找到相关文献，简化搜索结果。</a:t>
            </a:r>
          </a:p>
        </p:txBody>
      </p:sp>
      <p:sp>
        <p:nvSpPr>
          <p:cNvPr id="44" name="文本框 43">
            <a:extLst>
              <a:ext uri="{FF2B5EF4-FFF2-40B4-BE49-F238E27FC236}">
                <a16:creationId xmlns:a16="http://schemas.microsoft.com/office/drawing/2014/main" id="{F7AB5490-72A4-41ED-8BDC-6EB2DF91862E}"/>
              </a:ext>
            </a:extLst>
          </p:cNvPr>
          <p:cNvSpPr txBox="1"/>
          <p:nvPr/>
        </p:nvSpPr>
        <p:spPr>
          <a:xfrm>
            <a:off x="1804406" y="3101625"/>
            <a:ext cx="4008132" cy="1045223"/>
          </a:xfrm>
          <a:prstGeom prst="rect">
            <a:avLst/>
          </a:prstGeom>
          <a:noFill/>
        </p:spPr>
        <p:txBody>
          <a:bodyPr wrap="square" lIns="0" tIns="0" rIns="0" bIns="0" rtlCol="0">
            <a:spAutoFit/>
          </a:bodyPr>
          <a:lstStyle>
            <a:defPPr>
              <a:defRPr lang="zh-CN"/>
            </a:defPPr>
            <a:lvl1pPr algn="just">
              <a:lnSpc>
                <a:spcPct val="130000"/>
              </a:lnSpc>
              <a:defRPr sz="1400" spc="300">
                <a:solidFill>
                  <a:schemeClr val="tx1">
                    <a:lumMod val="85000"/>
                    <a:lumOff val="15000"/>
                  </a:schemeClr>
                </a:solidFill>
              </a:defRPr>
            </a:lvl1pPr>
          </a:lstStyle>
          <a:p>
            <a:pPr algn="l" eaLnBrk="1" fontAlgn="auto" hangingPunct="1">
              <a:spcBef>
                <a:spcPts val="0"/>
              </a:spcBef>
              <a:spcAft>
                <a:spcPts val="0"/>
              </a:spcAft>
            </a:pPr>
            <a:r>
              <a:rPr lang="zh-CN" altLang="en-US" sz="1800" dirty="0">
                <a:solidFill>
                  <a:schemeClr val="tx1"/>
                </a:solidFill>
                <a:latin typeface="微软雅黑"/>
                <a:ea typeface="微软雅黑"/>
              </a:rPr>
              <a:t>文本分类的核心问题是从文本中提取处关键词，然后基于一定的规则对文本分类。</a:t>
            </a:r>
          </a:p>
        </p:txBody>
      </p:sp>
      <p:sp>
        <p:nvSpPr>
          <p:cNvPr id="66" name="文本框 65">
            <a:extLst>
              <a:ext uri="{FF2B5EF4-FFF2-40B4-BE49-F238E27FC236}">
                <a16:creationId xmlns:a16="http://schemas.microsoft.com/office/drawing/2014/main" id="{C2FEAF1B-032A-43EB-9FC4-51AC1F470A13}"/>
              </a:ext>
            </a:extLst>
          </p:cNvPr>
          <p:cNvSpPr txBox="1"/>
          <p:nvPr/>
        </p:nvSpPr>
        <p:spPr>
          <a:xfrm>
            <a:off x="1804406" y="4557778"/>
            <a:ext cx="3975232" cy="685124"/>
          </a:xfrm>
          <a:prstGeom prst="rect">
            <a:avLst/>
          </a:prstGeom>
          <a:noFill/>
        </p:spPr>
        <p:txBody>
          <a:bodyPr wrap="square" lIns="0" tIns="0" rIns="0" bIns="0" rtlCol="0">
            <a:spAutoFit/>
          </a:bodyPr>
          <a:lstStyle>
            <a:defPPr>
              <a:defRPr lang="zh-CN"/>
            </a:defPPr>
            <a:lvl1pPr algn="just">
              <a:lnSpc>
                <a:spcPct val="130000"/>
              </a:lnSpc>
              <a:defRPr sz="1400" spc="300">
                <a:solidFill>
                  <a:schemeClr val="tx1">
                    <a:lumMod val="85000"/>
                    <a:lumOff val="15000"/>
                  </a:schemeClr>
                </a:solidFill>
              </a:defRPr>
            </a:lvl1pPr>
          </a:lstStyle>
          <a:p>
            <a:pPr algn="l" eaLnBrk="1" fontAlgn="auto" hangingPunct="1">
              <a:spcBef>
                <a:spcPts val="0"/>
              </a:spcBef>
              <a:spcAft>
                <a:spcPts val="0"/>
              </a:spcAft>
            </a:pPr>
            <a:r>
              <a:rPr lang="zh-CN" altLang="en-US" sz="1800" dirty="0">
                <a:solidFill>
                  <a:schemeClr val="tx1"/>
                </a:solidFill>
                <a:latin typeface="微软雅黑"/>
                <a:ea typeface="微软雅黑"/>
              </a:rPr>
              <a:t>通过查找关键词最多的句子可以自动形成摘要。</a:t>
            </a:r>
          </a:p>
        </p:txBody>
      </p:sp>
      <p:sp>
        <p:nvSpPr>
          <p:cNvPr id="68" name="文本框 67">
            <a:extLst>
              <a:ext uri="{FF2B5EF4-FFF2-40B4-BE49-F238E27FC236}">
                <a16:creationId xmlns:a16="http://schemas.microsoft.com/office/drawing/2014/main" id="{0DC77B34-9187-4B01-A49E-5338A0C29475}"/>
              </a:ext>
            </a:extLst>
          </p:cNvPr>
          <p:cNvSpPr txBox="1"/>
          <p:nvPr/>
        </p:nvSpPr>
        <p:spPr>
          <a:xfrm>
            <a:off x="7500564" y="1646872"/>
            <a:ext cx="4155408" cy="1045223"/>
          </a:xfrm>
          <a:prstGeom prst="rect">
            <a:avLst/>
          </a:prstGeom>
          <a:noFill/>
        </p:spPr>
        <p:txBody>
          <a:bodyPr wrap="square" lIns="0" tIns="0" rIns="0" bIns="0" rtlCol="0">
            <a:spAutoFit/>
          </a:bodyPr>
          <a:lstStyle>
            <a:defPPr>
              <a:defRPr lang="zh-CN"/>
            </a:defPPr>
            <a:lvl1pPr algn="just">
              <a:lnSpc>
                <a:spcPct val="130000"/>
              </a:lnSpc>
              <a:defRPr sz="1400" spc="300">
                <a:solidFill>
                  <a:schemeClr val="tx1">
                    <a:lumMod val="85000"/>
                    <a:lumOff val="15000"/>
                  </a:schemeClr>
                </a:solidFill>
              </a:defRPr>
            </a:lvl1pPr>
          </a:lstStyle>
          <a:p>
            <a:pPr algn="l" eaLnBrk="1" fontAlgn="auto" hangingPunct="1">
              <a:spcBef>
                <a:spcPts val="0"/>
              </a:spcBef>
              <a:spcAft>
                <a:spcPts val="0"/>
              </a:spcAft>
            </a:pPr>
            <a:r>
              <a:rPr lang="zh-CN" altLang="en-US" sz="1800" dirty="0">
                <a:solidFill>
                  <a:schemeClr val="tx1"/>
                </a:solidFill>
                <a:latin typeface="微软雅黑"/>
                <a:ea typeface="微软雅黑"/>
              </a:rPr>
              <a:t>当我们搜索时</a:t>
            </a:r>
            <a:r>
              <a:rPr lang="en-US" altLang="zh-CN" sz="1800" dirty="0">
                <a:solidFill>
                  <a:schemeClr val="tx1"/>
                </a:solidFill>
                <a:latin typeface="微软雅黑"/>
                <a:ea typeface="微软雅黑"/>
              </a:rPr>
              <a:t>,</a:t>
            </a:r>
            <a:r>
              <a:rPr lang="zh-CN" altLang="en-US" sz="1800" dirty="0">
                <a:solidFill>
                  <a:schemeClr val="tx1"/>
                </a:solidFill>
                <a:latin typeface="微软雅黑"/>
                <a:ea typeface="微软雅黑"/>
              </a:rPr>
              <a:t>算法会从输入的语句中提取关键词并对文本内容进行相关性匹配。</a:t>
            </a:r>
          </a:p>
        </p:txBody>
      </p:sp>
      <p:sp>
        <p:nvSpPr>
          <p:cNvPr id="70" name="文本框 69">
            <a:extLst>
              <a:ext uri="{FF2B5EF4-FFF2-40B4-BE49-F238E27FC236}">
                <a16:creationId xmlns:a16="http://schemas.microsoft.com/office/drawing/2014/main" id="{EDAA0C0B-49E9-44E4-82FF-063C35F30E09}"/>
              </a:ext>
            </a:extLst>
          </p:cNvPr>
          <p:cNvSpPr txBox="1"/>
          <p:nvPr/>
        </p:nvSpPr>
        <p:spPr>
          <a:xfrm>
            <a:off x="7500564" y="3101625"/>
            <a:ext cx="4056582" cy="1045223"/>
          </a:xfrm>
          <a:prstGeom prst="rect">
            <a:avLst/>
          </a:prstGeom>
          <a:noFill/>
        </p:spPr>
        <p:txBody>
          <a:bodyPr wrap="square" lIns="0" tIns="0" rIns="0" bIns="0" rtlCol="0">
            <a:spAutoFit/>
          </a:bodyPr>
          <a:lstStyle>
            <a:defPPr>
              <a:defRPr lang="zh-CN"/>
            </a:defPPr>
            <a:lvl1pPr algn="just">
              <a:lnSpc>
                <a:spcPct val="130000"/>
              </a:lnSpc>
              <a:defRPr sz="1400" spc="300">
                <a:solidFill>
                  <a:schemeClr val="tx1">
                    <a:lumMod val="85000"/>
                    <a:lumOff val="15000"/>
                  </a:schemeClr>
                </a:solidFill>
              </a:defRPr>
            </a:lvl1pPr>
          </a:lstStyle>
          <a:p>
            <a:pPr algn="l" eaLnBrk="1" fontAlgn="auto" hangingPunct="1">
              <a:spcBef>
                <a:spcPts val="0"/>
              </a:spcBef>
              <a:spcAft>
                <a:spcPts val="0"/>
              </a:spcAft>
            </a:pPr>
            <a:r>
              <a:rPr lang="zh-CN" altLang="en-US" sz="1800" dirty="0">
                <a:solidFill>
                  <a:schemeClr val="tx1"/>
                </a:solidFill>
                <a:latin typeface="微软雅黑"/>
                <a:ea typeface="微软雅黑"/>
              </a:rPr>
              <a:t>通过用户历史浏览记录等用户标签</a:t>
            </a:r>
            <a:r>
              <a:rPr lang="en-US" altLang="zh-CN" sz="1800" dirty="0">
                <a:solidFill>
                  <a:schemeClr val="tx1"/>
                </a:solidFill>
                <a:latin typeface="微软雅黑"/>
                <a:ea typeface="微软雅黑"/>
              </a:rPr>
              <a:t>,</a:t>
            </a:r>
            <a:r>
              <a:rPr lang="zh-CN" altLang="en-US" sz="1800" dirty="0">
                <a:solidFill>
                  <a:schemeClr val="tx1"/>
                </a:solidFill>
                <a:latin typeface="微软雅黑"/>
                <a:ea typeface="微软雅黑"/>
              </a:rPr>
              <a:t>基于关键词匹配为用户推荐相关的产品信息。</a:t>
            </a:r>
          </a:p>
        </p:txBody>
      </p:sp>
      <p:sp>
        <p:nvSpPr>
          <p:cNvPr id="92" name="文本框 91"/>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1</a:t>
            </a:r>
            <a:endParaRPr lang="zh-CN" altLang="en-US" sz="3600" b="1" dirty="0">
              <a:solidFill>
                <a:schemeClr val="bg1"/>
              </a:solidFill>
            </a:endParaRPr>
          </a:p>
        </p:txBody>
      </p:sp>
      <p:grpSp>
        <p:nvGrpSpPr>
          <p:cNvPr id="46" name="组合 45">
            <a:extLst>
              <a:ext uri="{FF2B5EF4-FFF2-40B4-BE49-F238E27FC236}">
                <a16:creationId xmlns:a16="http://schemas.microsoft.com/office/drawing/2014/main" id="{E3A90A2D-B2BE-CF40-8286-FECBD2DADA37}"/>
              </a:ext>
            </a:extLst>
          </p:cNvPr>
          <p:cNvGrpSpPr/>
          <p:nvPr/>
        </p:nvGrpSpPr>
        <p:grpSpPr>
          <a:xfrm>
            <a:off x="636540" y="1696743"/>
            <a:ext cx="1169551" cy="611596"/>
            <a:chOff x="670366" y="1688668"/>
            <a:chExt cx="466341" cy="611596"/>
          </a:xfrm>
        </p:grpSpPr>
        <p:sp>
          <p:nvSpPr>
            <p:cNvPr id="47" name="矩形 46">
              <a:extLst>
                <a:ext uri="{FF2B5EF4-FFF2-40B4-BE49-F238E27FC236}">
                  <a16:creationId xmlns:a16="http://schemas.microsoft.com/office/drawing/2014/main" id="{2E14F91F-6D3D-E743-9CC3-D0E2AE10E3DF}"/>
                </a:ext>
              </a:extLst>
            </p:cNvPr>
            <p:cNvSpPr/>
            <p:nvPr/>
          </p:nvSpPr>
          <p:spPr>
            <a:xfrm>
              <a:off x="678857" y="2197330"/>
              <a:ext cx="354350" cy="1029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zh-CN" altLang="en-US"/>
            </a:p>
          </p:txBody>
        </p:sp>
        <p:sp>
          <p:nvSpPr>
            <p:cNvPr id="48" name="文本框 47">
              <a:extLst>
                <a:ext uri="{FF2B5EF4-FFF2-40B4-BE49-F238E27FC236}">
                  <a16:creationId xmlns:a16="http://schemas.microsoft.com/office/drawing/2014/main" id="{CCF355F9-B170-5646-9EC3-E39E2CC7DDF0}"/>
                </a:ext>
              </a:extLst>
            </p:cNvPr>
            <p:cNvSpPr txBox="1"/>
            <p:nvPr/>
          </p:nvSpPr>
          <p:spPr>
            <a:xfrm>
              <a:off x="670366" y="1688668"/>
              <a:ext cx="466341" cy="400110"/>
            </a:xfrm>
            <a:prstGeom prst="rect">
              <a:avLst/>
            </a:prstGeom>
            <a:noFill/>
          </p:spPr>
          <p:txBody>
            <a:bodyPr wrap="none" lIns="0" rtlCol="0">
              <a:spAutoFit/>
            </a:bodyPr>
            <a:lstStyle/>
            <a:p>
              <a:pPr eaLnBrk="1"/>
              <a:r>
                <a:rPr lang="zh-CN" altLang="en-US" sz="2000" b="1" spc="100" dirty="0">
                  <a:solidFill>
                    <a:schemeClr val="accent1"/>
                  </a:solidFill>
                </a:rPr>
                <a:t>文献检索</a:t>
              </a:r>
            </a:p>
          </p:txBody>
        </p:sp>
      </p:grpSp>
      <p:grpSp>
        <p:nvGrpSpPr>
          <p:cNvPr id="49" name="组合 48">
            <a:extLst>
              <a:ext uri="{FF2B5EF4-FFF2-40B4-BE49-F238E27FC236}">
                <a16:creationId xmlns:a16="http://schemas.microsoft.com/office/drawing/2014/main" id="{EDAC82D1-2536-B94B-8FD1-028E0A991638}"/>
              </a:ext>
            </a:extLst>
          </p:cNvPr>
          <p:cNvGrpSpPr/>
          <p:nvPr/>
        </p:nvGrpSpPr>
        <p:grpSpPr>
          <a:xfrm>
            <a:off x="6073127" y="1696743"/>
            <a:ext cx="1169551" cy="611596"/>
            <a:chOff x="670366" y="1688668"/>
            <a:chExt cx="466341" cy="611596"/>
          </a:xfrm>
        </p:grpSpPr>
        <p:sp>
          <p:nvSpPr>
            <p:cNvPr id="50" name="矩形 49">
              <a:extLst>
                <a:ext uri="{FF2B5EF4-FFF2-40B4-BE49-F238E27FC236}">
                  <a16:creationId xmlns:a16="http://schemas.microsoft.com/office/drawing/2014/main" id="{445493A8-E7E8-3247-A22A-B9A9ABDD5D9A}"/>
                </a:ext>
              </a:extLst>
            </p:cNvPr>
            <p:cNvSpPr/>
            <p:nvPr/>
          </p:nvSpPr>
          <p:spPr>
            <a:xfrm>
              <a:off x="678857" y="2197330"/>
              <a:ext cx="354350" cy="1029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zh-CN" altLang="en-US"/>
            </a:p>
          </p:txBody>
        </p:sp>
        <p:sp>
          <p:nvSpPr>
            <p:cNvPr id="51" name="文本框 50">
              <a:extLst>
                <a:ext uri="{FF2B5EF4-FFF2-40B4-BE49-F238E27FC236}">
                  <a16:creationId xmlns:a16="http://schemas.microsoft.com/office/drawing/2014/main" id="{97CD1F7B-5735-C946-9CC8-191DE5C8767A}"/>
                </a:ext>
              </a:extLst>
            </p:cNvPr>
            <p:cNvSpPr txBox="1"/>
            <p:nvPr/>
          </p:nvSpPr>
          <p:spPr>
            <a:xfrm>
              <a:off x="670366" y="1688668"/>
              <a:ext cx="466341" cy="400110"/>
            </a:xfrm>
            <a:prstGeom prst="rect">
              <a:avLst/>
            </a:prstGeom>
            <a:noFill/>
          </p:spPr>
          <p:txBody>
            <a:bodyPr wrap="none" lIns="0" rtlCol="0">
              <a:spAutoFit/>
            </a:bodyPr>
            <a:lstStyle/>
            <a:p>
              <a:pPr eaLnBrk="1"/>
              <a:r>
                <a:rPr lang="zh-CN" altLang="en-US" sz="2000" b="1" spc="100" dirty="0">
                  <a:solidFill>
                    <a:schemeClr val="accent1"/>
                  </a:solidFill>
                </a:rPr>
                <a:t>搜索引擎</a:t>
              </a:r>
            </a:p>
          </p:txBody>
        </p:sp>
      </p:grpSp>
      <p:grpSp>
        <p:nvGrpSpPr>
          <p:cNvPr id="52" name="组合 51">
            <a:extLst>
              <a:ext uri="{FF2B5EF4-FFF2-40B4-BE49-F238E27FC236}">
                <a16:creationId xmlns:a16="http://schemas.microsoft.com/office/drawing/2014/main" id="{FDF37008-50F0-F847-8EB5-3208227BDD6F}"/>
              </a:ext>
            </a:extLst>
          </p:cNvPr>
          <p:cNvGrpSpPr/>
          <p:nvPr/>
        </p:nvGrpSpPr>
        <p:grpSpPr>
          <a:xfrm>
            <a:off x="634854" y="4516556"/>
            <a:ext cx="1169550" cy="611596"/>
            <a:chOff x="670366" y="1688668"/>
            <a:chExt cx="466341" cy="611596"/>
          </a:xfrm>
        </p:grpSpPr>
        <p:sp>
          <p:nvSpPr>
            <p:cNvPr id="53" name="矩形 52">
              <a:extLst>
                <a:ext uri="{FF2B5EF4-FFF2-40B4-BE49-F238E27FC236}">
                  <a16:creationId xmlns:a16="http://schemas.microsoft.com/office/drawing/2014/main" id="{F5071539-AA6C-8A4A-BD26-F1936CD50F17}"/>
                </a:ext>
              </a:extLst>
            </p:cNvPr>
            <p:cNvSpPr/>
            <p:nvPr/>
          </p:nvSpPr>
          <p:spPr>
            <a:xfrm>
              <a:off x="678857" y="2197330"/>
              <a:ext cx="354350" cy="1029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zh-CN" altLang="en-US"/>
            </a:p>
          </p:txBody>
        </p:sp>
        <p:sp>
          <p:nvSpPr>
            <p:cNvPr id="54" name="文本框 53">
              <a:extLst>
                <a:ext uri="{FF2B5EF4-FFF2-40B4-BE49-F238E27FC236}">
                  <a16:creationId xmlns:a16="http://schemas.microsoft.com/office/drawing/2014/main" id="{CE50743B-FA86-024C-957C-6572EA7732CF}"/>
                </a:ext>
              </a:extLst>
            </p:cNvPr>
            <p:cNvSpPr txBox="1"/>
            <p:nvPr/>
          </p:nvSpPr>
          <p:spPr>
            <a:xfrm>
              <a:off x="670366" y="1688668"/>
              <a:ext cx="466341" cy="400110"/>
            </a:xfrm>
            <a:prstGeom prst="rect">
              <a:avLst/>
            </a:prstGeom>
            <a:noFill/>
          </p:spPr>
          <p:txBody>
            <a:bodyPr wrap="none" lIns="0" rtlCol="0">
              <a:spAutoFit/>
            </a:bodyPr>
            <a:lstStyle/>
            <a:p>
              <a:pPr eaLnBrk="1"/>
              <a:r>
                <a:rPr lang="zh-CN" altLang="en-US" sz="2000" b="1" spc="100" dirty="0">
                  <a:solidFill>
                    <a:schemeClr val="accent1"/>
                  </a:solidFill>
                </a:rPr>
                <a:t>自动摘要</a:t>
              </a:r>
            </a:p>
          </p:txBody>
        </p:sp>
      </p:grpSp>
      <p:grpSp>
        <p:nvGrpSpPr>
          <p:cNvPr id="55" name="组合 54">
            <a:extLst>
              <a:ext uri="{FF2B5EF4-FFF2-40B4-BE49-F238E27FC236}">
                <a16:creationId xmlns:a16="http://schemas.microsoft.com/office/drawing/2014/main" id="{24B9E53C-7A2E-7C4C-9CC2-884E2AB72B76}"/>
              </a:ext>
            </a:extLst>
          </p:cNvPr>
          <p:cNvGrpSpPr/>
          <p:nvPr/>
        </p:nvGrpSpPr>
        <p:grpSpPr>
          <a:xfrm>
            <a:off x="634854" y="3115575"/>
            <a:ext cx="1169552" cy="611596"/>
            <a:chOff x="670366" y="1688668"/>
            <a:chExt cx="466341" cy="611596"/>
          </a:xfrm>
        </p:grpSpPr>
        <p:sp>
          <p:nvSpPr>
            <p:cNvPr id="56" name="矩形 55">
              <a:extLst>
                <a:ext uri="{FF2B5EF4-FFF2-40B4-BE49-F238E27FC236}">
                  <a16:creationId xmlns:a16="http://schemas.microsoft.com/office/drawing/2014/main" id="{9E334E90-92DA-AE4A-A16B-EC618A2E19EB}"/>
                </a:ext>
              </a:extLst>
            </p:cNvPr>
            <p:cNvSpPr/>
            <p:nvPr/>
          </p:nvSpPr>
          <p:spPr>
            <a:xfrm>
              <a:off x="678857" y="2197330"/>
              <a:ext cx="354350" cy="1029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zh-CN" altLang="en-US"/>
            </a:p>
          </p:txBody>
        </p:sp>
        <p:sp>
          <p:nvSpPr>
            <p:cNvPr id="57" name="文本框 56">
              <a:extLst>
                <a:ext uri="{FF2B5EF4-FFF2-40B4-BE49-F238E27FC236}">
                  <a16:creationId xmlns:a16="http://schemas.microsoft.com/office/drawing/2014/main" id="{32644128-5ADF-8D42-A6C3-F5077CD68888}"/>
                </a:ext>
              </a:extLst>
            </p:cNvPr>
            <p:cNvSpPr txBox="1"/>
            <p:nvPr/>
          </p:nvSpPr>
          <p:spPr>
            <a:xfrm>
              <a:off x="670366" y="1688668"/>
              <a:ext cx="466341" cy="400110"/>
            </a:xfrm>
            <a:prstGeom prst="rect">
              <a:avLst/>
            </a:prstGeom>
            <a:noFill/>
          </p:spPr>
          <p:txBody>
            <a:bodyPr wrap="none" lIns="0" rtlCol="0">
              <a:spAutoFit/>
            </a:bodyPr>
            <a:lstStyle/>
            <a:p>
              <a:pPr eaLnBrk="1"/>
              <a:r>
                <a:rPr lang="zh-CN" altLang="en-US" sz="2000" b="1" spc="100" dirty="0">
                  <a:solidFill>
                    <a:schemeClr val="accent1"/>
                  </a:solidFill>
                </a:rPr>
                <a:t>文本分类</a:t>
              </a:r>
            </a:p>
          </p:txBody>
        </p:sp>
      </p:grpSp>
      <p:grpSp>
        <p:nvGrpSpPr>
          <p:cNvPr id="58" name="组合 57">
            <a:extLst>
              <a:ext uri="{FF2B5EF4-FFF2-40B4-BE49-F238E27FC236}">
                <a16:creationId xmlns:a16="http://schemas.microsoft.com/office/drawing/2014/main" id="{029986B5-9103-7040-A6F8-A5CDC559B0E2}"/>
              </a:ext>
            </a:extLst>
          </p:cNvPr>
          <p:cNvGrpSpPr/>
          <p:nvPr/>
        </p:nvGrpSpPr>
        <p:grpSpPr>
          <a:xfrm>
            <a:off x="6072109" y="3098773"/>
            <a:ext cx="1169550" cy="611596"/>
            <a:chOff x="670366" y="1688668"/>
            <a:chExt cx="466341" cy="611596"/>
          </a:xfrm>
        </p:grpSpPr>
        <p:sp>
          <p:nvSpPr>
            <p:cNvPr id="59" name="矩形 58">
              <a:extLst>
                <a:ext uri="{FF2B5EF4-FFF2-40B4-BE49-F238E27FC236}">
                  <a16:creationId xmlns:a16="http://schemas.microsoft.com/office/drawing/2014/main" id="{3D8808FC-2E8F-A644-91D8-3C2AEF2FFF49}"/>
                </a:ext>
              </a:extLst>
            </p:cNvPr>
            <p:cNvSpPr/>
            <p:nvPr/>
          </p:nvSpPr>
          <p:spPr>
            <a:xfrm>
              <a:off x="678857" y="2197330"/>
              <a:ext cx="354350" cy="1029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zh-CN" altLang="en-US"/>
            </a:p>
          </p:txBody>
        </p:sp>
        <p:sp>
          <p:nvSpPr>
            <p:cNvPr id="60" name="文本框 59">
              <a:extLst>
                <a:ext uri="{FF2B5EF4-FFF2-40B4-BE49-F238E27FC236}">
                  <a16:creationId xmlns:a16="http://schemas.microsoft.com/office/drawing/2014/main" id="{0AFC52C4-417E-F045-840A-7196E540D9A1}"/>
                </a:ext>
              </a:extLst>
            </p:cNvPr>
            <p:cNvSpPr txBox="1"/>
            <p:nvPr/>
          </p:nvSpPr>
          <p:spPr>
            <a:xfrm>
              <a:off x="670366" y="1688668"/>
              <a:ext cx="466341" cy="400110"/>
            </a:xfrm>
            <a:prstGeom prst="rect">
              <a:avLst/>
            </a:prstGeom>
            <a:noFill/>
          </p:spPr>
          <p:txBody>
            <a:bodyPr wrap="none" lIns="0" rtlCol="0">
              <a:spAutoFit/>
            </a:bodyPr>
            <a:lstStyle/>
            <a:p>
              <a:pPr eaLnBrk="1"/>
              <a:r>
                <a:rPr lang="zh-CN" altLang="en-US" sz="2000" b="1" spc="100" dirty="0">
                  <a:solidFill>
                    <a:schemeClr val="accent1"/>
                  </a:solidFill>
                </a:rPr>
                <a:t>推荐系统</a:t>
              </a:r>
            </a:p>
          </p:txBody>
        </p:sp>
      </p:grpSp>
      <p:grpSp>
        <p:nvGrpSpPr>
          <p:cNvPr id="61" name="组合 60">
            <a:extLst>
              <a:ext uri="{FF2B5EF4-FFF2-40B4-BE49-F238E27FC236}">
                <a16:creationId xmlns:a16="http://schemas.microsoft.com/office/drawing/2014/main" id="{EF87BD6E-7455-D347-AF44-074E659B11CC}"/>
              </a:ext>
            </a:extLst>
          </p:cNvPr>
          <p:cNvGrpSpPr/>
          <p:nvPr/>
        </p:nvGrpSpPr>
        <p:grpSpPr>
          <a:xfrm>
            <a:off x="6093403" y="4516556"/>
            <a:ext cx="909979" cy="611596"/>
            <a:chOff x="670366" y="1688668"/>
            <a:chExt cx="362841" cy="611596"/>
          </a:xfrm>
        </p:grpSpPr>
        <p:sp>
          <p:nvSpPr>
            <p:cNvPr id="62" name="矩形 61">
              <a:extLst>
                <a:ext uri="{FF2B5EF4-FFF2-40B4-BE49-F238E27FC236}">
                  <a16:creationId xmlns:a16="http://schemas.microsoft.com/office/drawing/2014/main" id="{483A8E59-23D2-9046-B03B-6E0E46450C7D}"/>
                </a:ext>
              </a:extLst>
            </p:cNvPr>
            <p:cNvSpPr/>
            <p:nvPr/>
          </p:nvSpPr>
          <p:spPr>
            <a:xfrm>
              <a:off x="678857" y="2197330"/>
              <a:ext cx="354350" cy="1029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zh-CN" altLang="en-US"/>
            </a:p>
          </p:txBody>
        </p:sp>
        <p:sp>
          <p:nvSpPr>
            <p:cNvPr id="63" name="文本框 62">
              <a:extLst>
                <a:ext uri="{FF2B5EF4-FFF2-40B4-BE49-F238E27FC236}">
                  <a16:creationId xmlns:a16="http://schemas.microsoft.com/office/drawing/2014/main" id="{E0CAD282-8EAF-574A-9827-34428C4E36ED}"/>
                </a:ext>
              </a:extLst>
            </p:cNvPr>
            <p:cNvSpPr txBox="1"/>
            <p:nvPr/>
          </p:nvSpPr>
          <p:spPr>
            <a:xfrm>
              <a:off x="670366" y="1688668"/>
              <a:ext cx="243909" cy="400110"/>
            </a:xfrm>
            <a:prstGeom prst="rect">
              <a:avLst/>
            </a:prstGeom>
            <a:noFill/>
          </p:spPr>
          <p:txBody>
            <a:bodyPr wrap="none" lIns="0" rtlCol="0">
              <a:spAutoFit/>
            </a:bodyPr>
            <a:lstStyle/>
            <a:p>
              <a:pPr eaLnBrk="1"/>
              <a:r>
                <a:rPr lang="en-US" altLang="zh-CN" sz="2000" b="1" spc="100" dirty="0">
                  <a:solidFill>
                    <a:schemeClr val="accent1"/>
                  </a:solidFill>
                </a:rPr>
                <a:t>……</a:t>
              </a:r>
              <a:endParaRPr lang="zh-CN" altLang="en-US" sz="2000" b="1" spc="100" dirty="0">
                <a:solidFill>
                  <a:schemeClr val="accent1"/>
                </a:solidFill>
              </a:endParaRPr>
            </a:p>
          </p:txBody>
        </p:sp>
      </p:grpSp>
    </p:spTree>
    <p:extLst>
      <p:ext uri="{BB962C8B-B14F-4D97-AF65-F5344CB8AC3E}">
        <p14:creationId xmlns:p14="http://schemas.microsoft.com/office/powerpoint/2010/main" val="2952699499"/>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3027517" y="3960352"/>
            <a:ext cx="7206111" cy="782043"/>
            <a:chOff x="5181690" y="2820871"/>
            <a:chExt cx="5076187" cy="550893"/>
          </a:xfrm>
        </p:grpSpPr>
        <p:sp>
          <p:nvSpPr>
            <p:cNvPr id="4" name="椭圆 3">
              <a:extLst>
                <a:ext uri="{FF2B5EF4-FFF2-40B4-BE49-F238E27FC236}">
                  <a16:creationId xmlns:a16="http://schemas.microsoft.com/office/drawing/2014/main" id="{4E038620-75A5-4520-8E25-F9C7B2B6904E}"/>
                </a:ext>
              </a:extLst>
            </p:cNvPr>
            <p:cNvSpPr/>
            <p:nvPr/>
          </p:nvSpPr>
          <p:spPr>
            <a:xfrm>
              <a:off x="5181690" y="2820871"/>
              <a:ext cx="550893"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latin typeface="Century Gothic" panose="020B0502020202020204" pitchFamily="34" charset="0"/>
                </a:rPr>
                <a:t>2</a:t>
              </a:r>
              <a:endParaRPr lang="zh-CN" altLang="en-US" sz="4400" dirty="0">
                <a:latin typeface="Century Gothic" panose="020B0502020202020204" pitchFamily="34" charset="0"/>
              </a:endParaRPr>
            </a:p>
          </p:txBody>
        </p:sp>
        <p:sp>
          <p:nvSpPr>
            <p:cNvPr id="8" name="文本框 7">
              <a:extLst>
                <a:ext uri="{FF2B5EF4-FFF2-40B4-BE49-F238E27FC236}">
                  <a16:creationId xmlns:a16="http://schemas.microsoft.com/office/drawing/2014/main" id="{7B507C22-58B8-463E-AFBC-7B1028DAA2A5}"/>
                </a:ext>
              </a:extLst>
            </p:cNvPr>
            <p:cNvSpPr txBox="1"/>
            <p:nvPr/>
          </p:nvSpPr>
          <p:spPr>
            <a:xfrm>
              <a:off x="5988603" y="2888229"/>
              <a:ext cx="4269274" cy="390252"/>
            </a:xfrm>
            <a:prstGeom prst="rect">
              <a:avLst/>
            </a:prstGeom>
            <a:noFill/>
          </p:spPr>
          <p:txBody>
            <a:bodyPr wrap="square" lIns="0" tIns="0" rIns="0" bIns="0" rtlCol="0">
              <a:spAutoFit/>
            </a:bodyPr>
            <a:lstStyle/>
            <a:p>
              <a:r>
                <a:rPr lang="zh-CN" altLang="en-US" sz="3600" b="1" spc="300">
                  <a:latin typeface="+mj-ea"/>
                </a:rPr>
                <a:t>关键词提取基本原理</a:t>
              </a:r>
              <a:endParaRPr lang="zh-CN" altLang="en-US" sz="3600" b="1" spc="300" dirty="0">
                <a:latin typeface="+mj-ea"/>
              </a:endParaRPr>
            </a:p>
          </p:txBody>
        </p:sp>
      </p:grpSp>
    </p:spTree>
    <p:extLst>
      <p:ext uri="{BB962C8B-B14F-4D97-AF65-F5344CB8AC3E}">
        <p14:creationId xmlns:p14="http://schemas.microsoft.com/office/powerpoint/2010/main" val="2475814653"/>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a:t>主要分类</a:t>
            </a:r>
            <a:endParaRPr lang="zh-CN" altLang="en-US" dirty="0"/>
          </a:p>
        </p:txBody>
      </p:sp>
      <p:sp>
        <p:nvSpPr>
          <p:cNvPr id="92" name="文本框 91"/>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2</a:t>
            </a:r>
            <a:endParaRPr lang="zh-CN" altLang="en-US" sz="3600" b="1" dirty="0">
              <a:solidFill>
                <a:schemeClr val="bg1"/>
              </a:solidFill>
            </a:endParaRPr>
          </a:p>
        </p:txBody>
      </p:sp>
      <p:sp>
        <p:nvSpPr>
          <p:cNvPr id="2" name="文本框 1">
            <a:extLst>
              <a:ext uri="{FF2B5EF4-FFF2-40B4-BE49-F238E27FC236}">
                <a16:creationId xmlns:a16="http://schemas.microsoft.com/office/drawing/2014/main" id="{10F00604-F5B7-44D2-B6C2-F03D4B5239D0}"/>
              </a:ext>
            </a:extLst>
          </p:cNvPr>
          <p:cNvSpPr txBox="1"/>
          <p:nvPr/>
        </p:nvSpPr>
        <p:spPr>
          <a:xfrm>
            <a:off x="842251" y="1036744"/>
            <a:ext cx="10865335" cy="4755148"/>
          </a:xfrm>
          <a:prstGeom prst="rect">
            <a:avLst/>
          </a:prstGeom>
          <a:noFill/>
        </p:spPr>
        <p:txBody>
          <a:bodyPr wrap="square" rtlCol="0">
            <a:spAutoFit/>
          </a:bodyPr>
          <a:lstStyle/>
          <a:p>
            <a:pPr marL="342900" indent="-342900">
              <a:buClr>
                <a:srgbClr val="126C48"/>
              </a:buClr>
              <a:buSzPct val="80000"/>
              <a:buFont typeface="Wingdings" panose="05000000000000000000" pitchFamily="2" charset="2"/>
              <a:buChar char="l"/>
            </a:pPr>
            <a:r>
              <a:rPr lang="zh-CN" altLang="en-US" sz="2000" dirty="0">
                <a:latin typeface="+mn-ea"/>
              </a:rPr>
              <a:t>关于文本的关键词提取方法分为</a:t>
            </a:r>
            <a:r>
              <a:rPr lang="zh-CN" altLang="en-US" sz="2000" b="1" dirty="0">
                <a:latin typeface="+mn-ea"/>
              </a:rPr>
              <a:t>有监督</a:t>
            </a:r>
            <a:r>
              <a:rPr lang="zh-CN" altLang="en-US" sz="2000" dirty="0">
                <a:latin typeface="+mn-ea"/>
              </a:rPr>
              <a:t>、</a:t>
            </a:r>
            <a:r>
              <a:rPr lang="zh-CN" altLang="en-US" sz="2000" b="1" dirty="0">
                <a:latin typeface="+mn-ea"/>
              </a:rPr>
              <a:t>半监督</a:t>
            </a:r>
            <a:r>
              <a:rPr lang="zh-CN" altLang="en-US" sz="2000" dirty="0">
                <a:latin typeface="+mn-ea"/>
              </a:rPr>
              <a:t>和</a:t>
            </a:r>
            <a:r>
              <a:rPr lang="zh-CN" altLang="en-US" sz="2000" b="1" dirty="0">
                <a:latin typeface="+mn-ea"/>
              </a:rPr>
              <a:t>无监督</a:t>
            </a:r>
            <a:r>
              <a:rPr lang="zh-CN" altLang="en-US" sz="2000" dirty="0">
                <a:latin typeface="+mn-ea"/>
              </a:rPr>
              <a:t>三种：</a:t>
            </a:r>
            <a:endParaRPr lang="en-US" altLang="zh-CN" sz="2000" dirty="0">
              <a:latin typeface="+mn-ea"/>
            </a:endParaRPr>
          </a:p>
          <a:p>
            <a:pPr algn="just">
              <a:lnSpc>
                <a:spcPct val="150000"/>
              </a:lnSpc>
            </a:pPr>
            <a:r>
              <a:rPr lang="en-US" altLang="zh-CN" sz="1800" kern="100" dirty="0">
                <a:effectLst/>
                <a:latin typeface="+mn-ea"/>
                <a:cs typeface="宋体" panose="02010600030101010101" pitchFamily="2" charset="-122"/>
              </a:rPr>
              <a:t>1</a:t>
            </a:r>
            <a:r>
              <a:rPr lang="zh-CN" altLang="zh-CN" sz="1800" kern="100" dirty="0">
                <a:effectLst/>
                <a:latin typeface="+mn-ea"/>
                <a:cs typeface="宋体" panose="02010600030101010101" pitchFamily="2" charset="-122"/>
              </a:rPr>
              <a:t>）有监督</a:t>
            </a:r>
            <a:endParaRPr lang="en-US" altLang="zh-CN" kern="100" dirty="0">
              <a:latin typeface="+mn-ea"/>
              <a:cs typeface="Times New Roman" panose="02020603050405020304" pitchFamily="18" charset="0"/>
            </a:endParaRPr>
          </a:p>
          <a:p>
            <a:pPr algn="just">
              <a:lnSpc>
                <a:spcPct val="150000"/>
              </a:lnSpc>
            </a:pPr>
            <a:r>
              <a:rPr lang="en-US" altLang="zh-CN" sz="1800" kern="100" dirty="0">
                <a:effectLst/>
                <a:latin typeface="+mn-ea"/>
                <a:cs typeface="Times New Roman" panose="02020603050405020304" pitchFamily="18" charset="0"/>
              </a:rPr>
              <a:t>         </a:t>
            </a:r>
            <a:r>
              <a:rPr lang="zh-CN" altLang="zh-CN" sz="1800" kern="100" dirty="0">
                <a:effectLst/>
                <a:latin typeface="+mn-ea"/>
                <a:cs typeface="宋体" panose="02010600030101010101" pitchFamily="2" charset="-122"/>
              </a:rPr>
              <a:t>有监督方法主要是通过</a:t>
            </a:r>
            <a:r>
              <a:rPr lang="zh-CN" altLang="zh-CN" sz="1800" b="1" kern="100" dirty="0">
                <a:effectLst/>
                <a:latin typeface="+mn-ea"/>
                <a:cs typeface="宋体" panose="02010600030101010101" pitchFamily="2" charset="-122"/>
              </a:rPr>
              <a:t>分类</a:t>
            </a:r>
            <a:r>
              <a:rPr lang="zh-CN" altLang="zh-CN" sz="1800" kern="100" dirty="0">
                <a:effectLst/>
                <a:latin typeface="+mn-ea"/>
                <a:cs typeface="宋体" panose="02010600030101010101" pitchFamily="2" charset="-122"/>
              </a:rPr>
              <a:t>的方式进行，即判断文档中的词是或者不是关键词，</a:t>
            </a:r>
            <a:r>
              <a:rPr lang="zh-CN" altLang="en-US" sz="1800" kern="100" dirty="0">
                <a:effectLst/>
                <a:latin typeface="+mn-ea"/>
                <a:cs typeface="宋体" panose="02010600030101010101" pitchFamily="2" charset="-122"/>
              </a:rPr>
              <a:t>需要人工标注的训练语料，</a:t>
            </a:r>
            <a:r>
              <a:rPr lang="zh-CN" altLang="zh-CN" sz="1800" kern="100" dirty="0">
                <a:effectLst/>
                <a:latin typeface="+mn-ea"/>
                <a:cs typeface="宋体" panose="02010600030101010101" pitchFamily="2" charset="-122"/>
              </a:rPr>
              <a:t>训练关键词抽取</a:t>
            </a:r>
            <a:r>
              <a:rPr lang="zh-CN" altLang="zh-CN" sz="1800" b="1" kern="100" dirty="0">
                <a:effectLst/>
                <a:latin typeface="+mn-ea"/>
                <a:cs typeface="宋体" panose="02010600030101010101" pitchFamily="2" charset="-122"/>
              </a:rPr>
              <a:t>分类器</a:t>
            </a:r>
            <a:r>
              <a:rPr lang="zh-CN" altLang="zh-CN" sz="1800" kern="100" dirty="0">
                <a:effectLst/>
                <a:latin typeface="+mn-ea"/>
                <a:cs typeface="宋体" panose="02010600030101010101" pitchFamily="2" charset="-122"/>
              </a:rPr>
              <a:t>。当新来一篇文档时，利用训练好的分类器，对各个候选词进行分类</a:t>
            </a:r>
            <a:r>
              <a:rPr lang="zh-CN" altLang="en-US" sz="1800" kern="100" dirty="0">
                <a:effectLst/>
                <a:latin typeface="+mn-ea"/>
                <a:cs typeface="宋体" panose="02010600030101010101" pitchFamily="2" charset="-122"/>
              </a:rPr>
              <a:t>。</a:t>
            </a:r>
            <a:endParaRPr lang="zh-CN" altLang="zh-CN" sz="1800" kern="100" dirty="0">
              <a:effectLst/>
              <a:latin typeface="+mn-ea"/>
              <a:cs typeface="Times New Roman" panose="02020603050405020304" pitchFamily="18" charset="0"/>
            </a:endParaRPr>
          </a:p>
          <a:p>
            <a:pPr algn="just">
              <a:lnSpc>
                <a:spcPct val="150000"/>
              </a:lnSpc>
            </a:pPr>
            <a:r>
              <a:rPr lang="en-US" altLang="zh-CN" sz="1800" kern="100" dirty="0">
                <a:effectLst/>
                <a:latin typeface="+mn-ea"/>
                <a:cs typeface="宋体" panose="02010600030101010101" pitchFamily="2" charset="-122"/>
              </a:rPr>
              <a:t>2</a:t>
            </a:r>
            <a:r>
              <a:rPr lang="zh-CN" altLang="zh-CN" sz="1800" kern="100" dirty="0">
                <a:effectLst/>
                <a:latin typeface="+mn-ea"/>
                <a:cs typeface="宋体" panose="02010600030101010101" pitchFamily="2" charset="-122"/>
              </a:rPr>
              <a:t>）半监督</a:t>
            </a:r>
            <a:endParaRPr lang="zh-CN" altLang="zh-CN" sz="1800" kern="100" dirty="0">
              <a:effectLst/>
              <a:latin typeface="+mn-ea"/>
              <a:cs typeface="Times New Roman" panose="02020603050405020304" pitchFamily="18" charset="0"/>
            </a:endParaRPr>
          </a:p>
          <a:p>
            <a:pPr algn="just">
              <a:lnSpc>
                <a:spcPct val="150000"/>
              </a:lnSpc>
            </a:pPr>
            <a:r>
              <a:rPr lang="en-US" altLang="zh-CN" sz="1800" kern="100" dirty="0">
                <a:effectLst/>
                <a:latin typeface="+mn-ea"/>
                <a:cs typeface="宋体" panose="02010600030101010101" pitchFamily="2" charset="-122"/>
              </a:rPr>
              <a:t>3</a:t>
            </a:r>
            <a:r>
              <a:rPr lang="zh-CN" altLang="zh-CN" sz="1800" kern="100" dirty="0">
                <a:effectLst/>
                <a:latin typeface="+mn-ea"/>
                <a:cs typeface="宋体" panose="02010600030101010101" pitchFamily="2" charset="-122"/>
              </a:rPr>
              <a:t>）无监督</a:t>
            </a:r>
            <a:endParaRPr lang="zh-CN" altLang="zh-CN" sz="1800" kern="100" dirty="0">
              <a:effectLst/>
              <a:latin typeface="+mn-ea"/>
              <a:cs typeface="Times New Roman" panose="02020603050405020304" pitchFamily="18" charset="0"/>
            </a:endParaRPr>
          </a:p>
          <a:p>
            <a:pPr indent="266700" algn="just">
              <a:lnSpc>
                <a:spcPct val="150000"/>
              </a:lnSpc>
            </a:pPr>
            <a:r>
              <a:rPr lang="en-US" altLang="zh-CN" sz="1800" kern="100" dirty="0">
                <a:effectLst/>
                <a:latin typeface="+mn-ea"/>
                <a:cs typeface="宋体" panose="02010600030101010101" pitchFamily="2" charset="-122"/>
              </a:rPr>
              <a:t>    </a:t>
            </a:r>
            <a:r>
              <a:rPr lang="zh-CN" altLang="zh-CN" sz="1800" kern="100" dirty="0">
                <a:effectLst/>
                <a:latin typeface="+mn-ea"/>
                <a:cs typeface="宋体" panose="02010600030101010101" pitchFamily="2" charset="-122"/>
              </a:rPr>
              <a:t>利用文本语言特点发现其中比较重要的词作为关键词，进行关键词抽取。目前比较常用的关键词提取算法都是基于无监督算法。</a:t>
            </a:r>
            <a:endParaRPr lang="zh-CN" altLang="zh-CN" sz="1800" kern="100" dirty="0">
              <a:effectLst/>
              <a:latin typeface="+mn-ea"/>
              <a:cs typeface="Times New Roman" panose="02020603050405020304" pitchFamily="18" charset="0"/>
            </a:endParaRPr>
          </a:p>
          <a:p>
            <a:pPr indent="266700" algn="just">
              <a:lnSpc>
                <a:spcPct val="150000"/>
              </a:lnSpc>
            </a:pPr>
            <a:r>
              <a:rPr lang="zh-CN" altLang="zh-CN" sz="1800" kern="100" dirty="0">
                <a:effectLst/>
                <a:latin typeface="+mn-ea"/>
                <a:cs typeface="宋体" panose="02010600030101010101" pitchFamily="2" charset="-122"/>
              </a:rPr>
              <a:t>目前无监督关键词提取方法主要有三类：</a:t>
            </a:r>
            <a:r>
              <a:rPr lang="zh-CN" altLang="zh-CN" sz="1800" b="1" kern="100" dirty="0">
                <a:effectLst/>
                <a:latin typeface="+mn-ea"/>
                <a:cs typeface="宋体" panose="02010600030101010101" pitchFamily="2" charset="-122"/>
              </a:rPr>
              <a:t>基于统计特征的关键词</a:t>
            </a:r>
            <a:r>
              <a:rPr lang="zh-CN" altLang="zh-CN" sz="1800" b="1" kern="100">
                <a:effectLst/>
                <a:latin typeface="+mn-ea"/>
                <a:cs typeface="宋体" panose="02010600030101010101" pitchFamily="2" charset="-122"/>
              </a:rPr>
              <a:t>提取（</a:t>
            </a:r>
            <a:r>
              <a:rPr lang="en-US" altLang="zh-CN" sz="1800" b="1" kern="100">
                <a:effectLst/>
                <a:latin typeface="+mn-ea"/>
                <a:cs typeface="宋体" panose="02010600030101010101" pitchFamily="2" charset="-122"/>
              </a:rPr>
              <a:t>TF-IDF</a:t>
            </a:r>
            <a:r>
              <a:rPr lang="zh-CN" altLang="zh-CN" sz="1800" b="1" kern="100" dirty="0">
                <a:effectLst/>
                <a:latin typeface="+mn-ea"/>
                <a:cs typeface="宋体" panose="02010600030101010101" pitchFamily="2" charset="-122"/>
              </a:rPr>
              <a:t>）；基于词图模型的关键词提取</a:t>
            </a:r>
            <a:r>
              <a:rPr lang="en-US" altLang="zh-CN" sz="1800" b="1" kern="100" dirty="0">
                <a:effectLst/>
                <a:latin typeface="+mn-ea"/>
                <a:cs typeface="宋体" panose="02010600030101010101" pitchFamily="2" charset="-122"/>
              </a:rPr>
              <a:t>(</a:t>
            </a:r>
            <a:r>
              <a:rPr lang="en-US" altLang="zh-CN" sz="1800" b="1" kern="100" dirty="0" err="1">
                <a:effectLst/>
                <a:latin typeface="+mn-ea"/>
                <a:cs typeface="宋体" panose="02010600030101010101" pitchFamily="2" charset="-122"/>
              </a:rPr>
              <a:t>PageRank,TextRank</a:t>
            </a:r>
            <a:r>
              <a:rPr lang="en-US" altLang="zh-CN" sz="1800" b="1" kern="100" dirty="0">
                <a:effectLst/>
                <a:latin typeface="+mn-ea"/>
                <a:cs typeface="宋体" panose="02010600030101010101" pitchFamily="2" charset="-122"/>
              </a:rPr>
              <a:t>)</a:t>
            </a:r>
            <a:r>
              <a:rPr lang="zh-CN" altLang="zh-CN" sz="1800" b="1" kern="100" dirty="0">
                <a:effectLst/>
                <a:latin typeface="+mn-ea"/>
                <a:cs typeface="宋体" panose="02010600030101010101" pitchFamily="2" charset="-122"/>
              </a:rPr>
              <a:t>；基于主题模型的关键词提取</a:t>
            </a:r>
            <a:r>
              <a:rPr lang="en-US" altLang="zh-CN" sz="1800" b="1" kern="100" dirty="0">
                <a:effectLst/>
                <a:latin typeface="+mn-ea"/>
                <a:cs typeface="宋体" panose="02010600030101010101" pitchFamily="2" charset="-122"/>
              </a:rPr>
              <a:t>(LDA)</a:t>
            </a:r>
            <a:r>
              <a:rPr lang="zh-CN" altLang="zh-CN" sz="1800" kern="100" dirty="0">
                <a:effectLst/>
                <a:latin typeface="+mn-ea"/>
                <a:cs typeface="宋体" panose="02010600030101010101" pitchFamily="2" charset="-122"/>
              </a:rPr>
              <a:t>。</a:t>
            </a:r>
            <a:endParaRPr lang="zh-CN" altLang="zh-CN" sz="1800" kern="100" dirty="0">
              <a:effectLst/>
              <a:latin typeface="+mn-ea"/>
              <a:cs typeface="Times New Roman" panose="02020603050405020304" pitchFamily="18" charset="0"/>
            </a:endParaRPr>
          </a:p>
          <a:p>
            <a:endParaRPr lang="en-US" altLang="zh-CN" sz="2000" dirty="0">
              <a:latin typeface="+mn-ea"/>
            </a:endParaRPr>
          </a:p>
          <a:p>
            <a:pPr marL="342900" indent="-342900">
              <a:buClr>
                <a:srgbClr val="126C48"/>
              </a:buClr>
              <a:buSzPct val="80000"/>
              <a:buFont typeface="Wingdings" panose="05000000000000000000" pitchFamily="2" charset="2"/>
              <a:buChar char="l"/>
            </a:pPr>
            <a:endParaRPr lang="en-US" altLang="zh-CN" sz="2000" dirty="0">
              <a:latin typeface="+mn-ea"/>
            </a:endParaRPr>
          </a:p>
        </p:txBody>
      </p:sp>
    </p:spTree>
    <p:extLst>
      <p:ext uri="{BB962C8B-B14F-4D97-AF65-F5344CB8AC3E}">
        <p14:creationId xmlns:p14="http://schemas.microsoft.com/office/powerpoint/2010/main" val="2882884078"/>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a:t>基本流程</a:t>
            </a:r>
            <a:endParaRPr lang="zh-CN" altLang="en-US" dirty="0"/>
          </a:p>
        </p:txBody>
      </p:sp>
      <p:sp>
        <p:nvSpPr>
          <p:cNvPr id="92" name="文本框 91"/>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2</a:t>
            </a:r>
            <a:endParaRPr lang="zh-CN" altLang="en-US" sz="3600" b="1" dirty="0">
              <a:solidFill>
                <a:schemeClr val="bg1"/>
              </a:solidFill>
            </a:endParaRPr>
          </a:p>
        </p:txBody>
      </p:sp>
      <p:sp>
        <p:nvSpPr>
          <p:cNvPr id="7" name="文本框 6">
            <a:extLst>
              <a:ext uri="{FF2B5EF4-FFF2-40B4-BE49-F238E27FC236}">
                <a16:creationId xmlns:a16="http://schemas.microsoft.com/office/drawing/2014/main" id="{6B255D6D-2E0A-4B1E-B5D1-1A908AA1AC99}"/>
              </a:ext>
            </a:extLst>
          </p:cNvPr>
          <p:cNvSpPr txBox="1"/>
          <p:nvPr/>
        </p:nvSpPr>
        <p:spPr>
          <a:xfrm>
            <a:off x="4545378" y="3879334"/>
            <a:ext cx="6098720" cy="369332"/>
          </a:xfrm>
          <a:prstGeom prst="rect">
            <a:avLst/>
          </a:prstGeom>
          <a:noFill/>
        </p:spPr>
        <p:txBody>
          <a:bodyPr wrap="square">
            <a:spAutoFit/>
          </a:bodyPr>
          <a:lstStyle/>
          <a:p>
            <a:r>
              <a:rPr lang="zh-CN" altLang="zh-CN" sz="1800" kern="100">
                <a:effectLst/>
                <a:latin typeface="黑体" panose="02010609060101010101" pitchFamily="49" charset="-122"/>
                <a:ea typeface="黑体" panose="02010609060101010101" pitchFamily="49" charset="-122"/>
                <a:cs typeface="宋体" panose="02010600030101010101" pitchFamily="2" charset="-122"/>
              </a:rPr>
              <a:t>无监督文本关键词抽取流程图</a:t>
            </a:r>
            <a:endParaRPr lang="zh-CN" altLang="en-US">
              <a:latin typeface="黑体" panose="02010609060101010101" pitchFamily="49" charset="-122"/>
              <a:ea typeface="黑体" panose="02010609060101010101" pitchFamily="49" charset="-122"/>
            </a:endParaRPr>
          </a:p>
        </p:txBody>
      </p:sp>
      <p:pic>
        <p:nvPicPr>
          <p:cNvPr id="8" name="图片 7">
            <a:extLst>
              <a:ext uri="{FF2B5EF4-FFF2-40B4-BE49-F238E27FC236}">
                <a16:creationId xmlns:a16="http://schemas.microsoft.com/office/drawing/2014/main" id="{464AFB38-573F-48C1-8C37-E33B8C5513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4757" y="1556479"/>
            <a:ext cx="11282486" cy="2507521"/>
          </a:xfrm>
          <a:prstGeom prst="rect">
            <a:avLst/>
          </a:prstGeom>
          <a:noFill/>
          <a:ln>
            <a:noFill/>
          </a:ln>
        </p:spPr>
      </p:pic>
    </p:spTree>
    <p:extLst>
      <p:ext uri="{BB962C8B-B14F-4D97-AF65-F5344CB8AC3E}">
        <p14:creationId xmlns:p14="http://schemas.microsoft.com/office/powerpoint/2010/main" val="866402997"/>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a:t>基本原理与算法</a:t>
            </a:r>
            <a:endParaRPr lang="zh-CN" altLang="en-US" dirty="0"/>
          </a:p>
        </p:txBody>
      </p:sp>
      <p:sp>
        <p:nvSpPr>
          <p:cNvPr id="92" name="文本框 91"/>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2</a:t>
            </a:r>
            <a:endParaRPr lang="zh-CN" altLang="en-US" sz="3600" b="1" dirty="0">
              <a:solidFill>
                <a:schemeClr val="bg1"/>
              </a:solidFill>
            </a:endParaRPr>
          </a:p>
        </p:txBody>
      </p:sp>
      <p:sp>
        <p:nvSpPr>
          <p:cNvPr id="8" name="文本框 7">
            <a:extLst>
              <a:ext uri="{FF2B5EF4-FFF2-40B4-BE49-F238E27FC236}">
                <a16:creationId xmlns:a16="http://schemas.microsoft.com/office/drawing/2014/main" id="{EE06BB7D-D9DB-4067-9D95-A73CFA6B6CF3}"/>
              </a:ext>
            </a:extLst>
          </p:cNvPr>
          <p:cNvSpPr txBox="1"/>
          <p:nvPr/>
        </p:nvSpPr>
        <p:spPr>
          <a:xfrm>
            <a:off x="944406" y="1022564"/>
            <a:ext cx="10391251" cy="1295163"/>
          </a:xfrm>
          <a:prstGeom prst="rect">
            <a:avLst/>
          </a:prstGeom>
          <a:noFill/>
        </p:spPr>
        <p:txBody>
          <a:bodyPr wrap="square">
            <a:spAutoFit/>
          </a:bodyPr>
          <a:lstStyle/>
          <a:p>
            <a:pPr>
              <a:lnSpc>
                <a:spcPct val="150000"/>
              </a:lnSpc>
            </a:pPr>
            <a:r>
              <a:rPr lang="en-US" altLang="zh-CN" sz="1800" kern="100">
                <a:effectLst/>
                <a:ea typeface="宋体" panose="02010600030101010101" pitchFamily="2" charset="-122"/>
                <a:cs typeface="宋体" panose="02010600030101010101" pitchFamily="2" charset="-122"/>
              </a:rPr>
              <a:t>      </a:t>
            </a:r>
            <a:r>
              <a:rPr lang="zh-CN" altLang="zh-CN" sz="1800" kern="100">
                <a:effectLst/>
                <a:ea typeface="等线" panose="02010600030101010101" pitchFamily="2" charset="-122"/>
                <a:cs typeface="宋体" panose="02010600030101010101" pitchFamily="2" charset="-122"/>
              </a:rPr>
              <a:t>关键词抽取存在两个基本的问题，第一个即什么是“关键词”，</a:t>
            </a:r>
            <a:r>
              <a:rPr lang="zh-CN" altLang="zh-CN" sz="1800" b="1" kern="100">
                <a:effectLst/>
                <a:ea typeface="等线" panose="02010600030101010101" pitchFamily="2" charset="-122"/>
                <a:cs typeface="宋体" panose="02010600030101010101" pitchFamily="2" charset="-122"/>
              </a:rPr>
              <a:t>如何定量分析文本中词或词序列的</a:t>
            </a:r>
            <a:r>
              <a:rPr lang="en-US" altLang="zh-CN" sz="1800" b="1" kern="100">
                <a:effectLst/>
                <a:ea typeface="等线" panose="02010600030101010101" pitchFamily="2" charset="-122"/>
                <a:cs typeface="宋体" panose="02010600030101010101" pitchFamily="2" charset="-122"/>
              </a:rPr>
              <a:t>“</a:t>
            </a:r>
            <a:r>
              <a:rPr lang="zh-CN" altLang="zh-CN" sz="1800" b="1" kern="100">
                <a:effectLst/>
                <a:ea typeface="等线" panose="02010600030101010101" pitchFamily="2" charset="-122"/>
                <a:cs typeface="宋体" panose="02010600030101010101" pitchFamily="2" charset="-122"/>
              </a:rPr>
              <a:t>关键</a:t>
            </a:r>
            <a:r>
              <a:rPr lang="en-US" altLang="zh-CN" sz="1800" b="1" kern="100">
                <a:effectLst/>
                <a:ea typeface="等线" panose="02010600030101010101" pitchFamily="2" charset="-122"/>
                <a:cs typeface="宋体" panose="02010600030101010101" pitchFamily="2" charset="-122"/>
              </a:rPr>
              <a:t>"</a:t>
            </a:r>
            <a:r>
              <a:rPr lang="zh-CN" altLang="zh-CN" sz="1800" b="1" kern="100">
                <a:effectLst/>
                <a:ea typeface="等线" panose="02010600030101010101" pitchFamily="2" charset="-122"/>
                <a:cs typeface="宋体" panose="02010600030101010101" pitchFamily="2" charset="-122"/>
              </a:rPr>
              <a:t>特性</a:t>
            </a:r>
            <a:r>
              <a:rPr lang="zh-CN" altLang="zh-CN" sz="1800" kern="100">
                <a:effectLst/>
                <a:ea typeface="等线" panose="02010600030101010101" pitchFamily="2" charset="-122"/>
                <a:cs typeface="宋体" panose="02010600030101010101" pitchFamily="2" charset="-122"/>
              </a:rPr>
              <a:t>是关键词抽取技术中一个重要的问题。</a:t>
            </a:r>
            <a:endParaRPr lang="en-US" altLang="zh-CN" sz="1800" kern="100">
              <a:effectLst/>
              <a:ea typeface="等线" panose="02010600030101010101" pitchFamily="2" charset="-122"/>
              <a:cs typeface="宋体" panose="02010600030101010101" pitchFamily="2" charset="-122"/>
            </a:endParaRPr>
          </a:p>
          <a:p>
            <a:pPr>
              <a:lnSpc>
                <a:spcPct val="150000"/>
              </a:lnSpc>
            </a:pPr>
            <a:r>
              <a:rPr lang="en-US" altLang="zh-CN" sz="1800" kern="100">
                <a:effectLst/>
                <a:ea typeface="等线" panose="02010600030101010101" pitchFamily="2" charset="-122"/>
                <a:cs typeface="宋体" panose="02010600030101010101" pitchFamily="2" charset="-122"/>
              </a:rPr>
              <a:t>      </a:t>
            </a:r>
            <a:r>
              <a:rPr lang="zh-CN" altLang="zh-CN" sz="1800" kern="100">
                <a:effectLst/>
                <a:ea typeface="等线" panose="02010600030101010101" pitchFamily="2" charset="-122"/>
                <a:cs typeface="宋体" panose="02010600030101010101" pitchFamily="2" charset="-122"/>
              </a:rPr>
              <a:t>目前主流关键词抽取算法可划分为如下三类：</a:t>
            </a:r>
            <a:endParaRPr lang="zh-CN" altLang="zh-CN" sz="1800" kern="100">
              <a:effectLst/>
              <a:ea typeface="等线" panose="02010600030101010101" pitchFamily="2" charset="-122"/>
              <a:cs typeface="Times New Roman" panose="02020603050405020304" pitchFamily="18" charset="0"/>
            </a:endParaRPr>
          </a:p>
        </p:txBody>
      </p:sp>
      <p:pic>
        <p:nvPicPr>
          <p:cNvPr id="6" name="图片 5">
            <a:extLst>
              <a:ext uri="{FF2B5EF4-FFF2-40B4-BE49-F238E27FC236}">
                <a16:creationId xmlns:a16="http://schemas.microsoft.com/office/drawing/2014/main" id="{0E6F56AC-406A-4687-A21C-C67552A74995}"/>
              </a:ext>
            </a:extLst>
          </p:cNvPr>
          <p:cNvPicPr>
            <a:picLocks noChangeAspect="1"/>
          </p:cNvPicPr>
          <p:nvPr/>
        </p:nvPicPr>
        <p:blipFill>
          <a:blip r:embed="rId3"/>
          <a:stretch>
            <a:fillRect/>
          </a:stretch>
        </p:blipFill>
        <p:spPr>
          <a:xfrm>
            <a:off x="1327150" y="2475331"/>
            <a:ext cx="9484747" cy="3568878"/>
          </a:xfrm>
          <a:prstGeom prst="rect">
            <a:avLst/>
          </a:prstGeom>
        </p:spPr>
      </p:pic>
    </p:spTree>
    <p:extLst>
      <p:ext uri="{BB962C8B-B14F-4D97-AF65-F5344CB8AC3E}">
        <p14:creationId xmlns:p14="http://schemas.microsoft.com/office/powerpoint/2010/main" val="330399105"/>
      </p:ext>
    </p:extLst>
  </p:cSld>
  <p:clrMapOvr>
    <a:masterClrMapping/>
  </p:clrMapOvr>
  <p:transition spd="med">
    <p:pull/>
  </p:transition>
</p:sld>
</file>

<file path=ppt/tags/tag1.xml><?xml version="1.0" encoding="utf-8"?>
<p:tagLst xmlns:a="http://schemas.openxmlformats.org/drawingml/2006/main" xmlns:r="http://schemas.openxmlformats.org/officeDocument/2006/relationships" xmlns:p="http://schemas.openxmlformats.org/presentationml/2006/main">
  <p:tag name="PA" val="v5.1.2"/>
</p:tagLst>
</file>

<file path=ppt/tags/tag2.xml><?xml version="1.0" encoding="utf-8"?>
<p:tagLst xmlns:a="http://schemas.openxmlformats.org/drawingml/2006/main" xmlns:r="http://schemas.openxmlformats.org/officeDocument/2006/relationships" xmlns:p="http://schemas.openxmlformats.org/presentationml/2006/main">
  <p:tag name="PA" val="v5.1.2"/>
</p:tagLst>
</file>

<file path=ppt/tags/tag3.xml><?xml version="1.0" encoding="utf-8"?>
<p:tagLst xmlns:a="http://schemas.openxmlformats.org/drawingml/2006/main" xmlns:r="http://schemas.openxmlformats.org/officeDocument/2006/relationships" xmlns:p="http://schemas.openxmlformats.org/presentationml/2006/main">
  <p:tag name="PA" val="v5.1.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4">
      <a:dk1>
        <a:sysClr val="windowText" lastClr="000000"/>
      </a:dk1>
      <a:lt1>
        <a:sysClr val="window" lastClr="FFFFFF"/>
      </a:lt1>
      <a:dk2>
        <a:srgbClr val="006C39"/>
      </a:dk2>
      <a:lt2>
        <a:srgbClr val="FFFFFF"/>
      </a:lt2>
      <a:accent1>
        <a:srgbClr val="006C39"/>
      </a:accent1>
      <a:accent2>
        <a:srgbClr val="3F3F3F"/>
      </a:accent2>
      <a:accent3>
        <a:srgbClr val="A2A2A2"/>
      </a:accent3>
      <a:accent4>
        <a:srgbClr val="A13F0B"/>
      </a:accent4>
      <a:accent5>
        <a:srgbClr val="4EB3CF"/>
      </a:accent5>
      <a:accent6>
        <a:srgbClr val="51C3F9"/>
      </a:accent6>
      <a:hlink>
        <a:srgbClr val="EE7B08"/>
      </a:hlink>
      <a:folHlink>
        <a:srgbClr val="977B2D"/>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5043</TotalTime>
  <Words>2274</Words>
  <Application>Microsoft Office PowerPoint</Application>
  <PresentationFormat>宽屏</PresentationFormat>
  <Paragraphs>397</Paragraphs>
  <Slides>43</Slides>
  <Notes>36</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43</vt:i4>
      </vt:variant>
    </vt:vector>
  </HeadingPairs>
  <TitlesOfParts>
    <vt:vector size="62" baseType="lpstr">
      <vt:lpstr>-apple-system</vt:lpstr>
      <vt:lpstr>SFMono-Regular</vt:lpstr>
      <vt:lpstr>Songti SC Bold</vt:lpstr>
      <vt:lpstr>Songti SC Regular</vt:lpstr>
      <vt:lpstr>等线</vt:lpstr>
      <vt:lpstr>等线 Light</vt:lpstr>
      <vt:lpstr>黑体</vt:lpstr>
      <vt:lpstr>宋体</vt:lpstr>
      <vt:lpstr>Microsoft YaHei</vt:lpstr>
      <vt:lpstr>Microsoft YaHei</vt:lpstr>
      <vt:lpstr>微软雅黑 Light</vt:lpstr>
      <vt:lpstr>Arial</vt:lpstr>
      <vt:lpstr>Calibri</vt:lpstr>
      <vt:lpstr>Cambria Math</vt:lpstr>
      <vt:lpstr>Century Gothic</vt:lpstr>
      <vt:lpstr>Times New Roman</vt:lpstr>
      <vt:lpstr>Wingdings</vt:lpstr>
      <vt:lpstr>Office 主题​​</vt:lpstr>
      <vt:lpstr>1_Office 主题​​</vt:lpstr>
      <vt:lpstr>关键词提取</vt:lpstr>
      <vt:lpstr>PowerPoint 演示文稿</vt:lpstr>
      <vt:lpstr>PowerPoint 演示文稿</vt:lpstr>
      <vt:lpstr>定义介绍</vt:lpstr>
      <vt:lpstr>关键词提取的应用</vt:lpstr>
      <vt:lpstr>PowerPoint 演示文稿</vt:lpstr>
      <vt:lpstr>主要分类</vt:lpstr>
      <vt:lpstr>基本流程</vt:lpstr>
      <vt:lpstr>基本原理与算法</vt:lpstr>
      <vt:lpstr>相关技术</vt:lpstr>
      <vt:lpstr>PowerPoint 演示文稿</vt:lpstr>
      <vt:lpstr>TF-IDF算法</vt:lpstr>
      <vt:lpstr>基于LDA的主题模型算法</vt:lpstr>
      <vt:lpstr>Text-Rank算法</vt:lpstr>
      <vt:lpstr>Text-Rank算法</vt:lpstr>
      <vt:lpstr>PowerPoint 演示文稿</vt:lpstr>
      <vt:lpstr>关键词抽取领域文献发表趋势</vt:lpstr>
      <vt:lpstr>SIFRank[1]</vt:lpstr>
      <vt:lpstr>SIFRank-数据集</vt:lpstr>
      <vt:lpstr>SIFRank-实验结果</vt:lpstr>
      <vt:lpstr>BERT-KPE[2]</vt:lpstr>
      <vt:lpstr>BERT-KPE：实验结果</vt:lpstr>
      <vt:lpstr>BERT-KPE</vt:lpstr>
      <vt:lpstr>关键词提取+新词发现</vt:lpstr>
      <vt:lpstr>PowerPoint 演示文稿</vt:lpstr>
      <vt:lpstr>关键词提取工具</vt:lpstr>
      <vt:lpstr>关键词提取工具</vt:lpstr>
      <vt:lpstr>关键词提取工具</vt:lpstr>
      <vt:lpstr>关键词提取工具</vt:lpstr>
      <vt:lpstr>关键词提取工具</vt:lpstr>
      <vt:lpstr>几种工具对比</vt:lpstr>
      <vt:lpstr>几种工具对比</vt:lpstr>
      <vt:lpstr>TF-IDF与TextRank算法对比</vt:lpstr>
      <vt:lpstr>几种开源工具的测试对比</vt:lpstr>
      <vt:lpstr>实例展示</vt:lpstr>
      <vt:lpstr>实例展示</vt:lpstr>
      <vt:lpstr>实例展示</vt:lpstr>
      <vt:lpstr>实例展示</vt:lpstr>
      <vt:lpstr>实例展示</vt:lpstr>
      <vt:lpstr>实例展示</vt:lpstr>
      <vt:lpstr>实例展示</vt:lpstr>
      <vt:lpstr>实例展示</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关键词提取</dc:title>
  <dc:creator>wangjiajia</dc:creator>
  <cp:lastModifiedBy>DELL</cp:lastModifiedBy>
  <cp:revision>55</cp:revision>
  <dcterms:created xsi:type="dcterms:W3CDTF">2019-11-07T06:40:33Z</dcterms:created>
  <dcterms:modified xsi:type="dcterms:W3CDTF">2020-12-09T15:47:10Z</dcterms:modified>
</cp:coreProperties>
</file>