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4.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5.xml" ContentType="application/vnd.openxmlformats-officedocument.presentationml.tag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6.xml" ContentType="application/vnd.openxmlformats-officedocument.presentationml.tags+xml"/>
  <Override PartName="/ppt/notesSlides/notesSlide81.xml" ContentType="application/vnd.openxmlformats-officedocument.presentationml.notesSlide+xml"/>
  <Override PartName="/ppt/tags/tag7.xml" ContentType="application/vnd.openxmlformats-officedocument.presentationml.tags+xml"/>
  <Override PartName="/ppt/notesSlides/notesSlide82.xml" ContentType="application/vnd.openxmlformats-officedocument.presentationml.notesSlide+xml"/>
  <Override PartName="/ppt/tags/tag8.xml" ContentType="application/vnd.openxmlformats-officedocument.presentationml.tags+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87"/>
  </p:notesMasterIdLst>
  <p:sldIdLst>
    <p:sldId id="1824" r:id="rId3"/>
    <p:sldId id="1844" r:id="rId4"/>
    <p:sldId id="2930" r:id="rId5"/>
    <p:sldId id="2931" r:id="rId6"/>
    <p:sldId id="2932" r:id="rId7"/>
    <p:sldId id="2933" r:id="rId8"/>
    <p:sldId id="2934" r:id="rId9"/>
    <p:sldId id="2935" r:id="rId10"/>
    <p:sldId id="2936" r:id="rId11"/>
    <p:sldId id="2937" r:id="rId12"/>
    <p:sldId id="2938" r:id="rId13"/>
    <p:sldId id="2939" r:id="rId14"/>
    <p:sldId id="2940" r:id="rId15"/>
    <p:sldId id="2791" r:id="rId16"/>
    <p:sldId id="2217" r:id="rId17"/>
    <p:sldId id="2224" r:id="rId18"/>
    <p:sldId id="2221" r:id="rId19"/>
    <p:sldId id="2776" r:id="rId20"/>
    <p:sldId id="2767" r:id="rId21"/>
    <p:sldId id="2757" r:id="rId22"/>
    <p:sldId id="2758" r:id="rId23"/>
    <p:sldId id="2218" r:id="rId24"/>
    <p:sldId id="2219" r:id="rId25"/>
    <p:sldId id="2760" r:id="rId26"/>
    <p:sldId id="2759" r:id="rId27"/>
    <p:sldId id="2761" r:id="rId28"/>
    <p:sldId id="2762" r:id="rId29"/>
    <p:sldId id="2763" r:id="rId30"/>
    <p:sldId id="2764" r:id="rId31"/>
    <p:sldId id="2768" r:id="rId32"/>
    <p:sldId id="2225" r:id="rId33"/>
    <p:sldId id="2227" r:id="rId34"/>
    <p:sldId id="2228" r:id="rId35"/>
    <p:sldId id="2229" r:id="rId36"/>
    <p:sldId id="2785" r:id="rId37"/>
    <p:sldId id="2787" r:id="rId38"/>
    <p:sldId id="2927" r:id="rId39"/>
    <p:sldId id="2928" r:id="rId40"/>
    <p:sldId id="2929" r:id="rId41"/>
    <p:sldId id="2788" r:id="rId42"/>
    <p:sldId id="2789" r:id="rId43"/>
    <p:sldId id="2780" r:id="rId44"/>
    <p:sldId id="2781" r:id="rId45"/>
    <p:sldId id="2782" r:id="rId46"/>
    <p:sldId id="2845" r:id="rId47"/>
    <p:sldId id="2777" r:id="rId48"/>
    <p:sldId id="2859" r:id="rId49"/>
    <p:sldId id="2191" r:id="rId50"/>
    <p:sldId id="2846" r:id="rId51"/>
    <p:sldId id="2847" r:id="rId52"/>
    <p:sldId id="2848" r:id="rId53"/>
    <p:sldId id="2850" r:id="rId54"/>
    <p:sldId id="2851" r:id="rId55"/>
    <p:sldId id="2852" r:id="rId56"/>
    <p:sldId id="2853" r:id="rId57"/>
    <p:sldId id="2836" r:id="rId58"/>
    <p:sldId id="2860" r:id="rId59"/>
    <p:sldId id="2854" r:id="rId60"/>
    <p:sldId id="2855" r:id="rId61"/>
    <p:sldId id="2856" r:id="rId62"/>
    <p:sldId id="2857" r:id="rId63"/>
    <p:sldId id="2223" r:id="rId64"/>
    <p:sldId id="2858" r:id="rId65"/>
    <p:sldId id="2861" r:id="rId66"/>
    <p:sldId id="2862" r:id="rId67"/>
    <p:sldId id="2838" r:id="rId68"/>
    <p:sldId id="2863" r:id="rId69"/>
    <p:sldId id="2866" r:id="rId70"/>
    <p:sldId id="2867" r:id="rId71"/>
    <p:sldId id="2868" r:id="rId72"/>
    <p:sldId id="2869" r:id="rId73"/>
    <p:sldId id="2870" r:id="rId74"/>
    <p:sldId id="2872" r:id="rId75"/>
    <p:sldId id="2871" r:id="rId76"/>
    <p:sldId id="2926" r:id="rId77"/>
    <p:sldId id="2837" r:id="rId78"/>
    <p:sldId id="2839" r:id="rId79"/>
    <p:sldId id="2840" r:id="rId80"/>
    <p:sldId id="2841" r:id="rId81"/>
    <p:sldId id="2842" r:id="rId82"/>
    <p:sldId id="2843" r:id="rId83"/>
    <p:sldId id="2844" r:id="rId84"/>
    <p:sldId id="2925" r:id="rId85"/>
    <p:sldId id="2924" r:id="rId8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卓新 付" initials="卓新"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C39"/>
    <a:srgbClr val="A13F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78098" autoAdjust="0"/>
  </p:normalViewPr>
  <p:slideViewPr>
    <p:cSldViewPr snapToGrid="0">
      <p:cViewPr varScale="1">
        <p:scale>
          <a:sx n="46" d="100"/>
          <a:sy n="46" d="100"/>
        </p:scale>
        <p:origin x="58"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71127-2ABD-4E9E-8C4A-31B2E07D154E}" type="datetimeFigureOut">
              <a:rPr lang="zh-CN" altLang="en-US" smtClean="0"/>
              <a:t>2020/12/30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06EA4-138A-4F9D-B27B-3E40C7B2FBE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1</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12</a:t>
            </a:fld>
            <a:endParaRPr lang="zh-CN" altLang="en-US" dirty="0"/>
          </a:p>
        </p:txBody>
      </p:sp>
    </p:spTree>
    <p:extLst>
      <p:ext uri="{BB962C8B-B14F-4D97-AF65-F5344CB8AC3E}">
        <p14:creationId xmlns:p14="http://schemas.microsoft.com/office/powerpoint/2010/main" val="1886526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14</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16</a:t>
            </a:fld>
            <a:endParaRPr lang="zh-CN" altLang="en-US" dirty="0"/>
          </a:p>
        </p:txBody>
      </p:sp>
    </p:spTree>
    <p:extLst>
      <p:ext uri="{BB962C8B-B14F-4D97-AF65-F5344CB8AC3E}">
        <p14:creationId xmlns:p14="http://schemas.microsoft.com/office/powerpoint/2010/main" val="1657037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18</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Bag-of-Words词袋模型,经常用在自然语言处理和信息检索当中.在词袋模型中,一篇文本(文章)被表示成"装着词的袋子",也就是说忽略文章的词序和语法,句法;将文章看做词的组合,文中出现的每个词都是独立的,不依赖于其他词.虽然这个事实上并不成立,但是在实际工作中效果很好。</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词袋模型(Bag of Words Model, BOW)建立在分布假说的基础上, 即“词语所处的上下文语境相似, 其语义则相似”。基本思想是不考虑词语在文档中出现的顺序, 将文档表示成一系列词语的组合。根据考虑的语义程度不同, 基于词袋模型的方法主要包括向量空间模型(Vector Space Model, VSM)、潜在语义分析(Latent Semantic Analysis, LSA)、概率潜在语义分析(Probabilistic Latent Semantic Analysis, PLSA)和潜在狄利克雷分布(Latent Dirichlet Allocation, LDA)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0" i="0" dirty="0">
              <a:solidFill>
                <a:srgbClr val="333333"/>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22</a:t>
            </a:fld>
            <a:endParaRPr lang="zh-CN" altLang="en-US" dirty="0"/>
          </a:p>
        </p:txBody>
      </p:sp>
    </p:spTree>
    <p:extLst>
      <p:ext uri="{BB962C8B-B14F-4D97-AF65-F5344CB8AC3E}">
        <p14:creationId xmlns:p14="http://schemas.microsoft.com/office/powerpoint/2010/main" val="3457852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23</a:t>
            </a:fld>
            <a:endParaRPr lang="zh-CN" altLang="en-US" dirty="0"/>
          </a:p>
        </p:txBody>
      </p:sp>
    </p:spTree>
    <p:extLst>
      <p:ext uri="{BB962C8B-B14F-4D97-AF65-F5344CB8AC3E}">
        <p14:creationId xmlns:p14="http://schemas.microsoft.com/office/powerpoint/2010/main" val="2881797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1965年, Salton 等提出 VSM, 这种方法受到广大学者的青睐。基本思想是将每篇文档表示成一个基于词频或者词频 – 逆文档频率 (Term Frequency-Inverse Document Frequency, TF-IDF)权重的实值向量, 那么 N 篇文档则构成 n 维实值空间, 其中空间的每一维都对应词项, 每一篇文档表示该空间下的一个点或者向量。而两个文档的相似度就是两个向量的距离, 一般采用余弦相似度方法计算。</a:t>
            </a:r>
          </a:p>
          <a:p>
            <a:r>
              <a:rPr lang="zh-CN" altLang="en-US"/>
              <a:t>通常是将文档向量化以后，对文档向量进行单位化，再计算两个文档向量的内积，就是余弦相似度。</a:t>
            </a:r>
          </a:p>
          <a:p>
            <a:endParaRPr lang="zh-CN" altLang="en-US"/>
          </a:p>
          <a:p>
            <a:r>
              <a:rPr lang="zh-CN" altLang="en-US">
                <a:sym typeface="+mn-ea"/>
              </a:rPr>
              <a:t>缺点：</a:t>
            </a:r>
            <a:endParaRPr lang="zh-CN" altLang="en-US"/>
          </a:p>
          <a:p>
            <a:r>
              <a:rPr lang="en-US" altLang="zh-CN">
                <a:sym typeface="+mn-ea"/>
              </a:rPr>
              <a:t>1.</a:t>
            </a:r>
            <a:r>
              <a:rPr lang="zh-CN" altLang="en-US">
                <a:sym typeface="+mn-ea"/>
              </a:rPr>
              <a:t>当文档数量很多，常常出现的词就很多，这时，产生的高维稀疏矩阵导致计算效率不高</a:t>
            </a:r>
            <a:endParaRPr lang="zh-CN" altLang="en-US"/>
          </a:p>
          <a:p>
            <a:r>
              <a:rPr lang="en-US" altLang="zh-CN">
                <a:sym typeface="+mn-ea"/>
              </a:rPr>
              <a:t>2.向量空间模型算法的假设是文本中抽取的特征项没有关联, 这</a:t>
            </a:r>
            <a:r>
              <a:rPr lang="zh-CN" altLang="en-US">
                <a:sym typeface="+mn-ea"/>
              </a:rPr>
              <a:t>其实</a:t>
            </a:r>
            <a:r>
              <a:rPr lang="en-US" altLang="zh-CN">
                <a:sym typeface="+mn-ea"/>
              </a:rPr>
              <a:t>不符合文本</a:t>
            </a:r>
            <a:r>
              <a:rPr lang="zh-CN" altLang="en-US">
                <a:sym typeface="+mn-ea"/>
              </a:rPr>
              <a:t>的</a:t>
            </a:r>
            <a:r>
              <a:rPr lang="en-US" altLang="zh-CN">
                <a:sym typeface="+mn-ea"/>
              </a:rPr>
              <a:t>语义表达。内积相似度未必能够准确表达两个文本的语义相似度</a:t>
            </a:r>
            <a:r>
              <a:rPr lang="zh-CN" altLang="en-US">
                <a:sym typeface="+mn-ea"/>
              </a:rPr>
              <a:t>，</a:t>
            </a:r>
            <a:r>
              <a:rPr lang="en-US" altLang="zh-CN">
                <a:sym typeface="+mn-ea"/>
              </a:rPr>
              <a:t>因为自然语言的单词具有一词多义性及多词一义），所以基于单词向量的相似度计算存在不精确的问题</a:t>
            </a:r>
          </a:p>
          <a:p>
            <a:endParaRPr lang="en-US" altLang="zh-CN">
              <a:sym typeface="+mn-ea"/>
            </a:endParaRPr>
          </a:p>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再讲</a:t>
            </a:r>
            <a:r>
              <a:rPr lang="en-US" altLang="zh-CN"/>
              <a:t>LSA</a:t>
            </a:r>
            <a:r>
              <a:rPr lang="zh-CN" altLang="en-US"/>
              <a:t>之前需要引入话题向量空间</a:t>
            </a:r>
          </a:p>
          <a:p>
            <a:r>
              <a:rPr lang="zh-CN" altLang="en-US"/>
              <a:t>话题（topic），就是指文本所讨论的内容或主题。</a:t>
            </a:r>
          </a:p>
          <a:p>
            <a:endParaRPr lang="zh-CN" altLang="en-US"/>
          </a:p>
          <a:p>
            <a:r>
              <a:rPr lang="zh-CN" altLang="en-US"/>
              <a:t>一个文本一般含有若干个话题</a:t>
            </a:r>
          </a:p>
          <a:p>
            <a:r>
              <a:rPr lang="zh-CN" altLang="en-US"/>
              <a:t>如果两个文本的话题相似，那么两者的语义应该也相似</a:t>
            </a:r>
          </a:p>
          <a:p>
            <a:r>
              <a:rPr lang="zh-CN" altLang="en-US"/>
              <a:t>话题由若干个语义相关的单词表示</a:t>
            </a:r>
          </a:p>
          <a:p>
            <a:r>
              <a:rPr lang="zh-CN" altLang="en-US"/>
              <a:t>如同义词（如“airplane”与“aircraft”）可以表示同一个话题</a:t>
            </a:r>
          </a:p>
          <a:p>
            <a:r>
              <a:rPr lang="zh-CN" altLang="en-US"/>
              <a:t>而多义词（如“apple”）可以表示不同的话题</a:t>
            </a:r>
          </a:p>
          <a:p>
            <a:r>
              <a:rPr lang="zh-CN" altLang="en-US"/>
              <a:t>这样，基于话题的模型就可以解决上述基于单词的模型存在的问题。</a:t>
            </a:r>
          </a:p>
          <a:p>
            <a:endParaRPr lang="zh-CN" altLang="en-US"/>
          </a:p>
          <a:p>
            <a:r>
              <a:rPr lang="zh-CN" altLang="en-US"/>
              <a:t>定义一种话题向量空间模型（topic vector space model）</a:t>
            </a:r>
          </a:p>
          <a:p>
            <a:endParaRPr lang="zh-CN" altLang="en-US"/>
          </a:p>
          <a:p>
            <a:r>
              <a:rPr lang="zh-CN" altLang="en-US"/>
              <a:t>给定一个文本，用话题空间的一个向量表示该文本，该向量的每一分量对应一个话题，其数值为该话题在该文本中出现的权值</a:t>
            </a:r>
          </a:p>
          <a:p>
            <a:r>
              <a:rPr lang="zh-CN" altLang="en-US"/>
              <a:t>用两个向量的内积或标准化内积表示对应的两个文本的语义相似度</a:t>
            </a:r>
          </a:p>
          <a:p>
            <a:r>
              <a:rPr lang="zh-CN" altLang="en-US"/>
              <a:t>话题的个数通常远远小于单词的个数，所以话题向量空间模型更加抽象</a:t>
            </a:r>
          </a:p>
          <a:p>
            <a:r>
              <a:rPr lang="zh-CN" altLang="en-US"/>
              <a:t>潜在语义分析正是构建话题向量空间的方法（即话题分析的方法）</a:t>
            </a:r>
          </a:p>
          <a:p>
            <a:r>
              <a:rPr lang="zh-CN" altLang="en-US"/>
              <a:t>单词向量空间模型与话题向量空间模型互为补充，两者可以同时使用</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LSA</a:t>
            </a:r>
            <a:r>
              <a:rPr lang="zh-CN" altLang="en-US" dirty="0">
                <a:sym typeface="+mn-ea"/>
              </a:rPr>
              <a:t>基本思想：将文本从稀疏的高维词汇空间映射到低维的潜在语义空间</a:t>
            </a:r>
            <a:r>
              <a:rPr lang="en-US" altLang="zh-CN" dirty="0">
                <a:sym typeface="+mn-ea"/>
              </a:rPr>
              <a:t>, </a:t>
            </a:r>
            <a:r>
              <a:rPr lang="zh-CN" altLang="en-US" dirty="0">
                <a:sym typeface="+mn-ea"/>
              </a:rPr>
              <a:t>在潜在语义空间计算相似性。</a:t>
            </a:r>
            <a:endParaRPr lang="zh-CN" altLang="en-US"/>
          </a:p>
          <a:p>
            <a:r>
              <a:rPr lang="zh-CN" altLang="en-US"/>
              <a:t>潜在语义分析 利用 矩阵奇异值分解（SVD）或者</a:t>
            </a:r>
            <a:r>
              <a:rPr lang="zh-CN" altLang="en-US" dirty="0">
                <a:sym typeface="+mn-ea"/>
              </a:rPr>
              <a:t>非负矩阵分解（</a:t>
            </a:r>
            <a:r>
              <a:rPr lang="en-US" altLang="zh-CN"/>
              <a:t>NMF</a:t>
            </a:r>
            <a:r>
              <a:rPr lang="zh-CN" altLang="en-US"/>
              <a:t>），对单词-文本矩阵进行分解</a:t>
            </a:r>
          </a:p>
          <a:p>
            <a:endParaRPr lang="zh-CN" altLang="en-US"/>
          </a:p>
          <a:p>
            <a:r>
              <a:rPr lang="zh-CN" altLang="en-US"/>
              <a:t>左矩阵 作为话题向量空间</a:t>
            </a:r>
          </a:p>
          <a:p>
            <a:r>
              <a:rPr lang="zh-CN" altLang="en-US"/>
              <a:t>对角矩阵 与 右矩阵的乘积 作为 文本在话题向量空间的表示</a:t>
            </a:r>
          </a:p>
          <a:p>
            <a:endParaRPr lang="zh-CN" altLang="en-US"/>
          </a:p>
          <a:p>
            <a:r>
              <a:rPr lang="zh-CN" altLang="en-US"/>
              <a:t>潜在语义分析 根据 确定的话题个数</a:t>
            </a:r>
            <a:r>
              <a:rPr lang="en-US" altLang="zh-CN"/>
              <a:t>t</a:t>
            </a:r>
            <a:r>
              <a:rPr lang="zh-CN" altLang="en-US"/>
              <a:t> 对单词-文本矩阵进行截断奇异值分解</a:t>
            </a:r>
          </a:p>
          <a:p>
            <a:r>
              <a:rPr lang="zh-CN" altLang="en-US" dirty="0">
                <a:sym typeface="+mn-ea"/>
              </a:rPr>
              <a:t>可以去除部分噪声，虽然解决了一义多词，但没有解决一词多义的问题，因为</a:t>
            </a:r>
            <a:r>
              <a:rPr lang="en-US" altLang="zh-CN" dirty="0">
                <a:sym typeface="+mn-ea"/>
              </a:rPr>
              <a:t>LSA</a:t>
            </a:r>
            <a:r>
              <a:rPr lang="zh-CN" altLang="en-US" dirty="0">
                <a:sym typeface="+mn-ea"/>
              </a:rPr>
              <a:t>将每一个词表示为潜在语义空间中的一个点，因此一个词的多个意义在空间中对应的是一个点，没有被区分。再者是奇异值分解比较耗时</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sym typeface="+mn-ea"/>
              </a:rPr>
              <a:t>LSA</a:t>
            </a:r>
            <a:r>
              <a:rPr lang="zh-CN" altLang="en-US" dirty="0">
                <a:sym typeface="+mn-ea"/>
              </a:rPr>
              <a:t>是基于</a:t>
            </a:r>
            <a:r>
              <a:rPr lang="en-US" altLang="zh-CN" dirty="0">
                <a:sym typeface="+mn-ea"/>
              </a:rPr>
              <a:t>VSM</a:t>
            </a:r>
            <a:r>
              <a:rPr lang="zh-CN" altLang="en-US" dirty="0">
                <a:sym typeface="+mn-ea"/>
              </a:rPr>
              <a:t>提出的，</a:t>
            </a:r>
            <a:r>
              <a:rPr lang="en-US" altLang="zh-CN" dirty="0">
                <a:sym typeface="+mn-ea"/>
              </a:rPr>
              <a:t>VSM</a:t>
            </a:r>
            <a:r>
              <a:rPr lang="zh-CN" altLang="en-US" dirty="0">
                <a:sym typeface="+mn-ea"/>
              </a:rPr>
              <a:t>得到的是单词</a:t>
            </a:r>
            <a:r>
              <a:rPr lang="en-US" altLang="zh-CN" dirty="0">
                <a:sym typeface="+mn-ea"/>
              </a:rPr>
              <a:t>-</a:t>
            </a:r>
            <a:r>
              <a:rPr lang="zh-CN" altLang="en-US" dirty="0">
                <a:sym typeface="+mn-ea"/>
              </a:rPr>
              <a:t>文本矩阵，</a:t>
            </a:r>
            <a:r>
              <a:rPr lang="en-US" altLang="zh-CN" dirty="0">
                <a:sym typeface="+mn-ea"/>
              </a:rPr>
              <a:t>LSA</a:t>
            </a:r>
            <a:r>
              <a:rPr lang="zh-CN" altLang="en-US" dirty="0">
                <a:sym typeface="+mn-ea"/>
              </a:rPr>
              <a:t>得到的是主题</a:t>
            </a:r>
            <a:r>
              <a:rPr lang="en-US" altLang="zh-CN" dirty="0">
                <a:sym typeface="+mn-ea"/>
              </a:rPr>
              <a:t>-</a:t>
            </a:r>
            <a:r>
              <a:rPr lang="zh-CN" altLang="en-US" dirty="0">
                <a:sym typeface="+mn-ea"/>
              </a:rPr>
              <a:t>文本矩阵，它是通过对</a:t>
            </a:r>
            <a:r>
              <a:rPr lang="en-US" altLang="zh-CN" dirty="0">
                <a:sym typeface="+mn-ea"/>
              </a:rPr>
              <a:t>VSM</a:t>
            </a:r>
            <a:r>
              <a:rPr lang="zh-CN" altLang="en-US" dirty="0">
                <a:sym typeface="+mn-ea"/>
              </a:rPr>
              <a:t>的矩阵进行矩阵分解得到的，利用矩阵分解可以去除原始向量空间的某些“噪音”来提高信息检索的精确度。</a:t>
            </a:r>
            <a:endParaRPr lang="en-US" altLang="zh-CN" dirty="0"/>
          </a:p>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pLSA其实不过是提出了一种关于人在写文章时的假设，pLSA认为就是人在写文章的时候会首先想到几个主题，那么这篇文章就是由这几种主题组成的。 比如：家庭，购物等等。人在想到了这些主题以后就开始写出具体的单词，而在每种主题的影响下，每个单词出现的概率是不同的。pLSA关心的就是每篇文章中的每个主题的分布，和每个主题下单词的分布。</a:t>
            </a:r>
          </a:p>
          <a:p>
            <a:endParaRPr lang="zh-CN" altLang="en-US"/>
          </a:p>
          <a:p>
            <a:r>
              <a:rPr lang="en-US" altLang="zh-CN" dirty="0">
                <a:sym typeface="+mn-ea"/>
              </a:rPr>
              <a:t>PLSA</a:t>
            </a:r>
            <a:r>
              <a:rPr lang="zh-CN" altLang="en-US" dirty="0">
                <a:sym typeface="+mn-ea"/>
              </a:rPr>
              <a:t>在</a:t>
            </a:r>
            <a:r>
              <a:rPr lang="en-US" altLang="zh-CN" dirty="0">
                <a:sym typeface="+mn-ea"/>
              </a:rPr>
              <a:t>LSA</a:t>
            </a:r>
            <a:r>
              <a:rPr lang="zh-CN" altLang="en-US" dirty="0">
                <a:sym typeface="+mn-ea"/>
              </a:rPr>
              <a:t>的基础上引入主题层，采用期望最大化（</a:t>
            </a:r>
            <a:r>
              <a:rPr lang="en-US" altLang="zh-CN" dirty="0">
                <a:sym typeface="+mn-ea"/>
              </a:rPr>
              <a:t>EM</a:t>
            </a:r>
            <a:r>
              <a:rPr lang="zh-CN" altLang="en-US" dirty="0">
                <a:sym typeface="+mn-ea"/>
              </a:rPr>
              <a:t>）算法训练主题，具备了统计基础，多义词和同义词在</a:t>
            </a:r>
            <a:r>
              <a:rPr lang="en-US" altLang="zh-CN" dirty="0">
                <a:sym typeface="+mn-ea"/>
              </a:rPr>
              <a:t>PLSA</a:t>
            </a:r>
            <a:r>
              <a:rPr lang="zh-CN" altLang="en-US" dirty="0">
                <a:sym typeface="+mn-ea"/>
              </a:rPr>
              <a:t>中分别被训练到不同的主题和相同的主题下。</a:t>
            </a:r>
          </a:p>
          <a:p>
            <a:endParaRPr lang="zh-CN" altLang="en-US" dirty="0">
              <a:sym typeface="+mn-ea"/>
            </a:endParaRPr>
          </a:p>
          <a:p>
            <a:r>
              <a:rPr lang="zh-CN" altLang="en-US"/>
              <a:t>训练过程就是 要找出来一种可能，能够使每一篇文章中的每一个单词的概率相乘后的结果比任何其他的可能都大</a:t>
            </a:r>
          </a:p>
          <a:p>
            <a:endParaRPr lang="zh-CN" altLang="en-US"/>
          </a:p>
          <a:p>
            <a:r>
              <a:rPr lang="zh-CN" altLang="en-US" dirty="0">
                <a:sym typeface="+mn-ea"/>
              </a:rPr>
              <a:t>避免了多义词、同义词的影响</a:t>
            </a:r>
            <a:r>
              <a:rPr lang="en-US" altLang="zh-CN" dirty="0">
                <a:sym typeface="+mn-ea"/>
              </a:rPr>
              <a:t>, </a:t>
            </a:r>
            <a:r>
              <a:rPr lang="zh-CN" altLang="en-US" dirty="0">
                <a:sym typeface="+mn-ea"/>
              </a:rPr>
              <a:t>但不适用于大规模文本，因为当文档数量增加，参数也会增加，模型容易过拟合。</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LDA</a:t>
            </a:r>
            <a:r>
              <a:rPr lang="zh-CN" altLang="en-US" dirty="0">
                <a:sym typeface="+mn-ea"/>
              </a:rPr>
              <a:t>主题模型是一个三层贝叶斯概率模型，包含词，主题和文档三层结构。</a:t>
            </a:r>
            <a:endParaRPr lang="zh-CN" altLang="en-US"/>
          </a:p>
          <a:p>
            <a:r>
              <a:rPr lang="zh-CN" altLang="en-US"/>
              <a:t>LDA也是要：根据给定的一篇文档，反推其主题分布</a:t>
            </a:r>
          </a:p>
          <a:p>
            <a:r>
              <a:rPr lang="zh-CN" altLang="en-US"/>
              <a:t>其实LDA就是在pLSA的基础上加层贝叶斯框架，即LDA就是pLSA的贝叶斯版本</a:t>
            </a:r>
          </a:p>
          <a:p>
            <a:r>
              <a:rPr lang="zh-CN" altLang="en-US"/>
              <a:t>PLSA中，主题分布和词分布是唯一确定的，但在LDA中，主题分布和词分布不再唯一确定不变，主题分布跟词的分布由Dirichlet先验随机确定</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词袋（Bag-of-words）模型非常易于理解和实施，并为定制特定的文本数据提供了很大的灵活性。</a:t>
            </a:r>
            <a:endParaRPr lang="zh-CN" altLang="en-US"/>
          </a:p>
          <a:p>
            <a:endParaRPr lang="zh-CN" altLang="en-US"/>
          </a:p>
          <a:p>
            <a:r>
              <a:rPr lang="zh-CN" altLang="en-US">
                <a:sym typeface="+mn-ea"/>
              </a:rPr>
              <a:t>它在语言建模和文档分类等预测问题上取得了很大的成功。</a:t>
            </a:r>
            <a:endParaRPr lang="zh-CN" altLang="en-US"/>
          </a:p>
          <a:p>
            <a:endParaRPr lang="zh-CN" altLang="en-US"/>
          </a:p>
          <a:p>
            <a:r>
              <a:rPr lang="zh-CN" altLang="en-US">
                <a:sym typeface="+mn-ea"/>
              </a:rPr>
              <a:t>然而，它有一些缺点，比如：</a:t>
            </a:r>
            <a:endParaRPr lang="zh-CN" altLang="en-US"/>
          </a:p>
          <a:p>
            <a:endParaRPr lang="zh-CN" altLang="en-US"/>
          </a:p>
          <a:p>
            <a:r>
              <a:rPr lang="zh-CN" altLang="en-US">
                <a:sym typeface="+mn-ea"/>
              </a:rPr>
              <a:t>词汇：词汇需要仔细的设计，特别是为了管理文档的大小，这会影响文档表示的稀疏性。</a:t>
            </a:r>
            <a:endParaRPr lang="zh-CN" altLang="en-US"/>
          </a:p>
          <a:p>
            <a:endParaRPr lang="zh-CN" altLang="en-US"/>
          </a:p>
          <a:p>
            <a:r>
              <a:rPr lang="zh-CN" altLang="en-US">
                <a:sym typeface="+mn-ea"/>
              </a:rPr>
              <a:t>稀疏性：由于计算的原因（空间和时间复杂性）以及信息的原因，稀疏表示更难模拟，因为模型在如此庞大的代表空间中利用这么少的信息面临着巨大挑战。</a:t>
            </a:r>
            <a:endParaRPr lang="zh-CN" altLang="en-US"/>
          </a:p>
          <a:p>
            <a:endParaRPr lang="zh-CN" altLang="en-US"/>
          </a:p>
          <a:p>
            <a:r>
              <a:rPr lang="zh-CN" altLang="en-US">
                <a:sym typeface="+mn-ea"/>
              </a:rPr>
              <a:t>含义：丢弃词序忽略了上下文，进而又影响在文档中的词语的意义（语义）。</a:t>
            </a:r>
          </a:p>
          <a:p>
            <a:endParaRPr lang="zh-CN" altLang="en-US">
              <a:sym typeface="+mn-ea"/>
            </a:endParaRPr>
          </a:p>
          <a:p>
            <a:r>
              <a:rPr lang="zh-CN" altLang="en-US"/>
              <a:t>为了解决这些问题，许多非词袋模型相继被提出，接下来由我的搭档来讲解基于神经网络的模型。</a:t>
            </a:r>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3</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30</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31</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32</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33</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34</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35</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36</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37</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445498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38</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228875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39</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384191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4</a:t>
            </a:fld>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40</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41</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42</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43</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44</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45</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539055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46</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47</a:t>
            </a:fld>
            <a:endParaRPr lang="zh-CN" altLang="en-US" dirty="0"/>
          </a:p>
        </p:txBody>
      </p:sp>
    </p:spTree>
    <p:extLst>
      <p:ext uri="{BB962C8B-B14F-4D97-AF65-F5344CB8AC3E}">
        <p14:creationId xmlns:p14="http://schemas.microsoft.com/office/powerpoint/2010/main" val="7464113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48</a:t>
            </a:fld>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49</a:t>
            </a:fld>
            <a:endParaRPr lang="zh-CN" altLang="en-US" dirty="0"/>
          </a:p>
        </p:txBody>
      </p:sp>
    </p:spTree>
    <p:extLst>
      <p:ext uri="{BB962C8B-B14F-4D97-AF65-F5344CB8AC3E}">
        <p14:creationId xmlns:p14="http://schemas.microsoft.com/office/powerpoint/2010/main" val="194921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5</a:t>
            </a:fld>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50</a:t>
            </a:fld>
            <a:endParaRPr lang="zh-CN" altLang="en-US" dirty="0"/>
          </a:p>
        </p:txBody>
      </p:sp>
    </p:spTree>
    <p:extLst>
      <p:ext uri="{BB962C8B-B14F-4D97-AF65-F5344CB8AC3E}">
        <p14:creationId xmlns:p14="http://schemas.microsoft.com/office/powerpoint/2010/main" val="8684123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51</a:t>
            </a:fld>
            <a:endParaRPr lang="zh-CN" altLang="en-US" dirty="0"/>
          </a:p>
        </p:txBody>
      </p:sp>
    </p:spTree>
    <p:extLst>
      <p:ext uri="{BB962C8B-B14F-4D97-AF65-F5344CB8AC3E}">
        <p14:creationId xmlns:p14="http://schemas.microsoft.com/office/powerpoint/2010/main" val="200630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52</a:t>
            </a:fld>
            <a:endParaRPr lang="zh-CN" altLang="en-US" dirty="0"/>
          </a:p>
        </p:txBody>
      </p:sp>
    </p:spTree>
    <p:extLst>
      <p:ext uri="{BB962C8B-B14F-4D97-AF65-F5344CB8AC3E}">
        <p14:creationId xmlns:p14="http://schemas.microsoft.com/office/powerpoint/2010/main" val="16018531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53</a:t>
            </a:fld>
            <a:endParaRPr lang="zh-CN" altLang="en-US" dirty="0"/>
          </a:p>
        </p:txBody>
      </p:sp>
    </p:spTree>
    <p:extLst>
      <p:ext uri="{BB962C8B-B14F-4D97-AF65-F5344CB8AC3E}">
        <p14:creationId xmlns:p14="http://schemas.microsoft.com/office/powerpoint/2010/main" val="25752520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54</a:t>
            </a:fld>
            <a:endParaRPr lang="zh-CN" altLang="en-US" dirty="0"/>
          </a:p>
        </p:txBody>
      </p:sp>
    </p:spTree>
    <p:extLst>
      <p:ext uri="{BB962C8B-B14F-4D97-AF65-F5344CB8AC3E}">
        <p14:creationId xmlns:p14="http://schemas.microsoft.com/office/powerpoint/2010/main" val="37367504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55</a:t>
            </a:fld>
            <a:endParaRPr lang="zh-CN" altLang="en-US" dirty="0"/>
          </a:p>
        </p:txBody>
      </p:sp>
    </p:spTree>
    <p:extLst>
      <p:ext uri="{BB962C8B-B14F-4D97-AF65-F5344CB8AC3E}">
        <p14:creationId xmlns:p14="http://schemas.microsoft.com/office/powerpoint/2010/main" val="567290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56</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57</a:t>
            </a:fld>
            <a:endParaRPr lang="zh-CN" altLang="en-US" dirty="0"/>
          </a:p>
        </p:txBody>
      </p:sp>
    </p:spTree>
    <p:extLst>
      <p:ext uri="{BB962C8B-B14F-4D97-AF65-F5344CB8AC3E}">
        <p14:creationId xmlns:p14="http://schemas.microsoft.com/office/powerpoint/2010/main" val="30097811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58</a:t>
            </a:fld>
            <a:endParaRPr lang="zh-CN" altLang="en-US" dirty="0"/>
          </a:p>
        </p:txBody>
      </p:sp>
    </p:spTree>
    <p:extLst>
      <p:ext uri="{BB962C8B-B14F-4D97-AF65-F5344CB8AC3E}">
        <p14:creationId xmlns:p14="http://schemas.microsoft.com/office/powerpoint/2010/main" val="10687015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59</a:t>
            </a:fld>
            <a:endParaRPr lang="zh-CN" altLang="en-US" dirty="0"/>
          </a:p>
        </p:txBody>
      </p:sp>
    </p:spTree>
    <p:extLst>
      <p:ext uri="{BB962C8B-B14F-4D97-AF65-F5344CB8AC3E}">
        <p14:creationId xmlns:p14="http://schemas.microsoft.com/office/powerpoint/2010/main" val="903059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6</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60</a:t>
            </a:fld>
            <a:endParaRPr lang="zh-CN" altLang="en-US" dirty="0"/>
          </a:p>
        </p:txBody>
      </p:sp>
    </p:spTree>
    <p:extLst>
      <p:ext uri="{BB962C8B-B14F-4D97-AF65-F5344CB8AC3E}">
        <p14:creationId xmlns:p14="http://schemas.microsoft.com/office/powerpoint/2010/main" val="17410707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61</a:t>
            </a:fld>
            <a:endParaRPr lang="zh-CN" altLang="en-US" dirty="0"/>
          </a:p>
        </p:txBody>
      </p:sp>
    </p:spTree>
    <p:extLst>
      <p:ext uri="{BB962C8B-B14F-4D97-AF65-F5344CB8AC3E}">
        <p14:creationId xmlns:p14="http://schemas.microsoft.com/office/powerpoint/2010/main" val="22973750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62</a:t>
            </a:fld>
            <a:endParaRPr lang="zh-CN" altLang="en-US" dirty="0"/>
          </a:p>
        </p:txBody>
      </p:sp>
    </p:spTree>
    <p:extLst>
      <p:ext uri="{BB962C8B-B14F-4D97-AF65-F5344CB8AC3E}">
        <p14:creationId xmlns:p14="http://schemas.microsoft.com/office/powerpoint/2010/main" val="3876782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63</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21791070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64</a:t>
            </a:fld>
            <a:endParaRPr lang="zh-CN" altLang="en-US" dirty="0"/>
          </a:p>
        </p:txBody>
      </p:sp>
    </p:spTree>
    <p:extLst>
      <p:ext uri="{BB962C8B-B14F-4D97-AF65-F5344CB8AC3E}">
        <p14:creationId xmlns:p14="http://schemas.microsoft.com/office/powerpoint/2010/main" val="42929840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65</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45177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66</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67</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5797830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68</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6504969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69</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81748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7</a:t>
            </a:fld>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70</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5782459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71</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0466910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72</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5505463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73</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7563512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74</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2667631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75</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3432196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76</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77</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78</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79</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8</a:t>
            </a:fld>
            <a:endParaRPr lang="zh-CN"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80</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81</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82</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83</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FF4249E-F557-46DA-B3F9-9A823613139E}" type="datetimeFigureOut">
              <a:rPr lang="zh-CN" altLang="en-US" smtClean="0"/>
              <a:t>2020/12/30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4AE86-B171-455A-BE86-D72864C2F54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FF4249E-F557-46DA-B3F9-9A823613139E}" type="datetimeFigureOut">
              <a:rPr lang="zh-CN" altLang="en-US" smtClean="0"/>
              <a:t>2020/12/30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4AE86-B171-455A-BE86-D72864C2F54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FF4249E-F557-46DA-B3F9-9A823613139E}" type="datetimeFigureOut">
              <a:rPr lang="zh-CN" altLang="en-US" smtClean="0"/>
              <a:t>2020/12/30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4AE86-B171-455A-BE86-D72864C2F54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样式2-1">
    <p:spTree>
      <p:nvGrpSpPr>
        <p:cNvPr id="1" name=""/>
        <p:cNvGrpSpPr/>
        <p:nvPr/>
      </p:nvGrpSpPr>
      <p:grpSpPr>
        <a:xfrm>
          <a:off x="0" y="0"/>
          <a:ext cx="0" cy="0"/>
          <a:chOff x="0" y="0"/>
          <a:chExt cx="0" cy="0"/>
        </a:xfrm>
      </p:grpSpPr>
      <p:sp>
        <p:nvSpPr>
          <p:cNvPr id="5" name="矩形 4"/>
          <p:cNvSpPr/>
          <p:nvPr userDrawn="1"/>
        </p:nvSpPr>
        <p:spPr>
          <a:xfrm>
            <a:off x="0" y="2289050"/>
            <a:ext cx="12192001" cy="1968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pic>
        <p:nvPicPr>
          <p:cNvPr id="2" name="图片 1"/>
          <p:cNvPicPr>
            <a:picLocks noChangeAspect="1"/>
          </p:cNvPicPr>
          <p:nvPr userDrawn="1"/>
        </p:nvPicPr>
        <p:blipFill rotWithShape="1">
          <a:blip r:embed="rId2" cstate="print"/>
          <a:srcRect t="15558" b="38705"/>
          <a:stretch>
            <a:fillRect/>
          </a:stretch>
        </p:blipFill>
        <p:spPr>
          <a:xfrm>
            <a:off x="1" y="0"/>
            <a:ext cx="12192000" cy="2290219"/>
          </a:xfrm>
          <a:prstGeom prst="rect">
            <a:avLst/>
          </a:prstGeom>
        </p:spPr>
      </p:pic>
      <p:sp>
        <p:nvSpPr>
          <p:cNvPr id="10" name="矩形 9"/>
          <p:cNvSpPr/>
          <p:nvPr userDrawn="1"/>
        </p:nvSpPr>
        <p:spPr>
          <a:xfrm>
            <a:off x="-1" y="-7884"/>
            <a:ext cx="12192001" cy="229810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pic>
        <p:nvPicPr>
          <p:cNvPr id="11" name="图片 10"/>
          <p:cNvPicPr>
            <a:picLocks noChangeAspect="1"/>
          </p:cNvPicPr>
          <p:nvPr userDrawn="1"/>
        </p:nvPicPr>
        <p:blipFill>
          <a:blip r:embed="rId3" cstate="print"/>
          <a:stretch>
            <a:fillRect/>
          </a:stretch>
        </p:blipFill>
        <p:spPr>
          <a:xfrm>
            <a:off x="5024353" y="841210"/>
            <a:ext cx="2143294" cy="599913"/>
          </a:xfrm>
          <a:prstGeom prst="rect">
            <a:avLst/>
          </a:prstGeom>
        </p:spPr>
      </p:pic>
      <p:cxnSp>
        <p:nvCxnSpPr>
          <p:cNvPr id="4" name="直接连接符 3"/>
          <p:cNvCxnSpPr/>
          <p:nvPr userDrawn="1"/>
        </p:nvCxnSpPr>
        <p:spPr>
          <a:xfrm>
            <a:off x="-81481" y="2289050"/>
            <a:ext cx="123398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样式2-2">
    <p:spTree>
      <p:nvGrpSpPr>
        <p:cNvPr id="1" name=""/>
        <p:cNvGrpSpPr/>
        <p:nvPr/>
      </p:nvGrpSpPr>
      <p:grpSpPr>
        <a:xfrm>
          <a:off x="0" y="0"/>
          <a:ext cx="0" cy="0"/>
          <a:chOff x="0" y="0"/>
          <a:chExt cx="0" cy="0"/>
        </a:xfrm>
      </p:grpSpPr>
      <p:sp>
        <p:nvSpPr>
          <p:cNvPr id="6" name="PA-矩形 7"/>
          <p:cNvSpPr/>
          <p:nvPr userDrawn="1">
            <p:custDataLst>
              <p:tags r:id="rId1"/>
            </p:custData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PA-矩形 7"/>
          <p:cNvSpPr/>
          <p:nvPr userDrawn="1">
            <p:custDataLst>
              <p:tags r:id="rId2"/>
            </p:custDataLst>
          </p:nvPr>
        </p:nvSpPr>
        <p:spPr>
          <a:xfrm>
            <a:off x="0" y="0"/>
            <a:ext cx="12192000" cy="6858000"/>
          </a:xfrm>
          <a:prstGeom prst="rect">
            <a:avLst/>
          </a:prstGeom>
          <a:gradFill flip="none" rotWithShape="1">
            <a:gsLst>
              <a:gs pos="0">
                <a:schemeClr val="accent1">
                  <a:alpha val="0"/>
                </a:schemeClr>
              </a:gs>
              <a:gs pos="5220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4" name="直接连接符 3"/>
          <p:cNvCxnSpPr/>
          <p:nvPr userDrawn="1"/>
        </p:nvCxnSpPr>
        <p:spPr>
          <a:xfrm>
            <a:off x="5723340" y="1294827"/>
            <a:ext cx="74531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5723340" y="5613415"/>
            <a:ext cx="74531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userDrawn="1"/>
        </p:nvPicPr>
        <p:blipFill rotWithShape="1">
          <a:blip r:embed="rId4" cstate="print"/>
          <a:srcRect l="49471"/>
          <a:stretch>
            <a:fillRect/>
          </a:stretch>
        </p:blipFill>
        <p:spPr>
          <a:xfrm>
            <a:off x="-34506" y="163259"/>
            <a:ext cx="3298317" cy="6531481"/>
          </a:xfrm>
          <a:prstGeom prst="rect">
            <a:avLst/>
          </a:prstGeom>
        </p:spPr>
      </p:pic>
      <p:pic>
        <p:nvPicPr>
          <p:cNvPr id="14" name="图片 13"/>
          <p:cNvPicPr>
            <a:picLocks noChangeAspect="1"/>
          </p:cNvPicPr>
          <p:nvPr userDrawn="1"/>
        </p:nvPicPr>
        <p:blipFill rotWithShape="1">
          <a:blip r:embed="rId4" cstate="print"/>
          <a:srcRect r="49912"/>
          <a:stretch>
            <a:fillRect/>
          </a:stretch>
        </p:blipFill>
        <p:spPr>
          <a:xfrm>
            <a:off x="8928190" y="163258"/>
            <a:ext cx="3269562" cy="6531481"/>
          </a:xfrm>
          <a:prstGeom prst="rect">
            <a:avLst/>
          </a:prstGeom>
        </p:spPr>
      </p:pic>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页样式1-常规">
    <p:spTree>
      <p:nvGrpSpPr>
        <p:cNvPr id="1" name=""/>
        <p:cNvGrpSpPr/>
        <p:nvPr/>
      </p:nvGrpSpPr>
      <p:grpSpPr>
        <a:xfrm>
          <a:off x="0" y="0"/>
          <a:ext cx="0" cy="0"/>
          <a:chOff x="0" y="0"/>
          <a:chExt cx="0" cy="0"/>
        </a:xfrm>
      </p:grpSpPr>
      <p:cxnSp>
        <p:nvCxnSpPr>
          <p:cNvPr id="2" name="直接连接符 1"/>
          <p:cNvCxnSpPr/>
          <p:nvPr userDrawn="1"/>
        </p:nvCxnSpPr>
        <p:spPr>
          <a:xfrm>
            <a:off x="1550089" y="863157"/>
            <a:ext cx="1031862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11155416" y="6188075"/>
            <a:ext cx="713296" cy="6699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userDrawn="1"/>
        </p:nvSpPr>
        <p:spPr>
          <a:xfrm>
            <a:off x="318632" y="0"/>
            <a:ext cx="1048735" cy="873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2" name="标题 11"/>
          <p:cNvSpPr>
            <a:spLocks noGrp="1"/>
          </p:cNvSpPr>
          <p:nvPr>
            <p:ph type="title"/>
          </p:nvPr>
        </p:nvSpPr>
        <p:spPr>
          <a:xfrm>
            <a:off x="1606550" y="344317"/>
            <a:ext cx="8643848"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latin typeface="微软雅黑" panose="020B0503020204020204" charset="-122"/>
                <a:ea typeface="微软雅黑" panose="020B0503020204020204" charset="-122"/>
                <a:cs typeface="+mn-cs"/>
              </a:defRPr>
            </a:lvl1pPr>
          </a:lstStyle>
          <a:p>
            <a:pPr lvl="0" eaLnBrk="1" hangingPunct="1"/>
            <a:r>
              <a:rPr lang="zh-CN" altLang="en-US" dirty="0"/>
              <a:t>单击此处编辑母版标题样式</a:t>
            </a:r>
          </a:p>
        </p:txBody>
      </p:sp>
      <p:sp>
        <p:nvSpPr>
          <p:cNvPr id="5" name="矩形 4"/>
          <p:cNvSpPr/>
          <p:nvPr userDrawn="1"/>
        </p:nvSpPr>
        <p:spPr>
          <a:xfrm>
            <a:off x="318631" y="6188075"/>
            <a:ext cx="10844339" cy="6699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fld id="{4CE2CC6A-3CD6-4EB2-A6B9-76993E7CF1F2}" type="slidenum">
              <a:rPr lang="zh-CN" altLang="en-US" sz="1600" smtClean="0">
                <a:solidFill>
                  <a:srgbClr val="F2F2F2"/>
                </a:solidFill>
                <a:latin typeface="微软雅黑" panose="020B0503020204020204" charset="-122"/>
              </a:rPr>
              <a:t>‹#›</a:t>
            </a:fld>
            <a:endParaRPr lang="zh-CN" altLang="en-US" sz="1600" dirty="0">
              <a:solidFill>
                <a:srgbClr val="F2F2F2"/>
              </a:solidFill>
              <a:latin typeface="微软雅黑" panose="020B0503020204020204" charset="-122"/>
            </a:endParaRPr>
          </a:p>
        </p:txBody>
      </p:sp>
      <p:sp>
        <p:nvSpPr>
          <p:cNvPr id="25" name="矩形 24"/>
          <p:cNvSpPr/>
          <p:nvPr userDrawn="1"/>
        </p:nvSpPr>
        <p:spPr>
          <a:xfrm>
            <a:off x="1378908" y="-1612"/>
            <a:ext cx="167082" cy="8747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57" name="图片 56"/>
          <p:cNvPicPr>
            <a:picLocks noChangeAspect="1"/>
          </p:cNvPicPr>
          <p:nvPr userDrawn="1"/>
        </p:nvPicPr>
        <p:blipFill>
          <a:blip r:embed="rId2" cstate="print"/>
          <a:stretch>
            <a:fillRect/>
          </a:stretch>
        </p:blipFill>
        <p:spPr>
          <a:xfrm>
            <a:off x="9837818" y="347339"/>
            <a:ext cx="1969223" cy="432990"/>
          </a:xfrm>
          <a:prstGeom prst="rect">
            <a:avLst/>
          </a:prstGeom>
        </p:spPr>
      </p:pic>
      <p:cxnSp>
        <p:nvCxnSpPr>
          <p:cNvPr id="7" name="直接连接符 6"/>
          <p:cNvCxnSpPr/>
          <p:nvPr userDrawn="1"/>
        </p:nvCxnSpPr>
        <p:spPr>
          <a:xfrm>
            <a:off x="1366474" y="-17822"/>
            <a:ext cx="0" cy="107941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11155416" y="6119786"/>
            <a:ext cx="0" cy="76063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4" name="组合 83"/>
          <p:cNvGrpSpPr/>
          <p:nvPr userDrawn="1"/>
        </p:nvGrpSpPr>
        <p:grpSpPr>
          <a:xfrm>
            <a:off x="587288" y="6381747"/>
            <a:ext cx="2479573" cy="304965"/>
            <a:chOff x="671368" y="6061309"/>
            <a:chExt cx="2479573" cy="304965"/>
          </a:xfrm>
          <a:solidFill>
            <a:schemeClr val="bg1"/>
          </a:solidFill>
        </p:grpSpPr>
        <p:grpSp>
          <p:nvGrpSpPr>
            <p:cNvPr id="85" name="组合 84"/>
            <p:cNvGrpSpPr/>
            <p:nvPr userDrawn="1"/>
          </p:nvGrpSpPr>
          <p:grpSpPr>
            <a:xfrm>
              <a:off x="2098445" y="6064781"/>
              <a:ext cx="1052496" cy="298683"/>
              <a:chOff x="2373567" y="1096524"/>
              <a:chExt cx="2578404" cy="731714"/>
            </a:xfrm>
            <a:grpFill/>
          </p:grpSpPr>
          <p:sp>
            <p:nvSpPr>
              <p:cNvPr id="100" name="Freeform 5"/>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lstStyle/>
              <a:p>
                <a:endParaRPr lang="zh-CN" altLang="en-US"/>
              </a:p>
            </p:txBody>
          </p:sp>
          <p:sp>
            <p:nvSpPr>
              <p:cNvPr id="101" name="Freeform 6"/>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102" name="组合 101"/>
              <p:cNvGrpSpPr/>
              <p:nvPr/>
            </p:nvGrpSpPr>
            <p:grpSpPr>
              <a:xfrm>
                <a:off x="2373567" y="1096524"/>
                <a:ext cx="589817" cy="731714"/>
                <a:chOff x="5548313" y="2084388"/>
                <a:chExt cx="547688" cy="679451"/>
              </a:xfrm>
              <a:grpFill/>
            </p:grpSpPr>
            <p:sp>
              <p:nvSpPr>
                <p:cNvPr id="107"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3" name="组合 102"/>
              <p:cNvGrpSpPr/>
              <p:nvPr/>
            </p:nvGrpSpPr>
            <p:grpSpPr>
              <a:xfrm>
                <a:off x="3194779" y="1296598"/>
                <a:ext cx="356817" cy="382445"/>
                <a:chOff x="3792874" y="3156423"/>
                <a:chExt cx="331330" cy="355128"/>
              </a:xfrm>
              <a:grpFill/>
            </p:grpSpPr>
            <p:sp>
              <p:nvSpPr>
                <p:cNvPr id="104" name="Freeform 15"/>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6"/>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7"/>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6" name="组合 85"/>
            <p:cNvGrpSpPr/>
            <p:nvPr userDrawn="1"/>
          </p:nvGrpSpPr>
          <p:grpSpPr>
            <a:xfrm>
              <a:off x="671368" y="6061309"/>
              <a:ext cx="1100339" cy="304965"/>
              <a:chOff x="2372715" y="161759"/>
              <a:chExt cx="2695608" cy="747103"/>
            </a:xfrm>
            <a:grpFill/>
          </p:grpSpPr>
          <p:grpSp>
            <p:nvGrpSpPr>
              <p:cNvPr id="87" name="组合 86"/>
              <p:cNvGrpSpPr/>
              <p:nvPr/>
            </p:nvGrpSpPr>
            <p:grpSpPr>
              <a:xfrm>
                <a:off x="3804781" y="283376"/>
                <a:ext cx="521428" cy="548788"/>
                <a:chOff x="6113463" y="3541713"/>
                <a:chExt cx="484188" cy="509588"/>
              </a:xfrm>
              <a:grpFill/>
            </p:grpSpPr>
            <p:sp>
              <p:nvSpPr>
                <p:cNvPr id="98"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8" name="组合 87"/>
              <p:cNvGrpSpPr/>
              <p:nvPr/>
            </p:nvGrpSpPr>
            <p:grpSpPr>
              <a:xfrm>
                <a:off x="2372715" y="161759"/>
                <a:ext cx="591521" cy="747103"/>
                <a:chOff x="6108700" y="2066926"/>
                <a:chExt cx="549275" cy="693738"/>
              </a:xfrm>
              <a:grpFill/>
            </p:grpSpPr>
            <p:sp>
              <p:nvSpPr>
                <p:cNvPr id="96"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3173775" y="375308"/>
                <a:ext cx="396626" cy="341923"/>
                <a:chOff x="6186488" y="2930526"/>
                <a:chExt cx="368300" cy="317500"/>
              </a:xfrm>
              <a:grpFill/>
            </p:grpSpPr>
            <p:sp>
              <p:nvSpPr>
                <p:cNvPr id="93"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0" name="组合 89"/>
              <p:cNvGrpSpPr/>
              <p:nvPr/>
            </p:nvGrpSpPr>
            <p:grpSpPr>
              <a:xfrm>
                <a:off x="4613362" y="313351"/>
                <a:ext cx="454961" cy="453362"/>
                <a:chOff x="11893465" y="1994536"/>
                <a:chExt cx="274986" cy="274018"/>
              </a:xfrm>
              <a:grpFill/>
            </p:grpSpPr>
            <p:sp>
              <p:nvSpPr>
                <p:cNvPr id="91" name="Freeform 11"/>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lstStyle/>
                <a:p>
                  <a:endParaRPr lang="zh-CN" altLang="en-US"/>
                </a:p>
              </p:txBody>
            </p:sp>
            <p:sp>
              <p:nvSpPr>
                <p:cNvPr id="92" name="Freeform 12"/>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lstStyle/>
                <a:p>
                  <a:endParaRPr lang="zh-CN" altLang="en-US"/>
                </a:p>
              </p:txBody>
            </p:sp>
          </p:grpSp>
        </p:grpSp>
      </p:gr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封面样式1-首页">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srcRect r="25963"/>
          <a:stretch>
            <a:fillRect/>
          </a:stretch>
        </p:blipFill>
        <p:spPr>
          <a:xfrm>
            <a:off x="7191376" y="133072"/>
            <a:ext cx="5028334" cy="6535793"/>
          </a:xfrm>
          <a:prstGeom prst="rect">
            <a:avLst/>
          </a:prstGeom>
        </p:spPr>
      </p:pic>
      <p:sp>
        <p:nvSpPr>
          <p:cNvPr id="7" name="矩形 6"/>
          <p:cNvSpPr/>
          <p:nvPr userDrawn="1"/>
        </p:nvSpPr>
        <p:spPr>
          <a:xfrm>
            <a:off x="0" y="1484313"/>
            <a:ext cx="2930035" cy="436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 name="文本占位符 12"/>
          <p:cNvSpPr>
            <a:spLocks noGrp="1"/>
          </p:cNvSpPr>
          <p:nvPr>
            <p:ph type="body" sz="quarter" idx="12" hasCustomPrompt="1"/>
          </p:nvPr>
        </p:nvSpPr>
        <p:spPr>
          <a:xfrm>
            <a:off x="3697615" y="4908366"/>
            <a:ext cx="7059690" cy="410335"/>
          </a:xfrm>
        </p:spPr>
        <p:txBody>
          <a:bodyPr>
            <a:normAutofit/>
          </a:bodyPr>
          <a:lstStyle>
            <a:lvl1pPr marL="0" indent="0">
              <a:buNone/>
              <a:defRPr sz="2000">
                <a:solidFill>
                  <a:schemeClr val="tx1"/>
                </a:solidFill>
              </a:defRPr>
            </a:lvl1pPr>
          </a:lstStyle>
          <a:p>
            <a:pPr lvl="0"/>
            <a:r>
              <a:rPr lang="zh-CN" altLang="en-US" dirty="0"/>
              <a:t>编辑母版文本样式</a:t>
            </a:r>
          </a:p>
        </p:txBody>
      </p:sp>
      <p:sp>
        <p:nvSpPr>
          <p:cNvPr id="8" name="矩形 7"/>
          <p:cNvSpPr/>
          <p:nvPr userDrawn="1"/>
        </p:nvSpPr>
        <p:spPr>
          <a:xfrm>
            <a:off x="11525250" y="1484311"/>
            <a:ext cx="666749" cy="436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矩形 8"/>
          <p:cNvSpPr/>
          <p:nvPr userDrawn="1"/>
        </p:nvSpPr>
        <p:spPr>
          <a:xfrm>
            <a:off x="2927998" y="1484310"/>
            <a:ext cx="377842" cy="4364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 name="矩形 9"/>
          <p:cNvSpPr/>
          <p:nvPr userDrawn="1"/>
        </p:nvSpPr>
        <p:spPr>
          <a:xfrm>
            <a:off x="11121340" y="1484310"/>
            <a:ext cx="403257" cy="4364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 name="文本框 11"/>
          <p:cNvSpPr txBox="1"/>
          <p:nvPr userDrawn="1"/>
        </p:nvSpPr>
        <p:spPr>
          <a:xfrm rot="16200000">
            <a:off x="10462781" y="3524086"/>
            <a:ext cx="3170099" cy="261610"/>
          </a:xfrm>
          <a:prstGeom prst="rect">
            <a:avLst/>
          </a:prstGeom>
          <a:noFill/>
        </p:spPr>
        <p:txBody>
          <a:bodyPr wrap="square" rtlCol="0">
            <a:noAutofit/>
          </a:bodyPr>
          <a:lstStyle>
            <a:defPPr>
              <a:defRPr lang="zh-CN"/>
            </a:defPPr>
            <a:lvl1pPr algn="dist">
              <a:defRPr sz="1100" b="1">
                <a:solidFill>
                  <a:schemeClr val="bg1">
                    <a:alpha val="22000"/>
                  </a:schemeClr>
                </a:solidFill>
                <a:latin typeface="Arial" panose="020B0604020202020204" pitchFamily="34" charset="0"/>
                <a:cs typeface="Arial" panose="020B0604020202020204" pitchFamily="34" charset="0"/>
              </a:defRPr>
            </a:lvl1pPr>
          </a:lstStyle>
          <a:p>
            <a:pPr marL="0" marR="0" lvl="0" indent="0" algn="dist" defTabSz="914400" rtl="0" eaLnBrk="0" fontAlgn="base" latinLnBrk="0" hangingPunct="0">
              <a:lnSpc>
                <a:spcPct val="100000"/>
              </a:lnSpc>
              <a:spcBef>
                <a:spcPct val="0"/>
              </a:spcBef>
              <a:spcAft>
                <a:spcPct val="0"/>
              </a:spcAft>
              <a:buClrTx/>
              <a:buSzTx/>
              <a:buFontTx/>
              <a:buNone/>
              <a:defRPr/>
            </a:pPr>
            <a:r>
              <a:rPr kumimoji="0" lang="en-US" altLang="zh-CN" sz="1100" b="1" i="0" u="none" strike="noStrike" kern="1200" cap="none" spc="0" normalizeH="0" baseline="0" noProof="0" dirty="0">
                <a:ln>
                  <a:noFill/>
                </a:ln>
                <a:solidFill>
                  <a:prstClr val="white">
                    <a:alpha val="5000"/>
                  </a:prstClr>
                </a:solidFill>
                <a:effectLst/>
                <a:uLnTx/>
                <a:uFillTx/>
                <a:latin typeface="Arial" panose="020B0604020202020204" pitchFamily="34" charset="0"/>
                <a:ea typeface="微软雅黑" panose="020B0503020204020204" charset="-122"/>
                <a:cs typeface="Arial" panose="020B0604020202020204" pitchFamily="34" charset="0"/>
              </a:rPr>
              <a:t>BEIJING INSTITUTE OF TECHNOLOGY</a:t>
            </a:r>
          </a:p>
        </p:txBody>
      </p:sp>
      <p:pic>
        <p:nvPicPr>
          <p:cNvPr id="41" name="图片 40"/>
          <p:cNvPicPr>
            <a:picLocks noChangeAspect="1"/>
          </p:cNvPicPr>
          <p:nvPr userDrawn="1"/>
        </p:nvPicPr>
        <p:blipFill>
          <a:blip r:embed="rId3" cstate="print"/>
          <a:stretch>
            <a:fillRect/>
          </a:stretch>
        </p:blipFill>
        <p:spPr>
          <a:xfrm>
            <a:off x="474738" y="515429"/>
            <a:ext cx="2295327" cy="504694"/>
          </a:xfrm>
          <a:prstGeom prst="rect">
            <a:avLst/>
          </a:prstGeom>
        </p:spPr>
      </p:pic>
      <p:cxnSp>
        <p:nvCxnSpPr>
          <p:cNvPr id="42" name="直接连接符 41"/>
          <p:cNvCxnSpPr/>
          <p:nvPr userDrawn="1"/>
        </p:nvCxnSpPr>
        <p:spPr>
          <a:xfrm>
            <a:off x="2927998" y="1355988"/>
            <a:ext cx="0" cy="45898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userDrawn="1"/>
        </p:nvCxnSpPr>
        <p:spPr>
          <a:xfrm>
            <a:off x="11522544" y="1400593"/>
            <a:ext cx="0" cy="45452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userDrawn="1"/>
        </p:nvGrpSpPr>
        <p:grpSpPr>
          <a:xfrm>
            <a:off x="566553" y="2031917"/>
            <a:ext cx="1778298" cy="3243219"/>
            <a:chOff x="611818" y="2031917"/>
            <a:chExt cx="1709547" cy="3117834"/>
          </a:xfrm>
        </p:grpSpPr>
        <p:grpSp>
          <p:nvGrpSpPr>
            <p:cNvPr id="70" name="组合 69"/>
            <p:cNvGrpSpPr/>
            <p:nvPr/>
          </p:nvGrpSpPr>
          <p:grpSpPr>
            <a:xfrm>
              <a:off x="611818" y="2051403"/>
              <a:ext cx="567014" cy="3098348"/>
              <a:chOff x="11305242" y="2003776"/>
              <a:chExt cx="354194" cy="1935432"/>
            </a:xfrm>
            <a:solidFill>
              <a:schemeClr val="bg1">
                <a:alpha val="5000"/>
              </a:schemeClr>
            </a:solidFill>
          </p:grpSpPr>
          <p:sp>
            <p:nvSpPr>
              <p:cNvPr id="85" name="Freeform 5"/>
              <p:cNvSpPr/>
              <p:nvPr/>
            </p:nvSpPr>
            <p:spPr bwMode="auto">
              <a:xfrm>
                <a:off x="11307751" y="3052538"/>
                <a:ext cx="345981" cy="390126"/>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86" name="Freeform 6"/>
              <p:cNvSpPr/>
              <p:nvPr/>
            </p:nvSpPr>
            <p:spPr bwMode="auto">
              <a:xfrm>
                <a:off x="11382341" y="3639427"/>
                <a:ext cx="199170" cy="299781"/>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nvGrpSpPr>
              <p:cNvPr id="87" name="组合 86"/>
              <p:cNvGrpSpPr/>
              <p:nvPr/>
            </p:nvGrpSpPr>
            <p:grpSpPr>
              <a:xfrm>
                <a:off x="11305242" y="2003776"/>
                <a:ext cx="354194" cy="439406"/>
                <a:chOff x="5548313" y="2084388"/>
                <a:chExt cx="547688" cy="679451"/>
              </a:xfrm>
              <a:grpFill/>
            </p:grpSpPr>
            <p:sp>
              <p:nvSpPr>
                <p:cNvPr id="92"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93"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nvGrpSpPr>
              <p:cNvPr id="88" name="组合 87"/>
              <p:cNvGrpSpPr/>
              <p:nvPr/>
            </p:nvGrpSpPr>
            <p:grpSpPr>
              <a:xfrm>
                <a:off x="11380191" y="2640087"/>
                <a:ext cx="214274" cy="229664"/>
                <a:chOff x="3792874" y="3156423"/>
                <a:chExt cx="331330" cy="355128"/>
              </a:xfrm>
              <a:grpFill/>
            </p:grpSpPr>
            <p:sp>
              <p:nvSpPr>
                <p:cNvPr id="89" name="Freeform 15"/>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90" name="Freeform 16"/>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91" name="Freeform 17"/>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grpSp>
          <p:nvGrpSpPr>
            <p:cNvPr id="71" name="组合 70"/>
            <p:cNvGrpSpPr/>
            <p:nvPr userDrawn="1"/>
          </p:nvGrpSpPr>
          <p:grpSpPr>
            <a:xfrm>
              <a:off x="1752713" y="2031917"/>
              <a:ext cx="568652" cy="3091276"/>
              <a:chOff x="1752714" y="2031919"/>
              <a:chExt cx="568653" cy="3091274"/>
            </a:xfrm>
          </p:grpSpPr>
          <p:grpSp>
            <p:nvGrpSpPr>
              <p:cNvPr id="72" name="组合 71"/>
              <p:cNvGrpSpPr/>
              <p:nvPr/>
            </p:nvGrpSpPr>
            <p:grpSpPr>
              <a:xfrm>
                <a:off x="1769227" y="3776579"/>
                <a:ext cx="501270" cy="527572"/>
                <a:chOff x="6113463" y="3541713"/>
                <a:chExt cx="484188" cy="509588"/>
              </a:xfrm>
              <a:solidFill>
                <a:schemeClr val="bg1">
                  <a:alpha val="5000"/>
                </a:schemeClr>
              </a:solidFill>
            </p:grpSpPr>
            <p:sp>
              <p:nvSpPr>
                <p:cNvPr id="83"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84"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nvGrpSpPr>
              <p:cNvPr id="73" name="组合 72"/>
              <p:cNvGrpSpPr/>
              <p:nvPr/>
            </p:nvGrpSpPr>
            <p:grpSpPr>
              <a:xfrm>
                <a:off x="1752714" y="2031919"/>
                <a:ext cx="568653" cy="718220"/>
                <a:chOff x="6108700" y="2066926"/>
                <a:chExt cx="549275" cy="693738"/>
              </a:xfrm>
              <a:solidFill>
                <a:schemeClr val="bg1">
                  <a:alpha val="5000"/>
                </a:schemeClr>
              </a:solidFill>
            </p:grpSpPr>
            <p:sp>
              <p:nvSpPr>
                <p:cNvPr id="81"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82"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nvGrpSpPr>
              <p:cNvPr id="74" name="组合 73"/>
              <p:cNvGrpSpPr/>
              <p:nvPr/>
            </p:nvGrpSpPr>
            <p:grpSpPr>
              <a:xfrm>
                <a:off x="1855433" y="3075554"/>
                <a:ext cx="381292" cy="328704"/>
                <a:chOff x="6186488" y="2930526"/>
                <a:chExt cx="368300" cy="317500"/>
              </a:xfrm>
              <a:solidFill>
                <a:schemeClr val="bg1">
                  <a:alpha val="5000"/>
                </a:schemeClr>
              </a:solidFill>
            </p:grpSpPr>
            <p:sp>
              <p:nvSpPr>
                <p:cNvPr id="78"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79"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80"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nvGrpSpPr>
              <p:cNvPr id="75" name="组合 74"/>
              <p:cNvGrpSpPr/>
              <p:nvPr/>
            </p:nvGrpSpPr>
            <p:grpSpPr>
              <a:xfrm>
                <a:off x="1804180" y="4681015"/>
                <a:ext cx="442058" cy="442178"/>
                <a:chOff x="11893476" y="1994536"/>
                <a:chExt cx="277932" cy="278006"/>
              </a:xfrm>
              <a:solidFill>
                <a:schemeClr val="bg1">
                  <a:alpha val="5000"/>
                </a:schemeClr>
              </a:solidFill>
            </p:grpSpPr>
            <p:sp>
              <p:nvSpPr>
                <p:cNvPr id="76" name="Freeform 11"/>
                <p:cNvSpPr>
                  <a:spLocks noEditPoints="1"/>
                </p:cNvSpPr>
                <p:nvPr/>
              </p:nvSpPr>
              <p:spPr bwMode="auto">
                <a:xfrm>
                  <a:off x="11976100" y="1994536"/>
                  <a:ext cx="195308" cy="27343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sp>
              <p:nvSpPr>
                <p:cNvPr id="77" name="Freeform 12"/>
                <p:cNvSpPr/>
                <p:nvPr/>
              </p:nvSpPr>
              <p:spPr bwMode="auto">
                <a:xfrm>
                  <a:off x="11893476" y="2009127"/>
                  <a:ext cx="105167" cy="263415"/>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charset="-122"/>
                    <a:cs typeface="+mn-cs"/>
                  </a:endParaRPr>
                </a:p>
              </p:txBody>
            </p:sp>
          </p:grpSp>
        </p:grpSp>
      </p:grpSp>
      <p:sp>
        <p:nvSpPr>
          <p:cNvPr id="44" name="文本占位符 12"/>
          <p:cNvSpPr>
            <a:spLocks noGrp="1"/>
          </p:cNvSpPr>
          <p:nvPr>
            <p:ph type="body" sz="quarter" idx="13" hasCustomPrompt="1"/>
          </p:nvPr>
        </p:nvSpPr>
        <p:spPr>
          <a:xfrm>
            <a:off x="3697616" y="1658264"/>
            <a:ext cx="7059689" cy="2267551"/>
          </a:xfrm>
        </p:spPr>
        <p:txBody>
          <a:bodyPr>
            <a:normAutofit/>
          </a:bodyPr>
          <a:lstStyle>
            <a:lvl1pPr marL="0" indent="0">
              <a:spcBef>
                <a:spcPts val="0"/>
              </a:spcBef>
              <a:buNone/>
              <a:defRPr sz="5600" b="1">
                <a:solidFill>
                  <a:schemeClr val="tx1"/>
                </a:solidFill>
                <a:latin typeface="+mn-ea"/>
                <a:ea typeface="+mn-ea"/>
              </a:defRPr>
            </a:lvl1pPr>
          </a:lstStyle>
          <a:p>
            <a:pPr lvl="0"/>
            <a:r>
              <a:rPr lang="zh-CN" altLang="en-US" dirty="0"/>
              <a:t>编辑母版文本样式</a:t>
            </a:r>
            <a:endParaRPr lang="en-US" altLang="zh-CN" dirty="0"/>
          </a:p>
          <a:p>
            <a:pPr lvl="0"/>
            <a:r>
              <a:rPr lang="zh-CN" altLang="en-US" dirty="0"/>
              <a:t>输入标题</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FF4249E-F557-46DA-B3F9-9A823613139E}" type="datetimeFigureOut">
              <a:rPr lang="zh-CN" altLang="en-US" smtClean="0"/>
              <a:t>2020/12/30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4AE86-B171-455A-BE86-D72864C2F54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FF4249E-F557-46DA-B3F9-9A823613139E}" type="datetimeFigureOut">
              <a:rPr lang="zh-CN" altLang="en-US" smtClean="0"/>
              <a:t>2020/12/30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4AE86-B171-455A-BE86-D72864C2F54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FF4249E-F557-46DA-B3F9-9A823613139E}" type="datetimeFigureOut">
              <a:rPr lang="zh-CN" altLang="en-US" smtClean="0"/>
              <a:t>2020/12/30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84AE86-B171-455A-BE86-D72864C2F54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FF4249E-F557-46DA-B3F9-9A823613139E}" type="datetimeFigureOut">
              <a:rPr lang="zh-CN" altLang="en-US" smtClean="0"/>
              <a:t>2020/12/30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84AE86-B171-455A-BE86-D72864C2F54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FF4249E-F557-46DA-B3F9-9A823613139E}" type="datetimeFigureOut">
              <a:rPr lang="zh-CN" altLang="en-US" smtClean="0"/>
              <a:t>2020/12/30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84AE86-B171-455A-BE86-D72864C2F54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F4249E-F557-46DA-B3F9-9A823613139E}" type="datetimeFigureOut">
              <a:rPr lang="zh-CN" altLang="en-US" smtClean="0"/>
              <a:t>2020/12/30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84AE86-B171-455A-BE86-D72864C2F54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F4249E-F557-46DA-B3F9-9A823613139E}" type="datetimeFigureOut">
              <a:rPr lang="zh-CN" altLang="en-US" smtClean="0"/>
              <a:t>2020/12/30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84AE86-B171-455A-BE86-D72864C2F54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F4249E-F557-46DA-B3F9-9A823613139E}" type="datetimeFigureOut">
              <a:rPr lang="zh-CN" altLang="en-US" smtClean="0"/>
              <a:t>2020/12/30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84AE86-B171-455A-BE86-D72864C2F54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4249E-F557-46DA-B3F9-9A823613139E}" type="datetimeFigureOut">
              <a:rPr lang="zh-CN" altLang="en-US" smtClean="0"/>
              <a:t>2020/12/30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4AE86-B171-455A-BE86-D72864C2F54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07D9317-7C4B-477D-9FCD-CD5482370328}" type="datetimeFigureOut">
              <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charset="-122"/>
                <a:ea typeface="微软雅黑" panose="020B0503020204020204" charset="-122"/>
                <a:cs typeface="+mn-cs"/>
              </a:rPr>
              <a:t>2020/12/30</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charset="-122"/>
              <a:ea typeface="微软雅黑" panose="020B0503020204020204"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charset="-122"/>
              <a:ea typeface="微软雅黑" panose="020B050302020402020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C0B3BC9-7090-482A-AB63-1945A9C9F1E4}" type="slidenum">
              <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charset="-122"/>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charset="-122"/>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2pPr>
      <a:lvl3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3pPr>
      <a:lvl4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4pPr>
      <a:lvl5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0.png"/><Relationship Id="rId7" Type="http://schemas.openxmlformats.org/officeDocument/2006/relationships/image" Target="../media/image65.png"/><Relationship Id="rId2" Type="http://schemas.openxmlformats.org/officeDocument/2006/relationships/notesSlide" Target="../notesSlides/notesSlide53.xml"/><Relationship Id="rId1" Type="http://schemas.openxmlformats.org/officeDocument/2006/relationships/slideLayout" Target="../slideLayouts/slideLayout14.xml"/><Relationship Id="rId6" Type="http://schemas.openxmlformats.org/officeDocument/2006/relationships/image" Target="../media/image50.png"/><Relationship Id="rId5" Type="http://schemas.openxmlformats.org/officeDocument/2006/relationships/image" Target="../media/image63.png"/><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57.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8.xml"/><Relationship Id="rId1" Type="http://schemas.openxmlformats.org/officeDocument/2006/relationships/slideLayout" Target="../slideLayouts/slideLayout14.xml"/><Relationship Id="rId4" Type="http://schemas.openxmlformats.org/officeDocument/2006/relationships/image" Target="../media/image69.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0.xml"/><Relationship Id="rId1" Type="http://schemas.openxmlformats.org/officeDocument/2006/relationships/slideLayout" Target="../slideLayouts/slideLayout14.xml"/><Relationship Id="rId4" Type="http://schemas.openxmlformats.org/officeDocument/2006/relationships/image" Target="../media/image71.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4.xml"/><Relationship Id="rId1" Type="http://schemas.openxmlformats.org/officeDocument/2006/relationships/tags" Target="../tags/tag6.xml"/><Relationship Id="rId5" Type="http://schemas.openxmlformats.org/officeDocument/2006/relationships/image" Target="../media/image73.png"/><Relationship Id="rId4" Type="http://schemas.openxmlformats.org/officeDocument/2006/relationships/image" Target="../media/image72.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占位符 4"/>
          <p:cNvSpPr>
            <a:spLocks noGrp="1"/>
          </p:cNvSpPr>
          <p:nvPr>
            <p:ph type="body" sz="quarter" idx="12"/>
          </p:nvPr>
        </p:nvSpPr>
        <p:spPr>
          <a:xfrm>
            <a:off x="3549208" y="4270263"/>
            <a:ext cx="7287114" cy="1734609"/>
          </a:xfrm>
        </p:spPr>
        <p:txBody>
          <a:bodyPr>
            <a:normAutofit/>
          </a:bodyPr>
          <a:lstStyle/>
          <a:p>
            <a:pPr algn="r">
              <a:lnSpc>
                <a:spcPct val="150000"/>
              </a:lnSpc>
              <a:spcBef>
                <a:spcPts val="0"/>
              </a:spcBef>
            </a:pPr>
            <a:r>
              <a:rPr lang="zh-CN" altLang="en-US" sz="1600" b="1" dirty="0">
                <a:latin typeface="+mj-ea"/>
                <a:ea typeface="+mj-ea"/>
              </a:rPr>
              <a:t>龙水彬</a:t>
            </a:r>
            <a:r>
              <a:rPr lang="en-US" altLang="zh-CN" sz="1600" b="1" dirty="0">
                <a:latin typeface="+mj-ea"/>
                <a:ea typeface="+mj-ea"/>
              </a:rPr>
              <a:t>   3220200929	</a:t>
            </a:r>
            <a:r>
              <a:rPr lang="zh-CN" altLang="en-US" sz="1600" b="1" dirty="0">
                <a:latin typeface="+mj-ea"/>
                <a:ea typeface="+mj-ea"/>
              </a:rPr>
              <a:t>邬惠燕   </a:t>
            </a:r>
            <a:r>
              <a:rPr lang="en-US" altLang="zh-CN" sz="1600" b="1" dirty="0">
                <a:latin typeface="+mj-ea"/>
                <a:ea typeface="+mj-ea"/>
              </a:rPr>
              <a:t>3220200973</a:t>
            </a:r>
          </a:p>
          <a:p>
            <a:pPr algn="r">
              <a:lnSpc>
                <a:spcPct val="150000"/>
              </a:lnSpc>
              <a:spcBef>
                <a:spcPts val="0"/>
              </a:spcBef>
            </a:pPr>
            <a:r>
              <a:rPr lang="zh-CN" altLang="en-US" sz="1600" b="1" dirty="0"/>
              <a:t>刘雨程   </a:t>
            </a:r>
            <a:r>
              <a:rPr lang="en-US" altLang="zh-CN" sz="1600" b="1" dirty="0"/>
              <a:t>3220200926 	</a:t>
            </a:r>
            <a:r>
              <a:rPr lang="zh-CN" altLang="en-US" sz="1600" b="1" dirty="0"/>
              <a:t>付卓新   </a:t>
            </a:r>
            <a:r>
              <a:rPr lang="en-US" altLang="zh-CN" sz="1600" b="1" dirty="0"/>
              <a:t>3220200872</a:t>
            </a:r>
          </a:p>
          <a:p>
            <a:pPr algn="r">
              <a:lnSpc>
                <a:spcPct val="150000"/>
              </a:lnSpc>
              <a:spcBef>
                <a:spcPts val="0"/>
              </a:spcBef>
            </a:pPr>
            <a:r>
              <a:rPr lang="zh-CN" altLang="en-US" sz="1600" b="1" dirty="0"/>
              <a:t>刘欣睿   </a:t>
            </a:r>
            <a:r>
              <a:rPr lang="en-US" altLang="zh-CN" sz="1600" b="1" dirty="0"/>
              <a:t>3220200923	</a:t>
            </a:r>
            <a:r>
              <a:rPr lang="zh-CN" altLang="en-US" sz="1600" b="1" dirty="0"/>
              <a:t>李四贝   </a:t>
            </a:r>
            <a:r>
              <a:rPr lang="en-US" altLang="zh-CN" sz="1600" b="1" dirty="0"/>
              <a:t>3220200904 </a:t>
            </a:r>
            <a:endParaRPr lang="zh-CN" altLang="en-US" sz="1600" dirty="0"/>
          </a:p>
        </p:txBody>
      </p:sp>
      <p:sp>
        <p:nvSpPr>
          <p:cNvPr id="20" name="文本占位符 27"/>
          <p:cNvSpPr>
            <a:spLocks noGrp="1"/>
          </p:cNvSpPr>
          <p:nvPr>
            <p:ph type="body" sz="quarter" idx="13"/>
          </p:nvPr>
        </p:nvSpPr>
        <p:spPr>
          <a:xfrm>
            <a:off x="3549208" y="2997725"/>
            <a:ext cx="7287114" cy="886117"/>
          </a:xfrm>
        </p:spPr>
        <p:txBody>
          <a:bodyPr>
            <a:normAutofit/>
          </a:bodyPr>
          <a:lstStyle/>
          <a:p>
            <a:pPr>
              <a:lnSpc>
                <a:spcPct val="150000"/>
              </a:lnSpc>
            </a:pPr>
            <a:r>
              <a:rPr lang="zh-CN" altLang="en-US" sz="3600" dirty="0">
                <a:latin typeface="Times New Roman" panose="02020603050405020304" pitchFamily="18" charset="0"/>
                <a:cs typeface="Times New Roman" panose="02020603050405020304" pitchFamily="18" charset="0"/>
              </a:rPr>
              <a:t>相似检测与比对</a:t>
            </a:r>
            <a:endParaRPr lang="zh-CN" altLang="en-US" sz="3600" b="1" dirty="0">
              <a:latin typeface="Times New Roman" panose="02020603050405020304" pitchFamily="18" charset="0"/>
              <a:cs typeface="Times New Roman" panose="02020603050405020304" pitchFamily="18" charset="0"/>
            </a:endParaRPr>
          </a:p>
        </p:txBody>
      </p:sp>
      <p:cxnSp>
        <p:nvCxnSpPr>
          <p:cNvPr id="21" name="直接连接符 20"/>
          <p:cNvCxnSpPr/>
          <p:nvPr/>
        </p:nvCxnSpPr>
        <p:spPr>
          <a:xfrm>
            <a:off x="3549208" y="4010868"/>
            <a:ext cx="7287114" cy="0"/>
          </a:xfrm>
          <a:prstGeom prst="line">
            <a:avLst/>
          </a:prstGeom>
          <a:ln w="28575" cmpd="sng">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13568">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1"/>
                </a:solidFill>
              </a:rPr>
              <a:t>基于字符 </a:t>
            </a:r>
            <a:r>
              <a:rPr lang="en-US" altLang="zh-CN" dirty="0"/>
              <a:t>– </a:t>
            </a:r>
            <a:r>
              <a:rPr lang="zh-CN" altLang="en-US" dirty="0">
                <a:solidFill>
                  <a:srgbClr val="A13F0B"/>
                </a:solidFill>
              </a:rPr>
              <a:t>汉明距离</a:t>
            </a:r>
          </a:p>
        </p:txBody>
      </p:sp>
      <mc:AlternateContent xmlns:mc="http://schemas.openxmlformats.org/markup-compatibility/2006" xmlns:a14="http://schemas.microsoft.com/office/drawing/2010/main">
        <mc:Choice Requires="a14">
          <p:sp>
            <p:nvSpPr>
              <p:cNvPr id="8" name="文本框 7"/>
              <p:cNvSpPr txBox="1"/>
              <p:nvPr/>
            </p:nvSpPr>
            <p:spPr>
              <a:xfrm>
                <a:off x="776378" y="1673522"/>
                <a:ext cx="6307174" cy="5087739"/>
              </a:xfrm>
              <a:prstGeom prst="rect">
                <a:avLst/>
              </a:prstGeom>
              <a:noFill/>
            </p:spPr>
            <p:txBody>
              <a:bodyPr wrap="square" rtlCol="0">
                <a:spAutoFit/>
              </a:bodyPr>
              <a:lstStyle/>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在二进制编码下，从字符串</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𝐴</m:t>
                        </m:r>
                      </m:sub>
                    </m:sSub>
                  </m:oMath>
                </a14:m>
                <a:r>
                  <a:rPr lang="zh-CN" altLang="en-US" sz="2200" dirty="0">
                    <a:latin typeface="+mn-ea"/>
                  </a:rPr>
                  <a:t>转换到字符串</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𝐵</m:t>
                        </m:r>
                      </m:sub>
                    </m:sSub>
                  </m:oMath>
                </a14:m>
                <a:r>
                  <a:rPr lang="zh-CN" altLang="en-US" sz="2200" dirty="0">
                    <a:latin typeface="+mn-ea"/>
                  </a:rPr>
                  <a:t>所需要替换的字符个数</a:t>
                </a: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例如：</a:t>
                </a:r>
                <a14:m>
                  <m:oMath xmlns:m="http://schemas.openxmlformats.org/officeDocument/2006/math">
                    <m:r>
                      <a:rPr lang="en-US" altLang="zh-CN" sz="2200" b="0" i="1" smtClean="0">
                        <a:latin typeface="Cambria Math" panose="02040503050406030204" pitchFamily="18" charset="0"/>
                      </a:rPr>
                      <m:t>𝐷</m:t>
                    </m:r>
                    <m:d>
                      <m:dPr>
                        <m:ctrlPr>
                          <a:rPr lang="en-US" altLang="zh-CN" sz="2200" b="0" i="1" smtClean="0">
                            <a:latin typeface="Cambria Math" panose="02040503050406030204" pitchFamily="18" charset="0"/>
                          </a:rPr>
                        </m:ctrlPr>
                      </m:dPr>
                      <m:e>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10</m:t>
                            </m:r>
                            <m:r>
                              <a:rPr lang="en-US" altLang="zh-CN" sz="2200" b="0" i="1" smtClean="0">
                                <a:solidFill>
                                  <a:srgbClr val="A13F0B"/>
                                </a:solidFill>
                                <a:latin typeface="Cambria Math" panose="02040503050406030204" pitchFamily="18" charset="0"/>
                              </a:rPr>
                              <m:t>1</m:t>
                            </m:r>
                            <m:r>
                              <a:rPr lang="en-US" altLang="zh-CN" sz="2200" b="0" i="1" smtClean="0">
                                <a:latin typeface="Cambria Math" panose="02040503050406030204" pitchFamily="18" charset="0"/>
                              </a:rPr>
                              <m:t>101</m:t>
                            </m:r>
                            <m:r>
                              <a:rPr lang="en-US" altLang="zh-CN" sz="2200" b="0" i="1" smtClean="0">
                                <a:solidFill>
                                  <a:srgbClr val="A13F0B"/>
                                </a:solidFill>
                                <a:latin typeface="Cambria Math" panose="02040503050406030204" pitchFamily="18" charset="0"/>
                              </a:rPr>
                              <m:t>1</m:t>
                            </m:r>
                            <m:r>
                              <a:rPr lang="en-US" altLang="zh-CN" sz="2200" b="0" i="1" smtClean="0">
                                <a:latin typeface="Cambria Math" panose="02040503050406030204" pitchFamily="18" charset="0"/>
                              </a:rPr>
                              <m:t>1</m:t>
                            </m:r>
                          </m:e>
                          <m:sub>
                            <m:r>
                              <a:rPr lang="en-US" altLang="zh-CN" sz="2200" b="0" i="1" smtClean="0">
                                <a:latin typeface="Cambria Math" panose="02040503050406030204" pitchFamily="18" charset="0"/>
                              </a:rPr>
                              <m:t>2</m:t>
                            </m:r>
                          </m:sub>
                        </m:sSub>
                        <m:r>
                          <a:rPr lang="en-US" altLang="zh-CN" sz="2200" b="0" i="1" smtClean="0">
                            <a:latin typeface="Cambria Math" panose="02040503050406030204" pitchFamily="18" charset="0"/>
                          </a:rPr>
                          <m:t>,</m:t>
                        </m:r>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10</m:t>
                            </m:r>
                            <m:r>
                              <a:rPr lang="en-US" altLang="zh-CN" sz="2200" b="0" i="1" smtClean="0">
                                <a:solidFill>
                                  <a:srgbClr val="A13F0B"/>
                                </a:solidFill>
                                <a:latin typeface="Cambria Math" panose="02040503050406030204" pitchFamily="18" charset="0"/>
                              </a:rPr>
                              <m:t>0</m:t>
                            </m:r>
                            <m:r>
                              <a:rPr lang="en-US" altLang="zh-CN" sz="2200" b="0" i="1" smtClean="0">
                                <a:latin typeface="Cambria Math" panose="02040503050406030204" pitchFamily="18" charset="0"/>
                              </a:rPr>
                              <m:t>101</m:t>
                            </m:r>
                            <m:r>
                              <a:rPr lang="en-US" altLang="zh-CN" sz="2200" b="0" i="1" smtClean="0">
                                <a:solidFill>
                                  <a:srgbClr val="A13F0B"/>
                                </a:solidFill>
                                <a:latin typeface="Cambria Math" panose="02040503050406030204" pitchFamily="18" charset="0"/>
                              </a:rPr>
                              <m:t>0</m:t>
                            </m:r>
                            <m:r>
                              <a:rPr lang="en-US" altLang="zh-CN" sz="2200" b="0" i="1" smtClean="0">
                                <a:latin typeface="Cambria Math" panose="02040503050406030204" pitchFamily="18" charset="0"/>
                              </a:rPr>
                              <m:t>1</m:t>
                            </m:r>
                          </m:e>
                          <m:sub>
                            <m:r>
                              <a:rPr lang="en-US" altLang="zh-CN" sz="2200" b="0" i="1" smtClean="0">
                                <a:latin typeface="Cambria Math" panose="02040503050406030204" pitchFamily="18" charset="0"/>
                              </a:rPr>
                              <m:t>2</m:t>
                            </m:r>
                          </m:sub>
                        </m:sSub>
                      </m:e>
                    </m:d>
                    <m:r>
                      <a:rPr lang="en-US" altLang="zh-CN" sz="2200" b="0" i="1" smtClean="0">
                        <a:latin typeface="Cambria Math" panose="02040503050406030204" pitchFamily="18" charset="0"/>
                      </a:rPr>
                      <m:t>=2</m:t>
                    </m:r>
                  </m:oMath>
                </a14:m>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模</a:t>
                </a:r>
                <a:r>
                  <a:rPr lang="en-US" altLang="zh-CN" sz="2200" dirty="0">
                    <a:latin typeface="+mn-ea"/>
                  </a:rPr>
                  <a:t>2</a:t>
                </a:r>
                <a:r>
                  <a:rPr lang="zh-CN" altLang="en-US" sz="2200" dirty="0">
                    <a:latin typeface="+mn-ea"/>
                  </a:rPr>
                  <a:t>加法，计算效率高，适用于长文本计算</a:t>
                </a: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endParaRPr lang="en-US" altLang="zh-CN" sz="2200" dirty="0">
                  <a:latin typeface="+mn-ea"/>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776378" y="1673522"/>
                <a:ext cx="6307174" cy="5087739"/>
              </a:xfrm>
              <a:prstGeom prst="rect">
                <a:avLst/>
              </a:prstGeom>
              <a:blipFill rotWithShape="1">
                <a:blip r:embed="rId3"/>
                <a:stretch>
                  <a:fillRect l="-1063"/>
                </a:stretch>
              </a:blipFill>
            </p:spPr>
            <p:txBody>
              <a:bodyPr/>
              <a:lstStyle/>
              <a:p>
                <a:r>
                  <a:rPr lang="zh-CN" altLang="en-US">
                    <a:noFill/>
                  </a:rPr>
                  <a:t> </a:t>
                </a:r>
                <a:endParaRPr lang="zh-CN" altLang="en-US">
                  <a:noFill/>
                </a:endParaRPr>
              </a:p>
            </p:txBody>
          </p:sp>
        </mc:Fallback>
      </mc:AlternateContent>
      <p:grpSp>
        <p:nvGrpSpPr>
          <p:cNvPr id="10" name="组合 9"/>
          <p:cNvGrpSpPr/>
          <p:nvPr/>
        </p:nvGrpSpPr>
        <p:grpSpPr>
          <a:xfrm>
            <a:off x="1120802" y="3389026"/>
            <a:ext cx="5618326" cy="1527169"/>
            <a:chOff x="1120802" y="3910295"/>
            <a:chExt cx="5618326" cy="1527169"/>
          </a:xfrm>
        </p:grpSpPr>
        <p:sp>
          <p:nvSpPr>
            <p:cNvPr id="3" name="矩形: 圆角 2"/>
            <p:cNvSpPr/>
            <p:nvPr/>
          </p:nvSpPr>
          <p:spPr>
            <a:xfrm>
              <a:off x="1120802" y="3910295"/>
              <a:ext cx="2210662" cy="484632"/>
            </a:xfrm>
            <a:prstGeom prst="roundRect">
              <a:avLst/>
            </a:prstGeom>
            <a:solidFill>
              <a:srgbClr val="006C39"/>
            </a:solidFill>
            <a:ln w="38100">
              <a:solidFill>
                <a:srgbClr val="006C3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800" dirty="0">
                  <a:solidFill>
                    <a:schemeClr val="bg1"/>
                  </a:solidFill>
                </a:rPr>
                <a:t>101101100</a:t>
              </a:r>
              <a:endParaRPr lang="zh-CN" altLang="en-US" sz="2800" dirty="0">
                <a:solidFill>
                  <a:schemeClr val="bg1"/>
                </a:solidFill>
              </a:endParaRPr>
            </a:p>
          </p:txBody>
        </p:sp>
        <p:sp>
          <p:nvSpPr>
            <p:cNvPr id="4" name="流程图: 接点 3"/>
            <p:cNvSpPr/>
            <p:nvPr/>
          </p:nvSpPr>
          <p:spPr>
            <a:xfrm>
              <a:off x="3643453" y="4412658"/>
              <a:ext cx="457200" cy="457200"/>
            </a:xfrm>
            <a:prstGeom prst="flowChartConnector">
              <a:avLst/>
            </a:prstGeom>
            <a:solidFill>
              <a:srgbClr val="A13F0B"/>
            </a:solidFill>
            <a:ln w="38100">
              <a:solidFill>
                <a:srgbClr val="A13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rPr>
                <a:t>+</a:t>
              </a:r>
              <a:endParaRPr lang="zh-CN" altLang="en-US" sz="3600" b="1" dirty="0">
                <a:solidFill>
                  <a:schemeClr val="bg1"/>
                </a:solidFill>
              </a:endParaRPr>
            </a:p>
          </p:txBody>
        </p:sp>
        <p:sp>
          <p:nvSpPr>
            <p:cNvPr id="11" name="矩形: 圆角 10"/>
            <p:cNvSpPr/>
            <p:nvPr/>
          </p:nvSpPr>
          <p:spPr>
            <a:xfrm>
              <a:off x="1120802" y="4952832"/>
              <a:ext cx="2210662" cy="484632"/>
            </a:xfrm>
            <a:prstGeom prst="roundRect">
              <a:avLst/>
            </a:prstGeom>
            <a:solidFill>
              <a:srgbClr val="006C39"/>
            </a:solidFill>
            <a:ln w="38100">
              <a:solidFill>
                <a:srgbClr val="006C3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800" dirty="0">
                  <a:solidFill>
                    <a:schemeClr val="bg1"/>
                  </a:solidFill>
                </a:rPr>
                <a:t>10010101</a:t>
              </a:r>
              <a:endParaRPr lang="zh-CN" altLang="en-US" sz="2800" dirty="0">
                <a:solidFill>
                  <a:schemeClr val="bg1"/>
                </a:solidFill>
              </a:endParaRPr>
            </a:p>
          </p:txBody>
        </p:sp>
        <p:sp>
          <p:nvSpPr>
            <p:cNvPr id="13" name="矩形: 圆角 12"/>
            <p:cNvSpPr/>
            <p:nvPr/>
          </p:nvSpPr>
          <p:spPr>
            <a:xfrm>
              <a:off x="4528466" y="4385226"/>
              <a:ext cx="2210662" cy="484632"/>
            </a:xfrm>
            <a:prstGeom prst="roundRect">
              <a:avLst/>
            </a:prstGeom>
            <a:solidFill>
              <a:srgbClr val="006C39"/>
            </a:solidFill>
            <a:ln w="38100">
              <a:solidFill>
                <a:srgbClr val="006C3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800" dirty="0">
                  <a:solidFill>
                    <a:schemeClr val="bg1"/>
                  </a:solidFill>
                </a:rPr>
                <a:t>00</a:t>
              </a:r>
              <a:r>
                <a:rPr lang="en-US" altLang="zh-CN" sz="2800" dirty="0">
                  <a:solidFill>
                    <a:srgbClr val="FFFF00"/>
                  </a:solidFill>
                </a:rPr>
                <a:t>1</a:t>
              </a:r>
              <a:r>
                <a:rPr lang="en-US" altLang="zh-CN" sz="2800" dirty="0">
                  <a:solidFill>
                    <a:schemeClr val="bg1"/>
                  </a:solidFill>
                </a:rPr>
                <a:t>000</a:t>
              </a:r>
              <a:r>
                <a:rPr lang="en-US" altLang="zh-CN" sz="2800" dirty="0">
                  <a:solidFill>
                    <a:srgbClr val="FFFF00"/>
                  </a:solidFill>
                </a:rPr>
                <a:t>1</a:t>
              </a:r>
              <a:r>
                <a:rPr lang="en-US" altLang="zh-CN" sz="2800" dirty="0">
                  <a:solidFill>
                    <a:schemeClr val="bg1"/>
                  </a:solidFill>
                </a:rPr>
                <a:t>0</a:t>
              </a:r>
              <a:endParaRPr lang="zh-CN" altLang="en-US" sz="2800" dirty="0">
                <a:solidFill>
                  <a:schemeClr val="bg1"/>
                </a:solidFill>
              </a:endParaRPr>
            </a:p>
          </p:txBody>
        </p:sp>
      </p:grpSp>
      <p:grpSp>
        <p:nvGrpSpPr>
          <p:cNvPr id="7" name="组合 6"/>
          <p:cNvGrpSpPr/>
          <p:nvPr/>
        </p:nvGrpSpPr>
        <p:grpSpPr>
          <a:xfrm>
            <a:off x="7083552" y="1973032"/>
            <a:ext cx="4799081" cy="3464432"/>
            <a:chOff x="7083552" y="1721015"/>
            <a:chExt cx="4799081" cy="3464432"/>
          </a:xfrm>
        </p:grpSpPr>
        <p:sp>
          <p:nvSpPr>
            <p:cNvPr id="23" name="文本框 22"/>
            <p:cNvSpPr txBox="1"/>
            <p:nvPr/>
          </p:nvSpPr>
          <p:spPr>
            <a:xfrm>
              <a:off x="8108357" y="4785337"/>
              <a:ext cx="2749471" cy="400110"/>
            </a:xfrm>
            <a:prstGeom prst="rect">
              <a:avLst/>
            </a:prstGeom>
            <a:noFill/>
          </p:spPr>
          <p:txBody>
            <a:bodyPr wrap="none" rtlCol="0">
              <a:spAutoFit/>
            </a:bodyPr>
            <a:lstStyle/>
            <a:p>
              <a:pPr algn="ctr"/>
              <a:r>
                <a:rPr lang="zh-CN" altLang="en-US" sz="2000" b="1" dirty="0">
                  <a:solidFill>
                    <a:srgbClr val="A13F0B"/>
                  </a:solidFill>
                </a:rPr>
                <a:t>搜索引擎支持以图搜图</a:t>
              </a:r>
              <a:endParaRPr lang="en-US" altLang="zh-CN" sz="2000" b="1" dirty="0">
                <a:solidFill>
                  <a:srgbClr val="A13F0B"/>
                </a:solidFill>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3552" y="1721015"/>
              <a:ext cx="4799081" cy="2943163"/>
            </a:xfrm>
            <a:prstGeom prst="rect">
              <a:avLst/>
            </a:prstGeom>
          </p:spPr>
        </p:pic>
      </p:grpSp>
      <p:sp>
        <p:nvSpPr>
          <p:cNvPr id="19" name="文本框 18"/>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2.1</a:t>
            </a:r>
            <a:endParaRPr lang="zh-CN" altLang="en-US" sz="3600" b="1" dirty="0">
              <a:solidFill>
                <a:schemeClr val="bg1"/>
              </a:solidFill>
            </a:endParaRPr>
          </a:p>
        </p:txBody>
      </p:sp>
    </p:spTree>
  </p:cSld>
  <p:clrMapOvr>
    <a:masterClrMapping/>
  </p:clrMapOvr>
  <p:transition spd="med" advTm="31649">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solidFill>
                  <a:schemeClr val="accent1"/>
                </a:solidFill>
              </a:rPr>
              <a:t>基于字符 </a:t>
            </a:r>
            <a:r>
              <a:rPr lang="en-US" altLang="zh-CN" dirty="0"/>
              <a:t>– </a:t>
            </a:r>
            <a:r>
              <a:rPr lang="en-US" altLang="zh-CN" dirty="0">
                <a:solidFill>
                  <a:srgbClr val="A13F0B"/>
                </a:solidFill>
              </a:rPr>
              <a:t>LCS</a:t>
            </a:r>
            <a:endParaRPr lang="zh-CN" altLang="en-US" dirty="0"/>
          </a:p>
        </p:txBody>
      </p:sp>
      <p:sp>
        <p:nvSpPr>
          <p:cNvPr id="19" name="矩形 18"/>
          <p:cNvSpPr/>
          <p:nvPr/>
        </p:nvSpPr>
        <p:spPr>
          <a:xfrm>
            <a:off x="320541" y="1068947"/>
            <a:ext cx="11550918" cy="4902477"/>
          </a:xfrm>
          <a:prstGeom prst="rect">
            <a:avLst/>
          </a:prstGeom>
          <a:solidFill>
            <a:schemeClr val="bg1"/>
          </a:solidFill>
          <a:ln>
            <a:noFill/>
          </a:ln>
          <a:effectLst>
            <a:outerShdw blurRad="1651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2" name="组合 41"/>
          <p:cNvGrpSpPr/>
          <p:nvPr/>
        </p:nvGrpSpPr>
        <p:grpSpPr>
          <a:xfrm>
            <a:off x="3027956" y="2964811"/>
            <a:ext cx="479425" cy="454026"/>
            <a:chOff x="568325" y="4175125"/>
            <a:chExt cx="479425" cy="454026"/>
          </a:xfrm>
          <a:solidFill>
            <a:schemeClr val="bg1"/>
          </a:solidFill>
        </p:grpSpPr>
        <p:sp>
          <p:nvSpPr>
            <p:cNvPr id="43" name="Freeform 84"/>
            <p:cNvSpPr/>
            <p:nvPr/>
          </p:nvSpPr>
          <p:spPr bwMode="auto">
            <a:xfrm>
              <a:off x="642938" y="4175125"/>
              <a:ext cx="330200" cy="398463"/>
            </a:xfrm>
            <a:custGeom>
              <a:avLst/>
              <a:gdLst>
                <a:gd name="T0" fmla="*/ 42 w 88"/>
                <a:gd name="T1" fmla="*/ 105 h 106"/>
                <a:gd name="T2" fmla="*/ 46 w 88"/>
                <a:gd name="T3" fmla="*/ 105 h 106"/>
                <a:gd name="T4" fmla="*/ 88 w 88"/>
                <a:gd name="T5" fmla="*/ 63 h 106"/>
                <a:gd name="T6" fmla="*/ 88 w 88"/>
                <a:gd name="T7" fmla="*/ 62 h 106"/>
                <a:gd name="T8" fmla="*/ 88 w 88"/>
                <a:gd name="T9" fmla="*/ 60 h 106"/>
                <a:gd name="T10" fmla="*/ 84 w 88"/>
                <a:gd name="T11" fmla="*/ 60 h 106"/>
                <a:gd name="T12" fmla="*/ 46 w 88"/>
                <a:gd name="T13" fmla="*/ 98 h 106"/>
                <a:gd name="T14" fmla="*/ 46 w 88"/>
                <a:gd name="T15" fmla="*/ 3 h 106"/>
                <a:gd name="T16" fmla="*/ 44 w 88"/>
                <a:gd name="T17" fmla="*/ 0 h 106"/>
                <a:gd name="T18" fmla="*/ 42 w 88"/>
                <a:gd name="T19" fmla="*/ 3 h 106"/>
                <a:gd name="T20" fmla="*/ 42 w 88"/>
                <a:gd name="T21" fmla="*/ 98 h 106"/>
                <a:gd name="T22" fmla="*/ 4 w 88"/>
                <a:gd name="T23" fmla="*/ 60 h 106"/>
                <a:gd name="T24" fmla="*/ 2 w 88"/>
                <a:gd name="T25" fmla="*/ 60 h 106"/>
                <a:gd name="T26" fmla="*/ 0 w 88"/>
                <a:gd name="T27" fmla="*/ 60 h 106"/>
                <a:gd name="T28" fmla="*/ 0 w 88"/>
                <a:gd name="T29" fmla="*/ 62 h 106"/>
                <a:gd name="T30" fmla="*/ 0 w 88"/>
                <a:gd name="T31" fmla="*/ 63 h 106"/>
                <a:gd name="T32" fmla="*/ 42 w 88"/>
                <a:gd name="T33"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06">
                  <a:moveTo>
                    <a:pt x="42" y="105"/>
                  </a:moveTo>
                  <a:cubicBezTo>
                    <a:pt x="43" y="106"/>
                    <a:pt x="45" y="106"/>
                    <a:pt x="46" y="105"/>
                  </a:cubicBezTo>
                  <a:cubicBezTo>
                    <a:pt x="88" y="63"/>
                    <a:pt x="88" y="63"/>
                    <a:pt x="88" y="63"/>
                  </a:cubicBezTo>
                  <a:cubicBezTo>
                    <a:pt x="88" y="63"/>
                    <a:pt x="88" y="62"/>
                    <a:pt x="88" y="62"/>
                  </a:cubicBezTo>
                  <a:cubicBezTo>
                    <a:pt x="88" y="61"/>
                    <a:pt x="88" y="61"/>
                    <a:pt x="88" y="60"/>
                  </a:cubicBezTo>
                  <a:cubicBezTo>
                    <a:pt x="87" y="59"/>
                    <a:pt x="85" y="59"/>
                    <a:pt x="84" y="60"/>
                  </a:cubicBezTo>
                  <a:cubicBezTo>
                    <a:pt x="46" y="98"/>
                    <a:pt x="46" y="98"/>
                    <a:pt x="46" y="98"/>
                  </a:cubicBezTo>
                  <a:cubicBezTo>
                    <a:pt x="46" y="3"/>
                    <a:pt x="46" y="3"/>
                    <a:pt x="46" y="3"/>
                  </a:cubicBezTo>
                  <a:cubicBezTo>
                    <a:pt x="46" y="1"/>
                    <a:pt x="45" y="0"/>
                    <a:pt x="44" y="0"/>
                  </a:cubicBezTo>
                  <a:cubicBezTo>
                    <a:pt x="43" y="0"/>
                    <a:pt x="42" y="1"/>
                    <a:pt x="42" y="3"/>
                  </a:cubicBezTo>
                  <a:cubicBezTo>
                    <a:pt x="42" y="98"/>
                    <a:pt x="42" y="98"/>
                    <a:pt x="42" y="98"/>
                  </a:cubicBezTo>
                  <a:cubicBezTo>
                    <a:pt x="4" y="60"/>
                    <a:pt x="4" y="60"/>
                    <a:pt x="4" y="60"/>
                  </a:cubicBezTo>
                  <a:cubicBezTo>
                    <a:pt x="3" y="60"/>
                    <a:pt x="3" y="60"/>
                    <a:pt x="2" y="60"/>
                  </a:cubicBezTo>
                  <a:cubicBezTo>
                    <a:pt x="1" y="60"/>
                    <a:pt x="1" y="60"/>
                    <a:pt x="0" y="60"/>
                  </a:cubicBezTo>
                  <a:cubicBezTo>
                    <a:pt x="0" y="61"/>
                    <a:pt x="0" y="61"/>
                    <a:pt x="0" y="62"/>
                  </a:cubicBezTo>
                  <a:cubicBezTo>
                    <a:pt x="0" y="62"/>
                    <a:pt x="0" y="63"/>
                    <a:pt x="0" y="63"/>
                  </a:cubicBezTo>
                  <a:lnTo>
                    <a:pt x="42" y="105"/>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44" name="Freeform 85"/>
            <p:cNvSpPr/>
            <p:nvPr/>
          </p:nvSpPr>
          <p:spPr bwMode="auto">
            <a:xfrm>
              <a:off x="568325" y="4557713"/>
              <a:ext cx="479425" cy="71438"/>
            </a:xfrm>
            <a:custGeom>
              <a:avLst/>
              <a:gdLst>
                <a:gd name="T0" fmla="*/ 126 w 128"/>
                <a:gd name="T1" fmla="*/ 0 h 19"/>
                <a:gd name="T2" fmla="*/ 123 w 128"/>
                <a:gd name="T3" fmla="*/ 2 h 19"/>
                <a:gd name="T4" fmla="*/ 123 w 128"/>
                <a:gd name="T5" fmla="*/ 14 h 19"/>
                <a:gd name="T6" fmla="*/ 5 w 128"/>
                <a:gd name="T7" fmla="*/ 14 h 19"/>
                <a:gd name="T8" fmla="*/ 5 w 128"/>
                <a:gd name="T9" fmla="*/ 2 h 19"/>
                <a:gd name="T10" fmla="*/ 2 w 128"/>
                <a:gd name="T11" fmla="*/ 0 h 19"/>
                <a:gd name="T12" fmla="*/ 0 w 128"/>
                <a:gd name="T13" fmla="*/ 2 h 19"/>
                <a:gd name="T14" fmla="*/ 0 w 128"/>
                <a:gd name="T15" fmla="*/ 17 h 19"/>
                <a:gd name="T16" fmla="*/ 2 w 128"/>
                <a:gd name="T17" fmla="*/ 19 h 19"/>
                <a:gd name="T18" fmla="*/ 126 w 128"/>
                <a:gd name="T19" fmla="*/ 19 h 19"/>
                <a:gd name="T20" fmla="*/ 128 w 128"/>
                <a:gd name="T21" fmla="*/ 17 h 19"/>
                <a:gd name="T22" fmla="*/ 128 w 128"/>
                <a:gd name="T23" fmla="*/ 2 h 19"/>
                <a:gd name="T24" fmla="*/ 126 w 128"/>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9">
                  <a:moveTo>
                    <a:pt x="126" y="0"/>
                  </a:moveTo>
                  <a:cubicBezTo>
                    <a:pt x="124" y="0"/>
                    <a:pt x="123" y="1"/>
                    <a:pt x="123" y="2"/>
                  </a:cubicBezTo>
                  <a:cubicBezTo>
                    <a:pt x="123" y="14"/>
                    <a:pt x="123" y="14"/>
                    <a:pt x="123" y="14"/>
                  </a:cubicBezTo>
                  <a:cubicBezTo>
                    <a:pt x="5" y="14"/>
                    <a:pt x="5" y="14"/>
                    <a:pt x="5" y="14"/>
                  </a:cubicBezTo>
                  <a:cubicBezTo>
                    <a:pt x="5" y="2"/>
                    <a:pt x="5" y="2"/>
                    <a:pt x="5" y="2"/>
                  </a:cubicBezTo>
                  <a:cubicBezTo>
                    <a:pt x="5" y="1"/>
                    <a:pt x="4" y="0"/>
                    <a:pt x="2" y="0"/>
                  </a:cubicBezTo>
                  <a:cubicBezTo>
                    <a:pt x="1" y="0"/>
                    <a:pt x="0" y="1"/>
                    <a:pt x="0" y="2"/>
                  </a:cubicBezTo>
                  <a:cubicBezTo>
                    <a:pt x="0" y="17"/>
                    <a:pt x="0" y="17"/>
                    <a:pt x="0" y="17"/>
                  </a:cubicBezTo>
                  <a:cubicBezTo>
                    <a:pt x="0" y="18"/>
                    <a:pt x="1" y="19"/>
                    <a:pt x="2" y="19"/>
                  </a:cubicBezTo>
                  <a:cubicBezTo>
                    <a:pt x="126" y="19"/>
                    <a:pt x="126" y="19"/>
                    <a:pt x="126" y="19"/>
                  </a:cubicBezTo>
                  <a:cubicBezTo>
                    <a:pt x="127" y="19"/>
                    <a:pt x="128" y="18"/>
                    <a:pt x="128" y="17"/>
                  </a:cubicBezTo>
                  <a:cubicBezTo>
                    <a:pt x="128" y="2"/>
                    <a:pt x="128" y="2"/>
                    <a:pt x="128" y="2"/>
                  </a:cubicBezTo>
                  <a:cubicBezTo>
                    <a:pt x="128" y="1"/>
                    <a:pt x="127" y="0"/>
                    <a:pt x="126" y="0"/>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sp>
        <p:nvSpPr>
          <p:cNvPr id="45" name="文本框 44"/>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2.1</a:t>
            </a:r>
            <a:endParaRPr lang="zh-CN" altLang="en-US" sz="3600" b="1" dirty="0">
              <a:solidFill>
                <a:schemeClr val="bg1"/>
              </a:solidFill>
            </a:endParaRPr>
          </a:p>
        </p:txBody>
      </p:sp>
      <p:grpSp>
        <p:nvGrpSpPr>
          <p:cNvPr id="4" name="组合 3"/>
          <p:cNvGrpSpPr/>
          <p:nvPr/>
        </p:nvGrpSpPr>
        <p:grpSpPr>
          <a:xfrm>
            <a:off x="664723" y="1221017"/>
            <a:ext cx="10463720" cy="674133"/>
            <a:chOff x="664723" y="1394889"/>
            <a:chExt cx="10463720" cy="674133"/>
          </a:xfrm>
        </p:grpSpPr>
        <p:sp>
          <p:nvSpPr>
            <p:cNvPr id="21" name="文本框 20"/>
            <p:cNvSpPr txBox="1"/>
            <p:nvPr/>
          </p:nvSpPr>
          <p:spPr>
            <a:xfrm>
              <a:off x="693908" y="1394889"/>
              <a:ext cx="2437845" cy="505588"/>
            </a:xfrm>
            <a:prstGeom prst="rect">
              <a:avLst/>
            </a:prstGeom>
            <a:noFill/>
          </p:spPr>
          <p:txBody>
            <a:bodyPr wrap="square" lIns="0" tIns="0" rIns="0" bIns="0" rtlCol="0">
              <a:spAutoFit/>
            </a:bodyPr>
            <a:lstStyle/>
            <a:p>
              <a:pPr>
                <a:lnSpc>
                  <a:spcPct val="130000"/>
                </a:lnSpc>
              </a:pPr>
              <a:r>
                <a:rPr lang="zh-CN" altLang="en-US" sz="2800" b="1" spc="300" dirty="0">
                  <a:solidFill>
                    <a:schemeClr val="accent1"/>
                  </a:solidFill>
                  <a:latin typeface="微软雅黑" panose="020B0503020204020204" charset="-122"/>
                  <a:ea typeface="微软雅黑" panose="020B0503020204020204" charset="-122"/>
                </a:rPr>
                <a:t>最长公共序列</a:t>
              </a:r>
            </a:p>
          </p:txBody>
        </p:sp>
        <p:cxnSp>
          <p:nvCxnSpPr>
            <p:cNvPr id="22" name="直接连接符 21"/>
            <p:cNvCxnSpPr/>
            <p:nvPr/>
          </p:nvCxnSpPr>
          <p:spPr>
            <a:xfrm>
              <a:off x="664723" y="2069022"/>
              <a:ext cx="1046372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664723" y="2043219"/>
            <a:ext cx="10733961" cy="3459601"/>
            <a:chOff x="664723" y="2043219"/>
            <a:chExt cx="10733961" cy="3459601"/>
          </a:xfrm>
        </p:grpSpPr>
        <mc:AlternateContent xmlns:mc="http://schemas.openxmlformats.org/markup-compatibility/2006" xmlns:a14="http://schemas.microsoft.com/office/drawing/2010/main">
          <mc:Choice Requires="a14">
            <p:sp>
              <p:nvSpPr>
                <p:cNvPr id="31" name="文本框 30"/>
                <p:cNvSpPr txBox="1"/>
                <p:nvPr/>
              </p:nvSpPr>
              <p:spPr>
                <a:xfrm>
                  <a:off x="664723" y="2043219"/>
                  <a:ext cx="10733961" cy="3459601"/>
                </a:xfrm>
                <a:prstGeom prst="rect">
                  <a:avLst/>
                </a:prstGeom>
                <a:noFill/>
              </p:spPr>
              <p:txBody>
                <a:bodyPr wrap="square" rtlCol="0">
                  <a:spAutoFit/>
                </a:bodyPr>
                <a:lstStyle/>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计算字符串</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𝐴</m:t>
                          </m:r>
                        </m:sub>
                      </m:sSub>
                    </m:oMath>
                  </a14:m>
                  <a:r>
                    <a:rPr lang="zh-CN" altLang="en-US" sz="2200" dirty="0">
                      <a:latin typeface="+mn-ea"/>
                    </a:rPr>
                    <a:t>和</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𝐵</m:t>
                          </m:r>
                        </m:sub>
                      </m:sSub>
                    </m:oMath>
                  </a14:m>
                  <a:r>
                    <a:rPr lang="zh-CN" altLang="en-US" sz="2200" dirty="0">
                      <a:latin typeface="+mn-ea"/>
                    </a:rPr>
                    <a:t>中</a:t>
                  </a:r>
                  <a:r>
                    <a:rPr lang="zh-CN" altLang="en-US" sz="2200" b="1" dirty="0">
                      <a:solidFill>
                        <a:srgbClr val="A13F0B"/>
                      </a:solidFill>
                      <a:latin typeface="+mn-ea"/>
                    </a:rPr>
                    <a:t>共同出现且最长</a:t>
                  </a:r>
                  <a:r>
                    <a:rPr lang="zh-CN" altLang="en-US" sz="2200" dirty="0">
                      <a:latin typeface="+mn-ea"/>
                    </a:rPr>
                    <a:t>的子串长度</a:t>
                  </a: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例如：</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𝐴</m:t>
                          </m:r>
                        </m:sub>
                      </m:sSub>
                    </m:oMath>
                  </a14:m>
                  <a:r>
                    <a:rPr lang="en-US" altLang="zh-CN" sz="2200" dirty="0">
                      <a:latin typeface="+mn-ea"/>
                    </a:rPr>
                    <a:t>=</a:t>
                  </a:r>
                  <a:r>
                    <a:rPr lang="zh-CN" altLang="en-US" sz="2200" b="1" dirty="0">
                      <a:solidFill>
                        <a:srgbClr val="A13F0B"/>
                      </a:solidFill>
                      <a:latin typeface="+mn-ea"/>
                    </a:rPr>
                    <a:t>今天的天气</a:t>
                  </a:r>
                  <a:r>
                    <a:rPr lang="zh-CN" altLang="en-US" sz="2200" dirty="0">
                      <a:latin typeface="+mn-ea"/>
                    </a:rPr>
                    <a:t>真好呀</a:t>
                  </a:r>
                  <a:endParaRPr lang="en-US" altLang="zh-CN" sz="2200" dirty="0">
                    <a:latin typeface="+mn-ea"/>
                  </a:endParaRPr>
                </a:p>
                <a:p>
                  <a:pPr algn="just" eaLnBrk="1">
                    <a:lnSpc>
                      <a:spcPct val="130000"/>
                    </a:lnSpc>
                    <a:spcBef>
                      <a:spcPts val="600"/>
                    </a:spcBef>
                    <a:spcAft>
                      <a:spcPts val="600"/>
                    </a:spcAft>
                    <a:buClr>
                      <a:schemeClr val="tx2"/>
                    </a:buClr>
                  </a:pPr>
                  <a:r>
                    <a:rPr lang="en-US" altLang="zh-CN" sz="2200" dirty="0">
                      <a:latin typeface="+mn-ea"/>
                    </a:rPr>
                    <a:t>	   </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𝐵</m:t>
                          </m:r>
                        </m:sub>
                      </m:sSub>
                    </m:oMath>
                  </a14:m>
                  <a:r>
                    <a:rPr lang="en-US" altLang="zh-CN" sz="2200" dirty="0">
                      <a:latin typeface="+mn-ea"/>
                    </a:rPr>
                    <a:t>=</a:t>
                  </a:r>
                  <a:r>
                    <a:rPr lang="zh-CN" altLang="en-US" sz="2200" dirty="0">
                      <a:latin typeface="+mn-ea"/>
                    </a:rPr>
                    <a:t>我很喜欢</a:t>
                  </a:r>
                  <a:r>
                    <a:rPr lang="zh-CN" altLang="en-US" sz="2200" b="1" dirty="0">
                      <a:solidFill>
                        <a:srgbClr val="A13F0B"/>
                      </a:solidFill>
                      <a:latin typeface="+mn-ea"/>
                    </a:rPr>
                    <a:t>今天的天气</a:t>
                  </a:r>
                  <a:endParaRPr lang="en-US" altLang="zh-CN" sz="2200" b="1" dirty="0">
                    <a:solidFill>
                      <a:srgbClr val="A13F0B"/>
                    </a:solidFill>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经典的动态规划问题</a:t>
                  </a:r>
                  <a:endParaRPr lang="en-US" altLang="zh-CN" sz="2200" dirty="0">
                    <a:latin typeface="+mn-ea"/>
                  </a:endParaRPr>
                </a:p>
                <a:p>
                  <a:pPr algn="just" eaLnBrk="1">
                    <a:lnSpc>
                      <a:spcPct val="130000"/>
                    </a:lnSpc>
                    <a:spcBef>
                      <a:spcPts val="600"/>
                    </a:spcBef>
                    <a:spcAft>
                      <a:spcPts val="600"/>
                    </a:spcAft>
                    <a:buClr>
                      <a:schemeClr val="tx2"/>
                    </a:buClr>
                  </a:pP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原理简单，常用于短文本匹配，在长文本条件下计算复杂度过高</a:t>
                  </a:r>
                  <a:endParaRPr lang="en-US" altLang="zh-CN" sz="2200" dirty="0">
                    <a:latin typeface="+mn-ea"/>
                  </a:endParaRPr>
                </a:p>
              </p:txBody>
            </p:sp>
          </mc:Choice>
          <mc:Fallback xmlns="">
            <p:sp>
              <p:nvSpPr>
                <p:cNvPr id="31" name="文本框 30"/>
                <p:cNvSpPr txBox="1">
                  <a:spLocks noRot="1" noChangeAspect="1" noMove="1" noResize="1" noEditPoints="1" noAdjustHandles="1" noChangeArrowheads="1" noChangeShapeType="1" noTextEdit="1"/>
                </p:cNvSpPr>
                <p:nvPr/>
              </p:nvSpPr>
              <p:spPr>
                <a:xfrm>
                  <a:off x="664723" y="2043219"/>
                  <a:ext cx="10733961" cy="3459601"/>
                </a:xfrm>
                <a:prstGeom prst="rect">
                  <a:avLst/>
                </a:prstGeom>
                <a:blipFill rotWithShape="1">
                  <a:blip r:embed="rId3"/>
                  <a:stretch>
                    <a:fillRect l="-625" b="-2641"/>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2" name="文本框 1"/>
                <p:cNvSpPr txBox="1"/>
                <p:nvPr/>
              </p:nvSpPr>
              <p:spPr>
                <a:xfrm>
                  <a:off x="3820372" y="3794214"/>
                  <a:ext cx="6387440" cy="10040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𝐿𝐶𝑆</m:t>
                        </m:r>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𝑆</m:t>
                                </m:r>
                              </m:e>
                              <m:sub>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𝐴</m:t>
                                    </m:r>
                                  </m:e>
                                  <m:sub>
                                    <m:r>
                                      <a:rPr lang="en-US" altLang="zh-CN" sz="1600" b="0" i="1" smtClean="0">
                                        <a:latin typeface="Cambria Math" panose="02040503050406030204" pitchFamily="18" charset="0"/>
                                      </a:rPr>
                                      <m:t>𝑖</m:t>
                                    </m:r>
                                  </m:sub>
                                </m:sSub>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𝑆</m:t>
                                </m:r>
                              </m:e>
                              <m:sub>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𝐵</m:t>
                                    </m:r>
                                  </m:e>
                                  <m:sub>
                                    <m:r>
                                      <a:rPr lang="en-US" altLang="zh-CN" sz="1600" b="0" i="1" smtClean="0">
                                        <a:latin typeface="Cambria Math" panose="02040503050406030204" pitchFamily="18" charset="0"/>
                                      </a:rPr>
                                      <m:t>𝑗</m:t>
                                    </m:r>
                                  </m:sub>
                                </m:sSub>
                              </m:sub>
                            </m:sSub>
                          </m:e>
                        </m:d>
                        <m:r>
                          <a:rPr lang="en-US" altLang="zh-CN" sz="1600" b="0" i="1" smtClean="0">
                            <a:latin typeface="Cambria Math" panose="02040503050406030204" pitchFamily="18" charset="0"/>
                          </a:rPr>
                          <m:t>=</m:t>
                        </m:r>
                        <m:d>
                          <m:dPr>
                            <m:begChr m:val="{"/>
                            <m:endChr m:val=""/>
                            <m:ctrlPr>
                              <a:rPr lang="en-US" altLang="zh-CN" sz="1600" b="0" i="1" smtClean="0">
                                <a:latin typeface="Cambria Math" panose="02040503050406030204" pitchFamily="18" charset="0"/>
                              </a:rPr>
                            </m:ctrlPr>
                          </m:dPr>
                          <m:e>
                            <m:eqArr>
                              <m:eqArrPr>
                                <m:ctrlPr>
                                  <a:rPr lang="en-US" altLang="zh-CN" sz="1600" b="0" i="1" smtClean="0">
                                    <a:latin typeface="Cambria Math" panose="02040503050406030204" pitchFamily="18" charset="0"/>
                                  </a:rPr>
                                </m:ctrlPr>
                              </m:eqArrPr>
                              <m:e>
                                <m:r>
                                  <a:rPr lang="en-US" altLang="zh-CN" sz="1600" b="0" i="1" smtClean="0">
                                    <a:latin typeface="Cambria Math" panose="02040503050406030204" pitchFamily="18" charset="0"/>
                                  </a:rPr>
                                  <m:t>𝐿𝐶𝑆</m:t>
                                </m:r>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𝑆</m:t>
                                        </m:r>
                                      </m:e>
                                      <m:sub>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𝐴</m:t>
                                            </m:r>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Sub>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𝑆</m:t>
                                        </m:r>
                                      </m:e>
                                      <m:sub>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𝐵</m:t>
                                            </m:r>
                                          </m:e>
                                          <m:sub>
                                            <m:r>
                                              <a:rPr lang="en-US" altLang="zh-CN" sz="1600" b="0" i="1" smtClean="0">
                                                <a:latin typeface="Cambria Math" panose="02040503050406030204" pitchFamily="18" charset="0"/>
                                              </a:rPr>
                                              <m:t>𝑗</m:t>
                                            </m:r>
                                            <m:r>
                                              <a:rPr lang="en-US" altLang="zh-CN" sz="1600" b="0" i="1" smtClean="0">
                                                <a:latin typeface="Cambria Math" panose="02040503050406030204" pitchFamily="18" charset="0"/>
                                              </a:rPr>
                                              <m:t>−1</m:t>
                                            </m:r>
                                          </m:sub>
                                        </m:sSub>
                                      </m:sub>
                                    </m:sSub>
                                  </m:e>
                                </m:d>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𝑆</m:t>
                                    </m:r>
                                  </m:e>
                                  <m:sub>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𝐴</m:t>
                                        </m:r>
                                      </m:e>
                                      <m:sub>
                                        <m:r>
                                          <a:rPr lang="en-US" altLang="zh-CN" sz="1600" b="0" i="1" smtClean="0">
                                            <a:latin typeface="Cambria Math" panose="02040503050406030204" pitchFamily="18" charset="0"/>
                                          </a:rPr>
                                          <m:t>𝑖</m:t>
                                        </m:r>
                                      </m:sub>
                                    </m:sSub>
                                  </m:sub>
                                </m:sSub>
                                <m:r>
                                  <a:rPr lang="zh-CN" altLang="en-US" sz="1600" i="1">
                                    <a:latin typeface="Cambria Math" panose="02040503050406030204" pitchFamily="18" charset="0"/>
                                  </a:rPr>
                                  <m:t>，</m:t>
                                </m:r>
                                <m:r>
                                  <a:rPr lang="en-US" altLang="zh-CN" sz="1600" b="0" i="1" smtClean="0">
                                    <a:latin typeface="Cambria Math" panose="02040503050406030204" pitchFamily="18" charset="0"/>
                                  </a:rPr>
                                  <m:t>                                </m:t>
                                </m:r>
                                <m:r>
                                  <a:rPr lang="zh-CN" altLang="en-US" sz="1600" i="1">
                                    <a:latin typeface="Cambria Math" panose="02040503050406030204" pitchFamily="18" charset="0"/>
                                  </a:rPr>
                                  <m:t>当</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𝑆</m:t>
                                    </m:r>
                                  </m:e>
                                  <m:sub>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𝐴</m:t>
                                        </m:r>
                                      </m:e>
                                      <m:sub>
                                        <m:r>
                                          <a:rPr lang="en-US" altLang="zh-CN" sz="1600" b="0" i="1" smtClean="0">
                                            <a:latin typeface="Cambria Math" panose="02040503050406030204" pitchFamily="18" charset="0"/>
                                          </a:rPr>
                                          <m:t>𝑖</m:t>
                                        </m:r>
                                      </m:sub>
                                    </m:sSub>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𝑆</m:t>
                                    </m:r>
                                  </m:e>
                                  <m:sub>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𝐵</m:t>
                                        </m:r>
                                      </m:e>
                                      <m:sub>
                                        <m:r>
                                          <a:rPr lang="en-US" altLang="zh-CN" sz="1600" b="0" i="1" smtClean="0">
                                            <a:latin typeface="Cambria Math" panose="02040503050406030204" pitchFamily="18" charset="0"/>
                                          </a:rPr>
                                          <m:t>𝑗</m:t>
                                        </m:r>
                                      </m:sub>
                                    </m:sSub>
                                  </m:sub>
                                </m:sSub>
                              </m:e>
                              <m:e>
                                <m:func>
                                  <m:funcPr>
                                    <m:ctrlPr>
                                      <a:rPr lang="en-US" altLang="zh-CN" sz="1600" b="0" i="1" smtClean="0">
                                        <a:latin typeface="Cambria Math" panose="02040503050406030204" pitchFamily="18" charset="0"/>
                                      </a:rPr>
                                    </m:ctrlPr>
                                  </m:funcPr>
                                  <m:fName>
                                    <m:r>
                                      <m:rPr>
                                        <m:sty m:val="p"/>
                                      </m:rPr>
                                      <a:rPr lang="en-US" altLang="zh-CN" sz="1600" b="0" i="0" smtClean="0">
                                        <a:latin typeface="Cambria Math" panose="02040503050406030204" pitchFamily="18" charset="0"/>
                                      </a:rPr>
                                      <m:t>max</m:t>
                                    </m:r>
                                  </m:fName>
                                  <m:e>
                                    <m:d>
                                      <m:dPr>
                                        <m:ctrlPr>
                                          <a:rPr lang="en-US" altLang="zh-CN" sz="1600" b="0" i="1" smtClean="0">
                                            <a:latin typeface="Cambria Math" panose="02040503050406030204" pitchFamily="18" charset="0"/>
                                          </a:rPr>
                                        </m:ctrlPr>
                                      </m:dPr>
                                      <m:e>
                                        <m:r>
                                          <a:rPr lang="en-US" altLang="zh-CN" sz="1600" i="1">
                                            <a:latin typeface="Cambria Math" panose="02040503050406030204" pitchFamily="18" charset="0"/>
                                          </a:rPr>
                                          <m:t>𝐿𝐶𝑆</m:t>
                                        </m:r>
                                        <m:d>
                                          <m:dPr>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𝐴</m:t>
                                                    </m:r>
                                                  </m:e>
                                                  <m:sub>
                                                    <m:r>
                                                      <a:rPr lang="en-US" altLang="zh-CN" sz="1600" i="1">
                                                        <a:latin typeface="Cambria Math" panose="02040503050406030204" pitchFamily="18" charset="0"/>
                                                      </a:rPr>
                                                      <m:t>𝑖</m:t>
                                                    </m:r>
                                                    <m:r>
                                                      <a:rPr lang="en-US" altLang="zh-CN" sz="1600" i="1">
                                                        <a:latin typeface="Cambria Math" panose="02040503050406030204" pitchFamily="18" charset="0"/>
                                                      </a:rPr>
                                                      <m:t>−1</m:t>
                                                    </m:r>
                                                  </m:sub>
                                                </m:sSub>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𝐵</m:t>
                                                    </m:r>
                                                  </m:e>
                                                  <m:sub>
                                                    <m:r>
                                                      <a:rPr lang="en-US" altLang="zh-CN" sz="1600" i="1">
                                                        <a:latin typeface="Cambria Math" panose="02040503050406030204" pitchFamily="18" charset="0"/>
                                                      </a:rPr>
                                                      <m:t>𝑗</m:t>
                                                    </m:r>
                                                  </m:sub>
                                                </m:sSub>
                                              </m:sub>
                                            </m:sSub>
                                          </m:e>
                                        </m:d>
                                        <m:r>
                                          <a:rPr lang="en-US" altLang="zh-CN" sz="1600" b="0" i="1" smtClean="0">
                                            <a:latin typeface="Cambria Math" panose="02040503050406030204" pitchFamily="18" charset="0"/>
                                          </a:rPr>
                                          <m:t>,</m:t>
                                        </m:r>
                                        <m:r>
                                          <a:rPr lang="en-US" altLang="zh-CN" sz="1600" i="1">
                                            <a:latin typeface="Cambria Math" panose="02040503050406030204" pitchFamily="18" charset="0"/>
                                          </a:rPr>
                                          <m:t>𝐿𝐶𝑆</m:t>
                                        </m:r>
                                        <m:d>
                                          <m:dPr>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𝐴</m:t>
                                                    </m:r>
                                                  </m:e>
                                                  <m:sub>
                                                    <m:r>
                                                      <a:rPr lang="en-US" altLang="zh-CN" sz="1600" i="1">
                                                        <a:latin typeface="Cambria Math" panose="02040503050406030204" pitchFamily="18" charset="0"/>
                                                      </a:rPr>
                                                      <m:t>𝑖</m:t>
                                                    </m:r>
                                                  </m:sub>
                                                </m:sSub>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𝐵</m:t>
                                                    </m:r>
                                                  </m:e>
                                                  <m:sub>
                                                    <m:r>
                                                      <a:rPr lang="en-US" altLang="zh-CN" sz="1600" i="1">
                                                        <a:latin typeface="Cambria Math" panose="02040503050406030204" pitchFamily="18" charset="0"/>
                                                      </a:rPr>
                                                      <m:t>𝑗</m:t>
                                                    </m:r>
                                                    <m:r>
                                                      <a:rPr lang="en-US" altLang="zh-CN" sz="1600" b="0" i="1" smtClean="0">
                                                        <a:latin typeface="Cambria Math" panose="02040503050406030204" pitchFamily="18" charset="0"/>
                                                      </a:rPr>
                                                      <m:t>−1</m:t>
                                                    </m:r>
                                                  </m:sub>
                                                </m:sSub>
                                              </m:sub>
                                            </m:sSub>
                                          </m:e>
                                        </m:d>
                                      </m:e>
                                    </m:d>
                                  </m:e>
                                </m:func>
                                <m:r>
                                  <a:rPr lang="zh-CN" altLang="en-US" sz="1600" i="1">
                                    <a:latin typeface="Cambria Math" panose="02040503050406030204" pitchFamily="18" charset="0"/>
                                  </a:rPr>
                                  <m:t>，当</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𝐴</m:t>
                                        </m:r>
                                      </m:e>
                                      <m:sub>
                                        <m:r>
                                          <a:rPr lang="en-US" altLang="zh-CN" sz="1600" i="1">
                                            <a:latin typeface="Cambria Math" panose="02040503050406030204" pitchFamily="18" charset="0"/>
                                          </a:rPr>
                                          <m:t>𝑖</m:t>
                                        </m:r>
                                      </m:sub>
                                    </m:sSub>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𝐵</m:t>
                                        </m:r>
                                      </m:e>
                                      <m:sub>
                                        <m:r>
                                          <a:rPr lang="en-US" altLang="zh-CN" sz="1600" i="1">
                                            <a:latin typeface="Cambria Math" panose="02040503050406030204" pitchFamily="18" charset="0"/>
                                          </a:rPr>
                                          <m:t>𝑗</m:t>
                                        </m:r>
                                      </m:sub>
                                    </m:sSub>
                                  </m:sub>
                                </m:sSub>
                              </m:e>
                            </m:eqArr>
                          </m:e>
                        </m:d>
                      </m:oMath>
                    </m:oMathPara>
                  </a14:m>
                  <a:endParaRPr lang="zh-CN" altLang="en-US" sz="2400" dirty="0"/>
                </a:p>
              </p:txBody>
            </p:sp>
          </mc:Choice>
          <mc:Fallback xmlns="">
            <p:sp>
              <p:nvSpPr>
                <p:cNvPr id="2" name="文本框 1"/>
                <p:cNvSpPr txBox="1">
                  <a:spLocks noRot="1" noChangeAspect="1" noMove="1" noResize="1" noEditPoints="1" noAdjustHandles="1" noChangeArrowheads="1" noChangeShapeType="1" noTextEdit="1"/>
                </p:cNvSpPr>
                <p:nvPr/>
              </p:nvSpPr>
              <p:spPr>
                <a:xfrm>
                  <a:off x="3820372" y="3794214"/>
                  <a:ext cx="6387440" cy="1004057"/>
                </a:xfrm>
                <a:prstGeom prst="rect">
                  <a:avLst/>
                </a:prstGeom>
                <a:blipFill rotWithShape="1">
                  <a:blip r:embed="rId4"/>
                  <a:stretch>
                    <a:fillRect/>
                  </a:stretch>
                </a:blipFill>
              </p:spPr>
              <p:txBody>
                <a:bodyPr/>
                <a:lstStyle/>
                <a:p>
                  <a:r>
                    <a:rPr lang="zh-CN" altLang="en-US">
                      <a:noFill/>
                    </a:rPr>
                    <a:t> </a:t>
                  </a:r>
                  <a:endParaRPr lang="zh-CN" altLang="en-US">
                    <a:noFill/>
                  </a:endParaRPr>
                </a:p>
              </p:txBody>
            </p:sp>
          </mc:Fallback>
        </mc:AlternateContent>
      </p:grpSp>
    </p:spTree>
  </p:cSld>
  <p:clrMapOvr>
    <a:masterClrMapping/>
  </p:clrMapOvr>
  <p:transition spd="med" advTm="36362">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1"/>
                </a:solidFill>
              </a:rPr>
              <a:t>基于字符 </a:t>
            </a:r>
            <a:r>
              <a:rPr lang="en-US" altLang="zh-CN" dirty="0"/>
              <a:t>– </a:t>
            </a:r>
            <a:r>
              <a:rPr lang="en-US" altLang="zh-CN" dirty="0">
                <a:solidFill>
                  <a:srgbClr val="A13F0B"/>
                </a:solidFill>
              </a:rPr>
              <a:t>N-gram</a:t>
            </a:r>
            <a:endParaRPr lang="zh-CN" altLang="en-US" dirty="0">
              <a:solidFill>
                <a:srgbClr val="A13F0B"/>
              </a:solidFill>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E6CA8A3-C31F-4E01-9DA0-EAB3FDBC860F}"/>
                  </a:ext>
                </a:extLst>
              </p:cNvPr>
              <p:cNvSpPr txBox="1"/>
              <p:nvPr/>
            </p:nvSpPr>
            <p:spPr>
              <a:xfrm>
                <a:off x="834556" y="1215439"/>
                <a:ext cx="10187835" cy="4626075"/>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b="1" dirty="0">
                    <a:latin typeface="+mn-ea"/>
                  </a:rPr>
                  <a:t>马尔可夫假设：</a:t>
                </a:r>
                <a:r>
                  <a:rPr lang="zh-CN" altLang="en-US" sz="2200" dirty="0">
                    <a:latin typeface="+mn-ea"/>
                  </a:rPr>
                  <a:t>第</a:t>
                </a:r>
                <a14:m>
                  <m:oMath xmlns:m="http://schemas.openxmlformats.org/officeDocument/2006/math">
                    <m:r>
                      <a:rPr lang="en-US" altLang="zh-CN" sz="2200" b="0" i="1" smtClean="0">
                        <a:latin typeface="Cambria Math" panose="02040503050406030204" pitchFamily="18" charset="0"/>
                      </a:rPr>
                      <m:t>𝑛</m:t>
                    </m:r>
                  </m:oMath>
                </a14:m>
                <a:r>
                  <a:rPr lang="zh-CN" altLang="en-US" sz="2200" dirty="0">
                    <a:latin typeface="+mn-ea"/>
                  </a:rPr>
                  <a:t>个词的出现只与过去</a:t>
                </a:r>
                <a14:m>
                  <m:oMath xmlns:m="http://schemas.openxmlformats.org/officeDocument/2006/math">
                    <m:r>
                      <a:rPr lang="en-US" altLang="zh-CN" sz="2200" b="0" i="1" smtClean="0">
                        <a:latin typeface="Cambria Math" panose="02040503050406030204" pitchFamily="18" charset="0"/>
                      </a:rPr>
                      <m:t>𝑛</m:t>
                    </m:r>
                    <m:r>
                      <a:rPr lang="en-US" altLang="zh-CN" sz="2200" b="0" i="1" smtClean="0">
                        <a:latin typeface="Cambria Math" panose="02040503050406030204" pitchFamily="18" charset="0"/>
                      </a:rPr>
                      <m:t>−</m:t>
                    </m:r>
                    <m:r>
                      <a:rPr lang="en-US" altLang="zh-CN" sz="2200" b="0" i="1" smtClean="0">
                        <a:latin typeface="Cambria Math" panose="02040503050406030204" pitchFamily="18" charset="0"/>
                      </a:rPr>
                      <m:t>𝑘</m:t>
                    </m:r>
                    <m:r>
                      <a:rPr lang="en-US" altLang="zh-CN" sz="2200" b="0" i="1" smtClean="0">
                        <a:latin typeface="Cambria Math" panose="02040503050406030204" pitchFamily="18" charset="0"/>
                      </a:rPr>
                      <m:t>,  </m:t>
                    </m:r>
                    <m:r>
                      <a:rPr lang="en-US" altLang="zh-CN" sz="2200" b="0" i="1" smtClean="0">
                        <a:latin typeface="Cambria Math" panose="02040503050406030204" pitchFamily="18" charset="0"/>
                      </a:rPr>
                      <m:t>𝑛</m:t>
                    </m:r>
                    <m:r>
                      <a:rPr lang="en-US" altLang="zh-CN" sz="2200" b="0" i="1" smtClean="0">
                        <a:latin typeface="Cambria Math" panose="02040503050406030204" pitchFamily="18" charset="0"/>
                      </a:rPr>
                      <m:t>−</m:t>
                    </m:r>
                    <m:r>
                      <a:rPr lang="en-US" altLang="zh-CN" sz="2200" b="0" i="1" smtClean="0">
                        <a:latin typeface="Cambria Math" panose="02040503050406030204" pitchFamily="18" charset="0"/>
                      </a:rPr>
                      <m:t>𝑘</m:t>
                    </m:r>
                    <m:r>
                      <a:rPr lang="en-US" altLang="zh-CN" sz="2200" b="0" i="1" smtClean="0">
                        <a:latin typeface="Cambria Math" panose="02040503050406030204" pitchFamily="18" charset="0"/>
                      </a:rPr>
                      <m:t>+1,  ⋯,  </m:t>
                    </m:r>
                    <m:r>
                      <a:rPr lang="en-US" altLang="zh-CN" sz="2200" b="0" i="1" smtClean="0">
                        <a:latin typeface="Cambria Math" panose="02040503050406030204" pitchFamily="18" charset="0"/>
                      </a:rPr>
                      <m:t>𝑛</m:t>
                    </m:r>
                    <m:r>
                      <a:rPr lang="en-US" altLang="zh-CN" sz="2200" b="0" i="1" smtClean="0">
                        <a:latin typeface="Cambria Math" panose="02040503050406030204" pitchFamily="18" charset="0"/>
                      </a:rPr>
                      <m:t>−1</m:t>
                    </m:r>
                  </m:oMath>
                </a14:m>
                <a:r>
                  <a:rPr lang="zh-CN" altLang="en-US" sz="2200" dirty="0">
                    <a:latin typeface="+mn-ea"/>
                  </a:rPr>
                  <a:t>这</a:t>
                </a:r>
                <a14:m>
                  <m:oMath xmlns:m="http://schemas.openxmlformats.org/officeDocument/2006/math">
                    <m:r>
                      <a:rPr lang="en-US" altLang="zh-CN" sz="2200" b="0" i="1" dirty="0" smtClean="0">
                        <a:latin typeface="Cambria Math" panose="02040503050406030204" pitchFamily="18" charset="0"/>
                      </a:rPr>
                      <m:t>𝑘</m:t>
                    </m:r>
                  </m:oMath>
                </a14:m>
                <a:r>
                  <a:rPr lang="zh-CN" altLang="en-US" sz="2200" dirty="0">
                    <a:latin typeface="+mn-ea"/>
                  </a:rPr>
                  <a:t>个词相关，常用</a:t>
                </a:r>
                <a14:m>
                  <m:oMath xmlns:m="http://schemas.openxmlformats.org/officeDocument/2006/math">
                    <m:r>
                      <a:rPr lang="en-US" altLang="zh-CN" sz="2200" b="0" i="1" smtClean="0">
                        <a:latin typeface="Cambria Math" panose="02040503050406030204" pitchFamily="18" charset="0"/>
                      </a:rPr>
                      <m:t>𝑘</m:t>
                    </m:r>
                    <m:r>
                      <a:rPr lang="en-US" altLang="zh-CN" sz="2200" b="0" i="1" smtClean="0">
                        <a:latin typeface="Cambria Math" panose="02040503050406030204" pitchFamily="18" charset="0"/>
                      </a:rPr>
                      <m:t>=1, 2</m:t>
                    </m:r>
                  </m:oMath>
                </a14:m>
                <a:r>
                  <a:rPr lang="zh-CN" altLang="en-US" sz="2200" dirty="0">
                    <a:latin typeface="+mn-ea"/>
                  </a:rPr>
                  <a:t>，即</a:t>
                </a:r>
                <a:r>
                  <a:rPr lang="en-US" altLang="zh-CN" sz="2200" dirty="0">
                    <a:latin typeface="+mn-ea"/>
                  </a:rPr>
                  <a:t>Bi-gram</a:t>
                </a:r>
                <a:r>
                  <a:rPr lang="zh-CN" altLang="en-US" sz="2200" dirty="0">
                    <a:latin typeface="+mn-ea"/>
                  </a:rPr>
                  <a:t>、</a:t>
                </a:r>
                <a:r>
                  <a:rPr lang="en-US" altLang="zh-CN" sz="2200" dirty="0">
                    <a:latin typeface="+mn-ea"/>
                  </a:rPr>
                  <a:t>Tri-gram</a:t>
                </a:r>
                <a:r>
                  <a:rPr lang="zh-CN" altLang="en-US" sz="2200" dirty="0">
                    <a:latin typeface="+mn-ea"/>
                  </a:rPr>
                  <a:t>模型。</a:t>
                </a: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分词后，按照</a:t>
                </a:r>
                <a:r>
                  <a:rPr lang="en-US" altLang="zh-CN" sz="2200" dirty="0">
                    <a:latin typeface="+mn-ea"/>
                  </a:rPr>
                  <a:t>N-gram</a:t>
                </a:r>
                <a:r>
                  <a:rPr lang="zh-CN" altLang="en-US" sz="2200" dirty="0">
                    <a:latin typeface="+mn-ea"/>
                  </a:rPr>
                  <a:t>模型，生成</a:t>
                </a:r>
                <a:r>
                  <a:rPr lang="en-US" altLang="zh-CN" sz="2200" dirty="0">
                    <a:latin typeface="+mn-ea"/>
                  </a:rPr>
                  <a:t>Bi-gram</a:t>
                </a:r>
                <a:r>
                  <a:rPr lang="zh-CN" altLang="en-US" sz="2200" dirty="0">
                    <a:latin typeface="+mn-ea"/>
                  </a:rPr>
                  <a:t>、</a:t>
                </a:r>
                <a:r>
                  <a:rPr lang="en-US" altLang="zh-CN" sz="2200" dirty="0">
                    <a:latin typeface="+mn-ea"/>
                  </a:rPr>
                  <a:t>Tri-gram</a:t>
                </a:r>
                <a:r>
                  <a:rPr lang="zh-CN" altLang="en-US" sz="2200" dirty="0">
                    <a:latin typeface="+mn-ea"/>
                  </a:rPr>
                  <a:t>序列，以序列中含有公共的子字符的</a:t>
                </a:r>
                <a:r>
                  <a:rPr lang="en-US" altLang="zh-CN" sz="2200" dirty="0">
                    <a:latin typeface="+mn-ea"/>
                  </a:rPr>
                  <a:t>gram</a:t>
                </a:r>
                <a:r>
                  <a:rPr lang="zh-CN" altLang="en-US" sz="2200" dirty="0">
                    <a:latin typeface="+mn-ea"/>
                  </a:rPr>
                  <a:t>数量作为文本的</a:t>
                </a:r>
                <a:r>
                  <a:rPr lang="en-US" altLang="zh-CN" sz="2200" dirty="0">
                    <a:latin typeface="+mn-ea"/>
                  </a:rPr>
                  <a:t>N-gram</a:t>
                </a:r>
                <a:r>
                  <a:rPr lang="zh-CN" altLang="en-US" sz="2200" dirty="0">
                    <a:latin typeface="+mn-ea"/>
                  </a:rPr>
                  <a:t>距离。</a:t>
                </a: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例如：</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𝐴</m:t>
                        </m:r>
                      </m:sub>
                    </m:sSub>
                  </m:oMath>
                </a14:m>
                <a:r>
                  <a:rPr lang="en-US" altLang="zh-CN" sz="2200" dirty="0">
                    <a:latin typeface="+mn-ea"/>
                  </a:rPr>
                  <a:t>=“</a:t>
                </a:r>
                <a:r>
                  <a:rPr lang="zh-CN" altLang="en-US" sz="2200" dirty="0">
                    <a:latin typeface="+mn-ea"/>
                  </a:rPr>
                  <a:t>今天的天气真好</a:t>
                </a:r>
                <a:r>
                  <a:rPr lang="en-US" altLang="zh-CN" sz="2200" dirty="0">
                    <a:latin typeface="+mn-ea"/>
                  </a:rPr>
                  <a:t>”</a:t>
                </a:r>
                <a14:m>
                  <m:oMath xmlns:m="http://schemas.openxmlformats.org/officeDocument/2006/math">
                    <m:r>
                      <a:rPr lang="en-US" altLang="zh-CN" sz="2200" b="0" i="1" smtClean="0">
                        <a:latin typeface="Cambria Math" panose="02040503050406030204" pitchFamily="18" charset="0"/>
                      </a:rPr>
                      <m:t>→</m:t>
                    </m:r>
                  </m:oMath>
                </a14:m>
                <a:r>
                  <a:rPr lang="en-US" altLang="zh-CN" sz="2200" dirty="0">
                    <a:latin typeface="+mn-ea"/>
                  </a:rPr>
                  <a:t> (*, </a:t>
                </a:r>
                <a:r>
                  <a:rPr lang="zh-CN" altLang="en-US" sz="2200" b="1" dirty="0">
                    <a:solidFill>
                      <a:srgbClr val="A13F0B"/>
                    </a:solidFill>
                    <a:latin typeface="+mn-ea"/>
                  </a:rPr>
                  <a:t>今天</a:t>
                </a:r>
                <a:r>
                  <a:rPr lang="en-US" altLang="zh-CN" sz="2200" dirty="0">
                    <a:latin typeface="+mn-ea"/>
                  </a:rPr>
                  <a:t>), (</a:t>
                </a:r>
                <a:r>
                  <a:rPr lang="zh-CN" altLang="en-US" sz="2200" b="1" dirty="0">
                    <a:solidFill>
                      <a:srgbClr val="A13F0B"/>
                    </a:solidFill>
                    <a:latin typeface="+mn-ea"/>
                  </a:rPr>
                  <a:t>今天</a:t>
                </a:r>
                <a:r>
                  <a:rPr lang="en-US" altLang="zh-CN" sz="2200" dirty="0">
                    <a:latin typeface="+mn-ea"/>
                  </a:rPr>
                  <a:t>, </a:t>
                </a:r>
                <a:r>
                  <a:rPr lang="zh-CN" altLang="en-US" sz="2200" b="1" dirty="0">
                    <a:solidFill>
                      <a:srgbClr val="A13F0B"/>
                    </a:solidFill>
                    <a:latin typeface="+mn-ea"/>
                  </a:rPr>
                  <a:t>的</a:t>
                </a:r>
                <a:r>
                  <a:rPr lang="en-US" altLang="zh-CN" sz="2200" dirty="0">
                    <a:latin typeface="+mn-ea"/>
                  </a:rPr>
                  <a:t>), (</a:t>
                </a:r>
                <a:r>
                  <a:rPr lang="zh-CN" altLang="en-US" sz="2200" b="1" dirty="0">
                    <a:solidFill>
                      <a:srgbClr val="A13F0B"/>
                    </a:solidFill>
                    <a:latin typeface="+mn-ea"/>
                  </a:rPr>
                  <a:t>的</a:t>
                </a:r>
                <a:r>
                  <a:rPr lang="en-US" altLang="zh-CN" sz="2200" dirty="0">
                    <a:latin typeface="+mn-ea"/>
                  </a:rPr>
                  <a:t>, </a:t>
                </a:r>
                <a:r>
                  <a:rPr lang="zh-CN" altLang="en-US" sz="2200" b="1" dirty="0">
                    <a:solidFill>
                      <a:srgbClr val="A13F0B"/>
                    </a:solidFill>
                    <a:latin typeface="+mn-ea"/>
                  </a:rPr>
                  <a:t>天气</a:t>
                </a:r>
                <a:r>
                  <a:rPr lang="en-US" altLang="zh-CN" sz="2200" dirty="0">
                    <a:latin typeface="+mn-ea"/>
                  </a:rPr>
                  <a:t>), (</a:t>
                </a:r>
                <a:r>
                  <a:rPr lang="zh-CN" altLang="en-US" sz="2200" b="1" dirty="0">
                    <a:solidFill>
                      <a:srgbClr val="A13F0B"/>
                    </a:solidFill>
                    <a:latin typeface="+mn-ea"/>
                  </a:rPr>
                  <a:t>天气</a:t>
                </a:r>
                <a:r>
                  <a:rPr lang="en-US" altLang="zh-CN" sz="2200" dirty="0">
                    <a:latin typeface="+mn-ea"/>
                  </a:rPr>
                  <a:t>, </a:t>
                </a:r>
                <a:r>
                  <a:rPr lang="zh-CN" altLang="en-US" sz="2200" dirty="0">
                    <a:latin typeface="+mn-ea"/>
                  </a:rPr>
                  <a:t>真</a:t>
                </a:r>
                <a:r>
                  <a:rPr lang="en-US" altLang="zh-CN" sz="2200" dirty="0">
                    <a:latin typeface="+mn-ea"/>
                  </a:rPr>
                  <a:t>), (</a:t>
                </a:r>
                <a:r>
                  <a:rPr lang="zh-CN" altLang="en-US" sz="2200" dirty="0">
                    <a:latin typeface="+mn-ea"/>
                  </a:rPr>
                  <a:t>真，好</a:t>
                </a:r>
                <a:r>
                  <a:rPr lang="en-US" altLang="zh-CN" sz="2200" dirty="0">
                    <a:latin typeface="+mn-ea"/>
                  </a:rPr>
                  <a:t>), (</a:t>
                </a:r>
                <a:r>
                  <a:rPr lang="zh-CN" altLang="en-US" sz="2200" dirty="0">
                    <a:latin typeface="+mn-ea"/>
                  </a:rPr>
                  <a:t>好</a:t>
                </a:r>
                <a:r>
                  <a:rPr lang="en-US" altLang="zh-CN" sz="2200" dirty="0">
                    <a:latin typeface="+mn-ea"/>
                  </a:rPr>
                  <a:t>, #)</a:t>
                </a:r>
              </a:p>
              <a:p>
                <a:pPr algn="just" eaLnBrk="1">
                  <a:lnSpc>
                    <a:spcPct val="130000"/>
                  </a:lnSpc>
                  <a:spcBef>
                    <a:spcPts val="600"/>
                  </a:spcBef>
                  <a:spcAft>
                    <a:spcPts val="600"/>
                  </a:spcAft>
                  <a:buClr>
                    <a:schemeClr val="tx2"/>
                  </a:buClr>
                </a:pPr>
                <a:r>
                  <a:rPr lang="en-US" altLang="zh-CN" sz="2200" b="0" dirty="0">
                    <a:latin typeface="+mn-ea"/>
                  </a:rPr>
                  <a:t>	</a:t>
                </a:r>
                <a:r>
                  <a:rPr lang="en-US" altLang="zh-CN" sz="2200" dirty="0">
                    <a:latin typeface="+mn-ea"/>
                  </a:rPr>
                  <a:t>   </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𝐵</m:t>
                        </m:r>
                      </m:sub>
                    </m:sSub>
                  </m:oMath>
                </a14:m>
                <a:r>
                  <a:rPr lang="en-US" altLang="zh-CN" sz="2200" dirty="0">
                    <a:latin typeface="+mn-ea"/>
                  </a:rPr>
                  <a:t>=“</a:t>
                </a:r>
                <a:r>
                  <a:rPr lang="zh-CN" altLang="en-US" sz="2200" dirty="0">
                    <a:latin typeface="+mn-ea"/>
                  </a:rPr>
                  <a:t>我喜欢今天的天气</a:t>
                </a:r>
                <a:r>
                  <a:rPr lang="en-US" altLang="zh-CN" sz="2200" dirty="0">
                    <a:latin typeface="+mn-ea"/>
                  </a:rPr>
                  <a:t>”</a:t>
                </a:r>
                <a14:m>
                  <m:oMath xmlns:m="http://schemas.openxmlformats.org/officeDocument/2006/math">
                    <m:r>
                      <a:rPr lang="en-US" altLang="zh-CN" sz="2200" b="0" i="1" smtClean="0">
                        <a:latin typeface="Cambria Math" panose="02040503050406030204" pitchFamily="18" charset="0"/>
                      </a:rPr>
                      <m:t>→</m:t>
                    </m:r>
                  </m:oMath>
                </a14:m>
                <a:r>
                  <a:rPr lang="en-US" altLang="zh-CN" sz="2200" dirty="0">
                    <a:latin typeface="+mn-ea"/>
                  </a:rPr>
                  <a:t> (*, </a:t>
                </a:r>
                <a:r>
                  <a:rPr lang="zh-CN" altLang="en-US" sz="2200" dirty="0">
                    <a:latin typeface="+mn-ea"/>
                  </a:rPr>
                  <a:t>我</a:t>
                </a:r>
                <a:r>
                  <a:rPr lang="en-US" altLang="zh-CN" sz="2200" dirty="0">
                    <a:latin typeface="+mn-ea"/>
                  </a:rPr>
                  <a:t>), (</a:t>
                </a:r>
                <a:r>
                  <a:rPr lang="zh-CN" altLang="en-US" sz="2200" dirty="0">
                    <a:latin typeface="+mn-ea"/>
                  </a:rPr>
                  <a:t>我</a:t>
                </a:r>
                <a:r>
                  <a:rPr lang="en-US" altLang="zh-CN" sz="2200" dirty="0">
                    <a:latin typeface="+mn-ea"/>
                  </a:rPr>
                  <a:t>, </a:t>
                </a:r>
                <a:r>
                  <a:rPr lang="zh-CN" altLang="en-US" sz="2200" dirty="0">
                    <a:latin typeface="+mn-ea"/>
                  </a:rPr>
                  <a:t>喜欢</a:t>
                </a:r>
                <a:r>
                  <a:rPr lang="en-US" altLang="zh-CN" sz="2200" dirty="0">
                    <a:latin typeface="+mn-ea"/>
                  </a:rPr>
                  <a:t>), (</a:t>
                </a:r>
                <a:r>
                  <a:rPr lang="zh-CN" altLang="en-US" sz="2200" dirty="0">
                    <a:latin typeface="+mn-ea"/>
                  </a:rPr>
                  <a:t>喜欢</a:t>
                </a:r>
                <a:r>
                  <a:rPr lang="en-US" altLang="zh-CN" sz="2200" dirty="0">
                    <a:latin typeface="+mn-ea"/>
                  </a:rPr>
                  <a:t>, </a:t>
                </a:r>
                <a:r>
                  <a:rPr lang="zh-CN" altLang="en-US" sz="2200" b="1" dirty="0">
                    <a:solidFill>
                      <a:srgbClr val="A13F0B"/>
                    </a:solidFill>
                    <a:latin typeface="+mn-ea"/>
                  </a:rPr>
                  <a:t>今天</a:t>
                </a:r>
                <a:r>
                  <a:rPr lang="en-US" altLang="zh-CN" sz="2200" dirty="0">
                    <a:latin typeface="+mn-ea"/>
                  </a:rPr>
                  <a:t>), (</a:t>
                </a:r>
                <a:r>
                  <a:rPr lang="zh-CN" altLang="en-US" sz="2200" b="1" dirty="0">
                    <a:solidFill>
                      <a:srgbClr val="A13F0B"/>
                    </a:solidFill>
                    <a:latin typeface="+mn-ea"/>
                  </a:rPr>
                  <a:t>今天</a:t>
                </a:r>
                <a:r>
                  <a:rPr lang="en-US" altLang="zh-CN" sz="2200" dirty="0">
                    <a:latin typeface="+mn-ea"/>
                  </a:rPr>
                  <a:t>, </a:t>
                </a:r>
                <a:r>
                  <a:rPr lang="zh-CN" altLang="en-US" sz="2200" b="1" dirty="0">
                    <a:solidFill>
                      <a:srgbClr val="A13F0B"/>
                    </a:solidFill>
                    <a:latin typeface="+mn-ea"/>
                  </a:rPr>
                  <a:t>的</a:t>
                </a:r>
                <a:r>
                  <a:rPr lang="en-US" altLang="zh-CN" sz="2200" dirty="0">
                    <a:latin typeface="+mn-ea"/>
                  </a:rPr>
                  <a:t>), (</a:t>
                </a:r>
                <a:r>
                  <a:rPr lang="zh-CN" altLang="en-US" sz="2200" b="1" dirty="0">
                    <a:solidFill>
                      <a:srgbClr val="A13F0B"/>
                    </a:solidFill>
                    <a:latin typeface="+mn-ea"/>
                  </a:rPr>
                  <a:t>的</a:t>
                </a:r>
                <a:r>
                  <a:rPr lang="en-US" altLang="zh-CN" sz="2200" dirty="0">
                    <a:latin typeface="+mn-ea"/>
                  </a:rPr>
                  <a:t>, </a:t>
                </a:r>
                <a:r>
                  <a:rPr lang="zh-CN" altLang="en-US" sz="2200" b="1" dirty="0">
                    <a:solidFill>
                      <a:srgbClr val="A13F0B"/>
                    </a:solidFill>
                    <a:latin typeface="+mn-ea"/>
                  </a:rPr>
                  <a:t>天气</a:t>
                </a:r>
                <a:r>
                  <a:rPr lang="en-US" altLang="zh-CN" sz="2200" dirty="0">
                    <a:latin typeface="+mn-ea"/>
                  </a:rPr>
                  <a:t>), (</a:t>
                </a:r>
                <a:r>
                  <a:rPr lang="zh-CN" altLang="en-US" sz="2200" b="1" dirty="0">
                    <a:solidFill>
                      <a:srgbClr val="A13F0B"/>
                    </a:solidFill>
                    <a:latin typeface="+mn-ea"/>
                  </a:rPr>
                  <a:t>天气</a:t>
                </a:r>
                <a:r>
                  <a:rPr lang="en-US" altLang="zh-CN" sz="2200" dirty="0">
                    <a:latin typeface="+mn-ea"/>
                  </a:rPr>
                  <a:t>, #)</a:t>
                </a:r>
              </a:p>
              <a:p>
                <a:pPr algn="just" eaLnBrk="1">
                  <a:lnSpc>
                    <a:spcPct val="130000"/>
                  </a:lnSpc>
                  <a:spcBef>
                    <a:spcPts val="600"/>
                  </a:spcBef>
                  <a:spcAft>
                    <a:spcPts val="600"/>
                  </a:spcAft>
                  <a:buClr>
                    <a:schemeClr val="tx2"/>
                  </a:buClr>
                </a:pPr>
                <a:r>
                  <a:rPr lang="en-US" altLang="zh-CN" sz="2200" dirty="0">
                    <a:ea typeface="Cambria Math" panose="02040503050406030204" pitchFamily="18" charset="0"/>
                  </a:rPr>
                  <a:t>	   </a:t>
                </a:r>
                <a14:m>
                  <m:oMath xmlns:m="http://schemas.openxmlformats.org/officeDocument/2006/math">
                    <m:r>
                      <a:rPr lang="en-US" altLang="zh-CN" sz="2200" i="1" smtClean="0">
                        <a:latin typeface="Cambria Math" panose="02040503050406030204" pitchFamily="18" charset="0"/>
                        <a:ea typeface="Cambria Math" panose="02040503050406030204" pitchFamily="18" charset="0"/>
                      </a:rPr>
                      <m:t>⇒</m:t>
                    </m:r>
                  </m:oMath>
                </a14:m>
                <a:r>
                  <a:rPr lang="en-US" altLang="zh-CN" sz="2200" dirty="0">
                    <a:latin typeface="+mn-ea"/>
                  </a:rPr>
                  <a:t> Bi-gram(</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𝐴</m:t>
                        </m:r>
                      </m:sub>
                    </m:sSub>
                  </m:oMath>
                </a14:m>
                <a:r>
                  <a:rPr lang="en-US" altLang="zh-CN" sz="2200" dirty="0">
                    <a:latin typeface="+mn-ea"/>
                  </a:rPr>
                  <a:t>, </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𝐵</m:t>
                        </m:r>
                      </m:sub>
                    </m:sSub>
                  </m:oMath>
                </a14:m>
                <a:r>
                  <a:rPr lang="en-US" altLang="zh-CN" sz="2200" dirty="0">
                    <a:latin typeface="+mn-ea"/>
                  </a:rPr>
                  <a:t>)=4</a:t>
                </a:r>
              </a:p>
            </p:txBody>
          </p:sp>
        </mc:Choice>
        <mc:Fallback xmlns="">
          <p:sp>
            <p:nvSpPr>
              <p:cNvPr id="8" name="文本框 7">
                <a:extLst>
                  <a:ext uri="{FF2B5EF4-FFF2-40B4-BE49-F238E27FC236}">
                    <a16:creationId xmlns:a16="http://schemas.microsoft.com/office/drawing/2014/main" id="{7E6CA8A3-C31F-4E01-9DA0-EAB3FDBC860F}"/>
                  </a:ext>
                </a:extLst>
              </p:cNvPr>
              <p:cNvSpPr txBox="1">
                <a:spLocks noRot="1" noChangeAspect="1" noMove="1" noResize="1" noEditPoints="1" noAdjustHandles="1" noChangeArrowheads="1" noChangeShapeType="1" noTextEdit="1"/>
              </p:cNvSpPr>
              <p:nvPr/>
            </p:nvSpPr>
            <p:spPr>
              <a:xfrm>
                <a:off x="834556" y="1215439"/>
                <a:ext cx="10187835" cy="4626075"/>
              </a:xfrm>
              <a:prstGeom prst="rect">
                <a:avLst/>
              </a:prstGeom>
              <a:blipFill>
                <a:blip r:embed="rId3"/>
                <a:stretch>
                  <a:fillRect l="-778" r="-778" b="-1845"/>
                </a:stretch>
              </a:blipFill>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2C435C0B-86FD-45B8-BC71-5728FABE8581}"/>
              </a:ext>
            </a:extLst>
          </p:cNvPr>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2.1</a:t>
            </a:r>
            <a:endParaRPr lang="zh-CN" altLang="en-US" sz="3600" b="1" dirty="0">
              <a:solidFill>
                <a:schemeClr val="bg1"/>
              </a:solidFill>
            </a:endParaRPr>
          </a:p>
        </p:txBody>
      </p:sp>
    </p:spTree>
    <p:extLst>
      <p:ext uri="{BB962C8B-B14F-4D97-AF65-F5344CB8AC3E}">
        <p14:creationId xmlns:p14="http://schemas.microsoft.com/office/powerpoint/2010/main" val="492373282"/>
      </p:ext>
    </p:extLst>
  </p:cSld>
  <p:clrMapOvr>
    <a:masterClrMapping/>
  </p:clrMapOvr>
  <p:transition spd="med" advTm="46513">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1"/>
                </a:solidFill>
              </a:rPr>
              <a:t>基于字符 </a:t>
            </a:r>
            <a:r>
              <a:rPr lang="en-US" altLang="zh-CN" dirty="0"/>
              <a:t>– </a:t>
            </a:r>
            <a:r>
              <a:rPr lang="en-US" altLang="zh-CN" dirty="0">
                <a:solidFill>
                  <a:srgbClr val="A13F0B"/>
                </a:solidFill>
              </a:rPr>
              <a:t>N-gram</a:t>
            </a:r>
            <a:endParaRPr lang="zh-CN" altLang="en-US" dirty="0">
              <a:solidFill>
                <a:srgbClr val="A13F0B"/>
              </a:solidFill>
            </a:endParaRPr>
          </a:p>
        </p:txBody>
      </p:sp>
      <mc:AlternateContent xmlns:mc="http://schemas.openxmlformats.org/markup-compatibility/2006" xmlns:a14="http://schemas.microsoft.com/office/drawing/2010/main">
        <mc:Choice Requires="a14">
          <p:sp>
            <p:nvSpPr>
              <p:cNvPr id="8" name="文本框 7"/>
              <p:cNvSpPr txBox="1"/>
              <p:nvPr/>
            </p:nvSpPr>
            <p:spPr>
              <a:xfrm>
                <a:off x="842251" y="1853087"/>
                <a:ext cx="6250527" cy="3151825"/>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b="1" dirty="0">
                    <a:latin typeface="+mn-ea"/>
                  </a:rPr>
                  <a:t>马尔可夫假设：</a:t>
                </a:r>
                <a:r>
                  <a:rPr lang="zh-CN" altLang="en-US" sz="2200" dirty="0">
                    <a:latin typeface="+mn-ea"/>
                  </a:rPr>
                  <a:t>第</a:t>
                </a:r>
                <a14:m>
                  <m:oMath xmlns:m="http://schemas.openxmlformats.org/officeDocument/2006/math">
                    <m:r>
                      <a:rPr lang="en-US" altLang="zh-CN" sz="2200" b="0" i="1" smtClean="0">
                        <a:latin typeface="Cambria Math" panose="02040503050406030204" pitchFamily="18" charset="0"/>
                      </a:rPr>
                      <m:t>𝑛</m:t>
                    </m:r>
                  </m:oMath>
                </a14:m>
                <a:r>
                  <a:rPr lang="zh-CN" altLang="en-US" sz="2200" dirty="0">
                    <a:latin typeface="+mn-ea"/>
                  </a:rPr>
                  <a:t>个词的出现只与过去</a:t>
                </a:r>
                <a14:m>
                  <m:oMath xmlns:m="http://schemas.openxmlformats.org/officeDocument/2006/math">
                    <m:r>
                      <a:rPr lang="en-US" altLang="zh-CN" sz="2200" b="0" i="1" smtClean="0">
                        <a:latin typeface="Cambria Math" panose="02040503050406030204" pitchFamily="18" charset="0"/>
                      </a:rPr>
                      <m:t>𝑛</m:t>
                    </m:r>
                    <m:r>
                      <a:rPr lang="en-US" altLang="zh-CN" sz="2200" b="0" i="1" smtClean="0">
                        <a:latin typeface="Cambria Math" panose="02040503050406030204" pitchFamily="18" charset="0"/>
                      </a:rPr>
                      <m:t>−</m:t>
                    </m:r>
                    <m:r>
                      <a:rPr lang="en-US" altLang="zh-CN" sz="2200" b="0" i="1" smtClean="0">
                        <a:latin typeface="Cambria Math" panose="02040503050406030204" pitchFamily="18" charset="0"/>
                      </a:rPr>
                      <m:t>𝑘</m:t>
                    </m:r>
                    <m:r>
                      <a:rPr lang="en-US" altLang="zh-CN" sz="2200" b="0" i="1" smtClean="0">
                        <a:latin typeface="Cambria Math" panose="02040503050406030204" pitchFamily="18" charset="0"/>
                      </a:rPr>
                      <m:t>,  </m:t>
                    </m:r>
                    <m:r>
                      <a:rPr lang="en-US" altLang="zh-CN" sz="2200" b="0" i="1" smtClean="0">
                        <a:latin typeface="Cambria Math" panose="02040503050406030204" pitchFamily="18" charset="0"/>
                      </a:rPr>
                      <m:t>𝑛</m:t>
                    </m:r>
                    <m:r>
                      <a:rPr lang="en-US" altLang="zh-CN" sz="2200" b="0" i="1" smtClean="0">
                        <a:latin typeface="Cambria Math" panose="02040503050406030204" pitchFamily="18" charset="0"/>
                      </a:rPr>
                      <m:t>−</m:t>
                    </m:r>
                    <m:r>
                      <a:rPr lang="en-US" altLang="zh-CN" sz="2200" b="0" i="1" smtClean="0">
                        <a:latin typeface="Cambria Math" panose="02040503050406030204" pitchFamily="18" charset="0"/>
                      </a:rPr>
                      <m:t>𝑘</m:t>
                    </m:r>
                    <m:r>
                      <a:rPr lang="en-US" altLang="zh-CN" sz="2200" b="0" i="1" smtClean="0">
                        <a:latin typeface="Cambria Math" panose="02040503050406030204" pitchFamily="18" charset="0"/>
                      </a:rPr>
                      <m:t>+1, ⋯,  </m:t>
                    </m:r>
                    <m:r>
                      <a:rPr lang="en-US" altLang="zh-CN" sz="2200" b="0" i="1" smtClean="0">
                        <a:latin typeface="Cambria Math" panose="02040503050406030204" pitchFamily="18" charset="0"/>
                      </a:rPr>
                      <m:t>𝑛</m:t>
                    </m:r>
                    <m:r>
                      <a:rPr lang="en-US" altLang="zh-CN" sz="2200" b="0" i="1" smtClean="0">
                        <a:latin typeface="Cambria Math" panose="02040503050406030204" pitchFamily="18" charset="0"/>
                      </a:rPr>
                      <m:t>−1</m:t>
                    </m:r>
                  </m:oMath>
                </a14:m>
                <a:r>
                  <a:rPr lang="zh-CN" altLang="en-US" sz="2200" dirty="0">
                    <a:latin typeface="+mn-ea"/>
                  </a:rPr>
                  <a:t>这</a:t>
                </a:r>
                <a14:m>
                  <m:oMath xmlns:m="http://schemas.openxmlformats.org/officeDocument/2006/math">
                    <m:r>
                      <a:rPr lang="en-US" altLang="zh-CN" sz="2200" b="0" i="1" dirty="0" smtClean="0">
                        <a:latin typeface="Cambria Math" panose="02040503050406030204" pitchFamily="18" charset="0"/>
                      </a:rPr>
                      <m:t>𝑘</m:t>
                    </m:r>
                  </m:oMath>
                </a14:m>
                <a:r>
                  <a:rPr lang="zh-CN" altLang="en-US" sz="2200" dirty="0">
                    <a:latin typeface="+mn-ea"/>
                  </a:rPr>
                  <a:t>个词相关，常用</a:t>
                </a:r>
                <a14:m>
                  <m:oMath xmlns:m="http://schemas.openxmlformats.org/officeDocument/2006/math">
                    <m:r>
                      <a:rPr lang="en-US" altLang="zh-CN" sz="2200" b="0" i="1" smtClean="0">
                        <a:latin typeface="Cambria Math" panose="02040503050406030204" pitchFamily="18" charset="0"/>
                      </a:rPr>
                      <m:t>𝑘</m:t>
                    </m:r>
                    <m:r>
                      <a:rPr lang="en-US" altLang="zh-CN" sz="2200" b="0" i="1" smtClean="0">
                        <a:latin typeface="Cambria Math" panose="02040503050406030204" pitchFamily="18" charset="0"/>
                      </a:rPr>
                      <m:t>=1, 2</m:t>
                    </m:r>
                  </m:oMath>
                </a14:m>
                <a:r>
                  <a:rPr lang="zh-CN" altLang="en-US" sz="2200" dirty="0">
                    <a:latin typeface="+mn-ea"/>
                  </a:rPr>
                  <a:t>，即</a:t>
                </a:r>
                <a:r>
                  <a:rPr lang="en-US" altLang="zh-CN" sz="2200" dirty="0">
                    <a:latin typeface="+mn-ea"/>
                  </a:rPr>
                  <a:t>Bi-gram</a:t>
                </a:r>
                <a:r>
                  <a:rPr lang="zh-CN" altLang="en-US" sz="2200" dirty="0">
                    <a:latin typeface="+mn-ea"/>
                  </a:rPr>
                  <a:t>、</a:t>
                </a:r>
                <a:r>
                  <a:rPr lang="en-US" altLang="zh-CN" sz="2200" dirty="0">
                    <a:latin typeface="+mn-ea"/>
                  </a:rPr>
                  <a:t>Tri-gram</a:t>
                </a:r>
                <a:r>
                  <a:rPr lang="zh-CN" altLang="en-US" sz="2200" dirty="0">
                    <a:latin typeface="+mn-ea"/>
                  </a:rPr>
                  <a:t>模型。</a:t>
                </a:r>
                <a:endParaRPr lang="en-US" altLang="zh-CN" sz="22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en-US" altLang="zh-CN" sz="22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系数</a:t>
                </a:r>
                <a14:m>
                  <m:oMath xmlns:m="http://schemas.openxmlformats.org/officeDocument/2006/math">
                    <m:r>
                      <a:rPr lang="en-US" altLang="zh-CN" sz="2200" b="0" i="1" smtClean="0">
                        <a:latin typeface="Cambria Math" panose="02040503050406030204" pitchFamily="18" charset="0"/>
                      </a:rPr>
                      <m:t>𝑘</m:t>
                    </m:r>
                  </m:oMath>
                </a14:m>
                <a:r>
                  <a:rPr lang="zh-CN" altLang="en-US" sz="2200" dirty="0">
                    <a:latin typeface="+mn-ea"/>
                  </a:rPr>
                  <a:t>可动态调整，方法灵活</a:t>
                </a:r>
                <a:endParaRPr lang="en-US" altLang="zh-CN" sz="22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计算复杂，不适用于长文本</a:t>
                </a:r>
                <a:endParaRPr lang="en-US" altLang="zh-CN" sz="2200" dirty="0">
                  <a:latin typeface="+mn-ea"/>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842251" y="1853087"/>
                <a:ext cx="6250527" cy="3151825"/>
              </a:xfrm>
              <a:prstGeom prst="rect">
                <a:avLst/>
              </a:prstGeom>
              <a:blipFill rotWithShape="1">
                <a:blip r:embed="rId3"/>
                <a:stretch>
                  <a:fillRect l="-1072" b="-2901"/>
                </a:stretch>
              </a:blipFill>
            </p:spPr>
            <p:txBody>
              <a:bodyPr/>
              <a:lstStyle/>
              <a:p>
                <a:r>
                  <a:rPr lang="zh-CN" altLang="en-US">
                    <a:noFill/>
                  </a:rPr>
                  <a:t> </a:t>
                </a:r>
                <a:endParaRPr lang="zh-CN" altLang="en-US">
                  <a:noFill/>
                </a:endParaRPr>
              </a:p>
            </p:txBody>
          </p:sp>
        </mc:Fallback>
      </mc:AlternateContent>
      <p:sp>
        <p:nvSpPr>
          <p:cNvPr id="19" name="文本框 18"/>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2.1</a:t>
            </a:r>
            <a:endParaRPr lang="zh-CN" altLang="en-US" sz="3600" b="1" dirty="0">
              <a:solidFill>
                <a:schemeClr val="bg1"/>
              </a:solidFill>
            </a:endParaRPr>
          </a:p>
        </p:txBody>
      </p:sp>
      <p:grpSp>
        <p:nvGrpSpPr>
          <p:cNvPr id="5" name="组合 4"/>
          <p:cNvGrpSpPr/>
          <p:nvPr/>
        </p:nvGrpSpPr>
        <p:grpSpPr>
          <a:xfrm>
            <a:off x="7423070" y="1248838"/>
            <a:ext cx="4149325" cy="4546264"/>
            <a:chOff x="7423070" y="1248838"/>
            <a:chExt cx="4149325" cy="4546264"/>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3070" y="1248838"/>
              <a:ext cx="4149325" cy="4047626"/>
            </a:xfrm>
            <a:prstGeom prst="rect">
              <a:avLst/>
            </a:prstGeom>
          </p:spPr>
        </p:pic>
        <p:sp>
          <p:nvSpPr>
            <p:cNvPr id="7" name="文本框 6"/>
            <p:cNvSpPr txBox="1"/>
            <p:nvPr/>
          </p:nvSpPr>
          <p:spPr>
            <a:xfrm>
              <a:off x="8892439" y="5394992"/>
              <a:ext cx="1210588" cy="400110"/>
            </a:xfrm>
            <a:prstGeom prst="rect">
              <a:avLst/>
            </a:prstGeom>
            <a:noFill/>
          </p:spPr>
          <p:txBody>
            <a:bodyPr wrap="none" rtlCol="0">
              <a:spAutoFit/>
            </a:bodyPr>
            <a:lstStyle/>
            <a:p>
              <a:pPr algn="ctr"/>
              <a:r>
                <a:rPr lang="zh-CN" altLang="en-US" sz="2000" b="1" dirty="0">
                  <a:solidFill>
                    <a:srgbClr val="A13F0B"/>
                  </a:solidFill>
                </a:rPr>
                <a:t>模糊搜索</a:t>
              </a:r>
            </a:p>
          </p:txBody>
        </p:sp>
      </p:grpSp>
    </p:spTree>
  </p:cSld>
  <p:clrMapOvr>
    <a:masterClrMapping/>
  </p:clrMapOvr>
  <p:transition spd="med" advTm="20683">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4317"/>
            <a:ext cx="8643848" cy="480131"/>
          </a:xfrm>
        </p:spPr>
        <p:txBody>
          <a:bodyPr/>
          <a:lstStyle/>
          <a:p>
            <a:r>
              <a:rPr lang="zh-CN" altLang="en-US" dirty="0">
                <a:solidFill>
                  <a:schemeClr val="accent1"/>
                </a:solidFill>
              </a:rPr>
              <a:t>基于表面词语 </a:t>
            </a:r>
            <a:r>
              <a:rPr lang="en-US" altLang="zh-CN" dirty="0"/>
              <a:t>– </a:t>
            </a:r>
            <a:r>
              <a:rPr lang="en-US" altLang="zh-CN" dirty="0">
                <a:solidFill>
                  <a:srgbClr val="A13F0B"/>
                </a:solidFill>
              </a:rPr>
              <a:t>Jaccard</a:t>
            </a:r>
            <a:endParaRPr lang="zh-CN" altLang="en-US" dirty="0">
              <a:solidFill>
                <a:srgbClr val="A13F0B"/>
              </a:solidFill>
            </a:endParaRPr>
          </a:p>
        </p:txBody>
      </p:sp>
      <mc:AlternateContent xmlns:mc="http://schemas.openxmlformats.org/markup-compatibility/2006" xmlns:a14="http://schemas.microsoft.com/office/drawing/2010/main">
        <mc:Choice Requires="a14">
          <p:sp>
            <p:nvSpPr>
              <p:cNvPr id="8" name="文本框 7"/>
              <p:cNvSpPr txBox="1"/>
              <p:nvPr/>
            </p:nvSpPr>
            <p:spPr>
              <a:xfrm>
                <a:off x="742088" y="1372986"/>
                <a:ext cx="10193642" cy="4446474"/>
              </a:xfrm>
              <a:prstGeom prst="rect">
                <a:avLst/>
              </a:prstGeom>
              <a:noFill/>
            </p:spPr>
            <p:txBody>
              <a:bodyPr wrap="square" rtlCol="0">
                <a:spAutoFit/>
              </a:bodyPr>
              <a:lstStyle/>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集合思想</a:t>
                </a: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en-US" altLang="zh-CN" sz="2200" dirty="0">
                    <a:latin typeface="+mn-ea"/>
                  </a:rPr>
                  <a:t>Jaccard</a:t>
                </a:r>
                <a:r>
                  <a:rPr lang="zh-CN" altLang="en-US" sz="2200" dirty="0">
                    <a:latin typeface="+mn-ea"/>
                  </a:rPr>
                  <a:t>系数：两个文本中相同词语的个数与全部非重复词语的个数的比值。</a:t>
                </a:r>
                <a:endParaRPr lang="en-US" altLang="zh-CN" sz="2200" dirty="0">
                  <a:latin typeface="+mn-ea"/>
                </a:endParaRPr>
              </a:p>
              <a:p>
                <a:pPr algn="just" eaLnBrk="1">
                  <a:lnSpc>
                    <a:spcPct val="130000"/>
                  </a:lnSpc>
                  <a:spcBef>
                    <a:spcPts val="600"/>
                  </a:spcBef>
                  <a:spcAft>
                    <a:spcPts val="600"/>
                  </a:spcAft>
                  <a:buClr>
                    <a:schemeClr val="tx2"/>
                  </a:buClr>
                </a:pPr>
                <a14:m>
                  <m:oMathPara xmlns:m="http://schemas.openxmlformats.org/officeDocument/2006/math">
                    <m:oMathParaPr>
                      <m:jc m:val="centerGroup"/>
                    </m:oMathParaPr>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𝑦𝑎𝑐𝑐</m:t>
                          </m:r>
                        </m:sub>
                      </m:sSub>
                      <m:r>
                        <a:rPr lang="en-US" altLang="zh-CN" sz="2200" b="0" i="1" smtClean="0">
                          <a:latin typeface="Cambria Math" panose="02040503050406030204" pitchFamily="18" charset="0"/>
                        </a:rPr>
                        <m:t>=</m:t>
                      </m:r>
                      <m:f>
                        <m:fPr>
                          <m:ctrlPr>
                            <a:rPr lang="en-US" altLang="zh-CN" sz="2200" i="1" smtClean="0">
                              <a:latin typeface="Cambria Math" panose="02040503050406030204" pitchFamily="18" charset="0"/>
                            </a:rPr>
                          </m:ctrlPr>
                        </m:fPr>
                        <m:num>
                          <m:r>
                            <a:rPr lang="en-US" altLang="zh-CN" sz="2200" i="1" smtClean="0">
                              <a:latin typeface="Cambria Math" panose="02040503050406030204" pitchFamily="18" charset="0"/>
                            </a:rPr>
                            <m:t>|</m:t>
                          </m:r>
                          <m:r>
                            <a:rPr lang="en-US" altLang="zh-CN" sz="2200" b="0" i="1" smtClean="0">
                              <a:latin typeface="Cambria Math" panose="02040503050406030204" pitchFamily="18" charset="0"/>
                            </a:rPr>
                            <m:t>𝐴</m:t>
                          </m:r>
                          <m:r>
                            <a:rPr lang="en-US" altLang="zh-CN" sz="2200" b="0" i="1" smtClean="0">
                              <a:latin typeface="Cambria Math" panose="02040503050406030204" pitchFamily="18" charset="0"/>
                              <a:ea typeface="Cambria Math" panose="02040503050406030204" pitchFamily="18" charset="0"/>
                            </a:rPr>
                            <m:t>∩</m:t>
                          </m:r>
                          <m:r>
                            <a:rPr lang="en-US" altLang="zh-CN" sz="2200" b="0" i="1" smtClean="0">
                              <a:latin typeface="Cambria Math" panose="02040503050406030204" pitchFamily="18" charset="0"/>
                              <a:ea typeface="Cambria Math" panose="02040503050406030204" pitchFamily="18" charset="0"/>
                            </a:rPr>
                            <m:t>𝐵</m:t>
                          </m:r>
                          <m:r>
                            <a:rPr lang="en-US" altLang="zh-CN" sz="2200" i="1">
                              <a:latin typeface="Cambria Math" panose="02040503050406030204" pitchFamily="18" charset="0"/>
                            </a:rPr>
                            <m:t>|</m:t>
                          </m:r>
                        </m:num>
                        <m:den>
                          <m:r>
                            <a:rPr lang="en-US" altLang="zh-CN" sz="2200" b="0" i="1" smtClean="0">
                              <a:latin typeface="Cambria Math" panose="02040503050406030204" pitchFamily="18" charset="0"/>
                            </a:rPr>
                            <m:t>|</m:t>
                          </m:r>
                          <m:r>
                            <a:rPr lang="en-US" altLang="zh-CN" sz="2200" b="0" i="1" smtClean="0">
                              <a:latin typeface="Cambria Math" panose="02040503050406030204" pitchFamily="18" charset="0"/>
                            </a:rPr>
                            <m:t>𝐴</m:t>
                          </m:r>
                          <m:r>
                            <a:rPr lang="en-US" altLang="zh-CN" sz="2200" b="0" i="1" smtClean="0">
                              <a:latin typeface="Cambria Math" panose="02040503050406030204" pitchFamily="18" charset="0"/>
                              <a:ea typeface="Cambria Math" panose="02040503050406030204" pitchFamily="18" charset="0"/>
                            </a:rPr>
                            <m:t>∪</m:t>
                          </m:r>
                          <m:r>
                            <a:rPr lang="en-US" altLang="zh-CN" sz="2200" b="0" i="1" smtClean="0">
                              <a:latin typeface="Cambria Math" panose="02040503050406030204" pitchFamily="18" charset="0"/>
                            </a:rPr>
                            <m:t>𝐵</m:t>
                          </m:r>
                          <m:r>
                            <a:rPr lang="en-US" altLang="zh-CN" sz="2200" b="0" i="1" smtClean="0">
                              <a:latin typeface="Cambria Math" panose="02040503050406030204" pitchFamily="18" charset="0"/>
                            </a:rPr>
                            <m:t>|</m:t>
                          </m:r>
                        </m:den>
                      </m:f>
                    </m:oMath>
                  </m:oMathPara>
                </a14:m>
                <a:endParaRPr lang="en-US" altLang="zh-CN" sz="22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例如：</a:t>
                </a:r>
                <a:r>
                  <a:rPr lang="en-US" altLang="zh-CN" sz="2200" dirty="0">
                    <a:latin typeface="+mn-ea"/>
                  </a:rPr>
                  <a:t>A={</a:t>
                </a:r>
                <a:r>
                  <a:rPr lang="zh-CN" altLang="en-US" sz="2200" b="1" dirty="0">
                    <a:solidFill>
                      <a:srgbClr val="A13F0B"/>
                    </a:solidFill>
                    <a:latin typeface="+mn-ea"/>
                  </a:rPr>
                  <a:t>今天</a:t>
                </a:r>
                <a:r>
                  <a:rPr lang="zh-CN" altLang="en-US" sz="2200" dirty="0">
                    <a:latin typeface="+mn-ea"/>
                  </a:rPr>
                  <a:t>，</a:t>
                </a:r>
                <a:r>
                  <a:rPr lang="zh-CN" altLang="en-US" sz="2200" b="1" dirty="0">
                    <a:solidFill>
                      <a:srgbClr val="A13F0B"/>
                    </a:solidFill>
                    <a:latin typeface="+mn-ea"/>
                  </a:rPr>
                  <a:t>的</a:t>
                </a:r>
                <a:r>
                  <a:rPr lang="zh-CN" altLang="en-US" sz="2200" dirty="0">
                    <a:latin typeface="+mn-ea"/>
                  </a:rPr>
                  <a:t>，</a:t>
                </a:r>
                <a:r>
                  <a:rPr lang="zh-CN" altLang="en-US" sz="2200" b="1" dirty="0">
                    <a:solidFill>
                      <a:srgbClr val="A13F0B"/>
                    </a:solidFill>
                    <a:latin typeface="+mn-ea"/>
                  </a:rPr>
                  <a:t>天气</a:t>
                </a:r>
                <a:r>
                  <a:rPr lang="zh-CN" altLang="en-US" sz="2200" dirty="0">
                    <a:latin typeface="+mn-ea"/>
                  </a:rPr>
                  <a:t>，真好，呀</a:t>
                </a:r>
                <a:r>
                  <a:rPr lang="en-US" altLang="zh-CN" sz="2200" dirty="0">
                    <a:latin typeface="+mn-ea"/>
                  </a:rPr>
                  <a:t>}</a:t>
                </a:r>
                <a:r>
                  <a:rPr lang="zh-CN" altLang="en-US" sz="2200" dirty="0">
                    <a:latin typeface="+mn-ea"/>
                  </a:rPr>
                  <a:t>；</a:t>
                </a:r>
                <a:r>
                  <a:rPr lang="en-US" altLang="zh-CN" sz="2200" dirty="0">
                    <a:latin typeface="+mn-ea"/>
                  </a:rPr>
                  <a:t>B={</a:t>
                </a:r>
                <a:r>
                  <a:rPr lang="zh-CN" altLang="en-US" sz="2200" dirty="0">
                    <a:latin typeface="+mn-ea"/>
                  </a:rPr>
                  <a:t>我，很，喜欢，</a:t>
                </a:r>
                <a:r>
                  <a:rPr lang="zh-CN" altLang="en-US" sz="2200" b="1" dirty="0">
                    <a:solidFill>
                      <a:srgbClr val="A13F0B"/>
                    </a:solidFill>
                    <a:latin typeface="+mn-ea"/>
                  </a:rPr>
                  <a:t>今天</a:t>
                </a:r>
                <a:r>
                  <a:rPr lang="zh-CN" altLang="en-US" sz="2200" dirty="0">
                    <a:latin typeface="+mn-ea"/>
                  </a:rPr>
                  <a:t>，</a:t>
                </a:r>
                <a:r>
                  <a:rPr lang="zh-CN" altLang="en-US" sz="2200" b="1" dirty="0">
                    <a:solidFill>
                      <a:srgbClr val="A13F0B"/>
                    </a:solidFill>
                    <a:latin typeface="+mn-ea"/>
                  </a:rPr>
                  <a:t>的</a:t>
                </a:r>
                <a:r>
                  <a:rPr lang="zh-CN" altLang="en-US" sz="2200" dirty="0">
                    <a:latin typeface="+mn-ea"/>
                  </a:rPr>
                  <a:t>，</a:t>
                </a:r>
                <a:r>
                  <a:rPr lang="zh-CN" altLang="en-US" sz="2200" b="1" dirty="0">
                    <a:solidFill>
                      <a:srgbClr val="A13F0B"/>
                    </a:solidFill>
                    <a:latin typeface="+mn-ea"/>
                  </a:rPr>
                  <a:t>天气</a:t>
                </a:r>
                <a:r>
                  <a:rPr lang="en-US" altLang="zh-CN" sz="2200" dirty="0">
                    <a:latin typeface="+mn-ea"/>
                  </a:rPr>
                  <a:t>}.</a:t>
                </a:r>
              </a:p>
              <a:p>
                <a:pPr algn="just">
                  <a:lnSpc>
                    <a:spcPct val="130000"/>
                  </a:lnSpc>
                  <a:spcBef>
                    <a:spcPts val="600"/>
                  </a:spcBef>
                  <a:spcAft>
                    <a:spcPts val="600"/>
                  </a:spcAft>
                  <a:buClr>
                    <a:schemeClr val="tx2"/>
                  </a:buClr>
                </a:pPr>
                <a:r>
                  <a:rPr lang="en-US" altLang="zh-CN" sz="2200" dirty="0">
                    <a:latin typeface="+mn-ea"/>
                  </a:rPr>
                  <a:t>     Jaccard</a:t>
                </a:r>
                <a:r>
                  <a:rPr lang="zh-CN" altLang="en-US" sz="2200" dirty="0">
                    <a:latin typeface="+mn-ea"/>
                  </a:rPr>
                  <a:t>系数为：</a:t>
                </a:r>
                <a:r>
                  <a:rPr lang="en-US" altLang="zh-CN" sz="2200" dirty="0">
                    <a:latin typeface="+mn-ea"/>
                  </a:rPr>
                  <a:t>3/8</a:t>
                </a: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不适用于长文本。</a:t>
                </a:r>
                <a:endParaRPr lang="en-US" altLang="zh-CN" sz="2200" dirty="0">
                  <a:latin typeface="+mn-ea"/>
                </a:endParaRPr>
              </a:p>
              <a:p>
                <a:pPr algn="just" eaLnBrk="1">
                  <a:lnSpc>
                    <a:spcPct val="130000"/>
                  </a:lnSpc>
                  <a:spcBef>
                    <a:spcPts val="600"/>
                  </a:spcBef>
                  <a:spcAft>
                    <a:spcPts val="600"/>
                  </a:spcAft>
                  <a:buClr>
                    <a:schemeClr val="tx2"/>
                  </a:buClr>
                </a:pPr>
                <a:endParaRPr lang="en-US" altLang="zh-CN" sz="2200" dirty="0">
                  <a:latin typeface="+mn-ea"/>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742088" y="1372986"/>
                <a:ext cx="10193642" cy="4446474"/>
              </a:xfrm>
              <a:prstGeom prst="rect">
                <a:avLst/>
              </a:prstGeom>
              <a:blipFill rotWithShape="1">
                <a:blip r:embed="rId3"/>
                <a:stretch>
                  <a:fillRect l="-658" r="-359"/>
                </a:stretch>
              </a:blipFill>
            </p:spPr>
            <p:txBody>
              <a:bodyPr/>
              <a:lstStyle/>
              <a:p>
                <a:r>
                  <a:rPr lang="zh-CN" altLang="en-US">
                    <a:noFill/>
                  </a:rPr>
                  <a:t> </a:t>
                </a:r>
                <a:endParaRPr lang="zh-CN" altLang="en-US">
                  <a:noFill/>
                </a:endParaRPr>
              </a:p>
            </p:txBody>
          </p:sp>
        </mc:Fallback>
      </mc:AlternateContent>
      <p:sp>
        <p:nvSpPr>
          <p:cNvPr id="24" name="文本框 23"/>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2.2</a:t>
            </a:r>
            <a:endParaRPr lang="zh-CN" altLang="en-US" sz="3600" b="1" dirty="0">
              <a:solidFill>
                <a:schemeClr val="bg1"/>
              </a:solidFill>
            </a:endParaRPr>
          </a:p>
        </p:txBody>
      </p:sp>
    </p:spTree>
  </p:cSld>
  <p:clrMapOvr>
    <a:masterClrMapping/>
  </p:clrMapOvr>
  <p:transition spd="med" advTm="30563">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4317"/>
            <a:ext cx="8643848" cy="480131"/>
          </a:xfrm>
        </p:spPr>
        <p:txBody>
          <a:bodyPr/>
          <a:lstStyle/>
          <a:p>
            <a:r>
              <a:rPr lang="zh-CN" altLang="en-US" dirty="0">
                <a:solidFill>
                  <a:schemeClr val="accent1"/>
                </a:solidFill>
              </a:rPr>
              <a:t>基于表面词语 </a:t>
            </a:r>
            <a:r>
              <a:rPr lang="en-US" altLang="zh-CN" dirty="0"/>
              <a:t>– </a:t>
            </a:r>
            <a:r>
              <a:rPr lang="en-US" altLang="zh-CN" dirty="0">
                <a:solidFill>
                  <a:srgbClr val="A13F0B"/>
                </a:solidFill>
              </a:rPr>
              <a:t>Dice</a:t>
            </a:r>
            <a:r>
              <a:rPr lang="zh-CN" altLang="en-US" dirty="0">
                <a:solidFill>
                  <a:srgbClr val="A13F0B"/>
                </a:solidFill>
              </a:rPr>
              <a:t>系数、重叠系数</a:t>
            </a:r>
          </a:p>
        </p:txBody>
      </p:sp>
      <mc:AlternateContent xmlns:mc="http://schemas.openxmlformats.org/markup-compatibility/2006" xmlns:a14="http://schemas.microsoft.com/office/drawing/2010/main">
        <mc:Choice Requires="a14">
          <p:sp>
            <p:nvSpPr>
              <p:cNvPr id="8" name="文本框 7"/>
              <p:cNvSpPr txBox="1"/>
              <p:nvPr/>
            </p:nvSpPr>
            <p:spPr>
              <a:xfrm>
                <a:off x="742088" y="1372986"/>
                <a:ext cx="10973662" cy="4369145"/>
              </a:xfrm>
              <a:prstGeom prst="rect">
                <a:avLst/>
              </a:prstGeom>
              <a:noFill/>
            </p:spPr>
            <p:txBody>
              <a:bodyPr wrap="square" rtlCol="0">
                <a:spAutoFit/>
              </a:bodyPr>
              <a:lstStyle/>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集合思想</a:t>
                </a: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en-US" altLang="zh-CN" sz="2200" dirty="0">
                    <a:latin typeface="+mn-ea"/>
                  </a:rPr>
                  <a:t>Dice</a:t>
                </a:r>
                <a:r>
                  <a:rPr lang="zh-CN" altLang="en-US" sz="2200" dirty="0">
                    <a:latin typeface="+mn-ea"/>
                  </a:rPr>
                  <a:t>系数：两个文本中相同词语的个数与各个文本非重复词语的个数之和的比值。</a:t>
                </a:r>
                <a:endParaRPr lang="en-US" altLang="zh-CN" sz="2200" dirty="0">
                  <a:latin typeface="+mn-ea"/>
                </a:endParaRPr>
              </a:p>
              <a:p>
                <a:pPr algn="just" eaLnBrk="1">
                  <a:lnSpc>
                    <a:spcPct val="130000"/>
                  </a:lnSpc>
                  <a:spcBef>
                    <a:spcPts val="600"/>
                  </a:spcBef>
                  <a:spcAft>
                    <a:spcPts val="600"/>
                  </a:spcAft>
                  <a:buClr>
                    <a:schemeClr val="tx2"/>
                  </a:buClr>
                </a:pPr>
                <a14:m>
                  <m:oMathPara xmlns:m="http://schemas.openxmlformats.org/officeDocument/2006/math">
                    <m:oMathParaPr>
                      <m:jc m:val="centerGroup"/>
                    </m:oMathParaPr>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𝑑𝑖𝑐𝑒</m:t>
                          </m:r>
                        </m:sub>
                      </m:sSub>
                      <m:r>
                        <a:rPr lang="en-US" altLang="zh-CN" sz="2200" b="0" i="1" smtClean="0">
                          <a:latin typeface="Cambria Math" panose="02040503050406030204" pitchFamily="18" charset="0"/>
                        </a:rPr>
                        <m:t>=</m:t>
                      </m:r>
                      <m:f>
                        <m:fPr>
                          <m:ctrlPr>
                            <a:rPr lang="en-US" altLang="zh-CN" sz="2200" i="1" smtClean="0">
                              <a:latin typeface="Cambria Math" panose="02040503050406030204" pitchFamily="18" charset="0"/>
                            </a:rPr>
                          </m:ctrlPr>
                        </m:fPr>
                        <m:num>
                          <m:r>
                            <a:rPr lang="en-US" altLang="zh-CN" sz="2200" i="1">
                              <a:latin typeface="Cambria Math" panose="02040503050406030204" pitchFamily="18" charset="0"/>
                            </a:rPr>
                            <m:t>2</m:t>
                          </m:r>
                          <m:r>
                            <a:rPr lang="en-US" altLang="zh-CN" sz="2200" i="1" smtClean="0">
                              <a:latin typeface="Cambria Math" panose="02040503050406030204" pitchFamily="18" charset="0"/>
                            </a:rPr>
                            <m:t>|</m:t>
                          </m:r>
                          <m:r>
                            <a:rPr lang="en-US" altLang="zh-CN" sz="2200" b="0" i="1" smtClean="0">
                              <a:latin typeface="Cambria Math" panose="02040503050406030204" pitchFamily="18" charset="0"/>
                            </a:rPr>
                            <m:t>𝐴</m:t>
                          </m:r>
                          <m:r>
                            <a:rPr lang="en-US" altLang="zh-CN" sz="2200" b="0" i="1" smtClean="0">
                              <a:latin typeface="Cambria Math" panose="02040503050406030204" pitchFamily="18" charset="0"/>
                              <a:ea typeface="Cambria Math" panose="02040503050406030204" pitchFamily="18" charset="0"/>
                            </a:rPr>
                            <m:t>∩</m:t>
                          </m:r>
                          <m:r>
                            <a:rPr lang="en-US" altLang="zh-CN" sz="2200" b="0" i="1" smtClean="0">
                              <a:latin typeface="Cambria Math" panose="02040503050406030204" pitchFamily="18" charset="0"/>
                              <a:ea typeface="Cambria Math" panose="02040503050406030204" pitchFamily="18" charset="0"/>
                            </a:rPr>
                            <m:t>𝐵</m:t>
                          </m:r>
                          <m:r>
                            <a:rPr lang="en-US" altLang="zh-CN" sz="2200" i="1">
                              <a:latin typeface="Cambria Math" panose="02040503050406030204" pitchFamily="18" charset="0"/>
                            </a:rPr>
                            <m:t>|</m:t>
                          </m:r>
                        </m:num>
                        <m:den>
                          <m:d>
                            <m:dPr>
                              <m:begChr m:val="|"/>
                              <m:endChr m:val="|"/>
                              <m:ctrlPr>
                                <a:rPr lang="en-US" altLang="zh-CN" sz="2200" b="0" i="1" smtClean="0">
                                  <a:latin typeface="Cambria Math" panose="02040503050406030204" pitchFamily="18" charset="0"/>
                                </a:rPr>
                              </m:ctrlPr>
                            </m:dPr>
                            <m:e>
                              <m:r>
                                <a:rPr lang="en-US" altLang="zh-CN" sz="2200" b="0" i="1" smtClean="0">
                                  <a:latin typeface="Cambria Math" panose="02040503050406030204" pitchFamily="18" charset="0"/>
                                </a:rPr>
                                <m:t>𝐴</m:t>
                              </m:r>
                            </m:e>
                          </m:d>
                          <m:r>
                            <a:rPr lang="en-US" altLang="zh-CN" sz="2200" b="0" i="1" smtClean="0">
                              <a:latin typeface="Cambria Math" panose="02040503050406030204" pitchFamily="18" charset="0"/>
                            </a:rPr>
                            <m:t>+|</m:t>
                          </m:r>
                          <m:r>
                            <a:rPr lang="en-US" altLang="zh-CN" sz="2200" b="0" i="1" smtClean="0">
                              <a:latin typeface="Cambria Math" panose="02040503050406030204" pitchFamily="18" charset="0"/>
                            </a:rPr>
                            <m:t>𝐵</m:t>
                          </m:r>
                          <m:r>
                            <a:rPr lang="en-US" altLang="zh-CN" sz="2200" b="0" i="1" smtClean="0">
                              <a:latin typeface="Cambria Math" panose="02040503050406030204" pitchFamily="18" charset="0"/>
                            </a:rPr>
                            <m:t>|</m:t>
                          </m:r>
                        </m:den>
                      </m:f>
                    </m:oMath>
                  </m:oMathPara>
                </a14:m>
                <a:endParaRPr lang="en-US" altLang="zh-CN" sz="2200" dirty="0">
                  <a:latin typeface="+mn-ea"/>
                </a:endParaRPr>
              </a:p>
              <a:p>
                <a:pPr algn="just" eaLnBrk="1">
                  <a:lnSpc>
                    <a:spcPct val="130000"/>
                  </a:lnSpc>
                  <a:spcBef>
                    <a:spcPts val="600"/>
                  </a:spcBef>
                  <a:spcAft>
                    <a:spcPts val="600"/>
                  </a:spcAft>
                  <a:buClr>
                    <a:schemeClr val="tx2"/>
                  </a:buClr>
                </a:pPr>
                <a:r>
                  <a:rPr lang="en-US" altLang="zh-CN" sz="2200" dirty="0">
                    <a:latin typeface="+mn-ea"/>
                  </a:rPr>
                  <a:t>    </a:t>
                </a:r>
                <a:r>
                  <a:rPr lang="zh-CN" altLang="en-US" sz="2200" dirty="0">
                    <a:latin typeface="+mn-ea"/>
                  </a:rPr>
                  <a:t>特点：能增强相同部分的作用，有效关注较短的相同文本。</a:t>
                </a: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重叠系数：如果两个文本一个是另一个的子集，则认为相似度最大。</a:t>
                </a:r>
                <a:endParaRPr lang="en-US" altLang="zh-CN" sz="2200" dirty="0">
                  <a:latin typeface="+mn-ea"/>
                </a:endParaRPr>
              </a:p>
              <a:p>
                <a:pPr algn="just" eaLnBrk="1">
                  <a:lnSpc>
                    <a:spcPct val="130000"/>
                  </a:lnSpc>
                  <a:spcBef>
                    <a:spcPts val="600"/>
                  </a:spcBef>
                  <a:spcAft>
                    <a:spcPts val="600"/>
                  </a:spcAft>
                  <a:buClr>
                    <a:schemeClr val="tx2"/>
                  </a:buClr>
                </a:pPr>
                <a14:m>
                  <m:oMathPara xmlns:m="http://schemas.openxmlformats.org/officeDocument/2006/math">
                    <m:oMathParaPr>
                      <m:jc m:val="centerGroup"/>
                    </m:oMathParaPr>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𝑜𝑣𝑒𝑟</m:t>
                          </m:r>
                        </m:sub>
                      </m:sSub>
                      <m:r>
                        <a:rPr lang="en-US" altLang="zh-CN" sz="2200" b="0" i="1" smtClean="0">
                          <a:latin typeface="Cambria Math" panose="02040503050406030204" pitchFamily="18" charset="0"/>
                        </a:rPr>
                        <m:t>=</m:t>
                      </m:r>
                      <m:f>
                        <m:fPr>
                          <m:ctrlPr>
                            <a:rPr lang="en-US" altLang="zh-CN" sz="2200" i="1" smtClean="0">
                              <a:latin typeface="Cambria Math" panose="02040503050406030204" pitchFamily="18" charset="0"/>
                            </a:rPr>
                          </m:ctrlPr>
                        </m:fPr>
                        <m:num>
                          <m:r>
                            <a:rPr lang="en-US" altLang="zh-CN" sz="2200" i="1" smtClean="0">
                              <a:latin typeface="Cambria Math" panose="02040503050406030204" pitchFamily="18" charset="0"/>
                            </a:rPr>
                            <m:t>|</m:t>
                          </m:r>
                          <m:r>
                            <a:rPr lang="en-US" altLang="zh-CN" sz="2200" b="0" i="1" smtClean="0">
                              <a:latin typeface="Cambria Math" panose="02040503050406030204" pitchFamily="18" charset="0"/>
                            </a:rPr>
                            <m:t>𝐴</m:t>
                          </m:r>
                          <m:r>
                            <a:rPr lang="en-US" altLang="zh-CN" sz="2200" b="0" i="1" smtClean="0">
                              <a:latin typeface="Cambria Math" panose="02040503050406030204" pitchFamily="18" charset="0"/>
                              <a:ea typeface="Cambria Math" panose="02040503050406030204" pitchFamily="18" charset="0"/>
                            </a:rPr>
                            <m:t>∩</m:t>
                          </m:r>
                          <m:r>
                            <a:rPr lang="en-US" altLang="zh-CN" sz="2200" b="0" i="1" smtClean="0">
                              <a:latin typeface="Cambria Math" panose="02040503050406030204" pitchFamily="18" charset="0"/>
                              <a:ea typeface="Cambria Math" panose="02040503050406030204" pitchFamily="18" charset="0"/>
                            </a:rPr>
                            <m:t>𝐵</m:t>
                          </m:r>
                          <m:r>
                            <a:rPr lang="en-US" altLang="zh-CN" sz="2200" i="1">
                              <a:latin typeface="Cambria Math" panose="02040503050406030204" pitchFamily="18" charset="0"/>
                            </a:rPr>
                            <m:t>|</m:t>
                          </m:r>
                        </m:num>
                        <m:den>
                          <m:r>
                            <m:rPr>
                              <m:sty m:val="p"/>
                            </m:rPr>
                            <a:rPr lang="en-US" altLang="zh-CN" sz="2200" b="0" i="0" smtClean="0">
                              <a:latin typeface="Cambria Math" panose="02040503050406030204" pitchFamily="18" charset="0"/>
                            </a:rPr>
                            <m:t>min</m:t>
                          </m:r>
                          <m:r>
                            <a:rPr lang="en-US" altLang="zh-CN" sz="2200" b="0" i="1" smtClean="0">
                              <a:latin typeface="Cambria Math" panose="02040503050406030204" pitchFamily="18" charset="0"/>
                            </a:rPr>
                            <m:t>⁡(</m:t>
                          </m:r>
                          <m:d>
                            <m:dPr>
                              <m:begChr m:val="|"/>
                              <m:endChr m:val="|"/>
                              <m:ctrlPr>
                                <a:rPr lang="en-US" altLang="zh-CN" sz="2200" b="0" i="1" smtClean="0">
                                  <a:latin typeface="Cambria Math" panose="02040503050406030204" pitchFamily="18" charset="0"/>
                                </a:rPr>
                              </m:ctrlPr>
                            </m:dPr>
                            <m:e>
                              <m:r>
                                <a:rPr lang="en-US" altLang="zh-CN" sz="2200" b="0" i="1" smtClean="0">
                                  <a:latin typeface="Cambria Math" panose="02040503050406030204" pitchFamily="18" charset="0"/>
                                </a:rPr>
                                <m:t>𝐴</m:t>
                              </m:r>
                            </m:e>
                          </m:d>
                          <m:r>
                            <a:rPr lang="en-US" altLang="zh-CN" sz="2200" b="0" i="1" smtClean="0">
                              <a:latin typeface="Cambria Math" panose="02040503050406030204" pitchFamily="18" charset="0"/>
                            </a:rPr>
                            <m:t>, </m:t>
                          </m:r>
                          <m:d>
                            <m:dPr>
                              <m:begChr m:val="|"/>
                              <m:endChr m:val="|"/>
                              <m:ctrlPr>
                                <a:rPr lang="en-US" altLang="zh-CN" sz="2200" b="0" i="1" smtClean="0">
                                  <a:latin typeface="Cambria Math" panose="02040503050406030204" pitchFamily="18" charset="0"/>
                                </a:rPr>
                              </m:ctrlPr>
                            </m:dPr>
                            <m:e>
                              <m:r>
                                <a:rPr lang="en-US" altLang="zh-CN" sz="2200" b="0" i="1" smtClean="0">
                                  <a:latin typeface="Cambria Math" panose="02040503050406030204" pitchFamily="18" charset="0"/>
                                </a:rPr>
                                <m:t>𝐵</m:t>
                              </m:r>
                            </m:e>
                          </m:d>
                          <m:r>
                            <a:rPr lang="en-US" altLang="zh-CN" sz="2200" b="0" i="1" smtClean="0">
                              <a:latin typeface="Cambria Math" panose="02040503050406030204" pitchFamily="18" charset="0"/>
                            </a:rPr>
                            <m:t>)</m:t>
                          </m:r>
                        </m:den>
                      </m:f>
                    </m:oMath>
                  </m:oMathPara>
                </a14:m>
                <a:endParaRPr lang="en-US" altLang="zh-CN" sz="2200" dirty="0">
                  <a:latin typeface="+mn-ea"/>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742088" y="1372986"/>
                <a:ext cx="10973662" cy="4369145"/>
              </a:xfrm>
              <a:prstGeom prst="rect">
                <a:avLst/>
              </a:prstGeom>
              <a:blipFill rotWithShape="1">
                <a:blip r:embed="rId3"/>
                <a:stretch>
                  <a:fillRect l="-611"/>
                </a:stretch>
              </a:blipFill>
            </p:spPr>
            <p:txBody>
              <a:bodyPr/>
              <a:lstStyle/>
              <a:p>
                <a:r>
                  <a:rPr lang="zh-CN" altLang="en-US">
                    <a:noFill/>
                  </a:rPr>
                  <a:t> </a:t>
                </a:r>
                <a:endParaRPr lang="zh-CN" altLang="en-US">
                  <a:noFill/>
                </a:endParaRPr>
              </a:p>
            </p:txBody>
          </p:sp>
        </mc:Fallback>
      </mc:AlternateContent>
      <p:sp>
        <p:nvSpPr>
          <p:cNvPr id="24" name="文本框 23"/>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2.2</a:t>
            </a:r>
            <a:endParaRPr lang="zh-CN" altLang="en-US" sz="3600" b="1" dirty="0">
              <a:solidFill>
                <a:schemeClr val="bg1"/>
              </a:solidFill>
            </a:endParaRPr>
          </a:p>
        </p:txBody>
      </p:sp>
    </p:spTree>
  </p:cSld>
  <p:clrMapOvr>
    <a:masterClrMapping/>
  </p:clrMapOvr>
  <p:transition spd="med" advTm="25854">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1"/>
                </a:solidFill>
              </a:rPr>
              <a:t>基于散列算法 </a:t>
            </a:r>
            <a:r>
              <a:rPr lang="en-US" altLang="zh-CN" dirty="0"/>
              <a:t>– </a:t>
            </a:r>
            <a:r>
              <a:rPr lang="en-US" altLang="zh-CN" dirty="0" err="1">
                <a:solidFill>
                  <a:srgbClr val="A13F0B"/>
                </a:solidFill>
              </a:rPr>
              <a:t>Simhash</a:t>
            </a:r>
            <a:endParaRPr lang="zh-CN" altLang="en-US" dirty="0">
              <a:solidFill>
                <a:srgbClr val="A13F0B"/>
              </a:solidFill>
            </a:endParaRPr>
          </a:p>
        </p:txBody>
      </p:sp>
      <p:sp>
        <p:nvSpPr>
          <p:cNvPr id="8" name="文本框 7">
            <a:extLst>
              <a:ext uri="{FF2B5EF4-FFF2-40B4-BE49-F238E27FC236}">
                <a16:creationId xmlns:a16="http://schemas.microsoft.com/office/drawing/2014/main" id="{7E6CA8A3-C31F-4E01-9DA0-EAB3FDBC860F}"/>
              </a:ext>
            </a:extLst>
          </p:cNvPr>
          <p:cNvSpPr txBox="1"/>
          <p:nvPr/>
        </p:nvSpPr>
        <p:spPr>
          <a:xfrm>
            <a:off x="288651" y="1084831"/>
            <a:ext cx="9959546" cy="5087739"/>
          </a:xfrm>
          <a:prstGeom prst="rect">
            <a:avLst/>
          </a:prstGeom>
          <a:noFill/>
        </p:spPr>
        <p:txBody>
          <a:bodyPr wrap="square" rtlCol="0">
            <a:spAutoFit/>
          </a:bodyPr>
          <a:lstStyle/>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en-US" altLang="zh-CN" sz="2200" dirty="0" err="1">
                <a:latin typeface="+mn-ea"/>
              </a:rPr>
              <a:t>Simhash</a:t>
            </a:r>
            <a:r>
              <a:rPr lang="en-US" altLang="zh-CN" sz="2200" dirty="0">
                <a:latin typeface="+mn-ea"/>
              </a:rPr>
              <a:t> </a:t>
            </a:r>
            <a:r>
              <a:rPr lang="zh-CN" altLang="en-US" sz="2200" dirty="0">
                <a:latin typeface="+mn-ea"/>
              </a:rPr>
              <a:t>是一种将文本数据映射为固定长度的二进制编码的算法。可以用于文本相似度计算。</a:t>
            </a: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例如：</a:t>
            </a:r>
            <a:r>
              <a:rPr lang="en-US" altLang="zh-CN" sz="2200" dirty="0">
                <a:latin typeface="+mn-ea"/>
              </a:rPr>
              <a:t> A={</a:t>
            </a:r>
            <a:r>
              <a:rPr lang="zh-CN" altLang="en-US" sz="2200" b="1" dirty="0">
                <a:solidFill>
                  <a:srgbClr val="A13F0B"/>
                </a:solidFill>
                <a:latin typeface="+mn-ea"/>
              </a:rPr>
              <a:t>今天</a:t>
            </a:r>
            <a:r>
              <a:rPr lang="zh-CN" altLang="en-US" sz="2200" dirty="0">
                <a:latin typeface="+mn-ea"/>
              </a:rPr>
              <a:t>，</a:t>
            </a:r>
            <a:r>
              <a:rPr lang="zh-CN" altLang="en-US" sz="2200" b="1" dirty="0">
                <a:solidFill>
                  <a:srgbClr val="A13F0B"/>
                </a:solidFill>
                <a:latin typeface="+mn-ea"/>
              </a:rPr>
              <a:t>的</a:t>
            </a:r>
            <a:r>
              <a:rPr lang="zh-CN" altLang="en-US" sz="2200" dirty="0">
                <a:latin typeface="+mn-ea"/>
              </a:rPr>
              <a:t>，</a:t>
            </a:r>
            <a:r>
              <a:rPr lang="zh-CN" altLang="en-US" sz="2200" b="1" dirty="0">
                <a:solidFill>
                  <a:srgbClr val="A13F0B"/>
                </a:solidFill>
                <a:latin typeface="+mn-ea"/>
              </a:rPr>
              <a:t>天气</a:t>
            </a:r>
            <a:r>
              <a:rPr lang="zh-CN" altLang="en-US" sz="2200" dirty="0">
                <a:latin typeface="+mn-ea"/>
              </a:rPr>
              <a:t>，真好，呀</a:t>
            </a:r>
            <a:r>
              <a:rPr lang="en-US" altLang="zh-CN" sz="2200" dirty="0">
                <a:latin typeface="+mn-ea"/>
              </a:rPr>
              <a:t>}</a:t>
            </a:r>
          </a:p>
          <a:p>
            <a:pPr marL="342900" indent="-342900" algn="just" eaLnBrk="1">
              <a:lnSpc>
                <a:spcPct val="130000"/>
              </a:lnSpc>
              <a:spcBef>
                <a:spcPts val="600"/>
              </a:spcBef>
              <a:spcAft>
                <a:spcPts val="600"/>
              </a:spcAft>
              <a:buClr>
                <a:schemeClr val="tx2"/>
              </a:buClr>
              <a:buFont typeface="Wingdings" panose="05000000000000000000" pitchFamily="2" charset="2"/>
              <a:buChar char="n"/>
            </a:pP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endParaRPr lang="en-US" altLang="zh-CN" sz="2200" dirty="0">
              <a:latin typeface="+mn-ea"/>
            </a:endParaRPr>
          </a:p>
          <a:p>
            <a:pPr algn="just" eaLnBrk="1">
              <a:lnSpc>
                <a:spcPct val="130000"/>
              </a:lnSpc>
              <a:spcBef>
                <a:spcPts val="600"/>
              </a:spcBef>
              <a:spcAft>
                <a:spcPts val="600"/>
              </a:spcAft>
              <a:buClr>
                <a:schemeClr val="tx2"/>
              </a:buClr>
            </a:pPr>
            <a:endParaRPr lang="en-US" altLang="zh-CN" sz="2200" dirty="0">
              <a:latin typeface="+mn-ea"/>
            </a:endParaRPr>
          </a:p>
          <a:p>
            <a:pPr algn="just" eaLnBrk="1">
              <a:lnSpc>
                <a:spcPct val="130000"/>
              </a:lnSpc>
              <a:spcBef>
                <a:spcPts val="600"/>
              </a:spcBef>
              <a:spcAft>
                <a:spcPts val="600"/>
              </a:spcAft>
              <a:buClr>
                <a:schemeClr val="tx2"/>
              </a:buClr>
            </a:pP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使用汉明距离计算两个文本通过 </a:t>
            </a:r>
            <a:r>
              <a:rPr lang="en-US" altLang="zh-CN" sz="2200" dirty="0" err="1">
                <a:latin typeface="+mn-ea"/>
              </a:rPr>
              <a:t>simhash</a:t>
            </a:r>
            <a:r>
              <a:rPr lang="en-US" altLang="zh-CN" sz="2200" dirty="0">
                <a:latin typeface="+mn-ea"/>
              </a:rPr>
              <a:t> </a:t>
            </a:r>
            <a:r>
              <a:rPr lang="zh-CN" altLang="en-US" sz="2200" dirty="0">
                <a:latin typeface="+mn-ea"/>
              </a:rPr>
              <a:t>得到的编码的相似度</a:t>
            </a:r>
            <a:endParaRPr lang="en-US" altLang="zh-CN" sz="2200" dirty="0">
              <a:latin typeface="+mn-ea"/>
            </a:endParaRPr>
          </a:p>
        </p:txBody>
      </p:sp>
      <p:sp>
        <p:nvSpPr>
          <p:cNvPr id="19" name="文本框 18">
            <a:extLst>
              <a:ext uri="{FF2B5EF4-FFF2-40B4-BE49-F238E27FC236}">
                <a16:creationId xmlns:a16="http://schemas.microsoft.com/office/drawing/2014/main" id="{2C435C0B-86FD-45B8-BC71-5728FABE8581}"/>
              </a:ext>
            </a:extLst>
          </p:cNvPr>
          <p:cNvSpPr txBox="1">
            <a:spLocks noChangeArrowheads="1"/>
          </p:cNvSpPr>
          <p:nvPr/>
        </p:nvSpPr>
        <p:spPr bwMode="auto">
          <a:xfrm>
            <a:off x="357352" y="235111"/>
            <a:ext cx="9697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2.2</a:t>
            </a:r>
            <a:endParaRPr lang="zh-CN" altLang="en-US" sz="3600" b="1" dirty="0">
              <a:solidFill>
                <a:schemeClr val="bg1"/>
              </a:solidFill>
            </a:endParaRPr>
          </a:p>
        </p:txBody>
      </p:sp>
      <p:grpSp>
        <p:nvGrpSpPr>
          <p:cNvPr id="5" name="组合 4">
            <a:extLst>
              <a:ext uri="{FF2B5EF4-FFF2-40B4-BE49-F238E27FC236}">
                <a16:creationId xmlns:a16="http://schemas.microsoft.com/office/drawing/2014/main" id="{43EDC5EC-6F01-4994-826C-5E659A9BB834}"/>
              </a:ext>
            </a:extLst>
          </p:cNvPr>
          <p:cNvGrpSpPr/>
          <p:nvPr/>
        </p:nvGrpSpPr>
        <p:grpSpPr>
          <a:xfrm>
            <a:off x="10482786" y="1084831"/>
            <a:ext cx="1229966" cy="4780285"/>
            <a:chOff x="9635415" y="1011471"/>
            <a:chExt cx="1229966" cy="4780285"/>
          </a:xfrm>
        </p:grpSpPr>
        <p:sp>
          <p:nvSpPr>
            <p:cNvPr id="3" name="矩形 2">
              <a:extLst>
                <a:ext uri="{FF2B5EF4-FFF2-40B4-BE49-F238E27FC236}">
                  <a16:creationId xmlns:a16="http://schemas.microsoft.com/office/drawing/2014/main" id="{EB25A1CE-FCD1-4EFD-8DB6-DA31A23C1819}"/>
                </a:ext>
              </a:extLst>
            </p:cNvPr>
            <p:cNvSpPr/>
            <p:nvPr/>
          </p:nvSpPr>
          <p:spPr>
            <a:xfrm>
              <a:off x="9635415" y="1011471"/>
              <a:ext cx="1229966" cy="568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dirty="0">
                  <a:solidFill>
                    <a:schemeClr val="bg1"/>
                  </a:solidFill>
                </a:rPr>
                <a:t>分词</a:t>
              </a:r>
            </a:p>
          </p:txBody>
        </p:sp>
        <p:sp>
          <p:nvSpPr>
            <p:cNvPr id="4" name="箭头: 下 3">
              <a:extLst>
                <a:ext uri="{FF2B5EF4-FFF2-40B4-BE49-F238E27FC236}">
                  <a16:creationId xmlns:a16="http://schemas.microsoft.com/office/drawing/2014/main" id="{60892036-CF44-4750-A8F8-DFB73BFEE75F}"/>
                </a:ext>
              </a:extLst>
            </p:cNvPr>
            <p:cNvSpPr/>
            <p:nvPr/>
          </p:nvSpPr>
          <p:spPr>
            <a:xfrm>
              <a:off x="10142510" y="1579882"/>
              <a:ext cx="215775" cy="27184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A41D46A-4A77-4829-AF3A-242ED5FA4B97}"/>
                </a:ext>
              </a:extLst>
            </p:cNvPr>
            <p:cNvSpPr/>
            <p:nvPr/>
          </p:nvSpPr>
          <p:spPr>
            <a:xfrm>
              <a:off x="9635415" y="1864087"/>
              <a:ext cx="1229966" cy="568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dirty="0">
                  <a:solidFill>
                    <a:schemeClr val="bg1"/>
                  </a:solidFill>
                </a:rPr>
                <a:t>哈希</a:t>
              </a:r>
            </a:p>
          </p:txBody>
        </p:sp>
        <p:sp>
          <p:nvSpPr>
            <p:cNvPr id="10" name="箭头: 下 9">
              <a:extLst>
                <a:ext uri="{FF2B5EF4-FFF2-40B4-BE49-F238E27FC236}">
                  <a16:creationId xmlns:a16="http://schemas.microsoft.com/office/drawing/2014/main" id="{BD7B28F5-85F9-4888-AB50-C25B27543732}"/>
                </a:ext>
              </a:extLst>
            </p:cNvPr>
            <p:cNvSpPr/>
            <p:nvPr/>
          </p:nvSpPr>
          <p:spPr>
            <a:xfrm>
              <a:off x="10142510" y="2432498"/>
              <a:ext cx="215775" cy="27184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89C7E5C-6223-4BAC-9A93-BAFA3EA3E654}"/>
                </a:ext>
              </a:extLst>
            </p:cNvPr>
            <p:cNvSpPr/>
            <p:nvPr/>
          </p:nvSpPr>
          <p:spPr>
            <a:xfrm>
              <a:off x="9635415" y="2716703"/>
              <a:ext cx="1229966" cy="568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dirty="0">
                  <a:solidFill>
                    <a:schemeClr val="bg1"/>
                  </a:solidFill>
                </a:rPr>
                <a:t>加权</a:t>
              </a:r>
            </a:p>
          </p:txBody>
        </p:sp>
        <p:sp>
          <p:nvSpPr>
            <p:cNvPr id="12" name="箭头: 下 11">
              <a:extLst>
                <a:ext uri="{FF2B5EF4-FFF2-40B4-BE49-F238E27FC236}">
                  <a16:creationId xmlns:a16="http://schemas.microsoft.com/office/drawing/2014/main" id="{7452C2EB-6F2D-489B-926D-A9CD3BFEEC01}"/>
                </a:ext>
              </a:extLst>
            </p:cNvPr>
            <p:cNvSpPr/>
            <p:nvPr/>
          </p:nvSpPr>
          <p:spPr>
            <a:xfrm>
              <a:off x="10142510" y="3272758"/>
              <a:ext cx="215775" cy="27184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D6029AA6-29AD-4A1A-87B0-D79205D945F4}"/>
                </a:ext>
              </a:extLst>
            </p:cNvPr>
            <p:cNvSpPr/>
            <p:nvPr/>
          </p:nvSpPr>
          <p:spPr>
            <a:xfrm>
              <a:off x="9635415" y="3556963"/>
              <a:ext cx="1229966" cy="568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dirty="0">
                  <a:solidFill>
                    <a:schemeClr val="bg1"/>
                  </a:solidFill>
                </a:rPr>
                <a:t>累加</a:t>
              </a:r>
            </a:p>
          </p:txBody>
        </p:sp>
        <p:sp>
          <p:nvSpPr>
            <p:cNvPr id="15" name="箭头: 下 14">
              <a:extLst>
                <a:ext uri="{FF2B5EF4-FFF2-40B4-BE49-F238E27FC236}">
                  <a16:creationId xmlns:a16="http://schemas.microsoft.com/office/drawing/2014/main" id="{13B0BC33-0A43-4369-9DDE-A5A65A220E3D}"/>
                </a:ext>
              </a:extLst>
            </p:cNvPr>
            <p:cNvSpPr/>
            <p:nvPr/>
          </p:nvSpPr>
          <p:spPr>
            <a:xfrm>
              <a:off x="10142510" y="4113018"/>
              <a:ext cx="215775" cy="27184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DF84B22-B4CA-48A7-AFEA-E9EA2AECC806}"/>
                </a:ext>
              </a:extLst>
            </p:cNvPr>
            <p:cNvSpPr/>
            <p:nvPr/>
          </p:nvSpPr>
          <p:spPr>
            <a:xfrm>
              <a:off x="9635415" y="4397223"/>
              <a:ext cx="1229966" cy="568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dirty="0">
                  <a:solidFill>
                    <a:schemeClr val="bg1"/>
                  </a:solidFill>
                </a:rPr>
                <a:t>二值化</a:t>
              </a:r>
            </a:p>
          </p:txBody>
        </p:sp>
        <p:sp>
          <p:nvSpPr>
            <p:cNvPr id="20" name="箭头: 下 19">
              <a:extLst>
                <a:ext uri="{FF2B5EF4-FFF2-40B4-BE49-F238E27FC236}">
                  <a16:creationId xmlns:a16="http://schemas.microsoft.com/office/drawing/2014/main" id="{252775CF-E864-40DC-9730-C053021F365D}"/>
                </a:ext>
              </a:extLst>
            </p:cNvPr>
            <p:cNvSpPr/>
            <p:nvPr/>
          </p:nvSpPr>
          <p:spPr>
            <a:xfrm>
              <a:off x="10142510" y="4939140"/>
              <a:ext cx="215775" cy="27184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8A5D2A73-0DE8-4830-8055-58CE89006D63}"/>
                </a:ext>
              </a:extLst>
            </p:cNvPr>
            <p:cNvSpPr/>
            <p:nvPr/>
          </p:nvSpPr>
          <p:spPr>
            <a:xfrm>
              <a:off x="9635415" y="5223345"/>
              <a:ext cx="1229966" cy="568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dirty="0">
                  <a:solidFill>
                    <a:schemeClr val="bg1"/>
                  </a:solidFill>
                </a:rPr>
                <a:t>比较</a:t>
              </a:r>
            </a:p>
          </p:txBody>
        </p:sp>
      </p:grpSp>
      <p:graphicFrame>
        <p:nvGraphicFramePr>
          <p:cNvPr id="14" name="表格 16">
            <a:extLst>
              <a:ext uri="{FF2B5EF4-FFF2-40B4-BE49-F238E27FC236}">
                <a16:creationId xmlns:a16="http://schemas.microsoft.com/office/drawing/2014/main" id="{09BC1B4D-9B9B-4999-8204-3ECFC03EE64A}"/>
              </a:ext>
            </a:extLst>
          </p:cNvPr>
          <p:cNvGraphicFramePr>
            <a:graphicFrameLocks noGrp="1"/>
          </p:cNvGraphicFramePr>
          <p:nvPr/>
        </p:nvGraphicFramePr>
        <p:xfrm>
          <a:off x="523240" y="2673930"/>
          <a:ext cx="8128000" cy="2225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375236592"/>
                    </a:ext>
                  </a:extLst>
                </a:gridCol>
                <a:gridCol w="2032000">
                  <a:extLst>
                    <a:ext uri="{9D8B030D-6E8A-4147-A177-3AD203B41FA5}">
                      <a16:colId xmlns:a16="http://schemas.microsoft.com/office/drawing/2014/main" val="3266848001"/>
                    </a:ext>
                  </a:extLst>
                </a:gridCol>
                <a:gridCol w="2032000">
                  <a:extLst>
                    <a:ext uri="{9D8B030D-6E8A-4147-A177-3AD203B41FA5}">
                      <a16:colId xmlns:a16="http://schemas.microsoft.com/office/drawing/2014/main" val="226546576"/>
                    </a:ext>
                  </a:extLst>
                </a:gridCol>
                <a:gridCol w="2032000">
                  <a:extLst>
                    <a:ext uri="{9D8B030D-6E8A-4147-A177-3AD203B41FA5}">
                      <a16:colId xmlns:a16="http://schemas.microsoft.com/office/drawing/2014/main" val="1745309906"/>
                    </a:ext>
                  </a:extLst>
                </a:gridCol>
              </a:tblGrid>
              <a:tr h="370840">
                <a:tc>
                  <a:txBody>
                    <a:bodyPr/>
                    <a:lstStyle/>
                    <a:p>
                      <a:r>
                        <a:rPr lang="zh-CN" altLang="en-US" dirty="0"/>
                        <a:t>词语</a:t>
                      </a:r>
                    </a:p>
                  </a:txBody>
                  <a:tcPr/>
                </a:tc>
                <a:tc>
                  <a:txBody>
                    <a:bodyPr/>
                    <a:lstStyle/>
                    <a:p>
                      <a:r>
                        <a:rPr lang="zh-CN" altLang="en-US" dirty="0"/>
                        <a:t>编码</a:t>
                      </a:r>
                    </a:p>
                  </a:txBody>
                  <a:tcPr/>
                </a:tc>
                <a:tc>
                  <a:txBody>
                    <a:bodyPr/>
                    <a:lstStyle/>
                    <a:p>
                      <a:r>
                        <a:rPr lang="zh-CN" altLang="en-US" dirty="0"/>
                        <a:t>权重</a:t>
                      </a:r>
                    </a:p>
                  </a:txBody>
                  <a:tcPr/>
                </a:tc>
                <a:tc>
                  <a:txBody>
                    <a:bodyPr/>
                    <a:lstStyle/>
                    <a:p>
                      <a:r>
                        <a:rPr lang="zh-CN" altLang="en-US" dirty="0"/>
                        <a:t>加权</a:t>
                      </a:r>
                    </a:p>
                  </a:txBody>
                  <a:tcPr/>
                </a:tc>
                <a:extLst>
                  <a:ext uri="{0D108BD9-81ED-4DB2-BD59-A6C34878D82A}">
                    <a16:rowId xmlns:a16="http://schemas.microsoft.com/office/drawing/2014/main" val="338127905"/>
                  </a:ext>
                </a:extLst>
              </a:tr>
              <a:tr h="370840">
                <a:tc>
                  <a:txBody>
                    <a:bodyPr/>
                    <a:lstStyle/>
                    <a:p>
                      <a:r>
                        <a:rPr lang="zh-CN" altLang="en-US" dirty="0"/>
                        <a:t>今天</a:t>
                      </a:r>
                    </a:p>
                  </a:txBody>
                  <a:tcPr/>
                </a:tc>
                <a:tc>
                  <a:txBody>
                    <a:bodyPr/>
                    <a:lstStyle/>
                    <a:p>
                      <a:r>
                        <a:rPr lang="en-US" altLang="zh-CN" dirty="0"/>
                        <a:t>0, 0, 1, 0, 1</a:t>
                      </a:r>
                      <a:endParaRPr lang="zh-CN" altLang="en-US" dirty="0"/>
                    </a:p>
                  </a:txBody>
                  <a:tcPr/>
                </a:tc>
                <a:tc>
                  <a:txBody>
                    <a:bodyPr/>
                    <a:lstStyle/>
                    <a:p>
                      <a:r>
                        <a:rPr lang="en-US" altLang="zh-CN" dirty="0"/>
                        <a:t>3</a:t>
                      </a:r>
                      <a:endParaRPr lang="zh-CN" altLang="en-US" dirty="0"/>
                    </a:p>
                  </a:txBody>
                  <a:tcPr/>
                </a:tc>
                <a:tc>
                  <a:txBody>
                    <a:bodyPr/>
                    <a:lstStyle/>
                    <a:p>
                      <a:r>
                        <a:rPr lang="en-US" altLang="zh-CN" dirty="0"/>
                        <a:t>-3,-3, 3,-3, 3</a:t>
                      </a:r>
                      <a:endParaRPr lang="zh-CN" altLang="en-US" dirty="0"/>
                    </a:p>
                  </a:txBody>
                  <a:tcPr/>
                </a:tc>
                <a:extLst>
                  <a:ext uri="{0D108BD9-81ED-4DB2-BD59-A6C34878D82A}">
                    <a16:rowId xmlns:a16="http://schemas.microsoft.com/office/drawing/2014/main" val="2698342401"/>
                  </a:ext>
                </a:extLst>
              </a:tr>
              <a:tr h="370840">
                <a:tc>
                  <a:txBody>
                    <a:bodyPr/>
                    <a:lstStyle/>
                    <a:p>
                      <a:r>
                        <a:rPr lang="zh-CN" altLang="en-US" dirty="0"/>
                        <a:t>的</a:t>
                      </a:r>
                      <a:endParaRPr lang="en-US" altLang="zh-CN" dirty="0"/>
                    </a:p>
                  </a:txBody>
                  <a:tcPr/>
                </a:tc>
                <a:tc>
                  <a:txBody>
                    <a:bodyPr/>
                    <a:lstStyle/>
                    <a:p>
                      <a:r>
                        <a:rPr lang="en-US" altLang="zh-CN" dirty="0"/>
                        <a:t>1, 1, 0, 0, 1</a:t>
                      </a:r>
                      <a:endParaRPr lang="zh-CN" altLang="en-US" dirty="0"/>
                    </a:p>
                  </a:txBody>
                  <a:tcPr/>
                </a:tc>
                <a:tc>
                  <a:txBody>
                    <a:bodyPr/>
                    <a:lstStyle/>
                    <a:p>
                      <a:r>
                        <a:rPr lang="en-US" altLang="zh-CN" dirty="0"/>
                        <a:t>1</a:t>
                      </a:r>
                      <a:endParaRPr lang="zh-CN" altLang="en-US" dirty="0"/>
                    </a:p>
                  </a:txBody>
                  <a:tcPr/>
                </a:tc>
                <a:tc>
                  <a:txBody>
                    <a:bodyPr/>
                    <a:lstStyle/>
                    <a:p>
                      <a:r>
                        <a:rPr lang="en-US" altLang="zh-CN" dirty="0"/>
                        <a:t> 1,  1,-1,-1, 1</a:t>
                      </a:r>
                      <a:endParaRPr lang="zh-CN" altLang="en-US" dirty="0"/>
                    </a:p>
                  </a:txBody>
                  <a:tcPr/>
                </a:tc>
                <a:extLst>
                  <a:ext uri="{0D108BD9-81ED-4DB2-BD59-A6C34878D82A}">
                    <a16:rowId xmlns:a16="http://schemas.microsoft.com/office/drawing/2014/main" val="3566923291"/>
                  </a:ext>
                </a:extLst>
              </a:tr>
              <a:tr h="370840">
                <a:tc>
                  <a:txBody>
                    <a:bodyPr/>
                    <a:lstStyle/>
                    <a:p>
                      <a:r>
                        <a:rPr lang="zh-CN" altLang="en-US" dirty="0"/>
                        <a:t>天气</a:t>
                      </a:r>
                    </a:p>
                  </a:txBody>
                  <a:tcPr/>
                </a:tc>
                <a:tc>
                  <a:txBody>
                    <a:bodyPr/>
                    <a:lstStyle/>
                    <a:p>
                      <a:r>
                        <a:rPr lang="en-US" altLang="zh-CN" dirty="0"/>
                        <a:t>0, 0, 1, 1, 0</a:t>
                      </a:r>
                      <a:endParaRPr lang="zh-CN" altLang="en-US" dirty="0"/>
                    </a:p>
                  </a:txBody>
                  <a:tcPr/>
                </a:tc>
                <a:tc>
                  <a:txBody>
                    <a:bodyPr/>
                    <a:lstStyle/>
                    <a:p>
                      <a:r>
                        <a:rPr lang="en-US" altLang="zh-CN" dirty="0"/>
                        <a:t>4</a:t>
                      </a:r>
                      <a:endParaRPr lang="zh-CN" altLang="en-US" dirty="0"/>
                    </a:p>
                  </a:txBody>
                  <a:tcPr/>
                </a:tc>
                <a:tc>
                  <a:txBody>
                    <a:bodyPr/>
                    <a:lstStyle/>
                    <a:p>
                      <a:r>
                        <a:rPr lang="en-US" altLang="zh-CN" dirty="0"/>
                        <a:t>-4,-4, 4, 4,-4</a:t>
                      </a:r>
                      <a:endParaRPr lang="zh-CN" altLang="en-US" dirty="0"/>
                    </a:p>
                  </a:txBody>
                  <a:tcPr/>
                </a:tc>
                <a:extLst>
                  <a:ext uri="{0D108BD9-81ED-4DB2-BD59-A6C34878D82A}">
                    <a16:rowId xmlns:a16="http://schemas.microsoft.com/office/drawing/2014/main" val="975141365"/>
                  </a:ext>
                </a:extLst>
              </a:tr>
              <a:tr h="370840">
                <a:tc>
                  <a:txBody>
                    <a:bodyPr/>
                    <a:lstStyle/>
                    <a:p>
                      <a:r>
                        <a:rPr lang="zh-CN" altLang="en-US" dirty="0"/>
                        <a:t>真好</a:t>
                      </a:r>
                    </a:p>
                  </a:txBody>
                  <a:tcPr/>
                </a:tc>
                <a:tc>
                  <a:txBody>
                    <a:bodyPr/>
                    <a:lstStyle/>
                    <a:p>
                      <a:r>
                        <a:rPr lang="en-US" altLang="zh-CN" dirty="0"/>
                        <a:t>1, 0, 1, 0, 1</a:t>
                      </a:r>
                      <a:endParaRPr lang="zh-CN" altLang="en-US" dirty="0"/>
                    </a:p>
                  </a:txBody>
                  <a:tcPr/>
                </a:tc>
                <a:tc>
                  <a:txBody>
                    <a:bodyPr/>
                    <a:lstStyle/>
                    <a:p>
                      <a:r>
                        <a:rPr lang="en-US" altLang="zh-CN" dirty="0"/>
                        <a:t>3</a:t>
                      </a:r>
                      <a:endParaRPr lang="zh-CN" altLang="en-US" dirty="0"/>
                    </a:p>
                  </a:txBody>
                  <a:tcPr/>
                </a:tc>
                <a:tc>
                  <a:txBody>
                    <a:bodyPr/>
                    <a:lstStyle/>
                    <a:p>
                      <a:r>
                        <a:rPr lang="en-US" altLang="zh-CN" dirty="0"/>
                        <a:t>  3,-3, 3,-3, 3</a:t>
                      </a:r>
                      <a:endParaRPr lang="zh-CN" altLang="en-US" dirty="0"/>
                    </a:p>
                  </a:txBody>
                  <a:tcPr/>
                </a:tc>
                <a:extLst>
                  <a:ext uri="{0D108BD9-81ED-4DB2-BD59-A6C34878D82A}">
                    <a16:rowId xmlns:a16="http://schemas.microsoft.com/office/drawing/2014/main" val="1708052860"/>
                  </a:ext>
                </a:extLst>
              </a:tr>
              <a:tr h="370840">
                <a:tc>
                  <a:txBody>
                    <a:bodyPr/>
                    <a:lstStyle/>
                    <a:p>
                      <a:r>
                        <a:rPr lang="zh-CN" altLang="en-US" dirty="0"/>
                        <a:t>呀</a:t>
                      </a:r>
                    </a:p>
                  </a:txBody>
                  <a:tcPr/>
                </a:tc>
                <a:tc>
                  <a:txBody>
                    <a:bodyPr/>
                    <a:lstStyle/>
                    <a:p>
                      <a:r>
                        <a:rPr lang="en-US" altLang="zh-CN" dirty="0"/>
                        <a:t>0, 1, 0, 1, 1</a:t>
                      </a:r>
                      <a:endParaRPr lang="zh-CN" altLang="en-US" dirty="0"/>
                    </a:p>
                  </a:txBody>
                  <a:tcPr/>
                </a:tc>
                <a:tc>
                  <a:txBody>
                    <a:bodyPr/>
                    <a:lstStyle/>
                    <a:p>
                      <a:r>
                        <a:rPr lang="en-US" altLang="zh-CN" dirty="0"/>
                        <a:t>1</a:t>
                      </a:r>
                      <a:endParaRPr lang="zh-CN" altLang="en-US" dirty="0"/>
                    </a:p>
                  </a:txBody>
                  <a:tcPr/>
                </a:tc>
                <a:tc>
                  <a:txBody>
                    <a:bodyPr/>
                    <a:lstStyle/>
                    <a:p>
                      <a:r>
                        <a:rPr lang="en-US" altLang="zh-CN" dirty="0"/>
                        <a:t> -1, 1,-1, 1, 1</a:t>
                      </a:r>
                      <a:endParaRPr lang="zh-CN" altLang="en-US" dirty="0"/>
                    </a:p>
                  </a:txBody>
                  <a:tcPr/>
                </a:tc>
                <a:extLst>
                  <a:ext uri="{0D108BD9-81ED-4DB2-BD59-A6C34878D82A}">
                    <a16:rowId xmlns:a16="http://schemas.microsoft.com/office/drawing/2014/main" val="2875698933"/>
                  </a:ext>
                </a:extLst>
              </a:tr>
            </a:tbl>
          </a:graphicData>
        </a:graphic>
      </p:graphicFrame>
      <p:graphicFrame>
        <p:nvGraphicFramePr>
          <p:cNvPr id="17" name="表格 17">
            <a:extLst>
              <a:ext uri="{FF2B5EF4-FFF2-40B4-BE49-F238E27FC236}">
                <a16:creationId xmlns:a16="http://schemas.microsoft.com/office/drawing/2014/main" id="{6348D69C-2B42-435B-9385-B649FCE18551}"/>
              </a:ext>
            </a:extLst>
          </p:cNvPr>
          <p:cNvGraphicFramePr>
            <a:graphicFrameLocks noGrp="1"/>
          </p:cNvGraphicFramePr>
          <p:nvPr/>
        </p:nvGraphicFramePr>
        <p:xfrm>
          <a:off x="4587240" y="4935464"/>
          <a:ext cx="4064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995089420"/>
                    </a:ext>
                  </a:extLst>
                </a:gridCol>
                <a:gridCol w="2032000">
                  <a:extLst>
                    <a:ext uri="{9D8B030D-6E8A-4147-A177-3AD203B41FA5}">
                      <a16:colId xmlns:a16="http://schemas.microsoft.com/office/drawing/2014/main" val="1189772635"/>
                    </a:ext>
                  </a:extLst>
                </a:gridCol>
              </a:tblGrid>
              <a:tr h="370840">
                <a:tc>
                  <a:txBody>
                    <a:bodyPr/>
                    <a:lstStyle/>
                    <a:p>
                      <a:r>
                        <a:rPr lang="zh-CN" altLang="en-US" dirty="0"/>
                        <a:t>累加</a:t>
                      </a:r>
                    </a:p>
                  </a:txBody>
                  <a:tcPr>
                    <a:solidFill>
                      <a:srgbClr val="006C39"/>
                    </a:solidFill>
                  </a:tcPr>
                </a:tc>
                <a:tc>
                  <a:txBody>
                    <a:bodyPr/>
                    <a:lstStyle/>
                    <a:p>
                      <a:r>
                        <a:rPr lang="en-US" altLang="zh-CN" b="0" dirty="0">
                          <a:solidFill>
                            <a:schemeClr val="tx1"/>
                          </a:solidFill>
                        </a:rPr>
                        <a:t> -4,-8, 8,-2, 4  </a:t>
                      </a:r>
                      <a:endParaRPr lang="zh-CN" altLang="en-US" b="0" dirty="0">
                        <a:solidFill>
                          <a:schemeClr val="tx1"/>
                        </a:solidFill>
                      </a:endParaRPr>
                    </a:p>
                  </a:txBody>
                  <a:tcPr>
                    <a:solidFill>
                      <a:srgbClr val="CBD4CE"/>
                    </a:solidFill>
                  </a:tcPr>
                </a:tc>
                <a:extLst>
                  <a:ext uri="{0D108BD9-81ED-4DB2-BD59-A6C34878D82A}">
                    <a16:rowId xmlns:a16="http://schemas.microsoft.com/office/drawing/2014/main" val="1948434868"/>
                  </a:ext>
                </a:extLst>
              </a:tr>
              <a:tr h="370840">
                <a:tc>
                  <a:txBody>
                    <a:bodyPr/>
                    <a:lstStyle/>
                    <a:p>
                      <a:r>
                        <a:rPr lang="zh-CN" altLang="en-US" b="1" dirty="0">
                          <a:solidFill>
                            <a:schemeClr val="bg1"/>
                          </a:solidFill>
                        </a:rPr>
                        <a:t>二值化</a:t>
                      </a:r>
                    </a:p>
                  </a:txBody>
                  <a:tcPr>
                    <a:solidFill>
                      <a:srgbClr val="006C39"/>
                    </a:solidFill>
                  </a:tcPr>
                </a:tc>
                <a:tc>
                  <a:txBody>
                    <a:bodyPr/>
                    <a:lstStyle/>
                    <a:p>
                      <a:r>
                        <a:rPr lang="en-US" altLang="zh-CN" dirty="0"/>
                        <a:t>   0, 0, 1, 0, 1</a:t>
                      </a:r>
                      <a:endParaRPr lang="zh-CN" altLang="en-US" dirty="0"/>
                    </a:p>
                  </a:txBody>
                  <a:tcPr/>
                </a:tc>
                <a:extLst>
                  <a:ext uri="{0D108BD9-81ED-4DB2-BD59-A6C34878D82A}">
                    <a16:rowId xmlns:a16="http://schemas.microsoft.com/office/drawing/2014/main" val="4220867171"/>
                  </a:ext>
                </a:extLst>
              </a:tr>
            </a:tbl>
          </a:graphicData>
        </a:graphic>
      </p:graphicFrame>
    </p:spTree>
    <p:extLst>
      <p:ext uri="{BB962C8B-B14F-4D97-AF65-F5344CB8AC3E}">
        <p14:creationId xmlns:p14="http://schemas.microsoft.com/office/powerpoint/2010/main" val="574943254"/>
      </p:ext>
    </p:extLst>
  </p:cSld>
  <p:clrMapOvr>
    <a:masterClrMapping/>
  </p:clrMapOvr>
  <p:transition spd="med" advTm="71646">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1"/>
                </a:solidFill>
              </a:rPr>
              <a:t>应用与局限</a:t>
            </a:r>
            <a:endParaRPr lang="zh-CN" altLang="en-US" dirty="0">
              <a:solidFill>
                <a:srgbClr val="A13F0B"/>
              </a:solidFill>
            </a:endParaRPr>
          </a:p>
        </p:txBody>
      </p:sp>
      <p:sp>
        <p:nvSpPr>
          <p:cNvPr id="19" name="文本框 18"/>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2.2</a:t>
            </a:r>
            <a:endParaRPr lang="zh-CN" altLang="en-US" sz="3600" b="1" dirty="0">
              <a:solidFill>
                <a:schemeClr val="bg1"/>
              </a:solidFill>
            </a:endParaRPr>
          </a:p>
        </p:txBody>
      </p:sp>
      <mc:AlternateContent xmlns:mc="http://schemas.openxmlformats.org/markup-compatibility/2006" xmlns:a14="http://schemas.microsoft.com/office/drawing/2010/main">
        <mc:Choice Requires="a14">
          <p:sp>
            <p:nvSpPr>
              <p:cNvPr id="7" name="文本框 6"/>
              <p:cNvSpPr txBox="1"/>
              <p:nvPr/>
            </p:nvSpPr>
            <p:spPr>
              <a:xfrm>
                <a:off x="842251" y="1352950"/>
                <a:ext cx="7590549" cy="4053610"/>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b="0" dirty="0"/>
                  <a:t>应用</a:t>
                </a:r>
                <a:r>
                  <a:rPr lang="zh-CN" altLang="en-US" sz="2200" b="0" dirty="0">
                    <a:latin typeface="+mn-ea"/>
                  </a:rPr>
                  <a:t>：</a:t>
                </a:r>
                <a:endParaRPr lang="en-US" altLang="zh-CN" sz="2200" dirty="0">
                  <a:latin typeface="+mn-ea"/>
                </a:endParaRPr>
              </a:p>
              <a:p>
                <a:pPr marL="800100" lvl="1" indent="-342900" algn="just">
                  <a:lnSpc>
                    <a:spcPct val="130000"/>
                  </a:lnSpc>
                  <a:spcBef>
                    <a:spcPts val="600"/>
                  </a:spcBef>
                  <a:spcAft>
                    <a:spcPts val="600"/>
                  </a:spcAft>
                  <a:buClr>
                    <a:schemeClr val="tx2"/>
                  </a:buClr>
                  <a:buFont typeface="Arial" panose="020B0604020202020204" pitchFamily="34" charset="0"/>
                  <a:buChar char="•"/>
                </a:pPr>
                <a:r>
                  <a:rPr lang="zh-CN" altLang="en-US" sz="2200" dirty="0">
                    <a:latin typeface="+mn-ea"/>
                  </a:rPr>
                  <a:t>作为评测算法如</a:t>
                </a:r>
                <a:r>
                  <a:rPr lang="en-US" altLang="zh-CN" sz="2200" dirty="0">
                    <a:latin typeface="+mn-ea"/>
                  </a:rPr>
                  <a:t>BLEU</a:t>
                </a:r>
                <a:r>
                  <a:rPr lang="zh-CN" altLang="en-US" sz="2200" dirty="0">
                    <a:latin typeface="+mn-ea"/>
                  </a:rPr>
                  <a:t>等的计算基础</a:t>
                </a:r>
                <a:endParaRPr lang="en-US" altLang="zh-CN" sz="2200" dirty="0">
                  <a:latin typeface="+mn-ea"/>
                </a:endParaRPr>
              </a:p>
              <a:p>
                <a:pPr marL="800100" lvl="1" indent="-342900" algn="just">
                  <a:lnSpc>
                    <a:spcPct val="130000"/>
                  </a:lnSpc>
                  <a:spcBef>
                    <a:spcPts val="600"/>
                  </a:spcBef>
                  <a:spcAft>
                    <a:spcPts val="600"/>
                  </a:spcAft>
                  <a:buClr>
                    <a:schemeClr val="tx2"/>
                  </a:buClr>
                  <a:buFont typeface="Arial" panose="020B0604020202020204" pitchFamily="34" charset="0"/>
                  <a:buChar char="•"/>
                </a:pPr>
                <a:r>
                  <a:rPr lang="zh-CN" altLang="en-US" sz="2200" dirty="0">
                    <a:latin typeface="+mn-ea"/>
                  </a:rPr>
                  <a:t>将计算结果作为文本相似度的特征</a:t>
                </a:r>
                <a:endParaRPr lang="en-US" altLang="zh-CN" sz="2200" dirty="0">
                  <a:latin typeface="+mn-ea"/>
                </a:endParaRPr>
              </a:p>
              <a:p>
                <a:pPr marL="800100" lvl="1" indent="-342900" algn="just">
                  <a:lnSpc>
                    <a:spcPct val="130000"/>
                  </a:lnSpc>
                  <a:spcBef>
                    <a:spcPts val="600"/>
                  </a:spcBef>
                  <a:spcAft>
                    <a:spcPts val="600"/>
                  </a:spcAft>
                  <a:buClr>
                    <a:schemeClr val="tx2"/>
                  </a:buClr>
                  <a:buFont typeface="Arial" panose="020B0604020202020204" pitchFamily="34" charset="0"/>
                  <a:buChar char="•"/>
                </a:pPr>
                <a:r>
                  <a:rPr lang="en-US" altLang="zh-CN" sz="2200" dirty="0" err="1">
                    <a:latin typeface="+mn-ea"/>
                  </a:rPr>
                  <a:t>Simhash</a:t>
                </a:r>
                <a:r>
                  <a:rPr lang="en-US" altLang="zh-CN" sz="2200" dirty="0">
                    <a:latin typeface="+mn-ea"/>
                  </a:rPr>
                  <a:t> </a:t>
                </a:r>
                <a:r>
                  <a:rPr lang="zh-CN" altLang="en-US" sz="2200" dirty="0">
                    <a:latin typeface="+mn-ea"/>
                  </a:rPr>
                  <a:t>用于海量文本去重</a:t>
                </a:r>
                <a:endParaRPr lang="en-US" altLang="zh-CN" sz="22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14:m>
                  <m:oMath xmlns:m="http://schemas.openxmlformats.org/officeDocument/2006/math">
                    <m:r>
                      <a:rPr lang="zh-CN" altLang="en-US" sz="2200" i="1" dirty="0">
                        <a:latin typeface="Cambria Math" panose="02040503050406030204" pitchFamily="18" charset="0"/>
                      </a:rPr>
                      <m:t>局限</m:t>
                    </m:r>
                  </m:oMath>
                </a14:m>
                <a:r>
                  <a:rPr lang="zh-CN" altLang="en-US" sz="2200" dirty="0">
                    <a:latin typeface="+mn-ea"/>
                  </a:rPr>
                  <a:t>：</a:t>
                </a:r>
                <a:endParaRPr lang="en-US" altLang="zh-CN" sz="2200" dirty="0">
                  <a:latin typeface="+mn-ea"/>
                </a:endParaRPr>
              </a:p>
              <a:p>
                <a:pPr marL="800100" lvl="1" indent="-342900" algn="just">
                  <a:lnSpc>
                    <a:spcPct val="130000"/>
                  </a:lnSpc>
                  <a:spcBef>
                    <a:spcPts val="600"/>
                  </a:spcBef>
                  <a:spcAft>
                    <a:spcPts val="600"/>
                  </a:spcAft>
                  <a:buClr>
                    <a:schemeClr val="tx2"/>
                  </a:buClr>
                  <a:buFont typeface="Arial" panose="020B0604020202020204" pitchFamily="34" charset="0"/>
                  <a:buChar char="•"/>
                </a:pPr>
                <a:r>
                  <a:rPr lang="zh-CN" altLang="en-US" sz="2200" dirty="0">
                    <a:latin typeface="+mn-ea"/>
                  </a:rPr>
                  <a:t>没有考虑词语在句子中的真实含义</a:t>
                </a:r>
                <a:endParaRPr lang="en-US" altLang="zh-CN" sz="22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en-US" altLang="zh-CN" sz="2200" dirty="0">
                  <a:latin typeface="+mn-ea"/>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842251" y="1352950"/>
                <a:ext cx="7590549" cy="4053610"/>
              </a:xfrm>
              <a:prstGeom prst="rect">
                <a:avLst/>
              </a:prstGeom>
              <a:blipFill rotWithShape="1">
                <a:blip r:embed="rId3"/>
                <a:stretch>
                  <a:fillRect l="-884"/>
                </a:stretch>
              </a:blipFill>
            </p:spPr>
            <p:txBody>
              <a:bodyPr/>
              <a:lstStyle/>
              <a:p>
                <a:r>
                  <a:rPr lang="zh-CN" altLang="en-US">
                    <a:noFill/>
                  </a:rPr>
                  <a:t> </a:t>
                </a:r>
                <a:endParaRPr lang="zh-CN" altLang="en-US">
                  <a:noFill/>
                </a:endParaRPr>
              </a:p>
            </p:txBody>
          </p:sp>
        </mc:Fallback>
      </mc:AlternateContent>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8474" y="3980843"/>
            <a:ext cx="6105525" cy="1924050"/>
          </a:xfrm>
          <a:prstGeom prst="rect">
            <a:avLst/>
          </a:prstGeom>
        </p:spPr>
      </p:pic>
    </p:spTree>
  </p:cSld>
  <p:clrMapOvr>
    <a:masterClrMapping/>
  </p:clrMapOvr>
  <p:transition spd="med" advTm="41646">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62994" y="3780000"/>
            <a:ext cx="4971258" cy="1107996"/>
            <a:chOff x="3662994" y="4151484"/>
            <a:chExt cx="4971258" cy="1107996"/>
          </a:xfrm>
        </p:grpSpPr>
        <p:sp>
          <p:nvSpPr>
            <p:cNvPr id="4" name="椭圆 3"/>
            <p:cNvSpPr/>
            <p:nvPr/>
          </p:nvSpPr>
          <p:spPr>
            <a:xfrm>
              <a:off x="3662994" y="4283908"/>
              <a:ext cx="782043" cy="7820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zh-CN" sz="4400" dirty="0">
                  <a:solidFill>
                    <a:prstClr val="white"/>
                  </a:solidFill>
                  <a:latin typeface="Century Gothic" panose="020B0502020202020204" pitchFamily="34" charset="0"/>
                  <a:ea typeface="微软雅黑" panose="020B0503020204020204" charset="-122"/>
                </a:rPr>
                <a:t>3</a:t>
              </a:r>
              <a:endParaRPr kumimoji="0" lang="zh-CN" altLang="en-US" sz="4400" b="0"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8" name="文本框 7"/>
            <p:cNvSpPr txBox="1"/>
            <p:nvPr/>
          </p:nvSpPr>
          <p:spPr>
            <a:xfrm>
              <a:off x="4445037" y="4151484"/>
              <a:ext cx="4189215" cy="1107996"/>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3600" b="1" dirty="0">
                  <a:latin typeface="+mj-ea"/>
                  <a:ea typeface="+mj-ea"/>
                  <a:cs typeface="Times New Roman" panose="02020603050405020304" pitchFamily="18" charset="0"/>
                </a:rPr>
                <a:t>基于语料库的</a:t>
              </a:r>
              <a:endParaRPr lang="en-US" altLang="zh-CN" sz="3600" b="1" dirty="0">
                <a:latin typeface="+mj-ea"/>
                <a:ea typeface="+mj-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lang="zh-CN" altLang="en-US" sz="3600" b="1" spc="300" dirty="0">
                  <a:solidFill>
                    <a:prstClr val="black"/>
                  </a:solidFill>
                  <a:latin typeface="微软雅黑" panose="020B0503020204020204" charset="-122"/>
                  <a:ea typeface="微软雅黑" panose="020B0503020204020204" charset="-122"/>
                </a:rPr>
                <a:t>文本相似度检测</a:t>
              </a:r>
              <a:endParaRPr kumimoji="0" lang="zh-CN" altLang="en-US" sz="3600" b="1" i="0" u="none" strike="noStrike" kern="1200" cap="none" spc="300" normalizeH="0" baseline="0" noProof="0" dirty="0">
                <a:ln>
                  <a:noFill/>
                </a:ln>
                <a:solidFill>
                  <a:srgbClr val="A2A2A2"/>
                </a:solidFill>
                <a:effectLst/>
                <a:uLnTx/>
                <a:uFillTx/>
                <a:latin typeface="Century Gothic" panose="020B0502020202020204" pitchFamily="34" charset="0"/>
                <a:ea typeface="微软雅黑" panose="020B0503020204020204" charset="-122"/>
                <a:cs typeface="+mn-cs"/>
              </a:endParaRPr>
            </a:p>
          </p:txBody>
        </p:sp>
      </p:grpSp>
      <p:sp>
        <p:nvSpPr>
          <p:cNvPr id="5" name="文本占位符 4"/>
          <p:cNvSpPr txBox="1"/>
          <p:nvPr/>
        </p:nvSpPr>
        <p:spPr>
          <a:xfrm>
            <a:off x="4273273" y="5391904"/>
            <a:ext cx="4189215" cy="119743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None/>
            </a:pPr>
            <a:r>
              <a:rPr lang="zh-CN" altLang="en-US" sz="2000" b="1" dirty="0"/>
              <a:t>汇报人：刘雨程     </a:t>
            </a:r>
            <a:r>
              <a:rPr lang="en-US" altLang="zh-CN" sz="2000" b="1" dirty="0"/>
              <a:t>3220200926</a:t>
            </a:r>
          </a:p>
          <a:p>
            <a:pPr marL="539750" indent="457200" algn="just">
              <a:lnSpc>
                <a:spcPct val="150000"/>
              </a:lnSpc>
              <a:spcBef>
                <a:spcPts val="0"/>
              </a:spcBef>
              <a:buNone/>
            </a:pPr>
            <a:r>
              <a:rPr lang="zh-CN" altLang="en-US" sz="2000" b="1" dirty="0"/>
              <a:t>付卓新     </a:t>
            </a:r>
            <a:r>
              <a:rPr lang="en-US" altLang="zh-CN" sz="2000" b="1" dirty="0"/>
              <a:t>3220200872</a:t>
            </a:r>
            <a:endParaRPr lang="zh-CN" altLang="en-US" sz="2000" b="1" dirty="0"/>
          </a:p>
        </p:txBody>
      </p:sp>
    </p:spTree>
  </p:cSld>
  <p:clrMapOvr>
    <a:masterClrMapping/>
  </p:clrMapOvr>
  <p:transition spd="med" advTm="11138">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基于语料库 </a:t>
            </a:r>
            <a:r>
              <a:rPr lang="en-US" altLang="zh-CN" dirty="0"/>
              <a:t>– </a:t>
            </a:r>
            <a:r>
              <a:rPr lang="zh-CN" altLang="en-US" dirty="0">
                <a:solidFill>
                  <a:srgbClr val="A13F0B"/>
                </a:solidFill>
              </a:rPr>
              <a:t>总览</a:t>
            </a:r>
          </a:p>
        </p:txBody>
      </p:sp>
      <p:sp>
        <p:nvSpPr>
          <p:cNvPr id="24" name="矩形: 圆角 2"/>
          <p:cNvSpPr/>
          <p:nvPr/>
        </p:nvSpPr>
        <p:spPr>
          <a:xfrm>
            <a:off x="4312729" y="1190723"/>
            <a:ext cx="3566542" cy="75726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基于语料库</a:t>
            </a:r>
          </a:p>
        </p:txBody>
      </p:sp>
      <p:sp>
        <p:nvSpPr>
          <p:cNvPr id="67" name="右大括号 66"/>
          <p:cNvSpPr/>
          <p:nvPr/>
        </p:nvSpPr>
        <p:spPr>
          <a:xfrm rot="16200000">
            <a:off x="5914321" y="-1621292"/>
            <a:ext cx="369332" cy="7942309"/>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nvGrpSpPr>
          <p:cNvPr id="11" name="组合 10"/>
          <p:cNvGrpSpPr/>
          <p:nvPr/>
        </p:nvGrpSpPr>
        <p:grpSpPr>
          <a:xfrm>
            <a:off x="671486" y="2668639"/>
            <a:ext cx="2903092" cy="2887935"/>
            <a:chOff x="510643" y="2668639"/>
            <a:chExt cx="2903092" cy="2887935"/>
          </a:xfrm>
        </p:grpSpPr>
        <p:sp>
          <p:nvSpPr>
            <p:cNvPr id="64" name="右大括号 63"/>
            <p:cNvSpPr/>
            <p:nvPr/>
          </p:nvSpPr>
          <p:spPr>
            <a:xfrm rot="16200000">
              <a:off x="1727166" y="3019851"/>
              <a:ext cx="369332" cy="2012223"/>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nvGrpSpPr>
            <p:cNvPr id="2" name="组合 1"/>
            <p:cNvGrpSpPr/>
            <p:nvPr/>
          </p:nvGrpSpPr>
          <p:grpSpPr>
            <a:xfrm>
              <a:off x="1306549" y="2668639"/>
              <a:ext cx="1210588" cy="1033553"/>
              <a:chOff x="2325798" y="2691075"/>
              <a:chExt cx="1210588" cy="1033553"/>
            </a:xfrm>
          </p:grpSpPr>
          <p:sp>
            <p:nvSpPr>
              <p:cNvPr id="46" name="椭圆 45"/>
              <p:cNvSpPr/>
              <p:nvPr/>
            </p:nvSpPr>
            <p:spPr>
              <a:xfrm>
                <a:off x="2643082" y="2691075"/>
                <a:ext cx="576000" cy="57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2325798" y="3324518"/>
                <a:ext cx="1210588" cy="400110"/>
              </a:xfrm>
              <a:prstGeom prst="rect">
                <a:avLst/>
              </a:prstGeom>
              <a:noFill/>
            </p:spPr>
            <p:txBody>
              <a:bodyPr wrap="none" rtlCol="0">
                <a:spAutoFit/>
              </a:bodyPr>
              <a:lstStyle/>
              <a:p>
                <a:pPr algn="ctr"/>
                <a:r>
                  <a:rPr lang="zh-CN" altLang="en-US" sz="2000" b="1" dirty="0">
                    <a:solidFill>
                      <a:schemeClr val="accent1"/>
                    </a:solidFill>
                  </a:rPr>
                  <a:t>词袋模型</a:t>
                </a:r>
              </a:p>
            </p:txBody>
          </p:sp>
          <p:sp>
            <p:nvSpPr>
              <p:cNvPr id="69" name="growth_304631"/>
              <p:cNvSpPr>
                <a:spLocks noChangeAspect="1"/>
              </p:cNvSpPr>
              <p:nvPr/>
            </p:nvSpPr>
            <p:spPr bwMode="auto">
              <a:xfrm>
                <a:off x="2735118" y="2864173"/>
                <a:ext cx="391928" cy="229804"/>
              </a:xfrm>
              <a:custGeom>
                <a:avLst/>
                <a:gdLst>
                  <a:gd name="T0" fmla="*/ 263525 w 607614"/>
                  <a:gd name="T1" fmla="*/ 263525 w 607614"/>
                  <a:gd name="T2" fmla="*/ 485433 h 606761"/>
                  <a:gd name="T3" fmla="*/ 485433 h 606761"/>
                  <a:gd name="T4" fmla="*/ 485433 h 606761"/>
                  <a:gd name="T5" fmla="*/ 485433 h 606761"/>
                  <a:gd name="T6" fmla="*/ 485433 h 606761"/>
                  <a:gd name="T7" fmla="*/ 485433 h 606761"/>
                  <a:gd name="T8" fmla="*/ 485433 h 606761"/>
                  <a:gd name="T9" fmla="*/ 485433 h 606761"/>
                  <a:gd name="T10" fmla="*/ 485433 h 606761"/>
                  <a:gd name="T11" fmla="*/ 485433 h 606761"/>
                  <a:gd name="T12" fmla="*/ 485433 h 606761"/>
                  <a:gd name="T13" fmla="*/ 485433 h 606761"/>
                  <a:gd name="T14" fmla="*/ 485433 h 606761"/>
                  <a:gd name="T15" fmla="*/ 485433 h 606761"/>
                  <a:gd name="T16" fmla="*/ 485433 h 606761"/>
                  <a:gd name="T17" fmla="*/ 485433 h 606761"/>
                  <a:gd name="T18" fmla="*/ 485433 h 606761"/>
                  <a:gd name="T19" fmla="*/ 485433 h 606761"/>
                  <a:gd name="T20" fmla="*/ 485433 h 606761"/>
                  <a:gd name="T21" fmla="*/ 485433 h 606761"/>
                  <a:gd name="T22" fmla="*/ 485433 h 606761"/>
                  <a:gd name="T23" fmla="*/ 485433 h 606761"/>
                  <a:gd name="T24" fmla="*/ 485433 h 606761"/>
                  <a:gd name="T25" fmla="*/ 485433 h 606761"/>
                  <a:gd name="T26" fmla="*/ 485433 h 606761"/>
                  <a:gd name="T27" fmla="*/ 485433 h 606761"/>
                  <a:gd name="T28" fmla="*/ 485433 h 606761"/>
                  <a:gd name="T29" fmla="*/ 485433 h 606761"/>
                  <a:gd name="T30" fmla="*/ 485433 h 606761"/>
                  <a:gd name="T31" fmla="*/ 485433 h 606761"/>
                  <a:gd name="T32" fmla="*/ 485433 h 606761"/>
                  <a:gd name="T33" fmla="*/ 485433 h 606761"/>
                  <a:gd name="T34" fmla="*/ 485433 h 606761"/>
                  <a:gd name="T35" fmla="*/ 485433 h 606761"/>
                  <a:gd name="T36" fmla="*/ 485433 h 606761"/>
                  <a:gd name="T37" fmla="*/ 485433 h 606761"/>
                  <a:gd name="T38" fmla="*/ 485433 h 606761"/>
                  <a:gd name="T39" fmla="*/ 485433 h 606761"/>
                  <a:gd name="T40" fmla="*/ 485433 h 606761"/>
                  <a:gd name="T41" fmla="*/ 485433 h 606761"/>
                  <a:gd name="T42" fmla="*/ 485433 h 606761"/>
                  <a:gd name="T43" fmla="*/ 485433 h 606761"/>
                  <a:gd name="T44" fmla="*/ 485433 h 606761"/>
                  <a:gd name="T45" fmla="*/ 485433 h 606761"/>
                  <a:gd name="T46" fmla="*/ 485433 h 606761"/>
                  <a:gd name="T47" fmla="*/ 485433 h 606761"/>
                  <a:gd name="T48" fmla="*/ 485433 h 606761"/>
                  <a:gd name="T49" fmla="*/ 485433 h 606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27" h="4009">
                    <a:moveTo>
                      <a:pt x="6028" y="0"/>
                    </a:moveTo>
                    <a:cubicBezTo>
                      <a:pt x="5587" y="0"/>
                      <a:pt x="5229" y="358"/>
                      <a:pt x="5229" y="799"/>
                    </a:cubicBezTo>
                    <a:cubicBezTo>
                      <a:pt x="5229" y="985"/>
                      <a:pt x="5293" y="1157"/>
                      <a:pt x="5401" y="1293"/>
                    </a:cubicBezTo>
                    <a:lnTo>
                      <a:pt x="4559" y="2460"/>
                    </a:lnTo>
                    <a:cubicBezTo>
                      <a:pt x="4387" y="2396"/>
                      <a:pt x="4191" y="2393"/>
                      <a:pt x="4010" y="2460"/>
                    </a:cubicBezTo>
                    <a:lnTo>
                      <a:pt x="3169" y="1293"/>
                    </a:lnTo>
                    <a:cubicBezTo>
                      <a:pt x="3276" y="1157"/>
                      <a:pt x="3341" y="985"/>
                      <a:pt x="3341" y="799"/>
                    </a:cubicBezTo>
                    <a:cubicBezTo>
                      <a:pt x="3341" y="358"/>
                      <a:pt x="2982" y="0"/>
                      <a:pt x="2542" y="0"/>
                    </a:cubicBezTo>
                    <a:cubicBezTo>
                      <a:pt x="2101" y="0"/>
                      <a:pt x="1743" y="358"/>
                      <a:pt x="1743" y="799"/>
                    </a:cubicBezTo>
                    <a:cubicBezTo>
                      <a:pt x="1743" y="985"/>
                      <a:pt x="1807" y="1157"/>
                      <a:pt x="1915" y="1293"/>
                    </a:cubicBezTo>
                    <a:lnTo>
                      <a:pt x="1073" y="2460"/>
                    </a:lnTo>
                    <a:cubicBezTo>
                      <a:pt x="554" y="2269"/>
                      <a:pt x="0" y="2656"/>
                      <a:pt x="0" y="3210"/>
                    </a:cubicBezTo>
                    <a:cubicBezTo>
                      <a:pt x="0" y="3650"/>
                      <a:pt x="358" y="4009"/>
                      <a:pt x="799" y="4009"/>
                    </a:cubicBezTo>
                    <a:cubicBezTo>
                      <a:pt x="1239" y="4009"/>
                      <a:pt x="1598" y="3650"/>
                      <a:pt x="1598" y="3210"/>
                    </a:cubicBezTo>
                    <a:cubicBezTo>
                      <a:pt x="1598" y="3023"/>
                      <a:pt x="1533" y="2852"/>
                      <a:pt x="1426" y="2716"/>
                    </a:cubicBezTo>
                    <a:lnTo>
                      <a:pt x="2267" y="1549"/>
                    </a:lnTo>
                    <a:cubicBezTo>
                      <a:pt x="2439" y="1612"/>
                      <a:pt x="2635" y="1615"/>
                      <a:pt x="2816" y="1549"/>
                    </a:cubicBezTo>
                    <a:lnTo>
                      <a:pt x="3658" y="2716"/>
                    </a:lnTo>
                    <a:cubicBezTo>
                      <a:pt x="3550" y="2852"/>
                      <a:pt x="3486" y="3023"/>
                      <a:pt x="3486" y="3210"/>
                    </a:cubicBezTo>
                    <a:cubicBezTo>
                      <a:pt x="3486" y="3650"/>
                      <a:pt x="3844" y="4009"/>
                      <a:pt x="4285" y="4009"/>
                    </a:cubicBezTo>
                    <a:cubicBezTo>
                      <a:pt x="4725" y="4009"/>
                      <a:pt x="5084" y="3650"/>
                      <a:pt x="5084" y="3210"/>
                    </a:cubicBezTo>
                    <a:cubicBezTo>
                      <a:pt x="5084" y="3023"/>
                      <a:pt x="5019" y="2852"/>
                      <a:pt x="4912" y="2716"/>
                    </a:cubicBezTo>
                    <a:lnTo>
                      <a:pt x="5753" y="1549"/>
                    </a:lnTo>
                    <a:cubicBezTo>
                      <a:pt x="6273" y="1740"/>
                      <a:pt x="6827" y="1353"/>
                      <a:pt x="6827" y="799"/>
                    </a:cubicBezTo>
                    <a:cubicBezTo>
                      <a:pt x="6827" y="358"/>
                      <a:pt x="6468" y="0"/>
                      <a:pt x="6028" y="0"/>
                    </a:cubicBezTo>
                    <a:close/>
                  </a:path>
                </a:pathLst>
              </a:custGeom>
              <a:solidFill>
                <a:schemeClr val="bg1"/>
              </a:solidFill>
              <a:ln>
                <a:noFill/>
              </a:ln>
            </p:spPr>
          </p:sp>
        </p:grpSp>
        <p:sp>
          <p:nvSpPr>
            <p:cNvPr id="49" name="椭圆 48"/>
            <p:cNvSpPr/>
            <p:nvPr/>
          </p:nvSpPr>
          <p:spPr>
            <a:xfrm>
              <a:off x="743457" y="4402782"/>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文本框 49"/>
            <p:cNvSpPr txBox="1"/>
            <p:nvPr/>
          </p:nvSpPr>
          <p:spPr>
            <a:xfrm>
              <a:off x="510643" y="5016574"/>
              <a:ext cx="897627" cy="540000"/>
            </a:xfrm>
            <a:prstGeom prst="rect">
              <a:avLst/>
            </a:prstGeom>
            <a:noFill/>
          </p:spPr>
          <p:txBody>
            <a:bodyPr wrap="square" lIns="0" tIns="0" rIns="0" bIns="0" rtlCol="0">
              <a:noAutofit/>
            </a:bodyPr>
            <a:lstStyle/>
            <a:p>
              <a:pPr algn="ctr"/>
              <a:r>
                <a:rPr lang="en-US" altLang="zh-CN" sz="1600" b="1" spc="100" dirty="0">
                  <a:solidFill>
                    <a:srgbClr val="FF0000"/>
                  </a:solidFill>
                </a:rPr>
                <a:t>LSA</a:t>
              </a:r>
            </a:p>
          </p:txBody>
        </p:sp>
        <p:grpSp>
          <p:nvGrpSpPr>
            <p:cNvPr id="5" name="组合 4"/>
            <p:cNvGrpSpPr/>
            <p:nvPr/>
          </p:nvGrpSpPr>
          <p:grpSpPr>
            <a:xfrm>
              <a:off x="1557948" y="4383783"/>
              <a:ext cx="707769" cy="1172791"/>
              <a:chOff x="1632794" y="4402782"/>
              <a:chExt cx="707769" cy="1172791"/>
            </a:xfrm>
          </p:grpSpPr>
          <p:sp>
            <p:nvSpPr>
              <p:cNvPr id="30" name="椭圆 29"/>
              <p:cNvSpPr/>
              <p:nvPr/>
            </p:nvSpPr>
            <p:spPr>
              <a:xfrm>
                <a:off x="1770679" y="4402782"/>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632794" y="5035573"/>
                <a:ext cx="707769" cy="540000"/>
              </a:xfrm>
              <a:prstGeom prst="rect">
                <a:avLst/>
              </a:prstGeom>
              <a:noFill/>
            </p:spPr>
            <p:txBody>
              <a:bodyPr wrap="square" lIns="0" tIns="0" rIns="0" bIns="0" rtlCol="0">
                <a:noAutofit/>
              </a:bodyPr>
              <a:lstStyle/>
              <a:p>
                <a:pPr algn="ctr"/>
                <a:r>
                  <a:rPr lang="en-US" altLang="zh-CN" sz="1600" b="1" spc="100" dirty="0">
                    <a:solidFill>
                      <a:srgbClr val="FFC000"/>
                    </a:solidFill>
                  </a:rPr>
                  <a:t>PLSA</a:t>
                </a:r>
              </a:p>
            </p:txBody>
          </p:sp>
        </p:grpSp>
        <p:grpSp>
          <p:nvGrpSpPr>
            <p:cNvPr id="6" name="组合 5"/>
            <p:cNvGrpSpPr/>
            <p:nvPr/>
          </p:nvGrpSpPr>
          <p:grpSpPr>
            <a:xfrm>
              <a:off x="2415395" y="4389433"/>
              <a:ext cx="998340" cy="999608"/>
              <a:chOff x="3628943" y="4402782"/>
              <a:chExt cx="998340" cy="999608"/>
            </a:xfrm>
          </p:grpSpPr>
          <p:sp>
            <p:nvSpPr>
              <p:cNvPr id="51" name="椭圆 50"/>
              <p:cNvSpPr/>
              <p:nvPr/>
            </p:nvSpPr>
            <p:spPr>
              <a:xfrm>
                <a:off x="3917523" y="4402782"/>
                <a:ext cx="432000" cy="432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3628943" y="5033058"/>
                <a:ext cx="998340" cy="369332"/>
              </a:xfrm>
              <a:prstGeom prst="rect">
                <a:avLst/>
              </a:prstGeom>
              <a:noFill/>
            </p:spPr>
            <p:txBody>
              <a:bodyPr wrap="square" lIns="0" tIns="0" rIns="0" bIns="0" rtlCol="0">
                <a:noAutofit/>
              </a:bodyPr>
              <a:lstStyle/>
              <a:p>
                <a:pPr algn="ctr"/>
                <a:r>
                  <a:rPr lang="en-US" altLang="zh-CN" sz="1600" b="1" spc="100" dirty="0">
                    <a:solidFill>
                      <a:srgbClr val="7030A0"/>
                    </a:solidFill>
                  </a:rPr>
                  <a:t>LDA</a:t>
                </a:r>
              </a:p>
            </p:txBody>
          </p:sp>
        </p:grpSp>
      </p:gr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3</a:t>
            </a:r>
            <a:endParaRPr lang="zh-CN" altLang="en-US" sz="3600" b="1" dirty="0">
              <a:solidFill>
                <a:schemeClr val="bg1"/>
              </a:solidFill>
            </a:endParaRPr>
          </a:p>
        </p:txBody>
      </p:sp>
      <p:grpSp>
        <p:nvGrpSpPr>
          <p:cNvPr id="13" name="组合 12"/>
          <p:cNvGrpSpPr/>
          <p:nvPr/>
        </p:nvGrpSpPr>
        <p:grpSpPr>
          <a:xfrm>
            <a:off x="3608917" y="2668639"/>
            <a:ext cx="2198292" cy="2887935"/>
            <a:chOff x="3608917" y="2668639"/>
            <a:chExt cx="2198292" cy="2887935"/>
          </a:xfrm>
        </p:grpSpPr>
        <p:sp>
          <p:nvSpPr>
            <p:cNvPr id="39" name="椭圆 38"/>
            <p:cNvSpPr/>
            <p:nvPr/>
          </p:nvSpPr>
          <p:spPr>
            <a:xfrm>
              <a:off x="4478688" y="2668639"/>
              <a:ext cx="576000" cy="57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3892118" y="3302082"/>
              <a:ext cx="1723549" cy="400110"/>
            </a:xfrm>
            <a:prstGeom prst="rect">
              <a:avLst/>
            </a:prstGeom>
            <a:noFill/>
          </p:spPr>
          <p:txBody>
            <a:bodyPr wrap="square" rtlCol="0">
              <a:spAutoFit/>
            </a:bodyPr>
            <a:lstStyle/>
            <a:p>
              <a:pPr algn="ctr"/>
              <a:r>
                <a:rPr lang="zh-CN" altLang="en-US" sz="2000" b="1" dirty="0">
                  <a:solidFill>
                    <a:schemeClr val="accent1"/>
                  </a:solidFill>
                </a:rPr>
                <a:t>词嵌入</a:t>
              </a:r>
            </a:p>
          </p:txBody>
        </p:sp>
        <p:sp>
          <p:nvSpPr>
            <p:cNvPr id="47" name="右大括号 46"/>
            <p:cNvSpPr/>
            <p:nvPr/>
          </p:nvSpPr>
          <p:spPr>
            <a:xfrm rot="16200000">
              <a:off x="4582022" y="3474516"/>
              <a:ext cx="369331" cy="1100312"/>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menu_159761"/>
            <p:cNvSpPr>
              <a:spLocks noChangeAspect="1"/>
            </p:cNvSpPr>
            <p:nvPr/>
          </p:nvSpPr>
          <p:spPr bwMode="auto">
            <a:xfrm>
              <a:off x="4639895" y="2831187"/>
              <a:ext cx="253584" cy="253198"/>
            </a:xfrm>
            <a:custGeom>
              <a:avLst/>
              <a:gdLst>
                <a:gd name="connsiteX0" fmla="*/ 387180 w 602346"/>
                <a:gd name="connsiteY0" fmla="*/ 343654 h 601429"/>
                <a:gd name="connsiteX1" fmla="*/ 559313 w 602346"/>
                <a:gd name="connsiteY1" fmla="*/ 343654 h 601429"/>
                <a:gd name="connsiteX2" fmla="*/ 602346 w 602346"/>
                <a:gd name="connsiteY2" fmla="*/ 386617 h 601429"/>
                <a:gd name="connsiteX3" fmla="*/ 602346 w 602346"/>
                <a:gd name="connsiteY3" fmla="*/ 558467 h 601429"/>
                <a:gd name="connsiteX4" fmla="*/ 559313 w 602346"/>
                <a:gd name="connsiteY4" fmla="*/ 601429 h 601429"/>
                <a:gd name="connsiteX5" fmla="*/ 387180 w 602346"/>
                <a:gd name="connsiteY5" fmla="*/ 601429 h 601429"/>
                <a:gd name="connsiteX6" fmla="*/ 344147 w 602346"/>
                <a:gd name="connsiteY6" fmla="*/ 558467 h 601429"/>
                <a:gd name="connsiteX7" fmla="*/ 344147 w 602346"/>
                <a:gd name="connsiteY7" fmla="*/ 386617 h 601429"/>
                <a:gd name="connsiteX8" fmla="*/ 387180 w 602346"/>
                <a:gd name="connsiteY8" fmla="*/ 343654 h 601429"/>
                <a:gd name="connsiteX9" fmla="*/ 43021 w 602346"/>
                <a:gd name="connsiteY9" fmla="*/ 343654 h 601429"/>
                <a:gd name="connsiteX10" fmla="*/ 215107 w 602346"/>
                <a:gd name="connsiteY10" fmla="*/ 343654 h 601429"/>
                <a:gd name="connsiteX11" fmla="*/ 258128 w 602346"/>
                <a:gd name="connsiteY11" fmla="*/ 386617 h 601429"/>
                <a:gd name="connsiteX12" fmla="*/ 258128 w 602346"/>
                <a:gd name="connsiteY12" fmla="*/ 558467 h 601429"/>
                <a:gd name="connsiteX13" fmla="*/ 215107 w 602346"/>
                <a:gd name="connsiteY13" fmla="*/ 601429 h 601429"/>
                <a:gd name="connsiteX14" fmla="*/ 43021 w 602346"/>
                <a:gd name="connsiteY14" fmla="*/ 601429 h 601429"/>
                <a:gd name="connsiteX15" fmla="*/ 0 w 602346"/>
                <a:gd name="connsiteY15" fmla="*/ 558467 h 601429"/>
                <a:gd name="connsiteX16" fmla="*/ 0 w 602346"/>
                <a:gd name="connsiteY16" fmla="*/ 386617 h 601429"/>
                <a:gd name="connsiteX17" fmla="*/ 43021 w 602346"/>
                <a:gd name="connsiteY17" fmla="*/ 343654 h 601429"/>
                <a:gd name="connsiteX18" fmla="*/ 387180 w 602346"/>
                <a:gd name="connsiteY18" fmla="*/ 0 h 601429"/>
                <a:gd name="connsiteX19" fmla="*/ 559313 w 602346"/>
                <a:gd name="connsiteY19" fmla="*/ 0 h 601429"/>
                <a:gd name="connsiteX20" fmla="*/ 602346 w 602346"/>
                <a:gd name="connsiteY20" fmla="*/ 42963 h 601429"/>
                <a:gd name="connsiteX21" fmla="*/ 602346 w 602346"/>
                <a:gd name="connsiteY21" fmla="*/ 214813 h 601429"/>
                <a:gd name="connsiteX22" fmla="*/ 559313 w 602346"/>
                <a:gd name="connsiteY22" fmla="*/ 257775 h 601429"/>
                <a:gd name="connsiteX23" fmla="*/ 387180 w 602346"/>
                <a:gd name="connsiteY23" fmla="*/ 257775 h 601429"/>
                <a:gd name="connsiteX24" fmla="*/ 344147 w 602346"/>
                <a:gd name="connsiteY24" fmla="*/ 214813 h 601429"/>
                <a:gd name="connsiteX25" fmla="*/ 344147 w 602346"/>
                <a:gd name="connsiteY25" fmla="*/ 42963 h 601429"/>
                <a:gd name="connsiteX26" fmla="*/ 387180 w 602346"/>
                <a:gd name="connsiteY26" fmla="*/ 0 h 601429"/>
                <a:gd name="connsiteX27" fmla="*/ 43021 w 602346"/>
                <a:gd name="connsiteY27" fmla="*/ 0 h 601429"/>
                <a:gd name="connsiteX28" fmla="*/ 215107 w 602346"/>
                <a:gd name="connsiteY28" fmla="*/ 0 h 601429"/>
                <a:gd name="connsiteX29" fmla="*/ 258128 w 602346"/>
                <a:gd name="connsiteY29" fmla="*/ 42963 h 601429"/>
                <a:gd name="connsiteX30" fmla="*/ 258128 w 602346"/>
                <a:gd name="connsiteY30" fmla="*/ 214813 h 601429"/>
                <a:gd name="connsiteX31" fmla="*/ 215107 w 602346"/>
                <a:gd name="connsiteY31" fmla="*/ 257775 h 601429"/>
                <a:gd name="connsiteX32" fmla="*/ 43021 w 602346"/>
                <a:gd name="connsiteY32" fmla="*/ 257775 h 601429"/>
                <a:gd name="connsiteX33" fmla="*/ 0 w 602346"/>
                <a:gd name="connsiteY33" fmla="*/ 214813 h 601429"/>
                <a:gd name="connsiteX34" fmla="*/ 0 w 602346"/>
                <a:gd name="connsiteY34" fmla="*/ 42963 h 601429"/>
                <a:gd name="connsiteX35" fmla="*/ 43021 w 602346"/>
                <a:gd name="connsiteY35" fmla="*/ 0 h 6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2346" h="601429">
                  <a:moveTo>
                    <a:pt x="387180" y="343654"/>
                  </a:moveTo>
                  <a:lnTo>
                    <a:pt x="559313" y="343654"/>
                  </a:lnTo>
                  <a:cubicBezTo>
                    <a:pt x="582981" y="343654"/>
                    <a:pt x="602346" y="362987"/>
                    <a:pt x="602346" y="386617"/>
                  </a:cubicBezTo>
                  <a:lnTo>
                    <a:pt x="602346" y="558467"/>
                  </a:lnTo>
                  <a:cubicBezTo>
                    <a:pt x="602346" y="582096"/>
                    <a:pt x="582981" y="601429"/>
                    <a:pt x="559313" y="601429"/>
                  </a:cubicBezTo>
                  <a:lnTo>
                    <a:pt x="387180" y="601429"/>
                  </a:lnTo>
                  <a:cubicBezTo>
                    <a:pt x="363512" y="601429"/>
                    <a:pt x="344147" y="582096"/>
                    <a:pt x="344147" y="558467"/>
                  </a:cubicBezTo>
                  <a:lnTo>
                    <a:pt x="344147" y="386617"/>
                  </a:lnTo>
                  <a:cubicBezTo>
                    <a:pt x="344147" y="362987"/>
                    <a:pt x="363512" y="343654"/>
                    <a:pt x="387180" y="343654"/>
                  </a:cubicBezTo>
                  <a:close/>
                  <a:moveTo>
                    <a:pt x="43021" y="343654"/>
                  </a:moveTo>
                  <a:lnTo>
                    <a:pt x="215107" y="343654"/>
                  </a:lnTo>
                  <a:cubicBezTo>
                    <a:pt x="238768" y="343654"/>
                    <a:pt x="258128" y="362987"/>
                    <a:pt x="258128" y="386617"/>
                  </a:cubicBezTo>
                  <a:lnTo>
                    <a:pt x="258128" y="558467"/>
                  </a:lnTo>
                  <a:cubicBezTo>
                    <a:pt x="258128" y="582096"/>
                    <a:pt x="238768" y="601429"/>
                    <a:pt x="215107" y="601429"/>
                  </a:cubicBezTo>
                  <a:lnTo>
                    <a:pt x="43021" y="601429"/>
                  </a:lnTo>
                  <a:cubicBezTo>
                    <a:pt x="19360" y="601429"/>
                    <a:pt x="0" y="582096"/>
                    <a:pt x="0" y="558467"/>
                  </a:cubicBezTo>
                  <a:lnTo>
                    <a:pt x="0" y="386617"/>
                  </a:lnTo>
                  <a:cubicBezTo>
                    <a:pt x="0" y="362987"/>
                    <a:pt x="19360" y="343654"/>
                    <a:pt x="43021" y="343654"/>
                  </a:cubicBezTo>
                  <a:close/>
                  <a:moveTo>
                    <a:pt x="387180" y="0"/>
                  </a:moveTo>
                  <a:lnTo>
                    <a:pt x="559313" y="0"/>
                  </a:lnTo>
                  <a:cubicBezTo>
                    <a:pt x="582981" y="0"/>
                    <a:pt x="602346" y="19333"/>
                    <a:pt x="602346" y="42963"/>
                  </a:cubicBezTo>
                  <a:lnTo>
                    <a:pt x="602346" y="214813"/>
                  </a:lnTo>
                  <a:cubicBezTo>
                    <a:pt x="602346" y="238442"/>
                    <a:pt x="582981" y="257775"/>
                    <a:pt x="559313" y="257775"/>
                  </a:cubicBezTo>
                  <a:lnTo>
                    <a:pt x="387180" y="257775"/>
                  </a:lnTo>
                  <a:cubicBezTo>
                    <a:pt x="363512" y="257775"/>
                    <a:pt x="344147" y="238442"/>
                    <a:pt x="344147" y="214813"/>
                  </a:cubicBezTo>
                  <a:lnTo>
                    <a:pt x="344147" y="42963"/>
                  </a:lnTo>
                  <a:cubicBezTo>
                    <a:pt x="344147" y="19333"/>
                    <a:pt x="363512" y="0"/>
                    <a:pt x="387180" y="0"/>
                  </a:cubicBezTo>
                  <a:close/>
                  <a:moveTo>
                    <a:pt x="43021" y="0"/>
                  </a:moveTo>
                  <a:lnTo>
                    <a:pt x="215107" y="0"/>
                  </a:lnTo>
                  <a:cubicBezTo>
                    <a:pt x="238768" y="0"/>
                    <a:pt x="258128" y="19333"/>
                    <a:pt x="258128" y="42963"/>
                  </a:cubicBezTo>
                  <a:lnTo>
                    <a:pt x="258128" y="214813"/>
                  </a:lnTo>
                  <a:cubicBezTo>
                    <a:pt x="258128" y="238442"/>
                    <a:pt x="238768" y="257775"/>
                    <a:pt x="215107" y="257775"/>
                  </a:cubicBezTo>
                  <a:lnTo>
                    <a:pt x="43021" y="257775"/>
                  </a:lnTo>
                  <a:cubicBezTo>
                    <a:pt x="19360" y="257775"/>
                    <a:pt x="0" y="238442"/>
                    <a:pt x="0" y="214813"/>
                  </a:cubicBezTo>
                  <a:lnTo>
                    <a:pt x="0" y="42963"/>
                  </a:lnTo>
                  <a:cubicBezTo>
                    <a:pt x="0" y="19333"/>
                    <a:pt x="19360" y="0"/>
                    <a:pt x="43021" y="0"/>
                  </a:cubicBezTo>
                  <a:close/>
                </a:path>
              </a:pathLst>
            </a:custGeom>
            <a:solidFill>
              <a:schemeClr val="bg1"/>
            </a:solidFill>
            <a:ln>
              <a:noFill/>
            </a:ln>
          </p:spPr>
          <p:txBody>
            <a:bodyPr/>
            <a:lstStyle/>
            <a:p>
              <a:endParaRPr lang="zh-CN" altLang="en-US"/>
            </a:p>
          </p:txBody>
        </p:sp>
        <p:grpSp>
          <p:nvGrpSpPr>
            <p:cNvPr id="7" name="组合 6"/>
            <p:cNvGrpSpPr/>
            <p:nvPr/>
          </p:nvGrpSpPr>
          <p:grpSpPr>
            <a:xfrm>
              <a:off x="3608917" y="4392565"/>
              <a:ext cx="1295218" cy="1164009"/>
              <a:chOff x="3539743" y="4362339"/>
              <a:chExt cx="1295218" cy="1164009"/>
            </a:xfrm>
          </p:grpSpPr>
          <p:sp>
            <p:nvSpPr>
              <p:cNvPr id="58" name="椭圆 57"/>
              <p:cNvSpPr/>
              <p:nvPr/>
            </p:nvSpPr>
            <p:spPr>
              <a:xfrm>
                <a:off x="3992720" y="4362339"/>
                <a:ext cx="432000" cy="43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3539743" y="4986348"/>
                <a:ext cx="1295218" cy="540000"/>
              </a:xfrm>
              <a:prstGeom prst="rect">
                <a:avLst/>
              </a:prstGeom>
              <a:noFill/>
            </p:spPr>
            <p:txBody>
              <a:bodyPr wrap="square" lIns="0" tIns="0" rIns="0" bIns="0" rtlCol="0">
                <a:noAutofit/>
              </a:bodyPr>
              <a:lstStyle/>
              <a:p>
                <a:pPr algn="ctr"/>
                <a:r>
                  <a:rPr lang="zh-CN" altLang="en-US" sz="1600" b="1" spc="100" dirty="0">
                    <a:solidFill>
                      <a:schemeClr val="accent6"/>
                    </a:solidFill>
                  </a:rPr>
                  <a:t>监督</a:t>
                </a:r>
                <a:endParaRPr lang="en-US" altLang="zh-CN" sz="1600" b="1" spc="100" dirty="0">
                  <a:solidFill>
                    <a:schemeClr val="accent6"/>
                  </a:solidFill>
                </a:endParaRPr>
              </a:p>
            </p:txBody>
          </p:sp>
        </p:grpSp>
        <p:grpSp>
          <p:nvGrpSpPr>
            <p:cNvPr id="8" name="组合 7"/>
            <p:cNvGrpSpPr/>
            <p:nvPr/>
          </p:nvGrpSpPr>
          <p:grpSpPr>
            <a:xfrm>
              <a:off x="4706897" y="4392565"/>
              <a:ext cx="1100312" cy="1009998"/>
              <a:chOff x="4449450" y="4392565"/>
              <a:chExt cx="1100312" cy="1009998"/>
            </a:xfrm>
          </p:grpSpPr>
          <p:sp>
            <p:nvSpPr>
              <p:cNvPr id="59" name="椭圆 58"/>
              <p:cNvSpPr/>
              <p:nvPr/>
            </p:nvSpPr>
            <p:spPr>
              <a:xfrm>
                <a:off x="4775812" y="4392565"/>
                <a:ext cx="432000" cy="43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4449450" y="5026138"/>
                <a:ext cx="1100312" cy="376425"/>
              </a:xfrm>
              <a:prstGeom prst="rect">
                <a:avLst/>
              </a:prstGeom>
              <a:noFill/>
            </p:spPr>
            <p:txBody>
              <a:bodyPr wrap="square" lIns="0" tIns="0" rIns="0" bIns="0" rtlCol="0">
                <a:noAutofit/>
              </a:bodyPr>
              <a:lstStyle/>
              <a:p>
                <a:pPr algn="ctr"/>
                <a:r>
                  <a:rPr lang="zh-CN" altLang="en-US" sz="1600" b="1" spc="100" dirty="0">
                    <a:solidFill>
                      <a:srgbClr val="92D050"/>
                    </a:solidFill>
                  </a:rPr>
                  <a:t>无监督</a:t>
                </a:r>
                <a:endParaRPr lang="en-US" altLang="zh-CN" sz="1600" b="1" spc="100" dirty="0">
                  <a:solidFill>
                    <a:srgbClr val="92D050"/>
                  </a:solidFill>
                </a:endParaRPr>
              </a:p>
            </p:txBody>
          </p:sp>
        </p:grpSp>
      </p:grpSp>
      <p:grpSp>
        <p:nvGrpSpPr>
          <p:cNvPr id="9" name="组合 8"/>
          <p:cNvGrpSpPr/>
          <p:nvPr/>
        </p:nvGrpSpPr>
        <p:grpSpPr>
          <a:xfrm>
            <a:off x="6849243" y="2673633"/>
            <a:ext cx="839461" cy="1033553"/>
            <a:chOff x="8859489" y="2691075"/>
            <a:chExt cx="839461" cy="1033553"/>
          </a:xfrm>
        </p:grpSpPr>
        <p:sp>
          <p:nvSpPr>
            <p:cNvPr id="48" name="椭圆 47"/>
            <p:cNvSpPr/>
            <p:nvPr/>
          </p:nvSpPr>
          <p:spPr>
            <a:xfrm>
              <a:off x="9004015" y="2691075"/>
              <a:ext cx="576000" cy="57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8859489" y="3324518"/>
              <a:ext cx="839461" cy="400110"/>
            </a:xfrm>
            <a:prstGeom prst="rect">
              <a:avLst/>
            </a:prstGeom>
            <a:noFill/>
          </p:spPr>
          <p:txBody>
            <a:bodyPr wrap="none" rtlCol="0">
              <a:spAutoFit/>
            </a:bodyPr>
            <a:lstStyle/>
            <a:p>
              <a:pPr algn="ctr"/>
              <a:r>
                <a:rPr lang="en-US" altLang="zh-CN" sz="2000" b="1" dirty="0">
                  <a:solidFill>
                    <a:schemeClr val="accent1"/>
                  </a:solidFill>
                </a:rPr>
                <a:t>BERT</a:t>
              </a:r>
              <a:endParaRPr lang="zh-CN" altLang="en-US" sz="2000" b="1" dirty="0">
                <a:solidFill>
                  <a:schemeClr val="accent1"/>
                </a:solidFill>
              </a:endParaRPr>
            </a:p>
          </p:txBody>
        </p:sp>
        <p:sp>
          <p:nvSpPr>
            <p:cNvPr id="54" name="图形 89"/>
            <p:cNvSpPr/>
            <p:nvPr/>
          </p:nvSpPr>
          <p:spPr>
            <a:xfrm>
              <a:off x="9134618" y="2821679"/>
              <a:ext cx="314792" cy="314792"/>
            </a:xfrm>
            <a:custGeom>
              <a:avLst/>
              <a:gdLst>
                <a:gd name="connsiteX0" fmla="*/ 505018 w 523125"/>
                <a:gd name="connsiteY0" fmla="*/ 318786 h 523125"/>
                <a:gd name="connsiteX1" fmla="*/ 531343 w 523125"/>
                <a:gd name="connsiteY1" fmla="*/ 292444 h 523125"/>
                <a:gd name="connsiteX2" fmla="*/ 531343 w 523125"/>
                <a:gd name="connsiteY2" fmla="*/ 238849 h 523125"/>
                <a:gd name="connsiteX3" fmla="*/ 505018 w 523125"/>
                <a:gd name="connsiteY3" fmla="*/ 212524 h 523125"/>
                <a:gd name="connsiteX4" fmla="*/ 475403 w 523125"/>
                <a:gd name="connsiteY4" fmla="*/ 212524 h 523125"/>
                <a:gd name="connsiteX5" fmla="*/ 475335 w 523125"/>
                <a:gd name="connsiteY5" fmla="*/ 212423 h 523125"/>
                <a:gd name="connsiteX6" fmla="*/ 451406 w 523125"/>
                <a:gd name="connsiteY6" fmla="*/ 154879 h 523125"/>
                <a:gd name="connsiteX7" fmla="*/ 472044 w 523125"/>
                <a:gd name="connsiteY7" fmla="*/ 134207 h 523125"/>
                <a:gd name="connsiteX8" fmla="*/ 472044 w 523125"/>
                <a:gd name="connsiteY8" fmla="*/ 96998 h 523125"/>
                <a:gd name="connsiteX9" fmla="*/ 434126 w 523125"/>
                <a:gd name="connsiteY9" fmla="*/ 59096 h 523125"/>
                <a:gd name="connsiteX10" fmla="*/ 415496 w 523125"/>
                <a:gd name="connsiteY10" fmla="*/ 51384 h 523125"/>
                <a:gd name="connsiteX11" fmla="*/ 396883 w 523125"/>
                <a:gd name="connsiteY11" fmla="*/ 59113 h 523125"/>
                <a:gd name="connsiteX12" fmla="*/ 376262 w 523125"/>
                <a:gd name="connsiteY12" fmla="*/ 79751 h 523125"/>
                <a:gd name="connsiteX13" fmla="*/ 319208 w 523125"/>
                <a:gd name="connsiteY13" fmla="*/ 55924 h 523125"/>
                <a:gd name="connsiteX14" fmla="*/ 318887 w 523125"/>
                <a:gd name="connsiteY14" fmla="*/ 26139 h 523125"/>
                <a:gd name="connsiteX15" fmla="*/ 292579 w 523125"/>
                <a:gd name="connsiteY15" fmla="*/ 0 h 523125"/>
                <a:gd name="connsiteX16" fmla="*/ 239001 w 523125"/>
                <a:gd name="connsiteY16" fmla="*/ 0 h 523125"/>
                <a:gd name="connsiteX17" fmla="*/ 220320 w 523125"/>
                <a:gd name="connsiteY17" fmla="*/ 7779 h 523125"/>
                <a:gd name="connsiteX18" fmla="*/ 212693 w 523125"/>
                <a:gd name="connsiteY18" fmla="*/ 26528 h 523125"/>
                <a:gd name="connsiteX19" fmla="*/ 212946 w 523125"/>
                <a:gd name="connsiteY19" fmla="*/ 55316 h 523125"/>
                <a:gd name="connsiteX20" fmla="*/ 154035 w 523125"/>
                <a:gd name="connsiteY20" fmla="*/ 79650 h 523125"/>
                <a:gd name="connsiteX21" fmla="*/ 133515 w 523125"/>
                <a:gd name="connsiteY21" fmla="*/ 59096 h 523125"/>
                <a:gd name="connsiteX22" fmla="*/ 114919 w 523125"/>
                <a:gd name="connsiteY22" fmla="*/ 51384 h 523125"/>
                <a:gd name="connsiteX23" fmla="*/ 96306 w 523125"/>
                <a:gd name="connsiteY23" fmla="*/ 59096 h 523125"/>
                <a:gd name="connsiteX24" fmla="*/ 58354 w 523125"/>
                <a:gd name="connsiteY24" fmla="*/ 97031 h 523125"/>
                <a:gd name="connsiteX25" fmla="*/ 58354 w 523125"/>
                <a:gd name="connsiteY25" fmla="*/ 134241 h 523125"/>
                <a:gd name="connsiteX26" fmla="*/ 78992 w 523125"/>
                <a:gd name="connsiteY26" fmla="*/ 154879 h 523125"/>
                <a:gd name="connsiteX27" fmla="*/ 55097 w 523125"/>
                <a:gd name="connsiteY27" fmla="*/ 212423 h 523125"/>
                <a:gd name="connsiteX28" fmla="*/ 55046 w 523125"/>
                <a:gd name="connsiteY28" fmla="*/ 212524 h 523125"/>
                <a:gd name="connsiteX29" fmla="*/ 26325 w 523125"/>
                <a:gd name="connsiteY29" fmla="*/ 212524 h 523125"/>
                <a:gd name="connsiteX30" fmla="*/ 0 w 523125"/>
                <a:gd name="connsiteY30" fmla="*/ 238849 h 523125"/>
                <a:gd name="connsiteX31" fmla="*/ 0 w 523125"/>
                <a:gd name="connsiteY31" fmla="*/ 292494 h 523125"/>
                <a:gd name="connsiteX32" fmla="*/ 26325 w 523125"/>
                <a:gd name="connsiteY32" fmla="*/ 318836 h 523125"/>
                <a:gd name="connsiteX33" fmla="*/ 54911 w 523125"/>
                <a:gd name="connsiteY33" fmla="*/ 318836 h 523125"/>
                <a:gd name="connsiteX34" fmla="*/ 54203 w 523125"/>
                <a:gd name="connsiteY34" fmla="*/ 315748 h 523125"/>
                <a:gd name="connsiteX35" fmla="*/ 54911 w 523125"/>
                <a:gd name="connsiteY35" fmla="*/ 318701 h 523125"/>
                <a:gd name="connsiteX36" fmla="*/ 79026 w 523125"/>
                <a:gd name="connsiteY36" fmla="*/ 377004 h 523125"/>
                <a:gd name="connsiteX37" fmla="*/ 58404 w 523125"/>
                <a:gd name="connsiteY37" fmla="*/ 397609 h 523125"/>
                <a:gd name="connsiteX38" fmla="*/ 50693 w 523125"/>
                <a:gd name="connsiteY38" fmla="*/ 416239 h 523125"/>
                <a:gd name="connsiteX39" fmla="*/ 58404 w 523125"/>
                <a:gd name="connsiteY39" fmla="*/ 434869 h 523125"/>
                <a:gd name="connsiteX40" fmla="*/ 96323 w 523125"/>
                <a:gd name="connsiteY40" fmla="*/ 472804 h 523125"/>
                <a:gd name="connsiteX41" fmla="*/ 114919 w 523125"/>
                <a:gd name="connsiteY41" fmla="*/ 480516 h 523125"/>
                <a:gd name="connsiteX42" fmla="*/ 133532 w 523125"/>
                <a:gd name="connsiteY42" fmla="*/ 472804 h 523125"/>
                <a:gd name="connsiteX43" fmla="*/ 154136 w 523125"/>
                <a:gd name="connsiteY43" fmla="*/ 452166 h 523125"/>
                <a:gd name="connsiteX44" fmla="*/ 212996 w 523125"/>
                <a:gd name="connsiteY44" fmla="*/ 476432 h 523125"/>
                <a:gd name="connsiteX45" fmla="*/ 212743 w 523125"/>
                <a:gd name="connsiteY45" fmla="*/ 504900 h 523125"/>
                <a:gd name="connsiteX46" fmla="*/ 220371 w 523125"/>
                <a:gd name="connsiteY46" fmla="*/ 523648 h 523125"/>
                <a:gd name="connsiteX47" fmla="*/ 239051 w 523125"/>
                <a:gd name="connsiteY47" fmla="*/ 531428 h 523125"/>
                <a:gd name="connsiteX48" fmla="*/ 292629 w 523125"/>
                <a:gd name="connsiteY48" fmla="*/ 531428 h 523125"/>
                <a:gd name="connsiteX49" fmla="*/ 318954 w 523125"/>
                <a:gd name="connsiteY49" fmla="*/ 505271 h 523125"/>
                <a:gd name="connsiteX50" fmla="*/ 319275 w 523125"/>
                <a:gd name="connsiteY50" fmla="*/ 476027 h 523125"/>
                <a:gd name="connsiteX51" fmla="*/ 376296 w 523125"/>
                <a:gd name="connsiteY51" fmla="*/ 452216 h 523125"/>
                <a:gd name="connsiteX52" fmla="*/ 396917 w 523125"/>
                <a:gd name="connsiteY52" fmla="*/ 472821 h 523125"/>
                <a:gd name="connsiteX53" fmla="*/ 434126 w 523125"/>
                <a:gd name="connsiteY53" fmla="*/ 472821 h 523125"/>
                <a:gd name="connsiteX54" fmla="*/ 472044 w 523125"/>
                <a:gd name="connsiteY54" fmla="*/ 434970 h 523125"/>
                <a:gd name="connsiteX55" fmla="*/ 472044 w 523125"/>
                <a:gd name="connsiteY55" fmla="*/ 397727 h 523125"/>
                <a:gd name="connsiteX56" fmla="*/ 451389 w 523125"/>
                <a:gd name="connsiteY56" fmla="*/ 377072 h 523125"/>
                <a:gd name="connsiteX57" fmla="*/ 475554 w 523125"/>
                <a:gd name="connsiteY57" fmla="*/ 318769 h 523125"/>
                <a:gd name="connsiteX58" fmla="*/ 475554 w 523125"/>
                <a:gd name="connsiteY58" fmla="*/ 318904 h 523125"/>
                <a:gd name="connsiteX59" fmla="*/ 505052 w 523125"/>
                <a:gd name="connsiteY59" fmla="*/ 318904 h 523125"/>
                <a:gd name="connsiteX60" fmla="*/ 505018 w 523125"/>
                <a:gd name="connsiteY60" fmla="*/ 318786 h 523125"/>
                <a:gd name="connsiteX61" fmla="*/ 505018 w 523125"/>
                <a:gd name="connsiteY61" fmla="*/ 318786 h 523125"/>
                <a:gd name="connsiteX62" fmla="*/ 265224 w 523125"/>
                <a:gd name="connsiteY62" fmla="*/ 339913 h 523125"/>
                <a:gd name="connsiteX63" fmla="*/ 191244 w 523125"/>
                <a:gd name="connsiteY63" fmla="*/ 265916 h 523125"/>
                <a:gd name="connsiteX64" fmla="*/ 265224 w 523125"/>
                <a:gd name="connsiteY64" fmla="*/ 191919 h 523125"/>
                <a:gd name="connsiteX65" fmla="*/ 339221 w 523125"/>
                <a:gd name="connsiteY65" fmla="*/ 265916 h 523125"/>
                <a:gd name="connsiteX66" fmla="*/ 265224 w 523125"/>
                <a:gd name="connsiteY66" fmla="*/ 339913 h 5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23125" h="523125">
                  <a:moveTo>
                    <a:pt x="505018" y="318786"/>
                  </a:moveTo>
                  <a:cubicBezTo>
                    <a:pt x="519531" y="318786"/>
                    <a:pt x="531343" y="307024"/>
                    <a:pt x="531343" y="292444"/>
                  </a:cubicBezTo>
                  <a:lnTo>
                    <a:pt x="531343" y="238849"/>
                  </a:lnTo>
                  <a:cubicBezTo>
                    <a:pt x="531343" y="224319"/>
                    <a:pt x="519581" y="212524"/>
                    <a:pt x="505018" y="212524"/>
                  </a:cubicBezTo>
                  <a:lnTo>
                    <a:pt x="475403" y="212524"/>
                  </a:lnTo>
                  <a:cubicBezTo>
                    <a:pt x="475386" y="212507"/>
                    <a:pt x="475386" y="212490"/>
                    <a:pt x="475335" y="212423"/>
                  </a:cubicBezTo>
                  <a:cubicBezTo>
                    <a:pt x="470154" y="191919"/>
                    <a:pt x="462004" y="172581"/>
                    <a:pt x="451406" y="154879"/>
                  </a:cubicBezTo>
                  <a:lnTo>
                    <a:pt x="472044" y="134207"/>
                  </a:lnTo>
                  <a:cubicBezTo>
                    <a:pt x="482288" y="123930"/>
                    <a:pt x="482288" y="107274"/>
                    <a:pt x="472044" y="96998"/>
                  </a:cubicBezTo>
                  <a:lnTo>
                    <a:pt x="434126" y="59096"/>
                  </a:lnTo>
                  <a:cubicBezTo>
                    <a:pt x="429182" y="54152"/>
                    <a:pt x="422483" y="51384"/>
                    <a:pt x="415496" y="51384"/>
                  </a:cubicBezTo>
                  <a:cubicBezTo>
                    <a:pt x="408544" y="51384"/>
                    <a:pt x="401811" y="54169"/>
                    <a:pt x="396883" y="59113"/>
                  </a:cubicBezTo>
                  <a:lnTo>
                    <a:pt x="376262" y="79751"/>
                  </a:lnTo>
                  <a:cubicBezTo>
                    <a:pt x="358729" y="69238"/>
                    <a:pt x="339542" y="61121"/>
                    <a:pt x="319208" y="55924"/>
                  </a:cubicBezTo>
                  <a:cubicBezTo>
                    <a:pt x="319140" y="55907"/>
                    <a:pt x="319005" y="40686"/>
                    <a:pt x="318887" y="26139"/>
                  </a:cubicBezTo>
                  <a:cubicBezTo>
                    <a:pt x="318803" y="11678"/>
                    <a:pt x="307074" y="0"/>
                    <a:pt x="292579" y="0"/>
                  </a:cubicBezTo>
                  <a:lnTo>
                    <a:pt x="239001" y="0"/>
                  </a:lnTo>
                  <a:cubicBezTo>
                    <a:pt x="231981" y="0"/>
                    <a:pt x="225264" y="2801"/>
                    <a:pt x="220320" y="7779"/>
                  </a:cubicBezTo>
                  <a:cubicBezTo>
                    <a:pt x="215376" y="12758"/>
                    <a:pt x="212625" y="19524"/>
                    <a:pt x="212693" y="26528"/>
                  </a:cubicBezTo>
                  <a:lnTo>
                    <a:pt x="212946" y="55316"/>
                  </a:lnTo>
                  <a:cubicBezTo>
                    <a:pt x="191953" y="59771"/>
                    <a:pt x="172159" y="68816"/>
                    <a:pt x="154035" y="79650"/>
                  </a:cubicBezTo>
                  <a:lnTo>
                    <a:pt x="133515" y="59096"/>
                  </a:lnTo>
                  <a:cubicBezTo>
                    <a:pt x="128588" y="54152"/>
                    <a:pt x="121888" y="51384"/>
                    <a:pt x="114919" y="51384"/>
                  </a:cubicBezTo>
                  <a:cubicBezTo>
                    <a:pt x="107933" y="51384"/>
                    <a:pt x="101233" y="54169"/>
                    <a:pt x="96306" y="59096"/>
                  </a:cubicBezTo>
                  <a:lnTo>
                    <a:pt x="58354" y="97031"/>
                  </a:lnTo>
                  <a:cubicBezTo>
                    <a:pt x="48094" y="107308"/>
                    <a:pt x="48077" y="123964"/>
                    <a:pt x="58354" y="134241"/>
                  </a:cubicBezTo>
                  <a:lnTo>
                    <a:pt x="78992" y="154879"/>
                  </a:lnTo>
                  <a:cubicBezTo>
                    <a:pt x="68428" y="172598"/>
                    <a:pt x="60294" y="191919"/>
                    <a:pt x="55097" y="212423"/>
                  </a:cubicBezTo>
                  <a:cubicBezTo>
                    <a:pt x="55080" y="212490"/>
                    <a:pt x="55080" y="212507"/>
                    <a:pt x="55046" y="212524"/>
                  </a:cubicBezTo>
                  <a:lnTo>
                    <a:pt x="26325" y="212524"/>
                  </a:lnTo>
                  <a:cubicBezTo>
                    <a:pt x="11796" y="212524"/>
                    <a:pt x="0" y="224303"/>
                    <a:pt x="0" y="238849"/>
                  </a:cubicBezTo>
                  <a:lnTo>
                    <a:pt x="0" y="292494"/>
                  </a:lnTo>
                  <a:cubicBezTo>
                    <a:pt x="0" y="307024"/>
                    <a:pt x="11779" y="318836"/>
                    <a:pt x="26325" y="318836"/>
                  </a:cubicBezTo>
                  <a:lnTo>
                    <a:pt x="54911" y="318836"/>
                  </a:lnTo>
                  <a:cubicBezTo>
                    <a:pt x="54658" y="317790"/>
                    <a:pt x="54456" y="316828"/>
                    <a:pt x="54203" y="315748"/>
                  </a:cubicBezTo>
                  <a:cubicBezTo>
                    <a:pt x="54456" y="316727"/>
                    <a:pt x="54658" y="317739"/>
                    <a:pt x="54911" y="318701"/>
                  </a:cubicBezTo>
                  <a:cubicBezTo>
                    <a:pt x="60109" y="339491"/>
                    <a:pt x="68293" y="359100"/>
                    <a:pt x="79026" y="377004"/>
                  </a:cubicBezTo>
                  <a:lnTo>
                    <a:pt x="58404" y="397609"/>
                  </a:lnTo>
                  <a:cubicBezTo>
                    <a:pt x="53460" y="402519"/>
                    <a:pt x="50693" y="409219"/>
                    <a:pt x="50693" y="416239"/>
                  </a:cubicBezTo>
                  <a:cubicBezTo>
                    <a:pt x="50693" y="423259"/>
                    <a:pt x="53460" y="429924"/>
                    <a:pt x="58404" y="434869"/>
                  </a:cubicBezTo>
                  <a:lnTo>
                    <a:pt x="96323" y="472804"/>
                  </a:lnTo>
                  <a:cubicBezTo>
                    <a:pt x="101250" y="477714"/>
                    <a:pt x="107933" y="480516"/>
                    <a:pt x="114919" y="480516"/>
                  </a:cubicBezTo>
                  <a:cubicBezTo>
                    <a:pt x="121888" y="480516"/>
                    <a:pt x="128604" y="477714"/>
                    <a:pt x="133532" y="472804"/>
                  </a:cubicBezTo>
                  <a:lnTo>
                    <a:pt x="154136" y="452166"/>
                  </a:lnTo>
                  <a:cubicBezTo>
                    <a:pt x="172209" y="462983"/>
                    <a:pt x="192021" y="471251"/>
                    <a:pt x="212996" y="476432"/>
                  </a:cubicBezTo>
                  <a:lnTo>
                    <a:pt x="212743" y="504900"/>
                  </a:lnTo>
                  <a:cubicBezTo>
                    <a:pt x="212676" y="511920"/>
                    <a:pt x="215426" y="518670"/>
                    <a:pt x="220371" y="523648"/>
                  </a:cubicBezTo>
                  <a:cubicBezTo>
                    <a:pt x="225315" y="528626"/>
                    <a:pt x="232031" y="531428"/>
                    <a:pt x="239051" y="531428"/>
                  </a:cubicBezTo>
                  <a:lnTo>
                    <a:pt x="292629" y="531428"/>
                  </a:lnTo>
                  <a:cubicBezTo>
                    <a:pt x="307074" y="531428"/>
                    <a:pt x="318853" y="519750"/>
                    <a:pt x="318954" y="505271"/>
                  </a:cubicBezTo>
                  <a:cubicBezTo>
                    <a:pt x="319056" y="490928"/>
                    <a:pt x="319157" y="476044"/>
                    <a:pt x="319275" y="476027"/>
                  </a:cubicBezTo>
                  <a:cubicBezTo>
                    <a:pt x="339593" y="470796"/>
                    <a:pt x="358746" y="462713"/>
                    <a:pt x="376296" y="452216"/>
                  </a:cubicBezTo>
                  <a:lnTo>
                    <a:pt x="396917" y="472821"/>
                  </a:lnTo>
                  <a:cubicBezTo>
                    <a:pt x="407194" y="483098"/>
                    <a:pt x="423883" y="483098"/>
                    <a:pt x="434126" y="472821"/>
                  </a:cubicBezTo>
                  <a:lnTo>
                    <a:pt x="472044" y="434970"/>
                  </a:lnTo>
                  <a:cubicBezTo>
                    <a:pt x="482271" y="424693"/>
                    <a:pt x="482304" y="408021"/>
                    <a:pt x="472044" y="397727"/>
                  </a:cubicBezTo>
                  <a:lnTo>
                    <a:pt x="451389" y="377072"/>
                  </a:lnTo>
                  <a:cubicBezTo>
                    <a:pt x="462139" y="359151"/>
                    <a:pt x="470306" y="339559"/>
                    <a:pt x="475554" y="318769"/>
                  </a:cubicBezTo>
                  <a:cubicBezTo>
                    <a:pt x="475824" y="317790"/>
                    <a:pt x="475824" y="317858"/>
                    <a:pt x="475554" y="318904"/>
                  </a:cubicBezTo>
                  <a:lnTo>
                    <a:pt x="505052" y="318904"/>
                  </a:lnTo>
                  <a:lnTo>
                    <a:pt x="505018" y="318786"/>
                  </a:lnTo>
                  <a:lnTo>
                    <a:pt x="505018" y="318786"/>
                  </a:lnTo>
                  <a:close/>
                  <a:moveTo>
                    <a:pt x="265224" y="339913"/>
                  </a:moveTo>
                  <a:cubicBezTo>
                    <a:pt x="224370" y="339913"/>
                    <a:pt x="191244" y="306754"/>
                    <a:pt x="191244" y="265916"/>
                  </a:cubicBezTo>
                  <a:cubicBezTo>
                    <a:pt x="191244" y="225079"/>
                    <a:pt x="224370" y="191919"/>
                    <a:pt x="265224" y="191919"/>
                  </a:cubicBezTo>
                  <a:cubicBezTo>
                    <a:pt x="306096" y="191919"/>
                    <a:pt x="339221" y="225062"/>
                    <a:pt x="339221" y="265916"/>
                  </a:cubicBezTo>
                  <a:cubicBezTo>
                    <a:pt x="339221" y="306771"/>
                    <a:pt x="306096" y="339913"/>
                    <a:pt x="265224" y="339913"/>
                  </a:cubicBezTo>
                  <a:close/>
                </a:path>
              </a:pathLst>
            </a:custGeom>
            <a:solidFill>
              <a:schemeClr val="bg1"/>
            </a:solidFill>
            <a:ln w="16669" cap="flat">
              <a:noFill/>
              <a:prstDash val="solid"/>
              <a:miter/>
            </a:ln>
          </p:spPr>
          <p:txBody>
            <a:bodyPr rtlCol="0" anchor="ctr"/>
            <a:lstStyle/>
            <a:p>
              <a:pPr>
                <a:lnSpc>
                  <a:spcPct val="120000"/>
                </a:lnSpc>
                <a:spcAft>
                  <a:spcPts val="100"/>
                </a:spcAft>
              </a:pPr>
              <a:endParaRPr lang="zh-CN" altLang="en-US"/>
            </a:p>
          </p:txBody>
        </p:sp>
      </p:grpSp>
      <p:grpSp>
        <p:nvGrpSpPr>
          <p:cNvPr id="12" name="组合 11"/>
          <p:cNvGrpSpPr/>
          <p:nvPr/>
        </p:nvGrpSpPr>
        <p:grpSpPr>
          <a:xfrm>
            <a:off x="9165902" y="2665717"/>
            <a:ext cx="1824617" cy="2890857"/>
            <a:chOff x="9342673" y="2665718"/>
            <a:chExt cx="1824617" cy="2890857"/>
          </a:xfrm>
        </p:grpSpPr>
        <p:grpSp>
          <p:nvGrpSpPr>
            <p:cNvPr id="55" name="组合 54"/>
            <p:cNvGrpSpPr/>
            <p:nvPr/>
          </p:nvGrpSpPr>
          <p:grpSpPr>
            <a:xfrm>
              <a:off x="9645105" y="2665718"/>
              <a:ext cx="1210588" cy="1033553"/>
              <a:chOff x="8673927" y="2691075"/>
              <a:chExt cx="1210588" cy="1033553"/>
            </a:xfrm>
          </p:grpSpPr>
          <p:sp>
            <p:nvSpPr>
              <p:cNvPr id="56" name="椭圆 55"/>
              <p:cNvSpPr/>
              <p:nvPr/>
            </p:nvSpPr>
            <p:spPr>
              <a:xfrm>
                <a:off x="9004015" y="2691075"/>
                <a:ext cx="576000" cy="57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8673927" y="3324518"/>
                <a:ext cx="1210588" cy="400110"/>
              </a:xfrm>
              <a:prstGeom prst="rect">
                <a:avLst/>
              </a:prstGeom>
              <a:noFill/>
            </p:spPr>
            <p:txBody>
              <a:bodyPr wrap="none" rtlCol="0">
                <a:spAutoFit/>
              </a:bodyPr>
              <a:lstStyle/>
              <a:p>
                <a:pPr algn="ctr"/>
                <a:r>
                  <a:rPr lang="zh-CN" altLang="en-US" sz="2000" b="1" dirty="0">
                    <a:solidFill>
                      <a:schemeClr val="accent1"/>
                    </a:solidFill>
                  </a:rPr>
                  <a:t>搜索引擎</a:t>
                </a:r>
              </a:p>
            </p:txBody>
          </p:sp>
          <p:sp>
            <p:nvSpPr>
              <p:cNvPr id="60" name="图形 89"/>
              <p:cNvSpPr/>
              <p:nvPr/>
            </p:nvSpPr>
            <p:spPr>
              <a:xfrm>
                <a:off x="9134618" y="2821679"/>
                <a:ext cx="314792" cy="314792"/>
              </a:xfrm>
              <a:custGeom>
                <a:avLst/>
                <a:gdLst>
                  <a:gd name="connsiteX0" fmla="*/ 505018 w 523125"/>
                  <a:gd name="connsiteY0" fmla="*/ 318786 h 523125"/>
                  <a:gd name="connsiteX1" fmla="*/ 531343 w 523125"/>
                  <a:gd name="connsiteY1" fmla="*/ 292444 h 523125"/>
                  <a:gd name="connsiteX2" fmla="*/ 531343 w 523125"/>
                  <a:gd name="connsiteY2" fmla="*/ 238849 h 523125"/>
                  <a:gd name="connsiteX3" fmla="*/ 505018 w 523125"/>
                  <a:gd name="connsiteY3" fmla="*/ 212524 h 523125"/>
                  <a:gd name="connsiteX4" fmla="*/ 475403 w 523125"/>
                  <a:gd name="connsiteY4" fmla="*/ 212524 h 523125"/>
                  <a:gd name="connsiteX5" fmla="*/ 475335 w 523125"/>
                  <a:gd name="connsiteY5" fmla="*/ 212423 h 523125"/>
                  <a:gd name="connsiteX6" fmla="*/ 451406 w 523125"/>
                  <a:gd name="connsiteY6" fmla="*/ 154879 h 523125"/>
                  <a:gd name="connsiteX7" fmla="*/ 472044 w 523125"/>
                  <a:gd name="connsiteY7" fmla="*/ 134207 h 523125"/>
                  <a:gd name="connsiteX8" fmla="*/ 472044 w 523125"/>
                  <a:gd name="connsiteY8" fmla="*/ 96998 h 523125"/>
                  <a:gd name="connsiteX9" fmla="*/ 434126 w 523125"/>
                  <a:gd name="connsiteY9" fmla="*/ 59096 h 523125"/>
                  <a:gd name="connsiteX10" fmla="*/ 415496 w 523125"/>
                  <a:gd name="connsiteY10" fmla="*/ 51384 h 523125"/>
                  <a:gd name="connsiteX11" fmla="*/ 396883 w 523125"/>
                  <a:gd name="connsiteY11" fmla="*/ 59113 h 523125"/>
                  <a:gd name="connsiteX12" fmla="*/ 376262 w 523125"/>
                  <a:gd name="connsiteY12" fmla="*/ 79751 h 523125"/>
                  <a:gd name="connsiteX13" fmla="*/ 319208 w 523125"/>
                  <a:gd name="connsiteY13" fmla="*/ 55924 h 523125"/>
                  <a:gd name="connsiteX14" fmla="*/ 318887 w 523125"/>
                  <a:gd name="connsiteY14" fmla="*/ 26139 h 523125"/>
                  <a:gd name="connsiteX15" fmla="*/ 292579 w 523125"/>
                  <a:gd name="connsiteY15" fmla="*/ 0 h 523125"/>
                  <a:gd name="connsiteX16" fmla="*/ 239001 w 523125"/>
                  <a:gd name="connsiteY16" fmla="*/ 0 h 523125"/>
                  <a:gd name="connsiteX17" fmla="*/ 220320 w 523125"/>
                  <a:gd name="connsiteY17" fmla="*/ 7779 h 523125"/>
                  <a:gd name="connsiteX18" fmla="*/ 212693 w 523125"/>
                  <a:gd name="connsiteY18" fmla="*/ 26528 h 523125"/>
                  <a:gd name="connsiteX19" fmla="*/ 212946 w 523125"/>
                  <a:gd name="connsiteY19" fmla="*/ 55316 h 523125"/>
                  <a:gd name="connsiteX20" fmla="*/ 154035 w 523125"/>
                  <a:gd name="connsiteY20" fmla="*/ 79650 h 523125"/>
                  <a:gd name="connsiteX21" fmla="*/ 133515 w 523125"/>
                  <a:gd name="connsiteY21" fmla="*/ 59096 h 523125"/>
                  <a:gd name="connsiteX22" fmla="*/ 114919 w 523125"/>
                  <a:gd name="connsiteY22" fmla="*/ 51384 h 523125"/>
                  <a:gd name="connsiteX23" fmla="*/ 96306 w 523125"/>
                  <a:gd name="connsiteY23" fmla="*/ 59096 h 523125"/>
                  <a:gd name="connsiteX24" fmla="*/ 58354 w 523125"/>
                  <a:gd name="connsiteY24" fmla="*/ 97031 h 523125"/>
                  <a:gd name="connsiteX25" fmla="*/ 58354 w 523125"/>
                  <a:gd name="connsiteY25" fmla="*/ 134241 h 523125"/>
                  <a:gd name="connsiteX26" fmla="*/ 78992 w 523125"/>
                  <a:gd name="connsiteY26" fmla="*/ 154879 h 523125"/>
                  <a:gd name="connsiteX27" fmla="*/ 55097 w 523125"/>
                  <a:gd name="connsiteY27" fmla="*/ 212423 h 523125"/>
                  <a:gd name="connsiteX28" fmla="*/ 55046 w 523125"/>
                  <a:gd name="connsiteY28" fmla="*/ 212524 h 523125"/>
                  <a:gd name="connsiteX29" fmla="*/ 26325 w 523125"/>
                  <a:gd name="connsiteY29" fmla="*/ 212524 h 523125"/>
                  <a:gd name="connsiteX30" fmla="*/ 0 w 523125"/>
                  <a:gd name="connsiteY30" fmla="*/ 238849 h 523125"/>
                  <a:gd name="connsiteX31" fmla="*/ 0 w 523125"/>
                  <a:gd name="connsiteY31" fmla="*/ 292494 h 523125"/>
                  <a:gd name="connsiteX32" fmla="*/ 26325 w 523125"/>
                  <a:gd name="connsiteY32" fmla="*/ 318836 h 523125"/>
                  <a:gd name="connsiteX33" fmla="*/ 54911 w 523125"/>
                  <a:gd name="connsiteY33" fmla="*/ 318836 h 523125"/>
                  <a:gd name="connsiteX34" fmla="*/ 54203 w 523125"/>
                  <a:gd name="connsiteY34" fmla="*/ 315748 h 523125"/>
                  <a:gd name="connsiteX35" fmla="*/ 54911 w 523125"/>
                  <a:gd name="connsiteY35" fmla="*/ 318701 h 523125"/>
                  <a:gd name="connsiteX36" fmla="*/ 79026 w 523125"/>
                  <a:gd name="connsiteY36" fmla="*/ 377004 h 523125"/>
                  <a:gd name="connsiteX37" fmla="*/ 58404 w 523125"/>
                  <a:gd name="connsiteY37" fmla="*/ 397609 h 523125"/>
                  <a:gd name="connsiteX38" fmla="*/ 50693 w 523125"/>
                  <a:gd name="connsiteY38" fmla="*/ 416239 h 523125"/>
                  <a:gd name="connsiteX39" fmla="*/ 58404 w 523125"/>
                  <a:gd name="connsiteY39" fmla="*/ 434869 h 523125"/>
                  <a:gd name="connsiteX40" fmla="*/ 96323 w 523125"/>
                  <a:gd name="connsiteY40" fmla="*/ 472804 h 523125"/>
                  <a:gd name="connsiteX41" fmla="*/ 114919 w 523125"/>
                  <a:gd name="connsiteY41" fmla="*/ 480516 h 523125"/>
                  <a:gd name="connsiteX42" fmla="*/ 133532 w 523125"/>
                  <a:gd name="connsiteY42" fmla="*/ 472804 h 523125"/>
                  <a:gd name="connsiteX43" fmla="*/ 154136 w 523125"/>
                  <a:gd name="connsiteY43" fmla="*/ 452166 h 523125"/>
                  <a:gd name="connsiteX44" fmla="*/ 212996 w 523125"/>
                  <a:gd name="connsiteY44" fmla="*/ 476432 h 523125"/>
                  <a:gd name="connsiteX45" fmla="*/ 212743 w 523125"/>
                  <a:gd name="connsiteY45" fmla="*/ 504900 h 523125"/>
                  <a:gd name="connsiteX46" fmla="*/ 220371 w 523125"/>
                  <a:gd name="connsiteY46" fmla="*/ 523648 h 523125"/>
                  <a:gd name="connsiteX47" fmla="*/ 239051 w 523125"/>
                  <a:gd name="connsiteY47" fmla="*/ 531428 h 523125"/>
                  <a:gd name="connsiteX48" fmla="*/ 292629 w 523125"/>
                  <a:gd name="connsiteY48" fmla="*/ 531428 h 523125"/>
                  <a:gd name="connsiteX49" fmla="*/ 318954 w 523125"/>
                  <a:gd name="connsiteY49" fmla="*/ 505271 h 523125"/>
                  <a:gd name="connsiteX50" fmla="*/ 319275 w 523125"/>
                  <a:gd name="connsiteY50" fmla="*/ 476027 h 523125"/>
                  <a:gd name="connsiteX51" fmla="*/ 376296 w 523125"/>
                  <a:gd name="connsiteY51" fmla="*/ 452216 h 523125"/>
                  <a:gd name="connsiteX52" fmla="*/ 396917 w 523125"/>
                  <a:gd name="connsiteY52" fmla="*/ 472821 h 523125"/>
                  <a:gd name="connsiteX53" fmla="*/ 434126 w 523125"/>
                  <a:gd name="connsiteY53" fmla="*/ 472821 h 523125"/>
                  <a:gd name="connsiteX54" fmla="*/ 472044 w 523125"/>
                  <a:gd name="connsiteY54" fmla="*/ 434970 h 523125"/>
                  <a:gd name="connsiteX55" fmla="*/ 472044 w 523125"/>
                  <a:gd name="connsiteY55" fmla="*/ 397727 h 523125"/>
                  <a:gd name="connsiteX56" fmla="*/ 451389 w 523125"/>
                  <a:gd name="connsiteY56" fmla="*/ 377072 h 523125"/>
                  <a:gd name="connsiteX57" fmla="*/ 475554 w 523125"/>
                  <a:gd name="connsiteY57" fmla="*/ 318769 h 523125"/>
                  <a:gd name="connsiteX58" fmla="*/ 475554 w 523125"/>
                  <a:gd name="connsiteY58" fmla="*/ 318904 h 523125"/>
                  <a:gd name="connsiteX59" fmla="*/ 505052 w 523125"/>
                  <a:gd name="connsiteY59" fmla="*/ 318904 h 523125"/>
                  <a:gd name="connsiteX60" fmla="*/ 505018 w 523125"/>
                  <a:gd name="connsiteY60" fmla="*/ 318786 h 523125"/>
                  <a:gd name="connsiteX61" fmla="*/ 505018 w 523125"/>
                  <a:gd name="connsiteY61" fmla="*/ 318786 h 523125"/>
                  <a:gd name="connsiteX62" fmla="*/ 265224 w 523125"/>
                  <a:gd name="connsiteY62" fmla="*/ 339913 h 523125"/>
                  <a:gd name="connsiteX63" fmla="*/ 191244 w 523125"/>
                  <a:gd name="connsiteY63" fmla="*/ 265916 h 523125"/>
                  <a:gd name="connsiteX64" fmla="*/ 265224 w 523125"/>
                  <a:gd name="connsiteY64" fmla="*/ 191919 h 523125"/>
                  <a:gd name="connsiteX65" fmla="*/ 339221 w 523125"/>
                  <a:gd name="connsiteY65" fmla="*/ 265916 h 523125"/>
                  <a:gd name="connsiteX66" fmla="*/ 265224 w 523125"/>
                  <a:gd name="connsiteY66" fmla="*/ 339913 h 5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23125" h="523125">
                    <a:moveTo>
                      <a:pt x="505018" y="318786"/>
                    </a:moveTo>
                    <a:cubicBezTo>
                      <a:pt x="519531" y="318786"/>
                      <a:pt x="531343" y="307024"/>
                      <a:pt x="531343" y="292444"/>
                    </a:cubicBezTo>
                    <a:lnTo>
                      <a:pt x="531343" y="238849"/>
                    </a:lnTo>
                    <a:cubicBezTo>
                      <a:pt x="531343" y="224319"/>
                      <a:pt x="519581" y="212524"/>
                      <a:pt x="505018" y="212524"/>
                    </a:cubicBezTo>
                    <a:lnTo>
                      <a:pt x="475403" y="212524"/>
                    </a:lnTo>
                    <a:cubicBezTo>
                      <a:pt x="475386" y="212507"/>
                      <a:pt x="475386" y="212490"/>
                      <a:pt x="475335" y="212423"/>
                    </a:cubicBezTo>
                    <a:cubicBezTo>
                      <a:pt x="470154" y="191919"/>
                      <a:pt x="462004" y="172581"/>
                      <a:pt x="451406" y="154879"/>
                    </a:cubicBezTo>
                    <a:lnTo>
                      <a:pt x="472044" y="134207"/>
                    </a:lnTo>
                    <a:cubicBezTo>
                      <a:pt x="482288" y="123930"/>
                      <a:pt x="482288" y="107274"/>
                      <a:pt x="472044" y="96998"/>
                    </a:cubicBezTo>
                    <a:lnTo>
                      <a:pt x="434126" y="59096"/>
                    </a:lnTo>
                    <a:cubicBezTo>
                      <a:pt x="429182" y="54152"/>
                      <a:pt x="422483" y="51384"/>
                      <a:pt x="415496" y="51384"/>
                    </a:cubicBezTo>
                    <a:cubicBezTo>
                      <a:pt x="408544" y="51384"/>
                      <a:pt x="401811" y="54169"/>
                      <a:pt x="396883" y="59113"/>
                    </a:cubicBezTo>
                    <a:lnTo>
                      <a:pt x="376262" y="79751"/>
                    </a:lnTo>
                    <a:cubicBezTo>
                      <a:pt x="358729" y="69238"/>
                      <a:pt x="339542" y="61121"/>
                      <a:pt x="319208" y="55924"/>
                    </a:cubicBezTo>
                    <a:cubicBezTo>
                      <a:pt x="319140" y="55907"/>
                      <a:pt x="319005" y="40686"/>
                      <a:pt x="318887" y="26139"/>
                    </a:cubicBezTo>
                    <a:cubicBezTo>
                      <a:pt x="318803" y="11678"/>
                      <a:pt x="307074" y="0"/>
                      <a:pt x="292579" y="0"/>
                    </a:cubicBezTo>
                    <a:lnTo>
                      <a:pt x="239001" y="0"/>
                    </a:lnTo>
                    <a:cubicBezTo>
                      <a:pt x="231981" y="0"/>
                      <a:pt x="225264" y="2801"/>
                      <a:pt x="220320" y="7779"/>
                    </a:cubicBezTo>
                    <a:cubicBezTo>
                      <a:pt x="215376" y="12758"/>
                      <a:pt x="212625" y="19524"/>
                      <a:pt x="212693" y="26528"/>
                    </a:cubicBezTo>
                    <a:lnTo>
                      <a:pt x="212946" y="55316"/>
                    </a:lnTo>
                    <a:cubicBezTo>
                      <a:pt x="191953" y="59771"/>
                      <a:pt x="172159" y="68816"/>
                      <a:pt x="154035" y="79650"/>
                    </a:cubicBezTo>
                    <a:lnTo>
                      <a:pt x="133515" y="59096"/>
                    </a:lnTo>
                    <a:cubicBezTo>
                      <a:pt x="128588" y="54152"/>
                      <a:pt x="121888" y="51384"/>
                      <a:pt x="114919" y="51384"/>
                    </a:cubicBezTo>
                    <a:cubicBezTo>
                      <a:pt x="107933" y="51384"/>
                      <a:pt x="101233" y="54169"/>
                      <a:pt x="96306" y="59096"/>
                    </a:cubicBezTo>
                    <a:lnTo>
                      <a:pt x="58354" y="97031"/>
                    </a:lnTo>
                    <a:cubicBezTo>
                      <a:pt x="48094" y="107308"/>
                      <a:pt x="48077" y="123964"/>
                      <a:pt x="58354" y="134241"/>
                    </a:cubicBezTo>
                    <a:lnTo>
                      <a:pt x="78992" y="154879"/>
                    </a:lnTo>
                    <a:cubicBezTo>
                      <a:pt x="68428" y="172598"/>
                      <a:pt x="60294" y="191919"/>
                      <a:pt x="55097" y="212423"/>
                    </a:cubicBezTo>
                    <a:cubicBezTo>
                      <a:pt x="55080" y="212490"/>
                      <a:pt x="55080" y="212507"/>
                      <a:pt x="55046" y="212524"/>
                    </a:cubicBezTo>
                    <a:lnTo>
                      <a:pt x="26325" y="212524"/>
                    </a:lnTo>
                    <a:cubicBezTo>
                      <a:pt x="11796" y="212524"/>
                      <a:pt x="0" y="224303"/>
                      <a:pt x="0" y="238849"/>
                    </a:cubicBezTo>
                    <a:lnTo>
                      <a:pt x="0" y="292494"/>
                    </a:lnTo>
                    <a:cubicBezTo>
                      <a:pt x="0" y="307024"/>
                      <a:pt x="11779" y="318836"/>
                      <a:pt x="26325" y="318836"/>
                    </a:cubicBezTo>
                    <a:lnTo>
                      <a:pt x="54911" y="318836"/>
                    </a:lnTo>
                    <a:cubicBezTo>
                      <a:pt x="54658" y="317790"/>
                      <a:pt x="54456" y="316828"/>
                      <a:pt x="54203" y="315748"/>
                    </a:cubicBezTo>
                    <a:cubicBezTo>
                      <a:pt x="54456" y="316727"/>
                      <a:pt x="54658" y="317739"/>
                      <a:pt x="54911" y="318701"/>
                    </a:cubicBezTo>
                    <a:cubicBezTo>
                      <a:pt x="60109" y="339491"/>
                      <a:pt x="68293" y="359100"/>
                      <a:pt x="79026" y="377004"/>
                    </a:cubicBezTo>
                    <a:lnTo>
                      <a:pt x="58404" y="397609"/>
                    </a:lnTo>
                    <a:cubicBezTo>
                      <a:pt x="53460" y="402519"/>
                      <a:pt x="50693" y="409219"/>
                      <a:pt x="50693" y="416239"/>
                    </a:cubicBezTo>
                    <a:cubicBezTo>
                      <a:pt x="50693" y="423259"/>
                      <a:pt x="53460" y="429924"/>
                      <a:pt x="58404" y="434869"/>
                    </a:cubicBezTo>
                    <a:lnTo>
                      <a:pt x="96323" y="472804"/>
                    </a:lnTo>
                    <a:cubicBezTo>
                      <a:pt x="101250" y="477714"/>
                      <a:pt x="107933" y="480516"/>
                      <a:pt x="114919" y="480516"/>
                    </a:cubicBezTo>
                    <a:cubicBezTo>
                      <a:pt x="121888" y="480516"/>
                      <a:pt x="128604" y="477714"/>
                      <a:pt x="133532" y="472804"/>
                    </a:cubicBezTo>
                    <a:lnTo>
                      <a:pt x="154136" y="452166"/>
                    </a:lnTo>
                    <a:cubicBezTo>
                      <a:pt x="172209" y="462983"/>
                      <a:pt x="192021" y="471251"/>
                      <a:pt x="212996" y="476432"/>
                    </a:cubicBezTo>
                    <a:lnTo>
                      <a:pt x="212743" y="504900"/>
                    </a:lnTo>
                    <a:cubicBezTo>
                      <a:pt x="212676" y="511920"/>
                      <a:pt x="215426" y="518670"/>
                      <a:pt x="220371" y="523648"/>
                    </a:cubicBezTo>
                    <a:cubicBezTo>
                      <a:pt x="225315" y="528626"/>
                      <a:pt x="232031" y="531428"/>
                      <a:pt x="239051" y="531428"/>
                    </a:cubicBezTo>
                    <a:lnTo>
                      <a:pt x="292629" y="531428"/>
                    </a:lnTo>
                    <a:cubicBezTo>
                      <a:pt x="307074" y="531428"/>
                      <a:pt x="318853" y="519750"/>
                      <a:pt x="318954" y="505271"/>
                    </a:cubicBezTo>
                    <a:cubicBezTo>
                      <a:pt x="319056" y="490928"/>
                      <a:pt x="319157" y="476044"/>
                      <a:pt x="319275" y="476027"/>
                    </a:cubicBezTo>
                    <a:cubicBezTo>
                      <a:pt x="339593" y="470796"/>
                      <a:pt x="358746" y="462713"/>
                      <a:pt x="376296" y="452216"/>
                    </a:cubicBezTo>
                    <a:lnTo>
                      <a:pt x="396917" y="472821"/>
                    </a:lnTo>
                    <a:cubicBezTo>
                      <a:pt x="407194" y="483098"/>
                      <a:pt x="423883" y="483098"/>
                      <a:pt x="434126" y="472821"/>
                    </a:cubicBezTo>
                    <a:lnTo>
                      <a:pt x="472044" y="434970"/>
                    </a:lnTo>
                    <a:cubicBezTo>
                      <a:pt x="482271" y="424693"/>
                      <a:pt x="482304" y="408021"/>
                      <a:pt x="472044" y="397727"/>
                    </a:cubicBezTo>
                    <a:lnTo>
                      <a:pt x="451389" y="377072"/>
                    </a:lnTo>
                    <a:cubicBezTo>
                      <a:pt x="462139" y="359151"/>
                      <a:pt x="470306" y="339559"/>
                      <a:pt x="475554" y="318769"/>
                    </a:cubicBezTo>
                    <a:cubicBezTo>
                      <a:pt x="475824" y="317790"/>
                      <a:pt x="475824" y="317858"/>
                      <a:pt x="475554" y="318904"/>
                    </a:cubicBezTo>
                    <a:lnTo>
                      <a:pt x="505052" y="318904"/>
                    </a:lnTo>
                    <a:lnTo>
                      <a:pt x="505018" y="318786"/>
                    </a:lnTo>
                    <a:lnTo>
                      <a:pt x="505018" y="318786"/>
                    </a:lnTo>
                    <a:close/>
                    <a:moveTo>
                      <a:pt x="265224" y="339913"/>
                    </a:moveTo>
                    <a:cubicBezTo>
                      <a:pt x="224370" y="339913"/>
                      <a:pt x="191244" y="306754"/>
                      <a:pt x="191244" y="265916"/>
                    </a:cubicBezTo>
                    <a:cubicBezTo>
                      <a:pt x="191244" y="225079"/>
                      <a:pt x="224370" y="191919"/>
                      <a:pt x="265224" y="191919"/>
                    </a:cubicBezTo>
                    <a:cubicBezTo>
                      <a:pt x="306096" y="191919"/>
                      <a:pt x="339221" y="225062"/>
                      <a:pt x="339221" y="265916"/>
                    </a:cubicBezTo>
                    <a:cubicBezTo>
                      <a:pt x="339221" y="306771"/>
                      <a:pt x="306096" y="339913"/>
                      <a:pt x="265224" y="339913"/>
                    </a:cubicBezTo>
                    <a:close/>
                  </a:path>
                </a:pathLst>
              </a:custGeom>
              <a:solidFill>
                <a:schemeClr val="bg1"/>
              </a:solidFill>
              <a:ln w="16669" cap="flat">
                <a:noFill/>
                <a:prstDash val="solid"/>
                <a:miter/>
              </a:ln>
            </p:spPr>
            <p:txBody>
              <a:bodyPr rtlCol="0" anchor="ctr"/>
              <a:lstStyle/>
              <a:p>
                <a:pPr>
                  <a:lnSpc>
                    <a:spcPct val="120000"/>
                  </a:lnSpc>
                  <a:spcAft>
                    <a:spcPts val="100"/>
                  </a:spcAft>
                </a:pPr>
                <a:endParaRPr lang="zh-CN" altLang="en-US"/>
              </a:p>
            </p:txBody>
          </p:sp>
        </p:grpSp>
        <p:sp>
          <p:nvSpPr>
            <p:cNvPr id="68" name="右大括号 67"/>
            <p:cNvSpPr/>
            <p:nvPr/>
          </p:nvSpPr>
          <p:spPr>
            <a:xfrm rot="16200000">
              <a:off x="10120872" y="3474517"/>
              <a:ext cx="369331" cy="1100312"/>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70" name="组合 69"/>
            <p:cNvGrpSpPr/>
            <p:nvPr/>
          </p:nvGrpSpPr>
          <p:grpSpPr>
            <a:xfrm>
              <a:off x="9342673" y="4392566"/>
              <a:ext cx="827426" cy="1164009"/>
              <a:chOff x="3734649" y="4362339"/>
              <a:chExt cx="827426" cy="1164009"/>
            </a:xfrm>
          </p:grpSpPr>
          <p:sp>
            <p:nvSpPr>
              <p:cNvPr id="78" name="椭圆 77"/>
              <p:cNvSpPr/>
              <p:nvPr/>
            </p:nvSpPr>
            <p:spPr>
              <a:xfrm>
                <a:off x="3992720" y="4362339"/>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C000"/>
                  </a:solidFill>
                </a:endParaRPr>
              </a:p>
            </p:txBody>
          </p:sp>
          <p:sp>
            <p:nvSpPr>
              <p:cNvPr id="79" name="文本框 78"/>
              <p:cNvSpPr txBox="1"/>
              <p:nvPr/>
            </p:nvSpPr>
            <p:spPr>
              <a:xfrm>
                <a:off x="3734649" y="4986348"/>
                <a:ext cx="827426" cy="540000"/>
              </a:xfrm>
              <a:prstGeom prst="rect">
                <a:avLst/>
              </a:prstGeom>
              <a:noFill/>
            </p:spPr>
            <p:txBody>
              <a:bodyPr wrap="square" lIns="0" tIns="0" rIns="0" bIns="0" rtlCol="0">
                <a:noAutofit/>
              </a:bodyPr>
              <a:lstStyle/>
              <a:p>
                <a:pPr algn="ctr"/>
                <a:r>
                  <a:rPr lang="zh-CN" altLang="en-US" sz="1600" b="1" spc="100" dirty="0">
                    <a:solidFill>
                      <a:srgbClr val="FFC000"/>
                    </a:solidFill>
                  </a:rPr>
                  <a:t>返回页面数</a:t>
                </a:r>
                <a:endParaRPr lang="en-US" altLang="zh-CN" sz="1600" b="1" spc="100" dirty="0">
                  <a:solidFill>
                    <a:srgbClr val="FFC000"/>
                  </a:solidFill>
                </a:endParaRPr>
              </a:p>
            </p:txBody>
          </p:sp>
        </p:grpSp>
        <p:grpSp>
          <p:nvGrpSpPr>
            <p:cNvPr id="80" name="组合 79"/>
            <p:cNvGrpSpPr/>
            <p:nvPr/>
          </p:nvGrpSpPr>
          <p:grpSpPr>
            <a:xfrm>
              <a:off x="10408928" y="4392566"/>
              <a:ext cx="758362" cy="1009998"/>
              <a:chOff x="4612631" y="4392565"/>
              <a:chExt cx="758362" cy="1009998"/>
            </a:xfrm>
          </p:grpSpPr>
          <p:sp>
            <p:nvSpPr>
              <p:cNvPr id="81" name="椭圆 80"/>
              <p:cNvSpPr/>
              <p:nvPr/>
            </p:nvSpPr>
            <p:spPr>
              <a:xfrm>
                <a:off x="4775812" y="4392565"/>
                <a:ext cx="432000" cy="432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p:cNvSpPr txBox="1"/>
              <p:nvPr/>
            </p:nvSpPr>
            <p:spPr>
              <a:xfrm>
                <a:off x="4612631" y="5026138"/>
                <a:ext cx="758362" cy="376425"/>
              </a:xfrm>
              <a:prstGeom prst="rect">
                <a:avLst/>
              </a:prstGeom>
              <a:noFill/>
            </p:spPr>
            <p:txBody>
              <a:bodyPr wrap="square" lIns="0" tIns="0" rIns="0" bIns="0" rtlCol="0">
                <a:noAutofit/>
              </a:bodyPr>
              <a:lstStyle/>
              <a:p>
                <a:pPr algn="ctr"/>
                <a:r>
                  <a:rPr lang="zh-CN" altLang="en-US" sz="1600" b="1" spc="100" dirty="0">
                    <a:solidFill>
                      <a:srgbClr val="7030A0"/>
                    </a:solidFill>
                  </a:rPr>
                  <a:t>查询结果片段</a:t>
                </a:r>
                <a:endParaRPr lang="en-US" altLang="zh-CN" sz="1600" b="1" spc="100" dirty="0">
                  <a:solidFill>
                    <a:srgbClr val="7030A0"/>
                  </a:solidFill>
                </a:endParaRPr>
              </a:p>
            </p:txBody>
          </p:sp>
        </p:grpSp>
      </p:grpSp>
    </p:spTree>
  </p:cSld>
  <p:clrMapOvr>
    <a:masterClrMapping/>
  </p:clrMapOvr>
  <p:transition spd="med" advTm="18">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占位符 5"/>
          <p:cNvSpPr txBox="1"/>
          <p:nvPr/>
        </p:nvSpPr>
        <p:spPr>
          <a:xfrm>
            <a:off x="933445" y="4332026"/>
            <a:ext cx="3761100" cy="585500"/>
          </a:xfrm>
          <a:prstGeom prst="rect">
            <a:avLst/>
          </a:prstGeom>
        </p:spPr>
        <p:txBody>
          <a:bodyPr>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6000" b="1" kern="1200">
                <a:solidFill>
                  <a:schemeClr val="accent1"/>
                </a:solidFill>
                <a:latin typeface="微软雅黑" panose="020B0503020204020204" charset="-122"/>
                <a:ea typeface="微软雅黑" panose="020B050302020402020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600" dirty="0"/>
              <a:t>OUTLINE</a:t>
            </a:r>
            <a:endParaRPr lang="zh-CN" altLang="en-US" sz="3600" dirty="0"/>
          </a:p>
        </p:txBody>
      </p:sp>
      <p:sp>
        <p:nvSpPr>
          <p:cNvPr id="25" name="矩形 24"/>
          <p:cNvSpPr/>
          <p:nvPr/>
        </p:nvSpPr>
        <p:spPr>
          <a:xfrm>
            <a:off x="1574273" y="4917526"/>
            <a:ext cx="247924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9AD6EF43-AE87-41FA-82D9-562DB5684F98}"/>
              </a:ext>
            </a:extLst>
          </p:cNvPr>
          <p:cNvGrpSpPr/>
          <p:nvPr/>
        </p:nvGrpSpPr>
        <p:grpSpPr>
          <a:xfrm>
            <a:off x="5091631" y="2580767"/>
            <a:ext cx="5658752" cy="511814"/>
            <a:chOff x="5091631" y="2580767"/>
            <a:chExt cx="5658752" cy="511814"/>
          </a:xfrm>
        </p:grpSpPr>
        <p:sp>
          <p:nvSpPr>
            <p:cNvPr id="4" name="椭圆 3"/>
            <p:cNvSpPr/>
            <p:nvPr/>
          </p:nvSpPr>
          <p:spPr>
            <a:xfrm>
              <a:off x="5091631" y="2580767"/>
              <a:ext cx="511814" cy="5118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mj-ea"/>
                  <a:ea typeface="+mj-ea"/>
                </a:rPr>
                <a:t>1</a:t>
              </a:r>
              <a:endParaRPr lang="zh-CN" altLang="en-US" sz="2200" dirty="0">
                <a:latin typeface="+mj-ea"/>
                <a:ea typeface="+mj-ea"/>
              </a:endParaRPr>
            </a:p>
          </p:txBody>
        </p:sp>
        <p:sp>
          <p:nvSpPr>
            <p:cNvPr id="3" name="文本框 2"/>
            <p:cNvSpPr txBox="1"/>
            <p:nvPr/>
          </p:nvSpPr>
          <p:spPr>
            <a:xfrm>
              <a:off x="5756708" y="2604606"/>
              <a:ext cx="4993675" cy="430887"/>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2200" b="1" spc="300" dirty="0">
                  <a:solidFill>
                    <a:prstClr val="black"/>
                  </a:solidFill>
                  <a:latin typeface="微软雅黑" panose="020B0503020204020204" charset="-122"/>
                  <a:ea typeface="微软雅黑" panose="020B0503020204020204" charset="-122"/>
                </a:rPr>
                <a:t>文本相似度定义及其相关概念辨析</a:t>
              </a:r>
              <a:endParaRPr kumimoji="0" lang="zh-CN" altLang="en-US" sz="2200" b="1" i="0" u="none" strike="noStrike" kern="1200" cap="none" spc="300" normalizeH="0" baseline="0" noProof="0" dirty="0">
                <a:ln>
                  <a:noFill/>
                </a:ln>
                <a:solidFill>
                  <a:srgbClr val="A2A2A2"/>
                </a:solidFill>
                <a:effectLst/>
                <a:uLnTx/>
                <a:uFillTx/>
                <a:latin typeface="Century Gothic" panose="020B0502020202020204" pitchFamily="34" charset="0"/>
                <a:ea typeface="微软雅黑" panose="020B0503020204020204" charset="-122"/>
                <a:cs typeface="+mn-cs"/>
              </a:endParaRPr>
            </a:p>
          </p:txBody>
        </p:sp>
      </p:grpSp>
      <p:grpSp>
        <p:nvGrpSpPr>
          <p:cNvPr id="8" name="组合 7">
            <a:extLst>
              <a:ext uri="{FF2B5EF4-FFF2-40B4-BE49-F238E27FC236}">
                <a16:creationId xmlns:a16="http://schemas.microsoft.com/office/drawing/2014/main" id="{4EA08F7E-AD27-465B-9DA1-2F293405E82B}"/>
              </a:ext>
            </a:extLst>
          </p:cNvPr>
          <p:cNvGrpSpPr/>
          <p:nvPr/>
        </p:nvGrpSpPr>
        <p:grpSpPr>
          <a:xfrm>
            <a:off x="5091629" y="3257064"/>
            <a:ext cx="5860905" cy="511814"/>
            <a:chOff x="5093546" y="3298789"/>
            <a:chExt cx="5860905" cy="511814"/>
          </a:xfrm>
        </p:grpSpPr>
        <p:sp>
          <p:nvSpPr>
            <p:cNvPr id="5" name="椭圆 4"/>
            <p:cNvSpPr/>
            <p:nvPr/>
          </p:nvSpPr>
          <p:spPr>
            <a:xfrm>
              <a:off x="5093546" y="3298789"/>
              <a:ext cx="511814" cy="5118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mj-ea"/>
                  <a:ea typeface="+mj-ea"/>
                </a:rPr>
                <a:t>2</a:t>
              </a:r>
              <a:endParaRPr lang="zh-CN" altLang="en-US" sz="2200" dirty="0">
                <a:latin typeface="+mj-ea"/>
                <a:ea typeface="+mj-ea"/>
              </a:endParaRPr>
            </a:p>
          </p:txBody>
        </p:sp>
        <p:sp>
          <p:nvSpPr>
            <p:cNvPr id="9" name="文本框 8"/>
            <p:cNvSpPr txBox="1"/>
            <p:nvPr/>
          </p:nvSpPr>
          <p:spPr>
            <a:xfrm>
              <a:off x="5730768" y="3340874"/>
              <a:ext cx="5223683" cy="430887"/>
            </a:xfrm>
            <a:prstGeom prst="rect">
              <a:avLst/>
            </a:prstGeom>
            <a:noFill/>
          </p:spPr>
          <p:txBody>
            <a:bodyPr wrap="square" rtlCol="0">
              <a:spAutoFit/>
            </a:bodyPr>
            <a:lstStyle/>
            <a:p>
              <a:r>
                <a:rPr lang="zh-CN" altLang="en-US" sz="2200" b="1" dirty="0">
                  <a:latin typeface="+mj-ea"/>
                  <a:ea typeface="+mj-ea"/>
                  <a:cs typeface="Times New Roman" panose="02020603050405020304" pitchFamily="18" charset="0"/>
                </a:rPr>
                <a:t>基于字符串的文本相似度检测</a:t>
              </a:r>
            </a:p>
          </p:txBody>
        </p:sp>
      </p:grpSp>
      <p:grpSp>
        <p:nvGrpSpPr>
          <p:cNvPr id="10" name="组合 9">
            <a:extLst>
              <a:ext uri="{FF2B5EF4-FFF2-40B4-BE49-F238E27FC236}">
                <a16:creationId xmlns:a16="http://schemas.microsoft.com/office/drawing/2014/main" id="{466065C6-9362-4D03-80E8-1C0819AB0A2B}"/>
              </a:ext>
            </a:extLst>
          </p:cNvPr>
          <p:cNvGrpSpPr/>
          <p:nvPr/>
        </p:nvGrpSpPr>
        <p:grpSpPr>
          <a:xfrm>
            <a:off x="5091629" y="3957992"/>
            <a:ext cx="5409854" cy="511814"/>
            <a:chOff x="5091630" y="4017875"/>
            <a:chExt cx="5409854" cy="511814"/>
          </a:xfrm>
        </p:grpSpPr>
        <p:sp>
          <p:nvSpPr>
            <p:cNvPr id="6" name="椭圆 5"/>
            <p:cNvSpPr/>
            <p:nvPr/>
          </p:nvSpPr>
          <p:spPr>
            <a:xfrm>
              <a:off x="5091630" y="4017875"/>
              <a:ext cx="511814" cy="5118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mj-ea"/>
                  <a:ea typeface="+mj-ea"/>
                </a:rPr>
                <a:t>3</a:t>
              </a:r>
              <a:endParaRPr lang="zh-CN" altLang="en-US" sz="2200" dirty="0">
                <a:latin typeface="+mj-ea"/>
                <a:ea typeface="+mj-ea"/>
              </a:endParaRPr>
            </a:p>
          </p:txBody>
        </p:sp>
        <p:sp>
          <p:nvSpPr>
            <p:cNvPr id="11" name="文本框 10"/>
            <p:cNvSpPr txBox="1"/>
            <p:nvPr/>
          </p:nvSpPr>
          <p:spPr>
            <a:xfrm>
              <a:off x="5730768" y="4067628"/>
              <a:ext cx="4770716" cy="430887"/>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defRPr/>
              </a:pPr>
              <a:r>
                <a:rPr lang="zh-CN" altLang="en-US" sz="2200" b="1" dirty="0">
                  <a:latin typeface="+mj-ea"/>
                  <a:ea typeface="+mj-ea"/>
                  <a:cs typeface="Times New Roman" panose="02020603050405020304" pitchFamily="18" charset="0"/>
                </a:rPr>
                <a:t>基于语料库的</a:t>
              </a:r>
              <a:r>
                <a:rPr lang="zh-CN" altLang="en-US" sz="2200" b="1" spc="300" dirty="0">
                  <a:solidFill>
                    <a:prstClr val="black"/>
                  </a:solidFill>
                  <a:latin typeface="微软雅黑" panose="020B0503020204020204" charset="-122"/>
                  <a:ea typeface="微软雅黑" panose="020B0503020204020204" charset="-122"/>
                </a:rPr>
                <a:t>文本相似度检测</a:t>
              </a:r>
              <a:endParaRPr kumimoji="0" lang="zh-CN" altLang="en-US" sz="2200" b="1" i="0" u="none" strike="noStrike" kern="1200" cap="none" spc="300" normalizeH="0" baseline="0" noProof="0" dirty="0">
                <a:ln>
                  <a:noFill/>
                </a:ln>
                <a:solidFill>
                  <a:srgbClr val="A2A2A2"/>
                </a:solidFill>
                <a:effectLst/>
                <a:uLnTx/>
                <a:uFillTx/>
                <a:latin typeface="Century Gothic" panose="020B0502020202020204" pitchFamily="34" charset="0"/>
                <a:ea typeface="微软雅黑" panose="020B0503020204020204" charset="-122"/>
                <a:cs typeface="+mn-cs"/>
              </a:endParaRPr>
            </a:p>
          </p:txBody>
        </p:sp>
      </p:grpSp>
      <p:grpSp>
        <p:nvGrpSpPr>
          <p:cNvPr id="12" name="组合 11">
            <a:extLst>
              <a:ext uri="{FF2B5EF4-FFF2-40B4-BE49-F238E27FC236}">
                <a16:creationId xmlns:a16="http://schemas.microsoft.com/office/drawing/2014/main" id="{0FB9A9A7-6332-4A07-A0BE-E285B2C79972}"/>
              </a:ext>
            </a:extLst>
          </p:cNvPr>
          <p:cNvGrpSpPr/>
          <p:nvPr/>
        </p:nvGrpSpPr>
        <p:grpSpPr>
          <a:xfrm>
            <a:off x="5091629" y="4732114"/>
            <a:ext cx="5708104" cy="511814"/>
            <a:chOff x="5091630" y="4757496"/>
            <a:chExt cx="5708104" cy="511814"/>
          </a:xfrm>
        </p:grpSpPr>
        <p:sp>
          <p:nvSpPr>
            <p:cNvPr id="7" name="椭圆 6"/>
            <p:cNvSpPr/>
            <p:nvPr/>
          </p:nvSpPr>
          <p:spPr>
            <a:xfrm>
              <a:off x="5091630" y="4757496"/>
              <a:ext cx="511814" cy="5118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mj-ea"/>
                  <a:ea typeface="+mj-ea"/>
                </a:rPr>
                <a:t>4</a:t>
              </a:r>
              <a:endParaRPr lang="zh-CN" altLang="en-US" sz="2200" dirty="0">
                <a:latin typeface="+mj-ea"/>
                <a:ea typeface="+mj-ea"/>
              </a:endParaRPr>
            </a:p>
          </p:txBody>
        </p:sp>
        <p:sp>
          <p:nvSpPr>
            <p:cNvPr id="13" name="文本框 12"/>
            <p:cNvSpPr txBox="1"/>
            <p:nvPr/>
          </p:nvSpPr>
          <p:spPr>
            <a:xfrm>
              <a:off x="5730768" y="4782570"/>
              <a:ext cx="5068966" cy="430887"/>
            </a:xfrm>
            <a:prstGeom prst="rect">
              <a:avLst/>
            </a:prstGeom>
            <a:noFill/>
          </p:spPr>
          <p:txBody>
            <a:bodyPr wrap="square" rtlCol="0">
              <a:spAutoFit/>
            </a:bodyPr>
            <a:lstStyle/>
            <a:p>
              <a:r>
                <a:rPr lang="zh-CN" altLang="en-US" sz="2200" b="1" dirty="0">
                  <a:latin typeface="+mj-ea"/>
                  <a:ea typeface="+mj-ea"/>
                  <a:cs typeface="Times New Roman" panose="02020603050405020304" pitchFamily="18" charset="0"/>
                </a:rPr>
                <a:t>基于世界知识文本相似度检测</a:t>
              </a:r>
            </a:p>
          </p:txBody>
        </p:sp>
      </p:grpSp>
      <p:grpSp>
        <p:nvGrpSpPr>
          <p:cNvPr id="19" name="组合 18">
            <a:extLst>
              <a:ext uri="{FF2B5EF4-FFF2-40B4-BE49-F238E27FC236}">
                <a16:creationId xmlns:a16="http://schemas.microsoft.com/office/drawing/2014/main" id="{F8BFC557-6E0C-40D6-A41B-8D9AA3B5A814}"/>
              </a:ext>
            </a:extLst>
          </p:cNvPr>
          <p:cNvGrpSpPr/>
          <p:nvPr/>
        </p:nvGrpSpPr>
        <p:grpSpPr>
          <a:xfrm>
            <a:off x="5091629" y="5418970"/>
            <a:ext cx="1978259" cy="511814"/>
            <a:chOff x="5091629" y="5476186"/>
            <a:chExt cx="1978259" cy="511814"/>
          </a:xfrm>
        </p:grpSpPr>
        <p:sp>
          <p:nvSpPr>
            <p:cNvPr id="21" name="椭圆 20"/>
            <p:cNvSpPr/>
            <p:nvPr/>
          </p:nvSpPr>
          <p:spPr>
            <a:xfrm>
              <a:off x="5091629" y="5476186"/>
              <a:ext cx="511814" cy="5118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mj-ea"/>
                  <a:ea typeface="+mj-ea"/>
                </a:rPr>
                <a:t>5</a:t>
              </a:r>
              <a:endParaRPr lang="zh-CN" altLang="en-US" sz="2200" dirty="0">
                <a:latin typeface="+mj-ea"/>
                <a:ea typeface="+mj-ea"/>
              </a:endParaRPr>
            </a:p>
          </p:txBody>
        </p:sp>
        <p:sp>
          <p:nvSpPr>
            <p:cNvPr id="15" name="文本框 14"/>
            <p:cNvSpPr txBox="1"/>
            <p:nvPr/>
          </p:nvSpPr>
          <p:spPr>
            <a:xfrm>
              <a:off x="5756708" y="5497512"/>
              <a:ext cx="1313180" cy="430887"/>
            </a:xfrm>
            <a:prstGeom prst="rect">
              <a:avLst/>
            </a:prstGeom>
            <a:noFill/>
          </p:spPr>
          <p:txBody>
            <a:bodyPr wrap="none" rtlCol="0">
              <a:spAutoFit/>
            </a:bodyPr>
            <a:lstStyle/>
            <a:p>
              <a:r>
                <a:rPr lang="zh-CN" altLang="en-US" sz="2200" b="1" dirty="0">
                  <a:latin typeface="+mj-ea"/>
                  <a:ea typeface="+mj-ea"/>
                  <a:cs typeface="Times New Roman" panose="02020603050405020304" pitchFamily="18" charset="0"/>
                </a:rPr>
                <a:t>文本比对</a:t>
              </a:r>
            </a:p>
          </p:txBody>
        </p:sp>
      </p:grpSp>
      <p:grpSp>
        <p:nvGrpSpPr>
          <p:cNvPr id="20" name="组合 19">
            <a:extLst>
              <a:ext uri="{FF2B5EF4-FFF2-40B4-BE49-F238E27FC236}">
                <a16:creationId xmlns:a16="http://schemas.microsoft.com/office/drawing/2014/main" id="{278D805C-CCBA-44DC-87DB-56F15C0217BF}"/>
              </a:ext>
            </a:extLst>
          </p:cNvPr>
          <p:cNvGrpSpPr/>
          <p:nvPr/>
        </p:nvGrpSpPr>
        <p:grpSpPr>
          <a:xfrm>
            <a:off x="5091629" y="6105826"/>
            <a:ext cx="2263594" cy="511814"/>
            <a:chOff x="5091629" y="6224266"/>
            <a:chExt cx="2263594" cy="511814"/>
          </a:xfrm>
        </p:grpSpPr>
        <p:sp>
          <p:nvSpPr>
            <p:cNvPr id="17" name="椭圆 16">
              <a:extLst>
                <a:ext uri="{FF2B5EF4-FFF2-40B4-BE49-F238E27FC236}">
                  <a16:creationId xmlns:a16="http://schemas.microsoft.com/office/drawing/2014/main" id="{D909ED2B-3C90-4C7A-A584-9485C7057C58}"/>
                </a:ext>
              </a:extLst>
            </p:cNvPr>
            <p:cNvSpPr/>
            <p:nvPr/>
          </p:nvSpPr>
          <p:spPr>
            <a:xfrm>
              <a:off x="5091629" y="6224266"/>
              <a:ext cx="511814" cy="5118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mj-ea"/>
                  <a:ea typeface="+mj-ea"/>
                </a:rPr>
                <a:t>6</a:t>
              </a:r>
              <a:endParaRPr lang="zh-CN" altLang="en-US" sz="2200" dirty="0">
                <a:latin typeface="+mj-ea"/>
                <a:ea typeface="+mj-ea"/>
              </a:endParaRPr>
            </a:p>
          </p:txBody>
        </p:sp>
        <p:sp>
          <p:nvSpPr>
            <p:cNvPr id="18" name="文本框 17">
              <a:extLst>
                <a:ext uri="{FF2B5EF4-FFF2-40B4-BE49-F238E27FC236}">
                  <a16:creationId xmlns:a16="http://schemas.microsoft.com/office/drawing/2014/main" id="{2C7EBD3D-F5C4-4788-AE06-EC70B9606E0A}"/>
                </a:ext>
              </a:extLst>
            </p:cNvPr>
            <p:cNvSpPr txBox="1"/>
            <p:nvPr/>
          </p:nvSpPr>
          <p:spPr>
            <a:xfrm>
              <a:off x="5756708" y="6245592"/>
              <a:ext cx="1598515" cy="430887"/>
            </a:xfrm>
            <a:prstGeom prst="rect">
              <a:avLst/>
            </a:prstGeom>
            <a:noFill/>
          </p:spPr>
          <p:txBody>
            <a:bodyPr wrap="none" rtlCol="0">
              <a:spAutoFit/>
            </a:bodyPr>
            <a:lstStyle/>
            <a:p>
              <a:r>
                <a:rPr lang="en-US" altLang="zh-CN" sz="2200" b="1" dirty="0">
                  <a:latin typeface="+mj-ea"/>
                  <a:ea typeface="+mj-ea"/>
                  <a:cs typeface="Times New Roman" panose="02020603050405020304" pitchFamily="18" charset="0"/>
                </a:rPr>
                <a:t>Demo</a:t>
              </a:r>
              <a:r>
                <a:rPr lang="zh-CN" altLang="en-US" sz="2200" b="1" dirty="0">
                  <a:latin typeface="+mj-ea"/>
                  <a:ea typeface="+mj-ea"/>
                  <a:cs typeface="Times New Roman" panose="02020603050405020304" pitchFamily="18" charset="0"/>
                </a:rPr>
                <a:t>展示</a:t>
              </a:r>
            </a:p>
          </p:txBody>
        </p:sp>
      </p:grpSp>
    </p:spTree>
  </p:cSld>
  <p:clrMapOvr>
    <a:masterClrMapping/>
  </p:clrMapOvr>
  <p:transition spd="med" advTm="17070">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5"/>
            <a:ext cx="8643848" cy="478155"/>
          </a:xfrm>
        </p:spPr>
        <p:txBody>
          <a:bodyPr/>
          <a:lstStyle/>
          <a:p>
            <a:r>
              <a:rPr lang="zh-CN" altLang="en-US" dirty="0">
                <a:solidFill>
                  <a:schemeClr val="accent1"/>
                </a:solidFill>
              </a:rPr>
              <a:t>基于语料库 </a:t>
            </a:r>
            <a:r>
              <a:rPr lang="en-US" altLang="zh-CN" dirty="0"/>
              <a:t>– </a:t>
            </a:r>
            <a:r>
              <a:rPr lang="zh-CN" altLang="en-US" dirty="0">
                <a:solidFill>
                  <a:srgbClr val="A13F0B"/>
                </a:solidFill>
              </a:rPr>
              <a:t>词袋模型</a:t>
            </a:r>
          </a:p>
        </p:txBody>
      </p:sp>
      <p:pic>
        <p:nvPicPr>
          <p:cNvPr id="3" name="图片 2" descr="0acb9279d17a1631bcfb154583cca443"/>
          <p:cNvPicPr>
            <a:picLocks noChangeAspect="1"/>
          </p:cNvPicPr>
          <p:nvPr/>
        </p:nvPicPr>
        <p:blipFill>
          <a:blip r:embed="rId3"/>
          <a:stretch>
            <a:fillRect/>
          </a:stretch>
        </p:blipFill>
        <p:spPr>
          <a:xfrm>
            <a:off x="3244850" y="2164080"/>
            <a:ext cx="5367020" cy="3018790"/>
          </a:xfrm>
          <a:prstGeom prst="rect">
            <a:avLst/>
          </a:prstGeom>
        </p:spPr>
      </p:pic>
      <p:sp>
        <p:nvSpPr>
          <p:cNvPr id="4" name="文本框 3"/>
          <p:cNvSpPr txBox="1"/>
          <p:nvPr/>
        </p:nvSpPr>
        <p:spPr>
          <a:xfrm>
            <a:off x="2495550" y="1420495"/>
            <a:ext cx="6866255" cy="645160"/>
          </a:xfrm>
          <a:prstGeom prst="rect">
            <a:avLst/>
          </a:prstGeom>
          <a:noFill/>
        </p:spPr>
        <p:txBody>
          <a:bodyPr wrap="square" rtlCol="0">
            <a:spAutoFit/>
          </a:bodyPr>
          <a:lstStyle/>
          <a:p>
            <a:pPr algn="l"/>
            <a:r>
              <a:rPr lang="zh-CN" altLang="en-US"/>
              <a:t>词袋模型（</a:t>
            </a:r>
            <a:r>
              <a:rPr lang="en-US" altLang="zh-CN"/>
              <a:t>BoW</a:t>
            </a:r>
            <a:r>
              <a:rPr lang="zh-CN" altLang="en-US"/>
              <a:t>）认为文本中的每个词都是</a:t>
            </a:r>
            <a:r>
              <a:rPr lang="zh-CN" altLang="en-US" b="1"/>
              <a:t>独立</a:t>
            </a:r>
            <a:r>
              <a:rPr lang="zh-CN" altLang="en-US"/>
              <a:t>的，忽略词序、语法和句法，将文章看做词的组合。</a:t>
            </a:r>
            <a:endParaRPr lang="zh-CN" altLang="en-US">
              <a:sym typeface="+mn-ea"/>
            </a:endParaRPr>
          </a:p>
        </p:txBody>
      </p:sp>
      <p:sp>
        <p:nvSpPr>
          <p:cNvPr id="5" name="文本框 4"/>
          <p:cNvSpPr txBox="1"/>
          <p:nvPr/>
        </p:nvSpPr>
        <p:spPr>
          <a:xfrm>
            <a:off x="3804285" y="5425440"/>
            <a:ext cx="4247515" cy="368300"/>
          </a:xfrm>
          <a:prstGeom prst="rect">
            <a:avLst/>
          </a:prstGeom>
          <a:noFill/>
        </p:spPr>
        <p:txBody>
          <a:bodyPr wrap="square" rtlCol="0">
            <a:spAutoFit/>
          </a:bodyPr>
          <a:lstStyle/>
          <a:p>
            <a:pPr algn="ctr"/>
            <a:r>
              <a:rPr lang="zh-CN" altLang="en-US">
                <a:sym typeface="+mn-ea"/>
              </a:rPr>
              <a:t>一篇文本(文章)被表示成"装着词的袋子"</a:t>
            </a:r>
            <a:endParaRPr lang="zh-CN" altLang="en-US"/>
          </a:p>
        </p:txBody>
      </p:sp>
      <p:sp>
        <p:nvSpPr>
          <p:cNvPr id="6" name="文本框 5"/>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3.1</a:t>
            </a:r>
            <a:endParaRPr lang="zh-CN" altLang="en-US" sz="3600" b="1" dirty="0">
              <a:solidFill>
                <a:schemeClr val="bg1"/>
              </a:solidFill>
            </a:endParaRPr>
          </a:p>
        </p:txBody>
      </p:sp>
    </p:spTree>
  </p:cSld>
  <p:clrMapOvr>
    <a:masterClrMapping/>
  </p:clrMapOvr>
  <p:transition spd="med" advTm="38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9295" y="3009265"/>
            <a:ext cx="2029460" cy="583565"/>
          </a:xfrm>
          <a:prstGeom prst="rect">
            <a:avLst/>
          </a:prstGeom>
          <a:solidFill>
            <a:srgbClr val="A13F0B"/>
          </a:solidFill>
          <a:ln w="38100">
            <a:solidFill>
              <a:srgbClr val="006C39"/>
            </a:solidFill>
          </a:ln>
        </p:spPr>
        <p:txBody>
          <a:bodyPr wrap="square" rtlCol="0">
            <a:spAutoFit/>
          </a:bodyPr>
          <a:lstStyle/>
          <a:p>
            <a:pPr algn="ctr"/>
            <a:r>
              <a:rPr lang="zh-CN" altLang="en-US" sz="3200">
                <a:solidFill>
                  <a:schemeClr val="bg2"/>
                </a:solidFill>
              </a:rPr>
              <a:t>词袋模型</a:t>
            </a:r>
          </a:p>
        </p:txBody>
      </p:sp>
      <p:sp>
        <p:nvSpPr>
          <p:cNvPr id="4" name="文本框 3"/>
          <p:cNvSpPr txBox="1"/>
          <p:nvPr/>
        </p:nvSpPr>
        <p:spPr>
          <a:xfrm>
            <a:off x="3928745" y="2220595"/>
            <a:ext cx="1445260" cy="460375"/>
          </a:xfrm>
          <a:prstGeom prst="rect">
            <a:avLst/>
          </a:prstGeom>
          <a:solidFill>
            <a:srgbClr val="006C39">
              <a:alpha val="96000"/>
            </a:srgbClr>
          </a:solidFill>
          <a:ln w="38100">
            <a:solidFill>
              <a:srgbClr val="A13F0B"/>
            </a:solidFill>
          </a:ln>
        </p:spPr>
        <p:txBody>
          <a:bodyPr wrap="square" rtlCol="0">
            <a:spAutoFit/>
            <a:scene3d>
              <a:camera prst="orthographicFront"/>
              <a:lightRig rig="threePt" dir="t"/>
            </a:scene3d>
          </a:bodyPr>
          <a:lstStyle/>
          <a:p>
            <a:pPr algn="ctr"/>
            <a:r>
              <a:rPr lang="en-US" altLang="zh-CN" sz="2400">
                <a:solidFill>
                  <a:schemeClr val="bg2"/>
                </a:solidFill>
                <a:effectLst>
                  <a:outerShdw blurRad="38100" dist="19050" dir="2700000" algn="tl" rotWithShape="0">
                    <a:schemeClr val="dk1">
                      <a:alpha val="40000"/>
                    </a:schemeClr>
                  </a:outerShdw>
                </a:effectLst>
              </a:rPr>
              <a:t>VSM</a:t>
            </a:r>
          </a:p>
        </p:txBody>
      </p:sp>
      <p:sp>
        <p:nvSpPr>
          <p:cNvPr id="5" name="文本框 4"/>
          <p:cNvSpPr txBox="1"/>
          <p:nvPr/>
        </p:nvSpPr>
        <p:spPr>
          <a:xfrm>
            <a:off x="3928745" y="3070860"/>
            <a:ext cx="2323465" cy="460375"/>
          </a:xfrm>
          <a:prstGeom prst="rect">
            <a:avLst/>
          </a:prstGeom>
          <a:solidFill>
            <a:srgbClr val="006C39">
              <a:alpha val="96000"/>
            </a:srgbClr>
          </a:solidFill>
          <a:ln w="38100">
            <a:solidFill>
              <a:srgbClr val="A13F0B"/>
            </a:solidFill>
          </a:ln>
        </p:spPr>
        <p:txBody>
          <a:bodyPr wrap="square" rtlCol="0">
            <a:spAutoFit/>
            <a:scene3d>
              <a:camera prst="orthographicFront"/>
              <a:lightRig rig="threePt" dir="t"/>
            </a:scene3d>
          </a:bodyPr>
          <a:lstStyle/>
          <a:p>
            <a:pPr algn="ctr"/>
            <a:r>
              <a:rPr lang="en-US" altLang="zh-CN" sz="2400">
                <a:solidFill>
                  <a:schemeClr val="bg2"/>
                </a:solidFill>
                <a:effectLst>
                  <a:outerShdw blurRad="38100" dist="19050" dir="2700000" algn="tl" rotWithShape="0">
                    <a:schemeClr val="dk1">
                      <a:alpha val="40000"/>
                    </a:schemeClr>
                  </a:outerShdw>
                </a:effectLst>
              </a:rPr>
              <a:t>LSA</a:t>
            </a:r>
            <a:r>
              <a:rPr lang="zh-CN" altLang="en-US" sz="2400">
                <a:solidFill>
                  <a:schemeClr val="bg2"/>
                </a:solidFill>
                <a:effectLst>
                  <a:outerShdw blurRad="38100" dist="19050" dir="2700000" algn="tl" rotWithShape="0">
                    <a:schemeClr val="dk1">
                      <a:alpha val="40000"/>
                    </a:schemeClr>
                  </a:outerShdw>
                </a:effectLst>
              </a:rPr>
              <a:t>、</a:t>
            </a:r>
            <a:r>
              <a:rPr lang="en-US" altLang="zh-CN" sz="2400">
                <a:solidFill>
                  <a:schemeClr val="bg2"/>
                </a:solidFill>
                <a:effectLst>
                  <a:outerShdw blurRad="38100" dist="19050" dir="2700000" algn="tl" rotWithShape="0">
                    <a:schemeClr val="dk1">
                      <a:alpha val="40000"/>
                    </a:schemeClr>
                  </a:outerShdw>
                </a:effectLst>
              </a:rPr>
              <a:t>PLSA</a:t>
            </a:r>
          </a:p>
        </p:txBody>
      </p:sp>
      <p:sp>
        <p:nvSpPr>
          <p:cNvPr id="6" name="文本框 5"/>
          <p:cNvSpPr txBox="1"/>
          <p:nvPr/>
        </p:nvSpPr>
        <p:spPr>
          <a:xfrm>
            <a:off x="3928745" y="4004310"/>
            <a:ext cx="1444625" cy="460375"/>
          </a:xfrm>
          <a:prstGeom prst="rect">
            <a:avLst/>
          </a:prstGeom>
          <a:solidFill>
            <a:srgbClr val="006C39">
              <a:alpha val="96000"/>
            </a:srgbClr>
          </a:solidFill>
          <a:ln w="38100">
            <a:solidFill>
              <a:srgbClr val="A13F0B"/>
            </a:solidFill>
          </a:ln>
        </p:spPr>
        <p:txBody>
          <a:bodyPr wrap="square" rtlCol="0">
            <a:spAutoFit/>
            <a:scene3d>
              <a:camera prst="orthographicFront"/>
              <a:lightRig rig="threePt" dir="t"/>
            </a:scene3d>
          </a:bodyPr>
          <a:lstStyle/>
          <a:p>
            <a:pPr algn="ctr"/>
            <a:r>
              <a:rPr lang="en-US" altLang="zh-CN" sz="2400">
                <a:solidFill>
                  <a:schemeClr val="bg2"/>
                </a:solidFill>
                <a:effectLst>
                  <a:outerShdw blurRad="38100" dist="19050" dir="2700000" algn="tl" rotWithShape="0">
                    <a:schemeClr val="dk1">
                      <a:alpha val="40000"/>
                    </a:schemeClr>
                  </a:outerShdw>
                </a:effectLst>
              </a:rPr>
              <a:t>LDA</a:t>
            </a:r>
          </a:p>
        </p:txBody>
      </p:sp>
      <p:cxnSp>
        <p:nvCxnSpPr>
          <p:cNvPr id="7" name="直接箭头连接符 6"/>
          <p:cNvCxnSpPr>
            <a:stCxn id="3" idx="3"/>
            <a:endCxn id="4" idx="1"/>
          </p:cNvCxnSpPr>
          <p:nvPr/>
        </p:nvCxnSpPr>
        <p:spPr>
          <a:xfrm flipV="1">
            <a:off x="2738755" y="2451100"/>
            <a:ext cx="1189990" cy="850265"/>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3" idx="3"/>
            <a:endCxn id="5" idx="1"/>
          </p:cNvCxnSpPr>
          <p:nvPr/>
        </p:nvCxnSpPr>
        <p:spPr>
          <a:xfrm>
            <a:off x="2738755" y="3301365"/>
            <a:ext cx="1189990" cy="0"/>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3" idx="3"/>
            <a:endCxn id="6" idx="1"/>
          </p:cNvCxnSpPr>
          <p:nvPr/>
        </p:nvCxnSpPr>
        <p:spPr>
          <a:xfrm>
            <a:off x="2738755" y="3301365"/>
            <a:ext cx="1189990" cy="933450"/>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593840" y="1708785"/>
            <a:ext cx="5100955" cy="3184525"/>
          </a:xfrm>
          <a:prstGeom prst="rect">
            <a:avLst/>
          </a:prstGeom>
          <a:noFill/>
        </p:spPr>
        <p:txBody>
          <a:bodyPr wrap="square" rtlCol="0">
            <a:spAutoFit/>
          </a:bodyPr>
          <a:lstStyle/>
          <a:p>
            <a:pPr fontAlgn="auto">
              <a:lnSpc>
                <a:spcPct val="150000"/>
              </a:lnSpc>
            </a:pPr>
            <a:r>
              <a:rPr lang="zh-CN" altLang="en-US">
                <a:sym typeface="+mn-ea"/>
              </a:rPr>
              <a:t>基于词袋模型的方法主要包括</a:t>
            </a:r>
          </a:p>
          <a:p>
            <a:pPr fontAlgn="auto">
              <a:lnSpc>
                <a:spcPct val="150000"/>
              </a:lnSpc>
            </a:pPr>
            <a:r>
              <a:rPr lang="zh-CN" altLang="en-US" sz="2000" b="1">
                <a:sym typeface="+mn-ea"/>
              </a:rPr>
              <a:t>向量空间模型</a:t>
            </a:r>
            <a:r>
              <a:rPr lang="zh-CN" altLang="en-US">
                <a:sym typeface="+mn-ea"/>
              </a:rPr>
              <a:t>(Vector Space Model, VSM)</a:t>
            </a:r>
          </a:p>
          <a:p>
            <a:pPr fontAlgn="auto">
              <a:lnSpc>
                <a:spcPct val="150000"/>
              </a:lnSpc>
            </a:pPr>
            <a:r>
              <a:rPr lang="zh-CN" altLang="en-US" sz="2000" b="1">
                <a:sym typeface="+mn-ea"/>
              </a:rPr>
              <a:t>潜在语义分析</a:t>
            </a:r>
            <a:r>
              <a:rPr lang="zh-CN" altLang="en-US">
                <a:sym typeface="+mn-ea"/>
              </a:rPr>
              <a:t>(Latent Semantic Analysis, LSA)</a:t>
            </a:r>
          </a:p>
          <a:p>
            <a:pPr fontAlgn="auto">
              <a:lnSpc>
                <a:spcPct val="150000"/>
              </a:lnSpc>
            </a:pPr>
            <a:r>
              <a:rPr lang="zh-CN" altLang="en-US" sz="2000" b="1">
                <a:sym typeface="+mn-ea"/>
              </a:rPr>
              <a:t>概率潜在语义分析</a:t>
            </a:r>
            <a:r>
              <a:rPr lang="zh-CN" altLang="en-US">
                <a:sym typeface="+mn-ea"/>
              </a:rPr>
              <a:t>(Probabilistic Latent Semantic Analysis, PLSA)</a:t>
            </a:r>
          </a:p>
          <a:p>
            <a:pPr fontAlgn="auto">
              <a:lnSpc>
                <a:spcPct val="150000"/>
              </a:lnSpc>
            </a:pPr>
            <a:r>
              <a:rPr lang="zh-CN" altLang="en-US" sz="2000" b="1">
                <a:sym typeface="+mn-ea"/>
              </a:rPr>
              <a:t>潜在狄利克雷分布</a:t>
            </a:r>
            <a:r>
              <a:rPr lang="zh-CN" altLang="en-US">
                <a:sym typeface="+mn-ea"/>
              </a:rPr>
              <a:t>(Latent Dirichlet Allocation, LDA)</a:t>
            </a:r>
            <a:endParaRPr lang="zh-CN" altLang="en-US"/>
          </a:p>
        </p:txBody>
      </p:sp>
      <p:sp>
        <p:nvSpPr>
          <p:cNvPr id="12" name="文本框 1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3.1</a:t>
            </a:r>
            <a:endParaRPr lang="zh-CN" altLang="en-US" sz="3600" b="1" dirty="0">
              <a:solidFill>
                <a:schemeClr val="bg1"/>
              </a:solidFill>
            </a:endParaRPr>
          </a:p>
        </p:txBody>
      </p:sp>
      <p:sp>
        <p:nvSpPr>
          <p:cNvPr id="10" name="标题 9"/>
          <p:cNvSpPr>
            <a:spLocks noGrp="1"/>
          </p:cNvSpPr>
          <p:nvPr>
            <p:ph type="title"/>
          </p:nvPr>
        </p:nvSpPr>
        <p:spPr/>
        <p:txBody>
          <a:bodyPr/>
          <a:lstStyle/>
          <a:p>
            <a:r>
              <a:rPr lang="zh-CN" altLang="en-US" dirty="0">
                <a:solidFill>
                  <a:schemeClr val="accent1"/>
                </a:solidFill>
              </a:rPr>
              <a:t>基于语料库 </a:t>
            </a:r>
            <a:r>
              <a:rPr lang="en-US" altLang="zh-CN" dirty="0"/>
              <a:t>– </a:t>
            </a:r>
            <a:r>
              <a:rPr lang="zh-CN" altLang="en-US" dirty="0">
                <a:solidFill>
                  <a:srgbClr val="A13F0B"/>
                </a:solidFill>
              </a:rPr>
              <a:t>词袋模型</a:t>
            </a:r>
            <a:endParaRPr lang="zh-CN" altLang="en-US" dirty="0"/>
          </a:p>
        </p:txBody>
      </p:sp>
    </p:spTree>
  </p:cSld>
  <p:clrMapOvr>
    <a:masterClrMapping/>
  </p:clrMapOvr>
  <p:transition spd="med" advTm="17">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1"/>
                </a:solidFill>
              </a:rPr>
              <a:t>词袋模型 </a:t>
            </a:r>
            <a:r>
              <a:rPr lang="en-US" altLang="zh-CN" dirty="0"/>
              <a:t>– </a:t>
            </a:r>
            <a:r>
              <a:rPr lang="zh-CN" altLang="en-US" dirty="0">
                <a:solidFill>
                  <a:srgbClr val="A13F0B"/>
                </a:solidFill>
              </a:rPr>
              <a:t>余弦相似度</a:t>
            </a:r>
          </a:p>
        </p:txBody>
      </p:sp>
      <mc:AlternateContent xmlns:mc="http://schemas.openxmlformats.org/markup-compatibility/2006" xmlns:a14="http://schemas.microsoft.com/office/drawing/2010/main">
        <mc:Choice Requires="a14">
          <p:sp>
            <p:nvSpPr>
              <p:cNvPr id="8" name="文本框 7"/>
              <p:cNvSpPr txBox="1"/>
              <p:nvPr/>
            </p:nvSpPr>
            <p:spPr>
              <a:xfrm>
                <a:off x="842251" y="1352950"/>
                <a:ext cx="7590549" cy="5076261"/>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b="0" dirty="0"/>
                  <a:t>将</a:t>
                </a:r>
                <a:r>
                  <a:rPr lang="zh-CN" altLang="en-US" sz="2200" i="0" dirty="0">
                    <a:latin typeface="+mj-lt"/>
                  </a:rPr>
                  <a:t>文本表示成向量形式</a:t>
                </a:r>
                <a14:m>
                  <m:oMath xmlns:m="http://schemas.openxmlformats.org/officeDocument/2006/math">
                    <m:acc>
                      <m:accPr>
                        <m:chr m:val="⃗"/>
                        <m:ctrlPr>
                          <a:rPr lang="zh-CN" altLang="en-US" sz="2200" i="1" smtClean="0">
                            <a:latin typeface="Cambria Math" panose="02040503050406030204" pitchFamily="18" charset="0"/>
                          </a:rPr>
                        </m:ctrlPr>
                      </m:accPr>
                      <m:e>
                        <m:r>
                          <a:rPr lang="en-US" altLang="zh-CN" sz="2200" b="0" i="1" smtClean="0">
                            <a:latin typeface="Cambria Math" panose="02040503050406030204" pitchFamily="18" charset="0"/>
                          </a:rPr>
                          <m:t>𝑥</m:t>
                        </m:r>
                      </m:e>
                    </m:acc>
                    <m:r>
                      <a:rPr lang="en-US" altLang="zh-CN" sz="2200" b="0" i="1" smtClean="0">
                        <a:latin typeface="Cambria Math" panose="02040503050406030204" pitchFamily="18" charset="0"/>
                      </a:rPr>
                      <m:t>, </m:t>
                    </m:r>
                    <m:acc>
                      <m:accPr>
                        <m:chr m:val="⃗"/>
                        <m:ctrlPr>
                          <a:rPr lang="en-US" altLang="zh-CN" sz="2200" b="0" i="1" smtClean="0">
                            <a:latin typeface="Cambria Math" panose="02040503050406030204" pitchFamily="18" charset="0"/>
                          </a:rPr>
                        </m:ctrlPr>
                      </m:accPr>
                      <m:e>
                        <m:r>
                          <a:rPr lang="en-US" altLang="zh-CN" sz="2200" b="0" i="1" smtClean="0">
                            <a:latin typeface="Cambria Math" panose="02040503050406030204" pitchFamily="18" charset="0"/>
                          </a:rPr>
                          <m:t>𝑦</m:t>
                        </m:r>
                      </m:e>
                    </m:acc>
                  </m:oMath>
                </a14:m>
                <a:r>
                  <a:rPr lang="zh-CN" altLang="en-US" sz="2200" i="0" dirty="0">
                    <a:latin typeface="+mj-lt"/>
                  </a:rPr>
                  <a:t>后</a:t>
                </a:r>
                <a:r>
                  <a:rPr lang="zh-CN" altLang="en-US" sz="2200" dirty="0">
                    <a:latin typeface="+mn-ea"/>
                  </a:rPr>
                  <a:t>再进行计算。</a:t>
                </a:r>
                <a:endParaRPr lang="en-US" altLang="zh-CN" sz="2200" dirty="0">
                  <a:latin typeface="+mn-ea"/>
                </a:endParaRPr>
              </a:p>
              <a:p>
                <a:pPr marL="800100" lvl="1" indent="-342900" algn="just">
                  <a:lnSpc>
                    <a:spcPct val="130000"/>
                  </a:lnSpc>
                  <a:spcBef>
                    <a:spcPts val="600"/>
                  </a:spcBef>
                  <a:spcAft>
                    <a:spcPts val="600"/>
                  </a:spcAft>
                  <a:buClr>
                    <a:schemeClr val="tx2"/>
                  </a:buClr>
                  <a:buFont typeface="Arial" panose="020B0604020202020204" pitchFamily="34" charset="0"/>
                  <a:buChar char="•"/>
                </a:pPr>
                <a:r>
                  <a:rPr lang="en-US" altLang="zh-CN" sz="2200" dirty="0">
                    <a:latin typeface="+mn-ea"/>
                  </a:rPr>
                  <a:t>TF-IDF</a:t>
                </a:r>
              </a:p>
              <a:p>
                <a:pPr marL="800100" lvl="1" indent="-342900" algn="just">
                  <a:lnSpc>
                    <a:spcPct val="130000"/>
                  </a:lnSpc>
                  <a:spcBef>
                    <a:spcPts val="600"/>
                  </a:spcBef>
                  <a:spcAft>
                    <a:spcPts val="600"/>
                  </a:spcAft>
                  <a:buClr>
                    <a:schemeClr val="tx2"/>
                  </a:buClr>
                  <a:buFont typeface="Arial" panose="020B0604020202020204" pitchFamily="34" charset="0"/>
                  <a:buChar char="•"/>
                </a:pPr>
                <a:r>
                  <a:rPr lang="zh-CN" altLang="en-US" sz="2200" dirty="0">
                    <a:latin typeface="+mn-ea"/>
                  </a:rPr>
                  <a:t>词集模型</a:t>
                </a:r>
                <a:r>
                  <a:rPr lang="en-US" altLang="zh-CN" sz="2200" dirty="0">
                    <a:latin typeface="+mn-ea"/>
                  </a:rPr>
                  <a:t>SOW</a:t>
                </a:r>
              </a:p>
              <a:p>
                <a:pPr marL="342900" indent="-342900" algn="just">
                  <a:lnSpc>
                    <a:spcPct val="130000"/>
                  </a:lnSpc>
                  <a:spcBef>
                    <a:spcPts val="600"/>
                  </a:spcBef>
                  <a:spcAft>
                    <a:spcPts val="600"/>
                  </a:spcAft>
                  <a:buClr>
                    <a:schemeClr val="tx2"/>
                  </a:buClr>
                  <a:buFont typeface="Wingdings" panose="05000000000000000000" pitchFamily="2" charset="2"/>
                  <a:buChar char="n"/>
                </a:pPr>
                <a14:m>
                  <m:oMath xmlns:m="http://schemas.openxmlformats.org/officeDocument/2006/math">
                    <m:r>
                      <a:rPr lang="zh-CN" altLang="en-US" sz="2200" i="1" dirty="0">
                        <a:latin typeface="Cambria Math" panose="02040503050406030204" pitchFamily="18" charset="0"/>
                      </a:rPr>
                      <m:t>余弦</m:t>
                    </m:r>
                  </m:oMath>
                </a14:m>
                <a:r>
                  <a:rPr lang="zh-CN" altLang="en-US" sz="2200" dirty="0">
                    <a:latin typeface="+mn-ea"/>
                  </a:rPr>
                  <a:t>相似度：计算两个向量的夹角的余弦值。</a:t>
                </a:r>
                <a:endParaRPr lang="en-US" altLang="zh-CN" sz="2200" dirty="0">
                  <a:latin typeface="+mn-ea"/>
                </a:endParaRPr>
              </a:p>
              <a:p>
                <a:pPr algn="just">
                  <a:lnSpc>
                    <a:spcPct val="130000"/>
                  </a:lnSpc>
                  <a:spcBef>
                    <a:spcPts val="600"/>
                  </a:spcBef>
                  <a:spcAft>
                    <a:spcPts val="600"/>
                  </a:spcAft>
                  <a:buClr>
                    <a:schemeClr val="tx2"/>
                  </a:buClr>
                </a:pPr>
                <a14:m>
                  <m:oMathPara xmlns:m="http://schemas.openxmlformats.org/officeDocument/2006/math">
                    <m:oMathParaPr>
                      <m:jc m:val="centerGroup"/>
                    </m:oMathParaPr>
                    <m:oMath xmlns:m="http://schemas.openxmlformats.org/officeDocument/2006/math">
                      <m:sSub>
                        <m:sSubPr>
                          <m:ctrlPr>
                            <a:rPr lang="en-US" altLang="zh-CN" sz="2200" b="0" i="1" dirty="0" smtClean="0">
                              <a:latin typeface="Cambria Math" panose="02040503050406030204" pitchFamily="18" charset="0"/>
                            </a:rPr>
                          </m:ctrlPr>
                        </m:sSubPr>
                        <m:e>
                          <m:r>
                            <a:rPr lang="en-US" altLang="zh-CN" sz="2200" b="0" i="1" dirty="0" smtClean="0">
                              <a:latin typeface="Cambria Math" panose="02040503050406030204" pitchFamily="18" charset="0"/>
                            </a:rPr>
                            <m:t>𝑆</m:t>
                          </m:r>
                        </m:e>
                        <m:sub>
                          <m:r>
                            <a:rPr lang="en-US" altLang="zh-CN" sz="2200" b="0" i="1" dirty="0" smtClean="0">
                              <a:latin typeface="Cambria Math" panose="02040503050406030204" pitchFamily="18" charset="0"/>
                            </a:rPr>
                            <m:t>𝑐𝑜𝑠</m:t>
                          </m:r>
                        </m:sub>
                      </m:sSub>
                      <m:r>
                        <a:rPr lang="en-US" altLang="zh-CN" sz="2200" b="0" i="1" dirty="0" smtClean="0">
                          <a:latin typeface="Cambria Math" panose="02040503050406030204" pitchFamily="18" charset="0"/>
                        </a:rPr>
                        <m:t>=</m:t>
                      </m:r>
                      <m:f>
                        <m:fPr>
                          <m:ctrlPr>
                            <a:rPr lang="en-US" altLang="zh-CN" sz="2200" i="1" smtClean="0">
                              <a:latin typeface="Cambria Math" panose="02040503050406030204" pitchFamily="18" charset="0"/>
                            </a:rPr>
                          </m:ctrlPr>
                        </m:fPr>
                        <m:num>
                          <m:acc>
                            <m:accPr>
                              <m:chr m:val="⃗"/>
                              <m:ctrlPr>
                                <a:rPr lang="zh-CN" altLang="en-US" sz="2200" i="1">
                                  <a:latin typeface="Cambria Math" panose="02040503050406030204" pitchFamily="18" charset="0"/>
                                </a:rPr>
                              </m:ctrlPr>
                            </m:accPr>
                            <m:e>
                              <m:r>
                                <a:rPr lang="en-US" altLang="zh-CN" sz="2200" i="1">
                                  <a:latin typeface="Cambria Math" panose="02040503050406030204" pitchFamily="18" charset="0"/>
                                </a:rPr>
                                <m:t>𝑥</m:t>
                              </m:r>
                            </m:e>
                          </m:acc>
                          <m:r>
                            <a:rPr lang="en-US" altLang="zh-CN" sz="2200" i="1" smtClean="0">
                              <a:latin typeface="Cambria Math" panose="02040503050406030204" pitchFamily="18" charset="0"/>
                              <a:ea typeface="Cambria Math" panose="02040503050406030204" pitchFamily="18" charset="0"/>
                            </a:rPr>
                            <m:t>∙</m:t>
                          </m:r>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𝑦</m:t>
                              </m:r>
                            </m:e>
                          </m:acc>
                        </m:num>
                        <m:den>
                          <m:r>
                            <a:rPr lang="en-US" altLang="zh-CN" sz="2200" b="0" i="1" smtClean="0">
                              <a:latin typeface="Cambria Math" panose="02040503050406030204" pitchFamily="18" charset="0"/>
                            </a:rPr>
                            <m:t>|</m:t>
                          </m:r>
                          <m:d>
                            <m:dPr>
                              <m:begChr m:val="|"/>
                              <m:endChr m:val="|"/>
                              <m:ctrlPr>
                                <a:rPr lang="en-US" altLang="zh-CN" sz="2200" b="0" i="1" smtClean="0">
                                  <a:latin typeface="Cambria Math" panose="02040503050406030204" pitchFamily="18" charset="0"/>
                                </a:rPr>
                              </m:ctrlPr>
                            </m:dPr>
                            <m:e>
                              <m:acc>
                                <m:accPr>
                                  <m:chr m:val="⃗"/>
                                  <m:ctrlPr>
                                    <a:rPr lang="en-US" altLang="zh-CN" sz="2200" i="1">
                                      <a:latin typeface="Cambria Math" panose="02040503050406030204" pitchFamily="18" charset="0"/>
                                    </a:rPr>
                                  </m:ctrlPr>
                                </m:accPr>
                                <m:e>
                                  <m:r>
                                    <a:rPr lang="en-US" altLang="zh-CN" sz="2200" b="0" i="1" smtClean="0">
                                      <a:latin typeface="Cambria Math" panose="02040503050406030204" pitchFamily="18" charset="0"/>
                                    </a:rPr>
                                    <m:t>𝑥</m:t>
                                  </m:r>
                                </m:e>
                              </m:acc>
                            </m:e>
                          </m:d>
                          <m:r>
                            <a:rPr lang="en-US" altLang="zh-CN" sz="2200" b="0" i="1" smtClean="0">
                              <a:latin typeface="Cambria Math" panose="02040503050406030204" pitchFamily="18" charset="0"/>
                            </a:rPr>
                            <m:t>|</m:t>
                          </m:r>
                          <m:r>
                            <a:rPr lang="en-US" altLang="zh-CN" sz="2200" b="0" i="1" smtClean="0">
                              <a:latin typeface="Cambria Math" panose="02040503050406030204" pitchFamily="18" charset="0"/>
                              <a:ea typeface="Cambria Math" panose="02040503050406030204" pitchFamily="18" charset="0"/>
                            </a:rPr>
                            <m:t>||</m:t>
                          </m:r>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𝑦</m:t>
                              </m:r>
                            </m:e>
                          </m:acc>
                          <m:r>
                            <a:rPr lang="en-US" altLang="zh-CN" sz="2200" b="0" i="1" smtClean="0">
                              <a:latin typeface="Cambria Math" panose="02040503050406030204" pitchFamily="18" charset="0"/>
                              <a:ea typeface="Cambria Math" panose="02040503050406030204" pitchFamily="18" charset="0"/>
                            </a:rPr>
                            <m:t>||</m:t>
                          </m:r>
                        </m:den>
                      </m:f>
                    </m:oMath>
                  </m:oMathPara>
                </a14:m>
                <a:endParaRPr lang="en-US" altLang="zh-CN" sz="22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解释性强，但不适用于长文本。</a:t>
                </a:r>
                <a:endParaRPr lang="en-US" altLang="zh-CN" sz="22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en-US" altLang="zh-CN" sz="22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en-US" altLang="zh-CN" sz="2200" dirty="0">
                  <a:latin typeface="+mn-ea"/>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842251" y="1352950"/>
                <a:ext cx="7590549" cy="5076261"/>
              </a:xfrm>
              <a:prstGeom prst="rect">
                <a:avLst/>
              </a:prstGeom>
              <a:blipFill rotWithShape="1">
                <a:blip r:embed="rId3"/>
                <a:stretch>
                  <a:fillRect l="-884"/>
                </a:stretch>
              </a:blipFill>
            </p:spPr>
            <p:txBody>
              <a:bodyPr/>
              <a:lstStyle/>
              <a:p>
                <a:r>
                  <a:rPr lang="zh-CN" altLang="en-US">
                    <a:noFill/>
                  </a:rPr>
                  <a:t> </a:t>
                </a:r>
                <a:endParaRPr lang="zh-CN" altLang="en-US">
                  <a:noFill/>
                </a:endParaRPr>
              </a:p>
            </p:txBody>
          </p:sp>
        </mc:Fallback>
      </mc:AlternateContent>
      <p:sp>
        <p:nvSpPr>
          <p:cNvPr id="19" name="文本框 18"/>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3.1</a:t>
            </a:r>
            <a:endParaRPr lang="zh-CN" altLang="en-US" sz="3600" b="1" dirty="0">
              <a:solidFill>
                <a:schemeClr val="bg1"/>
              </a:solidFill>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3660" y="2752859"/>
            <a:ext cx="4200409" cy="2752191"/>
          </a:xfrm>
          <a:prstGeom prst="rect">
            <a:avLst/>
          </a:prstGeom>
        </p:spPr>
      </p:pic>
    </p:spTree>
    <p:extLst>
      <p:ext uri="{BB962C8B-B14F-4D97-AF65-F5344CB8AC3E}">
        <p14:creationId xmlns:p14="http://schemas.microsoft.com/office/powerpoint/2010/main" val="2463505455"/>
      </p:ext>
    </p:extLst>
  </p:cSld>
  <p:clrMapOvr>
    <a:masterClrMapping/>
  </p:clrMapOvr>
  <p:transition spd="med" advTm="3">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1"/>
                </a:solidFill>
              </a:rPr>
              <a:t>词袋模型 </a:t>
            </a:r>
            <a:r>
              <a:rPr lang="en-US" altLang="zh-CN" dirty="0"/>
              <a:t>– </a:t>
            </a:r>
            <a:r>
              <a:rPr lang="zh-CN" altLang="en-US" dirty="0">
                <a:solidFill>
                  <a:srgbClr val="A13F0B"/>
                </a:solidFill>
              </a:rPr>
              <a:t>距离</a:t>
            </a:r>
          </a:p>
        </p:txBody>
      </p:sp>
      <mc:AlternateContent xmlns:mc="http://schemas.openxmlformats.org/markup-compatibility/2006" xmlns:a14="http://schemas.microsoft.com/office/drawing/2010/main">
        <mc:Choice Requires="a14">
          <p:sp>
            <p:nvSpPr>
              <p:cNvPr id="8" name="文本框 7"/>
              <p:cNvSpPr txBox="1"/>
              <p:nvPr/>
            </p:nvSpPr>
            <p:spPr>
              <a:xfrm>
                <a:off x="693661" y="1262937"/>
                <a:ext cx="7933282" cy="5897384"/>
              </a:xfrm>
              <a:prstGeom prst="rect">
                <a:avLst/>
              </a:prstGeom>
              <a:noFill/>
            </p:spPr>
            <p:txBody>
              <a:bodyPr wrap="square" rtlCol="0">
                <a:spAutoFit/>
              </a:bodyPr>
              <a:lstStyle/>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曼哈顿距离：两个向量对应坐标值的差异之和。</a:t>
                </a:r>
                <a:endParaRPr lang="en-US" altLang="zh-CN" sz="2200" dirty="0">
                  <a:latin typeface="+mn-ea"/>
                </a:endParaRPr>
              </a:p>
              <a:p>
                <a:pPr algn="just">
                  <a:lnSpc>
                    <a:spcPct val="130000"/>
                  </a:lnSpc>
                  <a:spcBef>
                    <a:spcPts val="600"/>
                  </a:spcBef>
                  <a:spcAft>
                    <a:spcPts val="600"/>
                  </a:spcAft>
                  <a:buClr>
                    <a:schemeClr val="tx2"/>
                  </a:buClr>
                </a:pPr>
                <a14:m>
                  <m:oMathPara xmlns:m="http://schemas.openxmlformats.org/officeDocument/2006/math">
                    <m:oMathParaPr>
                      <m:jc m:val="centerGroup"/>
                    </m:oMathParaPr>
                    <m:oMath xmlns:m="http://schemas.openxmlformats.org/officeDocument/2006/math">
                      <m:r>
                        <a:rPr lang="en-US" altLang="zh-CN" sz="2200" b="0" i="1" smtClean="0">
                          <a:latin typeface="Cambria Math" panose="02040503050406030204" pitchFamily="18" charset="0"/>
                        </a:rPr>
                        <m:t>𝑀</m:t>
                      </m:r>
                      <m:d>
                        <m:dPr>
                          <m:ctrlPr>
                            <a:rPr lang="en-US" altLang="zh-CN" sz="2200" b="0" i="1" smtClean="0">
                              <a:latin typeface="Cambria Math" panose="02040503050406030204" pitchFamily="18" charset="0"/>
                            </a:rPr>
                          </m:ctrlPr>
                        </m:dPr>
                        <m:e>
                          <m:acc>
                            <m:accPr>
                              <m:chr m:val="⃗"/>
                              <m:ctrlPr>
                                <a:rPr lang="en-US" altLang="zh-CN" sz="2200" b="0" i="1" smtClean="0">
                                  <a:latin typeface="Cambria Math" panose="02040503050406030204" pitchFamily="18" charset="0"/>
                                </a:rPr>
                              </m:ctrlPr>
                            </m:accPr>
                            <m:e>
                              <m:r>
                                <a:rPr lang="en-US" altLang="zh-CN" sz="2200" b="0" i="1" smtClean="0">
                                  <a:latin typeface="Cambria Math" panose="02040503050406030204" pitchFamily="18" charset="0"/>
                                </a:rPr>
                                <m:t>𝑥</m:t>
                              </m:r>
                            </m:e>
                          </m:acc>
                          <m:r>
                            <a:rPr lang="en-US" altLang="zh-CN" sz="2200" b="0" i="1" smtClean="0">
                              <a:latin typeface="Cambria Math" panose="02040503050406030204" pitchFamily="18" charset="0"/>
                            </a:rPr>
                            <m:t>,</m:t>
                          </m:r>
                          <m:acc>
                            <m:accPr>
                              <m:chr m:val="⃗"/>
                              <m:ctrlPr>
                                <a:rPr lang="en-US" altLang="zh-CN" sz="2200" i="1">
                                  <a:latin typeface="Cambria Math" panose="02040503050406030204" pitchFamily="18" charset="0"/>
                                </a:rPr>
                              </m:ctrlPr>
                            </m:accPr>
                            <m:e>
                              <m:r>
                                <a:rPr lang="en-US" altLang="zh-CN" sz="2200" b="0" i="1" smtClean="0">
                                  <a:latin typeface="Cambria Math" panose="02040503050406030204" pitchFamily="18" charset="0"/>
                                </a:rPr>
                                <m:t>𝑦</m:t>
                              </m:r>
                            </m:e>
                          </m:acc>
                        </m:e>
                      </m:d>
                      <m:r>
                        <a:rPr lang="en-US" altLang="zh-CN" sz="2200" b="0" i="1" smtClean="0">
                          <a:latin typeface="Cambria Math" panose="02040503050406030204" pitchFamily="18" charset="0"/>
                        </a:rPr>
                        <m:t>=</m:t>
                      </m:r>
                      <m:nary>
                        <m:naryPr>
                          <m:chr m:val="∑"/>
                          <m:limLoc m:val="subSup"/>
                          <m:ctrlPr>
                            <a:rPr lang="en-US" altLang="zh-CN" sz="2200" b="0" i="1" smtClean="0">
                              <a:latin typeface="Cambria Math" panose="02040503050406030204" pitchFamily="18" charset="0"/>
                            </a:rPr>
                          </m:ctrlPr>
                        </m:naryPr>
                        <m:sub>
                          <m:r>
                            <m:rPr>
                              <m:brk m:alnAt="25"/>
                            </m:rPr>
                            <a:rPr lang="en-US" altLang="zh-CN" sz="2200" b="0" i="1" smtClean="0">
                              <a:latin typeface="Cambria Math" panose="02040503050406030204" pitchFamily="18" charset="0"/>
                            </a:rPr>
                            <m:t>𝑖</m:t>
                          </m:r>
                          <m:r>
                            <a:rPr lang="en-US" altLang="zh-CN" sz="2200" b="0" i="1" smtClean="0">
                              <a:latin typeface="Cambria Math" panose="02040503050406030204" pitchFamily="18" charset="0"/>
                            </a:rPr>
                            <m:t>=1</m:t>
                          </m:r>
                        </m:sub>
                        <m:sup>
                          <m:r>
                            <a:rPr lang="en-US" altLang="zh-CN" sz="2200" b="0" i="1" smtClean="0">
                              <a:latin typeface="Cambria Math" panose="02040503050406030204" pitchFamily="18" charset="0"/>
                            </a:rPr>
                            <m:t>𝑛</m:t>
                          </m:r>
                        </m:sup>
                        <m:e>
                          <m:r>
                            <a:rPr lang="en-US" altLang="zh-CN" sz="2200" b="0" i="1" smtClean="0">
                              <a:latin typeface="Cambria Math" panose="02040503050406030204" pitchFamily="18" charset="0"/>
                            </a:rPr>
                            <m:t>|</m:t>
                          </m:r>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𝑥</m:t>
                              </m:r>
                            </m:e>
                            <m:sub>
                              <m:r>
                                <a:rPr lang="en-US" altLang="zh-CN" sz="2200" b="0" i="1" smtClean="0">
                                  <a:latin typeface="Cambria Math" panose="02040503050406030204" pitchFamily="18" charset="0"/>
                                </a:rPr>
                                <m:t>𝑖</m:t>
                              </m:r>
                            </m:sub>
                          </m:sSub>
                          <m:r>
                            <a:rPr lang="en-US" altLang="zh-CN" sz="2200" b="0" i="1" smtClean="0">
                              <a:latin typeface="Cambria Math" panose="02040503050406030204" pitchFamily="18" charset="0"/>
                            </a:rPr>
                            <m:t>−</m:t>
                          </m:r>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𝑦</m:t>
                              </m:r>
                            </m:e>
                            <m:sub>
                              <m:r>
                                <a:rPr lang="en-US" altLang="zh-CN" sz="2200" b="0" i="1" smtClean="0">
                                  <a:latin typeface="Cambria Math" panose="02040503050406030204" pitchFamily="18" charset="0"/>
                                </a:rPr>
                                <m:t>𝑖</m:t>
                              </m:r>
                            </m:sub>
                          </m:sSub>
                          <m:r>
                            <a:rPr lang="en-US" altLang="zh-CN" sz="2200" b="0" i="1" smtClean="0">
                              <a:latin typeface="Cambria Math" panose="02040503050406030204" pitchFamily="18" charset="0"/>
                            </a:rPr>
                            <m:t>|</m:t>
                          </m:r>
                        </m:e>
                      </m:nary>
                    </m:oMath>
                  </m:oMathPara>
                </a14:m>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欧式距离：两个向量对应坐标值差的平方和的平方根。</a:t>
                </a:r>
                <a:endParaRPr lang="en-US" altLang="zh-CN" sz="2200" dirty="0">
                  <a:latin typeface="+mn-ea"/>
                </a:endParaRPr>
              </a:p>
              <a:p>
                <a:pPr algn="just">
                  <a:lnSpc>
                    <a:spcPct val="130000"/>
                  </a:lnSpc>
                  <a:spcBef>
                    <a:spcPts val="600"/>
                  </a:spcBef>
                  <a:spcAft>
                    <a:spcPts val="600"/>
                  </a:spcAft>
                  <a:buClr>
                    <a:schemeClr val="tx2"/>
                  </a:buClr>
                </a:pPr>
                <a14:m>
                  <m:oMathPara xmlns:m="http://schemas.openxmlformats.org/officeDocument/2006/math">
                    <m:oMathParaPr>
                      <m:jc m:val="centerGroup"/>
                    </m:oMathParaPr>
                    <m:oMath xmlns:m="http://schemas.openxmlformats.org/officeDocument/2006/math">
                      <m:r>
                        <a:rPr lang="en-US" altLang="zh-CN" sz="2200" b="0" i="1" smtClean="0">
                          <a:latin typeface="Cambria Math" panose="02040503050406030204" pitchFamily="18" charset="0"/>
                        </a:rPr>
                        <m:t>𝐸</m:t>
                      </m:r>
                      <m:d>
                        <m:dPr>
                          <m:ctrlPr>
                            <a:rPr lang="en-US" altLang="zh-CN" sz="2200" b="0" i="1" smtClean="0">
                              <a:latin typeface="Cambria Math" panose="02040503050406030204" pitchFamily="18" charset="0"/>
                            </a:rPr>
                          </m:ctrlPr>
                        </m:dPr>
                        <m:e>
                          <m:acc>
                            <m:accPr>
                              <m:chr m:val="⃗"/>
                              <m:ctrlPr>
                                <a:rPr lang="en-US" altLang="zh-CN" sz="2200" b="0" i="1" smtClean="0">
                                  <a:latin typeface="Cambria Math" panose="02040503050406030204" pitchFamily="18" charset="0"/>
                                </a:rPr>
                              </m:ctrlPr>
                            </m:accPr>
                            <m:e>
                              <m:r>
                                <a:rPr lang="en-US" altLang="zh-CN" sz="2200" b="0" i="1" smtClean="0">
                                  <a:latin typeface="Cambria Math" panose="02040503050406030204" pitchFamily="18" charset="0"/>
                                </a:rPr>
                                <m:t>𝑥</m:t>
                              </m:r>
                            </m:e>
                          </m:acc>
                          <m:r>
                            <a:rPr lang="en-US" altLang="zh-CN" sz="2200" b="0" i="1" smtClean="0">
                              <a:latin typeface="Cambria Math" panose="02040503050406030204" pitchFamily="18" charset="0"/>
                            </a:rPr>
                            <m:t>,</m:t>
                          </m:r>
                          <m:acc>
                            <m:accPr>
                              <m:chr m:val="⃗"/>
                              <m:ctrlPr>
                                <a:rPr lang="en-US" altLang="zh-CN" sz="2200" i="1">
                                  <a:latin typeface="Cambria Math" panose="02040503050406030204" pitchFamily="18" charset="0"/>
                                </a:rPr>
                              </m:ctrlPr>
                            </m:accPr>
                            <m:e>
                              <m:r>
                                <a:rPr lang="en-US" altLang="zh-CN" sz="2200" b="0" i="1" smtClean="0">
                                  <a:latin typeface="Cambria Math" panose="02040503050406030204" pitchFamily="18" charset="0"/>
                                </a:rPr>
                                <m:t>𝑦</m:t>
                              </m:r>
                            </m:e>
                          </m:acc>
                        </m:e>
                      </m:d>
                      <m:r>
                        <a:rPr lang="en-US" altLang="zh-CN" sz="2200" b="0" i="1" smtClean="0">
                          <a:latin typeface="Cambria Math" panose="02040503050406030204" pitchFamily="18" charset="0"/>
                        </a:rPr>
                        <m:t>=</m:t>
                      </m:r>
                      <m:rad>
                        <m:radPr>
                          <m:degHide m:val="on"/>
                          <m:ctrlPr>
                            <a:rPr lang="en-US" altLang="zh-CN" sz="2200" b="0" i="1" smtClean="0">
                              <a:latin typeface="Cambria Math" panose="02040503050406030204" pitchFamily="18" charset="0"/>
                            </a:rPr>
                          </m:ctrlPr>
                        </m:radPr>
                        <m:deg/>
                        <m:e>
                          <m:nary>
                            <m:naryPr>
                              <m:chr m:val="∑"/>
                              <m:limLoc m:val="subSup"/>
                              <m:ctrlPr>
                                <a:rPr lang="en-US" altLang="zh-CN" sz="2200" i="1">
                                  <a:latin typeface="Cambria Math" panose="02040503050406030204" pitchFamily="18" charset="0"/>
                                </a:rPr>
                              </m:ctrlPr>
                            </m:naryPr>
                            <m:sub>
                              <m:r>
                                <m:rPr>
                                  <m:brk m:alnAt="25"/>
                                </m:rPr>
                                <a:rPr lang="en-US" altLang="zh-CN" sz="2200" i="1">
                                  <a:latin typeface="Cambria Math" panose="02040503050406030204" pitchFamily="18" charset="0"/>
                                </a:rPr>
                                <m:t>𝑖</m:t>
                              </m:r>
                              <m:r>
                                <a:rPr lang="en-US" altLang="zh-CN" sz="2200" i="1">
                                  <a:latin typeface="Cambria Math" panose="02040503050406030204" pitchFamily="18" charset="0"/>
                                </a:rPr>
                                <m:t>=1</m:t>
                              </m:r>
                            </m:sub>
                            <m:sup>
                              <m:r>
                                <a:rPr lang="en-US" altLang="zh-CN" sz="2200" i="1">
                                  <a:latin typeface="Cambria Math" panose="02040503050406030204" pitchFamily="18" charset="0"/>
                                </a:rPr>
                                <m:t>𝑛</m:t>
                              </m:r>
                            </m:sup>
                            <m:e>
                              <m:sSup>
                                <m:sSupPr>
                                  <m:ctrlPr>
                                    <a:rPr lang="en-US" altLang="zh-CN" sz="2200" i="1">
                                      <a:latin typeface="Cambria Math" panose="02040503050406030204" pitchFamily="18" charset="0"/>
                                    </a:rPr>
                                  </m:ctrlPr>
                                </m:sSupPr>
                                <m:e>
                                  <m:r>
                                    <a:rPr lang="en-US" altLang="zh-CN" sz="2200" i="1">
                                      <a:latin typeface="Cambria Math" panose="02040503050406030204" pitchFamily="18" charset="0"/>
                                    </a:rPr>
                                    <m:t>(</m:t>
                                  </m:r>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𝑥</m:t>
                                      </m:r>
                                    </m:e>
                                    <m:sub>
                                      <m:r>
                                        <a:rPr lang="en-US" altLang="zh-CN" sz="2200" i="1">
                                          <a:latin typeface="Cambria Math" panose="02040503050406030204" pitchFamily="18" charset="0"/>
                                        </a:rPr>
                                        <m:t>𝑖</m:t>
                                      </m:r>
                                    </m:sub>
                                  </m:sSub>
                                  <m:r>
                                    <a:rPr lang="en-US" altLang="zh-CN" sz="2200" i="1">
                                      <a:latin typeface="Cambria Math" panose="02040503050406030204" pitchFamily="18" charset="0"/>
                                    </a:rPr>
                                    <m:t>−</m:t>
                                  </m:r>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𝑦</m:t>
                                      </m:r>
                                    </m:e>
                                    <m:sub>
                                      <m:r>
                                        <a:rPr lang="en-US" altLang="zh-CN" sz="2200" i="1">
                                          <a:latin typeface="Cambria Math" panose="02040503050406030204" pitchFamily="18" charset="0"/>
                                        </a:rPr>
                                        <m:t>𝑖</m:t>
                                      </m:r>
                                    </m:sub>
                                  </m:sSub>
                                  <m:r>
                                    <a:rPr lang="en-US" altLang="zh-CN" sz="2200" i="1">
                                      <a:latin typeface="Cambria Math" panose="02040503050406030204" pitchFamily="18" charset="0"/>
                                    </a:rPr>
                                    <m:t>)</m:t>
                                  </m:r>
                                </m:e>
                                <m:sup>
                                  <m:r>
                                    <a:rPr lang="en-US" altLang="zh-CN" sz="2200" i="1">
                                      <a:latin typeface="Cambria Math" panose="02040503050406030204" pitchFamily="18" charset="0"/>
                                    </a:rPr>
                                    <m:t>2</m:t>
                                  </m:r>
                                </m:sup>
                              </m:sSup>
                            </m:e>
                          </m:nary>
                        </m:e>
                      </m:rad>
                    </m:oMath>
                  </m:oMathPara>
                </a14:m>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切比雪夫距离：两个向量对应坐标值差的绝对值的最大值。</a:t>
                </a:r>
                <a:endParaRPr lang="en-US" altLang="zh-CN" sz="2200" dirty="0">
                  <a:latin typeface="+mn-ea"/>
                </a:endParaRPr>
              </a:p>
              <a:p>
                <a:pPr algn="just">
                  <a:lnSpc>
                    <a:spcPct val="130000"/>
                  </a:lnSpc>
                  <a:spcBef>
                    <a:spcPts val="600"/>
                  </a:spcBef>
                  <a:spcAft>
                    <a:spcPts val="600"/>
                  </a:spcAft>
                  <a:buClr>
                    <a:schemeClr val="tx2"/>
                  </a:buClr>
                </a:pPr>
                <a14:m>
                  <m:oMathPara xmlns:m="http://schemas.openxmlformats.org/officeDocument/2006/math">
                    <m:oMathParaPr>
                      <m:jc m:val="centerGroup"/>
                    </m:oMathParaPr>
                    <m:oMath xmlns:m="http://schemas.openxmlformats.org/officeDocument/2006/math">
                      <m:r>
                        <a:rPr lang="en-US" altLang="zh-CN" sz="2200" b="0" i="1" smtClean="0">
                          <a:latin typeface="Cambria Math" panose="02040503050406030204" pitchFamily="18" charset="0"/>
                        </a:rPr>
                        <m:t>𝐶</m:t>
                      </m:r>
                      <m:d>
                        <m:dPr>
                          <m:ctrlPr>
                            <a:rPr lang="en-US" altLang="zh-CN" sz="2200" b="0" i="1" smtClean="0">
                              <a:latin typeface="Cambria Math" panose="02040503050406030204" pitchFamily="18" charset="0"/>
                            </a:rPr>
                          </m:ctrlPr>
                        </m:dPr>
                        <m:e>
                          <m:acc>
                            <m:accPr>
                              <m:chr m:val="⃗"/>
                              <m:ctrlPr>
                                <a:rPr lang="en-US" altLang="zh-CN" sz="2200" b="0" i="1" smtClean="0">
                                  <a:latin typeface="Cambria Math" panose="02040503050406030204" pitchFamily="18" charset="0"/>
                                </a:rPr>
                              </m:ctrlPr>
                            </m:accPr>
                            <m:e>
                              <m:r>
                                <a:rPr lang="en-US" altLang="zh-CN" sz="2200" b="0" i="1" smtClean="0">
                                  <a:latin typeface="Cambria Math" panose="02040503050406030204" pitchFamily="18" charset="0"/>
                                </a:rPr>
                                <m:t>𝑥</m:t>
                              </m:r>
                            </m:e>
                          </m:acc>
                          <m:r>
                            <a:rPr lang="en-US" altLang="zh-CN" sz="2200" b="0" i="1" smtClean="0">
                              <a:latin typeface="Cambria Math" panose="02040503050406030204" pitchFamily="18" charset="0"/>
                            </a:rPr>
                            <m:t>,</m:t>
                          </m:r>
                          <m:acc>
                            <m:accPr>
                              <m:chr m:val="⃗"/>
                              <m:ctrlPr>
                                <a:rPr lang="en-US" altLang="zh-CN" sz="2200" i="1">
                                  <a:latin typeface="Cambria Math" panose="02040503050406030204" pitchFamily="18" charset="0"/>
                                </a:rPr>
                              </m:ctrlPr>
                            </m:accPr>
                            <m:e>
                              <m:r>
                                <a:rPr lang="en-US" altLang="zh-CN" sz="2200" b="0" i="1" smtClean="0">
                                  <a:latin typeface="Cambria Math" panose="02040503050406030204" pitchFamily="18" charset="0"/>
                                </a:rPr>
                                <m:t>𝑦</m:t>
                              </m:r>
                            </m:e>
                          </m:acc>
                        </m:e>
                      </m:d>
                      <m:r>
                        <a:rPr lang="en-US" altLang="zh-CN" sz="2200" b="0" i="1" smtClean="0">
                          <a:latin typeface="Cambria Math" panose="02040503050406030204" pitchFamily="18" charset="0"/>
                        </a:rPr>
                        <m:t>=</m:t>
                      </m:r>
                      <m:limLow>
                        <m:limLowPr>
                          <m:ctrlPr>
                            <a:rPr lang="en-US" altLang="zh-CN" sz="2200" b="0" i="1" smtClean="0">
                              <a:solidFill>
                                <a:srgbClr val="836967"/>
                              </a:solidFill>
                              <a:latin typeface="Cambria Math" panose="02040503050406030204" pitchFamily="18" charset="0"/>
                            </a:rPr>
                          </m:ctrlPr>
                        </m:limLowPr>
                        <m:e>
                          <m:r>
                            <m:rPr>
                              <m:sty m:val="p"/>
                            </m:rPr>
                            <a:rPr lang="en-US" altLang="zh-CN" sz="2200" b="0" i="1" smtClean="0">
                              <a:latin typeface="Cambria Math" panose="02040503050406030204" pitchFamily="18" charset="0"/>
                            </a:rPr>
                            <m:t>m</m:t>
                          </m:r>
                          <m:r>
                            <m:rPr>
                              <m:sty m:val="p"/>
                            </m:rPr>
                            <a:rPr lang="en-US" altLang="zh-CN" sz="2200" i="1">
                              <a:latin typeface="Cambria Math" panose="02040503050406030204" pitchFamily="18" charset="0"/>
                            </a:rPr>
                            <m:t>ax</m:t>
                          </m:r>
                          <m:r>
                            <a:rPr lang="en-US" altLang="zh-CN" sz="2200" b="0" i="1" smtClean="0">
                              <a:latin typeface="Cambria Math" panose="02040503050406030204" pitchFamily="18" charset="0"/>
                            </a:rPr>
                            <m:t>(</m:t>
                          </m:r>
                        </m:e>
                        <m:lim>
                          <m:r>
                            <a:rPr lang="en-US" altLang="zh-CN" sz="2200" b="0" i="1" smtClean="0">
                              <a:latin typeface="Cambria Math" panose="02040503050406030204" pitchFamily="18" charset="0"/>
                            </a:rPr>
                            <m:t>ⅈ</m:t>
                          </m:r>
                        </m:lim>
                      </m:limLow>
                      <m:sSub>
                        <m:sSubPr>
                          <m:ctrlPr>
                            <a:rPr lang="en-US" altLang="zh-CN" sz="2200" i="1">
                              <a:latin typeface="Cambria Math" panose="02040503050406030204" pitchFamily="18" charset="0"/>
                            </a:rPr>
                          </m:ctrlPr>
                        </m:sSubPr>
                        <m:e>
                          <m:r>
                            <a:rPr lang="en-US" altLang="zh-CN" sz="2200" b="0" i="1" smtClean="0">
                              <a:latin typeface="Cambria Math" panose="02040503050406030204" pitchFamily="18" charset="0"/>
                            </a:rPr>
                            <m:t>|</m:t>
                          </m:r>
                          <m:r>
                            <a:rPr lang="en-US" altLang="zh-CN" sz="2200" i="1">
                              <a:latin typeface="Cambria Math" panose="02040503050406030204" pitchFamily="18" charset="0"/>
                            </a:rPr>
                            <m:t>𝑥</m:t>
                          </m:r>
                        </m:e>
                        <m:sub>
                          <m:r>
                            <a:rPr lang="en-US" altLang="zh-CN" sz="2200" i="1">
                              <a:latin typeface="Cambria Math" panose="02040503050406030204" pitchFamily="18" charset="0"/>
                            </a:rPr>
                            <m:t>𝑖</m:t>
                          </m:r>
                        </m:sub>
                      </m:sSub>
                      <m:r>
                        <a:rPr lang="en-US" altLang="zh-CN" sz="2200" b="0" i="1" smtClean="0">
                          <a:latin typeface="Cambria Math" panose="02040503050406030204" pitchFamily="18" charset="0"/>
                        </a:rPr>
                        <m:t>−</m:t>
                      </m:r>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𝑦</m:t>
                          </m:r>
                        </m:e>
                        <m:sub>
                          <m:r>
                            <a:rPr lang="en-US" altLang="zh-CN" sz="2200" i="1">
                              <a:latin typeface="Cambria Math" panose="02040503050406030204" pitchFamily="18" charset="0"/>
                            </a:rPr>
                            <m:t>𝑖</m:t>
                          </m:r>
                        </m:sub>
                      </m:sSub>
                      <m:r>
                        <a:rPr lang="en-US" altLang="zh-CN" sz="2200" b="0" i="1" smtClean="0">
                          <a:latin typeface="Cambria Math" panose="02040503050406030204" pitchFamily="18" charset="0"/>
                        </a:rPr>
                        <m:t>|)</m:t>
                      </m:r>
                    </m:oMath>
                  </m:oMathPara>
                </a14:m>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endParaRPr lang="en-US" altLang="zh-CN" sz="2200" dirty="0">
                  <a:latin typeface="+mn-ea"/>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693661" y="1262937"/>
                <a:ext cx="7933282" cy="5897384"/>
              </a:xfrm>
              <a:prstGeom prst="rect">
                <a:avLst/>
              </a:prstGeom>
              <a:blipFill rotWithShape="1">
                <a:blip r:embed="rId3"/>
                <a:stretch>
                  <a:fillRect l="-846"/>
                </a:stretch>
              </a:blipFill>
            </p:spPr>
            <p:txBody>
              <a:bodyPr/>
              <a:lstStyle/>
              <a:p>
                <a:r>
                  <a:rPr lang="zh-CN" altLang="en-US">
                    <a:noFill/>
                  </a:rPr>
                  <a:t> </a:t>
                </a:r>
                <a:endParaRPr lang="zh-CN" altLang="en-US">
                  <a:noFill/>
                </a:endParaRPr>
              </a:p>
            </p:txBody>
          </p:sp>
        </mc:Fallback>
      </mc:AlternateContent>
      <p:sp>
        <p:nvSpPr>
          <p:cNvPr id="19" name="文本框 18"/>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3.1</a:t>
            </a:r>
            <a:endParaRPr lang="zh-CN" altLang="en-US" sz="3600" b="1" dirty="0">
              <a:solidFill>
                <a:schemeClr val="bg1"/>
              </a:solidFill>
            </a:endParaRPr>
          </a:p>
        </p:txBody>
      </p:sp>
      <p:sp>
        <p:nvSpPr>
          <p:cNvPr id="14" name="文本框 13"/>
          <p:cNvSpPr txBox="1"/>
          <p:nvPr/>
        </p:nvSpPr>
        <p:spPr>
          <a:xfrm>
            <a:off x="8626943" y="3429000"/>
            <a:ext cx="3332689" cy="1963807"/>
          </a:xfrm>
          <a:prstGeom prst="rect">
            <a:avLst/>
          </a:prstGeom>
          <a:noFill/>
        </p:spPr>
        <p:txBody>
          <a:bodyPr wrap="square" rtlCol="0">
            <a:spAutoFit/>
          </a:bodyPr>
          <a:lstStyle/>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算法简单直接，但效果粗糙，不适用于长文本。</a:t>
            </a: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常用于如神经网络等研究中基本的距离计算</a:t>
            </a:r>
            <a:endParaRPr lang="en-US" altLang="zh-CN" sz="2200" dirty="0">
              <a:latin typeface="+mn-ea"/>
            </a:endParaRPr>
          </a:p>
        </p:txBody>
      </p:sp>
    </p:spTree>
    <p:extLst>
      <p:ext uri="{BB962C8B-B14F-4D97-AF65-F5344CB8AC3E}">
        <p14:creationId xmlns:p14="http://schemas.microsoft.com/office/powerpoint/2010/main" val="3189378975"/>
      </p:ext>
    </p:extLst>
  </p:cSld>
  <p:clrMapOvr>
    <a:masterClrMapping/>
  </p:clrMapOvr>
  <p:transition spd="med" advTm="33">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5"/>
            <a:ext cx="8643848" cy="478155"/>
          </a:xfrm>
        </p:spPr>
        <p:txBody>
          <a:bodyPr/>
          <a:lstStyle/>
          <a:p>
            <a:r>
              <a:rPr lang="zh-CN" altLang="en-US" dirty="0">
                <a:solidFill>
                  <a:schemeClr val="accent1"/>
                </a:solidFill>
              </a:rPr>
              <a:t>词袋模型 </a:t>
            </a:r>
            <a:r>
              <a:rPr lang="en-US" altLang="zh-CN" dirty="0"/>
              <a:t>– </a:t>
            </a:r>
            <a:r>
              <a:rPr lang="en-US" altLang="zh-CN" dirty="0">
                <a:solidFill>
                  <a:srgbClr val="A13F0B"/>
                </a:solidFill>
              </a:rPr>
              <a:t>VSM</a:t>
            </a:r>
            <a:endParaRPr lang="en-US" altLang="zh-CN" dirty="0"/>
          </a:p>
        </p:txBody>
      </p:sp>
      <p:pic>
        <p:nvPicPr>
          <p:cNvPr id="3" name="图片 2"/>
          <p:cNvPicPr>
            <a:picLocks noChangeAspect="1"/>
          </p:cNvPicPr>
          <p:nvPr>
            <p:custDataLst>
              <p:tags r:id="rId1"/>
            </p:custDataLst>
          </p:nvPr>
        </p:nvPicPr>
        <p:blipFill>
          <a:blip r:embed="rId4"/>
          <a:stretch>
            <a:fillRect/>
          </a:stretch>
        </p:blipFill>
        <p:spPr>
          <a:xfrm>
            <a:off x="2711450" y="1657985"/>
            <a:ext cx="6769100" cy="2578735"/>
          </a:xfrm>
          <a:prstGeom prst="rect">
            <a:avLst/>
          </a:prstGeom>
        </p:spPr>
      </p:pic>
      <p:sp>
        <p:nvSpPr>
          <p:cNvPr id="4" name="文本框 3"/>
          <p:cNvSpPr txBox="1"/>
          <p:nvPr/>
        </p:nvSpPr>
        <p:spPr>
          <a:xfrm>
            <a:off x="2000885" y="4815205"/>
            <a:ext cx="8190230" cy="706755"/>
          </a:xfrm>
          <a:prstGeom prst="rect">
            <a:avLst/>
          </a:prstGeom>
          <a:noFill/>
        </p:spPr>
        <p:txBody>
          <a:bodyPr wrap="square" rtlCol="0">
            <a:spAutoFit/>
          </a:bodyPr>
          <a:lstStyle/>
          <a:p>
            <a:r>
              <a:rPr lang="zh-CN" altLang="en-US" sz="2000"/>
              <a:t>将每一篇文档都转化成一个向量，向量的每一分量是词频或者</a:t>
            </a:r>
            <a:r>
              <a:rPr lang="en-US" altLang="zh-CN" sz="2000"/>
              <a:t>tf-idf</a:t>
            </a:r>
            <a:r>
              <a:rPr lang="zh-CN" altLang="en-US" sz="2000"/>
              <a:t>值。</a:t>
            </a:r>
          </a:p>
          <a:p>
            <a:r>
              <a:rPr lang="zh-CN" altLang="en-US" sz="2000"/>
              <a:t>两个文档之间的相似性问题转变成了两个向量之间的相似性问题。</a:t>
            </a:r>
            <a:endParaRPr lang="en-US" altLang="zh-CN" sz="2000"/>
          </a:p>
        </p:txBody>
      </p:sp>
      <p:sp>
        <p:nvSpPr>
          <p:cNvPr id="5" name="文本框 4"/>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3.1</a:t>
            </a:r>
            <a:endParaRPr lang="zh-CN" altLang="en-US" sz="3600" b="1" dirty="0">
              <a:solidFill>
                <a:schemeClr val="bg1"/>
              </a:solidFill>
            </a:endParaRPr>
          </a:p>
        </p:txBody>
      </p:sp>
    </p:spTree>
  </p:cSld>
  <p:clrMapOvr>
    <a:masterClrMapping/>
  </p:clrMapOvr>
  <p:transition spd="med" advTm="4">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5"/>
            <a:ext cx="8643848" cy="478155"/>
          </a:xfrm>
        </p:spPr>
        <p:txBody>
          <a:bodyPr/>
          <a:lstStyle/>
          <a:p>
            <a:r>
              <a:rPr lang="zh-CN" altLang="en-US" dirty="0">
                <a:solidFill>
                  <a:schemeClr val="accent1"/>
                </a:solidFill>
              </a:rPr>
              <a:t>词袋模型 </a:t>
            </a:r>
            <a:r>
              <a:rPr lang="en-US" altLang="zh-CN" dirty="0"/>
              <a:t>– </a:t>
            </a:r>
            <a:r>
              <a:rPr lang="en-US" altLang="zh-CN" dirty="0">
                <a:solidFill>
                  <a:srgbClr val="A13F0B"/>
                </a:solidFill>
              </a:rPr>
              <a:t>LSA</a:t>
            </a:r>
            <a:endParaRPr lang="zh-CN" altLang="en-US" dirty="0"/>
          </a:p>
        </p:txBody>
      </p:sp>
      <p:pic>
        <p:nvPicPr>
          <p:cNvPr id="3" name="图片 2"/>
          <p:cNvPicPr>
            <a:picLocks noChangeAspect="1"/>
          </p:cNvPicPr>
          <p:nvPr/>
        </p:nvPicPr>
        <p:blipFill>
          <a:blip r:embed="rId3"/>
          <a:stretch>
            <a:fillRect/>
          </a:stretch>
        </p:blipFill>
        <p:spPr>
          <a:xfrm>
            <a:off x="967105" y="1810385"/>
            <a:ext cx="4845050" cy="2121535"/>
          </a:xfrm>
          <a:prstGeom prst="rect">
            <a:avLst/>
          </a:prstGeom>
        </p:spPr>
      </p:pic>
      <p:sp>
        <p:nvSpPr>
          <p:cNvPr id="4" name="文本框 3"/>
          <p:cNvSpPr txBox="1"/>
          <p:nvPr/>
        </p:nvSpPr>
        <p:spPr>
          <a:xfrm>
            <a:off x="967105" y="1151255"/>
            <a:ext cx="3256915" cy="521970"/>
          </a:xfrm>
          <a:prstGeom prst="rect">
            <a:avLst/>
          </a:prstGeom>
          <a:noFill/>
        </p:spPr>
        <p:txBody>
          <a:bodyPr wrap="square" rtlCol="0">
            <a:spAutoFit/>
          </a:bodyPr>
          <a:lstStyle/>
          <a:p>
            <a:pPr marL="514350" indent="-514350">
              <a:buClr>
                <a:srgbClr val="006C39"/>
              </a:buClr>
              <a:buFont typeface="Wingdings" panose="05000000000000000000" charset="0"/>
              <a:buChar char="n"/>
            </a:pPr>
            <a:r>
              <a:rPr lang="zh-CN" altLang="en-US" sz="2800" b="1"/>
              <a:t>话题向量空间</a:t>
            </a:r>
          </a:p>
        </p:txBody>
      </p:sp>
      <p:sp>
        <p:nvSpPr>
          <p:cNvPr id="5" name="文本框 4"/>
          <p:cNvSpPr txBox="1"/>
          <p:nvPr/>
        </p:nvSpPr>
        <p:spPr>
          <a:xfrm>
            <a:off x="2408555" y="4479925"/>
            <a:ext cx="7700010" cy="1337945"/>
          </a:xfrm>
          <a:prstGeom prst="rect">
            <a:avLst/>
          </a:prstGeom>
          <a:noFill/>
        </p:spPr>
        <p:txBody>
          <a:bodyPr wrap="square" rtlCol="0" anchor="t">
            <a:spAutoFit/>
          </a:bodyPr>
          <a:lstStyle/>
          <a:p>
            <a:pPr fontAlgn="auto">
              <a:lnSpc>
                <a:spcPct val="150000"/>
              </a:lnSpc>
            </a:pPr>
            <a:r>
              <a:rPr lang="zh-CN" altLang="en-US"/>
              <a:t>给定一个文本，用话题空间的一个向量表示该文本，该向量的每一分量对应一个话题，其数值为该话题在该文本中出现的权值。</a:t>
            </a:r>
          </a:p>
          <a:p>
            <a:pPr fontAlgn="auto">
              <a:lnSpc>
                <a:spcPct val="150000"/>
              </a:lnSpc>
            </a:pPr>
            <a:r>
              <a:rPr lang="zh-CN" altLang="en-US"/>
              <a:t>话题的个数通常远远小于单词的个数，因此话题向量空间模型更加抽象</a:t>
            </a:r>
          </a:p>
        </p:txBody>
      </p:sp>
      <p:pic>
        <p:nvPicPr>
          <p:cNvPr id="6" name="图片 5"/>
          <p:cNvPicPr>
            <a:picLocks noChangeAspect="1"/>
          </p:cNvPicPr>
          <p:nvPr/>
        </p:nvPicPr>
        <p:blipFill>
          <a:blip r:embed="rId4"/>
          <a:stretch>
            <a:fillRect/>
          </a:stretch>
        </p:blipFill>
        <p:spPr>
          <a:xfrm>
            <a:off x="5812155" y="1810385"/>
            <a:ext cx="5173980" cy="1862455"/>
          </a:xfrm>
          <a:prstGeom prst="rect">
            <a:avLst/>
          </a:prstGeom>
        </p:spPr>
      </p:pic>
      <p:sp>
        <p:nvSpPr>
          <p:cNvPr id="7" name="文本框 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3.1</a:t>
            </a:r>
            <a:endParaRPr lang="zh-CN" altLang="en-US" sz="3600" b="1" dirty="0">
              <a:solidFill>
                <a:schemeClr val="bg1"/>
              </a:solidFill>
            </a:endParaRPr>
          </a:p>
        </p:txBody>
      </p:sp>
    </p:spTree>
  </p:cSld>
  <p:clrMapOvr>
    <a:masterClrMapping/>
  </p:clrMapOvr>
  <p:transition spd="med" advTm="5">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6"/>
            <a:ext cx="8643848" cy="478155"/>
          </a:xfrm>
        </p:spPr>
        <p:txBody>
          <a:bodyPr/>
          <a:lstStyle/>
          <a:p>
            <a:r>
              <a:rPr lang="zh-CN" altLang="en-US" dirty="0">
                <a:solidFill>
                  <a:schemeClr val="accent1"/>
                </a:solidFill>
              </a:rPr>
              <a:t>词袋模型 </a:t>
            </a:r>
            <a:r>
              <a:rPr lang="en-US" altLang="zh-CN" dirty="0"/>
              <a:t>– </a:t>
            </a:r>
            <a:r>
              <a:rPr lang="en-US" altLang="zh-CN" dirty="0">
                <a:solidFill>
                  <a:srgbClr val="A13F0B"/>
                </a:solidFill>
              </a:rPr>
              <a:t>LSA</a:t>
            </a:r>
            <a:endParaRPr lang="zh-CN" altLang="en-US" dirty="0"/>
          </a:p>
        </p:txBody>
      </p:sp>
      <p:pic>
        <p:nvPicPr>
          <p:cNvPr id="3" name="图片 2"/>
          <p:cNvPicPr>
            <a:picLocks noChangeAspect="1"/>
          </p:cNvPicPr>
          <p:nvPr/>
        </p:nvPicPr>
        <p:blipFill>
          <a:blip r:embed="rId3"/>
          <a:stretch>
            <a:fillRect/>
          </a:stretch>
        </p:blipFill>
        <p:spPr>
          <a:xfrm>
            <a:off x="509905" y="1304925"/>
            <a:ext cx="6088380" cy="4248150"/>
          </a:xfrm>
          <a:prstGeom prst="rect">
            <a:avLst/>
          </a:prstGeom>
        </p:spPr>
      </p:pic>
      <p:sp>
        <p:nvSpPr>
          <p:cNvPr id="4" name="文本框 3"/>
          <p:cNvSpPr txBox="1"/>
          <p:nvPr/>
        </p:nvSpPr>
        <p:spPr>
          <a:xfrm>
            <a:off x="6066790" y="1304925"/>
            <a:ext cx="5384165" cy="2584450"/>
          </a:xfrm>
          <a:prstGeom prst="rect">
            <a:avLst/>
          </a:prstGeom>
          <a:noFill/>
        </p:spPr>
        <p:txBody>
          <a:bodyPr wrap="square" rtlCol="0" anchor="t">
            <a:spAutoFit/>
          </a:bodyPr>
          <a:lstStyle/>
          <a:p>
            <a:pPr algn="just" fontAlgn="auto">
              <a:lnSpc>
                <a:spcPct val="150000"/>
              </a:lnSpc>
            </a:pPr>
            <a:r>
              <a:rPr lang="en-US" altLang="zh-CN" dirty="0">
                <a:sym typeface="+mn-ea"/>
              </a:rPr>
              <a:t>LSA</a:t>
            </a:r>
            <a:r>
              <a:rPr lang="zh-CN" altLang="en-US" dirty="0">
                <a:sym typeface="+mn-ea"/>
              </a:rPr>
              <a:t>步骤：</a:t>
            </a:r>
            <a:endParaRPr lang="en-US" altLang="zh-CN" dirty="0"/>
          </a:p>
          <a:p>
            <a:pPr algn="just" fontAlgn="auto">
              <a:lnSpc>
                <a:spcPct val="150000"/>
              </a:lnSpc>
            </a:pPr>
            <a:r>
              <a:rPr lang="en-US" altLang="zh-CN" dirty="0">
                <a:sym typeface="+mn-ea"/>
              </a:rPr>
              <a:t>1</a:t>
            </a:r>
            <a:r>
              <a:rPr lang="zh-CN" altLang="en-US" dirty="0">
                <a:sym typeface="+mn-ea"/>
              </a:rPr>
              <a:t> 建立单词</a:t>
            </a:r>
            <a:r>
              <a:rPr lang="en-US" altLang="zh-CN" dirty="0">
                <a:sym typeface="+mn-ea"/>
              </a:rPr>
              <a:t>-</a:t>
            </a:r>
            <a:r>
              <a:rPr lang="zh-CN" altLang="en-US" dirty="0">
                <a:sym typeface="+mn-ea"/>
              </a:rPr>
              <a:t>文档矩阵</a:t>
            </a:r>
            <a:endParaRPr lang="en-US" altLang="zh-CN" dirty="0"/>
          </a:p>
          <a:p>
            <a:pPr algn="just" fontAlgn="auto">
              <a:lnSpc>
                <a:spcPct val="150000"/>
              </a:lnSpc>
            </a:pPr>
            <a:r>
              <a:rPr lang="en-US" altLang="zh-CN" dirty="0">
                <a:sym typeface="+mn-ea"/>
              </a:rPr>
              <a:t>2 </a:t>
            </a:r>
            <a:r>
              <a:rPr lang="zh-CN" altLang="en-US" dirty="0">
                <a:sym typeface="+mn-ea"/>
              </a:rPr>
              <a:t>对矩阵进行奇异值分解</a:t>
            </a:r>
            <a:r>
              <a:rPr lang="en-US" altLang="zh-CN" dirty="0">
                <a:sym typeface="+mn-ea"/>
              </a:rPr>
              <a:t>M=U*S*V</a:t>
            </a:r>
            <a:endParaRPr lang="en-US" altLang="zh-CN" dirty="0"/>
          </a:p>
          <a:p>
            <a:pPr algn="just" fontAlgn="auto">
              <a:lnSpc>
                <a:spcPct val="150000"/>
              </a:lnSpc>
            </a:pPr>
            <a:r>
              <a:rPr lang="en-US" altLang="zh-CN" dirty="0">
                <a:sym typeface="+mn-ea"/>
              </a:rPr>
              <a:t>3 </a:t>
            </a:r>
            <a:r>
              <a:rPr lang="zh-CN" altLang="en-US" dirty="0">
                <a:sym typeface="+mn-ea"/>
              </a:rPr>
              <a:t>对分解后的矩阵进行降维：选择奇异值最大的</a:t>
            </a:r>
            <a:r>
              <a:rPr lang="en-US" altLang="zh-CN" dirty="0">
                <a:sym typeface="+mn-ea"/>
              </a:rPr>
              <a:t>t</a:t>
            </a:r>
            <a:r>
              <a:rPr lang="zh-CN" altLang="en-US" dirty="0">
                <a:sym typeface="+mn-ea"/>
              </a:rPr>
              <a:t>个数，同时保留矩阵</a:t>
            </a:r>
            <a:r>
              <a:rPr lang="en-US" altLang="zh-CN" dirty="0">
                <a:sym typeface="+mn-ea"/>
              </a:rPr>
              <a:t>U</a:t>
            </a:r>
            <a:r>
              <a:rPr lang="zh-CN" altLang="en-US" dirty="0">
                <a:sym typeface="+mn-ea"/>
              </a:rPr>
              <a:t>和</a:t>
            </a:r>
            <a:r>
              <a:rPr lang="en-US" altLang="zh-CN" dirty="0">
                <a:sym typeface="+mn-ea"/>
              </a:rPr>
              <a:t>V</a:t>
            </a:r>
            <a:r>
              <a:rPr lang="zh-CN" altLang="en-US" dirty="0">
                <a:sym typeface="+mn-ea"/>
              </a:rPr>
              <a:t>的前</a:t>
            </a:r>
            <a:r>
              <a:rPr lang="en-US" altLang="zh-CN" dirty="0">
                <a:sym typeface="+mn-ea"/>
              </a:rPr>
              <a:t>t</a:t>
            </a:r>
            <a:r>
              <a:rPr lang="zh-CN" altLang="en-US" dirty="0">
                <a:sym typeface="+mn-ea"/>
              </a:rPr>
              <a:t>列</a:t>
            </a:r>
            <a:endParaRPr lang="en-US" altLang="zh-CN" dirty="0"/>
          </a:p>
          <a:p>
            <a:pPr algn="just" fontAlgn="auto">
              <a:lnSpc>
                <a:spcPct val="150000"/>
              </a:lnSpc>
            </a:pPr>
            <a:r>
              <a:rPr lang="en-US" altLang="zh-CN" dirty="0">
                <a:sym typeface="+mn-ea"/>
              </a:rPr>
              <a:t>4 </a:t>
            </a:r>
            <a:r>
              <a:rPr lang="zh-CN" altLang="en-US" dirty="0">
                <a:sym typeface="+mn-ea"/>
              </a:rPr>
              <a:t>使用降维后的矩阵重建单词</a:t>
            </a:r>
            <a:r>
              <a:rPr lang="en-US" altLang="zh-CN" dirty="0">
                <a:sym typeface="+mn-ea"/>
              </a:rPr>
              <a:t>-</a:t>
            </a:r>
            <a:r>
              <a:rPr lang="zh-CN" altLang="en-US" dirty="0">
                <a:sym typeface="+mn-ea"/>
              </a:rPr>
              <a:t>文档矩阵</a:t>
            </a:r>
            <a:endParaRPr lang="zh-CN" altLang="en-US"/>
          </a:p>
        </p:txBody>
      </p:sp>
      <p:sp>
        <p:nvSpPr>
          <p:cNvPr id="5" name="文本框 4"/>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3.1</a:t>
            </a:r>
            <a:endParaRPr lang="zh-CN" altLang="en-US" sz="3600" b="1" dirty="0">
              <a:solidFill>
                <a:schemeClr val="bg1"/>
              </a:solidFill>
            </a:endParaRPr>
          </a:p>
        </p:txBody>
      </p:sp>
    </p:spTree>
  </p:cSld>
  <p:clrMapOvr>
    <a:masterClrMapping/>
  </p:clrMapOvr>
  <p:transition spd="med" advTm="33">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5"/>
            <a:ext cx="8643848" cy="478155"/>
          </a:xfrm>
        </p:spPr>
        <p:txBody>
          <a:bodyPr/>
          <a:lstStyle/>
          <a:p>
            <a:r>
              <a:rPr lang="zh-CN" altLang="en-US" dirty="0">
                <a:solidFill>
                  <a:schemeClr val="accent1"/>
                </a:solidFill>
              </a:rPr>
              <a:t>词袋模型 </a:t>
            </a:r>
            <a:r>
              <a:rPr lang="en-US" altLang="zh-CN" dirty="0"/>
              <a:t>– </a:t>
            </a:r>
            <a:r>
              <a:rPr lang="en-US" altLang="zh-CN" dirty="0">
                <a:solidFill>
                  <a:srgbClr val="A13F0B"/>
                </a:solidFill>
              </a:rPr>
              <a:t>PLSA</a:t>
            </a:r>
            <a:endParaRPr lang="zh-CN" altLang="en-US" dirty="0"/>
          </a:p>
        </p:txBody>
      </p:sp>
      <p:grpSp>
        <p:nvGrpSpPr>
          <p:cNvPr id="8" name="组合 7"/>
          <p:cNvGrpSpPr/>
          <p:nvPr/>
        </p:nvGrpSpPr>
        <p:grpSpPr>
          <a:xfrm>
            <a:off x="598170" y="1415415"/>
            <a:ext cx="5248910" cy="4097020"/>
            <a:chOff x="5856" y="2529"/>
            <a:chExt cx="7967" cy="6075"/>
          </a:xfrm>
        </p:grpSpPr>
        <p:pic>
          <p:nvPicPr>
            <p:cNvPr id="3" name="图片 2"/>
            <p:cNvPicPr>
              <a:picLocks noChangeAspect="1"/>
            </p:cNvPicPr>
            <p:nvPr/>
          </p:nvPicPr>
          <p:blipFill>
            <a:blip r:embed="rId3"/>
            <a:stretch>
              <a:fillRect/>
            </a:stretch>
          </p:blipFill>
          <p:spPr>
            <a:xfrm>
              <a:off x="5856" y="2529"/>
              <a:ext cx="6960" cy="3690"/>
            </a:xfrm>
            <a:prstGeom prst="rect">
              <a:avLst/>
            </a:prstGeom>
          </p:spPr>
        </p:pic>
        <p:pic>
          <p:nvPicPr>
            <p:cNvPr id="7" name="图片 6"/>
            <p:cNvPicPr>
              <a:picLocks noChangeAspect="1"/>
            </p:cNvPicPr>
            <p:nvPr/>
          </p:nvPicPr>
          <p:blipFill>
            <a:blip r:embed="rId4"/>
            <a:stretch>
              <a:fillRect/>
            </a:stretch>
          </p:blipFill>
          <p:spPr>
            <a:xfrm>
              <a:off x="6271" y="6408"/>
              <a:ext cx="7553" cy="2197"/>
            </a:xfrm>
            <a:prstGeom prst="rect">
              <a:avLst/>
            </a:prstGeom>
          </p:spPr>
        </p:pic>
      </p:grpSp>
      <p:sp>
        <p:nvSpPr>
          <p:cNvPr id="9" name="文本框 8"/>
          <p:cNvSpPr txBox="1"/>
          <p:nvPr/>
        </p:nvSpPr>
        <p:spPr>
          <a:xfrm>
            <a:off x="6240780" y="1783080"/>
            <a:ext cx="5251450" cy="1753235"/>
          </a:xfrm>
          <a:prstGeom prst="rect">
            <a:avLst/>
          </a:prstGeom>
          <a:noFill/>
        </p:spPr>
        <p:txBody>
          <a:bodyPr wrap="square" rtlCol="0" anchor="t">
            <a:spAutoFit/>
          </a:bodyPr>
          <a:lstStyle/>
          <a:p>
            <a:pPr fontAlgn="auto">
              <a:lnSpc>
                <a:spcPct val="150000"/>
              </a:lnSpc>
            </a:pPr>
            <a:r>
              <a:rPr lang="en-US" altLang="zh-CN" dirty="0">
                <a:sym typeface="+mn-ea"/>
              </a:rPr>
              <a:t>PLSA</a:t>
            </a:r>
            <a:r>
              <a:rPr lang="zh-CN" altLang="en-US" dirty="0">
                <a:sym typeface="+mn-ea"/>
              </a:rPr>
              <a:t>在</a:t>
            </a:r>
            <a:r>
              <a:rPr lang="en-US" altLang="zh-CN" dirty="0">
                <a:sym typeface="+mn-ea"/>
              </a:rPr>
              <a:t>LSA</a:t>
            </a:r>
            <a:r>
              <a:rPr lang="zh-CN" altLang="en-US" dirty="0">
                <a:sym typeface="+mn-ea"/>
              </a:rPr>
              <a:t>的基础上引入主题层，</a:t>
            </a:r>
            <a:r>
              <a:rPr lang="zh-CN" altLang="en-US" b="1" dirty="0">
                <a:sym typeface="+mn-ea"/>
              </a:rPr>
              <a:t>采用期望最大化（</a:t>
            </a:r>
            <a:r>
              <a:rPr lang="en-US" altLang="zh-CN" b="1" dirty="0">
                <a:sym typeface="+mn-ea"/>
              </a:rPr>
              <a:t>EM</a:t>
            </a:r>
            <a:r>
              <a:rPr lang="zh-CN" altLang="en-US" b="1" dirty="0">
                <a:sym typeface="+mn-ea"/>
              </a:rPr>
              <a:t>）算法训练主题</a:t>
            </a:r>
            <a:r>
              <a:rPr lang="zh-CN" altLang="en-US" dirty="0">
                <a:sym typeface="+mn-ea"/>
              </a:rPr>
              <a:t>，具备了统计基础，多义词和同义词在</a:t>
            </a:r>
            <a:r>
              <a:rPr lang="en-US" altLang="zh-CN" dirty="0">
                <a:sym typeface="+mn-ea"/>
              </a:rPr>
              <a:t>PLSA</a:t>
            </a:r>
            <a:r>
              <a:rPr lang="zh-CN" altLang="en-US" dirty="0">
                <a:sym typeface="+mn-ea"/>
              </a:rPr>
              <a:t>中分别被训练到不同的主题和相同的主题下。</a:t>
            </a:r>
            <a:endParaRPr lang="zh-CN" altLang="en-US"/>
          </a:p>
        </p:txBody>
      </p:sp>
      <p:pic>
        <p:nvPicPr>
          <p:cNvPr id="10" name="图片 9"/>
          <p:cNvPicPr>
            <a:picLocks noChangeAspect="1"/>
          </p:cNvPicPr>
          <p:nvPr/>
        </p:nvPicPr>
        <p:blipFill>
          <a:blip r:embed="rId5"/>
          <a:stretch>
            <a:fillRect/>
          </a:stretch>
        </p:blipFill>
        <p:spPr>
          <a:xfrm>
            <a:off x="7462520" y="4031615"/>
            <a:ext cx="2807970" cy="946150"/>
          </a:xfrm>
          <a:prstGeom prst="rect">
            <a:avLst/>
          </a:prstGeom>
        </p:spPr>
      </p:pic>
      <p:sp>
        <p:nvSpPr>
          <p:cNvPr id="11" name="文本框 10"/>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3.1</a:t>
            </a:r>
            <a:endParaRPr lang="zh-CN" altLang="en-US" sz="3600" b="1" dirty="0">
              <a:solidFill>
                <a:schemeClr val="bg1"/>
              </a:solidFill>
            </a:endParaRPr>
          </a:p>
        </p:txBody>
      </p:sp>
    </p:spTree>
  </p:cSld>
  <p:clrMapOvr>
    <a:masterClrMapping/>
  </p:clrMapOvr>
  <p:transition spd="med" advTm="4">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5"/>
            <a:ext cx="8643848" cy="478155"/>
          </a:xfrm>
        </p:spPr>
        <p:txBody>
          <a:bodyPr/>
          <a:lstStyle/>
          <a:p>
            <a:r>
              <a:rPr lang="zh-CN" altLang="en-US" dirty="0">
                <a:solidFill>
                  <a:schemeClr val="accent1"/>
                </a:solidFill>
              </a:rPr>
              <a:t>词袋模型 </a:t>
            </a:r>
            <a:r>
              <a:rPr lang="en-US" altLang="zh-CN" dirty="0"/>
              <a:t>– </a:t>
            </a:r>
            <a:r>
              <a:rPr lang="en-US" altLang="zh-CN" dirty="0">
                <a:solidFill>
                  <a:srgbClr val="A13F0B"/>
                </a:solidFill>
              </a:rPr>
              <a:t>LDA</a:t>
            </a:r>
            <a:endParaRPr lang="zh-CN" altLang="en-US" dirty="0"/>
          </a:p>
        </p:txBody>
      </p:sp>
      <p:grpSp>
        <p:nvGrpSpPr>
          <p:cNvPr id="6" name="组合 5"/>
          <p:cNvGrpSpPr/>
          <p:nvPr/>
        </p:nvGrpSpPr>
        <p:grpSpPr>
          <a:xfrm>
            <a:off x="1021715" y="1003300"/>
            <a:ext cx="4491990" cy="5059045"/>
            <a:chOff x="1609" y="1580"/>
            <a:chExt cx="7350" cy="8189"/>
          </a:xfrm>
        </p:grpSpPr>
        <p:pic>
          <p:nvPicPr>
            <p:cNvPr id="3" name="图片 2"/>
            <p:cNvPicPr>
              <a:picLocks noChangeAspect="1"/>
            </p:cNvPicPr>
            <p:nvPr/>
          </p:nvPicPr>
          <p:blipFill>
            <a:blip r:embed="rId3"/>
            <a:stretch>
              <a:fillRect/>
            </a:stretch>
          </p:blipFill>
          <p:spPr>
            <a:xfrm>
              <a:off x="1609" y="1580"/>
              <a:ext cx="7350" cy="5220"/>
            </a:xfrm>
            <a:prstGeom prst="rect">
              <a:avLst/>
            </a:prstGeom>
          </p:spPr>
        </p:pic>
        <p:pic>
          <p:nvPicPr>
            <p:cNvPr id="4" name="图片 3"/>
            <p:cNvPicPr>
              <a:picLocks noChangeAspect="1"/>
            </p:cNvPicPr>
            <p:nvPr/>
          </p:nvPicPr>
          <p:blipFill>
            <a:blip r:embed="rId4"/>
            <a:stretch>
              <a:fillRect/>
            </a:stretch>
          </p:blipFill>
          <p:spPr>
            <a:xfrm>
              <a:off x="1609" y="6995"/>
              <a:ext cx="6867" cy="2775"/>
            </a:xfrm>
            <a:prstGeom prst="rect">
              <a:avLst/>
            </a:prstGeom>
          </p:spPr>
        </p:pic>
      </p:grpSp>
      <p:sp>
        <p:nvSpPr>
          <p:cNvPr id="5" name="文本框 4"/>
          <p:cNvSpPr txBox="1"/>
          <p:nvPr/>
        </p:nvSpPr>
        <p:spPr>
          <a:xfrm>
            <a:off x="6224905" y="1758950"/>
            <a:ext cx="4866640" cy="2168525"/>
          </a:xfrm>
          <a:prstGeom prst="rect">
            <a:avLst/>
          </a:prstGeom>
          <a:noFill/>
        </p:spPr>
        <p:txBody>
          <a:bodyPr wrap="square" rtlCol="0" anchor="t">
            <a:spAutoFit/>
          </a:bodyPr>
          <a:lstStyle/>
          <a:p>
            <a:pPr algn="just" fontAlgn="auto">
              <a:lnSpc>
                <a:spcPct val="150000"/>
              </a:lnSpc>
            </a:pPr>
            <a:r>
              <a:rPr lang="en-US" altLang="zh-CN" b="1" dirty="0">
                <a:sym typeface="+mn-ea"/>
              </a:rPr>
              <a:t>LDA</a:t>
            </a:r>
            <a:r>
              <a:rPr lang="zh-CN" altLang="en-US" dirty="0">
                <a:sym typeface="+mn-ea"/>
              </a:rPr>
              <a:t>：对文本进行主题建模，并在主题对应的词语分布中遍历抽取文本中的词语，得到文本的主题分布，通过此分布计算文本相似度。</a:t>
            </a:r>
            <a:r>
              <a:rPr lang="en-US" altLang="zh-CN" dirty="0">
                <a:sym typeface="+mn-ea"/>
              </a:rPr>
              <a:t>LDA</a:t>
            </a:r>
            <a:r>
              <a:rPr lang="zh-CN" altLang="en-US" dirty="0">
                <a:sym typeface="+mn-ea"/>
              </a:rPr>
              <a:t>的文档到主题服从</a:t>
            </a:r>
            <a:r>
              <a:rPr lang="en-US" altLang="zh-CN" dirty="0">
                <a:sym typeface="+mn-ea"/>
              </a:rPr>
              <a:t>Dirichlet</a:t>
            </a:r>
            <a:r>
              <a:rPr lang="zh-CN" altLang="en-US" dirty="0">
                <a:sym typeface="+mn-ea"/>
              </a:rPr>
              <a:t>分布</a:t>
            </a:r>
            <a:r>
              <a:rPr lang="en-US" altLang="zh-CN" dirty="0">
                <a:sym typeface="+mn-ea"/>
              </a:rPr>
              <a:t>, </a:t>
            </a:r>
            <a:r>
              <a:rPr lang="zh-CN" altLang="en-US" dirty="0">
                <a:sym typeface="+mn-ea"/>
              </a:rPr>
              <a:t>主题到词服从多项式分布</a:t>
            </a:r>
            <a:r>
              <a:rPr lang="en-US" altLang="zh-CN" dirty="0">
                <a:sym typeface="+mn-ea"/>
              </a:rPr>
              <a:t>,</a:t>
            </a:r>
            <a:r>
              <a:rPr lang="zh-CN" altLang="en-US" dirty="0">
                <a:sym typeface="+mn-ea"/>
              </a:rPr>
              <a:t>。</a:t>
            </a:r>
            <a:endParaRPr lang="zh-CN" altLang="en-US"/>
          </a:p>
        </p:txBody>
      </p:sp>
      <p:sp>
        <p:nvSpPr>
          <p:cNvPr id="7" name="文本框 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3.1</a:t>
            </a:r>
            <a:endParaRPr lang="zh-CN" altLang="en-US" sz="3600" b="1" dirty="0">
              <a:solidFill>
                <a:schemeClr val="bg1"/>
              </a:solidFill>
            </a:endParaRPr>
          </a:p>
        </p:txBody>
      </p:sp>
    </p:spTree>
  </p:cSld>
  <p:clrMapOvr>
    <a:masterClrMapping/>
  </p:clrMapOvr>
  <p:transition spd="med" advTm="3">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5"/>
            <a:ext cx="8643848" cy="478155"/>
          </a:xfrm>
        </p:spPr>
        <p:txBody>
          <a:bodyPr/>
          <a:lstStyle/>
          <a:p>
            <a:r>
              <a:rPr dirty="0">
                <a:solidFill>
                  <a:srgbClr val="006C39"/>
                </a:solidFill>
                <a:sym typeface="+mn-ea"/>
              </a:rPr>
              <a:t>词袋模型 </a:t>
            </a:r>
            <a:r>
              <a:rPr lang="en-US" altLang="zh-CN" dirty="0"/>
              <a:t>– </a:t>
            </a:r>
            <a:r>
              <a:rPr dirty="0">
                <a:solidFill>
                  <a:srgbClr val="A13F0B"/>
                </a:solidFill>
                <a:sym typeface="+mn-ea"/>
              </a:rPr>
              <a:t>总结</a:t>
            </a:r>
          </a:p>
        </p:txBody>
      </p:sp>
      <p:sp>
        <p:nvSpPr>
          <p:cNvPr id="3" name="文本框 2"/>
          <p:cNvSpPr txBox="1"/>
          <p:nvPr/>
        </p:nvSpPr>
        <p:spPr>
          <a:xfrm>
            <a:off x="3874770" y="1209675"/>
            <a:ext cx="7580630" cy="3830955"/>
          </a:xfrm>
          <a:prstGeom prst="rect">
            <a:avLst/>
          </a:prstGeom>
          <a:noFill/>
        </p:spPr>
        <p:txBody>
          <a:bodyPr wrap="square" rtlCol="0" anchor="t">
            <a:spAutoFit/>
          </a:bodyPr>
          <a:lstStyle/>
          <a:p>
            <a:pPr fontAlgn="auto">
              <a:lnSpc>
                <a:spcPct val="150000"/>
              </a:lnSpc>
            </a:pPr>
            <a:r>
              <a:rPr lang="zh-CN" altLang="en-US" b="1"/>
              <a:t>词袋（Bag-of-words）模型</a:t>
            </a:r>
            <a:r>
              <a:rPr lang="zh-CN" altLang="en-US"/>
              <a:t>非常易于理解和实施，并为定制特定的文本数据提供了很大的灵活性。</a:t>
            </a:r>
          </a:p>
          <a:p>
            <a:pPr fontAlgn="auto">
              <a:lnSpc>
                <a:spcPct val="150000"/>
              </a:lnSpc>
            </a:pPr>
            <a:r>
              <a:rPr lang="zh-CN" altLang="en-US"/>
              <a:t>它在语言建模和文档分类等预测问题上取得了很大的成功。</a:t>
            </a:r>
          </a:p>
          <a:p>
            <a:pPr fontAlgn="auto">
              <a:lnSpc>
                <a:spcPct val="150000"/>
              </a:lnSpc>
            </a:pPr>
            <a:endParaRPr lang="zh-CN" altLang="en-US"/>
          </a:p>
          <a:p>
            <a:pPr fontAlgn="auto">
              <a:lnSpc>
                <a:spcPct val="150000"/>
              </a:lnSpc>
            </a:pPr>
            <a:r>
              <a:rPr lang="zh-CN" altLang="en-US"/>
              <a:t>然而，它有一些缺点，比如：</a:t>
            </a:r>
          </a:p>
          <a:p>
            <a:pPr fontAlgn="auto">
              <a:lnSpc>
                <a:spcPct val="150000"/>
              </a:lnSpc>
            </a:pPr>
            <a:r>
              <a:rPr lang="zh-CN" altLang="en-US">
                <a:solidFill>
                  <a:srgbClr val="A13F0B"/>
                </a:solidFill>
              </a:rPr>
              <a:t>词汇</a:t>
            </a:r>
            <a:r>
              <a:rPr lang="zh-CN" altLang="en-US"/>
              <a:t>：词汇需要仔细的设计。</a:t>
            </a:r>
          </a:p>
          <a:p>
            <a:pPr fontAlgn="auto">
              <a:lnSpc>
                <a:spcPct val="150000"/>
              </a:lnSpc>
            </a:pPr>
            <a:r>
              <a:rPr lang="zh-CN" altLang="en-US">
                <a:solidFill>
                  <a:srgbClr val="A13F0B"/>
                </a:solidFill>
              </a:rPr>
              <a:t>稀疏性</a:t>
            </a:r>
            <a:r>
              <a:rPr lang="zh-CN" altLang="en-US"/>
              <a:t>：模型在如此庞大的代表空间中只利用这么少的信息</a:t>
            </a:r>
          </a:p>
          <a:p>
            <a:pPr fontAlgn="auto">
              <a:lnSpc>
                <a:spcPct val="150000"/>
              </a:lnSpc>
            </a:pPr>
            <a:r>
              <a:rPr lang="zh-CN" altLang="en-US">
                <a:solidFill>
                  <a:srgbClr val="A13F0B"/>
                </a:solidFill>
              </a:rPr>
              <a:t>含义</a:t>
            </a:r>
            <a:r>
              <a:rPr lang="zh-CN" altLang="en-US"/>
              <a:t>：丢弃词序忽略了上下文，进而又影响在文档中的词语的意义（语义）。</a:t>
            </a:r>
          </a:p>
        </p:txBody>
      </p:sp>
      <p:pic>
        <p:nvPicPr>
          <p:cNvPr id="4" name="图片 3" descr="0acb9279d17a1631bcfb154583cca443"/>
          <p:cNvPicPr>
            <a:picLocks noChangeAspect="1"/>
          </p:cNvPicPr>
          <p:nvPr/>
        </p:nvPicPr>
        <p:blipFill>
          <a:blip r:embed="rId3"/>
          <a:srcRect l="37115" t="14009" r="27272" b="4670"/>
          <a:stretch>
            <a:fillRect/>
          </a:stretch>
        </p:blipFill>
        <p:spPr>
          <a:xfrm>
            <a:off x="652145" y="1626870"/>
            <a:ext cx="2333625" cy="2997200"/>
          </a:xfrm>
          <a:prstGeom prst="rect">
            <a:avLst/>
          </a:prstGeom>
        </p:spPr>
      </p:pic>
      <p:sp>
        <p:nvSpPr>
          <p:cNvPr id="5" name="文本框 4"/>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3.1</a:t>
            </a:r>
            <a:endParaRPr lang="zh-CN" altLang="en-US" sz="3600" b="1" dirty="0">
              <a:solidFill>
                <a:schemeClr val="bg1"/>
              </a:solidFill>
            </a:endParaRPr>
          </a:p>
        </p:txBody>
      </p:sp>
    </p:spTree>
  </p:cSld>
  <p:clrMapOvr>
    <a:masterClrMapping/>
  </p:clrMapOvr>
  <p:transition spd="med" advTm="17">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62994" y="3780000"/>
            <a:ext cx="4971258" cy="1107996"/>
            <a:chOff x="3662994" y="4151484"/>
            <a:chExt cx="4971258" cy="1107996"/>
          </a:xfrm>
        </p:grpSpPr>
        <p:sp>
          <p:nvSpPr>
            <p:cNvPr id="4" name="椭圆 3"/>
            <p:cNvSpPr/>
            <p:nvPr/>
          </p:nvSpPr>
          <p:spPr>
            <a:xfrm>
              <a:off x="3662994" y="4283908"/>
              <a:ext cx="782043" cy="7820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1</a:t>
              </a:r>
              <a:endParaRPr kumimoji="0" lang="zh-CN" altLang="en-US" sz="4400" b="0"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8" name="文本框 7"/>
            <p:cNvSpPr txBox="1"/>
            <p:nvPr/>
          </p:nvSpPr>
          <p:spPr>
            <a:xfrm>
              <a:off x="4445037" y="4151484"/>
              <a:ext cx="4189215" cy="1107996"/>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3600" b="1" spc="300" dirty="0">
                  <a:solidFill>
                    <a:prstClr val="black"/>
                  </a:solidFill>
                  <a:latin typeface="微软雅黑" panose="020B0503020204020204" charset="-122"/>
                  <a:ea typeface="微软雅黑" panose="020B0503020204020204" charset="-122"/>
                </a:rPr>
                <a:t>文本相似度定义</a:t>
              </a:r>
              <a:endParaRPr lang="en-US" altLang="zh-CN" sz="3600" b="1" spc="300" dirty="0">
                <a:solidFill>
                  <a:prstClr val="black"/>
                </a:solidFill>
                <a:latin typeface="微软雅黑" panose="020B0503020204020204" charset="-122"/>
                <a:ea typeface="微软雅黑" panose="020B0503020204020204" charset="-122"/>
              </a:endParaRPr>
            </a:p>
            <a:p>
              <a:pPr marL="0" marR="0" lvl="0" indent="0" algn="ctr" defTabSz="914400" rtl="0" eaLnBrk="0" fontAlgn="base" latinLnBrk="0" hangingPunct="0">
                <a:lnSpc>
                  <a:spcPct val="100000"/>
                </a:lnSpc>
                <a:spcBef>
                  <a:spcPct val="0"/>
                </a:spcBef>
                <a:spcAft>
                  <a:spcPct val="0"/>
                </a:spcAft>
                <a:buClrTx/>
                <a:buSzTx/>
                <a:buFontTx/>
                <a:buNone/>
                <a:defRPr/>
              </a:pPr>
              <a:r>
                <a:rPr lang="zh-CN" altLang="en-US" sz="3600" b="1" spc="300" dirty="0">
                  <a:solidFill>
                    <a:prstClr val="black"/>
                  </a:solidFill>
                  <a:latin typeface="微软雅黑" panose="020B0503020204020204" charset="-122"/>
                  <a:ea typeface="微软雅黑" panose="020B0503020204020204" charset="-122"/>
                </a:rPr>
                <a:t>及其相关概念辨析</a:t>
              </a:r>
              <a:endParaRPr kumimoji="0" lang="zh-CN" altLang="en-US" sz="3600" b="1" i="0" u="none" strike="noStrike" kern="1200" cap="none" spc="300" normalizeH="0" baseline="0" noProof="0" dirty="0">
                <a:ln>
                  <a:noFill/>
                </a:ln>
                <a:solidFill>
                  <a:srgbClr val="A2A2A2"/>
                </a:solidFill>
                <a:effectLst/>
                <a:uLnTx/>
                <a:uFillTx/>
                <a:latin typeface="Century Gothic" panose="020B0502020202020204" pitchFamily="34" charset="0"/>
                <a:ea typeface="微软雅黑" panose="020B0503020204020204" charset="-122"/>
                <a:cs typeface="+mn-cs"/>
              </a:endParaRPr>
            </a:p>
          </p:txBody>
        </p:sp>
      </p:grpSp>
      <p:sp>
        <p:nvSpPr>
          <p:cNvPr id="7" name="文本占位符 4"/>
          <p:cNvSpPr txBox="1"/>
          <p:nvPr/>
        </p:nvSpPr>
        <p:spPr>
          <a:xfrm>
            <a:off x="4127355" y="5391904"/>
            <a:ext cx="4413330" cy="6633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sz="2000" b="1" dirty="0"/>
              <a:t>汇报人：龙水彬  </a:t>
            </a:r>
            <a:r>
              <a:rPr lang="en-US" altLang="zh-CN" sz="2000" b="1" dirty="0"/>
              <a:t>3220200929</a:t>
            </a:r>
            <a:endParaRPr lang="zh-CN" altLang="en-US" sz="2000" b="1" dirty="0"/>
          </a:p>
        </p:txBody>
      </p:sp>
    </p:spTree>
  </p:cSld>
  <p:clrMapOvr>
    <a:masterClrMapping/>
  </p:clrMapOvr>
  <p:transition spd="med" advTm="3509">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基于语料库 </a:t>
            </a:r>
            <a:r>
              <a:rPr lang="en-US" altLang="zh-CN" dirty="0"/>
              <a:t>– </a:t>
            </a:r>
            <a:r>
              <a:rPr lang="zh-CN" altLang="en-US" dirty="0">
                <a:solidFill>
                  <a:srgbClr val="A13F0B"/>
                </a:solidFill>
              </a:rPr>
              <a:t>词嵌入</a:t>
            </a:r>
          </a:p>
        </p:txBody>
      </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2" name="文本框 1"/>
          <p:cNvSpPr txBox="1"/>
          <p:nvPr/>
        </p:nvSpPr>
        <p:spPr>
          <a:xfrm>
            <a:off x="1327150" y="3384770"/>
            <a:ext cx="2778838" cy="461665"/>
          </a:xfrm>
          <a:prstGeom prst="rect">
            <a:avLst/>
          </a:prstGeom>
          <a:noFill/>
        </p:spPr>
        <p:txBody>
          <a:bodyPr wrap="none" rtlCol="0">
            <a:spAutoFit/>
          </a:bodyPr>
          <a:lstStyle/>
          <a:p>
            <a:r>
              <a:rPr lang="en-US" altLang="zh-CN" sz="2400" dirty="0"/>
              <a:t>Word Embedding</a:t>
            </a:r>
            <a:endParaRPr lang="zh-CN" altLang="en-US" sz="2400" dirty="0"/>
          </a:p>
        </p:txBody>
      </p:sp>
      <p:sp>
        <p:nvSpPr>
          <p:cNvPr id="11" name="右大括号 10"/>
          <p:cNvSpPr/>
          <p:nvPr/>
        </p:nvSpPr>
        <p:spPr>
          <a:xfrm rot="10800000">
            <a:off x="4105988" y="2617400"/>
            <a:ext cx="369332" cy="1996403"/>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3" name="文本框 2"/>
          <p:cNvSpPr txBox="1"/>
          <p:nvPr/>
        </p:nvSpPr>
        <p:spPr>
          <a:xfrm>
            <a:off x="4475320" y="2617400"/>
            <a:ext cx="1296060" cy="369332"/>
          </a:xfrm>
          <a:prstGeom prst="rect">
            <a:avLst/>
          </a:prstGeom>
          <a:noFill/>
        </p:spPr>
        <p:txBody>
          <a:bodyPr wrap="none" rtlCol="0">
            <a:spAutoFit/>
          </a:bodyPr>
          <a:lstStyle/>
          <a:p>
            <a:r>
              <a:rPr lang="en-US" altLang="zh-CN" dirty="0"/>
              <a:t>Word2vec</a:t>
            </a:r>
            <a:endParaRPr lang="zh-CN" altLang="en-US" dirty="0"/>
          </a:p>
        </p:txBody>
      </p:sp>
      <p:sp>
        <p:nvSpPr>
          <p:cNvPr id="12" name="文本框 11"/>
          <p:cNvSpPr txBox="1"/>
          <p:nvPr/>
        </p:nvSpPr>
        <p:spPr>
          <a:xfrm>
            <a:off x="4475320" y="3436142"/>
            <a:ext cx="816377" cy="369332"/>
          </a:xfrm>
          <a:prstGeom prst="rect">
            <a:avLst/>
          </a:prstGeom>
          <a:noFill/>
        </p:spPr>
        <p:txBody>
          <a:bodyPr wrap="none" rtlCol="0">
            <a:spAutoFit/>
          </a:bodyPr>
          <a:lstStyle/>
          <a:p>
            <a:r>
              <a:rPr lang="en-US" altLang="zh-CN" dirty="0"/>
              <a:t>Glove</a:t>
            </a:r>
            <a:endParaRPr lang="zh-CN" altLang="en-US" dirty="0"/>
          </a:p>
        </p:txBody>
      </p:sp>
      <p:sp>
        <p:nvSpPr>
          <p:cNvPr id="13" name="文本框 12"/>
          <p:cNvSpPr txBox="1"/>
          <p:nvPr/>
        </p:nvSpPr>
        <p:spPr>
          <a:xfrm>
            <a:off x="4603624" y="4244471"/>
            <a:ext cx="559769" cy="369332"/>
          </a:xfrm>
          <a:prstGeom prst="rect">
            <a:avLst/>
          </a:prstGeom>
          <a:noFill/>
        </p:spPr>
        <p:txBody>
          <a:bodyPr wrap="none" rtlCol="0">
            <a:spAutoFit/>
          </a:bodyPr>
          <a:lstStyle/>
          <a:p>
            <a:r>
              <a:rPr lang="en-US" altLang="zh-CN" dirty="0"/>
              <a:t>……</a:t>
            </a:r>
            <a:endParaRPr lang="zh-CN" altLang="en-US" dirty="0"/>
          </a:p>
        </p:txBody>
      </p:sp>
      <p:sp>
        <p:nvSpPr>
          <p:cNvPr id="25" name="十字形 24"/>
          <p:cNvSpPr/>
          <p:nvPr/>
        </p:nvSpPr>
        <p:spPr>
          <a:xfrm>
            <a:off x="5929745" y="3436142"/>
            <a:ext cx="332509" cy="321020"/>
          </a:xfrm>
          <a:prstGeom prst="plus">
            <a:avLst>
              <a:gd name="adj" fmla="val 425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文本框 25"/>
          <p:cNvSpPr txBox="1"/>
          <p:nvPr/>
        </p:nvSpPr>
        <p:spPr>
          <a:xfrm>
            <a:off x="6420622" y="3384770"/>
            <a:ext cx="1723549" cy="461665"/>
          </a:xfrm>
          <a:prstGeom prst="rect">
            <a:avLst/>
          </a:prstGeom>
          <a:noFill/>
        </p:spPr>
        <p:txBody>
          <a:bodyPr wrap="none" rtlCol="0">
            <a:spAutoFit/>
          </a:bodyPr>
          <a:lstStyle/>
          <a:p>
            <a:r>
              <a:rPr lang="zh-CN" altLang="en-US" sz="2400" dirty="0"/>
              <a:t>相似度计算</a:t>
            </a:r>
          </a:p>
        </p:txBody>
      </p:sp>
      <p:sp>
        <p:nvSpPr>
          <p:cNvPr id="27" name="右大括号 26"/>
          <p:cNvSpPr/>
          <p:nvPr/>
        </p:nvSpPr>
        <p:spPr>
          <a:xfrm rot="10800000">
            <a:off x="8144171" y="3032674"/>
            <a:ext cx="369332" cy="1165853"/>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31" name="文本框 30"/>
          <p:cNvSpPr txBox="1"/>
          <p:nvPr/>
        </p:nvSpPr>
        <p:spPr>
          <a:xfrm>
            <a:off x="8513503" y="2848008"/>
            <a:ext cx="877163" cy="369332"/>
          </a:xfrm>
          <a:prstGeom prst="rect">
            <a:avLst/>
          </a:prstGeom>
          <a:noFill/>
        </p:spPr>
        <p:txBody>
          <a:bodyPr wrap="none" rtlCol="0">
            <a:spAutoFit/>
          </a:bodyPr>
          <a:lstStyle/>
          <a:p>
            <a:r>
              <a:rPr lang="zh-CN" altLang="en-US" dirty="0"/>
              <a:t>无监督</a:t>
            </a:r>
          </a:p>
        </p:txBody>
      </p:sp>
      <p:sp>
        <p:nvSpPr>
          <p:cNvPr id="32" name="文本框 31"/>
          <p:cNvSpPr txBox="1"/>
          <p:nvPr/>
        </p:nvSpPr>
        <p:spPr>
          <a:xfrm>
            <a:off x="8513502" y="4002869"/>
            <a:ext cx="646331" cy="369332"/>
          </a:xfrm>
          <a:prstGeom prst="rect">
            <a:avLst/>
          </a:prstGeom>
          <a:noFill/>
        </p:spPr>
        <p:txBody>
          <a:bodyPr wrap="none" rtlCol="0">
            <a:spAutoFit/>
          </a:bodyPr>
          <a:lstStyle/>
          <a:p>
            <a:r>
              <a:rPr lang="zh-CN" altLang="en-US" dirty="0"/>
              <a:t>监督</a:t>
            </a:r>
          </a:p>
        </p:txBody>
      </p:sp>
      <p:sp>
        <p:nvSpPr>
          <p:cNvPr id="14" name="文本框 13"/>
          <p:cNvSpPr txBox="1"/>
          <p:nvPr/>
        </p:nvSpPr>
        <p:spPr>
          <a:xfrm>
            <a:off x="627432" y="1344768"/>
            <a:ext cx="10637598" cy="525657"/>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400" dirty="0"/>
              <a:t>基于词嵌入的相似度检测</a:t>
            </a:r>
            <a:endParaRPr lang="en-US" altLang="zh-CN" sz="2400" dirty="0"/>
          </a:p>
        </p:txBody>
      </p:sp>
    </p:spTree>
  </p:cSld>
  <p:clrMapOvr>
    <a:masterClrMapping/>
  </p:clrMapOvr>
  <p:transition spd="med" advTm="4">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词嵌入 </a:t>
            </a:r>
            <a:r>
              <a:rPr lang="en-US" altLang="zh-CN" dirty="0"/>
              <a:t>– </a:t>
            </a:r>
            <a:r>
              <a:rPr lang="zh-CN" altLang="en-US" dirty="0">
                <a:solidFill>
                  <a:srgbClr val="A13F0B"/>
                </a:solidFill>
              </a:rPr>
              <a:t>无监督方法</a:t>
            </a:r>
          </a:p>
        </p:txBody>
      </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14" name="文本框 13"/>
          <p:cNvSpPr txBox="1"/>
          <p:nvPr/>
        </p:nvSpPr>
        <p:spPr>
          <a:xfrm>
            <a:off x="609675" y="1187645"/>
            <a:ext cx="10637598" cy="525657"/>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400" dirty="0">
                <a:latin typeface="+mn-ea"/>
              </a:rPr>
              <a:t>无监督</a:t>
            </a:r>
            <a:r>
              <a:rPr lang="zh-CN" altLang="en-US" sz="2200" dirty="0">
                <a:latin typeface="+mn-ea"/>
              </a:rPr>
              <a:t>方法</a:t>
            </a:r>
            <a:endParaRPr lang="en-US" altLang="zh-CN" sz="2200" dirty="0">
              <a:latin typeface="+mn-ea"/>
            </a:endParaRPr>
          </a:p>
        </p:txBody>
      </p:sp>
      <p:sp>
        <p:nvSpPr>
          <p:cNvPr id="5" name="右大括号 4"/>
          <p:cNvSpPr/>
          <p:nvPr/>
        </p:nvSpPr>
        <p:spPr>
          <a:xfrm rot="10800000">
            <a:off x="1081469" y="2680563"/>
            <a:ext cx="369332" cy="1978144"/>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200" dirty="0"/>
          </a:p>
        </p:txBody>
      </p:sp>
      <p:sp>
        <p:nvSpPr>
          <p:cNvPr id="7" name="文本框 6"/>
          <p:cNvSpPr txBox="1"/>
          <p:nvPr/>
        </p:nvSpPr>
        <p:spPr>
          <a:xfrm>
            <a:off x="1450801" y="4443263"/>
            <a:ext cx="2128100" cy="430887"/>
          </a:xfrm>
          <a:prstGeom prst="rect">
            <a:avLst/>
          </a:prstGeom>
          <a:noFill/>
        </p:spPr>
        <p:txBody>
          <a:bodyPr wrap="square">
            <a:spAutoFit/>
          </a:bodyPr>
          <a:lstStyle/>
          <a:p>
            <a:r>
              <a:rPr lang="zh-CN" altLang="en-US" sz="2200" dirty="0">
                <a:latin typeface="+mn-ea"/>
              </a:rPr>
              <a:t>构建文本向量</a:t>
            </a:r>
            <a:endParaRPr lang="zh-CN" altLang="en-US" sz="2200" dirty="0"/>
          </a:p>
        </p:txBody>
      </p:sp>
      <p:sp>
        <p:nvSpPr>
          <p:cNvPr id="11" name="文本框 10"/>
          <p:cNvSpPr txBox="1"/>
          <p:nvPr/>
        </p:nvSpPr>
        <p:spPr>
          <a:xfrm>
            <a:off x="5957935" y="4454817"/>
            <a:ext cx="3048785" cy="430887"/>
          </a:xfrm>
          <a:prstGeom prst="rect">
            <a:avLst/>
          </a:prstGeom>
          <a:noFill/>
        </p:spPr>
        <p:txBody>
          <a:bodyPr wrap="square">
            <a:spAutoFit/>
          </a:bodyPr>
          <a:lstStyle/>
          <a:p>
            <a:r>
              <a:rPr lang="zh-CN" altLang="en-US" sz="2200" dirty="0"/>
              <a:t>计算文本向量相似度</a:t>
            </a:r>
          </a:p>
        </p:txBody>
      </p:sp>
      <p:sp>
        <p:nvSpPr>
          <p:cNvPr id="15" name="右大括号 14"/>
          <p:cNvSpPr/>
          <p:nvPr/>
        </p:nvSpPr>
        <p:spPr>
          <a:xfrm rot="10800000">
            <a:off x="3339729" y="3644614"/>
            <a:ext cx="369332" cy="2066133"/>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200" dirty="0"/>
          </a:p>
        </p:txBody>
      </p:sp>
      <p:sp>
        <p:nvSpPr>
          <p:cNvPr id="8" name="文本框 7"/>
          <p:cNvSpPr txBox="1"/>
          <p:nvPr/>
        </p:nvSpPr>
        <p:spPr>
          <a:xfrm>
            <a:off x="3675277" y="3530147"/>
            <a:ext cx="1313180" cy="430887"/>
          </a:xfrm>
          <a:prstGeom prst="rect">
            <a:avLst/>
          </a:prstGeom>
          <a:noFill/>
        </p:spPr>
        <p:txBody>
          <a:bodyPr wrap="none" rtlCol="0">
            <a:spAutoFit/>
          </a:bodyPr>
          <a:lstStyle/>
          <a:p>
            <a:r>
              <a:rPr lang="zh-CN" altLang="en-US" sz="2200" dirty="0"/>
              <a:t>加和平均</a:t>
            </a:r>
          </a:p>
        </p:txBody>
      </p:sp>
      <p:sp>
        <p:nvSpPr>
          <p:cNvPr id="16" name="文本框 15"/>
          <p:cNvSpPr txBox="1"/>
          <p:nvPr/>
        </p:nvSpPr>
        <p:spPr>
          <a:xfrm>
            <a:off x="3688501" y="4159237"/>
            <a:ext cx="849207" cy="430887"/>
          </a:xfrm>
          <a:prstGeom prst="rect">
            <a:avLst/>
          </a:prstGeom>
          <a:noFill/>
        </p:spPr>
        <p:txBody>
          <a:bodyPr wrap="none" rtlCol="0">
            <a:spAutoFit/>
          </a:bodyPr>
          <a:lstStyle/>
          <a:p>
            <a:r>
              <a:rPr lang="en-US" altLang="zh-CN" sz="2200" dirty="0"/>
              <a:t>tf-idf</a:t>
            </a:r>
            <a:endParaRPr lang="zh-CN" altLang="en-US" sz="2200" dirty="0"/>
          </a:p>
        </p:txBody>
      </p:sp>
      <p:sp>
        <p:nvSpPr>
          <p:cNvPr id="17" name="文本框 16"/>
          <p:cNvSpPr txBox="1"/>
          <p:nvPr/>
        </p:nvSpPr>
        <p:spPr>
          <a:xfrm>
            <a:off x="3696097" y="4788327"/>
            <a:ext cx="487634" cy="430887"/>
          </a:xfrm>
          <a:prstGeom prst="rect">
            <a:avLst/>
          </a:prstGeom>
          <a:noFill/>
        </p:spPr>
        <p:txBody>
          <a:bodyPr wrap="none" rtlCol="0">
            <a:spAutoFit/>
          </a:bodyPr>
          <a:lstStyle/>
          <a:p>
            <a:r>
              <a:rPr lang="en-US" altLang="zh-CN" sz="2200" dirty="0" err="1">
                <a:solidFill>
                  <a:srgbClr val="FF0000"/>
                </a:solidFill>
              </a:rPr>
              <a:t>sif</a:t>
            </a:r>
            <a:endParaRPr lang="zh-CN" altLang="en-US" sz="2200" dirty="0">
              <a:solidFill>
                <a:srgbClr val="FF0000"/>
              </a:solidFill>
            </a:endParaRPr>
          </a:p>
        </p:txBody>
      </p:sp>
      <p:sp>
        <p:nvSpPr>
          <p:cNvPr id="18" name="文本框 17"/>
          <p:cNvSpPr txBox="1"/>
          <p:nvPr/>
        </p:nvSpPr>
        <p:spPr>
          <a:xfrm>
            <a:off x="3688742" y="5349060"/>
            <a:ext cx="643125" cy="430887"/>
          </a:xfrm>
          <a:prstGeom prst="rect">
            <a:avLst/>
          </a:prstGeom>
          <a:noFill/>
        </p:spPr>
        <p:txBody>
          <a:bodyPr wrap="none" rtlCol="0">
            <a:spAutoFit/>
          </a:bodyPr>
          <a:lstStyle/>
          <a:p>
            <a:r>
              <a:rPr lang="en-US" altLang="zh-CN" sz="2200" dirty="0"/>
              <a:t>……</a:t>
            </a:r>
            <a:endParaRPr lang="zh-CN" altLang="en-US" sz="2200" dirty="0"/>
          </a:p>
        </p:txBody>
      </p:sp>
      <p:sp>
        <p:nvSpPr>
          <p:cNvPr id="19" name="十字形 18"/>
          <p:cNvSpPr/>
          <p:nvPr/>
        </p:nvSpPr>
        <p:spPr>
          <a:xfrm>
            <a:off x="5265188" y="4498196"/>
            <a:ext cx="332509" cy="321020"/>
          </a:xfrm>
          <a:prstGeom prst="plus">
            <a:avLst>
              <a:gd name="adj" fmla="val 425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00"/>
          </a:p>
        </p:txBody>
      </p:sp>
      <p:sp>
        <p:nvSpPr>
          <p:cNvPr id="21" name="文本框 20"/>
          <p:cNvSpPr txBox="1"/>
          <p:nvPr/>
        </p:nvSpPr>
        <p:spPr>
          <a:xfrm>
            <a:off x="9079285" y="3532565"/>
            <a:ext cx="1595309" cy="430887"/>
          </a:xfrm>
          <a:prstGeom prst="rect">
            <a:avLst/>
          </a:prstGeom>
          <a:noFill/>
        </p:spPr>
        <p:txBody>
          <a:bodyPr wrap="none" rtlCol="0">
            <a:spAutoFit/>
          </a:bodyPr>
          <a:lstStyle/>
          <a:p>
            <a:r>
              <a:rPr lang="zh-CN" altLang="en-US" sz="2200" dirty="0"/>
              <a:t>余弦相似度</a:t>
            </a:r>
          </a:p>
        </p:txBody>
      </p:sp>
      <p:sp>
        <p:nvSpPr>
          <p:cNvPr id="22" name="文本框 21"/>
          <p:cNvSpPr txBox="1"/>
          <p:nvPr/>
        </p:nvSpPr>
        <p:spPr>
          <a:xfrm>
            <a:off x="9079400" y="4197029"/>
            <a:ext cx="1313180" cy="430887"/>
          </a:xfrm>
          <a:prstGeom prst="rect">
            <a:avLst/>
          </a:prstGeom>
          <a:noFill/>
        </p:spPr>
        <p:txBody>
          <a:bodyPr wrap="none" rtlCol="0">
            <a:spAutoFit/>
          </a:bodyPr>
          <a:lstStyle/>
          <a:p>
            <a:r>
              <a:rPr lang="zh-CN" altLang="en-US" sz="2200" dirty="0"/>
              <a:t>欧式距离</a:t>
            </a:r>
          </a:p>
        </p:txBody>
      </p:sp>
      <p:sp>
        <p:nvSpPr>
          <p:cNvPr id="23" name="文本框 22"/>
          <p:cNvSpPr txBox="1"/>
          <p:nvPr/>
        </p:nvSpPr>
        <p:spPr>
          <a:xfrm>
            <a:off x="9072229" y="4788327"/>
            <a:ext cx="1734834" cy="430887"/>
          </a:xfrm>
          <a:prstGeom prst="rect">
            <a:avLst/>
          </a:prstGeom>
          <a:noFill/>
        </p:spPr>
        <p:txBody>
          <a:bodyPr wrap="none" rtlCol="0">
            <a:spAutoFit/>
          </a:bodyPr>
          <a:lstStyle/>
          <a:p>
            <a:r>
              <a:rPr lang="en-US" altLang="zh-CN" sz="2200" dirty="0"/>
              <a:t>Jaccard</a:t>
            </a:r>
            <a:r>
              <a:rPr lang="zh-CN" altLang="en-US" sz="2200" dirty="0"/>
              <a:t>距离</a:t>
            </a:r>
          </a:p>
        </p:txBody>
      </p:sp>
      <p:sp>
        <p:nvSpPr>
          <p:cNvPr id="24" name="文本框 23"/>
          <p:cNvSpPr txBox="1"/>
          <p:nvPr/>
        </p:nvSpPr>
        <p:spPr>
          <a:xfrm>
            <a:off x="9092865" y="5336741"/>
            <a:ext cx="643125" cy="430887"/>
          </a:xfrm>
          <a:prstGeom prst="rect">
            <a:avLst/>
          </a:prstGeom>
          <a:noFill/>
        </p:spPr>
        <p:txBody>
          <a:bodyPr wrap="none" rtlCol="0">
            <a:spAutoFit/>
          </a:bodyPr>
          <a:lstStyle/>
          <a:p>
            <a:r>
              <a:rPr lang="en-US" altLang="zh-CN" sz="2200" dirty="0"/>
              <a:t>……</a:t>
            </a:r>
            <a:endParaRPr lang="zh-CN" altLang="en-US" sz="2200" dirty="0"/>
          </a:p>
        </p:txBody>
      </p:sp>
      <p:sp>
        <p:nvSpPr>
          <p:cNvPr id="31" name="右大括号 30"/>
          <p:cNvSpPr/>
          <p:nvPr/>
        </p:nvSpPr>
        <p:spPr>
          <a:xfrm rot="10800000">
            <a:off x="8710757" y="3676418"/>
            <a:ext cx="369332" cy="1994154"/>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200" dirty="0"/>
          </a:p>
        </p:txBody>
      </p:sp>
      <p:sp>
        <p:nvSpPr>
          <p:cNvPr id="32" name="文本框 31"/>
          <p:cNvSpPr txBox="1"/>
          <p:nvPr/>
        </p:nvSpPr>
        <p:spPr>
          <a:xfrm>
            <a:off x="1450801" y="2457428"/>
            <a:ext cx="4756625" cy="430887"/>
          </a:xfrm>
          <a:prstGeom prst="rect">
            <a:avLst/>
          </a:prstGeom>
          <a:noFill/>
        </p:spPr>
        <p:txBody>
          <a:bodyPr wrap="square">
            <a:spAutoFit/>
          </a:bodyPr>
          <a:lstStyle/>
          <a:p>
            <a:r>
              <a:rPr lang="zh-CN" altLang="en-US" sz="2200" dirty="0">
                <a:latin typeface="+mn-ea"/>
              </a:rPr>
              <a:t>直接使用文本中各单词的词嵌入</a:t>
            </a:r>
            <a:endParaRPr lang="zh-CN" altLang="en-US" sz="2200" dirty="0"/>
          </a:p>
        </p:txBody>
      </p:sp>
      <p:sp>
        <p:nvSpPr>
          <p:cNvPr id="33" name="右大括号 32"/>
          <p:cNvSpPr/>
          <p:nvPr/>
        </p:nvSpPr>
        <p:spPr>
          <a:xfrm rot="10800000">
            <a:off x="5597697" y="1985600"/>
            <a:ext cx="327204" cy="1374542"/>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200" dirty="0"/>
          </a:p>
        </p:txBody>
      </p:sp>
      <p:sp>
        <p:nvSpPr>
          <p:cNvPr id="34" name="文本框 33"/>
          <p:cNvSpPr txBox="1"/>
          <p:nvPr/>
        </p:nvSpPr>
        <p:spPr>
          <a:xfrm>
            <a:off x="5924901" y="1872369"/>
            <a:ext cx="962123" cy="430887"/>
          </a:xfrm>
          <a:prstGeom prst="rect">
            <a:avLst/>
          </a:prstGeom>
          <a:noFill/>
        </p:spPr>
        <p:txBody>
          <a:bodyPr wrap="none" rtlCol="0">
            <a:spAutoFit/>
          </a:bodyPr>
          <a:lstStyle/>
          <a:p>
            <a:r>
              <a:rPr lang="en-US" altLang="zh-CN" sz="2200" dirty="0">
                <a:solidFill>
                  <a:srgbClr val="FF0000"/>
                </a:solidFill>
              </a:rPr>
              <a:t>WMD</a:t>
            </a:r>
            <a:endParaRPr lang="zh-CN" altLang="en-US" sz="2200" dirty="0">
              <a:solidFill>
                <a:srgbClr val="FF0000"/>
              </a:solidFill>
            </a:endParaRPr>
          </a:p>
        </p:txBody>
      </p:sp>
      <p:sp>
        <p:nvSpPr>
          <p:cNvPr id="35" name="文本框 34"/>
          <p:cNvSpPr txBox="1"/>
          <p:nvPr/>
        </p:nvSpPr>
        <p:spPr>
          <a:xfrm>
            <a:off x="5901149" y="2457428"/>
            <a:ext cx="2441694" cy="430887"/>
          </a:xfrm>
          <a:prstGeom prst="rect">
            <a:avLst/>
          </a:prstGeom>
          <a:noFill/>
        </p:spPr>
        <p:txBody>
          <a:bodyPr wrap="none" rtlCol="0">
            <a:spAutoFit/>
          </a:bodyPr>
          <a:lstStyle/>
          <a:p>
            <a:r>
              <a:rPr lang="zh-CN" altLang="en-US" sz="2200" dirty="0"/>
              <a:t>关键词相似度矩阵</a:t>
            </a:r>
          </a:p>
        </p:txBody>
      </p:sp>
      <p:sp>
        <p:nvSpPr>
          <p:cNvPr id="36" name="文本框 35"/>
          <p:cNvSpPr txBox="1"/>
          <p:nvPr/>
        </p:nvSpPr>
        <p:spPr>
          <a:xfrm>
            <a:off x="5923060" y="3042487"/>
            <a:ext cx="643125" cy="430887"/>
          </a:xfrm>
          <a:prstGeom prst="rect">
            <a:avLst/>
          </a:prstGeom>
          <a:noFill/>
        </p:spPr>
        <p:txBody>
          <a:bodyPr wrap="none" rtlCol="0">
            <a:spAutoFit/>
          </a:bodyPr>
          <a:lstStyle/>
          <a:p>
            <a:r>
              <a:rPr lang="en-US" altLang="zh-CN" sz="2200" dirty="0"/>
              <a:t>……</a:t>
            </a:r>
            <a:endParaRPr lang="zh-CN" altLang="en-US" sz="2200" dirty="0"/>
          </a:p>
        </p:txBody>
      </p:sp>
    </p:spTree>
  </p:cSld>
  <p:clrMapOvr>
    <a:masterClrMapping/>
  </p:clrMapOvr>
  <p:transition spd="med" advTm="17">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词嵌入 </a:t>
            </a:r>
            <a:r>
              <a:rPr lang="en-US" altLang="zh-CN" dirty="0"/>
              <a:t>– </a:t>
            </a:r>
            <a:r>
              <a:rPr lang="zh-CN" altLang="en-US" dirty="0">
                <a:solidFill>
                  <a:srgbClr val="A13F0B"/>
                </a:solidFill>
              </a:rPr>
              <a:t>无监督方法</a:t>
            </a:r>
          </a:p>
        </p:txBody>
      </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mc:AlternateContent xmlns:mc="http://schemas.openxmlformats.org/markup-compatibility/2006" xmlns:a14="http://schemas.microsoft.com/office/drawing/2010/main">
        <mc:Choice Requires="a14">
          <p:sp>
            <p:nvSpPr>
              <p:cNvPr id="14" name="文本框 13"/>
              <p:cNvSpPr txBox="1"/>
              <p:nvPr/>
            </p:nvSpPr>
            <p:spPr>
              <a:xfrm>
                <a:off x="609675" y="1187645"/>
                <a:ext cx="10637598" cy="2065565"/>
              </a:xfrm>
              <a:prstGeom prst="rect">
                <a:avLst/>
              </a:prstGeom>
              <a:noFill/>
            </p:spPr>
            <p:txBody>
              <a:bodyPr wrap="square" rtlCol="0">
                <a:spAutoFit/>
              </a:bodyPr>
              <a:lstStyle/>
              <a:p>
                <a:pPr marL="342900" indent="-342900" algn="just">
                  <a:spcBef>
                    <a:spcPts val="600"/>
                  </a:spcBef>
                  <a:spcAft>
                    <a:spcPts val="600"/>
                  </a:spcAft>
                  <a:buClr>
                    <a:schemeClr val="tx2"/>
                  </a:buClr>
                  <a:buFont typeface="Wingdings" panose="05000000000000000000" pitchFamily="2" charset="2"/>
                  <a:buChar char="n"/>
                </a:pPr>
                <a:r>
                  <a:rPr lang="en-US" altLang="zh-CN" sz="2400" dirty="0">
                    <a:latin typeface="+mn-ea"/>
                  </a:rPr>
                  <a:t>WMD </a:t>
                </a:r>
                <a:r>
                  <a:rPr lang="zh-CN" altLang="en-US" sz="2400" dirty="0">
                    <a:latin typeface="+mn-ea"/>
                  </a:rPr>
                  <a:t>（</a:t>
                </a:r>
                <a:r>
                  <a:rPr lang="en-US" altLang="zh-CN" sz="2400" dirty="0"/>
                  <a:t>Word </a:t>
                </a:r>
                <a:r>
                  <a:rPr lang="en-US" altLang="zh-CN" sz="2400" dirty="0">
                    <a:latin typeface="+mn-ea"/>
                    <a:cs typeface="Times New Roman" panose="02020603050405020304" pitchFamily="18" charset="0"/>
                  </a:rPr>
                  <a:t>Mover</a:t>
                </a:r>
                <a:r>
                  <a:rPr lang="en-US" altLang="zh-CN" sz="2400" dirty="0">
                    <a:latin typeface="Times New Roman" panose="02020603050405020304" pitchFamily="18" charset="0"/>
                    <a:cs typeface="Times New Roman" panose="02020603050405020304" pitchFamily="18" charset="0"/>
                  </a:rPr>
                  <a:t>’</a:t>
                </a:r>
                <a:r>
                  <a:rPr lang="en-US" altLang="zh-CN" sz="2400" dirty="0">
                    <a:latin typeface="+mn-ea"/>
                    <a:cs typeface="Times New Roman" panose="02020603050405020304" pitchFamily="18" charset="0"/>
                  </a:rPr>
                  <a:t>s</a:t>
                </a:r>
                <a:r>
                  <a:rPr lang="en-US" altLang="zh-CN" sz="2400" dirty="0"/>
                  <a:t> Distance</a:t>
                </a:r>
                <a:r>
                  <a:rPr lang="zh-CN" altLang="en-US" sz="2400" dirty="0"/>
                  <a:t>）</a:t>
                </a:r>
                <a:endParaRPr lang="en-US" altLang="zh-CN" sz="2400" dirty="0">
                  <a:latin typeface="+mn-ea"/>
                </a:endParaRPr>
              </a:p>
              <a:p>
                <a:pPr algn="just">
                  <a:spcBef>
                    <a:spcPts val="600"/>
                  </a:spcBef>
                  <a:spcAft>
                    <a:spcPts val="600"/>
                  </a:spcAft>
                  <a:buClr>
                    <a:schemeClr val="tx2"/>
                  </a:buClr>
                </a:pPr>
                <a:r>
                  <a:rPr lang="en-US" altLang="zh-CN" sz="2400" dirty="0">
                    <a:latin typeface="+mn-ea"/>
                    <a:cs typeface="Times New Roman" panose="02020603050405020304" pitchFamily="18" charset="0"/>
                  </a:rPr>
                  <a:t>	</a:t>
                </a:r>
                <a:r>
                  <a:rPr lang="zh-CN" altLang="en-US" sz="2400" dirty="0">
                    <a:latin typeface="+mn-ea"/>
                    <a:cs typeface="Times New Roman" panose="02020603050405020304" pitchFamily="18" charset="0"/>
                  </a:rPr>
                  <a:t>将文档中每个单词视为空间中的一点，句子是点的集合</a:t>
                </a:r>
                <a:endParaRPr lang="en-US" altLang="zh-CN" sz="2400" dirty="0">
                  <a:latin typeface="+mn-ea"/>
                  <a:cs typeface="Times New Roman" panose="02020603050405020304" pitchFamily="18" charset="0"/>
                </a:endParaRPr>
              </a:p>
              <a:p>
                <a:pPr marL="342900" indent="-342900" algn="just">
                  <a:spcBef>
                    <a:spcPts val="600"/>
                  </a:spcBef>
                  <a:spcAft>
                    <a:spcPts val="600"/>
                  </a:spcAft>
                  <a:buClr>
                    <a:schemeClr val="tx2"/>
                  </a:buClr>
                  <a:buFont typeface="Wingdings" panose="05000000000000000000" pitchFamily="2" charset="2"/>
                  <a:buChar char="n"/>
                </a:pPr>
                <a:r>
                  <a:rPr lang="zh-CN" altLang="en-US" sz="2400" dirty="0">
                    <a:latin typeface="+mn-ea"/>
                    <a:cs typeface="Times New Roman" panose="02020603050405020304" pitchFamily="18" charset="0"/>
                  </a:rPr>
                  <a:t>文档距离：文档</a:t>
                </a:r>
                <a:r>
                  <a:rPr lang="en-US" altLang="zh-CN" sz="2400" dirty="0">
                    <a:latin typeface="+mn-ea"/>
                    <a:cs typeface="Times New Roman" panose="02020603050405020304" pitchFamily="18" charset="0"/>
                  </a:rPr>
                  <a:t>A</a:t>
                </a:r>
                <a:r>
                  <a:rPr lang="zh-CN" altLang="en-US" sz="2400" dirty="0">
                    <a:latin typeface="+mn-ea"/>
                    <a:cs typeface="Times New Roman" panose="02020603050405020304" pitchFamily="18" charset="0"/>
                  </a:rPr>
                  <a:t>所有的词移动到另一文档</a:t>
                </a:r>
                <a:r>
                  <a:rPr lang="en-US" altLang="zh-CN" sz="2400" dirty="0">
                    <a:latin typeface="+mn-ea"/>
                    <a:cs typeface="Times New Roman" panose="02020603050405020304" pitchFamily="18" charset="0"/>
                  </a:rPr>
                  <a:t>B</a:t>
                </a:r>
                <a:r>
                  <a:rPr lang="zh-CN" altLang="en-US" sz="2400" dirty="0">
                    <a:latin typeface="+mn-ea"/>
                    <a:cs typeface="Times New Roman" panose="02020603050405020304" pitchFamily="18" charset="0"/>
                  </a:rPr>
                  <a:t>对应的词需要的最小移动距离</a:t>
                </a:r>
                <a:endParaRPr lang="en-US" altLang="zh-CN" sz="2400" dirty="0">
                  <a:latin typeface="+mn-ea"/>
                  <a:cs typeface="Times New Roman" panose="02020603050405020304" pitchFamily="18" charset="0"/>
                </a:endParaRPr>
              </a:p>
              <a:p>
                <a:pPr marL="342900" indent="-342900" algn="just">
                  <a:spcBef>
                    <a:spcPts val="600"/>
                  </a:spcBef>
                  <a:spcAft>
                    <a:spcPts val="600"/>
                  </a:spcAft>
                  <a:buClr>
                    <a:schemeClr val="tx2"/>
                  </a:buClr>
                  <a:buFont typeface="Wingdings" panose="05000000000000000000" pitchFamily="2" charset="2"/>
                  <a:buChar char="n"/>
                </a:pPr>
                <a:r>
                  <a:rPr lang="zh-CN" altLang="en-US" sz="2400" dirty="0">
                    <a:latin typeface="+mn-ea"/>
                    <a:cs typeface="Times New Roman" panose="02020603050405020304" pitchFamily="18" charset="0"/>
                  </a:rPr>
                  <a:t>单词距离：欧式距离，单词</a:t>
                </a:r>
                <a:r>
                  <a:rPr lang="en-US" altLang="zh-CN" sz="2400" dirty="0" err="1">
                    <a:latin typeface="+mn-ea"/>
                    <a:cs typeface="Times New Roman" panose="02020603050405020304" pitchFamily="18" charset="0"/>
                  </a:rPr>
                  <a:t>i</a:t>
                </a:r>
                <a:r>
                  <a:rPr lang="zh-CN" altLang="en-US" sz="2400" dirty="0">
                    <a:latin typeface="+mn-ea"/>
                    <a:cs typeface="Times New Roman" panose="02020603050405020304" pitchFamily="18" charset="0"/>
                  </a:rPr>
                  <a:t>到单词</a:t>
                </a:r>
                <a:r>
                  <a:rPr lang="en-US" altLang="zh-CN" sz="2400" dirty="0">
                    <a:latin typeface="+mn-ea"/>
                    <a:cs typeface="Times New Roman" panose="02020603050405020304" pitchFamily="18" charset="0"/>
                  </a:rPr>
                  <a:t>j</a:t>
                </a:r>
                <a:r>
                  <a:rPr lang="zh-CN" altLang="en-US" sz="2400" dirty="0">
                    <a:latin typeface="+mn-ea"/>
                    <a:cs typeface="Times New Roman" panose="02020603050405020304" pitchFamily="18" charset="0"/>
                  </a:rPr>
                  <a:t>的移动距离</a:t>
                </a:r>
                <a14:m>
                  <m:oMath xmlns:m="http://schemas.openxmlformats.org/officeDocument/2006/math">
                    <m:r>
                      <m:rPr>
                        <m:sty m:val="p"/>
                      </m:rPr>
                      <a:rPr lang="en-US" altLang="zh-CN" sz="2400" b="0" i="0" smtClean="0">
                        <a:latin typeface="Cambria Math" panose="02040503050406030204" pitchFamily="18" charset="0"/>
                        <a:cs typeface="Times New Roman" panose="02020603050405020304" pitchFamily="18" charset="0"/>
                      </a:rPr>
                      <m:t>c</m:t>
                    </m:r>
                    <m:d>
                      <m:dPr>
                        <m:ctrlPr>
                          <a:rPr lang="en-US" altLang="zh-CN" sz="2400" b="0" i="1" smtClean="0">
                            <a:latin typeface="Cambria Math" panose="02040503050406030204" pitchFamily="18" charset="0"/>
                            <a:cs typeface="Times New Roman" panose="02020603050405020304" pitchFamily="18" charset="0"/>
                          </a:rPr>
                        </m:ctrlPr>
                      </m:dPr>
                      <m:e>
                        <m:r>
                          <a:rPr lang="en-US" altLang="zh-CN" sz="2400" b="0" i="1" smtClean="0">
                            <a:latin typeface="Cambria Math" panose="02040503050406030204" pitchFamily="18" charset="0"/>
                            <a:cs typeface="Times New Roman" panose="02020603050405020304" pitchFamily="18" charset="0"/>
                          </a:rPr>
                          <m:t>𝑖</m:t>
                        </m:r>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𝑗</m:t>
                        </m:r>
                      </m:e>
                    </m:d>
                    <m:r>
                      <a:rPr lang="en-US" altLang="zh-CN" sz="2400" b="0" i="1" smtClean="0">
                        <a:latin typeface="Cambria Math" panose="02040503050406030204" pitchFamily="18" charset="0"/>
                        <a:cs typeface="Times New Roman" panose="02020603050405020304" pitchFamily="18" charset="0"/>
                      </a:rPr>
                      <m:t>=</m:t>
                    </m:r>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m:t>
                        </m:r>
                        <m:sSub>
                          <m:sSubPr>
                            <m:ctrlPr>
                              <a:rPr lang="en-US" altLang="zh-CN" sz="2400" i="1">
                                <a:latin typeface="Cambria Math" panose="02040503050406030204" pitchFamily="18" charset="0"/>
                                <a:cs typeface="Times New Roman" panose="02020603050405020304" pitchFamily="18" charset="0"/>
                              </a:rPr>
                            </m:ctrlPr>
                          </m:sSubPr>
                          <m:e>
                            <m:r>
                              <a:rPr lang="en-US" altLang="zh-CN" sz="2400" i="1">
                                <a:latin typeface="Cambria Math" panose="02040503050406030204" pitchFamily="18" charset="0"/>
                                <a:cs typeface="Times New Roman" panose="02020603050405020304" pitchFamily="18" charset="0"/>
                              </a:rPr>
                              <m:t>𝑥</m:t>
                            </m:r>
                          </m:e>
                          <m:sub>
                            <m:r>
                              <a:rPr lang="en-US" altLang="zh-CN" sz="2400" i="1">
                                <a:latin typeface="Cambria Math" panose="02040503050406030204" pitchFamily="18" charset="0"/>
                                <a:cs typeface="Times New Roman" panose="02020603050405020304" pitchFamily="18" charset="0"/>
                              </a:rPr>
                              <m:t>𝑖</m:t>
                            </m:r>
                          </m:sub>
                        </m:sSub>
                        <m:r>
                          <a:rPr lang="en-US" altLang="zh-CN" sz="2400" i="1">
                            <a:latin typeface="Cambria Math" panose="02040503050406030204" pitchFamily="18" charset="0"/>
                            <a:cs typeface="Times New Roman" panose="02020603050405020304" pitchFamily="18" charset="0"/>
                          </a:rPr>
                          <m:t>−</m:t>
                        </m:r>
                        <m:sSub>
                          <m:sSubPr>
                            <m:ctrlPr>
                              <a:rPr lang="en-US" altLang="zh-CN" sz="2400" i="1">
                                <a:latin typeface="Cambria Math" panose="02040503050406030204" pitchFamily="18" charset="0"/>
                                <a:cs typeface="Times New Roman" panose="02020603050405020304" pitchFamily="18" charset="0"/>
                              </a:rPr>
                            </m:ctrlPr>
                          </m:sSubPr>
                          <m:e>
                            <m:r>
                              <a:rPr lang="en-US" altLang="zh-CN" sz="2400" i="1">
                                <a:latin typeface="Cambria Math" panose="02040503050406030204" pitchFamily="18" charset="0"/>
                                <a:cs typeface="Times New Roman" panose="02020603050405020304" pitchFamily="18" charset="0"/>
                              </a:rPr>
                              <m:t>𝑥</m:t>
                            </m:r>
                          </m:e>
                          <m:sub>
                            <m:r>
                              <m:rPr>
                                <m:sty m:val="p"/>
                              </m:rPr>
                              <a:rPr lang="en-US" altLang="zh-CN" sz="2400" i="1">
                                <a:latin typeface="Cambria Math" panose="02040503050406030204" pitchFamily="18" charset="0"/>
                                <a:cs typeface="Times New Roman" panose="02020603050405020304" pitchFamily="18" charset="0"/>
                              </a:rPr>
                              <m:t>j</m:t>
                            </m:r>
                          </m:sub>
                        </m:sSub>
                        <m:r>
                          <a:rPr lang="en-US" altLang="zh-CN" sz="2400" b="0" i="1" smtClean="0">
                            <a:latin typeface="Cambria Math" panose="02040503050406030204" pitchFamily="18" charset="0"/>
                            <a:cs typeface="Times New Roman" panose="02020603050405020304" pitchFamily="18" charset="0"/>
                          </a:rPr>
                          <m:t>||</m:t>
                        </m:r>
                      </m:e>
                      <m:sub>
                        <m:r>
                          <a:rPr lang="en-US" altLang="zh-CN" sz="2400" b="0" i="1" smtClean="0">
                            <a:latin typeface="Cambria Math" panose="02040503050406030204" pitchFamily="18" charset="0"/>
                            <a:cs typeface="Times New Roman" panose="02020603050405020304" pitchFamily="18" charset="0"/>
                          </a:rPr>
                          <m:t>2</m:t>
                        </m:r>
                      </m:sub>
                    </m:sSub>
                  </m:oMath>
                </a14:m>
                <a:endParaRPr lang="en-US" altLang="zh-CN" sz="2400" dirty="0">
                  <a:latin typeface="+mn-ea"/>
                  <a:cs typeface="Times New Roman" panose="02020603050405020304" pitchFamily="18" charset="0"/>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609675" y="1187645"/>
                <a:ext cx="10637598" cy="2065565"/>
              </a:xfrm>
              <a:prstGeom prst="rect">
                <a:avLst/>
              </a:prstGeom>
              <a:blipFill>
                <a:blip r:embed="rId3"/>
                <a:stretch>
                  <a:fillRect l="-745" t="-2360" b="-4130"/>
                </a:stretch>
              </a:blipFill>
            </p:spPr>
            <p:txBody>
              <a:bodyPr/>
              <a:lstStyle/>
              <a:p>
                <a:r>
                  <a:rPr lang="zh-CN" altLang="en-US">
                    <a:noFill/>
                  </a:rPr>
                  <a:t> </a:t>
                </a:r>
              </a:p>
            </p:txBody>
          </p:sp>
        </mc:Fallback>
      </mc:AlternateContent>
      <p:pic>
        <p:nvPicPr>
          <p:cNvPr id="3" name="图片 2"/>
          <p:cNvPicPr>
            <a:picLocks noChangeAspect="1"/>
          </p:cNvPicPr>
          <p:nvPr/>
        </p:nvPicPr>
        <p:blipFill rotWithShape="1">
          <a:blip r:embed="rId4"/>
          <a:srcRect t="6968"/>
          <a:stretch>
            <a:fillRect/>
          </a:stretch>
        </p:blipFill>
        <p:spPr>
          <a:xfrm>
            <a:off x="6909847" y="3447751"/>
            <a:ext cx="2999452" cy="2664903"/>
          </a:xfrm>
          <a:prstGeom prst="rect">
            <a:avLst/>
          </a:prstGeom>
        </p:spPr>
      </p:pic>
      <p:sp>
        <p:nvSpPr>
          <p:cNvPr id="4" name="文本框 3"/>
          <p:cNvSpPr txBox="1"/>
          <p:nvPr/>
        </p:nvSpPr>
        <p:spPr>
          <a:xfrm>
            <a:off x="1606550" y="4103480"/>
            <a:ext cx="5541546" cy="874407"/>
          </a:xfrm>
          <a:prstGeom prst="rect">
            <a:avLst/>
          </a:prstGeom>
          <a:noFill/>
        </p:spPr>
        <p:txBody>
          <a:bodyPr wrap="square" rtlCol="0">
            <a:spAutoFit/>
          </a:bodyPr>
          <a:lstStyle/>
          <a:p>
            <a:pPr>
              <a:lnSpc>
                <a:spcPct val="150000"/>
              </a:lnSpc>
            </a:pPr>
            <a:r>
              <a:rPr lang="en-US" altLang="zh-CN" dirty="0" err="1"/>
              <a:t>DocA</a:t>
            </a:r>
            <a:r>
              <a:rPr lang="en-US" altLang="zh-CN" dirty="0"/>
              <a:t>: Obama speaks to the media in Illinois</a:t>
            </a:r>
          </a:p>
          <a:p>
            <a:pPr>
              <a:lnSpc>
                <a:spcPct val="150000"/>
              </a:lnSpc>
            </a:pPr>
            <a:r>
              <a:rPr lang="en-US" altLang="zh-CN" dirty="0" err="1"/>
              <a:t>DocB</a:t>
            </a:r>
            <a:r>
              <a:rPr lang="en-US" altLang="zh-CN" dirty="0"/>
              <a:t>: The President greets the press in Chicago</a:t>
            </a:r>
            <a:endParaRPr lang="zh-CN" altLang="en-US" dirty="0"/>
          </a:p>
        </p:txBody>
      </p:sp>
    </p:spTree>
  </p:cSld>
  <p:clrMapOvr>
    <a:masterClrMapping/>
  </p:clrMapOvr>
  <p:transition spd="med" advTm="5">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词嵌入 </a:t>
            </a:r>
            <a:r>
              <a:rPr lang="en-US" altLang="zh-CN" dirty="0"/>
              <a:t>– </a:t>
            </a:r>
            <a:r>
              <a:rPr lang="zh-CN" altLang="en-US" dirty="0">
                <a:solidFill>
                  <a:srgbClr val="A13F0B"/>
                </a:solidFill>
              </a:rPr>
              <a:t>无监督方法</a:t>
            </a:r>
          </a:p>
        </p:txBody>
      </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mc:AlternateContent xmlns:mc="http://schemas.openxmlformats.org/markup-compatibility/2006" xmlns:a14="http://schemas.microsoft.com/office/drawing/2010/main">
        <mc:Choice Requires="a14">
          <p:sp>
            <p:nvSpPr>
              <p:cNvPr id="14" name="文本框 13"/>
              <p:cNvSpPr txBox="1"/>
              <p:nvPr/>
            </p:nvSpPr>
            <p:spPr>
              <a:xfrm>
                <a:off x="609675" y="1095808"/>
                <a:ext cx="10637598" cy="2357697"/>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en-US" altLang="zh-CN" sz="2400" dirty="0">
                    <a:latin typeface="+mn-ea"/>
                  </a:rPr>
                  <a:t>sif </a:t>
                </a:r>
                <a:r>
                  <a:rPr lang="zh-CN" altLang="en-US" sz="2400" dirty="0">
                    <a:latin typeface="+mn-ea"/>
                  </a:rPr>
                  <a:t>（</a:t>
                </a:r>
                <a:r>
                  <a:rPr lang="en-US" altLang="zh-CN" sz="2400" dirty="0"/>
                  <a:t>smooth inverse frequency</a:t>
                </a:r>
                <a:r>
                  <a:rPr lang="zh-CN" altLang="en-US" sz="2400" dirty="0">
                    <a:latin typeface="+mn-ea"/>
                  </a:rPr>
                  <a:t>）</a:t>
                </a:r>
                <a:endParaRPr lang="en-US" altLang="zh-CN" sz="2400" dirty="0">
                  <a:latin typeface="+mn-ea"/>
                </a:endParaRPr>
              </a:p>
              <a:p>
                <a:pPr algn="just">
                  <a:buClr>
                    <a:schemeClr val="tx2"/>
                  </a:buClr>
                </a:pPr>
                <a14:m>
                  <m:oMath xmlns:m="http://schemas.openxmlformats.org/officeDocument/2006/math">
                    <m:r>
                      <a:rPr lang="en-US" altLang="zh-CN" sz="2400" i="1" dirty="0">
                        <a:latin typeface="Cambria Math" panose="02040503050406030204" pitchFamily="18" charset="0"/>
                        <a:ea typeface="Cambria Math" panose="02040503050406030204" pitchFamily="18" charset="0"/>
                      </a:rPr>
                      <m:t>𝑆</m:t>
                    </m:r>
                    <m:r>
                      <a:rPr lang="en-US" altLang="zh-CN" sz="2400" i="1" dirty="0">
                        <a:latin typeface="Cambria Math" panose="02040503050406030204" pitchFamily="18" charset="0"/>
                        <a:ea typeface="Cambria Math" panose="02040503050406030204" pitchFamily="18" charset="0"/>
                      </a:rPr>
                      <m:t> </m:t>
                    </m:r>
                  </m:oMath>
                </a14:m>
                <a:r>
                  <a:rPr lang="zh-CN" altLang="en-US" sz="2400" dirty="0">
                    <a:latin typeface="+mn-ea"/>
                  </a:rPr>
                  <a:t>是文本集，对于文本</a:t>
                </a:r>
                <a14:m>
                  <m:oMath xmlns:m="http://schemas.openxmlformats.org/officeDocument/2006/math">
                    <m:r>
                      <a:rPr lang="en-US" altLang="zh-CN" sz="2400" b="0" i="1" dirty="0" smtClean="0">
                        <a:latin typeface="Cambria Math" panose="02040503050406030204" pitchFamily="18" charset="0"/>
                      </a:rPr>
                      <m:t>𝑚</m:t>
                    </m:r>
                    <m:r>
                      <a:rPr lang="en-US" altLang="zh-CN" sz="2400" b="0" i="1" dirty="0" smtClean="0">
                        <a:latin typeface="Cambria Math" panose="02040503050406030204" pitchFamily="18" charset="0"/>
                        <a:ea typeface="Cambria Math" panose="02040503050406030204" pitchFamily="18" charset="0"/>
                      </a:rPr>
                      <m:t>∈</m:t>
                    </m:r>
                    <m:r>
                      <a:rPr lang="en-US" altLang="zh-CN" sz="2400" b="0" i="1" dirty="0" smtClean="0">
                        <a:latin typeface="Cambria Math" panose="02040503050406030204" pitchFamily="18" charset="0"/>
                        <a:ea typeface="Cambria Math" panose="02040503050406030204" pitchFamily="18" charset="0"/>
                      </a:rPr>
                      <m:t>𝑆</m:t>
                    </m:r>
                  </m:oMath>
                </a14:m>
                <a:r>
                  <a:rPr lang="en-US" altLang="zh-CN" sz="2400" dirty="0">
                    <a:ea typeface="Cambria Math" panose="02040503050406030204" pitchFamily="18" charset="0"/>
                  </a:rPr>
                  <a:t> </a:t>
                </a:r>
                <a:r>
                  <a:rPr lang="zh-CN" altLang="en-US" sz="2400" dirty="0">
                    <a:latin typeface="+mn-ea"/>
                  </a:rPr>
                  <a:t>：</a:t>
                </a:r>
                <a:endParaRPr lang="en-US" altLang="zh-CN" sz="2400" dirty="0">
                  <a:latin typeface="+mn-ea"/>
                </a:endParaRPr>
              </a:p>
              <a:p>
                <a:pPr algn="just">
                  <a:buClr>
                    <a:schemeClr val="tx2"/>
                  </a:buClr>
                </a:pPr>
                <a:r>
                  <a:rPr lang="en-US" altLang="zh-CN" sz="2400" dirty="0">
                    <a:latin typeface="+mn-ea"/>
                  </a:rPr>
                  <a:t>	(1) </a:t>
                </a:r>
                <a:r>
                  <a:rPr lang="zh-CN" altLang="en-US" sz="2400" dirty="0">
                    <a:latin typeface="+mn-ea"/>
                  </a:rPr>
                  <a:t>词向量</a:t>
                </a:r>
                <a:r>
                  <a:rPr lang="zh-CN" altLang="en-US" sz="2400" dirty="0">
                    <a:latin typeface="Times New Roman" panose="02020603050405020304" pitchFamily="18" charset="0"/>
                    <a:cs typeface="Times New Roman" panose="02020603050405020304" pitchFamily="18" charset="0"/>
                  </a:rPr>
                  <a:t>加权平均，权重</a:t>
                </a:r>
                <a14:m>
                  <m:oMath xmlns:m="http://schemas.openxmlformats.org/officeDocument/2006/math">
                    <m:f>
                      <m:fPr>
                        <m:ctrlPr>
                          <a:rPr lang="en-US" altLang="zh-CN" sz="2400" i="1" smtClean="0">
                            <a:solidFill>
                              <a:srgbClr val="FF0000"/>
                            </a:solidFill>
                            <a:latin typeface="Cambria Math" panose="02040503050406030204" pitchFamily="18" charset="0"/>
                            <a:cs typeface="Times New Roman" panose="02020603050405020304" pitchFamily="18" charset="0"/>
                          </a:rPr>
                        </m:ctrlPr>
                      </m:fPr>
                      <m:num>
                        <m:r>
                          <a:rPr lang="en-US" altLang="zh-CN"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zh-CN" altLang="en-US" sz="2400" i="1" smtClean="0">
                            <a:solidFill>
                              <a:srgbClr val="FF0000"/>
                            </a:solidFill>
                            <a:latin typeface="Cambria Math" panose="02040503050406030204" pitchFamily="18" charset="0"/>
                            <a:cs typeface="Times New Roman" panose="02020603050405020304" pitchFamily="18" charset="0"/>
                          </a:rPr>
                          <m:t>𝛼</m:t>
                        </m:r>
                        <m:r>
                          <a:rPr lang="en-US" altLang="zh-CN" sz="2400" b="0" i="1" smtClean="0">
                            <a:solidFill>
                              <a:srgbClr val="FF0000"/>
                            </a:solidFill>
                            <a:latin typeface="Cambria Math" panose="02040503050406030204" pitchFamily="18" charset="0"/>
                            <a:cs typeface="Times New Roman" panose="02020603050405020304" pitchFamily="18" charset="0"/>
                          </a:rPr>
                          <m:t>+</m:t>
                        </m:r>
                        <m:r>
                          <a:rPr lang="en-US" altLang="zh-CN" sz="2400" b="0" i="1" smtClean="0">
                            <a:solidFill>
                              <a:srgbClr val="FF0000"/>
                            </a:solidFill>
                            <a:latin typeface="Cambria Math" panose="02040503050406030204" pitchFamily="18" charset="0"/>
                            <a:cs typeface="Times New Roman" panose="02020603050405020304" pitchFamily="18" charset="0"/>
                          </a:rPr>
                          <m:t>𝑝</m:t>
                        </m:r>
                        <m:r>
                          <a:rPr lang="en-US" altLang="zh-CN" sz="2400" b="0" i="1" smtClean="0">
                            <a:solidFill>
                              <a:srgbClr val="FF0000"/>
                            </a:solidFill>
                            <a:latin typeface="Cambria Math" panose="02040503050406030204" pitchFamily="18" charset="0"/>
                            <a:cs typeface="Times New Roman" panose="02020603050405020304" pitchFamily="18" charset="0"/>
                          </a:rPr>
                          <m:t>(</m:t>
                        </m:r>
                        <m:r>
                          <a:rPr lang="en-US" altLang="zh-CN" sz="2400" b="0" i="1" smtClean="0">
                            <a:solidFill>
                              <a:srgbClr val="FF0000"/>
                            </a:solidFill>
                            <a:latin typeface="Cambria Math" panose="02040503050406030204" pitchFamily="18" charset="0"/>
                            <a:cs typeface="Times New Roman" panose="02020603050405020304" pitchFamily="18" charset="0"/>
                          </a:rPr>
                          <m:t>𝑤</m:t>
                        </m:r>
                        <m:r>
                          <a:rPr lang="en-US" altLang="zh-CN" sz="2400" b="0" i="1" smtClean="0">
                            <a:solidFill>
                              <a:srgbClr val="FF0000"/>
                            </a:solidFill>
                            <a:latin typeface="Cambria Math" panose="02040503050406030204" pitchFamily="18" charset="0"/>
                            <a:cs typeface="Times New Roman" panose="02020603050405020304" pitchFamily="18" charset="0"/>
                          </a:rPr>
                          <m:t>)</m:t>
                        </m:r>
                      </m:den>
                    </m:f>
                    <m:r>
                      <a:rPr lang="zh-CN" altLang="en-US" sz="2400" i="1">
                        <a:latin typeface="Cambria Math" panose="02040503050406030204" pitchFamily="18" charset="0"/>
                        <a:cs typeface="Times New Roman" panose="02020603050405020304" pitchFamily="18" charset="0"/>
                      </a:rPr>
                      <m:t>，</m:t>
                    </m:r>
                  </m:oMath>
                </a14:m>
                <a:r>
                  <a:rPr lang="en-US" altLang="zh-CN" sz="2200" i="1" dirty="0">
                    <a:latin typeface="Times New Roman" panose="02020603050405020304" pitchFamily="18" charset="0"/>
                    <a:cs typeface="Times New Roman" panose="02020603050405020304" pitchFamily="18" charset="0"/>
                  </a:rPr>
                  <a:t>p(w)</a:t>
                </a:r>
                <a:r>
                  <a:rPr lang="zh-CN" altLang="en-US" sz="2200" dirty="0">
                    <a:latin typeface="Times New Roman" panose="02020603050405020304" pitchFamily="18" charset="0"/>
                    <a:cs typeface="Times New Roman" panose="02020603050405020304" pitchFamily="18" charset="0"/>
                  </a:rPr>
                  <a:t>为单词</a:t>
                </a:r>
                <a:r>
                  <a:rPr lang="en-US" altLang="zh-CN" sz="2000" i="1" dirty="0">
                    <a:latin typeface="Times New Roman" panose="02020603050405020304" pitchFamily="18" charset="0"/>
                    <a:cs typeface="Times New Roman" panose="02020603050405020304" pitchFamily="18" charset="0"/>
                  </a:rPr>
                  <a:t>w</a:t>
                </a:r>
                <a:r>
                  <a:rPr lang="zh-CN" altLang="en-US" sz="2200" dirty="0">
                    <a:latin typeface="Times New Roman" panose="02020603050405020304" pitchFamily="18" charset="0"/>
                    <a:cs typeface="Times New Roman" panose="02020603050405020304" pitchFamily="18" charset="0"/>
                  </a:rPr>
                  <a:t>在语料库中的频率，得到句向量</a:t>
                </a:r>
                <a14:m>
                  <m:oMath xmlns:m="http://schemas.openxmlformats.org/officeDocument/2006/math">
                    <m:sSub>
                      <m:sSubPr>
                        <m:ctrlPr>
                          <a:rPr lang="en-US" altLang="zh-CN" sz="2200" i="1" smtClean="0">
                            <a:latin typeface="Cambria Math" panose="02040503050406030204" pitchFamily="18" charset="0"/>
                            <a:cs typeface="Times New Roman" panose="02020603050405020304" pitchFamily="18" charset="0"/>
                          </a:rPr>
                        </m:ctrlPr>
                      </m:sSubPr>
                      <m:e>
                        <m:r>
                          <m:rPr>
                            <m:sty m:val="p"/>
                          </m:rPr>
                          <a:rPr lang="en-US" altLang="zh-CN" sz="2200" i="1">
                            <a:latin typeface="Cambria Math" panose="02040503050406030204" pitchFamily="18" charset="0"/>
                            <a:cs typeface="Times New Roman" panose="02020603050405020304" pitchFamily="18" charset="0"/>
                          </a:rPr>
                          <m:t>v</m:t>
                        </m:r>
                      </m:e>
                      <m:sub>
                        <m:r>
                          <a:rPr lang="en-US" altLang="zh-CN" sz="2200" b="0" i="1" smtClean="0">
                            <a:latin typeface="Cambria Math" panose="02040503050406030204" pitchFamily="18" charset="0"/>
                            <a:cs typeface="Times New Roman" panose="02020603050405020304" pitchFamily="18" charset="0"/>
                          </a:rPr>
                          <m:t>𝑚</m:t>
                        </m:r>
                      </m:sub>
                    </m:sSub>
                  </m:oMath>
                </a14:m>
                <a:r>
                  <a:rPr lang="zh-CN" altLang="en-US" sz="2200" dirty="0">
                    <a:latin typeface="Times New Roman" panose="02020603050405020304" pitchFamily="18" charset="0"/>
                    <a:cs typeface="Times New Roman" panose="02020603050405020304" pitchFamily="18" charset="0"/>
                  </a:rPr>
                  <a:t>。构建句向量矩阵</a:t>
                </a:r>
                <a14:m>
                  <m:oMath xmlns:m="http://schemas.openxmlformats.org/officeDocument/2006/math">
                    <m:r>
                      <a:rPr lang="en-US" altLang="zh-CN" sz="2200" b="0" i="1" smtClean="0">
                        <a:latin typeface="Cambria Math" panose="02040503050406030204" pitchFamily="18" charset="0"/>
                        <a:cs typeface="Times New Roman" panose="02020603050405020304" pitchFamily="18" charset="0"/>
                      </a:rPr>
                      <m:t>𝐴</m:t>
                    </m:r>
                    <m:r>
                      <a:rPr lang="en-US" altLang="zh-CN" sz="2200" b="0" i="1" smtClean="0">
                        <a:latin typeface="Cambria Math" panose="02040503050406030204" pitchFamily="18" charset="0"/>
                        <a:cs typeface="Times New Roman" panose="02020603050405020304" pitchFamily="18" charset="0"/>
                      </a:rPr>
                      <m:t>=</m:t>
                    </m:r>
                    <m:d>
                      <m:dPr>
                        <m:begChr m:val="["/>
                        <m:endChr m:val="]"/>
                        <m:ctrlPr>
                          <a:rPr lang="en-US" altLang="zh-CN" sz="2200" b="0" i="1" smtClean="0">
                            <a:latin typeface="Cambria Math" panose="02040503050406030204" pitchFamily="18" charset="0"/>
                            <a:cs typeface="Times New Roman" panose="02020603050405020304" pitchFamily="18" charset="0"/>
                          </a:rPr>
                        </m:ctrlPr>
                      </m:dPr>
                      <m:e>
                        <m:sSub>
                          <m:sSubPr>
                            <m:ctrlPr>
                              <a:rPr lang="en-US" altLang="zh-CN" sz="2200" i="1">
                                <a:latin typeface="Cambria Math" panose="02040503050406030204" pitchFamily="18" charset="0"/>
                                <a:cs typeface="Times New Roman" panose="02020603050405020304" pitchFamily="18" charset="0"/>
                              </a:rPr>
                            </m:ctrlPr>
                          </m:sSubPr>
                          <m:e>
                            <m:r>
                              <m:rPr>
                                <m:sty m:val="p"/>
                              </m:rPr>
                              <a:rPr lang="en-US" altLang="zh-CN" sz="2200" i="1">
                                <a:latin typeface="Cambria Math" panose="02040503050406030204" pitchFamily="18" charset="0"/>
                                <a:cs typeface="Times New Roman" panose="02020603050405020304" pitchFamily="18" charset="0"/>
                              </a:rPr>
                              <m:t>v</m:t>
                            </m:r>
                          </m:e>
                          <m:sub>
                            <m:r>
                              <a:rPr lang="en-US" altLang="zh-CN" sz="2200" b="0" i="1" smtClean="0">
                                <a:latin typeface="Cambria Math" panose="02040503050406030204" pitchFamily="18" charset="0"/>
                                <a:cs typeface="Times New Roman" panose="02020603050405020304" pitchFamily="18" charset="0"/>
                              </a:rPr>
                              <m:t>1</m:t>
                            </m:r>
                          </m:sub>
                        </m:sSub>
                        <m:r>
                          <a:rPr lang="en-US" altLang="zh-CN" sz="2200" b="0" i="1" smtClean="0">
                            <a:latin typeface="Cambria Math" panose="02040503050406030204" pitchFamily="18" charset="0"/>
                            <a:cs typeface="Times New Roman" panose="02020603050405020304" pitchFamily="18" charset="0"/>
                          </a:rPr>
                          <m:t>,</m:t>
                        </m:r>
                        <m:sSub>
                          <m:sSubPr>
                            <m:ctrlPr>
                              <a:rPr lang="en-US" altLang="zh-CN" sz="2200" i="1">
                                <a:latin typeface="Cambria Math" panose="02040503050406030204" pitchFamily="18" charset="0"/>
                                <a:cs typeface="Times New Roman" panose="02020603050405020304" pitchFamily="18" charset="0"/>
                              </a:rPr>
                            </m:ctrlPr>
                          </m:sSubPr>
                          <m:e>
                            <m:r>
                              <m:rPr>
                                <m:sty m:val="p"/>
                              </m:rPr>
                              <a:rPr lang="en-US" altLang="zh-CN" sz="2200" i="1">
                                <a:latin typeface="Cambria Math" panose="02040503050406030204" pitchFamily="18" charset="0"/>
                                <a:cs typeface="Times New Roman" panose="02020603050405020304" pitchFamily="18" charset="0"/>
                              </a:rPr>
                              <m:t>v</m:t>
                            </m:r>
                          </m:e>
                          <m:sub>
                            <m:r>
                              <a:rPr lang="en-US" altLang="zh-CN" sz="2200" b="0" i="1" smtClean="0">
                                <a:latin typeface="Cambria Math" panose="02040503050406030204" pitchFamily="18" charset="0"/>
                                <a:cs typeface="Times New Roman" panose="02020603050405020304" pitchFamily="18" charset="0"/>
                              </a:rPr>
                              <m:t>2</m:t>
                            </m:r>
                          </m:sub>
                        </m:sSub>
                        <m:r>
                          <a:rPr lang="en-US" altLang="zh-CN" sz="2200" b="0" i="1" smtClean="0">
                            <a:latin typeface="Cambria Math" panose="02040503050406030204" pitchFamily="18" charset="0"/>
                            <a:cs typeface="Times New Roman" panose="02020603050405020304" pitchFamily="18" charset="0"/>
                          </a:rPr>
                          <m:t>,…,</m:t>
                        </m:r>
                        <m:sSub>
                          <m:sSubPr>
                            <m:ctrlPr>
                              <a:rPr lang="en-US" altLang="zh-CN" sz="2200" i="1">
                                <a:latin typeface="Cambria Math" panose="02040503050406030204" pitchFamily="18" charset="0"/>
                                <a:cs typeface="Times New Roman" panose="02020603050405020304" pitchFamily="18" charset="0"/>
                              </a:rPr>
                            </m:ctrlPr>
                          </m:sSubPr>
                          <m:e>
                            <m:r>
                              <m:rPr>
                                <m:sty m:val="p"/>
                              </m:rPr>
                              <a:rPr lang="en-US" altLang="zh-CN" sz="2200" i="1">
                                <a:latin typeface="Cambria Math" panose="02040503050406030204" pitchFamily="18" charset="0"/>
                                <a:cs typeface="Times New Roman" panose="02020603050405020304" pitchFamily="18" charset="0"/>
                              </a:rPr>
                              <m:t>v</m:t>
                            </m:r>
                          </m:e>
                          <m:sub>
                            <m:r>
                              <a:rPr lang="en-US" altLang="zh-CN" sz="2200" b="0" i="1" smtClean="0">
                                <a:latin typeface="Cambria Math" panose="02040503050406030204" pitchFamily="18" charset="0"/>
                                <a:cs typeface="Times New Roman" panose="02020603050405020304" pitchFamily="18" charset="0"/>
                              </a:rPr>
                              <m:t>𝑁</m:t>
                            </m:r>
                          </m:sub>
                        </m:sSub>
                      </m:e>
                    </m:d>
                  </m:oMath>
                </a14:m>
                <a:r>
                  <a:rPr lang="en-US" altLang="zh-CN" sz="2000" dirty="0">
                    <a:ea typeface="Cambria Math" panose="02040503050406030204" pitchFamily="18" charset="0"/>
                  </a:rPr>
                  <a:t> </a:t>
                </a:r>
                <a:endParaRPr lang="en-US" altLang="zh-CN" sz="2200" dirty="0">
                  <a:latin typeface="Times New Roman" panose="02020603050405020304" pitchFamily="18" charset="0"/>
                  <a:cs typeface="Times New Roman" panose="02020603050405020304" pitchFamily="18" charset="0"/>
                </a:endParaRPr>
              </a:p>
              <a:p>
                <a:pPr algn="just">
                  <a:spcBef>
                    <a:spcPts val="600"/>
                  </a:spcBef>
                  <a:buClr>
                    <a:schemeClr val="tx2"/>
                  </a:buClr>
                </a:pPr>
                <a:r>
                  <a:rPr lang="en-US" altLang="zh-CN" sz="2200" dirty="0">
                    <a:latin typeface="Times New Roman" panose="02020603050405020304" pitchFamily="18" charset="0"/>
                    <a:cs typeface="Times New Roman" panose="02020603050405020304" pitchFamily="18" charset="0"/>
                  </a:rPr>
                  <a:t>	</a:t>
                </a:r>
                <a:r>
                  <a:rPr lang="en-US" altLang="zh-CN" sz="2400" dirty="0">
                    <a:latin typeface="+mn-ea"/>
                    <a:cs typeface="Times New Roman" panose="02020603050405020304" pitchFamily="18" charset="0"/>
                  </a:rPr>
                  <a:t>(2)</a:t>
                </a:r>
                <a:r>
                  <a:rPr lang="en-US" altLang="zh-CN" sz="2200" dirty="0">
                    <a:cs typeface="Times New Roman" panose="02020603050405020304" pitchFamily="18" charset="0"/>
                  </a:rPr>
                  <a:t> </a:t>
                </a:r>
                <a14:m>
                  <m:oMath xmlns:m="http://schemas.openxmlformats.org/officeDocument/2006/math">
                    <m:sSub>
                      <m:sSubPr>
                        <m:ctrlPr>
                          <a:rPr lang="en-US" altLang="zh-CN" sz="2200" i="1" smtClean="0">
                            <a:latin typeface="Cambria Math" panose="02040503050406030204" pitchFamily="18" charset="0"/>
                            <a:cs typeface="Times New Roman" panose="02020603050405020304" pitchFamily="18" charset="0"/>
                          </a:rPr>
                        </m:ctrlPr>
                      </m:sSubPr>
                      <m:e>
                        <m:r>
                          <m:rPr>
                            <m:sty m:val="p"/>
                          </m:rPr>
                          <a:rPr lang="en-US" altLang="zh-CN" sz="2200" i="1">
                            <a:latin typeface="Cambria Math" panose="02040503050406030204" pitchFamily="18" charset="0"/>
                            <a:cs typeface="Times New Roman" panose="02020603050405020304" pitchFamily="18" charset="0"/>
                          </a:rPr>
                          <m:t>v</m:t>
                        </m:r>
                      </m:e>
                      <m:sub>
                        <m:r>
                          <a:rPr lang="en-US" altLang="zh-CN" sz="2200" b="0" i="1" smtClean="0">
                            <a:latin typeface="Cambria Math" panose="02040503050406030204" pitchFamily="18" charset="0"/>
                            <a:cs typeface="Times New Roman" panose="02020603050405020304" pitchFamily="18" charset="0"/>
                          </a:rPr>
                          <m:t>𝑚</m:t>
                        </m:r>
                      </m:sub>
                    </m:sSub>
                  </m:oMath>
                </a14:m>
                <a:r>
                  <a:rPr lang="zh-CN" altLang="en-US" sz="2200" dirty="0">
                    <a:latin typeface="+mn-ea"/>
                    <a:cs typeface="Times New Roman" panose="02020603050405020304" pitchFamily="18" charset="0"/>
                  </a:rPr>
                  <a:t>减去其在</a:t>
                </a:r>
                <a:r>
                  <a:rPr lang="en-US" altLang="zh-CN" sz="2200" dirty="0">
                    <a:latin typeface="+mn-ea"/>
                    <a:cs typeface="Times New Roman" panose="02020603050405020304" pitchFamily="18" charset="0"/>
                  </a:rPr>
                  <a:t>A</a:t>
                </a:r>
                <a:r>
                  <a:rPr lang="zh-CN" altLang="en-US" sz="2200" dirty="0">
                    <a:latin typeface="+mn-ea"/>
                    <a:cs typeface="Times New Roman" panose="02020603050405020304" pitchFamily="18" charset="0"/>
                  </a:rPr>
                  <a:t>的第一主成分上的投影</a:t>
                </a:r>
                <a:endParaRPr lang="en-US" altLang="zh-CN" sz="2200" dirty="0">
                  <a:latin typeface="+mn-ea"/>
                  <a:cs typeface="Times New Roman" panose="02020603050405020304" pitchFamily="18" charset="0"/>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609675" y="1095808"/>
                <a:ext cx="10637598" cy="2357697"/>
              </a:xfrm>
              <a:prstGeom prst="rect">
                <a:avLst/>
              </a:prstGeom>
              <a:blipFill>
                <a:blip r:embed="rId3"/>
                <a:stretch>
                  <a:fillRect l="-745" r="-745" b="-4393"/>
                </a:stretch>
              </a:blipFill>
            </p:spPr>
            <p:txBody>
              <a:bodyPr/>
              <a:lstStyle/>
              <a:p>
                <a:r>
                  <a:rPr lang="zh-CN" altLang="en-US">
                    <a:noFill/>
                  </a:rPr>
                  <a:t> </a:t>
                </a:r>
              </a:p>
            </p:txBody>
          </p:sp>
        </mc:Fallback>
      </mc:AlternateContent>
      <p:pic>
        <p:nvPicPr>
          <p:cNvPr id="6" name="图片 5"/>
          <p:cNvPicPr>
            <a:picLocks noChangeAspect="1"/>
          </p:cNvPicPr>
          <p:nvPr/>
        </p:nvPicPr>
        <p:blipFill rotWithShape="1">
          <a:blip r:embed="rId4"/>
          <a:srcRect t="13218" b="4313"/>
          <a:stretch>
            <a:fillRect/>
          </a:stretch>
        </p:blipFill>
        <p:spPr>
          <a:xfrm>
            <a:off x="1985046" y="3724866"/>
            <a:ext cx="8221908" cy="2283324"/>
          </a:xfrm>
          <a:prstGeom prst="rect">
            <a:avLst/>
          </a:prstGeom>
        </p:spPr>
      </p:pic>
    </p:spTree>
  </p:cSld>
  <p:clrMapOvr>
    <a:masterClrMapping/>
  </p:clrMapOvr>
  <p:transition spd="med" advTm="227">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词嵌入 </a:t>
            </a:r>
            <a:r>
              <a:rPr lang="en-US" altLang="zh-CN" dirty="0"/>
              <a:t>–</a:t>
            </a:r>
            <a:r>
              <a:rPr lang="zh-CN" altLang="en-US" dirty="0">
                <a:solidFill>
                  <a:srgbClr val="A13F0B"/>
                </a:solidFill>
              </a:rPr>
              <a:t>监督方法</a:t>
            </a:r>
          </a:p>
        </p:txBody>
      </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14" name="文本框 13"/>
          <p:cNvSpPr txBox="1"/>
          <p:nvPr/>
        </p:nvSpPr>
        <p:spPr>
          <a:xfrm>
            <a:off x="609675" y="1187645"/>
            <a:ext cx="10637598" cy="3695755"/>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400" dirty="0">
                <a:latin typeface="+mn-ea"/>
              </a:rPr>
              <a:t>有监督方法</a:t>
            </a:r>
            <a:endParaRPr lang="en-US" altLang="zh-CN" sz="2400" dirty="0">
              <a:latin typeface="+mn-ea"/>
            </a:endParaRPr>
          </a:p>
          <a:p>
            <a:pPr algn="just">
              <a:lnSpc>
                <a:spcPct val="130000"/>
              </a:lnSpc>
              <a:spcBef>
                <a:spcPts val="600"/>
              </a:spcBef>
              <a:spcAft>
                <a:spcPts val="600"/>
              </a:spcAft>
              <a:buClr>
                <a:schemeClr val="tx2"/>
              </a:buClr>
            </a:pPr>
            <a:r>
              <a:rPr lang="en-US" altLang="zh-CN" sz="2400" dirty="0">
                <a:latin typeface="+mn-ea"/>
                <a:cs typeface="Times New Roman" panose="02020603050405020304" pitchFamily="18" charset="0"/>
              </a:rPr>
              <a:t>	</a:t>
            </a:r>
            <a:r>
              <a:rPr lang="zh-CN" altLang="en-US" sz="2400" dirty="0">
                <a:latin typeface="+mn-ea"/>
                <a:cs typeface="Times New Roman" panose="02020603050405020304" pitchFamily="18" charset="0"/>
              </a:rPr>
              <a:t>相似度检测问题转化为二分类</a:t>
            </a:r>
            <a:r>
              <a:rPr lang="en-US" altLang="zh-CN" sz="2400" dirty="0">
                <a:latin typeface="+mn-ea"/>
                <a:cs typeface="Times New Roman" panose="02020603050405020304" pitchFamily="18" charset="0"/>
              </a:rPr>
              <a:t>/</a:t>
            </a:r>
            <a:r>
              <a:rPr lang="zh-CN" altLang="en-US" sz="2400" dirty="0">
                <a:latin typeface="+mn-ea"/>
                <a:cs typeface="Times New Roman" panose="02020603050405020304" pitchFamily="18" charset="0"/>
              </a:rPr>
              <a:t>回归问题</a:t>
            </a:r>
            <a:endParaRPr lang="en-US" altLang="zh-CN" sz="2400" dirty="0">
              <a:latin typeface="+mn-ea"/>
              <a:cs typeface="Times New Roman" panose="02020603050405020304" pitchFamily="18" charset="0"/>
            </a:endParaRPr>
          </a:p>
          <a:p>
            <a:pPr algn="just">
              <a:lnSpc>
                <a:spcPct val="130000"/>
              </a:lnSpc>
              <a:spcBef>
                <a:spcPts val="600"/>
              </a:spcBef>
              <a:spcAft>
                <a:spcPts val="600"/>
              </a:spcAft>
              <a:buClr>
                <a:schemeClr val="tx2"/>
              </a:buClr>
            </a:pPr>
            <a:r>
              <a:rPr lang="en-US" altLang="zh-CN" sz="2400" dirty="0">
                <a:latin typeface="+mn-ea"/>
                <a:cs typeface="Times New Roman" panose="02020603050405020304" pitchFamily="18" charset="0"/>
              </a:rPr>
              <a:t>	</a:t>
            </a:r>
            <a:r>
              <a:rPr lang="zh-CN" altLang="en-US" sz="2400" dirty="0">
                <a:latin typeface="+mn-ea"/>
                <a:cs typeface="Times New Roman" panose="02020603050405020304" pitchFamily="18" charset="0"/>
              </a:rPr>
              <a:t>二分类：相似为</a:t>
            </a:r>
            <a:r>
              <a:rPr lang="en-US" altLang="zh-CN" sz="2400" dirty="0">
                <a:latin typeface="+mn-ea"/>
                <a:cs typeface="Times New Roman" panose="02020603050405020304" pitchFamily="18" charset="0"/>
              </a:rPr>
              <a:t>1</a:t>
            </a:r>
            <a:r>
              <a:rPr lang="zh-CN" altLang="en-US" sz="2400" dirty="0">
                <a:latin typeface="+mn-ea"/>
                <a:cs typeface="Times New Roman" panose="02020603050405020304" pitchFamily="18" charset="0"/>
              </a:rPr>
              <a:t>，不相似为</a:t>
            </a:r>
            <a:r>
              <a:rPr lang="en-US" altLang="zh-CN" sz="2400" dirty="0">
                <a:latin typeface="+mn-ea"/>
                <a:cs typeface="Times New Roman" panose="02020603050405020304" pitchFamily="18" charset="0"/>
              </a:rPr>
              <a:t>0</a:t>
            </a:r>
          </a:p>
          <a:p>
            <a:pPr algn="just">
              <a:lnSpc>
                <a:spcPct val="130000"/>
              </a:lnSpc>
              <a:spcBef>
                <a:spcPts val="600"/>
              </a:spcBef>
              <a:spcAft>
                <a:spcPts val="600"/>
              </a:spcAft>
              <a:buClr>
                <a:schemeClr val="tx2"/>
              </a:buClr>
            </a:pPr>
            <a:r>
              <a:rPr lang="en-US" altLang="zh-CN" sz="2400" dirty="0">
                <a:latin typeface="+mn-ea"/>
                <a:cs typeface="Times New Roman" panose="02020603050405020304" pitchFamily="18" charset="0"/>
              </a:rPr>
              <a:t>	</a:t>
            </a:r>
            <a:r>
              <a:rPr lang="zh-CN" altLang="en-US" sz="2400" dirty="0">
                <a:latin typeface="+mn-ea"/>
                <a:cs typeface="Times New Roman" panose="02020603050405020304" pitchFamily="18" charset="0"/>
              </a:rPr>
              <a:t>回归：</a:t>
            </a:r>
            <a:r>
              <a:rPr lang="en-US" altLang="zh-CN" sz="2400" dirty="0">
                <a:latin typeface="+mn-ea"/>
                <a:cs typeface="Times New Roman" panose="02020603050405020304" pitchFamily="18" charset="0"/>
              </a:rPr>
              <a:t>1-5</a:t>
            </a:r>
            <a:r>
              <a:rPr lang="zh-CN" altLang="en-US" sz="2400" dirty="0">
                <a:latin typeface="+mn-ea"/>
                <a:cs typeface="Times New Roman" panose="02020603050405020304" pitchFamily="18" charset="0"/>
              </a:rPr>
              <a:t>分，打分</a:t>
            </a:r>
            <a:endParaRPr lang="en-US" altLang="zh-CN" sz="2400" dirty="0">
              <a:latin typeface="+mn-ea"/>
              <a:cs typeface="Times New Roman" panose="02020603050405020304" pitchFamily="18" charset="0"/>
            </a:endParaRPr>
          </a:p>
          <a:p>
            <a:pPr marL="342900" indent="-342900" algn="just">
              <a:lnSpc>
                <a:spcPct val="130000"/>
              </a:lnSpc>
              <a:spcBef>
                <a:spcPts val="600"/>
              </a:spcBef>
              <a:spcAft>
                <a:spcPts val="600"/>
              </a:spcAft>
              <a:buClr>
                <a:schemeClr val="tx2"/>
              </a:buClr>
              <a:buFont typeface="Wingdings" panose="05000000000000000000" pitchFamily="2" charset="2"/>
              <a:buChar char="n"/>
            </a:pPr>
            <a:r>
              <a:rPr lang="en-US" altLang="zh-CN" sz="2400" dirty="0">
                <a:latin typeface="+mn-ea"/>
              </a:rPr>
              <a:t>SVM</a:t>
            </a:r>
            <a:r>
              <a:rPr lang="zh-CN" altLang="en-US" sz="2400" dirty="0">
                <a:latin typeface="+mn-ea"/>
              </a:rPr>
              <a:t>， </a:t>
            </a:r>
            <a:r>
              <a:rPr lang="en-US" altLang="zh-CN" sz="2400" dirty="0">
                <a:latin typeface="+mn-ea"/>
              </a:rPr>
              <a:t>CNN</a:t>
            </a:r>
            <a:r>
              <a:rPr lang="zh-CN" altLang="en-US" sz="2400" dirty="0">
                <a:latin typeface="+mn-ea"/>
              </a:rPr>
              <a:t>，孪生</a:t>
            </a:r>
            <a:r>
              <a:rPr lang="en-US" altLang="zh-CN" sz="2400" dirty="0">
                <a:latin typeface="+mn-ea"/>
              </a:rPr>
              <a:t>LSTM…</a:t>
            </a:r>
            <a:endParaRPr lang="en-US" altLang="zh-CN" sz="2400" dirty="0">
              <a:latin typeface="+mn-ea"/>
              <a:cs typeface="Times New Roman" panose="02020603050405020304" pitchFamily="18" charset="0"/>
            </a:endParaRPr>
          </a:p>
          <a:p>
            <a:pPr algn="just">
              <a:lnSpc>
                <a:spcPct val="130000"/>
              </a:lnSpc>
              <a:spcBef>
                <a:spcPts val="600"/>
              </a:spcBef>
              <a:spcAft>
                <a:spcPts val="600"/>
              </a:spcAft>
              <a:buClr>
                <a:schemeClr val="tx2"/>
              </a:buClr>
            </a:pPr>
            <a:endParaRPr lang="en-US" altLang="zh-CN" sz="2400" dirty="0">
              <a:latin typeface="+mn-ea"/>
              <a:cs typeface="Times New Roman" panose="02020603050405020304" pitchFamily="18" charset="0"/>
            </a:endParaRPr>
          </a:p>
        </p:txBody>
      </p:sp>
    </p:spTree>
  </p:cSld>
  <p:clrMapOvr>
    <a:masterClrMapping/>
  </p:clrMapOvr>
  <p:transition spd="med" advTm="17">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词嵌入 </a:t>
            </a:r>
            <a:r>
              <a:rPr lang="en-US" altLang="zh-CN" dirty="0"/>
              <a:t>– </a:t>
            </a:r>
            <a:r>
              <a:rPr lang="zh-CN" altLang="en-US" dirty="0">
                <a:solidFill>
                  <a:srgbClr val="A13F0B"/>
                </a:solidFill>
              </a:rPr>
              <a:t>监督方法</a:t>
            </a:r>
          </a:p>
        </p:txBody>
      </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mc:AlternateContent xmlns:mc="http://schemas.openxmlformats.org/markup-compatibility/2006" xmlns:a14="http://schemas.microsoft.com/office/drawing/2010/main">
        <mc:Choice Requires="a14">
          <p:sp>
            <p:nvSpPr>
              <p:cNvPr id="14" name="文本框 13"/>
              <p:cNvSpPr txBox="1"/>
              <p:nvPr/>
            </p:nvSpPr>
            <p:spPr>
              <a:xfrm>
                <a:off x="609675" y="1187645"/>
                <a:ext cx="10637598" cy="1975349"/>
              </a:xfrm>
              <a:prstGeom prst="rect">
                <a:avLst/>
              </a:prstGeom>
              <a:noFill/>
            </p:spPr>
            <p:txBody>
              <a:bodyPr wrap="square" rtlCol="0">
                <a:spAutoFit/>
              </a:bodyPr>
              <a:lstStyle/>
              <a:p>
                <a:pPr marL="342900" indent="-342900" algn="just">
                  <a:lnSpc>
                    <a:spcPct val="130000"/>
                  </a:lnSpc>
                  <a:spcBef>
                    <a:spcPts val="600"/>
                  </a:spcBef>
                  <a:buClr>
                    <a:schemeClr val="tx2"/>
                  </a:buClr>
                  <a:buFont typeface="Wingdings" panose="05000000000000000000" pitchFamily="2" charset="2"/>
                  <a:buChar char="n"/>
                </a:pPr>
                <a:r>
                  <a:rPr lang="zh-CN" altLang="en-US" sz="2400" dirty="0">
                    <a:latin typeface="+mn-ea"/>
                  </a:rPr>
                  <a:t>孪生</a:t>
                </a:r>
                <a:r>
                  <a:rPr lang="en-US" altLang="zh-CN" sz="2400" dirty="0">
                    <a:latin typeface="+mn-ea"/>
                  </a:rPr>
                  <a:t>LSTM</a:t>
                </a:r>
                <a:r>
                  <a:rPr lang="zh-CN" altLang="en-US" sz="2400" dirty="0">
                    <a:latin typeface="+mn-ea"/>
                  </a:rPr>
                  <a:t>：</a:t>
                </a:r>
                <a:r>
                  <a:rPr lang="en-US" altLang="zh-CN" sz="2000" dirty="0">
                    <a:latin typeface="+mn-ea"/>
                  </a:rPr>
                  <a:t>Siamese Recurrent Architectures for Learning Sentence Similarity</a:t>
                </a:r>
              </a:p>
              <a:p>
                <a:pPr algn="just">
                  <a:spcBef>
                    <a:spcPts val="600"/>
                  </a:spcBef>
                  <a:buClr>
                    <a:schemeClr val="tx2"/>
                  </a:buClr>
                </a:pPr>
                <a:r>
                  <a:rPr lang="en-US" altLang="zh-CN" sz="2400" dirty="0">
                    <a:latin typeface="+mn-ea"/>
                    <a:cs typeface="Times New Roman" panose="02020603050405020304" pitchFamily="18" charset="0"/>
                  </a:rPr>
                  <a:t>	</a:t>
                </a:r>
                <a14:m>
                  <m:oMath xmlns:m="http://schemas.openxmlformats.org/officeDocument/2006/math">
                    <m:sSub>
                      <m:sSubPr>
                        <m:ctrlPr>
                          <a:rPr lang="en-US" altLang="zh-CN" sz="2400" i="1" smtClean="0">
                            <a:latin typeface="Cambria Math" panose="02040503050406030204" pitchFamily="18" charset="0"/>
                            <a:cs typeface="Times New Roman" panose="02020603050405020304" pitchFamily="18" charset="0"/>
                          </a:rPr>
                        </m:ctrlPr>
                      </m:sSubPr>
                      <m:e>
                        <m:r>
                          <m:rPr>
                            <m:nor/>
                          </m:rPr>
                          <a:rPr lang="en-US" altLang="zh-CN" sz="2400" dirty="0">
                            <a:latin typeface="+mn-ea"/>
                            <a:cs typeface="Times New Roman" panose="02020603050405020304" pitchFamily="18" charset="0"/>
                          </a:rPr>
                          <m:t>LSTM</m:t>
                        </m:r>
                      </m:e>
                      <m:sub>
                        <m:r>
                          <m:rPr>
                            <m:nor/>
                          </m:rPr>
                          <a:rPr lang="en-US" altLang="zh-CN" sz="2400" b="0" i="0" smtClean="0">
                            <a:latin typeface="Cambria Math" panose="02040503050406030204" pitchFamily="18" charset="0"/>
                            <a:cs typeface="Times New Roman" panose="02020603050405020304" pitchFamily="18" charset="0"/>
                          </a:rPr>
                          <m:t>a</m:t>
                        </m:r>
                      </m:sub>
                    </m:sSub>
                  </m:oMath>
                </a14:m>
                <a:r>
                  <a:rPr lang="en-US" altLang="zh-CN" sz="2400" dirty="0">
                    <a:latin typeface="+mn-ea"/>
                    <a:cs typeface="Times New Roman" panose="02020603050405020304" pitchFamily="18" charset="0"/>
                  </a:rPr>
                  <a:t>=</a:t>
                </a:r>
                <a14:m>
                  <m:oMath xmlns:m="http://schemas.openxmlformats.org/officeDocument/2006/math">
                    <m:sSub>
                      <m:sSubPr>
                        <m:ctrlPr>
                          <a:rPr lang="en-US" altLang="zh-CN" sz="2400" i="1">
                            <a:latin typeface="Cambria Math" panose="02040503050406030204" pitchFamily="18" charset="0"/>
                            <a:cs typeface="Times New Roman" panose="02020603050405020304" pitchFamily="18" charset="0"/>
                          </a:rPr>
                        </m:ctrlPr>
                      </m:sSubPr>
                      <m:e>
                        <m:r>
                          <m:rPr>
                            <m:nor/>
                          </m:rPr>
                          <a:rPr lang="en-US" altLang="zh-CN" sz="2400" dirty="0">
                            <a:latin typeface="+mn-ea"/>
                            <a:cs typeface="Times New Roman" panose="02020603050405020304" pitchFamily="18" charset="0"/>
                          </a:rPr>
                          <m:t>LSTM</m:t>
                        </m:r>
                      </m:e>
                      <m:sub>
                        <m:r>
                          <m:rPr>
                            <m:sty m:val="p"/>
                          </m:rPr>
                          <a:rPr lang="en-US" altLang="zh-CN" sz="2400" b="0" i="0" dirty="0" smtClean="0">
                            <a:latin typeface="Cambria Math" panose="02040503050406030204" pitchFamily="18" charset="0"/>
                            <a:cs typeface="Times New Roman" panose="02020603050405020304" pitchFamily="18" charset="0"/>
                          </a:rPr>
                          <m:t>b</m:t>
                        </m:r>
                      </m:sub>
                    </m:sSub>
                  </m:oMath>
                </a14:m>
                <a:endParaRPr lang="en-US" altLang="zh-CN" sz="2400" dirty="0">
                  <a:latin typeface="+mn-ea"/>
                  <a:cs typeface="Times New Roman" panose="02020603050405020304" pitchFamily="18" charset="0"/>
                </a:endParaRPr>
              </a:p>
              <a:p>
                <a:pPr algn="just">
                  <a:buClr>
                    <a:schemeClr val="tx2"/>
                  </a:buClr>
                </a:pPr>
                <a:r>
                  <a:rPr lang="en-US" altLang="zh-CN" sz="2400" dirty="0">
                    <a:latin typeface="+mn-ea"/>
                    <a:cs typeface="Times New Roman" panose="02020603050405020304" pitchFamily="18" charset="0"/>
                  </a:rPr>
                  <a:t>	</a:t>
                </a:r>
                <a:r>
                  <a:rPr lang="zh-CN" altLang="en-US" sz="2400" dirty="0">
                    <a:latin typeface="+mn-ea"/>
                    <a:cs typeface="Times New Roman" panose="02020603050405020304" pitchFamily="18" charset="0"/>
                  </a:rPr>
                  <a:t>使用</a:t>
                </a:r>
                <a14:m>
                  <m:oMath xmlns:m="http://schemas.openxmlformats.org/officeDocument/2006/math">
                    <m:sSub>
                      <m:sSubPr>
                        <m:ctrlPr>
                          <a:rPr lang="en-US" altLang="zh-CN" sz="2400" i="1" smtClean="0">
                            <a:latin typeface="Cambria Math" panose="02040503050406030204" pitchFamily="18" charset="0"/>
                            <a:cs typeface="Times New Roman" panose="02020603050405020304" pitchFamily="18" charset="0"/>
                          </a:rPr>
                        </m:ctrlPr>
                      </m:sSubPr>
                      <m:e>
                        <m:r>
                          <m:rPr>
                            <m:nor/>
                          </m:rPr>
                          <a:rPr lang="en-US" altLang="zh-CN" sz="2400" dirty="0">
                            <a:latin typeface="+mn-ea"/>
                            <a:cs typeface="Times New Roman" panose="02020603050405020304" pitchFamily="18" charset="0"/>
                          </a:rPr>
                          <m:t>LSTM</m:t>
                        </m:r>
                      </m:e>
                      <m:sub>
                        <m:r>
                          <m:rPr>
                            <m:nor/>
                          </m:rPr>
                          <a:rPr lang="en-US" altLang="zh-CN" sz="2400" b="0" i="0" smtClean="0">
                            <a:latin typeface="Cambria Math" panose="02040503050406030204" pitchFamily="18" charset="0"/>
                            <a:cs typeface="Times New Roman" panose="02020603050405020304" pitchFamily="18" charset="0"/>
                          </a:rPr>
                          <m:t>a</m:t>
                        </m:r>
                      </m:sub>
                    </m:sSub>
                    <m:r>
                      <a:rPr lang="zh-CN" altLang="en-US" sz="2400" i="1">
                        <a:latin typeface="Cambria Math" panose="02040503050406030204" pitchFamily="18" charset="0"/>
                        <a:cs typeface="Times New Roman" panose="02020603050405020304" pitchFamily="18" charset="0"/>
                      </a:rPr>
                      <m:t>和</m:t>
                    </m:r>
                    <m:sSub>
                      <m:sSubPr>
                        <m:ctrlPr>
                          <a:rPr lang="en-US" altLang="zh-CN" sz="2400" i="1">
                            <a:latin typeface="Cambria Math" panose="02040503050406030204" pitchFamily="18" charset="0"/>
                            <a:cs typeface="Times New Roman" panose="02020603050405020304" pitchFamily="18" charset="0"/>
                          </a:rPr>
                        </m:ctrlPr>
                      </m:sSubPr>
                      <m:e>
                        <m:r>
                          <m:rPr>
                            <m:nor/>
                          </m:rPr>
                          <a:rPr lang="en-US" altLang="zh-CN" sz="2400" dirty="0">
                            <a:latin typeface="+mn-ea"/>
                            <a:cs typeface="Times New Roman" panose="02020603050405020304" pitchFamily="18" charset="0"/>
                          </a:rPr>
                          <m:t>LSTM</m:t>
                        </m:r>
                      </m:e>
                      <m:sub>
                        <m:r>
                          <m:rPr>
                            <m:sty m:val="p"/>
                          </m:rPr>
                          <a:rPr lang="en-US" altLang="zh-CN" sz="2400" b="0" i="0" dirty="0" smtClean="0">
                            <a:latin typeface="Cambria Math" panose="02040503050406030204" pitchFamily="18" charset="0"/>
                            <a:cs typeface="Times New Roman" panose="02020603050405020304" pitchFamily="18" charset="0"/>
                          </a:rPr>
                          <m:t>b</m:t>
                        </m:r>
                      </m:sub>
                    </m:sSub>
                  </m:oMath>
                </a14:m>
                <a:r>
                  <a:rPr lang="zh-CN" altLang="en-US" sz="2400" dirty="0">
                    <a:latin typeface="+mn-ea"/>
                    <a:cs typeface="Times New Roman" panose="02020603050405020304" pitchFamily="18" charset="0"/>
                  </a:rPr>
                  <a:t>的最后一个隐藏状态</a:t>
                </a:r>
                <a14:m>
                  <m:oMath xmlns:m="http://schemas.openxmlformats.org/officeDocument/2006/math">
                    <m:sSubSup>
                      <m:sSubSupPr>
                        <m:ctrlPr>
                          <a:rPr lang="en-US" altLang="zh-CN" sz="2400" i="1" smtClean="0">
                            <a:latin typeface="Cambria Math" panose="02040503050406030204" pitchFamily="18" charset="0"/>
                            <a:cs typeface="Times New Roman" panose="02020603050405020304" pitchFamily="18" charset="0"/>
                          </a:rPr>
                        </m:ctrlPr>
                      </m:sSubSupPr>
                      <m:e>
                        <m:r>
                          <a:rPr lang="en-US" altLang="zh-CN" sz="2400" b="0" i="1" smtClean="0">
                            <a:latin typeface="Cambria Math" panose="02040503050406030204" pitchFamily="18" charset="0"/>
                            <a:cs typeface="Times New Roman" panose="02020603050405020304" pitchFamily="18" charset="0"/>
                          </a:rPr>
                          <m:t>h</m:t>
                        </m:r>
                      </m:e>
                      <m:sub>
                        <m:sSub>
                          <m:sSubPr>
                            <m:ctrlPr>
                              <a:rPr lang="en-US" altLang="zh-CN" sz="240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𝑇</m:t>
                            </m:r>
                          </m:e>
                          <m:sub>
                            <m:r>
                              <a:rPr lang="en-US" altLang="zh-CN" sz="2400" b="0" i="1" smtClean="0">
                                <a:latin typeface="Cambria Math" panose="02040503050406030204" pitchFamily="18" charset="0"/>
                                <a:cs typeface="Times New Roman" panose="02020603050405020304" pitchFamily="18" charset="0"/>
                              </a:rPr>
                              <m:t>𝑎</m:t>
                            </m:r>
                          </m:sub>
                        </m:sSub>
                      </m:sub>
                      <m:sup>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𝑎</m:t>
                        </m:r>
                        <m:r>
                          <a:rPr lang="en-US" altLang="zh-CN" sz="2400" b="0" i="1" smtClean="0">
                            <a:latin typeface="Cambria Math" panose="02040503050406030204" pitchFamily="18" charset="0"/>
                            <a:cs typeface="Times New Roman" panose="02020603050405020304" pitchFamily="18" charset="0"/>
                          </a:rPr>
                          <m:t>)</m:t>
                        </m:r>
                      </m:sup>
                    </m:sSubSup>
                  </m:oMath>
                </a14:m>
                <a:r>
                  <a:rPr lang="zh-CN" altLang="en-US" sz="2400" dirty="0">
                    <a:latin typeface="+mn-ea"/>
                    <a:cs typeface="Times New Roman" panose="02020603050405020304" pitchFamily="18" charset="0"/>
                  </a:rPr>
                  <a:t>和</a:t>
                </a:r>
                <a14:m>
                  <m:oMath xmlns:m="http://schemas.openxmlformats.org/officeDocument/2006/math">
                    <m:sSubSup>
                      <m:sSubSupPr>
                        <m:ctrlPr>
                          <a:rPr lang="en-US" altLang="zh-CN" sz="2400" i="1">
                            <a:latin typeface="Cambria Math" panose="02040503050406030204" pitchFamily="18" charset="0"/>
                            <a:cs typeface="Times New Roman" panose="02020603050405020304" pitchFamily="18" charset="0"/>
                          </a:rPr>
                        </m:ctrlPr>
                      </m:sSubSupPr>
                      <m:e>
                        <m:r>
                          <a:rPr lang="en-US" altLang="zh-CN" sz="2400" i="1">
                            <a:latin typeface="Cambria Math" panose="02040503050406030204" pitchFamily="18" charset="0"/>
                            <a:cs typeface="Times New Roman" panose="02020603050405020304" pitchFamily="18" charset="0"/>
                          </a:rPr>
                          <m:t>h</m:t>
                        </m:r>
                      </m:e>
                      <m:sub>
                        <m:sSub>
                          <m:sSubPr>
                            <m:ctrlPr>
                              <a:rPr lang="en-US" altLang="zh-CN" sz="2400" i="1">
                                <a:latin typeface="Cambria Math" panose="02040503050406030204" pitchFamily="18" charset="0"/>
                                <a:cs typeface="Times New Roman" panose="02020603050405020304" pitchFamily="18" charset="0"/>
                              </a:rPr>
                            </m:ctrlPr>
                          </m:sSubPr>
                          <m:e>
                            <m:r>
                              <a:rPr lang="en-US" altLang="zh-CN" sz="2400" i="1">
                                <a:latin typeface="Cambria Math" panose="02040503050406030204" pitchFamily="18" charset="0"/>
                                <a:cs typeface="Times New Roman" panose="02020603050405020304" pitchFamily="18" charset="0"/>
                              </a:rPr>
                              <m:t>𝑇</m:t>
                            </m:r>
                          </m:e>
                          <m:sub>
                            <m:r>
                              <a:rPr lang="en-US" altLang="zh-CN" sz="2400" b="0" i="1" smtClean="0">
                                <a:latin typeface="Cambria Math" panose="02040503050406030204" pitchFamily="18" charset="0"/>
                                <a:cs typeface="Times New Roman" panose="02020603050405020304" pitchFamily="18" charset="0"/>
                              </a:rPr>
                              <m:t>𝑏</m:t>
                            </m:r>
                          </m:sub>
                        </m:sSub>
                      </m:sub>
                      <m:sup>
                        <m:r>
                          <a:rPr lang="en-US" altLang="zh-CN" sz="2400" i="1">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𝑏</m:t>
                        </m:r>
                        <m:r>
                          <a:rPr lang="en-US" altLang="zh-CN" sz="2400" i="1">
                            <a:latin typeface="Cambria Math" panose="02040503050406030204" pitchFamily="18" charset="0"/>
                            <a:cs typeface="Times New Roman" panose="02020603050405020304" pitchFamily="18" charset="0"/>
                          </a:rPr>
                          <m:t>)</m:t>
                        </m:r>
                      </m:sup>
                    </m:sSubSup>
                  </m:oMath>
                </a14:m>
                <a:r>
                  <a:rPr lang="zh-CN" altLang="en-US" sz="2400" dirty="0">
                    <a:latin typeface="+mn-ea"/>
                    <a:cs typeface="Times New Roman" panose="02020603050405020304" pitchFamily="18" charset="0"/>
                  </a:rPr>
                  <a:t>表示句子</a:t>
                </a:r>
                <a:endParaRPr lang="en-US" altLang="zh-CN" sz="2400" dirty="0">
                  <a:latin typeface="+mn-ea"/>
                  <a:cs typeface="Times New Roman" panose="02020603050405020304" pitchFamily="18" charset="0"/>
                </a:endParaRPr>
              </a:p>
              <a:p>
                <a:pPr algn="just">
                  <a:spcBef>
                    <a:spcPts val="600"/>
                  </a:spcBef>
                  <a:spcAft>
                    <a:spcPts val="600"/>
                  </a:spcAft>
                  <a:buClr>
                    <a:schemeClr val="tx2"/>
                  </a:buClr>
                </a:pPr>
                <a:r>
                  <a:rPr lang="en-US" altLang="zh-CN" sz="2400" dirty="0">
                    <a:latin typeface="+mn-ea"/>
                    <a:cs typeface="Times New Roman" panose="02020603050405020304" pitchFamily="18" charset="0"/>
                  </a:rPr>
                  <a:t>	</a:t>
                </a:r>
                <a:r>
                  <a:rPr lang="zh-CN" altLang="en-US" sz="2400" dirty="0">
                    <a:latin typeface="+mn-ea"/>
                    <a:cs typeface="Times New Roman" panose="02020603050405020304" pitchFamily="18" charset="0"/>
                  </a:rPr>
                  <a:t>曼哈顿距离</a:t>
                </a:r>
                <a:endParaRPr lang="en-US" altLang="zh-CN" sz="2400" dirty="0">
                  <a:latin typeface="+mn-ea"/>
                  <a:cs typeface="Times New Roman" panose="02020603050405020304" pitchFamily="18" charset="0"/>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609675" y="1187645"/>
                <a:ext cx="10637598" cy="1975349"/>
              </a:xfrm>
              <a:prstGeom prst="rect">
                <a:avLst/>
              </a:prstGeom>
              <a:blipFill rotWithShape="1">
                <a:blip r:embed="rId3"/>
                <a:stretch>
                  <a:fillRect l="-745" b="-6173"/>
                </a:stretch>
              </a:blipFill>
            </p:spPr>
            <p:txBody>
              <a:bodyPr/>
              <a:lstStyle/>
              <a:p>
                <a:r>
                  <a:rPr lang="zh-CN" altLang="en-US">
                    <a:noFill/>
                  </a:rPr>
                  <a:t> </a:t>
                </a:r>
                <a:endParaRPr lang="zh-CN" altLang="en-US">
                  <a:noFill/>
                </a:endParaRPr>
              </a:p>
            </p:txBody>
          </p:sp>
        </mc:Fallback>
      </mc:AlternateContent>
      <p:pic>
        <p:nvPicPr>
          <p:cNvPr id="3" name="图片 2"/>
          <p:cNvPicPr>
            <a:picLocks noChangeAspect="1"/>
          </p:cNvPicPr>
          <p:nvPr/>
        </p:nvPicPr>
        <p:blipFill rotWithShape="1">
          <a:blip r:embed="rId4"/>
          <a:srcRect l="4164"/>
          <a:stretch>
            <a:fillRect/>
          </a:stretch>
        </p:blipFill>
        <p:spPr>
          <a:xfrm>
            <a:off x="3735208" y="3355851"/>
            <a:ext cx="4721583" cy="2694009"/>
          </a:xfrm>
          <a:prstGeom prst="rect">
            <a:avLst/>
          </a:prstGeom>
        </p:spPr>
      </p:pic>
      <p:pic>
        <p:nvPicPr>
          <p:cNvPr id="5" name="图片 4"/>
          <p:cNvPicPr>
            <a:picLocks noChangeAspect="1"/>
          </p:cNvPicPr>
          <p:nvPr/>
        </p:nvPicPr>
        <p:blipFill>
          <a:blip r:embed="rId5"/>
          <a:stretch>
            <a:fillRect/>
          </a:stretch>
        </p:blipFill>
        <p:spPr>
          <a:xfrm>
            <a:off x="3350990" y="2753129"/>
            <a:ext cx="4867078" cy="384243"/>
          </a:xfrm>
          <a:prstGeom prst="rect">
            <a:avLst/>
          </a:prstGeom>
        </p:spPr>
      </p:pic>
    </p:spTree>
  </p:cSld>
  <p:clrMapOvr>
    <a:masterClrMapping/>
  </p:clrMapOvr>
  <p:transition spd="med" advTm="4">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基于语料库 </a:t>
            </a:r>
            <a:r>
              <a:rPr lang="en-US" altLang="zh-CN" dirty="0"/>
              <a:t>– </a:t>
            </a:r>
            <a:r>
              <a:rPr lang="en-US" altLang="zh-CN" dirty="0">
                <a:solidFill>
                  <a:srgbClr val="A13F0B"/>
                </a:solidFill>
              </a:rPr>
              <a:t>BERT</a:t>
            </a:r>
            <a:endParaRPr lang="zh-CN" altLang="en-US" dirty="0">
              <a:solidFill>
                <a:srgbClr val="A13F0B"/>
              </a:solidFill>
            </a:endParaRPr>
          </a:p>
        </p:txBody>
      </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3.3</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14" name="文本框 13"/>
          <p:cNvSpPr txBox="1"/>
          <p:nvPr/>
        </p:nvSpPr>
        <p:spPr>
          <a:xfrm>
            <a:off x="609675" y="1187645"/>
            <a:ext cx="10637598" cy="1465016"/>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en-US" altLang="zh-CN" sz="2400" dirty="0"/>
              <a:t>Sentence-BERT: Sentence Embeddings using Siamese BERT-Networks</a:t>
            </a:r>
          </a:p>
          <a:p>
            <a:pPr algn="just">
              <a:spcBef>
                <a:spcPts val="600"/>
              </a:spcBef>
              <a:buClr>
                <a:schemeClr val="tx2"/>
              </a:buClr>
            </a:pPr>
            <a:r>
              <a:rPr lang="en-US" altLang="zh-CN" sz="2400" dirty="0">
                <a:latin typeface="+mn-ea"/>
                <a:cs typeface="Times New Roman" panose="02020603050405020304" pitchFamily="18" charset="0"/>
              </a:rPr>
              <a:t>	</a:t>
            </a:r>
            <a:r>
              <a:rPr lang="zh-CN" altLang="en-US" sz="2400" dirty="0"/>
              <a:t>孪生网络结构，两个</a:t>
            </a:r>
            <a:r>
              <a:rPr lang="en-US" altLang="zh-CN" sz="2400" dirty="0"/>
              <a:t>BERT</a:t>
            </a:r>
          </a:p>
          <a:p>
            <a:pPr algn="just">
              <a:buClr>
                <a:schemeClr val="tx2"/>
              </a:buClr>
            </a:pPr>
            <a:r>
              <a:rPr lang="en-US" altLang="zh-CN" sz="2400" dirty="0">
                <a:latin typeface="+mn-ea"/>
                <a:cs typeface="Times New Roman" panose="02020603050405020304" pitchFamily="18" charset="0"/>
              </a:rPr>
              <a:t>		</a:t>
            </a:r>
            <a:endParaRPr lang="en-US" altLang="zh-CN" sz="2400" dirty="0"/>
          </a:p>
        </p:txBody>
      </p:sp>
      <p:pic>
        <p:nvPicPr>
          <p:cNvPr id="3" name="图片 2"/>
          <p:cNvPicPr>
            <a:picLocks noChangeAspect="1"/>
          </p:cNvPicPr>
          <p:nvPr/>
        </p:nvPicPr>
        <p:blipFill rotWithShape="1">
          <a:blip r:embed="rId3"/>
          <a:srcRect r="50000"/>
          <a:stretch/>
        </p:blipFill>
        <p:spPr>
          <a:xfrm>
            <a:off x="4196602" y="2355835"/>
            <a:ext cx="3463744" cy="3455170"/>
          </a:xfrm>
          <a:prstGeom prst="rect">
            <a:avLst/>
          </a:prstGeom>
        </p:spPr>
      </p:pic>
    </p:spTree>
  </p:cSld>
  <p:clrMapOvr>
    <a:masterClrMapping/>
  </p:clrMapOvr>
  <p:transition spd="med" advTm="17">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基于语料库 </a:t>
            </a:r>
            <a:r>
              <a:rPr lang="en-US" altLang="zh-CN" dirty="0"/>
              <a:t>– </a:t>
            </a:r>
            <a:r>
              <a:rPr lang="en-US" altLang="zh-CN" dirty="0">
                <a:solidFill>
                  <a:srgbClr val="A13F0B"/>
                </a:solidFill>
              </a:rPr>
              <a:t>BERT</a:t>
            </a:r>
            <a:endParaRPr lang="zh-CN" altLang="en-US" dirty="0">
              <a:solidFill>
                <a:srgbClr val="A13F0B"/>
              </a:solidFill>
            </a:endParaRPr>
          </a:p>
        </p:txBody>
      </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3.3</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14" name="文本框 13"/>
          <p:cNvSpPr txBox="1"/>
          <p:nvPr/>
        </p:nvSpPr>
        <p:spPr>
          <a:xfrm>
            <a:off x="609675" y="1187645"/>
            <a:ext cx="10637598" cy="1793696"/>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400" dirty="0">
                <a:latin typeface="+mn-ea"/>
                <a:cs typeface="Times New Roman" panose="02020603050405020304" pitchFamily="18" charset="0"/>
              </a:rPr>
              <a:t>将句子</a:t>
            </a:r>
            <a:r>
              <a:rPr lang="en-US" altLang="zh-CN" sz="2400" dirty="0">
                <a:latin typeface="+mn-ea"/>
                <a:cs typeface="Times New Roman" panose="02020603050405020304" pitchFamily="18" charset="0"/>
              </a:rPr>
              <a:t>A</a:t>
            </a:r>
            <a:r>
              <a:rPr lang="zh-CN" altLang="en-US" sz="2400" dirty="0">
                <a:latin typeface="+mn-ea"/>
                <a:cs typeface="Times New Roman" panose="02020603050405020304" pitchFamily="18" charset="0"/>
              </a:rPr>
              <a:t>和句子</a:t>
            </a:r>
            <a:r>
              <a:rPr lang="en-US" altLang="zh-CN" sz="2400" dirty="0">
                <a:latin typeface="+mn-ea"/>
                <a:cs typeface="Times New Roman" panose="02020603050405020304" pitchFamily="18" charset="0"/>
              </a:rPr>
              <a:t>B</a:t>
            </a:r>
            <a:r>
              <a:rPr lang="zh-CN" altLang="en-US" sz="2400" dirty="0">
                <a:latin typeface="+mn-ea"/>
                <a:cs typeface="Times New Roman" panose="02020603050405020304" pitchFamily="18" charset="0"/>
              </a:rPr>
              <a:t>分别输入到两个</a:t>
            </a:r>
            <a:r>
              <a:rPr lang="en-US" altLang="zh-CN" sz="2400" dirty="0">
                <a:latin typeface="+mn-ea"/>
                <a:cs typeface="Times New Roman" panose="02020603050405020304" pitchFamily="18" charset="0"/>
              </a:rPr>
              <a:t>BERT</a:t>
            </a:r>
          </a:p>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400" dirty="0">
                <a:latin typeface="+mn-ea"/>
                <a:cs typeface="Times New Roman" panose="02020603050405020304" pitchFamily="18" charset="0"/>
              </a:rPr>
              <a:t>对</a:t>
            </a:r>
            <a:r>
              <a:rPr lang="en-US" altLang="zh-CN" sz="2400" dirty="0">
                <a:latin typeface="+mn-ea"/>
                <a:cs typeface="Times New Roman" panose="02020603050405020304" pitchFamily="18" charset="0"/>
              </a:rPr>
              <a:t>BERT</a:t>
            </a:r>
            <a:r>
              <a:rPr lang="zh-CN" altLang="en-US" sz="2400" dirty="0">
                <a:latin typeface="+mn-ea"/>
                <a:cs typeface="Times New Roman" panose="02020603050405020304" pitchFamily="18" charset="0"/>
              </a:rPr>
              <a:t>输出进行</a:t>
            </a:r>
            <a:r>
              <a:rPr lang="en-US" altLang="zh-CN" sz="2400" dirty="0">
                <a:latin typeface="+mn-ea"/>
                <a:cs typeface="Times New Roman" panose="02020603050405020304" pitchFamily="18" charset="0"/>
              </a:rPr>
              <a:t>Pooling</a:t>
            </a:r>
            <a:r>
              <a:rPr lang="zh-CN" altLang="en-US" sz="2400" dirty="0">
                <a:latin typeface="+mn-ea"/>
                <a:cs typeface="Times New Roman" panose="02020603050405020304" pitchFamily="18" charset="0"/>
              </a:rPr>
              <a:t>，提取句子表示</a:t>
            </a:r>
            <a:r>
              <a:rPr lang="en-US" altLang="zh-CN" sz="2400" dirty="0">
                <a:latin typeface="+mn-ea"/>
                <a:cs typeface="Times New Roman" panose="02020603050405020304" pitchFamily="18" charset="0"/>
              </a:rPr>
              <a:t>u</a:t>
            </a:r>
            <a:r>
              <a:rPr lang="zh-CN" altLang="en-US" sz="2400" dirty="0">
                <a:latin typeface="+mn-ea"/>
                <a:cs typeface="Times New Roman" panose="02020603050405020304" pitchFamily="18" charset="0"/>
              </a:rPr>
              <a:t>和</a:t>
            </a:r>
            <a:r>
              <a:rPr lang="en-US" altLang="zh-CN" sz="2400" dirty="0">
                <a:latin typeface="+mn-ea"/>
                <a:cs typeface="Times New Roman" panose="02020603050405020304" pitchFamily="18" charset="0"/>
              </a:rPr>
              <a:t>v	</a:t>
            </a:r>
          </a:p>
          <a:p>
            <a:pPr algn="just">
              <a:lnSpc>
                <a:spcPct val="130000"/>
              </a:lnSpc>
              <a:spcBef>
                <a:spcPts val="600"/>
              </a:spcBef>
              <a:spcAft>
                <a:spcPts val="600"/>
              </a:spcAft>
              <a:buClr>
                <a:schemeClr val="tx2"/>
              </a:buClr>
            </a:pPr>
            <a:r>
              <a:rPr lang="en-US" altLang="zh-CN" sz="2400" dirty="0">
                <a:latin typeface="+mn-ea"/>
                <a:cs typeface="Times New Roman" panose="02020603050405020304" pitchFamily="18" charset="0"/>
              </a:rPr>
              <a:t>	</a:t>
            </a:r>
            <a:endParaRPr lang="en-US" altLang="zh-CN" sz="2400" dirty="0"/>
          </a:p>
        </p:txBody>
      </p:sp>
      <p:pic>
        <p:nvPicPr>
          <p:cNvPr id="6" name="图片 5">
            <a:extLst>
              <a:ext uri="{FF2B5EF4-FFF2-40B4-BE49-F238E27FC236}">
                <a16:creationId xmlns:a16="http://schemas.microsoft.com/office/drawing/2014/main" id="{2AA7573C-AB1A-483F-A3A1-EF6CB58D14D1}"/>
              </a:ext>
            </a:extLst>
          </p:cNvPr>
          <p:cNvPicPr>
            <a:picLocks noChangeAspect="1"/>
          </p:cNvPicPr>
          <p:nvPr/>
        </p:nvPicPr>
        <p:blipFill rotWithShape="1">
          <a:blip r:embed="rId3"/>
          <a:srcRect r="50000"/>
          <a:stretch/>
        </p:blipFill>
        <p:spPr>
          <a:xfrm>
            <a:off x="7224285" y="1300719"/>
            <a:ext cx="4267125" cy="4256562"/>
          </a:xfrm>
          <a:prstGeom prst="rect">
            <a:avLst/>
          </a:prstGeom>
        </p:spPr>
      </p:pic>
      <p:sp>
        <p:nvSpPr>
          <p:cNvPr id="2" name="矩形 1">
            <a:extLst>
              <a:ext uri="{FF2B5EF4-FFF2-40B4-BE49-F238E27FC236}">
                <a16:creationId xmlns:a16="http://schemas.microsoft.com/office/drawing/2014/main" id="{CD0159D1-45D3-4FE4-84CC-65EE46F827A4}"/>
              </a:ext>
            </a:extLst>
          </p:cNvPr>
          <p:cNvSpPr/>
          <p:nvPr/>
        </p:nvSpPr>
        <p:spPr>
          <a:xfrm>
            <a:off x="7997952" y="2596896"/>
            <a:ext cx="1231392" cy="4754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F735EDA2-0DF1-4494-BBE6-704DE612C297}"/>
              </a:ext>
            </a:extLst>
          </p:cNvPr>
          <p:cNvSpPr/>
          <p:nvPr/>
        </p:nvSpPr>
        <p:spPr>
          <a:xfrm>
            <a:off x="9357848" y="2588447"/>
            <a:ext cx="1354363" cy="4754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28795941"/>
      </p:ext>
    </p:extLst>
  </p:cSld>
  <p:clrMapOvr>
    <a:masterClrMapping/>
  </p:clrMapOvr>
  <p:transition spd="med" advTm="17">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基于语料库 </a:t>
            </a:r>
            <a:r>
              <a:rPr lang="en-US" altLang="zh-CN" dirty="0"/>
              <a:t>– </a:t>
            </a:r>
            <a:r>
              <a:rPr lang="en-US" altLang="zh-CN" dirty="0">
                <a:solidFill>
                  <a:srgbClr val="A13F0B"/>
                </a:solidFill>
              </a:rPr>
              <a:t>BERT</a:t>
            </a:r>
            <a:endParaRPr lang="zh-CN" altLang="en-US" dirty="0">
              <a:solidFill>
                <a:srgbClr val="A13F0B"/>
              </a:solidFill>
            </a:endParaRPr>
          </a:p>
        </p:txBody>
      </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3.3</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14" name="文本框 13"/>
          <p:cNvSpPr txBox="1"/>
          <p:nvPr/>
        </p:nvSpPr>
        <p:spPr>
          <a:xfrm>
            <a:off x="609675" y="1187645"/>
            <a:ext cx="10637598" cy="3061736"/>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en-US" altLang="zh-CN" sz="2400" dirty="0">
                <a:latin typeface="+mn-ea"/>
                <a:cs typeface="Times New Roman" panose="02020603050405020304" pitchFamily="18" charset="0"/>
              </a:rPr>
              <a:t>Pooling</a:t>
            </a:r>
            <a:r>
              <a:rPr lang="zh-CN" altLang="en-US" sz="2400" dirty="0">
                <a:latin typeface="+mn-ea"/>
                <a:cs typeface="Times New Roman" panose="02020603050405020304" pitchFamily="18" charset="0"/>
              </a:rPr>
              <a:t>策略</a:t>
            </a:r>
            <a:endParaRPr lang="en-US" altLang="zh-CN" sz="2400" dirty="0">
              <a:latin typeface="+mn-ea"/>
              <a:cs typeface="Times New Roman" panose="02020603050405020304" pitchFamily="18" charset="0"/>
            </a:endParaRPr>
          </a:p>
          <a:p>
            <a:pPr algn="just">
              <a:lnSpc>
                <a:spcPct val="130000"/>
              </a:lnSpc>
              <a:spcBef>
                <a:spcPts val="600"/>
              </a:spcBef>
              <a:spcAft>
                <a:spcPts val="600"/>
              </a:spcAft>
              <a:buClr>
                <a:schemeClr val="tx2"/>
              </a:buClr>
            </a:pPr>
            <a:r>
              <a:rPr lang="en-US" altLang="zh-CN" sz="2400" dirty="0">
                <a:latin typeface="+mn-ea"/>
                <a:cs typeface="Times New Roman" panose="02020603050405020304" pitchFamily="18" charset="0"/>
              </a:rPr>
              <a:t>	CLS</a:t>
            </a:r>
            <a:r>
              <a:rPr lang="zh-CN" altLang="en-US" sz="2400" dirty="0">
                <a:latin typeface="+mn-ea"/>
                <a:cs typeface="Times New Roman" panose="02020603050405020304" pitchFamily="18" charset="0"/>
              </a:rPr>
              <a:t>策略：采用</a:t>
            </a:r>
            <a:r>
              <a:rPr lang="en-US" altLang="zh-CN" sz="2400" dirty="0">
                <a:latin typeface="+mn-ea"/>
                <a:cs typeface="Times New Roman" panose="02020603050405020304" pitchFamily="18" charset="0"/>
              </a:rPr>
              <a:t>CLS</a:t>
            </a:r>
            <a:r>
              <a:rPr lang="zh-CN" altLang="en-US" sz="2400" dirty="0">
                <a:latin typeface="+mn-ea"/>
                <a:cs typeface="Times New Roman" panose="02020603050405020304" pitchFamily="18" charset="0"/>
              </a:rPr>
              <a:t>标签对应的输出</a:t>
            </a:r>
            <a:endParaRPr lang="en-US" altLang="zh-CN" sz="2400" dirty="0">
              <a:latin typeface="+mn-ea"/>
              <a:cs typeface="Times New Roman" panose="02020603050405020304" pitchFamily="18" charset="0"/>
            </a:endParaRPr>
          </a:p>
          <a:p>
            <a:pPr algn="just">
              <a:lnSpc>
                <a:spcPct val="130000"/>
              </a:lnSpc>
              <a:spcBef>
                <a:spcPts val="600"/>
              </a:spcBef>
              <a:spcAft>
                <a:spcPts val="600"/>
              </a:spcAft>
              <a:buClr>
                <a:schemeClr val="tx2"/>
              </a:buClr>
            </a:pPr>
            <a:r>
              <a:rPr lang="en-US" altLang="zh-CN" sz="2400" dirty="0">
                <a:latin typeface="+mn-ea"/>
                <a:cs typeface="Times New Roman" panose="02020603050405020304" pitchFamily="18" charset="0"/>
              </a:rPr>
              <a:t>	Mean</a:t>
            </a:r>
            <a:r>
              <a:rPr lang="zh-CN" altLang="en-US" sz="2400" dirty="0">
                <a:latin typeface="+mn-ea"/>
                <a:cs typeface="Times New Roman" panose="02020603050405020304" pitchFamily="18" charset="0"/>
              </a:rPr>
              <a:t>策略：所有</a:t>
            </a:r>
            <a:r>
              <a:rPr lang="en-US" altLang="zh-CN" sz="2400" dirty="0">
                <a:latin typeface="+mn-ea"/>
                <a:cs typeface="Times New Roman" panose="02020603050405020304" pitchFamily="18" charset="0"/>
              </a:rPr>
              <a:t>token</a:t>
            </a:r>
            <a:r>
              <a:rPr lang="zh-CN" altLang="en-US" sz="2400" dirty="0">
                <a:latin typeface="+mn-ea"/>
                <a:cs typeface="Times New Roman" panose="02020603050405020304" pitchFamily="18" charset="0"/>
              </a:rPr>
              <a:t>的输出求平均</a:t>
            </a:r>
            <a:endParaRPr lang="en-US" altLang="zh-CN" sz="2400" dirty="0">
              <a:latin typeface="+mn-ea"/>
              <a:cs typeface="Times New Roman" panose="02020603050405020304" pitchFamily="18" charset="0"/>
            </a:endParaRPr>
          </a:p>
          <a:p>
            <a:pPr algn="just">
              <a:lnSpc>
                <a:spcPct val="130000"/>
              </a:lnSpc>
              <a:spcBef>
                <a:spcPts val="600"/>
              </a:spcBef>
              <a:spcAft>
                <a:spcPts val="600"/>
              </a:spcAft>
              <a:buClr>
                <a:schemeClr val="tx2"/>
              </a:buClr>
            </a:pPr>
            <a:r>
              <a:rPr lang="en-US" altLang="zh-CN" sz="2400" dirty="0">
                <a:latin typeface="+mn-ea"/>
                <a:cs typeface="Times New Roman" panose="02020603050405020304" pitchFamily="18" charset="0"/>
              </a:rPr>
              <a:t>	Max</a:t>
            </a:r>
            <a:r>
              <a:rPr lang="zh-CN" altLang="en-US" sz="2400" dirty="0">
                <a:latin typeface="+mn-ea"/>
                <a:cs typeface="Times New Roman" panose="02020603050405020304" pitchFamily="18" charset="0"/>
              </a:rPr>
              <a:t>策略：</a:t>
            </a:r>
            <a:r>
              <a:rPr lang="en-US" altLang="zh-CN" sz="2400" dirty="0">
                <a:latin typeface="+mn-ea"/>
                <a:cs typeface="Times New Roman" panose="02020603050405020304" pitchFamily="18" charset="0"/>
              </a:rPr>
              <a:t>token</a:t>
            </a:r>
            <a:r>
              <a:rPr lang="zh-CN" altLang="en-US" sz="2400" dirty="0">
                <a:latin typeface="+mn-ea"/>
                <a:cs typeface="Times New Roman" panose="02020603050405020304" pitchFamily="18" charset="0"/>
              </a:rPr>
              <a:t>输出各个维度取最大值</a:t>
            </a:r>
            <a:endParaRPr lang="en-US" altLang="zh-CN" sz="2400" dirty="0">
              <a:latin typeface="+mn-ea"/>
              <a:cs typeface="Times New Roman" panose="02020603050405020304" pitchFamily="18" charset="0"/>
            </a:endParaRPr>
          </a:p>
          <a:p>
            <a:pPr marL="342900" indent="-342900" algn="just">
              <a:lnSpc>
                <a:spcPct val="130000"/>
              </a:lnSpc>
              <a:spcBef>
                <a:spcPts val="600"/>
              </a:spcBef>
              <a:spcAft>
                <a:spcPts val="600"/>
              </a:spcAft>
              <a:buClr>
                <a:schemeClr val="tx2"/>
              </a:buClr>
              <a:buFont typeface="Wingdings" panose="05000000000000000000" pitchFamily="2" charset="2"/>
              <a:buChar char="n"/>
            </a:pPr>
            <a:r>
              <a:rPr lang="en-US" altLang="zh-CN" sz="2400" dirty="0">
                <a:latin typeface="+mn-ea"/>
                <a:cs typeface="Times New Roman" panose="02020603050405020304" pitchFamily="18" charset="0"/>
              </a:rPr>
              <a:t>Mean</a:t>
            </a:r>
            <a:r>
              <a:rPr lang="zh-CN" altLang="en-US" sz="2400" dirty="0">
                <a:latin typeface="+mn-ea"/>
                <a:cs typeface="Times New Roman" panose="02020603050405020304" pitchFamily="18" charset="0"/>
              </a:rPr>
              <a:t>策略效果最好</a:t>
            </a:r>
            <a:r>
              <a:rPr lang="en-US" altLang="zh-CN" sz="2400" dirty="0">
                <a:latin typeface="+mn-ea"/>
                <a:cs typeface="Times New Roman" panose="02020603050405020304" pitchFamily="18" charset="0"/>
              </a:rPr>
              <a:t>	</a:t>
            </a:r>
            <a:endParaRPr lang="en-US" altLang="zh-CN" sz="2400" dirty="0"/>
          </a:p>
        </p:txBody>
      </p:sp>
      <p:pic>
        <p:nvPicPr>
          <p:cNvPr id="6" name="图片 5">
            <a:extLst>
              <a:ext uri="{FF2B5EF4-FFF2-40B4-BE49-F238E27FC236}">
                <a16:creationId xmlns:a16="http://schemas.microsoft.com/office/drawing/2014/main" id="{89E916BD-FB3E-479F-9977-DA56BDE65FC2}"/>
              </a:ext>
            </a:extLst>
          </p:cNvPr>
          <p:cNvPicPr>
            <a:picLocks noChangeAspect="1"/>
          </p:cNvPicPr>
          <p:nvPr/>
        </p:nvPicPr>
        <p:blipFill rotWithShape="1">
          <a:blip r:embed="rId3"/>
          <a:srcRect r="50000"/>
          <a:stretch/>
        </p:blipFill>
        <p:spPr>
          <a:xfrm>
            <a:off x="7224285" y="1300719"/>
            <a:ext cx="4267125" cy="4256562"/>
          </a:xfrm>
          <a:prstGeom prst="rect">
            <a:avLst/>
          </a:prstGeom>
        </p:spPr>
      </p:pic>
    </p:spTree>
    <p:extLst>
      <p:ext uri="{BB962C8B-B14F-4D97-AF65-F5344CB8AC3E}">
        <p14:creationId xmlns:p14="http://schemas.microsoft.com/office/powerpoint/2010/main" val="885989190"/>
      </p:ext>
    </p:extLst>
  </p:cSld>
  <p:clrMapOvr>
    <a:masterClrMapping/>
  </p:clrMapOvr>
  <p:transition spd="med" advTm="17">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基于语料库 </a:t>
            </a:r>
            <a:r>
              <a:rPr lang="en-US" altLang="zh-CN" dirty="0"/>
              <a:t>– </a:t>
            </a:r>
            <a:r>
              <a:rPr lang="en-US" altLang="zh-CN" dirty="0">
                <a:solidFill>
                  <a:srgbClr val="A13F0B"/>
                </a:solidFill>
              </a:rPr>
              <a:t>BERT</a:t>
            </a:r>
            <a:endParaRPr lang="zh-CN" altLang="en-US" dirty="0">
              <a:solidFill>
                <a:srgbClr val="A13F0B"/>
              </a:solidFill>
            </a:endParaRPr>
          </a:p>
        </p:txBody>
      </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3.3</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14" name="文本框 13"/>
          <p:cNvSpPr txBox="1"/>
          <p:nvPr/>
        </p:nvSpPr>
        <p:spPr>
          <a:xfrm>
            <a:off x="609675" y="1187645"/>
            <a:ext cx="10637598" cy="1159676"/>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en-US" altLang="zh-CN" sz="2400" dirty="0">
                <a:latin typeface="+mn-ea"/>
                <a:cs typeface="Times New Roman" panose="02020603050405020304" pitchFamily="18" charset="0"/>
              </a:rPr>
              <a:t>fine-tuning</a:t>
            </a:r>
            <a:r>
              <a:rPr lang="zh-CN" altLang="en-US" sz="2400" dirty="0">
                <a:latin typeface="+mn-ea"/>
                <a:cs typeface="Times New Roman" panose="02020603050405020304" pitchFamily="18" charset="0"/>
              </a:rPr>
              <a:t>方法：</a:t>
            </a:r>
            <a:r>
              <a:rPr lang="en-US" altLang="zh-CN" sz="2400" dirty="0">
                <a:latin typeface="+mn-ea"/>
                <a:cs typeface="Times New Roman" panose="02020603050405020304" pitchFamily="18" charset="0"/>
              </a:rPr>
              <a:t>Classification</a:t>
            </a:r>
            <a:r>
              <a:rPr lang="zh-CN" altLang="en-US" sz="2400" dirty="0">
                <a:latin typeface="+mn-ea"/>
                <a:cs typeface="Times New Roman" panose="02020603050405020304" pitchFamily="18" charset="0"/>
              </a:rPr>
              <a:t>、</a:t>
            </a:r>
            <a:r>
              <a:rPr lang="en-US" altLang="zh-CN" sz="2400" dirty="0"/>
              <a:t>Regression</a:t>
            </a:r>
            <a:r>
              <a:rPr lang="en-US" altLang="zh-CN" sz="2400" dirty="0">
                <a:latin typeface="+mn-ea"/>
                <a:cs typeface="Times New Roman" panose="02020603050405020304" pitchFamily="18" charset="0"/>
              </a:rPr>
              <a:t>	</a:t>
            </a:r>
          </a:p>
          <a:p>
            <a:pPr algn="just">
              <a:lnSpc>
                <a:spcPct val="130000"/>
              </a:lnSpc>
              <a:spcBef>
                <a:spcPts val="600"/>
              </a:spcBef>
              <a:spcAft>
                <a:spcPts val="600"/>
              </a:spcAft>
              <a:buClr>
                <a:schemeClr val="tx2"/>
              </a:buClr>
            </a:pPr>
            <a:r>
              <a:rPr lang="en-US" altLang="zh-CN" sz="2400" dirty="0">
                <a:latin typeface="+mn-ea"/>
                <a:cs typeface="Times New Roman" panose="02020603050405020304" pitchFamily="18" charset="0"/>
              </a:rPr>
              <a:t>	</a:t>
            </a:r>
            <a:endParaRPr lang="en-US" altLang="zh-CN" sz="2400" dirty="0"/>
          </a:p>
        </p:txBody>
      </p:sp>
      <p:pic>
        <p:nvPicPr>
          <p:cNvPr id="3" name="图片 2"/>
          <p:cNvPicPr>
            <a:picLocks noChangeAspect="1"/>
          </p:cNvPicPr>
          <p:nvPr/>
        </p:nvPicPr>
        <p:blipFill>
          <a:blip r:embed="rId3"/>
          <a:stretch>
            <a:fillRect/>
          </a:stretch>
        </p:blipFill>
        <p:spPr>
          <a:xfrm>
            <a:off x="2471019" y="2054347"/>
            <a:ext cx="7249962" cy="3616008"/>
          </a:xfrm>
          <a:prstGeom prst="rect">
            <a:avLst/>
          </a:prstGeom>
        </p:spPr>
      </p:pic>
    </p:spTree>
    <p:extLst>
      <p:ext uri="{BB962C8B-B14F-4D97-AF65-F5344CB8AC3E}">
        <p14:creationId xmlns:p14="http://schemas.microsoft.com/office/powerpoint/2010/main" val="2044491329"/>
      </p:ext>
    </p:extLst>
  </p:cSld>
  <p:clrMapOvr>
    <a:masterClrMapping/>
  </p:clrMapOvr>
  <p:transition spd="med" advTm="17">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083300" y="1333141"/>
            <a:ext cx="5435600" cy="438937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9"/>
          <p:cNvSpPr>
            <a:spLocks noGrp="1"/>
          </p:cNvSpPr>
          <p:nvPr>
            <p:ph type="title"/>
          </p:nvPr>
        </p:nvSpPr>
        <p:spPr/>
        <p:txBody>
          <a:bodyPr/>
          <a:lstStyle/>
          <a:p>
            <a:r>
              <a:rPr lang="zh-CN" altLang="en-US" dirty="0"/>
              <a:t>文本相似度 </a:t>
            </a:r>
            <a:r>
              <a:rPr lang="en-US" altLang="zh-CN" dirty="0"/>
              <a:t>&amp; </a:t>
            </a:r>
            <a:r>
              <a:rPr lang="zh-CN" altLang="en-US" dirty="0"/>
              <a:t>相关度</a:t>
            </a:r>
          </a:p>
        </p:txBody>
      </p:sp>
      <p:sp>
        <p:nvSpPr>
          <p:cNvPr id="12" name="矩形 11"/>
          <p:cNvSpPr/>
          <p:nvPr/>
        </p:nvSpPr>
        <p:spPr>
          <a:xfrm>
            <a:off x="660400" y="1333141"/>
            <a:ext cx="5435600" cy="4389376"/>
          </a:xfrm>
          <a:prstGeom prst="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6051370" y="3430202"/>
            <a:ext cx="292707" cy="19513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674790" y="1745927"/>
            <a:ext cx="2656114" cy="505588"/>
          </a:xfrm>
          <a:prstGeom prst="rect">
            <a:avLst/>
          </a:prstGeom>
          <a:noFill/>
        </p:spPr>
        <p:txBody>
          <a:bodyPr wrap="square" lIns="0" tIns="0" rIns="0" bIns="0" rtlCol="0">
            <a:spAutoFit/>
          </a:bodyPr>
          <a:lstStyle/>
          <a:p>
            <a:pPr>
              <a:lnSpc>
                <a:spcPct val="130000"/>
              </a:lnSpc>
            </a:pPr>
            <a:r>
              <a:rPr lang="zh-CN" altLang="en-US" sz="2800" b="1" spc="300" dirty="0">
                <a:solidFill>
                  <a:schemeClr val="accent4"/>
                </a:solidFill>
                <a:latin typeface="+mj-ea"/>
                <a:ea typeface="+mj-ea"/>
              </a:rPr>
              <a:t>相关度</a:t>
            </a:r>
          </a:p>
        </p:txBody>
      </p:sp>
      <p:sp>
        <p:nvSpPr>
          <p:cNvPr id="21" name="文本框 20"/>
          <p:cNvSpPr txBox="1"/>
          <p:nvPr/>
        </p:nvSpPr>
        <p:spPr>
          <a:xfrm>
            <a:off x="6712890" y="2890713"/>
            <a:ext cx="4572000" cy="324128"/>
          </a:xfrm>
          <a:prstGeom prst="rect">
            <a:avLst/>
          </a:prstGeom>
          <a:noFill/>
        </p:spPr>
        <p:txBody>
          <a:bodyPr wrap="square" lIns="0" tIns="0" rIns="0" bIns="0" rtlCol="0">
            <a:spAutoFit/>
          </a:bodyPr>
          <a:lstStyle/>
          <a:p>
            <a:pPr>
              <a:lnSpc>
                <a:spcPct val="130000"/>
              </a:lnSpc>
            </a:pPr>
            <a:r>
              <a:rPr lang="zh-CN" altLang="en-US" b="1" spc="300" dirty="0">
                <a:solidFill>
                  <a:schemeClr val="accent4"/>
                </a:solidFill>
              </a:rPr>
              <a:t>定义</a:t>
            </a:r>
          </a:p>
        </p:txBody>
      </p:sp>
      <p:cxnSp>
        <p:nvCxnSpPr>
          <p:cNvPr id="22" name="直接连接符 21"/>
          <p:cNvCxnSpPr/>
          <p:nvPr/>
        </p:nvCxnSpPr>
        <p:spPr>
          <a:xfrm>
            <a:off x="6718439" y="2524184"/>
            <a:ext cx="55963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691327" y="3297444"/>
            <a:ext cx="4572000" cy="2209451"/>
          </a:xfrm>
          <a:prstGeom prst="rect">
            <a:avLst/>
          </a:prstGeom>
          <a:noFill/>
        </p:spPr>
        <p:txBody>
          <a:bodyPr wrap="square" lIns="0" tIns="0" rIns="0" bIns="0" rtlCol="0">
            <a:spAutoFit/>
          </a:bodyPr>
          <a:lstStyle/>
          <a:p>
            <a:pPr algn="just" eaLnBrk="1">
              <a:lnSpc>
                <a:spcPct val="130000"/>
              </a:lnSpc>
            </a:pPr>
            <a:r>
              <a:rPr lang="zh-CN" altLang="en-US" sz="1600" spc="300" dirty="0">
                <a:solidFill>
                  <a:schemeClr val="tx1">
                    <a:lumMod val="85000"/>
                    <a:lumOff val="15000"/>
                  </a:schemeClr>
                </a:solidFill>
              </a:rPr>
              <a:t>两个事物以任何形式相互关联的程度，</a:t>
            </a:r>
            <a:endParaRPr lang="en-US" altLang="zh-CN" sz="1600" spc="300" dirty="0">
              <a:solidFill>
                <a:schemeClr val="tx1">
                  <a:lumMod val="85000"/>
                  <a:lumOff val="15000"/>
                </a:schemeClr>
              </a:solidFill>
            </a:endParaRPr>
          </a:p>
          <a:p>
            <a:pPr algn="just" eaLnBrk="1">
              <a:lnSpc>
                <a:spcPct val="130000"/>
              </a:lnSpc>
            </a:pPr>
            <a:r>
              <a:rPr lang="zh-CN" altLang="en-US" sz="1600" spc="300" dirty="0">
                <a:solidFill>
                  <a:schemeClr val="tx1">
                    <a:lumMod val="85000"/>
                    <a:lumOff val="15000"/>
                  </a:schemeClr>
                </a:solidFill>
              </a:rPr>
              <a:t>例如：上下位关系、同义关系、反义关系、</a:t>
            </a:r>
          </a:p>
          <a:p>
            <a:pPr algn="just" eaLnBrk="1">
              <a:lnSpc>
                <a:spcPct val="130000"/>
              </a:lnSpc>
            </a:pPr>
            <a:r>
              <a:rPr lang="zh-CN" altLang="en-US" sz="1600" spc="300" dirty="0">
                <a:solidFill>
                  <a:schemeClr val="tx1">
                    <a:lumMod val="85000"/>
                    <a:lumOff val="15000"/>
                  </a:schemeClr>
                </a:solidFill>
              </a:rPr>
              <a:t>部件</a:t>
            </a:r>
            <a:r>
              <a:rPr lang="en-US" altLang="zh-CN" sz="1600" spc="300" dirty="0">
                <a:solidFill>
                  <a:schemeClr val="tx1">
                    <a:lumMod val="85000"/>
                    <a:lumOff val="15000"/>
                  </a:schemeClr>
                </a:solidFill>
              </a:rPr>
              <a:t>–</a:t>
            </a:r>
            <a:r>
              <a:rPr lang="zh-CN" altLang="en-US" sz="1600" spc="300" dirty="0">
                <a:solidFill>
                  <a:schemeClr val="tx1">
                    <a:lumMod val="85000"/>
                    <a:lumOff val="15000"/>
                  </a:schemeClr>
                </a:solidFill>
              </a:rPr>
              <a:t>整体关系、值</a:t>
            </a:r>
            <a:r>
              <a:rPr lang="en-US" altLang="zh-CN" sz="1600" spc="300" dirty="0">
                <a:solidFill>
                  <a:schemeClr val="tx1">
                    <a:lumMod val="85000"/>
                    <a:lumOff val="15000"/>
                  </a:schemeClr>
                </a:solidFill>
              </a:rPr>
              <a:t>–</a:t>
            </a:r>
            <a:r>
              <a:rPr lang="zh-CN" altLang="en-US" sz="1600" spc="300" dirty="0">
                <a:solidFill>
                  <a:schemeClr val="tx1">
                    <a:lumMod val="85000"/>
                    <a:lumOff val="15000"/>
                  </a:schemeClr>
                </a:solidFill>
              </a:rPr>
              <a:t>属性关系等。</a:t>
            </a:r>
            <a:endParaRPr lang="en-US" altLang="zh-CN" sz="1600" spc="300" dirty="0">
              <a:solidFill>
                <a:schemeClr val="tx1">
                  <a:lumMod val="85000"/>
                  <a:lumOff val="15000"/>
                </a:schemeClr>
              </a:solidFill>
            </a:endParaRPr>
          </a:p>
          <a:p>
            <a:pPr algn="just" eaLnBrk="1">
              <a:lnSpc>
                <a:spcPct val="130000"/>
              </a:lnSpc>
            </a:pPr>
            <a:endParaRPr lang="en-US" altLang="zh-CN" sz="1600" spc="300" dirty="0">
              <a:solidFill>
                <a:schemeClr val="tx1">
                  <a:lumMod val="85000"/>
                  <a:lumOff val="15000"/>
                </a:schemeClr>
              </a:solidFill>
            </a:endParaRPr>
          </a:p>
          <a:p>
            <a:pPr marL="285750" indent="-285750" algn="just" eaLnBrk="1">
              <a:lnSpc>
                <a:spcPct val="130000"/>
              </a:lnSpc>
              <a:buClr>
                <a:schemeClr val="tx2"/>
              </a:buClr>
              <a:buFont typeface="Wingdings" panose="05000000000000000000" pitchFamily="2" charset="2"/>
              <a:buChar char="n"/>
            </a:pPr>
            <a:r>
              <a:rPr lang="zh-CN" altLang="en-US" sz="1600" spc="300" dirty="0">
                <a:solidFill>
                  <a:schemeClr val="tx1">
                    <a:lumMod val="85000"/>
                    <a:lumOff val="15000"/>
                  </a:schemeClr>
                </a:solidFill>
              </a:rPr>
              <a:t>相似度是相关度的一种特殊情况</a:t>
            </a:r>
            <a:endParaRPr lang="en-US" altLang="zh-CN" sz="1600" spc="300" dirty="0">
              <a:solidFill>
                <a:schemeClr val="tx1">
                  <a:lumMod val="85000"/>
                  <a:lumOff val="15000"/>
                </a:schemeClr>
              </a:solidFill>
            </a:endParaRPr>
          </a:p>
          <a:p>
            <a:pPr marL="285750" indent="-285750" algn="just" eaLnBrk="1">
              <a:lnSpc>
                <a:spcPct val="130000"/>
              </a:lnSpc>
              <a:buClr>
                <a:schemeClr val="tx2"/>
              </a:buClr>
              <a:buFont typeface="Wingdings" panose="05000000000000000000" pitchFamily="2" charset="2"/>
              <a:buChar char="n"/>
            </a:pPr>
            <a:r>
              <a:rPr lang="zh-CN" altLang="en-US" sz="1600" spc="300" dirty="0">
                <a:solidFill>
                  <a:schemeClr val="tx1">
                    <a:lumMod val="85000"/>
                    <a:lumOff val="15000"/>
                  </a:schemeClr>
                </a:solidFill>
              </a:rPr>
              <a:t>文本相似度越高，相关度越大</a:t>
            </a:r>
            <a:endParaRPr lang="en-US" altLang="zh-CN" sz="1600" spc="300" dirty="0">
              <a:solidFill>
                <a:schemeClr val="tx1">
                  <a:lumMod val="85000"/>
                  <a:lumOff val="15000"/>
                </a:schemeClr>
              </a:solidFill>
            </a:endParaRPr>
          </a:p>
          <a:p>
            <a:pPr marL="285750" indent="-285750" algn="just" eaLnBrk="1">
              <a:lnSpc>
                <a:spcPct val="130000"/>
              </a:lnSpc>
              <a:buClr>
                <a:schemeClr val="tx2"/>
              </a:buClr>
              <a:buFont typeface="Wingdings" panose="05000000000000000000" pitchFamily="2" charset="2"/>
              <a:buChar char="n"/>
            </a:pPr>
            <a:r>
              <a:rPr lang="zh-CN" altLang="en-US" sz="1600" spc="300" dirty="0">
                <a:solidFill>
                  <a:schemeClr val="tx1">
                    <a:lumMod val="85000"/>
                    <a:lumOff val="15000"/>
                  </a:schemeClr>
                </a:solidFill>
              </a:rPr>
              <a:t>但相关度越大，不能说明相似度高</a:t>
            </a:r>
            <a:endParaRPr lang="en-US" altLang="zh-CN" sz="1600" spc="300" dirty="0">
              <a:solidFill>
                <a:schemeClr val="tx1">
                  <a:lumMod val="85000"/>
                  <a:lumOff val="15000"/>
                </a:schemeClr>
              </a:solidFill>
            </a:endParaRPr>
          </a:p>
        </p:txBody>
      </p:sp>
      <p:sp>
        <p:nvSpPr>
          <p:cNvPr id="24" name="文本框 23"/>
          <p:cNvSpPr txBox="1"/>
          <p:nvPr/>
        </p:nvSpPr>
        <p:spPr>
          <a:xfrm>
            <a:off x="1137295" y="1745927"/>
            <a:ext cx="2656114" cy="505588"/>
          </a:xfrm>
          <a:prstGeom prst="rect">
            <a:avLst/>
          </a:prstGeom>
          <a:noFill/>
        </p:spPr>
        <p:txBody>
          <a:bodyPr wrap="square" lIns="0" tIns="0" rIns="0" bIns="0" rtlCol="0">
            <a:spAutoFit/>
          </a:bodyPr>
          <a:lstStyle/>
          <a:p>
            <a:pPr>
              <a:lnSpc>
                <a:spcPct val="130000"/>
              </a:lnSpc>
            </a:pPr>
            <a:r>
              <a:rPr lang="zh-CN" altLang="en-US" sz="2800" b="1" spc="300" dirty="0">
                <a:solidFill>
                  <a:schemeClr val="bg1"/>
                </a:solidFill>
                <a:latin typeface="+mj-ea"/>
                <a:ea typeface="+mj-ea"/>
              </a:rPr>
              <a:t>文本相似度</a:t>
            </a:r>
          </a:p>
        </p:txBody>
      </p:sp>
      <p:sp>
        <p:nvSpPr>
          <p:cNvPr id="25" name="文本框 24"/>
          <p:cNvSpPr txBox="1"/>
          <p:nvPr/>
        </p:nvSpPr>
        <p:spPr>
          <a:xfrm>
            <a:off x="1137295" y="2890713"/>
            <a:ext cx="4572000" cy="324576"/>
          </a:xfrm>
          <a:prstGeom prst="rect">
            <a:avLst/>
          </a:prstGeom>
          <a:noFill/>
        </p:spPr>
        <p:txBody>
          <a:bodyPr wrap="square" lIns="0" tIns="0" rIns="0" bIns="0" rtlCol="0">
            <a:spAutoFit/>
          </a:bodyPr>
          <a:lstStyle/>
          <a:p>
            <a:pPr>
              <a:lnSpc>
                <a:spcPct val="130000"/>
              </a:lnSpc>
            </a:pPr>
            <a:r>
              <a:rPr lang="zh-CN" altLang="en-US" b="1" spc="300" dirty="0">
                <a:solidFill>
                  <a:schemeClr val="bg1"/>
                </a:solidFill>
              </a:rPr>
              <a:t>相似度定理</a:t>
            </a:r>
          </a:p>
        </p:txBody>
      </p:sp>
      <p:cxnSp>
        <p:nvCxnSpPr>
          <p:cNvPr id="26" name="直接连接符 25"/>
          <p:cNvCxnSpPr/>
          <p:nvPr/>
        </p:nvCxnSpPr>
        <p:spPr>
          <a:xfrm>
            <a:off x="1193644" y="2524184"/>
            <a:ext cx="559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本框 26"/>
              <p:cNvSpPr txBox="1"/>
              <p:nvPr/>
            </p:nvSpPr>
            <p:spPr>
              <a:xfrm>
                <a:off x="1137295" y="3297444"/>
                <a:ext cx="4572000" cy="1697709"/>
              </a:xfrm>
              <a:prstGeom prst="rect">
                <a:avLst/>
              </a:prstGeom>
              <a:noFill/>
            </p:spPr>
            <p:txBody>
              <a:bodyPr wrap="square" lIns="0" tIns="0" rIns="0" bIns="0" rtlCol="0">
                <a:spAutoFit/>
              </a:bodyPr>
              <a:lstStyle/>
              <a:p>
                <a:pPr algn="just" eaLnBrk="1">
                  <a:lnSpc>
                    <a:spcPct val="130000"/>
                  </a:lnSpc>
                </a:pPr>
                <a14:m>
                  <m:oMathPara xmlns:m="http://schemas.openxmlformats.org/officeDocument/2006/math">
                    <m:oMathParaPr>
                      <m:jc m:val="centerGroup"/>
                    </m:oMathParaPr>
                    <m:oMath xmlns:m="http://schemas.openxmlformats.org/officeDocument/2006/math">
                      <m:r>
                        <a:rPr lang="en-US" altLang="zh-CN" sz="1600" b="0" i="1" smtClean="0">
                          <a:solidFill>
                            <a:schemeClr val="bg1"/>
                          </a:solidFill>
                          <a:latin typeface="Cambria Math" panose="02040503050406030204" pitchFamily="18" charset="0"/>
                        </a:rPr>
                        <m:t>𝑆𝑖𝑚</m:t>
                      </m:r>
                      <m:d>
                        <m:dPr>
                          <m:ctrlPr>
                            <a:rPr lang="en-US" altLang="zh-CN" sz="1600" b="0" i="1" smtClean="0">
                              <a:solidFill>
                                <a:schemeClr val="bg1"/>
                              </a:solidFill>
                              <a:latin typeface="Cambria Math" panose="02040503050406030204" pitchFamily="18" charset="0"/>
                            </a:rPr>
                          </m:ctrlPr>
                        </m:dPr>
                        <m:e>
                          <m:sSub>
                            <m:sSubPr>
                              <m:ctrlPr>
                                <a:rPr lang="en-US" altLang="zh-CN" sz="1600" b="0" i="1" smtClean="0">
                                  <a:solidFill>
                                    <a:schemeClr val="bg1"/>
                                  </a:solidFill>
                                  <a:latin typeface="Cambria Math" panose="02040503050406030204" pitchFamily="18" charset="0"/>
                                </a:rPr>
                              </m:ctrlPr>
                            </m:sSubPr>
                            <m:e>
                              <m:r>
                                <a:rPr lang="en-US" altLang="zh-CN" sz="1600" b="0" i="1" smtClean="0">
                                  <a:solidFill>
                                    <a:schemeClr val="bg1"/>
                                  </a:solidFill>
                                  <a:latin typeface="Cambria Math" panose="02040503050406030204" pitchFamily="18" charset="0"/>
                                </a:rPr>
                                <m:t>𝑆</m:t>
                              </m:r>
                            </m:e>
                            <m:sub>
                              <m:r>
                                <a:rPr lang="en-US" altLang="zh-CN" sz="1600" b="0" i="1" smtClean="0">
                                  <a:solidFill>
                                    <a:schemeClr val="bg1"/>
                                  </a:solidFill>
                                  <a:latin typeface="Cambria Math" panose="02040503050406030204" pitchFamily="18" charset="0"/>
                                </a:rPr>
                                <m:t>𝐴</m:t>
                              </m:r>
                            </m:sub>
                          </m:sSub>
                          <m:r>
                            <a:rPr lang="en-US" altLang="zh-CN" sz="1600" b="0" i="1" smtClean="0">
                              <a:solidFill>
                                <a:schemeClr val="bg1"/>
                              </a:solidFill>
                              <a:latin typeface="Cambria Math" panose="02040503050406030204" pitchFamily="18" charset="0"/>
                            </a:rPr>
                            <m:t>,</m:t>
                          </m:r>
                          <m:sSub>
                            <m:sSubPr>
                              <m:ctrlPr>
                                <a:rPr lang="en-US" altLang="zh-CN" sz="1600" b="0" i="1" smtClean="0">
                                  <a:solidFill>
                                    <a:schemeClr val="bg1"/>
                                  </a:solidFill>
                                  <a:latin typeface="Cambria Math" panose="02040503050406030204" pitchFamily="18" charset="0"/>
                                </a:rPr>
                              </m:ctrlPr>
                            </m:sSubPr>
                            <m:e>
                              <m:r>
                                <a:rPr lang="en-US" altLang="zh-CN" sz="1600" b="0" i="1" smtClean="0">
                                  <a:solidFill>
                                    <a:schemeClr val="bg1"/>
                                  </a:solidFill>
                                  <a:latin typeface="Cambria Math" panose="02040503050406030204" pitchFamily="18" charset="0"/>
                                </a:rPr>
                                <m:t>𝑆</m:t>
                              </m:r>
                            </m:e>
                            <m:sub>
                              <m:r>
                                <a:rPr lang="en-US" altLang="zh-CN" sz="1600" b="0" i="1" smtClean="0">
                                  <a:solidFill>
                                    <a:schemeClr val="bg1"/>
                                  </a:solidFill>
                                  <a:latin typeface="Cambria Math" panose="02040503050406030204" pitchFamily="18" charset="0"/>
                                </a:rPr>
                                <m:t>𝐵</m:t>
                              </m:r>
                            </m:sub>
                          </m:sSub>
                        </m:e>
                      </m:d>
                      <m:r>
                        <a:rPr lang="en-US" altLang="zh-CN" sz="1600" b="0" i="1" smtClean="0">
                          <a:solidFill>
                            <a:schemeClr val="bg1"/>
                          </a:solidFill>
                          <a:latin typeface="Cambria Math" panose="02040503050406030204" pitchFamily="18" charset="0"/>
                        </a:rPr>
                        <m:t>=</m:t>
                      </m:r>
                      <m:f>
                        <m:fPr>
                          <m:ctrlPr>
                            <a:rPr lang="en-US" altLang="zh-CN" sz="1600" b="0" i="1" smtClean="0">
                              <a:solidFill>
                                <a:schemeClr val="bg1"/>
                              </a:solidFill>
                              <a:latin typeface="Cambria Math" panose="02040503050406030204" pitchFamily="18" charset="0"/>
                            </a:rPr>
                          </m:ctrlPr>
                        </m:fPr>
                        <m:num>
                          <m:func>
                            <m:funcPr>
                              <m:ctrlPr>
                                <a:rPr lang="en-US" altLang="zh-CN" sz="1600" b="0" i="1" smtClean="0">
                                  <a:solidFill>
                                    <a:schemeClr val="bg1"/>
                                  </a:solidFill>
                                  <a:latin typeface="Cambria Math" panose="02040503050406030204" pitchFamily="18" charset="0"/>
                                </a:rPr>
                              </m:ctrlPr>
                            </m:funcPr>
                            <m:fName>
                              <m:r>
                                <m:rPr>
                                  <m:sty m:val="p"/>
                                </m:rPr>
                                <a:rPr lang="en-US" altLang="zh-CN" sz="1600" b="0" i="0" smtClean="0">
                                  <a:solidFill>
                                    <a:schemeClr val="bg1"/>
                                  </a:solidFill>
                                  <a:latin typeface="Cambria Math" panose="02040503050406030204" pitchFamily="18" charset="0"/>
                                </a:rPr>
                                <m:t>log</m:t>
                              </m:r>
                            </m:fName>
                            <m:e>
                              <m:r>
                                <a:rPr lang="en-US" altLang="zh-CN" sz="1600" b="0" i="1" smtClean="0">
                                  <a:solidFill>
                                    <a:schemeClr val="bg1"/>
                                  </a:solidFill>
                                  <a:latin typeface="Cambria Math" panose="02040503050406030204" pitchFamily="18" charset="0"/>
                                </a:rPr>
                                <m:t>𝑃</m:t>
                              </m:r>
                              <m:d>
                                <m:dPr>
                                  <m:ctrlPr>
                                    <a:rPr lang="en-US" altLang="zh-CN" sz="1600" b="0" i="1" smtClean="0">
                                      <a:solidFill>
                                        <a:schemeClr val="bg1"/>
                                      </a:solidFill>
                                      <a:latin typeface="Cambria Math" panose="02040503050406030204" pitchFamily="18" charset="0"/>
                                    </a:rPr>
                                  </m:ctrlPr>
                                </m:dPr>
                                <m:e>
                                  <m:r>
                                    <a:rPr lang="en-US" altLang="zh-CN" sz="1600" b="0" i="1" smtClean="0">
                                      <a:solidFill>
                                        <a:schemeClr val="bg1"/>
                                      </a:solidFill>
                                      <a:latin typeface="Cambria Math" panose="02040503050406030204" pitchFamily="18" charset="0"/>
                                    </a:rPr>
                                    <m:t>𝑐𝑜𝑚𝑚𝑜𝑛</m:t>
                                  </m:r>
                                  <m:d>
                                    <m:dPr>
                                      <m:ctrlPr>
                                        <a:rPr lang="en-US" altLang="zh-CN" sz="1600" b="0" i="1" smtClean="0">
                                          <a:solidFill>
                                            <a:schemeClr val="bg1"/>
                                          </a:solidFill>
                                          <a:latin typeface="Cambria Math" panose="02040503050406030204" pitchFamily="18" charset="0"/>
                                        </a:rPr>
                                      </m:ctrlPr>
                                    </m:dPr>
                                    <m:e>
                                      <m:sSub>
                                        <m:sSubPr>
                                          <m:ctrlPr>
                                            <a:rPr lang="en-US" altLang="zh-CN" sz="1600" b="0" i="1" smtClean="0">
                                              <a:solidFill>
                                                <a:schemeClr val="bg1"/>
                                              </a:solidFill>
                                              <a:latin typeface="Cambria Math" panose="02040503050406030204" pitchFamily="18" charset="0"/>
                                            </a:rPr>
                                          </m:ctrlPr>
                                        </m:sSubPr>
                                        <m:e>
                                          <m:r>
                                            <a:rPr lang="en-US" altLang="zh-CN" sz="1600" b="0" i="1" smtClean="0">
                                              <a:solidFill>
                                                <a:schemeClr val="bg1"/>
                                              </a:solidFill>
                                              <a:latin typeface="Cambria Math" panose="02040503050406030204" pitchFamily="18" charset="0"/>
                                            </a:rPr>
                                            <m:t>𝑆</m:t>
                                          </m:r>
                                        </m:e>
                                        <m:sub>
                                          <m:r>
                                            <a:rPr lang="en-US" altLang="zh-CN" sz="1600" b="0" i="1" smtClean="0">
                                              <a:solidFill>
                                                <a:schemeClr val="bg1"/>
                                              </a:solidFill>
                                              <a:latin typeface="Cambria Math" panose="02040503050406030204" pitchFamily="18" charset="0"/>
                                            </a:rPr>
                                            <m:t>𝐴</m:t>
                                          </m:r>
                                        </m:sub>
                                      </m:sSub>
                                      <m:r>
                                        <a:rPr lang="en-US" altLang="zh-CN" sz="1600" b="0" i="1" smtClean="0">
                                          <a:solidFill>
                                            <a:schemeClr val="bg1"/>
                                          </a:solidFill>
                                          <a:latin typeface="Cambria Math" panose="02040503050406030204" pitchFamily="18" charset="0"/>
                                        </a:rPr>
                                        <m:t>,</m:t>
                                      </m:r>
                                      <m:sSub>
                                        <m:sSubPr>
                                          <m:ctrlPr>
                                            <a:rPr lang="en-US" altLang="zh-CN" sz="1600" b="0" i="1" smtClean="0">
                                              <a:solidFill>
                                                <a:schemeClr val="bg1"/>
                                              </a:solidFill>
                                              <a:latin typeface="Cambria Math" panose="02040503050406030204" pitchFamily="18" charset="0"/>
                                            </a:rPr>
                                          </m:ctrlPr>
                                        </m:sSubPr>
                                        <m:e>
                                          <m:r>
                                            <a:rPr lang="en-US" altLang="zh-CN" sz="1600" b="0" i="1" smtClean="0">
                                              <a:solidFill>
                                                <a:schemeClr val="bg1"/>
                                              </a:solidFill>
                                              <a:latin typeface="Cambria Math" panose="02040503050406030204" pitchFamily="18" charset="0"/>
                                            </a:rPr>
                                            <m:t>𝑆</m:t>
                                          </m:r>
                                        </m:e>
                                        <m:sub>
                                          <m:r>
                                            <a:rPr lang="en-US" altLang="zh-CN" sz="1600" b="0" i="1" smtClean="0">
                                              <a:solidFill>
                                                <a:schemeClr val="bg1"/>
                                              </a:solidFill>
                                              <a:latin typeface="Cambria Math" panose="02040503050406030204" pitchFamily="18" charset="0"/>
                                            </a:rPr>
                                            <m:t>𝐵</m:t>
                                          </m:r>
                                        </m:sub>
                                      </m:sSub>
                                    </m:e>
                                  </m:d>
                                </m:e>
                              </m:d>
                            </m:e>
                          </m:func>
                        </m:num>
                        <m:den>
                          <m:func>
                            <m:funcPr>
                              <m:ctrlPr>
                                <a:rPr lang="en-US" altLang="zh-CN" sz="1600" b="0" i="1" smtClean="0">
                                  <a:solidFill>
                                    <a:schemeClr val="bg1"/>
                                  </a:solidFill>
                                  <a:latin typeface="Cambria Math" panose="02040503050406030204" pitchFamily="18" charset="0"/>
                                </a:rPr>
                              </m:ctrlPr>
                            </m:funcPr>
                            <m:fName>
                              <m:r>
                                <m:rPr>
                                  <m:sty m:val="p"/>
                                </m:rPr>
                                <a:rPr lang="en-US" altLang="zh-CN" sz="1600" b="0" i="0" smtClean="0">
                                  <a:solidFill>
                                    <a:schemeClr val="bg1"/>
                                  </a:solidFill>
                                  <a:latin typeface="Cambria Math" panose="02040503050406030204" pitchFamily="18" charset="0"/>
                                </a:rPr>
                                <m:t>log</m:t>
                              </m:r>
                            </m:fName>
                            <m:e>
                              <m:r>
                                <a:rPr lang="en-US" altLang="zh-CN" sz="1600" b="0" i="1" smtClean="0">
                                  <a:solidFill>
                                    <a:schemeClr val="bg1"/>
                                  </a:solidFill>
                                  <a:latin typeface="Cambria Math" panose="02040503050406030204" pitchFamily="18" charset="0"/>
                                </a:rPr>
                                <m:t>𝑃</m:t>
                              </m:r>
                              <m:d>
                                <m:dPr>
                                  <m:ctrlPr>
                                    <a:rPr lang="en-US" altLang="zh-CN" sz="1600" b="0" i="1" smtClean="0">
                                      <a:solidFill>
                                        <a:schemeClr val="bg1"/>
                                      </a:solidFill>
                                      <a:latin typeface="Cambria Math" panose="02040503050406030204" pitchFamily="18" charset="0"/>
                                    </a:rPr>
                                  </m:ctrlPr>
                                </m:dPr>
                                <m:e>
                                  <m:r>
                                    <a:rPr lang="en-US" altLang="zh-CN" sz="1600" b="0" i="1" smtClean="0">
                                      <a:solidFill>
                                        <a:schemeClr val="bg1"/>
                                      </a:solidFill>
                                      <a:latin typeface="Cambria Math" panose="02040503050406030204" pitchFamily="18" charset="0"/>
                                    </a:rPr>
                                    <m:t>𝑑𝑒𝑠𝑐𝑟𝑖𝑝𝑡𝑖𝑜𝑛</m:t>
                                  </m:r>
                                  <m:d>
                                    <m:dPr>
                                      <m:ctrlPr>
                                        <a:rPr lang="en-US" altLang="zh-CN" sz="1600" b="0" i="1" smtClean="0">
                                          <a:solidFill>
                                            <a:schemeClr val="bg1"/>
                                          </a:solidFill>
                                          <a:latin typeface="Cambria Math" panose="02040503050406030204" pitchFamily="18" charset="0"/>
                                        </a:rPr>
                                      </m:ctrlPr>
                                    </m:dPr>
                                    <m:e>
                                      <m:sSub>
                                        <m:sSubPr>
                                          <m:ctrlPr>
                                            <a:rPr lang="en-US" altLang="zh-CN" sz="1600" b="0" i="1" smtClean="0">
                                              <a:solidFill>
                                                <a:schemeClr val="bg1"/>
                                              </a:solidFill>
                                              <a:latin typeface="Cambria Math" panose="02040503050406030204" pitchFamily="18" charset="0"/>
                                            </a:rPr>
                                          </m:ctrlPr>
                                        </m:sSubPr>
                                        <m:e>
                                          <m:r>
                                            <a:rPr lang="en-US" altLang="zh-CN" sz="1600" b="0" i="1" smtClean="0">
                                              <a:solidFill>
                                                <a:schemeClr val="bg1"/>
                                              </a:solidFill>
                                              <a:latin typeface="Cambria Math" panose="02040503050406030204" pitchFamily="18" charset="0"/>
                                            </a:rPr>
                                            <m:t>𝑆</m:t>
                                          </m:r>
                                        </m:e>
                                        <m:sub>
                                          <m:r>
                                            <a:rPr lang="en-US" altLang="zh-CN" sz="1600" b="0" i="1" smtClean="0">
                                              <a:solidFill>
                                                <a:schemeClr val="bg1"/>
                                              </a:solidFill>
                                              <a:latin typeface="Cambria Math" panose="02040503050406030204" pitchFamily="18" charset="0"/>
                                            </a:rPr>
                                            <m:t>𝐴</m:t>
                                          </m:r>
                                        </m:sub>
                                      </m:sSub>
                                      <m:r>
                                        <a:rPr lang="en-US" altLang="zh-CN" sz="1600" b="0" i="1" smtClean="0">
                                          <a:solidFill>
                                            <a:schemeClr val="bg1"/>
                                          </a:solidFill>
                                          <a:latin typeface="Cambria Math" panose="02040503050406030204" pitchFamily="18" charset="0"/>
                                        </a:rPr>
                                        <m:t>,</m:t>
                                      </m:r>
                                      <m:sSub>
                                        <m:sSubPr>
                                          <m:ctrlPr>
                                            <a:rPr lang="en-US" altLang="zh-CN" sz="1600" b="0" i="1" smtClean="0">
                                              <a:solidFill>
                                                <a:schemeClr val="bg1"/>
                                              </a:solidFill>
                                              <a:latin typeface="Cambria Math" panose="02040503050406030204" pitchFamily="18" charset="0"/>
                                            </a:rPr>
                                          </m:ctrlPr>
                                        </m:sSubPr>
                                        <m:e>
                                          <m:r>
                                            <a:rPr lang="en-US" altLang="zh-CN" sz="1600" b="0" i="1" smtClean="0">
                                              <a:solidFill>
                                                <a:schemeClr val="bg1"/>
                                              </a:solidFill>
                                              <a:latin typeface="Cambria Math" panose="02040503050406030204" pitchFamily="18" charset="0"/>
                                            </a:rPr>
                                            <m:t>𝑆</m:t>
                                          </m:r>
                                        </m:e>
                                        <m:sub>
                                          <m:r>
                                            <a:rPr lang="en-US" altLang="zh-CN" sz="1600" b="0" i="1" smtClean="0">
                                              <a:solidFill>
                                                <a:schemeClr val="bg1"/>
                                              </a:solidFill>
                                              <a:latin typeface="Cambria Math" panose="02040503050406030204" pitchFamily="18" charset="0"/>
                                            </a:rPr>
                                            <m:t>𝐵</m:t>
                                          </m:r>
                                        </m:sub>
                                      </m:sSub>
                                    </m:e>
                                  </m:d>
                                </m:e>
                              </m:d>
                            </m:e>
                          </m:func>
                        </m:den>
                      </m:f>
                    </m:oMath>
                  </m:oMathPara>
                </a14:m>
                <a:endParaRPr lang="en-US" altLang="zh-CN" sz="1600" dirty="0">
                  <a:solidFill>
                    <a:schemeClr val="bg1"/>
                  </a:solidFill>
                </a:endParaRPr>
              </a:p>
              <a:p>
                <a:pPr algn="just">
                  <a:lnSpc>
                    <a:spcPct val="130000"/>
                  </a:lnSpc>
                </a:pPr>
                <a:endParaRPr lang="en-US" altLang="zh-CN" sz="1600" spc="300" dirty="0">
                  <a:solidFill>
                    <a:schemeClr val="bg1"/>
                  </a:solidFill>
                </a:endParaRPr>
              </a:p>
              <a:p>
                <a:pPr algn="just">
                  <a:lnSpc>
                    <a:spcPct val="130000"/>
                  </a:lnSpc>
                </a:pPr>
                <a:r>
                  <a:rPr lang="zh-CN" altLang="en-US" sz="1600" spc="300" dirty="0">
                    <a:solidFill>
                      <a:schemeClr val="bg1"/>
                    </a:solidFill>
                  </a:rPr>
                  <a:t>其中</a:t>
                </a:r>
                <a14:m>
                  <m:oMath xmlns:m="http://schemas.openxmlformats.org/officeDocument/2006/math">
                    <m:r>
                      <a:rPr lang="en-US" altLang="zh-CN" sz="1600" i="1">
                        <a:solidFill>
                          <a:schemeClr val="bg1"/>
                        </a:solidFill>
                        <a:latin typeface="Cambria Math" panose="02040503050406030204" pitchFamily="18" charset="0"/>
                      </a:rPr>
                      <m:t>𝑐𝑜𝑚𝑚𝑜𝑛</m:t>
                    </m:r>
                    <m:d>
                      <m:dPr>
                        <m:ctrlPr>
                          <a:rPr lang="en-US" altLang="zh-CN" sz="1600" i="1">
                            <a:solidFill>
                              <a:schemeClr val="bg1"/>
                            </a:solidFill>
                            <a:latin typeface="Cambria Math" panose="02040503050406030204" pitchFamily="18" charset="0"/>
                          </a:rPr>
                        </m:ctrlPr>
                      </m:dPr>
                      <m:e>
                        <m:sSub>
                          <m:sSubPr>
                            <m:ctrlPr>
                              <a:rPr lang="en-US" altLang="zh-CN" sz="1600" i="1">
                                <a:solidFill>
                                  <a:schemeClr val="bg1"/>
                                </a:solidFill>
                                <a:latin typeface="Cambria Math" panose="02040503050406030204" pitchFamily="18" charset="0"/>
                              </a:rPr>
                            </m:ctrlPr>
                          </m:sSubPr>
                          <m:e>
                            <m:r>
                              <a:rPr lang="en-US" altLang="zh-CN" sz="1600" i="1">
                                <a:solidFill>
                                  <a:schemeClr val="bg1"/>
                                </a:solidFill>
                                <a:latin typeface="Cambria Math" panose="02040503050406030204" pitchFamily="18" charset="0"/>
                              </a:rPr>
                              <m:t>𝑆</m:t>
                            </m:r>
                          </m:e>
                          <m:sub>
                            <m:r>
                              <a:rPr lang="en-US" altLang="zh-CN" sz="1600" i="1">
                                <a:solidFill>
                                  <a:schemeClr val="bg1"/>
                                </a:solidFill>
                                <a:latin typeface="Cambria Math" panose="02040503050406030204" pitchFamily="18" charset="0"/>
                              </a:rPr>
                              <m:t>𝐴</m:t>
                            </m:r>
                          </m:sub>
                        </m:sSub>
                        <m:r>
                          <a:rPr lang="en-US" altLang="zh-CN" sz="1600" i="1">
                            <a:solidFill>
                              <a:schemeClr val="bg1"/>
                            </a:solidFill>
                            <a:latin typeface="Cambria Math" panose="02040503050406030204" pitchFamily="18" charset="0"/>
                          </a:rPr>
                          <m:t>,</m:t>
                        </m:r>
                        <m:sSub>
                          <m:sSubPr>
                            <m:ctrlPr>
                              <a:rPr lang="en-US" altLang="zh-CN" sz="1600" i="1">
                                <a:solidFill>
                                  <a:schemeClr val="bg1"/>
                                </a:solidFill>
                                <a:latin typeface="Cambria Math" panose="02040503050406030204" pitchFamily="18" charset="0"/>
                              </a:rPr>
                            </m:ctrlPr>
                          </m:sSubPr>
                          <m:e>
                            <m:r>
                              <a:rPr lang="en-US" altLang="zh-CN" sz="1600" i="1">
                                <a:solidFill>
                                  <a:schemeClr val="bg1"/>
                                </a:solidFill>
                                <a:latin typeface="Cambria Math" panose="02040503050406030204" pitchFamily="18" charset="0"/>
                              </a:rPr>
                              <m:t>𝑆</m:t>
                            </m:r>
                          </m:e>
                          <m:sub>
                            <m:r>
                              <a:rPr lang="en-US" altLang="zh-CN" sz="1600" i="1">
                                <a:solidFill>
                                  <a:schemeClr val="bg1"/>
                                </a:solidFill>
                                <a:latin typeface="Cambria Math" panose="02040503050406030204" pitchFamily="18" charset="0"/>
                              </a:rPr>
                              <m:t>𝐵</m:t>
                            </m:r>
                          </m:sub>
                        </m:sSub>
                      </m:e>
                    </m:d>
                  </m:oMath>
                </a14:m>
                <a:r>
                  <a:rPr lang="zh-CN" altLang="en-US" sz="1600" spc="300" dirty="0">
                    <a:solidFill>
                      <a:schemeClr val="bg1"/>
                    </a:solidFill>
                  </a:rPr>
                  <a:t>是</a:t>
                </a:r>
                <a14:m>
                  <m:oMath xmlns:m="http://schemas.openxmlformats.org/officeDocument/2006/math">
                    <m:sSub>
                      <m:sSubPr>
                        <m:ctrlPr>
                          <a:rPr lang="en-US" altLang="zh-CN" sz="1600" b="0" i="1" spc="300" dirty="0" smtClean="0">
                            <a:solidFill>
                              <a:schemeClr val="bg1"/>
                            </a:solidFill>
                            <a:latin typeface="Cambria Math" panose="02040503050406030204" pitchFamily="18" charset="0"/>
                          </a:rPr>
                        </m:ctrlPr>
                      </m:sSubPr>
                      <m:e>
                        <m:r>
                          <a:rPr lang="en-US" altLang="zh-CN" sz="1600" b="0" i="1" spc="300" dirty="0" smtClean="0">
                            <a:solidFill>
                              <a:schemeClr val="bg1"/>
                            </a:solidFill>
                            <a:latin typeface="Cambria Math" panose="02040503050406030204" pitchFamily="18" charset="0"/>
                          </a:rPr>
                          <m:t>𝑆</m:t>
                        </m:r>
                      </m:e>
                      <m:sub>
                        <m:r>
                          <a:rPr lang="en-US" altLang="zh-CN" sz="1600" b="0" i="1" spc="300" dirty="0" smtClean="0">
                            <a:solidFill>
                              <a:schemeClr val="bg1"/>
                            </a:solidFill>
                            <a:latin typeface="Cambria Math" panose="02040503050406030204" pitchFamily="18" charset="0"/>
                          </a:rPr>
                          <m:t>𝐴</m:t>
                        </m:r>
                      </m:sub>
                    </m:sSub>
                  </m:oMath>
                </a14:m>
                <a:r>
                  <a:rPr lang="zh-CN" altLang="en-US" sz="1600" spc="300" dirty="0">
                    <a:solidFill>
                      <a:schemeClr val="bg1"/>
                    </a:solidFill>
                  </a:rPr>
                  <a:t>和</a:t>
                </a:r>
                <a14:m>
                  <m:oMath xmlns:m="http://schemas.openxmlformats.org/officeDocument/2006/math">
                    <m:sSub>
                      <m:sSubPr>
                        <m:ctrlPr>
                          <a:rPr lang="en-US" altLang="zh-CN" sz="1600" b="0" i="1" spc="300" dirty="0" smtClean="0">
                            <a:solidFill>
                              <a:schemeClr val="bg1"/>
                            </a:solidFill>
                            <a:latin typeface="Cambria Math" panose="02040503050406030204" pitchFamily="18" charset="0"/>
                          </a:rPr>
                        </m:ctrlPr>
                      </m:sSubPr>
                      <m:e>
                        <m:r>
                          <a:rPr lang="en-US" altLang="zh-CN" sz="1600" b="0" i="1" spc="300" dirty="0" smtClean="0">
                            <a:solidFill>
                              <a:schemeClr val="bg1"/>
                            </a:solidFill>
                            <a:latin typeface="Cambria Math" panose="02040503050406030204" pitchFamily="18" charset="0"/>
                          </a:rPr>
                          <m:t>𝑆</m:t>
                        </m:r>
                      </m:e>
                      <m:sub>
                        <m:r>
                          <a:rPr lang="en-US" altLang="zh-CN" sz="1600" b="0" i="1" spc="300" dirty="0" smtClean="0">
                            <a:solidFill>
                              <a:schemeClr val="bg1"/>
                            </a:solidFill>
                            <a:latin typeface="Cambria Math" panose="02040503050406030204" pitchFamily="18" charset="0"/>
                          </a:rPr>
                          <m:t>𝐵</m:t>
                        </m:r>
                      </m:sub>
                    </m:sSub>
                  </m:oMath>
                </a14:m>
                <a:r>
                  <a:rPr lang="zh-CN" altLang="en-US" sz="1600" spc="300" dirty="0">
                    <a:solidFill>
                      <a:schemeClr val="bg1"/>
                    </a:solidFill>
                  </a:rPr>
                  <a:t>的共性信息，</a:t>
                </a:r>
                <a14:m>
                  <m:oMath xmlns:m="http://schemas.openxmlformats.org/officeDocument/2006/math">
                    <m:r>
                      <a:rPr lang="en-US" altLang="zh-CN" sz="1600" i="1">
                        <a:solidFill>
                          <a:schemeClr val="bg1"/>
                        </a:solidFill>
                        <a:latin typeface="Cambria Math" panose="02040503050406030204" pitchFamily="18" charset="0"/>
                      </a:rPr>
                      <m:t>𝑑𝑒𝑠𝑐𝑟𝑖𝑝𝑡𝑖𝑜𝑛</m:t>
                    </m:r>
                    <m:d>
                      <m:dPr>
                        <m:ctrlPr>
                          <a:rPr lang="en-US" altLang="zh-CN" sz="1600" i="1">
                            <a:solidFill>
                              <a:schemeClr val="bg1"/>
                            </a:solidFill>
                            <a:latin typeface="Cambria Math" panose="02040503050406030204" pitchFamily="18" charset="0"/>
                          </a:rPr>
                        </m:ctrlPr>
                      </m:dPr>
                      <m:e>
                        <m:sSub>
                          <m:sSubPr>
                            <m:ctrlPr>
                              <a:rPr lang="en-US" altLang="zh-CN" sz="1600" i="1">
                                <a:solidFill>
                                  <a:schemeClr val="bg1"/>
                                </a:solidFill>
                                <a:latin typeface="Cambria Math" panose="02040503050406030204" pitchFamily="18" charset="0"/>
                              </a:rPr>
                            </m:ctrlPr>
                          </m:sSubPr>
                          <m:e>
                            <m:r>
                              <a:rPr lang="en-US" altLang="zh-CN" sz="1600" i="1">
                                <a:solidFill>
                                  <a:schemeClr val="bg1"/>
                                </a:solidFill>
                                <a:latin typeface="Cambria Math" panose="02040503050406030204" pitchFamily="18" charset="0"/>
                              </a:rPr>
                              <m:t>𝑆</m:t>
                            </m:r>
                          </m:e>
                          <m:sub>
                            <m:r>
                              <a:rPr lang="en-US" altLang="zh-CN" sz="1600" i="1">
                                <a:solidFill>
                                  <a:schemeClr val="bg1"/>
                                </a:solidFill>
                                <a:latin typeface="Cambria Math" panose="02040503050406030204" pitchFamily="18" charset="0"/>
                              </a:rPr>
                              <m:t>𝐴</m:t>
                            </m:r>
                          </m:sub>
                        </m:sSub>
                        <m:r>
                          <a:rPr lang="en-US" altLang="zh-CN" sz="1600" i="1">
                            <a:solidFill>
                              <a:schemeClr val="bg1"/>
                            </a:solidFill>
                            <a:latin typeface="Cambria Math" panose="02040503050406030204" pitchFamily="18" charset="0"/>
                          </a:rPr>
                          <m:t>,</m:t>
                        </m:r>
                        <m:sSub>
                          <m:sSubPr>
                            <m:ctrlPr>
                              <a:rPr lang="en-US" altLang="zh-CN" sz="1600" i="1">
                                <a:solidFill>
                                  <a:schemeClr val="bg1"/>
                                </a:solidFill>
                                <a:latin typeface="Cambria Math" panose="02040503050406030204" pitchFamily="18" charset="0"/>
                              </a:rPr>
                            </m:ctrlPr>
                          </m:sSubPr>
                          <m:e>
                            <m:r>
                              <a:rPr lang="en-US" altLang="zh-CN" sz="1600" i="1">
                                <a:solidFill>
                                  <a:schemeClr val="bg1"/>
                                </a:solidFill>
                                <a:latin typeface="Cambria Math" panose="02040503050406030204" pitchFamily="18" charset="0"/>
                              </a:rPr>
                              <m:t>𝑆</m:t>
                            </m:r>
                          </m:e>
                          <m:sub>
                            <m:r>
                              <a:rPr lang="en-US" altLang="zh-CN" sz="1600" i="1">
                                <a:solidFill>
                                  <a:schemeClr val="bg1"/>
                                </a:solidFill>
                                <a:latin typeface="Cambria Math" panose="02040503050406030204" pitchFamily="18" charset="0"/>
                              </a:rPr>
                              <m:t>𝐵</m:t>
                            </m:r>
                          </m:sub>
                        </m:sSub>
                      </m:e>
                    </m:d>
                  </m:oMath>
                </a14:m>
                <a:r>
                  <a:rPr lang="zh-CN" altLang="en-US" sz="1600" spc="300" dirty="0">
                    <a:solidFill>
                      <a:schemeClr val="bg1"/>
                    </a:solidFill>
                  </a:rPr>
                  <a:t>是描述</a:t>
                </a:r>
                <a14:m>
                  <m:oMath xmlns:m="http://schemas.openxmlformats.org/officeDocument/2006/math">
                    <m:sSub>
                      <m:sSubPr>
                        <m:ctrlPr>
                          <a:rPr lang="en-US" altLang="zh-CN" sz="1600" i="1" spc="300" dirty="0">
                            <a:solidFill>
                              <a:schemeClr val="bg1"/>
                            </a:solidFill>
                            <a:latin typeface="Cambria Math" panose="02040503050406030204" pitchFamily="18" charset="0"/>
                          </a:rPr>
                        </m:ctrlPr>
                      </m:sSubPr>
                      <m:e>
                        <m:r>
                          <a:rPr lang="en-US" altLang="zh-CN" sz="1600" i="1" spc="300" dirty="0">
                            <a:solidFill>
                              <a:schemeClr val="bg1"/>
                            </a:solidFill>
                            <a:latin typeface="Cambria Math" panose="02040503050406030204" pitchFamily="18" charset="0"/>
                          </a:rPr>
                          <m:t>𝑆</m:t>
                        </m:r>
                      </m:e>
                      <m:sub>
                        <m:r>
                          <a:rPr lang="en-US" altLang="zh-CN" sz="1600" i="1" spc="300" dirty="0">
                            <a:solidFill>
                              <a:schemeClr val="bg1"/>
                            </a:solidFill>
                            <a:latin typeface="Cambria Math" panose="02040503050406030204" pitchFamily="18" charset="0"/>
                          </a:rPr>
                          <m:t>𝐴</m:t>
                        </m:r>
                      </m:sub>
                    </m:sSub>
                  </m:oMath>
                </a14:m>
                <a:r>
                  <a:rPr lang="zh-CN" altLang="en-US" sz="1600" spc="300" dirty="0">
                    <a:solidFill>
                      <a:schemeClr val="bg1"/>
                    </a:solidFill>
                  </a:rPr>
                  <a:t>和</a:t>
                </a:r>
                <a14:m>
                  <m:oMath xmlns:m="http://schemas.openxmlformats.org/officeDocument/2006/math">
                    <m:sSub>
                      <m:sSubPr>
                        <m:ctrlPr>
                          <a:rPr lang="en-US" altLang="zh-CN" sz="1600" i="1" spc="300" dirty="0">
                            <a:solidFill>
                              <a:schemeClr val="bg1"/>
                            </a:solidFill>
                            <a:latin typeface="Cambria Math" panose="02040503050406030204" pitchFamily="18" charset="0"/>
                          </a:rPr>
                        </m:ctrlPr>
                      </m:sSubPr>
                      <m:e>
                        <m:r>
                          <a:rPr lang="en-US" altLang="zh-CN" sz="1600" i="1" spc="300" dirty="0">
                            <a:solidFill>
                              <a:schemeClr val="bg1"/>
                            </a:solidFill>
                            <a:latin typeface="Cambria Math" panose="02040503050406030204" pitchFamily="18" charset="0"/>
                          </a:rPr>
                          <m:t>𝑆</m:t>
                        </m:r>
                      </m:e>
                      <m:sub>
                        <m:r>
                          <a:rPr lang="en-US" altLang="zh-CN" sz="1600" i="1" spc="300" dirty="0">
                            <a:solidFill>
                              <a:schemeClr val="bg1"/>
                            </a:solidFill>
                            <a:latin typeface="Cambria Math" panose="02040503050406030204" pitchFamily="18" charset="0"/>
                          </a:rPr>
                          <m:t>𝐵</m:t>
                        </m:r>
                      </m:sub>
                    </m:sSub>
                  </m:oMath>
                </a14:m>
                <a:r>
                  <a:rPr lang="zh-CN" altLang="en-US" sz="1600" spc="300" dirty="0">
                    <a:solidFill>
                      <a:schemeClr val="bg1"/>
                    </a:solidFill>
                  </a:rPr>
                  <a:t>的全部信息。</a:t>
                </a:r>
              </a:p>
            </p:txBody>
          </p:sp>
        </mc:Choice>
        <mc:Fallback xmlns="">
          <p:sp>
            <p:nvSpPr>
              <p:cNvPr id="27" name="文本框 26"/>
              <p:cNvSpPr txBox="1">
                <a:spLocks noRot="1" noChangeAspect="1" noMove="1" noResize="1" noEditPoints="1" noAdjustHandles="1" noChangeArrowheads="1" noChangeShapeType="1" noTextEdit="1"/>
              </p:cNvSpPr>
              <p:nvPr/>
            </p:nvSpPr>
            <p:spPr>
              <a:xfrm>
                <a:off x="1137295" y="3297444"/>
                <a:ext cx="4572000" cy="1697709"/>
              </a:xfrm>
              <a:prstGeom prst="rect">
                <a:avLst/>
              </a:prstGeom>
              <a:blipFill rotWithShape="1">
                <a:blip r:embed="rId3"/>
                <a:stretch>
                  <a:fillRect l="-2800" r="-8000" b="-6475"/>
                </a:stretch>
              </a:blipFill>
            </p:spPr>
            <p:txBody>
              <a:bodyPr/>
              <a:lstStyle/>
              <a:p>
                <a:r>
                  <a:rPr lang="zh-CN" altLang="en-US">
                    <a:noFill/>
                  </a:rPr>
                  <a:t> </a:t>
                </a:r>
                <a:endParaRPr lang="zh-CN" altLang="en-US">
                  <a:noFill/>
                </a:endParaRPr>
              </a:p>
            </p:txBody>
          </p:sp>
        </mc:Fallback>
      </mc:AlternateContent>
      <p:sp>
        <p:nvSpPr>
          <p:cNvPr id="32" name="文本框 3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1</a:t>
            </a:r>
            <a:endParaRPr lang="zh-CN" altLang="en-US" sz="3600" b="1" dirty="0">
              <a:solidFill>
                <a:schemeClr val="bg1"/>
              </a:solidFill>
            </a:endParaRPr>
          </a:p>
        </p:txBody>
      </p:sp>
    </p:spTree>
  </p:cSld>
  <p:clrMapOvr>
    <a:masterClrMapping/>
  </p:clrMapOvr>
  <p:transition spd="med" advTm="66565">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基于语料库 </a:t>
            </a:r>
            <a:r>
              <a:rPr lang="en-US" altLang="zh-CN" dirty="0"/>
              <a:t>– </a:t>
            </a:r>
            <a:r>
              <a:rPr lang="en-US" altLang="zh-CN" dirty="0">
                <a:solidFill>
                  <a:srgbClr val="A13F0B"/>
                </a:solidFill>
              </a:rPr>
              <a:t>BERT</a:t>
            </a:r>
            <a:endParaRPr lang="zh-CN" altLang="en-US" dirty="0">
              <a:solidFill>
                <a:srgbClr val="A13F0B"/>
              </a:solidFill>
            </a:endParaRPr>
          </a:p>
        </p:txBody>
      </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3.3</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28" name="AutoShape 2"/>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29" name="组合 28"/>
          <p:cNvGrpSpPr/>
          <p:nvPr/>
        </p:nvGrpSpPr>
        <p:grpSpPr>
          <a:xfrm>
            <a:off x="842251" y="1298102"/>
            <a:ext cx="3289858" cy="4126679"/>
            <a:chOff x="1019589" y="2021292"/>
            <a:chExt cx="3289858" cy="4126679"/>
          </a:xfrm>
        </p:grpSpPr>
        <p:grpSp>
          <p:nvGrpSpPr>
            <p:cNvPr id="6" name="组合 5"/>
            <p:cNvGrpSpPr/>
            <p:nvPr/>
          </p:nvGrpSpPr>
          <p:grpSpPr>
            <a:xfrm>
              <a:off x="1019589" y="2021292"/>
              <a:ext cx="3289858" cy="4126679"/>
              <a:chOff x="652561" y="1679324"/>
              <a:chExt cx="2186292" cy="4548048"/>
            </a:xfrm>
          </p:grpSpPr>
          <p:sp>
            <p:nvSpPr>
              <p:cNvPr id="8" name="文本框 7"/>
              <p:cNvSpPr txBox="1"/>
              <p:nvPr/>
            </p:nvSpPr>
            <p:spPr>
              <a:xfrm>
                <a:off x="652561" y="1679324"/>
                <a:ext cx="1539974" cy="508804"/>
              </a:xfrm>
              <a:prstGeom prst="rect">
                <a:avLst/>
              </a:prstGeom>
              <a:noFill/>
            </p:spPr>
            <p:txBody>
              <a:bodyPr wrap="none" lIns="0" rtlCol="0">
                <a:spAutoFit/>
              </a:bodyPr>
              <a:lstStyle/>
              <a:p>
                <a:pPr eaLnBrk="1"/>
                <a:r>
                  <a:rPr lang="en-US" altLang="zh-CN" sz="2400" b="1" spc="100" dirty="0">
                    <a:solidFill>
                      <a:schemeClr val="accent1"/>
                    </a:solidFill>
                  </a:rPr>
                  <a:t>Classification</a:t>
                </a:r>
                <a:endParaRPr lang="zh-CN" altLang="en-US" sz="2400" b="1" spc="100" dirty="0">
                  <a:solidFill>
                    <a:schemeClr val="accent1"/>
                  </a:solidFill>
                </a:endParaRPr>
              </a:p>
            </p:txBody>
          </p:sp>
          <p:sp>
            <p:nvSpPr>
              <p:cNvPr id="9" name="文本框 8"/>
              <p:cNvSpPr txBox="1"/>
              <p:nvPr/>
            </p:nvSpPr>
            <p:spPr>
              <a:xfrm>
                <a:off x="678853" y="2375137"/>
                <a:ext cx="2160000" cy="3852235"/>
              </a:xfrm>
              <a:prstGeom prst="rect">
                <a:avLst/>
              </a:prstGeom>
              <a:noFill/>
            </p:spPr>
            <p:txBody>
              <a:bodyPr wrap="square" lIns="0" rtlCol="0">
                <a:normAutofit/>
              </a:bodyPr>
              <a:lstStyle/>
              <a:p>
                <a:pPr algn="just">
                  <a:lnSpc>
                    <a:spcPct val="150000"/>
                  </a:lnSpc>
                  <a:spcBef>
                    <a:spcPts val="600"/>
                  </a:spcBef>
                  <a:spcAft>
                    <a:spcPts val="600"/>
                  </a:spcAft>
                </a:pPr>
                <a:r>
                  <a:rPr lang="zh-CN" altLang="en-US" sz="2000" b="1" spc="100" dirty="0"/>
                  <a:t>网络结构：</a:t>
                </a:r>
                <a:r>
                  <a:rPr lang="zh-CN" altLang="en-US" sz="2000" spc="100" dirty="0"/>
                  <a:t>孪生网络</a:t>
                </a:r>
                <a:endParaRPr lang="en-US" altLang="zh-CN" sz="2000" spc="100" dirty="0"/>
              </a:p>
              <a:p>
                <a:pPr algn="just">
                  <a:lnSpc>
                    <a:spcPct val="150000"/>
                  </a:lnSpc>
                  <a:spcBef>
                    <a:spcPts val="600"/>
                  </a:spcBef>
                  <a:spcAft>
                    <a:spcPts val="600"/>
                  </a:spcAft>
                </a:pPr>
                <a:r>
                  <a:rPr lang="en-US" altLang="zh-CN" sz="2000" b="1" spc="100" dirty="0"/>
                  <a:t>Pooling</a:t>
                </a:r>
                <a:r>
                  <a:rPr lang="zh-CN" altLang="en-US" sz="2000" b="1" spc="100" dirty="0"/>
                  <a:t>：</a:t>
                </a:r>
                <a:r>
                  <a:rPr lang="en-US" altLang="zh-CN" sz="2000" spc="100" dirty="0"/>
                  <a:t>Mean</a:t>
                </a:r>
                <a:r>
                  <a:rPr lang="zh-CN" altLang="en-US" sz="2000" spc="100" dirty="0"/>
                  <a:t>策略</a:t>
                </a:r>
                <a:endParaRPr lang="en-US" altLang="zh-CN" sz="2000" spc="100" dirty="0"/>
              </a:p>
              <a:p>
                <a:pPr algn="just">
                  <a:lnSpc>
                    <a:spcPct val="150000"/>
                  </a:lnSpc>
                  <a:spcBef>
                    <a:spcPts val="600"/>
                  </a:spcBef>
                  <a:spcAft>
                    <a:spcPts val="600"/>
                  </a:spcAft>
                </a:pPr>
                <a:r>
                  <a:rPr lang="zh-CN" altLang="en-US" sz="2000" b="1" spc="100" dirty="0"/>
                  <a:t>输出：</a:t>
                </a:r>
                <a:r>
                  <a:rPr lang="en-US" altLang="zh-CN" sz="2000" spc="100" dirty="0" err="1"/>
                  <a:t>softmax</a:t>
                </a:r>
                <a:endParaRPr lang="en-US" altLang="zh-CN" sz="2000" spc="100" dirty="0"/>
              </a:p>
              <a:p>
                <a:pPr algn="just">
                  <a:lnSpc>
                    <a:spcPct val="150000"/>
                  </a:lnSpc>
                  <a:spcBef>
                    <a:spcPts val="600"/>
                  </a:spcBef>
                  <a:spcAft>
                    <a:spcPts val="600"/>
                  </a:spcAft>
                </a:pPr>
                <a:endParaRPr lang="en-US" altLang="zh-CN" sz="2000" b="1" spc="100" dirty="0"/>
              </a:p>
              <a:p>
                <a:pPr algn="just">
                  <a:lnSpc>
                    <a:spcPct val="150000"/>
                  </a:lnSpc>
                </a:pPr>
                <a:r>
                  <a:rPr lang="zh-CN" altLang="en-US" sz="2000" b="1" spc="100" dirty="0"/>
                  <a:t>损失函数：</a:t>
                </a:r>
                <a:r>
                  <a:rPr lang="zh-CN" altLang="en-US" sz="2000" spc="100" dirty="0"/>
                  <a:t>交叉熵</a:t>
                </a:r>
                <a:endParaRPr lang="en-US" altLang="zh-CN" sz="2000" spc="100" dirty="0"/>
              </a:p>
              <a:p>
                <a:pPr algn="just">
                  <a:lnSpc>
                    <a:spcPct val="150000"/>
                  </a:lnSpc>
                  <a:spcBef>
                    <a:spcPts val="600"/>
                  </a:spcBef>
                  <a:spcAft>
                    <a:spcPts val="600"/>
                  </a:spcAft>
                </a:pPr>
                <a:endParaRPr lang="en-US" altLang="zh-CN" sz="2000" b="1" spc="100" dirty="0"/>
              </a:p>
              <a:p>
                <a:pPr algn="just">
                  <a:lnSpc>
                    <a:spcPct val="150000"/>
                  </a:lnSpc>
                  <a:spcBef>
                    <a:spcPts val="600"/>
                  </a:spcBef>
                  <a:spcAft>
                    <a:spcPts val="600"/>
                  </a:spcAft>
                </a:pPr>
                <a:endParaRPr lang="en-US" altLang="zh-CN" sz="2000" b="1" spc="100" dirty="0"/>
              </a:p>
              <a:p>
                <a:pPr algn="just">
                  <a:lnSpc>
                    <a:spcPct val="150000"/>
                  </a:lnSpc>
                  <a:spcBef>
                    <a:spcPts val="600"/>
                  </a:spcBef>
                  <a:spcAft>
                    <a:spcPts val="600"/>
                  </a:spcAft>
                </a:pPr>
                <a:endParaRPr lang="en-US" altLang="zh-CN" sz="2000" b="1" spc="100" dirty="0"/>
              </a:p>
              <a:p>
                <a:pPr algn="just">
                  <a:lnSpc>
                    <a:spcPct val="150000"/>
                  </a:lnSpc>
                  <a:spcBef>
                    <a:spcPts val="600"/>
                  </a:spcBef>
                  <a:spcAft>
                    <a:spcPts val="600"/>
                  </a:spcAft>
                </a:pPr>
                <a:endParaRPr lang="en-US" altLang="zh-CN" sz="2000" spc="100" dirty="0"/>
              </a:p>
              <a:p>
                <a:pPr algn="just">
                  <a:lnSpc>
                    <a:spcPct val="150000"/>
                  </a:lnSpc>
                </a:pPr>
                <a:endParaRPr lang="en-US" altLang="zh-CN" sz="2000" spc="100" dirty="0"/>
              </a:p>
              <a:p>
                <a:pPr algn="just">
                  <a:lnSpc>
                    <a:spcPct val="150000"/>
                  </a:lnSpc>
                </a:pPr>
                <a:endParaRPr lang="en-US" altLang="zh-CN" sz="2000" spc="100" dirty="0"/>
              </a:p>
            </p:txBody>
          </p:sp>
        </p:gr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053" t="-7654" r="4965"/>
            <a:stretch>
              <a:fillRect/>
            </a:stretch>
          </p:blipFill>
          <p:spPr bwMode="auto">
            <a:xfrm>
              <a:off x="1101557" y="4532280"/>
              <a:ext cx="3165483" cy="525656"/>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图片 29"/>
          <p:cNvPicPr>
            <a:picLocks noChangeAspect="1"/>
          </p:cNvPicPr>
          <p:nvPr/>
        </p:nvPicPr>
        <p:blipFill>
          <a:blip r:embed="rId4"/>
          <a:stretch>
            <a:fillRect/>
          </a:stretch>
        </p:blipFill>
        <p:spPr>
          <a:xfrm>
            <a:off x="6248400" y="1379029"/>
            <a:ext cx="4352925" cy="4429125"/>
          </a:xfrm>
          <a:prstGeom prst="rect">
            <a:avLst/>
          </a:prstGeom>
        </p:spPr>
      </p:pic>
      <p:sp>
        <p:nvSpPr>
          <p:cNvPr id="33" name="矩形 32"/>
          <p:cNvSpPr/>
          <p:nvPr/>
        </p:nvSpPr>
        <p:spPr>
          <a:xfrm>
            <a:off x="844175" y="1753680"/>
            <a:ext cx="413317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spTree>
  </p:cSld>
  <p:clrMapOvr>
    <a:masterClrMapping/>
  </p:clrMapOvr>
  <p:transition spd="med" advTm="5">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基于语料库 </a:t>
            </a:r>
            <a:r>
              <a:rPr lang="en-US" altLang="zh-CN" dirty="0"/>
              <a:t>– </a:t>
            </a:r>
            <a:r>
              <a:rPr lang="en-US" altLang="zh-CN" dirty="0">
                <a:solidFill>
                  <a:srgbClr val="A13F0B"/>
                </a:solidFill>
              </a:rPr>
              <a:t>BERT</a:t>
            </a:r>
            <a:endParaRPr lang="zh-CN" altLang="en-US" dirty="0">
              <a:solidFill>
                <a:srgbClr val="A13F0B"/>
              </a:solidFill>
            </a:endParaRPr>
          </a:p>
        </p:txBody>
      </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3.3</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28" name="AutoShape 2"/>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6" name="组合 5"/>
          <p:cNvGrpSpPr/>
          <p:nvPr/>
        </p:nvGrpSpPr>
        <p:grpSpPr>
          <a:xfrm>
            <a:off x="842251" y="1298102"/>
            <a:ext cx="3289858" cy="4126679"/>
            <a:chOff x="652561" y="1679324"/>
            <a:chExt cx="2186292" cy="4548048"/>
          </a:xfrm>
        </p:grpSpPr>
        <p:sp>
          <p:nvSpPr>
            <p:cNvPr id="8" name="文本框 7"/>
            <p:cNvSpPr txBox="1"/>
            <p:nvPr/>
          </p:nvSpPr>
          <p:spPr>
            <a:xfrm>
              <a:off x="652561" y="1679324"/>
              <a:ext cx="1273483" cy="508805"/>
            </a:xfrm>
            <a:prstGeom prst="rect">
              <a:avLst/>
            </a:prstGeom>
            <a:noFill/>
          </p:spPr>
          <p:txBody>
            <a:bodyPr wrap="none" lIns="0" rtlCol="0">
              <a:spAutoFit/>
            </a:bodyPr>
            <a:lstStyle/>
            <a:p>
              <a:pPr eaLnBrk="1"/>
              <a:r>
                <a:rPr lang="en-US" altLang="zh-CN" sz="2400" b="1" spc="100" dirty="0">
                  <a:solidFill>
                    <a:schemeClr val="accent1"/>
                  </a:solidFill>
                </a:rPr>
                <a:t>Regression</a:t>
              </a:r>
              <a:endParaRPr lang="zh-CN" altLang="en-US" sz="2400" b="1" spc="100" dirty="0">
                <a:solidFill>
                  <a:schemeClr val="accent1"/>
                </a:solidFill>
              </a:endParaRPr>
            </a:p>
          </p:txBody>
        </p:sp>
        <p:sp>
          <p:nvSpPr>
            <p:cNvPr id="9" name="文本框 8"/>
            <p:cNvSpPr txBox="1"/>
            <p:nvPr/>
          </p:nvSpPr>
          <p:spPr>
            <a:xfrm>
              <a:off x="678853" y="2375137"/>
              <a:ext cx="2160000" cy="3852235"/>
            </a:xfrm>
            <a:prstGeom prst="rect">
              <a:avLst/>
            </a:prstGeom>
            <a:noFill/>
          </p:spPr>
          <p:txBody>
            <a:bodyPr wrap="square" lIns="0" rtlCol="0">
              <a:normAutofit/>
            </a:bodyPr>
            <a:lstStyle/>
            <a:p>
              <a:pPr algn="just">
                <a:lnSpc>
                  <a:spcPct val="150000"/>
                </a:lnSpc>
                <a:spcBef>
                  <a:spcPts val="600"/>
                </a:spcBef>
                <a:spcAft>
                  <a:spcPts val="600"/>
                </a:spcAft>
              </a:pPr>
              <a:r>
                <a:rPr lang="zh-CN" altLang="en-US" sz="2000" b="1" spc="100" dirty="0"/>
                <a:t>网络结构：</a:t>
              </a:r>
              <a:r>
                <a:rPr lang="zh-CN" altLang="en-US" sz="2000" spc="100" dirty="0"/>
                <a:t>孪生网络</a:t>
              </a:r>
              <a:endParaRPr lang="en-US" altLang="zh-CN" sz="2000" spc="100" dirty="0"/>
            </a:p>
            <a:p>
              <a:pPr algn="just">
                <a:lnSpc>
                  <a:spcPct val="150000"/>
                </a:lnSpc>
                <a:spcBef>
                  <a:spcPts val="600"/>
                </a:spcBef>
                <a:spcAft>
                  <a:spcPts val="600"/>
                </a:spcAft>
              </a:pPr>
              <a:r>
                <a:rPr lang="en-US" altLang="zh-CN" sz="2000" b="1" spc="100" dirty="0"/>
                <a:t>Pooling</a:t>
              </a:r>
              <a:r>
                <a:rPr lang="zh-CN" altLang="en-US" sz="2000" b="1" spc="100" dirty="0"/>
                <a:t>：</a:t>
              </a:r>
              <a:r>
                <a:rPr lang="en-US" altLang="zh-CN" sz="2000" spc="100" dirty="0"/>
                <a:t>Mean</a:t>
              </a:r>
              <a:r>
                <a:rPr lang="zh-CN" altLang="en-US" sz="2000" spc="100" dirty="0"/>
                <a:t>策略</a:t>
              </a:r>
              <a:endParaRPr lang="en-US" altLang="zh-CN" sz="2000" spc="100" dirty="0"/>
            </a:p>
            <a:p>
              <a:pPr algn="just">
                <a:spcBef>
                  <a:spcPts val="600"/>
                </a:spcBef>
                <a:spcAft>
                  <a:spcPts val="600"/>
                </a:spcAft>
              </a:pPr>
              <a:r>
                <a:rPr lang="zh-CN" altLang="en-US" sz="2000" b="1" spc="100" dirty="0"/>
                <a:t>输出：</a:t>
              </a:r>
              <a:r>
                <a:rPr lang="en-US" altLang="zh-CN" sz="2000" spc="100" dirty="0"/>
                <a:t>u</a:t>
              </a:r>
              <a:r>
                <a:rPr lang="zh-CN" altLang="en-US" sz="2000" spc="100" dirty="0"/>
                <a:t>和</a:t>
              </a:r>
              <a:r>
                <a:rPr lang="en-US" altLang="zh-CN" sz="2000" spc="100" dirty="0"/>
                <a:t>v</a:t>
              </a:r>
              <a:r>
                <a:rPr lang="zh-CN" altLang="en-US" sz="2000" spc="100" dirty="0"/>
                <a:t>内积</a:t>
              </a:r>
              <a:endParaRPr lang="en-US" altLang="zh-CN" sz="2000" spc="100" dirty="0"/>
            </a:p>
            <a:p>
              <a:pPr algn="just">
                <a:spcBef>
                  <a:spcPts val="600"/>
                </a:spcBef>
                <a:spcAft>
                  <a:spcPts val="600"/>
                </a:spcAft>
              </a:pPr>
              <a:r>
                <a:rPr lang="zh-CN" altLang="en-US" sz="2000" b="1" spc="100" dirty="0"/>
                <a:t>损失函数：</a:t>
              </a:r>
              <a:r>
                <a:rPr lang="zh-CN" altLang="en-US" sz="2000" spc="100" dirty="0"/>
                <a:t>均方误差</a:t>
              </a:r>
              <a:endParaRPr lang="en-US" altLang="zh-CN" sz="2000" spc="100" dirty="0"/>
            </a:p>
            <a:p>
              <a:pPr algn="just">
                <a:lnSpc>
                  <a:spcPct val="150000"/>
                </a:lnSpc>
              </a:pPr>
              <a:endParaRPr lang="en-US" altLang="zh-CN" sz="2000" spc="100" dirty="0"/>
            </a:p>
            <a:p>
              <a:pPr algn="just">
                <a:lnSpc>
                  <a:spcPct val="150000"/>
                </a:lnSpc>
              </a:pPr>
              <a:endParaRPr lang="en-US" altLang="zh-CN" sz="2000" spc="100" dirty="0"/>
            </a:p>
          </p:txBody>
        </p:sp>
      </p:grpSp>
      <p:sp>
        <p:nvSpPr>
          <p:cNvPr id="33" name="矩形 32"/>
          <p:cNvSpPr/>
          <p:nvPr/>
        </p:nvSpPr>
        <p:spPr>
          <a:xfrm>
            <a:off x="844175" y="1753680"/>
            <a:ext cx="413317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pic>
        <p:nvPicPr>
          <p:cNvPr id="3" name="图片 2">
            <a:extLst>
              <a:ext uri="{FF2B5EF4-FFF2-40B4-BE49-F238E27FC236}">
                <a16:creationId xmlns:a16="http://schemas.microsoft.com/office/drawing/2014/main" id="{20B8391B-361A-4496-AABD-2D06B3EC594F}"/>
              </a:ext>
            </a:extLst>
          </p:cNvPr>
          <p:cNvPicPr>
            <a:picLocks noChangeAspect="1"/>
          </p:cNvPicPr>
          <p:nvPr/>
        </p:nvPicPr>
        <p:blipFill>
          <a:blip r:embed="rId3"/>
          <a:stretch>
            <a:fillRect/>
          </a:stretch>
        </p:blipFill>
        <p:spPr>
          <a:xfrm>
            <a:off x="6373157" y="1266207"/>
            <a:ext cx="4439387" cy="4020785"/>
          </a:xfrm>
          <a:prstGeom prst="rect">
            <a:avLst/>
          </a:prstGeom>
        </p:spPr>
      </p:pic>
    </p:spTree>
  </p:cSld>
  <p:clrMapOvr>
    <a:masterClrMapping/>
  </p:clrMapOvr>
  <p:transition spd="med" advTm="262">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基于语料库</a:t>
            </a:r>
            <a:r>
              <a:rPr lang="en-US" altLang="zh-CN" dirty="0"/>
              <a:t>– </a:t>
            </a:r>
            <a:r>
              <a:rPr lang="zh-CN" altLang="en-US" dirty="0">
                <a:solidFill>
                  <a:srgbClr val="A13F0B"/>
                </a:solidFill>
              </a:rPr>
              <a:t>搜索引擎</a:t>
            </a:r>
          </a:p>
        </p:txBody>
      </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3.4</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5" name="矩形 4"/>
          <p:cNvSpPr/>
          <p:nvPr/>
        </p:nvSpPr>
        <p:spPr>
          <a:xfrm>
            <a:off x="1041400" y="1293252"/>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406978" y="3067411"/>
            <a:ext cx="4215609" cy="2361672"/>
          </a:xfrm>
          <a:prstGeom prst="rect">
            <a:avLst/>
          </a:prstGeom>
          <a:noFill/>
        </p:spPr>
        <p:txBody>
          <a:bodyPr wrap="square" lIns="0" tIns="0" rIns="0" bIns="0" rtlCol="0">
            <a:spAutoFit/>
          </a:bodyPr>
          <a:lstStyle>
            <a:defPPr>
              <a:defRPr lang="zh-CN"/>
            </a:defPPr>
            <a:lvl1pPr>
              <a:lnSpc>
                <a:spcPct val="130000"/>
              </a:lnSpc>
              <a:defRPr sz="1200" spc="300">
                <a:solidFill>
                  <a:schemeClr val="tx1">
                    <a:lumMod val="85000"/>
                    <a:lumOff val="15000"/>
                  </a:schemeClr>
                </a:solidFill>
              </a:defRPr>
            </a:lvl1pPr>
          </a:lstStyle>
          <a:p>
            <a:pPr indent="612140" algn="just"/>
            <a:r>
              <a:rPr lang="zh-CN" altLang="en-US" sz="2000" dirty="0"/>
              <a:t>搜索引擎为网络上的海量信息提供了高效的接口，其背后是一个不断更新的巨大</a:t>
            </a:r>
            <a:r>
              <a:rPr lang="zh-CN" altLang="en-US" sz="2000" dirty="0">
                <a:solidFill>
                  <a:srgbClr val="FF0000"/>
                </a:solidFill>
              </a:rPr>
              <a:t>语料库</a:t>
            </a:r>
            <a:r>
              <a:rPr lang="zh-CN" altLang="en-US" sz="2000" dirty="0"/>
              <a:t>。</a:t>
            </a:r>
            <a:r>
              <a:rPr lang="zh-CN" altLang="en-US" sz="2000" dirty="0">
                <a:solidFill>
                  <a:srgbClr val="FF0000"/>
                </a:solidFill>
              </a:rPr>
              <a:t>返回页面数</a:t>
            </a:r>
            <a:r>
              <a:rPr lang="zh-CN" altLang="en-US" sz="2000" dirty="0"/>
              <a:t>和</a:t>
            </a:r>
            <a:r>
              <a:rPr lang="zh-CN" altLang="en-US" sz="2000" dirty="0">
                <a:solidFill>
                  <a:srgbClr val="FF0000"/>
                </a:solidFill>
              </a:rPr>
              <a:t>查询结果片段</a:t>
            </a:r>
            <a:r>
              <a:rPr lang="zh-CN" altLang="en-US" sz="2000" dirty="0"/>
              <a:t>是大多数搜索引擎提供的两个有用的信息源。</a:t>
            </a:r>
          </a:p>
        </p:txBody>
      </p:sp>
      <p:sp>
        <p:nvSpPr>
          <p:cNvPr id="7" name="文本框 6"/>
          <p:cNvSpPr txBox="1"/>
          <p:nvPr/>
        </p:nvSpPr>
        <p:spPr>
          <a:xfrm>
            <a:off x="2257087" y="2089344"/>
            <a:ext cx="3365500" cy="743665"/>
          </a:xfrm>
          <a:prstGeom prst="rect">
            <a:avLst/>
          </a:prstGeom>
          <a:noFill/>
        </p:spPr>
        <p:txBody>
          <a:bodyPr wrap="square" lIns="0" tIns="0" rIns="0" bIns="0" rtlCol="0">
            <a:spAutoFit/>
          </a:bodyPr>
          <a:lstStyle/>
          <a:p>
            <a:pPr algn="ctr">
              <a:lnSpc>
                <a:spcPct val="120000"/>
              </a:lnSpc>
            </a:pPr>
            <a:r>
              <a:rPr lang="zh-CN" altLang="en-US" sz="4400" b="1" spc="300" dirty="0">
                <a:solidFill>
                  <a:schemeClr val="accent4"/>
                </a:solidFill>
                <a:latin typeface="+mn-ea"/>
              </a:rPr>
              <a:t>搜索引擎</a:t>
            </a:r>
          </a:p>
        </p:txBody>
      </p:sp>
      <p:sp>
        <p:nvSpPr>
          <p:cNvPr id="8" name="文本框 7"/>
          <p:cNvSpPr txBox="1"/>
          <p:nvPr/>
        </p:nvSpPr>
        <p:spPr>
          <a:xfrm>
            <a:off x="234266" y="1103729"/>
            <a:ext cx="2487168" cy="2554545"/>
          </a:xfrm>
          <a:prstGeom prst="rect">
            <a:avLst/>
          </a:prstGeom>
          <a:noFill/>
        </p:spPr>
        <p:txBody>
          <a:bodyPr wrap="square" lIns="0" tIns="0" rIns="0" bIns="0" rtlCol="0">
            <a:spAutoFit/>
          </a:bodyPr>
          <a:lstStyle/>
          <a:p>
            <a:pPr algn="l"/>
            <a:r>
              <a:rPr lang="zh-CN" altLang="en-US" sz="16600" spc="300" dirty="0">
                <a:solidFill>
                  <a:schemeClr val="accent1"/>
                </a:solidFill>
                <a:latin typeface="黑体" panose="02010609060101010101" pitchFamily="49" charset="-122"/>
                <a:ea typeface="黑体" panose="02010609060101010101" pitchFamily="49" charset="-122"/>
              </a:rPr>
              <a:t>“</a:t>
            </a:r>
          </a:p>
        </p:txBody>
      </p:sp>
      <p:pic>
        <p:nvPicPr>
          <p:cNvPr id="3" name="图片 2"/>
          <p:cNvPicPr>
            <a:picLocks noChangeAspect="1"/>
          </p:cNvPicPr>
          <p:nvPr/>
        </p:nvPicPr>
        <p:blipFill>
          <a:blip r:embed="rId3"/>
          <a:stretch>
            <a:fillRect/>
          </a:stretch>
        </p:blipFill>
        <p:spPr>
          <a:xfrm>
            <a:off x="6243468" y="1717623"/>
            <a:ext cx="4286250" cy="1666875"/>
          </a:xfrm>
          <a:prstGeom prst="rect">
            <a:avLst/>
          </a:prstGeom>
        </p:spPr>
      </p:pic>
      <p:pic>
        <p:nvPicPr>
          <p:cNvPr id="9" name="图片 8"/>
          <p:cNvPicPr>
            <a:picLocks noChangeAspect="1"/>
          </p:cNvPicPr>
          <p:nvPr/>
        </p:nvPicPr>
        <p:blipFill>
          <a:blip r:embed="rId4"/>
          <a:stretch>
            <a:fillRect/>
          </a:stretch>
        </p:blipFill>
        <p:spPr>
          <a:xfrm>
            <a:off x="6846178" y="3695797"/>
            <a:ext cx="3076575" cy="1104900"/>
          </a:xfrm>
          <a:prstGeom prst="rect">
            <a:avLst/>
          </a:prstGeom>
        </p:spPr>
      </p:pic>
    </p:spTree>
  </p:cSld>
  <p:clrMapOvr>
    <a:masterClrMapping/>
  </p:clrMapOvr>
  <p:transition spd="med" advTm="4">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搜索引擎 </a:t>
            </a:r>
            <a:r>
              <a:rPr lang="en-US" altLang="zh-CN" dirty="0"/>
              <a:t>– </a:t>
            </a:r>
            <a:r>
              <a:rPr lang="zh-CN" altLang="en-US" dirty="0">
                <a:solidFill>
                  <a:srgbClr val="A13F0B"/>
                </a:solidFill>
              </a:rPr>
              <a:t>基于返回页面数</a:t>
            </a:r>
          </a:p>
        </p:txBody>
      </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3.4</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grpSp>
        <p:nvGrpSpPr>
          <p:cNvPr id="11" name="组合 10"/>
          <p:cNvGrpSpPr/>
          <p:nvPr/>
        </p:nvGrpSpPr>
        <p:grpSpPr>
          <a:xfrm>
            <a:off x="708042" y="1230090"/>
            <a:ext cx="10595498" cy="4771876"/>
            <a:chOff x="678857" y="1739618"/>
            <a:chExt cx="2312695" cy="4771876"/>
          </a:xfrm>
        </p:grpSpPr>
        <p:sp>
          <p:nvSpPr>
            <p:cNvPr id="12" name="矩形 11"/>
            <p:cNvSpPr/>
            <p:nvPr/>
          </p:nvSpPr>
          <p:spPr>
            <a:xfrm>
              <a:off x="678857" y="2197330"/>
              <a:ext cx="231269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sp>
          <p:nvSpPr>
            <p:cNvPr id="13" name="文本框 12"/>
            <p:cNvSpPr txBox="1"/>
            <p:nvPr/>
          </p:nvSpPr>
          <p:spPr>
            <a:xfrm>
              <a:off x="678857" y="1739618"/>
              <a:ext cx="509999" cy="461665"/>
            </a:xfrm>
            <a:prstGeom prst="rect">
              <a:avLst/>
            </a:prstGeom>
            <a:noFill/>
          </p:spPr>
          <p:txBody>
            <a:bodyPr wrap="none" lIns="0" rtlCol="0">
              <a:spAutoFit/>
            </a:bodyPr>
            <a:lstStyle/>
            <a:p>
              <a:pPr eaLnBrk="1"/>
              <a:r>
                <a:rPr lang="zh-CN" altLang="en-US" sz="2400" b="1" spc="100" dirty="0"/>
                <a:t>基于返回页面数</a:t>
              </a:r>
            </a:p>
          </p:txBody>
        </p:sp>
        <mc:AlternateContent xmlns:mc="http://schemas.openxmlformats.org/markup-compatibility/2006" xmlns:a14="http://schemas.microsoft.com/office/drawing/2010/main">
          <mc:Choice Requires="a14">
            <p:sp>
              <p:nvSpPr>
                <p:cNvPr id="14" name="文本框 13"/>
                <p:cNvSpPr txBox="1"/>
                <p:nvPr/>
              </p:nvSpPr>
              <p:spPr>
                <a:xfrm>
                  <a:off x="678858" y="2254106"/>
                  <a:ext cx="2312694" cy="4257388"/>
                </a:xfrm>
                <a:prstGeom prst="rect">
                  <a:avLst/>
                </a:prstGeom>
                <a:noFill/>
              </p:spPr>
              <p:txBody>
                <a:bodyPr wrap="square" lIns="0" rtlCol="0">
                  <a:normAutofit/>
                </a:bodyPr>
                <a:lstStyle/>
                <a:p>
                  <a:pPr marL="342900" indent="-342900" algn="just">
                    <a:lnSpc>
                      <a:spcPct val="150000"/>
                    </a:lnSpc>
                    <a:spcBef>
                      <a:spcPts val="600"/>
                    </a:spcBef>
                    <a:buClr>
                      <a:schemeClr val="tx2"/>
                    </a:buClr>
                    <a:buFont typeface="Wingdings" panose="05000000000000000000" pitchFamily="2" charset="2"/>
                    <a:buChar char="n"/>
                  </a:pPr>
                  <a14:m>
                    <m:oMath xmlns:m="http://schemas.openxmlformats.org/officeDocument/2006/math">
                      <m:r>
                        <a:rPr lang="en-US" altLang="zh-CN" sz="2400" b="0" i="1" smtClean="0">
                          <a:latin typeface="Cambria Math" panose="02040503050406030204" pitchFamily="18" charset="0"/>
                        </a:rPr>
                        <m:t>𝐺</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e>
                      </m:d>
                    </m:oMath>
                  </a14:m>
                  <a:r>
                    <a:rPr lang="zh-CN" altLang="en-US" sz="2400" dirty="0"/>
                    <a:t>：在搜索引擎中查询词语</a:t>
                  </a:r>
                  <a14:m>
                    <m:oMath xmlns:m="http://schemas.openxmlformats.org/officeDocument/2006/math">
                      <m:r>
                        <a:rPr lang="en-US" altLang="zh-CN" sz="2400" b="0" i="1" smtClean="0">
                          <a:latin typeface="Cambria Math" panose="02040503050406030204" pitchFamily="18" charset="0"/>
                        </a:rPr>
                        <m:t>𝑥</m:t>
                      </m:r>
                    </m:oMath>
                  </a14:m>
                  <a:r>
                    <a:rPr lang="zh-CN" altLang="en-US" sz="2400" dirty="0"/>
                    <a:t>时，返回的包含</a:t>
                  </a:r>
                  <a14:m>
                    <m:oMath xmlns:m="http://schemas.openxmlformats.org/officeDocument/2006/math">
                      <m:r>
                        <a:rPr lang="en-US" altLang="zh-CN" sz="2400" i="1">
                          <a:latin typeface="Cambria Math" panose="02040503050406030204" pitchFamily="18" charset="0"/>
                        </a:rPr>
                        <m:t>𝑥</m:t>
                      </m:r>
                    </m:oMath>
                  </a14:m>
                  <a:r>
                    <a:rPr lang="zh-CN" altLang="en-US" sz="2400" dirty="0"/>
                    <a:t>的网页总数</a:t>
                  </a:r>
                  <a:endParaRPr lang="en-US" altLang="zh-CN" sz="2400" dirty="0"/>
                </a:p>
                <a:p>
                  <a:pPr algn="just">
                    <a:lnSpc>
                      <a:spcPct val="150000"/>
                    </a:lnSpc>
                    <a:spcAft>
                      <a:spcPts val="600"/>
                    </a:spcAft>
                  </a:pPr>
                  <a14:m>
                    <m:oMath xmlns:m="http://schemas.openxmlformats.org/officeDocument/2006/math">
                      <m:r>
                        <a:rPr lang="en-US" altLang="zh-CN" sz="2400" b="0" i="1" smtClean="0">
                          <a:latin typeface="Cambria Math" panose="02040503050406030204" pitchFamily="18" charset="0"/>
                        </a:rPr>
                        <m:t>𝐺</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𝑦</m:t>
                          </m:r>
                        </m:e>
                      </m:d>
                      <m:r>
                        <a:rPr lang="zh-CN" altLang="en-US" sz="2400" i="1">
                          <a:latin typeface="Cambria Math" panose="02040503050406030204" pitchFamily="18" charset="0"/>
                        </a:rPr>
                        <m:t>：</m:t>
                      </m:r>
                    </m:oMath>
                  </a14:m>
                  <a:r>
                    <a:rPr lang="zh-CN" altLang="en-US" sz="2400" dirty="0"/>
                    <a:t>同时查询词语</a:t>
                  </a:r>
                  <a14:m>
                    <m:oMath xmlns:m="http://schemas.openxmlformats.org/officeDocument/2006/math">
                      <m:r>
                        <a:rPr lang="en-US" altLang="zh-CN" sz="2400" i="1">
                          <a:latin typeface="Cambria Math" panose="02040503050406030204" pitchFamily="18" charset="0"/>
                        </a:rPr>
                        <m:t>𝑥</m:t>
                      </m:r>
                    </m:oMath>
                  </a14:m>
                  <a:r>
                    <a:rPr lang="zh-CN" altLang="en-US" sz="2400" dirty="0"/>
                    <a:t>和</a:t>
                  </a:r>
                  <a14:m>
                    <m:oMath xmlns:m="http://schemas.openxmlformats.org/officeDocument/2006/math">
                      <m:r>
                        <a:rPr lang="en-US" altLang="zh-CN" sz="2400" b="0" i="1" dirty="0" smtClean="0">
                          <a:latin typeface="Cambria Math" panose="02040503050406030204" pitchFamily="18" charset="0"/>
                        </a:rPr>
                        <m:t>𝑦</m:t>
                      </m:r>
                    </m:oMath>
                  </a14:m>
                  <a:r>
                    <a:rPr lang="zh-CN" altLang="en-US" sz="2400" dirty="0"/>
                    <a:t>时，返回的同时包含</a:t>
                  </a:r>
                  <a14:m>
                    <m:oMath xmlns:m="http://schemas.openxmlformats.org/officeDocument/2006/math">
                      <m:r>
                        <a:rPr lang="en-US" altLang="zh-CN" sz="2400" i="1">
                          <a:latin typeface="Cambria Math" panose="02040503050406030204" pitchFamily="18" charset="0"/>
                        </a:rPr>
                        <m:t>𝑥</m:t>
                      </m:r>
                    </m:oMath>
                  </a14:m>
                  <a:r>
                    <a:rPr lang="zh-CN" altLang="en-US" sz="2400" dirty="0"/>
                    <a:t>和</a:t>
                  </a:r>
                  <a14:m>
                    <m:oMath xmlns:m="http://schemas.openxmlformats.org/officeDocument/2006/math">
                      <m:r>
                        <a:rPr lang="en-US" altLang="zh-CN" sz="2400" i="1" dirty="0">
                          <a:latin typeface="Cambria Math" panose="02040503050406030204" pitchFamily="18" charset="0"/>
                        </a:rPr>
                        <m:t>𝑦</m:t>
                      </m:r>
                    </m:oMath>
                  </a14:m>
                  <a:r>
                    <a:rPr lang="zh-CN" altLang="en-US" sz="2400" dirty="0"/>
                    <a:t>的网页总数</a:t>
                  </a:r>
                  <a:endParaRPr lang="en-US" altLang="zh-CN" sz="2400" dirty="0"/>
                </a:p>
                <a:p>
                  <a:pPr marL="342900" indent="-342900" algn="just">
                    <a:lnSpc>
                      <a:spcPct val="150000"/>
                    </a:lnSpc>
                    <a:spcBef>
                      <a:spcPts val="600"/>
                    </a:spcBef>
                    <a:buClr>
                      <a:schemeClr val="tx2"/>
                    </a:buClr>
                    <a:buFont typeface="Wingdings" panose="05000000000000000000" pitchFamily="2" charset="2"/>
                    <a:buChar char="n"/>
                  </a:pPr>
                  <a:r>
                    <a:rPr lang="zh-CN" altLang="en-US" sz="2400" dirty="0"/>
                    <a:t>经典方法：归一化谷歌距离 </a:t>
                  </a:r>
                  <a:r>
                    <a:rPr lang="en-US" altLang="zh-CN" sz="2400" dirty="0"/>
                    <a:t>(Normalized Google Distance, NGD)</a:t>
                  </a:r>
                </a:p>
                <a:p>
                  <a:pPr algn="just">
                    <a:lnSpc>
                      <a:spcPct val="150000"/>
                    </a:lnSpc>
                    <a:buClr>
                      <a:schemeClr val="tx2"/>
                    </a:buClr>
                  </a:pPr>
                  <a14:m>
                    <m:oMath xmlns:m="http://schemas.openxmlformats.org/officeDocument/2006/math">
                      <m:r>
                        <a:rPr lang="en-US" altLang="zh-CN" sz="2400" b="0" i="1" smtClean="0">
                          <a:latin typeface="Cambria Math" panose="02040503050406030204" pitchFamily="18" charset="0"/>
                        </a:rPr>
                        <m:t>𝐺</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𝑦</m:t>
                          </m:r>
                        </m:e>
                      </m:d>
                    </m:oMath>
                  </a14:m>
                  <a:r>
                    <a:rPr lang="zh-CN" altLang="en-US" sz="2400" dirty="0"/>
                    <a:t>越接近</a:t>
                  </a:r>
                  <a14:m>
                    <m:oMath xmlns:m="http://schemas.openxmlformats.org/officeDocument/2006/math">
                      <m:r>
                        <a:rPr lang="en-US" altLang="zh-CN" sz="2400" i="1">
                          <a:latin typeface="Cambria Math" panose="02040503050406030204" pitchFamily="18" charset="0"/>
                        </a:rPr>
                        <m:t>𝐺</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𝑥</m:t>
                          </m:r>
                        </m:e>
                      </m:d>
                    </m:oMath>
                  </a14:m>
                  <a:r>
                    <a:rPr lang="zh-CN" altLang="en-US" sz="2400" dirty="0"/>
                    <a:t>和</a:t>
                  </a:r>
                  <a14:m>
                    <m:oMath xmlns:m="http://schemas.openxmlformats.org/officeDocument/2006/math">
                      <m:r>
                        <a:rPr lang="en-US" altLang="zh-CN" sz="2400" i="1">
                          <a:latin typeface="Cambria Math" panose="02040503050406030204" pitchFamily="18" charset="0"/>
                        </a:rPr>
                        <m:t>𝐺</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𝑦</m:t>
                          </m:r>
                        </m:e>
                      </m:d>
                    </m:oMath>
                  </a14:m>
                  <a:r>
                    <a:rPr lang="zh-CN" altLang="en-US" sz="2400" dirty="0"/>
                    <a:t>，词语</a:t>
                  </a:r>
                  <a14:m>
                    <m:oMath xmlns:m="http://schemas.openxmlformats.org/officeDocument/2006/math">
                      <m:r>
                        <a:rPr lang="en-US" altLang="zh-CN" sz="2400" i="1">
                          <a:latin typeface="Cambria Math" panose="02040503050406030204" pitchFamily="18" charset="0"/>
                        </a:rPr>
                        <m:t>𝑥</m:t>
                      </m:r>
                    </m:oMath>
                  </a14:m>
                  <a:r>
                    <a:rPr lang="zh-CN" altLang="en-US" sz="2400" dirty="0"/>
                    <a:t>和</a:t>
                  </a:r>
                  <a14:m>
                    <m:oMath xmlns:m="http://schemas.openxmlformats.org/officeDocument/2006/math">
                      <m:r>
                        <a:rPr lang="en-US" altLang="zh-CN" sz="2400" i="1" dirty="0">
                          <a:latin typeface="Cambria Math" panose="02040503050406030204" pitchFamily="18" charset="0"/>
                        </a:rPr>
                        <m:t>𝑦</m:t>
                      </m:r>
                    </m:oMath>
                  </a14:m>
                  <a:r>
                    <a:rPr lang="zh-CN" altLang="en-US" sz="2400" dirty="0"/>
                    <a:t>相似度就越大</a:t>
                  </a:r>
                  <a:endParaRPr lang="en-US" altLang="zh-CN" sz="24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78858" y="2254106"/>
                  <a:ext cx="2312694" cy="4257388"/>
                </a:xfrm>
                <a:prstGeom prst="rect">
                  <a:avLst/>
                </a:prstGeom>
                <a:blipFill rotWithShape="1">
                  <a:blip r:embed="rId3"/>
                  <a:stretch>
                    <a:fillRect l="-1611"/>
                  </a:stretch>
                </a:blipFill>
              </p:spPr>
              <p:txBody>
                <a:bodyPr/>
                <a:lstStyle/>
                <a:p>
                  <a:r>
                    <a:rPr lang="zh-CN" altLang="en-US">
                      <a:noFill/>
                    </a:rPr>
                    <a:t> </a:t>
                  </a:r>
                  <a:endParaRPr lang="zh-CN" altLang="en-US">
                    <a:noFill/>
                  </a:endParaRPr>
                </a:p>
              </p:txBody>
            </p:sp>
          </mc:Fallback>
        </mc:AlternateContent>
      </p:grpSp>
      <p:pic>
        <p:nvPicPr>
          <p:cNvPr id="36" name="图片 35"/>
          <p:cNvPicPr>
            <a:picLocks noChangeAspect="1"/>
          </p:cNvPicPr>
          <p:nvPr/>
        </p:nvPicPr>
        <p:blipFill>
          <a:blip r:embed="rId4"/>
          <a:stretch>
            <a:fillRect/>
          </a:stretch>
        </p:blipFill>
        <p:spPr>
          <a:xfrm>
            <a:off x="3679408" y="4428057"/>
            <a:ext cx="4498132" cy="1295861"/>
          </a:xfrm>
          <a:prstGeom prst="rect">
            <a:avLst/>
          </a:prstGeom>
        </p:spPr>
      </p:pic>
    </p:spTree>
  </p:cSld>
  <p:clrMapOvr>
    <a:masterClrMapping/>
  </p:clrMapOvr>
  <p:transition spd="med" advTm="33">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搜索引擎 </a:t>
            </a:r>
            <a:r>
              <a:rPr lang="en-US" altLang="zh-CN" dirty="0"/>
              <a:t>– </a:t>
            </a:r>
            <a:r>
              <a:rPr lang="zh-CN" altLang="en-US" dirty="0">
                <a:solidFill>
                  <a:srgbClr val="A13F0B"/>
                </a:solidFill>
              </a:rPr>
              <a:t>基于查询结果片段</a:t>
            </a:r>
          </a:p>
        </p:txBody>
      </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3.4</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grpSp>
        <p:nvGrpSpPr>
          <p:cNvPr id="11" name="组合 10"/>
          <p:cNvGrpSpPr/>
          <p:nvPr/>
        </p:nvGrpSpPr>
        <p:grpSpPr>
          <a:xfrm>
            <a:off x="708042" y="1230090"/>
            <a:ext cx="10595498" cy="4771876"/>
            <a:chOff x="678857" y="1739618"/>
            <a:chExt cx="2312695" cy="4771876"/>
          </a:xfrm>
        </p:grpSpPr>
        <p:sp>
          <p:nvSpPr>
            <p:cNvPr id="12" name="矩形 11"/>
            <p:cNvSpPr/>
            <p:nvPr/>
          </p:nvSpPr>
          <p:spPr>
            <a:xfrm>
              <a:off x="678857" y="2197330"/>
              <a:ext cx="231269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sp>
          <p:nvSpPr>
            <p:cNvPr id="13" name="文本框 12"/>
            <p:cNvSpPr txBox="1"/>
            <p:nvPr/>
          </p:nvSpPr>
          <p:spPr>
            <a:xfrm>
              <a:off x="678857" y="1739618"/>
              <a:ext cx="579977" cy="461665"/>
            </a:xfrm>
            <a:prstGeom prst="rect">
              <a:avLst/>
            </a:prstGeom>
            <a:noFill/>
          </p:spPr>
          <p:txBody>
            <a:bodyPr wrap="none" lIns="0" rtlCol="0">
              <a:spAutoFit/>
            </a:bodyPr>
            <a:lstStyle/>
            <a:p>
              <a:pPr eaLnBrk="1"/>
              <a:r>
                <a:rPr lang="zh-CN" altLang="en-US" sz="2400" b="1" spc="100" dirty="0"/>
                <a:t>基于查询结果片段</a:t>
              </a:r>
            </a:p>
          </p:txBody>
        </p:sp>
        <p:sp>
          <p:nvSpPr>
            <p:cNvPr id="14" name="文本框 13"/>
            <p:cNvSpPr txBox="1"/>
            <p:nvPr/>
          </p:nvSpPr>
          <p:spPr>
            <a:xfrm>
              <a:off x="678858" y="2254106"/>
              <a:ext cx="2312694" cy="4257388"/>
            </a:xfrm>
            <a:prstGeom prst="rect">
              <a:avLst/>
            </a:prstGeom>
            <a:noFill/>
          </p:spPr>
          <p:txBody>
            <a:bodyPr wrap="square" lIns="0" rtlCol="0">
              <a:normAutofit/>
            </a:bodyPr>
            <a:lstStyle/>
            <a:p>
              <a:pPr marL="342900" indent="-342900" algn="just">
                <a:lnSpc>
                  <a:spcPct val="150000"/>
                </a:lnSpc>
                <a:spcBef>
                  <a:spcPts val="600"/>
                </a:spcBef>
                <a:buClr>
                  <a:schemeClr val="tx2"/>
                </a:buClr>
                <a:buFont typeface="Wingdings" panose="05000000000000000000" pitchFamily="2" charset="2"/>
                <a:buChar char="n"/>
              </a:pPr>
              <a:r>
                <a:rPr lang="zh-CN" altLang="en-US" sz="2400" dirty="0"/>
                <a:t>查询结果片段：搜索引擎在查询词周围提取的简短文本窗口，提供了关于查询术语的上下文信息。</a:t>
              </a:r>
              <a:endParaRPr lang="en-US" altLang="zh-CN" sz="2400" dirty="0"/>
            </a:p>
            <a:p>
              <a:pPr marL="342900" indent="-342900" algn="just">
                <a:lnSpc>
                  <a:spcPct val="150000"/>
                </a:lnSpc>
                <a:spcBef>
                  <a:spcPts val="600"/>
                </a:spcBef>
                <a:buClr>
                  <a:schemeClr val="tx2"/>
                </a:buClr>
                <a:buFont typeface="Wingdings" panose="05000000000000000000" pitchFamily="2" charset="2"/>
                <a:buChar char="n"/>
              </a:pPr>
              <a:r>
                <a:rPr lang="zh-CN" altLang="en-US" sz="2400" dirty="0"/>
                <a:t>经典方法：</a:t>
              </a:r>
              <a:r>
                <a:rPr lang="en-US" altLang="zh-CN" sz="2400" dirty="0"/>
                <a:t>SH</a:t>
              </a:r>
              <a:r>
                <a:rPr lang="zh-CN" altLang="en-US" sz="2400" dirty="0"/>
                <a:t>方法</a:t>
              </a:r>
              <a:endParaRPr lang="en-US" altLang="zh-CN" sz="2400" dirty="0"/>
            </a:p>
            <a:p>
              <a:pPr algn="just">
                <a:lnSpc>
                  <a:spcPct val="150000"/>
                </a:lnSpc>
                <a:spcBef>
                  <a:spcPts val="600"/>
                </a:spcBef>
                <a:buClr>
                  <a:schemeClr val="tx2"/>
                </a:buClr>
              </a:pPr>
              <a:r>
                <a:rPr lang="en-US" altLang="zh-CN" sz="2400" dirty="0"/>
                <a:t>	</a:t>
              </a:r>
              <a:r>
                <a:rPr lang="zh-CN" altLang="en-US" sz="2400" dirty="0"/>
                <a:t>将各个查询结果片段转化为基于</a:t>
              </a:r>
              <a:r>
                <a:rPr lang="en-US" altLang="zh-CN" sz="2400" dirty="0"/>
                <a:t>TF-IDF</a:t>
              </a:r>
              <a:r>
                <a:rPr lang="zh-CN" altLang="en-US" sz="2400" dirty="0"/>
                <a:t>权重的向量表示形式，再归一化得到片段的质心向量</a:t>
              </a:r>
              <a:endParaRPr lang="en-US" altLang="zh-CN" sz="2400" dirty="0"/>
            </a:p>
            <a:p>
              <a:pPr algn="just">
                <a:lnSpc>
                  <a:spcPct val="150000"/>
                </a:lnSpc>
                <a:spcBef>
                  <a:spcPts val="600"/>
                </a:spcBef>
                <a:buClr>
                  <a:schemeClr val="tx2"/>
                </a:buClr>
              </a:pPr>
              <a:r>
                <a:rPr lang="en-US" altLang="zh-CN" sz="2400" dirty="0"/>
                <a:t>	</a:t>
              </a:r>
              <a:r>
                <a:rPr lang="zh-CN" altLang="en-US" sz="2400" dirty="0"/>
                <a:t>相似度</a:t>
              </a:r>
              <a:r>
                <a:rPr lang="en-US" altLang="zh-CN" sz="2400" dirty="0"/>
                <a:t>=</a:t>
              </a:r>
              <a:r>
                <a:rPr lang="zh-CN" altLang="en-US" sz="2400" dirty="0"/>
                <a:t>质心向量的内积</a:t>
              </a:r>
              <a:endParaRPr lang="en-US" altLang="zh-CN" sz="2400" dirty="0"/>
            </a:p>
          </p:txBody>
        </p:sp>
      </p:grpSp>
    </p:spTree>
  </p:cSld>
  <p:clrMapOvr>
    <a:masterClrMapping/>
  </p:clrMapOvr>
  <p:transition spd="med" advTm="4">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基于语料库 </a:t>
            </a:r>
            <a:r>
              <a:rPr lang="en-US" altLang="zh-CN" dirty="0"/>
              <a:t>– </a:t>
            </a:r>
            <a:r>
              <a:rPr lang="zh-CN" altLang="en-US" dirty="0">
                <a:solidFill>
                  <a:srgbClr val="A13F0B"/>
                </a:solidFill>
              </a:rPr>
              <a:t>搜索引擎</a:t>
            </a:r>
          </a:p>
        </p:txBody>
      </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3.4</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cxnSp>
        <p:nvCxnSpPr>
          <p:cNvPr id="8" name="直接连接符 7">
            <a:extLst>
              <a:ext uri="{FF2B5EF4-FFF2-40B4-BE49-F238E27FC236}">
                <a16:creationId xmlns:a16="http://schemas.microsoft.com/office/drawing/2014/main" id="{ADC5E12E-1CE9-49D9-8AFA-940E54CE75C6}"/>
              </a:ext>
            </a:extLst>
          </p:cNvPr>
          <p:cNvCxnSpPr/>
          <p:nvPr/>
        </p:nvCxnSpPr>
        <p:spPr>
          <a:xfrm>
            <a:off x="6091989" y="1359278"/>
            <a:ext cx="0" cy="4320000"/>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296DBFD9-F233-4FAD-9CBD-52683E13437C}"/>
              </a:ext>
            </a:extLst>
          </p:cNvPr>
          <p:cNvSpPr/>
          <p:nvPr/>
        </p:nvSpPr>
        <p:spPr>
          <a:xfrm>
            <a:off x="6342186" y="1969477"/>
            <a:ext cx="5176713" cy="321505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a:extLst>
              <a:ext uri="{FF2B5EF4-FFF2-40B4-BE49-F238E27FC236}">
                <a16:creationId xmlns:a16="http://schemas.microsoft.com/office/drawing/2014/main" id="{65C2C3B8-0A0D-4D9D-9164-C77E310440AA}"/>
              </a:ext>
            </a:extLst>
          </p:cNvPr>
          <p:cNvSpPr/>
          <p:nvPr/>
        </p:nvSpPr>
        <p:spPr>
          <a:xfrm flipV="1">
            <a:off x="6342186" y="1969474"/>
            <a:ext cx="1190868" cy="1190868"/>
          </a:xfrm>
          <a:prstGeom prst="rtTriangl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5428AEDA-1CA0-4AF1-B05F-3FD7B81A1858}"/>
              </a:ext>
            </a:extLst>
          </p:cNvPr>
          <p:cNvSpPr/>
          <p:nvPr/>
        </p:nvSpPr>
        <p:spPr>
          <a:xfrm>
            <a:off x="673101" y="1969477"/>
            <a:ext cx="5176714" cy="321505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直角三角形 16">
            <a:extLst>
              <a:ext uri="{FF2B5EF4-FFF2-40B4-BE49-F238E27FC236}">
                <a16:creationId xmlns:a16="http://schemas.microsoft.com/office/drawing/2014/main" id="{72F5287A-6D0F-4D22-8B2F-CEA3BEA77ADE}"/>
              </a:ext>
            </a:extLst>
          </p:cNvPr>
          <p:cNvSpPr/>
          <p:nvPr/>
        </p:nvSpPr>
        <p:spPr>
          <a:xfrm flipV="1">
            <a:off x="673101" y="1969474"/>
            <a:ext cx="1190868" cy="1190868"/>
          </a:xfrm>
          <a:prstGeom prst="r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B4CA54D0-F5B9-46C9-BFD0-71B8583A1352}"/>
              </a:ext>
            </a:extLst>
          </p:cNvPr>
          <p:cNvSpPr txBox="1"/>
          <p:nvPr/>
        </p:nvSpPr>
        <p:spPr>
          <a:xfrm>
            <a:off x="1182738" y="2369215"/>
            <a:ext cx="3115601" cy="597856"/>
          </a:xfrm>
          <a:prstGeom prst="rect">
            <a:avLst/>
          </a:prstGeom>
          <a:noFill/>
        </p:spPr>
        <p:txBody>
          <a:bodyPr wrap="square" rtlCol="0">
            <a:spAutoFit/>
          </a:bodyPr>
          <a:lstStyle/>
          <a:p>
            <a:pPr algn="ctr">
              <a:lnSpc>
                <a:spcPct val="130000"/>
              </a:lnSpc>
            </a:pPr>
            <a:r>
              <a:rPr lang="zh-CN" altLang="en-US" sz="2800" b="1" spc="300" dirty="0">
                <a:solidFill>
                  <a:schemeClr val="accent1"/>
                </a:solidFill>
                <a:latin typeface="+mj-ea"/>
                <a:ea typeface="+mj-ea"/>
              </a:rPr>
              <a:t>基于返回页面数</a:t>
            </a:r>
            <a:endParaRPr lang="en-US" altLang="zh-CN" sz="2800" b="1" spc="300" dirty="0">
              <a:solidFill>
                <a:schemeClr val="accent1"/>
              </a:solidFill>
              <a:latin typeface="+mj-ea"/>
              <a:ea typeface="+mj-ea"/>
            </a:endParaRPr>
          </a:p>
        </p:txBody>
      </p:sp>
      <p:sp>
        <p:nvSpPr>
          <p:cNvPr id="19" name="文本框 18">
            <a:extLst>
              <a:ext uri="{FF2B5EF4-FFF2-40B4-BE49-F238E27FC236}">
                <a16:creationId xmlns:a16="http://schemas.microsoft.com/office/drawing/2014/main" id="{844E5FFD-DC15-487A-845B-C9C1169EA579}"/>
              </a:ext>
            </a:extLst>
          </p:cNvPr>
          <p:cNvSpPr txBox="1"/>
          <p:nvPr/>
        </p:nvSpPr>
        <p:spPr>
          <a:xfrm>
            <a:off x="983116" y="3165234"/>
            <a:ext cx="4556684" cy="1873718"/>
          </a:xfrm>
          <a:prstGeom prst="rect">
            <a:avLst/>
          </a:prstGeom>
          <a:noFill/>
        </p:spPr>
        <p:txBody>
          <a:bodyPr wrap="square" lIns="0" tIns="0" rIns="0" bIns="0" rtlCol="0">
            <a:spAutoFit/>
          </a:bodyPr>
          <a:lstStyle/>
          <a:p>
            <a:pPr algn="just">
              <a:lnSpc>
                <a:spcPct val="130000"/>
              </a:lnSpc>
            </a:pPr>
            <a:r>
              <a:rPr lang="zh-CN" altLang="en-US" sz="2400" b="1" spc="300" dirty="0"/>
              <a:t>优</a:t>
            </a:r>
            <a:r>
              <a:rPr lang="zh-CN" altLang="en-US" sz="2400" spc="300" dirty="0"/>
              <a:t>：反应快</a:t>
            </a:r>
            <a:endParaRPr lang="en-US" altLang="zh-CN" sz="2400" spc="300" dirty="0"/>
          </a:p>
          <a:p>
            <a:pPr algn="just">
              <a:lnSpc>
                <a:spcPct val="130000"/>
              </a:lnSpc>
            </a:pPr>
            <a:r>
              <a:rPr lang="zh-CN" altLang="en-US" sz="2400" dirty="0"/>
              <a:t>不依赖任何领域信息</a:t>
            </a:r>
            <a:endParaRPr lang="en-US" altLang="zh-CN" sz="2400" spc="300" dirty="0"/>
          </a:p>
          <a:p>
            <a:pPr algn="just">
              <a:lnSpc>
                <a:spcPct val="130000"/>
              </a:lnSpc>
            </a:pPr>
            <a:r>
              <a:rPr lang="zh-CN" altLang="en-US" sz="2400" b="1" dirty="0"/>
              <a:t>缺</a:t>
            </a:r>
            <a:r>
              <a:rPr lang="zh-CN" altLang="en-US" sz="2400" dirty="0"/>
              <a:t>：忽略词的位置</a:t>
            </a:r>
            <a:endParaRPr lang="en-US" altLang="zh-CN" sz="2400" dirty="0"/>
          </a:p>
          <a:p>
            <a:pPr algn="just">
              <a:lnSpc>
                <a:spcPct val="130000"/>
              </a:lnSpc>
            </a:pPr>
            <a:r>
              <a:rPr lang="zh-CN" altLang="en-US" sz="2400" spc="300" dirty="0"/>
              <a:t>多义词</a:t>
            </a:r>
          </a:p>
        </p:txBody>
      </p:sp>
      <p:sp>
        <p:nvSpPr>
          <p:cNvPr id="20" name="文本框 19">
            <a:extLst>
              <a:ext uri="{FF2B5EF4-FFF2-40B4-BE49-F238E27FC236}">
                <a16:creationId xmlns:a16="http://schemas.microsoft.com/office/drawing/2014/main" id="{DF4B511E-080E-4F83-ACF8-FE3BF686A33F}"/>
              </a:ext>
            </a:extLst>
          </p:cNvPr>
          <p:cNvSpPr txBox="1"/>
          <p:nvPr/>
        </p:nvSpPr>
        <p:spPr>
          <a:xfrm>
            <a:off x="6831310" y="2369215"/>
            <a:ext cx="4377573" cy="597921"/>
          </a:xfrm>
          <a:prstGeom prst="rect">
            <a:avLst/>
          </a:prstGeom>
          <a:noFill/>
        </p:spPr>
        <p:txBody>
          <a:bodyPr wrap="square" rtlCol="0">
            <a:spAutoFit/>
          </a:bodyPr>
          <a:lstStyle/>
          <a:p>
            <a:pPr algn="ctr">
              <a:lnSpc>
                <a:spcPct val="130000"/>
              </a:lnSpc>
            </a:pPr>
            <a:r>
              <a:rPr lang="zh-CN" altLang="en-US" sz="2800" b="1" spc="300" dirty="0">
                <a:solidFill>
                  <a:schemeClr val="accent4"/>
                </a:solidFill>
                <a:latin typeface="+mj-ea"/>
                <a:ea typeface="+mj-ea"/>
              </a:rPr>
              <a:t>基于基于查询结果片段</a:t>
            </a:r>
            <a:endParaRPr lang="en-US" altLang="zh-CN" sz="2800" b="1" spc="300" dirty="0">
              <a:solidFill>
                <a:schemeClr val="accent4"/>
              </a:solidFill>
              <a:latin typeface="+mj-ea"/>
              <a:ea typeface="+mj-ea"/>
            </a:endParaRPr>
          </a:p>
        </p:txBody>
      </p:sp>
      <p:sp>
        <p:nvSpPr>
          <p:cNvPr id="21" name="文本框 20">
            <a:extLst>
              <a:ext uri="{FF2B5EF4-FFF2-40B4-BE49-F238E27FC236}">
                <a16:creationId xmlns:a16="http://schemas.microsoft.com/office/drawing/2014/main" id="{549F5522-2736-4336-A8BD-A00F1F9D611E}"/>
              </a:ext>
            </a:extLst>
          </p:cNvPr>
          <p:cNvSpPr txBox="1"/>
          <p:nvPr/>
        </p:nvSpPr>
        <p:spPr>
          <a:xfrm>
            <a:off x="6652200" y="3165234"/>
            <a:ext cx="4556684" cy="1393587"/>
          </a:xfrm>
          <a:prstGeom prst="rect">
            <a:avLst/>
          </a:prstGeom>
          <a:noFill/>
        </p:spPr>
        <p:txBody>
          <a:bodyPr wrap="square" lIns="0" tIns="0" rIns="0" bIns="0" rtlCol="0">
            <a:spAutoFit/>
          </a:bodyPr>
          <a:lstStyle/>
          <a:p>
            <a:pPr algn="just">
              <a:lnSpc>
                <a:spcPct val="130000"/>
              </a:lnSpc>
            </a:pPr>
            <a:r>
              <a:rPr lang="zh-CN" altLang="en-US" sz="2400" b="1" spc="300" dirty="0"/>
              <a:t>优</a:t>
            </a:r>
            <a:r>
              <a:rPr lang="zh-CN" altLang="en-US" sz="2400" spc="300" dirty="0"/>
              <a:t>：考虑词的位置信息</a:t>
            </a:r>
            <a:endParaRPr lang="en-US" altLang="zh-CN" sz="2400" spc="300" dirty="0"/>
          </a:p>
          <a:p>
            <a:pPr algn="just">
              <a:lnSpc>
                <a:spcPct val="130000"/>
              </a:lnSpc>
            </a:pPr>
            <a:endParaRPr lang="en-US" altLang="zh-CN" sz="2400" dirty="0"/>
          </a:p>
          <a:p>
            <a:pPr algn="just">
              <a:lnSpc>
                <a:spcPct val="130000"/>
              </a:lnSpc>
            </a:pPr>
            <a:r>
              <a:rPr lang="zh-CN" altLang="en-US" sz="2400" b="1" dirty="0"/>
              <a:t>缺</a:t>
            </a:r>
            <a:r>
              <a:rPr lang="zh-CN" altLang="en-US" sz="2400" dirty="0"/>
              <a:t>：相似度依赖查询结果排名</a:t>
            </a:r>
            <a:endParaRPr lang="zh-CN" altLang="en-US" sz="2400" spc="300" dirty="0"/>
          </a:p>
        </p:txBody>
      </p:sp>
      <p:grpSp>
        <p:nvGrpSpPr>
          <p:cNvPr id="22" name="组合 21">
            <a:extLst>
              <a:ext uri="{FF2B5EF4-FFF2-40B4-BE49-F238E27FC236}">
                <a16:creationId xmlns:a16="http://schemas.microsoft.com/office/drawing/2014/main" id="{DB8803CB-1E7F-4CDA-84C7-236F83353643}"/>
              </a:ext>
            </a:extLst>
          </p:cNvPr>
          <p:cNvGrpSpPr/>
          <p:nvPr/>
        </p:nvGrpSpPr>
        <p:grpSpPr>
          <a:xfrm>
            <a:off x="6510909" y="2136466"/>
            <a:ext cx="360000" cy="360000"/>
            <a:chOff x="7296152" y="2228854"/>
            <a:chExt cx="479426" cy="481013"/>
          </a:xfrm>
          <a:solidFill>
            <a:schemeClr val="bg1"/>
          </a:solidFill>
        </p:grpSpPr>
        <p:sp>
          <p:nvSpPr>
            <p:cNvPr id="23" name="Freeform 109">
              <a:extLst>
                <a:ext uri="{FF2B5EF4-FFF2-40B4-BE49-F238E27FC236}">
                  <a16:creationId xmlns:a16="http://schemas.microsoft.com/office/drawing/2014/main" id="{085E6D61-9209-41C7-8204-37EFAC06009B}"/>
                </a:ext>
              </a:extLst>
            </p:cNvPr>
            <p:cNvSpPr/>
            <p:nvPr/>
          </p:nvSpPr>
          <p:spPr bwMode="auto">
            <a:xfrm>
              <a:off x="7607303" y="2228854"/>
              <a:ext cx="168275" cy="168275"/>
            </a:xfrm>
            <a:custGeom>
              <a:avLst/>
              <a:gdLst>
                <a:gd name="T0" fmla="*/ 2 w 45"/>
                <a:gd name="T1" fmla="*/ 45 h 45"/>
                <a:gd name="T2" fmla="*/ 32 w 45"/>
                <a:gd name="T3" fmla="*/ 45 h 45"/>
                <a:gd name="T4" fmla="*/ 34 w 45"/>
                <a:gd name="T5" fmla="*/ 43 h 45"/>
                <a:gd name="T6" fmla="*/ 32 w 45"/>
                <a:gd name="T7" fmla="*/ 41 h 45"/>
                <a:gd name="T8" fmla="*/ 8 w 45"/>
                <a:gd name="T9" fmla="*/ 41 h 45"/>
                <a:gd name="T10" fmla="*/ 44 w 45"/>
                <a:gd name="T11" fmla="*/ 4 h 45"/>
                <a:gd name="T12" fmla="*/ 44 w 45"/>
                <a:gd name="T13" fmla="*/ 1 h 45"/>
                <a:gd name="T14" fmla="*/ 41 w 45"/>
                <a:gd name="T15" fmla="*/ 1 h 45"/>
                <a:gd name="T16" fmla="*/ 4 w 45"/>
                <a:gd name="T17" fmla="*/ 38 h 45"/>
                <a:gd name="T18" fmla="*/ 4 w 45"/>
                <a:gd name="T19" fmla="*/ 13 h 45"/>
                <a:gd name="T20" fmla="*/ 2 w 45"/>
                <a:gd name="T21" fmla="*/ 11 h 45"/>
                <a:gd name="T22" fmla="*/ 0 w 45"/>
                <a:gd name="T23" fmla="*/ 13 h 45"/>
                <a:gd name="T24" fmla="*/ 0 w 45"/>
                <a:gd name="T25" fmla="*/ 43 h 45"/>
                <a:gd name="T26" fmla="*/ 2 w 45"/>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5">
                  <a:moveTo>
                    <a:pt x="2" y="45"/>
                  </a:moveTo>
                  <a:cubicBezTo>
                    <a:pt x="32" y="45"/>
                    <a:pt x="32" y="45"/>
                    <a:pt x="32" y="45"/>
                  </a:cubicBezTo>
                  <a:cubicBezTo>
                    <a:pt x="33" y="45"/>
                    <a:pt x="34" y="44"/>
                    <a:pt x="34" y="43"/>
                  </a:cubicBezTo>
                  <a:cubicBezTo>
                    <a:pt x="34" y="42"/>
                    <a:pt x="33" y="41"/>
                    <a:pt x="32" y="41"/>
                  </a:cubicBezTo>
                  <a:cubicBezTo>
                    <a:pt x="8" y="41"/>
                    <a:pt x="8" y="41"/>
                    <a:pt x="8" y="41"/>
                  </a:cubicBezTo>
                  <a:cubicBezTo>
                    <a:pt x="44" y="4"/>
                    <a:pt x="44" y="4"/>
                    <a:pt x="44" y="4"/>
                  </a:cubicBezTo>
                  <a:cubicBezTo>
                    <a:pt x="45" y="3"/>
                    <a:pt x="45" y="2"/>
                    <a:pt x="44" y="1"/>
                  </a:cubicBezTo>
                  <a:cubicBezTo>
                    <a:pt x="43" y="0"/>
                    <a:pt x="42" y="0"/>
                    <a:pt x="41" y="1"/>
                  </a:cubicBezTo>
                  <a:cubicBezTo>
                    <a:pt x="4" y="38"/>
                    <a:pt x="4" y="38"/>
                    <a:pt x="4" y="38"/>
                  </a:cubicBezTo>
                  <a:cubicBezTo>
                    <a:pt x="4" y="13"/>
                    <a:pt x="4" y="13"/>
                    <a:pt x="4" y="13"/>
                  </a:cubicBezTo>
                  <a:cubicBezTo>
                    <a:pt x="4" y="12"/>
                    <a:pt x="3" y="11"/>
                    <a:pt x="2" y="11"/>
                  </a:cubicBezTo>
                  <a:cubicBezTo>
                    <a:pt x="1" y="11"/>
                    <a:pt x="0" y="12"/>
                    <a:pt x="0" y="13"/>
                  </a:cubicBezTo>
                  <a:cubicBezTo>
                    <a:pt x="0" y="43"/>
                    <a:pt x="0" y="43"/>
                    <a:pt x="0" y="43"/>
                  </a:cubicBezTo>
                  <a:cubicBezTo>
                    <a:pt x="0" y="44"/>
                    <a:pt x="1" y="45"/>
                    <a:pt x="2" y="45"/>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24" name="Freeform 110">
              <a:extLst>
                <a:ext uri="{FF2B5EF4-FFF2-40B4-BE49-F238E27FC236}">
                  <a16:creationId xmlns:a16="http://schemas.microsoft.com/office/drawing/2014/main" id="{41D79522-0E40-48EA-A824-A0931D6FDD61}"/>
                </a:ext>
              </a:extLst>
            </p:cNvPr>
            <p:cNvSpPr/>
            <p:nvPr/>
          </p:nvSpPr>
          <p:spPr bwMode="auto">
            <a:xfrm>
              <a:off x="7296152" y="2540004"/>
              <a:ext cx="168275" cy="169863"/>
            </a:xfrm>
            <a:custGeom>
              <a:avLst/>
              <a:gdLst>
                <a:gd name="T0" fmla="*/ 43 w 45"/>
                <a:gd name="T1" fmla="*/ 0 h 45"/>
                <a:gd name="T2" fmla="*/ 13 w 45"/>
                <a:gd name="T3" fmla="*/ 0 h 45"/>
                <a:gd name="T4" fmla="*/ 11 w 45"/>
                <a:gd name="T5" fmla="*/ 2 h 45"/>
                <a:gd name="T6" fmla="*/ 13 w 45"/>
                <a:gd name="T7" fmla="*/ 5 h 45"/>
                <a:gd name="T8" fmla="*/ 37 w 45"/>
                <a:gd name="T9" fmla="*/ 5 h 45"/>
                <a:gd name="T10" fmla="*/ 1 w 45"/>
                <a:gd name="T11" fmla="*/ 41 h 45"/>
                <a:gd name="T12" fmla="*/ 0 w 45"/>
                <a:gd name="T13" fmla="*/ 43 h 45"/>
                <a:gd name="T14" fmla="*/ 1 w 45"/>
                <a:gd name="T15" fmla="*/ 45 h 45"/>
                <a:gd name="T16" fmla="*/ 4 w 45"/>
                <a:gd name="T17" fmla="*/ 45 h 45"/>
                <a:gd name="T18" fmla="*/ 41 w 45"/>
                <a:gd name="T19" fmla="*/ 8 h 45"/>
                <a:gd name="T20" fmla="*/ 41 w 45"/>
                <a:gd name="T21" fmla="*/ 32 h 45"/>
                <a:gd name="T22" fmla="*/ 43 w 45"/>
                <a:gd name="T23" fmla="*/ 34 h 45"/>
                <a:gd name="T24" fmla="*/ 45 w 45"/>
                <a:gd name="T25" fmla="*/ 32 h 45"/>
                <a:gd name="T26" fmla="*/ 45 w 45"/>
                <a:gd name="T27" fmla="*/ 2 h 45"/>
                <a:gd name="T28" fmla="*/ 43 w 45"/>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5">
                  <a:moveTo>
                    <a:pt x="43" y="0"/>
                  </a:moveTo>
                  <a:cubicBezTo>
                    <a:pt x="13" y="0"/>
                    <a:pt x="13" y="0"/>
                    <a:pt x="13" y="0"/>
                  </a:cubicBezTo>
                  <a:cubicBezTo>
                    <a:pt x="12" y="0"/>
                    <a:pt x="11" y="1"/>
                    <a:pt x="11" y="2"/>
                  </a:cubicBezTo>
                  <a:cubicBezTo>
                    <a:pt x="11" y="4"/>
                    <a:pt x="12" y="5"/>
                    <a:pt x="13" y="5"/>
                  </a:cubicBezTo>
                  <a:cubicBezTo>
                    <a:pt x="37" y="5"/>
                    <a:pt x="37" y="5"/>
                    <a:pt x="37" y="5"/>
                  </a:cubicBezTo>
                  <a:cubicBezTo>
                    <a:pt x="1" y="41"/>
                    <a:pt x="1" y="41"/>
                    <a:pt x="1" y="41"/>
                  </a:cubicBezTo>
                  <a:cubicBezTo>
                    <a:pt x="0" y="42"/>
                    <a:pt x="0" y="42"/>
                    <a:pt x="0" y="43"/>
                  </a:cubicBezTo>
                  <a:cubicBezTo>
                    <a:pt x="0" y="44"/>
                    <a:pt x="0" y="44"/>
                    <a:pt x="1" y="45"/>
                  </a:cubicBezTo>
                  <a:cubicBezTo>
                    <a:pt x="2" y="45"/>
                    <a:pt x="3" y="45"/>
                    <a:pt x="4" y="45"/>
                  </a:cubicBezTo>
                  <a:cubicBezTo>
                    <a:pt x="41" y="8"/>
                    <a:pt x="41" y="8"/>
                    <a:pt x="41" y="8"/>
                  </a:cubicBezTo>
                  <a:cubicBezTo>
                    <a:pt x="41" y="32"/>
                    <a:pt x="41" y="32"/>
                    <a:pt x="41" y="32"/>
                  </a:cubicBezTo>
                  <a:cubicBezTo>
                    <a:pt x="41" y="33"/>
                    <a:pt x="42" y="34"/>
                    <a:pt x="43" y="34"/>
                  </a:cubicBezTo>
                  <a:cubicBezTo>
                    <a:pt x="44" y="34"/>
                    <a:pt x="45" y="33"/>
                    <a:pt x="45" y="32"/>
                  </a:cubicBezTo>
                  <a:cubicBezTo>
                    <a:pt x="45" y="2"/>
                    <a:pt x="45" y="2"/>
                    <a:pt x="45" y="2"/>
                  </a:cubicBezTo>
                  <a:cubicBezTo>
                    <a:pt x="45" y="1"/>
                    <a:pt x="44" y="0"/>
                    <a:pt x="43" y="0"/>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25" name="Freeform 111">
              <a:extLst>
                <a:ext uri="{FF2B5EF4-FFF2-40B4-BE49-F238E27FC236}">
                  <a16:creationId xmlns:a16="http://schemas.microsoft.com/office/drawing/2014/main" id="{D13A22B9-79A7-4AA7-B3C8-F2EDDF25476C}"/>
                </a:ext>
              </a:extLst>
            </p:cNvPr>
            <p:cNvSpPr/>
            <p:nvPr/>
          </p:nvSpPr>
          <p:spPr bwMode="auto">
            <a:xfrm>
              <a:off x="7607303" y="2540004"/>
              <a:ext cx="168275" cy="169863"/>
            </a:xfrm>
            <a:custGeom>
              <a:avLst/>
              <a:gdLst>
                <a:gd name="T0" fmla="*/ 8 w 45"/>
                <a:gd name="T1" fmla="*/ 5 h 45"/>
                <a:gd name="T2" fmla="*/ 32 w 45"/>
                <a:gd name="T3" fmla="*/ 5 h 45"/>
                <a:gd name="T4" fmla="*/ 34 w 45"/>
                <a:gd name="T5" fmla="*/ 2 h 45"/>
                <a:gd name="T6" fmla="*/ 32 w 45"/>
                <a:gd name="T7" fmla="*/ 0 h 45"/>
                <a:gd name="T8" fmla="*/ 2 w 45"/>
                <a:gd name="T9" fmla="*/ 0 h 45"/>
                <a:gd name="T10" fmla="*/ 0 w 45"/>
                <a:gd name="T11" fmla="*/ 2 h 45"/>
                <a:gd name="T12" fmla="*/ 0 w 45"/>
                <a:gd name="T13" fmla="*/ 32 h 45"/>
                <a:gd name="T14" fmla="*/ 2 w 45"/>
                <a:gd name="T15" fmla="*/ 34 h 45"/>
                <a:gd name="T16" fmla="*/ 4 w 45"/>
                <a:gd name="T17" fmla="*/ 32 h 45"/>
                <a:gd name="T18" fmla="*/ 4 w 45"/>
                <a:gd name="T19" fmla="*/ 8 h 45"/>
                <a:gd name="T20" fmla="*/ 41 w 45"/>
                <a:gd name="T21" fmla="*/ 45 h 45"/>
                <a:gd name="T22" fmla="*/ 43 w 45"/>
                <a:gd name="T23" fmla="*/ 45 h 45"/>
                <a:gd name="T24" fmla="*/ 44 w 45"/>
                <a:gd name="T25" fmla="*/ 45 h 45"/>
                <a:gd name="T26" fmla="*/ 44 w 45"/>
                <a:gd name="T27" fmla="*/ 41 h 45"/>
                <a:gd name="T28" fmla="*/ 8 w 45"/>
                <a:gd name="T29"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5">
                  <a:moveTo>
                    <a:pt x="8" y="5"/>
                  </a:moveTo>
                  <a:cubicBezTo>
                    <a:pt x="32" y="5"/>
                    <a:pt x="32" y="5"/>
                    <a:pt x="32" y="5"/>
                  </a:cubicBezTo>
                  <a:cubicBezTo>
                    <a:pt x="33" y="5"/>
                    <a:pt x="34" y="4"/>
                    <a:pt x="34" y="2"/>
                  </a:cubicBezTo>
                  <a:cubicBezTo>
                    <a:pt x="34" y="1"/>
                    <a:pt x="33" y="0"/>
                    <a:pt x="32" y="0"/>
                  </a:cubicBezTo>
                  <a:cubicBezTo>
                    <a:pt x="2" y="0"/>
                    <a:pt x="2" y="0"/>
                    <a:pt x="2" y="0"/>
                  </a:cubicBezTo>
                  <a:cubicBezTo>
                    <a:pt x="1" y="0"/>
                    <a:pt x="0" y="1"/>
                    <a:pt x="0" y="2"/>
                  </a:cubicBezTo>
                  <a:cubicBezTo>
                    <a:pt x="0" y="32"/>
                    <a:pt x="0" y="32"/>
                    <a:pt x="0" y="32"/>
                  </a:cubicBezTo>
                  <a:cubicBezTo>
                    <a:pt x="0" y="33"/>
                    <a:pt x="1" y="34"/>
                    <a:pt x="2" y="34"/>
                  </a:cubicBezTo>
                  <a:cubicBezTo>
                    <a:pt x="3" y="34"/>
                    <a:pt x="4" y="33"/>
                    <a:pt x="4" y="32"/>
                  </a:cubicBezTo>
                  <a:cubicBezTo>
                    <a:pt x="4" y="8"/>
                    <a:pt x="4" y="8"/>
                    <a:pt x="4" y="8"/>
                  </a:cubicBezTo>
                  <a:cubicBezTo>
                    <a:pt x="41" y="45"/>
                    <a:pt x="41" y="45"/>
                    <a:pt x="41" y="45"/>
                  </a:cubicBezTo>
                  <a:cubicBezTo>
                    <a:pt x="41" y="45"/>
                    <a:pt x="42" y="45"/>
                    <a:pt x="43" y="45"/>
                  </a:cubicBezTo>
                  <a:cubicBezTo>
                    <a:pt x="43" y="45"/>
                    <a:pt x="44" y="45"/>
                    <a:pt x="44" y="45"/>
                  </a:cubicBezTo>
                  <a:cubicBezTo>
                    <a:pt x="45" y="44"/>
                    <a:pt x="45" y="42"/>
                    <a:pt x="44" y="41"/>
                  </a:cubicBezTo>
                  <a:lnTo>
                    <a:pt x="8" y="5"/>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26" name="Freeform 112">
              <a:extLst>
                <a:ext uri="{FF2B5EF4-FFF2-40B4-BE49-F238E27FC236}">
                  <a16:creationId xmlns:a16="http://schemas.microsoft.com/office/drawing/2014/main" id="{5795165E-1F82-495B-90AE-3FFAD9A8A3AC}"/>
                </a:ext>
              </a:extLst>
            </p:cNvPr>
            <p:cNvSpPr/>
            <p:nvPr/>
          </p:nvSpPr>
          <p:spPr bwMode="auto">
            <a:xfrm>
              <a:off x="7296152" y="2228854"/>
              <a:ext cx="168275" cy="168275"/>
            </a:xfrm>
            <a:custGeom>
              <a:avLst/>
              <a:gdLst>
                <a:gd name="T0" fmla="*/ 43 w 45"/>
                <a:gd name="T1" fmla="*/ 11 h 45"/>
                <a:gd name="T2" fmla="*/ 41 w 45"/>
                <a:gd name="T3" fmla="*/ 13 h 45"/>
                <a:gd name="T4" fmla="*/ 41 w 45"/>
                <a:gd name="T5" fmla="*/ 38 h 45"/>
                <a:gd name="T6" fmla="*/ 4 w 45"/>
                <a:gd name="T7" fmla="*/ 1 h 45"/>
                <a:gd name="T8" fmla="*/ 1 w 45"/>
                <a:gd name="T9" fmla="*/ 1 h 45"/>
                <a:gd name="T10" fmla="*/ 0 w 45"/>
                <a:gd name="T11" fmla="*/ 2 h 45"/>
                <a:gd name="T12" fmla="*/ 1 w 45"/>
                <a:gd name="T13" fmla="*/ 4 h 45"/>
                <a:gd name="T14" fmla="*/ 37 w 45"/>
                <a:gd name="T15" fmla="*/ 41 h 45"/>
                <a:gd name="T16" fmla="*/ 13 w 45"/>
                <a:gd name="T17" fmla="*/ 41 h 45"/>
                <a:gd name="T18" fmla="*/ 12 w 45"/>
                <a:gd name="T19" fmla="*/ 41 h 45"/>
                <a:gd name="T20" fmla="*/ 11 w 45"/>
                <a:gd name="T21" fmla="*/ 43 h 45"/>
                <a:gd name="T22" fmla="*/ 13 w 45"/>
                <a:gd name="T23" fmla="*/ 45 h 45"/>
                <a:gd name="T24" fmla="*/ 43 w 45"/>
                <a:gd name="T25" fmla="*/ 45 h 45"/>
                <a:gd name="T26" fmla="*/ 45 w 45"/>
                <a:gd name="T27" fmla="*/ 43 h 45"/>
                <a:gd name="T28" fmla="*/ 45 w 45"/>
                <a:gd name="T29" fmla="*/ 13 h 45"/>
                <a:gd name="T30" fmla="*/ 43 w 45"/>
                <a:gd name="T3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5">
                  <a:moveTo>
                    <a:pt x="43" y="11"/>
                  </a:moveTo>
                  <a:cubicBezTo>
                    <a:pt x="42" y="11"/>
                    <a:pt x="41" y="12"/>
                    <a:pt x="41" y="13"/>
                  </a:cubicBezTo>
                  <a:cubicBezTo>
                    <a:pt x="41" y="38"/>
                    <a:pt x="41" y="38"/>
                    <a:pt x="41" y="38"/>
                  </a:cubicBezTo>
                  <a:cubicBezTo>
                    <a:pt x="4" y="1"/>
                    <a:pt x="4" y="1"/>
                    <a:pt x="4" y="1"/>
                  </a:cubicBezTo>
                  <a:cubicBezTo>
                    <a:pt x="3" y="0"/>
                    <a:pt x="2" y="0"/>
                    <a:pt x="1" y="1"/>
                  </a:cubicBezTo>
                  <a:cubicBezTo>
                    <a:pt x="0" y="1"/>
                    <a:pt x="0" y="2"/>
                    <a:pt x="0" y="2"/>
                  </a:cubicBezTo>
                  <a:cubicBezTo>
                    <a:pt x="0" y="3"/>
                    <a:pt x="0" y="4"/>
                    <a:pt x="1" y="4"/>
                  </a:cubicBezTo>
                  <a:cubicBezTo>
                    <a:pt x="37" y="41"/>
                    <a:pt x="37" y="41"/>
                    <a:pt x="37" y="41"/>
                  </a:cubicBezTo>
                  <a:cubicBezTo>
                    <a:pt x="13" y="41"/>
                    <a:pt x="13" y="41"/>
                    <a:pt x="13" y="41"/>
                  </a:cubicBezTo>
                  <a:cubicBezTo>
                    <a:pt x="13" y="41"/>
                    <a:pt x="12" y="41"/>
                    <a:pt x="12" y="41"/>
                  </a:cubicBezTo>
                  <a:cubicBezTo>
                    <a:pt x="11" y="42"/>
                    <a:pt x="11" y="42"/>
                    <a:pt x="11" y="43"/>
                  </a:cubicBezTo>
                  <a:cubicBezTo>
                    <a:pt x="11" y="44"/>
                    <a:pt x="12" y="45"/>
                    <a:pt x="13" y="45"/>
                  </a:cubicBezTo>
                  <a:cubicBezTo>
                    <a:pt x="43" y="45"/>
                    <a:pt x="43" y="45"/>
                    <a:pt x="43" y="45"/>
                  </a:cubicBezTo>
                  <a:cubicBezTo>
                    <a:pt x="44" y="45"/>
                    <a:pt x="45" y="44"/>
                    <a:pt x="45" y="43"/>
                  </a:cubicBezTo>
                  <a:cubicBezTo>
                    <a:pt x="45" y="13"/>
                    <a:pt x="45" y="13"/>
                    <a:pt x="45" y="13"/>
                  </a:cubicBezTo>
                  <a:cubicBezTo>
                    <a:pt x="45" y="12"/>
                    <a:pt x="44" y="11"/>
                    <a:pt x="43" y="11"/>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grpSp>
        <p:nvGrpSpPr>
          <p:cNvPr id="27" name="组合 26">
            <a:extLst>
              <a:ext uri="{FF2B5EF4-FFF2-40B4-BE49-F238E27FC236}">
                <a16:creationId xmlns:a16="http://schemas.microsoft.com/office/drawing/2014/main" id="{8550E480-8CB9-48DC-8EAD-1B528886338D}"/>
              </a:ext>
            </a:extLst>
          </p:cNvPr>
          <p:cNvGrpSpPr/>
          <p:nvPr/>
        </p:nvGrpSpPr>
        <p:grpSpPr>
          <a:xfrm>
            <a:off x="844323" y="2136466"/>
            <a:ext cx="360000" cy="360000"/>
            <a:chOff x="6334127" y="2228854"/>
            <a:chExt cx="481013" cy="481013"/>
          </a:xfrm>
          <a:solidFill>
            <a:schemeClr val="bg1"/>
          </a:solidFill>
        </p:grpSpPr>
        <p:sp>
          <p:nvSpPr>
            <p:cNvPr id="28" name="Freeform 113">
              <a:extLst>
                <a:ext uri="{FF2B5EF4-FFF2-40B4-BE49-F238E27FC236}">
                  <a16:creationId xmlns:a16="http://schemas.microsoft.com/office/drawing/2014/main" id="{40B6C2D2-E887-4E1F-A661-118623D2EA1B}"/>
                </a:ext>
              </a:extLst>
            </p:cNvPr>
            <p:cNvSpPr/>
            <p:nvPr/>
          </p:nvSpPr>
          <p:spPr bwMode="auto">
            <a:xfrm>
              <a:off x="6645277" y="2228854"/>
              <a:ext cx="169863" cy="173038"/>
            </a:xfrm>
            <a:custGeom>
              <a:avLst/>
              <a:gdLst>
                <a:gd name="T0" fmla="*/ 4 w 45"/>
                <a:gd name="T1" fmla="*/ 45 h 46"/>
                <a:gd name="T2" fmla="*/ 40 w 45"/>
                <a:gd name="T3" fmla="*/ 8 h 46"/>
                <a:gd name="T4" fmla="*/ 40 w 45"/>
                <a:gd name="T5" fmla="*/ 32 h 46"/>
                <a:gd name="T6" fmla="*/ 43 w 45"/>
                <a:gd name="T7" fmla="*/ 34 h 46"/>
                <a:gd name="T8" fmla="*/ 45 w 45"/>
                <a:gd name="T9" fmla="*/ 32 h 46"/>
                <a:gd name="T10" fmla="*/ 45 w 45"/>
                <a:gd name="T11" fmla="*/ 2 h 46"/>
                <a:gd name="T12" fmla="*/ 43 w 45"/>
                <a:gd name="T13" fmla="*/ 0 h 46"/>
                <a:gd name="T14" fmla="*/ 13 w 45"/>
                <a:gd name="T15" fmla="*/ 0 h 46"/>
                <a:gd name="T16" fmla="*/ 11 w 45"/>
                <a:gd name="T17" fmla="*/ 2 h 46"/>
                <a:gd name="T18" fmla="*/ 13 w 45"/>
                <a:gd name="T19" fmla="*/ 5 h 46"/>
                <a:gd name="T20" fmla="*/ 37 w 45"/>
                <a:gd name="T21" fmla="*/ 5 h 46"/>
                <a:gd name="T22" fmla="*/ 1 w 45"/>
                <a:gd name="T23" fmla="*/ 41 h 46"/>
                <a:gd name="T24" fmla="*/ 0 w 45"/>
                <a:gd name="T25" fmla="*/ 43 h 46"/>
                <a:gd name="T26" fmla="*/ 1 w 45"/>
                <a:gd name="T27" fmla="*/ 45 h 46"/>
                <a:gd name="T28" fmla="*/ 4 w 45"/>
                <a:gd name="T29"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6">
                  <a:moveTo>
                    <a:pt x="4" y="45"/>
                  </a:moveTo>
                  <a:cubicBezTo>
                    <a:pt x="40" y="8"/>
                    <a:pt x="40" y="8"/>
                    <a:pt x="40" y="8"/>
                  </a:cubicBezTo>
                  <a:cubicBezTo>
                    <a:pt x="40" y="32"/>
                    <a:pt x="40" y="32"/>
                    <a:pt x="40" y="32"/>
                  </a:cubicBezTo>
                  <a:cubicBezTo>
                    <a:pt x="40" y="33"/>
                    <a:pt x="41" y="34"/>
                    <a:pt x="43" y="34"/>
                  </a:cubicBezTo>
                  <a:cubicBezTo>
                    <a:pt x="44" y="34"/>
                    <a:pt x="45" y="33"/>
                    <a:pt x="45" y="32"/>
                  </a:cubicBezTo>
                  <a:cubicBezTo>
                    <a:pt x="45" y="2"/>
                    <a:pt x="45" y="2"/>
                    <a:pt x="45" y="2"/>
                  </a:cubicBezTo>
                  <a:cubicBezTo>
                    <a:pt x="45" y="1"/>
                    <a:pt x="44" y="0"/>
                    <a:pt x="43" y="0"/>
                  </a:cubicBezTo>
                  <a:cubicBezTo>
                    <a:pt x="13" y="0"/>
                    <a:pt x="13" y="0"/>
                    <a:pt x="13" y="0"/>
                  </a:cubicBezTo>
                  <a:cubicBezTo>
                    <a:pt x="12" y="0"/>
                    <a:pt x="11" y="1"/>
                    <a:pt x="11" y="2"/>
                  </a:cubicBezTo>
                  <a:cubicBezTo>
                    <a:pt x="11" y="4"/>
                    <a:pt x="12" y="5"/>
                    <a:pt x="13" y="5"/>
                  </a:cubicBezTo>
                  <a:cubicBezTo>
                    <a:pt x="37" y="5"/>
                    <a:pt x="37" y="5"/>
                    <a:pt x="37" y="5"/>
                  </a:cubicBezTo>
                  <a:cubicBezTo>
                    <a:pt x="1" y="41"/>
                    <a:pt x="1" y="41"/>
                    <a:pt x="1" y="41"/>
                  </a:cubicBezTo>
                  <a:cubicBezTo>
                    <a:pt x="0" y="42"/>
                    <a:pt x="0" y="42"/>
                    <a:pt x="0" y="43"/>
                  </a:cubicBezTo>
                  <a:cubicBezTo>
                    <a:pt x="0" y="44"/>
                    <a:pt x="0" y="44"/>
                    <a:pt x="1" y="45"/>
                  </a:cubicBezTo>
                  <a:cubicBezTo>
                    <a:pt x="1" y="46"/>
                    <a:pt x="3" y="46"/>
                    <a:pt x="4" y="45"/>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29" name="Freeform 114">
              <a:extLst>
                <a:ext uri="{FF2B5EF4-FFF2-40B4-BE49-F238E27FC236}">
                  <a16:creationId xmlns:a16="http://schemas.microsoft.com/office/drawing/2014/main" id="{7E8F74E8-58CA-4389-9FB5-61A1C8876D48}"/>
                </a:ext>
              </a:extLst>
            </p:cNvPr>
            <p:cNvSpPr/>
            <p:nvPr/>
          </p:nvSpPr>
          <p:spPr bwMode="auto">
            <a:xfrm>
              <a:off x="6334127" y="2540004"/>
              <a:ext cx="169863" cy="169863"/>
            </a:xfrm>
            <a:custGeom>
              <a:avLst/>
              <a:gdLst>
                <a:gd name="T0" fmla="*/ 41 w 45"/>
                <a:gd name="T1" fmla="*/ 1 h 45"/>
                <a:gd name="T2" fmla="*/ 5 w 45"/>
                <a:gd name="T3" fmla="*/ 37 h 45"/>
                <a:gd name="T4" fmla="*/ 5 w 45"/>
                <a:gd name="T5" fmla="*/ 13 h 45"/>
                <a:gd name="T6" fmla="*/ 2 w 45"/>
                <a:gd name="T7" fmla="*/ 11 h 45"/>
                <a:gd name="T8" fmla="*/ 0 w 45"/>
                <a:gd name="T9" fmla="*/ 13 h 45"/>
                <a:gd name="T10" fmla="*/ 0 w 45"/>
                <a:gd name="T11" fmla="*/ 43 h 45"/>
                <a:gd name="T12" fmla="*/ 2 w 45"/>
                <a:gd name="T13" fmla="*/ 45 h 45"/>
                <a:gd name="T14" fmla="*/ 32 w 45"/>
                <a:gd name="T15" fmla="*/ 45 h 45"/>
                <a:gd name="T16" fmla="*/ 34 w 45"/>
                <a:gd name="T17" fmla="*/ 43 h 45"/>
                <a:gd name="T18" fmla="*/ 32 w 45"/>
                <a:gd name="T19" fmla="*/ 41 h 45"/>
                <a:gd name="T20" fmla="*/ 8 w 45"/>
                <a:gd name="T21" fmla="*/ 41 h 45"/>
                <a:gd name="T22" fmla="*/ 44 w 45"/>
                <a:gd name="T23" fmla="*/ 4 h 45"/>
                <a:gd name="T24" fmla="*/ 45 w 45"/>
                <a:gd name="T25" fmla="*/ 2 h 45"/>
                <a:gd name="T26" fmla="*/ 44 w 45"/>
                <a:gd name="T27" fmla="*/ 1 h 45"/>
                <a:gd name="T28" fmla="*/ 41 w 45"/>
                <a:gd name="T2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5">
                  <a:moveTo>
                    <a:pt x="41" y="1"/>
                  </a:moveTo>
                  <a:cubicBezTo>
                    <a:pt x="5" y="37"/>
                    <a:pt x="5" y="37"/>
                    <a:pt x="5" y="37"/>
                  </a:cubicBezTo>
                  <a:cubicBezTo>
                    <a:pt x="5" y="13"/>
                    <a:pt x="5" y="13"/>
                    <a:pt x="5" y="13"/>
                  </a:cubicBezTo>
                  <a:cubicBezTo>
                    <a:pt x="5" y="12"/>
                    <a:pt x="4" y="11"/>
                    <a:pt x="2" y="11"/>
                  </a:cubicBezTo>
                  <a:cubicBezTo>
                    <a:pt x="1" y="11"/>
                    <a:pt x="0" y="12"/>
                    <a:pt x="0" y="13"/>
                  </a:cubicBezTo>
                  <a:cubicBezTo>
                    <a:pt x="0" y="43"/>
                    <a:pt x="0" y="43"/>
                    <a:pt x="0" y="43"/>
                  </a:cubicBezTo>
                  <a:cubicBezTo>
                    <a:pt x="0" y="44"/>
                    <a:pt x="1" y="45"/>
                    <a:pt x="2" y="45"/>
                  </a:cubicBezTo>
                  <a:cubicBezTo>
                    <a:pt x="32" y="45"/>
                    <a:pt x="32" y="45"/>
                    <a:pt x="32" y="45"/>
                  </a:cubicBezTo>
                  <a:cubicBezTo>
                    <a:pt x="33" y="45"/>
                    <a:pt x="34" y="44"/>
                    <a:pt x="34" y="43"/>
                  </a:cubicBezTo>
                  <a:cubicBezTo>
                    <a:pt x="34" y="42"/>
                    <a:pt x="33" y="41"/>
                    <a:pt x="32" y="41"/>
                  </a:cubicBezTo>
                  <a:cubicBezTo>
                    <a:pt x="8" y="41"/>
                    <a:pt x="8" y="41"/>
                    <a:pt x="8" y="41"/>
                  </a:cubicBezTo>
                  <a:cubicBezTo>
                    <a:pt x="44" y="4"/>
                    <a:pt x="44" y="4"/>
                    <a:pt x="44" y="4"/>
                  </a:cubicBezTo>
                  <a:cubicBezTo>
                    <a:pt x="45" y="4"/>
                    <a:pt x="45" y="3"/>
                    <a:pt x="45" y="2"/>
                  </a:cubicBezTo>
                  <a:cubicBezTo>
                    <a:pt x="45" y="2"/>
                    <a:pt x="45" y="1"/>
                    <a:pt x="44" y="1"/>
                  </a:cubicBezTo>
                  <a:cubicBezTo>
                    <a:pt x="44" y="0"/>
                    <a:pt x="42" y="0"/>
                    <a:pt x="41" y="1"/>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30" name="Freeform 115">
              <a:extLst>
                <a:ext uri="{FF2B5EF4-FFF2-40B4-BE49-F238E27FC236}">
                  <a16:creationId xmlns:a16="http://schemas.microsoft.com/office/drawing/2014/main" id="{6E586321-0032-4E7E-9EB5-EBCF14EA2C4F}"/>
                </a:ext>
              </a:extLst>
            </p:cNvPr>
            <p:cNvSpPr/>
            <p:nvPr/>
          </p:nvSpPr>
          <p:spPr bwMode="auto">
            <a:xfrm>
              <a:off x="6645277" y="2540004"/>
              <a:ext cx="169863" cy="169863"/>
            </a:xfrm>
            <a:custGeom>
              <a:avLst/>
              <a:gdLst>
                <a:gd name="T0" fmla="*/ 43 w 45"/>
                <a:gd name="T1" fmla="*/ 11 h 45"/>
                <a:gd name="T2" fmla="*/ 40 w 45"/>
                <a:gd name="T3" fmla="*/ 13 h 45"/>
                <a:gd name="T4" fmla="*/ 40 w 45"/>
                <a:gd name="T5" fmla="*/ 37 h 45"/>
                <a:gd name="T6" fmla="*/ 4 w 45"/>
                <a:gd name="T7" fmla="*/ 1 h 45"/>
                <a:gd name="T8" fmla="*/ 1 w 45"/>
                <a:gd name="T9" fmla="*/ 1 h 45"/>
                <a:gd name="T10" fmla="*/ 0 w 45"/>
                <a:gd name="T11" fmla="*/ 2 h 45"/>
                <a:gd name="T12" fmla="*/ 1 w 45"/>
                <a:gd name="T13" fmla="*/ 4 h 45"/>
                <a:gd name="T14" fmla="*/ 37 w 45"/>
                <a:gd name="T15" fmla="*/ 41 h 45"/>
                <a:gd name="T16" fmla="*/ 13 w 45"/>
                <a:gd name="T17" fmla="*/ 41 h 45"/>
                <a:gd name="T18" fmla="*/ 11 w 45"/>
                <a:gd name="T19" fmla="*/ 43 h 45"/>
                <a:gd name="T20" fmla="*/ 13 w 45"/>
                <a:gd name="T21" fmla="*/ 45 h 45"/>
                <a:gd name="T22" fmla="*/ 43 w 45"/>
                <a:gd name="T23" fmla="*/ 45 h 45"/>
                <a:gd name="T24" fmla="*/ 45 w 45"/>
                <a:gd name="T25" fmla="*/ 43 h 45"/>
                <a:gd name="T26" fmla="*/ 45 w 45"/>
                <a:gd name="T27" fmla="*/ 13 h 45"/>
                <a:gd name="T28" fmla="*/ 43 w 45"/>
                <a:gd name="T29"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5">
                  <a:moveTo>
                    <a:pt x="43" y="11"/>
                  </a:moveTo>
                  <a:cubicBezTo>
                    <a:pt x="41" y="11"/>
                    <a:pt x="40" y="12"/>
                    <a:pt x="40" y="13"/>
                  </a:cubicBezTo>
                  <a:cubicBezTo>
                    <a:pt x="40" y="37"/>
                    <a:pt x="40" y="37"/>
                    <a:pt x="40" y="37"/>
                  </a:cubicBezTo>
                  <a:cubicBezTo>
                    <a:pt x="4" y="1"/>
                    <a:pt x="4" y="1"/>
                    <a:pt x="4" y="1"/>
                  </a:cubicBezTo>
                  <a:cubicBezTo>
                    <a:pt x="3" y="0"/>
                    <a:pt x="1" y="0"/>
                    <a:pt x="1" y="1"/>
                  </a:cubicBezTo>
                  <a:cubicBezTo>
                    <a:pt x="0" y="1"/>
                    <a:pt x="0" y="2"/>
                    <a:pt x="0" y="2"/>
                  </a:cubicBezTo>
                  <a:cubicBezTo>
                    <a:pt x="0" y="3"/>
                    <a:pt x="0" y="4"/>
                    <a:pt x="1" y="4"/>
                  </a:cubicBezTo>
                  <a:cubicBezTo>
                    <a:pt x="37" y="41"/>
                    <a:pt x="37" y="41"/>
                    <a:pt x="37" y="41"/>
                  </a:cubicBezTo>
                  <a:cubicBezTo>
                    <a:pt x="13" y="41"/>
                    <a:pt x="13" y="41"/>
                    <a:pt x="13" y="41"/>
                  </a:cubicBezTo>
                  <a:cubicBezTo>
                    <a:pt x="12" y="41"/>
                    <a:pt x="11" y="42"/>
                    <a:pt x="11" y="43"/>
                  </a:cubicBezTo>
                  <a:cubicBezTo>
                    <a:pt x="11" y="44"/>
                    <a:pt x="12" y="45"/>
                    <a:pt x="13" y="45"/>
                  </a:cubicBezTo>
                  <a:cubicBezTo>
                    <a:pt x="43" y="45"/>
                    <a:pt x="43" y="45"/>
                    <a:pt x="43" y="45"/>
                  </a:cubicBezTo>
                  <a:cubicBezTo>
                    <a:pt x="44" y="45"/>
                    <a:pt x="45" y="44"/>
                    <a:pt x="45" y="43"/>
                  </a:cubicBezTo>
                  <a:cubicBezTo>
                    <a:pt x="45" y="13"/>
                    <a:pt x="45" y="13"/>
                    <a:pt x="45" y="13"/>
                  </a:cubicBezTo>
                  <a:cubicBezTo>
                    <a:pt x="45" y="12"/>
                    <a:pt x="44" y="11"/>
                    <a:pt x="43" y="11"/>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31" name="Freeform 116">
              <a:extLst>
                <a:ext uri="{FF2B5EF4-FFF2-40B4-BE49-F238E27FC236}">
                  <a16:creationId xmlns:a16="http://schemas.microsoft.com/office/drawing/2014/main" id="{5C3CDD28-A297-493F-829C-263AB0F63DD9}"/>
                </a:ext>
              </a:extLst>
            </p:cNvPr>
            <p:cNvSpPr/>
            <p:nvPr/>
          </p:nvSpPr>
          <p:spPr bwMode="auto">
            <a:xfrm>
              <a:off x="6334127" y="2228854"/>
              <a:ext cx="169863" cy="173038"/>
            </a:xfrm>
            <a:custGeom>
              <a:avLst/>
              <a:gdLst>
                <a:gd name="T0" fmla="*/ 8 w 45"/>
                <a:gd name="T1" fmla="*/ 5 h 46"/>
                <a:gd name="T2" fmla="*/ 32 w 45"/>
                <a:gd name="T3" fmla="*/ 5 h 46"/>
                <a:gd name="T4" fmla="*/ 34 w 45"/>
                <a:gd name="T5" fmla="*/ 2 h 46"/>
                <a:gd name="T6" fmla="*/ 32 w 45"/>
                <a:gd name="T7" fmla="*/ 0 h 46"/>
                <a:gd name="T8" fmla="*/ 2 w 45"/>
                <a:gd name="T9" fmla="*/ 0 h 46"/>
                <a:gd name="T10" fmla="*/ 0 w 45"/>
                <a:gd name="T11" fmla="*/ 2 h 46"/>
                <a:gd name="T12" fmla="*/ 0 w 45"/>
                <a:gd name="T13" fmla="*/ 32 h 46"/>
                <a:gd name="T14" fmla="*/ 2 w 45"/>
                <a:gd name="T15" fmla="*/ 34 h 46"/>
                <a:gd name="T16" fmla="*/ 5 w 45"/>
                <a:gd name="T17" fmla="*/ 32 h 46"/>
                <a:gd name="T18" fmla="*/ 5 w 45"/>
                <a:gd name="T19" fmla="*/ 8 h 46"/>
                <a:gd name="T20" fmla="*/ 41 w 45"/>
                <a:gd name="T21" fmla="*/ 45 h 46"/>
                <a:gd name="T22" fmla="*/ 44 w 45"/>
                <a:gd name="T23" fmla="*/ 45 h 46"/>
                <a:gd name="T24" fmla="*/ 45 w 45"/>
                <a:gd name="T25" fmla="*/ 43 h 46"/>
                <a:gd name="T26" fmla="*/ 44 w 45"/>
                <a:gd name="T27" fmla="*/ 41 h 46"/>
                <a:gd name="T28" fmla="*/ 8 w 45"/>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6">
                  <a:moveTo>
                    <a:pt x="8" y="5"/>
                  </a:moveTo>
                  <a:cubicBezTo>
                    <a:pt x="32" y="5"/>
                    <a:pt x="32" y="5"/>
                    <a:pt x="32" y="5"/>
                  </a:cubicBezTo>
                  <a:cubicBezTo>
                    <a:pt x="33" y="5"/>
                    <a:pt x="34" y="4"/>
                    <a:pt x="34" y="2"/>
                  </a:cubicBezTo>
                  <a:cubicBezTo>
                    <a:pt x="34" y="1"/>
                    <a:pt x="33" y="0"/>
                    <a:pt x="32" y="0"/>
                  </a:cubicBezTo>
                  <a:cubicBezTo>
                    <a:pt x="2" y="0"/>
                    <a:pt x="2" y="0"/>
                    <a:pt x="2" y="0"/>
                  </a:cubicBezTo>
                  <a:cubicBezTo>
                    <a:pt x="1" y="0"/>
                    <a:pt x="0" y="1"/>
                    <a:pt x="0" y="2"/>
                  </a:cubicBezTo>
                  <a:cubicBezTo>
                    <a:pt x="0" y="32"/>
                    <a:pt x="0" y="32"/>
                    <a:pt x="0" y="32"/>
                  </a:cubicBezTo>
                  <a:cubicBezTo>
                    <a:pt x="0" y="33"/>
                    <a:pt x="1" y="34"/>
                    <a:pt x="2" y="34"/>
                  </a:cubicBezTo>
                  <a:cubicBezTo>
                    <a:pt x="4" y="34"/>
                    <a:pt x="5" y="33"/>
                    <a:pt x="5" y="32"/>
                  </a:cubicBezTo>
                  <a:cubicBezTo>
                    <a:pt x="5" y="8"/>
                    <a:pt x="5" y="8"/>
                    <a:pt x="5" y="8"/>
                  </a:cubicBezTo>
                  <a:cubicBezTo>
                    <a:pt x="41" y="45"/>
                    <a:pt x="41" y="45"/>
                    <a:pt x="41" y="45"/>
                  </a:cubicBezTo>
                  <a:cubicBezTo>
                    <a:pt x="42" y="46"/>
                    <a:pt x="44" y="46"/>
                    <a:pt x="44" y="45"/>
                  </a:cubicBezTo>
                  <a:cubicBezTo>
                    <a:pt x="45" y="44"/>
                    <a:pt x="45" y="44"/>
                    <a:pt x="45" y="43"/>
                  </a:cubicBezTo>
                  <a:cubicBezTo>
                    <a:pt x="45" y="42"/>
                    <a:pt x="45" y="42"/>
                    <a:pt x="44" y="41"/>
                  </a:cubicBezTo>
                  <a:lnTo>
                    <a:pt x="8" y="5"/>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spTree>
    <p:extLst>
      <p:ext uri="{BB962C8B-B14F-4D97-AF65-F5344CB8AC3E}">
        <p14:creationId xmlns:p14="http://schemas.microsoft.com/office/powerpoint/2010/main" val="465701205"/>
      </p:ext>
    </p:extLst>
  </p:cSld>
  <p:clrMapOvr>
    <a:masterClrMapping/>
  </p:clrMapOvr>
  <p:transition spd="med" advTm="341">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64800" y="3780000"/>
            <a:ext cx="4971258" cy="1107996"/>
            <a:chOff x="3662994" y="4151484"/>
            <a:chExt cx="4971258" cy="1107996"/>
          </a:xfrm>
        </p:grpSpPr>
        <p:sp>
          <p:nvSpPr>
            <p:cNvPr id="4" name="椭圆 3"/>
            <p:cNvSpPr/>
            <p:nvPr/>
          </p:nvSpPr>
          <p:spPr>
            <a:xfrm>
              <a:off x="3662994" y="4283908"/>
              <a:ext cx="782043" cy="7820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4</a:t>
              </a:r>
              <a:endParaRPr kumimoji="0" lang="zh-CN" altLang="en-US" sz="4400" b="0"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8" name="文本框 7"/>
            <p:cNvSpPr txBox="1"/>
            <p:nvPr/>
          </p:nvSpPr>
          <p:spPr>
            <a:xfrm>
              <a:off x="4445037" y="4151484"/>
              <a:ext cx="4189215" cy="1107996"/>
            </a:xfrm>
            <a:prstGeom prst="rect">
              <a:avLst/>
            </a:prstGeom>
            <a:noFill/>
          </p:spPr>
          <p:txBody>
            <a:bodyPr wrap="square" lIns="0" tIns="0" rIns="0" bIns="0" rtlCol="0">
              <a:spAutoFit/>
            </a:bodyPr>
            <a:lstStyle/>
            <a:p>
              <a:pPr algn="ctr"/>
              <a:r>
                <a:rPr lang="zh-CN" altLang="en-US" sz="3600" b="1" dirty="0">
                  <a:latin typeface="+mj-ea"/>
                  <a:ea typeface="+mj-ea"/>
                  <a:cs typeface="Times New Roman" panose="02020603050405020304" pitchFamily="18" charset="0"/>
                </a:rPr>
                <a:t>基于世界知识</a:t>
              </a:r>
              <a:endParaRPr lang="en-US" altLang="zh-CN" sz="3600" b="1" dirty="0">
                <a:latin typeface="+mj-ea"/>
                <a:ea typeface="+mj-ea"/>
                <a:cs typeface="Times New Roman" panose="02020603050405020304" pitchFamily="18" charset="0"/>
              </a:endParaRPr>
            </a:p>
            <a:p>
              <a:pPr algn="ctr"/>
              <a:r>
                <a:rPr lang="zh-CN" altLang="en-US" sz="3600" b="1" dirty="0">
                  <a:latin typeface="+mj-ea"/>
                  <a:ea typeface="+mj-ea"/>
                  <a:cs typeface="Times New Roman" panose="02020603050405020304" pitchFamily="18" charset="0"/>
                </a:rPr>
                <a:t>文本相似度检测</a:t>
              </a:r>
            </a:p>
          </p:txBody>
        </p:sp>
      </p:grpSp>
      <p:sp>
        <p:nvSpPr>
          <p:cNvPr id="7" name="文本占位符 4"/>
          <p:cNvSpPr txBox="1"/>
          <p:nvPr/>
        </p:nvSpPr>
        <p:spPr>
          <a:xfrm>
            <a:off x="4127355" y="5391904"/>
            <a:ext cx="4413330" cy="6633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sz="2000" b="1" dirty="0"/>
              <a:t>汇报人：刘欣睿  </a:t>
            </a:r>
            <a:r>
              <a:rPr lang="en-US" altLang="zh-CN" sz="2000" b="1" dirty="0"/>
              <a:t>3220200923</a:t>
            </a:r>
            <a:endParaRPr lang="zh-CN" altLang="en-US" sz="2000" b="1" dirty="0"/>
          </a:p>
        </p:txBody>
      </p:sp>
    </p:spTree>
  </p:cSld>
  <p:clrMapOvr>
    <a:masterClrMapping/>
  </p:clrMapOvr>
  <p:transition spd="med" advTm="17">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基于世界知识 </a:t>
            </a:r>
            <a:r>
              <a:rPr lang="en-US" altLang="zh-CN" dirty="0"/>
              <a:t>– </a:t>
            </a:r>
            <a:r>
              <a:rPr lang="zh-CN" altLang="en-US" dirty="0">
                <a:solidFill>
                  <a:srgbClr val="A13F0B"/>
                </a:solidFill>
              </a:rPr>
              <a:t>总览</a:t>
            </a:r>
          </a:p>
        </p:txBody>
      </p:sp>
      <p:sp>
        <p:nvSpPr>
          <p:cNvPr id="24" name="矩形: 圆角 2"/>
          <p:cNvSpPr/>
          <p:nvPr/>
        </p:nvSpPr>
        <p:spPr>
          <a:xfrm>
            <a:off x="4863884" y="1358285"/>
            <a:ext cx="2464231" cy="5232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基于世界知识</a:t>
            </a:r>
          </a:p>
        </p:txBody>
      </p:sp>
      <p:sp>
        <p:nvSpPr>
          <p:cNvPr id="46" name="椭圆 45"/>
          <p:cNvSpPr/>
          <p:nvPr/>
        </p:nvSpPr>
        <p:spPr>
          <a:xfrm>
            <a:off x="3114422" y="2691075"/>
            <a:ext cx="576000" cy="57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8485539" y="2691075"/>
            <a:ext cx="576000" cy="57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2797134" y="3324518"/>
            <a:ext cx="1210588" cy="400110"/>
          </a:xfrm>
          <a:prstGeom prst="rect">
            <a:avLst/>
          </a:prstGeom>
          <a:noFill/>
        </p:spPr>
        <p:txBody>
          <a:bodyPr wrap="none" rtlCol="0">
            <a:spAutoFit/>
          </a:bodyPr>
          <a:lstStyle/>
          <a:p>
            <a:pPr algn="ctr"/>
            <a:r>
              <a:rPr lang="zh-CN" altLang="en-US" sz="2000" b="1" dirty="0">
                <a:solidFill>
                  <a:schemeClr val="accent1"/>
                </a:solidFill>
              </a:rPr>
              <a:t>本体知识</a:t>
            </a:r>
          </a:p>
        </p:txBody>
      </p:sp>
      <p:sp>
        <p:nvSpPr>
          <p:cNvPr id="63" name="文本框 62"/>
          <p:cNvSpPr txBox="1"/>
          <p:nvPr/>
        </p:nvSpPr>
        <p:spPr>
          <a:xfrm>
            <a:off x="8155451" y="3324518"/>
            <a:ext cx="1210588" cy="400110"/>
          </a:xfrm>
          <a:prstGeom prst="rect">
            <a:avLst/>
          </a:prstGeom>
          <a:noFill/>
        </p:spPr>
        <p:txBody>
          <a:bodyPr wrap="none" rtlCol="0">
            <a:spAutoFit/>
          </a:bodyPr>
          <a:lstStyle/>
          <a:p>
            <a:pPr algn="ctr"/>
            <a:r>
              <a:rPr lang="zh-CN" altLang="en-US" sz="2000" b="1" dirty="0">
                <a:solidFill>
                  <a:schemeClr val="accent1"/>
                </a:solidFill>
              </a:rPr>
              <a:t>网络知识</a:t>
            </a:r>
          </a:p>
        </p:txBody>
      </p:sp>
      <p:sp>
        <p:nvSpPr>
          <p:cNvPr id="64" name="右大括号 63"/>
          <p:cNvSpPr/>
          <p:nvPr/>
        </p:nvSpPr>
        <p:spPr>
          <a:xfrm rot="16200000">
            <a:off x="3221451" y="2438676"/>
            <a:ext cx="369332" cy="3181456"/>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67" name="右大括号 66"/>
          <p:cNvSpPr/>
          <p:nvPr/>
        </p:nvSpPr>
        <p:spPr>
          <a:xfrm rot="16200000">
            <a:off x="5911333" y="-365522"/>
            <a:ext cx="369332" cy="5359883"/>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69" name="growth_304631"/>
          <p:cNvSpPr>
            <a:spLocks noChangeAspect="1"/>
          </p:cNvSpPr>
          <p:nvPr/>
        </p:nvSpPr>
        <p:spPr bwMode="auto">
          <a:xfrm>
            <a:off x="3206458" y="2864173"/>
            <a:ext cx="391928" cy="229804"/>
          </a:xfrm>
          <a:custGeom>
            <a:avLst/>
            <a:gdLst>
              <a:gd name="T0" fmla="*/ 263525 w 607614"/>
              <a:gd name="T1" fmla="*/ 263525 w 607614"/>
              <a:gd name="T2" fmla="*/ 485433 h 606761"/>
              <a:gd name="T3" fmla="*/ 485433 h 606761"/>
              <a:gd name="T4" fmla="*/ 485433 h 606761"/>
              <a:gd name="T5" fmla="*/ 485433 h 606761"/>
              <a:gd name="T6" fmla="*/ 485433 h 606761"/>
              <a:gd name="T7" fmla="*/ 485433 h 606761"/>
              <a:gd name="T8" fmla="*/ 485433 h 606761"/>
              <a:gd name="T9" fmla="*/ 485433 h 606761"/>
              <a:gd name="T10" fmla="*/ 485433 h 606761"/>
              <a:gd name="T11" fmla="*/ 485433 h 606761"/>
              <a:gd name="T12" fmla="*/ 485433 h 606761"/>
              <a:gd name="T13" fmla="*/ 485433 h 606761"/>
              <a:gd name="T14" fmla="*/ 485433 h 606761"/>
              <a:gd name="T15" fmla="*/ 485433 h 606761"/>
              <a:gd name="T16" fmla="*/ 485433 h 606761"/>
              <a:gd name="T17" fmla="*/ 485433 h 606761"/>
              <a:gd name="T18" fmla="*/ 485433 h 606761"/>
              <a:gd name="T19" fmla="*/ 485433 h 606761"/>
              <a:gd name="T20" fmla="*/ 485433 h 606761"/>
              <a:gd name="T21" fmla="*/ 485433 h 606761"/>
              <a:gd name="T22" fmla="*/ 485433 h 606761"/>
              <a:gd name="T23" fmla="*/ 485433 h 606761"/>
              <a:gd name="T24" fmla="*/ 485433 h 606761"/>
              <a:gd name="T25" fmla="*/ 485433 h 606761"/>
              <a:gd name="T26" fmla="*/ 485433 h 606761"/>
              <a:gd name="T27" fmla="*/ 485433 h 606761"/>
              <a:gd name="T28" fmla="*/ 485433 h 606761"/>
              <a:gd name="T29" fmla="*/ 485433 h 606761"/>
              <a:gd name="T30" fmla="*/ 485433 h 606761"/>
              <a:gd name="T31" fmla="*/ 485433 h 606761"/>
              <a:gd name="T32" fmla="*/ 485433 h 606761"/>
              <a:gd name="T33" fmla="*/ 485433 h 606761"/>
              <a:gd name="T34" fmla="*/ 485433 h 606761"/>
              <a:gd name="T35" fmla="*/ 485433 h 606761"/>
              <a:gd name="T36" fmla="*/ 485433 h 606761"/>
              <a:gd name="T37" fmla="*/ 485433 h 606761"/>
              <a:gd name="T38" fmla="*/ 485433 h 606761"/>
              <a:gd name="T39" fmla="*/ 485433 h 606761"/>
              <a:gd name="T40" fmla="*/ 485433 h 606761"/>
              <a:gd name="T41" fmla="*/ 485433 h 606761"/>
              <a:gd name="T42" fmla="*/ 485433 h 606761"/>
              <a:gd name="T43" fmla="*/ 485433 h 606761"/>
              <a:gd name="T44" fmla="*/ 485433 h 606761"/>
              <a:gd name="T45" fmla="*/ 485433 h 606761"/>
              <a:gd name="T46" fmla="*/ 485433 h 606761"/>
              <a:gd name="T47" fmla="*/ 485433 h 606761"/>
              <a:gd name="T48" fmla="*/ 485433 h 606761"/>
              <a:gd name="T49" fmla="*/ 485433 h 606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27" h="4009">
                <a:moveTo>
                  <a:pt x="6028" y="0"/>
                </a:moveTo>
                <a:cubicBezTo>
                  <a:pt x="5587" y="0"/>
                  <a:pt x="5229" y="358"/>
                  <a:pt x="5229" y="799"/>
                </a:cubicBezTo>
                <a:cubicBezTo>
                  <a:pt x="5229" y="985"/>
                  <a:pt x="5293" y="1157"/>
                  <a:pt x="5401" y="1293"/>
                </a:cubicBezTo>
                <a:lnTo>
                  <a:pt x="4559" y="2460"/>
                </a:lnTo>
                <a:cubicBezTo>
                  <a:pt x="4387" y="2396"/>
                  <a:pt x="4191" y="2393"/>
                  <a:pt x="4010" y="2460"/>
                </a:cubicBezTo>
                <a:lnTo>
                  <a:pt x="3169" y="1293"/>
                </a:lnTo>
                <a:cubicBezTo>
                  <a:pt x="3276" y="1157"/>
                  <a:pt x="3341" y="985"/>
                  <a:pt x="3341" y="799"/>
                </a:cubicBezTo>
                <a:cubicBezTo>
                  <a:pt x="3341" y="358"/>
                  <a:pt x="2982" y="0"/>
                  <a:pt x="2542" y="0"/>
                </a:cubicBezTo>
                <a:cubicBezTo>
                  <a:pt x="2101" y="0"/>
                  <a:pt x="1743" y="358"/>
                  <a:pt x="1743" y="799"/>
                </a:cubicBezTo>
                <a:cubicBezTo>
                  <a:pt x="1743" y="985"/>
                  <a:pt x="1807" y="1157"/>
                  <a:pt x="1915" y="1293"/>
                </a:cubicBezTo>
                <a:lnTo>
                  <a:pt x="1073" y="2460"/>
                </a:lnTo>
                <a:cubicBezTo>
                  <a:pt x="554" y="2269"/>
                  <a:pt x="0" y="2656"/>
                  <a:pt x="0" y="3210"/>
                </a:cubicBezTo>
                <a:cubicBezTo>
                  <a:pt x="0" y="3650"/>
                  <a:pt x="358" y="4009"/>
                  <a:pt x="799" y="4009"/>
                </a:cubicBezTo>
                <a:cubicBezTo>
                  <a:pt x="1239" y="4009"/>
                  <a:pt x="1598" y="3650"/>
                  <a:pt x="1598" y="3210"/>
                </a:cubicBezTo>
                <a:cubicBezTo>
                  <a:pt x="1598" y="3023"/>
                  <a:pt x="1533" y="2852"/>
                  <a:pt x="1426" y="2716"/>
                </a:cubicBezTo>
                <a:lnTo>
                  <a:pt x="2267" y="1549"/>
                </a:lnTo>
                <a:cubicBezTo>
                  <a:pt x="2439" y="1612"/>
                  <a:pt x="2635" y="1615"/>
                  <a:pt x="2816" y="1549"/>
                </a:cubicBezTo>
                <a:lnTo>
                  <a:pt x="3658" y="2716"/>
                </a:lnTo>
                <a:cubicBezTo>
                  <a:pt x="3550" y="2852"/>
                  <a:pt x="3486" y="3023"/>
                  <a:pt x="3486" y="3210"/>
                </a:cubicBezTo>
                <a:cubicBezTo>
                  <a:pt x="3486" y="3650"/>
                  <a:pt x="3844" y="4009"/>
                  <a:pt x="4285" y="4009"/>
                </a:cubicBezTo>
                <a:cubicBezTo>
                  <a:pt x="4725" y="4009"/>
                  <a:pt x="5084" y="3650"/>
                  <a:pt x="5084" y="3210"/>
                </a:cubicBezTo>
                <a:cubicBezTo>
                  <a:pt x="5084" y="3023"/>
                  <a:pt x="5019" y="2852"/>
                  <a:pt x="4912" y="2716"/>
                </a:cubicBezTo>
                <a:lnTo>
                  <a:pt x="5753" y="1549"/>
                </a:lnTo>
                <a:cubicBezTo>
                  <a:pt x="6273" y="1740"/>
                  <a:pt x="6827" y="1353"/>
                  <a:pt x="6827" y="799"/>
                </a:cubicBezTo>
                <a:cubicBezTo>
                  <a:pt x="6827" y="358"/>
                  <a:pt x="6468" y="0"/>
                  <a:pt x="6028" y="0"/>
                </a:cubicBezTo>
                <a:close/>
              </a:path>
            </a:pathLst>
          </a:custGeom>
          <a:solidFill>
            <a:schemeClr val="bg1"/>
          </a:solidFill>
          <a:ln>
            <a:noFill/>
          </a:ln>
        </p:spPr>
      </p:sp>
      <p:sp>
        <p:nvSpPr>
          <p:cNvPr id="71" name="menu_159761"/>
          <p:cNvSpPr>
            <a:spLocks noChangeAspect="1"/>
          </p:cNvSpPr>
          <p:nvPr/>
        </p:nvSpPr>
        <p:spPr bwMode="auto">
          <a:xfrm>
            <a:off x="8646746" y="2853623"/>
            <a:ext cx="253584" cy="253198"/>
          </a:xfrm>
          <a:custGeom>
            <a:avLst/>
            <a:gdLst>
              <a:gd name="connsiteX0" fmla="*/ 387180 w 602346"/>
              <a:gd name="connsiteY0" fmla="*/ 343654 h 601429"/>
              <a:gd name="connsiteX1" fmla="*/ 559313 w 602346"/>
              <a:gd name="connsiteY1" fmla="*/ 343654 h 601429"/>
              <a:gd name="connsiteX2" fmla="*/ 602346 w 602346"/>
              <a:gd name="connsiteY2" fmla="*/ 386617 h 601429"/>
              <a:gd name="connsiteX3" fmla="*/ 602346 w 602346"/>
              <a:gd name="connsiteY3" fmla="*/ 558467 h 601429"/>
              <a:gd name="connsiteX4" fmla="*/ 559313 w 602346"/>
              <a:gd name="connsiteY4" fmla="*/ 601429 h 601429"/>
              <a:gd name="connsiteX5" fmla="*/ 387180 w 602346"/>
              <a:gd name="connsiteY5" fmla="*/ 601429 h 601429"/>
              <a:gd name="connsiteX6" fmla="*/ 344147 w 602346"/>
              <a:gd name="connsiteY6" fmla="*/ 558467 h 601429"/>
              <a:gd name="connsiteX7" fmla="*/ 344147 w 602346"/>
              <a:gd name="connsiteY7" fmla="*/ 386617 h 601429"/>
              <a:gd name="connsiteX8" fmla="*/ 387180 w 602346"/>
              <a:gd name="connsiteY8" fmla="*/ 343654 h 601429"/>
              <a:gd name="connsiteX9" fmla="*/ 43021 w 602346"/>
              <a:gd name="connsiteY9" fmla="*/ 343654 h 601429"/>
              <a:gd name="connsiteX10" fmla="*/ 215107 w 602346"/>
              <a:gd name="connsiteY10" fmla="*/ 343654 h 601429"/>
              <a:gd name="connsiteX11" fmla="*/ 258128 w 602346"/>
              <a:gd name="connsiteY11" fmla="*/ 386617 h 601429"/>
              <a:gd name="connsiteX12" fmla="*/ 258128 w 602346"/>
              <a:gd name="connsiteY12" fmla="*/ 558467 h 601429"/>
              <a:gd name="connsiteX13" fmla="*/ 215107 w 602346"/>
              <a:gd name="connsiteY13" fmla="*/ 601429 h 601429"/>
              <a:gd name="connsiteX14" fmla="*/ 43021 w 602346"/>
              <a:gd name="connsiteY14" fmla="*/ 601429 h 601429"/>
              <a:gd name="connsiteX15" fmla="*/ 0 w 602346"/>
              <a:gd name="connsiteY15" fmla="*/ 558467 h 601429"/>
              <a:gd name="connsiteX16" fmla="*/ 0 w 602346"/>
              <a:gd name="connsiteY16" fmla="*/ 386617 h 601429"/>
              <a:gd name="connsiteX17" fmla="*/ 43021 w 602346"/>
              <a:gd name="connsiteY17" fmla="*/ 343654 h 601429"/>
              <a:gd name="connsiteX18" fmla="*/ 387180 w 602346"/>
              <a:gd name="connsiteY18" fmla="*/ 0 h 601429"/>
              <a:gd name="connsiteX19" fmla="*/ 559313 w 602346"/>
              <a:gd name="connsiteY19" fmla="*/ 0 h 601429"/>
              <a:gd name="connsiteX20" fmla="*/ 602346 w 602346"/>
              <a:gd name="connsiteY20" fmla="*/ 42963 h 601429"/>
              <a:gd name="connsiteX21" fmla="*/ 602346 w 602346"/>
              <a:gd name="connsiteY21" fmla="*/ 214813 h 601429"/>
              <a:gd name="connsiteX22" fmla="*/ 559313 w 602346"/>
              <a:gd name="connsiteY22" fmla="*/ 257775 h 601429"/>
              <a:gd name="connsiteX23" fmla="*/ 387180 w 602346"/>
              <a:gd name="connsiteY23" fmla="*/ 257775 h 601429"/>
              <a:gd name="connsiteX24" fmla="*/ 344147 w 602346"/>
              <a:gd name="connsiteY24" fmla="*/ 214813 h 601429"/>
              <a:gd name="connsiteX25" fmla="*/ 344147 w 602346"/>
              <a:gd name="connsiteY25" fmla="*/ 42963 h 601429"/>
              <a:gd name="connsiteX26" fmla="*/ 387180 w 602346"/>
              <a:gd name="connsiteY26" fmla="*/ 0 h 601429"/>
              <a:gd name="connsiteX27" fmla="*/ 43021 w 602346"/>
              <a:gd name="connsiteY27" fmla="*/ 0 h 601429"/>
              <a:gd name="connsiteX28" fmla="*/ 215107 w 602346"/>
              <a:gd name="connsiteY28" fmla="*/ 0 h 601429"/>
              <a:gd name="connsiteX29" fmla="*/ 258128 w 602346"/>
              <a:gd name="connsiteY29" fmla="*/ 42963 h 601429"/>
              <a:gd name="connsiteX30" fmla="*/ 258128 w 602346"/>
              <a:gd name="connsiteY30" fmla="*/ 214813 h 601429"/>
              <a:gd name="connsiteX31" fmla="*/ 215107 w 602346"/>
              <a:gd name="connsiteY31" fmla="*/ 257775 h 601429"/>
              <a:gd name="connsiteX32" fmla="*/ 43021 w 602346"/>
              <a:gd name="connsiteY32" fmla="*/ 257775 h 601429"/>
              <a:gd name="connsiteX33" fmla="*/ 0 w 602346"/>
              <a:gd name="connsiteY33" fmla="*/ 214813 h 601429"/>
              <a:gd name="connsiteX34" fmla="*/ 0 w 602346"/>
              <a:gd name="connsiteY34" fmla="*/ 42963 h 601429"/>
              <a:gd name="connsiteX35" fmla="*/ 43021 w 602346"/>
              <a:gd name="connsiteY35" fmla="*/ 0 h 6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2346" h="601429">
                <a:moveTo>
                  <a:pt x="387180" y="343654"/>
                </a:moveTo>
                <a:lnTo>
                  <a:pt x="559313" y="343654"/>
                </a:lnTo>
                <a:cubicBezTo>
                  <a:pt x="582981" y="343654"/>
                  <a:pt x="602346" y="362987"/>
                  <a:pt x="602346" y="386617"/>
                </a:cubicBezTo>
                <a:lnTo>
                  <a:pt x="602346" y="558467"/>
                </a:lnTo>
                <a:cubicBezTo>
                  <a:pt x="602346" y="582096"/>
                  <a:pt x="582981" y="601429"/>
                  <a:pt x="559313" y="601429"/>
                </a:cubicBezTo>
                <a:lnTo>
                  <a:pt x="387180" y="601429"/>
                </a:lnTo>
                <a:cubicBezTo>
                  <a:pt x="363512" y="601429"/>
                  <a:pt x="344147" y="582096"/>
                  <a:pt x="344147" y="558467"/>
                </a:cubicBezTo>
                <a:lnTo>
                  <a:pt x="344147" y="386617"/>
                </a:lnTo>
                <a:cubicBezTo>
                  <a:pt x="344147" y="362987"/>
                  <a:pt x="363512" y="343654"/>
                  <a:pt x="387180" y="343654"/>
                </a:cubicBezTo>
                <a:close/>
                <a:moveTo>
                  <a:pt x="43021" y="343654"/>
                </a:moveTo>
                <a:lnTo>
                  <a:pt x="215107" y="343654"/>
                </a:lnTo>
                <a:cubicBezTo>
                  <a:pt x="238768" y="343654"/>
                  <a:pt x="258128" y="362987"/>
                  <a:pt x="258128" y="386617"/>
                </a:cubicBezTo>
                <a:lnTo>
                  <a:pt x="258128" y="558467"/>
                </a:lnTo>
                <a:cubicBezTo>
                  <a:pt x="258128" y="582096"/>
                  <a:pt x="238768" y="601429"/>
                  <a:pt x="215107" y="601429"/>
                </a:cubicBezTo>
                <a:lnTo>
                  <a:pt x="43021" y="601429"/>
                </a:lnTo>
                <a:cubicBezTo>
                  <a:pt x="19360" y="601429"/>
                  <a:pt x="0" y="582096"/>
                  <a:pt x="0" y="558467"/>
                </a:cubicBezTo>
                <a:lnTo>
                  <a:pt x="0" y="386617"/>
                </a:lnTo>
                <a:cubicBezTo>
                  <a:pt x="0" y="362987"/>
                  <a:pt x="19360" y="343654"/>
                  <a:pt x="43021" y="343654"/>
                </a:cubicBezTo>
                <a:close/>
                <a:moveTo>
                  <a:pt x="387180" y="0"/>
                </a:moveTo>
                <a:lnTo>
                  <a:pt x="559313" y="0"/>
                </a:lnTo>
                <a:cubicBezTo>
                  <a:pt x="582981" y="0"/>
                  <a:pt x="602346" y="19333"/>
                  <a:pt x="602346" y="42963"/>
                </a:cubicBezTo>
                <a:lnTo>
                  <a:pt x="602346" y="214813"/>
                </a:lnTo>
                <a:cubicBezTo>
                  <a:pt x="602346" y="238442"/>
                  <a:pt x="582981" y="257775"/>
                  <a:pt x="559313" y="257775"/>
                </a:cubicBezTo>
                <a:lnTo>
                  <a:pt x="387180" y="257775"/>
                </a:lnTo>
                <a:cubicBezTo>
                  <a:pt x="363512" y="257775"/>
                  <a:pt x="344147" y="238442"/>
                  <a:pt x="344147" y="214813"/>
                </a:cubicBezTo>
                <a:lnTo>
                  <a:pt x="344147" y="42963"/>
                </a:lnTo>
                <a:cubicBezTo>
                  <a:pt x="344147" y="19333"/>
                  <a:pt x="363512" y="0"/>
                  <a:pt x="387180" y="0"/>
                </a:cubicBezTo>
                <a:close/>
                <a:moveTo>
                  <a:pt x="43021" y="0"/>
                </a:moveTo>
                <a:lnTo>
                  <a:pt x="215107" y="0"/>
                </a:lnTo>
                <a:cubicBezTo>
                  <a:pt x="238768" y="0"/>
                  <a:pt x="258128" y="19333"/>
                  <a:pt x="258128" y="42963"/>
                </a:cubicBezTo>
                <a:lnTo>
                  <a:pt x="258128" y="214813"/>
                </a:lnTo>
                <a:cubicBezTo>
                  <a:pt x="258128" y="238442"/>
                  <a:pt x="238768" y="257775"/>
                  <a:pt x="215107" y="257775"/>
                </a:cubicBezTo>
                <a:lnTo>
                  <a:pt x="43021" y="257775"/>
                </a:lnTo>
                <a:cubicBezTo>
                  <a:pt x="19360" y="257775"/>
                  <a:pt x="0" y="238442"/>
                  <a:pt x="0" y="214813"/>
                </a:cubicBezTo>
                <a:lnTo>
                  <a:pt x="0" y="42963"/>
                </a:lnTo>
                <a:cubicBezTo>
                  <a:pt x="0" y="19333"/>
                  <a:pt x="19360" y="0"/>
                  <a:pt x="43021" y="0"/>
                </a:cubicBezTo>
                <a:close/>
              </a:path>
            </a:pathLst>
          </a:custGeom>
          <a:solidFill>
            <a:schemeClr val="bg1"/>
          </a:solidFill>
          <a:ln>
            <a:noFill/>
          </a:ln>
        </p:spPr>
        <p:txBody>
          <a:bodyPr/>
          <a:lstStyle/>
          <a:p>
            <a:endParaRPr lang="zh-CN" altLang="en-US"/>
          </a:p>
        </p:txBody>
      </p:sp>
      <p:grpSp>
        <p:nvGrpSpPr>
          <p:cNvPr id="3" name="组合 2"/>
          <p:cNvGrpSpPr/>
          <p:nvPr/>
        </p:nvGrpSpPr>
        <p:grpSpPr>
          <a:xfrm>
            <a:off x="1612189" y="4395862"/>
            <a:ext cx="3886968" cy="1153792"/>
            <a:chOff x="1140849" y="4395862"/>
            <a:chExt cx="3886968" cy="1153792"/>
          </a:xfrm>
        </p:grpSpPr>
        <p:sp>
          <p:nvSpPr>
            <p:cNvPr id="49" name="椭圆 48"/>
            <p:cNvSpPr/>
            <p:nvPr/>
          </p:nvSpPr>
          <p:spPr>
            <a:xfrm>
              <a:off x="1140849" y="4395862"/>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1143087" y="5009654"/>
              <a:ext cx="586965" cy="540000"/>
            </a:xfrm>
            <a:prstGeom prst="rect">
              <a:avLst/>
            </a:prstGeom>
            <a:noFill/>
          </p:spPr>
          <p:txBody>
            <a:bodyPr wrap="square" lIns="0" tIns="0" rIns="0" bIns="0" rtlCol="0">
              <a:noAutofit/>
            </a:bodyPr>
            <a:lstStyle/>
            <a:p>
              <a:pPr eaLnBrk="1"/>
              <a:r>
                <a:rPr lang="zh-CN" altLang="en-US" sz="1600" b="1" spc="100" dirty="0">
                  <a:solidFill>
                    <a:srgbClr val="FF0000"/>
                  </a:solidFill>
                </a:rPr>
                <a:t>距离路径</a:t>
              </a:r>
            </a:p>
          </p:txBody>
        </p:sp>
        <p:sp>
          <p:nvSpPr>
            <p:cNvPr id="51" name="椭圆 50"/>
            <p:cNvSpPr/>
            <p:nvPr/>
          </p:nvSpPr>
          <p:spPr>
            <a:xfrm>
              <a:off x="4314915" y="4395862"/>
              <a:ext cx="432000" cy="432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214781" y="4395862"/>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338519" y="4395862"/>
              <a:ext cx="432000" cy="43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2160781" y="5009654"/>
              <a:ext cx="540000" cy="540000"/>
            </a:xfrm>
            <a:prstGeom prst="rect">
              <a:avLst/>
            </a:prstGeom>
            <a:noFill/>
          </p:spPr>
          <p:txBody>
            <a:bodyPr wrap="square" lIns="0" tIns="0" rIns="0" bIns="0" rtlCol="0">
              <a:noAutofit/>
            </a:bodyPr>
            <a:lstStyle/>
            <a:p>
              <a:pPr algn="ctr"/>
              <a:r>
                <a:rPr lang="zh-CN" altLang="en-US" sz="1600" b="1" spc="100" dirty="0">
                  <a:solidFill>
                    <a:srgbClr val="FFC000"/>
                  </a:solidFill>
                </a:rPr>
                <a:t>信息内容</a:t>
              </a:r>
              <a:endParaRPr lang="en-US" altLang="zh-CN" sz="1600" b="1" spc="100" dirty="0">
                <a:solidFill>
                  <a:srgbClr val="FFC000"/>
                </a:solidFill>
              </a:endParaRPr>
            </a:p>
          </p:txBody>
        </p:sp>
        <p:sp>
          <p:nvSpPr>
            <p:cNvPr id="37" name="文本框 36"/>
            <p:cNvSpPr txBox="1"/>
            <p:nvPr/>
          </p:nvSpPr>
          <p:spPr>
            <a:xfrm>
              <a:off x="3131509" y="5009654"/>
              <a:ext cx="846019" cy="369332"/>
            </a:xfrm>
            <a:prstGeom prst="rect">
              <a:avLst/>
            </a:prstGeom>
            <a:noFill/>
          </p:spPr>
          <p:txBody>
            <a:bodyPr wrap="square" lIns="0" tIns="0" rIns="0" bIns="0" rtlCol="0">
              <a:noAutofit/>
            </a:bodyPr>
            <a:lstStyle/>
            <a:p>
              <a:pPr algn="ctr"/>
              <a:r>
                <a:rPr lang="zh-CN" altLang="en-US" sz="1600" b="1" spc="100" dirty="0">
                  <a:solidFill>
                    <a:srgbClr val="92D050"/>
                  </a:solidFill>
                </a:rPr>
                <a:t>属性</a:t>
              </a:r>
              <a:endParaRPr lang="en-US" altLang="zh-CN" sz="1600" b="1" spc="100" dirty="0">
                <a:solidFill>
                  <a:srgbClr val="92D050"/>
                </a:solidFill>
              </a:endParaRPr>
            </a:p>
          </p:txBody>
        </p:sp>
        <p:sp>
          <p:nvSpPr>
            <p:cNvPr id="38" name="文本框 37"/>
            <p:cNvSpPr txBox="1"/>
            <p:nvPr/>
          </p:nvSpPr>
          <p:spPr>
            <a:xfrm>
              <a:off x="4023193" y="4933448"/>
              <a:ext cx="1004624" cy="369332"/>
            </a:xfrm>
            <a:prstGeom prst="rect">
              <a:avLst/>
            </a:prstGeom>
            <a:noFill/>
          </p:spPr>
          <p:txBody>
            <a:bodyPr wrap="square" lIns="0" tIns="0" rIns="0" bIns="0" rtlCol="0">
              <a:noAutofit/>
            </a:bodyPr>
            <a:lstStyle/>
            <a:p>
              <a:pPr algn="ctr">
                <a:lnSpc>
                  <a:spcPct val="150000"/>
                </a:lnSpc>
              </a:pPr>
              <a:r>
                <a:rPr lang="zh-CN" altLang="en-US" sz="1600" b="1" spc="100" dirty="0">
                  <a:solidFill>
                    <a:srgbClr val="7030A0"/>
                  </a:solidFill>
                </a:rPr>
                <a:t>混合</a:t>
              </a:r>
              <a:endParaRPr lang="en-US" altLang="zh-CN" sz="1600" b="1" spc="100" dirty="0">
                <a:solidFill>
                  <a:srgbClr val="7030A0"/>
                </a:solidFill>
              </a:endParaRPr>
            </a:p>
          </p:txBody>
        </p:sp>
      </p:gr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4</a:t>
            </a:r>
            <a:endParaRPr lang="zh-CN" altLang="en-US" sz="3600" b="1" dirty="0">
              <a:solidFill>
                <a:schemeClr val="bg1"/>
              </a:solidFill>
            </a:endParaRPr>
          </a:p>
        </p:txBody>
      </p:sp>
    </p:spTree>
    <p:extLst>
      <p:ext uri="{BB962C8B-B14F-4D97-AF65-F5344CB8AC3E}">
        <p14:creationId xmlns:p14="http://schemas.microsoft.com/office/powerpoint/2010/main" val="3746500459"/>
      </p:ext>
    </p:extLst>
  </p:cSld>
  <p:clrMapOvr>
    <a:masterClrMapping/>
  </p:clrMapOvr>
  <p:transition spd="med" advTm="46">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6342186" y="2523956"/>
            <a:ext cx="5176713" cy="321505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9"/>
          <p:cNvSpPr>
            <a:spLocks noGrp="1"/>
          </p:cNvSpPr>
          <p:nvPr>
            <p:ph type="title"/>
          </p:nvPr>
        </p:nvSpPr>
        <p:spPr/>
        <p:txBody>
          <a:bodyPr/>
          <a:lstStyle/>
          <a:p>
            <a:r>
              <a:rPr lang="zh-CN" altLang="en-US" dirty="0">
                <a:solidFill>
                  <a:srgbClr val="006C39"/>
                </a:solidFill>
              </a:rPr>
              <a:t>基于世界知识 </a:t>
            </a:r>
            <a:r>
              <a:rPr lang="en-US" altLang="zh-CN" dirty="0"/>
              <a:t>– </a:t>
            </a:r>
            <a:r>
              <a:rPr lang="zh-CN" altLang="en-US" dirty="0">
                <a:solidFill>
                  <a:srgbClr val="A13F0B"/>
                </a:solidFill>
              </a:rPr>
              <a:t>总览</a:t>
            </a:r>
            <a:endParaRPr lang="zh-CN" altLang="en-US" dirty="0"/>
          </a:p>
        </p:txBody>
      </p:sp>
      <p:sp>
        <p:nvSpPr>
          <p:cNvPr id="21" name="直角三角形 20"/>
          <p:cNvSpPr/>
          <p:nvPr/>
        </p:nvSpPr>
        <p:spPr>
          <a:xfrm flipV="1">
            <a:off x="6342186" y="2523953"/>
            <a:ext cx="1190868" cy="1190868"/>
          </a:xfrm>
          <a:prstGeom prst="rtTriangl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673101" y="1142074"/>
            <a:ext cx="10858500" cy="1065676"/>
          </a:xfrm>
          <a:prstGeom prst="rect">
            <a:avLst/>
          </a:prstGeom>
          <a:noFill/>
        </p:spPr>
        <p:txBody>
          <a:bodyPr wrap="square" lIns="0" tIns="0" rIns="0" bIns="0" rtlCol="0">
            <a:spAutoFit/>
          </a:bodyPr>
          <a:lstStyle>
            <a:defPPr>
              <a:defRPr lang="zh-CN"/>
            </a:defPPr>
            <a:lvl1pPr algn="just">
              <a:lnSpc>
                <a:spcPct val="130000"/>
              </a:lnSpc>
              <a:defRPr sz="2800" spc="300">
                <a:latin typeface="+mj-ea"/>
                <a:ea typeface="+mj-ea"/>
              </a:defRPr>
            </a:lvl1pPr>
          </a:lstStyle>
          <a:p>
            <a:r>
              <a:rPr lang="zh-CN" altLang="en-US" dirty="0"/>
              <a:t>定义：</a:t>
            </a:r>
            <a:r>
              <a:rPr lang="zh-CN" altLang="zh-CN" dirty="0"/>
              <a:t>利用具有规范组织体系的知识库计算文本相似度，一般可以分为两种：基于本体知识和基于网络知识 </a:t>
            </a:r>
            <a:r>
              <a:rPr lang="zh-CN" altLang="en-US" dirty="0"/>
              <a:t>。</a:t>
            </a:r>
          </a:p>
        </p:txBody>
      </p:sp>
      <p:sp>
        <p:nvSpPr>
          <p:cNvPr id="23" name="矩形 22"/>
          <p:cNvSpPr/>
          <p:nvPr/>
        </p:nvSpPr>
        <p:spPr>
          <a:xfrm>
            <a:off x="673101" y="2523956"/>
            <a:ext cx="5176714" cy="321505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V="1">
            <a:off x="673101" y="2523953"/>
            <a:ext cx="1190868" cy="1190868"/>
          </a:xfrm>
          <a:prstGeom prst="r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182738" y="2923694"/>
            <a:ext cx="3115601" cy="597856"/>
          </a:xfrm>
          <a:prstGeom prst="rect">
            <a:avLst/>
          </a:prstGeom>
          <a:noFill/>
        </p:spPr>
        <p:txBody>
          <a:bodyPr wrap="square" rtlCol="0">
            <a:spAutoFit/>
          </a:bodyPr>
          <a:lstStyle/>
          <a:p>
            <a:pPr algn="ctr">
              <a:lnSpc>
                <a:spcPct val="130000"/>
              </a:lnSpc>
            </a:pPr>
            <a:r>
              <a:rPr lang="zh-CN" altLang="en-US" sz="2800" b="1" spc="300" dirty="0">
                <a:solidFill>
                  <a:schemeClr val="accent1"/>
                </a:solidFill>
                <a:latin typeface="+mj-ea"/>
                <a:ea typeface="+mj-ea"/>
              </a:rPr>
              <a:t>基于本体知识</a:t>
            </a:r>
            <a:endParaRPr lang="en-US" altLang="zh-CN" sz="2800" b="1" spc="300" dirty="0">
              <a:solidFill>
                <a:schemeClr val="accent1"/>
              </a:solidFill>
              <a:latin typeface="+mj-ea"/>
              <a:ea typeface="+mj-ea"/>
            </a:endParaRPr>
          </a:p>
        </p:txBody>
      </p:sp>
      <p:sp>
        <p:nvSpPr>
          <p:cNvPr id="26" name="文本框 25"/>
          <p:cNvSpPr txBox="1"/>
          <p:nvPr/>
        </p:nvSpPr>
        <p:spPr>
          <a:xfrm>
            <a:off x="983116" y="3719713"/>
            <a:ext cx="4556684" cy="1405321"/>
          </a:xfrm>
          <a:prstGeom prst="rect">
            <a:avLst/>
          </a:prstGeom>
          <a:noFill/>
        </p:spPr>
        <p:txBody>
          <a:bodyPr wrap="square" lIns="0" tIns="0" rIns="0" bIns="0" rtlCol="0">
            <a:spAutoFit/>
          </a:bodyPr>
          <a:lstStyle/>
          <a:p>
            <a:pPr algn="just">
              <a:lnSpc>
                <a:spcPct val="130000"/>
              </a:lnSpc>
            </a:pPr>
            <a:r>
              <a:rPr lang="zh-CN" altLang="zh-CN" spc="300" dirty="0"/>
              <a:t>利用本体结构体系中概念之间的上下位和同位关系，如果概念之间是语义相似的，那么两个概念之间有且仅有一条路径。 </a:t>
            </a:r>
            <a:endParaRPr lang="zh-CN" altLang="en-US" spc="300" dirty="0"/>
          </a:p>
        </p:txBody>
      </p:sp>
      <p:sp>
        <p:nvSpPr>
          <p:cNvPr id="28" name="文本框 27"/>
          <p:cNvSpPr txBox="1"/>
          <p:nvPr/>
        </p:nvSpPr>
        <p:spPr>
          <a:xfrm>
            <a:off x="6831311" y="2923694"/>
            <a:ext cx="2867860" cy="597856"/>
          </a:xfrm>
          <a:prstGeom prst="rect">
            <a:avLst/>
          </a:prstGeom>
          <a:noFill/>
        </p:spPr>
        <p:txBody>
          <a:bodyPr wrap="square" rtlCol="0">
            <a:spAutoFit/>
          </a:bodyPr>
          <a:lstStyle/>
          <a:p>
            <a:pPr algn="ctr">
              <a:lnSpc>
                <a:spcPct val="130000"/>
              </a:lnSpc>
            </a:pPr>
            <a:r>
              <a:rPr lang="zh-CN" altLang="en-US" sz="2800" b="1" spc="300" dirty="0">
                <a:solidFill>
                  <a:schemeClr val="accent4"/>
                </a:solidFill>
                <a:latin typeface="+mj-ea"/>
                <a:ea typeface="+mj-ea"/>
              </a:rPr>
              <a:t>基于网络知识</a:t>
            </a:r>
            <a:endParaRPr lang="en-US" altLang="zh-CN" sz="2800" b="1" spc="300" dirty="0">
              <a:solidFill>
                <a:schemeClr val="accent4"/>
              </a:solidFill>
              <a:latin typeface="+mj-ea"/>
              <a:ea typeface="+mj-ea"/>
            </a:endParaRPr>
          </a:p>
        </p:txBody>
      </p:sp>
      <p:sp>
        <p:nvSpPr>
          <p:cNvPr id="29" name="文本框 28"/>
          <p:cNvSpPr txBox="1"/>
          <p:nvPr/>
        </p:nvSpPr>
        <p:spPr>
          <a:xfrm>
            <a:off x="6652200" y="3719713"/>
            <a:ext cx="4556684" cy="1765420"/>
          </a:xfrm>
          <a:prstGeom prst="rect">
            <a:avLst/>
          </a:prstGeom>
          <a:noFill/>
        </p:spPr>
        <p:txBody>
          <a:bodyPr wrap="square" lIns="0" tIns="0" rIns="0" bIns="0" rtlCol="0">
            <a:spAutoFit/>
          </a:bodyPr>
          <a:lstStyle/>
          <a:p>
            <a:pPr algn="just">
              <a:lnSpc>
                <a:spcPct val="130000"/>
              </a:lnSpc>
            </a:pPr>
            <a:r>
              <a:rPr lang="zh-CN" altLang="zh-CN" dirty="0"/>
              <a:t>在这种方法中，词条呈结构化并词条之间通过超链接形式展现上下位关系，这种信息组织方式更接近于计算机的理解。概念之间的路径或词条之间的链接就成为文本相似度计算的基础。 </a:t>
            </a:r>
            <a:endParaRPr lang="zh-CN" altLang="en-US" spc="300" dirty="0"/>
          </a:p>
        </p:txBody>
      </p:sp>
      <p:grpSp>
        <p:nvGrpSpPr>
          <p:cNvPr id="30" name="组合 29"/>
          <p:cNvGrpSpPr/>
          <p:nvPr/>
        </p:nvGrpSpPr>
        <p:grpSpPr>
          <a:xfrm>
            <a:off x="6510909" y="2690945"/>
            <a:ext cx="360000" cy="360000"/>
            <a:chOff x="7296152" y="2228854"/>
            <a:chExt cx="479426" cy="481013"/>
          </a:xfrm>
          <a:solidFill>
            <a:schemeClr val="bg1"/>
          </a:solidFill>
        </p:grpSpPr>
        <p:sp>
          <p:nvSpPr>
            <p:cNvPr id="31" name="Freeform 109"/>
            <p:cNvSpPr/>
            <p:nvPr/>
          </p:nvSpPr>
          <p:spPr bwMode="auto">
            <a:xfrm>
              <a:off x="7607303" y="2228854"/>
              <a:ext cx="168275" cy="168275"/>
            </a:xfrm>
            <a:custGeom>
              <a:avLst/>
              <a:gdLst>
                <a:gd name="T0" fmla="*/ 2 w 45"/>
                <a:gd name="T1" fmla="*/ 45 h 45"/>
                <a:gd name="T2" fmla="*/ 32 w 45"/>
                <a:gd name="T3" fmla="*/ 45 h 45"/>
                <a:gd name="T4" fmla="*/ 34 w 45"/>
                <a:gd name="T5" fmla="*/ 43 h 45"/>
                <a:gd name="T6" fmla="*/ 32 w 45"/>
                <a:gd name="T7" fmla="*/ 41 h 45"/>
                <a:gd name="T8" fmla="*/ 8 w 45"/>
                <a:gd name="T9" fmla="*/ 41 h 45"/>
                <a:gd name="T10" fmla="*/ 44 w 45"/>
                <a:gd name="T11" fmla="*/ 4 h 45"/>
                <a:gd name="T12" fmla="*/ 44 w 45"/>
                <a:gd name="T13" fmla="*/ 1 h 45"/>
                <a:gd name="T14" fmla="*/ 41 w 45"/>
                <a:gd name="T15" fmla="*/ 1 h 45"/>
                <a:gd name="T16" fmla="*/ 4 w 45"/>
                <a:gd name="T17" fmla="*/ 38 h 45"/>
                <a:gd name="T18" fmla="*/ 4 w 45"/>
                <a:gd name="T19" fmla="*/ 13 h 45"/>
                <a:gd name="T20" fmla="*/ 2 w 45"/>
                <a:gd name="T21" fmla="*/ 11 h 45"/>
                <a:gd name="T22" fmla="*/ 0 w 45"/>
                <a:gd name="T23" fmla="*/ 13 h 45"/>
                <a:gd name="T24" fmla="*/ 0 w 45"/>
                <a:gd name="T25" fmla="*/ 43 h 45"/>
                <a:gd name="T26" fmla="*/ 2 w 45"/>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5">
                  <a:moveTo>
                    <a:pt x="2" y="45"/>
                  </a:moveTo>
                  <a:cubicBezTo>
                    <a:pt x="32" y="45"/>
                    <a:pt x="32" y="45"/>
                    <a:pt x="32" y="45"/>
                  </a:cubicBezTo>
                  <a:cubicBezTo>
                    <a:pt x="33" y="45"/>
                    <a:pt x="34" y="44"/>
                    <a:pt x="34" y="43"/>
                  </a:cubicBezTo>
                  <a:cubicBezTo>
                    <a:pt x="34" y="42"/>
                    <a:pt x="33" y="41"/>
                    <a:pt x="32" y="41"/>
                  </a:cubicBezTo>
                  <a:cubicBezTo>
                    <a:pt x="8" y="41"/>
                    <a:pt x="8" y="41"/>
                    <a:pt x="8" y="41"/>
                  </a:cubicBezTo>
                  <a:cubicBezTo>
                    <a:pt x="44" y="4"/>
                    <a:pt x="44" y="4"/>
                    <a:pt x="44" y="4"/>
                  </a:cubicBezTo>
                  <a:cubicBezTo>
                    <a:pt x="45" y="3"/>
                    <a:pt x="45" y="2"/>
                    <a:pt x="44" y="1"/>
                  </a:cubicBezTo>
                  <a:cubicBezTo>
                    <a:pt x="43" y="0"/>
                    <a:pt x="42" y="0"/>
                    <a:pt x="41" y="1"/>
                  </a:cubicBezTo>
                  <a:cubicBezTo>
                    <a:pt x="4" y="38"/>
                    <a:pt x="4" y="38"/>
                    <a:pt x="4" y="38"/>
                  </a:cubicBezTo>
                  <a:cubicBezTo>
                    <a:pt x="4" y="13"/>
                    <a:pt x="4" y="13"/>
                    <a:pt x="4" y="13"/>
                  </a:cubicBezTo>
                  <a:cubicBezTo>
                    <a:pt x="4" y="12"/>
                    <a:pt x="3" y="11"/>
                    <a:pt x="2" y="11"/>
                  </a:cubicBezTo>
                  <a:cubicBezTo>
                    <a:pt x="1" y="11"/>
                    <a:pt x="0" y="12"/>
                    <a:pt x="0" y="13"/>
                  </a:cubicBezTo>
                  <a:cubicBezTo>
                    <a:pt x="0" y="43"/>
                    <a:pt x="0" y="43"/>
                    <a:pt x="0" y="43"/>
                  </a:cubicBezTo>
                  <a:cubicBezTo>
                    <a:pt x="0" y="44"/>
                    <a:pt x="1" y="45"/>
                    <a:pt x="2" y="45"/>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45" name="Freeform 110"/>
            <p:cNvSpPr/>
            <p:nvPr/>
          </p:nvSpPr>
          <p:spPr bwMode="auto">
            <a:xfrm>
              <a:off x="7296152" y="2540004"/>
              <a:ext cx="168275" cy="169863"/>
            </a:xfrm>
            <a:custGeom>
              <a:avLst/>
              <a:gdLst>
                <a:gd name="T0" fmla="*/ 43 w 45"/>
                <a:gd name="T1" fmla="*/ 0 h 45"/>
                <a:gd name="T2" fmla="*/ 13 w 45"/>
                <a:gd name="T3" fmla="*/ 0 h 45"/>
                <a:gd name="T4" fmla="*/ 11 w 45"/>
                <a:gd name="T5" fmla="*/ 2 h 45"/>
                <a:gd name="T6" fmla="*/ 13 w 45"/>
                <a:gd name="T7" fmla="*/ 5 h 45"/>
                <a:gd name="T8" fmla="*/ 37 w 45"/>
                <a:gd name="T9" fmla="*/ 5 h 45"/>
                <a:gd name="T10" fmla="*/ 1 w 45"/>
                <a:gd name="T11" fmla="*/ 41 h 45"/>
                <a:gd name="T12" fmla="*/ 0 w 45"/>
                <a:gd name="T13" fmla="*/ 43 h 45"/>
                <a:gd name="T14" fmla="*/ 1 w 45"/>
                <a:gd name="T15" fmla="*/ 45 h 45"/>
                <a:gd name="T16" fmla="*/ 4 w 45"/>
                <a:gd name="T17" fmla="*/ 45 h 45"/>
                <a:gd name="T18" fmla="*/ 41 w 45"/>
                <a:gd name="T19" fmla="*/ 8 h 45"/>
                <a:gd name="T20" fmla="*/ 41 w 45"/>
                <a:gd name="T21" fmla="*/ 32 h 45"/>
                <a:gd name="T22" fmla="*/ 43 w 45"/>
                <a:gd name="T23" fmla="*/ 34 h 45"/>
                <a:gd name="T24" fmla="*/ 45 w 45"/>
                <a:gd name="T25" fmla="*/ 32 h 45"/>
                <a:gd name="T26" fmla="*/ 45 w 45"/>
                <a:gd name="T27" fmla="*/ 2 h 45"/>
                <a:gd name="T28" fmla="*/ 43 w 45"/>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5">
                  <a:moveTo>
                    <a:pt x="43" y="0"/>
                  </a:moveTo>
                  <a:cubicBezTo>
                    <a:pt x="13" y="0"/>
                    <a:pt x="13" y="0"/>
                    <a:pt x="13" y="0"/>
                  </a:cubicBezTo>
                  <a:cubicBezTo>
                    <a:pt x="12" y="0"/>
                    <a:pt x="11" y="1"/>
                    <a:pt x="11" y="2"/>
                  </a:cubicBezTo>
                  <a:cubicBezTo>
                    <a:pt x="11" y="4"/>
                    <a:pt x="12" y="5"/>
                    <a:pt x="13" y="5"/>
                  </a:cubicBezTo>
                  <a:cubicBezTo>
                    <a:pt x="37" y="5"/>
                    <a:pt x="37" y="5"/>
                    <a:pt x="37" y="5"/>
                  </a:cubicBezTo>
                  <a:cubicBezTo>
                    <a:pt x="1" y="41"/>
                    <a:pt x="1" y="41"/>
                    <a:pt x="1" y="41"/>
                  </a:cubicBezTo>
                  <a:cubicBezTo>
                    <a:pt x="0" y="42"/>
                    <a:pt x="0" y="42"/>
                    <a:pt x="0" y="43"/>
                  </a:cubicBezTo>
                  <a:cubicBezTo>
                    <a:pt x="0" y="44"/>
                    <a:pt x="0" y="44"/>
                    <a:pt x="1" y="45"/>
                  </a:cubicBezTo>
                  <a:cubicBezTo>
                    <a:pt x="2" y="45"/>
                    <a:pt x="3" y="45"/>
                    <a:pt x="4" y="45"/>
                  </a:cubicBezTo>
                  <a:cubicBezTo>
                    <a:pt x="41" y="8"/>
                    <a:pt x="41" y="8"/>
                    <a:pt x="41" y="8"/>
                  </a:cubicBezTo>
                  <a:cubicBezTo>
                    <a:pt x="41" y="32"/>
                    <a:pt x="41" y="32"/>
                    <a:pt x="41" y="32"/>
                  </a:cubicBezTo>
                  <a:cubicBezTo>
                    <a:pt x="41" y="33"/>
                    <a:pt x="42" y="34"/>
                    <a:pt x="43" y="34"/>
                  </a:cubicBezTo>
                  <a:cubicBezTo>
                    <a:pt x="44" y="34"/>
                    <a:pt x="45" y="33"/>
                    <a:pt x="45" y="32"/>
                  </a:cubicBezTo>
                  <a:cubicBezTo>
                    <a:pt x="45" y="2"/>
                    <a:pt x="45" y="2"/>
                    <a:pt x="45" y="2"/>
                  </a:cubicBezTo>
                  <a:cubicBezTo>
                    <a:pt x="45" y="1"/>
                    <a:pt x="44" y="0"/>
                    <a:pt x="43" y="0"/>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46" name="Freeform 111"/>
            <p:cNvSpPr/>
            <p:nvPr/>
          </p:nvSpPr>
          <p:spPr bwMode="auto">
            <a:xfrm>
              <a:off x="7607303" y="2540004"/>
              <a:ext cx="168275" cy="169863"/>
            </a:xfrm>
            <a:custGeom>
              <a:avLst/>
              <a:gdLst>
                <a:gd name="T0" fmla="*/ 8 w 45"/>
                <a:gd name="T1" fmla="*/ 5 h 45"/>
                <a:gd name="T2" fmla="*/ 32 w 45"/>
                <a:gd name="T3" fmla="*/ 5 h 45"/>
                <a:gd name="T4" fmla="*/ 34 w 45"/>
                <a:gd name="T5" fmla="*/ 2 h 45"/>
                <a:gd name="T6" fmla="*/ 32 w 45"/>
                <a:gd name="T7" fmla="*/ 0 h 45"/>
                <a:gd name="T8" fmla="*/ 2 w 45"/>
                <a:gd name="T9" fmla="*/ 0 h 45"/>
                <a:gd name="T10" fmla="*/ 0 w 45"/>
                <a:gd name="T11" fmla="*/ 2 h 45"/>
                <a:gd name="T12" fmla="*/ 0 w 45"/>
                <a:gd name="T13" fmla="*/ 32 h 45"/>
                <a:gd name="T14" fmla="*/ 2 w 45"/>
                <a:gd name="T15" fmla="*/ 34 h 45"/>
                <a:gd name="T16" fmla="*/ 4 w 45"/>
                <a:gd name="T17" fmla="*/ 32 h 45"/>
                <a:gd name="T18" fmla="*/ 4 w 45"/>
                <a:gd name="T19" fmla="*/ 8 h 45"/>
                <a:gd name="T20" fmla="*/ 41 w 45"/>
                <a:gd name="T21" fmla="*/ 45 h 45"/>
                <a:gd name="T22" fmla="*/ 43 w 45"/>
                <a:gd name="T23" fmla="*/ 45 h 45"/>
                <a:gd name="T24" fmla="*/ 44 w 45"/>
                <a:gd name="T25" fmla="*/ 45 h 45"/>
                <a:gd name="T26" fmla="*/ 44 w 45"/>
                <a:gd name="T27" fmla="*/ 41 h 45"/>
                <a:gd name="T28" fmla="*/ 8 w 45"/>
                <a:gd name="T29"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5">
                  <a:moveTo>
                    <a:pt x="8" y="5"/>
                  </a:moveTo>
                  <a:cubicBezTo>
                    <a:pt x="32" y="5"/>
                    <a:pt x="32" y="5"/>
                    <a:pt x="32" y="5"/>
                  </a:cubicBezTo>
                  <a:cubicBezTo>
                    <a:pt x="33" y="5"/>
                    <a:pt x="34" y="4"/>
                    <a:pt x="34" y="2"/>
                  </a:cubicBezTo>
                  <a:cubicBezTo>
                    <a:pt x="34" y="1"/>
                    <a:pt x="33" y="0"/>
                    <a:pt x="32" y="0"/>
                  </a:cubicBezTo>
                  <a:cubicBezTo>
                    <a:pt x="2" y="0"/>
                    <a:pt x="2" y="0"/>
                    <a:pt x="2" y="0"/>
                  </a:cubicBezTo>
                  <a:cubicBezTo>
                    <a:pt x="1" y="0"/>
                    <a:pt x="0" y="1"/>
                    <a:pt x="0" y="2"/>
                  </a:cubicBezTo>
                  <a:cubicBezTo>
                    <a:pt x="0" y="32"/>
                    <a:pt x="0" y="32"/>
                    <a:pt x="0" y="32"/>
                  </a:cubicBezTo>
                  <a:cubicBezTo>
                    <a:pt x="0" y="33"/>
                    <a:pt x="1" y="34"/>
                    <a:pt x="2" y="34"/>
                  </a:cubicBezTo>
                  <a:cubicBezTo>
                    <a:pt x="3" y="34"/>
                    <a:pt x="4" y="33"/>
                    <a:pt x="4" y="32"/>
                  </a:cubicBezTo>
                  <a:cubicBezTo>
                    <a:pt x="4" y="8"/>
                    <a:pt x="4" y="8"/>
                    <a:pt x="4" y="8"/>
                  </a:cubicBezTo>
                  <a:cubicBezTo>
                    <a:pt x="41" y="45"/>
                    <a:pt x="41" y="45"/>
                    <a:pt x="41" y="45"/>
                  </a:cubicBezTo>
                  <a:cubicBezTo>
                    <a:pt x="41" y="45"/>
                    <a:pt x="42" y="45"/>
                    <a:pt x="43" y="45"/>
                  </a:cubicBezTo>
                  <a:cubicBezTo>
                    <a:pt x="43" y="45"/>
                    <a:pt x="44" y="45"/>
                    <a:pt x="44" y="45"/>
                  </a:cubicBezTo>
                  <a:cubicBezTo>
                    <a:pt x="45" y="44"/>
                    <a:pt x="45" y="42"/>
                    <a:pt x="44" y="41"/>
                  </a:cubicBezTo>
                  <a:lnTo>
                    <a:pt x="8" y="5"/>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47" name="Freeform 112"/>
            <p:cNvSpPr/>
            <p:nvPr/>
          </p:nvSpPr>
          <p:spPr bwMode="auto">
            <a:xfrm>
              <a:off x="7296152" y="2228854"/>
              <a:ext cx="168275" cy="168275"/>
            </a:xfrm>
            <a:custGeom>
              <a:avLst/>
              <a:gdLst>
                <a:gd name="T0" fmla="*/ 43 w 45"/>
                <a:gd name="T1" fmla="*/ 11 h 45"/>
                <a:gd name="T2" fmla="*/ 41 w 45"/>
                <a:gd name="T3" fmla="*/ 13 h 45"/>
                <a:gd name="T4" fmla="*/ 41 w 45"/>
                <a:gd name="T5" fmla="*/ 38 h 45"/>
                <a:gd name="T6" fmla="*/ 4 w 45"/>
                <a:gd name="T7" fmla="*/ 1 h 45"/>
                <a:gd name="T8" fmla="*/ 1 w 45"/>
                <a:gd name="T9" fmla="*/ 1 h 45"/>
                <a:gd name="T10" fmla="*/ 0 w 45"/>
                <a:gd name="T11" fmla="*/ 2 h 45"/>
                <a:gd name="T12" fmla="*/ 1 w 45"/>
                <a:gd name="T13" fmla="*/ 4 h 45"/>
                <a:gd name="T14" fmla="*/ 37 w 45"/>
                <a:gd name="T15" fmla="*/ 41 h 45"/>
                <a:gd name="T16" fmla="*/ 13 w 45"/>
                <a:gd name="T17" fmla="*/ 41 h 45"/>
                <a:gd name="T18" fmla="*/ 12 w 45"/>
                <a:gd name="T19" fmla="*/ 41 h 45"/>
                <a:gd name="T20" fmla="*/ 11 w 45"/>
                <a:gd name="T21" fmla="*/ 43 h 45"/>
                <a:gd name="T22" fmla="*/ 13 w 45"/>
                <a:gd name="T23" fmla="*/ 45 h 45"/>
                <a:gd name="T24" fmla="*/ 43 w 45"/>
                <a:gd name="T25" fmla="*/ 45 h 45"/>
                <a:gd name="T26" fmla="*/ 45 w 45"/>
                <a:gd name="T27" fmla="*/ 43 h 45"/>
                <a:gd name="T28" fmla="*/ 45 w 45"/>
                <a:gd name="T29" fmla="*/ 13 h 45"/>
                <a:gd name="T30" fmla="*/ 43 w 45"/>
                <a:gd name="T3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5">
                  <a:moveTo>
                    <a:pt x="43" y="11"/>
                  </a:moveTo>
                  <a:cubicBezTo>
                    <a:pt x="42" y="11"/>
                    <a:pt x="41" y="12"/>
                    <a:pt x="41" y="13"/>
                  </a:cubicBezTo>
                  <a:cubicBezTo>
                    <a:pt x="41" y="38"/>
                    <a:pt x="41" y="38"/>
                    <a:pt x="41" y="38"/>
                  </a:cubicBezTo>
                  <a:cubicBezTo>
                    <a:pt x="4" y="1"/>
                    <a:pt x="4" y="1"/>
                    <a:pt x="4" y="1"/>
                  </a:cubicBezTo>
                  <a:cubicBezTo>
                    <a:pt x="3" y="0"/>
                    <a:pt x="2" y="0"/>
                    <a:pt x="1" y="1"/>
                  </a:cubicBezTo>
                  <a:cubicBezTo>
                    <a:pt x="0" y="1"/>
                    <a:pt x="0" y="2"/>
                    <a:pt x="0" y="2"/>
                  </a:cubicBezTo>
                  <a:cubicBezTo>
                    <a:pt x="0" y="3"/>
                    <a:pt x="0" y="4"/>
                    <a:pt x="1" y="4"/>
                  </a:cubicBezTo>
                  <a:cubicBezTo>
                    <a:pt x="37" y="41"/>
                    <a:pt x="37" y="41"/>
                    <a:pt x="37" y="41"/>
                  </a:cubicBezTo>
                  <a:cubicBezTo>
                    <a:pt x="13" y="41"/>
                    <a:pt x="13" y="41"/>
                    <a:pt x="13" y="41"/>
                  </a:cubicBezTo>
                  <a:cubicBezTo>
                    <a:pt x="13" y="41"/>
                    <a:pt x="12" y="41"/>
                    <a:pt x="12" y="41"/>
                  </a:cubicBezTo>
                  <a:cubicBezTo>
                    <a:pt x="11" y="42"/>
                    <a:pt x="11" y="42"/>
                    <a:pt x="11" y="43"/>
                  </a:cubicBezTo>
                  <a:cubicBezTo>
                    <a:pt x="11" y="44"/>
                    <a:pt x="12" y="45"/>
                    <a:pt x="13" y="45"/>
                  </a:cubicBezTo>
                  <a:cubicBezTo>
                    <a:pt x="43" y="45"/>
                    <a:pt x="43" y="45"/>
                    <a:pt x="43" y="45"/>
                  </a:cubicBezTo>
                  <a:cubicBezTo>
                    <a:pt x="44" y="45"/>
                    <a:pt x="45" y="44"/>
                    <a:pt x="45" y="43"/>
                  </a:cubicBezTo>
                  <a:cubicBezTo>
                    <a:pt x="45" y="13"/>
                    <a:pt x="45" y="13"/>
                    <a:pt x="45" y="13"/>
                  </a:cubicBezTo>
                  <a:cubicBezTo>
                    <a:pt x="45" y="12"/>
                    <a:pt x="44" y="11"/>
                    <a:pt x="43" y="11"/>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grpSp>
        <p:nvGrpSpPr>
          <p:cNvPr id="48" name="组合 47"/>
          <p:cNvGrpSpPr/>
          <p:nvPr/>
        </p:nvGrpSpPr>
        <p:grpSpPr>
          <a:xfrm>
            <a:off x="844323" y="2690945"/>
            <a:ext cx="360000" cy="360000"/>
            <a:chOff x="6334127" y="2228854"/>
            <a:chExt cx="481013" cy="481013"/>
          </a:xfrm>
          <a:solidFill>
            <a:schemeClr val="bg1"/>
          </a:solidFill>
        </p:grpSpPr>
        <p:sp>
          <p:nvSpPr>
            <p:cNvPr id="49" name="Freeform 113"/>
            <p:cNvSpPr/>
            <p:nvPr/>
          </p:nvSpPr>
          <p:spPr bwMode="auto">
            <a:xfrm>
              <a:off x="6645277" y="2228854"/>
              <a:ext cx="169863" cy="173038"/>
            </a:xfrm>
            <a:custGeom>
              <a:avLst/>
              <a:gdLst>
                <a:gd name="T0" fmla="*/ 4 w 45"/>
                <a:gd name="T1" fmla="*/ 45 h 46"/>
                <a:gd name="T2" fmla="*/ 40 w 45"/>
                <a:gd name="T3" fmla="*/ 8 h 46"/>
                <a:gd name="T4" fmla="*/ 40 w 45"/>
                <a:gd name="T5" fmla="*/ 32 h 46"/>
                <a:gd name="T6" fmla="*/ 43 w 45"/>
                <a:gd name="T7" fmla="*/ 34 h 46"/>
                <a:gd name="T8" fmla="*/ 45 w 45"/>
                <a:gd name="T9" fmla="*/ 32 h 46"/>
                <a:gd name="T10" fmla="*/ 45 w 45"/>
                <a:gd name="T11" fmla="*/ 2 h 46"/>
                <a:gd name="T12" fmla="*/ 43 w 45"/>
                <a:gd name="T13" fmla="*/ 0 h 46"/>
                <a:gd name="T14" fmla="*/ 13 w 45"/>
                <a:gd name="T15" fmla="*/ 0 h 46"/>
                <a:gd name="T16" fmla="*/ 11 w 45"/>
                <a:gd name="T17" fmla="*/ 2 h 46"/>
                <a:gd name="T18" fmla="*/ 13 w 45"/>
                <a:gd name="T19" fmla="*/ 5 h 46"/>
                <a:gd name="T20" fmla="*/ 37 w 45"/>
                <a:gd name="T21" fmla="*/ 5 h 46"/>
                <a:gd name="T22" fmla="*/ 1 w 45"/>
                <a:gd name="T23" fmla="*/ 41 h 46"/>
                <a:gd name="T24" fmla="*/ 0 w 45"/>
                <a:gd name="T25" fmla="*/ 43 h 46"/>
                <a:gd name="T26" fmla="*/ 1 w 45"/>
                <a:gd name="T27" fmla="*/ 45 h 46"/>
                <a:gd name="T28" fmla="*/ 4 w 45"/>
                <a:gd name="T29"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6">
                  <a:moveTo>
                    <a:pt x="4" y="45"/>
                  </a:moveTo>
                  <a:cubicBezTo>
                    <a:pt x="40" y="8"/>
                    <a:pt x="40" y="8"/>
                    <a:pt x="40" y="8"/>
                  </a:cubicBezTo>
                  <a:cubicBezTo>
                    <a:pt x="40" y="32"/>
                    <a:pt x="40" y="32"/>
                    <a:pt x="40" y="32"/>
                  </a:cubicBezTo>
                  <a:cubicBezTo>
                    <a:pt x="40" y="33"/>
                    <a:pt x="41" y="34"/>
                    <a:pt x="43" y="34"/>
                  </a:cubicBezTo>
                  <a:cubicBezTo>
                    <a:pt x="44" y="34"/>
                    <a:pt x="45" y="33"/>
                    <a:pt x="45" y="32"/>
                  </a:cubicBezTo>
                  <a:cubicBezTo>
                    <a:pt x="45" y="2"/>
                    <a:pt x="45" y="2"/>
                    <a:pt x="45" y="2"/>
                  </a:cubicBezTo>
                  <a:cubicBezTo>
                    <a:pt x="45" y="1"/>
                    <a:pt x="44" y="0"/>
                    <a:pt x="43" y="0"/>
                  </a:cubicBezTo>
                  <a:cubicBezTo>
                    <a:pt x="13" y="0"/>
                    <a:pt x="13" y="0"/>
                    <a:pt x="13" y="0"/>
                  </a:cubicBezTo>
                  <a:cubicBezTo>
                    <a:pt x="12" y="0"/>
                    <a:pt x="11" y="1"/>
                    <a:pt x="11" y="2"/>
                  </a:cubicBezTo>
                  <a:cubicBezTo>
                    <a:pt x="11" y="4"/>
                    <a:pt x="12" y="5"/>
                    <a:pt x="13" y="5"/>
                  </a:cubicBezTo>
                  <a:cubicBezTo>
                    <a:pt x="37" y="5"/>
                    <a:pt x="37" y="5"/>
                    <a:pt x="37" y="5"/>
                  </a:cubicBezTo>
                  <a:cubicBezTo>
                    <a:pt x="1" y="41"/>
                    <a:pt x="1" y="41"/>
                    <a:pt x="1" y="41"/>
                  </a:cubicBezTo>
                  <a:cubicBezTo>
                    <a:pt x="0" y="42"/>
                    <a:pt x="0" y="42"/>
                    <a:pt x="0" y="43"/>
                  </a:cubicBezTo>
                  <a:cubicBezTo>
                    <a:pt x="0" y="44"/>
                    <a:pt x="0" y="44"/>
                    <a:pt x="1" y="45"/>
                  </a:cubicBezTo>
                  <a:cubicBezTo>
                    <a:pt x="1" y="46"/>
                    <a:pt x="3" y="46"/>
                    <a:pt x="4" y="45"/>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50" name="Freeform 114"/>
            <p:cNvSpPr/>
            <p:nvPr/>
          </p:nvSpPr>
          <p:spPr bwMode="auto">
            <a:xfrm>
              <a:off x="6334127" y="2540004"/>
              <a:ext cx="169863" cy="169863"/>
            </a:xfrm>
            <a:custGeom>
              <a:avLst/>
              <a:gdLst>
                <a:gd name="T0" fmla="*/ 41 w 45"/>
                <a:gd name="T1" fmla="*/ 1 h 45"/>
                <a:gd name="T2" fmla="*/ 5 w 45"/>
                <a:gd name="T3" fmla="*/ 37 h 45"/>
                <a:gd name="T4" fmla="*/ 5 w 45"/>
                <a:gd name="T5" fmla="*/ 13 h 45"/>
                <a:gd name="T6" fmla="*/ 2 w 45"/>
                <a:gd name="T7" fmla="*/ 11 h 45"/>
                <a:gd name="T8" fmla="*/ 0 w 45"/>
                <a:gd name="T9" fmla="*/ 13 h 45"/>
                <a:gd name="T10" fmla="*/ 0 w 45"/>
                <a:gd name="T11" fmla="*/ 43 h 45"/>
                <a:gd name="T12" fmla="*/ 2 w 45"/>
                <a:gd name="T13" fmla="*/ 45 h 45"/>
                <a:gd name="T14" fmla="*/ 32 w 45"/>
                <a:gd name="T15" fmla="*/ 45 h 45"/>
                <a:gd name="T16" fmla="*/ 34 w 45"/>
                <a:gd name="T17" fmla="*/ 43 h 45"/>
                <a:gd name="T18" fmla="*/ 32 w 45"/>
                <a:gd name="T19" fmla="*/ 41 h 45"/>
                <a:gd name="T20" fmla="*/ 8 w 45"/>
                <a:gd name="T21" fmla="*/ 41 h 45"/>
                <a:gd name="T22" fmla="*/ 44 w 45"/>
                <a:gd name="T23" fmla="*/ 4 h 45"/>
                <a:gd name="T24" fmla="*/ 45 w 45"/>
                <a:gd name="T25" fmla="*/ 2 h 45"/>
                <a:gd name="T26" fmla="*/ 44 w 45"/>
                <a:gd name="T27" fmla="*/ 1 h 45"/>
                <a:gd name="T28" fmla="*/ 41 w 45"/>
                <a:gd name="T2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5">
                  <a:moveTo>
                    <a:pt x="41" y="1"/>
                  </a:moveTo>
                  <a:cubicBezTo>
                    <a:pt x="5" y="37"/>
                    <a:pt x="5" y="37"/>
                    <a:pt x="5" y="37"/>
                  </a:cubicBezTo>
                  <a:cubicBezTo>
                    <a:pt x="5" y="13"/>
                    <a:pt x="5" y="13"/>
                    <a:pt x="5" y="13"/>
                  </a:cubicBezTo>
                  <a:cubicBezTo>
                    <a:pt x="5" y="12"/>
                    <a:pt x="4" y="11"/>
                    <a:pt x="2" y="11"/>
                  </a:cubicBezTo>
                  <a:cubicBezTo>
                    <a:pt x="1" y="11"/>
                    <a:pt x="0" y="12"/>
                    <a:pt x="0" y="13"/>
                  </a:cubicBezTo>
                  <a:cubicBezTo>
                    <a:pt x="0" y="43"/>
                    <a:pt x="0" y="43"/>
                    <a:pt x="0" y="43"/>
                  </a:cubicBezTo>
                  <a:cubicBezTo>
                    <a:pt x="0" y="44"/>
                    <a:pt x="1" y="45"/>
                    <a:pt x="2" y="45"/>
                  </a:cubicBezTo>
                  <a:cubicBezTo>
                    <a:pt x="32" y="45"/>
                    <a:pt x="32" y="45"/>
                    <a:pt x="32" y="45"/>
                  </a:cubicBezTo>
                  <a:cubicBezTo>
                    <a:pt x="33" y="45"/>
                    <a:pt x="34" y="44"/>
                    <a:pt x="34" y="43"/>
                  </a:cubicBezTo>
                  <a:cubicBezTo>
                    <a:pt x="34" y="42"/>
                    <a:pt x="33" y="41"/>
                    <a:pt x="32" y="41"/>
                  </a:cubicBezTo>
                  <a:cubicBezTo>
                    <a:pt x="8" y="41"/>
                    <a:pt x="8" y="41"/>
                    <a:pt x="8" y="41"/>
                  </a:cubicBezTo>
                  <a:cubicBezTo>
                    <a:pt x="44" y="4"/>
                    <a:pt x="44" y="4"/>
                    <a:pt x="44" y="4"/>
                  </a:cubicBezTo>
                  <a:cubicBezTo>
                    <a:pt x="45" y="4"/>
                    <a:pt x="45" y="3"/>
                    <a:pt x="45" y="2"/>
                  </a:cubicBezTo>
                  <a:cubicBezTo>
                    <a:pt x="45" y="2"/>
                    <a:pt x="45" y="1"/>
                    <a:pt x="44" y="1"/>
                  </a:cubicBezTo>
                  <a:cubicBezTo>
                    <a:pt x="44" y="0"/>
                    <a:pt x="42" y="0"/>
                    <a:pt x="41" y="1"/>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51" name="Freeform 115"/>
            <p:cNvSpPr/>
            <p:nvPr/>
          </p:nvSpPr>
          <p:spPr bwMode="auto">
            <a:xfrm>
              <a:off x="6645277" y="2540004"/>
              <a:ext cx="169863" cy="169863"/>
            </a:xfrm>
            <a:custGeom>
              <a:avLst/>
              <a:gdLst>
                <a:gd name="T0" fmla="*/ 43 w 45"/>
                <a:gd name="T1" fmla="*/ 11 h 45"/>
                <a:gd name="T2" fmla="*/ 40 w 45"/>
                <a:gd name="T3" fmla="*/ 13 h 45"/>
                <a:gd name="T4" fmla="*/ 40 w 45"/>
                <a:gd name="T5" fmla="*/ 37 h 45"/>
                <a:gd name="T6" fmla="*/ 4 w 45"/>
                <a:gd name="T7" fmla="*/ 1 h 45"/>
                <a:gd name="T8" fmla="*/ 1 w 45"/>
                <a:gd name="T9" fmla="*/ 1 h 45"/>
                <a:gd name="T10" fmla="*/ 0 w 45"/>
                <a:gd name="T11" fmla="*/ 2 h 45"/>
                <a:gd name="T12" fmla="*/ 1 w 45"/>
                <a:gd name="T13" fmla="*/ 4 h 45"/>
                <a:gd name="T14" fmla="*/ 37 w 45"/>
                <a:gd name="T15" fmla="*/ 41 h 45"/>
                <a:gd name="T16" fmla="*/ 13 w 45"/>
                <a:gd name="T17" fmla="*/ 41 h 45"/>
                <a:gd name="T18" fmla="*/ 11 w 45"/>
                <a:gd name="T19" fmla="*/ 43 h 45"/>
                <a:gd name="T20" fmla="*/ 13 w 45"/>
                <a:gd name="T21" fmla="*/ 45 h 45"/>
                <a:gd name="T22" fmla="*/ 43 w 45"/>
                <a:gd name="T23" fmla="*/ 45 h 45"/>
                <a:gd name="T24" fmla="*/ 45 w 45"/>
                <a:gd name="T25" fmla="*/ 43 h 45"/>
                <a:gd name="T26" fmla="*/ 45 w 45"/>
                <a:gd name="T27" fmla="*/ 13 h 45"/>
                <a:gd name="T28" fmla="*/ 43 w 45"/>
                <a:gd name="T29"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5">
                  <a:moveTo>
                    <a:pt x="43" y="11"/>
                  </a:moveTo>
                  <a:cubicBezTo>
                    <a:pt x="41" y="11"/>
                    <a:pt x="40" y="12"/>
                    <a:pt x="40" y="13"/>
                  </a:cubicBezTo>
                  <a:cubicBezTo>
                    <a:pt x="40" y="37"/>
                    <a:pt x="40" y="37"/>
                    <a:pt x="40" y="37"/>
                  </a:cubicBezTo>
                  <a:cubicBezTo>
                    <a:pt x="4" y="1"/>
                    <a:pt x="4" y="1"/>
                    <a:pt x="4" y="1"/>
                  </a:cubicBezTo>
                  <a:cubicBezTo>
                    <a:pt x="3" y="0"/>
                    <a:pt x="1" y="0"/>
                    <a:pt x="1" y="1"/>
                  </a:cubicBezTo>
                  <a:cubicBezTo>
                    <a:pt x="0" y="1"/>
                    <a:pt x="0" y="2"/>
                    <a:pt x="0" y="2"/>
                  </a:cubicBezTo>
                  <a:cubicBezTo>
                    <a:pt x="0" y="3"/>
                    <a:pt x="0" y="4"/>
                    <a:pt x="1" y="4"/>
                  </a:cubicBezTo>
                  <a:cubicBezTo>
                    <a:pt x="37" y="41"/>
                    <a:pt x="37" y="41"/>
                    <a:pt x="37" y="41"/>
                  </a:cubicBezTo>
                  <a:cubicBezTo>
                    <a:pt x="13" y="41"/>
                    <a:pt x="13" y="41"/>
                    <a:pt x="13" y="41"/>
                  </a:cubicBezTo>
                  <a:cubicBezTo>
                    <a:pt x="12" y="41"/>
                    <a:pt x="11" y="42"/>
                    <a:pt x="11" y="43"/>
                  </a:cubicBezTo>
                  <a:cubicBezTo>
                    <a:pt x="11" y="44"/>
                    <a:pt x="12" y="45"/>
                    <a:pt x="13" y="45"/>
                  </a:cubicBezTo>
                  <a:cubicBezTo>
                    <a:pt x="43" y="45"/>
                    <a:pt x="43" y="45"/>
                    <a:pt x="43" y="45"/>
                  </a:cubicBezTo>
                  <a:cubicBezTo>
                    <a:pt x="44" y="45"/>
                    <a:pt x="45" y="44"/>
                    <a:pt x="45" y="43"/>
                  </a:cubicBezTo>
                  <a:cubicBezTo>
                    <a:pt x="45" y="13"/>
                    <a:pt x="45" y="13"/>
                    <a:pt x="45" y="13"/>
                  </a:cubicBezTo>
                  <a:cubicBezTo>
                    <a:pt x="45" y="12"/>
                    <a:pt x="44" y="11"/>
                    <a:pt x="43" y="11"/>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52" name="Freeform 116"/>
            <p:cNvSpPr/>
            <p:nvPr/>
          </p:nvSpPr>
          <p:spPr bwMode="auto">
            <a:xfrm>
              <a:off x="6334127" y="2228854"/>
              <a:ext cx="169863" cy="173038"/>
            </a:xfrm>
            <a:custGeom>
              <a:avLst/>
              <a:gdLst>
                <a:gd name="T0" fmla="*/ 8 w 45"/>
                <a:gd name="T1" fmla="*/ 5 h 46"/>
                <a:gd name="T2" fmla="*/ 32 w 45"/>
                <a:gd name="T3" fmla="*/ 5 h 46"/>
                <a:gd name="T4" fmla="*/ 34 w 45"/>
                <a:gd name="T5" fmla="*/ 2 h 46"/>
                <a:gd name="T6" fmla="*/ 32 w 45"/>
                <a:gd name="T7" fmla="*/ 0 h 46"/>
                <a:gd name="T8" fmla="*/ 2 w 45"/>
                <a:gd name="T9" fmla="*/ 0 h 46"/>
                <a:gd name="T10" fmla="*/ 0 w 45"/>
                <a:gd name="T11" fmla="*/ 2 h 46"/>
                <a:gd name="T12" fmla="*/ 0 w 45"/>
                <a:gd name="T13" fmla="*/ 32 h 46"/>
                <a:gd name="T14" fmla="*/ 2 w 45"/>
                <a:gd name="T15" fmla="*/ 34 h 46"/>
                <a:gd name="T16" fmla="*/ 5 w 45"/>
                <a:gd name="T17" fmla="*/ 32 h 46"/>
                <a:gd name="T18" fmla="*/ 5 w 45"/>
                <a:gd name="T19" fmla="*/ 8 h 46"/>
                <a:gd name="T20" fmla="*/ 41 w 45"/>
                <a:gd name="T21" fmla="*/ 45 h 46"/>
                <a:gd name="T22" fmla="*/ 44 w 45"/>
                <a:gd name="T23" fmla="*/ 45 h 46"/>
                <a:gd name="T24" fmla="*/ 45 w 45"/>
                <a:gd name="T25" fmla="*/ 43 h 46"/>
                <a:gd name="T26" fmla="*/ 44 w 45"/>
                <a:gd name="T27" fmla="*/ 41 h 46"/>
                <a:gd name="T28" fmla="*/ 8 w 45"/>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6">
                  <a:moveTo>
                    <a:pt x="8" y="5"/>
                  </a:moveTo>
                  <a:cubicBezTo>
                    <a:pt x="32" y="5"/>
                    <a:pt x="32" y="5"/>
                    <a:pt x="32" y="5"/>
                  </a:cubicBezTo>
                  <a:cubicBezTo>
                    <a:pt x="33" y="5"/>
                    <a:pt x="34" y="4"/>
                    <a:pt x="34" y="2"/>
                  </a:cubicBezTo>
                  <a:cubicBezTo>
                    <a:pt x="34" y="1"/>
                    <a:pt x="33" y="0"/>
                    <a:pt x="32" y="0"/>
                  </a:cubicBezTo>
                  <a:cubicBezTo>
                    <a:pt x="2" y="0"/>
                    <a:pt x="2" y="0"/>
                    <a:pt x="2" y="0"/>
                  </a:cubicBezTo>
                  <a:cubicBezTo>
                    <a:pt x="1" y="0"/>
                    <a:pt x="0" y="1"/>
                    <a:pt x="0" y="2"/>
                  </a:cubicBezTo>
                  <a:cubicBezTo>
                    <a:pt x="0" y="32"/>
                    <a:pt x="0" y="32"/>
                    <a:pt x="0" y="32"/>
                  </a:cubicBezTo>
                  <a:cubicBezTo>
                    <a:pt x="0" y="33"/>
                    <a:pt x="1" y="34"/>
                    <a:pt x="2" y="34"/>
                  </a:cubicBezTo>
                  <a:cubicBezTo>
                    <a:pt x="4" y="34"/>
                    <a:pt x="5" y="33"/>
                    <a:pt x="5" y="32"/>
                  </a:cubicBezTo>
                  <a:cubicBezTo>
                    <a:pt x="5" y="8"/>
                    <a:pt x="5" y="8"/>
                    <a:pt x="5" y="8"/>
                  </a:cubicBezTo>
                  <a:cubicBezTo>
                    <a:pt x="41" y="45"/>
                    <a:pt x="41" y="45"/>
                    <a:pt x="41" y="45"/>
                  </a:cubicBezTo>
                  <a:cubicBezTo>
                    <a:pt x="42" y="46"/>
                    <a:pt x="44" y="46"/>
                    <a:pt x="44" y="45"/>
                  </a:cubicBezTo>
                  <a:cubicBezTo>
                    <a:pt x="45" y="44"/>
                    <a:pt x="45" y="44"/>
                    <a:pt x="45" y="43"/>
                  </a:cubicBezTo>
                  <a:cubicBezTo>
                    <a:pt x="45" y="42"/>
                    <a:pt x="45" y="42"/>
                    <a:pt x="44" y="41"/>
                  </a:cubicBezTo>
                  <a:lnTo>
                    <a:pt x="8" y="5"/>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sp>
        <p:nvSpPr>
          <p:cNvPr id="53" name="文本框 52"/>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4</a:t>
            </a:r>
            <a:endParaRPr lang="zh-CN" altLang="en-US" sz="3600" b="1" dirty="0">
              <a:solidFill>
                <a:schemeClr val="bg1"/>
              </a:solidFill>
            </a:endParaRPr>
          </a:p>
        </p:txBody>
      </p:sp>
    </p:spTree>
  </p:cSld>
  <p:clrMapOvr>
    <a:masterClrMapping/>
  </p:clrMapOvr>
  <p:transition spd="med" advTm="17">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solidFill>
                  <a:srgbClr val="006C39"/>
                </a:solidFill>
              </a:rPr>
              <a:t>基于本体知识 </a:t>
            </a:r>
            <a:r>
              <a:rPr lang="en-US" altLang="zh-CN" dirty="0"/>
              <a:t>– </a:t>
            </a:r>
            <a:r>
              <a:rPr lang="zh-CN" altLang="en-US" dirty="0">
                <a:solidFill>
                  <a:srgbClr val="A13F0B"/>
                </a:solidFill>
              </a:rPr>
              <a:t>本体</a:t>
            </a:r>
          </a:p>
        </p:txBody>
      </p:sp>
      <p:sp>
        <p:nvSpPr>
          <p:cNvPr id="53" name="文本框 52"/>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4.1</a:t>
            </a:r>
            <a:endParaRPr lang="zh-CN" altLang="en-US" sz="3600" b="1" dirty="0">
              <a:solidFill>
                <a:schemeClr val="bg1"/>
              </a:solidFill>
            </a:endParaRPr>
          </a:p>
        </p:txBody>
      </p:sp>
      <p:sp>
        <p:nvSpPr>
          <p:cNvPr id="32" name="矩形 31">
            <a:extLst>
              <a:ext uri="{FF2B5EF4-FFF2-40B4-BE49-F238E27FC236}">
                <a16:creationId xmlns:a16="http://schemas.microsoft.com/office/drawing/2014/main" id="{B426AFD1-9A2C-4A01-8F40-14FE50CE2418}"/>
              </a:ext>
            </a:extLst>
          </p:cNvPr>
          <p:cNvSpPr/>
          <p:nvPr/>
        </p:nvSpPr>
        <p:spPr>
          <a:xfrm>
            <a:off x="1041400" y="1293252"/>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3B833222-84B2-4D9E-9088-6D9EB4422ED6}"/>
              </a:ext>
            </a:extLst>
          </p:cNvPr>
          <p:cNvSpPr txBox="1"/>
          <p:nvPr/>
        </p:nvSpPr>
        <p:spPr>
          <a:xfrm>
            <a:off x="234266" y="1103729"/>
            <a:ext cx="2487168" cy="2554545"/>
          </a:xfrm>
          <a:prstGeom prst="rect">
            <a:avLst/>
          </a:prstGeom>
          <a:noFill/>
        </p:spPr>
        <p:txBody>
          <a:bodyPr wrap="square" lIns="0" tIns="0" rIns="0" bIns="0" rtlCol="0">
            <a:spAutoFit/>
          </a:bodyPr>
          <a:lstStyle/>
          <a:p>
            <a:pPr algn="l"/>
            <a:r>
              <a:rPr lang="zh-CN" altLang="en-US" sz="16600" spc="300" dirty="0">
                <a:solidFill>
                  <a:schemeClr val="accent1"/>
                </a:solidFill>
                <a:latin typeface="黑体" panose="02010609060101010101" pitchFamily="49" charset="-122"/>
                <a:ea typeface="黑体" panose="02010609060101010101" pitchFamily="49" charset="-122"/>
              </a:rPr>
              <a:t>“</a:t>
            </a:r>
          </a:p>
        </p:txBody>
      </p:sp>
      <p:sp>
        <p:nvSpPr>
          <p:cNvPr id="34" name="文本框 33">
            <a:extLst>
              <a:ext uri="{FF2B5EF4-FFF2-40B4-BE49-F238E27FC236}">
                <a16:creationId xmlns:a16="http://schemas.microsoft.com/office/drawing/2014/main" id="{0D1EBBD6-A7F2-4E69-B929-D549D64B1567}"/>
              </a:ext>
            </a:extLst>
          </p:cNvPr>
          <p:cNvSpPr txBox="1"/>
          <p:nvPr/>
        </p:nvSpPr>
        <p:spPr>
          <a:xfrm>
            <a:off x="1406978" y="3067411"/>
            <a:ext cx="9378043" cy="2361609"/>
          </a:xfrm>
          <a:prstGeom prst="rect">
            <a:avLst/>
          </a:prstGeom>
          <a:noFill/>
        </p:spPr>
        <p:txBody>
          <a:bodyPr wrap="square" lIns="0" tIns="0" rIns="0" bIns="0" rtlCol="0">
            <a:spAutoFit/>
          </a:bodyPr>
          <a:lstStyle>
            <a:defPPr>
              <a:defRPr lang="zh-CN"/>
            </a:defPPr>
            <a:lvl1pPr>
              <a:lnSpc>
                <a:spcPct val="130000"/>
              </a:lnSpc>
              <a:defRPr sz="1200" spc="300">
                <a:solidFill>
                  <a:schemeClr val="tx1">
                    <a:lumMod val="85000"/>
                    <a:lumOff val="15000"/>
                  </a:schemeClr>
                </a:solidFill>
              </a:defRPr>
            </a:lvl1pPr>
          </a:lstStyle>
          <a:p>
            <a:pPr algn="just"/>
            <a:r>
              <a:rPr lang="zh-CN" altLang="en-US" sz="2000" dirty="0"/>
              <a:t>这里的本体</a:t>
            </a:r>
            <a:r>
              <a:rPr lang="zh-CN" altLang="zh-CN" sz="2000" dirty="0"/>
              <a:t>指广泛的</a:t>
            </a:r>
            <a:r>
              <a:rPr lang="zh-CN" altLang="zh-CN" sz="2000" dirty="0">
                <a:solidFill>
                  <a:srgbClr val="FF0000"/>
                </a:solidFill>
              </a:rPr>
              <a:t>词典，词汇表</a:t>
            </a:r>
            <a:r>
              <a:rPr lang="zh-CN" altLang="zh-CN" sz="2000" dirty="0"/>
              <a:t>以及</a:t>
            </a:r>
            <a:r>
              <a:rPr lang="zh-CN" altLang="zh-CN" sz="2000" dirty="0">
                <a:solidFill>
                  <a:srgbClr val="FF0000"/>
                </a:solidFill>
              </a:rPr>
              <a:t>狭义的本体</a:t>
            </a:r>
            <a:r>
              <a:rPr lang="zh-CN" altLang="zh-CN" sz="2000" dirty="0"/>
              <a:t>。由于本体能够准确地表示概念含义并能反映出概念之间的关系，所以本体成为文本相似度</a:t>
            </a:r>
            <a:r>
              <a:rPr lang="en-US" altLang="zh-CN" sz="2000" dirty="0"/>
              <a:t>(</a:t>
            </a:r>
            <a:r>
              <a:rPr lang="zh-CN" altLang="en-US" sz="2000" dirty="0"/>
              <a:t>语义</a:t>
            </a:r>
            <a:r>
              <a:rPr lang="en-US" altLang="zh-CN" sz="2000" dirty="0"/>
              <a:t>)</a:t>
            </a:r>
            <a:r>
              <a:rPr lang="zh-CN" altLang="zh-CN" sz="2000" dirty="0"/>
              <a:t>研究的基础。最常利用的本体是</a:t>
            </a:r>
            <a:r>
              <a:rPr lang="zh-CN" altLang="zh-CN" sz="2000" dirty="0">
                <a:solidFill>
                  <a:srgbClr val="FF0000"/>
                </a:solidFill>
              </a:rPr>
              <a:t>通用词典</a:t>
            </a:r>
            <a:r>
              <a:rPr lang="zh-CN" altLang="zh-CN" sz="2000" dirty="0"/>
              <a:t>，比如</a:t>
            </a:r>
            <a:r>
              <a:rPr lang="en-US" altLang="zh-CN" sz="2000" dirty="0">
                <a:solidFill>
                  <a:srgbClr val="FF0000"/>
                </a:solidFill>
              </a:rPr>
              <a:t>WordNet</a:t>
            </a:r>
            <a:r>
              <a:rPr lang="zh-CN" altLang="zh-CN" sz="2000" dirty="0">
                <a:solidFill>
                  <a:srgbClr val="FF0000"/>
                </a:solidFill>
              </a:rPr>
              <a:t>、</a:t>
            </a:r>
            <a:r>
              <a:rPr lang="en-US" altLang="zh-CN" sz="2000" dirty="0" err="1">
                <a:solidFill>
                  <a:srgbClr val="FF0000"/>
                </a:solidFill>
              </a:rPr>
              <a:t>HowNet</a:t>
            </a:r>
            <a:r>
              <a:rPr lang="zh-CN" altLang="zh-CN" sz="2000" dirty="0">
                <a:solidFill>
                  <a:srgbClr val="FF0000"/>
                </a:solidFill>
              </a:rPr>
              <a:t>和同义词词林</a:t>
            </a:r>
            <a:r>
              <a:rPr lang="zh-CN" altLang="zh-CN" sz="2000" dirty="0"/>
              <a:t>等等，除了词典之外还有一些</a:t>
            </a:r>
            <a:r>
              <a:rPr lang="zh-CN" altLang="zh-CN" sz="2000" dirty="0">
                <a:solidFill>
                  <a:srgbClr val="FF0000"/>
                </a:solidFill>
              </a:rPr>
              <a:t>领域本体</a:t>
            </a:r>
            <a:r>
              <a:rPr lang="zh-CN" altLang="zh-CN" sz="2000" dirty="0"/>
              <a:t>，比如</a:t>
            </a:r>
            <a:r>
              <a:rPr lang="zh-CN" altLang="zh-CN" sz="2000" dirty="0">
                <a:solidFill>
                  <a:srgbClr val="FF0000"/>
                </a:solidFill>
              </a:rPr>
              <a:t>医疗本体，电子商务本体，地理本体，农业本体</a:t>
            </a:r>
            <a:r>
              <a:rPr lang="zh-CN" altLang="zh-CN" sz="2000" dirty="0"/>
              <a:t>等。</a:t>
            </a:r>
          </a:p>
          <a:p>
            <a:pPr algn="just"/>
            <a:endParaRPr lang="zh-CN" altLang="en-US" sz="2000" dirty="0"/>
          </a:p>
        </p:txBody>
      </p:sp>
      <p:sp>
        <p:nvSpPr>
          <p:cNvPr id="35" name="文本框 34">
            <a:extLst>
              <a:ext uri="{FF2B5EF4-FFF2-40B4-BE49-F238E27FC236}">
                <a16:creationId xmlns:a16="http://schemas.microsoft.com/office/drawing/2014/main" id="{E2C93A4D-A0C0-42AE-9531-95873F940632}"/>
              </a:ext>
            </a:extLst>
          </p:cNvPr>
          <p:cNvSpPr txBox="1"/>
          <p:nvPr/>
        </p:nvSpPr>
        <p:spPr>
          <a:xfrm>
            <a:off x="4413250" y="2083248"/>
            <a:ext cx="3365500" cy="743665"/>
          </a:xfrm>
          <a:prstGeom prst="rect">
            <a:avLst/>
          </a:prstGeom>
          <a:noFill/>
        </p:spPr>
        <p:txBody>
          <a:bodyPr wrap="square" lIns="0" tIns="0" rIns="0" bIns="0" rtlCol="0">
            <a:spAutoFit/>
          </a:bodyPr>
          <a:lstStyle/>
          <a:p>
            <a:pPr algn="ctr">
              <a:lnSpc>
                <a:spcPct val="120000"/>
              </a:lnSpc>
            </a:pPr>
            <a:r>
              <a:rPr lang="zh-CN" altLang="en-US" sz="4400" b="1" spc="300" dirty="0">
                <a:solidFill>
                  <a:schemeClr val="accent4"/>
                </a:solidFill>
                <a:latin typeface="+mn-ea"/>
              </a:rPr>
              <a:t>本体</a:t>
            </a:r>
          </a:p>
        </p:txBody>
      </p:sp>
    </p:spTree>
    <p:extLst>
      <p:ext uri="{BB962C8B-B14F-4D97-AF65-F5344CB8AC3E}">
        <p14:creationId xmlns:p14="http://schemas.microsoft.com/office/powerpoint/2010/main" val="3688918662"/>
      </p:ext>
    </p:extLst>
  </p:cSld>
  <p:clrMapOvr>
    <a:masterClrMapping/>
  </p:clrMapOvr>
  <p:transition spd="med" advTm="3">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文本相似度检测方法分类</a:t>
            </a:r>
          </a:p>
        </p:txBody>
      </p:sp>
      <p:sp>
        <p:nvSpPr>
          <p:cNvPr id="32" name="矩形 31"/>
          <p:cNvSpPr/>
          <p:nvPr/>
        </p:nvSpPr>
        <p:spPr>
          <a:xfrm>
            <a:off x="829851" y="1236220"/>
            <a:ext cx="5195669" cy="2232000"/>
          </a:xfrm>
          <a:prstGeom prst="rect">
            <a:avLst/>
          </a:prstGeom>
          <a:noFill/>
          <a:ln w="28575"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3" name="矩形 32"/>
          <p:cNvSpPr/>
          <p:nvPr/>
        </p:nvSpPr>
        <p:spPr>
          <a:xfrm>
            <a:off x="829850" y="3598525"/>
            <a:ext cx="5195670" cy="2232000"/>
          </a:xfrm>
          <a:prstGeom prst="rect">
            <a:avLst/>
          </a:prstGeom>
          <a:noFill/>
          <a:ln w="28575"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4" name="矩形 33"/>
          <p:cNvSpPr/>
          <p:nvPr/>
        </p:nvSpPr>
        <p:spPr>
          <a:xfrm>
            <a:off x="6182079" y="1236220"/>
            <a:ext cx="5195669" cy="2232000"/>
          </a:xfrm>
          <a:prstGeom prst="rect">
            <a:avLst/>
          </a:prstGeom>
          <a:noFill/>
          <a:ln w="28575"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5" name="矩形 34"/>
          <p:cNvSpPr/>
          <p:nvPr/>
        </p:nvSpPr>
        <p:spPr>
          <a:xfrm>
            <a:off x="6182079" y="3598525"/>
            <a:ext cx="5195668" cy="2232000"/>
          </a:xfrm>
          <a:prstGeom prst="rect">
            <a:avLst/>
          </a:prstGeom>
          <a:noFill/>
          <a:ln w="28575"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6" name="文本框 35"/>
          <p:cNvSpPr txBox="1"/>
          <p:nvPr/>
        </p:nvSpPr>
        <p:spPr>
          <a:xfrm>
            <a:off x="1677675" y="1564093"/>
            <a:ext cx="3500020" cy="707886"/>
          </a:xfrm>
          <a:prstGeom prst="rect">
            <a:avLst/>
          </a:prstGeom>
          <a:noFill/>
        </p:spPr>
        <p:txBody>
          <a:bodyPr wrap="square" rtlCol="0">
            <a:spAutoFit/>
          </a:bodyPr>
          <a:lstStyle/>
          <a:p>
            <a:pPr algn="ctr" eaLnBrk="1" fontAlgn="auto" hangingPunct="1">
              <a:spcBef>
                <a:spcPts val="0"/>
              </a:spcBef>
              <a:spcAft>
                <a:spcPts val="0"/>
              </a:spcAft>
            </a:pPr>
            <a:r>
              <a:rPr lang="zh-CN" altLang="en-US" sz="4000" b="1" spc="300" dirty="0">
                <a:solidFill>
                  <a:schemeClr val="accent4"/>
                </a:solidFill>
                <a:latin typeface="微软雅黑" panose="020B0503020204020204" charset="-122"/>
                <a:ea typeface="微软雅黑" panose="020B0503020204020204" charset="-122"/>
              </a:rPr>
              <a:t>基于字符串</a:t>
            </a:r>
          </a:p>
        </p:txBody>
      </p:sp>
      <p:sp>
        <p:nvSpPr>
          <p:cNvPr id="37" name="文本框 36"/>
          <p:cNvSpPr txBox="1"/>
          <p:nvPr/>
        </p:nvSpPr>
        <p:spPr>
          <a:xfrm>
            <a:off x="1677675" y="3943450"/>
            <a:ext cx="3499200" cy="707886"/>
          </a:xfrm>
          <a:prstGeom prst="rect">
            <a:avLst/>
          </a:prstGeom>
          <a:noFill/>
        </p:spPr>
        <p:txBody>
          <a:bodyPr wrap="square" rtlCol="0">
            <a:spAutoFit/>
          </a:bodyPr>
          <a:lstStyle/>
          <a:p>
            <a:pPr algn="ctr" eaLnBrk="1" fontAlgn="auto" hangingPunct="1">
              <a:spcBef>
                <a:spcPts val="0"/>
              </a:spcBef>
              <a:spcAft>
                <a:spcPts val="0"/>
              </a:spcAft>
            </a:pPr>
            <a:r>
              <a:rPr lang="zh-CN" altLang="en-US" sz="4000" b="1" spc="300" dirty="0">
                <a:solidFill>
                  <a:schemeClr val="accent4"/>
                </a:solidFill>
                <a:latin typeface="微软雅黑" panose="020B0503020204020204" charset="-122"/>
                <a:ea typeface="微软雅黑" panose="020B0503020204020204" charset="-122"/>
              </a:rPr>
              <a:t>基于世界知识</a:t>
            </a:r>
          </a:p>
        </p:txBody>
      </p:sp>
      <p:sp>
        <p:nvSpPr>
          <p:cNvPr id="38" name="文本框 37"/>
          <p:cNvSpPr txBox="1"/>
          <p:nvPr/>
        </p:nvSpPr>
        <p:spPr>
          <a:xfrm>
            <a:off x="7030313" y="1564093"/>
            <a:ext cx="3499200" cy="707886"/>
          </a:xfrm>
          <a:prstGeom prst="rect">
            <a:avLst/>
          </a:prstGeom>
          <a:noFill/>
        </p:spPr>
        <p:txBody>
          <a:bodyPr wrap="square" rtlCol="0">
            <a:spAutoFit/>
          </a:bodyPr>
          <a:lstStyle/>
          <a:p>
            <a:pPr algn="ctr" eaLnBrk="1" fontAlgn="auto" hangingPunct="1">
              <a:spcBef>
                <a:spcPts val="0"/>
              </a:spcBef>
              <a:spcAft>
                <a:spcPts val="0"/>
              </a:spcAft>
            </a:pPr>
            <a:r>
              <a:rPr lang="zh-CN" altLang="en-US" sz="4000" b="1" spc="300" dirty="0">
                <a:solidFill>
                  <a:schemeClr val="accent4"/>
                </a:solidFill>
                <a:latin typeface="微软雅黑" panose="020B0503020204020204" charset="-122"/>
                <a:ea typeface="微软雅黑" panose="020B0503020204020204" charset="-122"/>
              </a:rPr>
              <a:t>基于语料库</a:t>
            </a:r>
          </a:p>
        </p:txBody>
      </p:sp>
      <p:sp>
        <p:nvSpPr>
          <p:cNvPr id="39" name="文本框 38"/>
          <p:cNvSpPr txBox="1"/>
          <p:nvPr/>
        </p:nvSpPr>
        <p:spPr>
          <a:xfrm>
            <a:off x="7030313" y="3937360"/>
            <a:ext cx="3499200" cy="707886"/>
          </a:xfrm>
          <a:prstGeom prst="rect">
            <a:avLst/>
          </a:prstGeom>
          <a:noFill/>
        </p:spPr>
        <p:txBody>
          <a:bodyPr wrap="square" rtlCol="0">
            <a:spAutoFit/>
          </a:bodyPr>
          <a:lstStyle/>
          <a:p>
            <a:pPr algn="ctr" eaLnBrk="1" fontAlgn="auto" hangingPunct="1">
              <a:spcBef>
                <a:spcPts val="0"/>
              </a:spcBef>
              <a:spcAft>
                <a:spcPts val="0"/>
              </a:spcAft>
            </a:pPr>
            <a:r>
              <a:rPr lang="zh-CN" altLang="en-US" sz="4000" b="1" spc="300" dirty="0">
                <a:solidFill>
                  <a:schemeClr val="accent4"/>
                </a:solidFill>
                <a:latin typeface="微软雅黑" panose="020B0503020204020204" charset="-122"/>
                <a:ea typeface="微软雅黑" panose="020B0503020204020204" charset="-122"/>
              </a:rPr>
              <a:t>其它方法</a:t>
            </a:r>
          </a:p>
        </p:txBody>
      </p:sp>
      <p:sp>
        <p:nvSpPr>
          <p:cNvPr id="40" name="文本框 39"/>
          <p:cNvSpPr txBox="1"/>
          <p:nvPr/>
        </p:nvSpPr>
        <p:spPr>
          <a:xfrm>
            <a:off x="1199262" y="2409316"/>
            <a:ext cx="4480435" cy="685124"/>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eaLnBrk="1" fontAlgn="auto" hangingPunct="1">
              <a:spcBef>
                <a:spcPts val="0"/>
              </a:spcBef>
              <a:spcAft>
                <a:spcPts val="0"/>
              </a:spcAft>
            </a:pPr>
            <a:r>
              <a:rPr lang="zh-CN" altLang="en-US" sz="1800" dirty="0">
                <a:solidFill>
                  <a:srgbClr val="000000">
                    <a:lumMod val="85000"/>
                    <a:lumOff val="15000"/>
                  </a:srgbClr>
                </a:solidFill>
                <a:latin typeface="微软雅黑" panose="020B0503020204020204" charset="-122"/>
                <a:ea typeface="微软雅黑" panose="020B0503020204020204" charset="-122"/>
              </a:rPr>
              <a:t>该方法从字符串匹配度出发</a:t>
            </a:r>
            <a:r>
              <a:rPr lang="en-US" altLang="zh-CN" sz="1800" dirty="0">
                <a:solidFill>
                  <a:srgbClr val="000000">
                    <a:lumMod val="85000"/>
                    <a:lumOff val="15000"/>
                  </a:srgbClr>
                </a:solidFill>
                <a:latin typeface="微软雅黑" panose="020B0503020204020204" charset="-122"/>
                <a:ea typeface="微软雅黑" panose="020B0503020204020204" charset="-122"/>
              </a:rPr>
              <a:t>, </a:t>
            </a:r>
            <a:r>
              <a:rPr lang="zh-CN" altLang="en-US" sz="1800" dirty="0">
                <a:solidFill>
                  <a:srgbClr val="000000">
                    <a:lumMod val="85000"/>
                    <a:lumOff val="15000"/>
                  </a:srgbClr>
                </a:solidFill>
                <a:latin typeface="微软雅黑" panose="020B0503020204020204" charset="-122"/>
                <a:ea typeface="微软雅黑" panose="020B0503020204020204" charset="-122"/>
              </a:rPr>
              <a:t>以字符串共现和重复程度为相似度的衡量标准。</a:t>
            </a:r>
          </a:p>
        </p:txBody>
      </p:sp>
      <p:sp>
        <p:nvSpPr>
          <p:cNvPr id="41" name="文本框 40"/>
          <p:cNvSpPr txBox="1"/>
          <p:nvPr/>
        </p:nvSpPr>
        <p:spPr>
          <a:xfrm>
            <a:off x="1199263" y="4775972"/>
            <a:ext cx="4480435" cy="684675"/>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eaLnBrk="1" fontAlgn="auto" hangingPunct="1">
              <a:spcBef>
                <a:spcPts val="0"/>
              </a:spcBef>
              <a:spcAft>
                <a:spcPts val="0"/>
              </a:spcAft>
            </a:pPr>
            <a:r>
              <a:rPr lang="zh-CN" altLang="en-US" sz="1800" dirty="0">
                <a:solidFill>
                  <a:srgbClr val="000000">
                    <a:lumMod val="85000"/>
                    <a:lumOff val="15000"/>
                  </a:srgbClr>
                </a:solidFill>
                <a:latin typeface="微软雅黑" panose="020B0503020204020204" charset="-122"/>
                <a:ea typeface="微软雅黑" panose="020B0503020204020204" charset="-122"/>
              </a:rPr>
              <a:t>该方法利用具有规范组织体系的知识库计算文本相似度。</a:t>
            </a:r>
          </a:p>
        </p:txBody>
      </p:sp>
      <p:sp>
        <p:nvSpPr>
          <p:cNvPr id="42" name="文本框 41"/>
          <p:cNvSpPr txBox="1"/>
          <p:nvPr/>
        </p:nvSpPr>
        <p:spPr>
          <a:xfrm>
            <a:off x="6527521" y="2409316"/>
            <a:ext cx="4480435" cy="685124"/>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eaLnBrk="1" fontAlgn="auto" hangingPunct="1">
              <a:spcBef>
                <a:spcPts val="0"/>
              </a:spcBef>
              <a:spcAft>
                <a:spcPts val="0"/>
              </a:spcAft>
            </a:pPr>
            <a:r>
              <a:rPr lang="zh-CN" altLang="en-US" sz="1800" dirty="0">
                <a:solidFill>
                  <a:srgbClr val="000000">
                    <a:lumMod val="85000"/>
                    <a:lumOff val="15000"/>
                  </a:srgbClr>
                </a:solidFill>
                <a:latin typeface="微软雅黑" panose="020B0503020204020204" charset="-122"/>
                <a:ea typeface="微软雅黑" panose="020B0503020204020204" charset="-122"/>
              </a:rPr>
              <a:t>该方法利用从语料库中获取的信息，从语义角度计算文本相似度。</a:t>
            </a:r>
          </a:p>
        </p:txBody>
      </p:sp>
      <p:sp>
        <p:nvSpPr>
          <p:cNvPr id="43" name="文本框 42"/>
          <p:cNvSpPr txBox="1"/>
          <p:nvPr/>
        </p:nvSpPr>
        <p:spPr>
          <a:xfrm>
            <a:off x="6527522" y="4775972"/>
            <a:ext cx="4480435" cy="685124"/>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eaLnBrk="1" fontAlgn="auto" hangingPunct="1">
              <a:spcBef>
                <a:spcPts val="0"/>
              </a:spcBef>
              <a:spcAft>
                <a:spcPts val="0"/>
              </a:spcAft>
            </a:pPr>
            <a:r>
              <a:rPr lang="zh-CN" altLang="en-US" sz="1800" dirty="0">
                <a:solidFill>
                  <a:srgbClr val="000000">
                    <a:lumMod val="85000"/>
                    <a:lumOff val="15000"/>
                  </a:srgbClr>
                </a:solidFill>
                <a:latin typeface="微软雅黑" panose="020B0503020204020204" charset="-122"/>
                <a:ea typeface="微软雅黑" panose="020B0503020204020204" charset="-122"/>
              </a:rPr>
              <a:t>包括基于词语组合的句法分析法与综合字符匹配和语义相似的混合方法等。</a:t>
            </a:r>
          </a:p>
        </p:txBody>
      </p:sp>
      <p:grpSp>
        <p:nvGrpSpPr>
          <p:cNvPr id="44" name="组合 43"/>
          <p:cNvGrpSpPr/>
          <p:nvPr/>
        </p:nvGrpSpPr>
        <p:grpSpPr>
          <a:xfrm>
            <a:off x="10818521" y="3722761"/>
            <a:ext cx="468000" cy="468000"/>
            <a:chOff x="568325" y="5118109"/>
            <a:chExt cx="479425" cy="479426"/>
          </a:xfrm>
          <a:solidFill>
            <a:schemeClr val="accent4"/>
          </a:solidFill>
        </p:grpSpPr>
        <p:sp>
          <p:nvSpPr>
            <p:cNvPr id="53" name="Freeform 48"/>
            <p:cNvSpPr>
              <a:spLocks noEditPoints="1"/>
            </p:cNvSpPr>
            <p:nvPr/>
          </p:nvSpPr>
          <p:spPr bwMode="auto">
            <a:xfrm>
              <a:off x="568325" y="5118109"/>
              <a:ext cx="479425" cy="479426"/>
            </a:xfrm>
            <a:custGeom>
              <a:avLst/>
              <a:gdLst>
                <a:gd name="T0" fmla="*/ 116 w 128"/>
                <a:gd name="T1" fmla="*/ 77 h 128"/>
                <a:gd name="T2" fmla="*/ 128 w 128"/>
                <a:gd name="T3" fmla="*/ 50 h 128"/>
                <a:gd name="T4" fmla="*/ 116 w 128"/>
                <a:gd name="T5" fmla="*/ 49 h 128"/>
                <a:gd name="T6" fmla="*/ 111 w 128"/>
                <a:gd name="T7" fmla="*/ 36 h 128"/>
                <a:gd name="T8" fmla="*/ 100 w 128"/>
                <a:gd name="T9" fmla="*/ 9 h 128"/>
                <a:gd name="T10" fmla="*/ 91 w 128"/>
                <a:gd name="T11" fmla="*/ 16 h 128"/>
                <a:gd name="T12" fmla="*/ 77 w 128"/>
                <a:gd name="T13" fmla="*/ 11 h 128"/>
                <a:gd name="T14" fmla="*/ 51 w 128"/>
                <a:gd name="T15" fmla="*/ 0 h 128"/>
                <a:gd name="T16" fmla="*/ 50 w 128"/>
                <a:gd name="T17" fmla="*/ 11 h 128"/>
                <a:gd name="T18" fmla="*/ 36 w 128"/>
                <a:gd name="T19" fmla="*/ 17 h 128"/>
                <a:gd name="T20" fmla="*/ 9 w 128"/>
                <a:gd name="T21" fmla="*/ 28 h 128"/>
                <a:gd name="T22" fmla="*/ 17 w 128"/>
                <a:gd name="T23" fmla="*/ 37 h 128"/>
                <a:gd name="T24" fmla="*/ 11 w 128"/>
                <a:gd name="T25" fmla="*/ 50 h 128"/>
                <a:gd name="T26" fmla="*/ 0 w 128"/>
                <a:gd name="T27" fmla="*/ 77 h 128"/>
                <a:gd name="T28" fmla="*/ 12 w 128"/>
                <a:gd name="T29" fmla="*/ 78 h 128"/>
                <a:gd name="T30" fmla="*/ 17 w 128"/>
                <a:gd name="T31" fmla="*/ 91 h 128"/>
                <a:gd name="T32" fmla="*/ 28 w 128"/>
                <a:gd name="T33" fmla="*/ 118 h 128"/>
                <a:gd name="T34" fmla="*/ 37 w 128"/>
                <a:gd name="T35" fmla="*/ 111 h 128"/>
                <a:gd name="T36" fmla="*/ 51 w 128"/>
                <a:gd name="T37" fmla="*/ 116 h 128"/>
                <a:gd name="T38" fmla="*/ 77 w 128"/>
                <a:gd name="T39" fmla="*/ 128 h 128"/>
                <a:gd name="T40" fmla="*/ 78 w 128"/>
                <a:gd name="T41" fmla="*/ 116 h 128"/>
                <a:gd name="T42" fmla="*/ 92 w 128"/>
                <a:gd name="T43" fmla="*/ 110 h 128"/>
                <a:gd name="T44" fmla="*/ 119 w 128"/>
                <a:gd name="T45" fmla="*/ 99 h 128"/>
                <a:gd name="T46" fmla="*/ 111 w 128"/>
                <a:gd name="T47" fmla="*/ 90 h 128"/>
                <a:gd name="T48" fmla="*/ 112 w 128"/>
                <a:gd name="T49" fmla="*/ 99 h 128"/>
                <a:gd name="T50" fmla="*/ 92 w 128"/>
                <a:gd name="T51" fmla="*/ 105 h 128"/>
                <a:gd name="T52" fmla="*/ 77 w 128"/>
                <a:gd name="T53" fmla="*/ 111 h 128"/>
                <a:gd name="T54" fmla="*/ 73 w 128"/>
                <a:gd name="T55" fmla="*/ 123 h 128"/>
                <a:gd name="T56" fmla="*/ 55 w 128"/>
                <a:gd name="T57" fmla="*/ 113 h 128"/>
                <a:gd name="T58" fmla="*/ 40 w 128"/>
                <a:gd name="T59" fmla="*/ 107 h 128"/>
                <a:gd name="T60" fmla="*/ 28 w 128"/>
                <a:gd name="T61" fmla="*/ 112 h 128"/>
                <a:gd name="T62" fmla="*/ 23 w 128"/>
                <a:gd name="T63" fmla="*/ 92 h 128"/>
                <a:gd name="T64" fmla="*/ 16 w 128"/>
                <a:gd name="T65" fmla="*/ 77 h 128"/>
                <a:gd name="T66" fmla="*/ 5 w 128"/>
                <a:gd name="T67" fmla="*/ 72 h 128"/>
                <a:gd name="T68" fmla="*/ 15 w 128"/>
                <a:gd name="T69" fmla="*/ 55 h 128"/>
                <a:gd name="T70" fmla="*/ 21 w 128"/>
                <a:gd name="T71" fmla="*/ 39 h 128"/>
                <a:gd name="T72" fmla="*/ 16 w 128"/>
                <a:gd name="T73" fmla="*/ 28 h 128"/>
                <a:gd name="T74" fmla="*/ 36 w 128"/>
                <a:gd name="T75" fmla="*/ 23 h 128"/>
                <a:gd name="T76" fmla="*/ 51 w 128"/>
                <a:gd name="T77" fmla="*/ 16 h 128"/>
                <a:gd name="T78" fmla="*/ 55 w 128"/>
                <a:gd name="T79" fmla="*/ 4 h 128"/>
                <a:gd name="T80" fmla="*/ 73 w 128"/>
                <a:gd name="T81" fmla="*/ 15 h 128"/>
                <a:gd name="T82" fmla="*/ 88 w 128"/>
                <a:gd name="T83" fmla="*/ 20 h 128"/>
                <a:gd name="T84" fmla="*/ 100 w 128"/>
                <a:gd name="T85" fmla="*/ 15 h 128"/>
                <a:gd name="T86" fmla="*/ 105 w 128"/>
                <a:gd name="T87" fmla="*/ 35 h 128"/>
                <a:gd name="T88" fmla="*/ 112 w 128"/>
                <a:gd name="T89" fmla="*/ 50 h 128"/>
                <a:gd name="T90" fmla="*/ 123 w 128"/>
                <a:gd name="T91" fmla="*/ 55 h 128"/>
                <a:gd name="T92" fmla="*/ 113 w 128"/>
                <a:gd name="T93" fmla="*/ 72 h 128"/>
                <a:gd name="T94" fmla="*/ 107 w 128"/>
                <a:gd name="T95" fmla="*/ 88 h 128"/>
                <a:gd name="T96" fmla="*/ 112 w 128"/>
                <a:gd name="T97"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8">
                  <a:moveTo>
                    <a:pt x="116" y="78"/>
                  </a:moveTo>
                  <a:cubicBezTo>
                    <a:pt x="116" y="77"/>
                    <a:pt x="116" y="77"/>
                    <a:pt x="116" y="77"/>
                  </a:cubicBezTo>
                  <a:cubicBezTo>
                    <a:pt x="128" y="77"/>
                    <a:pt x="128" y="77"/>
                    <a:pt x="128" y="77"/>
                  </a:cubicBezTo>
                  <a:cubicBezTo>
                    <a:pt x="128" y="50"/>
                    <a:pt x="128" y="50"/>
                    <a:pt x="128" y="50"/>
                  </a:cubicBezTo>
                  <a:cubicBezTo>
                    <a:pt x="116" y="50"/>
                    <a:pt x="116" y="50"/>
                    <a:pt x="116" y="50"/>
                  </a:cubicBezTo>
                  <a:cubicBezTo>
                    <a:pt x="116" y="49"/>
                    <a:pt x="116" y="49"/>
                    <a:pt x="116" y="49"/>
                  </a:cubicBezTo>
                  <a:cubicBezTo>
                    <a:pt x="115" y="45"/>
                    <a:pt x="113" y="41"/>
                    <a:pt x="111" y="37"/>
                  </a:cubicBezTo>
                  <a:cubicBezTo>
                    <a:pt x="111" y="36"/>
                    <a:pt x="111" y="36"/>
                    <a:pt x="111" y="36"/>
                  </a:cubicBezTo>
                  <a:cubicBezTo>
                    <a:pt x="119" y="28"/>
                    <a:pt x="119" y="28"/>
                    <a:pt x="119" y="28"/>
                  </a:cubicBezTo>
                  <a:cubicBezTo>
                    <a:pt x="100" y="9"/>
                    <a:pt x="100" y="9"/>
                    <a:pt x="100" y="9"/>
                  </a:cubicBezTo>
                  <a:cubicBezTo>
                    <a:pt x="92" y="17"/>
                    <a:pt x="92" y="17"/>
                    <a:pt x="92" y="17"/>
                  </a:cubicBezTo>
                  <a:cubicBezTo>
                    <a:pt x="91" y="16"/>
                    <a:pt x="91" y="16"/>
                    <a:pt x="91" y="16"/>
                  </a:cubicBezTo>
                  <a:cubicBezTo>
                    <a:pt x="87" y="14"/>
                    <a:pt x="83" y="13"/>
                    <a:pt x="78" y="11"/>
                  </a:cubicBezTo>
                  <a:cubicBezTo>
                    <a:pt x="77" y="11"/>
                    <a:pt x="77" y="11"/>
                    <a:pt x="77" y="11"/>
                  </a:cubicBezTo>
                  <a:cubicBezTo>
                    <a:pt x="77" y="0"/>
                    <a:pt x="77" y="0"/>
                    <a:pt x="77" y="0"/>
                  </a:cubicBezTo>
                  <a:cubicBezTo>
                    <a:pt x="51" y="0"/>
                    <a:pt x="51" y="0"/>
                    <a:pt x="51" y="0"/>
                  </a:cubicBezTo>
                  <a:cubicBezTo>
                    <a:pt x="51" y="11"/>
                    <a:pt x="51" y="11"/>
                    <a:pt x="51" y="11"/>
                  </a:cubicBezTo>
                  <a:cubicBezTo>
                    <a:pt x="50" y="11"/>
                    <a:pt x="50" y="11"/>
                    <a:pt x="50" y="11"/>
                  </a:cubicBezTo>
                  <a:cubicBezTo>
                    <a:pt x="45" y="13"/>
                    <a:pt x="41" y="14"/>
                    <a:pt x="37" y="16"/>
                  </a:cubicBezTo>
                  <a:cubicBezTo>
                    <a:pt x="36" y="17"/>
                    <a:pt x="36" y="17"/>
                    <a:pt x="36" y="17"/>
                  </a:cubicBezTo>
                  <a:cubicBezTo>
                    <a:pt x="28" y="9"/>
                    <a:pt x="28" y="9"/>
                    <a:pt x="28" y="9"/>
                  </a:cubicBezTo>
                  <a:cubicBezTo>
                    <a:pt x="9" y="28"/>
                    <a:pt x="9" y="28"/>
                    <a:pt x="9" y="28"/>
                  </a:cubicBezTo>
                  <a:cubicBezTo>
                    <a:pt x="17" y="36"/>
                    <a:pt x="17" y="36"/>
                    <a:pt x="17" y="36"/>
                  </a:cubicBezTo>
                  <a:cubicBezTo>
                    <a:pt x="17" y="37"/>
                    <a:pt x="17" y="37"/>
                    <a:pt x="17" y="37"/>
                  </a:cubicBezTo>
                  <a:cubicBezTo>
                    <a:pt x="15" y="41"/>
                    <a:pt x="13" y="45"/>
                    <a:pt x="12" y="49"/>
                  </a:cubicBezTo>
                  <a:cubicBezTo>
                    <a:pt x="11" y="50"/>
                    <a:pt x="11" y="50"/>
                    <a:pt x="11" y="50"/>
                  </a:cubicBezTo>
                  <a:cubicBezTo>
                    <a:pt x="0" y="50"/>
                    <a:pt x="0" y="50"/>
                    <a:pt x="0" y="50"/>
                  </a:cubicBezTo>
                  <a:cubicBezTo>
                    <a:pt x="0" y="77"/>
                    <a:pt x="0" y="77"/>
                    <a:pt x="0" y="77"/>
                  </a:cubicBezTo>
                  <a:cubicBezTo>
                    <a:pt x="11" y="77"/>
                    <a:pt x="11" y="77"/>
                    <a:pt x="11" y="77"/>
                  </a:cubicBezTo>
                  <a:cubicBezTo>
                    <a:pt x="12" y="78"/>
                    <a:pt x="12" y="78"/>
                    <a:pt x="12" y="78"/>
                  </a:cubicBezTo>
                  <a:cubicBezTo>
                    <a:pt x="13" y="82"/>
                    <a:pt x="15" y="86"/>
                    <a:pt x="17" y="90"/>
                  </a:cubicBezTo>
                  <a:cubicBezTo>
                    <a:pt x="17" y="91"/>
                    <a:pt x="17" y="91"/>
                    <a:pt x="17" y="91"/>
                  </a:cubicBezTo>
                  <a:cubicBezTo>
                    <a:pt x="9" y="99"/>
                    <a:pt x="9" y="99"/>
                    <a:pt x="9" y="99"/>
                  </a:cubicBezTo>
                  <a:cubicBezTo>
                    <a:pt x="28" y="118"/>
                    <a:pt x="28" y="118"/>
                    <a:pt x="28" y="118"/>
                  </a:cubicBezTo>
                  <a:cubicBezTo>
                    <a:pt x="36" y="110"/>
                    <a:pt x="36" y="110"/>
                    <a:pt x="36" y="110"/>
                  </a:cubicBezTo>
                  <a:cubicBezTo>
                    <a:pt x="37" y="111"/>
                    <a:pt x="37" y="111"/>
                    <a:pt x="37" y="111"/>
                  </a:cubicBezTo>
                  <a:cubicBezTo>
                    <a:pt x="41" y="113"/>
                    <a:pt x="45" y="115"/>
                    <a:pt x="50" y="116"/>
                  </a:cubicBezTo>
                  <a:cubicBezTo>
                    <a:pt x="51" y="116"/>
                    <a:pt x="51" y="116"/>
                    <a:pt x="51" y="116"/>
                  </a:cubicBezTo>
                  <a:cubicBezTo>
                    <a:pt x="51" y="128"/>
                    <a:pt x="51" y="128"/>
                    <a:pt x="51" y="128"/>
                  </a:cubicBezTo>
                  <a:cubicBezTo>
                    <a:pt x="77" y="128"/>
                    <a:pt x="77" y="128"/>
                    <a:pt x="77" y="128"/>
                  </a:cubicBezTo>
                  <a:cubicBezTo>
                    <a:pt x="77" y="116"/>
                    <a:pt x="77" y="116"/>
                    <a:pt x="77" y="116"/>
                  </a:cubicBezTo>
                  <a:cubicBezTo>
                    <a:pt x="78" y="116"/>
                    <a:pt x="78" y="116"/>
                    <a:pt x="78" y="116"/>
                  </a:cubicBezTo>
                  <a:cubicBezTo>
                    <a:pt x="83" y="115"/>
                    <a:pt x="87" y="113"/>
                    <a:pt x="91" y="111"/>
                  </a:cubicBezTo>
                  <a:cubicBezTo>
                    <a:pt x="92" y="110"/>
                    <a:pt x="92" y="110"/>
                    <a:pt x="92" y="110"/>
                  </a:cubicBezTo>
                  <a:cubicBezTo>
                    <a:pt x="100" y="118"/>
                    <a:pt x="100" y="118"/>
                    <a:pt x="100" y="118"/>
                  </a:cubicBezTo>
                  <a:cubicBezTo>
                    <a:pt x="119" y="99"/>
                    <a:pt x="119" y="99"/>
                    <a:pt x="119" y="99"/>
                  </a:cubicBezTo>
                  <a:cubicBezTo>
                    <a:pt x="111" y="91"/>
                    <a:pt x="111" y="91"/>
                    <a:pt x="111" y="91"/>
                  </a:cubicBezTo>
                  <a:cubicBezTo>
                    <a:pt x="111" y="90"/>
                    <a:pt x="111" y="90"/>
                    <a:pt x="111" y="90"/>
                  </a:cubicBezTo>
                  <a:cubicBezTo>
                    <a:pt x="113" y="86"/>
                    <a:pt x="115" y="82"/>
                    <a:pt x="116" y="78"/>
                  </a:cubicBezTo>
                  <a:close/>
                  <a:moveTo>
                    <a:pt x="112" y="99"/>
                  </a:moveTo>
                  <a:cubicBezTo>
                    <a:pt x="100" y="112"/>
                    <a:pt x="100" y="112"/>
                    <a:pt x="100" y="112"/>
                  </a:cubicBezTo>
                  <a:cubicBezTo>
                    <a:pt x="92" y="105"/>
                    <a:pt x="92" y="105"/>
                    <a:pt x="92" y="105"/>
                  </a:cubicBezTo>
                  <a:cubicBezTo>
                    <a:pt x="88" y="107"/>
                    <a:pt x="88" y="107"/>
                    <a:pt x="88" y="107"/>
                  </a:cubicBezTo>
                  <a:cubicBezTo>
                    <a:pt x="85" y="109"/>
                    <a:pt x="81" y="110"/>
                    <a:pt x="77" y="111"/>
                  </a:cubicBezTo>
                  <a:cubicBezTo>
                    <a:pt x="73" y="113"/>
                    <a:pt x="73" y="113"/>
                    <a:pt x="73" y="113"/>
                  </a:cubicBezTo>
                  <a:cubicBezTo>
                    <a:pt x="73" y="123"/>
                    <a:pt x="73" y="123"/>
                    <a:pt x="73" y="123"/>
                  </a:cubicBezTo>
                  <a:cubicBezTo>
                    <a:pt x="55" y="123"/>
                    <a:pt x="55" y="123"/>
                    <a:pt x="55" y="123"/>
                  </a:cubicBezTo>
                  <a:cubicBezTo>
                    <a:pt x="55" y="113"/>
                    <a:pt x="55" y="113"/>
                    <a:pt x="55" y="113"/>
                  </a:cubicBezTo>
                  <a:cubicBezTo>
                    <a:pt x="51" y="111"/>
                    <a:pt x="51" y="111"/>
                    <a:pt x="51" y="111"/>
                  </a:cubicBezTo>
                  <a:cubicBezTo>
                    <a:pt x="47" y="110"/>
                    <a:pt x="43" y="109"/>
                    <a:pt x="40" y="107"/>
                  </a:cubicBezTo>
                  <a:cubicBezTo>
                    <a:pt x="36" y="105"/>
                    <a:pt x="36" y="105"/>
                    <a:pt x="36" y="105"/>
                  </a:cubicBezTo>
                  <a:cubicBezTo>
                    <a:pt x="28" y="112"/>
                    <a:pt x="28" y="112"/>
                    <a:pt x="28" y="112"/>
                  </a:cubicBezTo>
                  <a:cubicBezTo>
                    <a:pt x="16" y="99"/>
                    <a:pt x="16" y="99"/>
                    <a:pt x="16" y="99"/>
                  </a:cubicBezTo>
                  <a:cubicBezTo>
                    <a:pt x="23" y="92"/>
                    <a:pt x="23" y="92"/>
                    <a:pt x="23" y="92"/>
                  </a:cubicBezTo>
                  <a:cubicBezTo>
                    <a:pt x="21" y="88"/>
                    <a:pt x="21" y="88"/>
                    <a:pt x="21" y="88"/>
                  </a:cubicBezTo>
                  <a:cubicBezTo>
                    <a:pt x="19" y="85"/>
                    <a:pt x="17" y="81"/>
                    <a:pt x="16" y="77"/>
                  </a:cubicBezTo>
                  <a:cubicBezTo>
                    <a:pt x="15" y="72"/>
                    <a:pt x="15" y="72"/>
                    <a:pt x="15" y="72"/>
                  </a:cubicBezTo>
                  <a:cubicBezTo>
                    <a:pt x="5" y="72"/>
                    <a:pt x="5" y="72"/>
                    <a:pt x="5" y="72"/>
                  </a:cubicBezTo>
                  <a:cubicBezTo>
                    <a:pt x="5" y="55"/>
                    <a:pt x="5" y="55"/>
                    <a:pt x="5" y="55"/>
                  </a:cubicBezTo>
                  <a:cubicBezTo>
                    <a:pt x="15" y="55"/>
                    <a:pt x="15" y="55"/>
                    <a:pt x="15" y="55"/>
                  </a:cubicBezTo>
                  <a:cubicBezTo>
                    <a:pt x="16" y="50"/>
                    <a:pt x="16" y="50"/>
                    <a:pt x="16" y="50"/>
                  </a:cubicBezTo>
                  <a:cubicBezTo>
                    <a:pt x="17" y="46"/>
                    <a:pt x="19" y="43"/>
                    <a:pt x="21" y="39"/>
                  </a:cubicBezTo>
                  <a:cubicBezTo>
                    <a:pt x="23" y="35"/>
                    <a:pt x="23" y="35"/>
                    <a:pt x="23" y="35"/>
                  </a:cubicBezTo>
                  <a:cubicBezTo>
                    <a:pt x="16" y="28"/>
                    <a:pt x="16" y="28"/>
                    <a:pt x="16" y="28"/>
                  </a:cubicBezTo>
                  <a:cubicBezTo>
                    <a:pt x="28" y="15"/>
                    <a:pt x="28" y="15"/>
                    <a:pt x="28" y="15"/>
                  </a:cubicBezTo>
                  <a:cubicBezTo>
                    <a:pt x="36" y="23"/>
                    <a:pt x="36" y="23"/>
                    <a:pt x="36" y="23"/>
                  </a:cubicBezTo>
                  <a:cubicBezTo>
                    <a:pt x="40" y="20"/>
                    <a:pt x="40" y="20"/>
                    <a:pt x="40" y="20"/>
                  </a:cubicBezTo>
                  <a:cubicBezTo>
                    <a:pt x="43" y="18"/>
                    <a:pt x="47" y="17"/>
                    <a:pt x="51" y="16"/>
                  </a:cubicBezTo>
                  <a:cubicBezTo>
                    <a:pt x="55" y="15"/>
                    <a:pt x="55" y="15"/>
                    <a:pt x="55" y="15"/>
                  </a:cubicBezTo>
                  <a:cubicBezTo>
                    <a:pt x="55" y="4"/>
                    <a:pt x="55" y="4"/>
                    <a:pt x="55" y="4"/>
                  </a:cubicBezTo>
                  <a:cubicBezTo>
                    <a:pt x="73" y="4"/>
                    <a:pt x="73" y="4"/>
                    <a:pt x="73" y="4"/>
                  </a:cubicBezTo>
                  <a:cubicBezTo>
                    <a:pt x="73" y="15"/>
                    <a:pt x="73" y="15"/>
                    <a:pt x="73" y="15"/>
                  </a:cubicBezTo>
                  <a:cubicBezTo>
                    <a:pt x="77" y="16"/>
                    <a:pt x="77" y="16"/>
                    <a:pt x="77" y="16"/>
                  </a:cubicBezTo>
                  <a:cubicBezTo>
                    <a:pt x="81" y="17"/>
                    <a:pt x="85" y="18"/>
                    <a:pt x="88" y="20"/>
                  </a:cubicBezTo>
                  <a:cubicBezTo>
                    <a:pt x="92" y="23"/>
                    <a:pt x="92" y="23"/>
                    <a:pt x="92" y="23"/>
                  </a:cubicBezTo>
                  <a:cubicBezTo>
                    <a:pt x="100" y="15"/>
                    <a:pt x="100" y="15"/>
                    <a:pt x="100" y="15"/>
                  </a:cubicBezTo>
                  <a:cubicBezTo>
                    <a:pt x="112" y="28"/>
                    <a:pt x="112" y="28"/>
                    <a:pt x="112" y="28"/>
                  </a:cubicBezTo>
                  <a:cubicBezTo>
                    <a:pt x="105" y="35"/>
                    <a:pt x="105" y="35"/>
                    <a:pt x="105" y="35"/>
                  </a:cubicBezTo>
                  <a:cubicBezTo>
                    <a:pt x="107" y="39"/>
                    <a:pt x="107" y="39"/>
                    <a:pt x="107" y="39"/>
                  </a:cubicBezTo>
                  <a:cubicBezTo>
                    <a:pt x="109" y="43"/>
                    <a:pt x="111" y="46"/>
                    <a:pt x="112" y="50"/>
                  </a:cubicBezTo>
                  <a:cubicBezTo>
                    <a:pt x="113" y="55"/>
                    <a:pt x="113" y="55"/>
                    <a:pt x="113" y="55"/>
                  </a:cubicBezTo>
                  <a:cubicBezTo>
                    <a:pt x="123" y="55"/>
                    <a:pt x="123" y="55"/>
                    <a:pt x="123" y="55"/>
                  </a:cubicBezTo>
                  <a:cubicBezTo>
                    <a:pt x="123" y="72"/>
                    <a:pt x="123" y="72"/>
                    <a:pt x="123" y="72"/>
                  </a:cubicBezTo>
                  <a:cubicBezTo>
                    <a:pt x="113" y="72"/>
                    <a:pt x="113" y="72"/>
                    <a:pt x="113" y="72"/>
                  </a:cubicBezTo>
                  <a:cubicBezTo>
                    <a:pt x="112" y="77"/>
                    <a:pt x="112" y="77"/>
                    <a:pt x="112" y="77"/>
                  </a:cubicBezTo>
                  <a:cubicBezTo>
                    <a:pt x="111" y="81"/>
                    <a:pt x="109" y="85"/>
                    <a:pt x="107" y="88"/>
                  </a:cubicBezTo>
                  <a:cubicBezTo>
                    <a:pt x="105" y="92"/>
                    <a:pt x="105" y="92"/>
                    <a:pt x="105" y="92"/>
                  </a:cubicBezTo>
                  <a:lnTo>
                    <a:pt x="112" y="99"/>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54" name="Freeform 49"/>
            <p:cNvSpPr>
              <a:spLocks noEditPoints="1"/>
            </p:cNvSpPr>
            <p:nvPr/>
          </p:nvSpPr>
          <p:spPr bwMode="auto">
            <a:xfrm>
              <a:off x="714375" y="5264160"/>
              <a:ext cx="184150" cy="184150"/>
            </a:xfrm>
            <a:custGeom>
              <a:avLst/>
              <a:gdLst>
                <a:gd name="T0" fmla="*/ 25 w 49"/>
                <a:gd name="T1" fmla="*/ 0 h 49"/>
                <a:gd name="T2" fmla="*/ 0 w 49"/>
                <a:gd name="T3" fmla="*/ 25 h 49"/>
                <a:gd name="T4" fmla="*/ 25 w 49"/>
                <a:gd name="T5" fmla="*/ 49 h 49"/>
                <a:gd name="T6" fmla="*/ 49 w 49"/>
                <a:gd name="T7" fmla="*/ 25 h 49"/>
                <a:gd name="T8" fmla="*/ 25 w 49"/>
                <a:gd name="T9" fmla="*/ 0 h 49"/>
                <a:gd name="T10" fmla="*/ 39 w 49"/>
                <a:gd name="T11" fmla="*/ 39 h 49"/>
                <a:gd name="T12" fmla="*/ 25 w 49"/>
                <a:gd name="T13" fmla="*/ 45 h 49"/>
                <a:gd name="T14" fmla="*/ 11 w 49"/>
                <a:gd name="T15" fmla="*/ 39 h 49"/>
                <a:gd name="T16" fmla="*/ 5 w 49"/>
                <a:gd name="T17" fmla="*/ 25 h 49"/>
                <a:gd name="T18" fmla="*/ 11 w 49"/>
                <a:gd name="T19" fmla="*/ 10 h 49"/>
                <a:gd name="T20" fmla="*/ 25 w 49"/>
                <a:gd name="T21" fmla="*/ 5 h 49"/>
                <a:gd name="T22" fmla="*/ 39 w 49"/>
                <a:gd name="T23" fmla="*/ 10 h 49"/>
                <a:gd name="T24" fmla="*/ 45 w 49"/>
                <a:gd name="T25" fmla="*/ 25 h 49"/>
                <a:gd name="T26" fmla="*/ 39 w 49"/>
                <a:gd name="T27" fmla="*/ 3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9">
                  <a:moveTo>
                    <a:pt x="25" y="0"/>
                  </a:moveTo>
                  <a:cubicBezTo>
                    <a:pt x="11" y="0"/>
                    <a:pt x="0" y="11"/>
                    <a:pt x="0" y="25"/>
                  </a:cubicBezTo>
                  <a:cubicBezTo>
                    <a:pt x="0" y="38"/>
                    <a:pt x="11" y="49"/>
                    <a:pt x="25" y="49"/>
                  </a:cubicBezTo>
                  <a:cubicBezTo>
                    <a:pt x="38" y="49"/>
                    <a:pt x="49" y="38"/>
                    <a:pt x="49" y="25"/>
                  </a:cubicBezTo>
                  <a:cubicBezTo>
                    <a:pt x="49" y="11"/>
                    <a:pt x="38" y="0"/>
                    <a:pt x="25" y="0"/>
                  </a:cubicBezTo>
                  <a:close/>
                  <a:moveTo>
                    <a:pt x="39" y="39"/>
                  </a:moveTo>
                  <a:cubicBezTo>
                    <a:pt x="35" y="43"/>
                    <a:pt x="30" y="45"/>
                    <a:pt x="25" y="45"/>
                  </a:cubicBezTo>
                  <a:cubicBezTo>
                    <a:pt x="20" y="45"/>
                    <a:pt x="15" y="43"/>
                    <a:pt x="11" y="39"/>
                  </a:cubicBezTo>
                  <a:cubicBezTo>
                    <a:pt x="7" y="35"/>
                    <a:pt x="5" y="30"/>
                    <a:pt x="5" y="25"/>
                  </a:cubicBezTo>
                  <a:cubicBezTo>
                    <a:pt x="5" y="19"/>
                    <a:pt x="7" y="14"/>
                    <a:pt x="11" y="10"/>
                  </a:cubicBezTo>
                  <a:cubicBezTo>
                    <a:pt x="15" y="7"/>
                    <a:pt x="20" y="5"/>
                    <a:pt x="25" y="5"/>
                  </a:cubicBezTo>
                  <a:cubicBezTo>
                    <a:pt x="30" y="5"/>
                    <a:pt x="35" y="7"/>
                    <a:pt x="39" y="10"/>
                  </a:cubicBezTo>
                  <a:cubicBezTo>
                    <a:pt x="43" y="14"/>
                    <a:pt x="45" y="19"/>
                    <a:pt x="45" y="25"/>
                  </a:cubicBezTo>
                  <a:cubicBezTo>
                    <a:pt x="45" y="30"/>
                    <a:pt x="43" y="35"/>
                    <a:pt x="39" y="39"/>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grpSp>
      <p:grpSp>
        <p:nvGrpSpPr>
          <p:cNvPr id="55" name="组合 54"/>
          <p:cNvGrpSpPr/>
          <p:nvPr/>
        </p:nvGrpSpPr>
        <p:grpSpPr>
          <a:xfrm>
            <a:off x="5465260" y="1363240"/>
            <a:ext cx="468000" cy="468000"/>
            <a:chOff x="1528763" y="1266827"/>
            <a:chExt cx="481013" cy="481013"/>
          </a:xfrm>
          <a:solidFill>
            <a:schemeClr val="accent4"/>
          </a:solidFill>
        </p:grpSpPr>
        <p:sp>
          <p:nvSpPr>
            <p:cNvPr id="56" name="Freeform 146"/>
            <p:cNvSpPr/>
            <p:nvPr/>
          </p:nvSpPr>
          <p:spPr bwMode="auto">
            <a:xfrm>
              <a:off x="1762125" y="1620840"/>
              <a:ext cx="14288" cy="127000"/>
            </a:xfrm>
            <a:custGeom>
              <a:avLst/>
              <a:gdLst>
                <a:gd name="T0" fmla="*/ 2 w 4"/>
                <a:gd name="T1" fmla="*/ 0 h 34"/>
                <a:gd name="T2" fmla="*/ 0 w 4"/>
                <a:gd name="T3" fmla="*/ 2 h 34"/>
                <a:gd name="T4" fmla="*/ 0 w 4"/>
                <a:gd name="T5" fmla="*/ 32 h 34"/>
                <a:gd name="T6" fmla="*/ 2 w 4"/>
                <a:gd name="T7" fmla="*/ 34 h 34"/>
                <a:gd name="T8" fmla="*/ 4 w 4"/>
                <a:gd name="T9" fmla="*/ 32 h 34"/>
                <a:gd name="T10" fmla="*/ 4 w 4"/>
                <a:gd name="T11" fmla="*/ 2 h 34"/>
                <a:gd name="T12" fmla="*/ 2 w 4"/>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4" h="34">
                  <a:moveTo>
                    <a:pt x="2" y="0"/>
                  </a:moveTo>
                  <a:cubicBezTo>
                    <a:pt x="1" y="0"/>
                    <a:pt x="0" y="1"/>
                    <a:pt x="0" y="2"/>
                  </a:cubicBezTo>
                  <a:cubicBezTo>
                    <a:pt x="0" y="32"/>
                    <a:pt x="0" y="32"/>
                    <a:pt x="0" y="32"/>
                  </a:cubicBezTo>
                  <a:cubicBezTo>
                    <a:pt x="0" y="33"/>
                    <a:pt x="1" y="34"/>
                    <a:pt x="2" y="34"/>
                  </a:cubicBezTo>
                  <a:cubicBezTo>
                    <a:pt x="3" y="34"/>
                    <a:pt x="4" y="33"/>
                    <a:pt x="4" y="32"/>
                  </a:cubicBezTo>
                  <a:cubicBezTo>
                    <a:pt x="4" y="2"/>
                    <a:pt x="4" y="2"/>
                    <a:pt x="4" y="2"/>
                  </a:cubicBezTo>
                  <a:cubicBezTo>
                    <a:pt x="4" y="1"/>
                    <a:pt x="3" y="0"/>
                    <a:pt x="2"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57" name="Freeform 147"/>
            <p:cNvSpPr/>
            <p:nvPr/>
          </p:nvSpPr>
          <p:spPr bwMode="auto">
            <a:xfrm>
              <a:off x="1762125" y="1266827"/>
              <a:ext cx="14288" cy="128588"/>
            </a:xfrm>
            <a:custGeom>
              <a:avLst/>
              <a:gdLst>
                <a:gd name="T0" fmla="*/ 2 w 4"/>
                <a:gd name="T1" fmla="*/ 0 h 34"/>
                <a:gd name="T2" fmla="*/ 0 w 4"/>
                <a:gd name="T3" fmla="*/ 2 h 34"/>
                <a:gd name="T4" fmla="*/ 0 w 4"/>
                <a:gd name="T5" fmla="*/ 32 h 34"/>
                <a:gd name="T6" fmla="*/ 2 w 4"/>
                <a:gd name="T7" fmla="*/ 34 h 34"/>
                <a:gd name="T8" fmla="*/ 4 w 4"/>
                <a:gd name="T9" fmla="*/ 32 h 34"/>
                <a:gd name="T10" fmla="*/ 4 w 4"/>
                <a:gd name="T11" fmla="*/ 2 h 34"/>
                <a:gd name="T12" fmla="*/ 2 w 4"/>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4" h="34">
                  <a:moveTo>
                    <a:pt x="2" y="0"/>
                  </a:moveTo>
                  <a:cubicBezTo>
                    <a:pt x="1" y="0"/>
                    <a:pt x="0" y="1"/>
                    <a:pt x="0" y="2"/>
                  </a:cubicBezTo>
                  <a:cubicBezTo>
                    <a:pt x="0" y="32"/>
                    <a:pt x="0" y="32"/>
                    <a:pt x="0" y="32"/>
                  </a:cubicBezTo>
                  <a:cubicBezTo>
                    <a:pt x="0" y="33"/>
                    <a:pt x="1" y="34"/>
                    <a:pt x="2" y="34"/>
                  </a:cubicBezTo>
                  <a:cubicBezTo>
                    <a:pt x="3" y="34"/>
                    <a:pt x="4" y="33"/>
                    <a:pt x="4" y="32"/>
                  </a:cubicBezTo>
                  <a:cubicBezTo>
                    <a:pt x="4" y="2"/>
                    <a:pt x="4" y="2"/>
                    <a:pt x="4" y="2"/>
                  </a:cubicBezTo>
                  <a:cubicBezTo>
                    <a:pt x="4" y="1"/>
                    <a:pt x="3" y="0"/>
                    <a:pt x="2"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58" name="Freeform 148"/>
            <p:cNvSpPr/>
            <p:nvPr/>
          </p:nvSpPr>
          <p:spPr bwMode="auto">
            <a:xfrm>
              <a:off x="1528763" y="1500190"/>
              <a:ext cx="127000" cy="14288"/>
            </a:xfrm>
            <a:custGeom>
              <a:avLst/>
              <a:gdLst>
                <a:gd name="T0" fmla="*/ 34 w 34"/>
                <a:gd name="T1" fmla="*/ 2 h 4"/>
                <a:gd name="T2" fmla="*/ 32 w 34"/>
                <a:gd name="T3" fmla="*/ 0 h 4"/>
                <a:gd name="T4" fmla="*/ 2 w 34"/>
                <a:gd name="T5" fmla="*/ 0 h 4"/>
                <a:gd name="T6" fmla="*/ 0 w 34"/>
                <a:gd name="T7" fmla="*/ 2 h 4"/>
                <a:gd name="T8" fmla="*/ 2 w 34"/>
                <a:gd name="T9" fmla="*/ 4 h 4"/>
                <a:gd name="T10" fmla="*/ 32 w 34"/>
                <a:gd name="T11" fmla="*/ 4 h 4"/>
                <a:gd name="T12" fmla="*/ 34 w 3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4" h="4">
                  <a:moveTo>
                    <a:pt x="34" y="2"/>
                  </a:moveTo>
                  <a:cubicBezTo>
                    <a:pt x="34" y="1"/>
                    <a:pt x="33" y="0"/>
                    <a:pt x="32" y="0"/>
                  </a:cubicBezTo>
                  <a:cubicBezTo>
                    <a:pt x="2" y="0"/>
                    <a:pt x="2" y="0"/>
                    <a:pt x="2" y="0"/>
                  </a:cubicBezTo>
                  <a:cubicBezTo>
                    <a:pt x="1" y="0"/>
                    <a:pt x="0" y="1"/>
                    <a:pt x="0" y="2"/>
                  </a:cubicBezTo>
                  <a:cubicBezTo>
                    <a:pt x="0" y="3"/>
                    <a:pt x="1" y="4"/>
                    <a:pt x="2" y="4"/>
                  </a:cubicBezTo>
                  <a:cubicBezTo>
                    <a:pt x="32" y="4"/>
                    <a:pt x="32" y="4"/>
                    <a:pt x="32" y="4"/>
                  </a:cubicBezTo>
                  <a:cubicBezTo>
                    <a:pt x="33" y="4"/>
                    <a:pt x="34" y="3"/>
                    <a:pt x="34" y="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59" name="Freeform 149"/>
            <p:cNvSpPr/>
            <p:nvPr/>
          </p:nvSpPr>
          <p:spPr bwMode="auto">
            <a:xfrm>
              <a:off x="1881188" y="1500190"/>
              <a:ext cx="128588" cy="14288"/>
            </a:xfrm>
            <a:custGeom>
              <a:avLst/>
              <a:gdLst>
                <a:gd name="T0" fmla="*/ 32 w 34"/>
                <a:gd name="T1" fmla="*/ 0 h 4"/>
                <a:gd name="T2" fmla="*/ 2 w 34"/>
                <a:gd name="T3" fmla="*/ 0 h 4"/>
                <a:gd name="T4" fmla="*/ 0 w 34"/>
                <a:gd name="T5" fmla="*/ 2 h 4"/>
                <a:gd name="T6" fmla="*/ 2 w 34"/>
                <a:gd name="T7" fmla="*/ 4 h 4"/>
                <a:gd name="T8" fmla="*/ 32 w 34"/>
                <a:gd name="T9" fmla="*/ 4 h 4"/>
                <a:gd name="T10" fmla="*/ 34 w 34"/>
                <a:gd name="T11" fmla="*/ 2 h 4"/>
                <a:gd name="T12" fmla="*/ 32 w 3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4" h="4">
                  <a:moveTo>
                    <a:pt x="32" y="0"/>
                  </a:moveTo>
                  <a:cubicBezTo>
                    <a:pt x="2" y="0"/>
                    <a:pt x="2" y="0"/>
                    <a:pt x="2" y="0"/>
                  </a:cubicBezTo>
                  <a:cubicBezTo>
                    <a:pt x="1" y="0"/>
                    <a:pt x="0" y="1"/>
                    <a:pt x="0" y="2"/>
                  </a:cubicBezTo>
                  <a:cubicBezTo>
                    <a:pt x="0" y="3"/>
                    <a:pt x="1" y="4"/>
                    <a:pt x="2" y="4"/>
                  </a:cubicBezTo>
                  <a:cubicBezTo>
                    <a:pt x="32" y="4"/>
                    <a:pt x="32" y="4"/>
                    <a:pt x="32" y="4"/>
                  </a:cubicBezTo>
                  <a:cubicBezTo>
                    <a:pt x="33" y="4"/>
                    <a:pt x="34" y="3"/>
                    <a:pt x="34" y="2"/>
                  </a:cubicBezTo>
                  <a:cubicBezTo>
                    <a:pt x="34" y="1"/>
                    <a:pt x="33" y="0"/>
                    <a:pt x="32"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60" name="Freeform 150"/>
            <p:cNvSpPr/>
            <p:nvPr/>
          </p:nvSpPr>
          <p:spPr bwMode="auto">
            <a:xfrm>
              <a:off x="1820863" y="1604965"/>
              <a:ext cx="71438" cy="112713"/>
            </a:xfrm>
            <a:custGeom>
              <a:avLst/>
              <a:gdLst>
                <a:gd name="T0" fmla="*/ 4 w 19"/>
                <a:gd name="T1" fmla="*/ 1 h 30"/>
                <a:gd name="T2" fmla="*/ 2 w 19"/>
                <a:gd name="T3" fmla="*/ 0 h 30"/>
                <a:gd name="T4" fmla="*/ 1 w 19"/>
                <a:gd name="T5" fmla="*/ 0 h 30"/>
                <a:gd name="T6" fmla="*/ 0 w 19"/>
                <a:gd name="T7" fmla="*/ 1 h 30"/>
                <a:gd name="T8" fmla="*/ 0 w 19"/>
                <a:gd name="T9" fmla="*/ 3 h 30"/>
                <a:gd name="T10" fmla="*/ 15 w 19"/>
                <a:gd name="T11" fmla="*/ 29 h 30"/>
                <a:gd name="T12" fmla="*/ 18 w 19"/>
                <a:gd name="T13" fmla="*/ 30 h 30"/>
                <a:gd name="T14" fmla="*/ 19 w 19"/>
                <a:gd name="T15" fmla="*/ 26 h 30"/>
                <a:gd name="T16" fmla="*/ 4 w 19"/>
                <a:gd name="T1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0">
                  <a:moveTo>
                    <a:pt x="4" y="1"/>
                  </a:moveTo>
                  <a:cubicBezTo>
                    <a:pt x="4" y="0"/>
                    <a:pt x="3" y="0"/>
                    <a:pt x="2" y="0"/>
                  </a:cubicBezTo>
                  <a:cubicBezTo>
                    <a:pt x="2" y="0"/>
                    <a:pt x="1" y="0"/>
                    <a:pt x="1" y="0"/>
                  </a:cubicBezTo>
                  <a:cubicBezTo>
                    <a:pt x="0" y="0"/>
                    <a:pt x="0" y="1"/>
                    <a:pt x="0" y="1"/>
                  </a:cubicBezTo>
                  <a:cubicBezTo>
                    <a:pt x="0" y="2"/>
                    <a:pt x="0" y="2"/>
                    <a:pt x="0" y="3"/>
                  </a:cubicBezTo>
                  <a:cubicBezTo>
                    <a:pt x="15" y="29"/>
                    <a:pt x="15" y="29"/>
                    <a:pt x="15" y="29"/>
                  </a:cubicBezTo>
                  <a:cubicBezTo>
                    <a:pt x="15" y="30"/>
                    <a:pt x="17" y="30"/>
                    <a:pt x="18" y="30"/>
                  </a:cubicBezTo>
                  <a:cubicBezTo>
                    <a:pt x="19" y="29"/>
                    <a:pt x="19" y="27"/>
                    <a:pt x="19" y="26"/>
                  </a:cubicBezTo>
                  <a:lnTo>
                    <a:pt x="4" y="1"/>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61" name="Freeform 151"/>
            <p:cNvSpPr/>
            <p:nvPr/>
          </p:nvSpPr>
          <p:spPr bwMode="auto">
            <a:xfrm>
              <a:off x="1644650" y="1296989"/>
              <a:ext cx="76200" cy="115888"/>
            </a:xfrm>
            <a:custGeom>
              <a:avLst/>
              <a:gdLst>
                <a:gd name="T0" fmla="*/ 4 w 20"/>
                <a:gd name="T1" fmla="*/ 2 h 31"/>
                <a:gd name="T2" fmla="*/ 2 w 20"/>
                <a:gd name="T3" fmla="*/ 0 h 31"/>
                <a:gd name="T4" fmla="*/ 1 w 20"/>
                <a:gd name="T5" fmla="*/ 1 h 31"/>
                <a:gd name="T6" fmla="*/ 0 w 20"/>
                <a:gd name="T7" fmla="*/ 4 h 31"/>
                <a:gd name="T8" fmla="*/ 15 w 20"/>
                <a:gd name="T9" fmla="*/ 29 h 31"/>
                <a:gd name="T10" fmla="*/ 17 w 20"/>
                <a:gd name="T11" fmla="*/ 31 h 31"/>
                <a:gd name="T12" fmla="*/ 18 w 20"/>
                <a:gd name="T13" fmla="*/ 30 h 31"/>
                <a:gd name="T14" fmla="*/ 19 w 20"/>
                <a:gd name="T15" fmla="*/ 27 h 31"/>
                <a:gd name="T16" fmla="*/ 4 w 20"/>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1">
                  <a:moveTo>
                    <a:pt x="4" y="2"/>
                  </a:moveTo>
                  <a:cubicBezTo>
                    <a:pt x="4" y="1"/>
                    <a:pt x="3" y="0"/>
                    <a:pt x="2" y="0"/>
                  </a:cubicBezTo>
                  <a:cubicBezTo>
                    <a:pt x="2" y="0"/>
                    <a:pt x="1" y="0"/>
                    <a:pt x="1" y="1"/>
                  </a:cubicBezTo>
                  <a:cubicBezTo>
                    <a:pt x="0" y="1"/>
                    <a:pt x="0" y="3"/>
                    <a:pt x="0" y="4"/>
                  </a:cubicBezTo>
                  <a:cubicBezTo>
                    <a:pt x="15" y="29"/>
                    <a:pt x="15" y="29"/>
                    <a:pt x="15" y="29"/>
                  </a:cubicBezTo>
                  <a:cubicBezTo>
                    <a:pt x="15" y="30"/>
                    <a:pt x="16" y="31"/>
                    <a:pt x="17" y="31"/>
                  </a:cubicBezTo>
                  <a:cubicBezTo>
                    <a:pt x="17" y="31"/>
                    <a:pt x="18" y="31"/>
                    <a:pt x="18" y="30"/>
                  </a:cubicBezTo>
                  <a:cubicBezTo>
                    <a:pt x="19" y="30"/>
                    <a:pt x="20" y="28"/>
                    <a:pt x="19" y="27"/>
                  </a:cubicBezTo>
                  <a:lnTo>
                    <a:pt x="4" y="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62" name="Freeform 152"/>
            <p:cNvSpPr/>
            <p:nvPr/>
          </p:nvSpPr>
          <p:spPr bwMode="auto">
            <a:xfrm>
              <a:off x="1558925" y="1560515"/>
              <a:ext cx="115888" cy="74613"/>
            </a:xfrm>
            <a:custGeom>
              <a:avLst/>
              <a:gdLst>
                <a:gd name="T0" fmla="*/ 30 w 31"/>
                <a:gd name="T1" fmla="*/ 1 h 20"/>
                <a:gd name="T2" fmla="*/ 28 w 31"/>
                <a:gd name="T3" fmla="*/ 0 h 20"/>
                <a:gd name="T4" fmla="*/ 27 w 31"/>
                <a:gd name="T5" fmla="*/ 0 h 20"/>
                <a:gd name="T6" fmla="*/ 1 w 31"/>
                <a:gd name="T7" fmla="*/ 15 h 20"/>
                <a:gd name="T8" fmla="*/ 0 w 31"/>
                <a:gd name="T9" fmla="*/ 16 h 20"/>
                <a:gd name="T10" fmla="*/ 1 w 31"/>
                <a:gd name="T11" fmla="*/ 18 h 20"/>
                <a:gd name="T12" fmla="*/ 4 w 31"/>
                <a:gd name="T13" fmla="*/ 19 h 20"/>
                <a:gd name="T14" fmla="*/ 29 w 31"/>
                <a:gd name="T15" fmla="*/ 4 h 20"/>
                <a:gd name="T16" fmla="*/ 30 w 31"/>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0">
                  <a:moveTo>
                    <a:pt x="30" y="1"/>
                  </a:moveTo>
                  <a:cubicBezTo>
                    <a:pt x="30" y="0"/>
                    <a:pt x="29" y="0"/>
                    <a:pt x="28" y="0"/>
                  </a:cubicBezTo>
                  <a:cubicBezTo>
                    <a:pt x="28" y="0"/>
                    <a:pt x="27" y="0"/>
                    <a:pt x="27" y="0"/>
                  </a:cubicBezTo>
                  <a:cubicBezTo>
                    <a:pt x="1" y="15"/>
                    <a:pt x="1" y="15"/>
                    <a:pt x="1" y="15"/>
                  </a:cubicBezTo>
                  <a:cubicBezTo>
                    <a:pt x="1" y="15"/>
                    <a:pt x="1" y="16"/>
                    <a:pt x="0" y="16"/>
                  </a:cubicBezTo>
                  <a:cubicBezTo>
                    <a:pt x="0" y="17"/>
                    <a:pt x="0" y="18"/>
                    <a:pt x="1" y="18"/>
                  </a:cubicBezTo>
                  <a:cubicBezTo>
                    <a:pt x="1" y="19"/>
                    <a:pt x="3" y="20"/>
                    <a:pt x="4" y="19"/>
                  </a:cubicBezTo>
                  <a:cubicBezTo>
                    <a:pt x="29" y="4"/>
                    <a:pt x="29" y="4"/>
                    <a:pt x="29" y="4"/>
                  </a:cubicBezTo>
                  <a:cubicBezTo>
                    <a:pt x="30" y="3"/>
                    <a:pt x="31" y="2"/>
                    <a:pt x="30" y="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63" name="Freeform 153"/>
            <p:cNvSpPr/>
            <p:nvPr/>
          </p:nvSpPr>
          <p:spPr bwMode="auto">
            <a:xfrm>
              <a:off x="1862138" y="1382715"/>
              <a:ext cx="117475" cy="76200"/>
            </a:xfrm>
            <a:custGeom>
              <a:avLst/>
              <a:gdLst>
                <a:gd name="T0" fmla="*/ 1 w 31"/>
                <a:gd name="T1" fmla="*/ 16 h 20"/>
                <a:gd name="T2" fmla="*/ 1 w 31"/>
                <a:gd name="T3" fmla="*/ 18 h 20"/>
                <a:gd name="T4" fmla="*/ 4 w 31"/>
                <a:gd name="T5" fmla="*/ 19 h 20"/>
                <a:gd name="T6" fmla="*/ 30 w 31"/>
                <a:gd name="T7" fmla="*/ 4 h 20"/>
                <a:gd name="T8" fmla="*/ 31 w 31"/>
                <a:gd name="T9" fmla="*/ 3 h 20"/>
                <a:gd name="T10" fmla="*/ 30 w 31"/>
                <a:gd name="T11" fmla="*/ 1 h 20"/>
                <a:gd name="T12" fmla="*/ 28 w 31"/>
                <a:gd name="T13" fmla="*/ 0 h 20"/>
                <a:gd name="T14" fmla="*/ 27 w 31"/>
                <a:gd name="T15" fmla="*/ 0 h 20"/>
                <a:gd name="T16" fmla="*/ 2 w 31"/>
                <a:gd name="T17" fmla="*/ 15 h 20"/>
                <a:gd name="T18" fmla="*/ 1 w 31"/>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0">
                  <a:moveTo>
                    <a:pt x="1" y="16"/>
                  </a:moveTo>
                  <a:cubicBezTo>
                    <a:pt x="0" y="17"/>
                    <a:pt x="0" y="18"/>
                    <a:pt x="1" y="18"/>
                  </a:cubicBezTo>
                  <a:cubicBezTo>
                    <a:pt x="1" y="19"/>
                    <a:pt x="3" y="20"/>
                    <a:pt x="4" y="19"/>
                  </a:cubicBezTo>
                  <a:cubicBezTo>
                    <a:pt x="30" y="4"/>
                    <a:pt x="30" y="4"/>
                    <a:pt x="30" y="4"/>
                  </a:cubicBezTo>
                  <a:cubicBezTo>
                    <a:pt x="30" y="4"/>
                    <a:pt x="30" y="3"/>
                    <a:pt x="31" y="3"/>
                  </a:cubicBezTo>
                  <a:cubicBezTo>
                    <a:pt x="31" y="2"/>
                    <a:pt x="31" y="2"/>
                    <a:pt x="30" y="1"/>
                  </a:cubicBezTo>
                  <a:cubicBezTo>
                    <a:pt x="30" y="0"/>
                    <a:pt x="29" y="0"/>
                    <a:pt x="28" y="0"/>
                  </a:cubicBezTo>
                  <a:cubicBezTo>
                    <a:pt x="28" y="0"/>
                    <a:pt x="28" y="0"/>
                    <a:pt x="27" y="0"/>
                  </a:cubicBezTo>
                  <a:cubicBezTo>
                    <a:pt x="2" y="15"/>
                    <a:pt x="2" y="15"/>
                    <a:pt x="2" y="15"/>
                  </a:cubicBezTo>
                  <a:cubicBezTo>
                    <a:pt x="1" y="15"/>
                    <a:pt x="1" y="16"/>
                    <a:pt x="1" y="1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64" name="Freeform 154"/>
            <p:cNvSpPr/>
            <p:nvPr/>
          </p:nvSpPr>
          <p:spPr bwMode="auto">
            <a:xfrm>
              <a:off x="1862138" y="1560515"/>
              <a:ext cx="117475" cy="74613"/>
            </a:xfrm>
            <a:custGeom>
              <a:avLst/>
              <a:gdLst>
                <a:gd name="T0" fmla="*/ 30 w 31"/>
                <a:gd name="T1" fmla="*/ 15 h 20"/>
                <a:gd name="T2" fmla="*/ 4 w 31"/>
                <a:gd name="T3" fmla="*/ 0 h 20"/>
                <a:gd name="T4" fmla="*/ 3 w 31"/>
                <a:gd name="T5" fmla="*/ 0 h 20"/>
                <a:gd name="T6" fmla="*/ 1 w 31"/>
                <a:gd name="T7" fmla="*/ 1 h 20"/>
                <a:gd name="T8" fmla="*/ 2 w 31"/>
                <a:gd name="T9" fmla="*/ 4 h 20"/>
                <a:gd name="T10" fmla="*/ 27 w 31"/>
                <a:gd name="T11" fmla="*/ 19 h 20"/>
                <a:gd name="T12" fmla="*/ 30 w 31"/>
                <a:gd name="T13" fmla="*/ 18 h 20"/>
                <a:gd name="T14" fmla="*/ 30 w 31"/>
                <a:gd name="T15" fmla="*/ 15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0">
                  <a:moveTo>
                    <a:pt x="30" y="15"/>
                  </a:moveTo>
                  <a:cubicBezTo>
                    <a:pt x="4" y="0"/>
                    <a:pt x="4" y="0"/>
                    <a:pt x="4" y="0"/>
                  </a:cubicBezTo>
                  <a:cubicBezTo>
                    <a:pt x="4" y="0"/>
                    <a:pt x="3" y="0"/>
                    <a:pt x="3" y="0"/>
                  </a:cubicBezTo>
                  <a:cubicBezTo>
                    <a:pt x="2" y="0"/>
                    <a:pt x="1" y="0"/>
                    <a:pt x="1" y="1"/>
                  </a:cubicBezTo>
                  <a:cubicBezTo>
                    <a:pt x="0" y="2"/>
                    <a:pt x="1" y="3"/>
                    <a:pt x="2" y="4"/>
                  </a:cubicBezTo>
                  <a:cubicBezTo>
                    <a:pt x="27" y="19"/>
                    <a:pt x="27" y="19"/>
                    <a:pt x="27" y="19"/>
                  </a:cubicBezTo>
                  <a:cubicBezTo>
                    <a:pt x="28" y="20"/>
                    <a:pt x="30" y="19"/>
                    <a:pt x="30" y="18"/>
                  </a:cubicBezTo>
                  <a:cubicBezTo>
                    <a:pt x="31" y="17"/>
                    <a:pt x="31" y="16"/>
                    <a:pt x="30" y="1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65" name="Freeform 155"/>
            <p:cNvSpPr/>
            <p:nvPr/>
          </p:nvSpPr>
          <p:spPr bwMode="auto">
            <a:xfrm>
              <a:off x="1558925" y="1382715"/>
              <a:ext cx="115888" cy="76200"/>
            </a:xfrm>
            <a:custGeom>
              <a:avLst/>
              <a:gdLst>
                <a:gd name="T0" fmla="*/ 1 w 31"/>
                <a:gd name="T1" fmla="*/ 4 h 20"/>
                <a:gd name="T2" fmla="*/ 27 w 31"/>
                <a:gd name="T3" fmla="*/ 19 h 20"/>
                <a:gd name="T4" fmla="*/ 30 w 31"/>
                <a:gd name="T5" fmla="*/ 18 h 20"/>
                <a:gd name="T6" fmla="*/ 30 w 31"/>
                <a:gd name="T7" fmla="*/ 16 h 20"/>
                <a:gd name="T8" fmla="*/ 29 w 31"/>
                <a:gd name="T9" fmla="*/ 15 h 20"/>
                <a:gd name="T10" fmla="*/ 4 w 31"/>
                <a:gd name="T11" fmla="*/ 0 h 20"/>
                <a:gd name="T12" fmla="*/ 3 w 31"/>
                <a:gd name="T13" fmla="*/ 0 h 20"/>
                <a:gd name="T14" fmla="*/ 1 w 31"/>
                <a:gd name="T15" fmla="*/ 1 h 20"/>
                <a:gd name="T16" fmla="*/ 0 w 31"/>
                <a:gd name="T17" fmla="*/ 3 h 20"/>
                <a:gd name="T18" fmla="*/ 1 w 31"/>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0">
                  <a:moveTo>
                    <a:pt x="1" y="4"/>
                  </a:moveTo>
                  <a:cubicBezTo>
                    <a:pt x="27" y="19"/>
                    <a:pt x="27" y="19"/>
                    <a:pt x="27" y="19"/>
                  </a:cubicBezTo>
                  <a:cubicBezTo>
                    <a:pt x="28" y="20"/>
                    <a:pt x="30" y="19"/>
                    <a:pt x="30" y="18"/>
                  </a:cubicBezTo>
                  <a:cubicBezTo>
                    <a:pt x="31" y="18"/>
                    <a:pt x="31" y="17"/>
                    <a:pt x="30" y="16"/>
                  </a:cubicBezTo>
                  <a:cubicBezTo>
                    <a:pt x="30" y="16"/>
                    <a:pt x="30" y="15"/>
                    <a:pt x="29" y="15"/>
                  </a:cubicBezTo>
                  <a:cubicBezTo>
                    <a:pt x="4" y="0"/>
                    <a:pt x="4" y="0"/>
                    <a:pt x="4" y="0"/>
                  </a:cubicBezTo>
                  <a:cubicBezTo>
                    <a:pt x="3" y="0"/>
                    <a:pt x="3" y="0"/>
                    <a:pt x="3" y="0"/>
                  </a:cubicBezTo>
                  <a:cubicBezTo>
                    <a:pt x="2" y="0"/>
                    <a:pt x="1" y="0"/>
                    <a:pt x="1" y="1"/>
                  </a:cubicBezTo>
                  <a:cubicBezTo>
                    <a:pt x="0" y="2"/>
                    <a:pt x="0" y="2"/>
                    <a:pt x="0" y="3"/>
                  </a:cubicBezTo>
                  <a:cubicBezTo>
                    <a:pt x="1" y="3"/>
                    <a:pt x="1" y="4"/>
                    <a:pt x="1" y="4"/>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66" name="Freeform 156"/>
            <p:cNvSpPr/>
            <p:nvPr/>
          </p:nvSpPr>
          <p:spPr bwMode="auto">
            <a:xfrm>
              <a:off x="1644650" y="1604965"/>
              <a:ext cx="71438" cy="112713"/>
            </a:xfrm>
            <a:custGeom>
              <a:avLst/>
              <a:gdLst>
                <a:gd name="T0" fmla="*/ 18 w 19"/>
                <a:gd name="T1" fmla="*/ 0 h 30"/>
                <a:gd name="T2" fmla="*/ 17 w 19"/>
                <a:gd name="T3" fmla="*/ 0 h 30"/>
                <a:gd name="T4" fmla="*/ 15 w 19"/>
                <a:gd name="T5" fmla="*/ 1 h 30"/>
                <a:gd name="T6" fmla="*/ 0 w 19"/>
                <a:gd name="T7" fmla="*/ 26 h 30"/>
                <a:gd name="T8" fmla="*/ 1 w 19"/>
                <a:gd name="T9" fmla="*/ 30 h 30"/>
                <a:gd name="T10" fmla="*/ 4 w 19"/>
                <a:gd name="T11" fmla="*/ 29 h 30"/>
                <a:gd name="T12" fmla="*/ 19 w 19"/>
                <a:gd name="T13" fmla="*/ 3 h 30"/>
                <a:gd name="T14" fmla="*/ 19 w 19"/>
                <a:gd name="T15" fmla="*/ 1 h 30"/>
                <a:gd name="T16" fmla="*/ 18 w 19"/>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0">
                  <a:moveTo>
                    <a:pt x="18" y="0"/>
                  </a:moveTo>
                  <a:cubicBezTo>
                    <a:pt x="18" y="0"/>
                    <a:pt x="17" y="0"/>
                    <a:pt x="17" y="0"/>
                  </a:cubicBezTo>
                  <a:cubicBezTo>
                    <a:pt x="16" y="0"/>
                    <a:pt x="15" y="0"/>
                    <a:pt x="15" y="1"/>
                  </a:cubicBezTo>
                  <a:cubicBezTo>
                    <a:pt x="0" y="26"/>
                    <a:pt x="0" y="26"/>
                    <a:pt x="0" y="26"/>
                  </a:cubicBezTo>
                  <a:cubicBezTo>
                    <a:pt x="0" y="27"/>
                    <a:pt x="0" y="29"/>
                    <a:pt x="1" y="30"/>
                  </a:cubicBezTo>
                  <a:cubicBezTo>
                    <a:pt x="2" y="30"/>
                    <a:pt x="4" y="30"/>
                    <a:pt x="4" y="29"/>
                  </a:cubicBezTo>
                  <a:cubicBezTo>
                    <a:pt x="19" y="3"/>
                    <a:pt x="19" y="3"/>
                    <a:pt x="19" y="3"/>
                  </a:cubicBezTo>
                  <a:cubicBezTo>
                    <a:pt x="19" y="2"/>
                    <a:pt x="19" y="2"/>
                    <a:pt x="19" y="1"/>
                  </a:cubicBezTo>
                  <a:cubicBezTo>
                    <a:pt x="19" y="1"/>
                    <a:pt x="19" y="0"/>
                    <a:pt x="18"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67" name="Freeform 157"/>
            <p:cNvSpPr/>
            <p:nvPr/>
          </p:nvSpPr>
          <p:spPr bwMode="auto">
            <a:xfrm>
              <a:off x="1817688" y="1296989"/>
              <a:ext cx="74613" cy="115888"/>
            </a:xfrm>
            <a:custGeom>
              <a:avLst/>
              <a:gdLst>
                <a:gd name="T0" fmla="*/ 2 w 20"/>
                <a:gd name="T1" fmla="*/ 30 h 31"/>
                <a:gd name="T2" fmla="*/ 5 w 20"/>
                <a:gd name="T3" fmla="*/ 29 h 31"/>
                <a:gd name="T4" fmla="*/ 20 w 20"/>
                <a:gd name="T5" fmla="*/ 4 h 31"/>
                <a:gd name="T6" fmla="*/ 19 w 20"/>
                <a:gd name="T7" fmla="*/ 1 h 31"/>
                <a:gd name="T8" fmla="*/ 18 w 20"/>
                <a:gd name="T9" fmla="*/ 0 h 31"/>
                <a:gd name="T10" fmla="*/ 16 w 20"/>
                <a:gd name="T11" fmla="*/ 2 h 31"/>
                <a:gd name="T12" fmla="*/ 1 w 20"/>
                <a:gd name="T13" fmla="*/ 27 h 31"/>
                <a:gd name="T14" fmla="*/ 2 w 20"/>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1">
                  <a:moveTo>
                    <a:pt x="2" y="30"/>
                  </a:moveTo>
                  <a:cubicBezTo>
                    <a:pt x="3" y="31"/>
                    <a:pt x="4" y="31"/>
                    <a:pt x="5" y="29"/>
                  </a:cubicBezTo>
                  <a:cubicBezTo>
                    <a:pt x="20" y="4"/>
                    <a:pt x="20" y="4"/>
                    <a:pt x="20" y="4"/>
                  </a:cubicBezTo>
                  <a:cubicBezTo>
                    <a:pt x="20" y="3"/>
                    <a:pt x="20" y="1"/>
                    <a:pt x="19" y="1"/>
                  </a:cubicBezTo>
                  <a:cubicBezTo>
                    <a:pt x="19" y="0"/>
                    <a:pt x="18" y="0"/>
                    <a:pt x="18" y="0"/>
                  </a:cubicBezTo>
                  <a:cubicBezTo>
                    <a:pt x="17" y="0"/>
                    <a:pt x="16" y="1"/>
                    <a:pt x="16" y="2"/>
                  </a:cubicBezTo>
                  <a:cubicBezTo>
                    <a:pt x="1" y="27"/>
                    <a:pt x="1" y="27"/>
                    <a:pt x="1" y="27"/>
                  </a:cubicBezTo>
                  <a:cubicBezTo>
                    <a:pt x="0" y="28"/>
                    <a:pt x="1" y="30"/>
                    <a:pt x="2" y="3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grpSp>
      <p:sp>
        <p:nvSpPr>
          <p:cNvPr id="68" name="Freeform 111"/>
          <p:cNvSpPr>
            <a:spLocks noEditPoints="1"/>
          </p:cNvSpPr>
          <p:nvPr/>
        </p:nvSpPr>
        <p:spPr bwMode="auto">
          <a:xfrm>
            <a:off x="10823284" y="1366708"/>
            <a:ext cx="468000" cy="437996"/>
          </a:xfrm>
          <a:custGeom>
            <a:avLst/>
            <a:gdLst>
              <a:gd name="T0" fmla="*/ 98 w 132"/>
              <a:gd name="T1" fmla="*/ 9 h 128"/>
              <a:gd name="T2" fmla="*/ 11 w 132"/>
              <a:gd name="T3" fmla="*/ 32 h 128"/>
              <a:gd name="T4" fmla="*/ 34 w 132"/>
              <a:gd name="T5" fmla="*/ 119 h 128"/>
              <a:gd name="T6" fmla="*/ 121 w 132"/>
              <a:gd name="T7" fmla="*/ 96 h 128"/>
              <a:gd name="T8" fmla="*/ 125 w 132"/>
              <a:gd name="T9" fmla="*/ 55 h 128"/>
              <a:gd name="T10" fmla="*/ 125 w 132"/>
              <a:gd name="T11" fmla="*/ 65 h 128"/>
              <a:gd name="T12" fmla="*/ 97 w 132"/>
              <a:gd name="T13" fmla="*/ 79 h 128"/>
              <a:gd name="T14" fmla="*/ 125 w 132"/>
              <a:gd name="T15" fmla="*/ 55 h 128"/>
              <a:gd name="T16" fmla="*/ 123 w 132"/>
              <a:gd name="T17" fmla="*/ 46 h 128"/>
              <a:gd name="T18" fmla="*/ 93 w 132"/>
              <a:gd name="T19" fmla="*/ 77 h 128"/>
              <a:gd name="T20" fmla="*/ 119 w 132"/>
              <a:gd name="T21" fmla="*/ 36 h 128"/>
              <a:gd name="T22" fmla="*/ 111 w 132"/>
              <a:gd name="T23" fmla="*/ 25 h 128"/>
              <a:gd name="T24" fmla="*/ 116 w 132"/>
              <a:gd name="T25" fmla="*/ 31 h 128"/>
              <a:gd name="T26" fmla="*/ 79 w 132"/>
              <a:gd name="T27" fmla="*/ 69 h 128"/>
              <a:gd name="T28" fmla="*/ 110 w 132"/>
              <a:gd name="T29" fmla="*/ 24 h 128"/>
              <a:gd name="T30" fmla="*/ 68 w 132"/>
              <a:gd name="T31" fmla="*/ 5 h 128"/>
              <a:gd name="T32" fmla="*/ 77 w 132"/>
              <a:gd name="T33" fmla="*/ 6 h 128"/>
              <a:gd name="T34" fmla="*/ 68 w 132"/>
              <a:gd name="T35" fmla="*/ 17 h 128"/>
              <a:gd name="T36" fmla="*/ 68 w 132"/>
              <a:gd name="T37" fmla="*/ 24 h 128"/>
              <a:gd name="T38" fmla="*/ 85 w 132"/>
              <a:gd name="T39" fmla="*/ 8 h 128"/>
              <a:gd name="T40" fmla="*/ 95 w 132"/>
              <a:gd name="T41" fmla="*/ 12 h 128"/>
              <a:gd name="T42" fmla="*/ 68 w 132"/>
              <a:gd name="T43" fmla="*/ 24 h 128"/>
              <a:gd name="T44" fmla="*/ 99 w 132"/>
              <a:gd name="T45" fmla="*/ 14 h 128"/>
              <a:gd name="T46" fmla="*/ 106 w 132"/>
              <a:gd name="T47" fmla="*/ 20 h 128"/>
              <a:gd name="T48" fmla="*/ 68 w 132"/>
              <a:gd name="T49" fmla="*/ 59 h 128"/>
              <a:gd name="T50" fmla="*/ 115 w 132"/>
              <a:gd name="T51" fmla="*/ 97 h 128"/>
              <a:gd name="T52" fmla="*/ 95 w 132"/>
              <a:gd name="T53" fmla="*/ 116 h 128"/>
              <a:gd name="T54" fmla="*/ 51 w 132"/>
              <a:gd name="T55" fmla="*/ 121 h 128"/>
              <a:gd name="T56" fmla="*/ 19 w 132"/>
              <a:gd name="T57" fmla="*/ 100 h 128"/>
              <a:gd name="T58" fmla="*/ 7 w 132"/>
              <a:gd name="T59" fmla="*/ 57 h 128"/>
              <a:gd name="T60" fmla="*/ 24 w 132"/>
              <a:gd name="T61" fmla="*/ 22 h 128"/>
              <a:gd name="T62" fmla="*/ 62 w 132"/>
              <a:gd name="T63" fmla="*/ 5 h 128"/>
              <a:gd name="T64" fmla="*/ 64 w 132"/>
              <a:gd name="T65" fmla="*/ 64 h 128"/>
              <a:gd name="T66" fmla="*/ 116 w 132"/>
              <a:gd name="T67" fmla="*/ 96 h 128"/>
              <a:gd name="T68" fmla="*/ 119 w 132"/>
              <a:gd name="T69" fmla="*/ 92 h 128"/>
              <a:gd name="T70" fmla="*/ 125 w 132"/>
              <a:gd name="T71" fmla="*/ 72 h 128"/>
              <a:gd name="T72" fmla="*/ 119 w 132"/>
              <a:gd name="T73" fmla="*/ 9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28">
                <a:moveTo>
                  <a:pt x="128" y="47"/>
                </a:moveTo>
                <a:cubicBezTo>
                  <a:pt x="123" y="31"/>
                  <a:pt x="113" y="17"/>
                  <a:pt x="98" y="9"/>
                </a:cubicBezTo>
                <a:cubicBezTo>
                  <a:pt x="88" y="3"/>
                  <a:pt x="77" y="0"/>
                  <a:pt x="66" y="0"/>
                </a:cubicBezTo>
                <a:cubicBezTo>
                  <a:pt x="43" y="0"/>
                  <a:pt x="22" y="12"/>
                  <a:pt x="11" y="32"/>
                </a:cubicBezTo>
                <a:cubicBezTo>
                  <a:pt x="2" y="47"/>
                  <a:pt x="0" y="64"/>
                  <a:pt x="4" y="81"/>
                </a:cubicBezTo>
                <a:cubicBezTo>
                  <a:pt x="9" y="97"/>
                  <a:pt x="19" y="111"/>
                  <a:pt x="34" y="119"/>
                </a:cubicBezTo>
                <a:cubicBezTo>
                  <a:pt x="44" y="125"/>
                  <a:pt x="55" y="128"/>
                  <a:pt x="66" y="128"/>
                </a:cubicBezTo>
                <a:cubicBezTo>
                  <a:pt x="89" y="128"/>
                  <a:pt x="110" y="116"/>
                  <a:pt x="121" y="96"/>
                </a:cubicBezTo>
                <a:cubicBezTo>
                  <a:pt x="130" y="81"/>
                  <a:pt x="132" y="64"/>
                  <a:pt x="128" y="47"/>
                </a:cubicBezTo>
                <a:close/>
                <a:moveTo>
                  <a:pt x="125" y="55"/>
                </a:moveTo>
                <a:cubicBezTo>
                  <a:pt x="125" y="58"/>
                  <a:pt x="125" y="61"/>
                  <a:pt x="125" y="65"/>
                </a:cubicBezTo>
                <a:cubicBezTo>
                  <a:pt x="125" y="65"/>
                  <a:pt x="125" y="65"/>
                  <a:pt x="125" y="65"/>
                </a:cubicBezTo>
                <a:cubicBezTo>
                  <a:pt x="106" y="84"/>
                  <a:pt x="106" y="84"/>
                  <a:pt x="106" y="84"/>
                </a:cubicBezTo>
                <a:cubicBezTo>
                  <a:pt x="97" y="79"/>
                  <a:pt x="97" y="79"/>
                  <a:pt x="97" y="79"/>
                </a:cubicBezTo>
                <a:cubicBezTo>
                  <a:pt x="124" y="52"/>
                  <a:pt x="124" y="52"/>
                  <a:pt x="124" y="52"/>
                </a:cubicBezTo>
                <a:lnTo>
                  <a:pt x="125" y="55"/>
                </a:lnTo>
                <a:close/>
                <a:moveTo>
                  <a:pt x="120" y="38"/>
                </a:moveTo>
                <a:cubicBezTo>
                  <a:pt x="121" y="41"/>
                  <a:pt x="122" y="43"/>
                  <a:pt x="123" y="46"/>
                </a:cubicBezTo>
                <a:cubicBezTo>
                  <a:pt x="123" y="47"/>
                  <a:pt x="123" y="47"/>
                  <a:pt x="123" y="47"/>
                </a:cubicBezTo>
                <a:cubicBezTo>
                  <a:pt x="93" y="77"/>
                  <a:pt x="93" y="77"/>
                  <a:pt x="93" y="77"/>
                </a:cubicBezTo>
                <a:cubicBezTo>
                  <a:pt x="84" y="71"/>
                  <a:pt x="84" y="71"/>
                  <a:pt x="84" y="71"/>
                </a:cubicBezTo>
                <a:cubicBezTo>
                  <a:pt x="119" y="36"/>
                  <a:pt x="119" y="36"/>
                  <a:pt x="119" y="36"/>
                </a:cubicBezTo>
                <a:lnTo>
                  <a:pt x="120" y="38"/>
                </a:lnTo>
                <a:close/>
                <a:moveTo>
                  <a:pt x="111" y="25"/>
                </a:moveTo>
                <a:cubicBezTo>
                  <a:pt x="112" y="26"/>
                  <a:pt x="113" y="27"/>
                  <a:pt x="113" y="28"/>
                </a:cubicBezTo>
                <a:cubicBezTo>
                  <a:pt x="114" y="29"/>
                  <a:pt x="115" y="30"/>
                  <a:pt x="116" y="31"/>
                </a:cubicBezTo>
                <a:cubicBezTo>
                  <a:pt x="116" y="32"/>
                  <a:pt x="116" y="32"/>
                  <a:pt x="116" y="32"/>
                </a:cubicBezTo>
                <a:cubicBezTo>
                  <a:pt x="79" y="69"/>
                  <a:pt x="79" y="69"/>
                  <a:pt x="79" y="69"/>
                </a:cubicBezTo>
                <a:cubicBezTo>
                  <a:pt x="70" y="64"/>
                  <a:pt x="70" y="64"/>
                  <a:pt x="70" y="64"/>
                </a:cubicBezTo>
                <a:cubicBezTo>
                  <a:pt x="110" y="24"/>
                  <a:pt x="110" y="24"/>
                  <a:pt x="110" y="24"/>
                </a:cubicBezTo>
                <a:lnTo>
                  <a:pt x="111" y="25"/>
                </a:lnTo>
                <a:close/>
                <a:moveTo>
                  <a:pt x="68" y="5"/>
                </a:moveTo>
                <a:cubicBezTo>
                  <a:pt x="70" y="5"/>
                  <a:pt x="70" y="5"/>
                  <a:pt x="70" y="5"/>
                </a:cubicBezTo>
                <a:cubicBezTo>
                  <a:pt x="72" y="5"/>
                  <a:pt x="75" y="5"/>
                  <a:pt x="77" y="6"/>
                </a:cubicBezTo>
                <a:cubicBezTo>
                  <a:pt x="80" y="6"/>
                  <a:pt x="80" y="6"/>
                  <a:pt x="80" y="6"/>
                </a:cubicBezTo>
                <a:cubicBezTo>
                  <a:pt x="68" y="17"/>
                  <a:pt x="68" y="17"/>
                  <a:pt x="68" y="17"/>
                </a:cubicBezTo>
                <a:lnTo>
                  <a:pt x="68" y="5"/>
                </a:lnTo>
                <a:close/>
                <a:moveTo>
                  <a:pt x="68" y="24"/>
                </a:moveTo>
                <a:cubicBezTo>
                  <a:pt x="85" y="8"/>
                  <a:pt x="85" y="8"/>
                  <a:pt x="85" y="8"/>
                </a:cubicBezTo>
                <a:cubicBezTo>
                  <a:pt x="85" y="8"/>
                  <a:pt x="85" y="8"/>
                  <a:pt x="85" y="8"/>
                </a:cubicBezTo>
                <a:cubicBezTo>
                  <a:pt x="88" y="9"/>
                  <a:pt x="91" y="10"/>
                  <a:pt x="93" y="11"/>
                </a:cubicBezTo>
                <a:cubicBezTo>
                  <a:pt x="95" y="12"/>
                  <a:pt x="95" y="12"/>
                  <a:pt x="95" y="12"/>
                </a:cubicBezTo>
                <a:cubicBezTo>
                  <a:pt x="68" y="38"/>
                  <a:pt x="68" y="38"/>
                  <a:pt x="68" y="38"/>
                </a:cubicBezTo>
                <a:lnTo>
                  <a:pt x="68" y="24"/>
                </a:lnTo>
                <a:close/>
                <a:moveTo>
                  <a:pt x="68" y="45"/>
                </a:moveTo>
                <a:cubicBezTo>
                  <a:pt x="99" y="14"/>
                  <a:pt x="99" y="14"/>
                  <a:pt x="99" y="14"/>
                </a:cubicBezTo>
                <a:cubicBezTo>
                  <a:pt x="100" y="15"/>
                  <a:pt x="100" y="15"/>
                  <a:pt x="100" y="15"/>
                </a:cubicBezTo>
                <a:cubicBezTo>
                  <a:pt x="102" y="17"/>
                  <a:pt x="104" y="18"/>
                  <a:pt x="106" y="20"/>
                </a:cubicBezTo>
                <a:cubicBezTo>
                  <a:pt x="107" y="21"/>
                  <a:pt x="107" y="21"/>
                  <a:pt x="107" y="21"/>
                </a:cubicBezTo>
                <a:cubicBezTo>
                  <a:pt x="68" y="59"/>
                  <a:pt x="68" y="59"/>
                  <a:pt x="68" y="59"/>
                </a:cubicBezTo>
                <a:lnTo>
                  <a:pt x="68" y="45"/>
                </a:lnTo>
                <a:close/>
                <a:moveTo>
                  <a:pt x="115" y="97"/>
                </a:moveTo>
                <a:cubicBezTo>
                  <a:pt x="113" y="100"/>
                  <a:pt x="111" y="104"/>
                  <a:pt x="108" y="106"/>
                </a:cubicBezTo>
                <a:cubicBezTo>
                  <a:pt x="104" y="110"/>
                  <a:pt x="100" y="113"/>
                  <a:pt x="95" y="116"/>
                </a:cubicBezTo>
                <a:cubicBezTo>
                  <a:pt x="86" y="121"/>
                  <a:pt x="76" y="123"/>
                  <a:pt x="66" y="123"/>
                </a:cubicBezTo>
                <a:cubicBezTo>
                  <a:pt x="61" y="123"/>
                  <a:pt x="56" y="123"/>
                  <a:pt x="51" y="121"/>
                </a:cubicBezTo>
                <a:cubicBezTo>
                  <a:pt x="46" y="120"/>
                  <a:pt x="41" y="118"/>
                  <a:pt x="36" y="115"/>
                </a:cubicBezTo>
                <a:cubicBezTo>
                  <a:pt x="29" y="111"/>
                  <a:pt x="23" y="106"/>
                  <a:pt x="19" y="100"/>
                </a:cubicBezTo>
                <a:cubicBezTo>
                  <a:pt x="14" y="94"/>
                  <a:pt x="11" y="87"/>
                  <a:pt x="9" y="79"/>
                </a:cubicBezTo>
                <a:cubicBezTo>
                  <a:pt x="7" y="72"/>
                  <a:pt x="6" y="64"/>
                  <a:pt x="7" y="57"/>
                </a:cubicBezTo>
                <a:cubicBezTo>
                  <a:pt x="8" y="49"/>
                  <a:pt x="11" y="41"/>
                  <a:pt x="15" y="34"/>
                </a:cubicBezTo>
                <a:cubicBezTo>
                  <a:pt x="17" y="30"/>
                  <a:pt x="21" y="25"/>
                  <a:pt x="24" y="22"/>
                </a:cubicBezTo>
                <a:cubicBezTo>
                  <a:pt x="28" y="18"/>
                  <a:pt x="32" y="15"/>
                  <a:pt x="37" y="12"/>
                </a:cubicBezTo>
                <a:cubicBezTo>
                  <a:pt x="44" y="8"/>
                  <a:pt x="53" y="5"/>
                  <a:pt x="62" y="5"/>
                </a:cubicBezTo>
                <a:cubicBezTo>
                  <a:pt x="64" y="5"/>
                  <a:pt x="64" y="5"/>
                  <a:pt x="64" y="5"/>
                </a:cubicBezTo>
                <a:cubicBezTo>
                  <a:pt x="64" y="64"/>
                  <a:pt x="64" y="64"/>
                  <a:pt x="64" y="64"/>
                </a:cubicBezTo>
                <a:cubicBezTo>
                  <a:pt x="64" y="65"/>
                  <a:pt x="64" y="66"/>
                  <a:pt x="65" y="66"/>
                </a:cubicBezTo>
                <a:cubicBezTo>
                  <a:pt x="116" y="96"/>
                  <a:pt x="116" y="96"/>
                  <a:pt x="116" y="96"/>
                </a:cubicBezTo>
                <a:lnTo>
                  <a:pt x="115" y="97"/>
                </a:lnTo>
                <a:close/>
                <a:moveTo>
                  <a:pt x="119" y="92"/>
                </a:moveTo>
                <a:cubicBezTo>
                  <a:pt x="110" y="87"/>
                  <a:pt x="110" y="87"/>
                  <a:pt x="110" y="87"/>
                </a:cubicBezTo>
                <a:cubicBezTo>
                  <a:pt x="125" y="72"/>
                  <a:pt x="125" y="72"/>
                  <a:pt x="125" y="72"/>
                </a:cubicBezTo>
                <a:cubicBezTo>
                  <a:pt x="124" y="77"/>
                  <a:pt x="124" y="77"/>
                  <a:pt x="124" y="77"/>
                </a:cubicBezTo>
                <a:cubicBezTo>
                  <a:pt x="123" y="81"/>
                  <a:pt x="121" y="86"/>
                  <a:pt x="119" y="90"/>
                </a:cubicBezTo>
                <a:lnTo>
                  <a:pt x="119" y="92"/>
                </a:lnTo>
                <a:close/>
              </a:path>
            </a:pathLst>
          </a:custGeom>
          <a:solidFill>
            <a:schemeClr val="accent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grpSp>
        <p:nvGrpSpPr>
          <p:cNvPr id="69" name="组合 68"/>
          <p:cNvGrpSpPr/>
          <p:nvPr/>
        </p:nvGrpSpPr>
        <p:grpSpPr>
          <a:xfrm>
            <a:off x="5476661" y="3710172"/>
            <a:ext cx="468000" cy="468000"/>
            <a:chOff x="4411663" y="304800"/>
            <a:chExt cx="481013" cy="481013"/>
          </a:xfrm>
          <a:solidFill>
            <a:schemeClr val="accent4"/>
          </a:solidFill>
        </p:grpSpPr>
        <p:sp>
          <p:nvSpPr>
            <p:cNvPr id="70" name="Freeform 228"/>
            <p:cNvSpPr>
              <a:spLocks noEditPoints="1"/>
            </p:cNvSpPr>
            <p:nvPr/>
          </p:nvSpPr>
          <p:spPr bwMode="auto">
            <a:xfrm>
              <a:off x="4411663" y="304800"/>
              <a:ext cx="481013" cy="48101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06 w 128"/>
                <a:gd name="T11" fmla="*/ 106 h 128"/>
                <a:gd name="T12" fmla="*/ 87 w 128"/>
                <a:gd name="T13" fmla="*/ 119 h 128"/>
                <a:gd name="T14" fmla="*/ 64 w 128"/>
                <a:gd name="T15" fmla="*/ 123 h 128"/>
                <a:gd name="T16" fmla="*/ 41 w 128"/>
                <a:gd name="T17" fmla="*/ 119 h 128"/>
                <a:gd name="T18" fmla="*/ 22 w 128"/>
                <a:gd name="T19" fmla="*/ 106 h 128"/>
                <a:gd name="T20" fmla="*/ 9 w 128"/>
                <a:gd name="T21" fmla="*/ 87 h 128"/>
                <a:gd name="T22" fmla="*/ 5 w 128"/>
                <a:gd name="T23" fmla="*/ 64 h 128"/>
                <a:gd name="T24" fmla="*/ 9 w 128"/>
                <a:gd name="T25" fmla="*/ 41 h 128"/>
                <a:gd name="T26" fmla="*/ 22 w 128"/>
                <a:gd name="T27" fmla="*/ 22 h 128"/>
                <a:gd name="T28" fmla="*/ 41 w 128"/>
                <a:gd name="T29" fmla="*/ 9 h 128"/>
                <a:gd name="T30" fmla="*/ 87 w 128"/>
                <a:gd name="T31" fmla="*/ 9 h 128"/>
                <a:gd name="T32" fmla="*/ 106 w 128"/>
                <a:gd name="T33" fmla="*/ 22 h 128"/>
                <a:gd name="T34" fmla="*/ 119 w 128"/>
                <a:gd name="T35" fmla="*/ 41 h 128"/>
                <a:gd name="T36" fmla="*/ 123 w 128"/>
                <a:gd name="T37" fmla="*/ 64 h 128"/>
                <a:gd name="T38" fmla="*/ 119 w 128"/>
                <a:gd name="T39" fmla="*/ 87 h 128"/>
                <a:gd name="T40" fmla="*/ 106 w 128"/>
                <a:gd name="T41"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106" y="106"/>
                  </a:moveTo>
                  <a:cubicBezTo>
                    <a:pt x="101" y="111"/>
                    <a:pt x="94" y="116"/>
                    <a:pt x="87" y="119"/>
                  </a:cubicBezTo>
                  <a:cubicBezTo>
                    <a:pt x="80" y="122"/>
                    <a:pt x="72" y="123"/>
                    <a:pt x="64" y="123"/>
                  </a:cubicBezTo>
                  <a:cubicBezTo>
                    <a:pt x="56" y="123"/>
                    <a:pt x="48" y="122"/>
                    <a:pt x="41" y="119"/>
                  </a:cubicBezTo>
                  <a:cubicBezTo>
                    <a:pt x="34" y="116"/>
                    <a:pt x="27" y="111"/>
                    <a:pt x="22" y="106"/>
                  </a:cubicBezTo>
                  <a:cubicBezTo>
                    <a:pt x="17" y="101"/>
                    <a:pt x="12" y="94"/>
                    <a:pt x="9" y="87"/>
                  </a:cubicBezTo>
                  <a:cubicBezTo>
                    <a:pt x="6" y="80"/>
                    <a:pt x="5" y="72"/>
                    <a:pt x="5" y="64"/>
                  </a:cubicBezTo>
                  <a:cubicBezTo>
                    <a:pt x="5" y="56"/>
                    <a:pt x="6" y="48"/>
                    <a:pt x="9" y="41"/>
                  </a:cubicBezTo>
                  <a:cubicBezTo>
                    <a:pt x="12" y="34"/>
                    <a:pt x="17" y="27"/>
                    <a:pt x="22" y="22"/>
                  </a:cubicBezTo>
                  <a:cubicBezTo>
                    <a:pt x="27" y="17"/>
                    <a:pt x="34" y="12"/>
                    <a:pt x="41" y="9"/>
                  </a:cubicBezTo>
                  <a:cubicBezTo>
                    <a:pt x="56" y="3"/>
                    <a:pt x="72" y="3"/>
                    <a:pt x="87" y="9"/>
                  </a:cubicBezTo>
                  <a:cubicBezTo>
                    <a:pt x="94" y="12"/>
                    <a:pt x="101" y="17"/>
                    <a:pt x="106" y="22"/>
                  </a:cubicBezTo>
                  <a:cubicBezTo>
                    <a:pt x="111" y="27"/>
                    <a:pt x="116" y="34"/>
                    <a:pt x="119" y="41"/>
                  </a:cubicBezTo>
                  <a:cubicBezTo>
                    <a:pt x="122" y="48"/>
                    <a:pt x="123" y="56"/>
                    <a:pt x="123" y="64"/>
                  </a:cubicBezTo>
                  <a:cubicBezTo>
                    <a:pt x="123" y="72"/>
                    <a:pt x="122" y="80"/>
                    <a:pt x="119" y="87"/>
                  </a:cubicBezTo>
                  <a:cubicBezTo>
                    <a:pt x="116" y="94"/>
                    <a:pt x="112" y="101"/>
                    <a:pt x="106" y="10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71" name="Oval 229"/>
            <p:cNvSpPr>
              <a:spLocks noChangeArrowheads="1"/>
            </p:cNvSpPr>
            <p:nvPr/>
          </p:nvSpPr>
          <p:spPr bwMode="auto">
            <a:xfrm>
              <a:off x="4637088" y="530225"/>
              <a:ext cx="30163" cy="30163"/>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72" name="Freeform 230"/>
            <p:cNvSpPr>
              <a:spLocks noEditPoints="1"/>
            </p:cNvSpPr>
            <p:nvPr/>
          </p:nvSpPr>
          <p:spPr bwMode="auto">
            <a:xfrm>
              <a:off x="4576763" y="381000"/>
              <a:ext cx="150813" cy="330200"/>
            </a:xfrm>
            <a:custGeom>
              <a:avLst/>
              <a:gdLst>
                <a:gd name="T0" fmla="*/ 40 w 40"/>
                <a:gd name="T1" fmla="*/ 43 h 88"/>
                <a:gd name="T2" fmla="*/ 40 w 40"/>
                <a:gd name="T3" fmla="*/ 43 h 88"/>
                <a:gd name="T4" fmla="*/ 22 w 40"/>
                <a:gd name="T5" fmla="*/ 2 h 88"/>
                <a:gd name="T6" fmla="*/ 18 w 40"/>
                <a:gd name="T7" fmla="*/ 2 h 88"/>
                <a:gd name="T8" fmla="*/ 0 w 40"/>
                <a:gd name="T9" fmla="*/ 43 h 88"/>
                <a:gd name="T10" fmla="*/ 0 w 40"/>
                <a:gd name="T11" fmla="*/ 44 h 88"/>
                <a:gd name="T12" fmla="*/ 0 w 40"/>
                <a:gd name="T13" fmla="*/ 45 h 88"/>
                <a:gd name="T14" fmla="*/ 0 w 40"/>
                <a:gd name="T15" fmla="*/ 45 h 88"/>
                <a:gd name="T16" fmla="*/ 18 w 40"/>
                <a:gd name="T17" fmla="*/ 86 h 88"/>
                <a:gd name="T18" fmla="*/ 22 w 40"/>
                <a:gd name="T19" fmla="*/ 86 h 88"/>
                <a:gd name="T20" fmla="*/ 40 w 40"/>
                <a:gd name="T21" fmla="*/ 45 h 88"/>
                <a:gd name="T22" fmla="*/ 40 w 40"/>
                <a:gd name="T23" fmla="*/ 44 h 88"/>
                <a:gd name="T24" fmla="*/ 40 w 40"/>
                <a:gd name="T25" fmla="*/ 44 h 88"/>
                <a:gd name="T26" fmla="*/ 40 w 40"/>
                <a:gd name="T27" fmla="*/ 44 h 88"/>
                <a:gd name="T28" fmla="*/ 40 w 40"/>
                <a:gd name="T29" fmla="*/ 43 h 88"/>
                <a:gd name="T30" fmla="*/ 20 w 40"/>
                <a:gd name="T31" fmla="*/ 80 h 88"/>
                <a:gd name="T32" fmla="*/ 4 w 40"/>
                <a:gd name="T33" fmla="*/ 44 h 88"/>
                <a:gd name="T34" fmla="*/ 20 w 40"/>
                <a:gd name="T35" fmla="*/ 9 h 88"/>
                <a:gd name="T36" fmla="*/ 36 w 40"/>
                <a:gd name="T37" fmla="*/ 44 h 88"/>
                <a:gd name="T38" fmla="*/ 20 w 40"/>
                <a:gd name="T39"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88">
                  <a:moveTo>
                    <a:pt x="40" y="43"/>
                  </a:moveTo>
                  <a:cubicBezTo>
                    <a:pt x="40" y="43"/>
                    <a:pt x="40" y="43"/>
                    <a:pt x="40" y="43"/>
                  </a:cubicBezTo>
                  <a:cubicBezTo>
                    <a:pt x="22" y="2"/>
                    <a:pt x="22" y="2"/>
                    <a:pt x="22" y="2"/>
                  </a:cubicBezTo>
                  <a:cubicBezTo>
                    <a:pt x="21" y="0"/>
                    <a:pt x="19" y="0"/>
                    <a:pt x="18" y="2"/>
                  </a:cubicBezTo>
                  <a:cubicBezTo>
                    <a:pt x="0" y="43"/>
                    <a:pt x="0" y="43"/>
                    <a:pt x="0" y="43"/>
                  </a:cubicBezTo>
                  <a:cubicBezTo>
                    <a:pt x="0" y="43"/>
                    <a:pt x="0" y="44"/>
                    <a:pt x="0" y="44"/>
                  </a:cubicBezTo>
                  <a:cubicBezTo>
                    <a:pt x="0" y="44"/>
                    <a:pt x="0" y="45"/>
                    <a:pt x="0" y="45"/>
                  </a:cubicBezTo>
                  <a:cubicBezTo>
                    <a:pt x="0" y="45"/>
                    <a:pt x="0" y="45"/>
                    <a:pt x="0" y="45"/>
                  </a:cubicBezTo>
                  <a:cubicBezTo>
                    <a:pt x="18" y="86"/>
                    <a:pt x="18" y="86"/>
                    <a:pt x="18" y="86"/>
                  </a:cubicBezTo>
                  <a:cubicBezTo>
                    <a:pt x="19" y="88"/>
                    <a:pt x="21" y="88"/>
                    <a:pt x="22" y="86"/>
                  </a:cubicBezTo>
                  <a:cubicBezTo>
                    <a:pt x="40" y="45"/>
                    <a:pt x="40" y="45"/>
                    <a:pt x="40" y="45"/>
                  </a:cubicBezTo>
                  <a:cubicBezTo>
                    <a:pt x="40" y="45"/>
                    <a:pt x="40" y="44"/>
                    <a:pt x="40" y="44"/>
                  </a:cubicBezTo>
                  <a:cubicBezTo>
                    <a:pt x="40" y="44"/>
                    <a:pt x="40" y="44"/>
                    <a:pt x="40" y="44"/>
                  </a:cubicBezTo>
                  <a:cubicBezTo>
                    <a:pt x="40" y="44"/>
                    <a:pt x="40" y="44"/>
                    <a:pt x="40" y="44"/>
                  </a:cubicBezTo>
                  <a:cubicBezTo>
                    <a:pt x="40" y="44"/>
                    <a:pt x="40" y="43"/>
                    <a:pt x="40" y="43"/>
                  </a:cubicBezTo>
                  <a:close/>
                  <a:moveTo>
                    <a:pt x="20" y="80"/>
                  </a:moveTo>
                  <a:cubicBezTo>
                    <a:pt x="4" y="44"/>
                    <a:pt x="4" y="44"/>
                    <a:pt x="4" y="44"/>
                  </a:cubicBezTo>
                  <a:cubicBezTo>
                    <a:pt x="20" y="9"/>
                    <a:pt x="20" y="9"/>
                    <a:pt x="20" y="9"/>
                  </a:cubicBezTo>
                  <a:cubicBezTo>
                    <a:pt x="36" y="44"/>
                    <a:pt x="36" y="44"/>
                    <a:pt x="36" y="44"/>
                  </a:cubicBezTo>
                  <a:lnTo>
                    <a:pt x="20" y="8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grpSp>
      <p:sp>
        <p:nvSpPr>
          <p:cNvPr id="45" name="文本框 44"/>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1</a:t>
            </a:r>
            <a:endParaRPr lang="zh-CN" altLang="en-US" sz="3600" b="1" dirty="0">
              <a:solidFill>
                <a:schemeClr val="bg1"/>
              </a:solidFill>
            </a:endParaRPr>
          </a:p>
        </p:txBody>
      </p:sp>
    </p:spTree>
  </p:cSld>
  <p:clrMapOvr>
    <a:masterClrMapping/>
  </p:clrMapOvr>
  <p:transition spd="med" advTm="45482">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solidFill>
                  <a:srgbClr val="006C39"/>
                </a:solidFill>
              </a:rPr>
              <a:t>基于本体知识 </a:t>
            </a:r>
            <a:r>
              <a:rPr lang="en-US" altLang="zh-CN" dirty="0"/>
              <a:t>– </a:t>
            </a:r>
            <a:r>
              <a:rPr lang="en-US" altLang="zh-CN" dirty="0">
                <a:solidFill>
                  <a:srgbClr val="A13F0B"/>
                </a:solidFill>
              </a:rPr>
              <a:t>WordNet</a:t>
            </a:r>
            <a:endParaRPr lang="zh-CN" altLang="en-US" dirty="0">
              <a:solidFill>
                <a:srgbClr val="A13F0B"/>
              </a:solidFill>
            </a:endParaRPr>
          </a:p>
        </p:txBody>
      </p:sp>
      <p:sp>
        <p:nvSpPr>
          <p:cNvPr id="53" name="文本框 52"/>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4.1</a:t>
            </a:r>
            <a:endParaRPr lang="zh-CN" altLang="en-US" sz="3600" b="1" dirty="0">
              <a:solidFill>
                <a:schemeClr val="bg1"/>
              </a:solidFill>
            </a:endParaRPr>
          </a:p>
        </p:txBody>
      </p:sp>
      <p:sp>
        <p:nvSpPr>
          <p:cNvPr id="8" name="文本框 7">
            <a:extLst>
              <a:ext uri="{FF2B5EF4-FFF2-40B4-BE49-F238E27FC236}">
                <a16:creationId xmlns:a16="http://schemas.microsoft.com/office/drawing/2014/main" id="{A1E91B21-9A9E-4F32-BF6A-208A85391B2D}"/>
              </a:ext>
            </a:extLst>
          </p:cNvPr>
          <p:cNvSpPr txBox="1"/>
          <p:nvPr/>
        </p:nvSpPr>
        <p:spPr>
          <a:xfrm>
            <a:off x="660399" y="1047793"/>
            <a:ext cx="950687" cy="619744"/>
          </a:xfrm>
          <a:prstGeom prst="roundRect">
            <a:avLst/>
          </a:prstGeom>
          <a:solidFill>
            <a:schemeClr val="accent1"/>
          </a:solidFill>
        </p:spPr>
        <p:txBody>
          <a:bodyPr wrap="square" lIns="0" tIns="0" rIns="0" bIns="0" rtlCol="0" anchor="ctr" anchorCtr="0">
            <a:noAutofit/>
          </a:bodyPr>
          <a:lstStyle/>
          <a:p>
            <a:pPr marL="0" marR="0" lvl="0" indent="0" algn="ctr" defTabSz="914400" eaLnBrk="1" fontAlgn="auto" latinLnBrk="0" hangingPunct="1">
              <a:lnSpc>
                <a:spcPct val="130000"/>
              </a:lnSpc>
              <a:spcBef>
                <a:spcPts val="0"/>
              </a:spcBef>
              <a:spcAft>
                <a:spcPts val="0"/>
              </a:spcAft>
              <a:buClrTx/>
              <a:buSzTx/>
              <a:buFontTx/>
              <a:buNone/>
              <a:defRPr/>
            </a:pPr>
            <a:r>
              <a:rPr lang="zh-CN" altLang="en-US" sz="2800" b="1" kern="0" spc="300" dirty="0">
                <a:solidFill>
                  <a:srgbClr val="FFFFFF"/>
                </a:solidFill>
                <a:latin typeface="微软雅黑" panose="020B0503020204020204" charset="-122"/>
                <a:ea typeface="微软雅黑" panose="020B0503020204020204" charset="-122"/>
              </a:rPr>
              <a:t>简介</a:t>
            </a:r>
            <a:endParaRPr kumimoji="0" lang="zh-CN" altLang="en-US" sz="2800" b="1" i="0" u="none" strike="noStrike" kern="0" cap="none" spc="30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9" name="文本框 8">
            <a:extLst>
              <a:ext uri="{FF2B5EF4-FFF2-40B4-BE49-F238E27FC236}">
                <a16:creationId xmlns:a16="http://schemas.microsoft.com/office/drawing/2014/main" id="{9CE9F27C-EC0C-4C6D-9593-8C700E486059}"/>
              </a:ext>
            </a:extLst>
          </p:cNvPr>
          <p:cNvSpPr txBox="1"/>
          <p:nvPr/>
        </p:nvSpPr>
        <p:spPr>
          <a:xfrm>
            <a:off x="660399" y="2977432"/>
            <a:ext cx="950687" cy="619744"/>
          </a:xfrm>
          <a:prstGeom prst="roundRect">
            <a:avLst/>
          </a:prstGeom>
          <a:solidFill>
            <a:schemeClr val="accent4"/>
          </a:solidFill>
        </p:spPr>
        <p:txBody>
          <a:bodyPr wrap="square" lIns="0" tIns="0" rIns="0" bIns="0" rtlCol="0" anchor="ctr" anchorCtr="0">
            <a:noAutofit/>
          </a:bodyPr>
          <a:lstStyle/>
          <a:p>
            <a:pPr marL="0" marR="0" lvl="0" indent="0" algn="ctr" defTabSz="914400" eaLnBrk="1" fontAlgn="auto" latinLnBrk="0" hangingPunct="1">
              <a:lnSpc>
                <a:spcPct val="130000"/>
              </a:lnSpc>
              <a:spcBef>
                <a:spcPts val="0"/>
              </a:spcBef>
              <a:spcAft>
                <a:spcPts val="0"/>
              </a:spcAft>
              <a:buClrTx/>
              <a:buSzTx/>
              <a:buFontTx/>
              <a:buNone/>
              <a:defRPr/>
            </a:pPr>
            <a:r>
              <a:rPr lang="zh-CN" altLang="en-US" sz="2800" b="1" kern="0" spc="300" dirty="0">
                <a:solidFill>
                  <a:srgbClr val="FFFFFF"/>
                </a:solidFill>
                <a:latin typeface="微软雅黑" panose="020B0503020204020204" charset="-122"/>
                <a:ea typeface="微软雅黑" panose="020B0503020204020204" charset="-122"/>
              </a:rPr>
              <a:t>例子</a:t>
            </a:r>
            <a:endParaRPr kumimoji="0" lang="zh-CN" altLang="en-US" sz="2800" b="1" i="0" u="none" strike="noStrike" kern="0" cap="none" spc="30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11" name="文本框 10">
            <a:extLst>
              <a:ext uri="{FF2B5EF4-FFF2-40B4-BE49-F238E27FC236}">
                <a16:creationId xmlns:a16="http://schemas.microsoft.com/office/drawing/2014/main" id="{851AA261-C59A-480F-AB3B-C6F05F0D1557}"/>
              </a:ext>
            </a:extLst>
          </p:cNvPr>
          <p:cNvSpPr txBox="1"/>
          <p:nvPr/>
        </p:nvSpPr>
        <p:spPr>
          <a:xfrm>
            <a:off x="660399" y="1719235"/>
            <a:ext cx="10858500" cy="1161280"/>
          </a:xfrm>
          <a:prstGeom prst="rect">
            <a:avLst/>
          </a:prstGeom>
          <a:noFill/>
        </p:spPr>
        <p:txBody>
          <a:bodyPr wrap="square" lIns="0" tIns="0" rIns="0" bIns="0" rtlCol="0">
            <a:spAutoFit/>
          </a:bodyPr>
          <a:lstStyle/>
          <a:p>
            <a:pPr algn="just">
              <a:lnSpc>
                <a:spcPct val="130000"/>
              </a:lnSpc>
            </a:pPr>
            <a:r>
              <a:rPr lang="en-GB" altLang="zh-CN" sz="2000" spc="300" dirty="0">
                <a:solidFill>
                  <a:srgbClr val="000000">
                    <a:lumMod val="85000"/>
                    <a:lumOff val="15000"/>
                  </a:srgbClr>
                </a:solidFill>
                <a:latin typeface="微软雅黑" panose="020B0503020204020204" charset="-122"/>
                <a:ea typeface="微软雅黑" panose="020B0503020204020204" charset="-122"/>
              </a:rPr>
              <a:t>WordNet</a:t>
            </a:r>
            <a:r>
              <a:rPr lang="zh-CN" altLang="en-US" sz="2000" spc="300" dirty="0">
                <a:solidFill>
                  <a:srgbClr val="000000">
                    <a:lumMod val="85000"/>
                    <a:lumOff val="15000"/>
                  </a:srgbClr>
                </a:solidFill>
                <a:latin typeface="微软雅黑" panose="020B0503020204020204" charset="-122"/>
                <a:ea typeface="微软雅黑" panose="020B0503020204020204" charset="-122"/>
              </a:rPr>
              <a:t>是一个词典。每个</a:t>
            </a:r>
            <a:r>
              <a:rPr lang="en-GB" altLang="zh-CN" sz="2000" spc="300" dirty="0">
                <a:solidFill>
                  <a:srgbClr val="FF0000"/>
                </a:solidFill>
                <a:latin typeface="微软雅黑" panose="020B0503020204020204" charset="-122"/>
                <a:ea typeface="微软雅黑" panose="020B0503020204020204" charset="-122"/>
              </a:rPr>
              <a:t>word</a:t>
            </a:r>
            <a:r>
              <a:rPr lang="zh-CN" altLang="en-US" sz="2000" spc="300" dirty="0">
                <a:solidFill>
                  <a:srgbClr val="000000">
                    <a:lumMod val="85000"/>
                    <a:lumOff val="15000"/>
                  </a:srgbClr>
                </a:solidFill>
                <a:latin typeface="微软雅黑" panose="020B0503020204020204" charset="-122"/>
                <a:ea typeface="微软雅黑" panose="020B0503020204020204" charset="-122"/>
              </a:rPr>
              <a:t>可能有多个不同的</a:t>
            </a:r>
            <a:r>
              <a:rPr lang="en-US" altLang="zh-CN" sz="2000" spc="300" dirty="0">
                <a:solidFill>
                  <a:srgbClr val="FF0000"/>
                </a:solidFill>
                <a:latin typeface="微软雅黑" panose="020B0503020204020204" charset="-122"/>
                <a:ea typeface="微软雅黑" panose="020B0503020204020204" charset="-122"/>
              </a:rPr>
              <a:t>sense</a:t>
            </a:r>
            <a:r>
              <a:rPr lang="zh-CN" altLang="en-GB" sz="2000" spc="300" dirty="0">
                <a:solidFill>
                  <a:srgbClr val="000000">
                    <a:lumMod val="85000"/>
                    <a:lumOff val="15000"/>
                  </a:srgbClr>
                </a:solidFill>
                <a:latin typeface="微软雅黑" panose="020B0503020204020204" charset="-122"/>
                <a:ea typeface="微软雅黑" panose="020B0503020204020204" charset="-122"/>
              </a:rPr>
              <a:t>。</a:t>
            </a:r>
            <a:r>
              <a:rPr lang="zh-CN" altLang="en-US" sz="2000" spc="300" dirty="0">
                <a:solidFill>
                  <a:srgbClr val="000000">
                    <a:lumMod val="85000"/>
                    <a:lumOff val="15000"/>
                  </a:srgbClr>
                </a:solidFill>
                <a:latin typeface="微软雅黑" panose="020B0503020204020204" charset="-122"/>
                <a:ea typeface="微软雅黑" panose="020B0503020204020204" charset="-122"/>
              </a:rPr>
              <a:t>而每个不同的</a:t>
            </a:r>
            <a:r>
              <a:rPr lang="en-US" altLang="zh-CN" sz="2000" spc="300" dirty="0">
                <a:solidFill>
                  <a:srgbClr val="FF0000"/>
                </a:solidFill>
                <a:latin typeface="微软雅黑" panose="020B0503020204020204" charset="-122"/>
                <a:ea typeface="微软雅黑" panose="020B0503020204020204" charset="-122"/>
              </a:rPr>
              <a:t>sense</a:t>
            </a:r>
            <a:r>
              <a:rPr lang="zh-CN" altLang="en-US" sz="2000" spc="300" dirty="0">
                <a:solidFill>
                  <a:srgbClr val="000000">
                    <a:lumMod val="85000"/>
                    <a:lumOff val="15000"/>
                  </a:srgbClr>
                </a:solidFill>
                <a:latin typeface="微软雅黑" panose="020B0503020204020204" charset="-122"/>
                <a:ea typeface="微软雅黑" panose="020B0503020204020204" charset="-122"/>
              </a:rPr>
              <a:t>又可能对应多个</a:t>
            </a:r>
            <a:r>
              <a:rPr lang="en-US" altLang="zh-CN" sz="2000" spc="300" dirty="0">
                <a:solidFill>
                  <a:srgbClr val="FF0000"/>
                </a:solidFill>
                <a:latin typeface="微软雅黑" panose="020B0503020204020204" charset="-122"/>
                <a:ea typeface="微软雅黑" panose="020B0503020204020204" charset="-122"/>
              </a:rPr>
              <a:t>word</a:t>
            </a:r>
            <a:r>
              <a:rPr lang="zh-CN" altLang="en-US" sz="2000" spc="300" dirty="0">
                <a:solidFill>
                  <a:srgbClr val="000000">
                    <a:lumMod val="85000"/>
                    <a:lumOff val="15000"/>
                  </a:srgbClr>
                </a:solidFill>
                <a:latin typeface="微软雅黑" panose="020B0503020204020204" charset="-122"/>
                <a:ea typeface="微软雅黑" panose="020B0503020204020204" charset="-122"/>
              </a:rPr>
              <a:t>，比如</a:t>
            </a:r>
            <a:r>
              <a:rPr lang="en-GB" altLang="zh-CN" sz="2000" spc="300" dirty="0">
                <a:solidFill>
                  <a:srgbClr val="000000">
                    <a:lumMod val="85000"/>
                    <a:lumOff val="15000"/>
                  </a:srgbClr>
                </a:solidFill>
                <a:latin typeface="微软雅黑" panose="020B0503020204020204" charset="-122"/>
                <a:ea typeface="微软雅黑" panose="020B0503020204020204" charset="-122"/>
              </a:rPr>
              <a:t>topic</a:t>
            </a:r>
            <a:r>
              <a:rPr lang="zh-CN" altLang="en-US" sz="2000" spc="300" dirty="0">
                <a:solidFill>
                  <a:srgbClr val="000000">
                    <a:lumMod val="85000"/>
                    <a:lumOff val="15000"/>
                  </a:srgbClr>
                </a:solidFill>
                <a:latin typeface="微软雅黑" panose="020B0503020204020204" charset="-122"/>
                <a:ea typeface="微软雅黑" panose="020B0503020204020204" charset="-122"/>
              </a:rPr>
              <a:t>和</a:t>
            </a:r>
            <a:r>
              <a:rPr lang="en-GB" altLang="zh-CN" sz="2000" spc="300" dirty="0">
                <a:solidFill>
                  <a:srgbClr val="000000">
                    <a:lumMod val="85000"/>
                    <a:lumOff val="15000"/>
                  </a:srgbClr>
                </a:solidFill>
                <a:latin typeface="微软雅黑" panose="020B0503020204020204" charset="-122"/>
                <a:ea typeface="微软雅黑" panose="020B0503020204020204" charset="-122"/>
              </a:rPr>
              <a:t>subject</a:t>
            </a:r>
            <a:r>
              <a:rPr lang="zh-CN" altLang="en-US" sz="2000" spc="300" dirty="0">
                <a:solidFill>
                  <a:srgbClr val="000000">
                    <a:lumMod val="85000"/>
                    <a:lumOff val="15000"/>
                  </a:srgbClr>
                </a:solidFill>
                <a:latin typeface="微软雅黑" panose="020B0503020204020204" charset="-122"/>
                <a:ea typeface="微软雅黑" panose="020B0503020204020204" charset="-122"/>
              </a:rPr>
              <a:t>在某些情况下是同义的。例如，</a:t>
            </a:r>
            <a:r>
              <a:rPr lang="en-US" altLang="zh-CN" sz="2000" spc="300" dirty="0">
                <a:solidFill>
                  <a:srgbClr val="000000">
                    <a:lumMod val="85000"/>
                    <a:lumOff val="15000"/>
                  </a:srgbClr>
                </a:solidFill>
                <a:latin typeface="微软雅黑" panose="020B0503020204020204" charset="-122"/>
                <a:ea typeface="微软雅黑" panose="020B0503020204020204" charset="-122"/>
              </a:rPr>
              <a:t>”publish”</a:t>
            </a:r>
            <a:r>
              <a:rPr lang="zh-CN" altLang="en-US" sz="2000" spc="300" dirty="0">
                <a:solidFill>
                  <a:srgbClr val="000000">
                    <a:lumMod val="85000"/>
                    <a:lumOff val="15000"/>
                  </a:srgbClr>
                </a:solidFill>
                <a:latin typeface="微软雅黑" panose="020B0503020204020204" charset="-122"/>
                <a:ea typeface="微软雅黑" panose="020B0503020204020204" charset="-122"/>
              </a:rPr>
              <a:t>是一个</a:t>
            </a:r>
            <a:r>
              <a:rPr lang="en-GB" altLang="zh-CN" sz="2000" spc="300" dirty="0">
                <a:solidFill>
                  <a:srgbClr val="000000">
                    <a:lumMod val="85000"/>
                    <a:lumOff val="15000"/>
                  </a:srgbClr>
                </a:solidFill>
                <a:latin typeface="微软雅黑" panose="020B0503020204020204" charset="-122"/>
                <a:ea typeface="微软雅黑" panose="020B0503020204020204" charset="-122"/>
              </a:rPr>
              <a:t>word</a:t>
            </a:r>
            <a:r>
              <a:rPr lang="zh-CN" altLang="en-GB" sz="2000" spc="300" dirty="0">
                <a:solidFill>
                  <a:srgbClr val="000000">
                    <a:lumMod val="85000"/>
                    <a:lumOff val="15000"/>
                  </a:srgbClr>
                </a:solidFill>
                <a:latin typeface="微软雅黑" panose="020B0503020204020204" charset="-122"/>
                <a:ea typeface="微软雅黑" panose="020B0503020204020204" charset="-122"/>
              </a:rPr>
              <a:t>，</a:t>
            </a:r>
            <a:r>
              <a:rPr lang="zh-CN" altLang="en-US" sz="2000" spc="300" dirty="0">
                <a:solidFill>
                  <a:srgbClr val="000000">
                    <a:lumMod val="85000"/>
                    <a:lumOff val="15000"/>
                  </a:srgbClr>
                </a:solidFill>
                <a:latin typeface="微软雅黑" panose="020B0503020204020204" charset="-122"/>
                <a:ea typeface="微软雅黑" panose="020B0503020204020204" charset="-122"/>
              </a:rPr>
              <a:t>它可能有多个</a:t>
            </a:r>
            <a:r>
              <a:rPr lang="en-GB" altLang="zh-CN" sz="2000" spc="300" dirty="0">
                <a:solidFill>
                  <a:srgbClr val="000000">
                    <a:lumMod val="85000"/>
                    <a:lumOff val="15000"/>
                  </a:srgbClr>
                </a:solidFill>
                <a:latin typeface="微软雅黑" panose="020B0503020204020204" charset="-122"/>
                <a:ea typeface="微软雅黑" panose="020B0503020204020204" charset="-122"/>
              </a:rPr>
              <a:t>sense</a:t>
            </a:r>
            <a:r>
              <a:rPr lang="zh-CN" altLang="en-GB" sz="2000" spc="300" dirty="0">
                <a:solidFill>
                  <a:srgbClr val="000000">
                    <a:lumMod val="85000"/>
                    <a:lumOff val="15000"/>
                  </a:srgbClr>
                </a:solidFill>
                <a:latin typeface="微软雅黑" panose="020B0503020204020204" charset="-122"/>
                <a:ea typeface="微软雅黑" panose="020B0503020204020204" charset="-122"/>
              </a:rPr>
              <a:t>：</a:t>
            </a:r>
            <a:endParaRPr lang="zh-CN" altLang="en-US" sz="2000" spc="300" dirty="0">
              <a:solidFill>
                <a:srgbClr val="000000">
                  <a:lumMod val="85000"/>
                  <a:lumOff val="15000"/>
                </a:srgbClr>
              </a:solidFill>
              <a:latin typeface="微软雅黑" panose="020B0503020204020204" charset="-122"/>
              <a:ea typeface="微软雅黑" panose="020B0503020204020204" charset="-122"/>
            </a:endParaRPr>
          </a:p>
        </p:txBody>
      </p:sp>
      <p:sp>
        <p:nvSpPr>
          <p:cNvPr id="12" name="文本框 11">
            <a:extLst>
              <a:ext uri="{FF2B5EF4-FFF2-40B4-BE49-F238E27FC236}">
                <a16:creationId xmlns:a16="http://schemas.microsoft.com/office/drawing/2014/main" id="{36A768D3-1C17-424E-9055-9AC781448F85}"/>
              </a:ext>
            </a:extLst>
          </p:cNvPr>
          <p:cNvSpPr txBox="1"/>
          <p:nvPr/>
        </p:nvSpPr>
        <p:spPr>
          <a:xfrm>
            <a:off x="687832" y="3741686"/>
            <a:ext cx="10858500" cy="2125518"/>
          </a:xfrm>
          <a:prstGeom prst="rect">
            <a:avLst/>
          </a:prstGeom>
          <a:noFill/>
        </p:spPr>
        <p:txBody>
          <a:bodyPr wrap="square" lIns="0" tIns="0" rIns="0" bIns="0" rtlCol="0">
            <a:spAutoFit/>
          </a:bodyPr>
          <a:lstStyle/>
          <a:p>
            <a:pPr algn="just">
              <a:lnSpc>
                <a:spcPct val="130000"/>
              </a:lnSpc>
            </a:pPr>
            <a:r>
              <a:rPr lang="en-GB" altLang="zh-CN" dirty="0"/>
              <a:t>1. </a:t>
            </a:r>
            <a:r>
              <a:rPr lang="en-GB" altLang="zh-CN" dirty="0">
                <a:solidFill>
                  <a:srgbClr val="FF0000"/>
                </a:solidFill>
              </a:rPr>
              <a:t>(39) </a:t>
            </a:r>
            <a:r>
              <a:rPr lang="en-GB" altLang="zh-CN" dirty="0"/>
              <a:t>print, publish -- (put into print; "The newspaper published the news of the royal couple's divorce"; "These news should not be printed")</a:t>
            </a:r>
          </a:p>
          <a:p>
            <a:pPr algn="just">
              <a:lnSpc>
                <a:spcPct val="130000"/>
              </a:lnSpc>
            </a:pPr>
            <a:r>
              <a:rPr lang="en-GB" altLang="zh-CN" dirty="0"/>
              <a:t>2. </a:t>
            </a:r>
            <a:r>
              <a:rPr lang="en-GB" altLang="zh-CN" dirty="0">
                <a:solidFill>
                  <a:srgbClr val="FF0000"/>
                </a:solidFill>
              </a:rPr>
              <a:t>(14) </a:t>
            </a:r>
            <a:r>
              <a:rPr lang="en-GB" altLang="zh-CN" dirty="0"/>
              <a:t>publish, bring out, put out, issue, release -- (prepare and issue for public distribution or sale; "publish a magazine or newspaper")</a:t>
            </a:r>
          </a:p>
          <a:p>
            <a:pPr algn="just">
              <a:lnSpc>
                <a:spcPct val="130000"/>
              </a:lnSpc>
            </a:pPr>
            <a:r>
              <a:rPr lang="en-GB" altLang="zh-CN" dirty="0"/>
              <a:t>3. </a:t>
            </a:r>
            <a:r>
              <a:rPr lang="en-GB" altLang="zh-CN" dirty="0">
                <a:solidFill>
                  <a:srgbClr val="FF0000"/>
                </a:solidFill>
              </a:rPr>
              <a:t>(4) </a:t>
            </a:r>
            <a:r>
              <a:rPr lang="en-GB" altLang="zh-CN" dirty="0"/>
              <a:t>publish, write -- (have (one's written work) issued for publication; "How many books did Georges Simenon write?"; "She published 25 books during her long career")</a:t>
            </a:r>
          </a:p>
        </p:txBody>
      </p:sp>
    </p:spTree>
    <p:extLst>
      <p:ext uri="{BB962C8B-B14F-4D97-AF65-F5344CB8AC3E}">
        <p14:creationId xmlns:p14="http://schemas.microsoft.com/office/powerpoint/2010/main" val="2422237916"/>
      </p:ext>
    </p:extLst>
  </p:cSld>
  <p:clrMapOvr>
    <a:masterClrMapping/>
  </p:clrMapOvr>
  <p:transition spd="med" advTm="874">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solidFill>
                  <a:srgbClr val="006C39"/>
                </a:solidFill>
              </a:rPr>
              <a:t>基于本体知识 </a:t>
            </a:r>
            <a:r>
              <a:rPr lang="en-US" altLang="zh-CN" dirty="0"/>
              <a:t>– </a:t>
            </a:r>
            <a:r>
              <a:rPr lang="zh-CN" altLang="en-US" dirty="0">
                <a:solidFill>
                  <a:srgbClr val="A13F0B"/>
                </a:solidFill>
              </a:rPr>
              <a:t>方法分类</a:t>
            </a:r>
          </a:p>
        </p:txBody>
      </p:sp>
      <p:sp>
        <p:nvSpPr>
          <p:cNvPr id="53" name="文本框 52"/>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4.1</a:t>
            </a:r>
            <a:endParaRPr lang="zh-CN" altLang="en-US" sz="3600" b="1" dirty="0">
              <a:solidFill>
                <a:schemeClr val="bg1"/>
              </a:solidFill>
            </a:endParaRPr>
          </a:p>
        </p:txBody>
      </p:sp>
      <p:grpSp>
        <p:nvGrpSpPr>
          <p:cNvPr id="13" name="组合 12">
            <a:extLst>
              <a:ext uri="{FF2B5EF4-FFF2-40B4-BE49-F238E27FC236}">
                <a16:creationId xmlns:a16="http://schemas.microsoft.com/office/drawing/2014/main" id="{CA8C4CC8-BC1A-4E59-93C6-9469130C2739}"/>
              </a:ext>
            </a:extLst>
          </p:cNvPr>
          <p:cNvGrpSpPr/>
          <p:nvPr/>
        </p:nvGrpSpPr>
        <p:grpSpPr>
          <a:xfrm>
            <a:off x="678857" y="1518219"/>
            <a:ext cx="2246769" cy="4318673"/>
            <a:chOff x="678857" y="1565844"/>
            <a:chExt cx="2246769" cy="4318673"/>
          </a:xfrm>
        </p:grpSpPr>
        <p:sp>
          <p:nvSpPr>
            <p:cNvPr id="14" name="矩形 13">
              <a:extLst>
                <a:ext uri="{FF2B5EF4-FFF2-40B4-BE49-F238E27FC236}">
                  <a16:creationId xmlns:a16="http://schemas.microsoft.com/office/drawing/2014/main" id="{F7D064A2-A50A-427D-900F-9E04C6D8B175}"/>
                </a:ext>
              </a:extLst>
            </p:cNvPr>
            <p:cNvSpPr/>
            <p:nvPr/>
          </p:nvSpPr>
          <p:spPr>
            <a:xfrm>
              <a:off x="678857" y="2197330"/>
              <a:ext cx="720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sp>
          <p:nvSpPr>
            <p:cNvPr id="15" name="文本框 14">
              <a:extLst>
                <a:ext uri="{FF2B5EF4-FFF2-40B4-BE49-F238E27FC236}">
                  <a16:creationId xmlns:a16="http://schemas.microsoft.com/office/drawing/2014/main" id="{E39734E9-CAA3-492C-9597-C8ED89DC65BC}"/>
                </a:ext>
              </a:extLst>
            </p:cNvPr>
            <p:cNvSpPr txBox="1"/>
            <p:nvPr/>
          </p:nvSpPr>
          <p:spPr>
            <a:xfrm>
              <a:off x="678857" y="1565844"/>
              <a:ext cx="2246769" cy="400110"/>
            </a:xfrm>
            <a:prstGeom prst="rect">
              <a:avLst/>
            </a:prstGeom>
            <a:noFill/>
          </p:spPr>
          <p:txBody>
            <a:bodyPr wrap="none" lIns="0" rtlCol="0">
              <a:spAutoFit/>
            </a:bodyPr>
            <a:lstStyle/>
            <a:p>
              <a:pPr eaLnBrk="1"/>
              <a:r>
                <a:rPr lang="zh-CN" altLang="en-US" sz="2000" b="1" spc="100" dirty="0">
                  <a:solidFill>
                    <a:schemeClr val="accent1"/>
                  </a:solidFill>
                </a:rPr>
                <a:t>基于距离（路径）</a:t>
              </a:r>
            </a:p>
          </p:txBody>
        </p:sp>
        <p:sp>
          <p:nvSpPr>
            <p:cNvPr id="16" name="文本框 15">
              <a:extLst>
                <a:ext uri="{FF2B5EF4-FFF2-40B4-BE49-F238E27FC236}">
                  <a16:creationId xmlns:a16="http://schemas.microsoft.com/office/drawing/2014/main" id="{0D56473A-DD91-4A6C-9CA4-749A955767F7}"/>
                </a:ext>
              </a:extLst>
            </p:cNvPr>
            <p:cNvSpPr txBox="1"/>
            <p:nvPr/>
          </p:nvSpPr>
          <p:spPr>
            <a:xfrm>
              <a:off x="678858" y="2500706"/>
              <a:ext cx="2160000" cy="3383811"/>
            </a:xfrm>
            <a:prstGeom prst="rect">
              <a:avLst/>
            </a:prstGeom>
            <a:noFill/>
          </p:spPr>
          <p:txBody>
            <a:bodyPr wrap="square" lIns="0" rtlCol="0">
              <a:normAutofit/>
            </a:bodyPr>
            <a:lstStyle/>
            <a:p>
              <a:pPr algn="just">
                <a:lnSpc>
                  <a:spcPct val="150000"/>
                </a:lnSpc>
              </a:pPr>
              <a:r>
                <a:rPr lang="zh-CN" altLang="en-US" sz="1600" b="1" spc="100" dirty="0"/>
                <a:t>原理：</a:t>
              </a:r>
              <a:r>
                <a:rPr lang="zh-CN" altLang="zh-CN" sz="1600" spc="100" dirty="0"/>
                <a:t>用概念之间的路径长度表示距离</a:t>
              </a:r>
              <a:r>
                <a:rPr lang="zh-CN" altLang="en-US" sz="1600" spc="100" dirty="0"/>
                <a:t>。</a:t>
              </a:r>
              <a:endParaRPr lang="en-US" altLang="zh-CN" sz="1600" spc="100" dirty="0"/>
            </a:p>
            <a:p>
              <a:pPr algn="just">
                <a:lnSpc>
                  <a:spcPct val="150000"/>
                </a:lnSpc>
              </a:pPr>
              <a:endParaRPr lang="en-US" altLang="zh-CN" sz="1600" spc="100" dirty="0"/>
            </a:p>
            <a:p>
              <a:pPr algn="just">
                <a:lnSpc>
                  <a:spcPct val="150000"/>
                </a:lnSpc>
              </a:pPr>
              <a:endParaRPr lang="en-US" altLang="zh-CN" sz="1600" spc="100" dirty="0"/>
            </a:p>
            <a:p>
              <a:pPr algn="just">
                <a:lnSpc>
                  <a:spcPct val="150000"/>
                </a:lnSpc>
              </a:pPr>
              <a:r>
                <a:rPr lang="zh-CN" altLang="en-US" sz="1600" b="1" spc="100" dirty="0"/>
                <a:t>特点：</a:t>
              </a:r>
              <a:r>
                <a:rPr lang="zh-CN" altLang="zh-CN" sz="1600" spc="100" dirty="0"/>
                <a:t>在计算方法中加入了节点深度，密度，强度，宽度及分类体系层次等影响因子 </a:t>
              </a:r>
              <a:r>
                <a:rPr lang="zh-CN" altLang="en-US" sz="1600" spc="100" dirty="0"/>
                <a:t>。</a:t>
              </a:r>
            </a:p>
          </p:txBody>
        </p:sp>
      </p:grpSp>
      <p:grpSp>
        <p:nvGrpSpPr>
          <p:cNvPr id="17" name="组合 16">
            <a:extLst>
              <a:ext uri="{FF2B5EF4-FFF2-40B4-BE49-F238E27FC236}">
                <a16:creationId xmlns:a16="http://schemas.microsoft.com/office/drawing/2014/main" id="{A05DD99F-66B3-4A60-92E4-1F79903AD383}"/>
              </a:ext>
            </a:extLst>
          </p:cNvPr>
          <p:cNvGrpSpPr/>
          <p:nvPr/>
        </p:nvGrpSpPr>
        <p:grpSpPr>
          <a:xfrm>
            <a:off x="3570285" y="1518219"/>
            <a:ext cx="2160001" cy="4318673"/>
            <a:chOff x="3570285" y="1565844"/>
            <a:chExt cx="2160001" cy="4318673"/>
          </a:xfrm>
        </p:grpSpPr>
        <p:sp>
          <p:nvSpPr>
            <p:cNvPr id="18" name="矩形 17">
              <a:extLst>
                <a:ext uri="{FF2B5EF4-FFF2-40B4-BE49-F238E27FC236}">
                  <a16:creationId xmlns:a16="http://schemas.microsoft.com/office/drawing/2014/main" id="{18A7445D-E42D-4B6A-98DB-37644F7716BA}"/>
                </a:ext>
              </a:extLst>
            </p:cNvPr>
            <p:cNvSpPr/>
            <p:nvPr/>
          </p:nvSpPr>
          <p:spPr>
            <a:xfrm>
              <a:off x="3570285" y="2197330"/>
              <a:ext cx="720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sp>
          <p:nvSpPr>
            <p:cNvPr id="19" name="文本框 18">
              <a:extLst>
                <a:ext uri="{FF2B5EF4-FFF2-40B4-BE49-F238E27FC236}">
                  <a16:creationId xmlns:a16="http://schemas.microsoft.com/office/drawing/2014/main" id="{94F7E51A-CEDA-4410-9013-AA825809728C}"/>
                </a:ext>
              </a:extLst>
            </p:cNvPr>
            <p:cNvSpPr txBox="1"/>
            <p:nvPr/>
          </p:nvSpPr>
          <p:spPr>
            <a:xfrm>
              <a:off x="3570285" y="1565844"/>
              <a:ext cx="1708160" cy="400110"/>
            </a:xfrm>
            <a:prstGeom prst="rect">
              <a:avLst/>
            </a:prstGeom>
            <a:noFill/>
          </p:spPr>
          <p:txBody>
            <a:bodyPr wrap="none" lIns="0" rtlCol="0">
              <a:spAutoFit/>
            </a:bodyPr>
            <a:lstStyle/>
            <a:p>
              <a:pPr eaLnBrk="1"/>
              <a:r>
                <a:rPr lang="zh-CN" altLang="en-US" sz="2000" b="1" spc="100" dirty="0">
                  <a:solidFill>
                    <a:schemeClr val="accent1"/>
                  </a:solidFill>
                </a:rPr>
                <a:t>基于信息内容</a:t>
              </a:r>
            </a:p>
          </p:txBody>
        </p:sp>
        <p:sp>
          <p:nvSpPr>
            <p:cNvPr id="20" name="文本框 19">
              <a:extLst>
                <a:ext uri="{FF2B5EF4-FFF2-40B4-BE49-F238E27FC236}">
                  <a16:creationId xmlns:a16="http://schemas.microsoft.com/office/drawing/2014/main" id="{9DB9DC7B-3F5B-4F56-83CC-2E0FF80FB362}"/>
                </a:ext>
              </a:extLst>
            </p:cNvPr>
            <p:cNvSpPr txBox="1"/>
            <p:nvPr/>
          </p:nvSpPr>
          <p:spPr>
            <a:xfrm>
              <a:off x="3570286" y="2500706"/>
              <a:ext cx="2160000" cy="3383811"/>
            </a:xfrm>
            <a:prstGeom prst="rect">
              <a:avLst/>
            </a:prstGeom>
            <a:noFill/>
          </p:spPr>
          <p:txBody>
            <a:bodyPr wrap="square" lIns="0" rtlCol="0">
              <a:normAutofit/>
            </a:bodyPr>
            <a:lstStyle/>
            <a:p>
              <a:pPr algn="just">
                <a:lnSpc>
                  <a:spcPct val="150000"/>
                </a:lnSpc>
              </a:pPr>
              <a:r>
                <a:rPr lang="zh-CN" altLang="en-US" sz="1600" b="1" spc="100" dirty="0"/>
                <a:t>原理：</a:t>
              </a:r>
              <a:r>
                <a:rPr lang="zh-CN" altLang="zh-CN" sz="1600" spc="100" dirty="0"/>
                <a:t>用概念词共享的信息量化它们之间的语义相似度 </a:t>
              </a:r>
              <a:r>
                <a:rPr lang="zh-CN" altLang="en-US" sz="1600" spc="100" dirty="0"/>
                <a:t>。</a:t>
              </a:r>
              <a:endParaRPr lang="en-US" altLang="zh-CN" sz="1600" spc="100" dirty="0"/>
            </a:p>
            <a:p>
              <a:pPr algn="just">
                <a:lnSpc>
                  <a:spcPct val="150000"/>
                </a:lnSpc>
              </a:pPr>
              <a:endParaRPr lang="en-US" altLang="zh-CN" sz="1600" spc="100" dirty="0"/>
            </a:p>
            <a:p>
              <a:pPr algn="just">
                <a:lnSpc>
                  <a:spcPct val="150000"/>
                </a:lnSpc>
              </a:pPr>
              <a:r>
                <a:rPr lang="zh-CN" altLang="en-US" sz="1600" b="1" spc="100" dirty="0"/>
                <a:t>特点：</a:t>
              </a:r>
              <a:r>
                <a:rPr lang="zh-CN" altLang="zh-CN" sz="1600" spc="100" dirty="0"/>
                <a:t>计算方法采用不同节点的信息量以及表达信息内容的不同公式 </a:t>
              </a:r>
              <a:r>
                <a:rPr lang="zh-CN" altLang="en-US" sz="1600" spc="100" dirty="0"/>
                <a:t>。</a:t>
              </a:r>
            </a:p>
          </p:txBody>
        </p:sp>
      </p:grpSp>
      <p:grpSp>
        <p:nvGrpSpPr>
          <p:cNvPr id="21" name="组合 20">
            <a:extLst>
              <a:ext uri="{FF2B5EF4-FFF2-40B4-BE49-F238E27FC236}">
                <a16:creationId xmlns:a16="http://schemas.microsoft.com/office/drawing/2014/main" id="{24D76786-5130-4C3E-9465-E468F86A53E1}"/>
              </a:ext>
            </a:extLst>
          </p:cNvPr>
          <p:cNvGrpSpPr/>
          <p:nvPr/>
        </p:nvGrpSpPr>
        <p:grpSpPr>
          <a:xfrm>
            <a:off x="6461713" y="1518219"/>
            <a:ext cx="2160001" cy="4318673"/>
            <a:chOff x="6461713" y="1565844"/>
            <a:chExt cx="2160001" cy="4318673"/>
          </a:xfrm>
        </p:grpSpPr>
        <p:sp>
          <p:nvSpPr>
            <p:cNvPr id="22" name="矩形 21">
              <a:extLst>
                <a:ext uri="{FF2B5EF4-FFF2-40B4-BE49-F238E27FC236}">
                  <a16:creationId xmlns:a16="http://schemas.microsoft.com/office/drawing/2014/main" id="{58288A25-CBB4-4174-B4D2-D74DD3945B96}"/>
                </a:ext>
              </a:extLst>
            </p:cNvPr>
            <p:cNvSpPr/>
            <p:nvPr/>
          </p:nvSpPr>
          <p:spPr>
            <a:xfrm>
              <a:off x="6461713" y="2197330"/>
              <a:ext cx="720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sp>
          <p:nvSpPr>
            <p:cNvPr id="23" name="文本框 22">
              <a:extLst>
                <a:ext uri="{FF2B5EF4-FFF2-40B4-BE49-F238E27FC236}">
                  <a16:creationId xmlns:a16="http://schemas.microsoft.com/office/drawing/2014/main" id="{E4D6F9EF-0A55-42D5-B83D-64934B7DA2F7}"/>
                </a:ext>
              </a:extLst>
            </p:cNvPr>
            <p:cNvSpPr txBox="1"/>
            <p:nvPr/>
          </p:nvSpPr>
          <p:spPr>
            <a:xfrm>
              <a:off x="6461713" y="1565844"/>
              <a:ext cx="1169551" cy="400110"/>
            </a:xfrm>
            <a:prstGeom prst="rect">
              <a:avLst/>
            </a:prstGeom>
            <a:noFill/>
          </p:spPr>
          <p:txBody>
            <a:bodyPr wrap="none" lIns="0" rtlCol="0">
              <a:spAutoFit/>
            </a:bodyPr>
            <a:lstStyle/>
            <a:p>
              <a:pPr eaLnBrk="1"/>
              <a:r>
                <a:rPr lang="zh-CN" altLang="en-US" sz="2000" b="1" spc="100" dirty="0">
                  <a:solidFill>
                    <a:schemeClr val="accent1"/>
                  </a:solidFill>
                </a:rPr>
                <a:t>基于属性</a:t>
              </a:r>
            </a:p>
          </p:txBody>
        </p:sp>
        <p:sp>
          <p:nvSpPr>
            <p:cNvPr id="24" name="文本框 23">
              <a:extLst>
                <a:ext uri="{FF2B5EF4-FFF2-40B4-BE49-F238E27FC236}">
                  <a16:creationId xmlns:a16="http://schemas.microsoft.com/office/drawing/2014/main" id="{9B66DCE4-9BE7-4E63-A80F-05E2078FD2A0}"/>
                </a:ext>
              </a:extLst>
            </p:cNvPr>
            <p:cNvSpPr txBox="1"/>
            <p:nvPr/>
          </p:nvSpPr>
          <p:spPr>
            <a:xfrm>
              <a:off x="6461714" y="2500706"/>
              <a:ext cx="2160000" cy="3383811"/>
            </a:xfrm>
            <a:prstGeom prst="rect">
              <a:avLst/>
            </a:prstGeom>
            <a:noFill/>
          </p:spPr>
          <p:txBody>
            <a:bodyPr wrap="square" lIns="0" rtlCol="0">
              <a:normAutofit/>
            </a:bodyPr>
            <a:lstStyle/>
            <a:p>
              <a:pPr algn="just">
                <a:lnSpc>
                  <a:spcPct val="150000"/>
                </a:lnSpc>
              </a:pPr>
              <a:r>
                <a:rPr lang="zh-CN" altLang="en-US" sz="1600" b="1" spc="100" dirty="0"/>
                <a:t>原理：</a:t>
              </a:r>
              <a:r>
                <a:rPr lang="zh-CN" altLang="zh-CN" sz="1600" spc="100" dirty="0"/>
                <a:t>用概念词之间的公共属性数量衡量它们之间的相似度</a:t>
              </a:r>
              <a:r>
                <a:rPr lang="zh-CN" altLang="en-US" sz="1600" spc="100" dirty="0"/>
                <a:t>。</a:t>
              </a:r>
              <a:endParaRPr lang="en-US" altLang="zh-CN" sz="1600" spc="100" dirty="0"/>
            </a:p>
            <a:p>
              <a:pPr algn="just">
                <a:lnSpc>
                  <a:spcPct val="150000"/>
                </a:lnSpc>
              </a:pPr>
              <a:endParaRPr lang="en-US" altLang="zh-CN" sz="1600" spc="100" dirty="0"/>
            </a:p>
            <a:p>
              <a:pPr algn="just">
                <a:lnSpc>
                  <a:spcPct val="150000"/>
                </a:lnSpc>
              </a:pPr>
              <a:r>
                <a:rPr lang="zh-CN" altLang="en-US" sz="1600" b="1" spc="100" dirty="0"/>
                <a:t>特点：</a:t>
              </a:r>
              <a:r>
                <a:rPr lang="zh-CN" altLang="zh-CN" sz="1600" spc="100" dirty="0"/>
                <a:t>计算效果依赖于本体属性集的完整性 </a:t>
              </a:r>
              <a:r>
                <a:rPr lang="zh-CN" altLang="en-US" sz="1600" spc="100" dirty="0"/>
                <a:t>。</a:t>
              </a:r>
            </a:p>
          </p:txBody>
        </p:sp>
      </p:grpSp>
      <p:grpSp>
        <p:nvGrpSpPr>
          <p:cNvPr id="25" name="组合 24">
            <a:extLst>
              <a:ext uri="{FF2B5EF4-FFF2-40B4-BE49-F238E27FC236}">
                <a16:creationId xmlns:a16="http://schemas.microsoft.com/office/drawing/2014/main" id="{718A3D59-039F-47C1-A09B-3EE33FF3F97C}"/>
              </a:ext>
            </a:extLst>
          </p:cNvPr>
          <p:cNvGrpSpPr/>
          <p:nvPr/>
        </p:nvGrpSpPr>
        <p:grpSpPr>
          <a:xfrm>
            <a:off x="9353141" y="1518219"/>
            <a:ext cx="2160001" cy="4318673"/>
            <a:chOff x="9353141" y="1565844"/>
            <a:chExt cx="2160001" cy="4318673"/>
          </a:xfrm>
        </p:grpSpPr>
        <p:sp>
          <p:nvSpPr>
            <p:cNvPr id="26" name="矩形 25">
              <a:extLst>
                <a:ext uri="{FF2B5EF4-FFF2-40B4-BE49-F238E27FC236}">
                  <a16:creationId xmlns:a16="http://schemas.microsoft.com/office/drawing/2014/main" id="{F387B660-CC63-4C52-A840-CFA336BC23B8}"/>
                </a:ext>
              </a:extLst>
            </p:cNvPr>
            <p:cNvSpPr/>
            <p:nvPr/>
          </p:nvSpPr>
          <p:spPr>
            <a:xfrm>
              <a:off x="9353141" y="2197330"/>
              <a:ext cx="720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sp>
          <p:nvSpPr>
            <p:cNvPr id="27" name="文本框 26">
              <a:extLst>
                <a:ext uri="{FF2B5EF4-FFF2-40B4-BE49-F238E27FC236}">
                  <a16:creationId xmlns:a16="http://schemas.microsoft.com/office/drawing/2014/main" id="{318CBA64-C05C-407C-8FA7-496E9E384F91}"/>
                </a:ext>
              </a:extLst>
            </p:cNvPr>
            <p:cNvSpPr txBox="1"/>
            <p:nvPr/>
          </p:nvSpPr>
          <p:spPr>
            <a:xfrm>
              <a:off x="9353141" y="1565844"/>
              <a:ext cx="900246" cy="400110"/>
            </a:xfrm>
            <a:prstGeom prst="rect">
              <a:avLst/>
            </a:prstGeom>
            <a:noFill/>
          </p:spPr>
          <p:txBody>
            <a:bodyPr wrap="none" lIns="0" rtlCol="0">
              <a:spAutoFit/>
            </a:bodyPr>
            <a:lstStyle/>
            <a:p>
              <a:pPr eaLnBrk="1"/>
              <a:r>
                <a:rPr lang="zh-CN" altLang="en-US" sz="2000" b="1" spc="100" dirty="0">
                  <a:solidFill>
                    <a:schemeClr val="accent1"/>
                  </a:solidFill>
                </a:rPr>
                <a:t>混合式</a:t>
              </a:r>
            </a:p>
          </p:txBody>
        </p:sp>
        <p:sp>
          <p:nvSpPr>
            <p:cNvPr id="28" name="文本框 27">
              <a:extLst>
                <a:ext uri="{FF2B5EF4-FFF2-40B4-BE49-F238E27FC236}">
                  <a16:creationId xmlns:a16="http://schemas.microsoft.com/office/drawing/2014/main" id="{F9B1402C-3DC5-4612-B374-403BE4B8529D}"/>
                </a:ext>
              </a:extLst>
            </p:cNvPr>
            <p:cNvSpPr txBox="1"/>
            <p:nvPr/>
          </p:nvSpPr>
          <p:spPr>
            <a:xfrm>
              <a:off x="9353142" y="2500706"/>
              <a:ext cx="2160000" cy="3383811"/>
            </a:xfrm>
            <a:prstGeom prst="rect">
              <a:avLst/>
            </a:prstGeom>
            <a:noFill/>
          </p:spPr>
          <p:txBody>
            <a:bodyPr wrap="square" lIns="0" rtlCol="0">
              <a:normAutofit/>
            </a:bodyPr>
            <a:lstStyle/>
            <a:p>
              <a:pPr algn="just">
                <a:lnSpc>
                  <a:spcPct val="150000"/>
                </a:lnSpc>
              </a:pPr>
              <a:r>
                <a:rPr lang="zh-CN" altLang="en-US" sz="1600" b="1" spc="100" dirty="0"/>
                <a:t>原理：</a:t>
              </a:r>
              <a:r>
                <a:rPr lang="zh-CN" altLang="zh-CN" sz="1600" spc="100" dirty="0"/>
                <a:t>将基于距离，基于内容，基于属性三种方法综合计算概念之间的相似度 </a:t>
              </a:r>
              <a:r>
                <a:rPr lang="zh-CN" altLang="en-US" sz="1600" spc="100" dirty="0"/>
                <a:t>。</a:t>
              </a:r>
              <a:endParaRPr lang="en-US" altLang="zh-CN" sz="1600" spc="100" dirty="0"/>
            </a:p>
            <a:p>
              <a:pPr algn="just">
                <a:lnSpc>
                  <a:spcPct val="150000"/>
                </a:lnSpc>
              </a:pPr>
              <a:r>
                <a:rPr lang="zh-CN" altLang="en-US" sz="1600" b="1" spc="100" dirty="0"/>
                <a:t>特点：</a:t>
              </a:r>
              <a:r>
                <a:rPr lang="zh-CN" altLang="zh-CN" sz="1600" spc="100" dirty="0"/>
                <a:t>计算方法中权重参数设置大多依赖领域专家 </a:t>
              </a:r>
              <a:r>
                <a:rPr lang="zh-CN" altLang="en-US" sz="1600" spc="100" dirty="0"/>
                <a:t>。</a:t>
              </a:r>
            </a:p>
          </p:txBody>
        </p:sp>
      </p:grpSp>
      <p:cxnSp>
        <p:nvCxnSpPr>
          <p:cNvPr id="29" name="直接连接符 28">
            <a:extLst>
              <a:ext uri="{FF2B5EF4-FFF2-40B4-BE49-F238E27FC236}">
                <a16:creationId xmlns:a16="http://schemas.microsoft.com/office/drawing/2014/main" id="{096AB2F8-786F-4E46-9D80-9DD07E3ACB47}"/>
              </a:ext>
            </a:extLst>
          </p:cNvPr>
          <p:cNvCxnSpPr/>
          <p:nvPr/>
        </p:nvCxnSpPr>
        <p:spPr>
          <a:xfrm>
            <a:off x="3227985" y="1359278"/>
            <a:ext cx="0" cy="4320000"/>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02ED2E5B-8E75-4351-92F2-9EFC61B0DF1F}"/>
              </a:ext>
            </a:extLst>
          </p:cNvPr>
          <p:cNvCxnSpPr/>
          <p:nvPr/>
        </p:nvCxnSpPr>
        <p:spPr>
          <a:xfrm>
            <a:off x="6091989" y="1359278"/>
            <a:ext cx="0" cy="4320000"/>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56081AF0-8DB5-4918-AFAF-D1E593CF4113}"/>
              </a:ext>
            </a:extLst>
          </p:cNvPr>
          <p:cNvCxnSpPr/>
          <p:nvPr/>
        </p:nvCxnSpPr>
        <p:spPr>
          <a:xfrm>
            <a:off x="8955992" y="1359278"/>
            <a:ext cx="0" cy="4320000"/>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906378"/>
      </p:ext>
    </p:extLst>
  </p:cSld>
  <p:clrMapOvr>
    <a:masterClrMapping/>
  </p:clrMapOvr>
  <p:transition spd="med" advTm="33">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solidFill>
                  <a:srgbClr val="006C39"/>
                </a:solidFill>
              </a:rPr>
              <a:t>基于本体知识 </a:t>
            </a:r>
            <a:r>
              <a:rPr lang="en-US" altLang="zh-CN" dirty="0"/>
              <a:t>– </a:t>
            </a:r>
            <a:r>
              <a:rPr lang="zh-CN" altLang="en-US" dirty="0">
                <a:solidFill>
                  <a:srgbClr val="A13F0B"/>
                </a:solidFill>
              </a:rPr>
              <a:t>基于路径的算法</a:t>
            </a:r>
          </a:p>
        </p:txBody>
      </p:sp>
      <p:sp>
        <p:nvSpPr>
          <p:cNvPr id="53" name="文本框 52"/>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4.1</a:t>
            </a:r>
            <a:endParaRPr lang="zh-CN" altLang="en-US" sz="3600" b="1" dirty="0">
              <a:solidFill>
                <a:schemeClr val="bg1"/>
              </a:solidFill>
            </a:endParaRPr>
          </a:p>
        </p:txBody>
      </p:sp>
      <p:sp>
        <p:nvSpPr>
          <p:cNvPr id="37" name="文本框 36">
            <a:extLst>
              <a:ext uri="{FF2B5EF4-FFF2-40B4-BE49-F238E27FC236}">
                <a16:creationId xmlns:a16="http://schemas.microsoft.com/office/drawing/2014/main" id="{7DC05662-3722-4117-B152-E61E245FA2F7}"/>
              </a:ext>
            </a:extLst>
          </p:cNvPr>
          <p:cNvSpPr txBox="1"/>
          <p:nvPr/>
        </p:nvSpPr>
        <p:spPr>
          <a:xfrm>
            <a:off x="660399" y="1047793"/>
            <a:ext cx="950687" cy="619744"/>
          </a:xfrm>
          <a:prstGeom prst="roundRect">
            <a:avLst/>
          </a:prstGeom>
          <a:solidFill>
            <a:schemeClr val="accent1"/>
          </a:solidFill>
        </p:spPr>
        <p:txBody>
          <a:bodyPr wrap="square" lIns="0" tIns="0" rIns="0" bIns="0" rtlCol="0" anchor="ctr" anchorCtr="0">
            <a:noAutofit/>
          </a:bodyPr>
          <a:lstStyle/>
          <a:p>
            <a:pPr marL="0" marR="0" lvl="0" indent="0" algn="ctr" defTabSz="914400" eaLnBrk="1" fontAlgn="auto" latinLnBrk="0" hangingPunct="1">
              <a:lnSpc>
                <a:spcPct val="130000"/>
              </a:lnSpc>
              <a:spcBef>
                <a:spcPts val="0"/>
              </a:spcBef>
              <a:spcAft>
                <a:spcPts val="0"/>
              </a:spcAft>
              <a:buClrTx/>
              <a:buSzTx/>
              <a:buFontTx/>
              <a:buNone/>
              <a:defRPr/>
            </a:pPr>
            <a:r>
              <a:rPr lang="zh-CN" altLang="en-US" sz="2800" b="1" kern="0" spc="300" dirty="0">
                <a:solidFill>
                  <a:srgbClr val="FFFFFF"/>
                </a:solidFill>
                <a:latin typeface="微软雅黑" panose="020B0503020204020204" charset="-122"/>
                <a:ea typeface="微软雅黑" panose="020B0503020204020204" charset="-122"/>
              </a:rPr>
              <a:t>简介</a:t>
            </a:r>
            <a:endParaRPr kumimoji="0" lang="zh-CN" altLang="en-US" sz="2800" b="1" i="0" u="none" strike="noStrike" kern="0" cap="none" spc="30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38" name="文本框 37">
            <a:extLst>
              <a:ext uri="{FF2B5EF4-FFF2-40B4-BE49-F238E27FC236}">
                <a16:creationId xmlns:a16="http://schemas.microsoft.com/office/drawing/2014/main" id="{9121D078-1FD4-48C9-8BFB-0F1CA2DEBCA7}"/>
              </a:ext>
            </a:extLst>
          </p:cNvPr>
          <p:cNvSpPr txBox="1"/>
          <p:nvPr/>
        </p:nvSpPr>
        <p:spPr>
          <a:xfrm>
            <a:off x="660399" y="2977432"/>
            <a:ext cx="950687" cy="619744"/>
          </a:xfrm>
          <a:prstGeom prst="roundRect">
            <a:avLst/>
          </a:prstGeom>
          <a:solidFill>
            <a:schemeClr val="accent4"/>
          </a:solidFill>
        </p:spPr>
        <p:txBody>
          <a:bodyPr wrap="square" lIns="0" tIns="0" rIns="0" bIns="0" rtlCol="0" anchor="ctr" anchorCtr="0">
            <a:no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2800" b="1" i="0" u="none" strike="noStrike" kern="0" cap="none" spc="300" normalizeH="0" baseline="0" noProof="0" dirty="0">
                <a:ln>
                  <a:noFill/>
                </a:ln>
                <a:solidFill>
                  <a:srgbClr val="FFFFFF"/>
                </a:solidFill>
                <a:effectLst/>
                <a:uLnTx/>
                <a:uFillTx/>
                <a:latin typeface="微软雅黑" panose="020B0503020204020204" charset="-122"/>
                <a:ea typeface="微软雅黑" panose="020B0503020204020204" charset="-122"/>
              </a:rPr>
              <a:t>公式</a:t>
            </a:r>
          </a:p>
        </p:txBody>
      </p:sp>
      <p:sp>
        <p:nvSpPr>
          <p:cNvPr id="39" name="文本框 38">
            <a:extLst>
              <a:ext uri="{FF2B5EF4-FFF2-40B4-BE49-F238E27FC236}">
                <a16:creationId xmlns:a16="http://schemas.microsoft.com/office/drawing/2014/main" id="{DC28074A-E4D3-46F7-A67F-3C41D0A74781}"/>
              </a:ext>
            </a:extLst>
          </p:cNvPr>
          <p:cNvSpPr txBox="1"/>
          <p:nvPr/>
        </p:nvSpPr>
        <p:spPr>
          <a:xfrm>
            <a:off x="660399" y="1719235"/>
            <a:ext cx="10858500" cy="1161280"/>
          </a:xfrm>
          <a:prstGeom prst="rect">
            <a:avLst/>
          </a:prstGeom>
          <a:noFill/>
        </p:spPr>
        <p:txBody>
          <a:bodyPr wrap="square" lIns="0" tIns="0" rIns="0" bIns="0" rtlCol="0">
            <a:spAutoFit/>
          </a:bodyPr>
          <a:lstStyle/>
          <a:p>
            <a:pPr>
              <a:lnSpc>
                <a:spcPct val="130000"/>
              </a:lnSpc>
            </a:pPr>
            <a:r>
              <a:rPr lang="zh-CN" altLang="en-US" sz="2000" spc="300" dirty="0">
                <a:solidFill>
                  <a:srgbClr val="000000">
                    <a:lumMod val="85000"/>
                    <a:lumOff val="15000"/>
                  </a:srgbClr>
                </a:solidFill>
                <a:latin typeface="微软雅黑" panose="020B0503020204020204" charset="-122"/>
                <a:ea typeface="微软雅黑" panose="020B0503020204020204" charset="-122"/>
              </a:rPr>
              <a:t>该类算法是以两个概念在</a:t>
            </a:r>
            <a:r>
              <a:rPr lang="en-GB" altLang="zh-CN" sz="2000" spc="300" dirty="0">
                <a:solidFill>
                  <a:srgbClr val="000000">
                    <a:lumMod val="85000"/>
                    <a:lumOff val="15000"/>
                  </a:srgbClr>
                </a:solidFill>
                <a:latin typeface="微软雅黑" panose="020B0503020204020204" charset="-122"/>
                <a:ea typeface="微软雅黑" panose="020B0503020204020204" charset="-122"/>
              </a:rPr>
              <a:t>WordNet</a:t>
            </a:r>
            <a:r>
              <a:rPr lang="zh-CN" altLang="en-GB" sz="2000" spc="300" dirty="0">
                <a:solidFill>
                  <a:srgbClr val="000000">
                    <a:lumMod val="85000"/>
                    <a:lumOff val="15000"/>
                  </a:srgbClr>
                </a:solidFill>
                <a:latin typeface="微软雅黑" panose="020B0503020204020204" charset="-122"/>
                <a:ea typeface="微软雅黑" panose="020B0503020204020204" charset="-122"/>
              </a:rPr>
              <a:t>中</a:t>
            </a:r>
            <a:r>
              <a:rPr lang="en-GB" altLang="zh-CN" sz="2000" spc="300" dirty="0" err="1">
                <a:solidFill>
                  <a:srgbClr val="000000">
                    <a:lumMod val="85000"/>
                    <a:lumOff val="15000"/>
                  </a:srgbClr>
                </a:solidFill>
                <a:latin typeface="微软雅黑" panose="020B0503020204020204" charset="-122"/>
                <a:ea typeface="微软雅黑" panose="020B0503020204020204" charset="-122"/>
              </a:rPr>
              <a:t>is_a</a:t>
            </a:r>
            <a:r>
              <a:rPr lang="zh-CN" altLang="en-US" sz="2000" spc="300" dirty="0">
                <a:solidFill>
                  <a:srgbClr val="000000">
                    <a:lumMod val="85000"/>
                    <a:lumOff val="15000"/>
                  </a:srgbClr>
                </a:solidFill>
                <a:latin typeface="微软雅黑" panose="020B0503020204020204" charset="-122"/>
                <a:ea typeface="微软雅黑" panose="020B0503020204020204" charset="-122"/>
              </a:rPr>
              <a:t>关系树中的路径距离，及其公共父节点在树中的深度为参数来计算相似度的。一般情况下，两概念间的路径越长，说明两概念相似度越小，即相似度值小。 </a:t>
            </a:r>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CD9FF4C0-C55F-4C71-9A9C-4DCA423513B4}"/>
                  </a:ext>
                </a:extLst>
              </p:cNvPr>
              <p:cNvSpPr txBox="1"/>
              <p:nvPr/>
            </p:nvSpPr>
            <p:spPr>
              <a:xfrm>
                <a:off x="2734878" y="3741686"/>
                <a:ext cx="6259599" cy="464999"/>
              </a:xfrm>
              <a:prstGeom prst="rect">
                <a:avLst/>
              </a:prstGeom>
              <a:noFill/>
            </p:spPr>
            <p:txBody>
              <a:bodyPr wrap="none" lIns="0" tIns="0" rIns="0" bIns="0" rtlCol="0">
                <a:spAutoFit/>
              </a:bodyPr>
              <a:lstStyle/>
              <a:p>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panose="02040503050406030204" pitchFamily="18" charset="0"/>
                          </a:rPr>
                          <m:t>𝑠𝑖𝑚</m:t>
                        </m:r>
                      </m:e>
                      <m:sub>
                        <m:r>
                          <a:rPr kumimoji="1" lang="en-US" altLang="zh-CN" b="0" i="1" smtClean="0">
                            <a:latin typeface="Cambria Math" panose="02040503050406030204" pitchFamily="18" charset="0"/>
                          </a:rPr>
                          <m:t>𝑊𝑃</m:t>
                        </m:r>
                      </m:sub>
                    </m:sSub>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2</m:t>
                            </m:r>
                          </m:sub>
                        </m:sSub>
                      </m:e>
                    </m:d>
                    <m:r>
                      <a:rPr kumimoji="1" lang="en-US" altLang="zh-CN" b="0" i="1" smtClean="0">
                        <a:latin typeface="Cambria Math" panose="02040503050406030204" pitchFamily="18" charset="0"/>
                      </a:rPr>
                      <m:t>=</m:t>
                    </m:r>
                  </m:oMath>
                </a14:m>
                <a:r>
                  <a:rPr kumimoji="1" lang="en-US" altLang="zh-CN" dirty="0"/>
                  <a:t> </a:t>
                </a:r>
                <a14:m>
                  <m:oMath xmlns:m="http://schemas.openxmlformats.org/officeDocument/2006/math">
                    <m:f>
                      <m:fPr>
                        <m:ctrlPr>
                          <a:rPr kumimoji="1" lang="en-US" altLang="zh-CN" i="1" dirty="0" smtClean="0">
                            <a:latin typeface="Cambria Math" panose="02040503050406030204" pitchFamily="18" charset="0"/>
                          </a:rPr>
                        </m:ctrlPr>
                      </m:fPr>
                      <m:num>
                        <m:r>
                          <a:rPr kumimoji="1" lang="en-US" altLang="zh-CN" i="1">
                            <a:latin typeface="Cambria Math" panose="02040503050406030204" pitchFamily="18" charset="0"/>
                          </a:rPr>
                          <m:t>2</m:t>
                        </m:r>
                        <m:r>
                          <a:rPr kumimoji="1" lang="en-US" altLang="zh-CN" i="1">
                            <a:latin typeface="Cambria Math" panose="02040503050406030204" pitchFamily="18" charset="0"/>
                            <a:ea typeface="Cambria Math" panose="02040503050406030204" pitchFamily="18" charset="0"/>
                          </a:rPr>
                          <m:t>×</m:t>
                        </m:r>
                        <m:r>
                          <a:rPr kumimoji="1" lang="en-US" altLang="zh-CN" i="1">
                            <a:latin typeface="Cambria Math" panose="02040503050406030204" pitchFamily="18" charset="0"/>
                            <a:ea typeface="Cambria Math" panose="02040503050406030204" pitchFamily="18" charset="0"/>
                          </a:rPr>
                          <m:t>𝑑𝑒𝑝𝑡h</m:t>
                        </m:r>
                        <m:r>
                          <a:rPr kumimoji="1" lang="en-US" altLang="zh-CN" i="1">
                            <a:latin typeface="Cambria Math" panose="02040503050406030204" pitchFamily="18" charset="0"/>
                            <a:ea typeface="Cambria Math" panose="02040503050406030204" pitchFamily="18" charset="0"/>
                          </a:rPr>
                          <m:t>(</m:t>
                        </m:r>
                        <m:r>
                          <a:rPr kumimoji="1" lang="en-US" altLang="zh-CN" i="1">
                            <a:latin typeface="Cambria Math" panose="02040503050406030204" pitchFamily="18" charset="0"/>
                            <a:ea typeface="Cambria Math" panose="02040503050406030204" pitchFamily="18" charset="0"/>
                          </a:rPr>
                          <m:t>𝑙𝑠𝑜</m:t>
                        </m:r>
                        <m:d>
                          <m:dPr>
                            <m:ctrlPr>
                              <a:rPr kumimoji="1" lang="en-US" altLang="zh-CN" i="1">
                                <a:latin typeface="Cambria Math" panose="02040503050406030204" pitchFamily="18" charset="0"/>
                              </a:rPr>
                            </m:ctrlPr>
                          </m:dPr>
                          <m:e>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𝑐</m:t>
                                </m:r>
                              </m:e>
                              <m:sub>
                                <m:r>
                                  <a:rPr kumimoji="1" lang="en-US" altLang="zh-CN" i="1">
                                    <a:latin typeface="Cambria Math" panose="02040503050406030204" pitchFamily="18" charset="0"/>
                                  </a:rPr>
                                  <m:t>1</m:t>
                                </m:r>
                              </m:sub>
                            </m:sSub>
                            <m:r>
                              <a:rPr kumimoji="1" lang="en-US" altLang="zh-CN" i="1">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𝑐</m:t>
                                </m:r>
                              </m:e>
                              <m:sub>
                                <m:r>
                                  <a:rPr kumimoji="1" lang="en-US" altLang="zh-CN" i="1">
                                    <a:latin typeface="Cambria Math" panose="02040503050406030204" pitchFamily="18" charset="0"/>
                                  </a:rPr>
                                  <m:t>2</m:t>
                                </m:r>
                              </m:sub>
                            </m:sSub>
                          </m:e>
                        </m:d>
                        <m:r>
                          <a:rPr kumimoji="1" lang="en-US" altLang="zh-CN" i="1">
                            <a:latin typeface="Cambria Math" panose="02040503050406030204" pitchFamily="18" charset="0"/>
                            <a:ea typeface="Cambria Math" panose="02040503050406030204" pitchFamily="18" charset="0"/>
                          </a:rPr>
                          <m:t>)</m:t>
                        </m:r>
                      </m:num>
                      <m:den>
                        <m:r>
                          <a:rPr kumimoji="1" lang="en-US" altLang="zh-CN" b="0" i="1" dirty="0" smtClean="0">
                            <a:latin typeface="Cambria Math" panose="02040503050406030204" pitchFamily="18" charset="0"/>
                          </a:rPr>
                          <m:t>𝑙𝑒𝑛</m:t>
                        </m:r>
                        <m:d>
                          <m:dPr>
                            <m:ctrlPr>
                              <a:rPr kumimoji="1" lang="en-US" altLang="zh-CN" b="0" i="1" dirty="0" smtClean="0">
                                <a:latin typeface="Cambria Math" panose="02040503050406030204" pitchFamily="18" charset="0"/>
                              </a:rPr>
                            </m:ctrlPr>
                          </m:dPr>
                          <m:e>
                            <m:sSub>
                              <m:sSubPr>
                                <m:ctrlPr>
                                  <a:rPr kumimoji="1" lang="en-US" altLang="zh-CN" b="0" i="1" dirty="0" smtClean="0">
                                    <a:latin typeface="Cambria Math" panose="02040503050406030204" pitchFamily="18" charset="0"/>
                                  </a:rPr>
                                </m:ctrlPr>
                              </m:sSubPr>
                              <m:e>
                                <m:r>
                                  <a:rPr kumimoji="1" lang="en-US" altLang="zh-CN" b="0" i="1" dirty="0" smtClean="0">
                                    <a:latin typeface="Cambria Math" panose="02040503050406030204" pitchFamily="18" charset="0"/>
                                  </a:rPr>
                                  <m:t>𝑐</m:t>
                                </m:r>
                              </m:e>
                              <m:sub>
                                <m:r>
                                  <a:rPr kumimoji="1" lang="en-US" altLang="zh-CN" b="0" i="1" dirty="0" smtClean="0">
                                    <a:latin typeface="Cambria Math" panose="02040503050406030204" pitchFamily="18" charset="0"/>
                                  </a:rPr>
                                  <m:t>1</m:t>
                                </m:r>
                              </m:sub>
                            </m:sSub>
                            <m:r>
                              <a:rPr kumimoji="1" lang="en-US" altLang="zh-CN" b="0" i="1" dirty="0" smtClean="0">
                                <a:latin typeface="Cambria Math" panose="02040503050406030204" pitchFamily="18" charset="0"/>
                              </a:rPr>
                              <m:t>,</m:t>
                            </m:r>
                            <m:r>
                              <a:rPr kumimoji="1" lang="en-US" altLang="zh-CN" b="0" i="1" dirty="0" smtClean="0">
                                <a:latin typeface="Cambria Math" panose="02040503050406030204" pitchFamily="18" charset="0"/>
                              </a:rPr>
                              <m:t>𝑙𝑠𝑜</m:t>
                            </m:r>
                            <m:d>
                              <m:dPr>
                                <m:ctrlPr>
                                  <a:rPr kumimoji="1" lang="en-US" altLang="zh-CN" b="0" i="1" dirty="0" smtClean="0">
                                    <a:latin typeface="Cambria Math" panose="02040503050406030204" pitchFamily="18" charset="0"/>
                                  </a:rPr>
                                </m:ctrlPr>
                              </m:dPr>
                              <m:e>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𝑐</m:t>
                                    </m:r>
                                  </m:e>
                                  <m:sub>
                                    <m:r>
                                      <a:rPr kumimoji="1" lang="en-US" altLang="zh-CN" i="1">
                                        <a:latin typeface="Cambria Math" panose="02040503050406030204" pitchFamily="18" charset="0"/>
                                      </a:rPr>
                                      <m:t>1</m:t>
                                    </m:r>
                                  </m:sub>
                                </m:sSub>
                                <m:r>
                                  <a:rPr kumimoji="1" lang="en-US" altLang="zh-CN" i="1">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𝑐</m:t>
                                    </m:r>
                                  </m:e>
                                  <m:sub>
                                    <m:r>
                                      <a:rPr kumimoji="1" lang="en-US" altLang="zh-CN" i="1">
                                        <a:latin typeface="Cambria Math" panose="02040503050406030204" pitchFamily="18" charset="0"/>
                                      </a:rPr>
                                      <m:t>2</m:t>
                                    </m:r>
                                  </m:sub>
                                </m:sSub>
                              </m:e>
                            </m:d>
                          </m:e>
                        </m:d>
                        <m:r>
                          <a:rPr kumimoji="1" lang="en-US" altLang="zh-CN" b="0" i="1" dirty="0" smtClean="0">
                            <a:latin typeface="Cambria Math" panose="02040503050406030204" pitchFamily="18" charset="0"/>
                          </a:rPr>
                          <m:t>+</m:t>
                        </m:r>
                        <m:r>
                          <a:rPr kumimoji="1" lang="en-US" altLang="zh-CN" i="1" dirty="0">
                            <a:latin typeface="Cambria Math" panose="02040503050406030204" pitchFamily="18" charset="0"/>
                          </a:rPr>
                          <m:t>𝑙𝑒𝑛</m:t>
                        </m:r>
                        <m:d>
                          <m:dPr>
                            <m:ctrlPr>
                              <a:rPr kumimoji="1" lang="en-US" altLang="zh-CN" i="1" dirty="0">
                                <a:latin typeface="Cambria Math" panose="02040503050406030204" pitchFamily="18" charset="0"/>
                              </a:rPr>
                            </m:ctrlPr>
                          </m:dPr>
                          <m:e>
                            <m:sSub>
                              <m:sSubPr>
                                <m:ctrlPr>
                                  <a:rPr kumimoji="1" lang="en-US" altLang="zh-CN" i="1" dirty="0">
                                    <a:latin typeface="Cambria Math" panose="02040503050406030204" pitchFamily="18" charset="0"/>
                                  </a:rPr>
                                </m:ctrlPr>
                              </m:sSubPr>
                              <m:e>
                                <m:r>
                                  <a:rPr kumimoji="1" lang="en-US" altLang="zh-CN" i="1" dirty="0">
                                    <a:latin typeface="Cambria Math" panose="02040503050406030204" pitchFamily="18" charset="0"/>
                                  </a:rPr>
                                  <m:t>𝑐</m:t>
                                </m:r>
                              </m:e>
                              <m:sub>
                                <m:r>
                                  <a:rPr kumimoji="1" lang="en-US" altLang="zh-CN" b="0" i="1" dirty="0" smtClean="0">
                                    <a:latin typeface="Cambria Math" panose="02040503050406030204" pitchFamily="18" charset="0"/>
                                  </a:rPr>
                                  <m:t>2</m:t>
                                </m:r>
                              </m:sub>
                            </m:sSub>
                            <m:r>
                              <a:rPr kumimoji="1" lang="en-US" altLang="zh-CN" i="1" dirty="0">
                                <a:latin typeface="Cambria Math" panose="02040503050406030204" pitchFamily="18" charset="0"/>
                              </a:rPr>
                              <m:t>,</m:t>
                            </m:r>
                            <m:r>
                              <a:rPr kumimoji="1" lang="en-US" altLang="zh-CN" i="1" dirty="0">
                                <a:latin typeface="Cambria Math" panose="02040503050406030204" pitchFamily="18" charset="0"/>
                              </a:rPr>
                              <m:t>𝑙𝑠𝑜</m:t>
                            </m:r>
                            <m:d>
                              <m:dPr>
                                <m:ctrlPr>
                                  <a:rPr kumimoji="1" lang="en-US" altLang="zh-CN" i="1" dirty="0">
                                    <a:latin typeface="Cambria Math" panose="02040503050406030204" pitchFamily="18" charset="0"/>
                                  </a:rPr>
                                </m:ctrlPr>
                              </m:dPr>
                              <m:e>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𝑐</m:t>
                                    </m:r>
                                  </m:e>
                                  <m:sub>
                                    <m:r>
                                      <a:rPr kumimoji="1" lang="en-US" altLang="zh-CN" i="1">
                                        <a:latin typeface="Cambria Math" panose="02040503050406030204" pitchFamily="18" charset="0"/>
                                      </a:rPr>
                                      <m:t>1</m:t>
                                    </m:r>
                                  </m:sub>
                                </m:sSub>
                                <m:r>
                                  <a:rPr kumimoji="1" lang="en-US" altLang="zh-CN" i="1">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𝑐</m:t>
                                    </m:r>
                                  </m:e>
                                  <m:sub>
                                    <m:r>
                                      <a:rPr kumimoji="1" lang="en-US" altLang="zh-CN" i="1">
                                        <a:latin typeface="Cambria Math" panose="02040503050406030204" pitchFamily="18" charset="0"/>
                                      </a:rPr>
                                      <m:t>2</m:t>
                                    </m:r>
                                  </m:sub>
                                </m:sSub>
                              </m:e>
                            </m:d>
                          </m:e>
                        </m:d>
                        <m:r>
                          <a:rPr kumimoji="1" lang="en-US" altLang="zh-CN" b="0" i="1" smtClean="0">
                            <a:latin typeface="Cambria Math" panose="02040503050406030204" pitchFamily="18" charset="0"/>
                          </a:rPr>
                          <m:t>+</m:t>
                        </m:r>
                        <m:r>
                          <a:rPr kumimoji="1" lang="en-US" altLang="zh-CN" i="1">
                            <a:latin typeface="Cambria Math" panose="02040503050406030204" pitchFamily="18" charset="0"/>
                          </a:rPr>
                          <m:t>2</m:t>
                        </m:r>
                        <m:r>
                          <a:rPr kumimoji="1" lang="en-US" altLang="zh-CN" i="1">
                            <a:latin typeface="Cambria Math" panose="02040503050406030204" pitchFamily="18" charset="0"/>
                            <a:ea typeface="Cambria Math" panose="02040503050406030204" pitchFamily="18" charset="0"/>
                          </a:rPr>
                          <m:t>×</m:t>
                        </m:r>
                        <m:r>
                          <a:rPr kumimoji="1" lang="en-US" altLang="zh-CN" i="1">
                            <a:latin typeface="Cambria Math" panose="02040503050406030204" pitchFamily="18" charset="0"/>
                            <a:ea typeface="Cambria Math" panose="02040503050406030204" pitchFamily="18" charset="0"/>
                          </a:rPr>
                          <m:t>𝑑𝑒𝑝𝑡h</m:t>
                        </m:r>
                        <m:r>
                          <a:rPr kumimoji="1" lang="en-US" altLang="zh-CN" i="1">
                            <a:latin typeface="Cambria Math" panose="02040503050406030204" pitchFamily="18" charset="0"/>
                            <a:ea typeface="Cambria Math" panose="02040503050406030204" pitchFamily="18" charset="0"/>
                          </a:rPr>
                          <m:t>(</m:t>
                        </m:r>
                        <m:r>
                          <a:rPr kumimoji="1" lang="en-US" altLang="zh-CN" i="1">
                            <a:latin typeface="Cambria Math" panose="02040503050406030204" pitchFamily="18" charset="0"/>
                            <a:ea typeface="Cambria Math" panose="02040503050406030204" pitchFamily="18" charset="0"/>
                          </a:rPr>
                          <m:t>𝑙𝑠𝑜</m:t>
                        </m:r>
                        <m:d>
                          <m:dPr>
                            <m:ctrlPr>
                              <a:rPr kumimoji="1" lang="en-US" altLang="zh-CN" i="1">
                                <a:latin typeface="Cambria Math" panose="02040503050406030204" pitchFamily="18" charset="0"/>
                              </a:rPr>
                            </m:ctrlPr>
                          </m:dPr>
                          <m:e>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𝑐</m:t>
                                </m:r>
                              </m:e>
                              <m:sub>
                                <m:r>
                                  <a:rPr kumimoji="1" lang="en-US" altLang="zh-CN" i="1">
                                    <a:latin typeface="Cambria Math" panose="02040503050406030204" pitchFamily="18" charset="0"/>
                                  </a:rPr>
                                  <m:t>1</m:t>
                                </m:r>
                              </m:sub>
                            </m:sSub>
                            <m:r>
                              <a:rPr kumimoji="1" lang="en-US" altLang="zh-CN" i="1">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𝑐</m:t>
                                </m:r>
                              </m:e>
                              <m:sub>
                                <m:r>
                                  <a:rPr kumimoji="1" lang="en-US" altLang="zh-CN" i="1">
                                    <a:latin typeface="Cambria Math" panose="02040503050406030204" pitchFamily="18" charset="0"/>
                                  </a:rPr>
                                  <m:t>2</m:t>
                                </m:r>
                              </m:sub>
                            </m:sSub>
                          </m:e>
                        </m:d>
                        <m:r>
                          <a:rPr kumimoji="1" lang="en-US" altLang="zh-CN" i="1">
                            <a:latin typeface="Cambria Math" panose="02040503050406030204" pitchFamily="18" charset="0"/>
                            <a:ea typeface="Cambria Math" panose="02040503050406030204" pitchFamily="18" charset="0"/>
                          </a:rPr>
                          <m:t>)</m:t>
                        </m:r>
                      </m:den>
                    </m:f>
                  </m:oMath>
                </a14:m>
                <a:endParaRPr kumimoji="1" lang="zh-CN" altLang="en-US" dirty="0"/>
              </a:p>
            </p:txBody>
          </p:sp>
        </mc:Choice>
        <mc:Fallback xmlns="">
          <p:sp>
            <p:nvSpPr>
              <p:cNvPr id="40" name="文本框 39">
                <a:extLst>
                  <a:ext uri="{FF2B5EF4-FFF2-40B4-BE49-F238E27FC236}">
                    <a16:creationId xmlns:a16="http://schemas.microsoft.com/office/drawing/2014/main" id="{CD9FF4C0-C55F-4C71-9A9C-4DCA423513B4}"/>
                  </a:ext>
                </a:extLst>
              </p:cNvPr>
              <p:cNvSpPr txBox="1">
                <a:spLocks noRot="1" noChangeAspect="1" noMove="1" noResize="1" noEditPoints="1" noAdjustHandles="1" noChangeArrowheads="1" noChangeShapeType="1" noTextEdit="1"/>
              </p:cNvSpPr>
              <p:nvPr/>
            </p:nvSpPr>
            <p:spPr>
              <a:xfrm>
                <a:off x="2734878" y="3741686"/>
                <a:ext cx="6259599" cy="464999"/>
              </a:xfrm>
              <a:prstGeom prst="rect">
                <a:avLst/>
              </a:prstGeom>
              <a:blipFill>
                <a:blip r:embed="rId3"/>
                <a:stretch>
                  <a:fillRect l="-1365" t="-1316" r="-487" b="-131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01A54017-EDF5-40E2-A06C-F4C2BB1FC2DD}"/>
                  </a:ext>
                </a:extLst>
              </p:cNvPr>
              <p:cNvSpPr txBox="1"/>
              <p:nvPr/>
            </p:nvSpPr>
            <p:spPr>
              <a:xfrm>
                <a:off x="734148" y="4487216"/>
                <a:ext cx="10858500" cy="1161280"/>
              </a:xfrm>
              <a:prstGeom prst="rect">
                <a:avLst/>
              </a:prstGeom>
              <a:noFill/>
            </p:spPr>
            <p:txBody>
              <a:bodyPr wrap="square" lIns="0" tIns="0" rIns="0" bIns="0" rtlCol="0">
                <a:spAutoFit/>
              </a:bodyPr>
              <a:lstStyle/>
              <a:p>
                <a:pPr marL="342900" indent="-342900">
                  <a:lnSpc>
                    <a:spcPct val="130000"/>
                  </a:lnSpc>
                  <a:buFont typeface="Arial" panose="020B0604020202020204" pitchFamily="34" charset="0"/>
                  <a:buChar char="•"/>
                </a:pPr>
                <a14:m>
                  <m:oMath xmlns:m="http://schemas.openxmlformats.org/officeDocument/2006/math">
                    <m:r>
                      <a:rPr lang="en-US" altLang="zh-CN" sz="2000" spc="300" smtClean="0">
                        <a:solidFill>
                          <a:srgbClr val="000000">
                            <a:lumMod val="85000"/>
                            <a:lumOff val="15000"/>
                          </a:srgbClr>
                        </a:solidFill>
                        <a:latin typeface="Cambria Math" panose="02040503050406030204" pitchFamily="18" charset="0"/>
                        <a:ea typeface="微软雅黑"/>
                      </a:rPr>
                      <m:t>𝑑𝑒𝑝𝑡h</m:t>
                    </m:r>
                    <m:r>
                      <a:rPr lang="en-US" altLang="zh-CN" sz="2000" spc="300" smtClean="0">
                        <a:solidFill>
                          <a:srgbClr val="000000">
                            <a:lumMod val="85000"/>
                            <a:lumOff val="15000"/>
                          </a:srgbClr>
                        </a:solidFill>
                        <a:latin typeface="Cambria Math" panose="02040503050406030204" pitchFamily="18" charset="0"/>
                        <a:ea typeface="微软雅黑"/>
                      </a:rPr>
                      <m:t>(</m:t>
                    </m:r>
                    <m:sSub>
                      <m:sSubPr>
                        <m:ctrlPr>
                          <a:rPr lang="en-US" altLang="zh-CN" sz="2000" i="1" spc="300">
                            <a:solidFill>
                              <a:srgbClr val="000000">
                                <a:lumMod val="85000"/>
                                <a:lumOff val="15000"/>
                              </a:srgbClr>
                            </a:solidFill>
                            <a:latin typeface="Cambria Math" panose="02040503050406030204" pitchFamily="18" charset="0"/>
                            <a:ea typeface="微软雅黑"/>
                          </a:rPr>
                        </m:ctrlPr>
                      </m:sSubPr>
                      <m:e>
                        <m:r>
                          <a:rPr lang="en-US" altLang="zh-CN" sz="2000" spc="300">
                            <a:solidFill>
                              <a:srgbClr val="000000">
                                <a:lumMod val="85000"/>
                                <a:lumOff val="15000"/>
                              </a:srgbClr>
                            </a:solidFill>
                            <a:latin typeface="Cambria Math" panose="02040503050406030204" pitchFamily="18" charset="0"/>
                            <a:ea typeface="微软雅黑"/>
                          </a:rPr>
                          <m:t>𝑐</m:t>
                        </m:r>
                      </m:e>
                      <m:sub>
                        <m:r>
                          <a:rPr lang="en-US" altLang="zh-CN" sz="2000" spc="300">
                            <a:solidFill>
                              <a:srgbClr val="000000">
                                <a:lumMod val="85000"/>
                                <a:lumOff val="15000"/>
                              </a:srgbClr>
                            </a:solidFill>
                            <a:latin typeface="Cambria Math" panose="02040503050406030204" pitchFamily="18" charset="0"/>
                            <a:ea typeface="微软雅黑"/>
                          </a:rPr>
                          <m:t>1</m:t>
                        </m:r>
                      </m:sub>
                    </m:sSub>
                    <m:r>
                      <a:rPr lang="en-US" altLang="zh-CN" sz="2000" spc="300">
                        <a:solidFill>
                          <a:srgbClr val="000000">
                            <a:lumMod val="85000"/>
                            <a:lumOff val="15000"/>
                          </a:srgbClr>
                        </a:solidFill>
                        <a:latin typeface="Cambria Math" panose="02040503050406030204" pitchFamily="18" charset="0"/>
                        <a:ea typeface="微软雅黑"/>
                      </a:rPr>
                      <m:t>)</m:t>
                    </m:r>
                  </m:oMath>
                </a14:m>
                <a:r>
                  <a:rPr lang="en-US" altLang="zh-CN" sz="2000" spc="300" dirty="0">
                    <a:solidFill>
                      <a:srgbClr val="000000">
                        <a:lumMod val="85000"/>
                        <a:lumOff val="15000"/>
                      </a:srgbClr>
                    </a:solidFill>
                    <a:latin typeface="微软雅黑"/>
                    <a:ea typeface="微软雅黑"/>
                  </a:rPr>
                  <a:t>:</a:t>
                </a:r>
                <a:r>
                  <a:rPr lang="zh-CN" altLang="en-US" sz="2000" spc="300" dirty="0">
                    <a:solidFill>
                      <a:srgbClr val="000000">
                        <a:lumMod val="85000"/>
                        <a:lumOff val="15000"/>
                      </a:srgbClr>
                    </a:solidFill>
                    <a:latin typeface="微软雅黑"/>
                    <a:ea typeface="微软雅黑"/>
                  </a:rPr>
                  <a:t>表示概念</a:t>
                </a:r>
                <a14:m>
                  <m:oMath xmlns:m="http://schemas.openxmlformats.org/officeDocument/2006/math">
                    <m:sSub>
                      <m:sSubPr>
                        <m:ctrlPr>
                          <a:rPr lang="en-US" altLang="zh-CN" sz="2000" i="1" spc="300">
                            <a:solidFill>
                              <a:srgbClr val="000000">
                                <a:lumMod val="85000"/>
                                <a:lumOff val="15000"/>
                              </a:srgbClr>
                            </a:solidFill>
                            <a:latin typeface="Cambria Math" panose="02040503050406030204" pitchFamily="18" charset="0"/>
                          </a:rPr>
                        </m:ctrlPr>
                      </m:sSubPr>
                      <m:e>
                        <m:r>
                          <a:rPr lang="en-US" altLang="zh-CN" sz="2000" spc="300">
                            <a:solidFill>
                              <a:srgbClr val="000000">
                                <a:lumMod val="85000"/>
                                <a:lumOff val="15000"/>
                              </a:srgbClr>
                            </a:solidFill>
                            <a:latin typeface="Cambria Math" panose="02040503050406030204" pitchFamily="18" charset="0"/>
                          </a:rPr>
                          <m:t>𝑐</m:t>
                        </m:r>
                      </m:e>
                      <m:sub>
                        <m:r>
                          <a:rPr lang="en-US" altLang="zh-CN" sz="2000" spc="300">
                            <a:solidFill>
                              <a:srgbClr val="000000">
                                <a:lumMod val="85000"/>
                                <a:lumOff val="15000"/>
                              </a:srgbClr>
                            </a:solidFill>
                            <a:latin typeface="Cambria Math" panose="02040503050406030204" pitchFamily="18" charset="0"/>
                          </a:rPr>
                          <m:t>1</m:t>
                        </m:r>
                      </m:sub>
                    </m:sSub>
                  </m:oMath>
                </a14:m>
                <a:r>
                  <a:rPr lang="zh-CN" altLang="en-US" sz="2000" spc="300" dirty="0">
                    <a:solidFill>
                      <a:srgbClr val="000000">
                        <a:lumMod val="85000"/>
                        <a:lumOff val="15000"/>
                      </a:srgbClr>
                    </a:solidFill>
                    <a:latin typeface="微软雅黑"/>
                    <a:ea typeface="微软雅黑"/>
                  </a:rPr>
                  <a:t>在</a:t>
                </a:r>
                <a:r>
                  <a:rPr lang="en" altLang="zh-CN" sz="2000" spc="300" dirty="0">
                    <a:solidFill>
                      <a:srgbClr val="000000">
                        <a:lumMod val="85000"/>
                        <a:lumOff val="15000"/>
                      </a:srgbClr>
                    </a:solidFill>
                    <a:latin typeface="微软雅黑"/>
                    <a:ea typeface="微软雅黑"/>
                  </a:rPr>
                  <a:t>WordNet</a:t>
                </a:r>
                <a:r>
                  <a:rPr lang="zh-CN" altLang="en-US" sz="2000" spc="300" dirty="0">
                    <a:solidFill>
                      <a:srgbClr val="000000">
                        <a:lumMod val="85000"/>
                        <a:lumOff val="15000"/>
                      </a:srgbClr>
                    </a:solidFill>
                    <a:latin typeface="微软雅黑"/>
                    <a:ea typeface="微软雅黑"/>
                  </a:rPr>
                  <a:t>关系树中的深度。 </a:t>
                </a:r>
              </a:p>
              <a:p>
                <a:pPr marL="342900" indent="-342900">
                  <a:lnSpc>
                    <a:spcPct val="130000"/>
                  </a:lnSpc>
                  <a:buFont typeface="Arial" panose="020B0604020202020204" pitchFamily="34" charset="0"/>
                  <a:buChar char="•"/>
                </a:pPr>
                <a14:m>
                  <m:oMath xmlns:m="http://schemas.openxmlformats.org/officeDocument/2006/math">
                    <m:r>
                      <a:rPr lang="en-US" altLang="zh-CN" sz="2000" spc="300">
                        <a:solidFill>
                          <a:srgbClr val="000000">
                            <a:lumMod val="85000"/>
                            <a:lumOff val="15000"/>
                          </a:srgbClr>
                        </a:solidFill>
                        <a:latin typeface="Cambria Math" panose="02040503050406030204" pitchFamily="18" charset="0"/>
                        <a:ea typeface="微软雅黑"/>
                      </a:rPr>
                      <m:t>𝑙𝑒𝑛</m:t>
                    </m:r>
                    <m:r>
                      <a:rPr lang="en-US" altLang="zh-CN" sz="2000" spc="300">
                        <a:solidFill>
                          <a:srgbClr val="000000">
                            <a:lumMod val="85000"/>
                            <a:lumOff val="15000"/>
                          </a:srgbClr>
                        </a:solidFill>
                        <a:latin typeface="Cambria Math" panose="02040503050406030204" pitchFamily="18" charset="0"/>
                        <a:ea typeface="微软雅黑"/>
                      </a:rPr>
                      <m:t>(</m:t>
                    </m:r>
                    <m:sSub>
                      <m:sSubPr>
                        <m:ctrlPr>
                          <a:rPr lang="en-US" altLang="zh-CN" sz="2000" i="1" spc="300">
                            <a:solidFill>
                              <a:srgbClr val="000000">
                                <a:lumMod val="85000"/>
                                <a:lumOff val="15000"/>
                              </a:srgbClr>
                            </a:solidFill>
                            <a:latin typeface="Cambria Math" panose="02040503050406030204" pitchFamily="18" charset="0"/>
                            <a:ea typeface="微软雅黑"/>
                          </a:rPr>
                        </m:ctrlPr>
                      </m:sSubPr>
                      <m:e>
                        <m:r>
                          <a:rPr lang="en-US" altLang="zh-CN" sz="2000" spc="300">
                            <a:solidFill>
                              <a:srgbClr val="000000">
                                <a:lumMod val="85000"/>
                                <a:lumOff val="15000"/>
                              </a:srgbClr>
                            </a:solidFill>
                            <a:latin typeface="Cambria Math" panose="02040503050406030204" pitchFamily="18" charset="0"/>
                            <a:ea typeface="微软雅黑"/>
                          </a:rPr>
                          <m:t>𝑐</m:t>
                        </m:r>
                      </m:e>
                      <m:sub>
                        <m:r>
                          <a:rPr lang="en-US" altLang="zh-CN" sz="2000" spc="300">
                            <a:solidFill>
                              <a:srgbClr val="000000">
                                <a:lumMod val="85000"/>
                                <a:lumOff val="15000"/>
                              </a:srgbClr>
                            </a:solidFill>
                            <a:latin typeface="Cambria Math" panose="02040503050406030204" pitchFamily="18" charset="0"/>
                            <a:ea typeface="微软雅黑"/>
                          </a:rPr>
                          <m:t>1</m:t>
                        </m:r>
                      </m:sub>
                    </m:sSub>
                    <m:r>
                      <a:rPr lang="en-US" altLang="zh-CN" sz="2000" spc="300">
                        <a:solidFill>
                          <a:srgbClr val="000000">
                            <a:lumMod val="85000"/>
                            <a:lumOff val="15000"/>
                          </a:srgbClr>
                        </a:solidFill>
                        <a:latin typeface="Cambria Math" panose="02040503050406030204" pitchFamily="18" charset="0"/>
                        <a:ea typeface="微软雅黑"/>
                      </a:rPr>
                      <m:t>,</m:t>
                    </m:r>
                    <m:sSub>
                      <m:sSubPr>
                        <m:ctrlPr>
                          <a:rPr lang="en-US" altLang="zh-CN" sz="2000" i="1" spc="300">
                            <a:solidFill>
                              <a:srgbClr val="000000">
                                <a:lumMod val="85000"/>
                                <a:lumOff val="15000"/>
                              </a:srgbClr>
                            </a:solidFill>
                            <a:latin typeface="Cambria Math" panose="02040503050406030204" pitchFamily="18" charset="0"/>
                            <a:ea typeface="微软雅黑"/>
                          </a:rPr>
                        </m:ctrlPr>
                      </m:sSubPr>
                      <m:e>
                        <m:r>
                          <a:rPr lang="en-US" altLang="zh-CN" sz="2000" spc="300">
                            <a:solidFill>
                              <a:srgbClr val="000000">
                                <a:lumMod val="85000"/>
                                <a:lumOff val="15000"/>
                              </a:srgbClr>
                            </a:solidFill>
                            <a:latin typeface="Cambria Math" panose="02040503050406030204" pitchFamily="18" charset="0"/>
                            <a:ea typeface="微软雅黑"/>
                          </a:rPr>
                          <m:t>𝑐</m:t>
                        </m:r>
                      </m:e>
                      <m:sub>
                        <m:r>
                          <a:rPr lang="en-US" altLang="zh-CN" sz="2000" spc="300">
                            <a:solidFill>
                              <a:srgbClr val="000000">
                                <a:lumMod val="85000"/>
                                <a:lumOff val="15000"/>
                              </a:srgbClr>
                            </a:solidFill>
                            <a:latin typeface="Cambria Math" panose="02040503050406030204" pitchFamily="18" charset="0"/>
                            <a:ea typeface="微软雅黑"/>
                          </a:rPr>
                          <m:t>2</m:t>
                        </m:r>
                      </m:sub>
                    </m:sSub>
                    <m:r>
                      <a:rPr lang="en-US" altLang="zh-CN" sz="2000" spc="300">
                        <a:solidFill>
                          <a:srgbClr val="000000">
                            <a:lumMod val="85000"/>
                            <a:lumOff val="15000"/>
                          </a:srgbClr>
                        </a:solidFill>
                        <a:latin typeface="Cambria Math" panose="02040503050406030204" pitchFamily="18" charset="0"/>
                        <a:ea typeface="微软雅黑"/>
                      </a:rPr>
                      <m:t>)</m:t>
                    </m:r>
                  </m:oMath>
                </a14:m>
                <a:r>
                  <a:rPr lang="en-US" altLang="zh-CN" sz="2000" spc="300" dirty="0">
                    <a:solidFill>
                      <a:srgbClr val="000000">
                        <a:lumMod val="85000"/>
                        <a:lumOff val="15000"/>
                      </a:srgbClr>
                    </a:solidFill>
                    <a:latin typeface="微软雅黑"/>
                    <a:ea typeface="微软雅黑"/>
                  </a:rPr>
                  <a:t>:</a:t>
                </a:r>
                <a:r>
                  <a:rPr lang="zh-CN" altLang="en-US" sz="2000" spc="300" dirty="0">
                    <a:solidFill>
                      <a:srgbClr val="000000">
                        <a:lumMod val="85000"/>
                        <a:lumOff val="15000"/>
                      </a:srgbClr>
                    </a:solidFill>
                    <a:latin typeface="微软雅黑"/>
                    <a:ea typeface="微软雅黑"/>
                  </a:rPr>
                  <a:t>是指</a:t>
                </a:r>
                <a:r>
                  <a:rPr lang="en" altLang="zh-CN" sz="2000" spc="300" dirty="0">
                    <a:solidFill>
                      <a:srgbClr val="000000">
                        <a:lumMod val="85000"/>
                        <a:lumOff val="15000"/>
                      </a:srgbClr>
                    </a:solidFill>
                    <a:latin typeface="微软雅黑"/>
                    <a:ea typeface="微软雅黑"/>
                  </a:rPr>
                  <a:t>WordNet</a:t>
                </a:r>
                <a:r>
                  <a:rPr lang="zh-CN" altLang="en-US" sz="2000" spc="300" dirty="0">
                    <a:solidFill>
                      <a:srgbClr val="000000">
                        <a:lumMod val="85000"/>
                        <a:lumOff val="15000"/>
                      </a:srgbClr>
                    </a:solidFill>
                    <a:latin typeface="微软雅黑"/>
                    <a:ea typeface="微软雅黑"/>
                  </a:rPr>
                  <a:t>中两概念</a:t>
                </a:r>
                <a14:m>
                  <m:oMath xmlns:m="http://schemas.openxmlformats.org/officeDocument/2006/math">
                    <m:sSub>
                      <m:sSubPr>
                        <m:ctrlPr>
                          <a:rPr lang="en-US" altLang="zh-CN" sz="2000" i="1" spc="300">
                            <a:solidFill>
                              <a:srgbClr val="000000">
                                <a:lumMod val="85000"/>
                                <a:lumOff val="15000"/>
                              </a:srgbClr>
                            </a:solidFill>
                            <a:latin typeface="Cambria Math" panose="02040503050406030204" pitchFamily="18" charset="0"/>
                          </a:rPr>
                        </m:ctrlPr>
                      </m:sSubPr>
                      <m:e>
                        <m:r>
                          <a:rPr lang="en-US" altLang="zh-CN" sz="2000" spc="300">
                            <a:solidFill>
                              <a:srgbClr val="000000">
                                <a:lumMod val="85000"/>
                                <a:lumOff val="15000"/>
                              </a:srgbClr>
                            </a:solidFill>
                            <a:latin typeface="Cambria Math" panose="02040503050406030204" pitchFamily="18" charset="0"/>
                          </a:rPr>
                          <m:t>𝑐</m:t>
                        </m:r>
                      </m:e>
                      <m:sub>
                        <m:r>
                          <a:rPr lang="en-US" altLang="zh-CN" sz="2000" spc="300">
                            <a:solidFill>
                              <a:srgbClr val="000000">
                                <a:lumMod val="85000"/>
                                <a:lumOff val="15000"/>
                              </a:srgbClr>
                            </a:solidFill>
                            <a:latin typeface="Cambria Math" panose="02040503050406030204" pitchFamily="18" charset="0"/>
                          </a:rPr>
                          <m:t>1</m:t>
                        </m:r>
                      </m:sub>
                    </m:sSub>
                  </m:oMath>
                </a14:m>
                <a:r>
                  <a:rPr lang="zh-CN" altLang="en-US" sz="2000" spc="300" dirty="0">
                    <a:solidFill>
                      <a:srgbClr val="000000">
                        <a:lumMod val="85000"/>
                        <a:lumOff val="15000"/>
                      </a:srgbClr>
                    </a:solidFill>
                    <a:latin typeface="微软雅黑"/>
                    <a:ea typeface="微软雅黑"/>
                  </a:rPr>
                  <a:t>和</a:t>
                </a:r>
                <a14:m>
                  <m:oMath xmlns:m="http://schemas.openxmlformats.org/officeDocument/2006/math">
                    <m:sSub>
                      <m:sSubPr>
                        <m:ctrlPr>
                          <a:rPr lang="en-US" altLang="zh-CN" sz="2000" i="1" spc="300">
                            <a:solidFill>
                              <a:srgbClr val="000000">
                                <a:lumMod val="85000"/>
                                <a:lumOff val="15000"/>
                              </a:srgbClr>
                            </a:solidFill>
                            <a:latin typeface="Cambria Math" panose="02040503050406030204" pitchFamily="18" charset="0"/>
                          </a:rPr>
                        </m:ctrlPr>
                      </m:sSubPr>
                      <m:e>
                        <m:r>
                          <a:rPr lang="en-US" altLang="zh-CN" sz="2000" spc="300">
                            <a:solidFill>
                              <a:srgbClr val="000000">
                                <a:lumMod val="85000"/>
                                <a:lumOff val="15000"/>
                              </a:srgbClr>
                            </a:solidFill>
                            <a:latin typeface="Cambria Math" panose="02040503050406030204" pitchFamily="18" charset="0"/>
                          </a:rPr>
                          <m:t>𝑐</m:t>
                        </m:r>
                      </m:e>
                      <m:sub>
                        <m:r>
                          <a:rPr lang="en-US" altLang="zh-CN" sz="2000" b="0" i="0" spc="300" smtClean="0">
                            <a:solidFill>
                              <a:srgbClr val="000000">
                                <a:lumMod val="85000"/>
                                <a:lumOff val="15000"/>
                              </a:srgbClr>
                            </a:solidFill>
                            <a:latin typeface="Cambria Math" panose="02040503050406030204" pitchFamily="18" charset="0"/>
                          </a:rPr>
                          <m:t>2</m:t>
                        </m:r>
                      </m:sub>
                    </m:sSub>
                  </m:oMath>
                </a14:m>
                <a:r>
                  <a:rPr lang="zh-CN" altLang="en-US" sz="2000" spc="300" dirty="0">
                    <a:solidFill>
                      <a:srgbClr val="000000">
                        <a:lumMod val="85000"/>
                        <a:lumOff val="15000"/>
                      </a:srgbClr>
                    </a:solidFill>
                    <a:latin typeface="微软雅黑"/>
                    <a:ea typeface="微软雅黑"/>
                  </a:rPr>
                  <a:t>最短的路径距离。 </a:t>
                </a:r>
              </a:p>
              <a:p>
                <a:pPr marL="342900" indent="-342900">
                  <a:lnSpc>
                    <a:spcPct val="130000"/>
                  </a:lnSpc>
                  <a:buFont typeface="Arial" panose="020B0604020202020204" pitchFamily="34" charset="0"/>
                  <a:buChar char="•"/>
                </a:pPr>
                <a14:m>
                  <m:oMath xmlns:m="http://schemas.openxmlformats.org/officeDocument/2006/math">
                    <m:r>
                      <a:rPr lang="en-US" altLang="zh-CN" sz="2000" spc="300">
                        <a:solidFill>
                          <a:srgbClr val="000000">
                            <a:lumMod val="85000"/>
                            <a:lumOff val="15000"/>
                          </a:srgbClr>
                        </a:solidFill>
                        <a:latin typeface="Cambria Math" panose="02040503050406030204" pitchFamily="18" charset="0"/>
                        <a:ea typeface="微软雅黑"/>
                      </a:rPr>
                      <m:t>𝑙𝑠𝑜</m:t>
                    </m:r>
                    <m:r>
                      <a:rPr lang="en-US" altLang="zh-CN" sz="2000" spc="300">
                        <a:solidFill>
                          <a:srgbClr val="000000">
                            <a:lumMod val="85000"/>
                            <a:lumOff val="15000"/>
                          </a:srgbClr>
                        </a:solidFill>
                        <a:latin typeface="Cambria Math" panose="02040503050406030204" pitchFamily="18" charset="0"/>
                        <a:ea typeface="微软雅黑"/>
                      </a:rPr>
                      <m:t>(</m:t>
                    </m:r>
                    <m:sSub>
                      <m:sSubPr>
                        <m:ctrlPr>
                          <a:rPr lang="en-US" altLang="zh-CN" sz="2000" i="1" spc="300">
                            <a:solidFill>
                              <a:srgbClr val="000000">
                                <a:lumMod val="85000"/>
                                <a:lumOff val="15000"/>
                              </a:srgbClr>
                            </a:solidFill>
                            <a:latin typeface="Cambria Math" panose="02040503050406030204" pitchFamily="18" charset="0"/>
                            <a:ea typeface="微软雅黑"/>
                          </a:rPr>
                        </m:ctrlPr>
                      </m:sSubPr>
                      <m:e>
                        <m:r>
                          <a:rPr lang="en-US" altLang="zh-CN" sz="2000" spc="300">
                            <a:solidFill>
                              <a:srgbClr val="000000">
                                <a:lumMod val="85000"/>
                                <a:lumOff val="15000"/>
                              </a:srgbClr>
                            </a:solidFill>
                            <a:latin typeface="Cambria Math" panose="02040503050406030204" pitchFamily="18" charset="0"/>
                            <a:ea typeface="微软雅黑"/>
                          </a:rPr>
                          <m:t>𝑐</m:t>
                        </m:r>
                      </m:e>
                      <m:sub>
                        <m:r>
                          <a:rPr lang="en-US" altLang="zh-CN" sz="2000" spc="300">
                            <a:solidFill>
                              <a:srgbClr val="000000">
                                <a:lumMod val="85000"/>
                                <a:lumOff val="15000"/>
                              </a:srgbClr>
                            </a:solidFill>
                            <a:latin typeface="Cambria Math" panose="02040503050406030204" pitchFamily="18" charset="0"/>
                            <a:ea typeface="微软雅黑"/>
                          </a:rPr>
                          <m:t>1</m:t>
                        </m:r>
                      </m:sub>
                    </m:sSub>
                    <m:r>
                      <a:rPr lang="en-US" altLang="zh-CN" sz="2000" spc="300">
                        <a:solidFill>
                          <a:srgbClr val="000000">
                            <a:lumMod val="85000"/>
                            <a:lumOff val="15000"/>
                          </a:srgbClr>
                        </a:solidFill>
                        <a:latin typeface="Cambria Math" panose="02040503050406030204" pitchFamily="18" charset="0"/>
                        <a:ea typeface="微软雅黑"/>
                      </a:rPr>
                      <m:t>,</m:t>
                    </m:r>
                    <m:sSub>
                      <m:sSubPr>
                        <m:ctrlPr>
                          <a:rPr lang="en-US" altLang="zh-CN" sz="2000" i="1" spc="300">
                            <a:solidFill>
                              <a:srgbClr val="000000">
                                <a:lumMod val="85000"/>
                                <a:lumOff val="15000"/>
                              </a:srgbClr>
                            </a:solidFill>
                            <a:latin typeface="Cambria Math" panose="02040503050406030204" pitchFamily="18" charset="0"/>
                            <a:ea typeface="微软雅黑"/>
                          </a:rPr>
                        </m:ctrlPr>
                      </m:sSubPr>
                      <m:e>
                        <m:r>
                          <a:rPr lang="en-US" altLang="zh-CN" sz="2000" spc="300">
                            <a:solidFill>
                              <a:srgbClr val="000000">
                                <a:lumMod val="85000"/>
                                <a:lumOff val="15000"/>
                              </a:srgbClr>
                            </a:solidFill>
                            <a:latin typeface="Cambria Math" panose="02040503050406030204" pitchFamily="18" charset="0"/>
                            <a:ea typeface="微软雅黑"/>
                          </a:rPr>
                          <m:t>𝑐</m:t>
                        </m:r>
                      </m:e>
                      <m:sub>
                        <m:r>
                          <a:rPr lang="en-US" altLang="zh-CN" sz="2000" spc="300">
                            <a:solidFill>
                              <a:srgbClr val="000000">
                                <a:lumMod val="85000"/>
                                <a:lumOff val="15000"/>
                              </a:srgbClr>
                            </a:solidFill>
                            <a:latin typeface="Cambria Math" panose="02040503050406030204" pitchFamily="18" charset="0"/>
                            <a:ea typeface="微软雅黑"/>
                          </a:rPr>
                          <m:t>2</m:t>
                        </m:r>
                      </m:sub>
                    </m:sSub>
                    <m:r>
                      <a:rPr lang="en-US" altLang="zh-CN" sz="2000" spc="300">
                        <a:solidFill>
                          <a:srgbClr val="000000">
                            <a:lumMod val="85000"/>
                            <a:lumOff val="15000"/>
                          </a:srgbClr>
                        </a:solidFill>
                        <a:latin typeface="Cambria Math" panose="02040503050406030204" pitchFamily="18" charset="0"/>
                        <a:ea typeface="微软雅黑"/>
                      </a:rPr>
                      <m:t>)</m:t>
                    </m:r>
                  </m:oMath>
                </a14:m>
                <a:r>
                  <a:rPr lang="en-US" altLang="zh-CN" sz="2000" spc="300" dirty="0">
                    <a:solidFill>
                      <a:srgbClr val="000000">
                        <a:lumMod val="85000"/>
                        <a:lumOff val="15000"/>
                      </a:srgbClr>
                    </a:solidFill>
                    <a:latin typeface="微软雅黑"/>
                    <a:ea typeface="微软雅黑"/>
                  </a:rPr>
                  <a:t>:</a:t>
                </a:r>
                <a:r>
                  <a:rPr lang="zh-CN" altLang="en-US" sz="2000" spc="300" dirty="0">
                    <a:solidFill>
                      <a:srgbClr val="000000">
                        <a:lumMod val="85000"/>
                        <a:lumOff val="15000"/>
                      </a:srgbClr>
                    </a:solidFill>
                    <a:latin typeface="微软雅黑"/>
                    <a:ea typeface="微软雅黑"/>
                  </a:rPr>
                  <a:t>表示</a:t>
                </a:r>
                <a14:m>
                  <m:oMath xmlns:m="http://schemas.openxmlformats.org/officeDocument/2006/math">
                    <m:sSub>
                      <m:sSubPr>
                        <m:ctrlPr>
                          <a:rPr lang="en-US" altLang="zh-CN" sz="2000" i="1" spc="300">
                            <a:solidFill>
                              <a:srgbClr val="000000">
                                <a:lumMod val="85000"/>
                                <a:lumOff val="15000"/>
                              </a:srgbClr>
                            </a:solidFill>
                            <a:latin typeface="Cambria Math" panose="02040503050406030204" pitchFamily="18" charset="0"/>
                          </a:rPr>
                        </m:ctrlPr>
                      </m:sSubPr>
                      <m:e>
                        <m:r>
                          <a:rPr lang="en-US" altLang="zh-CN" sz="2000" spc="300">
                            <a:solidFill>
                              <a:srgbClr val="000000">
                                <a:lumMod val="85000"/>
                                <a:lumOff val="15000"/>
                              </a:srgbClr>
                            </a:solidFill>
                            <a:latin typeface="Cambria Math" panose="02040503050406030204" pitchFamily="18" charset="0"/>
                          </a:rPr>
                          <m:t>𝑐</m:t>
                        </m:r>
                      </m:e>
                      <m:sub>
                        <m:r>
                          <a:rPr lang="en-US" altLang="zh-CN" sz="2000" spc="300">
                            <a:solidFill>
                              <a:srgbClr val="000000">
                                <a:lumMod val="85000"/>
                                <a:lumOff val="15000"/>
                              </a:srgbClr>
                            </a:solidFill>
                            <a:latin typeface="Cambria Math" panose="02040503050406030204" pitchFamily="18" charset="0"/>
                          </a:rPr>
                          <m:t>1</m:t>
                        </m:r>
                      </m:sub>
                    </m:sSub>
                  </m:oMath>
                </a14:m>
                <a:r>
                  <a:rPr lang="zh-CN" altLang="en-US" sz="2000" spc="300" dirty="0">
                    <a:solidFill>
                      <a:srgbClr val="000000">
                        <a:lumMod val="85000"/>
                        <a:lumOff val="15000"/>
                      </a:srgbClr>
                    </a:solidFill>
                    <a:latin typeface="微软雅黑"/>
                    <a:ea typeface="微软雅黑"/>
                  </a:rPr>
                  <a:t>和</a:t>
                </a:r>
                <a14:m>
                  <m:oMath xmlns:m="http://schemas.openxmlformats.org/officeDocument/2006/math">
                    <m:sSub>
                      <m:sSubPr>
                        <m:ctrlPr>
                          <a:rPr lang="en-US" altLang="zh-CN" sz="2000" i="1" spc="300">
                            <a:solidFill>
                              <a:srgbClr val="000000">
                                <a:lumMod val="85000"/>
                                <a:lumOff val="15000"/>
                              </a:srgbClr>
                            </a:solidFill>
                            <a:latin typeface="Cambria Math" panose="02040503050406030204" pitchFamily="18" charset="0"/>
                          </a:rPr>
                        </m:ctrlPr>
                      </m:sSubPr>
                      <m:e>
                        <m:r>
                          <a:rPr lang="en-US" altLang="zh-CN" sz="2000" spc="300">
                            <a:solidFill>
                              <a:srgbClr val="000000">
                                <a:lumMod val="85000"/>
                                <a:lumOff val="15000"/>
                              </a:srgbClr>
                            </a:solidFill>
                            <a:latin typeface="Cambria Math" panose="02040503050406030204" pitchFamily="18" charset="0"/>
                          </a:rPr>
                          <m:t>𝑐</m:t>
                        </m:r>
                      </m:e>
                      <m:sub>
                        <m:r>
                          <a:rPr lang="en-US" altLang="zh-CN" sz="2000" b="0" i="0" spc="300" smtClean="0">
                            <a:solidFill>
                              <a:srgbClr val="000000">
                                <a:lumMod val="85000"/>
                                <a:lumOff val="15000"/>
                              </a:srgbClr>
                            </a:solidFill>
                            <a:latin typeface="Cambria Math" panose="02040503050406030204" pitchFamily="18" charset="0"/>
                          </a:rPr>
                          <m:t>2</m:t>
                        </m:r>
                      </m:sub>
                    </m:sSub>
                  </m:oMath>
                </a14:m>
                <a:r>
                  <a:rPr lang="zh-CN" altLang="en-US" sz="2000" spc="300" dirty="0">
                    <a:solidFill>
                      <a:srgbClr val="000000">
                        <a:lumMod val="85000"/>
                        <a:lumOff val="15000"/>
                      </a:srgbClr>
                    </a:solidFill>
                    <a:latin typeface="微软雅黑"/>
                    <a:ea typeface="微软雅黑"/>
                  </a:rPr>
                  <a:t>的处于</a:t>
                </a:r>
                <a:r>
                  <a:rPr lang="en" altLang="zh-CN" sz="2000" spc="300" dirty="0">
                    <a:solidFill>
                      <a:srgbClr val="000000">
                        <a:lumMod val="85000"/>
                        <a:lumOff val="15000"/>
                      </a:srgbClr>
                    </a:solidFill>
                    <a:latin typeface="微软雅黑"/>
                    <a:ea typeface="微软雅黑"/>
                  </a:rPr>
                  <a:t>WordNet</a:t>
                </a:r>
                <a:r>
                  <a:rPr lang="zh-CN" altLang="en" sz="2000" spc="300" dirty="0">
                    <a:solidFill>
                      <a:srgbClr val="000000">
                        <a:lumMod val="85000"/>
                        <a:lumOff val="15000"/>
                      </a:srgbClr>
                    </a:solidFill>
                    <a:latin typeface="微软雅黑"/>
                    <a:ea typeface="微软雅黑"/>
                  </a:rPr>
                  <a:t>关系</a:t>
                </a:r>
                <a:r>
                  <a:rPr lang="zh-CN" altLang="en-US" sz="2000" spc="300" dirty="0">
                    <a:solidFill>
                      <a:srgbClr val="000000">
                        <a:lumMod val="85000"/>
                        <a:lumOff val="15000"/>
                      </a:srgbClr>
                    </a:solidFill>
                    <a:latin typeface="微软雅黑"/>
                    <a:ea typeface="微软雅黑"/>
                  </a:rPr>
                  <a:t>树中最深层的公共父节点</a:t>
                </a:r>
                <a:r>
                  <a:rPr lang="zh-CN" altLang="en-US" dirty="0"/>
                  <a:t>。 </a:t>
                </a:r>
                <a:endParaRPr lang="zh-CN" altLang="en-US" sz="2000" dirty="0"/>
              </a:p>
            </p:txBody>
          </p:sp>
        </mc:Choice>
        <mc:Fallback xmlns="">
          <p:sp>
            <p:nvSpPr>
              <p:cNvPr id="41" name="文本框 40">
                <a:extLst>
                  <a:ext uri="{FF2B5EF4-FFF2-40B4-BE49-F238E27FC236}">
                    <a16:creationId xmlns:a16="http://schemas.microsoft.com/office/drawing/2014/main" id="{01A54017-EDF5-40E2-A06C-F4C2BB1FC2DD}"/>
                  </a:ext>
                </a:extLst>
              </p:cNvPr>
              <p:cNvSpPr txBox="1">
                <a:spLocks noRot="1" noChangeAspect="1" noMove="1" noResize="1" noEditPoints="1" noAdjustHandles="1" noChangeArrowheads="1" noChangeShapeType="1" noTextEdit="1"/>
              </p:cNvSpPr>
              <p:nvPr/>
            </p:nvSpPr>
            <p:spPr>
              <a:xfrm>
                <a:off x="734148" y="4487216"/>
                <a:ext cx="10858500" cy="1161280"/>
              </a:xfrm>
              <a:prstGeom prst="rect">
                <a:avLst/>
              </a:prstGeom>
              <a:blipFill>
                <a:blip r:embed="rId4"/>
                <a:stretch>
                  <a:fillRect l="-1347" t="-2094" b="-1256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62047348"/>
      </p:ext>
    </p:extLst>
  </p:cSld>
  <p:clrMapOvr>
    <a:masterClrMapping/>
  </p:clrMapOvr>
  <p:transition spd="med" advTm="5">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rgbClr val="006C39"/>
                </a:solidFill>
              </a:rPr>
              <a:t>基于本体知识 </a:t>
            </a:r>
            <a:r>
              <a:rPr lang="en-US" altLang="zh-CN" dirty="0"/>
              <a:t>– </a:t>
            </a:r>
            <a:r>
              <a:rPr lang="zh-CN" altLang="en-US" dirty="0">
                <a:solidFill>
                  <a:srgbClr val="A13F0B"/>
                </a:solidFill>
              </a:rPr>
              <a:t>基于信息内容的算法</a:t>
            </a:r>
          </a:p>
        </p:txBody>
      </p:sp>
      <p:sp>
        <p:nvSpPr>
          <p:cNvPr id="53" name="文本框 52"/>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4.1</a:t>
            </a:r>
            <a:endParaRPr lang="zh-CN" altLang="en-US" sz="3600" b="1" dirty="0">
              <a:solidFill>
                <a:schemeClr val="bg1"/>
              </a:solidFill>
            </a:endParaRPr>
          </a:p>
        </p:txBody>
      </p:sp>
      <p:sp>
        <p:nvSpPr>
          <p:cNvPr id="38" name="文本框 37">
            <a:extLst>
              <a:ext uri="{FF2B5EF4-FFF2-40B4-BE49-F238E27FC236}">
                <a16:creationId xmlns:a16="http://schemas.microsoft.com/office/drawing/2014/main" id="{9121D078-1FD4-48C9-8BFB-0F1CA2DEBCA7}"/>
              </a:ext>
            </a:extLst>
          </p:cNvPr>
          <p:cNvSpPr txBox="1"/>
          <p:nvPr/>
        </p:nvSpPr>
        <p:spPr>
          <a:xfrm>
            <a:off x="660399" y="2977432"/>
            <a:ext cx="950687" cy="619744"/>
          </a:xfrm>
          <a:prstGeom prst="roundRect">
            <a:avLst/>
          </a:prstGeom>
          <a:solidFill>
            <a:schemeClr val="accent4"/>
          </a:solidFill>
        </p:spPr>
        <p:txBody>
          <a:bodyPr wrap="square" lIns="0" tIns="0" rIns="0" bIns="0" rtlCol="0" anchor="ctr" anchorCtr="0">
            <a:no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2800" b="1" i="0" u="none" strike="noStrike" kern="0" cap="none" spc="300" normalizeH="0" baseline="0" noProof="0" dirty="0">
                <a:ln>
                  <a:noFill/>
                </a:ln>
                <a:solidFill>
                  <a:srgbClr val="FFFFFF"/>
                </a:solidFill>
                <a:effectLst/>
                <a:uLnTx/>
                <a:uFillTx/>
                <a:latin typeface="微软雅黑" panose="020B0503020204020204" charset="-122"/>
                <a:ea typeface="微软雅黑" panose="020B0503020204020204" charset="-122"/>
              </a:rPr>
              <a:t>公式</a:t>
            </a:r>
          </a:p>
        </p:txBody>
      </p:sp>
      <p:sp>
        <p:nvSpPr>
          <p:cNvPr id="39" name="文本框 38">
            <a:extLst>
              <a:ext uri="{FF2B5EF4-FFF2-40B4-BE49-F238E27FC236}">
                <a16:creationId xmlns:a16="http://schemas.microsoft.com/office/drawing/2014/main" id="{DC28074A-E4D3-46F7-A67F-3C41D0A74781}"/>
              </a:ext>
            </a:extLst>
          </p:cNvPr>
          <p:cNvSpPr txBox="1"/>
          <p:nvPr/>
        </p:nvSpPr>
        <p:spPr>
          <a:xfrm>
            <a:off x="660399" y="1719235"/>
            <a:ext cx="10858500" cy="1161280"/>
          </a:xfrm>
          <a:prstGeom prst="rect">
            <a:avLst/>
          </a:prstGeom>
          <a:noFill/>
        </p:spPr>
        <p:txBody>
          <a:bodyPr wrap="square" lIns="0" tIns="0" rIns="0" bIns="0" rtlCol="0">
            <a:spAutoFit/>
          </a:bodyPr>
          <a:lstStyle/>
          <a:p>
            <a:pPr>
              <a:lnSpc>
                <a:spcPct val="130000"/>
              </a:lnSpc>
            </a:pPr>
            <a:r>
              <a:rPr lang="zh-CN" altLang="en-US" sz="2000" spc="300" dirty="0">
                <a:solidFill>
                  <a:srgbClr val="000000">
                    <a:lumMod val="85000"/>
                    <a:lumOff val="15000"/>
                  </a:srgbClr>
                </a:solidFill>
                <a:latin typeface="微软雅黑" panose="020B0503020204020204" charset="-122"/>
                <a:ea typeface="微软雅黑" panose="020B0503020204020204" charset="-122"/>
              </a:rPr>
              <a:t>该类算法是以两个概念在</a:t>
            </a:r>
            <a:r>
              <a:rPr lang="en-GB" altLang="zh-CN" sz="2000" spc="300" dirty="0">
                <a:solidFill>
                  <a:srgbClr val="000000">
                    <a:lumMod val="85000"/>
                    <a:lumOff val="15000"/>
                  </a:srgbClr>
                </a:solidFill>
                <a:latin typeface="微软雅黑" panose="020B0503020204020204" charset="-122"/>
                <a:ea typeface="微软雅黑" panose="020B0503020204020204" charset="-122"/>
              </a:rPr>
              <a:t>WordNet</a:t>
            </a:r>
            <a:r>
              <a:rPr lang="zh-CN" altLang="en-GB" sz="2000" spc="300" dirty="0">
                <a:solidFill>
                  <a:srgbClr val="000000">
                    <a:lumMod val="85000"/>
                    <a:lumOff val="15000"/>
                  </a:srgbClr>
                </a:solidFill>
                <a:latin typeface="微软雅黑" panose="020B0503020204020204" charset="-122"/>
                <a:ea typeface="微软雅黑" panose="020B0503020204020204" charset="-122"/>
              </a:rPr>
              <a:t>中</a:t>
            </a:r>
            <a:r>
              <a:rPr lang="en-GB" altLang="zh-CN" sz="2000" spc="300" dirty="0" err="1">
                <a:solidFill>
                  <a:srgbClr val="000000">
                    <a:lumMod val="85000"/>
                    <a:lumOff val="15000"/>
                  </a:srgbClr>
                </a:solidFill>
                <a:latin typeface="微软雅黑" panose="020B0503020204020204" charset="-122"/>
                <a:ea typeface="微软雅黑" panose="020B0503020204020204" charset="-122"/>
              </a:rPr>
              <a:t>is_a</a:t>
            </a:r>
            <a:r>
              <a:rPr lang="zh-CN" altLang="en-US" sz="2000" spc="300" dirty="0">
                <a:solidFill>
                  <a:srgbClr val="000000">
                    <a:lumMod val="85000"/>
                    <a:lumOff val="15000"/>
                  </a:srgbClr>
                </a:solidFill>
                <a:latin typeface="微软雅黑" panose="020B0503020204020204" charset="-122"/>
                <a:ea typeface="微软雅黑" panose="020B0503020204020204" charset="-122"/>
              </a:rPr>
              <a:t>关系树中的路径距离，及其公共父节点在树中的深度为参数来计算相似度的。一般情况下，两概念间的路径越长，说明两概念相似度越小，即相似度值小。 </a:t>
            </a:r>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CD9FF4C0-C55F-4C71-9A9C-4DCA423513B4}"/>
                  </a:ext>
                </a:extLst>
              </p:cNvPr>
              <p:cNvSpPr txBox="1"/>
              <p:nvPr/>
            </p:nvSpPr>
            <p:spPr>
              <a:xfrm>
                <a:off x="2734878" y="3741686"/>
                <a:ext cx="6259599" cy="464999"/>
              </a:xfrm>
              <a:prstGeom prst="rect">
                <a:avLst/>
              </a:prstGeom>
              <a:noFill/>
            </p:spPr>
            <p:txBody>
              <a:bodyPr wrap="none" lIns="0" tIns="0" rIns="0" bIns="0" rtlCol="0">
                <a:spAutoFit/>
              </a:bodyPr>
              <a:lstStyle/>
              <a:p>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panose="02040503050406030204" pitchFamily="18" charset="0"/>
                          </a:rPr>
                          <m:t>𝑠𝑖𝑚</m:t>
                        </m:r>
                      </m:e>
                      <m:sub>
                        <m:r>
                          <a:rPr kumimoji="1" lang="en-US" altLang="zh-CN" b="0" i="1" smtClean="0">
                            <a:latin typeface="Cambria Math" panose="02040503050406030204" pitchFamily="18" charset="0"/>
                          </a:rPr>
                          <m:t>𝑊𝑃</m:t>
                        </m:r>
                      </m:sub>
                    </m:sSub>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2</m:t>
                            </m:r>
                          </m:sub>
                        </m:sSub>
                      </m:e>
                    </m:d>
                    <m:r>
                      <a:rPr kumimoji="1" lang="en-US" altLang="zh-CN" b="0" i="1" smtClean="0">
                        <a:latin typeface="Cambria Math" panose="02040503050406030204" pitchFamily="18" charset="0"/>
                      </a:rPr>
                      <m:t>=</m:t>
                    </m:r>
                  </m:oMath>
                </a14:m>
                <a:r>
                  <a:rPr kumimoji="1" lang="en-US" altLang="zh-CN" dirty="0"/>
                  <a:t> </a:t>
                </a:r>
                <a14:m>
                  <m:oMath xmlns:m="http://schemas.openxmlformats.org/officeDocument/2006/math">
                    <m:f>
                      <m:fPr>
                        <m:ctrlPr>
                          <a:rPr kumimoji="1" lang="en-US" altLang="zh-CN" i="1" dirty="0" smtClean="0">
                            <a:latin typeface="Cambria Math" panose="02040503050406030204" pitchFamily="18" charset="0"/>
                          </a:rPr>
                        </m:ctrlPr>
                      </m:fPr>
                      <m:num>
                        <m:r>
                          <a:rPr kumimoji="1" lang="en-US" altLang="zh-CN" i="1">
                            <a:latin typeface="Cambria Math" panose="02040503050406030204" pitchFamily="18" charset="0"/>
                          </a:rPr>
                          <m:t>2</m:t>
                        </m:r>
                        <m:r>
                          <a:rPr kumimoji="1" lang="en-US" altLang="zh-CN" i="1">
                            <a:latin typeface="Cambria Math" panose="02040503050406030204" pitchFamily="18" charset="0"/>
                            <a:ea typeface="Cambria Math" panose="02040503050406030204" pitchFamily="18" charset="0"/>
                          </a:rPr>
                          <m:t>×</m:t>
                        </m:r>
                        <m:r>
                          <a:rPr kumimoji="1" lang="en-US" altLang="zh-CN" i="1">
                            <a:latin typeface="Cambria Math" panose="02040503050406030204" pitchFamily="18" charset="0"/>
                            <a:ea typeface="Cambria Math" panose="02040503050406030204" pitchFamily="18" charset="0"/>
                          </a:rPr>
                          <m:t>𝑑𝑒𝑝𝑡h</m:t>
                        </m:r>
                        <m:r>
                          <a:rPr kumimoji="1" lang="en-US" altLang="zh-CN" i="1">
                            <a:latin typeface="Cambria Math" panose="02040503050406030204" pitchFamily="18" charset="0"/>
                            <a:ea typeface="Cambria Math" panose="02040503050406030204" pitchFamily="18" charset="0"/>
                          </a:rPr>
                          <m:t>(</m:t>
                        </m:r>
                        <m:r>
                          <a:rPr kumimoji="1" lang="en-US" altLang="zh-CN" i="1">
                            <a:latin typeface="Cambria Math" panose="02040503050406030204" pitchFamily="18" charset="0"/>
                            <a:ea typeface="Cambria Math" panose="02040503050406030204" pitchFamily="18" charset="0"/>
                          </a:rPr>
                          <m:t>𝑙𝑠𝑜</m:t>
                        </m:r>
                        <m:d>
                          <m:dPr>
                            <m:ctrlPr>
                              <a:rPr kumimoji="1" lang="en-US" altLang="zh-CN" i="1">
                                <a:latin typeface="Cambria Math" panose="02040503050406030204" pitchFamily="18" charset="0"/>
                              </a:rPr>
                            </m:ctrlPr>
                          </m:dPr>
                          <m:e>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𝑐</m:t>
                                </m:r>
                              </m:e>
                              <m:sub>
                                <m:r>
                                  <a:rPr kumimoji="1" lang="en-US" altLang="zh-CN" i="1">
                                    <a:latin typeface="Cambria Math" panose="02040503050406030204" pitchFamily="18" charset="0"/>
                                  </a:rPr>
                                  <m:t>1</m:t>
                                </m:r>
                              </m:sub>
                            </m:sSub>
                            <m:r>
                              <a:rPr kumimoji="1" lang="en-US" altLang="zh-CN" i="1">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𝑐</m:t>
                                </m:r>
                              </m:e>
                              <m:sub>
                                <m:r>
                                  <a:rPr kumimoji="1" lang="en-US" altLang="zh-CN" i="1">
                                    <a:latin typeface="Cambria Math" panose="02040503050406030204" pitchFamily="18" charset="0"/>
                                  </a:rPr>
                                  <m:t>2</m:t>
                                </m:r>
                              </m:sub>
                            </m:sSub>
                          </m:e>
                        </m:d>
                        <m:r>
                          <a:rPr kumimoji="1" lang="en-US" altLang="zh-CN" i="1">
                            <a:latin typeface="Cambria Math" panose="02040503050406030204" pitchFamily="18" charset="0"/>
                            <a:ea typeface="Cambria Math" panose="02040503050406030204" pitchFamily="18" charset="0"/>
                          </a:rPr>
                          <m:t>)</m:t>
                        </m:r>
                      </m:num>
                      <m:den>
                        <m:r>
                          <a:rPr kumimoji="1" lang="en-US" altLang="zh-CN" b="0" i="1" dirty="0" smtClean="0">
                            <a:latin typeface="Cambria Math" panose="02040503050406030204" pitchFamily="18" charset="0"/>
                          </a:rPr>
                          <m:t>𝑙𝑒𝑛</m:t>
                        </m:r>
                        <m:d>
                          <m:dPr>
                            <m:ctrlPr>
                              <a:rPr kumimoji="1" lang="en-US" altLang="zh-CN" b="0" i="1" dirty="0" smtClean="0">
                                <a:latin typeface="Cambria Math" panose="02040503050406030204" pitchFamily="18" charset="0"/>
                              </a:rPr>
                            </m:ctrlPr>
                          </m:dPr>
                          <m:e>
                            <m:sSub>
                              <m:sSubPr>
                                <m:ctrlPr>
                                  <a:rPr kumimoji="1" lang="en-US" altLang="zh-CN" b="0" i="1" dirty="0" smtClean="0">
                                    <a:latin typeface="Cambria Math" panose="02040503050406030204" pitchFamily="18" charset="0"/>
                                  </a:rPr>
                                </m:ctrlPr>
                              </m:sSubPr>
                              <m:e>
                                <m:r>
                                  <a:rPr kumimoji="1" lang="en-US" altLang="zh-CN" b="0" i="1" dirty="0" smtClean="0">
                                    <a:latin typeface="Cambria Math" panose="02040503050406030204" pitchFamily="18" charset="0"/>
                                  </a:rPr>
                                  <m:t>𝑐</m:t>
                                </m:r>
                              </m:e>
                              <m:sub>
                                <m:r>
                                  <a:rPr kumimoji="1" lang="en-US" altLang="zh-CN" b="0" i="1" dirty="0" smtClean="0">
                                    <a:latin typeface="Cambria Math" panose="02040503050406030204" pitchFamily="18" charset="0"/>
                                  </a:rPr>
                                  <m:t>1</m:t>
                                </m:r>
                              </m:sub>
                            </m:sSub>
                            <m:r>
                              <a:rPr kumimoji="1" lang="en-US" altLang="zh-CN" b="0" i="1" dirty="0" smtClean="0">
                                <a:latin typeface="Cambria Math" panose="02040503050406030204" pitchFamily="18" charset="0"/>
                              </a:rPr>
                              <m:t>,</m:t>
                            </m:r>
                            <m:r>
                              <a:rPr kumimoji="1" lang="en-US" altLang="zh-CN" b="0" i="1" dirty="0" smtClean="0">
                                <a:latin typeface="Cambria Math" panose="02040503050406030204" pitchFamily="18" charset="0"/>
                              </a:rPr>
                              <m:t>𝑙𝑠𝑜</m:t>
                            </m:r>
                            <m:d>
                              <m:dPr>
                                <m:ctrlPr>
                                  <a:rPr kumimoji="1" lang="en-US" altLang="zh-CN" b="0" i="1" dirty="0" smtClean="0">
                                    <a:latin typeface="Cambria Math" panose="02040503050406030204" pitchFamily="18" charset="0"/>
                                  </a:rPr>
                                </m:ctrlPr>
                              </m:dPr>
                              <m:e>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𝑐</m:t>
                                    </m:r>
                                  </m:e>
                                  <m:sub>
                                    <m:r>
                                      <a:rPr kumimoji="1" lang="en-US" altLang="zh-CN" i="1">
                                        <a:latin typeface="Cambria Math" panose="02040503050406030204" pitchFamily="18" charset="0"/>
                                      </a:rPr>
                                      <m:t>1</m:t>
                                    </m:r>
                                  </m:sub>
                                </m:sSub>
                                <m:r>
                                  <a:rPr kumimoji="1" lang="en-US" altLang="zh-CN" i="1">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𝑐</m:t>
                                    </m:r>
                                  </m:e>
                                  <m:sub>
                                    <m:r>
                                      <a:rPr kumimoji="1" lang="en-US" altLang="zh-CN" i="1">
                                        <a:latin typeface="Cambria Math" panose="02040503050406030204" pitchFamily="18" charset="0"/>
                                      </a:rPr>
                                      <m:t>2</m:t>
                                    </m:r>
                                  </m:sub>
                                </m:sSub>
                              </m:e>
                            </m:d>
                          </m:e>
                        </m:d>
                        <m:r>
                          <a:rPr kumimoji="1" lang="en-US" altLang="zh-CN" b="0" i="1" dirty="0" smtClean="0">
                            <a:latin typeface="Cambria Math" panose="02040503050406030204" pitchFamily="18" charset="0"/>
                          </a:rPr>
                          <m:t>+</m:t>
                        </m:r>
                        <m:r>
                          <a:rPr kumimoji="1" lang="en-US" altLang="zh-CN" i="1" dirty="0">
                            <a:latin typeface="Cambria Math" panose="02040503050406030204" pitchFamily="18" charset="0"/>
                          </a:rPr>
                          <m:t>𝑙𝑒𝑛</m:t>
                        </m:r>
                        <m:d>
                          <m:dPr>
                            <m:ctrlPr>
                              <a:rPr kumimoji="1" lang="en-US" altLang="zh-CN" i="1" dirty="0">
                                <a:latin typeface="Cambria Math" panose="02040503050406030204" pitchFamily="18" charset="0"/>
                              </a:rPr>
                            </m:ctrlPr>
                          </m:dPr>
                          <m:e>
                            <m:sSub>
                              <m:sSubPr>
                                <m:ctrlPr>
                                  <a:rPr kumimoji="1" lang="en-US" altLang="zh-CN" i="1" dirty="0">
                                    <a:latin typeface="Cambria Math" panose="02040503050406030204" pitchFamily="18" charset="0"/>
                                  </a:rPr>
                                </m:ctrlPr>
                              </m:sSubPr>
                              <m:e>
                                <m:r>
                                  <a:rPr kumimoji="1" lang="en-US" altLang="zh-CN" i="1" dirty="0">
                                    <a:latin typeface="Cambria Math" panose="02040503050406030204" pitchFamily="18" charset="0"/>
                                  </a:rPr>
                                  <m:t>𝑐</m:t>
                                </m:r>
                              </m:e>
                              <m:sub>
                                <m:r>
                                  <a:rPr kumimoji="1" lang="en-US" altLang="zh-CN" b="0" i="1" dirty="0" smtClean="0">
                                    <a:latin typeface="Cambria Math" panose="02040503050406030204" pitchFamily="18" charset="0"/>
                                  </a:rPr>
                                  <m:t>2</m:t>
                                </m:r>
                              </m:sub>
                            </m:sSub>
                            <m:r>
                              <a:rPr kumimoji="1" lang="en-US" altLang="zh-CN" i="1" dirty="0">
                                <a:latin typeface="Cambria Math" panose="02040503050406030204" pitchFamily="18" charset="0"/>
                              </a:rPr>
                              <m:t>,</m:t>
                            </m:r>
                            <m:r>
                              <a:rPr kumimoji="1" lang="en-US" altLang="zh-CN" i="1" dirty="0">
                                <a:latin typeface="Cambria Math" panose="02040503050406030204" pitchFamily="18" charset="0"/>
                              </a:rPr>
                              <m:t>𝑙𝑠𝑜</m:t>
                            </m:r>
                            <m:d>
                              <m:dPr>
                                <m:ctrlPr>
                                  <a:rPr kumimoji="1" lang="en-US" altLang="zh-CN" i="1" dirty="0">
                                    <a:latin typeface="Cambria Math" panose="02040503050406030204" pitchFamily="18" charset="0"/>
                                  </a:rPr>
                                </m:ctrlPr>
                              </m:dPr>
                              <m:e>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𝑐</m:t>
                                    </m:r>
                                  </m:e>
                                  <m:sub>
                                    <m:r>
                                      <a:rPr kumimoji="1" lang="en-US" altLang="zh-CN" i="1">
                                        <a:latin typeface="Cambria Math" panose="02040503050406030204" pitchFamily="18" charset="0"/>
                                      </a:rPr>
                                      <m:t>1</m:t>
                                    </m:r>
                                  </m:sub>
                                </m:sSub>
                                <m:r>
                                  <a:rPr kumimoji="1" lang="en-US" altLang="zh-CN" i="1">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𝑐</m:t>
                                    </m:r>
                                  </m:e>
                                  <m:sub>
                                    <m:r>
                                      <a:rPr kumimoji="1" lang="en-US" altLang="zh-CN" i="1">
                                        <a:latin typeface="Cambria Math" panose="02040503050406030204" pitchFamily="18" charset="0"/>
                                      </a:rPr>
                                      <m:t>2</m:t>
                                    </m:r>
                                  </m:sub>
                                </m:sSub>
                              </m:e>
                            </m:d>
                          </m:e>
                        </m:d>
                        <m:r>
                          <a:rPr kumimoji="1" lang="en-US" altLang="zh-CN" b="0" i="1" smtClean="0">
                            <a:latin typeface="Cambria Math" panose="02040503050406030204" pitchFamily="18" charset="0"/>
                          </a:rPr>
                          <m:t>+</m:t>
                        </m:r>
                        <m:r>
                          <a:rPr kumimoji="1" lang="en-US" altLang="zh-CN" i="1">
                            <a:latin typeface="Cambria Math" panose="02040503050406030204" pitchFamily="18" charset="0"/>
                          </a:rPr>
                          <m:t>2</m:t>
                        </m:r>
                        <m:r>
                          <a:rPr kumimoji="1" lang="en-US" altLang="zh-CN" i="1">
                            <a:latin typeface="Cambria Math" panose="02040503050406030204" pitchFamily="18" charset="0"/>
                            <a:ea typeface="Cambria Math" panose="02040503050406030204" pitchFamily="18" charset="0"/>
                          </a:rPr>
                          <m:t>×</m:t>
                        </m:r>
                        <m:r>
                          <a:rPr kumimoji="1" lang="en-US" altLang="zh-CN" i="1">
                            <a:latin typeface="Cambria Math" panose="02040503050406030204" pitchFamily="18" charset="0"/>
                            <a:ea typeface="Cambria Math" panose="02040503050406030204" pitchFamily="18" charset="0"/>
                          </a:rPr>
                          <m:t>𝑑𝑒𝑝𝑡h</m:t>
                        </m:r>
                        <m:r>
                          <a:rPr kumimoji="1" lang="en-US" altLang="zh-CN" i="1">
                            <a:latin typeface="Cambria Math" panose="02040503050406030204" pitchFamily="18" charset="0"/>
                            <a:ea typeface="Cambria Math" panose="02040503050406030204" pitchFamily="18" charset="0"/>
                          </a:rPr>
                          <m:t>(</m:t>
                        </m:r>
                        <m:r>
                          <a:rPr kumimoji="1" lang="en-US" altLang="zh-CN" i="1">
                            <a:latin typeface="Cambria Math" panose="02040503050406030204" pitchFamily="18" charset="0"/>
                            <a:ea typeface="Cambria Math" panose="02040503050406030204" pitchFamily="18" charset="0"/>
                          </a:rPr>
                          <m:t>𝑙𝑠𝑜</m:t>
                        </m:r>
                        <m:d>
                          <m:dPr>
                            <m:ctrlPr>
                              <a:rPr kumimoji="1" lang="en-US" altLang="zh-CN" i="1">
                                <a:latin typeface="Cambria Math" panose="02040503050406030204" pitchFamily="18" charset="0"/>
                              </a:rPr>
                            </m:ctrlPr>
                          </m:dPr>
                          <m:e>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𝑐</m:t>
                                </m:r>
                              </m:e>
                              <m:sub>
                                <m:r>
                                  <a:rPr kumimoji="1" lang="en-US" altLang="zh-CN" i="1">
                                    <a:latin typeface="Cambria Math" panose="02040503050406030204" pitchFamily="18" charset="0"/>
                                  </a:rPr>
                                  <m:t>1</m:t>
                                </m:r>
                              </m:sub>
                            </m:sSub>
                            <m:r>
                              <a:rPr kumimoji="1" lang="en-US" altLang="zh-CN" i="1">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𝑐</m:t>
                                </m:r>
                              </m:e>
                              <m:sub>
                                <m:r>
                                  <a:rPr kumimoji="1" lang="en-US" altLang="zh-CN" i="1">
                                    <a:latin typeface="Cambria Math" panose="02040503050406030204" pitchFamily="18" charset="0"/>
                                  </a:rPr>
                                  <m:t>2</m:t>
                                </m:r>
                              </m:sub>
                            </m:sSub>
                          </m:e>
                        </m:d>
                        <m:r>
                          <a:rPr kumimoji="1" lang="en-US" altLang="zh-CN" i="1">
                            <a:latin typeface="Cambria Math" panose="02040503050406030204" pitchFamily="18" charset="0"/>
                            <a:ea typeface="Cambria Math" panose="02040503050406030204" pitchFamily="18" charset="0"/>
                          </a:rPr>
                          <m:t>)</m:t>
                        </m:r>
                      </m:den>
                    </m:f>
                  </m:oMath>
                </a14:m>
                <a:endParaRPr kumimoji="1" lang="zh-CN" altLang="en-US" dirty="0"/>
              </a:p>
            </p:txBody>
          </p:sp>
        </mc:Choice>
        <mc:Fallback xmlns="">
          <p:sp>
            <p:nvSpPr>
              <p:cNvPr id="40" name="文本框 39">
                <a:extLst>
                  <a:ext uri="{FF2B5EF4-FFF2-40B4-BE49-F238E27FC236}">
                    <a16:creationId xmlns:a16="http://schemas.microsoft.com/office/drawing/2014/main" id="{CD9FF4C0-C55F-4C71-9A9C-4DCA423513B4}"/>
                  </a:ext>
                </a:extLst>
              </p:cNvPr>
              <p:cNvSpPr txBox="1">
                <a:spLocks noRot="1" noChangeAspect="1" noMove="1" noResize="1" noEditPoints="1" noAdjustHandles="1" noChangeArrowheads="1" noChangeShapeType="1" noTextEdit="1"/>
              </p:cNvSpPr>
              <p:nvPr/>
            </p:nvSpPr>
            <p:spPr>
              <a:xfrm>
                <a:off x="2734878" y="3741686"/>
                <a:ext cx="6259599" cy="464999"/>
              </a:xfrm>
              <a:prstGeom prst="rect">
                <a:avLst/>
              </a:prstGeom>
              <a:blipFill>
                <a:blip r:embed="rId3"/>
                <a:stretch>
                  <a:fillRect l="-1365" t="-1316" r="-487" b="-131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01A54017-EDF5-40E2-A06C-F4C2BB1FC2DD}"/>
                  </a:ext>
                </a:extLst>
              </p:cNvPr>
              <p:cNvSpPr txBox="1"/>
              <p:nvPr/>
            </p:nvSpPr>
            <p:spPr>
              <a:xfrm>
                <a:off x="734148" y="4487216"/>
                <a:ext cx="10858500" cy="1161280"/>
              </a:xfrm>
              <a:prstGeom prst="rect">
                <a:avLst/>
              </a:prstGeom>
              <a:noFill/>
            </p:spPr>
            <p:txBody>
              <a:bodyPr wrap="square" lIns="0" tIns="0" rIns="0" bIns="0" rtlCol="0">
                <a:spAutoFit/>
              </a:bodyPr>
              <a:lstStyle/>
              <a:p>
                <a:pPr marL="342900" indent="-342900">
                  <a:lnSpc>
                    <a:spcPct val="130000"/>
                  </a:lnSpc>
                  <a:buFont typeface="Arial" panose="020B0604020202020204" pitchFamily="34" charset="0"/>
                  <a:buChar char="•"/>
                </a:pPr>
                <a14:m>
                  <m:oMath xmlns:m="http://schemas.openxmlformats.org/officeDocument/2006/math">
                    <m:r>
                      <a:rPr lang="en-US" altLang="zh-CN" sz="2000" spc="300" smtClean="0">
                        <a:solidFill>
                          <a:srgbClr val="000000">
                            <a:lumMod val="85000"/>
                            <a:lumOff val="15000"/>
                          </a:srgbClr>
                        </a:solidFill>
                        <a:latin typeface="Cambria Math" panose="02040503050406030204" pitchFamily="18" charset="0"/>
                        <a:ea typeface="微软雅黑"/>
                      </a:rPr>
                      <m:t>𝑑𝑒𝑝𝑡h</m:t>
                    </m:r>
                    <m:r>
                      <a:rPr lang="en-US" altLang="zh-CN" sz="2000" spc="300" smtClean="0">
                        <a:solidFill>
                          <a:srgbClr val="000000">
                            <a:lumMod val="85000"/>
                            <a:lumOff val="15000"/>
                          </a:srgbClr>
                        </a:solidFill>
                        <a:latin typeface="Cambria Math" panose="02040503050406030204" pitchFamily="18" charset="0"/>
                        <a:ea typeface="微软雅黑"/>
                      </a:rPr>
                      <m:t>(</m:t>
                    </m:r>
                    <m:sSub>
                      <m:sSubPr>
                        <m:ctrlPr>
                          <a:rPr lang="en-US" altLang="zh-CN" sz="2000" i="1" spc="300">
                            <a:solidFill>
                              <a:srgbClr val="000000">
                                <a:lumMod val="85000"/>
                                <a:lumOff val="15000"/>
                              </a:srgbClr>
                            </a:solidFill>
                            <a:latin typeface="Cambria Math" panose="02040503050406030204" pitchFamily="18" charset="0"/>
                            <a:ea typeface="微软雅黑"/>
                          </a:rPr>
                        </m:ctrlPr>
                      </m:sSubPr>
                      <m:e>
                        <m:r>
                          <a:rPr lang="en-US" altLang="zh-CN" sz="2000" spc="300">
                            <a:solidFill>
                              <a:srgbClr val="000000">
                                <a:lumMod val="85000"/>
                                <a:lumOff val="15000"/>
                              </a:srgbClr>
                            </a:solidFill>
                            <a:latin typeface="Cambria Math" panose="02040503050406030204" pitchFamily="18" charset="0"/>
                            <a:ea typeface="微软雅黑"/>
                          </a:rPr>
                          <m:t>𝑐</m:t>
                        </m:r>
                      </m:e>
                      <m:sub>
                        <m:r>
                          <a:rPr lang="en-US" altLang="zh-CN" sz="2000" spc="300">
                            <a:solidFill>
                              <a:srgbClr val="000000">
                                <a:lumMod val="85000"/>
                                <a:lumOff val="15000"/>
                              </a:srgbClr>
                            </a:solidFill>
                            <a:latin typeface="Cambria Math" panose="02040503050406030204" pitchFamily="18" charset="0"/>
                            <a:ea typeface="微软雅黑"/>
                          </a:rPr>
                          <m:t>1</m:t>
                        </m:r>
                      </m:sub>
                    </m:sSub>
                    <m:r>
                      <a:rPr lang="en-US" altLang="zh-CN" sz="2000" spc="300">
                        <a:solidFill>
                          <a:srgbClr val="000000">
                            <a:lumMod val="85000"/>
                            <a:lumOff val="15000"/>
                          </a:srgbClr>
                        </a:solidFill>
                        <a:latin typeface="Cambria Math" panose="02040503050406030204" pitchFamily="18" charset="0"/>
                        <a:ea typeface="微软雅黑"/>
                      </a:rPr>
                      <m:t>)</m:t>
                    </m:r>
                  </m:oMath>
                </a14:m>
                <a:r>
                  <a:rPr lang="en-US" altLang="zh-CN" sz="2000" spc="300" dirty="0">
                    <a:solidFill>
                      <a:srgbClr val="000000">
                        <a:lumMod val="85000"/>
                        <a:lumOff val="15000"/>
                      </a:srgbClr>
                    </a:solidFill>
                    <a:latin typeface="微软雅黑"/>
                    <a:ea typeface="微软雅黑"/>
                  </a:rPr>
                  <a:t>:</a:t>
                </a:r>
                <a:r>
                  <a:rPr lang="zh-CN" altLang="en-US" sz="2000" spc="300" dirty="0">
                    <a:solidFill>
                      <a:srgbClr val="000000">
                        <a:lumMod val="85000"/>
                        <a:lumOff val="15000"/>
                      </a:srgbClr>
                    </a:solidFill>
                    <a:latin typeface="微软雅黑"/>
                    <a:ea typeface="微软雅黑"/>
                  </a:rPr>
                  <a:t>表示概念</a:t>
                </a:r>
                <a14:m>
                  <m:oMath xmlns:m="http://schemas.openxmlformats.org/officeDocument/2006/math">
                    <m:sSub>
                      <m:sSubPr>
                        <m:ctrlPr>
                          <a:rPr lang="en-US" altLang="zh-CN" sz="2000" i="1" spc="300">
                            <a:solidFill>
                              <a:srgbClr val="000000">
                                <a:lumMod val="85000"/>
                                <a:lumOff val="15000"/>
                              </a:srgbClr>
                            </a:solidFill>
                            <a:latin typeface="Cambria Math" panose="02040503050406030204" pitchFamily="18" charset="0"/>
                          </a:rPr>
                        </m:ctrlPr>
                      </m:sSubPr>
                      <m:e>
                        <m:r>
                          <a:rPr lang="en-US" altLang="zh-CN" sz="2000" spc="300">
                            <a:solidFill>
                              <a:srgbClr val="000000">
                                <a:lumMod val="85000"/>
                                <a:lumOff val="15000"/>
                              </a:srgbClr>
                            </a:solidFill>
                            <a:latin typeface="Cambria Math" panose="02040503050406030204" pitchFamily="18" charset="0"/>
                          </a:rPr>
                          <m:t>𝑐</m:t>
                        </m:r>
                      </m:e>
                      <m:sub>
                        <m:r>
                          <a:rPr lang="en-US" altLang="zh-CN" sz="2000" spc="300">
                            <a:solidFill>
                              <a:srgbClr val="000000">
                                <a:lumMod val="85000"/>
                                <a:lumOff val="15000"/>
                              </a:srgbClr>
                            </a:solidFill>
                            <a:latin typeface="Cambria Math" panose="02040503050406030204" pitchFamily="18" charset="0"/>
                          </a:rPr>
                          <m:t>1</m:t>
                        </m:r>
                      </m:sub>
                    </m:sSub>
                  </m:oMath>
                </a14:m>
                <a:r>
                  <a:rPr lang="zh-CN" altLang="en-US" sz="2000" spc="300" dirty="0">
                    <a:solidFill>
                      <a:srgbClr val="000000">
                        <a:lumMod val="85000"/>
                        <a:lumOff val="15000"/>
                      </a:srgbClr>
                    </a:solidFill>
                    <a:latin typeface="微软雅黑"/>
                    <a:ea typeface="微软雅黑"/>
                  </a:rPr>
                  <a:t>在</a:t>
                </a:r>
                <a:r>
                  <a:rPr lang="en" altLang="zh-CN" sz="2000" spc="300" dirty="0">
                    <a:solidFill>
                      <a:srgbClr val="000000">
                        <a:lumMod val="85000"/>
                        <a:lumOff val="15000"/>
                      </a:srgbClr>
                    </a:solidFill>
                    <a:latin typeface="微软雅黑"/>
                    <a:ea typeface="微软雅黑"/>
                  </a:rPr>
                  <a:t>WordNet</a:t>
                </a:r>
                <a:r>
                  <a:rPr lang="zh-CN" altLang="en-US" sz="2000" spc="300" dirty="0">
                    <a:solidFill>
                      <a:srgbClr val="000000">
                        <a:lumMod val="85000"/>
                        <a:lumOff val="15000"/>
                      </a:srgbClr>
                    </a:solidFill>
                    <a:latin typeface="微软雅黑"/>
                    <a:ea typeface="微软雅黑"/>
                  </a:rPr>
                  <a:t>关系树中的深度。 </a:t>
                </a:r>
              </a:p>
              <a:p>
                <a:pPr marL="342900" indent="-342900">
                  <a:lnSpc>
                    <a:spcPct val="130000"/>
                  </a:lnSpc>
                  <a:buFont typeface="Arial" panose="020B0604020202020204" pitchFamily="34" charset="0"/>
                  <a:buChar char="•"/>
                </a:pPr>
                <a14:m>
                  <m:oMath xmlns:m="http://schemas.openxmlformats.org/officeDocument/2006/math">
                    <m:r>
                      <a:rPr lang="en-US" altLang="zh-CN" sz="2000" spc="300">
                        <a:solidFill>
                          <a:srgbClr val="000000">
                            <a:lumMod val="85000"/>
                            <a:lumOff val="15000"/>
                          </a:srgbClr>
                        </a:solidFill>
                        <a:latin typeface="Cambria Math" panose="02040503050406030204" pitchFamily="18" charset="0"/>
                        <a:ea typeface="微软雅黑"/>
                      </a:rPr>
                      <m:t>𝑙𝑒𝑛</m:t>
                    </m:r>
                    <m:r>
                      <a:rPr lang="en-US" altLang="zh-CN" sz="2000" spc="300">
                        <a:solidFill>
                          <a:srgbClr val="000000">
                            <a:lumMod val="85000"/>
                            <a:lumOff val="15000"/>
                          </a:srgbClr>
                        </a:solidFill>
                        <a:latin typeface="Cambria Math" panose="02040503050406030204" pitchFamily="18" charset="0"/>
                        <a:ea typeface="微软雅黑"/>
                      </a:rPr>
                      <m:t>(</m:t>
                    </m:r>
                    <m:sSub>
                      <m:sSubPr>
                        <m:ctrlPr>
                          <a:rPr lang="en-US" altLang="zh-CN" sz="2000" i="1" spc="300">
                            <a:solidFill>
                              <a:srgbClr val="000000">
                                <a:lumMod val="85000"/>
                                <a:lumOff val="15000"/>
                              </a:srgbClr>
                            </a:solidFill>
                            <a:latin typeface="Cambria Math" panose="02040503050406030204" pitchFamily="18" charset="0"/>
                            <a:ea typeface="微软雅黑"/>
                          </a:rPr>
                        </m:ctrlPr>
                      </m:sSubPr>
                      <m:e>
                        <m:r>
                          <a:rPr lang="en-US" altLang="zh-CN" sz="2000" spc="300">
                            <a:solidFill>
                              <a:srgbClr val="000000">
                                <a:lumMod val="85000"/>
                                <a:lumOff val="15000"/>
                              </a:srgbClr>
                            </a:solidFill>
                            <a:latin typeface="Cambria Math" panose="02040503050406030204" pitchFamily="18" charset="0"/>
                            <a:ea typeface="微软雅黑"/>
                          </a:rPr>
                          <m:t>𝑐</m:t>
                        </m:r>
                      </m:e>
                      <m:sub>
                        <m:r>
                          <a:rPr lang="en-US" altLang="zh-CN" sz="2000" spc="300">
                            <a:solidFill>
                              <a:srgbClr val="000000">
                                <a:lumMod val="85000"/>
                                <a:lumOff val="15000"/>
                              </a:srgbClr>
                            </a:solidFill>
                            <a:latin typeface="Cambria Math" panose="02040503050406030204" pitchFamily="18" charset="0"/>
                            <a:ea typeface="微软雅黑"/>
                          </a:rPr>
                          <m:t>1</m:t>
                        </m:r>
                      </m:sub>
                    </m:sSub>
                    <m:r>
                      <a:rPr lang="en-US" altLang="zh-CN" sz="2000" spc="300">
                        <a:solidFill>
                          <a:srgbClr val="000000">
                            <a:lumMod val="85000"/>
                            <a:lumOff val="15000"/>
                          </a:srgbClr>
                        </a:solidFill>
                        <a:latin typeface="Cambria Math" panose="02040503050406030204" pitchFamily="18" charset="0"/>
                        <a:ea typeface="微软雅黑"/>
                      </a:rPr>
                      <m:t>,</m:t>
                    </m:r>
                    <m:sSub>
                      <m:sSubPr>
                        <m:ctrlPr>
                          <a:rPr lang="en-US" altLang="zh-CN" sz="2000" i="1" spc="300">
                            <a:solidFill>
                              <a:srgbClr val="000000">
                                <a:lumMod val="85000"/>
                                <a:lumOff val="15000"/>
                              </a:srgbClr>
                            </a:solidFill>
                            <a:latin typeface="Cambria Math" panose="02040503050406030204" pitchFamily="18" charset="0"/>
                            <a:ea typeface="微软雅黑"/>
                          </a:rPr>
                        </m:ctrlPr>
                      </m:sSubPr>
                      <m:e>
                        <m:r>
                          <a:rPr lang="en-US" altLang="zh-CN" sz="2000" spc="300">
                            <a:solidFill>
                              <a:srgbClr val="000000">
                                <a:lumMod val="85000"/>
                                <a:lumOff val="15000"/>
                              </a:srgbClr>
                            </a:solidFill>
                            <a:latin typeface="Cambria Math" panose="02040503050406030204" pitchFamily="18" charset="0"/>
                            <a:ea typeface="微软雅黑"/>
                          </a:rPr>
                          <m:t>𝑐</m:t>
                        </m:r>
                      </m:e>
                      <m:sub>
                        <m:r>
                          <a:rPr lang="en-US" altLang="zh-CN" sz="2000" spc="300">
                            <a:solidFill>
                              <a:srgbClr val="000000">
                                <a:lumMod val="85000"/>
                                <a:lumOff val="15000"/>
                              </a:srgbClr>
                            </a:solidFill>
                            <a:latin typeface="Cambria Math" panose="02040503050406030204" pitchFamily="18" charset="0"/>
                            <a:ea typeface="微软雅黑"/>
                          </a:rPr>
                          <m:t>2</m:t>
                        </m:r>
                      </m:sub>
                    </m:sSub>
                    <m:r>
                      <a:rPr lang="en-US" altLang="zh-CN" sz="2000" spc="300">
                        <a:solidFill>
                          <a:srgbClr val="000000">
                            <a:lumMod val="85000"/>
                            <a:lumOff val="15000"/>
                          </a:srgbClr>
                        </a:solidFill>
                        <a:latin typeface="Cambria Math" panose="02040503050406030204" pitchFamily="18" charset="0"/>
                        <a:ea typeface="微软雅黑"/>
                      </a:rPr>
                      <m:t>)</m:t>
                    </m:r>
                  </m:oMath>
                </a14:m>
                <a:r>
                  <a:rPr lang="en-US" altLang="zh-CN" sz="2000" spc="300" dirty="0">
                    <a:solidFill>
                      <a:srgbClr val="000000">
                        <a:lumMod val="85000"/>
                        <a:lumOff val="15000"/>
                      </a:srgbClr>
                    </a:solidFill>
                    <a:latin typeface="微软雅黑"/>
                    <a:ea typeface="微软雅黑"/>
                  </a:rPr>
                  <a:t>:</a:t>
                </a:r>
                <a:r>
                  <a:rPr lang="zh-CN" altLang="en-US" sz="2000" spc="300" dirty="0">
                    <a:solidFill>
                      <a:srgbClr val="000000">
                        <a:lumMod val="85000"/>
                        <a:lumOff val="15000"/>
                      </a:srgbClr>
                    </a:solidFill>
                    <a:latin typeface="微软雅黑"/>
                    <a:ea typeface="微软雅黑"/>
                  </a:rPr>
                  <a:t>是指</a:t>
                </a:r>
                <a:r>
                  <a:rPr lang="en" altLang="zh-CN" sz="2000" spc="300" dirty="0">
                    <a:solidFill>
                      <a:srgbClr val="000000">
                        <a:lumMod val="85000"/>
                        <a:lumOff val="15000"/>
                      </a:srgbClr>
                    </a:solidFill>
                    <a:latin typeface="微软雅黑"/>
                    <a:ea typeface="微软雅黑"/>
                  </a:rPr>
                  <a:t>WordNet</a:t>
                </a:r>
                <a:r>
                  <a:rPr lang="zh-CN" altLang="en-US" sz="2000" spc="300" dirty="0">
                    <a:solidFill>
                      <a:srgbClr val="000000">
                        <a:lumMod val="85000"/>
                        <a:lumOff val="15000"/>
                      </a:srgbClr>
                    </a:solidFill>
                    <a:latin typeface="微软雅黑"/>
                    <a:ea typeface="微软雅黑"/>
                  </a:rPr>
                  <a:t>中两概念</a:t>
                </a:r>
                <a14:m>
                  <m:oMath xmlns:m="http://schemas.openxmlformats.org/officeDocument/2006/math">
                    <m:sSub>
                      <m:sSubPr>
                        <m:ctrlPr>
                          <a:rPr lang="en-US" altLang="zh-CN" sz="2000" i="1" spc="300">
                            <a:solidFill>
                              <a:srgbClr val="000000">
                                <a:lumMod val="85000"/>
                                <a:lumOff val="15000"/>
                              </a:srgbClr>
                            </a:solidFill>
                            <a:latin typeface="Cambria Math" panose="02040503050406030204" pitchFamily="18" charset="0"/>
                          </a:rPr>
                        </m:ctrlPr>
                      </m:sSubPr>
                      <m:e>
                        <m:r>
                          <a:rPr lang="en-US" altLang="zh-CN" sz="2000" spc="300">
                            <a:solidFill>
                              <a:srgbClr val="000000">
                                <a:lumMod val="85000"/>
                                <a:lumOff val="15000"/>
                              </a:srgbClr>
                            </a:solidFill>
                            <a:latin typeface="Cambria Math" panose="02040503050406030204" pitchFamily="18" charset="0"/>
                          </a:rPr>
                          <m:t>𝑐</m:t>
                        </m:r>
                      </m:e>
                      <m:sub>
                        <m:r>
                          <a:rPr lang="en-US" altLang="zh-CN" sz="2000" spc="300">
                            <a:solidFill>
                              <a:srgbClr val="000000">
                                <a:lumMod val="85000"/>
                                <a:lumOff val="15000"/>
                              </a:srgbClr>
                            </a:solidFill>
                            <a:latin typeface="Cambria Math" panose="02040503050406030204" pitchFamily="18" charset="0"/>
                          </a:rPr>
                          <m:t>1</m:t>
                        </m:r>
                      </m:sub>
                    </m:sSub>
                  </m:oMath>
                </a14:m>
                <a:r>
                  <a:rPr lang="zh-CN" altLang="en-US" sz="2000" spc="300" dirty="0">
                    <a:solidFill>
                      <a:srgbClr val="000000">
                        <a:lumMod val="85000"/>
                        <a:lumOff val="15000"/>
                      </a:srgbClr>
                    </a:solidFill>
                    <a:latin typeface="微软雅黑"/>
                    <a:ea typeface="微软雅黑"/>
                  </a:rPr>
                  <a:t>和</a:t>
                </a:r>
                <a14:m>
                  <m:oMath xmlns:m="http://schemas.openxmlformats.org/officeDocument/2006/math">
                    <m:sSub>
                      <m:sSubPr>
                        <m:ctrlPr>
                          <a:rPr lang="en-US" altLang="zh-CN" sz="2000" i="1" spc="300">
                            <a:solidFill>
                              <a:srgbClr val="000000">
                                <a:lumMod val="85000"/>
                                <a:lumOff val="15000"/>
                              </a:srgbClr>
                            </a:solidFill>
                            <a:latin typeface="Cambria Math" panose="02040503050406030204" pitchFamily="18" charset="0"/>
                          </a:rPr>
                        </m:ctrlPr>
                      </m:sSubPr>
                      <m:e>
                        <m:r>
                          <a:rPr lang="en-US" altLang="zh-CN" sz="2000" spc="300">
                            <a:solidFill>
                              <a:srgbClr val="000000">
                                <a:lumMod val="85000"/>
                                <a:lumOff val="15000"/>
                              </a:srgbClr>
                            </a:solidFill>
                            <a:latin typeface="Cambria Math" panose="02040503050406030204" pitchFamily="18" charset="0"/>
                          </a:rPr>
                          <m:t>𝑐</m:t>
                        </m:r>
                      </m:e>
                      <m:sub>
                        <m:r>
                          <a:rPr lang="en-US" altLang="zh-CN" sz="2000" b="0" i="0" spc="300" smtClean="0">
                            <a:solidFill>
                              <a:srgbClr val="000000">
                                <a:lumMod val="85000"/>
                                <a:lumOff val="15000"/>
                              </a:srgbClr>
                            </a:solidFill>
                            <a:latin typeface="Cambria Math" panose="02040503050406030204" pitchFamily="18" charset="0"/>
                          </a:rPr>
                          <m:t>2</m:t>
                        </m:r>
                      </m:sub>
                    </m:sSub>
                  </m:oMath>
                </a14:m>
                <a:r>
                  <a:rPr lang="zh-CN" altLang="en-US" sz="2000" spc="300" dirty="0">
                    <a:solidFill>
                      <a:srgbClr val="000000">
                        <a:lumMod val="85000"/>
                        <a:lumOff val="15000"/>
                      </a:srgbClr>
                    </a:solidFill>
                    <a:latin typeface="微软雅黑"/>
                    <a:ea typeface="微软雅黑"/>
                  </a:rPr>
                  <a:t>最短的路径距离。 </a:t>
                </a:r>
              </a:p>
              <a:p>
                <a:pPr marL="342900" indent="-342900">
                  <a:lnSpc>
                    <a:spcPct val="130000"/>
                  </a:lnSpc>
                  <a:buFont typeface="Arial" panose="020B0604020202020204" pitchFamily="34" charset="0"/>
                  <a:buChar char="•"/>
                </a:pPr>
                <a14:m>
                  <m:oMath xmlns:m="http://schemas.openxmlformats.org/officeDocument/2006/math">
                    <m:r>
                      <a:rPr lang="en-US" altLang="zh-CN" sz="2000" spc="300">
                        <a:solidFill>
                          <a:srgbClr val="000000">
                            <a:lumMod val="85000"/>
                            <a:lumOff val="15000"/>
                          </a:srgbClr>
                        </a:solidFill>
                        <a:latin typeface="Cambria Math" panose="02040503050406030204" pitchFamily="18" charset="0"/>
                        <a:ea typeface="微软雅黑"/>
                      </a:rPr>
                      <m:t>𝑙𝑠𝑜</m:t>
                    </m:r>
                    <m:r>
                      <a:rPr lang="en-US" altLang="zh-CN" sz="2000" spc="300">
                        <a:solidFill>
                          <a:srgbClr val="000000">
                            <a:lumMod val="85000"/>
                            <a:lumOff val="15000"/>
                          </a:srgbClr>
                        </a:solidFill>
                        <a:latin typeface="Cambria Math" panose="02040503050406030204" pitchFamily="18" charset="0"/>
                        <a:ea typeface="微软雅黑"/>
                      </a:rPr>
                      <m:t>(</m:t>
                    </m:r>
                    <m:sSub>
                      <m:sSubPr>
                        <m:ctrlPr>
                          <a:rPr lang="en-US" altLang="zh-CN" sz="2000" i="1" spc="300">
                            <a:solidFill>
                              <a:srgbClr val="000000">
                                <a:lumMod val="85000"/>
                                <a:lumOff val="15000"/>
                              </a:srgbClr>
                            </a:solidFill>
                            <a:latin typeface="Cambria Math" panose="02040503050406030204" pitchFamily="18" charset="0"/>
                            <a:ea typeface="微软雅黑"/>
                          </a:rPr>
                        </m:ctrlPr>
                      </m:sSubPr>
                      <m:e>
                        <m:r>
                          <a:rPr lang="en-US" altLang="zh-CN" sz="2000" spc="300">
                            <a:solidFill>
                              <a:srgbClr val="000000">
                                <a:lumMod val="85000"/>
                                <a:lumOff val="15000"/>
                              </a:srgbClr>
                            </a:solidFill>
                            <a:latin typeface="Cambria Math" panose="02040503050406030204" pitchFamily="18" charset="0"/>
                            <a:ea typeface="微软雅黑"/>
                          </a:rPr>
                          <m:t>𝑐</m:t>
                        </m:r>
                      </m:e>
                      <m:sub>
                        <m:r>
                          <a:rPr lang="en-US" altLang="zh-CN" sz="2000" spc="300">
                            <a:solidFill>
                              <a:srgbClr val="000000">
                                <a:lumMod val="85000"/>
                                <a:lumOff val="15000"/>
                              </a:srgbClr>
                            </a:solidFill>
                            <a:latin typeface="Cambria Math" panose="02040503050406030204" pitchFamily="18" charset="0"/>
                            <a:ea typeface="微软雅黑"/>
                          </a:rPr>
                          <m:t>1</m:t>
                        </m:r>
                      </m:sub>
                    </m:sSub>
                    <m:r>
                      <a:rPr lang="en-US" altLang="zh-CN" sz="2000" spc="300">
                        <a:solidFill>
                          <a:srgbClr val="000000">
                            <a:lumMod val="85000"/>
                            <a:lumOff val="15000"/>
                          </a:srgbClr>
                        </a:solidFill>
                        <a:latin typeface="Cambria Math" panose="02040503050406030204" pitchFamily="18" charset="0"/>
                        <a:ea typeface="微软雅黑"/>
                      </a:rPr>
                      <m:t>,</m:t>
                    </m:r>
                    <m:sSub>
                      <m:sSubPr>
                        <m:ctrlPr>
                          <a:rPr lang="en-US" altLang="zh-CN" sz="2000" i="1" spc="300">
                            <a:solidFill>
                              <a:srgbClr val="000000">
                                <a:lumMod val="85000"/>
                                <a:lumOff val="15000"/>
                              </a:srgbClr>
                            </a:solidFill>
                            <a:latin typeface="Cambria Math" panose="02040503050406030204" pitchFamily="18" charset="0"/>
                            <a:ea typeface="微软雅黑"/>
                          </a:rPr>
                        </m:ctrlPr>
                      </m:sSubPr>
                      <m:e>
                        <m:r>
                          <a:rPr lang="en-US" altLang="zh-CN" sz="2000" spc="300">
                            <a:solidFill>
                              <a:srgbClr val="000000">
                                <a:lumMod val="85000"/>
                                <a:lumOff val="15000"/>
                              </a:srgbClr>
                            </a:solidFill>
                            <a:latin typeface="Cambria Math" panose="02040503050406030204" pitchFamily="18" charset="0"/>
                            <a:ea typeface="微软雅黑"/>
                          </a:rPr>
                          <m:t>𝑐</m:t>
                        </m:r>
                      </m:e>
                      <m:sub>
                        <m:r>
                          <a:rPr lang="en-US" altLang="zh-CN" sz="2000" spc="300">
                            <a:solidFill>
                              <a:srgbClr val="000000">
                                <a:lumMod val="85000"/>
                                <a:lumOff val="15000"/>
                              </a:srgbClr>
                            </a:solidFill>
                            <a:latin typeface="Cambria Math" panose="02040503050406030204" pitchFamily="18" charset="0"/>
                            <a:ea typeface="微软雅黑"/>
                          </a:rPr>
                          <m:t>2</m:t>
                        </m:r>
                      </m:sub>
                    </m:sSub>
                    <m:r>
                      <a:rPr lang="en-US" altLang="zh-CN" sz="2000" spc="300">
                        <a:solidFill>
                          <a:srgbClr val="000000">
                            <a:lumMod val="85000"/>
                            <a:lumOff val="15000"/>
                          </a:srgbClr>
                        </a:solidFill>
                        <a:latin typeface="Cambria Math" panose="02040503050406030204" pitchFamily="18" charset="0"/>
                        <a:ea typeface="微软雅黑"/>
                      </a:rPr>
                      <m:t>)</m:t>
                    </m:r>
                  </m:oMath>
                </a14:m>
                <a:r>
                  <a:rPr lang="en-US" altLang="zh-CN" sz="2000" spc="300" dirty="0">
                    <a:solidFill>
                      <a:srgbClr val="000000">
                        <a:lumMod val="85000"/>
                        <a:lumOff val="15000"/>
                      </a:srgbClr>
                    </a:solidFill>
                    <a:latin typeface="微软雅黑"/>
                    <a:ea typeface="微软雅黑"/>
                  </a:rPr>
                  <a:t>:</a:t>
                </a:r>
                <a:r>
                  <a:rPr lang="zh-CN" altLang="en-US" sz="2000" spc="300" dirty="0">
                    <a:solidFill>
                      <a:srgbClr val="000000">
                        <a:lumMod val="85000"/>
                        <a:lumOff val="15000"/>
                      </a:srgbClr>
                    </a:solidFill>
                    <a:latin typeface="微软雅黑"/>
                    <a:ea typeface="微软雅黑"/>
                  </a:rPr>
                  <a:t>表示</a:t>
                </a:r>
                <a14:m>
                  <m:oMath xmlns:m="http://schemas.openxmlformats.org/officeDocument/2006/math">
                    <m:sSub>
                      <m:sSubPr>
                        <m:ctrlPr>
                          <a:rPr lang="en-US" altLang="zh-CN" sz="2000" i="1" spc="300">
                            <a:solidFill>
                              <a:srgbClr val="000000">
                                <a:lumMod val="85000"/>
                                <a:lumOff val="15000"/>
                              </a:srgbClr>
                            </a:solidFill>
                            <a:latin typeface="Cambria Math" panose="02040503050406030204" pitchFamily="18" charset="0"/>
                          </a:rPr>
                        </m:ctrlPr>
                      </m:sSubPr>
                      <m:e>
                        <m:r>
                          <a:rPr lang="en-US" altLang="zh-CN" sz="2000" spc="300">
                            <a:solidFill>
                              <a:srgbClr val="000000">
                                <a:lumMod val="85000"/>
                                <a:lumOff val="15000"/>
                              </a:srgbClr>
                            </a:solidFill>
                            <a:latin typeface="Cambria Math" panose="02040503050406030204" pitchFamily="18" charset="0"/>
                          </a:rPr>
                          <m:t>𝑐</m:t>
                        </m:r>
                      </m:e>
                      <m:sub>
                        <m:r>
                          <a:rPr lang="en-US" altLang="zh-CN" sz="2000" spc="300">
                            <a:solidFill>
                              <a:srgbClr val="000000">
                                <a:lumMod val="85000"/>
                                <a:lumOff val="15000"/>
                              </a:srgbClr>
                            </a:solidFill>
                            <a:latin typeface="Cambria Math" panose="02040503050406030204" pitchFamily="18" charset="0"/>
                          </a:rPr>
                          <m:t>1</m:t>
                        </m:r>
                      </m:sub>
                    </m:sSub>
                  </m:oMath>
                </a14:m>
                <a:r>
                  <a:rPr lang="zh-CN" altLang="en-US" sz="2000" spc="300" dirty="0">
                    <a:solidFill>
                      <a:srgbClr val="000000">
                        <a:lumMod val="85000"/>
                        <a:lumOff val="15000"/>
                      </a:srgbClr>
                    </a:solidFill>
                    <a:latin typeface="微软雅黑"/>
                    <a:ea typeface="微软雅黑"/>
                  </a:rPr>
                  <a:t>和</a:t>
                </a:r>
                <a14:m>
                  <m:oMath xmlns:m="http://schemas.openxmlformats.org/officeDocument/2006/math">
                    <m:sSub>
                      <m:sSubPr>
                        <m:ctrlPr>
                          <a:rPr lang="en-US" altLang="zh-CN" sz="2000" i="1" spc="300">
                            <a:solidFill>
                              <a:srgbClr val="000000">
                                <a:lumMod val="85000"/>
                                <a:lumOff val="15000"/>
                              </a:srgbClr>
                            </a:solidFill>
                            <a:latin typeface="Cambria Math" panose="02040503050406030204" pitchFamily="18" charset="0"/>
                          </a:rPr>
                        </m:ctrlPr>
                      </m:sSubPr>
                      <m:e>
                        <m:r>
                          <a:rPr lang="en-US" altLang="zh-CN" sz="2000" spc="300">
                            <a:solidFill>
                              <a:srgbClr val="000000">
                                <a:lumMod val="85000"/>
                                <a:lumOff val="15000"/>
                              </a:srgbClr>
                            </a:solidFill>
                            <a:latin typeface="Cambria Math" panose="02040503050406030204" pitchFamily="18" charset="0"/>
                          </a:rPr>
                          <m:t>𝑐</m:t>
                        </m:r>
                      </m:e>
                      <m:sub>
                        <m:r>
                          <a:rPr lang="en-US" altLang="zh-CN" sz="2000" b="0" i="0" spc="300" smtClean="0">
                            <a:solidFill>
                              <a:srgbClr val="000000">
                                <a:lumMod val="85000"/>
                                <a:lumOff val="15000"/>
                              </a:srgbClr>
                            </a:solidFill>
                            <a:latin typeface="Cambria Math" panose="02040503050406030204" pitchFamily="18" charset="0"/>
                          </a:rPr>
                          <m:t>2</m:t>
                        </m:r>
                      </m:sub>
                    </m:sSub>
                  </m:oMath>
                </a14:m>
                <a:r>
                  <a:rPr lang="zh-CN" altLang="en-US" sz="2000" spc="300" dirty="0">
                    <a:solidFill>
                      <a:srgbClr val="000000">
                        <a:lumMod val="85000"/>
                        <a:lumOff val="15000"/>
                      </a:srgbClr>
                    </a:solidFill>
                    <a:latin typeface="微软雅黑"/>
                    <a:ea typeface="微软雅黑"/>
                  </a:rPr>
                  <a:t>的处于</a:t>
                </a:r>
                <a:r>
                  <a:rPr lang="en" altLang="zh-CN" sz="2000" spc="300" dirty="0">
                    <a:solidFill>
                      <a:srgbClr val="000000">
                        <a:lumMod val="85000"/>
                        <a:lumOff val="15000"/>
                      </a:srgbClr>
                    </a:solidFill>
                    <a:latin typeface="微软雅黑"/>
                    <a:ea typeface="微软雅黑"/>
                  </a:rPr>
                  <a:t>WordNet</a:t>
                </a:r>
                <a:r>
                  <a:rPr lang="zh-CN" altLang="en" sz="2000" spc="300" dirty="0">
                    <a:solidFill>
                      <a:srgbClr val="000000">
                        <a:lumMod val="85000"/>
                        <a:lumOff val="15000"/>
                      </a:srgbClr>
                    </a:solidFill>
                    <a:latin typeface="微软雅黑"/>
                    <a:ea typeface="微软雅黑"/>
                  </a:rPr>
                  <a:t>关系</a:t>
                </a:r>
                <a:r>
                  <a:rPr lang="zh-CN" altLang="en-US" sz="2000" spc="300" dirty="0">
                    <a:solidFill>
                      <a:srgbClr val="000000">
                        <a:lumMod val="85000"/>
                        <a:lumOff val="15000"/>
                      </a:srgbClr>
                    </a:solidFill>
                    <a:latin typeface="微软雅黑"/>
                    <a:ea typeface="微软雅黑"/>
                  </a:rPr>
                  <a:t>树中最深层的公共父节点</a:t>
                </a:r>
                <a:r>
                  <a:rPr lang="zh-CN" altLang="en-US" dirty="0"/>
                  <a:t>。 </a:t>
                </a:r>
                <a:endParaRPr lang="zh-CN" altLang="en-US" sz="2000" dirty="0"/>
              </a:p>
            </p:txBody>
          </p:sp>
        </mc:Choice>
        <mc:Fallback xmlns="">
          <p:sp>
            <p:nvSpPr>
              <p:cNvPr id="41" name="文本框 40">
                <a:extLst>
                  <a:ext uri="{FF2B5EF4-FFF2-40B4-BE49-F238E27FC236}">
                    <a16:creationId xmlns:a16="http://schemas.microsoft.com/office/drawing/2014/main" id="{01A54017-EDF5-40E2-A06C-F4C2BB1FC2DD}"/>
                  </a:ext>
                </a:extLst>
              </p:cNvPr>
              <p:cNvSpPr txBox="1">
                <a:spLocks noRot="1" noChangeAspect="1" noMove="1" noResize="1" noEditPoints="1" noAdjustHandles="1" noChangeArrowheads="1" noChangeShapeType="1" noTextEdit="1"/>
              </p:cNvSpPr>
              <p:nvPr/>
            </p:nvSpPr>
            <p:spPr>
              <a:xfrm>
                <a:off x="734148" y="4487216"/>
                <a:ext cx="10858500" cy="1161280"/>
              </a:xfrm>
              <a:prstGeom prst="rect">
                <a:avLst/>
              </a:prstGeom>
              <a:blipFill>
                <a:blip r:embed="rId4"/>
                <a:stretch>
                  <a:fillRect l="-1347" t="-2094" b="-12565"/>
                </a:stretch>
              </a:blipFill>
            </p:spPr>
            <p:txBody>
              <a:bodyPr/>
              <a:lstStyle/>
              <a:p>
                <a:r>
                  <a:rPr lang="zh-CN" altLang="en-US">
                    <a:noFill/>
                  </a:rPr>
                  <a:t> </a:t>
                </a:r>
              </a:p>
            </p:txBody>
          </p:sp>
        </mc:Fallback>
      </mc:AlternateContent>
      <p:sp>
        <p:nvSpPr>
          <p:cNvPr id="9" name="矩形 8">
            <a:extLst>
              <a:ext uri="{FF2B5EF4-FFF2-40B4-BE49-F238E27FC236}">
                <a16:creationId xmlns:a16="http://schemas.microsoft.com/office/drawing/2014/main" id="{C1FC6E91-225B-4429-B60D-A8F45C97C09F}"/>
              </a:ext>
            </a:extLst>
          </p:cNvPr>
          <p:cNvSpPr/>
          <p:nvPr/>
        </p:nvSpPr>
        <p:spPr>
          <a:xfrm>
            <a:off x="6271318" y="1414753"/>
            <a:ext cx="5483523" cy="4271760"/>
          </a:xfrm>
          <a:prstGeom prst="rect">
            <a:avLst/>
          </a:prstGeom>
          <a:solidFill>
            <a:srgbClr val="FFFFFF"/>
          </a:solidFill>
          <a:ln w="12700" cap="flat" cmpd="sng" algn="ctr">
            <a:noFill/>
            <a:prstDash val="solid"/>
            <a:miter lim="800000"/>
          </a:ln>
          <a:effectLst>
            <a:outerShdw blurRad="165100" sx="101000" sy="1010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1" name="矩形 10">
            <a:extLst>
              <a:ext uri="{FF2B5EF4-FFF2-40B4-BE49-F238E27FC236}">
                <a16:creationId xmlns:a16="http://schemas.microsoft.com/office/drawing/2014/main" id="{A7C1A218-A533-4E70-AB62-46DA0CACC231}"/>
              </a:ext>
            </a:extLst>
          </p:cNvPr>
          <p:cNvSpPr/>
          <p:nvPr/>
        </p:nvSpPr>
        <p:spPr>
          <a:xfrm>
            <a:off x="586615" y="1414753"/>
            <a:ext cx="5644467" cy="4271760"/>
          </a:xfrm>
          <a:prstGeom prst="rect">
            <a:avLst/>
          </a:prstGeom>
          <a:solidFill>
            <a:srgbClr val="006C39"/>
          </a:solidFill>
          <a:ln w="12700" cap="flat" cmpd="sng" algn="ctr">
            <a:noFill/>
            <a:prstDash val="solid"/>
            <a:miter lim="800000"/>
          </a:ln>
          <a:effectLst>
            <a:outerShdw blurRad="165100" sx="101000" sy="101000" algn="ctr" rotWithShape="0">
              <a:prstClr val="black">
                <a:alpha val="15000"/>
              </a:prstClr>
            </a:outerShdw>
          </a:effectLst>
        </p:spPr>
        <p:txBody>
          <a:bodyPr rtlCol="0" anchor="ctr"/>
          <a:lstStyle/>
          <a:p>
            <a:pPr lvl="0" algn="ctr">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675B18EC-B831-4972-8F17-07AE853FF93D}"/>
                  </a:ext>
                </a:extLst>
              </p:cNvPr>
              <p:cNvSpPr txBox="1"/>
              <p:nvPr/>
            </p:nvSpPr>
            <p:spPr>
              <a:xfrm>
                <a:off x="707323" y="1611640"/>
                <a:ext cx="5483523" cy="2845266"/>
              </a:xfrm>
              <a:prstGeom prst="rect">
                <a:avLst/>
              </a:prstGeom>
              <a:noFill/>
            </p:spPr>
            <p:txBody>
              <a:bodyPr wrap="square" lIns="0" tIns="0" rIns="0" bIns="0" rtlCol="0">
                <a:spAutoFit/>
              </a:bodyPr>
              <a:lstStyle/>
              <a:p>
                <a:pPr algn="just">
                  <a:lnSpc>
                    <a:spcPct val="130000"/>
                  </a:lnSpc>
                </a:pPr>
                <a:r>
                  <a:rPr lang="en-US" altLang="zh-CN" spc="300" dirty="0">
                    <a:solidFill>
                      <a:srgbClr val="FFFFFF"/>
                    </a:solidFill>
                    <a:latin typeface="Arial"/>
                    <a:ea typeface="微软雅黑"/>
                  </a:rPr>
                  <a:t>Resnik</a:t>
                </a:r>
                <a:r>
                  <a:rPr lang="zh-CN" altLang="en-US" spc="300" dirty="0">
                    <a:solidFill>
                      <a:srgbClr val="FFFFFF"/>
                    </a:solidFill>
                    <a:latin typeface="Arial"/>
                    <a:ea typeface="微软雅黑"/>
                  </a:rPr>
                  <a:t>认为衡量两个概念相似度的标准是该</a:t>
                </a:r>
                <a:r>
                  <a:rPr lang="zh-CN" altLang="en-US" spc="300" dirty="0">
                    <a:solidFill>
                      <a:srgbClr val="FF0000"/>
                    </a:solidFill>
                    <a:latin typeface="Arial"/>
                    <a:ea typeface="微软雅黑"/>
                  </a:rPr>
                  <a:t>概念对所共享的信息</a:t>
                </a:r>
                <a:r>
                  <a:rPr lang="zh-CN" altLang="en-US" spc="300" dirty="0">
                    <a:solidFill>
                      <a:srgbClr val="FFFFFF"/>
                    </a:solidFill>
                    <a:latin typeface="Arial"/>
                    <a:ea typeface="微软雅黑"/>
                  </a:rPr>
                  <a:t>。对于</a:t>
                </a:r>
                <a:r>
                  <a:rPr lang="en-US" altLang="zh-CN" spc="300" dirty="0">
                    <a:solidFill>
                      <a:srgbClr val="FFFFFF"/>
                    </a:solidFill>
                    <a:latin typeface="Arial"/>
                    <a:ea typeface="微软雅黑"/>
                  </a:rPr>
                  <a:t>WordNet</a:t>
                </a:r>
                <a:r>
                  <a:rPr lang="zh-CN" altLang="en-US" spc="300" dirty="0">
                    <a:solidFill>
                      <a:srgbClr val="FFFFFF"/>
                    </a:solidFill>
                    <a:latin typeface="Arial"/>
                    <a:ea typeface="微软雅黑"/>
                  </a:rPr>
                  <a:t>分类树中的概念，其相似度是由包含两个概念的概念位置来决定。两概念的相似度由包含两概念的最深层的公共父节点来决定，只需求出该</a:t>
                </a:r>
                <a:r>
                  <a:rPr lang="zh-CN" altLang="en-US" spc="300" dirty="0">
                    <a:solidFill>
                      <a:srgbClr val="FF0000"/>
                    </a:solidFill>
                    <a:latin typeface="Arial"/>
                    <a:ea typeface="微软雅黑"/>
                  </a:rPr>
                  <a:t>公共父节点的特征值</a:t>
                </a:r>
                <a:r>
                  <a:rPr lang="zh-CN" altLang="en-US" spc="300" dirty="0">
                    <a:solidFill>
                      <a:srgbClr val="FFFFFF"/>
                    </a:solidFill>
                    <a:latin typeface="Arial"/>
                    <a:ea typeface="微软雅黑"/>
                  </a:rPr>
                  <a:t>，就可以得到两概念的相似度值。由此可以得到概念相似度模型，</a:t>
                </a:r>
                <a14:m>
                  <m:oMath xmlns:m="http://schemas.openxmlformats.org/officeDocument/2006/math">
                    <m:r>
                      <a:rPr lang="en-US" altLang="zh-CN" spc="300">
                        <a:solidFill>
                          <a:srgbClr val="FFFFFF"/>
                        </a:solidFill>
                        <a:latin typeface="Cambria Math" panose="02040503050406030204" pitchFamily="18" charset="0"/>
                      </a:rPr>
                      <m:t>𝑝</m:t>
                    </m:r>
                    <m:r>
                      <a:rPr lang="en-US" altLang="zh-CN" spc="300">
                        <a:solidFill>
                          <a:srgbClr val="FFFFFF"/>
                        </a:solidFill>
                        <a:latin typeface="Cambria Math" panose="02040503050406030204" pitchFamily="18" charset="0"/>
                      </a:rPr>
                      <m:t>(</m:t>
                    </m:r>
                    <m:r>
                      <a:rPr lang="en-US" altLang="zh-CN" spc="300">
                        <a:solidFill>
                          <a:srgbClr val="FFFFFF"/>
                        </a:solidFill>
                        <a:latin typeface="Cambria Math" panose="02040503050406030204" pitchFamily="18" charset="0"/>
                      </a:rPr>
                      <m:t>𝑐</m:t>
                    </m:r>
                    <m:r>
                      <a:rPr lang="en-US" altLang="zh-CN" spc="300">
                        <a:solidFill>
                          <a:srgbClr val="FFFFFF"/>
                        </a:solidFill>
                        <a:latin typeface="Cambria Math" panose="02040503050406030204" pitchFamily="18" charset="0"/>
                      </a:rPr>
                      <m:t>)</m:t>
                    </m:r>
                  </m:oMath>
                </a14:m>
                <a:r>
                  <a:rPr lang="zh-CN" altLang="en-US" spc="300" dirty="0">
                    <a:solidFill>
                      <a:srgbClr val="FFFFFF"/>
                    </a:solidFill>
                    <a:latin typeface="Arial"/>
                  </a:rPr>
                  <a:t>表示遇到概念实例</a:t>
                </a:r>
                <a14:m>
                  <m:oMath xmlns:m="http://schemas.openxmlformats.org/officeDocument/2006/math">
                    <m:r>
                      <a:rPr lang="en-US" altLang="zh-CN" spc="300">
                        <a:solidFill>
                          <a:srgbClr val="FFFFFF"/>
                        </a:solidFill>
                        <a:latin typeface="Cambria Math" panose="02040503050406030204" pitchFamily="18" charset="0"/>
                      </a:rPr>
                      <m:t>𝑐</m:t>
                    </m:r>
                  </m:oMath>
                </a14:m>
                <a:r>
                  <a:rPr lang="zh-CN" altLang="en-US" spc="300" dirty="0">
                    <a:solidFill>
                      <a:srgbClr val="FFFFFF"/>
                    </a:solidFill>
                    <a:latin typeface="Arial"/>
                  </a:rPr>
                  <a:t>的概率</a:t>
                </a:r>
                <a:r>
                  <a:rPr lang="zh-CN" altLang="en-US" spc="300" dirty="0">
                    <a:solidFill>
                      <a:srgbClr val="FFFFFF"/>
                    </a:solidFill>
                    <a:latin typeface="Arial"/>
                    <a:ea typeface="微软雅黑"/>
                  </a:rPr>
                  <a:t>： </a:t>
                </a:r>
              </a:p>
            </p:txBody>
          </p:sp>
        </mc:Choice>
        <mc:Fallback xmlns="">
          <p:sp>
            <p:nvSpPr>
              <p:cNvPr id="12" name="文本框 11">
                <a:extLst>
                  <a:ext uri="{FF2B5EF4-FFF2-40B4-BE49-F238E27FC236}">
                    <a16:creationId xmlns:a16="http://schemas.microsoft.com/office/drawing/2014/main" id="{675B18EC-B831-4972-8F17-07AE853FF93D}"/>
                  </a:ext>
                </a:extLst>
              </p:cNvPr>
              <p:cNvSpPr txBox="1">
                <a:spLocks noRot="1" noChangeAspect="1" noMove="1" noResize="1" noEditPoints="1" noAdjustHandles="1" noChangeArrowheads="1" noChangeShapeType="1" noTextEdit="1"/>
              </p:cNvSpPr>
              <p:nvPr/>
            </p:nvSpPr>
            <p:spPr>
              <a:xfrm>
                <a:off x="707323" y="1611640"/>
                <a:ext cx="5483523" cy="2845266"/>
              </a:xfrm>
              <a:prstGeom prst="rect">
                <a:avLst/>
              </a:prstGeom>
              <a:blipFill>
                <a:blip r:embed="rId5"/>
                <a:stretch>
                  <a:fillRect l="-2556" t="-1071" r="-2556" b="-4069"/>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8685272C-C937-4700-89A6-DEAD7A5D44B7}"/>
              </a:ext>
            </a:extLst>
          </p:cNvPr>
          <p:cNvPicPr>
            <a:picLocks noChangeAspect="1"/>
          </p:cNvPicPr>
          <p:nvPr/>
        </p:nvPicPr>
        <p:blipFill>
          <a:blip r:embed="rId6"/>
          <a:stretch>
            <a:fillRect/>
          </a:stretch>
        </p:blipFill>
        <p:spPr>
          <a:xfrm>
            <a:off x="7071361" y="1752069"/>
            <a:ext cx="3883436" cy="2766519"/>
          </a:xfrm>
          <a:prstGeom prst="rect">
            <a:avLst/>
          </a:prstGeom>
        </p:spPr>
      </p:pic>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C20DDB71-B20C-4390-8F8B-8267C40BDF97}"/>
                  </a:ext>
                </a:extLst>
              </p:cNvPr>
              <p:cNvSpPr txBox="1"/>
              <p:nvPr/>
            </p:nvSpPr>
            <p:spPr>
              <a:xfrm>
                <a:off x="773415" y="4687516"/>
                <a:ext cx="5351337" cy="4049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kern="0">
                              <a:solidFill>
                                <a:srgbClr val="FFFFFF"/>
                              </a:solidFill>
                              <a:latin typeface="Cambria Math" panose="02040503050406030204" pitchFamily="18" charset="0"/>
                            </a:rPr>
                          </m:ctrlPr>
                        </m:sSubPr>
                        <m:e>
                          <m:r>
                            <a:rPr lang="en-US" altLang="zh-CN" i="1" kern="0">
                              <a:solidFill>
                                <a:srgbClr val="FFFFFF"/>
                              </a:solidFill>
                              <a:latin typeface="Cambria Math" panose="02040503050406030204" pitchFamily="18" charset="0"/>
                            </a:rPr>
                            <m:t>𝑠𝑖𝑚</m:t>
                          </m:r>
                        </m:e>
                        <m:sub>
                          <m:r>
                            <a:rPr lang="en-US" altLang="zh-CN" i="1" kern="0">
                              <a:solidFill>
                                <a:srgbClr val="FFFFFF"/>
                              </a:solidFill>
                              <a:latin typeface="Cambria Math" panose="02040503050406030204" pitchFamily="18" charset="0"/>
                            </a:rPr>
                            <m:t>𝑅</m:t>
                          </m:r>
                        </m:sub>
                      </m:sSub>
                      <m:d>
                        <m:dPr>
                          <m:ctrlPr>
                            <a:rPr lang="en-US" altLang="zh-CN" i="1" kern="0">
                              <a:solidFill>
                                <a:srgbClr val="FFFFFF"/>
                              </a:solidFill>
                              <a:latin typeface="Cambria Math" panose="02040503050406030204" pitchFamily="18" charset="0"/>
                            </a:rPr>
                          </m:ctrlPr>
                        </m:dPr>
                        <m:e>
                          <m:sSub>
                            <m:sSubPr>
                              <m:ctrlPr>
                                <a:rPr lang="en-US" altLang="zh-CN" i="1" kern="0">
                                  <a:solidFill>
                                    <a:srgbClr val="FFFFFF"/>
                                  </a:solidFill>
                                  <a:latin typeface="Cambria Math" panose="02040503050406030204" pitchFamily="18" charset="0"/>
                                </a:rPr>
                              </m:ctrlPr>
                            </m:sSubPr>
                            <m:e>
                              <m:r>
                                <a:rPr lang="en-US" altLang="zh-CN" i="1" kern="0">
                                  <a:solidFill>
                                    <a:srgbClr val="FFFFFF"/>
                                  </a:solidFill>
                                  <a:latin typeface="Cambria Math" panose="02040503050406030204" pitchFamily="18" charset="0"/>
                                </a:rPr>
                                <m:t>𝑐</m:t>
                              </m:r>
                            </m:e>
                            <m:sub>
                              <m:r>
                                <a:rPr lang="en-US" altLang="zh-CN" i="1" kern="0">
                                  <a:solidFill>
                                    <a:srgbClr val="FFFFFF"/>
                                  </a:solidFill>
                                  <a:latin typeface="Cambria Math" panose="02040503050406030204" pitchFamily="18" charset="0"/>
                                </a:rPr>
                                <m:t>1</m:t>
                              </m:r>
                            </m:sub>
                          </m:sSub>
                          <m:r>
                            <a:rPr lang="en-US" altLang="zh-CN" i="1" kern="0">
                              <a:solidFill>
                                <a:srgbClr val="FFFFFF"/>
                              </a:solidFill>
                              <a:latin typeface="Cambria Math" panose="02040503050406030204" pitchFamily="18" charset="0"/>
                            </a:rPr>
                            <m:t>,</m:t>
                          </m:r>
                          <m:sSub>
                            <m:sSubPr>
                              <m:ctrlPr>
                                <a:rPr lang="en-US" altLang="zh-CN" i="1" kern="0">
                                  <a:solidFill>
                                    <a:srgbClr val="FFFFFF"/>
                                  </a:solidFill>
                                  <a:latin typeface="Cambria Math" panose="02040503050406030204" pitchFamily="18" charset="0"/>
                                </a:rPr>
                              </m:ctrlPr>
                            </m:sSubPr>
                            <m:e>
                              <m:r>
                                <a:rPr lang="en-US" altLang="zh-CN" i="1" kern="0">
                                  <a:solidFill>
                                    <a:srgbClr val="FFFFFF"/>
                                  </a:solidFill>
                                  <a:latin typeface="Cambria Math" panose="02040503050406030204" pitchFamily="18" charset="0"/>
                                </a:rPr>
                                <m:t>𝑐</m:t>
                              </m:r>
                            </m:e>
                            <m:sub>
                              <m:r>
                                <a:rPr lang="en-US" altLang="zh-CN" i="1" kern="0">
                                  <a:solidFill>
                                    <a:srgbClr val="FFFFFF"/>
                                  </a:solidFill>
                                  <a:latin typeface="Cambria Math" panose="02040503050406030204" pitchFamily="18" charset="0"/>
                                </a:rPr>
                                <m:t>2</m:t>
                              </m:r>
                            </m:sub>
                          </m:sSub>
                        </m:e>
                      </m:d>
                      <m:r>
                        <a:rPr lang="en-US" altLang="zh-CN" i="1" kern="0">
                          <a:solidFill>
                            <a:srgbClr val="FFFFFF"/>
                          </a:solidFill>
                          <a:latin typeface="Cambria Math" panose="02040503050406030204" pitchFamily="18" charset="0"/>
                        </a:rPr>
                        <m:t>=−</m:t>
                      </m:r>
                      <m:func>
                        <m:funcPr>
                          <m:ctrlPr>
                            <a:rPr lang="en-US" altLang="zh-CN" i="1" kern="0">
                              <a:solidFill>
                                <a:srgbClr val="FFFFFF"/>
                              </a:solidFill>
                              <a:latin typeface="Cambria Math" panose="02040503050406030204" pitchFamily="18" charset="0"/>
                            </a:rPr>
                          </m:ctrlPr>
                        </m:funcPr>
                        <m:fName>
                          <m:r>
                            <m:rPr>
                              <m:sty m:val="p"/>
                            </m:rPr>
                            <a:rPr lang="en-US" altLang="zh-CN" kern="0">
                              <a:solidFill>
                                <a:srgbClr val="FFFFFF"/>
                              </a:solidFill>
                              <a:latin typeface="Cambria Math" panose="02040503050406030204" pitchFamily="18" charset="0"/>
                            </a:rPr>
                            <m:t>log</m:t>
                          </m:r>
                        </m:fName>
                        <m:e>
                          <m:r>
                            <a:rPr lang="en-US" altLang="zh-CN" i="1" kern="0">
                              <a:solidFill>
                                <a:srgbClr val="FFFFFF"/>
                              </a:solidFill>
                              <a:latin typeface="Cambria Math" panose="02040503050406030204" pitchFamily="18" charset="0"/>
                            </a:rPr>
                            <m:t>𝑝</m:t>
                          </m:r>
                          <m:d>
                            <m:dPr>
                              <m:ctrlPr>
                                <a:rPr lang="en-US" altLang="zh-CN" i="1" kern="0">
                                  <a:solidFill>
                                    <a:srgbClr val="FFFFFF"/>
                                  </a:solidFill>
                                  <a:latin typeface="Cambria Math" panose="02040503050406030204" pitchFamily="18" charset="0"/>
                                </a:rPr>
                              </m:ctrlPr>
                            </m:dPr>
                            <m:e>
                              <m:r>
                                <a:rPr lang="en-US" altLang="zh-CN" i="1" kern="0">
                                  <a:solidFill>
                                    <a:srgbClr val="FFFFFF"/>
                                  </a:solidFill>
                                  <a:latin typeface="Cambria Math" panose="02040503050406030204" pitchFamily="18" charset="0"/>
                                </a:rPr>
                                <m:t>𝑙𝑠𝑜</m:t>
                              </m:r>
                              <m:d>
                                <m:dPr>
                                  <m:ctrlPr>
                                    <a:rPr lang="en-US" altLang="zh-CN" i="1" kern="0">
                                      <a:solidFill>
                                        <a:srgbClr val="FFFFFF"/>
                                      </a:solidFill>
                                      <a:latin typeface="Cambria Math" panose="02040503050406030204" pitchFamily="18" charset="0"/>
                                    </a:rPr>
                                  </m:ctrlPr>
                                </m:dPr>
                                <m:e>
                                  <m:sSub>
                                    <m:sSubPr>
                                      <m:ctrlPr>
                                        <a:rPr lang="en-US" altLang="zh-CN" i="1" kern="0">
                                          <a:solidFill>
                                            <a:srgbClr val="FFFFFF"/>
                                          </a:solidFill>
                                          <a:latin typeface="Cambria Math" panose="02040503050406030204" pitchFamily="18" charset="0"/>
                                        </a:rPr>
                                      </m:ctrlPr>
                                    </m:sSubPr>
                                    <m:e>
                                      <m:r>
                                        <a:rPr lang="en-US" altLang="zh-CN" i="1" kern="0">
                                          <a:solidFill>
                                            <a:srgbClr val="FFFFFF"/>
                                          </a:solidFill>
                                          <a:latin typeface="Cambria Math" panose="02040503050406030204" pitchFamily="18" charset="0"/>
                                        </a:rPr>
                                        <m:t>𝑐</m:t>
                                      </m:r>
                                    </m:e>
                                    <m:sub>
                                      <m:r>
                                        <a:rPr lang="en-US" altLang="zh-CN" i="1" kern="0">
                                          <a:solidFill>
                                            <a:srgbClr val="FFFFFF"/>
                                          </a:solidFill>
                                          <a:latin typeface="Cambria Math" panose="02040503050406030204" pitchFamily="18" charset="0"/>
                                        </a:rPr>
                                        <m:t>1</m:t>
                                      </m:r>
                                    </m:sub>
                                  </m:sSub>
                                  <m:r>
                                    <a:rPr lang="en-US" altLang="zh-CN" i="1" kern="0">
                                      <a:solidFill>
                                        <a:srgbClr val="FFFFFF"/>
                                      </a:solidFill>
                                      <a:latin typeface="Cambria Math" panose="02040503050406030204" pitchFamily="18" charset="0"/>
                                    </a:rPr>
                                    <m:t>,</m:t>
                                  </m:r>
                                  <m:sSub>
                                    <m:sSubPr>
                                      <m:ctrlPr>
                                        <a:rPr lang="en-US" altLang="zh-CN" i="1" kern="0">
                                          <a:solidFill>
                                            <a:srgbClr val="FFFFFF"/>
                                          </a:solidFill>
                                          <a:latin typeface="Cambria Math" panose="02040503050406030204" pitchFamily="18" charset="0"/>
                                        </a:rPr>
                                      </m:ctrlPr>
                                    </m:sSubPr>
                                    <m:e>
                                      <m:r>
                                        <a:rPr lang="en-US" altLang="zh-CN" i="1" kern="0">
                                          <a:solidFill>
                                            <a:srgbClr val="FFFFFF"/>
                                          </a:solidFill>
                                          <a:latin typeface="Cambria Math" panose="02040503050406030204" pitchFamily="18" charset="0"/>
                                        </a:rPr>
                                        <m:t>𝑐</m:t>
                                      </m:r>
                                    </m:e>
                                    <m:sub>
                                      <m:r>
                                        <a:rPr lang="en-US" altLang="zh-CN" i="1" kern="0">
                                          <a:solidFill>
                                            <a:srgbClr val="FFFFFF"/>
                                          </a:solidFill>
                                          <a:latin typeface="Cambria Math" panose="02040503050406030204" pitchFamily="18" charset="0"/>
                                        </a:rPr>
                                        <m:t>2</m:t>
                                      </m:r>
                                    </m:sub>
                                  </m:sSub>
                                </m:e>
                              </m:d>
                            </m:e>
                          </m:d>
                          <m:r>
                            <a:rPr lang="en-US" altLang="zh-CN" i="1" kern="0">
                              <a:solidFill>
                                <a:srgbClr val="FFFFFF"/>
                              </a:solidFill>
                              <a:latin typeface="Cambria Math" panose="02040503050406030204" pitchFamily="18" charset="0"/>
                            </a:rPr>
                            <m:t>=</m:t>
                          </m:r>
                          <m:r>
                            <a:rPr lang="en-US" altLang="zh-CN" i="1" kern="0">
                              <a:solidFill>
                                <a:srgbClr val="FFFFFF"/>
                              </a:solidFill>
                              <a:latin typeface="Cambria Math" panose="02040503050406030204" pitchFamily="18" charset="0"/>
                            </a:rPr>
                            <m:t>𝐼𝐶</m:t>
                          </m:r>
                          <m:r>
                            <a:rPr lang="en-US" altLang="zh-CN" i="1" kern="0">
                              <a:solidFill>
                                <a:srgbClr val="FFFFFF"/>
                              </a:solidFill>
                              <a:latin typeface="Cambria Math" panose="02040503050406030204" pitchFamily="18" charset="0"/>
                            </a:rPr>
                            <m:t>(</m:t>
                          </m:r>
                          <m:r>
                            <a:rPr lang="en-US" altLang="zh-CN" i="1" kern="0">
                              <a:solidFill>
                                <a:srgbClr val="FFFFFF"/>
                              </a:solidFill>
                              <a:latin typeface="Cambria Math" panose="02040503050406030204" pitchFamily="18" charset="0"/>
                            </a:rPr>
                            <m:t>𝑙𝑠𝑜</m:t>
                          </m:r>
                          <m:d>
                            <m:dPr>
                              <m:ctrlPr>
                                <a:rPr lang="en-US" altLang="zh-CN" i="1" kern="0">
                                  <a:solidFill>
                                    <a:srgbClr val="FFFFFF"/>
                                  </a:solidFill>
                                  <a:latin typeface="Cambria Math" panose="02040503050406030204" pitchFamily="18" charset="0"/>
                                </a:rPr>
                              </m:ctrlPr>
                            </m:dPr>
                            <m:e>
                              <m:sSub>
                                <m:sSubPr>
                                  <m:ctrlPr>
                                    <a:rPr lang="en-US" altLang="zh-CN" i="1" kern="0">
                                      <a:solidFill>
                                        <a:srgbClr val="FFFFFF"/>
                                      </a:solidFill>
                                      <a:latin typeface="Cambria Math" panose="02040503050406030204" pitchFamily="18" charset="0"/>
                                    </a:rPr>
                                  </m:ctrlPr>
                                </m:sSubPr>
                                <m:e>
                                  <m:r>
                                    <a:rPr lang="en-US" altLang="zh-CN" i="1" kern="0">
                                      <a:solidFill>
                                        <a:srgbClr val="FFFFFF"/>
                                      </a:solidFill>
                                      <a:latin typeface="Cambria Math" panose="02040503050406030204" pitchFamily="18" charset="0"/>
                                    </a:rPr>
                                    <m:t>𝑐</m:t>
                                  </m:r>
                                </m:e>
                                <m:sub>
                                  <m:r>
                                    <a:rPr lang="en-US" altLang="zh-CN" i="1" kern="0">
                                      <a:solidFill>
                                        <a:srgbClr val="FFFFFF"/>
                                      </a:solidFill>
                                      <a:latin typeface="Cambria Math" panose="02040503050406030204" pitchFamily="18" charset="0"/>
                                    </a:rPr>
                                    <m:t>1</m:t>
                                  </m:r>
                                </m:sub>
                              </m:sSub>
                              <m:r>
                                <a:rPr lang="en-US" altLang="zh-CN" i="1" kern="0">
                                  <a:solidFill>
                                    <a:srgbClr val="FFFFFF"/>
                                  </a:solidFill>
                                  <a:latin typeface="Cambria Math" panose="02040503050406030204" pitchFamily="18" charset="0"/>
                                </a:rPr>
                                <m:t>,</m:t>
                              </m:r>
                              <m:sSub>
                                <m:sSubPr>
                                  <m:ctrlPr>
                                    <a:rPr lang="en-US" altLang="zh-CN" i="1" kern="0">
                                      <a:solidFill>
                                        <a:srgbClr val="FFFFFF"/>
                                      </a:solidFill>
                                      <a:latin typeface="Cambria Math" panose="02040503050406030204" pitchFamily="18" charset="0"/>
                                    </a:rPr>
                                  </m:ctrlPr>
                                </m:sSubPr>
                                <m:e>
                                  <m:r>
                                    <a:rPr lang="en-US" altLang="zh-CN" i="1" kern="0">
                                      <a:solidFill>
                                        <a:srgbClr val="FFFFFF"/>
                                      </a:solidFill>
                                      <a:latin typeface="Cambria Math" panose="02040503050406030204" pitchFamily="18" charset="0"/>
                                    </a:rPr>
                                    <m:t>𝑐</m:t>
                                  </m:r>
                                </m:e>
                                <m:sub>
                                  <m:r>
                                    <a:rPr lang="en-US" altLang="zh-CN" i="1" kern="0">
                                      <a:solidFill>
                                        <a:srgbClr val="FFFFFF"/>
                                      </a:solidFill>
                                      <a:latin typeface="Cambria Math" panose="02040503050406030204" pitchFamily="18" charset="0"/>
                                    </a:rPr>
                                    <m:t>2</m:t>
                                  </m:r>
                                </m:sub>
                              </m:sSub>
                            </m:e>
                          </m:d>
                          <m:r>
                            <a:rPr lang="en-US" altLang="zh-CN" i="1" kern="0">
                              <a:solidFill>
                                <a:srgbClr val="FFFFFF"/>
                              </a:solidFill>
                              <a:latin typeface="Cambria Math" panose="02040503050406030204" pitchFamily="18" charset="0"/>
                            </a:rPr>
                            <m:t>)</m:t>
                          </m:r>
                        </m:e>
                      </m:func>
                    </m:oMath>
                  </m:oMathPara>
                </a14:m>
                <a:endParaRPr kumimoji="1" lang="zh-CN" altLang="en-US" dirty="0"/>
              </a:p>
            </p:txBody>
          </p:sp>
        </mc:Choice>
        <mc:Fallback xmlns="">
          <p:sp>
            <p:nvSpPr>
              <p:cNvPr id="14" name="文本框 13">
                <a:extLst>
                  <a:ext uri="{FF2B5EF4-FFF2-40B4-BE49-F238E27FC236}">
                    <a16:creationId xmlns:a16="http://schemas.microsoft.com/office/drawing/2014/main" id="{C20DDB71-B20C-4390-8F8B-8267C40BDF97}"/>
                  </a:ext>
                </a:extLst>
              </p:cNvPr>
              <p:cNvSpPr txBox="1">
                <a:spLocks noRot="1" noChangeAspect="1" noMove="1" noResize="1" noEditPoints="1" noAdjustHandles="1" noChangeArrowheads="1" noChangeShapeType="1" noTextEdit="1"/>
              </p:cNvSpPr>
              <p:nvPr/>
            </p:nvSpPr>
            <p:spPr>
              <a:xfrm>
                <a:off x="773415" y="4687516"/>
                <a:ext cx="5351337" cy="404983"/>
              </a:xfrm>
              <a:prstGeom prst="rect">
                <a:avLst/>
              </a:prstGeom>
              <a:blipFill>
                <a:blip r:embed="rId7"/>
                <a:stretch>
                  <a:fillRect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02A7FA18-2D49-4B21-9FF2-A880C4BF0DAF}"/>
                  </a:ext>
                </a:extLst>
              </p:cNvPr>
              <p:cNvSpPr txBox="1"/>
              <p:nvPr/>
            </p:nvSpPr>
            <p:spPr>
              <a:xfrm>
                <a:off x="7634975" y="5073915"/>
                <a:ext cx="25263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kern="0" smtClean="0">
                          <a:solidFill>
                            <a:schemeClr val="tx1"/>
                          </a:solidFill>
                          <a:latin typeface="Cambria Math" panose="02040503050406030204" pitchFamily="18" charset="0"/>
                        </a:rPr>
                        <m:t>𝐼𝐶</m:t>
                      </m:r>
                      <m:d>
                        <m:dPr>
                          <m:ctrlPr>
                            <a:rPr lang="en-US" altLang="zh-CN" b="0" i="1" kern="0" smtClean="0">
                              <a:solidFill>
                                <a:schemeClr val="tx1"/>
                              </a:solidFill>
                              <a:latin typeface="Cambria Math" panose="02040503050406030204" pitchFamily="18" charset="0"/>
                            </a:rPr>
                          </m:ctrlPr>
                        </m:dPr>
                        <m:e>
                          <m:r>
                            <a:rPr lang="en-US" altLang="zh-CN" b="0" i="1" kern="0" smtClean="0">
                              <a:solidFill>
                                <a:schemeClr val="tx1"/>
                              </a:solidFill>
                              <a:latin typeface="Cambria Math" panose="02040503050406030204" pitchFamily="18" charset="0"/>
                            </a:rPr>
                            <m:t>𝑐𝑜𝑖𝑛</m:t>
                          </m:r>
                        </m:e>
                      </m:d>
                      <m:r>
                        <a:rPr lang="en-US" altLang="zh-CN" b="0" i="1" kern="0" smtClean="0">
                          <a:solidFill>
                            <a:schemeClr val="tx1"/>
                          </a:solidFill>
                          <a:latin typeface="Cambria Math" panose="02040503050406030204" pitchFamily="18" charset="0"/>
                        </a:rPr>
                        <m:t>=−</m:t>
                      </m:r>
                      <m:r>
                        <m:rPr>
                          <m:sty m:val="p"/>
                        </m:rPr>
                        <a:rPr lang="en-US" altLang="zh-CN" b="0" i="0" kern="0" smtClean="0">
                          <a:solidFill>
                            <a:schemeClr val="tx1"/>
                          </a:solidFill>
                          <a:latin typeface="Cambria Math" panose="02040503050406030204" pitchFamily="18" charset="0"/>
                        </a:rPr>
                        <m:t>log</m:t>
                      </m:r>
                      <m:r>
                        <a:rPr lang="en-US" altLang="zh-CN" b="0" i="1" kern="0" smtClean="0">
                          <a:solidFill>
                            <a:schemeClr val="tx1"/>
                          </a:solidFill>
                          <a:latin typeface="Cambria Math" panose="02040503050406030204" pitchFamily="18" charset="0"/>
                        </a:rPr>
                        <m:t>⁡(</m:t>
                      </m:r>
                      <m:r>
                        <a:rPr lang="en-US" altLang="zh-CN" b="0" i="1" kern="0" smtClean="0">
                          <a:solidFill>
                            <a:schemeClr val="tx1"/>
                          </a:solidFill>
                          <a:latin typeface="Cambria Math" panose="02040503050406030204" pitchFamily="18" charset="0"/>
                        </a:rPr>
                        <m:t>𝑐𝑜𝑖𝑛</m:t>
                      </m:r>
                      <m:r>
                        <a:rPr lang="en-US" altLang="zh-CN" b="0" i="1" kern="0" smtClean="0">
                          <a:solidFill>
                            <a:schemeClr val="tx1"/>
                          </a:solidFill>
                          <a:latin typeface="Cambria Math" panose="02040503050406030204" pitchFamily="18" charset="0"/>
                        </a:rPr>
                        <m:t>)</m:t>
                      </m:r>
                    </m:oMath>
                  </m:oMathPara>
                </a14:m>
                <a:endParaRPr kumimoji="1" lang="zh-CN" altLang="en-US" dirty="0">
                  <a:solidFill>
                    <a:schemeClr val="tx1"/>
                  </a:solidFill>
                </a:endParaRPr>
              </a:p>
            </p:txBody>
          </p:sp>
        </mc:Choice>
        <mc:Fallback xmlns="">
          <p:sp>
            <p:nvSpPr>
              <p:cNvPr id="15" name="文本框 14">
                <a:extLst>
                  <a:ext uri="{FF2B5EF4-FFF2-40B4-BE49-F238E27FC236}">
                    <a16:creationId xmlns:a16="http://schemas.microsoft.com/office/drawing/2014/main" id="{02A7FA18-2D49-4B21-9FF2-A880C4BF0DAF}"/>
                  </a:ext>
                </a:extLst>
              </p:cNvPr>
              <p:cNvSpPr txBox="1">
                <a:spLocks noRot="1" noChangeAspect="1" noMove="1" noResize="1" noEditPoints="1" noAdjustHandles="1" noChangeArrowheads="1" noChangeShapeType="1" noTextEdit="1"/>
              </p:cNvSpPr>
              <p:nvPr/>
            </p:nvSpPr>
            <p:spPr>
              <a:xfrm>
                <a:off x="7634975" y="5073915"/>
                <a:ext cx="2526333" cy="369332"/>
              </a:xfrm>
              <a:prstGeom prst="rect">
                <a:avLst/>
              </a:prstGeom>
              <a:blipFill>
                <a:blip r:embed="rId8"/>
                <a:stretch>
                  <a:fillRect b="-1475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14887545"/>
      </p:ext>
    </p:extLst>
  </p:cSld>
  <p:clrMapOvr>
    <a:masterClrMapping/>
  </p:clrMapOvr>
  <p:transition spd="med" advTm="17">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rgbClr val="006C39"/>
                </a:solidFill>
              </a:rPr>
              <a:t>基于网络知识</a:t>
            </a:r>
          </a:p>
        </p:txBody>
      </p:sp>
      <p:sp>
        <p:nvSpPr>
          <p:cNvPr id="53" name="文本框 52"/>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4.2</a:t>
            </a:r>
            <a:endParaRPr lang="zh-CN" altLang="en-US" sz="3600" b="1" dirty="0">
              <a:solidFill>
                <a:schemeClr val="bg1"/>
              </a:solidFill>
            </a:endParaRPr>
          </a:p>
        </p:txBody>
      </p:sp>
      <p:sp>
        <p:nvSpPr>
          <p:cNvPr id="20" name="文本框 19">
            <a:extLst>
              <a:ext uri="{FF2B5EF4-FFF2-40B4-BE49-F238E27FC236}">
                <a16:creationId xmlns:a16="http://schemas.microsoft.com/office/drawing/2014/main" id="{5E939205-020B-41D2-8F7E-551FD48FCB60}"/>
              </a:ext>
            </a:extLst>
          </p:cNvPr>
          <p:cNvSpPr txBox="1"/>
          <p:nvPr/>
        </p:nvSpPr>
        <p:spPr>
          <a:xfrm>
            <a:off x="660399" y="1135623"/>
            <a:ext cx="1138421" cy="619744"/>
          </a:xfrm>
          <a:prstGeom prst="roundRect">
            <a:avLst/>
          </a:prstGeom>
          <a:solidFill>
            <a:schemeClr val="accent1"/>
          </a:solidFill>
        </p:spPr>
        <p:txBody>
          <a:bodyPr wrap="square" lIns="0" tIns="0" rIns="0" bIns="0" rtlCol="0" anchor="ctr" anchorCtr="0">
            <a:no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2800" b="1" i="0" u="none" strike="noStrike" kern="0" cap="none" spc="300" normalizeH="0" baseline="0" noProof="0" dirty="0">
                <a:ln>
                  <a:noFill/>
                </a:ln>
                <a:solidFill>
                  <a:srgbClr val="FFFFFF"/>
                </a:solidFill>
                <a:effectLst/>
                <a:uLnTx/>
                <a:uFillTx/>
                <a:latin typeface="微软雅黑" panose="020B0503020204020204" charset="-122"/>
                <a:ea typeface="微软雅黑" panose="020B0503020204020204" charset="-122"/>
              </a:rPr>
              <a:t>简介</a:t>
            </a:r>
          </a:p>
        </p:txBody>
      </p:sp>
      <p:sp>
        <p:nvSpPr>
          <p:cNvPr id="21" name="文本框 20">
            <a:extLst>
              <a:ext uri="{FF2B5EF4-FFF2-40B4-BE49-F238E27FC236}">
                <a16:creationId xmlns:a16="http://schemas.microsoft.com/office/drawing/2014/main" id="{396DD433-27C0-41C3-80F9-CC5D12F59FDF}"/>
              </a:ext>
            </a:extLst>
          </p:cNvPr>
          <p:cNvSpPr txBox="1"/>
          <p:nvPr/>
        </p:nvSpPr>
        <p:spPr>
          <a:xfrm>
            <a:off x="660399" y="3832643"/>
            <a:ext cx="1138421" cy="619744"/>
          </a:xfrm>
          <a:prstGeom prst="roundRect">
            <a:avLst/>
          </a:prstGeom>
          <a:solidFill>
            <a:schemeClr val="accent4"/>
          </a:solidFill>
        </p:spPr>
        <p:txBody>
          <a:bodyPr wrap="square" lIns="0" tIns="0" rIns="0" bIns="0" rtlCol="0" anchor="ctr" anchorCtr="0">
            <a:no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2800" b="1" i="0" u="none" strike="noStrike" kern="0" cap="none" spc="300" normalizeH="0" baseline="0" noProof="0" dirty="0">
                <a:ln>
                  <a:noFill/>
                </a:ln>
                <a:solidFill>
                  <a:srgbClr val="FFFFFF"/>
                </a:solidFill>
                <a:effectLst/>
                <a:uLnTx/>
                <a:uFillTx/>
                <a:latin typeface="微软雅黑" panose="020B0503020204020204" charset="-122"/>
                <a:ea typeface="微软雅黑" panose="020B0503020204020204" charset="-122"/>
              </a:rPr>
              <a:t>对比</a:t>
            </a:r>
          </a:p>
        </p:txBody>
      </p:sp>
      <p:sp>
        <p:nvSpPr>
          <p:cNvPr id="22" name="文本框 21">
            <a:extLst>
              <a:ext uri="{FF2B5EF4-FFF2-40B4-BE49-F238E27FC236}">
                <a16:creationId xmlns:a16="http://schemas.microsoft.com/office/drawing/2014/main" id="{EAC4EFE5-4283-4315-B0E4-D0F69503301F}"/>
              </a:ext>
            </a:extLst>
          </p:cNvPr>
          <p:cNvSpPr txBox="1"/>
          <p:nvPr/>
        </p:nvSpPr>
        <p:spPr>
          <a:xfrm>
            <a:off x="660399" y="1800337"/>
            <a:ext cx="10674712" cy="1792222"/>
          </a:xfrm>
          <a:prstGeom prst="rect">
            <a:avLst/>
          </a:prstGeom>
          <a:noFill/>
        </p:spPr>
        <p:txBody>
          <a:bodyPr wrap="square" lIns="0" tIns="0" rIns="0" bIns="0" rtlCol="0">
            <a:spAutoFit/>
          </a:bodyPr>
          <a:lstStyle/>
          <a:p>
            <a:pPr algn="just">
              <a:lnSpc>
                <a:spcPct val="150000"/>
              </a:lnSpc>
            </a:pPr>
            <a:r>
              <a:rPr lang="zh-CN" altLang="zh-CN" sz="2000" spc="300" dirty="0">
                <a:solidFill>
                  <a:srgbClr val="000000">
                    <a:lumMod val="85000"/>
                    <a:lumOff val="15000"/>
                  </a:srgbClr>
                </a:solidFill>
                <a:latin typeface="微软雅黑" panose="020B0503020204020204" charset="-122"/>
                <a:ea typeface="微软雅黑" panose="020B0503020204020204" charset="-122"/>
              </a:rPr>
              <a:t>由于本体中词语数量的限制，有些学者开始转向基于网络知识方法的研究，原因是后者覆盖范围广法，富含丰富的语义信息，更新速度相对较快，使用最多的网络知识就是维基百科，百度百科网络知识一般包括两种结构，分别是词条页面之间的链接和词条之间的层次结构。</a:t>
            </a:r>
          </a:p>
        </p:txBody>
      </p:sp>
      <p:sp>
        <p:nvSpPr>
          <p:cNvPr id="23" name="文本框 22">
            <a:extLst>
              <a:ext uri="{FF2B5EF4-FFF2-40B4-BE49-F238E27FC236}">
                <a16:creationId xmlns:a16="http://schemas.microsoft.com/office/drawing/2014/main" id="{B7534581-F211-49FD-BE39-11947FBEA1D7}"/>
              </a:ext>
            </a:extLst>
          </p:cNvPr>
          <p:cNvSpPr txBox="1"/>
          <p:nvPr/>
        </p:nvSpPr>
        <p:spPr>
          <a:xfrm>
            <a:off x="687832" y="4551927"/>
            <a:ext cx="10674712" cy="1561389"/>
          </a:xfrm>
          <a:prstGeom prst="rect">
            <a:avLst/>
          </a:prstGeom>
          <a:noFill/>
        </p:spPr>
        <p:txBody>
          <a:bodyPr wrap="square" lIns="0" tIns="0" rIns="0" bIns="0" rtlCol="0">
            <a:spAutoFit/>
          </a:bodyPr>
          <a:lstStyle/>
          <a:p>
            <a:pPr algn="just">
              <a:lnSpc>
                <a:spcPct val="130000"/>
              </a:lnSpc>
            </a:pPr>
            <a:r>
              <a:rPr lang="zh-CN" altLang="zh-CN" sz="2000" spc="300" dirty="0">
                <a:solidFill>
                  <a:srgbClr val="000000">
                    <a:lumMod val="85000"/>
                    <a:lumOff val="15000"/>
                  </a:srgbClr>
                </a:solidFill>
                <a:latin typeface="微软雅黑" panose="020B0503020204020204" charset="-122"/>
                <a:ea typeface="微软雅黑" panose="020B0503020204020204" charset="-122"/>
              </a:rPr>
              <a:t>基于网络知识的文本相似度计算方法大多利用页面链接或层次结构，能较好地反映出词条的语义关系。但其不足在于：词条与词条的信息完备程度差异较大，不能保证计算准确度；网络知识的产生方式是大众参与，导致文本缺少一定的专业性。 </a:t>
            </a:r>
          </a:p>
          <a:p>
            <a:pPr algn="just" eaLnBrk="1" fontAlgn="auto" hangingPunct="1">
              <a:lnSpc>
                <a:spcPct val="130000"/>
              </a:lnSpc>
              <a:spcBef>
                <a:spcPts val="0"/>
              </a:spcBef>
              <a:spcAft>
                <a:spcPts val="0"/>
              </a:spcAft>
            </a:pPr>
            <a:endParaRPr lang="zh-CN" altLang="en-US" sz="2000" spc="300" dirty="0">
              <a:solidFill>
                <a:srgbClr val="000000">
                  <a:lumMod val="85000"/>
                  <a:lumOff val="15000"/>
                </a:srgbClr>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503159026"/>
      </p:ext>
    </p:extLst>
  </p:cSld>
  <p:clrMapOvr>
    <a:masterClrMapping/>
  </p:clrMapOvr>
  <p:transition spd="med" advTm="5">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rgbClr val="006C39"/>
                </a:solidFill>
              </a:rPr>
              <a:t>基于网络知识</a:t>
            </a:r>
          </a:p>
        </p:txBody>
      </p:sp>
      <p:sp>
        <p:nvSpPr>
          <p:cNvPr id="53" name="文本框 52"/>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4.2</a:t>
            </a:r>
            <a:endParaRPr lang="zh-CN" altLang="en-US" sz="3600" b="1" dirty="0">
              <a:solidFill>
                <a:schemeClr val="bg1"/>
              </a:solidFill>
            </a:endParaRPr>
          </a:p>
        </p:txBody>
      </p:sp>
      <p:grpSp>
        <p:nvGrpSpPr>
          <p:cNvPr id="8" name="组合 7">
            <a:extLst>
              <a:ext uri="{FF2B5EF4-FFF2-40B4-BE49-F238E27FC236}">
                <a16:creationId xmlns:a16="http://schemas.microsoft.com/office/drawing/2014/main" id="{22FE93ED-397E-4B7D-8DD0-AF6EC33B16D2}"/>
              </a:ext>
            </a:extLst>
          </p:cNvPr>
          <p:cNvGrpSpPr/>
          <p:nvPr/>
        </p:nvGrpSpPr>
        <p:grpSpPr>
          <a:xfrm>
            <a:off x="648351" y="1521225"/>
            <a:ext cx="2653148" cy="4159339"/>
            <a:chOff x="678857" y="2188316"/>
            <a:chExt cx="2200154" cy="3917208"/>
          </a:xfrm>
        </p:grpSpPr>
        <p:sp>
          <p:nvSpPr>
            <p:cNvPr id="9" name="矩形 8">
              <a:extLst>
                <a:ext uri="{FF2B5EF4-FFF2-40B4-BE49-F238E27FC236}">
                  <a16:creationId xmlns:a16="http://schemas.microsoft.com/office/drawing/2014/main" id="{221447F3-7102-4636-AEA0-622113FBEE2E}"/>
                </a:ext>
              </a:extLst>
            </p:cNvPr>
            <p:cNvSpPr/>
            <p:nvPr/>
          </p:nvSpPr>
          <p:spPr>
            <a:xfrm>
              <a:off x="678857" y="2819802"/>
              <a:ext cx="720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0">
              <a:extLst>
                <a:ext uri="{FF2B5EF4-FFF2-40B4-BE49-F238E27FC236}">
                  <a16:creationId xmlns:a16="http://schemas.microsoft.com/office/drawing/2014/main" id="{FB4131FC-5F65-470C-AFC3-53BEAA16FD39}"/>
                </a:ext>
              </a:extLst>
            </p:cNvPr>
            <p:cNvSpPr txBox="1"/>
            <p:nvPr/>
          </p:nvSpPr>
          <p:spPr>
            <a:xfrm>
              <a:off x="678857" y="2188316"/>
              <a:ext cx="2200154" cy="461665"/>
            </a:xfrm>
            <a:prstGeom prst="rect">
              <a:avLst/>
            </a:prstGeom>
            <a:noFill/>
          </p:spPr>
          <p:txBody>
            <a:bodyPr wrap="none" lIns="0" rtlCol="0">
              <a:spAutoFit/>
            </a:bodyPr>
            <a:lstStyle/>
            <a:p>
              <a:r>
                <a:rPr lang="en-US" altLang="zh-CN" sz="2400" b="1" spc="100" dirty="0" err="1">
                  <a:solidFill>
                    <a:schemeClr val="accent1"/>
                  </a:solidFill>
                </a:rPr>
                <a:t>WikiRelate</a:t>
              </a:r>
              <a:r>
                <a:rPr lang="zh-CN" altLang="en-US" sz="2400" b="1" spc="100" dirty="0">
                  <a:solidFill>
                    <a:schemeClr val="accent1"/>
                  </a:solidFill>
                </a:rPr>
                <a:t>！</a:t>
              </a:r>
            </a:p>
          </p:txBody>
        </p:sp>
        <p:sp>
          <p:nvSpPr>
            <p:cNvPr id="12" name="文本框 11">
              <a:extLst>
                <a:ext uri="{FF2B5EF4-FFF2-40B4-BE49-F238E27FC236}">
                  <a16:creationId xmlns:a16="http://schemas.microsoft.com/office/drawing/2014/main" id="{1CF87E7D-638E-4B60-B229-1CC75AA3632D}"/>
                </a:ext>
              </a:extLst>
            </p:cNvPr>
            <p:cNvSpPr txBox="1"/>
            <p:nvPr/>
          </p:nvSpPr>
          <p:spPr>
            <a:xfrm>
              <a:off x="678858" y="3123177"/>
              <a:ext cx="2160000" cy="2982347"/>
            </a:xfrm>
            <a:prstGeom prst="rect">
              <a:avLst/>
            </a:prstGeom>
            <a:noFill/>
          </p:spPr>
          <p:txBody>
            <a:bodyPr wrap="square" lIns="0" rtlCol="0">
              <a:noAutofit/>
            </a:bodyPr>
            <a:lstStyle/>
            <a:p>
              <a:pPr algn="just">
                <a:lnSpc>
                  <a:spcPct val="150000"/>
                </a:lnSpc>
              </a:pPr>
              <a:r>
                <a:rPr lang="zh-CN" altLang="zh-CN" dirty="0"/>
                <a:t>在维基百科中检索出与词语相关的网页，并通过抽取网页所属类别找到一个分类树，最终基于抽取的页面以及在分类法中的路径计算相关度。</a:t>
              </a:r>
              <a:endParaRPr lang="zh-CN" altLang="en-US" spc="100" dirty="0"/>
            </a:p>
          </p:txBody>
        </p:sp>
      </p:grpSp>
      <p:grpSp>
        <p:nvGrpSpPr>
          <p:cNvPr id="13" name="组合 12">
            <a:extLst>
              <a:ext uri="{FF2B5EF4-FFF2-40B4-BE49-F238E27FC236}">
                <a16:creationId xmlns:a16="http://schemas.microsoft.com/office/drawing/2014/main" id="{F932D9C7-8EC0-4FA4-8C4A-472FD6593653}"/>
              </a:ext>
            </a:extLst>
          </p:cNvPr>
          <p:cNvGrpSpPr/>
          <p:nvPr/>
        </p:nvGrpSpPr>
        <p:grpSpPr>
          <a:xfrm>
            <a:off x="4289860" y="1520396"/>
            <a:ext cx="3928451" cy="4891693"/>
            <a:chOff x="4534084" y="2185223"/>
            <a:chExt cx="3219070" cy="4544717"/>
          </a:xfrm>
        </p:grpSpPr>
        <p:sp>
          <p:nvSpPr>
            <p:cNvPr id="14" name="矩形 13">
              <a:extLst>
                <a:ext uri="{FF2B5EF4-FFF2-40B4-BE49-F238E27FC236}">
                  <a16:creationId xmlns:a16="http://schemas.microsoft.com/office/drawing/2014/main" id="{5B313962-0A06-4DC6-B256-42E083EC7E11}"/>
                </a:ext>
              </a:extLst>
            </p:cNvPr>
            <p:cNvSpPr/>
            <p:nvPr/>
          </p:nvSpPr>
          <p:spPr>
            <a:xfrm>
              <a:off x="5505268" y="2774055"/>
              <a:ext cx="720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文本框 14">
              <a:extLst>
                <a:ext uri="{FF2B5EF4-FFF2-40B4-BE49-F238E27FC236}">
                  <a16:creationId xmlns:a16="http://schemas.microsoft.com/office/drawing/2014/main" id="{75583A03-30F9-4848-8F14-A3674CB295BF}"/>
                </a:ext>
              </a:extLst>
            </p:cNvPr>
            <p:cNvSpPr txBox="1"/>
            <p:nvPr/>
          </p:nvSpPr>
          <p:spPr>
            <a:xfrm>
              <a:off x="5613080" y="2185223"/>
              <a:ext cx="612187" cy="428918"/>
            </a:xfrm>
            <a:prstGeom prst="rect">
              <a:avLst/>
            </a:prstGeom>
            <a:noFill/>
          </p:spPr>
          <p:txBody>
            <a:bodyPr wrap="square" lIns="0" rtlCol="0">
              <a:spAutoFit/>
            </a:bodyPr>
            <a:lstStyle/>
            <a:p>
              <a:r>
                <a:rPr lang="en-US" altLang="zh-CN" sz="2400" b="1" spc="100" dirty="0">
                  <a:solidFill>
                    <a:schemeClr val="accent1"/>
                  </a:solidFill>
                </a:rPr>
                <a:t>ESA</a:t>
              </a:r>
              <a:endParaRPr lang="zh-CN" altLang="en-US" sz="2400" b="1" spc="100" dirty="0">
                <a:solidFill>
                  <a:schemeClr val="accent1"/>
                </a:solidFill>
              </a:endParaRPr>
            </a:p>
          </p:txBody>
        </p:sp>
        <p:sp>
          <p:nvSpPr>
            <p:cNvPr id="16" name="文本框 15">
              <a:extLst>
                <a:ext uri="{FF2B5EF4-FFF2-40B4-BE49-F238E27FC236}">
                  <a16:creationId xmlns:a16="http://schemas.microsoft.com/office/drawing/2014/main" id="{4ADA275F-F02E-4046-82FA-BFC88F1ECA7A}"/>
                </a:ext>
              </a:extLst>
            </p:cNvPr>
            <p:cNvSpPr txBox="1"/>
            <p:nvPr/>
          </p:nvSpPr>
          <p:spPr>
            <a:xfrm>
              <a:off x="4534084" y="3021195"/>
              <a:ext cx="3219070" cy="3708745"/>
            </a:xfrm>
            <a:prstGeom prst="rect">
              <a:avLst/>
            </a:prstGeom>
            <a:noFill/>
          </p:spPr>
          <p:txBody>
            <a:bodyPr wrap="square" lIns="0" rtlCol="0">
              <a:noAutofit/>
            </a:bodyPr>
            <a:lstStyle/>
            <a:p>
              <a:pPr algn="just">
                <a:lnSpc>
                  <a:spcPct val="150000"/>
                </a:lnSpc>
              </a:pPr>
              <a:r>
                <a:rPr lang="zh-CN" altLang="zh-CN" dirty="0"/>
                <a:t>基于维基百科派生出高维概念空间并将词语表示为维基百科概念的权重向量，通过比较两个概念向量，如余弦相似度，得到语义相关度，计算效果优于人工判读。该方法比</a:t>
              </a:r>
              <a:r>
                <a:rPr lang="en-US" altLang="zh-CN" dirty="0" err="1"/>
                <a:t>WikiRelate</a:t>
              </a:r>
              <a:r>
                <a:rPr lang="en-US" altLang="zh-CN" dirty="0"/>
                <a:t>!</a:t>
              </a:r>
              <a:r>
                <a:rPr lang="zh-CN" altLang="zh-CN" dirty="0"/>
                <a:t>表达更加复杂的语义，而且模型对用户来说简单易懂，鲁棒性较好。</a:t>
              </a:r>
              <a:endParaRPr lang="zh-CN" altLang="en-US" spc="100" dirty="0"/>
            </a:p>
          </p:txBody>
        </p:sp>
      </p:grpSp>
      <p:grpSp>
        <p:nvGrpSpPr>
          <p:cNvPr id="17" name="组合 16">
            <a:extLst>
              <a:ext uri="{FF2B5EF4-FFF2-40B4-BE49-F238E27FC236}">
                <a16:creationId xmlns:a16="http://schemas.microsoft.com/office/drawing/2014/main" id="{1238272C-007C-4155-AD07-48189C23EB94}"/>
              </a:ext>
            </a:extLst>
          </p:cNvPr>
          <p:cNvGrpSpPr/>
          <p:nvPr/>
        </p:nvGrpSpPr>
        <p:grpSpPr>
          <a:xfrm>
            <a:off x="9410281" y="1521225"/>
            <a:ext cx="2074866" cy="3924243"/>
            <a:chOff x="9448380" y="2188316"/>
            <a:chExt cx="2160001" cy="3917208"/>
          </a:xfrm>
        </p:grpSpPr>
        <p:sp>
          <p:nvSpPr>
            <p:cNvPr id="18" name="矩形 17">
              <a:extLst>
                <a:ext uri="{FF2B5EF4-FFF2-40B4-BE49-F238E27FC236}">
                  <a16:creationId xmlns:a16="http://schemas.microsoft.com/office/drawing/2014/main" id="{FDDB9A4E-6712-44BA-97F2-76621E545E12}"/>
                </a:ext>
              </a:extLst>
            </p:cNvPr>
            <p:cNvSpPr/>
            <p:nvPr/>
          </p:nvSpPr>
          <p:spPr>
            <a:xfrm>
              <a:off x="9448380" y="2819802"/>
              <a:ext cx="720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 name="文本框 18">
              <a:extLst>
                <a:ext uri="{FF2B5EF4-FFF2-40B4-BE49-F238E27FC236}">
                  <a16:creationId xmlns:a16="http://schemas.microsoft.com/office/drawing/2014/main" id="{762CCE5E-433D-49BF-9EC3-F4D7C06C9D11}"/>
                </a:ext>
              </a:extLst>
            </p:cNvPr>
            <p:cNvSpPr txBox="1"/>
            <p:nvPr/>
          </p:nvSpPr>
          <p:spPr>
            <a:xfrm>
              <a:off x="9448380" y="2188316"/>
              <a:ext cx="946734" cy="461665"/>
            </a:xfrm>
            <a:prstGeom prst="rect">
              <a:avLst/>
            </a:prstGeom>
            <a:noFill/>
          </p:spPr>
          <p:txBody>
            <a:bodyPr wrap="none" lIns="0" rtlCol="0">
              <a:spAutoFit/>
            </a:bodyPr>
            <a:lstStyle/>
            <a:p>
              <a:r>
                <a:rPr lang="en-US" altLang="zh-CN" sz="2400" b="1" spc="100" dirty="0">
                  <a:solidFill>
                    <a:schemeClr val="accent1"/>
                  </a:solidFill>
                </a:rPr>
                <a:t>WLM</a:t>
              </a:r>
              <a:endParaRPr lang="zh-CN" altLang="en-US" sz="2400" b="1" spc="100" dirty="0">
                <a:solidFill>
                  <a:schemeClr val="accent1"/>
                </a:solidFill>
              </a:endParaRPr>
            </a:p>
          </p:txBody>
        </p:sp>
        <p:sp>
          <p:nvSpPr>
            <p:cNvPr id="24" name="文本框 23">
              <a:extLst>
                <a:ext uri="{FF2B5EF4-FFF2-40B4-BE49-F238E27FC236}">
                  <a16:creationId xmlns:a16="http://schemas.microsoft.com/office/drawing/2014/main" id="{EDF8D5D7-B677-45FF-8B80-0CA20574FF40}"/>
                </a:ext>
              </a:extLst>
            </p:cNvPr>
            <p:cNvSpPr txBox="1"/>
            <p:nvPr/>
          </p:nvSpPr>
          <p:spPr>
            <a:xfrm>
              <a:off x="9448381" y="3123178"/>
              <a:ext cx="2160000" cy="2982346"/>
            </a:xfrm>
            <a:prstGeom prst="rect">
              <a:avLst/>
            </a:prstGeom>
            <a:noFill/>
          </p:spPr>
          <p:txBody>
            <a:bodyPr wrap="square" lIns="0" rtlCol="0">
              <a:noAutofit/>
            </a:bodyPr>
            <a:lstStyle/>
            <a:p>
              <a:pPr algn="just">
                <a:lnSpc>
                  <a:spcPct val="150000"/>
                </a:lnSpc>
              </a:pPr>
              <a:r>
                <a:rPr lang="en-US" altLang="zh-CN" dirty="0"/>
                <a:t>WLM</a:t>
              </a:r>
              <a:r>
                <a:rPr lang="zh-CN" altLang="zh-CN" dirty="0"/>
                <a:t>方法仅使用维基百科的链接结构以及较少的数据和资源</a:t>
              </a:r>
              <a:r>
                <a:rPr lang="en-US" altLang="zh-CN" dirty="0"/>
                <a:t>, </a:t>
              </a:r>
              <a:r>
                <a:rPr lang="zh-CN" altLang="zh-CN" dirty="0"/>
                <a:t>比</a:t>
              </a:r>
              <a:r>
                <a:rPr lang="en-US" altLang="zh-CN" dirty="0"/>
                <a:t>ESA</a:t>
              </a:r>
              <a:r>
                <a:rPr lang="zh-CN" altLang="zh-CN" dirty="0"/>
                <a:t>简单</a:t>
              </a:r>
              <a:r>
                <a:rPr lang="en-US" altLang="zh-CN" dirty="0"/>
                <a:t>, </a:t>
              </a:r>
              <a:r>
                <a:rPr lang="zh-CN" altLang="zh-CN" dirty="0"/>
                <a:t>但计算结果不如</a:t>
              </a:r>
              <a:r>
                <a:rPr lang="en-US" altLang="zh-CN" dirty="0"/>
                <a:t>ESA</a:t>
              </a:r>
              <a:r>
                <a:rPr lang="zh-CN" altLang="zh-CN" dirty="0"/>
                <a:t>理想。</a:t>
              </a:r>
              <a:endParaRPr lang="zh-CN" altLang="en-US" spc="100" dirty="0"/>
            </a:p>
          </p:txBody>
        </p:sp>
      </p:grpSp>
      <p:sp>
        <p:nvSpPr>
          <p:cNvPr id="25" name="right-arrow_339913">
            <a:extLst>
              <a:ext uri="{FF2B5EF4-FFF2-40B4-BE49-F238E27FC236}">
                <a16:creationId xmlns:a16="http://schemas.microsoft.com/office/drawing/2014/main" id="{7191657D-28FF-4E28-A472-6D6CA3A47FCC}"/>
              </a:ext>
            </a:extLst>
          </p:cNvPr>
          <p:cNvSpPr>
            <a:spLocks noChangeAspect="1"/>
          </p:cNvSpPr>
          <p:nvPr/>
        </p:nvSpPr>
        <p:spPr bwMode="auto">
          <a:xfrm>
            <a:off x="3439305" y="2864054"/>
            <a:ext cx="610780" cy="609606"/>
          </a:xfrm>
          <a:custGeom>
            <a:avLst/>
            <a:gdLst>
              <a:gd name="connsiteX0" fmla="*/ 312860 w 607729"/>
              <a:gd name="connsiteY0" fmla="*/ 3534 h 606561"/>
              <a:gd name="connsiteX1" fmla="*/ 603991 w 607729"/>
              <a:gd name="connsiteY1" fmla="*/ 294222 h 606561"/>
              <a:gd name="connsiteX2" fmla="*/ 603991 w 607729"/>
              <a:gd name="connsiteY2" fmla="*/ 312084 h 606561"/>
              <a:gd name="connsiteX3" fmla="*/ 312860 w 607729"/>
              <a:gd name="connsiteY3" fmla="*/ 602772 h 606561"/>
              <a:gd name="connsiteX4" fmla="*/ 312593 w 607729"/>
              <a:gd name="connsiteY4" fmla="*/ 602949 h 606561"/>
              <a:gd name="connsiteX5" fmla="*/ 294792 w 607729"/>
              <a:gd name="connsiteY5" fmla="*/ 602772 h 606561"/>
              <a:gd name="connsiteX6" fmla="*/ 295059 w 607729"/>
              <a:gd name="connsiteY6" fmla="*/ 584909 h 606561"/>
              <a:gd name="connsiteX7" fmla="*/ 577201 w 607729"/>
              <a:gd name="connsiteY7" fmla="*/ 303108 h 606561"/>
              <a:gd name="connsiteX8" fmla="*/ 295059 w 607729"/>
              <a:gd name="connsiteY8" fmla="*/ 21308 h 606561"/>
              <a:gd name="connsiteX9" fmla="*/ 295059 w 607729"/>
              <a:gd name="connsiteY9" fmla="*/ 3800 h 606561"/>
              <a:gd name="connsiteX10" fmla="*/ 312860 w 607729"/>
              <a:gd name="connsiteY10" fmla="*/ 3534 h 606561"/>
              <a:gd name="connsiteX11" fmla="*/ 21707 w 607729"/>
              <a:gd name="connsiteY11" fmla="*/ 3534 h 606561"/>
              <a:gd name="connsiteX12" fmla="*/ 312838 w 607729"/>
              <a:gd name="connsiteY12" fmla="*/ 294222 h 606561"/>
              <a:gd name="connsiteX13" fmla="*/ 312838 w 607729"/>
              <a:gd name="connsiteY13" fmla="*/ 312084 h 606561"/>
              <a:gd name="connsiteX14" fmla="*/ 21707 w 607729"/>
              <a:gd name="connsiteY14" fmla="*/ 602772 h 606561"/>
              <a:gd name="connsiteX15" fmla="*/ 21440 w 607729"/>
              <a:gd name="connsiteY15" fmla="*/ 602949 h 606561"/>
              <a:gd name="connsiteX16" fmla="*/ 3639 w 607729"/>
              <a:gd name="connsiteY16" fmla="*/ 602772 h 606561"/>
              <a:gd name="connsiteX17" fmla="*/ 3906 w 607729"/>
              <a:gd name="connsiteY17" fmla="*/ 584909 h 606561"/>
              <a:gd name="connsiteX18" fmla="*/ 286047 w 607729"/>
              <a:gd name="connsiteY18" fmla="*/ 303197 h 606561"/>
              <a:gd name="connsiteX19" fmla="*/ 3906 w 607729"/>
              <a:gd name="connsiteY19" fmla="*/ 21485 h 606561"/>
              <a:gd name="connsiteX20" fmla="*/ 3906 w 607729"/>
              <a:gd name="connsiteY20" fmla="*/ 3889 h 606561"/>
              <a:gd name="connsiteX21" fmla="*/ 21707 w 607729"/>
              <a:gd name="connsiteY21" fmla="*/ 3534 h 60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729" h="606561">
                <a:moveTo>
                  <a:pt x="312860" y="3534"/>
                </a:moveTo>
                <a:lnTo>
                  <a:pt x="603991" y="294222"/>
                </a:lnTo>
                <a:cubicBezTo>
                  <a:pt x="608975" y="299109"/>
                  <a:pt x="608975" y="307107"/>
                  <a:pt x="603991" y="312084"/>
                </a:cubicBezTo>
                <a:lnTo>
                  <a:pt x="312860" y="602772"/>
                </a:lnTo>
                <a:lnTo>
                  <a:pt x="312593" y="602949"/>
                </a:lnTo>
                <a:cubicBezTo>
                  <a:pt x="307698" y="607926"/>
                  <a:pt x="299688" y="607659"/>
                  <a:pt x="294792" y="602772"/>
                </a:cubicBezTo>
                <a:cubicBezTo>
                  <a:pt x="289808" y="597795"/>
                  <a:pt x="289986" y="589708"/>
                  <a:pt x="295059" y="584909"/>
                </a:cubicBezTo>
                <a:lnTo>
                  <a:pt x="577201" y="303108"/>
                </a:lnTo>
                <a:lnTo>
                  <a:pt x="295059" y="21308"/>
                </a:lnTo>
                <a:cubicBezTo>
                  <a:pt x="290342" y="16420"/>
                  <a:pt x="290342" y="8688"/>
                  <a:pt x="295059" y="3800"/>
                </a:cubicBezTo>
                <a:cubicBezTo>
                  <a:pt x="299866" y="-1176"/>
                  <a:pt x="307787" y="-1265"/>
                  <a:pt x="312860" y="3534"/>
                </a:cubicBezTo>
                <a:close/>
                <a:moveTo>
                  <a:pt x="21707" y="3534"/>
                </a:moveTo>
                <a:lnTo>
                  <a:pt x="312838" y="294222"/>
                </a:lnTo>
                <a:cubicBezTo>
                  <a:pt x="317822" y="299109"/>
                  <a:pt x="317822" y="307107"/>
                  <a:pt x="312838" y="312084"/>
                </a:cubicBezTo>
                <a:lnTo>
                  <a:pt x="21707" y="602772"/>
                </a:lnTo>
                <a:lnTo>
                  <a:pt x="21440" y="602949"/>
                </a:lnTo>
                <a:cubicBezTo>
                  <a:pt x="16544" y="607926"/>
                  <a:pt x="8534" y="607659"/>
                  <a:pt x="3639" y="602772"/>
                </a:cubicBezTo>
                <a:cubicBezTo>
                  <a:pt x="-1345" y="597795"/>
                  <a:pt x="-1167" y="589708"/>
                  <a:pt x="3906" y="584909"/>
                </a:cubicBezTo>
                <a:lnTo>
                  <a:pt x="286047" y="303197"/>
                </a:lnTo>
                <a:lnTo>
                  <a:pt x="3906" y="21485"/>
                </a:lnTo>
                <a:cubicBezTo>
                  <a:pt x="-811" y="16509"/>
                  <a:pt x="-811" y="8866"/>
                  <a:pt x="3906" y="3889"/>
                </a:cubicBezTo>
                <a:cubicBezTo>
                  <a:pt x="8712" y="-1176"/>
                  <a:pt x="16811" y="-1265"/>
                  <a:pt x="21707" y="3534"/>
                </a:cubicBezTo>
                <a:close/>
              </a:path>
            </a:pathLst>
          </a:custGeom>
          <a:solidFill>
            <a:schemeClr val="accent4"/>
          </a:solidFill>
          <a:ln>
            <a:noFill/>
          </a:ln>
        </p:spPr>
      </p:sp>
      <p:sp>
        <p:nvSpPr>
          <p:cNvPr id="26" name="right-arrow_339913">
            <a:extLst>
              <a:ext uri="{FF2B5EF4-FFF2-40B4-BE49-F238E27FC236}">
                <a16:creationId xmlns:a16="http://schemas.microsoft.com/office/drawing/2014/main" id="{360589EA-6C1C-44DE-864D-B18740DAD530}"/>
              </a:ext>
            </a:extLst>
          </p:cNvPr>
          <p:cNvSpPr>
            <a:spLocks noChangeAspect="1"/>
          </p:cNvSpPr>
          <p:nvPr/>
        </p:nvSpPr>
        <p:spPr bwMode="auto">
          <a:xfrm>
            <a:off x="8474003" y="2864054"/>
            <a:ext cx="610780" cy="609606"/>
          </a:xfrm>
          <a:custGeom>
            <a:avLst/>
            <a:gdLst>
              <a:gd name="connsiteX0" fmla="*/ 312860 w 607729"/>
              <a:gd name="connsiteY0" fmla="*/ 3534 h 606561"/>
              <a:gd name="connsiteX1" fmla="*/ 603991 w 607729"/>
              <a:gd name="connsiteY1" fmla="*/ 294222 h 606561"/>
              <a:gd name="connsiteX2" fmla="*/ 603991 w 607729"/>
              <a:gd name="connsiteY2" fmla="*/ 312084 h 606561"/>
              <a:gd name="connsiteX3" fmla="*/ 312860 w 607729"/>
              <a:gd name="connsiteY3" fmla="*/ 602772 h 606561"/>
              <a:gd name="connsiteX4" fmla="*/ 312593 w 607729"/>
              <a:gd name="connsiteY4" fmla="*/ 602949 h 606561"/>
              <a:gd name="connsiteX5" fmla="*/ 294792 w 607729"/>
              <a:gd name="connsiteY5" fmla="*/ 602772 h 606561"/>
              <a:gd name="connsiteX6" fmla="*/ 295059 w 607729"/>
              <a:gd name="connsiteY6" fmla="*/ 584909 h 606561"/>
              <a:gd name="connsiteX7" fmla="*/ 577201 w 607729"/>
              <a:gd name="connsiteY7" fmla="*/ 303108 h 606561"/>
              <a:gd name="connsiteX8" fmla="*/ 295059 w 607729"/>
              <a:gd name="connsiteY8" fmla="*/ 21308 h 606561"/>
              <a:gd name="connsiteX9" fmla="*/ 295059 w 607729"/>
              <a:gd name="connsiteY9" fmla="*/ 3800 h 606561"/>
              <a:gd name="connsiteX10" fmla="*/ 312860 w 607729"/>
              <a:gd name="connsiteY10" fmla="*/ 3534 h 606561"/>
              <a:gd name="connsiteX11" fmla="*/ 21707 w 607729"/>
              <a:gd name="connsiteY11" fmla="*/ 3534 h 606561"/>
              <a:gd name="connsiteX12" fmla="*/ 312838 w 607729"/>
              <a:gd name="connsiteY12" fmla="*/ 294222 h 606561"/>
              <a:gd name="connsiteX13" fmla="*/ 312838 w 607729"/>
              <a:gd name="connsiteY13" fmla="*/ 312084 h 606561"/>
              <a:gd name="connsiteX14" fmla="*/ 21707 w 607729"/>
              <a:gd name="connsiteY14" fmla="*/ 602772 h 606561"/>
              <a:gd name="connsiteX15" fmla="*/ 21440 w 607729"/>
              <a:gd name="connsiteY15" fmla="*/ 602949 h 606561"/>
              <a:gd name="connsiteX16" fmla="*/ 3639 w 607729"/>
              <a:gd name="connsiteY16" fmla="*/ 602772 h 606561"/>
              <a:gd name="connsiteX17" fmla="*/ 3906 w 607729"/>
              <a:gd name="connsiteY17" fmla="*/ 584909 h 606561"/>
              <a:gd name="connsiteX18" fmla="*/ 286047 w 607729"/>
              <a:gd name="connsiteY18" fmla="*/ 303197 h 606561"/>
              <a:gd name="connsiteX19" fmla="*/ 3906 w 607729"/>
              <a:gd name="connsiteY19" fmla="*/ 21485 h 606561"/>
              <a:gd name="connsiteX20" fmla="*/ 3906 w 607729"/>
              <a:gd name="connsiteY20" fmla="*/ 3889 h 606561"/>
              <a:gd name="connsiteX21" fmla="*/ 21707 w 607729"/>
              <a:gd name="connsiteY21" fmla="*/ 3534 h 60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729" h="606561">
                <a:moveTo>
                  <a:pt x="312860" y="3534"/>
                </a:moveTo>
                <a:lnTo>
                  <a:pt x="603991" y="294222"/>
                </a:lnTo>
                <a:cubicBezTo>
                  <a:pt x="608975" y="299109"/>
                  <a:pt x="608975" y="307107"/>
                  <a:pt x="603991" y="312084"/>
                </a:cubicBezTo>
                <a:lnTo>
                  <a:pt x="312860" y="602772"/>
                </a:lnTo>
                <a:lnTo>
                  <a:pt x="312593" y="602949"/>
                </a:lnTo>
                <a:cubicBezTo>
                  <a:pt x="307698" y="607926"/>
                  <a:pt x="299688" y="607659"/>
                  <a:pt x="294792" y="602772"/>
                </a:cubicBezTo>
                <a:cubicBezTo>
                  <a:pt x="289808" y="597795"/>
                  <a:pt x="289986" y="589708"/>
                  <a:pt x="295059" y="584909"/>
                </a:cubicBezTo>
                <a:lnTo>
                  <a:pt x="577201" y="303108"/>
                </a:lnTo>
                <a:lnTo>
                  <a:pt x="295059" y="21308"/>
                </a:lnTo>
                <a:cubicBezTo>
                  <a:pt x="290342" y="16420"/>
                  <a:pt x="290342" y="8688"/>
                  <a:pt x="295059" y="3800"/>
                </a:cubicBezTo>
                <a:cubicBezTo>
                  <a:pt x="299866" y="-1176"/>
                  <a:pt x="307787" y="-1265"/>
                  <a:pt x="312860" y="3534"/>
                </a:cubicBezTo>
                <a:close/>
                <a:moveTo>
                  <a:pt x="21707" y="3534"/>
                </a:moveTo>
                <a:lnTo>
                  <a:pt x="312838" y="294222"/>
                </a:lnTo>
                <a:cubicBezTo>
                  <a:pt x="317822" y="299109"/>
                  <a:pt x="317822" y="307107"/>
                  <a:pt x="312838" y="312084"/>
                </a:cubicBezTo>
                <a:lnTo>
                  <a:pt x="21707" y="602772"/>
                </a:lnTo>
                <a:lnTo>
                  <a:pt x="21440" y="602949"/>
                </a:lnTo>
                <a:cubicBezTo>
                  <a:pt x="16544" y="607926"/>
                  <a:pt x="8534" y="607659"/>
                  <a:pt x="3639" y="602772"/>
                </a:cubicBezTo>
                <a:cubicBezTo>
                  <a:pt x="-1345" y="597795"/>
                  <a:pt x="-1167" y="589708"/>
                  <a:pt x="3906" y="584909"/>
                </a:cubicBezTo>
                <a:lnTo>
                  <a:pt x="286047" y="303197"/>
                </a:lnTo>
                <a:lnTo>
                  <a:pt x="3906" y="21485"/>
                </a:lnTo>
                <a:cubicBezTo>
                  <a:pt x="-811" y="16509"/>
                  <a:pt x="-811" y="8866"/>
                  <a:pt x="3906" y="3889"/>
                </a:cubicBezTo>
                <a:cubicBezTo>
                  <a:pt x="8712" y="-1176"/>
                  <a:pt x="16811" y="-1265"/>
                  <a:pt x="21707" y="3534"/>
                </a:cubicBezTo>
                <a:close/>
              </a:path>
            </a:pathLst>
          </a:custGeom>
          <a:solidFill>
            <a:schemeClr val="accent4"/>
          </a:solidFill>
          <a:ln>
            <a:noFill/>
          </a:ln>
        </p:spPr>
      </p:sp>
    </p:spTree>
    <p:extLst>
      <p:ext uri="{BB962C8B-B14F-4D97-AF65-F5344CB8AC3E}">
        <p14:creationId xmlns:p14="http://schemas.microsoft.com/office/powerpoint/2010/main" val="3900001332"/>
      </p:ext>
    </p:extLst>
  </p:cSld>
  <p:clrMapOvr>
    <a:masterClrMapping/>
  </p:clrMapOvr>
  <p:transition spd="med" advTm="322">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64800" y="3912424"/>
            <a:ext cx="4764248" cy="782043"/>
            <a:chOff x="3662994" y="4283908"/>
            <a:chExt cx="4764248" cy="782043"/>
          </a:xfrm>
        </p:grpSpPr>
        <p:sp>
          <p:nvSpPr>
            <p:cNvPr id="4" name="椭圆 3"/>
            <p:cNvSpPr/>
            <p:nvPr/>
          </p:nvSpPr>
          <p:spPr>
            <a:xfrm>
              <a:off x="3662994" y="4283908"/>
              <a:ext cx="782043" cy="7820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5</a:t>
              </a:r>
            </a:p>
          </p:txBody>
        </p:sp>
        <p:sp>
          <p:nvSpPr>
            <p:cNvPr id="8" name="文本框 7"/>
            <p:cNvSpPr txBox="1"/>
            <p:nvPr/>
          </p:nvSpPr>
          <p:spPr>
            <a:xfrm>
              <a:off x="4238027" y="4397864"/>
              <a:ext cx="4189215" cy="553720"/>
            </a:xfrm>
            <a:prstGeom prst="rect">
              <a:avLst/>
            </a:prstGeom>
            <a:noFill/>
          </p:spPr>
          <p:txBody>
            <a:bodyPr wrap="square" lIns="0" tIns="0" rIns="0" bIns="0" rtlCol="0">
              <a:spAutoFit/>
            </a:bodyPr>
            <a:lstStyle/>
            <a:p>
              <a:pPr algn="ctr"/>
              <a:r>
                <a:rPr lang="zh-CN" altLang="en-US" sz="3600" b="1" dirty="0">
                  <a:latin typeface="+mj-ea"/>
                  <a:ea typeface="+mj-ea"/>
                  <a:cs typeface="Times New Roman" panose="02020603050405020304" pitchFamily="18" charset="0"/>
                </a:rPr>
                <a:t>文本比对</a:t>
              </a:r>
            </a:p>
          </p:txBody>
        </p:sp>
      </p:grpSp>
      <p:sp>
        <p:nvSpPr>
          <p:cNvPr id="7" name="文本占位符 4"/>
          <p:cNvSpPr txBox="1"/>
          <p:nvPr/>
        </p:nvSpPr>
        <p:spPr>
          <a:xfrm>
            <a:off x="4127355" y="5391904"/>
            <a:ext cx="4413330" cy="6633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sz="2000" b="1" dirty="0"/>
              <a:t>汇报人：邬惠燕   </a:t>
            </a:r>
            <a:r>
              <a:rPr lang="en-US" altLang="zh-CN" sz="2000" b="1" dirty="0"/>
              <a:t>3220200973</a:t>
            </a:r>
            <a:endParaRPr lang="zh-CN" altLang="en-US" sz="2000" b="1" dirty="0"/>
          </a:p>
        </p:txBody>
      </p:sp>
    </p:spTree>
  </p:cSld>
  <p:clrMapOvr>
    <a:masterClrMapping/>
  </p:clrMapOvr>
  <p:transition spd="med" advTm="33">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文本比对</a:t>
            </a:r>
            <a:r>
              <a:rPr lang="en-US" altLang="zh-CN" dirty="0"/>
              <a:t>– </a:t>
            </a:r>
            <a:r>
              <a:rPr lang="zh-CN" altLang="en-US" dirty="0">
                <a:solidFill>
                  <a:srgbClr val="A13F0B"/>
                </a:solidFill>
              </a:rPr>
              <a:t>总览</a:t>
            </a:r>
          </a:p>
        </p:txBody>
      </p:sp>
      <p:sp>
        <p:nvSpPr>
          <p:cNvPr id="24" name="矩形: 圆角 2"/>
          <p:cNvSpPr/>
          <p:nvPr/>
        </p:nvSpPr>
        <p:spPr>
          <a:xfrm>
            <a:off x="4863884" y="1358285"/>
            <a:ext cx="2464231" cy="5232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文本比对</a:t>
            </a:r>
          </a:p>
        </p:txBody>
      </p:sp>
      <p:sp>
        <p:nvSpPr>
          <p:cNvPr id="46" name="椭圆 45"/>
          <p:cNvSpPr/>
          <p:nvPr/>
        </p:nvSpPr>
        <p:spPr>
          <a:xfrm>
            <a:off x="3114422" y="2691075"/>
            <a:ext cx="576000" cy="57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8485539" y="2691075"/>
            <a:ext cx="576000" cy="57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3053615" y="3324518"/>
            <a:ext cx="697627" cy="400110"/>
          </a:xfrm>
          <a:prstGeom prst="rect">
            <a:avLst/>
          </a:prstGeom>
          <a:noFill/>
        </p:spPr>
        <p:txBody>
          <a:bodyPr wrap="none" rtlCol="0">
            <a:spAutoFit/>
          </a:bodyPr>
          <a:lstStyle/>
          <a:p>
            <a:pPr algn="ctr"/>
            <a:r>
              <a:rPr lang="zh-CN" altLang="en-US" sz="2000" b="1" dirty="0">
                <a:solidFill>
                  <a:schemeClr val="accent1"/>
                </a:solidFill>
              </a:rPr>
              <a:t>方法</a:t>
            </a:r>
          </a:p>
        </p:txBody>
      </p:sp>
      <p:sp>
        <p:nvSpPr>
          <p:cNvPr id="63" name="文本框 62"/>
          <p:cNvSpPr txBox="1"/>
          <p:nvPr/>
        </p:nvSpPr>
        <p:spPr>
          <a:xfrm>
            <a:off x="8411932" y="3324518"/>
            <a:ext cx="697627" cy="400110"/>
          </a:xfrm>
          <a:prstGeom prst="rect">
            <a:avLst/>
          </a:prstGeom>
          <a:noFill/>
        </p:spPr>
        <p:txBody>
          <a:bodyPr wrap="none" rtlCol="0">
            <a:spAutoFit/>
          </a:bodyPr>
          <a:lstStyle/>
          <a:p>
            <a:pPr algn="ctr"/>
            <a:r>
              <a:rPr lang="zh-CN" altLang="en-US" sz="2000" b="1" dirty="0">
                <a:solidFill>
                  <a:schemeClr val="accent1"/>
                </a:solidFill>
              </a:rPr>
              <a:t>工具</a:t>
            </a:r>
          </a:p>
        </p:txBody>
      </p:sp>
      <p:sp>
        <p:nvSpPr>
          <p:cNvPr id="65" name="右大括号 64"/>
          <p:cNvSpPr/>
          <p:nvPr/>
        </p:nvSpPr>
        <p:spPr>
          <a:xfrm rot="16200000">
            <a:off x="8576079" y="2608402"/>
            <a:ext cx="369331" cy="2842003"/>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7" name="右大括号 66"/>
          <p:cNvSpPr/>
          <p:nvPr/>
        </p:nvSpPr>
        <p:spPr>
          <a:xfrm rot="16200000">
            <a:off x="5911333" y="-365522"/>
            <a:ext cx="369332" cy="5359883"/>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69" name="growth_304631"/>
          <p:cNvSpPr>
            <a:spLocks noChangeAspect="1"/>
          </p:cNvSpPr>
          <p:nvPr/>
        </p:nvSpPr>
        <p:spPr bwMode="auto">
          <a:xfrm>
            <a:off x="3206458" y="2864173"/>
            <a:ext cx="391928" cy="229804"/>
          </a:xfrm>
          <a:custGeom>
            <a:avLst/>
            <a:gdLst>
              <a:gd name="T0" fmla="*/ 263525 w 607614"/>
              <a:gd name="T1" fmla="*/ 263525 w 607614"/>
              <a:gd name="T2" fmla="*/ 485433 h 606761"/>
              <a:gd name="T3" fmla="*/ 485433 h 606761"/>
              <a:gd name="T4" fmla="*/ 485433 h 606761"/>
              <a:gd name="T5" fmla="*/ 485433 h 606761"/>
              <a:gd name="T6" fmla="*/ 485433 h 606761"/>
              <a:gd name="T7" fmla="*/ 485433 h 606761"/>
              <a:gd name="T8" fmla="*/ 485433 h 606761"/>
              <a:gd name="T9" fmla="*/ 485433 h 606761"/>
              <a:gd name="T10" fmla="*/ 485433 h 606761"/>
              <a:gd name="T11" fmla="*/ 485433 h 606761"/>
              <a:gd name="T12" fmla="*/ 485433 h 606761"/>
              <a:gd name="T13" fmla="*/ 485433 h 606761"/>
              <a:gd name="T14" fmla="*/ 485433 h 606761"/>
              <a:gd name="T15" fmla="*/ 485433 h 606761"/>
              <a:gd name="T16" fmla="*/ 485433 h 606761"/>
              <a:gd name="T17" fmla="*/ 485433 h 606761"/>
              <a:gd name="T18" fmla="*/ 485433 h 606761"/>
              <a:gd name="T19" fmla="*/ 485433 h 606761"/>
              <a:gd name="T20" fmla="*/ 485433 h 606761"/>
              <a:gd name="T21" fmla="*/ 485433 h 606761"/>
              <a:gd name="T22" fmla="*/ 485433 h 606761"/>
              <a:gd name="T23" fmla="*/ 485433 h 606761"/>
              <a:gd name="T24" fmla="*/ 485433 h 606761"/>
              <a:gd name="T25" fmla="*/ 485433 h 606761"/>
              <a:gd name="T26" fmla="*/ 485433 h 606761"/>
              <a:gd name="T27" fmla="*/ 485433 h 606761"/>
              <a:gd name="T28" fmla="*/ 485433 h 606761"/>
              <a:gd name="T29" fmla="*/ 485433 h 606761"/>
              <a:gd name="T30" fmla="*/ 485433 h 606761"/>
              <a:gd name="T31" fmla="*/ 485433 h 606761"/>
              <a:gd name="T32" fmla="*/ 485433 h 606761"/>
              <a:gd name="T33" fmla="*/ 485433 h 606761"/>
              <a:gd name="T34" fmla="*/ 485433 h 606761"/>
              <a:gd name="T35" fmla="*/ 485433 h 606761"/>
              <a:gd name="T36" fmla="*/ 485433 h 606761"/>
              <a:gd name="T37" fmla="*/ 485433 h 606761"/>
              <a:gd name="T38" fmla="*/ 485433 h 606761"/>
              <a:gd name="T39" fmla="*/ 485433 h 606761"/>
              <a:gd name="T40" fmla="*/ 485433 h 606761"/>
              <a:gd name="T41" fmla="*/ 485433 h 606761"/>
              <a:gd name="T42" fmla="*/ 485433 h 606761"/>
              <a:gd name="T43" fmla="*/ 485433 h 606761"/>
              <a:gd name="T44" fmla="*/ 485433 h 606761"/>
              <a:gd name="T45" fmla="*/ 485433 h 606761"/>
              <a:gd name="T46" fmla="*/ 485433 h 606761"/>
              <a:gd name="T47" fmla="*/ 485433 h 606761"/>
              <a:gd name="T48" fmla="*/ 485433 h 606761"/>
              <a:gd name="T49" fmla="*/ 485433 h 606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27" h="4009">
                <a:moveTo>
                  <a:pt x="6028" y="0"/>
                </a:moveTo>
                <a:cubicBezTo>
                  <a:pt x="5587" y="0"/>
                  <a:pt x="5229" y="358"/>
                  <a:pt x="5229" y="799"/>
                </a:cubicBezTo>
                <a:cubicBezTo>
                  <a:pt x="5229" y="985"/>
                  <a:pt x="5293" y="1157"/>
                  <a:pt x="5401" y="1293"/>
                </a:cubicBezTo>
                <a:lnTo>
                  <a:pt x="4559" y="2460"/>
                </a:lnTo>
                <a:cubicBezTo>
                  <a:pt x="4387" y="2396"/>
                  <a:pt x="4191" y="2393"/>
                  <a:pt x="4010" y="2460"/>
                </a:cubicBezTo>
                <a:lnTo>
                  <a:pt x="3169" y="1293"/>
                </a:lnTo>
                <a:cubicBezTo>
                  <a:pt x="3276" y="1157"/>
                  <a:pt x="3341" y="985"/>
                  <a:pt x="3341" y="799"/>
                </a:cubicBezTo>
                <a:cubicBezTo>
                  <a:pt x="3341" y="358"/>
                  <a:pt x="2982" y="0"/>
                  <a:pt x="2542" y="0"/>
                </a:cubicBezTo>
                <a:cubicBezTo>
                  <a:pt x="2101" y="0"/>
                  <a:pt x="1743" y="358"/>
                  <a:pt x="1743" y="799"/>
                </a:cubicBezTo>
                <a:cubicBezTo>
                  <a:pt x="1743" y="985"/>
                  <a:pt x="1807" y="1157"/>
                  <a:pt x="1915" y="1293"/>
                </a:cubicBezTo>
                <a:lnTo>
                  <a:pt x="1073" y="2460"/>
                </a:lnTo>
                <a:cubicBezTo>
                  <a:pt x="554" y="2269"/>
                  <a:pt x="0" y="2656"/>
                  <a:pt x="0" y="3210"/>
                </a:cubicBezTo>
                <a:cubicBezTo>
                  <a:pt x="0" y="3650"/>
                  <a:pt x="358" y="4009"/>
                  <a:pt x="799" y="4009"/>
                </a:cubicBezTo>
                <a:cubicBezTo>
                  <a:pt x="1239" y="4009"/>
                  <a:pt x="1598" y="3650"/>
                  <a:pt x="1598" y="3210"/>
                </a:cubicBezTo>
                <a:cubicBezTo>
                  <a:pt x="1598" y="3023"/>
                  <a:pt x="1533" y="2852"/>
                  <a:pt x="1426" y="2716"/>
                </a:cubicBezTo>
                <a:lnTo>
                  <a:pt x="2267" y="1549"/>
                </a:lnTo>
                <a:cubicBezTo>
                  <a:pt x="2439" y="1612"/>
                  <a:pt x="2635" y="1615"/>
                  <a:pt x="2816" y="1549"/>
                </a:cubicBezTo>
                <a:lnTo>
                  <a:pt x="3658" y="2716"/>
                </a:lnTo>
                <a:cubicBezTo>
                  <a:pt x="3550" y="2852"/>
                  <a:pt x="3486" y="3023"/>
                  <a:pt x="3486" y="3210"/>
                </a:cubicBezTo>
                <a:cubicBezTo>
                  <a:pt x="3486" y="3650"/>
                  <a:pt x="3844" y="4009"/>
                  <a:pt x="4285" y="4009"/>
                </a:cubicBezTo>
                <a:cubicBezTo>
                  <a:pt x="4725" y="4009"/>
                  <a:pt x="5084" y="3650"/>
                  <a:pt x="5084" y="3210"/>
                </a:cubicBezTo>
                <a:cubicBezTo>
                  <a:pt x="5084" y="3023"/>
                  <a:pt x="5019" y="2852"/>
                  <a:pt x="4912" y="2716"/>
                </a:cubicBezTo>
                <a:lnTo>
                  <a:pt x="5753" y="1549"/>
                </a:lnTo>
                <a:cubicBezTo>
                  <a:pt x="6273" y="1740"/>
                  <a:pt x="6827" y="1353"/>
                  <a:pt x="6827" y="799"/>
                </a:cubicBezTo>
                <a:cubicBezTo>
                  <a:pt x="6827" y="358"/>
                  <a:pt x="6468" y="0"/>
                  <a:pt x="6028" y="0"/>
                </a:cubicBezTo>
                <a:close/>
              </a:path>
            </a:pathLst>
          </a:custGeom>
          <a:solidFill>
            <a:schemeClr val="bg1"/>
          </a:solidFill>
          <a:ln>
            <a:noFill/>
          </a:ln>
        </p:spPr>
      </p:sp>
      <p:sp>
        <p:nvSpPr>
          <p:cNvPr id="71" name="menu_159761"/>
          <p:cNvSpPr>
            <a:spLocks noChangeAspect="1"/>
          </p:cNvSpPr>
          <p:nvPr/>
        </p:nvSpPr>
        <p:spPr bwMode="auto">
          <a:xfrm>
            <a:off x="8646746" y="2853623"/>
            <a:ext cx="253584" cy="253198"/>
          </a:xfrm>
          <a:custGeom>
            <a:avLst/>
            <a:gdLst>
              <a:gd name="connsiteX0" fmla="*/ 387180 w 602346"/>
              <a:gd name="connsiteY0" fmla="*/ 343654 h 601429"/>
              <a:gd name="connsiteX1" fmla="*/ 559313 w 602346"/>
              <a:gd name="connsiteY1" fmla="*/ 343654 h 601429"/>
              <a:gd name="connsiteX2" fmla="*/ 602346 w 602346"/>
              <a:gd name="connsiteY2" fmla="*/ 386617 h 601429"/>
              <a:gd name="connsiteX3" fmla="*/ 602346 w 602346"/>
              <a:gd name="connsiteY3" fmla="*/ 558467 h 601429"/>
              <a:gd name="connsiteX4" fmla="*/ 559313 w 602346"/>
              <a:gd name="connsiteY4" fmla="*/ 601429 h 601429"/>
              <a:gd name="connsiteX5" fmla="*/ 387180 w 602346"/>
              <a:gd name="connsiteY5" fmla="*/ 601429 h 601429"/>
              <a:gd name="connsiteX6" fmla="*/ 344147 w 602346"/>
              <a:gd name="connsiteY6" fmla="*/ 558467 h 601429"/>
              <a:gd name="connsiteX7" fmla="*/ 344147 w 602346"/>
              <a:gd name="connsiteY7" fmla="*/ 386617 h 601429"/>
              <a:gd name="connsiteX8" fmla="*/ 387180 w 602346"/>
              <a:gd name="connsiteY8" fmla="*/ 343654 h 601429"/>
              <a:gd name="connsiteX9" fmla="*/ 43021 w 602346"/>
              <a:gd name="connsiteY9" fmla="*/ 343654 h 601429"/>
              <a:gd name="connsiteX10" fmla="*/ 215107 w 602346"/>
              <a:gd name="connsiteY10" fmla="*/ 343654 h 601429"/>
              <a:gd name="connsiteX11" fmla="*/ 258128 w 602346"/>
              <a:gd name="connsiteY11" fmla="*/ 386617 h 601429"/>
              <a:gd name="connsiteX12" fmla="*/ 258128 w 602346"/>
              <a:gd name="connsiteY12" fmla="*/ 558467 h 601429"/>
              <a:gd name="connsiteX13" fmla="*/ 215107 w 602346"/>
              <a:gd name="connsiteY13" fmla="*/ 601429 h 601429"/>
              <a:gd name="connsiteX14" fmla="*/ 43021 w 602346"/>
              <a:gd name="connsiteY14" fmla="*/ 601429 h 601429"/>
              <a:gd name="connsiteX15" fmla="*/ 0 w 602346"/>
              <a:gd name="connsiteY15" fmla="*/ 558467 h 601429"/>
              <a:gd name="connsiteX16" fmla="*/ 0 w 602346"/>
              <a:gd name="connsiteY16" fmla="*/ 386617 h 601429"/>
              <a:gd name="connsiteX17" fmla="*/ 43021 w 602346"/>
              <a:gd name="connsiteY17" fmla="*/ 343654 h 601429"/>
              <a:gd name="connsiteX18" fmla="*/ 387180 w 602346"/>
              <a:gd name="connsiteY18" fmla="*/ 0 h 601429"/>
              <a:gd name="connsiteX19" fmla="*/ 559313 w 602346"/>
              <a:gd name="connsiteY19" fmla="*/ 0 h 601429"/>
              <a:gd name="connsiteX20" fmla="*/ 602346 w 602346"/>
              <a:gd name="connsiteY20" fmla="*/ 42963 h 601429"/>
              <a:gd name="connsiteX21" fmla="*/ 602346 w 602346"/>
              <a:gd name="connsiteY21" fmla="*/ 214813 h 601429"/>
              <a:gd name="connsiteX22" fmla="*/ 559313 w 602346"/>
              <a:gd name="connsiteY22" fmla="*/ 257775 h 601429"/>
              <a:gd name="connsiteX23" fmla="*/ 387180 w 602346"/>
              <a:gd name="connsiteY23" fmla="*/ 257775 h 601429"/>
              <a:gd name="connsiteX24" fmla="*/ 344147 w 602346"/>
              <a:gd name="connsiteY24" fmla="*/ 214813 h 601429"/>
              <a:gd name="connsiteX25" fmla="*/ 344147 w 602346"/>
              <a:gd name="connsiteY25" fmla="*/ 42963 h 601429"/>
              <a:gd name="connsiteX26" fmla="*/ 387180 w 602346"/>
              <a:gd name="connsiteY26" fmla="*/ 0 h 601429"/>
              <a:gd name="connsiteX27" fmla="*/ 43021 w 602346"/>
              <a:gd name="connsiteY27" fmla="*/ 0 h 601429"/>
              <a:gd name="connsiteX28" fmla="*/ 215107 w 602346"/>
              <a:gd name="connsiteY28" fmla="*/ 0 h 601429"/>
              <a:gd name="connsiteX29" fmla="*/ 258128 w 602346"/>
              <a:gd name="connsiteY29" fmla="*/ 42963 h 601429"/>
              <a:gd name="connsiteX30" fmla="*/ 258128 w 602346"/>
              <a:gd name="connsiteY30" fmla="*/ 214813 h 601429"/>
              <a:gd name="connsiteX31" fmla="*/ 215107 w 602346"/>
              <a:gd name="connsiteY31" fmla="*/ 257775 h 601429"/>
              <a:gd name="connsiteX32" fmla="*/ 43021 w 602346"/>
              <a:gd name="connsiteY32" fmla="*/ 257775 h 601429"/>
              <a:gd name="connsiteX33" fmla="*/ 0 w 602346"/>
              <a:gd name="connsiteY33" fmla="*/ 214813 h 601429"/>
              <a:gd name="connsiteX34" fmla="*/ 0 w 602346"/>
              <a:gd name="connsiteY34" fmla="*/ 42963 h 601429"/>
              <a:gd name="connsiteX35" fmla="*/ 43021 w 602346"/>
              <a:gd name="connsiteY35" fmla="*/ 0 h 6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2346" h="601429">
                <a:moveTo>
                  <a:pt x="387180" y="343654"/>
                </a:moveTo>
                <a:lnTo>
                  <a:pt x="559313" y="343654"/>
                </a:lnTo>
                <a:cubicBezTo>
                  <a:pt x="582981" y="343654"/>
                  <a:pt x="602346" y="362987"/>
                  <a:pt x="602346" y="386617"/>
                </a:cubicBezTo>
                <a:lnTo>
                  <a:pt x="602346" y="558467"/>
                </a:lnTo>
                <a:cubicBezTo>
                  <a:pt x="602346" y="582096"/>
                  <a:pt x="582981" y="601429"/>
                  <a:pt x="559313" y="601429"/>
                </a:cubicBezTo>
                <a:lnTo>
                  <a:pt x="387180" y="601429"/>
                </a:lnTo>
                <a:cubicBezTo>
                  <a:pt x="363512" y="601429"/>
                  <a:pt x="344147" y="582096"/>
                  <a:pt x="344147" y="558467"/>
                </a:cubicBezTo>
                <a:lnTo>
                  <a:pt x="344147" y="386617"/>
                </a:lnTo>
                <a:cubicBezTo>
                  <a:pt x="344147" y="362987"/>
                  <a:pt x="363512" y="343654"/>
                  <a:pt x="387180" y="343654"/>
                </a:cubicBezTo>
                <a:close/>
                <a:moveTo>
                  <a:pt x="43021" y="343654"/>
                </a:moveTo>
                <a:lnTo>
                  <a:pt x="215107" y="343654"/>
                </a:lnTo>
                <a:cubicBezTo>
                  <a:pt x="238768" y="343654"/>
                  <a:pt x="258128" y="362987"/>
                  <a:pt x="258128" y="386617"/>
                </a:cubicBezTo>
                <a:lnTo>
                  <a:pt x="258128" y="558467"/>
                </a:lnTo>
                <a:cubicBezTo>
                  <a:pt x="258128" y="582096"/>
                  <a:pt x="238768" y="601429"/>
                  <a:pt x="215107" y="601429"/>
                </a:cubicBezTo>
                <a:lnTo>
                  <a:pt x="43021" y="601429"/>
                </a:lnTo>
                <a:cubicBezTo>
                  <a:pt x="19360" y="601429"/>
                  <a:pt x="0" y="582096"/>
                  <a:pt x="0" y="558467"/>
                </a:cubicBezTo>
                <a:lnTo>
                  <a:pt x="0" y="386617"/>
                </a:lnTo>
                <a:cubicBezTo>
                  <a:pt x="0" y="362987"/>
                  <a:pt x="19360" y="343654"/>
                  <a:pt x="43021" y="343654"/>
                </a:cubicBezTo>
                <a:close/>
                <a:moveTo>
                  <a:pt x="387180" y="0"/>
                </a:moveTo>
                <a:lnTo>
                  <a:pt x="559313" y="0"/>
                </a:lnTo>
                <a:cubicBezTo>
                  <a:pt x="582981" y="0"/>
                  <a:pt x="602346" y="19333"/>
                  <a:pt x="602346" y="42963"/>
                </a:cubicBezTo>
                <a:lnTo>
                  <a:pt x="602346" y="214813"/>
                </a:lnTo>
                <a:cubicBezTo>
                  <a:pt x="602346" y="238442"/>
                  <a:pt x="582981" y="257775"/>
                  <a:pt x="559313" y="257775"/>
                </a:cubicBezTo>
                <a:lnTo>
                  <a:pt x="387180" y="257775"/>
                </a:lnTo>
                <a:cubicBezTo>
                  <a:pt x="363512" y="257775"/>
                  <a:pt x="344147" y="238442"/>
                  <a:pt x="344147" y="214813"/>
                </a:cubicBezTo>
                <a:lnTo>
                  <a:pt x="344147" y="42963"/>
                </a:lnTo>
                <a:cubicBezTo>
                  <a:pt x="344147" y="19333"/>
                  <a:pt x="363512" y="0"/>
                  <a:pt x="387180" y="0"/>
                </a:cubicBezTo>
                <a:close/>
                <a:moveTo>
                  <a:pt x="43021" y="0"/>
                </a:moveTo>
                <a:lnTo>
                  <a:pt x="215107" y="0"/>
                </a:lnTo>
                <a:cubicBezTo>
                  <a:pt x="238768" y="0"/>
                  <a:pt x="258128" y="19333"/>
                  <a:pt x="258128" y="42963"/>
                </a:cubicBezTo>
                <a:lnTo>
                  <a:pt x="258128" y="214813"/>
                </a:lnTo>
                <a:cubicBezTo>
                  <a:pt x="258128" y="238442"/>
                  <a:pt x="238768" y="257775"/>
                  <a:pt x="215107" y="257775"/>
                </a:cubicBezTo>
                <a:lnTo>
                  <a:pt x="43021" y="257775"/>
                </a:lnTo>
                <a:cubicBezTo>
                  <a:pt x="19360" y="257775"/>
                  <a:pt x="0" y="238442"/>
                  <a:pt x="0" y="214813"/>
                </a:cubicBezTo>
                <a:lnTo>
                  <a:pt x="0" y="42963"/>
                </a:lnTo>
                <a:cubicBezTo>
                  <a:pt x="0" y="19333"/>
                  <a:pt x="19360" y="0"/>
                  <a:pt x="43021" y="0"/>
                </a:cubicBezTo>
                <a:close/>
              </a:path>
            </a:pathLst>
          </a:custGeom>
          <a:solidFill>
            <a:schemeClr val="bg1"/>
          </a:solidFill>
          <a:ln>
            <a:noFill/>
          </a:ln>
        </p:spPr>
        <p:txBody>
          <a:bodyPr/>
          <a:lstStyle/>
          <a:p>
            <a:endParaRPr lang="zh-CN" altLang="en-US"/>
          </a:p>
        </p:txBody>
      </p:sp>
      <p:grpSp>
        <p:nvGrpSpPr>
          <p:cNvPr id="6" name="组合 5"/>
          <p:cNvGrpSpPr/>
          <p:nvPr/>
        </p:nvGrpSpPr>
        <p:grpSpPr>
          <a:xfrm>
            <a:off x="6779145" y="4395862"/>
            <a:ext cx="1116373" cy="1153792"/>
            <a:chOff x="7350308" y="4407022"/>
            <a:chExt cx="1116373" cy="1153792"/>
          </a:xfrm>
        </p:grpSpPr>
        <p:sp>
          <p:nvSpPr>
            <p:cNvPr id="41" name="椭圆 40"/>
            <p:cNvSpPr/>
            <p:nvPr/>
          </p:nvSpPr>
          <p:spPr>
            <a:xfrm>
              <a:off x="7692495" y="4407022"/>
              <a:ext cx="432000" cy="43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92D050"/>
                </a:solidFill>
              </a:endParaRPr>
            </a:p>
          </p:txBody>
        </p:sp>
        <p:sp>
          <p:nvSpPr>
            <p:cNvPr id="42" name="文本框 41"/>
            <p:cNvSpPr txBox="1"/>
            <p:nvPr/>
          </p:nvSpPr>
          <p:spPr>
            <a:xfrm>
              <a:off x="7350308" y="5020814"/>
              <a:ext cx="1116373" cy="540000"/>
            </a:xfrm>
            <a:prstGeom prst="rect">
              <a:avLst/>
            </a:prstGeom>
            <a:noFill/>
          </p:spPr>
          <p:txBody>
            <a:bodyPr wrap="square" lIns="0" tIns="0" rIns="0" bIns="0" rtlCol="0">
              <a:noAutofit/>
            </a:bodyPr>
            <a:lstStyle/>
            <a:p>
              <a:pPr algn="ctr"/>
              <a:r>
                <a:rPr lang="en-US" altLang="zh-CN" sz="1600" b="1" spc="100" dirty="0">
                  <a:solidFill>
                    <a:srgbClr val="92D050"/>
                  </a:solidFill>
                </a:rPr>
                <a:t>Ultra</a:t>
              </a:r>
            </a:p>
            <a:p>
              <a:pPr algn="ctr"/>
              <a:r>
                <a:rPr lang="en-US" altLang="zh-CN" sz="1600" b="1" spc="100" dirty="0">
                  <a:solidFill>
                    <a:srgbClr val="92D050"/>
                  </a:solidFill>
                </a:rPr>
                <a:t>Compare</a:t>
              </a:r>
            </a:p>
          </p:txBody>
        </p:sp>
      </p:grpSp>
      <p:grpSp>
        <p:nvGrpSpPr>
          <p:cNvPr id="5" name="组合 4"/>
          <p:cNvGrpSpPr/>
          <p:nvPr/>
        </p:nvGrpSpPr>
        <p:grpSpPr>
          <a:xfrm>
            <a:off x="8202557" y="4395862"/>
            <a:ext cx="1116373" cy="1153792"/>
            <a:chOff x="8119457" y="4407022"/>
            <a:chExt cx="1116373" cy="1153792"/>
          </a:xfrm>
        </p:grpSpPr>
        <p:sp>
          <p:nvSpPr>
            <p:cNvPr id="44" name="椭圆 43"/>
            <p:cNvSpPr/>
            <p:nvPr/>
          </p:nvSpPr>
          <p:spPr>
            <a:xfrm>
              <a:off x="8486011" y="4407022"/>
              <a:ext cx="432000" cy="43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endParaRPr>
            </a:p>
          </p:txBody>
        </p:sp>
        <p:sp>
          <p:nvSpPr>
            <p:cNvPr id="73" name="文本框 72"/>
            <p:cNvSpPr txBox="1"/>
            <p:nvPr/>
          </p:nvSpPr>
          <p:spPr>
            <a:xfrm>
              <a:off x="8119457" y="5020814"/>
              <a:ext cx="1116373" cy="540000"/>
            </a:xfrm>
            <a:prstGeom prst="rect">
              <a:avLst/>
            </a:prstGeom>
            <a:noFill/>
          </p:spPr>
          <p:txBody>
            <a:bodyPr wrap="square" lIns="0" tIns="0" rIns="0" bIns="0" rtlCol="0">
              <a:noAutofit/>
            </a:bodyPr>
            <a:lstStyle/>
            <a:p>
              <a:pPr algn="ctr"/>
              <a:r>
                <a:rPr lang="en-US" altLang="zh-CN" sz="1600" b="1" spc="100" dirty="0">
                  <a:solidFill>
                    <a:schemeClr val="accent6"/>
                  </a:solidFill>
                </a:rPr>
                <a:t>Beyond  Compare</a:t>
              </a:r>
            </a:p>
          </p:txBody>
        </p:sp>
      </p:gr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5</a:t>
            </a:r>
            <a:endParaRPr lang="zh-CN" altLang="en-US" sz="3600" b="1" dirty="0">
              <a:solidFill>
                <a:schemeClr val="bg1"/>
              </a:solidFill>
            </a:endParaRPr>
          </a:p>
        </p:txBody>
      </p:sp>
      <p:sp>
        <p:nvSpPr>
          <p:cNvPr id="29" name="右大括号 28">
            <a:extLst>
              <a:ext uri="{FF2B5EF4-FFF2-40B4-BE49-F238E27FC236}">
                <a16:creationId xmlns:a16="http://schemas.microsoft.com/office/drawing/2014/main" id="{47D3C7EC-056B-4C9A-ABEF-2E3E8A906684}"/>
              </a:ext>
            </a:extLst>
          </p:cNvPr>
          <p:cNvSpPr/>
          <p:nvPr/>
        </p:nvSpPr>
        <p:spPr>
          <a:xfrm rot="16200000">
            <a:off x="3233797" y="3155015"/>
            <a:ext cx="369332" cy="1748778"/>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1" name="组合 30">
            <a:extLst>
              <a:ext uri="{FF2B5EF4-FFF2-40B4-BE49-F238E27FC236}">
                <a16:creationId xmlns:a16="http://schemas.microsoft.com/office/drawing/2014/main" id="{9DB4DDEB-8545-4270-8A39-A4610CF7DA08}"/>
              </a:ext>
            </a:extLst>
          </p:cNvPr>
          <p:cNvGrpSpPr/>
          <p:nvPr/>
        </p:nvGrpSpPr>
        <p:grpSpPr>
          <a:xfrm>
            <a:off x="2184074" y="4395862"/>
            <a:ext cx="720000" cy="1153792"/>
            <a:chOff x="7548495" y="4407022"/>
            <a:chExt cx="720000" cy="1153792"/>
          </a:xfrm>
        </p:grpSpPr>
        <p:sp>
          <p:nvSpPr>
            <p:cNvPr id="33" name="椭圆 32">
              <a:extLst>
                <a:ext uri="{FF2B5EF4-FFF2-40B4-BE49-F238E27FC236}">
                  <a16:creationId xmlns:a16="http://schemas.microsoft.com/office/drawing/2014/main" id="{49094C23-3AF0-4992-B53C-0F43B666ABED}"/>
                </a:ext>
              </a:extLst>
            </p:cNvPr>
            <p:cNvSpPr/>
            <p:nvPr/>
          </p:nvSpPr>
          <p:spPr>
            <a:xfrm>
              <a:off x="7692495" y="4407022"/>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35" name="文本框 34">
              <a:extLst>
                <a:ext uri="{FF2B5EF4-FFF2-40B4-BE49-F238E27FC236}">
                  <a16:creationId xmlns:a16="http://schemas.microsoft.com/office/drawing/2014/main" id="{3A6C55CF-9D82-4969-9DF7-08FB5E5CB7B4}"/>
                </a:ext>
              </a:extLst>
            </p:cNvPr>
            <p:cNvSpPr txBox="1"/>
            <p:nvPr/>
          </p:nvSpPr>
          <p:spPr>
            <a:xfrm>
              <a:off x="7548495" y="5020814"/>
              <a:ext cx="720000" cy="540000"/>
            </a:xfrm>
            <a:prstGeom prst="rect">
              <a:avLst/>
            </a:prstGeom>
            <a:noFill/>
          </p:spPr>
          <p:txBody>
            <a:bodyPr wrap="square" lIns="0" tIns="0" rIns="0" bIns="0" rtlCol="0">
              <a:noAutofit/>
            </a:bodyPr>
            <a:lstStyle/>
            <a:p>
              <a:pPr algn="ctr"/>
              <a:r>
                <a:rPr lang="en-US" altLang="zh-CN" sz="1600" b="1" spc="100" dirty="0">
                  <a:solidFill>
                    <a:srgbClr val="FF0000"/>
                  </a:solidFill>
                </a:rPr>
                <a:t>LCS</a:t>
              </a:r>
              <a:endParaRPr lang="zh-CN" altLang="en-US" sz="1600" b="1" spc="100" dirty="0">
                <a:solidFill>
                  <a:srgbClr val="FF0000"/>
                </a:solidFill>
              </a:endParaRPr>
            </a:p>
          </p:txBody>
        </p:sp>
      </p:grpSp>
      <p:grpSp>
        <p:nvGrpSpPr>
          <p:cNvPr id="36" name="组合 35">
            <a:extLst>
              <a:ext uri="{FF2B5EF4-FFF2-40B4-BE49-F238E27FC236}">
                <a16:creationId xmlns:a16="http://schemas.microsoft.com/office/drawing/2014/main" id="{90E63C7E-C60D-44B2-AFD2-19C7D9C376EA}"/>
              </a:ext>
            </a:extLst>
          </p:cNvPr>
          <p:cNvGrpSpPr/>
          <p:nvPr/>
        </p:nvGrpSpPr>
        <p:grpSpPr>
          <a:xfrm>
            <a:off x="3903944" y="4395862"/>
            <a:ext cx="777816" cy="1153792"/>
            <a:chOff x="8313103" y="4407022"/>
            <a:chExt cx="777816" cy="1153792"/>
          </a:xfrm>
        </p:grpSpPr>
        <p:sp>
          <p:nvSpPr>
            <p:cNvPr id="39" name="椭圆 38">
              <a:extLst>
                <a:ext uri="{FF2B5EF4-FFF2-40B4-BE49-F238E27FC236}">
                  <a16:creationId xmlns:a16="http://schemas.microsoft.com/office/drawing/2014/main" id="{E0944D46-DBA4-49CB-98D1-B3E8573F84FB}"/>
                </a:ext>
              </a:extLst>
            </p:cNvPr>
            <p:cNvSpPr/>
            <p:nvPr/>
          </p:nvSpPr>
          <p:spPr>
            <a:xfrm>
              <a:off x="8486011" y="4407022"/>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C000"/>
                </a:solidFill>
              </a:endParaRPr>
            </a:p>
          </p:txBody>
        </p:sp>
        <p:sp>
          <p:nvSpPr>
            <p:cNvPr id="40" name="文本框 39">
              <a:extLst>
                <a:ext uri="{FF2B5EF4-FFF2-40B4-BE49-F238E27FC236}">
                  <a16:creationId xmlns:a16="http://schemas.microsoft.com/office/drawing/2014/main" id="{43D24BA3-052B-41AA-B666-277DFA9820CC}"/>
                </a:ext>
              </a:extLst>
            </p:cNvPr>
            <p:cNvSpPr txBox="1"/>
            <p:nvPr/>
          </p:nvSpPr>
          <p:spPr>
            <a:xfrm>
              <a:off x="8313103" y="5020814"/>
              <a:ext cx="777816" cy="540000"/>
            </a:xfrm>
            <a:prstGeom prst="rect">
              <a:avLst/>
            </a:prstGeom>
            <a:noFill/>
          </p:spPr>
          <p:txBody>
            <a:bodyPr wrap="square" lIns="0" tIns="0" rIns="0" bIns="0" rtlCol="0">
              <a:noAutofit/>
            </a:bodyPr>
            <a:lstStyle/>
            <a:p>
              <a:pPr algn="ctr"/>
              <a:r>
                <a:rPr lang="en-US" altLang="zh-CN" sz="1600" b="1" spc="100" dirty="0" err="1">
                  <a:solidFill>
                    <a:srgbClr val="FFC000"/>
                  </a:solidFill>
                </a:rPr>
                <a:t>Roling</a:t>
              </a:r>
              <a:r>
                <a:rPr lang="en-US" altLang="zh-CN" sz="1600" b="1" spc="100" dirty="0">
                  <a:solidFill>
                    <a:srgbClr val="FFC000"/>
                  </a:solidFill>
                </a:rPr>
                <a:t> Hash</a:t>
              </a:r>
              <a:endParaRPr lang="zh-CN" altLang="en-US" sz="1600" b="1" spc="100" dirty="0">
                <a:solidFill>
                  <a:srgbClr val="FFC000"/>
                </a:solidFill>
              </a:endParaRPr>
            </a:p>
          </p:txBody>
        </p:sp>
      </p:grpSp>
      <p:sp>
        <p:nvSpPr>
          <p:cNvPr id="43" name="椭圆 42">
            <a:extLst>
              <a:ext uri="{FF2B5EF4-FFF2-40B4-BE49-F238E27FC236}">
                <a16:creationId xmlns:a16="http://schemas.microsoft.com/office/drawing/2014/main" id="{2B8DC7D7-A650-4943-9525-B8EC2B8D10F9}"/>
              </a:ext>
            </a:extLst>
          </p:cNvPr>
          <p:cNvSpPr/>
          <p:nvPr/>
        </p:nvSpPr>
        <p:spPr>
          <a:xfrm>
            <a:off x="9949812" y="4395862"/>
            <a:ext cx="432000" cy="432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a:extLst>
              <a:ext uri="{FF2B5EF4-FFF2-40B4-BE49-F238E27FC236}">
                <a16:creationId xmlns:a16="http://schemas.microsoft.com/office/drawing/2014/main" id="{074B1EEB-1E3A-4B14-A796-06695E341212}"/>
              </a:ext>
            </a:extLst>
          </p:cNvPr>
          <p:cNvSpPr txBox="1"/>
          <p:nvPr/>
        </p:nvSpPr>
        <p:spPr>
          <a:xfrm>
            <a:off x="9663500" y="5008396"/>
            <a:ext cx="1004624" cy="369332"/>
          </a:xfrm>
          <a:prstGeom prst="rect">
            <a:avLst/>
          </a:prstGeom>
          <a:noFill/>
        </p:spPr>
        <p:txBody>
          <a:bodyPr wrap="square" lIns="0" tIns="0" rIns="0" bIns="0" rtlCol="0">
            <a:noAutofit/>
          </a:bodyPr>
          <a:lstStyle/>
          <a:p>
            <a:pPr algn="ctr">
              <a:lnSpc>
                <a:spcPct val="150000"/>
              </a:lnSpc>
            </a:pPr>
            <a:r>
              <a:rPr lang="en-US" altLang="zh-CN" sz="1600" b="1" spc="100" dirty="0">
                <a:solidFill>
                  <a:srgbClr val="7030A0"/>
                </a:solidFill>
              </a:rPr>
              <a:t>Word</a:t>
            </a:r>
          </a:p>
        </p:txBody>
      </p:sp>
    </p:spTree>
    <p:extLst>
      <p:ext uri="{BB962C8B-B14F-4D97-AF65-F5344CB8AC3E}">
        <p14:creationId xmlns:p14="http://schemas.microsoft.com/office/powerpoint/2010/main" val="676854750"/>
      </p:ext>
    </p:extLst>
  </p:cSld>
  <p:clrMapOvr>
    <a:masterClrMapping/>
  </p:clrMapOvr>
  <p:transition spd="med" advTm="22">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1"/>
                </a:solidFill>
              </a:rPr>
              <a:t>文本比对</a:t>
            </a:r>
            <a:endParaRPr lang="zh-CN" altLang="en-US" dirty="0">
              <a:solidFill>
                <a:srgbClr val="A13F0B"/>
              </a:solidFill>
            </a:endParaRPr>
          </a:p>
        </p:txBody>
      </p:sp>
      <p:sp>
        <p:nvSpPr>
          <p:cNvPr id="19" name="文本框 18">
            <a:extLst>
              <a:ext uri="{FF2B5EF4-FFF2-40B4-BE49-F238E27FC236}">
                <a16:creationId xmlns:a16="http://schemas.microsoft.com/office/drawing/2014/main" id="{2C435C0B-86FD-45B8-BC71-5728FABE8581}"/>
              </a:ext>
            </a:extLst>
          </p:cNvPr>
          <p:cNvSpPr txBox="1">
            <a:spLocks noChangeArrowheads="1"/>
          </p:cNvSpPr>
          <p:nvPr/>
        </p:nvSpPr>
        <p:spPr bwMode="auto">
          <a:xfrm>
            <a:off x="357352" y="235111"/>
            <a:ext cx="9697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5.1</a:t>
            </a:r>
            <a:endParaRPr lang="zh-CN" altLang="en-US" sz="3600" b="1" dirty="0">
              <a:solidFill>
                <a:schemeClr val="bg1"/>
              </a:solidFill>
            </a:endParaRPr>
          </a:p>
        </p:txBody>
      </p:sp>
      <p:sp>
        <p:nvSpPr>
          <p:cNvPr id="7" name="文本框 6">
            <a:extLst>
              <a:ext uri="{FF2B5EF4-FFF2-40B4-BE49-F238E27FC236}">
                <a16:creationId xmlns:a16="http://schemas.microsoft.com/office/drawing/2014/main" id="{DBB7FC64-EA10-4390-AB29-584D53133BBA}"/>
              </a:ext>
            </a:extLst>
          </p:cNvPr>
          <p:cNvSpPr txBox="1"/>
          <p:nvPr/>
        </p:nvSpPr>
        <p:spPr>
          <a:xfrm>
            <a:off x="842251" y="1005741"/>
            <a:ext cx="7590549" cy="1083566"/>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b="0" dirty="0"/>
              <a:t>文本</a:t>
            </a:r>
            <a:r>
              <a:rPr lang="zh-CN" altLang="en-US" sz="2200" b="0"/>
              <a:t>比对：计算</a:t>
            </a:r>
            <a:r>
              <a:rPr lang="zh-CN" altLang="en-US" sz="2200" b="0" dirty="0"/>
              <a:t>和展示文本之间的不同和相同之处</a:t>
            </a:r>
            <a:endParaRPr lang="en-US" altLang="zh-CN" sz="22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en-US" altLang="zh-CN" sz="2200" dirty="0">
              <a:latin typeface="+mn-ea"/>
            </a:endParaRPr>
          </a:p>
        </p:txBody>
      </p:sp>
      <p:sp>
        <p:nvSpPr>
          <p:cNvPr id="6" name="文本框 5">
            <a:extLst>
              <a:ext uri="{FF2B5EF4-FFF2-40B4-BE49-F238E27FC236}">
                <a16:creationId xmlns:a16="http://schemas.microsoft.com/office/drawing/2014/main" id="{640CF0C6-812F-44D3-B868-171F2368498B}"/>
              </a:ext>
            </a:extLst>
          </p:cNvPr>
          <p:cNvSpPr txBox="1"/>
          <p:nvPr/>
        </p:nvSpPr>
        <p:spPr>
          <a:xfrm>
            <a:off x="4196269" y="1614604"/>
            <a:ext cx="4149259" cy="3459601"/>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应用：</a:t>
            </a:r>
            <a:endParaRPr lang="en-US" altLang="zh-CN" sz="2200" dirty="0">
              <a:latin typeface="+mn-ea"/>
            </a:endParaRPr>
          </a:p>
          <a:p>
            <a:pPr marL="800100" lvl="1" indent="-342900" algn="just">
              <a:lnSpc>
                <a:spcPct val="130000"/>
              </a:lnSpc>
              <a:spcBef>
                <a:spcPts val="600"/>
              </a:spcBef>
              <a:spcAft>
                <a:spcPts val="600"/>
              </a:spcAft>
              <a:buClr>
                <a:schemeClr val="tx2"/>
              </a:buClr>
              <a:buFont typeface="Arial" panose="020B0604020202020204" pitchFamily="34" charset="0"/>
              <a:buChar char="•"/>
            </a:pPr>
            <a:r>
              <a:rPr lang="zh-CN" altLang="en-US" sz="2200" dirty="0">
                <a:latin typeface="+mn-ea"/>
              </a:rPr>
              <a:t>比较、合并文档和代码</a:t>
            </a:r>
            <a:endParaRPr lang="en-US" altLang="zh-CN" sz="2200" dirty="0">
              <a:latin typeface="+mn-ea"/>
            </a:endParaRPr>
          </a:p>
          <a:p>
            <a:pPr marL="800100" lvl="1" indent="-342900" algn="just">
              <a:lnSpc>
                <a:spcPct val="130000"/>
              </a:lnSpc>
              <a:spcBef>
                <a:spcPts val="600"/>
              </a:spcBef>
              <a:spcAft>
                <a:spcPts val="600"/>
              </a:spcAft>
              <a:buClr>
                <a:schemeClr val="tx2"/>
              </a:buClr>
              <a:buFont typeface="Arial" panose="020B0604020202020204" pitchFamily="34" charset="0"/>
              <a:buChar char="•"/>
            </a:pPr>
            <a:r>
              <a:rPr lang="zh-CN" altLang="en-US" sz="2200" dirty="0">
                <a:latin typeface="+mn-ea"/>
              </a:rPr>
              <a:t>版本控制</a:t>
            </a:r>
            <a:endParaRPr lang="en-US" altLang="zh-CN" sz="2200" dirty="0">
              <a:latin typeface="+mn-ea"/>
            </a:endParaRPr>
          </a:p>
          <a:p>
            <a:pPr marL="800100" lvl="1" indent="-342900" algn="just">
              <a:lnSpc>
                <a:spcPct val="130000"/>
              </a:lnSpc>
              <a:spcBef>
                <a:spcPts val="600"/>
              </a:spcBef>
              <a:spcAft>
                <a:spcPts val="600"/>
              </a:spcAft>
              <a:buClr>
                <a:schemeClr val="tx2"/>
              </a:buClr>
              <a:buFont typeface="Arial" panose="020B0604020202020204" pitchFamily="34" charset="0"/>
              <a:buChar char="•"/>
            </a:pPr>
            <a:r>
              <a:rPr lang="en-US" altLang="zh-CN" sz="2200" dirty="0">
                <a:latin typeface="+mn-ea"/>
              </a:rPr>
              <a:t>……</a:t>
            </a:r>
          </a:p>
          <a:p>
            <a:pPr lvl="1" algn="just">
              <a:lnSpc>
                <a:spcPct val="130000"/>
              </a:lnSpc>
              <a:spcBef>
                <a:spcPts val="600"/>
              </a:spcBef>
              <a:spcAft>
                <a:spcPts val="600"/>
              </a:spcAft>
              <a:buClr>
                <a:schemeClr val="tx2"/>
              </a:buClr>
            </a:pPr>
            <a:endParaRPr lang="en-US" altLang="zh-CN" sz="22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en-US" altLang="zh-CN" sz="2200" dirty="0">
              <a:latin typeface="+mn-ea"/>
            </a:endParaRPr>
          </a:p>
        </p:txBody>
      </p:sp>
      <p:sp>
        <p:nvSpPr>
          <p:cNvPr id="8" name="文本框 7">
            <a:extLst>
              <a:ext uri="{FF2B5EF4-FFF2-40B4-BE49-F238E27FC236}">
                <a16:creationId xmlns:a16="http://schemas.microsoft.com/office/drawing/2014/main" id="{049607A7-A69A-4A66-9CCC-B20696F7FE6C}"/>
              </a:ext>
            </a:extLst>
          </p:cNvPr>
          <p:cNvSpPr txBox="1"/>
          <p:nvPr/>
        </p:nvSpPr>
        <p:spPr>
          <a:xfrm>
            <a:off x="8042741" y="1614604"/>
            <a:ext cx="4149259" cy="4647619"/>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工具：</a:t>
            </a:r>
            <a:endParaRPr lang="en-US" altLang="zh-CN" sz="2200" dirty="0">
              <a:latin typeface="+mn-ea"/>
            </a:endParaRPr>
          </a:p>
          <a:p>
            <a:pPr marL="800100" lvl="1" indent="-342900" algn="just">
              <a:lnSpc>
                <a:spcPct val="130000"/>
              </a:lnSpc>
              <a:spcBef>
                <a:spcPts val="600"/>
              </a:spcBef>
              <a:spcAft>
                <a:spcPts val="600"/>
              </a:spcAft>
              <a:buClr>
                <a:schemeClr val="tx2"/>
              </a:buClr>
              <a:buFont typeface="Arial" panose="020B0604020202020204" pitchFamily="34" charset="0"/>
              <a:buChar char="•"/>
            </a:pPr>
            <a:r>
              <a:rPr lang="en-US" altLang="zh-CN" sz="2200" dirty="0" err="1">
                <a:latin typeface="+mn-ea"/>
              </a:rPr>
              <a:t>UltraCompare</a:t>
            </a:r>
            <a:endParaRPr lang="en-US" altLang="zh-CN" sz="2200" dirty="0">
              <a:latin typeface="+mn-ea"/>
            </a:endParaRPr>
          </a:p>
          <a:p>
            <a:pPr marL="800100" lvl="1" indent="-342900" algn="just">
              <a:lnSpc>
                <a:spcPct val="130000"/>
              </a:lnSpc>
              <a:spcBef>
                <a:spcPts val="600"/>
              </a:spcBef>
              <a:spcAft>
                <a:spcPts val="600"/>
              </a:spcAft>
              <a:buClr>
                <a:schemeClr val="tx2"/>
              </a:buClr>
              <a:buFont typeface="Arial" panose="020B0604020202020204" pitchFamily="34" charset="0"/>
              <a:buChar char="•"/>
            </a:pPr>
            <a:r>
              <a:rPr lang="en-US" altLang="zh-CN" sz="2200" dirty="0">
                <a:latin typeface="+mn-ea"/>
              </a:rPr>
              <a:t>Beyond Compare</a:t>
            </a:r>
          </a:p>
          <a:p>
            <a:pPr marL="800100" lvl="1" indent="-342900" algn="just">
              <a:lnSpc>
                <a:spcPct val="130000"/>
              </a:lnSpc>
              <a:spcBef>
                <a:spcPts val="600"/>
              </a:spcBef>
              <a:spcAft>
                <a:spcPts val="600"/>
              </a:spcAft>
              <a:buClr>
                <a:schemeClr val="tx2"/>
              </a:buClr>
              <a:buFont typeface="Arial" panose="020B0604020202020204" pitchFamily="34" charset="0"/>
              <a:buChar char="•"/>
            </a:pPr>
            <a:r>
              <a:rPr lang="en-US" altLang="zh-CN" sz="2200" dirty="0" err="1">
                <a:latin typeface="+mn-ea"/>
              </a:rPr>
              <a:t>WinMerge</a:t>
            </a:r>
            <a:endParaRPr lang="en-US" altLang="zh-CN" sz="2200" dirty="0">
              <a:latin typeface="+mn-ea"/>
            </a:endParaRPr>
          </a:p>
          <a:p>
            <a:pPr marL="800100" lvl="1" indent="-342900" algn="just">
              <a:lnSpc>
                <a:spcPct val="130000"/>
              </a:lnSpc>
              <a:spcBef>
                <a:spcPts val="600"/>
              </a:spcBef>
              <a:spcAft>
                <a:spcPts val="600"/>
              </a:spcAft>
              <a:buClr>
                <a:schemeClr val="tx2"/>
              </a:buClr>
              <a:buFont typeface="Arial" panose="020B0604020202020204" pitchFamily="34" charset="0"/>
              <a:buChar char="•"/>
            </a:pPr>
            <a:r>
              <a:rPr lang="en-US" altLang="zh-CN" sz="2200" dirty="0">
                <a:latin typeface="+mn-ea"/>
              </a:rPr>
              <a:t>Word</a:t>
            </a:r>
          </a:p>
          <a:p>
            <a:pPr marL="800100" lvl="1" indent="-342900" algn="just">
              <a:lnSpc>
                <a:spcPct val="130000"/>
              </a:lnSpc>
              <a:spcBef>
                <a:spcPts val="600"/>
              </a:spcBef>
              <a:spcAft>
                <a:spcPts val="600"/>
              </a:spcAft>
              <a:buClr>
                <a:schemeClr val="tx2"/>
              </a:buClr>
              <a:buFont typeface="Arial" panose="020B0604020202020204" pitchFamily="34" charset="0"/>
              <a:buChar char="•"/>
            </a:pPr>
            <a:r>
              <a:rPr lang="en-US" altLang="zh-CN" sz="2200" dirty="0">
                <a:latin typeface="+mn-ea"/>
              </a:rPr>
              <a:t>……</a:t>
            </a:r>
          </a:p>
          <a:p>
            <a:pPr lvl="1" algn="just">
              <a:lnSpc>
                <a:spcPct val="130000"/>
              </a:lnSpc>
              <a:spcBef>
                <a:spcPts val="600"/>
              </a:spcBef>
              <a:spcAft>
                <a:spcPts val="600"/>
              </a:spcAft>
              <a:buClr>
                <a:schemeClr val="tx2"/>
              </a:buClr>
            </a:pPr>
            <a:endParaRPr lang="en-US" altLang="zh-CN" sz="22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en-US" altLang="zh-CN" sz="2200" dirty="0">
              <a:latin typeface="+mn-ea"/>
            </a:endParaRPr>
          </a:p>
        </p:txBody>
      </p:sp>
      <p:sp>
        <p:nvSpPr>
          <p:cNvPr id="9" name="文本框 8">
            <a:extLst>
              <a:ext uri="{FF2B5EF4-FFF2-40B4-BE49-F238E27FC236}">
                <a16:creationId xmlns:a16="http://schemas.microsoft.com/office/drawing/2014/main" id="{D33088F1-FFE2-4C57-B570-2011AC232A68}"/>
              </a:ext>
            </a:extLst>
          </p:cNvPr>
          <p:cNvSpPr txBox="1"/>
          <p:nvPr/>
        </p:nvSpPr>
        <p:spPr>
          <a:xfrm>
            <a:off x="835160" y="1614604"/>
            <a:ext cx="4149259" cy="3459601"/>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使用的方法：</a:t>
            </a:r>
            <a:endParaRPr lang="en-US" altLang="zh-CN" sz="2200" dirty="0">
              <a:latin typeface="+mn-ea"/>
            </a:endParaRPr>
          </a:p>
          <a:p>
            <a:pPr marL="800100" lvl="1" indent="-342900" algn="just">
              <a:lnSpc>
                <a:spcPct val="130000"/>
              </a:lnSpc>
              <a:spcBef>
                <a:spcPts val="600"/>
              </a:spcBef>
              <a:spcAft>
                <a:spcPts val="600"/>
              </a:spcAft>
              <a:buClr>
                <a:schemeClr val="tx2"/>
              </a:buClr>
              <a:buFont typeface="Arial" panose="020B0604020202020204" pitchFamily="34" charset="0"/>
              <a:buChar char="•"/>
            </a:pPr>
            <a:r>
              <a:rPr lang="en-US" altLang="zh-CN" sz="2200" dirty="0">
                <a:latin typeface="+mn-ea"/>
              </a:rPr>
              <a:t>LCS</a:t>
            </a:r>
          </a:p>
          <a:p>
            <a:pPr marL="800100" lvl="1" indent="-342900" algn="just">
              <a:lnSpc>
                <a:spcPct val="130000"/>
              </a:lnSpc>
              <a:spcBef>
                <a:spcPts val="600"/>
              </a:spcBef>
              <a:spcAft>
                <a:spcPts val="600"/>
              </a:spcAft>
              <a:buClr>
                <a:schemeClr val="tx2"/>
              </a:buClr>
              <a:buFont typeface="Arial" panose="020B0604020202020204" pitchFamily="34" charset="0"/>
              <a:buChar char="•"/>
            </a:pPr>
            <a:r>
              <a:rPr lang="en-US" altLang="zh-CN" sz="2200" dirty="0">
                <a:latin typeface="+mn-ea"/>
              </a:rPr>
              <a:t>Rolling Hash</a:t>
            </a:r>
          </a:p>
          <a:p>
            <a:pPr marL="800100" lvl="1" indent="-342900" algn="just">
              <a:lnSpc>
                <a:spcPct val="130000"/>
              </a:lnSpc>
              <a:spcBef>
                <a:spcPts val="600"/>
              </a:spcBef>
              <a:spcAft>
                <a:spcPts val="600"/>
              </a:spcAft>
              <a:buClr>
                <a:schemeClr val="tx2"/>
              </a:buClr>
              <a:buFont typeface="Arial" panose="020B0604020202020204" pitchFamily="34" charset="0"/>
              <a:buChar char="•"/>
            </a:pPr>
            <a:r>
              <a:rPr lang="en-US" altLang="zh-CN" sz="2200" dirty="0">
                <a:latin typeface="+mn-ea"/>
              </a:rPr>
              <a:t>……</a:t>
            </a:r>
          </a:p>
          <a:p>
            <a:pPr lvl="1" algn="just">
              <a:lnSpc>
                <a:spcPct val="130000"/>
              </a:lnSpc>
              <a:spcBef>
                <a:spcPts val="600"/>
              </a:spcBef>
              <a:spcAft>
                <a:spcPts val="600"/>
              </a:spcAft>
              <a:buClr>
                <a:schemeClr val="tx2"/>
              </a:buClr>
            </a:pPr>
            <a:endParaRPr lang="en-US" altLang="zh-CN" sz="22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en-US" altLang="zh-CN" sz="2200" dirty="0">
              <a:latin typeface="+mn-ea"/>
            </a:endParaRPr>
          </a:p>
        </p:txBody>
      </p:sp>
      <p:pic>
        <p:nvPicPr>
          <p:cNvPr id="4" name="图片 3">
            <a:extLst>
              <a:ext uri="{FF2B5EF4-FFF2-40B4-BE49-F238E27FC236}">
                <a16:creationId xmlns:a16="http://schemas.microsoft.com/office/drawing/2014/main" id="{1942E004-077F-4ABE-8E97-F1EDD767F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150" y="4047198"/>
            <a:ext cx="5526110" cy="2090712"/>
          </a:xfrm>
          <a:prstGeom prst="rect">
            <a:avLst/>
          </a:prstGeom>
        </p:spPr>
      </p:pic>
    </p:spTree>
    <p:extLst>
      <p:ext uri="{BB962C8B-B14F-4D97-AF65-F5344CB8AC3E}">
        <p14:creationId xmlns:p14="http://schemas.microsoft.com/office/powerpoint/2010/main" val="2453830289"/>
      </p:ext>
    </p:extLst>
  </p:cSld>
  <p:clrMapOvr>
    <a:masterClrMapping/>
  </p:clrMapOvr>
  <p:transition spd="med" advTm="143">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1"/>
                </a:solidFill>
              </a:rPr>
              <a:t>文本比对 </a:t>
            </a:r>
            <a:r>
              <a:rPr lang="en-US" altLang="zh-CN" dirty="0"/>
              <a:t>– </a:t>
            </a:r>
            <a:r>
              <a:rPr lang="en-US" altLang="zh-CN" dirty="0">
                <a:solidFill>
                  <a:srgbClr val="A13F0B"/>
                </a:solidFill>
              </a:rPr>
              <a:t>Rolling Hash</a:t>
            </a:r>
            <a:endParaRPr lang="zh-CN" altLang="en-US" dirty="0">
              <a:solidFill>
                <a:srgbClr val="A13F0B"/>
              </a:solidFill>
            </a:endParaRPr>
          </a:p>
        </p:txBody>
      </p:sp>
      <p:sp>
        <p:nvSpPr>
          <p:cNvPr id="19" name="文本框 18">
            <a:extLst>
              <a:ext uri="{FF2B5EF4-FFF2-40B4-BE49-F238E27FC236}">
                <a16:creationId xmlns:a16="http://schemas.microsoft.com/office/drawing/2014/main" id="{2C435C0B-86FD-45B8-BC71-5728FABE8581}"/>
              </a:ext>
            </a:extLst>
          </p:cNvPr>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5.1</a:t>
            </a:r>
            <a:endParaRPr lang="zh-CN" altLang="en-US" sz="3600" b="1" dirty="0">
              <a:solidFill>
                <a:schemeClr val="bg1"/>
              </a:solidFill>
            </a:endParaRPr>
          </a:p>
        </p:txBody>
      </p:sp>
      <p:sp>
        <p:nvSpPr>
          <p:cNvPr id="7" name="文本框 6">
            <a:extLst>
              <a:ext uri="{FF2B5EF4-FFF2-40B4-BE49-F238E27FC236}">
                <a16:creationId xmlns:a16="http://schemas.microsoft.com/office/drawing/2014/main" id="{DBB7FC64-EA10-4390-AB29-584D53133BBA}"/>
              </a:ext>
            </a:extLst>
          </p:cNvPr>
          <p:cNvSpPr txBox="1"/>
          <p:nvPr/>
        </p:nvSpPr>
        <p:spPr>
          <a:xfrm>
            <a:off x="669036" y="2226112"/>
            <a:ext cx="11159170" cy="5355505"/>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降低时间复杂度 </a:t>
            </a:r>
            <a:r>
              <a:rPr lang="en-US" altLang="zh-CN" sz="2200" dirty="0">
                <a:latin typeface="+mn-ea"/>
              </a:rPr>
              <a:t>O(</a:t>
            </a:r>
            <a:r>
              <a:rPr lang="en-US" altLang="zh-CN" sz="2200" dirty="0" err="1">
                <a:latin typeface="+mn-ea"/>
              </a:rPr>
              <a:t>nL</a:t>
            </a:r>
            <a:r>
              <a:rPr lang="en-US" altLang="zh-CN" sz="2200" dirty="0">
                <a:latin typeface="+mn-ea"/>
              </a:rPr>
              <a:t>) -&gt; O(n)</a:t>
            </a:r>
          </a:p>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共同子串问题：两个长度为</a:t>
            </a:r>
            <a:r>
              <a:rPr lang="en-US" altLang="zh-CN" sz="2200" dirty="0">
                <a:latin typeface="+mn-ea"/>
              </a:rPr>
              <a:t>n</a:t>
            </a:r>
            <a:r>
              <a:rPr lang="zh-CN" altLang="en-US" sz="2200" dirty="0">
                <a:latin typeface="+mn-ea"/>
              </a:rPr>
              <a:t>的长字符串</a:t>
            </a:r>
            <a:r>
              <a:rPr lang="en-US" altLang="zh-CN" sz="2200" dirty="0">
                <a:latin typeface="+mn-ea"/>
              </a:rPr>
              <a:t>S</a:t>
            </a:r>
            <a:r>
              <a:rPr lang="zh-CN" altLang="en-US" sz="2200" dirty="0">
                <a:latin typeface="+mn-ea"/>
              </a:rPr>
              <a:t>和</a:t>
            </a:r>
            <a:r>
              <a:rPr lang="en-US" altLang="zh-CN" sz="2200" dirty="0">
                <a:latin typeface="+mn-ea"/>
              </a:rPr>
              <a:t>T</a:t>
            </a:r>
            <a:r>
              <a:rPr lang="zh-CN" altLang="en-US" sz="2200" dirty="0">
                <a:latin typeface="+mn-ea"/>
              </a:rPr>
              <a:t>，是否拥有长度为</a:t>
            </a:r>
            <a:r>
              <a:rPr lang="en-US" altLang="zh-CN" sz="2200" dirty="0">
                <a:latin typeface="+mn-ea"/>
              </a:rPr>
              <a:t>L</a:t>
            </a:r>
            <a:r>
              <a:rPr lang="zh-CN" altLang="en-US" sz="2200" dirty="0">
                <a:latin typeface="+mn-ea"/>
              </a:rPr>
              <a:t>的共同子串</a:t>
            </a:r>
            <a:endParaRPr lang="en-US" altLang="zh-CN" sz="2200" dirty="0">
              <a:latin typeface="+mn-ea"/>
            </a:endParaRPr>
          </a:p>
          <a:p>
            <a:pPr marL="800100" lvl="1" indent="-342900" algn="just">
              <a:lnSpc>
                <a:spcPct val="130000"/>
              </a:lnSpc>
              <a:spcBef>
                <a:spcPts val="600"/>
              </a:spcBef>
              <a:spcAft>
                <a:spcPts val="600"/>
              </a:spcAft>
              <a:buClr>
                <a:schemeClr val="tx2"/>
              </a:buClr>
              <a:buFont typeface="Arial" panose="020B0604020202020204" pitchFamily="34" charset="0"/>
              <a:buChar char="•"/>
            </a:pPr>
            <a:r>
              <a:rPr lang="zh-CN" altLang="en-US" dirty="0">
                <a:latin typeface="+mn-ea"/>
              </a:rPr>
              <a:t>计算</a:t>
            </a:r>
            <a:r>
              <a:rPr lang="en-US" altLang="zh-CN" dirty="0">
                <a:latin typeface="+mn-ea"/>
              </a:rPr>
              <a:t>S</a:t>
            </a:r>
            <a:r>
              <a:rPr lang="zh-CN" altLang="en-US" dirty="0">
                <a:latin typeface="+mn-ea"/>
              </a:rPr>
              <a:t>第一个长度为</a:t>
            </a:r>
            <a:r>
              <a:rPr lang="en-US" altLang="zh-CN" dirty="0">
                <a:latin typeface="+mn-ea"/>
              </a:rPr>
              <a:t>L</a:t>
            </a:r>
            <a:r>
              <a:rPr lang="zh-CN" altLang="en-US" dirty="0">
                <a:latin typeface="+mn-ea"/>
              </a:rPr>
              <a:t>的子串，</a:t>
            </a:r>
            <a:r>
              <a:rPr lang="en-US" altLang="zh-CN" dirty="0">
                <a:latin typeface="+mn-ea"/>
              </a:rPr>
              <a:t>O(L)</a:t>
            </a:r>
          </a:p>
          <a:p>
            <a:pPr marL="800100" lvl="1" indent="-342900" algn="just">
              <a:lnSpc>
                <a:spcPct val="130000"/>
              </a:lnSpc>
              <a:spcBef>
                <a:spcPts val="600"/>
              </a:spcBef>
              <a:spcAft>
                <a:spcPts val="600"/>
              </a:spcAft>
              <a:buClr>
                <a:schemeClr val="tx2"/>
              </a:buClr>
              <a:buFont typeface="Arial" panose="020B0604020202020204" pitchFamily="34" charset="0"/>
              <a:buChar char="•"/>
            </a:pPr>
            <a:r>
              <a:rPr lang="en-US" altLang="zh-CN" dirty="0">
                <a:latin typeface="+mn-ea"/>
              </a:rPr>
              <a:t>Rolling Hash</a:t>
            </a:r>
            <a:r>
              <a:rPr lang="zh-CN" altLang="en-US" dirty="0">
                <a:latin typeface="+mn-ea"/>
              </a:rPr>
              <a:t>计算</a:t>
            </a:r>
            <a:r>
              <a:rPr lang="en-US" altLang="zh-CN" dirty="0">
                <a:latin typeface="+mn-ea"/>
              </a:rPr>
              <a:t>S</a:t>
            </a:r>
            <a:r>
              <a:rPr lang="zh-CN" altLang="en-US" dirty="0">
                <a:latin typeface="+mn-ea"/>
              </a:rPr>
              <a:t>所有</a:t>
            </a:r>
            <a:r>
              <a:rPr lang="en-US" altLang="zh-CN" dirty="0">
                <a:latin typeface="+mn-ea"/>
              </a:rPr>
              <a:t>n</a:t>
            </a:r>
            <a:r>
              <a:rPr lang="zh-CN" altLang="en-US" dirty="0">
                <a:latin typeface="+mn-ea"/>
              </a:rPr>
              <a:t>个子串，加入</a:t>
            </a:r>
            <a:r>
              <a:rPr lang="en-US" altLang="zh-CN" dirty="0">
                <a:latin typeface="+mn-ea"/>
              </a:rPr>
              <a:t>hash table</a:t>
            </a:r>
            <a:r>
              <a:rPr lang="zh-CN" altLang="en-US" dirty="0">
                <a:latin typeface="+mn-ea"/>
              </a:rPr>
              <a:t>，</a:t>
            </a:r>
            <a:r>
              <a:rPr lang="en-US" altLang="zh-CN" dirty="0">
                <a:latin typeface="+mn-ea"/>
              </a:rPr>
              <a:t>O(n)</a:t>
            </a:r>
          </a:p>
          <a:p>
            <a:pPr marL="800100" lvl="1" indent="-342900" algn="just">
              <a:lnSpc>
                <a:spcPct val="130000"/>
              </a:lnSpc>
              <a:spcBef>
                <a:spcPts val="600"/>
              </a:spcBef>
              <a:spcAft>
                <a:spcPts val="600"/>
              </a:spcAft>
              <a:buClr>
                <a:schemeClr val="tx2"/>
              </a:buClr>
              <a:buFont typeface="Arial" panose="020B0604020202020204" pitchFamily="34" charset="0"/>
              <a:buChar char="•"/>
            </a:pPr>
            <a:r>
              <a:rPr lang="zh-CN" altLang="en-US" dirty="0">
                <a:latin typeface="+mn-ea"/>
              </a:rPr>
              <a:t>计算</a:t>
            </a:r>
            <a:r>
              <a:rPr lang="en-US" altLang="zh-CN" dirty="0">
                <a:latin typeface="+mn-ea"/>
              </a:rPr>
              <a:t>T</a:t>
            </a:r>
            <a:r>
              <a:rPr lang="zh-CN" altLang="en-US" dirty="0">
                <a:latin typeface="+mn-ea"/>
              </a:rPr>
              <a:t>第一个长度为</a:t>
            </a:r>
            <a:r>
              <a:rPr lang="en-US" altLang="zh-CN" dirty="0">
                <a:latin typeface="+mn-ea"/>
              </a:rPr>
              <a:t>L</a:t>
            </a:r>
            <a:r>
              <a:rPr lang="zh-CN" altLang="en-US" dirty="0">
                <a:latin typeface="+mn-ea"/>
              </a:rPr>
              <a:t>的子串，</a:t>
            </a:r>
            <a:r>
              <a:rPr lang="en-US" altLang="zh-CN" dirty="0">
                <a:latin typeface="+mn-ea"/>
              </a:rPr>
              <a:t>O(L)</a:t>
            </a:r>
          </a:p>
          <a:p>
            <a:pPr marL="800100" lvl="1" indent="-342900" algn="just">
              <a:lnSpc>
                <a:spcPct val="130000"/>
              </a:lnSpc>
              <a:spcBef>
                <a:spcPts val="600"/>
              </a:spcBef>
              <a:spcAft>
                <a:spcPts val="600"/>
              </a:spcAft>
              <a:buClr>
                <a:schemeClr val="tx2"/>
              </a:buClr>
              <a:buFont typeface="Arial" panose="020B0604020202020204" pitchFamily="34" charset="0"/>
              <a:buChar char="•"/>
            </a:pPr>
            <a:r>
              <a:rPr lang="en-US" altLang="zh-CN" dirty="0">
                <a:latin typeface="+mn-ea"/>
              </a:rPr>
              <a:t>Rolling Hash</a:t>
            </a:r>
            <a:r>
              <a:rPr lang="zh-CN" altLang="en-US" dirty="0">
                <a:latin typeface="+mn-ea"/>
              </a:rPr>
              <a:t>计算</a:t>
            </a:r>
            <a:r>
              <a:rPr lang="en-US" altLang="zh-CN" dirty="0">
                <a:latin typeface="+mn-ea"/>
              </a:rPr>
              <a:t>T</a:t>
            </a:r>
            <a:r>
              <a:rPr lang="zh-CN" altLang="en-US" dirty="0">
                <a:latin typeface="+mn-ea"/>
              </a:rPr>
              <a:t>所有</a:t>
            </a:r>
            <a:r>
              <a:rPr lang="en-US" altLang="zh-CN" dirty="0">
                <a:latin typeface="+mn-ea"/>
              </a:rPr>
              <a:t>n</a:t>
            </a:r>
            <a:r>
              <a:rPr lang="zh-CN" altLang="en-US" dirty="0">
                <a:latin typeface="+mn-ea"/>
              </a:rPr>
              <a:t>个子串，检查</a:t>
            </a:r>
            <a:r>
              <a:rPr lang="en-US" altLang="zh-CN" dirty="0">
                <a:latin typeface="+mn-ea"/>
              </a:rPr>
              <a:t>hash table</a:t>
            </a:r>
            <a:r>
              <a:rPr lang="zh-CN" altLang="en-US" dirty="0">
                <a:latin typeface="+mn-ea"/>
              </a:rPr>
              <a:t>看是否能命中，</a:t>
            </a:r>
            <a:r>
              <a:rPr lang="en-US" altLang="zh-CN" dirty="0">
                <a:latin typeface="+mn-ea"/>
              </a:rPr>
              <a:t>O(n)</a:t>
            </a:r>
          </a:p>
          <a:p>
            <a:pPr marL="800100" lvl="1" indent="-342900" algn="just">
              <a:lnSpc>
                <a:spcPct val="130000"/>
              </a:lnSpc>
              <a:spcBef>
                <a:spcPts val="600"/>
              </a:spcBef>
              <a:spcAft>
                <a:spcPts val="600"/>
              </a:spcAft>
              <a:buClr>
                <a:schemeClr val="tx2"/>
              </a:buClr>
              <a:buFont typeface="Arial" panose="020B0604020202020204" pitchFamily="34" charset="0"/>
              <a:buChar char="•"/>
            </a:pPr>
            <a:r>
              <a:rPr lang="zh-CN" altLang="en-US" dirty="0">
                <a:latin typeface="+mn-ea"/>
              </a:rPr>
              <a:t>如果</a:t>
            </a:r>
            <a:r>
              <a:rPr lang="en-US" altLang="zh-CN" dirty="0">
                <a:latin typeface="+mn-ea"/>
              </a:rPr>
              <a:t>T</a:t>
            </a:r>
            <a:r>
              <a:rPr lang="zh-CN" altLang="en-US" dirty="0">
                <a:latin typeface="+mn-ea"/>
              </a:rPr>
              <a:t>的一个子串命中了</a:t>
            </a:r>
            <a:r>
              <a:rPr lang="en-US" altLang="zh-CN" dirty="0">
                <a:latin typeface="+mn-ea"/>
              </a:rPr>
              <a:t>S</a:t>
            </a:r>
            <a:r>
              <a:rPr lang="zh-CN" altLang="en-US" dirty="0">
                <a:latin typeface="+mn-ea"/>
              </a:rPr>
              <a:t>的一个子串，那么就进行匹配，如果相等则继续，否则停止匹配。</a:t>
            </a:r>
            <a:r>
              <a:rPr lang="en-US" altLang="zh-CN" dirty="0">
                <a:latin typeface="+mn-ea"/>
              </a:rPr>
              <a:t>O(L)</a:t>
            </a:r>
          </a:p>
          <a:p>
            <a:pPr marL="800100" lvl="1" indent="-342900" algn="just">
              <a:lnSpc>
                <a:spcPct val="130000"/>
              </a:lnSpc>
              <a:spcBef>
                <a:spcPts val="600"/>
              </a:spcBef>
              <a:spcAft>
                <a:spcPts val="600"/>
              </a:spcAft>
              <a:buClr>
                <a:schemeClr val="tx2"/>
              </a:buClr>
              <a:buFont typeface="Arial" panose="020B0604020202020204" pitchFamily="34" charset="0"/>
              <a:buChar char="•"/>
            </a:pPr>
            <a:endParaRPr lang="en-US" altLang="zh-CN" sz="20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en-US" altLang="zh-CN" sz="20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en-US" altLang="zh-CN" sz="2000" dirty="0">
              <a:latin typeface="+mn-ea"/>
            </a:endParaRPr>
          </a:p>
        </p:txBody>
      </p:sp>
      <p:graphicFrame>
        <p:nvGraphicFramePr>
          <p:cNvPr id="3" name="表格 3">
            <a:extLst>
              <a:ext uri="{FF2B5EF4-FFF2-40B4-BE49-F238E27FC236}">
                <a16:creationId xmlns:a16="http://schemas.microsoft.com/office/drawing/2014/main" id="{C6CD8E28-EA55-4D90-BEF7-00E49BBDA98A}"/>
              </a:ext>
            </a:extLst>
          </p:cNvPr>
          <p:cNvGraphicFramePr>
            <a:graphicFrameLocks noGrp="1"/>
          </p:cNvGraphicFramePr>
          <p:nvPr/>
        </p:nvGraphicFramePr>
        <p:xfrm>
          <a:off x="1864474" y="1111616"/>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391118984"/>
                    </a:ext>
                  </a:extLst>
                </a:gridCol>
                <a:gridCol w="812800">
                  <a:extLst>
                    <a:ext uri="{9D8B030D-6E8A-4147-A177-3AD203B41FA5}">
                      <a16:colId xmlns:a16="http://schemas.microsoft.com/office/drawing/2014/main" val="1102264868"/>
                    </a:ext>
                  </a:extLst>
                </a:gridCol>
                <a:gridCol w="812800">
                  <a:extLst>
                    <a:ext uri="{9D8B030D-6E8A-4147-A177-3AD203B41FA5}">
                      <a16:colId xmlns:a16="http://schemas.microsoft.com/office/drawing/2014/main" val="243687334"/>
                    </a:ext>
                  </a:extLst>
                </a:gridCol>
                <a:gridCol w="812800">
                  <a:extLst>
                    <a:ext uri="{9D8B030D-6E8A-4147-A177-3AD203B41FA5}">
                      <a16:colId xmlns:a16="http://schemas.microsoft.com/office/drawing/2014/main" val="802958943"/>
                    </a:ext>
                  </a:extLst>
                </a:gridCol>
                <a:gridCol w="812800">
                  <a:extLst>
                    <a:ext uri="{9D8B030D-6E8A-4147-A177-3AD203B41FA5}">
                      <a16:colId xmlns:a16="http://schemas.microsoft.com/office/drawing/2014/main" val="1069345006"/>
                    </a:ext>
                  </a:extLst>
                </a:gridCol>
                <a:gridCol w="812800">
                  <a:extLst>
                    <a:ext uri="{9D8B030D-6E8A-4147-A177-3AD203B41FA5}">
                      <a16:colId xmlns:a16="http://schemas.microsoft.com/office/drawing/2014/main" val="2028941133"/>
                    </a:ext>
                  </a:extLst>
                </a:gridCol>
                <a:gridCol w="812800">
                  <a:extLst>
                    <a:ext uri="{9D8B030D-6E8A-4147-A177-3AD203B41FA5}">
                      <a16:colId xmlns:a16="http://schemas.microsoft.com/office/drawing/2014/main" val="4058103726"/>
                    </a:ext>
                  </a:extLst>
                </a:gridCol>
                <a:gridCol w="812800">
                  <a:extLst>
                    <a:ext uri="{9D8B030D-6E8A-4147-A177-3AD203B41FA5}">
                      <a16:colId xmlns:a16="http://schemas.microsoft.com/office/drawing/2014/main" val="516887602"/>
                    </a:ext>
                  </a:extLst>
                </a:gridCol>
                <a:gridCol w="812800">
                  <a:extLst>
                    <a:ext uri="{9D8B030D-6E8A-4147-A177-3AD203B41FA5}">
                      <a16:colId xmlns:a16="http://schemas.microsoft.com/office/drawing/2014/main" val="4261343796"/>
                    </a:ext>
                  </a:extLst>
                </a:gridCol>
                <a:gridCol w="812800">
                  <a:extLst>
                    <a:ext uri="{9D8B030D-6E8A-4147-A177-3AD203B41FA5}">
                      <a16:colId xmlns:a16="http://schemas.microsoft.com/office/drawing/2014/main" val="2846545005"/>
                    </a:ext>
                  </a:extLst>
                </a:gridCol>
              </a:tblGrid>
              <a:tr h="370840">
                <a:tc>
                  <a:txBody>
                    <a:bodyPr/>
                    <a:lstStyle/>
                    <a:p>
                      <a:pPr algn="ctr"/>
                      <a:r>
                        <a:rPr lang="en-US" altLang="zh-CN" dirty="0">
                          <a:solidFill>
                            <a:schemeClr val="tx1"/>
                          </a:solidFill>
                        </a:rPr>
                        <a:t>a</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l</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g</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o</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r</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err="1">
                          <a:solidFill>
                            <a:schemeClr val="tx1"/>
                          </a:solidFill>
                        </a:rPr>
                        <a:t>i</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t</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h</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m</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s</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888062"/>
                  </a:ext>
                </a:extLst>
              </a:tr>
            </a:tbl>
          </a:graphicData>
        </a:graphic>
      </p:graphicFrame>
      <p:sp>
        <p:nvSpPr>
          <p:cNvPr id="4" name="矩形 3">
            <a:extLst>
              <a:ext uri="{FF2B5EF4-FFF2-40B4-BE49-F238E27FC236}">
                <a16:creationId xmlns:a16="http://schemas.microsoft.com/office/drawing/2014/main" id="{E779134F-1B06-491A-85AC-ACD036EE3C35}"/>
              </a:ext>
            </a:extLst>
          </p:cNvPr>
          <p:cNvSpPr/>
          <p:nvPr/>
        </p:nvSpPr>
        <p:spPr>
          <a:xfrm>
            <a:off x="1779215" y="1001754"/>
            <a:ext cx="4149259" cy="5905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6C66318A-8D70-4D1D-BC9F-782B564EFFE9}"/>
              </a:ext>
            </a:extLst>
          </p:cNvPr>
          <p:cNvSpPr/>
          <p:nvPr/>
        </p:nvSpPr>
        <p:spPr>
          <a:xfrm>
            <a:off x="2642815" y="955097"/>
            <a:ext cx="4149259" cy="6838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04BB6AA2-863A-4E75-9E34-20E3F3FD4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474" y="1683102"/>
            <a:ext cx="7762875" cy="485775"/>
          </a:xfrm>
          <a:prstGeom prst="rect">
            <a:avLst/>
          </a:prstGeom>
        </p:spPr>
      </p:pic>
    </p:spTree>
    <p:extLst>
      <p:ext uri="{BB962C8B-B14F-4D97-AF65-F5344CB8AC3E}">
        <p14:creationId xmlns:p14="http://schemas.microsoft.com/office/powerpoint/2010/main" val="572415462"/>
      </p:ext>
    </p:extLst>
  </p:cSld>
  <p:clrMapOvr>
    <a:masterClrMapping/>
  </p:clrMapOvr>
  <p:transition spd="med" advTm="33">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62994" y="3780000"/>
            <a:ext cx="4971258" cy="1107996"/>
            <a:chOff x="3662994" y="4151484"/>
            <a:chExt cx="4971258" cy="1107996"/>
          </a:xfrm>
        </p:grpSpPr>
        <p:sp>
          <p:nvSpPr>
            <p:cNvPr id="4" name="椭圆 3"/>
            <p:cNvSpPr/>
            <p:nvPr/>
          </p:nvSpPr>
          <p:spPr>
            <a:xfrm>
              <a:off x="3662994" y="4283908"/>
              <a:ext cx="782043" cy="7820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zh-CN" sz="4400" dirty="0">
                  <a:solidFill>
                    <a:prstClr val="white"/>
                  </a:solidFill>
                  <a:latin typeface="Century Gothic" panose="020B0502020202020204" pitchFamily="34" charset="0"/>
                  <a:ea typeface="微软雅黑" panose="020B0503020204020204" charset="-122"/>
                </a:rPr>
                <a:t>2</a:t>
              </a:r>
              <a:endParaRPr kumimoji="0" lang="zh-CN" altLang="en-US" sz="4400" b="0"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8" name="文本框 7"/>
            <p:cNvSpPr txBox="1"/>
            <p:nvPr/>
          </p:nvSpPr>
          <p:spPr>
            <a:xfrm>
              <a:off x="4445037" y="4151484"/>
              <a:ext cx="4189215" cy="1107996"/>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3600" b="1" spc="300" dirty="0">
                  <a:solidFill>
                    <a:prstClr val="black"/>
                  </a:solidFill>
                  <a:latin typeface="微软雅黑" panose="020B0503020204020204" charset="-122"/>
                  <a:ea typeface="微软雅黑" panose="020B0503020204020204" charset="-122"/>
                </a:rPr>
                <a:t>基于字符串的</a:t>
              </a:r>
              <a:endParaRPr lang="en-US" altLang="zh-CN" sz="3600" b="1" spc="300" dirty="0">
                <a:solidFill>
                  <a:prstClr val="black"/>
                </a:solidFill>
                <a:latin typeface="微软雅黑" panose="020B0503020204020204" charset="-122"/>
                <a:ea typeface="微软雅黑" panose="020B0503020204020204" charset="-122"/>
              </a:endParaRPr>
            </a:p>
            <a:p>
              <a:pPr marL="0" marR="0" lvl="0" indent="0" algn="ctr" defTabSz="914400" rtl="0" eaLnBrk="0" fontAlgn="base" latinLnBrk="0" hangingPunct="0">
                <a:lnSpc>
                  <a:spcPct val="100000"/>
                </a:lnSpc>
                <a:spcBef>
                  <a:spcPct val="0"/>
                </a:spcBef>
                <a:spcAft>
                  <a:spcPct val="0"/>
                </a:spcAft>
                <a:buClrTx/>
                <a:buSzTx/>
                <a:buFontTx/>
                <a:buNone/>
                <a:defRPr/>
              </a:pPr>
              <a:r>
                <a:rPr lang="zh-CN" altLang="en-US" sz="3600" b="1" spc="300" dirty="0">
                  <a:solidFill>
                    <a:prstClr val="black"/>
                  </a:solidFill>
                  <a:latin typeface="微软雅黑" panose="020B0503020204020204" charset="-122"/>
                  <a:ea typeface="微软雅黑" panose="020B0503020204020204" charset="-122"/>
                </a:rPr>
                <a:t>文本相似度检测</a:t>
              </a:r>
              <a:endParaRPr kumimoji="0" lang="zh-CN" altLang="en-US" sz="3600" b="1" i="0" u="none" strike="noStrike" kern="1200" cap="none" spc="300" normalizeH="0" baseline="0" noProof="0" dirty="0">
                <a:ln>
                  <a:noFill/>
                </a:ln>
                <a:solidFill>
                  <a:srgbClr val="A2A2A2"/>
                </a:solidFill>
                <a:effectLst/>
                <a:uLnTx/>
                <a:uFillTx/>
                <a:latin typeface="Century Gothic" panose="020B0502020202020204" pitchFamily="34" charset="0"/>
                <a:ea typeface="微软雅黑" panose="020B0503020204020204" charset="-122"/>
                <a:cs typeface="+mn-cs"/>
              </a:endParaRPr>
            </a:p>
          </p:txBody>
        </p:sp>
      </p:grpSp>
      <p:sp>
        <p:nvSpPr>
          <p:cNvPr id="5" name="文本占位符 4"/>
          <p:cNvSpPr txBox="1"/>
          <p:nvPr/>
        </p:nvSpPr>
        <p:spPr>
          <a:xfrm>
            <a:off x="4503025" y="5343266"/>
            <a:ext cx="3726576" cy="1197432"/>
          </a:xfrm>
          <a:prstGeom prst="rect">
            <a:avLst/>
          </a:prstGeom>
        </p:spPr>
        <p:txBody>
          <a:bodyPr>
            <a:normAutofit fontScale="925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None/>
            </a:pPr>
            <a:r>
              <a:rPr lang="zh-CN" altLang="en-US" sz="2000" b="1" dirty="0"/>
              <a:t>汇报人：龙水彬   </a:t>
            </a:r>
            <a:r>
              <a:rPr lang="en-US" altLang="zh-CN" sz="2000" b="1" dirty="0"/>
              <a:t>3220200929</a:t>
            </a:r>
          </a:p>
          <a:p>
            <a:pPr marL="539750" indent="457200" algn="just">
              <a:lnSpc>
                <a:spcPct val="150000"/>
              </a:lnSpc>
              <a:spcBef>
                <a:spcPts val="0"/>
              </a:spcBef>
              <a:buNone/>
            </a:pPr>
            <a:r>
              <a:rPr lang="zh-CN" altLang="en-US" sz="2000" b="1" dirty="0"/>
              <a:t>邬惠燕   </a:t>
            </a:r>
            <a:r>
              <a:rPr lang="en-US" altLang="zh-CN" sz="2000" b="1" dirty="0"/>
              <a:t>3220200973</a:t>
            </a:r>
            <a:endParaRPr lang="zh-CN" altLang="en-US" sz="2000" b="1" dirty="0"/>
          </a:p>
        </p:txBody>
      </p:sp>
    </p:spTree>
  </p:cSld>
  <p:clrMapOvr>
    <a:masterClrMapping/>
  </p:clrMapOvr>
  <p:transition spd="med" advTm="4049">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1"/>
                </a:solidFill>
              </a:rPr>
              <a:t>文本比对 </a:t>
            </a:r>
            <a:r>
              <a:rPr lang="en-US" altLang="zh-CN" dirty="0"/>
              <a:t>– </a:t>
            </a:r>
            <a:r>
              <a:rPr lang="zh-CN" altLang="en-US" dirty="0">
                <a:solidFill>
                  <a:srgbClr val="A13F0B"/>
                </a:solidFill>
              </a:rPr>
              <a:t>工具</a:t>
            </a:r>
          </a:p>
        </p:txBody>
      </p:sp>
      <p:sp>
        <p:nvSpPr>
          <p:cNvPr id="19" name="文本框 18">
            <a:extLst>
              <a:ext uri="{FF2B5EF4-FFF2-40B4-BE49-F238E27FC236}">
                <a16:creationId xmlns:a16="http://schemas.microsoft.com/office/drawing/2014/main" id="{2C435C0B-86FD-45B8-BC71-5728FABE8581}"/>
              </a:ext>
            </a:extLst>
          </p:cNvPr>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5.2</a:t>
            </a:r>
            <a:endParaRPr lang="zh-CN" altLang="en-US" sz="3600" b="1" dirty="0">
              <a:solidFill>
                <a:schemeClr val="bg1"/>
              </a:solidFill>
            </a:endParaRPr>
          </a:p>
        </p:txBody>
      </p:sp>
      <p:sp>
        <p:nvSpPr>
          <p:cNvPr id="7" name="文本框 6">
            <a:extLst>
              <a:ext uri="{FF2B5EF4-FFF2-40B4-BE49-F238E27FC236}">
                <a16:creationId xmlns:a16="http://schemas.microsoft.com/office/drawing/2014/main" id="{DBB7FC64-EA10-4390-AB29-584D53133BBA}"/>
              </a:ext>
            </a:extLst>
          </p:cNvPr>
          <p:cNvSpPr txBox="1"/>
          <p:nvPr/>
        </p:nvSpPr>
        <p:spPr>
          <a:xfrm>
            <a:off x="581807" y="890802"/>
            <a:ext cx="5721932" cy="1601464"/>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en-US" altLang="zh-CN" sz="2200" dirty="0" err="1">
                <a:latin typeface="+mn-ea"/>
              </a:rPr>
              <a:t>UltraCompare</a:t>
            </a:r>
            <a:endParaRPr lang="en-US" altLang="zh-CN" sz="20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en-US" altLang="zh-CN" sz="20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en-US" altLang="zh-CN" sz="2000" dirty="0">
              <a:latin typeface="+mn-ea"/>
            </a:endParaRPr>
          </a:p>
        </p:txBody>
      </p:sp>
      <p:pic>
        <p:nvPicPr>
          <p:cNvPr id="4" name="图片 3">
            <a:extLst>
              <a:ext uri="{FF2B5EF4-FFF2-40B4-BE49-F238E27FC236}">
                <a16:creationId xmlns:a16="http://schemas.microsoft.com/office/drawing/2014/main" id="{2AD2F1C0-FEAE-4EF8-B454-51F9C9BE1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7" y="1534968"/>
            <a:ext cx="12192000" cy="4432230"/>
          </a:xfrm>
          <a:prstGeom prst="rect">
            <a:avLst/>
          </a:prstGeom>
        </p:spPr>
      </p:pic>
      <p:sp>
        <p:nvSpPr>
          <p:cNvPr id="5" name="矩形 4">
            <a:extLst>
              <a:ext uri="{FF2B5EF4-FFF2-40B4-BE49-F238E27FC236}">
                <a16:creationId xmlns:a16="http://schemas.microsoft.com/office/drawing/2014/main" id="{69E983FA-3A2B-42B9-A1FE-F0EC3DB73BA6}"/>
              </a:ext>
            </a:extLst>
          </p:cNvPr>
          <p:cNvSpPr/>
          <p:nvPr/>
        </p:nvSpPr>
        <p:spPr>
          <a:xfrm>
            <a:off x="15967" y="3051495"/>
            <a:ext cx="5872294" cy="3775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350813D7-8BDA-421A-B2B2-D4009B83FFDE}"/>
              </a:ext>
            </a:extLst>
          </p:cNvPr>
          <p:cNvSpPr/>
          <p:nvPr/>
        </p:nvSpPr>
        <p:spPr>
          <a:xfrm>
            <a:off x="6335673" y="1754697"/>
            <a:ext cx="5872294" cy="3775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10528029"/>
      </p:ext>
    </p:extLst>
  </p:cSld>
  <p:clrMapOvr>
    <a:masterClrMapping/>
  </p:clrMapOvr>
  <p:transition spd="med" advTm="24">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1"/>
                </a:solidFill>
              </a:rPr>
              <a:t>文本比对 </a:t>
            </a:r>
            <a:r>
              <a:rPr lang="en-US" altLang="zh-CN" dirty="0"/>
              <a:t>– </a:t>
            </a:r>
            <a:r>
              <a:rPr lang="zh-CN" altLang="en-US" dirty="0">
                <a:solidFill>
                  <a:srgbClr val="A13F0B"/>
                </a:solidFill>
              </a:rPr>
              <a:t>工具</a:t>
            </a:r>
          </a:p>
        </p:txBody>
      </p:sp>
      <p:sp>
        <p:nvSpPr>
          <p:cNvPr id="19" name="文本框 18">
            <a:extLst>
              <a:ext uri="{FF2B5EF4-FFF2-40B4-BE49-F238E27FC236}">
                <a16:creationId xmlns:a16="http://schemas.microsoft.com/office/drawing/2014/main" id="{2C435C0B-86FD-45B8-BC71-5728FABE8581}"/>
              </a:ext>
            </a:extLst>
          </p:cNvPr>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5.2</a:t>
            </a:r>
            <a:endParaRPr lang="zh-CN" altLang="en-US" sz="3600" b="1" dirty="0">
              <a:solidFill>
                <a:schemeClr val="bg1"/>
              </a:solidFill>
            </a:endParaRPr>
          </a:p>
        </p:txBody>
      </p:sp>
      <p:sp>
        <p:nvSpPr>
          <p:cNvPr id="7" name="文本框 6">
            <a:extLst>
              <a:ext uri="{FF2B5EF4-FFF2-40B4-BE49-F238E27FC236}">
                <a16:creationId xmlns:a16="http://schemas.microsoft.com/office/drawing/2014/main" id="{DBB7FC64-EA10-4390-AB29-584D53133BBA}"/>
              </a:ext>
            </a:extLst>
          </p:cNvPr>
          <p:cNvSpPr txBox="1"/>
          <p:nvPr/>
        </p:nvSpPr>
        <p:spPr>
          <a:xfrm>
            <a:off x="629708" y="881223"/>
            <a:ext cx="5721932" cy="2155462"/>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en-US" altLang="zh-CN" sz="2200" dirty="0">
                <a:latin typeface="+mn-ea"/>
              </a:rPr>
              <a:t>Beyond Compare</a:t>
            </a:r>
            <a:endParaRPr lang="en-US" altLang="zh-CN" dirty="0">
              <a:latin typeface="+mn-ea"/>
            </a:endParaRPr>
          </a:p>
          <a:p>
            <a:pPr marL="800100" lvl="1" indent="-342900" algn="just">
              <a:lnSpc>
                <a:spcPct val="130000"/>
              </a:lnSpc>
              <a:spcBef>
                <a:spcPts val="600"/>
              </a:spcBef>
              <a:spcAft>
                <a:spcPts val="600"/>
              </a:spcAft>
              <a:buClr>
                <a:schemeClr val="tx2"/>
              </a:buClr>
              <a:buFont typeface="Arial" panose="020B0604020202020204" pitchFamily="34" charset="0"/>
              <a:buChar char="•"/>
            </a:pPr>
            <a:endParaRPr lang="en-US" altLang="zh-CN" sz="20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en-US" altLang="zh-CN" sz="20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en-US" altLang="zh-CN" sz="2000" dirty="0">
              <a:latin typeface="+mn-ea"/>
            </a:endParaRPr>
          </a:p>
        </p:txBody>
      </p:sp>
      <p:pic>
        <p:nvPicPr>
          <p:cNvPr id="12" name="图片 11">
            <a:extLst>
              <a:ext uri="{FF2B5EF4-FFF2-40B4-BE49-F238E27FC236}">
                <a16:creationId xmlns:a16="http://schemas.microsoft.com/office/drawing/2014/main" id="{2B890F2C-882B-4A7E-8E7E-5549E95AE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52" y="1352392"/>
            <a:ext cx="11319545" cy="4937847"/>
          </a:xfrm>
          <a:prstGeom prst="rect">
            <a:avLst/>
          </a:prstGeom>
        </p:spPr>
      </p:pic>
    </p:spTree>
    <p:extLst>
      <p:ext uri="{BB962C8B-B14F-4D97-AF65-F5344CB8AC3E}">
        <p14:creationId xmlns:p14="http://schemas.microsoft.com/office/powerpoint/2010/main" val="425235554"/>
      </p:ext>
    </p:extLst>
  </p:cSld>
  <p:clrMapOvr>
    <a:masterClrMapping/>
  </p:clrMapOvr>
  <p:transition spd="med" advTm="3389">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1"/>
                </a:solidFill>
              </a:rPr>
              <a:t>文本比对 </a:t>
            </a:r>
            <a:r>
              <a:rPr lang="en-US" altLang="zh-CN" dirty="0"/>
              <a:t>– </a:t>
            </a:r>
            <a:r>
              <a:rPr lang="zh-CN" altLang="en-US" dirty="0">
                <a:solidFill>
                  <a:srgbClr val="A13F0B"/>
                </a:solidFill>
              </a:rPr>
              <a:t>工具</a:t>
            </a:r>
          </a:p>
        </p:txBody>
      </p:sp>
      <p:sp>
        <p:nvSpPr>
          <p:cNvPr id="19" name="文本框 18">
            <a:extLst>
              <a:ext uri="{FF2B5EF4-FFF2-40B4-BE49-F238E27FC236}">
                <a16:creationId xmlns:a16="http://schemas.microsoft.com/office/drawing/2014/main" id="{2C435C0B-86FD-45B8-BC71-5728FABE8581}"/>
              </a:ext>
            </a:extLst>
          </p:cNvPr>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5.2</a:t>
            </a:r>
            <a:endParaRPr lang="zh-CN" altLang="en-US" sz="3600" b="1" dirty="0">
              <a:solidFill>
                <a:schemeClr val="bg1"/>
              </a:solidFill>
            </a:endParaRPr>
          </a:p>
        </p:txBody>
      </p:sp>
      <p:sp>
        <p:nvSpPr>
          <p:cNvPr id="7" name="文本框 6">
            <a:extLst>
              <a:ext uri="{FF2B5EF4-FFF2-40B4-BE49-F238E27FC236}">
                <a16:creationId xmlns:a16="http://schemas.microsoft.com/office/drawing/2014/main" id="{DBB7FC64-EA10-4390-AB29-584D53133BBA}"/>
              </a:ext>
            </a:extLst>
          </p:cNvPr>
          <p:cNvSpPr txBox="1"/>
          <p:nvPr/>
        </p:nvSpPr>
        <p:spPr>
          <a:xfrm>
            <a:off x="629708" y="881223"/>
            <a:ext cx="5721932" cy="2155462"/>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en-US" altLang="zh-CN" sz="2200" dirty="0">
                <a:latin typeface="+mn-ea"/>
              </a:rPr>
              <a:t>Word</a:t>
            </a:r>
            <a:endParaRPr lang="en-US" altLang="zh-CN" dirty="0">
              <a:latin typeface="+mn-ea"/>
            </a:endParaRPr>
          </a:p>
          <a:p>
            <a:pPr marL="800100" lvl="1" indent="-342900" algn="just">
              <a:lnSpc>
                <a:spcPct val="130000"/>
              </a:lnSpc>
              <a:spcBef>
                <a:spcPts val="600"/>
              </a:spcBef>
              <a:spcAft>
                <a:spcPts val="600"/>
              </a:spcAft>
              <a:buClr>
                <a:schemeClr val="tx2"/>
              </a:buClr>
              <a:buFont typeface="Arial" panose="020B0604020202020204" pitchFamily="34" charset="0"/>
              <a:buChar char="•"/>
            </a:pPr>
            <a:endParaRPr lang="en-US" altLang="zh-CN" sz="20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en-US" altLang="zh-CN" sz="20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en-US" altLang="zh-CN" sz="2000" dirty="0">
              <a:latin typeface="+mn-ea"/>
            </a:endParaRPr>
          </a:p>
        </p:txBody>
      </p:sp>
      <p:pic>
        <p:nvPicPr>
          <p:cNvPr id="9" name="图片 8">
            <a:extLst>
              <a:ext uri="{FF2B5EF4-FFF2-40B4-BE49-F238E27FC236}">
                <a16:creationId xmlns:a16="http://schemas.microsoft.com/office/drawing/2014/main" id="{212BCE0E-3513-460A-8339-F2BBC9B2C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874" y="1220321"/>
            <a:ext cx="8474251" cy="4924951"/>
          </a:xfrm>
          <a:prstGeom prst="rect">
            <a:avLst/>
          </a:prstGeom>
        </p:spPr>
      </p:pic>
    </p:spTree>
    <p:extLst>
      <p:ext uri="{BB962C8B-B14F-4D97-AF65-F5344CB8AC3E}">
        <p14:creationId xmlns:p14="http://schemas.microsoft.com/office/powerpoint/2010/main" val="2062714946"/>
      </p:ext>
    </p:extLst>
  </p:cSld>
  <p:clrMapOvr>
    <a:masterClrMapping/>
  </p:clrMapOvr>
  <p:transition spd="med" advTm="677">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64800" y="3912424"/>
            <a:ext cx="4764248" cy="782043"/>
            <a:chOff x="3662994" y="4283908"/>
            <a:chExt cx="4764248" cy="782043"/>
          </a:xfrm>
        </p:grpSpPr>
        <p:sp>
          <p:nvSpPr>
            <p:cNvPr id="4" name="椭圆 3"/>
            <p:cNvSpPr/>
            <p:nvPr/>
          </p:nvSpPr>
          <p:spPr>
            <a:xfrm>
              <a:off x="3662994" y="4283908"/>
              <a:ext cx="782043" cy="7820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zh-CN" sz="4400" dirty="0">
                  <a:solidFill>
                    <a:prstClr val="white"/>
                  </a:solidFill>
                  <a:latin typeface="Century Gothic" panose="020B0502020202020204" pitchFamily="34" charset="0"/>
                  <a:ea typeface="微软雅黑" panose="020B0503020204020204" charset="-122"/>
                </a:rPr>
                <a:t>6</a:t>
              </a:r>
              <a:endParaRPr kumimoji="0" lang="en-US" altLang="zh-CN" sz="4400" b="0"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8" name="文本框 7"/>
            <p:cNvSpPr txBox="1"/>
            <p:nvPr/>
          </p:nvSpPr>
          <p:spPr>
            <a:xfrm>
              <a:off x="4238027" y="4397864"/>
              <a:ext cx="4189215" cy="553720"/>
            </a:xfrm>
            <a:prstGeom prst="rect">
              <a:avLst/>
            </a:prstGeom>
            <a:noFill/>
          </p:spPr>
          <p:txBody>
            <a:bodyPr wrap="square" lIns="0" tIns="0" rIns="0" bIns="0" rtlCol="0">
              <a:spAutoFit/>
            </a:bodyPr>
            <a:lstStyle/>
            <a:p>
              <a:pPr algn="ctr"/>
              <a:r>
                <a:rPr lang="en-US" altLang="zh-CN" sz="3600" b="1" dirty="0">
                  <a:latin typeface="+mj-ea"/>
                  <a:ea typeface="+mj-ea"/>
                  <a:cs typeface="Times New Roman" panose="02020603050405020304" pitchFamily="18" charset="0"/>
                </a:rPr>
                <a:t>Demo</a:t>
              </a:r>
              <a:r>
                <a:rPr lang="zh-CN" altLang="en-US" sz="3600" b="1" dirty="0">
                  <a:latin typeface="+mj-ea"/>
                  <a:ea typeface="+mj-ea"/>
                  <a:cs typeface="Times New Roman" panose="02020603050405020304" pitchFamily="18" charset="0"/>
                </a:rPr>
                <a:t>展示</a:t>
              </a:r>
            </a:p>
          </p:txBody>
        </p:sp>
      </p:grpSp>
      <p:sp>
        <p:nvSpPr>
          <p:cNvPr id="6" name="文本占位符 4">
            <a:extLst>
              <a:ext uri="{FF2B5EF4-FFF2-40B4-BE49-F238E27FC236}">
                <a16:creationId xmlns:a16="http://schemas.microsoft.com/office/drawing/2014/main" id="{2BAEA56E-C2EF-4E09-8E90-FDBD11D83455}"/>
              </a:ext>
            </a:extLst>
          </p:cNvPr>
          <p:cNvSpPr txBox="1"/>
          <p:nvPr/>
        </p:nvSpPr>
        <p:spPr>
          <a:xfrm>
            <a:off x="4239833" y="5119544"/>
            <a:ext cx="4189215" cy="119743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None/>
            </a:pPr>
            <a:r>
              <a:rPr lang="zh-CN" altLang="en-US" sz="2000" b="1" dirty="0"/>
              <a:t>汇报人：李四贝     </a:t>
            </a:r>
            <a:r>
              <a:rPr lang="en-US" altLang="zh-CN" sz="2000" b="1" dirty="0"/>
              <a:t>3220200904</a:t>
            </a:r>
          </a:p>
          <a:p>
            <a:pPr marL="539750" indent="457200" algn="just">
              <a:lnSpc>
                <a:spcPct val="150000"/>
              </a:lnSpc>
              <a:spcBef>
                <a:spcPts val="0"/>
              </a:spcBef>
              <a:buNone/>
            </a:pPr>
            <a:r>
              <a:rPr lang="zh-CN" altLang="en-US" sz="2000" b="1" dirty="0"/>
              <a:t>付卓新     </a:t>
            </a:r>
            <a:r>
              <a:rPr lang="en-US" altLang="zh-CN" sz="2000" b="1" dirty="0"/>
              <a:t>3220200872</a:t>
            </a:r>
            <a:endParaRPr lang="zh-CN" altLang="en-US" sz="2000" b="1" dirty="0"/>
          </a:p>
        </p:txBody>
      </p:sp>
    </p:spTree>
    <p:extLst>
      <p:ext uri="{BB962C8B-B14F-4D97-AF65-F5344CB8AC3E}">
        <p14:creationId xmlns:p14="http://schemas.microsoft.com/office/powerpoint/2010/main" val="3361442961"/>
      </p:ext>
    </p:extLst>
  </p:cSld>
  <p:clrMapOvr>
    <a:masterClrMapping/>
  </p:clrMapOvr>
  <p:transition spd="med" advTm="6956">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en-US" altLang="zh-CN" dirty="0">
                <a:solidFill>
                  <a:schemeClr val="accent1"/>
                </a:solidFill>
              </a:rPr>
              <a:t>Demo</a:t>
            </a:r>
            <a:r>
              <a:rPr lang="zh-CN" altLang="en-US" dirty="0">
                <a:solidFill>
                  <a:schemeClr val="accent1"/>
                </a:solidFill>
              </a:rPr>
              <a:t>展示 </a:t>
            </a:r>
            <a:r>
              <a:rPr lang="en-US" altLang="zh-CN" dirty="0"/>
              <a:t>– </a:t>
            </a:r>
            <a:r>
              <a:rPr lang="zh-CN" altLang="en-US" dirty="0">
                <a:solidFill>
                  <a:srgbClr val="A13F0B"/>
                </a:solidFill>
              </a:rPr>
              <a:t>总览</a:t>
            </a:r>
          </a:p>
        </p:txBody>
      </p:sp>
      <p:sp>
        <p:nvSpPr>
          <p:cNvPr id="24" name="矩形: 圆角 2"/>
          <p:cNvSpPr/>
          <p:nvPr/>
        </p:nvSpPr>
        <p:spPr>
          <a:xfrm>
            <a:off x="4312729" y="1190723"/>
            <a:ext cx="3566542" cy="75726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Demo</a:t>
            </a:r>
            <a:r>
              <a:rPr lang="zh-CN" altLang="en-US" sz="2000" b="1" dirty="0"/>
              <a:t>展示</a:t>
            </a:r>
          </a:p>
        </p:txBody>
      </p:sp>
      <p:sp>
        <p:nvSpPr>
          <p:cNvPr id="67" name="右大括号 66"/>
          <p:cNvSpPr/>
          <p:nvPr/>
        </p:nvSpPr>
        <p:spPr>
          <a:xfrm rot="16200000">
            <a:off x="5893415" y="-1397441"/>
            <a:ext cx="400109" cy="7527897"/>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nvGrpSpPr>
          <p:cNvPr id="11" name="组合 10"/>
          <p:cNvGrpSpPr/>
          <p:nvPr/>
        </p:nvGrpSpPr>
        <p:grpSpPr>
          <a:xfrm>
            <a:off x="915884" y="2758270"/>
            <a:ext cx="2903092" cy="2907730"/>
            <a:chOff x="510643" y="2668639"/>
            <a:chExt cx="2903092" cy="2907730"/>
          </a:xfrm>
        </p:grpSpPr>
        <p:sp>
          <p:nvSpPr>
            <p:cNvPr id="64" name="右大括号 63"/>
            <p:cNvSpPr/>
            <p:nvPr/>
          </p:nvSpPr>
          <p:spPr>
            <a:xfrm rot="16200000">
              <a:off x="1727166" y="3019851"/>
              <a:ext cx="369332" cy="2012223"/>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nvGrpSpPr>
            <p:cNvPr id="2" name="组合 1"/>
            <p:cNvGrpSpPr/>
            <p:nvPr/>
          </p:nvGrpSpPr>
          <p:grpSpPr>
            <a:xfrm>
              <a:off x="1306552" y="2668639"/>
              <a:ext cx="1210588" cy="1033553"/>
              <a:chOff x="2325801" y="2691075"/>
              <a:chExt cx="1210588" cy="1033553"/>
            </a:xfrm>
          </p:grpSpPr>
          <p:sp>
            <p:nvSpPr>
              <p:cNvPr id="46" name="椭圆 45"/>
              <p:cNvSpPr/>
              <p:nvPr/>
            </p:nvSpPr>
            <p:spPr>
              <a:xfrm>
                <a:off x="2643082" y="2691075"/>
                <a:ext cx="576000" cy="57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2325801" y="3324518"/>
                <a:ext cx="1210588" cy="400110"/>
              </a:xfrm>
              <a:prstGeom prst="rect">
                <a:avLst/>
              </a:prstGeom>
              <a:noFill/>
            </p:spPr>
            <p:txBody>
              <a:bodyPr wrap="none" rtlCol="0">
                <a:spAutoFit/>
              </a:bodyPr>
              <a:lstStyle/>
              <a:p>
                <a:pPr algn="ctr"/>
                <a:r>
                  <a:rPr lang="zh-CN" altLang="en-US" sz="2000" b="1" dirty="0">
                    <a:solidFill>
                      <a:schemeClr val="accent1"/>
                    </a:solidFill>
                  </a:rPr>
                  <a:t>实验准备</a:t>
                </a:r>
              </a:p>
            </p:txBody>
          </p:sp>
          <p:sp>
            <p:nvSpPr>
              <p:cNvPr id="69" name="growth_304631"/>
              <p:cNvSpPr>
                <a:spLocks noChangeAspect="1"/>
              </p:cNvSpPr>
              <p:nvPr/>
            </p:nvSpPr>
            <p:spPr bwMode="auto">
              <a:xfrm>
                <a:off x="2735118" y="2864173"/>
                <a:ext cx="391928" cy="229804"/>
              </a:xfrm>
              <a:custGeom>
                <a:avLst/>
                <a:gdLst>
                  <a:gd name="T0" fmla="*/ 263525 w 607614"/>
                  <a:gd name="T1" fmla="*/ 263525 w 607614"/>
                  <a:gd name="T2" fmla="*/ 485433 h 606761"/>
                  <a:gd name="T3" fmla="*/ 485433 h 606761"/>
                  <a:gd name="T4" fmla="*/ 485433 h 606761"/>
                  <a:gd name="T5" fmla="*/ 485433 h 606761"/>
                  <a:gd name="T6" fmla="*/ 485433 h 606761"/>
                  <a:gd name="T7" fmla="*/ 485433 h 606761"/>
                  <a:gd name="T8" fmla="*/ 485433 h 606761"/>
                  <a:gd name="T9" fmla="*/ 485433 h 606761"/>
                  <a:gd name="T10" fmla="*/ 485433 h 606761"/>
                  <a:gd name="T11" fmla="*/ 485433 h 606761"/>
                  <a:gd name="T12" fmla="*/ 485433 h 606761"/>
                  <a:gd name="T13" fmla="*/ 485433 h 606761"/>
                  <a:gd name="T14" fmla="*/ 485433 h 606761"/>
                  <a:gd name="T15" fmla="*/ 485433 h 606761"/>
                  <a:gd name="T16" fmla="*/ 485433 h 606761"/>
                  <a:gd name="T17" fmla="*/ 485433 h 606761"/>
                  <a:gd name="T18" fmla="*/ 485433 h 606761"/>
                  <a:gd name="T19" fmla="*/ 485433 h 606761"/>
                  <a:gd name="T20" fmla="*/ 485433 h 606761"/>
                  <a:gd name="T21" fmla="*/ 485433 h 606761"/>
                  <a:gd name="T22" fmla="*/ 485433 h 606761"/>
                  <a:gd name="T23" fmla="*/ 485433 h 606761"/>
                  <a:gd name="T24" fmla="*/ 485433 h 606761"/>
                  <a:gd name="T25" fmla="*/ 485433 h 606761"/>
                  <a:gd name="T26" fmla="*/ 485433 h 606761"/>
                  <a:gd name="T27" fmla="*/ 485433 h 606761"/>
                  <a:gd name="T28" fmla="*/ 485433 h 606761"/>
                  <a:gd name="T29" fmla="*/ 485433 h 606761"/>
                  <a:gd name="T30" fmla="*/ 485433 h 606761"/>
                  <a:gd name="T31" fmla="*/ 485433 h 606761"/>
                  <a:gd name="T32" fmla="*/ 485433 h 606761"/>
                  <a:gd name="T33" fmla="*/ 485433 h 606761"/>
                  <a:gd name="T34" fmla="*/ 485433 h 606761"/>
                  <a:gd name="T35" fmla="*/ 485433 h 606761"/>
                  <a:gd name="T36" fmla="*/ 485433 h 606761"/>
                  <a:gd name="T37" fmla="*/ 485433 h 606761"/>
                  <a:gd name="T38" fmla="*/ 485433 h 606761"/>
                  <a:gd name="T39" fmla="*/ 485433 h 606761"/>
                  <a:gd name="T40" fmla="*/ 485433 h 606761"/>
                  <a:gd name="T41" fmla="*/ 485433 h 606761"/>
                  <a:gd name="T42" fmla="*/ 485433 h 606761"/>
                  <a:gd name="T43" fmla="*/ 485433 h 606761"/>
                  <a:gd name="T44" fmla="*/ 485433 h 606761"/>
                  <a:gd name="T45" fmla="*/ 485433 h 606761"/>
                  <a:gd name="T46" fmla="*/ 485433 h 606761"/>
                  <a:gd name="T47" fmla="*/ 485433 h 606761"/>
                  <a:gd name="T48" fmla="*/ 485433 h 606761"/>
                  <a:gd name="T49" fmla="*/ 485433 h 606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27" h="4009">
                    <a:moveTo>
                      <a:pt x="6028" y="0"/>
                    </a:moveTo>
                    <a:cubicBezTo>
                      <a:pt x="5587" y="0"/>
                      <a:pt x="5229" y="358"/>
                      <a:pt x="5229" y="799"/>
                    </a:cubicBezTo>
                    <a:cubicBezTo>
                      <a:pt x="5229" y="985"/>
                      <a:pt x="5293" y="1157"/>
                      <a:pt x="5401" y="1293"/>
                    </a:cubicBezTo>
                    <a:lnTo>
                      <a:pt x="4559" y="2460"/>
                    </a:lnTo>
                    <a:cubicBezTo>
                      <a:pt x="4387" y="2396"/>
                      <a:pt x="4191" y="2393"/>
                      <a:pt x="4010" y="2460"/>
                    </a:cubicBezTo>
                    <a:lnTo>
                      <a:pt x="3169" y="1293"/>
                    </a:lnTo>
                    <a:cubicBezTo>
                      <a:pt x="3276" y="1157"/>
                      <a:pt x="3341" y="985"/>
                      <a:pt x="3341" y="799"/>
                    </a:cubicBezTo>
                    <a:cubicBezTo>
                      <a:pt x="3341" y="358"/>
                      <a:pt x="2982" y="0"/>
                      <a:pt x="2542" y="0"/>
                    </a:cubicBezTo>
                    <a:cubicBezTo>
                      <a:pt x="2101" y="0"/>
                      <a:pt x="1743" y="358"/>
                      <a:pt x="1743" y="799"/>
                    </a:cubicBezTo>
                    <a:cubicBezTo>
                      <a:pt x="1743" y="985"/>
                      <a:pt x="1807" y="1157"/>
                      <a:pt x="1915" y="1293"/>
                    </a:cubicBezTo>
                    <a:lnTo>
                      <a:pt x="1073" y="2460"/>
                    </a:lnTo>
                    <a:cubicBezTo>
                      <a:pt x="554" y="2269"/>
                      <a:pt x="0" y="2656"/>
                      <a:pt x="0" y="3210"/>
                    </a:cubicBezTo>
                    <a:cubicBezTo>
                      <a:pt x="0" y="3650"/>
                      <a:pt x="358" y="4009"/>
                      <a:pt x="799" y="4009"/>
                    </a:cubicBezTo>
                    <a:cubicBezTo>
                      <a:pt x="1239" y="4009"/>
                      <a:pt x="1598" y="3650"/>
                      <a:pt x="1598" y="3210"/>
                    </a:cubicBezTo>
                    <a:cubicBezTo>
                      <a:pt x="1598" y="3023"/>
                      <a:pt x="1533" y="2852"/>
                      <a:pt x="1426" y="2716"/>
                    </a:cubicBezTo>
                    <a:lnTo>
                      <a:pt x="2267" y="1549"/>
                    </a:lnTo>
                    <a:cubicBezTo>
                      <a:pt x="2439" y="1612"/>
                      <a:pt x="2635" y="1615"/>
                      <a:pt x="2816" y="1549"/>
                    </a:cubicBezTo>
                    <a:lnTo>
                      <a:pt x="3658" y="2716"/>
                    </a:lnTo>
                    <a:cubicBezTo>
                      <a:pt x="3550" y="2852"/>
                      <a:pt x="3486" y="3023"/>
                      <a:pt x="3486" y="3210"/>
                    </a:cubicBezTo>
                    <a:cubicBezTo>
                      <a:pt x="3486" y="3650"/>
                      <a:pt x="3844" y="4009"/>
                      <a:pt x="4285" y="4009"/>
                    </a:cubicBezTo>
                    <a:cubicBezTo>
                      <a:pt x="4725" y="4009"/>
                      <a:pt x="5084" y="3650"/>
                      <a:pt x="5084" y="3210"/>
                    </a:cubicBezTo>
                    <a:cubicBezTo>
                      <a:pt x="5084" y="3023"/>
                      <a:pt x="5019" y="2852"/>
                      <a:pt x="4912" y="2716"/>
                    </a:cubicBezTo>
                    <a:lnTo>
                      <a:pt x="5753" y="1549"/>
                    </a:lnTo>
                    <a:cubicBezTo>
                      <a:pt x="6273" y="1740"/>
                      <a:pt x="6827" y="1353"/>
                      <a:pt x="6827" y="799"/>
                    </a:cubicBezTo>
                    <a:cubicBezTo>
                      <a:pt x="6827" y="358"/>
                      <a:pt x="6468" y="0"/>
                      <a:pt x="6028" y="0"/>
                    </a:cubicBezTo>
                    <a:close/>
                  </a:path>
                </a:pathLst>
              </a:custGeom>
              <a:solidFill>
                <a:schemeClr val="bg1"/>
              </a:solidFill>
              <a:ln>
                <a:noFill/>
              </a:ln>
            </p:spPr>
          </p:sp>
        </p:grpSp>
        <p:sp>
          <p:nvSpPr>
            <p:cNvPr id="49" name="椭圆 48"/>
            <p:cNvSpPr/>
            <p:nvPr/>
          </p:nvSpPr>
          <p:spPr>
            <a:xfrm>
              <a:off x="743457" y="4402782"/>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文本框 49"/>
            <p:cNvSpPr txBox="1"/>
            <p:nvPr/>
          </p:nvSpPr>
          <p:spPr>
            <a:xfrm>
              <a:off x="510643" y="5016574"/>
              <a:ext cx="897627" cy="540000"/>
            </a:xfrm>
            <a:prstGeom prst="rect">
              <a:avLst/>
            </a:prstGeom>
            <a:noFill/>
          </p:spPr>
          <p:txBody>
            <a:bodyPr wrap="square" lIns="0" tIns="0" rIns="0" bIns="0" rtlCol="0">
              <a:noAutofit/>
            </a:bodyPr>
            <a:lstStyle/>
            <a:p>
              <a:pPr algn="ctr"/>
              <a:r>
                <a:rPr lang="zh-CN" altLang="en-US" sz="1600" b="1" spc="100" dirty="0">
                  <a:solidFill>
                    <a:srgbClr val="FF0000"/>
                  </a:solidFill>
                </a:rPr>
                <a:t>数据集</a:t>
              </a:r>
              <a:endParaRPr lang="en-US" altLang="zh-CN" sz="1600" b="1" spc="100" dirty="0">
                <a:solidFill>
                  <a:srgbClr val="FF0000"/>
                </a:solidFill>
              </a:endParaRPr>
            </a:p>
          </p:txBody>
        </p:sp>
        <p:grpSp>
          <p:nvGrpSpPr>
            <p:cNvPr id="5" name="组合 4"/>
            <p:cNvGrpSpPr/>
            <p:nvPr/>
          </p:nvGrpSpPr>
          <p:grpSpPr>
            <a:xfrm>
              <a:off x="1463019" y="4383783"/>
              <a:ext cx="897627" cy="1192586"/>
              <a:chOff x="1537865" y="4402782"/>
              <a:chExt cx="897627" cy="1192586"/>
            </a:xfrm>
          </p:grpSpPr>
          <p:sp>
            <p:nvSpPr>
              <p:cNvPr id="30" name="椭圆 29"/>
              <p:cNvSpPr/>
              <p:nvPr/>
            </p:nvSpPr>
            <p:spPr>
              <a:xfrm>
                <a:off x="1770679" y="4402782"/>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537865" y="5055368"/>
                <a:ext cx="897627" cy="540000"/>
              </a:xfrm>
              <a:prstGeom prst="rect">
                <a:avLst/>
              </a:prstGeom>
              <a:noFill/>
            </p:spPr>
            <p:txBody>
              <a:bodyPr wrap="square" lIns="0" tIns="0" rIns="0" bIns="0" rtlCol="0">
                <a:noAutofit/>
              </a:bodyPr>
              <a:lstStyle/>
              <a:p>
                <a:pPr algn="ctr"/>
                <a:r>
                  <a:rPr lang="zh-CN" altLang="en-US" sz="1600" b="1" spc="100" dirty="0">
                    <a:solidFill>
                      <a:srgbClr val="FFC000"/>
                    </a:solidFill>
                  </a:rPr>
                  <a:t>开源工具</a:t>
                </a:r>
                <a:endParaRPr lang="en-US" altLang="zh-CN" sz="1600" b="1" spc="100" dirty="0">
                  <a:solidFill>
                    <a:srgbClr val="FFC000"/>
                  </a:solidFill>
                </a:endParaRPr>
              </a:p>
            </p:txBody>
          </p:sp>
        </p:grpSp>
        <p:grpSp>
          <p:nvGrpSpPr>
            <p:cNvPr id="6" name="组合 5"/>
            <p:cNvGrpSpPr/>
            <p:nvPr/>
          </p:nvGrpSpPr>
          <p:grpSpPr>
            <a:xfrm>
              <a:off x="2415395" y="4389433"/>
              <a:ext cx="998340" cy="1004076"/>
              <a:chOff x="3628943" y="4402782"/>
              <a:chExt cx="998340" cy="1004076"/>
            </a:xfrm>
          </p:grpSpPr>
          <p:sp>
            <p:nvSpPr>
              <p:cNvPr id="51" name="椭圆 50"/>
              <p:cNvSpPr/>
              <p:nvPr/>
            </p:nvSpPr>
            <p:spPr>
              <a:xfrm>
                <a:off x="3917523" y="4402782"/>
                <a:ext cx="432000" cy="432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3628943" y="5037526"/>
                <a:ext cx="998340" cy="369332"/>
              </a:xfrm>
              <a:prstGeom prst="rect">
                <a:avLst/>
              </a:prstGeom>
              <a:noFill/>
            </p:spPr>
            <p:txBody>
              <a:bodyPr wrap="square" lIns="0" tIns="0" rIns="0" bIns="0" rtlCol="0">
                <a:noAutofit/>
              </a:bodyPr>
              <a:lstStyle/>
              <a:p>
                <a:pPr algn="ctr"/>
                <a:r>
                  <a:rPr lang="zh-CN" altLang="en-US" sz="1600" b="1" spc="100" dirty="0">
                    <a:solidFill>
                      <a:srgbClr val="7030A0"/>
                    </a:solidFill>
                  </a:rPr>
                  <a:t>评价</a:t>
                </a:r>
                <a:endParaRPr lang="en-US" altLang="zh-CN" sz="1600" b="1" spc="100" dirty="0">
                  <a:solidFill>
                    <a:srgbClr val="7030A0"/>
                  </a:solidFill>
                </a:endParaRPr>
              </a:p>
              <a:p>
                <a:pPr algn="ctr"/>
                <a:r>
                  <a:rPr lang="zh-CN" altLang="en-US" sz="1600" b="1" spc="100" dirty="0">
                    <a:solidFill>
                      <a:srgbClr val="7030A0"/>
                    </a:solidFill>
                  </a:rPr>
                  <a:t>标准</a:t>
                </a:r>
                <a:endParaRPr lang="en-US" altLang="zh-CN" sz="1600" b="1" spc="100" dirty="0">
                  <a:solidFill>
                    <a:srgbClr val="7030A0"/>
                  </a:solidFill>
                </a:endParaRPr>
              </a:p>
            </p:txBody>
          </p:sp>
        </p:grpSp>
      </p:gr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6</a:t>
            </a:r>
            <a:endParaRPr lang="zh-CN" altLang="en-US" sz="3600" b="1" dirty="0">
              <a:solidFill>
                <a:schemeClr val="bg1"/>
              </a:solidFill>
            </a:endParaRPr>
          </a:p>
        </p:txBody>
      </p:sp>
      <p:grpSp>
        <p:nvGrpSpPr>
          <p:cNvPr id="13" name="组合 12"/>
          <p:cNvGrpSpPr/>
          <p:nvPr/>
        </p:nvGrpSpPr>
        <p:grpSpPr>
          <a:xfrm>
            <a:off x="5156089" y="2659784"/>
            <a:ext cx="1723549" cy="1033553"/>
            <a:chOff x="3892118" y="2668639"/>
            <a:chExt cx="1723549" cy="1033553"/>
          </a:xfrm>
        </p:grpSpPr>
        <p:sp>
          <p:nvSpPr>
            <p:cNvPr id="39" name="椭圆 38"/>
            <p:cNvSpPr/>
            <p:nvPr/>
          </p:nvSpPr>
          <p:spPr>
            <a:xfrm>
              <a:off x="4478688" y="2668639"/>
              <a:ext cx="576000" cy="57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3892118" y="3302082"/>
              <a:ext cx="1723549" cy="400110"/>
            </a:xfrm>
            <a:prstGeom prst="rect">
              <a:avLst/>
            </a:prstGeom>
            <a:noFill/>
          </p:spPr>
          <p:txBody>
            <a:bodyPr wrap="square" rtlCol="0">
              <a:spAutoFit/>
            </a:bodyPr>
            <a:lstStyle/>
            <a:p>
              <a:pPr algn="ctr"/>
              <a:r>
                <a:rPr lang="en-US" altLang="zh-CN" sz="2000" b="1" dirty="0">
                  <a:solidFill>
                    <a:schemeClr val="accent1"/>
                  </a:solidFill>
                </a:rPr>
                <a:t>Demo</a:t>
              </a:r>
              <a:endParaRPr lang="zh-CN" altLang="en-US" sz="2000" b="1" dirty="0">
                <a:solidFill>
                  <a:schemeClr val="accent1"/>
                </a:solidFill>
              </a:endParaRPr>
            </a:p>
          </p:txBody>
        </p:sp>
        <p:sp>
          <p:nvSpPr>
            <p:cNvPr id="52" name="menu_159761"/>
            <p:cNvSpPr>
              <a:spLocks noChangeAspect="1"/>
            </p:cNvSpPr>
            <p:nvPr/>
          </p:nvSpPr>
          <p:spPr bwMode="auto">
            <a:xfrm>
              <a:off x="4639895" y="2831187"/>
              <a:ext cx="253584" cy="253198"/>
            </a:xfrm>
            <a:custGeom>
              <a:avLst/>
              <a:gdLst>
                <a:gd name="connsiteX0" fmla="*/ 387180 w 602346"/>
                <a:gd name="connsiteY0" fmla="*/ 343654 h 601429"/>
                <a:gd name="connsiteX1" fmla="*/ 559313 w 602346"/>
                <a:gd name="connsiteY1" fmla="*/ 343654 h 601429"/>
                <a:gd name="connsiteX2" fmla="*/ 602346 w 602346"/>
                <a:gd name="connsiteY2" fmla="*/ 386617 h 601429"/>
                <a:gd name="connsiteX3" fmla="*/ 602346 w 602346"/>
                <a:gd name="connsiteY3" fmla="*/ 558467 h 601429"/>
                <a:gd name="connsiteX4" fmla="*/ 559313 w 602346"/>
                <a:gd name="connsiteY4" fmla="*/ 601429 h 601429"/>
                <a:gd name="connsiteX5" fmla="*/ 387180 w 602346"/>
                <a:gd name="connsiteY5" fmla="*/ 601429 h 601429"/>
                <a:gd name="connsiteX6" fmla="*/ 344147 w 602346"/>
                <a:gd name="connsiteY6" fmla="*/ 558467 h 601429"/>
                <a:gd name="connsiteX7" fmla="*/ 344147 w 602346"/>
                <a:gd name="connsiteY7" fmla="*/ 386617 h 601429"/>
                <a:gd name="connsiteX8" fmla="*/ 387180 w 602346"/>
                <a:gd name="connsiteY8" fmla="*/ 343654 h 601429"/>
                <a:gd name="connsiteX9" fmla="*/ 43021 w 602346"/>
                <a:gd name="connsiteY9" fmla="*/ 343654 h 601429"/>
                <a:gd name="connsiteX10" fmla="*/ 215107 w 602346"/>
                <a:gd name="connsiteY10" fmla="*/ 343654 h 601429"/>
                <a:gd name="connsiteX11" fmla="*/ 258128 w 602346"/>
                <a:gd name="connsiteY11" fmla="*/ 386617 h 601429"/>
                <a:gd name="connsiteX12" fmla="*/ 258128 w 602346"/>
                <a:gd name="connsiteY12" fmla="*/ 558467 h 601429"/>
                <a:gd name="connsiteX13" fmla="*/ 215107 w 602346"/>
                <a:gd name="connsiteY13" fmla="*/ 601429 h 601429"/>
                <a:gd name="connsiteX14" fmla="*/ 43021 w 602346"/>
                <a:gd name="connsiteY14" fmla="*/ 601429 h 601429"/>
                <a:gd name="connsiteX15" fmla="*/ 0 w 602346"/>
                <a:gd name="connsiteY15" fmla="*/ 558467 h 601429"/>
                <a:gd name="connsiteX16" fmla="*/ 0 w 602346"/>
                <a:gd name="connsiteY16" fmla="*/ 386617 h 601429"/>
                <a:gd name="connsiteX17" fmla="*/ 43021 w 602346"/>
                <a:gd name="connsiteY17" fmla="*/ 343654 h 601429"/>
                <a:gd name="connsiteX18" fmla="*/ 387180 w 602346"/>
                <a:gd name="connsiteY18" fmla="*/ 0 h 601429"/>
                <a:gd name="connsiteX19" fmla="*/ 559313 w 602346"/>
                <a:gd name="connsiteY19" fmla="*/ 0 h 601429"/>
                <a:gd name="connsiteX20" fmla="*/ 602346 w 602346"/>
                <a:gd name="connsiteY20" fmla="*/ 42963 h 601429"/>
                <a:gd name="connsiteX21" fmla="*/ 602346 w 602346"/>
                <a:gd name="connsiteY21" fmla="*/ 214813 h 601429"/>
                <a:gd name="connsiteX22" fmla="*/ 559313 w 602346"/>
                <a:gd name="connsiteY22" fmla="*/ 257775 h 601429"/>
                <a:gd name="connsiteX23" fmla="*/ 387180 w 602346"/>
                <a:gd name="connsiteY23" fmla="*/ 257775 h 601429"/>
                <a:gd name="connsiteX24" fmla="*/ 344147 w 602346"/>
                <a:gd name="connsiteY24" fmla="*/ 214813 h 601429"/>
                <a:gd name="connsiteX25" fmla="*/ 344147 w 602346"/>
                <a:gd name="connsiteY25" fmla="*/ 42963 h 601429"/>
                <a:gd name="connsiteX26" fmla="*/ 387180 w 602346"/>
                <a:gd name="connsiteY26" fmla="*/ 0 h 601429"/>
                <a:gd name="connsiteX27" fmla="*/ 43021 w 602346"/>
                <a:gd name="connsiteY27" fmla="*/ 0 h 601429"/>
                <a:gd name="connsiteX28" fmla="*/ 215107 w 602346"/>
                <a:gd name="connsiteY28" fmla="*/ 0 h 601429"/>
                <a:gd name="connsiteX29" fmla="*/ 258128 w 602346"/>
                <a:gd name="connsiteY29" fmla="*/ 42963 h 601429"/>
                <a:gd name="connsiteX30" fmla="*/ 258128 w 602346"/>
                <a:gd name="connsiteY30" fmla="*/ 214813 h 601429"/>
                <a:gd name="connsiteX31" fmla="*/ 215107 w 602346"/>
                <a:gd name="connsiteY31" fmla="*/ 257775 h 601429"/>
                <a:gd name="connsiteX32" fmla="*/ 43021 w 602346"/>
                <a:gd name="connsiteY32" fmla="*/ 257775 h 601429"/>
                <a:gd name="connsiteX33" fmla="*/ 0 w 602346"/>
                <a:gd name="connsiteY33" fmla="*/ 214813 h 601429"/>
                <a:gd name="connsiteX34" fmla="*/ 0 w 602346"/>
                <a:gd name="connsiteY34" fmla="*/ 42963 h 601429"/>
                <a:gd name="connsiteX35" fmla="*/ 43021 w 602346"/>
                <a:gd name="connsiteY35" fmla="*/ 0 h 6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2346" h="601429">
                  <a:moveTo>
                    <a:pt x="387180" y="343654"/>
                  </a:moveTo>
                  <a:lnTo>
                    <a:pt x="559313" y="343654"/>
                  </a:lnTo>
                  <a:cubicBezTo>
                    <a:pt x="582981" y="343654"/>
                    <a:pt x="602346" y="362987"/>
                    <a:pt x="602346" y="386617"/>
                  </a:cubicBezTo>
                  <a:lnTo>
                    <a:pt x="602346" y="558467"/>
                  </a:lnTo>
                  <a:cubicBezTo>
                    <a:pt x="602346" y="582096"/>
                    <a:pt x="582981" y="601429"/>
                    <a:pt x="559313" y="601429"/>
                  </a:cubicBezTo>
                  <a:lnTo>
                    <a:pt x="387180" y="601429"/>
                  </a:lnTo>
                  <a:cubicBezTo>
                    <a:pt x="363512" y="601429"/>
                    <a:pt x="344147" y="582096"/>
                    <a:pt x="344147" y="558467"/>
                  </a:cubicBezTo>
                  <a:lnTo>
                    <a:pt x="344147" y="386617"/>
                  </a:lnTo>
                  <a:cubicBezTo>
                    <a:pt x="344147" y="362987"/>
                    <a:pt x="363512" y="343654"/>
                    <a:pt x="387180" y="343654"/>
                  </a:cubicBezTo>
                  <a:close/>
                  <a:moveTo>
                    <a:pt x="43021" y="343654"/>
                  </a:moveTo>
                  <a:lnTo>
                    <a:pt x="215107" y="343654"/>
                  </a:lnTo>
                  <a:cubicBezTo>
                    <a:pt x="238768" y="343654"/>
                    <a:pt x="258128" y="362987"/>
                    <a:pt x="258128" y="386617"/>
                  </a:cubicBezTo>
                  <a:lnTo>
                    <a:pt x="258128" y="558467"/>
                  </a:lnTo>
                  <a:cubicBezTo>
                    <a:pt x="258128" y="582096"/>
                    <a:pt x="238768" y="601429"/>
                    <a:pt x="215107" y="601429"/>
                  </a:cubicBezTo>
                  <a:lnTo>
                    <a:pt x="43021" y="601429"/>
                  </a:lnTo>
                  <a:cubicBezTo>
                    <a:pt x="19360" y="601429"/>
                    <a:pt x="0" y="582096"/>
                    <a:pt x="0" y="558467"/>
                  </a:cubicBezTo>
                  <a:lnTo>
                    <a:pt x="0" y="386617"/>
                  </a:lnTo>
                  <a:cubicBezTo>
                    <a:pt x="0" y="362987"/>
                    <a:pt x="19360" y="343654"/>
                    <a:pt x="43021" y="343654"/>
                  </a:cubicBezTo>
                  <a:close/>
                  <a:moveTo>
                    <a:pt x="387180" y="0"/>
                  </a:moveTo>
                  <a:lnTo>
                    <a:pt x="559313" y="0"/>
                  </a:lnTo>
                  <a:cubicBezTo>
                    <a:pt x="582981" y="0"/>
                    <a:pt x="602346" y="19333"/>
                    <a:pt x="602346" y="42963"/>
                  </a:cubicBezTo>
                  <a:lnTo>
                    <a:pt x="602346" y="214813"/>
                  </a:lnTo>
                  <a:cubicBezTo>
                    <a:pt x="602346" y="238442"/>
                    <a:pt x="582981" y="257775"/>
                    <a:pt x="559313" y="257775"/>
                  </a:cubicBezTo>
                  <a:lnTo>
                    <a:pt x="387180" y="257775"/>
                  </a:lnTo>
                  <a:cubicBezTo>
                    <a:pt x="363512" y="257775"/>
                    <a:pt x="344147" y="238442"/>
                    <a:pt x="344147" y="214813"/>
                  </a:cubicBezTo>
                  <a:lnTo>
                    <a:pt x="344147" y="42963"/>
                  </a:lnTo>
                  <a:cubicBezTo>
                    <a:pt x="344147" y="19333"/>
                    <a:pt x="363512" y="0"/>
                    <a:pt x="387180" y="0"/>
                  </a:cubicBezTo>
                  <a:close/>
                  <a:moveTo>
                    <a:pt x="43021" y="0"/>
                  </a:moveTo>
                  <a:lnTo>
                    <a:pt x="215107" y="0"/>
                  </a:lnTo>
                  <a:cubicBezTo>
                    <a:pt x="238768" y="0"/>
                    <a:pt x="258128" y="19333"/>
                    <a:pt x="258128" y="42963"/>
                  </a:cubicBezTo>
                  <a:lnTo>
                    <a:pt x="258128" y="214813"/>
                  </a:lnTo>
                  <a:cubicBezTo>
                    <a:pt x="258128" y="238442"/>
                    <a:pt x="238768" y="257775"/>
                    <a:pt x="215107" y="257775"/>
                  </a:cubicBezTo>
                  <a:lnTo>
                    <a:pt x="43021" y="257775"/>
                  </a:lnTo>
                  <a:cubicBezTo>
                    <a:pt x="19360" y="257775"/>
                    <a:pt x="0" y="238442"/>
                    <a:pt x="0" y="214813"/>
                  </a:cubicBezTo>
                  <a:lnTo>
                    <a:pt x="0" y="42963"/>
                  </a:lnTo>
                  <a:cubicBezTo>
                    <a:pt x="0" y="19333"/>
                    <a:pt x="19360" y="0"/>
                    <a:pt x="43021" y="0"/>
                  </a:cubicBezTo>
                  <a:close/>
                </a:path>
              </a:pathLst>
            </a:custGeom>
            <a:solidFill>
              <a:schemeClr val="bg1"/>
            </a:solidFill>
            <a:ln>
              <a:noFill/>
            </a:ln>
          </p:spPr>
          <p:txBody>
            <a:bodyPr/>
            <a:lstStyle/>
            <a:p>
              <a:endParaRPr lang="zh-CN" altLang="en-US"/>
            </a:p>
          </p:txBody>
        </p:sp>
      </p:grpSp>
      <p:grpSp>
        <p:nvGrpSpPr>
          <p:cNvPr id="53" name="组合 52">
            <a:extLst>
              <a:ext uri="{FF2B5EF4-FFF2-40B4-BE49-F238E27FC236}">
                <a16:creationId xmlns:a16="http://schemas.microsoft.com/office/drawing/2014/main" id="{20C824FD-B3F9-4A57-80E7-71E2C9B4D6DA}"/>
              </a:ext>
            </a:extLst>
          </p:cNvPr>
          <p:cNvGrpSpPr/>
          <p:nvPr/>
        </p:nvGrpSpPr>
        <p:grpSpPr>
          <a:xfrm>
            <a:off x="3966011" y="4388897"/>
            <a:ext cx="1141884" cy="1153792"/>
            <a:chOff x="7350308" y="4407022"/>
            <a:chExt cx="1141884" cy="1153792"/>
          </a:xfrm>
        </p:grpSpPr>
        <p:sp>
          <p:nvSpPr>
            <p:cNvPr id="65" name="椭圆 64">
              <a:extLst>
                <a:ext uri="{FF2B5EF4-FFF2-40B4-BE49-F238E27FC236}">
                  <a16:creationId xmlns:a16="http://schemas.microsoft.com/office/drawing/2014/main" id="{3C6F33B2-9599-441F-8003-12D19F8F988F}"/>
                </a:ext>
              </a:extLst>
            </p:cNvPr>
            <p:cNvSpPr/>
            <p:nvPr/>
          </p:nvSpPr>
          <p:spPr>
            <a:xfrm>
              <a:off x="7692495" y="4407022"/>
              <a:ext cx="432000" cy="43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92D050"/>
                </a:solidFill>
              </a:endParaRPr>
            </a:p>
          </p:txBody>
        </p:sp>
        <p:sp>
          <p:nvSpPr>
            <p:cNvPr id="71" name="文本框 70">
              <a:extLst>
                <a:ext uri="{FF2B5EF4-FFF2-40B4-BE49-F238E27FC236}">
                  <a16:creationId xmlns:a16="http://schemas.microsoft.com/office/drawing/2014/main" id="{08A43BC7-63CA-4F55-81A6-72BD393CACAC}"/>
                </a:ext>
              </a:extLst>
            </p:cNvPr>
            <p:cNvSpPr txBox="1"/>
            <p:nvPr/>
          </p:nvSpPr>
          <p:spPr>
            <a:xfrm>
              <a:off x="7350308" y="5020814"/>
              <a:ext cx="1141884" cy="540000"/>
            </a:xfrm>
            <a:prstGeom prst="rect">
              <a:avLst/>
            </a:prstGeom>
            <a:noFill/>
          </p:spPr>
          <p:txBody>
            <a:bodyPr wrap="square" lIns="0" tIns="0" rIns="0" bIns="0" rtlCol="0">
              <a:noAutofit/>
            </a:bodyPr>
            <a:lstStyle/>
            <a:p>
              <a:pPr algn="ctr"/>
              <a:r>
                <a:rPr lang="en-US" altLang="zh-CN" sz="1600" b="1" spc="100" dirty="0">
                  <a:solidFill>
                    <a:srgbClr val="92D050"/>
                  </a:solidFill>
                </a:rPr>
                <a:t>Word2vec</a:t>
              </a:r>
            </a:p>
            <a:p>
              <a:pPr algn="ctr"/>
              <a:r>
                <a:rPr lang="zh-CN" altLang="en-US" sz="1600" b="1" spc="100" dirty="0">
                  <a:solidFill>
                    <a:srgbClr val="92D050"/>
                  </a:solidFill>
                </a:rPr>
                <a:t>无监督</a:t>
              </a:r>
              <a:endParaRPr lang="en-US" altLang="zh-CN" sz="1600" b="1" spc="100" dirty="0">
                <a:solidFill>
                  <a:srgbClr val="92D050"/>
                </a:solidFill>
              </a:endParaRPr>
            </a:p>
          </p:txBody>
        </p:sp>
      </p:grpSp>
      <p:grpSp>
        <p:nvGrpSpPr>
          <p:cNvPr id="72" name="组合 71">
            <a:extLst>
              <a:ext uri="{FF2B5EF4-FFF2-40B4-BE49-F238E27FC236}">
                <a16:creationId xmlns:a16="http://schemas.microsoft.com/office/drawing/2014/main" id="{104C527C-BB02-4FA8-A570-5F9444AEE72E}"/>
              </a:ext>
            </a:extLst>
          </p:cNvPr>
          <p:cNvGrpSpPr/>
          <p:nvPr/>
        </p:nvGrpSpPr>
        <p:grpSpPr>
          <a:xfrm>
            <a:off x="6940586" y="4370553"/>
            <a:ext cx="1116373" cy="1153792"/>
            <a:chOff x="8119457" y="4407022"/>
            <a:chExt cx="1116373" cy="1153792"/>
          </a:xfrm>
        </p:grpSpPr>
        <p:sp>
          <p:nvSpPr>
            <p:cNvPr id="73" name="椭圆 72">
              <a:extLst>
                <a:ext uri="{FF2B5EF4-FFF2-40B4-BE49-F238E27FC236}">
                  <a16:creationId xmlns:a16="http://schemas.microsoft.com/office/drawing/2014/main" id="{55C312E7-13D9-4131-9242-4B41C8E1A4A5}"/>
                </a:ext>
              </a:extLst>
            </p:cNvPr>
            <p:cNvSpPr/>
            <p:nvPr/>
          </p:nvSpPr>
          <p:spPr>
            <a:xfrm>
              <a:off x="8486011" y="4407022"/>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4" name="文本框 73">
              <a:extLst>
                <a:ext uri="{FF2B5EF4-FFF2-40B4-BE49-F238E27FC236}">
                  <a16:creationId xmlns:a16="http://schemas.microsoft.com/office/drawing/2014/main" id="{9AF38E6C-C3C0-4E5D-A521-78E00C64D83C}"/>
                </a:ext>
              </a:extLst>
            </p:cNvPr>
            <p:cNvSpPr txBox="1"/>
            <p:nvPr/>
          </p:nvSpPr>
          <p:spPr>
            <a:xfrm>
              <a:off x="8119457" y="5020814"/>
              <a:ext cx="1116373" cy="540000"/>
            </a:xfrm>
            <a:prstGeom prst="rect">
              <a:avLst/>
            </a:prstGeom>
            <a:noFill/>
          </p:spPr>
          <p:txBody>
            <a:bodyPr wrap="square" lIns="0" tIns="0" rIns="0" bIns="0" rtlCol="0">
              <a:noAutofit/>
            </a:bodyPr>
            <a:lstStyle/>
            <a:p>
              <a:pPr algn="ctr"/>
              <a:r>
                <a:rPr lang="en-US" altLang="zh-CN" sz="1600" b="1" spc="100" dirty="0">
                  <a:solidFill>
                    <a:srgbClr val="FFC000"/>
                  </a:solidFill>
                </a:rPr>
                <a:t>BERT</a:t>
              </a:r>
            </a:p>
          </p:txBody>
        </p:sp>
      </p:grpSp>
      <p:grpSp>
        <p:nvGrpSpPr>
          <p:cNvPr id="93" name="组合 92">
            <a:extLst>
              <a:ext uri="{FF2B5EF4-FFF2-40B4-BE49-F238E27FC236}">
                <a16:creationId xmlns:a16="http://schemas.microsoft.com/office/drawing/2014/main" id="{5D2FBD07-612B-437E-A5E1-9967FBE90E17}"/>
              </a:ext>
            </a:extLst>
          </p:cNvPr>
          <p:cNvGrpSpPr/>
          <p:nvPr/>
        </p:nvGrpSpPr>
        <p:grpSpPr>
          <a:xfrm>
            <a:off x="9252124" y="2663605"/>
            <a:ext cx="1210588" cy="1341329"/>
            <a:chOff x="8673929" y="2691075"/>
            <a:chExt cx="1210588" cy="1341329"/>
          </a:xfrm>
        </p:grpSpPr>
        <p:sp>
          <p:nvSpPr>
            <p:cNvPr id="94" name="椭圆 93">
              <a:extLst>
                <a:ext uri="{FF2B5EF4-FFF2-40B4-BE49-F238E27FC236}">
                  <a16:creationId xmlns:a16="http://schemas.microsoft.com/office/drawing/2014/main" id="{83650573-C6E9-444E-906C-201F3E56E6C7}"/>
                </a:ext>
              </a:extLst>
            </p:cNvPr>
            <p:cNvSpPr/>
            <p:nvPr/>
          </p:nvSpPr>
          <p:spPr>
            <a:xfrm>
              <a:off x="9004015" y="2691075"/>
              <a:ext cx="576000" cy="57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文本框 94">
              <a:extLst>
                <a:ext uri="{FF2B5EF4-FFF2-40B4-BE49-F238E27FC236}">
                  <a16:creationId xmlns:a16="http://schemas.microsoft.com/office/drawing/2014/main" id="{35F931DE-52B4-424F-80CB-501D2C071055}"/>
                </a:ext>
              </a:extLst>
            </p:cNvPr>
            <p:cNvSpPr txBox="1"/>
            <p:nvPr/>
          </p:nvSpPr>
          <p:spPr>
            <a:xfrm>
              <a:off x="8673929" y="3324518"/>
              <a:ext cx="1210588" cy="707886"/>
            </a:xfrm>
            <a:prstGeom prst="rect">
              <a:avLst/>
            </a:prstGeom>
            <a:noFill/>
          </p:spPr>
          <p:txBody>
            <a:bodyPr wrap="none" rtlCol="0">
              <a:spAutoFit/>
            </a:bodyPr>
            <a:lstStyle/>
            <a:p>
              <a:pPr algn="ctr"/>
              <a:r>
                <a:rPr lang="zh-CN" altLang="en-US" sz="2000" b="1" dirty="0">
                  <a:solidFill>
                    <a:schemeClr val="accent1"/>
                  </a:solidFill>
                </a:rPr>
                <a:t>结果展示</a:t>
              </a:r>
              <a:endParaRPr lang="en-US" altLang="zh-CN" sz="2000" b="1" dirty="0">
                <a:solidFill>
                  <a:schemeClr val="accent1"/>
                </a:solidFill>
              </a:endParaRPr>
            </a:p>
            <a:p>
              <a:pPr algn="ctr"/>
              <a:r>
                <a:rPr lang="zh-CN" altLang="en-US" sz="2000" b="1" dirty="0">
                  <a:solidFill>
                    <a:schemeClr val="accent1"/>
                  </a:solidFill>
                </a:rPr>
                <a:t>与比对</a:t>
              </a:r>
            </a:p>
          </p:txBody>
        </p:sp>
        <p:sp>
          <p:nvSpPr>
            <p:cNvPr id="96" name="图形 89">
              <a:extLst>
                <a:ext uri="{FF2B5EF4-FFF2-40B4-BE49-F238E27FC236}">
                  <a16:creationId xmlns:a16="http://schemas.microsoft.com/office/drawing/2014/main" id="{EE0F6C4E-2294-413F-B7F5-43CF8AFA2B8F}"/>
                </a:ext>
              </a:extLst>
            </p:cNvPr>
            <p:cNvSpPr/>
            <p:nvPr/>
          </p:nvSpPr>
          <p:spPr>
            <a:xfrm>
              <a:off x="9134618" y="2821679"/>
              <a:ext cx="314792" cy="314792"/>
            </a:xfrm>
            <a:custGeom>
              <a:avLst/>
              <a:gdLst>
                <a:gd name="connsiteX0" fmla="*/ 505018 w 523125"/>
                <a:gd name="connsiteY0" fmla="*/ 318786 h 523125"/>
                <a:gd name="connsiteX1" fmla="*/ 531343 w 523125"/>
                <a:gd name="connsiteY1" fmla="*/ 292444 h 523125"/>
                <a:gd name="connsiteX2" fmla="*/ 531343 w 523125"/>
                <a:gd name="connsiteY2" fmla="*/ 238849 h 523125"/>
                <a:gd name="connsiteX3" fmla="*/ 505018 w 523125"/>
                <a:gd name="connsiteY3" fmla="*/ 212524 h 523125"/>
                <a:gd name="connsiteX4" fmla="*/ 475403 w 523125"/>
                <a:gd name="connsiteY4" fmla="*/ 212524 h 523125"/>
                <a:gd name="connsiteX5" fmla="*/ 475335 w 523125"/>
                <a:gd name="connsiteY5" fmla="*/ 212423 h 523125"/>
                <a:gd name="connsiteX6" fmla="*/ 451406 w 523125"/>
                <a:gd name="connsiteY6" fmla="*/ 154879 h 523125"/>
                <a:gd name="connsiteX7" fmla="*/ 472044 w 523125"/>
                <a:gd name="connsiteY7" fmla="*/ 134207 h 523125"/>
                <a:gd name="connsiteX8" fmla="*/ 472044 w 523125"/>
                <a:gd name="connsiteY8" fmla="*/ 96998 h 523125"/>
                <a:gd name="connsiteX9" fmla="*/ 434126 w 523125"/>
                <a:gd name="connsiteY9" fmla="*/ 59096 h 523125"/>
                <a:gd name="connsiteX10" fmla="*/ 415496 w 523125"/>
                <a:gd name="connsiteY10" fmla="*/ 51384 h 523125"/>
                <a:gd name="connsiteX11" fmla="*/ 396883 w 523125"/>
                <a:gd name="connsiteY11" fmla="*/ 59113 h 523125"/>
                <a:gd name="connsiteX12" fmla="*/ 376262 w 523125"/>
                <a:gd name="connsiteY12" fmla="*/ 79751 h 523125"/>
                <a:gd name="connsiteX13" fmla="*/ 319208 w 523125"/>
                <a:gd name="connsiteY13" fmla="*/ 55924 h 523125"/>
                <a:gd name="connsiteX14" fmla="*/ 318887 w 523125"/>
                <a:gd name="connsiteY14" fmla="*/ 26139 h 523125"/>
                <a:gd name="connsiteX15" fmla="*/ 292579 w 523125"/>
                <a:gd name="connsiteY15" fmla="*/ 0 h 523125"/>
                <a:gd name="connsiteX16" fmla="*/ 239001 w 523125"/>
                <a:gd name="connsiteY16" fmla="*/ 0 h 523125"/>
                <a:gd name="connsiteX17" fmla="*/ 220320 w 523125"/>
                <a:gd name="connsiteY17" fmla="*/ 7779 h 523125"/>
                <a:gd name="connsiteX18" fmla="*/ 212693 w 523125"/>
                <a:gd name="connsiteY18" fmla="*/ 26528 h 523125"/>
                <a:gd name="connsiteX19" fmla="*/ 212946 w 523125"/>
                <a:gd name="connsiteY19" fmla="*/ 55316 h 523125"/>
                <a:gd name="connsiteX20" fmla="*/ 154035 w 523125"/>
                <a:gd name="connsiteY20" fmla="*/ 79650 h 523125"/>
                <a:gd name="connsiteX21" fmla="*/ 133515 w 523125"/>
                <a:gd name="connsiteY21" fmla="*/ 59096 h 523125"/>
                <a:gd name="connsiteX22" fmla="*/ 114919 w 523125"/>
                <a:gd name="connsiteY22" fmla="*/ 51384 h 523125"/>
                <a:gd name="connsiteX23" fmla="*/ 96306 w 523125"/>
                <a:gd name="connsiteY23" fmla="*/ 59096 h 523125"/>
                <a:gd name="connsiteX24" fmla="*/ 58354 w 523125"/>
                <a:gd name="connsiteY24" fmla="*/ 97031 h 523125"/>
                <a:gd name="connsiteX25" fmla="*/ 58354 w 523125"/>
                <a:gd name="connsiteY25" fmla="*/ 134241 h 523125"/>
                <a:gd name="connsiteX26" fmla="*/ 78992 w 523125"/>
                <a:gd name="connsiteY26" fmla="*/ 154879 h 523125"/>
                <a:gd name="connsiteX27" fmla="*/ 55097 w 523125"/>
                <a:gd name="connsiteY27" fmla="*/ 212423 h 523125"/>
                <a:gd name="connsiteX28" fmla="*/ 55046 w 523125"/>
                <a:gd name="connsiteY28" fmla="*/ 212524 h 523125"/>
                <a:gd name="connsiteX29" fmla="*/ 26325 w 523125"/>
                <a:gd name="connsiteY29" fmla="*/ 212524 h 523125"/>
                <a:gd name="connsiteX30" fmla="*/ 0 w 523125"/>
                <a:gd name="connsiteY30" fmla="*/ 238849 h 523125"/>
                <a:gd name="connsiteX31" fmla="*/ 0 w 523125"/>
                <a:gd name="connsiteY31" fmla="*/ 292494 h 523125"/>
                <a:gd name="connsiteX32" fmla="*/ 26325 w 523125"/>
                <a:gd name="connsiteY32" fmla="*/ 318836 h 523125"/>
                <a:gd name="connsiteX33" fmla="*/ 54911 w 523125"/>
                <a:gd name="connsiteY33" fmla="*/ 318836 h 523125"/>
                <a:gd name="connsiteX34" fmla="*/ 54203 w 523125"/>
                <a:gd name="connsiteY34" fmla="*/ 315748 h 523125"/>
                <a:gd name="connsiteX35" fmla="*/ 54911 w 523125"/>
                <a:gd name="connsiteY35" fmla="*/ 318701 h 523125"/>
                <a:gd name="connsiteX36" fmla="*/ 79026 w 523125"/>
                <a:gd name="connsiteY36" fmla="*/ 377004 h 523125"/>
                <a:gd name="connsiteX37" fmla="*/ 58404 w 523125"/>
                <a:gd name="connsiteY37" fmla="*/ 397609 h 523125"/>
                <a:gd name="connsiteX38" fmla="*/ 50693 w 523125"/>
                <a:gd name="connsiteY38" fmla="*/ 416239 h 523125"/>
                <a:gd name="connsiteX39" fmla="*/ 58404 w 523125"/>
                <a:gd name="connsiteY39" fmla="*/ 434869 h 523125"/>
                <a:gd name="connsiteX40" fmla="*/ 96323 w 523125"/>
                <a:gd name="connsiteY40" fmla="*/ 472804 h 523125"/>
                <a:gd name="connsiteX41" fmla="*/ 114919 w 523125"/>
                <a:gd name="connsiteY41" fmla="*/ 480516 h 523125"/>
                <a:gd name="connsiteX42" fmla="*/ 133532 w 523125"/>
                <a:gd name="connsiteY42" fmla="*/ 472804 h 523125"/>
                <a:gd name="connsiteX43" fmla="*/ 154136 w 523125"/>
                <a:gd name="connsiteY43" fmla="*/ 452166 h 523125"/>
                <a:gd name="connsiteX44" fmla="*/ 212996 w 523125"/>
                <a:gd name="connsiteY44" fmla="*/ 476432 h 523125"/>
                <a:gd name="connsiteX45" fmla="*/ 212743 w 523125"/>
                <a:gd name="connsiteY45" fmla="*/ 504900 h 523125"/>
                <a:gd name="connsiteX46" fmla="*/ 220371 w 523125"/>
                <a:gd name="connsiteY46" fmla="*/ 523648 h 523125"/>
                <a:gd name="connsiteX47" fmla="*/ 239051 w 523125"/>
                <a:gd name="connsiteY47" fmla="*/ 531428 h 523125"/>
                <a:gd name="connsiteX48" fmla="*/ 292629 w 523125"/>
                <a:gd name="connsiteY48" fmla="*/ 531428 h 523125"/>
                <a:gd name="connsiteX49" fmla="*/ 318954 w 523125"/>
                <a:gd name="connsiteY49" fmla="*/ 505271 h 523125"/>
                <a:gd name="connsiteX50" fmla="*/ 319275 w 523125"/>
                <a:gd name="connsiteY50" fmla="*/ 476027 h 523125"/>
                <a:gd name="connsiteX51" fmla="*/ 376296 w 523125"/>
                <a:gd name="connsiteY51" fmla="*/ 452216 h 523125"/>
                <a:gd name="connsiteX52" fmla="*/ 396917 w 523125"/>
                <a:gd name="connsiteY52" fmla="*/ 472821 h 523125"/>
                <a:gd name="connsiteX53" fmla="*/ 434126 w 523125"/>
                <a:gd name="connsiteY53" fmla="*/ 472821 h 523125"/>
                <a:gd name="connsiteX54" fmla="*/ 472044 w 523125"/>
                <a:gd name="connsiteY54" fmla="*/ 434970 h 523125"/>
                <a:gd name="connsiteX55" fmla="*/ 472044 w 523125"/>
                <a:gd name="connsiteY55" fmla="*/ 397727 h 523125"/>
                <a:gd name="connsiteX56" fmla="*/ 451389 w 523125"/>
                <a:gd name="connsiteY56" fmla="*/ 377072 h 523125"/>
                <a:gd name="connsiteX57" fmla="*/ 475554 w 523125"/>
                <a:gd name="connsiteY57" fmla="*/ 318769 h 523125"/>
                <a:gd name="connsiteX58" fmla="*/ 475554 w 523125"/>
                <a:gd name="connsiteY58" fmla="*/ 318904 h 523125"/>
                <a:gd name="connsiteX59" fmla="*/ 505052 w 523125"/>
                <a:gd name="connsiteY59" fmla="*/ 318904 h 523125"/>
                <a:gd name="connsiteX60" fmla="*/ 505018 w 523125"/>
                <a:gd name="connsiteY60" fmla="*/ 318786 h 523125"/>
                <a:gd name="connsiteX61" fmla="*/ 505018 w 523125"/>
                <a:gd name="connsiteY61" fmla="*/ 318786 h 523125"/>
                <a:gd name="connsiteX62" fmla="*/ 265224 w 523125"/>
                <a:gd name="connsiteY62" fmla="*/ 339913 h 523125"/>
                <a:gd name="connsiteX63" fmla="*/ 191244 w 523125"/>
                <a:gd name="connsiteY63" fmla="*/ 265916 h 523125"/>
                <a:gd name="connsiteX64" fmla="*/ 265224 w 523125"/>
                <a:gd name="connsiteY64" fmla="*/ 191919 h 523125"/>
                <a:gd name="connsiteX65" fmla="*/ 339221 w 523125"/>
                <a:gd name="connsiteY65" fmla="*/ 265916 h 523125"/>
                <a:gd name="connsiteX66" fmla="*/ 265224 w 523125"/>
                <a:gd name="connsiteY66" fmla="*/ 339913 h 5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23125" h="523125">
                  <a:moveTo>
                    <a:pt x="505018" y="318786"/>
                  </a:moveTo>
                  <a:cubicBezTo>
                    <a:pt x="519531" y="318786"/>
                    <a:pt x="531343" y="307024"/>
                    <a:pt x="531343" y="292444"/>
                  </a:cubicBezTo>
                  <a:lnTo>
                    <a:pt x="531343" y="238849"/>
                  </a:lnTo>
                  <a:cubicBezTo>
                    <a:pt x="531343" y="224319"/>
                    <a:pt x="519581" y="212524"/>
                    <a:pt x="505018" y="212524"/>
                  </a:cubicBezTo>
                  <a:lnTo>
                    <a:pt x="475403" y="212524"/>
                  </a:lnTo>
                  <a:cubicBezTo>
                    <a:pt x="475386" y="212507"/>
                    <a:pt x="475386" y="212490"/>
                    <a:pt x="475335" y="212423"/>
                  </a:cubicBezTo>
                  <a:cubicBezTo>
                    <a:pt x="470154" y="191919"/>
                    <a:pt x="462004" y="172581"/>
                    <a:pt x="451406" y="154879"/>
                  </a:cubicBezTo>
                  <a:lnTo>
                    <a:pt x="472044" y="134207"/>
                  </a:lnTo>
                  <a:cubicBezTo>
                    <a:pt x="482288" y="123930"/>
                    <a:pt x="482288" y="107274"/>
                    <a:pt x="472044" y="96998"/>
                  </a:cubicBezTo>
                  <a:lnTo>
                    <a:pt x="434126" y="59096"/>
                  </a:lnTo>
                  <a:cubicBezTo>
                    <a:pt x="429182" y="54152"/>
                    <a:pt x="422483" y="51384"/>
                    <a:pt x="415496" y="51384"/>
                  </a:cubicBezTo>
                  <a:cubicBezTo>
                    <a:pt x="408544" y="51384"/>
                    <a:pt x="401811" y="54169"/>
                    <a:pt x="396883" y="59113"/>
                  </a:cubicBezTo>
                  <a:lnTo>
                    <a:pt x="376262" y="79751"/>
                  </a:lnTo>
                  <a:cubicBezTo>
                    <a:pt x="358729" y="69238"/>
                    <a:pt x="339542" y="61121"/>
                    <a:pt x="319208" y="55924"/>
                  </a:cubicBezTo>
                  <a:cubicBezTo>
                    <a:pt x="319140" y="55907"/>
                    <a:pt x="319005" y="40686"/>
                    <a:pt x="318887" y="26139"/>
                  </a:cubicBezTo>
                  <a:cubicBezTo>
                    <a:pt x="318803" y="11678"/>
                    <a:pt x="307074" y="0"/>
                    <a:pt x="292579" y="0"/>
                  </a:cubicBezTo>
                  <a:lnTo>
                    <a:pt x="239001" y="0"/>
                  </a:lnTo>
                  <a:cubicBezTo>
                    <a:pt x="231981" y="0"/>
                    <a:pt x="225264" y="2801"/>
                    <a:pt x="220320" y="7779"/>
                  </a:cubicBezTo>
                  <a:cubicBezTo>
                    <a:pt x="215376" y="12758"/>
                    <a:pt x="212625" y="19524"/>
                    <a:pt x="212693" y="26528"/>
                  </a:cubicBezTo>
                  <a:lnTo>
                    <a:pt x="212946" y="55316"/>
                  </a:lnTo>
                  <a:cubicBezTo>
                    <a:pt x="191953" y="59771"/>
                    <a:pt x="172159" y="68816"/>
                    <a:pt x="154035" y="79650"/>
                  </a:cubicBezTo>
                  <a:lnTo>
                    <a:pt x="133515" y="59096"/>
                  </a:lnTo>
                  <a:cubicBezTo>
                    <a:pt x="128588" y="54152"/>
                    <a:pt x="121888" y="51384"/>
                    <a:pt x="114919" y="51384"/>
                  </a:cubicBezTo>
                  <a:cubicBezTo>
                    <a:pt x="107933" y="51384"/>
                    <a:pt x="101233" y="54169"/>
                    <a:pt x="96306" y="59096"/>
                  </a:cubicBezTo>
                  <a:lnTo>
                    <a:pt x="58354" y="97031"/>
                  </a:lnTo>
                  <a:cubicBezTo>
                    <a:pt x="48094" y="107308"/>
                    <a:pt x="48077" y="123964"/>
                    <a:pt x="58354" y="134241"/>
                  </a:cubicBezTo>
                  <a:lnTo>
                    <a:pt x="78992" y="154879"/>
                  </a:lnTo>
                  <a:cubicBezTo>
                    <a:pt x="68428" y="172598"/>
                    <a:pt x="60294" y="191919"/>
                    <a:pt x="55097" y="212423"/>
                  </a:cubicBezTo>
                  <a:cubicBezTo>
                    <a:pt x="55080" y="212490"/>
                    <a:pt x="55080" y="212507"/>
                    <a:pt x="55046" y="212524"/>
                  </a:cubicBezTo>
                  <a:lnTo>
                    <a:pt x="26325" y="212524"/>
                  </a:lnTo>
                  <a:cubicBezTo>
                    <a:pt x="11796" y="212524"/>
                    <a:pt x="0" y="224303"/>
                    <a:pt x="0" y="238849"/>
                  </a:cubicBezTo>
                  <a:lnTo>
                    <a:pt x="0" y="292494"/>
                  </a:lnTo>
                  <a:cubicBezTo>
                    <a:pt x="0" y="307024"/>
                    <a:pt x="11779" y="318836"/>
                    <a:pt x="26325" y="318836"/>
                  </a:cubicBezTo>
                  <a:lnTo>
                    <a:pt x="54911" y="318836"/>
                  </a:lnTo>
                  <a:cubicBezTo>
                    <a:pt x="54658" y="317790"/>
                    <a:pt x="54456" y="316828"/>
                    <a:pt x="54203" y="315748"/>
                  </a:cubicBezTo>
                  <a:cubicBezTo>
                    <a:pt x="54456" y="316727"/>
                    <a:pt x="54658" y="317739"/>
                    <a:pt x="54911" y="318701"/>
                  </a:cubicBezTo>
                  <a:cubicBezTo>
                    <a:pt x="60109" y="339491"/>
                    <a:pt x="68293" y="359100"/>
                    <a:pt x="79026" y="377004"/>
                  </a:cubicBezTo>
                  <a:lnTo>
                    <a:pt x="58404" y="397609"/>
                  </a:lnTo>
                  <a:cubicBezTo>
                    <a:pt x="53460" y="402519"/>
                    <a:pt x="50693" y="409219"/>
                    <a:pt x="50693" y="416239"/>
                  </a:cubicBezTo>
                  <a:cubicBezTo>
                    <a:pt x="50693" y="423259"/>
                    <a:pt x="53460" y="429924"/>
                    <a:pt x="58404" y="434869"/>
                  </a:cubicBezTo>
                  <a:lnTo>
                    <a:pt x="96323" y="472804"/>
                  </a:lnTo>
                  <a:cubicBezTo>
                    <a:pt x="101250" y="477714"/>
                    <a:pt x="107933" y="480516"/>
                    <a:pt x="114919" y="480516"/>
                  </a:cubicBezTo>
                  <a:cubicBezTo>
                    <a:pt x="121888" y="480516"/>
                    <a:pt x="128604" y="477714"/>
                    <a:pt x="133532" y="472804"/>
                  </a:cubicBezTo>
                  <a:lnTo>
                    <a:pt x="154136" y="452166"/>
                  </a:lnTo>
                  <a:cubicBezTo>
                    <a:pt x="172209" y="462983"/>
                    <a:pt x="192021" y="471251"/>
                    <a:pt x="212996" y="476432"/>
                  </a:cubicBezTo>
                  <a:lnTo>
                    <a:pt x="212743" y="504900"/>
                  </a:lnTo>
                  <a:cubicBezTo>
                    <a:pt x="212676" y="511920"/>
                    <a:pt x="215426" y="518670"/>
                    <a:pt x="220371" y="523648"/>
                  </a:cubicBezTo>
                  <a:cubicBezTo>
                    <a:pt x="225315" y="528626"/>
                    <a:pt x="232031" y="531428"/>
                    <a:pt x="239051" y="531428"/>
                  </a:cubicBezTo>
                  <a:lnTo>
                    <a:pt x="292629" y="531428"/>
                  </a:lnTo>
                  <a:cubicBezTo>
                    <a:pt x="307074" y="531428"/>
                    <a:pt x="318853" y="519750"/>
                    <a:pt x="318954" y="505271"/>
                  </a:cubicBezTo>
                  <a:cubicBezTo>
                    <a:pt x="319056" y="490928"/>
                    <a:pt x="319157" y="476044"/>
                    <a:pt x="319275" y="476027"/>
                  </a:cubicBezTo>
                  <a:cubicBezTo>
                    <a:pt x="339593" y="470796"/>
                    <a:pt x="358746" y="462713"/>
                    <a:pt x="376296" y="452216"/>
                  </a:cubicBezTo>
                  <a:lnTo>
                    <a:pt x="396917" y="472821"/>
                  </a:lnTo>
                  <a:cubicBezTo>
                    <a:pt x="407194" y="483098"/>
                    <a:pt x="423883" y="483098"/>
                    <a:pt x="434126" y="472821"/>
                  </a:cubicBezTo>
                  <a:lnTo>
                    <a:pt x="472044" y="434970"/>
                  </a:lnTo>
                  <a:cubicBezTo>
                    <a:pt x="482271" y="424693"/>
                    <a:pt x="482304" y="408021"/>
                    <a:pt x="472044" y="397727"/>
                  </a:cubicBezTo>
                  <a:lnTo>
                    <a:pt x="451389" y="377072"/>
                  </a:lnTo>
                  <a:cubicBezTo>
                    <a:pt x="462139" y="359151"/>
                    <a:pt x="470306" y="339559"/>
                    <a:pt x="475554" y="318769"/>
                  </a:cubicBezTo>
                  <a:cubicBezTo>
                    <a:pt x="475824" y="317790"/>
                    <a:pt x="475824" y="317858"/>
                    <a:pt x="475554" y="318904"/>
                  </a:cubicBezTo>
                  <a:lnTo>
                    <a:pt x="505052" y="318904"/>
                  </a:lnTo>
                  <a:lnTo>
                    <a:pt x="505018" y="318786"/>
                  </a:lnTo>
                  <a:lnTo>
                    <a:pt x="505018" y="318786"/>
                  </a:lnTo>
                  <a:close/>
                  <a:moveTo>
                    <a:pt x="265224" y="339913"/>
                  </a:moveTo>
                  <a:cubicBezTo>
                    <a:pt x="224370" y="339913"/>
                    <a:pt x="191244" y="306754"/>
                    <a:pt x="191244" y="265916"/>
                  </a:cubicBezTo>
                  <a:cubicBezTo>
                    <a:pt x="191244" y="225079"/>
                    <a:pt x="224370" y="191919"/>
                    <a:pt x="265224" y="191919"/>
                  </a:cubicBezTo>
                  <a:cubicBezTo>
                    <a:pt x="306096" y="191919"/>
                    <a:pt x="339221" y="225062"/>
                    <a:pt x="339221" y="265916"/>
                  </a:cubicBezTo>
                  <a:cubicBezTo>
                    <a:pt x="339221" y="306771"/>
                    <a:pt x="306096" y="339913"/>
                    <a:pt x="265224" y="339913"/>
                  </a:cubicBezTo>
                  <a:close/>
                </a:path>
              </a:pathLst>
            </a:custGeom>
            <a:solidFill>
              <a:schemeClr val="bg1"/>
            </a:solidFill>
            <a:ln w="16669" cap="flat">
              <a:noFill/>
              <a:prstDash val="solid"/>
              <a:miter/>
            </a:ln>
          </p:spPr>
          <p:txBody>
            <a:bodyPr rtlCol="0" anchor="ctr"/>
            <a:lstStyle/>
            <a:p>
              <a:pPr>
                <a:lnSpc>
                  <a:spcPct val="120000"/>
                </a:lnSpc>
                <a:spcAft>
                  <a:spcPts val="100"/>
                </a:spcAft>
              </a:pPr>
              <a:endParaRPr lang="zh-CN" altLang="en-US"/>
            </a:p>
          </p:txBody>
        </p:sp>
      </p:grpSp>
      <p:grpSp>
        <p:nvGrpSpPr>
          <p:cNvPr id="97" name="组合 96">
            <a:extLst>
              <a:ext uri="{FF2B5EF4-FFF2-40B4-BE49-F238E27FC236}">
                <a16:creationId xmlns:a16="http://schemas.microsoft.com/office/drawing/2014/main" id="{4BE399E5-1AB8-4B18-8CF6-7AC5E20E9C3B}"/>
              </a:ext>
            </a:extLst>
          </p:cNvPr>
          <p:cNvGrpSpPr/>
          <p:nvPr/>
        </p:nvGrpSpPr>
        <p:grpSpPr>
          <a:xfrm>
            <a:off x="5342431" y="4376850"/>
            <a:ext cx="1257985" cy="1165839"/>
            <a:chOff x="8073018" y="4407022"/>
            <a:chExt cx="1257985" cy="1165839"/>
          </a:xfrm>
        </p:grpSpPr>
        <p:sp>
          <p:nvSpPr>
            <p:cNvPr id="98" name="椭圆 97">
              <a:extLst>
                <a:ext uri="{FF2B5EF4-FFF2-40B4-BE49-F238E27FC236}">
                  <a16:creationId xmlns:a16="http://schemas.microsoft.com/office/drawing/2014/main" id="{CCE676B5-E39B-4843-B001-9C7CF9F39685}"/>
                </a:ext>
              </a:extLst>
            </p:cNvPr>
            <p:cNvSpPr/>
            <p:nvPr/>
          </p:nvSpPr>
          <p:spPr>
            <a:xfrm>
              <a:off x="8486011" y="4407022"/>
              <a:ext cx="432000" cy="43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endParaRPr>
            </a:p>
          </p:txBody>
        </p:sp>
        <p:sp>
          <p:nvSpPr>
            <p:cNvPr id="99" name="文本框 98">
              <a:extLst>
                <a:ext uri="{FF2B5EF4-FFF2-40B4-BE49-F238E27FC236}">
                  <a16:creationId xmlns:a16="http://schemas.microsoft.com/office/drawing/2014/main" id="{54293E42-13FA-4D83-8C6B-5A37A2FFDD5F}"/>
                </a:ext>
              </a:extLst>
            </p:cNvPr>
            <p:cNvSpPr txBox="1"/>
            <p:nvPr/>
          </p:nvSpPr>
          <p:spPr>
            <a:xfrm>
              <a:off x="8073018" y="5032861"/>
              <a:ext cx="1257985" cy="540000"/>
            </a:xfrm>
            <a:prstGeom prst="rect">
              <a:avLst/>
            </a:prstGeom>
            <a:noFill/>
          </p:spPr>
          <p:txBody>
            <a:bodyPr wrap="square" lIns="0" tIns="0" rIns="0" bIns="0" rtlCol="0">
              <a:noAutofit/>
            </a:bodyPr>
            <a:lstStyle/>
            <a:p>
              <a:pPr algn="ctr"/>
              <a:r>
                <a:rPr lang="en-US" altLang="zh-CN" sz="1600" b="1" spc="100" dirty="0">
                  <a:solidFill>
                    <a:schemeClr val="accent6"/>
                  </a:solidFill>
                </a:rPr>
                <a:t>Word2vec</a:t>
              </a:r>
            </a:p>
            <a:p>
              <a:pPr algn="ctr"/>
              <a:r>
                <a:rPr lang="zh-CN" altLang="en-US" sz="1600" b="1" spc="100" dirty="0">
                  <a:solidFill>
                    <a:schemeClr val="accent6"/>
                  </a:solidFill>
                </a:rPr>
                <a:t>有监督</a:t>
              </a:r>
              <a:endParaRPr lang="en-US" altLang="zh-CN" sz="1600" b="1" spc="100" dirty="0">
                <a:solidFill>
                  <a:schemeClr val="accent6"/>
                </a:solidFill>
              </a:endParaRPr>
            </a:p>
          </p:txBody>
        </p:sp>
      </p:grpSp>
      <p:sp>
        <p:nvSpPr>
          <p:cNvPr id="100" name="右大括号 99">
            <a:extLst>
              <a:ext uri="{FF2B5EF4-FFF2-40B4-BE49-F238E27FC236}">
                <a16:creationId xmlns:a16="http://schemas.microsoft.com/office/drawing/2014/main" id="{D091CFDD-935B-4D0C-AAAE-CD056A9FFF0F}"/>
              </a:ext>
            </a:extLst>
          </p:cNvPr>
          <p:cNvSpPr/>
          <p:nvPr/>
        </p:nvSpPr>
        <p:spPr>
          <a:xfrm rot="16200000">
            <a:off x="5840822" y="2554184"/>
            <a:ext cx="354082" cy="2961819"/>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Tree>
    <p:extLst>
      <p:ext uri="{BB962C8B-B14F-4D97-AF65-F5344CB8AC3E}">
        <p14:creationId xmlns:p14="http://schemas.microsoft.com/office/powerpoint/2010/main" val="3733945640"/>
      </p:ext>
    </p:extLst>
  </p:cSld>
  <p:clrMapOvr>
    <a:masterClrMapping/>
  </p:clrMapOvr>
  <p:transition spd="med" advTm="7432">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olidFill>
                  <a:schemeClr val="accent1"/>
                </a:solidFill>
                <a:sym typeface="+mn-ea"/>
              </a:rPr>
              <a:t>Demo</a:t>
            </a:r>
            <a:r>
              <a:rPr dirty="0">
                <a:solidFill>
                  <a:schemeClr val="accent1"/>
                </a:solidFill>
                <a:sym typeface="+mn-ea"/>
              </a:rPr>
              <a:t>展示</a:t>
            </a:r>
            <a:r>
              <a:rPr lang="en-US" altLang="zh-CN" dirty="0">
                <a:sym typeface="+mn-ea"/>
              </a:rPr>
              <a:t>– </a:t>
            </a:r>
            <a:r>
              <a:rPr lang="zh-CN" altLang="en-US" dirty="0">
                <a:solidFill>
                  <a:srgbClr val="A13F0B"/>
                </a:solidFill>
                <a:sym typeface="+mn-ea"/>
              </a:rPr>
              <a:t>实验准备</a:t>
            </a:r>
            <a:endParaRPr dirty="0">
              <a:solidFill>
                <a:srgbClr val="A13F0B"/>
              </a:solidFill>
              <a:sym typeface="+mn-ea"/>
            </a:endParaRPr>
          </a:p>
        </p:txBody>
      </p:sp>
      <p:sp>
        <p:nvSpPr>
          <p:cNvPr id="77" name="文本框 76"/>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rPr>
              <a:t>6</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.1</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14" name="文本框 13"/>
          <p:cNvSpPr txBox="1"/>
          <p:nvPr/>
        </p:nvSpPr>
        <p:spPr>
          <a:xfrm>
            <a:off x="609675" y="1242890"/>
            <a:ext cx="10637598" cy="3061736"/>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400" dirty="0">
                <a:latin typeface="+mn-ea"/>
              </a:rPr>
              <a:t>数据集：疫情问题集，</a:t>
            </a:r>
            <a:r>
              <a:rPr lang="en-US" altLang="zh-CN" sz="2400" dirty="0">
                <a:latin typeface="+mn-ea"/>
              </a:rPr>
              <a:t>8747</a:t>
            </a:r>
            <a:r>
              <a:rPr lang="zh-CN" altLang="en-US" sz="2400" dirty="0">
                <a:latin typeface="+mn-ea"/>
              </a:rPr>
              <a:t>对，</a:t>
            </a:r>
            <a:r>
              <a:rPr lang="en-US" altLang="zh-CN" sz="2400" dirty="0">
                <a:latin typeface="+mn-ea"/>
              </a:rPr>
              <a:t>0/1</a:t>
            </a:r>
            <a:r>
              <a:rPr lang="zh-CN" altLang="en-US" sz="2400" dirty="0">
                <a:latin typeface="+mn-ea"/>
              </a:rPr>
              <a:t>标签</a:t>
            </a:r>
          </a:p>
          <a:p>
            <a:pPr indent="0" algn="just">
              <a:lnSpc>
                <a:spcPct val="130000"/>
              </a:lnSpc>
              <a:spcBef>
                <a:spcPts val="600"/>
              </a:spcBef>
              <a:spcAft>
                <a:spcPts val="600"/>
              </a:spcAft>
              <a:buClr>
                <a:schemeClr val="tx2"/>
              </a:buClr>
              <a:buFont typeface="Wingdings" panose="05000000000000000000" pitchFamily="2" charset="2"/>
              <a:buNone/>
            </a:pPr>
            <a:r>
              <a:rPr lang="en-US" altLang="zh-CN" sz="2400" dirty="0">
                <a:latin typeface="+mn-ea"/>
                <a:cs typeface="Times New Roman" panose="02020603050405020304" pitchFamily="18" charset="0"/>
              </a:rPr>
              <a:t>	</a:t>
            </a: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zh-CN" altLang="en-US" sz="24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zh-CN" altLang="en-US" sz="24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zh-CN" altLang="en-US" sz="2400" dirty="0">
              <a:latin typeface="+mn-ea"/>
            </a:endParaRPr>
          </a:p>
        </p:txBody>
      </p:sp>
      <p:pic>
        <p:nvPicPr>
          <p:cNvPr id="2" name="图片 1"/>
          <p:cNvPicPr>
            <a:picLocks noChangeAspect="1"/>
          </p:cNvPicPr>
          <p:nvPr>
            <p:custDataLst>
              <p:tags r:id="rId1"/>
            </p:custDataLst>
          </p:nvPr>
        </p:nvPicPr>
        <p:blipFill>
          <a:blip r:embed="rId4"/>
          <a:stretch>
            <a:fillRect/>
          </a:stretch>
        </p:blipFill>
        <p:spPr>
          <a:xfrm>
            <a:off x="947420" y="2033905"/>
            <a:ext cx="8823043" cy="3452495"/>
          </a:xfrm>
          <a:prstGeom prst="rect">
            <a:avLst/>
          </a:prstGeom>
        </p:spPr>
      </p:pic>
    </p:spTree>
    <p:extLst>
      <p:ext uri="{BB962C8B-B14F-4D97-AF65-F5344CB8AC3E}">
        <p14:creationId xmlns:p14="http://schemas.microsoft.com/office/powerpoint/2010/main" val="4163396570"/>
      </p:ext>
    </p:extLst>
  </p:cSld>
  <p:clrMapOvr>
    <a:masterClrMapping/>
  </p:clrMapOvr>
  <p:transition spd="med" advTm="17737">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olidFill>
                  <a:schemeClr val="accent1"/>
                </a:solidFill>
                <a:sym typeface="+mn-ea"/>
              </a:rPr>
              <a:t>Demo</a:t>
            </a:r>
            <a:r>
              <a:rPr dirty="0">
                <a:solidFill>
                  <a:schemeClr val="accent1"/>
                </a:solidFill>
                <a:sym typeface="+mn-ea"/>
              </a:rPr>
              <a:t>展示</a:t>
            </a:r>
            <a:r>
              <a:rPr lang="en-US" altLang="zh-CN" dirty="0">
                <a:sym typeface="+mn-ea"/>
              </a:rPr>
              <a:t>– </a:t>
            </a:r>
            <a:r>
              <a:rPr lang="zh-CN" altLang="en-US" dirty="0">
                <a:solidFill>
                  <a:srgbClr val="A13F0B"/>
                </a:solidFill>
                <a:sym typeface="+mn-ea"/>
              </a:rPr>
              <a:t>实验准备</a:t>
            </a:r>
            <a:endParaRPr dirty="0">
              <a:solidFill>
                <a:srgbClr val="A13F0B"/>
              </a:solidFill>
              <a:sym typeface="+mn-ea"/>
            </a:endParaRPr>
          </a:p>
        </p:txBody>
      </p:sp>
      <p:sp>
        <p:nvSpPr>
          <p:cNvPr id="77" name="文本框 76"/>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rPr>
              <a:t>6</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.1</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7" name="文本框 6">
            <a:extLst>
              <a:ext uri="{FF2B5EF4-FFF2-40B4-BE49-F238E27FC236}">
                <a16:creationId xmlns:a16="http://schemas.microsoft.com/office/drawing/2014/main" id="{FDCF5743-B792-4148-9A5B-86A0BA9F34E4}"/>
              </a:ext>
            </a:extLst>
          </p:cNvPr>
          <p:cNvSpPr txBox="1"/>
          <p:nvPr/>
        </p:nvSpPr>
        <p:spPr>
          <a:xfrm>
            <a:off x="842251" y="1197574"/>
            <a:ext cx="8399286" cy="2427716"/>
          </a:xfrm>
          <a:prstGeom prst="rect">
            <a:avLst/>
          </a:prstGeom>
          <a:noFill/>
        </p:spPr>
        <p:txBody>
          <a:bodyPr wrap="square">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400" dirty="0">
                <a:latin typeface="+mn-ea"/>
              </a:rPr>
              <a:t>开源工具：腾讯</a:t>
            </a:r>
            <a:r>
              <a:rPr lang="en-US" altLang="zh-CN" sz="2400" dirty="0">
                <a:latin typeface="+mn-ea"/>
              </a:rPr>
              <a:t>AI Lab</a:t>
            </a:r>
            <a:r>
              <a:rPr lang="zh-CN" altLang="en-US" sz="2400" dirty="0">
                <a:latin typeface="+mn-ea"/>
              </a:rPr>
              <a:t>开源词向量</a:t>
            </a:r>
          </a:p>
          <a:p>
            <a:pPr algn="just">
              <a:lnSpc>
                <a:spcPct val="130000"/>
              </a:lnSpc>
              <a:spcBef>
                <a:spcPts val="600"/>
              </a:spcBef>
              <a:spcAft>
                <a:spcPts val="600"/>
              </a:spcAft>
              <a:buClr>
                <a:schemeClr val="tx2"/>
              </a:buClr>
            </a:pPr>
            <a:r>
              <a:rPr lang="en-US" altLang="zh-CN" sz="2400" dirty="0">
                <a:latin typeface="+mn-ea"/>
              </a:rPr>
              <a:t>    </a:t>
            </a:r>
            <a:r>
              <a:rPr lang="zh-CN" altLang="en-US" sz="2400" dirty="0">
                <a:latin typeface="+mn-ea"/>
              </a:rPr>
              <a:t>分词工具：</a:t>
            </a:r>
            <a:r>
              <a:rPr lang="en-US" altLang="zh-CN" sz="2400" dirty="0">
                <a:latin typeface="+mn-ea"/>
              </a:rPr>
              <a:t>LAC</a:t>
            </a:r>
            <a:r>
              <a:rPr lang="zh-CN" altLang="en-US" sz="2400" dirty="0">
                <a:latin typeface="+mn-ea"/>
              </a:rPr>
              <a:t>（百度开源）</a:t>
            </a:r>
          </a:p>
          <a:p>
            <a:pPr algn="just">
              <a:lnSpc>
                <a:spcPct val="130000"/>
              </a:lnSpc>
              <a:spcBef>
                <a:spcPts val="600"/>
              </a:spcBef>
              <a:spcAft>
                <a:spcPts val="600"/>
              </a:spcAft>
              <a:buClr>
                <a:schemeClr val="tx2"/>
              </a:buClr>
            </a:pPr>
            <a:r>
              <a:rPr lang="en-US" altLang="zh-CN" sz="2400" dirty="0">
                <a:latin typeface="+mn-ea"/>
              </a:rPr>
              <a:t>    </a:t>
            </a:r>
            <a:r>
              <a:rPr lang="en-US" altLang="zh-CN" sz="2400" dirty="0" err="1">
                <a:latin typeface="+mn-ea"/>
              </a:rPr>
              <a:t>bert</a:t>
            </a:r>
            <a:r>
              <a:rPr lang="zh-CN" altLang="en-US" sz="2400" dirty="0">
                <a:latin typeface="+mn-ea"/>
              </a:rPr>
              <a:t>：</a:t>
            </a:r>
            <a:r>
              <a:rPr lang="en-US" altLang="zh-CN" sz="2400" dirty="0" err="1">
                <a:latin typeface="+mn-ea"/>
              </a:rPr>
              <a:t>chinese_roberta_wwm_ext</a:t>
            </a:r>
            <a:r>
              <a:rPr lang="zh-CN" altLang="en-US" sz="2400" dirty="0">
                <a:latin typeface="+mn-ea"/>
              </a:rPr>
              <a:t>（哈工大开源）</a:t>
            </a:r>
            <a:endParaRPr lang="en-US" altLang="zh-CN" sz="24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400" dirty="0">
                <a:latin typeface="+mn-ea"/>
              </a:rPr>
              <a:t>评价标准：</a:t>
            </a:r>
            <a:r>
              <a:rPr lang="en-US" altLang="zh-CN" sz="2400" dirty="0">
                <a:latin typeface="+mn-ea"/>
              </a:rPr>
              <a:t>accuracy</a:t>
            </a:r>
            <a:r>
              <a:rPr lang="zh-CN" altLang="en-US" sz="2400" dirty="0">
                <a:latin typeface="+mn-ea"/>
              </a:rPr>
              <a:t>正确率</a:t>
            </a:r>
            <a:endParaRPr lang="en-US" altLang="zh-CN" sz="2400" dirty="0">
              <a:latin typeface="+mn-ea"/>
            </a:endParaRPr>
          </a:p>
        </p:txBody>
      </p:sp>
    </p:spTree>
  </p:cSld>
  <p:clrMapOvr>
    <a:masterClrMapping/>
  </p:clrMapOvr>
  <p:transition spd="med" advTm="18616">
    <p:pull/>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olidFill>
                  <a:schemeClr val="accent1"/>
                </a:solidFill>
                <a:sym typeface="+mn-ea"/>
              </a:rPr>
              <a:t>Demo</a:t>
            </a:r>
            <a:r>
              <a:rPr lang="zh-CN" altLang="en-US" dirty="0">
                <a:solidFill>
                  <a:schemeClr val="accent1"/>
                </a:solidFill>
                <a:sym typeface="+mn-ea"/>
              </a:rPr>
              <a:t>展示</a:t>
            </a:r>
            <a:r>
              <a:rPr lang="en-US" altLang="zh-CN" dirty="0">
                <a:sym typeface="+mn-ea"/>
              </a:rPr>
              <a:t>– </a:t>
            </a:r>
            <a:r>
              <a:rPr lang="en-US" altLang="zh-CN" dirty="0">
                <a:solidFill>
                  <a:srgbClr val="A13F0B"/>
                </a:solidFill>
                <a:sym typeface="+mn-ea"/>
              </a:rPr>
              <a:t>Word2vec</a:t>
            </a:r>
            <a:r>
              <a:rPr lang="zh-CN" altLang="en-US" dirty="0">
                <a:solidFill>
                  <a:srgbClr val="A13F0B"/>
                </a:solidFill>
                <a:sym typeface="+mn-ea"/>
              </a:rPr>
              <a:t>无监督方法</a:t>
            </a:r>
            <a:endParaRPr dirty="0">
              <a:solidFill>
                <a:srgbClr val="A13F0B"/>
              </a:solidFill>
              <a:sym typeface="+mn-ea"/>
            </a:endParaRPr>
          </a:p>
        </p:txBody>
      </p:sp>
      <p:sp>
        <p:nvSpPr>
          <p:cNvPr id="77" name="文本框 76"/>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rPr>
              <a:t>6</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7" name="文本框 6">
            <a:extLst>
              <a:ext uri="{FF2B5EF4-FFF2-40B4-BE49-F238E27FC236}">
                <a16:creationId xmlns:a16="http://schemas.microsoft.com/office/drawing/2014/main" id="{FDCF5743-B792-4148-9A5B-86A0BA9F34E4}"/>
              </a:ext>
            </a:extLst>
          </p:cNvPr>
          <p:cNvSpPr txBox="1"/>
          <p:nvPr/>
        </p:nvSpPr>
        <p:spPr>
          <a:xfrm>
            <a:off x="842251" y="1209766"/>
            <a:ext cx="8399286" cy="2427716"/>
          </a:xfrm>
          <a:prstGeom prst="rect">
            <a:avLst/>
          </a:prstGeom>
          <a:noFill/>
        </p:spPr>
        <p:txBody>
          <a:bodyPr wrap="square">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en-US" altLang="zh-CN" sz="2400" dirty="0">
                <a:latin typeface="+mn-ea"/>
              </a:rPr>
              <a:t>tf-idf</a:t>
            </a:r>
            <a:r>
              <a:rPr lang="zh-CN" altLang="en-US" sz="2400" dirty="0">
                <a:latin typeface="+mn-ea"/>
              </a:rPr>
              <a:t>加权平均</a:t>
            </a:r>
            <a:endParaRPr lang="en-US" altLang="zh-CN" sz="2400" dirty="0">
              <a:latin typeface="+mn-ea"/>
            </a:endParaRPr>
          </a:p>
          <a:p>
            <a:pPr algn="just">
              <a:lnSpc>
                <a:spcPct val="130000"/>
              </a:lnSpc>
              <a:spcBef>
                <a:spcPts val="600"/>
              </a:spcBef>
              <a:spcAft>
                <a:spcPts val="600"/>
              </a:spcAft>
              <a:buClr>
                <a:schemeClr val="tx2"/>
              </a:buClr>
            </a:pPr>
            <a:r>
              <a:rPr lang="en-US" altLang="zh-CN" sz="2400" dirty="0">
                <a:latin typeface="+mn-ea"/>
              </a:rPr>
              <a:t>	</a:t>
            </a:r>
            <a:r>
              <a:rPr lang="zh-CN" altLang="en-US" sz="2400" dirty="0">
                <a:latin typeface="+mn-ea"/>
              </a:rPr>
              <a:t>使用</a:t>
            </a:r>
            <a:r>
              <a:rPr lang="en-US" altLang="zh-CN" sz="2400" dirty="0">
                <a:latin typeface="+mn-ea"/>
              </a:rPr>
              <a:t>Word2vec</a:t>
            </a:r>
            <a:r>
              <a:rPr lang="zh-CN" altLang="en-US" sz="2400" dirty="0">
                <a:latin typeface="+mn-ea"/>
              </a:rPr>
              <a:t>计算句向量，然后求句向量相似度</a:t>
            </a:r>
            <a:endParaRPr lang="en-US" altLang="zh-CN" sz="24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r>
              <a:rPr lang="en-US" altLang="zh-CN" sz="2400" dirty="0">
                <a:latin typeface="+mn-ea"/>
              </a:rPr>
              <a:t>WMD</a:t>
            </a:r>
          </a:p>
          <a:p>
            <a:pPr algn="just">
              <a:lnSpc>
                <a:spcPct val="130000"/>
              </a:lnSpc>
              <a:spcBef>
                <a:spcPts val="600"/>
              </a:spcBef>
              <a:spcAft>
                <a:spcPts val="600"/>
              </a:spcAft>
              <a:buClr>
                <a:schemeClr val="tx2"/>
              </a:buClr>
            </a:pPr>
            <a:r>
              <a:rPr lang="en-US" altLang="zh-CN" sz="2400" dirty="0">
                <a:latin typeface="+mn-ea"/>
              </a:rPr>
              <a:t>	</a:t>
            </a:r>
            <a:r>
              <a:rPr lang="zh-CN" altLang="en-US" sz="2400" dirty="0">
                <a:latin typeface="+mn-ea"/>
              </a:rPr>
              <a:t>直接使用</a:t>
            </a:r>
            <a:r>
              <a:rPr lang="en-US" altLang="zh-CN" sz="2400" dirty="0">
                <a:latin typeface="+mn-ea"/>
              </a:rPr>
              <a:t>Word2vec</a:t>
            </a:r>
            <a:r>
              <a:rPr lang="zh-CN" altLang="en-US" sz="2400" dirty="0">
                <a:latin typeface="+mn-ea"/>
              </a:rPr>
              <a:t>计算句子间的语义距离</a:t>
            </a:r>
            <a:endParaRPr lang="en-US" altLang="zh-CN" sz="2400" dirty="0">
              <a:latin typeface="+mn-ea"/>
            </a:endParaRPr>
          </a:p>
        </p:txBody>
      </p:sp>
    </p:spTree>
    <p:extLst>
      <p:ext uri="{BB962C8B-B14F-4D97-AF65-F5344CB8AC3E}">
        <p14:creationId xmlns:p14="http://schemas.microsoft.com/office/powerpoint/2010/main" val="4273704898"/>
      </p:ext>
    </p:extLst>
  </p:cSld>
  <p:clrMapOvr>
    <a:masterClrMapping/>
  </p:clrMapOvr>
  <p:transition spd="med" advTm="27212">
    <p:pull/>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olidFill>
                  <a:schemeClr val="accent1"/>
                </a:solidFill>
                <a:sym typeface="+mn-ea"/>
              </a:rPr>
              <a:t>Word2vec</a:t>
            </a:r>
            <a:r>
              <a:rPr lang="zh-CN" altLang="en-US" dirty="0">
                <a:solidFill>
                  <a:schemeClr val="accent1"/>
                </a:solidFill>
                <a:sym typeface="+mn-ea"/>
              </a:rPr>
              <a:t>无监督方法 </a:t>
            </a:r>
            <a:r>
              <a:rPr lang="en-US" altLang="zh-CN" dirty="0">
                <a:sym typeface="+mn-ea"/>
              </a:rPr>
              <a:t>– </a:t>
            </a:r>
            <a:r>
              <a:rPr lang="en-US" altLang="zh-CN" dirty="0">
                <a:solidFill>
                  <a:srgbClr val="A13F0B"/>
                </a:solidFill>
                <a:sym typeface="+mn-ea"/>
              </a:rPr>
              <a:t>tf-idf</a:t>
            </a:r>
            <a:endParaRPr dirty="0">
              <a:solidFill>
                <a:srgbClr val="A13F0B"/>
              </a:solidFill>
              <a:sym typeface="+mn-ea"/>
            </a:endParaRPr>
          </a:p>
        </p:txBody>
      </p:sp>
      <p:sp>
        <p:nvSpPr>
          <p:cNvPr id="77" name="文本框 76"/>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rPr>
              <a:t>6</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7" name="文本框 6">
            <a:extLst>
              <a:ext uri="{FF2B5EF4-FFF2-40B4-BE49-F238E27FC236}">
                <a16:creationId xmlns:a16="http://schemas.microsoft.com/office/drawing/2014/main" id="{FDCF5743-B792-4148-9A5B-86A0BA9F34E4}"/>
              </a:ext>
            </a:extLst>
          </p:cNvPr>
          <p:cNvSpPr txBox="1"/>
          <p:nvPr/>
        </p:nvSpPr>
        <p:spPr>
          <a:xfrm>
            <a:off x="842251" y="1209766"/>
            <a:ext cx="8399286" cy="525657"/>
          </a:xfrm>
          <a:prstGeom prst="rect">
            <a:avLst/>
          </a:prstGeom>
          <a:noFill/>
        </p:spPr>
        <p:txBody>
          <a:bodyPr wrap="square">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400" dirty="0">
                <a:latin typeface="+mn-ea"/>
              </a:rPr>
              <a:t>文本预处理</a:t>
            </a:r>
            <a:endParaRPr lang="en-US" altLang="zh-CN" sz="2400" dirty="0">
              <a:latin typeface="+mn-ea"/>
            </a:endParaRPr>
          </a:p>
        </p:txBody>
      </p:sp>
      <p:pic>
        <p:nvPicPr>
          <p:cNvPr id="5" name="图片 4">
            <a:extLst>
              <a:ext uri="{FF2B5EF4-FFF2-40B4-BE49-F238E27FC236}">
                <a16:creationId xmlns:a16="http://schemas.microsoft.com/office/drawing/2014/main" id="{C6E15742-C98D-4E4E-A35E-02F8C912E747}"/>
              </a:ext>
            </a:extLst>
          </p:cNvPr>
          <p:cNvPicPr>
            <a:picLocks noChangeAspect="1"/>
          </p:cNvPicPr>
          <p:nvPr/>
        </p:nvPicPr>
        <p:blipFill>
          <a:blip r:embed="rId3"/>
          <a:stretch>
            <a:fillRect/>
          </a:stretch>
        </p:blipFill>
        <p:spPr>
          <a:xfrm>
            <a:off x="2969893" y="1910842"/>
            <a:ext cx="6235067" cy="3733263"/>
          </a:xfrm>
          <a:prstGeom prst="rect">
            <a:avLst/>
          </a:prstGeom>
        </p:spPr>
      </p:pic>
    </p:spTree>
    <p:extLst>
      <p:ext uri="{BB962C8B-B14F-4D97-AF65-F5344CB8AC3E}">
        <p14:creationId xmlns:p14="http://schemas.microsoft.com/office/powerpoint/2010/main" val="2048939064"/>
      </p:ext>
    </p:extLst>
  </p:cSld>
  <p:clrMapOvr>
    <a:masterClrMapping/>
  </p:clrMapOvr>
  <p:transition spd="med" advTm="5145">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olidFill>
                  <a:schemeClr val="accent1"/>
                </a:solidFill>
                <a:sym typeface="+mn-ea"/>
              </a:rPr>
              <a:t>Word2vec</a:t>
            </a:r>
            <a:r>
              <a:rPr lang="zh-CN" altLang="en-US" dirty="0">
                <a:solidFill>
                  <a:schemeClr val="accent1"/>
                </a:solidFill>
                <a:sym typeface="+mn-ea"/>
              </a:rPr>
              <a:t>无监督方法 </a:t>
            </a:r>
            <a:r>
              <a:rPr lang="en-US" altLang="zh-CN" dirty="0">
                <a:sym typeface="+mn-ea"/>
              </a:rPr>
              <a:t>– </a:t>
            </a:r>
            <a:r>
              <a:rPr lang="en-US" altLang="zh-CN" dirty="0">
                <a:solidFill>
                  <a:srgbClr val="A13F0B"/>
                </a:solidFill>
                <a:sym typeface="+mn-ea"/>
              </a:rPr>
              <a:t>tf-idf</a:t>
            </a:r>
            <a:endParaRPr dirty="0">
              <a:solidFill>
                <a:srgbClr val="A13F0B"/>
              </a:solidFill>
              <a:sym typeface="+mn-ea"/>
            </a:endParaRPr>
          </a:p>
        </p:txBody>
      </p:sp>
      <p:sp>
        <p:nvSpPr>
          <p:cNvPr id="77" name="文本框 76"/>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rPr>
              <a:t>6</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7" name="文本框 6">
            <a:extLst>
              <a:ext uri="{FF2B5EF4-FFF2-40B4-BE49-F238E27FC236}">
                <a16:creationId xmlns:a16="http://schemas.microsoft.com/office/drawing/2014/main" id="{FDCF5743-B792-4148-9A5B-86A0BA9F34E4}"/>
              </a:ext>
            </a:extLst>
          </p:cNvPr>
          <p:cNvSpPr txBox="1"/>
          <p:nvPr/>
        </p:nvSpPr>
        <p:spPr>
          <a:xfrm>
            <a:off x="842251" y="1209766"/>
            <a:ext cx="8399286" cy="525657"/>
          </a:xfrm>
          <a:prstGeom prst="rect">
            <a:avLst/>
          </a:prstGeom>
          <a:noFill/>
        </p:spPr>
        <p:txBody>
          <a:bodyPr wrap="square">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400" dirty="0">
                <a:latin typeface="+mn-ea"/>
              </a:rPr>
              <a:t>求</a:t>
            </a:r>
            <a:r>
              <a:rPr lang="en-US" altLang="zh-CN" sz="2400" dirty="0">
                <a:latin typeface="+mn-ea"/>
              </a:rPr>
              <a:t>tf-idf</a:t>
            </a:r>
            <a:r>
              <a:rPr lang="zh-CN" altLang="en-US" sz="2400" dirty="0">
                <a:latin typeface="+mn-ea"/>
              </a:rPr>
              <a:t>值，加权平均求句向量</a:t>
            </a:r>
            <a:endParaRPr lang="en-US" altLang="zh-CN" sz="2400" dirty="0">
              <a:latin typeface="+mn-ea"/>
            </a:endParaRPr>
          </a:p>
        </p:txBody>
      </p:sp>
      <p:pic>
        <p:nvPicPr>
          <p:cNvPr id="6" name="图片 5">
            <a:extLst>
              <a:ext uri="{FF2B5EF4-FFF2-40B4-BE49-F238E27FC236}">
                <a16:creationId xmlns:a16="http://schemas.microsoft.com/office/drawing/2014/main" id="{D8566696-AD74-44C9-925F-4F363002AC60}"/>
              </a:ext>
            </a:extLst>
          </p:cNvPr>
          <p:cNvPicPr>
            <a:picLocks noChangeAspect="1"/>
          </p:cNvPicPr>
          <p:nvPr/>
        </p:nvPicPr>
        <p:blipFill>
          <a:blip r:embed="rId3"/>
          <a:stretch>
            <a:fillRect/>
          </a:stretch>
        </p:blipFill>
        <p:spPr>
          <a:xfrm>
            <a:off x="2901839" y="1931723"/>
            <a:ext cx="6388322" cy="3885954"/>
          </a:xfrm>
          <a:prstGeom prst="rect">
            <a:avLst/>
          </a:prstGeom>
        </p:spPr>
      </p:pic>
    </p:spTree>
    <p:extLst>
      <p:ext uri="{BB962C8B-B14F-4D97-AF65-F5344CB8AC3E}">
        <p14:creationId xmlns:p14="http://schemas.microsoft.com/office/powerpoint/2010/main" val="726767901"/>
      </p:ext>
    </p:extLst>
  </p:cSld>
  <p:clrMapOvr>
    <a:masterClrMapping/>
  </p:clrMapOvr>
  <p:transition spd="med" advTm="6919">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4317"/>
            <a:ext cx="8643848" cy="480131"/>
          </a:xfrm>
        </p:spPr>
        <p:txBody>
          <a:bodyPr/>
          <a:lstStyle/>
          <a:p>
            <a:r>
              <a:rPr lang="zh-CN" altLang="en-US" dirty="0">
                <a:solidFill>
                  <a:schemeClr val="accent1"/>
                </a:solidFill>
              </a:rPr>
              <a:t>基于字符串 </a:t>
            </a:r>
            <a:r>
              <a:rPr lang="en-US" altLang="zh-CN" dirty="0"/>
              <a:t>– </a:t>
            </a:r>
            <a:r>
              <a:rPr lang="zh-CN" altLang="en-US" dirty="0">
                <a:solidFill>
                  <a:srgbClr val="A13F0B"/>
                </a:solidFill>
              </a:rPr>
              <a:t>总览</a:t>
            </a:r>
          </a:p>
        </p:txBody>
      </p:sp>
      <p:sp>
        <p:nvSpPr>
          <p:cNvPr id="24" name="矩形: 圆角 2"/>
          <p:cNvSpPr/>
          <p:nvPr/>
        </p:nvSpPr>
        <p:spPr>
          <a:xfrm>
            <a:off x="4863884" y="1358285"/>
            <a:ext cx="2464231" cy="5232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基于字符串</a:t>
            </a:r>
          </a:p>
        </p:txBody>
      </p:sp>
      <p:sp>
        <p:nvSpPr>
          <p:cNvPr id="46" name="椭圆 45"/>
          <p:cNvSpPr/>
          <p:nvPr/>
        </p:nvSpPr>
        <p:spPr>
          <a:xfrm>
            <a:off x="3114422" y="2691075"/>
            <a:ext cx="576000" cy="57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8485539" y="2691075"/>
            <a:ext cx="576000" cy="57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2775489" y="3324518"/>
            <a:ext cx="1253869" cy="400110"/>
          </a:xfrm>
          <a:prstGeom prst="rect">
            <a:avLst/>
          </a:prstGeom>
          <a:noFill/>
        </p:spPr>
        <p:txBody>
          <a:bodyPr wrap="none" rtlCol="0">
            <a:spAutoFit/>
          </a:bodyPr>
          <a:lstStyle/>
          <a:p>
            <a:pPr algn="ctr"/>
            <a:r>
              <a:rPr lang="zh-CN" altLang="en-US" sz="2000" b="1" dirty="0">
                <a:solidFill>
                  <a:schemeClr val="accent1"/>
                </a:solidFill>
              </a:rPr>
              <a:t>基于字符</a:t>
            </a:r>
          </a:p>
        </p:txBody>
      </p:sp>
      <p:sp>
        <p:nvSpPr>
          <p:cNvPr id="63" name="文本框 62"/>
          <p:cNvSpPr txBox="1"/>
          <p:nvPr/>
        </p:nvSpPr>
        <p:spPr>
          <a:xfrm>
            <a:off x="8155447" y="3324518"/>
            <a:ext cx="1210588" cy="400110"/>
          </a:xfrm>
          <a:prstGeom prst="rect">
            <a:avLst/>
          </a:prstGeom>
          <a:noFill/>
        </p:spPr>
        <p:txBody>
          <a:bodyPr wrap="none" rtlCol="0">
            <a:spAutoFit/>
          </a:bodyPr>
          <a:lstStyle/>
          <a:p>
            <a:pPr algn="ctr"/>
            <a:r>
              <a:rPr lang="zh-CN" altLang="en-US" sz="2000" b="1" dirty="0">
                <a:solidFill>
                  <a:schemeClr val="accent1"/>
                </a:solidFill>
              </a:rPr>
              <a:t>基于词语</a:t>
            </a:r>
          </a:p>
        </p:txBody>
      </p:sp>
      <p:sp>
        <p:nvSpPr>
          <p:cNvPr id="64" name="右大括号 63"/>
          <p:cNvSpPr/>
          <p:nvPr/>
        </p:nvSpPr>
        <p:spPr>
          <a:xfrm rot="16200000">
            <a:off x="3221451" y="2438676"/>
            <a:ext cx="369332" cy="3181456"/>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65" name="右大括号 64"/>
          <p:cNvSpPr/>
          <p:nvPr/>
        </p:nvSpPr>
        <p:spPr>
          <a:xfrm rot="16200000">
            <a:off x="8588872" y="3155015"/>
            <a:ext cx="369332" cy="1748778"/>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7" name="右大括号 66"/>
          <p:cNvSpPr/>
          <p:nvPr/>
        </p:nvSpPr>
        <p:spPr>
          <a:xfrm rot="16200000">
            <a:off x="5911333" y="-365522"/>
            <a:ext cx="369332" cy="5359883"/>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69" name="growth_304631"/>
          <p:cNvSpPr>
            <a:spLocks noChangeAspect="1"/>
          </p:cNvSpPr>
          <p:nvPr/>
        </p:nvSpPr>
        <p:spPr bwMode="auto">
          <a:xfrm>
            <a:off x="3206458" y="2864173"/>
            <a:ext cx="391928" cy="229804"/>
          </a:xfrm>
          <a:custGeom>
            <a:avLst/>
            <a:gdLst>
              <a:gd name="T0" fmla="*/ 263525 w 607614"/>
              <a:gd name="T1" fmla="*/ 263525 w 607614"/>
              <a:gd name="T2" fmla="*/ 485433 h 606761"/>
              <a:gd name="T3" fmla="*/ 485433 h 606761"/>
              <a:gd name="T4" fmla="*/ 485433 h 606761"/>
              <a:gd name="T5" fmla="*/ 485433 h 606761"/>
              <a:gd name="T6" fmla="*/ 485433 h 606761"/>
              <a:gd name="T7" fmla="*/ 485433 h 606761"/>
              <a:gd name="T8" fmla="*/ 485433 h 606761"/>
              <a:gd name="T9" fmla="*/ 485433 h 606761"/>
              <a:gd name="T10" fmla="*/ 485433 h 606761"/>
              <a:gd name="T11" fmla="*/ 485433 h 606761"/>
              <a:gd name="T12" fmla="*/ 485433 h 606761"/>
              <a:gd name="T13" fmla="*/ 485433 h 606761"/>
              <a:gd name="T14" fmla="*/ 485433 h 606761"/>
              <a:gd name="T15" fmla="*/ 485433 h 606761"/>
              <a:gd name="T16" fmla="*/ 485433 h 606761"/>
              <a:gd name="T17" fmla="*/ 485433 h 606761"/>
              <a:gd name="T18" fmla="*/ 485433 h 606761"/>
              <a:gd name="T19" fmla="*/ 485433 h 606761"/>
              <a:gd name="T20" fmla="*/ 485433 h 606761"/>
              <a:gd name="T21" fmla="*/ 485433 h 606761"/>
              <a:gd name="T22" fmla="*/ 485433 h 606761"/>
              <a:gd name="T23" fmla="*/ 485433 h 606761"/>
              <a:gd name="T24" fmla="*/ 485433 h 606761"/>
              <a:gd name="T25" fmla="*/ 485433 h 606761"/>
              <a:gd name="T26" fmla="*/ 485433 h 606761"/>
              <a:gd name="T27" fmla="*/ 485433 h 606761"/>
              <a:gd name="T28" fmla="*/ 485433 h 606761"/>
              <a:gd name="T29" fmla="*/ 485433 h 606761"/>
              <a:gd name="T30" fmla="*/ 485433 h 606761"/>
              <a:gd name="T31" fmla="*/ 485433 h 606761"/>
              <a:gd name="T32" fmla="*/ 485433 h 606761"/>
              <a:gd name="T33" fmla="*/ 485433 h 606761"/>
              <a:gd name="T34" fmla="*/ 485433 h 606761"/>
              <a:gd name="T35" fmla="*/ 485433 h 606761"/>
              <a:gd name="T36" fmla="*/ 485433 h 606761"/>
              <a:gd name="T37" fmla="*/ 485433 h 606761"/>
              <a:gd name="T38" fmla="*/ 485433 h 606761"/>
              <a:gd name="T39" fmla="*/ 485433 h 606761"/>
              <a:gd name="T40" fmla="*/ 485433 h 606761"/>
              <a:gd name="T41" fmla="*/ 485433 h 606761"/>
              <a:gd name="T42" fmla="*/ 485433 h 606761"/>
              <a:gd name="T43" fmla="*/ 485433 h 606761"/>
              <a:gd name="T44" fmla="*/ 485433 h 606761"/>
              <a:gd name="T45" fmla="*/ 485433 h 606761"/>
              <a:gd name="T46" fmla="*/ 485433 h 606761"/>
              <a:gd name="T47" fmla="*/ 485433 h 606761"/>
              <a:gd name="T48" fmla="*/ 485433 h 606761"/>
              <a:gd name="T49" fmla="*/ 485433 h 606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27" h="4009">
                <a:moveTo>
                  <a:pt x="6028" y="0"/>
                </a:moveTo>
                <a:cubicBezTo>
                  <a:pt x="5587" y="0"/>
                  <a:pt x="5229" y="358"/>
                  <a:pt x="5229" y="799"/>
                </a:cubicBezTo>
                <a:cubicBezTo>
                  <a:pt x="5229" y="985"/>
                  <a:pt x="5293" y="1157"/>
                  <a:pt x="5401" y="1293"/>
                </a:cubicBezTo>
                <a:lnTo>
                  <a:pt x="4559" y="2460"/>
                </a:lnTo>
                <a:cubicBezTo>
                  <a:pt x="4387" y="2396"/>
                  <a:pt x="4191" y="2393"/>
                  <a:pt x="4010" y="2460"/>
                </a:cubicBezTo>
                <a:lnTo>
                  <a:pt x="3169" y="1293"/>
                </a:lnTo>
                <a:cubicBezTo>
                  <a:pt x="3276" y="1157"/>
                  <a:pt x="3341" y="985"/>
                  <a:pt x="3341" y="799"/>
                </a:cubicBezTo>
                <a:cubicBezTo>
                  <a:pt x="3341" y="358"/>
                  <a:pt x="2982" y="0"/>
                  <a:pt x="2542" y="0"/>
                </a:cubicBezTo>
                <a:cubicBezTo>
                  <a:pt x="2101" y="0"/>
                  <a:pt x="1743" y="358"/>
                  <a:pt x="1743" y="799"/>
                </a:cubicBezTo>
                <a:cubicBezTo>
                  <a:pt x="1743" y="985"/>
                  <a:pt x="1807" y="1157"/>
                  <a:pt x="1915" y="1293"/>
                </a:cubicBezTo>
                <a:lnTo>
                  <a:pt x="1073" y="2460"/>
                </a:lnTo>
                <a:cubicBezTo>
                  <a:pt x="554" y="2269"/>
                  <a:pt x="0" y="2656"/>
                  <a:pt x="0" y="3210"/>
                </a:cubicBezTo>
                <a:cubicBezTo>
                  <a:pt x="0" y="3650"/>
                  <a:pt x="358" y="4009"/>
                  <a:pt x="799" y="4009"/>
                </a:cubicBezTo>
                <a:cubicBezTo>
                  <a:pt x="1239" y="4009"/>
                  <a:pt x="1598" y="3650"/>
                  <a:pt x="1598" y="3210"/>
                </a:cubicBezTo>
                <a:cubicBezTo>
                  <a:pt x="1598" y="3023"/>
                  <a:pt x="1533" y="2852"/>
                  <a:pt x="1426" y="2716"/>
                </a:cubicBezTo>
                <a:lnTo>
                  <a:pt x="2267" y="1549"/>
                </a:lnTo>
                <a:cubicBezTo>
                  <a:pt x="2439" y="1612"/>
                  <a:pt x="2635" y="1615"/>
                  <a:pt x="2816" y="1549"/>
                </a:cubicBezTo>
                <a:lnTo>
                  <a:pt x="3658" y="2716"/>
                </a:lnTo>
                <a:cubicBezTo>
                  <a:pt x="3550" y="2852"/>
                  <a:pt x="3486" y="3023"/>
                  <a:pt x="3486" y="3210"/>
                </a:cubicBezTo>
                <a:cubicBezTo>
                  <a:pt x="3486" y="3650"/>
                  <a:pt x="3844" y="4009"/>
                  <a:pt x="4285" y="4009"/>
                </a:cubicBezTo>
                <a:cubicBezTo>
                  <a:pt x="4725" y="4009"/>
                  <a:pt x="5084" y="3650"/>
                  <a:pt x="5084" y="3210"/>
                </a:cubicBezTo>
                <a:cubicBezTo>
                  <a:pt x="5084" y="3023"/>
                  <a:pt x="5019" y="2852"/>
                  <a:pt x="4912" y="2716"/>
                </a:cubicBezTo>
                <a:lnTo>
                  <a:pt x="5753" y="1549"/>
                </a:lnTo>
                <a:cubicBezTo>
                  <a:pt x="6273" y="1740"/>
                  <a:pt x="6827" y="1353"/>
                  <a:pt x="6827" y="799"/>
                </a:cubicBezTo>
                <a:cubicBezTo>
                  <a:pt x="6827" y="358"/>
                  <a:pt x="6468" y="0"/>
                  <a:pt x="6028" y="0"/>
                </a:cubicBezTo>
                <a:close/>
              </a:path>
            </a:pathLst>
          </a:custGeom>
          <a:solidFill>
            <a:schemeClr val="bg1"/>
          </a:solidFill>
          <a:ln>
            <a:noFill/>
          </a:ln>
        </p:spPr>
      </p:sp>
      <p:sp>
        <p:nvSpPr>
          <p:cNvPr id="71" name="menu_159761"/>
          <p:cNvSpPr>
            <a:spLocks noChangeAspect="1"/>
          </p:cNvSpPr>
          <p:nvPr/>
        </p:nvSpPr>
        <p:spPr bwMode="auto">
          <a:xfrm>
            <a:off x="8646746" y="2853623"/>
            <a:ext cx="253584" cy="253198"/>
          </a:xfrm>
          <a:custGeom>
            <a:avLst/>
            <a:gdLst>
              <a:gd name="connsiteX0" fmla="*/ 387180 w 602346"/>
              <a:gd name="connsiteY0" fmla="*/ 343654 h 601429"/>
              <a:gd name="connsiteX1" fmla="*/ 559313 w 602346"/>
              <a:gd name="connsiteY1" fmla="*/ 343654 h 601429"/>
              <a:gd name="connsiteX2" fmla="*/ 602346 w 602346"/>
              <a:gd name="connsiteY2" fmla="*/ 386617 h 601429"/>
              <a:gd name="connsiteX3" fmla="*/ 602346 w 602346"/>
              <a:gd name="connsiteY3" fmla="*/ 558467 h 601429"/>
              <a:gd name="connsiteX4" fmla="*/ 559313 w 602346"/>
              <a:gd name="connsiteY4" fmla="*/ 601429 h 601429"/>
              <a:gd name="connsiteX5" fmla="*/ 387180 w 602346"/>
              <a:gd name="connsiteY5" fmla="*/ 601429 h 601429"/>
              <a:gd name="connsiteX6" fmla="*/ 344147 w 602346"/>
              <a:gd name="connsiteY6" fmla="*/ 558467 h 601429"/>
              <a:gd name="connsiteX7" fmla="*/ 344147 w 602346"/>
              <a:gd name="connsiteY7" fmla="*/ 386617 h 601429"/>
              <a:gd name="connsiteX8" fmla="*/ 387180 w 602346"/>
              <a:gd name="connsiteY8" fmla="*/ 343654 h 601429"/>
              <a:gd name="connsiteX9" fmla="*/ 43021 w 602346"/>
              <a:gd name="connsiteY9" fmla="*/ 343654 h 601429"/>
              <a:gd name="connsiteX10" fmla="*/ 215107 w 602346"/>
              <a:gd name="connsiteY10" fmla="*/ 343654 h 601429"/>
              <a:gd name="connsiteX11" fmla="*/ 258128 w 602346"/>
              <a:gd name="connsiteY11" fmla="*/ 386617 h 601429"/>
              <a:gd name="connsiteX12" fmla="*/ 258128 w 602346"/>
              <a:gd name="connsiteY12" fmla="*/ 558467 h 601429"/>
              <a:gd name="connsiteX13" fmla="*/ 215107 w 602346"/>
              <a:gd name="connsiteY13" fmla="*/ 601429 h 601429"/>
              <a:gd name="connsiteX14" fmla="*/ 43021 w 602346"/>
              <a:gd name="connsiteY14" fmla="*/ 601429 h 601429"/>
              <a:gd name="connsiteX15" fmla="*/ 0 w 602346"/>
              <a:gd name="connsiteY15" fmla="*/ 558467 h 601429"/>
              <a:gd name="connsiteX16" fmla="*/ 0 w 602346"/>
              <a:gd name="connsiteY16" fmla="*/ 386617 h 601429"/>
              <a:gd name="connsiteX17" fmla="*/ 43021 w 602346"/>
              <a:gd name="connsiteY17" fmla="*/ 343654 h 601429"/>
              <a:gd name="connsiteX18" fmla="*/ 387180 w 602346"/>
              <a:gd name="connsiteY18" fmla="*/ 0 h 601429"/>
              <a:gd name="connsiteX19" fmla="*/ 559313 w 602346"/>
              <a:gd name="connsiteY19" fmla="*/ 0 h 601429"/>
              <a:gd name="connsiteX20" fmla="*/ 602346 w 602346"/>
              <a:gd name="connsiteY20" fmla="*/ 42963 h 601429"/>
              <a:gd name="connsiteX21" fmla="*/ 602346 w 602346"/>
              <a:gd name="connsiteY21" fmla="*/ 214813 h 601429"/>
              <a:gd name="connsiteX22" fmla="*/ 559313 w 602346"/>
              <a:gd name="connsiteY22" fmla="*/ 257775 h 601429"/>
              <a:gd name="connsiteX23" fmla="*/ 387180 w 602346"/>
              <a:gd name="connsiteY23" fmla="*/ 257775 h 601429"/>
              <a:gd name="connsiteX24" fmla="*/ 344147 w 602346"/>
              <a:gd name="connsiteY24" fmla="*/ 214813 h 601429"/>
              <a:gd name="connsiteX25" fmla="*/ 344147 w 602346"/>
              <a:gd name="connsiteY25" fmla="*/ 42963 h 601429"/>
              <a:gd name="connsiteX26" fmla="*/ 387180 w 602346"/>
              <a:gd name="connsiteY26" fmla="*/ 0 h 601429"/>
              <a:gd name="connsiteX27" fmla="*/ 43021 w 602346"/>
              <a:gd name="connsiteY27" fmla="*/ 0 h 601429"/>
              <a:gd name="connsiteX28" fmla="*/ 215107 w 602346"/>
              <a:gd name="connsiteY28" fmla="*/ 0 h 601429"/>
              <a:gd name="connsiteX29" fmla="*/ 258128 w 602346"/>
              <a:gd name="connsiteY29" fmla="*/ 42963 h 601429"/>
              <a:gd name="connsiteX30" fmla="*/ 258128 w 602346"/>
              <a:gd name="connsiteY30" fmla="*/ 214813 h 601429"/>
              <a:gd name="connsiteX31" fmla="*/ 215107 w 602346"/>
              <a:gd name="connsiteY31" fmla="*/ 257775 h 601429"/>
              <a:gd name="connsiteX32" fmla="*/ 43021 w 602346"/>
              <a:gd name="connsiteY32" fmla="*/ 257775 h 601429"/>
              <a:gd name="connsiteX33" fmla="*/ 0 w 602346"/>
              <a:gd name="connsiteY33" fmla="*/ 214813 h 601429"/>
              <a:gd name="connsiteX34" fmla="*/ 0 w 602346"/>
              <a:gd name="connsiteY34" fmla="*/ 42963 h 601429"/>
              <a:gd name="connsiteX35" fmla="*/ 43021 w 602346"/>
              <a:gd name="connsiteY35" fmla="*/ 0 h 6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2346" h="601429">
                <a:moveTo>
                  <a:pt x="387180" y="343654"/>
                </a:moveTo>
                <a:lnTo>
                  <a:pt x="559313" y="343654"/>
                </a:lnTo>
                <a:cubicBezTo>
                  <a:pt x="582981" y="343654"/>
                  <a:pt x="602346" y="362987"/>
                  <a:pt x="602346" y="386617"/>
                </a:cubicBezTo>
                <a:lnTo>
                  <a:pt x="602346" y="558467"/>
                </a:lnTo>
                <a:cubicBezTo>
                  <a:pt x="602346" y="582096"/>
                  <a:pt x="582981" y="601429"/>
                  <a:pt x="559313" y="601429"/>
                </a:cubicBezTo>
                <a:lnTo>
                  <a:pt x="387180" y="601429"/>
                </a:lnTo>
                <a:cubicBezTo>
                  <a:pt x="363512" y="601429"/>
                  <a:pt x="344147" y="582096"/>
                  <a:pt x="344147" y="558467"/>
                </a:cubicBezTo>
                <a:lnTo>
                  <a:pt x="344147" y="386617"/>
                </a:lnTo>
                <a:cubicBezTo>
                  <a:pt x="344147" y="362987"/>
                  <a:pt x="363512" y="343654"/>
                  <a:pt x="387180" y="343654"/>
                </a:cubicBezTo>
                <a:close/>
                <a:moveTo>
                  <a:pt x="43021" y="343654"/>
                </a:moveTo>
                <a:lnTo>
                  <a:pt x="215107" y="343654"/>
                </a:lnTo>
                <a:cubicBezTo>
                  <a:pt x="238768" y="343654"/>
                  <a:pt x="258128" y="362987"/>
                  <a:pt x="258128" y="386617"/>
                </a:cubicBezTo>
                <a:lnTo>
                  <a:pt x="258128" y="558467"/>
                </a:lnTo>
                <a:cubicBezTo>
                  <a:pt x="258128" y="582096"/>
                  <a:pt x="238768" y="601429"/>
                  <a:pt x="215107" y="601429"/>
                </a:cubicBezTo>
                <a:lnTo>
                  <a:pt x="43021" y="601429"/>
                </a:lnTo>
                <a:cubicBezTo>
                  <a:pt x="19360" y="601429"/>
                  <a:pt x="0" y="582096"/>
                  <a:pt x="0" y="558467"/>
                </a:cubicBezTo>
                <a:lnTo>
                  <a:pt x="0" y="386617"/>
                </a:lnTo>
                <a:cubicBezTo>
                  <a:pt x="0" y="362987"/>
                  <a:pt x="19360" y="343654"/>
                  <a:pt x="43021" y="343654"/>
                </a:cubicBezTo>
                <a:close/>
                <a:moveTo>
                  <a:pt x="387180" y="0"/>
                </a:moveTo>
                <a:lnTo>
                  <a:pt x="559313" y="0"/>
                </a:lnTo>
                <a:cubicBezTo>
                  <a:pt x="582981" y="0"/>
                  <a:pt x="602346" y="19333"/>
                  <a:pt x="602346" y="42963"/>
                </a:cubicBezTo>
                <a:lnTo>
                  <a:pt x="602346" y="214813"/>
                </a:lnTo>
                <a:cubicBezTo>
                  <a:pt x="602346" y="238442"/>
                  <a:pt x="582981" y="257775"/>
                  <a:pt x="559313" y="257775"/>
                </a:cubicBezTo>
                <a:lnTo>
                  <a:pt x="387180" y="257775"/>
                </a:lnTo>
                <a:cubicBezTo>
                  <a:pt x="363512" y="257775"/>
                  <a:pt x="344147" y="238442"/>
                  <a:pt x="344147" y="214813"/>
                </a:cubicBezTo>
                <a:lnTo>
                  <a:pt x="344147" y="42963"/>
                </a:lnTo>
                <a:cubicBezTo>
                  <a:pt x="344147" y="19333"/>
                  <a:pt x="363512" y="0"/>
                  <a:pt x="387180" y="0"/>
                </a:cubicBezTo>
                <a:close/>
                <a:moveTo>
                  <a:pt x="43021" y="0"/>
                </a:moveTo>
                <a:lnTo>
                  <a:pt x="215107" y="0"/>
                </a:lnTo>
                <a:cubicBezTo>
                  <a:pt x="238768" y="0"/>
                  <a:pt x="258128" y="19333"/>
                  <a:pt x="258128" y="42963"/>
                </a:cubicBezTo>
                <a:lnTo>
                  <a:pt x="258128" y="214813"/>
                </a:lnTo>
                <a:cubicBezTo>
                  <a:pt x="258128" y="238442"/>
                  <a:pt x="238768" y="257775"/>
                  <a:pt x="215107" y="257775"/>
                </a:cubicBezTo>
                <a:lnTo>
                  <a:pt x="43021" y="257775"/>
                </a:lnTo>
                <a:cubicBezTo>
                  <a:pt x="19360" y="257775"/>
                  <a:pt x="0" y="238442"/>
                  <a:pt x="0" y="214813"/>
                </a:cubicBezTo>
                <a:lnTo>
                  <a:pt x="0" y="42963"/>
                </a:lnTo>
                <a:cubicBezTo>
                  <a:pt x="0" y="19333"/>
                  <a:pt x="19360" y="0"/>
                  <a:pt x="43021" y="0"/>
                </a:cubicBezTo>
                <a:close/>
              </a:path>
            </a:pathLst>
          </a:custGeom>
          <a:solidFill>
            <a:schemeClr val="bg1"/>
          </a:solidFill>
          <a:ln>
            <a:noFill/>
          </a:ln>
        </p:spPr>
        <p:txBody>
          <a:bodyPr/>
          <a:lstStyle/>
          <a:p>
            <a:endParaRPr lang="zh-CN" altLang="en-US"/>
          </a:p>
        </p:txBody>
      </p:sp>
      <p:grpSp>
        <p:nvGrpSpPr>
          <p:cNvPr id="3" name="组合 2"/>
          <p:cNvGrpSpPr/>
          <p:nvPr/>
        </p:nvGrpSpPr>
        <p:grpSpPr>
          <a:xfrm>
            <a:off x="1553468" y="4395862"/>
            <a:ext cx="4082904" cy="1153792"/>
            <a:chOff x="1082128" y="4395862"/>
            <a:chExt cx="4082904" cy="1153792"/>
          </a:xfrm>
        </p:grpSpPr>
        <p:sp>
          <p:nvSpPr>
            <p:cNvPr id="49" name="椭圆 48"/>
            <p:cNvSpPr/>
            <p:nvPr/>
          </p:nvSpPr>
          <p:spPr>
            <a:xfrm>
              <a:off x="1140849" y="4395862"/>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1082128" y="5009654"/>
              <a:ext cx="540000" cy="540000"/>
            </a:xfrm>
            <a:prstGeom prst="rect">
              <a:avLst/>
            </a:prstGeom>
            <a:noFill/>
          </p:spPr>
          <p:txBody>
            <a:bodyPr wrap="square" lIns="0" tIns="0" rIns="0" bIns="0" rtlCol="0">
              <a:noAutofit/>
            </a:bodyPr>
            <a:lstStyle/>
            <a:p>
              <a:pPr algn="ctr"/>
              <a:r>
                <a:rPr lang="zh-CN" altLang="en-US" sz="1600" b="1" spc="100" dirty="0">
                  <a:solidFill>
                    <a:srgbClr val="FF0000"/>
                  </a:solidFill>
                </a:rPr>
                <a:t>编辑</a:t>
              </a:r>
              <a:endParaRPr lang="en-US" altLang="zh-CN" sz="1600" b="1" spc="100" dirty="0">
                <a:solidFill>
                  <a:srgbClr val="FF0000"/>
                </a:solidFill>
              </a:endParaRPr>
            </a:p>
            <a:p>
              <a:pPr algn="ctr"/>
              <a:r>
                <a:rPr lang="zh-CN" altLang="en-US" sz="1600" b="1" spc="100" dirty="0">
                  <a:solidFill>
                    <a:srgbClr val="FF0000"/>
                  </a:solidFill>
                </a:rPr>
                <a:t>距离</a:t>
              </a:r>
              <a:endParaRPr lang="en-US" altLang="zh-CN" sz="1600" b="1" spc="100" dirty="0">
                <a:solidFill>
                  <a:srgbClr val="FF0000"/>
                </a:solidFill>
              </a:endParaRPr>
            </a:p>
          </p:txBody>
        </p:sp>
        <p:sp>
          <p:nvSpPr>
            <p:cNvPr id="51" name="椭圆 50"/>
            <p:cNvSpPr/>
            <p:nvPr/>
          </p:nvSpPr>
          <p:spPr>
            <a:xfrm>
              <a:off x="4314915" y="4395862"/>
              <a:ext cx="432000" cy="432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934365" y="4395862"/>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727882" y="4395862"/>
              <a:ext cx="432000" cy="43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椭圆 31"/>
            <p:cNvSpPr/>
            <p:nvPr/>
          </p:nvSpPr>
          <p:spPr>
            <a:xfrm>
              <a:off x="3521399" y="4395862"/>
              <a:ext cx="432000" cy="43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880365" y="5009654"/>
              <a:ext cx="540000" cy="540000"/>
            </a:xfrm>
            <a:prstGeom prst="rect">
              <a:avLst/>
            </a:prstGeom>
            <a:noFill/>
          </p:spPr>
          <p:txBody>
            <a:bodyPr wrap="square" lIns="0" tIns="0" rIns="0" bIns="0" rtlCol="0">
              <a:noAutofit/>
            </a:bodyPr>
            <a:lstStyle/>
            <a:p>
              <a:pPr algn="ctr"/>
              <a:r>
                <a:rPr lang="zh-CN" altLang="en-US" sz="1600" b="1" spc="100" dirty="0">
                  <a:solidFill>
                    <a:srgbClr val="FFC000"/>
                  </a:solidFill>
                </a:rPr>
                <a:t>汉明</a:t>
              </a:r>
              <a:endParaRPr lang="en-US" altLang="zh-CN" sz="1600" b="1" spc="100" dirty="0">
                <a:solidFill>
                  <a:srgbClr val="FFC000"/>
                </a:solidFill>
              </a:endParaRPr>
            </a:p>
            <a:p>
              <a:pPr algn="ctr"/>
              <a:r>
                <a:rPr lang="zh-CN" altLang="en-US" sz="1600" b="1" spc="100" dirty="0">
                  <a:solidFill>
                    <a:srgbClr val="FFC000"/>
                  </a:solidFill>
                </a:rPr>
                <a:t>距离</a:t>
              </a:r>
              <a:endParaRPr lang="en-US" altLang="zh-CN" sz="1600" b="1" spc="100" dirty="0">
                <a:solidFill>
                  <a:srgbClr val="FFC000"/>
                </a:solidFill>
              </a:endParaRPr>
            </a:p>
          </p:txBody>
        </p:sp>
        <p:sp>
          <p:nvSpPr>
            <p:cNvPr id="36" name="文本框 35"/>
            <p:cNvSpPr txBox="1"/>
            <p:nvPr/>
          </p:nvSpPr>
          <p:spPr>
            <a:xfrm>
              <a:off x="2659212" y="5009654"/>
              <a:ext cx="569340" cy="369332"/>
            </a:xfrm>
            <a:prstGeom prst="rect">
              <a:avLst/>
            </a:prstGeom>
            <a:noFill/>
          </p:spPr>
          <p:txBody>
            <a:bodyPr wrap="square" lIns="0" tIns="0" rIns="0" bIns="0" rtlCol="0">
              <a:noAutofit/>
            </a:bodyPr>
            <a:lstStyle/>
            <a:p>
              <a:pPr algn="ctr">
                <a:lnSpc>
                  <a:spcPct val="150000"/>
                </a:lnSpc>
              </a:pPr>
              <a:r>
                <a:rPr lang="en-US" altLang="zh-CN" sz="1600" b="1" spc="100" dirty="0">
                  <a:solidFill>
                    <a:schemeClr val="accent6"/>
                  </a:solidFill>
                </a:rPr>
                <a:t>LCS</a:t>
              </a:r>
            </a:p>
          </p:txBody>
        </p:sp>
        <p:sp>
          <p:nvSpPr>
            <p:cNvPr id="37" name="文本框 36"/>
            <p:cNvSpPr txBox="1"/>
            <p:nvPr/>
          </p:nvSpPr>
          <p:spPr>
            <a:xfrm>
              <a:off x="3314389" y="5009654"/>
              <a:ext cx="846019" cy="369332"/>
            </a:xfrm>
            <a:prstGeom prst="rect">
              <a:avLst/>
            </a:prstGeom>
            <a:noFill/>
          </p:spPr>
          <p:txBody>
            <a:bodyPr wrap="square" lIns="0" tIns="0" rIns="0" bIns="0" rtlCol="0">
              <a:noAutofit/>
            </a:bodyPr>
            <a:lstStyle/>
            <a:p>
              <a:pPr algn="ctr"/>
              <a:r>
                <a:rPr lang="en-US" altLang="zh-CN" sz="1600" b="1" spc="100" dirty="0">
                  <a:solidFill>
                    <a:srgbClr val="92D050"/>
                  </a:solidFill>
                </a:rPr>
                <a:t>Jaro</a:t>
              </a:r>
            </a:p>
            <a:p>
              <a:pPr algn="ctr"/>
              <a:r>
                <a:rPr lang="en-US" altLang="zh-CN" sz="1600" b="1" spc="100" dirty="0" err="1">
                  <a:solidFill>
                    <a:srgbClr val="92D050"/>
                  </a:solidFill>
                </a:rPr>
                <a:t>Winler</a:t>
              </a:r>
              <a:endParaRPr lang="en-US" altLang="zh-CN" sz="1600" b="1" spc="100" dirty="0">
                <a:solidFill>
                  <a:srgbClr val="92D050"/>
                </a:solidFill>
              </a:endParaRPr>
            </a:p>
          </p:txBody>
        </p:sp>
        <p:sp>
          <p:nvSpPr>
            <p:cNvPr id="38" name="文本框 37"/>
            <p:cNvSpPr txBox="1"/>
            <p:nvPr/>
          </p:nvSpPr>
          <p:spPr>
            <a:xfrm>
              <a:off x="4160408" y="5009654"/>
              <a:ext cx="1004624" cy="369332"/>
            </a:xfrm>
            <a:prstGeom prst="rect">
              <a:avLst/>
            </a:prstGeom>
            <a:noFill/>
          </p:spPr>
          <p:txBody>
            <a:bodyPr wrap="square" lIns="0" tIns="0" rIns="0" bIns="0" rtlCol="0">
              <a:noAutofit/>
            </a:bodyPr>
            <a:lstStyle/>
            <a:p>
              <a:pPr algn="ctr">
                <a:lnSpc>
                  <a:spcPct val="150000"/>
                </a:lnSpc>
              </a:pPr>
              <a:r>
                <a:rPr lang="en-US" altLang="zh-CN" sz="1600" b="1" spc="100" dirty="0">
                  <a:solidFill>
                    <a:srgbClr val="7030A0"/>
                  </a:solidFill>
                </a:rPr>
                <a:t>N-gram</a:t>
              </a:r>
            </a:p>
          </p:txBody>
        </p:sp>
      </p:grpSp>
      <p:grpSp>
        <p:nvGrpSpPr>
          <p:cNvPr id="6" name="组合 5"/>
          <p:cNvGrpSpPr/>
          <p:nvPr/>
        </p:nvGrpSpPr>
        <p:grpSpPr>
          <a:xfrm>
            <a:off x="7539149" y="4395862"/>
            <a:ext cx="720000" cy="1153792"/>
            <a:chOff x="7548495" y="4407022"/>
            <a:chExt cx="720000" cy="1153792"/>
          </a:xfrm>
        </p:grpSpPr>
        <p:sp>
          <p:nvSpPr>
            <p:cNvPr id="41" name="椭圆 40"/>
            <p:cNvSpPr/>
            <p:nvPr/>
          </p:nvSpPr>
          <p:spPr>
            <a:xfrm>
              <a:off x="7692495" y="4407022"/>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00"/>
                </a:solidFill>
              </a:endParaRPr>
            </a:p>
          </p:txBody>
        </p:sp>
        <p:sp>
          <p:nvSpPr>
            <p:cNvPr id="42" name="文本框 41"/>
            <p:cNvSpPr txBox="1"/>
            <p:nvPr/>
          </p:nvSpPr>
          <p:spPr>
            <a:xfrm>
              <a:off x="7548495" y="5020814"/>
              <a:ext cx="720000" cy="540000"/>
            </a:xfrm>
            <a:prstGeom prst="rect">
              <a:avLst/>
            </a:prstGeom>
            <a:noFill/>
          </p:spPr>
          <p:txBody>
            <a:bodyPr wrap="square" lIns="0" tIns="0" rIns="0" bIns="0" rtlCol="0">
              <a:noAutofit/>
            </a:bodyPr>
            <a:lstStyle/>
            <a:p>
              <a:pPr algn="ctr"/>
              <a:r>
                <a:rPr lang="zh-CN" altLang="en-US" sz="1600" b="1" spc="100" dirty="0">
                  <a:solidFill>
                    <a:srgbClr val="FFC000"/>
                  </a:solidFill>
                </a:rPr>
                <a:t>基于表面词语</a:t>
              </a:r>
            </a:p>
          </p:txBody>
        </p:sp>
      </p:grpSp>
      <p:grpSp>
        <p:nvGrpSpPr>
          <p:cNvPr id="5" name="组合 4"/>
          <p:cNvGrpSpPr/>
          <p:nvPr/>
        </p:nvGrpSpPr>
        <p:grpSpPr>
          <a:xfrm>
            <a:off x="9259019" y="4395862"/>
            <a:ext cx="777816" cy="1153792"/>
            <a:chOff x="8313103" y="4407022"/>
            <a:chExt cx="777816" cy="1153792"/>
          </a:xfrm>
        </p:grpSpPr>
        <p:sp>
          <p:nvSpPr>
            <p:cNvPr id="44" name="椭圆 43"/>
            <p:cNvSpPr/>
            <p:nvPr/>
          </p:nvSpPr>
          <p:spPr>
            <a:xfrm>
              <a:off x="8486011" y="4407022"/>
              <a:ext cx="432000" cy="43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endParaRPr>
            </a:p>
          </p:txBody>
        </p:sp>
        <p:sp>
          <p:nvSpPr>
            <p:cNvPr id="73" name="文本框 72"/>
            <p:cNvSpPr txBox="1"/>
            <p:nvPr/>
          </p:nvSpPr>
          <p:spPr>
            <a:xfrm>
              <a:off x="8313103" y="5020814"/>
              <a:ext cx="777816" cy="540000"/>
            </a:xfrm>
            <a:prstGeom prst="rect">
              <a:avLst/>
            </a:prstGeom>
            <a:noFill/>
          </p:spPr>
          <p:txBody>
            <a:bodyPr wrap="square" lIns="0" tIns="0" rIns="0" bIns="0" rtlCol="0">
              <a:noAutofit/>
            </a:bodyPr>
            <a:lstStyle/>
            <a:p>
              <a:pPr algn="ctr"/>
              <a:r>
                <a:rPr lang="zh-CN" altLang="en-US" sz="1600" b="1" spc="100" dirty="0">
                  <a:solidFill>
                    <a:schemeClr val="accent6"/>
                  </a:solidFill>
                </a:rPr>
                <a:t>基于散列算法</a:t>
              </a:r>
            </a:p>
          </p:txBody>
        </p:sp>
      </p:grpSp>
      <p:sp>
        <p:nvSpPr>
          <p:cNvPr id="77" name="文本框 76"/>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2</a:t>
            </a:r>
            <a:endParaRPr lang="zh-CN" altLang="en-US" sz="3600" b="1" dirty="0">
              <a:solidFill>
                <a:schemeClr val="bg1"/>
              </a:solidFill>
            </a:endParaRPr>
          </a:p>
        </p:txBody>
      </p:sp>
    </p:spTree>
  </p:cSld>
  <p:clrMapOvr>
    <a:masterClrMapping/>
  </p:clrMapOvr>
  <p:transition spd="med" advTm="45279">
    <p:pul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olidFill>
                  <a:schemeClr val="accent1"/>
                </a:solidFill>
                <a:sym typeface="+mn-ea"/>
              </a:rPr>
              <a:t>Word2vec</a:t>
            </a:r>
            <a:r>
              <a:rPr lang="zh-CN" altLang="en-US" dirty="0">
                <a:solidFill>
                  <a:schemeClr val="accent1"/>
                </a:solidFill>
                <a:sym typeface="+mn-ea"/>
              </a:rPr>
              <a:t>无监督方法 </a:t>
            </a:r>
            <a:r>
              <a:rPr lang="en-US" altLang="zh-CN" dirty="0">
                <a:sym typeface="+mn-ea"/>
              </a:rPr>
              <a:t>– </a:t>
            </a:r>
            <a:r>
              <a:rPr lang="en-US" altLang="zh-CN" dirty="0">
                <a:solidFill>
                  <a:srgbClr val="A13F0B"/>
                </a:solidFill>
                <a:sym typeface="+mn-ea"/>
              </a:rPr>
              <a:t>tf-idf</a:t>
            </a:r>
            <a:endParaRPr dirty="0">
              <a:solidFill>
                <a:srgbClr val="A13F0B"/>
              </a:solidFill>
              <a:sym typeface="+mn-ea"/>
            </a:endParaRPr>
          </a:p>
        </p:txBody>
      </p:sp>
      <p:sp>
        <p:nvSpPr>
          <p:cNvPr id="77" name="文本框 76"/>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rPr>
              <a:t>6</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7" name="文本框 6">
            <a:extLst>
              <a:ext uri="{FF2B5EF4-FFF2-40B4-BE49-F238E27FC236}">
                <a16:creationId xmlns:a16="http://schemas.microsoft.com/office/drawing/2014/main" id="{FDCF5743-B792-4148-9A5B-86A0BA9F34E4}"/>
              </a:ext>
            </a:extLst>
          </p:cNvPr>
          <p:cNvSpPr txBox="1"/>
          <p:nvPr/>
        </p:nvSpPr>
        <p:spPr>
          <a:xfrm>
            <a:off x="842251" y="1209766"/>
            <a:ext cx="8399286" cy="525657"/>
          </a:xfrm>
          <a:prstGeom prst="rect">
            <a:avLst/>
          </a:prstGeom>
          <a:noFill/>
        </p:spPr>
        <p:txBody>
          <a:bodyPr wrap="square">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400" dirty="0">
                <a:latin typeface="+mn-ea"/>
              </a:rPr>
              <a:t>余弦相似度</a:t>
            </a:r>
            <a:endParaRPr lang="en-US" altLang="zh-CN" sz="2400" dirty="0">
              <a:latin typeface="+mn-ea"/>
            </a:endParaRPr>
          </a:p>
        </p:txBody>
      </p:sp>
      <p:pic>
        <p:nvPicPr>
          <p:cNvPr id="3" name="图片 2">
            <a:extLst>
              <a:ext uri="{FF2B5EF4-FFF2-40B4-BE49-F238E27FC236}">
                <a16:creationId xmlns:a16="http://schemas.microsoft.com/office/drawing/2014/main" id="{906FD66D-C5D7-4374-BF1C-2906509E8325}"/>
              </a:ext>
            </a:extLst>
          </p:cNvPr>
          <p:cNvPicPr>
            <a:picLocks noChangeAspect="1"/>
          </p:cNvPicPr>
          <p:nvPr/>
        </p:nvPicPr>
        <p:blipFill>
          <a:blip r:embed="rId3"/>
          <a:stretch>
            <a:fillRect/>
          </a:stretch>
        </p:blipFill>
        <p:spPr>
          <a:xfrm>
            <a:off x="1717241" y="1926335"/>
            <a:ext cx="9019948" cy="3807333"/>
          </a:xfrm>
          <a:prstGeom prst="rect">
            <a:avLst/>
          </a:prstGeom>
        </p:spPr>
      </p:pic>
    </p:spTree>
    <p:extLst>
      <p:ext uri="{BB962C8B-B14F-4D97-AF65-F5344CB8AC3E}">
        <p14:creationId xmlns:p14="http://schemas.microsoft.com/office/powerpoint/2010/main" val="63811941"/>
      </p:ext>
    </p:extLst>
  </p:cSld>
  <p:clrMapOvr>
    <a:masterClrMapping/>
  </p:clrMapOvr>
  <p:transition spd="med" advTm="1439">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olidFill>
                  <a:schemeClr val="accent1"/>
                </a:solidFill>
                <a:sym typeface="+mn-ea"/>
              </a:rPr>
              <a:t>Word2vec</a:t>
            </a:r>
            <a:r>
              <a:rPr lang="zh-CN" altLang="en-US" dirty="0">
                <a:solidFill>
                  <a:schemeClr val="accent1"/>
                </a:solidFill>
                <a:sym typeface="+mn-ea"/>
              </a:rPr>
              <a:t>无监督方法 </a:t>
            </a:r>
            <a:r>
              <a:rPr lang="en-US" altLang="zh-CN" dirty="0">
                <a:sym typeface="+mn-ea"/>
              </a:rPr>
              <a:t>– </a:t>
            </a:r>
            <a:r>
              <a:rPr lang="en-US" altLang="zh-CN" dirty="0">
                <a:solidFill>
                  <a:srgbClr val="A13F0B"/>
                </a:solidFill>
                <a:sym typeface="+mn-ea"/>
              </a:rPr>
              <a:t>tf-idf</a:t>
            </a:r>
            <a:endParaRPr dirty="0">
              <a:solidFill>
                <a:srgbClr val="A13F0B"/>
              </a:solidFill>
              <a:sym typeface="+mn-ea"/>
            </a:endParaRPr>
          </a:p>
        </p:txBody>
      </p:sp>
      <p:sp>
        <p:nvSpPr>
          <p:cNvPr id="77" name="文本框 76"/>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rPr>
              <a:t>6</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7" name="文本框 6">
            <a:extLst>
              <a:ext uri="{FF2B5EF4-FFF2-40B4-BE49-F238E27FC236}">
                <a16:creationId xmlns:a16="http://schemas.microsoft.com/office/drawing/2014/main" id="{FDCF5743-B792-4148-9A5B-86A0BA9F34E4}"/>
              </a:ext>
            </a:extLst>
          </p:cNvPr>
          <p:cNvSpPr txBox="1"/>
          <p:nvPr/>
        </p:nvSpPr>
        <p:spPr>
          <a:xfrm>
            <a:off x="842251" y="1209766"/>
            <a:ext cx="8399286" cy="1159676"/>
          </a:xfrm>
          <a:prstGeom prst="rect">
            <a:avLst/>
          </a:prstGeom>
          <a:noFill/>
        </p:spPr>
        <p:txBody>
          <a:bodyPr wrap="square">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en-US" altLang="zh-CN" sz="2400" dirty="0">
                <a:latin typeface="+mn-ea"/>
              </a:rPr>
              <a:t>Accuracy</a:t>
            </a:r>
          </a:p>
          <a:p>
            <a:pPr algn="just">
              <a:lnSpc>
                <a:spcPct val="130000"/>
              </a:lnSpc>
              <a:spcBef>
                <a:spcPts val="600"/>
              </a:spcBef>
              <a:spcAft>
                <a:spcPts val="600"/>
              </a:spcAft>
              <a:buClr>
                <a:schemeClr val="tx2"/>
              </a:buClr>
            </a:pPr>
            <a:r>
              <a:rPr lang="en-US" altLang="zh-CN" sz="2400" dirty="0">
                <a:latin typeface="+mn-ea"/>
              </a:rPr>
              <a:t>	</a:t>
            </a:r>
            <a:r>
              <a:rPr lang="zh-CN" altLang="en-US" sz="2400" dirty="0">
                <a:latin typeface="+mn-ea"/>
              </a:rPr>
              <a:t>人工设定阈值，判断是否相关</a:t>
            </a:r>
            <a:endParaRPr lang="en-US" altLang="zh-CN" sz="2400" dirty="0">
              <a:latin typeface="+mn-ea"/>
            </a:endParaRPr>
          </a:p>
        </p:txBody>
      </p:sp>
      <p:graphicFrame>
        <p:nvGraphicFramePr>
          <p:cNvPr id="2" name="表格 3">
            <a:extLst>
              <a:ext uri="{FF2B5EF4-FFF2-40B4-BE49-F238E27FC236}">
                <a16:creationId xmlns:a16="http://schemas.microsoft.com/office/drawing/2014/main" id="{D30A12D5-3EC2-40FC-907E-E531D703E8E6}"/>
              </a:ext>
            </a:extLst>
          </p:cNvPr>
          <p:cNvGraphicFramePr>
            <a:graphicFrameLocks noGrp="1"/>
          </p:cNvGraphicFramePr>
          <p:nvPr>
            <p:extLst>
              <p:ext uri="{D42A27DB-BD31-4B8C-83A1-F6EECF244321}">
                <p14:modId xmlns:p14="http://schemas.microsoft.com/office/powerpoint/2010/main" val="2068774039"/>
              </p:ext>
            </p:extLst>
          </p:nvPr>
        </p:nvGraphicFramePr>
        <p:xfrm>
          <a:off x="1011936" y="3174425"/>
          <a:ext cx="10157709" cy="1467579"/>
        </p:xfrm>
        <a:graphic>
          <a:graphicData uri="http://schemas.openxmlformats.org/drawingml/2006/table">
            <a:tbl>
              <a:tblPr firstRow="1" bandRow="1">
                <a:tableStyleId>{5C22544A-7EE6-4342-B048-85BDC9FD1C3A}</a:tableStyleId>
              </a:tblPr>
              <a:tblGrid>
                <a:gridCol w="1701634">
                  <a:extLst>
                    <a:ext uri="{9D8B030D-6E8A-4147-A177-3AD203B41FA5}">
                      <a16:colId xmlns:a16="http://schemas.microsoft.com/office/drawing/2014/main" val="4208878679"/>
                    </a:ext>
                  </a:extLst>
                </a:gridCol>
                <a:gridCol w="1691215">
                  <a:extLst>
                    <a:ext uri="{9D8B030D-6E8A-4147-A177-3AD203B41FA5}">
                      <a16:colId xmlns:a16="http://schemas.microsoft.com/office/drawing/2014/main" val="1622506031"/>
                    </a:ext>
                  </a:extLst>
                </a:gridCol>
                <a:gridCol w="1691215">
                  <a:extLst>
                    <a:ext uri="{9D8B030D-6E8A-4147-A177-3AD203B41FA5}">
                      <a16:colId xmlns:a16="http://schemas.microsoft.com/office/drawing/2014/main" val="3383823547"/>
                    </a:ext>
                  </a:extLst>
                </a:gridCol>
                <a:gridCol w="1691215">
                  <a:extLst>
                    <a:ext uri="{9D8B030D-6E8A-4147-A177-3AD203B41FA5}">
                      <a16:colId xmlns:a16="http://schemas.microsoft.com/office/drawing/2014/main" val="1539107865"/>
                    </a:ext>
                  </a:extLst>
                </a:gridCol>
                <a:gridCol w="1691215">
                  <a:extLst>
                    <a:ext uri="{9D8B030D-6E8A-4147-A177-3AD203B41FA5}">
                      <a16:colId xmlns:a16="http://schemas.microsoft.com/office/drawing/2014/main" val="1425490517"/>
                    </a:ext>
                  </a:extLst>
                </a:gridCol>
                <a:gridCol w="1691215">
                  <a:extLst>
                    <a:ext uri="{9D8B030D-6E8A-4147-A177-3AD203B41FA5}">
                      <a16:colId xmlns:a16="http://schemas.microsoft.com/office/drawing/2014/main" val="4249526094"/>
                    </a:ext>
                  </a:extLst>
                </a:gridCol>
              </a:tblGrid>
              <a:tr h="590465">
                <a:tc>
                  <a:txBody>
                    <a:bodyPr/>
                    <a:lstStyle/>
                    <a:p>
                      <a:r>
                        <a:rPr lang="zh-CN" altLang="en-US" sz="2400" b="0" dirty="0">
                          <a:solidFill>
                            <a:schemeClr val="tx1"/>
                          </a:solidFill>
                        </a:rPr>
                        <a:t>阈值</a:t>
                      </a: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chemeClr val="tx1"/>
                          </a:solidFill>
                        </a:rPr>
                        <a:t>0.75</a:t>
                      </a:r>
                      <a:endParaRPr lang="zh-CN" altLang="en-US" sz="2400" b="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chemeClr val="tx1"/>
                          </a:solidFill>
                        </a:rPr>
                        <a:t>0.80</a:t>
                      </a:r>
                      <a:endParaRPr lang="zh-CN" altLang="en-US" sz="2400" b="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chemeClr val="tx1"/>
                          </a:solidFill>
                        </a:rPr>
                        <a:t>0.85</a:t>
                      </a:r>
                      <a:endParaRPr lang="zh-CN" altLang="en-US" sz="2400" b="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chemeClr val="tx1"/>
                          </a:solidFill>
                        </a:rPr>
                        <a:t>0.90</a:t>
                      </a:r>
                      <a:endParaRPr lang="zh-CN" altLang="en-US" sz="2400" b="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rgbClr val="FF0000"/>
                          </a:solidFill>
                        </a:rPr>
                        <a:t>0.95</a:t>
                      </a:r>
                      <a:endParaRPr lang="zh-CN" altLang="en-US" sz="2400" b="0" dirty="0">
                        <a:solidFill>
                          <a:srgbClr val="FF0000"/>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5660653"/>
                  </a:ext>
                </a:extLst>
              </a:tr>
              <a:tr h="5904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accuracy</a:t>
                      </a:r>
                      <a:endParaRPr lang="zh-CN" altLang="en-US" sz="2400" dirty="0">
                        <a:solidFill>
                          <a:schemeClr val="tx1"/>
                        </a:solidFill>
                      </a:endParaRPr>
                    </a:p>
                    <a:p>
                      <a:endParaRPr lang="zh-CN" altLang="en-US" sz="240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dirty="0">
                          <a:solidFill>
                            <a:schemeClr val="tx1"/>
                          </a:solidFill>
                        </a:rPr>
                        <a:t>0.699</a:t>
                      </a: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0.712</a:t>
                      </a:r>
                      <a:endParaRPr lang="zh-CN" altLang="en-US" sz="240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0.719</a:t>
                      </a:r>
                      <a:endParaRPr lang="zh-CN" altLang="en-US" sz="240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0.722</a:t>
                      </a:r>
                      <a:endParaRPr lang="zh-CN" altLang="en-US" sz="240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FF0000"/>
                          </a:solidFill>
                        </a:rPr>
                        <a:t>0.723</a:t>
                      </a:r>
                      <a:endParaRPr lang="zh-CN" altLang="en-US" sz="2400" dirty="0">
                        <a:solidFill>
                          <a:srgbClr val="FF0000"/>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5265653"/>
                  </a:ext>
                </a:extLst>
              </a:tr>
            </a:tbl>
          </a:graphicData>
        </a:graphic>
      </p:graphicFrame>
    </p:spTree>
    <p:extLst>
      <p:ext uri="{BB962C8B-B14F-4D97-AF65-F5344CB8AC3E}">
        <p14:creationId xmlns:p14="http://schemas.microsoft.com/office/powerpoint/2010/main" val="243307680"/>
      </p:ext>
    </p:extLst>
  </p:cSld>
  <p:clrMapOvr>
    <a:masterClrMapping/>
  </p:clrMapOvr>
  <p:transition spd="med" advTm="32015">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olidFill>
                  <a:schemeClr val="accent1"/>
                </a:solidFill>
                <a:sym typeface="+mn-ea"/>
              </a:rPr>
              <a:t>Word2vec</a:t>
            </a:r>
            <a:r>
              <a:rPr lang="zh-CN" altLang="en-US" dirty="0">
                <a:solidFill>
                  <a:schemeClr val="accent1"/>
                </a:solidFill>
                <a:sym typeface="+mn-ea"/>
              </a:rPr>
              <a:t>无监督方法 </a:t>
            </a:r>
            <a:r>
              <a:rPr lang="en-US" altLang="zh-CN" dirty="0">
                <a:sym typeface="+mn-ea"/>
              </a:rPr>
              <a:t>– </a:t>
            </a:r>
            <a:r>
              <a:rPr lang="en-US" altLang="zh-CN" dirty="0">
                <a:solidFill>
                  <a:srgbClr val="A13F0B"/>
                </a:solidFill>
                <a:sym typeface="+mn-ea"/>
              </a:rPr>
              <a:t>WMD</a:t>
            </a:r>
            <a:endParaRPr dirty="0">
              <a:solidFill>
                <a:srgbClr val="A13F0B"/>
              </a:solidFill>
              <a:sym typeface="+mn-ea"/>
            </a:endParaRPr>
          </a:p>
        </p:txBody>
      </p:sp>
      <p:sp>
        <p:nvSpPr>
          <p:cNvPr id="77" name="文本框 76"/>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rPr>
              <a:t>6</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7" name="文本框 6">
            <a:extLst>
              <a:ext uri="{FF2B5EF4-FFF2-40B4-BE49-F238E27FC236}">
                <a16:creationId xmlns:a16="http://schemas.microsoft.com/office/drawing/2014/main" id="{FDCF5743-B792-4148-9A5B-86A0BA9F34E4}"/>
              </a:ext>
            </a:extLst>
          </p:cNvPr>
          <p:cNvSpPr txBox="1"/>
          <p:nvPr/>
        </p:nvSpPr>
        <p:spPr>
          <a:xfrm>
            <a:off x="842251" y="1209766"/>
            <a:ext cx="8399286" cy="1793696"/>
          </a:xfrm>
          <a:prstGeom prst="rect">
            <a:avLst/>
          </a:prstGeom>
          <a:noFill/>
        </p:spPr>
        <p:txBody>
          <a:bodyPr wrap="square">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en-US" altLang="zh-CN" sz="2400" dirty="0">
                <a:latin typeface="+mn-ea"/>
              </a:rPr>
              <a:t>WMD</a:t>
            </a:r>
            <a:r>
              <a:rPr lang="zh-CN" altLang="en-US" sz="2400" dirty="0">
                <a:latin typeface="+mn-ea"/>
              </a:rPr>
              <a:t>计算方式</a:t>
            </a:r>
            <a:endParaRPr lang="en-US" altLang="zh-CN" sz="2400" dirty="0">
              <a:latin typeface="+mn-ea"/>
            </a:endParaRPr>
          </a:p>
          <a:p>
            <a:pPr algn="just">
              <a:lnSpc>
                <a:spcPct val="130000"/>
              </a:lnSpc>
              <a:spcBef>
                <a:spcPts val="600"/>
              </a:spcBef>
              <a:spcAft>
                <a:spcPts val="600"/>
              </a:spcAft>
              <a:buClr>
                <a:schemeClr val="tx2"/>
              </a:buClr>
            </a:pPr>
            <a:r>
              <a:rPr lang="en-US" altLang="zh-CN" sz="2400" dirty="0">
                <a:latin typeface="+mn-ea"/>
              </a:rPr>
              <a:t>	gensim</a:t>
            </a:r>
            <a:r>
              <a:rPr lang="zh-CN" altLang="en-US" sz="2400" dirty="0">
                <a:latin typeface="+mn-ea"/>
              </a:rPr>
              <a:t>库</a:t>
            </a:r>
            <a:endParaRPr lang="en-US" altLang="zh-CN" sz="2400" dirty="0">
              <a:latin typeface="+mn-ea"/>
            </a:endParaRPr>
          </a:p>
          <a:p>
            <a:pPr algn="just">
              <a:lnSpc>
                <a:spcPct val="130000"/>
              </a:lnSpc>
              <a:spcBef>
                <a:spcPts val="600"/>
              </a:spcBef>
              <a:spcAft>
                <a:spcPts val="600"/>
              </a:spcAft>
              <a:buClr>
                <a:schemeClr val="tx2"/>
              </a:buClr>
            </a:pPr>
            <a:r>
              <a:rPr lang="en-US" altLang="zh-CN" sz="2400" dirty="0">
                <a:latin typeface="+mn-ea"/>
              </a:rPr>
              <a:t>	 </a:t>
            </a:r>
            <a:r>
              <a:rPr lang="en-US" altLang="zh-CN" sz="2400" dirty="0" err="1">
                <a:latin typeface="+mn-ea"/>
              </a:rPr>
              <a:t>wmd</a:t>
            </a:r>
            <a:r>
              <a:rPr lang="en-US" altLang="zh-CN" sz="2400" dirty="0">
                <a:latin typeface="+mn-ea"/>
              </a:rPr>
              <a:t>=w2v.wmdistance(qlist1[</a:t>
            </a:r>
            <a:r>
              <a:rPr lang="en-US" altLang="zh-CN" sz="2400" dirty="0" err="1">
                <a:latin typeface="+mn-ea"/>
              </a:rPr>
              <a:t>i</a:t>
            </a:r>
            <a:r>
              <a:rPr lang="en-US" altLang="zh-CN" sz="2400" dirty="0">
                <a:latin typeface="+mn-ea"/>
              </a:rPr>
              <a:t>],qlist2[</a:t>
            </a:r>
            <a:r>
              <a:rPr lang="en-US" altLang="zh-CN" sz="2400" dirty="0" err="1">
                <a:latin typeface="+mn-ea"/>
              </a:rPr>
              <a:t>i</a:t>
            </a:r>
            <a:r>
              <a:rPr lang="en-US" altLang="zh-CN" sz="2400" dirty="0">
                <a:latin typeface="+mn-ea"/>
              </a:rPr>
              <a:t>])</a:t>
            </a:r>
          </a:p>
        </p:txBody>
      </p:sp>
    </p:spTree>
    <p:extLst>
      <p:ext uri="{BB962C8B-B14F-4D97-AF65-F5344CB8AC3E}">
        <p14:creationId xmlns:p14="http://schemas.microsoft.com/office/powerpoint/2010/main" val="3667261586"/>
      </p:ext>
    </p:extLst>
  </p:cSld>
  <p:clrMapOvr>
    <a:masterClrMapping/>
  </p:clrMapOvr>
  <p:transition spd="med" advTm="26534">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olidFill>
                  <a:schemeClr val="accent1"/>
                </a:solidFill>
                <a:sym typeface="+mn-ea"/>
              </a:rPr>
              <a:t>Word2vec</a:t>
            </a:r>
            <a:r>
              <a:rPr lang="zh-CN" altLang="en-US" dirty="0">
                <a:solidFill>
                  <a:schemeClr val="accent1"/>
                </a:solidFill>
                <a:sym typeface="+mn-ea"/>
              </a:rPr>
              <a:t>无监督方法 </a:t>
            </a:r>
            <a:r>
              <a:rPr lang="en-US" altLang="zh-CN" dirty="0">
                <a:sym typeface="+mn-ea"/>
              </a:rPr>
              <a:t>– </a:t>
            </a:r>
            <a:r>
              <a:rPr lang="en-US" altLang="zh-CN" dirty="0">
                <a:solidFill>
                  <a:srgbClr val="A13F0B"/>
                </a:solidFill>
                <a:sym typeface="+mn-ea"/>
              </a:rPr>
              <a:t>WMD</a:t>
            </a:r>
            <a:endParaRPr dirty="0">
              <a:solidFill>
                <a:srgbClr val="A13F0B"/>
              </a:solidFill>
              <a:sym typeface="+mn-ea"/>
            </a:endParaRPr>
          </a:p>
        </p:txBody>
      </p:sp>
      <p:sp>
        <p:nvSpPr>
          <p:cNvPr id="77" name="文本框 76"/>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rPr>
              <a:t>6</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7" name="文本框 6">
            <a:extLst>
              <a:ext uri="{FF2B5EF4-FFF2-40B4-BE49-F238E27FC236}">
                <a16:creationId xmlns:a16="http://schemas.microsoft.com/office/drawing/2014/main" id="{FDCF5743-B792-4148-9A5B-86A0BA9F34E4}"/>
              </a:ext>
            </a:extLst>
          </p:cNvPr>
          <p:cNvSpPr txBox="1"/>
          <p:nvPr/>
        </p:nvSpPr>
        <p:spPr>
          <a:xfrm>
            <a:off x="842251" y="1100038"/>
            <a:ext cx="8399286" cy="4963795"/>
          </a:xfrm>
          <a:prstGeom prst="rect">
            <a:avLst/>
          </a:prstGeom>
          <a:noFill/>
        </p:spPr>
        <p:txBody>
          <a:bodyPr wrap="square">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en-US" altLang="zh-CN" sz="2400" dirty="0">
                <a:latin typeface="+mn-ea"/>
              </a:rPr>
              <a:t>WMD</a:t>
            </a:r>
            <a:r>
              <a:rPr lang="zh-CN" altLang="en-US" sz="2400" dirty="0">
                <a:latin typeface="+mn-ea"/>
              </a:rPr>
              <a:t>转化为相似度</a:t>
            </a:r>
            <a:endParaRPr lang="en-US" altLang="zh-CN" sz="2400" dirty="0">
              <a:latin typeface="+mn-ea"/>
            </a:endParaRPr>
          </a:p>
          <a:p>
            <a:pPr algn="just">
              <a:lnSpc>
                <a:spcPct val="130000"/>
              </a:lnSpc>
              <a:spcBef>
                <a:spcPts val="600"/>
              </a:spcBef>
              <a:spcAft>
                <a:spcPts val="600"/>
              </a:spcAft>
              <a:buClr>
                <a:schemeClr val="tx2"/>
              </a:buClr>
            </a:pPr>
            <a:r>
              <a:rPr lang="en-US" altLang="zh-CN" sz="2400" dirty="0">
                <a:latin typeface="+mn-ea"/>
              </a:rPr>
              <a:t>	def </a:t>
            </a:r>
            <a:r>
              <a:rPr lang="en-US" altLang="zh-CN" sz="2400" dirty="0" err="1">
                <a:latin typeface="+mn-ea"/>
              </a:rPr>
              <a:t>get_wmdsim</a:t>
            </a:r>
            <a:r>
              <a:rPr lang="en-US" altLang="zh-CN" sz="2400" dirty="0">
                <a:latin typeface="+mn-ea"/>
              </a:rPr>
              <a:t>(w2v,qlist1,qlist2):</a:t>
            </a:r>
          </a:p>
          <a:p>
            <a:pPr algn="just">
              <a:lnSpc>
                <a:spcPct val="130000"/>
              </a:lnSpc>
              <a:spcBef>
                <a:spcPts val="600"/>
              </a:spcBef>
              <a:spcAft>
                <a:spcPts val="600"/>
              </a:spcAft>
              <a:buClr>
                <a:schemeClr val="tx2"/>
              </a:buClr>
            </a:pPr>
            <a:r>
              <a:rPr lang="en-US" altLang="zh-CN" sz="2400" dirty="0">
                <a:latin typeface="+mn-ea"/>
              </a:rPr>
              <a:t>		</a:t>
            </a:r>
            <a:r>
              <a:rPr lang="en-US" altLang="zh-CN" sz="2400" dirty="0" err="1">
                <a:latin typeface="+mn-ea"/>
              </a:rPr>
              <a:t>simlist</a:t>
            </a:r>
            <a:r>
              <a:rPr lang="en-US" altLang="zh-CN" sz="2400" dirty="0">
                <a:latin typeface="+mn-ea"/>
              </a:rPr>
              <a:t>=[]</a:t>
            </a:r>
          </a:p>
          <a:p>
            <a:pPr algn="just">
              <a:lnSpc>
                <a:spcPct val="130000"/>
              </a:lnSpc>
              <a:spcBef>
                <a:spcPts val="600"/>
              </a:spcBef>
              <a:spcAft>
                <a:spcPts val="600"/>
              </a:spcAft>
              <a:buClr>
                <a:schemeClr val="tx2"/>
              </a:buClr>
            </a:pPr>
            <a:r>
              <a:rPr lang="en-US" altLang="zh-CN" sz="2400" dirty="0">
                <a:latin typeface="+mn-ea"/>
              </a:rPr>
              <a:t>		for </a:t>
            </a:r>
            <a:r>
              <a:rPr lang="en-US" altLang="zh-CN" sz="2400" dirty="0" err="1">
                <a:latin typeface="+mn-ea"/>
              </a:rPr>
              <a:t>i</a:t>
            </a:r>
            <a:r>
              <a:rPr lang="en-US" altLang="zh-CN" sz="2400" dirty="0">
                <a:latin typeface="+mn-ea"/>
              </a:rPr>
              <a:t> in range(</a:t>
            </a:r>
            <a:r>
              <a:rPr lang="en-US" altLang="zh-CN" sz="2400" dirty="0" err="1">
                <a:latin typeface="+mn-ea"/>
              </a:rPr>
              <a:t>len</a:t>
            </a:r>
            <a:r>
              <a:rPr lang="en-US" altLang="zh-CN" sz="2400" dirty="0">
                <a:latin typeface="+mn-ea"/>
              </a:rPr>
              <a:t>(qlist1)):</a:t>
            </a:r>
          </a:p>
          <a:p>
            <a:pPr algn="just">
              <a:lnSpc>
                <a:spcPct val="130000"/>
              </a:lnSpc>
              <a:spcBef>
                <a:spcPts val="600"/>
              </a:spcBef>
              <a:spcAft>
                <a:spcPts val="600"/>
              </a:spcAft>
              <a:buClr>
                <a:schemeClr val="tx2"/>
              </a:buClr>
            </a:pPr>
            <a:r>
              <a:rPr lang="en-US" altLang="zh-CN" sz="2400" dirty="0">
                <a:latin typeface="+mn-ea"/>
              </a:rPr>
              <a:t>		</a:t>
            </a:r>
            <a:r>
              <a:rPr lang="en-US" altLang="zh-CN" sz="2400" dirty="0" err="1">
                <a:latin typeface="+mn-ea"/>
              </a:rPr>
              <a:t>wmd</a:t>
            </a:r>
            <a:r>
              <a:rPr lang="en-US" altLang="zh-CN" sz="2400" dirty="0">
                <a:latin typeface="+mn-ea"/>
              </a:rPr>
              <a:t>=w2v.wmdistance(qlist1[</a:t>
            </a:r>
            <a:r>
              <a:rPr lang="en-US" altLang="zh-CN" sz="2400" dirty="0" err="1">
                <a:latin typeface="+mn-ea"/>
              </a:rPr>
              <a:t>i</a:t>
            </a:r>
            <a:r>
              <a:rPr lang="en-US" altLang="zh-CN" sz="2400" dirty="0">
                <a:latin typeface="+mn-ea"/>
              </a:rPr>
              <a:t>],qlist2[</a:t>
            </a:r>
            <a:r>
              <a:rPr lang="en-US" altLang="zh-CN" sz="2400" dirty="0" err="1">
                <a:latin typeface="+mn-ea"/>
              </a:rPr>
              <a:t>i</a:t>
            </a:r>
            <a:r>
              <a:rPr lang="en-US" altLang="zh-CN" sz="2400" dirty="0">
                <a:latin typeface="+mn-ea"/>
              </a:rPr>
              <a:t>])</a:t>
            </a:r>
          </a:p>
          <a:p>
            <a:pPr algn="just">
              <a:lnSpc>
                <a:spcPct val="130000"/>
              </a:lnSpc>
              <a:spcBef>
                <a:spcPts val="600"/>
              </a:spcBef>
              <a:spcAft>
                <a:spcPts val="600"/>
              </a:spcAft>
              <a:buClr>
                <a:schemeClr val="tx2"/>
              </a:buClr>
            </a:pPr>
            <a:r>
              <a:rPr lang="en-US" altLang="zh-CN" sz="2400" dirty="0">
                <a:latin typeface="+mn-ea"/>
              </a:rPr>
              <a:t>		</a:t>
            </a:r>
            <a:r>
              <a:rPr lang="en-US" altLang="zh-CN" sz="2400" dirty="0" err="1">
                <a:latin typeface="+mn-ea"/>
              </a:rPr>
              <a:t>wmdsim</a:t>
            </a:r>
            <a:r>
              <a:rPr lang="en-US" altLang="zh-CN" sz="2400" dirty="0">
                <a:latin typeface="+mn-ea"/>
              </a:rPr>
              <a:t>=1/(1+wmd)</a:t>
            </a:r>
          </a:p>
          <a:p>
            <a:pPr algn="just">
              <a:lnSpc>
                <a:spcPct val="130000"/>
              </a:lnSpc>
              <a:spcBef>
                <a:spcPts val="600"/>
              </a:spcBef>
              <a:spcAft>
                <a:spcPts val="600"/>
              </a:spcAft>
              <a:buClr>
                <a:schemeClr val="tx2"/>
              </a:buClr>
            </a:pPr>
            <a:r>
              <a:rPr lang="en-US" altLang="zh-CN" sz="2400" dirty="0">
                <a:latin typeface="+mn-ea"/>
              </a:rPr>
              <a:t>		</a:t>
            </a:r>
            <a:r>
              <a:rPr lang="en-US" altLang="zh-CN" sz="2400" dirty="0" err="1">
                <a:latin typeface="+mn-ea"/>
              </a:rPr>
              <a:t>simlist.append</a:t>
            </a:r>
            <a:r>
              <a:rPr lang="en-US" altLang="zh-CN" sz="2400" dirty="0">
                <a:latin typeface="+mn-ea"/>
              </a:rPr>
              <a:t>(</a:t>
            </a:r>
            <a:r>
              <a:rPr lang="en-US" altLang="zh-CN" sz="2400" dirty="0" err="1">
                <a:latin typeface="+mn-ea"/>
              </a:rPr>
              <a:t>wmdsim</a:t>
            </a:r>
            <a:r>
              <a:rPr lang="en-US" altLang="zh-CN" sz="2400" dirty="0">
                <a:latin typeface="+mn-ea"/>
              </a:rPr>
              <a:t>)</a:t>
            </a:r>
          </a:p>
          <a:p>
            <a:pPr algn="just">
              <a:lnSpc>
                <a:spcPct val="130000"/>
              </a:lnSpc>
              <a:spcBef>
                <a:spcPts val="600"/>
              </a:spcBef>
              <a:spcAft>
                <a:spcPts val="600"/>
              </a:spcAft>
              <a:buClr>
                <a:schemeClr val="tx2"/>
              </a:buClr>
            </a:pPr>
            <a:r>
              <a:rPr lang="en-US" altLang="zh-CN" sz="2400" dirty="0">
                <a:latin typeface="+mn-ea"/>
              </a:rPr>
              <a:t>		return </a:t>
            </a:r>
            <a:r>
              <a:rPr lang="en-US" altLang="zh-CN" sz="2400" dirty="0" err="1">
                <a:latin typeface="+mn-ea"/>
              </a:rPr>
              <a:t>simlist</a:t>
            </a:r>
            <a:endParaRPr lang="en-US" altLang="zh-CN" sz="2400" dirty="0">
              <a:latin typeface="+mn-ea"/>
            </a:endParaRPr>
          </a:p>
        </p:txBody>
      </p:sp>
    </p:spTree>
    <p:extLst>
      <p:ext uri="{BB962C8B-B14F-4D97-AF65-F5344CB8AC3E}">
        <p14:creationId xmlns:p14="http://schemas.microsoft.com/office/powerpoint/2010/main" val="3598860475"/>
      </p:ext>
    </p:extLst>
  </p:cSld>
  <p:clrMapOvr>
    <a:masterClrMapping/>
  </p:clrMapOvr>
  <p:transition spd="med" advTm="14167">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olidFill>
                  <a:schemeClr val="accent1"/>
                </a:solidFill>
                <a:sym typeface="+mn-ea"/>
              </a:rPr>
              <a:t>Word2vec</a:t>
            </a:r>
            <a:r>
              <a:rPr lang="zh-CN" altLang="en-US" dirty="0">
                <a:solidFill>
                  <a:schemeClr val="accent1"/>
                </a:solidFill>
                <a:sym typeface="+mn-ea"/>
              </a:rPr>
              <a:t>无监督方法 </a:t>
            </a:r>
            <a:r>
              <a:rPr lang="en-US" altLang="zh-CN" dirty="0">
                <a:sym typeface="+mn-ea"/>
              </a:rPr>
              <a:t>– </a:t>
            </a:r>
            <a:r>
              <a:rPr lang="en-US" altLang="zh-CN" dirty="0">
                <a:solidFill>
                  <a:srgbClr val="A13F0B"/>
                </a:solidFill>
                <a:sym typeface="+mn-ea"/>
              </a:rPr>
              <a:t>WMD</a:t>
            </a:r>
            <a:endParaRPr dirty="0">
              <a:solidFill>
                <a:srgbClr val="A13F0B"/>
              </a:solidFill>
              <a:sym typeface="+mn-ea"/>
            </a:endParaRPr>
          </a:p>
        </p:txBody>
      </p:sp>
      <p:sp>
        <p:nvSpPr>
          <p:cNvPr id="77" name="文本框 76"/>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rPr>
              <a:t>6</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7" name="文本框 6">
            <a:extLst>
              <a:ext uri="{FF2B5EF4-FFF2-40B4-BE49-F238E27FC236}">
                <a16:creationId xmlns:a16="http://schemas.microsoft.com/office/drawing/2014/main" id="{FDCF5743-B792-4148-9A5B-86A0BA9F34E4}"/>
              </a:ext>
            </a:extLst>
          </p:cNvPr>
          <p:cNvSpPr txBox="1"/>
          <p:nvPr/>
        </p:nvSpPr>
        <p:spPr>
          <a:xfrm>
            <a:off x="842251" y="1209766"/>
            <a:ext cx="8399286" cy="1159676"/>
          </a:xfrm>
          <a:prstGeom prst="rect">
            <a:avLst/>
          </a:prstGeom>
          <a:noFill/>
        </p:spPr>
        <p:txBody>
          <a:bodyPr wrap="square">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en-US" altLang="zh-CN" sz="2400" dirty="0">
                <a:latin typeface="+mn-ea"/>
              </a:rPr>
              <a:t>Accuracy</a:t>
            </a:r>
          </a:p>
          <a:p>
            <a:pPr algn="just">
              <a:lnSpc>
                <a:spcPct val="130000"/>
              </a:lnSpc>
              <a:spcBef>
                <a:spcPts val="600"/>
              </a:spcBef>
              <a:spcAft>
                <a:spcPts val="600"/>
              </a:spcAft>
              <a:buClr>
                <a:schemeClr val="tx2"/>
              </a:buClr>
            </a:pPr>
            <a:r>
              <a:rPr lang="en-US" altLang="zh-CN" sz="2400" dirty="0">
                <a:latin typeface="+mn-ea"/>
              </a:rPr>
              <a:t>	</a:t>
            </a:r>
            <a:r>
              <a:rPr lang="zh-CN" altLang="en-US" sz="2400" dirty="0">
                <a:latin typeface="+mn-ea"/>
              </a:rPr>
              <a:t>人工设定阈值，判断是否相关</a:t>
            </a:r>
            <a:endParaRPr lang="en-US" altLang="zh-CN" sz="2400" dirty="0">
              <a:latin typeface="+mn-ea"/>
            </a:endParaRPr>
          </a:p>
        </p:txBody>
      </p:sp>
      <p:graphicFrame>
        <p:nvGraphicFramePr>
          <p:cNvPr id="6" name="表格 3">
            <a:extLst>
              <a:ext uri="{FF2B5EF4-FFF2-40B4-BE49-F238E27FC236}">
                <a16:creationId xmlns:a16="http://schemas.microsoft.com/office/drawing/2014/main" id="{5B4EC6CC-6A0A-4107-8DCC-19AB977BAD40}"/>
              </a:ext>
            </a:extLst>
          </p:cNvPr>
          <p:cNvGraphicFramePr>
            <a:graphicFrameLocks noGrp="1"/>
          </p:cNvGraphicFramePr>
          <p:nvPr>
            <p:extLst>
              <p:ext uri="{D42A27DB-BD31-4B8C-83A1-F6EECF244321}">
                <p14:modId xmlns:p14="http://schemas.microsoft.com/office/powerpoint/2010/main" val="3392356625"/>
              </p:ext>
            </p:extLst>
          </p:nvPr>
        </p:nvGraphicFramePr>
        <p:xfrm>
          <a:off x="1022355" y="3174425"/>
          <a:ext cx="10147290" cy="1467579"/>
        </p:xfrm>
        <a:graphic>
          <a:graphicData uri="http://schemas.openxmlformats.org/drawingml/2006/table">
            <a:tbl>
              <a:tblPr firstRow="1" bandRow="1">
                <a:tableStyleId>{5C22544A-7EE6-4342-B048-85BDC9FD1C3A}</a:tableStyleId>
              </a:tblPr>
              <a:tblGrid>
                <a:gridCol w="1691215">
                  <a:extLst>
                    <a:ext uri="{9D8B030D-6E8A-4147-A177-3AD203B41FA5}">
                      <a16:colId xmlns:a16="http://schemas.microsoft.com/office/drawing/2014/main" val="4208878679"/>
                    </a:ext>
                  </a:extLst>
                </a:gridCol>
                <a:gridCol w="1691215">
                  <a:extLst>
                    <a:ext uri="{9D8B030D-6E8A-4147-A177-3AD203B41FA5}">
                      <a16:colId xmlns:a16="http://schemas.microsoft.com/office/drawing/2014/main" val="1622506031"/>
                    </a:ext>
                  </a:extLst>
                </a:gridCol>
                <a:gridCol w="1691215">
                  <a:extLst>
                    <a:ext uri="{9D8B030D-6E8A-4147-A177-3AD203B41FA5}">
                      <a16:colId xmlns:a16="http://schemas.microsoft.com/office/drawing/2014/main" val="3383823547"/>
                    </a:ext>
                  </a:extLst>
                </a:gridCol>
                <a:gridCol w="1691215">
                  <a:extLst>
                    <a:ext uri="{9D8B030D-6E8A-4147-A177-3AD203B41FA5}">
                      <a16:colId xmlns:a16="http://schemas.microsoft.com/office/drawing/2014/main" val="1539107865"/>
                    </a:ext>
                  </a:extLst>
                </a:gridCol>
                <a:gridCol w="1691215">
                  <a:extLst>
                    <a:ext uri="{9D8B030D-6E8A-4147-A177-3AD203B41FA5}">
                      <a16:colId xmlns:a16="http://schemas.microsoft.com/office/drawing/2014/main" val="1425490517"/>
                    </a:ext>
                  </a:extLst>
                </a:gridCol>
                <a:gridCol w="1691215">
                  <a:extLst>
                    <a:ext uri="{9D8B030D-6E8A-4147-A177-3AD203B41FA5}">
                      <a16:colId xmlns:a16="http://schemas.microsoft.com/office/drawing/2014/main" val="4249526094"/>
                    </a:ext>
                  </a:extLst>
                </a:gridCol>
              </a:tblGrid>
              <a:tr h="590465">
                <a:tc>
                  <a:txBody>
                    <a:bodyPr/>
                    <a:lstStyle/>
                    <a:p>
                      <a:r>
                        <a:rPr lang="zh-CN" altLang="en-US" sz="2400" b="0" dirty="0">
                          <a:solidFill>
                            <a:schemeClr val="tx1"/>
                          </a:solidFill>
                        </a:rPr>
                        <a:t>阈值</a:t>
                      </a: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chemeClr val="tx1"/>
                          </a:solidFill>
                        </a:rPr>
                        <a:t>0.45</a:t>
                      </a:r>
                      <a:endParaRPr lang="zh-CN" altLang="en-US" sz="2400" b="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rgbClr val="FF0000"/>
                          </a:solidFill>
                        </a:rPr>
                        <a:t>0.50</a:t>
                      </a:r>
                      <a:endParaRPr lang="zh-CN" altLang="en-US" sz="2400" b="0" dirty="0">
                        <a:solidFill>
                          <a:srgbClr val="FF0000"/>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chemeClr val="tx1"/>
                          </a:solidFill>
                        </a:rPr>
                        <a:t>0.55</a:t>
                      </a:r>
                      <a:endParaRPr lang="zh-CN" altLang="en-US" sz="2400" b="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chemeClr val="tx1"/>
                          </a:solidFill>
                        </a:rPr>
                        <a:t>0.60</a:t>
                      </a:r>
                      <a:endParaRPr lang="zh-CN" altLang="en-US" sz="2400" b="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chemeClr val="tx1"/>
                          </a:solidFill>
                        </a:rPr>
                        <a:t>0.65</a:t>
                      </a:r>
                      <a:endParaRPr lang="zh-CN" altLang="en-US" sz="2400" b="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5660653"/>
                  </a:ext>
                </a:extLst>
              </a:tr>
              <a:tr h="5904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accuracy</a:t>
                      </a:r>
                      <a:endParaRPr lang="zh-CN" altLang="en-US" sz="2400" dirty="0">
                        <a:solidFill>
                          <a:schemeClr val="tx1"/>
                        </a:solidFill>
                      </a:endParaRPr>
                    </a:p>
                    <a:p>
                      <a:endParaRPr lang="zh-CN" altLang="en-US" sz="240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dirty="0">
                          <a:solidFill>
                            <a:schemeClr val="tx1"/>
                          </a:solidFill>
                        </a:rPr>
                        <a:t>0.685	</a:t>
                      </a: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FF0000"/>
                          </a:solidFill>
                        </a:rPr>
                        <a:t>0.751</a:t>
                      </a:r>
                      <a:endParaRPr lang="zh-CN" altLang="en-US" sz="2400" dirty="0">
                        <a:solidFill>
                          <a:srgbClr val="FF0000"/>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0.730</a:t>
                      </a:r>
                      <a:endParaRPr lang="zh-CN" altLang="en-US" sz="240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0.684</a:t>
                      </a:r>
                      <a:endParaRPr lang="zh-CN" altLang="en-US" sz="240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0.652</a:t>
                      </a:r>
                      <a:endParaRPr lang="zh-CN" altLang="en-US" sz="240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5265653"/>
                  </a:ext>
                </a:extLst>
              </a:tr>
            </a:tbl>
          </a:graphicData>
        </a:graphic>
      </p:graphicFrame>
    </p:spTree>
    <p:extLst>
      <p:ext uri="{BB962C8B-B14F-4D97-AF65-F5344CB8AC3E}">
        <p14:creationId xmlns:p14="http://schemas.microsoft.com/office/powerpoint/2010/main" val="371314737"/>
      </p:ext>
    </p:extLst>
  </p:cSld>
  <p:clrMapOvr>
    <a:masterClrMapping/>
  </p:clrMapOvr>
  <p:transition spd="med" advTm="24124">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olidFill>
                  <a:schemeClr val="accent1"/>
                </a:solidFill>
                <a:sym typeface="+mn-ea"/>
              </a:rPr>
              <a:t>Word2vec</a:t>
            </a:r>
            <a:r>
              <a:rPr lang="zh-CN" altLang="en-US" dirty="0">
                <a:solidFill>
                  <a:schemeClr val="accent1"/>
                </a:solidFill>
                <a:sym typeface="+mn-ea"/>
              </a:rPr>
              <a:t>无监督方法 </a:t>
            </a:r>
            <a:r>
              <a:rPr lang="en-US" altLang="zh-CN" dirty="0">
                <a:sym typeface="+mn-ea"/>
              </a:rPr>
              <a:t>– </a:t>
            </a:r>
            <a:r>
              <a:rPr lang="zh-CN" altLang="en-US" dirty="0">
                <a:solidFill>
                  <a:srgbClr val="A13F0B"/>
                </a:solidFill>
                <a:sym typeface="+mn-ea"/>
              </a:rPr>
              <a:t>比对</a:t>
            </a:r>
            <a:endParaRPr dirty="0">
              <a:solidFill>
                <a:srgbClr val="A13F0B"/>
              </a:solidFill>
              <a:sym typeface="+mn-ea"/>
            </a:endParaRPr>
          </a:p>
        </p:txBody>
      </p:sp>
      <p:sp>
        <p:nvSpPr>
          <p:cNvPr id="77" name="文本框 76"/>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rPr>
              <a:t>6</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.2</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graphicFrame>
        <p:nvGraphicFramePr>
          <p:cNvPr id="6" name="表格 3">
            <a:extLst>
              <a:ext uri="{FF2B5EF4-FFF2-40B4-BE49-F238E27FC236}">
                <a16:creationId xmlns:a16="http://schemas.microsoft.com/office/drawing/2014/main" id="{5B4EC6CC-6A0A-4107-8DCC-19AB977BAD40}"/>
              </a:ext>
            </a:extLst>
          </p:cNvPr>
          <p:cNvGraphicFramePr>
            <a:graphicFrameLocks noGrp="1"/>
          </p:cNvGraphicFramePr>
          <p:nvPr>
            <p:extLst>
              <p:ext uri="{D42A27DB-BD31-4B8C-83A1-F6EECF244321}">
                <p14:modId xmlns:p14="http://schemas.microsoft.com/office/powerpoint/2010/main" val="2394268271"/>
              </p:ext>
            </p:extLst>
          </p:nvPr>
        </p:nvGraphicFramePr>
        <p:xfrm>
          <a:off x="1032769" y="4073346"/>
          <a:ext cx="10147290" cy="1467579"/>
        </p:xfrm>
        <a:graphic>
          <a:graphicData uri="http://schemas.openxmlformats.org/drawingml/2006/table">
            <a:tbl>
              <a:tblPr firstRow="1" bandRow="1">
                <a:tableStyleId>{5C22544A-7EE6-4342-B048-85BDC9FD1C3A}</a:tableStyleId>
              </a:tblPr>
              <a:tblGrid>
                <a:gridCol w="1691215">
                  <a:extLst>
                    <a:ext uri="{9D8B030D-6E8A-4147-A177-3AD203B41FA5}">
                      <a16:colId xmlns:a16="http://schemas.microsoft.com/office/drawing/2014/main" val="4208878679"/>
                    </a:ext>
                  </a:extLst>
                </a:gridCol>
                <a:gridCol w="1691215">
                  <a:extLst>
                    <a:ext uri="{9D8B030D-6E8A-4147-A177-3AD203B41FA5}">
                      <a16:colId xmlns:a16="http://schemas.microsoft.com/office/drawing/2014/main" val="1622506031"/>
                    </a:ext>
                  </a:extLst>
                </a:gridCol>
                <a:gridCol w="1691215">
                  <a:extLst>
                    <a:ext uri="{9D8B030D-6E8A-4147-A177-3AD203B41FA5}">
                      <a16:colId xmlns:a16="http://schemas.microsoft.com/office/drawing/2014/main" val="3383823547"/>
                    </a:ext>
                  </a:extLst>
                </a:gridCol>
                <a:gridCol w="1691215">
                  <a:extLst>
                    <a:ext uri="{9D8B030D-6E8A-4147-A177-3AD203B41FA5}">
                      <a16:colId xmlns:a16="http://schemas.microsoft.com/office/drawing/2014/main" val="1539107865"/>
                    </a:ext>
                  </a:extLst>
                </a:gridCol>
                <a:gridCol w="1691215">
                  <a:extLst>
                    <a:ext uri="{9D8B030D-6E8A-4147-A177-3AD203B41FA5}">
                      <a16:colId xmlns:a16="http://schemas.microsoft.com/office/drawing/2014/main" val="1425490517"/>
                    </a:ext>
                  </a:extLst>
                </a:gridCol>
                <a:gridCol w="1691215">
                  <a:extLst>
                    <a:ext uri="{9D8B030D-6E8A-4147-A177-3AD203B41FA5}">
                      <a16:colId xmlns:a16="http://schemas.microsoft.com/office/drawing/2014/main" val="4249526094"/>
                    </a:ext>
                  </a:extLst>
                </a:gridCol>
              </a:tblGrid>
              <a:tr h="590465">
                <a:tc>
                  <a:txBody>
                    <a:bodyPr/>
                    <a:lstStyle/>
                    <a:p>
                      <a:r>
                        <a:rPr lang="zh-CN" altLang="en-US" sz="2400" b="0" dirty="0">
                          <a:solidFill>
                            <a:schemeClr val="tx1"/>
                          </a:solidFill>
                        </a:rPr>
                        <a:t>阈值</a:t>
                      </a: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chemeClr val="tx1"/>
                          </a:solidFill>
                        </a:rPr>
                        <a:t>0.45</a:t>
                      </a:r>
                      <a:endParaRPr lang="zh-CN" altLang="en-US" sz="2400" b="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rgbClr val="FF0000"/>
                          </a:solidFill>
                        </a:rPr>
                        <a:t>0.50</a:t>
                      </a:r>
                      <a:endParaRPr lang="zh-CN" altLang="en-US" sz="2400" b="0" dirty="0">
                        <a:solidFill>
                          <a:srgbClr val="FF0000"/>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chemeClr val="tx1"/>
                          </a:solidFill>
                        </a:rPr>
                        <a:t>0.55</a:t>
                      </a:r>
                      <a:endParaRPr lang="zh-CN" altLang="en-US" sz="2400" b="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chemeClr val="tx1"/>
                          </a:solidFill>
                        </a:rPr>
                        <a:t>0.60</a:t>
                      </a:r>
                      <a:endParaRPr lang="zh-CN" altLang="en-US" sz="2400" b="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chemeClr val="tx1"/>
                          </a:solidFill>
                        </a:rPr>
                        <a:t>0.65</a:t>
                      </a:r>
                      <a:endParaRPr lang="zh-CN" altLang="en-US" sz="2400" b="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5660653"/>
                  </a:ext>
                </a:extLst>
              </a:tr>
              <a:tr h="5904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accuracy</a:t>
                      </a:r>
                      <a:endParaRPr lang="zh-CN" altLang="en-US" sz="2400" dirty="0">
                        <a:solidFill>
                          <a:schemeClr val="tx1"/>
                        </a:solidFill>
                      </a:endParaRPr>
                    </a:p>
                    <a:p>
                      <a:endParaRPr lang="zh-CN" altLang="en-US" sz="240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dirty="0">
                          <a:solidFill>
                            <a:schemeClr val="tx1"/>
                          </a:solidFill>
                        </a:rPr>
                        <a:t>0.685	</a:t>
                      </a: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FF0000"/>
                          </a:solidFill>
                        </a:rPr>
                        <a:t>0.751</a:t>
                      </a:r>
                      <a:endParaRPr lang="zh-CN" altLang="en-US" sz="2400" dirty="0">
                        <a:solidFill>
                          <a:srgbClr val="FF0000"/>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0.730</a:t>
                      </a:r>
                      <a:endParaRPr lang="zh-CN" altLang="en-US" sz="240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0.684</a:t>
                      </a:r>
                      <a:endParaRPr lang="zh-CN" altLang="en-US" sz="240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0.652</a:t>
                      </a:r>
                      <a:endParaRPr lang="zh-CN" altLang="en-US" sz="240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5265653"/>
                  </a:ext>
                </a:extLst>
              </a:tr>
            </a:tbl>
          </a:graphicData>
        </a:graphic>
      </p:graphicFrame>
      <p:sp>
        <p:nvSpPr>
          <p:cNvPr id="8" name="文本框 7">
            <a:extLst>
              <a:ext uri="{FF2B5EF4-FFF2-40B4-BE49-F238E27FC236}">
                <a16:creationId xmlns:a16="http://schemas.microsoft.com/office/drawing/2014/main" id="{429AB342-7B24-48E4-8B71-7869E1441087}"/>
              </a:ext>
            </a:extLst>
          </p:cNvPr>
          <p:cNvSpPr txBox="1"/>
          <p:nvPr/>
        </p:nvSpPr>
        <p:spPr>
          <a:xfrm>
            <a:off x="631436" y="3407968"/>
            <a:ext cx="8399286" cy="525657"/>
          </a:xfrm>
          <a:prstGeom prst="rect">
            <a:avLst/>
          </a:prstGeom>
          <a:noFill/>
        </p:spPr>
        <p:txBody>
          <a:bodyPr wrap="square">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en-US" altLang="zh-CN" sz="2400" dirty="0">
                <a:latin typeface="+mn-ea"/>
              </a:rPr>
              <a:t>WMD</a:t>
            </a:r>
          </a:p>
        </p:txBody>
      </p:sp>
      <p:graphicFrame>
        <p:nvGraphicFramePr>
          <p:cNvPr id="9" name="表格 3">
            <a:extLst>
              <a:ext uri="{FF2B5EF4-FFF2-40B4-BE49-F238E27FC236}">
                <a16:creationId xmlns:a16="http://schemas.microsoft.com/office/drawing/2014/main" id="{C0D70E9F-34EF-47E1-9609-EA3A626BC49B}"/>
              </a:ext>
            </a:extLst>
          </p:cNvPr>
          <p:cNvGraphicFramePr>
            <a:graphicFrameLocks noGrp="1"/>
          </p:cNvGraphicFramePr>
          <p:nvPr>
            <p:extLst>
              <p:ext uri="{D42A27DB-BD31-4B8C-83A1-F6EECF244321}">
                <p14:modId xmlns:p14="http://schemas.microsoft.com/office/powerpoint/2010/main" val="1130936417"/>
              </p:ext>
            </p:extLst>
          </p:nvPr>
        </p:nvGraphicFramePr>
        <p:xfrm>
          <a:off x="1022355" y="1800669"/>
          <a:ext cx="10147290" cy="1467579"/>
        </p:xfrm>
        <a:graphic>
          <a:graphicData uri="http://schemas.openxmlformats.org/drawingml/2006/table">
            <a:tbl>
              <a:tblPr firstRow="1" bandRow="1">
                <a:tableStyleId>{5C22544A-7EE6-4342-B048-85BDC9FD1C3A}</a:tableStyleId>
              </a:tblPr>
              <a:tblGrid>
                <a:gridCol w="1691215">
                  <a:extLst>
                    <a:ext uri="{9D8B030D-6E8A-4147-A177-3AD203B41FA5}">
                      <a16:colId xmlns:a16="http://schemas.microsoft.com/office/drawing/2014/main" val="4208878679"/>
                    </a:ext>
                  </a:extLst>
                </a:gridCol>
                <a:gridCol w="1691215">
                  <a:extLst>
                    <a:ext uri="{9D8B030D-6E8A-4147-A177-3AD203B41FA5}">
                      <a16:colId xmlns:a16="http://schemas.microsoft.com/office/drawing/2014/main" val="1622506031"/>
                    </a:ext>
                  </a:extLst>
                </a:gridCol>
                <a:gridCol w="1691215">
                  <a:extLst>
                    <a:ext uri="{9D8B030D-6E8A-4147-A177-3AD203B41FA5}">
                      <a16:colId xmlns:a16="http://schemas.microsoft.com/office/drawing/2014/main" val="3383823547"/>
                    </a:ext>
                  </a:extLst>
                </a:gridCol>
                <a:gridCol w="1691215">
                  <a:extLst>
                    <a:ext uri="{9D8B030D-6E8A-4147-A177-3AD203B41FA5}">
                      <a16:colId xmlns:a16="http://schemas.microsoft.com/office/drawing/2014/main" val="1539107865"/>
                    </a:ext>
                  </a:extLst>
                </a:gridCol>
                <a:gridCol w="1691215">
                  <a:extLst>
                    <a:ext uri="{9D8B030D-6E8A-4147-A177-3AD203B41FA5}">
                      <a16:colId xmlns:a16="http://schemas.microsoft.com/office/drawing/2014/main" val="1425490517"/>
                    </a:ext>
                  </a:extLst>
                </a:gridCol>
                <a:gridCol w="1691215">
                  <a:extLst>
                    <a:ext uri="{9D8B030D-6E8A-4147-A177-3AD203B41FA5}">
                      <a16:colId xmlns:a16="http://schemas.microsoft.com/office/drawing/2014/main" val="4249526094"/>
                    </a:ext>
                  </a:extLst>
                </a:gridCol>
              </a:tblGrid>
              <a:tr h="590465">
                <a:tc>
                  <a:txBody>
                    <a:bodyPr/>
                    <a:lstStyle/>
                    <a:p>
                      <a:r>
                        <a:rPr lang="zh-CN" altLang="en-US" sz="2400" b="0" dirty="0">
                          <a:solidFill>
                            <a:schemeClr val="tx1"/>
                          </a:solidFill>
                        </a:rPr>
                        <a:t>阈值</a:t>
                      </a: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chemeClr val="tx1"/>
                          </a:solidFill>
                        </a:rPr>
                        <a:t>0.75</a:t>
                      </a:r>
                      <a:endParaRPr lang="zh-CN" altLang="en-US" sz="2400" b="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chemeClr val="tx1"/>
                          </a:solidFill>
                        </a:rPr>
                        <a:t>0.80</a:t>
                      </a:r>
                      <a:endParaRPr lang="zh-CN" altLang="en-US" sz="2400" b="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chemeClr val="tx1"/>
                          </a:solidFill>
                        </a:rPr>
                        <a:t>0.85</a:t>
                      </a:r>
                      <a:endParaRPr lang="zh-CN" altLang="en-US" sz="2400" b="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chemeClr val="tx1"/>
                          </a:solidFill>
                        </a:rPr>
                        <a:t>0.90</a:t>
                      </a:r>
                      <a:endParaRPr lang="zh-CN" altLang="en-US" sz="2400" b="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b="0" dirty="0">
                          <a:solidFill>
                            <a:srgbClr val="FF0000"/>
                          </a:solidFill>
                        </a:rPr>
                        <a:t>0.95</a:t>
                      </a:r>
                      <a:endParaRPr lang="zh-CN" altLang="en-US" sz="2400" b="0" dirty="0">
                        <a:solidFill>
                          <a:srgbClr val="FF0000"/>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5660653"/>
                  </a:ext>
                </a:extLst>
              </a:tr>
              <a:tr h="5904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accuracy</a:t>
                      </a:r>
                      <a:endParaRPr lang="zh-CN" altLang="en-US" sz="2400" dirty="0">
                        <a:solidFill>
                          <a:schemeClr val="tx1"/>
                        </a:solidFill>
                      </a:endParaRPr>
                    </a:p>
                    <a:p>
                      <a:endParaRPr lang="zh-CN" altLang="en-US" sz="240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dirty="0">
                          <a:solidFill>
                            <a:schemeClr val="tx1"/>
                          </a:solidFill>
                        </a:rPr>
                        <a:t>0.699</a:t>
                      </a: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0.712</a:t>
                      </a:r>
                      <a:endParaRPr lang="zh-CN" altLang="en-US" sz="240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0.719</a:t>
                      </a:r>
                      <a:endParaRPr lang="zh-CN" altLang="en-US" sz="240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0.722</a:t>
                      </a:r>
                      <a:endParaRPr lang="zh-CN" altLang="en-US" sz="2400" dirty="0">
                        <a:solidFill>
                          <a:schemeClr val="tx1"/>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FF0000"/>
                          </a:solidFill>
                        </a:rPr>
                        <a:t>0.723</a:t>
                      </a:r>
                      <a:endParaRPr lang="zh-CN" altLang="en-US" sz="2400" dirty="0">
                        <a:solidFill>
                          <a:srgbClr val="FF0000"/>
                        </a:solidFill>
                      </a:endParaRPr>
                    </a:p>
                  </a:txBody>
                  <a:tcPr marL="145594" marR="145594" marT="72797" marB="727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5265653"/>
                  </a:ext>
                </a:extLst>
              </a:tr>
            </a:tbl>
          </a:graphicData>
        </a:graphic>
      </p:graphicFrame>
      <p:sp>
        <p:nvSpPr>
          <p:cNvPr id="11" name="文本框 10">
            <a:extLst>
              <a:ext uri="{FF2B5EF4-FFF2-40B4-BE49-F238E27FC236}">
                <a16:creationId xmlns:a16="http://schemas.microsoft.com/office/drawing/2014/main" id="{C15D2136-0BAD-4186-8EBD-0D4603702A35}"/>
              </a:ext>
            </a:extLst>
          </p:cNvPr>
          <p:cNvSpPr txBox="1"/>
          <p:nvPr/>
        </p:nvSpPr>
        <p:spPr>
          <a:xfrm>
            <a:off x="647179" y="1094321"/>
            <a:ext cx="8399286" cy="525657"/>
          </a:xfrm>
          <a:prstGeom prst="rect">
            <a:avLst/>
          </a:prstGeom>
          <a:noFill/>
        </p:spPr>
        <p:txBody>
          <a:bodyPr wrap="square">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en-US" altLang="zh-CN" sz="2400" dirty="0">
                <a:latin typeface="+mn-ea"/>
              </a:rPr>
              <a:t>tf-idf</a:t>
            </a:r>
          </a:p>
        </p:txBody>
      </p:sp>
    </p:spTree>
    <p:extLst>
      <p:ext uri="{BB962C8B-B14F-4D97-AF65-F5344CB8AC3E}">
        <p14:creationId xmlns:p14="http://schemas.microsoft.com/office/powerpoint/2010/main" val="3730356232"/>
      </p:ext>
    </p:extLst>
  </p:cSld>
  <p:clrMapOvr>
    <a:masterClrMapping/>
  </p:clrMapOvr>
  <p:transition spd="med" advTm="24124">
    <p:pull/>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olidFill>
                  <a:schemeClr val="accent1"/>
                </a:solidFill>
                <a:sym typeface="+mn-ea"/>
              </a:rPr>
              <a:t>Demo</a:t>
            </a:r>
            <a:r>
              <a:rPr dirty="0">
                <a:solidFill>
                  <a:schemeClr val="accent1"/>
                </a:solidFill>
                <a:sym typeface="+mn-ea"/>
              </a:rPr>
              <a:t>展示</a:t>
            </a:r>
            <a:r>
              <a:rPr lang="en-US" altLang="zh-CN" dirty="0">
                <a:sym typeface="+mn-ea"/>
              </a:rPr>
              <a:t>– </a:t>
            </a:r>
            <a:r>
              <a:rPr dirty="0">
                <a:solidFill>
                  <a:srgbClr val="A13F0B"/>
                </a:solidFill>
                <a:sym typeface="+mn-ea"/>
              </a:rPr>
              <a:t>两个基本问题</a:t>
            </a:r>
          </a:p>
        </p:txBody>
      </p:sp>
      <p:sp>
        <p:nvSpPr>
          <p:cNvPr id="77" name="文本框 76"/>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rPr>
              <a:t>6</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14" name="文本框 13"/>
          <p:cNvSpPr txBox="1"/>
          <p:nvPr/>
        </p:nvSpPr>
        <p:spPr>
          <a:xfrm>
            <a:off x="609675" y="1187645"/>
            <a:ext cx="10637598" cy="2950845"/>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400" dirty="0">
                <a:latin typeface="+mn-ea"/>
              </a:rPr>
              <a:t>句子表示</a:t>
            </a:r>
          </a:p>
          <a:p>
            <a:pPr indent="0" algn="just">
              <a:lnSpc>
                <a:spcPct val="130000"/>
              </a:lnSpc>
              <a:spcBef>
                <a:spcPts val="600"/>
              </a:spcBef>
              <a:spcAft>
                <a:spcPts val="600"/>
              </a:spcAft>
              <a:buClr>
                <a:schemeClr val="tx2"/>
              </a:buClr>
              <a:buFont typeface="Wingdings" panose="05000000000000000000" pitchFamily="2" charset="2"/>
              <a:buNone/>
            </a:pPr>
            <a:r>
              <a:rPr lang="en-US" altLang="zh-CN" sz="2400" dirty="0">
                <a:latin typeface="+mn-ea"/>
                <a:cs typeface="Times New Roman" panose="02020603050405020304" pitchFamily="18" charset="0"/>
              </a:rPr>
              <a:t>	word2vec+lstm</a:t>
            </a:r>
            <a:r>
              <a:rPr lang="zh-CN" altLang="en-US" sz="2400" dirty="0">
                <a:latin typeface="+mn-ea"/>
                <a:cs typeface="Times New Roman" panose="02020603050405020304" pitchFamily="18" charset="0"/>
              </a:rPr>
              <a:t>，</a:t>
            </a:r>
            <a:r>
              <a:rPr lang="en-US" altLang="zh-CN" sz="2400" dirty="0">
                <a:latin typeface="+mn-ea"/>
                <a:cs typeface="Times New Roman" panose="02020603050405020304" pitchFamily="18" charset="0"/>
              </a:rPr>
              <a:t>bert</a:t>
            </a:r>
          </a:p>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400" dirty="0">
                <a:latin typeface="+mn-ea"/>
              </a:rPr>
              <a:t>两个句子的相似性</a:t>
            </a:r>
          </a:p>
          <a:p>
            <a:pPr indent="0" algn="just">
              <a:lnSpc>
                <a:spcPct val="130000"/>
              </a:lnSpc>
              <a:spcBef>
                <a:spcPts val="600"/>
              </a:spcBef>
              <a:spcAft>
                <a:spcPts val="600"/>
              </a:spcAft>
              <a:buClr>
                <a:schemeClr val="tx2"/>
              </a:buClr>
              <a:buFont typeface="Wingdings" panose="05000000000000000000" pitchFamily="2" charset="2"/>
              <a:buNone/>
            </a:pPr>
            <a:r>
              <a:rPr lang="zh-CN" altLang="en-US" sz="2400" dirty="0">
                <a:latin typeface="+mn-ea"/>
              </a:rPr>
              <a:t>          余弦相似度（</a:t>
            </a:r>
            <a:r>
              <a:rPr lang="en-US" altLang="zh-CN" sz="2400" dirty="0">
                <a:latin typeface="+mn-ea"/>
              </a:rPr>
              <a:t>cosine_similarity</a:t>
            </a:r>
            <a:r>
              <a:rPr lang="zh-CN" altLang="en-US" sz="2400" dirty="0">
                <a:latin typeface="+mn-ea"/>
              </a:rPr>
              <a:t>）、曼哈顿距离（Manhattan Distance）、（</a:t>
            </a:r>
            <a:r>
              <a:rPr lang="en-US" altLang="zh-CN" sz="2400" dirty="0">
                <a:latin typeface="+mn-ea"/>
              </a:rPr>
              <a:t>u</a:t>
            </a:r>
            <a:r>
              <a:rPr lang="zh-CN" altLang="en-US" sz="2400" dirty="0">
                <a:latin typeface="+mn-ea"/>
              </a:rPr>
              <a:t>，</a:t>
            </a:r>
            <a:r>
              <a:rPr lang="en-US" altLang="zh-CN" sz="2400" dirty="0">
                <a:latin typeface="+mn-ea"/>
              </a:rPr>
              <a:t>v</a:t>
            </a:r>
            <a:r>
              <a:rPr lang="zh-CN" altLang="en-US" sz="2400" dirty="0">
                <a:latin typeface="+mn-ea"/>
              </a:rPr>
              <a:t>，</a:t>
            </a:r>
            <a:r>
              <a:rPr lang="en-US" altLang="zh-CN" sz="2400" dirty="0">
                <a:latin typeface="+mn-ea"/>
              </a:rPr>
              <a:t>|u-v|</a:t>
            </a:r>
            <a:r>
              <a:rPr lang="zh-CN" altLang="en-US" sz="2400" dirty="0">
                <a:latin typeface="+mn-ea"/>
              </a:rPr>
              <a:t>）</a:t>
            </a:r>
            <a:r>
              <a:rPr lang="en-US" altLang="zh-CN" sz="2400" dirty="0">
                <a:latin typeface="+mn-ea"/>
              </a:rPr>
              <a:t>+ MLP</a:t>
            </a:r>
          </a:p>
        </p:txBody>
      </p:sp>
    </p:spTree>
  </p:cSld>
  <p:clrMapOvr>
    <a:masterClrMapping/>
  </p:clrMapOvr>
  <p:transition spd="med" advTm="3079">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olidFill>
                  <a:schemeClr val="accent1"/>
                </a:solidFill>
                <a:sym typeface="+mn-ea"/>
              </a:rPr>
              <a:t>Demo</a:t>
            </a:r>
            <a:r>
              <a:rPr dirty="0">
                <a:solidFill>
                  <a:schemeClr val="accent1"/>
                </a:solidFill>
                <a:sym typeface="+mn-ea"/>
              </a:rPr>
              <a:t>展示</a:t>
            </a:r>
            <a:r>
              <a:rPr lang="en-US" altLang="zh-CN" dirty="0">
                <a:sym typeface="+mn-ea"/>
              </a:rPr>
              <a:t>– </a:t>
            </a:r>
            <a:r>
              <a:rPr dirty="0">
                <a:solidFill>
                  <a:srgbClr val="A13F0B"/>
                </a:solidFill>
                <a:sym typeface="+mn-ea"/>
              </a:rPr>
              <a:t>句子相似性的不同方法对比</a:t>
            </a:r>
          </a:p>
        </p:txBody>
      </p:sp>
      <p:sp>
        <p:nvSpPr>
          <p:cNvPr id="77" name="文本框 76"/>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rPr>
              <a:t>6</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14" name="文本框 13"/>
          <p:cNvSpPr txBox="1"/>
          <p:nvPr/>
        </p:nvSpPr>
        <p:spPr>
          <a:xfrm>
            <a:off x="557530" y="1223010"/>
            <a:ext cx="4946015" cy="1204595"/>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400" dirty="0">
                <a:latin typeface="+mn-ea"/>
              </a:rPr>
              <a:t>算法流程：</a:t>
            </a:r>
          </a:p>
          <a:p>
            <a:pPr indent="0" algn="just">
              <a:lnSpc>
                <a:spcPct val="130000"/>
              </a:lnSpc>
              <a:spcBef>
                <a:spcPts val="600"/>
              </a:spcBef>
              <a:spcAft>
                <a:spcPts val="600"/>
              </a:spcAft>
              <a:buClr>
                <a:schemeClr val="tx2"/>
              </a:buClr>
              <a:buFont typeface="Wingdings" panose="05000000000000000000" pitchFamily="2" charset="2"/>
              <a:buNone/>
            </a:pPr>
            <a:r>
              <a:rPr lang="en-US" altLang="zh-CN" sz="2400" dirty="0">
                <a:latin typeface="+mn-ea"/>
              </a:rPr>
              <a:t>	</a:t>
            </a:r>
            <a:endParaRPr lang="zh-CN" altLang="en-US" sz="2400" dirty="0">
              <a:latin typeface="+mn-ea"/>
            </a:endParaRPr>
          </a:p>
        </p:txBody>
      </p:sp>
      <p:pic>
        <p:nvPicPr>
          <p:cNvPr id="3" name="图片 2"/>
          <p:cNvPicPr>
            <a:picLocks noChangeAspect="1"/>
          </p:cNvPicPr>
          <p:nvPr/>
        </p:nvPicPr>
        <p:blipFill>
          <a:blip r:embed="rId3"/>
          <a:stretch>
            <a:fillRect/>
          </a:stretch>
        </p:blipFill>
        <p:spPr>
          <a:xfrm>
            <a:off x="998855" y="1922145"/>
            <a:ext cx="4062730" cy="4265930"/>
          </a:xfrm>
          <a:prstGeom prst="rect">
            <a:avLst/>
          </a:prstGeom>
        </p:spPr>
      </p:pic>
    </p:spTree>
  </p:cSld>
  <p:clrMapOvr>
    <a:masterClrMapping/>
  </p:clrMapOvr>
  <p:transition spd="med" advTm="26266">
    <p:pull/>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olidFill>
                  <a:schemeClr val="accent1"/>
                </a:solidFill>
                <a:sym typeface="+mn-ea"/>
              </a:rPr>
              <a:t>Demo</a:t>
            </a:r>
            <a:r>
              <a:rPr dirty="0">
                <a:solidFill>
                  <a:schemeClr val="accent1"/>
                </a:solidFill>
                <a:sym typeface="+mn-ea"/>
              </a:rPr>
              <a:t>展示</a:t>
            </a:r>
            <a:r>
              <a:rPr lang="en-US" altLang="zh-CN" dirty="0">
                <a:sym typeface="+mn-ea"/>
              </a:rPr>
              <a:t>– </a:t>
            </a:r>
            <a:r>
              <a:rPr dirty="0">
                <a:solidFill>
                  <a:srgbClr val="A13F0B"/>
                </a:solidFill>
                <a:sym typeface="+mn-ea"/>
              </a:rPr>
              <a:t>句子相似性的不同方法对比</a:t>
            </a:r>
          </a:p>
        </p:txBody>
      </p:sp>
      <p:sp>
        <p:nvSpPr>
          <p:cNvPr id="77" name="文本框 76"/>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rPr>
              <a:t>6</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14" name="文本框 13"/>
          <p:cNvSpPr txBox="1"/>
          <p:nvPr/>
        </p:nvSpPr>
        <p:spPr>
          <a:xfrm>
            <a:off x="557530" y="1223010"/>
            <a:ext cx="4946015" cy="1204595"/>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400" dirty="0">
                <a:latin typeface="+mn-ea"/>
              </a:rPr>
              <a:t>部分代码：</a:t>
            </a:r>
          </a:p>
          <a:p>
            <a:pPr indent="0" algn="just">
              <a:lnSpc>
                <a:spcPct val="130000"/>
              </a:lnSpc>
              <a:spcBef>
                <a:spcPts val="600"/>
              </a:spcBef>
              <a:spcAft>
                <a:spcPts val="600"/>
              </a:spcAft>
              <a:buClr>
                <a:schemeClr val="tx2"/>
              </a:buClr>
              <a:buFont typeface="Wingdings" panose="05000000000000000000" pitchFamily="2" charset="2"/>
              <a:buNone/>
            </a:pPr>
            <a:r>
              <a:rPr lang="en-US" altLang="zh-CN" sz="2400" dirty="0">
                <a:latin typeface="+mn-ea"/>
              </a:rPr>
              <a:t>	</a:t>
            </a:r>
            <a:endParaRPr lang="zh-CN" altLang="en-US" sz="2400" dirty="0">
              <a:latin typeface="+mn-ea"/>
            </a:endParaRPr>
          </a:p>
        </p:txBody>
      </p:sp>
      <p:pic>
        <p:nvPicPr>
          <p:cNvPr id="2" name="图片 1"/>
          <p:cNvPicPr>
            <a:picLocks noChangeAspect="1"/>
          </p:cNvPicPr>
          <p:nvPr/>
        </p:nvPicPr>
        <p:blipFill>
          <a:blip r:embed="rId3"/>
          <a:stretch>
            <a:fillRect/>
          </a:stretch>
        </p:blipFill>
        <p:spPr>
          <a:xfrm>
            <a:off x="2410460" y="1035050"/>
            <a:ext cx="3862070" cy="5089525"/>
          </a:xfrm>
          <a:prstGeom prst="rect">
            <a:avLst/>
          </a:prstGeom>
        </p:spPr>
      </p:pic>
      <p:pic>
        <p:nvPicPr>
          <p:cNvPr id="4" name="图片 3"/>
          <p:cNvPicPr>
            <a:picLocks noChangeAspect="1"/>
          </p:cNvPicPr>
          <p:nvPr/>
        </p:nvPicPr>
        <p:blipFill>
          <a:blip r:embed="rId4"/>
          <a:stretch>
            <a:fillRect/>
          </a:stretch>
        </p:blipFill>
        <p:spPr>
          <a:xfrm>
            <a:off x="6477635" y="1341120"/>
            <a:ext cx="5410200" cy="4476750"/>
          </a:xfrm>
          <a:prstGeom prst="rect">
            <a:avLst/>
          </a:prstGeom>
        </p:spPr>
      </p:pic>
    </p:spTree>
  </p:cSld>
  <p:clrMapOvr>
    <a:masterClrMapping/>
  </p:clrMapOvr>
  <p:transition spd="med" advTm="26266">
    <p:pull/>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olidFill>
                  <a:schemeClr val="accent1"/>
                </a:solidFill>
                <a:sym typeface="+mn-ea"/>
              </a:rPr>
              <a:t>Demo</a:t>
            </a:r>
            <a:r>
              <a:rPr dirty="0">
                <a:solidFill>
                  <a:schemeClr val="accent1"/>
                </a:solidFill>
                <a:sym typeface="+mn-ea"/>
              </a:rPr>
              <a:t>展示</a:t>
            </a:r>
            <a:r>
              <a:rPr lang="en-US" altLang="zh-CN" dirty="0">
                <a:sym typeface="+mn-ea"/>
              </a:rPr>
              <a:t>– </a:t>
            </a:r>
            <a:r>
              <a:rPr dirty="0">
                <a:solidFill>
                  <a:srgbClr val="A13F0B"/>
                </a:solidFill>
                <a:sym typeface="+mn-ea"/>
              </a:rPr>
              <a:t>句子相似性的不同方法对比</a:t>
            </a:r>
          </a:p>
        </p:txBody>
      </p:sp>
      <p:sp>
        <p:nvSpPr>
          <p:cNvPr id="77" name="文本框 76"/>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rPr>
              <a:t>6</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14" name="文本框 13"/>
          <p:cNvSpPr txBox="1"/>
          <p:nvPr/>
        </p:nvSpPr>
        <p:spPr>
          <a:xfrm>
            <a:off x="557530" y="1223010"/>
            <a:ext cx="4946015" cy="1837690"/>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400" dirty="0">
                <a:latin typeface="+mn-ea"/>
              </a:rPr>
              <a:t>实验结果：</a:t>
            </a:r>
          </a:p>
          <a:p>
            <a:pPr indent="0" algn="just">
              <a:lnSpc>
                <a:spcPct val="130000"/>
              </a:lnSpc>
              <a:spcBef>
                <a:spcPts val="600"/>
              </a:spcBef>
              <a:spcAft>
                <a:spcPts val="600"/>
              </a:spcAft>
              <a:buClr>
                <a:schemeClr val="tx2"/>
              </a:buClr>
              <a:buFont typeface="Wingdings" panose="05000000000000000000" pitchFamily="2" charset="2"/>
              <a:buNone/>
            </a:pPr>
            <a:r>
              <a:rPr lang="en-US" altLang="zh-CN" sz="2400" dirty="0">
                <a:latin typeface="+mn-ea"/>
              </a:rPr>
              <a:t>	5</a:t>
            </a:r>
            <a:r>
              <a:rPr lang="zh-CN" altLang="en-US" sz="2400" dirty="0">
                <a:latin typeface="+mn-ea"/>
              </a:rPr>
              <a:t>折交叉验证平均准确率：</a:t>
            </a:r>
          </a:p>
          <a:p>
            <a:pPr indent="0" algn="just">
              <a:lnSpc>
                <a:spcPct val="130000"/>
              </a:lnSpc>
              <a:spcBef>
                <a:spcPts val="600"/>
              </a:spcBef>
              <a:spcAft>
                <a:spcPts val="600"/>
              </a:spcAft>
              <a:buClr>
                <a:schemeClr val="tx2"/>
              </a:buClr>
              <a:buFont typeface="Wingdings" panose="05000000000000000000" pitchFamily="2" charset="2"/>
              <a:buNone/>
            </a:pPr>
            <a:r>
              <a:rPr lang="en-US" altLang="zh-CN" sz="2400" dirty="0">
                <a:latin typeface="+mn-ea"/>
              </a:rPr>
              <a:t>	</a:t>
            </a:r>
            <a:endParaRPr lang="zh-CN" altLang="en-US" sz="2400" dirty="0">
              <a:latin typeface="+mn-ea"/>
            </a:endParaRPr>
          </a:p>
        </p:txBody>
      </p:sp>
      <p:graphicFrame>
        <p:nvGraphicFramePr>
          <p:cNvPr id="2" name="表格 1"/>
          <p:cNvGraphicFramePr/>
          <p:nvPr>
            <p:custDataLst>
              <p:tags r:id="rId1"/>
            </p:custDataLst>
          </p:nvPr>
        </p:nvGraphicFramePr>
        <p:xfrm>
          <a:off x="1828800" y="2667000"/>
          <a:ext cx="8533130" cy="1524000"/>
        </p:xfrm>
        <a:graphic>
          <a:graphicData uri="http://schemas.openxmlformats.org/drawingml/2006/table">
            <a:tbl>
              <a:tblPr firstRow="1" bandRow="1">
                <a:tableStyleId>{5C22544A-7EE6-4342-B048-85BDC9FD1C3A}</a:tableStyleId>
              </a:tblPr>
              <a:tblGrid>
                <a:gridCol w="4266565">
                  <a:extLst>
                    <a:ext uri="{9D8B030D-6E8A-4147-A177-3AD203B41FA5}">
                      <a16:colId xmlns:a16="http://schemas.microsoft.com/office/drawing/2014/main" val="20000"/>
                    </a:ext>
                  </a:extLst>
                </a:gridCol>
                <a:gridCol w="4266565">
                  <a:extLst>
                    <a:ext uri="{9D8B030D-6E8A-4147-A177-3AD203B41FA5}">
                      <a16:colId xmlns:a16="http://schemas.microsoft.com/office/drawing/2014/main" val="20001"/>
                    </a:ext>
                  </a:extLst>
                </a:gridCol>
              </a:tblGrid>
              <a:tr h="381000">
                <a:tc>
                  <a:txBody>
                    <a:bodyPr/>
                    <a:lstStyle/>
                    <a:p>
                      <a:pPr>
                        <a:buNone/>
                      </a:pPr>
                      <a:r>
                        <a:rPr lang="zh-CN" altLang="en-US"/>
                        <a:t>模型</a:t>
                      </a:r>
                    </a:p>
                  </a:txBody>
                  <a:tcPr/>
                </a:tc>
                <a:tc>
                  <a:txBody>
                    <a:bodyPr/>
                    <a:lstStyle/>
                    <a:p>
                      <a:pPr>
                        <a:buNone/>
                      </a:pPr>
                      <a:r>
                        <a:rPr lang="zh-CN" altLang="en-US"/>
                        <a:t>准确率</a:t>
                      </a:r>
                    </a:p>
                  </a:txBody>
                  <a:tcPr/>
                </a:tc>
                <a:extLst>
                  <a:ext uri="{0D108BD9-81ED-4DB2-BD59-A6C34878D82A}">
                    <a16:rowId xmlns:a16="http://schemas.microsoft.com/office/drawing/2014/main" val="10000"/>
                  </a:ext>
                </a:extLst>
              </a:tr>
              <a:tr h="381000">
                <a:tc>
                  <a:txBody>
                    <a:bodyPr/>
                    <a:lstStyle/>
                    <a:p>
                      <a:pPr>
                        <a:buNone/>
                      </a:pPr>
                      <a:r>
                        <a:rPr lang="en-US" altLang="zh-CN"/>
                        <a:t>word2vec+lstm+</a:t>
                      </a:r>
                      <a:r>
                        <a:rPr lang="en-US" altLang="zh-CN" sz="1800" dirty="0">
                          <a:latin typeface="+mn-ea"/>
                          <a:sym typeface="+mn-ea"/>
                        </a:rPr>
                        <a:t>cosine</a:t>
                      </a:r>
                      <a:endParaRPr lang="en-US" altLang="zh-CN"/>
                    </a:p>
                  </a:txBody>
                  <a:tcPr/>
                </a:tc>
                <a:tc>
                  <a:txBody>
                    <a:bodyPr/>
                    <a:lstStyle/>
                    <a:p>
                      <a:pPr>
                        <a:buNone/>
                      </a:pPr>
                      <a:r>
                        <a:rPr lang="en-US" altLang="zh-CN" sz="1800">
                          <a:sym typeface="+mn-ea"/>
                        </a:rPr>
                        <a:t>70.09%</a:t>
                      </a:r>
                      <a:endParaRPr lang="zh-CN" altLang="en-US"/>
                    </a:p>
                  </a:txBody>
                  <a:tcPr/>
                </a:tc>
                <a:extLst>
                  <a:ext uri="{0D108BD9-81ED-4DB2-BD59-A6C34878D82A}">
                    <a16:rowId xmlns:a16="http://schemas.microsoft.com/office/drawing/2014/main" val="10001"/>
                  </a:ext>
                </a:extLst>
              </a:tr>
              <a:tr h="381000">
                <a:tc>
                  <a:txBody>
                    <a:bodyPr/>
                    <a:lstStyle/>
                    <a:p>
                      <a:pPr>
                        <a:buNone/>
                      </a:pPr>
                      <a:r>
                        <a:rPr lang="en-US" altLang="zh-CN" sz="1800">
                          <a:sym typeface="+mn-ea"/>
                        </a:rPr>
                        <a:t>word2vec+lstm+m</a:t>
                      </a:r>
                      <a:r>
                        <a:rPr lang="zh-CN" altLang="en-US" sz="1800" dirty="0">
                          <a:latin typeface="+mn-ea"/>
                          <a:sym typeface="+mn-ea"/>
                        </a:rPr>
                        <a:t>anhattan </a:t>
                      </a:r>
                      <a:endParaRPr lang="zh-CN" altLang="en-US"/>
                    </a:p>
                  </a:txBody>
                  <a:tcPr/>
                </a:tc>
                <a:tc>
                  <a:txBody>
                    <a:bodyPr/>
                    <a:lstStyle/>
                    <a:p>
                      <a:pPr>
                        <a:buNone/>
                      </a:pPr>
                      <a:r>
                        <a:rPr lang="en-US" altLang="zh-CN"/>
                        <a:t>71.46%</a:t>
                      </a:r>
                    </a:p>
                  </a:txBody>
                  <a:tcPr/>
                </a:tc>
                <a:extLst>
                  <a:ext uri="{0D108BD9-81ED-4DB2-BD59-A6C34878D82A}">
                    <a16:rowId xmlns:a16="http://schemas.microsoft.com/office/drawing/2014/main" val="10002"/>
                  </a:ext>
                </a:extLst>
              </a:tr>
              <a:tr h="381000">
                <a:tc>
                  <a:txBody>
                    <a:bodyPr/>
                    <a:lstStyle/>
                    <a:p>
                      <a:pPr>
                        <a:buNone/>
                      </a:pPr>
                      <a:r>
                        <a:rPr lang="en-US" altLang="zh-CN" sz="1800" dirty="0">
                          <a:latin typeface="+mn-ea"/>
                          <a:sym typeface="+mn-ea"/>
                        </a:rPr>
                        <a:t>word2vec+lstm+u,v,|u-v|</a:t>
                      </a:r>
                      <a:endParaRPr lang="zh-CN" altLang="en-US"/>
                    </a:p>
                  </a:txBody>
                  <a:tcPr/>
                </a:tc>
                <a:tc>
                  <a:txBody>
                    <a:bodyPr/>
                    <a:lstStyle/>
                    <a:p>
                      <a:pPr>
                        <a:buNone/>
                      </a:pPr>
                      <a:r>
                        <a:rPr lang="en-US" altLang="zh-CN"/>
                        <a:t>87.33%</a:t>
                      </a:r>
                    </a:p>
                  </a:txBody>
                  <a:tcPr/>
                </a:tc>
                <a:extLst>
                  <a:ext uri="{0D108BD9-81ED-4DB2-BD59-A6C34878D82A}">
                    <a16:rowId xmlns:a16="http://schemas.microsoft.com/office/drawing/2014/main" val="10003"/>
                  </a:ext>
                </a:extLst>
              </a:tr>
            </a:tbl>
          </a:graphicData>
        </a:graphic>
      </p:graphicFrame>
    </p:spTree>
  </p:cSld>
  <p:clrMapOvr>
    <a:masterClrMapping/>
  </p:clrMapOvr>
  <p:transition spd="med" advTm="26266">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1"/>
                </a:solidFill>
              </a:rPr>
              <a:t>基于字符 </a:t>
            </a:r>
            <a:r>
              <a:rPr lang="en-US" altLang="zh-CN" dirty="0"/>
              <a:t>– </a:t>
            </a:r>
            <a:r>
              <a:rPr lang="zh-CN" altLang="en-US" dirty="0">
                <a:solidFill>
                  <a:srgbClr val="A13F0B"/>
                </a:solidFill>
              </a:rPr>
              <a:t>编辑距离</a:t>
            </a:r>
          </a:p>
        </p:txBody>
      </p:sp>
      <mc:AlternateContent xmlns:mc="http://schemas.openxmlformats.org/markup-compatibility/2006" xmlns:a14="http://schemas.microsoft.com/office/drawing/2010/main">
        <mc:Choice Requires="a14">
          <p:sp>
            <p:nvSpPr>
              <p:cNvPr id="8" name="文本框 7"/>
              <p:cNvSpPr txBox="1"/>
              <p:nvPr/>
            </p:nvSpPr>
            <p:spPr>
              <a:xfrm>
                <a:off x="776378" y="1673522"/>
                <a:ext cx="6307174" cy="3899722"/>
              </a:xfrm>
              <a:prstGeom prst="rect">
                <a:avLst/>
              </a:prstGeom>
              <a:noFill/>
            </p:spPr>
            <p:txBody>
              <a:bodyPr wrap="square" rtlCol="0">
                <a:spAutoFit/>
              </a:bodyPr>
              <a:lstStyle/>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从字符串</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𝐴</m:t>
                        </m:r>
                      </m:sub>
                    </m:sSub>
                  </m:oMath>
                </a14:m>
                <a:r>
                  <a:rPr lang="zh-CN" altLang="en-US" sz="2200" dirty="0">
                    <a:latin typeface="+mn-ea"/>
                  </a:rPr>
                  <a:t>变换到</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𝐵</m:t>
                        </m:r>
                      </m:sub>
                    </m:sSub>
                  </m:oMath>
                </a14:m>
                <a:r>
                  <a:rPr lang="zh-CN" altLang="en-US" sz="2200" dirty="0">
                    <a:latin typeface="+mn-ea"/>
                  </a:rPr>
                  <a:t>所需要</a:t>
                </a:r>
                <a:r>
                  <a:rPr lang="zh-CN" altLang="en-US" sz="2200" b="1" dirty="0">
                    <a:solidFill>
                      <a:srgbClr val="A13F0B"/>
                    </a:solidFill>
                    <a:latin typeface="+mn-ea"/>
                  </a:rPr>
                  <a:t>删除、插入、替换</a:t>
                </a:r>
                <a:r>
                  <a:rPr lang="zh-CN" altLang="en-US" sz="2200" dirty="0">
                    <a:latin typeface="+mn-ea"/>
                  </a:rPr>
                  <a:t>操作的最小次数</a:t>
                </a: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例如：</a:t>
                </a:r>
                <a:r>
                  <a:rPr lang="en-US" altLang="zh-CN" sz="2200" dirty="0">
                    <a:latin typeface="+mn-ea"/>
                  </a:rPr>
                  <a:t>brace </a:t>
                </a:r>
                <a14:m>
                  <m:oMath xmlns:m="http://schemas.openxmlformats.org/officeDocument/2006/math">
                    <m:r>
                      <a:rPr lang="en-US" altLang="zh-CN" sz="2200" b="0" i="1" smtClean="0">
                        <a:latin typeface="Cambria Math" panose="02040503050406030204" pitchFamily="18" charset="0"/>
                      </a:rPr>
                      <m:t>→</m:t>
                    </m:r>
                  </m:oMath>
                </a14:m>
                <a:r>
                  <a:rPr lang="en-US" altLang="zh-CN" sz="2200" dirty="0">
                    <a:latin typeface="+mn-ea"/>
                  </a:rPr>
                  <a:t> raise</a:t>
                </a:r>
              </a:p>
              <a:p>
                <a:pPr algn="just">
                  <a:lnSpc>
                    <a:spcPct val="130000"/>
                  </a:lnSpc>
                  <a:spcBef>
                    <a:spcPts val="600"/>
                  </a:spcBef>
                  <a:spcAft>
                    <a:spcPts val="600"/>
                  </a:spcAft>
                  <a:buClr>
                    <a:schemeClr val="tx2"/>
                  </a:buClr>
                </a:pPr>
                <a:r>
                  <a:rPr lang="en-US" altLang="zh-CN" sz="2200" dirty="0">
                    <a:latin typeface="+mn-ea"/>
                  </a:rPr>
                  <a:t>	   </a:t>
                </a:r>
                <a:r>
                  <a:rPr lang="en-US" altLang="zh-CN" sz="2200" dirty="0">
                    <a:solidFill>
                      <a:srgbClr val="FF0000"/>
                    </a:solidFill>
                    <a:latin typeface="+mn-ea"/>
                  </a:rPr>
                  <a:t>b</a:t>
                </a:r>
                <a:r>
                  <a:rPr lang="en-US" altLang="zh-CN" sz="2200" dirty="0">
                    <a:latin typeface="+mn-ea"/>
                  </a:rPr>
                  <a:t>race </a:t>
                </a:r>
                <a14:m>
                  <m:oMath xmlns:m="http://schemas.openxmlformats.org/officeDocument/2006/math">
                    <m:r>
                      <a:rPr lang="en-US" altLang="zh-CN" sz="2200" b="0" i="1" smtClean="0">
                        <a:latin typeface="Cambria Math" panose="02040503050406030204" pitchFamily="18" charset="0"/>
                      </a:rPr>
                      <m:t>→</m:t>
                    </m:r>
                  </m:oMath>
                </a14:m>
                <a:r>
                  <a:rPr lang="en-US" altLang="zh-CN" sz="2200" dirty="0">
                    <a:latin typeface="+mn-ea"/>
                  </a:rPr>
                  <a:t> ra</a:t>
                </a:r>
                <a:r>
                  <a:rPr lang="en-US" altLang="zh-CN" sz="2200" dirty="0">
                    <a:solidFill>
                      <a:srgbClr val="FF0000"/>
                    </a:solidFill>
                    <a:latin typeface="+mn-ea"/>
                  </a:rPr>
                  <a:t>s</a:t>
                </a:r>
                <a:r>
                  <a:rPr lang="en-US" altLang="zh-CN" sz="2200" dirty="0">
                    <a:latin typeface="+mn-ea"/>
                  </a:rPr>
                  <a:t>e </a:t>
                </a:r>
                <a14:m>
                  <m:oMath xmlns:m="http://schemas.openxmlformats.org/officeDocument/2006/math">
                    <m:r>
                      <a:rPr lang="en-US" altLang="zh-CN" sz="2200" b="0" i="1" smtClean="0">
                        <a:latin typeface="Cambria Math" panose="02040503050406030204" pitchFamily="18" charset="0"/>
                      </a:rPr>
                      <m:t>→</m:t>
                    </m:r>
                  </m:oMath>
                </a14:m>
                <a:r>
                  <a:rPr lang="en-US" altLang="zh-CN" sz="2200" dirty="0">
                    <a:latin typeface="+mn-ea"/>
                  </a:rPr>
                  <a:t> ra</a:t>
                </a:r>
                <a:r>
                  <a:rPr lang="en-US" altLang="zh-CN" sz="2200" dirty="0">
                    <a:solidFill>
                      <a:srgbClr val="FF0000"/>
                    </a:solidFill>
                    <a:latin typeface="+mn-ea"/>
                  </a:rPr>
                  <a:t>i</a:t>
                </a:r>
                <a:r>
                  <a:rPr lang="en-US" altLang="zh-CN" sz="2200" dirty="0">
                    <a:latin typeface="+mn-ea"/>
                  </a:rPr>
                  <a:t>se</a:t>
                </a:r>
              </a:p>
              <a:p>
                <a:pPr algn="just">
                  <a:lnSpc>
                    <a:spcPct val="130000"/>
                  </a:lnSpc>
                  <a:spcBef>
                    <a:spcPts val="600"/>
                  </a:spcBef>
                  <a:spcAft>
                    <a:spcPts val="600"/>
                  </a:spcAft>
                  <a:buClr>
                    <a:schemeClr val="tx2"/>
                  </a:buClr>
                </a:pPr>
                <a:r>
                  <a:rPr lang="en-US" altLang="zh-CN" sz="2200" dirty="0">
                    <a:latin typeface="+mn-ea"/>
                  </a:rPr>
                  <a:t>          </a:t>
                </a:r>
                <a14:m>
                  <m:oMath xmlns:m="http://schemas.openxmlformats.org/officeDocument/2006/math">
                    <m:r>
                      <a:rPr lang="en-US" altLang="zh-CN" sz="2200" b="0" i="1" smtClean="0">
                        <a:latin typeface="Cambria Math" panose="02040503050406030204" pitchFamily="18" charset="0"/>
                        <a:ea typeface="Cambria Math" panose="02040503050406030204" pitchFamily="18" charset="0"/>
                      </a:rPr>
                      <m:t>⇒</m:t>
                    </m:r>
                    <m:r>
                      <a:rPr lang="en-US" altLang="zh-CN" sz="2200" b="0" i="1" smtClean="0">
                        <a:latin typeface="Cambria Math" panose="02040503050406030204" pitchFamily="18" charset="0"/>
                      </a:rPr>
                      <m:t>𝐷</m:t>
                    </m:r>
                    <m:r>
                      <a:rPr lang="en-US" altLang="zh-CN" sz="2200" b="0" i="1" smtClean="0">
                        <a:latin typeface="Cambria Math" panose="02040503050406030204" pitchFamily="18" charset="0"/>
                      </a:rPr>
                      <m:t>(</m:t>
                    </m:r>
                    <m:r>
                      <a:rPr lang="en-US" altLang="zh-CN" sz="2200" b="0" i="1" smtClean="0">
                        <a:latin typeface="Cambria Math" panose="02040503050406030204" pitchFamily="18" charset="0"/>
                      </a:rPr>
                      <m:t>𝑏𝑟𝑎𝑐𝑒</m:t>
                    </m:r>
                    <m:r>
                      <a:rPr lang="en-US" altLang="zh-CN" sz="2200" b="0" i="1" smtClean="0">
                        <a:latin typeface="Cambria Math" panose="02040503050406030204" pitchFamily="18" charset="0"/>
                      </a:rPr>
                      <m:t>, </m:t>
                    </m:r>
                    <m:r>
                      <a:rPr lang="en-US" altLang="zh-CN" sz="2200" b="0" i="1" smtClean="0">
                        <a:latin typeface="Cambria Math" panose="02040503050406030204" pitchFamily="18" charset="0"/>
                      </a:rPr>
                      <m:t>𝑟𝑎𝑖𝑠𝑒</m:t>
                    </m:r>
                    <m:r>
                      <a:rPr lang="en-US" altLang="zh-CN" sz="2200" b="0" i="1" smtClean="0">
                        <a:latin typeface="Cambria Math" panose="02040503050406030204" pitchFamily="18" charset="0"/>
                      </a:rPr>
                      <m:t>)=3</m:t>
                    </m:r>
                  </m:oMath>
                </a14:m>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计算准确，可以精确到字符差异</a:t>
                </a:r>
                <a:endParaRPr lang="en-US" altLang="zh-CN" sz="2200"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dirty="0">
                    <a:latin typeface="+mn-ea"/>
                  </a:rPr>
                  <a:t>费时，没有考虑文本的语义信息</a:t>
                </a:r>
                <a:endParaRPr lang="en-US" altLang="zh-CN" sz="2200" dirty="0">
                  <a:latin typeface="+mn-ea"/>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776378" y="1673522"/>
                <a:ext cx="6307174" cy="3899722"/>
              </a:xfrm>
              <a:prstGeom prst="rect">
                <a:avLst/>
              </a:prstGeom>
              <a:blipFill rotWithShape="1">
                <a:blip r:embed="rId3"/>
                <a:stretch>
                  <a:fillRect l="-1063" r="-1159" b="-2347"/>
                </a:stretch>
              </a:blipFill>
            </p:spPr>
            <p:txBody>
              <a:bodyPr/>
              <a:lstStyle/>
              <a:p>
                <a:r>
                  <a:rPr lang="zh-CN" altLang="en-US">
                    <a:noFill/>
                  </a:rPr>
                  <a:t> </a:t>
                </a:r>
                <a:endParaRPr lang="zh-CN" altLang="en-US">
                  <a:noFill/>
                </a:endParaRPr>
              </a:p>
            </p:txBody>
          </p:sp>
        </mc:Fallback>
      </mc:AlternateContent>
      <p:pic>
        <p:nvPicPr>
          <p:cNvPr id="17" name="图片 16"/>
          <p:cNvPicPr>
            <a:picLocks noChangeAspect="1"/>
          </p:cNvPicPr>
          <p:nvPr/>
        </p:nvPicPr>
        <p:blipFill>
          <a:blip r:embed="rId4"/>
          <a:stretch>
            <a:fillRect/>
          </a:stretch>
        </p:blipFill>
        <p:spPr>
          <a:xfrm>
            <a:off x="8132826" y="1029692"/>
            <a:ext cx="2705100" cy="1943100"/>
          </a:xfrm>
          <a:prstGeom prst="rect">
            <a:avLst/>
          </a:prstGeom>
        </p:spPr>
      </p:pic>
      <p:sp>
        <p:nvSpPr>
          <p:cNvPr id="18" name="文本框 17"/>
          <p:cNvSpPr txBox="1"/>
          <p:nvPr/>
        </p:nvSpPr>
        <p:spPr>
          <a:xfrm>
            <a:off x="8573107" y="2977981"/>
            <a:ext cx="1824538" cy="400110"/>
          </a:xfrm>
          <a:prstGeom prst="rect">
            <a:avLst/>
          </a:prstGeom>
          <a:noFill/>
        </p:spPr>
        <p:txBody>
          <a:bodyPr wrap="none" rtlCol="0">
            <a:spAutoFit/>
          </a:bodyPr>
          <a:lstStyle/>
          <a:p>
            <a:pPr algn="ctr"/>
            <a:r>
              <a:rPr lang="en-US" altLang="zh-CN" sz="2000" b="1" dirty="0">
                <a:solidFill>
                  <a:srgbClr val="A13F0B"/>
                </a:solidFill>
              </a:rPr>
              <a:t>DNA</a:t>
            </a:r>
            <a:r>
              <a:rPr lang="zh-CN" altLang="en-US" sz="2000" b="1" dirty="0">
                <a:solidFill>
                  <a:srgbClr val="A13F0B"/>
                </a:solidFill>
              </a:rPr>
              <a:t>序列对比</a:t>
            </a:r>
          </a:p>
        </p:txBody>
      </p:sp>
      <p:pic>
        <p:nvPicPr>
          <p:cNvPr id="22" name="图片 21"/>
          <p:cNvPicPr>
            <a:picLocks noChangeAspect="1"/>
          </p:cNvPicPr>
          <p:nvPr/>
        </p:nvPicPr>
        <p:blipFill>
          <a:blip r:embed="rId5"/>
          <a:stretch>
            <a:fillRect/>
          </a:stretch>
        </p:blipFill>
        <p:spPr>
          <a:xfrm>
            <a:off x="7625161" y="3543080"/>
            <a:ext cx="3720430" cy="1974844"/>
          </a:xfrm>
          <a:prstGeom prst="rect">
            <a:avLst/>
          </a:prstGeom>
        </p:spPr>
      </p:pic>
      <p:sp>
        <p:nvSpPr>
          <p:cNvPr id="23" name="文本框 22"/>
          <p:cNvSpPr txBox="1"/>
          <p:nvPr/>
        </p:nvSpPr>
        <p:spPr>
          <a:xfrm>
            <a:off x="8623601" y="5628253"/>
            <a:ext cx="1723549" cy="400110"/>
          </a:xfrm>
          <a:prstGeom prst="rect">
            <a:avLst/>
          </a:prstGeom>
          <a:noFill/>
        </p:spPr>
        <p:txBody>
          <a:bodyPr wrap="none" rtlCol="0">
            <a:spAutoFit/>
          </a:bodyPr>
          <a:lstStyle/>
          <a:p>
            <a:pPr algn="ctr"/>
            <a:r>
              <a:rPr lang="zh-CN" altLang="en-US" sz="2000" b="1" dirty="0">
                <a:solidFill>
                  <a:srgbClr val="A13F0B"/>
                </a:solidFill>
              </a:rPr>
              <a:t>打字软件纠错</a:t>
            </a:r>
          </a:p>
        </p:txBody>
      </p:sp>
      <p:sp>
        <p:nvSpPr>
          <p:cNvPr id="24" name="文本框 23"/>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2.1</a:t>
            </a:r>
            <a:endParaRPr lang="zh-CN" altLang="en-US" sz="3600" b="1" dirty="0">
              <a:solidFill>
                <a:schemeClr val="bg1"/>
              </a:solidFill>
            </a:endParaRPr>
          </a:p>
        </p:txBody>
      </p:sp>
    </p:spTree>
  </p:cSld>
  <p:clrMapOvr>
    <a:masterClrMapping/>
  </p:clrMapOvr>
  <p:transition spd="med" advTm="40615">
    <p:pull/>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olidFill>
                  <a:schemeClr val="accent1"/>
                </a:solidFill>
                <a:sym typeface="+mn-ea"/>
              </a:rPr>
              <a:t>Demo</a:t>
            </a:r>
            <a:r>
              <a:rPr dirty="0">
                <a:solidFill>
                  <a:schemeClr val="accent1"/>
                </a:solidFill>
                <a:sym typeface="+mn-ea"/>
              </a:rPr>
              <a:t>展示</a:t>
            </a:r>
            <a:r>
              <a:rPr lang="en-US" altLang="zh-CN" dirty="0">
                <a:sym typeface="+mn-ea"/>
              </a:rPr>
              <a:t>– </a:t>
            </a:r>
            <a:r>
              <a:rPr lang="en-US" altLang="zh-CN" dirty="0">
                <a:solidFill>
                  <a:srgbClr val="A13F0B"/>
                </a:solidFill>
                <a:sym typeface="+mn-ea"/>
              </a:rPr>
              <a:t>word2vec</a:t>
            </a:r>
            <a:r>
              <a:rPr dirty="0">
                <a:solidFill>
                  <a:srgbClr val="A13F0B"/>
                </a:solidFill>
                <a:sym typeface="+mn-ea"/>
              </a:rPr>
              <a:t>与</a:t>
            </a:r>
            <a:r>
              <a:rPr lang="en-US" altLang="zh-CN" dirty="0">
                <a:solidFill>
                  <a:srgbClr val="A13F0B"/>
                </a:solidFill>
                <a:sym typeface="+mn-ea"/>
              </a:rPr>
              <a:t>bert</a:t>
            </a:r>
            <a:r>
              <a:rPr dirty="0">
                <a:solidFill>
                  <a:srgbClr val="A13F0B"/>
                </a:solidFill>
                <a:sym typeface="+mn-ea"/>
              </a:rPr>
              <a:t>对比</a:t>
            </a:r>
          </a:p>
        </p:txBody>
      </p:sp>
      <p:sp>
        <p:nvSpPr>
          <p:cNvPr id="77" name="文本框 76"/>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rPr>
              <a:t>6</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14" name="文本框 13"/>
          <p:cNvSpPr txBox="1"/>
          <p:nvPr/>
        </p:nvSpPr>
        <p:spPr>
          <a:xfrm>
            <a:off x="557530" y="1223010"/>
            <a:ext cx="7610475" cy="1204595"/>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400" dirty="0">
                <a:latin typeface="+mn-ea"/>
              </a:rPr>
              <a:t>基于</a:t>
            </a:r>
            <a:r>
              <a:rPr lang="en-US" altLang="zh-CN" sz="2400" dirty="0">
                <a:latin typeface="+mn-ea"/>
              </a:rPr>
              <a:t>bert</a:t>
            </a:r>
            <a:r>
              <a:rPr lang="zh-CN" altLang="en-US" sz="2400" dirty="0">
                <a:latin typeface="+mn-ea"/>
              </a:rPr>
              <a:t>两种方法：</a:t>
            </a:r>
          </a:p>
          <a:p>
            <a:pPr indent="0" algn="just">
              <a:lnSpc>
                <a:spcPct val="130000"/>
              </a:lnSpc>
              <a:spcBef>
                <a:spcPts val="600"/>
              </a:spcBef>
              <a:spcAft>
                <a:spcPts val="600"/>
              </a:spcAft>
              <a:buClr>
                <a:schemeClr val="tx2"/>
              </a:buClr>
              <a:buFont typeface="Wingdings" panose="05000000000000000000" pitchFamily="2" charset="2"/>
              <a:buNone/>
            </a:pPr>
            <a:r>
              <a:rPr lang="en-US" altLang="zh-CN" sz="2400" dirty="0">
                <a:latin typeface="+mn-ea"/>
              </a:rPr>
              <a:t>	</a:t>
            </a:r>
            <a:endParaRPr lang="zh-CN" altLang="en-US" sz="2400" dirty="0">
              <a:latin typeface="+mn-ea"/>
            </a:endParaRPr>
          </a:p>
        </p:txBody>
      </p:sp>
      <p:pic>
        <p:nvPicPr>
          <p:cNvPr id="2" name="图片 1"/>
          <p:cNvPicPr>
            <a:picLocks noChangeAspect="1"/>
          </p:cNvPicPr>
          <p:nvPr/>
        </p:nvPicPr>
        <p:blipFill>
          <a:blip r:embed="rId3"/>
          <a:stretch>
            <a:fillRect/>
          </a:stretch>
        </p:blipFill>
        <p:spPr>
          <a:xfrm>
            <a:off x="557530" y="1939290"/>
            <a:ext cx="4238625" cy="2000250"/>
          </a:xfrm>
          <a:prstGeom prst="rect">
            <a:avLst/>
          </a:prstGeom>
        </p:spPr>
      </p:pic>
      <p:pic>
        <p:nvPicPr>
          <p:cNvPr id="4" name="图片 3"/>
          <p:cNvPicPr>
            <a:picLocks noChangeAspect="1"/>
          </p:cNvPicPr>
          <p:nvPr/>
        </p:nvPicPr>
        <p:blipFill>
          <a:blip r:embed="rId4"/>
          <a:stretch>
            <a:fillRect/>
          </a:stretch>
        </p:blipFill>
        <p:spPr>
          <a:xfrm>
            <a:off x="5796280" y="1824990"/>
            <a:ext cx="5467350" cy="3400425"/>
          </a:xfrm>
          <a:prstGeom prst="rect">
            <a:avLst/>
          </a:prstGeom>
        </p:spPr>
      </p:pic>
    </p:spTree>
  </p:cSld>
  <p:clrMapOvr>
    <a:masterClrMapping/>
  </p:clrMapOvr>
  <p:transition spd="med" advTm="26266">
    <p:pull/>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olidFill>
                  <a:schemeClr val="accent1"/>
                </a:solidFill>
                <a:sym typeface="+mn-ea"/>
              </a:rPr>
              <a:t>Demo</a:t>
            </a:r>
            <a:r>
              <a:rPr dirty="0">
                <a:solidFill>
                  <a:schemeClr val="accent1"/>
                </a:solidFill>
                <a:sym typeface="+mn-ea"/>
              </a:rPr>
              <a:t>展示</a:t>
            </a:r>
            <a:r>
              <a:rPr lang="en-US" altLang="zh-CN" dirty="0">
                <a:sym typeface="+mn-ea"/>
              </a:rPr>
              <a:t>– </a:t>
            </a:r>
            <a:r>
              <a:rPr lang="en-US" altLang="zh-CN" dirty="0">
                <a:solidFill>
                  <a:srgbClr val="A13F0B"/>
                </a:solidFill>
                <a:sym typeface="+mn-ea"/>
              </a:rPr>
              <a:t>word2vec</a:t>
            </a:r>
            <a:r>
              <a:rPr dirty="0">
                <a:solidFill>
                  <a:srgbClr val="A13F0B"/>
                </a:solidFill>
                <a:sym typeface="+mn-ea"/>
              </a:rPr>
              <a:t>与</a:t>
            </a:r>
            <a:r>
              <a:rPr lang="en-US" altLang="zh-CN" dirty="0">
                <a:solidFill>
                  <a:srgbClr val="A13F0B"/>
                </a:solidFill>
                <a:sym typeface="+mn-ea"/>
              </a:rPr>
              <a:t>bert</a:t>
            </a:r>
            <a:r>
              <a:rPr dirty="0">
                <a:solidFill>
                  <a:srgbClr val="A13F0B"/>
                </a:solidFill>
                <a:sym typeface="+mn-ea"/>
              </a:rPr>
              <a:t>对比</a:t>
            </a:r>
          </a:p>
        </p:txBody>
      </p:sp>
      <p:sp>
        <p:nvSpPr>
          <p:cNvPr id="77" name="文本框 76"/>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rPr>
              <a:t>6</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14" name="文本框 13"/>
          <p:cNvSpPr txBox="1"/>
          <p:nvPr/>
        </p:nvSpPr>
        <p:spPr>
          <a:xfrm>
            <a:off x="557530" y="1223010"/>
            <a:ext cx="4946015" cy="1204595"/>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400" dirty="0">
                <a:latin typeface="+mn-ea"/>
              </a:rPr>
              <a:t>部分代码：</a:t>
            </a:r>
          </a:p>
          <a:p>
            <a:pPr indent="0" algn="just">
              <a:lnSpc>
                <a:spcPct val="130000"/>
              </a:lnSpc>
              <a:spcBef>
                <a:spcPts val="600"/>
              </a:spcBef>
              <a:spcAft>
                <a:spcPts val="600"/>
              </a:spcAft>
              <a:buClr>
                <a:schemeClr val="tx2"/>
              </a:buClr>
              <a:buFont typeface="Wingdings" panose="05000000000000000000" pitchFamily="2" charset="2"/>
              <a:buNone/>
            </a:pPr>
            <a:r>
              <a:rPr lang="en-US" altLang="zh-CN" sz="2400" dirty="0">
                <a:latin typeface="+mn-ea"/>
              </a:rPr>
              <a:t>	</a:t>
            </a:r>
            <a:endParaRPr lang="zh-CN" altLang="en-US" sz="2400" dirty="0">
              <a:latin typeface="+mn-ea"/>
            </a:endParaRPr>
          </a:p>
        </p:txBody>
      </p:sp>
      <p:pic>
        <p:nvPicPr>
          <p:cNvPr id="2" name="图片 1"/>
          <p:cNvPicPr>
            <a:picLocks noChangeAspect="1"/>
          </p:cNvPicPr>
          <p:nvPr>
            <p:custDataLst>
              <p:tags r:id="rId1"/>
            </p:custDataLst>
          </p:nvPr>
        </p:nvPicPr>
        <p:blipFill>
          <a:blip r:embed="rId4"/>
          <a:stretch>
            <a:fillRect/>
          </a:stretch>
        </p:blipFill>
        <p:spPr>
          <a:xfrm>
            <a:off x="653415" y="2060575"/>
            <a:ext cx="4578985" cy="2736850"/>
          </a:xfrm>
          <a:prstGeom prst="rect">
            <a:avLst/>
          </a:prstGeom>
        </p:spPr>
      </p:pic>
      <p:pic>
        <p:nvPicPr>
          <p:cNvPr id="3" name="图片 2"/>
          <p:cNvPicPr>
            <a:picLocks noChangeAspect="1"/>
          </p:cNvPicPr>
          <p:nvPr/>
        </p:nvPicPr>
        <p:blipFill>
          <a:blip r:embed="rId5"/>
          <a:stretch>
            <a:fillRect/>
          </a:stretch>
        </p:blipFill>
        <p:spPr>
          <a:xfrm>
            <a:off x="5347970" y="1983740"/>
            <a:ext cx="6308725" cy="3361690"/>
          </a:xfrm>
          <a:prstGeom prst="rect">
            <a:avLst/>
          </a:prstGeom>
        </p:spPr>
      </p:pic>
    </p:spTree>
  </p:cSld>
  <p:clrMapOvr>
    <a:masterClrMapping/>
  </p:clrMapOvr>
  <p:transition spd="med" advTm="26266">
    <p:pull/>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olidFill>
                  <a:schemeClr val="accent1"/>
                </a:solidFill>
                <a:sym typeface="+mn-ea"/>
              </a:rPr>
              <a:t>Demo</a:t>
            </a:r>
            <a:r>
              <a:rPr dirty="0">
                <a:solidFill>
                  <a:schemeClr val="accent1"/>
                </a:solidFill>
                <a:sym typeface="+mn-ea"/>
              </a:rPr>
              <a:t>展示</a:t>
            </a:r>
            <a:r>
              <a:rPr lang="en-US" altLang="zh-CN" dirty="0">
                <a:sym typeface="+mn-ea"/>
              </a:rPr>
              <a:t>– </a:t>
            </a:r>
            <a:r>
              <a:rPr lang="en-US" altLang="zh-CN" dirty="0">
                <a:solidFill>
                  <a:srgbClr val="A13F0B"/>
                </a:solidFill>
                <a:sym typeface="+mn-ea"/>
              </a:rPr>
              <a:t>word2vec</a:t>
            </a:r>
            <a:r>
              <a:rPr dirty="0">
                <a:solidFill>
                  <a:srgbClr val="A13F0B"/>
                </a:solidFill>
                <a:sym typeface="+mn-ea"/>
              </a:rPr>
              <a:t>与</a:t>
            </a:r>
            <a:r>
              <a:rPr lang="en-US" altLang="zh-CN" dirty="0">
                <a:solidFill>
                  <a:srgbClr val="A13F0B"/>
                </a:solidFill>
                <a:sym typeface="+mn-ea"/>
              </a:rPr>
              <a:t>bert</a:t>
            </a:r>
            <a:r>
              <a:rPr dirty="0">
                <a:solidFill>
                  <a:srgbClr val="A13F0B"/>
                </a:solidFill>
                <a:sym typeface="+mn-ea"/>
              </a:rPr>
              <a:t>对比</a:t>
            </a:r>
          </a:p>
        </p:txBody>
      </p:sp>
      <p:sp>
        <p:nvSpPr>
          <p:cNvPr id="77" name="文本框 76"/>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rPr>
              <a:t>6</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
        <p:nvSpPr>
          <p:cNvPr id="14" name="文本框 13"/>
          <p:cNvSpPr txBox="1"/>
          <p:nvPr/>
        </p:nvSpPr>
        <p:spPr>
          <a:xfrm>
            <a:off x="557530" y="1223010"/>
            <a:ext cx="4946015" cy="1837690"/>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sz="2400" dirty="0">
                <a:latin typeface="+mn-ea"/>
              </a:rPr>
              <a:t>实验结果：</a:t>
            </a:r>
          </a:p>
          <a:p>
            <a:pPr indent="0" algn="just">
              <a:lnSpc>
                <a:spcPct val="130000"/>
              </a:lnSpc>
              <a:spcBef>
                <a:spcPts val="600"/>
              </a:spcBef>
              <a:spcAft>
                <a:spcPts val="600"/>
              </a:spcAft>
              <a:buClr>
                <a:schemeClr val="tx2"/>
              </a:buClr>
              <a:buFont typeface="Wingdings" panose="05000000000000000000" pitchFamily="2" charset="2"/>
              <a:buNone/>
            </a:pPr>
            <a:r>
              <a:rPr lang="en-US" altLang="zh-CN" sz="2400" dirty="0">
                <a:latin typeface="+mn-ea"/>
              </a:rPr>
              <a:t>	5</a:t>
            </a:r>
            <a:r>
              <a:rPr lang="zh-CN" altLang="en-US" sz="2400" dirty="0">
                <a:latin typeface="+mn-ea"/>
              </a:rPr>
              <a:t>折交叉验证平均准确率：</a:t>
            </a:r>
          </a:p>
          <a:p>
            <a:pPr indent="0" algn="just">
              <a:lnSpc>
                <a:spcPct val="130000"/>
              </a:lnSpc>
              <a:spcBef>
                <a:spcPts val="600"/>
              </a:spcBef>
              <a:spcAft>
                <a:spcPts val="600"/>
              </a:spcAft>
              <a:buClr>
                <a:schemeClr val="tx2"/>
              </a:buClr>
              <a:buFont typeface="Wingdings" panose="05000000000000000000" pitchFamily="2" charset="2"/>
              <a:buNone/>
            </a:pPr>
            <a:r>
              <a:rPr lang="en-US" altLang="zh-CN" sz="2400" dirty="0">
                <a:latin typeface="+mn-ea"/>
              </a:rPr>
              <a:t>	</a:t>
            </a:r>
            <a:endParaRPr lang="zh-CN" altLang="en-US" sz="2400" dirty="0">
              <a:latin typeface="+mn-ea"/>
            </a:endParaRPr>
          </a:p>
        </p:txBody>
      </p:sp>
      <p:graphicFrame>
        <p:nvGraphicFramePr>
          <p:cNvPr id="2" name="表格 1"/>
          <p:cNvGraphicFramePr/>
          <p:nvPr>
            <p:custDataLst>
              <p:tags r:id="rId1"/>
            </p:custDataLst>
          </p:nvPr>
        </p:nvGraphicFramePr>
        <p:xfrm>
          <a:off x="1828800" y="2667000"/>
          <a:ext cx="8533130" cy="1524000"/>
        </p:xfrm>
        <a:graphic>
          <a:graphicData uri="http://schemas.openxmlformats.org/drawingml/2006/table">
            <a:tbl>
              <a:tblPr firstRow="1" bandRow="1">
                <a:tableStyleId>{5C22544A-7EE6-4342-B048-85BDC9FD1C3A}</a:tableStyleId>
              </a:tblPr>
              <a:tblGrid>
                <a:gridCol w="4266565">
                  <a:extLst>
                    <a:ext uri="{9D8B030D-6E8A-4147-A177-3AD203B41FA5}">
                      <a16:colId xmlns:a16="http://schemas.microsoft.com/office/drawing/2014/main" val="20000"/>
                    </a:ext>
                  </a:extLst>
                </a:gridCol>
                <a:gridCol w="4266565">
                  <a:extLst>
                    <a:ext uri="{9D8B030D-6E8A-4147-A177-3AD203B41FA5}">
                      <a16:colId xmlns:a16="http://schemas.microsoft.com/office/drawing/2014/main" val="20001"/>
                    </a:ext>
                  </a:extLst>
                </a:gridCol>
              </a:tblGrid>
              <a:tr h="381000">
                <a:tc>
                  <a:txBody>
                    <a:bodyPr/>
                    <a:lstStyle/>
                    <a:p>
                      <a:pPr>
                        <a:buNone/>
                      </a:pPr>
                      <a:r>
                        <a:rPr lang="zh-CN" altLang="en-US"/>
                        <a:t>模型</a:t>
                      </a:r>
                    </a:p>
                  </a:txBody>
                  <a:tcPr/>
                </a:tc>
                <a:tc>
                  <a:txBody>
                    <a:bodyPr/>
                    <a:lstStyle/>
                    <a:p>
                      <a:pPr>
                        <a:buNone/>
                      </a:pPr>
                      <a:r>
                        <a:rPr lang="zh-CN" altLang="en-US"/>
                        <a:t>准确率</a:t>
                      </a:r>
                    </a:p>
                  </a:txBody>
                  <a:tcPr/>
                </a:tc>
                <a:extLst>
                  <a:ext uri="{0D108BD9-81ED-4DB2-BD59-A6C34878D82A}">
                    <a16:rowId xmlns:a16="http://schemas.microsoft.com/office/drawing/2014/main" val="10000"/>
                  </a:ext>
                </a:extLst>
              </a:tr>
              <a:tr h="381000">
                <a:tc>
                  <a:txBody>
                    <a:bodyPr/>
                    <a:lstStyle/>
                    <a:p>
                      <a:pPr>
                        <a:buNone/>
                      </a:pPr>
                      <a:r>
                        <a:rPr lang="en-US" altLang="zh-CN" sz="1800" dirty="0">
                          <a:latin typeface="+mn-ea"/>
                          <a:sym typeface="+mn-ea"/>
                        </a:rPr>
                        <a:t>word2vec+lstm+u,v,|u-v|</a:t>
                      </a:r>
                      <a:endParaRPr lang="en-US" altLang="zh-CN"/>
                    </a:p>
                  </a:txBody>
                  <a:tcPr/>
                </a:tc>
                <a:tc>
                  <a:txBody>
                    <a:bodyPr/>
                    <a:lstStyle/>
                    <a:p>
                      <a:pPr>
                        <a:buNone/>
                      </a:pPr>
                      <a:r>
                        <a:rPr lang="en-US" altLang="zh-CN" sz="1800">
                          <a:sym typeface="+mn-ea"/>
                        </a:rPr>
                        <a:t>87.33%</a:t>
                      </a:r>
                      <a:endParaRPr lang="zh-CN" altLang="en-US"/>
                    </a:p>
                  </a:txBody>
                  <a:tcPr/>
                </a:tc>
                <a:extLst>
                  <a:ext uri="{0D108BD9-81ED-4DB2-BD59-A6C34878D82A}">
                    <a16:rowId xmlns:a16="http://schemas.microsoft.com/office/drawing/2014/main" val="10001"/>
                  </a:ext>
                </a:extLst>
              </a:tr>
              <a:tr h="381000">
                <a:tc>
                  <a:txBody>
                    <a:bodyPr/>
                    <a:lstStyle/>
                    <a:p>
                      <a:pPr>
                        <a:buNone/>
                      </a:pPr>
                      <a:r>
                        <a:rPr lang="en-US" altLang="zh-CN"/>
                        <a:t>bert(finetune)</a:t>
                      </a:r>
                    </a:p>
                  </a:txBody>
                  <a:tcPr/>
                </a:tc>
                <a:tc>
                  <a:txBody>
                    <a:bodyPr/>
                    <a:lstStyle/>
                    <a:p>
                      <a:pPr>
                        <a:buNone/>
                      </a:pPr>
                      <a:r>
                        <a:rPr lang="en-US" altLang="zh-CN"/>
                        <a:t>94.44%</a:t>
                      </a:r>
                    </a:p>
                  </a:txBody>
                  <a:tcPr/>
                </a:tc>
                <a:extLst>
                  <a:ext uri="{0D108BD9-81ED-4DB2-BD59-A6C34878D82A}">
                    <a16:rowId xmlns:a16="http://schemas.microsoft.com/office/drawing/2014/main" val="10002"/>
                  </a:ext>
                </a:extLst>
              </a:tr>
              <a:tr h="381000">
                <a:tc>
                  <a:txBody>
                    <a:bodyPr/>
                    <a:lstStyle/>
                    <a:p>
                      <a:pPr>
                        <a:buNone/>
                      </a:pPr>
                      <a:r>
                        <a:rPr lang="en-US" altLang="zh-CN" sz="1800" dirty="0">
                          <a:latin typeface="+mn-ea"/>
                          <a:sym typeface="+mn-ea"/>
                        </a:rPr>
                        <a:t>bert+u,v,|u-v|</a:t>
                      </a:r>
                      <a:endParaRPr lang="zh-CN" altLang="en-US"/>
                    </a:p>
                  </a:txBody>
                  <a:tcPr/>
                </a:tc>
                <a:tc>
                  <a:txBody>
                    <a:bodyPr/>
                    <a:lstStyle/>
                    <a:p>
                      <a:pPr>
                        <a:buNone/>
                      </a:pPr>
                      <a:r>
                        <a:rPr lang="en-US" altLang="zh-CN"/>
                        <a:t>89.78%</a:t>
                      </a:r>
                    </a:p>
                  </a:txBody>
                  <a:tcPr/>
                </a:tc>
                <a:extLst>
                  <a:ext uri="{0D108BD9-81ED-4DB2-BD59-A6C34878D82A}">
                    <a16:rowId xmlns:a16="http://schemas.microsoft.com/office/drawing/2014/main" val="10003"/>
                  </a:ext>
                </a:extLst>
              </a:tr>
            </a:tbl>
          </a:graphicData>
        </a:graphic>
      </p:graphicFrame>
    </p:spTree>
  </p:cSld>
  <p:clrMapOvr>
    <a:masterClrMapping/>
  </p:clrMapOvr>
  <p:transition spd="med" advTm="26266">
    <p:pull/>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olidFill>
                  <a:schemeClr val="accent1"/>
                </a:solidFill>
                <a:sym typeface="+mn-ea"/>
              </a:rPr>
              <a:t>Demo</a:t>
            </a:r>
            <a:r>
              <a:rPr dirty="0">
                <a:solidFill>
                  <a:schemeClr val="accent1"/>
                </a:solidFill>
                <a:sym typeface="+mn-ea"/>
              </a:rPr>
              <a:t>展示</a:t>
            </a:r>
            <a:r>
              <a:rPr lang="en-US" altLang="zh-CN" dirty="0">
                <a:sym typeface="+mn-ea"/>
              </a:rPr>
              <a:t>– </a:t>
            </a:r>
            <a:r>
              <a:rPr lang="en-US" altLang="zh-CN" dirty="0">
                <a:solidFill>
                  <a:srgbClr val="A13F0B"/>
                </a:solidFill>
                <a:sym typeface="+mn-ea"/>
              </a:rPr>
              <a:t>case</a:t>
            </a:r>
          </a:p>
        </p:txBody>
      </p:sp>
      <p:sp>
        <p:nvSpPr>
          <p:cNvPr id="77" name="文本框 76"/>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rPr>
              <a:t>6</a:t>
            </a: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.3</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graphicFrame>
        <p:nvGraphicFramePr>
          <p:cNvPr id="5" name="表格 4"/>
          <p:cNvGraphicFramePr/>
          <p:nvPr>
            <p:custDataLst>
              <p:tags r:id="rId1"/>
            </p:custDataLst>
          </p:nvPr>
        </p:nvGraphicFramePr>
        <p:xfrm>
          <a:off x="1206500" y="1566545"/>
          <a:ext cx="9466580" cy="4192905"/>
        </p:xfrm>
        <a:graphic>
          <a:graphicData uri="http://schemas.openxmlformats.org/drawingml/2006/table">
            <a:tbl>
              <a:tblPr firstRow="1" bandRow="1">
                <a:tableStyleId>{5C22544A-7EE6-4342-B048-85BDC9FD1C3A}</a:tableStyleId>
              </a:tblPr>
              <a:tblGrid>
                <a:gridCol w="2931795">
                  <a:extLst>
                    <a:ext uri="{9D8B030D-6E8A-4147-A177-3AD203B41FA5}">
                      <a16:colId xmlns:a16="http://schemas.microsoft.com/office/drawing/2014/main" val="20000"/>
                    </a:ext>
                  </a:extLst>
                </a:gridCol>
                <a:gridCol w="2098675">
                  <a:extLst>
                    <a:ext uri="{9D8B030D-6E8A-4147-A177-3AD203B41FA5}">
                      <a16:colId xmlns:a16="http://schemas.microsoft.com/office/drawing/2014/main" val="20001"/>
                    </a:ext>
                  </a:extLst>
                </a:gridCol>
                <a:gridCol w="2270760">
                  <a:extLst>
                    <a:ext uri="{9D8B030D-6E8A-4147-A177-3AD203B41FA5}">
                      <a16:colId xmlns:a16="http://schemas.microsoft.com/office/drawing/2014/main" val="20002"/>
                    </a:ext>
                  </a:extLst>
                </a:gridCol>
                <a:gridCol w="2165350">
                  <a:extLst>
                    <a:ext uri="{9D8B030D-6E8A-4147-A177-3AD203B41FA5}">
                      <a16:colId xmlns:a16="http://schemas.microsoft.com/office/drawing/2014/main" val="20003"/>
                    </a:ext>
                  </a:extLst>
                </a:gridCol>
              </a:tblGrid>
              <a:tr h="1632585">
                <a:tc>
                  <a:txBody>
                    <a:bodyPr/>
                    <a:lstStyle/>
                    <a:p>
                      <a:pPr>
                        <a:buNone/>
                      </a:pPr>
                      <a:endParaRPr lang="zh-CN" altLang="en-US"/>
                    </a:p>
                  </a:txBody>
                  <a:tcPr/>
                </a:tc>
                <a:tc>
                  <a:txBody>
                    <a:bodyPr/>
                    <a:lstStyle/>
                    <a:p>
                      <a:pPr>
                        <a:buNone/>
                      </a:pPr>
                      <a:r>
                        <a:rPr lang="en-US" altLang="zh-CN" sz="1800">
                          <a:sym typeface="+mn-ea"/>
                        </a:rPr>
                        <a:t>请问无痰无咳嗽咯血这是什么病？,请问无痰无咳嗽咯血是什么病症？,1</a:t>
                      </a:r>
                      <a:endParaRPr lang="en-US" altLang="zh-CN" sz="1800"/>
                    </a:p>
                    <a:p>
                      <a:pPr>
                        <a:buNone/>
                      </a:pPr>
                      <a:endParaRPr lang="zh-CN" altLang="en-US"/>
                    </a:p>
                  </a:txBody>
                  <a:tcPr/>
                </a:tc>
                <a:tc>
                  <a:txBody>
                    <a:bodyPr/>
                    <a:lstStyle/>
                    <a:p>
                      <a:pPr>
                        <a:buNone/>
                      </a:pPr>
                      <a:r>
                        <a:rPr lang="en-US" altLang="zh-CN" sz="1800">
                          <a:sym typeface="+mn-ea"/>
                        </a:rPr>
                        <a:t>请问鸦胆子油软胶囊饭后吃还是饭前吃好？,请问鸦胆子油软胶囊可以和其他药一起吃吗？,0</a:t>
                      </a:r>
                      <a:endParaRPr lang="zh-CN" altLang="en-US"/>
                    </a:p>
                  </a:txBody>
                  <a:tcPr/>
                </a:tc>
                <a:tc>
                  <a:txBody>
                    <a:bodyPr/>
                    <a:lstStyle/>
                    <a:p>
                      <a:pPr>
                        <a:buNone/>
                      </a:pPr>
                      <a:r>
                        <a:rPr lang="zh-CN" altLang="en-US" sz="1800">
                          <a:sym typeface="+mn-ea"/>
                        </a:rPr>
                        <a:t>我国最常见的咯血原因是什么?,我国最常见的咯血是什么?,0</a:t>
                      </a:r>
                      <a:endParaRPr lang="zh-CN" altLang="en-US" sz="1800"/>
                    </a:p>
                    <a:p>
                      <a:pPr>
                        <a:buNone/>
                      </a:pPr>
                      <a:endParaRPr lang="zh-CN" altLang="en-US"/>
                    </a:p>
                  </a:txBody>
                  <a:tcPr/>
                </a:tc>
                <a:extLst>
                  <a:ext uri="{0D108BD9-81ED-4DB2-BD59-A6C34878D82A}">
                    <a16:rowId xmlns:a16="http://schemas.microsoft.com/office/drawing/2014/main" val="10000"/>
                  </a:ext>
                </a:extLst>
              </a:tr>
              <a:tr h="450850">
                <a:tc>
                  <a:txBody>
                    <a:bodyPr/>
                    <a:lstStyle/>
                    <a:p>
                      <a:pPr>
                        <a:buNone/>
                      </a:pPr>
                      <a:r>
                        <a:rPr lang="en-US" altLang="zh-CN" sz="1800">
                          <a:sym typeface="+mn-ea"/>
                        </a:rPr>
                        <a:t>word2vec+lstm+</a:t>
                      </a:r>
                      <a:r>
                        <a:rPr lang="en-US" altLang="zh-CN" sz="1800" dirty="0">
                          <a:latin typeface="+mn-ea"/>
                          <a:sym typeface="+mn-ea"/>
                        </a:rPr>
                        <a:t>cosine</a:t>
                      </a:r>
                      <a:endParaRPr lang="zh-CN" altLang="en-US"/>
                    </a:p>
                  </a:txBody>
                  <a:tcPr/>
                </a:tc>
                <a:tc>
                  <a:txBody>
                    <a:bodyPr/>
                    <a:lstStyle/>
                    <a:p>
                      <a:pPr>
                        <a:buNone/>
                      </a:pPr>
                      <a:r>
                        <a:rPr lang="en-US" altLang="zh-CN"/>
                        <a:t>0.9223              </a:t>
                      </a:r>
                      <a:r>
                        <a:rPr lang="zh-CN" altLang="en-US" sz="1800">
                          <a:sym typeface="+mn-ea"/>
                        </a:rPr>
                        <a:t>✔</a:t>
                      </a:r>
                      <a:endParaRPr lang="en-US" altLang="zh-CN"/>
                    </a:p>
                  </a:txBody>
                  <a:tcPr/>
                </a:tc>
                <a:tc>
                  <a:txBody>
                    <a:bodyPr/>
                    <a:lstStyle/>
                    <a:p>
                      <a:pPr>
                        <a:buNone/>
                      </a:pPr>
                      <a:r>
                        <a:rPr lang="en-US" altLang="zh-CN" sz="1800">
                          <a:sym typeface="+mn-ea"/>
                        </a:rPr>
                        <a:t>0.2352                </a:t>
                      </a:r>
                      <a:r>
                        <a:rPr lang="zh-CN" altLang="en-US" sz="1800">
                          <a:sym typeface="+mn-ea"/>
                        </a:rPr>
                        <a:t>✖</a:t>
                      </a:r>
                      <a:endParaRPr lang="zh-CN" altLang="en-US"/>
                    </a:p>
                  </a:txBody>
                  <a:tcPr/>
                </a:tc>
                <a:tc>
                  <a:txBody>
                    <a:bodyPr/>
                    <a:lstStyle/>
                    <a:p>
                      <a:pPr>
                        <a:buNone/>
                      </a:pPr>
                      <a:r>
                        <a:rPr lang="en-US" altLang="zh-CN" sz="1800">
                          <a:sym typeface="+mn-ea"/>
                        </a:rPr>
                        <a:t>0.8920               </a:t>
                      </a:r>
                      <a:r>
                        <a:rPr lang="zh-CN" altLang="en-US" sz="1800">
                          <a:sym typeface="+mn-ea"/>
                        </a:rPr>
                        <a:t>✖</a:t>
                      </a:r>
                      <a:endParaRPr lang="zh-CN" altLang="en-US"/>
                    </a:p>
                  </a:txBody>
                  <a:tcPr/>
                </a:tc>
                <a:extLst>
                  <a:ext uri="{0D108BD9-81ED-4DB2-BD59-A6C34878D82A}">
                    <a16:rowId xmlns:a16="http://schemas.microsoft.com/office/drawing/2014/main" val="10001"/>
                  </a:ext>
                </a:extLst>
              </a:tr>
              <a:tr h="448310">
                <a:tc>
                  <a:txBody>
                    <a:bodyPr/>
                    <a:lstStyle/>
                    <a:p>
                      <a:pPr>
                        <a:buNone/>
                      </a:pPr>
                      <a:r>
                        <a:rPr lang="en-US" altLang="zh-CN" sz="1800" dirty="0">
                          <a:latin typeface="+mn-ea"/>
                          <a:sym typeface="+mn-ea"/>
                        </a:rPr>
                        <a:t>word2vec+lstm+u,v,|u-v|</a:t>
                      </a:r>
                      <a:endParaRPr lang="zh-CN" altLang="en-US"/>
                    </a:p>
                  </a:txBody>
                  <a:tcPr/>
                </a:tc>
                <a:tc>
                  <a:txBody>
                    <a:bodyPr/>
                    <a:lstStyle/>
                    <a:p>
                      <a:pPr>
                        <a:buNone/>
                      </a:pPr>
                      <a:r>
                        <a:rPr lang="en-US" altLang="zh-CN"/>
                        <a:t>1                      </a:t>
                      </a:r>
                      <a:r>
                        <a:rPr lang="zh-CN" altLang="en-US" sz="1800">
                          <a:sym typeface="+mn-ea"/>
                        </a:rPr>
                        <a:t>✔</a:t>
                      </a:r>
                      <a:endParaRPr lang="en-US" altLang="zh-CN"/>
                    </a:p>
                  </a:txBody>
                  <a:tcPr/>
                </a:tc>
                <a:tc>
                  <a:txBody>
                    <a:bodyPr/>
                    <a:lstStyle/>
                    <a:p>
                      <a:pPr>
                        <a:buNone/>
                      </a:pPr>
                      <a:r>
                        <a:rPr lang="en-US" altLang="zh-CN"/>
                        <a:t>1                         </a:t>
                      </a:r>
                      <a:r>
                        <a:rPr lang="zh-CN" altLang="en-US" sz="1800">
                          <a:sym typeface="+mn-ea"/>
                        </a:rPr>
                        <a:t>✖</a:t>
                      </a:r>
                      <a:endParaRPr lang="en-US" altLang="zh-CN"/>
                    </a:p>
                  </a:txBody>
                  <a:tcPr/>
                </a:tc>
                <a:tc>
                  <a:txBody>
                    <a:bodyPr/>
                    <a:lstStyle/>
                    <a:p>
                      <a:pPr>
                        <a:buNone/>
                      </a:pPr>
                      <a:r>
                        <a:rPr lang="en-US" altLang="zh-CN" sz="1800">
                          <a:sym typeface="+mn-ea"/>
                        </a:rPr>
                        <a:t>1                       </a:t>
                      </a:r>
                      <a:r>
                        <a:rPr lang="zh-CN" altLang="en-US" sz="1800">
                          <a:sym typeface="+mn-ea"/>
                        </a:rPr>
                        <a:t>✖</a:t>
                      </a:r>
                      <a:endParaRPr lang="zh-CN" altLang="en-US"/>
                    </a:p>
                  </a:txBody>
                  <a:tcPr/>
                </a:tc>
                <a:extLst>
                  <a:ext uri="{0D108BD9-81ED-4DB2-BD59-A6C34878D82A}">
                    <a16:rowId xmlns:a16="http://schemas.microsoft.com/office/drawing/2014/main" val="10002"/>
                  </a:ext>
                </a:extLst>
              </a:tr>
              <a:tr h="419735">
                <a:tc>
                  <a:txBody>
                    <a:bodyPr/>
                    <a:lstStyle/>
                    <a:p>
                      <a:pPr>
                        <a:buNone/>
                      </a:pPr>
                      <a:r>
                        <a:rPr lang="en-US" altLang="zh-CN" sz="1800" dirty="0">
                          <a:latin typeface="+mn-ea"/>
                          <a:sym typeface="+mn-ea"/>
                        </a:rPr>
                        <a:t>bert+u,v,|u-v|</a:t>
                      </a:r>
                      <a:endParaRPr lang="zh-CN" altLang="en-US"/>
                    </a:p>
                  </a:txBody>
                  <a:tcPr/>
                </a:tc>
                <a:tc>
                  <a:txBody>
                    <a:bodyPr/>
                    <a:lstStyle/>
                    <a:p>
                      <a:pPr>
                        <a:buNone/>
                      </a:pPr>
                      <a:r>
                        <a:rPr lang="en-US" altLang="zh-CN"/>
                        <a:t>1                      </a:t>
                      </a:r>
                      <a:r>
                        <a:rPr lang="zh-CN" altLang="en-US" sz="1800">
                          <a:sym typeface="+mn-ea"/>
                        </a:rPr>
                        <a:t>✔</a:t>
                      </a:r>
                      <a:endParaRPr lang="en-US" altLang="zh-CN"/>
                    </a:p>
                  </a:txBody>
                  <a:tcPr/>
                </a:tc>
                <a:tc>
                  <a:txBody>
                    <a:bodyPr/>
                    <a:lstStyle/>
                    <a:p>
                      <a:pPr>
                        <a:buNone/>
                      </a:pPr>
                      <a:r>
                        <a:rPr lang="en-US" altLang="zh-CN"/>
                        <a:t>0                         </a:t>
                      </a:r>
                      <a:r>
                        <a:rPr lang="zh-CN" altLang="en-US" sz="1800">
                          <a:sym typeface="+mn-ea"/>
                        </a:rPr>
                        <a:t>✔</a:t>
                      </a:r>
                      <a:endParaRPr lang="en-US" altLang="zh-CN"/>
                    </a:p>
                  </a:txBody>
                  <a:tcPr/>
                </a:tc>
                <a:tc>
                  <a:txBody>
                    <a:bodyPr/>
                    <a:lstStyle/>
                    <a:p>
                      <a:pPr>
                        <a:buNone/>
                      </a:pPr>
                      <a:r>
                        <a:rPr lang="en-US" altLang="zh-CN" sz="1800">
                          <a:sym typeface="+mn-ea"/>
                        </a:rPr>
                        <a:t>1                       </a:t>
                      </a:r>
                      <a:r>
                        <a:rPr lang="zh-CN" altLang="en-US" sz="1800">
                          <a:sym typeface="+mn-ea"/>
                        </a:rPr>
                        <a:t>✖</a:t>
                      </a:r>
                      <a:endParaRPr lang="en-US" altLang="zh-CN"/>
                    </a:p>
                  </a:txBody>
                  <a:tcPr/>
                </a:tc>
                <a:extLst>
                  <a:ext uri="{0D108BD9-81ED-4DB2-BD59-A6C34878D82A}">
                    <a16:rowId xmlns:a16="http://schemas.microsoft.com/office/drawing/2014/main" val="10003"/>
                  </a:ext>
                </a:extLst>
              </a:tr>
              <a:tr h="456565">
                <a:tc>
                  <a:txBody>
                    <a:bodyPr/>
                    <a:lstStyle/>
                    <a:p>
                      <a:pPr>
                        <a:buNone/>
                      </a:pPr>
                      <a:r>
                        <a:rPr lang="en-US" altLang="zh-CN" sz="1800">
                          <a:sym typeface="+mn-ea"/>
                        </a:rPr>
                        <a:t>bert(finetune)</a:t>
                      </a:r>
                      <a:endParaRPr lang="zh-CN" altLang="en-US"/>
                    </a:p>
                  </a:txBody>
                  <a:tcPr/>
                </a:tc>
                <a:tc>
                  <a:txBody>
                    <a:bodyPr/>
                    <a:lstStyle/>
                    <a:p>
                      <a:pPr>
                        <a:buNone/>
                      </a:pPr>
                      <a:r>
                        <a:rPr lang="en-US" altLang="zh-CN"/>
                        <a:t>1                      </a:t>
                      </a:r>
                      <a:r>
                        <a:rPr lang="zh-CN" altLang="en-US" sz="1800">
                          <a:sym typeface="+mn-ea"/>
                        </a:rPr>
                        <a:t>✔</a:t>
                      </a:r>
                      <a:endParaRPr lang="en-US" altLang="zh-CN"/>
                    </a:p>
                  </a:txBody>
                  <a:tcPr/>
                </a:tc>
                <a:tc>
                  <a:txBody>
                    <a:bodyPr/>
                    <a:lstStyle/>
                    <a:p>
                      <a:pPr>
                        <a:buNone/>
                      </a:pPr>
                      <a:r>
                        <a:rPr lang="en-US" altLang="zh-CN"/>
                        <a:t>0                         </a:t>
                      </a:r>
                      <a:r>
                        <a:rPr lang="zh-CN" altLang="en-US" sz="1800">
                          <a:sym typeface="+mn-ea"/>
                        </a:rPr>
                        <a:t>✔</a:t>
                      </a:r>
                      <a:endParaRPr lang="en-US" altLang="zh-CN"/>
                    </a:p>
                  </a:txBody>
                  <a:tcPr/>
                </a:tc>
                <a:tc>
                  <a:txBody>
                    <a:bodyPr/>
                    <a:lstStyle/>
                    <a:p>
                      <a:pPr>
                        <a:buNone/>
                      </a:pPr>
                      <a:r>
                        <a:rPr lang="en-US" altLang="zh-CN" sz="1800">
                          <a:sym typeface="+mn-ea"/>
                        </a:rPr>
                        <a:t>0                       </a:t>
                      </a:r>
                      <a:r>
                        <a:rPr lang="zh-CN" altLang="en-US" sz="1800">
                          <a:sym typeface="+mn-ea"/>
                        </a:rPr>
                        <a:t>✔</a:t>
                      </a:r>
                      <a:endParaRPr lang="en-US" altLang="zh-CN"/>
                    </a:p>
                  </a:txBody>
                  <a:tcPr/>
                </a:tc>
                <a:extLst>
                  <a:ext uri="{0D108BD9-81ED-4DB2-BD59-A6C34878D82A}">
                    <a16:rowId xmlns:a16="http://schemas.microsoft.com/office/drawing/2014/main" val="10004"/>
                  </a:ext>
                </a:extLst>
              </a:tr>
            </a:tbl>
          </a:graphicData>
        </a:graphic>
      </p:graphicFrame>
    </p:spTree>
  </p:cSld>
  <p:clrMapOvr>
    <a:masterClrMapping/>
  </p:clrMapOvr>
  <p:transition spd="med" advTm="26266">
    <p:pull/>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811395" y="3615690"/>
            <a:ext cx="2952750" cy="1753235"/>
          </a:xfrm>
          <a:prstGeom prst="rect">
            <a:avLst/>
          </a:prstGeom>
          <a:noFill/>
        </p:spPr>
        <p:txBody>
          <a:bodyPr wrap="square" rtlCol="0">
            <a:spAutoFit/>
          </a:bodyPr>
          <a:lstStyle/>
          <a:p>
            <a:r>
              <a:rPr lang="zh-CN" altLang="en-US" sz="5400" b="1"/>
              <a:t>感谢聆听</a:t>
            </a:r>
          </a:p>
          <a:p>
            <a:endParaRPr lang="zh-CN" altLang="en-US" sz="5400" b="1"/>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1"/>
                </a:solidFill>
              </a:rPr>
              <a:t>基于字符 </a:t>
            </a:r>
            <a:r>
              <a:rPr lang="en-US" altLang="zh-CN" dirty="0"/>
              <a:t>– </a:t>
            </a:r>
            <a:r>
              <a:rPr lang="en-US" altLang="zh-CN" dirty="0">
                <a:solidFill>
                  <a:srgbClr val="A13F0B"/>
                </a:solidFill>
              </a:rPr>
              <a:t>Jaro-Winkler</a:t>
            </a:r>
            <a:endParaRPr lang="zh-CN" altLang="en-US" dirty="0">
              <a:solidFill>
                <a:srgbClr val="A13F0B"/>
              </a:solidFill>
            </a:endParaRPr>
          </a:p>
        </p:txBody>
      </p:sp>
      <mc:AlternateContent xmlns:mc="http://schemas.openxmlformats.org/markup-compatibility/2006" xmlns:a14="http://schemas.microsoft.com/office/drawing/2010/main">
        <mc:Choice Requires="a14">
          <p:sp>
            <p:nvSpPr>
              <p:cNvPr id="8" name="文本框 7"/>
              <p:cNvSpPr txBox="1"/>
              <p:nvPr/>
            </p:nvSpPr>
            <p:spPr>
              <a:xfrm>
                <a:off x="842251" y="1352950"/>
                <a:ext cx="7590549" cy="3865866"/>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14:m>
                  <m:oMath xmlns:m="http://schemas.openxmlformats.org/officeDocument/2006/math">
                    <m:r>
                      <a:rPr lang="en-US" altLang="zh-CN" sz="2200" b="0" i="1" smtClean="0">
                        <a:latin typeface="Cambria Math" panose="02040503050406030204" pitchFamily="18" charset="0"/>
                      </a:rPr>
                      <m:t>𝑠𝑖</m:t>
                    </m:r>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𝑚</m:t>
                        </m:r>
                      </m:e>
                      <m:sub>
                        <m:r>
                          <a:rPr lang="en-US" altLang="zh-CN" sz="2200" b="0" i="1" smtClean="0">
                            <a:latin typeface="Cambria Math" panose="02040503050406030204" pitchFamily="18" charset="0"/>
                          </a:rPr>
                          <m:t>𝑗</m:t>
                        </m:r>
                      </m:sub>
                    </m:sSub>
                    <m:d>
                      <m:dPr>
                        <m:begChr m:val="{"/>
                        <m:endChr m:val=""/>
                        <m:ctrlPr>
                          <a:rPr lang="en-US" altLang="zh-CN" sz="2200" i="1" smtClean="0">
                            <a:latin typeface="Cambria Math" panose="02040503050406030204" pitchFamily="18" charset="0"/>
                          </a:rPr>
                        </m:ctrlPr>
                      </m:dPr>
                      <m:e>
                        <m:eqArr>
                          <m:eqArrPr>
                            <m:ctrlPr>
                              <a:rPr lang="en-US" altLang="zh-CN" sz="2200" i="1" smtClean="0">
                                <a:latin typeface="Cambria Math" panose="02040503050406030204" pitchFamily="18" charset="0"/>
                              </a:rPr>
                            </m:ctrlPr>
                          </m:eqArrPr>
                          <m:e>
                            <m:r>
                              <a:rPr lang="en-US" altLang="zh-CN" sz="2200" b="0" i="1" smtClean="0">
                                <a:latin typeface="Cambria Math" panose="02040503050406030204" pitchFamily="18" charset="0"/>
                              </a:rPr>
                              <m:t>0 </m:t>
                            </m:r>
                            <m:r>
                              <a:rPr lang="en-US" altLang="zh-CN" sz="2200" i="1" smtClean="0">
                                <a:latin typeface="Cambria Math" panose="02040503050406030204" pitchFamily="18" charset="0"/>
                              </a:rPr>
                              <m:t>,  </m:t>
                            </m:r>
                            <m:r>
                              <a:rPr lang="en-US" altLang="zh-CN" sz="2200" b="0" i="1" smtClean="0">
                                <a:latin typeface="Cambria Math" panose="02040503050406030204" pitchFamily="18" charset="0"/>
                              </a:rPr>
                              <m:t>                                </m:t>
                            </m:r>
                            <m:r>
                              <a:rPr lang="en-US" altLang="zh-CN" sz="2200" b="0" i="1" smtClean="0">
                                <a:latin typeface="Cambria Math" panose="02040503050406030204" pitchFamily="18" charset="0"/>
                              </a:rPr>
                              <m:t>𝑚</m:t>
                            </m:r>
                            <m:r>
                              <a:rPr lang="en-US" altLang="zh-CN" sz="2200" b="0" i="1" smtClean="0">
                                <a:latin typeface="Cambria Math" panose="02040503050406030204" pitchFamily="18" charset="0"/>
                              </a:rPr>
                              <m:t>=0</m:t>
                            </m:r>
                          </m:e>
                          <m:e>
                            <m:r>
                              <a:rPr lang="en-US" altLang="zh-CN" sz="2200" i="1" smtClean="0">
                                <a:latin typeface="Cambria Math" panose="02040503050406030204" pitchFamily="18" charset="0"/>
                              </a:rPr>
                              <m:t>&amp;</m:t>
                            </m:r>
                            <m:f>
                              <m:fPr>
                                <m:ctrlPr>
                                  <a:rPr lang="en-US" altLang="zh-CN" sz="2200" b="0" i="1" smtClean="0">
                                    <a:latin typeface="Cambria Math" panose="02040503050406030204" pitchFamily="18" charset="0"/>
                                  </a:rPr>
                                </m:ctrlPr>
                              </m:fPr>
                              <m:num>
                                <m:r>
                                  <a:rPr lang="en-US" altLang="zh-CN" sz="2200" b="0" i="1" smtClean="0">
                                    <a:latin typeface="Cambria Math" panose="02040503050406030204" pitchFamily="18" charset="0"/>
                                  </a:rPr>
                                  <m:t>1</m:t>
                                </m:r>
                              </m:num>
                              <m:den>
                                <m:r>
                                  <a:rPr lang="en-US" altLang="zh-CN" sz="2200" b="0" i="1" smtClean="0">
                                    <a:latin typeface="Cambria Math" panose="02040503050406030204" pitchFamily="18" charset="0"/>
                                  </a:rPr>
                                  <m:t>3</m:t>
                                </m:r>
                              </m:den>
                            </m:f>
                            <m:d>
                              <m:dPr>
                                <m:ctrlPr>
                                  <a:rPr lang="en-US" altLang="zh-CN" sz="2200" b="0" i="1" smtClean="0">
                                    <a:latin typeface="Cambria Math" panose="02040503050406030204" pitchFamily="18" charset="0"/>
                                  </a:rPr>
                                </m:ctrlPr>
                              </m:dPr>
                              <m:e>
                                <m:f>
                                  <m:fPr>
                                    <m:ctrlPr>
                                      <a:rPr lang="en-US" altLang="zh-CN" sz="2200" b="0" i="1" smtClean="0">
                                        <a:latin typeface="Cambria Math" panose="02040503050406030204" pitchFamily="18" charset="0"/>
                                      </a:rPr>
                                    </m:ctrlPr>
                                  </m:fPr>
                                  <m:num>
                                    <m:r>
                                      <a:rPr lang="en-US" altLang="zh-CN" sz="2200" b="0" i="1" smtClean="0">
                                        <a:latin typeface="Cambria Math" panose="02040503050406030204" pitchFamily="18" charset="0"/>
                                      </a:rPr>
                                      <m:t>𝑚</m:t>
                                    </m:r>
                                  </m:num>
                                  <m:den>
                                    <m:d>
                                      <m:dPr>
                                        <m:begChr m:val="|"/>
                                        <m:endChr m:val="|"/>
                                        <m:ctrlPr>
                                          <a:rPr lang="en-US" altLang="zh-CN" sz="2200" b="0" i="1" smtClean="0">
                                            <a:latin typeface="Cambria Math" panose="02040503050406030204" pitchFamily="18" charset="0"/>
                                          </a:rPr>
                                        </m:ctrlPr>
                                      </m:dPr>
                                      <m:e>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𝐴</m:t>
                                            </m:r>
                                          </m:sub>
                                        </m:sSub>
                                      </m:e>
                                    </m:d>
                                  </m:den>
                                </m:f>
                                <m:r>
                                  <a:rPr lang="en-US" altLang="zh-CN" sz="2200" b="0" i="1" smtClean="0">
                                    <a:latin typeface="Cambria Math" panose="02040503050406030204" pitchFamily="18" charset="0"/>
                                  </a:rPr>
                                  <m:t>+</m:t>
                                </m:r>
                                <m:f>
                                  <m:fPr>
                                    <m:ctrlPr>
                                      <a:rPr lang="en-US" altLang="zh-CN" sz="2200" b="0" i="1" smtClean="0">
                                        <a:latin typeface="Cambria Math" panose="02040503050406030204" pitchFamily="18" charset="0"/>
                                      </a:rPr>
                                    </m:ctrlPr>
                                  </m:fPr>
                                  <m:num>
                                    <m:r>
                                      <a:rPr lang="en-US" altLang="zh-CN" sz="2200" b="0" i="1" smtClean="0">
                                        <a:latin typeface="Cambria Math" panose="02040503050406030204" pitchFamily="18" charset="0"/>
                                      </a:rPr>
                                      <m:t>𝑚</m:t>
                                    </m:r>
                                  </m:num>
                                  <m:den>
                                    <m:d>
                                      <m:dPr>
                                        <m:begChr m:val="|"/>
                                        <m:endChr m:val="|"/>
                                        <m:ctrlPr>
                                          <a:rPr lang="en-US" altLang="zh-CN" sz="2200" b="0" i="1" smtClean="0">
                                            <a:latin typeface="Cambria Math" panose="02040503050406030204" pitchFamily="18" charset="0"/>
                                          </a:rPr>
                                        </m:ctrlPr>
                                      </m:dPr>
                                      <m:e>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𝑆</m:t>
                                            </m:r>
                                          </m:e>
                                          <m:sub>
                                            <m:r>
                                              <a:rPr lang="en-US" altLang="zh-CN" sz="2200" b="0" i="1" smtClean="0">
                                                <a:latin typeface="Cambria Math" panose="02040503050406030204" pitchFamily="18" charset="0"/>
                                              </a:rPr>
                                              <m:t>𝐵</m:t>
                                            </m:r>
                                          </m:sub>
                                        </m:sSub>
                                      </m:e>
                                    </m:d>
                                  </m:den>
                                </m:f>
                                <m:r>
                                  <a:rPr lang="en-US" altLang="zh-CN" sz="2200" b="0" i="1" smtClean="0">
                                    <a:latin typeface="Cambria Math" panose="02040503050406030204" pitchFamily="18" charset="0"/>
                                  </a:rPr>
                                  <m:t>+</m:t>
                                </m:r>
                                <m:f>
                                  <m:fPr>
                                    <m:ctrlPr>
                                      <a:rPr lang="en-US" altLang="zh-CN" sz="2200" b="0" i="1" smtClean="0">
                                        <a:latin typeface="Cambria Math" panose="02040503050406030204" pitchFamily="18" charset="0"/>
                                      </a:rPr>
                                    </m:ctrlPr>
                                  </m:fPr>
                                  <m:num>
                                    <m:r>
                                      <a:rPr lang="en-US" altLang="zh-CN" sz="2200" b="0" i="1" smtClean="0">
                                        <a:latin typeface="Cambria Math" panose="02040503050406030204" pitchFamily="18" charset="0"/>
                                      </a:rPr>
                                      <m:t>𝑚</m:t>
                                    </m:r>
                                    <m:r>
                                      <a:rPr lang="en-US" altLang="zh-CN" sz="2200" b="0" i="1" smtClean="0">
                                        <a:latin typeface="Cambria Math" panose="02040503050406030204" pitchFamily="18" charset="0"/>
                                      </a:rPr>
                                      <m:t>−</m:t>
                                    </m:r>
                                    <m:r>
                                      <a:rPr lang="en-US" altLang="zh-CN" sz="2200" b="0" i="1" smtClean="0">
                                        <a:latin typeface="Cambria Math" panose="02040503050406030204" pitchFamily="18" charset="0"/>
                                      </a:rPr>
                                      <m:t>𝑡</m:t>
                                    </m:r>
                                  </m:num>
                                  <m:den>
                                    <m:r>
                                      <a:rPr lang="en-US" altLang="zh-CN" sz="2200" b="0" i="1" smtClean="0">
                                        <a:latin typeface="Cambria Math" panose="02040503050406030204" pitchFamily="18" charset="0"/>
                                      </a:rPr>
                                      <m:t>𝑚</m:t>
                                    </m:r>
                                  </m:den>
                                </m:f>
                              </m:e>
                            </m:d>
                            <m:r>
                              <a:rPr lang="en-US" altLang="zh-CN" sz="2200" i="1" smtClean="0">
                                <a:latin typeface="Cambria Math" panose="02040503050406030204" pitchFamily="18" charset="0"/>
                              </a:rPr>
                              <m:t> </m:t>
                            </m:r>
                            <m:r>
                              <a:rPr lang="en-US" altLang="zh-CN" sz="2200" b="0" i="1" smtClean="0">
                                <a:latin typeface="Cambria Math" panose="02040503050406030204" pitchFamily="18" charset="0"/>
                              </a:rPr>
                              <m:t>,  </m:t>
                            </m:r>
                            <m:r>
                              <a:rPr lang="zh-CN" altLang="en-US" sz="2200" i="1">
                                <a:latin typeface="Cambria Math" panose="02040503050406030204" pitchFamily="18" charset="0"/>
                              </a:rPr>
                              <m:t>否则</m:t>
                            </m:r>
                          </m:e>
                        </m:eqArr>
                      </m:e>
                    </m:d>
                  </m:oMath>
                </a14:m>
                <a:endParaRPr lang="en-US" altLang="zh-CN" sz="2200" dirty="0">
                  <a:latin typeface="+mn-ea"/>
                </a:endParaRPr>
              </a:p>
              <a:p>
                <a:pPr algn="just">
                  <a:lnSpc>
                    <a:spcPct val="130000"/>
                  </a:lnSpc>
                  <a:spcBef>
                    <a:spcPts val="600"/>
                  </a:spcBef>
                  <a:spcAft>
                    <a:spcPts val="600"/>
                  </a:spcAft>
                  <a:buClr>
                    <a:schemeClr val="tx2"/>
                  </a:buClr>
                </a:pPr>
                <a14:m>
                  <m:oMath xmlns:m="http://schemas.openxmlformats.org/officeDocument/2006/math">
                    <m:d>
                      <m:dPr>
                        <m:begChr m:val="|"/>
                        <m:endChr m:val="|"/>
                        <m:ctrlPr>
                          <a:rPr lang="en-US" altLang="zh-CN" sz="2200" b="0" i="1" smtClean="0">
                            <a:latin typeface="Cambria Math" panose="02040503050406030204" pitchFamily="18" charset="0"/>
                          </a:rPr>
                        </m:ctrlPr>
                      </m:dPr>
                      <m:e>
                        <m:r>
                          <a:rPr lang="en-US" altLang="zh-CN" sz="2200" b="0" i="1" smtClean="0">
                            <a:latin typeface="Cambria Math" panose="02040503050406030204" pitchFamily="18" charset="0"/>
                          </a:rPr>
                          <m:t>𝑆</m:t>
                        </m:r>
                      </m:e>
                    </m:d>
                  </m:oMath>
                </a14:m>
                <a:r>
                  <a:rPr lang="zh-CN" altLang="en-US" sz="2200" dirty="0">
                    <a:latin typeface="+mn-ea"/>
                  </a:rPr>
                  <a:t>表示字符串长度，</a:t>
                </a:r>
                <a14:m>
                  <m:oMath xmlns:m="http://schemas.openxmlformats.org/officeDocument/2006/math">
                    <m:r>
                      <a:rPr lang="en-US" altLang="zh-CN" sz="2200" b="0" i="1" smtClean="0">
                        <a:latin typeface="Cambria Math" panose="02040503050406030204" pitchFamily="18" charset="0"/>
                      </a:rPr>
                      <m:t>𝑚</m:t>
                    </m:r>
                  </m:oMath>
                </a14:m>
                <a:r>
                  <a:rPr lang="zh-CN" altLang="en-US" sz="2200" dirty="0">
                    <a:latin typeface="+mn-ea"/>
                  </a:rPr>
                  <a:t>表示匹配数量，</a:t>
                </a:r>
                <a14:m>
                  <m:oMath xmlns:m="http://schemas.openxmlformats.org/officeDocument/2006/math">
                    <m:r>
                      <a:rPr lang="en-US" altLang="zh-CN" sz="2200" b="0" i="1" smtClean="0">
                        <a:latin typeface="Cambria Math" panose="02040503050406030204" pitchFamily="18" charset="0"/>
                      </a:rPr>
                      <m:t>𝑡</m:t>
                    </m:r>
                  </m:oMath>
                </a14:m>
                <a:r>
                  <a:rPr lang="zh-CN" altLang="en-US" sz="2200" dirty="0">
                    <a:latin typeface="+mn-ea"/>
                  </a:rPr>
                  <a:t>表示字符的换位数。</a:t>
                </a:r>
                <a:endParaRPr lang="en-US" altLang="zh-CN" sz="2200" dirty="0">
                  <a:latin typeface="+mn-ea"/>
                </a:endParaRPr>
              </a:p>
              <a:p>
                <a:pPr algn="just">
                  <a:lnSpc>
                    <a:spcPct val="130000"/>
                  </a:lnSpc>
                  <a:spcBef>
                    <a:spcPts val="600"/>
                  </a:spcBef>
                  <a:spcAft>
                    <a:spcPts val="600"/>
                  </a:spcAft>
                  <a:buClr>
                    <a:schemeClr val="tx2"/>
                  </a:buClr>
                </a:pPr>
                <a:endParaRPr lang="en-US" altLang="zh-CN" sz="22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14:m>
                  <m:oMath xmlns:m="http://schemas.openxmlformats.org/officeDocument/2006/math">
                    <m:r>
                      <a:rPr lang="en-US" altLang="zh-CN" sz="2200" b="0" i="1" smtClean="0">
                        <a:latin typeface="Cambria Math" panose="02040503050406030204" pitchFamily="18" charset="0"/>
                      </a:rPr>
                      <m:t>𝑠𝑖</m:t>
                    </m:r>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𝑚</m:t>
                        </m:r>
                      </m:e>
                      <m:sub>
                        <m:r>
                          <a:rPr lang="en-US" altLang="zh-CN" sz="2200" b="0" i="1" smtClean="0">
                            <a:latin typeface="Cambria Math" panose="02040503050406030204" pitchFamily="18" charset="0"/>
                          </a:rPr>
                          <m:t>𝑤</m:t>
                        </m:r>
                      </m:sub>
                    </m:sSub>
                    <m:r>
                      <a:rPr lang="en-US" altLang="zh-CN" sz="2200" b="0" i="1" smtClean="0">
                        <a:latin typeface="Cambria Math" panose="02040503050406030204" pitchFamily="18" charset="0"/>
                      </a:rPr>
                      <m:t>=</m:t>
                    </m:r>
                    <m:r>
                      <a:rPr lang="en-US" altLang="zh-CN" sz="2200" b="0" i="1" smtClean="0">
                        <a:latin typeface="Cambria Math" panose="02040503050406030204" pitchFamily="18" charset="0"/>
                      </a:rPr>
                      <m:t>𝑠𝑖</m:t>
                    </m:r>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𝑚</m:t>
                        </m:r>
                      </m:e>
                      <m:sub>
                        <m:r>
                          <a:rPr lang="en-US" altLang="zh-CN" sz="2200" b="0" i="1" smtClean="0">
                            <a:latin typeface="Cambria Math" panose="02040503050406030204" pitchFamily="18" charset="0"/>
                          </a:rPr>
                          <m:t>𝑗</m:t>
                        </m:r>
                      </m:sub>
                    </m:sSub>
                    <m:r>
                      <a:rPr lang="en-US" altLang="zh-CN" sz="2200" b="0" i="1" smtClean="0">
                        <a:latin typeface="Cambria Math" panose="02040503050406030204" pitchFamily="18" charset="0"/>
                      </a:rPr>
                      <m:t>+</m:t>
                    </m:r>
                    <m:r>
                      <a:rPr lang="en-US" altLang="zh-CN" sz="2200" b="0" i="1" smtClean="0">
                        <a:latin typeface="Cambria Math" panose="02040503050406030204" pitchFamily="18" charset="0"/>
                      </a:rPr>
                      <m:t>𝑙</m:t>
                    </m:r>
                    <m:r>
                      <a:rPr lang="en-US" altLang="zh-CN" sz="2200" b="0" i="1" smtClean="0">
                        <a:latin typeface="Cambria Math" panose="02040503050406030204" pitchFamily="18" charset="0"/>
                      </a:rPr>
                      <m:t>⋅</m:t>
                    </m:r>
                    <m:r>
                      <a:rPr lang="en-US" altLang="zh-CN" sz="2200" b="0" i="1" smtClean="0">
                        <a:latin typeface="Cambria Math" panose="02040503050406030204" pitchFamily="18" charset="0"/>
                      </a:rPr>
                      <m:t>𝑝</m:t>
                    </m:r>
                    <m:r>
                      <a:rPr lang="en-US" altLang="zh-CN" sz="2200" b="0" i="1" smtClean="0">
                        <a:latin typeface="Cambria Math" panose="02040503050406030204" pitchFamily="18" charset="0"/>
                      </a:rPr>
                      <m:t>⋅(1−</m:t>
                    </m:r>
                    <m:r>
                      <a:rPr lang="en-US" altLang="zh-CN" sz="2200" b="0" i="1" smtClean="0">
                        <a:latin typeface="Cambria Math" panose="02040503050406030204" pitchFamily="18" charset="0"/>
                      </a:rPr>
                      <m:t>𝑠𝑖</m:t>
                    </m:r>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𝑚</m:t>
                        </m:r>
                      </m:e>
                      <m:sub>
                        <m:r>
                          <a:rPr lang="en-US" altLang="zh-CN" sz="2200" b="0" i="1" smtClean="0">
                            <a:latin typeface="Cambria Math" panose="02040503050406030204" pitchFamily="18" charset="0"/>
                          </a:rPr>
                          <m:t>𝑗</m:t>
                        </m:r>
                      </m:sub>
                    </m:sSub>
                    <m:r>
                      <a:rPr lang="en-US" altLang="zh-CN" sz="2200" b="0" i="1" smtClean="0">
                        <a:latin typeface="Cambria Math" panose="02040503050406030204" pitchFamily="18" charset="0"/>
                      </a:rPr>
                      <m:t>)</m:t>
                    </m:r>
                  </m:oMath>
                </a14:m>
                <a:endParaRPr lang="en-US" altLang="zh-CN" sz="2200" dirty="0">
                  <a:latin typeface="+mn-ea"/>
                </a:endParaRPr>
              </a:p>
              <a:p>
                <a:pPr algn="just">
                  <a:lnSpc>
                    <a:spcPct val="130000"/>
                  </a:lnSpc>
                  <a:spcBef>
                    <a:spcPts val="600"/>
                  </a:spcBef>
                  <a:spcAft>
                    <a:spcPts val="600"/>
                  </a:spcAft>
                  <a:buClr>
                    <a:schemeClr val="tx2"/>
                  </a:buClr>
                </a:pPr>
                <a14:m>
                  <m:oMath xmlns:m="http://schemas.openxmlformats.org/officeDocument/2006/math">
                    <m:r>
                      <a:rPr lang="en-US" altLang="zh-CN" sz="2200" b="0" i="1" smtClean="0">
                        <a:latin typeface="Cambria Math" panose="02040503050406030204" pitchFamily="18" charset="0"/>
                      </a:rPr>
                      <m:t>𝑙</m:t>
                    </m:r>
                  </m:oMath>
                </a14:m>
                <a:r>
                  <a:rPr lang="zh-CN" altLang="en-US" sz="2200" dirty="0">
                    <a:latin typeface="+mn-ea"/>
                  </a:rPr>
                  <a:t>表示前缀相同的长度，最大为</a:t>
                </a:r>
                <a14:m>
                  <m:oMath xmlns:m="http://schemas.openxmlformats.org/officeDocument/2006/math">
                    <m:r>
                      <a:rPr lang="en-US" altLang="zh-CN" sz="2200" i="1" dirty="0" smtClean="0">
                        <a:latin typeface="Cambria Math" panose="02040503050406030204" pitchFamily="18" charset="0"/>
                      </a:rPr>
                      <m:t>4</m:t>
                    </m:r>
                  </m:oMath>
                </a14:m>
                <a:r>
                  <a:rPr lang="zh-CN" altLang="en-US" sz="2200" dirty="0">
                    <a:latin typeface="+mn-ea"/>
                  </a:rPr>
                  <a:t>；</a:t>
                </a:r>
                <a14:m>
                  <m:oMath xmlns:m="http://schemas.openxmlformats.org/officeDocument/2006/math">
                    <m:r>
                      <a:rPr lang="en-US" altLang="zh-CN" sz="2200" b="0" i="1" smtClean="0">
                        <a:latin typeface="Cambria Math" panose="02040503050406030204" pitchFamily="18" charset="0"/>
                      </a:rPr>
                      <m:t>𝑝</m:t>
                    </m:r>
                  </m:oMath>
                </a14:m>
                <a:r>
                  <a:rPr lang="zh-CN" altLang="en-US" sz="2200" dirty="0">
                    <a:latin typeface="+mn-ea"/>
                  </a:rPr>
                  <a:t>是常量因子，默认取</a:t>
                </a:r>
                <a14:m>
                  <m:oMath xmlns:m="http://schemas.openxmlformats.org/officeDocument/2006/math">
                    <m:r>
                      <a:rPr lang="en-US" altLang="zh-CN" sz="2200" i="1" dirty="0" smtClean="0">
                        <a:latin typeface="Cambria Math" panose="02040503050406030204" pitchFamily="18" charset="0"/>
                      </a:rPr>
                      <m:t>0.1</m:t>
                    </m:r>
                  </m:oMath>
                </a14:m>
                <a:r>
                  <a:rPr lang="zh-CN" altLang="en-US" sz="2200" dirty="0">
                    <a:latin typeface="+mn-ea"/>
                  </a:rPr>
                  <a:t>。</a:t>
                </a:r>
                <a:endParaRPr lang="en-US" altLang="zh-CN" sz="2200" dirty="0">
                  <a:latin typeface="+mn-ea"/>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842251" y="1352950"/>
                <a:ext cx="7590549" cy="3865866"/>
              </a:xfrm>
              <a:prstGeom prst="rect">
                <a:avLst/>
              </a:prstGeom>
              <a:blipFill rotWithShape="1">
                <a:blip r:embed="rId3"/>
                <a:stretch>
                  <a:fillRect l="-884" r="-4739" b="-2208"/>
                </a:stretch>
              </a:blipFill>
            </p:spPr>
            <p:txBody>
              <a:bodyPr/>
              <a:lstStyle/>
              <a:p>
                <a:r>
                  <a:rPr lang="zh-CN" altLang="en-US">
                    <a:noFill/>
                  </a:rPr>
                  <a:t> </a:t>
                </a:r>
                <a:endParaRPr lang="zh-CN" altLang="en-US">
                  <a:noFill/>
                </a:endParaRPr>
              </a:p>
            </p:txBody>
          </p:sp>
        </mc:Fallback>
      </mc:AlternateContent>
      <p:sp>
        <p:nvSpPr>
          <p:cNvPr id="19" name="文本框 18"/>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a:solidFill>
                  <a:schemeClr val="bg1"/>
                </a:solidFill>
              </a:rPr>
              <a:t>2.1</a:t>
            </a:r>
            <a:endParaRPr lang="zh-CN" altLang="en-US" sz="3600" b="1" dirty="0">
              <a:solidFill>
                <a:schemeClr val="bg1"/>
              </a:solidFill>
            </a:endParaRPr>
          </a:p>
        </p:txBody>
      </p:sp>
      <p:grpSp>
        <p:nvGrpSpPr>
          <p:cNvPr id="10" name="组合 9"/>
          <p:cNvGrpSpPr/>
          <p:nvPr/>
        </p:nvGrpSpPr>
        <p:grpSpPr>
          <a:xfrm>
            <a:off x="9299403" y="1352950"/>
            <a:ext cx="1901990" cy="4568855"/>
            <a:chOff x="9299403" y="1244600"/>
            <a:chExt cx="1901990" cy="4568855"/>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9403" y="1244600"/>
              <a:ext cx="1901990" cy="4116101"/>
            </a:xfrm>
            <a:prstGeom prst="rect">
              <a:avLst/>
            </a:prstGeom>
          </p:spPr>
        </p:pic>
        <p:sp>
          <p:nvSpPr>
            <p:cNvPr id="11" name="文本框 10"/>
            <p:cNvSpPr txBox="1"/>
            <p:nvPr/>
          </p:nvSpPr>
          <p:spPr>
            <a:xfrm>
              <a:off x="9645110" y="5413345"/>
              <a:ext cx="1210588" cy="400110"/>
            </a:xfrm>
            <a:prstGeom prst="rect">
              <a:avLst/>
            </a:prstGeom>
            <a:noFill/>
          </p:spPr>
          <p:txBody>
            <a:bodyPr wrap="none" rtlCol="0">
              <a:spAutoFit/>
            </a:bodyPr>
            <a:lstStyle/>
            <a:p>
              <a:pPr algn="ctr"/>
              <a:r>
                <a:rPr lang="zh-CN" altLang="en-US" sz="2000" b="1" dirty="0">
                  <a:solidFill>
                    <a:srgbClr val="A13F0B"/>
                  </a:solidFill>
                </a:rPr>
                <a:t>单词搜索</a:t>
              </a:r>
              <a:endParaRPr lang="en-US" altLang="zh-CN" sz="2000" b="1" dirty="0">
                <a:solidFill>
                  <a:srgbClr val="A13F0B"/>
                </a:solidFill>
              </a:endParaRPr>
            </a:p>
          </p:txBody>
        </p:sp>
      </p:grpSp>
    </p:spTree>
  </p:cSld>
  <p:clrMapOvr>
    <a:masterClrMapping/>
  </p:clrMapOvr>
  <p:transition spd="med" advTm="53232">
    <p:pull/>
  </p:transition>
</p:sld>
</file>

<file path=ppt/tags/tag1.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360,&quot;width&quot;:8820}"/>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375,&quot;width&quot;:8625}"/>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8456ed07-8805-4dda-81eb-4d04760dc5bd}"/>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060,&quot;width&quot;:10140}"/>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8456ed07-8805-4dda-81eb-4d04760dc5bd}"/>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936b752c-472b-4442-8866-04b217336a3d}"/>
  <p:tag name="TABLE_ENDDRAG_ORIGIN_RECT" val="745*303"/>
  <p:tag name="TABLE_ENDDRAG_RECT" val="116*137*745*30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目2​​">
  <a:themeElements>
    <a:clrScheme name="自定义 34">
      <a:dk1>
        <a:sysClr val="windowText" lastClr="000000"/>
      </a:dk1>
      <a:lt1>
        <a:sysClr val="window" lastClr="FFFFFF"/>
      </a:lt1>
      <a:dk2>
        <a:srgbClr val="006C39"/>
      </a:dk2>
      <a:lt2>
        <a:srgbClr val="FFFFFF"/>
      </a:lt2>
      <a:accent1>
        <a:srgbClr val="006C39"/>
      </a:accent1>
      <a:accent2>
        <a:srgbClr val="3F3F3F"/>
      </a:accent2>
      <a:accent3>
        <a:srgbClr val="A2A2A2"/>
      </a:accent3>
      <a:accent4>
        <a:srgbClr val="A13F0B"/>
      </a:accent4>
      <a:accent5>
        <a:srgbClr val="4EB3CF"/>
      </a:accent5>
      <a:accent6>
        <a:srgbClr val="51C3F9"/>
      </a:accent6>
      <a:hlink>
        <a:srgbClr val="EE7B08"/>
      </a:hlink>
      <a:folHlink>
        <a:srgbClr val="977B2D"/>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TotalTime>
  <Words>6062</Words>
  <Application>Microsoft Office PowerPoint</Application>
  <PresentationFormat>宽屏</PresentationFormat>
  <Paragraphs>868</Paragraphs>
  <Slides>84</Slides>
  <Notes>83</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84</vt:i4>
      </vt:variant>
    </vt:vector>
  </HeadingPairs>
  <TitlesOfParts>
    <vt:vector size="96" baseType="lpstr">
      <vt:lpstr>等线</vt:lpstr>
      <vt:lpstr>等线 Light</vt:lpstr>
      <vt:lpstr>黑体</vt:lpstr>
      <vt:lpstr>宋体</vt:lpstr>
      <vt:lpstr>微软雅黑</vt:lpstr>
      <vt:lpstr>Arial</vt:lpstr>
      <vt:lpstr>Cambria Math</vt:lpstr>
      <vt:lpstr>Century Gothic</vt:lpstr>
      <vt:lpstr>Times New Roman</vt:lpstr>
      <vt:lpstr>Wingdings</vt:lpstr>
      <vt:lpstr>Office 主题​​</vt:lpstr>
      <vt:lpstr>目2​​</vt:lpstr>
      <vt:lpstr>PowerPoint 演示文稿</vt:lpstr>
      <vt:lpstr>PowerPoint 演示文稿</vt:lpstr>
      <vt:lpstr>PowerPoint 演示文稿</vt:lpstr>
      <vt:lpstr>文本相似度 &amp; 相关度</vt:lpstr>
      <vt:lpstr>文本相似度检测方法分类</vt:lpstr>
      <vt:lpstr>PowerPoint 演示文稿</vt:lpstr>
      <vt:lpstr>基于字符串 – 总览</vt:lpstr>
      <vt:lpstr>基于字符 – 编辑距离</vt:lpstr>
      <vt:lpstr>基于字符 – Jaro-Winkler</vt:lpstr>
      <vt:lpstr>基于字符 – 汉明距离</vt:lpstr>
      <vt:lpstr>基于字符 – LCS</vt:lpstr>
      <vt:lpstr>基于字符 – N-gram</vt:lpstr>
      <vt:lpstr>基于字符 – N-gram</vt:lpstr>
      <vt:lpstr>基于表面词语 – Jaccard</vt:lpstr>
      <vt:lpstr>基于表面词语 – Dice系数、重叠系数</vt:lpstr>
      <vt:lpstr>基于散列算法 – Simhash</vt:lpstr>
      <vt:lpstr>应用与局限</vt:lpstr>
      <vt:lpstr>PowerPoint 演示文稿</vt:lpstr>
      <vt:lpstr>基于语料库 – 总览</vt:lpstr>
      <vt:lpstr>基于语料库 – 词袋模型</vt:lpstr>
      <vt:lpstr>基于语料库 – 词袋模型</vt:lpstr>
      <vt:lpstr>词袋模型 – 余弦相似度</vt:lpstr>
      <vt:lpstr>词袋模型 – 距离</vt:lpstr>
      <vt:lpstr>词袋模型 – VSM</vt:lpstr>
      <vt:lpstr>词袋模型 – LSA</vt:lpstr>
      <vt:lpstr>词袋模型 – LSA</vt:lpstr>
      <vt:lpstr>词袋模型 – PLSA</vt:lpstr>
      <vt:lpstr>词袋模型 – LDA</vt:lpstr>
      <vt:lpstr>词袋模型 – 总结</vt:lpstr>
      <vt:lpstr>基于语料库 – 词嵌入</vt:lpstr>
      <vt:lpstr>词嵌入 – 无监督方法</vt:lpstr>
      <vt:lpstr>词嵌入 – 无监督方法</vt:lpstr>
      <vt:lpstr>词嵌入 – 无监督方法</vt:lpstr>
      <vt:lpstr>词嵌入 –监督方法</vt:lpstr>
      <vt:lpstr>词嵌入 – 监督方法</vt:lpstr>
      <vt:lpstr>基于语料库 – BERT</vt:lpstr>
      <vt:lpstr>基于语料库 – BERT</vt:lpstr>
      <vt:lpstr>基于语料库 – BERT</vt:lpstr>
      <vt:lpstr>基于语料库 – BERT</vt:lpstr>
      <vt:lpstr>基于语料库 – BERT</vt:lpstr>
      <vt:lpstr>基于语料库 – BERT</vt:lpstr>
      <vt:lpstr>基于语料库– 搜索引擎</vt:lpstr>
      <vt:lpstr>搜索引擎 – 基于返回页面数</vt:lpstr>
      <vt:lpstr>搜索引擎 – 基于查询结果片段</vt:lpstr>
      <vt:lpstr>基于语料库 – 搜索引擎</vt:lpstr>
      <vt:lpstr>PowerPoint 演示文稿</vt:lpstr>
      <vt:lpstr>基于世界知识 – 总览</vt:lpstr>
      <vt:lpstr>基于世界知识 – 总览</vt:lpstr>
      <vt:lpstr>基于本体知识 – 本体</vt:lpstr>
      <vt:lpstr>基于本体知识 – WordNet</vt:lpstr>
      <vt:lpstr>基于本体知识 – 方法分类</vt:lpstr>
      <vt:lpstr>基于本体知识 – 基于路径的算法</vt:lpstr>
      <vt:lpstr>基于本体知识 – 基于信息内容的算法</vt:lpstr>
      <vt:lpstr>基于网络知识</vt:lpstr>
      <vt:lpstr>基于网络知识</vt:lpstr>
      <vt:lpstr>PowerPoint 演示文稿</vt:lpstr>
      <vt:lpstr>文本比对– 总览</vt:lpstr>
      <vt:lpstr>文本比对</vt:lpstr>
      <vt:lpstr>文本比对 – Rolling Hash</vt:lpstr>
      <vt:lpstr>文本比对 – 工具</vt:lpstr>
      <vt:lpstr>文本比对 – 工具</vt:lpstr>
      <vt:lpstr>文本比对 – 工具</vt:lpstr>
      <vt:lpstr>PowerPoint 演示文稿</vt:lpstr>
      <vt:lpstr>Demo展示 – 总览</vt:lpstr>
      <vt:lpstr>Demo展示– 实验准备</vt:lpstr>
      <vt:lpstr>Demo展示– 实验准备</vt:lpstr>
      <vt:lpstr>Demo展示– Word2vec无监督方法</vt:lpstr>
      <vt:lpstr>Word2vec无监督方法 – tf-idf</vt:lpstr>
      <vt:lpstr>Word2vec无监督方法 – tf-idf</vt:lpstr>
      <vt:lpstr>Word2vec无监督方法 – tf-idf</vt:lpstr>
      <vt:lpstr>Word2vec无监督方法 – tf-idf</vt:lpstr>
      <vt:lpstr>Word2vec无监督方法 – WMD</vt:lpstr>
      <vt:lpstr>Word2vec无监督方法 – WMD</vt:lpstr>
      <vt:lpstr>Word2vec无监督方法 – WMD</vt:lpstr>
      <vt:lpstr>Word2vec无监督方法 – 比对</vt:lpstr>
      <vt:lpstr>Demo展示– 两个基本问题</vt:lpstr>
      <vt:lpstr>Demo展示– 句子相似性的不同方法对比</vt:lpstr>
      <vt:lpstr>Demo展示– 句子相似性的不同方法对比</vt:lpstr>
      <vt:lpstr>Demo展示– 句子相似性的不同方法对比</vt:lpstr>
      <vt:lpstr>Demo展示– word2vec与bert对比</vt:lpstr>
      <vt:lpstr>Demo展示– word2vec与bert对比</vt:lpstr>
      <vt:lpstr>Demo展示– word2vec与bert对比</vt:lpstr>
      <vt:lpstr>Demo展示– case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龙 水彬</dc:creator>
  <cp:lastModifiedBy>卓新 付</cp:lastModifiedBy>
  <cp:revision>146</cp:revision>
  <dcterms:created xsi:type="dcterms:W3CDTF">2020-12-23T11:50:00Z</dcterms:created>
  <dcterms:modified xsi:type="dcterms:W3CDTF">2020-12-30T16:05:27Z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