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3" r:id="rId3"/>
  </p:sldMasterIdLst>
  <p:notesMasterIdLst>
    <p:notesMasterId r:id="rId50"/>
  </p:notesMasterIdLst>
  <p:sldIdLst>
    <p:sldId id="256" r:id="rId4"/>
    <p:sldId id="282" r:id="rId5"/>
    <p:sldId id="286" r:id="rId6"/>
    <p:sldId id="281" r:id="rId7"/>
    <p:sldId id="285" r:id="rId8"/>
    <p:sldId id="292" r:id="rId9"/>
    <p:sldId id="283" r:id="rId10"/>
    <p:sldId id="2685" r:id="rId11"/>
    <p:sldId id="2684" r:id="rId12"/>
    <p:sldId id="291" r:id="rId13"/>
    <p:sldId id="2686" r:id="rId14"/>
    <p:sldId id="287" r:id="rId15"/>
    <p:sldId id="2181" r:id="rId16"/>
    <p:sldId id="2252" r:id="rId17"/>
    <p:sldId id="2253" r:id="rId18"/>
    <p:sldId id="2254" r:id="rId19"/>
    <p:sldId id="2256" r:id="rId20"/>
    <p:sldId id="288" r:id="rId21"/>
    <p:sldId id="277" r:id="rId22"/>
    <p:sldId id="269" r:id="rId23"/>
    <p:sldId id="284" r:id="rId24"/>
    <p:sldId id="270" r:id="rId25"/>
    <p:sldId id="271" r:id="rId26"/>
    <p:sldId id="272" r:id="rId27"/>
    <p:sldId id="273" r:id="rId28"/>
    <p:sldId id="274" r:id="rId29"/>
    <p:sldId id="275" r:id="rId30"/>
    <p:sldId id="289" r:id="rId31"/>
    <p:sldId id="2671" r:id="rId32"/>
    <p:sldId id="2672" r:id="rId33"/>
    <p:sldId id="2670" r:id="rId34"/>
    <p:sldId id="2669" r:id="rId35"/>
    <p:sldId id="290" r:id="rId36"/>
    <p:sldId id="2673" r:id="rId37"/>
    <p:sldId id="2678" r:id="rId38"/>
    <p:sldId id="2679" r:id="rId39"/>
    <p:sldId id="2680" r:id="rId40"/>
    <p:sldId id="2683" r:id="rId41"/>
    <p:sldId id="2682" r:id="rId42"/>
    <p:sldId id="2723" r:id="rId43"/>
    <p:sldId id="2687" r:id="rId44"/>
    <p:sldId id="2677" r:id="rId45"/>
    <p:sldId id="2674" r:id="rId46"/>
    <p:sldId id="2675" r:id="rId47"/>
    <p:sldId id="2676" r:id="rId48"/>
    <p:sldId id="2257"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32" autoAdjust="0"/>
    <p:restoredTop sz="88299" autoAdjust="0"/>
  </p:normalViewPr>
  <p:slideViewPr>
    <p:cSldViewPr snapToGrid="0">
      <p:cViewPr varScale="1">
        <p:scale>
          <a:sx n="112" d="100"/>
          <a:sy n="112" d="100"/>
        </p:scale>
        <p:origin x="7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24243284379008"/>
          <c:y val="0.18420878584291001"/>
          <c:w val="0.84652834461553605"/>
          <c:h val="0.65159760721269699"/>
        </c:manualLayout>
      </c:layout>
      <c:barChart>
        <c:barDir val="col"/>
        <c:grouping val="clustered"/>
        <c:varyColors val="0"/>
        <c:ser>
          <c:idx val="0"/>
          <c:order val="0"/>
          <c:tx>
            <c:strRef>
              <c:f>Sheet1!$B$1</c:f>
              <c:strCache>
                <c:ptCount val="1"/>
                <c:pt idx="0">
                  <c:v>Google搜索结果</c:v>
                </c:pt>
              </c:strCache>
            </c:strRef>
          </c:tx>
          <c:spPr>
            <a:solidFill>
              <a:schemeClr val="accent1"/>
            </a:solidFill>
            <a:ln w="19050">
              <a:solidFill>
                <a:schemeClr val="lt1"/>
              </a:solidFill>
            </a:ln>
            <a:effectLst/>
          </c:spPr>
          <c:invertIfNegative val="0"/>
          <c:cat>
            <c:strRef>
              <c:f>Sheet1!$A$2:$A$5</c:f>
              <c:strCache>
                <c:ptCount val="3"/>
                <c:pt idx="0">
                  <c:v>2020以来</c:v>
                </c:pt>
                <c:pt idx="1">
                  <c:v>2019以来</c:v>
                </c:pt>
                <c:pt idx="2">
                  <c:v>2016以来</c:v>
                </c:pt>
              </c:strCache>
            </c:strRef>
          </c:cat>
          <c:val>
            <c:numRef>
              <c:f>Sheet1!$B$2:$B$5</c:f>
              <c:numCache>
                <c:formatCode>General</c:formatCode>
                <c:ptCount val="4"/>
                <c:pt idx="0">
                  <c:v>92500</c:v>
                </c:pt>
                <c:pt idx="1">
                  <c:v>175000</c:v>
                </c:pt>
                <c:pt idx="2">
                  <c:v>1080000</c:v>
                </c:pt>
              </c:numCache>
            </c:numRef>
          </c:val>
          <c:extLst>
            <c:ext xmlns:c16="http://schemas.microsoft.com/office/drawing/2014/chart" uri="{C3380CC4-5D6E-409C-BE32-E72D297353CC}">
              <c16:uniqueId val="{00000000-971C-1D41-8659-84CBF84CB447}"/>
            </c:ext>
          </c:extLst>
        </c:ser>
        <c:dLbls>
          <c:showLegendKey val="0"/>
          <c:showVal val="0"/>
          <c:showCatName val="0"/>
          <c:showSerName val="0"/>
          <c:showPercent val="0"/>
          <c:showBubbleSize val="0"/>
        </c:dLbls>
        <c:gapWidth val="150"/>
        <c:axId val="1153918511"/>
        <c:axId val="1152106751"/>
      </c:barChart>
      <c:catAx>
        <c:axId val="11539185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152106751"/>
        <c:crosses val="autoZero"/>
        <c:auto val="1"/>
        <c:lblAlgn val="ctr"/>
        <c:lblOffset val="100"/>
        <c:noMultiLvlLbl val="0"/>
      </c:catAx>
      <c:valAx>
        <c:axId val="11521067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153918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en-US" altLang="zh-CN" dirty="0" err="1"/>
              <a:t>dblp</a:t>
            </a:r>
            <a:r>
              <a:rPr lang="en-US" altLang="zh-CN" dirty="0"/>
              <a:t>——new word discovery</a:t>
            </a:r>
          </a:p>
          <a:p>
            <a:pPr>
              <a:defRPr/>
            </a:pPr>
            <a:r>
              <a:rPr lang="en-US" altLang="zh-CN" dirty="0"/>
              <a:t> </a:t>
            </a:r>
          </a:p>
        </c:rich>
      </c:tx>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dblp——new word discovery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C6A-074E-B62B-1D874C6914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C6A-074E-B62B-1D874C6914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C6A-074E-B62B-1D874C69149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C6A-074E-B62B-1D874C69149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C6A-074E-B62B-1D874C69149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C6A-074E-B62B-1D874C69149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C6A-074E-B62B-1D874C69149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C6A-074E-B62B-1D874C69149E}"/>
              </c:ext>
            </c:extLst>
          </c:dPt>
          <c:cat>
            <c:numRef>
              <c:f>Sheet1!$A$2:$A$9</c:f>
              <c:numCache>
                <c:formatCode>General</c:formatCode>
                <c:ptCount val="8"/>
                <c:pt idx="0">
                  <c:v>2020</c:v>
                </c:pt>
                <c:pt idx="1">
                  <c:v>2019</c:v>
                </c:pt>
                <c:pt idx="2">
                  <c:v>2018</c:v>
                </c:pt>
                <c:pt idx="3">
                  <c:v>2017</c:v>
                </c:pt>
                <c:pt idx="4">
                  <c:v>2016</c:v>
                </c:pt>
                <c:pt idx="5">
                  <c:v>2015</c:v>
                </c:pt>
                <c:pt idx="6">
                  <c:v>2012</c:v>
                </c:pt>
                <c:pt idx="7">
                  <c:v>2000</c:v>
                </c:pt>
              </c:numCache>
            </c:numRef>
          </c:cat>
          <c:val>
            <c:numRef>
              <c:f>Sheet1!$B$2:$B$9</c:f>
              <c:numCache>
                <c:formatCode>General</c:formatCode>
                <c:ptCount val="8"/>
                <c:pt idx="0">
                  <c:v>3</c:v>
                </c:pt>
                <c:pt idx="1">
                  <c:v>2</c:v>
                </c:pt>
                <c:pt idx="2">
                  <c:v>1</c:v>
                </c:pt>
                <c:pt idx="3">
                  <c:v>1</c:v>
                </c:pt>
                <c:pt idx="4">
                  <c:v>1</c:v>
                </c:pt>
                <c:pt idx="5">
                  <c:v>1</c:v>
                </c:pt>
                <c:pt idx="6">
                  <c:v>1</c:v>
                </c:pt>
                <c:pt idx="7">
                  <c:v>1</c:v>
                </c:pt>
              </c:numCache>
            </c:numRef>
          </c:val>
          <c:extLst>
            <c:ext xmlns:c16="http://schemas.microsoft.com/office/drawing/2014/chart" uri="{C3380CC4-5D6E-409C-BE32-E72D297353CC}">
              <c16:uniqueId val="{00000010-0C6A-074E-B62B-1D874C69149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Google新词发现</c:v>
                </c:pt>
              </c:strCache>
            </c:strRef>
          </c:tx>
          <c:spPr>
            <a:solidFill>
              <a:schemeClr val="accent1"/>
            </a:solidFill>
            <a:ln w="19050">
              <a:solidFill>
                <a:schemeClr val="lt1"/>
              </a:solidFill>
            </a:ln>
            <a:effectLst/>
          </c:spPr>
          <c:invertIfNegative val="0"/>
          <c:cat>
            <c:strRef>
              <c:f>Sheet1!$A$2:$A$5</c:f>
              <c:strCache>
                <c:ptCount val="3"/>
                <c:pt idx="0">
                  <c:v>2020以来</c:v>
                </c:pt>
                <c:pt idx="1">
                  <c:v>2019以来</c:v>
                </c:pt>
                <c:pt idx="2">
                  <c:v>2016以来</c:v>
                </c:pt>
              </c:strCache>
            </c:strRef>
          </c:cat>
          <c:val>
            <c:numRef>
              <c:f>Sheet1!$B$2:$B$5</c:f>
              <c:numCache>
                <c:formatCode>General</c:formatCode>
                <c:ptCount val="4"/>
                <c:pt idx="0">
                  <c:v>19400</c:v>
                </c:pt>
                <c:pt idx="1">
                  <c:v>20100</c:v>
                </c:pt>
                <c:pt idx="2">
                  <c:v>89500</c:v>
                </c:pt>
              </c:numCache>
            </c:numRef>
          </c:val>
          <c:extLst>
            <c:ext xmlns:c16="http://schemas.microsoft.com/office/drawing/2014/chart" uri="{C3380CC4-5D6E-409C-BE32-E72D297353CC}">
              <c16:uniqueId val="{00000000-7EE3-5540-8CE0-74149B9CF2C2}"/>
            </c:ext>
          </c:extLst>
        </c:ser>
        <c:dLbls>
          <c:showLegendKey val="0"/>
          <c:showVal val="0"/>
          <c:showCatName val="0"/>
          <c:showSerName val="0"/>
          <c:showPercent val="0"/>
          <c:showBubbleSize val="0"/>
        </c:dLbls>
        <c:gapWidth val="150"/>
        <c:axId val="1153914911"/>
        <c:axId val="1290075935"/>
      </c:barChart>
      <c:catAx>
        <c:axId val="11539149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290075935"/>
        <c:crosses val="autoZero"/>
        <c:auto val="1"/>
        <c:lblAlgn val="ctr"/>
        <c:lblOffset val="100"/>
        <c:noMultiLvlLbl val="0"/>
      </c:catAx>
      <c:valAx>
        <c:axId val="1290075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153914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0CFF7-010E-4353-90F1-5319F7A918E8}" type="datetimeFigureOut">
              <a:rPr lang="zh-CN" altLang="en-US" smtClean="0"/>
              <a:t>2020/12/9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C75F0-CCDC-497B-B990-9D73135BB2D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1</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latin typeface="+mn-ea"/>
              </a:rPr>
              <a:t>新词发现是 </a:t>
            </a:r>
            <a:r>
              <a:rPr lang="en-US" altLang="zh-CN" sz="1200" dirty="0">
                <a:latin typeface="+mn-ea"/>
              </a:rPr>
              <a:t>NLP </a:t>
            </a:r>
            <a:r>
              <a:rPr lang="zh-CN" altLang="en-US" sz="1200" dirty="0">
                <a:latin typeface="+mn-ea"/>
              </a:rPr>
              <a:t>的基础任务之一</a:t>
            </a:r>
            <a:endParaRPr lang="en-US" altLang="zh-CN" sz="1200" dirty="0">
              <a:latin typeface="+mn-ea"/>
            </a:endParaRPr>
          </a:p>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latin typeface="+mn-ea"/>
              </a:rPr>
              <a:t>新词发现是 </a:t>
            </a:r>
            <a:r>
              <a:rPr lang="en-US" altLang="zh-CN" sz="1200" dirty="0">
                <a:latin typeface="+mn-ea"/>
              </a:rPr>
              <a:t>NLP </a:t>
            </a:r>
            <a:r>
              <a:rPr lang="zh-CN" altLang="en-US" sz="1200" dirty="0">
                <a:latin typeface="+mn-ea"/>
              </a:rPr>
              <a:t>的基础任务之一</a:t>
            </a:r>
            <a:endParaRPr lang="en-US" altLang="zh-CN" sz="1200" dirty="0">
              <a:latin typeface="+mn-ea"/>
            </a:endParaRPr>
          </a:p>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C75F0-CCDC-497B-B990-9D73135BB2D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C75F0-CCDC-497B-B990-9D73135BB2D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C75F0-CCDC-497B-B990-9D73135BB2D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solidFill>
                  <a:prstClr val="black"/>
                </a:solidFill>
              </a:rPr>
              <a:t>20</a:t>
            </a:fld>
            <a:endParaRPr lang="zh-CN" alt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21</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solidFill>
                  <a:prstClr val="black"/>
                </a:solidFill>
              </a:rPr>
              <a:t>22</a:t>
            </a:fld>
            <a:endParaRPr lang="zh-CN" alt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solidFill>
                  <a:prstClr val="black"/>
                </a:solidFill>
              </a:rPr>
              <a:t>23</a:t>
            </a:fld>
            <a:endParaRPr lang="zh-CN" alt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solidFill>
                  <a:prstClr val="black"/>
                </a:solidFill>
              </a:rPr>
              <a:t>24</a:t>
            </a:fld>
            <a:endParaRPr lang="zh-CN" alt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solidFill>
                  <a:prstClr val="black"/>
                </a:solidFill>
              </a:rPr>
              <a:t>25</a:t>
            </a:fld>
            <a:endParaRPr lang="zh-CN" alt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solidFill>
                  <a:prstClr val="black"/>
                </a:solidFill>
              </a:rPr>
              <a:t>26</a:t>
            </a:fld>
            <a:endParaRPr lang="zh-CN" alt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solidFill>
                  <a:prstClr val="black"/>
                </a:solidFill>
              </a:rPr>
              <a:t>27</a:t>
            </a:fld>
            <a:endParaRPr lang="zh-CN" alt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C75F0-CCDC-497B-B990-9D73135BB2D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29</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C75F0-CCDC-497B-B990-9D73135BB2D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30</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31</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32</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C75F0-CCDC-497B-B990-9D73135BB2D7}"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34</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35</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36</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37</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38</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39</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4</a:t>
            </a:fld>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40</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5726957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15566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17C75F0-CCDC-497B-B990-9D73135BB2D7}" type="slidenum">
              <a:rPr lang="zh-CN" altLang="en-US" smtClean="0"/>
              <a:t>45</a:t>
            </a:fld>
            <a:endParaRPr lang="zh-CN" altLang="en-US"/>
          </a:p>
        </p:txBody>
      </p:sp>
    </p:spTree>
    <p:extLst>
      <p:ext uri="{BB962C8B-B14F-4D97-AF65-F5344CB8AC3E}">
        <p14:creationId xmlns:p14="http://schemas.microsoft.com/office/powerpoint/2010/main" val="1058365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latin typeface="+mn-ea"/>
              </a:rPr>
              <a:t>为什么要研究新词发现呢？</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latin typeface="+mn-ea"/>
              </a:rPr>
              <a:t>新词的举例</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latin typeface="+mn-ea"/>
              </a:rPr>
              <a:t>新词发现是 </a:t>
            </a:r>
            <a:r>
              <a:rPr lang="en-US" altLang="zh-CN" sz="1200" dirty="0">
                <a:latin typeface="+mn-ea"/>
              </a:rPr>
              <a:t>NLP </a:t>
            </a:r>
            <a:r>
              <a:rPr lang="zh-CN" altLang="en-US" sz="1200" dirty="0">
                <a:latin typeface="+mn-ea"/>
              </a:rPr>
              <a:t>的基础任务之一</a:t>
            </a:r>
            <a:endParaRPr lang="en-US" altLang="zh-CN" sz="1200" dirty="0">
              <a:latin typeface="+mn-ea"/>
            </a:endParaRPr>
          </a:p>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latin typeface="+mn-ea"/>
              </a:rPr>
              <a:t>新词发现是 </a:t>
            </a:r>
            <a:r>
              <a:rPr lang="en-US" altLang="zh-CN" sz="1200" dirty="0">
                <a:latin typeface="+mn-ea"/>
              </a:rPr>
              <a:t>NLP </a:t>
            </a:r>
            <a:r>
              <a:rPr lang="zh-CN" altLang="en-US" sz="1200" dirty="0">
                <a:latin typeface="+mn-ea"/>
              </a:rPr>
              <a:t>的基础任务之一</a:t>
            </a:r>
            <a:endParaRPr lang="en-US" altLang="zh-CN" sz="1200" dirty="0">
              <a:latin typeface="+mn-ea"/>
            </a:endParaRPr>
          </a:p>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latin typeface="+mn-ea"/>
              </a:rPr>
              <a:t>新词发现是 </a:t>
            </a:r>
            <a:r>
              <a:rPr lang="en-US" altLang="zh-CN" sz="1200" dirty="0">
                <a:latin typeface="+mn-ea"/>
              </a:rPr>
              <a:t>NLP </a:t>
            </a:r>
            <a:r>
              <a:rPr lang="zh-CN" altLang="en-US" sz="1200" dirty="0">
                <a:latin typeface="+mn-ea"/>
              </a:rPr>
              <a:t>的基础任务之一</a:t>
            </a:r>
            <a:endParaRPr lang="en-US" altLang="zh-CN" sz="1200" dirty="0">
              <a:latin typeface="+mn-ea"/>
            </a:endParaRPr>
          </a:p>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BA3BB82-4064-4479-AD95-AB0636202D7B}" type="datetimeFigureOut">
              <a:rPr lang="zh-CN" altLang="en-US" smtClean="0"/>
              <a:t>2020/12/9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EAB4D-DDCA-4701-87A4-F960D5B2051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A3BB82-4064-4479-AD95-AB0636202D7B}" type="datetimeFigureOut">
              <a:rPr lang="zh-CN" altLang="en-US" smtClean="0"/>
              <a:t>2020/12/9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EAB4D-DDCA-4701-87A4-F960D5B2051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A3BB82-4064-4479-AD95-AB0636202D7B}" type="datetimeFigureOut">
              <a:rPr lang="zh-CN" altLang="en-US" smtClean="0"/>
              <a:t>2020/12/9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EAB4D-DDCA-4701-87A4-F960D5B2051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面样式1-首页">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srcRect r="25963"/>
          <a:stretch>
            <a:fillRect/>
          </a:stretch>
        </p:blipFill>
        <p:spPr>
          <a:xfrm>
            <a:off x="7191376" y="133072"/>
            <a:ext cx="5028334" cy="6535793"/>
          </a:xfrm>
          <a:prstGeom prst="rect">
            <a:avLst/>
          </a:prstGeom>
        </p:spPr>
      </p:pic>
      <p:sp>
        <p:nvSpPr>
          <p:cNvPr id="7" name="矩形 6"/>
          <p:cNvSpPr/>
          <p:nvPr userDrawn="1"/>
        </p:nvSpPr>
        <p:spPr>
          <a:xfrm>
            <a:off x="0" y="1484313"/>
            <a:ext cx="2930035" cy="436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 name="文本占位符 12"/>
          <p:cNvSpPr>
            <a:spLocks noGrp="1"/>
          </p:cNvSpPr>
          <p:nvPr>
            <p:ph type="body" sz="quarter" idx="12" hasCustomPrompt="1"/>
          </p:nvPr>
        </p:nvSpPr>
        <p:spPr>
          <a:xfrm>
            <a:off x="3697615" y="4908366"/>
            <a:ext cx="7059690" cy="410335"/>
          </a:xfrm>
        </p:spPr>
        <p:txBody>
          <a:bodyPr>
            <a:normAutofit/>
          </a:bodyPr>
          <a:lstStyle>
            <a:lvl1pPr marL="0" indent="0">
              <a:buNone/>
              <a:defRPr sz="2000">
                <a:solidFill>
                  <a:schemeClr val="tx1"/>
                </a:solidFill>
              </a:defRPr>
            </a:lvl1pPr>
          </a:lstStyle>
          <a:p>
            <a:pPr lvl="0"/>
            <a:r>
              <a:rPr lang="zh-CN" altLang="en-US" dirty="0"/>
              <a:t>编辑母版文本样式</a:t>
            </a:r>
          </a:p>
        </p:txBody>
      </p:sp>
      <p:sp>
        <p:nvSpPr>
          <p:cNvPr id="8" name="矩形 7"/>
          <p:cNvSpPr/>
          <p:nvPr userDrawn="1"/>
        </p:nvSpPr>
        <p:spPr>
          <a:xfrm>
            <a:off x="11525250" y="1484311"/>
            <a:ext cx="666749" cy="436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矩形 8"/>
          <p:cNvSpPr/>
          <p:nvPr userDrawn="1"/>
        </p:nvSpPr>
        <p:spPr>
          <a:xfrm>
            <a:off x="2927998" y="1484310"/>
            <a:ext cx="377842" cy="4364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 name="矩形 9"/>
          <p:cNvSpPr/>
          <p:nvPr userDrawn="1"/>
        </p:nvSpPr>
        <p:spPr>
          <a:xfrm>
            <a:off x="11121340" y="1484310"/>
            <a:ext cx="403257" cy="4364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 name="文本框 11"/>
          <p:cNvSpPr txBox="1"/>
          <p:nvPr userDrawn="1"/>
        </p:nvSpPr>
        <p:spPr>
          <a:xfrm rot="16200000">
            <a:off x="10462781" y="3524086"/>
            <a:ext cx="3170099" cy="261610"/>
          </a:xfrm>
          <a:prstGeom prst="rect">
            <a:avLst/>
          </a:prstGeom>
          <a:noFill/>
        </p:spPr>
        <p:txBody>
          <a:bodyPr wrap="square" rtlCol="0">
            <a:noAutofit/>
          </a:bodyPr>
          <a:lstStyle>
            <a:defPPr>
              <a:defRPr lang="zh-CN"/>
            </a:defPPr>
            <a:lvl1pPr algn="dist">
              <a:defRPr sz="1100" b="1">
                <a:solidFill>
                  <a:schemeClr val="bg1">
                    <a:alpha val="22000"/>
                  </a:schemeClr>
                </a:solidFill>
                <a:latin typeface="Arial" panose="020B0604020202020204" pitchFamily="34" charset="0"/>
                <a:cs typeface="Arial" panose="020B0604020202020204" pitchFamily="34" charset="0"/>
              </a:defRPr>
            </a:lvl1pPr>
          </a:lstStyle>
          <a:p>
            <a:pPr marL="0" marR="0" lvl="0" indent="0" algn="dist" defTabSz="914400" rtl="0" eaLnBrk="0" fontAlgn="base" latinLnBrk="0" hangingPunct="0">
              <a:lnSpc>
                <a:spcPct val="100000"/>
              </a:lnSpc>
              <a:spcBef>
                <a:spcPct val="0"/>
              </a:spcBef>
              <a:spcAft>
                <a:spcPct val="0"/>
              </a:spcAft>
              <a:buClrTx/>
              <a:buSzTx/>
              <a:buFontTx/>
              <a:buNone/>
              <a:defRPr/>
            </a:pPr>
            <a:r>
              <a:rPr kumimoji="0" lang="en-US" altLang="zh-CN" sz="1100" b="1" i="0" u="none" strike="noStrike" kern="1200" cap="none" spc="0" normalizeH="0" baseline="0" noProof="0" dirty="0">
                <a:ln>
                  <a:noFill/>
                </a:ln>
                <a:solidFill>
                  <a:prstClr val="white">
                    <a:alpha val="5000"/>
                  </a:prstClr>
                </a:solidFill>
                <a:effectLst/>
                <a:uLnTx/>
                <a:uFillTx/>
                <a:latin typeface="Arial" panose="020B0604020202020204" pitchFamily="34" charset="0"/>
                <a:ea typeface="微软雅黑" panose="020B0503020204020204" charset="-122"/>
                <a:cs typeface="Arial" panose="020B0604020202020204" pitchFamily="34" charset="0"/>
              </a:rPr>
              <a:t>BEIJING INSTITUTE OF TECHNOLOGY</a:t>
            </a:r>
          </a:p>
        </p:txBody>
      </p:sp>
      <p:pic>
        <p:nvPicPr>
          <p:cNvPr id="41" name="图片 40"/>
          <p:cNvPicPr>
            <a:picLocks noChangeAspect="1"/>
          </p:cNvPicPr>
          <p:nvPr userDrawn="1"/>
        </p:nvPicPr>
        <p:blipFill>
          <a:blip r:embed="rId3" cstate="print"/>
          <a:stretch>
            <a:fillRect/>
          </a:stretch>
        </p:blipFill>
        <p:spPr>
          <a:xfrm>
            <a:off x="474738" y="515429"/>
            <a:ext cx="2295327" cy="504694"/>
          </a:xfrm>
          <a:prstGeom prst="rect">
            <a:avLst/>
          </a:prstGeom>
        </p:spPr>
      </p:pic>
      <p:cxnSp>
        <p:nvCxnSpPr>
          <p:cNvPr id="42" name="直接连接符 41"/>
          <p:cNvCxnSpPr/>
          <p:nvPr userDrawn="1"/>
        </p:nvCxnSpPr>
        <p:spPr>
          <a:xfrm>
            <a:off x="2927998" y="1355988"/>
            <a:ext cx="0" cy="45898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a:off x="11522544" y="1400593"/>
            <a:ext cx="0" cy="45452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userDrawn="1"/>
        </p:nvGrpSpPr>
        <p:grpSpPr>
          <a:xfrm>
            <a:off x="566553" y="2031917"/>
            <a:ext cx="1778298" cy="3243219"/>
            <a:chOff x="611818" y="2031917"/>
            <a:chExt cx="1709547" cy="3117834"/>
          </a:xfrm>
        </p:grpSpPr>
        <p:grpSp>
          <p:nvGrpSpPr>
            <p:cNvPr id="70" name="组合 69"/>
            <p:cNvGrpSpPr/>
            <p:nvPr/>
          </p:nvGrpSpPr>
          <p:grpSpPr>
            <a:xfrm>
              <a:off x="611818" y="2051403"/>
              <a:ext cx="567014" cy="3098348"/>
              <a:chOff x="11305242" y="2003776"/>
              <a:chExt cx="354194" cy="1935432"/>
            </a:xfrm>
            <a:solidFill>
              <a:schemeClr val="bg1">
                <a:alpha val="5000"/>
              </a:schemeClr>
            </a:solidFill>
          </p:grpSpPr>
          <p:sp>
            <p:nvSpPr>
              <p:cNvPr id="85" name="Freeform 5"/>
              <p:cNvSpPr/>
              <p:nvPr/>
            </p:nvSpPr>
            <p:spPr bwMode="auto">
              <a:xfrm>
                <a:off x="11307751" y="3052538"/>
                <a:ext cx="345981" cy="390126"/>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86" name="Freeform 6"/>
              <p:cNvSpPr/>
              <p:nvPr/>
            </p:nvSpPr>
            <p:spPr bwMode="auto">
              <a:xfrm>
                <a:off x="11382341" y="3639427"/>
                <a:ext cx="199170" cy="299781"/>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nvGrpSpPr>
              <p:cNvPr id="87" name="组合 86"/>
              <p:cNvGrpSpPr/>
              <p:nvPr/>
            </p:nvGrpSpPr>
            <p:grpSpPr>
              <a:xfrm>
                <a:off x="11305242" y="2003776"/>
                <a:ext cx="354194" cy="439406"/>
                <a:chOff x="5548313" y="2084388"/>
                <a:chExt cx="547688" cy="679451"/>
              </a:xfrm>
              <a:grpFill/>
            </p:grpSpPr>
            <p:sp>
              <p:nvSpPr>
                <p:cNvPr id="92"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93"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nvGrpSpPr>
              <p:cNvPr id="88" name="组合 87"/>
              <p:cNvGrpSpPr/>
              <p:nvPr/>
            </p:nvGrpSpPr>
            <p:grpSpPr>
              <a:xfrm>
                <a:off x="11380191" y="2640087"/>
                <a:ext cx="214274" cy="229664"/>
                <a:chOff x="3792874" y="3156423"/>
                <a:chExt cx="331330" cy="355128"/>
              </a:xfrm>
              <a:grpFill/>
            </p:grpSpPr>
            <p:sp>
              <p:nvSpPr>
                <p:cNvPr id="89" name="Freeform 15"/>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90" name="Freeform 16"/>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91" name="Freeform 17"/>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grpSp>
          <p:nvGrpSpPr>
            <p:cNvPr id="71" name="组合 70"/>
            <p:cNvGrpSpPr/>
            <p:nvPr userDrawn="1"/>
          </p:nvGrpSpPr>
          <p:grpSpPr>
            <a:xfrm>
              <a:off x="1752713" y="2031917"/>
              <a:ext cx="568652" cy="3091276"/>
              <a:chOff x="1752714" y="2031919"/>
              <a:chExt cx="568653" cy="3091274"/>
            </a:xfrm>
          </p:grpSpPr>
          <p:grpSp>
            <p:nvGrpSpPr>
              <p:cNvPr id="72" name="组合 71"/>
              <p:cNvGrpSpPr/>
              <p:nvPr/>
            </p:nvGrpSpPr>
            <p:grpSpPr>
              <a:xfrm>
                <a:off x="1769227" y="3776579"/>
                <a:ext cx="501270" cy="527572"/>
                <a:chOff x="6113463" y="3541713"/>
                <a:chExt cx="484188" cy="509588"/>
              </a:xfrm>
              <a:solidFill>
                <a:schemeClr val="bg1">
                  <a:alpha val="5000"/>
                </a:schemeClr>
              </a:solidFill>
            </p:grpSpPr>
            <p:sp>
              <p:nvSpPr>
                <p:cNvPr id="83"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84"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nvGrpSpPr>
              <p:cNvPr id="73" name="组合 72"/>
              <p:cNvGrpSpPr/>
              <p:nvPr/>
            </p:nvGrpSpPr>
            <p:grpSpPr>
              <a:xfrm>
                <a:off x="1752714" y="2031919"/>
                <a:ext cx="568653" cy="718220"/>
                <a:chOff x="6108700" y="2066926"/>
                <a:chExt cx="549275" cy="693738"/>
              </a:xfrm>
              <a:solidFill>
                <a:schemeClr val="bg1">
                  <a:alpha val="5000"/>
                </a:schemeClr>
              </a:solidFill>
            </p:grpSpPr>
            <p:sp>
              <p:nvSpPr>
                <p:cNvPr id="81"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82"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nvGrpSpPr>
              <p:cNvPr id="74" name="组合 73"/>
              <p:cNvGrpSpPr/>
              <p:nvPr/>
            </p:nvGrpSpPr>
            <p:grpSpPr>
              <a:xfrm>
                <a:off x="1855433" y="3075554"/>
                <a:ext cx="381292" cy="328704"/>
                <a:chOff x="6186488" y="2930526"/>
                <a:chExt cx="368300" cy="317500"/>
              </a:xfrm>
              <a:solidFill>
                <a:schemeClr val="bg1">
                  <a:alpha val="5000"/>
                </a:schemeClr>
              </a:solidFill>
            </p:grpSpPr>
            <p:sp>
              <p:nvSpPr>
                <p:cNvPr id="78"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79"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80"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nvGrpSpPr>
              <p:cNvPr id="75" name="组合 74"/>
              <p:cNvGrpSpPr/>
              <p:nvPr/>
            </p:nvGrpSpPr>
            <p:grpSpPr>
              <a:xfrm>
                <a:off x="1804180" y="4681015"/>
                <a:ext cx="442058" cy="442178"/>
                <a:chOff x="11893476" y="1994536"/>
                <a:chExt cx="277932" cy="278006"/>
              </a:xfrm>
              <a:solidFill>
                <a:schemeClr val="bg1">
                  <a:alpha val="5000"/>
                </a:schemeClr>
              </a:solidFill>
            </p:grpSpPr>
            <p:sp>
              <p:nvSpPr>
                <p:cNvPr id="76" name="Freeform 11"/>
                <p:cNvSpPr>
                  <a:spLocks noEditPoints="1"/>
                </p:cNvSpPr>
                <p:nvPr/>
              </p:nvSpPr>
              <p:spPr bwMode="auto">
                <a:xfrm>
                  <a:off x="11976100" y="1994536"/>
                  <a:ext cx="195308" cy="27343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77" name="Freeform 12"/>
                <p:cNvSpPr/>
                <p:nvPr/>
              </p:nvSpPr>
              <p:spPr bwMode="auto">
                <a:xfrm>
                  <a:off x="11893476" y="2009127"/>
                  <a:ext cx="105167" cy="263415"/>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grpSp>
      <p:sp>
        <p:nvSpPr>
          <p:cNvPr id="44" name="文本占位符 12"/>
          <p:cNvSpPr>
            <a:spLocks noGrp="1"/>
          </p:cNvSpPr>
          <p:nvPr>
            <p:ph type="body" sz="quarter" idx="13" hasCustomPrompt="1"/>
          </p:nvPr>
        </p:nvSpPr>
        <p:spPr>
          <a:xfrm>
            <a:off x="3697616" y="1658264"/>
            <a:ext cx="7059689" cy="2267551"/>
          </a:xfrm>
        </p:spPr>
        <p:txBody>
          <a:bodyPr>
            <a:normAutofit/>
          </a:bodyPr>
          <a:lstStyle>
            <a:lvl1pPr marL="0" indent="0">
              <a:spcBef>
                <a:spcPts val="0"/>
              </a:spcBef>
              <a:buNone/>
              <a:defRPr sz="5600" b="1">
                <a:solidFill>
                  <a:schemeClr val="tx1"/>
                </a:solidFill>
                <a:latin typeface="+mn-ea"/>
                <a:ea typeface="+mn-ea"/>
              </a:defRPr>
            </a:lvl1pPr>
          </a:lstStyle>
          <a:p>
            <a:pPr lvl="0"/>
            <a:r>
              <a:rPr lang="zh-CN" altLang="en-US" dirty="0"/>
              <a:t>编辑母版文本样式</a:t>
            </a:r>
            <a:endParaRPr lang="en-US" altLang="zh-CN" dirty="0"/>
          </a:p>
          <a:p>
            <a:pPr lvl="0"/>
            <a:r>
              <a:rPr lang="zh-CN" altLang="en-US" dirty="0"/>
              <a:t>输入标题</a:t>
            </a: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封面样式1-尾页">
    <p:spTree>
      <p:nvGrpSpPr>
        <p:cNvPr id="1" name=""/>
        <p:cNvGrpSpPr/>
        <p:nvPr/>
      </p:nvGrpSpPr>
      <p:grpSpPr>
        <a:xfrm>
          <a:off x="0" y="0"/>
          <a:ext cx="0" cy="0"/>
          <a:chOff x="0" y="0"/>
          <a:chExt cx="0" cy="0"/>
        </a:xfrm>
      </p:grpSpPr>
      <p:pic>
        <p:nvPicPr>
          <p:cNvPr id="43" name="图片 42"/>
          <p:cNvPicPr>
            <a:picLocks noChangeAspect="1"/>
          </p:cNvPicPr>
          <p:nvPr userDrawn="1"/>
        </p:nvPicPr>
        <p:blipFill>
          <a:blip r:embed="rId2" cstate="print"/>
          <a:stretch>
            <a:fillRect/>
          </a:stretch>
        </p:blipFill>
        <p:spPr>
          <a:xfrm>
            <a:off x="4600575" y="133072"/>
            <a:ext cx="6791691" cy="6535793"/>
          </a:xfrm>
          <a:prstGeom prst="rect">
            <a:avLst/>
          </a:prstGeom>
        </p:spPr>
      </p:pic>
      <p:sp>
        <p:nvSpPr>
          <p:cNvPr id="13" name="文本占位符 12"/>
          <p:cNvSpPr>
            <a:spLocks noGrp="1"/>
          </p:cNvSpPr>
          <p:nvPr>
            <p:ph type="body" sz="quarter" idx="13" hasCustomPrompt="1"/>
          </p:nvPr>
        </p:nvSpPr>
        <p:spPr>
          <a:xfrm>
            <a:off x="1287430" y="1483539"/>
            <a:ext cx="7373912" cy="2267551"/>
          </a:xfrm>
        </p:spPr>
        <p:txBody>
          <a:bodyPr>
            <a:normAutofit/>
          </a:bodyPr>
          <a:lstStyle>
            <a:lvl1pPr marL="0" indent="0">
              <a:spcBef>
                <a:spcPts val="0"/>
              </a:spcBef>
              <a:buNone/>
              <a:defRPr sz="5600" b="1">
                <a:solidFill>
                  <a:schemeClr val="tx1"/>
                </a:solidFill>
                <a:latin typeface="+mn-ea"/>
                <a:ea typeface="+mn-ea"/>
              </a:defRPr>
            </a:lvl1pPr>
          </a:lstStyle>
          <a:p>
            <a:pPr lvl="0"/>
            <a:r>
              <a:rPr lang="zh-CN" altLang="en-US" dirty="0"/>
              <a:t>编辑母版文本样式</a:t>
            </a:r>
            <a:endParaRPr lang="en-US" altLang="zh-CN" dirty="0"/>
          </a:p>
          <a:p>
            <a:pPr lvl="0"/>
            <a:r>
              <a:rPr lang="zh-CN" altLang="en-US" dirty="0"/>
              <a:t>输入标题</a:t>
            </a:r>
          </a:p>
        </p:txBody>
      </p:sp>
      <p:sp>
        <p:nvSpPr>
          <p:cNvPr id="9" name="矩形 8"/>
          <p:cNvSpPr/>
          <p:nvPr userDrawn="1"/>
        </p:nvSpPr>
        <p:spPr>
          <a:xfrm>
            <a:off x="0" y="1484311"/>
            <a:ext cx="666749" cy="436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 name="矩形 9"/>
          <p:cNvSpPr/>
          <p:nvPr userDrawn="1"/>
        </p:nvSpPr>
        <p:spPr>
          <a:xfrm>
            <a:off x="667561" y="1484310"/>
            <a:ext cx="403257" cy="4364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 name="矩形 10"/>
          <p:cNvSpPr/>
          <p:nvPr userDrawn="1"/>
        </p:nvSpPr>
        <p:spPr>
          <a:xfrm>
            <a:off x="9258300" y="1484313"/>
            <a:ext cx="2930035" cy="436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 name="矩形 11"/>
          <p:cNvSpPr/>
          <p:nvPr userDrawn="1"/>
        </p:nvSpPr>
        <p:spPr>
          <a:xfrm>
            <a:off x="8882428" y="1484310"/>
            <a:ext cx="377842" cy="4364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1" name="文本框 40"/>
          <p:cNvSpPr txBox="1"/>
          <p:nvPr userDrawn="1"/>
        </p:nvSpPr>
        <p:spPr>
          <a:xfrm rot="16200000">
            <a:off x="-1443469" y="3524086"/>
            <a:ext cx="3170099" cy="261610"/>
          </a:xfrm>
          <a:prstGeom prst="rect">
            <a:avLst/>
          </a:prstGeom>
          <a:noFill/>
        </p:spPr>
        <p:txBody>
          <a:bodyPr wrap="square" rtlCol="0">
            <a:noAutofit/>
          </a:bodyPr>
          <a:lstStyle>
            <a:defPPr>
              <a:defRPr lang="zh-CN"/>
            </a:defPPr>
            <a:lvl1pPr algn="dist">
              <a:defRPr sz="1100" b="1">
                <a:solidFill>
                  <a:schemeClr val="bg1">
                    <a:alpha val="22000"/>
                  </a:schemeClr>
                </a:solidFill>
                <a:latin typeface="Arial" panose="020B0604020202020204" pitchFamily="34" charset="0"/>
                <a:cs typeface="Arial" panose="020B0604020202020204" pitchFamily="34" charset="0"/>
              </a:defRPr>
            </a:lvl1pPr>
          </a:lstStyle>
          <a:p>
            <a:pPr marL="0" marR="0" lvl="0" indent="0" algn="dist" defTabSz="914400" rtl="0" eaLnBrk="0" fontAlgn="base" latinLnBrk="0" hangingPunct="0">
              <a:lnSpc>
                <a:spcPct val="100000"/>
              </a:lnSpc>
              <a:spcBef>
                <a:spcPct val="0"/>
              </a:spcBef>
              <a:spcAft>
                <a:spcPct val="0"/>
              </a:spcAft>
              <a:buClrTx/>
              <a:buSzTx/>
              <a:buFontTx/>
              <a:buNone/>
              <a:defRPr/>
            </a:pPr>
            <a:r>
              <a:rPr kumimoji="0" lang="en-US" altLang="zh-CN" sz="1100" b="1" i="0" u="none" strike="noStrike" kern="1200" cap="none" spc="0" normalizeH="0" baseline="0" noProof="0" dirty="0">
                <a:ln>
                  <a:noFill/>
                </a:ln>
                <a:solidFill>
                  <a:prstClr val="white">
                    <a:alpha val="5000"/>
                  </a:prstClr>
                </a:solidFill>
                <a:effectLst/>
                <a:uLnTx/>
                <a:uFillTx/>
                <a:latin typeface="Arial" panose="020B0604020202020204" pitchFamily="34" charset="0"/>
                <a:ea typeface="微软雅黑" panose="020B0503020204020204" charset="-122"/>
                <a:cs typeface="Arial" panose="020B0604020202020204" pitchFamily="34" charset="0"/>
              </a:rPr>
              <a:t>BEIJING INSTITUTE OF TECHNOLOGY</a:t>
            </a:r>
          </a:p>
        </p:txBody>
      </p:sp>
      <p:pic>
        <p:nvPicPr>
          <p:cNvPr id="42" name="图片 41"/>
          <p:cNvPicPr>
            <a:picLocks noChangeAspect="1"/>
          </p:cNvPicPr>
          <p:nvPr userDrawn="1"/>
        </p:nvPicPr>
        <p:blipFill>
          <a:blip r:embed="rId3" cstate="print"/>
          <a:stretch>
            <a:fillRect/>
          </a:stretch>
        </p:blipFill>
        <p:spPr>
          <a:xfrm>
            <a:off x="9452633" y="548450"/>
            <a:ext cx="2295327" cy="504694"/>
          </a:xfrm>
          <a:prstGeom prst="rect">
            <a:avLst/>
          </a:prstGeom>
        </p:spPr>
      </p:pic>
      <p:cxnSp>
        <p:nvCxnSpPr>
          <p:cNvPr id="4" name="直接连接符 3"/>
          <p:cNvCxnSpPr/>
          <p:nvPr userDrawn="1"/>
        </p:nvCxnSpPr>
        <p:spPr>
          <a:xfrm>
            <a:off x="666749" y="1329225"/>
            <a:ext cx="0" cy="471473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userDrawn="1"/>
        </p:nvCxnSpPr>
        <p:spPr>
          <a:xfrm>
            <a:off x="9258300" y="1280160"/>
            <a:ext cx="0" cy="483516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userDrawn="1"/>
        </p:nvGrpSpPr>
        <p:grpSpPr>
          <a:xfrm>
            <a:off x="9834169" y="2044937"/>
            <a:ext cx="1778296" cy="3249639"/>
            <a:chOff x="611819" y="2031917"/>
            <a:chExt cx="1709546" cy="3124006"/>
          </a:xfrm>
        </p:grpSpPr>
        <p:grpSp>
          <p:nvGrpSpPr>
            <p:cNvPr id="46" name="组合 45"/>
            <p:cNvGrpSpPr/>
            <p:nvPr/>
          </p:nvGrpSpPr>
          <p:grpSpPr>
            <a:xfrm>
              <a:off x="611819" y="2051403"/>
              <a:ext cx="567014" cy="3098349"/>
              <a:chOff x="11305242" y="2003776"/>
              <a:chExt cx="354194" cy="1935432"/>
            </a:xfrm>
            <a:solidFill>
              <a:schemeClr val="bg1">
                <a:alpha val="5000"/>
              </a:schemeClr>
            </a:solidFill>
          </p:grpSpPr>
          <p:sp>
            <p:nvSpPr>
              <p:cNvPr id="61" name="Freeform 5"/>
              <p:cNvSpPr/>
              <p:nvPr/>
            </p:nvSpPr>
            <p:spPr bwMode="auto">
              <a:xfrm>
                <a:off x="11307751" y="3052538"/>
                <a:ext cx="345981" cy="390126"/>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62" name="Freeform 6"/>
              <p:cNvSpPr/>
              <p:nvPr/>
            </p:nvSpPr>
            <p:spPr bwMode="auto">
              <a:xfrm>
                <a:off x="11382341" y="3639427"/>
                <a:ext cx="199170" cy="299781"/>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nvGrpSpPr>
              <p:cNvPr id="63" name="组合 62"/>
              <p:cNvGrpSpPr/>
              <p:nvPr/>
            </p:nvGrpSpPr>
            <p:grpSpPr>
              <a:xfrm>
                <a:off x="11305242" y="2003776"/>
                <a:ext cx="354194" cy="439406"/>
                <a:chOff x="5548313" y="2084388"/>
                <a:chExt cx="547688" cy="679451"/>
              </a:xfrm>
              <a:grpFill/>
            </p:grpSpPr>
            <p:sp>
              <p:nvSpPr>
                <p:cNvPr id="68"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69"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nvGrpSpPr>
              <p:cNvPr id="64" name="组合 63"/>
              <p:cNvGrpSpPr/>
              <p:nvPr/>
            </p:nvGrpSpPr>
            <p:grpSpPr>
              <a:xfrm>
                <a:off x="11380191" y="2640087"/>
                <a:ext cx="214274" cy="229664"/>
                <a:chOff x="3792874" y="3156423"/>
                <a:chExt cx="331330" cy="355128"/>
              </a:xfrm>
              <a:grpFill/>
            </p:grpSpPr>
            <p:sp>
              <p:nvSpPr>
                <p:cNvPr id="65" name="Freeform 15"/>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66" name="Freeform 16"/>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67" name="Freeform 17"/>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grpSp>
          <p:nvGrpSpPr>
            <p:cNvPr id="47" name="组合 46"/>
            <p:cNvGrpSpPr/>
            <p:nvPr userDrawn="1"/>
          </p:nvGrpSpPr>
          <p:grpSpPr>
            <a:xfrm>
              <a:off x="1752713" y="2031917"/>
              <a:ext cx="568652" cy="3124006"/>
              <a:chOff x="1752713" y="2031917"/>
              <a:chExt cx="568652" cy="3124006"/>
            </a:xfrm>
          </p:grpSpPr>
          <p:grpSp>
            <p:nvGrpSpPr>
              <p:cNvPr id="48" name="组合 47"/>
              <p:cNvGrpSpPr/>
              <p:nvPr/>
            </p:nvGrpSpPr>
            <p:grpSpPr>
              <a:xfrm>
                <a:off x="1769224" y="3776575"/>
                <a:ext cx="501269" cy="527571"/>
                <a:chOff x="6113463" y="3541713"/>
                <a:chExt cx="484188" cy="509588"/>
              </a:xfrm>
              <a:solidFill>
                <a:schemeClr val="bg1">
                  <a:alpha val="5000"/>
                </a:schemeClr>
              </a:solidFill>
            </p:grpSpPr>
            <p:sp>
              <p:nvSpPr>
                <p:cNvPr id="59"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60"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nvGrpSpPr>
              <p:cNvPr id="49" name="组合 48"/>
              <p:cNvGrpSpPr/>
              <p:nvPr/>
            </p:nvGrpSpPr>
            <p:grpSpPr>
              <a:xfrm>
                <a:off x="1752713" y="2031917"/>
                <a:ext cx="568652" cy="718219"/>
                <a:chOff x="6108700" y="2066926"/>
                <a:chExt cx="549275" cy="693738"/>
              </a:xfrm>
              <a:solidFill>
                <a:schemeClr val="bg1">
                  <a:alpha val="5000"/>
                </a:schemeClr>
              </a:solidFill>
            </p:grpSpPr>
            <p:sp>
              <p:nvSpPr>
                <p:cNvPr id="57"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58"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nvGrpSpPr>
              <p:cNvPr id="50" name="组合 49"/>
              <p:cNvGrpSpPr/>
              <p:nvPr/>
            </p:nvGrpSpPr>
            <p:grpSpPr>
              <a:xfrm>
                <a:off x="1855431" y="3075552"/>
                <a:ext cx="381292" cy="328704"/>
                <a:chOff x="6186488" y="2930526"/>
                <a:chExt cx="368300" cy="317500"/>
              </a:xfrm>
              <a:solidFill>
                <a:schemeClr val="bg1">
                  <a:alpha val="5000"/>
                </a:schemeClr>
              </a:solidFill>
            </p:grpSpPr>
            <p:sp>
              <p:nvSpPr>
                <p:cNvPr id="54"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55"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56"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nvGrpSpPr>
              <p:cNvPr id="51" name="组合 50"/>
              <p:cNvGrpSpPr/>
              <p:nvPr/>
            </p:nvGrpSpPr>
            <p:grpSpPr>
              <a:xfrm>
                <a:off x="1804145" y="4681015"/>
                <a:ext cx="466327" cy="474908"/>
                <a:chOff x="11893475" y="1994536"/>
                <a:chExt cx="293191" cy="298584"/>
              </a:xfrm>
              <a:solidFill>
                <a:schemeClr val="bg1">
                  <a:alpha val="5000"/>
                </a:schemeClr>
              </a:solidFill>
            </p:grpSpPr>
            <p:sp>
              <p:nvSpPr>
                <p:cNvPr id="52" name="Freeform 11"/>
                <p:cNvSpPr>
                  <a:spLocks noEditPoints="1"/>
                </p:cNvSpPr>
                <p:nvPr/>
              </p:nvSpPr>
              <p:spPr bwMode="auto">
                <a:xfrm>
                  <a:off x="11976100" y="1994536"/>
                  <a:ext cx="210566" cy="294792"/>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53" name="Freeform 12"/>
                <p:cNvSpPr/>
                <p:nvPr/>
              </p:nvSpPr>
              <p:spPr bwMode="auto">
                <a:xfrm>
                  <a:off x="11893475" y="2009126"/>
                  <a:ext cx="113382" cy="283994"/>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grpSp>
      <p:sp>
        <p:nvSpPr>
          <p:cNvPr id="70" name="文本占位符 12"/>
          <p:cNvSpPr>
            <a:spLocks noGrp="1"/>
          </p:cNvSpPr>
          <p:nvPr>
            <p:ph type="body" sz="quarter" idx="12" hasCustomPrompt="1"/>
          </p:nvPr>
        </p:nvSpPr>
        <p:spPr>
          <a:xfrm>
            <a:off x="1287429" y="4461296"/>
            <a:ext cx="7373913" cy="1199830"/>
          </a:xfrm>
        </p:spPr>
        <p:txBody>
          <a:bodyPr>
            <a:normAutofit/>
          </a:bodyPr>
          <a:lstStyle>
            <a:lvl1pPr marL="0" indent="0">
              <a:buNone/>
              <a:defRPr sz="2000">
                <a:solidFill>
                  <a:schemeClr val="tx1"/>
                </a:solidFill>
              </a:defRPr>
            </a:lvl1pPr>
          </a:lstStyle>
          <a:p>
            <a:pPr lvl="0"/>
            <a:r>
              <a:rPr lang="zh-CN" altLang="en-US" dirty="0"/>
              <a:t>答辩人：北小理</a:t>
            </a:r>
            <a:endParaRPr lang="en-US" altLang="zh-CN" dirty="0"/>
          </a:p>
          <a:p>
            <a:pPr lvl="0"/>
            <a:r>
              <a:rPr lang="zh-CN" altLang="en-US" dirty="0"/>
              <a:t>导　师：京小工</a:t>
            </a:r>
            <a:endParaRPr lang="en-US" altLang="zh-CN" dirty="0"/>
          </a:p>
          <a:p>
            <a:pPr lvl="0"/>
            <a:r>
              <a:rPr lang="zh-CN" altLang="en-US" dirty="0"/>
              <a:t>时　间：</a:t>
            </a:r>
            <a:fld id="{F6F1CC6F-731D-497C-9A0B-70CB610DC019}" type="datetime1">
              <a:rPr lang="zh-CN" altLang="en-US" dirty="0" smtClean="0"/>
              <a:t>​</a:t>
            </a:fld>
            <a:endParaRPr lang="zh-CN" alt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样式2-1">
    <p:spTree>
      <p:nvGrpSpPr>
        <p:cNvPr id="1" name=""/>
        <p:cNvGrpSpPr/>
        <p:nvPr/>
      </p:nvGrpSpPr>
      <p:grpSpPr>
        <a:xfrm>
          <a:off x="0" y="0"/>
          <a:ext cx="0" cy="0"/>
          <a:chOff x="0" y="0"/>
          <a:chExt cx="0" cy="0"/>
        </a:xfrm>
      </p:grpSpPr>
      <p:sp>
        <p:nvSpPr>
          <p:cNvPr id="5" name="矩形 4"/>
          <p:cNvSpPr/>
          <p:nvPr userDrawn="1"/>
        </p:nvSpPr>
        <p:spPr>
          <a:xfrm>
            <a:off x="0" y="2289050"/>
            <a:ext cx="12192001" cy="1968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pic>
        <p:nvPicPr>
          <p:cNvPr id="2" name="图片 1"/>
          <p:cNvPicPr>
            <a:picLocks noChangeAspect="1"/>
          </p:cNvPicPr>
          <p:nvPr userDrawn="1"/>
        </p:nvPicPr>
        <p:blipFill rotWithShape="1">
          <a:blip r:embed="rId2" cstate="print"/>
          <a:srcRect t="15558" b="38705"/>
          <a:stretch>
            <a:fillRect/>
          </a:stretch>
        </p:blipFill>
        <p:spPr>
          <a:xfrm>
            <a:off x="1" y="0"/>
            <a:ext cx="12192000" cy="2290219"/>
          </a:xfrm>
          <a:prstGeom prst="rect">
            <a:avLst/>
          </a:prstGeom>
        </p:spPr>
      </p:pic>
      <p:sp>
        <p:nvSpPr>
          <p:cNvPr id="10" name="矩形 9"/>
          <p:cNvSpPr/>
          <p:nvPr userDrawn="1"/>
        </p:nvSpPr>
        <p:spPr>
          <a:xfrm>
            <a:off x="-1" y="-7884"/>
            <a:ext cx="12192001" cy="229810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pic>
        <p:nvPicPr>
          <p:cNvPr id="11" name="图片 10"/>
          <p:cNvPicPr>
            <a:picLocks noChangeAspect="1"/>
          </p:cNvPicPr>
          <p:nvPr userDrawn="1"/>
        </p:nvPicPr>
        <p:blipFill>
          <a:blip r:embed="rId3" cstate="print"/>
          <a:stretch>
            <a:fillRect/>
          </a:stretch>
        </p:blipFill>
        <p:spPr>
          <a:xfrm>
            <a:off x="5024353" y="841210"/>
            <a:ext cx="2143294" cy="599913"/>
          </a:xfrm>
          <a:prstGeom prst="rect">
            <a:avLst/>
          </a:prstGeom>
        </p:spPr>
      </p:pic>
      <p:cxnSp>
        <p:nvCxnSpPr>
          <p:cNvPr id="4" name="直接连接符 3"/>
          <p:cNvCxnSpPr/>
          <p:nvPr userDrawn="1"/>
        </p:nvCxnSpPr>
        <p:spPr>
          <a:xfrm>
            <a:off x="-81481" y="2289050"/>
            <a:ext cx="123398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目录样式2-2">
    <p:spTree>
      <p:nvGrpSpPr>
        <p:cNvPr id="1" name=""/>
        <p:cNvGrpSpPr/>
        <p:nvPr/>
      </p:nvGrpSpPr>
      <p:grpSpPr>
        <a:xfrm>
          <a:off x="0" y="0"/>
          <a:ext cx="0" cy="0"/>
          <a:chOff x="0" y="0"/>
          <a:chExt cx="0" cy="0"/>
        </a:xfrm>
      </p:grpSpPr>
      <p:sp>
        <p:nvSpPr>
          <p:cNvPr id="6" name="PA-矩形 7"/>
          <p:cNvSpPr/>
          <p:nvPr userDrawn="1">
            <p:custDataLst>
              <p:tags r:id="rId1"/>
            </p:custData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PA-矩形 7"/>
          <p:cNvSpPr/>
          <p:nvPr userDrawn="1">
            <p:custDataLst>
              <p:tags r:id="rId2"/>
            </p:custDataLst>
          </p:nvPr>
        </p:nvSpPr>
        <p:spPr>
          <a:xfrm>
            <a:off x="0" y="0"/>
            <a:ext cx="12192000" cy="6858000"/>
          </a:xfrm>
          <a:prstGeom prst="rect">
            <a:avLst/>
          </a:prstGeom>
          <a:gradFill flip="none" rotWithShape="1">
            <a:gsLst>
              <a:gs pos="0">
                <a:schemeClr val="accent1">
                  <a:alpha val="0"/>
                </a:schemeClr>
              </a:gs>
              <a:gs pos="5220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4" name="直接连接符 3"/>
          <p:cNvCxnSpPr/>
          <p:nvPr userDrawn="1"/>
        </p:nvCxnSpPr>
        <p:spPr>
          <a:xfrm>
            <a:off x="5723340" y="1294827"/>
            <a:ext cx="74531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5723340" y="5613415"/>
            <a:ext cx="74531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userDrawn="1"/>
        </p:nvPicPr>
        <p:blipFill rotWithShape="1">
          <a:blip r:embed="rId4" cstate="print"/>
          <a:srcRect l="49471"/>
          <a:stretch>
            <a:fillRect/>
          </a:stretch>
        </p:blipFill>
        <p:spPr>
          <a:xfrm>
            <a:off x="-34506" y="163259"/>
            <a:ext cx="3298317" cy="6531481"/>
          </a:xfrm>
          <a:prstGeom prst="rect">
            <a:avLst/>
          </a:prstGeom>
        </p:spPr>
      </p:pic>
      <p:pic>
        <p:nvPicPr>
          <p:cNvPr id="14" name="图片 13"/>
          <p:cNvPicPr>
            <a:picLocks noChangeAspect="1"/>
          </p:cNvPicPr>
          <p:nvPr userDrawn="1"/>
        </p:nvPicPr>
        <p:blipFill rotWithShape="1">
          <a:blip r:embed="rId4" cstate="print"/>
          <a:srcRect r="49912"/>
          <a:stretch>
            <a:fillRect/>
          </a:stretch>
        </p:blipFill>
        <p:spPr>
          <a:xfrm>
            <a:off x="8928190" y="163258"/>
            <a:ext cx="3269562" cy="6531481"/>
          </a:xfrm>
          <a:prstGeom prst="rect">
            <a:avLst/>
          </a:prstGeom>
        </p:spPr>
      </p:pic>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页样式1-常规">
    <p:spTree>
      <p:nvGrpSpPr>
        <p:cNvPr id="1" name=""/>
        <p:cNvGrpSpPr/>
        <p:nvPr/>
      </p:nvGrpSpPr>
      <p:grpSpPr>
        <a:xfrm>
          <a:off x="0" y="0"/>
          <a:ext cx="0" cy="0"/>
          <a:chOff x="0" y="0"/>
          <a:chExt cx="0" cy="0"/>
        </a:xfrm>
      </p:grpSpPr>
      <p:cxnSp>
        <p:nvCxnSpPr>
          <p:cNvPr id="2" name="直接连接符 1"/>
          <p:cNvCxnSpPr/>
          <p:nvPr userDrawn="1"/>
        </p:nvCxnSpPr>
        <p:spPr>
          <a:xfrm>
            <a:off x="1550089" y="863157"/>
            <a:ext cx="1031862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11155416" y="6188075"/>
            <a:ext cx="713296"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userDrawn="1"/>
        </p:nvSpPr>
        <p:spPr>
          <a:xfrm>
            <a:off x="318632" y="0"/>
            <a:ext cx="1048735" cy="873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2" name="标题 11"/>
          <p:cNvSpPr>
            <a:spLocks noGrp="1"/>
          </p:cNvSpPr>
          <p:nvPr>
            <p:ph type="title"/>
          </p:nvPr>
        </p:nvSpPr>
        <p:spPr>
          <a:xfrm>
            <a:off x="1606550" y="344317"/>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panose="020B0503020204020204" charset="-122"/>
                <a:ea typeface="微软雅黑" panose="020B0503020204020204" charset="-122"/>
                <a:cs typeface="+mn-cs"/>
              </a:defRPr>
            </a:lvl1pPr>
          </a:lstStyle>
          <a:p>
            <a:pPr lvl="0" eaLnBrk="1" hangingPunct="1"/>
            <a:r>
              <a:rPr lang="zh-CN" altLang="en-US" dirty="0"/>
              <a:t>单击此处编辑母版标题样式</a:t>
            </a:r>
          </a:p>
        </p:txBody>
      </p:sp>
      <p:sp>
        <p:nvSpPr>
          <p:cNvPr id="5" name="矩形 4"/>
          <p:cNvSpPr/>
          <p:nvPr userDrawn="1"/>
        </p:nvSpPr>
        <p:spPr>
          <a:xfrm>
            <a:off x="318631" y="6188075"/>
            <a:ext cx="10844339" cy="6699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fld id="{4CE2CC6A-3CD6-4EB2-A6B9-76993E7CF1F2}" type="slidenum">
              <a:rPr lang="zh-CN" altLang="en-US" sz="1600" smtClean="0">
                <a:solidFill>
                  <a:srgbClr val="F2F2F2"/>
                </a:solidFill>
                <a:latin typeface="微软雅黑" panose="020B0503020204020204" charset="-122"/>
              </a:rPr>
              <a:t>‹#›</a:t>
            </a:fld>
            <a:endParaRPr lang="zh-CN" altLang="en-US" sz="1600" dirty="0">
              <a:solidFill>
                <a:srgbClr val="F2F2F2"/>
              </a:solidFill>
              <a:latin typeface="微软雅黑" panose="020B0503020204020204" charset="-122"/>
            </a:endParaRPr>
          </a:p>
        </p:txBody>
      </p:sp>
      <p:sp>
        <p:nvSpPr>
          <p:cNvPr id="25" name="矩形 24"/>
          <p:cNvSpPr/>
          <p:nvPr userDrawn="1"/>
        </p:nvSpPr>
        <p:spPr>
          <a:xfrm>
            <a:off x="1378908" y="-1612"/>
            <a:ext cx="167082" cy="8747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57" name="图片 56"/>
          <p:cNvPicPr>
            <a:picLocks noChangeAspect="1"/>
          </p:cNvPicPr>
          <p:nvPr userDrawn="1"/>
        </p:nvPicPr>
        <p:blipFill>
          <a:blip r:embed="rId2" cstate="print"/>
          <a:stretch>
            <a:fillRect/>
          </a:stretch>
        </p:blipFill>
        <p:spPr>
          <a:xfrm>
            <a:off x="9837818" y="347339"/>
            <a:ext cx="1969223" cy="432990"/>
          </a:xfrm>
          <a:prstGeom prst="rect">
            <a:avLst/>
          </a:prstGeom>
        </p:spPr>
      </p:pic>
      <p:cxnSp>
        <p:nvCxnSpPr>
          <p:cNvPr id="7" name="直接连接符 6"/>
          <p:cNvCxnSpPr/>
          <p:nvPr userDrawn="1"/>
        </p:nvCxnSpPr>
        <p:spPr>
          <a:xfrm>
            <a:off x="1366474" y="-17822"/>
            <a:ext cx="0" cy="10794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11155416" y="6119786"/>
            <a:ext cx="0" cy="7606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4" name="组合 83"/>
          <p:cNvGrpSpPr/>
          <p:nvPr userDrawn="1"/>
        </p:nvGrpSpPr>
        <p:grpSpPr>
          <a:xfrm>
            <a:off x="587288" y="6381747"/>
            <a:ext cx="2479573" cy="304965"/>
            <a:chOff x="671368" y="6061309"/>
            <a:chExt cx="2479573" cy="304965"/>
          </a:xfrm>
          <a:solidFill>
            <a:schemeClr val="bg1"/>
          </a:solidFill>
        </p:grpSpPr>
        <p:grpSp>
          <p:nvGrpSpPr>
            <p:cNvPr id="85" name="组合 84"/>
            <p:cNvGrpSpPr/>
            <p:nvPr userDrawn="1"/>
          </p:nvGrpSpPr>
          <p:grpSpPr>
            <a:xfrm>
              <a:off x="2098445" y="6064781"/>
              <a:ext cx="1052496" cy="298683"/>
              <a:chOff x="2373567" y="1096524"/>
              <a:chExt cx="2578404" cy="731714"/>
            </a:xfrm>
            <a:grpFill/>
          </p:grpSpPr>
          <p:sp>
            <p:nvSpPr>
              <p:cNvPr id="100" name="Freeform 5"/>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lstStyle/>
              <a:p>
                <a:endParaRPr lang="zh-CN" altLang="en-US"/>
              </a:p>
            </p:txBody>
          </p:sp>
          <p:sp>
            <p:nvSpPr>
              <p:cNvPr id="101" name="Freeform 6"/>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102" name="组合 101"/>
              <p:cNvGrpSpPr/>
              <p:nvPr/>
            </p:nvGrpSpPr>
            <p:grpSpPr>
              <a:xfrm>
                <a:off x="2373567" y="1096524"/>
                <a:ext cx="589817" cy="731714"/>
                <a:chOff x="5548313" y="2084388"/>
                <a:chExt cx="547688" cy="679451"/>
              </a:xfrm>
              <a:grpFill/>
            </p:grpSpPr>
            <p:sp>
              <p:nvSpPr>
                <p:cNvPr id="107"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3" name="组合 102"/>
              <p:cNvGrpSpPr/>
              <p:nvPr/>
            </p:nvGrpSpPr>
            <p:grpSpPr>
              <a:xfrm>
                <a:off x="3194779" y="1296598"/>
                <a:ext cx="356817" cy="382445"/>
                <a:chOff x="3792874" y="3156423"/>
                <a:chExt cx="331330" cy="355128"/>
              </a:xfrm>
              <a:grpFill/>
            </p:grpSpPr>
            <p:sp>
              <p:nvSpPr>
                <p:cNvPr id="104" name="Freeform 15"/>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6"/>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7"/>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6" name="组合 85"/>
            <p:cNvGrpSpPr/>
            <p:nvPr userDrawn="1"/>
          </p:nvGrpSpPr>
          <p:grpSpPr>
            <a:xfrm>
              <a:off x="671368" y="6061309"/>
              <a:ext cx="1100339" cy="304965"/>
              <a:chOff x="2372715" y="161759"/>
              <a:chExt cx="2695608" cy="747103"/>
            </a:xfrm>
            <a:grpFill/>
          </p:grpSpPr>
          <p:grpSp>
            <p:nvGrpSpPr>
              <p:cNvPr id="87" name="组合 86"/>
              <p:cNvGrpSpPr/>
              <p:nvPr/>
            </p:nvGrpSpPr>
            <p:grpSpPr>
              <a:xfrm>
                <a:off x="3804781" y="283376"/>
                <a:ext cx="521428" cy="548788"/>
                <a:chOff x="6113463" y="3541713"/>
                <a:chExt cx="484188" cy="509588"/>
              </a:xfrm>
              <a:grpFill/>
            </p:grpSpPr>
            <p:sp>
              <p:nvSpPr>
                <p:cNvPr id="98"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8" name="组合 87"/>
              <p:cNvGrpSpPr/>
              <p:nvPr/>
            </p:nvGrpSpPr>
            <p:grpSpPr>
              <a:xfrm>
                <a:off x="2372715" y="161759"/>
                <a:ext cx="591521" cy="747103"/>
                <a:chOff x="6108700" y="2066926"/>
                <a:chExt cx="549275" cy="693738"/>
              </a:xfrm>
              <a:grpFill/>
            </p:grpSpPr>
            <p:sp>
              <p:nvSpPr>
                <p:cNvPr id="96"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3173775" y="375308"/>
                <a:ext cx="396626" cy="341923"/>
                <a:chOff x="6186488" y="2930526"/>
                <a:chExt cx="368300" cy="317500"/>
              </a:xfrm>
              <a:grpFill/>
            </p:grpSpPr>
            <p:sp>
              <p:nvSpPr>
                <p:cNvPr id="93"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0" name="组合 89"/>
              <p:cNvGrpSpPr/>
              <p:nvPr/>
            </p:nvGrpSpPr>
            <p:grpSpPr>
              <a:xfrm>
                <a:off x="4613362" y="313351"/>
                <a:ext cx="454961" cy="453362"/>
                <a:chOff x="11893465" y="1994536"/>
                <a:chExt cx="274986" cy="274018"/>
              </a:xfrm>
              <a:grpFill/>
            </p:grpSpPr>
            <p:sp>
              <p:nvSpPr>
                <p:cNvPr id="91" name="Freeform 11"/>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lstStyle/>
                <a:p>
                  <a:endParaRPr lang="zh-CN" altLang="en-US"/>
                </a:p>
              </p:txBody>
            </p:sp>
            <p:sp>
              <p:nvSpPr>
                <p:cNvPr id="92" name="Freeform 12"/>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lstStyle/>
                <a:p>
                  <a:endParaRPr lang="zh-CN" altLang="en-US"/>
                </a:p>
              </p:txBody>
            </p:sp>
          </p:grpSp>
        </p:grpSp>
      </p:gr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A3BB82-4064-4479-AD95-AB0636202D7B}" type="datetimeFigureOut">
              <a:rPr lang="zh-CN" altLang="en-US" smtClean="0"/>
              <a:t>2020/12/9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EAB4D-DDCA-4701-87A4-F960D5B2051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BA3BB82-4064-4479-AD95-AB0636202D7B}" type="datetimeFigureOut">
              <a:rPr lang="zh-CN" altLang="en-US" smtClean="0"/>
              <a:t>2020/12/9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EAB4D-DDCA-4701-87A4-F960D5B2051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A3BB82-4064-4479-AD95-AB0636202D7B}" type="datetimeFigureOut">
              <a:rPr lang="zh-CN" altLang="en-US" smtClean="0"/>
              <a:t>2020/12/9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5EAB4D-DDCA-4701-87A4-F960D5B2051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A3BB82-4064-4479-AD95-AB0636202D7B}" type="datetimeFigureOut">
              <a:rPr lang="zh-CN" altLang="en-US" smtClean="0"/>
              <a:t>2020/12/9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D5EAB4D-DDCA-4701-87A4-F960D5B2051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A3BB82-4064-4479-AD95-AB0636202D7B}" type="datetimeFigureOut">
              <a:rPr lang="zh-CN" altLang="en-US" smtClean="0"/>
              <a:t>2020/12/9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D5EAB4D-DDCA-4701-87A4-F960D5B2051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A3BB82-4064-4479-AD95-AB0636202D7B}" type="datetimeFigureOut">
              <a:rPr lang="zh-CN" altLang="en-US" smtClean="0"/>
              <a:t>2020/12/9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D5EAB4D-DDCA-4701-87A4-F960D5B2051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A3BB82-4064-4479-AD95-AB0636202D7B}" type="datetimeFigureOut">
              <a:rPr lang="zh-CN" altLang="en-US" smtClean="0"/>
              <a:t>2020/12/9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5EAB4D-DDCA-4701-87A4-F960D5B2051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A3BB82-4064-4479-AD95-AB0636202D7B}" type="datetimeFigureOut">
              <a:rPr lang="zh-CN" altLang="en-US" smtClean="0"/>
              <a:t>2020/12/9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5EAB4D-DDCA-4701-87A4-F960D5B2051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3BB82-4064-4479-AD95-AB0636202D7B}" type="datetimeFigureOut">
              <a:rPr lang="zh-CN" altLang="en-US" smtClean="0"/>
              <a:t>2020/12/9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EAB4D-DDCA-4701-87A4-F960D5B2051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07D9317-7C4B-477D-9FCD-CD5482370328}" type="datetimeFigureOut">
              <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charset="-122"/>
                <a:ea typeface="微软雅黑" panose="020B0503020204020204" charset="-122"/>
                <a:cs typeface="+mn-cs"/>
              </a:rPr>
              <a:t>2020/12/9</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charset="-122"/>
              <a:ea typeface="微软雅黑" panose="020B050302020402020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charset="-122"/>
              <a:ea typeface="微软雅黑" panose="020B050302020402020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C0B3BC9-7090-482A-AB63-1945A9C9F1E4}" type="slidenum">
              <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charset="-122"/>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charset="-122"/>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2pPr>
      <a:lvl3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3pPr>
      <a:lvl4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4pPr>
      <a:lvl5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07D9317-7C4B-477D-9FCD-CD5482370328}" type="datetimeFigureOut">
              <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charset="-122"/>
                <a:ea typeface="微软雅黑" panose="020B0503020204020204" charset="-122"/>
                <a:cs typeface="+mn-cs"/>
              </a:rPr>
              <a:t>2020/12/9</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charset="-122"/>
              <a:ea typeface="微软雅黑" panose="020B050302020402020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charset="-122"/>
              <a:ea typeface="微软雅黑" panose="020B050302020402020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C0B3BC9-7090-482A-AB63-1945A9C9F1E4}" type="slidenum">
              <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charset="-122"/>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charset="-122"/>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ransition spd="med">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2pPr>
      <a:lvl3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3pPr>
      <a:lvl4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4pPr>
      <a:lvl5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占位符 4"/>
          <p:cNvSpPr>
            <a:spLocks noGrp="1"/>
          </p:cNvSpPr>
          <p:nvPr>
            <p:ph type="body" sz="quarter" idx="12"/>
          </p:nvPr>
        </p:nvSpPr>
        <p:spPr>
          <a:xfrm>
            <a:off x="3549208" y="4270263"/>
            <a:ext cx="7287114" cy="1578523"/>
          </a:xfrm>
        </p:spPr>
        <p:txBody>
          <a:bodyPr>
            <a:normAutofit fontScale="92500" lnSpcReduction="10000"/>
          </a:bodyPr>
          <a:lstStyle/>
          <a:p>
            <a:pPr>
              <a:lnSpc>
                <a:spcPct val="150000"/>
              </a:lnSpc>
            </a:pPr>
            <a:r>
              <a:rPr lang="zh-CN" altLang="en-US" dirty="0"/>
              <a:t>汇报人：王婧琳、张嘉辉、范睿先、杨艺、祝永贺、燕传航</a:t>
            </a:r>
            <a:endParaRPr lang="en-US" altLang="zh-CN" dirty="0"/>
          </a:p>
          <a:p>
            <a:pPr>
              <a:lnSpc>
                <a:spcPct val="150000"/>
              </a:lnSpc>
            </a:pPr>
            <a:r>
              <a:rPr lang="zh-CN" altLang="en-US" dirty="0"/>
              <a:t>指导老师：张华平</a:t>
            </a:r>
            <a:endParaRPr lang="en-US" altLang="zh-CN" dirty="0"/>
          </a:p>
          <a:p>
            <a:pPr>
              <a:lnSpc>
                <a:spcPct val="150000"/>
              </a:lnSpc>
            </a:pPr>
            <a:r>
              <a:rPr lang="zh-CN" altLang="en-US" dirty="0"/>
              <a:t>时　间：</a:t>
            </a:r>
            <a:fld id="{3C8986BB-BFA5-4AB8-BE74-6EFCD4634542}" type="datetime2">
              <a:rPr lang="zh-CN" altLang="en-US" dirty="0" smtClean="0"/>
              <a:t>2020年12月9日 Wednesday</a:t>
            </a:fld>
            <a:endParaRPr lang="zh-CN" altLang="en-US" dirty="0"/>
          </a:p>
        </p:txBody>
      </p:sp>
      <p:sp>
        <p:nvSpPr>
          <p:cNvPr id="20" name="文本占位符 27"/>
          <p:cNvSpPr>
            <a:spLocks noGrp="1"/>
          </p:cNvSpPr>
          <p:nvPr>
            <p:ph type="body" sz="quarter" idx="13"/>
          </p:nvPr>
        </p:nvSpPr>
        <p:spPr>
          <a:xfrm>
            <a:off x="3549208" y="1484311"/>
            <a:ext cx="7287114" cy="2386807"/>
          </a:xfrm>
        </p:spPr>
        <p:txBody>
          <a:bodyPr>
            <a:normAutofit/>
          </a:bodyPr>
          <a:lstStyle/>
          <a:p>
            <a:pPr>
              <a:lnSpc>
                <a:spcPct val="150000"/>
              </a:lnSpc>
            </a:pPr>
            <a:r>
              <a:rPr lang="zh-CN" altLang="en-US" sz="6000" b="1" dirty="0">
                <a:latin typeface="+mn-ea"/>
                <a:ea typeface="+mn-ea"/>
              </a:rPr>
              <a:t>新词发现</a:t>
            </a:r>
            <a:endParaRPr lang="en-US" altLang="zh-CN" sz="6000" b="1" dirty="0">
              <a:latin typeface="+mn-ea"/>
              <a:ea typeface="+mn-ea"/>
            </a:endParaRPr>
          </a:p>
        </p:txBody>
      </p:sp>
      <p:cxnSp>
        <p:nvCxnSpPr>
          <p:cNvPr id="21" name="直接连接符 20"/>
          <p:cNvCxnSpPr/>
          <p:nvPr/>
        </p:nvCxnSpPr>
        <p:spPr>
          <a:xfrm>
            <a:off x="3549208" y="4010868"/>
            <a:ext cx="7287114" cy="0"/>
          </a:xfrm>
          <a:prstGeom prst="line">
            <a:avLst/>
          </a:prstGeom>
          <a:ln w="28575" cmpd="sng">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研究难点</a:t>
            </a:r>
          </a:p>
        </p:txBody>
      </p:sp>
      <p:sp>
        <p:nvSpPr>
          <p:cNvPr id="5" name="文本框 4"/>
          <p:cNvSpPr txBox="1">
            <a:spLocks noChangeArrowheads="1"/>
          </p:cNvSpPr>
          <p:nvPr/>
        </p:nvSpPr>
        <p:spPr bwMode="auto">
          <a:xfrm>
            <a:off x="357352" y="235111"/>
            <a:ext cx="969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1.3</a:t>
            </a:r>
            <a:endParaRPr lang="zh-CN" altLang="en-US" sz="3600" b="1" dirty="0">
              <a:solidFill>
                <a:schemeClr val="bg1"/>
              </a:solidFill>
            </a:endParaRPr>
          </a:p>
        </p:txBody>
      </p:sp>
      <p:sp>
        <p:nvSpPr>
          <p:cNvPr id="8" name="文本框 7"/>
          <p:cNvSpPr txBox="1"/>
          <p:nvPr/>
        </p:nvSpPr>
        <p:spPr>
          <a:xfrm>
            <a:off x="784356" y="584382"/>
            <a:ext cx="9466042" cy="5262403"/>
          </a:xfrm>
          <a:prstGeom prst="rect">
            <a:avLst/>
          </a:prstGeom>
          <a:noFill/>
        </p:spPr>
        <p:txBody>
          <a:bodyPr wrap="square">
            <a:spAutoFit/>
          </a:bodyPr>
          <a:lstStyle/>
          <a:p>
            <a:pPr marL="342900" indent="-342900" algn="just" fontAlgn="base">
              <a:lnSpc>
                <a:spcPct val="130000"/>
              </a:lnSpc>
              <a:spcBef>
                <a:spcPts val="600"/>
              </a:spcBef>
              <a:spcAft>
                <a:spcPts val="600"/>
              </a:spcAft>
              <a:buClr>
                <a:schemeClr val="tx2"/>
              </a:buClr>
              <a:buFont typeface="Wingdings" panose="05000000000000000000" pitchFamily="2" charset="2"/>
              <a:buChar char="n"/>
            </a:pPr>
            <a:endParaRPr lang="zh-CN" altLang="zh-CN" sz="2200" dirty="0">
              <a:latin typeface="+mn-ea"/>
            </a:endParaRPr>
          </a:p>
          <a:p>
            <a:pPr marL="342900" indent="-342900" algn="just" fontAlgn="base">
              <a:lnSpc>
                <a:spcPct val="200000"/>
              </a:lnSpc>
              <a:spcBef>
                <a:spcPts val="600"/>
              </a:spcBef>
              <a:spcAft>
                <a:spcPts val="600"/>
              </a:spcAft>
              <a:buClr>
                <a:schemeClr val="tx2"/>
              </a:buClr>
              <a:buFont typeface="Wingdings" panose="05000000000000000000" pitchFamily="2" charset="2"/>
              <a:buChar char="n"/>
            </a:pPr>
            <a:r>
              <a:rPr lang="zh-CN" altLang="zh-CN" sz="2200" dirty="0">
                <a:latin typeface="+mn-ea"/>
              </a:rPr>
              <a:t>由于中文词语定义的模糊性，新词没有统一的定义标准，且涵盖面广，很难找到一种通用的有效的方法。</a:t>
            </a:r>
          </a:p>
          <a:p>
            <a:pPr marL="342900" indent="-342900" algn="just" fontAlgn="base">
              <a:lnSpc>
                <a:spcPct val="200000"/>
              </a:lnSpc>
              <a:spcBef>
                <a:spcPts val="600"/>
              </a:spcBef>
              <a:spcAft>
                <a:spcPts val="600"/>
              </a:spcAft>
              <a:buClr>
                <a:schemeClr val="tx2"/>
              </a:buClr>
              <a:buFont typeface="Wingdings" panose="05000000000000000000" pitchFamily="2" charset="2"/>
              <a:buChar char="n"/>
            </a:pPr>
            <a:r>
              <a:rPr lang="zh-CN" altLang="zh-CN" sz="2200" dirty="0">
                <a:latin typeface="+mn-ea"/>
              </a:rPr>
              <a:t>新词尤其是非命名实体，在构成方面没有普遍的规律。</a:t>
            </a:r>
          </a:p>
          <a:p>
            <a:pPr marL="342900" indent="-342900" algn="just" fontAlgn="base">
              <a:lnSpc>
                <a:spcPct val="200000"/>
              </a:lnSpc>
              <a:spcBef>
                <a:spcPts val="600"/>
              </a:spcBef>
              <a:spcAft>
                <a:spcPts val="600"/>
              </a:spcAft>
              <a:buClr>
                <a:schemeClr val="tx2"/>
              </a:buClr>
              <a:buFont typeface="Wingdings" panose="05000000000000000000" pitchFamily="2" charset="2"/>
              <a:buChar char="n"/>
            </a:pPr>
            <a:r>
              <a:rPr lang="zh-CN" altLang="en-US" sz="2200" dirty="0">
                <a:latin typeface="+mn-ea"/>
              </a:rPr>
              <a:t>对低频新词的识别精度有待提高</a:t>
            </a:r>
            <a:endParaRPr lang="en-US" altLang="zh-CN" sz="2200" dirty="0">
              <a:latin typeface="+mn-ea"/>
            </a:endParaRPr>
          </a:p>
          <a:p>
            <a:pPr marL="342900" indent="-342900" algn="just" fontAlgn="base">
              <a:lnSpc>
                <a:spcPct val="200000"/>
              </a:lnSpc>
              <a:spcBef>
                <a:spcPts val="600"/>
              </a:spcBef>
              <a:spcAft>
                <a:spcPts val="600"/>
              </a:spcAft>
              <a:buClr>
                <a:schemeClr val="tx2"/>
              </a:buClr>
              <a:buFont typeface="Wingdings" panose="05000000000000000000" pitchFamily="2" charset="2"/>
              <a:buChar char="n"/>
            </a:pPr>
            <a:r>
              <a:rPr lang="zh-CN" altLang="en-US" sz="2200" dirty="0">
                <a:latin typeface="+mn-ea"/>
              </a:rPr>
              <a:t>低成本和识别效果难以兼顾</a:t>
            </a:r>
            <a:endParaRPr lang="en-US" altLang="zh-CN" sz="2200" dirty="0">
              <a:latin typeface="+mn-ea"/>
            </a:endParaRPr>
          </a:p>
          <a:p>
            <a:pPr marL="342900" indent="-342900" algn="just" fontAlgn="base">
              <a:lnSpc>
                <a:spcPct val="200000"/>
              </a:lnSpc>
              <a:spcBef>
                <a:spcPts val="600"/>
              </a:spcBef>
              <a:spcAft>
                <a:spcPts val="600"/>
              </a:spcAft>
              <a:buClr>
                <a:schemeClr val="tx2"/>
              </a:buClr>
              <a:buFont typeface="Wingdings" panose="05000000000000000000" pitchFamily="2" charset="2"/>
              <a:buChar char="n"/>
            </a:pPr>
            <a:r>
              <a:rPr lang="zh-CN" altLang="en-US" sz="2200" dirty="0">
                <a:latin typeface="+mn-ea"/>
              </a:rPr>
              <a:t>缺乏针对少数民族语言和方言的新词识别研究</a:t>
            </a:r>
            <a:endParaRPr lang="en-US" altLang="zh-CN" sz="2200" dirty="0">
              <a:latin typeface="+mn-ea"/>
            </a:endParaRPr>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评价指标</a:t>
            </a:r>
          </a:p>
        </p:txBody>
      </p:sp>
      <p:sp>
        <p:nvSpPr>
          <p:cNvPr id="5" name="文本框 4"/>
          <p:cNvSpPr txBox="1">
            <a:spLocks noChangeArrowheads="1"/>
          </p:cNvSpPr>
          <p:nvPr/>
        </p:nvSpPr>
        <p:spPr bwMode="auto">
          <a:xfrm>
            <a:off x="357352" y="235111"/>
            <a:ext cx="969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1.4</a:t>
            </a:r>
            <a:endParaRPr lang="zh-CN" altLang="en-US" sz="3600" b="1" dirty="0">
              <a:solidFill>
                <a:schemeClr val="bg1"/>
              </a:solidFill>
            </a:endParaRPr>
          </a:p>
        </p:txBody>
      </p:sp>
      <p:sp>
        <p:nvSpPr>
          <p:cNvPr id="8" name="文本框 7"/>
          <p:cNvSpPr txBox="1"/>
          <p:nvPr/>
        </p:nvSpPr>
        <p:spPr>
          <a:xfrm>
            <a:off x="357352" y="235111"/>
            <a:ext cx="11477296" cy="8278613"/>
          </a:xfrm>
          <a:prstGeom prst="rect">
            <a:avLst/>
          </a:prstGeom>
          <a:noFill/>
        </p:spPr>
        <p:txBody>
          <a:bodyPr wrap="square">
            <a:spAutoFit/>
          </a:bodyPr>
          <a:lstStyle/>
          <a:p>
            <a:pPr marL="342900" indent="-342900" algn="just" fontAlgn="base">
              <a:lnSpc>
                <a:spcPct val="130000"/>
              </a:lnSpc>
              <a:spcBef>
                <a:spcPts val="600"/>
              </a:spcBef>
              <a:spcAft>
                <a:spcPts val="600"/>
              </a:spcAft>
              <a:buClr>
                <a:schemeClr val="tx2"/>
              </a:buClr>
              <a:buFont typeface="Wingdings" panose="05000000000000000000" pitchFamily="2" charset="2"/>
              <a:buChar char="n"/>
            </a:pPr>
            <a:endParaRPr lang="zh-CN" altLang="zh-CN" sz="2200" dirty="0">
              <a:latin typeface="+mn-ea"/>
            </a:endParaRPr>
          </a:p>
          <a:p>
            <a:pPr marL="342900" indent="-342900" algn="just" fontAlgn="base">
              <a:lnSpc>
                <a:spcPct val="200000"/>
              </a:lnSpc>
              <a:spcBef>
                <a:spcPts val="600"/>
              </a:spcBef>
              <a:spcAft>
                <a:spcPts val="600"/>
              </a:spcAft>
              <a:buClr>
                <a:schemeClr val="tx2"/>
              </a:buClr>
              <a:buFont typeface="Wingdings" panose="05000000000000000000" pitchFamily="2" charset="2"/>
              <a:buChar char="n"/>
            </a:pPr>
            <a:r>
              <a:rPr lang="zh-CN" altLang="en-US" sz="2200" dirty="0">
                <a:latin typeface="+mn-ea"/>
              </a:rPr>
              <a:t>新词发现的主要任务是候选新词的提取及垃圾字串的过滤。中文是由连续的汉字串表示的，词与词之间并没有明确的分隔标志，理论上一句话中任何相邻字之间都有结合成词的可能，因此一般会先进行分词，对于已分隔的候选字串，还需要一个标准来判断其是否是一个词且为一个新词。通常采用以下标准来评估新词发现的效果。</a:t>
            </a:r>
            <a:endParaRPr lang="en-US" altLang="zh-CN" sz="2200" dirty="0">
              <a:latin typeface="+mn-ea"/>
            </a:endParaRPr>
          </a:p>
          <a:p>
            <a:pPr marL="342900" indent="-342900" algn="just" fontAlgn="base">
              <a:lnSpc>
                <a:spcPct val="200000"/>
              </a:lnSpc>
              <a:spcBef>
                <a:spcPts val="600"/>
              </a:spcBef>
              <a:spcAft>
                <a:spcPts val="600"/>
              </a:spcAft>
              <a:buClr>
                <a:schemeClr val="tx2"/>
              </a:buClr>
              <a:buFont typeface="Wingdings" panose="05000000000000000000" pitchFamily="2" charset="2"/>
              <a:buChar char="n"/>
            </a:pPr>
            <a:r>
              <a:rPr lang="zh-CN" altLang="en-US" sz="2200" dirty="0">
                <a:latin typeface="+mn-ea"/>
              </a:rPr>
              <a:t>精确率：新词发现结果中正确识别的词数占识别为新词总数的比例。</a:t>
            </a:r>
            <a:endParaRPr lang="en-US" altLang="zh-CN" sz="2200" dirty="0">
              <a:latin typeface="+mn-ea"/>
            </a:endParaRPr>
          </a:p>
          <a:p>
            <a:pPr marL="342900" indent="-342900" algn="just" fontAlgn="base">
              <a:lnSpc>
                <a:spcPct val="200000"/>
              </a:lnSpc>
              <a:spcBef>
                <a:spcPts val="600"/>
              </a:spcBef>
              <a:spcAft>
                <a:spcPts val="600"/>
              </a:spcAft>
              <a:buClr>
                <a:schemeClr val="tx2"/>
              </a:buClr>
              <a:buFont typeface="Wingdings" panose="05000000000000000000" pitchFamily="2" charset="2"/>
              <a:buChar char="n"/>
            </a:pPr>
            <a:r>
              <a:rPr lang="zh-CN" altLang="en-US" sz="2200" dirty="0">
                <a:latin typeface="+mn-ea"/>
              </a:rPr>
              <a:t>召回率：新词发现结果中正确识别的新词数占实际新词数的比例。</a:t>
            </a:r>
            <a:endParaRPr lang="en-US" altLang="zh-CN" sz="2200" dirty="0">
              <a:latin typeface="+mn-ea"/>
            </a:endParaRPr>
          </a:p>
          <a:p>
            <a:pPr marL="342900" indent="-342900" algn="just" fontAlgn="base">
              <a:lnSpc>
                <a:spcPct val="200000"/>
              </a:lnSpc>
              <a:spcBef>
                <a:spcPts val="600"/>
              </a:spcBef>
              <a:spcAft>
                <a:spcPts val="600"/>
              </a:spcAft>
              <a:buClr>
                <a:schemeClr val="tx2"/>
              </a:buClr>
              <a:buFont typeface="Wingdings" panose="05000000000000000000" pitchFamily="2" charset="2"/>
              <a:buChar char="n"/>
            </a:pPr>
            <a:r>
              <a:rPr lang="en-US" altLang="zh-CN" sz="2200" dirty="0">
                <a:latin typeface="+mn-ea"/>
              </a:rPr>
              <a:t>F</a:t>
            </a:r>
            <a:r>
              <a:rPr lang="zh-CN" altLang="en-US" sz="2200" dirty="0">
                <a:latin typeface="+mn-ea"/>
              </a:rPr>
              <a:t>数：精确率和召回率的调和值，即为综合考虑的效果。</a:t>
            </a:r>
          </a:p>
          <a:p>
            <a:pPr marL="342900" indent="-342900" algn="just" fontAlgn="base">
              <a:lnSpc>
                <a:spcPct val="200000"/>
              </a:lnSpc>
              <a:spcBef>
                <a:spcPts val="600"/>
              </a:spcBef>
              <a:spcAft>
                <a:spcPts val="600"/>
              </a:spcAft>
              <a:buClr>
                <a:schemeClr val="tx2"/>
              </a:buClr>
              <a:buFont typeface="Wingdings" panose="05000000000000000000" pitchFamily="2" charset="2"/>
              <a:buChar char="n"/>
            </a:pPr>
            <a:endParaRPr lang="zh-CN" altLang="en-US" sz="2200" dirty="0">
              <a:latin typeface="+mn-ea"/>
            </a:endParaRPr>
          </a:p>
          <a:p>
            <a:pPr marL="342900" indent="-342900" algn="just" fontAlgn="base">
              <a:lnSpc>
                <a:spcPct val="200000"/>
              </a:lnSpc>
              <a:spcBef>
                <a:spcPts val="600"/>
              </a:spcBef>
              <a:spcAft>
                <a:spcPts val="600"/>
              </a:spcAft>
              <a:buClr>
                <a:schemeClr val="tx2"/>
              </a:buClr>
              <a:buFont typeface="Wingdings" panose="05000000000000000000" pitchFamily="2" charset="2"/>
              <a:buChar char="n"/>
            </a:pPr>
            <a:endParaRPr lang="zh-CN" altLang="en-US" sz="2200" dirty="0">
              <a:latin typeface="+mn-ea"/>
            </a:endParaRPr>
          </a:p>
          <a:p>
            <a:pPr marL="342900" indent="-342900" algn="just" fontAlgn="base">
              <a:lnSpc>
                <a:spcPct val="20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p:txBody>
      </p:sp>
      <mc:AlternateContent xmlns:mc="http://schemas.openxmlformats.org/markup-compatibility/2006" xmlns:a14="http://schemas.microsoft.com/office/drawing/2010/main">
        <mc:Choice Requires="a14">
          <p:sp>
            <p:nvSpPr>
              <p:cNvPr id="6" name="文本框 5"/>
              <p:cNvSpPr txBox="1"/>
              <p:nvPr/>
            </p:nvSpPr>
            <p:spPr>
              <a:xfrm>
                <a:off x="9015958" y="3765340"/>
                <a:ext cx="2468880" cy="6090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zh-CN" altLang="en-US" smtClean="0">
                          <a:latin typeface="Cambria Math" panose="02040503050406030204" pitchFamily="18" charset="0"/>
                        </a:rPr>
                        <m:t>P</m:t>
                      </m:r>
                      <m:r>
                        <m:rPr>
                          <m:sty m:val="p"/>
                        </m:rPr>
                        <a:rPr lang="zh-CN" altLang="en-US" i="0">
                          <a:latin typeface="Cambria Math" panose="02040503050406030204" pitchFamily="18" charset="0"/>
                        </a:rPr>
                        <m:t>recision</m:t>
                      </m:r>
                      <m:r>
                        <a:rPr lang="zh-CN" altLang="en-US" i="0">
                          <a:latin typeface="Cambria Math" panose="02040503050406030204" pitchFamily="18" charset="0"/>
                        </a:rPr>
                        <m:t>=</m:t>
                      </m:r>
                      <m:f>
                        <m:fPr>
                          <m:ctrlPr>
                            <a:rPr lang="zh-CN" altLang="en-US" i="1">
                              <a:solidFill>
                                <a:srgbClr val="836967"/>
                              </a:solidFill>
                              <a:latin typeface="Cambria Math" panose="02040503050406030204" pitchFamily="18" charset="0"/>
                            </a:rPr>
                          </m:ctrlPr>
                        </m:fPr>
                        <m:num>
                          <m:r>
                            <a:rPr lang="zh-CN" altLang="en-US" i="1">
                              <a:latin typeface="Cambria Math" panose="02040503050406030204" pitchFamily="18" charset="0"/>
                            </a:rPr>
                            <m:t>𝑇𝑃</m:t>
                          </m:r>
                        </m:num>
                        <m:den>
                          <m:r>
                            <a:rPr lang="zh-CN" altLang="en-US" i="1">
                              <a:latin typeface="Cambria Math" panose="02040503050406030204" pitchFamily="18" charset="0"/>
                            </a:rPr>
                            <m:t>𝑁</m:t>
                          </m:r>
                          <m:r>
                            <a:rPr lang="zh-CN" altLang="en-US" i="0">
                              <a:latin typeface="Cambria Math" panose="02040503050406030204" pitchFamily="18" charset="0"/>
                            </a:rPr>
                            <m:t>1</m:t>
                          </m:r>
                        </m:den>
                      </m:f>
                    </m:oMath>
                  </m:oMathPara>
                </a14:m>
                <a:endParaRPr lang="zh-CN" alt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9015958" y="3765340"/>
                <a:ext cx="2468880" cy="609077"/>
              </a:xfrm>
              <a:prstGeom prst="rect">
                <a:avLst/>
              </a:prstGeom>
              <a:blipFill rotWithShape="1">
                <a:blip r:embed="rId3"/>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8808720" y="4587502"/>
                <a:ext cx="2042160" cy="6090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zh-CN" altLang="en-US" smtClean="0">
                          <a:latin typeface="Cambria Math" panose="02040503050406030204" pitchFamily="18" charset="0"/>
                        </a:rPr>
                        <m:t>R</m:t>
                      </m:r>
                      <m:r>
                        <m:rPr>
                          <m:sty m:val="p"/>
                        </m:rPr>
                        <a:rPr lang="zh-CN" altLang="en-US" i="0">
                          <a:latin typeface="Cambria Math" panose="02040503050406030204" pitchFamily="18" charset="0"/>
                        </a:rPr>
                        <m:t>ecall</m:t>
                      </m:r>
                      <m:r>
                        <a:rPr lang="zh-CN" altLang="en-US" i="0">
                          <a:latin typeface="Cambria Math" panose="02040503050406030204" pitchFamily="18" charset="0"/>
                        </a:rPr>
                        <m:t>=</m:t>
                      </m:r>
                      <m:f>
                        <m:fPr>
                          <m:ctrlPr>
                            <a:rPr lang="zh-CN" altLang="en-US" i="1">
                              <a:solidFill>
                                <a:srgbClr val="836967"/>
                              </a:solidFill>
                              <a:latin typeface="Cambria Math" panose="02040503050406030204" pitchFamily="18" charset="0"/>
                            </a:rPr>
                          </m:ctrlPr>
                        </m:fPr>
                        <m:num>
                          <m:r>
                            <a:rPr lang="zh-CN" altLang="en-US" i="1">
                              <a:latin typeface="Cambria Math" panose="02040503050406030204" pitchFamily="18" charset="0"/>
                            </a:rPr>
                            <m:t>𝑇𝑃</m:t>
                          </m:r>
                        </m:num>
                        <m:den>
                          <m:r>
                            <a:rPr lang="zh-CN" altLang="en-US" i="1">
                              <a:latin typeface="Cambria Math" panose="02040503050406030204" pitchFamily="18" charset="0"/>
                            </a:rPr>
                            <m:t>𝑁</m:t>
                          </m:r>
                          <m:r>
                            <a:rPr lang="zh-CN" altLang="en-US" i="0">
                              <a:latin typeface="Cambria Math" panose="02040503050406030204" pitchFamily="18" charset="0"/>
                            </a:rPr>
                            <m:t>2</m:t>
                          </m:r>
                        </m:den>
                      </m:f>
                    </m:oMath>
                  </m:oMathPara>
                </a14:m>
                <a:endParaRPr lang="zh-CN" alt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8808720" y="4587502"/>
                <a:ext cx="2042160" cy="609077"/>
              </a:xfrm>
              <a:prstGeom prst="rect">
                <a:avLst/>
              </a:prstGeom>
              <a:blipFill rotWithShape="1">
                <a:blip r:embed="rId4"/>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7400518" y="5410126"/>
                <a:ext cx="3230880" cy="6228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zh-CN" altLang="en-US" smtClean="0">
                          <a:latin typeface="Cambria Math" panose="02040503050406030204" pitchFamily="18" charset="0"/>
                        </a:rPr>
                        <m:t>F</m:t>
                      </m:r>
                      <m:r>
                        <a:rPr lang="zh-CN" altLang="en-US" i="0">
                          <a:latin typeface="Cambria Math" panose="02040503050406030204" pitchFamily="18" charset="0"/>
                        </a:rPr>
                        <m:t>=</m:t>
                      </m:r>
                      <m:f>
                        <m:fPr>
                          <m:ctrlPr>
                            <a:rPr lang="zh-CN" altLang="en-US" i="1">
                              <a:solidFill>
                                <a:srgbClr val="836967"/>
                              </a:solidFill>
                              <a:latin typeface="Cambria Math" panose="02040503050406030204" pitchFamily="18" charset="0"/>
                            </a:rPr>
                          </m:ctrlPr>
                        </m:fPr>
                        <m:num>
                          <m:r>
                            <a:rPr lang="zh-CN" altLang="en-US" i="0">
                              <a:latin typeface="Cambria Math" panose="02040503050406030204" pitchFamily="18" charset="0"/>
                            </a:rPr>
                            <m:t>2×</m:t>
                          </m:r>
                          <m:r>
                            <a:rPr lang="zh-CN" altLang="en-US" i="1">
                              <a:latin typeface="Cambria Math" panose="02040503050406030204" pitchFamily="18" charset="0"/>
                            </a:rPr>
                            <m:t>𝑃𝑟𝑒𝑐𝑖𝑠𝑖𝑜𝑛</m:t>
                          </m:r>
                          <m:r>
                            <a:rPr lang="zh-CN" altLang="en-US" i="0">
                              <a:latin typeface="Cambria Math" panose="02040503050406030204" pitchFamily="18" charset="0"/>
                            </a:rPr>
                            <m:t>×</m:t>
                          </m:r>
                          <m:r>
                            <a:rPr lang="zh-CN" altLang="en-US" i="1">
                              <a:latin typeface="Cambria Math" panose="02040503050406030204" pitchFamily="18" charset="0"/>
                            </a:rPr>
                            <m:t>𝑅𝑒𝑐𝑎𝑙𝑙</m:t>
                          </m:r>
                        </m:num>
                        <m:den>
                          <m:r>
                            <a:rPr lang="zh-CN" altLang="en-US" i="1">
                              <a:latin typeface="Cambria Math" panose="02040503050406030204" pitchFamily="18" charset="0"/>
                            </a:rPr>
                            <m:t>𝑃𝑟𝑒𝑐𝑖𝑠𝑖𝑜𝑛</m:t>
                          </m:r>
                          <m:r>
                            <a:rPr lang="zh-CN" altLang="en-US" i="0">
                              <a:latin typeface="Cambria Math" panose="02040503050406030204" pitchFamily="18" charset="0"/>
                            </a:rPr>
                            <m:t>+</m:t>
                          </m:r>
                          <m:r>
                            <a:rPr lang="zh-CN" altLang="en-US" i="1">
                              <a:latin typeface="Cambria Math" panose="02040503050406030204" pitchFamily="18" charset="0"/>
                            </a:rPr>
                            <m:t>𝑅𝑒𝑐𝑎𝑙𝑙</m:t>
                          </m:r>
                        </m:den>
                      </m:f>
                    </m:oMath>
                  </m:oMathPara>
                </a14:m>
                <a:endParaRPr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7400518" y="5410126"/>
                <a:ext cx="3230880" cy="622863"/>
              </a:xfrm>
              <a:prstGeom prst="rect">
                <a:avLst/>
              </a:prstGeom>
              <a:blipFill rotWithShape="1">
                <a:blip r:embed="rId5"/>
                <a:stretch>
                  <a:fillRect/>
                </a:stretch>
              </a:blipFill>
            </p:spPr>
            <p:txBody>
              <a:bodyPr/>
              <a:lstStyle/>
              <a:p>
                <a:r>
                  <a:rPr lang="zh-CN" altLang="en-US">
                    <a:noFill/>
                  </a:rPr>
                  <a:t> </a:t>
                </a:r>
                <a:endParaRPr lang="zh-CN" altLang="en-US">
                  <a:noFill/>
                </a:endParaRPr>
              </a:p>
            </p:txBody>
          </p:sp>
        </mc:Fallback>
      </mc:AlternateContent>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7"/>
          <p:cNvSpPr txBox="1"/>
          <p:nvPr/>
        </p:nvSpPr>
        <p:spPr>
          <a:xfrm>
            <a:off x="2452443" y="-137581"/>
            <a:ext cx="7287114" cy="238680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altLang="zh-CN" sz="6000" b="1" dirty="0">
                <a:solidFill>
                  <a:schemeClr val="bg1"/>
                </a:solidFill>
                <a:latin typeface="+mn-ea"/>
              </a:rPr>
              <a:t>CONTENTS</a:t>
            </a:r>
          </a:p>
        </p:txBody>
      </p:sp>
      <p:sp>
        <p:nvSpPr>
          <p:cNvPr id="3" name="文本占位符 4"/>
          <p:cNvSpPr txBox="1"/>
          <p:nvPr/>
        </p:nvSpPr>
        <p:spPr>
          <a:xfrm>
            <a:off x="1836898" y="1443350"/>
            <a:ext cx="8518204" cy="397129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tabLst>
                <a:tab pos="12599670" algn="ctr"/>
              </a:tabLst>
            </a:pPr>
            <a:r>
              <a:rPr lang="zh-CN" altLang="en-US" dirty="0">
                <a:solidFill>
                  <a:schemeClr val="bg1"/>
                </a:solidFill>
              </a:rPr>
              <a:t>概述</a:t>
            </a:r>
            <a:r>
              <a:rPr lang="en-US" altLang="zh-CN" dirty="0">
                <a:solidFill>
                  <a:schemeClr val="bg1"/>
                </a:solidFill>
              </a:rPr>
              <a:t>	</a:t>
            </a:r>
            <a:r>
              <a:rPr lang="zh-CN" altLang="en-US" dirty="0">
                <a:solidFill>
                  <a:schemeClr val="bg1"/>
                </a:solidFill>
              </a:rPr>
              <a:t>王婧琳</a:t>
            </a:r>
            <a:endParaRPr lang="en-US" altLang="zh-CN" dirty="0">
              <a:solidFill>
                <a:schemeClr val="bg1"/>
              </a:solidFill>
            </a:endParaRPr>
          </a:p>
          <a:p>
            <a:pPr marL="514350" indent="-514350">
              <a:lnSpc>
                <a:spcPct val="150000"/>
              </a:lnSpc>
              <a:buFont typeface="+mj-lt"/>
              <a:buAutoNum type="arabicPeriod"/>
              <a:tabLst>
                <a:tab pos="12599670" algn="ctr"/>
              </a:tabLst>
            </a:pPr>
            <a:r>
              <a:rPr lang="zh-CN" altLang="en-US" dirty="0">
                <a:solidFill>
                  <a:schemeClr val="accent6"/>
                </a:solidFill>
              </a:rPr>
              <a:t>基于规则的新词发现</a:t>
            </a:r>
            <a:r>
              <a:rPr lang="en-US" altLang="zh-CN" dirty="0">
                <a:solidFill>
                  <a:schemeClr val="accent6"/>
                </a:solidFill>
              </a:rPr>
              <a:t>	</a:t>
            </a:r>
            <a:r>
              <a:rPr lang="zh-CN" altLang="en-US" dirty="0">
                <a:solidFill>
                  <a:schemeClr val="accent6"/>
                </a:solidFill>
              </a:rPr>
              <a:t>张嘉辉</a:t>
            </a:r>
            <a:endParaRPr lang="en-US" altLang="zh-CN" dirty="0">
              <a:solidFill>
                <a:schemeClr val="accent6"/>
              </a:solidFill>
            </a:endParaRPr>
          </a:p>
          <a:p>
            <a:pPr marL="514350" indent="-514350">
              <a:lnSpc>
                <a:spcPct val="150000"/>
              </a:lnSpc>
              <a:buFont typeface="+mj-lt"/>
              <a:buAutoNum type="arabicPeriod"/>
              <a:tabLst>
                <a:tab pos="12599670" algn="ctr"/>
              </a:tabLst>
            </a:pPr>
            <a:r>
              <a:rPr lang="zh-CN" altLang="en-US" dirty="0">
                <a:solidFill>
                  <a:schemeClr val="bg1"/>
                </a:solidFill>
              </a:rPr>
              <a:t>基于统计的新词发现</a:t>
            </a:r>
            <a:r>
              <a:rPr lang="en-US" altLang="zh-CN" dirty="0">
                <a:solidFill>
                  <a:schemeClr val="bg1"/>
                </a:solidFill>
              </a:rPr>
              <a:t>	</a:t>
            </a:r>
            <a:r>
              <a:rPr lang="zh-CN" altLang="en-US" dirty="0">
                <a:solidFill>
                  <a:schemeClr val="bg1"/>
                </a:solidFill>
              </a:rPr>
              <a:t>范睿先</a:t>
            </a:r>
            <a:endParaRPr lang="en-US" altLang="zh-CN" dirty="0">
              <a:solidFill>
                <a:schemeClr val="bg1"/>
              </a:solidFill>
            </a:endParaRPr>
          </a:p>
          <a:p>
            <a:pPr marL="514350" indent="-514350">
              <a:lnSpc>
                <a:spcPct val="150000"/>
              </a:lnSpc>
              <a:buFont typeface="+mj-lt"/>
              <a:buAutoNum type="arabicPeriod"/>
              <a:tabLst>
                <a:tab pos="12599670" algn="ctr"/>
              </a:tabLst>
            </a:pPr>
            <a:r>
              <a:rPr lang="zh-CN" altLang="en-US" dirty="0">
                <a:solidFill>
                  <a:schemeClr val="bg1"/>
                </a:solidFill>
              </a:rPr>
              <a:t>基于深度学习的新词发现</a:t>
            </a:r>
            <a:r>
              <a:rPr lang="en-US" altLang="zh-CN" dirty="0">
                <a:solidFill>
                  <a:schemeClr val="bg1"/>
                </a:solidFill>
              </a:rPr>
              <a:t>	</a:t>
            </a:r>
            <a:r>
              <a:rPr lang="zh-CN" altLang="en-US" dirty="0">
                <a:solidFill>
                  <a:schemeClr val="bg1"/>
                </a:solidFill>
              </a:rPr>
              <a:t>杨艺</a:t>
            </a:r>
            <a:endParaRPr lang="en-US" altLang="zh-CN" dirty="0">
              <a:solidFill>
                <a:schemeClr val="bg1"/>
              </a:solidFill>
            </a:endParaRPr>
          </a:p>
          <a:p>
            <a:pPr marL="514350" indent="-514350">
              <a:lnSpc>
                <a:spcPct val="150000"/>
              </a:lnSpc>
              <a:buFont typeface="+mj-lt"/>
              <a:buAutoNum type="arabicPeriod"/>
              <a:tabLst>
                <a:tab pos="12599670" algn="ctr"/>
              </a:tabLst>
            </a:pPr>
            <a:r>
              <a:rPr lang="en-US" altLang="zh-CN" dirty="0">
                <a:solidFill>
                  <a:schemeClr val="bg1"/>
                </a:solidFill>
              </a:rPr>
              <a:t>Demo</a:t>
            </a:r>
            <a:r>
              <a:rPr lang="zh-CN" altLang="en-US" dirty="0">
                <a:solidFill>
                  <a:schemeClr val="bg1"/>
                </a:solidFill>
              </a:rPr>
              <a:t>展示与讲解</a:t>
            </a:r>
            <a:r>
              <a:rPr lang="en-US" altLang="zh-CN" dirty="0">
                <a:solidFill>
                  <a:schemeClr val="bg1"/>
                </a:solidFill>
              </a:rPr>
              <a:t>	</a:t>
            </a:r>
            <a:r>
              <a:rPr lang="zh-CN" altLang="en-US" dirty="0">
                <a:solidFill>
                  <a:schemeClr val="bg1"/>
                </a:solidFill>
              </a:rPr>
              <a:t>祝永贺、燕传航</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230016"/>
            <a:ext cx="8643848" cy="480131"/>
          </a:xfrm>
        </p:spPr>
        <p:txBody>
          <a:bodyPr/>
          <a:lstStyle/>
          <a:p>
            <a:r>
              <a:rPr lang="zh-CN" altLang="en-US" sz="2800" b="1" dirty="0"/>
              <a:t>基本原理</a:t>
            </a:r>
          </a:p>
        </p:txBody>
      </p:sp>
      <p:sp>
        <p:nvSpPr>
          <p:cNvPr id="10" name="文本框 9"/>
          <p:cNvSpPr txBox="1">
            <a:spLocks noChangeArrowheads="1"/>
          </p:cNvSpPr>
          <p:nvPr/>
        </p:nvSpPr>
        <p:spPr bwMode="auto">
          <a:xfrm>
            <a:off x="357352" y="167945"/>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2.1</a:t>
            </a:r>
            <a:endParaRPr lang="zh-CN" altLang="en-US" sz="3600" b="1" dirty="0">
              <a:solidFill>
                <a:schemeClr val="bg1"/>
              </a:solidFill>
            </a:endParaRPr>
          </a:p>
        </p:txBody>
      </p:sp>
      <p:sp>
        <p:nvSpPr>
          <p:cNvPr id="5" name="文本框 4"/>
          <p:cNvSpPr txBox="1"/>
          <p:nvPr/>
        </p:nvSpPr>
        <p:spPr>
          <a:xfrm>
            <a:off x="1088963" y="1874578"/>
            <a:ext cx="10033081" cy="929678"/>
          </a:xfrm>
          <a:prstGeom prst="rect">
            <a:avLst/>
          </a:prstGeom>
          <a:noFill/>
        </p:spPr>
        <p:txBody>
          <a:bodyPr wrap="square" rtlCol="0">
            <a:spAutoFit/>
          </a:bodyPr>
          <a:lstStyle/>
          <a:p>
            <a:pPr marL="342900" indent="-342900" algn="just" fontAlgn="base">
              <a:lnSpc>
                <a:spcPct val="130000"/>
              </a:lnSpc>
              <a:spcBef>
                <a:spcPts val="600"/>
              </a:spcBef>
              <a:spcAft>
                <a:spcPts val="600"/>
              </a:spcAft>
              <a:buClr>
                <a:schemeClr val="tx2"/>
              </a:buClr>
              <a:buFont typeface="Wingdings" panose="05000000000000000000" pitchFamily="2" charset="2"/>
              <a:buChar char="n"/>
            </a:pPr>
            <a:r>
              <a:rPr lang="zh-CN" altLang="zh-CN" sz="2200" dirty="0">
                <a:latin typeface="+mn-ea"/>
              </a:rPr>
              <a:t>基于规则的方法，主要思想是根据新词的构词特征</a:t>
            </a:r>
            <a:r>
              <a:rPr lang="zh-CN" altLang="en-US" sz="2200" dirty="0">
                <a:latin typeface="+mn-ea"/>
              </a:rPr>
              <a:t>，配合语义信息</a:t>
            </a:r>
            <a:r>
              <a:rPr lang="zh-CN" altLang="zh-CN" sz="2200" dirty="0">
                <a:latin typeface="+mn-ea"/>
              </a:rPr>
              <a:t>建立</a:t>
            </a:r>
            <a:r>
              <a:rPr lang="zh-CN" altLang="en-US" sz="2200" dirty="0">
                <a:latin typeface="+mn-ea"/>
              </a:rPr>
              <a:t>模板</a:t>
            </a:r>
            <a:r>
              <a:rPr lang="zh-CN" altLang="zh-CN" sz="2200" dirty="0">
                <a:latin typeface="+mn-ea"/>
              </a:rPr>
              <a:t>，然后通过规则匹配发现新词。</a:t>
            </a:r>
            <a:endParaRPr lang="en-US" altLang="zh-CN" sz="2200" dirty="0">
              <a:latin typeface="+mn-ea"/>
            </a:endParaRPr>
          </a:p>
        </p:txBody>
      </p:sp>
      <p:sp>
        <p:nvSpPr>
          <p:cNvPr id="4" name="文本框 3"/>
          <p:cNvSpPr txBox="1"/>
          <p:nvPr/>
        </p:nvSpPr>
        <p:spPr>
          <a:xfrm>
            <a:off x="1088963" y="3429000"/>
            <a:ext cx="10033080" cy="1369799"/>
          </a:xfrm>
          <a:prstGeom prst="rect">
            <a:avLst/>
          </a:prstGeom>
          <a:noFill/>
        </p:spPr>
        <p:txBody>
          <a:bodyPr wrap="square" rtlCol="0">
            <a:spAutoFit/>
          </a:bodyPr>
          <a:lstStyle/>
          <a:p>
            <a:pPr marL="342900" indent="-342900" algn="just" fontAlgn="base">
              <a:lnSpc>
                <a:spcPct val="130000"/>
              </a:lnSpc>
              <a:spcBef>
                <a:spcPts val="600"/>
              </a:spcBef>
              <a:spcAft>
                <a:spcPts val="600"/>
              </a:spcAft>
              <a:buClr>
                <a:schemeClr val="tx2"/>
              </a:buClr>
              <a:buFont typeface="Wingdings" panose="05000000000000000000" pitchFamily="2" charset="2"/>
              <a:buChar char="n"/>
            </a:pPr>
            <a:r>
              <a:rPr lang="zh-CN" altLang="zh-CN" sz="2200" dirty="0">
                <a:latin typeface="+mn-ea"/>
              </a:rPr>
              <a:t>根据对构词模式的研究，新词主要由</a:t>
            </a:r>
            <a:r>
              <a:rPr lang="en-US" altLang="zh-CN" sz="2200" dirty="0">
                <a:latin typeface="+mn-ea"/>
              </a:rPr>
              <a:t>2~4</a:t>
            </a:r>
            <a:r>
              <a:rPr lang="zh-CN" altLang="zh-CN" sz="2200" dirty="0">
                <a:latin typeface="+mn-ea"/>
              </a:rPr>
              <a:t>个汉字组成</a:t>
            </a:r>
            <a:r>
              <a:rPr lang="zh-CN" altLang="en-US" sz="2200" dirty="0">
                <a:latin typeface="+mn-ea"/>
              </a:rPr>
              <a:t>，</a:t>
            </a:r>
            <a:r>
              <a:rPr lang="zh-CN" altLang="zh-CN" sz="2200" dirty="0">
                <a:latin typeface="+mn-ea"/>
              </a:rPr>
              <a:t>其中“</a:t>
            </a:r>
            <a:r>
              <a:rPr lang="en-US" altLang="zh-CN" sz="2200" dirty="0">
                <a:latin typeface="+mn-ea"/>
              </a:rPr>
              <a:t>1+1</a:t>
            </a:r>
            <a:r>
              <a:rPr lang="zh-CN" altLang="zh-CN" sz="2200" dirty="0">
                <a:latin typeface="+mn-ea"/>
              </a:rPr>
              <a:t>”、“</a:t>
            </a:r>
            <a:r>
              <a:rPr lang="en-US" altLang="zh-CN" sz="2200" dirty="0">
                <a:latin typeface="+mn-ea"/>
              </a:rPr>
              <a:t>1+1+1</a:t>
            </a:r>
            <a:r>
              <a:rPr lang="zh-CN" altLang="zh-CN" sz="2200" dirty="0">
                <a:latin typeface="+mn-ea"/>
              </a:rPr>
              <a:t>”、“</a:t>
            </a:r>
            <a:r>
              <a:rPr lang="en-US" altLang="zh-CN" sz="2200" dirty="0">
                <a:latin typeface="+mn-ea"/>
              </a:rPr>
              <a:t>1+1+1+1</a:t>
            </a:r>
            <a:r>
              <a:rPr lang="zh-CN" altLang="zh-CN" sz="2200" dirty="0">
                <a:latin typeface="+mn-ea"/>
              </a:rPr>
              <a:t>”单语素模式占新词总数的</a:t>
            </a:r>
            <a:r>
              <a:rPr lang="en-US" altLang="zh-CN" sz="2200" dirty="0">
                <a:latin typeface="+mn-ea"/>
              </a:rPr>
              <a:t>61.4%</a:t>
            </a:r>
            <a:r>
              <a:rPr lang="zh-CN" altLang="zh-CN" sz="2200" dirty="0">
                <a:latin typeface="+mn-ea"/>
              </a:rPr>
              <a:t>，“</a:t>
            </a:r>
            <a:r>
              <a:rPr lang="en-US" altLang="zh-CN" sz="2200" dirty="0">
                <a:latin typeface="+mn-ea"/>
              </a:rPr>
              <a:t>2+1</a:t>
            </a:r>
            <a:r>
              <a:rPr lang="zh-CN" altLang="zh-CN" sz="2200" dirty="0">
                <a:latin typeface="+mn-ea"/>
              </a:rPr>
              <a:t>”、“</a:t>
            </a:r>
            <a:r>
              <a:rPr lang="en-US" altLang="zh-CN" sz="2200" dirty="0">
                <a:latin typeface="+mn-ea"/>
              </a:rPr>
              <a:t>3+1</a:t>
            </a:r>
            <a:r>
              <a:rPr lang="zh-CN" altLang="zh-CN" sz="2200" dirty="0">
                <a:latin typeface="+mn-ea"/>
              </a:rPr>
              <a:t>”模式占新词总数的</a:t>
            </a:r>
            <a:r>
              <a:rPr lang="en-US" altLang="zh-CN" sz="2200" dirty="0">
                <a:latin typeface="+mn-ea"/>
              </a:rPr>
              <a:t>31.2%</a:t>
            </a:r>
            <a:r>
              <a:rPr lang="zh-CN" altLang="zh-CN" sz="2200" dirty="0">
                <a:latin typeface="+mn-ea"/>
              </a:rPr>
              <a:t>。</a:t>
            </a:r>
            <a:endParaRPr lang="zh-CN" altLang="en-US" sz="2200" dirty="0">
              <a:latin typeface="+mn-ea"/>
            </a:endParaRPr>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230016"/>
            <a:ext cx="8643848" cy="480131"/>
          </a:xfrm>
        </p:spPr>
        <p:txBody>
          <a:bodyPr/>
          <a:lstStyle/>
          <a:p>
            <a:r>
              <a:rPr lang="zh-CN" altLang="en-US" sz="2800" b="1" dirty="0"/>
              <a:t>新词的构词分析</a:t>
            </a:r>
          </a:p>
        </p:txBody>
      </p:sp>
      <p:sp>
        <p:nvSpPr>
          <p:cNvPr id="10" name="文本框 9"/>
          <p:cNvSpPr txBox="1">
            <a:spLocks noChangeArrowheads="1"/>
          </p:cNvSpPr>
          <p:nvPr/>
        </p:nvSpPr>
        <p:spPr bwMode="auto">
          <a:xfrm>
            <a:off x="357352" y="167945"/>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2.2</a:t>
            </a:r>
            <a:endParaRPr lang="zh-CN" altLang="en-US" sz="3600" b="1" dirty="0">
              <a:solidFill>
                <a:schemeClr val="bg1"/>
              </a:solidFill>
            </a:endParaRPr>
          </a:p>
        </p:txBody>
      </p:sp>
      <p:sp>
        <p:nvSpPr>
          <p:cNvPr id="5" name="文本框 4"/>
          <p:cNvSpPr txBox="1"/>
          <p:nvPr/>
        </p:nvSpPr>
        <p:spPr>
          <a:xfrm>
            <a:off x="1143712" y="1463127"/>
            <a:ext cx="10003897" cy="929678"/>
          </a:xfrm>
          <a:prstGeom prst="rect">
            <a:avLst/>
          </a:prstGeom>
          <a:noFill/>
        </p:spPr>
        <p:txBody>
          <a:bodyPr wrap="square" rtlCol="0">
            <a:spAutoFit/>
          </a:bodyPr>
          <a:lstStyle/>
          <a:p>
            <a:pPr marL="342900" indent="-342900" algn="just" fontAlgn="base">
              <a:lnSpc>
                <a:spcPct val="130000"/>
              </a:lnSpc>
              <a:spcBef>
                <a:spcPts val="600"/>
              </a:spcBef>
              <a:spcAft>
                <a:spcPts val="600"/>
              </a:spcAft>
              <a:buClr>
                <a:schemeClr val="tx2"/>
              </a:buClr>
              <a:buFont typeface="Wingdings" panose="05000000000000000000" pitchFamily="2" charset="2"/>
              <a:buChar char="n"/>
            </a:pPr>
            <a:r>
              <a:rPr lang="zh-CN" altLang="en-US" sz="2200" b="1" dirty="0">
                <a:latin typeface="+mn-ea"/>
              </a:rPr>
              <a:t>常规</a:t>
            </a:r>
            <a:r>
              <a:rPr lang="zh-CN" altLang="en-US" sz="2200" dirty="0">
                <a:latin typeface="+mn-ea"/>
              </a:rPr>
              <a:t>：大部分的新词语的词性结构仍然遵循常有的构词原则，名词与名词、动词、形容词的结合力仍然很强 </a:t>
            </a:r>
            <a:endParaRPr lang="en-US" altLang="zh-CN" sz="2200" dirty="0">
              <a:latin typeface="+mn-ea"/>
            </a:endParaRPr>
          </a:p>
        </p:txBody>
      </p:sp>
      <p:sp>
        <p:nvSpPr>
          <p:cNvPr id="3" name="文本框 2"/>
          <p:cNvSpPr txBox="1"/>
          <p:nvPr/>
        </p:nvSpPr>
        <p:spPr>
          <a:xfrm>
            <a:off x="1606550" y="2426267"/>
            <a:ext cx="4932761" cy="1556003"/>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zh-CN" altLang="en-US" sz="2200" dirty="0"/>
              <a:t>网宅</a:t>
            </a:r>
            <a:r>
              <a:rPr lang="en-US" altLang="zh-CN" sz="2200" dirty="0"/>
              <a:t>= </a:t>
            </a:r>
            <a:r>
              <a:rPr lang="zh-CN" altLang="en-US" sz="2200" dirty="0"/>
              <a:t>网 </a:t>
            </a:r>
            <a:r>
              <a:rPr lang="en-US" altLang="zh-CN" sz="2200" dirty="0"/>
              <a:t>(</a:t>
            </a:r>
            <a:r>
              <a:rPr lang="zh-CN" altLang="en-US" sz="2200" dirty="0"/>
              <a:t>名词 </a:t>
            </a:r>
            <a:r>
              <a:rPr lang="en-US" altLang="zh-CN" sz="2200" dirty="0"/>
              <a:t>)+</a:t>
            </a:r>
            <a:r>
              <a:rPr lang="zh-CN" altLang="en-US" sz="2200" dirty="0"/>
              <a:t>宅 </a:t>
            </a:r>
            <a:r>
              <a:rPr lang="en-US" altLang="zh-CN" sz="2200" dirty="0"/>
              <a:t>(</a:t>
            </a:r>
            <a:r>
              <a:rPr lang="zh-CN" altLang="en-US" sz="2200" dirty="0"/>
              <a:t>名词 </a:t>
            </a:r>
            <a:r>
              <a:rPr lang="en-US" altLang="zh-CN" sz="2200" dirty="0"/>
              <a:t>)</a:t>
            </a:r>
          </a:p>
          <a:p>
            <a:pPr marL="342900" indent="-342900">
              <a:lnSpc>
                <a:spcPct val="150000"/>
              </a:lnSpc>
              <a:buFont typeface="Arial" panose="020B0604020202020204" pitchFamily="34" charset="0"/>
              <a:buChar char="•"/>
            </a:pPr>
            <a:r>
              <a:rPr lang="zh-CN" altLang="en-US" sz="2200" dirty="0"/>
              <a:t>网恋</a:t>
            </a:r>
            <a:r>
              <a:rPr lang="en-US" altLang="zh-CN" sz="2200" dirty="0"/>
              <a:t>= </a:t>
            </a:r>
            <a:r>
              <a:rPr lang="zh-CN" altLang="en-US" sz="2200" dirty="0"/>
              <a:t>网 </a:t>
            </a:r>
            <a:r>
              <a:rPr lang="en-US" altLang="zh-CN" sz="2200" dirty="0"/>
              <a:t>(</a:t>
            </a:r>
            <a:r>
              <a:rPr lang="zh-CN" altLang="en-US" sz="2200" dirty="0">
                <a:latin typeface="+mn-ea"/>
              </a:rPr>
              <a:t>名词</a:t>
            </a:r>
            <a:r>
              <a:rPr lang="zh-CN" altLang="en-US" sz="2200" dirty="0"/>
              <a:t> </a:t>
            </a:r>
            <a:r>
              <a:rPr lang="en-US" altLang="zh-CN" sz="2200" dirty="0"/>
              <a:t>)+ </a:t>
            </a:r>
            <a:r>
              <a:rPr lang="zh-CN" altLang="en-US" sz="2200" dirty="0"/>
              <a:t>恋 </a:t>
            </a:r>
            <a:r>
              <a:rPr lang="en-US" altLang="zh-CN" sz="2200" dirty="0"/>
              <a:t>(</a:t>
            </a:r>
            <a:r>
              <a:rPr lang="zh-CN" altLang="en-US" sz="2200" dirty="0"/>
              <a:t>动词 </a:t>
            </a:r>
            <a:r>
              <a:rPr lang="en-US" altLang="zh-CN" sz="2200" dirty="0"/>
              <a:t>)</a:t>
            </a:r>
          </a:p>
          <a:p>
            <a:pPr marL="342900" indent="-342900">
              <a:lnSpc>
                <a:spcPct val="150000"/>
              </a:lnSpc>
              <a:buFont typeface="Arial" panose="020B0604020202020204" pitchFamily="34" charset="0"/>
              <a:buChar char="•"/>
            </a:pPr>
            <a:r>
              <a:rPr lang="zh-CN" altLang="en-US" sz="2200" dirty="0"/>
              <a:t>新经济</a:t>
            </a:r>
            <a:r>
              <a:rPr lang="en-US" altLang="zh-CN" sz="2200" dirty="0"/>
              <a:t>= </a:t>
            </a:r>
            <a:r>
              <a:rPr lang="zh-CN" altLang="en-US" sz="2200" dirty="0"/>
              <a:t>新 </a:t>
            </a:r>
            <a:r>
              <a:rPr lang="en-US" altLang="zh-CN" sz="2200" dirty="0"/>
              <a:t>(</a:t>
            </a:r>
            <a:r>
              <a:rPr lang="zh-CN" altLang="en-US" sz="2200" dirty="0"/>
              <a:t>形容词 </a:t>
            </a:r>
            <a:r>
              <a:rPr lang="en-US" altLang="zh-CN" sz="2200" dirty="0"/>
              <a:t>)+ </a:t>
            </a:r>
            <a:r>
              <a:rPr lang="zh-CN" altLang="en-US" sz="2200" dirty="0"/>
              <a:t>经济 </a:t>
            </a:r>
            <a:r>
              <a:rPr lang="en-US" altLang="zh-CN" sz="2200" dirty="0"/>
              <a:t>(</a:t>
            </a:r>
            <a:r>
              <a:rPr lang="zh-CN" altLang="en-US" sz="2200" dirty="0"/>
              <a:t>名词 </a:t>
            </a:r>
            <a:r>
              <a:rPr lang="en-US" altLang="zh-CN" sz="2200" dirty="0"/>
              <a:t>)</a:t>
            </a:r>
          </a:p>
        </p:txBody>
      </p:sp>
      <p:sp>
        <p:nvSpPr>
          <p:cNvPr id="4" name="文本框 3"/>
          <p:cNvSpPr txBox="1"/>
          <p:nvPr/>
        </p:nvSpPr>
        <p:spPr>
          <a:xfrm>
            <a:off x="1143712" y="4108925"/>
            <a:ext cx="7019870" cy="489558"/>
          </a:xfrm>
          <a:prstGeom prst="rect">
            <a:avLst/>
          </a:prstGeom>
          <a:noFill/>
        </p:spPr>
        <p:txBody>
          <a:bodyPr wrap="none" rtlCol="0">
            <a:spAutoFit/>
          </a:bodyPr>
          <a:lstStyle/>
          <a:p>
            <a:pPr marL="342900" indent="-342900" algn="just" fontAlgn="base">
              <a:lnSpc>
                <a:spcPct val="130000"/>
              </a:lnSpc>
              <a:spcBef>
                <a:spcPts val="600"/>
              </a:spcBef>
              <a:spcAft>
                <a:spcPts val="600"/>
              </a:spcAft>
              <a:buClr>
                <a:schemeClr val="tx2"/>
              </a:buClr>
              <a:buFont typeface="Wingdings" panose="05000000000000000000" pitchFamily="2" charset="2"/>
              <a:buChar char="n"/>
            </a:pPr>
            <a:r>
              <a:rPr lang="zh-CN" altLang="en-US" sz="2200" b="1" dirty="0">
                <a:latin typeface="+mn-ea"/>
              </a:rPr>
              <a:t>特殊</a:t>
            </a:r>
            <a:r>
              <a:rPr lang="zh-CN" altLang="en-US" sz="2200" dirty="0">
                <a:latin typeface="+mn-ea"/>
              </a:rPr>
              <a:t>：某些特殊词性的字在新词语中有了特殊的意义</a:t>
            </a:r>
            <a:endParaRPr lang="en-US" altLang="zh-CN" sz="2200" dirty="0">
              <a:latin typeface="+mn-ea"/>
            </a:endParaRPr>
          </a:p>
        </p:txBody>
      </p:sp>
      <p:sp>
        <p:nvSpPr>
          <p:cNvPr id="6" name="文本框 5"/>
          <p:cNvSpPr txBox="1"/>
          <p:nvPr/>
        </p:nvSpPr>
        <p:spPr>
          <a:xfrm>
            <a:off x="1606550" y="4742358"/>
            <a:ext cx="5128327" cy="1048172"/>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zh-CN" altLang="en-US" sz="2200" dirty="0"/>
              <a:t>介词</a:t>
            </a:r>
            <a:r>
              <a:rPr lang="en-US" altLang="zh-CN" sz="2200" dirty="0"/>
              <a:t>“</a:t>
            </a:r>
            <a:r>
              <a:rPr lang="zh-CN" altLang="en-US" sz="2200" dirty="0"/>
              <a:t>在</a:t>
            </a:r>
            <a:r>
              <a:rPr lang="en-US" altLang="zh-CN" sz="2200" dirty="0"/>
              <a:t>”</a:t>
            </a:r>
            <a:r>
              <a:rPr lang="zh-CN" altLang="en-US" sz="2200" dirty="0"/>
              <a:t>：在线</a:t>
            </a:r>
            <a:endParaRPr lang="en-US" altLang="zh-CN" sz="2200" dirty="0"/>
          </a:p>
          <a:p>
            <a:pPr marL="342900" indent="-342900">
              <a:lnSpc>
                <a:spcPct val="150000"/>
              </a:lnSpc>
              <a:buFont typeface="Arial" panose="020B0604020202020204" pitchFamily="34" charset="0"/>
              <a:buChar char="•"/>
            </a:pPr>
            <a:r>
              <a:rPr lang="zh-CN" altLang="en-US" sz="2200" dirty="0"/>
              <a:t>语气助词</a:t>
            </a:r>
            <a:r>
              <a:rPr lang="en-US" altLang="zh-CN" sz="2200" dirty="0"/>
              <a:t>“</a:t>
            </a:r>
            <a:r>
              <a:rPr lang="zh-CN" altLang="en-US" sz="2200" dirty="0"/>
              <a:t>吧</a:t>
            </a:r>
            <a:r>
              <a:rPr lang="en-US" altLang="zh-CN" sz="2200" dirty="0"/>
              <a:t>” </a:t>
            </a:r>
            <a:r>
              <a:rPr lang="zh-CN" altLang="en-US" sz="2200" dirty="0"/>
              <a:t>：冰吧，网吧，水吧</a:t>
            </a:r>
            <a:endParaRPr lang="zh-CN" altLang="zh-CN" sz="2200" dirty="0"/>
          </a:p>
        </p:txBody>
      </p:sp>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230016"/>
            <a:ext cx="8643848" cy="480131"/>
          </a:xfrm>
        </p:spPr>
        <p:txBody>
          <a:bodyPr/>
          <a:lstStyle/>
          <a:p>
            <a:r>
              <a:rPr lang="zh-CN" altLang="en-US" sz="2800" b="1" dirty="0"/>
              <a:t>规则库的建立</a:t>
            </a:r>
          </a:p>
        </p:txBody>
      </p:sp>
      <p:sp>
        <p:nvSpPr>
          <p:cNvPr id="10" name="文本框 9"/>
          <p:cNvSpPr txBox="1">
            <a:spLocks noChangeArrowheads="1"/>
          </p:cNvSpPr>
          <p:nvPr/>
        </p:nvSpPr>
        <p:spPr bwMode="auto">
          <a:xfrm>
            <a:off x="357352" y="167945"/>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2.3</a:t>
            </a:r>
            <a:endParaRPr lang="zh-CN" altLang="en-US" sz="3600" b="1" dirty="0">
              <a:solidFill>
                <a:schemeClr val="bg1"/>
              </a:solidFill>
            </a:endParaRPr>
          </a:p>
        </p:txBody>
      </p:sp>
      <p:sp>
        <p:nvSpPr>
          <p:cNvPr id="5" name="文本框 4"/>
          <p:cNvSpPr txBox="1"/>
          <p:nvPr/>
        </p:nvSpPr>
        <p:spPr>
          <a:xfrm>
            <a:off x="1153729" y="1765820"/>
            <a:ext cx="8527064" cy="489558"/>
          </a:xfrm>
          <a:prstGeom prst="rect">
            <a:avLst/>
          </a:prstGeom>
          <a:noFill/>
        </p:spPr>
        <p:txBody>
          <a:bodyPr wrap="square" rtlCol="0">
            <a:spAutoFit/>
          </a:bodyPr>
          <a:lstStyle/>
          <a:p>
            <a:pPr marL="342900" indent="-342900" algn="just" fontAlgn="base">
              <a:lnSpc>
                <a:spcPct val="130000"/>
              </a:lnSpc>
              <a:spcBef>
                <a:spcPts val="600"/>
              </a:spcBef>
              <a:spcAft>
                <a:spcPts val="600"/>
              </a:spcAft>
              <a:buClr>
                <a:schemeClr val="tx2"/>
              </a:buClr>
              <a:buFont typeface="Wingdings" panose="05000000000000000000" pitchFamily="2" charset="2"/>
              <a:buChar char="n"/>
            </a:pPr>
            <a:r>
              <a:rPr lang="zh-CN" altLang="en-US" sz="2200" b="1" dirty="0">
                <a:latin typeface="+mn-ea"/>
              </a:rPr>
              <a:t>常规：</a:t>
            </a:r>
            <a:r>
              <a:rPr lang="zh-CN" altLang="en-US" sz="2200" dirty="0">
                <a:latin typeface="+mn-ea"/>
              </a:rPr>
              <a:t>如名词的构词规则</a:t>
            </a:r>
            <a:endParaRPr lang="en-US" altLang="zh-CN" sz="2200" dirty="0">
              <a:latin typeface="+mn-ea"/>
            </a:endParaRPr>
          </a:p>
        </p:txBody>
      </p:sp>
      <p:sp>
        <p:nvSpPr>
          <p:cNvPr id="3" name="文本框 2"/>
          <p:cNvSpPr txBox="1"/>
          <p:nvPr/>
        </p:nvSpPr>
        <p:spPr>
          <a:xfrm>
            <a:off x="1606550" y="2298484"/>
            <a:ext cx="5056192" cy="1556003"/>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altLang="zh-CN" sz="2200" dirty="0"/>
              <a:t>A</a:t>
            </a:r>
            <a:r>
              <a:rPr lang="zh-CN" altLang="en-US" sz="2200" dirty="0"/>
              <a:t>为名词，</a:t>
            </a:r>
            <a:r>
              <a:rPr lang="en-US" altLang="zh-CN" sz="2200" dirty="0"/>
              <a:t>B </a:t>
            </a:r>
            <a:r>
              <a:rPr lang="zh-CN" altLang="en-US" sz="2200" dirty="0"/>
              <a:t>为名词或动词或形容词</a:t>
            </a:r>
            <a:endParaRPr lang="en-US" altLang="zh-CN" sz="2200" dirty="0"/>
          </a:p>
          <a:p>
            <a:pPr marL="342900" indent="-342900">
              <a:lnSpc>
                <a:spcPct val="150000"/>
              </a:lnSpc>
              <a:buFont typeface="Arial" panose="020B0604020202020204" pitchFamily="34" charset="0"/>
              <a:buChar char="•"/>
            </a:pPr>
            <a:r>
              <a:rPr lang="en-US" altLang="zh-CN" sz="2200" dirty="0"/>
              <a:t>A</a:t>
            </a:r>
            <a:r>
              <a:rPr lang="zh-CN" altLang="en-US" sz="2200" dirty="0"/>
              <a:t>为名词，</a:t>
            </a:r>
            <a:r>
              <a:rPr lang="en-US" altLang="zh-CN" sz="2200" dirty="0"/>
              <a:t>B </a:t>
            </a:r>
            <a:r>
              <a:rPr lang="zh-CN" altLang="en-US" sz="2200" dirty="0"/>
              <a:t>为量词</a:t>
            </a:r>
            <a:endParaRPr lang="en-US" altLang="zh-CN" sz="2200" dirty="0"/>
          </a:p>
          <a:p>
            <a:pPr marL="342900" indent="-342900">
              <a:lnSpc>
                <a:spcPct val="150000"/>
              </a:lnSpc>
              <a:buFont typeface="Arial" panose="020B0604020202020204" pitchFamily="34" charset="0"/>
              <a:buChar char="•"/>
            </a:pPr>
            <a:r>
              <a:rPr lang="en-US" altLang="zh-CN" sz="2200" dirty="0"/>
              <a:t>AB+C</a:t>
            </a:r>
            <a:r>
              <a:rPr lang="zh-CN" altLang="en-US" sz="2200" dirty="0"/>
              <a:t>型，且满足</a:t>
            </a:r>
            <a:r>
              <a:rPr lang="en-US" altLang="zh-CN" sz="2200" dirty="0"/>
              <a:t>AB</a:t>
            </a:r>
            <a:r>
              <a:rPr lang="zh-CN" altLang="en-US" sz="2200" dirty="0"/>
              <a:t>、</a:t>
            </a:r>
            <a:r>
              <a:rPr lang="en-US" altLang="zh-CN" sz="2200" dirty="0"/>
              <a:t>C </a:t>
            </a:r>
            <a:r>
              <a:rPr lang="zh-CN" altLang="en-US" sz="2200" dirty="0"/>
              <a:t>分别为名词</a:t>
            </a:r>
            <a:endParaRPr lang="en-US" altLang="zh-CN" sz="2200" dirty="0"/>
          </a:p>
        </p:txBody>
      </p:sp>
      <p:sp>
        <p:nvSpPr>
          <p:cNvPr id="4" name="文本框 3"/>
          <p:cNvSpPr txBox="1"/>
          <p:nvPr/>
        </p:nvSpPr>
        <p:spPr>
          <a:xfrm>
            <a:off x="1153729" y="3897593"/>
            <a:ext cx="6455613" cy="489558"/>
          </a:xfrm>
          <a:prstGeom prst="rect">
            <a:avLst/>
          </a:prstGeom>
          <a:noFill/>
        </p:spPr>
        <p:txBody>
          <a:bodyPr wrap="none" rtlCol="0">
            <a:spAutoFit/>
          </a:bodyPr>
          <a:lstStyle/>
          <a:p>
            <a:pPr marL="342900" indent="-342900" algn="just" fontAlgn="base">
              <a:lnSpc>
                <a:spcPct val="130000"/>
              </a:lnSpc>
              <a:spcBef>
                <a:spcPts val="600"/>
              </a:spcBef>
              <a:spcAft>
                <a:spcPts val="600"/>
              </a:spcAft>
              <a:buClr>
                <a:schemeClr val="tx2"/>
              </a:buClr>
              <a:buFont typeface="Wingdings" panose="05000000000000000000" pitchFamily="2" charset="2"/>
              <a:buChar char="n"/>
            </a:pPr>
            <a:r>
              <a:rPr lang="zh-CN" altLang="en-US" sz="2200" b="1" dirty="0">
                <a:latin typeface="+mn-ea"/>
              </a:rPr>
              <a:t>特殊：</a:t>
            </a:r>
            <a:r>
              <a:rPr lang="zh-CN" altLang="en-US" sz="2200" dirty="0">
                <a:latin typeface="+mn-ea"/>
              </a:rPr>
              <a:t>根据对网上新词语的分析，人工获得规则</a:t>
            </a:r>
            <a:endParaRPr lang="en-US" altLang="zh-CN" sz="2200" dirty="0">
              <a:latin typeface="+mn-ea"/>
            </a:endParaRPr>
          </a:p>
        </p:txBody>
      </p:sp>
      <p:sp>
        <p:nvSpPr>
          <p:cNvPr id="6" name="文本框 5"/>
          <p:cNvSpPr txBox="1"/>
          <p:nvPr/>
        </p:nvSpPr>
        <p:spPr>
          <a:xfrm>
            <a:off x="1606550" y="4598261"/>
            <a:ext cx="3163045" cy="1048172"/>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altLang="zh-CN" sz="2200" dirty="0"/>
              <a:t>A</a:t>
            </a:r>
            <a:r>
              <a:rPr lang="zh-CN" altLang="en-US" sz="2200" dirty="0"/>
              <a:t>为</a:t>
            </a:r>
            <a:r>
              <a:rPr lang="en-US" altLang="zh-CN" sz="2200" dirty="0"/>
              <a:t>“</a:t>
            </a:r>
            <a:r>
              <a:rPr lang="zh-CN" altLang="en-US" sz="2200" dirty="0"/>
              <a:t>在</a:t>
            </a:r>
            <a:r>
              <a:rPr lang="en-US" altLang="zh-CN" sz="2200" dirty="0"/>
              <a:t>”</a:t>
            </a:r>
            <a:r>
              <a:rPr lang="zh-CN" altLang="en-US" sz="2200" dirty="0"/>
              <a:t>，</a:t>
            </a:r>
            <a:r>
              <a:rPr lang="en-US" altLang="zh-CN" sz="2200" dirty="0"/>
              <a:t>B</a:t>
            </a:r>
            <a:r>
              <a:rPr lang="zh-CN" altLang="en-US" sz="2200" dirty="0"/>
              <a:t>为名词</a:t>
            </a:r>
            <a:endParaRPr lang="en-US" altLang="zh-CN" sz="2200" dirty="0"/>
          </a:p>
          <a:p>
            <a:pPr marL="342900" indent="-342900">
              <a:lnSpc>
                <a:spcPct val="150000"/>
              </a:lnSpc>
              <a:buFont typeface="Arial" panose="020B0604020202020204" pitchFamily="34" charset="0"/>
              <a:buChar char="•"/>
            </a:pPr>
            <a:r>
              <a:rPr lang="en-US" altLang="zh-CN" sz="2200" dirty="0"/>
              <a:t>A</a:t>
            </a:r>
            <a:r>
              <a:rPr lang="zh-CN" altLang="en-US" sz="2200" dirty="0"/>
              <a:t>为名词，</a:t>
            </a:r>
            <a:r>
              <a:rPr lang="en-US" altLang="zh-CN" sz="2200" dirty="0"/>
              <a:t>B</a:t>
            </a:r>
            <a:r>
              <a:rPr lang="zh-CN" altLang="en-US" sz="2200" dirty="0"/>
              <a:t>为</a:t>
            </a:r>
            <a:r>
              <a:rPr lang="en-US" altLang="zh-CN" sz="2200" dirty="0"/>
              <a:t>“</a:t>
            </a:r>
            <a:r>
              <a:rPr lang="zh-CN" altLang="en-US" sz="2200" dirty="0"/>
              <a:t>吧</a:t>
            </a:r>
            <a:r>
              <a:rPr lang="en-US" altLang="zh-CN" sz="2200" dirty="0"/>
              <a:t>”</a:t>
            </a:r>
          </a:p>
        </p:txBody>
      </p:sp>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230016"/>
            <a:ext cx="8643848" cy="480131"/>
          </a:xfrm>
        </p:spPr>
        <p:txBody>
          <a:bodyPr/>
          <a:lstStyle/>
          <a:p>
            <a:r>
              <a:rPr lang="zh-CN" altLang="en-US" sz="2800" b="1" dirty="0"/>
              <a:t>新词过滤</a:t>
            </a:r>
          </a:p>
        </p:txBody>
      </p:sp>
      <p:sp>
        <p:nvSpPr>
          <p:cNvPr id="10" name="文本框 9"/>
          <p:cNvSpPr txBox="1">
            <a:spLocks noChangeArrowheads="1"/>
          </p:cNvSpPr>
          <p:nvPr/>
        </p:nvSpPr>
        <p:spPr bwMode="auto">
          <a:xfrm>
            <a:off x="357352" y="167945"/>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2.4</a:t>
            </a:r>
            <a:endParaRPr lang="zh-CN" altLang="en-US" sz="3600" b="1" dirty="0">
              <a:solidFill>
                <a:schemeClr val="bg1"/>
              </a:solidFill>
            </a:endParaRPr>
          </a:p>
        </p:txBody>
      </p:sp>
      <p:sp>
        <p:nvSpPr>
          <p:cNvPr id="5" name="文本框 4"/>
          <p:cNvSpPr txBox="1"/>
          <p:nvPr/>
        </p:nvSpPr>
        <p:spPr>
          <a:xfrm>
            <a:off x="1153729" y="1996652"/>
            <a:ext cx="8527064" cy="929678"/>
          </a:xfrm>
          <a:prstGeom prst="rect">
            <a:avLst/>
          </a:prstGeom>
          <a:noFill/>
        </p:spPr>
        <p:txBody>
          <a:bodyPr wrap="square" rtlCol="0">
            <a:spAutoFit/>
          </a:bodyPr>
          <a:lstStyle/>
          <a:p>
            <a:pPr marL="342900" indent="-342900" algn="just" fontAlgn="base">
              <a:lnSpc>
                <a:spcPct val="130000"/>
              </a:lnSpc>
              <a:spcBef>
                <a:spcPts val="600"/>
              </a:spcBef>
              <a:spcAft>
                <a:spcPts val="600"/>
              </a:spcAft>
              <a:buClr>
                <a:schemeClr val="tx2"/>
              </a:buClr>
              <a:buFont typeface="Wingdings" panose="05000000000000000000" pitchFamily="2" charset="2"/>
              <a:buChar char="n"/>
            </a:pPr>
            <a:r>
              <a:rPr lang="zh-CN" altLang="en-US" sz="2200" b="1" dirty="0">
                <a:latin typeface="+mn-ea"/>
              </a:rPr>
              <a:t>根据构词法的有关原则，组成候选词条各部分的词性具有明显的不成词成份，将其去除。</a:t>
            </a:r>
            <a:endParaRPr lang="en-US" altLang="zh-CN" sz="2200" b="1" dirty="0">
              <a:latin typeface="+mn-ea"/>
            </a:endParaRPr>
          </a:p>
        </p:txBody>
      </p:sp>
      <p:sp>
        <p:nvSpPr>
          <p:cNvPr id="3" name="文本框 2"/>
          <p:cNvSpPr txBox="1"/>
          <p:nvPr/>
        </p:nvSpPr>
        <p:spPr>
          <a:xfrm>
            <a:off x="1606550" y="3162230"/>
            <a:ext cx="4145687" cy="1048172"/>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altLang="zh-CN" sz="2200" dirty="0"/>
              <a:t>N</a:t>
            </a:r>
            <a:r>
              <a:rPr lang="zh-CN" altLang="en-US" sz="2200" dirty="0"/>
              <a:t>元组中第一字的词性为副词</a:t>
            </a:r>
            <a:endParaRPr lang="en-US" altLang="zh-CN" sz="2200" dirty="0"/>
          </a:p>
          <a:p>
            <a:pPr marL="342900" indent="-342900">
              <a:lnSpc>
                <a:spcPct val="150000"/>
              </a:lnSpc>
              <a:buFont typeface="Arial" panose="020B0604020202020204" pitchFamily="34" charset="0"/>
              <a:buChar char="•"/>
            </a:pPr>
            <a:r>
              <a:rPr lang="en-US" altLang="zh-CN" sz="2200" dirty="0"/>
              <a:t>N</a:t>
            </a:r>
            <a:r>
              <a:rPr lang="zh-CN" altLang="en-US" sz="2200" dirty="0"/>
              <a:t>元组中含有连词</a:t>
            </a:r>
            <a:endParaRPr lang="en-US" altLang="zh-CN" sz="2200" dirty="0"/>
          </a:p>
        </p:txBody>
      </p:sp>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230016"/>
            <a:ext cx="8643848" cy="480131"/>
          </a:xfrm>
        </p:spPr>
        <p:txBody>
          <a:bodyPr/>
          <a:lstStyle/>
          <a:p>
            <a:r>
              <a:rPr lang="zh-CN" altLang="en-US" dirty="0"/>
              <a:t>优缺点分析</a:t>
            </a:r>
          </a:p>
        </p:txBody>
      </p:sp>
      <p:sp>
        <p:nvSpPr>
          <p:cNvPr id="10" name="文本框 9"/>
          <p:cNvSpPr txBox="1">
            <a:spLocks noChangeArrowheads="1"/>
          </p:cNvSpPr>
          <p:nvPr/>
        </p:nvSpPr>
        <p:spPr bwMode="auto">
          <a:xfrm>
            <a:off x="357352" y="167945"/>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2.5</a:t>
            </a:r>
            <a:endParaRPr lang="zh-CN" altLang="en-US" sz="3600" b="1" dirty="0">
              <a:solidFill>
                <a:schemeClr val="bg1"/>
              </a:solidFill>
            </a:endParaRPr>
          </a:p>
        </p:txBody>
      </p:sp>
      <p:sp>
        <p:nvSpPr>
          <p:cNvPr id="5" name="文本框 4"/>
          <p:cNvSpPr txBox="1"/>
          <p:nvPr/>
        </p:nvSpPr>
        <p:spPr>
          <a:xfrm>
            <a:off x="1153729" y="1996652"/>
            <a:ext cx="8527064" cy="430887"/>
          </a:xfrm>
          <a:prstGeom prst="rect">
            <a:avLst/>
          </a:prstGeom>
          <a:noFill/>
        </p:spPr>
        <p:txBody>
          <a:bodyPr wrap="square" rtlCol="0">
            <a:spAutoFit/>
          </a:bodyPr>
          <a:lstStyle/>
          <a:p>
            <a:pPr marL="342900" indent="-342900">
              <a:buFont typeface="Arial" panose="020B0604020202020204" pitchFamily="34" charset="0"/>
              <a:buChar char="•"/>
            </a:pPr>
            <a:r>
              <a:rPr lang="zh-CN" altLang="en-US" sz="2200" dirty="0"/>
              <a:t>准确率较高</a:t>
            </a:r>
            <a:endParaRPr lang="en-US" altLang="zh-CN" sz="2200" dirty="0"/>
          </a:p>
        </p:txBody>
      </p:sp>
      <p:sp>
        <p:nvSpPr>
          <p:cNvPr id="2" name="文本框 1"/>
          <p:cNvSpPr txBox="1"/>
          <p:nvPr/>
        </p:nvSpPr>
        <p:spPr>
          <a:xfrm>
            <a:off x="1006252" y="1307325"/>
            <a:ext cx="1095172" cy="489558"/>
          </a:xfrm>
          <a:prstGeom prst="rect">
            <a:avLst/>
          </a:prstGeom>
          <a:noFill/>
        </p:spPr>
        <p:txBody>
          <a:bodyPr wrap="none" rtlCol="0">
            <a:spAutoFit/>
          </a:bodyPr>
          <a:lstStyle/>
          <a:p>
            <a:pPr marL="342900" indent="-342900" algn="just" fontAlgn="base">
              <a:lnSpc>
                <a:spcPct val="130000"/>
              </a:lnSpc>
              <a:spcBef>
                <a:spcPts val="600"/>
              </a:spcBef>
              <a:spcAft>
                <a:spcPts val="600"/>
              </a:spcAft>
              <a:buClr>
                <a:schemeClr val="tx2"/>
              </a:buClr>
              <a:buFont typeface="Wingdings" panose="05000000000000000000" pitchFamily="2" charset="2"/>
              <a:buChar char="n"/>
            </a:pPr>
            <a:r>
              <a:rPr lang="zh-CN" altLang="en-US" sz="2200" b="1" dirty="0">
                <a:latin typeface="+mn-ea"/>
              </a:rPr>
              <a:t>优点</a:t>
            </a:r>
          </a:p>
        </p:txBody>
      </p:sp>
      <p:sp>
        <p:nvSpPr>
          <p:cNvPr id="4" name="文本框 3"/>
          <p:cNvSpPr txBox="1"/>
          <p:nvPr/>
        </p:nvSpPr>
        <p:spPr>
          <a:xfrm>
            <a:off x="1006253" y="2673943"/>
            <a:ext cx="1095172" cy="489558"/>
          </a:xfrm>
          <a:prstGeom prst="rect">
            <a:avLst/>
          </a:prstGeom>
          <a:noFill/>
        </p:spPr>
        <p:txBody>
          <a:bodyPr wrap="none" rtlCol="0">
            <a:spAutoFit/>
          </a:bodyPr>
          <a:lstStyle/>
          <a:p>
            <a:pPr marL="342900" indent="-342900" algn="just" fontAlgn="base">
              <a:lnSpc>
                <a:spcPct val="130000"/>
              </a:lnSpc>
              <a:spcBef>
                <a:spcPts val="600"/>
              </a:spcBef>
              <a:spcAft>
                <a:spcPts val="600"/>
              </a:spcAft>
              <a:buClr>
                <a:schemeClr val="tx2"/>
              </a:buClr>
              <a:buFont typeface="Wingdings" panose="05000000000000000000" pitchFamily="2" charset="2"/>
              <a:buChar char="n"/>
            </a:pPr>
            <a:r>
              <a:rPr lang="zh-CN" altLang="en-US" sz="2200" b="1" dirty="0">
                <a:latin typeface="+mn-ea"/>
              </a:rPr>
              <a:t>缺点</a:t>
            </a:r>
            <a:endParaRPr lang="en-US" altLang="zh-CN" sz="2200" b="1" dirty="0">
              <a:latin typeface="+mn-ea"/>
            </a:endParaRPr>
          </a:p>
        </p:txBody>
      </p:sp>
      <p:sp>
        <p:nvSpPr>
          <p:cNvPr id="6" name="文本框 5"/>
          <p:cNvSpPr txBox="1"/>
          <p:nvPr/>
        </p:nvSpPr>
        <p:spPr>
          <a:xfrm>
            <a:off x="1153729" y="3170414"/>
            <a:ext cx="2505814" cy="1048172"/>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zh-CN" altLang="en-US" sz="2200" dirty="0"/>
              <a:t>费时费力</a:t>
            </a:r>
            <a:endParaRPr lang="en-US" altLang="zh-CN" sz="2200" dirty="0"/>
          </a:p>
          <a:p>
            <a:pPr marL="342900" indent="-342900">
              <a:lnSpc>
                <a:spcPct val="150000"/>
              </a:lnSpc>
              <a:buFont typeface="Arial" panose="020B0604020202020204" pitchFamily="34" charset="0"/>
              <a:buChar char="•"/>
            </a:pPr>
            <a:r>
              <a:rPr lang="zh-CN" altLang="en-US" sz="2200" dirty="0"/>
              <a:t>局限于某一领域</a:t>
            </a:r>
            <a:endParaRPr lang="en-US" altLang="zh-CN" sz="2200" dirty="0"/>
          </a:p>
        </p:txBody>
      </p:sp>
      <p:sp>
        <p:nvSpPr>
          <p:cNvPr id="7" name="文本框 6"/>
          <p:cNvSpPr txBox="1"/>
          <p:nvPr/>
        </p:nvSpPr>
        <p:spPr>
          <a:xfrm>
            <a:off x="1006252" y="4419678"/>
            <a:ext cx="9559027" cy="1202060"/>
          </a:xfrm>
          <a:prstGeom prst="rect">
            <a:avLst/>
          </a:prstGeom>
          <a:noFill/>
        </p:spPr>
        <p:txBody>
          <a:bodyPr wrap="none" rtlCol="0">
            <a:spAutoFit/>
          </a:bodyPr>
          <a:lstStyle/>
          <a:p>
            <a:pPr marL="342900" indent="-342900" algn="just" fontAlgn="base">
              <a:lnSpc>
                <a:spcPct val="150000"/>
              </a:lnSpc>
              <a:spcBef>
                <a:spcPts val="600"/>
              </a:spcBef>
              <a:spcAft>
                <a:spcPts val="600"/>
              </a:spcAft>
              <a:buClr>
                <a:schemeClr val="tx2"/>
              </a:buClr>
              <a:buFont typeface="Wingdings" panose="05000000000000000000" pitchFamily="2" charset="2"/>
              <a:buChar char="n"/>
            </a:pPr>
            <a:r>
              <a:rPr lang="zh-CN" altLang="en-US" sz="2200" dirty="0">
                <a:latin typeface="+mn-ea"/>
              </a:rPr>
              <a:t>基于规则的方法针对性强，表现往往不如基于统计的方法好</a:t>
            </a:r>
            <a:endParaRPr lang="en-US" altLang="zh-CN" sz="2200" b="1" dirty="0">
              <a:latin typeface="+mn-ea"/>
            </a:endParaRPr>
          </a:p>
          <a:p>
            <a:pPr marL="342900" indent="-342900" algn="just" fontAlgn="base">
              <a:lnSpc>
                <a:spcPct val="150000"/>
              </a:lnSpc>
              <a:spcBef>
                <a:spcPts val="600"/>
              </a:spcBef>
              <a:spcAft>
                <a:spcPts val="600"/>
              </a:spcAft>
              <a:buClr>
                <a:schemeClr val="tx2"/>
              </a:buClr>
              <a:buFont typeface="Wingdings" panose="05000000000000000000" pitchFamily="2" charset="2"/>
              <a:buChar char="n"/>
            </a:pPr>
            <a:r>
              <a:rPr lang="zh-CN" altLang="en-US" sz="2200" dirty="0">
                <a:latin typeface="+mn-ea"/>
              </a:rPr>
              <a:t>不常直接使用，往往作为附加模块与其他方法结合，如垃圾串的过滤模块</a:t>
            </a:r>
          </a:p>
        </p:txBody>
      </p:sp>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7"/>
          <p:cNvSpPr txBox="1"/>
          <p:nvPr/>
        </p:nvSpPr>
        <p:spPr>
          <a:xfrm>
            <a:off x="2452443" y="-137581"/>
            <a:ext cx="7287114" cy="238680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altLang="zh-CN" sz="6000" b="1" dirty="0">
                <a:solidFill>
                  <a:schemeClr val="bg1"/>
                </a:solidFill>
                <a:latin typeface="+mn-ea"/>
              </a:rPr>
              <a:t>CONTENTS</a:t>
            </a:r>
          </a:p>
        </p:txBody>
      </p:sp>
      <p:sp>
        <p:nvSpPr>
          <p:cNvPr id="3" name="文本占位符 4"/>
          <p:cNvSpPr txBox="1"/>
          <p:nvPr/>
        </p:nvSpPr>
        <p:spPr>
          <a:xfrm>
            <a:off x="1836898" y="1443350"/>
            <a:ext cx="8518204" cy="397129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tabLst>
                <a:tab pos="12599670" algn="ctr"/>
              </a:tabLst>
            </a:pPr>
            <a:r>
              <a:rPr lang="zh-CN" altLang="en-US" dirty="0">
                <a:solidFill>
                  <a:schemeClr val="bg1"/>
                </a:solidFill>
              </a:rPr>
              <a:t>概述</a:t>
            </a:r>
            <a:r>
              <a:rPr lang="en-US" altLang="zh-CN" dirty="0">
                <a:solidFill>
                  <a:schemeClr val="bg1"/>
                </a:solidFill>
              </a:rPr>
              <a:t>	</a:t>
            </a:r>
            <a:r>
              <a:rPr lang="zh-CN" altLang="en-US" dirty="0">
                <a:solidFill>
                  <a:schemeClr val="bg1"/>
                </a:solidFill>
              </a:rPr>
              <a:t>王婧琳</a:t>
            </a:r>
            <a:endParaRPr lang="en-US" altLang="zh-CN" dirty="0">
              <a:solidFill>
                <a:schemeClr val="bg1"/>
              </a:solidFill>
            </a:endParaRPr>
          </a:p>
          <a:p>
            <a:pPr marL="514350" indent="-514350">
              <a:lnSpc>
                <a:spcPct val="150000"/>
              </a:lnSpc>
              <a:buFont typeface="+mj-lt"/>
              <a:buAutoNum type="arabicPeriod"/>
              <a:tabLst>
                <a:tab pos="12599670" algn="ctr"/>
              </a:tabLst>
            </a:pPr>
            <a:r>
              <a:rPr lang="zh-CN" altLang="en-US" dirty="0">
                <a:solidFill>
                  <a:schemeClr val="bg1"/>
                </a:solidFill>
              </a:rPr>
              <a:t>基于规则的新词发现</a:t>
            </a:r>
            <a:r>
              <a:rPr lang="en-US" altLang="zh-CN" dirty="0">
                <a:solidFill>
                  <a:schemeClr val="bg1"/>
                </a:solidFill>
              </a:rPr>
              <a:t>	</a:t>
            </a:r>
            <a:r>
              <a:rPr lang="zh-CN" altLang="en-US" dirty="0">
                <a:solidFill>
                  <a:schemeClr val="bg1"/>
                </a:solidFill>
              </a:rPr>
              <a:t>张嘉辉</a:t>
            </a:r>
            <a:endParaRPr lang="en-US" altLang="zh-CN" dirty="0">
              <a:solidFill>
                <a:schemeClr val="bg1"/>
              </a:solidFill>
            </a:endParaRPr>
          </a:p>
          <a:p>
            <a:pPr marL="514350" indent="-514350">
              <a:lnSpc>
                <a:spcPct val="150000"/>
              </a:lnSpc>
              <a:buFont typeface="+mj-lt"/>
              <a:buAutoNum type="arabicPeriod"/>
              <a:tabLst>
                <a:tab pos="12599670" algn="ctr"/>
              </a:tabLst>
            </a:pPr>
            <a:r>
              <a:rPr lang="zh-CN" altLang="en-US" dirty="0">
                <a:solidFill>
                  <a:schemeClr val="accent6"/>
                </a:solidFill>
              </a:rPr>
              <a:t>基于统计的新词发现</a:t>
            </a:r>
            <a:r>
              <a:rPr lang="en-US" altLang="zh-CN" dirty="0">
                <a:solidFill>
                  <a:schemeClr val="accent6"/>
                </a:solidFill>
              </a:rPr>
              <a:t>	</a:t>
            </a:r>
            <a:r>
              <a:rPr lang="zh-CN" altLang="en-US" dirty="0">
                <a:solidFill>
                  <a:schemeClr val="accent6"/>
                </a:solidFill>
              </a:rPr>
              <a:t>范睿先</a:t>
            </a:r>
            <a:endParaRPr lang="en-US" altLang="zh-CN" dirty="0">
              <a:solidFill>
                <a:schemeClr val="accent6"/>
              </a:solidFill>
            </a:endParaRPr>
          </a:p>
          <a:p>
            <a:pPr marL="514350" indent="-514350">
              <a:lnSpc>
                <a:spcPct val="150000"/>
              </a:lnSpc>
              <a:buFont typeface="+mj-lt"/>
              <a:buAutoNum type="arabicPeriod"/>
              <a:tabLst>
                <a:tab pos="12599670" algn="ctr"/>
              </a:tabLst>
            </a:pPr>
            <a:r>
              <a:rPr lang="zh-CN" altLang="en-US" dirty="0">
                <a:solidFill>
                  <a:schemeClr val="bg1"/>
                </a:solidFill>
              </a:rPr>
              <a:t>基于深度学习的新词发现</a:t>
            </a:r>
            <a:r>
              <a:rPr lang="en-US" altLang="zh-CN" dirty="0">
                <a:solidFill>
                  <a:schemeClr val="bg1"/>
                </a:solidFill>
              </a:rPr>
              <a:t>	</a:t>
            </a:r>
            <a:r>
              <a:rPr lang="zh-CN" altLang="en-US" dirty="0">
                <a:solidFill>
                  <a:schemeClr val="bg1"/>
                </a:solidFill>
              </a:rPr>
              <a:t>杨艺</a:t>
            </a:r>
            <a:endParaRPr lang="en-US" altLang="zh-CN" dirty="0">
              <a:solidFill>
                <a:schemeClr val="bg1"/>
              </a:solidFill>
            </a:endParaRPr>
          </a:p>
          <a:p>
            <a:pPr marL="514350" indent="-514350">
              <a:lnSpc>
                <a:spcPct val="150000"/>
              </a:lnSpc>
              <a:buFont typeface="+mj-lt"/>
              <a:buAutoNum type="arabicPeriod"/>
              <a:tabLst>
                <a:tab pos="12599670" algn="ctr"/>
              </a:tabLst>
            </a:pPr>
            <a:r>
              <a:rPr lang="en-US" altLang="zh-CN" dirty="0">
                <a:solidFill>
                  <a:schemeClr val="bg1"/>
                </a:solidFill>
              </a:rPr>
              <a:t>Demo</a:t>
            </a:r>
            <a:r>
              <a:rPr lang="zh-CN" altLang="en-US" dirty="0">
                <a:solidFill>
                  <a:schemeClr val="bg1"/>
                </a:solidFill>
              </a:rPr>
              <a:t>展示与讲解</a:t>
            </a:r>
            <a:r>
              <a:rPr lang="en-US" altLang="zh-CN" dirty="0">
                <a:solidFill>
                  <a:schemeClr val="bg1"/>
                </a:solidFill>
              </a:rPr>
              <a:t>	</a:t>
            </a:r>
            <a:r>
              <a:rPr lang="zh-CN" altLang="en-US" dirty="0">
                <a:solidFill>
                  <a:schemeClr val="bg1"/>
                </a:solidFill>
              </a:rPr>
              <a:t>祝永贺、燕传航</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84338" y="1147669"/>
            <a:ext cx="8892556" cy="1126462"/>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基于统计的方法根据有无标注数据可分为</a:t>
            </a:r>
            <a:r>
              <a:rPr lang="zh-CN" altLang="en-US" sz="2200" b="1" dirty="0">
                <a:latin typeface="+mn-ea"/>
              </a:rPr>
              <a:t>有监督方法</a:t>
            </a:r>
            <a:r>
              <a:rPr lang="zh-CN" altLang="en-US" sz="2200" dirty="0">
                <a:latin typeface="+mn-ea"/>
              </a:rPr>
              <a:t>和</a:t>
            </a:r>
            <a:r>
              <a:rPr lang="zh-CN" altLang="en-US" sz="2200" b="1" dirty="0">
                <a:latin typeface="+mn-ea"/>
              </a:rPr>
              <a:t>无监督方法</a:t>
            </a:r>
            <a:r>
              <a:rPr lang="zh-CN" altLang="en-US" sz="2200" dirty="0">
                <a:latin typeface="+mn-ea"/>
              </a:rPr>
              <a:t>。</a:t>
            </a:r>
            <a:endParaRPr lang="en-US" altLang="zh-CN" sz="2200" dirty="0">
              <a:latin typeface="+mn-ea"/>
            </a:endParaRPr>
          </a:p>
          <a:p>
            <a:pPr algn="just">
              <a:lnSpc>
                <a:spcPct val="130000"/>
              </a:lnSpc>
              <a:spcBef>
                <a:spcPts val="600"/>
              </a:spcBef>
              <a:spcAft>
                <a:spcPts val="600"/>
              </a:spcAft>
              <a:buClr>
                <a:schemeClr val="tx2"/>
              </a:buClr>
            </a:pPr>
            <a:endParaRPr lang="en-US" altLang="zh-CN" sz="2200" dirty="0">
              <a:latin typeface="+mn-ea"/>
            </a:endParaRPr>
          </a:p>
        </p:txBody>
      </p:sp>
      <p:sp>
        <p:nvSpPr>
          <p:cNvPr id="9" name="标题 8"/>
          <p:cNvSpPr>
            <a:spLocks noGrp="1"/>
          </p:cNvSpPr>
          <p:nvPr>
            <p:ph type="title"/>
          </p:nvPr>
        </p:nvSpPr>
        <p:spPr/>
        <p:txBody>
          <a:bodyPr/>
          <a:lstStyle/>
          <a:p>
            <a:r>
              <a:rPr lang="zh-CN" altLang="en-US" dirty="0"/>
              <a:t>介绍</a:t>
            </a:r>
          </a:p>
        </p:txBody>
      </p:sp>
      <p:sp>
        <p:nvSpPr>
          <p:cNvPr id="5" name="文本框 4"/>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3.1</a:t>
            </a:r>
            <a:endParaRPr lang="zh-CN" altLang="en-US" sz="3600" b="1" dirty="0">
              <a:solidFill>
                <a:schemeClr val="bg1"/>
              </a:solidFill>
            </a:endParaRPr>
          </a:p>
        </p:txBody>
      </p:sp>
      <p:sp>
        <p:nvSpPr>
          <p:cNvPr id="6" name="文本框 5"/>
          <p:cNvSpPr txBox="1"/>
          <p:nvPr/>
        </p:nvSpPr>
        <p:spPr>
          <a:xfrm>
            <a:off x="1184338" y="1970578"/>
            <a:ext cx="9722288" cy="5570756"/>
          </a:xfrm>
          <a:prstGeom prst="rect">
            <a:avLst/>
          </a:prstGeom>
          <a:noFill/>
        </p:spPr>
        <p:txBody>
          <a:bodyPr wrap="square" rtlCol="0">
            <a:spAutoFit/>
          </a:bodyPr>
          <a:lstStyle/>
          <a:p>
            <a:pPr algn="just">
              <a:lnSpc>
                <a:spcPct val="130000"/>
              </a:lnSpc>
              <a:spcBef>
                <a:spcPts val="600"/>
              </a:spcBef>
              <a:spcAft>
                <a:spcPts val="600"/>
              </a:spcAft>
              <a:buClr>
                <a:schemeClr val="tx2"/>
              </a:buClr>
            </a:pPr>
            <a:r>
              <a:rPr lang="zh-CN" altLang="en-US" sz="2200" b="1" dirty="0">
                <a:latin typeface="+mn-ea"/>
              </a:rPr>
              <a:t>有监督方法</a:t>
            </a:r>
            <a:r>
              <a:rPr lang="zh-CN" altLang="en-US" sz="2200" dirty="0">
                <a:latin typeface="+mn-ea"/>
              </a:rPr>
              <a:t>利用标注语料，将新词发现看作分类或者序列标注问题：</a:t>
            </a:r>
          </a:p>
          <a:p>
            <a:pPr marL="342900" lvl="0"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dirty="0">
                <a:solidFill>
                  <a:prstClr val="black"/>
                </a:solidFill>
              </a:rPr>
              <a:t>基于文本片段的某些统计量，以此作为特征训练二分类模型；</a:t>
            </a:r>
            <a:endParaRPr lang="en-US" altLang="zh-CN" sz="2200" dirty="0">
              <a:solidFill>
                <a:prstClr val="black"/>
              </a:solidFill>
            </a:endParaRPr>
          </a:p>
          <a:p>
            <a:pPr marL="342900" lvl="0"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dirty="0">
                <a:solidFill>
                  <a:prstClr val="black"/>
                </a:solidFill>
              </a:rPr>
              <a:t>基于序列信息进行序列标注直接得到新词，或对得到的新词再进行判定。</a:t>
            </a:r>
          </a:p>
          <a:p>
            <a:pPr lvl="0" algn="just">
              <a:lnSpc>
                <a:spcPct val="130000"/>
              </a:lnSpc>
              <a:spcBef>
                <a:spcPts val="600"/>
              </a:spcBef>
              <a:spcAft>
                <a:spcPts val="600"/>
              </a:spcAft>
              <a:buClr>
                <a:srgbClr val="006C39"/>
              </a:buClr>
            </a:pPr>
            <a:r>
              <a:rPr lang="zh-CN" altLang="en-US" sz="2200" dirty="0">
                <a:solidFill>
                  <a:prstClr val="black"/>
                </a:solidFill>
              </a:rPr>
              <a:t>       通常可以用 </a:t>
            </a:r>
            <a:r>
              <a:rPr lang="en-US" altLang="zh-CN" sz="2200" dirty="0">
                <a:solidFill>
                  <a:prstClr val="black"/>
                </a:solidFill>
              </a:rPr>
              <a:t>HMM</a:t>
            </a:r>
            <a:r>
              <a:rPr lang="zh-CN" altLang="en-US" sz="2200" dirty="0">
                <a:solidFill>
                  <a:prstClr val="black"/>
                </a:solidFill>
              </a:rPr>
              <a:t>、</a:t>
            </a:r>
            <a:r>
              <a:rPr lang="en-US" altLang="zh-CN" sz="2200" dirty="0">
                <a:solidFill>
                  <a:prstClr val="black"/>
                </a:solidFill>
              </a:rPr>
              <a:t>CRF</a:t>
            </a:r>
            <a:r>
              <a:rPr lang="zh-CN" altLang="en-US" sz="2200" dirty="0">
                <a:solidFill>
                  <a:prstClr val="black"/>
                </a:solidFill>
              </a:rPr>
              <a:t>、</a:t>
            </a:r>
            <a:r>
              <a:rPr lang="en-US" altLang="zh-CN" sz="2200" dirty="0">
                <a:solidFill>
                  <a:prstClr val="black"/>
                </a:solidFill>
              </a:rPr>
              <a:t>SVM </a:t>
            </a:r>
            <a:r>
              <a:rPr lang="zh-CN" altLang="en-US" sz="2200" dirty="0">
                <a:solidFill>
                  <a:prstClr val="black"/>
                </a:solidFill>
              </a:rPr>
              <a:t>等机器学习算法实现。但是在实际应用中，获取大量的标注语料数据是非常困难的一件事情，并且若已经得到手工标注的数据，直接将标注得到的新词加入到新词词库即可，没必要建模解决。</a:t>
            </a:r>
            <a:endParaRPr lang="en-US" altLang="zh-CN" sz="2200" dirty="0">
              <a:solidFill>
                <a:prstClr val="black"/>
              </a:solidFill>
            </a:endParaRPr>
          </a:p>
          <a:p>
            <a:pPr lvl="0" algn="just">
              <a:lnSpc>
                <a:spcPct val="130000"/>
              </a:lnSpc>
              <a:spcBef>
                <a:spcPts val="600"/>
              </a:spcBef>
              <a:spcAft>
                <a:spcPts val="600"/>
              </a:spcAft>
              <a:buClr>
                <a:srgbClr val="006C39"/>
              </a:buClr>
            </a:pPr>
            <a:r>
              <a:rPr lang="en-US" altLang="zh-CN" sz="2200" dirty="0">
                <a:solidFill>
                  <a:prstClr val="black"/>
                </a:solidFill>
              </a:rPr>
              <a:t>       </a:t>
            </a:r>
            <a:r>
              <a:rPr lang="zh-CN" altLang="en-US" sz="2200" dirty="0">
                <a:solidFill>
                  <a:prstClr val="black"/>
                </a:solidFill>
              </a:rPr>
              <a:t>所以，探索无监督的挖掘方法在新词发现领域中更有价值。</a:t>
            </a:r>
            <a:endParaRPr lang="en-US" altLang="zh-CN" sz="2200" dirty="0">
              <a:solidFill>
                <a:prstClr val="black"/>
              </a:solidFill>
            </a:endParaRPr>
          </a:p>
          <a:p>
            <a:pPr marL="342900" lvl="0" indent="-342900" algn="just">
              <a:lnSpc>
                <a:spcPct val="130000"/>
              </a:lnSpc>
              <a:spcBef>
                <a:spcPts val="600"/>
              </a:spcBef>
              <a:spcAft>
                <a:spcPts val="600"/>
              </a:spcAft>
              <a:buClr>
                <a:srgbClr val="006C39"/>
              </a:buClr>
              <a:buFont typeface="Wingdings" panose="05000000000000000000" pitchFamily="2" charset="2"/>
              <a:buChar char="n"/>
            </a:pPr>
            <a:endParaRPr lang="zh-CN" altLang="en-US" sz="2200" dirty="0">
              <a:solidFill>
                <a:prstClr val="black"/>
              </a:solidFill>
            </a:endParaRPr>
          </a:p>
          <a:p>
            <a:pPr algn="just">
              <a:lnSpc>
                <a:spcPct val="130000"/>
              </a:lnSpc>
              <a:spcBef>
                <a:spcPts val="600"/>
              </a:spcBef>
              <a:spcAft>
                <a:spcPts val="600"/>
              </a:spcAft>
              <a:buClr>
                <a:schemeClr val="tx2"/>
              </a:buClr>
            </a:pPr>
            <a:r>
              <a:rPr lang="zh-CN" altLang="en-US" sz="2200" dirty="0">
                <a:latin typeface="+mn-ea"/>
              </a:rPr>
              <a:t>     </a:t>
            </a:r>
            <a:endParaRPr lang="en-US" altLang="zh-CN" sz="2200" dirty="0">
              <a:latin typeface="+mn-ea"/>
            </a:endParaRPr>
          </a:p>
          <a:p>
            <a:pPr algn="just">
              <a:lnSpc>
                <a:spcPct val="130000"/>
              </a:lnSpc>
              <a:spcBef>
                <a:spcPts val="600"/>
              </a:spcBef>
              <a:spcAft>
                <a:spcPts val="600"/>
              </a:spcAft>
              <a:buClr>
                <a:schemeClr val="tx2"/>
              </a:buClr>
            </a:pPr>
            <a:endParaRPr lang="en-US" altLang="zh-CN" sz="2200" dirty="0">
              <a:latin typeface="+mn-ea"/>
            </a:endParaRPr>
          </a:p>
        </p:txBody>
      </p:sp>
      <p:sp>
        <p:nvSpPr>
          <p:cNvPr id="8" name="文本框 7"/>
          <p:cNvSpPr txBox="1"/>
          <p:nvPr/>
        </p:nvSpPr>
        <p:spPr>
          <a:xfrm rot="5400000">
            <a:off x="-780772" y="3257598"/>
            <a:ext cx="2853509" cy="619744"/>
          </a:xfrm>
          <a:prstGeom prst="roundRect">
            <a:avLst/>
          </a:prstGeom>
          <a:solidFill>
            <a:schemeClr val="accent1"/>
          </a:solidFill>
        </p:spPr>
        <p:txBody>
          <a:bodyPr wrap="square" lIns="0" tIns="0" rIns="0" bIns="0" rtlCol="0">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2800" b="1" i="0" u="none" strike="noStrike" kern="0" cap="none" spc="30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2" name="文本框 1"/>
          <p:cNvSpPr txBox="1"/>
          <p:nvPr/>
        </p:nvSpPr>
        <p:spPr>
          <a:xfrm>
            <a:off x="340302" y="2527441"/>
            <a:ext cx="615553" cy="2080057"/>
          </a:xfrm>
          <a:prstGeom prst="rect">
            <a:avLst/>
          </a:prstGeom>
          <a:noFill/>
        </p:spPr>
        <p:txBody>
          <a:bodyPr vert="eaVert" wrap="none" rtlCol="0">
            <a:spAutoFit/>
          </a:bodyPr>
          <a:lstStyle/>
          <a:p>
            <a:r>
              <a:rPr lang="zh-CN" altLang="en-US" sz="2800" b="1" spc="300" dirty="0">
                <a:solidFill>
                  <a:schemeClr val="bg1"/>
                </a:solidFill>
              </a:rPr>
              <a:t>有监督方法</a:t>
            </a:r>
          </a:p>
        </p:txBody>
      </p:sp>
      <p:grpSp>
        <p:nvGrpSpPr>
          <p:cNvPr id="11" name="组合 10"/>
          <p:cNvGrpSpPr/>
          <p:nvPr/>
        </p:nvGrpSpPr>
        <p:grpSpPr>
          <a:xfrm>
            <a:off x="1184338" y="5247485"/>
            <a:ext cx="504000" cy="504000"/>
            <a:chOff x="4613213" y="5317762"/>
            <a:chExt cx="504000" cy="504000"/>
          </a:xfrm>
        </p:grpSpPr>
        <p:sp>
          <p:nvSpPr>
            <p:cNvPr id="12" name="椭圆 11"/>
            <p:cNvSpPr/>
            <p:nvPr/>
          </p:nvSpPr>
          <p:spPr>
            <a:xfrm>
              <a:off x="4613213" y="5317762"/>
              <a:ext cx="504000" cy="50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13" name="组合 12"/>
            <p:cNvGrpSpPr>
              <a:grpSpLocks noChangeAspect="1"/>
            </p:cNvGrpSpPr>
            <p:nvPr/>
          </p:nvGrpSpPr>
          <p:grpSpPr>
            <a:xfrm>
              <a:off x="4775213" y="5422357"/>
              <a:ext cx="180000" cy="294810"/>
              <a:chOff x="8350250" y="5110163"/>
              <a:chExt cx="293688" cy="481012"/>
            </a:xfrm>
            <a:solidFill>
              <a:schemeClr val="bg1"/>
            </a:solidFill>
          </p:grpSpPr>
          <p:sp>
            <p:nvSpPr>
              <p:cNvPr id="14" name="Freeform 52"/>
              <p:cNvSpPr/>
              <p:nvPr/>
            </p:nvSpPr>
            <p:spPr bwMode="auto">
              <a:xfrm>
                <a:off x="8350250" y="5327650"/>
                <a:ext cx="293688" cy="263525"/>
              </a:xfrm>
              <a:custGeom>
                <a:avLst/>
                <a:gdLst>
                  <a:gd name="T0" fmla="*/ 69 w 78"/>
                  <a:gd name="T1" fmla="*/ 65 h 70"/>
                  <a:gd name="T2" fmla="*/ 41 w 78"/>
                  <a:gd name="T3" fmla="*/ 65 h 70"/>
                  <a:gd name="T4" fmla="*/ 41 w 78"/>
                  <a:gd name="T5" fmla="*/ 43 h 70"/>
                  <a:gd name="T6" fmla="*/ 43 w 78"/>
                  <a:gd name="T7" fmla="*/ 42 h 70"/>
                  <a:gd name="T8" fmla="*/ 78 w 78"/>
                  <a:gd name="T9" fmla="*/ 3 h 70"/>
                  <a:gd name="T10" fmla="*/ 76 w 78"/>
                  <a:gd name="T11" fmla="*/ 0 h 70"/>
                  <a:gd name="T12" fmla="*/ 74 w 78"/>
                  <a:gd name="T13" fmla="*/ 3 h 70"/>
                  <a:gd name="T14" fmla="*/ 64 w 78"/>
                  <a:gd name="T15" fmla="*/ 27 h 70"/>
                  <a:gd name="T16" fmla="*/ 39 w 78"/>
                  <a:gd name="T17" fmla="*/ 38 h 70"/>
                  <a:gd name="T18" fmla="*/ 14 w 78"/>
                  <a:gd name="T19" fmla="*/ 27 h 70"/>
                  <a:gd name="T20" fmla="*/ 4 w 78"/>
                  <a:gd name="T21" fmla="*/ 4 h 70"/>
                  <a:gd name="T22" fmla="*/ 4 w 78"/>
                  <a:gd name="T23" fmla="*/ 3 h 70"/>
                  <a:gd name="T24" fmla="*/ 2 w 78"/>
                  <a:gd name="T25" fmla="*/ 0 h 70"/>
                  <a:gd name="T26" fmla="*/ 0 w 78"/>
                  <a:gd name="T27" fmla="*/ 2 h 70"/>
                  <a:gd name="T28" fmla="*/ 0 w 78"/>
                  <a:gd name="T29" fmla="*/ 4 h 70"/>
                  <a:gd name="T30" fmla="*/ 35 w 78"/>
                  <a:gd name="T31" fmla="*/ 42 h 70"/>
                  <a:gd name="T32" fmla="*/ 37 w 78"/>
                  <a:gd name="T33" fmla="*/ 43 h 70"/>
                  <a:gd name="T34" fmla="*/ 37 w 78"/>
                  <a:gd name="T35" fmla="*/ 65 h 70"/>
                  <a:gd name="T36" fmla="*/ 9 w 78"/>
                  <a:gd name="T37" fmla="*/ 65 h 70"/>
                  <a:gd name="T38" fmla="*/ 7 w 78"/>
                  <a:gd name="T39" fmla="*/ 68 h 70"/>
                  <a:gd name="T40" fmla="*/ 9 w 78"/>
                  <a:gd name="T41" fmla="*/ 70 h 70"/>
                  <a:gd name="T42" fmla="*/ 69 w 78"/>
                  <a:gd name="T43" fmla="*/ 70 h 70"/>
                  <a:gd name="T44" fmla="*/ 71 w 78"/>
                  <a:gd name="T45" fmla="*/ 68 h 70"/>
                  <a:gd name="T46" fmla="*/ 69 w 78"/>
                  <a:gd name="T4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70">
                    <a:moveTo>
                      <a:pt x="69" y="65"/>
                    </a:moveTo>
                    <a:cubicBezTo>
                      <a:pt x="41" y="65"/>
                      <a:pt x="41" y="65"/>
                      <a:pt x="41" y="65"/>
                    </a:cubicBezTo>
                    <a:cubicBezTo>
                      <a:pt x="41" y="43"/>
                      <a:pt x="41" y="43"/>
                      <a:pt x="41" y="43"/>
                    </a:cubicBezTo>
                    <a:cubicBezTo>
                      <a:pt x="43" y="42"/>
                      <a:pt x="43" y="42"/>
                      <a:pt x="43" y="42"/>
                    </a:cubicBezTo>
                    <a:cubicBezTo>
                      <a:pt x="63" y="40"/>
                      <a:pt x="78" y="23"/>
                      <a:pt x="78" y="3"/>
                    </a:cubicBezTo>
                    <a:cubicBezTo>
                      <a:pt x="78" y="2"/>
                      <a:pt x="77" y="0"/>
                      <a:pt x="76" y="0"/>
                    </a:cubicBezTo>
                    <a:cubicBezTo>
                      <a:pt x="75" y="0"/>
                      <a:pt x="74" y="2"/>
                      <a:pt x="74" y="3"/>
                    </a:cubicBezTo>
                    <a:cubicBezTo>
                      <a:pt x="74" y="12"/>
                      <a:pt x="70" y="21"/>
                      <a:pt x="64" y="27"/>
                    </a:cubicBezTo>
                    <a:cubicBezTo>
                      <a:pt x="57" y="34"/>
                      <a:pt x="48" y="38"/>
                      <a:pt x="39" y="38"/>
                    </a:cubicBezTo>
                    <a:cubicBezTo>
                      <a:pt x="30" y="38"/>
                      <a:pt x="21" y="34"/>
                      <a:pt x="14" y="27"/>
                    </a:cubicBezTo>
                    <a:cubicBezTo>
                      <a:pt x="8" y="21"/>
                      <a:pt x="5" y="13"/>
                      <a:pt x="4" y="4"/>
                    </a:cubicBezTo>
                    <a:cubicBezTo>
                      <a:pt x="4" y="3"/>
                      <a:pt x="4" y="3"/>
                      <a:pt x="4" y="3"/>
                    </a:cubicBezTo>
                    <a:cubicBezTo>
                      <a:pt x="4" y="1"/>
                      <a:pt x="3" y="0"/>
                      <a:pt x="2" y="0"/>
                    </a:cubicBezTo>
                    <a:cubicBezTo>
                      <a:pt x="1" y="0"/>
                      <a:pt x="0" y="1"/>
                      <a:pt x="0" y="2"/>
                    </a:cubicBezTo>
                    <a:cubicBezTo>
                      <a:pt x="0" y="4"/>
                      <a:pt x="0" y="4"/>
                      <a:pt x="0" y="4"/>
                    </a:cubicBezTo>
                    <a:cubicBezTo>
                      <a:pt x="0" y="24"/>
                      <a:pt x="15" y="40"/>
                      <a:pt x="35" y="42"/>
                    </a:cubicBezTo>
                    <a:cubicBezTo>
                      <a:pt x="37" y="43"/>
                      <a:pt x="37" y="43"/>
                      <a:pt x="37" y="43"/>
                    </a:cubicBezTo>
                    <a:cubicBezTo>
                      <a:pt x="37" y="65"/>
                      <a:pt x="37" y="65"/>
                      <a:pt x="37" y="65"/>
                    </a:cubicBezTo>
                    <a:cubicBezTo>
                      <a:pt x="9" y="65"/>
                      <a:pt x="9" y="65"/>
                      <a:pt x="9" y="65"/>
                    </a:cubicBezTo>
                    <a:cubicBezTo>
                      <a:pt x="8" y="65"/>
                      <a:pt x="7" y="66"/>
                      <a:pt x="7" y="68"/>
                    </a:cubicBezTo>
                    <a:cubicBezTo>
                      <a:pt x="7" y="69"/>
                      <a:pt x="8" y="70"/>
                      <a:pt x="9" y="70"/>
                    </a:cubicBezTo>
                    <a:cubicBezTo>
                      <a:pt x="69" y="70"/>
                      <a:pt x="69" y="70"/>
                      <a:pt x="69" y="70"/>
                    </a:cubicBezTo>
                    <a:cubicBezTo>
                      <a:pt x="70" y="70"/>
                      <a:pt x="71" y="69"/>
                      <a:pt x="71" y="68"/>
                    </a:cubicBezTo>
                    <a:cubicBezTo>
                      <a:pt x="71" y="66"/>
                      <a:pt x="70" y="65"/>
                      <a:pt x="69" y="65"/>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5" name="Freeform 53"/>
              <p:cNvSpPr>
                <a:spLocks noEditPoints="1"/>
              </p:cNvSpPr>
              <p:nvPr/>
            </p:nvSpPr>
            <p:spPr bwMode="auto">
              <a:xfrm>
                <a:off x="8402638" y="5110163"/>
                <a:ext cx="187325" cy="319088"/>
              </a:xfrm>
              <a:custGeom>
                <a:avLst/>
                <a:gdLst>
                  <a:gd name="T0" fmla="*/ 25 w 50"/>
                  <a:gd name="T1" fmla="*/ 85 h 85"/>
                  <a:gd name="T2" fmla="*/ 50 w 50"/>
                  <a:gd name="T3" fmla="*/ 61 h 85"/>
                  <a:gd name="T4" fmla="*/ 50 w 50"/>
                  <a:gd name="T5" fmla="*/ 25 h 85"/>
                  <a:gd name="T6" fmla="*/ 25 w 50"/>
                  <a:gd name="T7" fmla="*/ 0 h 85"/>
                  <a:gd name="T8" fmla="*/ 0 w 50"/>
                  <a:gd name="T9" fmla="*/ 25 h 85"/>
                  <a:gd name="T10" fmla="*/ 0 w 50"/>
                  <a:gd name="T11" fmla="*/ 61 h 85"/>
                  <a:gd name="T12" fmla="*/ 25 w 50"/>
                  <a:gd name="T13" fmla="*/ 85 h 85"/>
                  <a:gd name="T14" fmla="*/ 7 w 50"/>
                  <a:gd name="T15" fmla="*/ 16 h 85"/>
                  <a:gd name="T16" fmla="*/ 11 w 50"/>
                  <a:gd name="T17" fmla="*/ 10 h 85"/>
                  <a:gd name="T18" fmla="*/ 25 w 50"/>
                  <a:gd name="T19" fmla="*/ 5 h 85"/>
                  <a:gd name="T20" fmla="*/ 39 w 50"/>
                  <a:gd name="T21" fmla="*/ 10 h 85"/>
                  <a:gd name="T22" fmla="*/ 43 w 50"/>
                  <a:gd name="T23" fmla="*/ 16 h 85"/>
                  <a:gd name="T24" fmla="*/ 44 w 50"/>
                  <a:gd name="T25" fmla="*/ 18 h 85"/>
                  <a:gd name="T26" fmla="*/ 6 w 50"/>
                  <a:gd name="T27" fmla="*/ 18 h 85"/>
                  <a:gd name="T28" fmla="*/ 7 w 50"/>
                  <a:gd name="T29" fmla="*/ 16 h 85"/>
                  <a:gd name="T30" fmla="*/ 5 w 50"/>
                  <a:gd name="T31" fmla="*/ 23 h 85"/>
                  <a:gd name="T32" fmla="*/ 45 w 50"/>
                  <a:gd name="T33" fmla="*/ 23 h 85"/>
                  <a:gd name="T34" fmla="*/ 45 w 50"/>
                  <a:gd name="T35" fmla="*/ 25 h 85"/>
                  <a:gd name="T36" fmla="*/ 45 w 50"/>
                  <a:gd name="T37" fmla="*/ 33 h 85"/>
                  <a:gd name="T38" fmla="*/ 5 w 50"/>
                  <a:gd name="T39" fmla="*/ 33 h 85"/>
                  <a:gd name="T40" fmla="*/ 5 w 50"/>
                  <a:gd name="T41" fmla="*/ 23 h 85"/>
                  <a:gd name="T42" fmla="*/ 5 w 50"/>
                  <a:gd name="T43" fmla="*/ 37 h 85"/>
                  <a:gd name="T44" fmla="*/ 45 w 50"/>
                  <a:gd name="T45" fmla="*/ 37 h 85"/>
                  <a:gd name="T46" fmla="*/ 45 w 50"/>
                  <a:gd name="T47" fmla="*/ 48 h 85"/>
                  <a:gd name="T48" fmla="*/ 5 w 50"/>
                  <a:gd name="T49" fmla="*/ 48 h 85"/>
                  <a:gd name="T50" fmla="*/ 5 w 50"/>
                  <a:gd name="T51" fmla="*/ 37 h 85"/>
                  <a:gd name="T52" fmla="*/ 5 w 50"/>
                  <a:gd name="T53" fmla="*/ 61 h 85"/>
                  <a:gd name="T54" fmla="*/ 5 w 50"/>
                  <a:gd name="T55" fmla="*/ 52 h 85"/>
                  <a:gd name="T56" fmla="*/ 45 w 50"/>
                  <a:gd name="T57" fmla="*/ 52 h 85"/>
                  <a:gd name="T58" fmla="*/ 45 w 50"/>
                  <a:gd name="T59" fmla="*/ 63 h 85"/>
                  <a:gd name="T60" fmla="*/ 5 w 50"/>
                  <a:gd name="T61" fmla="*/ 63 h 85"/>
                  <a:gd name="T62" fmla="*/ 5 w 50"/>
                  <a:gd name="T63" fmla="*/ 61 h 85"/>
                  <a:gd name="T64" fmla="*/ 6 w 50"/>
                  <a:gd name="T65" fmla="*/ 67 h 85"/>
                  <a:gd name="T66" fmla="*/ 44 w 50"/>
                  <a:gd name="T67" fmla="*/ 67 h 85"/>
                  <a:gd name="T68" fmla="*/ 43 w 50"/>
                  <a:gd name="T69" fmla="*/ 69 h 85"/>
                  <a:gd name="T70" fmla="*/ 39 w 50"/>
                  <a:gd name="T71" fmla="*/ 75 h 85"/>
                  <a:gd name="T72" fmla="*/ 25 w 50"/>
                  <a:gd name="T73" fmla="*/ 81 h 85"/>
                  <a:gd name="T74" fmla="*/ 11 w 50"/>
                  <a:gd name="T75" fmla="*/ 75 h 85"/>
                  <a:gd name="T76" fmla="*/ 7 w 50"/>
                  <a:gd name="T77" fmla="*/ 69 h 85"/>
                  <a:gd name="T78" fmla="*/ 6 w 50"/>
                  <a:gd name="T79"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85">
                    <a:moveTo>
                      <a:pt x="25" y="85"/>
                    </a:moveTo>
                    <a:cubicBezTo>
                      <a:pt x="39" y="85"/>
                      <a:pt x="50" y="74"/>
                      <a:pt x="50" y="61"/>
                    </a:cubicBezTo>
                    <a:cubicBezTo>
                      <a:pt x="50" y="25"/>
                      <a:pt x="50" y="25"/>
                      <a:pt x="50" y="25"/>
                    </a:cubicBezTo>
                    <a:cubicBezTo>
                      <a:pt x="50" y="11"/>
                      <a:pt x="39" y="0"/>
                      <a:pt x="25" y="0"/>
                    </a:cubicBezTo>
                    <a:cubicBezTo>
                      <a:pt x="11" y="0"/>
                      <a:pt x="0" y="11"/>
                      <a:pt x="0" y="25"/>
                    </a:cubicBezTo>
                    <a:cubicBezTo>
                      <a:pt x="0" y="61"/>
                      <a:pt x="0" y="61"/>
                      <a:pt x="0" y="61"/>
                    </a:cubicBezTo>
                    <a:cubicBezTo>
                      <a:pt x="0" y="74"/>
                      <a:pt x="11" y="85"/>
                      <a:pt x="25" y="85"/>
                    </a:cubicBezTo>
                    <a:close/>
                    <a:moveTo>
                      <a:pt x="7" y="16"/>
                    </a:moveTo>
                    <a:cubicBezTo>
                      <a:pt x="8" y="14"/>
                      <a:pt x="9" y="12"/>
                      <a:pt x="11" y="10"/>
                    </a:cubicBezTo>
                    <a:cubicBezTo>
                      <a:pt x="15" y="7"/>
                      <a:pt x="20" y="5"/>
                      <a:pt x="25" y="5"/>
                    </a:cubicBezTo>
                    <a:cubicBezTo>
                      <a:pt x="30" y="5"/>
                      <a:pt x="35" y="7"/>
                      <a:pt x="39" y="10"/>
                    </a:cubicBezTo>
                    <a:cubicBezTo>
                      <a:pt x="41" y="12"/>
                      <a:pt x="42" y="14"/>
                      <a:pt x="43" y="16"/>
                    </a:cubicBezTo>
                    <a:cubicBezTo>
                      <a:pt x="44" y="18"/>
                      <a:pt x="44" y="18"/>
                      <a:pt x="44" y="18"/>
                    </a:cubicBezTo>
                    <a:cubicBezTo>
                      <a:pt x="6" y="18"/>
                      <a:pt x="6" y="18"/>
                      <a:pt x="6" y="18"/>
                    </a:cubicBezTo>
                    <a:lnTo>
                      <a:pt x="7" y="16"/>
                    </a:lnTo>
                    <a:close/>
                    <a:moveTo>
                      <a:pt x="5" y="23"/>
                    </a:moveTo>
                    <a:cubicBezTo>
                      <a:pt x="45" y="23"/>
                      <a:pt x="45" y="23"/>
                      <a:pt x="45" y="23"/>
                    </a:cubicBezTo>
                    <a:cubicBezTo>
                      <a:pt x="45" y="25"/>
                      <a:pt x="45" y="25"/>
                      <a:pt x="45" y="25"/>
                    </a:cubicBezTo>
                    <a:cubicBezTo>
                      <a:pt x="45" y="33"/>
                      <a:pt x="45" y="33"/>
                      <a:pt x="45" y="33"/>
                    </a:cubicBezTo>
                    <a:cubicBezTo>
                      <a:pt x="5" y="33"/>
                      <a:pt x="5" y="33"/>
                      <a:pt x="5" y="33"/>
                    </a:cubicBezTo>
                    <a:lnTo>
                      <a:pt x="5" y="23"/>
                    </a:lnTo>
                    <a:close/>
                    <a:moveTo>
                      <a:pt x="5" y="37"/>
                    </a:moveTo>
                    <a:cubicBezTo>
                      <a:pt x="45" y="37"/>
                      <a:pt x="45" y="37"/>
                      <a:pt x="45" y="37"/>
                    </a:cubicBezTo>
                    <a:cubicBezTo>
                      <a:pt x="45" y="48"/>
                      <a:pt x="45" y="48"/>
                      <a:pt x="45" y="48"/>
                    </a:cubicBezTo>
                    <a:cubicBezTo>
                      <a:pt x="5" y="48"/>
                      <a:pt x="5" y="48"/>
                      <a:pt x="5" y="48"/>
                    </a:cubicBezTo>
                    <a:lnTo>
                      <a:pt x="5" y="37"/>
                    </a:lnTo>
                    <a:close/>
                    <a:moveTo>
                      <a:pt x="5" y="61"/>
                    </a:moveTo>
                    <a:cubicBezTo>
                      <a:pt x="5" y="52"/>
                      <a:pt x="5" y="52"/>
                      <a:pt x="5" y="52"/>
                    </a:cubicBezTo>
                    <a:cubicBezTo>
                      <a:pt x="45" y="52"/>
                      <a:pt x="45" y="52"/>
                      <a:pt x="45" y="52"/>
                    </a:cubicBezTo>
                    <a:cubicBezTo>
                      <a:pt x="45" y="63"/>
                      <a:pt x="45" y="63"/>
                      <a:pt x="45" y="63"/>
                    </a:cubicBezTo>
                    <a:cubicBezTo>
                      <a:pt x="5" y="63"/>
                      <a:pt x="5" y="63"/>
                      <a:pt x="5" y="63"/>
                    </a:cubicBezTo>
                    <a:lnTo>
                      <a:pt x="5" y="61"/>
                    </a:lnTo>
                    <a:close/>
                    <a:moveTo>
                      <a:pt x="6" y="67"/>
                    </a:moveTo>
                    <a:cubicBezTo>
                      <a:pt x="44" y="67"/>
                      <a:pt x="44" y="67"/>
                      <a:pt x="44" y="67"/>
                    </a:cubicBezTo>
                    <a:cubicBezTo>
                      <a:pt x="43" y="69"/>
                      <a:pt x="43" y="69"/>
                      <a:pt x="43" y="69"/>
                    </a:cubicBezTo>
                    <a:cubicBezTo>
                      <a:pt x="42" y="71"/>
                      <a:pt x="41" y="73"/>
                      <a:pt x="39" y="75"/>
                    </a:cubicBezTo>
                    <a:cubicBezTo>
                      <a:pt x="35" y="79"/>
                      <a:pt x="30" y="81"/>
                      <a:pt x="25" y="81"/>
                    </a:cubicBezTo>
                    <a:cubicBezTo>
                      <a:pt x="20" y="81"/>
                      <a:pt x="15" y="79"/>
                      <a:pt x="11" y="75"/>
                    </a:cubicBezTo>
                    <a:cubicBezTo>
                      <a:pt x="9" y="73"/>
                      <a:pt x="8" y="71"/>
                      <a:pt x="7" y="69"/>
                    </a:cubicBezTo>
                    <a:lnTo>
                      <a:pt x="6" y="67"/>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gr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7"/>
          <p:cNvSpPr txBox="1"/>
          <p:nvPr/>
        </p:nvSpPr>
        <p:spPr>
          <a:xfrm>
            <a:off x="2452443" y="-137581"/>
            <a:ext cx="7287114" cy="238680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altLang="zh-CN" sz="6000" b="1" dirty="0">
                <a:solidFill>
                  <a:schemeClr val="bg1"/>
                </a:solidFill>
                <a:latin typeface="+mn-ea"/>
              </a:rPr>
              <a:t>CONTENTS</a:t>
            </a:r>
          </a:p>
        </p:txBody>
      </p:sp>
      <p:sp>
        <p:nvSpPr>
          <p:cNvPr id="3" name="文本占位符 4"/>
          <p:cNvSpPr txBox="1"/>
          <p:nvPr/>
        </p:nvSpPr>
        <p:spPr>
          <a:xfrm>
            <a:off x="1836898" y="1443350"/>
            <a:ext cx="8518204" cy="397129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tabLst>
                <a:tab pos="12599670" algn="ctr"/>
              </a:tabLst>
            </a:pPr>
            <a:r>
              <a:rPr lang="zh-CN" altLang="en-US" dirty="0">
                <a:solidFill>
                  <a:schemeClr val="bg1"/>
                </a:solidFill>
              </a:rPr>
              <a:t>概述</a:t>
            </a:r>
            <a:r>
              <a:rPr lang="en-US" altLang="zh-CN" dirty="0">
                <a:solidFill>
                  <a:schemeClr val="bg1"/>
                </a:solidFill>
              </a:rPr>
              <a:t>	</a:t>
            </a:r>
            <a:r>
              <a:rPr lang="zh-CN" altLang="en-US" dirty="0">
                <a:solidFill>
                  <a:schemeClr val="bg1"/>
                </a:solidFill>
              </a:rPr>
              <a:t>王婧琳</a:t>
            </a:r>
            <a:endParaRPr lang="en-US" altLang="zh-CN" dirty="0">
              <a:solidFill>
                <a:schemeClr val="bg1"/>
              </a:solidFill>
            </a:endParaRPr>
          </a:p>
          <a:p>
            <a:pPr marL="514350" indent="-514350">
              <a:lnSpc>
                <a:spcPct val="150000"/>
              </a:lnSpc>
              <a:buFont typeface="+mj-lt"/>
              <a:buAutoNum type="arabicPeriod"/>
              <a:tabLst>
                <a:tab pos="12599670" algn="ctr"/>
              </a:tabLst>
            </a:pPr>
            <a:r>
              <a:rPr lang="zh-CN" altLang="en-US" dirty="0">
                <a:solidFill>
                  <a:schemeClr val="bg1"/>
                </a:solidFill>
              </a:rPr>
              <a:t>基于规则的新词发现</a:t>
            </a:r>
            <a:r>
              <a:rPr lang="en-US" altLang="zh-CN" dirty="0">
                <a:solidFill>
                  <a:schemeClr val="bg1"/>
                </a:solidFill>
              </a:rPr>
              <a:t>	</a:t>
            </a:r>
            <a:r>
              <a:rPr lang="zh-CN" altLang="en-US" dirty="0">
                <a:solidFill>
                  <a:schemeClr val="bg1"/>
                </a:solidFill>
              </a:rPr>
              <a:t>张嘉辉</a:t>
            </a:r>
            <a:endParaRPr lang="en-US" altLang="zh-CN" dirty="0">
              <a:solidFill>
                <a:schemeClr val="bg1"/>
              </a:solidFill>
            </a:endParaRPr>
          </a:p>
          <a:p>
            <a:pPr marL="514350" indent="-514350">
              <a:lnSpc>
                <a:spcPct val="150000"/>
              </a:lnSpc>
              <a:buFont typeface="+mj-lt"/>
              <a:buAutoNum type="arabicPeriod"/>
              <a:tabLst>
                <a:tab pos="12599670" algn="ctr"/>
              </a:tabLst>
            </a:pPr>
            <a:r>
              <a:rPr lang="zh-CN" altLang="en-US" dirty="0">
                <a:solidFill>
                  <a:schemeClr val="bg1"/>
                </a:solidFill>
              </a:rPr>
              <a:t>基于统计的新词发现</a:t>
            </a:r>
            <a:r>
              <a:rPr lang="en-US" altLang="zh-CN" dirty="0">
                <a:solidFill>
                  <a:schemeClr val="bg1"/>
                </a:solidFill>
              </a:rPr>
              <a:t>	</a:t>
            </a:r>
            <a:r>
              <a:rPr lang="zh-CN" altLang="en-US" dirty="0">
                <a:solidFill>
                  <a:schemeClr val="bg1"/>
                </a:solidFill>
              </a:rPr>
              <a:t>范睿先</a:t>
            </a:r>
            <a:endParaRPr lang="en-US" altLang="zh-CN" dirty="0">
              <a:solidFill>
                <a:schemeClr val="bg1"/>
              </a:solidFill>
            </a:endParaRPr>
          </a:p>
          <a:p>
            <a:pPr marL="514350" indent="-514350">
              <a:lnSpc>
                <a:spcPct val="150000"/>
              </a:lnSpc>
              <a:buFont typeface="+mj-lt"/>
              <a:buAutoNum type="arabicPeriod"/>
              <a:tabLst>
                <a:tab pos="12599670" algn="ctr"/>
              </a:tabLst>
            </a:pPr>
            <a:r>
              <a:rPr lang="zh-CN" altLang="en-US" dirty="0">
                <a:solidFill>
                  <a:schemeClr val="bg1"/>
                </a:solidFill>
              </a:rPr>
              <a:t>基于深度学习的新词发现</a:t>
            </a:r>
            <a:r>
              <a:rPr lang="en-US" altLang="zh-CN" dirty="0">
                <a:solidFill>
                  <a:schemeClr val="bg1"/>
                </a:solidFill>
              </a:rPr>
              <a:t>	</a:t>
            </a:r>
            <a:r>
              <a:rPr lang="zh-CN" altLang="en-US" dirty="0">
                <a:solidFill>
                  <a:schemeClr val="bg1"/>
                </a:solidFill>
              </a:rPr>
              <a:t>杨艺</a:t>
            </a:r>
            <a:endParaRPr lang="en-US" altLang="zh-CN" dirty="0">
              <a:solidFill>
                <a:schemeClr val="bg1"/>
              </a:solidFill>
            </a:endParaRPr>
          </a:p>
          <a:p>
            <a:pPr marL="514350" indent="-514350">
              <a:lnSpc>
                <a:spcPct val="150000"/>
              </a:lnSpc>
              <a:buFont typeface="+mj-lt"/>
              <a:buAutoNum type="arabicPeriod"/>
              <a:tabLst>
                <a:tab pos="12599670" algn="ctr"/>
              </a:tabLst>
            </a:pPr>
            <a:r>
              <a:rPr lang="en-US" altLang="zh-CN" dirty="0">
                <a:solidFill>
                  <a:schemeClr val="bg1"/>
                </a:solidFill>
              </a:rPr>
              <a:t>Demo</a:t>
            </a:r>
            <a:r>
              <a:rPr lang="zh-CN" altLang="en-US" dirty="0">
                <a:solidFill>
                  <a:schemeClr val="bg1"/>
                </a:solidFill>
              </a:rPr>
              <a:t>展示与讲解</a:t>
            </a:r>
            <a:r>
              <a:rPr lang="en-US" altLang="zh-CN" dirty="0">
                <a:solidFill>
                  <a:schemeClr val="bg1"/>
                </a:solidFill>
              </a:rPr>
              <a:t>	</a:t>
            </a:r>
            <a:r>
              <a:rPr lang="zh-CN" altLang="en-US" dirty="0">
                <a:solidFill>
                  <a:schemeClr val="bg1"/>
                </a:solidFill>
              </a:rPr>
              <a:t>祝永贺、燕传航</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介绍</a:t>
            </a:r>
          </a:p>
        </p:txBody>
      </p:sp>
      <p:sp>
        <p:nvSpPr>
          <p:cNvPr id="5" name="文本框 4"/>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a:defRPr/>
            </a:pPr>
            <a:r>
              <a:rPr lang="en-US" altLang="zh-CN" sz="3600" b="1" dirty="0">
                <a:solidFill>
                  <a:prstClr val="white"/>
                </a:solidFill>
              </a:rPr>
              <a:t>3.1</a:t>
            </a:r>
            <a:endParaRPr lang="zh-CN" altLang="en-US" sz="3600" b="1" dirty="0">
              <a:solidFill>
                <a:prstClr val="white"/>
              </a:solidFill>
            </a:endParaRPr>
          </a:p>
        </p:txBody>
      </p:sp>
      <p:sp>
        <p:nvSpPr>
          <p:cNvPr id="6" name="文本框 5"/>
          <p:cNvSpPr txBox="1"/>
          <p:nvPr/>
        </p:nvSpPr>
        <p:spPr>
          <a:xfrm>
            <a:off x="1184338" y="1208578"/>
            <a:ext cx="9722288" cy="7331238"/>
          </a:xfrm>
          <a:prstGeom prst="rect">
            <a:avLst/>
          </a:prstGeom>
          <a:noFill/>
        </p:spPr>
        <p:txBody>
          <a:bodyPr wrap="square" rtlCol="0">
            <a:spAutoFit/>
          </a:bodyPr>
          <a:lstStyle/>
          <a:p>
            <a:pPr algn="just">
              <a:lnSpc>
                <a:spcPct val="130000"/>
              </a:lnSpc>
              <a:spcBef>
                <a:spcPts val="600"/>
              </a:spcBef>
              <a:spcAft>
                <a:spcPts val="600"/>
              </a:spcAft>
              <a:buClr>
                <a:srgbClr val="006C39"/>
              </a:buClr>
            </a:pPr>
            <a:r>
              <a:rPr lang="en-US" altLang="zh-CN" sz="2200" b="1" dirty="0">
                <a:solidFill>
                  <a:prstClr val="black"/>
                </a:solidFill>
              </a:rPr>
              <a:t>	</a:t>
            </a:r>
            <a:r>
              <a:rPr lang="zh-CN" altLang="en-US" sz="2200" b="1" dirty="0">
                <a:solidFill>
                  <a:prstClr val="black"/>
                </a:solidFill>
              </a:rPr>
              <a:t>无监督方法</a:t>
            </a:r>
            <a:r>
              <a:rPr lang="zh-CN" altLang="en-US" sz="2200" dirty="0">
                <a:solidFill>
                  <a:prstClr val="black"/>
                </a:solidFill>
              </a:rPr>
              <a:t>不依赖于任何已有的词库、分词工具和标注语料，仅仅根据词的共同特征，利用统计策略将一段大规模语料中可能成词的文本片段全部提取出来，然后再利用语言知识排除不是新词语的“无用片段”或者计算相关度，寻找相关度最大的字与字的组合。最后，把所有抽取得到的词和已有的词库进行比较，就能得到新词。</a:t>
            </a:r>
            <a:endParaRPr lang="en-US" altLang="zh-CN" sz="2200" dirty="0">
              <a:solidFill>
                <a:prstClr val="black"/>
              </a:solidFill>
            </a:endParaRPr>
          </a:p>
          <a:p>
            <a:pPr algn="just">
              <a:lnSpc>
                <a:spcPct val="130000"/>
              </a:lnSpc>
              <a:spcBef>
                <a:spcPts val="600"/>
              </a:spcBef>
              <a:spcAft>
                <a:spcPts val="600"/>
              </a:spcAft>
              <a:buClr>
                <a:srgbClr val="006C39"/>
              </a:buClr>
            </a:pPr>
            <a:r>
              <a:rPr lang="zh-CN" altLang="en-US" sz="2200" dirty="0">
                <a:solidFill>
                  <a:prstClr val="black"/>
                </a:solidFill>
              </a:rPr>
              <a:t>       </a:t>
            </a:r>
            <a:r>
              <a:rPr lang="en-US" altLang="zh-CN" sz="2200" dirty="0">
                <a:solidFill>
                  <a:prstClr val="black"/>
                </a:solidFill>
              </a:rPr>
              <a:t>	</a:t>
            </a:r>
            <a:r>
              <a:rPr lang="zh-CN" altLang="en-US" sz="2200" dirty="0">
                <a:solidFill>
                  <a:prstClr val="black"/>
                </a:solidFill>
              </a:rPr>
              <a:t>实际上，利用统计策略对语料进行切分，形成若干块文本片段，这相当于一次粗浅的分词。接下来，再对这些文本片段作一次清洗与过滤，余下的文本片段即可作为新词词库。因此，上述过程可简化为两个步骤：</a:t>
            </a:r>
            <a:endParaRPr lang="en-US" altLang="zh-CN" sz="2200" dirty="0">
              <a:solidFill>
                <a:prstClr val="black"/>
              </a:solidFill>
            </a:endParaRPr>
          </a:p>
          <a:p>
            <a:pPr marL="1257300" lvl="2"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b="1" dirty="0">
                <a:solidFill>
                  <a:prstClr val="black"/>
                </a:solidFill>
              </a:rPr>
              <a:t>构建词库</a:t>
            </a:r>
            <a:endParaRPr lang="en-US" altLang="zh-CN" sz="2200" b="1" dirty="0">
              <a:solidFill>
                <a:prstClr val="black"/>
              </a:solidFill>
            </a:endParaRPr>
          </a:p>
          <a:p>
            <a:pPr marL="1257300" lvl="2"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b="1" dirty="0">
                <a:solidFill>
                  <a:prstClr val="black"/>
                </a:solidFill>
              </a:rPr>
              <a:t>新词比对</a:t>
            </a:r>
            <a:endParaRPr lang="en-US" altLang="zh-CN" sz="2200" b="1" dirty="0">
              <a:solidFill>
                <a:prstClr val="black"/>
              </a:solidFill>
            </a:endParaRPr>
          </a:p>
          <a:p>
            <a:pPr algn="just">
              <a:lnSpc>
                <a:spcPct val="130000"/>
              </a:lnSpc>
              <a:spcBef>
                <a:spcPts val="600"/>
              </a:spcBef>
              <a:spcAft>
                <a:spcPts val="600"/>
              </a:spcAft>
              <a:buClr>
                <a:srgbClr val="006C39"/>
              </a:buClr>
            </a:pPr>
            <a:endParaRPr lang="en-US" altLang="zh-CN" sz="2200" b="1" dirty="0">
              <a:solidFill>
                <a:prstClr val="black"/>
              </a:solidFill>
            </a:endParaRPr>
          </a:p>
          <a:p>
            <a:pPr algn="just">
              <a:lnSpc>
                <a:spcPct val="130000"/>
              </a:lnSpc>
              <a:spcBef>
                <a:spcPts val="600"/>
              </a:spcBef>
              <a:spcAft>
                <a:spcPts val="600"/>
              </a:spcAft>
              <a:buClr>
                <a:srgbClr val="006C39"/>
              </a:buClr>
            </a:pPr>
            <a:r>
              <a:rPr lang="en-US" altLang="zh-CN" sz="2200" dirty="0">
                <a:solidFill>
                  <a:prstClr val="black"/>
                </a:solidFill>
              </a:rPr>
              <a:t>       </a:t>
            </a:r>
            <a:endParaRPr lang="zh-CN" altLang="en-US" sz="2200" dirty="0">
              <a:solidFill>
                <a:prstClr val="black"/>
              </a:solidFill>
            </a:endParaRPr>
          </a:p>
          <a:p>
            <a:pPr algn="just">
              <a:lnSpc>
                <a:spcPct val="130000"/>
              </a:lnSpc>
              <a:spcBef>
                <a:spcPts val="600"/>
              </a:spcBef>
              <a:spcAft>
                <a:spcPts val="600"/>
              </a:spcAft>
              <a:buClr>
                <a:srgbClr val="006C39"/>
              </a:buClr>
            </a:pPr>
            <a:r>
              <a:rPr lang="zh-CN" altLang="en-US" sz="2200" dirty="0">
                <a:solidFill>
                  <a:prstClr val="black"/>
                </a:solidFill>
              </a:rPr>
              <a:t>     </a:t>
            </a:r>
            <a:endParaRPr lang="en-US" altLang="zh-CN" sz="2200" dirty="0">
              <a:solidFill>
                <a:prstClr val="black"/>
              </a:solidFill>
            </a:endParaRPr>
          </a:p>
          <a:p>
            <a:pPr algn="just">
              <a:lnSpc>
                <a:spcPct val="130000"/>
              </a:lnSpc>
              <a:spcBef>
                <a:spcPts val="600"/>
              </a:spcBef>
              <a:spcAft>
                <a:spcPts val="600"/>
              </a:spcAft>
              <a:buClr>
                <a:srgbClr val="006C39"/>
              </a:buClr>
            </a:pPr>
            <a:endParaRPr lang="en-US" altLang="zh-CN" sz="2200" dirty="0">
              <a:solidFill>
                <a:prstClr val="black"/>
              </a:solidFill>
            </a:endParaRPr>
          </a:p>
        </p:txBody>
      </p:sp>
      <p:sp>
        <p:nvSpPr>
          <p:cNvPr id="8" name="文本框 7"/>
          <p:cNvSpPr txBox="1"/>
          <p:nvPr/>
        </p:nvSpPr>
        <p:spPr>
          <a:xfrm rot="5400000">
            <a:off x="-780772" y="3257598"/>
            <a:ext cx="2853509" cy="619744"/>
          </a:xfrm>
          <a:prstGeom prst="roundRect">
            <a:avLst/>
          </a:prstGeom>
          <a:solidFill>
            <a:schemeClr val="accent1"/>
          </a:solidFill>
        </p:spPr>
        <p:txBody>
          <a:bodyPr wrap="square" lIns="0" tIns="0" rIns="0" bIns="0" rtlCol="0">
            <a:noAutofit/>
          </a:bodyPr>
          <a:lstStyle/>
          <a:p>
            <a:pPr algn="ctr">
              <a:lnSpc>
                <a:spcPct val="130000"/>
              </a:lnSpc>
              <a:defRPr/>
            </a:pPr>
            <a:endParaRPr lang="zh-CN" altLang="en-US" sz="2800" b="1" kern="0" spc="300" dirty="0">
              <a:solidFill>
                <a:srgbClr val="FFFFFF"/>
              </a:solidFill>
            </a:endParaRPr>
          </a:p>
        </p:txBody>
      </p:sp>
      <p:sp>
        <p:nvSpPr>
          <p:cNvPr id="2" name="文本框 1"/>
          <p:cNvSpPr txBox="1"/>
          <p:nvPr/>
        </p:nvSpPr>
        <p:spPr>
          <a:xfrm>
            <a:off x="340302" y="2527441"/>
            <a:ext cx="615553" cy="2080057"/>
          </a:xfrm>
          <a:prstGeom prst="rect">
            <a:avLst/>
          </a:prstGeom>
          <a:noFill/>
        </p:spPr>
        <p:txBody>
          <a:bodyPr vert="eaVert" wrap="none" rtlCol="0">
            <a:spAutoFit/>
          </a:bodyPr>
          <a:lstStyle/>
          <a:p>
            <a:r>
              <a:rPr lang="zh-CN" altLang="en-US" sz="2800" b="1" spc="300" dirty="0">
                <a:solidFill>
                  <a:prstClr val="white"/>
                </a:solidFill>
              </a:rPr>
              <a:t>无监督方法</a:t>
            </a:r>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77"/>
          <p:cNvSpPr txBox="1"/>
          <p:nvPr/>
        </p:nvSpPr>
        <p:spPr>
          <a:xfrm>
            <a:off x="5072030" y="5039538"/>
            <a:ext cx="21960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300" normalizeH="0" baseline="0" noProof="0" dirty="0">
                <a:ln>
                  <a:noFill/>
                </a:ln>
                <a:solidFill>
                  <a:prstClr val="black"/>
                </a:solidFill>
                <a:effectLst/>
                <a:uLnTx/>
                <a:uFillTx/>
                <a:latin typeface="微软雅黑" panose="020B0503020204020204" charset="-122"/>
                <a:ea typeface="微软雅黑" panose="020B0503020204020204" charset="-122"/>
                <a:cs typeface="+mn-cs"/>
              </a:rPr>
              <a:t>凝聚程度</a:t>
            </a:r>
          </a:p>
        </p:txBody>
      </p:sp>
      <p:sp>
        <p:nvSpPr>
          <p:cNvPr id="79" name="arrow-shuffle_32238"/>
          <p:cNvSpPr>
            <a:spLocks noChangeAspect="1"/>
          </p:cNvSpPr>
          <p:nvPr/>
        </p:nvSpPr>
        <p:spPr bwMode="auto">
          <a:xfrm>
            <a:off x="6037753" y="4606768"/>
            <a:ext cx="288000" cy="230688"/>
          </a:xfrm>
          <a:custGeom>
            <a:avLst/>
            <a:gdLst>
              <a:gd name="T0" fmla="*/ 2103 w 6570"/>
              <a:gd name="T1" fmla="*/ 2919 h 5271"/>
              <a:gd name="T2" fmla="*/ 2664 w 6570"/>
              <a:gd name="T3" fmla="*/ 3628 h 5271"/>
              <a:gd name="T4" fmla="*/ 0 w 6570"/>
              <a:gd name="T5" fmla="*/ 4730 h 5271"/>
              <a:gd name="T6" fmla="*/ 0 w 6570"/>
              <a:gd name="T7" fmla="*/ 3680 h 5271"/>
              <a:gd name="T8" fmla="*/ 2003 w 6570"/>
              <a:gd name="T9" fmla="*/ 2781 h 5271"/>
              <a:gd name="T10" fmla="*/ 2103 w 6570"/>
              <a:gd name="T11" fmla="*/ 2919 h 5271"/>
              <a:gd name="T12" fmla="*/ 3224 w 6570"/>
              <a:gd name="T13" fmla="*/ 2114 h 5271"/>
              <a:gd name="T14" fmla="*/ 3523 w 6570"/>
              <a:gd name="T15" fmla="*/ 2515 h 5271"/>
              <a:gd name="T16" fmla="*/ 5135 w 6570"/>
              <a:gd name="T17" fmla="*/ 1807 h 5271"/>
              <a:gd name="T18" fmla="*/ 4880 w 6570"/>
              <a:gd name="T19" fmla="*/ 2454 h 5271"/>
              <a:gd name="T20" fmla="*/ 4901 w 6570"/>
              <a:gd name="T21" fmla="*/ 2528 h 5271"/>
              <a:gd name="T22" fmla="*/ 4939 w 6570"/>
              <a:gd name="T23" fmla="*/ 2541 h 5271"/>
              <a:gd name="T24" fmla="*/ 4978 w 6570"/>
              <a:gd name="T25" fmla="*/ 2528 h 5271"/>
              <a:gd name="T26" fmla="*/ 6545 w 6570"/>
              <a:gd name="T27" fmla="*/ 1324 h 5271"/>
              <a:gd name="T28" fmla="*/ 6569 w 6570"/>
              <a:gd name="T29" fmla="*/ 1273 h 5271"/>
              <a:gd name="T30" fmla="*/ 6545 w 6570"/>
              <a:gd name="T31" fmla="*/ 1222 h 5271"/>
              <a:gd name="T32" fmla="*/ 4978 w 6570"/>
              <a:gd name="T33" fmla="*/ 18 h 5271"/>
              <a:gd name="T34" fmla="*/ 4901 w 6570"/>
              <a:gd name="T35" fmla="*/ 18 h 5271"/>
              <a:gd name="T36" fmla="*/ 4880 w 6570"/>
              <a:gd name="T37" fmla="*/ 92 h 5271"/>
              <a:gd name="T38" fmla="*/ 5142 w 6570"/>
              <a:gd name="T39" fmla="*/ 757 h 5271"/>
              <a:gd name="T40" fmla="*/ 2886 w 6570"/>
              <a:gd name="T41" fmla="*/ 1664 h 5271"/>
              <a:gd name="T42" fmla="*/ 3224 w 6570"/>
              <a:gd name="T43" fmla="*/ 2114 h 5271"/>
              <a:gd name="T44" fmla="*/ 4978 w 6570"/>
              <a:gd name="T45" fmla="*/ 2743 h 5271"/>
              <a:gd name="T46" fmla="*/ 4939 w 6570"/>
              <a:gd name="T47" fmla="*/ 2730 h 5271"/>
              <a:gd name="T48" fmla="*/ 4901 w 6570"/>
              <a:gd name="T49" fmla="*/ 2743 h 5271"/>
              <a:gd name="T50" fmla="*/ 4880 w 6570"/>
              <a:gd name="T51" fmla="*/ 2818 h 5271"/>
              <a:gd name="T52" fmla="*/ 5135 w 6570"/>
              <a:gd name="T53" fmla="*/ 3464 h 5271"/>
              <a:gd name="T54" fmla="*/ 3100 w 6570"/>
              <a:gd name="T55" fmla="*/ 2211 h 5271"/>
              <a:gd name="T56" fmla="*/ 0 w 6570"/>
              <a:gd name="T57" fmla="*/ 542 h 5271"/>
              <a:gd name="T58" fmla="*/ 0 w 6570"/>
              <a:gd name="T59" fmla="*/ 1591 h 5271"/>
              <a:gd name="T60" fmla="*/ 2247 w 6570"/>
              <a:gd name="T61" fmla="*/ 2822 h 5271"/>
              <a:gd name="T62" fmla="*/ 5142 w 6570"/>
              <a:gd name="T63" fmla="*/ 4515 h 5271"/>
              <a:gd name="T64" fmla="*/ 4880 w 6570"/>
              <a:gd name="T65" fmla="*/ 5179 h 5271"/>
              <a:gd name="T66" fmla="*/ 4901 w 6570"/>
              <a:gd name="T67" fmla="*/ 5254 h 5271"/>
              <a:gd name="T68" fmla="*/ 4978 w 6570"/>
              <a:gd name="T69" fmla="*/ 5254 h 5271"/>
              <a:gd name="T70" fmla="*/ 6545 w 6570"/>
              <a:gd name="T71" fmla="*/ 4049 h 5271"/>
              <a:gd name="T72" fmla="*/ 6570 w 6570"/>
              <a:gd name="T73" fmla="*/ 3999 h 5271"/>
              <a:gd name="T74" fmla="*/ 6545 w 6570"/>
              <a:gd name="T75" fmla="*/ 3948 h 5271"/>
              <a:gd name="T76" fmla="*/ 4978 w 6570"/>
              <a:gd name="T77" fmla="*/ 2743 h 5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70" h="5271">
                <a:moveTo>
                  <a:pt x="2103" y="2919"/>
                </a:moveTo>
                <a:cubicBezTo>
                  <a:pt x="2267" y="3148"/>
                  <a:pt x="2444" y="3394"/>
                  <a:pt x="2664" y="3628"/>
                </a:cubicBezTo>
                <a:cubicBezTo>
                  <a:pt x="2163" y="4205"/>
                  <a:pt x="1433" y="4730"/>
                  <a:pt x="0" y="4730"/>
                </a:cubicBezTo>
                <a:lnTo>
                  <a:pt x="0" y="3680"/>
                </a:lnTo>
                <a:cubicBezTo>
                  <a:pt x="1136" y="3680"/>
                  <a:pt x="1596" y="3304"/>
                  <a:pt x="2003" y="2781"/>
                </a:cubicBezTo>
                <a:cubicBezTo>
                  <a:pt x="2036" y="2826"/>
                  <a:pt x="2069" y="2872"/>
                  <a:pt x="2103" y="2919"/>
                </a:cubicBezTo>
                <a:close/>
                <a:moveTo>
                  <a:pt x="3224" y="2114"/>
                </a:moveTo>
                <a:cubicBezTo>
                  <a:pt x="3327" y="2257"/>
                  <a:pt x="3423" y="2391"/>
                  <a:pt x="3523" y="2515"/>
                </a:cubicBezTo>
                <a:cubicBezTo>
                  <a:pt x="3869" y="2133"/>
                  <a:pt x="4304" y="1860"/>
                  <a:pt x="5135" y="1807"/>
                </a:cubicBezTo>
                <a:lnTo>
                  <a:pt x="4880" y="2454"/>
                </a:lnTo>
                <a:cubicBezTo>
                  <a:pt x="4869" y="2481"/>
                  <a:pt x="4878" y="2511"/>
                  <a:pt x="4901" y="2528"/>
                </a:cubicBezTo>
                <a:cubicBezTo>
                  <a:pt x="4912" y="2537"/>
                  <a:pt x="4926" y="2541"/>
                  <a:pt x="4939" y="2541"/>
                </a:cubicBezTo>
                <a:cubicBezTo>
                  <a:pt x="4953" y="2541"/>
                  <a:pt x="4967" y="2537"/>
                  <a:pt x="4978" y="2528"/>
                </a:cubicBezTo>
                <a:lnTo>
                  <a:pt x="6545" y="1324"/>
                </a:lnTo>
                <a:cubicBezTo>
                  <a:pt x="6560" y="1312"/>
                  <a:pt x="6569" y="1293"/>
                  <a:pt x="6569" y="1273"/>
                </a:cubicBezTo>
                <a:cubicBezTo>
                  <a:pt x="6569" y="1253"/>
                  <a:pt x="6560" y="1234"/>
                  <a:pt x="6545" y="1222"/>
                </a:cubicBezTo>
                <a:lnTo>
                  <a:pt x="4978" y="18"/>
                </a:lnTo>
                <a:cubicBezTo>
                  <a:pt x="4955" y="0"/>
                  <a:pt x="4923" y="0"/>
                  <a:pt x="4901" y="18"/>
                </a:cubicBezTo>
                <a:cubicBezTo>
                  <a:pt x="4878" y="35"/>
                  <a:pt x="4869" y="65"/>
                  <a:pt x="4880" y="92"/>
                </a:cubicBezTo>
                <a:lnTo>
                  <a:pt x="5142" y="757"/>
                </a:lnTo>
                <a:cubicBezTo>
                  <a:pt x="4017" y="815"/>
                  <a:pt x="3354" y="1204"/>
                  <a:pt x="2886" y="1664"/>
                </a:cubicBezTo>
                <a:cubicBezTo>
                  <a:pt x="3012" y="1818"/>
                  <a:pt x="3122" y="1971"/>
                  <a:pt x="3224" y="2114"/>
                </a:cubicBezTo>
                <a:close/>
                <a:moveTo>
                  <a:pt x="4978" y="2743"/>
                </a:moveTo>
                <a:cubicBezTo>
                  <a:pt x="4966" y="2735"/>
                  <a:pt x="4953" y="2730"/>
                  <a:pt x="4939" y="2730"/>
                </a:cubicBezTo>
                <a:cubicBezTo>
                  <a:pt x="4925" y="2730"/>
                  <a:pt x="4912" y="2735"/>
                  <a:pt x="4901" y="2743"/>
                </a:cubicBezTo>
                <a:cubicBezTo>
                  <a:pt x="4878" y="2760"/>
                  <a:pt x="4869" y="2791"/>
                  <a:pt x="4880" y="2818"/>
                </a:cubicBezTo>
                <a:lnTo>
                  <a:pt x="5135" y="3464"/>
                </a:lnTo>
                <a:cubicBezTo>
                  <a:pt x="3945" y="3388"/>
                  <a:pt x="3568" y="2863"/>
                  <a:pt x="3100" y="2211"/>
                </a:cubicBezTo>
                <a:cubicBezTo>
                  <a:pt x="2567" y="1467"/>
                  <a:pt x="1903" y="542"/>
                  <a:pt x="0" y="542"/>
                </a:cubicBezTo>
                <a:lnTo>
                  <a:pt x="0" y="1591"/>
                </a:lnTo>
                <a:cubicBezTo>
                  <a:pt x="1364" y="1591"/>
                  <a:pt x="1754" y="2134"/>
                  <a:pt x="2247" y="2822"/>
                </a:cubicBezTo>
                <a:cubicBezTo>
                  <a:pt x="2762" y="3540"/>
                  <a:pt x="3397" y="4423"/>
                  <a:pt x="5142" y="4515"/>
                </a:cubicBezTo>
                <a:lnTo>
                  <a:pt x="4880" y="5179"/>
                </a:lnTo>
                <a:cubicBezTo>
                  <a:pt x="4869" y="5206"/>
                  <a:pt x="4878" y="5237"/>
                  <a:pt x="4901" y="5254"/>
                </a:cubicBezTo>
                <a:cubicBezTo>
                  <a:pt x="4923" y="5271"/>
                  <a:pt x="4955" y="5271"/>
                  <a:pt x="4978" y="5254"/>
                </a:cubicBezTo>
                <a:lnTo>
                  <a:pt x="6545" y="4049"/>
                </a:lnTo>
                <a:cubicBezTo>
                  <a:pt x="6560" y="4037"/>
                  <a:pt x="6570" y="4018"/>
                  <a:pt x="6570" y="3999"/>
                </a:cubicBezTo>
                <a:cubicBezTo>
                  <a:pt x="6570" y="3979"/>
                  <a:pt x="6560" y="3960"/>
                  <a:pt x="6545" y="3948"/>
                </a:cubicBezTo>
                <a:lnTo>
                  <a:pt x="4978" y="2743"/>
                </a:lnTo>
                <a:close/>
              </a:path>
            </a:pathLst>
          </a:custGeom>
          <a:solidFill>
            <a:schemeClr val="bg1"/>
          </a:solidFill>
          <a:ln>
            <a:noFill/>
          </a:ln>
        </p:spPr>
      </p:sp>
      <p:sp>
        <p:nvSpPr>
          <p:cNvPr id="84" name="文本框 83"/>
          <p:cNvSpPr txBox="1"/>
          <p:nvPr/>
        </p:nvSpPr>
        <p:spPr>
          <a:xfrm>
            <a:off x="2429734" y="5039538"/>
            <a:ext cx="21960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300" normalizeH="0" baseline="0" noProof="0" dirty="0">
                <a:ln>
                  <a:noFill/>
                </a:ln>
                <a:solidFill>
                  <a:prstClr val="black"/>
                </a:solidFill>
                <a:effectLst/>
                <a:uLnTx/>
                <a:uFillTx/>
                <a:latin typeface="微软雅黑" panose="020B0503020204020204" charset="-122"/>
                <a:ea typeface="微软雅黑" panose="020B0503020204020204" charset="-122"/>
                <a:cs typeface="+mn-cs"/>
              </a:rPr>
              <a:t>词频</a:t>
            </a:r>
          </a:p>
        </p:txBody>
      </p:sp>
      <p:sp>
        <p:nvSpPr>
          <p:cNvPr id="85" name="growing-bar-chart_73225"/>
          <p:cNvSpPr>
            <a:spLocks noChangeAspect="1"/>
          </p:cNvSpPr>
          <p:nvPr/>
        </p:nvSpPr>
        <p:spPr bwMode="auto">
          <a:xfrm>
            <a:off x="3374870" y="4609272"/>
            <a:ext cx="288000" cy="228896"/>
          </a:xfrm>
          <a:custGeom>
            <a:avLst/>
            <a:gdLst>
              <a:gd name="T0" fmla="*/ 2462 w 2529"/>
              <a:gd name="T1" fmla="*/ 1879 h 2013"/>
              <a:gd name="T2" fmla="*/ 2359 w 2529"/>
              <a:gd name="T3" fmla="*/ 1879 h 2013"/>
              <a:gd name="T4" fmla="*/ 2359 w 2529"/>
              <a:gd name="T5" fmla="*/ 67 h 2013"/>
              <a:gd name="T6" fmla="*/ 2293 w 2529"/>
              <a:gd name="T7" fmla="*/ 0 h 2013"/>
              <a:gd name="T8" fmla="*/ 1966 w 2529"/>
              <a:gd name="T9" fmla="*/ 0 h 2013"/>
              <a:gd name="T10" fmla="*/ 1899 w 2529"/>
              <a:gd name="T11" fmla="*/ 67 h 2013"/>
              <a:gd name="T12" fmla="*/ 1899 w 2529"/>
              <a:gd name="T13" fmla="*/ 1879 h 2013"/>
              <a:gd name="T14" fmla="*/ 1791 w 2529"/>
              <a:gd name="T15" fmla="*/ 1879 h 2013"/>
              <a:gd name="T16" fmla="*/ 1791 w 2529"/>
              <a:gd name="T17" fmla="*/ 328 h 2013"/>
              <a:gd name="T18" fmla="*/ 1724 w 2529"/>
              <a:gd name="T19" fmla="*/ 261 h 2013"/>
              <a:gd name="T20" fmla="*/ 1397 w 2529"/>
              <a:gd name="T21" fmla="*/ 261 h 2013"/>
              <a:gd name="T22" fmla="*/ 1331 w 2529"/>
              <a:gd name="T23" fmla="*/ 328 h 2013"/>
              <a:gd name="T24" fmla="*/ 1331 w 2529"/>
              <a:gd name="T25" fmla="*/ 1879 h 2013"/>
              <a:gd name="T26" fmla="*/ 1222 w 2529"/>
              <a:gd name="T27" fmla="*/ 1879 h 2013"/>
              <a:gd name="T28" fmla="*/ 1222 w 2529"/>
              <a:gd name="T29" fmla="*/ 734 h 2013"/>
              <a:gd name="T30" fmla="*/ 1156 w 2529"/>
              <a:gd name="T31" fmla="*/ 667 h 2013"/>
              <a:gd name="T32" fmla="*/ 829 w 2529"/>
              <a:gd name="T33" fmla="*/ 667 h 2013"/>
              <a:gd name="T34" fmla="*/ 762 w 2529"/>
              <a:gd name="T35" fmla="*/ 734 h 2013"/>
              <a:gd name="T36" fmla="*/ 762 w 2529"/>
              <a:gd name="T37" fmla="*/ 1879 h 2013"/>
              <a:gd name="T38" fmla="*/ 654 w 2529"/>
              <a:gd name="T39" fmla="*/ 1879 h 2013"/>
              <a:gd name="T40" fmla="*/ 654 w 2529"/>
              <a:gd name="T41" fmla="*/ 1107 h 2013"/>
              <a:gd name="T42" fmla="*/ 587 w 2529"/>
              <a:gd name="T43" fmla="*/ 1040 h 2013"/>
              <a:gd name="T44" fmla="*/ 260 w 2529"/>
              <a:gd name="T45" fmla="*/ 1040 h 2013"/>
              <a:gd name="T46" fmla="*/ 194 w 2529"/>
              <a:gd name="T47" fmla="*/ 1107 h 2013"/>
              <a:gd name="T48" fmla="*/ 194 w 2529"/>
              <a:gd name="T49" fmla="*/ 1879 h 2013"/>
              <a:gd name="T50" fmla="*/ 67 w 2529"/>
              <a:gd name="T51" fmla="*/ 1879 h 2013"/>
              <a:gd name="T52" fmla="*/ 0 w 2529"/>
              <a:gd name="T53" fmla="*/ 1946 h 2013"/>
              <a:gd name="T54" fmla="*/ 67 w 2529"/>
              <a:gd name="T55" fmla="*/ 2013 h 2013"/>
              <a:gd name="T56" fmla="*/ 260 w 2529"/>
              <a:gd name="T57" fmla="*/ 2013 h 2013"/>
              <a:gd name="T58" fmla="*/ 587 w 2529"/>
              <a:gd name="T59" fmla="*/ 2013 h 2013"/>
              <a:gd name="T60" fmla="*/ 829 w 2529"/>
              <a:gd name="T61" fmla="*/ 2013 h 2013"/>
              <a:gd name="T62" fmla="*/ 1156 w 2529"/>
              <a:gd name="T63" fmla="*/ 2013 h 2013"/>
              <a:gd name="T64" fmla="*/ 1397 w 2529"/>
              <a:gd name="T65" fmla="*/ 2013 h 2013"/>
              <a:gd name="T66" fmla="*/ 1724 w 2529"/>
              <a:gd name="T67" fmla="*/ 2013 h 2013"/>
              <a:gd name="T68" fmla="*/ 1966 w 2529"/>
              <a:gd name="T69" fmla="*/ 2013 h 2013"/>
              <a:gd name="T70" fmla="*/ 2293 w 2529"/>
              <a:gd name="T71" fmla="*/ 2013 h 2013"/>
              <a:gd name="T72" fmla="*/ 2462 w 2529"/>
              <a:gd name="T73" fmla="*/ 2013 h 2013"/>
              <a:gd name="T74" fmla="*/ 2529 w 2529"/>
              <a:gd name="T75" fmla="*/ 1946 h 2013"/>
              <a:gd name="T76" fmla="*/ 2462 w 2529"/>
              <a:gd name="T77" fmla="*/ 1879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29" h="2013">
                <a:moveTo>
                  <a:pt x="2462" y="1879"/>
                </a:moveTo>
                <a:lnTo>
                  <a:pt x="2359" y="1879"/>
                </a:lnTo>
                <a:lnTo>
                  <a:pt x="2359" y="67"/>
                </a:lnTo>
                <a:cubicBezTo>
                  <a:pt x="2359" y="30"/>
                  <a:pt x="2329" y="0"/>
                  <a:pt x="2293" y="0"/>
                </a:cubicBezTo>
                <a:lnTo>
                  <a:pt x="1966" y="0"/>
                </a:lnTo>
                <a:cubicBezTo>
                  <a:pt x="1929" y="0"/>
                  <a:pt x="1899" y="30"/>
                  <a:pt x="1899" y="67"/>
                </a:cubicBezTo>
                <a:lnTo>
                  <a:pt x="1899" y="1879"/>
                </a:lnTo>
                <a:lnTo>
                  <a:pt x="1791" y="1879"/>
                </a:lnTo>
                <a:lnTo>
                  <a:pt x="1791" y="328"/>
                </a:lnTo>
                <a:cubicBezTo>
                  <a:pt x="1791" y="291"/>
                  <a:pt x="1761" y="261"/>
                  <a:pt x="1724" y="261"/>
                </a:cubicBezTo>
                <a:lnTo>
                  <a:pt x="1397" y="261"/>
                </a:lnTo>
                <a:cubicBezTo>
                  <a:pt x="1361" y="261"/>
                  <a:pt x="1331" y="291"/>
                  <a:pt x="1331" y="328"/>
                </a:cubicBezTo>
                <a:lnTo>
                  <a:pt x="1331" y="1879"/>
                </a:lnTo>
                <a:lnTo>
                  <a:pt x="1222" y="1879"/>
                </a:lnTo>
                <a:lnTo>
                  <a:pt x="1222" y="734"/>
                </a:lnTo>
                <a:cubicBezTo>
                  <a:pt x="1222" y="697"/>
                  <a:pt x="1192" y="667"/>
                  <a:pt x="1156" y="667"/>
                </a:cubicBezTo>
                <a:lnTo>
                  <a:pt x="829" y="667"/>
                </a:lnTo>
                <a:cubicBezTo>
                  <a:pt x="792" y="667"/>
                  <a:pt x="762" y="697"/>
                  <a:pt x="762" y="734"/>
                </a:cubicBezTo>
                <a:lnTo>
                  <a:pt x="762" y="1879"/>
                </a:lnTo>
                <a:lnTo>
                  <a:pt x="654" y="1879"/>
                </a:lnTo>
                <a:lnTo>
                  <a:pt x="654" y="1107"/>
                </a:lnTo>
                <a:cubicBezTo>
                  <a:pt x="654" y="1070"/>
                  <a:pt x="624" y="1040"/>
                  <a:pt x="587" y="1040"/>
                </a:cubicBezTo>
                <a:lnTo>
                  <a:pt x="260" y="1040"/>
                </a:lnTo>
                <a:cubicBezTo>
                  <a:pt x="224" y="1040"/>
                  <a:pt x="194" y="1070"/>
                  <a:pt x="194" y="1107"/>
                </a:cubicBezTo>
                <a:lnTo>
                  <a:pt x="194" y="1879"/>
                </a:lnTo>
                <a:lnTo>
                  <a:pt x="67" y="1879"/>
                </a:lnTo>
                <a:cubicBezTo>
                  <a:pt x="30" y="1879"/>
                  <a:pt x="0" y="1909"/>
                  <a:pt x="0" y="1946"/>
                </a:cubicBezTo>
                <a:cubicBezTo>
                  <a:pt x="0" y="1983"/>
                  <a:pt x="30" y="2013"/>
                  <a:pt x="67" y="2013"/>
                </a:cubicBezTo>
                <a:lnTo>
                  <a:pt x="260" y="2013"/>
                </a:lnTo>
                <a:lnTo>
                  <a:pt x="587" y="2013"/>
                </a:lnTo>
                <a:lnTo>
                  <a:pt x="829" y="2013"/>
                </a:lnTo>
                <a:lnTo>
                  <a:pt x="1156" y="2013"/>
                </a:lnTo>
                <a:lnTo>
                  <a:pt x="1397" y="2013"/>
                </a:lnTo>
                <a:lnTo>
                  <a:pt x="1724" y="2013"/>
                </a:lnTo>
                <a:lnTo>
                  <a:pt x="1966" y="2013"/>
                </a:lnTo>
                <a:lnTo>
                  <a:pt x="2293" y="2013"/>
                </a:lnTo>
                <a:lnTo>
                  <a:pt x="2462" y="2013"/>
                </a:lnTo>
                <a:cubicBezTo>
                  <a:pt x="2499" y="2013"/>
                  <a:pt x="2529" y="1983"/>
                  <a:pt x="2529" y="1946"/>
                </a:cubicBezTo>
                <a:cubicBezTo>
                  <a:pt x="2529" y="1909"/>
                  <a:pt x="2499" y="1879"/>
                  <a:pt x="2462" y="1879"/>
                </a:cubicBezTo>
                <a:close/>
              </a:path>
            </a:pathLst>
          </a:custGeom>
          <a:solidFill>
            <a:schemeClr val="bg1"/>
          </a:solidFill>
          <a:ln>
            <a:noFill/>
          </a:ln>
        </p:spPr>
      </p:sp>
      <p:sp>
        <p:nvSpPr>
          <p:cNvPr id="87" name="文本框 86"/>
          <p:cNvSpPr txBox="1"/>
          <p:nvPr/>
        </p:nvSpPr>
        <p:spPr>
          <a:xfrm>
            <a:off x="7716538" y="5039759"/>
            <a:ext cx="21960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300" normalizeH="0" baseline="0" noProof="0" dirty="0">
                <a:ln>
                  <a:noFill/>
                </a:ln>
                <a:solidFill>
                  <a:prstClr val="black"/>
                </a:solidFill>
                <a:effectLst/>
                <a:uLnTx/>
                <a:uFillTx/>
                <a:latin typeface="微软雅黑" panose="020B0503020204020204" charset="-122"/>
                <a:ea typeface="微软雅黑" panose="020B0503020204020204" charset="-122"/>
                <a:cs typeface="+mn-cs"/>
              </a:rPr>
              <a:t>自由程度</a:t>
            </a:r>
          </a:p>
        </p:txBody>
      </p:sp>
      <p:sp>
        <p:nvSpPr>
          <p:cNvPr id="88" name="settings_102018"/>
          <p:cNvSpPr>
            <a:spLocks noChangeAspect="1"/>
          </p:cNvSpPr>
          <p:nvPr/>
        </p:nvSpPr>
        <p:spPr bwMode="auto">
          <a:xfrm>
            <a:off x="8670538" y="4558264"/>
            <a:ext cx="288000" cy="279192"/>
          </a:xfrm>
          <a:custGeom>
            <a:avLst/>
            <a:gdLst>
              <a:gd name="connsiteX0" fmla="*/ 279390 w 602276"/>
              <a:gd name="connsiteY0" fmla="*/ 338996 h 583858"/>
              <a:gd name="connsiteX1" fmla="*/ 297799 w 602276"/>
              <a:gd name="connsiteY1" fmla="*/ 348283 h 583858"/>
              <a:gd name="connsiteX2" fmla="*/ 300456 w 602276"/>
              <a:gd name="connsiteY2" fmla="*/ 352263 h 583858"/>
              <a:gd name="connsiteX3" fmla="*/ 307478 w 602276"/>
              <a:gd name="connsiteY3" fmla="*/ 352831 h 583858"/>
              <a:gd name="connsiteX4" fmla="*/ 310704 w 602276"/>
              <a:gd name="connsiteY4" fmla="*/ 349041 h 583858"/>
              <a:gd name="connsiteX5" fmla="*/ 327595 w 602276"/>
              <a:gd name="connsiteY5" fmla="*/ 341649 h 583858"/>
              <a:gd name="connsiteX6" fmla="*/ 336895 w 602276"/>
              <a:gd name="connsiteY6" fmla="*/ 343734 h 583858"/>
              <a:gd name="connsiteX7" fmla="*/ 364603 w 602276"/>
              <a:gd name="connsiteY7" fmla="*/ 357001 h 583858"/>
              <a:gd name="connsiteX8" fmla="*/ 375801 w 602276"/>
              <a:gd name="connsiteY8" fmla="*/ 369699 h 583858"/>
              <a:gd name="connsiteX9" fmla="*/ 376939 w 602276"/>
              <a:gd name="connsiteY9" fmla="*/ 380691 h 583858"/>
              <a:gd name="connsiteX10" fmla="*/ 375990 w 602276"/>
              <a:gd name="connsiteY10" fmla="*/ 385429 h 583858"/>
              <a:gd name="connsiteX11" fmla="*/ 379786 w 602276"/>
              <a:gd name="connsiteY11" fmla="*/ 390925 h 583858"/>
              <a:gd name="connsiteX12" fmla="*/ 388326 w 602276"/>
              <a:gd name="connsiteY12" fmla="*/ 391114 h 583858"/>
              <a:gd name="connsiteX13" fmla="*/ 410341 w 602276"/>
              <a:gd name="connsiteY13" fmla="*/ 405708 h 583858"/>
              <a:gd name="connsiteX14" fmla="*/ 420590 w 602276"/>
              <a:gd name="connsiteY14" fmla="*/ 434704 h 583858"/>
              <a:gd name="connsiteX15" fmla="*/ 412429 w 602276"/>
              <a:gd name="connsiteY15" fmla="*/ 460290 h 583858"/>
              <a:gd name="connsiteX16" fmla="*/ 407684 w 602276"/>
              <a:gd name="connsiteY16" fmla="*/ 463512 h 583858"/>
              <a:gd name="connsiteX17" fmla="*/ 406925 w 602276"/>
              <a:gd name="connsiteY17" fmla="*/ 471851 h 583858"/>
              <a:gd name="connsiteX18" fmla="*/ 410721 w 602276"/>
              <a:gd name="connsiteY18" fmla="*/ 474883 h 583858"/>
              <a:gd name="connsiteX19" fmla="*/ 416984 w 602276"/>
              <a:gd name="connsiteY19" fmla="*/ 484170 h 583858"/>
              <a:gd name="connsiteX20" fmla="*/ 416225 w 602276"/>
              <a:gd name="connsiteY20" fmla="*/ 501227 h 583858"/>
              <a:gd name="connsiteX21" fmla="*/ 402940 w 602276"/>
              <a:gd name="connsiteY21" fmla="*/ 528897 h 583858"/>
              <a:gd name="connsiteX22" fmla="*/ 382823 w 602276"/>
              <a:gd name="connsiteY22" fmla="*/ 541405 h 583858"/>
              <a:gd name="connsiteX23" fmla="*/ 379217 w 602276"/>
              <a:gd name="connsiteY23" fmla="*/ 541216 h 583858"/>
              <a:gd name="connsiteX24" fmla="*/ 374092 w 602276"/>
              <a:gd name="connsiteY24" fmla="*/ 540268 h 583858"/>
              <a:gd name="connsiteX25" fmla="*/ 368778 w 602276"/>
              <a:gd name="connsiteY25" fmla="*/ 544817 h 583858"/>
              <a:gd name="connsiteX26" fmla="*/ 369158 w 602276"/>
              <a:gd name="connsiteY26" fmla="*/ 550123 h 583858"/>
              <a:gd name="connsiteX27" fmla="*/ 354545 w 602276"/>
              <a:gd name="connsiteY27" fmla="*/ 572487 h 583858"/>
              <a:gd name="connsiteX28" fmla="*/ 325507 w 602276"/>
              <a:gd name="connsiteY28" fmla="*/ 582721 h 583858"/>
              <a:gd name="connsiteX29" fmla="*/ 318485 w 602276"/>
              <a:gd name="connsiteY29" fmla="*/ 583858 h 583858"/>
              <a:gd name="connsiteX30" fmla="*/ 300076 w 602276"/>
              <a:gd name="connsiteY30" fmla="*/ 574571 h 583858"/>
              <a:gd name="connsiteX31" fmla="*/ 296470 w 602276"/>
              <a:gd name="connsiteY31" fmla="*/ 569644 h 583858"/>
              <a:gd name="connsiteX32" fmla="*/ 289258 w 602276"/>
              <a:gd name="connsiteY32" fmla="*/ 569644 h 583858"/>
              <a:gd name="connsiteX33" fmla="*/ 286222 w 602276"/>
              <a:gd name="connsiteY33" fmla="*/ 573055 h 583858"/>
              <a:gd name="connsiteX34" fmla="*/ 269331 w 602276"/>
              <a:gd name="connsiteY34" fmla="*/ 580636 h 583858"/>
              <a:gd name="connsiteX35" fmla="*/ 259842 w 602276"/>
              <a:gd name="connsiteY35" fmla="*/ 578551 h 583858"/>
              <a:gd name="connsiteX36" fmla="*/ 232133 w 602276"/>
              <a:gd name="connsiteY36" fmla="*/ 565285 h 583858"/>
              <a:gd name="connsiteX37" fmla="*/ 220936 w 602276"/>
              <a:gd name="connsiteY37" fmla="*/ 552587 h 583858"/>
              <a:gd name="connsiteX38" fmla="*/ 219987 w 602276"/>
              <a:gd name="connsiteY38" fmla="*/ 541595 h 583858"/>
              <a:gd name="connsiteX39" fmla="*/ 220746 w 602276"/>
              <a:gd name="connsiteY39" fmla="*/ 537236 h 583858"/>
              <a:gd name="connsiteX40" fmla="*/ 215242 w 602276"/>
              <a:gd name="connsiteY40" fmla="*/ 531171 h 583858"/>
              <a:gd name="connsiteX41" fmla="*/ 210308 w 602276"/>
              <a:gd name="connsiteY41" fmla="*/ 531550 h 583858"/>
              <a:gd name="connsiteX42" fmla="*/ 187913 w 602276"/>
              <a:gd name="connsiteY42" fmla="*/ 516957 h 583858"/>
              <a:gd name="connsiteX43" fmla="*/ 177665 w 602276"/>
              <a:gd name="connsiteY43" fmla="*/ 487960 h 583858"/>
              <a:gd name="connsiteX44" fmla="*/ 185825 w 602276"/>
              <a:gd name="connsiteY44" fmla="*/ 462564 h 583858"/>
              <a:gd name="connsiteX45" fmla="*/ 190001 w 602276"/>
              <a:gd name="connsiteY45" fmla="*/ 459532 h 583858"/>
              <a:gd name="connsiteX46" fmla="*/ 190570 w 602276"/>
              <a:gd name="connsiteY46" fmla="*/ 451003 h 583858"/>
              <a:gd name="connsiteX47" fmla="*/ 187533 w 602276"/>
              <a:gd name="connsiteY47" fmla="*/ 448350 h 583858"/>
              <a:gd name="connsiteX48" fmla="*/ 181271 w 602276"/>
              <a:gd name="connsiteY48" fmla="*/ 439063 h 583858"/>
              <a:gd name="connsiteX49" fmla="*/ 182030 w 602276"/>
              <a:gd name="connsiteY49" fmla="*/ 422196 h 583858"/>
              <a:gd name="connsiteX50" fmla="*/ 195315 w 602276"/>
              <a:gd name="connsiteY50" fmla="*/ 394526 h 583858"/>
              <a:gd name="connsiteX51" fmla="*/ 215432 w 602276"/>
              <a:gd name="connsiteY51" fmla="*/ 381828 h 583858"/>
              <a:gd name="connsiteX52" fmla="*/ 219228 w 602276"/>
              <a:gd name="connsiteY52" fmla="*/ 382207 h 583858"/>
              <a:gd name="connsiteX53" fmla="*/ 223403 w 602276"/>
              <a:gd name="connsiteY53" fmla="*/ 382965 h 583858"/>
              <a:gd name="connsiteX54" fmla="*/ 228907 w 602276"/>
              <a:gd name="connsiteY54" fmla="*/ 378037 h 583858"/>
              <a:gd name="connsiteX55" fmla="*/ 228527 w 602276"/>
              <a:gd name="connsiteY55" fmla="*/ 372731 h 583858"/>
              <a:gd name="connsiteX56" fmla="*/ 243330 w 602276"/>
              <a:gd name="connsiteY56" fmla="*/ 350367 h 583858"/>
              <a:gd name="connsiteX57" fmla="*/ 272368 w 602276"/>
              <a:gd name="connsiteY57" fmla="*/ 340133 h 583858"/>
              <a:gd name="connsiteX58" fmla="*/ 279390 w 602276"/>
              <a:gd name="connsiteY58" fmla="*/ 338996 h 583858"/>
              <a:gd name="connsiteX59" fmla="*/ 481176 w 602276"/>
              <a:gd name="connsiteY59" fmla="*/ 227025 h 583858"/>
              <a:gd name="connsiteX60" fmla="*/ 443783 w 602276"/>
              <a:gd name="connsiteY60" fmla="*/ 242562 h 583858"/>
              <a:gd name="connsiteX61" fmla="*/ 443783 w 602276"/>
              <a:gd name="connsiteY61" fmla="*/ 316840 h 583858"/>
              <a:gd name="connsiteX62" fmla="*/ 481176 w 602276"/>
              <a:gd name="connsiteY62" fmla="*/ 332188 h 583858"/>
              <a:gd name="connsiteX63" fmla="*/ 518379 w 602276"/>
              <a:gd name="connsiteY63" fmla="*/ 316840 h 583858"/>
              <a:gd name="connsiteX64" fmla="*/ 518379 w 602276"/>
              <a:gd name="connsiteY64" fmla="*/ 242562 h 583858"/>
              <a:gd name="connsiteX65" fmla="*/ 481176 w 602276"/>
              <a:gd name="connsiteY65" fmla="*/ 227025 h 583858"/>
              <a:gd name="connsiteX66" fmla="*/ 464283 w 602276"/>
              <a:gd name="connsiteY66" fmla="*/ 156726 h 583858"/>
              <a:gd name="connsiteX67" fmla="*/ 495222 w 602276"/>
              <a:gd name="connsiteY67" fmla="*/ 156726 h 583858"/>
              <a:gd name="connsiteX68" fmla="*/ 510787 w 602276"/>
              <a:gd name="connsiteY68" fmla="*/ 163547 h 583858"/>
              <a:gd name="connsiteX69" fmla="*/ 516481 w 602276"/>
              <a:gd name="connsiteY69" fmla="*/ 173401 h 583858"/>
              <a:gd name="connsiteX70" fmla="*/ 518000 w 602276"/>
              <a:gd name="connsiteY70" fmla="*/ 178706 h 583858"/>
              <a:gd name="connsiteX71" fmla="*/ 523314 w 602276"/>
              <a:gd name="connsiteY71" fmla="*/ 181359 h 583858"/>
              <a:gd name="connsiteX72" fmla="*/ 531287 w 602276"/>
              <a:gd name="connsiteY72" fmla="*/ 177948 h 583858"/>
              <a:gd name="connsiteX73" fmla="*/ 541726 w 602276"/>
              <a:gd name="connsiteY73" fmla="*/ 175295 h 583858"/>
              <a:gd name="connsiteX74" fmla="*/ 557481 w 602276"/>
              <a:gd name="connsiteY74" fmla="*/ 181738 h 583858"/>
              <a:gd name="connsiteX75" fmla="*/ 579309 w 602276"/>
              <a:gd name="connsiteY75" fmla="*/ 203339 h 583858"/>
              <a:gd name="connsiteX76" fmla="*/ 582915 w 602276"/>
              <a:gd name="connsiteY76" fmla="*/ 229867 h 583858"/>
              <a:gd name="connsiteX77" fmla="*/ 579878 w 602276"/>
              <a:gd name="connsiteY77" fmla="*/ 234793 h 583858"/>
              <a:gd name="connsiteX78" fmla="*/ 582726 w 602276"/>
              <a:gd name="connsiteY78" fmla="*/ 242752 h 583858"/>
              <a:gd name="connsiteX79" fmla="*/ 587281 w 602276"/>
              <a:gd name="connsiteY79" fmla="*/ 243889 h 583858"/>
              <a:gd name="connsiteX80" fmla="*/ 596582 w 602276"/>
              <a:gd name="connsiteY80" fmla="*/ 249573 h 583858"/>
              <a:gd name="connsiteX81" fmla="*/ 602276 w 602276"/>
              <a:gd name="connsiteY81" fmla="*/ 265111 h 583858"/>
              <a:gd name="connsiteX82" fmla="*/ 602276 w 602276"/>
              <a:gd name="connsiteY82" fmla="*/ 295997 h 583858"/>
              <a:gd name="connsiteX83" fmla="*/ 586901 w 602276"/>
              <a:gd name="connsiteY83" fmla="*/ 317219 h 583858"/>
              <a:gd name="connsiteX84" fmla="*/ 582915 w 602276"/>
              <a:gd name="connsiteY84" fmla="*/ 318545 h 583858"/>
              <a:gd name="connsiteX85" fmla="*/ 580068 w 602276"/>
              <a:gd name="connsiteY85" fmla="*/ 324988 h 583858"/>
              <a:gd name="connsiteX86" fmla="*/ 582726 w 602276"/>
              <a:gd name="connsiteY86" fmla="*/ 329536 h 583858"/>
              <a:gd name="connsiteX87" fmla="*/ 579119 w 602276"/>
              <a:gd name="connsiteY87" fmla="*/ 356063 h 583858"/>
              <a:gd name="connsiteX88" fmla="*/ 557291 w 602276"/>
              <a:gd name="connsiteY88" fmla="*/ 377854 h 583858"/>
              <a:gd name="connsiteX89" fmla="*/ 541536 w 602276"/>
              <a:gd name="connsiteY89" fmla="*/ 384107 h 583858"/>
              <a:gd name="connsiteX90" fmla="*/ 530907 w 602276"/>
              <a:gd name="connsiteY90" fmla="*/ 381454 h 583858"/>
              <a:gd name="connsiteX91" fmla="*/ 525592 w 602276"/>
              <a:gd name="connsiteY91" fmla="*/ 378422 h 583858"/>
              <a:gd name="connsiteX92" fmla="*/ 518949 w 602276"/>
              <a:gd name="connsiteY92" fmla="*/ 381454 h 583858"/>
              <a:gd name="connsiteX93" fmla="*/ 517620 w 602276"/>
              <a:gd name="connsiteY93" fmla="*/ 385812 h 583858"/>
              <a:gd name="connsiteX94" fmla="*/ 496361 w 602276"/>
              <a:gd name="connsiteY94" fmla="*/ 401729 h 583858"/>
              <a:gd name="connsiteX95" fmla="*/ 465612 w 602276"/>
              <a:gd name="connsiteY95" fmla="*/ 401729 h 583858"/>
              <a:gd name="connsiteX96" fmla="*/ 449857 w 602276"/>
              <a:gd name="connsiteY96" fmla="*/ 395287 h 583858"/>
              <a:gd name="connsiteX97" fmla="*/ 444353 w 602276"/>
              <a:gd name="connsiteY97" fmla="*/ 386191 h 583858"/>
              <a:gd name="connsiteX98" fmla="*/ 443024 w 602276"/>
              <a:gd name="connsiteY98" fmla="*/ 381833 h 583858"/>
              <a:gd name="connsiteX99" fmla="*/ 435621 w 602276"/>
              <a:gd name="connsiteY99" fmla="*/ 378801 h 583858"/>
              <a:gd name="connsiteX100" fmla="*/ 431256 w 602276"/>
              <a:gd name="connsiteY100" fmla="*/ 381265 h 583858"/>
              <a:gd name="connsiteX101" fmla="*/ 420436 w 602276"/>
              <a:gd name="connsiteY101" fmla="*/ 384107 h 583858"/>
              <a:gd name="connsiteX102" fmla="*/ 404682 w 602276"/>
              <a:gd name="connsiteY102" fmla="*/ 377665 h 583858"/>
              <a:gd name="connsiteX103" fmla="*/ 383043 w 602276"/>
              <a:gd name="connsiteY103" fmla="*/ 355874 h 583858"/>
              <a:gd name="connsiteX104" fmla="*/ 379247 w 602276"/>
              <a:gd name="connsiteY104" fmla="*/ 329346 h 583858"/>
              <a:gd name="connsiteX105" fmla="*/ 381715 w 602276"/>
              <a:gd name="connsiteY105" fmla="*/ 324988 h 583858"/>
              <a:gd name="connsiteX106" fmla="*/ 378298 w 602276"/>
              <a:gd name="connsiteY106" fmla="*/ 317030 h 583858"/>
              <a:gd name="connsiteX107" fmla="*/ 374312 w 602276"/>
              <a:gd name="connsiteY107" fmla="*/ 316082 h 583858"/>
              <a:gd name="connsiteX108" fmla="*/ 364442 w 602276"/>
              <a:gd name="connsiteY108" fmla="*/ 310398 h 583858"/>
              <a:gd name="connsiteX109" fmla="*/ 356849 w 602276"/>
              <a:gd name="connsiteY109" fmla="*/ 294670 h 583858"/>
              <a:gd name="connsiteX110" fmla="*/ 356849 w 602276"/>
              <a:gd name="connsiteY110" fmla="*/ 263974 h 583858"/>
              <a:gd name="connsiteX111" fmla="*/ 373932 w 602276"/>
              <a:gd name="connsiteY111" fmla="*/ 242752 h 583858"/>
              <a:gd name="connsiteX112" fmla="*/ 378867 w 602276"/>
              <a:gd name="connsiteY112" fmla="*/ 241615 h 583858"/>
              <a:gd name="connsiteX113" fmla="*/ 381904 w 602276"/>
              <a:gd name="connsiteY113" fmla="*/ 234604 h 583858"/>
              <a:gd name="connsiteX114" fmla="*/ 379247 w 602276"/>
              <a:gd name="connsiteY114" fmla="*/ 230056 h 583858"/>
              <a:gd name="connsiteX115" fmla="*/ 382854 w 602276"/>
              <a:gd name="connsiteY115" fmla="*/ 203529 h 583858"/>
              <a:gd name="connsiteX116" fmla="*/ 404492 w 602276"/>
              <a:gd name="connsiteY116" fmla="*/ 181927 h 583858"/>
              <a:gd name="connsiteX117" fmla="*/ 420436 w 602276"/>
              <a:gd name="connsiteY117" fmla="*/ 175485 h 583858"/>
              <a:gd name="connsiteX118" fmla="*/ 431066 w 602276"/>
              <a:gd name="connsiteY118" fmla="*/ 178138 h 583858"/>
              <a:gd name="connsiteX119" fmla="*/ 435242 w 602276"/>
              <a:gd name="connsiteY119" fmla="*/ 180601 h 583858"/>
              <a:gd name="connsiteX120" fmla="*/ 441695 w 602276"/>
              <a:gd name="connsiteY120" fmla="*/ 177948 h 583858"/>
              <a:gd name="connsiteX121" fmla="*/ 443024 w 602276"/>
              <a:gd name="connsiteY121" fmla="*/ 173211 h 583858"/>
              <a:gd name="connsiteX122" fmla="*/ 464283 w 602276"/>
              <a:gd name="connsiteY122" fmla="*/ 156726 h 583858"/>
              <a:gd name="connsiteX123" fmla="*/ 175373 w 602276"/>
              <a:gd name="connsiteY123" fmla="*/ 93230 h 583858"/>
              <a:gd name="connsiteX124" fmla="*/ 118813 w 602276"/>
              <a:gd name="connsiteY124" fmla="*/ 116727 h 583858"/>
              <a:gd name="connsiteX125" fmla="*/ 118813 w 602276"/>
              <a:gd name="connsiteY125" fmla="*/ 229853 h 583858"/>
              <a:gd name="connsiteX126" fmla="*/ 175373 w 602276"/>
              <a:gd name="connsiteY126" fmla="*/ 253350 h 583858"/>
              <a:gd name="connsiteX127" fmla="*/ 232123 w 602276"/>
              <a:gd name="connsiteY127" fmla="*/ 229853 h 583858"/>
              <a:gd name="connsiteX128" fmla="*/ 232123 w 602276"/>
              <a:gd name="connsiteY128" fmla="*/ 116727 h 583858"/>
              <a:gd name="connsiteX129" fmla="*/ 175373 w 602276"/>
              <a:gd name="connsiteY129" fmla="*/ 93230 h 583858"/>
              <a:gd name="connsiteX130" fmla="*/ 151079 w 602276"/>
              <a:gd name="connsiteY130" fmla="*/ 0 h 583858"/>
              <a:gd name="connsiteX131" fmla="*/ 195872 w 602276"/>
              <a:gd name="connsiteY131" fmla="*/ 0 h 583858"/>
              <a:gd name="connsiteX132" fmla="*/ 216180 w 602276"/>
              <a:gd name="connsiteY132" fmla="*/ 7959 h 583858"/>
              <a:gd name="connsiteX133" fmla="*/ 223392 w 602276"/>
              <a:gd name="connsiteY133" fmla="*/ 19707 h 583858"/>
              <a:gd name="connsiteX134" fmla="*/ 225670 w 602276"/>
              <a:gd name="connsiteY134" fmla="*/ 28045 h 583858"/>
              <a:gd name="connsiteX135" fmla="*/ 236868 w 602276"/>
              <a:gd name="connsiteY135" fmla="*/ 34108 h 583858"/>
              <a:gd name="connsiteX136" fmla="*/ 249964 w 602276"/>
              <a:gd name="connsiteY136" fmla="*/ 28424 h 583858"/>
              <a:gd name="connsiteX137" fmla="*/ 263629 w 602276"/>
              <a:gd name="connsiteY137" fmla="*/ 25013 h 583858"/>
              <a:gd name="connsiteX138" fmla="*/ 284128 w 602276"/>
              <a:gd name="connsiteY138" fmla="*/ 33161 h 583858"/>
              <a:gd name="connsiteX139" fmla="*/ 315634 w 602276"/>
              <a:gd name="connsiteY139" fmla="*/ 64806 h 583858"/>
              <a:gd name="connsiteX140" fmla="*/ 320379 w 602276"/>
              <a:gd name="connsiteY140" fmla="*/ 99104 h 583858"/>
              <a:gd name="connsiteX141" fmla="*/ 315444 w 602276"/>
              <a:gd name="connsiteY141" fmla="*/ 107821 h 583858"/>
              <a:gd name="connsiteX142" fmla="*/ 320759 w 602276"/>
              <a:gd name="connsiteY142" fmla="*/ 122601 h 583858"/>
              <a:gd name="connsiteX143" fmla="*/ 329110 w 602276"/>
              <a:gd name="connsiteY143" fmla="*/ 124685 h 583858"/>
              <a:gd name="connsiteX144" fmla="*/ 341257 w 602276"/>
              <a:gd name="connsiteY144" fmla="*/ 131886 h 583858"/>
              <a:gd name="connsiteX145" fmla="*/ 349228 w 602276"/>
              <a:gd name="connsiteY145" fmla="*/ 152162 h 583858"/>
              <a:gd name="connsiteX146" fmla="*/ 349228 w 602276"/>
              <a:gd name="connsiteY146" fmla="*/ 196881 h 583858"/>
              <a:gd name="connsiteX147" fmla="*/ 328920 w 602276"/>
              <a:gd name="connsiteY147" fmla="*/ 224358 h 583858"/>
              <a:gd name="connsiteX148" fmla="*/ 320759 w 602276"/>
              <a:gd name="connsiteY148" fmla="*/ 226821 h 583858"/>
              <a:gd name="connsiteX149" fmla="*/ 315444 w 602276"/>
              <a:gd name="connsiteY149" fmla="*/ 239517 h 583858"/>
              <a:gd name="connsiteX150" fmla="*/ 320189 w 602276"/>
              <a:gd name="connsiteY150" fmla="*/ 247665 h 583858"/>
              <a:gd name="connsiteX151" fmla="*/ 315444 w 602276"/>
              <a:gd name="connsiteY151" fmla="*/ 281963 h 583858"/>
              <a:gd name="connsiteX152" fmla="*/ 283748 w 602276"/>
              <a:gd name="connsiteY152" fmla="*/ 313608 h 583858"/>
              <a:gd name="connsiteX153" fmla="*/ 263440 w 602276"/>
              <a:gd name="connsiteY153" fmla="*/ 321756 h 583858"/>
              <a:gd name="connsiteX154" fmla="*/ 249395 w 602276"/>
              <a:gd name="connsiteY154" fmla="*/ 318156 h 583858"/>
              <a:gd name="connsiteX155" fmla="*/ 240094 w 602276"/>
              <a:gd name="connsiteY155" fmla="*/ 313040 h 583858"/>
              <a:gd name="connsiteX156" fmla="*/ 227378 w 602276"/>
              <a:gd name="connsiteY156" fmla="*/ 319103 h 583858"/>
              <a:gd name="connsiteX157" fmla="*/ 225100 w 602276"/>
              <a:gd name="connsiteY157" fmla="*/ 327441 h 583858"/>
              <a:gd name="connsiteX158" fmla="*/ 197580 w 602276"/>
              <a:gd name="connsiteY158" fmla="*/ 348664 h 583858"/>
              <a:gd name="connsiteX159" fmla="*/ 152787 w 602276"/>
              <a:gd name="connsiteY159" fmla="*/ 348664 h 583858"/>
              <a:gd name="connsiteX160" fmla="*/ 132479 w 602276"/>
              <a:gd name="connsiteY160" fmla="*/ 339758 h 583858"/>
              <a:gd name="connsiteX161" fmla="*/ 125266 w 602276"/>
              <a:gd name="connsiteY161" fmla="*/ 327062 h 583858"/>
              <a:gd name="connsiteX162" fmla="*/ 122989 w 602276"/>
              <a:gd name="connsiteY162" fmla="*/ 319293 h 583858"/>
              <a:gd name="connsiteX163" fmla="*/ 109134 w 602276"/>
              <a:gd name="connsiteY163" fmla="*/ 313419 h 583858"/>
              <a:gd name="connsiteX164" fmla="*/ 101162 w 602276"/>
              <a:gd name="connsiteY164" fmla="*/ 317966 h 583858"/>
              <a:gd name="connsiteX165" fmla="*/ 87307 w 602276"/>
              <a:gd name="connsiteY165" fmla="*/ 321567 h 583858"/>
              <a:gd name="connsiteX166" fmla="*/ 66809 w 602276"/>
              <a:gd name="connsiteY166" fmla="*/ 313229 h 583858"/>
              <a:gd name="connsiteX167" fmla="*/ 35112 w 602276"/>
              <a:gd name="connsiteY167" fmla="*/ 281584 h 583858"/>
              <a:gd name="connsiteX168" fmla="*/ 30557 w 602276"/>
              <a:gd name="connsiteY168" fmla="*/ 247286 h 583858"/>
              <a:gd name="connsiteX169" fmla="*/ 34923 w 602276"/>
              <a:gd name="connsiteY169" fmla="*/ 239517 h 583858"/>
              <a:gd name="connsiteX170" fmla="*/ 28849 w 602276"/>
              <a:gd name="connsiteY170" fmla="*/ 224737 h 583858"/>
              <a:gd name="connsiteX171" fmla="*/ 21637 w 602276"/>
              <a:gd name="connsiteY171" fmla="*/ 222652 h 583858"/>
              <a:gd name="connsiteX172" fmla="*/ 9110 w 602276"/>
              <a:gd name="connsiteY172" fmla="*/ 215452 h 583858"/>
              <a:gd name="connsiteX173" fmla="*/ 0 w 602276"/>
              <a:gd name="connsiteY173" fmla="*/ 195176 h 583858"/>
              <a:gd name="connsiteX174" fmla="*/ 0 w 602276"/>
              <a:gd name="connsiteY174" fmla="*/ 150456 h 583858"/>
              <a:gd name="connsiteX175" fmla="*/ 21447 w 602276"/>
              <a:gd name="connsiteY175" fmla="*/ 122790 h 583858"/>
              <a:gd name="connsiteX176" fmla="*/ 29418 w 602276"/>
              <a:gd name="connsiteY176" fmla="*/ 120706 h 583858"/>
              <a:gd name="connsiteX177" fmla="*/ 34923 w 602276"/>
              <a:gd name="connsiteY177" fmla="*/ 107631 h 583858"/>
              <a:gd name="connsiteX178" fmla="*/ 30367 w 602276"/>
              <a:gd name="connsiteY178" fmla="*/ 99483 h 583858"/>
              <a:gd name="connsiteX179" fmla="*/ 34923 w 602276"/>
              <a:gd name="connsiteY179" fmla="*/ 65185 h 583858"/>
              <a:gd name="connsiteX180" fmla="*/ 66619 w 602276"/>
              <a:gd name="connsiteY180" fmla="*/ 33540 h 583858"/>
              <a:gd name="connsiteX181" fmla="*/ 87117 w 602276"/>
              <a:gd name="connsiteY181" fmla="*/ 25202 h 583858"/>
              <a:gd name="connsiteX182" fmla="*/ 100972 w 602276"/>
              <a:gd name="connsiteY182" fmla="*/ 28803 h 583858"/>
              <a:gd name="connsiteX183" fmla="*/ 101352 w 602276"/>
              <a:gd name="connsiteY183" fmla="*/ 29182 h 583858"/>
              <a:gd name="connsiteX184" fmla="*/ 110462 w 602276"/>
              <a:gd name="connsiteY184" fmla="*/ 35245 h 583858"/>
              <a:gd name="connsiteX185" fmla="*/ 120901 w 602276"/>
              <a:gd name="connsiteY185" fmla="*/ 29371 h 583858"/>
              <a:gd name="connsiteX186" fmla="*/ 123368 w 602276"/>
              <a:gd name="connsiteY186" fmla="*/ 20276 h 583858"/>
              <a:gd name="connsiteX187" fmla="*/ 151079 w 602276"/>
              <a:gd name="connsiteY187" fmla="*/ 0 h 58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602276" h="583858">
                <a:moveTo>
                  <a:pt x="279390" y="338996"/>
                </a:moveTo>
                <a:cubicBezTo>
                  <a:pt x="286791" y="338996"/>
                  <a:pt x="293813" y="342597"/>
                  <a:pt x="297799" y="348283"/>
                </a:cubicBezTo>
                <a:lnTo>
                  <a:pt x="300456" y="352263"/>
                </a:lnTo>
                <a:lnTo>
                  <a:pt x="307478" y="352831"/>
                </a:lnTo>
                <a:lnTo>
                  <a:pt x="310704" y="349041"/>
                </a:lnTo>
                <a:cubicBezTo>
                  <a:pt x="314690" y="344492"/>
                  <a:pt x="320953" y="341649"/>
                  <a:pt x="327595" y="341649"/>
                </a:cubicBezTo>
                <a:cubicBezTo>
                  <a:pt x="330821" y="341649"/>
                  <a:pt x="334048" y="342218"/>
                  <a:pt x="336895" y="343734"/>
                </a:cubicBezTo>
                <a:lnTo>
                  <a:pt x="364603" y="357001"/>
                </a:lnTo>
                <a:cubicBezTo>
                  <a:pt x="369727" y="359464"/>
                  <a:pt x="373903" y="364013"/>
                  <a:pt x="375801" y="369699"/>
                </a:cubicBezTo>
                <a:cubicBezTo>
                  <a:pt x="377129" y="373299"/>
                  <a:pt x="377509" y="377090"/>
                  <a:pt x="376939" y="380691"/>
                </a:cubicBezTo>
                <a:lnTo>
                  <a:pt x="375990" y="385429"/>
                </a:lnTo>
                <a:cubicBezTo>
                  <a:pt x="376939" y="386945"/>
                  <a:pt x="378458" y="388840"/>
                  <a:pt x="379786" y="390925"/>
                </a:cubicBezTo>
                <a:lnTo>
                  <a:pt x="388326" y="391114"/>
                </a:lnTo>
                <a:cubicBezTo>
                  <a:pt x="398005" y="390546"/>
                  <a:pt x="407115" y="396800"/>
                  <a:pt x="410341" y="405708"/>
                </a:cubicBezTo>
                <a:lnTo>
                  <a:pt x="420590" y="434704"/>
                </a:lnTo>
                <a:cubicBezTo>
                  <a:pt x="423816" y="443991"/>
                  <a:pt x="420400" y="454604"/>
                  <a:pt x="412429" y="460290"/>
                </a:cubicBezTo>
                <a:lnTo>
                  <a:pt x="407684" y="463512"/>
                </a:lnTo>
                <a:lnTo>
                  <a:pt x="406925" y="471851"/>
                </a:lnTo>
                <a:lnTo>
                  <a:pt x="410721" y="474883"/>
                </a:lnTo>
                <a:cubicBezTo>
                  <a:pt x="413568" y="477347"/>
                  <a:pt x="415655" y="480569"/>
                  <a:pt x="416984" y="484170"/>
                </a:cubicBezTo>
                <a:cubicBezTo>
                  <a:pt x="419072" y="489855"/>
                  <a:pt x="418692" y="495920"/>
                  <a:pt x="416225" y="501227"/>
                </a:cubicBezTo>
                <a:lnTo>
                  <a:pt x="402940" y="528897"/>
                </a:lnTo>
                <a:cubicBezTo>
                  <a:pt x="399334" y="536478"/>
                  <a:pt x="391363" y="541405"/>
                  <a:pt x="382823" y="541405"/>
                </a:cubicBezTo>
                <a:cubicBezTo>
                  <a:pt x="381684" y="541405"/>
                  <a:pt x="380355" y="541405"/>
                  <a:pt x="379217" y="541216"/>
                </a:cubicBezTo>
                <a:lnTo>
                  <a:pt x="374092" y="540268"/>
                </a:lnTo>
                <a:lnTo>
                  <a:pt x="368778" y="544817"/>
                </a:lnTo>
                <a:lnTo>
                  <a:pt x="369158" y="550123"/>
                </a:lnTo>
                <a:cubicBezTo>
                  <a:pt x="369917" y="559789"/>
                  <a:pt x="363654" y="569265"/>
                  <a:pt x="354545" y="572487"/>
                </a:cubicBezTo>
                <a:lnTo>
                  <a:pt x="325507" y="582721"/>
                </a:lnTo>
                <a:cubicBezTo>
                  <a:pt x="323230" y="583479"/>
                  <a:pt x="320953" y="583858"/>
                  <a:pt x="318485" y="583858"/>
                </a:cubicBezTo>
                <a:cubicBezTo>
                  <a:pt x="311084" y="583858"/>
                  <a:pt x="304062" y="580447"/>
                  <a:pt x="300076" y="574571"/>
                </a:cubicBezTo>
                <a:lnTo>
                  <a:pt x="296470" y="569644"/>
                </a:lnTo>
                <a:lnTo>
                  <a:pt x="289258" y="569644"/>
                </a:lnTo>
                <a:lnTo>
                  <a:pt x="286222" y="573055"/>
                </a:lnTo>
                <a:cubicBezTo>
                  <a:pt x="282047" y="577793"/>
                  <a:pt x="275784" y="580636"/>
                  <a:pt x="269331" y="580636"/>
                </a:cubicBezTo>
                <a:cubicBezTo>
                  <a:pt x="265915" y="580636"/>
                  <a:pt x="262688" y="579878"/>
                  <a:pt x="259842" y="578551"/>
                </a:cubicBezTo>
                <a:lnTo>
                  <a:pt x="232133" y="565285"/>
                </a:lnTo>
                <a:cubicBezTo>
                  <a:pt x="227009" y="562821"/>
                  <a:pt x="222834" y="558273"/>
                  <a:pt x="220936" y="552587"/>
                </a:cubicBezTo>
                <a:cubicBezTo>
                  <a:pt x="219607" y="548986"/>
                  <a:pt x="219228" y="545196"/>
                  <a:pt x="219987" y="541595"/>
                </a:cubicBezTo>
                <a:lnTo>
                  <a:pt x="220746" y="537236"/>
                </a:lnTo>
                <a:lnTo>
                  <a:pt x="215242" y="531171"/>
                </a:lnTo>
                <a:lnTo>
                  <a:pt x="210308" y="531550"/>
                </a:lnTo>
                <a:cubicBezTo>
                  <a:pt x="200629" y="532308"/>
                  <a:pt x="191139" y="526054"/>
                  <a:pt x="187913" y="516957"/>
                </a:cubicBezTo>
                <a:lnTo>
                  <a:pt x="177665" y="487960"/>
                </a:lnTo>
                <a:cubicBezTo>
                  <a:pt x="174438" y="478673"/>
                  <a:pt x="177854" y="468060"/>
                  <a:pt x="185825" y="462564"/>
                </a:cubicBezTo>
                <a:lnTo>
                  <a:pt x="190001" y="459532"/>
                </a:lnTo>
                <a:lnTo>
                  <a:pt x="190570" y="451003"/>
                </a:lnTo>
                <a:lnTo>
                  <a:pt x="187533" y="448350"/>
                </a:lnTo>
                <a:cubicBezTo>
                  <a:pt x="184687" y="445886"/>
                  <a:pt x="182599" y="442854"/>
                  <a:pt x="181271" y="439063"/>
                </a:cubicBezTo>
                <a:cubicBezTo>
                  <a:pt x="179373" y="433567"/>
                  <a:pt x="179562" y="427313"/>
                  <a:pt x="182030" y="422196"/>
                </a:cubicBezTo>
                <a:lnTo>
                  <a:pt x="195315" y="394526"/>
                </a:lnTo>
                <a:cubicBezTo>
                  <a:pt x="198921" y="386945"/>
                  <a:pt x="207081" y="381828"/>
                  <a:pt x="215432" y="381828"/>
                </a:cubicBezTo>
                <a:cubicBezTo>
                  <a:pt x="216760" y="381828"/>
                  <a:pt x="217899" y="382017"/>
                  <a:pt x="219228" y="382207"/>
                </a:cubicBezTo>
                <a:lnTo>
                  <a:pt x="223403" y="382965"/>
                </a:lnTo>
                <a:lnTo>
                  <a:pt x="228907" y="378037"/>
                </a:lnTo>
                <a:lnTo>
                  <a:pt x="228527" y="372731"/>
                </a:lnTo>
                <a:cubicBezTo>
                  <a:pt x="227958" y="363065"/>
                  <a:pt x="234031" y="353589"/>
                  <a:pt x="243330" y="350367"/>
                </a:cubicBezTo>
                <a:lnTo>
                  <a:pt x="272368" y="340133"/>
                </a:lnTo>
                <a:cubicBezTo>
                  <a:pt x="274645" y="339375"/>
                  <a:pt x="276922" y="338996"/>
                  <a:pt x="279390" y="338996"/>
                </a:cubicBezTo>
                <a:close/>
                <a:moveTo>
                  <a:pt x="481176" y="227025"/>
                </a:moveTo>
                <a:cubicBezTo>
                  <a:pt x="467130" y="227025"/>
                  <a:pt x="453843" y="232520"/>
                  <a:pt x="443783" y="242562"/>
                </a:cubicBezTo>
                <a:cubicBezTo>
                  <a:pt x="423283" y="263027"/>
                  <a:pt x="423283" y="296376"/>
                  <a:pt x="443783" y="316840"/>
                </a:cubicBezTo>
                <a:cubicBezTo>
                  <a:pt x="453843" y="326883"/>
                  <a:pt x="467130" y="332188"/>
                  <a:pt x="481176" y="332188"/>
                </a:cubicBezTo>
                <a:cubicBezTo>
                  <a:pt x="495222" y="332188"/>
                  <a:pt x="508509" y="326883"/>
                  <a:pt x="518379" y="316840"/>
                </a:cubicBezTo>
                <a:cubicBezTo>
                  <a:pt x="538879" y="296376"/>
                  <a:pt x="538879" y="263027"/>
                  <a:pt x="518379" y="242562"/>
                </a:cubicBezTo>
                <a:cubicBezTo>
                  <a:pt x="508509" y="232520"/>
                  <a:pt x="495222" y="227025"/>
                  <a:pt x="481176" y="227025"/>
                </a:cubicBezTo>
                <a:close/>
                <a:moveTo>
                  <a:pt x="464283" y="156726"/>
                </a:moveTo>
                <a:lnTo>
                  <a:pt x="495222" y="156726"/>
                </a:lnTo>
                <a:cubicBezTo>
                  <a:pt x="500917" y="156726"/>
                  <a:pt x="506611" y="159379"/>
                  <a:pt x="510787" y="163547"/>
                </a:cubicBezTo>
                <a:cubicBezTo>
                  <a:pt x="513444" y="166390"/>
                  <a:pt x="515532" y="169990"/>
                  <a:pt x="516481" y="173401"/>
                </a:cubicBezTo>
                <a:lnTo>
                  <a:pt x="518000" y="178706"/>
                </a:lnTo>
                <a:lnTo>
                  <a:pt x="523314" y="181359"/>
                </a:lnTo>
                <a:lnTo>
                  <a:pt x="531287" y="177948"/>
                </a:lnTo>
                <a:cubicBezTo>
                  <a:pt x="534513" y="176243"/>
                  <a:pt x="538120" y="175295"/>
                  <a:pt x="541726" y="175295"/>
                </a:cubicBezTo>
                <a:cubicBezTo>
                  <a:pt x="547800" y="175295"/>
                  <a:pt x="553495" y="177569"/>
                  <a:pt x="557481" y="181738"/>
                </a:cubicBezTo>
                <a:lnTo>
                  <a:pt x="579309" y="203339"/>
                </a:lnTo>
                <a:cubicBezTo>
                  <a:pt x="586142" y="210350"/>
                  <a:pt x="587661" y="221530"/>
                  <a:pt x="582915" y="229867"/>
                </a:cubicBezTo>
                <a:lnTo>
                  <a:pt x="579878" y="234793"/>
                </a:lnTo>
                <a:lnTo>
                  <a:pt x="582726" y="242752"/>
                </a:lnTo>
                <a:lnTo>
                  <a:pt x="587281" y="243889"/>
                </a:lnTo>
                <a:cubicBezTo>
                  <a:pt x="590888" y="244836"/>
                  <a:pt x="593735" y="246920"/>
                  <a:pt x="596582" y="249573"/>
                </a:cubicBezTo>
                <a:cubicBezTo>
                  <a:pt x="600758" y="253742"/>
                  <a:pt x="602276" y="259426"/>
                  <a:pt x="602276" y="265111"/>
                </a:cubicBezTo>
                <a:lnTo>
                  <a:pt x="602276" y="295997"/>
                </a:lnTo>
                <a:cubicBezTo>
                  <a:pt x="602276" y="305661"/>
                  <a:pt x="596392" y="314566"/>
                  <a:pt x="586901" y="317219"/>
                </a:cubicBezTo>
                <a:lnTo>
                  <a:pt x="582915" y="318545"/>
                </a:lnTo>
                <a:lnTo>
                  <a:pt x="580068" y="324988"/>
                </a:lnTo>
                <a:lnTo>
                  <a:pt x="582726" y="329536"/>
                </a:lnTo>
                <a:cubicBezTo>
                  <a:pt x="587471" y="338062"/>
                  <a:pt x="585952" y="349242"/>
                  <a:pt x="579119" y="356063"/>
                </a:cubicBezTo>
                <a:lnTo>
                  <a:pt x="557291" y="377854"/>
                </a:lnTo>
                <a:cubicBezTo>
                  <a:pt x="553305" y="381833"/>
                  <a:pt x="547610" y="384107"/>
                  <a:pt x="541536" y="384107"/>
                </a:cubicBezTo>
                <a:cubicBezTo>
                  <a:pt x="537740" y="384107"/>
                  <a:pt x="533944" y="383160"/>
                  <a:pt x="530907" y="381454"/>
                </a:cubicBezTo>
                <a:lnTo>
                  <a:pt x="525592" y="378422"/>
                </a:lnTo>
                <a:lnTo>
                  <a:pt x="518949" y="381454"/>
                </a:lnTo>
                <a:lnTo>
                  <a:pt x="517620" y="385812"/>
                </a:lnTo>
                <a:cubicBezTo>
                  <a:pt x="515153" y="395287"/>
                  <a:pt x="506042" y="401729"/>
                  <a:pt x="496361" y="401729"/>
                </a:cubicBezTo>
                <a:lnTo>
                  <a:pt x="465612" y="401729"/>
                </a:lnTo>
                <a:cubicBezTo>
                  <a:pt x="459917" y="401729"/>
                  <a:pt x="454223" y="399645"/>
                  <a:pt x="449857" y="395287"/>
                </a:cubicBezTo>
                <a:cubicBezTo>
                  <a:pt x="447200" y="392634"/>
                  <a:pt x="445302" y="389602"/>
                  <a:pt x="444353" y="386191"/>
                </a:cubicBezTo>
                <a:lnTo>
                  <a:pt x="443024" y="381833"/>
                </a:lnTo>
                <a:lnTo>
                  <a:pt x="435621" y="378801"/>
                </a:lnTo>
                <a:lnTo>
                  <a:pt x="431256" y="381265"/>
                </a:lnTo>
                <a:cubicBezTo>
                  <a:pt x="428029" y="383160"/>
                  <a:pt x="424422" y="384107"/>
                  <a:pt x="420436" y="384107"/>
                </a:cubicBezTo>
                <a:cubicBezTo>
                  <a:pt x="414552" y="384107"/>
                  <a:pt x="408858" y="381644"/>
                  <a:pt x="404682" y="377665"/>
                </a:cubicBezTo>
                <a:lnTo>
                  <a:pt x="383043" y="355874"/>
                </a:lnTo>
                <a:cubicBezTo>
                  <a:pt x="376020" y="349052"/>
                  <a:pt x="374502" y="337873"/>
                  <a:pt x="379247" y="329346"/>
                </a:cubicBezTo>
                <a:lnTo>
                  <a:pt x="381715" y="324988"/>
                </a:lnTo>
                <a:lnTo>
                  <a:pt x="378298" y="317030"/>
                </a:lnTo>
                <a:lnTo>
                  <a:pt x="374312" y="316082"/>
                </a:lnTo>
                <a:cubicBezTo>
                  <a:pt x="370895" y="314945"/>
                  <a:pt x="367099" y="313050"/>
                  <a:pt x="364442" y="310398"/>
                </a:cubicBezTo>
                <a:cubicBezTo>
                  <a:pt x="360076" y="306229"/>
                  <a:pt x="356849" y="300355"/>
                  <a:pt x="356849" y="294670"/>
                </a:cubicBezTo>
                <a:lnTo>
                  <a:pt x="356849" y="263974"/>
                </a:lnTo>
                <a:cubicBezTo>
                  <a:pt x="356849" y="254310"/>
                  <a:pt x="364632" y="245215"/>
                  <a:pt x="373932" y="242752"/>
                </a:cubicBezTo>
                <a:lnTo>
                  <a:pt x="378867" y="241615"/>
                </a:lnTo>
                <a:lnTo>
                  <a:pt x="381904" y="234604"/>
                </a:lnTo>
                <a:lnTo>
                  <a:pt x="379247" y="230056"/>
                </a:lnTo>
                <a:cubicBezTo>
                  <a:pt x="374312" y="221530"/>
                  <a:pt x="375830" y="210540"/>
                  <a:pt x="382854" y="203529"/>
                </a:cubicBezTo>
                <a:lnTo>
                  <a:pt x="404492" y="181927"/>
                </a:lnTo>
                <a:cubicBezTo>
                  <a:pt x="408668" y="177759"/>
                  <a:pt x="414362" y="175485"/>
                  <a:pt x="420436" y="175485"/>
                </a:cubicBezTo>
                <a:cubicBezTo>
                  <a:pt x="424233" y="175485"/>
                  <a:pt x="427839" y="176432"/>
                  <a:pt x="431066" y="178138"/>
                </a:cubicBezTo>
                <a:lnTo>
                  <a:pt x="435242" y="180601"/>
                </a:lnTo>
                <a:lnTo>
                  <a:pt x="441695" y="177948"/>
                </a:lnTo>
                <a:lnTo>
                  <a:pt x="443024" y="173211"/>
                </a:lnTo>
                <a:cubicBezTo>
                  <a:pt x="445681" y="163737"/>
                  <a:pt x="454602" y="156726"/>
                  <a:pt x="464283" y="156726"/>
                </a:cubicBezTo>
                <a:close/>
                <a:moveTo>
                  <a:pt x="175373" y="93230"/>
                </a:moveTo>
                <a:cubicBezTo>
                  <a:pt x="154116" y="93230"/>
                  <a:pt x="133997" y="101567"/>
                  <a:pt x="118813" y="116727"/>
                </a:cubicBezTo>
                <a:cubicBezTo>
                  <a:pt x="87497" y="147803"/>
                  <a:pt x="87497" y="198587"/>
                  <a:pt x="118813" y="229853"/>
                </a:cubicBezTo>
                <a:cubicBezTo>
                  <a:pt x="133997" y="245012"/>
                  <a:pt x="154116" y="253350"/>
                  <a:pt x="175373" y="253350"/>
                </a:cubicBezTo>
                <a:cubicBezTo>
                  <a:pt x="196821" y="253350"/>
                  <a:pt x="216939" y="245012"/>
                  <a:pt x="232123" y="229853"/>
                </a:cubicBezTo>
                <a:cubicBezTo>
                  <a:pt x="263440" y="198587"/>
                  <a:pt x="263440" y="147803"/>
                  <a:pt x="232123" y="116727"/>
                </a:cubicBezTo>
                <a:cubicBezTo>
                  <a:pt x="216939" y="101567"/>
                  <a:pt x="196821" y="93230"/>
                  <a:pt x="175373" y="93230"/>
                </a:cubicBezTo>
                <a:close/>
                <a:moveTo>
                  <a:pt x="151079" y="0"/>
                </a:moveTo>
                <a:lnTo>
                  <a:pt x="195872" y="0"/>
                </a:lnTo>
                <a:cubicBezTo>
                  <a:pt x="203274" y="0"/>
                  <a:pt x="210676" y="2463"/>
                  <a:pt x="216180" y="7959"/>
                </a:cubicBezTo>
                <a:cubicBezTo>
                  <a:pt x="219596" y="11559"/>
                  <a:pt x="222064" y="15159"/>
                  <a:pt x="223392" y="19707"/>
                </a:cubicBezTo>
                <a:lnTo>
                  <a:pt x="225670" y="28045"/>
                </a:lnTo>
                <a:cubicBezTo>
                  <a:pt x="228137" y="29371"/>
                  <a:pt x="232503" y="31835"/>
                  <a:pt x="236868" y="34108"/>
                </a:cubicBezTo>
                <a:lnTo>
                  <a:pt x="249964" y="28424"/>
                </a:lnTo>
                <a:cubicBezTo>
                  <a:pt x="254140" y="26150"/>
                  <a:pt x="258695" y="25013"/>
                  <a:pt x="263629" y="25013"/>
                </a:cubicBezTo>
                <a:cubicBezTo>
                  <a:pt x="271411" y="25013"/>
                  <a:pt x="278813" y="28045"/>
                  <a:pt x="284128" y="33161"/>
                </a:cubicBezTo>
                <a:lnTo>
                  <a:pt x="315634" y="64806"/>
                </a:lnTo>
                <a:cubicBezTo>
                  <a:pt x="324555" y="73712"/>
                  <a:pt x="326642" y="88113"/>
                  <a:pt x="320379" y="99104"/>
                </a:cubicBezTo>
                <a:lnTo>
                  <a:pt x="315444" y="107821"/>
                </a:lnTo>
                <a:lnTo>
                  <a:pt x="320759" y="122601"/>
                </a:lnTo>
                <a:lnTo>
                  <a:pt x="329110" y="124685"/>
                </a:lnTo>
                <a:cubicBezTo>
                  <a:pt x="333855" y="125822"/>
                  <a:pt x="337840" y="128475"/>
                  <a:pt x="341257" y="131886"/>
                </a:cubicBezTo>
                <a:cubicBezTo>
                  <a:pt x="346761" y="137381"/>
                  <a:pt x="349228" y="144771"/>
                  <a:pt x="349228" y="152162"/>
                </a:cubicBezTo>
                <a:lnTo>
                  <a:pt x="349228" y="196881"/>
                </a:lnTo>
                <a:cubicBezTo>
                  <a:pt x="349228" y="209577"/>
                  <a:pt x="341067" y="221136"/>
                  <a:pt x="328920" y="224358"/>
                </a:cubicBezTo>
                <a:lnTo>
                  <a:pt x="320759" y="226821"/>
                </a:lnTo>
                <a:lnTo>
                  <a:pt x="315444" y="239517"/>
                </a:lnTo>
                <a:lnTo>
                  <a:pt x="320189" y="247665"/>
                </a:lnTo>
                <a:cubicBezTo>
                  <a:pt x="326263" y="258656"/>
                  <a:pt x="324365" y="273057"/>
                  <a:pt x="315444" y="281963"/>
                </a:cubicBezTo>
                <a:lnTo>
                  <a:pt x="283748" y="313608"/>
                </a:lnTo>
                <a:cubicBezTo>
                  <a:pt x="278623" y="318724"/>
                  <a:pt x="271032" y="321756"/>
                  <a:pt x="263440" y="321756"/>
                </a:cubicBezTo>
                <a:cubicBezTo>
                  <a:pt x="258315" y="321756"/>
                  <a:pt x="253570" y="320619"/>
                  <a:pt x="249395" y="318156"/>
                </a:cubicBezTo>
                <a:lnTo>
                  <a:pt x="240094" y="313040"/>
                </a:lnTo>
                <a:lnTo>
                  <a:pt x="227378" y="319103"/>
                </a:lnTo>
                <a:lnTo>
                  <a:pt x="225100" y="327441"/>
                </a:lnTo>
                <a:cubicBezTo>
                  <a:pt x="221874" y="339568"/>
                  <a:pt x="210296" y="348664"/>
                  <a:pt x="197580" y="348664"/>
                </a:cubicBezTo>
                <a:lnTo>
                  <a:pt x="152787" y="348664"/>
                </a:lnTo>
                <a:cubicBezTo>
                  <a:pt x="145385" y="348664"/>
                  <a:pt x="137983" y="345253"/>
                  <a:pt x="132479" y="339758"/>
                </a:cubicBezTo>
                <a:cubicBezTo>
                  <a:pt x="129062" y="336158"/>
                  <a:pt x="126405" y="331799"/>
                  <a:pt x="125266" y="327062"/>
                </a:cubicBezTo>
                <a:lnTo>
                  <a:pt x="122989" y="319293"/>
                </a:lnTo>
                <a:lnTo>
                  <a:pt x="109134" y="313419"/>
                </a:lnTo>
                <a:lnTo>
                  <a:pt x="101162" y="317966"/>
                </a:lnTo>
                <a:cubicBezTo>
                  <a:pt x="97176" y="320240"/>
                  <a:pt x="92241" y="321567"/>
                  <a:pt x="87307" y="321567"/>
                </a:cubicBezTo>
                <a:cubicBezTo>
                  <a:pt x="79525" y="321567"/>
                  <a:pt x="72123" y="318535"/>
                  <a:pt x="66809" y="313229"/>
                </a:cubicBezTo>
                <a:lnTo>
                  <a:pt x="35112" y="281584"/>
                </a:lnTo>
                <a:cubicBezTo>
                  <a:pt x="26192" y="272678"/>
                  <a:pt x="24294" y="258277"/>
                  <a:pt x="30557" y="247286"/>
                </a:cubicBezTo>
                <a:lnTo>
                  <a:pt x="34923" y="239517"/>
                </a:lnTo>
                <a:lnTo>
                  <a:pt x="28849" y="224737"/>
                </a:lnTo>
                <a:lnTo>
                  <a:pt x="21637" y="222652"/>
                </a:lnTo>
                <a:cubicBezTo>
                  <a:pt x="17082" y="221326"/>
                  <a:pt x="12526" y="218862"/>
                  <a:pt x="9110" y="215452"/>
                </a:cubicBezTo>
                <a:cubicBezTo>
                  <a:pt x="3606" y="209956"/>
                  <a:pt x="0" y="202566"/>
                  <a:pt x="0" y="195176"/>
                </a:cubicBezTo>
                <a:lnTo>
                  <a:pt x="0" y="150456"/>
                </a:lnTo>
                <a:cubicBezTo>
                  <a:pt x="0" y="137760"/>
                  <a:pt x="9300" y="126201"/>
                  <a:pt x="21447" y="122790"/>
                </a:cubicBezTo>
                <a:lnTo>
                  <a:pt x="29418" y="120706"/>
                </a:lnTo>
                <a:lnTo>
                  <a:pt x="34923" y="107631"/>
                </a:lnTo>
                <a:lnTo>
                  <a:pt x="30367" y="99483"/>
                </a:lnTo>
                <a:cubicBezTo>
                  <a:pt x="24104" y="88492"/>
                  <a:pt x="26002" y="74091"/>
                  <a:pt x="34923" y="65185"/>
                </a:cubicBezTo>
                <a:lnTo>
                  <a:pt x="66619" y="33540"/>
                </a:lnTo>
                <a:cubicBezTo>
                  <a:pt x="71933" y="28234"/>
                  <a:pt x="79335" y="25202"/>
                  <a:pt x="87117" y="25202"/>
                </a:cubicBezTo>
                <a:cubicBezTo>
                  <a:pt x="92052" y="25202"/>
                  <a:pt x="96797" y="26529"/>
                  <a:pt x="100972" y="28803"/>
                </a:cubicBezTo>
                <a:lnTo>
                  <a:pt x="101352" y="29182"/>
                </a:lnTo>
                <a:lnTo>
                  <a:pt x="110462" y="35245"/>
                </a:lnTo>
                <a:lnTo>
                  <a:pt x="120901" y="29371"/>
                </a:lnTo>
                <a:lnTo>
                  <a:pt x="123368" y="20276"/>
                </a:lnTo>
                <a:cubicBezTo>
                  <a:pt x="126785" y="8148"/>
                  <a:pt x="138362" y="0"/>
                  <a:pt x="151079" y="0"/>
                </a:cubicBezTo>
                <a:close/>
              </a:path>
            </a:pathLst>
          </a:custGeom>
          <a:solidFill>
            <a:schemeClr val="bg1"/>
          </a:solidFill>
          <a:ln>
            <a:noFill/>
          </a:ln>
        </p:spPr>
      </p:sp>
      <p:cxnSp>
        <p:nvCxnSpPr>
          <p:cNvPr id="91" name="直接连接符 90"/>
          <p:cNvCxnSpPr/>
          <p:nvPr/>
        </p:nvCxnSpPr>
        <p:spPr>
          <a:xfrm>
            <a:off x="8010403" y="3405494"/>
            <a:ext cx="74531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2" name="文本占位符 5"/>
          <p:cNvSpPr txBox="1"/>
          <p:nvPr/>
        </p:nvSpPr>
        <p:spPr>
          <a:xfrm>
            <a:off x="4750004" y="2865921"/>
            <a:ext cx="2971596" cy="1008962"/>
          </a:xfrm>
          <a:prstGeom prst="rect">
            <a:avLst/>
          </a:prstGeom>
        </p:spPr>
        <p:txBody>
          <a:bodyPr vert="horz" lIns="0" tIns="0" rIns="0" bIns="0" rtlCol="0">
            <a:noAutofit/>
          </a:bodyPr>
          <a:lstStyle>
            <a:lvl1pPr marL="0" indent="0" algn="ctr" defTabSz="914400" rtl="0" eaLnBrk="1" latinLnBrk="0" hangingPunct="1">
              <a:lnSpc>
                <a:spcPct val="120000"/>
              </a:lnSpc>
              <a:spcBef>
                <a:spcPts val="1000"/>
              </a:spcBef>
              <a:buFont typeface="Arial" panose="020B0604020202020204" pitchFamily="34" charset="0"/>
              <a:buNone/>
              <a:defRPr sz="9600" kern="1200" spc="300">
                <a:solidFill>
                  <a:schemeClr val="accent1"/>
                </a:solidFill>
                <a:latin typeface="+mj-ea"/>
                <a:ea typeface="+mj-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1000"/>
              </a:spcBef>
              <a:spcAft>
                <a:spcPct val="0"/>
              </a:spcAft>
              <a:buClrTx/>
              <a:buSzTx/>
              <a:buFont typeface="Arial" panose="020B0604020202020204" pitchFamily="34" charset="0"/>
              <a:buNone/>
              <a:defRPr/>
            </a:pPr>
            <a:r>
              <a:rPr kumimoji="0" lang="zh-CN" altLang="en-US" sz="5400" b="1" i="0" u="none" strike="noStrike" kern="1200" cap="none" spc="300" normalizeH="0" baseline="0" noProof="0" dirty="0">
                <a:ln>
                  <a:noFill/>
                </a:ln>
                <a:solidFill>
                  <a:srgbClr val="006C39"/>
                </a:solidFill>
                <a:effectLst/>
                <a:uLnTx/>
                <a:uFillTx/>
                <a:latin typeface="微软雅黑" panose="020B0503020204020204" charset="-122"/>
                <a:ea typeface="微软雅黑" panose="020B0503020204020204" charset="-122"/>
                <a:cs typeface="+mn-cs"/>
              </a:rPr>
              <a:t>构建词库</a:t>
            </a:r>
          </a:p>
        </p:txBody>
      </p:sp>
      <p:cxnSp>
        <p:nvCxnSpPr>
          <p:cNvPr id="93" name="直接连接符 92"/>
          <p:cNvCxnSpPr/>
          <p:nvPr/>
        </p:nvCxnSpPr>
        <p:spPr>
          <a:xfrm>
            <a:off x="3527734" y="3405494"/>
            <a:ext cx="74531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95" name="组合 94"/>
          <p:cNvGrpSpPr/>
          <p:nvPr/>
        </p:nvGrpSpPr>
        <p:grpSpPr>
          <a:xfrm>
            <a:off x="8562538" y="4333456"/>
            <a:ext cx="504000" cy="504000"/>
            <a:chOff x="7982080" y="4240456"/>
            <a:chExt cx="504000" cy="504000"/>
          </a:xfrm>
        </p:grpSpPr>
        <p:sp>
          <p:nvSpPr>
            <p:cNvPr id="96" name="椭圆 95"/>
            <p:cNvSpPr/>
            <p:nvPr/>
          </p:nvSpPr>
          <p:spPr>
            <a:xfrm>
              <a:off x="7982080" y="4240456"/>
              <a:ext cx="504000" cy="50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7" name="Freeform 108"/>
            <p:cNvSpPr>
              <a:spLocks noChangeAspect="1" noEditPoints="1"/>
            </p:cNvSpPr>
            <p:nvPr/>
          </p:nvSpPr>
          <p:spPr bwMode="auto">
            <a:xfrm>
              <a:off x="8054080" y="4382788"/>
              <a:ext cx="360000" cy="219337"/>
            </a:xfrm>
            <a:custGeom>
              <a:avLst/>
              <a:gdLst>
                <a:gd name="T0" fmla="*/ 126 w 128"/>
                <a:gd name="T1" fmla="*/ 74 h 78"/>
                <a:gd name="T2" fmla="*/ 114 w 128"/>
                <a:gd name="T3" fmla="*/ 74 h 78"/>
                <a:gd name="T4" fmla="*/ 114 w 128"/>
                <a:gd name="T5" fmla="*/ 50 h 78"/>
                <a:gd name="T6" fmla="*/ 108 w 128"/>
                <a:gd name="T7" fmla="*/ 44 h 78"/>
                <a:gd name="T8" fmla="*/ 94 w 128"/>
                <a:gd name="T9" fmla="*/ 44 h 78"/>
                <a:gd name="T10" fmla="*/ 88 w 128"/>
                <a:gd name="T11" fmla="*/ 50 h 78"/>
                <a:gd name="T12" fmla="*/ 88 w 128"/>
                <a:gd name="T13" fmla="*/ 74 h 78"/>
                <a:gd name="T14" fmla="*/ 77 w 128"/>
                <a:gd name="T15" fmla="*/ 74 h 78"/>
                <a:gd name="T16" fmla="*/ 77 w 128"/>
                <a:gd name="T17" fmla="*/ 6 h 78"/>
                <a:gd name="T18" fmla="*/ 71 w 128"/>
                <a:gd name="T19" fmla="*/ 0 h 78"/>
                <a:gd name="T20" fmla="*/ 57 w 128"/>
                <a:gd name="T21" fmla="*/ 0 h 78"/>
                <a:gd name="T22" fmla="*/ 51 w 128"/>
                <a:gd name="T23" fmla="*/ 6 h 78"/>
                <a:gd name="T24" fmla="*/ 51 w 128"/>
                <a:gd name="T25" fmla="*/ 74 h 78"/>
                <a:gd name="T26" fmla="*/ 40 w 128"/>
                <a:gd name="T27" fmla="*/ 74 h 78"/>
                <a:gd name="T28" fmla="*/ 40 w 128"/>
                <a:gd name="T29" fmla="*/ 35 h 78"/>
                <a:gd name="T30" fmla="*/ 34 w 128"/>
                <a:gd name="T31" fmla="*/ 29 h 78"/>
                <a:gd name="T32" fmla="*/ 20 w 128"/>
                <a:gd name="T33" fmla="*/ 29 h 78"/>
                <a:gd name="T34" fmla="*/ 14 w 128"/>
                <a:gd name="T35" fmla="*/ 35 h 78"/>
                <a:gd name="T36" fmla="*/ 14 w 128"/>
                <a:gd name="T37" fmla="*/ 74 h 78"/>
                <a:gd name="T38" fmla="*/ 2 w 128"/>
                <a:gd name="T39" fmla="*/ 74 h 78"/>
                <a:gd name="T40" fmla="*/ 0 w 128"/>
                <a:gd name="T41" fmla="*/ 76 h 78"/>
                <a:gd name="T42" fmla="*/ 2 w 128"/>
                <a:gd name="T43" fmla="*/ 78 h 78"/>
                <a:gd name="T44" fmla="*/ 126 w 128"/>
                <a:gd name="T45" fmla="*/ 78 h 78"/>
                <a:gd name="T46" fmla="*/ 128 w 128"/>
                <a:gd name="T47" fmla="*/ 76 h 78"/>
                <a:gd name="T48" fmla="*/ 126 w 128"/>
                <a:gd name="T49" fmla="*/ 74 h 78"/>
                <a:gd name="T50" fmla="*/ 36 w 128"/>
                <a:gd name="T51" fmla="*/ 74 h 78"/>
                <a:gd name="T52" fmla="*/ 18 w 128"/>
                <a:gd name="T53" fmla="*/ 74 h 78"/>
                <a:gd name="T54" fmla="*/ 18 w 128"/>
                <a:gd name="T55" fmla="*/ 34 h 78"/>
                <a:gd name="T56" fmla="*/ 36 w 128"/>
                <a:gd name="T57" fmla="*/ 34 h 78"/>
                <a:gd name="T58" fmla="*/ 36 w 128"/>
                <a:gd name="T59" fmla="*/ 74 h 78"/>
                <a:gd name="T60" fmla="*/ 73 w 128"/>
                <a:gd name="T61" fmla="*/ 74 h 78"/>
                <a:gd name="T62" fmla="*/ 55 w 128"/>
                <a:gd name="T63" fmla="*/ 74 h 78"/>
                <a:gd name="T64" fmla="*/ 55 w 128"/>
                <a:gd name="T65" fmla="*/ 4 h 78"/>
                <a:gd name="T66" fmla="*/ 73 w 128"/>
                <a:gd name="T67" fmla="*/ 4 h 78"/>
                <a:gd name="T68" fmla="*/ 73 w 128"/>
                <a:gd name="T69" fmla="*/ 74 h 78"/>
                <a:gd name="T70" fmla="*/ 110 w 128"/>
                <a:gd name="T71" fmla="*/ 74 h 78"/>
                <a:gd name="T72" fmla="*/ 92 w 128"/>
                <a:gd name="T73" fmla="*/ 74 h 78"/>
                <a:gd name="T74" fmla="*/ 92 w 128"/>
                <a:gd name="T75" fmla="*/ 49 h 78"/>
                <a:gd name="T76" fmla="*/ 110 w 128"/>
                <a:gd name="T77" fmla="*/ 49 h 78"/>
                <a:gd name="T78" fmla="*/ 110 w 128"/>
                <a:gd name="T7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78">
                  <a:moveTo>
                    <a:pt x="126" y="74"/>
                  </a:moveTo>
                  <a:cubicBezTo>
                    <a:pt x="114" y="74"/>
                    <a:pt x="114" y="74"/>
                    <a:pt x="114" y="74"/>
                  </a:cubicBezTo>
                  <a:cubicBezTo>
                    <a:pt x="114" y="50"/>
                    <a:pt x="114" y="50"/>
                    <a:pt x="114" y="50"/>
                  </a:cubicBezTo>
                  <a:cubicBezTo>
                    <a:pt x="114" y="47"/>
                    <a:pt x="112" y="44"/>
                    <a:pt x="108" y="44"/>
                  </a:cubicBezTo>
                  <a:cubicBezTo>
                    <a:pt x="94" y="44"/>
                    <a:pt x="94" y="44"/>
                    <a:pt x="94" y="44"/>
                  </a:cubicBezTo>
                  <a:cubicBezTo>
                    <a:pt x="90" y="44"/>
                    <a:pt x="88" y="47"/>
                    <a:pt x="88" y="50"/>
                  </a:cubicBezTo>
                  <a:cubicBezTo>
                    <a:pt x="88" y="74"/>
                    <a:pt x="88" y="74"/>
                    <a:pt x="88" y="74"/>
                  </a:cubicBezTo>
                  <a:cubicBezTo>
                    <a:pt x="77" y="74"/>
                    <a:pt x="77" y="74"/>
                    <a:pt x="77" y="74"/>
                  </a:cubicBezTo>
                  <a:cubicBezTo>
                    <a:pt x="77" y="6"/>
                    <a:pt x="77" y="6"/>
                    <a:pt x="77" y="6"/>
                  </a:cubicBezTo>
                  <a:cubicBezTo>
                    <a:pt x="77" y="2"/>
                    <a:pt x="75" y="0"/>
                    <a:pt x="71" y="0"/>
                  </a:cubicBezTo>
                  <a:cubicBezTo>
                    <a:pt x="57" y="0"/>
                    <a:pt x="57" y="0"/>
                    <a:pt x="57" y="0"/>
                  </a:cubicBezTo>
                  <a:cubicBezTo>
                    <a:pt x="53" y="0"/>
                    <a:pt x="51" y="2"/>
                    <a:pt x="51" y="6"/>
                  </a:cubicBezTo>
                  <a:cubicBezTo>
                    <a:pt x="51" y="74"/>
                    <a:pt x="51" y="74"/>
                    <a:pt x="51" y="74"/>
                  </a:cubicBezTo>
                  <a:cubicBezTo>
                    <a:pt x="40" y="74"/>
                    <a:pt x="40" y="74"/>
                    <a:pt x="40" y="74"/>
                  </a:cubicBezTo>
                  <a:cubicBezTo>
                    <a:pt x="40" y="35"/>
                    <a:pt x="40" y="35"/>
                    <a:pt x="40" y="35"/>
                  </a:cubicBezTo>
                  <a:cubicBezTo>
                    <a:pt x="40" y="32"/>
                    <a:pt x="38" y="29"/>
                    <a:pt x="34" y="29"/>
                  </a:cubicBezTo>
                  <a:cubicBezTo>
                    <a:pt x="20" y="29"/>
                    <a:pt x="20" y="29"/>
                    <a:pt x="20" y="29"/>
                  </a:cubicBezTo>
                  <a:cubicBezTo>
                    <a:pt x="16" y="29"/>
                    <a:pt x="14" y="32"/>
                    <a:pt x="14" y="35"/>
                  </a:cubicBezTo>
                  <a:cubicBezTo>
                    <a:pt x="14" y="74"/>
                    <a:pt x="14" y="74"/>
                    <a:pt x="14" y="74"/>
                  </a:cubicBezTo>
                  <a:cubicBezTo>
                    <a:pt x="2" y="74"/>
                    <a:pt x="2" y="74"/>
                    <a:pt x="2" y="74"/>
                  </a:cubicBezTo>
                  <a:cubicBezTo>
                    <a:pt x="1" y="74"/>
                    <a:pt x="0" y="75"/>
                    <a:pt x="0" y="76"/>
                  </a:cubicBezTo>
                  <a:cubicBezTo>
                    <a:pt x="0" y="77"/>
                    <a:pt x="1" y="78"/>
                    <a:pt x="2" y="78"/>
                  </a:cubicBezTo>
                  <a:cubicBezTo>
                    <a:pt x="126" y="78"/>
                    <a:pt x="126" y="78"/>
                    <a:pt x="126" y="78"/>
                  </a:cubicBezTo>
                  <a:cubicBezTo>
                    <a:pt x="127" y="78"/>
                    <a:pt x="128" y="77"/>
                    <a:pt x="128" y="76"/>
                  </a:cubicBezTo>
                  <a:cubicBezTo>
                    <a:pt x="128" y="75"/>
                    <a:pt x="127" y="74"/>
                    <a:pt x="126" y="74"/>
                  </a:cubicBezTo>
                  <a:close/>
                  <a:moveTo>
                    <a:pt x="36" y="74"/>
                  </a:moveTo>
                  <a:cubicBezTo>
                    <a:pt x="18" y="74"/>
                    <a:pt x="18" y="74"/>
                    <a:pt x="18" y="74"/>
                  </a:cubicBezTo>
                  <a:cubicBezTo>
                    <a:pt x="18" y="34"/>
                    <a:pt x="18" y="34"/>
                    <a:pt x="18" y="34"/>
                  </a:cubicBezTo>
                  <a:cubicBezTo>
                    <a:pt x="36" y="34"/>
                    <a:pt x="36" y="34"/>
                    <a:pt x="36" y="34"/>
                  </a:cubicBezTo>
                  <a:lnTo>
                    <a:pt x="36" y="74"/>
                  </a:lnTo>
                  <a:close/>
                  <a:moveTo>
                    <a:pt x="73" y="74"/>
                  </a:moveTo>
                  <a:cubicBezTo>
                    <a:pt x="55" y="74"/>
                    <a:pt x="55" y="74"/>
                    <a:pt x="55" y="74"/>
                  </a:cubicBezTo>
                  <a:cubicBezTo>
                    <a:pt x="55" y="4"/>
                    <a:pt x="55" y="4"/>
                    <a:pt x="55" y="4"/>
                  </a:cubicBezTo>
                  <a:cubicBezTo>
                    <a:pt x="73" y="4"/>
                    <a:pt x="73" y="4"/>
                    <a:pt x="73" y="4"/>
                  </a:cubicBezTo>
                  <a:lnTo>
                    <a:pt x="73" y="74"/>
                  </a:lnTo>
                  <a:close/>
                  <a:moveTo>
                    <a:pt x="110" y="74"/>
                  </a:moveTo>
                  <a:cubicBezTo>
                    <a:pt x="92" y="74"/>
                    <a:pt x="92" y="74"/>
                    <a:pt x="92" y="74"/>
                  </a:cubicBezTo>
                  <a:cubicBezTo>
                    <a:pt x="92" y="49"/>
                    <a:pt x="92" y="49"/>
                    <a:pt x="92" y="49"/>
                  </a:cubicBezTo>
                  <a:cubicBezTo>
                    <a:pt x="110" y="49"/>
                    <a:pt x="110" y="49"/>
                    <a:pt x="110" y="49"/>
                  </a:cubicBezTo>
                  <a:lnTo>
                    <a:pt x="110" y="74"/>
                  </a:lnTo>
                  <a:close/>
                </a:path>
              </a:pathLst>
            </a:custGeom>
            <a:solidFill>
              <a:schemeClr val="bg1"/>
            </a:solidFill>
            <a:ln w="9525">
              <a:noFill/>
              <a:round/>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grpSp>
        <p:nvGrpSpPr>
          <p:cNvPr id="98" name="组合 97"/>
          <p:cNvGrpSpPr/>
          <p:nvPr/>
        </p:nvGrpSpPr>
        <p:grpSpPr>
          <a:xfrm>
            <a:off x="5914704" y="4333456"/>
            <a:ext cx="504000" cy="504000"/>
            <a:chOff x="4613213" y="4247997"/>
            <a:chExt cx="504000" cy="504000"/>
          </a:xfrm>
        </p:grpSpPr>
        <p:sp>
          <p:nvSpPr>
            <p:cNvPr id="99" name="椭圆 98"/>
            <p:cNvSpPr/>
            <p:nvPr/>
          </p:nvSpPr>
          <p:spPr>
            <a:xfrm>
              <a:off x="4613213" y="4247997"/>
              <a:ext cx="504000" cy="50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0" name="Freeform 70"/>
            <p:cNvSpPr>
              <a:spLocks noChangeAspect="1" noEditPoints="1"/>
            </p:cNvSpPr>
            <p:nvPr/>
          </p:nvSpPr>
          <p:spPr bwMode="auto">
            <a:xfrm>
              <a:off x="4703213" y="4337463"/>
              <a:ext cx="324000" cy="325068"/>
            </a:xfrm>
            <a:custGeom>
              <a:avLst/>
              <a:gdLst>
                <a:gd name="T0" fmla="*/ 111 w 128"/>
                <a:gd name="T1" fmla="*/ 62 h 128"/>
                <a:gd name="T2" fmla="*/ 68 w 128"/>
                <a:gd name="T3" fmla="*/ 17 h 128"/>
                <a:gd name="T4" fmla="*/ 66 w 128"/>
                <a:gd name="T5" fmla="*/ 2 h 128"/>
                <a:gd name="T6" fmla="*/ 62 w 128"/>
                <a:gd name="T7" fmla="*/ 2 h 128"/>
                <a:gd name="T8" fmla="*/ 60 w 128"/>
                <a:gd name="T9" fmla="*/ 17 h 128"/>
                <a:gd name="T10" fmla="*/ 17 w 128"/>
                <a:gd name="T11" fmla="*/ 62 h 128"/>
                <a:gd name="T12" fmla="*/ 0 w 128"/>
                <a:gd name="T13" fmla="*/ 64 h 128"/>
                <a:gd name="T14" fmla="*/ 17 w 128"/>
                <a:gd name="T15" fmla="*/ 66 h 128"/>
                <a:gd name="T16" fmla="*/ 60 w 128"/>
                <a:gd name="T17" fmla="*/ 111 h 128"/>
                <a:gd name="T18" fmla="*/ 62 w 128"/>
                <a:gd name="T19" fmla="*/ 126 h 128"/>
                <a:gd name="T20" fmla="*/ 66 w 128"/>
                <a:gd name="T21" fmla="*/ 126 h 128"/>
                <a:gd name="T22" fmla="*/ 68 w 128"/>
                <a:gd name="T23" fmla="*/ 111 h 128"/>
                <a:gd name="T24" fmla="*/ 111 w 128"/>
                <a:gd name="T25" fmla="*/ 66 h 128"/>
                <a:gd name="T26" fmla="*/ 128 w 128"/>
                <a:gd name="T27" fmla="*/ 64 h 128"/>
                <a:gd name="T28" fmla="*/ 62 w 128"/>
                <a:gd name="T29" fmla="*/ 106 h 128"/>
                <a:gd name="T30" fmla="*/ 48 w 128"/>
                <a:gd name="T31" fmla="*/ 103 h 128"/>
                <a:gd name="T32" fmla="*/ 25 w 128"/>
                <a:gd name="T33" fmla="*/ 80 h 128"/>
                <a:gd name="T34" fmla="*/ 22 w 128"/>
                <a:gd name="T35" fmla="*/ 66 h 128"/>
                <a:gd name="T36" fmla="*/ 62 w 128"/>
                <a:gd name="T37" fmla="*/ 106 h 128"/>
                <a:gd name="T38" fmla="*/ 22 w 128"/>
                <a:gd name="T39" fmla="*/ 62 h 128"/>
                <a:gd name="T40" fmla="*/ 25 w 128"/>
                <a:gd name="T41" fmla="*/ 48 h 128"/>
                <a:gd name="T42" fmla="*/ 48 w 128"/>
                <a:gd name="T43" fmla="*/ 25 h 128"/>
                <a:gd name="T44" fmla="*/ 62 w 128"/>
                <a:gd name="T45" fmla="*/ 22 h 128"/>
                <a:gd name="T46" fmla="*/ 106 w 128"/>
                <a:gd name="T47" fmla="*/ 68 h 128"/>
                <a:gd name="T48" fmla="*/ 94 w 128"/>
                <a:gd name="T49" fmla="*/ 94 h 128"/>
                <a:gd name="T50" fmla="*/ 68 w 128"/>
                <a:gd name="T51" fmla="*/ 106 h 128"/>
                <a:gd name="T52" fmla="*/ 66 w 128"/>
                <a:gd name="T53" fmla="*/ 66 h 128"/>
                <a:gd name="T54" fmla="*/ 106 w 128"/>
                <a:gd name="T55" fmla="*/ 68 h 128"/>
                <a:gd name="T56" fmla="*/ 66 w 128"/>
                <a:gd name="T57" fmla="*/ 22 h 128"/>
                <a:gd name="T58" fmla="*/ 80 w 128"/>
                <a:gd name="T59" fmla="*/ 25 h 128"/>
                <a:gd name="T60" fmla="*/ 103 w 128"/>
                <a:gd name="T61" fmla="*/ 48 h 128"/>
                <a:gd name="T62" fmla="*/ 106 w 128"/>
                <a:gd name="T63" fmla="*/ 6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126" y="62"/>
                  </a:moveTo>
                  <a:cubicBezTo>
                    <a:pt x="111" y="62"/>
                    <a:pt x="111" y="62"/>
                    <a:pt x="111" y="62"/>
                  </a:cubicBezTo>
                  <a:cubicBezTo>
                    <a:pt x="111" y="60"/>
                    <a:pt x="111" y="60"/>
                    <a:pt x="111" y="60"/>
                  </a:cubicBezTo>
                  <a:cubicBezTo>
                    <a:pt x="109" y="38"/>
                    <a:pt x="90" y="19"/>
                    <a:pt x="68" y="17"/>
                  </a:cubicBezTo>
                  <a:cubicBezTo>
                    <a:pt x="66" y="17"/>
                    <a:pt x="66" y="17"/>
                    <a:pt x="66" y="17"/>
                  </a:cubicBezTo>
                  <a:cubicBezTo>
                    <a:pt x="66" y="2"/>
                    <a:pt x="66" y="2"/>
                    <a:pt x="66" y="2"/>
                  </a:cubicBezTo>
                  <a:cubicBezTo>
                    <a:pt x="66" y="1"/>
                    <a:pt x="65" y="0"/>
                    <a:pt x="64" y="0"/>
                  </a:cubicBezTo>
                  <a:cubicBezTo>
                    <a:pt x="63" y="0"/>
                    <a:pt x="62" y="1"/>
                    <a:pt x="62" y="2"/>
                  </a:cubicBezTo>
                  <a:cubicBezTo>
                    <a:pt x="62" y="17"/>
                    <a:pt x="62" y="17"/>
                    <a:pt x="62" y="17"/>
                  </a:cubicBezTo>
                  <a:cubicBezTo>
                    <a:pt x="60" y="17"/>
                    <a:pt x="60" y="17"/>
                    <a:pt x="60" y="17"/>
                  </a:cubicBezTo>
                  <a:cubicBezTo>
                    <a:pt x="38" y="19"/>
                    <a:pt x="19" y="38"/>
                    <a:pt x="17" y="60"/>
                  </a:cubicBezTo>
                  <a:cubicBezTo>
                    <a:pt x="17" y="62"/>
                    <a:pt x="17" y="62"/>
                    <a:pt x="17" y="62"/>
                  </a:cubicBezTo>
                  <a:cubicBezTo>
                    <a:pt x="2" y="62"/>
                    <a:pt x="2" y="62"/>
                    <a:pt x="2" y="62"/>
                  </a:cubicBezTo>
                  <a:cubicBezTo>
                    <a:pt x="1" y="62"/>
                    <a:pt x="0" y="63"/>
                    <a:pt x="0" y="64"/>
                  </a:cubicBezTo>
                  <a:cubicBezTo>
                    <a:pt x="0" y="65"/>
                    <a:pt x="1" y="66"/>
                    <a:pt x="2" y="66"/>
                  </a:cubicBezTo>
                  <a:cubicBezTo>
                    <a:pt x="17" y="66"/>
                    <a:pt x="17" y="66"/>
                    <a:pt x="17" y="66"/>
                  </a:cubicBezTo>
                  <a:cubicBezTo>
                    <a:pt x="17" y="68"/>
                    <a:pt x="17" y="68"/>
                    <a:pt x="17" y="68"/>
                  </a:cubicBezTo>
                  <a:cubicBezTo>
                    <a:pt x="19" y="90"/>
                    <a:pt x="38" y="109"/>
                    <a:pt x="60" y="111"/>
                  </a:cubicBezTo>
                  <a:cubicBezTo>
                    <a:pt x="62" y="111"/>
                    <a:pt x="62" y="111"/>
                    <a:pt x="62" y="111"/>
                  </a:cubicBezTo>
                  <a:cubicBezTo>
                    <a:pt x="62" y="126"/>
                    <a:pt x="62" y="126"/>
                    <a:pt x="62" y="126"/>
                  </a:cubicBezTo>
                  <a:cubicBezTo>
                    <a:pt x="62" y="127"/>
                    <a:pt x="63" y="128"/>
                    <a:pt x="64" y="128"/>
                  </a:cubicBezTo>
                  <a:cubicBezTo>
                    <a:pt x="65" y="128"/>
                    <a:pt x="66" y="127"/>
                    <a:pt x="66" y="126"/>
                  </a:cubicBezTo>
                  <a:cubicBezTo>
                    <a:pt x="66" y="111"/>
                    <a:pt x="66" y="111"/>
                    <a:pt x="66" y="111"/>
                  </a:cubicBezTo>
                  <a:cubicBezTo>
                    <a:pt x="68" y="111"/>
                    <a:pt x="68" y="111"/>
                    <a:pt x="68" y="111"/>
                  </a:cubicBezTo>
                  <a:cubicBezTo>
                    <a:pt x="90" y="109"/>
                    <a:pt x="109" y="90"/>
                    <a:pt x="111" y="68"/>
                  </a:cubicBezTo>
                  <a:cubicBezTo>
                    <a:pt x="111" y="66"/>
                    <a:pt x="111" y="66"/>
                    <a:pt x="111" y="66"/>
                  </a:cubicBezTo>
                  <a:cubicBezTo>
                    <a:pt x="126" y="66"/>
                    <a:pt x="126" y="66"/>
                    <a:pt x="126" y="66"/>
                  </a:cubicBezTo>
                  <a:cubicBezTo>
                    <a:pt x="127" y="66"/>
                    <a:pt x="128" y="65"/>
                    <a:pt x="128" y="64"/>
                  </a:cubicBezTo>
                  <a:cubicBezTo>
                    <a:pt x="128" y="63"/>
                    <a:pt x="127" y="62"/>
                    <a:pt x="126" y="62"/>
                  </a:cubicBezTo>
                  <a:close/>
                  <a:moveTo>
                    <a:pt x="62" y="106"/>
                  </a:moveTo>
                  <a:cubicBezTo>
                    <a:pt x="60" y="106"/>
                    <a:pt x="60" y="106"/>
                    <a:pt x="60" y="106"/>
                  </a:cubicBezTo>
                  <a:cubicBezTo>
                    <a:pt x="56" y="106"/>
                    <a:pt x="52" y="105"/>
                    <a:pt x="48" y="103"/>
                  </a:cubicBezTo>
                  <a:cubicBezTo>
                    <a:pt x="43" y="101"/>
                    <a:pt x="38" y="98"/>
                    <a:pt x="34" y="94"/>
                  </a:cubicBezTo>
                  <a:cubicBezTo>
                    <a:pt x="30" y="90"/>
                    <a:pt x="27" y="85"/>
                    <a:pt x="25" y="80"/>
                  </a:cubicBezTo>
                  <a:cubicBezTo>
                    <a:pt x="23" y="76"/>
                    <a:pt x="22" y="72"/>
                    <a:pt x="22" y="68"/>
                  </a:cubicBezTo>
                  <a:cubicBezTo>
                    <a:pt x="22" y="66"/>
                    <a:pt x="22" y="66"/>
                    <a:pt x="22" y="66"/>
                  </a:cubicBezTo>
                  <a:cubicBezTo>
                    <a:pt x="62" y="66"/>
                    <a:pt x="62" y="66"/>
                    <a:pt x="62" y="66"/>
                  </a:cubicBezTo>
                  <a:lnTo>
                    <a:pt x="62" y="106"/>
                  </a:lnTo>
                  <a:close/>
                  <a:moveTo>
                    <a:pt x="62" y="62"/>
                  </a:moveTo>
                  <a:cubicBezTo>
                    <a:pt x="22" y="62"/>
                    <a:pt x="22" y="62"/>
                    <a:pt x="22" y="62"/>
                  </a:cubicBezTo>
                  <a:cubicBezTo>
                    <a:pt x="22" y="60"/>
                    <a:pt x="22" y="60"/>
                    <a:pt x="22" y="60"/>
                  </a:cubicBezTo>
                  <a:cubicBezTo>
                    <a:pt x="22" y="56"/>
                    <a:pt x="23" y="52"/>
                    <a:pt x="25" y="48"/>
                  </a:cubicBezTo>
                  <a:cubicBezTo>
                    <a:pt x="27" y="43"/>
                    <a:pt x="30" y="38"/>
                    <a:pt x="34" y="34"/>
                  </a:cubicBezTo>
                  <a:cubicBezTo>
                    <a:pt x="38" y="30"/>
                    <a:pt x="43" y="27"/>
                    <a:pt x="48" y="25"/>
                  </a:cubicBezTo>
                  <a:cubicBezTo>
                    <a:pt x="52" y="23"/>
                    <a:pt x="56" y="22"/>
                    <a:pt x="60" y="22"/>
                  </a:cubicBezTo>
                  <a:cubicBezTo>
                    <a:pt x="62" y="22"/>
                    <a:pt x="62" y="22"/>
                    <a:pt x="62" y="22"/>
                  </a:cubicBezTo>
                  <a:lnTo>
                    <a:pt x="62" y="62"/>
                  </a:lnTo>
                  <a:close/>
                  <a:moveTo>
                    <a:pt x="106" y="68"/>
                  </a:moveTo>
                  <a:cubicBezTo>
                    <a:pt x="106" y="72"/>
                    <a:pt x="105" y="76"/>
                    <a:pt x="103" y="80"/>
                  </a:cubicBezTo>
                  <a:cubicBezTo>
                    <a:pt x="101" y="85"/>
                    <a:pt x="98" y="90"/>
                    <a:pt x="94" y="94"/>
                  </a:cubicBezTo>
                  <a:cubicBezTo>
                    <a:pt x="90" y="98"/>
                    <a:pt x="85" y="101"/>
                    <a:pt x="80" y="103"/>
                  </a:cubicBezTo>
                  <a:cubicBezTo>
                    <a:pt x="76" y="105"/>
                    <a:pt x="72" y="106"/>
                    <a:pt x="68" y="106"/>
                  </a:cubicBezTo>
                  <a:cubicBezTo>
                    <a:pt x="66" y="106"/>
                    <a:pt x="66" y="106"/>
                    <a:pt x="66" y="106"/>
                  </a:cubicBezTo>
                  <a:cubicBezTo>
                    <a:pt x="66" y="66"/>
                    <a:pt x="66" y="66"/>
                    <a:pt x="66" y="66"/>
                  </a:cubicBezTo>
                  <a:cubicBezTo>
                    <a:pt x="106" y="66"/>
                    <a:pt x="106" y="66"/>
                    <a:pt x="106" y="66"/>
                  </a:cubicBezTo>
                  <a:lnTo>
                    <a:pt x="106" y="68"/>
                  </a:lnTo>
                  <a:close/>
                  <a:moveTo>
                    <a:pt x="66" y="62"/>
                  </a:moveTo>
                  <a:cubicBezTo>
                    <a:pt x="66" y="22"/>
                    <a:pt x="66" y="22"/>
                    <a:pt x="66" y="22"/>
                  </a:cubicBezTo>
                  <a:cubicBezTo>
                    <a:pt x="68" y="22"/>
                    <a:pt x="68" y="22"/>
                    <a:pt x="68" y="22"/>
                  </a:cubicBezTo>
                  <a:cubicBezTo>
                    <a:pt x="72" y="22"/>
                    <a:pt x="76" y="23"/>
                    <a:pt x="80" y="25"/>
                  </a:cubicBezTo>
                  <a:cubicBezTo>
                    <a:pt x="85" y="27"/>
                    <a:pt x="90" y="30"/>
                    <a:pt x="94" y="34"/>
                  </a:cubicBezTo>
                  <a:cubicBezTo>
                    <a:pt x="98" y="38"/>
                    <a:pt x="101" y="43"/>
                    <a:pt x="103" y="48"/>
                  </a:cubicBezTo>
                  <a:cubicBezTo>
                    <a:pt x="105" y="52"/>
                    <a:pt x="106" y="56"/>
                    <a:pt x="106" y="60"/>
                  </a:cubicBezTo>
                  <a:cubicBezTo>
                    <a:pt x="106" y="62"/>
                    <a:pt x="106" y="62"/>
                    <a:pt x="106" y="62"/>
                  </a:cubicBezTo>
                  <a:lnTo>
                    <a:pt x="66" y="62"/>
                  </a:lnTo>
                  <a:close/>
                </a:path>
              </a:pathLst>
            </a:custGeom>
            <a:solidFill>
              <a:schemeClr val="bg1"/>
            </a:solidFill>
            <a:ln w="9525">
              <a:noFill/>
              <a:round/>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grpSp>
        <p:nvGrpSpPr>
          <p:cNvPr id="101" name="组合 100"/>
          <p:cNvGrpSpPr/>
          <p:nvPr/>
        </p:nvGrpSpPr>
        <p:grpSpPr>
          <a:xfrm>
            <a:off x="3266870" y="4334168"/>
            <a:ext cx="504000" cy="504000"/>
            <a:chOff x="7982080" y="3120819"/>
            <a:chExt cx="504000" cy="504000"/>
          </a:xfrm>
        </p:grpSpPr>
        <p:sp>
          <p:nvSpPr>
            <p:cNvPr id="102" name="椭圆 101"/>
            <p:cNvSpPr/>
            <p:nvPr/>
          </p:nvSpPr>
          <p:spPr>
            <a:xfrm>
              <a:off x="7982080" y="3120819"/>
              <a:ext cx="504000" cy="50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3" name="Freeform 73"/>
            <p:cNvSpPr>
              <a:spLocks noChangeAspect="1" noEditPoints="1"/>
            </p:cNvSpPr>
            <p:nvPr/>
          </p:nvSpPr>
          <p:spPr bwMode="auto">
            <a:xfrm>
              <a:off x="8072080" y="3190343"/>
              <a:ext cx="324000" cy="364952"/>
            </a:xfrm>
            <a:custGeom>
              <a:avLst/>
              <a:gdLst>
                <a:gd name="T0" fmla="*/ 114 w 114"/>
                <a:gd name="T1" fmla="*/ 95 h 128"/>
                <a:gd name="T2" fmla="*/ 114 w 114"/>
                <a:gd name="T3" fmla="*/ 34 h 128"/>
                <a:gd name="T4" fmla="*/ 112 w 114"/>
                <a:gd name="T5" fmla="*/ 32 h 128"/>
                <a:gd name="T6" fmla="*/ 58 w 114"/>
                <a:gd name="T7" fmla="*/ 1 h 128"/>
                <a:gd name="T8" fmla="*/ 57 w 114"/>
                <a:gd name="T9" fmla="*/ 0 h 128"/>
                <a:gd name="T10" fmla="*/ 56 w 114"/>
                <a:gd name="T11" fmla="*/ 1 h 128"/>
                <a:gd name="T12" fmla="*/ 1 w 114"/>
                <a:gd name="T13" fmla="*/ 32 h 128"/>
                <a:gd name="T14" fmla="*/ 0 w 114"/>
                <a:gd name="T15" fmla="*/ 34 h 128"/>
                <a:gd name="T16" fmla="*/ 0 w 114"/>
                <a:gd name="T17" fmla="*/ 94 h 128"/>
                <a:gd name="T18" fmla="*/ 0 w 114"/>
                <a:gd name="T19" fmla="*/ 95 h 128"/>
                <a:gd name="T20" fmla="*/ 1 w 114"/>
                <a:gd name="T21" fmla="*/ 97 h 128"/>
                <a:gd name="T22" fmla="*/ 56 w 114"/>
                <a:gd name="T23" fmla="*/ 128 h 128"/>
                <a:gd name="T24" fmla="*/ 58 w 114"/>
                <a:gd name="T25" fmla="*/ 128 h 128"/>
                <a:gd name="T26" fmla="*/ 112 w 114"/>
                <a:gd name="T27" fmla="*/ 97 h 128"/>
                <a:gd name="T28" fmla="*/ 114 w 114"/>
                <a:gd name="T29" fmla="*/ 95 h 128"/>
                <a:gd name="T30" fmla="*/ 55 w 114"/>
                <a:gd name="T31" fmla="*/ 122 h 128"/>
                <a:gd name="T32" fmla="*/ 5 w 114"/>
                <a:gd name="T33" fmla="*/ 93 h 128"/>
                <a:gd name="T34" fmla="*/ 5 w 114"/>
                <a:gd name="T35" fmla="*/ 38 h 128"/>
                <a:gd name="T36" fmla="*/ 55 w 114"/>
                <a:gd name="T37" fmla="*/ 67 h 128"/>
                <a:gd name="T38" fmla="*/ 55 w 114"/>
                <a:gd name="T39" fmla="*/ 122 h 128"/>
                <a:gd name="T40" fmla="*/ 57 w 114"/>
                <a:gd name="T41" fmla="*/ 63 h 128"/>
                <a:gd name="T42" fmla="*/ 7 w 114"/>
                <a:gd name="T43" fmla="*/ 34 h 128"/>
                <a:gd name="T44" fmla="*/ 57 w 114"/>
                <a:gd name="T45" fmla="*/ 5 h 128"/>
                <a:gd name="T46" fmla="*/ 107 w 114"/>
                <a:gd name="T47" fmla="*/ 34 h 128"/>
                <a:gd name="T48" fmla="*/ 57 w 114"/>
                <a:gd name="T49" fmla="*/ 63 h 128"/>
                <a:gd name="T50" fmla="*/ 109 w 114"/>
                <a:gd name="T51" fmla="*/ 93 h 128"/>
                <a:gd name="T52" fmla="*/ 59 w 114"/>
                <a:gd name="T53" fmla="*/ 122 h 128"/>
                <a:gd name="T54" fmla="*/ 59 w 114"/>
                <a:gd name="T55" fmla="*/ 67 h 128"/>
                <a:gd name="T56" fmla="*/ 109 w 114"/>
                <a:gd name="T57" fmla="*/ 38 h 128"/>
                <a:gd name="T58" fmla="*/ 109 w 114"/>
                <a:gd name="T59" fmla="*/ 9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 h="128">
                  <a:moveTo>
                    <a:pt x="114" y="95"/>
                  </a:moveTo>
                  <a:cubicBezTo>
                    <a:pt x="114" y="34"/>
                    <a:pt x="114" y="34"/>
                    <a:pt x="114" y="34"/>
                  </a:cubicBezTo>
                  <a:cubicBezTo>
                    <a:pt x="114" y="33"/>
                    <a:pt x="113" y="32"/>
                    <a:pt x="112" y="32"/>
                  </a:cubicBezTo>
                  <a:cubicBezTo>
                    <a:pt x="58" y="1"/>
                    <a:pt x="58" y="1"/>
                    <a:pt x="58" y="1"/>
                  </a:cubicBezTo>
                  <a:cubicBezTo>
                    <a:pt x="58" y="0"/>
                    <a:pt x="57" y="0"/>
                    <a:pt x="57" y="0"/>
                  </a:cubicBezTo>
                  <a:cubicBezTo>
                    <a:pt x="57" y="0"/>
                    <a:pt x="56" y="0"/>
                    <a:pt x="56" y="1"/>
                  </a:cubicBezTo>
                  <a:cubicBezTo>
                    <a:pt x="1" y="32"/>
                    <a:pt x="1" y="32"/>
                    <a:pt x="1" y="32"/>
                  </a:cubicBezTo>
                  <a:cubicBezTo>
                    <a:pt x="1" y="32"/>
                    <a:pt x="0" y="33"/>
                    <a:pt x="0" y="34"/>
                  </a:cubicBezTo>
                  <a:cubicBezTo>
                    <a:pt x="0" y="94"/>
                    <a:pt x="0" y="94"/>
                    <a:pt x="0" y="94"/>
                  </a:cubicBezTo>
                  <a:cubicBezTo>
                    <a:pt x="0" y="94"/>
                    <a:pt x="0" y="95"/>
                    <a:pt x="0" y="95"/>
                  </a:cubicBezTo>
                  <a:cubicBezTo>
                    <a:pt x="0" y="95"/>
                    <a:pt x="1" y="96"/>
                    <a:pt x="1" y="97"/>
                  </a:cubicBezTo>
                  <a:cubicBezTo>
                    <a:pt x="56" y="128"/>
                    <a:pt x="56" y="128"/>
                    <a:pt x="56" y="128"/>
                  </a:cubicBezTo>
                  <a:cubicBezTo>
                    <a:pt x="56" y="128"/>
                    <a:pt x="57" y="128"/>
                    <a:pt x="58" y="128"/>
                  </a:cubicBezTo>
                  <a:cubicBezTo>
                    <a:pt x="112" y="97"/>
                    <a:pt x="112" y="97"/>
                    <a:pt x="112" y="97"/>
                  </a:cubicBezTo>
                  <a:cubicBezTo>
                    <a:pt x="113" y="96"/>
                    <a:pt x="114" y="95"/>
                    <a:pt x="114" y="95"/>
                  </a:cubicBezTo>
                  <a:close/>
                  <a:moveTo>
                    <a:pt x="55" y="122"/>
                  </a:moveTo>
                  <a:cubicBezTo>
                    <a:pt x="5" y="93"/>
                    <a:pt x="5" y="93"/>
                    <a:pt x="5" y="93"/>
                  </a:cubicBezTo>
                  <a:cubicBezTo>
                    <a:pt x="5" y="38"/>
                    <a:pt x="5" y="38"/>
                    <a:pt x="5" y="38"/>
                  </a:cubicBezTo>
                  <a:cubicBezTo>
                    <a:pt x="55" y="67"/>
                    <a:pt x="55" y="67"/>
                    <a:pt x="55" y="67"/>
                  </a:cubicBezTo>
                  <a:lnTo>
                    <a:pt x="55" y="122"/>
                  </a:lnTo>
                  <a:close/>
                  <a:moveTo>
                    <a:pt x="57" y="63"/>
                  </a:moveTo>
                  <a:cubicBezTo>
                    <a:pt x="7" y="34"/>
                    <a:pt x="7" y="34"/>
                    <a:pt x="7" y="34"/>
                  </a:cubicBezTo>
                  <a:cubicBezTo>
                    <a:pt x="57" y="5"/>
                    <a:pt x="57" y="5"/>
                    <a:pt x="57" y="5"/>
                  </a:cubicBezTo>
                  <a:cubicBezTo>
                    <a:pt x="107" y="34"/>
                    <a:pt x="107" y="34"/>
                    <a:pt x="107" y="34"/>
                  </a:cubicBezTo>
                  <a:lnTo>
                    <a:pt x="57" y="63"/>
                  </a:lnTo>
                  <a:close/>
                  <a:moveTo>
                    <a:pt x="109" y="93"/>
                  </a:moveTo>
                  <a:cubicBezTo>
                    <a:pt x="59" y="122"/>
                    <a:pt x="59" y="122"/>
                    <a:pt x="59" y="122"/>
                  </a:cubicBezTo>
                  <a:cubicBezTo>
                    <a:pt x="59" y="67"/>
                    <a:pt x="59" y="67"/>
                    <a:pt x="59" y="67"/>
                  </a:cubicBezTo>
                  <a:cubicBezTo>
                    <a:pt x="109" y="38"/>
                    <a:pt x="109" y="38"/>
                    <a:pt x="109" y="38"/>
                  </a:cubicBezTo>
                  <a:lnTo>
                    <a:pt x="109" y="93"/>
                  </a:lnTo>
                  <a:close/>
                </a:path>
              </a:pathLst>
            </a:custGeom>
            <a:solidFill>
              <a:schemeClr val="bg1"/>
            </a:solidFill>
            <a:ln w="9525">
              <a:noFill/>
              <a:round/>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9300" y="1211237"/>
            <a:ext cx="10498347" cy="3284169"/>
          </a:xfrm>
          <a:prstGeom prst="rect">
            <a:avLst/>
          </a:prstGeom>
          <a:noFill/>
        </p:spPr>
        <p:txBody>
          <a:bodyPr wrap="square" rtlCol="0">
            <a:spAutoFit/>
          </a:bodyPr>
          <a:lstStyle/>
          <a:p>
            <a:pPr marL="342900"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dirty="0">
                <a:solidFill>
                  <a:prstClr val="black"/>
                </a:solidFill>
              </a:rPr>
              <a:t>首先，被选中的文本片段要在语料中出现多次，目的是为了排除偶然情况，例如笔误的情况。因此，我们可以通过设置一个阈值，将频数超过该阈值的文本片段提取出来，作为当前语料的词汇输出。</a:t>
            </a:r>
            <a:endParaRPr lang="en-US" altLang="zh-CN" sz="2200" dirty="0">
              <a:solidFill>
                <a:prstClr val="black"/>
              </a:solidFill>
            </a:endParaRPr>
          </a:p>
          <a:p>
            <a:pPr marL="342900"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dirty="0">
                <a:solidFill>
                  <a:prstClr val="black"/>
                </a:solidFill>
              </a:rPr>
              <a:t>但光凭词频不足以判断，一个经常出现的文本片段有可能不是一个词，而是多个词构成的词组，例如“的电影”、“在北京”等词组。这些词组并不是我们想要的词语，我们想要的是“电影院”之类的词语。此时就需要凝聚程度来帮助我们作进一步的判断。</a:t>
            </a:r>
            <a:endParaRPr lang="en-US" altLang="zh-CN" sz="2200" dirty="0">
              <a:solidFill>
                <a:prstClr val="black"/>
              </a:solidFill>
            </a:endParaRPr>
          </a:p>
        </p:txBody>
      </p:sp>
      <p:sp>
        <p:nvSpPr>
          <p:cNvPr id="9" name="标题 8"/>
          <p:cNvSpPr>
            <a:spLocks noGrp="1"/>
          </p:cNvSpPr>
          <p:nvPr>
            <p:ph type="title"/>
          </p:nvPr>
        </p:nvSpPr>
        <p:spPr/>
        <p:txBody>
          <a:bodyPr/>
          <a:lstStyle/>
          <a:p>
            <a:r>
              <a:rPr lang="zh-CN" altLang="en-US" dirty="0"/>
              <a:t>词频</a:t>
            </a:r>
          </a:p>
        </p:txBody>
      </p:sp>
      <p:sp>
        <p:nvSpPr>
          <p:cNvPr id="5" name="文本框 4"/>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a:defRPr/>
            </a:pPr>
            <a:r>
              <a:rPr lang="en-US" altLang="zh-CN" sz="3600" b="1" dirty="0">
                <a:solidFill>
                  <a:prstClr val="white"/>
                </a:solidFill>
              </a:rPr>
              <a:t>3.2</a:t>
            </a:r>
            <a:endParaRPr lang="zh-CN" altLang="en-US" sz="3600" b="1" dirty="0">
              <a:solidFill>
                <a:prstClr val="white"/>
              </a:solidFill>
            </a:endParaRPr>
          </a:p>
        </p:txBody>
      </p:sp>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9300" y="1211237"/>
            <a:ext cx="10498347" cy="2886944"/>
          </a:xfrm>
          <a:prstGeom prst="rect">
            <a:avLst/>
          </a:prstGeom>
          <a:noFill/>
        </p:spPr>
        <p:txBody>
          <a:bodyPr wrap="square" rtlCol="0">
            <a:spAutoFit/>
          </a:bodyPr>
          <a:lstStyle/>
          <a:p>
            <a:pPr marL="342900"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dirty="0">
                <a:solidFill>
                  <a:prstClr val="black"/>
                </a:solidFill>
              </a:rPr>
              <a:t>凝聚程度用以衡量相邻字组合成词语的程度，如果两个人经常待在一起，我们往往会认为他们的关系很亲密，而字与字之间的“亲密关系”则通过凝聚程度来表示。</a:t>
            </a:r>
            <a:endParaRPr lang="en-US" altLang="zh-CN" sz="2200" dirty="0">
              <a:solidFill>
                <a:prstClr val="black"/>
              </a:solidFill>
            </a:endParaRPr>
          </a:p>
          <a:p>
            <a:pPr marL="342900"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dirty="0">
                <a:solidFill>
                  <a:prstClr val="black"/>
                </a:solidFill>
              </a:rPr>
              <a:t>为了量化字符组合的凝聚程度，我们用词组出现的概率除以构成词组的各个词语的出现概率。</a:t>
            </a:r>
            <a:r>
              <a:rPr lang="en-US" altLang="zh-CN" sz="2200" dirty="0">
                <a:solidFill>
                  <a:prstClr val="black"/>
                </a:solidFill>
              </a:rPr>
              <a:t>PMI (</a:t>
            </a:r>
            <a:r>
              <a:rPr lang="en-US" altLang="zh-CN" sz="2200" dirty="0" err="1">
                <a:solidFill>
                  <a:prstClr val="black"/>
                </a:solidFill>
              </a:rPr>
              <a:t>Pointwise</a:t>
            </a:r>
            <a:r>
              <a:rPr lang="en-US" altLang="zh-CN" sz="2200" dirty="0">
                <a:solidFill>
                  <a:prstClr val="black"/>
                </a:solidFill>
              </a:rPr>
              <a:t> mutual information)</a:t>
            </a:r>
            <a:r>
              <a:rPr lang="zh-CN" altLang="en-US" sz="2200" dirty="0">
                <a:solidFill>
                  <a:prstClr val="black"/>
                </a:solidFill>
              </a:rPr>
              <a:t>被用来度量词搭配与关联性，定义如下：</a:t>
            </a:r>
          </a:p>
        </p:txBody>
      </p:sp>
      <p:sp>
        <p:nvSpPr>
          <p:cNvPr id="9" name="标题 8"/>
          <p:cNvSpPr>
            <a:spLocks noGrp="1"/>
          </p:cNvSpPr>
          <p:nvPr>
            <p:ph type="title"/>
          </p:nvPr>
        </p:nvSpPr>
        <p:spPr/>
        <p:txBody>
          <a:bodyPr/>
          <a:lstStyle/>
          <a:p>
            <a:r>
              <a:rPr lang="zh-CN" altLang="en-US" dirty="0"/>
              <a:t>凝聚程度</a:t>
            </a:r>
          </a:p>
        </p:txBody>
      </p:sp>
      <p:sp>
        <p:nvSpPr>
          <p:cNvPr id="5" name="文本框 4"/>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a:defRPr/>
            </a:pPr>
            <a:r>
              <a:rPr lang="en-US" altLang="zh-CN" sz="3600" b="1" dirty="0">
                <a:solidFill>
                  <a:prstClr val="white"/>
                </a:solidFill>
              </a:rPr>
              <a:t>3.3</a:t>
            </a:r>
            <a:endParaRPr lang="zh-CN" altLang="en-US" sz="3600" b="1" dirty="0">
              <a:solidFill>
                <a:prstClr val="white"/>
              </a:solidFill>
            </a:endParaRPr>
          </a:p>
        </p:txBody>
      </p:sp>
      <p:sp>
        <p:nvSpPr>
          <p:cNvPr id="6" name="文本框 5"/>
          <p:cNvSpPr txBox="1"/>
          <p:nvPr/>
        </p:nvSpPr>
        <p:spPr>
          <a:xfrm>
            <a:off x="679299" y="4719196"/>
            <a:ext cx="10498347" cy="929678"/>
          </a:xfrm>
          <a:prstGeom prst="rect">
            <a:avLst/>
          </a:prstGeom>
          <a:noFill/>
        </p:spPr>
        <p:txBody>
          <a:bodyPr wrap="square" rtlCol="0">
            <a:spAutoFit/>
          </a:bodyPr>
          <a:lstStyle/>
          <a:p>
            <a:pPr marL="342900"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dirty="0">
                <a:solidFill>
                  <a:prstClr val="black"/>
                </a:solidFill>
              </a:rPr>
              <a:t>若</a:t>
            </a:r>
            <a:r>
              <a:rPr lang="en-US" altLang="zh-CN" sz="2200" dirty="0">
                <a:solidFill>
                  <a:prstClr val="black"/>
                </a:solidFill>
              </a:rPr>
              <a:t>PMI</a:t>
            </a:r>
            <a:r>
              <a:rPr lang="zh-CN" altLang="en-US" sz="2200" dirty="0">
                <a:solidFill>
                  <a:prstClr val="black"/>
                </a:solidFill>
              </a:rPr>
              <a:t>高，即两个词共现（</a:t>
            </a:r>
            <a:r>
              <a:rPr lang="en-US" altLang="zh-CN" sz="2200" dirty="0">
                <a:solidFill>
                  <a:prstClr val="black"/>
                </a:solidFill>
              </a:rPr>
              <a:t>co-occurrence</a:t>
            </a:r>
            <a:r>
              <a:rPr lang="zh-CN" altLang="en-US" sz="2200" dirty="0">
                <a:solidFill>
                  <a:prstClr val="black"/>
                </a:solidFill>
              </a:rPr>
              <a:t>）的频率远大于两个词自由拼接的乘积概率，则说明这两个词搭配更为合理一些。</a:t>
            </a:r>
          </a:p>
        </p:txBody>
      </p:sp>
      <p:pic>
        <p:nvPicPr>
          <p:cNvPr id="3" name="图片 2"/>
          <p:cNvPicPr>
            <a:picLocks noChangeAspect="1"/>
          </p:cNvPicPr>
          <p:nvPr/>
        </p:nvPicPr>
        <p:blipFill>
          <a:blip r:embed="rId3"/>
          <a:stretch>
            <a:fillRect/>
          </a:stretch>
        </p:blipFill>
        <p:spPr>
          <a:xfrm>
            <a:off x="2685110" y="3837270"/>
            <a:ext cx="3177528" cy="881926"/>
          </a:xfrm>
          <a:prstGeom prst="rect">
            <a:avLst/>
          </a:prstGeom>
        </p:spPr>
      </p:pic>
    </p:spTree>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5513" y="930918"/>
            <a:ext cx="10498347" cy="5724644"/>
          </a:xfrm>
          <a:prstGeom prst="rect">
            <a:avLst/>
          </a:prstGeom>
          <a:noFill/>
        </p:spPr>
        <p:txBody>
          <a:bodyPr wrap="square" rtlCol="0">
            <a:spAutoFit/>
          </a:bodyPr>
          <a:lstStyle/>
          <a:p>
            <a:pPr algn="just">
              <a:lnSpc>
                <a:spcPct val="130000"/>
              </a:lnSpc>
              <a:spcBef>
                <a:spcPts val="600"/>
              </a:spcBef>
              <a:spcAft>
                <a:spcPts val="600"/>
              </a:spcAft>
              <a:buClr>
                <a:srgbClr val="006C39"/>
              </a:buClr>
            </a:pPr>
            <a:r>
              <a:rPr lang="zh-CN" altLang="en-US" sz="2200" dirty="0">
                <a:solidFill>
                  <a:prstClr val="black"/>
                </a:solidFill>
              </a:rPr>
              <a:t>仍然以“的电影”和“电影院”为例：</a:t>
            </a:r>
            <a:endParaRPr lang="en-US" altLang="zh-CN" sz="2200" dirty="0">
              <a:solidFill>
                <a:prstClr val="black"/>
              </a:solidFill>
            </a:endParaRPr>
          </a:p>
          <a:p>
            <a:pPr marL="342900"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dirty="0">
                <a:solidFill>
                  <a:prstClr val="black"/>
                </a:solidFill>
              </a:rPr>
              <a:t>电影院 </a:t>
            </a:r>
            <a:r>
              <a:rPr lang="en-US" altLang="zh-CN" sz="2200" dirty="0">
                <a:solidFill>
                  <a:prstClr val="black"/>
                </a:solidFill>
              </a:rPr>
              <a:t>= </a:t>
            </a:r>
            <a:r>
              <a:rPr lang="zh-CN" altLang="en-US" sz="2200" dirty="0">
                <a:solidFill>
                  <a:prstClr val="black"/>
                </a:solidFill>
              </a:rPr>
              <a:t>电影 </a:t>
            </a:r>
            <a:r>
              <a:rPr lang="en-US" altLang="zh-CN" sz="2200" dirty="0">
                <a:solidFill>
                  <a:prstClr val="black"/>
                </a:solidFill>
              </a:rPr>
              <a:t>+ </a:t>
            </a:r>
            <a:r>
              <a:rPr lang="zh-CN" altLang="en-US" sz="2200" dirty="0">
                <a:solidFill>
                  <a:prstClr val="black"/>
                </a:solidFill>
              </a:rPr>
              <a:t>院</a:t>
            </a:r>
            <a:endParaRPr lang="en-US" altLang="zh-CN" sz="2200" dirty="0">
              <a:solidFill>
                <a:prstClr val="black"/>
              </a:solidFill>
            </a:endParaRPr>
          </a:p>
          <a:p>
            <a:pPr marL="342900"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dirty="0">
                <a:solidFill>
                  <a:prstClr val="black"/>
                </a:solidFill>
              </a:rPr>
              <a:t>的电影 </a:t>
            </a:r>
            <a:r>
              <a:rPr lang="en-US" altLang="zh-CN" sz="2200" dirty="0">
                <a:solidFill>
                  <a:prstClr val="black"/>
                </a:solidFill>
              </a:rPr>
              <a:t>= </a:t>
            </a:r>
            <a:r>
              <a:rPr lang="zh-CN" altLang="en-US" sz="2200" dirty="0">
                <a:solidFill>
                  <a:prstClr val="black"/>
                </a:solidFill>
              </a:rPr>
              <a:t>的 </a:t>
            </a:r>
            <a:r>
              <a:rPr lang="en-US" altLang="zh-CN" sz="2200" dirty="0">
                <a:solidFill>
                  <a:prstClr val="black"/>
                </a:solidFill>
              </a:rPr>
              <a:t>+ </a:t>
            </a:r>
            <a:r>
              <a:rPr lang="zh-CN" altLang="en-US" sz="2200" dirty="0">
                <a:solidFill>
                  <a:prstClr val="black"/>
                </a:solidFill>
              </a:rPr>
              <a:t>电影</a:t>
            </a:r>
          </a:p>
          <a:p>
            <a:pPr marL="800100" lvl="1"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dirty="0">
                <a:solidFill>
                  <a:prstClr val="black"/>
                </a:solidFill>
              </a:rPr>
              <a:t>电影：</a:t>
            </a:r>
            <a:r>
              <a:rPr lang="en-US" altLang="zh-CN" sz="2200" dirty="0">
                <a:solidFill>
                  <a:prstClr val="black"/>
                </a:solidFill>
              </a:rPr>
              <a:t>0.01</a:t>
            </a:r>
            <a:r>
              <a:rPr lang="zh-CN" altLang="en-US" sz="2200" dirty="0">
                <a:solidFill>
                  <a:prstClr val="black"/>
                </a:solidFill>
              </a:rPr>
              <a:t>，院：</a:t>
            </a:r>
            <a:r>
              <a:rPr lang="en-US" altLang="zh-CN" sz="2200" dirty="0">
                <a:solidFill>
                  <a:prstClr val="black"/>
                </a:solidFill>
              </a:rPr>
              <a:t>0.01</a:t>
            </a:r>
            <a:r>
              <a:rPr lang="zh-CN" altLang="en-US" sz="2200" dirty="0">
                <a:solidFill>
                  <a:prstClr val="black"/>
                </a:solidFill>
              </a:rPr>
              <a:t>，电影院：</a:t>
            </a:r>
            <a:r>
              <a:rPr lang="en-US" altLang="zh-CN" sz="2200" dirty="0">
                <a:solidFill>
                  <a:prstClr val="black"/>
                </a:solidFill>
              </a:rPr>
              <a:t>0.001</a:t>
            </a:r>
          </a:p>
          <a:p>
            <a:pPr algn="just">
              <a:lnSpc>
                <a:spcPct val="130000"/>
              </a:lnSpc>
              <a:spcBef>
                <a:spcPts val="600"/>
              </a:spcBef>
              <a:spcAft>
                <a:spcPts val="600"/>
              </a:spcAft>
              <a:buClr>
                <a:srgbClr val="006C39"/>
              </a:buClr>
            </a:pPr>
            <a:r>
              <a:rPr lang="en-US" altLang="zh-CN" sz="2200" dirty="0">
                <a:solidFill>
                  <a:prstClr val="black"/>
                </a:solidFill>
              </a:rPr>
              <a:t>           P(</a:t>
            </a:r>
            <a:r>
              <a:rPr lang="zh-CN" altLang="en-US" sz="2200" dirty="0">
                <a:solidFill>
                  <a:prstClr val="black"/>
                </a:solidFill>
              </a:rPr>
              <a:t>电影院</a:t>
            </a:r>
            <a:r>
              <a:rPr lang="en-US" altLang="zh-CN" sz="2200" dirty="0">
                <a:solidFill>
                  <a:prstClr val="black"/>
                </a:solidFill>
              </a:rPr>
              <a:t>)/P(</a:t>
            </a:r>
            <a:r>
              <a:rPr lang="zh-CN" altLang="en-US" sz="2200" dirty="0">
                <a:solidFill>
                  <a:prstClr val="black"/>
                </a:solidFill>
              </a:rPr>
              <a:t>电影</a:t>
            </a:r>
            <a:r>
              <a:rPr lang="en-US" altLang="zh-CN" sz="2200" dirty="0">
                <a:solidFill>
                  <a:prstClr val="black"/>
                </a:solidFill>
              </a:rPr>
              <a:t>)P(</a:t>
            </a:r>
            <a:r>
              <a:rPr lang="zh-CN" altLang="en-US" sz="2200" dirty="0">
                <a:solidFill>
                  <a:prstClr val="black"/>
                </a:solidFill>
              </a:rPr>
              <a:t>院</a:t>
            </a:r>
            <a:r>
              <a:rPr lang="en-US" altLang="zh-CN" sz="2200" dirty="0">
                <a:solidFill>
                  <a:prstClr val="black"/>
                </a:solidFill>
              </a:rPr>
              <a:t>)</a:t>
            </a:r>
            <a:r>
              <a:rPr lang="zh-CN" altLang="en-US" sz="2200" dirty="0">
                <a:solidFill>
                  <a:prstClr val="black"/>
                </a:solidFill>
              </a:rPr>
              <a:t>：</a:t>
            </a:r>
            <a:r>
              <a:rPr lang="en-US" altLang="zh-CN" sz="2200" dirty="0">
                <a:solidFill>
                  <a:prstClr val="black"/>
                </a:solidFill>
              </a:rPr>
              <a:t>0.001 / (0.01 * 0.01) = 10</a:t>
            </a:r>
          </a:p>
          <a:p>
            <a:pPr marL="800100" lvl="1"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dirty="0">
                <a:solidFill>
                  <a:prstClr val="black"/>
                </a:solidFill>
              </a:rPr>
              <a:t>电影：</a:t>
            </a:r>
            <a:r>
              <a:rPr lang="en-US" altLang="zh-CN" sz="2200" dirty="0">
                <a:solidFill>
                  <a:prstClr val="black"/>
                </a:solidFill>
              </a:rPr>
              <a:t>0.01</a:t>
            </a:r>
            <a:r>
              <a:rPr lang="zh-CN" altLang="en-US" sz="2200" dirty="0">
                <a:solidFill>
                  <a:prstClr val="black"/>
                </a:solidFill>
              </a:rPr>
              <a:t>，的：</a:t>
            </a:r>
            <a:r>
              <a:rPr lang="en-US" altLang="zh-CN" sz="2200" dirty="0">
                <a:solidFill>
                  <a:prstClr val="black"/>
                </a:solidFill>
              </a:rPr>
              <a:t>0.2</a:t>
            </a:r>
            <a:r>
              <a:rPr lang="zh-CN" altLang="en-US" sz="2200" dirty="0">
                <a:solidFill>
                  <a:prstClr val="black"/>
                </a:solidFill>
              </a:rPr>
              <a:t>，的电影：</a:t>
            </a:r>
            <a:r>
              <a:rPr lang="en-US" altLang="zh-CN" sz="2200" dirty="0">
                <a:solidFill>
                  <a:prstClr val="black"/>
                </a:solidFill>
              </a:rPr>
              <a:t>0.002</a:t>
            </a:r>
          </a:p>
          <a:p>
            <a:pPr lvl="0" algn="just">
              <a:lnSpc>
                <a:spcPct val="130000"/>
              </a:lnSpc>
              <a:spcBef>
                <a:spcPts val="600"/>
              </a:spcBef>
              <a:spcAft>
                <a:spcPts val="600"/>
              </a:spcAft>
              <a:buClr>
                <a:srgbClr val="006C39"/>
              </a:buClr>
            </a:pPr>
            <a:r>
              <a:rPr lang="en-US" altLang="zh-CN" sz="2200" dirty="0">
                <a:solidFill>
                  <a:prstClr val="black"/>
                </a:solidFill>
              </a:rPr>
              <a:t>           P(</a:t>
            </a:r>
            <a:r>
              <a:rPr lang="zh-CN" altLang="en-US" sz="2200" dirty="0">
                <a:solidFill>
                  <a:prstClr val="black"/>
                </a:solidFill>
              </a:rPr>
              <a:t>的电影</a:t>
            </a:r>
            <a:r>
              <a:rPr lang="en-US" altLang="zh-CN" sz="2200" dirty="0">
                <a:solidFill>
                  <a:prstClr val="black"/>
                </a:solidFill>
              </a:rPr>
              <a:t>)/P(</a:t>
            </a:r>
            <a:r>
              <a:rPr lang="zh-CN" altLang="en-US" sz="2200" dirty="0">
                <a:solidFill>
                  <a:prstClr val="black"/>
                </a:solidFill>
              </a:rPr>
              <a:t>的</a:t>
            </a:r>
            <a:r>
              <a:rPr lang="en-US" altLang="zh-CN" sz="2200" dirty="0">
                <a:solidFill>
                  <a:prstClr val="black"/>
                </a:solidFill>
              </a:rPr>
              <a:t>)P(</a:t>
            </a:r>
            <a:r>
              <a:rPr lang="zh-CN" altLang="en-US" sz="2200" dirty="0">
                <a:solidFill>
                  <a:prstClr val="black"/>
                </a:solidFill>
              </a:rPr>
              <a:t>电影</a:t>
            </a:r>
            <a:r>
              <a:rPr lang="en-US" altLang="zh-CN" sz="2200" dirty="0">
                <a:solidFill>
                  <a:prstClr val="black"/>
                </a:solidFill>
              </a:rPr>
              <a:t>)</a:t>
            </a:r>
            <a:r>
              <a:rPr lang="zh-CN" altLang="en-US" sz="2200" dirty="0">
                <a:solidFill>
                  <a:prstClr val="black"/>
                </a:solidFill>
              </a:rPr>
              <a:t>：</a:t>
            </a:r>
            <a:r>
              <a:rPr lang="en-US" altLang="zh-CN" sz="2200" dirty="0">
                <a:solidFill>
                  <a:prstClr val="black"/>
                </a:solidFill>
              </a:rPr>
              <a:t>0.002 / (0.01 * 0.2) = 1</a:t>
            </a:r>
          </a:p>
          <a:p>
            <a:pPr lvl="0" algn="just">
              <a:lnSpc>
                <a:spcPct val="130000"/>
              </a:lnSpc>
              <a:spcBef>
                <a:spcPts val="600"/>
              </a:spcBef>
              <a:spcAft>
                <a:spcPts val="600"/>
              </a:spcAft>
              <a:buClr>
                <a:srgbClr val="006C39"/>
              </a:buClr>
            </a:pPr>
            <a:r>
              <a:rPr lang="zh-CN" altLang="en-US" sz="2200" dirty="0">
                <a:solidFill>
                  <a:prstClr val="black"/>
                </a:solidFill>
              </a:rPr>
              <a:t>      上面的结果表明“电影院”更可能是一个有意义的搭配，而“的电影”则更像是   “的”和“电影”这两个成分偶然拼到一块。</a:t>
            </a:r>
            <a:endParaRPr lang="en-US" altLang="zh-CN" sz="2200" dirty="0">
              <a:solidFill>
                <a:prstClr val="black"/>
              </a:solidFill>
            </a:endParaRPr>
          </a:p>
          <a:p>
            <a:pPr algn="just">
              <a:lnSpc>
                <a:spcPct val="130000"/>
              </a:lnSpc>
              <a:spcBef>
                <a:spcPts val="600"/>
              </a:spcBef>
              <a:spcAft>
                <a:spcPts val="600"/>
              </a:spcAft>
              <a:buClr>
                <a:srgbClr val="006C39"/>
              </a:buClr>
            </a:pPr>
            <a:endParaRPr lang="en-US" altLang="zh-CN" sz="2200" dirty="0">
              <a:solidFill>
                <a:prstClr val="black"/>
              </a:solidFill>
            </a:endParaRPr>
          </a:p>
        </p:txBody>
      </p:sp>
      <p:sp>
        <p:nvSpPr>
          <p:cNvPr id="9" name="标题 8"/>
          <p:cNvSpPr>
            <a:spLocks noGrp="1"/>
          </p:cNvSpPr>
          <p:nvPr>
            <p:ph type="title"/>
          </p:nvPr>
        </p:nvSpPr>
        <p:spPr/>
        <p:txBody>
          <a:bodyPr/>
          <a:lstStyle/>
          <a:p>
            <a:r>
              <a:rPr lang="zh-CN" altLang="en-US" dirty="0"/>
              <a:t>凝聚程度</a:t>
            </a:r>
          </a:p>
        </p:txBody>
      </p:sp>
      <p:sp>
        <p:nvSpPr>
          <p:cNvPr id="5" name="文本框 4"/>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a:defRPr/>
            </a:pPr>
            <a:r>
              <a:rPr lang="en-US" altLang="zh-CN" sz="3600" b="1" dirty="0">
                <a:solidFill>
                  <a:prstClr val="white"/>
                </a:solidFill>
              </a:rPr>
              <a:t>3.3</a:t>
            </a:r>
            <a:endParaRPr lang="zh-CN" altLang="en-US" sz="3600" b="1" dirty="0">
              <a:solidFill>
                <a:prstClr val="white"/>
              </a:solidFill>
            </a:endParaRPr>
          </a:p>
        </p:txBody>
      </p:sp>
      <p:pic>
        <p:nvPicPr>
          <p:cNvPr id="3" name="图片 2"/>
          <p:cNvPicPr>
            <a:picLocks noChangeAspect="1"/>
          </p:cNvPicPr>
          <p:nvPr/>
        </p:nvPicPr>
        <p:blipFill>
          <a:blip r:embed="rId3"/>
          <a:stretch>
            <a:fillRect/>
          </a:stretch>
        </p:blipFill>
        <p:spPr>
          <a:xfrm>
            <a:off x="762999" y="5087355"/>
            <a:ext cx="506012" cy="499915"/>
          </a:xfrm>
          <a:prstGeom prst="rect">
            <a:avLst/>
          </a:prstGeom>
        </p:spPr>
      </p:pic>
    </p:spTree>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9300" y="1091968"/>
            <a:ext cx="10498347" cy="5130635"/>
          </a:xfrm>
          <a:prstGeom prst="rect">
            <a:avLst/>
          </a:prstGeom>
          <a:noFill/>
        </p:spPr>
        <p:txBody>
          <a:bodyPr wrap="square" rtlCol="0">
            <a:spAutoFit/>
          </a:bodyPr>
          <a:lstStyle/>
          <a:p>
            <a:pPr marL="342900"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dirty="0">
                <a:solidFill>
                  <a:prstClr val="black"/>
                </a:solidFill>
              </a:rPr>
              <a:t>词语具备一个显著的特征</a:t>
            </a:r>
            <a:r>
              <a:rPr lang="en-US" altLang="zh-CN" sz="2200" dirty="0">
                <a:solidFill>
                  <a:prstClr val="black"/>
                </a:solidFill>
              </a:rPr>
              <a:t>——</a:t>
            </a:r>
            <a:r>
              <a:rPr lang="zh-CN" altLang="en-US" sz="2200" dirty="0">
                <a:solidFill>
                  <a:prstClr val="black"/>
                </a:solidFill>
              </a:rPr>
              <a:t>可以灵活地应用到不同的场景中。</a:t>
            </a:r>
            <a:endParaRPr lang="en-US" altLang="zh-CN" sz="2200" dirty="0">
              <a:solidFill>
                <a:prstClr val="black"/>
              </a:solidFill>
            </a:endParaRPr>
          </a:p>
          <a:p>
            <a:pPr algn="just">
              <a:lnSpc>
                <a:spcPct val="130000"/>
              </a:lnSpc>
              <a:spcBef>
                <a:spcPts val="600"/>
              </a:spcBef>
              <a:spcAft>
                <a:spcPts val="600"/>
              </a:spcAft>
              <a:buClr>
                <a:srgbClr val="006C39"/>
              </a:buClr>
            </a:pPr>
            <a:r>
              <a:rPr lang="en-US" altLang="zh-CN" sz="2200" dirty="0">
                <a:solidFill>
                  <a:prstClr val="black"/>
                </a:solidFill>
              </a:rPr>
              <a:t>      </a:t>
            </a:r>
            <a:r>
              <a:rPr lang="zh-CN" altLang="en-US" sz="2200" dirty="0">
                <a:solidFill>
                  <a:prstClr val="black"/>
                </a:solidFill>
              </a:rPr>
              <a:t>例如“人工智能”，上下文可以搭配很多动词和名词：</a:t>
            </a:r>
            <a:endParaRPr lang="en-US" altLang="zh-CN" sz="2200" dirty="0">
              <a:solidFill>
                <a:prstClr val="black"/>
              </a:solidFill>
            </a:endParaRPr>
          </a:p>
          <a:p>
            <a:pPr algn="just">
              <a:lnSpc>
                <a:spcPct val="130000"/>
              </a:lnSpc>
              <a:spcBef>
                <a:spcPts val="600"/>
              </a:spcBef>
              <a:spcAft>
                <a:spcPts val="600"/>
              </a:spcAft>
              <a:buClr>
                <a:srgbClr val="006C39"/>
              </a:buClr>
            </a:pPr>
            <a:r>
              <a:rPr lang="zh-CN" altLang="en-US" sz="2200" dirty="0">
                <a:solidFill>
                  <a:prstClr val="black"/>
                </a:solidFill>
              </a:rPr>
              <a:t>                                    “学习人工智能知识”、</a:t>
            </a:r>
            <a:endParaRPr lang="en-US" altLang="zh-CN" sz="2200" dirty="0">
              <a:solidFill>
                <a:prstClr val="black"/>
              </a:solidFill>
            </a:endParaRPr>
          </a:p>
          <a:p>
            <a:pPr algn="just">
              <a:lnSpc>
                <a:spcPct val="130000"/>
              </a:lnSpc>
              <a:spcBef>
                <a:spcPts val="600"/>
              </a:spcBef>
              <a:spcAft>
                <a:spcPts val="600"/>
              </a:spcAft>
              <a:buClr>
                <a:srgbClr val="006C39"/>
              </a:buClr>
            </a:pPr>
            <a:r>
              <a:rPr lang="zh-CN" altLang="en-US" sz="2200" dirty="0">
                <a:solidFill>
                  <a:prstClr val="black"/>
                </a:solidFill>
              </a:rPr>
              <a:t>                                    “从事人工智能行业”。</a:t>
            </a:r>
            <a:endParaRPr lang="en-US" altLang="zh-CN" sz="2200" dirty="0">
              <a:solidFill>
                <a:prstClr val="black"/>
              </a:solidFill>
            </a:endParaRPr>
          </a:p>
          <a:p>
            <a:pPr algn="just">
              <a:lnSpc>
                <a:spcPct val="130000"/>
              </a:lnSpc>
              <a:spcBef>
                <a:spcPts val="600"/>
              </a:spcBef>
              <a:spcAft>
                <a:spcPts val="600"/>
              </a:spcAft>
              <a:buClr>
                <a:srgbClr val="006C39"/>
              </a:buClr>
            </a:pPr>
            <a:r>
              <a:rPr lang="zh-CN" altLang="en-US" sz="2200" dirty="0">
                <a:solidFill>
                  <a:prstClr val="black"/>
                </a:solidFill>
              </a:rPr>
              <a:t>      但对于“人工智”这个词语来说，上文依然可以搭配很多词语，下文却基本上只能搭配“能”。那么，我们可以认为“人工智”不是一个完整的词语。</a:t>
            </a:r>
            <a:endParaRPr lang="en-US" altLang="zh-CN" sz="2200" dirty="0">
              <a:solidFill>
                <a:prstClr val="black"/>
              </a:solidFill>
            </a:endParaRPr>
          </a:p>
          <a:p>
            <a:pPr marL="342900"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dirty="0">
                <a:solidFill>
                  <a:prstClr val="black"/>
                </a:solidFill>
              </a:rPr>
              <a:t>如何计算当前文本片段的自由程度？</a:t>
            </a:r>
            <a:endParaRPr lang="en-US" altLang="zh-CN" sz="2200" dirty="0">
              <a:solidFill>
                <a:prstClr val="black"/>
              </a:solidFill>
            </a:endParaRPr>
          </a:p>
          <a:p>
            <a:pPr algn="just">
              <a:lnSpc>
                <a:spcPct val="130000"/>
              </a:lnSpc>
              <a:spcBef>
                <a:spcPts val="600"/>
              </a:spcBef>
              <a:spcAft>
                <a:spcPts val="600"/>
              </a:spcAft>
              <a:buClr>
                <a:srgbClr val="006C39"/>
              </a:buClr>
            </a:pPr>
            <a:r>
              <a:rPr lang="en-US" altLang="zh-CN" sz="2200" dirty="0">
                <a:solidFill>
                  <a:prstClr val="black"/>
                </a:solidFill>
              </a:rPr>
              <a:t>  </a:t>
            </a:r>
            <a:r>
              <a:rPr lang="zh-CN" altLang="en-US" sz="2200" dirty="0">
                <a:solidFill>
                  <a:prstClr val="black"/>
                </a:solidFill>
              </a:rPr>
              <a:t>（如何衡量当前文本片段的上下文可搭配词语的丰富程度？）</a:t>
            </a:r>
            <a:endParaRPr lang="en-US" altLang="zh-CN" sz="2200" dirty="0">
              <a:solidFill>
                <a:prstClr val="black"/>
              </a:solidFill>
            </a:endParaRPr>
          </a:p>
          <a:p>
            <a:pPr marL="342900" indent="-342900" algn="just">
              <a:lnSpc>
                <a:spcPct val="130000"/>
              </a:lnSpc>
              <a:spcBef>
                <a:spcPts val="600"/>
              </a:spcBef>
              <a:spcAft>
                <a:spcPts val="600"/>
              </a:spcAft>
              <a:buClr>
                <a:srgbClr val="006C39"/>
              </a:buClr>
              <a:buFont typeface="Wingdings" panose="05000000000000000000" pitchFamily="2" charset="2"/>
              <a:buChar char="n"/>
            </a:pPr>
            <a:endParaRPr lang="en-US" altLang="zh-CN" sz="2200" dirty="0">
              <a:solidFill>
                <a:prstClr val="black"/>
              </a:solidFill>
            </a:endParaRPr>
          </a:p>
        </p:txBody>
      </p:sp>
      <p:sp>
        <p:nvSpPr>
          <p:cNvPr id="9" name="标题 8"/>
          <p:cNvSpPr>
            <a:spLocks noGrp="1"/>
          </p:cNvSpPr>
          <p:nvPr>
            <p:ph type="title"/>
          </p:nvPr>
        </p:nvSpPr>
        <p:spPr/>
        <p:txBody>
          <a:bodyPr/>
          <a:lstStyle/>
          <a:p>
            <a:r>
              <a:rPr lang="zh-CN" altLang="en-US" dirty="0"/>
              <a:t>自由程度</a:t>
            </a:r>
          </a:p>
        </p:txBody>
      </p:sp>
      <p:sp>
        <p:nvSpPr>
          <p:cNvPr id="5" name="文本框 4"/>
          <p:cNvSpPr txBox="1">
            <a:spLocks noChangeArrowheads="1"/>
          </p:cNvSpPr>
          <p:nvPr/>
        </p:nvSpPr>
        <p:spPr bwMode="auto">
          <a:xfrm>
            <a:off x="357352" y="235111"/>
            <a:ext cx="969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a:defRPr/>
            </a:pPr>
            <a:r>
              <a:rPr lang="en-US" altLang="zh-CN" sz="3600" b="1" dirty="0">
                <a:solidFill>
                  <a:prstClr val="white"/>
                </a:solidFill>
              </a:rPr>
              <a:t>3.4</a:t>
            </a:r>
            <a:endParaRPr lang="zh-CN" altLang="en-US" sz="3600" b="1" dirty="0">
              <a:solidFill>
                <a:prstClr val="white"/>
              </a:solidFill>
            </a:endParaRPr>
          </a:p>
        </p:txBody>
      </p:sp>
    </p:spTree>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9300" y="1211237"/>
            <a:ext cx="10498347" cy="3634841"/>
          </a:xfrm>
          <a:prstGeom prst="rect">
            <a:avLst/>
          </a:prstGeom>
          <a:noFill/>
        </p:spPr>
        <p:txBody>
          <a:bodyPr wrap="square" rtlCol="0">
            <a:spAutoFit/>
          </a:bodyPr>
          <a:lstStyle/>
          <a:p>
            <a:pPr marL="342900"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dirty="0">
                <a:solidFill>
                  <a:prstClr val="black"/>
                </a:solidFill>
              </a:rPr>
              <a:t>如果一个字符组合可以成词，它应当出现在丰富的语境中，拥有丰富的左右邻字。信息熵是对信息量多少的度量，信息熵越高，表示信息量越丰富、不确定性越大。因此字符组合左右邻字的丰富程度，可以用信息熵来表示：</a:t>
            </a:r>
            <a:endParaRPr lang="en-US" altLang="zh-CN" sz="2200" dirty="0">
              <a:solidFill>
                <a:prstClr val="black"/>
              </a:solidFill>
            </a:endParaRPr>
          </a:p>
          <a:p>
            <a:pPr marL="342900" indent="-342900" algn="just">
              <a:lnSpc>
                <a:spcPct val="130000"/>
              </a:lnSpc>
              <a:spcBef>
                <a:spcPts val="600"/>
              </a:spcBef>
              <a:spcAft>
                <a:spcPts val="600"/>
              </a:spcAft>
              <a:buClr>
                <a:srgbClr val="006C39"/>
              </a:buClr>
              <a:buFont typeface="Wingdings" panose="05000000000000000000" pitchFamily="2" charset="2"/>
              <a:buChar char="n"/>
            </a:pPr>
            <a:endParaRPr lang="en-US" altLang="zh-CN" sz="2200" dirty="0">
              <a:solidFill>
                <a:prstClr val="black"/>
              </a:solidFill>
            </a:endParaRPr>
          </a:p>
          <a:p>
            <a:pPr algn="just">
              <a:lnSpc>
                <a:spcPct val="130000"/>
              </a:lnSpc>
              <a:spcBef>
                <a:spcPts val="600"/>
              </a:spcBef>
              <a:spcAft>
                <a:spcPts val="600"/>
              </a:spcAft>
              <a:buClr>
                <a:srgbClr val="006C39"/>
              </a:buClr>
            </a:pPr>
            <a:r>
              <a:rPr lang="zh-CN" altLang="en-US" sz="2200" dirty="0">
                <a:solidFill>
                  <a:prstClr val="black"/>
                </a:solidFill>
              </a:rPr>
              <a:t>                                               </a:t>
            </a:r>
            <a:r>
              <a:rPr lang="zh-CN" altLang="en-US" sz="2000" dirty="0">
                <a:solidFill>
                  <a:prstClr val="black"/>
                </a:solidFill>
              </a:rPr>
              <a:t>（其中</a:t>
            </a:r>
            <a:r>
              <a:rPr lang="en-US" altLang="zh-CN" sz="2000" dirty="0" err="1">
                <a:solidFill>
                  <a:prstClr val="black"/>
                </a:solidFill>
              </a:rPr>
              <a:t>W</a:t>
            </a:r>
            <a:r>
              <a:rPr lang="en-US" altLang="zh-CN" sz="1200" dirty="0" err="1">
                <a:solidFill>
                  <a:prstClr val="black"/>
                </a:solidFill>
              </a:rPr>
              <a:t>Neighbor</a:t>
            </a:r>
            <a:r>
              <a:rPr lang="zh-CN" altLang="en-US" sz="2000" dirty="0">
                <a:solidFill>
                  <a:prstClr val="black"/>
                </a:solidFill>
              </a:rPr>
              <a:t>为字符组合左</a:t>
            </a:r>
            <a:r>
              <a:rPr lang="en-US" altLang="zh-CN" sz="2000" dirty="0">
                <a:solidFill>
                  <a:prstClr val="black"/>
                </a:solidFill>
              </a:rPr>
              <a:t>/</a:t>
            </a:r>
            <a:r>
              <a:rPr lang="zh-CN" altLang="en-US" sz="2000" dirty="0">
                <a:solidFill>
                  <a:prstClr val="black"/>
                </a:solidFill>
              </a:rPr>
              <a:t>右邻字的集合） </a:t>
            </a:r>
          </a:p>
          <a:p>
            <a:pPr marL="342900"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dirty="0">
                <a:solidFill>
                  <a:prstClr val="black"/>
                </a:solidFill>
              </a:rPr>
              <a:t>当前文本片段的上文和下文可搭配词语越丰富，则其上文信息熵（左信息熵）和下文信息熵（右信息熵）越大。一般，我们取左右信息熵中的最小值。</a:t>
            </a:r>
            <a:endParaRPr lang="en-US" altLang="zh-CN" sz="2200" dirty="0">
              <a:solidFill>
                <a:prstClr val="black"/>
              </a:solidFill>
            </a:endParaRPr>
          </a:p>
        </p:txBody>
      </p:sp>
      <p:sp>
        <p:nvSpPr>
          <p:cNvPr id="9" name="标题 8"/>
          <p:cNvSpPr>
            <a:spLocks noGrp="1"/>
          </p:cNvSpPr>
          <p:nvPr>
            <p:ph type="title"/>
          </p:nvPr>
        </p:nvSpPr>
        <p:spPr/>
        <p:txBody>
          <a:bodyPr/>
          <a:lstStyle/>
          <a:p>
            <a:r>
              <a:rPr lang="zh-CN" altLang="en-US" dirty="0"/>
              <a:t>信息熵</a:t>
            </a:r>
          </a:p>
        </p:txBody>
      </p:sp>
      <p:sp>
        <p:nvSpPr>
          <p:cNvPr id="5" name="文本框 4"/>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a:defRPr/>
            </a:pPr>
            <a:r>
              <a:rPr lang="en-US" altLang="zh-CN" sz="3600" b="1" dirty="0">
                <a:solidFill>
                  <a:prstClr val="white"/>
                </a:solidFill>
              </a:rPr>
              <a:t>3.5</a:t>
            </a:r>
            <a:endParaRPr lang="zh-CN" altLang="en-US" sz="3600" b="1" dirty="0">
              <a:solidFill>
                <a:prstClr val="white"/>
              </a:solidFill>
            </a:endParaRPr>
          </a:p>
        </p:txBody>
      </p:sp>
      <p:pic>
        <p:nvPicPr>
          <p:cNvPr id="2" name="图片 1"/>
          <p:cNvPicPr>
            <a:picLocks noChangeAspect="1"/>
          </p:cNvPicPr>
          <p:nvPr/>
        </p:nvPicPr>
        <p:blipFill>
          <a:blip r:embed="rId3"/>
          <a:stretch>
            <a:fillRect/>
          </a:stretch>
        </p:blipFill>
        <p:spPr>
          <a:xfrm>
            <a:off x="3468524" y="2610516"/>
            <a:ext cx="4919898" cy="682811"/>
          </a:xfrm>
          <a:prstGeom prst="rect">
            <a:avLst/>
          </a:prstGeom>
        </p:spPr>
      </p:pic>
    </p:spTree>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9300" y="1211237"/>
            <a:ext cx="10498347" cy="4536627"/>
          </a:xfrm>
          <a:prstGeom prst="rect">
            <a:avLst/>
          </a:prstGeom>
          <a:noFill/>
        </p:spPr>
        <p:txBody>
          <a:bodyPr wrap="square" rtlCol="0">
            <a:spAutoFit/>
          </a:bodyPr>
          <a:lstStyle/>
          <a:p>
            <a:pPr marL="342900"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dirty="0">
                <a:solidFill>
                  <a:prstClr val="black"/>
                </a:solidFill>
              </a:rPr>
              <a:t>“被子”和“辈子”这两个片段的左邻字熵</a:t>
            </a:r>
            <a:r>
              <a:rPr lang="en-US" altLang="zh-CN" sz="2200" dirty="0">
                <a:solidFill>
                  <a:prstClr val="black"/>
                </a:solidFill>
              </a:rPr>
              <a:t>le</a:t>
            </a:r>
            <a:r>
              <a:rPr lang="zh-CN" altLang="en-US" sz="2200" dirty="0">
                <a:solidFill>
                  <a:prstClr val="black"/>
                </a:solidFill>
              </a:rPr>
              <a:t>与右邻字熵</a:t>
            </a:r>
            <a:r>
              <a:rPr lang="en-US" altLang="zh-CN" sz="2200" dirty="0">
                <a:solidFill>
                  <a:prstClr val="black"/>
                </a:solidFill>
              </a:rPr>
              <a:t>re</a:t>
            </a:r>
            <a:r>
              <a:rPr lang="zh-CN" altLang="en-US" sz="2200" dirty="0">
                <a:solidFill>
                  <a:prstClr val="black"/>
                </a:solidFill>
              </a:rPr>
              <a:t>分别如下：</a:t>
            </a:r>
            <a:endParaRPr lang="en-US" altLang="zh-CN" sz="2200" dirty="0">
              <a:solidFill>
                <a:prstClr val="black"/>
              </a:solidFill>
            </a:endParaRPr>
          </a:p>
          <a:p>
            <a:pPr marL="1257300" lvl="2" indent="-342900" algn="just">
              <a:lnSpc>
                <a:spcPct val="130000"/>
              </a:lnSpc>
              <a:spcBef>
                <a:spcPts val="600"/>
              </a:spcBef>
              <a:spcAft>
                <a:spcPts val="600"/>
              </a:spcAft>
              <a:buClr>
                <a:srgbClr val="006C39"/>
              </a:buClr>
              <a:buFont typeface="Wingdings" panose="05000000000000000000" pitchFamily="2" charset="2"/>
              <a:buChar char="n"/>
            </a:pPr>
            <a:r>
              <a:rPr lang="en-US" altLang="zh-CN" sz="2200" dirty="0">
                <a:solidFill>
                  <a:prstClr val="black"/>
                </a:solidFill>
              </a:rPr>
              <a:t>le(</a:t>
            </a:r>
            <a:r>
              <a:rPr lang="zh-CN" altLang="en-US" sz="2200" dirty="0">
                <a:solidFill>
                  <a:prstClr val="black"/>
                </a:solidFill>
              </a:rPr>
              <a:t>被子</a:t>
            </a:r>
            <a:r>
              <a:rPr lang="en-US" altLang="zh-CN" sz="2200" dirty="0">
                <a:solidFill>
                  <a:prstClr val="black"/>
                </a:solidFill>
              </a:rPr>
              <a:t>) = 3.67453</a:t>
            </a:r>
          </a:p>
          <a:p>
            <a:pPr marL="1257300" lvl="2" indent="-342900" algn="just">
              <a:lnSpc>
                <a:spcPct val="130000"/>
              </a:lnSpc>
              <a:spcBef>
                <a:spcPts val="600"/>
              </a:spcBef>
              <a:spcAft>
                <a:spcPts val="600"/>
              </a:spcAft>
              <a:buClr>
                <a:srgbClr val="006C39"/>
              </a:buClr>
              <a:buFont typeface="Wingdings" panose="05000000000000000000" pitchFamily="2" charset="2"/>
              <a:buChar char="n"/>
            </a:pPr>
            <a:r>
              <a:rPr lang="en-US" altLang="zh-CN" sz="2200" dirty="0">
                <a:solidFill>
                  <a:prstClr val="black"/>
                </a:solidFill>
              </a:rPr>
              <a:t>re(</a:t>
            </a:r>
            <a:r>
              <a:rPr lang="zh-CN" altLang="en-US" sz="2200" dirty="0">
                <a:solidFill>
                  <a:prstClr val="black"/>
                </a:solidFill>
              </a:rPr>
              <a:t>被子</a:t>
            </a:r>
            <a:r>
              <a:rPr lang="en-US" altLang="zh-CN" sz="2200" dirty="0">
                <a:solidFill>
                  <a:prstClr val="black"/>
                </a:solidFill>
              </a:rPr>
              <a:t>) = 3.8740</a:t>
            </a:r>
          </a:p>
          <a:p>
            <a:pPr marL="1257300" lvl="2" indent="-342900" algn="just">
              <a:lnSpc>
                <a:spcPct val="130000"/>
              </a:lnSpc>
              <a:spcBef>
                <a:spcPts val="600"/>
              </a:spcBef>
              <a:spcAft>
                <a:spcPts val="600"/>
              </a:spcAft>
              <a:buClr>
                <a:srgbClr val="006C39"/>
              </a:buClr>
              <a:buFont typeface="Wingdings" panose="05000000000000000000" pitchFamily="2" charset="2"/>
              <a:buChar char="n"/>
            </a:pPr>
            <a:r>
              <a:rPr lang="en-US" altLang="zh-CN" sz="2200" dirty="0">
                <a:solidFill>
                  <a:prstClr val="black"/>
                </a:solidFill>
              </a:rPr>
              <a:t>le(</a:t>
            </a:r>
            <a:r>
              <a:rPr lang="zh-CN" altLang="en-US" sz="2200" dirty="0">
                <a:solidFill>
                  <a:prstClr val="black"/>
                </a:solidFill>
              </a:rPr>
              <a:t>辈子</a:t>
            </a:r>
            <a:r>
              <a:rPr lang="en-US" altLang="zh-CN" sz="2200" dirty="0">
                <a:solidFill>
                  <a:prstClr val="black"/>
                </a:solidFill>
              </a:rPr>
              <a:t>) = 1.25963</a:t>
            </a:r>
          </a:p>
          <a:p>
            <a:pPr marL="1257300" lvl="2" indent="-342900" algn="just">
              <a:lnSpc>
                <a:spcPct val="130000"/>
              </a:lnSpc>
              <a:spcBef>
                <a:spcPts val="600"/>
              </a:spcBef>
              <a:spcAft>
                <a:spcPts val="600"/>
              </a:spcAft>
              <a:buClr>
                <a:srgbClr val="006C39"/>
              </a:buClr>
              <a:buFont typeface="Wingdings" panose="05000000000000000000" pitchFamily="2" charset="2"/>
              <a:buChar char="n"/>
            </a:pPr>
            <a:r>
              <a:rPr lang="en-US" altLang="zh-CN" sz="2200" dirty="0">
                <a:solidFill>
                  <a:prstClr val="black"/>
                </a:solidFill>
              </a:rPr>
              <a:t>re(</a:t>
            </a:r>
            <a:r>
              <a:rPr lang="zh-CN" altLang="en-US" sz="2200" dirty="0">
                <a:solidFill>
                  <a:prstClr val="black"/>
                </a:solidFill>
              </a:rPr>
              <a:t>辈子</a:t>
            </a:r>
            <a:r>
              <a:rPr lang="en-US" altLang="zh-CN" sz="2200" dirty="0">
                <a:solidFill>
                  <a:prstClr val="black"/>
                </a:solidFill>
              </a:rPr>
              <a:t>) = 4.11644</a:t>
            </a:r>
          </a:p>
          <a:p>
            <a:pPr marL="342900" indent="-342900" algn="just">
              <a:lnSpc>
                <a:spcPct val="130000"/>
              </a:lnSpc>
              <a:spcBef>
                <a:spcPts val="600"/>
              </a:spcBef>
              <a:spcAft>
                <a:spcPts val="600"/>
              </a:spcAft>
              <a:buClr>
                <a:srgbClr val="006C39"/>
              </a:buClr>
              <a:buFont typeface="Wingdings" panose="05000000000000000000" pitchFamily="2" charset="2"/>
              <a:buChar char="n"/>
            </a:pPr>
            <a:r>
              <a:rPr lang="zh-CN" altLang="en-US" sz="2200" dirty="0">
                <a:solidFill>
                  <a:prstClr val="black"/>
                </a:solidFill>
              </a:rPr>
              <a:t>可以看出，“被子”的左邻字熵与右邻字熵都较高，而“辈子”的左邻字熵较小，即左邻字非常贫乏。因此，“被子”较“辈子”更有可能成词。</a:t>
            </a:r>
            <a:endParaRPr lang="en-US" altLang="zh-CN" sz="2200" dirty="0">
              <a:solidFill>
                <a:prstClr val="black"/>
              </a:solidFill>
            </a:endParaRPr>
          </a:p>
          <a:p>
            <a:pPr algn="just">
              <a:lnSpc>
                <a:spcPct val="130000"/>
              </a:lnSpc>
              <a:spcBef>
                <a:spcPts val="600"/>
              </a:spcBef>
              <a:spcAft>
                <a:spcPts val="600"/>
              </a:spcAft>
              <a:buClr>
                <a:srgbClr val="006C39"/>
              </a:buClr>
            </a:pPr>
            <a:r>
              <a:rPr lang="zh-CN" altLang="en-US" sz="2200" dirty="0">
                <a:solidFill>
                  <a:prstClr val="black"/>
                </a:solidFill>
              </a:rPr>
              <a:t>                                </a:t>
            </a:r>
            <a:endParaRPr lang="en-US" altLang="zh-CN" sz="2200" dirty="0">
              <a:solidFill>
                <a:prstClr val="black"/>
              </a:solidFill>
            </a:endParaRPr>
          </a:p>
        </p:txBody>
      </p:sp>
      <p:sp>
        <p:nvSpPr>
          <p:cNvPr id="9" name="标题 8"/>
          <p:cNvSpPr>
            <a:spLocks noGrp="1"/>
          </p:cNvSpPr>
          <p:nvPr>
            <p:ph type="title"/>
          </p:nvPr>
        </p:nvSpPr>
        <p:spPr/>
        <p:txBody>
          <a:bodyPr/>
          <a:lstStyle/>
          <a:p>
            <a:r>
              <a:rPr lang="zh-CN" altLang="en-US" dirty="0"/>
              <a:t>信息熵</a:t>
            </a:r>
          </a:p>
        </p:txBody>
      </p:sp>
      <p:sp>
        <p:nvSpPr>
          <p:cNvPr id="5" name="文本框 4"/>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a:defRPr/>
            </a:pPr>
            <a:r>
              <a:rPr lang="en-US" altLang="zh-CN" sz="3600" b="1" dirty="0">
                <a:solidFill>
                  <a:prstClr val="white"/>
                </a:solidFill>
              </a:rPr>
              <a:t>3.5</a:t>
            </a:r>
            <a:endParaRPr lang="zh-CN" altLang="en-US" sz="3600" b="1" dirty="0">
              <a:solidFill>
                <a:prstClr val="white"/>
              </a:solidFill>
            </a:endParaRPr>
          </a:p>
        </p:txBody>
      </p:sp>
    </p:spTree>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7"/>
          <p:cNvSpPr txBox="1"/>
          <p:nvPr/>
        </p:nvSpPr>
        <p:spPr>
          <a:xfrm>
            <a:off x="2452443" y="-137581"/>
            <a:ext cx="7287114" cy="238680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altLang="zh-CN" sz="6000" b="1" dirty="0">
                <a:solidFill>
                  <a:schemeClr val="bg1"/>
                </a:solidFill>
                <a:latin typeface="+mn-ea"/>
              </a:rPr>
              <a:t>CONTENTS</a:t>
            </a:r>
          </a:p>
        </p:txBody>
      </p:sp>
      <p:sp>
        <p:nvSpPr>
          <p:cNvPr id="3" name="文本占位符 4"/>
          <p:cNvSpPr txBox="1"/>
          <p:nvPr/>
        </p:nvSpPr>
        <p:spPr>
          <a:xfrm>
            <a:off x="1836898" y="1443350"/>
            <a:ext cx="8518204" cy="397129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tabLst>
                <a:tab pos="12599670" algn="ctr"/>
              </a:tabLst>
            </a:pPr>
            <a:r>
              <a:rPr lang="zh-CN" altLang="en-US" dirty="0">
                <a:solidFill>
                  <a:schemeClr val="bg1"/>
                </a:solidFill>
              </a:rPr>
              <a:t>概述</a:t>
            </a:r>
            <a:r>
              <a:rPr lang="en-US" altLang="zh-CN" dirty="0">
                <a:solidFill>
                  <a:schemeClr val="bg1"/>
                </a:solidFill>
              </a:rPr>
              <a:t>	</a:t>
            </a:r>
            <a:r>
              <a:rPr lang="zh-CN" altLang="en-US" dirty="0">
                <a:solidFill>
                  <a:schemeClr val="bg1"/>
                </a:solidFill>
              </a:rPr>
              <a:t>王婧琳</a:t>
            </a:r>
            <a:endParaRPr lang="en-US" altLang="zh-CN" dirty="0">
              <a:solidFill>
                <a:schemeClr val="bg1"/>
              </a:solidFill>
            </a:endParaRPr>
          </a:p>
          <a:p>
            <a:pPr marL="514350" indent="-514350">
              <a:lnSpc>
                <a:spcPct val="150000"/>
              </a:lnSpc>
              <a:buFont typeface="+mj-lt"/>
              <a:buAutoNum type="arabicPeriod"/>
              <a:tabLst>
                <a:tab pos="12599670" algn="ctr"/>
              </a:tabLst>
            </a:pPr>
            <a:r>
              <a:rPr lang="zh-CN" altLang="en-US" dirty="0">
                <a:solidFill>
                  <a:schemeClr val="bg1"/>
                </a:solidFill>
              </a:rPr>
              <a:t>基于规则的新词发现</a:t>
            </a:r>
            <a:r>
              <a:rPr lang="en-US" altLang="zh-CN" dirty="0">
                <a:solidFill>
                  <a:schemeClr val="bg1"/>
                </a:solidFill>
              </a:rPr>
              <a:t>	</a:t>
            </a:r>
            <a:r>
              <a:rPr lang="zh-CN" altLang="en-US" dirty="0">
                <a:solidFill>
                  <a:schemeClr val="bg1"/>
                </a:solidFill>
              </a:rPr>
              <a:t>张嘉辉</a:t>
            </a:r>
            <a:endParaRPr lang="en-US" altLang="zh-CN" dirty="0">
              <a:solidFill>
                <a:schemeClr val="bg1"/>
              </a:solidFill>
            </a:endParaRPr>
          </a:p>
          <a:p>
            <a:pPr marL="514350" indent="-514350">
              <a:lnSpc>
                <a:spcPct val="150000"/>
              </a:lnSpc>
              <a:buFont typeface="+mj-lt"/>
              <a:buAutoNum type="arabicPeriod"/>
              <a:tabLst>
                <a:tab pos="12599670" algn="ctr"/>
              </a:tabLst>
            </a:pPr>
            <a:r>
              <a:rPr lang="zh-CN" altLang="en-US" dirty="0">
                <a:solidFill>
                  <a:schemeClr val="bg1"/>
                </a:solidFill>
              </a:rPr>
              <a:t>基于统计的新词发现</a:t>
            </a:r>
            <a:r>
              <a:rPr lang="en-US" altLang="zh-CN" dirty="0">
                <a:solidFill>
                  <a:schemeClr val="bg1"/>
                </a:solidFill>
              </a:rPr>
              <a:t>	</a:t>
            </a:r>
            <a:r>
              <a:rPr lang="zh-CN" altLang="en-US" dirty="0">
                <a:solidFill>
                  <a:schemeClr val="bg1"/>
                </a:solidFill>
              </a:rPr>
              <a:t>范睿先</a:t>
            </a:r>
            <a:endParaRPr lang="en-US" altLang="zh-CN" dirty="0">
              <a:solidFill>
                <a:schemeClr val="bg1"/>
              </a:solidFill>
            </a:endParaRPr>
          </a:p>
          <a:p>
            <a:pPr marL="514350" indent="-514350">
              <a:lnSpc>
                <a:spcPct val="150000"/>
              </a:lnSpc>
              <a:buFont typeface="+mj-lt"/>
              <a:buAutoNum type="arabicPeriod"/>
              <a:tabLst>
                <a:tab pos="12599670" algn="ctr"/>
              </a:tabLst>
            </a:pPr>
            <a:r>
              <a:rPr lang="zh-CN" altLang="en-US" dirty="0">
                <a:solidFill>
                  <a:schemeClr val="accent6"/>
                </a:solidFill>
              </a:rPr>
              <a:t>基于深度学习的新词发现</a:t>
            </a:r>
            <a:r>
              <a:rPr lang="en-US" altLang="zh-CN" dirty="0">
                <a:solidFill>
                  <a:schemeClr val="accent6"/>
                </a:solidFill>
              </a:rPr>
              <a:t>	</a:t>
            </a:r>
            <a:r>
              <a:rPr lang="zh-CN" altLang="en-US" dirty="0">
                <a:solidFill>
                  <a:schemeClr val="accent6"/>
                </a:solidFill>
              </a:rPr>
              <a:t>杨艺</a:t>
            </a:r>
            <a:endParaRPr lang="en-US" altLang="zh-CN" dirty="0">
              <a:solidFill>
                <a:schemeClr val="accent6"/>
              </a:solidFill>
            </a:endParaRPr>
          </a:p>
          <a:p>
            <a:pPr marL="514350" indent="-514350">
              <a:lnSpc>
                <a:spcPct val="150000"/>
              </a:lnSpc>
              <a:buFont typeface="+mj-lt"/>
              <a:buAutoNum type="arabicPeriod"/>
              <a:tabLst>
                <a:tab pos="12599670" algn="ctr"/>
              </a:tabLst>
            </a:pPr>
            <a:r>
              <a:rPr lang="en-US" altLang="zh-CN" dirty="0">
                <a:solidFill>
                  <a:schemeClr val="bg1"/>
                </a:solidFill>
              </a:rPr>
              <a:t>Demo</a:t>
            </a:r>
            <a:r>
              <a:rPr lang="zh-CN" altLang="en-US" dirty="0">
                <a:solidFill>
                  <a:schemeClr val="bg1"/>
                </a:solidFill>
              </a:rPr>
              <a:t>展示与讲解</a:t>
            </a:r>
            <a:r>
              <a:rPr lang="en-US" altLang="zh-CN" dirty="0">
                <a:solidFill>
                  <a:schemeClr val="bg1"/>
                </a:solidFill>
              </a:rPr>
              <a:t>	</a:t>
            </a:r>
            <a:r>
              <a:rPr lang="zh-CN" altLang="en-US" dirty="0">
                <a:solidFill>
                  <a:schemeClr val="bg1"/>
                </a:solidFill>
              </a:rPr>
              <a:t>祝永贺、燕传航</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sz="2800" dirty="0">
                <a:latin typeface="Times New Roman" panose="02020603050405020304" pitchFamily="18" charset="0"/>
                <a:ea typeface="微软雅黑" panose="020B0503020204020204" charset="-122"/>
              </a:rPr>
              <a:t>Bi-LSTM CRF </a:t>
            </a:r>
            <a:r>
              <a:rPr lang="zh-CN" altLang="en-US" sz="2800" dirty="0">
                <a:latin typeface="Times New Roman" panose="02020603050405020304" pitchFamily="18" charset="0"/>
                <a:ea typeface="微软雅黑" panose="020B0503020204020204" charset="-122"/>
              </a:rPr>
              <a:t>模型</a:t>
            </a:r>
          </a:p>
        </p:txBody>
      </p:sp>
      <p:sp>
        <p:nvSpPr>
          <p:cNvPr id="10" name="文本框 9"/>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4.1</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7" name="文本框 6"/>
          <p:cNvSpPr txBox="1"/>
          <p:nvPr/>
        </p:nvSpPr>
        <p:spPr>
          <a:xfrm>
            <a:off x="1541441" y="4019552"/>
            <a:ext cx="3954096" cy="369332"/>
          </a:xfrm>
          <a:prstGeom prst="rect">
            <a:avLst/>
          </a:prstGeom>
          <a:noFill/>
        </p:spPr>
        <p:txBody>
          <a:bodyPr wrap="square" rtlCol="0">
            <a:spAutoFit/>
          </a:bodyPr>
          <a:lstStyle/>
          <a:p>
            <a:pPr algn="ctr"/>
            <a:r>
              <a:rPr lang="en-US" altLang="zh-CN" dirty="0"/>
              <a:t>LSTM</a:t>
            </a:r>
            <a:r>
              <a:rPr lang="zh-CN" altLang="en-US" dirty="0"/>
              <a:t>总体架构</a:t>
            </a:r>
          </a:p>
        </p:txBody>
      </p:sp>
      <p:pic>
        <p:nvPicPr>
          <p:cNvPr id="12" name="图片 11"/>
          <p:cNvPicPr>
            <a:picLocks noChangeAspect="1"/>
          </p:cNvPicPr>
          <p:nvPr/>
        </p:nvPicPr>
        <p:blipFill>
          <a:blip r:embed="rId3"/>
          <a:stretch>
            <a:fillRect/>
          </a:stretch>
        </p:blipFill>
        <p:spPr>
          <a:xfrm>
            <a:off x="842251" y="1627747"/>
            <a:ext cx="5352477" cy="2014613"/>
          </a:xfrm>
          <a:prstGeom prst="rect">
            <a:avLst/>
          </a:prstGeom>
        </p:spPr>
      </p:pic>
      <p:sp>
        <p:nvSpPr>
          <p:cNvPr id="6" name="文本框 5"/>
          <p:cNvSpPr txBox="1"/>
          <p:nvPr/>
        </p:nvSpPr>
        <p:spPr>
          <a:xfrm>
            <a:off x="7536180" y="1778460"/>
            <a:ext cx="3680460" cy="2813399"/>
          </a:xfrm>
          <a:prstGeom prst="rect">
            <a:avLst/>
          </a:prstGeom>
          <a:noFill/>
        </p:spPr>
        <p:txBody>
          <a:bodyPr wrap="square">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RNN</a:t>
            </a:r>
          </a:p>
          <a:p>
            <a:pPr marL="285750" indent="-285750">
              <a:lnSpc>
                <a:spcPct val="150000"/>
              </a:lnSpc>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隐藏层单元</a:t>
            </a:r>
            <a:endParaRPr lang="en-US" altLang="zh-CN"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只使用正向序列信息</a:t>
            </a:r>
            <a:endParaRPr lang="en-US" altLang="zh-CN" dirty="0">
              <a:latin typeface="Times New Roman" panose="02020603050405020304" pitchFamily="18" charset="0"/>
              <a:cs typeface="Times New Roman" panose="02020603050405020304" pitchFamily="18" charset="0"/>
            </a:endParaRPr>
          </a:p>
          <a:p>
            <a:pPr>
              <a:lnSpc>
                <a:spcPct val="150000"/>
              </a:lnSpc>
            </a:pPr>
            <a:r>
              <a:rPr lang="en-US" altLang="zh-CN" sz="2400" dirty="0">
                <a:latin typeface="Times New Roman" panose="02020603050405020304" pitchFamily="18" charset="0"/>
                <a:cs typeface="Times New Roman" panose="02020603050405020304" pitchFamily="18" charset="0"/>
              </a:rPr>
              <a:t>Bi LSTM</a:t>
            </a:r>
          </a:p>
          <a:p>
            <a:pPr marL="285750" indent="-285750">
              <a:lnSpc>
                <a:spcPct val="150000"/>
              </a:lnSpc>
              <a:buFont typeface="Arial" panose="020B0604020202020204" pitchFamily="34" charset="0"/>
              <a:buChar char="•"/>
            </a:pPr>
            <a:r>
              <a:rPr lang="zh-CN" altLang="en-US" dirty="0"/>
              <a:t>输入门，输出门，遗忘门</a:t>
            </a:r>
            <a:endParaRPr lang="en-US" altLang="zh-CN" dirty="0"/>
          </a:p>
          <a:p>
            <a:pPr marL="285750" indent="-285750">
              <a:lnSpc>
                <a:spcPct val="150000"/>
              </a:lnSpc>
              <a:buFont typeface="Arial" panose="020B0604020202020204" pitchFamily="34" charset="0"/>
              <a:buChar char="•"/>
            </a:pPr>
            <a:r>
              <a:rPr lang="zh-CN" altLang="en-US" dirty="0"/>
              <a:t>充分利用上下文信息</a:t>
            </a:r>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7"/>
          <p:cNvSpPr txBox="1"/>
          <p:nvPr/>
        </p:nvSpPr>
        <p:spPr>
          <a:xfrm>
            <a:off x="2452443" y="-137581"/>
            <a:ext cx="7287114" cy="238680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altLang="zh-CN" sz="6000" b="1" dirty="0">
                <a:solidFill>
                  <a:schemeClr val="bg1"/>
                </a:solidFill>
                <a:latin typeface="+mn-ea"/>
              </a:rPr>
              <a:t>CONTENTS</a:t>
            </a:r>
          </a:p>
        </p:txBody>
      </p:sp>
      <p:sp>
        <p:nvSpPr>
          <p:cNvPr id="3" name="文本占位符 4"/>
          <p:cNvSpPr txBox="1"/>
          <p:nvPr/>
        </p:nvSpPr>
        <p:spPr>
          <a:xfrm>
            <a:off x="1836898" y="1443350"/>
            <a:ext cx="8518204" cy="397129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tabLst>
                <a:tab pos="12599670" algn="ctr"/>
              </a:tabLst>
            </a:pPr>
            <a:r>
              <a:rPr lang="zh-CN" altLang="en-US" b="1" dirty="0">
                <a:solidFill>
                  <a:schemeClr val="accent6"/>
                </a:solidFill>
              </a:rPr>
              <a:t>概述</a:t>
            </a:r>
            <a:r>
              <a:rPr lang="en-US" altLang="zh-CN" b="1" dirty="0">
                <a:solidFill>
                  <a:schemeClr val="accent6"/>
                </a:solidFill>
              </a:rPr>
              <a:t>	</a:t>
            </a:r>
            <a:r>
              <a:rPr lang="zh-CN" altLang="en-US" b="1" dirty="0">
                <a:solidFill>
                  <a:schemeClr val="accent6"/>
                </a:solidFill>
              </a:rPr>
              <a:t>王婧琳</a:t>
            </a:r>
            <a:endParaRPr lang="en-US" altLang="zh-CN" b="1" dirty="0">
              <a:solidFill>
                <a:schemeClr val="accent6"/>
              </a:solidFill>
            </a:endParaRPr>
          </a:p>
          <a:p>
            <a:pPr marL="514350" indent="-514350">
              <a:lnSpc>
                <a:spcPct val="150000"/>
              </a:lnSpc>
              <a:buFont typeface="+mj-lt"/>
              <a:buAutoNum type="arabicPeriod"/>
              <a:tabLst>
                <a:tab pos="12599670" algn="ctr"/>
              </a:tabLst>
            </a:pPr>
            <a:r>
              <a:rPr lang="zh-CN" altLang="en-US" dirty="0">
                <a:solidFill>
                  <a:schemeClr val="bg1"/>
                </a:solidFill>
              </a:rPr>
              <a:t>基于规则的新词发现</a:t>
            </a:r>
            <a:r>
              <a:rPr lang="en-US" altLang="zh-CN" dirty="0">
                <a:solidFill>
                  <a:schemeClr val="bg1"/>
                </a:solidFill>
              </a:rPr>
              <a:t>	</a:t>
            </a:r>
            <a:r>
              <a:rPr lang="zh-CN" altLang="en-US" dirty="0">
                <a:solidFill>
                  <a:schemeClr val="bg1"/>
                </a:solidFill>
              </a:rPr>
              <a:t>张嘉辉</a:t>
            </a:r>
            <a:endParaRPr lang="en-US" altLang="zh-CN" dirty="0">
              <a:solidFill>
                <a:schemeClr val="bg1"/>
              </a:solidFill>
            </a:endParaRPr>
          </a:p>
          <a:p>
            <a:pPr marL="514350" indent="-514350">
              <a:lnSpc>
                <a:spcPct val="150000"/>
              </a:lnSpc>
              <a:buFont typeface="+mj-lt"/>
              <a:buAutoNum type="arabicPeriod"/>
              <a:tabLst>
                <a:tab pos="12599670" algn="ctr"/>
              </a:tabLst>
            </a:pPr>
            <a:r>
              <a:rPr lang="zh-CN" altLang="en-US" dirty="0">
                <a:solidFill>
                  <a:schemeClr val="bg1"/>
                </a:solidFill>
              </a:rPr>
              <a:t>基于统计的新词发现</a:t>
            </a:r>
            <a:r>
              <a:rPr lang="en-US" altLang="zh-CN" dirty="0">
                <a:solidFill>
                  <a:schemeClr val="bg1"/>
                </a:solidFill>
              </a:rPr>
              <a:t>	</a:t>
            </a:r>
            <a:r>
              <a:rPr lang="zh-CN" altLang="en-US" dirty="0">
                <a:solidFill>
                  <a:schemeClr val="bg1"/>
                </a:solidFill>
              </a:rPr>
              <a:t>范睿先</a:t>
            </a:r>
            <a:endParaRPr lang="en-US" altLang="zh-CN" dirty="0">
              <a:solidFill>
                <a:schemeClr val="bg1"/>
              </a:solidFill>
            </a:endParaRPr>
          </a:p>
          <a:p>
            <a:pPr marL="514350" indent="-514350">
              <a:lnSpc>
                <a:spcPct val="150000"/>
              </a:lnSpc>
              <a:buFont typeface="+mj-lt"/>
              <a:buAutoNum type="arabicPeriod"/>
              <a:tabLst>
                <a:tab pos="12599670" algn="ctr"/>
              </a:tabLst>
            </a:pPr>
            <a:r>
              <a:rPr lang="zh-CN" altLang="en-US" dirty="0">
                <a:solidFill>
                  <a:schemeClr val="bg1"/>
                </a:solidFill>
              </a:rPr>
              <a:t>基于深度学习的新词发现</a:t>
            </a:r>
            <a:r>
              <a:rPr lang="en-US" altLang="zh-CN" dirty="0">
                <a:solidFill>
                  <a:schemeClr val="bg1"/>
                </a:solidFill>
              </a:rPr>
              <a:t>	</a:t>
            </a:r>
            <a:r>
              <a:rPr lang="zh-CN" altLang="en-US" dirty="0">
                <a:solidFill>
                  <a:schemeClr val="bg1"/>
                </a:solidFill>
              </a:rPr>
              <a:t>杨艺</a:t>
            </a:r>
            <a:endParaRPr lang="en-US" altLang="zh-CN" dirty="0">
              <a:solidFill>
                <a:schemeClr val="bg1"/>
              </a:solidFill>
            </a:endParaRPr>
          </a:p>
          <a:p>
            <a:pPr marL="514350" indent="-514350">
              <a:lnSpc>
                <a:spcPct val="150000"/>
              </a:lnSpc>
              <a:buFont typeface="+mj-lt"/>
              <a:buAutoNum type="arabicPeriod"/>
              <a:tabLst>
                <a:tab pos="12599670" algn="ctr"/>
              </a:tabLst>
            </a:pPr>
            <a:r>
              <a:rPr lang="en-US" altLang="zh-CN" dirty="0">
                <a:solidFill>
                  <a:schemeClr val="bg1"/>
                </a:solidFill>
              </a:rPr>
              <a:t>Demo</a:t>
            </a:r>
            <a:r>
              <a:rPr lang="zh-CN" altLang="en-US" dirty="0">
                <a:solidFill>
                  <a:schemeClr val="bg1"/>
                </a:solidFill>
              </a:rPr>
              <a:t>展示与讲解</a:t>
            </a:r>
            <a:r>
              <a:rPr lang="en-US" altLang="zh-CN" dirty="0">
                <a:solidFill>
                  <a:schemeClr val="bg1"/>
                </a:solidFill>
              </a:rPr>
              <a:t>	</a:t>
            </a:r>
            <a:r>
              <a:rPr lang="zh-CN" altLang="en-US" dirty="0">
                <a:solidFill>
                  <a:schemeClr val="bg1"/>
                </a:solidFill>
              </a:rPr>
              <a:t>祝永贺、燕传航</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sz="2800" dirty="0">
                <a:latin typeface="Times New Roman" panose="02020603050405020304" pitchFamily="18" charset="0"/>
                <a:ea typeface="微软雅黑" panose="020B0503020204020204" charset="-122"/>
              </a:rPr>
              <a:t>Bi-LSTM CRF </a:t>
            </a:r>
            <a:r>
              <a:rPr lang="zh-CN" altLang="en-US" sz="2800" dirty="0">
                <a:latin typeface="Times New Roman" panose="02020603050405020304" pitchFamily="18" charset="0"/>
                <a:ea typeface="微软雅黑" panose="020B0503020204020204" charset="-122"/>
              </a:rPr>
              <a:t>模型</a:t>
            </a:r>
          </a:p>
        </p:txBody>
      </p:sp>
      <p:sp>
        <p:nvSpPr>
          <p:cNvPr id="10" name="文本框 9"/>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4.1</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11" name="文本框 10"/>
          <p:cNvSpPr txBox="1"/>
          <p:nvPr/>
        </p:nvSpPr>
        <p:spPr>
          <a:xfrm>
            <a:off x="1369281" y="4650077"/>
            <a:ext cx="3954096" cy="369332"/>
          </a:xfrm>
          <a:prstGeom prst="rect">
            <a:avLst/>
          </a:prstGeom>
          <a:noFill/>
        </p:spPr>
        <p:txBody>
          <a:bodyPr wrap="square" rtlCol="0">
            <a:spAutoFit/>
          </a:bodyPr>
          <a:lstStyle/>
          <a:p>
            <a:pPr algn="ctr"/>
            <a:r>
              <a:rPr lang="en-US" altLang="zh-CN" dirty="0"/>
              <a:t>CRF</a:t>
            </a:r>
            <a:r>
              <a:rPr lang="zh-CN" altLang="en-US" dirty="0"/>
              <a:t>链式结构</a:t>
            </a:r>
          </a:p>
        </p:txBody>
      </p:sp>
      <p:grpSp>
        <p:nvGrpSpPr>
          <p:cNvPr id="38" name="组合 37"/>
          <p:cNvGrpSpPr/>
          <p:nvPr/>
        </p:nvGrpSpPr>
        <p:grpSpPr>
          <a:xfrm>
            <a:off x="1327150" y="1569776"/>
            <a:ext cx="4092087" cy="2781169"/>
            <a:chOff x="266700" y="3144441"/>
            <a:chExt cx="4092087" cy="2781169"/>
          </a:xfrm>
        </p:grpSpPr>
        <p:grpSp>
          <p:nvGrpSpPr>
            <p:cNvPr id="31" name="组合 30"/>
            <p:cNvGrpSpPr/>
            <p:nvPr/>
          </p:nvGrpSpPr>
          <p:grpSpPr>
            <a:xfrm>
              <a:off x="266700" y="3667709"/>
              <a:ext cx="4092087" cy="1852752"/>
              <a:chOff x="1104900" y="2600909"/>
              <a:chExt cx="4092087" cy="1852752"/>
            </a:xfrm>
          </p:grpSpPr>
          <p:sp>
            <p:nvSpPr>
              <p:cNvPr id="14" name="椭圆 13"/>
              <p:cNvSpPr/>
              <p:nvPr/>
            </p:nvSpPr>
            <p:spPr>
              <a:xfrm>
                <a:off x="1104900" y="2600909"/>
                <a:ext cx="619125" cy="619125"/>
              </a:xfrm>
              <a:prstGeom prst="ellipse">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1005" y="3834536"/>
                <a:ext cx="619125" cy="619125"/>
              </a:xfrm>
              <a:prstGeom prst="ellipse">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850905" y="2600909"/>
                <a:ext cx="619125" cy="619125"/>
              </a:xfrm>
              <a:prstGeom prst="ellipse">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850905" y="3834536"/>
                <a:ext cx="619125" cy="619125"/>
              </a:xfrm>
              <a:prstGeom prst="ellipse">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577862" y="2600909"/>
                <a:ext cx="619125" cy="619125"/>
              </a:xfrm>
              <a:prstGeom prst="ellipse">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577862" y="3834536"/>
                <a:ext cx="619125" cy="619125"/>
              </a:xfrm>
              <a:prstGeom prst="ellipse">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a:stCxn id="14" idx="6"/>
                <a:endCxn id="16" idx="2"/>
              </p:cNvCxnSpPr>
              <p:nvPr/>
            </p:nvCxnSpPr>
            <p:spPr>
              <a:xfrm>
                <a:off x="1724025" y="2910472"/>
                <a:ext cx="1126880"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23" name="直接连接符 22"/>
              <p:cNvCxnSpPr>
                <a:stCxn id="16" idx="6"/>
                <a:endCxn id="18" idx="2"/>
              </p:cNvCxnSpPr>
              <p:nvPr/>
            </p:nvCxnSpPr>
            <p:spPr>
              <a:xfrm>
                <a:off x="3470030" y="2910472"/>
                <a:ext cx="1107832"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25" name="直接箭头连接符 24"/>
              <p:cNvCxnSpPr>
                <a:stCxn id="15" idx="0"/>
                <a:endCxn id="14" idx="4"/>
              </p:cNvCxnSpPr>
              <p:nvPr/>
            </p:nvCxnSpPr>
            <p:spPr>
              <a:xfrm flipH="1" flipV="1">
                <a:off x="1414463" y="3220034"/>
                <a:ext cx="6105" cy="614502"/>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7" name="直接箭头连接符 26"/>
              <p:cNvCxnSpPr>
                <a:stCxn id="17" idx="0"/>
                <a:endCxn id="16" idx="4"/>
              </p:cNvCxnSpPr>
              <p:nvPr/>
            </p:nvCxnSpPr>
            <p:spPr>
              <a:xfrm flipV="1">
                <a:off x="3160468" y="3220034"/>
                <a:ext cx="0" cy="614502"/>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9" name="直接箭头连接符 28"/>
              <p:cNvCxnSpPr>
                <a:stCxn id="19" idx="0"/>
                <a:endCxn id="18" idx="4"/>
              </p:cNvCxnSpPr>
              <p:nvPr/>
            </p:nvCxnSpPr>
            <p:spPr>
              <a:xfrm flipV="1">
                <a:off x="4887425" y="3220034"/>
                <a:ext cx="0" cy="614502"/>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grpSp>
        <mc:AlternateContent xmlns:mc="http://schemas.openxmlformats.org/markup-compatibility/2006" xmlns:a14="http://schemas.microsoft.com/office/drawing/2010/main">
          <mc:Choice Requires="a14">
            <p:sp>
              <p:nvSpPr>
                <p:cNvPr id="32" name="文本框 31"/>
                <p:cNvSpPr txBox="1"/>
                <p:nvPr/>
              </p:nvSpPr>
              <p:spPr>
                <a:xfrm>
                  <a:off x="313778" y="3163956"/>
                  <a:ext cx="5284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𝑖</m:t>
                            </m:r>
                            <m:r>
                              <a:rPr lang="zh-CN" altLang="en-US" i="0">
                                <a:latin typeface="Cambria Math" panose="02040503050406030204" pitchFamily="18" charset="0"/>
                              </a:rPr>
                              <m:t>−1</m:t>
                            </m:r>
                          </m:sub>
                        </m:sSub>
                      </m:oMath>
                    </m:oMathPara>
                  </a14:m>
                  <a:endParaRPr lang="zh-CN" altLang="en-US" dirty="0"/>
                </a:p>
              </p:txBody>
            </p:sp>
          </mc:Choice>
          <mc:Fallback xmlns="">
            <p:sp>
              <p:nvSpPr>
                <p:cNvPr id="32" name="文本框 31"/>
                <p:cNvSpPr txBox="1">
                  <a:spLocks noRot="1" noChangeAspect="1" noMove="1" noResize="1" noEditPoints="1" noAdjustHandles="1" noChangeArrowheads="1" noChangeShapeType="1" noTextEdit="1"/>
                </p:cNvSpPr>
                <p:nvPr/>
              </p:nvSpPr>
              <p:spPr>
                <a:xfrm>
                  <a:off x="313778" y="3163956"/>
                  <a:ext cx="528473" cy="369332"/>
                </a:xfrm>
                <a:prstGeom prst="rect">
                  <a:avLst/>
                </a:prstGeom>
                <a:blipFill rotWithShape="1">
                  <a:blip r:embed="rId3"/>
                  <a:stretch>
                    <a:fillRect r="-5747" b="-8333"/>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2038271" y="3163956"/>
                  <a:ext cx="5284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𝑖</m:t>
                            </m:r>
                          </m:sub>
                        </m:sSub>
                      </m:oMath>
                    </m:oMathPara>
                  </a14:m>
                  <a:endParaRPr lang="zh-CN" altLang="en-US" dirty="0"/>
                </a:p>
              </p:txBody>
            </p:sp>
          </mc:Choice>
          <mc:Fallback xmlns="">
            <p:sp>
              <p:nvSpPr>
                <p:cNvPr id="33" name="文本框 32"/>
                <p:cNvSpPr txBox="1">
                  <a:spLocks noRot="1" noChangeAspect="1" noMove="1" noResize="1" noEditPoints="1" noAdjustHandles="1" noChangeArrowheads="1" noChangeShapeType="1" noTextEdit="1"/>
                </p:cNvSpPr>
                <p:nvPr/>
              </p:nvSpPr>
              <p:spPr>
                <a:xfrm>
                  <a:off x="2038271" y="3163956"/>
                  <a:ext cx="528473" cy="369332"/>
                </a:xfrm>
                <a:prstGeom prst="rect">
                  <a:avLst/>
                </a:prstGeom>
                <a:blipFill rotWithShape="1">
                  <a:blip r:embed="rId4"/>
                  <a:stretch>
                    <a:fillRect b="-8333"/>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3739662" y="3144441"/>
                  <a:ext cx="5284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𝑖</m:t>
                            </m:r>
                            <m:r>
                              <a:rPr lang="en-US" altLang="zh-CN" b="0" i="0" smtClean="0">
                                <a:latin typeface="Cambria Math" panose="02040503050406030204" pitchFamily="18" charset="0"/>
                              </a:rPr>
                              <m:t>+</m:t>
                            </m:r>
                            <m:r>
                              <a:rPr lang="zh-CN" altLang="en-US" i="0">
                                <a:latin typeface="Cambria Math" panose="02040503050406030204" pitchFamily="18" charset="0"/>
                              </a:rPr>
                              <m:t>1</m:t>
                            </m:r>
                          </m:sub>
                        </m:sSub>
                      </m:oMath>
                    </m:oMathPara>
                  </a14:m>
                  <a:endParaRPr lang="zh-CN" altLang="en-US" dirty="0"/>
                </a:p>
              </p:txBody>
            </p:sp>
          </mc:Choice>
          <mc:Fallback xmlns="">
            <p:sp>
              <p:nvSpPr>
                <p:cNvPr id="34" name="文本框 33"/>
                <p:cNvSpPr txBox="1">
                  <a:spLocks noRot="1" noChangeAspect="1" noMove="1" noResize="1" noEditPoints="1" noAdjustHandles="1" noChangeArrowheads="1" noChangeShapeType="1" noTextEdit="1"/>
                </p:cNvSpPr>
                <p:nvPr/>
              </p:nvSpPr>
              <p:spPr>
                <a:xfrm>
                  <a:off x="3739662" y="3144441"/>
                  <a:ext cx="528473" cy="369332"/>
                </a:xfrm>
                <a:prstGeom prst="rect">
                  <a:avLst/>
                </a:prstGeom>
                <a:blipFill rotWithShape="1">
                  <a:blip r:embed="rId5"/>
                  <a:stretch>
                    <a:fillRect r="-5747" b="-8333"/>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378864" y="5556278"/>
                  <a:ext cx="5284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𝑥</m:t>
                            </m:r>
                          </m:e>
                          <m:sub>
                            <m:r>
                              <a:rPr lang="zh-CN" altLang="en-US" i="1">
                                <a:solidFill>
                                  <a:schemeClr val="tx1"/>
                                </a:solidFill>
                                <a:latin typeface="Cambria Math" panose="02040503050406030204" pitchFamily="18" charset="0"/>
                              </a:rPr>
                              <m:t>𝑖</m:t>
                            </m:r>
                            <m:r>
                              <a:rPr lang="zh-CN" altLang="en-US" i="0">
                                <a:solidFill>
                                  <a:schemeClr val="tx1"/>
                                </a:solidFill>
                                <a:latin typeface="Cambria Math" panose="02040503050406030204" pitchFamily="18" charset="0"/>
                              </a:rPr>
                              <m:t>−1</m:t>
                            </m:r>
                          </m:sub>
                        </m:sSub>
                      </m:oMath>
                    </m:oMathPara>
                  </a14:m>
                  <a:endParaRPr lang="zh-CN" altLang="en-US" dirty="0">
                    <a:solidFill>
                      <a:schemeClr val="tx1"/>
                    </a:solidFill>
                  </a:endParaRPr>
                </a:p>
              </p:txBody>
            </p:sp>
          </mc:Choice>
          <mc:Fallback xmlns="">
            <p:sp>
              <p:nvSpPr>
                <p:cNvPr id="35" name="文本框 34"/>
                <p:cNvSpPr txBox="1">
                  <a:spLocks noRot="1" noChangeAspect="1" noMove="1" noResize="1" noEditPoints="1" noAdjustHandles="1" noChangeArrowheads="1" noChangeShapeType="1" noTextEdit="1"/>
                </p:cNvSpPr>
                <p:nvPr/>
              </p:nvSpPr>
              <p:spPr>
                <a:xfrm>
                  <a:off x="378864" y="5556278"/>
                  <a:ext cx="528473" cy="369332"/>
                </a:xfrm>
                <a:prstGeom prst="rect">
                  <a:avLst/>
                </a:prstGeom>
                <a:blipFill rotWithShape="1">
                  <a:blip r:embed="rId6"/>
                  <a:stretch>
                    <a:fillRect r="-4651" b="-1639"/>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2103357" y="5556278"/>
                  <a:ext cx="5284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en-US" altLang="zh-CN" i="1">
                                <a:latin typeface="Cambria Math" panose="02040503050406030204" pitchFamily="18" charset="0"/>
                              </a:rPr>
                              <m:t>𝑥</m:t>
                            </m:r>
                          </m:e>
                          <m:sub>
                            <m:r>
                              <a:rPr lang="zh-CN" altLang="en-US" i="1">
                                <a:latin typeface="Cambria Math" panose="02040503050406030204" pitchFamily="18" charset="0"/>
                              </a:rPr>
                              <m:t>𝑖</m:t>
                            </m:r>
                          </m:sub>
                        </m:sSub>
                      </m:oMath>
                    </m:oMathPara>
                  </a14:m>
                  <a:endParaRPr lang="zh-CN" altLang="en-US" dirty="0"/>
                </a:p>
              </p:txBody>
            </p:sp>
          </mc:Choice>
          <mc:Fallback xmlns="">
            <p:sp>
              <p:nvSpPr>
                <p:cNvPr id="36" name="文本框 35"/>
                <p:cNvSpPr txBox="1">
                  <a:spLocks noRot="1" noChangeAspect="1" noMove="1" noResize="1" noEditPoints="1" noAdjustHandles="1" noChangeArrowheads="1" noChangeShapeType="1" noTextEdit="1"/>
                </p:cNvSpPr>
                <p:nvPr/>
              </p:nvSpPr>
              <p:spPr>
                <a:xfrm>
                  <a:off x="2103357" y="5556278"/>
                  <a:ext cx="528473" cy="369332"/>
                </a:xfrm>
                <a:prstGeom prst="rect">
                  <a:avLst/>
                </a:prstGeom>
                <a:blipFill rotWithShape="1">
                  <a:blip r:embed="rId7"/>
                  <a:stretch>
                    <a:fillRect b="-1639"/>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3804748" y="5536763"/>
                  <a:ext cx="5284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en-US" altLang="zh-CN" i="1">
                                <a:latin typeface="Cambria Math" panose="02040503050406030204" pitchFamily="18" charset="0"/>
                              </a:rPr>
                              <m:t>𝑥</m:t>
                            </m:r>
                          </m:e>
                          <m:sub>
                            <m:r>
                              <a:rPr lang="zh-CN" altLang="en-US" i="1">
                                <a:latin typeface="Cambria Math" panose="02040503050406030204" pitchFamily="18" charset="0"/>
                              </a:rPr>
                              <m:t>𝑖</m:t>
                            </m:r>
                            <m:r>
                              <a:rPr lang="en-US" altLang="zh-CN" i="1">
                                <a:latin typeface="Cambria Math" panose="02040503050406030204" pitchFamily="18" charset="0"/>
                              </a:rPr>
                              <m:t>+</m:t>
                            </m:r>
                            <m:r>
                              <a:rPr lang="zh-CN" altLang="en-US">
                                <a:latin typeface="Cambria Math" panose="02040503050406030204" pitchFamily="18" charset="0"/>
                              </a:rPr>
                              <m:t>1</m:t>
                            </m:r>
                          </m:sub>
                        </m:sSub>
                      </m:oMath>
                    </m:oMathPara>
                  </a14:m>
                  <a:endParaRPr lang="zh-CN" altLang="en-US" dirty="0"/>
                </a:p>
              </p:txBody>
            </p:sp>
          </mc:Choice>
          <mc:Fallback xmlns="">
            <p:sp>
              <p:nvSpPr>
                <p:cNvPr id="37" name="文本框 36"/>
                <p:cNvSpPr txBox="1">
                  <a:spLocks noRot="1" noChangeAspect="1" noMove="1" noResize="1" noEditPoints="1" noAdjustHandles="1" noChangeArrowheads="1" noChangeShapeType="1" noTextEdit="1"/>
                </p:cNvSpPr>
                <p:nvPr/>
              </p:nvSpPr>
              <p:spPr>
                <a:xfrm>
                  <a:off x="3804748" y="5536763"/>
                  <a:ext cx="528473" cy="369332"/>
                </a:xfrm>
                <a:prstGeom prst="rect">
                  <a:avLst/>
                </a:prstGeom>
                <a:blipFill rotWithShape="1">
                  <a:blip r:embed="rId8"/>
                  <a:stretch>
                    <a:fillRect r="-4651" b="-1639"/>
                  </a:stretch>
                </a:blipFill>
              </p:spPr>
              <p:txBody>
                <a:bodyPr/>
                <a:lstStyle/>
                <a:p>
                  <a:r>
                    <a:rPr lang="zh-CN" altLang="en-US">
                      <a:noFill/>
                    </a:rPr>
                    <a:t> </a:t>
                  </a:r>
                  <a:endParaRPr lang="zh-CN" altLang="en-US">
                    <a:noFill/>
                  </a:endParaRPr>
                </a:p>
              </p:txBody>
            </p:sp>
          </mc:Fallback>
        </mc:AlternateContent>
      </p:grpSp>
      <p:sp>
        <p:nvSpPr>
          <p:cNvPr id="24" name="文本框 23"/>
          <p:cNvSpPr txBox="1"/>
          <p:nvPr/>
        </p:nvSpPr>
        <p:spPr>
          <a:xfrm>
            <a:off x="6363830" y="2217695"/>
            <a:ext cx="4501412" cy="2397708"/>
          </a:xfrm>
          <a:prstGeom prst="rect">
            <a:avLst/>
          </a:prstGeom>
          <a:noFill/>
        </p:spPr>
        <p:txBody>
          <a:bodyPr wrap="square">
            <a:spAutoFit/>
          </a:bodyPr>
          <a:lstStyle/>
          <a:p>
            <a:pPr>
              <a:lnSpc>
                <a:spcPct val="150000"/>
              </a:lnSpc>
            </a:pPr>
            <a:r>
              <a:rPr lang="en-US" altLang="zh-CN" sz="2400" dirty="0">
                <a:latin typeface="Times New Roman" panose="02020603050405020304" pitchFamily="18" charset="0"/>
              </a:rPr>
              <a:t>CRF </a:t>
            </a:r>
          </a:p>
          <a:p>
            <a:pPr>
              <a:lnSpc>
                <a:spcPct val="150000"/>
              </a:lnSpc>
            </a:pPr>
            <a:r>
              <a:rPr lang="zh-CN" altLang="en-US" dirty="0">
                <a:latin typeface="Times New Roman" panose="02020603050405020304" pitchFamily="18" charset="0"/>
              </a:rPr>
              <a:t>给定一组输入随机变量条件下另一组输出随机变量的条件概率分布模型。</a:t>
            </a:r>
            <a:endParaRPr lang="en-US" altLang="zh-CN" dirty="0">
              <a:latin typeface="Times New Roman" panose="02020603050405020304" pitchFamily="18" charset="0"/>
            </a:endParaRPr>
          </a:p>
          <a:p>
            <a:pPr>
              <a:lnSpc>
                <a:spcPct val="1500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LINE-CRF </a:t>
            </a:r>
          </a:p>
          <a:p>
            <a:pPr>
              <a:lnSpc>
                <a:spcPct val="150000"/>
              </a:lnSpc>
            </a:pPr>
            <a:r>
              <a:rPr lang="zh-CN" altLang="zh-CN" dirty="0">
                <a:latin typeface="Times New Roman" panose="02020603050405020304" pitchFamily="18" charset="0"/>
              </a:rPr>
              <a:t>随机变量序列都是线性链表示</a:t>
            </a:r>
            <a:endParaRPr lang="zh-CN" altLang="en-US" dirty="0">
              <a:latin typeface="Times New Roman" panose="02020603050405020304" pitchFamily="18" charset="0"/>
            </a:endParaRPr>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sz="2800" dirty="0">
                <a:latin typeface="Times New Roman" panose="02020603050405020304" pitchFamily="18" charset="0"/>
                <a:ea typeface="微软雅黑" panose="020B0503020204020204" charset="-122"/>
              </a:rPr>
              <a:t>Bi-LSTM CRF </a:t>
            </a:r>
            <a:r>
              <a:rPr lang="zh-CN" altLang="en-US" sz="2800" dirty="0">
                <a:latin typeface="Times New Roman" panose="02020603050405020304" pitchFamily="18" charset="0"/>
                <a:ea typeface="微软雅黑" panose="020B0503020204020204" charset="-122"/>
              </a:rPr>
              <a:t>模型</a:t>
            </a:r>
          </a:p>
        </p:txBody>
      </p:sp>
      <p:sp>
        <p:nvSpPr>
          <p:cNvPr id="10" name="文本框 9"/>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4.1</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pic>
        <p:nvPicPr>
          <p:cNvPr id="3" name="图片 2"/>
          <p:cNvPicPr>
            <a:picLocks noChangeAspect="1"/>
          </p:cNvPicPr>
          <p:nvPr/>
        </p:nvPicPr>
        <p:blipFill rotWithShape="1">
          <a:blip r:embed="rId3"/>
          <a:srcRect t="11739"/>
          <a:stretch>
            <a:fillRect/>
          </a:stretch>
        </p:blipFill>
        <p:spPr>
          <a:xfrm>
            <a:off x="504825" y="1995073"/>
            <a:ext cx="5995052" cy="3326949"/>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4463" b="54295"/>
          <a:stretch>
            <a:fillRect/>
          </a:stretch>
        </p:blipFill>
        <p:spPr bwMode="auto">
          <a:xfrm>
            <a:off x="6861827" y="3080127"/>
            <a:ext cx="5248275" cy="1156842"/>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p:cNvSpPr txBox="1"/>
          <p:nvPr/>
        </p:nvSpPr>
        <p:spPr>
          <a:xfrm>
            <a:off x="7733079" y="4362422"/>
            <a:ext cx="3954096" cy="369332"/>
          </a:xfrm>
          <a:prstGeom prst="rect">
            <a:avLst/>
          </a:prstGeom>
          <a:noFill/>
        </p:spPr>
        <p:txBody>
          <a:bodyPr wrap="square" rtlCol="0">
            <a:spAutoFit/>
          </a:bodyPr>
          <a:lstStyle/>
          <a:p>
            <a:pPr algn="ctr"/>
            <a:r>
              <a:rPr lang="zh-CN" altLang="en-US" dirty="0"/>
              <a:t>输出层</a:t>
            </a:r>
          </a:p>
        </p:txBody>
      </p:sp>
    </p:spTree>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sz="2800" dirty="0">
                <a:latin typeface="Times New Roman" panose="02020603050405020304" pitchFamily="18" charset="0"/>
                <a:ea typeface="微软雅黑" panose="020B0503020204020204" charset="-122"/>
              </a:rPr>
              <a:t>结合</a:t>
            </a:r>
            <a:r>
              <a:rPr lang="en-US" altLang="zh-CN" sz="2800" dirty="0">
                <a:latin typeface="Times New Roman" panose="02020603050405020304" pitchFamily="18" charset="0"/>
                <a:ea typeface="微软雅黑" panose="020B0503020204020204" charset="-122"/>
              </a:rPr>
              <a:t>Bi-LSTM CRF </a:t>
            </a:r>
            <a:r>
              <a:rPr lang="zh-CN" altLang="en-US" sz="2800" dirty="0">
                <a:latin typeface="Times New Roman" panose="02020603050405020304" pitchFamily="18" charset="0"/>
                <a:ea typeface="微软雅黑" panose="020B0503020204020204" charset="-122"/>
              </a:rPr>
              <a:t>的新词发现算法流程</a:t>
            </a:r>
          </a:p>
        </p:txBody>
      </p:sp>
      <p:sp>
        <p:nvSpPr>
          <p:cNvPr id="10" name="文本框 9"/>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4.2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grpSp>
        <p:nvGrpSpPr>
          <p:cNvPr id="192" name="组合 191"/>
          <p:cNvGrpSpPr/>
          <p:nvPr/>
        </p:nvGrpSpPr>
        <p:grpSpPr>
          <a:xfrm>
            <a:off x="4443046" y="1627708"/>
            <a:ext cx="7010400" cy="1477424"/>
            <a:chOff x="4443046" y="1627708"/>
            <a:chExt cx="7010400" cy="1477424"/>
          </a:xfrm>
        </p:grpSpPr>
        <p:sp>
          <p:nvSpPr>
            <p:cNvPr id="156" name="矩形: 圆角 155"/>
            <p:cNvSpPr/>
            <p:nvPr/>
          </p:nvSpPr>
          <p:spPr>
            <a:xfrm>
              <a:off x="4443046" y="1627708"/>
              <a:ext cx="7010400" cy="107991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57" name="文本框 156"/>
            <p:cNvSpPr txBox="1"/>
            <p:nvPr/>
          </p:nvSpPr>
          <p:spPr>
            <a:xfrm>
              <a:off x="7788533" y="2735800"/>
              <a:ext cx="1059143" cy="369332"/>
            </a:xfrm>
            <a:prstGeom prst="rect">
              <a:avLst/>
            </a:prstGeom>
            <a:noFill/>
          </p:spPr>
          <p:txBody>
            <a:bodyPr wrap="square" rtlCol="0">
              <a:spAutoFit/>
            </a:bodyPr>
            <a:lstStyle>
              <a:defPPr>
                <a:defRPr lang="zh-CN"/>
              </a:defPPr>
              <a:lvl1pPr>
                <a:defRPr b="1">
                  <a:solidFill>
                    <a:schemeClr val="accent1"/>
                  </a:solidFill>
                  <a:latin typeface="Times New Roman" panose="02020603050405020304" pitchFamily="18" charset="0"/>
                  <a:cs typeface="Times New Roman" panose="02020603050405020304" pitchFamily="18" charset="0"/>
                </a:defRPr>
              </a:lvl1pPr>
            </a:lstStyle>
            <a:p>
              <a:r>
                <a:rPr lang="en-US" altLang="zh-CN" dirty="0"/>
                <a:t>STEP 2</a:t>
              </a:r>
              <a:endParaRPr lang="zh-CN" altLang="en-US" dirty="0"/>
            </a:p>
          </p:txBody>
        </p:sp>
      </p:grpSp>
      <p:grpSp>
        <p:nvGrpSpPr>
          <p:cNvPr id="191" name="组合 190"/>
          <p:cNvGrpSpPr/>
          <p:nvPr/>
        </p:nvGrpSpPr>
        <p:grpSpPr>
          <a:xfrm>
            <a:off x="823784" y="2828799"/>
            <a:ext cx="5681998" cy="3191001"/>
            <a:chOff x="823784" y="2828799"/>
            <a:chExt cx="5681998" cy="3191001"/>
          </a:xfrm>
        </p:grpSpPr>
        <p:sp>
          <p:nvSpPr>
            <p:cNvPr id="155" name="矩形: 圆角 154"/>
            <p:cNvSpPr/>
            <p:nvPr/>
          </p:nvSpPr>
          <p:spPr>
            <a:xfrm>
              <a:off x="1828803" y="2828799"/>
              <a:ext cx="4676979" cy="3191001"/>
            </a:xfrm>
            <a:prstGeom prst="roundRect">
              <a:avLst/>
            </a:prstGeom>
            <a:solidFill>
              <a:schemeClr val="accent6">
                <a:lumMod val="20000"/>
                <a:lumOff val="80000"/>
              </a:schemeClr>
            </a:solidFill>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58" name="文本框 157"/>
            <p:cNvSpPr txBox="1"/>
            <p:nvPr/>
          </p:nvSpPr>
          <p:spPr>
            <a:xfrm>
              <a:off x="823784" y="4104866"/>
              <a:ext cx="1059143" cy="369332"/>
            </a:xfrm>
            <a:prstGeom prst="rect">
              <a:avLst/>
            </a:prstGeom>
            <a:noFill/>
          </p:spPr>
          <p:txBody>
            <a:bodyPr wrap="square" rtlCol="0">
              <a:spAutoFit/>
            </a:bodyPr>
            <a:lstStyle/>
            <a:p>
              <a:r>
                <a:rPr lang="en-US" altLang="zh-CN" b="1" dirty="0">
                  <a:solidFill>
                    <a:schemeClr val="accent1"/>
                  </a:solidFill>
                  <a:latin typeface="Times New Roman" panose="02020603050405020304" pitchFamily="18" charset="0"/>
                  <a:cs typeface="Times New Roman" panose="02020603050405020304" pitchFamily="18" charset="0"/>
                </a:rPr>
                <a:t>STEP 1</a:t>
              </a:r>
              <a:endParaRPr lang="zh-CN" altLang="en-US" b="1" dirty="0">
                <a:solidFill>
                  <a:schemeClr val="accent1"/>
                </a:solidFill>
                <a:latin typeface="Times New Roman" panose="02020603050405020304" pitchFamily="18" charset="0"/>
                <a:cs typeface="Times New Roman" panose="02020603050405020304" pitchFamily="18" charset="0"/>
              </a:endParaRPr>
            </a:p>
          </p:txBody>
        </p:sp>
      </p:grpSp>
      <p:grpSp>
        <p:nvGrpSpPr>
          <p:cNvPr id="160" name="组合 159"/>
          <p:cNvGrpSpPr/>
          <p:nvPr/>
        </p:nvGrpSpPr>
        <p:grpSpPr>
          <a:xfrm>
            <a:off x="1065350" y="1806398"/>
            <a:ext cx="10074206" cy="4092227"/>
            <a:chOff x="1065350" y="1806398"/>
            <a:chExt cx="10074206" cy="4092227"/>
          </a:xfrm>
        </p:grpSpPr>
        <p:sp>
          <p:nvSpPr>
            <p:cNvPr id="161" name="矩形 160"/>
            <p:cNvSpPr/>
            <p:nvPr/>
          </p:nvSpPr>
          <p:spPr>
            <a:xfrm>
              <a:off x="2798764" y="1813384"/>
              <a:ext cx="1140032" cy="753806"/>
            </a:xfrm>
            <a:prstGeom prst="rect">
              <a:avLst/>
            </a:prstGeom>
            <a:solidFill>
              <a:schemeClr val="bg1"/>
            </a:solidFill>
            <a:ln w="28575">
              <a:solidFill>
                <a:schemeClr val="tx2"/>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solidFill>
                    <a:schemeClr val="tx1"/>
                  </a:solidFill>
                </a:rPr>
                <a:t>统计量</a:t>
              </a:r>
              <a:endParaRPr lang="en-US" altLang="zh-CN" b="1" dirty="0">
                <a:solidFill>
                  <a:schemeClr val="tx1"/>
                </a:solidFill>
              </a:endParaRPr>
            </a:p>
            <a:p>
              <a:pPr algn="ctr"/>
              <a:r>
                <a:rPr lang="zh-CN" altLang="en-US" b="1" dirty="0">
                  <a:solidFill>
                    <a:schemeClr val="tx1"/>
                  </a:solidFill>
                </a:rPr>
                <a:t>计算</a:t>
              </a:r>
            </a:p>
          </p:txBody>
        </p:sp>
        <p:sp>
          <p:nvSpPr>
            <p:cNvPr id="162" name="矩形 161"/>
            <p:cNvSpPr/>
            <p:nvPr/>
          </p:nvSpPr>
          <p:spPr>
            <a:xfrm>
              <a:off x="2225748" y="3307933"/>
              <a:ext cx="497733" cy="1177907"/>
            </a:xfrm>
            <a:prstGeom prst="rect">
              <a:avLst/>
            </a:prstGeom>
            <a:noFill/>
            <a:ln w="28575">
              <a:solidFill>
                <a:schemeClr val="tx2"/>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solidFill>
                    <a:schemeClr val="tx1"/>
                  </a:solidFill>
                </a:rPr>
                <a:t>词频</a:t>
              </a:r>
            </a:p>
          </p:txBody>
        </p:sp>
        <p:sp>
          <p:nvSpPr>
            <p:cNvPr id="163" name="矩形 162"/>
            <p:cNvSpPr/>
            <p:nvPr/>
          </p:nvSpPr>
          <p:spPr>
            <a:xfrm>
              <a:off x="2842233" y="3311436"/>
              <a:ext cx="507264" cy="1177907"/>
            </a:xfrm>
            <a:prstGeom prst="rect">
              <a:avLst/>
            </a:prstGeom>
            <a:noFill/>
            <a:ln w="28575">
              <a:solidFill>
                <a:schemeClr val="tx2"/>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solidFill>
                    <a:schemeClr val="tx1"/>
                  </a:solidFill>
                </a:rPr>
                <a:t>互信息</a:t>
              </a:r>
            </a:p>
          </p:txBody>
        </p:sp>
        <p:sp>
          <p:nvSpPr>
            <p:cNvPr id="164" name="矩形 163"/>
            <p:cNvSpPr/>
            <p:nvPr/>
          </p:nvSpPr>
          <p:spPr>
            <a:xfrm>
              <a:off x="3456336" y="3307933"/>
              <a:ext cx="507264" cy="1181411"/>
            </a:xfrm>
            <a:prstGeom prst="rect">
              <a:avLst/>
            </a:prstGeom>
            <a:noFill/>
            <a:ln w="28575">
              <a:solidFill>
                <a:schemeClr val="tx2"/>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solidFill>
                    <a:schemeClr val="tx1"/>
                  </a:solidFill>
                </a:rPr>
                <a:t>左信息熵</a:t>
              </a:r>
            </a:p>
          </p:txBody>
        </p:sp>
        <p:sp>
          <p:nvSpPr>
            <p:cNvPr id="165" name="矩形 164"/>
            <p:cNvSpPr/>
            <p:nvPr/>
          </p:nvSpPr>
          <p:spPr>
            <a:xfrm>
              <a:off x="4026034" y="3312471"/>
              <a:ext cx="515471" cy="1176873"/>
            </a:xfrm>
            <a:prstGeom prst="rect">
              <a:avLst/>
            </a:prstGeom>
            <a:noFill/>
            <a:ln w="28575">
              <a:solidFill>
                <a:schemeClr val="tx2"/>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solidFill>
                    <a:schemeClr val="tx1"/>
                  </a:solidFill>
                </a:rPr>
                <a:t>右信息熵</a:t>
              </a:r>
            </a:p>
          </p:txBody>
        </p:sp>
        <p:sp>
          <p:nvSpPr>
            <p:cNvPr id="166" name="矩形 165"/>
            <p:cNvSpPr/>
            <p:nvPr/>
          </p:nvSpPr>
          <p:spPr>
            <a:xfrm>
              <a:off x="4806948" y="5144819"/>
              <a:ext cx="1282537" cy="753806"/>
            </a:xfrm>
            <a:prstGeom prst="rect">
              <a:avLst/>
            </a:prstGeom>
            <a:noFill/>
            <a:ln w="28575">
              <a:solidFill>
                <a:schemeClr val="tx2"/>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solidFill>
                    <a:schemeClr val="tx1"/>
                  </a:solidFill>
                </a:rPr>
                <a:t>候选新词</a:t>
              </a:r>
              <a:r>
                <a:rPr lang="en-US" altLang="zh-CN" b="1" dirty="0">
                  <a:solidFill>
                    <a:schemeClr val="tx1"/>
                  </a:solidFill>
                </a:rPr>
                <a:t>A</a:t>
              </a:r>
              <a:endParaRPr lang="zh-CN" altLang="en-US" b="1" dirty="0">
                <a:solidFill>
                  <a:schemeClr val="tx1"/>
                </a:solidFill>
              </a:endParaRPr>
            </a:p>
          </p:txBody>
        </p:sp>
        <p:sp>
          <p:nvSpPr>
            <p:cNvPr id="167" name="矩形 166"/>
            <p:cNvSpPr/>
            <p:nvPr/>
          </p:nvSpPr>
          <p:spPr>
            <a:xfrm>
              <a:off x="4741635" y="1928677"/>
              <a:ext cx="1413164" cy="523220"/>
            </a:xfrm>
            <a:prstGeom prst="rect">
              <a:avLst/>
            </a:prstGeom>
            <a:noFill/>
            <a:ln w="28575">
              <a:solidFill>
                <a:schemeClr val="tx2"/>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solidFill>
                    <a:schemeClr val="tx1"/>
                  </a:solidFill>
                </a:rPr>
                <a:t>字向量</a:t>
              </a:r>
            </a:p>
          </p:txBody>
        </p:sp>
        <p:sp>
          <p:nvSpPr>
            <p:cNvPr id="168" name="矩形 167"/>
            <p:cNvSpPr/>
            <p:nvPr/>
          </p:nvSpPr>
          <p:spPr>
            <a:xfrm>
              <a:off x="7253640" y="1921691"/>
              <a:ext cx="1700151" cy="523220"/>
            </a:xfrm>
            <a:prstGeom prst="rect">
              <a:avLst/>
            </a:prstGeom>
            <a:noFill/>
            <a:ln w="28575">
              <a:solidFill>
                <a:schemeClr val="tx2"/>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b="1" dirty="0">
                  <a:solidFill>
                    <a:schemeClr val="tx1"/>
                  </a:solidFill>
                </a:rPr>
                <a:t>Bi-LSTM CRF</a:t>
              </a:r>
              <a:endParaRPr lang="zh-CN" altLang="en-US" b="1" dirty="0">
                <a:solidFill>
                  <a:schemeClr val="tx1"/>
                </a:solidFill>
              </a:endParaRPr>
            </a:p>
          </p:txBody>
        </p:sp>
        <p:sp>
          <p:nvSpPr>
            <p:cNvPr id="169" name="矩形 168"/>
            <p:cNvSpPr/>
            <p:nvPr/>
          </p:nvSpPr>
          <p:spPr>
            <a:xfrm>
              <a:off x="9439405" y="1921691"/>
              <a:ext cx="1700151" cy="523220"/>
            </a:xfrm>
            <a:prstGeom prst="rect">
              <a:avLst/>
            </a:prstGeom>
            <a:noFill/>
            <a:ln w="28575">
              <a:solidFill>
                <a:schemeClr val="tx2"/>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solidFill>
                    <a:schemeClr val="tx1"/>
                  </a:solidFill>
                </a:rPr>
                <a:t>候选新词</a:t>
              </a:r>
              <a:r>
                <a:rPr lang="en-US" altLang="zh-CN" b="1" dirty="0">
                  <a:solidFill>
                    <a:schemeClr val="tx1"/>
                  </a:solidFill>
                </a:rPr>
                <a:t>B</a:t>
              </a:r>
              <a:endParaRPr lang="zh-CN" altLang="en-US" b="1" dirty="0">
                <a:solidFill>
                  <a:schemeClr val="tx1"/>
                </a:solidFill>
              </a:endParaRPr>
            </a:p>
          </p:txBody>
        </p:sp>
        <p:sp>
          <p:nvSpPr>
            <p:cNvPr id="170" name="矩形 169"/>
            <p:cNvSpPr/>
            <p:nvPr/>
          </p:nvSpPr>
          <p:spPr>
            <a:xfrm>
              <a:off x="9439404" y="5260112"/>
              <a:ext cx="1700151" cy="523220"/>
            </a:xfrm>
            <a:prstGeom prst="rect">
              <a:avLst/>
            </a:prstGeom>
            <a:solidFill>
              <a:schemeClr val="bg1"/>
            </a:solidFill>
            <a:ln w="28575">
              <a:solidFill>
                <a:schemeClr val="tx2"/>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solidFill>
                    <a:schemeClr val="tx1"/>
                  </a:solidFill>
                </a:rPr>
                <a:t>新词词表</a:t>
              </a:r>
              <a:r>
                <a:rPr lang="en-US" altLang="zh-CN" b="1" dirty="0">
                  <a:solidFill>
                    <a:schemeClr val="tx1"/>
                  </a:solidFill>
                </a:rPr>
                <a:t>C</a:t>
              </a:r>
              <a:endParaRPr lang="zh-CN" altLang="en-US" b="1" dirty="0">
                <a:solidFill>
                  <a:schemeClr val="tx1"/>
                </a:solidFill>
              </a:endParaRPr>
            </a:p>
          </p:txBody>
        </p:sp>
        <p:sp>
          <p:nvSpPr>
            <p:cNvPr id="171" name="矩形 170"/>
            <p:cNvSpPr/>
            <p:nvPr/>
          </p:nvSpPr>
          <p:spPr>
            <a:xfrm>
              <a:off x="1065350" y="1806398"/>
              <a:ext cx="1140032" cy="753806"/>
            </a:xfrm>
            <a:prstGeom prst="rect">
              <a:avLst/>
            </a:prstGeom>
            <a:solidFill>
              <a:schemeClr val="bg1"/>
            </a:solidFill>
            <a:ln w="28575">
              <a:solidFill>
                <a:schemeClr val="tx2"/>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solidFill>
                    <a:schemeClr val="tx1"/>
                  </a:solidFill>
                </a:rPr>
                <a:t>数据</a:t>
              </a:r>
              <a:endParaRPr lang="en-US" altLang="zh-CN" b="1" dirty="0">
                <a:solidFill>
                  <a:schemeClr val="tx1"/>
                </a:solidFill>
              </a:endParaRPr>
            </a:p>
            <a:p>
              <a:pPr algn="ctr"/>
              <a:r>
                <a:rPr lang="zh-CN" altLang="en-US" b="1" dirty="0">
                  <a:solidFill>
                    <a:schemeClr val="tx1"/>
                  </a:solidFill>
                </a:rPr>
                <a:t>预处理</a:t>
              </a:r>
            </a:p>
          </p:txBody>
        </p:sp>
        <p:cxnSp>
          <p:nvCxnSpPr>
            <p:cNvPr id="172" name="直接箭头连接符 171"/>
            <p:cNvCxnSpPr>
              <a:stCxn id="171" idx="3"/>
            </p:cNvCxnSpPr>
            <p:nvPr/>
          </p:nvCxnSpPr>
          <p:spPr>
            <a:xfrm>
              <a:off x="2205382" y="2183301"/>
              <a:ext cx="591673" cy="8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3" name="直接箭头连接符 172"/>
            <p:cNvCxnSpPr>
              <a:stCxn id="161" idx="3"/>
              <a:endCxn id="167" idx="1"/>
            </p:cNvCxnSpPr>
            <p:nvPr/>
          </p:nvCxnSpPr>
          <p:spPr>
            <a:xfrm>
              <a:off x="3938796" y="2190287"/>
              <a:ext cx="80283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4" name="直接箭头连接符 173"/>
            <p:cNvCxnSpPr>
              <a:stCxn id="167" idx="3"/>
              <a:endCxn id="168" idx="1"/>
            </p:cNvCxnSpPr>
            <p:nvPr/>
          </p:nvCxnSpPr>
          <p:spPr>
            <a:xfrm flipV="1">
              <a:off x="6154799" y="2183301"/>
              <a:ext cx="1098841" cy="69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5" name="直接箭头连接符 174"/>
            <p:cNvCxnSpPr>
              <a:stCxn id="168" idx="3"/>
              <a:endCxn id="169" idx="1"/>
            </p:cNvCxnSpPr>
            <p:nvPr/>
          </p:nvCxnSpPr>
          <p:spPr>
            <a:xfrm>
              <a:off x="8953791" y="2183301"/>
              <a:ext cx="48561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6" name="直接箭头连接符 175"/>
            <p:cNvCxnSpPr>
              <a:stCxn id="166" idx="3"/>
              <a:endCxn id="170" idx="1"/>
            </p:cNvCxnSpPr>
            <p:nvPr/>
          </p:nvCxnSpPr>
          <p:spPr>
            <a:xfrm>
              <a:off x="6089485" y="5521722"/>
              <a:ext cx="33499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7" name="矩形 176"/>
            <p:cNvSpPr/>
            <p:nvPr/>
          </p:nvSpPr>
          <p:spPr>
            <a:xfrm>
              <a:off x="2547089" y="5144819"/>
              <a:ext cx="1692939" cy="753806"/>
            </a:xfrm>
            <a:prstGeom prst="rect">
              <a:avLst/>
            </a:prstGeom>
            <a:noFill/>
            <a:ln w="28575">
              <a:solidFill>
                <a:schemeClr val="tx2"/>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solidFill>
                    <a:schemeClr val="tx1"/>
                  </a:solidFill>
                </a:rPr>
                <a:t>人工规则过滤</a:t>
              </a:r>
            </a:p>
          </p:txBody>
        </p:sp>
        <p:grpSp>
          <p:nvGrpSpPr>
            <p:cNvPr id="178" name="组合 177"/>
            <p:cNvGrpSpPr/>
            <p:nvPr/>
          </p:nvGrpSpPr>
          <p:grpSpPr>
            <a:xfrm rot="16200000">
              <a:off x="3070295" y="3912695"/>
              <a:ext cx="632921" cy="1794027"/>
              <a:chOff x="3211658" y="1947553"/>
              <a:chExt cx="1235639" cy="1956431"/>
            </a:xfrm>
          </p:grpSpPr>
          <p:cxnSp>
            <p:nvCxnSpPr>
              <p:cNvPr id="187" name="连接符: 肘形 186"/>
              <p:cNvCxnSpPr/>
              <p:nvPr/>
            </p:nvCxnSpPr>
            <p:spPr>
              <a:xfrm flipV="1">
                <a:off x="3211658" y="1947553"/>
                <a:ext cx="1235638" cy="1001365"/>
              </a:xfrm>
              <a:prstGeom prst="bentConnector3">
                <a:avLst>
                  <a:gd name="adj1" fmla="val 48458"/>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连接符: 肘形 187"/>
              <p:cNvCxnSpPr/>
              <p:nvPr/>
            </p:nvCxnSpPr>
            <p:spPr>
              <a:xfrm rot="16200000" flipH="1">
                <a:off x="3652104" y="3108792"/>
                <a:ext cx="955067" cy="635317"/>
              </a:xfrm>
              <a:prstGeom prst="bentConnector2">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直接箭头连接符 188"/>
              <p:cNvCxnSpPr/>
              <p:nvPr/>
            </p:nvCxnSpPr>
            <p:spPr>
              <a:xfrm flipH="1">
                <a:off x="3811980" y="3292635"/>
                <a:ext cx="635317" cy="222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直接箭头连接符 189"/>
              <p:cNvCxnSpPr/>
              <p:nvPr/>
            </p:nvCxnSpPr>
            <p:spPr>
              <a:xfrm flipH="1">
                <a:off x="3807734" y="2617724"/>
                <a:ext cx="635317" cy="222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79" name="直接箭头连接符 178"/>
            <p:cNvCxnSpPr>
              <a:stCxn id="169" idx="2"/>
              <a:endCxn id="170" idx="0"/>
            </p:cNvCxnSpPr>
            <p:nvPr/>
          </p:nvCxnSpPr>
          <p:spPr>
            <a:xfrm flipH="1">
              <a:off x="10289480" y="2444911"/>
              <a:ext cx="1" cy="28152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80" name="组合 179"/>
            <p:cNvGrpSpPr/>
            <p:nvPr/>
          </p:nvGrpSpPr>
          <p:grpSpPr>
            <a:xfrm rot="5400000">
              <a:off x="3038324" y="2046640"/>
              <a:ext cx="752927" cy="1794027"/>
              <a:chOff x="3211658" y="1947553"/>
              <a:chExt cx="1235639" cy="1956431"/>
            </a:xfrm>
          </p:grpSpPr>
          <p:cxnSp>
            <p:nvCxnSpPr>
              <p:cNvPr id="183" name="连接符: 肘形 182"/>
              <p:cNvCxnSpPr/>
              <p:nvPr/>
            </p:nvCxnSpPr>
            <p:spPr>
              <a:xfrm flipV="1">
                <a:off x="3211658" y="1947553"/>
                <a:ext cx="1235638" cy="1001365"/>
              </a:xfrm>
              <a:prstGeom prst="bentConnector3">
                <a:avLst>
                  <a:gd name="adj1" fmla="val 48458"/>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4" name="连接符: 肘形 183"/>
              <p:cNvCxnSpPr/>
              <p:nvPr/>
            </p:nvCxnSpPr>
            <p:spPr>
              <a:xfrm rot="16200000" flipH="1">
                <a:off x="3652104" y="3108792"/>
                <a:ext cx="955067" cy="635317"/>
              </a:xfrm>
              <a:prstGeom prst="bentConnector2">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直接箭头连接符 184"/>
              <p:cNvCxnSpPr/>
              <p:nvPr/>
            </p:nvCxnSpPr>
            <p:spPr>
              <a:xfrm flipH="1">
                <a:off x="3811980" y="3292635"/>
                <a:ext cx="635317" cy="2226"/>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直接箭头连接符 185"/>
              <p:cNvCxnSpPr/>
              <p:nvPr/>
            </p:nvCxnSpPr>
            <p:spPr>
              <a:xfrm flipH="1">
                <a:off x="3807734" y="2617724"/>
                <a:ext cx="635317" cy="2226"/>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81" name="直接箭头连接符 180"/>
            <p:cNvCxnSpPr>
              <a:stCxn id="177" idx="3"/>
              <a:endCxn id="166" idx="1"/>
            </p:cNvCxnSpPr>
            <p:nvPr/>
          </p:nvCxnSpPr>
          <p:spPr>
            <a:xfrm>
              <a:off x="4240028" y="5521722"/>
              <a:ext cx="56692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2" name="直接箭头连接符 181"/>
            <p:cNvCxnSpPr>
              <a:stCxn id="166" idx="0"/>
              <a:endCxn id="167" idx="2"/>
            </p:cNvCxnSpPr>
            <p:nvPr/>
          </p:nvCxnSpPr>
          <p:spPr>
            <a:xfrm flipV="1">
              <a:off x="5448217" y="2451897"/>
              <a:ext cx="0" cy="26929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fade">
                                      <p:cBhvr>
                                        <p:cTn id="12"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7"/>
          <p:cNvSpPr txBox="1"/>
          <p:nvPr/>
        </p:nvSpPr>
        <p:spPr>
          <a:xfrm>
            <a:off x="2452443" y="-137581"/>
            <a:ext cx="7287114" cy="238680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altLang="zh-CN" sz="6000" b="1" dirty="0">
                <a:solidFill>
                  <a:schemeClr val="bg1"/>
                </a:solidFill>
                <a:latin typeface="+mn-ea"/>
              </a:rPr>
              <a:t>CONTENTS</a:t>
            </a:r>
          </a:p>
        </p:txBody>
      </p:sp>
      <p:sp>
        <p:nvSpPr>
          <p:cNvPr id="3" name="文本占位符 4"/>
          <p:cNvSpPr txBox="1"/>
          <p:nvPr/>
        </p:nvSpPr>
        <p:spPr>
          <a:xfrm>
            <a:off x="1836898" y="1443350"/>
            <a:ext cx="8518204" cy="397129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tabLst>
                <a:tab pos="12599670" algn="ctr"/>
              </a:tabLst>
            </a:pPr>
            <a:r>
              <a:rPr lang="zh-CN" altLang="en-US" dirty="0">
                <a:solidFill>
                  <a:schemeClr val="bg1"/>
                </a:solidFill>
              </a:rPr>
              <a:t>概述</a:t>
            </a:r>
            <a:r>
              <a:rPr lang="en-US" altLang="zh-CN" dirty="0">
                <a:solidFill>
                  <a:schemeClr val="bg1"/>
                </a:solidFill>
              </a:rPr>
              <a:t>	</a:t>
            </a:r>
            <a:r>
              <a:rPr lang="zh-CN" altLang="en-US" dirty="0">
                <a:solidFill>
                  <a:schemeClr val="bg1"/>
                </a:solidFill>
              </a:rPr>
              <a:t>王婧琳</a:t>
            </a:r>
            <a:endParaRPr lang="en-US" altLang="zh-CN" dirty="0">
              <a:solidFill>
                <a:schemeClr val="bg1"/>
              </a:solidFill>
            </a:endParaRPr>
          </a:p>
          <a:p>
            <a:pPr marL="514350" indent="-514350">
              <a:lnSpc>
                <a:spcPct val="150000"/>
              </a:lnSpc>
              <a:buFont typeface="+mj-lt"/>
              <a:buAutoNum type="arabicPeriod"/>
              <a:tabLst>
                <a:tab pos="12599670" algn="ctr"/>
              </a:tabLst>
            </a:pPr>
            <a:r>
              <a:rPr lang="zh-CN" altLang="en-US" dirty="0">
                <a:solidFill>
                  <a:schemeClr val="bg1"/>
                </a:solidFill>
              </a:rPr>
              <a:t>基于规则的新词发现</a:t>
            </a:r>
            <a:r>
              <a:rPr lang="en-US" altLang="zh-CN" dirty="0">
                <a:solidFill>
                  <a:schemeClr val="bg1"/>
                </a:solidFill>
              </a:rPr>
              <a:t>	</a:t>
            </a:r>
            <a:r>
              <a:rPr lang="zh-CN" altLang="en-US" dirty="0">
                <a:solidFill>
                  <a:schemeClr val="bg1"/>
                </a:solidFill>
              </a:rPr>
              <a:t>张嘉辉</a:t>
            </a:r>
            <a:endParaRPr lang="en-US" altLang="zh-CN" dirty="0">
              <a:solidFill>
                <a:schemeClr val="bg1"/>
              </a:solidFill>
            </a:endParaRPr>
          </a:p>
          <a:p>
            <a:pPr marL="514350" indent="-514350">
              <a:lnSpc>
                <a:spcPct val="150000"/>
              </a:lnSpc>
              <a:buFont typeface="+mj-lt"/>
              <a:buAutoNum type="arabicPeriod"/>
              <a:tabLst>
                <a:tab pos="12599670" algn="ctr"/>
              </a:tabLst>
            </a:pPr>
            <a:r>
              <a:rPr lang="zh-CN" altLang="en-US" dirty="0">
                <a:solidFill>
                  <a:schemeClr val="bg1"/>
                </a:solidFill>
              </a:rPr>
              <a:t>基于统计的新词发现</a:t>
            </a:r>
            <a:r>
              <a:rPr lang="en-US" altLang="zh-CN" dirty="0">
                <a:solidFill>
                  <a:schemeClr val="bg1"/>
                </a:solidFill>
              </a:rPr>
              <a:t>	</a:t>
            </a:r>
            <a:r>
              <a:rPr lang="zh-CN" altLang="en-US" dirty="0">
                <a:solidFill>
                  <a:schemeClr val="bg1"/>
                </a:solidFill>
              </a:rPr>
              <a:t>范睿先</a:t>
            </a:r>
            <a:endParaRPr lang="en-US" altLang="zh-CN" dirty="0">
              <a:solidFill>
                <a:schemeClr val="bg1"/>
              </a:solidFill>
            </a:endParaRPr>
          </a:p>
          <a:p>
            <a:pPr marL="514350" indent="-514350">
              <a:lnSpc>
                <a:spcPct val="150000"/>
              </a:lnSpc>
              <a:buFont typeface="+mj-lt"/>
              <a:buAutoNum type="arabicPeriod"/>
              <a:tabLst>
                <a:tab pos="12599670" algn="ctr"/>
              </a:tabLst>
            </a:pPr>
            <a:r>
              <a:rPr lang="zh-CN" altLang="en-US" dirty="0">
                <a:solidFill>
                  <a:schemeClr val="bg1"/>
                </a:solidFill>
              </a:rPr>
              <a:t>基于深度学习的新词发现</a:t>
            </a:r>
            <a:r>
              <a:rPr lang="en-US" altLang="zh-CN" dirty="0">
                <a:solidFill>
                  <a:schemeClr val="bg1"/>
                </a:solidFill>
              </a:rPr>
              <a:t>	</a:t>
            </a:r>
            <a:r>
              <a:rPr lang="zh-CN" altLang="en-US" dirty="0">
                <a:solidFill>
                  <a:schemeClr val="bg1"/>
                </a:solidFill>
              </a:rPr>
              <a:t>杨艺</a:t>
            </a:r>
            <a:endParaRPr lang="en-US" altLang="zh-CN" dirty="0">
              <a:solidFill>
                <a:schemeClr val="bg1"/>
              </a:solidFill>
            </a:endParaRPr>
          </a:p>
          <a:p>
            <a:pPr marL="514350" indent="-514350">
              <a:lnSpc>
                <a:spcPct val="150000"/>
              </a:lnSpc>
              <a:buFont typeface="+mj-lt"/>
              <a:buAutoNum type="arabicPeriod"/>
              <a:tabLst>
                <a:tab pos="12599670" algn="ctr"/>
              </a:tabLst>
            </a:pPr>
            <a:r>
              <a:rPr lang="en-US" altLang="zh-CN" dirty="0">
                <a:solidFill>
                  <a:schemeClr val="accent6"/>
                </a:solidFill>
              </a:rPr>
              <a:t>Demo</a:t>
            </a:r>
            <a:r>
              <a:rPr lang="zh-CN" altLang="en-US" dirty="0">
                <a:solidFill>
                  <a:schemeClr val="accent6"/>
                </a:solidFill>
              </a:rPr>
              <a:t>展示与讲解</a:t>
            </a:r>
            <a:r>
              <a:rPr lang="en-US" altLang="zh-CN" dirty="0">
                <a:solidFill>
                  <a:schemeClr val="accent6"/>
                </a:solidFill>
              </a:rPr>
              <a:t>	</a:t>
            </a:r>
            <a:r>
              <a:rPr lang="zh-CN" altLang="en-US" dirty="0">
                <a:solidFill>
                  <a:schemeClr val="accent6"/>
                </a:solidFill>
              </a:rPr>
              <a:t>祝永贺、燕传航</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sz="2800" dirty="0"/>
              <a:t>利用互信息和左右信息熵的中文分词新词发现</a:t>
            </a:r>
            <a:endParaRPr lang="zh-CN" altLang="en-US" sz="2800" dirty="0">
              <a:latin typeface="Times New Roman" panose="02020603050405020304" pitchFamily="18" charset="0"/>
              <a:ea typeface="微软雅黑" panose="020B0503020204020204" charset="-122"/>
            </a:endParaRPr>
          </a:p>
        </p:txBody>
      </p:sp>
      <p:sp>
        <p:nvSpPr>
          <p:cNvPr id="10" name="文本框 9"/>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defRPr/>
            </a:pPr>
            <a:r>
              <a:rPr lang="en-US" altLang="zh-CN" sz="3600" b="1" dirty="0">
                <a:solidFill>
                  <a:prstClr val="white"/>
                </a:solidFill>
              </a:rPr>
              <a:t>5</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.1</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41" name="文本框 40"/>
          <p:cNvSpPr txBox="1"/>
          <p:nvPr/>
        </p:nvSpPr>
        <p:spPr>
          <a:xfrm>
            <a:off x="679300" y="1211237"/>
            <a:ext cx="10498347" cy="489558"/>
          </a:xfrm>
          <a:prstGeom prst="rect">
            <a:avLst/>
          </a:prstGeom>
          <a:noFill/>
        </p:spPr>
        <p:txBody>
          <a:bodyPr wrap="square" rtlCol="0">
            <a:spAutoFit/>
          </a:bodyPr>
          <a:lstStyle/>
          <a:p>
            <a:pPr algn="just">
              <a:lnSpc>
                <a:spcPct val="130000"/>
              </a:lnSpc>
              <a:spcBef>
                <a:spcPts val="600"/>
              </a:spcBef>
              <a:spcAft>
                <a:spcPts val="600"/>
              </a:spcAft>
              <a:buClr>
                <a:srgbClr val="006C39"/>
              </a:buClr>
            </a:pPr>
            <a:r>
              <a:rPr lang="zh-CN" altLang="en-US" sz="2200" dirty="0">
                <a:solidFill>
                  <a:prstClr val="black"/>
                </a:solidFill>
              </a:rPr>
              <a:t>                                </a:t>
            </a:r>
            <a:endParaRPr lang="en-US" altLang="zh-CN" sz="2200" dirty="0">
              <a:solidFill>
                <a:prstClr val="black"/>
              </a:solidFill>
            </a:endParaRPr>
          </a:p>
        </p:txBody>
      </p:sp>
      <p:sp>
        <p:nvSpPr>
          <p:cNvPr id="2" name="文本框 1"/>
          <p:cNvSpPr txBox="1"/>
          <p:nvPr/>
        </p:nvSpPr>
        <p:spPr>
          <a:xfrm>
            <a:off x="1113183" y="2802835"/>
            <a:ext cx="184731" cy="369332"/>
          </a:xfrm>
          <a:prstGeom prst="rect">
            <a:avLst/>
          </a:prstGeom>
          <a:noFill/>
        </p:spPr>
        <p:txBody>
          <a:bodyPr wrap="none" rtlCol="0">
            <a:spAutoFit/>
          </a:bodyPr>
          <a:lstStyle/>
          <a:p>
            <a:endParaRPr kumimoji="1" lang="zh-CN" altLang="en-US"/>
          </a:p>
        </p:txBody>
      </p:sp>
      <p:sp>
        <p:nvSpPr>
          <p:cNvPr id="7" name="文本框 6"/>
          <p:cNvSpPr txBox="1"/>
          <p:nvPr/>
        </p:nvSpPr>
        <p:spPr>
          <a:xfrm>
            <a:off x="679300" y="1211236"/>
            <a:ext cx="10399517" cy="2557816"/>
          </a:xfrm>
          <a:prstGeom prst="rect">
            <a:avLst/>
          </a:prstGeom>
          <a:noFill/>
        </p:spPr>
        <p:txBody>
          <a:bodyPr wrap="square" rtlCol="0">
            <a:spAutoFit/>
          </a:bodyPr>
          <a:lstStyle/>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1.</a:t>
            </a:r>
            <a:r>
              <a:rPr lang="zh-CN" altLang="en-US" sz="2200" dirty="0">
                <a:solidFill>
                  <a:prstClr val="black"/>
                </a:solidFill>
              </a:rPr>
              <a:t>分词</a:t>
            </a:r>
          </a:p>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2.</a:t>
            </a:r>
            <a:r>
              <a:rPr lang="zh-CN" altLang="en-US" sz="2200" dirty="0">
                <a:solidFill>
                  <a:prstClr val="black"/>
                </a:solidFill>
              </a:rPr>
              <a:t>利用</a:t>
            </a:r>
            <a:r>
              <a:rPr lang="en-US" altLang="zh-CN" sz="2200" dirty="0" err="1">
                <a:solidFill>
                  <a:prstClr val="black"/>
                </a:solidFill>
              </a:rPr>
              <a:t>trie</a:t>
            </a:r>
            <a:r>
              <a:rPr lang="zh-CN" altLang="en-US" sz="2200" dirty="0">
                <a:solidFill>
                  <a:prstClr val="black"/>
                </a:solidFill>
              </a:rPr>
              <a:t>树计算互信息 </a:t>
            </a:r>
            <a:r>
              <a:rPr lang="en-US" altLang="zh-CN" sz="2200" dirty="0">
                <a:solidFill>
                  <a:prstClr val="black"/>
                </a:solidFill>
              </a:rPr>
              <a:t>PMI</a:t>
            </a:r>
            <a:r>
              <a:rPr lang="zh-CN" altLang="en-US" sz="2200" dirty="0">
                <a:solidFill>
                  <a:prstClr val="black"/>
                </a:solidFill>
              </a:rPr>
              <a:t>和左右熵</a:t>
            </a:r>
          </a:p>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3.</a:t>
            </a:r>
            <a:r>
              <a:rPr lang="zh-CN" altLang="en-US" sz="2200" dirty="0">
                <a:solidFill>
                  <a:prstClr val="black"/>
                </a:solidFill>
              </a:rPr>
              <a:t>得出得分 </a:t>
            </a:r>
            <a:r>
              <a:rPr lang="en-US" altLang="zh-CN" sz="2200" dirty="0">
                <a:solidFill>
                  <a:prstClr val="black"/>
                </a:solidFill>
              </a:rPr>
              <a:t>score = PMI + min(</a:t>
            </a:r>
            <a:r>
              <a:rPr lang="zh-CN" altLang="en-US" sz="2200" dirty="0">
                <a:solidFill>
                  <a:prstClr val="black"/>
                </a:solidFill>
              </a:rPr>
              <a:t>左熵</a:t>
            </a:r>
            <a:r>
              <a:rPr lang="en-US" altLang="zh-CN" sz="2200" dirty="0">
                <a:solidFill>
                  <a:prstClr val="black"/>
                </a:solidFill>
              </a:rPr>
              <a:t>, </a:t>
            </a:r>
            <a:r>
              <a:rPr lang="zh-CN" altLang="en-US" sz="2200" dirty="0">
                <a:solidFill>
                  <a:prstClr val="black"/>
                </a:solidFill>
              </a:rPr>
              <a:t>右熵</a:t>
            </a:r>
            <a:r>
              <a:rPr lang="en-US" altLang="zh-CN" sz="2200" dirty="0">
                <a:solidFill>
                  <a:prstClr val="black"/>
                </a:solidFill>
              </a:rPr>
              <a:t>)</a:t>
            </a:r>
          </a:p>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4.</a:t>
            </a:r>
            <a:r>
              <a:rPr lang="zh-CN" altLang="en-US" sz="2200" dirty="0">
                <a:solidFill>
                  <a:prstClr val="black"/>
                </a:solidFill>
              </a:rPr>
              <a:t>以得分高低进行排序，取出前</a:t>
            </a:r>
            <a:r>
              <a:rPr lang="en-US" altLang="zh-CN" sz="2200" dirty="0">
                <a:solidFill>
                  <a:prstClr val="black"/>
                </a:solidFill>
              </a:rPr>
              <a:t>5</a:t>
            </a:r>
            <a:r>
              <a:rPr lang="zh-CN" altLang="en-US" sz="2200" dirty="0">
                <a:solidFill>
                  <a:prstClr val="black"/>
                </a:solidFill>
              </a:rPr>
              <a:t>个</a:t>
            </a:r>
          </a:p>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5.</a:t>
            </a:r>
            <a:r>
              <a:rPr lang="zh-CN" altLang="en-US" sz="2200" dirty="0">
                <a:solidFill>
                  <a:prstClr val="black"/>
                </a:solidFill>
              </a:rPr>
              <a:t>成功失败案例展示</a:t>
            </a:r>
          </a:p>
        </p:txBody>
      </p:sp>
    </p:spTree>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sz="2800" dirty="0"/>
              <a:t>分词</a:t>
            </a:r>
            <a:endParaRPr lang="zh-CN" altLang="en-US" sz="2800" dirty="0">
              <a:latin typeface="Times New Roman" panose="02020603050405020304" pitchFamily="18" charset="0"/>
              <a:ea typeface="微软雅黑" panose="020B0503020204020204" charset="-122"/>
            </a:endParaRPr>
          </a:p>
        </p:txBody>
      </p:sp>
      <p:sp>
        <p:nvSpPr>
          <p:cNvPr id="10" name="文本框 9"/>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defRPr/>
            </a:pPr>
            <a:r>
              <a:rPr lang="en-US" altLang="zh-CN" sz="3600" b="1" dirty="0">
                <a:solidFill>
                  <a:prstClr val="white"/>
                </a:solidFill>
              </a:rPr>
              <a:t>5</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.1</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41" name="文本框 40"/>
          <p:cNvSpPr txBox="1"/>
          <p:nvPr/>
        </p:nvSpPr>
        <p:spPr>
          <a:xfrm>
            <a:off x="679300" y="1211237"/>
            <a:ext cx="10498347" cy="489558"/>
          </a:xfrm>
          <a:prstGeom prst="rect">
            <a:avLst/>
          </a:prstGeom>
          <a:noFill/>
        </p:spPr>
        <p:txBody>
          <a:bodyPr wrap="square" rtlCol="0">
            <a:spAutoFit/>
          </a:bodyPr>
          <a:lstStyle/>
          <a:p>
            <a:pPr algn="just">
              <a:lnSpc>
                <a:spcPct val="130000"/>
              </a:lnSpc>
              <a:spcBef>
                <a:spcPts val="600"/>
              </a:spcBef>
              <a:spcAft>
                <a:spcPts val="600"/>
              </a:spcAft>
              <a:buClr>
                <a:srgbClr val="006C39"/>
              </a:buClr>
            </a:pPr>
            <a:r>
              <a:rPr lang="zh-CN" altLang="en-US" sz="2200" dirty="0">
                <a:solidFill>
                  <a:prstClr val="black"/>
                </a:solidFill>
              </a:rPr>
              <a:t>                                </a:t>
            </a:r>
            <a:endParaRPr lang="en-US" altLang="zh-CN" sz="2200" dirty="0">
              <a:solidFill>
                <a:prstClr val="black"/>
              </a:solidFill>
            </a:endParaRPr>
          </a:p>
        </p:txBody>
      </p:sp>
      <p:sp>
        <p:nvSpPr>
          <p:cNvPr id="2" name="文本框 1"/>
          <p:cNvSpPr txBox="1"/>
          <p:nvPr/>
        </p:nvSpPr>
        <p:spPr>
          <a:xfrm>
            <a:off x="1113183" y="2802835"/>
            <a:ext cx="184731" cy="369332"/>
          </a:xfrm>
          <a:prstGeom prst="rect">
            <a:avLst/>
          </a:prstGeom>
          <a:noFill/>
        </p:spPr>
        <p:txBody>
          <a:bodyPr wrap="none" rtlCol="0">
            <a:spAutoFit/>
          </a:bodyPr>
          <a:lstStyle/>
          <a:p>
            <a:endParaRPr kumimoji="1" lang="zh-CN" altLang="en-US"/>
          </a:p>
        </p:txBody>
      </p:sp>
      <p:sp>
        <p:nvSpPr>
          <p:cNvPr id="7" name="文本框 6"/>
          <p:cNvSpPr txBox="1"/>
          <p:nvPr/>
        </p:nvSpPr>
        <p:spPr>
          <a:xfrm>
            <a:off x="834188" y="1211237"/>
            <a:ext cx="10188569" cy="4032066"/>
          </a:xfrm>
          <a:prstGeom prst="rect">
            <a:avLst/>
          </a:prstGeom>
          <a:noFill/>
        </p:spPr>
        <p:txBody>
          <a:bodyPr wrap="square" rtlCol="0">
            <a:spAutoFit/>
          </a:bodyPr>
          <a:lstStyle/>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1.</a:t>
            </a:r>
            <a:r>
              <a:rPr lang="zh-CN" altLang="en-US" sz="2200" dirty="0">
                <a:solidFill>
                  <a:prstClr val="black"/>
                </a:solidFill>
              </a:rPr>
              <a:t>根据</a:t>
            </a:r>
            <a:r>
              <a:rPr lang="en-US" altLang="zh-CN" sz="2200" dirty="0">
                <a:solidFill>
                  <a:prstClr val="black"/>
                </a:solidFill>
              </a:rPr>
              <a:t>dict.txt</a:t>
            </a:r>
            <a:r>
              <a:rPr lang="zh-CN" altLang="en-US" sz="2200" dirty="0">
                <a:solidFill>
                  <a:prstClr val="black"/>
                </a:solidFill>
              </a:rPr>
              <a:t>生成</a:t>
            </a:r>
            <a:r>
              <a:rPr lang="en-US" altLang="zh-CN" sz="2200" dirty="0" err="1">
                <a:solidFill>
                  <a:prstClr val="black"/>
                </a:solidFill>
              </a:rPr>
              <a:t>trie</a:t>
            </a:r>
            <a:r>
              <a:rPr lang="zh-CN" altLang="en-US" sz="2200" dirty="0">
                <a:solidFill>
                  <a:prstClr val="black"/>
                </a:solidFill>
              </a:rPr>
              <a:t>树</a:t>
            </a:r>
          </a:p>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2.</a:t>
            </a:r>
            <a:r>
              <a:rPr lang="zh-CN" altLang="en-US" sz="2200" dirty="0">
                <a:solidFill>
                  <a:prstClr val="black"/>
                </a:solidFill>
              </a:rPr>
              <a:t>动态规划查找最大概率路径</a:t>
            </a:r>
            <a:r>
              <a:rPr lang="en-US" altLang="zh-CN" sz="2200" dirty="0">
                <a:solidFill>
                  <a:prstClr val="black"/>
                </a:solidFill>
              </a:rPr>
              <a:t>, </a:t>
            </a:r>
            <a:r>
              <a:rPr lang="zh-CN" altLang="en-US" sz="2200" dirty="0">
                <a:solidFill>
                  <a:prstClr val="black"/>
                </a:solidFill>
              </a:rPr>
              <a:t>找出基于词频的最大切分组合</a:t>
            </a:r>
          </a:p>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3.</a:t>
            </a:r>
            <a:r>
              <a:rPr lang="zh-CN" altLang="en-US" sz="2200" dirty="0">
                <a:solidFill>
                  <a:prstClr val="black"/>
                </a:solidFill>
              </a:rPr>
              <a:t>对于未登录词，采用了基于汉字成词能力的 </a:t>
            </a:r>
            <a:r>
              <a:rPr lang="en-US" altLang="zh-CN" sz="2200" dirty="0">
                <a:solidFill>
                  <a:prstClr val="black"/>
                </a:solidFill>
              </a:rPr>
              <a:t>HMM </a:t>
            </a:r>
            <a:r>
              <a:rPr lang="zh-CN" altLang="en-US" sz="2200" dirty="0">
                <a:solidFill>
                  <a:prstClr val="black"/>
                </a:solidFill>
              </a:rPr>
              <a:t>模型，使用了 </a:t>
            </a:r>
            <a:r>
              <a:rPr lang="en-US" altLang="zh-CN" sz="2200" dirty="0">
                <a:solidFill>
                  <a:prstClr val="black"/>
                </a:solidFill>
              </a:rPr>
              <a:t>Viterbi </a:t>
            </a:r>
            <a:r>
              <a:rPr lang="zh-CN" altLang="en-US" sz="2200" dirty="0">
                <a:solidFill>
                  <a:prstClr val="black"/>
                </a:solidFill>
              </a:rPr>
              <a:t>算法</a:t>
            </a:r>
          </a:p>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HMM</a:t>
            </a:r>
            <a:r>
              <a:rPr lang="zh-CN" altLang="en-US" sz="2200" dirty="0">
                <a:solidFill>
                  <a:prstClr val="black"/>
                </a:solidFill>
              </a:rPr>
              <a:t>：</a:t>
            </a:r>
            <a:r>
              <a:rPr lang="en-US" altLang="zh-CN" sz="2200" dirty="0">
                <a:solidFill>
                  <a:prstClr val="black"/>
                </a:solidFill>
              </a:rPr>
              <a:t>BEMS</a:t>
            </a:r>
            <a:r>
              <a:rPr lang="zh-CN" altLang="en-US" sz="2200" dirty="0">
                <a:solidFill>
                  <a:prstClr val="black"/>
                </a:solidFill>
              </a:rPr>
              <a:t>四个状态</a:t>
            </a:r>
          </a:p>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B(</a:t>
            </a:r>
            <a:r>
              <a:rPr lang="zh-CN" altLang="en-US" sz="2200" dirty="0">
                <a:solidFill>
                  <a:prstClr val="black"/>
                </a:solidFill>
              </a:rPr>
              <a:t>开头</a:t>
            </a:r>
            <a:r>
              <a:rPr lang="en-US" altLang="zh-CN" sz="2200" dirty="0">
                <a:solidFill>
                  <a:prstClr val="black"/>
                </a:solidFill>
              </a:rPr>
              <a:t>),M(</a:t>
            </a:r>
            <a:r>
              <a:rPr lang="zh-CN" altLang="en-US" sz="2200" dirty="0">
                <a:solidFill>
                  <a:prstClr val="black"/>
                </a:solidFill>
              </a:rPr>
              <a:t>中间</a:t>
            </a:r>
            <a:r>
              <a:rPr lang="en-US" altLang="zh-CN" sz="2200" dirty="0">
                <a:solidFill>
                  <a:prstClr val="black"/>
                </a:solidFill>
              </a:rPr>
              <a:t>),E(</a:t>
            </a:r>
            <a:r>
              <a:rPr lang="zh-CN" altLang="en-US" sz="2200" dirty="0">
                <a:solidFill>
                  <a:prstClr val="black"/>
                </a:solidFill>
              </a:rPr>
              <a:t>结尾</a:t>
            </a:r>
            <a:r>
              <a:rPr lang="en-US" altLang="zh-CN" sz="2200" dirty="0">
                <a:solidFill>
                  <a:prstClr val="black"/>
                </a:solidFill>
              </a:rPr>
              <a:t>),S(</a:t>
            </a:r>
            <a:r>
              <a:rPr lang="zh-CN" altLang="en-US" sz="2200" dirty="0">
                <a:solidFill>
                  <a:prstClr val="black"/>
                </a:solidFill>
              </a:rPr>
              <a:t>独立成词）</a:t>
            </a:r>
          </a:p>
          <a:p>
            <a:pPr marL="342900" indent="-342900" algn="just">
              <a:lnSpc>
                <a:spcPct val="130000"/>
              </a:lnSpc>
              <a:spcAft>
                <a:spcPts val="600"/>
              </a:spcAft>
              <a:buClr>
                <a:srgbClr val="006C39"/>
              </a:buClr>
              <a:buFont typeface="Wingdings" panose="05000000000000000000" pitchFamily="2" charset="2"/>
              <a:buChar char="n"/>
            </a:pPr>
            <a:r>
              <a:rPr lang="en-US" altLang="zh-CN" sz="2200" dirty="0" err="1">
                <a:solidFill>
                  <a:prstClr val="black"/>
                </a:solidFill>
              </a:rPr>
              <a:t>viterbi</a:t>
            </a:r>
            <a:r>
              <a:rPr lang="zh-CN" altLang="en-US" sz="2200" dirty="0">
                <a:solidFill>
                  <a:prstClr val="black"/>
                </a:solidFill>
              </a:rPr>
              <a:t>算法得到最佳的隐藏状态序列</a:t>
            </a:r>
          </a:p>
          <a:p>
            <a:pPr marL="342900" indent="-342900" algn="just">
              <a:lnSpc>
                <a:spcPct val="130000"/>
              </a:lnSpc>
              <a:spcAft>
                <a:spcPts val="600"/>
              </a:spcAft>
              <a:buClr>
                <a:srgbClr val="006C39"/>
              </a:buClr>
              <a:buFont typeface="Wingdings" panose="05000000000000000000" pitchFamily="2" charset="2"/>
              <a:buChar char="n"/>
            </a:pPr>
            <a:endParaRPr lang="zh-CN" altLang="en-US" sz="2200" dirty="0">
              <a:solidFill>
                <a:prstClr val="black"/>
              </a:solidFill>
            </a:endParaRPr>
          </a:p>
        </p:txBody>
      </p:sp>
      <p:pic>
        <p:nvPicPr>
          <p:cNvPr id="11" name="图片 10"/>
          <p:cNvPicPr>
            <a:picLocks noChangeAspect="1"/>
          </p:cNvPicPr>
          <p:nvPr/>
        </p:nvPicPr>
        <p:blipFill>
          <a:blip r:embed="rId3"/>
          <a:stretch>
            <a:fillRect/>
          </a:stretch>
        </p:blipFill>
        <p:spPr>
          <a:xfrm>
            <a:off x="679298" y="4831982"/>
            <a:ext cx="6674828" cy="1083678"/>
          </a:xfrm>
          <a:prstGeom prst="rect">
            <a:avLst/>
          </a:prstGeom>
        </p:spPr>
      </p:pic>
    </p:spTree>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dirty="0"/>
              <a:t>在新词发现方面的缺陷</a:t>
            </a:r>
            <a:endParaRPr lang="zh-CN" altLang="en-US" sz="2800" dirty="0">
              <a:latin typeface="Times New Roman" panose="02020603050405020304" pitchFamily="18" charset="0"/>
              <a:ea typeface="微软雅黑" panose="020B0503020204020204" charset="-122"/>
            </a:endParaRPr>
          </a:p>
        </p:txBody>
      </p:sp>
      <p:sp>
        <p:nvSpPr>
          <p:cNvPr id="10" name="文本框 9"/>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defRPr/>
            </a:pPr>
            <a:r>
              <a:rPr lang="en-US" altLang="zh-CN" sz="3600" b="1" dirty="0">
                <a:solidFill>
                  <a:prstClr val="white"/>
                </a:solidFill>
              </a:rPr>
              <a:t>5</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.1</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41" name="文本框 40"/>
          <p:cNvSpPr txBox="1"/>
          <p:nvPr/>
        </p:nvSpPr>
        <p:spPr>
          <a:xfrm>
            <a:off x="679300" y="1211237"/>
            <a:ext cx="10498347" cy="489558"/>
          </a:xfrm>
          <a:prstGeom prst="rect">
            <a:avLst/>
          </a:prstGeom>
          <a:noFill/>
        </p:spPr>
        <p:txBody>
          <a:bodyPr wrap="square" rtlCol="0">
            <a:spAutoFit/>
          </a:bodyPr>
          <a:lstStyle/>
          <a:p>
            <a:pPr algn="just">
              <a:lnSpc>
                <a:spcPct val="130000"/>
              </a:lnSpc>
              <a:spcBef>
                <a:spcPts val="600"/>
              </a:spcBef>
              <a:spcAft>
                <a:spcPts val="600"/>
              </a:spcAft>
              <a:buClr>
                <a:srgbClr val="006C39"/>
              </a:buClr>
            </a:pPr>
            <a:r>
              <a:rPr lang="zh-CN" altLang="en-US" sz="2200" dirty="0">
                <a:solidFill>
                  <a:prstClr val="black"/>
                </a:solidFill>
              </a:rPr>
              <a:t>                                </a:t>
            </a:r>
            <a:endParaRPr lang="en-US" altLang="zh-CN" sz="2200" dirty="0">
              <a:solidFill>
                <a:prstClr val="black"/>
              </a:solidFill>
            </a:endParaRPr>
          </a:p>
        </p:txBody>
      </p:sp>
      <p:sp>
        <p:nvSpPr>
          <p:cNvPr id="2" name="文本框 1"/>
          <p:cNvSpPr txBox="1"/>
          <p:nvPr/>
        </p:nvSpPr>
        <p:spPr>
          <a:xfrm>
            <a:off x="1113183" y="2802835"/>
            <a:ext cx="184731" cy="369332"/>
          </a:xfrm>
          <a:prstGeom prst="rect">
            <a:avLst/>
          </a:prstGeom>
          <a:noFill/>
        </p:spPr>
        <p:txBody>
          <a:bodyPr wrap="none" rtlCol="0">
            <a:spAutoFit/>
          </a:bodyPr>
          <a:lstStyle/>
          <a:p>
            <a:endParaRPr kumimoji="1" lang="zh-CN" altLang="en-US"/>
          </a:p>
        </p:txBody>
      </p:sp>
      <p:sp>
        <p:nvSpPr>
          <p:cNvPr id="7" name="文本框 6"/>
          <p:cNvSpPr txBox="1"/>
          <p:nvPr/>
        </p:nvSpPr>
        <p:spPr>
          <a:xfrm>
            <a:off x="679300" y="1211237"/>
            <a:ext cx="10188569" cy="1006622"/>
          </a:xfrm>
          <a:prstGeom prst="rect">
            <a:avLst/>
          </a:prstGeom>
          <a:noFill/>
        </p:spPr>
        <p:txBody>
          <a:bodyPr wrap="square" rtlCol="0">
            <a:spAutoFit/>
          </a:bodyPr>
          <a:lstStyle/>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1.</a:t>
            </a:r>
            <a:r>
              <a:rPr lang="zh-CN" altLang="en-US" sz="2200" dirty="0">
                <a:solidFill>
                  <a:prstClr val="black"/>
                </a:solidFill>
              </a:rPr>
              <a:t>依靠词典</a:t>
            </a:r>
          </a:p>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2.HMM</a:t>
            </a:r>
            <a:r>
              <a:rPr lang="zh-CN" altLang="en-US" sz="2200" dirty="0">
                <a:solidFill>
                  <a:prstClr val="black"/>
                </a:solidFill>
              </a:rPr>
              <a:t>对于三个字的新词识别有限</a:t>
            </a:r>
          </a:p>
        </p:txBody>
      </p:sp>
      <p:pic>
        <p:nvPicPr>
          <p:cNvPr id="8" name="图片 7"/>
          <p:cNvPicPr>
            <a:picLocks noChangeAspect="1"/>
          </p:cNvPicPr>
          <p:nvPr/>
        </p:nvPicPr>
        <p:blipFill>
          <a:blip r:embed="rId3"/>
          <a:stretch>
            <a:fillRect/>
          </a:stretch>
        </p:blipFill>
        <p:spPr>
          <a:xfrm>
            <a:off x="808608" y="2163938"/>
            <a:ext cx="2224152" cy="3776425"/>
          </a:xfrm>
          <a:prstGeom prst="rect">
            <a:avLst/>
          </a:prstGeom>
        </p:spPr>
      </p:pic>
      <p:pic>
        <p:nvPicPr>
          <p:cNvPr id="11" name="图片 10"/>
          <p:cNvPicPr>
            <a:picLocks noChangeAspect="1"/>
          </p:cNvPicPr>
          <p:nvPr/>
        </p:nvPicPr>
        <p:blipFill>
          <a:blip r:embed="rId4"/>
          <a:stretch>
            <a:fillRect/>
          </a:stretch>
        </p:blipFill>
        <p:spPr>
          <a:xfrm>
            <a:off x="3755995" y="3047445"/>
            <a:ext cx="2630919" cy="2332274"/>
          </a:xfrm>
          <a:prstGeom prst="rect">
            <a:avLst/>
          </a:prstGeom>
        </p:spPr>
      </p:pic>
      <p:pic>
        <p:nvPicPr>
          <p:cNvPr id="12" name="图片 11"/>
          <p:cNvPicPr>
            <a:picLocks noChangeAspect="1"/>
          </p:cNvPicPr>
          <p:nvPr/>
        </p:nvPicPr>
        <p:blipFill>
          <a:blip r:embed="rId5"/>
          <a:stretch>
            <a:fillRect/>
          </a:stretch>
        </p:blipFill>
        <p:spPr>
          <a:xfrm>
            <a:off x="7299960" y="3047444"/>
            <a:ext cx="3236032" cy="2332275"/>
          </a:xfrm>
          <a:prstGeom prst="rect">
            <a:avLst/>
          </a:prstGeom>
        </p:spPr>
      </p:pic>
    </p:spTree>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dirty="0"/>
              <a:t>利用</a:t>
            </a:r>
            <a:r>
              <a:rPr lang="en-US" altLang="zh-CN" dirty="0" err="1"/>
              <a:t>trie</a:t>
            </a:r>
            <a:r>
              <a:rPr lang="zh-CN" altLang="en-US" dirty="0"/>
              <a:t>树计算互信息 </a:t>
            </a:r>
            <a:r>
              <a:rPr lang="en-US" altLang="zh-CN" dirty="0"/>
              <a:t>PMI</a:t>
            </a:r>
            <a:endParaRPr lang="zh-CN" altLang="en-US" sz="2800" dirty="0">
              <a:latin typeface="Times New Roman" panose="02020603050405020304" pitchFamily="18" charset="0"/>
              <a:ea typeface="微软雅黑" panose="020B0503020204020204" charset="-122"/>
            </a:endParaRPr>
          </a:p>
        </p:txBody>
      </p:sp>
      <p:sp>
        <p:nvSpPr>
          <p:cNvPr id="10" name="文本框 9"/>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defRPr/>
            </a:pPr>
            <a:r>
              <a:rPr lang="en-US" altLang="zh-CN" sz="3600" b="1" dirty="0">
                <a:solidFill>
                  <a:prstClr val="white"/>
                </a:solidFill>
              </a:rPr>
              <a:t>5</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.1</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41" name="文本框 40"/>
          <p:cNvSpPr txBox="1"/>
          <p:nvPr/>
        </p:nvSpPr>
        <p:spPr>
          <a:xfrm>
            <a:off x="679300" y="1211237"/>
            <a:ext cx="10498347" cy="489558"/>
          </a:xfrm>
          <a:prstGeom prst="rect">
            <a:avLst/>
          </a:prstGeom>
          <a:noFill/>
        </p:spPr>
        <p:txBody>
          <a:bodyPr wrap="square" rtlCol="0">
            <a:spAutoFit/>
          </a:bodyPr>
          <a:lstStyle/>
          <a:p>
            <a:pPr algn="just">
              <a:lnSpc>
                <a:spcPct val="130000"/>
              </a:lnSpc>
              <a:spcBef>
                <a:spcPts val="600"/>
              </a:spcBef>
              <a:spcAft>
                <a:spcPts val="600"/>
              </a:spcAft>
              <a:buClr>
                <a:srgbClr val="006C39"/>
              </a:buClr>
            </a:pPr>
            <a:r>
              <a:rPr lang="zh-CN" altLang="en-US" sz="2200" dirty="0">
                <a:solidFill>
                  <a:prstClr val="black"/>
                </a:solidFill>
              </a:rPr>
              <a:t>                                </a:t>
            </a:r>
            <a:endParaRPr lang="en-US" altLang="zh-CN" sz="2200" dirty="0">
              <a:solidFill>
                <a:prstClr val="black"/>
              </a:solidFill>
            </a:endParaRPr>
          </a:p>
        </p:txBody>
      </p:sp>
      <p:sp>
        <p:nvSpPr>
          <p:cNvPr id="2" name="文本框 1"/>
          <p:cNvSpPr txBox="1"/>
          <p:nvPr/>
        </p:nvSpPr>
        <p:spPr>
          <a:xfrm>
            <a:off x="1113183" y="2802835"/>
            <a:ext cx="184731" cy="369332"/>
          </a:xfrm>
          <a:prstGeom prst="rect">
            <a:avLst/>
          </a:prstGeom>
          <a:noFill/>
        </p:spPr>
        <p:txBody>
          <a:bodyPr wrap="none" rtlCol="0">
            <a:spAutoFit/>
          </a:bodyPr>
          <a:lstStyle/>
          <a:p>
            <a:endParaRPr kumimoji="1" lang="zh-CN" altLang="en-US"/>
          </a:p>
        </p:txBody>
      </p:sp>
      <p:sp>
        <p:nvSpPr>
          <p:cNvPr id="7" name="文本框 6"/>
          <p:cNvSpPr txBox="1"/>
          <p:nvPr/>
        </p:nvSpPr>
        <p:spPr>
          <a:xfrm>
            <a:off x="679300" y="1211237"/>
            <a:ext cx="10188569" cy="3878178"/>
          </a:xfrm>
          <a:prstGeom prst="rect">
            <a:avLst/>
          </a:prstGeom>
          <a:noFill/>
        </p:spPr>
        <p:txBody>
          <a:bodyPr wrap="square" rtlCol="0">
            <a:spAutoFit/>
          </a:bodyPr>
          <a:lstStyle/>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1.Trie</a:t>
            </a:r>
            <a:r>
              <a:rPr lang="zh-CN" altLang="en-US" sz="2200" dirty="0">
                <a:solidFill>
                  <a:prstClr val="black"/>
                </a:solidFill>
              </a:rPr>
              <a:t>树</a:t>
            </a:r>
          </a:p>
          <a:p>
            <a:pPr marL="342900"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用于存储键值对，类型为字符串。一个节点的所有后代都具有一样的前缀。</a:t>
            </a:r>
          </a:p>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2.</a:t>
            </a:r>
            <a:r>
              <a:rPr lang="zh-CN" altLang="en-US" sz="2200" dirty="0">
                <a:solidFill>
                  <a:prstClr val="black"/>
                </a:solidFill>
              </a:rPr>
              <a:t>左右信息熵和互信息</a:t>
            </a:r>
          </a:p>
          <a:p>
            <a:pPr marL="342900"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熵越高意味着信息含量越大，不确定性越高，越难以预测。左右信息熵是通过计算一个字符片段左边和右边的信息熵，通过信息熵的值来反应一个词是否有丰富的左右搭配，如果达到一定阈值则可认为两个片段可以成为一个新词。</a:t>
            </a:r>
          </a:p>
          <a:p>
            <a:pPr marL="342900"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互信息是指两个事件集合之间的关键性。它可以看成是一个随机变量中包含的关于另一个随机变量的信息量。</a:t>
            </a:r>
          </a:p>
        </p:txBody>
      </p:sp>
    </p:spTree>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dirty="0"/>
              <a:t>利用</a:t>
            </a:r>
            <a:r>
              <a:rPr lang="en-US" altLang="zh-CN" dirty="0" err="1"/>
              <a:t>trie</a:t>
            </a:r>
            <a:r>
              <a:rPr lang="zh-CN" altLang="en-US" dirty="0"/>
              <a:t>树计算互信息 </a:t>
            </a:r>
            <a:r>
              <a:rPr lang="en-US" altLang="zh-CN" dirty="0"/>
              <a:t>PMI</a:t>
            </a:r>
            <a:endParaRPr lang="zh-CN" altLang="en-US" sz="2800" dirty="0">
              <a:latin typeface="Times New Roman" panose="02020603050405020304" pitchFamily="18" charset="0"/>
              <a:ea typeface="微软雅黑" panose="020B0503020204020204" charset="-122"/>
            </a:endParaRPr>
          </a:p>
        </p:txBody>
      </p:sp>
      <p:sp>
        <p:nvSpPr>
          <p:cNvPr id="10" name="文本框 9"/>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defRPr/>
            </a:pPr>
            <a:r>
              <a:rPr lang="en-US" altLang="zh-CN" sz="3600" b="1" dirty="0">
                <a:solidFill>
                  <a:prstClr val="white"/>
                </a:solidFill>
              </a:rPr>
              <a:t>5</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.1</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41" name="文本框 40"/>
          <p:cNvSpPr txBox="1"/>
          <p:nvPr/>
        </p:nvSpPr>
        <p:spPr>
          <a:xfrm>
            <a:off x="679300" y="1211237"/>
            <a:ext cx="10498347" cy="489558"/>
          </a:xfrm>
          <a:prstGeom prst="rect">
            <a:avLst/>
          </a:prstGeom>
          <a:noFill/>
        </p:spPr>
        <p:txBody>
          <a:bodyPr wrap="square" rtlCol="0">
            <a:spAutoFit/>
          </a:bodyPr>
          <a:lstStyle/>
          <a:p>
            <a:pPr algn="just">
              <a:lnSpc>
                <a:spcPct val="130000"/>
              </a:lnSpc>
              <a:spcBef>
                <a:spcPts val="600"/>
              </a:spcBef>
              <a:spcAft>
                <a:spcPts val="600"/>
              </a:spcAft>
              <a:buClr>
                <a:srgbClr val="006C39"/>
              </a:buClr>
            </a:pPr>
            <a:r>
              <a:rPr lang="zh-CN" altLang="en-US" sz="2200" dirty="0">
                <a:solidFill>
                  <a:prstClr val="black"/>
                </a:solidFill>
              </a:rPr>
              <a:t>                                </a:t>
            </a:r>
            <a:endParaRPr lang="en-US" altLang="zh-CN" sz="2200" dirty="0">
              <a:solidFill>
                <a:prstClr val="black"/>
              </a:solidFill>
            </a:endParaRPr>
          </a:p>
        </p:txBody>
      </p:sp>
      <p:sp>
        <p:nvSpPr>
          <p:cNvPr id="2" name="文本框 1"/>
          <p:cNvSpPr txBox="1"/>
          <p:nvPr/>
        </p:nvSpPr>
        <p:spPr>
          <a:xfrm>
            <a:off x="1113183" y="2802835"/>
            <a:ext cx="184731" cy="369332"/>
          </a:xfrm>
          <a:prstGeom prst="rect">
            <a:avLst/>
          </a:prstGeom>
          <a:noFill/>
        </p:spPr>
        <p:txBody>
          <a:bodyPr wrap="none" rtlCol="0">
            <a:spAutoFit/>
          </a:bodyPr>
          <a:lstStyle/>
          <a:p>
            <a:endParaRPr kumimoji="1" lang="zh-CN" altLang="en-US"/>
          </a:p>
        </p:txBody>
      </p:sp>
      <p:pic>
        <p:nvPicPr>
          <p:cNvPr id="8" name="图片 7"/>
          <p:cNvPicPr>
            <a:picLocks noChangeAspect="1"/>
          </p:cNvPicPr>
          <p:nvPr/>
        </p:nvPicPr>
        <p:blipFill>
          <a:blip r:embed="rId3"/>
          <a:stretch>
            <a:fillRect/>
          </a:stretch>
        </p:blipFill>
        <p:spPr>
          <a:xfrm>
            <a:off x="357352" y="1369322"/>
            <a:ext cx="3743325" cy="2867025"/>
          </a:xfrm>
          <a:prstGeom prst="rect">
            <a:avLst/>
          </a:prstGeom>
        </p:spPr>
      </p:pic>
      <p:pic>
        <p:nvPicPr>
          <p:cNvPr id="11" name="图片 10"/>
          <p:cNvPicPr>
            <a:picLocks noChangeAspect="1"/>
          </p:cNvPicPr>
          <p:nvPr/>
        </p:nvPicPr>
        <p:blipFill>
          <a:blip r:embed="rId4"/>
          <a:stretch>
            <a:fillRect/>
          </a:stretch>
        </p:blipFill>
        <p:spPr>
          <a:xfrm>
            <a:off x="5005225" y="938212"/>
            <a:ext cx="6172200" cy="4981575"/>
          </a:xfrm>
          <a:prstGeom prst="rect">
            <a:avLst/>
          </a:prstGeom>
        </p:spPr>
      </p:pic>
    </p:spTree>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dirty="0"/>
              <a:t>利用</a:t>
            </a:r>
            <a:r>
              <a:rPr lang="en-US" altLang="zh-CN" dirty="0" err="1"/>
              <a:t>trie</a:t>
            </a:r>
            <a:r>
              <a:rPr lang="zh-CN" altLang="en-US" dirty="0"/>
              <a:t>树计算互信息 </a:t>
            </a:r>
            <a:r>
              <a:rPr lang="en-US" altLang="zh-CN" dirty="0"/>
              <a:t>PMI</a:t>
            </a:r>
            <a:endParaRPr lang="zh-CN" altLang="en-US" sz="2800" dirty="0">
              <a:latin typeface="Times New Roman" panose="02020603050405020304" pitchFamily="18" charset="0"/>
              <a:ea typeface="微软雅黑" panose="020B0503020204020204" charset="-122"/>
            </a:endParaRPr>
          </a:p>
        </p:txBody>
      </p:sp>
      <p:sp>
        <p:nvSpPr>
          <p:cNvPr id="10" name="文本框 9"/>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defRPr/>
            </a:pPr>
            <a:r>
              <a:rPr lang="en-US" altLang="zh-CN" sz="3600" b="1" dirty="0">
                <a:solidFill>
                  <a:prstClr val="white"/>
                </a:solidFill>
              </a:rPr>
              <a:t>5</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.1</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41" name="文本框 40"/>
          <p:cNvSpPr txBox="1"/>
          <p:nvPr/>
        </p:nvSpPr>
        <p:spPr>
          <a:xfrm>
            <a:off x="679300" y="1211237"/>
            <a:ext cx="10498347" cy="489558"/>
          </a:xfrm>
          <a:prstGeom prst="rect">
            <a:avLst/>
          </a:prstGeom>
          <a:noFill/>
        </p:spPr>
        <p:txBody>
          <a:bodyPr wrap="square" rtlCol="0">
            <a:spAutoFit/>
          </a:bodyPr>
          <a:lstStyle/>
          <a:p>
            <a:pPr algn="just">
              <a:lnSpc>
                <a:spcPct val="130000"/>
              </a:lnSpc>
              <a:spcBef>
                <a:spcPts val="600"/>
              </a:spcBef>
              <a:spcAft>
                <a:spcPts val="600"/>
              </a:spcAft>
              <a:buClr>
                <a:srgbClr val="006C39"/>
              </a:buClr>
            </a:pPr>
            <a:r>
              <a:rPr lang="zh-CN" altLang="en-US" sz="2200" dirty="0">
                <a:solidFill>
                  <a:prstClr val="black"/>
                </a:solidFill>
              </a:rPr>
              <a:t>                                </a:t>
            </a:r>
            <a:endParaRPr lang="en-US" altLang="zh-CN" sz="2200" dirty="0">
              <a:solidFill>
                <a:prstClr val="black"/>
              </a:solidFill>
            </a:endParaRPr>
          </a:p>
        </p:txBody>
      </p:sp>
      <p:sp>
        <p:nvSpPr>
          <p:cNvPr id="2" name="文本框 1"/>
          <p:cNvSpPr txBox="1"/>
          <p:nvPr/>
        </p:nvSpPr>
        <p:spPr>
          <a:xfrm>
            <a:off x="1113183" y="2802835"/>
            <a:ext cx="184731" cy="369332"/>
          </a:xfrm>
          <a:prstGeom prst="rect">
            <a:avLst/>
          </a:prstGeom>
          <a:noFill/>
        </p:spPr>
        <p:txBody>
          <a:bodyPr wrap="none" rtlCol="0">
            <a:spAutoFit/>
          </a:bodyPr>
          <a:lstStyle/>
          <a:p>
            <a:endParaRPr kumimoji="1" lang="zh-CN" altLang="en-US"/>
          </a:p>
        </p:txBody>
      </p:sp>
      <p:pic>
        <p:nvPicPr>
          <p:cNvPr id="8" name="图片 7"/>
          <p:cNvPicPr>
            <a:picLocks noChangeAspect="1"/>
          </p:cNvPicPr>
          <p:nvPr/>
        </p:nvPicPr>
        <p:blipFill>
          <a:blip r:embed="rId3"/>
          <a:stretch>
            <a:fillRect/>
          </a:stretch>
        </p:blipFill>
        <p:spPr>
          <a:xfrm>
            <a:off x="182880" y="942877"/>
            <a:ext cx="11701174" cy="3047270"/>
          </a:xfrm>
          <a:prstGeom prst="rect">
            <a:avLst/>
          </a:prstGeom>
        </p:spPr>
      </p:pic>
      <p:pic>
        <p:nvPicPr>
          <p:cNvPr id="11" name="图片 10"/>
          <p:cNvPicPr>
            <a:picLocks noChangeAspect="1"/>
          </p:cNvPicPr>
          <p:nvPr/>
        </p:nvPicPr>
        <p:blipFill>
          <a:blip r:embed="rId4"/>
          <a:stretch>
            <a:fillRect/>
          </a:stretch>
        </p:blipFill>
        <p:spPr>
          <a:xfrm>
            <a:off x="182880" y="4051801"/>
            <a:ext cx="11021447" cy="2806199"/>
          </a:xfrm>
          <a:prstGeom prst="rect">
            <a:avLst/>
          </a:prstGeom>
        </p:spPr>
      </p:pic>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基本概念</a:t>
            </a:r>
          </a:p>
        </p:txBody>
      </p:sp>
      <p:sp>
        <p:nvSpPr>
          <p:cNvPr id="5" name="文本框 4"/>
          <p:cNvSpPr txBox="1">
            <a:spLocks noChangeArrowheads="1"/>
          </p:cNvSpPr>
          <p:nvPr/>
        </p:nvSpPr>
        <p:spPr bwMode="auto">
          <a:xfrm>
            <a:off x="357352" y="235111"/>
            <a:ext cx="969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1.1</a:t>
            </a:r>
            <a:endParaRPr lang="zh-CN" altLang="en-US" sz="3600" b="1" dirty="0">
              <a:solidFill>
                <a:schemeClr val="bg1"/>
              </a:solidFill>
            </a:endParaRPr>
          </a:p>
        </p:txBody>
      </p:sp>
      <p:sp>
        <p:nvSpPr>
          <p:cNvPr id="16" name="文本框 15"/>
          <p:cNvSpPr txBox="1"/>
          <p:nvPr/>
        </p:nvSpPr>
        <p:spPr>
          <a:xfrm>
            <a:off x="357352" y="1337208"/>
            <a:ext cx="11429731" cy="1523687"/>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新词发现：通过对已有语料进行挖掘，从中识别出新词。也可称为未登录词识别。</a:t>
            </a:r>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新词：新词是指随时代发展而</a:t>
            </a:r>
            <a:r>
              <a:rPr lang="zh-CN" altLang="en-US" sz="2200" b="1" dirty="0">
                <a:latin typeface="+mn-ea"/>
              </a:rPr>
              <a:t>新出现</a:t>
            </a:r>
            <a:r>
              <a:rPr lang="zh-CN" altLang="en-US" sz="2200" dirty="0">
                <a:latin typeface="+mn-ea"/>
              </a:rPr>
              <a:t>或</a:t>
            </a:r>
            <a:r>
              <a:rPr lang="zh-CN" altLang="en-US" sz="2200" b="1" dirty="0">
                <a:latin typeface="+mn-ea"/>
              </a:rPr>
              <a:t>旧词新用</a:t>
            </a:r>
            <a:r>
              <a:rPr lang="zh-CN" altLang="en-US" sz="2200" dirty="0">
                <a:latin typeface="+mn-ea"/>
              </a:rPr>
              <a:t>的词语。特定领域的专有名词相对于通用领域的词语即为新词。</a:t>
            </a:r>
            <a:endParaRPr lang="en-US" altLang="zh-CN" sz="2200" dirty="0">
              <a:latin typeface="+mn-ea"/>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924" y="3373656"/>
            <a:ext cx="9466152" cy="2563749"/>
          </a:xfrm>
          <a:prstGeom prst="rect">
            <a:avLst/>
          </a:prstGeom>
        </p:spPr>
      </p:pic>
    </p:spTree>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5305"/>
            <a:ext cx="8643848" cy="478155"/>
          </a:xfrm>
        </p:spPr>
        <p:txBody>
          <a:bodyPr/>
          <a:lstStyle/>
          <a:p>
            <a:r>
              <a:rPr lang="zh-CN" altLang="en-US" sz="2800" dirty="0">
                <a:latin typeface="Times New Roman" panose="02020603050405020304" pitchFamily="18" charset="0"/>
                <a:ea typeface="微软雅黑" panose="020B0503020204020204" charset="-122"/>
              </a:rPr>
              <a:t>分词效果对比</a:t>
            </a:r>
          </a:p>
        </p:txBody>
      </p:sp>
      <p:sp>
        <p:nvSpPr>
          <p:cNvPr id="10" name="文本框 9"/>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defRPr/>
            </a:pPr>
            <a:r>
              <a:rPr lang="en-US" altLang="zh-CN" sz="3600" b="1" dirty="0">
                <a:solidFill>
                  <a:prstClr val="white"/>
                </a:solidFill>
              </a:rPr>
              <a:t>5</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.1</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41" name="文本框 40"/>
          <p:cNvSpPr txBox="1"/>
          <p:nvPr/>
        </p:nvSpPr>
        <p:spPr>
          <a:xfrm>
            <a:off x="679300" y="1211237"/>
            <a:ext cx="10498347" cy="489558"/>
          </a:xfrm>
          <a:prstGeom prst="rect">
            <a:avLst/>
          </a:prstGeom>
          <a:noFill/>
        </p:spPr>
        <p:txBody>
          <a:bodyPr wrap="square" rtlCol="0">
            <a:spAutoFit/>
          </a:bodyPr>
          <a:lstStyle/>
          <a:p>
            <a:pPr algn="just">
              <a:lnSpc>
                <a:spcPct val="130000"/>
              </a:lnSpc>
              <a:spcBef>
                <a:spcPts val="600"/>
              </a:spcBef>
              <a:spcAft>
                <a:spcPts val="600"/>
              </a:spcAft>
              <a:buClr>
                <a:srgbClr val="006C39"/>
              </a:buClr>
            </a:pPr>
            <a:r>
              <a:rPr lang="zh-CN" altLang="en-US" sz="2200" dirty="0">
                <a:solidFill>
                  <a:prstClr val="black"/>
                </a:solidFill>
              </a:rPr>
              <a:t>                                </a:t>
            </a:r>
            <a:endParaRPr lang="en-US" altLang="zh-CN" sz="2200" dirty="0">
              <a:solidFill>
                <a:prstClr val="black"/>
              </a:solidFill>
            </a:endParaRPr>
          </a:p>
        </p:txBody>
      </p:sp>
      <p:sp>
        <p:nvSpPr>
          <p:cNvPr id="2" name="文本框 1"/>
          <p:cNvSpPr txBox="1"/>
          <p:nvPr/>
        </p:nvSpPr>
        <p:spPr>
          <a:xfrm>
            <a:off x="1113183" y="2802835"/>
            <a:ext cx="184731" cy="369332"/>
          </a:xfrm>
          <a:prstGeom prst="rect">
            <a:avLst/>
          </a:prstGeom>
          <a:noFill/>
        </p:spPr>
        <p:txBody>
          <a:bodyPr wrap="none" rtlCol="0">
            <a:spAutoFit/>
          </a:bodyPr>
          <a:lstStyle/>
          <a:p>
            <a:endParaRPr kumimoji="1" lang="zh-CN" altLang="en-US"/>
          </a:p>
        </p:txBody>
      </p:sp>
      <p:sp>
        <p:nvSpPr>
          <p:cNvPr id="7" name="文本框 6"/>
          <p:cNvSpPr txBox="1"/>
          <p:nvPr/>
        </p:nvSpPr>
        <p:spPr>
          <a:xfrm>
            <a:off x="679300" y="1211237"/>
            <a:ext cx="10188569" cy="4434840"/>
          </a:xfrm>
          <a:prstGeom prst="rect">
            <a:avLst/>
          </a:prstGeom>
          <a:noFill/>
        </p:spPr>
        <p:txBody>
          <a:bodyPr wrap="square" rtlCol="0">
            <a:spAutoFit/>
          </a:bodyPr>
          <a:lstStyle/>
          <a:p>
            <a:pPr marL="342900"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实验使用中微软亚洲研究院提供的MSR公开中文简体数据集，采用普遍使用的召回率（R）、正确率（P）和F值来评价分词效果</a:t>
            </a:r>
          </a:p>
          <a:p>
            <a:pPr marL="342900"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基于左右熵和互信息：</a:t>
            </a:r>
            <a:r>
              <a:rPr lang="en-US" altLang="zh-CN" sz="2200" dirty="0">
                <a:solidFill>
                  <a:prstClr val="black"/>
                </a:solidFill>
              </a:rPr>
              <a:t>R</a:t>
            </a:r>
            <a:r>
              <a:rPr lang="zh-CN" altLang="en-US" sz="2200" dirty="0">
                <a:solidFill>
                  <a:prstClr val="black"/>
                </a:solidFill>
              </a:rPr>
              <a:t>：</a:t>
            </a:r>
            <a:r>
              <a:rPr lang="en-US" altLang="zh-CN" sz="2200" dirty="0">
                <a:solidFill>
                  <a:prstClr val="black"/>
                </a:solidFill>
              </a:rPr>
              <a:t>91.771 P</a:t>
            </a:r>
            <a:r>
              <a:rPr lang="zh-CN" altLang="en-US" sz="2200" dirty="0">
                <a:solidFill>
                  <a:prstClr val="black"/>
                </a:solidFill>
              </a:rPr>
              <a:t>：</a:t>
            </a:r>
            <a:r>
              <a:rPr lang="en-US" altLang="zh-CN" sz="2200" dirty="0">
                <a:solidFill>
                  <a:prstClr val="black"/>
                </a:solidFill>
              </a:rPr>
              <a:t>89.746 F</a:t>
            </a:r>
            <a:r>
              <a:rPr lang="zh-CN" altLang="en-US" sz="2200" dirty="0">
                <a:solidFill>
                  <a:prstClr val="black"/>
                </a:solidFill>
              </a:rPr>
              <a:t>：</a:t>
            </a:r>
            <a:r>
              <a:rPr lang="en-US" altLang="zh-CN" sz="2200" dirty="0">
                <a:solidFill>
                  <a:prstClr val="black"/>
                </a:solidFill>
              </a:rPr>
              <a:t>90.747</a:t>
            </a:r>
          </a:p>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Jieba</a:t>
            </a:r>
            <a:r>
              <a:rPr lang="zh-CN" altLang="en-US" sz="2200" dirty="0">
                <a:solidFill>
                  <a:prstClr val="black"/>
                </a:solidFill>
              </a:rPr>
              <a:t>分词器： </a:t>
            </a:r>
            <a:r>
              <a:rPr lang="en-US" altLang="zh-CN" sz="2200" dirty="0">
                <a:solidFill>
                  <a:prstClr val="black"/>
                </a:solidFill>
              </a:rPr>
              <a:t>R</a:t>
            </a:r>
            <a:r>
              <a:rPr lang="zh-CN" altLang="en-US" sz="2200" dirty="0">
                <a:solidFill>
                  <a:prstClr val="black"/>
                </a:solidFill>
              </a:rPr>
              <a:t>：</a:t>
            </a:r>
            <a:r>
              <a:rPr lang="en-US" altLang="zh-CN" sz="2200" dirty="0">
                <a:solidFill>
                  <a:prstClr val="black"/>
                </a:solidFill>
              </a:rPr>
              <a:t>80.599 P</a:t>
            </a:r>
            <a:r>
              <a:rPr lang="zh-CN" altLang="en-US" sz="2200" dirty="0">
                <a:solidFill>
                  <a:prstClr val="black"/>
                </a:solidFill>
              </a:rPr>
              <a:t>：</a:t>
            </a:r>
            <a:r>
              <a:rPr lang="en-US" altLang="zh-CN" sz="2200" dirty="0">
                <a:solidFill>
                  <a:prstClr val="black"/>
                </a:solidFill>
              </a:rPr>
              <a:t>80.809 F</a:t>
            </a:r>
            <a:r>
              <a:rPr lang="zh-CN" altLang="en-US" sz="2200" dirty="0">
                <a:solidFill>
                  <a:prstClr val="black"/>
                </a:solidFill>
              </a:rPr>
              <a:t>：</a:t>
            </a:r>
            <a:r>
              <a:rPr lang="en-US" altLang="zh-CN" sz="2200" dirty="0">
                <a:solidFill>
                  <a:prstClr val="black"/>
                </a:solidFill>
              </a:rPr>
              <a:t>80.704</a:t>
            </a:r>
          </a:p>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CN表示算法正确识别出的词数；N表示实际的词数；M表示分词器分出的词数。</a:t>
            </a:r>
          </a:p>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准确率（P值）是针对我们预测结果而言的，它表示的是预测为正的样本中有多少是真正的正样本。</a:t>
            </a:r>
          </a:p>
          <a:p>
            <a:pPr marL="342900" indent="-342900" algn="just">
              <a:lnSpc>
                <a:spcPct val="130000"/>
              </a:lnSpc>
              <a:spcAft>
                <a:spcPts val="600"/>
              </a:spcAft>
              <a:buClr>
                <a:srgbClr val="006C39"/>
              </a:buClr>
              <a:buFont typeface="Wingdings" panose="05000000000000000000" pitchFamily="2" charset="2"/>
              <a:buChar char="n"/>
            </a:pPr>
            <a:r>
              <a:rPr lang="en-US" altLang="zh-CN" sz="2200" dirty="0">
                <a:solidFill>
                  <a:prstClr val="black"/>
                </a:solidFill>
              </a:rPr>
              <a:t>召回率（R值）是针对我们原来的样本而言的，它表示的是样本中的正例有多少被预测正确了。</a:t>
            </a:r>
          </a:p>
        </p:txBody>
      </p:sp>
      <p:pic>
        <p:nvPicPr>
          <p:cNvPr id="4" name="图片 3" descr="XDDJ202006017_09400"/>
          <p:cNvPicPr>
            <a:picLocks noChangeAspect="1"/>
          </p:cNvPicPr>
          <p:nvPr/>
        </p:nvPicPr>
        <p:blipFill>
          <a:blip r:embed="rId3"/>
          <a:stretch>
            <a:fillRect/>
          </a:stretch>
        </p:blipFill>
        <p:spPr>
          <a:xfrm>
            <a:off x="8971280" y="1812925"/>
            <a:ext cx="1751965" cy="1519555"/>
          </a:xfrm>
          <a:prstGeom prst="rect">
            <a:avLst/>
          </a:prstGeom>
        </p:spPr>
      </p:pic>
    </p:spTree>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sz="2800" dirty="0">
                <a:latin typeface="Times New Roman" panose="02020603050405020304" pitchFamily="18" charset="0"/>
                <a:ea typeface="微软雅黑" panose="020B0503020204020204" pitchFamily="34" charset="-122"/>
              </a:rPr>
              <a:t>结合信息量和深度学习的领域新词发现</a:t>
            </a:r>
          </a:p>
        </p:txBody>
      </p:sp>
      <p:sp>
        <p:nvSpPr>
          <p:cNvPr id="10" name="文本框 9"/>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defRPr/>
            </a:pPr>
            <a:r>
              <a:rPr lang="en-US" altLang="zh-CN" sz="3600" b="1" dirty="0">
                <a:solidFill>
                  <a:prstClr val="white"/>
                </a:solidFill>
              </a:rPr>
              <a:t>5</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rPr>
              <a:t>.2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endParaRPr>
          </a:p>
        </p:txBody>
      </p:sp>
      <p:sp>
        <p:nvSpPr>
          <p:cNvPr id="41" name="文本框 40">
            <a:extLst>
              <a:ext uri="{FF2B5EF4-FFF2-40B4-BE49-F238E27FC236}">
                <a16:creationId xmlns:a16="http://schemas.microsoft.com/office/drawing/2014/main" id="{59A26556-D3BB-2849-B29A-783F2446AFAF}"/>
              </a:ext>
            </a:extLst>
          </p:cNvPr>
          <p:cNvSpPr txBox="1"/>
          <p:nvPr/>
        </p:nvSpPr>
        <p:spPr>
          <a:xfrm>
            <a:off x="679300" y="1211237"/>
            <a:ext cx="10498347" cy="489558"/>
          </a:xfrm>
          <a:prstGeom prst="rect">
            <a:avLst/>
          </a:prstGeom>
          <a:noFill/>
        </p:spPr>
        <p:txBody>
          <a:bodyPr wrap="square" rtlCol="0">
            <a:spAutoFit/>
          </a:bodyPr>
          <a:lstStyle/>
          <a:p>
            <a:pPr algn="just">
              <a:lnSpc>
                <a:spcPct val="130000"/>
              </a:lnSpc>
              <a:spcBef>
                <a:spcPts val="600"/>
              </a:spcBef>
              <a:spcAft>
                <a:spcPts val="600"/>
              </a:spcAft>
              <a:buClr>
                <a:srgbClr val="006C39"/>
              </a:buClr>
            </a:pPr>
            <a:r>
              <a:rPr lang="zh-CN" altLang="en-US" sz="2200" dirty="0">
                <a:solidFill>
                  <a:prstClr val="black"/>
                </a:solidFill>
              </a:rPr>
              <a:t>                                </a:t>
            </a:r>
            <a:endParaRPr lang="en-US" altLang="zh-CN" sz="2200" dirty="0">
              <a:solidFill>
                <a:prstClr val="black"/>
              </a:solidFill>
            </a:endParaRPr>
          </a:p>
        </p:txBody>
      </p:sp>
      <p:sp>
        <p:nvSpPr>
          <p:cNvPr id="2" name="文本框 1">
            <a:extLst>
              <a:ext uri="{FF2B5EF4-FFF2-40B4-BE49-F238E27FC236}">
                <a16:creationId xmlns:a16="http://schemas.microsoft.com/office/drawing/2014/main" id="{84F99086-1DE3-6A4D-A5FD-01066868D180}"/>
              </a:ext>
            </a:extLst>
          </p:cNvPr>
          <p:cNvSpPr txBox="1"/>
          <p:nvPr/>
        </p:nvSpPr>
        <p:spPr>
          <a:xfrm>
            <a:off x="1113183" y="2802835"/>
            <a:ext cx="184731" cy="369332"/>
          </a:xfrm>
          <a:prstGeom prst="rect">
            <a:avLst/>
          </a:prstGeom>
          <a:noFill/>
        </p:spPr>
        <p:txBody>
          <a:bodyPr wrap="none" rtlCol="0">
            <a:spAutoFit/>
          </a:bodyPr>
          <a:lstStyle/>
          <a:p>
            <a:endParaRPr kumimoji="1" lang="zh-CN" altLang="en-US"/>
          </a:p>
        </p:txBody>
      </p:sp>
      <p:pic>
        <p:nvPicPr>
          <p:cNvPr id="3" name="图片 2">
            <a:extLst>
              <a:ext uri="{FF2B5EF4-FFF2-40B4-BE49-F238E27FC236}">
                <a16:creationId xmlns:a16="http://schemas.microsoft.com/office/drawing/2014/main" id="{05C604ED-8695-C44F-B6C0-995B598AE007}"/>
              </a:ext>
            </a:extLst>
          </p:cNvPr>
          <p:cNvPicPr>
            <a:picLocks noChangeAspect="1"/>
          </p:cNvPicPr>
          <p:nvPr/>
        </p:nvPicPr>
        <p:blipFill>
          <a:blip r:embed="rId3"/>
          <a:stretch>
            <a:fillRect/>
          </a:stretch>
        </p:blipFill>
        <p:spPr>
          <a:xfrm>
            <a:off x="679300" y="1700795"/>
            <a:ext cx="4762500" cy="3810000"/>
          </a:xfrm>
          <a:prstGeom prst="rect">
            <a:avLst/>
          </a:prstGeom>
        </p:spPr>
      </p:pic>
      <p:pic>
        <p:nvPicPr>
          <p:cNvPr id="4" name="图片 3">
            <a:extLst>
              <a:ext uri="{FF2B5EF4-FFF2-40B4-BE49-F238E27FC236}">
                <a16:creationId xmlns:a16="http://schemas.microsoft.com/office/drawing/2014/main" id="{29F0D3C4-07A1-0C46-BA4E-8269338694E0}"/>
              </a:ext>
            </a:extLst>
          </p:cNvPr>
          <p:cNvPicPr>
            <a:picLocks noChangeAspect="1"/>
          </p:cNvPicPr>
          <p:nvPr/>
        </p:nvPicPr>
        <p:blipFill>
          <a:blip r:embed="rId4"/>
          <a:stretch>
            <a:fillRect/>
          </a:stretch>
        </p:blipFill>
        <p:spPr>
          <a:xfrm>
            <a:off x="6208855" y="1420892"/>
            <a:ext cx="4201736" cy="4369805"/>
          </a:xfrm>
          <a:prstGeom prst="rect">
            <a:avLst/>
          </a:prstGeom>
        </p:spPr>
      </p:pic>
    </p:spTree>
    <p:extLst>
      <p:ext uri="{BB962C8B-B14F-4D97-AF65-F5344CB8AC3E}">
        <p14:creationId xmlns:p14="http://schemas.microsoft.com/office/powerpoint/2010/main" val="1192995411"/>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sz="2800" dirty="0">
                <a:latin typeface="Times New Roman" panose="02020603050405020304" pitchFamily="18" charset="0"/>
                <a:ea typeface="微软雅黑" panose="020B0503020204020204" pitchFamily="34" charset="-122"/>
              </a:rPr>
              <a:t>结合信息量和深度学习的领域新词发现</a:t>
            </a:r>
          </a:p>
        </p:txBody>
      </p:sp>
      <p:sp>
        <p:nvSpPr>
          <p:cNvPr id="10" name="文本框 9"/>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defRPr/>
            </a:pPr>
            <a:r>
              <a:rPr lang="en-US" altLang="zh-CN" sz="3600" b="1" dirty="0">
                <a:solidFill>
                  <a:prstClr val="white"/>
                </a:solidFill>
              </a:rPr>
              <a:t>5</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rPr>
              <a:t>.2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endParaRPr>
          </a:p>
        </p:txBody>
      </p:sp>
      <p:sp>
        <p:nvSpPr>
          <p:cNvPr id="41" name="文本框 40">
            <a:extLst>
              <a:ext uri="{FF2B5EF4-FFF2-40B4-BE49-F238E27FC236}">
                <a16:creationId xmlns:a16="http://schemas.microsoft.com/office/drawing/2014/main" id="{59A26556-D3BB-2849-B29A-783F2446AFAF}"/>
              </a:ext>
            </a:extLst>
          </p:cNvPr>
          <p:cNvSpPr txBox="1"/>
          <p:nvPr/>
        </p:nvSpPr>
        <p:spPr>
          <a:xfrm>
            <a:off x="679300" y="1211237"/>
            <a:ext cx="10498347" cy="489558"/>
          </a:xfrm>
          <a:prstGeom prst="rect">
            <a:avLst/>
          </a:prstGeom>
          <a:noFill/>
        </p:spPr>
        <p:txBody>
          <a:bodyPr wrap="square" rtlCol="0">
            <a:spAutoFit/>
          </a:bodyPr>
          <a:lstStyle/>
          <a:p>
            <a:pPr algn="just">
              <a:lnSpc>
                <a:spcPct val="130000"/>
              </a:lnSpc>
              <a:spcBef>
                <a:spcPts val="600"/>
              </a:spcBef>
              <a:spcAft>
                <a:spcPts val="600"/>
              </a:spcAft>
              <a:buClr>
                <a:srgbClr val="006C39"/>
              </a:buClr>
            </a:pPr>
            <a:r>
              <a:rPr lang="zh-CN" altLang="en-US" sz="2200" dirty="0">
                <a:solidFill>
                  <a:prstClr val="black"/>
                </a:solidFill>
              </a:rPr>
              <a:t>                                </a:t>
            </a:r>
            <a:endParaRPr lang="en-US" altLang="zh-CN" sz="2200" dirty="0">
              <a:solidFill>
                <a:prstClr val="black"/>
              </a:solidFill>
            </a:endParaRPr>
          </a:p>
        </p:txBody>
      </p:sp>
      <p:sp>
        <p:nvSpPr>
          <p:cNvPr id="2" name="文本框 1">
            <a:extLst>
              <a:ext uri="{FF2B5EF4-FFF2-40B4-BE49-F238E27FC236}">
                <a16:creationId xmlns:a16="http://schemas.microsoft.com/office/drawing/2014/main" id="{84F99086-1DE3-6A4D-A5FD-01066868D180}"/>
              </a:ext>
            </a:extLst>
          </p:cNvPr>
          <p:cNvSpPr txBox="1"/>
          <p:nvPr/>
        </p:nvSpPr>
        <p:spPr>
          <a:xfrm>
            <a:off x="1113183" y="2802835"/>
            <a:ext cx="184731" cy="369332"/>
          </a:xfrm>
          <a:prstGeom prst="rect">
            <a:avLst/>
          </a:prstGeom>
          <a:noFill/>
        </p:spPr>
        <p:txBody>
          <a:bodyPr wrap="none" rtlCol="0">
            <a:spAutoFit/>
          </a:bodyPr>
          <a:lstStyle/>
          <a:p>
            <a:endParaRPr kumimoji="1" lang="zh-CN" altLang="en-US"/>
          </a:p>
        </p:txBody>
      </p:sp>
      <p:sp>
        <p:nvSpPr>
          <p:cNvPr id="7" name="文本框 6">
            <a:extLst>
              <a:ext uri="{FF2B5EF4-FFF2-40B4-BE49-F238E27FC236}">
                <a16:creationId xmlns:a16="http://schemas.microsoft.com/office/drawing/2014/main" id="{B0B00FFE-7290-E443-968D-6661F4916F94}"/>
              </a:ext>
            </a:extLst>
          </p:cNvPr>
          <p:cNvSpPr txBox="1"/>
          <p:nvPr/>
        </p:nvSpPr>
        <p:spPr>
          <a:xfrm>
            <a:off x="679300" y="1211237"/>
            <a:ext cx="10188569" cy="4626075"/>
          </a:xfrm>
          <a:prstGeom prst="rect">
            <a:avLst/>
          </a:prstGeom>
          <a:noFill/>
        </p:spPr>
        <p:txBody>
          <a:bodyPr wrap="square" rtlCol="0">
            <a:spAutoFit/>
          </a:bodyPr>
          <a:lstStyle/>
          <a:p>
            <a:pPr marL="342900"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一种主动学习策略</a:t>
            </a:r>
            <a:endParaRPr lang="en-US" altLang="zh-CN" sz="2200" dirty="0">
              <a:solidFill>
                <a:prstClr val="black"/>
              </a:solidFill>
            </a:endParaRPr>
          </a:p>
          <a:p>
            <a:pPr marL="800100" lvl="1"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第一阶段利用统计量进行新词发现，并标注原始语料库</a:t>
            </a:r>
            <a:endParaRPr lang="en-US" altLang="zh-CN" sz="2200" dirty="0">
              <a:solidFill>
                <a:prstClr val="black"/>
              </a:solidFill>
            </a:endParaRPr>
          </a:p>
          <a:p>
            <a:pPr marL="800100" lvl="1"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第二阶段利用标注好的语料库训练</a:t>
            </a:r>
            <a:r>
              <a:rPr lang="en-US" altLang="zh-CN" sz="2200" dirty="0" err="1">
                <a:solidFill>
                  <a:prstClr val="black"/>
                </a:solidFill>
              </a:rPr>
              <a:t>BiLstm</a:t>
            </a:r>
            <a:r>
              <a:rPr lang="en-US" altLang="zh-CN" sz="2200" dirty="0">
                <a:solidFill>
                  <a:prstClr val="black"/>
                </a:solidFill>
              </a:rPr>
              <a:t>-CRF</a:t>
            </a:r>
            <a:r>
              <a:rPr lang="zh-CN" altLang="en-US" sz="2200" dirty="0">
                <a:solidFill>
                  <a:prstClr val="black"/>
                </a:solidFill>
              </a:rPr>
              <a:t>模型</a:t>
            </a:r>
            <a:endParaRPr lang="en-US" altLang="zh-CN" sz="2200" dirty="0">
              <a:solidFill>
                <a:prstClr val="black"/>
              </a:solidFill>
            </a:endParaRPr>
          </a:p>
          <a:p>
            <a:pPr marL="342900"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优点</a:t>
            </a:r>
            <a:endParaRPr lang="en-US" altLang="zh-CN" sz="2200" dirty="0">
              <a:solidFill>
                <a:prstClr val="black"/>
              </a:solidFill>
            </a:endParaRPr>
          </a:p>
          <a:p>
            <a:pPr marL="800100" lvl="1"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不需要人工标注，适用于大型未标注语料库</a:t>
            </a:r>
            <a:endParaRPr lang="en-US" altLang="zh-CN" sz="2200" dirty="0">
              <a:solidFill>
                <a:prstClr val="black"/>
              </a:solidFill>
            </a:endParaRPr>
          </a:p>
          <a:p>
            <a:pPr marL="800100" lvl="1"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可能发现符合语义特征规律的低频新词</a:t>
            </a:r>
            <a:endParaRPr lang="en-US" altLang="zh-CN" sz="2200" dirty="0">
              <a:solidFill>
                <a:prstClr val="black"/>
              </a:solidFill>
            </a:endParaRPr>
          </a:p>
          <a:p>
            <a:pPr marL="342900"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缺点</a:t>
            </a:r>
            <a:endParaRPr lang="en-US" altLang="zh-CN" sz="2200" dirty="0">
              <a:solidFill>
                <a:prstClr val="black"/>
              </a:solidFill>
            </a:endParaRPr>
          </a:p>
          <a:p>
            <a:pPr marL="800100" lvl="1"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第一阶段的过滤规则很重要</a:t>
            </a:r>
            <a:endParaRPr lang="en-US" altLang="zh-CN" sz="2200" dirty="0">
              <a:solidFill>
                <a:prstClr val="black"/>
              </a:solidFill>
            </a:endParaRPr>
          </a:p>
          <a:p>
            <a:pPr marL="800100" lvl="1"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仍然需要人工介入才能实现很好的效果</a:t>
            </a:r>
            <a:endParaRPr lang="en-US" altLang="zh-CN" sz="2200" dirty="0">
              <a:solidFill>
                <a:prstClr val="black"/>
              </a:solidFill>
            </a:endParaRPr>
          </a:p>
        </p:txBody>
      </p:sp>
    </p:spTree>
    <p:extLst>
      <p:ext uri="{BB962C8B-B14F-4D97-AF65-F5344CB8AC3E}">
        <p14:creationId xmlns:p14="http://schemas.microsoft.com/office/powerpoint/2010/main" val="3163511412"/>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E0CC5-D1EC-DE4E-94AD-4955F93312AC}"/>
              </a:ext>
            </a:extLst>
          </p:cNvPr>
          <p:cNvSpPr>
            <a:spLocks noGrp="1"/>
          </p:cNvSpPr>
          <p:nvPr>
            <p:ph type="title"/>
          </p:nvPr>
        </p:nvSpPr>
        <p:spPr/>
        <p:txBody>
          <a:bodyPr/>
          <a:lstStyle/>
          <a:p>
            <a:r>
              <a:rPr lang="zh-CN" altLang="en-US" sz="2800" dirty="0">
                <a:latin typeface="Times New Roman" panose="02020603050405020304" pitchFamily="18" charset="0"/>
                <a:ea typeface="微软雅黑" panose="020B0503020204020204" pitchFamily="34" charset="-122"/>
              </a:rPr>
              <a:t>准备工作</a:t>
            </a:r>
            <a:endParaRPr kumimoji="1" lang="zh-CN" altLang="en-US" dirty="0"/>
          </a:p>
        </p:txBody>
      </p:sp>
      <p:sp>
        <p:nvSpPr>
          <p:cNvPr id="3" name="文本框 2">
            <a:extLst>
              <a:ext uri="{FF2B5EF4-FFF2-40B4-BE49-F238E27FC236}">
                <a16:creationId xmlns:a16="http://schemas.microsoft.com/office/drawing/2014/main" id="{134FBBC5-0FF6-B745-BED1-0B1A9E07A00A}"/>
              </a:ext>
            </a:extLst>
          </p:cNvPr>
          <p:cNvSpPr txBox="1">
            <a:spLocks noChangeArrowheads="1"/>
          </p:cNvSpPr>
          <p:nvPr/>
        </p:nvSpPr>
        <p:spPr bwMode="auto">
          <a:xfrm>
            <a:off x="357352" y="235111"/>
            <a:ext cx="969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defRPr/>
            </a:pPr>
            <a:r>
              <a:rPr lang="en-US" altLang="zh-CN" sz="3600" b="1" dirty="0">
                <a:solidFill>
                  <a:prstClr val="white"/>
                </a:solidFill>
              </a:rPr>
              <a:t>5</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rPr>
              <a:t>.2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endParaRPr>
          </a:p>
        </p:txBody>
      </p:sp>
      <p:sp>
        <p:nvSpPr>
          <p:cNvPr id="4" name="文本框 3">
            <a:extLst>
              <a:ext uri="{FF2B5EF4-FFF2-40B4-BE49-F238E27FC236}">
                <a16:creationId xmlns:a16="http://schemas.microsoft.com/office/drawing/2014/main" id="{E5C53197-5343-574B-A9F8-5B4B993B30E7}"/>
              </a:ext>
            </a:extLst>
          </p:cNvPr>
          <p:cNvSpPr txBox="1"/>
          <p:nvPr/>
        </p:nvSpPr>
        <p:spPr>
          <a:xfrm>
            <a:off x="679300" y="1211237"/>
            <a:ext cx="10188569" cy="5506316"/>
          </a:xfrm>
          <a:prstGeom prst="rect">
            <a:avLst/>
          </a:prstGeom>
          <a:noFill/>
        </p:spPr>
        <p:txBody>
          <a:bodyPr wrap="square" rtlCol="0">
            <a:spAutoFit/>
          </a:bodyPr>
          <a:lstStyle/>
          <a:p>
            <a:pPr marL="342900"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数据集</a:t>
            </a:r>
            <a:endParaRPr lang="en-US" altLang="zh-CN" sz="2200" dirty="0">
              <a:solidFill>
                <a:prstClr val="black"/>
              </a:solidFill>
            </a:endParaRPr>
          </a:p>
          <a:p>
            <a:pPr marL="800100" lvl="1"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数据集使用的是</a:t>
            </a:r>
            <a:r>
              <a:rPr lang="en-US" altLang="zh-CN" sz="2200" dirty="0">
                <a:solidFill>
                  <a:prstClr val="black"/>
                </a:solidFill>
              </a:rPr>
              <a:t>GitHub</a:t>
            </a:r>
            <a:r>
              <a:rPr lang="zh-CN" altLang="en-US" sz="2200" dirty="0">
                <a:solidFill>
                  <a:prstClr val="black"/>
                </a:solidFill>
              </a:rPr>
              <a:t>上的</a:t>
            </a:r>
            <a:r>
              <a:rPr lang="en-US" altLang="zh-CN" sz="2200" dirty="0" err="1">
                <a:solidFill>
                  <a:prstClr val="black"/>
                </a:solidFill>
              </a:rPr>
              <a:t>insuranceqa</a:t>
            </a:r>
            <a:r>
              <a:rPr lang="en-US" altLang="zh-CN" sz="2200" dirty="0">
                <a:solidFill>
                  <a:prstClr val="black"/>
                </a:solidFill>
              </a:rPr>
              <a:t>-corpus-</a:t>
            </a:r>
            <a:r>
              <a:rPr lang="en-US" altLang="zh-CN" sz="2200" dirty="0" err="1">
                <a:solidFill>
                  <a:prstClr val="black"/>
                </a:solidFill>
              </a:rPr>
              <a:t>zh</a:t>
            </a:r>
            <a:endParaRPr lang="en-US" altLang="zh-CN" sz="2200" dirty="0">
              <a:solidFill>
                <a:prstClr val="black"/>
              </a:solidFill>
            </a:endParaRPr>
          </a:p>
          <a:p>
            <a:pPr marL="800100" lvl="1"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训练集包含</a:t>
            </a:r>
            <a:r>
              <a:rPr lang="en-US" altLang="zh-CN" sz="2200" dirty="0">
                <a:solidFill>
                  <a:prstClr val="black"/>
                </a:solidFill>
              </a:rPr>
              <a:t>12000</a:t>
            </a:r>
            <a:r>
              <a:rPr lang="zh-CN" altLang="en-US" sz="2200" dirty="0">
                <a:solidFill>
                  <a:prstClr val="black"/>
                </a:solidFill>
              </a:rPr>
              <a:t>条询问语句</a:t>
            </a:r>
            <a:endParaRPr lang="en-US" altLang="zh-CN" sz="2200" dirty="0">
              <a:solidFill>
                <a:prstClr val="black"/>
              </a:solidFill>
            </a:endParaRPr>
          </a:p>
          <a:p>
            <a:pPr marL="800100" lvl="1"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验证集包含</a:t>
            </a:r>
            <a:r>
              <a:rPr lang="en-US" altLang="zh-CN" sz="2200" dirty="0">
                <a:solidFill>
                  <a:prstClr val="black"/>
                </a:solidFill>
              </a:rPr>
              <a:t>2000</a:t>
            </a:r>
            <a:r>
              <a:rPr lang="zh-CN" altLang="en-US" sz="2200" dirty="0">
                <a:solidFill>
                  <a:prstClr val="black"/>
                </a:solidFill>
              </a:rPr>
              <a:t>条询问语句</a:t>
            </a:r>
            <a:endParaRPr lang="en-US" altLang="zh-CN" sz="2200" dirty="0">
              <a:solidFill>
                <a:prstClr val="black"/>
              </a:solidFill>
            </a:endParaRPr>
          </a:p>
          <a:p>
            <a:pPr marL="800100" lvl="1"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测试集包含</a:t>
            </a:r>
            <a:r>
              <a:rPr lang="en-US" altLang="zh-CN" sz="2200" dirty="0">
                <a:solidFill>
                  <a:prstClr val="black"/>
                </a:solidFill>
              </a:rPr>
              <a:t>1360</a:t>
            </a:r>
            <a:r>
              <a:rPr lang="zh-CN" altLang="en-US" sz="2200" dirty="0">
                <a:solidFill>
                  <a:prstClr val="black"/>
                </a:solidFill>
              </a:rPr>
              <a:t>条询问语句</a:t>
            </a:r>
            <a:endParaRPr lang="en-US" altLang="zh-CN" sz="2200" dirty="0">
              <a:solidFill>
                <a:prstClr val="black"/>
              </a:solidFill>
            </a:endParaRPr>
          </a:p>
          <a:p>
            <a:pPr marL="342900"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工具</a:t>
            </a:r>
            <a:endParaRPr lang="en-US" altLang="zh-CN" sz="2200" dirty="0">
              <a:solidFill>
                <a:prstClr val="black"/>
              </a:solidFill>
            </a:endParaRPr>
          </a:p>
          <a:p>
            <a:pPr marL="800100" lvl="1"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第一阶段工具使用的是</a:t>
            </a:r>
            <a:r>
              <a:rPr lang="en-US" altLang="zh-CN" sz="2200" dirty="0">
                <a:solidFill>
                  <a:prstClr val="black"/>
                </a:solidFill>
              </a:rPr>
              <a:t>GitHub</a:t>
            </a:r>
            <a:r>
              <a:rPr lang="zh-CN" altLang="en-US" sz="2200" dirty="0">
                <a:solidFill>
                  <a:prstClr val="black"/>
                </a:solidFill>
              </a:rPr>
              <a:t>上的</a:t>
            </a:r>
            <a:r>
              <a:rPr lang="en-US" altLang="zh-CN" sz="2200" dirty="0" err="1">
                <a:solidFill>
                  <a:prstClr val="black"/>
                </a:solidFill>
              </a:rPr>
              <a:t>Chinese_segment_augment</a:t>
            </a:r>
            <a:r>
              <a:rPr lang="zh-CN" altLang="en-US" sz="2200" dirty="0">
                <a:solidFill>
                  <a:prstClr val="black"/>
                </a:solidFill>
              </a:rPr>
              <a:t>，基于互信息和左右熵</a:t>
            </a:r>
            <a:endParaRPr lang="en-US" altLang="zh-CN" sz="2200" dirty="0">
              <a:solidFill>
                <a:prstClr val="black"/>
              </a:solidFill>
            </a:endParaRPr>
          </a:p>
          <a:p>
            <a:pPr marL="800100" lvl="1" indent="-342900" algn="just">
              <a:lnSpc>
                <a:spcPct val="130000"/>
              </a:lnSpc>
              <a:spcAft>
                <a:spcPts val="600"/>
              </a:spcAft>
              <a:buClr>
                <a:srgbClr val="006C39"/>
              </a:buClr>
              <a:buFont typeface="Wingdings" panose="05000000000000000000" pitchFamily="2" charset="2"/>
              <a:buChar char="n"/>
            </a:pPr>
            <a:r>
              <a:rPr lang="zh-CN" altLang="en-US" sz="2200" dirty="0">
                <a:solidFill>
                  <a:prstClr val="black"/>
                </a:solidFill>
              </a:rPr>
              <a:t>第二阶段工具使用的是</a:t>
            </a:r>
            <a:r>
              <a:rPr lang="en-US" altLang="zh-CN" sz="2200" dirty="0">
                <a:solidFill>
                  <a:prstClr val="black"/>
                </a:solidFill>
              </a:rPr>
              <a:t>GitHub</a:t>
            </a:r>
            <a:r>
              <a:rPr lang="zh-CN" altLang="en-US" sz="2200" dirty="0">
                <a:solidFill>
                  <a:prstClr val="black"/>
                </a:solidFill>
              </a:rPr>
              <a:t>上的</a:t>
            </a:r>
            <a:r>
              <a:rPr lang="en-US" altLang="zh-CN" sz="2200" dirty="0">
                <a:solidFill>
                  <a:prstClr val="black"/>
                </a:solidFill>
              </a:rPr>
              <a:t>BERT-</a:t>
            </a:r>
            <a:r>
              <a:rPr lang="en-US" altLang="zh-CN" sz="2200" dirty="0" err="1">
                <a:solidFill>
                  <a:prstClr val="black"/>
                </a:solidFill>
              </a:rPr>
              <a:t>BiLSTM</a:t>
            </a:r>
            <a:r>
              <a:rPr lang="en-US" altLang="zh-CN" sz="2200" dirty="0">
                <a:solidFill>
                  <a:prstClr val="black"/>
                </a:solidFill>
              </a:rPr>
              <a:t>-CRF-NER</a:t>
            </a:r>
            <a:r>
              <a:rPr lang="zh-CN" altLang="en-US" sz="2200" dirty="0">
                <a:solidFill>
                  <a:prstClr val="black"/>
                </a:solidFill>
              </a:rPr>
              <a:t>，使用了</a:t>
            </a:r>
            <a:r>
              <a:rPr lang="en-US" altLang="zh-CN" sz="2200" dirty="0">
                <a:solidFill>
                  <a:prstClr val="black"/>
                </a:solidFill>
              </a:rPr>
              <a:t>BERT</a:t>
            </a:r>
            <a:r>
              <a:rPr lang="zh-CN" altLang="en-US" sz="2200" dirty="0">
                <a:solidFill>
                  <a:prstClr val="black"/>
                </a:solidFill>
              </a:rPr>
              <a:t>和</a:t>
            </a:r>
            <a:r>
              <a:rPr lang="en-US" altLang="zh-CN" sz="2200" dirty="0" err="1">
                <a:solidFill>
                  <a:prstClr val="black"/>
                </a:solidFill>
              </a:rPr>
              <a:t>BiLstm</a:t>
            </a:r>
            <a:r>
              <a:rPr lang="en-US" altLang="zh-CN" sz="2200" dirty="0">
                <a:solidFill>
                  <a:prstClr val="black"/>
                </a:solidFill>
              </a:rPr>
              <a:t>-CRF</a:t>
            </a:r>
            <a:r>
              <a:rPr lang="zh-CN" altLang="en-US" sz="2200" dirty="0">
                <a:solidFill>
                  <a:prstClr val="black"/>
                </a:solidFill>
              </a:rPr>
              <a:t>模型</a:t>
            </a:r>
            <a:endParaRPr lang="en-US" altLang="zh-CN" sz="2200" dirty="0">
              <a:solidFill>
                <a:prstClr val="black"/>
              </a:solidFill>
            </a:endParaRPr>
          </a:p>
          <a:p>
            <a:pPr marL="342900" indent="-342900" algn="just">
              <a:lnSpc>
                <a:spcPct val="130000"/>
              </a:lnSpc>
              <a:spcAft>
                <a:spcPts val="600"/>
              </a:spcAft>
              <a:buClr>
                <a:srgbClr val="006C39"/>
              </a:buClr>
              <a:buFont typeface="Wingdings" panose="05000000000000000000" pitchFamily="2" charset="2"/>
              <a:buChar char="n"/>
            </a:pPr>
            <a:endParaRPr lang="en-US" altLang="zh-CN" sz="2200" dirty="0">
              <a:solidFill>
                <a:prstClr val="black"/>
              </a:solidFill>
            </a:endParaRPr>
          </a:p>
        </p:txBody>
      </p:sp>
    </p:spTree>
    <p:extLst>
      <p:ext uri="{BB962C8B-B14F-4D97-AF65-F5344CB8AC3E}">
        <p14:creationId xmlns:p14="http://schemas.microsoft.com/office/powerpoint/2010/main" val="697271447"/>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E0CC5-D1EC-DE4E-94AD-4955F93312AC}"/>
              </a:ext>
            </a:extLst>
          </p:cNvPr>
          <p:cNvSpPr>
            <a:spLocks noGrp="1"/>
          </p:cNvSpPr>
          <p:nvPr>
            <p:ph type="title"/>
          </p:nvPr>
        </p:nvSpPr>
        <p:spPr/>
        <p:txBody>
          <a:bodyPr/>
          <a:lstStyle/>
          <a:p>
            <a:r>
              <a:rPr kumimoji="1" lang="zh-CN" altLang="en-US" dirty="0"/>
              <a:t>结果展示</a:t>
            </a:r>
          </a:p>
        </p:txBody>
      </p:sp>
      <p:sp>
        <p:nvSpPr>
          <p:cNvPr id="3" name="文本框 2">
            <a:extLst>
              <a:ext uri="{FF2B5EF4-FFF2-40B4-BE49-F238E27FC236}">
                <a16:creationId xmlns:a16="http://schemas.microsoft.com/office/drawing/2014/main" id="{134FBBC5-0FF6-B745-BED1-0B1A9E07A00A}"/>
              </a:ext>
            </a:extLst>
          </p:cNvPr>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defRPr/>
            </a:pPr>
            <a:r>
              <a:rPr lang="en-US" altLang="zh-CN" sz="3600" b="1" dirty="0">
                <a:solidFill>
                  <a:prstClr val="white"/>
                </a:solidFill>
              </a:rPr>
              <a:t>5</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rPr>
              <a:t>.2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endParaRPr>
          </a:p>
        </p:txBody>
      </p:sp>
      <p:sp>
        <p:nvSpPr>
          <p:cNvPr id="4" name="文本框 3">
            <a:extLst>
              <a:ext uri="{FF2B5EF4-FFF2-40B4-BE49-F238E27FC236}">
                <a16:creationId xmlns:a16="http://schemas.microsoft.com/office/drawing/2014/main" id="{E5C53197-5343-574B-A9F8-5B4B993B30E7}"/>
              </a:ext>
            </a:extLst>
          </p:cNvPr>
          <p:cNvSpPr txBox="1"/>
          <p:nvPr/>
        </p:nvSpPr>
        <p:spPr>
          <a:xfrm>
            <a:off x="679301" y="1211237"/>
            <a:ext cx="7669570" cy="1006622"/>
          </a:xfrm>
          <a:prstGeom prst="rect">
            <a:avLst/>
          </a:prstGeom>
          <a:noFill/>
        </p:spPr>
        <p:txBody>
          <a:bodyPr wrap="square" rtlCol="0">
            <a:spAutoFit/>
          </a:bodyPr>
          <a:lstStyle/>
          <a:p>
            <a:pPr algn="just">
              <a:lnSpc>
                <a:spcPct val="130000"/>
              </a:lnSpc>
              <a:spcAft>
                <a:spcPts val="600"/>
              </a:spcAft>
              <a:buClr>
                <a:srgbClr val="006C39"/>
              </a:buClr>
            </a:pPr>
            <a:endParaRPr lang="en-US" altLang="zh-CN" sz="2200" dirty="0">
              <a:solidFill>
                <a:prstClr val="black"/>
              </a:solidFill>
            </a:endParaRPr>
          </a:p>
          <a:p>
            <a:pPr marL="342900" indent="-342900" algn="just">
              <a:lnSpc>
                <a:spcPct val="130000"/>
              </a:lnSpc>
              <a:spcAft>
                <a:spcPts val="600"/>
              </a:spcAft>
              <a:buClr>
                <a:srgbClr val="006C39"/>
              </a:buClr>
              <a:buFont typeface="Wingdings" panose="05000000000000000000" pitchFamily="2" charset="2"/>
              <a:buChar char="n"/>
            </a:pPr>
            <a:endParaRPr lang="en-US" altLang="zh-CN" sz="2200" dirty="0">
              <a:solidFill>
                <a:prstClr val="black"/>
              </a:solidFill>
            </a:endParaRPr>
          </a:p>
        </p:txBody>
      </p:sp>
      <p:pic>
        <p:nvPicPr>
          <p:cNvPr id="6" name="图片 5">
            <a:extLst>
              <a:ext uri="{FF2B5EF4-FFF2-40B4-BE49-F238E27FC236}">
                <a16:creationId xmlns:a16="http://schemas.microsoft.com/office/drawing/2014/main" id="{D7A473FB-7D78-8842-8407-2B790E1281AE}"/>
              </a:ext>
            </a:extLst>
          </p:cNvPr>
          <p:cNvPicPr>
            <a:picLocks noChangeAspect="1"/>
          </p:cNvPicPr>
          <p:nvPr/>
        </p:nvPicPr>
        <p:blipFill>
          <a:blip r:embed="rId2"/>
          <a:stretch>
            <a:fillRect/>
          </a:stretch>
        </p:blipFill>
        <p:spPr>
          <a:xfrm>
            <a:off x="1719470" y="1391491"/>
            <a:ext cx="8383287" cy="646113"/>
          </a:xfrm>
          <a:prstGeom prst="rect">
            <a:avLst/>
          </a:prstGeom>
        </p:spPr>
      </p:pic>
      <p:pic>
        <p:nvPicPr>
          <p:cNvPr id="5" name="图片 4">
            <a:extLst>
              <a:ext uri="{FF2B5EF4-FFF2-40B4-BE49-F238E27FC236}">
                <a16:creationId xmlns:a16="http://schemas.microsoft.com/office/drawing/2014/main" id="{CD62E03F-6CD9-794C-981F-0EA03682980B}"/>
              </a:ext>
            </a:extLst>
          </p:cNvPr>
          <p:cNvPicPr>
            <a:picLocks noChangeAspect="1"/>
          </p:cNvPicPr>
          <p:nvPr/>
        </p:nvPicPr>
        <p:blipFill>
          <a:blip r:embed="rId3"/>
          <a:stretch>
            <a:fillRect/>
          </a:stretch>
        </p:blipFill>
        <p:spPr>
          <a:xfrm>
            <a:off x="1719470" y="2885955"/>
            <a:ext cx="8382000" cy="736600"/>
          </a:xfrm>
          <a:prstGeom prst="rect">
            <a:avLst/>
          </a:prstGeom>
        </p:spPr>
      </p:pic>
      <p:pic>
        <p:nvPicPr>
          <p:cNvPr id="9" name="图片 8">
            <a:extLst>
              <a:ext uri="{FF2B5EF4-FFF2-40B4-BE49-F238E27FC236}">
                <a16:creationId xmlns:a16="http://schemas.microsoft.com/office/drawing/2014/main" id="{E47D2E83-5C78-0B4A-BEA5-69509CD5EE34}"/>
              </a:ext>
            </a:extLst>
          </p:cNvPr>
          <p:cNvPicPr>
            <a:picLocks noChangeAspect="1"/>
          </p:cNvPicPr>
          <p:nvPr/>
        </p:nvPicPr>
        <p:blipFill>
          <a:blip r:embed="rId4"/>
          <a:stretch>
            <a:fillRect/>
          </a:stretch>
        </p:blipFill>
        <p:spPr>
          <a:xfrm>
            <a:off x="4149160" y="3835906"/>
            <a:ext cx="1054100" cy="1270000"/>
          </a:xfrm>
          <a:prstGeom prst="rect">
            <a:avLst/>
          </a:prstGeom>
        </p:spPr>
      </p:pic>
      <p:pic>
        <p:nvPicPr>
          <p:cNvPr id="10" name="图片 9">
            <a:extLst>
              <a:ext uri="{FF2B5EF4-FFF2-40B4-BE49-F238E27FC236}">
                <a16:creationId xmlns:a16="http://schemas.microsoft.com/office/drawing/2014/main" id="{43BCC9FB-C62C-324D-9197-FCFB57A175A0}"/>
              </a:ext>
            </a:extLst>
          </p:cNvPr>
          <p:cNvPicPr>
            <a:picLocks noChangeAspect="1"/>
          </p:cNvPicPr>
          <p:nvPr/>
        </p:nvPicPr>
        <p:blipFill>
          <a:blip r:embed="rId5"/>
          <a:stretch>
            <a:fillRect/>
          </a:stretch>
        </p:blipFill>
        <p:spPr>
          <a:xfrm>
            <a:off x="2271920" y="2217858"/>
            <a:ext cx="7277100" cy="393700"/>
          </a:xfrm>
          <a:prstGeom prst="rect">
            <a:avLst/>
          </a:prstGeom>
        </p:spPr>
      </p:pic>
      <p:pic>
        <p:nvPicPr>
          <p:cNvPr id="11" name="图片 10">
            <a:extLst>
              <a:ext uri="{FF2B5EF4-FFF2-40B4-BE49-F238E27FC236}">
                <a16:creationId xmlns:a16="http://schemas.microsoft.com/office/drawing/2014/main" id="{120B7378-7ED2-4A4A-958A-C8CD3ED73DAA}"/>
              </a:ext>
            </a:extLst>
          </p:cNvPr>
          <p:cNvPicPr>
            <a:picLocks noChangeAspect="1"/>
          </p:cNvPicPr>
          <p:nvPr/>
        </p:nvPicPr>
        <p:blipFill>
          <a:blip r:embed="rId6"/>
          <a:stretch>
            <a:fillRect/>
          </a:stretch>
        </p:blipFill>
        <p:spPr>
          <a:xfrm>
            <a:off x="2271920" y="3835906"/>
            <a:ext cx="1162402" cy="2142141"/>
          </a:xfrm>
          <a:prstGeom prst="rect">
            <a:avLst/>
          </a:prstGeom>
        </p:spPr>
      </p:pic>
      <p:pic>
        <p:nvPicPr>
          <p:cNvPr id="12" name="图片 11">
            <a:extLst>
              <a:ext uri="{FF2B5EF4-FFF2-40B4-BE49-F238E27FC236}">
                <a16:creationId xmlns:a16="http://schemas.microsoft.com/office/drawing/2014/main" id="{12F91BF3-5349-2847-AD76-B7F773BA77AC}"/>
              </a:ext>
            </a:extLst>
          </p:cNvPr>
          <p:cNvPicPr>
            <a:picLocks noChangeAspect="1"/>
          </p:cNvPicPr>
          <p:nvPr/>
        </p:nvPicPr>
        <p:blipFill>
          <a:blip r:embed="rId7"/>
          <a:stretch>
            <a:fillRect/>
          </a:stretch>
        </p:blipFill>
        <p:spPr>
          <a:xfrm>
            <a:off x="5928474" y="3835906"/>
            <a:ext cx="915542" cy="2227504"/>
          </a:xfrm>
          <a:prstGeom prst="rect">
            <a:avLst/>
          </a:prstGeom>
        </p:spPr>
      </p:pic>
    </p:spTree>
    <p:extLst>
      <p:ext uri="{BB962C8B-B14F-4D97-AF65-F5344CB8AC3E}">
        <p14:creationId xmlns:p14="http://schemas.microsoft.com/office/powerpoint/2010/main" val="378212124"/>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E0CC5-D1EC-DE4E-94AD-4955F93312AC}"/>
              </a:ext>
            </a:extLst>
          </p:cNvPr>
          <p:cNvSpPr>
            <a:spLocks noGrp="1"/>
          </p:cNvSpPr>
          <p:nvPr>
            <p:ph type="title"/>
          </p:nvPr>
        </p:nvSpPr>
        <p:spPr/>
        <p:txBody>
          <a:bodyPr/>
          <a:lstStyle/>
          <a:p>
            <a:r>
              <a:rPr kumimoji="1" lang="zh-CN" altLang="en-US" dirty="0"/>
              <a:t>结果分析</a:t>
            </a:r>
          </a:p>
        </p:txBody>
      </p:sp>
      <p:sp>
        <p:nvSpPr>
          <p:cNvPr id="3" name="文本框 2">
            <a:extLst>
              <a:ext uri="{FF2B5EF4-FFF2-40B4-BE49-F238E27FC236}">
                <a16:creationId xmlns:a16="http://schemas.microsoft.com/office/drawing/2014/main" id="{134FBBC5-0FF6-B745-BED1-0B1A9E07A00A}"/>
              </a:ext>
            </a:extLst>
          </p:cNvPr>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defRPr/>
            </a:pPr>
            <a:r>
              <a:rPr lang="en-US" altLang="zh-CN" sz="3600" b="1" dirty="0">
                <a:solidFill>
                  <a:prstClr val="white"/>
                </a:solidFill>
              </a:rPr>
              <a:t>5</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rPr>
              <a:t>.2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endParaRPr>
          </a:p>
        </p:txBody>
      </p:sp>
      <p:sp>
        <p:nvSpPr>
          <p:cNvPr id="4" name="文本框 3">
            <a:extLst>
              <a:ext uri="{FF2B5EF4-FFF2-40B4-BE49-F238E27FC236}">
                <a16:creationId xmlns:a16="http://schemas.microsoft.com/office/drawing/2014/main" id="{E5C53197-5343-574B-A9F8-5B4B993B30E7}"/>
              </a:ext>
            </a:extLst>
          </p:cNvPr>
          <p:cNvSpPr txBox="1"/>
          <p:nvPr/>
        </p:nvSpPr>
        <p:spPr>
          <a:xfrm>
            <a:off x="679300" y="1211237"/>
            <a:ext cx="10188569" cy="4861011"/>
          </a:xfrm>
          <a:prstGeom prst="rect">
            <a:avLst/>
          </a:prstGeom>
          <a:noFill/>
        </p:spPr>
        <p:txBody>
          <a:bodyPr wrap="square" rtlCol="0">
            <a:spAutoFit/>
          </a:bodyPr>
          <a:lstStyle/>
          <a:p>
            <a:pPr marL="342900" indent="-342900" algn="just">
              <a:lnSpc>
                <a:spcPct val="130000"/>
              </a:lnSpc>
              <a:spcAft>
                <a:spcPts val="400"/>
              </a:spcAft>
              <a:buClr>
                <a:srgbClr val="006C39"/>
              </a:buClr>
              <a:buFont typeface="Wingdings" panose="05000000000000000000" pitchFamily="2" charset="2"/>
              <a:buChar char="n"/>
            </a:pPr>
            <a:r>
              <a:rPr lang="zh-CN" altLang="en-US" sz="2200" dirty="0">
                <a:solidFill>
                  <a:prstClr val="black"/>
                </a:solidFill>
              </a:rPr>
              <a:t>第一阶段</a:t>
            </a:r>
            <a:endParaRPr lang="en-US" altLang="zh-CN" sz="2200" dirty="0">
              <a:solidFill>
                <a:prstClr val="black"/>
              </a:solidFill>
            </a:endParaRPr>
          </a:p>
          <a:p>
            <a:pPr marL="800100" lvl="1" indent="-342900" algn="just">
              <a:lnSpc>
                <a:spcPct val="130000"/>
              </a:lnSpc>
              <a:spcAft>
                <a:spcPts val="400"/>
              </a:spcAft>
              <a:buClr>
                <a:srgbClr val="006C39"/>
              </a:buClr>
              <a:buFont typeface="Wingdings" panose="05000000000000000000" pitchFamily="2" charset="2"/>
              <a:buChar char="n"/>
            </a:pPr>
            <a:r>
              <a:rPr lang="zh-CN" altLang="en-US" sz="2200" dirty="0">
                <a:solidFill>
                  <a:prstClr val="black"/>
                </a:solidFill>
              </a:rPr>
              <a:t>识别出较多词典未登录的新词</a:t>
            </a:r>
            <a:endParaRPr lang="en-US" altLang="zh-CN" sz="2200" dirty="0">
              <a:solidFill>
                <a:prstClr val="black"/>
              </a:solidFill>
            </a:endParaRPr>
          </a:p>
          <a:p>
            <a:pPr marL="800100" lvl="1" indent="-342900" algn="just">
              <a:lnSpc>
                <a:spcPct val="130000"/>
              </a:lnSpc>
              <a:spcAft>
                <a:spcPts val="400"/>
              </a:spcAft>
              <a:buClr>
                <a:srgbClr val="006C39"/>
              </a:buClr>
              <a:buFont typeface="Wingdings" panose="05000000000000000000" pitchFamily="2" charset="2"/>
              <a:buChar char="n"/>
            </a:pPr>
            <a:r>
              <a:rPr lang="zh-CN" altLang="en-US" sz="2200" dirty="0">
                <a:solidFill>
                  <a:prstClr val="black"/>
                </a:solidFill>
              </a:rPr>
              <a:t>但仍然有部分如</a:t>
            </a:r>
            <a:r>
              <a:rPr lang="en-US" altLang="zh-CN" sz="2200" dirty="0">
                <a:solidFill>
                  <a:prstClr val="black"/>
                </a:solidFill>
              </a:rPr>
              <a:t>“</a:t>
            </a:r>
            <a:r>
              <a:rPr lang="zh-CN" altLang="en-US" sz="2200" dirty="0">
                <a:solidFill>
                  <a:prstClr val="black"/>
                </a:solidFill>
              </a:rPr>
              <a:t>获得人身保险</a:t>
            </a:r>
            <a:r>
              <a:rPr lang="en-US" altLang="zh-CN" sz="2200" dirty="0">
                <a:solidFill>
                  <a:prstClr val="black"/>
                </a:solidFill>
              </a:rPr>
              <a:t>”</a:t>
            </a:r>
            <a:r>
              <a:rPr lang="zh-CN" altLang="en-US" sz="2200" dirty="0">
                <a:solidFill>
                  <a:prstClr val="black"/>
                </a:solidFill>
              </a:rPr>
              <a:t>、</a:t>
            </a:r>
            <a:r>
              <a:rPr lang="en-US" altLang="zh-CN" sz="2200" dirty="0">
                <a:solidFill>
                  <a:prstClr val="black"/>
                </a:solidFill>
              </a:rPr>
              <a:t>”</a:t>
            </a:r>
            <a:r>
              <a:rPr lang="zh-CN" altLang="en-US" sz="2200" dirty="0">
                <a:solidFill>
                  <a:prstClr val="black"/>
                </a:solidFill>
              </a:rPr>
              <a:t>保险费用多少</a:t>
            </a:r>
            <a:r>
              <a:rPr lang="en-US" altLang="zh-CN" sz="2200" dirty="0">
                <a:solidFill>
                  <a:prstClr val="black"/>
                </a:solidFill>
              </a:rPr>
              <a:t>”</a:t>
            </a:r>
            <a:r>
              <a:rPr lang="zh-CN" altLang="en-US" sz="2200" dirty="0">
                <a:solidFill>
                  <a:prstClr val="black"/>
                </a:solidFill>
              </a:rPr>
              <a:t>之类的短语，需要手动筛选出合规新词</a:t>
            </a:r>
            <a:endParaRPr lang="en-US" altLang="zh-CN" sz="2200" dirty="0">
              <a:solidFill>
                <a:prstClr val="black"/>
              </a:solidFill>
            </a:endParaRPr>
          </a:p>
          <a:p>
            <a:pPr marL="342900" indent="-342900" algn="just">
              <a:lnSpc>
                <a:spcPct val="130000"/>
              </a:lnSpc>
              <a:spcAft>
                <a:spcPts val="400"/>
              </a:spcAft>
              <a:buClr>
                <a:srgbClr val="006C39"/>
              </a:buClr>
              <a:buFont typeface="Wingdings" panose="05000000000000000000" pitchFamily="2" charset="2"/>
              <a:buChar char="n"/>
            </a:pPr>
            <a:r>
              <a:rPr lang="zh-CN" altLang="en-US" sz="2200" dirty="0">
                <a:solidFill>
                  <a:prstClr val="black"/>
                </a:solidFill>
              </a:rPr>
              <a:t>第二阶段</a:t>
            </a:r>
            <a:endParaRPr lang="en-US" altLang="zh-CN" sz="2200" dirty="0">
              <a:solidFill>
                <a:prstClr val="black"/>
              </a:solidFill>
            </a:endParaRPr>
          </a:p>
          <a:p>
            <a:pPr marL="800100" lvl="1" indent="-342900" algn="just">
              <a:lnSpc>
                <a:spcPct val="130000"/>
              </a:lnSpc>
              <a:spcAft>
                <a:spcPts val="400"/>
              </a:spcAft>
              <a:buClr>
                <a:srgbClr val="006C39"/>
              </a:buClr>
              <a:buFont typeface="Wingdings" panose="05000000000000000000" pitchFamily="2" charset="2"/>
              <a:buChar char="n"/>
            </a:pPr>
            <a:r>
              <a:rPr lang="zh-CN" altLang="en-US" sz="2200" dirty="0">
                <a:solidFill>
                  <a:prstClr val="black"/>
                </a:solidFill>
              </a:rPr>
              <a:t>语料中的高频词如“人寿保险”、“医疗保险”等识别准确率非常高</a:t>
            </a:r>
            <a:endParaRPr lang="en-US" altLang="zh-CN" sz="2200" dirty="0">
              <a:solidFill>
                <a:prstClr val="black"/>
              </a:solidFill>
            </a:endParaRPr>
          </a:p>
          <a:p>
            <a:pPr marL="800100" lvl="1" indent="-342900" algn="just">
              <a:lnSpc>
                <a:spcPct val="130000"/>
              </a:lnSpc>
              <a:spcAft>
                <a:spcPts val="400"/>
              </a:spcAft>
              <a:buClr>
                <a:srgbClr val="006C39"/>
              </a:buClr>
              <a:buFont typeface="Wingdings" panose="05000000000000000000" pitchFamily="2" charset="2"/>
              <a:buChar char="n"/>
            </a:pPr>
            <a:r>
              <a:rPr lang="zh-CN" altLang="en-US" sz="2200" dirty="0">
                <a:solidFill>
                  <a:prstClr val="black"/>
                </a:solidFill>
              </a:rPr>
              <a:t>语料中的低频词如“癌症保险”、“牙医保险”等仍然无法识别</a:t>
            </a:r>
            <a:endParaRPr lang="en-US" altLang="zh-CN" sz="2200" dirty="0">
              <a:solidFill>
                <a:prstClr val="black"/>
              </a:solidFill>
            </a:endParaRPr>
          </a:p>
          <a:p>
            <a:pPr marL="342900" indent="-342900" algn="just">
              <a:lnSpc>
                <a:spcPct val="130000"/>
              </a:lnSpc>
              <a:spcAft>
                <a:spcPts val="400"/>
              </a:spcAft>
              <a:buClr>
                <a:srgbClr val="006C39"/>
              </a:buClr>
              <a:buFont typeface="Wingdings" panose="05000000000000000000" pitchFamily="2" charset="2"/>
              <a:buChar char="n"/>
            </a:pPr>
            <a:r>
              <a:rPr lang="zh-CN" altLang="en-US" sz="2200" dirty="0">
                <a:solidFill>
                  <a:prstClr val="black"/>
                </a:solidFill>
              </a:rPr>
              <a:t>原因分析</a:t>
            </a:r>
            <a:endParaRPr lang="en-US" altLang="zh-CN" sz="2200" dirty="0">
              <a:solidFill>
                <a:prstClr val="black"/>
              </a:solidFill>
            </a:endParaRPr>
          </a:p>
          <a:p>
            <a:pPr marL="800100" lvl="1" indent="-342900" algn="just">
              <a:lnSpc>
                <a:spcPct val="130000"/>
              </a:lnSpc>
              <a:spcAft>
                <a:spcPts val="400"/>
              </a:spcAft>
              <a:buClr>
                <a:srgbClr val="006C39"/>
              </a:buClr>
              <a:buFont typeface="Wingdings" panose="05000000000000000000" pitchFamily="2" charset="2"/>
              <a:buChar char="n"/>
            </a:pPr>
            <a:r>
              <a:rPr lang="zh-CN" altLang="en-US" sz="2200" dirty="0">
                <a:solidFill>
                  <a:prstClr val="black"/>
                </a:solidFill>
              </a:rPr>
              <a:t>语料过少，低频新词和高频新词出现在相似的上下文语境中的情况过少</a:t>
            </a:r>
            <a:endParaRPr lang="en-US" altLang="zh-CN" sz="2200" dirty="0">
              <a:solidFill>
                <a:prstClr val="black"/>
              </a:solidFill>
            </a:endParaRPr>
          </a:p>
          <a:p>
            <a:pPr marL="800100" lvl="1" indent="-342900" algn="just">
              <a:lnSpc>
                <a:spcPct val="130000"/>
              </a:lnSpc>
              <a:spcAft>
                <a:spcPts val="400"/>
              </a:spcAft>
              <a:buClr>
                <a:srgbClr val="006C39"/>
              </a:buClr>
              <a:buFont typeface="Wingdings" panose="05000000000000000000" pitchFamily="2" charset="2"/>
              <a:buChar char="n"/>
            </a:pPr>
            <a:r>
              <a:rPr lang="en-US" altLang="zh-CN" sz="2200" dirty="0" err="1">
                <a:solidFill>
                  <a:prstClr val="black"/>
                </a:solidFill>
              </a:rPr>
              <a:t>BiLstm</a:t>
            </a:r>
            <a:r>
              <a:rPr lang="en-US" altLang="zh-CN" sz="2200" dirty="0">
                <a:solidFill>
                  <a:prstClr val="black"/>
                </a:solidFill>
              </a:rPr>
              <a:t>-CRF</a:t>
            </a:r>
            <a:r>
              <a:rPr lang="zh-CN" altLang="en-US" sz="2200" dirty="0">
                <a:solidFill>
                  <a:prstClr val="black"/>
                </a:solidFill>
              </a:rPr>
              <a:t>模型本身可能并不是</a:t>
            </a:r>
            <a:r>
              <a:rPr lang="zh-CN" altLang="en-US" sz="2200">
                <a:solidFill>
                  <a:prstClr val="black"/>
                </a:solidFill>
              </a:rPr>
              <a:t>特别适合新词发现</a:t>
            </a:r>
            <a:endParaRPr lang="en-US" altLang="zh-CN" sz="2200" dirty="0">
              <a:solidFill>
                <a:prstClr val="black"/>
              </a:solidFill>
            </a:endParaRPr>
          </a:p>
        </p:txBody>
      </p:sp>
    </p:spTree>
    <p:extLst>
      <p:ext uri="{BB962C8B-B14F-4D97-AF65-F5344CB8AC3E}">
        <p14:creationId xmlns:p14="http://schemas.microsoft.com/office/powerpoint/2010/main" val="21931958"/>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感谢聆听！</a:t>
            </a:r>
          </a:p>
        </p:txBody>
      </p:sp>
      <p:sp>
        <p:nvSpPr>
          <p:cNvPr id="3" name="文本占位符 2"/>
          <p:cNvSpPr>
            <a:spLocks noGrp="1"/>
          </p:cNvSpPr>
          <p:nvPr>
            <p:ph type="body" sz="quarter" idx="12"/>
          </p:nvPr>
        </p:nvSpPr>
        <p:spPr/>
        <p:txBody>
          <a:bodyPr/>
          <a:lstStyle/>
          <a:p>
            <a:r>
              <a:rPr lang="zh-CN" altLang="en-US" dirty="0"/>
              <a:t>汇报人：王婧琳、张嘉辉、范睿先、杨艺、祝永贺、燕传航</a:t>
            </a:r>
          </a:p>
          <a:p>
            <a:r>
              <a:rPr lang="zh-CN" altLang="en-US" dirty="0"/>
              <a:t>指导老师：张华平</a:t>
            </a:r>
          </a:p>
          <a:p>
            <a:r>
              <a:rPr lang="zh-CN" altLang="en-US" dirty="0"/>
              <a:t>时　间：</a:t>
            </a:r>
            <a:fld id="{385DFA4D-B6FB-407F-B4AC-EB66877D21F8}" type="datetime2">
              <a:rPr lang="zh-CN" altLang="en-US" dirty="0" smtClean="0"/>
              <a:t>2020年12月9日 Wednesday</a:t>
            </a:fld>
            <a:endParaRPr lang="zh-CN" altLang="en-US"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基本概念</a:t>
            </a:r>
          </a:p>
        </p:txBody>
      </p:sp>
      <p:sp>
        <p:nvSpPr>
          <p:cNvPr id="5" name="文本框 4"/>
          <p:cNvSpPr txBox="1">
            <a:spLocks noChangeArrowheads="1"/>
          </p:cNvSpPr>
          <p:nvPr/>
        </p:nvSpPr>
        <p:spPr bwMode="auto">
          <a:xfrm>
            <a:off x="357352" y="235111"/>
            <a:ext cx="969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1.1</a:t>
            </a:r>
            <a:endParaRPr lang="zh-CN" altLang="en-US" sz="3600" b="1" dirty="0">
              <a:solidFill>
                <a:schemeClr val="bg1"/>
              </a:solidFill>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73" y="1352550"/>
            <a:ext cx="2698049" cy="4291438"/>
          </a:xfrm>
          <a:prstGeom prst="rect">
            <a:avLst/>
          </a:prstGeom>
        </p:spPr>
      </p:pic>
      <p:sp>
        <p:nvSpPr>
          <p:cNvPr id="16" name="文本框 15"/>
          <p:cNvSpPr txBox="1"/>
          <p:nvPr/>
        </p:nvSpPr>
        <p:spPr>
          <a:xfrm>
            <a:off x="357353" y="1913505"/>
            <a:ext cx="8544020" cy="3591945"/>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中文中没有明显的界限符</a:t>
            </a:r>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歧义词和未登录词</a:t>
            </a:r>
            <a:r>
              <a:rPr lang="en-US" altLang="zh-CN" sz="2200" dirty="0">
                <a:latin typeface="+mn-ea"/>
              </a:rPr>
              <a:t>(out-of-vocabulary</a:t>
            </a:r>
            <a:r>
              <a:rPr lang="zh-CN" altLang="en-US" sz="2200" dirty="0">
                <a:latin typeface="+mn-ea"/>
              </a:rPr>
              <a:t>，简称</a:t>
            </a:r>
            <a:r>
              <a:rPr lang="en-US" altLang="zh-CN" sz="2200" dirty="0">
                <a:latin typeface="+mn-ea"/>
              </a:rPr>
              <a:t>OOV)</a:t>
            </a:r>
            <a:r>
              <a:rPr lang="zh-CN" altLang="en-US" sz="2200" dirty="0">
                <a:latin typeface="+mn-ea"/>
              </a:rPr>
              <a:t>是影响分词准确率的重要因素。</a:t>
            </a:r>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200" dirty="0">
                <a:latin typeface="+mn-ea"/>
              </a:rPr>
              <a:t>Bakeoff</a:t>
            </a:r>
            <a:r>
              <a:rPr lang="zh-CN" altLang="en-US" sz="2200" dirty="0">
                <a:latin typeface="+mn-ea"/>
              </a:rPr>
              <a:t>数据上的估算结果表明，未登录词造成的分词精度失落至少比歧义词大</a:t>
            </a:r>
            <a:r>
              <a:rPr lang="en-US" altLang="zh-CN" sz="2200" dirty="0">
                <a:latin typeface="+mn-ea"/>
              </a:rPr>
              <a:t>5</a:t>
            </a:r>
            <a:r>
              <a:rPr lang="zh-CN" altLang="en-US" sz="2200" dirty="0">
                <a:latin typeface="+mn-ea"/>
              </a:rPr>
              <a:t>倍。</a:t>
            </a:r>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随着科技的迅猛发展，新的未登录词和未登录词的变体层出不穷，依靠人力去构建词库费时费力。</a:t>
            </a:r>
            <a:endParaRPr lang="en-US" altLang="zh-CN" sz="2200" dirty="0">
              <a:latin typeface="+mn-ea"/>
            </a:endParaRPr>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基本概念</a:t>
            </a:r>
          </a:p>
        </p:txBody>
      </p:sp>
      <p:sp>
        <p:nvSpPr>
          <p:cNvPr id="5" name="文本框 4"/>
          <p:cNvSpPr txBox="1">
            <a:spLocks noChangeArrowheads="1"/>
          </p:cNvSpPr>
          <p:nvPr/>
        </p:nvSpPr>
        <p:spPr bwMode="auto">
          <a:xfrm>
            <a:off x="357352" y="235111"/>
            <a:ext cx="969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1.1</a:t>
            </a:r>
            <a:endParaRPr lang="zh-CN" altLang="en-US" sz="3600" b="1" dirty="0">
              <a:solidFill>
                <a:schemeClr val="bg1"/>
              </a:solidFill>
            </a:endParaRPr>
          </a:p>
        </p:txBody>
      </p:sp>
      <p:sp>
        <p:nvSpPr>
          <p:cNvPr id="6" name="内容占位符 2"/>
          <p:cNvSpPr txBox="1"/>
          <p:nvPr/>
        </p:nvSpPr>
        <p:spPr>
          <a:xfrm>
            <a:off x="1143000" y="1076813"/>
            <a:ext cx="9906000" cy="543687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lnSpc>
                <a:spcPct val="130000"/>
              </a:lnSpc>
              <a:spcBef>
                <a:spcPts val="600"/>
              </a:spcBef>
              <a:spcAft>
                <a:spcPts val="600"/>
              </a:spcAft>
              <a:buClr>
                <a:schemeClr val="tx2"/>
              </a:buClr>
              <a:buNone/>
            </a:pPr>
            <a:r>
              <a:rPr lang="zh-CN" altLang="zh-CN" sz="2200" dirty="0">
                <a:latin typeface="+mn-ea"/>
              </a:rPr>
              <a:t>新词的类别</a:t>
            </a:r>
          </a:p>
          <a:p>
            <a:pPr marL="342900" indent="-342900" algn="just" eaLnBrk="1" hangingPunct="1">
              <a:lnSpc>
                <a:spcPct val="130000"/>
              </a:lnSpc>
              <a:spcBef>
                <a:spcPts val="600"/>
              </a:spcBef>
              <a:spcAft>
                <a:spcPts val="600"/>
              </a:spcAft>
              <a:buClr>
                <a:schemeClr val="tx2"/>
              </a:buClr>
              <a:buFont typeface="Wingdings" panose="05000000000000000000" pitchFamily="2" charset="2"/>
              <a:buChar char="n"/>
            </a:pPr>
            <a:r>
              <a:rPr lang="zh-CN" altLang="zh-CN" sz="2200" dirty="0">
                <a:latin typeface="+mn-ea"/>
              </a:rPr>
              <a:t>命名实体：包括人名、地名、商品名、公司字号、机构名等；</a:t>
            </a:r>
          </a:p>
          <a:p>
            <a:pPr marL="342900" indent="-342900" algn="just" eaLnBrk="1" hangingPunct="1">
              <a:lnSpc>
                <a:spcPct val="130000"/>
              </a:lnSpc>
              <a:spcBef>
                <a:spcPts val="600"/>
              </a:spcBef>
              <a:spcAft>
                <a:spcPts val="600"/>
              </a:spcAft>
              <a:buClr>
                <a:schemeClr val="tx2"/>
              </a:buClr>
              <a:buFont typeface="Wingdings" panose="05000000000000000000" pitchFamily="2" charset="2"/>
              <a:buChar char="n"/>
            </a:pPr>
            <a:r>
              <a:rPr lang="zh-CN" altLang="zh-CN" sz="2200" dirty="0">
                <a:latin typeface="+mn-ea"/>
              </a:rPr>
              <a:t>缩略语：如“</a:t>
            </a:r>
            <a:r>
              <a:rPr lang="en-US" altLang="zh-CN" sz="2200" dirty="0">
                <a:latin typeface="+mn-ea"/>
              </a:rPr>
              <a:t>GF</a:t>
            </a:r>
            <a:r>
              <a:rPr lang="zh-CN" altLang="zh-CN" sz="2200" dirty="0">
                <a:latin typeface="+mn-ea"/>
              </a:rPr>
              <a:t>”、“</a:t>
            </a:r>
            <a:r>
              <a:rPr lang="en-US" altLang="zh-CN" sz="2200" dirty="0" err="1">
                <a:latin typeface="+mn-ea"/>
              </a:rPr>
              <a:t>awsl</a:t>
            </a:r>
            <a:r>
              <a:rPr lang="zh-CN" altLang="zh-CN" sz="2200" dirty="0">
                <a:latin typeface="+mn-ea"/>
              </a:rPr>
              <a:t>”等；</a:t>
            </a:r>
          </a:p>
          <a:p>
            <a:pPr marL="342900" indent="-342900" algn="just" eaLnBrk="1" hangingPunct="1">
              <a:lnSpc>
                <a:spcPct val="130000"/>
              </a:lnSpc>
              <a:spcBef>
                <a:spcPts val="600"/>
              </a:spcBef>
              <a:spcAft>
                <a:spcPts val="600"/>
              </a:spcAft>
              <a:buClr>
                <a:schemeClr val="tx2"/>
              </a:buClr>
              <a:buFont typeface="Wingdings" panose="05000000000000000000" pitchFamily="2" charset="2"/>
              <a:buChar char="n"/>
            </a:pPr>
            <a:r>
              <a:rPr lang="zh-CN" altLang="zh-CN" sz="2200" dirty="0">
                <a:latin typeface="+mn-ea"/>
              </a:rPr>
              <a:t>方言词：如“港真”、“耐咬咬”等；</a:t>
            </a:r>
          </a:p>
          <a:p>
            <a:pPr marL="342900" indent="-342900" algn="just" eaLnBrk="1" hangingPunct="1">
              <a:lnSpc>
                <a:spcPct val="130000"/>
              </a:lnSpc>
              <a:spcBef>
                <a:spcPts val="600"/>
              </a:spcBef>
              <a:spcAft>
                <a:spcPts val="600"/>
              </a:spcAft>
              <a:buClr>
                <a:schemeClr val="tx2"/>
              </a:buClr>
              <a:buFont typeface="Wingdings" panose="05000000000000000000" pitchFamily="2" charset="2"/>
              <a:buChar char="n"/>
            </a:pPr>
            <a:r>
              <a:rPr lang="zh-CN" altLang="zh-CN" sz="2200" dirty="0">
                <a:latin typeface="+mn-ea"/>
              </a:rPr>
              <a:t>全新词语：如“键盘侠”、“报复性熬夜”等； </a:t>
            </a:r>
          </a:p>
          <a:p>
            <a:pPr marL="342900" indent="-342900" algn="just" eaLnBrk="1" hangingPunct="1">
              <a:lnSpc>
                <a:spcPct val="130000"/>
              </a:lnSpc>
              <a:spcBef>
                <a:spcPts val="600"/>
              </a:spcBef>
              <a:spcAft>
                <a:spcPts val="600"/>
              </a:spcAft>
              <a:buClr>
                <a:schemeClr val="tx2"/>
              </a:buClr>
              <a:buFont typeface="Wingdings" panose="05000000000000000000" pitchFamily="2" charset="2"/>
              <a:buChar char="n"/>
            </a:pPr>
            <a:r>
              <a:rPr lang="zh-CN" altLang="zh-CN" sz="2200" dirty="0">
                <a:latin typeface="+mn-ea"/>
              </a:rPr>
              <a:t>专业术语：如“</a:t>
            </a:r>
            <a:r>
              <a:rPr lang="zh-CN" altLang="en-US" sz="2200" dirty="0">
                <a:latin typeface="+mn-ea"/>
              </a:rPr>
              <a:t>知识图谱</a:t>
            </a:r>
            <a:r>
              <a:rPr lang="zh-CN" altLang="zh-CN" sz="2200" dirty="0">
                <a:latin typeface="+mn-ea"/>
              </a:rPr>
              <a:t>”、“强化学习”等；</a:t>
            </a:r>
          </a:p>
          <a:p>
            <a:pPr marL="342900" indent="-342900" algn="just" eaLnBrk="1" hangingPunct="1">
              <a:lnSpc>
                <a:spcPct val="130000"/>
              </a:lnSpc>
              <a:spcBef>
                <a:spcPts val="600"/>
              </a:spcBef>
              <a:spcAft>
                <a:spcPts val="600"/>
              </a:spcAft>
              <a:buClr>
                <a:schemeClr val="tx2"/>
              </a:buClr>
              <a:buFont typeface="Wingdings" panose="05000000000000000000" pitchFamily="2" charset="2"/>
              <a:buChar char="n"/>
            </a:pPr>
            <a:r>
              <a:rPr lang="zh-CN" altLang="zh-CN" sz="2200" dirty="0">
                <a:latin typeface="+mn-ea"/>
              </a:rPr>
              <a:t>网络用语：如“</a:t>
            </a:r>
            <a:r>
              <a:rPr lang="en-US" altLang="zh-CN" sz="2200" dirty="0" err="1">
                <a:latin typeface="+mn-ea"/>
              </a:rPr>
              <a:t>skr</a:t>
            </a:r>
            <a:r>
              <a:rPr lang="zh-CN" altLang="zh-CN" sz="2200" dirty="0">
                <a:latin typeface="+mn-ea"/>
              </a:rPr>
              <a:t>”、“雨女无瓜”等；</a:t>
            </a:r>
          </a:p>
          <a:p>
            <a:pPr marL="342900" indent="-342900" algn="just" eaLnBrk="1" hangingPunct="1">
              <a:lnSpc>
                <a:spcPct val="130000"/>
              </a:lnSpc>
              <a:spcBef>
                <a:spcPts val="600"/>
              </a:spcBef>
              <a:spcAft>
                <a:spcPts val="600"/>
              </a:spcAft>
              <a:buClr>
                <a:schemeClr val="tx2"/>
              </a:buClr>
              <a:buFont typeface="Wingdings" panose="05000000000000000000" pitchFamily="2" charset="2"/>
              <a:buChar char="n"/>
            </a:pPr>
            <a:r>
              <a:rPr lang="zh-CN" altLang="zh-CN" sz="2200" dirty="0">
                <a:latin typeface="+mn-ea"/>
              </a:rPr>
              <a:t>旧词新用：如</a:t>
            </a:r>
            <a:r>
              <a:rPr lang="en-US" altLang="zh-CN" sz="2200" dirty="0">
                <a:latin typeface="+mn-ea"/>
              </a:rPr>
              <a:t>“</a:t>
            </a:r>
            <a:r>
              <a:rPr lang="zh-CN" altLang="en-US" sz="2200" dirty="0">
                <a:latin typeface="+mn-ea"/>
              </a:rPr>
              <a:t>小刀</a:t>
            </a:r>
            <a:r>
              <a:rPr lang="en-US" altLang="zh-CN" sz="2200" dirty="0">
                <a:latin typeface="+mn-ea"/>
              </a:rPr>
              <a:t>”</a:t>
            </a:r>
            <a:r>
              <a:rPr lang="zh-CN" altLang="en-US" sz="2200" dirty="0">
                <a:latin typeface="+mn-ea"/>
              </a:rPr>
              <a:t>、</a:t>
            </a:r>
            <a:r>
              <a:rPr lang="en-US" altLang="zh-CN" sz="2200" dirty="0">
                <a:latin typeface="+mn-ea"/>
              </a:rPr>
              <a:t>“</a:t>
            </a:r>
            <a:r>
              <a:rPr lang="zh-CN" altLang="en-US" sz="2200" dirty="0">
                <a:latin typeface="+mn-ea"/>
              </a:rPr>
              <a:t>绿色</a:t>
            </a:r>
            <a:r>
              <a:rPr lang="en-US" altLang="zh-CN" sz="2200" dirty="0">
                <a:latin typeface="+mn-ea"/>
              </a:rPr>
              <a:t>”</a:t>
            </a:r>
            <a:r>
              <a:rPr lang="zh-CN" altLang="en-US" sz="2200" dirty="0">
                <a:latin typeface="+mn-ea"/>
              </a:rPr>
              <a:t>等；</a:t>
            </a:r>
            <a:endParaRPr lang="zh-CN" altLang="zh-CN" sz="2200" dirty="0">
              <a:latin typeface="+mn-ea"/>
            </a:endParaRPr>
          </a:p>
          <a:p>
            <a:endParaRPr kumimoji="1" lang="zh-CN" altLang="en-US" dirty="0"/>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研究现状</a:t>
            </a:r>
          </a:p>
        </p:txBody>
      </p:sp>
      <p:sp>
        <p:nvSpPr>
          <p:cNvPr id="5" name="文本框 4"/>
          <p:cNvSpPr txBox="1">
            <a:spLocks noChangeArrowheads="1"/>
          </p:cNvSpPr>
          <p:nvPr/>
        </p:nvSpPr>
        <p:spPr bwMode="auto">
          <a:xfrm>
            <a:off x="357352" y="235111"/>
            <a:ext cx="969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1.2</a:t>
            </a:r>
            <a:endParaRPr lang="zh-CN" altLang="en-US" sz="3600" b="1" dirty="0">
              <a:solidFill>
                <a:schemeClr val="bg1"/>
              </a:solidFill>
            </a:endParaRPr>
          </a:p>
        </p:txBody>
      </p:sp>
      <p:graphicFrame>
        <p:nvGraphicFramePr>
          <p:cNvPr id="6" name="图表 5"/>
          <p:cNvGraphicFramePr/>
          <p:nvPr/>
        </p:nvGraphicFramePr>
        <p:xfrm>
          <a:off x="5369560" y="1297093"/>
          <a:ext cx="6517640" cy="42638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p:cNvGraphicFramePr/>
          <p:nvPr/>
        </p:nvGraphicFramePr>
        <p:xfrm>
          <a:off x="594360" y="1297092"/>
          <a:ext cx="4555731" cy="426381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研究现状</a:t>
            </a:r>
          </a:p>
        </p:txBody>
      </p:sp>
      <p:sp>
        <p:nvSpPr>
          <p:cNvPr id="5" name="文本框 4"/>
          <p:cNvSpPr txBox="1">
            <a:spLocks noChangeArrowheads="1"/>
          </p:cNvSpPr>
          <p:nvPr/>
        </p:nvSpPr>
        <p:spPr bwMode="auto">
          <a:xfrm>
            <a:off x="357352" y="235111"/>
            <a:ext cx="969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1.2</a:t>
            </a:r>
            <a:endParaRPr lang="zh-CN" altLang="en-US" sz="3600" b="1" dirty="0">
              <a:solidFill>
                <a:schemeClr val="bg1"/>
              </a:solidFill>
            </a:endParaRPr>
          </a:p>
        </p:txBody>
      </p:sp>
      <p:graphicFrame>
        <p:nvGraphicFramePr>
          <p:cNvPr id="8" name="图表 7"/>
          <p:cNvGraphicFramePr/>
          <p:nvPr/>
        </p:nvGraphicFramePr>
        <p:xfrm>
          <a:off x="4632960" y="1155763"/>
          <a:ext cx="7056120" cy="4772598"/>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p:cNvSpPr txBox="1"/>
          <p:nvPr/>
        </p:nvSpPr>
        <p:spPr>
          <a:xfrm>
            <a:off x="692632" y="2828835"/>
            <a:ext cx="3696488" cy="1200329"/>
          </a:xfrm>
          <a:prstGeom prst="rect">
            <a:avLst/>
          </a:prstGeom>
          <a:noFill/>
        </p:spPr>
        <p:txBody>
          <a:bodyPr wrap="square">
            <a:spAutoFit/>
          </a:bodyPr>
          <a:lstStyle/>
          <a:p>
            <a:r>
              <a:rPr lang="en-US" altLang="zh-CN" dirty="0"/>
              <a:t>2020 </a:t>
            </a:r>
            <a:r>
              <a:rPr lang="zh-CN" altLang="en-US" dirty="0"/>
              <a:t>年 </a:t>
            </a:r>
            <a:r>
              <a:rPr lang="en-US" altLang="zh-CN" dirty="0"/>
              <a:t>12 </a:t>
            </a:r>
            <a:r>
              <a:rPr lang="zh-CN" altLang="en-US" dirty="0"/>
              <a:t>月使用知网，以“新词发现” 为主题词检索相关文献，共获得</a:t>
            </a:r>
            <a:r>
              <a:rPr lang="en-US" altLang="zh-CN" b="1" dirty="0">
                <a:solidFill>
                  <a:srgbClr val="FF0000"/>
                </a:solidFill>
              </a:rPr>
              <a:t>242</a:t>
            </a:r>
            <a:r>
              <a:rPr lang="zh-CN" altLang="en-US" dirty="0"/>
              <a:t>篇文献的标题、关键字和摘要。</a:t>
            </a:r>
            <a:endParaRPr lang="en-US" altLang="zh-CN" dirty="0"/>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研究现状</a:t>
            </a:r>
          </a:p>
        </p:txBody>
      </p:sp>
      <p:sp>
        <p:nvSpPr>
          <p:cNvPr id="5" name="文本框 4"/>
          <p:cNvSpPr txBox="1">
            <a:spLocks noChangeArrowheads="1"/>
          </p:cNvSpPr>
          <p:nvPr/>
        </p:nvSpPr>
        <p:spPr bwMode="auto">
          <a:xfrm>
            <a:off x="357352" y="235111"/>
            <a:ext cx="969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1.2</a:t>
            </a:r>
            <a:endParaRPr lang="zh-CN" altLang="en-US" sz="3600" b="1" dirty="0">
              <a:solidFill>
                <a:schemeClr val="bg1"/>
              </a:solidFill>
            </a:endParaRPr>
          </a:p>
        </p:txBody>
      </p:sp>
      <p:sp>
        <p:nvSpPr>
          <p:cNvPr id="16" name="文本框 15"/>
          <p:cNvSpPr txBox="1"/>
          <p:nvPr/>
        </p:nvSpPr>
        <p:spPr>
          <a:xfrm>
            <a:off x="784288" y="1255619"/>
            <a:ext cx="10662398" cy="4514506"/>
          </a:xfrm>
          <a:prstGeom prst="rect">
            <a:avLst/>
          </a:prstGeom>
          <a:noFill/>
        </p:spPr>
        <p:txBody>
          <a:bodyPr wrap="square" rtlCol="0">
            <a:spAutoFit/>
          </a:bodyPr>
          <a:lstStyle/>
          <a:p>
            <a:pPr marL="342900" indent="-342900" algn="just">
              <a:lnSpc>
                <a:spcPct val="200000"/>
              </a:lnSpc>
              <a:spcBef>
                <a:spcPts val="600"/>
              </a:spcBef>
              <a:spcAft>
                <a:spcPts val="600"/>
              </a:spcAft>
              <a:buClr>
                <a:schemeClr val="tx2"/>
              </a:buClr>
              <a:buFont typeface="Wingdings" panose="05000000000000000000" pitchFamily="2" charset="2"/>
              <a:buChar char="n"/>
            </a:pPr>
            <a:r>
              <a:rPr lang="zh-CN" altLang="en-US" sz="2200" dirty="0">
                <a:latin typeface="+mn-ea"/>
              </a:rPr>
              <a:t>现有方法：基于统计、基于规则、基于深度学习、规则和统计相结合的方法</a:t>
            </a:r>
            <a:endParaRPr lang="en-US" altLang="zh-CN" sz="2200" dirty="0">
              <a:latin typeface="+mn-ea"/>
            </a:endParaRPr>
          </a:p>
          <a:p>
            <a:pPr marL="342900" indent="-342900" algn="just">
              <a:lnSpc>
                <a:spcPct val="200000"/>
              </a:lnSpc>
              <a:spcBef>
                <a:spcPts val="600"/>
              </a:spcBef>
              <a:spcAft>
                <a:spcPts val="600"/>
              </a:spcAft>
              <a:buClr>
                <a:schemeClr val="tx2"/>
              </a:buClr>
              <a:buFont typeface="Wingdings" panose="05000000000000000000" pitchFamily="2" charset="2"/>
              <a:buChar char="n"/>
            </a:pPr>
            <a:r>
              <a:rPr lang="zh-CN" altLang="en-US" sz="2200" dirty="0">
                <a:latin typeface="+mn-ea"/>
              </a:rPr>
              <a:t>基于统计的方法：适用领域广，缺点是准确率不高</a:t>
            </a:r>
            <a:r>
              <a:rPr lang="en-US" altLang="zh-CN" sz="2200" dirty="0">
                <a:latin typeface="+mn-ea"/>
              </a:rPr>
              <a:t>,</a:t>
            </a:r>
            <a:r>
              <a:rPr lang="zh-CN" altLang="en-US" sz="2200" dirty="0">
                <a:latin typeface="+mn-ea"/>
              </a:rPr>
              <a:t>需要大量语料</a:t>
            </a:r>
            <a:r>
              <a:rPr lang="en-US" altLang="zh-CN" sz="2200" dirty="0">
                <a:latin typeface="+mn-ea"/>
              </a:rPr>
              <a:t>,</a:t>
            </a:r>
            <a:r>
              <a:rPr lang="zh-CN" altLang="en-US" sz="2200" dirty="0">
                <a:latin typeface="+mn-ea"/>
              </a:rPr>
              <a:t>计算量大。</a:t>
            </a:r>
            <a:endParaRPr lang="en-US" altLang="zh-CN" sz="2200" dirty="0">
              <a:latin typeface="+mn-ea"/>
            </a:endParaRPr>
          </a:p>
          <a:p>
            <a:pPr marL="342900" indent="-342900" algn="just">
              <a:lnSpc>
                <a:spcPct val="200000"/>
              </a:lnSpc>
              <a:spcBef>
                <a:spcPts val="600"/>
              </a:spcBef>
              <a:spcAft>
                <a:spcPts val="600"/>
              </a:spcAft>
              <a:buClr>
                <a:schemeClr val="tx2"/>
              </a:buClr>
              <a:buFont typeface="Wingdings" panose="05000000000000000000" pitchFamily="2" charset="2"/>
              <a:buChar char="n"/>
            </a:pPr>
            <a:r>
              <a:rPr lang="zh-CN" altLang="en-US" sz="2200" dirty="0">
                <a:latin typeface="+mn-ea"/>
              </a:rPr>
              <a:t>基于规则的方法：利用语言特征构建规则库，准确率高但同时构建规则过程复杂，领域迁移能力差。</a:t>
            </a:r>
            <a:endParaRPr lang="en-US" altLang="zh-CN" sz="2200" dirty="0">
              <a:latin typeface="+mn-ea"/>
            </a:endParaRPr>
          </a:p>
          <a:p>
            <a:pPr marL="342900" indent="-342900" algn="just">
              <a:lnSpc>
                <a:spcPct val="200000"/>
              </a:lnSpc>
              <a:spcBef>
                <a:spcPts val="600"/>
              </a:spcBef>
              <a:spcAft>
                <a:spcPts val="600"/>
              </a:spcAft>
              <a:buClr>
                <a:schemeClr val="tx2"/>
              </a:buClr>
              <a:buFont typeface="Wingdings" panose="05000000000000000000" pitchFamily="2" charset="2"/>
              <a:buChar char="n"/>
            </a:pPr>
            <a:r>
              <a:rPr lang="zh-CN" altLang="en-US" sz="2200" dirty="0">
                <a:latin typeface="+mn-ea"/>
              </a:rPr>
              <a:t>基于深度学习的方法：通用性增强，对于低频新词的识别率更好，利用上下文信息的能力更强。</a:t>
            </a:r>
            <a:endParaRPr lang="en-US" altLang="zh-CN" sz="2200" dirty="0">
              <a:latin typeface="+mn-ea"/>
            </a:endParaRPr>
          </a:p>
        </p:txBody>
      </p:sp>
    </p:spTree>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封1​​">
  <a:themeElements>
    <a:clrScheme name="自定义 34">
      <a:dk1>
        <a:sysClr val="windowText" lastClr="000000"/>
      </a:dk1>
      <a:lt1>
        <a:sysClr val="window" lastClr="FFFFFF"/>
      </a:lt1>
      <a:dk2>
        <a:srgbClr val="006C39"/>
      </a:dk2>
      <a:lt2>
        <a:srgbClr val="FFFFFF"/>
      </a:lt2>
      <a:accent1>
        <a:srgbClr val="006C39"/>
      </a:accent1>
      <a:accent2>
        <a:srgbClr val="3F3F3F"/>
      </a:accent2>
      <a:accent3>
        <a:srgbClr val="A2A2A2"/>
      </a:accent3>
      <a:accent4>
        <a:srgbClr val="A13F0B"/>
      </a:accent4>
      <a:accent5>
        <a:srgbClr val="4EB3CF"/>
      </a:accent5>
      <a:accent6>
        <a:srgbClr val="51C3F9"/>
      </a:accent6>
      <a:hlink>
        <a:srgbClr val="EE7B08"/>
      </a:hlink>
      <a:folHlink>
        <a:srgbClr val="977B2D"/>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目2​​">
  <a:themeElements>
    <a:clrScheme name="自定义 34">
      <a:dk1>
        <a:sysClr val="windowText" lastClr="000000"/>
      </a:dk1>
      <a:lt1>
        <a:sysClr val="window" lastClr="FFFFFF"/>
      </a:lt1>
      <a:dk2>
        <a:srgbClr val="006C39"/>
      </a:dk2>
      <a:lt2>
        <a:srgbClr val="FFFFFF"/>
      </a:lt2>
      <a:accent1>
        <a:srgbClr val="006C39"/>
      </a:accent1>
      <a:accent2>
        <a:srgbClr val="3F3F3F"/>
      </a:accent2>
      <a:accent3>
        <a:srgbClr val="A2A2A2"/>
      </a:accent3>
      <a:accent4>
        <a:srgbClr val="A13F0B"/>
      </a:accent4>
      <a:accent5>
        <a:srgbClr val="4EB3CF"/>
      </a:accent5>
      <a:accent6>
        <a:srgbClr val="51C3F9"/>
      </a:accent6>
      <a:hlink>
        <a:srgbClr val="EE7B08"/>
      </a:hlink>
      <a:folHlink>
        <a:srgbClr val="977B2D"/>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3361</Words>
  <Application>Microsoft Macintosh PowerPoint</Application>
  <PresentationFormat>宽屏</PresentationFormat>
  <Paragraphs>378</Paragraphs>
  <Slides>46</Slides>
  <Notes>43</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46</vt:i4>
      </vt:variant>
    </vt:vector>
  </HeadingPairs>
  <TitlesOfParts>
    <vt:vector size="57" baseType="lpstr">
      <vt:lpstr>等线</vt:lpstr>
      <vt:lpstr>等线 Light</vt:lpstr>
      <vt:lpstr>微软雅黑</vt:lpstr>
      <vt:lpstr>Arial</vt:lpstr>
      <vt:lpstr>Cambria Math</vt:lpstr>
      <vt:lpstr>Century Gothic</vt:lpstr>
      <vt:lpstr>Times New Roman</vt:lpstr>
      <vt:lpstr>Wingdings</vt:lpstr>
      <vt:lpstr>Office 主题​​</vt:lpstr>
      <vt:lpstr>封1​​</vt:lpstr>
      <vt:lpstr>目2​​</vt:lpstr>
      <vt:lpstr>PowerPoint 演示文稿</vt:lpstr>
      <vt:lpstr>PowerPoint 演示文稿</vt:lpstr>
      <vt:lpstr>PowerPoint 演示文稿</vt:lpstr>
      <vt:lpstr>基本概念</vt:lpstr>
      <vt:lpstr>基本概念</vt:lpstr>
      <vt:lpstr>基本概念</vt:lpstr>
      <vt:lpstr>研究现状</vt:lpstr>
      <vt:lpstr>研究现状</vt:lpstr>
      <vt:lpstr>研究现状</vt:lpstr>
      <vt:lpstr>研究难点</vt:lpstr>
      <vt:lpstr>评价指标</vt:lpstr>
      <vt:lpstr>PowerPoint 演示文稿</vt:lpstr>
      <vt:lpstr>基本原理</vt:lpstr>
      <vt:lpstr>新词的构词分析</vt:lpstr>
      <vt:lpstr>规则库的建立</vt:lpstr>
      <vt:lpstr>新词过滤</vt:lpstr>
      <vt:lpstr>优缺点分析</vt:lpstr>
      <vt:lpstr>PowerPoint 演示文稿</vt:lpstr>
      <vt:lpstr>介绍</vt:lpstr>
      <vt:lpstr>介绍</vt:lpstr>
      <vt:lpstr>PowerPoint 演示文稿</vt:lpstr>
      <vt:lpstr>词频</vt:lpstr>
      <vt:lpstr>凝聚程度</vt:lpstr>
      <vt:lpstr>凝聚程度</vt:lpstr>
      <vt:lpstr>自由程度</vt:lpstr>
      <vt:lpstr>信息熵</vt:lpstr>
      <vt:lpstr>信息熵</vt:lpstr>
      <vt:lpstr>PowerPoint 演示文稿</vt:lpstr>
      <vt:lpstr>Bi-LSTM CRF 模型</vt:lpstr>
      <vt:lpstr>Bi-LSTM CRF 模型</vt:lpstr>
      <vt:lpstr>Bi-LSTM CRF 模型</vt:lpstr>
      <vt:lpstr>结合Bi-LSTM CRF 的新词发现算法流程</vt:lpstr>
      <vt:lpstr>PowerPoint 演示文稿</vt:lpstr>
      <vt:lpstr>利用互信息和左右信息熵的中文分词新词发现</vt:lpstr>
      <vt:lpstr>分词</vt:lpstr>
      <vt:lpstr>在新词发现方面的缺陷</vt:lpstr>
      <vt:lpstr>利用trie树计算互信息 PMI</vt:lpstr>
      <vt:lpstr>利用trie树计算互信息 PMI</vt:lpstr>
      <vt:lpstr>利用trie树计算互信息 PMI</vt:lpstr>
      <vt:lpstr>分词效果对比</vt:lpstr>
      <vt:lpstr>结合信息量和深度学习的领域新词发现</vt:lpstr>
      <vt:lpstr>结合信息量和深度学习的领域新词发现</vt:lpstr>
      <vt:lpstr>准备工作</vt:lpstr>
      <vt:lpstr>结果展示</vt:lpstr>
      <vt:lpstr>结果分析</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 馨如</dc:creator>
  <cp:lastModifiedBy>燕 传航</cp:lastModifiedBy>
  <cp:revision>73</cp:revision>
  <dcterms:created xsi:type="dcterms:W3CDTF">2020-11-29T13:02:00Z</dcterms:created>
  <dcterms:modified xsi:type="dcterms:W3CDTF">2020-12-09T12:50:46Z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2052-11.3.0.9221</vt:lpwstr>
  </property>
</Properties>
</file>