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76"/>
  </p:notesMasterIdLst>
  <p:sldIdLst>
    <p:sldId id="359" r:id="rId3"/>
    <p:sldId id="357" r:id="rId4"/>
    <p:sldId id="358" r:id="rId5"/>
    <p:sldId id="338" r:id="rId6"/>
    <p:sldId id="425" r:id="rId7"/>
    <p:sldId id="426" r:id="rId8"/>
    <p:sldId id="427" r:id="rId9"/>
    <p:sldId id="428" r:id="rId10"/>
    <p:sldId id="421" r:id="rId11"/>
    <p:sldId id="429" r:id="rId12"/>
    <p:sldId id="430" r:id="rId13"/>
    <p:sldId id="431" r:id="rId14"/>
    <p:sldId id="432" r:id="rId15"/>
    <p:sldId id="433" r:id="rId16"/>
    <p:sldId id="434" r:id="rId17"/>
    <p:sldId id="435" r:id="rId18"/>
    <p:sldId id="436" r:id="rId19"/>
    <p:sldId id="437" r:id="rId20"/>
    <p:sldId id="438" r:id="rId21"/>
    <p:sldId id="439" r:id="rId22"/>
    <p:sldId id="441" r:id="rId23"/>
    <p:sldId id="442" r:id="rId24"/>
    <p:sldId id="443" r:id="rId25"/>
    <p:sldId id="444" r:id="rId26"/>
    <p:sldId id="446" r:id="rId27"/>
    <p:sldId id="447" r:id="rId28"/>
    <p:sldId id="448" r:id="rId29"/>
    <p:sldId id="422" r:id="rId30"/>
    <p:sldId id="449" r:id="rId31"/>
    <p:sldId id="450" r:id="rId32"/>
    <p:sldId id="451" r:id="rId33"/>
    <p:sldId id="452" r:id="rId34"/>
    <p:sldId id="453" r:id="rId35"/>
    <p:sldId id="454" r:id="rId36"/>
    <p:sldId id="423" r:id="rId37"/>
    <p:sldId id="489" r:id="rId38"/>
    <p:sldId id="456" r:id="rId39"/>
    <p:sldId id="457" r:id="rId40"/>
    <p:sldId id="458" r:id="rId41"/>
    <p:sldId id="459" r:id="rId42"/>
    <p:sldId id="460" r:id="rId43"/>
    <p:sldId id="461" r:id="rId44"/>
    <p:sldId id="462" r:id="rId45"/>
    <p:sldId id="424" r:id="rId46"/>
    <p:sldId id="463" r:id="rId47"/>
    <p:sldId id="464" r:id="rId48"/>
    <p:sldId id="465" r:id="rId49"/>
    <p:sldId id="466" r:id="rId50"/>
    <p:sldId id="467" r:id="rId51"/>
    <p:sldId id="468" r:id="rId52"/>
    <p:sldId id="469" r:id="rId53"/>
    <p:sldId id="470" r:id="rId54"/>
    <p:sldId id="490" r:id="rId55"/>
    <p:sldId id="491" r:id="rId56"/>
    <p:sldId id="471" r:id="rId57"/>
    <p:sldId id="472" r:id="rId58"/>
    <p:sldId id="486" r:id="rId59"/>
    <p:sldId id="487" r:id="rId60"/>
    <p:sldId id="488" r:id="rId61"/>
    <p:sldId id="493" r:id="rId62"/>
    <p:sldId id="494" r:id="rId63"/>
    <p:sldId id="495" r:id="rId64"/>
    <p:sldId id="492" r:id="rId65"/>
    <p:sldId id="475" r:id="rId66"/>
    <p:sldId id="473" r:id="rId67"/>
    <p:sldId id="476" r:id="rId68"/>
    <p:sldId id="477" r:id="rId69"/>
    <p:sldId id="478" r:id="rId70"/>
    <p:sldId id="479" r:id="rId71"/>
    <p:sldId id="480" r:id="rId72"/>
    <p:sldId id="482" r:id="rId73"/>
    <p:sldId id="483" r:id="rId74"/>
    <p:sldId id="363" r:id="rId7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 id="{29E7A51C-0322-46ED-9AB7-8CDA72E022CD}">
          <p14:sldIdLst>
            <p14:sldId id="359"/>
          </p14:sldIdLst>
        </p14:section>
        <p14:section name="目录" id="{7219BE28-FB74-45A0-A651-76AE3E5D6E22}">
          <p14:sldIdLst>
            <p14:sldId id="357"/>
          </p14:sldIdLst>
        </p14:section>
        <p14:section name="1 引言" id="{FD3F44BF-738B-41F3-8255-540BBA2E22F5}">
          <p14:sldIdLst>
            <p14:sldId id="358"/>
            <p14:sldId id="338"/>
            <p14:sldId id="425"/>
            <p14:sldId id="426"/>
            <p14:sldId id="427"/>
            <p14:sldId id="428"/>
          </p14:sldIdLst>
        </p14:section>
        <p14:section name="2 图像描述数据集和评价指标" id="{88F9A514-0830-4FF7-BC8E-87E944E947FB}">
          <p14:sldIdLst>
            <p14:sldId id="421"/>
            <p14:sldId id="429"/>
            <p14:sldId id="430"/>
            <p14:sldId id="431"/>
            <p14:sldId id="432"/>
            <p14:sldId id="433"/>
            <p14:sldId id="434"/>
            <p14:sldId id="435"/>
            <p14:sldId id="436"/>
            <p14:sldId id="437"/>
            <p14:sldId id="438"/>
            <p14:sldId id="439"/>
            <p14:sldId id="441"/>
            <p14:sldId id="442"/>
            <p14:sldId id="443"/>
            <p14:sldId id="444"/>
            <p14:sldId id="446"/>
            <p14:sldId id="447"/>
            <p14:sldId id="448"/>
          </p14:sldIdLst>
        </p14:section>
        <p14:section name="3 图像描述经典模型" id="{7F5E7B6B-1329-4CD2-A3CA-A2AD12F2BE23}">
          <p14:sldIdLst>
            <p14:sldId id="422"/>
            <p14:sldId id="449"/>
            <p14:sldId id="450"/>
            <p14:sldId id="451"/>
            <p14:sldId id="452"/>
            <p14:sldId id="453"/>
            <p14:sldId id="454"/>
          </p14:sldIdLst>
        </p14:section>
        <p14:section name="4 图像描述最新进展" id="{43367008-AC65-4A6E-B801-8A1458086ECA}">
          <p14:sldIdLst>
            <p14:sldId id="423"/>
            <p14:sldId id="489"/>
            <p14:sldId id="456"/>
            <p14:sldId id="457"/>
            <p14:sldId id="458"/>
            <p14:sldId id="459"/>
            <p14:sldId id="460"/>
            <p14:sldId id="461"/>
            <p14:sldId id="462"/>
          </p14:sldIdLst>
        </p14:section>
        <p14:section name="5 自动配图模型" id="{221FBB9D-F3D1-4322-8FB9-204AFDFF0EFB}">
          <p14:sldIdLst>
            <p14:sldId id="424"/>
            <p14:sldId id="463"/>
            <p14:sldId id="464"/>
            <p14:sldId id="465"/>
            <p14:sldId id="466"/>
            <p14:sldId id="467"/>
            <p14:sldId id="468"/>
            <p14:sldId id="469"/>
            <p14:sldId id="470"/>
            <p14:sldId id="490"/>
            <p14:sldId id="491"/>
          </p14:sldIdLst>
        </p14:section>
        <p14:section name="6 Demo 展示" id="{5BB376DA-5352-464C-8752-9B585B5EFFB4}">
          <p14:sldIdLst>
            <p14:sldId id="471"/>
            <p14:sldId id="472"/>
            <p14:sldId id="486"/>
            <p14:sldId id="487"/>
            <p14:sldId id="488"/>
            <p14:sldId id="493"/>
            <p14:sldId id="494"/>
            <p14:sldId id="495"/>
            <p14:sldId id="492"/>
            <p14:sldId id="475"/>
            <p14:sldId id="473"/>
            <p14:sldId id="476"/>
            <p14:sldId id="477"/>
            <p14:sldId id="478"/>
            <p14:sldId id="479"/>
            <p14:sldId id="480"/>
            <p14:sldId id="482"/>
            <p14:sldId id="483"/>
          </p14:sldIdLst>
        </p14:section>
        <p14:section name="封底" id="{F620E300-3779-4F4D-9C9F-8116BAC9263E}">
          <p14:sldIdLst>
            <p14:sldId id="363"/>
          </p14:sldIdLst>
        </p14:section>
      </p14:sectionLst>
    </p:ext>
    <p:ext uri="{EFAFB233-063F-42B5-8137-9DF3F51BA10A}">
      <p15:sldGuideLst xmlns:p15="http://schemas.microsoft.com/office/powerpoint/2012/main">
        <p15:guide id="1" orient="horz" pos="2117">
          <p15:clr>
            <a:srgbClr val="A4A3A4"/>
          </p15:clr>
        </p15:guide>
        <p15:guide id="2" pos="381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72B24"/>
    <a:srgbClr val="256864"/>
    <a:srgbClr val="FFFFFF"/>
    <a:srgbClr val="2A4739"/>
    <a:srgbClr val="2F5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38" autoAdjust="0"/>
    <p:restoredTop sz="96274"/>
  </p:normalViewPr>
  <p:slideViewPr>
    <p:cSldViewPr snapToGrid="0">
      <p:cViewPr varScale="1">
        <p:scale>
          <a:sx n="68" d="100"/>
          <a:sy n="68" d="100"/>
        </p:scale>
        <p:origin x="464" y="64"/>
      </p:cViewPr>
      <p:guideLst>
        <p:guide orient="horz" pos="2117"/>
        <p:guide pos="381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773A99-60F3-4408-9C73-9024C4EF9CFC}" type="datetimeFigureOut">
              <a:rPr lang="zh-CN" altLang="en-US" smtClean="0"/>
              <a:t>2021/1/10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872CF7-40B5-4786-A6AF-72D93A4E19D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36115C-53CD-4B1A-954E-6B38B04A628D}"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10</a:t>
            </a:fld>
            <a:endParaRPr lang="zh-CN" altLang="en-US"/>
          </a:p>
        </p:txBody>
      </p:sp>
    </p:spTree>
    <p:extLst>
      <p:ext uri="{BB962C8B-B14F-4D97-AF65-F5344CB8AC3E}">
        <p14:creationId xmlns:p14="http://schemas.microsoft.com/office/powerpoint/2010/main" val="2148895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11</a:t>
            </a:fld>
            <a:endParaRPr lang="zh-CN" altLang="en-US"/>
          </a:p>
        </p:txBody>
      </p:sp>
    </p:spTree>
    <p:extLst>
      <p:ext uri="{BB962C8B-B14F-4D97-AF65-F5344CB8AC3E}">
        <p14:creationId xmlns:p14="http://schemas.microsoft.com/office/powerpoint/2010/main" val="70914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12</a:t>
            </a:fld>
            <a:endParaRPr lang="zh-CN" altLang="en-US"/>
          </a:p>
        </p:txBody>
      </p:sp>
    </p:spTree>
    <p:extLst>
      <p:ext uri="{BB962C8B-B14F-4D97-AF65-F5344CB8AC3E}">
        <p14:creationId xmlns:p14="http://schemas.microsoft.com/office/powerpoint/2010/main" val="1427918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13</a:t>
            </a:fld>
            <a:endParaRPr lang="zh-CN" altLang="en-US"/>
          </a:p>
        </p:txBody>
      </p:sp>
    </p:spTree>
    <p:extLst>
      <p:ext uri="{BB962C8B-B14F-4D97-AF65-F5344CB8AC3E}">
        <p14:creationId xmlns:p14="http://schemas.microsoft.com/office/powerpoint/2010/main" val="1044082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14</a:t>
            </a:fld>
            <a:endParaRPr lang="zh-CN" altLang="en-US"/>
          </a:p>
        </p:txBody>
      </p:sp>
    </p:spTree>
    <p:extLst>
      <p:ext uri="{BB962C8B-B14F-4D97-AF65-F5344CB8AC3E}">
        <p14:creationId xmlns:p14="http://schemas.microsoft.com/office/powerpoint/2010/main" val="2734426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15</a:t>
            </a:fld>
            <a:endParaRPr lang="zh-CN" altLang="en-US"/>
          </a:p>
        </p:txBody>
      </p:sp>
    </p:spTree>
    <p:extLst>
      <p:ext uri="{BB962C8B-B14F-4D97-AF65-F5344CB8AC3E}">
        <p14:creationId xmlns:p14="http://schemas.microsoft.com/office/powerpoint/2010/main" val="1469226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16</a:t>
            </a:fld>
            <a:endParaRPr lang="zh-CN" altLang="en-US"/>
          </a:p>
        </p:txBody>
      </p:sp>
    </p:spTree>
    <p:extLst>
      <p:ext uri="{BB962C8B-B14F-4D97-AF65-F5344CB8AC3E}">
        <p14:creationId xmlns:p14="http://schemas.microsoft.com/office/powerpoint/2010/main" val="2160467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17</a:t>
            </a:fld>
            <a:endParaRPr lang="zh-CN" altLang="en-US"/>
          </a:p>
        </p:txBody>
      </p:sp>
    </p:spTree>
    <p:extLst>
      <p:ext uri="{BB962C8B-B14F-4D97-AF65-F5344CB8AC3E}">
        <p14:creationId xmlns:p14="http://schemas.microsoft.com/office/powerpoint/2010/main" val="25998473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18</a:t>
            </a:fld>
            <a:endParaRPr lang="zh-CN" altLang="en-US"/>
          </a:p>
        </p:txBody>
      </p:sp>
    </p:spTree>
    <p:extLst>
      <p:ext uri="{BB962C8B-B14F-4D97-AF65-F5344CB8AC3E}">
        <p14:creationId xmlns:p14="http://schemas.microsoft.com/office/powerpoint/2010/main" val="2618280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19</a:t>
            </a:fld>
            <a:endParaRPr lang="zh-CN" altLang="en-US"/>
          </a:p>
        </p:txBody>
      </p:sp>
    </p:spTree>
    <p:extLst>
      <p:ext uri="{BB962C8B-B14F-4D97-AF65-F5344CB8AC3E}">
        <p14:creationId xmlns:p14="http://schemas.microsoft.com/office/powerpoint/2010/main" val="2731032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2A59177-5F94-4DC5-866C-D540A334B69F}"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20</a:t>
            </a:fld>
            <a:endParaRPr lang="zh-CN" altLang="en-US"/>
          </a:p>
        </p:txBody>
      </p:sp>
    </p:spTree>
    <p:extLst>
      <p:ext uri="{BB962C8B-B14F-4D97-AF65-F5344CB8AC3E}">
        <p14:creationId xmlns:p14="http://schemas.microsoft.com/office/powerpoint/2010/main" val="3375462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21</a:t>
            </a:fld>
            <a:endParaRPr lang="zh-CN" altLang="en-US"/>
          </a:p>
        </p:txBody>
      </p:sp>
    </p:spTree>
    <p:extLst>
      <p:ext uri="{BB962C8B-B14F-4D97-AF65-F5344CB8AC3E}">
        <p14:creationId xmlns:p14="http://schemas.microsoft.com/office/powerpoint/2010/main" val="636568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22</a:t>
            </a:fld>
            <a:endParaRPr lang="zh-CN" altLang="en-US"/>
          </a:p>
        </p:txBody>
      </p:sp>
    </p:spTree>
    <p:extLst>
      <p:ext uri="{BB962C8B-B14F-4D97-AF65-F5344CB8AC3E}">
        <p14:creationId xmlns:p14="http://schemas.microsoft.com/office/powerpoint/2010/main" val="1464965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23</a:t>
            </a:fld>
            <a:endParaRPr lang="zh-CN" altLang="en-US"/>
          </a:p>
        </p:txBody>
      </p:sp>
    </p:spTree>
    <p:extLst>
      <p:ext uri="{BB962C8B-B14F-4D97-AF65-F5344CB8AC3E}">
        <p14:creationId xmlns:p14="http://schemas.microsoft.com/office/powerpoint/2010/main" val="22561510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24</a:t>
            </a:fld>
            <a:endParaRPr lang="zh-CN" altLang="en-US"/>
          </a:p>
        </p:txBody>
      </p:sp>
    </p:spTree>
    <p:extLst>
      <p:ext uri="{BB962C8B-B14F-4D97-AF65-F5344CB8AC3E}">
        <p14:creationId xmlns:p14="http://schemas.microsoft.com/office/powerpoint/2010/main" val="2026561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25</a:t>
            </a:fld>
            <a:endParaRPr lang="zh-CN" altLang="en-US"/>
          </a:p>
        </p:txBody>
      </p:sp>
    </p:spTree>
    <p:extLst>
      <p:ext uri="{BB962C8B-B14F-4D97-AF65-F5344CB8AC3E}">
        <p14:creationId xmlns:p14="http://schemas.microsoft.com/office/powerpoint/2010/main" val="3963622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26</a:t>
            </a:fld>
            <a:endParaRPr lang="zh-CN" altLang="en-US"/>
          </a:p>
        </p:txBody>
      </p:sp>
    </p:spTree>
    <p:extLst>
      <p:ext uri="{BB962C8B-B14F-4D97-AF65-F5344CB8AC3E}">
        <p14:creationId xmlns:p14="http://schemas.microsoft.com/office/powerpoint/2010/main" val="2665450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27</a:t>
            </a:fld>
            <a:endParaRPr lang="zh-CN" altLang="en-US"/>
          </a:p>
        </p:txBody>
      </p:sp>
    </p:spTree>
    <p:extLst>
      <p:ext uri="{BB962C8B-B14F-4D97-AF65-F5344CB8AC3E}">
        <p14:creationId xmlns:p14="http://schemas.microsoft.com/office/powerpoint/2010/main" val="968974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2A59177-5F94-4DC5-866C-D540A334B69F}" type="slidenum">
              <a:rPr lang="zh-CN" altLang="en-US" smtClean="0"/>
              <a:t>28</a:t>
            </a:fld>
            <a:endParaRPr lang="zh-CN" altLang="en-US"/>
          </a:p>
        </p:txBody>
      </p:sp>
    </p:spTree>
    <p:extLst>
      <p:ext uri="{BB962C8B-B14F-4D97-AF65-F5344CB8AC3E}">
        <p14:creationId xmlns:p14="http://schemas.microsoft.com/office/powerpoint/2010/main" val="1200441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29</a:t>
            </a:fld>
            <a:endParaRPr lang="zh-CN" altLang="en-US"/>
          </a:p>
        </p:txBody>
      </p:sp>
    </p:spTree>
    <p:extLst>
      <p:ext uri="{BB962C8B-B14F-4D97-AF65-F5344CB8AC3E}">
        <p14:creationId xmlns:p14="http://schemas.microsoft.com/office/powerpoint/2010/main" val="4065039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2A59177-5F94-4DC5-866C-D540A334B69F}"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30</a:t>
            </a:fld>
            <a:endParaRPr lang="zh-CN" altLang="en-US"/>
          </a:p>
        </p:txBody>
      </p:sp>
    </p:spTree>
    <p:extLst>
      <p:ext uri="{BB962C8B-B14F-4D97-AF65-F5344CB8AC3E}">
        <p14:creationId xmlns:p14="http://schemas.microsoft.com/office/powerpoint/2010/main" val="33106113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31</a:t>
            </a:fld>
            <a:endParaRPr lang="zh-CN" altLang="en-US"/>
          </a:p>
        </p:txBody>
      </p:sp>
    </p:spTree>
    <p:extLst>
      <p:ext uri="{BB962C8B-B14F-4D97-AF65-F5344CB8AC3E}">
        <p14:creationId xmlns:p14="http://schemas.microsoft.com/office/powerpoint/2010/main" val="28617638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32</a:t>
            </a:fld>
            <a:endParaRPr lang="zh-CN" altLang="en-US"/>
          </a:p>
        </p:txBody>
      </p:sp>
    </p:spTree>
    <p:extLst>
      <p:ext uri="{BB962C8B-B14F-4D97-AF65-F5344CB8AC3E}">
        <p14:creationId xmlns:p14="http://schemas.microsoft.com/office/powerpoint/2010/main" val="41266241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33</a:t>
            </a:fld>
            <a:endParaRPr lang="zh-CN" altLang="en-US"/>
          </a:p>
        </p:txBody>
      </p:sp>
    </p:spTree>
    <p:extLst>
      <p:ext uri="{BB962C8B-B14F-4D97-AF65-F5344CB8AC3E}">
        <p14:creationId xmlns:p14="http://schemas.microsoft.com/office/powerpoint/2010/main" val="30140700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34</a:t>
            </a:fld>
            <a:endParaRPr lang="zh-CN" altLang="en-US"/>
          </a:p>
        </p:txBody>
      </p:sp>
    </p:spTree>
    <p:extLst>
      <p:ext uri="{BB962C8B-B14F-4D97-AF65-F5344CB8AC3E}">
        <p14:creationId xmlns:p14="http://schemas.microsoft.com/office/powerpoint/2010/main" val="16899165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2A59177-5F94-4DC5-866C-D540A334B69F}" type="slidenum">
              <a:rPr lang="zh-CN" altLang="en-US" smtClean="0"/>
              <a:t>35</a:t>
            </a:fld>
            <a:endParaRPr lang="zh-CN" altLang="en-US"/>
          </a:p>
        </p:txBody>
      </p:sp>
    </p:spTree>
    <p:extLst>
      <p:ext uri="{BB962C8B-B14F-4D97-AF65-F5344CB8AC3E}">
        <p14:creationId xmlns:p14="http://schemas.microsoft.com/office/powerpoint/2010/main" val="2441022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36</a:t>
            </a:fld>
            <a:endParaRPr lang="zh-CN" altLang="en-US"/>
          </a:p>
        </p:txBody>
      </p:sp>
    </p:spTree>
    <p:extLst>
      <p:ext uri="{BB962C8B-B14F-4D97-AF65-F5344CB8AC3E}">
        <p14:creationId xmlns:p14="http://schemas.microsoft.com/office/powerpoint/2010/main" val="1896128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37</a:t>
            </a:fld>
            <a:endParaRPr lang="zh-CN" altLang="en-US"/>
          </a:p>
        </p:txBody>
      </p:sp>
    </p:spTree>
    <p:extLst>
      <p:ext uri="{BB962C8B-B14F-4D97-AF65-F5344CB8AC3E}">
        <p14:creationId xmlns:p14="http://schemas.microsoft.com/office/powerpoint/2010/main" val="14324052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38</a:t>
            </a:fld>
            <a:endParaRPr lang="zh-CN" altLang="en-US"/>
          </a:p>
        </p:txBody>
      </p:sp>
    </p:spTree>
    <p:extLst>
      <p:ext uri="{BB962C8B-B14F-4D97-AF65-F5344CB8AC3E}">
        <p14:creationId xmlns:p14="http://schemas.microsoft.com/office/powerpoint/2010/main" val="15933990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39</a:t>
            </a:fld>
            <a:endParaRPr lang="zh-CN" altLang="en-US"/>
          </a:p>
        </p:txBody>
      </p:sp>
    </p:spTree>
    <p:extLst>
      <p:ext uri="{BB962C8B-B14F-4D97-AF65-F5344CB8AC3E}">
        <p14:creationId xmlns:p14="http://schemas.microsoft.com/office/powerpoint/2010/main" val="2557177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看图说话。就像老师要求小朋友们在看图说话作业中完成的任务一样，我们也希望算法能够根据图像给出能够描述图像内容的自然语言语句。然而这种对人类实在是小事一桩的小儿科任务，在计算机领域却不能不说是一个挑战。</a:t>
            </a:r>
          </a:p>
        </p:txBody>
      </p:sp>
      <p:sp>
        <p:nvSpPr>
          <p:cNvPr id="4" name="灯片编号占位符 3"/>
          <p:cNvSpPr>
            <a:spLocks noGrp="1"/>
          </p:cNvSpPr>
          <p:nvPr>
            <p:ph type="sldNum" sz="quarter" idx="5"/>
          </p:nvPr>
        </p:nvSpPr>
        <p:spPr/>
        <p:txBody>
          <a:bodyPr/>
          <a:lstStyle/>
          <a:p>
            <a:fld id="{9C872CF7-40B5-4786-A6AF-72D93A4E19DF}" type="slidenum">
              <a:rPr lang="zh-CN" altLang="en-US" smtClean="0"/>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40</a:t>
            </a:fld>
            <a:endParaRPr lang="zh-CN" altLang="en-US"/>
          </a:p>
        </p:txBody>
      </p:sp>
    </p:spTree>
    <p:extLst>
      <p:ext uri="{BB962C8B-B14F-4D97-AF65-F5344CB8AC3E}">
        <p14:creationId xmlns:p14="http://schemas.microsoft.com/office/powerpoint/2010/main" val="36701961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41</a:t>
            </a:fld>
            <a:endParaRPr lang="zh-CN" altLang="en-US"/>
          </a:p>
        </p:txBody>
      </p:sp>
    </p:spTree>
    <p:extLst>
      <p:ext uri="{BB962C8B-B14F-4D97-AF65-F5344CB8AC3E}">
        <p14:creationId xmlns:p14="http://schemas.microsoft.com/office/powerpoint/2010/main" val="29032111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42</a:t>
            </a:fld>
            <a:endParaRPr lang="zh-CN" altLang="en-US"/>
          </a:p>
        </p:txBody>
      </p:sp>
    </p:spTree>
    <p:extLst>
      <p:ext uri="{BB962C8B-B14F-4D97-AF65-F5344CB8AC3E}">
        <p14:creationId xmlns:p14="http://schemas.microsoft.com/office/powerpoint/2010/main" val="23279942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43</a:t>
            </a:fld>
            <a:endParaRPr lang="zh-CN" altLang="en-US"/>
          </a:p>
        </p:txBody>
      </p:sp>
    </p:spTree>
    <p:extLst>
      <p:ext uri="{BB962C8B-B14F-4D97-AF65-F5344CB8AC3E}">
        <p14:creationId xmlns:p14="http://schemas.microsoft.com/office/powerpoint/2010/main" val="2026430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2A59177-5F94-4DC5-866C-D540A334B69F}" type="slidenum">
              <a:rPr lang="zh-CN" altLang="en-US" smtClean="0"/>
              <a:t>44</a:t>
            </a:fld>
            <a:endParaRPr lang="zh-CN" altLang="en-US"/>
          </a:p>
        </p:txBody>
      </p:sp>
    </p:spTree>
    <p:extLst>
      <p:ext uri="{BB962C8B-B14F-4D97-AF65-F5344CB8AC3E}">
        <p14:creationId xmlns:p14="http://schemas.microsoft.com/office/powerpoint/2010/main" val="21172150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45</a:t>
            </a:fld>
            <a:endParaRPr lang="zh-CN" altLang="en-US"/>
          </a:p>
        </p:txBody>
      </p:sp>
    </p:spTree>
    <p:extLst>
      <p:ext uri="{BB962C8B-B14F-4D97-AF65-F5344CB8AC3E}">
        <p14:creationId xmlns:p14="http://schemas.microsoft.com/office/powerpoint/2010/main" val="28967413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46</a:t>
            </a:fld>
            <a:endParaRPr lang="zh-CN" altLang="en-US"/>
          </a:p>
        </p:txBody>
      </p:sp>
    </p:spTree>
    <p:extLst>
      <p:ext uri="{BB962C8B-B14F-4D97-AF65-F5344CB8AC3E}">
        <p14:creationId xmlns:p14="http://schemas.microsoft.com/office/powerpoint/2010/main" val="21647278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47</a:t>
            </a:fld>
            <a:endParaRPr lang="zh-CN" altLang="en-US"/>
          </a:p>
        </p:txBody>
      </p:sp>
    </p:spTree>
    <p:extLst>
      <p:ext uri="{BB962C8B-B14F-4D97-AF65-F5344CB8AC3E}">
        <p14:creationId xmlns:p14="http://schemas.microsoft.com/office/powerpoint/2010/main" val="37318260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48</a:t>
            </a:fld>
            <a:endParaRPr lang="zh-CN" altLang="en-US"/>
          </a:p>
        </p:txBody>
      </p:sp>
    </p:spTree>
    <p:extLst>
      <p:ext uri="{BB962C8B-B14F-4D97-AF65-F5344CB8AC3E}">
        <p14:creationId xmlns:p14="http://schemas.microsoft.com/office/powerpoint/2010/main" val="5416964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49</a:t>
            </a:fld>
            <a:endParaRPr lang="zh-CN" altLang="en-US"/>
          </a:p>
        </p:txBody>
      </p:sp>
    </p:spTree>
    <p:extLst>
      <p:ext uri="{BB962C8B-B14F-4D97-AF65-F5344CB8AC3E}">
        <p14:creationId xmlns:p14="http://schemas.microsoft.com/office/powerpoint/2010/main" val="3166021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effectLst/>
              </a:rPr>
              <a:t>因为看图说话这个问题需要在图像信息和文本信息两种不同形式的信息之间进行翻译。从原理上看，这依赖于两部分“看”和“语言表达”分别对应人工智能最重要的两大子领域：计算机视觉和自然语言处理。两者技术上互相借鉴由来已久，无论是现在的人类智能还是终极机器的智能，多模态的融合是一项必然要求，视觉和语言理解表达缺一不可，两者互相协助，共同产生高级智能。看图说话这部分在我们的文献中都是</a:t>
            </a:r>
            <a:r>
              <a:rPr lang="en-US" altLang="zh-CN" dirty="0">
                <a:effectLst/>
              </a:rPr>
              <a:t>image</a:t>
            </a:r>
            <a:r>
              <a:rPr lang="zh-CN" altLang="en-US" dirty="0">
                <a:effectLst/>
              </a:rPr>
              <a:t> </a:t>
            </a:r>
            <a:r>
              <a:rPr lang="en-US" altLang="zh-CN" dirty="0">
                <a:effectLst/>
              </a:rPr>
              <a:t>captioning</a:t>
            </a:r>
            <a:r>
              <a:rPr lang="zh-CN" altLang="en-US" dirty="0">
                <a:effectLst/>
              </a:rPr>
              <a:t>，后面我们的讲述中会统一翻译为图像描述。</a:t>
            </a:r>
          </a:p>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5</a:t>
            </a:fld>
            <a:endParaRPr lang="zh-CN" altLang="en-US"/>
          </a:p>
        </p:txBody>
      </p:sp>
    </p:spTree>
    <p:extLst>
      <p:ext uri="{BB962C8B-B14F-4D97-AF65-F5344CB8AC3E}">
        <p14:creationId xmlns:p14="http://schemas.microsoft.com/office/powerpoint/2010/main" val="22403795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50</a:t>
            </a:fld>
            <a:endParaRPr lang="zh-CN" altLang="en-US"/>
          </a:p>
        </p:txBody>
      </p:sp>
    </p:spTree>
    <p:extLst>
      <p:ext uri="{BB962C8B-B14F-4D97-AF65-F5344CB8AC3E}">
        <p14:creationId xmlns:p14="http://schemas.microsoft.com/office/powerpoint/2010/main" val="13478351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51</a:t>
            </a:fld>
            <a:endParaRPr lang="zh-CN" altLang="en-US"/>
          </a:p>
        </p:txBody>
      </p:sp>
    </p:spTree>
    <p:extLst>
      <p:ext uri="{BB962C8B-B14F-4D97-AF65-F5344CB8AC3E}">
        <p14:creationId xmlns:p14="http://schemas.microsoft.com/office/powerpoint/2010/main" val="27691022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52</a:t>
            </a:fld>
            <a:endParaRPr lang="zh-CN" altLang="en-US"/>
          </a:p>
        </p:txBody>
      </p:sp>
    </p:spTree>
    <p:extLst>
      <p:ext uri="{BB962C8B-B14F-4D97-AF65-F5344CB8AC3E}">
        <p14:creationId xmlns:p14="http://schemas.microsoft.com/office/powerpoint/2010/main" val="10416593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53</a:t>
            </a:fld>
            <a:endParaRPr lang="zh-CN" altLang="en-US"/>
          </a:p>
        </p:txBody>
      </p:sp>
    </p:spTree>
    <p:extLst>
      <p:ext uri="{BB962C8B-B14F-4D97-AF65-F5344CB8AC3E}">
        <p14:creationId xmlns:p14="http://schemas.microsoft.com/office/powerpoint/2010/main" val="29906121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54</a:t>
            </a:fld>
            <a:endParaRPr lang="zh-CN" altLang="en-US"/>
          </a:p>
        </p:txBody>
      </p:sp>
    </p:spTree>
    <p:extLst>
      <p:ext uri="{BB962C8B-B14F-4D97-AF65-F5344CB8AC3E}">
        <p14:creationId xmlns:p14="http://schemas.microsoft.com/office/powerpoint/2010/main" val="10732198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2A59177-5F94-4DC5-866C-D540A334B69F}" type="slidenum">
              <a:rPr lang="zh-CN" altLang="en-US" smtClean="0"/>
              <a:t>55</a:t>
            </a:fld>
            <a:endParaRPr lang="zh-CN" altLang="en-US"/>
          </a:p>
        </p:txBody>
      </p:sp>
    </p:spTree>
    <p:extLst>
      <p:ext uri="{BB962C8B-B14F-4D97-AF65-F5344CB8AC3E}">
        <p14:creationId xmlns:p14="http://schemas.microsoft.com/office/powerpoint/2010/main" val="7195180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56</a:t>
            </a:fld>
            <a:endParaRPr lang="zh-CN" altLang="en-US"/>
          </a:p>
        </p:txBody>
      </p:sp>
    </p:spTree>
    <p:extLst>
      <p:ext uri="{BB962C8B-B14F-4D97-AF65-F5344CB8AC3E}">
        <p14:creationId xmlns:p14="http://schemas.microsoft.com/office/powerpoint/2010/main" val="12326691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57</a:t>
            </a:fld>
            <a:endParaRPr lang="zh-CN" altLang="en-US"/>
          </a:p>
        </p:txBody>
      </p:sp>
    </p:spTree>
    <p:extLst>
      <p:ext uri="{BB962C8B-B14F-4D97-AF65-F5344CB8AC3E}">
        <p14:creationId xmlns:p14="http://schemas.microsoft.com/office/powerpoint/2010/main" val="34024254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58</a:t>
            </a:fld>
            <a:endParaRPr lang="zh-CN" altLang="en-US"/>
          </a:p>
        </p:txBody>
      </p:sp>
    </p:spTree>
    <p:extLst>
      <p:ext uri="{BB962C8B-B14F-4D97-AF65-F5344CB8AC3E}">
        <p14:creationId xmlns:p14="http://schemas.microsoft.com/office/powerpoint/2010/main" val="26153110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59</a:t>
            </a:fld>
            <a:endParaRPr lang="zh-CN" altLang="en-US"/>
          </a:p>
        </p:txBody>
      </p:sp>
    </p:spTree>
    <p:extLst>
      <p:ext uri="{BB962C8B-B14F-4D97-AF65-F5344CB8AC3E}">
        <p14:creationId xmlns:p14="http://schemas.microsoft.com/office/powerpoint/2010/main" val="818425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effectLst/>
              </a:rPr>
              <a:t>Image captioning</a:t>
            </a:r>
            <a:r>
              <a:rPr lang="zh-CN" altLang="en-US" dirty="0">
                <a:effectLst/>
              </a:rPr>
              <a:t>的发展历程</a:t>
            </a:r>
          </a:p>
          <a:p>
            <a:r>
              <a:rPr lang="en-US" altLang="zh-CN" dirty="0">
                <a:effectLst/>
              </a:rPr>
              <a:t>1996</a:t>
            </a:r>
            <a:r>
              <a:rPr lang="zh-CN" altLang="en-US" dirty="0">
                <a:effectLst/>
              </a:rPr>
              <a:t>－</a:t>
            </a:r>
            <a:r>
              <a:rPr lang="en-US" altLang="zh-CN" dirty="0">
                <a:effectLst/>
              </a:rPr>
              <a:t>2000</a:t>
            </a:r>
            <a:r>
              <a:rPr lang="zh-CN" altLang="en-US" dirty="0">
                <a:effectLst/>
              </a:rPr>
              <a:t>年 符号规则方法</a:t>
            </a:r>
          </a:p>
          <a:p>
            <a:r>
              <a:rPr lang="zh-CN" altLang="en-US" dirty="0">
                <a:effectLst/>
              </a:rPr>
              <a:t>追溯到</a:t>
            </a:r>
            <a:r>
              <a:rPr lang="en-US" altLang="zh-CN" dirty="0">
                <a:effectLst/>
              </a:rPr>
              <a:t>1996</a:t>
            </a:r>
            <a:r>
              <a:rPr lang="zh-CN" altLang="en-US" dirty="0">
                <a:effectLst/>
              </a:rPr>
              <a:t>年，</a:t>
            </a:r>
            <a:r>
              <a:rPr lang="en-US" altLang="zh-CN" dirty="0">
                <a:effectLst/>
              </a:rPr>
              <a:t>Gerber</a:t>
            </a:r>
            <a:r>
              <a:rPr lang="zh-CN" altLang="en-US" dirty="0">
                <a:effectLst/>
              </a:rPr>
              <a:t>发表了一篇知识表示的论文，限定于交通场景，在图像序列中用知识表示来进行自然语言描述的问题。</a:t>
            </a:r>
            <a:r>
              <a:rPr lang="en-US" altLang="zh-CN" dirty="0">
                <a:effectLst/>
              </a:rPr>
              <a:t>2010</a:t>
            </a:r>
            <a:r>
              <a:rPr lang="zh-CN" altLang="en-US" dirty="0">
                <a:effectLst/>
              </a:rPr>
              <a:t>年时，朱松纯（</a:t>
            </a:r>
            <a:r>
              <a:rPr lang="en-US" altLang="zh-CN" dirty="0">
                <a:effectLst/>
              </a:rPr>
              <a:t>S</a:t>
            </a:r>
            <a:r>
              <a:rPr lang="zh-CN" altLang="en-US" dirty="0">
                <a:effectLst/>
              </a:rPr>
              <a:t>．－</a:t>
            </a:r>
            <a:r>
              <a:rPr lang="en-US" altLang="zh-CN" dirty="0">
                <a:effectLst/>
              </a:rPr>
              <a:t>C</a:t>
            </a:r>
            <a:r>
              <a:rPr lang="zh-CN" altLang="en-US" dirty="0">
                <a:effectLst/>
              </a:rPr>
              <a:t>．</a:t>
            </a:r>
            <a:r>
              <a:rPr lang="en-US" altLang="zh-CN" dirty="0">
                <a:effectLst/>
              </a:rPr>
              <a:t>Zhu</a:t>
            </a:r>
            <a:r>
              <a:rPr lang="zh-CN" altLang="en-US" dirty="0">
                <a:effectLst/>
              </a:rPr>
              <a:t>）教授团队首次提出与或图（</a:t>
            </a:r>
            <a:r>
              <a:rPr lang="en-US" altLang="zh-CN" dirty="0">
                <a:effectLst/>
              </a:rPr>
              <a:t>And</a:t>
            </a:r>
            <a:r>
              <a:rPr lang="zh-CN" altLang="en-US" dirty="0">
                <a:effectLst/>
              </a:rPr>
              <a:t>－</a:t>
            </a:r>
            <a:r>
              <a:rPr lang="en-US" altLang="zh-CN" dirty="0">
                <a:effectLst/>
              </a:rPr>
              <a:t>Or Graph</a:t>
            </a:r>
            <a:r>
              <a:rPr lang="zh-CN" altLang="en-US" dirty="0">
                <a:effectLst/>
              </a:rPr>
              <a:t>）的模型。进一步与 </a:t>
            </a:r>
            <a:r>
              <a:rPr lang="en-US" altLang="zh-CN" dirty="0">
                <a:effectLst/>
              </a:rPr>
              <a:t>D</a:t>
            </a:r>
            <a:r>
              <a:rPr lang="zh-CN" altLang="en-US" dirty="0">
                <a:effectLst/>
              </a:rPr>
              <a:t>． </a:t>
            </a:r>
            <a:r>
              <a:rPr lang="en-US" altLang="zh-CN" dirty="0">
                <a:effectLst/>
              </a:rPr>
              <a:t>Mumford </a:t>
            </a:r>
            <a:r>
              <a:rPr lang="zh-CN" altLang="en-US" dirty="0">
                <a:effectLst/>
              </a:rPr>
              <a:t>合作进行了框架的完善，融入随机上下文相关语法（</a:t>
            </a:r>
            <a:r>
              <a:rPr lang="en-US" altLang="zh-CN" dirty="0">
                <a:effectLst/>
              </a:rPr>
              <a:t>Stochastic Context Sensitive Grammar</a:t>
            </a:r>
            <a:r>
              <a:rPr lang="zh-CN" altLang="en-US" dirty="0">
                <a:effectLst/>
              </a:rPr>
              <a:t>），能对复杂物体的多层次构造特性（</a:t>
            </a:r>
            <a:r>
              <a:rPr lang="en-US" altLang="zh-CN" dirty="0">
                <a:effectLst/>
              </a:rPr>
              <a:t>Hierarchical Compositionality</a:t>
            </a:r>
            <a:r>
              <a:rPr lang="zh-CN" altLang="en-US" dirty="0">
                <a:effectLst/>
              </a:rPr>
              <a:t>）建模，完全表示图像语法（</a:t>
            </a:r>
            <a:r>
              <a:rPr lang="en-US" altLang="zh-CN" dirty="0">
                <a:effectLst/>
              </a:rPr>
              <a:t>Image Grammar</a:t>
            </a:r>
            <a:r>
              <a:rPr lang="zh-CN" altLang="en-US" dirty="0">
                <a:effectLst/>
              </a:rPr>
              <a:t>）。</a:t>
            </a:r>
          </a:p>
          <a:p>
            <a:r>
              <a:rPr lang="zh-CN" altLang="en-US" dirty="0">
                <a:effectLst/>
              </a:rPr>
              <a:t>与或图表示突破了传统单一模板（</a:t>
            </a:r>
            <a:r>
              <a:rPr lang="en-US" altLang="zh-CN" dirty="0">
                <a:effectLst/>
              </a:rPr>
              <a:t>Template</a:t>
            </a:r>
            <a:r>
              <a:rPr lang="zh-CN" altLang="en-US" dirty="0">
                <a:effectLst/>
              </a:rPr>
              <a:t>）的表示方法，对每类物体用多个图结构表示，该结构可以通过语法（</a:t>
            </a:r>
            <a:r>
              <a:rPr lang="en-US" altLang="zh-CN" dirty="0">
                <a:effectLst/>
              </a:rPr>
              <a:t>Grammar</a:t>
            </a:r>
            <a:r>
              <a:rPr lang="zh-CN" altLang="en-US" dirty="0">
                <a:effectLst/>
              </a:rPr>
              <a:t>）、产生规则（</a:t>
            </a:r>
            <a:r>
              <a:rPr lang="en-US" altLang="zh-CN" dirty="0">
                <a:effectLst/>
              </a:rPr>
              <a:t>Production Rule</a:t>
            </a:r>
            <a:r>
              <a:rPr lang="zh-CN" altLang="en-US" dirty="0">
                <a:effectLst/>
              </a:rPr>
              <a:t>）进行动态调制，从而可以用相对小的视觉字典（</a:t>
            </a:r>
            <a:r>
              <a:rPr lang="en-US" altLang="zh-CN" dirty="0">
                <a:effectLst/>
              </a:rPr>
              <a:t>Visual Vocabulary</a:t>
            </a:r>
            <a:r>
              <a:rPr lang="zh-CN" altLang="en-US" dirty="0">
                <a:effectLst/>
              </a:rPr>
              <a:t>），表达大量类间结构变化很大的物体的图像表现形式（</a:t>
            </a:r>
            <a:r>
              <a:rPr lang="en-US" altLang="zh-CN" dirty="0">
                <a:effectLst/>
              </a:rPr>
              <a:t>Configuration</a:t>
            </a:r>
            <a:r>
              <a:rPr lang="zh-CN" altLang="en-US" dirty="0">
                <a:effectLst/>
              </a:rPr>
              <a:t>）。</a:t>
            </a:r>
          </a:p>
          <a:p>
            <a:r>
              <a:rPr lang="zh-CN" altLang="en-US" dirty="0">
                <a:effectLst/>
              </a:rPr>
              <a:t>这些方法实际上都基于逻辑体系和规则的系统，对图像的内容设计很多规则，继而产生自然语言描述。由于强依赖于手工定制，人工特征工程的工作量就非常大，这也是当时亟待改善的问题。</a:t>
            </a:r>
          </a:p>
          <a:p>
            <a:r>
              <a:rPr lang="en-US" altLang="zh-CN" dirty="0">
                <a:effectLst/>
              </a:rPr>
              <a:t>2011</a:t>
            </a:r>
            <a:r>
              <a:rPr lang="zh-CN" altLang="en-US" dirty="0">
                <a:effectLst/>
              </a:rPr>
              <a:t>－</a:t>
            </a:r>
            <a:r>
              <a:rPr lang="en-US" altLang="zh-CN" dirty="0">
                <a:effectLst/>
              </a:rPr>
              <a:t>2013</a:t>
            </a:r>
            <a:r>
              <a:rPr lang="zh-CN" altLang="en-US" dirty="0">
                <a:effectLst/>
              </a:rPr>
              <a:t>年 无明显进展</a:t>
            </a:r>
          </a:p>
          <a:p>
            <a:r>
              <a:rPr lang="en-US" altLang="zh-CN" dirty="0">
                <a:effectLst/>
              </a:rPr>
              <a:t>2014</a:t>
            </a:r>
            <a:r>
              <a:rPr lang="zh-CN" altLang="en-US" dirty="0">
                <a:effectLst/>
              </a:rPr>
              <a:t>年至今 深度学习方法等</a:t>
            </a:r>
          </a:p>
          <a:p>
            <a:r>
              <a:rPr lang="en-US" altLang="zh-CN" dirty="0">
                <a:effectLst/>
              </a:rPr>
              <a:t>2014</a:t>
            </a:r>
            <a:r>
              <a:rPr lang="zh-CN" altLang="en-US" dirty="0">
                <a:effectLst/>
              </a:rPr>
              <a:t>年，谷歌的</a:t>
            </a:r>
            <a:r>
              <a:rPr lang="en-US" altLang="zh-CN" dirty="0">
                <a:effectLst/>
              </a:rPr>
              <a:t>Oriol </a:t>
            </a:r>
            <a:r>
              <a:rPr lang="en-US" altLang="zh-CN" dirty="0" err="1">
                <a:effectLst/>
              </a:rPr>
              <a:t>Vinyals</a:t>
            </a:r>
            <a:r>
              <a:rPr lang="en-US" altLang="zh-CN" dirty="0">
                <a:effectLst/>
              </a:rPr>
              <a:t> </a:t>
            </a:r>
            <a:r>
              <a:rPr lang="zh-CN" altLang="en-US" dirty="0">
                <a:effectLst/>
              </a:rPr>
              <a:t>等人公开论文</a:t>
            </a:r>
            <a:r>
              <a:rPr lang="en-US" altLang="zh-CN" dirty="0">
                <a:effectLst/>
              </a:rPr>
              <a:t>《Show and Tell</a:t>
            </a:r>
            <a:r>
              <a:rPr lang="zh-CN" altLang="en-US" dirty="0">
                <a:effectLst/>
              </a:rPr>
              <a:t>： </a:t>
            </a:r>
            <a:r>
              <a:rPr lang="en-US" altLang="zh-CN" dirty="0">
                <a:effectLst/>
              </a:rPr>
              <a:t>A Neural Image Caption Generator》</a:t>
            </a:r>
            <a:r>
              <a:rPr lang="zh-CN" altLang="en-US" dirty="0">
                <a:effectLst/>
              </a:rPr>
              <a:t>，并发表于</a:t>
            </a:r>
            <a:r>
              <a:rPr lang="en-US" altLang="zh-CN" dirty="0">
                <a:effectLst/>
              </a:rPr>
              <a:t>2015</a:t>
            </a:r>
            <a:r>
              <a:rPr lang="zh-CN" altLang="en-US" dirty="0">
                <a:effectLst/>
              </a:rPr>
              <a:t>年</a:t>
            </a:r>
            <a:r>
              <a:rPr lang="en-US" altLang="zh-CN" dirty="0">
                <a:effectLst/>
              </a:rPr>
              <a:t>CVPR</a:t>
            </a:r>
            <a:r>
              <a:rPr lang="zh-CN" altLang="en-US" dirty="0">
                <a:effectLst/>
              </a:rPr>
              <a:t>，开了深度学习在</a:t>
            </a:r>
            <a:r>
              <a:rPr lang="en-US" altLang="zh-CN" dirty="0">
                <a:effectLst/>
              </a:rPr>
              <a:t>Image captioning</a:t>
            </a:r>
            <a:r>
              <a:rPr lang="zh-CN" altLang="en-US" dirty="0">
                <a:effectLst/>
              </a:rPr>
              <a:t>中使用的先河。该方法来源于以前的机器翻译。</a:t>
            </a:r>
          </a:p>
          <a:p>
            <a:r>
              <a:rPr lang="zh-CN" altLang="en-US" dirty="0">
                <a:effectLst/>
              </a:rPr>
              <a:t>输入图形后，深度卷积神经网络对图形特征进行提取，通过固定长度矢量形成输入（</a:t>
            </a:r>
            <a:r>
              <a:rPr lang="en-US" altLang="zh-CN" dirty="0">
                <a:effectLst/>
              </a:rPr>
              <a:t>Input</a:t>
            </a:r>
            <a:r>
              <a:rPr lang="zh-CN" altLang="en-US" dirty="0">
                <a:effectLst/>
              </a:rPr>
              <a:t>）进入循环神经网络（</a:t>
            </a:r>
            <a:r>
              <a:rPr lang="en-US" altLang="zh-CN" dirty="0">
                <a:effectLst/>
              </a:rPr>
              <a:t>RNN</a:t>
            </a:r>
            <a:r>
              <a:rPr lang="zh-CN" altLang="en-US" dirty="0">
                <a:effectLst/>
              </a:rPr>
              <a:t>），经过一系列训练后，输出一段描述性的自然语言文字。按照时间序列的顺序，逐个词进行输出，条件依附于之前的词。</a:t>
            </a:r>
          </a:p>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6</a:t>
            </a:fld>
            <a:endParaRPr lang="zh-CN" altLang="en-US"/>
          </a:p>
        </p:txBody>
      </p:sp>
    </p:spTree>
    <p:extLst>
      <p:ext uri="{BB962C8B-B14F-4D97-AF65-F5344CB8AC3E}">
        <p14:creationId xmlns:p14="http://schemas.microsoft.com/office/powerpoint/2010/main" val="36984893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60</a:t>
            </a:fld>
            <a:endParaRPr lang="zh-CN" altLang="en-US"/>
          </a:p>
        </p:txBody>
      </p:sp>
    </p:spTree>
    <p:extLst>
      <p:ext uri="{BB962C8B-B14F-4D97-AF65-F5344CB8AC3E}">
        <p14:creationId xmlns:p14="http://schemas.microsoft.com/office/powerpoint/2010/main" val="11467762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61</a:t>
            </a:fld>
            <a:endParaRPr lang="zh-CN" altLang="en-US"/>
          </a:p>
        </p:txBody>
      </p:sp>
    </p:spTree>
    <p:extLst>
      <p:ext uri="{BB962C8B-B14F-4D97-AF65-F5344CB8AC3E}">
        <p14:creationId xmlns:p14="http://schemas.microsoft.com/office/powerpoint/2010/main" val="21952868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62</a:t>
            </a:fld>
            <a:endParaRPr lang="zh-CN" altLang="en-US"/>
          </a:p>
        </p:txBody>
      </p:sp>
    </p:spTree>
    <p:extLst>
      <p:ext uri="{BB962C8B-B14F-4D97-AF65-F5344CB8AC3E}">
        <p14:creationId xmlns:p14="http://schemas.microsoft.com/office/powerpoint/2010/main" val="5773192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63</a:t>
            </a:fld>
            <a:endParaRPr lang="zh-CN" altLang="en-US"/>
          </a:p>
        </p:txBody>
      </p:sp>
    </p:spTree>
    <p:extLst>
      <p:ext uri="{BB962C8B-B14F-4D97-AF65-F5344CB8AC3E}">
        <p14:creationId xmlns:p14="http://schemas.microsoft.com/office/powerpoint/2010/main" val="7094410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64</a:t>
            </a:fld>
            <a:endParaRPr lang="zh-CN" altLang="en-US"/>
          </a:p>
        </p:txBody>
      </p:sp>
    </p:spTree>
    <p:extLst>
      <p:ext uri="{BB962C8B-B14F-4D97-AF65-F5344CB8AC3E}">
        <p14:creationId xmlns:p14="http://schemas.microsoft.com/office/powerpoint/2010/main" val="1568452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65</a:t>
            </a:fld>
            <a:endParaRPr lang="zh-CN" altLang="en-US"/>
          </a:p>
        </p:txBody>
      </p:sp>
    </p:spTree>
    <p:extLst>
      <p:ext uri="{BB962C8B-B14F-4D97-AF65-F5344CB8AC3E}">
        <p14:creationId xmlns:p14="http://schemas.microsoft.com/office/powerpoint/2010/main" val="1790412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66</a:t>
            </a:fld>
            <a:endParaRPr lang="zh-CN" altLang="en-US"/>
          </a:p>
        </p:txBody>
      </p:sp>
    </p:spTree>
    <p:extLst>
      <p:ext uri="{BB962C8B-B14F-4D97-AF65-F5344CB8AC3E}">
        <p14:creationId xmlns:p14="http://schemas.microsoft.com/office/powerpoint/2010/main" val="24710816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67</a:t>
            </a:fld>
            <a:endParaRPr lang="zh-CN" altLang="en-US"/>
          </a:p>
        </p:txBody>
      </p:sp>
    </p:spTree>
    <p:extLst>
      <p:ext uri="{BB962C8B-B14F-4D97-AF65-F5344CB8AC3E}">
        <p14:creationId xmlns:p14="http://schemas.microsoft.com/office/powerpoint/2010/main" val="8662186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68</a:t>
            </a:fld>
            <a:endParaRPr lang="zh-CN" altLang="en-US"/>
          </a:p>
        </p:txBody>
      </p:sp>
    </p:spTree>
    <p:extLst>
      <p:ext uri="{BB962C8B-B14F-4D97-AF65-F5344CB8AC3E}">
        <p14:creationId xmlns:p14="http://schemas.microsoft.com/office/powerpoint/2010/main" val="41532379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69</a:t>
            </a:fld>
            <a:endParaRPr lang="zh-CN" altLang="en-US"/>
          </a:p>
        </p:txBody>
      </p:sp>
    </p:spTree>
    <p:extLst>
      <p:ext uri="{BB962C8B-B14F-4D97-AF65-F5344CB8AC3E}">
        <p14:creationId xmlns:p14="http://schemas.microsoft.com/office/powerpoint/2010/main" val="3759266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7</a:t>
            </a:fld>
            <a:endParaRPr lang="zh-CN" altLang="en-US"/>
          </a:p>
        </p:txBody>
      </p:sp>
    </p:spTree>
    <p:extLst>
      <p:ext uri="{BB962C8B-B14F-4D97-AF65-F5344CB8AC3E}">
        <p14:creationId xmlns:p14="http://schemas.microsoft.com/office/powerpoint/2010/main" val="34705523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70</a:t>
            </a:fld>
            <a:endParaRPr lang="zh-CN" altLang="en-US"/>
          </a:p>
        </p:txBody>
      </p:sp>
    </p:spTree>
    <p:extLst>
      <p:ext uri="{BB962C8B-B14F-4D97-AF65-F5344CB8AC3E}">
        <p14:creationId xmlns:p14="http://schemas.microsoft.com/office/powerpoint/2010/main" val="13747501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71</a:t>
            </a:fld>
            <a:endParaRPr lang="zh-CN" altLang="en-US"/>
          </a:p>
        </p:txBody>
      </p:sp>
    </p:spTree>
    <p:extLst>
      <p:ext uri="{BB962C8B-B14F-4D97-AF65-F5344CB8AC3E}">
        <p14:creationId xmlns:p14="http://schemas.microsoft.com/office/powerpoint/2010/main" val="39737837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C872CF7-40B5-4786-A6AF-72D93A4E19DF}" type="slidenum">
              <a:rPr lang="zh-CN" altLang="en-US" smtClean="0"/>
              <a:t>72</a:t>
            </a:fld>
            <a:endParaRPr lang="zh-CN" altLang="en-US"/>
          </a:p>
        </p:txBody>
      </p:sp>
    </p:spTree>
    <p:extLst>
      <p:ext uri="{BB962C8B-B14F-4D97-AF65-F5344CB8AC3E}">
        <p14:creationId xmlns:p14="http://schemas.microsoft.com/office/powerpoint/2010/main" val="2584435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36115C-53CD-4B1A-954E-6B38B04A628D}" type="slidenum">
              <a:rPr lang="zh-CN" altLang="en-US" smtClean="0"/>
              <a:t>73</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effectLst/>
              </a:rPr>
              <a:t>图文转换的应用离我们最近的就是新中关门口那个智能交通协管的系统，用来识别行人闯红灯，不过经常坏，可能也是处于测试阶段，想去拍一下，结果没开机。</a:t>
            </a:r>
          </a:p>
          <a:p>
            <a:r>
              <a:rPr lang="zh-CN" altLang="en-US" dirty="0"/>
              <a:t>还有百度识图等搜索引擎的功能</a:t>
            </a:r>
          </a:p>
        </p:txBody>
      </p:sp>
      <p:sp>
        <p:nvSpPr>
          <p:cNvPr id="4" name="灯片编号占位符 3"/>
          <p:cNvSpPr>
            <a:spLocks noGrp="1"/>
          </p:cNvSpPr>
          <p:nvPr>
            <p:ph type="sldNum" sz="quarter" idx="5"/>
          </p:nvPr>
        </p:nvSpPr>
        <p:spPr/>
        <p:txBody>
          <a:bodyPr/>
          <a:lstStyle/>
          <a:p>
            <a:fld id="{9C872CF7-40B5-4786-A6AF-72D93A4E19DF}" type="slidenum">
              <a:rPr lang="zh-CN" altLang="en-US" smtClean="0"/>
              <a:t>8</a:t>
            </a:fld>
            <a:endParaRPr lang="zh-CN" altLang="en-US"/>
          </a:p>
        </p:txBody>
      </p:sp>
    </p:spTree>
    <p:extLst>
      <p:ext uri="{BB962C8B-B14F-4D97-AF65-F5344CB8AC3E}">
        <p14:creationId xmlns:p14="http://schemas.microsoft.com/office/powerpoint/2010/main" val="2543656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2A59177-5F94-4DC5-866C-D540A334B69F}" type="slidenum">
              <a:rPr lang="zh-CN" altLang="en-US" smtClean="0"/>
              <a:t>9</a:t>
            </a:fld>
            <a:endParaRPr lang="zh-CN" altLang="en-US"/>
          </a:p>
        </p:txBody>
      </p:sp>
    </p:spTree>
    <p:extLst>
      <p:ext uri="{BB962C8B-B14F-4D97-AF65-F5344CB8AC3E}">
        <p14:creationId xmlns:p14="http://schemas.microsoft.com/office/powerpoint/2010/main" val="158116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4B81BD-5386-4168-AC48-CAA34696A2D7}" type="datetimeFigureOut">
              <a:rPr lang="zh-CN" altLang="en-US" smtClean="0"/>
              <a:t>2021/1/10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3D861D9-80AA-453C-873B-7D92D3DE3148}" type="slidenum">
              <a:rPr lang="zh-CN" altLang="en-US" smtClean="0"/>
              <a:t>‹#›</a:t>
            </a:fld>
            <a:endParaRPr lang="zh-CN" altLang="en-US"/>
          </a:p>
        </p:txBody>
      </p:sp>
    </p:spTree>
  </p:cSld>
  <p:clrMapOvr>
    <a:masterClrMapping/>
  </p:clrMapOvr>
  <p:transition spd="slow" advClick="0">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24B81BD-5386-4168-AC48-CAA34696A2D7}" type="datetimeFigureOut">
              <a:rPr lang="zh-CN" altLang="en-US" smtClean="0"/>
              <a:t>2021/1/10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3D861D9-80AA-453C-873B-7D92D3DE3148}" type="slidenum">
              <a:rPr lang="zh-CN" altLang="en-US" smtClean="0"/>
              <a:t>‹#›</a:t>
            </a:fld>
            <a:endParaRPr lang="zh-CN" altLang="en-US"/>
          </a:p>
        </p:txBody>
      </p:sp>
    </p:spTree>
  </p:cSld>
  <p:clrMapOvr>
    <a:masterClrMapping/>
  </p:clrMapOvr>
  <p:transition spd="slow" advClick="0">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24B81BD-5386-4168-AC48-CAA34696A2D7}" type="datetimeFigureOut">
              <a:rPr lang="zh-CN" altLang="en-US" smtClean="0"/>
              <a:t>2021/1/10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3D861D9-80AA-453C-873B-7D92D3DE3148}" type="slidenum">
              <a:rPr lang="zh-CN" altLang="en-US" smtClean="0"/>
              <a:t>‹#›</a:t>
            </a:fld>
            <a:endParaRPr lang="zh-CN" altLang="en-US"/>
          </a:p>
        </p:txBody>
      </p:sp>
    </p:spTree>
  </p:cSld>
  <p:clrMapOvr>
    <a:masterClrMapping/>
  </p:clrMapOvr>
  <p:transition spd="slow" advClick="0">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cSld>
  <p:clrMapOvr>
    <a:masterClrMapping/>
  </p:clrMapOvr>
  <p:transition spd="slow" advClick="0">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cSld>
  <p:clrMapOvr>
    <a:masterClrMapping/>
  </p:clrMapOvr>
  <p:transition spd="slow" advClick="0">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cSld>
  <p:clrMapOvr>
    <a:masterClrMapping/>
  </p:clrMapOvr>
  <p:transition spd="slow" advClick="0">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2C59086-A39B-4F01-99BD-C029EC521545}" type="datetimeFigureOut">
              <a:rPr lang="zh-CN" altLang="en-US" smtClean="0"/>
              <a:t>2021/1/10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F700F743-8FCD-4B7B-B378-6E415AA56D85}" type="slidenum">
              <a:rPr lang="zh-CN" altLang="en-US" smtClean="0"/>
              <a:t>‹#›</a:t>
            </a:fld>
            <a:endParaRPr lang="zh-CN" altLang="en-US"/>
          </a:p>
        </p:txBody>
      </p:sp>
    </p:spTree>
  </p:cSld>
  <p:clrMapOvr>
    <a:masterClrMapping/>
  </p:clrMapOvr>
  <p:transition spd="slow" advClick="0">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24B81BD-5386-4168-AC48-CAA34696A2D7}" type="datetimeFigureOut">
              <a:rPr lang="zh-CN" altLang="en-US" smtClean="0"/>
              <a:t>2021/1/10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3D861D9-80AA-453C-873B-7D92D3DE3148}" type="slidenum">
              <a:rPr lang="zh-CN" altLang="en-US" smtClean="0"/>
              <a:t>‹#›</a:t>
            </a:fld>
            <a:endParaRPr lang="zh-CN" altLang="en-US"/>
          </a:p>
        </p:txBody>
      </p:sp>
    </p:spTree>
  </p:cSld>
  <p:clrMapOvr>
    <a:masterClrMapping/>
  </p:clrMapOvr>
  <p:transition spd="slow" advClick="0">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4B81BD-5386-4168-AC48-CAA34696A2D7}" type="datetimeFigureOut">
              <a:rPr lang="zh-CN" altLang="en-US" smtClean="0"/>
              <a:t>2021/1/10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3D861D9-80AA-453C-873B-7D92D3DE3148}" type="slidenum">
              <a:rPr lang="zh-CN" altLang="en-US" smtClean="0"/>
              <a:t>‹#›</a:t>
            </a:fld>
            <a:endParaRPr lang="zh-CN" altLang="en-US"/>
          </a:p>
        </p:txBody>
      </p:sp>
    </p:spTree>
  </p:cSld>
  <p:clrMapOvr>
    <a:masterClrMapping/>
  </p:clrMapOvr>
  <p:transition spd="slow" advClick="0">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24B81BD-5386-4168-AC48-CAA34696A2D7}" type="datetimeFigureOut">
              <a:rPr lang="zh-CN" altLang="en-US" smtClean="0"/>
              <a:t>2021/1/10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3D861D9-80AA-453C-873B-7D92D3DE3148}" type="slidenum">
              <a:rPr lang="zh-CN" altLang="en-US" smtClean="0"/>
              <a:t>‹#›</a:t>
            </a:fld>
            <a:endParaRPr lang="zh-CN" altLang="en-US"/>
          </a:p>
        </p:txBody>
      </p:sp>
    </p:spTree>
  </p:cSld>
  <p:clrMapOvr>
    <a:masterClrMapping/>
  </p:clrMapOvr>
  <p:transition spd="slow" advClick="0">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24B81BD-5386-4168-AC48-CAA34696A2D7}" type="datetimeFigureOut">
              <a:rPr lang="zh-CN" altLang="en-US" smtClean="0"/>
              <a:t>2021/1/10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3D861D9-80AA-453C-873B-7D92D3DE3148}" type="slidenum">
              <a:rPr lang="zh-CN" altLang="en-US" smtClean="0"/>
              <a:t>‹#›</a:t>
            </a:fld>
            <a:endParaRPr lang="zh-CN" altLang="en-US"/>
          </a:p>
        </p:txBody>
      </p:sp>
    </p:spTree>
  </p:cSld>
  <p:clrMapOvr>
    <a:masterClrMapping/>
  </p:clrMapOvr>
  <p:transition spd="slow" advClick="0">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24B81BD-5386-4168-AC48-CAA34696A2D7}" type="datetimeFigureOut">
              <a:rPr lang="zh-CN" altLang="en-US" smtClean="0"/>
              <a:t>2021/1/10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3D861D9-80AA-453C-873B-7D92D3DE3148}" type="slidenum">
              <a:rPr lang="zh-CN" altLang="en-US" smtClean="0"/>
              <a:t>‹#›</a:t>
            </a:fld>
            <a:endParaRPr lang="zh-CN" altLang="en-US"/>
          </a:p>
        </p:txBody>
      </p:sp>
    </p:spTree>
  </p:cSld>
  <p:clrMapOvr>
    <a:masterClrMapping/>
  </p:clrMapOvr>
  <p:transition spd="slow" advClick="0">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4B81BD-5386-4168-AC48-CAA34696A2D7}" type="datetimeFigureOut">
              <a:rPr lang="zh-CN" altLang="en-US" smtClean="0"/>
              <a:t>2021/1/10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3D861D9-80AA-453C-873B-7D92D3DE3148}" type="slidenum">
              <a:rPr lang="zh-CN" altLang="en-US" smtClean="0"/>
              <a:t>‹#›</a:t>
            </a:fld>
            <a:endParaRPr lang="zh-CN" altLang="en-US"/>
          </a:p>
        </p:txBody>
      </p:sp>
    </p:spTree>
  </p:cSld>
  <p:clrMapOvr>
    <a:masterClrMapping/>
  </p:clrMapOvr>
  <p:transition spd="slow" advClick="0">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4B81BD-5386-4168-AC48-CAA34696A2D7}" type="datetimeFigureOut">
              <a:rPr lang="zh-CN" altLang="en-US" smtClean="0"/>
              <a:t>2021/1/10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3D861D9-80AA-453C-873B-7D92D3DE3148}" type="slidenum">
              <a:rPr lang="zh-CN" altLang="en-US" smtClean="0"/>
              <a:t>‹#›</a:t>
            </a:fld>
            <a:endParaRPr lang="zh-CN" altLang="en-US"/>
          </a:p>
        </p:txBody>
      </p:sp>
    </p:spTree>
  </p:cSld>
  <p:clrMapOvr>
    <a:masterClrMapping/>
  </p:clrMapOvr>
  <p:transition spd="slow" advClick="0">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4B81BD-5386-4168-AC48-CAA34696A2D7}" type="datetimeFigureOut">
              <a:rPr lang="zh-CN" altLang="en-US" smtClean="0"/>
              <a:t>2021/1/10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3D861D9-80AA-453C-873B-7D92D3DE3148}" type="slidenum">
              <a:rPr lang="zh-CN" altLang="en-US" smtClean="0"/>
              <a:t>‹#›</a:t>
            </a:fld>
            <a:endParaRPr lang="zh-CN" altLang="en-US"/>
          </a:p>
        </p:txBody>
      </p:sp>
    </p:spTree>
  </p:cSld>
  <p:clrMapOvr>
    <a:masterClrMapping/>
  </p:clrMapOvr>
  <p:transition spd="slow" advClick="0">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4B81BD-5386-4168-AC48-CAA34696A2D7}" type="datetimeFigureOut">
              <a:rPr lang="zh-CN" altLang="en-US" smtClean="0"/>
              <a:t>2021/1/10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D861D9-80AA-453C-873B-7D92D3DE3148}" type="slidenum">
              <a:rPr lang="zh-CN" altLang="en-US" smtClean="0"/>
              <a:t>‹#›</a:t>
            </a:fld>
            <a:endParaRPr lang="zh-CN" altLang="en-US"/>
          </a:p>
        </p:txBody>
      </p:sp>
      <p:pic>
        <p:nvPicPr>
          <p:cNvPr id="7" name="图片 6"/>
          <p:cNvPicPr>
            <a:picLocks noChangeAspect="1"/>
          </p:cNvPicPr>
          <p:nvPr userDrawn="1"/>
        </p:nvPicPr>
        <p:blipFill rotWithShape="1">
          <a:blip r:embed="rId13" cstate="screen"/>
          <a:srcRect/>
          <a:stretch>
            <a:fillRect/>
          </a:stretch>
        </p:blipFill>
        <p:spPr>
          <a:xfrm rot="5400000">
            <a:off x="2667001" y="-2666998"/>
            <a:ext cx="6858000" cy="1219200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6" cstate="screen"/>
          <a:srcRect/>
          <a:stretch>
            <a:fillRect/>
          </a:stretch>
        </p:blipFill>
        <p:spPr>
          <a:xfrm rot="5400000">
            <a:off x="2667001" y="-2666998"/>
            <a:ext cx="6858000" cy="1219200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advClick="0">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65"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65"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65"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65"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65"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65" kern="1200">
          <a:solidFill>
            <a:schemeClr val="tx1"/>
          </a:solidFill>
          <a:latin typeface="+mn-lt"/>
          <a:ea typeface="+mn-ea"/>
          <a:cs typeface="+mn-cs"/>
        </a:defRPr>
      </a:lvl9pPr>
    </p:bodyStyle>
    <p:otherStyle>
      <a:defPPr>
        <a:defRPr lang="zh-CN"/>
      </a:defPPr>
      <a:lvl1pPr marL="0" algn="l" defTabSz="914400" rtl="0" eaLnBrk="1" latinLnBrk="0" hangingPunct="1">
        <a:defRPr sz="1865" kern="1200">
          <a:solidFill>
            <a:schemeClr val="tx1"/>
          </a:solidFill>
          <a:latin typeface="+mn-lt"/>
          <a:ea typeface="+mn-ea"/>
          <a:cs typeface="+mn-cs"/>
        </a:defRPr>
      </a:lvl1pPr>
      <a:lvl2pPr marL="457200" algn="l" defTabSz="914400" rtl="0" eaLnBrk="1" latinLnBrk="0" hangingPunct="1">
        <a:defRPr sz="1865" kern="1200">
          <a:solidFill>
            <a:schemeClr val="tx1"/>
          </a:solidFill>
          <a:latin typeface="+mn-lt"/>
          <a:ea typeface="+mn-ea"/>
          <a:cs typeface="+mn-cs"/>
        </a:defRPr>
      </a:lvl2pPr>
      <a:lvl3pPr marL="914400" algn="l" defTabSz="914400" rtl="0" eaLnBrk="1" latinLnBrk="0" hangingPunct="1">
        <a:defRPr sz="1865" kern="1200">
          <a:solidFill>
            <a:schemeClr val="tx1"/>
          </a:solidFill>
          <a:latin typeface="+mn-lt"/>
          <a:ea typeface="+mn-ea"/>
          <a:cs typeface="+mn-cs"/>
        </a:defRPr>
      </a:lvl3pPr>
      <a:lvl4pPr marL="1371600" algn="l" defTabSz="914400" rtl="0" eaLnBrk="1" latinLnBrk="0" hangingPunct="1">
        <a:defRPr sz="1865" kern="1200">
          <a:solidFill>
            <a:schemeClr val="tx1"/>
          </a:solidFill>
          <a:latin typeface="+mn-lt"/>
          <a:ea typeface="+mn-ea"/>
          <a:cs typeface="+mn-cs"/>
        </a:defRPr>
      </a:lvl4pPr>
      <a:lvl5pPr marL="1828800" algn="l" defTabSz="914400" rtl="0" eaLnBrk="1" latinLnBrk="0" hangingPunct="1">
        <a:defRPr sz="1865" kern="1200">
          <a:solidFill>
            <a:schemeClr val="tx1"/>
          </a:solidFill>
          <a:latin typeface="+mn-lt"/>
          <a:ea typeface="+mn-ea"/>
          <a:cs typeface="+mn-cs"/>
        </a:defRPr>
      </a:lvl5pPr>
      <a:lvl6pPr marL="2286000" algn="l" defTabSz="914400" rtl="0" eaLnBrk="1" latinLnBrk="0" hangingPunct="1">
        <a:defRPr sz="1865" kern="1200">
          <a:solidFill>
            <a:schemeClr val="tx1"/>
          </a:solidFill>
          <a:latin typeface="+mn-lt"/>
          <a:ea typeface="+mn-ea"/>
          <a:cs typeface="+mn-cs"/>
        </a:defRPr>
      </a:lvl6pPr>
      <a:lvl7pPr marL="2743200" algn="l" defTabSz="914400" rtl="0" eaLnBrk="1" latinLnBrk="0" hangingPunct="1">
        <a:defRPr sz="1865" kern="1200">
          <a:solidFill>
            <a:schemeClr val="tx1"/>
          </a:solidFill>
          <a:latin typeface="+mn-lt"/>
          <a:ea typeface="+mn-ea"/>
          <a:cs typeface="+mn-cs"/>
        </a:defRPr>
      </a:lvl7pPr>
      <a:lvl8pPr marL="3200400" algn="l" defTabSz="914400" rtl="0" eaLnBrk="1" latinLnBrk="0" hangingPunct="1">
        <a:defRPr sz="1865" kern="1200">
          <a:solidFill>
            <a:schemeClr val="tx1"/>
          </a:solidFill>
          <a:latin typeface="+mn-lt"/>
          <a:ea typeface="+mn-ea"/>
          <a:cs typeface="+mn-cs"/>
        </a:defRPr>
      </a:lvl8pPr>
      <a:lvl9pPr marL="3657600" algn="l" defTabSz="914400" rtl="0" eaLnBrk="1" latinLnBrk="0" hangingPunct="1">
        <a:defRPr sz="18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21.emf"/></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5.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6.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7.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8.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9.xml"/><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0.xml"/><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1.xml"/><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2.jpeg"/><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notesSlide" Target="../notesSlides/notesSlide73.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0"/>
          <p:cNvGrpSpPr/>
          <p:nvPr/>
        </p:nvGrpSpPr>
        <p:grpSpPr>
          <a:xfrm>
            <a:off x="0" y="5086350"/>
            <a:ext cx="12192000" cy="1771650"/>
            <a:chOff x="0" y="5086350"/>
            <a:chExt cx="12192000" cy="1771650"/>
          </a:xfrm>
        </p:grpSpPr>
        <p:pic>
          <p:nvPicPr>
            <p:cNvPr id="4" name="图片 3"/>
            <p:cNvPicPr>
              <a:picLocks noChangeAspect="1"/>
            </p:cNvPicPr>
            <p:nvPr/>
          </p:nvPicPr>
          <p:blipFill rotWithShape="1">
            <a:blip r:embed="rId3" cstate="screen"/>
            <a:srcRect/>
            <a:stretch>
              <a:fillRect/>
            </a:stretch>
          </p:blipFill>
          <p:spPr>
            <a:xfrm>
              <a:off x="0" y="5086350"/>
              <a:ext cx="4571570" cy="1771650"/>
            </a:xfrm>
            <a:prstGeom prst="rect">
              <a:avLst/>
            </a:prstGeom>
          </p:spPr>
        </p:pic>
        <p:pic>
          <p:nvPicPr>
            <p:cNvPr id="21" name="图片 20"/>
            <p:cNvPicPr>
              <a:picLocks noChangeAspect="1"/>
            </p:cNvPicPr>
            <p:nvPr/>
          </p:nvPicPr>
          <p:blipFill rotWithShape="1">
            <a:blip r:embed="rId3" cstate="screen"/>
            <a:srcRect/>
            <a:stretch>
              <a:fillRect/>
            </a:stretch>
          </p:blipFill>
          <p:spPr>
            <a:xfrm>
              <a:off x="4571570" y="5086350"/>
              <a:ext cx="4571570" cy="1771650"/>
            </a:xfrm>
            <a:prstGeom prst="rect">
              <a:avLst/>
            </a:prstGeom>
          </p:spPr>
        </p:pic>
        <p:pic>
          <p:nvPicPr>
            <p:cNvPr id="32" name="图片 31"/>
            <p:cNvPicPr>
              <a:picLocks noChangeAspect="1"/>
            </p:cNvPicPr>
            <p:nvPr/>
          </p:nvPicPr>
          <p:blipFill rotWithShape="1">
            <a:blip r:embed="rId4" cstate="screen"/>
            <a:srcRect/>
            <a:stretch>
              <a:fillRect/>
            </a:stretch>
          </p:blipFill>
          <p:spPr>
            <a:xfrm>
              <a:off x="9143140" y="5086350"/>
              <a:ext cx="3048860" cy="1771650"/>
            </a:xfrm>
            <a:prstGeom prst="rect">
              <a:avLst/>
            </a:prstGeom>
          </p:spPr>
        </p:pic>
      </p:grpSp>
      <p:pic>
        <p:nvPicPr>
          <p:cNvPr id="34" name="图片 33"/>
          <p:cNvPicPr>
            <a:picLocks noChangeAspect="1"/>
          </p:cNvPicPr>
          <p:nvPr/>
        </p:nvPicPr>
        <p:blipFill rotWithShape="1">
          <a:blip r:embed="rId5" cstate="screen"/>
          <a:srcRect/>
          <a:stretch>
            <a:fillRect/>
          </a:stretch>
        </p:blipFill>
        <p:spPr>
          <a:xfrm>
            <a:off x="-142591" y="6193064"/>
            <a:ext cx="2687236" cy="664936"/>
          </a:xfrm>
          <a:prstGeom prst="rect">
            <a:avLst/>
          </a:prstGeom>
        </p:spPr>
      </p:pic>
      <p:pic>
        <p:nvPicPr>
          <p:cNvPr id="35" name="图片 34"/>
          <p:cNvPicPr>
            <a:picLocks noChangeAspect="1"/>
          </p:cNvPicPr>
          <p:nvPr/>
        </p:nvPicPr>
        <p:blipFill rotWithShape="1">
          <a:blip r:embed="rId5" cstate="screen"/>
          <a:srcRect/>
          <a:stretch>
            <a:fillRect/>
          </a:stretch>
        </p:blipFill>
        <p:spPr>
          <a:xfrm>
            <a:off x="10157109" y="6193064"/>
            <a:ext cx="2687236" cy="664936"/>
          </a:xfrm>
          <a:prstGeom prst="rect">
            <a:avLst/>
          </a:prstGeom>
        </p:spPr>
      </p:pic>
      <p:pic>
        <p:nvPicPr>
          <p:cNvPr id="36" name="图片 35"/>
          <p:cNvPicPr>
            <a:picLocks noChangeAspect="1"/>
          </p:cNvPicPr>
          <p:nvPr/>
        </p:nvPicPr>
        <p:blipFill rotWithShape="1">
          <a:blip r:embed="rId6" cstate="screen"/>
          <a:srcRect/>
          <a:stretch>
            <a:fillRect/>
          </a:stretch>
        </p:blipFill>
        <p:spPr>
          <a:xfrm>
            <a:off x="-1" y="5307239"/>
            <a:ext cx="691273" cy="664936"/>
          </a:xfrm>
          <a:prstGeom prst="rect">
            <a:avLst/>
          </a:prstGeom>
        </p:spPr>
      </p:pic>
      <p:pic>
        <p:nvPicPr>
          <p:cNvPr id="38" name="图片 37"/>
          <p:cNvPicPr>
            <a:picLocks noChangeAspect="1"/>
          </p:cNvPicPr>
          <p:nvPr/>
        </p:nvPicPr>
        <p:blipFill rotWithShape="1">
          <a:blip r:embed="rId7" cstate="screen"/>
          <a:srcRect/>
          <a:stretch>
            <a:fillRect/>
          </a:stretch>
        </p:blipFill>
        <p:spPr>
          <a:xfrm>
            <a:off x="8714105" y="-496570"/>
            <a:ext cx="3906520" cy="2575560"/>
          </a:xfrm>
          <a:prstGeom prst="rect">
            <a:avLst/>
          </a:prstGeom>
        </p:spPr>
      </p:pic>
      <p:pic>
        <p:nvPicPr>
          <p:cNvPr id="41" name="图片 40"/>
          <p:cNvPicPr>
            <a:picLocks noChangeAspect="1"/>
          </p:cNvPicPr>
          <p:nvPr/>
        </p:nvPicPr>
        <p:blipFill rotWithShape="1">
          <a:blip r:embed="rId8" cstate="screen"/>
          <a:srcRect/>
          <a:stretch>
            <a:fillRect/>
          </a:stretch>
        </p:blipFill>
        <p:spPr>
          <a:xfrm>
            <a:off x="-571111" y="356734"/>
            <a:ext cx="1772138" cy="1058182"/>
          </a:xfrm>
          <a:prstGeom prst="rect">
            <a:avLst/>
          </a:prstGeom>
        </p:spPr>
      </p:pic>
      <p:sp>
        <p:nvSpPr>
          <p:cNvPr id="2" name="文本框 1"/>
          <p:cNvSpPr txBox="1"/>
          <p:nvPr/>
        </p:nvSpPr>
        <p:spPr>
          <a:xfrm>
            <a:off x="1112111" y="1559805"/>
            <a:ext cx="4245610" cy="1106805"/>
          </a:xfrm>
          <a:prstGeom prst="rect">
            <a:avLst/>
          </a:prstGeom>
          <a:noFill/>
        </p:spPr>
        <p:txBody>
          <a:bodyPr vert="horz" wrap="square" rtlCol="0">
            <a:spAutoFit/>
          </a:bodyPr>
          <a:lstStyle/>
          <a:p>
            <a:r>
              <a:rPr lang="zh-CN" altLang="en-US" sz="6600" b="1" spc="500" dirty="0">
                <a:solidFill>
                  <a:schemeClr val="tx1">
                    <a:lumMod val="85000"/>
                    <a:lumOff val="15000"/>
                  </a:schemeClr>
                </a:solidFill>
                <a:uFillTx/>
                <a:latin typeface="Microsoft YaHei" panose="020B0503020204020204" pitchFamily="34" charset="-122"/>
                <a:ea typeface="Microsoft YaHei" panose="020B0503020204020204" pitchFamily="34" charset="-122"/>
                <a:cs typeface="+mn-ea"/>
                <a:sym typeface="+mn-lt"/>
              </a:rPr>
              <a:t>图文转换：</a:t>
            </a:r>
          </a:p>
        </p:txBody>
      </p:sp>
      <p:sp>
        <p:nvSpPr>
          <p:cNvPr id="3" name="文本框 2"/>
          <p:cNvSpPr txBox="1"/>
          <p:nvPr/>
        </p:nvSpPr>
        <p:spPr>
          <a:xfrm>
            <a:off x="1112111" y="2941320"/>
            <a:ext cx="4053665" cy="1568450"/>
          </a:xfrm>
          <a:prstGeom prst="rect">
            <a:avLst/>
          </a:prstGeom>
          <a:noFill/>
        </p:spPr>
        <p:txBody>
          <a:bodyPr vert="horz" wrap="square" rtlCol="0">
            <a:spAutoFit/>
          </a:bodyPr>
          <a:lstStyle/>
          <a:p>
            <a:r>
              <a:rPr lang="zh-CN" altLang="en-US" sz="4800" spc="500" dirty="0">
                <a:solidFill>
                  <a:schemeClr val="tx1">
                    <a:lumMod val="85000"/>
                    <a:lumOff val="15000"/>
                  </a:schemeClr>
                </a:solidFill>
                <a:uFillTx/>
                <a:latin typeface="Microsoft YaHei" panose="020B0503020204020204" pitchFamily="34" charset="-122"/>
                <a:ea typeface="Microsoft YaHei" panose="020B0503020204020204" pitchFamily="34" charset="-122"/>
                <a:cs typeface="+mn-ea"/>
                <a:sym typeface="+mn-lt"/>
              </a:rPr>
              <a:t>看图说话与自动配图</a:t>
            </a:r>
          </a:p>
        </p:txBody>
      </p:sp>
      <p:sp>
        <p:nvSpPr>
          <p:cNvPr id="10" name="矩形 9"/>
          <p:cNvSpPr/>
          <p:nvPr/>
        </p:nvSpPr>
        <p:spPr>
          <a:xfrm>
            <a:off x="2815590" y="5501640"/>
            <a:ext cx="7070725" cy="1000760"/>
          </a:xfrm>
          <a:prstGeom prst="rect">
            <a:avLst/>
          </a:prstGeom>
          <a:solidFill>
            <a:srgbClr val="972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矩形 16"/>
          <p:cNvSpPr/>
          <p:nvPr/>
        </p:nvSpPr>
        <p:spPr>
          <a:xfrm>
            <a:off x="2549516" y="5573123"/>
            <a:ext cx="7613015" cy="417358"/>
          </a:xfrm>
          <a:prstGeom prst="rect">
            <a:avLst/>
          </a:prstGeom>
        </p:spPr>
        <p:txBody>
          <a:bodyPr wrap="square">
            <a:spAutoFit/>
          </a:bodyPr>
          <a:lstStyle/>
          <a:p>
            <a:pPr algn="ctr">
              <a:lnSpc>
                <a:spcPct val="130000"/>
              </a:lnSpc>
            </a:pPr>
            <a:r>
              <a:rPr lang="zh-CN" altLang="en-US" dirty="0">
                <a:solidFill>
                  <a:schemeClr val="bg1"/>
                </a:solidFill>
                <a:latin typeface="Microsoft YaHei" panose="020B0503020204020204" pitchFamily="34" charset="-122"/>
                <a:ea typeface="Microsoft YaHei" panose="020B0503020204020204" pitchFamily="34" charset="-122"/>
                <a:cs typeface="+mn-ea"/>
                <a:sym typeface="+mn-lt"/>
              </a:rPr>
              <a:t>汇报人：耿明灏 张越崴 王雨石 王皎洁 王文博</a:t>
            </a:r>
          </a:p>
        </p:txBody>
      </p:sp>
      <p:pic>
        <p:nvPicPr>
          <p:cNvPr id="42" name="图片 41"/>
          <p:cNvPicPr>
            <a:picLocks noChangeAspect="1"/>
          </p:cNvPicPr>
          <p:nvPr/>
        </p:nvPicPr>
        <p:blipFill rotWithShape="1">
          <a:blip r:embed="rId9" cstate="screen"/>
          <a:srcRect/>
          <a:stretch>
            <a:fillRect/>
          </a:stretch>
        </p:blipFill>
        <p:spPr>
          <a:xfrm>
            <a:off x="4657090" y="3896360"/>
            <a:ext cx="1807845" cy="1078865"/>
          </a:xfrm>
          <a:prstGeom prst="rect">
            <a:avLst/>
          </a:prstGeom>
        </p:spPr>
      </p:pic>
      <p:pic>
        <p:nvPicPr>
          <p:cNvPr id="7" name="图片 6"/>
          <p:cNvPicPr>
            <a:picLocks noChangeAspect="1"/>
          </p:cNvPicPr>
          <p:nvPr/>
        </p:nvPicPr>
        <p:blipFill rotWithShape="1">
          <a:blip r:embed="rId10" cstate="screen"/>
          <a:srcRect/>
          <a:stretch>
            <a:fillRect/>
          </a:stretch>
        </p:blipFill>
        <p:spPr>
          <a:xfrm>
            <a:off x="9567980" y="3142343"/>
            <a:ext cx="2687236" cy="2002971"/>
          </a:xfrm>
          <a:prstGeom prst="rect">
            <a:avLst/>
          </a:prstGeom>
        </p:spPr>
      </p:pic>
      <p:pic>
        <p:nvPicPr>
          <p:cNvPr id="40" name="图片 39"/>
          <p:cNvPicPr>
            <a:picLocks noChangeAspect="1"/>
          </p:cNvPicPr>
          <p:nvPr/>
        </p:nvPicPr>
        <p:blipFill rotWithShape="1">
          <a:blip r:embed="rId11" cstate="screen"/>
          <a:srcRect/>
          <a:stretch>
            <a:fillRect/>
          </a:stretch>
        </p:blipFill>
        <p:spPr>
          <a:xfrm>
            <a:off x="10341156" y="-94796"/>
            <a:ext cx="2687236" cy="1771649"/>
          </a:xfrm>
          <a:prstGeom prst="rect">
            <a:avLst/>
          </a:prstGeom>
        </p:spPr>
      </p:pic>
      <p:grpSp>
        <p:nvGrpSpPr>
          <p:cNvPr id="8" name="组合 7">
            <a:extLst>
              <a:ext uri="{FF2B5EF4-FFF2-40B4-BE49-F238E27FC236}">
                <a16:creationId xmlns:a16="http://schemas.microsoft.com/office/drawing/2014/main" id="{FDE421D0-1591-485B-B94B-578762B54338}"/>
              </a:ext>
            </a:extLst>
          </p:cNvPr>
          <p:cNvGrpSpPr/>
          <p:nvPr/>
        </p:nvGrpSpPr>
        <p:grpSpPr>
          <a:xfrm>
            <a:off x="5569712" y="763534"/>
            <a:ext cx="4676140" cy="4454525"/>
            <a:chOff x="5569712" y="763534"/>
            <a:chExt cx="4676140" cy="4454525"/>
          </a:xfrm>
        </p:grpSpPr>
        <p:pic>
          <p:nvPicPr>
            <p:cNvPr id="33" name="图片 32"/>
            <p:cNvPicPr>
              <a:picLocks noChangeAspect="1"/>
            </p:cNvPicPr>
            <p:nvPr/>
          </p:nvPicPr>
          <p:blipFill rotWithShape="1">
            <a:blip r:embed="rId12" cstate="screen"/>
            <a:srcRect/>
            <a:stretch>
              <a:fillRect/>
            </a:stretch>
          </p:blipFill>
          <p:spPr>
            <a:xfrm>
              <a:off x="5569712" y="763534"/>
              <a:ext cx="4676140" cy="4454525"/>
            </a:xfrm>
            <a:prstGeom prst="rect">
              <a:avLst/>
            </a:prstGeom>
          </p:spPr>
        </p:pic>
        <p:pic>
          <p:nvPicPr>
            <p:cNvPr id="18" name="图片 17" descr="500653381"/>
            <p:cNvPicPr>
              <a:picLocks noChangeAspect="1"/>
            </p:cNvPicPr>
            <p:nvPr/>
          </p:nvPicPr>
          <p:blipFill>
            <a:blip r:embed="rId13" cstate="print"/>
            <a:stretch>
              <a:fillRect/>
            </a:stretch>
          </p:blipFill>
          <p:spPr>
            <a:xfrm>
              <a:off x="6110297" y="1009299"/>
              <a:ext cx="3657601" cy="3521798"/>
            </a:xfrm>
            <a:prstGeom prst="ellipse">
              <a:avLst/>
            </a:prstGeom>
          </p:spPr>
        </p:pic>
      </p:grpSp>
      <p:sp>
        <p:nvSpPr>
          <p:cNvPr id="5" name="文本框 4"/>
          <p:cNvSpPr txBox="1"/>
          <p:nvPr/>
        </p:nvSpPr>
        <p:spPr>
          <a:xfrm>
            <a:off x="5104438" y="6079309"/>
            <a:ext cx="2503170" cy="368300"/>
          </a:xfrm>
          <a:prstGeom prst="rect">
            <a:avLst/>
          </a:prstGeom>
          <a:noFill/>
        </p:spPr>
        <p:txBody>
          <a:bodyPr vert="horz" wrap="square" rtlCol="0">
            <a:spAutoFit/>
          </a:bodyPr>
          <a:lstStyle/>
          <a:p>
            <a:pPr algn="ctr"/>
            <a:r>
              <a:rPr lang="en-US" altLang="zh-CN" dirty="0">
                <a:solidFill>
                  <a:schemeClr val="bg1"/>
                </a:solidFill>
                <a:latin typeface="Microsoft YaHei" panose="020B0503020204020204" pitchFamily="34" charset="-122"/>
                <a:ea typeface="Microsoft YaHei" panose="020B0503020204020204" pitchFamily="34" charset="-122"/>
              </a:rPr>
              <a:t>2021 </a:t>
            </a:r>
            <a:r>
              <a:rPr lang="zh-CN" altLang="en-US" dirty="0">
                <a:solidFill>
                  <a:schemeClr val="bg1"/>
                </a:solidFill>
                <a:latin typeface="Microsoft YaHei" panose="020B0503020204020204" pitchFamily="34" charset="-122"/>
                <a:ea typeface="Microsoft YaHei" panose="020B0503020204020204" pitchFamily="34" charset="-122"/>
              </a:rPr>
              <a:t>年 </a:t>
            </a:r>
            <a:r>
              <a:rPr lang="en-US" altLang="zh-CN" dirty="0">
                <a:solidFill>
                  <a:schemeClr val="bg1"/>
                </a:solidFill>
                <a:latin typeface="Microsoft YaHei" panose="020B0503020204020204" pitchFamily="34" charset="-122"/>
                <a:ea typeface="Microsoft YaHei" panose="020B0503020204020204" pitchFamily="34" charset="-122"/>
              </a:rPr>
              <a:t>1 </a:t>
            </a:r>
            <a:r>
              <a:rPr lang="zh-CN" altLang="en-US" dirty="0">
                <a:solidFill>
                  <a:schemeClr val="bg1"/>
                </a:solidFill>
                <a:latin typeface="Microsoft YaHei" panose="020B0503020204020204" pitchFamily="34" charset="-122"/>
                <a:ea typeface="Microsoft YaHei" panose="020B0503020204020204" pitchFamily="34" charset="-122"/>
              </a:rPr>
              <a:t>月 </a:t>
            </a:r>
            <a:r>
              <a:rPr lang="en-US" altLang="zh-CN" dirty="0">
                <a:solidFill>
                  <a:schemeClr val="bg1"/>
                </a:solidFill>
                <a:latin typeface="Microsoft YaHei" panose="020B0503020204020204" pitchFamily="34" charset="-122"/>
                <a:ea typeface="Microsoft YaHei" panose="020B0503020204020204" pitchFamily="34" charset="-122"/>
              </a:rPr>
              <a:t>14 </a:t>
            </a:r>
            <a:r>
              <a:rPr lang="zh-CN" altLang="en-US" dirty="0">
                <a:solidFill>
                  <a:schemeClr val="bg1"/>
                </a:solidFill>
                <a:latin typeface="Microsoft YaHei" panose="020B0503020204020204" pitchFamily="34" charset="-122"/>
                <a:ea typeface="Microsoft YaHei" panose="020B0503020204020204" pitchFamily="34" charset="-122"/>
              </a:rPr>
              <a:t>日</a:t>
            </a:r>
          </a:p>
        </p:txBody>
      </p:sp>
      <p:pic>
        <p:nvPicPr>
          <p:cNvPr id="24" name="图片 23" descr="北京理工大学校名+校徽.png">
            <a:extLst>
              <a:ext uri="{FF2B5EF4-FFF2-40B4-BE49-F238E27FC236}">
                <a16:creationId xmlns:a16="http://schemas.microsoft.com/office/drawing/2014/main" id="{E9033E2B-48A2-448E-90DD-0181A7B9E33B}"/>
              </a:ext>
            </a:extLst>
          </p:cNvPr>
          <p:cNvPicPr>
            <a:picLocks noChangeAspect="1"/>
          </p:cNvPicPr>
          <p:nvPr/>
        </p:nvPicPr>
        <p:blipFill>
          <a:blip r:embed="rId14" cstate="print"/>
          <a:srcRect l="34158" t="19528" r="18091" b="63698"/>
          <a:stretch>
            <a:fillRect/>
          </a:stretch>
        </p:blipFill>
        <p:spPr>
          <a:xfrm>
            <a:off x="350369" y="197907"/>
            <a:ext cx="3829616" cy="950614"/>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7"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472C20D-38A6-440D-9D67-9D3FBD3BEA65}"/>
              </a:ext>
            </a:extLst>
          </p:cNvPr>
          <p:cNvSpPr/>
          <p:nvPr/>
        </p:nvSpPr>
        <p:spPr>
          <a:xfrm>
            <a:off x="1139792" y="1337911"/>
            <a:ext cx="4562375" cy="4389120"/>
          </a:xfrm>
          <a:prstGeom prst="rect">
            <a:avLst/>
          </a:prstGeom>
          <a:solidFill>
            <a:srgbClr val="972B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07DF4C8-D350-4095-AAE0-431CA9D02CFB}"/>
              </a:ext>
            </a:extLst>
          </p:cNvPr>
          <p:cNvSpPr/>
          <p:nvPr/>
        </p:nvSpPr>
        <p:spPr>
          <a:xfrm>
            <a:off x="6489834" y="1337911"/>
            <a:ext cx="4562375" cy="438912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图像描述数据集及评价指标</a:t>
            </a:r>
          </a:p>
        </p:txBody>
      </p:sp>
      <p:sp>
        <p:nvSpPr>
          <p:cNvPr id="8" name="矩形 7">
            <a:extLst>
              <a:ext uri="{FF2B5EF4-FFF2-40B4-BE49-F238E27FC236}">
                <a16:creationId xmlns:a16="http://schemas.microsoft.com/office/drawing/2014/main" id="{79F4D5C1-51B7-E140-B620-F6E8AFFEFEA3}"/>
              </a:ext>
            </a:extLst>
          </p:cNvPr>
          <p:cNvSpPr/>
          <p:nvPr/>
        </p:nvSpPr>
        <p:spPr>
          <a:xfrm>
            <a:off x="1638812" y="2327138"/>
            <a:ext cx="3564333" cy="2141164"/>
          </a:xfrm>
          <a:prstGeom prst="rect">
            <a:avLst/>
          </a:prstGeom>
        </p:spPr>
        <p:txBody>
          <a:bodyPr wrap="square">
            <a:spAutoFit/>
          </a:bodyPr>
          <a:lstStyle/>
          <a:p>
            <a:pPr algn="ctr">
              <a:lnSpc>
                <a:spcPct val="200000"/>
              </a:lnSpc>
            </a:pPr>
            <a:r>
              <a:rPr lang="zh-CN" altLang="en-US" sz="3600" b="1" dirty="0">
                <a:solidFill>
                  <a:schemeClr val="bg1"/>
                </a:solidFill>
                <a:latin typeface="Microsoft YaHei" panose="020B0503020204020204" pitchFamily="34" charset="-122"/>
                <a:ea typeface="Microsoft YaHei" panose="020B0503020204020204" pitchFamily="34" charset="-122"/>
                <a:cs typeface="+mn-ea"/>
                <a:sym typeface="+mn-lt"/>
              </a:rPr>
              <a:t>用于图像描述的</a:t>
            </a:r>
            <a:endParaRPr lang="en-US" altLang="zh-CN" sz="3600" b="1" dirty="0">
              <a:solidFill>
                <a:schemeClr val="bg1"/>
              </a:solidFill>
              <a:latin typeface="Microsoft YaHei" panose="020B0503020204020204" pitchFamily="34" charset="-122"/>
              <a:ea typeface="Microsoft YaHei" panose="020B0503020204020204" pitchFamily="34" charset="-122"/>
              <a:cs typeface="+mn-ea"/>
              <a:sym typeface="+mn-lt"/>
            </a:endParaRPr>
          </a:p>
          <a:p>
            <a:pPr algn="ctr">
              <a:lnSpc>
                <a:spcPct val="200000"/>
              </a:lnSpc>
            </a:pPr>
            <a:r>
              <a:rPr lang="zh-CN" altLang="en-US" sz="3600" b="1" dirty="0">
                <a:solidFill>
                  <a:schemeClr val="bg1"/>
                </a:solidFill>
                <a:latin typeface="Microsoft YaHei" panose="020B0503020204020204" pitchFamily="34" charset="-122"/>
                <a:ea typeface="Microsoft YaHei" panose="020B0503020204020204" pitchFamily="34" charset="-122"/>
                <a:cs typeface="+mn-ea"/>
                <a:sym typeface="+mn-lt"/>
              </a:rPr>
              <a:t>主要数据集</a:t>
            </a:r>
            <a:endParaRPr lang="en-US" altLang="zh-CN" sz="2800" dirty="0">
              <a:solidFill>
                <a:schemeClr val="bg1"/>
              </a:solidFill>
              <a:latin typeface="Microsoft YaHei" panose="020B0503020204020204" pitchFamily="34" charset="-122"/>
              <a:ea typeface="Microsoft YaHei" panose="020B0503020204020204" pitchFamily="34" charset="-122"/>
              <a:cs typeface="+mn-ea"/>
              <a:sym typeface="+mn-lt"/>
            </a:endParaRPr>
          </a:p>
        </p:txBody>
      </p:sp>
      <p:sp>
        <p:nvSpPr>
          <p:cNvPr id="10" name="平行四边形 9">
            <a:extLst>
              <a:ext uri="{FF2B5EF4-FFF2-40B4-BE49-F238E27FC236}">
                <a16:creationId xmlns:a16="http://schemas.microsoft.com/office/drawing/2014/main" id="{0D9EF659-6653-4A32-A60F-99CEEAEB928A}"/>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
        <p:nvSpPr>
          <p:cNvPr id="12" name="矩形 11">
            <a:extLst>
              <a:ext uri="{FF2B5EF4-FFF2-40B4-BE49-F238E27FC236}">
                <a16:creationId xmlns:a16="http://schemas.microsoft.com/office/drawing/2014/main" id="{D01D1F0E-0404-460A-B607-C2568AD8DF98}"/>
              </a:ext>
            </a:extLst>
          </p:cNvPr>
          <p:cNvSpPr/>
          <p:nvPr/>
        </p:nvSpPr>
        <p:spPr>
          <a:xfrm>
            <a:off x="6988854" y="2327138"/>
            <a:ext cx="3564334" cy="2141164"/>
          </a:xfrm>
          <a:prstGeom prst="rect">
            <a:avLst/>
          </a:prstGeom>
        </p:spPr>
        <p:txBody>
          <a:bodyPr wrap="square">
            <a:spAutoFit/>
          </a:bodyPr>
          <a:lstStyle/>
          <a:p>
            <a:pPr algn="ctr">
              <a:lnSpc>
                <a:spcPct val="200000"/>
              </a:lnSpc>
            </a:pPr>
            <a:r>
              <a:rPr lang="zh-CN" altLang="en-US" sz="3600" b="1" dirty="0">
                <a:latin typeface="Microsoft YaHei" panose="020B0503020204020204" pitchFamily="34" charset="-122"/>
                <a:ea typeface="Microsoft YaHei" panose="020B0503020204020204" pitchFamily="34" charset="-122"/>
                <a:cs typeface="+mn-ea"/>
                <a:sym typeface="+mn-lt"/>
              </a:rPr>
              <a:t>图像描述的</a:t>
            </a:r>
            <a:endParaRPr lang="en-US" altLang="zh-CN" sz="3600" b="1" dirty="0">
              <a:latin typeface="Microsoft YaHei" panose="020B0503020204020204" pitchFamily="34" charset="-122"/>
              <a:ea typeface="Microsoft YaHei" panose="020B0503020204020204" pitchFamily="34" charset="-122"/>
              <a:cs typeface="+mn-ea"/>
              <a:sym typeface="+mn-lt"/>
            </a:endParaRPr>
          </a:p>
          <a:p>
            <a:pPr algn="ctr">
              <a:lnSpc>
                <a:spcPct val="200000"/>
              </a:lnSpc>
            </a:pPr>
            <a:r>
              <a:rPr lang="zh-CN" altLang="en-US" sz="3600" b="1" dirty="0">
                <a:latin typeface="Microsoft YaHei" panose="020B0503020204020204" pitchFamily="34" charset="-122"/>
                <a:ea typeface="Microsoft YaHei" panose="020B0503020204020204" pitchFamily="34" charset="-122"/>
                <a:cs typeface="+mn-ea"/>
                <a:sym typeface="+mn-lt"/>
              </a:rPr>
              <a:t>主要评价指标</a:t>
            </a:r>
            <a:endParaRPr lang="en-US" altLang="zh-CN" sz="3600" b="1" dirty="0">
              <a:latin typeface="Microsoft YaHei" panose="020B0503020204020204" pitchFamily="34" charset="-122"/>
              <a:ea typeface="Microsoft YaHei" panose="020B0503020204020204" pitchFamily="34" charset="-122"/>
              <a:cs typeface="+mn-ea"/>
              <a:sym typeface="+mn-lt"/>
            </a:endParaRPr>
          </a:p>
        </p:txBody>
      </p:sp>
    </p:spTree>
    <p:extLst>
      <p:ext uri="{BB962C8B-B14F-4D97-AF65-F5344CB8AC3E}">
        <p14:creationId xmlns:p14="http://schemas.microsoft.com/office/powerpoint/2010/main" val="5365715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65545"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用于图像描述的主要数据集</a:t>
            </a:r>
          </a:p>
        </p:txBody>
      </p:sp>
      <p:sp>
        <p:nvSpPr>
          <p:cNvPr id="7" name="文本框 16">
            <a:extLst>
              <a:ext uri="{FF2B5EF4-FFF2-40B4-BE49-F238E27FC236}">
                <a16:creationId xmlns:a16="http://schemas.microsoft.com/office/drawing/2014/main" id="{A2D2CFB3-1EDE-1C4D-91C3-5CE2DAA53963}"/>
              </a:ext>
            </a:extLst>
          </p:cNvPr>
          <p:cNvSpPr txBox="1"/>
          <p:nvPr/>
        </p:nvSpPr>
        <p:spPr>
          <a:xfrm>
            <a:off x="3645036" y="1244662"/>
            <a:ext cx="4885885" cy="4540538"/>
          </a:xfrm>
          <a:prstGeom prst="rect">
            <a:avLst/>
          </a:prstGeom>
          <a:noFill/>
        </p:spPr>
        <p:txBody>
          <a:bodyPr wrap="square" rtlCol="0">
            <a:spAutoFit/>
          </a:bodyPr>
          <a:lstStyle/>
          <a:p>
            <a:pPr algn="ctr">
              <a:lnSpc>
                <a:spcPct val="150000"/>
              </a:lnSpc>
            </a:pPr>
            <a:r>
              <a:rPr lang="en-US" altLang="zh-CN"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Flickr8k</a:t>
            </a:r>
            <a:r>
              <a:rPr lang="zh-CN" altLang="en-US"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a:t>
            </a:r>
            <a:r>
              <a:rPr lang="en-US" altLang="zh-CN"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Flickr30k </a:t>
            </a:r>
            <a:r>
              <a:rPr lang="zh-CN" altLang="en-US"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数据集</a:t>
            </a:r>
            <a:endParaRPr lang="en-US" altLang="zh-CN"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gn="ctr">
              <a:lnSpc>
                <a:spcPct val="150000"/>
              </a:lnSpc>
            </a:pPr>
            <a:endParaRPr lang="en-US" altLang="zh-CN"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gn="ctr">
              <a:lnSpc>
                <a:spcPct val="150000"/>
              </a:lnSpc>
            </a:pPr>
            <a:r>
              <a:rPr lang="en-US" altLang="zh-CN"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MS COCO Caption </a:t>
            </a:r>
            <a:r>
              <a:rPr lang="zh-CN" altLang="en-US"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数据集</a:t>
            </a:r>
            <a:endParaRPr lang="en-US" altLang="zh-CN"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gn="ctr">
              <a:lnSpc>
                <a:spcPct val="150000"/>
              </a:lnSpc>
            </a:pPr>
            <a:endParaRPr lang="en-US" altLang="zh-CN"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gn="ctr">
              <a:lnSpc>
                <a:spcPct val="150000"/>
              </a:lnSpc>
            </a:pPr>
            <a:r>
              <a:rPr lang="en-US" altLang="zh-CN"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PASCAL 1K </a:t>
            </a:r>
            <a:r>
              <a:rPr lang="zh-CN" altLang="en-US"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数据集</a:t>
            </a:r>
            <a:endParaRPr lang="en-US" altLang="zh-CN"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gn="ctr">
              <a:lnSpc>
                <a:spcPct val="150000"/>
              </a:lnSpc>
            </a:pPr>
            <a:endParaRPr lang="en-US" altLang="zh-CN"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gn="ctr">
              <a:lnSpc>
                <a:spcPct val="150000"/>
              </a:lnSpc>
            </a:pPr>
            <a:r>
              <a:rPr lang="en-US" altLang="zh-CN" sz="2800" dirty="0">
                <a:latin typeface="Microsoft YaHei" panose="020B0503020204020204" pitchFamily="34" charset="-122"/>
                <a:ea typeface="Microsoft YaHei" panose="020B0503020204020204" pitchFamily="34" charset="-122"/>
                <a:cs typeface="+mn-ea"/>
                <a:sym typeface="+mn-lt"/>
              </a:rPr>
              <a:t>Visual Genome </a:t>
            </a:r>
            <a:r>
              <a:rPr lang="zh-CN" altLang="en-US" sz="2800" dirty="0">
                <a:latin typeface="Microsoft YaHei" panose="020B0503020204020204" pitchFamily="34" charset="-122"/>
                <a:ea typeface="Microsoft YaHei" panose="020B0503020204020204" pitchFamily="34" charset="-122"/>
                <a:cs typeface="+mn-ea"/>
                <a:sym typeface="+mn-lt"/>
              </a:rPr>
              <a:t>数据集</a:t>
            </a:r>
          </a:p>
        </p:txBody>
      </p:sp>
      <p:sp>
        <p:nvSpPr>
          <p:cNvPr id="8" name="平行四边形 7">
            <a:extLst>
              <a:ext uri="{FF2B5EF4-FFF2-40B4-BE49-F238E27FC236}">
                <a16:creationId xmlns:a16="http://schemas.microsoft.com/office/drawing/2014/main" id="{00EED528-6C0E-4A86-A61A-96909A59D57E}"/>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
        <p:nvSpPr>
          <p:cNvPr id="2" name="矩形 1">
            <a:extLst>
              <a:ext uri="{FF2B5EF4-FFF2-40B4-BE49-F238E27FC236}">
                <a16:creationId xmlns:a16="http://schemas.microsoft.com/office/drawing/2014/main" id="{D23F7FCA-4E90-405B-8150-5DE9D26C673B}"/>
              </a:ext>
            </a:extLst>
          </p:cNvPr>
          <p:cNvSpPr/>
          <p:nvPr/>
        </p:nvSpPr>
        <p:spPr>
          <a:xfrm>
            <a:off x="3405739" y="1244662"/>
            <a:ext cx="5380522" cy="728517"/>
          </a:xfrm>
          <a:prstGeom prst="rect">
            <a:avLst/>
          </a:prstGeom>
          <a:noFill/>
          <a:ln w="38100">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6F36E5A0-6EF7-421F-84A3-9B9A6FB85338}"/>
              </a:ext>
            </a:extLst>
          </p:cNvPr>
          <p:cNvSpPr/>
          <p:nvPr/>
        </p:nvSpPr>
        <p:spPr>
          <a:xfrm>
            <a:off x="3405739" y="2521753"/>
            <a:ext cx="5380522" cy="728517"/>
          </a:xfrm>
          <a:prstGeom prst="rect">
            <a:avLst/>
          </a:prstGeom>
          <a:noFill/>
          <a:ln w="38100">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E9266C76-AAC6-4CDA-8D60-F425F84ABC20}"/>
              </a:ext>
            </a:extLst>
          </p:cNvPr>
          <p:cNvSpPr/>
          <p:nvPr/>
        </p:nvSpPr>
        <p:spPr>
          <a:xfrm>
            <a:off x="3405739" y="3798844"/>
            <a:ext cx="5380522" cy="728517"/>
          </a:xfrm>
          <a:prstGeom prst="rect">
            <a:avLst/>
          </a:prstGeom>
          <a:noFill/>
          <a:ln w="38100">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E9C6C51F-4841-42E2-AD4A-719CEC1FDEE4}"/>
              </a:ext>
            </a:extLst>
          </p:cNvPr>
          <p:cNvSpPr/>
          <p:nvPr/>
        </p:nvSpPr>
        <p:spPr>
          <a:xfrm>
            <a:off x="3405739" y="5075934"/>
            <a:ext cx="5380522" cy="728517"/>
          </a:xfrm>
          <a:prstGeom prst="rect">
            <a:avLst/>
          </a:prstGeom>
          <a:noFill/>
          <a:ln w="38100">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099821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65545"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用于图像描述的主要数据集</a:t>
            </a:r>
          </a:p>
        </p:txBody>
      </p:sp>
      <p:sp>
        <p:nvSpPr>
          <p:cNvPr id="7" name="文本框 16">
            <a:extLst>
              <a:ext uri="{FF2B5EF4-FFF2-40B4-BE49-F238E27FC236}">
                <a16:creationId xmlns:a16="http://schemas.microsoft.com/office/drawing/2014/main" id="{6F39BFAE-BDD6-274A-A704-BBF83701ADE1}"/>
              </a:ext>
            </a:extLst>
          </p:cNvPr>
          <p:cNvSpPr txBox="1"/>
          <p:nvPr/>
        </p:nvSpPr>
        <p:spPr>
          <a:xfrm>
            <a:off x="4542002" y="1188978"/>
            <a:ext cx="6794265" cy="5023876"/>
          </a:xfrm>
          <a:prstGeom prst="rect">
            <a:avLst/>
          </a:prstGeom>
          <a:noFill/>
        </p:spPr>
        <p:txBody>
          <a:bodyPr wrap="square" rtlCol="0">
            <a:spAutoFit/>
          </a:bodyPr>
          <a:lstStyle/>
          <a:p>
            <a:pPr>
              <a:lnSpc>
                <a:spcPct val="150000"/>
              </a:lnSpc>
              <a:buFont typeface="Arial" panose="020B0604020202090204" pitchFamily="34" charset="0"/>
              <a:buChar char="•"/>
            </a:pPr>
            <a:r>
              <a:rPr lang="zh-CN" altLang="en-US" sz="2800" dirty="0">
                <a:solidFill>
                  <a:srgbClr val="972B24"/>
                </a:solidFill>
                <a:latin typeface="Microsoft YaHei" panose="020B0503020204020204" pitchFamily="34" charset="-122"/>
                <a:ea typeface="Microsoft YaHei" panose="020B0503020204020204" pitchFamily="34" charset="-122"/>
                <a:cs typeface="+mn-ea"/>
                <a:sym typeface="+mn-lt"/>
              </a:rPr>
              <a:t>  </a:t>
            </a:r>
            <a:r>
              <a:rPr lang="en-US" altLang="zh-CN" sz="2800" dirty="0">
                <a:solidFill>
                  <a:srgbClr val="972B24"/>
                </a:solidFill>
                <a:latin typeface="Microsoft YaHei" panose="020B0503020204020204" pitchFamily="34" charset="-122"/>
                <a:ea typeface="Microsoft YaHei" panose="020B0503020204020204" pitchFamily="34" charset="-122"/>
                <a:cs typeface="+mn-ea"/>
                <a:sym typeface="+mn-lt"/>
              </a:rPr>
              <a:t>Flickr8k</a:t>
            </a:r>
            <a:r>
              <a:rPr lang="zh-CN" altLang="en-US" sz="2800" dirty="0">
                <a:solidFill>
                  <a:srgbClr val="972B24"/>
                </a:solidFill>
                <a:latin typeface="Microsoft YaHei" panose="020B0503020204020204" pitchFamily="34" charset="-122"/>
                <a:ea typeface="Microsoft YaHei" panose="020B0503020204020204" pitchFamily="34" charset="-122"/>
                <a:cs typeface="+mn-ea"/>
                <a:sym typeface="+mn-lt"/>
              </a:rPr>
              <a:t>、</a:t>
            </a:r>
            <a:r>
              <a:rPr lang="en-US" altLang="zh-CN" sz="2800" dirty="0">
                <a:solidFill>
                  <a:srgbClr val="972B24"/>
                </a:solidFill>
                <a:latin typeface="Microsoft YaHei" panose="020B0503020204020204" pitchFamily="34" charset="-122"/>
                <a:ea typeface="Microsoft YaHei" panose="020B0503020204020204" pitchFamily="34" charset="-122"/>
                <a:cs typeface="+mn-ea"/>
                <a:sym typeface="+mn-lt"/>
              </a:rPr>
              <a:t>Flickr30k </a:t>
            </a:r>
            <a:r>
              <a:rPr lang="zh-CN" altLang="en-US" sz="2800" dirty="0">
                <a:solidFill>
                  <a:srgbClr val="972B24"/>
                </a:solidFill>
                <a:latin typeface="Microsoft YaHei" panose="020B0503020204020204" pitchFamily="34" charset="-122"/>
                <a:ea typeface="Microsoft YaHei" panose="020B0503020204020204" pitchFamily="34" charset="-122"/>
                <a:cs typeface="+mn-ea"/>
                <a:sym typeface="+mn-lt"/>
              </a:rPr>
              <a:t>数据集</a:t>
            </a:r>
            <a:endParaRPr lang="en-US" altLang="zh-CN" sz="2800" dirty="0">
              <a:solidFill>
                <a:srgbClr val="972B24"/>
              </a:solidFill>
              <a:latin typeface="Microsoft YaHei" panose="020B0503020204020204" pitchFamily="34" charset="-122"/>
              <a:ea typeface="Microsoft YaHei" panose="020B0503020204020204" pitchFamily="34" charset="-122"/>
              <a:cs typeface="+mn-ea"/>
              <a:sym typeface="+mn-lt"/>
            </a:endParaRPr>
          </a:p>
          <a:p>
            <a:pPr>
              <a:lnSpc>
                <a:spcPct val="150000"/>
              </a:lnSpc>
              <a:buFont typeface="Arial" panose="020B0604020202090204" pitchFamily="34" charset="0"/>
              <a:buChar char="•"/>
            </a:pPr>
            <a:endParaRPr lang="en-US" altLang="zh-CN"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nSpc>
                <a:spcPct val="150000"/>
              </a:lnSpc>
            </a:pPr>
            <a:r>
              <a:rPr lang="zh-CN" altLang="en-US" sz="20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标题示例：</a:t>
            </a:r>
          </a:p>
          <a:p>
            <a:pPr>
              <a:lnSpc>
                <a:spcPct val="150000"/>
              </a:lnSpc>
            </a:pPr>
            <a:r>
              <a:rPr lang="en-US" altLang="zh-CN" sz="20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#0  A child in a pink dress is climbing up a set of stairs in an entry way.</a:t>
            </a:r>
          </a:p>
          <a:p>
            <a:pPr>
              <a:lnSpc>
                <a:spcPct val="150000"/>
              </a:lnSpc>
            </a:pPr>
            <a:r>
              <a:rPr lang="en-US" altLang="zh-CN" sz="20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#1  A girl going into a wooden building.</a:t>
            </a:r>
          </a:p>
          <a:p>
            <a:pPr>
              <a:lnSpc>
                <a:spcPct val="150000"/>
              </a:lnSpc>
            </a:pPr>
            <a:r>
              <a:rPr lang="en-US" altLang="zh-CN" sz="20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#2  A little girl climbing into a wooden playhouse.</a:t>
            </a:r>
          </a:p>
          <a:p>
            <a:pPr>
              <a:lnSpc>
                <a:spcPct val="150000"/>
              </a:lnSpc>
            </a:pPr>
            <a:r>
              <a:rPr lang="en-US" altLang="zh-CN" sz="20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#3  A little girl climbing the stairs to her playhouse.</a:t>
            </a:r>
          </a:p>
          <a:p>
            <a:pPr>
              <a:lnSpc>
                <a:spcPct val="150000"/>
              </a:lnSpc>
            </a:pPr>
            <a:r>
              <a:rPr lang="en-US" altLang="zh-CN" sz="20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#4  A little girl in a pink dress going into a wooden cabin.</a:t>
            </a:r>
          </a:p>
        </p:txBody>
      </p:sp>
      <p:pic>
        <p:nvPicPr>
          <p:cNvPr id="10" name="图片 9">
            <a:extLst>
              <a:ext uri="{FF2B5EF4-FFF2-40B4-BE49-F238E27FC236}">
                <a16:creationId xmlns:a16="http://schemas.microsoft.com/office/drawing/2014/main" id="{C18176B6-0584-374F-A969-056C6A8A636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08905" y="1335274"/>
            <a:ext cx="3571875" cy="4762500"/>
          </a:xfrm>
          <a:prstGeom prst="rect">
            <a:avLst/>
          </a:prstGeom>
          <a:noFill/>
          <a:ln>
            <a:noFill/>
          </a:ln>
        </p:spPr>
      </p:pic>
      <p:sp>
        <p:nvSpPr>
          <p:cNvPr id="11" name="平行四边形 10">
            <a:extLst>
              <a:ext uri="{FF2B5EF4-FFF2-40B4-BE49-F238E27FC236}">
                <a16:creationId xmlns:a16="http://schemas.microsoft.com/office/drawing/2014/main" id="{5933AE61-A582-4A4F-A5E9-35AD8E99412B}"/>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2585794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用于图像描述的主要数据集</a:t>
            </a:r>
          </a:p>
        </p:txBody>
      </p:sp>
      <p:sp>
        <p:nvSpPr>
          <p:cNvPr id="8" name="文本框 16">
            <a:extLst>
              <a:ext uri="{FF2B5EF4-FFF2-40B4-BE49-F238E27FC236}">
                <a16:creationId xmlns:a16="http://schemas.microsoft.com/office/drawing/2014/main" id="{759B46C7-3990-DB48-99E3-B466CCDC76F9}"/>
              </a:ext>
            </a:extLst>
          </p:cNvPr>
          <p:cNvSpPr txBox="1"/>
          <p:nvPr/>
        </p:nvSpPr>
        <p:spPr>
          <a:xfrm>
            <a:off x="928468" y="1061172"/>
            <a:ext cx="10607040" cy="3541995"/>
          </a:xfrm>
          <a:prstGeom prst="rect">
            <a:avLst/>
          </a:prstGeom>
          <a:noFill/>
        </p:spPr>
        <p:txBody>
          <a:bodyPr wrap="square" rtlCol="0">
            <a:spAutoFit/>
          </a:bodyPr>
          <a:lstStyle/>
          <a:p>
            <a:pPr>
              <a:lnSpc>
                <a:spcPct val="150000"/>
              </a:lnSpc>
              <a:buFont typeface="Arial" panose="020B0604020202090204" pitchFamily="34" charset="0"/>
              <a:buChar char="•"/>
            </a:pPr>
            <a:r>
              <a:rPr lang="zh-CN" altLang="en-US"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  </a:t>
            </a:r>
            <a:r>
              <a:rPr lang="en-US" altLang="zh-CN" sz="2800" dirty="0">
                <a:solidFill>
                  <a:srgbClr val="972B24"/>
                </a:solidFill>
                <a:latin typeface="Microsoft YaHei" panose="020B0503020204020204" pitchFamily="34" charset="-122"/>
                <a:ea typeface="Microsoft YaHei" panose="020B0503020204020204" pitchFamily="34" charset="-122"/>
                <a:cs typeface="+mn-ea"/>
                <a:sym typeface="+mn-lt"/>
              </a:rPr>
              <a:t>MS COCO Caption </a:t>
            </a:r>
            <a:r>
              <a:rPr lang="zh-CN" altLang="en-US" sz="2800" dirty="0">
                <a:solidFill>
                  <a:srgbClr val="972B24"/>
                </a:solidFill>
                <a:latin typeface="Microsoft YaHei" panose="020B0503020204020204" pitchFamily="34" charset="-122"/>
                <a:ea typeface="Microsoft YaHei" panose="020B0503020204020204" pitchFamily="34" charset="-122"/>
                <a:cs typeface="+mn-ea"/>
                <a:sym typeface="+mn-lt"/>
              </a:rPr>
              <a:t>数据集</a:t>
            </a:r>
            <a:endParaRPr lang="en-US" altLang="zh-CN"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nSpc>
                <a:spcPct val="150000"/>
              </a:lnSpc>
            </a:pPr>
            <a:endParaRPr lang="en-US" altLang="zh-CN"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nSpc>
                <a:spcPct val="150000"/>
              </a:lnSpc>
            </a:pP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约 </a:t>
            </a:r>
            <a:r>
              <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330,000 </a:t>
            </a: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张图像</a:t>
            </a:r>
            <a:endPar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nSpc>
                <a:spcPct val="150000"/>
              </a:lnSpc>
            </a:pP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包含：</a:t>
            </a:r>
            <a:r>
              <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MS COCO c5</a:t>
            </a: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a:t>
            </a:r>
            <a:r>
              <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MS COCO c40</a:t>
            </a:r>
          </a:p>
          <a:p>
            <a:pPr>
              <a:lnSpc>
                <a:spcPct val="150000"/>
              </a:lnSpc>
            </a:pPr>
            <a:endPar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nSpc>
                <a:spcPct val="150000"/>
              </a:lnSpc>
            </a:pPr>
            <a:r>
              <a:rPr lang="zh-CN" altLang="en-US" sz="2400" dirty="0">
                <a:solidFill>
                  <a:srgbClr val="972B24"/>
                </a:solidFill>
                <a:latin typeface="Microsoft YaHei" panose="020B0503020204020204" pitchFamily="34" charset="-122"/>
                <a:ea typeface="Microsoft YaHei" panose="020B0503020204020204" pitchFamily="34" charset="-122"/>
                <a:cs typeface="+mn-ea"/>
                <a:sym typeface="+mn-lt"/>
              </a:rPr>
              <a:t>目前 </a:t>
            </a:r>
            <a:r>
              <a:rPr lang="en-US" altLang="zh-CN" sz="2400" dirty="0">
                <a:solidFill>
                  <a:srgbClr val="972B24"/>
                </a:solidFill>
                <a:latin typeface="Microsoft YaHei" panose="020B0503020204020204" pitchFamily="34" charset="-122"/>
                <a:ea typeface="Microsoft YaHei" panose="020B0503020204020204" pitchFamily="34" charset="-122"/>
                <a:cs typeface="+mn-ea"/>
                <a:sym typeface="+mn-lt"/>
              </a:rPr>
              <a:t>MS COCO Caption </a:t>
            </a:r>
            <a:r>
              <a:rPr lang="zh-CN" altLang="en-US" sz="2400" dirty="0">
                <a:solidFill>
                  <a:srgbClr val="972B24"/>
                </a:solidFill>
                <a:latin typeface="Microsoft YaHei" panose="020B0503020204020204" pitchFamily="34" charset="-122"/>
                <a:ea typeface="Microsoft YaHei" panose="020B0503020204020204" pitchFamily="34" charset="-122"/>
                <a:cs typeface="+mn-ea"/>
                <a:sym typeface="+mn-lt"/>
              </a:rPr>
              <a:t>数据集已经越来越成为研究者的首选</a:t>
            </a:r>
            <a:endParaRPr lang="en-US" altLang="zh-CN" sz="2400" dirty="0">
              <a:solidFill>
                <a:srgbClr val="972B24"/>
              </a:solidFill>
              <a:latin typeface="Microsoft YaHei" panose="020B0503020204020204" pitchFamily="34" charset="-122"/>
              <a:ea typeface="Microsoft YaHei" panose="020B0503020204020204" pitchFamily="34" charset="-122"/>
              <a:cs typeface="+mn-ea"/>
              <a:sym typeface="+mn-lt"/>
            </a:endParaRPr>
          </a:p>
        </p:txBody>
      </p:sp>
      <p:sp>
        <p:nvSpPr>
          <p:cNvPr id="9" name="平行四边形 8">
            <a:extLst>
              <a:ext uri="{FF2B5EF4-FFF2-40B4-BE49-F238E27FC236}">
                <a16:creationId xmlns:a16="http://schemas.microsoft.com/office/drawing/2014/main" id="{8F570940-5482-473C-B44A-5758CAF5686C}"/>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8551448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86327"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用于图像描述的主要数据集</a:t>
            </a:r>
          </a:p>
        </p:txBody>
      </p:sp>
      <p:sp>
        <p:nvSpPr>
          <p:cNvPr id="6" name="文本框 16">
            <a:extLst>
              <a:ext uri="{FF2B5EF4-FFF2-40B4-BE49-F238E27FC236}">
                <a16:creationId xmlns:a16="http://schemas.microsoft.com/office/drawing/2014/main" id="{9FC9BAE8-32D7-8B44-A810-970D5AAA9F8A}"/>
              </a:ext>
            </a:extLst>
          </p:cNvPr>
          <p:cNvSpPr txBox="1"/>
          <p:nvPr/>
        </p:nvSpPr>
        <p:spPr>
          <a:xfrm>
            <a:off x="872239" y="1117439"/>
            <a:ext cx="8510912" cy="2987997"/>
          </a:xfrm>
          <a:prstGeom prst="rect">
            <a:avLst/>
          </a:prstGeom>
          <a:noFill/>
        </p:spPr>
        <p:txBody>
          <a:bodyPr wrap="square" rtlCol="0">
            <a:spAutoFit/>
          </a:bodyPr>
          <a:lstStyle/>
          <a:p>
            <a:pPr>
              <a:lnSpc>
                <a:spcPct val="150000"/>
              </a:lnSpc>
              <a:buFont typeface="Arial" panose="020B0604020202090204" pitchFamily="34" charset="0"/>
              <a:buChar char="•"/>
            </a:pPr>
            <a:r>
              <a:rPr lang="zh-CN" altLang="en-US"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  </a:t>
            </a:r>
            <a:r>
              <a:rPr lang="en-US" altLang="zh-CN" sz="2800" dirty="0">
                <a:solidFill>
                  <a:srgbClr val="972B24"/>
                </a:solidFill>
                <a:latin typeface="Microsoft YaHei" panose="020B0503020204020204" pitchFamily="34" charset="-122"/>
                <a:ea typeface="Microsoft YaHei" panose="020B0503020204020204" pitchFamily="34" charset="-122"/>
                <a:cs typeface="+mn-ea"/>
                <a:sym typeface="+mn-lt"/>
              </a:rPr>
              <a:t>PASCAL 1K </a:t>
            </a:r>
            <a:r>
              <a:rPr lang="zh-CN" altLang="en-US" sz="2800" dirty="0">
                <a:solidFill>
                  <a:srgbClr val="972B24"/>
                </a:solidFill>
                <a:latin typeface="Microsoft YaHei" panose="020B0503020204020204" pitchFamily="34" charset="-122"/>
                <a:ea typeface="Microsoft YaHei" panose="020B0503020204020204" pitchFamily="34" charset="-122"/>
                <a:cs typeface="+mn-ea"/>
                <a:sym typeface="+mn-lt"/>
              </a:rPr>
              <a:t>数据集</a:t>
            </a:r>
            <a:endParaRPr lang="en-US" altLang="zh-CN"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nSpc>
                <a:spcPct val="150000"/>
              </a:lnSpc>
            </a:pPr>
            <a:endParaRPr lang="en-US" altLang="zh-CN"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nSpc>
                <a:spcPct val="150000"/>
              </a:lnSpc>
            </a:pPr>
            <a:r>
              <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20 </a:t>
            </a: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个分类，每类 </a:t>
            </a:r>
            <a:r>
              <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50 </a:t>
            </a: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张图像</a:t>
            </a:r>
            <a:endPar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nSpc>
                <a:spcPct val="150000"/>
              </a:lnSpc>
            </a:pP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共 </a:t>
            </a:r>
            <a:r>
              <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1,000 </a:t>
            </a: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张图像</a:t>
            </a:r>
            <a:endPar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nSpc>
                <a:spcPct val="150000"/>
              </a:lnSpc>
            </a:pP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每张图像人工标注了 </a:t>
            </a:r>
            <a:r>
              <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5 </a:t>
            </a: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个描述语句</a:t>
            </a:r>
            <a:endPar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p:txBody>
      </p:sp>
      <p:sp>
        <p:nvSpPr>
          <p:cNvPr id="9" name="平行四边形 8">
            <a:extLst>
              <a:ext uri="{FF2B5EF4-FFF2-40B4-BE49-F238E27FC236}">
                <a16:creationId xmlns:a16="http://schemas.microsoft.com/office/drawing/2014/main" id="{FE620C8D-1896-4E90-8E73-146F5A039BBD}"/>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0660926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65545"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用于图像描述的主要数据集</a:t>
            </a:r>
          </a:p>
        </p:txBody>
      </p:sp>
      <p:sp>
        <p:nvSpPr>
          <p:cNvPr id="7" name="文本框 16">
            <a:extLst>
              <a:ext uri="{FF2B5EF4-FFF2-40B4-BE49-F238E27FC236}">
                <a16:creationId xmlns:a16="http://schemas.microsoft.com/office/drawing/2014/main" id="{B99AD45F-FA99-5849-8DF2-5DDD1A96DB16}"/>
              </a:ext>
            </a:extLst>
          </p:cNvPr>
          <p:cNvSpPr txBox="1"/>
          <p:nvPr/>
        </p:nvSpPr>
        <p:spPr>
          <a:xfrm>
            <a:off x="6312278" y="1089294"/>
            <a:ext cx="4279474" cy="669863"/>
          </a:xfrm>
          <a:prstGeom prst="rect">
            <a:avLst/>
          </a:prstGeom>
          <a:noFill/>
        </p:spPr>
        <p:txBody>
          <a:bodyPr wrap="square" rtlCol="0">
            <a:spAutoFit/>
          </a:bodyPr>
          <a:lstStyle/>
          <a:p>
            <a:pPr>
              <a:lnSpc>
                <a:spcPct val="150000"/>
              </a:lnSpc>
              <a:buFont typeface="Arial" panose="020B0604020202090204" pitchFamily="34" charset="0"/>
              <a:buChar char="•"/>
            </a:pPr>
            <a:r>
              <a:rPr lang="zh-CN" altLang="en-US"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  </a:t>
            </a:r>
            <a:r>
              <a:rPr lang="en-US" altLang="zh-CN" sz="2800" dirty="0">
                <a:solidFill>
                  <a:srgbClr val="972B24"/>
                </a:solidFill>
                <a:latin typeface="Microsoft YaHei" panose="020B0503020204020204" pitchFamily="34" charset="-122"/>
                <a:ea typeface="Microsoft YaHei" panose="020B0503020204020204" pitchFamily="34" charset="-122"/>
                <a:cs typeface="+mn-ea"/>
                <a:sym typeface="+mn-lt"/>
              </a:rPr>
              <a:t>Visual Genome </a:t>
            </a:r>
            <a:r>
              <a:rPr lang="zh-CN" altLang="en-US" sz="2800" dirty="0">
                <a:solidFill>
                  <a:srgbClr val="972B24"/>
                </a:solidFill>
                <a:latin typeface="Microsoft YaHei" panose="020B0503020204020204" pitchFamily="34" charset="-122"/>
                <a:ea typeface="Microsoft YaHei" panose="020B0503020204020204" pitchFamily="34" charset="-122"/>
                <a:cs typeface="+mn-ea"/>
                <a:sym typeface="+mn-lt"/>
              </a:rPr>
              <a:t>数据集</a:t>
            </a:r>
            <a:endPar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p:txBody>
      </p:sp>
      <p:pic>
        <p:nvPicPr>
          <p:cNvPr id="8" name="图片 7">
            <a:extLst>
              <a:ext uri="{FF2B5EF4-FFF2-40B4-BE49-F238E27FC236}">
                <a16:creationId xmlns:a16="http://schemas.microsoft.com/office/drawing/2014/main" id="{2E9AA10F-05FC-564D-ACB9-D18715683B01}"/>
              </a:ext>
            </a:extLst>
          </p:cNvPr>
          <p:cNvPicPr/>
          <p:nvPr/>
        </p:nvPicPr>
        <p:blipFill rotWithShape="1">
          <a:blip r:embed="rId4">
            <a:extLst>
              <a:ext uri="{28A0092B-C50C-407E-A947-70E740481C1C}">
                <a14:useLocalDpi xmlns:a14="http://schemas.microsoft.com/office/drawing/2010/main" val="0"/>
              </a:ext>
            </a:extLst>
          </a:blip>
          <a:srcRect b="41797"/>
          <a:stretch>
            <a:fillRect/>
          </a:stretch>
        </p:blipFill>
        <p:spPr bwMode="auto">
          <a:xfrm>
            <a:off x="861346" y="1041009"/>
            <a:ext cx="5143500" cy="4785471"/>
          </a:xfrm>
          <a:prstGeom prst="rect">
            <a:avLst/>
          </a:prstGeom>
          <a:noFill/>
          <a:ln>
            <a:noFill/>
          </a:ln>
        </p:spPr>
      </p:pic>
      <p:pic>
        <p:nvPicPr>
          <p:cNvPr id="9" name="图片 8">
            <a:extLst>
              <a:ext uri="{FF2B5EF4-FFF2-40B4-BE49-F238E27FC236}">
                <a16:creationId xmlns:a16="http://schemas.microsoft.com/office/drawing/2014/main" id="{B8D2B013-8F3A-B343-AF26-A83F6C2A1B01}"/>
              </a:ext>
            </a:extLst>
          </p:cNvPr>
          <p:cNvPicPr>
            <a:picLocks noChangeAspect="1"/>
          </p:cNvPicPr>
          <p:nvPr/>
        </p:nvPicPr>
        <p:blipFill rotWithShape="1">
          <a:blip r:embed="rId5">
            <a:extLst>
              <a:ext uri="{28A0092B-C50C-407E-A947-70E740481C1C}">
                <a14:useLocalDpi xmlns:a14="http://schemas.microsoft.com/office/drawing/2010/main" val="0"/>
              </a:ext>
            </a:extLst>
          </a:blip>
          <a:srcRect l="1555" b="1559"/>
          <a:stretch/>
        </p:blipFill>
        <p:spPr>
          <a:xfrm>
            <a:off x="6391373" y="2121437"/>
            <a:ext cx="5005143" cy="3647269"/>
          </a:xfrm>
          <a:prstGeom prst="rect">
            <a:avLst/>
          </a:prstGeom>
        </p:spPr>
      </p:pic>
      <p:sp>
        <p:nvSpPr>
          <p:cNvPr id="12" name="平行四边形 11">
            <a:extLst>
              <a:ext uri="{FF2B5EF4-FFF2-40B4-BE49-F238E27FC236}">
                <a16:creationId xmlns:a16="http://schemas.microsoft.com/office/drawing/2014/main" id="{CA64CB3F-9826-40BB-90B6-FAD047068A9A}"/>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245857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65545"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图像描述数据集及评价指标</a:t>
            </a:r>
          </a:p>
        </p:txBody>
      </p:sp>
      <p:sp>
        <p:nvSpPr>
          <p:cNvPr id="9" name="平行四边形 8">
            <a:extLst>
              <a:ext uri="{FF2B5EF4-FFF2-40B4-BE49-F238E27FC236}">
                <a16:creationId xmlns:a16="http://schemas.microsoft.com/office/drawing/2014/main" id="{5D5F0E2D-E0D6-42A6-AE7E-F76155BB881B}"/>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
        <p:nvSpPr>
          <p:cNvPr id="12" name="矩形 11">
            <a:extLst>
              <a:ext uri="{FF2B5EF4-FFF2-40B4-BE49-F238E27FC236}">
                <a16:creationId xmlns:a16="http://schemas.microsoft.com/office/drawing/2014/main" id="{25E1D3A3-5A06-4FDE-B204-917E23AF046B}"/>
              </a:ext>
            </a:extLst>
          </p:cNvPr>
          <p:cNvSpPr/>
          <p:nvPr/>
        </p:nvSpPr>
        <p:spPr>
          <a:xfrm>
            <a:off x="1139792" y="1337911"/>
            <a:ext cx="4562375" cy="438912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9BF4F2AB-964F-412A-BA94-113BE2A93FF3}"/>
              </a:ext>
            </a:extLst>
          </p:cNvPr>
          <p:cNvSpPr/>
          <p:nvPr/>
        </p:nvSpPr>
        <p:spPr>
          <a:xfrm>
            <a:off x="6489834" y="1337911"/>
            <a:ext cx="4562375" cy="4389120"/>
          </a:xfrm>
          <a:prstGeom prst="rect">
            <a:avLst/>
          </a:prstGeom>
          <a:solidFill>
            <a:srgbClr val="972B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167680B5-A0DD-4329-A424-0DEAE62F41E9}"/>
              </a:ext>
            </a:extLst>
          </p:cNvPr>
          <p:cNvSpPr/>
          <p:nvPr/>
        </p:nvSpPr>
        <p:spPr>
          <a:xfrm>
            <a:off x="1638812" y="2327138"/>
            <a:ext cx="3564333" cy="2141164"/>
          </a:xfrm>
          <a:prstGeom prst="rect">
            <a:avLst/>
          </a:prstGeom>
        </p:spPr>
        <p:txBody>
          <a:bodyPr wrap="square">
            <a:spAutoFit/>
          </a:bodyPr>
          <a:lstStyle/>
          <a:p>
            <a:pPr algn="ctr">
              <a:lnSpc>
                <a:spcPct val="200000"/>
              </a:lnSpc>
            </a:pPr>
            <a:r>
              <a:rPr lang="zh-CN" altLang="en-US" sz="3600" b="1" dirty="0">
                <a:latin typeface="Microsoft YaHei" panose="020B0503020204020204" pitchFamily="34" charset="-122"/>
                <a:ea typeface="Microsoft YaHei" panose="020B0503020204020204" pitchFamily="34" charset="-122"/>
                <a:cs typeface="+mn-ea"/>
                <a:sym typeface="+mn-lt"/>
              </a:rPr>
              <a:t>用于图像描述的</a:t>
            </a:r>
            <a:endParaRPr lang="en-US" altLang="zh-CN" sz="3600" b="1" dirty="0">
              <a:latin typeface="Microsoft YaHei" panose="020B0503020204020204" pitchFamily="34" charset="-122"/>
              <a:ea typeface="Microsoft YaHei" panose="020B0503020204020204" pitchFamily="34" charset="-122"/>
              <a:cs typeface="+mn-ea"/>
              <a:sym typeface="+mn-lt"/>
            </a:endParaRPr>
          </a:p>
          <a:p>
            <a:pPr algn="ctr">
              <a:lnSpc>
                <a:spcPct val="200000"/>
              </a:lnSpc>
            </a:pPr>
            <a:r>
              <a:rPr lang="zh-CN" altLang="en-US" sz="3600" b="1" dirty="0">
                <a:latin typeface="Microsoft YaHei" panose="020B0503020204020204" pitchFamily="34" charset="-122"/>
                <a:ea typeface="Microsoft YaHei" panose="020B0503020204020204" pitchFamily="34" charset="-122"/>
                <a:cs typeface="+mn-ea"/>
                <a:sym typeface="+mn-lt"/>
              </a:rPr>
              <a:t>主要数据集</a:t>
            </a:r>
            <a:endParaRPr lang="en-US" altLang="zh-CN" sz="2800" dirty="0">
              <a:latin typeface="Microsoft YaHei" panose="020B0503020204020204" pitchFamily="34" charset="-122"/>
              <a:ea typeface="Microsoft YaHei" panose="020B0503020204020204" pitchFamily="34" charset="-122"/>
              <a:cs typeface="+mn-ea"/>
              <a:sym typeface="+mn-lt"/>
            </a:endParaRPr>
          </a:p>
        </p:txBody>
      </p:sp>
      <p:sp>
        <p:nvSpPr>
          <p:cNvPr id="15" name="矩形 14">
            <a:extLst>
              <a:ext uri="{FF2B5EF4-FFF2-40B4-BE49-F238E27FC236}">
                <a16:creationId xmlns:a16="http://schemas.microsoft.com/office/drawing/2014/main" id="{56AA53AB-8AAC-4BD5-9376-6019A4CB7F88}"/>
              </a:ext>
            </a:extLst>
          </p:cNvPr>
          <p:cNvSpPr/>
          <p:nvPr/>
        </p:nvSpPr>
        <p:spPr>
          <a:xfrm>
            <a:off x="6988854" y="2327138"/>
            <a:ext cx="3564334" cy="2141164"/>
          </a:xfrm>
          <a:prstGeom prst="rect">
            <a:avLst/>
          </a:prstGeom>
        </p:spPr>
        <p:txBody>
          <a:bodyPr wrap="square">
            <a:spAutoFit/>
          </a:bodyPr>
          <a:lstStyle/>
          <a:p>
            <a:pPr algn="ctr">
              <a:lnSpc>
                <a:spcPct val="200000"/>
              </a:lnSpc>
            </a:pPr>
            <a:r>
              <a:rPr lang="zh-CN" altLang="en-US" sz="3600" b="1" dirty="0">
                <a:solidFill>
                  <a:schemeClr val="bg1"/>
                </a:solidFill>
                <a:latin typeface="Microsoft YaHei" panose="020B0503020204020204" pitchFamily="34" charset="-122"/>
                <a:ea typeface="Microsoft YaHei" panose="020B0503020204020204" pitchFamily="34" charset="-122"/>
                <a:cs typeface="+mn-ea"/>
                <a:sym typeface="+mn-lt"/>
              </a:rPr>
              <a:t>图像描述的</a:t>
            </a:r>
            <a:endParaRPr lang="en-US" altLang="zh-CN" sz="3600" b="1" dirty="0">
              <a:solidFill>
                <a:schemeClr val="bg1"/>
              </a:solidFill>
              <a:latin typeface="Microsoft YaHei" panose="020B0503020204020204" pitchFamily="34" charset="-122"/>
              <a:ea typeface="Microsoft YaHei" panose="020B0503020204020204" pitchFamily="34" charset="-122"/>
              <a:cs typeface="+mn-ea"/>
              <a:sym typeface="+mn-lt"/>
            </a:endParaRPr>
          </a:p>
          <a:p>
            <a:pPr algn="ctr">
              <a:lnSpc>
                <a:spcPct val="200000"/>
              </a:lnSpc>
            </a:pPr>
            <a:r>
              <a:rPr lang="zh-CN" altLang="en-US" sz="3600" b="1" dirty="0">
                <a:solidFill>
                  <a:schemeClr val="bg1"/>
                </a:solidFill>
                <a:latin typeface="Microsoft YaHei" panose="020B0503020204020204" pitchFamily="34" charset="-122"/>
                <a:ea typeface="Microsoft YaHei" panose="020B0503020204020204" pitchFamily="34" charset="-122"/>
                <a:cs typeface="+mn-ea"/>
                <a:sym typeface="+mn-lt"/>
              </a:rPr>
              <a:t>主要评价指标</a:t>
            </a:r>
            <a:endParaRPr lang="en-US" altLang="zh-CN" sz="3600" b="1" dirty="0">
              <a:solidFill>
                <a:schemeClr val="bg1"/>
              </a:solidFill>
              <a:latin typeface="Microsoft YaHei" panose="020B0503020204020204" pitchFamily="34" charset="-122"/>
              <a:ea typeface="Microsoft YaHei" panose="020B0503020204020204" pitchFamily="34" charset="-122"/>
              <a:cs typeface="+mn-ea"/>
              <a:sym typeface="+mn-lt"/>
            </a:endParaRPr>
          </a:p>
        </p:txBody>
      </p:sp>
    </p:spTree>
    <p:extLst>
      <p:ext uri="{BB962C8B-B14F-4D97-AF65-F5344CB8AC3E}">
        <p14:creationId xmlns:p14="http://schemas.microsoft.com/office/powerpoint/2010/main" val="31542085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50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65545"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图像描述的主要评价指标</a:t>
            </a:r>
          </a:p>
        </p:txBody>
      </p:sp>
      <p:sp>
        <p:nvSpPr>
          <p:cNvPr id="7" name="文本框 16">
            <a:extLst>
              <a:ext uri="{FF2B5EF4-FFF2-40B4-BE49-F238E27FC236}">
                <a16:creationId xmlns:a16="http://schemas.microsoft.com/office/drawing/2014/main" id="{59BD8E4A-DA47-2C4B-A3FD-84DF5A6670BD}"/>
              </a:ext>
            </a:extLst>
          </p:cNvPr>
          <p:cNvSpPr txBox="1"/>
          <p:nvPr/>
        </p:nvSpPr>
        <p:spPr>
          <a:xfrm>
            <a:off x="3633094" y="1442132"/>
            <a:ext cx="4925812" cy="4171206"/>
          </a:xfrm>
          <a:prstGeom prst="rect">
            <a:avLst/>
          </a:prstGeom>
          <a:noFill/>
        </p:spPr>
        <p:txBody>
          <a:bodyPr wrap="square" rtlCol="0">
            <a:spAutoFit/>
          </a:bodyPr>
          <a:lstStyle/>
          <a:p>
            <a:pPr algn="ctr">
              <a:lnSpc>
                <a:spcPct val="150000"/>
              </a:lnSpc>
            </a:pPr>
            <a:r>
              <a:rPr lang="en-US" altLang="zh-CN"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BLEU</a:t>
            </a:r>
          </a:p>
          <a:p>
            <a:pPr algn="ctr">
              <a:lnSpc>
                <a:spcPct val="150000"/>
              </a:lnSpc>
            </a:pPr>
            <a:endParaRPr lang="en-US" altLang="zh-CN" sz="10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gn="ctr">
              <a:lnSpc>
                <a:spcPct val="150000"/>
              </a:lnSpc>
            </a:pPr>
            <a:r>
              <a:rPr lang="en-US" altLang="zh-CN"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METEOR</a:t>
            </a:r>
          </a:p>
          <a:p>
            <a:pPr algn="ctr">
              <a:lnSpc>
                <a:spcPct val="150000"/>
              </a:lnSpc>
            </a:pPr>
            <a:endParaRPr lang="en-US" altLang="zh-CN" sz="10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gn="ctr">
              <a:lnSpc>
                <a:spcPct val="150000"/>
              </a:lnSpc>
            </a:pPr>
            <a:r>
              <a:rPr lang="en-US" altLang="zh-CN"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ROUGE-L</a:t>
            </a:r>
          </a:p>
          <a:p>
            <a:pPr algn="ctr">
              <a:lnSpc>
                <a:spcPct val="150000"/>
              </a:lnSpc>
            </a:pPr>
            <a:endParaRPr lang="en-US" altLang="zh-CN" sz="10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gn="ctr">
              <a:lnSpc>
                <a:spcPct val="150000"/>
              </a:lnSpc>
            </a:pPr>
            <a:r>
              <a:rPr lang="en-US" altLang="zh-CN" sz="2800" dirty="0" err="1">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CIDEr</a:t>
            </a:r>
            <a:endParaRPr lang="en-US" altLang="zh-CN"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gn="ctr">
              <a:lnSpc>
                <a:spcPct val="150000"/>
              </a:lnSpc>
            </a:pPr>
            <a:endParaRPr lang="en-US" altLang="zh-CN" sz="10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gn="ctr">
              <a:lnSpc>
                <a:spcPct val="150000"/>
              </a:lnSpc>
            </a:pPr>
            <a:r>
              <a:rPr lang="en-US" altLang="zh-CN"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SPICE</a:t>
            </a:r>
            <a:endParaRPr lang="zh-CN" altLang="en-US"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p:txBody>
      </p:sp>
      <p:sp>
        <p:nvSpPr>
          <p:cNvPr id="9" name="平行四边形 8">
            <a:extLst>
              <a:ext uri="{FF2B5EF4-FFF2-40B4-BE49-F238E27FC236}">
                <a16:creationId xmlns:a16="http://schemas.microsoft.com/office/drawing/2014/main" id="{0B8A2A9A-6081-4F1C-9E2D-217ED320A694}"/>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
        <p:nvSpPr>
          <p:cNvPr id="10" name="矩形 9">
            <a:extLst>
              <a:ext uri="{FF2B5EF4-FFF2-40B4-BE49-F238E27FC236}">
                <a16:creationId xmlns:a16="http://schemas.microsoft.com/office/drawing/2014/main" id="{A2D2B4AE-D484-468D-B5A7-C607BB407E52}"/>
              </a:ext>
            </a:extLst>
          </p:cNvPr>
          <p:cNvSpPr/>
          <p:nvPr/>
        </p:nvSpPr>
        <p:spPr>
          <a:xfrm>
            <a:off x="3405739" y="1442132"/>
            <a:ext cx="5380522" cy="728517"/>
          </a:xfrm>
          <a:prstGeom prst="rect">
            <a:avLst/>
          </a:prstGeom>
          <a:noFill/>
          <a:ln w="38100">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79DD78A1-739E-449F-9709-C364D178A31D}"/>
              </a:ext>
            </a:extLst>
          </p:cNvPr>
          <p:cNvSpPr/>
          <p:nvPr/>
        </p:nvSpPr>
        <p:spPr>
          <a:xfrm>
            <a:off x="3405739" y="4928287"/>
            <a:ext cx="5380522" cy="728517"/>
          </a:xfrm>
          <a:prstGeom prst="rect">
            <a:avLst/>
          </a:prstGeom>
          <a:noFill/>
          <a:ln w="38100">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48602A91-1140-4F00-845A-F230346F138F}"/>
              </a:ext>
            </a:extLst>
          </p:cNvPr>
          <p:cNvSpPr/>
          <p:nvPr/>
        </p:nvSpPr>
        <p:spPr>
          <a:xfrm>
            <a:off x="3405739" y="2313671"/>
            <a:ext cx="5380522" cy="728517"/>
          </a:xfrm>
          <a:prstGeom prst="rect">
            <a:avLst/>
          </a:prstGeom>
          <a:noFill/>
          <a:ln w="38100">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6F482389-83BD-4459-8DD1-0079C610B7F2}"/>
              </a:ext>
            </a:extLst>
          </p:cNvPr>
          <p:cNvSpPr/>
          <p:nvPr/>
        </p:nvSpPr>
        <p:spPr>
          <a:xfrm>
            <a:off x="3405739" y="3185210"/>
            <a:ext cx="5380522" cy="728517"/>
          </a:xfrm>
          <a:prstGeom prst="rect">
            <a:avLst/>
          </a:prstGeom>
          <a:noFill/>
          <a:ln w="38100">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D1DB6D44-06AA-4DEC-9D64-378D4ADB3FC1}"/>
              </a:ext>
            </a:extLst>
          </p:cNvPr>
          <p:cNvSpPr/>
          <p:nvPr/>
        </p:nvSpPr>
        <p:spPr>
          <a:xfrm>
            <a:off x="3405739" y="4056749"/>
            <a:ext cx="5380522" cy="728517"/>
          </a:xfrm>
          <a:prstGeom prst="rect">
            <a:avLst/>
          </a:prstGeom>
          <a:noFill/>
          <a:ln w="38100">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344945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图像描述的主要评价指标</a:t>
            </a:r>
          </a:p>
        </p:txBody>
      </p:sp>
      <p:sp>
        <p:nvSpPr>
          <p:cNvPr id="8" name="文本框 16">
            <a:extLst>
              <a:ext uri="{FF2B5EF4-FFF2-40B4-BE49-F238E27FC236}">
                <a16:creationId xmlns:a16="http://schemas.microsoft.com/office/drawing/2014/main" id="{4DF6D5B7-8EDD-3744-AEE7-32949105D4C4}"/>
              </a:ext>
            </a:extLst>
          </p:cNvPr>
          <p:cNvSpPr txBox="1"/>
          <p:nvPr/>
        </p:nvSpPr>
        <p:spPr>
          <a:xfrm>
            <a:off x="844108" y="892356"/>
            <a:ext cx="9012604" cy="5013039"/>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altLang="zh-CN" sz="2800" b="1" dirty="0">
                <a:solidFill>
                  <a:srgbClr val="972B24"/>
                </a:solidFill>
                <a:latin typeface="Microsoft YaHei" panose="020B0503020204020204" pitchFamily="34" charset="-122"/>
                <a:ea typeface="Microsoft YaHei" panose="020B0503020204020204" pitchFamily="34" charset="-122"/>
                <a:cs typeface="+mn-ea"/>
                <a:sym typeface="+mn-lt"/>
              </a:rPr>
              <a:t>BLEU</a:t>
            </a:r>
            <a:r>
              <a:rPr lang="zh-CN" altLang="en-US" sz="2800" dirty="0">
                <a:solidFill>
                  <a:srgbClr val="972B24"/>
                </a:solidFill>
                <a:latin typeface="Microsoft YaHei" panose="020B0503020204020204" pitchFamily="34" charset="-122"/>
                <a:ea typeface="Microsoft YaHei" panose="020B0503020204020204" pitchFamily="34" charset="-122"/>
                <a:cs typeface="+mn-ea"/>
                <a:sym typeface="+mn-lt"/>
              </a:rPr>
              <a:t>（</a:t>
            </a:r>
            <a:r>
              <a:rPr lang="en-US" altLang="zh-CN" sz="2800" dirty="0">
                <a:solidFill>
                  <a:srgbClr val="972B24"/>
                </a:solidFill>
                <a:latin typeface="Microsoft YaHei" panose="020B0503020204020204" pitchFamily="34" charset="-122"/>
                <a:ea typeface="Microsoft YaHei" panose="020B0503020204020204" pitchFamily="34" charset="-122"/>
                <a:cs typeface="+mn-ea"/>
                <a:sym typeface="+mn-lt"/>
              </a:rPr>
              <a:t>bilingual evaluation understudy</a:t>
            </a:r>
            <a:r>
              <a:rPr lang="zh-CN" altLang="en-US" sz="2800" dirty="0">
                <a:solidFill>
                  <a:srgbClr val="972B24"/>
                </a:solidFill>
                <a:latin typeface="Microsoft YaHei" panose="020B0503020204020204" pitchFamily="34" charset="-122"/>
                <a:ea typeface="Microsoft YaHei" panose="020B0503020204020204" pitchFamily="34" charset="-122"/>
                <a:cs typeface="+mn-ea"/>
                <a:sym typeface="+mn-lt"/>
              </a:rPr>
              <a:t>）</a:t>
            </a:r>
            <a:endParaRPr lang="en-US" altLang="zh-CN"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nSpc>
                <a:spcPct val="150000"/>
              </a:lnSpc>
            </a:pPr>
            <a:r>
              <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1-gram </a:t>
            </a: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匹配：</a:t>
            </a:r>
            <a:endPar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nSpc>
                <a:spcPct val="150000"/>
              </a:lnSpc>
            </a:pPr>
            <a:endParaRPr lang="en-US" altLang="zh-CN"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nSpc>
                <a:spcPct val="150000"/>
              </a:lnSpc>
            </a:pPr>
            <a:r>
              <a:rPr lang="en-US" altLang="zh-CN" sz="2800" b="1"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It is a nice day today.</a:t>
            </a:r>
          </a:p>
          <a:p>
            <a:pPr>
              <a:lnSpc>
                <a:spcPct val="150000"/>
              </a:lnSpc>
            </a:pPr>
            <a:endParaRPr lang="en-US" altLang="zh-CN" sz="2800" b="1"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nSpc>
                <a:spcPct val="150000"/>
              </a:lnSpc>
            </a:pPr>
            <a:r>
              <a:rPr lang="en-US" altLang="zh-CN" sz="2800" b="1"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Today is a nice day.</a:t>
            </a:r>
          </a:p>
          <a:p>
            <a:pPr>
              <a:lnSpc>
                <a:spcPct val="150000"/>
              </a:lnSpc>
            </a:pPr>
            <a:endParaRPr lang="en-US" altLang="zh-CN"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nSpc>
                <a:spcPct val="150000"/>
              </a:lnSpc>
            </a:pP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引入：</a:t>
            </a:r>
            <a:r>
              <a:rPr lang="zh-CN" altLang="en-US" sz="2400" dirty="0">
                <a:solidFill>
                  <a:srgbClr val="972B24"/>
                </a:solidFill>
                <a:latin typeface="Microsoft YaHei" panose="020B0503020204020204" pitchFamily="34" charset="-122"/>
                <a:ea typeface="Microsoft YaHei" panose="020B0503020204020204" pitchFamily="34" charset="-122"/>
                <a:cs typeface="+mn-ea"/>
                <a:sym typeface="+mn-lt"/>
              </a:rPr>
              <a:t>长度惩罚因子（</a:t>
            </a:r>
            <a:r>
              <a:rPr lang="en-US" altLang="zh-CN" sz="2400" dirty="0">
                <a:solidFill>
                  <a:srgbClr val="972B24"/>
                </a:solidFill>
                <a:latin typeface="Microsoft YaHei" panose="020B0503020204020204" pitchFamily="34" charset="-122"/>
                <a:ea typeface="Microsoft YaHei" panose="020B0503020204020204" pitchFamily="34" charset="-122"/>
                <a:cs typeface="+mn-ea"/>
                <a:sym typeface="+mn-lt"/>
              </a:rPr>
              <a:t>Brevity Penalty</a:t>
            </a:r>
            <a:r>
              <a:rPr lang="zh-CN" altLang="en-US" sz="2400" dirty="0">
                <a:solidFill>
                  <a:srgbClr val="972B24"/>
                </a:solidFill>
                <a:latin typeface="Microsoft YaHei" panose="020B0503020204020204" pitchFamily="34" charset="-122"/>
                <a:ea typeface="Microsoft YaHei" panose="020B0503020204020204" pitchFamily="34" charset="-122"/>
                <a:cs typeface="+mn-ea"/>
                <a:sym typeface="+mn-lt"/>
              </a:rPr>
              <a:t>）</a:t>
            </a:r>
            <a:endParaRPr lang="en-US" altLang="zh-CN" sz="2400" dirty="0">
              <a:solidFill>
                <a:srgbClr val="972B24"/>
              </a:solidFill>
              <a:latin typeface="Microsoft YaHei" panose="020B0503020204020204" pitchFamily="34" charset="-122"/>
              <a:ea typeface="Microsoft YaHei" panose="020B0503020204020204" pitchFamily="34" charset="-122"/>
              <a:cs typeface="+mn-ea"/>
              <a:sym typeface="+mn-lt"/>
            </a:endParaRPr>
          </a:p>
        </p:txBody>
      </p:sp>
      <p:sp>
        <p:nvSpPr>
          <p:cNvPr id="13" name="平行四边形 12">
            <a:extLst>
              <a:ext uri="{FF2B5EF4-FFF2-40B4-BE49-F238E27FC236}">
                <a16:creationId xmlns:a16="http://schemas.microsoft.com/office/drawing/2014/main" id="{F99AECEB-772D-45A4-A130-727D695BBCFE}"/>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
        <p:nvSpPr>
          <p:cNvPr id="14" name="文本框 16">
            <a:extLst>
              <a:ext uri="{FF2B5EF4-FFF2-40B4-BE49-F238E27FC236}">
                <a16:creationId xmlns:a16="http://schemas.microsoft.com/office/drawing/2014/main" id="{F2A7B306-BF1E-426E-B681-61763BB16FE6}"/>
              </a:ext>
            </a:extLst>
          </p:cNvPr>
          <p:cNvSpPr txBox="1"/>
          <p:nvPr/>
        </p:nvSpPr>
        <p:spPr>
          <a:xfrm>
            <a:off x="6583880" y="1574229"/>
            <a:ext cx="3999612" cy="4355872"/>
          </a:xfrm>
          <a:prstGeom prst="rect">
            <a:avLst/>
          </a:prstGeom>
          <a:noFill/>
        </p:spPr>
        <p:txBody>
          <a:bodyPr wrap="square" rtlCol="0">
            <a:spAutoFit/>
          </a:bodyPr>
          <a:lstStyle/>
          <a:p>
            <a:pPr>
              <a:lnSpc>
                <a:spcPct val="150000"/>
              </a:lnSpc>
            </a:pPr>
            <a:r>
              <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3-gram </a:t>
            </a: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匹配：</a:t>
            </a:r>
            <a:endPar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nSpc>
                <a:spcPct val="150000"/>
              </a:lnSpc>
            </a:pPr>
            <a:endPar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nSpc>
                <a:spcPct val="150000"/>
              </a:lnSpc>
            </a:pPr>
            <a:r>
              <a:rPr lang="en-US" altLang="zh-CN" sz="2800" b="1"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It is a nice day today.</a:t>
            </a:r>
          </a:p>
          <a:p>
            <a:pPr>
              <a:lnSpc>
                <a:spcPct val="150000"/>
              </a:lnSpc>
            </a:pPr>
            <a:endParaRPr lang="en-US" altLang="zh-CN" sz="2800" b="1"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nSpc>
                <a:spcPct val="150000"/>
              </a:lnSpc>
            </a:pPr>
            <a:r>
              <a:rPr lang="en-US" altLang="zh-CN" sz="2800" b="1"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Today is a nice day.</a:t>
            </a:r>
          </a:p>
          <a:p>
            <a:pPr>
              <a:lnSpc>
                <a:spcPct val="150000"/>
              </a:lnSpc>
            </a:pPr>
            <a:endParaRPr lang="en-US" altLang="zh-CN"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nSpc>
                <a:spcPct val="150000"/>
              </a:lnSpc>
            </a:pPr>
            <a:endParaRPr lang="en-US" altLang="zh-CN"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p:txBody>
      </p:sp>
      <p:cxnSp>
        <p:nvCxnSpPr>
          <p:cNvPr id="3" name="直接箭头连接符 2">
            <a:extLst>
              <a:ext uri="{FF2B5EF4-FFF2-40B4-BE49-F238E27FC236}">
                <a16:creationId xmlns:a16="http://schemas.microsoft.com/office/drawing/2014/main" id="{79A65C09-81A5-4699-A7EB-8E388E9BB013}"/>
              </a:ext>
            </a:extLst>
          </p:cNvPr>
          <p:cNvCxnSpPr>
            <a:cxnSpLocks/>
          </p:cNvCxnSpPr>
          <p:nvPr/>
        </p:nvCxnSpPr>
        <p:spPr>
          <a:xfrm flipH="1">
            <a:off x="1535187" y="3372406"/>
            <a:ext cx="2503741" cy="786384"/>
          </a:xfrm>
          <a:prstGeom prst="straightConnector1">
            <a:avLst/>
          </a:prstGeom>
          <a:ln w="76200">
            <a:solidFill>
              <a:srgbClr val="972B24"/>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8966E340-7704-481C-82AE-EC9C468221B4}"/>
              </a:ext>
            </a:extLst>
          </p:cNvPr>
          <p:cNvCxnSpPr>
            <a:cxnSpLocks/>
          </p:cNvCxnSpPr>
          <p:nvPr/>
        </p:nvCxnSpPr>
        <p:spPr>
          <a:xfrm>
            <a:off x="3207656" y="3372406"/>
            <a:ext cx="784119" cy="788114"/>
          </a:xfrm>
          <a:prstGeom prst="straightConnector1">
            <a:avLst/>
          </a:prstGeom>
          <a:ln w="76200">
            <a:solidFill>
              <a:srgbClr val="972B2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02197A90-F0E3-40E4-BC5E-18F665C6504D}"/>
              </a:ext>
            </a:extLst>
          </p:cNvPr>
          <p:cNvCxnSpPr>
            <a:cxnSpLocks/>
          </p:cNvCxnSpPr>
          <p:nvPr/>
        </p:nvCxnSpPr>
        <p:spPr>
          <a:xfrm>
            <a:off x="2480876" y="3372406"/>
            <a:ext cx="784119" cy="788114"/>
          </a:xfrm>
          <a:prstGeom prst="straightConnector1">
            <a:avLst/>
          </a:prstGeom>
          <a:ln w="76200">
            <a:solidFill>
              <a:srgbClr val="972B24"/>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DB2C6AF0-42BC-4F0F-8DDF-CE5AC52DAE8A}"/>
              </a:ext>
            </a:extLst>
          </p:cNvPr>
          <p:cNvCxnSpPr>
            <a:cxnSpLocks/>
          </p:cNvCxnSpPr>
          <p:nvPr/>
        </p:nvCxnSpPr>
        <p:spPr>
          <a:xfrm>
            <a:off x="1877766" y="3372406"/>
            <a:ext cx="784119" cy="788114"/>
          </a:xfrm>
          <a:prstGeom prst="straightConnector1">
            <a:avLst/>
          </a:prstGeom>
          <a:ln w="76200">
            <a:solidFill>
              <a:srgbClr val="972B24"/>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F28B6B20-0FC5-48C6-AF67-E8E3A4F47624}"/>
              </a:ext>
            </a:extLst>
          </p:cNvPr>
          <p:cNvCxnSpPr>
            <a:cxnSpLocks/>
          </p:cNvCxnSpPr>
          <p:nvPr/>
        </p:nvCxnSpPr>
        <p:spPr>
          <a:xfrm>
            <a:off x="1535187" y="3372406"/>
            <a:ext cx="784119" cy="788114"/>
          </a:xfrm>
          <a:prstGeom prst="straightConnector1">
            <a:avLst/>
          </a:prstGeom>
          <a:ln w="76200">
            <a:solidFill>
              <a:srgbClr val="972B24"/>
            </a:solidFill>
            <a:tailEnd type="triangle"/>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08689767-44AD-4BC8-A4A7-AC943C1565CC}"/>
              </a:ext>
            </a:extLst>
          </p:cNvPr>
          <p:cNvSpPr/>
          <p:nvPr/>
        </p:nvSpPr>
        <p:spPr>
          <a:xfrm>
            <a:off x="6583881" y="2825416"/>
            <a:ext cx="1066018" cy="490888"/>
          </a:xfrm>
          <a:prstGeom prst="rect">
            <a:avLst/>
          </a:prstGeom>
          <a:noFill/>
          <a:ln w="38100">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95F0D627-02BF-4FEA-920F-2C46DE1BE9A6}"/>
              </a:ext>
            </a:extLst>
          </p:cNvPr>
          <p:cNvSpPr/>
          <p:nvPr/>
        </p:nvSpPr>
        <p:spPr>
          <a:xfrm>
            <a:off x="7015413" y="2746632"/>
            <a:ext cx="1483694" cy="648456"/>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0F096FC8-B7C3-430A-8870-EB73CBD271D2}"/>
              </a:ext>
            </a:extLst>
          </p:cNvPr>
          <p:cNvSpPr/>
          <p:nvPr/>
        </p:nvSpPr>
        <p:spPr>
          <a:xfrm>
            <a:off x="7389896" y="2684780"/>
            <a:ext cx="1881103" cy="77216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B998EB00-13F4-4BE9-BFB3-DFF732748B22}"/>
              </a:ext>
            </a:extLst>
          </p:cNvPr>
          <p:cNvSpPr/>
          <p:nvPr/>
        </p:nvSpPr>
        <p:spPr>
          <a:xfrm>
            <a:off x="7727950" y="2611120"/>
            <a:ext cx="2752090" cy="91948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64AE7D5A-4518-4B74-ACF6-144B1FBB3822}"/>
              </a:ext>
            </a:extLst>
          </p:cNvPr>
          <p:cNvSpPr/>
          <p:nvPr/>
        </p:nvSpPr>
        <p:spPr>
          <a:xfrm>
            <a:off x="7792150" y="4022888"/>
            <a:ext cx="1483694" cy="648456"/>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7DD79F3F-BEA0-42A0-81F9-6A8A0F08FA06}"/>
              </a:ext>
            </a:extLst>
          </p:cNvPr>
          <p:cNvSpPr/>
          <p:nvPr/>
        </p:nvSpPr>
        <p:spPr>
          <a:xfrm>
            <a:off x="8191574" y="3958190"/>
            <a:ext cx="1881103" cy="77216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417241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par>
                          <p:cTn id="51" fill="hold">
                            <p:stCondLst>
                              <p:cond delay="5500"/>
                            </p:stCondLst>
                            <p:childTnLst>
                              <p:par>
                                <p:cTn id="52" presetID="10" presetClass="entr" presetSubtype="0"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23" grpId="0" animBg="1"/>
      <p:bldP spid="24" grpId="0" animBg="1"/>
      <p:bldP spid="25" grpId="0" animBg="1"/>
      <p:bldP spid="26" grpId="0" animBg="1"/>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65544"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图像描述的主要评价指标</a:t>
            </a:r>
          </a:p>
        </p:txBody>
      </p:sp>
      <p:sp>
        <p:nvSpPr>
          <p:cNvPr id="11" name="文本框 16">
            <a:extLst>
              <a:ext uri="{FF2B5EF4-FFF2-40B4-BE49-F238E27FC236}">
                <a16:creationId xmlns:a16="http://schemas.microsoft.com/office/drawing/2014/main" id="{203CCDB8-8C28-8945-A076-541409419704}"/>
              </a:ext>
            </a:extLst>
          </p:cNvPr>
          <p:cNvSpPr txBox="1"/>
          <p:nvPr/>
        </p:nvSpPr>
        <p:spPr>
          <a:xfrm>
            <a:off x="828386" y="894831"/>
            <a:ext cx="8918868" cy="3443379"/>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altLang="zh-CN" sz="2800" b="1" dirty="0">
                <a:solidFill>
                  <a:srgbClr val="972B24"/>
                </a:solidFill>
                <a:latin typeface="Microsoft YaHei" panose="020B0503020204020204" pitchFamily="34" charset="-122"/>
                <a:ea typeface="Microsoft YaHei" panose="020B0503020204020204" pitchFamily="34" charset="-122"/>
                <a:cs typeface="+mn-ea"/>
                <a:sym typeface="+mn-lt"/>
              </a:rPr>
              <a:t>BLEU</a:t>
            </a:r>
            <a:r>
              <a:rPr lang="zh-CN" altLang="en-US" sz="2800" dirty="0">
                <a:solidFill>
                  <a:srgbClr val="972B24"/>
                </a:solidFill>
                <a:latin typeface="Microsoft YaHei" panose="020B0503020204020204" pitchFamily="34" charset="-122"/>
                <a:ea typeface="Microsoft YaHei" panose="020B0503020204020204" pitchFamily="34" charset="-122"/>
                <a:cs typeface="+mn-ea"/>
                <a:sym typeface="+mn-lt"/>
              </a:rPr>
              <a:t>（</a:t>
            </a:r>
            <a:r>
              <a:rPr lang="en-US" altLang="zh-CN" sz="2800" dirty="0">
                <a:solidFill>
                  <a:srgbClr val="972B24"/>
                </a:solidFill>
                <a:latin typeface="Microsoft YaHei" panose="020B0503020204020204" pitchFamily="34" charset="-122"/>
                <a:ea typeface="Microsoft YaHei" panose="020B0503020204020204" pitchFamily="34" charset="-122"/>
                <a:cs typeface="+mn-ea"/>
                <a:sym typeface="+mn-lt"/>
              </a:rPr>
              <a:t>Bilingual Evaluation Understudy</a:t>
            </a:r>
            <a:r>
              <a:rPr lang="zh-CN" altLang="en-US" sz="2800" dirty="0">
                <a:solidFill>
                  <a:srgbClr val="972B24"/>
                </a:solidFill>
                <a:latin typeface="Microsoft YaHei" panose="020B0503020204020204" pitchFamily="34" charset="-122"/>
                <a:ea typeface="Microsoft YaHei" panose="020B0503020204020204" pitchFamily="34" charset="-122"/>
                <a:cs typeface="+mn-ea"/>
                <a:sym typeface="+mn-lt"/>
              </a:rPr>
              <a:t>）</a:t>
            </a:r>
            <a:endParaRPr lang="en-US" altLang="zh-CN"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nSpc>
                <a:spcPct val="150000"/>
              </a:lnSpc>
            </a:pP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缺点：</a:t>
            </a:r>
            <a:endPar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marL="342900" indent="-342900">
              <a:lnSpc>
                <a:spcPct val="150000"/>
              </a:lnSpc>
              <a:buFont typeface="Arial" panose="020B0604020202020204" pitchFamily="34" charset="0"/>
              <a:buChar char="•"/>
            </a:pP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不考虑文本的意思</a:t>
            </a:r>
            <a:endPar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marL="342900" indent="-342900">
              <a:lnSpc>
                <a:spcPct val="150000"/>
              </a:lnSpc>
              <a:buFont typeface="Arial" panose="020B0604020202020204" pitchFamily="34" charset="0"/>
              <a:buChar char="•"/>
            </a:pP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不直接考虑句子结构</a:t>
            </a:r>
            <a:endPar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marL="342900" indent="-342900">
              <a:lnSpc>
                <a:spcPct val="150000"/>
              </a:lnSpc>
              <a:buFont typeface="Arial" panose="020B0604020202020204" pitchFamily="34" charset="0"/>
              <a:buChar char="•"/>
            </a:pP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没有很好地掌握词法丰富的语言</a:t>
            </a:r>
            <a:endPar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marL="342900" indent="-342900">
              <a:lnSpc>
                <a:spcPct val="150000"/>
              </a:lnSpc>
              <a:buFont typeface="Arial" panose="020B0604020202020204" pitchFamily="34" charset="0"/>
              <a:buChar char="•"/>
            </a:pP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没有很好映射出人类的判断</a:t>
            </a:r>
            <a:endPar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p:txBody>
      </p:sp>
      <p:sp>
        <p:nvSpPr>
          <p:cNvPr id="8" name="平行四边形 7">
            <a:extLst>
              <a:ext uri="{FF2B5EF4-FFF2-40B4-BE49-F238E27FC236}">
                <a16:creationId xmlns:a16="http://schemas.microsoft.com/office/drawing/2014/main" id="{4250E147-C530-4E8B-B182-9B3F13E6A7D0}"/>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7689838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5D3E477-B955-4761-9C36-EB38EBC96430}"/>
              </a:ext>
            </a:extLst>
          </p:cNvPr>
          <p:cNvGrpSpPr/>
          <p:nvPr/>
        </p:nvGrpSpPr>
        <p:grpSpPr>
          <a:xfrm>
            <a:off x="5194935" y="635000"/>
            <a:ext cx="5960443" cy="765810"/>
            <a:chOff x="5194935" y="635000"/>
            <a:chExt cx="5960443" cy="765810"/>
          </a:xfrm>
        </p:grpSpPr>
        <p:sp>
          <p:nvSpPr>
            <p:cNvPr id="32" name="椭圆 31"/>
            <p:cNvSpPr/>
            <p:nvPr/>
          </p:nvSpPr>
          <p:spPr>
            <a:xfrm>
              <a:off x="5194935" y="635000"/>
              <a:ext cx="1005205" cy="765810"/>
            </a:xfrm>
            <a:prstGeom prst="ellipse">
              <a:avLst/>
            </a:prstGeom>
            <a:noFill/>
            <a:ln w="28575">
              <a:solidFill>
                <a:srgbClr val="972B24"/>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A92323"/>
                  </a:solidFill>
                  <a:latin typeface="方正大标宋简体" pitchFamily="65" charset="-122"/>
                  <a:ea typeface="方正大标宋简体" pitchFamily="65" charset="-122"/>
                  <a:cs typeface="+mn-ea"/>
                  <a:sym typeface="+mn-lt"/>
                </a:rPr>
                <a:t>01</a:t>
              </a:r>
            </a:p>
          </p:txBody>
        </p:sp>
        <p:sp>
          <p:nvSpPr>
            <p:cNvPr id="10" name="文本框 9"/>
            <p:cNvSpPr txBox="1"/>
            <p:nvPr/>
          </p:nvSpPr>
          <p:spPr>
            <a:xfrm>
              <a:off x="6583378" y="753549"/>
              <a:ext cx="4572000" cy="521970"/>
            </a:xfrm>
            <a:prstGeom prst="rect">
              <a:avLst/>
            </a:prstGeom>
            <a:noFill/>
          </p:spPr>
          <p:txBody>
            <a:bodyPr wrap="square" rtlCol="0">
              <a:spAutoFit/>
            </a:bodyPr>
            <a:lstStyle/>
            <a:p>
              <a:r>
                <a:rPr lang="zh-CN" altLang="en-US" sz="2800" dirty="0">
                  <a:latin typeface="Microsoft YaHei" panose="020B0503020204020204" pitchFamily="34" charset="-122"/>
                  <a:ea typeface="Microsoft YaHei" panose="020B0503020204020204" pitchFamily="34" charset="-122"/>
                </a:rPr>
                <a:t>引言</a:t>
              </a:r>
            </a:p>
          </p:txBody>
        </p:sp>
      </p:grpSp>
      <p:grpSp>
        <p:nvGrpSpPr>
          <p:cNvPr id="4" name="组合 3">
            <a:extLst>
              <a:ext uri="{FF2B5EF4-FFF2-40B4-BE49-F238E27FC236}">
                <a16:creationId xmlns:a16="http://schemas.microsoft.com/office/drawing/2014/main" id="{AF613612-E436-4AF6-A5B9-3D13B82BA9DE}"/>
              </a:ext>
            </a:extLst>
          </p:cNvPr>
          <p:cNvGrpSpPr/>
          <p:nvPr/>
        </p:nvGrpSpPr>
        <p:grpSpPr>
          <a:xfrm>
            <a:off x="5194935" y="1642364"/>
            <a:ext cx="5960443" cy="765810"/>
            <a:chOff x="5194935" y="1642364"/>
            <a:chExt cx="5960443" cy="765810"/>
          </a:xfrm>
        </p:grpSpPr>
        <p:sp>
          <p:nvSpPr>
            <p:cNvPr id="11" name="文本框 10"/>
            <p:cNvSpPr txBox="1"/>
            <p:nvPr/>
          </p:nvSpPr>
          <p:spPr>
            <a:xfrm>
              <a:off x="6583378" y="1761587"/>
              <a:ext cx="4572000" cy="521970"/>
            </a:xfrm>
            <a:prstGeom prst="rect">
              <a:avLst/>
            </a:prstGeom>
            <a:noFill/>
          </p:spPr>
          <p:txBody>
            <a:bodyPr wrap="square" rtlCol="0">
              <a:spAutoFit/>
            </a:bodyPr>
            <a:lstStyle/>
            <a:p>
              <a:r>
                <a:rPr lang="zh-CN" altLang="en-US" sz="2800" dirty="0">
                  <a:latin typeface="Microsoft YaHei" panose="020B0503020204020204" pitchFamily="34" charset="-122"/>
                  <a:ea typeface="Microsoft YaHei" panose="020B0503020204020204" pitchFamily="34" charset="-122"/>
                </a:rPr>
                <a:t>图像描述数据集和评价指标</a:t>
              </a:r>
            </a:p>
          </p:txBody>
        </p:sp>
        <p:sp>
          <p:nvSpPr>
            <p:cNvPr id="17" name="椭圆 16"/>
            <p:cNvSpPr/>
            <p:nvPr/>
          </p:nvSpPr>
          <p:spPr>
            <a:xfrm>
              <a:off x="5194935" y="1642364"/>
              <a:ext cx="1005205" cy="765810"/>
            </a:xfrm>
            <a:prstGeom prst="ellipse">
              <a:avLst/>
            </a:prstGeom>
            <a:noFill/>
            <a:ln w="28575">
              <a:solidFill>
                <a:srgbClr val="972B24"/>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A92323"/>
                  </a:solidFill>
                  <a:latin typeface="方正大标宋简体" pitchFamily="65" charset="-122"/>
                  <a:ea typeface="方正大标宋简体" pitchFamily="65" charset="-122"/>
                  <a:cs typeface="+mn-ea"/>
                  <a:sym typeface="+mn-lt"/>
                </a:rPr>
                <a:t>02</a:t>
              </a:r>
            </a:p>
          </p:txBody>
        </p:sp>
      </p:grpSp>
      <p:grpSp>
        <p:nvGrpSpPr>
          <p:cNvPr id="5" name="组合 4">
            <a:extLst>
              <a:ext uri="{FF2B5EF4-FFF2-40B4-BE49-F238E27FC236}">
                <a16:creationId xmlns:a16="http://schemas.microsoft.com/office/drawing/2014/main" id="{78511C6E-095E-458A-8F72-A678634CBC7C}"/>
              </a:ext>
            </a:extLst>
          </p:cNvPr>
          <p:cNvGrpSpPr/>
          <p:nvPr/>
        </p:nvGrpSpPr>
        <p:grpSpPr>
          <a:xfrm>
            <a:off x="5194935" y="2649728"/>
            <a:ext cx="5960443" cy="765810"/>
            <a:chOff x="5194935" y="2649728"/>
            <a:chExt cx="5960443" cy="765810"/>
          </a:xfrm>
        </p:grpSpPr>
        <p:sp>
          <p:nvSpPr>
            <p:cNvPr id="12" name="文本框 11"/>
            <p:cNvSpPr txBox="1"/>
            <p:nvPr/>
          </p:nvSpPr>
          <p:spPr>
            <a:xfrm>
              <a:off x="6583378" y="2769625"/>
              <a:ext cx="4572000" cy="521970"/>
            </a:xfrm>
            <a:prstGeom prst="rect">
              <a:avLst/>
            </a:prstGeom>
            <a:noFill/>
          </p:spPr>
          <p:txBody>
            <a:bodyPr wrap="square" rtlCol="0">
              <a:spAutoFit/>
            </a:bodyPr>
            <a:lstStyle/>
            <a:p>
              <a:r>
                <a:rPr lang="zh-CN" altLang="en-US" sz="2800" dirty="0">
                  <a:latin typeface="Microsoft YaHei" panose="020B0503020204020204" pitchFamily="34" charset="-122"/>
                  <a:ea typeface="Microsoft YaHei" panose="020B0503020204020204" pitchFamily="34" charset="-122"/>
                </a:rPr>
                <a:t>图像描述经典模型</a:t>
              </a:r>
            </a:p>
          </p:txBody>
        </p:sp>
        <p:sp>
          <p:nvSpPr>
            <p:cNvPr id="18" name="椭圆 17"/>
            <p:cNvSpPr/>
            <p:nvPr/>
          </p:nvSpPr>
          <p:spPr>
            <a:xfrm>
              <a:off x="5194935" y="2649728"/>
              <a:ext cx="1005205" cy="765810"/>
            </a:xfrm>
            <a:prstGeom prst="ellipse">
              <a:avLst/>
            </a:prstGeom>
            <a:noFill/>
            <a:ln w="28575">
              <a:solidFill>
                <a:srgbClr val="972B24"/>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A92323"/>
                  </a:solidFill>
                  <a:latin typeface="方正大标宋简体" pitchFamily="65" charset="-122"/>
                  <a:ea typeface="方正大标宋简体" pitchFamily="65" charset="-122"/>
                  <a:cs typeface="+mn-ea"/>
                  <a:sym typeface="+mn-lt"/>
                </a:rPr>
                <a:t>03</a:t>
              </a:r>
            </a:p>
          </p:txBody>
        </p:sp>
      </p:grpSp>
      <p:grpSp>
        <p:nvGrpSpPr>
          <p:cNvPr id="6" name="组合 5">
            <a:extLst>
              <a:ext uri="{FF2B5EF4-FFF2-40B4-BE49-F238E27FC236}">
                <a16:creationId xmlns:a16="http://schemas.microsoft.com/office/drawing/2014/main" id="{A449C829-E5E6-4668-86C2-6EB4D8F96C5A}"/>
              </a:ext>
            </a:extLst>
          </p:cNvPr>
          <p:cNvGrpSpPr/>
          <p:nvPr/>
        </p:nvGrpSpPr>
        <p:grpSpPr>
          <a:xfrm>
            <a:off x="5194935" y="3657092"/>
            <a:ext cx="5960443" cy="765810"/>
            <a:chOff x="5194935" y="3657092"/>
            <a:chExt cx="5960443" cy="765810"/>
          </a:xfrm>
        </p:grpSpPr>
        <p:sp>
          <p:nvSpPr>
            <p:cNvPr id="13" name="文本框 12"/>
            <p:cNvSpPr txBox="1"/>
            <p:nvPr/>
          </p:nvSpPr>
          <p:spPr>
            <a:xfrm>
              <a:off x="6583378" y="3777663"/>
              <a:ext cx="4572000" cy="521970"/>
            </a:xfrm>
            <a:prstGeom prst="rect">
              <a:avLst/>
            </a:prstGeom>
            <a:noFill/>
          </p:spPr>
          <p:txBody>
            <a:bodyPr wrap="square" rtlCol="0">
              <a:spAutoFit/>
            </a:bodyPr>
            <a:lstStyle/>
            <a:p>
              <a:r>
                <a:rPr lang="zh-CN" altLang="en-US" sz="2800" dirty="0">
                  <a:latin typeface="Microsoft YaHei" panose="020B0503020204020204" pitchFamily="34" charset="-122"/>
                  <a:ea typeface="Microsoft YaHei" panose="020B0503020204020204" pitchFamily="34" charset="-122"/>
                </a:rPr>
                <a:t>图像描述最新进展</a:t>
              </a:r>
            </a:p>
          </p:txBody>
        </p:sp>
        <p:sp>
          <p:nvSpPr>
            <p:cNvPr id="19" name="椭圆 18"/>
            <p:cNvSpPr/>
            <p:nvPr/>
          </p:nvSpPr>
          <p:spPr>
            <a:xfrm>
              <a:off x="5194935" y="3657092"/>
              <a:ext cx="1005205" cy="765810"/>
            </a:xfrm>
            <a:prstGeom prst="ellipse">
              <a:avLst/>
            </a:prstGeom>
            <a:noFill/>
            <a:ln w="28575">
              <a:solidFill>
                <a:srgbClr val="972B24"/>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A92323"/>
                  </a:solidFill>
                  <a:latin typeface="方正大标宋简体" pitchFamily="65" charset="-122"/>
                  <a:ea typeface="方正大标宋简体" pitchFamily="65" charset="-122"/>
                  <a:cs typeface="+mn-ea"/>
                  <a:sym typeface="+mn-lt"/>
                </a:rPr>
                <a:t>04</a:t>
              </a:r>
            </a:p>
          </p:txBody>
        </p:sp>
      </p:grpSp>
      <p:grpSp>
        <p:nvGrpSpPr>
          <p:cNvPr id="8" name="组合 7">
            <a:extLst>
              <a:ext uri="{FF2B5EF4-FFF2-40B4-BE49-F238E27FC236}">
                <a16:creationId xmlns:a16="http://schemas.microsoft.com/office/drawing/2014/main" id="{659186EE-783E-4272-96D1-CE88E5E3E0B8}"/>
              </a:ext>
            </a:extLst>
          </p:cNvPr>
          <p:cNvGrpSpPr/>
          <p:nvPr/>
        </p:nvGrpSpPr>
        <p:grpSpPr>
          <a:xfrm>
            <a:off x="5194935" y="5671820"/>
            <a:ext cx="5960443" cy="765810"/>
            <a:chOff x="5194935" y="5671820"/>
            <a:chExt cx="5960443" cy="765810"/>
          </a:xfrm>
        </p:grpSpPr>
        <p:sp>
          <p:nvSpPr>
            <p:cNvPr id="16" name="文本框 15"/>
            <p:cNvSpPr txBox="1"/>
            <p:nvPr/>
          </p:nvSpPr>
          <p:spPr>
            <a:xfrm>
              <a:off x="6583378" y="5793740"/>
              <a:ext cx="4572000" cy="521970"/>
            </a:xfrm>
            <a:prstGeom prst="rect">
              <a:avLst/>
            </a:prstGeom>
            <a:noFill/>
          </p:spPr>
          <p:txBody>
            <a:bodyPr wrap="square" rtlCol="0">
              <a:spAutoFit/>
            </a:bodyPr>
            <a:lstStyle/>
            <a:p>
              <a:r>
                <a:rPr lang="en-US" altLang="zh-CN" sz="2800" dirty="0">
                  <a:latin typeface="Microsoft YaHei" panose="020B0503020204020204" pitchFamily="34" charset="-122"/>
                  <a:ea typeface="Microsoft YaHei" panose="020B0503020204020204" pitchFamily="34" charset="-122"/>
                </a:rPr>
                <a:t>Demo </a:t>
              </a:r>
              <a:r>
                <a:rPr lang="zh-CN" altLang="en-US" sz="2800" dirty="0">
                  <a:latin typeface="Microsoft YaHei" panose="020B0503020204020204" pitchFamily="34" charset="-122"/>
                  <a:ea typeface="Microsoft YaHei" panose="020B0503020204020204" pitchFamily="34" charset="-122"/>
                </a:rPr>
                <a:t>展示</a:t>
              </a:r>
            </a:p>
          </p:txBody>
        </p:sp>
        <p:sp>
          <p:nvSpPr>
            <p:cNvPr id="20" name="椭圆 19"/>
            <p:cNvSpPr/>
            <p:nvPr/>
          </p:nvSpPr>
          <p:spPr>
            <a:xfrm>
              <a:off x="5194935" y="5671820"/>
              <a:ext cx="1005205" cy="765810"/>
            </a:xfrm>
            <a:prstGeom prst="ellipse">
              <a:avLst/>
            </a:prstGeom>
            <a:noFill/>
            <a:ln w="28575">
              <a:solidFill>
                <a:srgbClr val="972B24"/>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A92323"/>
                  </a:solidFill>
                  <a:latin typeface="方正大标宋简体" pitchFamily="65" charset="-122"/>
                  <a:ea typeface="方正大标宋简体" pitchFamily="65" charset="-122"/>
                  <a:cs typeface="+mn-ea"/>
                  <a:sym typeface="+mn-lt"/>
                </a:rPr>
                <a:t>06</a:t>
              </a:r>
            </a:p>
          </p:txBody>
        </p:sp>
      </p:grpSp>
      <p:grpSp>
        <p:nvGrpSpPr>
          <p:cNvPr id="7" name="组合 6">
            <a:extLst>
              <a:ext uri="{FF2B5EF4-FFF2-40B4-BE49-F238E27FC236}">
                <a16:creationId xmlns:a16="http://schemas.microsoft.com/office/drawing/2014/main" id="{B7E2F3FC-0281-4B2B-BA71-FDBA98BDBD71}"/>
              </a:ext>
            </a:extLst>
          </p:cNvPr>
          <p:cNvGrpSpPr/>
          <p:nvPr/>
        </p:nvGrpSpPr>
        <p:grpSpPr>
          <a:xfrm>
            <a:off x="5194935" y="4664456"/>
            <a:ext cx="5960443" cy="765810"/>
            <a:chOff x="5194935" y="4664456"/>
            <a:chExt cx="5960443" cy="765810"/>
          </a:xfrm>
        </p:grpSpPr>
        <p:sp>
          <p:nvSpPr>
            <p:cNvPr id="14" name="文本框 13"/>
            <p:cNvSpPr txBox="1"/>
            <p:nvPr/>
          </p:nvSpPr>
          <p:spPr>
            <a:xfrm>
              <a:off x="6583378" y="4785701"/>
              <a:ext cx="4572000" cy="521970"/>
            </a:xfrm>
            <a:prstGeom prst="rect">
              <a:avLst/>
            </a:prstGeom>
            <a:noFill/>
          </p:spPr>
          <p:txBody>
            <a:bodyPr wrap="square" rtlCol="0">
              <a:spAutoFit/>
            </a:bodyPr>
            <a:lstStyle/>
            <a:p>
              <a:r>
                <a:rPr lang="zh-CN" altLang="en-US" sz="2800" dirty="0">
                  <a:latin typeface="Microsoft YaHei" panose="020B0503020204020204" pitchFamily="34" charset="-122"/>
                  <a:ea typeface="Microsoft YaHei" panose="020B0503020204020204" pitchFamily="34" charset="-122"/>
                </a:rPr>
                <a:t>自动配图模型</a:t>
              </a:r>
            </a:p>
          </p:txBody>
        </p:sp>
        <p:sp>
          <p:nvSpPr>
            <p:cNvPr id="21" name="椭圆 20"/>
            <p:cNvSpPr/>
            <p:nvPr/>
          </p:nvSpPr>
          <p:spPr>
            <a:xfrm>
              <a:off x="5194935" y="4664456"/>
              <a:ext cx="1005205" cy="765810"/>
            </a:xfrm>
            <a:prstGeom prst="ellipse">
              <a:avLst/>
            </a:prstGeom>
            <a:noFill/>
            <a:ln w="28575">
              <a:solidFill>
                <a:srgbClr val="972B24"/>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A92323"/>
                  </a:solidFill>
                  <a:latin typeface="方正大标宋简体" pitchFamily="65" charset="-122"/>
                  <a:ea typeface="方正大标宋简体" pitchFamily="65" charset="-122"/>
                  <a:cs typeface="+mn-ea"/>
                  <a:sym typeface="+mn-lt"/>
                </a:rPr>
                <a:t>05</a:t>
              </a:r>
            </a:p>
          </p:txBody>
        </p:sp>
      </p:grpSp>
      <p:grpSp>
        <p:nvGrpSpPr>
          <p:cNvPr id="2" name="组合 1">
            <a:extLst>
              <a:ext uri="{FF2B5EF4-FFF2-40B4-BE49-F238E27FC236}">
                <a16:creationId xmlns:a16="http://schemas.microsoft.com/office/drawing/2014/main" id="{225AC5F6-4754-4838-BEA2-90A8F26B9278}"/>
              </a:ext>
            </a:extLst>
          </p:cNvPr>
          <p:cNvGrpSpPr/>
          <p:nvPr/>
        </p:nvGrpSpPr>
        <p:grpSpPr>
          <a:xfrm>
            <a:off x="1329963" y="2571975"/>
            <a:ext cx="2762739" cy="1687125"/>
            <a:chOff x="820916" y="2394720"/>
            <a:chExt cx="2762739" cy="1687125"/>
          </a:xfrm>
        </p:grpSpPr>
        <p:sp>
          <p:nvSpPr>
            <p:cNvPr id="23" name="文本占位符 5"/>
            <p:cNvSpPr txBox="1"/>
            <p:nvPr/>
          </p:nvSpPr>
          <p:spPr>
            <a:xfrm>
              <a:off x="820916" y="2394720"/>
              <a:ext cx="2762739" cy="914398"/>
            </a:xfrm>
            <a:prstGeom prst="rect">
              <a:avLst/>
            </a:prstGeom>
          </p:spPr>
          <p:txBody>
            <a:bodyPr>
              <a:noAutofit/>
            </a:bodyPr>
            <a:lstStyle>
              <a:lvl1pPr marL="0" indent="0" algn="ctr" rtl="0" eaLnBrk="0" fontAlgn="base" hangingPunct="0">
                <a:lnSpc>
                  <a:spcPct val="90000"/>
                </a:lnSpc>
                <a:spcBef>
                  <a:spcPts val="1000"/>
                </a:spcBef>
                <a:spcAft>
                  <a:spcPct val="0"/>
                </a:spcAft>
                <a:buFont typeface="Arial" panose="020B0604020202090204" pitchFamily="34" charset="0"/>
                <a:buNone/>
                <a:defRPr sz="6000" b="1" kern="1200">
                  <a:solidFill>
                    <a:schemeClr val="accent1"/>
                  </a:solidFill>
                  <a:latin typeface="微软雅黑" panose="020B0503020204020204" charset="-122"/>
                  <a:ea typeface="微软雅黑" panose="020B0503020204020204" charset="-122"/>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lang="zh-CN" altLang="en-US" sz="8000" dirty="0">
                  <a:solidFill>
                    <a:srgbClr val="972B24"/>
                  </a:solidFill>
                </a:rPr>
                <a:t>目录</a:t>
              </a:r>
            </a:p>
          </p:txBody>
        </p:sp>
        <p:sp>
          <p:nvSpPr>
            <p:cNvPr id="24" name="文本占位符 8"/>
            <p:cNvSpPr txBox="1"/>
            <p:nvPr/>
          </p:nvSpPr>
          <p:spPr>
            <a:xfrm>
              <a:off x="1237573" y="3619227"/>
              <a:ext cx="1992924" cy="360850"/>
            </a:xfrm>
            <a:prstGeom prst="rect">
              <a:avLst/>
            </a:prstGeom>
          </p:spPr>
          <p:txBody>
            <a:bodyPr>
              <a:noAutofit/>
            </a:bodyPr>
            <a:lstStyle>
              <a:lvl1pPr marL="0" indent="0" algn="ctr" rtl="0" eaLnBrk="0" fontAlgn="base" hangingPunct="0">
                <a:lnSpc>
                  <a:spcPct val="90000"/>
                </a:lnSpc>
                <a:spcBef>
                  <a:spcPts val="1000"/>
                </a:spcBef>
                <a:spcAft>
                  <a:spcPct val="0"/>
                </a:spcAft>
                <a:buFontTx/>
                <a:buNone/>
                <a:defRPr sz="2000" b="0" kern="1200" baseline="0">
                  <a:solidFill>
                    <a:schemeClr val="accent2"/>
                  </a:solidFill>
                  <a:latin typeface="微软雅黑 Light" panose="020B0502040204020203" pitchFamily="34" charset="-122"/>
                  <a:ea typeface="微软雅黑 Light" panose="020B0502040204020203" pitchFamily="34" charset="-122"/>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lang="en-US" altLang="zh-CN" dirty="0">
                  <a:solidFill>
                    <a:schemeClr val="tx1"/>
                  </a:solidFill>
                </a:rPr>
                <a:t>CONTENTS</a:t>
              </a:r>
            </a:p>
          </p:txBody>
        </p:sp>
        <p:sp>
          <p:nvSpPr>
            <p:cNvPr id="25" name="矩形 24"/>
            <p:cNvSpPr/>
            <p:nvPr/>
          </p:nvSpPr>
          <p:spPr>
            <a:xfrm>
              <a:off x="1942373" y="4020048"/>
              <a:ext cx="583324" cy="61797"/>
            </a:xfrm>
            <a:prstGeom prst="rect">
              <a:avLst/>
            </a:prstGeom>
            <a:solidFill>
              <a:srgbClr val="972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2" name="图片 21" descr="北京理工大学校名+校徽.png">
            <a:extLst>
              <a:ext uri="{FF2B5EF4-FFF2-40B4-BE49-F238E27FC236}">
                <a16:creationId xmlns:a16="http://schemas.microsoft.com/office/drawing/2014/main" id="{A5112223-9B75-4FF3-952E-5F2C778F879B}"/>
              </a:ext>
            </a:extLst>
          </p:cNvPr>
          <p:cNvPicPr>
            <a:picLocks noChangeAspect="1"/>
          </p:cNvPicPr>
          <p:nvPr/>
        </p:nvPicPr>
        <p:blipFill>
          <a:blip r:embed="rId3" cstate="print"/>
          <a:srcRect l="34158" t="19528" r="18091" b="63698"/>
          <a:stretch>
            <a:fillRect/>
          </a:stretch>
        </p:blipFill>
        <p:spPr>
          <a:xfrm>
            <a:off x="350369" y="197907"/>
            <a:ext cx="3829616" cy="950614"/>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75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12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15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55154"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图像描述的主要评价指标</a:t>
            </a:r>
          </a:p>
        </p:txBody>
      </p:sp>
      <p:sp>
        <p:nvSpPr>
          <p:cNvPr id="11" name="文本框 16">
            <a:extLst>
              <a:ext uri="{FF2B5EF4-FFF2-40B4-BE49-F238E27FC236}">
                <a16:creationId xmlns:a16="http://schemas.microsoft.com/office/drawing/2014/main" id="{203CCDB8-8C28-8945-A076-541409419704}"/>
              </a:ext>
            </a:extLst>
          </p:cNvPr>
          <p:cNvSpPr txBox="1"/>
          <p:nvPr/>
        </p:nvSpPr>
        <p:spPr>
          <a:xfrm>
            <a:off x="914449" y="959379"/>
            <a:ext cx="8918868" cy="5105372"/>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US" altLang="zh-CN" sz="2800" b="1" dirty="0">
                <a:solidFill>
                  <a:srgbClr val="972B24"/>
                </a:solidFill>
                <a:latin typeface="Microsoft YaHei" panose="020B0503020204020204" pitchFamily="34" charset="-122"/>
                <a:ea typeface="Microsoft YaHei" panose="020B0503020204020204" pitchFamily="34" charset="-122"/>
                <a:cs typeface="+mn-ea"/>
                <a:sym typeface="+mn-lt"/>
              </a:rPr>
              <a:t>METEOR</a:t>
            </a:r>
            <a:endParaRPr lang="en-US" altLang="zh-CN" sz="2800" b="1"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nSpc>
                <a:spcPct val="150000"/>
              </a:lnSpc>
            </a:pPr>
            <a:r>
              <a:rPr lang="zh-CN" altLang="en-US" sz="2400" dirty="0">
                <a:solidFill>
                  <a:srgbClr val="972B24"/>
                </a:solidFill>
                <a:latin typeface="Microsoft YaHei" panose="020B0503020204020204" pitchFamily="34" charset="-122"/>
                <a:ea typeface="Microsoft YaHei" panose="020B0503020204020204" pitchFamily="34" charset="-122"/>
                <a:cs typeface="+mn-ea"/>
                <a:sym typeface="+mn-lt"/>
              </a:rPr>
              <a:t>解决 </a:t>
            </a:r>
            <a:r>
              <a:rPr lang="en-US" altLang="zh-CN" sz="2400" dirty="0">
                <a:solidFill>
                  <a:srgbClr val="972B24"/>
                </a:solidFill>
                <a:latin typeface="Microsoft YaHei" panose="020B0503020204020204" pitchFamily="34" charset="-122"/>
                <a:ea typeface="Microsoft YaHei" panose="020B0503020204020204" pitchFamily="34" charset="-122"/>
                <a:cs typeface="+mn-ea"/>
                <a:sym typeface="+mn-lt"/>
              </a:rPr>
              <a:t>BLEU </a:t>
            </a:r>
            <a:r>
              <a:rPr lang="zh-CN" altLang="en-US" sz="2400" dirty="0">
                <a:solidFill>
                  <a:srgbClr val="972B24"/>
                </a:solidFill>
                <a:latin typeface="Microsoft YaHei" panose="020B0503020204020204" pitchFamily="34" charset="-122"/>
                <a:ea typeface="Microsoft YaHei" panose="020B0503020204020204" pitchFamily="34" charset="-122"/>
                <a:cs typeface="+mn-ea"/>
                <a:sym typeface="+mn-lt"/>
              </a:rPr>
              <a:t>中一些固有的缺陷：</a:t>
            </a:r>
            <a:endParaRPr lang="en-US" altLang="zh-CN" sz="2400" dirty="0">
              <a:solidFill>
                <a:srgbClr val="972B24"/>
              </a:solidFill>
              <a:latin typeface="Microsoft YaHei" panose="020B0503020204020204" pitchFamily="34" charset="-122"/>
              <a:ea typeface="Microsoft YaHei" panose="020B0503020204020204" pitchFamily="34" charset="-122"/>
              <a:cs typeface="+mn-ea"/>
              <a:sym typeface="+mn-lt"/>
            </a:endParaRPr>
          </a:p>
          <a:p>
            <a:pPr marL="342900" indent="-342900">
              <a:lnSpc>
                <a:spcPct val="150000"/>
              </a:lnSpc>
              <a:buFont typeface="Arial" panose="020B0604020202020204" pitchFamily="34" charset="0"/>
              <a:buChar char="•"/>
            </a:pP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召回不足</a:t>
            </a:r>
            <a:endPar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marL="342900" indent="-342900">
              <a:lnSpc>
                <a:spcPct val="150000"/>
              </a:lnSpc>
              <a:buFont typeface="Arial" panose="020B0604020202020204" pitchFamily="34" charset="0"/>
              <a:buChar char="•"/>
            </a:pP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对语言表达内容的统计过于固化</a:t>
            </a:r>
            <a:endPar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marL="342900" indent="-342900">
              <a:lnSpc>
                <a:spcPct val="150000"/>
              </a:lnSpc>
              <a:buFont typeface="Arial" panose="020B0604020202020204" pitchFamily="34" charset="0"/>
              <a:buChar char="•"/>
            </a:pP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使用 </a:t>
            </a:r>
            <a:r>
              <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N-gram </a:t>
            </a: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的几何平均值</a:t>
            </a:r>
            <a:endPar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nSpc>
                <a:spcPct val="150000"/>
              </a:lnSpc>
            </a:pPr>
            <a:r>
              <a:rPr lang="zh-CN" altLang="en-US" sz="2400" dirty="0">
                <a:solidFill>
                  <a:srgbClr val="972B24"/>
                </a:solidFill>
                <a:latin typeface="Microsoft YaHei" panose="020B0503020204020204" pitchFamily="34" charset="-122"/>
                <a:ea typeface="Microsoft YaHei" panose="020B0503020204020204" pitchFamily="34" charset="-122"/>
                <a:cs typeface="+mn-ea"/>
                <a:sym typeface="+mn-lt"/>
              </a:rPr>
              <a:t>评价思想：</a:t>
            </a:r>
            <a:endParaRPr lang="en-US" altLang="zh-CN" sz="2400" dirty="0">
              <a:solidFill>
                <a:srgbClr val="972B24"/>
              </a:solidFill>
              <a:latin typeface="Microsoft YaHei" panose="020B0503020204020204" pitchFamily="34" charset="-122"/>
              <a:ea typeface="Microsoft YaHei" panose="020B0503020204020204" pitchFamily="34" charset="-122"/>
              <a:cs typeface="+mn-ea"/>
              <a:sym typeface="+mn-lt"/>
            </a:endParaRPr>
          </a:p>
          <a:p>
            <a:pPr marL="342900" indent="-342900">
              <a:lnSpc>
                <a:spcPct val="150000"/>
              </a:lnSpc>
              <a:buFont typeface="Arial" panose="020B0604020202020204" pitchFamily="34" charset="0"/>
              <a:buChar char="•"/>
            </a:pP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使用 </a:t>
            </a:r>
            <a:r>
              <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WordNet </a:t>
            </a: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计算特定的序列匹配、同义词、词根词缀与释义之间的匹配关系，改善了 </a:t>
            </a:r>
            <a:r>
              <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BLEU </a:t>
            </a: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的效果，使其与人工判别具有更强的相关性</a:t>
            </a:r>
            <a:endPar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p:txBody>
      </p:sp>
      <p:sp>
        <p:nvSpPr>
          <p:cNvPr id="7" name="平行四边形 6">
            <a:extLst>
              <a:ext uri="{FF2B5EF4-FFF2-40B4-BE49-F238E27FC236}">
                <a16:creationId xmlns:a16="http://schemas.microsoft.com/office/drawing/2014/main" id="{51816108-E6E4-4045-A919-0441E5CE5237}"/>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3157122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65545"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图像描述的主要评价指标</a:t>
            </a:r>
          </a:p>
        </p:txBody>
      </p:sp>
      <p:sp>
        <p:nvSpPr>
          <p:cNvPr id="11" name="文本框 16">
            <a:extLst>
              <a:ext uri="{FF2B5EF4-FFF2-40B4-BE49-F238E27FC236}">
                <a16:creationId xmlns:a16="http://schemas.microsoft.com/office/drawing/2014/main" id="{203CCDB8-8C28-8945-A076-541409419704}"/>
              </a:ext>
            </a:extLst>
          </p:cNvPr>
          <p:cNvSpPr txBox="1"/>
          <p:nvPr/>
        </p:nvSpPr>
        <p:spPr>
          <a:xfrm>
            <a:off x="914449" y="1034685"/>
            <a:ext cx="10635126" cy="4078874"/>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US" altLang="zh-CN" sz="2800" b="1" dirty="0">
                <a:solidFill>
                  <a:srgbClr val="972B24"/>
                </a:solidFill>
                <a:latin typeface="Microsoft YaHei" panose="020B0503020204020204" pitchFamily="34" charset="-122"/>
                <a:ea typeface="Microsoft YaHei" panose="020B0503020204020204" pitchFamily="34" charset="-122"/>
                <a:cs typeface="+mn-ea"/>
                <a:sym typeface="+mn-lt"/>
              </a:rPr>
              <a:t>METEOR</a:t>
            </a:r>
            <a:endParaRPr lang="en-US" altLang="zh-CN" sz="2800" b="1"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nSpc>
                <a:spcPct val="150000"/>
              </a:lnSpc>
            </a:pPr>
            <a:r>
              <a:rPr lang="zh-CN" altLang="en-US" sz="2400" dirty="0">
                <a:solidFill>
                  <a:srgbClr val="972B24"/>
                </a:solidFill>
                <a:latin typeface="Microsoft YaHei" panose="020B0503020204020204" pitchFamily="34" charset="-122"/>
                <a:ea typeface="Microsoft YaHei" panose="020B0503020204020204" pitchFamily="34" charset="-122"/>
                <a:cs typeface="+mn-ea"/>
                <a:sym typeface="+mn-lt"/>
              </a:rPr>
              <a:t>存在的主要问题：</a:t>
            </a:r>
            <a:endParaRPr lang="en-US" altLang="zh-CN" sz="2400" dirty="0">
              <a:solidFill>
                <a:srgbClr val="972B24"/>
              </a:solidFill>
              <a:latin typeface="Microsoft YaHei" panose="020B0503020204020204" pitchFamily="34" charset="-122"/>
              <a:ea typeface="Microsoft YaHei" panose="020B0503020204020204" pitchFamily="34" charset="-122"/>
              <a:cs typeface="+mn-ea"/>
              <a:sym typeface="+mn-lt"/>
            </a:endParaRPr>
          </a:p>
          <a:p>
            <a:pPr marL="342900" indent="-342900">
              <a:lnSpc>
                <a:spcPct val="150000"/>
              </a:lnSpc>
              <a:buFont typeface="Arial" panose="020B0604020202020204" pitchFamily="34" charset="0"/>
              <a:buChar char="•"/>
            </a:pP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官方实现的代码只有 </a:t>
            </a:r>
            <a:r>
              <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Java </a:t>
            </a: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版本</a:t>
            </a:r>
          </a:p>
          <a:p>
            <a:pPr marL="342900" indent="-342900">
              <a:lnSpc>
                <a:spcPct val="150000"/>
              </a:lnSpc>
              <a:buFont typeface="Arial" panose="020B0604020202020204" pitchFamily="34" charset="0"/>
              <a:buChar char="•"/>
            </a:pP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存在过多的超参数，且主要的超参数都是在不同的文本数据集上调试而成</a:t>
            </a:r>
          </a:p>
          <a:p>
            <a:pPr marL="342900" indent="-342900">
              <a:lnSpc>
                <a:spcPct val="150000"/>
              </a:lnSpc>
              <a:buFont typeface="Arial" panose="020B0604020202020204" pitchFamily="34" charset="0"/>
              <a:buChar char="•"/>
            </a:pP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需要外部数据集 </a:t>
            </a:r>
            <a:r>
              <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WordNet </a:t>
            </a: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做支撑，因此不支持对 </a:t>
            </a:r>
            <a:r>
              <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WordNet </a:t>
            </a: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中没有的语言进行评价</a:t>
            </a:r>
          </a:p>
          <a:p>
            <a:pPr>
              <a:lnSpc>
                <a:spcPct val="150000"/>
              </a:lnSpc>
            </a:pPr>
            <a:endParaRPr lang="en-US" altLang="zh-CN"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p:txBody>
      </p:sp>
      <p:sp>
        <p:nvSpPr>
          <p:cNvPr id="6" name="平行四边形 5">
            <a:extLst>
              <a:ext uri="{FF2B5EF4-FFF2-40B4-BE49-F238E27FC236}">
                <a16:creationId xmlns:a16="http://schemas.microsoft.com/office/drawing/2014/main" id="{C13FDA6E-3068-0C43-B718-7B7542F74158}"/>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0005170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65545"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图像描述的主要评价指标</a:t>
            </a:r>
          </a:p>
        </p:txBody>
      </p:sp>
      <p:sp>
        <p:nvSpPr>
          <p:cNvPr id="12" name="文本框 16">
            <a:extLst>
              <a:ext uri="{FF2B5EF4-FFF2-40B4-BE49-F238E27FC236}">
                <a16:creationId xmlns:a16="http://schemas.microsoft.com/office/drawing/2014/main" id="{6AD2A87C-2259-0A41-BA33-C9BAE7F679D9}"/>
              </a:ext>
            </a:extLst>
          </p:cNvPr>
          <p:cNvSpPr txBox="1"/>
          <p:nvPr/>
        </p:nvSpPr>
        <p:spPr>
          <a:xfrm>
            <a:off x="914442" y="1033031"/>
            <a:ext cx="11408855" cy="581057"/>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altLang="zh-CN" sz="2400" b="1" dirty="0">
                <a:solidFill>
                  <a:srgbClr val="972B24"/>
                </a:solidFill>
                <a:latin typeface="Microsoft YaHei" panose="020B0503020204020204" pitchFamily="34" charset="-122"/>
                <a:ea typeface="Microsoft YaHei" panose="020B0503020204020204" pitchFamily="34" charset="-122"/>
                <a:cs typeface="+mn-ea"/>
                <a:sym typeface="+mn-lt"/>
              </a:rPr>
              <a:t>ROUGE-L</a:t>
            </a:r>
            <a:r>
              <a:rPr lang="zh-CN" altLang="en-US" sz="2400" dirty="0">
                <a:solidFill>
                  <a:srgbClr val="972B24"/>
                </a:solidFill>
                <a:latin typeface="Microsoft YaHei" panose="020B0503020204020204" pitchFamily="34" charset="-122"/>
                <a:ea typeface="Microsoft YaHei" panose="020B0503020204020204" pitchFamily="34" charset="-122"/>
                <a:cs typeface="+mn-ea"/>
                <a:sym typeface="+mn-lt"/>
              </a:rPr>
              <a:t>（</a:t>
            </a:r>
            <a:r>
              <a:rPr lang="en-US" altLang="zh-CN" sz="2400" dirty="0">
                <a:solidFill>
                  <a:srgbClr val="972B24"/>
                </a:solidFill>
                <a:latin typeface="Microsoft YaHei" panose="020B0503020204020204" pitchFamily="34" charset="-122"/>
                <a:ea typeface="Microsoft YaHei" panose="020B0503020204020204" pitchFamily="34" charset="-122"/>
                <a:cs typeface="+mn-ea"/>
                <a:sym typeface="+mn-lt"/>
              </a:rPr>
              <a:t>Recall-Oriented Understudy for </a:t>
            </a:r>
            <a:r>
              <a:rPr lang="en-US" altLang="zh-CN" sz="2400" dirty="0" err="1">
                <a:solidFill>
                  <a:srgbClr val="972B24"/>
                </a:solidFill>
                <a:latin typeface="Microsoft YaHei" panose="020B0503020204020204" pitchFamily="34" charset="-122"/>
                <a:ea typeface="Microsoft YaHei" panose="020B0503020204020204" pitchFamily="34" charset="-122"/>
                <a:cs typeface="+mn-ea"/>
                <a:sym typeface="+mn-lt"/>
              </a:rPr>
              <a:t>Gisting</a:t>
            </a:r>
            <a:r>
              <a:rPr lang="en-US" altLang="zh-CN" sz="2400" dirty="0">
                <a:solidFill>
                  <a:srgbClr val="972B24"/>
                </a:solidFill>
                <a:latin typeface="Microsoft YaHei" panose="020B0503020204020204" pitchFamily="34" charset="-122"/>
                <a:ea typeface="Microsoft YaHei" panose="020B0503020204020204" pitchFamily="34" charset="-122"/>
                <a:cs typeface="+mn-ea"/>
                <a:sym typeface="+mn-lt"/>
              </a:rPr>
              <a:t> Evaluation - LCS</a:t>
            </a:r>
            <a:r>
              <a:rPr lang="zh-CN" altLang="en-US" sz="2400" dirty="0">
                <a:solidFill>
                  <a:srgbClr val="972B24"/>
                </a:solidFill>
                <a:latin typeface="Microsoft YaHei" panose="020B0503020204020204" pitchFamily="34" charset="-122"/>
                <a:ea typeface="Microsoft YaHei" panose="020B0503020204020204" pitchFamily="34" charset="-122"/>
                <a:cs typeface="+mn-ea"/>
                <a:sym typeface="+mn-lt"/>
              </a:rPr>
              <a:t>）</a:t>
            </a:r>
            <a:endPar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p:txBody>
      </p:sp>
      <p:pic>
        <p:nvPicPr>
          <p:cNvPr id="14" name="图片 13">
            <a:extLst>
              <a:ext uri="{FF2B5EF4-FFF2-40B4-BE49-F238E27FC236}">
                <a16:creationId xmlns:a16="http://schemas.microsoft.com/office/drawing/2014/main" id="{BB3F4DA9-E11E-AA4B-9FDA-CCE04452B6A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091616" y="3033727"/>
            <a:ext cx="6008767" cy="3321017"/>
          </a:xfrm>
          <a:prstGeom prst="rect">
            <a:avLst/>
          </a:prstGeom>
          <a:noFill/>
          <a:ln>
            <a:noFill/>
          </a:ln>
        </p:spPr>
      </p:pic>
      <p:sp>
        <p:nvSpPr>
          <p:cNvPr id="15" name="文本框 16">
            <a:extLst>
              <a:ext uri="{FF2B5EF4-FFF2-40B4-BE49-F238E27FC236}">
                <a16:creationId xmlns:a16="http://schemas.microsoft.com/office/drawing/2014/main" id="{514174AF-0362-A346-BE92-2E2FCC0B1299}"/>
              </a:ext>
            </a:extLst>
          </p:cNvPr>
          <p:cNvSpPr txBox="1"/>
          <p:nvPr/>
        </p:nvSpPr>
        <p:spPr>
          <a:xfrm>
            <a:off x="1376709" y="2098701"/>
            <a:ext cx="8766531" cy="1141338"/>
          </a:xfrm>
          <a:prstGeom prst="rect">
            <a:avLst/>
          </a:prstGeom>
          <a:noFill/>
        </p:spPr>
        <p:txBody>
          <a:bodyPr wrap="square" rtlCol="0">
            <a:spAutoFit/>
          </a:bodyPr>
          <a:lstStyle/>
          <a:p>
            <a:pPr>
              <a:lnSpc>
                <a:spcPct val="150000"/>
              </a:lnSpc>
            </a:pP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基于最长公共子序列（</a:t>
            </a:r>
            <a:r>
              <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Longest Common Subsequence</a:t>
            </a: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a:t>
            </a:r>
            <a:r>
              <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LCS</a:t>
            </a: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）召回率和准确率统计</a:t>
            </a:r>
            <a:endPar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p:txBody>
      </p:sp>
      <p:sp>
        <p:nvSpPr>
          <p:cNvPr id="8" name="平行四边形 7">
            <a:extLst>
              <a:ext uri="{FF2B5EF4-FFF2-40B4-BE49-F238E27FC236}">
                <a16:creationId xmlns:a16="http://schemas.microsoft.com/office/drawing/2014/main" id="{221E046E-A1F9-1743-94EC-978D571D8552}"/>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64443007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图像描述的主要评价指标</a:t>
            </a:r>
          </a:p>
        </p:txBody>
      </p:sp>
      <p:sp>
        <p:nvSpPr>
          <p:cNvPr id="11" name="文本框 16">
            <a:extLst>
              <a:ext uri="{FF2B5EF4-FFF2-40B4-BE49-F238E27FC236}">
                <a16:creationId xmlns:a16="http://schemas.microsoft.com/office/drawing/2014/main" id="{203CCDB8-8C28-8945-A076-541409419704}"/>
              </a:ext>
            </a:extLst>
          </p:cNvPr>
          <p:cNvSpPr txBox="1"/>
          <p:nvPr/>
        </p:nvSpPr>
        <p:spPr>
          <a:xfrm>
            <a:off x="914442" y="1614088"/>
            <a:ext cx="10649194" cy="2803332"/>
          </a:xfrm>
          <a:prstGeom prst="rect">
            <a:avLst/>
          </a:prstGeom>
          <a:noFill/>
        </p:spPr>
        <p:txBody>
          <a:bodyPr wrap="square" rtlCol="0">
            <a:spAutoFit/>
          </a:bodyPr>
          <a:lstStyle/>
          <a:p>
            <a:pPr>
              <a:lnSpc>
                <a:spcPct val="150000"/>
              </a:lnSpc>
            </a:pPr>
            <a:r>
              <a:rPr lang="zh-CN" altLang="en-US" sz="2400" dirty="0">
                <a:solidFill>
                  <a:srgbClr val="972B24"/>
                </a:solidFill>
                <a:latin typeface="Microsoft YaHei" panose="020B0503020204020204" pitchFamily="34" charset="-122"/>
                <a:ea typeface="Microsoft YaHei" panose="020B0503020204020204" pitchFamily="34" charset="-122"/>
                <a:cs typeface="+mn-ea"/>
                <a:sym typeface="+mn-lt"/>
              </a:rPr>
              <a:t>优点：</a:t>
            </a:r>
            <a:endParaRPr lang="en-US" altLang="zh-CN" sz="2400" dirty="0">
              <a:solidFill>
                <a:srgbClr val="972B24"/>
              </a:solidFill>
              <a:latin typeface="Microsoft YaHei" panose="020B0503020204020204" pitchFamily="34" charset="-122"/>
              <a:ea typeface="Microsoft YaHei" panose="020B0503020204020204" pitchFamily="34" charset="-122"/>
              <a:cs typeface="+mn-ea"/>
              <a:sym typeface="+mn-lt"/>
            </a:endParaRPr>
          </a:p>
          <a:p>
            <a:pPr marL="342900" indent="-342900">
              <a:lnSpc>
                <a:spcPct val="150000"/>
              </a:lnSpc>
              <a:buFont typeface="Arial" panose="020B0604020202020204" pitchFamily="34" charset="0"/>
              <a:buChar char="•"/>
            </a:pP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不需要连续匹配，且反映了句子级词序的顺序匹配</a:t>
            </a:r>
            <a:endPar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marL="342900" indent="-342900">
              <a:lnSpc>
                <a:spcPct val="150000"/>
              </a:lnSpc>
              <a:buFont typeface="Arial" panose="020B0604020202020204" pitchFamily="34" charset="0"/>
              <a:buChar char="•"/>
            </a:pP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不需要预定义的 </a:t>
            </a:r>
            <a:r>
              <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N-gram </a:t>
            </a: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长度</a:t>
            </a:r>
            <a:endPar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nSpc>
                <a:spcPct val="150000"/>
              </a:lnSpc>
            </a:pPr>
            <a:r>
              <a:rPr lang="zh-CN" altLang="en-US" sz="2400" dirty="0">
                <a:solidFill>
                  <a:srgbClr val="972B24"/>
                </a:solidFill>
                <a:latin typeface="Microsoft YaHei" panose="020B0503020204020204" pitchFamily="34" charset="-122"/>
                <a:ea typeface="Microsoft YaHei" panose="020B0503020204020204" pitchFamily="34" charset="-122"/>
                <a:cs typeface="+mn-ea"/>
                <a:sym typeface="+mn-lt"/>
              </a:rPr>
              <a:t>缺点：</a:t>
            </a:r>
            <a:endParaRPr lang="en-US" altLang="zh-CN" sz="2400" dirty="0">
              <a:solidFill>
                <a:srgbClr val="972B24"/>
              </a:solidFill>
              <a:latin typeface="Microsoft YaHei" panose="020B0503020204020204" pitchFamily="34" charset="-122"/>
              <a:ea typeface="Microsoft YaHei" panose="020B0503020204020204" pitchFamily="34" charset="-122"/>
              <a:cs typeface="+mn-ea"/>
              <a:sym typeface="+mn-lt"/>
            </a:endParaRPr>
          </a:p>
          <a:p>
            <a:pPr marL="342900" indent="-342900">
              <a:lnSpc>
                <a:spcPct val="150000"/>
              </a:lnSpc>
              <a:buFont typeface="Arial" panose="020B0604020202020204" pitchFamily="34" charset="0"/>
              <a:buChar char="•"/>
            </a:pP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只计算了一个最长子序列，忽略了其他子序列的影响</a:t>
            </a:r>
            <a:endPar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p:txBody>
      </p:sp>
      <p:sp>
        <p:nvSpPr>
          <p:cNvPr id="7" name="平行四边形 6">
            <a:extLst>
              <a:ext uri="{FF2B5EF4-FFF2-40B4-BE49-F238E27FC236}">
                <a16:creationId xmlns:a16="http://schemas.microsoft.com/office/drawing/2014/main" id="{4C71959A-8B66-224B-9B51-106CF9690A28}"/>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
        <p:nvSpPr>
          <p:cNvPr id="8" name="文本框 16">
            <a:extLst>
              <a:ext uri="{FF2B5EF4-FFF2-40B4-BE49-F238E27FC236}">
                <a16:creationId xmlns:a16="http://schemas.microsoft.com/office/drawing/2014/main" id="{AB13BA04-9A69-4D36-943E-330C8CF61001}"/>
              </a:ext>
            </a:extLst>
          </p:cNvPr>
          <p:cNvSpPr txBox="1"/>
          <p:nvPr/>
        </p:nvSpPr>
        <p:spPr>
          <a:xfrm>
            <a:off x="914442" y="1033031"/>
            <a:ext cx="11408855" cy="581057"/>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altLang="zh-CN" sz="2400" b="1" dirty="0">
                <a:solidFill>
                  <a:srgbClr val="972B24"/>
                </a:solidFill>
                <a:latin typeface="Microsoft YaHei" panose="020B0503020204020204" pitchFamily="34" charset="-122"/>
                <a:ea typeface="Microsoft YaHei" panose="020B0503020204020204" pitchFamily="34" charset="-122"/>
                <a:cs typeface="+mn-ea"/>
                <a:sym typeface="+mn-lt"/>
              </a:rPr>
              <a:t>ROUGE-L</a:t>
            </a:r>
            <a:r>
              <a:rPr lang="zh-CN" altLang="en-US" sz="2400" dirty="0">
                <a:solidFill>
                  <a:srgbClr val="972B24"/>
                </a:solidFill>
                <a:latin typeface="Microsoft YaHei" panose="020B0503020204020204" pitchFamily="34" charset="-122"/>
                <a:ea typeface="Microsoft YaHei" panose="020B0503020204020204" pitchFamily="34" charset="-122"/>
                <a:cs typeface="+mn-ea"/>
                <a:sym typeface="+mn-lt"/>
              </a:rPr>
              <a:t>（</a:t>
            </a:r>
            <a:r>
              <a:rPr lang="en-US" altLang="zh-CN" sz="2400" dirty="0">
                <a:solidFill>
                  <a:srgbClr val="972B24"/>
                </a:solidFill>
                <a:latin typeface="Microsoft YaHei" panose="020B0503020204020204" pitchFamily="34" charset="-122"/>
                <a:ea typeface="Microsoft YaHei" panose="020B0503020204020204" pitchFamily="34" charset="-122"/>
                <a:cs typeface="+mn-ea"/>
                <a:sym typeface="+mn-lt"/>
              </a:rPr>
              <a:t>Recall-Oriented Understudy for </a:t>
            </a:r>
            <a:r>
              <a:rPr lang="en-US" altLang="zh-CN" sz="2400" dirty="0" err="1">
                <a:solidFill>
                  <a:srgbClr val="972B24"/>
                </a:solidFill>
                <a:latin typeface="Microsoft YaHei" panose="020B0503020204020204" pitchFamily="34" charset="-122"/>
                <a:ea typeface="Microsoft YaHei" panose="020B0503020204020204" pitchFamily="34" charset="-122"/>
                <a:cs typeface="+mn-ea"/>
                <a:sym typeface="+mn-lt"/>
              </a:rPr>
              <a:t>Gisting</a:t>
            </a:r>
            <a:r>
              <a:rPr lang="en-US" altLang="zh-CN" sz="2400" dirty="0">
                <a:solidFill>
                  <a:srgbClr val="972B24"/>
                </a:solidFill>
                <a:latin typeface="Microsoft YaHei" panose="020B0503020204020204" pitchFamily="34" charset="-122"/>
                <a:ea typeface="Microsoft YaHei" panose="020B0503020204020204" pitchFamily="34" charset="-122"/>
                <a:cs typeface="+mn-ea"/>
                <a:sym typeface="+mn-lt"/>
              </a:rPr>
              <a:t> Evaluation - LCS</a:t>
            </a:r>
            <a:r>
              <a:rPr lang="zh-CN" altLang="en-US" sz="2400" dirty="0">
                <a:solidFill>
                  <a:srgbClr val="972B24"/>
                </a:solidFill>
                <a:latin typeface="Microsoft YaHei" panose="020B0503020204020204" pitchFamily="34" charset="-122"/>
                <a:ea typeface="Microsoft YaHei" panose="020B0503020204020204" pitchFamily="34" charset="-122"/>
                <a:cs typeface="+mn-ea"/>
                <a:sym typeface="+mn-lt"/>
              </a:rPr>
              <a:t>）</a:t>
            </a:r>
            <a:endPar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p:txBody>
      </p:sp>
    </p:spTree>
    <p:extLst>
      <p:ext uri="{BB962C8B-B14F-4D97-AF65-F5344CB8AC3E}">
        <p14:creationId xmlns:p14="http://schemas.microsoft.com/office/powerpoint/2010/main" val="11999520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图像描述的主要评价指标</a:t>
            </a:r>
          </a:p>
        </p:txBody>
      </p:sp>
      <p:sp>
        <p:nvSpPr>
          <p:cNvPr id="6" name="文本框 16">
            <a:extLst>
              <a:ext uri="{FF2B5EF4-FFF2-40B4-BE49-F238E27FC236}">
                <a16:creationId xmlns:a16="http://schemas.microsoft.com/office/drawing/2014/main" id="{EAD7E0EF-8791-0A41-BBC9-F286AD9157B1}"/>
              </a:ext>
            </a:extLst>
          </p:cNvPr>
          <p:cNvSpPr txBox="1"/>
          <p:nvPr/>
        </p:nvSpPr>
        <p:spPr>
          <a:xfrm>
            <a:off x="914443" y="1145572"/>
            <a:ext cx="10405078" cy="669863"/>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altLang="zh-CN" sz="2800" b="1" dirty="0" err="1">
                <a:solidFill>
                  <a:srgbClr val="972B24"/>
                </a:solidFill>
                <a:latin typeface="Microsoft YaHei" panose="020B0503020204020204" pitchFamily="34" charset="-122"/>
                <a:ea typeface="Microsoft YaHei" panose="020B0503020204020204" pitchFamily="34" charset="-122"/>
                <a:cs typeface="+mn-ea"/>
                <a:sym typeface="+mn-lt"/>
              </a:rPr>
              <a:t>CIDEr</a:t>
            </a:r>
            <a:r>
              <a:rPr lang="zh-CN" altLang="en-US" sz="2800" dirty="0">
                <a:solidFill>
                  <a:srgbClr val="972B24"/>
                </a:solidFill>
                <a:latin typeface="Microsoft YaHei" panose="020B0503020204020204" pitchFamily="34" charset="-122"/>
                <a:ea typeface="Microsoft YaHei" panose="020B0503020204020204" pitchFamily="34" charset="-122"/>
                <a:cs typeface="+mn-ea"/>
                <a:sym typeface="+mn-lt"/>
              </a:rPr>
              <a:t>（</a:t>
            </a:r>
            <a:r>
              <a:rPr lang="en-US" altLang="zh-CN" sz="2800" dirty="0">
                <a:solidFill>
                  <a:srgbClr val="972B24"/>
                </a:solidFill>
                <a:latin typeface="Microsoft YaHei" panose="020B0503020204020204" pitchFamily="34" charset="-122"/>
                <a:ea typeface="Microsoft YaHei" panose="020B0503020204020204" pitchFamily="34" charset="-122"/>
                <a:cs typeface="+mn-ea"/>
                <a:sym typeface="+mn-lt"/>
              </a:rPr>
              <a:t>Consensus-based Image Description Evaluation</a:t>
            </a:r>
            <a:r>
              <a:rPr lang="zh-CN" altLang="en-US" sz="2800" dirty="0">
                <a:solidFill>
                  <a:srgbClr val="972B24"/>
                </a:solidFill>
                <a:latin typeface="Microsoft YaHei" panose="020B0503020204020204" pitchFamily="34" charset="-122"/>
                <a:ea typeface="Microsoft YaHei" panose="020B0503020204020204" pitchFamily="34" charset="-122"/>
                <a:cs typeface="+mn-ea"/>
                <a:sym typeface="+mn-lt"/>
              </a:rPr>
              <a:t>）</a:t>
            </a:r>
            <a:endParaRPr lang="en-US" altLang="zh-CN"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p:txBody>
      </p:sp>
      <p:sp>
        <p:nvSpPr>
          <p:cNvPr id="7" name="文本框 16">
            <a:extLst>
              <a:ext uri="{FF2B5EF4-FFF2-40B4-BE49-F238E27FC236}">
                <a16:creationId xmlns:a16="http://schemas.microsoft.com/office/drawing/2014/main" id="{F0EEABDA-BF7A-C14F-8E99-5C46AA70DADD}"/>
              </a:ext>
            </a:extLst>
          </p:cNvPr>
          <p:cNvSpPr txBox="1"/>
          <p:nvPr/>
        </p:nvSpPr>
        <p:spPr>
          <a:xfrm>
            <a:off x="1366271" y="2081271"/>
            <a:ext cx="9833267" cy="2803332"/>
          </a:xfrm>
          <a:prstGeom prst="rect">
            <a:avLst/>
          </a:prstGeom>
          <a:noFill/>
        </p:spPr>
        <p:txBody>
          <a:bodyPr wrap="square" rtlCol="0">
            <a:spAutoFit/>
          </a:bodyPr>
          <a:lstStyle/>
          <a:p>
            <a:pPr>
              <a:lnSpc>
                <a:spcPct val="150000"/>
              </a:lnSpc>
            </a:pPr>
            <a:r>
              <a:rPr lang="zh-CN" altLang="en-US" sz="2400" dirty="0">
                <a:solidFill>
                  <a:srgbClr val="972B24"/>
                </a:solidFill>
                <a:latin typeface="Microsoft YaHei" panose="020B0503020204020204" pitchFamily="34" charset="-122"/>
                <a:ea typeface="Microsoft YaHei" panose="020B0503020204020204" pitchFamily="34" charset="-122"/>
                <a:cs typeface="+mn-ea"/>
                <a:sym typeface="+mn-lt"/>
              </a:rPr>
              <a:t>评价思想：</a:t>
            </a:r>
            <a:endParaRPr lang="en-US" altLang="zh-CN" sz="2400" dirty="0">
              <a:solidFill>
                <a:srgbClr val="972B24"/>
              </a:solidFill>
              <a:latin typeface="Microsoft YaHei" panose="020B0503020204020204" pitchFamily="34" charset="-122"/>
              <a:ea typeface="Microsoft YaHei" panose="020B0503020204020204" pitchFamily="34" charset="-122"/>
              <a:cs typeface="+mn-ea"/>
              <a:sym typeface="+mn-lt"/>
            </a:endParaRPr>
          </a:p>
          <a:p>
            <a:pPr marL="342900" indent="-342900">
              <a:lnSpc>
                <a:spcPct val="150000"/>
              </a:lnSpc>
              <a:buFont typeface="Arial" panose="020B0604020202020204" pitchFamily="34" charset="0"/>
              <a:buChar char="•"/>
            </a:pP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字词的重要性随着它在文章中出现的次数成正比增加，但同时会随着它在语料库（其他文章）中出现的频率成反比下降</a:t>
            </a:r>
            <a:endPar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nSpc>
                <a:spcPct val="150000"/>
              </a:lnSpc>
            </a:pPr>
            <a:r>
              <a:rPr lang="zh-CN" altLang="en-US" sz="2400" dirty="0">
                <a:solidFill>
                  <a:srgbClr val="972B24"/>
                </a:solidFill>
                <a:latin typeface="Microsoft YaHei" panose="020B0503020204020204" pitchFamily="34" charset="-122"/>
                <a:ea typeface="Microsoft YaHei" panose="020B0503020204020204" pitchFamily="34" charset="-122"/>
                <a:cs typeface="+mn-ea"/>
                <a:sym typeface="+mn-lt"/>
              </a:rPr>
              <a:t>核心：</a:t>
            </a:r>
            <a:endParaRPr lang="en-US" altLang="zh-CN" sz="2400" dirty="0">
              <a:solidFill>
                <a:srgbClr val="972B24"/>
              </a:solidFill>
              <a:latin typeface="Microsoft YaHei" panose="020B0503020204020204" pitchFamily="34" charset="-122"/>
              <a:ea typeface="Microsoft YaHei" panose="020B0503020204020204" pitchFamily="34" charset="-122"/>
              <a:cs typeface="+mn-ea"/>
              <a:sym typeface="+mn-lt"/>
            </a:endParaRPr>
          </a:p>
          <a:p>
            <a:pPr marL="342900" indent="-342900">
              <a:lnSpc>
                <a:spcPct val="150000"/>
              </a:lnSpc>
              <a:buFont typeface="Arial" panose="020B0604020202020204" pitchFamily="34" charset="0"/>
              <a:buChar char="•"/>
            </a:pPr>
            <a:r>
              <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TF-IDF</a:t>
            </a: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（词频 </a:t>
            </a:r>
            <a:r>
              <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 </a:t>
            </a: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逆文本频率指数）</a:t>
            </a:r>
            <a:endPar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p:txBody>
      </p:sp>
      <p:sp>
        <p:nvSpPr>
          <p:cNvPr id="8" name="平行四边形 7">
            <a:extLst>
              <a:ext uri="{FF2B5EF4-FFF2-40B4-BE49-F238E27FC236}">
                <a16:creationId xmlns:a16="http://schemas.microsoft.com/office/drawing/2014/main" id="{0E3F94E3-AA2F-DE47-809E-A0F1ABA0DE77}"/>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92952262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65545"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图像描述的主要评价指标</a:t>
            </a:r>
          </a:p>
        </p:txBody>
      </p:sp>
      <p:sp>
        <p:nvSpPr>
          <p:cNvPr id="6" name="文本框 16">
            <a:extLst>
              <a:ext uri="{FF2B5EF4-FFF2-40B4-BE49-F238E27FC236}">
                <a16:creationId xmlns:a16="http://schemas.microsoft.com/office/drawing/2014/main" id="{EAD7E0EF-8791-0A41-BBC9-F286AD9157B1}"/>
              </a:ext>
            </a:extLst>
          </p:cNvPr>
          <p:cNvSpPr txBox="1"/>
          <p:nvPr/>
        </p:nvSpPr>
        <p:spPr>
          <a:xfrm>
            <a:off x="914443" y="1145572"/>
            <a:ext cx="10405078" cy="669863"/>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altLang="zh-CN" sz="2800" b="1" dirty="0" err="1">
                <a:solidFill>
                  <a:srgbClr val="972B24"/>
                </a:solidFill>
                <a:latin typeface="Microsoft YaHei" panose="020B0503020204020204" pitchFamily="34" charset="-122"/>
                <a:ea typeface="Microsoft YaHei" panose="020B0503020204020204" pitchFamily="34" charset="-122"/>
                <a:cs typeface="+mn-ea"/>
                <a:sym typeface="+mn-lt"/>
              </a:rPr>
              <a:t>CIDEr</a:t>
            </a:r>
            <a:r>
              <a:rPr lang="zh-CN" altLang="en-US" sz="2800" dirty="0">
                <a:solidFill>
                  <a:srgbClr val="972B24"/>
                </a:solidFill>
                <a:latin typeface="Microsoft YaHei" panose="020B0503020204020204" pitchFamily="34" charset="-122"/>
                <a:ea typeface="Microsoft YaHei" panose="020B0503020204020204" pitchFamily="34" charset="-122"/>
                <a:cs typeface="+mn-ea"/>
                <a:sym typeface="+mn-lt"/>
              </a:rPr>
              <a:t>（</a:t>
            </a:r>
            <a:r>
              <a:rPr lang="en-US" altLang="zh-CN" sz="2800" dirty="0">
                <a:solidFill>
                  <a:srgbClr val="972B24"/>
                </a:solidFill>
                <a:latin typeface="Microsoft YaHei" panose="020B0503020204020204" pitchFamily="34" charset="-122"/>
                <a:ea typeface="Microsoft YaHei" panose="020B0503020204020204" pitchFamily="34" charset="-122"/>
                <a:cs typeface="+mn-ea"/>
                <a:sym typeface="+mn-lt"/>
              </a:rPr>
              <a:t>Consensus-based Image Description Evaluation</a:t>
            </a:r>
            <a:r>
              <a:rPr lang="zh-CN" altLang="en-US" sz="2800" dirty="0">
                <a:solidFill>
                  <a:srgbClr val="972B24"/>
                </a:solidFill>
                <a:latin typeface="Microsoft YaHei" panose="020B0503020204020204" pitchFamily="34" charset="-122"/>
                <a:ea typeface="Microsoft YaHei" panose="020B0503020204020204" pitchFamily="34" charset="-122"/>
                <a:cs typeface="+mn-ea"/>
                <a:sym typeface="+mn-lt"/>
              </a:rPr>
              <a:t>）</a:t>
            </a:r>
            <a:endParaRPr lang="en-US" altLang="zh-CN"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p:txBody>
      </p:sp>
      <p:sp>
        <p:nvSpPr>
          <p:cNvPr id="7" name="文本框 16">
            <a:extLst>
              <a:ext uri="{FF2B5EF4-FFF2-40B4-BE49-F238E27FC236}">
                <a16:creationId xmlns:a16="http://schemas.microsoft.com/office/drawing/2014/main" id="{F0EEABDA-BF7A-C14F-8E99-5C46AA70DADD}"/>
              </a:ext>
            </a:extLst>
          </p:cNvPr>
          <p:cNvSpPr txBox="1"/>
          <p:nvPr/>
        </p:nvSpPr>
        <p:spPr>
          <a:xfrm>
            <a:off x="1409304" y="2081271"/>
            <a:ext cx="9833267" cy="3628044"/>
          </a:xfrm>
          <a:prstGeom prst="rect">
            <a:avLst/>
          </a:prstGeom>
          <a:noFill/>
        </p:spPr>
        <p:txBody>
          <a:bodyPr wrap="square" rtlCol="0">
            <a:spAutoFit/>
          </a:bodyPr>
          <a:lstStyle/>
          <a:p>
            <a:pPr>
              <a:lnSpc>
                <a:spcPct val="150000"/>
              </a:lnSpc>
            </a:pPr>
            <a:endParaRPr lang="en-US" altLang="zh-CN" sz="2400" dirty="0">
              <a:solidFill>
                <a:srgbClr val="972B24"/>
              </a:solidFill>
              <a:latin typeface="Microsoft YaHei" panose="020B0503020204020204" pitchFamily="34" charset="-122"/>
              <a:ea typeface="Microsoft YaHei" panose="020B0503020204020204" pitchFamily="34" charset="-122"/>
              <a:cs typeface="+mn-ea"/>
              <a:sym typeface="+mn-lt"/>
            </a:endParaRPr>
          </a:p>
          <a:p>
            <a:pPr algn="ctr">
              <a:lnSpc>
                <a:spcPct val="150000"/>
              </a:lnSpc>
            </a:pPr>
            <a:r>
              <a:rPr lang="zh-CN" altLang="en-US" sz="3600" b="1" dirty="0">
                <a:solidFill>
                  <a:schemeClr val="accent5">
                    <a:lumMod val="75000"/>
                  </a:schemeClr>
                </a:solidFill>
                <a:latin typeface="Microsoft YaHei" panose="020B0503020204020204" pitchFamily="34" charset="-122"/>
                <a:ea typeface="Microsoft YaHei" panose="020B0503020204020204" pitchFamily="34" charset="-122"/>
                <a:cs typeface="+mn-ea"/>
                <a:sym typeface="+mn-lt"/>
              </a:rPr>
              <a:t>白天</a:t>
            </a:r>
            <a:r>
              <a:rPr lang="zh-CN" altLang="en-US" sz="3600" b="1"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一个人在游泳池</a:t>
            </a:r>
            <a:r>
              <a:rPr lang="zh-CN" altLang="en-US" sz="3600" b="1" dirty="0">
                <a:solidFill>
                  <a:srgbClr val="972B24"/>
                </a:solidFill>
                <a:latin typeface="Microsoft YaHei" panose="020B0503020204020204" pitchFamily="34" charset="-122"/>
                <a:ea typeface="Microsoft YaHei" panose="020B0503020204020204" pitchFamily="34" charset="-122"/>
                <a:cs typeface="+mn-ea"/>
                <a:sym typeface="+mn-lt"/>
              </a:rPr>
              <a:t>游泳</a:t>
            </a:r>
            <a:endParaRPr lang="en-US" altLang="zh-CN" sz="3600" b="1" dirty="0">
              <a:solidFill>
                <a:srgbClr val="972B24"/>
              </a:solidFill>
              <a:latin typeface="Microsoft YaHei" panose="020B0503020204020204" pitchFamily="34" charset="-122"/>
              <a:ea typeface="Microsoft YaHei" panose="020B0503020204020204" pitchFamily="34" charset="-122"/>
              <a:cs typeface="+mn-ea"/>
              <a:sym typeface="+mn-lt"/>
            </a:endParaRPr>
          </a:p>
          <a:p>
            <a:pPr>
              <a:lnSpc>
                <a:spcPct val="150000"/>
              </a:lnSpc>
            </a:pPr>
            <a:endParaRPr lang="en-US" altLang="zh-CN" sz="2400" dirty="0">
              <a:solidFill>
                <a:srgbClr val="972B24"/>
              </a:solidFill>
              <a:latin typeface="Microsoft YaHei" panose="020B0503020204020204" pitchFamily="34" charset="-122"/>
              <a:ea typeface="Microsoft YaHei" panose="020B0503020204020204" pitchFamily="34" charset="-122"/>
              <a:cs typeface="+mn-ea"/>
              <a:sym typeface="+mn-lt"/>
            </a:endParaRPr>
          </a:p>
          <a:p>
            <a:pPr>
              <a:lnSpc>
                <a:spcPct val="150000"/>
              </a:lnSpc>
            </a:pPr>
            <a:r>
              <a:rPr lang="zh-CN" altLang="en-US" sz="2400" dirty="0">
                <a:solidFill>
                  <a:srgbClr val="972B24"/>
                </a:solidFill>
                <a:latin typeface="Microsoft YaHei" panose="020B0503020204020204" pitchFamily="34" charset="-122"/>
                <a:ea typeface="Microsoft YaHei" panose="020B0503020204020204" pitchFamily="34" charset="-122"/>
                <a:cs typeface="+mn-ea"/>
                <a:sym typeface="+mn-lt"/>
              </a:rPr>
              <a:t>优点：</a:t>
            </a:r>
            <a:endParaRPr lang="en-US" altLang="zh-CN" sz="2400" dirty="0">
              <a:solidFill>
                <a:srgbClr val="972B24"/>
              </a:solidFill>
              <a:latin typeface="Microsoft YaHei" panose="020B0503020204020204" pitchFamily="34" charset="-122"/>
              <a:ea typeface="Microsoft YaHei" panose="020B0503020204020204" pitchFamily="34" charset="-122"/>
              <a:cs typeface="+mn-ea"/>
              <a:sym typeface="+mn-lt"/>
            </a:endParaRPr>
          </a:p>
          <a:p>
            <a:pPr marL="342900" indent="-342900">
              <a:lnSpc>
                <a:spcPct val="150000"/>
              </a:lnSpc>
              <a:buFont typeface="Arial" panose="020B0604020202020204" pitchFamily="34" charset="0"/>
              <a:buChar char="•"/>
            </a:pP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不同的 </a:t>
            </a:r>
            <a:r>
              <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N-gram </a:t>
            </a: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随着 </a:t>
            </a:r>
            <a:r>
              <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TF-IDF </a:t>
            </a: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的不同而有不同的权重</a:t>
            </a:r>
            <a:endPar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a:lnSpc>
                <a:spcPct val="150000"/>
              </a:lnSpc>
            </a:pPr>
            <a:endPar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p:txBody>
      </p:sp>
      <p:sp>
        <p:nvSpPr>
          <p:cNvPr id="8" name="平行四边形 7">
            <a:extLst>
              <a:ext uri="{FF2B5EF4-FFF2-40B4-BE49-F238E27FC236}">
                <a16:creationId xmlns:a16="http://schemas.microsoft.com/office/drawing/2014/main" id="{FAE3D037-5237-0F45-861E-1D7D20DF0B56}"/>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6413490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65545"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图像描述的主要评价指标</a:t>
            </a:r>
          </a:p>
        </p:txBody>
      </p:sp>
      <p:sp>
        <p:nvSpPr>
          <p:cNvPr id="6" name="文本框 16">
            <a:extLst>
              <a:ext uri="{FF2B5EF4-FFF2-40B4-BE49-F238E27FC236}">
                <a16:creationId xmlns:a16="http://schemas.microsoft.com/office/drawing/2014/main" id="{EAD7E0EF-8791-0A41-BBC9-F286AD9157B1}"/>
              </a:ext>
            </a:extLst>
          </p:cNvPr>
          <p:cNvSpPr txBox="1"/>
          <p:nvPr/>
        </p:nvSpPr>
        <p:spPr>
          <a:xfrm>
            <a:off x="914443" y="1145572"/>
            <a:ext cx="10663674" cy="669863"/>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altLang="zh-CN" sz="2800" b="1" dirty="0">
                <a:solidFill>
                  <a:srgbClr val="972B24"/>
                </a:solidFill>
                <a:latin typeface="Microsoft YaHei" panose="020B0503020204020204" pitchFamily="34" charset="-122"/>
                <a:ea typeface="Microsoft YaHei" panose="020B0503020204020204" pitchFamily="34" charset="-122"/>
                <a:cs typeface="+mn-ea"/>
                <a:sym typeface="+mn-lt"/>
              </a:rPr>
              <a:t>SPICE</a:t>
            </a:r>
            <a:r>
              <a:rPr lang="zh-CN" altLang="en-US" sz="2800" dirty="0">
                <a:solidFill>
                  <a:srgbClr val="972B24"/>
                </a:solidFill>
                <a:latin typeface="Microsoft YaHei" panose="020B0503020204020204" pitchFamily="34" charset="-122"/>
                <a:ea typeface="Microsoft YaHei" panose="020B0503020204020204" pitchFamily="34" charset="-122"/>
                <a:cs typeface="+mn-ea"/>
                <a:sym typeface="+mn-lt"/>
              </a:rPr>
              <a:t>（</a:t>
            </a:r>
            <a:r>
              <a:rPr lang="en-US" altLang="zh-CN" sz="2800" dirty="0">
                <a:solidFill>
                  <a:srgbClr val="972B24"/>
                </a:solidFill>
                <a:latin typeface="Microsoft YaHei" panose="020B0503020204020204" pitchFamily="34" charset="-122"/>
                <a:ea typeface="Microsoft YaHei" panose="020B0503020204020204" pitchFamily="34" charset="-122"/>
                <a:cs typeface="+mn-ea"/>
                <a:sym typeface="+mn-lt"/>
              </a:rPr>
              <a:t>Semantic Propositional Image Caption Evaluation</a:t>
            </a:r>
            <a:r>
              <a:rPr lang="zh-CN" altLang="en-US" sz="2800" dirty="0">
                <a:solidFill>
                  <a:srgbClr val="972B24"/>
                </a:solidFill>
                <a:latin typeface="Microsoft YaHei" panose="020B0503020204020204" pitchFamily="34" charset="-122"/>
                <a:ea typeface="Microsoft YaHei" panose="020B0503020204020204" pitchFamily="34" charset="-122"/>
                <a:cs typeface="+mn-ea"/>
                <a:sym typeface="+mn-lt"/>
              </a:rPr>
              <a:t>）</a:t>
            </a:r>
            <a:endParaRPr lang="en-US" altLang="zh-CN"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p:txBody>
      </p:sp>
      <p:sp>
        <p:nvSpPr>
          <p:cNvPr id="8" name="文本框 16">
            <a:extLst>
              <a:ext uri="{FF2B5EF4-FFF2-40B4-BE49-F238E27FC236}">
                <a16:creationId xmlns:a16="http://schemas.microsoft.com/office/drawing/2014/main" id="{AAFA0D7B-948D-4C4F-B243-E8695E59C138}"/>
              </a:ext>
            </a:extLst>
          </p:cNvPr>
          <p:cNvSpPr txBox="1"/>
          <p:nvPr/>
        </p:nvSpPr>
        <p:spPr>
          <a:xfrm>
            <a:off x="764163" y="1776460"/>
            <a:ext cx="10663674" cy="662554"/>
          </a:xfrm>
          <a:prstGeom prst="rect">
            <a:avLst/>
          </a:prstGeom>
          <a:noFill/>
        </p:spPr>
        <p:txBody>
          <a:bodyPr wrap="square" rtlCol="0">
            <a:spAutoFit/>
          </a:bodyPr>
          <a:lstStyle/>
          <a:p>
            <a:pPr algn="ctr">
              <a:lnSpc>
                <a:spcPct val="150000"/>
              </a:lnSpc>
            </a:pPr>
            <a:r>
              <a:rPr lang="en-US" altLang="zh-CN" sz="2800" b="1"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A young girl standing on top of a tennis court</a:t>
            </a:r>
          </a:p>
        </p:txBody>
      </p:sp>
      <p:pic>
        <p:nvPicPr>
          <p:cNvPr id="9" name="图片 8">
            <a:extLst>
              <a:ext uri="{FF2B5EF4-FFF2-40B4-BE49-F238E27FC236}">
                <a16:creationId xmlns:a16="http://schemas.microsoft.com/office/drawing/2014/main" id="{ADC22898-4729-C046-BBA7-4DA74384A49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249275" y="2548416"/>
            <a:ext cx="7693450" cy="3541854"/>
          </a:xfrm>
          <a:prstGeom prst="rect">
            <a:avLst/>
          </a:prstGeom>
          <a:noFill/>
          <a:ln>
            <a:noFill/>
          </a:ln>
        </p:spPr>
      </p:pic>
      <p:sp>
        <p:nvSpPr>
          <p:cNvPr id="10" name="平行四边形 9">
            <a:extLst>
              <a:ext uri="{FF2B5EF4-FFF2-40B4-BE49-F238E27FC236}">
                <a16:creationId xmlns:a16="http://schemas.microsoft.com/office/drawing/2014/main" id="{C82644F4-576C-6D4F-9F90-C307D1D0E117}"/>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9252951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图像描述的主要评价指标</a:t>
            </a:r>
          </a:p>
        </p:txBody>
      </p:sp>
      <p:sp>
        <p:nvSpPr>
          <p:cNvPr id="6" name="文本框 16">
            <a:extLst>
              <a:ext uri="{FF2B5EF4-FFF2-40B4-BE49-F238E27FC236}">
                <a16:creationId xmlns:a16="http://schemas.microsoft.com/office/drawing/2014/main" id="{EAD7E0EF-8791-0A41-BBC9-F286AD9157B1}"/>
              </a:ext>
            </a:extLst>
          </p:cNvPr>
          <p:cNvSpPr txBox="1"/>
          <p:nvPr/>
        </p:nvSpPr>
        <p:spPr>
          <a:xfrm>
            <a:off x="914443" y="1145572"/>
            <a:ext cx="10652246" cy="669863"/>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altLang="zh-CN" sz="2800" b="1" dirty="0">
                <a:solidFill>
                  <a:srgbClr val="972B24"/>
                </a:solidFill>
                <a:latin typeface="Microsoft YaHei" panose="020B0503020204020204" pitchFamily="34" charset="-122"/>
                <a:ea typeface="Microsoft YaHei" panose="020B0503020204020204" pitchFamily="34" charset="-122"/>
                <a:cs typeface="+mn-ea"/>
                <a:sym typeface="+mn-lt"/>
              </a:rPr>
              <a:t>SPICE</a:t>
            </a:r>
            <a:r>
              <a:rPr lang="zh-CN" altLang="en-US" sz="2800" dirty="0">
                <a:solidFill>
                  <a:srgbClr val="972B24"/>
                </a:solidFill>
                <a:latin typeface="Microsoft YaHei" panose="020B0503020204020204" pitchFamily="34" charset="-122"/>
                <a:ea typeface="Microsoft YaHei" panose="020B0503020204020204" pitchFamily="34" charset="-122"/>
                <a:cs typeface="+mn-ea"/>
                <a:sym typeface="+mn-lt"/>
              </a:rPr>
              <a:t>（</a:t>
            </a:r>
            <a:r>
              <a:rPr lang="en-US" altLang="zh-CN" sz="2800" dirty="0">
                <a:solidFill>
                  <a:srgbClr val="972B24"/>
                </a:solidFill>
                <a:latin typeface="Microsoft YaHei" panose="020B0503020204020204" pitchFamily="34" charset="-122"/>
                <a:ea typeface="Microsoft YaHei" panose="020B0503020204020204" pitchFamily="34" charset="-122"/>
                <a:cs typeface="+mn-ea"/>
                <a:sym typeface="+mn-lt"/>
              </a:rPr>
              <a:t>Semantic Propositional Image Caption Evaluation</a:t>
            </a:r>
            <a:r>
              <a:rPr lang="zh-CN" altLang="en-US" sz="2800" dirty="0">
                <a:solidFill>
                  <a:srgbClr val="972B24"/>
                </a:solidFill>
                <a:latin typeface="Microsoft YaHei" panose="020B0503020204020204" pitchFamily="34" charset="-122"/>
                <a:ea typeface="Microsoft YaHei" panose="020B0503020204020204" pitchFamily="34" charset="-122"/>
                <a:cs typeface="+mn-ea"/>
                <a:sym typeface="+mn-lt"/>
              </a:rPr>
              <a:t>）</a:t>
            </a:r>
            <a:endParaRPr lang="en-US" altLang="zh-CN" sz="28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p:txBody>
      </p:sp>
      <p:pic>
        <p:nvPicPr>
          <p:cNvPr id="10" name="图片 9">
            <a:extLst>
              <a:ext uri="{FF2B5EF4-FFF2-40B4-BE49-F238E27FC236}">
                <a16:creationId xmlns:a16="http://schemas.microsoft.com/office/drawing/2014/main" id="{03E58E03-4606-B54C-A0E5-B987DE457EFC}"/>
              </a:ext>
            </a:extLst>
          </p:cNvPr>
          <p:cNvPicPr/>
          <p:nvPr/>
        </p:nvPicPr>
        <p:blipFill>
          <a:blip r:embed="rId4"/>
          <a:stretch>
            <a:fillRect/>
          </a:stretch>
        </p:blipFill>
        <p:spPr>
          <a:xfrm>
            <a:off x="2611695" y="1815435"/>
            <a:ext cx="6968609" cy="2893729"/>
          </a:xfrm>
          <a:prstGeom prst="rect">
            <a:avLst/>
          </a:prstGeom>
        </p:spPr>
      </p:pic>
      <p:sp>
        <p:nvSpPr>
          <p:cNvPr id="11" name="文本框 16">
            <a:extLst>
              <a:ext uri="{FF2B5EF4-FFF2-40B4-BE49-F238E27FC236}">
                <a16:creationId xmlns:a16="http://schemas.microsoft.com/office/drawing/2014/main" id="{0238D3C3-EE6F-064D-B4D7-227CAA7D8182}"/>
              </a:ext>
            </a:extLst>
          </p:cNvPr>
          <p:cNvSpPr txBox="1"/>
          <p:nvPr/>
        </p:nvSpPr>
        <p:spPr>
          <a:xfrm>
            <a:off x="1474089" y="4709164"/>
            <a:ext cx="10561983" cy="2243050"/>
          </a:xfrm>
          <a:prstGeom prst="rect">
            <a:avLst/>
          </a:prstGeom>
          <a:noFill/>
        </p:spPr>
        <p:txBody>
          <a:bodyPr wrap="square" rtlCol="0">
            <a:spAutoFit/>
          </a:bodyPr>
          <a:lstStyle/>
          <a:p>
            <a:pPr algn="ctr">
              <a:lnSpc>
                <a:spcPct val="150000"/>
              </a:lnSpc>
            </a:pPr>
            <a:r>
              <a:rPr lang="en-US" altLang="zh-CN" sz="2400" b="1"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A young girl standing on top of a tennis court</a:t>
            </a:r>
          </a:p>
          <a:p>
            <a:pPr>
              <a:lnSpc>
                <a:spcPct val="150000"/>
              </a:lnSpc>
            </a:pPr>
            <a:r>
              <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T(G(·)) </a:t>
            </a:r>
            <a:r>
              <a:rPr lang="zh-CN" altLang="en-US"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为 </a:t>
            </a:r>
            <a:r>
              <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{(girl), (court), (girl, young), (girl, standing), (court, tennis), (girl, on-top-of, court)}</a:t>
            </a:r>
          </a:p>
          <a:p>
            <a:pPr>
              <a:lnSpc>
                <a:spcPct val="150000"/>
              </a:lnSpc>
            </a:pPr>
            <a:endParaRPr lang="en-US" altLang="zh-CN" sz="2400"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p:txBody>
      </p:sp>
      <p:sp>
        <p:nvSpPr>
          <p:cNvPr id="8" name="平行四边形 7">
            <a:extLst>
              <a:ext uri="{FF2B5EF4-FFF2-40B4-BE49-F238E27FC236}">
                <a16:creationId xmlns:a16="http://schemas.microsoft.com/office/drawing/2014/main" id="{2602BFEF-6651-8548-8C0E-5C47DDA00760}"/>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3931207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descr="北京理工大学校名+校徽.png">
            <a:extLst>
              <a:ext uri="{FF2B5EF4-FFF2-40B4-BE49-F238E27FC236}">
                <a16:creationId xmlns:a16="http://schemas.microsoft.com/office/drawing/2014/main" id="{04E6951F-A370-4C7C-B6D2-E0982205680E}"/>
              </a:ext>
            </a:extLst>
          </p:cNvPr>
          <p:cNvPicPr>
            <a:picLocks noChangeAspect="1"/>
          </p:cNvPicPr>
          <p:nvPr/>
        </p:nvPicPr>
        <p:blipFill>
          <a:blip r:embed="rId3" cstate="print"/>
          <a:srcRect l="34158" t="19528" r="18091" b="63698"/>
          <a:stretch>
            <a:fillRect/>
          </a:stretch>
        </p:blipFill>
        <p:spPr>
          <a:xfrm>
            <a:off x="350369" y="197907"/>
            <a:ext cx="3829616" cy="950614"/>
          </a:xfrm>
          <a:prstGeom prst="rect">
            <a:avLst/>
          </a:prstGeom>
        </p:spPr>
      </p:pic>
      <p:grpSp>
        <p:nvGrpSpPr>
          <p:cNvPr id="25" name="组合 24">
            <a:extLst>
              <a:ext uri="{FF2B5EF4-FFF2-40B4-BE49-F238E27FC236}">
                <a16:creationId xmlns:a16="http://schemas.microsoft.com/office/drawing/2014/main" id="{47C23FC3-F11F-4294-8A54-D3BB5B354A49}"/>
              </a:ext>
            </a:extLst>
          </p:cNvPr>
          <p:cNvGrpSpPr/>
          <p:nvPr/>
        </p:nvGrpSpPr>
        <p:grpSpPr>
          <a:xfrm>
            <a:off x="877951" y="1148521"/>
            <a:ext cx="3883235" cy="4453536"/>
            <a:chOff x="582217" y="1294565"/>
            <a:chExt cx="3883235" cy="4453536"/>
          </a:xfrm>
        </p:grpSpPr>
        <p:grpSp>
          <p:nvGrpSpPr>
            <p:cNvPr id="26" name="组合 25">
              <a:extLst>
                <a:ext uri="{FF2B5EF4-FFF2-40B4-BE49-F238E27FC236}">
                  <a16:creationId xmlns:a16="http://schemas.microsoft.com/office/drawing/2014/main" id="{EF4F5AE0-6D39-432D-BA55-AE9D12E2D8D1}"/>
                </a:ext>
              </a:extLst>
            </p:cNvPr>
            <p:cNvGrpSpPr/>
            <p:nvPr/>
          </p:nvGrpSpPr>
          <p:grpSpPr>
            <a:xfrm>
              <a:off x="582217" y="1294565"/>
              <a:ext cx="3883235" cy="3482448"/>
              <a:chOff x="582217" y="1294565"/>
              <a:chExt cx="3883235" cy="3482448"/>
            </a:xfrm>
          </p:grpSpPr>
          <p:pic>
            <p:nvPicPr>
              <p:cNvPr id="28" name="图片 27">
                <a:extLst>
                  <a:ext uri="{FF2B5EF4-FFF2-40B4-BE49-F238E27FC236}">
                    <a16:creationId xmlns:a16="http://schemas.microsoft.com/office/drawing/2014/main" id="{0A2E9C73-3CDC-4CE4-8DE4-DCF9D027EE97}"/>
                  </a:ext>
                </a:extLst>
              </p:cNvPr>
              <p:cNvPicPr>
                <a:picLocks noChangeAspect="1"/>
              </p:cNvPicPr>
              <p:nvPr/>
            </p:nvPicPr>
            <p:blipFill>
              <a:blip r:embed="rId4" cstate="screen"/>
              <a:stretch>
                <a:fillRect/>
              </a:stretch>
            </p:blipFill>
            <p:spPr>
              <a:xfrm>
                <a:off x="582217" y="1294565"/>
                <a:ext cx="3883235" cy="3482448"/>
              </a:xfrm>
              <a:prstGeom prst="rect">
                <a:avLst/>
              </a:prstGeom>
            </p:spPr>
          </p:pic>
          <p:sp>
            <p:nvSpPr>
              <p:cNvPr id="29" name="文本框 28">
                <a:extLst>
                  <a:ext uri="{FF2B5EF4-FFF2-40B4-BE49-F238E27FC236}">
                    <a16:creationId xmlns:a16="http://schemas.microsoft.com/office/drawing/2014/main" id="{A0E3C23F-09D7-4A1A-B4C9-3D2ABE3A8880}"/>
                  </a:ext>
                </a:extLst>
              </p:cNvPr>
              <p:cNvSpPr txBox="1"/>
              <p:nvPr/>
            </p:nvSpPr>
            <p:spPr>
              <a:xfrm>
                <a:off x="2016002" y="1539972"/>
                <a:ext cx="1015663" cy="3215151"/>
              </a:xfrm>
              <a:prstGeom prst="rect">
                <a:avLst/>
              </a:prstGeom>
              <a:noFill/>
              <a:ln>
                <a:solidFill>
                  <a:srgbClr val="0E1732"/>
                </a:solidFill>
              </a:ln>
            </p:spPr>
            <p:txBody>
              <a:bodyPr vert="eaVert" wrap="square" rtlCol="0">
                <a:spAutoFit/>
              </a:bodyPr>
              <a:lstStyle/>
              <a:p>
                <a:pPr algn="just"/>
                <a:r>
                  <a:rPr lang="zh-CN" altLang="en-US" sz="5400" b="1" dirty="0">
                    <a:latin typeface="Microsoft YaHei" panose="020B0503020204020204" pitchFamily="34" charset="-122"/>
                    <a:ea typeface="Microsoft YaHei" panose="020B0503020204020204" pitchFamily="34" charset="-122"/>
                    <a:cs typeface="+mn-ea"/>
                    <a:sym typeface="+mn-lt"/>
                  </a:rPr>
                  <a:t> 第三部分</a:t>
                </a:r>
              </a:p>
            </p:txBody>
          </p:sp>
        </p:grpSp>
        <p:sp>
          <p:nvSpPr>
            <p:cNvPr id="27" name="文本框 26">
              <a:extLst>
                <a:ext uri="{FF2B5EF4-FFF2-40B4-BE49-F238E27FC236}">
                  <a16:creationId xmlns:a16="http://schemas.microsoft.com/office/drawing/2014/main" id="{63883077-2A46-4AF9-A9BD-CFDC278DDC0F}"/>
                </a:ext>
              </a:extLst>
            </p:cNvPr>
            <p:cNvSpPr txBox="1"/>
            <p:nvPr/>
          </p:nvSpPr>
          <p:spPr>
            <a:xfrm>
              <a:off x="670268" y="5378769"/>
              <a:ext cx="3707130" cy="369332"/>
            </a:xfrm>
            <a:prstGeom prst="rect">
              <a:avLst/>
            </a:prstGeom>
            <a:noFill/>
          </p:spPr>
          <p:txBody>
            <a:bodyPr wrap="square" rtlCol="0">
              <a:spAutoFit/>
            </a:bodyPr>
            <a:lstStyle/>
            <a:p>
              <a:pPr algn="ctr"/>
              <a:r>
                <a:rPr lang="zh-CN" altLang="en-US" dirty="0">
                  <a:latin typeface="Microsoft YaHei" panose="020B0503020204020204" pitchFamily="34" charset="-122"/>
                  <a:ea typeface="Microsoft YaHei" panose="020B0503020204020204" pitchFamily="34" charset="-122"/>
                </a:rPr>
                <a:t>主讲人： 耿明灏   </a:t>
              </a:r>
              <a:r>
                <a:rPr lang="en-US" altLang="zh-CN" dirty="0">
                  <a:latin typeface="Microsoft YaHei" panose="020B0503020204020204" pitchFamily="34" charset="-122"/>
                  <a:ea typeface="Microsoft YaHei" panose="020B0503020204020204" pitchFamily="34" charset="-122"/>
                </a:rPr>
                <a:t>3220200876</a:t>
              </a:r>
              <a:endParaRPr lang="zh-CN" altLang="en-US" sz="1600" dirty="0">
                <a:latin typeface="Microsoft YaHei" panose="020B0503020204020204" pitchFamily="34" charset="-122"/>
                <a:ea typeface="Microsoft YaHei" panose="020B0503020204020204" pitchFamily="34" charset="-122"/>
              </a:endParaRPr>
            </a:p>
          </p:txBody>
        </p:sp>
      </p:grpSp>
      <p:grpSp>
        <p:nvGrpSpPr>
          <p:cNvPr id="30" name="组合 29">
            <a:extLst>
              <a:ext uri="{FF2B5EF4-FFF2-40B4-BE49-F238E27FC236}">
                <a16:creationId xmlns:a16="http://schemas.microsoft.com/office/drawing/2014/main" id="{8950AB4B-DA5E-4AC7-9ED6-5EAB6F7C0342}"/>
              </a:ext>
            </a:extLst>
          </p:cNvPr>
          <p:cNvGrpSpPr/>
          <p:nvPr/>
        </p:nvGrpSpPr>
        <p:grpSpPr>
          <a:xfrm>
            <a:off x="5493639" y="0"/>
            <a:ext cx="6698361" cy="6858000"/>
            <a:chOff x="5493639" y="0"/>
            <a:chExt cx="6698361" cy="6858000"/>
          </a:xfrm>
        </p:grpSpPr>
        <p:sp>
          <p:nvSpPr>
            <p:cNvPr id="31" name="矩形 30">
              <a:extLst>
                <a:ext uri="{FF2B5EF4-FFF2-40B4-BE49-F238E27FC236}">
                  <a16:creationId xmlns:a16="http://schemas.microsoft.com/office/drawing/2014/main" id="{883AD72F-7F9E-41D7-BA1F-E7397824194C}"/>
                </a:ext>
              </a:extLst>
            </p:cNvPr>
            <p:cNvSpPr/>
            <p:nvPr/>
          </p:nvSpPr>
          <p:spPr>
            <a:xfrm>
              <a:off x="5493639" y="0"/>
              <a:ext cx="6698361" cy="6858000"/>
            </a:xfrm>
            <a:prstGeom prst="rect">
              <a:avLst/>
            </a:prstGeom>
            <a:solidFill>
              <a:srgbClr val="972B2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a:extLst>
                <a:ext uri="{FF2B5EF4-FFF2-40B4-BE49-F238E27FC236}">
                  <a16:creationId xmlns:a16="http://schemas.microsoft.com/office/drawing/2014/main" id="{6DACC314-8336-4D7C-B838-46E13FCC2270}"/>
                </a:ext>
              </a:extLst>
            </p:cNvPr>
            <p:cNvGrpSpPr/>
            <p:nvPr/>
          </p:nvGrpSpPr>
          <p:grpSpPr>
            <a:xfrm>
              <a:off x="8065306" y="727960"/>
              <a:ext cx="1574276" cy="5402079"/>
              <a:chOff x="7985487" y="862000"/>
              <a:chExt cx="1574276" cy="5317706"/>
            </a:xfrm>
          </p:grpSpPr>
          <p:sp>
            <p:nvSpPr>
              <p:cNvPr id="33" name="文本框 32">
                <a:extLst>
                  <a:ext uri="{FF2B5EF4-FFF2-40B4-BE49-F238E27FC236}">
                    <a16:creationId xmlns:a16="http://schemas.microsoft.com/office/drawing/2014/main" id="{8B5AD883-F768-4BED-AD04-496F387EB7D9}"/>
                  </a:ext>
                </a:extLst>
              </p:cNvPr>
              <p:cNvSpPr txBox="1"/>
              <p:nvPr/>
            </p:nvSpPr>
            <p:spPr>
              <a:xfrm>
                <a:off x="8384075" y="862000"/>
                <a:ext cx="984885" cy="5317706"/>
              </a:xfrm>
              <a:prstGeom prst="rect">
                <a:avLst/>
              </a:prstGeom>
              <a:noFill/>
              <a:ln w="19050">
                <a:noFill/>
              </a:ln>
            </p:spPr>
            <p:txBody>
              <a:bodyPr vert="eaVert" wrap="square" rtlCol="0" anchor="ctr">
                <a:spAutoFit/>
              </a:bodyPr>
              <a:lstStyle/>
              <a:p>
                <a:pPr algn="ctr">
                  <a:lnSpc>
                    <a:spcPct val="130000"/>
                  </a:lnSpc>
                </a:pPr>
                <a:r>
                  <a:rPr lang="zh-CN" altLang="en-US" sz="4000" b="1" spc="300" dirty="0">
                    <a:solidFill>
                      <a:schemeClr val="bg1"/>
                    </a:solidFill>
                    <a:latin typeface="Microsoft YaHei" panose="020B0503020204020204" pitchFamily="34" charset="-122"/>
                    <a:ea typeface="Microsoft YaHei" panose="020B0503020204020204" pitchFamily="34" charset="-122"/>
                    <a:cs typeface="+mn-ea"/>
                    <a:sym typeface="+mn-lt"/>
                  </a:rPr>
                  <a:t>图像描述经典模型</a:t>
                </a:r>
              </a:p>
            </p:txBody>
          </p:sp>
          <p:sp>
            <p:nvSpPr>
              <p:cNvPr id="34" name="矩形 33">
                <a:extLst>
                  <a:ext uri="{FF2B5EF4-FFF2-40B4-BE49-F238E27FC236}">
                    <a16:creationId xmlns:a16="http://schemas.microsoft.com/office/drawing/2014/main" id="{534D5DF3-44AD-43CD-87C9-B5CF63524377}"/>
                  </a:ext>
                </a:extLst>
              </p:cNvPr>
              <p:cNvSpPr/>
              <p:nvPr/>
            </p:nvSpPr>
            <p:spPr>
              <a:xfrm>
                <a:off x="7985487" y="1133170"/>
                <a:ext cx="1574276" cy="4775365"/>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7533341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1+#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55154"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图像描述经典模型</a:t>
            </a:r>
          </a:p>
        </p:txBody>
      </p:sp>
      <p:sp>
        <p:nvSpPr>
          <p:cNvPr id="8" name="文本框 7">
            <a:extLst>
              <a:ext uri="{FF2B5EF4-FFF2-40B4-BE49-F238E27FC236}">
                <a16:creationId xmlns:a16="http://schemas.microsoft.com/office/drawing/2014/main" id="{D66CCA84-F2E1-5C48-ACBF-B6DEA7631B42}"/>
              </a:ext>
            </a:extLst>
          </p:cNvPr>
          <p:cNvSpPr txBox="1"/>
          <p:nvPr/>
        </p:nvSpPr>
        <p:spPr>
          <a:xfrm>
            <a:off x="1361179" y="898442"/>
            <a:ext cx="7272828" cy="584775"/>
          </a:xfrm>
          <a:prstGeom prst="rect">
            <a:avLst/>
          </a:prstGeom>
          <a:noFill/>
        </p:spPr>
        <p:txBody>
          <a:bodyPr wrap="square" rtlCol="0">
            <a:spAutoFit/>
          </a:bodyPr>
          <a:lstStyle/>
          <a:p>
            <a:r>
              <a:rPr lang="en-US" altLang="zh-CN" sz="3200" dirty="0">
                <a:latin typeface="Microsoft YaHei" panose="020B0503020204020204" pitchFamily="34" charset="-122"/>
                <a:ea typeface="Microsoft YaHei" panose="020B0503020204020204" pitchFamily="34" charset="-122"/>
                <a:cs typeface="+mn-ea"/>
                <a:sym typeface="+mn-lt"/>
              </a:rPr>
              <a:t>2014-2018: Image-Level Feature</a:t>
            </a:r>
            <a:endParaRPr lang="zh-CN" altLang="en-US" sz="3200" dirty="0">
              <a:latin typeface="Microsoft YaHei" panose="020B0503020204020204" pitchFamily="34" charset="-122"/>
              <a:ea typeface="Microsoft YaHei" panose="020B0503020204020204" pitchFamily="34" charset="-122"/>
              <a:cs typeface="+mn-ea"/>
              <a:sym typeface="+mn-lt"/>
            </a:endParaRPr>
          </a:p>
        </p:txBody>
      </p:sp>
      <p:grpSp>
        <p:nvGrpSpPr>
          <p:cNvPr id="2" name="组合 1">
            <a:extLst>
              <a:ext uri="{FF2B5EF4-FFF2-40B4-BE49-F238E27FC236}">
                <a16:creationId xmlns:a16="http://schemas.microsoft.com/office/drawing/2014/main" id="{71C7ECE9-E1C0-4377-99E0-544B4B15A4E5}"/>
              </a:ext>
            </a:extLst>
          </p:cNvPr>
          <p:cNvGrpSpPr/>
          <p:nvPr/>
        </p:nvGrpSpPr>
        <p:grpSpPr>
          <a:xfrm>
            <a:off x="8869681" y="1281430"/>
            <a:ext cx="2133474" cy="4602163"/>
            <a:chOff x="8869681" y="1281430"/>
            <a:chExt cx="2133474" cy="4602163"/>
          </a:xfrm>
        </p:grpSpPr>
        <p:sp>
          <p:nvSpPr>
            <p:cNvPr id="9" name="矩形 8">
              <a:extLst>
                <a:ext uri="{FF2B5EF4-FFF2-40B4-BE49-F238E27FC236}">
                  <a16:creationId xmlns:a16="http://schemas.microsoft.com/office/drawing/2014/main" id="{ACA44C36-0386-FC49-BB80-50B4CB1557E4}"/>
                </a:ext>
              </a:extLst>
            </p:cNvPr>
            <p:cNvSpPr/>
            <p:nvPr/>
          </p:nvSpPr>
          <p:spPr>
            <a:xfrm>
              <a:off x="8869681" y="1281430"/>
              <a:ext cx="2133474" cy="4602163"/>
            </a:xfrm>
            <a:prstGeom prst="rect">
              <a:avLst/>
            </a:prstGeom>
            <a:solidFill>
              <a:srgbClr val="972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cs typeface="+mn-ea"/>
                <a:sym typeface="+mn-lt"/>
              </a:endParaRPr>
            </a:p>
          </p:txBody>
        </p:sp>
        <p:sp>
          <p:nvSpPr>
            <p:cNvPr id="12" name="文本框 11">
              <a:extLst>
                <a:ext uri="{FF2B5EF4-FFF2-40B4-BE49-F238E27FC236}">
                  <a16:creationId xmlns:a16="http://schemas.microsoft.com/office/drawing/2014/main" id="{B6A97438-2EB7-684F-8D65-1C86FCBDF6D4}"/>
                </a:ext>
              </a:extLst>
            </p:cNvPr>
            <p:cNvSpPr txBox="1"/>
            <p:nvPr/>
          </p:nvSpPr>
          <p:spPr>
            <a:xfrm>
              <a:off x="9569844" y="1573529"/>
              <a:ext cx="861774" cy="3883843"/>
            </a:xfrm>
            <a:prstGeom prst="rect">
              <a:avLst/>
            </a:prstGeom>
            <a:noFill/>
            <a:ln>
              <a:solidFill>
                <a:schemeClr val="bg1"/>
              </a:solidFill>
            </a:ln>
          </p:spPr>
          <p:txBody>
            <a:bodyPr vert="eaVert" wrap="square" rtlCol="0">
              <a:spAutoFit/>
            </a:bodyPr>
            <a:lstStyle/>
            <a:p>
              <a:pPr algn="ctr"/>
              <a:r>
                <a:rPr lang="zh-CN" altLang="en-US" sz="4400" dirty="0">
                  <a:solidFill>
                    <a:schemeClr val="bg1"/>
                  </a:solidFill>
                  <a:latin typeface="Microsoft YaHei" panose="020B0503020204020204" pitchFamily="34" charset="-122"/>
                  <a:ea typeface="Microsoft YaHei" panose="020B0503020204020204" pitchFamily="34" charset="-122"/>
                  <a:cs typeface="+mn-ea"/>
                  <a:sym typeface="+mn-lt"/>
                </a:rPr>
                <a:t>发展历程</a:t>
              </a:r>
            </a:p>
          </p:txBody>
        </p:sp>
        <p:sp>
          <p:nvSpPr>
            <p:cNvPr id="13" name="文本框 12">
              <a:extLst>
                <a:ext uri="{FF2B5EF4-FFF2-40B4-BE49-F238E27FC236}">
                  <a16:creationId xmlns:a16="http://schemas.microsoft.com/office/drawing/2014/main" id="{2168F598-6E56-B245-9250-BA0A963BF05B}"/>
                </a:ext>
              </a:extLst>
            </p:cNvPr>
            <p:cNvSpPr txBox="1"/>
            <p:nvPr/>
          </p:nvSpPr>
          <p:spPr>
            <a:xfrm>
              <a:off x="8996329" y="1347285"/>
              <a:ext cx="430887" cy="4336330"/>
            </a:xfrm>
            <a:prstGeom prst="rect">
              <a:avLst/>
            </a:prstGeom>
            <a:noFill/>
          </p:spPr>
          <p:txBody>
            <a:bodyPr vert="eaVert" wrap="square" rtlCol="0">
              <a:spAutoFit/>
            </a:bodyPr>
            <a:lstStyle/>
            <a:p>
              <a:pPr algn="ctr"/>
              <a:r>
                <a:rPr lang="zh-CN" altLang="en-US" sz="1600" dirty="0">
                  <a:solidFill>
                    <a:schemeClr val="bg1"/>
                  </a:solidFill>
                  <a:latin typeface="Microsoft YaHei" panose="020B0503020204020204" pitchFamily="34" charset="-122"/>
                  <a:ea typeface="Microsoft YaHei" panose="020B0503020204020204" pitchFamily="34" charset="-122"/>
                  <a:cs typeface="+mn-ea"/>
                  <a:sym typeface="+mn-lt"/>
                </a:rPr>
                <a:t>使用深度学习的 </a:t>
              </a:r>
              <a:r>
                <a:rPr lang="en-US" altLang="zh-CN" sz="1600" dirty="0">
                  <a:solidFill>
                    <a:schemeClr val="bg1"/>
                  </a:solidFill>
                  <a:latin typeface="Microsoft YaHei" panose="020B0503020204020204" pitchFamily="34" charset="-122"/>
                  <a:ea typeface="Microsoft YaHei" panose="020B0503020204020204" pitchFamily="34" charset="-122"/>
                  <a:cs typeface="+mn-ea"/>
                  <a:sym typeface="+mn-lt"/>
                </a:rPr>
                <a:t>Image Captioning </a:t>
              </a:r>
              <a:r>
                <a:rPr lang="zh-CN" altLang="en-US" sz="1600" dirty="0">
                  <a:solidFill>
                    <a:schemeClr val="bg1"/>
                  </a:solidFill>
                  <a:latin typeface="Microsoft YaHei" panose="020B0503020204020204" pitchFamily="34" charset="-122"/>
                  <a:ea typeface="Microsoft YaHei" panose="020B0503020204020204" pitchFamily="34" charset="-122"/>
                  <a:cs typeface="+mn-ea"/>
                  <a:sym typeface="+mn-lt"/>
                </a:rPr>
                <a:t>方法</a:t>
              </a:r>
            </a:p>
          </p:txBody>
        </p:sp>
      </p:grpSp>
      <p:sp>
        <p:nvSpPr>
          <p:cNvPr id="14" name="文本框 13">
            <a:extLst>
              <a:ext uri="{FF2B5EF4-FFF2-40B4-BE49-F238E27FC236}">
                <a16:creationId xmlns:a16="http://schemas.microsoft.com/office/drawing/2014/main" id="{28EC4DAE-500C-1548-8B89-A153C747A095}"/>
              </a:ext>
            </a:extLst>
          </p:cNvPr>
          <p:cNvSpPr txBox="1"/>
          <p:nvPr/>
        </p:nvSpPr>
        <p:spPr>
          <a:xfrm>
            <a:off x="1361179" y="3259345"/>
            <a:ext cx="7462092" cy="584775"/>
          </a:xfrm>
          <a:prstGeom prst="rect">
            <a:avLst/>
          </a:prstGeom>
          <a:noFill/>
        </p:spPr>
        <p:txBody>
          <a:bodyPr wrap="square" rtlCol="0">
            <a:spAutoFit/>
          </a:bodyPr>
          <a:lstStyle/>
          <a:p>
            <a:r>
              <a:rPr lang="en-US" altLang="zh-CN" sz="3200" dirty="0">
                <a:latin typeface="Microsoft YaHei" panose="020B0503020204020204" pitchFamily="34" charset="-122"/>
                <a:ea typeface="Microsoft YaHei" panose="020B0503020204020204" pitchFamily="34" charset="-122"/>
                <a:cs typeface="+mn-ea"/>
                <a:sym typeface="+mn-lt"/>
              </a:rPr>
              <a:t>2018-2020: Object-Level Feature</a:t>
            </a:r>
            <a:endParaRPr lang="zh-CN" altLang="en-US" sz="3200" dirty="0">
              <a:latin typeface="Microsoft YaHei" panose="020B0503020204020204" pitchFamily="34" charset="-122"/>
              <a:ea typeface="Microsoft YaHei" panose="020B0503020204020204" pitchFamily="34" charset="-122"/>
              <a:cs typeface="+mn-ea"/>
              <a:sym typeface="+mn-lt"/>
            </a:endParaRPr>
          </a:p>
        </p:txBody>
      </p:sp>
      <p:sp>
        <p:nvSpPr>
          <p:cNvPr id="15" name="文本框 16">
            <a:extLst>
              <a:ext uri="{FF2B5EF4-FFF2-40B4-BE49-F238E27FC236}">
                <a16:creationId xmlns:a16="http://schemas.microsoft.com/office/drawing/2014/main" id="{B3EACD66-A47A-034E-9318-5DD731E17B11}"/>
              </a:ext>
            </a:extLst>
          </p:cNvPr>
          <p:cNvSpPr txBox="1"/>
          <p:nvPr/>
        </p:nvSpPr>
        <p:spPr>
          <a:xfrm>
            <a:off x="1361179" y="3905676"/>
            <a:ext cx="6352970" cy="212090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 </a:t>
            </a: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Bottom-up and Top-down Attention</a:t>
            </a:r>
          </a:p>
          <a:p>
            <a:pPr marL="285750" indent="-285750">
              <a:lnSpc>
                <a:spcPct val="150000"/>
              </a:lnSpc>
              <a:buFont typeface="Arial" panose="020B0604020202020204" pitchFamily="34" charset="0"/>
              <a:buChar char="•"/>
            </a:pP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Attention based on object detection</a:t>
            </a:r>
          </a:p>
          <a:p>
            <a:pPr marL="285750" indent="-285750">
              <a:lnSpc>
                <a:spcPct val="150000"/>
              </a:lnSpc>
              <a:buFont typeface="Arial" panose="020B0604020202020204" pitchFamily="34" charset="0"/>
              <a:buChar char="•"/>
            </a:pP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Scene graph with Graph Convolutional Networks</a:t>
            </a:r>
          </a:p>
          <a:p>
            <a:pPr marL="285750" indent="-285750">
              <a:lnSpc>
                <a:spcPct val="150000"/>
              </a:lnSpc>
              <a:buFont typeface="Arial" panose="020B0604020202020204" pitchFamily="34" charset="0"/>
              <a:buChar char="•"/>
            </a:pP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Image Captioning with Transformer</a:t>
            </a:r>
          </a:p>
          <a:p>
            <a:pPr marL="285750" indent="-285750">
              <a:lnSpc>
                <a:spcPct val="150000"/>
              </a:lnSpc>
              <a:buFont typeface="Arial" panose="020B0604020202020204" pitchFamily="34" charset="0"/>
              <a:buChar char="•"/>
            </a:pPr>
            <a:endParaRPr lang="zh-CN" altLang="en-US"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p:txBody>
      </p:sp>
      <p:sp>
        <p:nvSpPr>
          <p:cNvPr id="16" name="文本框 15">
            <a:extLst>
              <a:ext uri="{FF2B5EF4-FFF2-40B4-BE49-F238E27FC236}">
                <a16:creationId xmlns:a16="http://schemas.microsoft.com/office/drawing/2014/main" id="{EA86C9C3-F06D-B744-8D42-775B5DECA2E5}"/>
              </a:ext>
            </a:extLst>
          </p:cNvPr>
          <p:cNvSpPr txBox="1"/>
          <p:nvPr/>
        </p:nvSpPr>
        <p:spPr>
          <a:xfrm>
            <a:off x="1361179" y="1513375"/>
            <a:ext cx="6439668" cy="170540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Encoder-Decoder </a:t>
            </a:r>
            <a:r>
              <a:rPr lang="zh-CN" altLang="en-US"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框架</a:t>
            </a:r>
            <a:endPar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marL="285750" indent="-285750">
              <a:lnSpc>
                <a:spcPct val="150000"/>
              </a:lnSpc>
              <a:buFont typeface="Arial" panose="020B0604020202020204" pitchFamily="34" charset="0"/>
              <a:buChar char="•"/>
            </a:pP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Attention </a:t>
            </a:r>
            <a:r>
              <a:rPr lang="zh-CN" altLang="en-US"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方法</a:t>
            </a:r>
            <a:endPar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marL="285750" indent="-285750">
              <a:lnSpc>
                <a:spcPct val="150000"/>
              </a:lnSpc>
              <a:buFont typeface="Arial" panose="020B0604020202020204" pitchFamily="34" charset="0"/>
              <a:buChar char="•"/>
            </a:pP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Adaptive Attention</a:t>
            </a:r>
          </a:p>
          <a:p>
            <a:pPr marL="285750" indent="-285750">
              <a:lnSpc>
                <a:spcPct val="150000"/>
              </a:lnSpc>
              <a:buFont typeface="Arial" panose="020B0604020202020204" pitchFamily="34" charset="0"/>
              <a:buChar char="•"/>
            </a:pP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Channel-wise Attention</a:t>
            </a:r>
          </a:p>
        </p:txBody>
      </p:sp>
      <p:sp>
        <p:nvSpPr>
          <p:cNvPr id="17" name="平行四边形 16">
            <a:extLst>
              <a:ext uri="{FF2B5EF4-FFF2-40B4-BE49-F238E27FC236}">
                <a16:creationId xmlns:a16="http://schemas.microsoft.com/office/drawing/2014/main" id="{48E38C06-4796-4241-99AE-A9B89ED86BAC}"/>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5726678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descr="北京理工大学校名+校徽.png"/>
          <p:cNvPicPr>
            <a:picLocks noChangeAspect="1"/>
          </p:cNvPicPr>
          <p:nvPr/>
        </p:nvPicPr>
        <p:blipFill>
          <a:blip r:embed="rId3" cstate="print"/>
          <a:srcRect l="34158" t="19528" r="18091" b="63698"/>
          <a:stretch>
            <a:fillRect/>
          </a:stretch>
        </p:blipFill>
        <p:spPr>
          <a:xfrm>
            <a:off x="350369" y="197907"/>
            <a:ext cx="3829616" cy="950614"/>
          </a:xfrm>
          <a:prstGeom prst="rect">
            <a:avLst/>
          </a:prstGeom>
        </p:spPr>
      </p:pic>
      <p:grpSp>
        <p:nvGrpSpPr>
          <p:cNvPr id="6" name="组合 5">
            <a:extLst>
              <a:ext uri="{FF2B5EF4-FFF2-40B4-BE49-F238E27FC236}">
                <a16:creationId xmlns:a16="http://schemas.microsoft.com/office/drawing/2014/main" id="{3AACA3E6-C807-4328-B05B-19B2DF117F58}"/>
              </a:ext>
            </a:extLst>
          </p:cNvPr>
          <p:cNvGrpSpPr/>
          <p:nvPr/>
        </p:nvGrpSpPr>
        <p:grpSpPr>
          <a:xfrm>
            <a:off x="877951" y="1148521"/>
            <a:ext cx="3883235" cy="4453536"/>
            <a:chOff x="582217" y="1294565"/>
            <a:chExt cx="3883235" cy="4453536"/>
          </a:xfrm>
        </p:grpSpPr>
        <p:grpSp>
          <p:nvGrpSpPr>
            <p:cNvPr id="4" name="组合 3">
              <a:extLst>
                <a:ext uri="{FF2B5EF4-FFF2-40B4-BE49-F238E27FC236}">
                  <a16:creationId xmlns:a16="http://schemas.microsoft.com/office/drawing/2014/main" id="{D05FF83E-C6C7-4207-924E-D3E9CACCCE4A}"/>
                </a:ext>
              </a:extLst>
            </p:cNvPr>
            <p:cNvGrpSpPr/>
            <p:nvPr/>
          </p:nvGrpSpPr>
          <p:grpSpPr>
            <a:xfrm>
              <a:off x="582217" y="1294565"/>
              <a:ext cx="3883235" cy="3482448"/>
              <a:chOff x="582217" y="1294565"/>
              <a:chExt cx="3883235" cy="3482448"/>
            </a:xfrm>
          </p:grpSpPr>
          <p:pic>
            <p:nvPicPr>
              <p:cNvPr id="9" name="图片 8"/>
              <p:cNvPicPr>
                <a:picLocks noChangeAspect="1"/>
              </p:cNvPicPr>
              <p:nvPr/>
            </p:nvPicPr>
            <p:blipFill>
              <a:blip r:embed="rId4" cstate="screen"/>
              <a:stretch>
                <a:fillRect/>
              </a:stretch>
            </p:blipFill>
            <p:spPr>
              <a:xfrm>
                <a:off x="582217" y="1294565"/>
                <a:ext cx="3883235" cy="3482448"/>
              </a:xfrm>
              <a:prstGeom prst="rect">
                <a:avLst/>
              </a:prstGeom>
            </p:spPr>
          </p:pic>
          <p:sp>
            <p:nvSpPr>
              <p:cNvPr id="3" name="文本框 2"/>
              <p:cNvSpPr txBox="1"/>
              <p:nvPr/>
            </p:nvSpPr>
            <p:spPr>
              <a:xfrm>
                <a:off x="2016002" y="1539972"/>
                <a:ext cx="1015663" cy="3215151"/>
              </a:xfrm>
              <a:prstGeom prst="rect">
                <a:avLst/>
              </a:prstGeom>
              <a:noFill/>
              <a:ln>
                <a:solidFill>
                  <a:srgbClr val="0E1732"/>
                </a:solidFill>
              </a:ln>
            </p:spPr>
            <p:txBody>
              <a:bodyPr vert="eaVert" wrap="square" rtlCol="0">
                <a:spAutoFit/>
              </a:bodyPr>
              <a:lstStyle/>
              <a:p>
                <a:pPr algn="just"/>
                <a:r>
                  <a:rPr lang="zh-CN" altLang="en-US" sz="5400" b="1" dirty="0">
                    <a:latin typeface="Microsoft YaHei" panose="020B0503020204020204" pitchFamily="34" charset="-122"/>
                    <a:ea typeface="Microsoft YaHei" panose="020B0503020204020204" pitchFamily="34" charset="-122"/>
                    <a:cs typeface="+mn-ea"/>
                    <a:sym typeface="+mn-lt"/>
                  </a:rPr>
                  <a:t> 第一部分</a:t>
                </a:r>
              </a:p>
            </p:txBody>
          </p:sp>
        </p:grpSp>
        <p:sp>
          <p:nvSpPr>
            <p:cNvPr id="10" name="文本框 9">
              <a:extLst>
                <a:ext uri="{FF2B5EF4-FFF2-40B4-BE49-F238E27FC236}">
                  <a16:creationId xmlns:a16="http://schemas.microsoft.com/office/drawing/2014/main" id="{D29255C4-6123-D342-94D1-E448433C0ABE}"/>
                </a:ext>
              </a:extLst>
            </p:cNvPr>
            <p:cNvSpPr txBox="1"/>
            <p:nvPr/>
          </p:nvSpPr>
          <p:spPr>
            <a:xfrm>
              <a:off x="670268" y="5378769"/>
              <a:ext cx="3707130" cy="369332"/>
            </a:xfrm>
            <a:prstGeom prst="rect">
              <a:avLst/>
            </a:prstGeom>
            <a:noFill/>
          </p:spPr>
          <p:txBody>
            <a:bodyPr wrap="square" rtlCol="0">
              <a:spAutoFit/>
            </a:bodyPr>
            <a:lstStyle/>
            <a:p>
              <a:pPr algn="ctr"/>
              <a:r>
                <a:rPr lang="zh-CN" altLang="en-US" dirty="0">
                  <a:latin typeface="Microsoft YaHei" panose="020B0503020204020204" pitchFamily="34" charset="-122"/>
                  <a:ea typeface="Microsoft YaHei" panose="020B0503020204020204" pitchFamily="34" charset="-122"/>
                </a:rPr>
                <a:t>主讲人：王皎洁   </a:t>
              </a:r>
              <a:r>
                <a:rPr lang="en-US" altLang="zh-CN" sz="1600" dirty="0">
                  <a:latin typeface="Microsoft YaHei" panose="020B0503020204020204" pitchFamily="34" charset="-122"/>
                  <a:ea typeface="Microsoft YaHei" panose="020B0503020204020204" pitchFamily="34" charset="-122"/>
                </a:rPr>
                <a:t>3220200959</a:t>
              </a:r>
              <a:endParaRPr lang="zh-CN" altLang="en-US" sz="1600" dirty="0">
                <a:latin typeface="Microsoft YaHei" panose="020B0503020204020204" pitchFamily="34" charset="-122"/>
                <a:ea typeface="Microsoft YaHei" panose="020B0503020204020204" pitchFamily="34" charset="-122"/>
              </a:endParaRPr>
            </a:p>
          </p:txBody>
        </p:sp>
      </p:grpSp>
      <p:grpSp>
        <p:nvGrpSpPr>
          <p:cNvPr id="15" name="组合 14">
            <a:extLst>
              <a:ext uri="{FF2B5EF4-FFF2-40B4-BE49-F238E27FC236}">
                <a16:creationId xmlns:a16="http://schemas.microsoft.com/office/drawing/2014/main" id="{6EB99ED9-4CF7-47D7-BB54-97B2588FD9F1}"/>
              </a:ext>
            </a:extLst>
          </p:cNvPr>
          <p:cNvGrpSpPr/>
          <p:nvPr/>
        </p:nvGrpSpPr>
        <p:grpSpPr>
          <a:xfrm>
            <a:off x="5493639" y="0"/>
            <a:ext cx="6698361" cy="6858000"/>
            <a:chOff x="5493639" y="0"/>
            <a:chExt cx="6698361" cy="6858000"/>
          </a:xfrm>
        </p:grpSpPr>
        <p:sp>
          <p:nvSpPr>
            <p:cNvPr id="14" name="矩形 13">
              <a:extLst>
                <a:ext uri="{FF2B5EF4-FFF2-40B4-BE49-F238E27FC236}">
                  <a16:creationId xmlns:a16="http://schemas.microsoft.com/office/drawing/2014/main" id="{31ECFE7D-8295-48B9-9476-4C81D59B524A}"/>
                </a:ext>
              </a:extLst>
            </p:cNvPr>
            <p:cNvSpPr/>
            <p:nvPr/>
          </p:nvSpPr>
          <p:spPr>
            <a:xfrm>
              <a:off x="5493639" y="0"/>
              <a:ext cx="6698361" cy="6858000"/>
            </a:xfrm>
            <a:prstGeom prst="rect">
              <a:avLst/>
            </a:prstGeom>
            <a:solidFill>
              <a:srgbClr val="972B2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4524D852-65F2-4F12-BFDB-EFF935742729}"/>
                </a:ext>
              </a:extLst>
            </p:cNvPr>
            <p:cNvGrpSpPr/>
            <p:nvPr/>
          </p:nvGrpSpPr>
          <p:grpSpPr>
            <a:xfrm>
              <a:off x="8055681" y="2225942"/>
              <a:ext cx="1574276" cy="2406116"/>
              <a:chOff x="7975862" y="2336585"/>
              <a:chExt cx="1574276" cy="2368536"/>
            </a:xfrm>
          </p:grpSpPr>
          <p:sp>
            <p:nvSpPr>
              <p:cNvPr id="7" name="文本框 6"/>
              <p:cNvSpPr txBox="1"/>
              <p:nvPr/>
            </p:nvSpPr>
            <p:spPr>
              <a:xfrm>
                <a:off x="8284803" y="2515216"/>
                <a:ext cx="1144929" cy="2093863"/>
              </a:xfrm>
              <a:prstGeom prst="rect">
                <a:avLst/>
              </a:prstGeom>
              <a:noFill/>
              <a:ln w="19050">
                <a:noFill/>
              </a:ln>
            </p:spPr>
            <p:txBody>
              <a:bodyPr vert="eaVert" wrap="square" rtlCol="0" anchor="ctr">
                <a:spAutoFit/>
              </a:bodyPr>
              <a:lstStyle/>
              <a:p>
                <a:pPr algn="ctr">
                  <a:lnSpc>
                    <a:spcPct val="130000"/>
                  </a:lnSpc>
                </a:pPr>
                <a:r>
                  <a:rPr lang="zh-CN" altLang="en-US" sz="4800" b="1" spc="300" dirty="0">
                    <a:solidFill>
                      <a:schemeClr val="bg1"/>
                    </a:solidFill>
                    <a:latin typeface="Microsoft YaHei" panose="020B0503020204020204" pitchFamily="34" charset="-122"/>
                    <a:ea typeface="Microsoft YaHei" panose="020B0503020204020204" pitchFamily="34" charset="-122"/>
                    <a:cs typeface="+mn-ea"/>
                    <a:sym typeface="+mn-lt"/>
                  </a:rPr>
                  <a:t>引 言</a:t>
                </a:r>
              </a:p>
            </p:txBody>
          </p:sp>
          <p:sp>
            <p:nvSpPr>
              <p:cNvPr id="11" name="矩形 10">
                <a:extLst>
                  <a:ext uri="{FF2B5EF4-FFF2-40B4-BE49-F238E27FC236}">
                    <a16:creationId xmlns:a16="http://schemas.microsoft.com/office/drawing/2014/main" id="{C06DB750-06B1-4B1A-AAFA-A2F8AFF735CD}"/>
                  </a:ext>
                </a:extLst>
              </p:cNvPr>
              <p:cNvSpPr/>
              <p:nvPr/>
            </p:nvSpPr>
            <p:spPr>
              <a:xfrm>
                <a:off x="7975862" y="2336585"/>
                <a:ext cx="1574276" cy="236853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图像描述经典模型</a:t>
            </a:r>
          </a:p>
        </p:txBody>
      </p:sp>
      <p:sp>
        <p:nvSpPr>
          <p:cNvPr id="19" name="矩形 18">
            <a:extLst>
              <a:ext uri="{FF2B5EF4-FFF2-40B4-BE49-F238E27FC236}">
                <a16:creationId xmlns:a16="http://schemas.microsoft.com/office/drawing/2014/main" id="{711DC542-4851-AD4A-9FC3-588ADB7E0263}"/>
              </a:ext>
            </a:extLst>
          </p:cNvPr>
          <p:cNvSpPr/>
          <p:nvPr/>
        </p:nvSpPr>
        <p:spPr>
          <a:xfrm>
            <a:off x="6314769" y="3394132"/>
            <a:ext cx="5740597" cy="3043525"/>
          </a:xfrm>
          <a:prstGeom prst="rect">
            <a:avLst/>
          </a:prstGeom>
        </p:spPr>
        <p:txBody>
          <a:bodyPr wrap="square">
            <a:spAutoFit/>
          </a:bodyPr>
          <a:lstStyle/>
          <a:p>
            <a:pPr marL="285750" indent="-285750">
              <a:lnSpc>
                <a:spcPct val="200000"/>
              </a:lnSpc>
              <a:buFont typeface="Arial" panose="020B0604020202020204" pitchFamily="34" charset="0"/>
              <a:buChar char="•"/>
            </a:pPr>
            <a:r>
              <a:rPr lang="en-US" altLang="zh-CN" sz="1400" dirty="0">
                <a:latin typeface="Microsoft YaHei" panose="020B0503020204020204" pitchFamily="34" charset="-122"/>
                <a:ea typeface="Microsoft YaHei" panose="020B0503020204020204" pitchFamily="34" charset="-122"/>
                <a:cs typeface="+mn-ea"/>
                <a:sym typeface="+mn-lt"/>
              </a:rPr>
              <a:t>Image Captioning with Encoder-Decoder Architecture</a:t>
            </a:r>
          </a:p>
          <a:p>
            <a:pPr marL="285750" indent="-285750">
              <a:lnSpc>
                <a:spcPct val="200000"/>
              </a:lnSpc>
              <a:buFont typeface="Arial" panose="020B0604020202020204" pitchFamily="34" charset="0"/>
              <a:buChar char="•"/>
            </a:pPr>
            <a:r>
              <a:rPr lang="en-US" altLang="zh-CN" sz="1400" dirty="0">
                <a:latin typeface="Microsoft YaHei" panose="020B0503020204020204" pitchFamily="34" charset="-122"/>
                <a:ea typeface="Microsoft YaHei" panose="020B0503020204020204" pitchFamily="34" charset="-122"/>
                <a:cs typeface="+mn-ea"/>
                <a:sym typeface="+mn-lt"/>
              </a:rPr>
              <a:t>Train a CNN model on Image Classification Dataset like ImageNet</a:t>
            </a:r>
          </a:p>
          <a:p>
            <a:pPr marL="285750" indent="-285750">
              <a:lnSpc>
                <a:spcPct val="200000"/>
              </a:lnSpc>
              <a:buFont typeface="Arial" panose="020B0604020202020204" pitchFamily="34" charset="0"/>
              <a:buChar char="•"/>
            </a:pPr>
            <a:r>
              <a:rPr lang="en-US" altLang="zh-CN" sz="1400" dirty="0">
                <a:latin typeface="Microsoft YaHei" panose="020B0503020204020204" pitchFamily="34" charset="-122"/>
                <a:ea typeface="Microsoft YaHei" panose="020B0503020204020204" pitchFamily="34" charset="-122"/>
                <a:cs typeface="+mn-ea"/>
                <a:sym typeface="+mn-lt"/>
              </a:rPr>
              <a:t>Using trained CNN (</a:t>
            </a:r>
            <a:r>
              <a:rPr lang="en-US" altLang="zh-CN" sz="1400" dirty="0" err="1">
                <a:latin typeface="Microsoft YaHei" panose="020B0503020204020204" pitchFamily="34" charset="-122"/>
                <a:ea typeface="Microsoft YaHei" panose="020B0503020204020204" pitchFamily="34" charset="-122"/>
                <a:cs typeface="+mn-ea"/>
                <a:sym typeface="+mn-lt"/>
              </a:rPr>
              <a:t>ResNet</a:t>
            </a:r>
            <a:r>
              <a:rPr lang="en-US" altLang="zh-CN" sz="1400" dirty="0">
                <a:latin typeface="Microsoft YaHei" panose="020B0503020204020204" pitchFamily="34" charset="-122"/>
                <a:ea typeface="Microsoft YaHei" panose="020B0503020204020204" pitchFamily="34" charset="-122"/>
                <a:cs typeface="+mn-ea"/>
                <a:sym typeface="+mn-lt"/>
              </a:rPr>
              <a:t> or VGG) to extract a feature vector from an image</a:t>
            </a:r>
          </a:p>
          <a:p>
            <a:pPr marL="285750" indent="-285750">
              <a:lnSpc>
                <a:spcPct val="200000"/>
              </a:lnSpc>
              <a:buFont typeface="Arial" panose="020B0604020202020204" pitchFamily="34" charset="0"/>
              <a:buChar char="•"/>
            </a:pPr>
            <a:r>
              <a:rPr lang="en-US" altLang="zh-CN" sz="1400" dirty="0">
                <a:latin typeface="Microsoft YaHei" panose="020B0503020204020204" pitchFamily="34" charset="-122"/>
                <a:ea typeface="Microsoft YaHei" panose="020B0503020204020204" pitchFamily="34" charset="-122"/>
                <a:cs typeface="+mn-ea"/>
                <a:sym typeface="+mn-lt"/>
              </a:rPr>
              <a:t>Using LSTM to decode the feature vector to a sentence word by word</a:t>
            </a:r>
          </a:p>
        </p:txBody>
      </p:sp>
      <p:grpSp>
        <p:nvGrpSpPr>
          <p:cNvPr id="2" name="组合 1">
            <a:extLst>
              <a:ext uri="{FF2B5EF4-FFF2-40B4-BE49-F238E27FC236}">
                <a16:creationId xmlns:a16="http://schemas.microsoft.com/office/drawing/2014/main" id="{1B38B4B9-1EA7-42E9-862B-95A4D641FBA5}"/>
              </a:ext>
            </a:extLst>
          </p:cNvPr>
          <p:cNvGrpSpPr/>
          <p:nvPr/>
        </p:nvGrpSpPr>
        <p:grpSpPr>
          <a:xfrm>
            <a:off x="136634" y="5472170"/>
            <a:ext cx="6003929" cy="1258041"/>
            <a:chOff x="220974" y="5571928"/>
            <a:chExt cx="6003929" cy="1258041"/>
          </a:xfrm>
        </p:grpSpPr>
        <p:sp>
          <p:nvSpPr>
            <p:cNvPr id="17" name="矩形 16">
              <a:extLst>
                <a:ext uri="{FF2B5EF4-FFF2-40B4-BE49-F238E27FC236}">
                  <a16:creationId xmlns:a16="http://schemas.microsoft.com/office/drawing/2014/main" id="{DB445D17-BEA3-C441-BD0A-271F24E51470}"/>
                </a:ext>
              </a:extLst>
            </p:cNvPr>
            <p:cNvSpPr/>
            <p:nvPr/>
          </p:nvSpPr>
          <p:spPr>
            <a:xfrm>
              <a:off x="220974" y="5571928"/>
              <a:ext cx="6003929" cy="1258041"/>
            </a:xfrm>
            <a:prstGeom prst="rect">
              <a:avLst/>
            </a:prstGeom>
            <a:solidFill>
              <a:srgbClr val="8B1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cs typeface="+mn-ea"/>
                <a:sym typeface="+mn-lt"/>
              </a:endParaRPr>
            </a:p>
          </p:txBody>
        </p:sp>
        <p:sp>
          <p:nvSpPr>
            <p:cNvPr id="20" name="文本框 19">
              <a:extLst>
                <a:ext uri="{FF2B5EF4-FFF2-40B4-BE49-F238E27FC236}">
                  <a16:creationId xmlns:a16="http://schemas.microsoft.com/office/drawing/2014/main" id="{AA52C0A1-0047-AD40-A242-D932FA444F2E}"/>
                </a:ext>
              </a:extLst>
            </p:cNvPr>
            <p:cNvSpPr txBox="1"/>
            <p:nvPr/>
          </p:nvSpPr>
          <p:spPr>
            <a:xfrm>
              <a:off x="343711" y="5771445"/>
              <a:ext cx="5752289" cy="830997"/>
            </a:xfrm>
            <a:prstGeom prst="rect">
              <a:avLst/>
            </a:prstGeom>
            <a:noFill/>
          </p:spPr>
          <p:txBody>
            <a:bodyPr wrap="square" rtlCol="0">
              <a:spAutoFit/>
            </a:bodyPr>
            <a:lstStyle/>
            <a:p>
              <a:pPr algn="dist"/>
              <a:r>
                <a:rPr lang="en-US" altLang="zh-CN" sz="2800" b="1" dirty="0">
                  <a:solidFill>
                    <a:schemeClr val="bg1"/>
                  </a:solidFill>
                  <a:latin typeface="Microsoft YaHei" panose="020B0503020204020204" pitchFamily="34" charset="-122"/>
                  <a:ea typeface="Microsoft YaHei" panose="020B0503020204020204" pitchFamily="34" charset="-122"/>
                  <a:cs typeface="+mn-ea"/>
                  <a:sym typeface="+mn-lt"/>
                </a:rPr>
                <a:t>Encoder-Decoder Framework</a:t>
              </a:r>
            </a:p>
            <a:p>
              <a:pPr algn="r"/>
              <a:r>
                <a:rPr lang="en-US" altLang="zh-CN" sz="2000" b="1" dirty="0">
                  <a:solidFill>
                    <a:schemeClr val="bg1"/>
                  </a:solidFill>
                  <a:latin typeface="Microsoft YaHei" panose="020B0503020204020204" pitchFamily="34" charset="-122"/>
                  <a:ea typeface="Microsoft YaHei" panose="020B0503020204020204" pitchFamily="34" charset="-122"/>
                  <a:cs typeface="+mn-ea"/>
                  <a:sym typeface="+mn-lt"/>
                </a:rPr>
                <a:t>show and tell, CVPR 2015</a:t>
              </a:r>
              <a:endParaRPr lang="zh-CN" altLang="en-US" sz="2000" b="1" dirty="0">
                <a:solidFill>
                  <a:schemeClr val="bg1"/>
                </a:solidFill>
                <a:latin typeface="Microsoft YaHei" panose="020B0503020204020204" pitchFamily="34" charset="-122"/>
                <a:ea typeface="Microsoft YaHei" panose="020B0503020204020204" pitchFamily="34" charset="-122"/>
                <a:cs typeface="+mn-ea"/>
                <a:sym typeface="+mn-lt"/>
              </a:endParaRPr>
            </a:p>
          </p:txBody>
        </p:sp>
      </p:grpSp>
      <p:pic>
        <p:nvPicPr>
          <p:cNvPr id="21" name="图片 20">
            <a:extLst>
              <a:ext uri="{FF2B5EF4-FFF2-40B4-BE49-F238E27FC236}">
                <a16:creationId xmlns:a16="http://schemas.microsoft.com/office/drawing/2014/main" id="{7374D80F-8184-794E-8FD1-B26A6840ADEA}"/>
              </a:ext>
            </a:extLst>
          </p:cNvPr>
          <p:cNvPicPr>
            <a:picLocks noChangeAspect="1"/>
          </p:cNvPicPr>
          <p:nvPr/>
        </p:nvPicPr>
        <p:blipFill>
          <a:blip r:embed="rId4"/>
          <a:stretch>
            <a:fillRect/>
          </a:stretch>
        </p:blipFill>
        <p:spPr>
          <a:xfrm>
            <a:off x="1266200" y="808326"/>
            <a:ext cx="4038950" cy="4663844"/>
          </a:xfrm>
          <a:prstGeom prst="rect">
            <a:avLst/>
          </a:prstGeom>
        </p:spPr>
      </p:pic>
      <p:pic>
        <p:nvPicPr>
          <p:cNvPr id="22" name="图片 21">
            <a:extLst>
              <a:ext uri="{FF2B5EF4-FFF2-40B4-BE49-F238E27FC236}">
                <a16:creationId xmlns:a16="http://schemas.microsoft.com/office/drawing/2014/main" id="{60EBC695-2C43-B74C-9C13-73D5227781DF}"/>
              </a:ext>
            </a:extLst>
          </p:cNvPr>
          <p:cNvPicPr>
            <a:picLocks noChangeAspect="1"/>
          </p:cNvPicPr>
          <p:nvPr/>
        </p:nvPicPr>
        <p:blipFill>
          <a:blip r:embed="rId5"/>
          <a:stretch>
            <a:fillRect/>
          </a:stretch>
        </p:blipFill>
        <p:spPr>
          <a:xfrm>
            <a:off x="6984259" y="340571"/>
            <a:ext cx="4031329" cy="3177815"/>
          </a:xfrm>
          <a:prstGeom prst="rect">
            <a:avLst/>
          </a:prstGeom>
        </p:spPr>
      </p:pic>
      <p:sp>
        <p:nvSpPr>
          <p:cNvPr id="10" name="平行四边形 9">
            <a:extLst>
              <a:ext uri="{FF2B5EF4-FFF2-40B4-BE49-F238E27FC236}">
                <a16:creationId xmlns:a16="http://schemas.microsoft.com/office/drawing/2014/main" id="{55F6D59B-05A2-204D-82DF-61A836E56EBE}"/>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86311881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65545" y="6127645"/>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图像描述经典模型</a:t>
            </a:r>
          </a:p>
        </p:txBody>
      </p:sp>
      <p:sp>
        <p:nvSpPr>
          <p:cNvPr id="11" name="矩形 10">
            <a:extLst>
              <a:ext uri="{FF2B5EF4-FFF2-40B4-BE49-F238E27FC236}">
                <a16:creationId xmlns:a16="http://schemas.microsoft.com/office/drawing/2014/main" id="{9CDB458A-576A-C643-8D84-6E77F0023B03}"/>
              </a:ext>
            </a:extLst>
          </p:cNvPr>
          <p:cNvSpPr/>
          <p:nvPr/>
        </p:nvSpPr>
        <p:spPr>
          <a:xfrm>
            <a:off x="5409829" y="3921967"/>
            <a:ext cx="6421053" cy="2480231"/>
          </a:xfrm>
          <a:prstGeom prst="rect">
            <a:avLst/>
          </a:prstGeom>
        </p:spPr>
        <p:txBody>
          <a:bodyPr wrap="square">
            <a:spAutoFit/>
          </a:bodyPr>
          <a:lstStyle/>
          <a:p>
            <a:pPr marL="285750" indent="-285750">
              <a:lnSpc>
                <a:spcPct val="200000"/>
              </a:lnSpc>
              <a:buFont typeface="Arial" panose="020B0604020202020204" pitchFamily="34" charset="0"/>
              <a:buChar char="•"/>
            </a:pPr>
            <a:r>
              <a:rPr lang="en-US" altLang="zh-CN" sz="1600" dirty="0">
                <a:latin typeface="Microsoft YaHei" panose="020B0503020204020204" pitchFamily="34" charset="-122"/>
                <a:ea typeface="Microsoft YaHei" panose="020B0503020204020204" pitchFamily="34" charset="-122"/>
                <a:cs typeface="+mn-ea"/>
                <a:sym typeface="+mn-lt"/>
              </a:rPr>
              <a:t>The First Milestone in Image Captioning</a:t>
            </a:r>
          </a:p>
          <a:p>
            <a:pPr marL="285750" indent="-285750">
              <a:lnSpc>
                <a:spcPct val="200000"/>
              </a:lnSpc>
              <a:buFont typeface="Arial" panose="020B0604020202020204" pitchFamily="34" charset="0"/>
              <a:buChar char="•"/>
            </a:pPr>
            <a:r>
              <a:rPr lang="en-US" altLang="zh-CN" sz="1600" dirty="0">
                <a:latin typeface="Microsoft YaHei" panose="020B0503020204020204" pitchFamily="34" charset="-122"/>
                <a:ea typeface="Microsoft YaHei" panose="020B0503020204020204" pitchFamily="34" charset="-122"/>
                <a:cs typeface="+mn-ea"/>
                <a:sym typeface="+mn-lt"/>
              </a:rPr>
              <a:t>Using Attention to choose suitable visual information at one time step</a:t>
            </a:r>
          </a:p>
          <a:p>
            <a:pPr marL="285750" indent="-285750">
              <a:lnSpc>
                <a:spcPct val="200000"/>
              </a:lnSpc>
              <a:buFont typeface="Arial" panose="020B0604020202020204" pitchFamily="34" charset="0"/>
              <a:buChar char="•"/>
            </a:pPr>
            <a:r>
              <a:rPr lang="en-US" altLang="zh-CN" sz="1600" dirty="0">
                <a:latin typeface="Microsoft YaHei" panose="020B0503020204020204" pitchFamily="34" charset="-122"/>
                <a:ea typeface="Microsoft YaHei" panose="020B0503020204020204" pitchFamily="34" charset="-122"/>
                <a:cs typeface="+mn-ea"/>
                <a:sym typeface="+mn-lt"/>
              </a:rPr>
              <a:t>Aligning Inter-Modal information is a crucial idea in cross-modal research</a:t>
            </a:r>
            <a:endParaRPr lang="zh-CN" altLang="en-US" sz="1600" dirty="0">
              <a:latin typeface="Microsoft YaHei" panose="020B0503020204020204" pitchFamily="34" charset="-122"/>
              <a:ea typeface="Microsoft YaHei" panose="020B0503020204020204" pitchFamily="34" charset="-122"/>
              <a:cs typeface="+mn-ea"/>
              <a:sym typeface="+mn-lt"/>
            </a:endParaRPr>
          </a:p>
        </p:txBody>
      </p:sp>
      <p:grpSp>
        <p:nvGrpSpPr>
          <p:cNvPr id="2" name="组合 1">
            <a:extLst>
              <a:ext uri="{FF2B5EF4-FFF2-40B4-BE49-F238E27FC236}">
                <a16:creationId xmlns:a16="http://schemas.microsoft.com/office/drawing/2014/main" id="{4C70C5B6-8477-4838-8F36-45162EE57695}"/>
              </a:ext>
            </a:extLst>
          </p:cNvPr>
          <p:cNvGrpSpPr/>
          <p:nvPr/>
        </p:nvGrpSpPr>
        <p:grpSpPr>
          <a:xfrm>
            <a:off x="4926304" y="207235"/>
            <a:ext cx="7014522" cy="1430487"/>
            <a:chOff x="4841463" y="35117"/>
            <a:chExt cx="7014522" cy="1430487"/>
          </a:xfrm>
        </p:grpSpPr>
        <p:sp>
          <p:nvSpPr>
            <p:cNvPr id="10" name="矩形 9">
              <a:extLst>
                <a:ext uri="{FF2B5EF4-FFF2-40B4-BE49-F238E27FC236}">
                  <a16:creationId xmlns:a16="http://schemas.microsoft.com/office/drawing/2014/main" id="{A811CF8F-BF55-384F-B55F-8E03601F8ED1}"/>
                </a:ext>
              </a:extLst>
            </p:cNvPr>
            <p:cNvSpPr/>
            <p:nvPr/>
          </p:nvSpPr>
          <p:spPr>
            <a:xfrm>
              <a:off x="4971082" y="35117"/>
              <a:ext cx="6884903" cy="1430487"/>
            </a:xfrm>
            <a:prstGeom prst="rect">
              <a:avLst/>
            </a:prstGeom>
            <a:solidFill>
              <a:srgbClr val="8B1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cs typeface="+mn-ea"/>
                <a:sym typeface="+mn-lt"/>
              </a:endParaRPr>
            </a:p>
          </p:txBody>
        </p:sp>
        <p:sp>
          <p:nvSpPr>
            <p:cNvPr id="12" name="文本框 11">
              <a:extLst>
                <a:ext uri="{FF2B5EF4-FFF2-40B4-BE49-F238E27FC236}">
                  <a16:creationId xmlns:a16="http://schemas.microsoft.com/office/drawing/2014/main" id="{D78C41C6-0058-9F40-BDF4-9CB7B6EEA6CA}"/>
                </a:ext>
              </a:extLst>
            </p:cNvPr>
            <p:cNvSpPr txBox="1"/>
            <p:nvPr/>
          </p:nvSpPr>
          <p:spPr>
            <a:xfrm>
              <a:off x="4841463" y="342859"/>
              <a:ext cx="6614809" cy="830997"/>
            </a:xfrm>
            <a:prstGeom prst="rect">
              <a:avLst/>
            </a:prstGeom>
            <a:noFill/>
          </p:spPr>
          <p:txBody>
            <a:bodyPr wrap="square" rtlCol="0">
              <a:spAutoFit/>
            </a:bodyPr>
            <a:lstStyle/>
            <a:p>
              <a:pPr algn="r"/>
              <a:r>
                <a:rPr lang="en-US" altLang="zh-CN" sz="2800" b="1" dirty="0">
                  <a:solidFill>
                    <a:schemeClr val="bg1"/>
                  </a:solidFill>
                  <a:latin typeface="Microsoft YaHei" panose="020B0503020204020204" pitchFamily="34" charset="-122"/>
                  <a:ea typeface="Microsoft YaHei" panose="020B0503020204020204" pitchFamily="34" charset="-122"/>
                  <a:cs typeface="+mn-ea"/>
                  <a:sym typeface="+mn-lt"/>
                </a:rPr>
                <a:t>Attention for Image Captioning</a:t>
              </a:r>
            </a:p>
            <a:p>
              <a:pPr algn="r"/>
              <a:r>
                <a:rPr lang="en-US" altLang="zh-CN" sz="2000" b="1" dirty="0">
                  <a:solidFill>
                    <a:prstClr val="white"/>
                  </a:solidFill>
                  <a:latin typeface="Microsoft YaHei" panose="020B0503020204020204" pitchFamily="34" charset="-122"/>
                  <a:ea typeface="Microsoft YaHei" panose="020B0503020204020204" pitchFamily="34" charset="-122"/>
                  <a:cs typeface="+mn-ea"/>
                  <a:sym typeface="+mn-lt"/>
                </a:rPr>
                <a:t>show and tell, JMLR 2015</a:t>
              </a:r>
              <a:endParaRPr lang="zh-CN" altLang="en-US" sz="2000" b="1" dirty="0">
                <a:solidFill>
                  <a:prstClr val="white"/>
                </a:solidFill>
                <a:latin typeface="Microsoft YaHei" panose="020B0503020204020204" pitchFamily="34" charset="-122"/>
                <a:ea typeface="Microsoft YaHei" panose="020B0503020204020204" pitchFamily="34" charset="-122"/>
                <a:cs typeface="+mn-ea"/>
                <a:sym typeface="+mn-lt"/>
              </a:endParaRPr>
            </a:p>
          </p:txBody>
        </p:sp>
      </p:grpSp>
      <p:pic>
        <p:nvPicPr>
          <p:cNvPr id="13" name="图片 12">
            <a:extLst>
              <a:ext uri="{FF2B5EF4-FFF2-40B4-BE49-F238E27FC236}">
                <a16:creationId xmlns:a16="http://schemas.microsoft.com/office/drawing/2014/main" id="{C57FC3E0-A5D9-4349-965A-7471FA5DE4B6}"/>
              </a:ext>
            </a:extLst>
          </p:cNvPr>
          <p:cNvPicPr>
            <a:picLocks noChangeAspect="1"/>
          </p:cNvPicPr>
          <p:nvPr/>
        </p:nvPicPr>
        <p:blipFill>
          <a:blip r:embed="rId4"/>
          <a:stretch>
            <a:fillRect/>
          </a:stretch>
        </p:blipFill>
        <p:spPr>
          <a:xfrm>
            <a:off x="1611241" y="1773346"/>
            <a:ext cx="8969517" cy="1973751"/>
          </a:xfrm>
          <a:prstGeom prst="rect">
            <a:avLst/>
          </a:prstGeom>
        </p:spPr>
      </p:pic>
      <p:pic>
        <p:nvPicPr>
          <p:cNvPr id="14" name="图片 13">
            <a:extLst>
              <a:ext uri="{FF2B5EF4-FFF2-40B4-BE49-F238E27FC236}">
                <a16:creationId xmlns:a16="http://schemas.microsoft.com/office/drawing/2014/main" id="{0ED2B22C-5B7C-6047-A42B-6C32A7965938}"/>
              </a:ext>
            </a:extLst>
          </p:cNvPr>
          <p:cNvPicPr>
            <a:picLocks noChangeAspect="1"/>
          </p:cNvPicPr>
          <p:nvPr/>
        </p:nvPicPr>
        <p:blipFill>
          <a:blip r:embed="rId5"/>
          <a:stretch>
            <a:fillRect/>
          </a:stretch>
        </p:blipFill>
        <p:spPr>
          <a:xfrm>
            <a:off x="684819" y="4072328"/>
            <a:ext cx="4458086" cy="2179509"/>
          </a:xfrm>
          <a:prstGeom prst="rect">
            <a:avLst/>
          </a:prstGeom>
        </p:spPr>
      </p:pic>
      <p:sp>
        <p:nvSpPr>
          <p:cNvPr id="15" name="平行四边形 14">
            <a:extLst>
              <a:ext uri="{FF2B5EF4-FFF2-40B4-BE49-F238E27FC236}">
                <a16:creationId xmlns:a16="http://schemas.microsoft.com/office/drawing/2014/main" id="{3EB33442-B557-9842-AABD-2A295B42B14E}"/>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2135241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65545" y="6138041"/>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图像描述经典模型</a:t>
            </a:r>
          </a:p>
        </p:txBody>
      </p:sp>
      <p:sp>
        <p:nvSpPr>
          <p:cNvPr id="16" name="矩形 15">
            <a:extLst>
              <a:ext uri="{FF2B5EF4-FFF2-40B4-BE49-F238E27FC236}">
                <a16:creationId xmlns:a16="http://schemas.microsoft.com/office/drawing/2014/main" id="{DB25F1A3-63F3-A54A-827F-F9F45F046BA2}"/>
              </a:ext>
            </a:extLst>
          </p:cNvPr>
          <p:cNvSpPr/>
          <p:nvPr/>
        </p:nvSpPr>
        <p:spPr>
          <a:xfrm>
            <a:off x="6143067" y="2648190"/>
            <a:ext cx="5885181" cy="2972737"/>
          </a:xfrm>
          <a:prstGeom prst="rect">
            <a:avLst/>
          </a:prstGeom>
        </p:spPr>
        <p:txBody>
          <a:bodyPr wrap="square">
            <a:spAutoFit/>
          </a:bodyPr>
          <a:lstStyle/>
          <a:p>
            <a:pPr marL="285750" indent="-285750">
              <a:lnSpc>
                <a:spcPct val="200000"/>
              </a:lnSpc>
              <a:buFont typeface="Arial" panose="020B0604020202020204" pitchFamily="34" charset="0"/>
              <a:buChar char="•"/>
            </a:pPr>
            <a:r>
              <a:rPr lang="en-US" altLang="zh-CN" sz="1600" dirty="0">
                <a:latin typeface="Microsoft YaHei" panose="020B0503020204020204" pitchFamily="34" charset="-122"/>
                <a:ea typeface="Microsoft YaHei" panose="020B0503020204020204" pitchFamily="34" charset="-122"/>
                <a:cs typeface="+mn-ea"/>
                <a:sym typeface="+mn-lt"/>
              </a:rPr>
              <a:t>A caption sentence contain not only visual information, but the grammatical structure as well</a:t>
            </a:r>
          </a:p>
          <a:p>
            <a:pPr marL="285750" indent="-285750">
              <a:lnSpc>
                <a:spcPct val="200000"/>
              </a:lnSpc>
              <a:buFont typeface="Arial" panose="020B0604020202020204" pitchFamily="34" charset="0"/>
              <a:buChar char="•"/>
            </a:pPr>
            <a:r>
              <a:rPr lang="en-US" altLang="zh-CN" sz="1600" dirty="0">
                <a:latin typeface="Microsoft YaHei" panose="020B0503020204020204" pitchFamily="34" charset="-122"/>
                <a:ea typeface="Microsoft YaHei" panose="020B0503020204020204" pitchFamily="34" charset="-122"/>
                <a:cs typeface="+mn-ea"/>
                <a:sym typeface="+mn-lt"/>
              </a:rPr>
              <a:t>Attention may not be taken equally at every time step</a:t>
            </a:r>
          </a:p>
          <a:p>
            <a:pPr marL="285750" indent="-285750">
              <a:lnSpc>
                <a:spcPct val="200000"/>
              </a:lnSpc>
              <a:buFont typeface="Arial" panose="020B0604020202020204" pitchFamily="34" charset="0"/>
              <a:buChar char="•"/>
            </a:pPr>
            <a:r>
              <a:rPr lang="en-US" altLang="zh-CN" sz="1600" dirty="0">
                <a:latin typeface="Microsoft YaHei" panose="020B0503020204020204" pitchFamily="34" charset="-122"/>
                <a:ea typeface="Microsoft YaHei" panose="020B0503020204020204" pitchFamily="34" charset="-122"/>
                <a:cs typeface="+mn-ea"/>
                <a:sym typeface="+mn-lt"/>
              </a:rPr>
              <a:t>We perform adaptive attention to remedy that</a:t>
            </a:r>
          </a:p>
          <a:p>
            <a:pPr marL="285750" indent="-285750">
              <a:lnSpc>
                <a:spcPct val="200000"/>
              </a:lnSpc>
              <a:buFont typeface="Arial" panose="020B0604020202020204" pitchFamily="34" charset="0"/>
              <a:buChar char="•"/>
            </a:pPr>
            <a:r>
              <a:rPr lang="en-US" altLang="zh-CN" sz="1600" dirty="0">
                <a:latin typeface="Microsoft YaHei" panose="020B0503020204020204" pitchFamily="34" charset="-122"/>
                <a:ea typeface="Microsoft YaHei" panose="020B0503020204020204" pitchFamily="34" charset="-122"/>
                <a:cs typeface="+mn-ea"/>
                <a:sym typeface="+mn-lt"/>
              </a:rPr>
              <a:t>Rely on the generated sentence to decide how much we attend to infer the next word</a:t>
            </a:r>
            <a:endParaRPr lang="zh-CN" altLang="en-US" sz="1600" dirty="0">
              <a:latin typeface="Microsoft YaHei" panose="020B0503020204020204" pitchFamily="34" charset="-122"/>
              <a:ea typeface="Microsoft YaHei" panose="020B0503020204020204" pitchFamily="34" charset="-122"/>
              <a:cs typeface="+mn-ea"/>
              <a:sym typeface="+mn-lt"/>
            </a:endParaRPr>
          </a:p>
        </p:txBody>
      </p:sp>
      <p:grpSp>
        <p:nvGrpSpPr>
          <p:cNvPr id="2" name="组合 1">
            <a:extLst>
              <a:ext uri="{FF2B5EF4-FFF2-40B4-BE49-F238E27FC236}">
                <a16:creationId xmlns:a16="http://schemas.microsoft.com/office/drawing/2014/main" id="{A3FFEB6C-3E91-4721-8C49-61BB5BEF632C}"/>
              </a:ext>
            </a:extLst>
          </p:cNvPr>
          <p:cNvGrpSpPr/>
          <p:nvPr/>
        </p:nvGrpSpPr>
        <p:grpSpPr>
          <a:xfrm>
            <a:off x="6243959" y="339987"/>
            <a:ext cx="5683398" cy="1735248"/>
            <a:chOff x="6243959" y="339987"/>
            <a:chExt cx="5683398" cy="1735248"/>
          </a:xfrm>
        </p:grpSpPr>
        <p:sp>
          <p:nvSpPr>
            <p:cNvPr id="15" name="矩形 14">
              <a:extLst>
                <a:ext uri="{FF2B5EF4-FFF2-40B4-BE49-F238E27FC236}">
                  <a16:creationId xmlns:a16="http://schemas.microsoft.com/office/drawing/2014/main" id="{E0FE6D99-72F7-0549-8ED2-685FAC08EB9E}"/>
                </a:ext>
              </a:extLst>
            </p:cNvPr>
            <p:cNvSpPr/>
            <p:nvPr/>
          </p:nvSpPr>
          <p:spPr>
            <a:xfrm>
              <a:off x="6243959" y="339987"/>
              <a:ext cx="5683398" cy="1735248"/>
            </a:xfrm>
            <a:prstGeom prst="rect">
              <a:avLst/>
            </a:prstGeom>
            <a:solidFill>
              <a:srgbClr val="8B1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cs typeface="+mn-ea"/>
                <a:sym typeface="+mn-lt"/>
              </a:endParaRPr>
            </a:p>
          </p:txBody>
        </p:sp>
        <p:sp>
          <p:nvSpPr>
            <p:cNvPr id="19" name="文本框 18">
              <a:extLst>
                <a:ext uri="{FF2B5EF4-FFF2-40B4-BE49-F238E27FC236}">
                  <a16:creationId xmlns:a16="http://schemas.microsoft.com/office/drawing/2014/main" id="{5A7E2E10-56DF-B640-BE58-95773C99B5FF}"/>
                </a:ext>
              </a:extLst>
            </p:cNvPr>
            <p:cNvSpPr txBox="1"/>
            <p:nvPr/>
          </p:nvSpPr>
          <p:spPr>
            <a:xfrm>
              <a:off x="6348150" y="792112"/>
              <a:ext cx="5116749" cy="830997"/>
            </a:xfrm>
            <a:prstGeom prst="rect">
              <a:avLst/>
            </a:prstGeom>
            <a:noFill/>
          </p:spPr>
          <p:txBody>
            <a:bodyPr wrap="square" rtlCol="0">
              <a:spAutoFit/>
            </a:bodyPr>
            <a:lstStyle/>
            <a:p>
              <a:pPr algn="r"/>
              <a:r>
                <a:rPr lang="en-US" altLang="zh-CN" sz="2800" b="1" dirty="0">
                  <a:solidFill>
                    <a:schemeClr val="bg1"/>
                  </a:solidFill>
                  <a:latin typeface="Microsoft YaHei" panose="020B0503020204020204" pitchFamily="34" charset="-122"/>
                  <a:ea typeface="Microsoft YaHei" panose="020B0503020204020204" pitchFamily="34" charset="-122"/>
                  <a:cs typeface="+mn-ea"/>
                  <a:sym typeface="+mn-lt"/>
                </a:rPr>
                <a:t>Adaptive Attention</a:t>
              </a:r>
            </a:p>
            <a:p>
              <a:pPr algn="r"/>
              <a:r>
                <a:rPr lang="en-US" altLang="zh-CN" sz="2000" b="1" dirty="0">
                  <a:solidFill>
                    <a:schemeClr val="bg1"/>
                  </a:solidFill>
                  <a:latin typeface="Microsoft YaHei" panose="020B0503020204020204" pitchFamily="34" charset="-122"/>
                  <a:ea typeface="Microsoft YaHei" panose="020B0503020204020204" pitchFamily="34" charset="-122"/>
                  <a:cs typeface="+mn-ea"/>
                  <a:sym typeface="+mn-lt"/>
                </a:rPr>
                <a:t>knowing when to look, CVPR 2017</a:t>
              </a:r>
            </a:p>
          </p:txBody>
        </p:sp>
      </p:grpSp>
      <p:pic>
        <p:nvPicPr>
          <p:cNvPr id="20" name="图片 19">
            <a:extLst>
              <a:ext uri="{FF2B5EF4-FFF2-40B4-BE49-F238E27FC236}">
                <a16:creationId xmlns:a16="http://schemas.microsoft.com/office/drawing/2014/main" id="{98288923-CB7A-184C-AD82-75CF8CA7ECE5}"/>
              </a:ext>
            </a:extLst>
          </p:cNvPr>
          <p:cNvPicPr>
            <a:picLocks noChangeAspect="1"/>
          </p:cNvPicPr>
          <p:nvPr/>
        </p:nvPicPr>
        <p:blipFill>
          <a:blip r:embed="rId4"/>
          <a:stretch>
            <a:fillRect/>
          </a:stretch>
        </p:blipFill>
        <p:spPr>
          <a:xfrm>
            <a:off x="180127" y="2527360"/>
            <a:ext cx="5962940" cy="3214397"/>
          </a:xfrm>
          <a:prstGeom prst="rect">
            <a:avLst/>
          </a:prstGeom>
        </p:spPr>
      </p:pic>
      <p:sp>
        <p:nvSpPr>
          <p:cNvPr id="10" name="平行四边形 9">
            <a:extLst>
              <a:ext uri="{FF2B5EF4-FFF2-40B4-BE49-F238E27FC236}">
                <a16:creationId xmlns:a16="http://schemas.microsoft.com/office/drawing/2014/main" id="{9B733E2C-FC27-4745-BD69-CFF24EC29F63}"/>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0630184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65545"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图像描述经典模型</a:t>
            </a:r>
          </a:p>
        </p:txBody>
      </p:sp>
      <p:sp>
        <p:nvSpPr>
          <p:cNvPr id="11" name="矩形 10">
            <a:extLst>
              <a:ext uri="{FF2B5EF4-FFF2-40B4-BE49-F238E27FC236}">
                <a16:creationId xmlns:a16="http://schemas.microsoft.com/office/drawing/2014/main" id="{E64C236E-7A66-0647-915F-560D242A5950}"/>
              </a:ext>
            </a:extLst>
          </p:cNvPr>
          <p:cNvSpPr/>
          <p:nvPr/>
        </p:nvSpPr>
        <p:spPr>
          <a:xfrm>
            <a:off x="6984459" y="2678666"/>
            <a:ext cx="4751911" cy="3077253"/>
          </a:xfrm>
          <a:prstGeom prst="rect">
            <a:avLst/>
          </a:prstGeom>
        </p:spPr>
        <p:txBody>
          <a:bodyPr wrap="square">
            <a:spAutoFit/>
          </a:bodyPr>
          <a:lstStyle/>
          <a:p>
            <a:pPr algn="ctr">
              <a:lnSpc>
                <a:spcPct val="200000"/>
              </a:lnSpc>
            </a:pPr>
            <a:r>
              <a:rPr lang="en-US" altLang="zh-CN" sz="2000" dirty="0">
                <a:latin typeface="Microsoft YaHei" panose="020B0503020204020204" pitchFamily="34" charset="-122"/>
                <a:ea typeface="Microsoft YaHei" panose="020B0503020204020204" pitchFamily="34" charset="-122"/>
                <a:cs typeface="+mn-ea"/>
                <a:sym typeface="+mn-lt"/>
              </a:rPr>
              <a:t>Why CNN feature get so many success in CV?</a:t>
            </a:r>
          </a:p>
          <a:p>
            <a:pPr algn="ctr">
              <a:lnSpc>
                <a:spcPct val="200000"/>
              </a:lnSpc>
            </a:pPr>
            <a:r>
              <a:rPr lang="en-US" altLang="zh-CN" sz="2000" b="1" dirty="0">
                <a:solidFill>
                  <a:srgbClr val="C00000"/>
                </a:solidFill>
                <a:latin typeface="Microsoft YaHei" panose="020B0503020204020204" pitchFamily="34" charset="-122"/>
                <a:ea typeface="Microsoft YaHei" panose="020B0503020204020204" pitchFamily="34" charset="-122"/>
                <a:cs typeface="+mn-ea"/>
                <a:sym typeface="+mn-lt"/>
              </a:rPr>
              <a:t>Spatial</a:t>
            </a:r>
          </a:p>
          <a:p>
            <a:pPr algn="ctr">
              <a:lnSpc>
                <a:spcPct val="200000"/>
              </a:lnSpc>
            </a:pPr>
            <a:r>
              <a:rPr lang="en-US" altLang="zh-CN" sz="2000" b="1" dirty="0">
                <a:solidFill>
                  <a:srgbClr val="C00000"/>
                </a:solidFill>
                <a:latin typeface="Microsoft YaHei" panose="020B0503020204020204" pitchFamily="34" charset="-122"/>
                <a:ea typeface="Microsoft YaHei" panose="020B0503020204020204" pitchFamily="34" charset="-122"/>
                <a:cs typeface="+mn-ea"/>
                <a:sym typeface="+mn-lt"/>
              </a:rPr>
              <a:t>Channel</a:t>
            </a:r>
          </a:p>
          <a:p>
            <a:pPr algn="ctr">
              <a:lnSpc>
                <a:spcPct val="200000"/>
              </a:lnSpc>
            </a:pPr>
            <a:r>
              <a:rPr lang="en-US" altLang="zh-CN" sz="2000" b="1" dirty="0">
                <a:solidFill>
                  <a:srgbClr val="C00000"/>
                </a:solidFill>
                <a:latin typeface="Microsoft YaHei" panose="020B0503020204020204" pitchFamily="34" charset="-122"/>
                <a:ea typeface="Microsoft YaHei" panose="020B0503020204020204" pitchFamily="34" charset="-122"/>
                <a:cs typeface="+mn-ea"/>
                <a:sym typeface="+mn-lt"/>
              </a:rPr>
              <a:t>Multilayer</a:t>
            </a:r>
          </a:p>
        </p:txBody>
      </p:sp>
      <p:grpSp>
        <p:nvGrpSpPr>
          <p:cNvPr id="2" name="组合 1">
            <a:extLst>
              <a:ext uri="{FF2B5EF4-FFF2-40B4-BE49-F238E27FC236}">
                <a16:creationId xmlns:a16="http://schemas.microsoft.com/office/drawing/2014/main" id="{A0709DDA-3316-4D4B-837D-C5B7B307E99F}"/>
              </a:ext>
            </a:extLst>
          </p:cNvPr>
          <p:cNvGrpSpPr/>
          <p:nvPr/>
        </p:nvGrpSpPr>
        <p:grpSpPr>
          <a:xfrm>
            <a:off x="6469863" y="339987"/>
            <a:ext cx="5457494" cy="1735248"/>
            <a:chOff x="6469863" y="339987"/>
            <a:chExt cx="5457494" cy="1735248"/>
          </a:xfrm>
        </p:grpSpPr>
        <p:sp>
          <p:nvSpPr>
            <p:cNvPr id="10" name="矩形 9">
              <a:extLst>
                <a:ext uri="{FF2B5EF4-FFF2-40B4-BE49-F238E27FC236}">
                  <a16:creationId xmlns:a16="http://schemas.microsoft.com/office/drawing/2014/main" id="{08168D7B-AA77-4F4A-A7FC-856A350DBBB0}"/>
                </a:ext>
              </a:extLst>
            </p:cNvPr>
            <p:cNvSpPr/>
            <p:nvPr/>
          </p:nvSpPr>
          <p:spPr>
            <a:xfrm>
              <a:off x="6886817" y="339987"/>
              <a:ext cx="5040540" cy="1735248"/>
            </a:xfrm>
            <a:prstGeom prst="rect">
              <a:avLst/>
            </a:prstGeom>
            <a:solidFill>
              <a:srgbClr val="8B1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cs typeface="+mn-ea"/>
                <a:sym typeface="+mn-lt"/>
              </a:endParaRPr>
            </a:p>
          </p:txBody>
        </p:sp>
        <p:sp>
          <p:nvSpPr>
            <p:cNvPr id="12" name="文本框 11">
              <a:extLst>
                <a:ext uri="{FF2B5EF4-FFF2-40B4-BE49-F238E27FC236}">
                  <a16:creationId xmlns:a16="http://schemas.microsoft.com/office/drawing/2014/main" id="{1F8CF568-8739-2845-BDF2-F205FAB0C1E6}"/>
                </a:ext>
              </a:extLst>
            </p:cNvPr>
            <p:cNvSpPr txBox="1"/>
            <p:nvPr/>
          </p:nvSpPr>
          <p:spPr>
            <a:xfrm>
              <a:off x="6469863" y="792112"/>
              <a:ext cx="5116749" cy="830997"/>
            </a:xfrm>
            <a:prstGeom prst="rect">
              <a:avLst/>
            </a:prstGeom>
            <a:noFill/>
          </p:spPr>
          <p:txBody>
            <a:bodyPr wrap="square" rtlCol="0">
              <a:spAutoFit/>
            </a:bodyPr>
            <a:lstStyle/>
            <a:p>
              <a:pPr algn="r"/>
              <a:r>
                <a:rPr lang="en-US" altLang="zh-CN" sz="2800" b="1" dirty="0">
                  <a:solidFill>
                    <a:schemeClr val="bg1"/>
                  </a:solidFill>
                  <a:latin typeface="Microsoft YaHei" panose="020B0503020204020204" pitchFamily="34" charset="-122"/>
                  <a:ea typeface="Microsoft YaHei" panose="020B0503020204020204" pitchFamily="34" charset="-122"/>
                  <a:cs typeface="+mn-ea"/>
                  <a:sym typeface="+mn-lt"/>
                </a:rPr>
                <a:t>Channel-Wise Attention</a:t>
              </a:r>
            </a:p>
            <a:p>
              <a:pPr algn="r"/>
              <a:r>
                <a:rPr lang="en-US" altLang="zh-CN" sz="2000" b="1" dirty="0">
                  <a:solidFill>
                    <a:schemeClr val="bg1"/>
                  </a:solidFill>
                  <a:latin typeface="Microsoft YaHei" panose="020B0503020204020204" pitchFamily="34" charset="-122"/>
                  <a:ea typeface="Microsoft YaHei" panose="020B0503020204020204" pitchFamily="34" charset="-122"/>
                  <a:cs typeface="+mn-ea"/>
                  <a:sym typeface="+mn-lt"/>
                </a:rPr>
                <a:t>SCA-CNN, CVPR 2017</a:t>
              </a:r>
            </a:p>
          </p:txBody>
        </p:sp>
      </p:grpSp>
      <p:pic>
        <p:nvPicPr>
          <p:cNvPr id="13" name="图片 12">
            <a:extLst>
              <a:ext uri="{FF2B5EF4-FFF2-40B4-BE49-F238E27FC236}">
                <a16:creationId xmlns:a16="http://schemas.microsoft.com/office/drawing/2014/main" id="{EF3B28CD-524E-0049-96E4-5EC348621097}"/>
              </a:ext>
            </a:extLst>
          </p:cNvPr>
          <p:cNvPicPr>
            <a:picLocks noChangeAspect="1"/>
          </p:cNvPicPr>
          <p:nvPr/>
        </p:nvPicPr>
        <p:blipFill>
          <a:blip r:embed="rId4"/>
          <a:stretch>
            <a:fillRect/>
          </a:stretch>
        </p:blipFill>
        <p:spPr>
          <a:xfrm>
            <a:off x="436179" y="769682"/>
            <a:ext cx="6081287" cy="5845047"/>
          </a:xfrm>
          <a:prstGeom prst="rect">
            <a:avLst/>
          </a:prstGeom>
        </p:spPr>
      </p:pic>
      <p:sp>
        <p:nvSpPr>
          <p:cNvPr id="9" name="平行四边形 8">
            <a:extLst>
              <a:ext uri="{FF2B5EF4-FFF2-40B4-BE49-F238E27FC236}">
                <a16:creationId xmlns:a16="http://schemas.microsoft.com/office/drawing/2014/main" id="{F4B98C98-783B-0548-8C60-35869B4553BC}"/>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3359331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图像描述经典模型</a:t>
            </a:r>
          </a:p>
        </p:txBody>
      </p:sp>
      <p:sp>
        <p:nvSpPr>
          <p:cNvPr id="14" name="矩形 13">
            <a:extLst>
              <a:ext uri="{FF2B5EF4-FFF2-40B4-BE49-F238E27FC236}">
                <a16:creationId xmlns:a16="http://schemas.microsoft.com/office/drawing/2014/main" id="{15631D7C-8CE5-5241-A13A-1D66FC2E8285}"/>
              </a:ext>
            </a:extLst>
          </p:cNvPr>
          <p:cNvSpPr/>
          <p:nvPr/>
        </p:nvSpPr>
        <p:spPr>
          <a:xfrm>
            <a:off x="7785912" y="914217"/>
            <a:ext cx="4406088" cy="3886770"/>
          </a:xfrm>
          <a:prstGeom prst="rect">
            <a:avLst/>
          </a:prstGeom>
        </p:spPr>
        <p:txBody>
          <a:bodyPr wrap="square">
            <a:spAutoFit/>
          </a:bodyPr>
          <a:lstStyle/>
          <a:p>
            <a:pPr marL="285750" indent="-285750">
              <a:lnSpc>
                <a:spcPct val="200000"/>
              </a:lnSpc>
              <a:buFont typeface="Arial" panose="020B0604020202020204" pitchFamily="34" charset="0"/>
              <a:buChar char="•"/>
            </a:pPr>
            <a:r>
              <a:rPr lang="en-US" altLang="zh-CN" dirty="0">
                <a:latin typeface="Microsoft YaHei" panose="020B0503020204020204" pitchFamily="34" charset="-122"/>
                <a:ea typeface="Microsoft YaHei" panose="020B0503020204020204" pitchFamily="34" charset="-122"/>
                <a:cs typeface="+mn-ea"/>
                <a:sym typeface="+mn-lt"/>
              </a:rPr>
              <a:t>Two gaps always exist while cross entropy training</a:t>
            </a:r>
          </a:p>
          <a:p>
            <a:pPr marL="285750" indent="-285750">
              <a:lnSpc>
                <a:spcPct val="200000"/>
              </a:lnSpc>
              <a:buFont typeface="Arial" panose="020B0604020202020204" pitchFamily="34" charset="0"/>
              <a:buChar char="•"/>
            </a:pPr>
            <a:r>
              <a:rPr lang="en-US" altLang="zh-CN" dirty="0">
                <a:latin typeface="Microsoft YaHei" panose="020B0503020204020204" pitchFamily="34" charset="-122"/>
                <a:ea typeface="Microsoft YaHei" panose="020B0503020204020204" pitchFamily="34" charset="-122"/>
                <a:cs typeface="+mn-ea"/>
                <a:sym typeface="+mn-lt"/>
              </a:rPr>
              <a:t>Input gap: ground-truth word and self-predict word</a:t>
            </a:r>
          </a:p>
          <a:p>
            <a:pPr marL="285750" indent="-285750">
              <a:lnSpc>
                <a:spcPct val="200000"/>
              </a:lnSpc>
              <a:buFont typeface="Arial" panose="020B0604020202020204" pitchFamily="34" charset="0"/>
              <a:buChar char="•"/>
            </a:pPr>
            <a:r>
              <a:rPr lang="en-US" altLang="zh-CN" dirty="0">
                <a:latin typeface="Microsoft YaHei" panose="020B0503020204020204" pitchFamily="34" charset="-122"/>
                <a:ea typeface="Microsoft YaHei" panose="020B0503020204020204" pitchFamily="34" charset="-122"/>
                <a:cs typeface="+mn-ea"/>
                <a:sym typeface="+mn-lt"/>
              </a:rPr>
              <a:t>Evaluation gap: Word by Word probability and Sentence Level Metrics</a:t>
            </a:r>
          </a:p>
        </p:txBody>
      </p:sp>
      <p:grpSp>
        <p:nvGrpSpPr>
          <p:cNvPr id="2" name="组合 1">
            <a:extLst>
              <a:ext uri="{FF2B5EF4-FFF2-40B4-BE49-F238E27FC236}">
                <a16:creationId xmlns:a16="http://schemas.microsoft.com/office/drawing/2014/main" id="{26D62E47-D292-4289-9B2B-6226A16C44A7}"/>
              </a:ext>
            </a:extLst>
          </p:cNvPr>
          <p:cNvGrpSpPr/>
          <p:nvPr/>
        </p:nvGrpSpPr>
        <p:grpSpPr>
          <a:xfrm>
            <a:off x="86591" y="5098120"/>
            <a:ext cx="6088269" cy="1593625"/>
            <a:chOff x="136634" y="4755990"/>
            <a:chExt cx="6088269" cy="1593625"/>
          </a:xfrm>
        </p:grpSpPr>
        <p:sp>
          <p:nvSpPr>
            <p:cNvPr id="9" name="矩形 8">
              <a:extLst>
                <a:ext uri="{FF2B5EF4-FFF2-40B4-BE49-F238E27FC236}">
                  <a16:creationId xmlns:a16="http://schemas.microsoft.com/office/drawing/2014/main" id="{92FFC00F-350D-DE4C-A575-B100796F09DE}"/>
                </a:ext>
              </a:extLst>
            </p:cNvPr>
            <p:cNvSpPr/>
            <p:nvPr/>
          </p:nvSpPr>
          <p:spPr>
            <a:xfrm>
              <a:off x="220974" y="4755990"/>
              <a:ext cx="6003929" cy="1593625"/>
            </a:xfrm>
            <a:prstGeom prst="rect">
              <a:avLst/>
            </a:prstGeom>
            <a:solidFill>
              <a:srgbClr val="8B1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cs typeface="+mn-ea"/>
                <a:sym typeface="+mn-lt"/>
              </a:endParaRPr>
            </a:p>
          </p:txBody>
        </p:sp>
        <p:sp>
          <p:nvSpPr>
            <p:cNvPr id="15" name="文本框 14">
              <a:extLst>
                <a:ext uri="{FF2B5EF4-FFF2-40B4-BE49-F238E27FC236}">
                  <a16:creationId xmlns:a16="http://schemas.microsoft.com/office/drawing/2014/main" id="{FC3028A6-B7C5-DE40-A45E-124895E42953}"/>
                </a:ext>
              </a:extLst>
            </p:cNvPr>
            <p:cNvSpPr txBox="1"/>
            <p:nvPr/>
          </p:nvSpPr>
          <p:spPr>
            <a:xfrm>
              <a:off x="136634" y="5137303"/>
              <a:ext cx="6003929" cy="830997"/>
            </a:xfrm>
            <a:prstGeom prst="rect">
              <a:avLst/>
            </a:prstGeom>
            <a:noFill/>
          </p:spPr>
          <p:txBody>
            <a:bodyPr wrap="square" rtlCol="0">
              <a:spAutoFit/>
            </a:bodyPr>
            <a:lstStyle/>
            <a:p>
              <a:pPr algn="r"/>
              <a:r>
                <a:rPr lang="en-US" altLang="zh-CN" sz="2800" b="1" dirty="0">
                  <a:solidFill>
                    <a:schemeClr val="bg1"/>
                  </a:solidFill>
                  <a:latin typeface="Microsoft YaHei" panose="020B0503020204020204" pitchFamily="34" charset="-122"/>
                  <a:ea typeface="Microsoft YaHei" panose="020B0503020204020204" pitchFamily="34" charset="-122"/>
                  <a:cs typeface="+mn-ea"/>
                  <a:sym typeface="+mn-lt"/>
                </a:rPr>
                <a:t>REINFORCE in image captioning</a:t>
              </a:r>
            </a:p>
            <a:p>
              <a:pPr algn="r"/>
              <a:r>
                <a:rPr lang="en-US" altLang="zh-CN" sz="2000" b="1" dirty="0">
                  <a:solidFill>
                    <a:schemeClr val="bg1"/>
                  </a:solidFill>
                  <a:latin typeface="Microsoft YaHei" panose="020B0503020204020204" pitchFamily="34" charset="-122"/>
                  <a:ea typeface="Microsoft YaHei" panose="020B0503020204020204" pitchFamily="34" charset="-122"/>
                  <a:cs typeface="+mn-ea"/>
                  <a:sym typeface="+mn-lt"/>
                </a:rPr>
                <a:t>Self-critical training, CVPR 2017</a:t>
              </a:r>
              <a:endParaRPr lang="zh-CN" altLang="en-US" sz="2000" b="1" dirty="0">
                <a:solidFill>
                  <a:schemeClr val="bg1"/>
                </a:solidFill>
                <a:latin typeface="Microsoft YaHei" panose="020B0503020204020204" pitchFamily="34" charset="-122"/>
                <a:ea typeface="Microsoft YaHei" panose="020B0503020204020204" pitchFamily="34" charset="-122"/>
                <a:cs typeface="+mn-ea"/>
                <a:sym typeface="+mn-lt"/>
              </a:endParaRPr>
            </a:p>
          </p:txBody>
        </p:sp>
      </p:grpSp>
      <p:pic>
        <p:nvPicPr>
          <p:cNvPr id="16" name="图片 15">
            <a:extLst>
              <a:ext uri="{FF2B5EF4-FFF2-40B4-BE49-F238E27FC236}">
                <a16:creationId xmlns:a16="http://schemas.microsoft.com/office/drawing/2014/main" id="{934CDF4E-A02B-4B47-8F95-F2B3649661EA}"/>
              </a:ext>
            </a:extLst>
          </p:cNvPr>
          <p:cNvPicPr>
            <a:picLocks noChangeAspect="1"/>
          </p:cNvPicPr>
          <p:nvPr/>
        </p:nvPicPr>
        <p:blipFill>
          <a:blip r:embed="rId4"/>
          <a:stretch>
            <a:fillRect/>
          </a:stretch>
        </p:blipFill>
        <p:spPr>
          <a:xfrm>
            <a:off x="105481" y="1035860"/>
            <a:ext cx="7743210" cy="3643485"/>
          </a:xfrm>
          <a:prstGeom prst="rect">
            <a:avLst/>
          </a:prstGeom>
        </p:spPr>
      </p:pic>
      <p:sp>
        <p:nvSpPr>
          <p:cNvPr id="10" name="平行四边形 9">
            <a:extLst>
              <a:ext uri="{FF2B5EF4-FFF2-40B4-BE49-F238E27FC236}">
                <a16:creationId xmlns:a16="http://schemas.microsoft.com/office/drawing/2014/main" id="{1AEC048D-32C0-6941-A52D-A6058BB55F61}"/>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7664870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图片 12" descr="北京理工大学校名+校徽.png">
            <a:extLst>
              <a:ext uri="{FF2B5EF4-FFF2-40B4-BE49-F238E27FC236}">
                <a16:creationId xmlns:a16="http://schemas.microsoft.com/office/drawing/2014/main" id="{D68A828B-BF16-48B3-8F8C-A493337663A1}"/>
              </a:ext>
            </a:extLst>
          </p:cNvPr>
          <p:cNvPicPr>
            <a:picLocks noChangeAspect="1"/>
          </p:cNvPicPr>
          <p:nvPr/>
        </p:nvPicPr>
        <p:blipFill>
          <a:blip r:embed="rId3" cstate="print"/>
          <a:srcRect l="34158" t="19528" r="18091" b="63698"/>
          <a:stretch>
            <a:fillRect/>
          </a:stretch>
        </p:blipFill>
        <p:spPr>
          <a:xfrm>
            <a:off x="350369" y="197907"/>
            <a:ext cx="3829616" cy="950614"/>
          </a:xfrm>
          <a:prstGeom prst="rect">
            <a:avLst/>
          </a:prstGeom>
        </p:spPr>
      </p:pic>
      <p:grpSp>
        <p:nvGrpSpPr>
          <p:cNvPr id="14" name="组合 13">
            <a:extLst>
              <a:ext uri="{FF2B5EF4-FFF2-40B4-BE49-F238E27FC236}">
                <a16:creationId xmlns:a16="http://schemas.microsoft.com/office/drawing/2014/main" id="{29A4816B-CB18-4DD1-8DA3-0859A616B451}"/>
              </a:ext>
            </a:extLst>
          </p:cNvPr>
          <p:cNvGrpSpPr/>
          <p:nvPr/>
        </p:nvGrpSpPr>
        <p:grpSpPr>
          <a:xfrm>
            <a:off x="877951" y="1148521"/>
            <a:ext cx="3883235" cy="4453536"/>
            <a:chOff x="582217" y="1294565"/>
            <a:chExt cx="3883235" cy="4453536"/>
          </a:xfrm>
        </p:grpSpPr>
        <p:grpSp>
          <p:nvGrpSpPr>
            <p:cNvPr id="15" name="组合 14">
              <a:extLst>
                <a:ext uri="{FF2B5EF4-FFF2-40B4-BE49-F238E27FC236}">
                  <a16:creationId xmlns:a16="http://schemas.microsoft.com/office/drawing/2014/main" id="{B409A1B2-4648-490A-9994-477E9D9C0D6A}"/>
                </a:ext>
              </a:extLst>
            </p:cNvPr>
            <p:cNvGrpSpPr/>
            <p:nvPr/>
          </p:nvGrpSpPr>
          <p:grpSpPr>
            <a:xfrm>
              <a:off x="582217" y="1294565"/>
              <a:ext cx="3883235" cy="3482448"/>
              <a:chOff x="582217" y="1294565"/>
              <a:chExt cx="3883235" cy="3482448"/>
            </a:xfrm>
          </p:grpSpPr>
          <p:pic>
            <p:nvPicPr>
              <p:cNvPr id="17" name="图片 16">
                <a:extLst>
                  <a:ext uri="{FF2B5EF4-FFF2-40B4-BE49-F238E27FC236}">
                    <a16:creationId xmlns:a16="http://schemas.microsoft.com/office/drawing/2014/main" id="{A1CDBD1F-D5A2-49A0-863B-DE7652A332D2}"/>
                  </a:ext>
                </a:extLst>
              </p:cNvPr>
              <p:cNvPicPr>
                <a:picLocks noChangeAspect="1"/>
              </p:cNvPicPr>
              <p:nvPr/>
            </p:nvPicPr>
            <p:blipFill>
              <a:blip r:embed="rId4" cstate="screen"/>
              <a:stretch>
                <a:fillRect/>
              </a:stretch>
            </p:blipFill>
            <p:spPr>
              <a:xfrm>
                <a:off x="582217" y="1294565"/>
                <a:ext cx="3883235" cy="3482448"/>
              </a:xfrm>
              <a:prstGeom prst="rect">
                <a:avLst/>
              </a:prstGeom>
            </p:spPr>
          </p:pic>
          <p:sp>
            <p:nvSpPr>
              <p:cNvPr id="18" name="文本框 17">
                <a:extLst>
                  <a:ext uri="{FF2B5EF4-FFF2-40B4-BE49-F238E27FC236}">
                    <a16:creationId xmlns:a16="http://schemas.microsoft.com/office/drawing/2014/main" id="{7DF4E00D-C24C-4663-8DC5-EDE8CF7A7E50}"/>
                  </a:ext>
                </a:extLst>
              </p:cNvPr>
              <p:cNvSpPr txBox="1"/>
              <p:nvPr/>
            </p:nvSpPr>
            <p:spPr>
              <a:xfrm>
                <a:off x="2016002" y="1539972"/>
                <a:ext cx="1015663" cy="3215151"/>
              </a:xfrm>
              <a:prstGeom prst="rect">
                <a:avLst/>
              </a:prstGeom>
              <a:noFill/>
              <a:ln>
                <a:solidFill>
                  <a:srgbClr val="0E1732"/>
                </a:solidFill>
              </a:ln>
            </p:spPr>
            <p:txBody>
              <a:bodyPr vert="eaVert" wrap="square" rtlCol="0">
                <a:spAutoFit/>
              </a:bodyPr>
              <a:lstStyle/>
              <a:p>
                <a:pPr algn="just"/>
                <a:r>
                  <a:rPr lang="zh-CN" altLang="en-US" sz="5400" b="1" dirty="0">
                    <a:latin typeface="Microsoft YaHei" panose="020B0503020204020204" pitchFamily="34" charset="-122"/>
                    <a:ea typeface="Microsoft YaHei" panose="020B0503020204020204" pitchFamily="34" charset="-122"/>
                    <a:cs typeface="+mn-ea"/>
                    <a:sym typeface="+mn-lt"/>
                  </a:rPr>
                  <a:t> 第四部分</a:t>
                </a:r>
              </a:p>
            </p:txBody>
          </p:sp>
        </p:grpSp>
        <p:sp>
          <p:nvSpPr>
            <p:cNvPr id="16" name="文本框 15">
              <a:extLst>
                <a:ext uri="{FF2B5EF4-FFF2-40B4-BE49-F238E27FC236}">
                  <a16:creationId xmlns:a16="http://schemas.microsoft.com/office/drawing/2014/main" id="{ACDD146D-FFCA-4D95-96AC-8066EF1080B2}"/>
                </a:ext>
              </a:extLst>
            </p:cNvPr>
            <p:cNvSpPr txBox="1"/>
            <p:nvPr/>
          </p:nvSpPr>
          <p:spPr>
            <a:xfrm>
              <a:off x="670268" y="5378769"/>
              <a:ext cx="3707130" cy="369332"/>
            </a:xfrm>
            <a:prstGeom prst="rect">
              <a:avLst/>
            </a:prstGeom>
            <a:noFill/>
          </p:spPr>
          <p:txBody>
            <a:bodyPr wrap="square" rtlCol="0">
              <a:spAutoFit/>
            </a:bodyPr>
            <a:lstStyle/>
            <a:p>
              <a:pPr algn="ctr"/>
              <a:r>
                <a:rPr lang="zh-CN" altLang="en-US" dirty="0">
                  <a:latin typeface="Microsoft YaHei" panose="020B0503020204020204" pitchFamily="34" charset="-122"/>
                  <a:ea typeface="Microsoft YaHei" panose="020B0503020204020204" pitchFamily="34" charset="-122"/>
                </a:rPr>
                <a:t>主讲人： 耿明灏   </a:t>
              </a:r>
              <a:r>
                <a:rPr lang="en-US" altLang="zh-CN" dirty="0">
                  <a:latin typeface="Microsoft YaHei" panose="020B0503020204020204" pitchFamily="34" charset="-122"/>
                  <a:ea typeface="Microsoft YaHei" panose="020B0503020204020204" pitchFamily="34" charset="-122"/>
                </a:rPr>
                <a:t>3220200876</a:t>
              </a:r>
              <a:endParaRPr lang="zh-CN" altLang="en-US" sz="1600" dirty="0">
                <a:latin typeface="Microsoft YaHei" panose="020B0503020204020204" pitchFamily="34" charset="-122"/>
                <a:ea typeface="Microsoft YaHei" panose="020B0503020204020204" pitchFamily="34" charset="-122"/>
              </a:endParaRPr>
            </a:p>
          </p:txBody>
        </p:sp>
      </p:grpSp>
      <p:grpSp>
        <p:nvGrpSpPr>
          <p:cNvPr id="19" name="组合 18">
            <a:extLst>
              <a:ext uri="{FF2B5EF4-FFF2-40B4-BE49-F238E27FC236}">
                <a16:creationId xmlns:a16="http://schemas.microsoft.com/office/drawing/2014/main" id="{9172E834-329B-447F-85B7-5A13B1C2C178}"/>
              </a:ext>
            </a:extLst>
          </p:cNvPr>
          <p:cNvGrpSpPr/>
          <p:nvPr/>
        </p:nvGrpSpPr>
        <p:grpSpPr>
          <a:xfrm>
            <a:off x="5493639" y="0"/>
            <a:ext cx="6698361" cy="6858000"/>
            <a:chOff x="5493639" y="0"/>
            <a:chExt cx="6698361" cy="6858000"/>
          </a:xfrm>
        </p:grpSpPr>
        <p:sp>
          <p:nvSpPr>
            <p:cNvPr id="20" name="矩形 19">
              <a:extLst>
                <a:ext uri="{FF2B5EF4-FFF2-40B4-BE49-F238E27FC236}">
                  <a16:creationId xmlns:a16="http://schemas.microsoft.com/office/drawing/2014/main" id="{E6275D8B-6B5C-4582-B500-D9D44D3F9244}"/>
                </a:ext>
              </a:extLst>
            </p:cNvPr>
            <p:cNvSpPr/>
            <p:nvPr/>
          </p:nvSpPr>
          <p:spPr>
            <a:xfrm>
              <a:off x="5493639" y="0"/>
              <a:ext cx="6698361" cy="6858000"/>
            </a:xfrm>
            <a:prstGeom prst="rect">
              <a:avLst/>
            </a:prstGeom>
            <a:solidFill>
              <a:srgbClr val="972B2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2853F4CD-B8C3-443C-9198-A7D3F5B27DD7}"/>
                </a:ext>
              </a:extLst>
            </p:cNvPr>
            <p:cNvGrpSpPr/>
            <p:nvPr/>
          </p:nvGrpSpPr>
          <p:grpSpPr>
            <a:xfrm>
              <a:off x="8065306" y="727960"/>
              <a:ext cx="1574276" cy="5402079"/>
              <a:chOff x="7985487" y="862000"/>
              <a:chExt cx="1574276" cy="5317706"/>
            </a:xfrm>
          </p:grpSpPr>
          <p:sp>
            <p:nvSpPr>
              <p:cNvPr id="22" name="文本框 21">
                <a:extLst>
                  <a:ext uri="{FF2B5EF4-FFF2-40B4-BE49-F238E27FC236}">
                    <a16:creationId xmlns:a16="http://schemas.microsoft.com/office/drawing/2014/main" id="{BD9CB271-2E1D-49A0-9F48-1E034A9193BF}"/>
                  </a:ext>
                </a:extLst>
              </p:cNvPr>
              <p:cNvSpPr txBox="1"/>
              <p:nvPr/>
            </p:nvSpPr>
            <p:spPr>
              <a:xfrm>
                <a:off x="8384075" y="862000"/>
                <a:ext cx="984885" cy="5317706"/>
              </a:xfrm>
              <a:prstGeom prst="rect">
                <a:avLst/>
              </a:prstGeom>
              <a:noFill/>
              <a:ln w="19050">
                <a:noFill/>
              </a:ln>
            </p:spPr>
            <p:txBody>
              <a:bodyPr vert="eaVert" wrap="square" rtlCol="0" anchor="ctr">
                <a:spAutoFit/>
              </a:bodyPr>
              <a:lstStyle/>
              <a:p>
                <a:pPr algn="ctr">
                  <a:lnSpc>
                    <a:spcPct val="130000"/>
                  </a:lnSpc>
                </a:pPr>
                <a:r>
                  <a:rPr lang="zh-CN" altLang="en-US" sz="4000" b="1" spc="300" dirty="0">
                    <a:solidFill>
                      <a:schemeClr val="bg1"/>
                    </a:solidFill>
                    <a:latin typeface="Microsoft YaHei" panose="020B0503020204020204" pitchFamily="34" charset="-122"/>
                    <a:ea typeface="Microsoft YaHei" panose="020B0503020204020204" pitchFamily="34" charset="-122"/>
                    <a:cs typeface="+mn-ea"/>
                    <a:sym typeface="+mn-lt"/>
                  </a:rPr>
                  <a:t>图像描述最新进展</a:t>
                </a:r>
              </a:p>
            </p:txBody>
          </p:sp>
          <p:sp>
            <p:nvSpPr>
              <p:cNvPr id="23" name="矩形 22">
                <a:extLst>
                  <a:ext uri="{FF2B5EF4-FFF2-40B4-BE49-F238E27FC236}">
                    <a16:creationId xmlns:a16="http://schemas.microsoft.com/office/drawing/2014/main" id="{D6E3D30F-07B0-4F0D-A6B8-B45E4A34F092}"/>
                  </a:ext>
                </a:extLst>
              </p:cNvPr>
              <p:cNvSpPr/>
              <p:nvPr/>
            </p:nvSpPr>
            <p:spPr>
              <a:xfrm>
                <a:off x="7985487" y="1133170"/>
                <a:ext cx="1574276" cy="4775365"/>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37637979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55154"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图像描述经典模型</a:t>
            </a:r>
          </a:p>
        </p:txBody>
      </p:sp>
      <p:sp>
        <p:nvSpPr>
          <p:cNvPr id="8" name="文本框 7">
            <a:extLst>
              <a:ext uri="{FF2B5EF4-FFF2-40B4-BE49-F238E27FC236}">
                <a16:creationId xmlns:a16="http://schemas.microsoft.com/office/drawing/2014/main" id="{D66CCA84-F2E1-5C48-ACBF-B6DEA7631B42}"/>
              </a:ext>
            </a:extLst>
          </p:cNvPr>
          <p:cNvSpPr txBox="1"/>
          <p:nvPr/>
        </p:nvSpPr>
        <p:spPr>
          <a:xfrm>
            <a:off x="1361179" y="898442"/>
            <a:ext cx="7272828" cy="584775"/>
          </a:xfrm>
          <a:prstGeom prst="rect">
            <a:avLst/>
          </a:prstGeom>
          <a:noFill/>
        </p:spPr>
        <p:txBody>
          <a:bodyPr wrap="square" rtlCol="0">
            <a:spAutoFit/>
          </a:bodyPr>
          <a:lstStyle/>
          <a:p>
            <a:r>
              <a:rPr lang="en-US" altLang="zh-CN" sz="3200" dirty="0">
                <a:latin typeface="Microsoft YaHei" panose="020B0503020204020204" pitchFamily="34" charset="-122"/>
                <a:ea typeface="Microsoft YaHei" panose="020B0503020204020204" pitchFamily="34" charset="-122"/>
                <a:cs typeface="+mn-ea"/>
                <a:sym typeface="+mn-lt"/>
              </a:rPr>
              <a:t>2014-2018: Image-Level Feature</a:t>
            </a:r>
            <a:endParaRPr lang="zh-CN" altLang="en-US" sz="3200" dirty="0">
              <a:latin typeface="Microsoft YaHei" panose="020B0503020204020204" pitchFamily="34" charset="-122"/>
              <a:ea typeface="Microsoft YaHei" panose="020B0503020204020204" pitchFamily="34" charset="-122"/>
              <a:cs typeface="+mn-ea"/>
              <a:sym typeface="+mn-lt"/>
            </a:endParaRPr>
          </a:p>
        </p:txBody>
      </p:sp>
      <p:grpSp>
        <p:nvGrpSpPr>
          <p:cNvPr id="2" name="组合 1">
            <a:extLst>
              <a:ext uri="{FF2B5EF4-FFF2-40B4-BE49-F238E27FC236}">
                <a16:creationId xmlns:a16="http://schemas.microsoft.com/office/drawing/2014/main" id="{1A5478FE-1A0F-42F3-8FE8-9E57EBB5D87A}"/>
              </a:ext>
            </a:extLst>
          </p:cNvPr>
          <p:cNvGrpSpPr/>
          <p:nvPr/>
        </p:nvGrpSpPr>
        <p:grpSpPr>
          <a:xfrm>
            <a:off x="8869681" y="1281430"/>
            <a:ext cx="2133474" cy="4602163"/>
            <a:chOff x="8869681" y="1281430"/>
            <a:chExt cx="2133474" cy="4602163"/>
          </a:xfrm>
        </p:grpSpPr>
        <p:sp>
          <p:nvSpPr>
            <p:cNvPr id="9" name="矩形 8">
              <a:extLst>
                <a:ext uri="{FF2B5EF4-FFF2-40B4-BE49-F238E27FC236}">
                  <a16:creationId xmlns:a16="http://schemas.microsoft.com/office/drawing/2014/main" id="{ACA44C36-0386-FC49-BB80-50B4CB1557E4}"/>
                </a:ext>
              </a:extLst>
            </p:cNvPr>
            <p:cNvSpPr/>
            <p:nvPr/>
          </p:nvSpPr>
          <p:spPr>
            <a:xfrm>
              <a:off x="8869681" y="1281430"/>
              <a:ext cx="2133474" cy="4602163"/>
            </a:xfrm>
            <a:prstGeom prst="rect">
              <a:avLst/>
            </a:prstGeom>
            <a:solidFill>
              <a:srgbClr val="972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cs typeface="+mn-ea"/>
                <a:sym typeface="+mn-lt"/>
              </a:endParaRPr>
            </a:p>
          </p:txBody>
        </p:sp>
        <p:sp>
          <p:nvSpPr>
            <p:cNvPr id="12" name="文本框 11">
              <a:extLst>
                <a:ext uri="{FF2B5EF4-FFF2-40B4-BE49-F238E27FC236}">
                  <a16:creationId xmlns:a16="http://schemas.microsoft.com/office/drawing/2014/main" id="{B6A97438-2EB7-684F-8D65-1C86FCBDF6D4}"/>
                </a:ext>
              </a:extLst>
            </p:cNvPr>
            <p:cNvSpPr txBox="1"/>
            <p:nvPr/>
          </p:nvSpPr>
          <p:spPr>
            <a:xfrm>
              <a:off x="9569844" y="1573529"/>
              <a:ext cx="861774" cy="3883843"/>
            </a:xfrm>
            <a:prstGeom prst="rect">
              <a:avLst/>
            </a:prstGeom>
            <a:noFill/>
            <a:ln>
              <a:solidFill>
                <a:schemeClr val="bg1"/>
              </a:solidFill>
            </a:ln>
          </p:spPr>
          <p:txBody>
            <a:bodyPr vert="eaVert" wrap="square" rtlCol="0">
              <a:spAutoFit/>
            </a:bodyPr>
            <a:lstStyle/>
            <a:p>
              <a:pPr algn="ctr"/>
              <a:r>
                <a:rPr lang="zh-CN" altLang="en-US" sz="4400" dirty="0">
                  <a:solidFill>
                    <a:schemeClr val="bg1"/>
                  </a:solidFill>
                  <a:latin typeface="Microsoft YaHei" panose="020B0503020204020204" pitchFamily="34" charset="-122"/>
                  <a:ea typeface="Microsoft YaHei" panose="020B0503020204020204" pitchFamily="34" charset="-122"/>
                  <a:cs typeface="+mn-ea"/>
                  <a:sym typeface="+mn-lt"/>
                </a:rPr>
                <a:t>发展历程</a:t>
              </a:r>
            </a:p>
          </p:txBody>
        </p:sp>
        <p:sp>
          <p:nvSpPr>
            <p:cNvPr id="13" name="文本框 12">
              <a:extLst>
                <a:ext uri="{FF2B5EF4-FFF2-40B4-BE49-F238E27FC236}">
                  <a16:creationId xmlns:a16="http://schemas.microsoft.com/office/drawing/2014/main" id="{2168F598-6E56-B245-9250-BA0A963BF05B}"/>
                </a:ext>
              </a:extLst>
            </p:cNvPr>
            <p:cNvSpPr txBox="1"/>
            <p:nvPr/>
          </p:nvSpPr>
          <p:spPr>
            <a:xfrm>
              <a:off x="8996329" y="1347285"/>
              <a:ext cx="430887" cy="4336330"/>
            </a:xfrm>
            <a:prstGeom prst="rect">
              <a:avLst/>
            </a:prstGeom>
            <a:noFill/>
          </p:spPr>
          <p:txBody>
            <a:bodyPr vert="eaVert" wrap="square" rtlCol="0">
              <a:spAutoFit/>
            </a:bodyPr>
            <a:lstStyle/>
            <a:p>
              <a:pPr algn="ctr"/>
              <a:r>
                <a:rPr lang="zh-CN" altLang="en-US" sz="1600" dirty="0">
                  <a:solidFill>
                    <a:schemeClr val="bg1"/>
                  </a:solidFill>
                  <a:latin typeface="Microsoft YaHei" panose="020B0503020204020204" pitchFamily="34" charset="-122"/>
                  <a:ea typeface="Microsoft YaHei" panose="020B0503020204020204" pitchFamily="34" charset="-122"/>
                  <a:cs typeface="+mn-ea"/>
                  <a:sym typeface="+mn-lt"/>
                </a:rPr>
                <a:t>使用深度学习的 </a:t>
              </a:r>
              <a:r>
                <a:rPr lang="en-US" altLang="zh-CN" sz="1600" dirty="0">
                  <a:solidFill>
                    <a:schemeClr val="bg1"/>
                  </a:solidFill>
                  <a:latin typeface="Microsoft YaHei" panose="020B0503020204020204" pitchFamily="34" charset="-122"/>
                  <a:ea typeface="Microsoft YaHei" panose="020B0503020204020204" pitchFamily="34" charset="-122"/>
                  <a:cs typeface="+mn-ea"/>
                  <a:sym typeface="+mn-lt"/>
                </a:rPr>
                <a:t>Image Captioning </a:t>
              </a:r>
              <a:r>
                <a:rPr lang="zh-CN" altLang="en-US" sz="1600" dirty="0">
                  <a:solidFill>
                    <a:schemeClr val="bg1"/>
                  </a:solidFill>
                  <a:latin typeface="Microsoft YaHei" panose="020B0503020204020204" pitchFamily="34" charset="-122"/>
                  <a:ea typeface="Microsoft YaHei" panose="020B0503020204020204" pitchFamily="34" charset="-122"/>
                  <a:cs typeface="+mn-ea"/>
                  <a:sym typeface="+mn-lt"/>
                </a:rPr>
                <a:t>方法</a:t>
              </a:r>
            </a:p>
          </p:txBody>
        </p:sp>
      </p:grpSp>
      <p:sp>
        <p:nvSpPr>
          <p:cNvPr id="14" name="文本框 13">
            <a:extLst>
              <a:ext uri="{FF2B5EF4-FFF2-40B4-BE49-F238E27FC236}">
                <a16:creationId xmlns:a16="http://schemas.microsoft.com/office/drawing/2014/main" id="{28EC4DAE-500C-1548-8B89-A153C747A095}"/>
              </a:ext>
            </a:extLst>
          </p:cNvPr>
          <p:cNvSpPr txBox="1"/>
          <p:nvPr/>
        </p:nvSpPr>
        <p:spPr>
          <a:xfrm>
            <a:off x="1361179" y="3259345"/>
            <a:ext cx="7462092" cy="584775"/>
          </a:xfrm>
          <a:prstGeom prst="rect">
            <a:avLst/>
          </a:prstGeom>
          <a:noFill/>
        </p:spPr>
        <p:txBody>
          <a:bodyPr wrap="square" rtlCol="0">
            <a:spAutoFit/>
          </a:bodyPr>
          <a:lstStyle/>
          <a:p>
            <a:r>
              <a:rPr lang="en-US" altLang="zh-CN" sz="3200" dirty="0">
                <a:latin typeface="Microsoft YaHei" panose="020B0503020204020204" pitchFamily="34" charset="-122"/>
                <a:ea typeface="Microsoft YaHei" panose="020B0503020204020204" pitchFamily="34" charset="-122"/>
                <a:cs typeface="+mn-ea"/>
                <a:sym typeface="+mn-lt"/>
              </a:rPr>
              <a:t>2018-2020: Object-Level Feature</a:t>
            </a:r>
            <a:endParaRPr lang="zh-CN" altLang="en-US" sz="3200" dirty="0">
              <a:latin typeface="Microsoft YaHei" panose="020B0503020204020204" pitchFamily="34" charset="-122"/>
              <a:ea typeface="Microsoft YaHei" panose="020B0503020204020204" pitchFamily="34" charset="-122"/>
              <a:cs typeface="+mn-ea"/>
              <a:sym typeface="+mn-lt"/>
            </a:endParaRPr>
          </a:p>
        </p:txBody>
      </p:sp>
      <p:sp>
        <p:nvSpPr>
          <p:cNvPr id="15" name="文本框 16">
            <a:extLst>
              <a:ext uri="{FF2B5EF4-FFF2-40B4-BE49-F238E27FC236}">
                <a16:creationId xmlns:a16="http://schemas.microsoft.com/office/drawing/2014/main" id="{B3EACD66-A47A-034E-9318-5DD731E17B11}"/>
              </a:ext>
            </a:extLst>
          </p:cNvPr>
          <p:cNvSpPr txBox="1"/>
          <p:nvPr/>
        </p:nvSpPr>
        <p:spPr>
          <a:xfrm>
            <a:off x="1361179" y="3905676"/>
            <a:ext cx="6352970" cy="212090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Bottom-up and Top-down Attention</a:t>
            </a:r>
          </a:p>
          <a:p>
            <a:pPr marL="285750" indent="-285750">
              <a:lnSpc>
                <a:spcPct val="150000"/>
              </a:lnSpc>
              <a:buFont typeface="Arial" panose="020B0604020202020204" pitchFamily="34" charset="0"/>
              <a:buChar char="•"/>
            </a:pP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Attention based on object detection</a:t>
            </a:r>
          </a:p>
          <a:p>
            <a:pPr marL="285750" indent="-285750">
              <a:lnSpc>
                <a:spcPct val="150000"/>
              </a:lnSpc>
              <a:buFont typeface="Arial" panose="020B0604020202020204" pitchFamily="34" charset="0"/>
              <a:buChar char="•"/>
            </a:pP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Scene graph with Graph Convolutional Networks</a:t>
            </a:r>
          </a:p>
          <a:p>
            <a:pPr marL="285750" indent="-285750">
              <a:lnSpc>
                <a:spcPct val="150000"/>
              </a:lnSpc>
              <a:buFont typeface="Arial" panose="020B0604020202020204" pitchFamily="34" charset="0"/>
              <a:buChar char="•"/>
            </a:pP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Image Captioning with Transformer</a:t>
            </a:r>
          </a:p>
          <a:p>
            <a:pPr marL="285750" indent="-285750">
              <a:lnSpc>
                <a:spcPct val="150000"/>
              </a:lnSpc>
              <a:buFont typeface="Arial" panose="020B0604020202020204" pitchFamily="34" charset="0"/>
              <a:buChar char="•"/>
            </a:pPr>
            <a:endParaRPr lang="zh-CN" altLang="en-US"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p:txBody>
      </p:sp>
      <p:sp>
        <p:nvSpPr>
          <p:cNvPr id="16" name="文本框 15">
            <a:extLst>
              <a:ext uri="{FF2B5EF4-FFF2-40B4-BE49-F238E27FC236}">
                <a16:creationId xmlns:a16="http://schemas.microsoft.com/office/drawing/2014/main" id="{EA86C9C3-F06D-B744-8D42-775B5DECA2E5}"/>
              </a:ext>
            </a:extLst>
          </p:cNvPr>
          <p:cNvSpPr txBox="1"/>
          <p:nvPr/>
        </p:nvSpPr>
        <p:spPr>
          <a:xfrm>
            <a:off x="1361179" y="1513375"/>
            <a:ext cx="6439668" cy="170540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Encoder-Decoder </a:t>
            </a:r>
            <a:r>
              <a:rPr lang="zh-CN" altLang="en-US"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框架</a:t>
            </a:r>
            <a:endPar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marL="285750" indent="-285750">
              <a:lnSpc>
                <a:spcPct val="150000"/>
              </a:lnSpc>
              <a:buFont typeface="Arial" panose="020B0604020202020204" pitchFamily="34" charset="0"/>
              <a:buChar char="•"/>
            </a:pP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Attention </a:t>
            </a:r>
            <a:r>
              <a:rPr lang="zh-CN" altLang="en-US"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方法</a:t>
            </a:r>
            <a:endPar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endParaRPr>
          </a:p>
          <a:p>
            <a:pPr marL="285750" indent="-285750">
              <a:lnSpc>
                <a:spcPct val="150000"/>
              </a:lnSpc>
              <a:buFont typeface="Arial" panose="020B0604020202020204" pitchFamily="34" charset="0"/>
              <a:buChar char="•"/>
            </a:pP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Adaptive Attention</a:t>
            </a:r>
          </a:p>
          <a:p>
            <a:pPr marL="285750" indent="-285750">
              <a:lnSpc>
                <a:spcPct val="150000"/>
              </a:lnSpc>
              <a:buFont typeface="Arial" panose="020B0604020202020204" pitchFamily="34" charset="0"/>
              <a:buChar char="•"/>
            </a:pP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Channel-wise Attention</a:t>
            </a:r>
          </a:p>
        </p:txBody>
      </p:sp>
      <p:sp>
        <p:nvSpPr>
          <p:cNvPr id="17" name="平行四边形 16">
            <a:extLst>
              <a:ext uri="{FF2B5EF4-FFF2-40B4-BE49-F238E27FC236}">
                <a16:creationId xmlns:a16="http://schemas.microsoft.com/office/drawing/2014/main" id="{48E38C06-4796-4241-99AE-A9B89ED86BAC}"/>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7729996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65545"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图像描述最新进展</a:t>
            </a:r>
          </a:p>
        </p:txBody>
      </p:sp>
      <p:sp>
        <p:nvSpPr>
          <p:cNvPr id="15" name="矩形 14">
            <a:extLst>
              <a:ext uri="{FF2B5EF4-FFF2-40B4-BE49-F238E27FC236}">
                <a16:creationId xmlns:a16="http://schemas.microsoft.com/office/drawing/2014/main" id="{D52F1B27-319B-AB4E-A20C-F91531A08FEA}"/>
              </a:ext>
            </a:extLst>
          </p:cNvPr>
          <p:cNvSpPr/>
          <p:nvPr/>
        </p:nvSpPr>
        <p:spPr>
          <a:xfrm>
            <a:off x="6209479" y="2366394"/>
            <a:ext cx="5163292" cy="3692742"/>
          </a:xfrm>
          <a:prstGeom prst="rect">
            <a:avLst/>
          </a:prstGeom>
        </p:spPr>
        <p:txBody>
          <a:bodyPr wrap="square">
            <a:spAutoFit/>
          </a:bodyPr>
          <a:lstStyle/>
          <a:p>
            <a:pPr algn="ctr">
              <a:lnSpc>
                <a:spcPct val="200000"/>
              </a:lnSpc>
            </a:pPr>
            <a:r>
              <a:rPr lang="en-US" altLang="zh-CN" sz="1600" dirty="0">
                <a:solidFill>
                  <a:srgbClr val="C00000"/>
                </a:solidFill>
                <a:latin typeface="Microsoft YaHei" panose="020B0503020204020204" pitchFamily="34" charset="-122"/>
                <a:ea typeface="Microsoft YaHei" panose="020B0503020204020204" pitchFamily="34" charset="-122"/>
                <a:cs typeface="+mn-ea"/>
                <a:sym typeface="+mn-lt"/>
              </a:rPr>
              <a:t>The Second Milestone in Image Captioning!</a:t>
            </a:r>
          </a:p>
          <a:p>
            <a:pPr algn="ctr">
              <a:lnSpc>
                <a:spcPct val="200000"/>
              </a:lnSpc>
            </a:pPr>
            <a:r>
              <a:rPr lang="en-US" altLang="zh-CN" sz="1600" dirty="0">
                <a:latin typeface="Microsoft YaHei" panose="020B0503020204020204" pitchFamily="34" charset="-122"/>
                <a:ea typeface="Microsoft YaHei" panose="020B0503020204020204" pitchFamily="34" charset="-122"/>
                <a:cs typeface="+mn-ea"/>
                <a:sym typeface="+mn-lt"/>
              </a:rPr>
              <a:t>What is image captioning talk about?</a:t>
            </a:r>
          </a:p>
          <a:p>
            <a:pPr algn="ctr">
              <a:lnSpc>
                <a:spcPct val="200000"/>
              </a:lnSpc>
            </a:pPr>
            <a:r>
              <a:rPr lang="en-US" altLang="zh-CN" sz="1600" dirty="0">
                <a:solidFill>
                  <a:srgbClr val="C00000"/>
                </a:solidFill>
                <a:latin typeface="Microsoft YaHei" panose="020B0503020204020204" pitchFamily="34" charset="-122"/>
                <a:ea typeface="Microsoft YaHei" panose="020B0503020204020204" pitchFamily="34" charset="-122"/>
                <a:cs typeface="+mn-ea"/>
                <a:sym typeface="+mn-lt"/>
              </a:rPr>
              <a:t>What's in the image and how are they</a:t>
            </a:r>
          </a:p>
          <a:p>
            <a:pPr algn="ctr">
              <a:lnSpc>
                <a:spcPct val="200000"/>
              </a:lnSpc>
            </a:pPr>
            <a:r>
              <a:rPr lang="en-US" altLang="zh-CN" sz="1600" dirty="0">
                <a:latin typeface="Microsoft YaHei" panose="020B0503020204020204" pitchFamily="34" charset="-122"/>
                <a:ea typeface="Microsoft YaHei" panose="020B0503020204020204" pitchFamily="34" charset="-122"/>
                <a:cs typeface="+mn-ea"/>
                <a:sym typeface="+mn-lt"/>
              </a:rPr>
              <a:t>Object Detection can find objects in an image</a:t>
            </a:r>
          </a:p>
          <a:p>
            <a:pPr algn="ctr">
              <a:lnSpc>
                <a:spcPct val="200000"/>
              </a:lnSpc>
            </a:pPr>
            <a:r>
              <a:rPr lang="en-US" altLang="zh-CN" sz="1600" dirty="0">
                <a:latin typeface="Microsoft YaHei" panose="020B0503020204020204" pitchFamily="34" charset="-122"/>
                <a:ea typeface="Microsoft YaHei" panose="020B0503020204020204" pitchFamily="34" charset="-122"/>
                <a:cs typeface="+mn-ea"/>
                <a:sym typeface="+mn-lt"/>
              </a:rPr>
              <a:t>Use these features instead of image-level features</a:t>
            </a:r>
          </a:p>
          <a:p>
            <a:pPr algn="ctr">
              <a:lnSpc>
                <a:spcPct val="200000"/>
              </a:lnSpc>
            </a:pPr>
            <a:r>
              <a:rPr lang="en-US" altLang="zh-CN" sz="2000" dirty="0">
                <a:solidFill>
                  <a:srgbClr val="C00000"/>
                </a:solidFill>
                <a:latin typeface="Microsoft YaHei" panose="020B0503020204020204" pitchFamily="34" charset="-122"/>
                <a:ea typeface="Microsoft YaHei" panose="020B0503020204020204" pitchFamily="34" charset="-122"/>
                <a:cs typeface="+mn-ea"/>
                <a:sym typeface="+mn-lt"/>
              </a:rPr>
              <a:t>Work Unfinished:</a:t>
            </a:r>
          </a:p>
          <a:p>
            <a:pPr algn="ctr">
              <a:lnSpc>
                <a:spcPct val="200000"/>
              </a:lnSpc>
            </a:pPr>
            <a:r>
              <a:rPr lang="en-US" altLang="zh-CN" sz="2000" dirty="0">
                <a:solidFill>
                  <a:srgbClr val="C00000"/>
                </a:solidFill>
                <a:latin typeface="Microsoft YaHei" panose="020B0503020204020204" pitchFamily="34" charset="-122"/>
                <a:ea typeface="Microsoft YaHei" panose="020B0503020204020204" pitchFamily="34" charset="-122"/>
                <a:cs typeface="+mn-ea"/>
                <a:sym typeface="+mn-lt"/>
              </a:rPr>
              <a:t>What's the relationship between them?</a:t>
            </a:r>
          </a:p>
        </p:txBody>
      </p:sp>
      <p:grpSp>
        <p:nvGrpSpPr>
          <p:cNvPr id="2" name="组合 1">
            <a:extLst>
              <a:ext uri="{FF2B5EF4-FFF2-40B4-BE49-F238E27FC236}">
                <a16:creationId xmlns:a16="http://schemas.microsoft.com/office/drawing/2014/main" id="{BE03D550-D261-42E7-BDB1-97303C3CDA4A}"/>
              </a:ext>
            </a:extLst>
          </p:cNvPr>
          <p:cNvGrpSpPr/>
          <p:nvPr/>
        </p:nvGrpSpPr>
        <p:grpSpPr>
          <a:xfrm>
            <a:off x="5134708" y="339987"/>
            <a:ext cx="6792648" cy="1735248"/>
            <a:chOff x="5134708" y="339987"/>
            <a:chExt cx="6792648" cy="1735248"/>
          </a:xfrm>
        </p:grpSpPr>
        <p:sp>
          <p:nvSpPr>
            <p:cNvPr id="14" name="矩形 13">
              <a:extLst>
                <a:ext uri="{FF2B5EF4-FFF2-40B4-BE49-F238E27FC236}">
                  <a16:creationId xmlns:a16="http://schemas.microsoft.com/office/drawing/2014/main" id="{9DC80368-E3C6-C945-88B7-3C040EF1A65A}"/>
                </a:ext>
              </a:extLst>
            </p:cNvPr>
            <p:cNvSpPr/>
            <p:nvPr/>
          </p:nvSpPr>
          <p:spPr>
            <a:xfrm>
              <a:off x="5134708" y="339987"/>
              <a:ext cx="6792648" cy="1735248"/>
            </a:xfrm>
            <a:prstGeom prst="rect">
              <a:avLst/>
            </a:prstGeom>
            <a:solidFill>
              <a:srgbClr val="8B1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cs typeface="+mn-ea"/>
                <a:sym typeface="+mn-lt"/>
              </a:endParaRPr>
            </a:p>
          </p:txBody>
        </p:sp>
        <p:sp>
          <p:nvSpPr>
            <p:cNvPr id="16" name="文本框 15">
              <a:extLst>
                <a:ext uri="{FF2B5EF4-FFF2-40B4-BE49-F238E27FC236}">
                  <a16:creationId xmlns:a16="http://schemas.microsoft.com/office/drawing/2014/main" id="{202E62A8-2257-F543-BFD2-61E57E944FFE}"/>
                </a:ext>
              </a:extLst>
            </p:cNvPr>
            <p:cNvSpPr txBox="1"/>
            <p:nvPr/>
          </p:nvSpPr>
          <p:spPr>
            <a:xfrm>
              <a:off x="5436270" y="558436"/>
              <a:ext cx="6176241" cy="1261884"/>
            </a:xfrm>
            <a:prstGeom prst="rect">
              <a:avLst/>
            </a:prstGeom>
            <a:noFill/>
          </p:spPr>
          <p:txBody>
            <a:bodyPr wrap="square" rtlCol="0">
              <a:spAutoFit/>
            </a:bodyPr>
            <a:lstStyle/>
            <a:p>
              <a:pPr algn="r"/>
              <a:r>
                <a:rPr lang="en-US" altLang="zh-CN" sz="2800" b="1" dirty="0">
                  <a:solidFill>
                    <a:schemeClr val="bg1"/>
                  </a:solidFill>
                  <a:latin typeface="Microsoft YaHei" panose="020B0503020204020204" pitchFamily="34" charset="-122"/>
                  <a:ea typeface="Microsoft YaHei" panose="020B0503020204020204" pitchFamily="34" charset="-122"/>
                  <a:cs typeface="+mn-ea"/>
                  <a:sym typeface="+mn-lt"/>
                </a:rPr>
                <a:t>From Image-Level Feature to </a:t>
              </a:r>
            </a:p>
            <a:p>
              <a:pPr algn="r"/>
              <a:r>
                <a:rPr lang="en-US" altLang="zh-CN" sz="2800" b="1" dirty="0">
                  <a:solidFill>
                    <a:schemeClr val="bg1"/>
                  </a:solidFill>
                  <a:latin typeface="Microsoft YaHei" panose="020B0503020204020204" pitchFamily="34" charset="-122"/>
                  <a:ea typeface="Microsoft YaHei" panose="020B0503020204020204" pitchFamily="34" charset="-122"/>
                  <a:cs typeface="+mn-ea"/>
                  <a:sym typeface="+mn-lt"/>
                </a:rPr>
                <a:t>Object Level Feature</a:t>
              </a:r>
            </a:p>
            <a:p>
              <a:pPr algn="r"/>
              <a:r>
                <a:rPr lang="en-US" altLang="zh-CN" sz="2000" b="1" dirty="0">
                  <a:solidFill>
                    <a:schemeClr val="bg1"/>
                  </a:solidFill>
                  <a:latin typeface="Microsoft YaHei" panose="020B0503020204020204" pitchFamily="34" charset="-122"/>
                  <a:ea typeface="Microsoft YaHei" panose="020B0503020204020204" pitchFamily="34" charset="-122"/>
                  <a:cs typeface="+mn-ea"/>
                  <a:sym typeface="+mn-lt"/>
                </a:rPr>
                <a:t>Bottom-up and Top-down, CVPR 2018</a:t>
              </a:r>
            </a:p>
          </p:txBody>
        </p:sp>
      </p:grpSp>
      <p:pic>
        <p:nvPicPr>
          <p:cNvPr id="21" name="图片 20">
            <a:extLst>
              <a:ext uri="{FF2B5EF4-FFF2-40B4-BE49-F238E27FC236}">
                <a16:creationId xmlns:a16="http://schemas.microsoft.com/office/drawing/2014/main" id="{DEB68C0A-96C8-9C48-ABFF-10EBC84CAA28}"/>
              </a:ext>
            </a:extLst>
          </p:cNvPr>
          <p:cNvPicPr>
            <a:picLocks noChangeAspect="1"/>
          </p:cNvPicPr>
          <p:nvPr/>
        </p:nvPicPr>
        <p:blipFill>
          <a:blip r:embed="rId4"/>
          <a:stretch>
            <a:fillRect/>
          </a:stretch>
        </p:blipFill>
        <p:spPr>
          <a:xfrm>
            <a:off x="827006" y="2383807"/>
            <a:ext cx="4854361" cy="3657917"/>
          </a:xfrm>
          <a:prstGeom prst="rect">
            <a:avLst/>
          </a:prstGeom>
        </p:spPr>
      </p:pic>
      <p:sp>
        <p:nvSpPr>
          <p:cNvPr id="9" name="平行四边形 8">
            <a:extLst>
              <a:ext uri="{FF2B5EF4-FFF2-40B4-BE49-F238E27FC236}">
                <a16:creationId xmlns:a16="http://schemas.microsoft.com/office/drawing/2014/main" id="{FB5EAD18-56B0-2E47-A067-9028513F4F4D}"/>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6545157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65545"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图像描述最新进展</a:t>
            </a:r>
          </a:p>
        </p:txBody>
      </p:sp>
      <p:grpSp>
        <p:nvGrpSpPr>
          <p:cNvPr id="2" name="组合 1">
            <a:extLst>
              <a:ext uri="{FF2B5EF4-FFF2-40B4-BE49-F238E27FC236}">
                <a16:creationId xmlns:a16="http://schemas.microsoft.com/office/drawing/2014/main" id="{2FFD8025-A664-4383-BBD1-D70FF41552B4}"/>
              </a:ext>
            </a:extLst>
          </p:cNvPr>
          <p:cNvGrpSpPr/>
          <p:nvPr/>
        </p:nvGrpSpPr>
        <p:grpSpPr>
          <a:xfrm>
            <a:off x="5538193" y="329596"/>
            <a:ext cx="6396596" cy="1735248"/>
            <a:chOff x="5538193" y="329596"/>
            <a:chExt cx="6396596" cy="1735248"/>
          </a:xfrm>
        </p:grpSpPr>
        <p:sp>
          <p:nvSpPr>
            <p:cNvPr id="9" name="矩形 8">
              <a:extLst>
                <a:ext uri="{FF2B5EF4-FFF2-40B4-BE49-F238E27FC236}">
                  <a16:creationId xmlns:a16="http://schemas.microsoft.com/office/drawing/2014/main" id="{9247379C-9613-EC44-865C-F860513E602F}"/>
                </a:ext>
              </a:extLst>
            </p:cNvPr>
            <p:cNvSpPr/>
            <p:nvPr/>
          </p:nvSpPr>
          <p:spPr>
            <a:xfrm>
              <a:off x="5538197" y="329596"/>
              <a:ext cx="6396592" cy="1735248"/>
            </a:xfrm>
            <a:prstGeom prst="rect">
              <a:avLst/>
            </a:prstGeom>
            <a:solidFill>
              <a:srgbClr val="8B1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cs typeface="+mn-ea"/>
                <a:sym typeface="+mn-lt"/>
              </a:endParaRPr>
            </a:p>
          </p:txBody>
        </p:sp>
        <p:sp>
          <p:nvSpPr>
            <p:cNvPr id="10" name="文本框 9">
              <a:extLst>
                <a:ext uri="{FF2B5EF4-FFF2-40B4-BE49-F238E27FC236}">
                  <a16:creationId xmlns:a16="http://schemas.microsoft.com/office/drawing/2014/main" id="{FE8DF391-C919-DA4B-8B51-DE1C2C14FA81}"/>
                </a:ext>
              </a:extLst>
            </p:cNvPr>
            <p:cNvSpPr txBox="1"/>
            <p:nvPr/>
          </p:nvSpPr>
          <p:spPr>
            <a:xfrm>
              <a:off x="5538193" y="566278"/>
              <a:ext cx="6157170" cy="1261884"/>
            </a:xfrm>
            <a:prstGeom prst="rect">
              <a:avLst/>
            </a:prstGeom>
            <a:noFill/>
          </p:spPr>
          <p:txBody>
            <a:bodyPr wrap="square" rtlCol="0">
              <a:spAutoFit/>
            </a:bodyPr>
            <a:lstStyle/>
            <a:p>
              <a:pPr algn="r"/>
              <a:r>
                <a:rPr lang="en-US" altLang="zh-CN" sz="2800" b="1" dirty="0">
                  <a:solidFill>
                    <a:schemeClr val="bg1"/>
                  </a:solidFill>
                  <a:latin typeface="Microsoft YaHei" panose="020B0503020204020204" pitchFamily="34" charset="-122"/>
                  <a:ea typeface="Microsoft YaHei" panose="020B0503020204020204" pitchFamily="34" charset="-122"/>
                  <a:cs typeface="+mn-ea"/>
                  <a:sym typeface="+mn-lt"/>
                </a:rPr>
                <a:t>From Image-Level Feature to </a:t>
              </a:r>
            </a:p>
            <a:p>
              <a:pPr algn="r"/>
              <a:r>
                <a:rPr lang="en-US" altLang="zh-CN" sz="2800" b="1" dirty="0">
                  <a:solidFill>
                    <a:schemeClr val="bg1"/>
                  </a:solidFill>
                  <a:latin typeface="Microsoft YaHei" panose="020B0503020204020204" pitchFamily="34" charset="-122"/>
                  <a:ea typeface="Microsoft YaHei" panose="020B0503020204020204" pitchFamily="34" charset="-122"/>
                  <a:cs typeface="+mn-ea"/>
                  <a:sym typeface="+mn-lt"/>
                </a:rPr>
                <a:t>Object Level Feature</a:t>
              </a:r>
            </a:p>
            <a:p>
              <a:pPr algn="r"/>
              <a:r>
                <a:rPr lang="en-US" altLang="zh-CN" sz="2000" b="1" dirty="0">
                  <a:solidFill>
                    <a:schemeClr val="bg1"/>
                  </a:solidFill>
                  <a:latin typeface="Microsoft YaHei" panose="020B0503020204020204" pitchFamily="34" charset="-122"/>
                  <a:ea typeface="Microsoft YaHei" panose="020B0503020204020204" pitchFamily="34" charset="-122"/>
                  <a:cs typeface="+mn-ea"/>
                  <a:sym typeface="+mn-lt"/>
                </a:rPr>
                <a:t>Bottom-up and Top-down, CVPR 2018</a:t>
              </a:r>
            </a:p>
          </p:txBody>
        </p:sp>
      </p:grpSp>
      <p:pic>
        <p:nvPicPr>
          <p:cNvPr id="11" name="图片 10">
            <a:extLst>
              <a:ext uri="{FF2B5EF4-FFF2-40B4-BE49-F238E27FC236}">
                <a16:creationId xmlns:a16="http://schemas.microsoft.com/office/drawing/2014/main" id="{D2A926E0-6A4E-E147-9EDB-45A650E4ADD9}"/>
              </a:ext>
            </a:extLst>
          </p:cNvPr>
          <p:cNvPicPr>
            <a:picLocks noChangeAspect="1"/>
          </p:cNvPicPr>
          <p:nvPr/>
        </p:nvPicPr>
        <p:blipFill>
          <a:blip r:embed="rId4"/>
          <a:stretch>
            <a:fillRect/>
          </a:stretch>
        </p:blipFill>
        <p:spPr>
          <a:xfrm>
            <a:off x="1029453" y="2254150"/>
            <a:ext cx="4774774" cy="3657600"/>
          </a:xfrm>
          <a:prstGeom prst="rect">
            <a:avLst/>
          </a:prstGeom>
        </p:spPr>
      </p:pic>
      <p:pic>
        <p:nvPicPr>
          <p:cNvPr id="12" name="图片 11">
            <a:extLst>
              <a:ext uri="{FF2B5EF4-FFF2-40B4-BE49-F238E27FC236}">
                <a16:creationId xmlns:a16="http://schemas.microsoft.com/office/drawing/2014/main" id="{6E8AC0AD-42F0-F74C-B605-BCAEBA41EE93}"/>
              </a:ext>
            </a:extLst>
          </p:cNvPr>
          <p:cNvPicPr>
            <a:picLocks noChangeAspect="1"/>
          </p:cNvPicPr>
          <p:nvPr/>
        </p:nvPicPr>
        <p:blipFill>
          <a:blip r:embed="rId5"/>
          <a:stretch>
            <a:fillRect/>
          </a:stretch>
        </p:blipFill>
        <p:spPr>
          <a:xfrm>
            <a:off x="6389729" y="2254150"/>
            <a:ext cx="4772817" cy="3657600"/>
          </a:xfrm>
          <a:prstGeom prst="rect">
            <a:avLst/>
          </a:prstGeom>
        </p:spPr>
      </p:pic>
      <p:sp>
        <p:nvSpPr>
          <p:cNvPr id="13" name="平行四边形 12">
            <a:extLst>
              <a:ext uri="{FF2B5EF4-FFF2-40B4-BE49-F238E27FC236}">
                <a16:creationId xmlns:a16="http://schemas.microsoft.com/office/drawing/2014/main" id="{345AA7B8-E10C-D144-AB8B-54CE07B3F29F}"/>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48786840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65545" y="6138041"/>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图像描述最新进展</a:t>
            </a:r>
          </a:p>
        </p:txBody>
      </p:sp>
      <p:grpSp>
        <p:nvGrpSpPr>
          <p:cNvPr id="2" name="组合 1">
            <a:extLst>
              <a:ext uri="{FF2B5EF4-FFF2-40B4-BE49-F238E27FC236}">
                <a16:creationId xmlns:a16="http://schemas.microsoft.com/office/drawing/2014/main" id="{E68DDC43-5410-408B-8CD2-79CB7B756228}"/>
              </a:ext>
            </a:extLst>
          </p:cNvPr>
          <p:cNvGrpSpPr/>
          <p:nvPr/>
        </p:nvGrpSpPr>
        <p:grpSpPr>
          <a:xfrm>
            <a:off x="6096000" y="4610270"/>
            <a:ext cx="6003929" cy="1586549"/>
            <a:chOff x="6188498" y="4570501"/>
            <a:chExt cx="6003929" cy="1586549"/>
          </a:xfrm>
        </p:grpSpPr>
        <p:sp>
          <p:nvSpPr>
            <p:cNvPr id="13" name="矩形 12">
              <a:extLst>
                <a:ext uri="{FF2B5EF4-FFF2-40B4-BE49-F238E27FC236}">
                  <a16:creationId xmlns:a16="http://schemas.microsoft.com/office/drawing/2014/main" id="{D9853D1C-D4DF-5042-9503-27640D592B81}"/>
                </a:ext>
              </a:extLst>
            </p:cNvPr>
            <p:cNvSpPr/>
            <p:nvPr/>
          </p:nvSpPr>
          <p:spPr>
            <a:xfrm>
              <a:off x="6188498" y="4570501"/>
              <a:ext cx="6003929" cy="1586549"/>
            </a:xfrm>
            <a:prstGeom prst="rect">
              <a:avLst/>
            </a:prstGeom>
            <a:solidFill>
              <a:srgbClr val="8B1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cs typeface="+mn-ea"/>
                <a:sym typeface="+mn-lt"/>
              </a:endParaRPr>
            </a:p>
          </p:txBody>
        </p:sp>
        <p:sp>
          <p:nvSpPr>
            <p:cNvPr id="14" name="文本框 13">
              <a:extLst>
                <a:ext uri="{FF2B5EF4-FFF2-40B4-BE49-F238E27FC236}">
                  <a16:creationId xmlns:a16="http://schemas.microsoft.com/office/drawing/2014/main" id="{39BC379B-2C4D-0C4F-9BD0-4D8A5A1B7C80}"/>
                </a:ext>
              </a:extLst>
            </p:cNvPr>
            <p:cNvSpPr txBox="1"/>
            <p:nvPr/>
          </p:nvSpPr>
          <p:spPr>
            <a:xfrm>
              <a:off x="6188498" y="4732833"/>
              <a:ext cx="5734639" cy="1261884"/>
            </a:xfrm>
            <a:prstGeom prst="rect">
              <a:avLst/>
            </a:prstGeom>
            <a:noFill/>
          </p:spPr>
          <p:txBody>
            <a:bodyPr wrap="square" rtlCol="0">
              <a:spAutoFit/>
            </a:bodyPr>
            <a:lstStyle/>
            <a:p>
              <a:pPr algn="r"/>
              <a:r>
                <a:rPr lang="en-US" altLang="zh-CN" sz="2800" b="1" dirty="0">
                  <a:solidFill>
                    <a:schemeClr val="bg1"/>
                  </a:solidFill>
                  <a:latin typeface="Microsoft YaHei" panose="020B0503020204020204" pitchFamily="34" charset="-122"/>
                  <a:ea typeface="Microsoft YaHei" panose="020B0503020204020204" pitchFamily="34" charset="-122"/>
                  <a:cs typeface="+mn-ea"/>
                  <a:sym typeface="+mn-lt"/>
                </a:rPr>
                <a:t>Attention with Object-level Feature</a:t>
              </a:r>
            </a:p>
            <a:p>
              <a:pPr algn="r"/>
              <a:r>
                <a:rPr lang="en-US" altLang="zh-CN" sz="2000" b="1" dirty="0">
                  <a:solidFill>
                    <a:schemeClr val="bg1"/>
                  </a:solidFill>
                  <a:latin typeface="Microsoft YaHei" panose="020B0503020204020204" pitchFamily="34" charset="-122"/>
                  <a:ea typeface="Microsoft YaHei" panose="020B0503020204020204" pitchFamily="34" charset="-122"/>
                  <a:cs typeface="+mn-ea"/>
                  <a:sym typeface="+mn-lt"/>
                </a:rPr>
                <a:t>X-Linear attention by JDAI, CVPR 2020</a:t>
              </a:r>
              <a:endParaRPr lang="zh-CN" altLang="en-US" sz="2000" b="1" dirty="0">
                <a:solidFill>
                  <a:schemeClr val="bg1"/>
                </a:solidFill>
                <a:latin typeface="Microsoft YaHei" panose="020B0503020204020204" pitchFamily="34" charset="-122"/>
                <a:ea typeface="Microsoft YaHei" panose="020B0503020204020204" pitchFamily="34" charset="-122"/>
                <a:cs typeface="+mn-ea"/>
                <a:sym typeface="+mn-lt"/>
              </a:endParaRPr>
            </a:p>
          </p:txBody>
        </p:sp>
      </p:grpSp>
      <p:pic>
        <p:nvPicPr>
          <p:cNvPr id="15" name="图片 14">
            <a:extLst>
              <a:ext uri="{FF2B5EF4-FFF2-40B4-BE49-F238E27FC236}">
                <a16:creationId xmlns:a16="http://schemas.microsoft.com/office/drawing/2014/main" id="{0C9A3921-A465-7D4A-B824-C5D306A91373}"/>
              </a:ext>
            </a:extLst>
          </p:cNvPr>
          <p:cNvPicPr>
            <a:picLocks noChangeAspect="1"/>
          </p:cNvPicPr>
          <p:nvPr/>
        </p:nvPicPr>
        <p:blipFill>
          <a:blip r:embed="rId4"/>
          <a:stretch>
            <a:fillRect/>
          </a:stretch>
        </p:blipFill>
        <p:spPr>
          <a:xfrm>
            <a:off x="495052" y="4346359"/>
            <a:ext cx="5526539" cy="2287499"/>
          </a:xfrm>
          <a:prstGeom prst="rect">
            <a:avLst/>
          </a:prstGeom>
        </p:spPr>
      </p:pic>
      <p:pic>
        <p:nvPicPr>
          <p:cNvPr id="16" name="图片 15">
            <a:extLst>
              <a:ext uri="{FF2B5EF4-FFF2-40B4-BE49-F238E27FC236}">
                <a16:creationId xmlns:a16="http://schemas.microsoft.com/office/drawing/2014/main" id="{BB65541A-B7C2-1347-92DC-87D787D2E179}"/>
              </a:ext>
            </a:extLst>
          </p:cNvPr>
          <p:cNvPicPr>
            <a:picLocks noChangeAspect="1"/>
          </p:cNvPicPr>
          <p:nvPr/>
        </p:nvPicPr>
        <p:blipFill>
          <a:blip r:embed="rId5"/>
          <a:stretch>
            <a:fillRect/>
          </a:stretch>
        </p:blipFill>
        <p:spPr>
          <a:xfrm>
            <a:off x="1451629" y="661181"/>
            <a:ext cx="9288743" cy="3657600"/>
          </a:xfrm>
          <a:prstGeom prst="rect">
            <a:avLst/>
          </a:prstGeom>
        </p:spPr>
      </p:pic>
      <p:sp>
        <p:nvSpPr>
          <p:cNvPr id="9" name="平行四边形 8">
            <a:extLst>
              <a:ext uri="{FF2B5EF4-FFF2-40B4-BE49-F238E27FC236}">
                <a16:creationId xmlns:a16="http://schemas.microsoft.com/office/drawing/2014/main" id="{86969D0E-091E-5844-8DCE-3ED0AB6778C4}"/>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8058464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86327" y="6148432"/>
            <a:ext cx="3508793" cy="719959"/>
          </a:xfrm>
          <a:prstGeom prst="rect">
            <a:avLst/>
          </a:prstGeom>
        </p:spPr>
      </p:pic>
      <p:pic>
        <p:nvPicPr>
          <p:cNvPr id="2" name="图片 1" descr="34c650b1fc5c9982a14c61ef28a88413"/>
          <p:cNvPicPr>
            <a:picLocks noChangeAspect="1"/>
          </p:cNvPicPr>
          <p:nvPr/>
        </p:nvPicPr>
        <p:blipFill>
          <a:blip r:embed="rId4"/>
          <a:stretch>
            <a:fillRect/>
          </a:stretch>
        </p:blipFill>
        <p:spPr>
          <a:xfrm>
            <a:off x="752549" y="1600200"/>
            <a:ext cx="5364355" cy="3657600"/>
          </a:xfrm>
          <a:prstGeom prst="rect">
            <a:avLst/>
          </a:prstGeom>
        </p:spPr>
      </p:pic>
      <p:pic>
        <p:nvPicPr>
          <p:cNvPr id="7" name="图片 6" descr="5d7ed89681f136d53eea800fdaa68893"/>
          <p:cNvPicPr>
            <a:picLocks noChangeAspect="1"/>
          </p:cNvPicPr>
          <p:nvPr/>
        </p:nvPicPr>
        <p:blipFill>
          <a:blip r:embed="rId5"/>
          <a:stretch>
            <a:fillRect/>
          </a:stretch>
        </p:blipFill>
        <p:spPr>
          <a:xfrm>
            <a:off x="7011710" y="1600200"/>
            <a:ext cx="4427740" cy="3657600"/>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3594538" cy="584775"/>
          </a:xfrm>
          <a:prstGeom prst="rect">
            <a:avLst/>
          </a:prstGeom>
          <a:noFill/>
        </p:spPr>
        <p:txBody>
          <a:bodyPr wrap="square" rtlCol="0">
            <a:spAutoFit/>
          </a:bodyPr>
          <a:lstStyle/>
          <a:p>
            <a:r>
              <a:rPr kumimoji="1" lang="zh-CN" altLang="en-US" sz="3200" dirty="0">
                <a:latin typeface="Microsoft YaHei" panose="020B0503020204020204" pitchFamily="34" charset="-122"/>
                <a:ea typeface="Microsoft YaHei" panose="020B0503020204020204" pitchFamily="34" charset="-122"/>
              </a:rPr>
              <a:t>引言 </a:t>
            </a:r>
            <a:r>
              <a:rPr kumimoji="1" lang="en-US" altLang="zh-CN" sz="3200" dirty="0">
                <a:latin typeface="Microsoft YaHei" panose="020B0503020204020204" pitchFamily="34" charset="-122"/>
                <a:ea typeface="Microsoft YaHei" panose="020B0503020204020204" pitchFamily="34" charset="-122"/>
              </a:rPr>
              <a:t>-</a:t>
            </a:r>
            <a:r>
              <a:rPr kumimoji="1" lang="zh-CN" altLang="en-US" sz="3200" dirty="0">
                <a:latin typeface="Microsoft YaHei" panose="020B0503020204020204" pitchFamily="34" charset="-122"/>
                <a:ea typeface="Microsoft YaHei" panose="020B0503020204020204" pitchFamily="34" charset="-122"/>
              </a:rPr>
              <a:t> 看图说话</a:t>
            </a:r>
          </a:p>
        </p:txBody>
      </p:sp>
      <p:sp>
        <p:nvSpPr>
          <p:cNvPr id="9" name="平行四边形 8">
            <a:extLst>
              <a:ext uri="{FF2B5EF4-FFF2-40B4-BE49-F238E27FC236}">
                <a16:creationId xmlns:a16="http://schemas.microsoft.com/office/drawing/2014/main" id="{7CB15DBE-2270-41C0-BD62-CC3924A779C9}"/>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65545"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图像描述最新进展</a:t>
            </a:r>
          </a:p>
        </p:txBody>
      </p:sp>
      <p:sp>
        <p:nvSpPr>
          <p:cNvPr id="10" name="矩形 9">
            <a:extLst>
              <a:ext uri="{FF2B5EF4-FFF2-40B4-BE49-F238E27FC236}">
                <a16:creationId xmlns:a16="http://schemas.microsoft.com/office/drawing/2014/main" id="{D4FC0EBC-DEF7-B048-887B-B8A4E08C20C6}"/>
              </a:ext>
            </a:extLst>
          </p:cNvPr>
          <p:cNvSpPr/>
          <p:nvPr/>
        </p:nvSpPr>
        <p:spPr>
          <a:xfrm>
            <a:off x="6632192" y="3698715"/>
            <a:ext cx="5141258" cy="2480294"/>
          </a:xfrm>
          <a:prstGeom prst="rect">
            <a:avLst/>
          </a:prstGeom>
        </p:spPr>
        <p:txBody>
          <a:bodyPr wrap="square">
            <a:spAutoFit/>
          </a:bodyPr>
          <a:lstStyle/>
          <a:p>
            <a:pPr marL="285750" indent="-285750">
              <a:lnSpc>
                <a:spcPct val="200000"/>
              </a:lnSpc>
              <a:buFont typeface="Arial" panose="020B0604020202020204" pitchFamily="34" charset="0"/>
              <a:buChar char="•"/>
            </a:pPr>
            <a:r>
              <a:rPr lang="en-US" altLang="zh-CN" sz="1600" dirty="0">
                <a:latin typeface="Microsoft YaHei" panose="020B0503020204020204" pitchFamily="34" charset="-122"/>
                <a:ea typeface="Microsoft YaHei" panose="020B0503020204020204" pitchFamily="34" charset="-122"/>
                <a:cs typeface="+mn-ea"/>
                <a:sym typeface="+mn-lt"/>
              </a:rPr>
              <a:t>Transformer in Image Captioning</a:t>
            </a:r>
          </a:p>
          <a:p>
            <a:pPr marL="285750" indent="-285750">
              <a:lnSpc>
                <a:spcPct val="200000"/>
              </a:lnSpc>
              <a:buFont typeface="Arial" panose="020B0604020202020204" pitchFamily="34" charset="0"/>
              <a:buChar char="•"/>
            </a:pPr>
            <a:r>
              <a:rPr lang="en-US" altLang="zh-CN" sz="1600" dirty="0">
                <a:latin typeface="Microsoft YaHei" panose="020B0503020204020204" pitchFamily="34" charset="-122"/>
                <a:ea typeface="Microsoft YaHei" panose="020B0503020204020204" pitchFamily="34" charset="-122"/>
                <a:cs typeface="+mn-ea"/>
                <a:sym typeface="+mn-lt"/>
              </a:rPr>
              <a:t>First: attend relationships between objects</a:t>
            </a:r>
          </a:p>
          <a:p>
            <a:pPr marL="285750" indent="-285750">
              <a:lnSpc>
                <a:spcPct val="200000"/>
              </a:lnSpc>
              <a:buFont typeface="Arial" panose="020B0604020202020204" pitchFamily="34" charset="0"/>
              <a:buChar char="•"/>
            </a:pPr>
            <a:r>
              <a:rPr lang="en-US" altLang="zh-CN" sz="1600" dirty="0">
                <a:latin typeface="Microsoft YaHei" panose="020B0503020204020204" pitchFamily="34" charset="-122"/>
                <a:ea typeface="Microsoft YaHei" panose="020B0503020204020204" pitchFamily="34" charset="-122"/>
                <a:cs typeface="+mn-ea"/>
                <a:sym typeface="+mn-lt"/>
              </a:rPr>
              <a:t>Second: attend inter-model relationships between vision and task</a:t>
            </a:r>
          </a:p>
          <a:p>
            <a:pPr marL="285750" indent="-285750">
              <a:lnSpc>
                <a:spcPct val="200000"/>
              </a:lnSpc>
              <a:buFont typeface="Arial" panose="020B0604020202020204" pitchFamily="34" charset="0"/>
              <a:buChar char="•"/>
            </a:pPr>
            <a:r>
              <a:rPr lang="en-US" altLang="zh-CN" sz="1600" dirty="0">
                <a:latin typeface="Microsoft YaHei" panose="020B0503020204020204" pitchFamily="34" charset="-122"/>
                <a:ea typeface="Microsoft YaHei" panose="020B0503020204020204" pitchFamily="34" charset="-122"/>
                <a:cs typeface="+mn-ea"/>
                <a:sym typeface="+mn-lt"/>
              </a:rPr>
              <a:t>Third: attend relationships between text</a:t>
            </a:r>
          </a:p>
        </p:txBody>
      </p:sp>
      <p:grpSp>
        <p:nvGrpSpPr>
          <p:cNvPr id="2" name="组合 1">
            <a:extLst>
              <a:ext uri="{FF2B5EF4-FFF2-40B4-BE49-F238E27FC236}">
                <a16:creationId xmlns:a16="http://schemas.microsoft.com/office/drawing/2014/main" id="{016E355F-1AE9-45C1-AFC4-8940B19EB1B3}"/>
              </a:ext>
            </a:extLst>
          </p:cNvPr>
          <p:cNvGrpSpPr/>
          <p:nvPr/>
        </p:nvGrpSpPr>
        <p:grpSpPr>
          <a:xfrm>
            <a:off x="220974" y="5151808"/>
            <a:ext cx="6003929" cy="1593625"/>
            <a:chOff x="220974" y="5151808"/>
            <a:chExt cx="6003929" cy="1593625"/>
          </a:xfrm>
        </p:grpSpPr>
        <p:sp>
          <p:nvSpPr>
            <p:cNvPr id="9" name="矩形 8">
              <a:extLst>
                <a:ext uri="{FF2B5EF4-FFF2-40B4-BE49-F238E27FC236}">
                  <a16:creationId xmlns:a16="http://schemas.microsoft.com/office/drawing/2014/main" id="{E102A6A4-D846-DD46-8EC7-869AA1680938}"/>
                </a:ext>
              </a:extLst>
            </p:cNvPr>
            <p:cNvSpPr/>
            <p:nvPr/>
          </p:nvSpPr>
          <p:spPr>
            <a:xfrm>
              <a:off x="220974" y="5151808"/>
              <a:ext cx="6003929" cy="1593625"/>
            </a:xfrm>
            <a:prstGeom prst="rect">
              <a:avLst/>
            </a:prstGeom>
            <a:solidFill>
              <a:srgbClr val="8B1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cs typeface="+mn-ea"/>
                <a:sym typeface="+mn-lt"/>
              </a:endParaRPr>
            </a:p>
          </p:txBody>
        </p:sp>
        <p:sp>
          <p:nvSpPr>
            <p:cNvPr id="11" name="文本框 10">
              <a:extLst>
                <a:ext uri="{FF2B5EF4-FFF2-40B4-BE49-F238E27FC236}">
                  <a16:creationId xmlns:a16="http://schemas.microsoft.com/office/drawing/2014/main" id="{E5B6DECE-D645-1A40-BEC3-898AA25C449B}"/>
                </a:ext>
              </a:extLst>
            </p:cNvPr>
            <p:cNvSpPr txBox="1"/>
            <p:nvPr/>
          </p:nvSpPr>
          <p:spPr>
            <a:xfrm>
              <a:off x="343711" y="5496672"/>
              <a:ext cx="5752289" cy="830997"/>
            </a:xfrm>
            <a:prstGeom prst="rect">
              <a:avLst/>
            </a:prstGeom>
            <a:noFill/>
          </p:spPr>
          <p:txBody>
            <a:bodyPr wrap="square" rtlCol="0">
              <a:spAutoFit/>
            </a:bodyPr>
            <a:lstStyle/>
            <a:p>
              <a:pPr algn="r"/>
              <a:r>
                <a:rPr lang="en-US" altLang="zh-CN" sz="2800" b="1" dirty="0">
                  <a:solidFill>
                    <a:schemeClr val="bg1"/>
                  </a:solidFill>
                  <a:latin typeface="Microsoft YaHei" panose="020B0503020204020204" pitchFamily="34" charset="-122"/>
                  <a:ea typeface="Microsoft YaHei" panose="020B0503020204020204" pitchFamily="34" charset="-122"/>
                  <a:cs typeface="+mn-ea"/>
                  <a:sym typeface="+mn-lt"/>
                </a:rPr>
                <a:t>Meshed-Memory Transformer</a:t>
              </a:r>
            </a:p>
            <a:p>
              <a:pPr algn="r"/>
              <a:r>
                <a:rPr lang="en-US" altLang="zh-CN" sz="2000" b="1" dirty="0">
                  <a:solidFill>
                    <a:schemeClr val="bg1"/>
                  </a:solidFill>
                  <a:latin typeface="Microsoft YaHei" panose="020B0503020204020204" pitchFamily="34" charset="-122"/>
                  <a:ea typeface="Microsoft YaHei" panose="020B0503020204020204" pitchFamily="34" charset="-122"/>
                  <a:cs typeface="+mn-ea"/>
                  <a:sym typeface="+mn-lt"/>
                </a:rPr>
                <a:t>MMT, CVPR 2020</a:t>
              </a:r>
              <a:endParaRPr lang="zh-CN" altLang="en-US" sz="2000" b="1" dirty="0">
                <a:solidFill>
                  <a:schemeClr val="bg1"/>
                </a:solidFill>
                <a:latin typeface="Microsoft YaHei" panose="020B0503020204020204" pitchFamily="34" charset="-122"/>
                <a:ea typeface="Microsoft YaHei" panose="020B0503020204020204" pitchFamily="34" charset="-122"/>
                <a:cs typeface="+mn-ea"/>
                <a:sym typeface="+mn-lt"/>
              </a:endParaRPr>
            </a:p>
          </p:txBody>
        </p:sp>
      </p:grpSp>
      <p:pic>
        <p:nvPicPr>
          <p:cNvPr id="12" name="图片 11">
            <a:extLst>
              <a:ext uri="{FF2B5EF4-FFF2-40B4-BE49-F238E27FC236}">
                <a16:creationId xmlns:a16="http://schemas.microsoft.com/office/drawing/2014/main" id="{C5888BD6-18E0-1843-B91E-1EAF87B893B1}"/>
              </a:ext>
            </a:extLst>
          </p:cNvPr>
          <p:cNvPicPr>
            <a:picLocks noChangeAspect="1"/>
          </p:cNvPicPr>
          <p:nvPr/>
        </p:nvPicPr>
        <p:blipFill>
          <a:blip r:embed="rId4"/>
          <a:stretch>
            <a:fillRect/>
          </a:stretch>
        </p:blipFill>
        <p:spPr>
          <a:xfrm>
            <a:off x="631610" y="940130"/>
            <a:ext cx="5380186" cy="4077053"/>
          </a:xfrm>
          <a:prstGeom prst="rect">
            <a:avLst/>
          </a:prstGeom>
        </p:spPr>
      </p:pic>
      <p:pic>
        <p:nvPicPr>
          <p:cNvPr id="17" name="图片 16">
            <a:extLst>
              <a:ext uri="{FF2B5EF4-FFF2-40B4-BE49-F238E27FC236}">
                <a16:creationId xmlns:a16="http://schemas.microsoft.com/office/drawing/2014/main" id="{06470C12-8AC5-E54C-AB3E-4B7387F03B1F}"/>
              </a:ext>
            </a:extLst>
          </p:cNvPr>
          <p:cNvPicPr>
            <a:picLocks noChangeAspect="1"/>
          </p:cNvPicPr>
          <p:nvPr/>
        </p:nvPicPr>
        <p:blipFill>
          <a:blip r:embed="rId5"/>
          <a:stretch>
            <a:fillRect/>
          </a:stretch>
        </p:blipFill>
        <p:spPr>
          <a:xfrm>
            <a:off x="6632192" y="940130"/>
            <a:ext cx="5044877" cy="2789162"/>
          </a:xfrm>
          <a:prstGeom prst="rect">
            <a:avLst/>
          </a:prstGeom>
        </p:spPr>
      </p:pic>
      <p:sp>
        <p:nvSpPr>
          <p:cNvPr id="13" name="平行四边形 12">
            <a:extLst>
              <a:ext uri="{FF2B5EF4-FFF2-40B4-BE49-F238E27FC236}">
                <a16:creationId xmlns:a16="http://schemas.microsoft.com/office/drawing/2014/main" id="{AEE67695-B5BD-7D48-A3B1-94D7CBACA669}"/>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2787080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65545" y="6138041"/>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图像描述最新进展</a:t>
            </a:r>
          </a:p>
        </p:txBody>
      </p:sp>
      <p:grpSp>
        <p:nvGrpSpPr>
          <p:cNvPr id="2" name="组合 1">
            <a:extLst>
              <a:ext uri="{FF2B5EF4-FFF2-40B4-BE49-F238E27FC236}">
                <a16:creationId xmlns:a16="http://schemas.microsoft.com/office/drawing/2014/main" id="{BFACEFF0-3B90-4753-BE89-AEBD030245F5}"/>
              </a:ext>
            </a:extLst>
          </p:cNvPr>
          <p:cNvGrpSpPr/>
          <p:nvPr/>
        </p:nvGrpSpPr>
        <p:grpSpPr>
          <a:xfrm>
            <a:off x="6683319" y="4185390"/>
            <a:ext cx="5416610" cy="1593625"/>
            <a:chOff x="6683319" y="4185390"/>
            <a:chExt cx="5416610" cy="1593625"/>
          </a:xfrm>
        </p:grpSpPr>
        <p:sp>
          <p:nvSpPr>
            <p:cNvPr id="13" name="矩形 12">
              <a:extLst>
                <a:ext uri="{FF2B5EF4-FFF2-40B4-BE49-F238E27FC236}">
                  <a16:creationId xmlns:a16="http://schemas.microsoft.com/office/drawing/2014/main" id="{7E4DCBCF-C2FB-2043-B03E-87261E784EDA}"/>
                </a:ext>
              </a:extLst>
            </p:cNvPr>
            <p:cNvSpPr/>
            <p:nvPr/>
          </p:nvSpPr>
          <p:spPr>
            <a:xfrm>
              <a:off x="6683319" y="4185390"/>
              <a:ext cx="5416610" cy="1593625"/>
            </a:xfrm>
            <a:prstGeom prst="rect">
              <a:avLst/>
            </a:prstGeom>
            <a:solidFill>
              <a:srgbClr val="8B1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cs typeface="+mn-ea"/>
                <a:sym typeface="+mn-lt"/>
              </a:endParaRPr>
            </a:p>
          </p:txBody>
        </p:sp>
        <p:sp>
          <p:nvSpPr>
            <p:cNvPr id="14" name="文本框 13">
              <a:extLst>
                <a:ext uri="{FF2B5EF4-FFF2-40B4-BE49-F238E27FC236}">
                  <a16:creationId xmlns:a16="http://schemas.microsoft.com/office/drawing/2014/main" id="{149852C7-DB55-5042-A992-0DCC1896BBD2}"/>
                </a:ext>
              </a:extLst>
            </p:cNvPr>
            <p:cNvSpPr txBox="1"/>
            <p:nvPr/>
          </p:nvSpPr>
          <p:spPr>
            <a:xfrm>
              <a:off x="7033365" y="4566703"/>
              <a:ext cx="4716518" cy="830997"/>
            </a:xfrm>
            <a:prstGeom prst="rect">
              <a:avLst/>
            </a:prstGeom>
            <a:noFill/>
          </p:spPr>
          <p:txBody>
            <a:bodyPr wrap="square" rtlCol="0">
              <a:spAutoFit/>
            </a:bodyPr>
            <a:lstStyle/>
            <a:p>
              <a:pPr algn="r"/>
              <a:r>
                <a:rPr lang="en-US" altLang="zh-CN" sz="2800" b="1" dirty="0">
                  <a:solidFill>
                    <a:schemeClr val="bg1"/>
                  </a:solidFill>
                  <a:latin typeface="Microsoft YaHei" panose="020B0503020204020204" pitchFamily="34" charset="-122"/>
                  <a:ea typeface="Microsoft YaHei" panose="020B0503020204020204" pitchFamily="34" charset="-122"/>
                  <a:cs typeface="+mn-ea"/>
                  <a:sym typeface="+mn-lt"/>
                </a:rPr>
                <a:t>Scene Graph Method</a:t>
              </a:r>
            </a:p>
            <a:p>
              <a:pPr algn="r"/>
              <a:r>
                <a:rPr lang="en-US" altLang="zh-CN" sz="2000" b="1" dirty="0">
                  <a:solidFill>
                    <a:schemeClr val="bg1"/>
                  </a:solidFill>
                  <a:latin typeface="Microsoft YaHei" panose="020B0503020204020204" pitchFamily="34" charset="-122"/>
                  <a:ea typeface="Microsoft YaHei" panose="020B0503020204020204" pitchFamily="34" charset="-122"/>
                  <a:cs typeface="+mn-ea"/>
                  <a:sym typeface="+mn-lt"/>
                </a:rPr>
                <a:t>Better use of caption, ACL 2020</a:t>
              </a:r>
              <a:endParaRPr lang="zh-CN" altLang="en-US" sz="2000" b="1" dirty="0">
                <a:solidFill>
                  <a:schemeClr val="bg1"/>
                </a:solidFill>
                <a:latin typeface="Microsoft YaHei" panose="020B0503020204020204" pitchFamily="34" charset="-122"/>
                <a:ea typeface="Microsoft YaHei" panose="020B0503020204020204" pitchFamily="34" charset="-122"/>
                <a:cs typeface="+mn-ea"/>
                <a:sym typeface="+mn-lt"/>
              </a:endParaRPr>
            </a:p>
          </p:txBody>
        </p:sp>
      </p:grpSp>
      <p:pic>
        <p:nvPicPr>
          <p:cNvPr id="15" name="图片 14">
            <a:extLst>
              <a:ext uri="{FF2B5EF4-FFF2-40B4-BE49-F238E27FC236}">
                <a16:creationId xmlns:a16="http://schemas.microsoft.com/office/drawing/2014/main" id="{5B922F0A-E60A-DB4B-ADF5-097768B5BF33}"/>
              </a:ext>
            </a:extLst>
          </p:cNvPr>
          <p:cNvPicPr>
            <a:picLocks noChangeAspect="1"/>
          </p:cNvPicPr>
          <p:nvPr/>
        </p:nvPicPr>
        <p:blipFill>
          <a:blip r:embed="rId4"/>
          <a:stretch>
            <a:fillRect/>
          </a:stretch>
        </p:blipFill>
        <p:spPr>
          <a:xfrm>
            <a:off x="92071" y="1488119"/>
            <a:ext cx="6500456" cy="4498716"/>
          </a:xfrm>
          <a:prstGeom prst="rect">
            <a:avLst/>
          </a:prstGeom>
        </p:spPr>
      </p:pic>
      <p:pic>
        <p:nvPicPr>
          <p:cNvPr id="16" name="图片 15">
            <a:extLst>
              <a:ext uri="{FF2B5EF4-FFF2-40B4-BE49-F238E27FC236}">
                <a16:creationId xmlns:a16="http://schemas.microsoft.com/office/drawing/2014/main" id="{5E7C81A5-ACD8-A14F-8C1D-29A8AB56E7A1}"/>
              </a:ext>
            </a:extLst>
          </p:cNvPr>
          <p:cNvPicPr>
            <a:picLocks noChangeAspect="1"/>
          </p:cNvPicPr>
          <p:nvPr/>
        </p:nvPicPr>
        <p:blipFill>
          <a:blip r:embed="rId5"/>
          <a:stretch>
            <a:fillRect/>
          </a:stretch>
        </p:blipFill>
        <p:spPr>
          <a:xfrm>
            <a:off x="6683319" y="1850703"/>
            <a:ext cx="5180501" cy="1643813"/>
          </a:xfrm>
          <a:prstGeom prst="rect">
            <a:avLst/>
          </a:prstGeom>
        </p:spPr>
      </p:pic>
      <p:sp>
        <p:nvSpPr>
          <p:cNvPr id="9" name="平行四边形 8">
            <a:extLst>
              <a:ext uri="{FF2B5EF4-FFF2-40B4-BE49-F238E27FC236}">
                <a16:creationId xmlns:a16="http://schemas.microsoft.com/office/drawing/2014/main" id="{2D35F801-79F5-0343-BF00-86BA10347D34}"/>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802926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图像描述最新进展</a:t>
            </a:r>
          </a:p>
        </p:txBody>
      </p:sp>
      <p:sp>
        <p:nvSpPr>
          <p:cNvPr id="9" name="矩形 8">
            <a:extLst>
              <a:ext uri="{FF2B5EF4-FFF2-40B4-BE49-F238E27FC236}">
                <a16:creationId xmlns:a16="http://schemas.microsoft.com/office/drawing/2014/main" id="{4F315A09-BF13-434E-A6BD-5C0AFC1AD4AB}"/>
              </a:ext>
            </a:extLst>
          </p:cNvPr>
          <p:cNvSpPr/>
          <p:nvPr/>
        </p:nvSpPr>
        <p:spPr>
          <a:xfrm>
            <a:off x="6030931" y="4507083"/>
            <a:ext cx="5609149" cy="1593625"/>
          </a:xfrm>
          <a:prstGeom prst="rect">
            <a:avLst/>
          </a:prstGeom>
          <a:solidFill>
            <a:srgbClr val="8B1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cs typeface="+mn-ea"/>
              <a:sym typeface="+mn-lt"/>
            </a:endParaRPr>
          </a:p>
        </p:txBody>
      </p:sp>
      <p:sp>
        <p:nvSpPr>
          <p:cNvPr id="10" name="文本框 9">
            <a:extLst>
              <a:ext uri="{FF2B5EF4-FFF2-40B4-BE49-F238E27FC236}">
                <a16:creationId xmlns:a16="http://schemas.microsoft.com/office/drawing/2014/main" id="{2253BF25-99F8-5440-A68F-A1359AC7B191}"/>
              </a:ext>
            </a:extLst>
          </p:cNvPr>
          <p:cNvSpPr txBox="1"/>
          <p:nvPr/>
        </p:nvSpPr>
        <p:spPr>
          <a:xfrm>
            <a:off x="6446241" y="4878075"/>
            <a:ext cx="4778528" cy="830997"/>
          </a:xfrm>
          <a:prstGeom prst="rect">
            <a:avLst/>
          </a:prstGeom>
          <a:noFill/>
        </p:spPr>
        <p:txBody>
          <a:bodyPr wrap="square" rtlCol="0">
            <a:spAutoFit/>
          </a:bodyPr>
          <a:lstStyle/>
          <a:p>
            <a:pPr algn="r"/>
            <a:r>
              <a:rPr lang="en-US" altLang="zh-CN" sz="2800" b="1" dirty="0">
                <a:solidFill>
                  <a:schemeClr val="bg1"/>
                </a:solidFill>
                <a:latin typeface="Microsoft YaHei" panose="020B0503020204020204" pitchFamily="34" charset="-122"/>
                <a:ea typeface="Microsoft YaHei" panose="020B0503020204020204" pitchFamily="34" charset="-122"/>
                <a:cs typeface="+mn-ea"/>
                <a:sym typeface="+mn-lt"/>
              </a:rPr>
              <a:t>Scene Graph Method</a:t>
            </a:r>
          </a:p>
          <a:p>
            <a:pPr algn="r"/>
            <a:r>
              <a:rPr lang="en-US" altLang="zh-CN" sz="2000" b="1" dirty="0">
                <a:solidFill>
                  <a:schemeClr val="bg1"/>
                </a:solidFill>
                <a:latin typeface="Microsoft YaHei" panose="020B0503020204020204" pitchFamily="34" charset="-122"/>
                <a:ea typeface="Microsoft YaHei" panose="020B0503020204020204" pitchFamily="34" charset="-122"/>
                <a:cs typeface="+mn-ea"/>
                <a:sym typeface="+mn-lt"/>
              </a:rPr>
              <a:t>Better use of Caption, CVPR 2020</a:t>
            </a:r>
            <a:endParaRPr lang="zh-CN" altLang="en-US" sz="2000" b="1" dirty="0">
              <a:solidFill>
                <a:schemeClr val="bg1"/>
              </a:solidFill>
              <a:latin typeface="Microsoft YaHei" panose="020B0503020204020204" pitchFamily="34" charset="-122"/>
              <a:ea typeface="Microsoft YaHei" panose="020B0503020204020204" pitchFamily="34" charset="-122"/>
              <a:cs typeface="+mn-ea"/>
              <a:sym typeface="+mn-lt"/>
            </a:endParaRPr>
          </a:p>
        </p:txBody>
      </p:sp>
      <p:pic>
        <p:nvPicPr>
          <p:cNvPr id="11" name="图片 10">
            <a:extLst>
              <a:ext uri="{FF2B5EF4-FFF2-40B4-BE49-F238E27FC236}">
                <a16:creationId xmlns:a16="http://schemas.microsoft.com/office/drawing/2014/main" id="{E0860C7C-3D58-0546-95D2-451FABD5F90A}"/>
              </a:ext>
            </a:extLst>
          </p:cNvPr>
          <p:cNvPicPr>
            <a:picLocks noChangeAspect="1"/>
          </p:cNvPicPr>
          <p:nvPr/>
        </p:nvPicPr>
        <p:blipFill>
          <a:blip r:embed="rId4"/>
          <a:stretch>
            <a:fillRect/>
          </a:stretch>
        </p:blipFill>
        <p:spPr>
          <a:xfrm>
            <a:off x="735724" y="4114578"/>
            <a:ext cx="5249713" cy="2662918"/>
          </a:xfrm>
          <a:prstGeom prst="rect">
            <a:avLst/>
          </a:prstGeom>
        </p:spPr>
      </p:pic>
      <p:pic>
        <p:nvPicPr>
          <p:cNvPr id="12" name="图片 11">
            <a:extLst>
              <a:ext uri="{FF2B5EF4-FFF2-40B4-BE49-F238E27FC236}">
                <a16:creationId xmlns:a16="http://schemas.microsoft.com/office/drawing/2014/main" id="{D4C92E28-CC51-CE42-9619-03D750953671}"/>
              </a:ext>
            </a:extLst>
          </p:cNvPr>
          <p:cNvPicPr>
            <a:picLocks noChangeAspect="1"/>
          </p:cNvPicPr>
          <p:nvPr/>
        </p:nvPicPr>
        <p:blipFill>
          <a:blip r:embed="rId5"/>
          <a:stretch>
            <a:fillRect/>
          </a:stretch>
        </p:blipFill>
        <p:spPr>
          <a:xfrm>
            <a:off x="708178" y="562355"/>
            <a:ext cx="10775645" cy="3632728"/>
          </a:xfrm>
          <a:prstGeom prst="rect">
            <a:avLst/>
          </a:prstGeom>
        </p:spPr>
      </p:pic>
      <p:sp>
        <p:nvSpPr>
          <p:cNvPr id="13" name="平行四边形 12">
            <a:extLst>
              <a:ext uri="{FF2B5EF4-FFF2-40B4-BE49-F238E27FC236}">
                <a16:creationId xmlns:a16="http://schemas.microsoft.com/office/drawing/2014/main" id="{8FBE53FE-C5BC-3745-881A-27A984A5C5E4}"/>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0939802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187559" y="6138041"/>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图像描述最新进展</a:t>
            </a:r>
          </a:p>
        </p:txBody>
      </p:sp>
      <p:grpSp>
        <p:nvGrpSpPr>
          <p:cNvPr id="2" name="组合 1">
            <a:extLst>
              <a:ext uri="{FF2B5EF4-FFF2-40B4-BE49-F238E27FC236}">
                <a16:creationId xmlns:a16="http://schemas.microsoft.com/office/drawing/2014/main" id="{7EB492E7-CF78-4913-A3F5-88504531399A}"/>
              </a:ext>
            </a:extLst>
          </p:cNvPr>
          <p:cNvGrpSpPr/>
          <p:nvPr/>
        </p:nvGrpSpPr>
        <p:grpSpPr>
          <a:xfrm>
            <a:off x="343711" y="5149888"/>
            <a:ext cx="6457967" cy="1593625"/>
            <a:chOff x="343711" y="5149888"/>
            <a:chExt cx="6457967" cy="1593625"/>
          </a:xfrm>
        </p:grpSpPr>
        <p:sp>
          <p:nvSpPr>
            <p:cNvPr id="13" name="矩形 12">
              <a:extLst>
                <a:ext uri="{FF2B5EF4-FFF2-40B4-BE49-F238E27FC236}">
                  <a16:creationId xmlns:a16="http://schemas.microsoft.com/office/drawing/2014/main" id="{C228D352-CC6E-0145-B676-706BD88B7B18}"/>
                </a:ext>
              </a:extLst>
            </p:cNvPr>
            <p:cNvSpPr/>
            <p:nvPr/>
          </p:nvSpPr>
          <p:spPr>
            <a:xfrm>
              <a:off x="797749" y="5149888"/>
              <a:ext cx="6003929" cy="1593625"/>
            </a:xfrm>
            <a:prstGeom prst="rect">
              <a:avLst/>
            </a:prstGeom>
            <a:solidFill>
              <a:srgbClr val="8B1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cs typeface="+mn-ea"/>
                <a:sym typeface="+mn-lt"/>
              </a:endParaRPr>
            </a:p>
          </p:txBody>
        </p:sp>
        <p:sp>
          <p:nvSpPr>
            <p:cNvPr id="14" name="文本框 13">
              <a:extLst>
                <a:ext uri="{FF2B5EF4-FFF2-40B4-BE49-F238E27FC236}">
                  <a16:creationId xmlns:a16="http://schemas.microsoft.com/office/drawing/2014/main" id="{5464F8F2-88EC-A64C-841D-0DE95EB707C7}"/>
                </a:ext>
              </a:extLst>
            </p:cNvPr>
            <p:cNvSpPr txBox="1"/>
            <p:nvPr/>
          </p:nvSpPr>
          <p:spPr>
            <a:xfrm>
              <a:off x="343711" y="5537289"/>
              <a:ext cx="5752289" cy="830997"/>
            </a:xfrm>
            <a:prstGeom prst="rect">
              <a:avLst/>
            </a:prstGeom>
            <a:noFill/>
          </p:spPr>
          <p:txBody>
            <a:bodyPr wrap="square" rtlCol="0">
              <a:spAutoFit/>
            </a:bodyPr>
            <a:lstStyle/>
            <a:p>
              <a:pPr algn="r"/>
              <a:r>
                <a:rPr lang="en-US" altLang="zh-CN" sz="2800" b="1" dirty="0">
                  <a:solidFill>
                    <a:schemeClr val="bg1"/>
                  </a:solidFill>
                  <a:latin typeface="Microsoft YaHei" panose="020B0503020204020204" pitchFamily="34" charset="-122"/>
                  <a:ea typeface="Microsoft YaHei" panose="020B0503020204020204" pitchFamily="34" charset="-122"/>
                  <a:cs typeface="+mn-ea"/>
                  <a:sym typeface="+mn-lt"/>
                </a:rPr>
                <a:t>Scene Graph Method</a:t>
              </a:r>
            </a:p>
            <a:p>
              <a:pPr algn="r"/>
              <a:r>
                <a:rPr lang="en-US" altLang="zh-CN" sz="2000" b="1" dirty="0">
                  <a:solidFill>
                    <a:schemeClr val="bg1"/>
                  </a:solidFill>
                  <a:latin typeface="Microsoft YaHei" panose="020B0503020204020204" pitchFamily="34" charset="-122"/>
                  <a:ea typeface="Microsoft YaHei" panose="020B0503020204020204" pitchFamily="34" charset="-122"/>
                  <a:cs typeface="+mn-ea"/>
                  <a:sym typeface="+mn-lt"/>
                </a:rPr>
                <a:t>My Unpublished Work</a:t>
              </a:r>
              <a:endParaRPr lang="zh-CN" altLang="en-US" sz="2000" b="1" dirty="0">
                <a:solidFill>
                  <a:schemeClr val="bg1"/>
                </a:solidFill>
                <a:latin typeface="Microsoft YaHei" panose="020B0503020204020204" pitchFamily="34" charset="-122"/>
                <a:ea typeface="Microsoft YaHei" panose="020B0503020204020204" pitchFamily="34" charset="-122"/>
                <a:cs typeface="+mn-ea"/>
                <a:sym typeface="+mn-lt"/>
              </a:endParaRPr>
            </a:p>
          </p:txBody>
        </p:sp>
      </p:grpSp>
      <p:pic>
        <p:nvPicPr>
          <p:cNvPr id="15" name="图片 14">
            <a:extLst>
              <a:ext uri="{FF2B5EF4-FFF2-40B4-BE49-F238E27FC236}">
                <a16:creationId xmlns:a16="http://schemas.microsoft.com/office/drawing/2014/main" id="{8C6F7C43-7526-9545-B7CA-6B6E0EE0C49B}"/>
              </a:ext>
            </a:extLst>
          </p:cNvPr>
          <p:cNvPicPr>
            <a:picLocks noChangeAspect="1"/>
          </p:cNvPicPr>
          <p:nvPr/>
        </p:nvPicPr>
        <p:blipFill>
          <a:blip r:embed="rId4"/>
          <a:stretch>
            <a:fillRect/>
          </a:stretch>
        </p:blipFill>
        <p:spPr>
          <a:xfrm>
            <a:off x="856438" y="605930"/>
            <a:ext cx="2834886" cy="4374259"/>
          </a:xfrm>
          <a:prstGeom prst="rect">
            <a:avLst/>
          </a:prstGeom>
        </p:spPr>
      </p:pic>
      <p:pic>
        <p:nvPicPr>
          <p:cNvPr id="16" name="图片 15">
            <a:extLst>
              <a:ext uri="{FF2B5EF4-FFF2-40B4-BE49-F238E27FC236}">
                <a16:creationId xmlns:a16="http://schemas.microsoft.com/office/drawing/2014/main" id="{EF499DFC-4D8E-8E4C-B6EF-04D39F4A048A}"/>
              </a:ext>
            </a:extLst>
          </p:cNvPr>
          <p:cNvPicPr>
            <a:picLocks noChangeAspect="1"/>
          </p:cNvPicPr>
          <p:nvPr/>
        </p:nvPicPr>
        <p:blipFill>
          <a:blip r:embed="rId4"/>
          <a:stretch>
            <a:fillRect/>
          </a:stretch>
        </p:blipFill>
        <p:spPr>
          <a:xfrm>
            <a:off x="3938460" y="605929"/>
            <a:ext cx="2834886" cy="4374259"/>
          </a:xfrm>
          <a:prstGeom prst="rect">
            <a:avLst/>
          </a:prstGeom>
        </p:spPr>
      </p:pic>
      <p:pic>
        <p:nvPicPr>
          <p:cNvPr id="17" name="图片 16">
            <a:extLst>
              <a:ext uri="{FF2B5EF4-FFF2-40B4-BE49-F238E27FC236}">
                <a16:creationId xmlns:a16="http://schemas.microsoft.com/office/drawing/2014/main" id="{B7DAA909-998E-DC45-9203-D54AC2E5F8F8}"/>
              </a:ext>
            </a:extLst>
          </p:cNvPr>
          <p:cNvPicPr>
            <a:picLocks noChangeAspect="1"/>
          </p:cNvPicPr>
          <p:nvPr/>
        </p:nvPicPr>
        <p:blipFill>
          <a:blip r:embed="rId5"/>
          <a:stretch>
            <a:fillRect/>
          </a:stretch>
        </p:blipFill>
        <p:spPr>
          <a:xfrm>
            <a:off x="7539967" y="10029"/>
            <a:ext cx="3511875" cy="3195118"/>
          </a:xfrm>
          <a:prstGeom prst="rect">
            <a:avLst/>
          </a:prstGeom>
        </p:spPr>
      </p:pic>
      <p:pic>
        <p:nvPicPr>
          <p:cNvPr id="19" name="图片 18">
            <a:extLst>
              <a:ext uri="{FF2B5EF4-FFF2-40B4-BE49-F238E27FC236}">
                <a16:creationId xmlns:a16="http://schemas.microsoft.com/office/drawing/2014/main" id="{48B16802-8693-6A46-B768-85E20E5D5B12}"/>
              </a:ext>
            </a:extLst>
          </p:cNvPr>
          <p:cNvPicPr>
            <a:picLocks noChangeAspect="1"/>
          </p:cNvPicPr>
          <p:nvPr/>
        </p:nvPicPr>
        <p:blipFill>
          <a:blip r:embed="rId6"/>
          <a:stretch>
            <a:fillRect/>
          </a:stretch>
        </p:blipFill>
        <p:spPr>
          <a:xfrm>
            <a:off x="7263817" y="3294917"/>
            <a:ext cx="4064174" cy="3456717"/>
          </a:xfrm>
          <a:prstGeom prst="rect">
            <a:avLst/>
          </a:prstGeom>
        </p:spPr>
      </p:pic>
      <p:sp>
        <p:nvSpPr>
          <p:cNvPr id="11" name="平行四边形 10">
            <a:extLst>
              <a:ext uri="{FF2B5EF4-FFF2-40B4-BE49-F238E27FC236}">
                <a16:creationId xmlns:a16="http://schemas.microsoft.com/office/drawing/2014/main" id="{4F48E4E8-ACC2-154F-976D-B6BCDCBB1604}"/>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7746982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图片 12" descr="北京理工大学校名+校徽.png">
            <a:extLst>
              <a:ext uri="{FF2B5EF4-FFF2-40B4-BE49-F238E27FC236}">
                <a16:creationId xmlns:a16="http://schemas.microsoft.com/office/drawing/2014/main" id="{0F8F3182-7CE5-4D57-919D-CF7743E7C82E}"/>
              </a:ext>
            </a:extLst>
          </p:cNvPr>
          <p:cNvPicPr>
            <a:picLocks noChangeAspect="1"/>
          </p:cNvPicPr>
          <p:nvPr/>
        </p:nvPicPr>
        <p:blipFill>
          <a:blip r:embed="rId3" cstate="print"/>
          <a:srcRect l="34158" t="19528" r="18091" b="63698"/>
          <a:stretch>
            <a:fillRect/>
          </a:stretch>
        </p:blipFill>
        <p:spPr>
          <a:xfrm>
            <a:off x="350369" y="197907"/>
            <a:ext cx="3829616" cy="950614"/>
          </a:xfrm>
          <a:prstGeom prst="rect">
            <a:avLst/>
          </a:prstGeom>
        </p:spPr>
      </p:pic>
      <p:grpSp>
        <p:nvGrpSpPr>
          <p:cNvPr id="14" name="组合 13">
            <a:extLst>
              <a:ext uri="{FF2B5EF4-FFF2-40B4-BE49-F238E27FC236}">
                <a16:creationId xmlns:a16="http://schemas.microsoft.com/office/drawing/2014/main" id="{C75F5379-DEC3-45C8-BCE9-C3E0DBBBABC1}"/>
              </a:ext>
            </a:extLst>
          </p:cNvPr>
          <p:cNvGrpSpPr/>
          <p:nvPr/>
        </p:nvGrpSpPr>
        <p:grpSpPr>
          <a:xfrm>
            <a:off x="877951" y="1148521"/>
            <a:ext cx="3883235" cy="4453536"/>
            <a:chOff x="582217" y="1294565"/>
            <a:chExt cx="3883235" cy="4453536"/>
          </a:xfrm>
        </p:grpSpPr>
        <p:grpSp>
          <p:nvGrpSpPr>
            <p:cNvPr id="15" name="组合 14">
              <a:extLst>
                <a:ext uri="{FF2B5EF4-FFF2-40B4-BE49-F238E27FC236}">
                  <a16:creationId xmlns:a16="http://schemas.microsoft.com/office/drawing/2014/main" id="{6CF2DB69-077E-447D-AD37-B3473B8944B7}"/>
                </a:ext>
              </a:extLst>
            </p:cNvPr>
            <p:cNvGrpSpPr/>
            <p:nvPr/>
          </p:nvGrpSpPr>
          <p:grpSpPr>
            <a:xfrm>
              <a:off x="582217" y="1294565"/>
              <a:ext cx="3883235" cy="3482448"/>
              <a:chOff x="582217" y="1294565"/>
              <a:chExt cx="3883235" cy="3482448"/>
            </a:xfrm>
          </p:grpSpPr>
          <p:pic>
            <p:nvPicPr>
              <p:cNvPr id="17" name="图片 16">
                <a:extLst>
                  <a:ext uri="{FF2B5EF4-FFF2-40B4-BE49-F238E27FC236}">
                    <a16:creationId xmlns:a16="http://schemas.microsoft.com/office/drawing/2014/main" id="{7C522AE1-3F2B-456C-9EC4-366F1B57DA24}"/>
                  </a:ext>
                </a:extLst>
              </p:cNvPr>
              <p:cNvPicPr>
                <a:picLocks noChangeAspect="1"/>
              </p:cNvPicPr>
              <p:nvPr/>
            </p:nvPicPr>
            <p:blipFill>
              <a:blip r:embed="rId4" cstate="screen"/>
              <a:stretch>
                <a:fillRect/>
              </a:stretch>
            </p:blipFill>
            <p:spPr>
              <a:xfrm>
                <a:off x="582217" y="1294565"/>
                <a:ext cx="3883235" cy="3482448"/>
              </a:xfrm>
              <a:prstGeom prst="rect">
                <a:avLst/>
              </a:prstGeom>
            </p:spPr>
          </p:pic>
          <p:sp>
            <p:nvSpPr>
              <p:cNvPr id="18" name="文本框 17">
                <a:extLst>
                  <a:ext uri="{FF2B5EF4-FFF2-40B4-BE49-F238E27FC236}">
                    <a16:creationId xmlns:a16="http://schemas.microsoft.com/office/drawing/2014/main" id="{A4AECCEF-54EC-46CA-B734-0191846E262D}"/>
                  </a:ext>
                </a:extLst>
              </p:cNvPr>
              <p:cNvSpPr txBox="1"/>
              <p:nvPr/>
            </p:nvSpPr>
            <p:spPr>
              <a:xfrm>
                <a:off x="2016002" y="1539972"/>
                <a:ext cx="1015663" cy="3215151"/>
              </a:xfrm>
              <a:prstGeom prst="rect">
                <a:avLst/>
              </a:prstGeom>
              <a:noFill/>
              <a:ln>
                <a:solidFill>
                  <a:srgbClr val="0E1732"/>
                </a:solidFill>
              </a:ln>
            </p:spPr>
            <p:txBody>
              <a:bodyPr vert="eaVert" wrap="square" rtlCol="0">
                <a:spAutoFit/>
              </a:bodyPr>
              <a:lstStyle/>
              <a:p>
                <a:pPr algn="just"/>
                <a:r>
                  <a:rPr lang="zh-CN" altLang="en-US" sz="5400" b="1" dirty="0">
                    <a:latin typeface="Microsoft YaHei" panose="020B0503020204020204" pitchFamily="34" charset="-122"/>
                    <a:ea typeface="Microsoft YaHei" panose="020B0503020204020204" pitchFamily="34" charset="-122"/>
                    <a:cs typeface="+mn-ea"/>
                    <a:sym typeface="+mn-lt"/>
                  </a:rPr>
                  <a:t> 第五部分</a:t>
                </a:r>
              </a:p>
            </p:txBody>
          </p:sp>
        </p:grpSp>
        <p:sp>
          <p:nvSpPr>
            <p:cNvPr id="16" name="文本框 15">
              <a:extLst>
                <a:ext uri="{FF2B5EF4-FFF2-40B4-BE49-F238E27FC236}">
                  <a16:creationId xmlns:a16="http://schemas.microsoft.com/office/drawing/2014/main" id="{B600F7D0-8AA3-40C0-94B9-2D7E93E4999C}"/>
                </a:ext>
              </a:extLst>
            </p:cNvPr>
            <p:cNvSpPr txBox="1"/>
            <p:nvPr/>
          </p:nvSpPr>
          <p:spPr>
            <a:xfrm>
              <a:off x="670268" y="5378769"/>
              <a:ext cx="3707130" cy="369332"/>
            </a:xfrm>
            <a:prstGeom prst="rect">
              <a:avLst/>
            </a:prstGeom>
            <a:noFill/>
          </p:spPr>
          <p:txBody>
            <a:bodyPr wrap="square" rtlCol="0">
              <a:spAutoFit/>
            </a:bodyPr>
            <a:lstStyle/>
            <a:p>
              <a:pPr algn="ctr"/>
              <a:r>
                <a:rPr lang="zh-CN" altLang="en-US" dirty="0">
                  <a:latin typeface="Microsoft YaHei" panose="020B0503020204020204" pitchFamily="34" charset="-122"/>
                  <a:ea typeface="Microsoft YaHei" panose="020B0503020204020204" pitchFamily="34" charset="-122"/>
                </a:rPr>
                <a:t>主讲人： 王文博   </a:t>
              </a:r>
              <a:r>
                <a:rPr lang="en-US" altLang="zh-CN" dirty="0">
                  <a:latin typeface="Microsoft YaHei" panose="020B0503020204020204" pitchFamily="34" charset="-122"/>
                  <a:ea typeface="Microsoft YaHei" panose="020B0503020204020204" pitchFamily="34" charset="-122"/>
                </a:rPr>
                <a:t>3120201108</a:t>
              </a:r>
              <a:endParaRPr lang="zh-CN" altLang="en-US" sz="1600" dirty="0">
                <a:latin typeface="Microsoft YaHei" panose="020B0503020204020204" pitchFamily="34" charset="-122"/>
                <a:ea typeface="Microsoft YaHei" panose="020B0503020204020204" pitchFamily="34" charset="-122"/>
              </a:endParaRPr>
            </a:p>
          </p:txBody>
        </p:sp>
      </p:grpSp>
      <p:grpSp>
        <p:nvGrpSpPr>
          <p:cNvPr id="19" name="组合 18">
            <a:extLst>
              <a:ext uri="{FF2B5EF4-FFF2-40B4-BE49-F238E27FC236}">
                <a16:creationId xmlns:a16="http://schemas.microsoft.com/office/drawing/2014/main" id="{E9DB122F-60DF-4974-8917-D250EEE21AE1}"/>
              </a:ext>
            </a:extLst>
          </p:cNvPr>
          <p:cNvGrpSpPr/>
          <p:nvPr/>
        </p:nvGrpSpPr>
        <p:grpSpPr>
          <a:xfrm>
            <a:off x="5493639" y="0"/>
            <a:ext cx="6698361" cy="6858000"/>
            <a:chOff x="5493639" y="0"/>
            <a:chExt cx="6698361" cy="6858000"/>
          </a:xfrm>
        </p:grpSpPr>
        <p:sp>
          <p:nvSpPr>
            <p:cNvPr id="20" name="矩形 19">
              <a:extLst>
                <a:ext uri="{FF2B5EF4-FFF2-40B4-BE49-F238E27FC236}">
                  <a16:creationId xmlns:a16="http://schemas.microsoft.com/office/drawing/2014/main" id="{A469F8CE-2BF7-450F-BC6B-1E3A9E28EF9C}"/>
                </a:ext>
              </a:extLst>
            </p:cNvPr>
            <p:cNvSpPr/>
            <p:nvPr/>
          </p:nvSpPr>
          <p:spPr>
            <a:xfrm>
              <a:off x="5493639" y="0"/>
              <a:ext cx="6698361" cy="6858000"/>
            </a:xfrm>
            <a:prstGeom prst="rect">
              <a:avLst/>
            </a:prstGeom>
            <a:solidFill>
              <a:srgbClr val="972B2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C7340C24-0A98-4B2F-BF88-1A4261B8B9BB}"/>
                </a:ext>
              </a:extLst>
            </p:cNvPr>
            <p:cNvGrpSpPr/>
            <p:nvPr/>
          </p:nvGrpSpPr>
          <p:grpSpPr>
            <a:xfrm>
              <a:off x="8065306" y="727960"/>
              <a:ext cx="1574276" cy="5402079"/>
              <a:chOff x="7985487" y="862000"/>
              <a:chExt cx="1574276" cy="5317706"/>
            </a:xfrm>
          </p:grpSpPr>
          <p:sp>
            <p:nvSpPr>
              <p:cNvPr id="22" name="文本框 21">
                <a:extLst>
                  <a:ext uri="{FF2B5EF4-FFF2-40B4-BE49-F238E27FC236}">
                    <a16:creationId xmlns:a16="http://schemas.microsoft.com/office/drawing/2014/main" id="{54B0AE2F-5952-4E59-A726-CD1588B9E75E}"/>
                  </a:ext>
                </a:extLst>
              </p:cNvPr>
              <p:cNvSpPr txBox="1"/>
              <p:nvPr/>
            </p:nvSpPr>
            <p:spPr>
              <a:xfrm>
                <a:off x="8384075" y="862000"/>
                <a:ext cx="984885" cy="5317706"/>
              </a:xfrm>
              <a:prstGeom prst="rect">
                <a:avLst/>
              </a:prstGeom>
              <a:noFill/>
              <a:ln w="19050">
                <a:noFill/>
              </a:ln>
            </p:spPr>
            <p:txBody>
              <a:bodyPr vert="eaVert" wrap="square" rtlCol="0" anchor="ctr">
                <a:spAutoFit/>
              </a:bodyPr>
              <a:lstStyle/>
              <a:p>
                <a:pPr algn="ctr">
                  <a:lnSpc>
                    <a:spcPct val="130000"/>
                  </a:lnSpc>
                </a:pPr>
                <a:r>
                  <a:rPr lang="zh-CN" altLang="en-US" sz="4000" b="1" spc="300" dirty="0">
                    <a:solidFill>
                      <a:schemeClr val="bg1"/>
                    </a:solidFill>
                    <a:latin typeface="Microsoft YaHei" panose="020B0503020204020204" pitchFamily="34" charset="-122"/>
                    <a:ea typeface="Microsoft YaHei" panose="020B0503020204020204" pitchFamily="34" charset="-122"/>
                    <a:cs typeface="+mn-ea"/>
                    <a:sym typeface="+mn-lt"/>
                  </a:rPr>
                  <a:t>自动配图模型</a:t>
                </a:r>
              </a:p>
            </p:txBody>
          </p:sp>
          <p:sp>
            <p:nvSpPr>
              <p:cNvPr id="23" name="矩形 22">
                <a:extLst>
                  <a:ext uri="{FF2B5EF4-FFF2-40B4-BE49-F238E27FC236}">
                    <a16:creationId xmlns:a16="http://schemas.microsoft.com/office/drawing/2014/main" id="{0FF634D8-B0BB-447C-8E12-449548EB2BF8}"/>
                  </a:ext>
                </a:extLst>
              </p:cNvPr>
              <p:cNvSpPr/>
              <p:nvPr/>
            </p:nvSpPr>
            <p:spPr>
              <a:xfrm>
                <a:off x="7985487" y="1133170"/>
                <a:ext cx="1574276" cy="4775365"/>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311289461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38041"/>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自动配图经典模型</a:t>
            </a:r>
          </a:p>
        </p:txBody>
      </p:sp>
      <p:grpSp>
        <p:nvGrpSpPr>
          <p:cNvPr id="5" name="组合 4">
            <a:extLst>
              <a:ext uri="{FF2B5EF4-FFF2-40B4-BE49-F238E27FC236}">
                <a16:creationId xmlns:a16="http://schemas.microsoft.com/office/drawing/2014/main" id="{A7352865-4B64-1C43-9812-219989E14C81}"/>
              </a:ext>
            </a:extLst>
          </p:cNvPr>
          <p:cNvGrpSpPr/>
          <p:nvPr/>
        </p:nvGrpSpPr>
        <p:grpSpPr>
          <a:xfrm>
            <a:off x="1949936" y="1615888"/>
            <a:ext cx="3559908" cy="4154182"/>
            <a:chOff x="1949937" y="1615888"/>
            <a:chExt cx="3559908" cy="4154182"/>
          </a:xfrm>
        </p:grpSpPr>
        <p:sp>
          <p:nvSpPr>
            <p:cNvPr id="12" name="文本框 11">
              <a:extLst>
                <a:ext uri="{FF2B5EF4-FFF2-40B4-BE49-F238E27FC236}">
                  <a16:creationId xmlns:a16="http://schemas.microsoft.com/office/drawing/2014/main" id="{D0EFF6D7-7D24-B140-9995-DE78831729D0}"/>
                </a:ext>
              </a:extLst>
            </p:cNvPr>
            <p:cNvSpPr txBox="1"/>
            <p:nvPr/>
          </p:nvSpPr>
          <p:spPr>
            <a:xfrm>
              <a:off x="1949937" y="2768223"/>
              <a:ext cx="3559908" cy="3001847"/>
            </a:xfrm>
            <a:prstGeom prst="rect">
              <a:avLst/>
            </a:prstGeom>
            <a:noFill/>
          </p:spPr>
          <p:txBody>
            <a:bodyPr wrap="square" lIns="0" tIns="0" rIns="0" bIns="0" rtlCol="0">
              <a:spAutoFit/>
            </a:bodyPr>
            <a:lstStyle/>
            <a:p>
              <a:pPr algn="ctr" eaLnBrk="1" fontAlgn="auto" hangingPunct="1">
                <a:lnSpc>
                  <a:spcPct val="130000"/>
                </a:lnSpc>
                <a:spcBef>
                  <a:spcPts val="0"/>
                </a:spcBef>
                <a:spcAft>
                  <a:spcPts val="0"/>
                </a:spcAft>
              </a:pPr>
              <a:r>
                <a:rPr lang="zh-CN" altLang="zh-CN" sz="2400" b="1" dirty="0">
                  <a:effectLst/>
                  <a:latin typeface="Microsoft YaHei" panose="020B0503020204020204" pitchFamily="34" charset="-122"/>
                  <a:ea typeface="Microsoft YaHei" panose="020B0503020204020204" pitchFamily="34" charset="-122"/>
                  <a:cs typeface="Times New Roman" panose="02020603050405020304" pitchFamily="18" charset="0"/>
                </a:rPr>
                <a:t>对</a:t>
              </a:r>
              <a:r>
                <a:rPr lang="en-US" altLang="zh-CN" sz="2400" b="1" dirty="0">
                  <a:effectLst/>
                  <a:latin typeface="Microsoft YaHei" panose="020B0503020204020204" pitchFamily="34" charset="-122"/>
                  <a:ea typeface="Microsoft YaHei" panose="020B0503020204020204" pitchFamily="34" charset="-122"/>
                  <a:cs typeface="Times New Roman" panose="02020603050405020304" pitchFamily="18" charset="0"/>
                </a:rPr>
                <a:t> x </a:t>
              </a:r>
              <a:r>
                <a:rPr lang="zh-CN" altLang="zh-CN" sz="2400" b="1" dirty="0">
                  <a:effectLst/>
                  <a:latin typeface="Microsoft YaHei" panose="020B0503020204020204" pitchFamily="34" charset="-122"/>
                  <a:ea typeface="Microsoft YaHei" panose="020B0503020204020204" pitchFamily="34" charset="-122"/>
                  <a:cs typeface="Times New Roman" panose="02020603050405020304" pitchFamily="18" charset="0"/>
                </a:rPr>
                <a:t>和</a:t>
              </a:r>
              <a:r>
                <a:rPr lang="en-US" altLang="zh-CN" sz="2400" b="1" dirty="0">
                  <a:effectLst/>
                  <a:latin typeface="Microsoft YaHei" panose="020B0503020204020204" pitchFamily="34" charset="-122"/>
                  <a:ea typeface="Microsoft YaHei" panose="020B0503020204020204" pitchFamily="34" charset="-122"/>
                  <a:cs typeface="Times New Roman" panose="02020603050405020304" pitchFamily="18" charset="0"/>
                </a:rPr>
                <a:t> y </a:t>
              </a:r>
              <a:r>
                <a:rPr lang="zh-CN" altLang="zh-CN" sz="2400" b="1" dirty="0">
                  <a:effectLst/>
                  <a:latin typeface="Microsoft YaHei" panose="020B0503020204020204" pitchFamily="34" charset="-122"/>
                  <a:ea typeface="Microsoft YaHei" panose="020B0503020204020204" pitchFamily="34" charset="-122"/>
                  <a:cs typeface="Times New Roman" panose="02020603050405020304" pitchFamily="18" charset="0"/>
                </a:rPr>
                <a:t>的联合分布</a:t>
              </a:r>
              <a:r>
                <a:rPr lang="en-US" altLang="zh-CN" sz="2400" b="1" dirty="0">
                  <a:effectLst/>
                  <a:latin typeface="Microsoft YaHei" panose="020B0503020204020204" pitchFamily="34" charset="-122"/>
                  <a:ea typeface="Microsoft YaHei" panose="020B0503020204020204" pitchFamily="34" charset="-122"/>
                  <a:cs typeface="Times New Roman" panose="02020603050405020304" pitchFamily="18" charset="0"/>
                </a:rPr>
                <a:t> p(</a:t>
              </a:r>
              <a:r>
                <a:rPr lang="en-US" altLang="zh-CN" sz="2400" b="1" dirty="0" err="1">
                  <a:effectLst/>
                  <a:latin typeface="Microsoft YaHei" panose="020B0503020204020204" pitchFamily="34" charset="-122"/>
                  <a:ea typeface="Microsoft YaHei" panose="020B0503020204020204" pitchFamily="34" charset="-122"/>
                  <a:cs typeface="Times New Roman" panose="02020603050405020304" pitchFamily="18" charset="0"/>
                </a:rPr>
                <a:t>x,y</a:t>
              </a:r>
              <a:r>
                <a:rPr lang="en-US" altLang="zh-CN" sz="2400" b="1"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zh-CN" sz="2400" b="1" dirty="0">
                  <a:effectLst/>
                  <a:latin typeface="Microsoft YaHei" panose="020B0503020204020204" pitchFamily="34" charset="-122"/>
                  <a:ea typeface="Microsoft YaHei" panose="020B0503020204020204" pitchFamily="34" charset="-122"/>
                  <a:cs typeface="Times New Roman" panose="02020603050405020304" pitchFamily="18" charset="0"/>
                </a:rPr>
                <a:t>建模</a:t>
              </a:r>
              <a:endParaRPr lang="en-US" altLang="zh-CN" sz="2400" b="1"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eaLnBrk="1" fontAlgn="auto" hangingPunct="1">
                <a:lnSpc>
                  <a:spcPct val="130000"/>
                </a:lnSpc>
                <a:spcBef>
                  <a:spcPts val="0"/>
                </a:spcBef>
                <a:spcAft>
                  <a:spcPts val="0"/>
                </a:spcAft>
              </a:pPr>
              <a:endParaRPr lang="en-US" altLang="zh-CN" sz="2400" b="1" dirty="0">
                <a:latin typeface="Microsoft YaHei" panose="020B0503020204020204" pitchFamily="34" charset="-122"/>
                <a:ea typeface="Microsoft YaHei" panose="020B0503020204020204" pitchFamily="34" charset="-122"/>
                <a:cs typeface="Times New Roman" panose="02020603050405020304" pitchFamily="18" charset="0"/>
              </a:endParaRPr>
            </a:p>
            <a:p>
              <a:pPr eaLnBrk="1" fontAlgn="auto" hangingPunct="1">
                <a:lnSpc>
                  <a:spcPct val="130000"/>
                </a:lnSpc>
                <a:spcBef>
                  <a:spcPts val="0"/>
                </a:spcBef>
                <a:spcAft>
                  <a:spcPts val="0"/>
                </a:spcAft>
              </a:pPr>
              <a:r>
                <a:rPr lang="zh-CN" altLang="en-US" sz="2000" dirty="0">
                  <a:effectLst/>
                  <a:latin typeface="Microsoft YaHei" panose="020B0503020204020204" pitchFamily="34" charset="-122"/>
                  <a:ea typeface="Microsoft YaHei" panose="020B0503020204020204" pitchFamily="34" charset="-122"/>
                  <a:cs typeface="Times New Roman" panose="02020603050405020304" pitchFamily="18" charset="0"/>
                </a:rPr>
                <a:t>例如：隐马尔可夫模型</a:t>
              </a:r>
              <a:r>
                <a:rPr lang="en-US" altLang="zh-CN" sz="2000" dirty="0">
                  <a:effectLst/>
                  <a:latin typeface="Microsoft YaHei" panose="020B0503020204020204" pitchFamily="34" charset="-122"/>
                  <a:ea typeface="Microsoft YaHei" panose="020B0503020204020204" pitchFamily="34" charset="-122"/>
                  <a:cs typeface="Times New Roman" panose="02020603050405020304" pitchFamily="18" charset="0"/>
                </a:rPr>
                <a:t>HMM</a:t>
              </a:r>
              <a:r>
                <a:rPr lang="zh-CN" altLang="en-US" sz="2000" dirty="0">
                  <a:effectLst/>
                  <a:latin typeface="Microsoft YaHei" panose="020B0503020204020204" pitchFamily="34" charset="-122"/>
                  <a:ea typeface="Microsoft YaHei" panose="020B0503020204020204" pitchFamily="34" charset="-122"/>
                  <a:cs typeface="Times New Roman" panose="02020603050405020304" pitchFamily="18" charset="0"/>
                </a:rPr>
                <a:t>、朴素贝叶斯模型、高斯混合模型 </a:t>
              </a:r>
              <a:r>
                <a:rPr lang="en-US" altLang="zh-CN" sz="2000" dirty="0">
                  <a:effectLst/>
                  <a:latin typeface="Microsoft YaHei" panose="020B0503020204020204" pitchFamily="34" charset="-122"/>
                  <a:ea typeface="Microsoft YaHei" panose="020B0503020204020204" pitchFamily="34" charset="-122"/>
                  <a:cs typeface="Times New Roman" panose="02020603050405020304" pitchFamily="18" charset="0"/>
                </a:rPr>
                <a:t>GMM</a:t>
              </a:r>
              <a:r>
                <a:rPr lang="zh-CN" altLang="en-US" sz="200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sz="2000" dirty="0">
                  <a:effectLst/>
                  <a:latin typeface="Microsoft YaHei" panose="020B0503020204020204" pitchFamily="34" charset="-122"/>
                  <a:ea typeface="Microsoft YaHei" panose="020B0503020204020204" pitchFamily="34" charset="-122"/>
                  <a:cs typeface="Times New Roman" panose="02020603050405020304" pitchFamily="18" charset="0"/>
                </a:rPr>
                <a:t>LDA</a:t>
              </a:r>
              <a:r>
                <a:rPr lang="zh-CN" altLang="en-US" sz="2000" dirty="0">
                  <a:effectLst/>
                  <a:latin typeface="Microsoft YaHei" panose="020B0503020204020204" pitchFamily="34" charset="-122"/>
                  <a:ea typeface="Microsoft YaHei" panose="020B0503020204020204" pitchFamily="34" charset="-122"/>
                  <a:cs typeface="Times New Roman" panose="02020603050405020304" pitchFamily="18" charset="0"/>
                </a:rPr>
                <a:t>、马尔可夫随机场、</a:t>
              </a:r>
              <a:r>
                <a:rPr lang="en-US" altLang="zh-CN" sz="2000" dirty="0">
                  <a:effectLst/>
                  <a:latin typeface="Microsoft YaHei" panose="020B0503020204020204" pitchFamily="34" charset="-122"/>
                  <a:ea typeface="Microsoft YaHei" panose="020B0503020204020204" pitchFamily="34" charset="-122"/>
                  <a:cs typeface="Times New Roman" panose="02020603050405020304" pitchFamily="18" charset="0"/>
                </a:rPr>
                <a:t>AE</a:t>
              </a:r>
              <a:r>
                <a:rPr lang="zh-CN" altLang="en-US" sz="200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sz="2000" dirty="0">
                  <a:effectLst/>
                  <a:latin typeface="Microsoft YaHei" panose="020B0503020204020204" pitchFamily="34" charset="-122"/>
                  <a:ea typeface="Microsoft YaHei" panose="020B0503020204020204" pitchFamily="34" charset="-122"/>
                  <a:cs typeface="Times New Roman" panose="02020603050405020304" pitchFamily="18" charset="0"/>
                </a:rPr>
                <a:t>VAE</a:t>
              </a:r>
              <a:r>
                <a:rPr lang="zh-CN" altLang="en-US" sz="200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sz="2000" dirty="0">
                  <a:effectLst/>
                  <a:latin typeface="Microsoft YaHei" panose="020B0503020204020204" pitchFamily="34" charset="-122"/>
                  <a:ea typeface="Microsoft YaHei" panose="020B0503020204020204" pitchFamily="34" charset="-122"/>
                  <a:cs typeface="Times New Roman" panose="02020603050405020304" pitchFamily="18" charset="0"/>
                </a:rPr>
                <a:t>DBM</a:t>
              </a:r>
              <a:r>
                <a:rPr lang="zh-CN" altLang="en-US" sz="200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sz="2000" dirty="0">
                  <a:effectLst/>
                  <a:latin typeface="Microsoft YaHei" panose="020B0503020204020204" pitchFamily="34" charset="-122"/>
                  <a:ea typeface="Microsoft YaHei" panose="020B0503020204020204" pitchFamily="34" charset="-122"/>
                  <a:cs typeface="Times New Roman" panose="02020603050405020304" pitchFamily="18" charset="0"/>
                </a:rPr>
                <a:t>DBN </a:t>
              </a:r>
              <a:r>
                <a:rPr lang="zh-CN" altLang="en-US" sz="2000" dirty="0">
                  <a:effectLst/>
                  <a:latin typeface="Microsoft YaHei" panose="020B0503020204020204" pitchFamily="34" charset="-122"/>
                  <a:ea typeface="Microsoft YaHei" panose="020B0503020204020204" pitchFamily="34" charset="-122"/>
                  <a:cs typeface="Times New Roman" panose="02020603050405020304" pitchFamily="18" charset="0"/>
                </a:rPr>
                <a:t>等</a:t>
              </a:r>
              <a:endParaRPr lang="zh-CN" altLang="en-US" sz="2000" spc="300" dirty="0">
                <a:solidFill>
                  <a:srgbClr val="000000">
                    <a:lumMod val="85000"/>
                    <a:lumOff val="15000"/>
                  </a:srgbClr>
                </a:solidFill>
                <a:latin typeface="Microsoft YaHei" panose="020B0503020204020204" pitchFamily="34" charset="-122"/>
                <a:ea typeface="Microsoft YaHei" panose="020B0503020204020204" pitchFamily="34" charset="-122"/>
              </a:endParaRPr>
            </a:p>
          </p:txBody>
        </p:sp>
        <p:sp>
          <p:nvSpPr>
            <p:cNvPr id="20" name="文本框 19">
              <a:extLst>
                <a:ext uri="{FF2B5EF4-FFF2-40B4-BE49-F238E27FC236}">
                  <a16:creationId xmlns:a16="http://schemas.microsoft.com/office/drawing/2014/main" id="{1E87EA99-142D-E245-9BB9-72324372C590}"/>
                </a:ext>
              </a:extLst>
            </p:cNvPr>
            <p:cNvSpPr txBox="1"/>
            <p:nvPr/>
          </p:nvSpPr>
          <p:spPr>
            <a:xfrm>
              <a:off x="2303137" y="1615888"/>
              <a:ext cx="2853509" cy="619744"/>
            </a:xfrm>
            <a:prstGeom prst="roundRect">
              <a:avLst/>
            </a:prstGeom>
            <a:solidFill>
              <a:srgbClr val="256864"/>
            </a:solidFill>
          </p:spPr>
          <p:txBody>
            <a:bodyPr wrap="square" lIns="0" tIns="0" rIns="0" bIns="0" rtlCol="0">
              <a:noAutofit/>
            </a:bodyPr>
            <a:lstStyle/>
            <a:p>
              <a:pPr marL="0" marR="0" lvl="0" indent="0" algn="ctr" defTabSz="914400" eaLnBrk="1" fontAlgn="auto" latinLnBrk="0" hangingPunct="1">
                <a:lnSpc>
                  <a:spcPct val="130000"/>
                </a:lnSpc>
                <a:spcBef>
                  <a:spcPts val="0"/>
                </a:spcBef>
                <a:spcAft>
                  <a:spcPts val="0"/>
                </a:spcAft>
                <a:buClrTx/>
                <a:buSzTx/>
                <a:buFontTx/>
                <a:buNone/>
                <a:tabLst/>
                <a:defRPr/>
              </a:pPr>
              <a:r>
                <a:rPr lang="zh-CN" altLang="en-US" sz="2800" b="1" kern="0" spc="300" dirty="0">
                  <a:solidFill>
                    <a:srgbClr val="FFFFFF"/>
                  </a:solidFill>
                  <a:latin typeface="Microsoft YaHei" panose="020B0503020204020204" pitchFamily="34" charset="-122"/>
                  <a:ea typeface="Microsoft YaHei" panose="020B0503020204020204" pitchFamily="34" charset="-122"/>
                </a:rPr>
                <a:t>生成模型</a:t>
              </a:r>
              <a:endParaRPr kumimoji="0" lang="zh-CN" altLang="en-US" sz="2800" b="1" i="0" u="none" strike="noStrike" kern="0" cap="none" spc="30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endParaRPr>
            </a:p>
          </p:txBody>
        </p:sp>
      </p:grpSp>
      <p:grpSp>
        <p:nvGrpSpPr>
          <p:cNvPr id="6" name="组合 5">
            <a:extLst>
              <a:ext uri="{FF2B5EF4-FFF2-40B4-BE49-F238E27FC236}">
                <a16:creationId xmlns:a16="http://schemas.microsoft.com/office/drawing/2014/main" id="{A07E98DB-9151-5B4B-B5D6-5F216FB1CFA6}"/>
              </a:ext>
            </a:extLst>
          </p:cNvPr>
          <p:cNvGrpSpPr/>
          <p:nvPr/>
        </p:nvGrpSpPr>
        <p:grpSpPr>
          <a:xfrm>
            <a:off x="6682155" y="1615888"/>
            <a:ext cx="3559909" cy="4074161"/>
            <a:chOff x="6682156" y="1615888"/>
            <a:chExt cx="3559909" cy="4074161"/>
          </a:xfrm>
        </p:grpSpPr>
        <p:sp>
          <p:nvSpPr>
            <p:cNvPr id="11" name="文本框 10">
              <a:extLst>
                <a:ext uri="{FF2B5EF4-FFF2-40B4-BE49-F238E27FC236}">
                  <a16:creationId xmlns:a16="http://schemas.microsoft.com/office/drawing/2014/main" id="{7131D0B3-7783-4744-9AD9-801B00111B77}"/>
                </a:ext>
              </a:extLst>
            </p:cNvPr>
            <p:cNvSpPr txBox="1"/>
            <p:nvPr/>
          </p:nvSpPr>
          <p:spPr>
            <a:xfrm>
              <a:off x="6682156" y="2768223"/>
              <a:ext cx="3559909" cy="2921826"/>
            </a:xfrm>
            <a:prstGeom prst="rect">
              <a:avLst/>
            </a:prstGeom>
            <a:noFill/>
          </p:spPr>
          <p:txBody>
            <a:bodyPr wrap="square" lIns="0" tIns="0" rIns="0" bIns="0" rtlCol="0">
              <a:spAutoFit/>
            </a:bodyPr>
            <a:lstStyle/>
            <a:p>
              <a:pPr algn="ctr">
                <a:lnSpc>
                  <a:spcPct val="130000"/>
                </a:lnSpc>
              </a:pPr>
              <a:r>
                <a:rPr lang="zh-CN" altLang="zh-CN" sz="2400" b="1" dirty="0">
                  <a:effectLst/>
                  <a:latin typeface="Microsoft YaHei" panose="020B0503020204020204" pitchFamily="34" charset="-122"/>
                  <a:ea typeface="Microsoft YaHei" panose="020B0503020204020204" pitchFamily="34" charset="-122"/>
                  <a:cs typeface="Times New Roman" panose="02020603050405020304" pitchFamily="18" charset="0"/>
                </a:rPr>
                <a:t>对条件概率</a:t>
              </a:r>
              <a:r>
                <a:rPr lang="en-US" altLang="zh-CN" sz="2400" b="1" dirty="0">
                  <a:effectLst/>
                  <a:latin typeface="Microsoft YaHei" panose="020B0503020204020204" pitchFamily="34" charset="-122"/>
                  <a:ea typeface="Microsoft YaHei" panose="020B0503020204020204" pitchFamily="34" charset="-122"/>
                  <a:cs typeface="Times New Roman" panose="02020603050405020304" pitchFamily="18" charset="0"/>
                </a:rPr>
                <a:t> p(</a:t>
              </a:r>
              <a:r>
                <a:rPr lang="en-US" altLang="zh-CN" sz="2400" b="1" dirty="0" err="1">
                  <a:effectLst/>
                  <a:latin typeface="Microsoft YaHei" panose="020B0503020204020204" pitchFamily="34" charset="-122"/>
                  <a:ea typeface="Microsoft YaHei" panose="020B0503020204020204" pitchFamily="34" charset="-122"/>
                  <a:cs typeface="Times New Roman" panose="02020603050405020304" pitchFamily="18" charset="0"/>
                </a:rPr>
                <a:t>y|x;θ</a:t>
              </a:r>
              <a:r>
                <a:rPr lang="en-US" altLang="zh-CN" sz="2400" b="1"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zh-CN" sz="2400" b="1" dirty="0">
                  <a:effectLst/>
                  <a:latin typeface="Microsoft YaHei" panose="020B0503020204020204" pitchFamily="34" charset="-122"/>
                  <a:ea typeface="Microsoft YaHei" panose="020B0503020204020204" pitchFamily="34" charset="-122"/>
                  <a:cs typeface="Times New Roman" panose="02020603050405020304" pitchFamily="18" charset="0"/>
                </a:rPr>
                <a:t>建模</a:t>
              </a:r>
              <a:endParaRPr lang="en-US" altLang="zh-CN" sz="2400" b="1"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ct val="130000"/>
                </a:lnSpc>
              </a:pPr>
              <a:endParaRPr lang="en-US" altLang="zh-CN" sz="240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ct val="130000"/>
                </a:lnSpc>
              </a:pPr>
              <a:endParaRPr lang="en-US" altLang="zh-CN" sz="200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ct val="130000"/>
                </a:lnSpc>
              </a:pPr>
              <a:r>
                <a:rPr lang="zh-CN" altLang="en-US" sz="2000" dirty="0">
                  <a:latin typeface="Microsoft YaHei" panose="020B0503020204020204" pitchFamily="34" charset="-122"/>
                  <a:ea typeface="Microsoft YaHei" panose="020B0503020204020204" pitchFamily="34" charset="-122"/>
                  <a:cs typeface="Times New Roman" panose="02020603050405020304" pitchFamily="18" charset="0"/>
                </a:rPr>
                <a:t>例如：线性回归模型、线性判别分析、支持向量机</a:t>
              </a:r>
              <a:r>
                <a:rPr lang="en-US" altLang="zh-CN" sz="2000" dirty="0">
                  <a:latin typeface="Microsoft YaHei" panose="020B0503020204020204" pitchFamily="34" charset="-122"/>
                  <a:ea typeface="Microsoft YaHei" panose="020B0503020204020204" pitchFamily="34" charset="-122"/>
                  <a:cs typeface="Times New Roman" panose="02020603050405020304" pitchFamily="18" charset="0"/>
                </a:rPr>
                <a:t>SVM</a:t>
              </a:r>
              <a:r>
                <a:rPr lang="zh-CN" altLang="en-US" sz="2000" dirty="0">
                  <a:latin typeface="Microsoft YaHei" panose="020B0503020204020204" pitchFamily="34" charset="-122"/>
                  <a:ea typeface="Microsoft YaHei" panose="020B0503020204020204" pitchFamily="34" charset="-122"/>
                  <a:cs typeface="Times New Roman" panose="02020603050405020304" pitchFamily="18" charset="0"/>
                </a:rPr>
                <a:t>、神经网络、</a:t>
              </a:r>
              <a:r>
                <a:rPr lang="en-US" altLang="zh-CN" sz="2000" dirty="0">
                  <a:latin typeface="Microsoft YaHei" panose="020B0503020204020204" pitchFamily="34" charset="-122"/>
                  <a:ea typeface="Microsoft YaHei" panose="020B0503020204020204" pitchFamily="34" charset="-122"/>
                  <a:cs typeface="Times New Roman" panose="02020603050405020304" pitchFamily="18" charset="0"/>
                </a:rPr>
                <a:t>boosting</a:t>
              </a:r>
              <a:r>
                <a:rPr lang="zh-CN" altLang="en-US" sz="2000" dirty="0">
                  <a:latin typeface="Microsoft YaHei" panose="020B0503020204020204" pitchFamily="34" charset="-122"/>
                  <a:ea typeface="Microsoft YaHei" panose="020B0503020204020204" pitchFamily="34" charset="-122"/>
                  <a:cs typeface="Times New Roman" panose="02020603050405020304" pitchFamily="18" charset="0"/>
                </a:rPr>
                <a:t>、条件随机场等</a:t>
              </a:r>
              <a:endParaRPr lang="zh-CN" altLang="en-US" sz="2000" spc="300" dirty="0">
                <a:solidFill>
                  <a:srgbClr val="000000">
                    <a:lumMod val="85000"/>
                    <a:lumOff val="15000"/>
                  </a:srgbClr>
                </a:solidFill>
                <a:latin typeface="Microsoft YaHei" panose="020B0503020204020204" pitchFamily="34" charset="-122"/>
                <a:ea typeface="Microsoft YaHei" panose="020B0503020204020204" pitchFamily="34" charset="-122"/>
              </a:endParaRPr>
            </a:p>
          </p:txBody>
        </p:sp>
        <p:sp>
          <p:nvSpPr>
            <p:cNvPr id="21" name="文本框 20">
              <a:extLst>
                <a:ext uri="{FF2B5EF4-FFF2-40B4-BE49-F238E27FC236}">
                  <a16:creationId xmlns:a16="http://schemas.microsoft.com/office/drawing/2014/main" id="{B79AF432-FA47-1248-BB5F-82EE80610057}"/>
                </a:ext>
              </a:extLst>
            </p:cNvPr>
            <p:cNvSpPr txBox="1"/>
            <p:nvPr/>
          </p:nvSpPr>
          <p:spPr>
            <a:xfrm>
              <a:off x="7035356" y="1615888"/>
              <a:ext cx="2853509" cy="619744"/>
            </a:xfrm>
            <a:prstGeom prst="roundRect">
              <a:avLst/>
            </a:prstGeom>
            <a:solidFill>
              <a:srgbClr val="972B24"/>
            </a:solidFill>
          </p:spPr>
          <p:txBody>
            <a:bodyPr wrap="square" lIns="0" tIns="0" rIns="0" bIns="0" rtlCol="0">
              <a:noAutofit/>
            </a:bodyPr>
            <a:lstStyle/>
            <a:p>
              <a:pPr marL="0" marR="0" lvl="0" indent="0" algn="ctr" defTabSz="914400" eaLnBrk="1" fontAlgn="auto" latinLnBrk="0" hangingPunct="1">
                <a:lnSpc>
                  <a:spcPct val="130000"/>
                </a:lnSpc>
                <a:spcBef>
                  <a:spcPts val="0"/>
                </a:spcBef>
                <a:spcAft>
                  <a:spcPts val="0"/>
                </a:spcAft>
                <a:buClrTx/>
                <a:buSzTx/>
                <a:buFontTx/>
                <a:buNone/>
                <a:tabLst/>
                <a:defRPr/>
              </a:pPr>
              <a:r>
                <a:rPr lang="zh-CN" altLang="en-US" sz="2800" b="1" kern="0" spc="300" dirty="0">
                  <a:solidFill>
                    <a:srgbClr val="FFFFFF"/>
                  </a:solidFill>
                  <a:latin typeface="Microsoft YaHei" panose="020B0503020204020204" pitchFamily="34" charset="-122"/>
                  <a:ea typeface="Microsoft YaHei" panose="020B0503020204020204" pitchFamily="34" charset="-122"/>
                </a:rPr>
                <a:t>判别模型</a:t>
              </a:r>
              <a:endParaRPr kumimoji="0" lang="zh-CN" altLang="en-US" sz="2800" b="1" i="0" u="none" strike="noStrike" kern="0" cap="none" spc="30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endParaRPr>
            </a:p>
          </p:txBody>
        </p:sp>
      </p:grpSp>
      <p:sp>
        <p:nvSpPr>
          <p:cNvPr id="22" name="文本框 21">
            <a:extLst>
              <a:ext uri="{FF2B5EF4-FFF2-40B4-BE49-F238E27FC236}">
                <a16:creationId xmlns:a16="http://schemas.microsoft.com/office/drawing/2014/main" id="{1F1BFD81-9CA3-454D-8695-7B557FAF1770}"/>
              </a:ext>
            </a:extLst>
          </p:cNvPr>
          <p:cNvSpPr txBox="1"/>
          <p:nvPr/>
        </p:nvSpPr>
        <p:spPr>
          <a:xfrm>
            <a:off x="4576563" y="472697"/>
            <a:ext cx="3038874" cy="1107996"/>
          </a:xfrm>
          <a:prstGeom prst="rect">
            <a:avLst/>
          </a:prstGeom>
          <a:noFill/>
        </p:spPr>
        <p:txBody>
          <a:bodyPr wrap="square" rtlCol="0">
            <a:spAutoFit/>
          </a:bodyPr>
          <a:lstStyle/>
          <a:p>
            <a:pPr algn="ctr"/>
            <a:r>
              <a:rPr lang="en-US" altLang="zh-CN" sz="6600" dirty="0">
                <a:latin typeface="Microsoft YaHei" panose="020B0503020204020204" pitchFamily="34" charset="-122"/>
                <a:ea typeface="Microsoft YaHei" panose="020B0503020204020204" pitchFamily="34" charset="-122"/>
              </a:rPr>
              <a:t>GAN?</a:t>
            </a:r>
            <a:endParaRPr lang="zh-CN" altLang="en-US" sz="6600" dirty="0">
              <a:latin typeface="Microsoft YaHei" panose="020B0503020204020204" pitchFamily="34" charset="-122"/>
              <a:ea typeface="Microsoft YaHei" panose="020B0503020204020204" pitchFamily="34" charset="-122"/>
            </a:endParaRPr>
          </a:p>
        </p:txBody>
      </p:sp>
      <p:sp>
        <p:nvSpPr>
          <p:cNvPr id="13" name="平行四边形 12">
            <a:extLst>
              <a:ext uri="{FF2B5EF4-FFF2-40B4-BE49-F238E27FC236}">
                <a16:creationId xmlns:a16="http://schemas.microsoft.com/office/drawing/2014/main" id="{22DDB1F4-0549-894D-B745-2A367EB57BBB}"/>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4961612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自动配图经典模型</a:t>
            </a:r>
          </a:p>
        </p:txBody>
      </p:sp>
      <p:sp>
        <p:nvSpPr>
          <p:cNvPr id="10" name="矩形 9">
            <a:extLst>
              <a:ext uri="{FF2B5EF4-FFF2-40B4-BE49-F238E27FC236}">
                <a16:creationId xmlns:a16="http://schemas.microsoft.com/office/drawing/2014/main" id="{7A09023D-3A58-D049-9B10-972648229A39}"/>
              </a:ext>
            </a:extLst>
          </p:cNvPr>
          <p:cNvSpPr/>
          <p:nvPr/>
        </p:nvSpPr>
        <p:spPr>
          <a:xfrm>
            <a:off x="598762" y="1672939"/>
            <a:ext cx="10967927" cy="3968685"/>
          </a:xfrm>
          <a:prstGeom prst="rect">
            <a:avLst/>
          </a:prstGeom>
          <a:no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cs typeface="+mn-ea"/>
              <a:sym typeface="+mn-lt"/>
            </a:endParaRPr>
          </a:p>
        </p:txBody>
      </p:sp>
      <p:pic>
        <p:nvPicPr>
          <p:cNvPr id="13" name="图片占位符 5">
            <a:extLst>
              <a:ext uri="{FF2B5EF4-FFF2-40B4-BE49-F238E27FC236}">
                <a16:creationId xmlns:a16="http://schemas.microsoft.com/office/drawing/2014/main" id="{059FC2B1-C36E-994F-9B25-DB91AE5D682F}"/>
              </a:ext>
            </a:extLst>
          </p:cNvPr>
          <p:cNvPicPr>
            <a:picLocks noGrp="1" noChangeAspect="1"/>
          </p:cNvPicPr>
          <p:nvPr/>
        </p:nvPicPr>
        <p:blipFill>
          <a:blip r:embed="rId4">
            <a:extLst>
              <a:ext uri="{28A0092B-C50C-407E-A947-70E740481C1C}">
                <a14:useLocalDpi xmlns:a14="http://schemas.microsoft.com/office/drawing/2010/main" val="0"/>
              </a:ext>
            </a:extLst>
          </a:blip>
          <a:srcRect l="5971" r="5971"/>
          <a:stretch/>
        </p:blipFill>
        <p:spPr>
          <a:xfrm>
            <a:off x="6519884" y="1781268"/>
            <a:ext cx="4873117" cy="3752025"/>
          </a:xfrm>
          <a:prstGeom prst="rect">
            <a:avLst/>
          </a:prstGeom>
        </p:spPr>
      </p:pic>
      <p:sp>
        <p:nvSpPr>
          <p:cNvPr id="15" name="文本框 14">
            <a:extLst>
              <a:ext uri="{FF2B5EF4-FFF2-40B4-BE49-F238E27FC236}">
                <a16:creationId xmlns:a16="http://schemas.microsoft.com/office/drawing/2014/main" id="{1248DA62-407A-3B43-A18A-107AF5F170E1}"/>
              </a:ext>
            </a:extLst>
          </p:cNvPr>
          <p:cNvSpPr txBox="1"/>
          <p:nvPr/>
        </p:nvSpPr>
        <p:spPr>
          <a:xfrm>
            <a:off x="1011466" y="2364089"/>
            <a:ext cx="5435080" cy="3046988"/>
          </a:xfrm>
          <a:prstGeom prst="rect">
            <a:avLst/>
          </a:prstGeom>
          <a:noFill/>
        </p:spPr>
        <p:txBody>
          <a:bodyPr wrap="square" rtlCol="0">
            <a:spAutoFit/>
          </a:bodyPr>
          <a:lstStyle/>
          <a:p>
            <a:r>
              <a:rPr lang="zh-CN" altLang="en-US" sz="2400" b="1" dirty="0">
                <a:latin typeface="Microsoft YaHei" panose="020B0503020204020204" pitchFamily="34" charset="-122"/>
                <a:ea typeface="Microsoft YaHei" panose="020B0503020204020204" pitchFamily="34" charset="-122"/>
              </a:rPr>
              <a:t>基于 </a:t>
            </a:r>
            <a:r>
              <a:rPr lang="en-US" altLang="zh-CN" sz="2400" b="1" dirty="0">
                <a:latin typeface="Microsoft YaHei" panose="020B0503020204020204" pitchFamily="34" charset="-122"/>
                <a:ea typeface="Microsoft YaHei" panose="020B0503020204020204" pitchFamily="34" charset="-122"/>
              </a:rPr>
              <a:t>RBM </a:t>
            </a:r>
            <a:r>
              <a:rPr lang="zh-CN" altLang="en-US" sz="2400" b="1" dirty="0">
                <a:latin typeface="Microsoft YaHei" panose="020B0503020204020204" pitchFamily="34" charset="-122"/>
                <a:ea typeface="Microsoft YaHei" panose="020B0503020204020204" pitchFamily="34" charset="-122"/>
              </a:rPr>
              <a:t>的方法</a:t>
            </a:r>
            <a:endParaRPr lang="en-US" altLang="zh-CN" sz="2000" b="1" dirty="0">
              <a:latin typeface="Microsoft YaHei" panose="020B0503020204020204" pitchFamily="34" charset="-122"/>
              <a:ea typeface="Microsoft YaHei" panose="020B0503020204020204" pitchFamily="34" charset="-122"/>
            </a:endParaRPr>
          </a:p>
          <a:p>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RBM, Restricted </a:t>
            </a:r>
            <a:r>
              <a:rPr lang="en-US" altLang="zh-CN" sz="2000" dirty="0" err="1">
                <a:latin typeface="Microsoft YaHei" panose="020B0503020204020204" pitchFamily="34" charset="-122"/>
                <a:ea typeface="Microsoft YaHei" panose="020B0503020204020204" pitchFamily="34" charset="-122"/>
              </a:rPr>
              <a:t>Boltxmann</a:t>
            </a:r>
            <a:r>
              <a:rPr lang="en-US" altLang="zh-CN" sz="2000" dirty="0">
                <a:latin typeface="Microsoft YaHei" panose="020B0503020204020204" pitchFamily="34" charset="-122"/>
                <a:ea typeface="Microsoft YaHei" panose="020B0503020204020204" pitchFamily="34" charset="-122"/>
              </a:rPr>
              <a:t> Machine</a:t>
            </a:r>
            <a:r>
              <a:rPr lang="zh-CN" altLang="en-US" sz="2000" dirty="0">
                <a:latin typeface="Microsoft YaHei" panose="020B0503020204020204" pitchFamily="34" charset="-122"/>
                <a:ea typeface="Microsoft YaHei" panose="020B0503020204020204" pitchFamily="34" charset="-122"/>
              </a:rPr>
              <a:t>）</a:t>
            </a:r>
            <a:endParaRPr lang="en-US" altLang="zh-CN" sz="2000" dirty="0">
              <a:latin typeface="Microsoft YaHei" panose="020B0503020204020204" pitchFamily="34" charset="-122"/>
              <a:ea typeface="Microsoft YaHei" panose="020B0503020204020204" pitchFamily="34" charset="-122"/>
            </a:endParaRPr>
          </a:p>
          <a:p>
            <a:endParaRPr lang="en-US" altLang="zh-CN" sz="2000" dirty="0">
              <a:latin typeface="Microsoft YaHei" panose="020B0503020204020204" pitchFamily="34" charset="-122"/>
              <a:ea typeface="Microsoft YaHei" panose="020B0503020204020204" pitchFamily="34" charset="-122"/>
            </a:endParaRPr>
          </a:p>
          <a:p>
            <a:r>
              <a:rPr lang="zh-CN" altLang="en-US" sz="2400" b="1" dirty="0">
                <a:latin typeface="Microsoft YaHei" panose="020B0503020204020204" pitchFamily="34" charset="-122"/>
                <a:ea typeface="Microsoft YaHei" panose="020B0503020204020204" pitchFamily="34" charset="-122"/>
              </a:rPr>
              <a:t>基于 </a:t>
            </a:r>
            <a:r>
              <a:rPr lang="en-US" altLang="zh-CN" sz="2400" b="1" dirty="0">
                <a:latin typeface="Microsoft YaHei" panose="020B0503020204020204" pitchFamily="34" charset="-122"/>
                <a:ea typeface="Microsoft YaHei" panose="020B0503020204020204" pitchFamily="34" charset="-122"/>
              </a:rPr>
              <a:t>VAE </a:t>
            </a:r>
            <a:r>
              <a:rPr lang="zh-CN" altLang="en-US" sz="2400" b="1" dirty="0">
                <a:latin typeface="Microsoft YaHei" panose="020B0503020204020204" pitchFamily="34" charset="-122"/>
                <a:ea typeface="Microsoft YaHei" panose="020B0503020204020204" pitchFamily="34" charset="-122"/>
              </a:rPr>
              <a:t>的方法</a:t>
            </a:r>
            <a:endParaRPr lang="en-US" altLang="zh-CN" sz="2400" b="1" dirty="0">
              <a:latin typeface="Microsoft YaHei" panose="020B0503020204020204" pitchFamily="34" charset="-122"/>
              <a:ea typeface="Microsoft YaHei" panose="020B0503020204020204" pitchFamily="34" charset="-122"/>
            </a:endParaRPr>
          </a:p>
          <a:p>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VAE, Variational Autoencoder</a:t>
            </a:r>
            <a:r>
              <a:rPr lang="zh-CN" altLang="en-US" sz="2000" dirty="0">
                <a:latin typeface="Microsoft YaHei" panose="020B0503020204020204" pitchFamily="34" charset="-122"/>
                <a:ea typeface="Microsoft YaHei" panose="020B0503020204020204" pitchFamily="34" charset="-122"/>
              </a:rPr>
              <a:t>）</a:t>
            </a:r>
            <a:endParaRPr lang="en-US" altLang="zh-CN" sz="2000" dirty="0">
              <a:latin typeface="Microsoft YaHei" panose="020B0503020204020204" pitchFamily="34" charset="-122"/>
              <a:ea typeface="Microsoft YaHei" panose="020B0503020204020204" pitchFamily="34" charset="-122"/>
            </a:endParaRPr>
          </a:p>
          <a:p>
            <a:endParaRPr lang="zh-CN" altLang="en-US" sz="2000" dirty="0">
              <a:latin typeface="Microsoft YaHei" panose="020B0503020204020204" pitchFamily="34" charset="-122"/>
              <a:ea typeface="Microsoft YaHei" panose="020B0503020204020204" pitchFamily="34" charset="-122"/>
            </a:endParaRPr>
          </a:p>
          <a:p>
            <a:r>
              <a:rPr lang="zh-CN" altLang="en-US" sz="2400" b="1" dirty="0">
                <a:latin typeface="Microsoft YaHei" panose="020B0503020204020204" pitchFamily="34" charset="-122"/>
                <a:ea typeface="Microsoft YaHei" panose="020B0503020204020204" pitchFamily="34" charset="-122"/>
              </a:rPr>
              <a:t>基于 </a:t>
            </a:r>
            <a:r>
              <a:rPr lang="en-US" altLang="zh-CN" sz="2400" b="1" dirty="0">
                <a:latin typeface="Microsoft YaHei" panose="020B0503020204020204" pitchFamily="34" charset="-122"/>
                <a:ea typeface="Microsoft YaHei" panose="020B0503020204020204" pitchFamily="34" charset="-122"/>
              </a:rPr>
              <a:t>GAN </a:t>
            </a:r>
            <a:r>
              <a:rPr lang="zh-CN" altLang="en-US" sz="2400" b="1" dirty="0">
                <a:latin typeface="Microsoft YaHei" panose="020B0503020204020204" pitchFamily="34" charset="-122"/>
                <a:ea typeface="Microsoft YaHei" panose="020B0503020204020204" pitchFamily="34" charset="-122"/>
              </a:rPr>
              <a:t>的方法</a:t>
            </a:r>
            <a:endParaRPr lang="en-US" altLang="zh-CN" sz="2400" b="1" dirty="0">
              <a:latin typeface="Microsoft YaHei" panose="020B0503020204020204" pitchFamily="34" charset="-122"/>
              <a:ea typeface="Microsoft YaHei" panose="020B0503020204020204" pitchFamily="34" charset="-122"/>
            </a:endParaRPr>
          </a:p>
          <a:p>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Generative Adversarial Networks</a:t>
            </a:r>
            <a:r>
              <a:rPr lang="zh-CN" altLang="en-US" sz="2000" dirty="0">
                <a:latin typeface="Microsoft YaHei" panose="020B0503020204020204" pitchFamily="34" charset="-122"/>
                <a:ea typeface="Microsoft YaHei" panose="020B0503020204020204" pitchFamily="34" charset="-122"/>
              </a:rPr>
              <a:t>）</a:t>
            </a:r>
          </a:p>
          <a:p>
            <a:endParaRPr lang="zh-CN" altLang="en-US" sz="2000" dirty="0">
              <a:latin typeface="Microsoft YaHei" panose="020B0503020204020204" pitchFamily="34" charset="-122"/>
              <a:ea typeface="Microsoft YaHei" panose="020B0503020204020204" pitchFamily="34" charset="-122"/>
            </a:endParaRPr>
          </a:p>
        </p:txBody>
      </p:sp>
      <p:sp>
        <p:nvSpPr>
          <p:cNvPr id="8" name="平行四边形 7">
            <a:extLst>
              <a:ext uri="{FF2B5EF4-FFF2-40B4-BE49-F238E27FC236}">
                <a16:creationId xmlns:a16="http://schemas.microsoft.com/office/drawing/2014/main" id="{DFAC90B9-7DAE-0A4D-B466-C27A4428FCD8}"/>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248740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65545"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自动配图经典模型</a:t>
            </a:r>
          </a:p>
        </p:txBody>
      </p:sp>
      <p:sp>
        <p:nvSpPr>
          <p:cNvPr id="8" name="文本框 7">
            <a:extLst>
              <a:ext uri="{FF2B5EF4-FFF2-40B4-BE49-F238E27FC236}">
                <a16:creationId xmlns:a16="http://schemas.microsoft.com/office/drawing/2014/main" id="{90B39BBD-C38D-D34D-925C-76248854268B}"/>
              </a:ext>
            </a:extLst>
          </p:cNvPr>
          <p:cNvSpPr txBox="1"/>
          <p:nvPr/>
        </p:nvSpPr>
        <p:spPr>
          <a:xfrm>
            <a:off x="749988" y="963809"/>
            <a:ext cx="5802152" cy="769441"/>
          </a:xfrm>
          <a:prstGeom prst="rect">
            <a:avLst/>
          </a:prstGeom>
          <a:noFill/>
        </p:spPr>
        <p:txBody>
          <a:bodyPr wrap="square" rtlCol="0">
            <a:spAutoFit/>
          </a:bodyPr>
          <a:lstStyle/>
          <a:p>
            <a:r>
              <a:rPr lang="zh-CN" altLang="en-US" sz="2400" dirty="0">
                <a:latin typeface="Microsoft YaHei" panose="020B0503020204020204" pitchFamily="34" charset="-122"/>
                <a:ea typeface="Microsoft YaHei" panose="020B0503020204020204" pitchFamily="34" charset="-122"/>
              </a:rPr>
              <a:t>基于 </a:t>
            </a:r>
            <a:r>
              <a:rPr lang="en-US" altLang="zh-CN" sz="2400" dirty="0">
                <a:latin typeface="Microsoft YaHei" panose="020B0503020204020204" pitchFamily="34" charset="-122"/>
                <a:ea typeface="Microsoft YaHei" panose="020B0503020204020204" pitchFamily="34" charset="-122"/>
              </a:rPr>
              <a:t>RBM </a:t>
            </a:r>
            <a:r>
              <a:rPr lang="zh-CN" altLang="en-US" sz="2400" dirty="0">
                <a:latin typeface="Microsoft YaHei" panose="020B0503020204020204" pitchFamily="34" charset="-122"/>
                <a:ea typeface="Microsoft YaHei" panose="020B0503020204020204" pitchFamily="34" charset="-122"/>
              </a:rPr>
              <a:t>的方法：</a:t>
            </a:r>
            <a:r>
              <a:rPr lang="zh-CN" altLang="en-US" sz="2400" b="1" dirty="0">
                <a:latin typeface="Microsoft YaHei" panose="020B0503020204020204" pitchFamily="34" charset="-122"/>
                <a:ea typeface="Microsoft YaHei" panose="020B0503020204020204" pitchFamily="34" charset="-122"/>
              </a:rPr>
              <a:t>深度置信网络</a:t>
            </a:r>
            <a:endParaRPr lang="en-US" altLang="zh-CN" sz="2400" b="1" dirty="0">
              <a:latin typeface="Microsoft YaHei" panose="020B0503020204020204" pitchFamily="34" charset="-122"/>
              <a:ea typeface="Microsoft YaHei" panose="020B0503020204020204" pitchFamily="34" charset="-122"/>
            </a:endParaRPr>
          </a:p>
          <a:p>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DBN, Deep Belief Networks</a:t>
            </a:r>
            <a:r>
              <a:rPr lang="zh-CN" altLang="en-US" sz="2000" dirty="0">
                <a:latin typeface="Microsoft YaHei" panose="020B0503020204020204" pitchFamily="34" charset="-122"/>
                <a:ea typeface="Microsoft YaHei" panose="020B0503020204020204" pitchFamily="34" charset="-122"/>
              </a:rPr>
              <a:t>）</a:t>
            </a:r>
          </a:p>
        </p:txBody>
      </p:sp>
      <p:pic>
        <p:nvPicPr>
          <p:cNvPr id="9" name="Picture 2">
            <a:extLst>
              <a:ext uri="{FF2B5EF4-FFF2-40B4-BE49-F238E27FC236}">
                <a16:creationId xmlns:a16="http://schemas.microsoft.com/office/drawing/2014/main" id="{E82FE328-C08A-F646-B9EA-5209B63332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197944" y="1744394"/>
            <a:ext cx="7796112" cy="4393647"/>
          </a:xfrm>
          <a:prstGeom prst="rect">
            <a:avLst/>
          </a:prstGeom>
          <a:noFill/>
          <a:extLst>
            <a:ext uri="{909E8E84-426E-40DD-AFC4-6F175D3DCCD1}">
              <a14:hiddenFill xmlns:a14="http://schemas.microsoft.com/office/drawing/2010/main">
                <a:solidFill>
                  <a:srgbClr val="FFFFFF"/>
                </a:solidFill>
              </a14:hiddenFill>
            </a:ext>
          </a:extLst>
        </p:spPr>
      </p:pic>
      <p:sp>
        <p:nvSpPr>
          <p:cNvPr id="7" name="平行四边形 6">
            <a:extLst>
              <a:ext uri="{FF2B5EF4-FFF2-40B4-BE49-F238E27FC236}">
                <a16:creationId xmlns:a16="http://schemas.microsoft.com/office/drawing/2014/main" id="{06A16C57-0363-FB42-8970-2738923D642A}"/>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4842345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65545"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自动配图经典模型</a:t>
            </a:r>
          </a:p>
        </p:txBody>
      </p:sp>
      <p:pic>
        <p:nvPicPr>
          <p:cNvPr id="5" name="图片 4">
            <a:extLst>
              <a:ext uri="{FF2B5EF4-FFF2-40B4-BE49-F238E27FC236}">
                <a16:creationId xmlns:a16="http://schemas.microsoft.com/office/drawing/2014/main" id="{F38AAF48-FCB8-5F4C-94ED-A0031F5209DE}"/>
              </a:ext>
            </a:extLst>
          </p:cNvPr>
          <p:cNvPicPr>
            <a:picLocks noChangeAspect="1"/>
          </p:cNvPicPr>
          <p:nvPr/>
        </p:nvPicPr>
        <p:blipFill rotWithShape="1">
          <a:blip r:embed="rId4">
            <a:extLst>
              <a:ext uri="{28A0092B-C50C-407E-A947-70E740481C1C}">
                <a14:useLocalDpi xmlns:a14="http://schemas.microsoft.com/office/drawing/2010/main" val="0"/>
              </a:ext>
            </a:extLst>
          </a:blip>
          <a:srcRect l="2276" t="6720" r="7300" b="23875"/>
          <a:stretch/>
        </p:blipFill>
        <p:spPr>
          <a:xfrm>
            <a:off x="704849" y="1716006"/>
            <a:ext cx="10782301" cy="4432426"/>
          </a:xfrm>
          <a:prstGeom prst="rect">
            <a:avLst/>
          </a:prstGeom>
          <a:effectLst/>
        </p:spPr>
      </p:pic>
      <p:sp>
        <p:nvSpPr>
          <p:cNvPr id="6" name="文本框 5">
            <a:extLst>
              <a:ext uri="{FF2B5EF4-FFF2-40B4-BE49-F238E27FC236}">
                <a16:creationId xmlns:a16="http://schemas.microsoft.com/office/drawing/2014/main" id="{83DA3FC7-CF12-3D4E-9B4B-BFB92DCF8932}"/>
              </a:ext>
            </a:extLst>
          </p:cNvPr>
          <p:cNvSpPr txBox="1"/>
          <p:nvPr/>
        </p:nvSpPr>
        <p:spPr>
          <a:xfrm>
            <a:off x="735915" y="893477"/>
            <a:ext cx="6396591" cy="769441"/>
          </a:xfrm>
          <a:prstGeom prst="rect">
            <a:avLst/>
          </a:prstGeom>
          <a:noFill/>
        </p:spPr>
        <p:txBody>
          <a:bodyPr wrap="square" rtlCol="0">
            <a:spAutoFit/>
          </a:bodyPr>
          <a:lstStyle/>
          <a:p>
            <a:r>
              <a:rPr lang="zh-CN" altLang="en-US" sz="2400" dirty="0">
                <a:latin typeface="Microsoft YaHei" panose="020B0503020204020204" pitchFamily="34" charset="-122"/>
                <a:ea typeface="Microsoft YaHei" panose="020B0503020204020204" pitchFamily="34" charset="-122"/>
              </a:rPr>
              <a:t>基于 </a:t>
            </a:r>
            <a:r>
              <a:rPr lang="en-US" altLang="zh-CN" sz="2400" dirty="0">
                <a:latin typeface="Microsoft YaHei" panose="020B0503020204020204" pitchFamily="34" charset="-122"/>
                <a:ea typeface="Microsoft YaHei" panose="020B0503020204020204" pitchFamily="34" charset="-122"/>
              </a:rPr>
              <a:t>VAE </a:t>
            </a:r>
            <a:r>
              <a:rPr lang="zh-CN" altLang="en-US" sz="2400" dirty="0">
                <a:latin typeface="Microsoft YaHei" panose="020B0503020204020204" pitchFamily="34" charset="-122"/>
                <a:ea typeface="Microsoft YaHei" panose="020B0503020204020204" pitchFamily="34" charset="-122"/>
              </a:rPr>
              <a:t>的方法：</a:t>
            </a:r>
            <a:r>
              <a:rPr lang="zh-CN" altLang="en-US" sz="2400" b="1" dirty="0">
                <a:latin typeface="Microsoft YaHei" panose="020B0503020204020204" pitchFamily="34" charset="-122"/>
                <a:ea typeface="Microsoft YaHei" panose="020B0503020204020204" pitchFamily="34" charset="-122"/>
              </a:rPr>
              <a:t>深度递归注意力写入器</a:t>
            </a:r>
            <a:endParaRPr lang="en-US" altLang="zh-CN" sz="2400" b="1" dirty="0">
              <a:latin typeface="Microsoft YaHei" panose="020B0503020204020204" pitchFamily="34" charset="-122"/>
              <a:ea typeface="Microsoft YaHei" panose="020B0503020204020204" pitchFamily="34" charset="-122"/>
            </a:endParaRPr>
          </a:p>
          <a:p>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DRAW,</a:t>
            </a:r>
            <a:r>
              <a:rPr lang="zh-CN" altLang="en-US" sz="2000" dirty="0">
                <a:latin typeface="Microsoft YaHei" panose="020B0503020204020204" pitchFamily="34" charset="-122"/>
                <a:ea typeface="Microsoft YaHei" panose="020B0503020204020204" pitchFamily="34" charset="-122"/>
              </a:rPr>
              <a:t> </a:t>
            </a:r>
            <a:r>
              <a:rPr lang="en-US" altLang="zh-CN" sz="2000" dirty="0">
                <a:latin typeface="Microsoft YaHei" panose="020B0503020204020204" pitchFamily="34" charset="-122"/>
                <a:ea typeface="Microsoft YaHei" panose="020B0503020204020204" pitchFamily="34" charset="-122"/>
              </a:rPr>
              <a:t>Deep Recurrent Attention Writer</a:t>
            </a:r>
            <a:r>
              <a:rPr lang="zh-CN" altLang="en-US" sz="2000" dirty="0">
                <a:latin typeface="Microsoft YaHei" panose="020B0503020204020204" pitchFamily="34" charset="-122"/>
                <a:ea typeface="Microsoft YaHei" panose="020B0503020204020204" pitchFamily="34" charset="-122"/>
              </a:rPr>
              <a:t>）</a:t>
            </a:r>
            <a:endParaRPr lang="en-US" altLang="zh-CN" sz="2000" dirty="0">
              <a:latin typeface="Microsoft YaHei" panose="020B0503020204020204" pitchFamily="34" charset="-122"/>
              <a:ea typeface="Microsoft YaHei" panose="020B0503020204020204" pitchFamily="34" charset="-122"/>
            </a:endParaRPr>
          </a:p>
        </p:txBody>
      </p:sp>
      <p:sp>
        <p:nvSpPr>
          <p:cNvPr id="7" name="平行四边形 6">
            <a:extLst>
              <a:ext uri="{FF2B5EF4-FFF2-40B4-BE49-F238E27FC236}">
                <a16:creationId xmlns:a16="http://schemas.microsoft.com/office/drawing/2014/main" id="{ABB67096-1930-FE48-848D-D953422E5619}"/>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5479250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自动配图经典模型</a:t>
            </a:r>
          </a:p>
        </p:txBody>
      </p:sp>
      <p:sp>
        <p:nvSpPr>
          <p:cNvPr id="5" name="文本框 4">
            <a:extLst>
              <a:ext uri="{FF2B5EF4-FFF2-40B4-BE49-F238E27FC236}">
                <a16:creationId xmlns:a16="http://schemas.microsoft.com/office/drawing/2014/main" id="{A2A01D20-3032-8740-8D28-8D34BC89D29F}"/>
              </a:ext>
            </a:extLst>
          </p:cNvPr>
          <p:cNvSpPr txBox="1"/>
          <p:nvPr/>
        </p:nvSpPr>
        <p:spPr>
          <a:xfrm>
            <a:off x="735920" y="893467"/>
            <a:ext cx="5802152" cy="461665"/>
          </a:xfrm>
          <a:prstGeom prst="rect">
            <a:avLst/>
          </a:prstGeom>
          <a:noFill/>
        </p:spPr>
        <p:txBody>
          <a:bodyPr wrap="square" rtlCol="0">
            <a:spAutoFit/>
          </a:bodyPr>
          <a:lstStyle/>
          <a:p>
            <a:r>
              <a:rPr lang="zh-CN" altLang="en-US" sz="2400" dirty="0">
                <a:latin typeface="Microsoft YaHei" panose="020B0503020204020204" pitchFamily="34" charset="-122"/>
                <a:ea typeface="Microsoft YaHei" panose="020B0503020204020204" pitchFamily="34" charset="-122"/>
              </a:rPr>
              <a:t>基于 </a:t>
            </a:r>
            <a:r>
              <a:rPr lang="en-US" altLang="zh-CN" sz="2400" dirty="0">
                <a:latin typeface="Microsoft YaHei" panose="020B0503020204020204" pitchFamily="34" charset="-122"/>
                <a:ea typeface="Microsoft YaHei" panose="020B0503020204020204" pitchFamily="34" charset="-122"/>
              </a:rPr>
              <a:t>GAN </a:t>
            </a:r>
            <a:r>
              <a:rPr lang="zh-CN" altLang="en-US" sz="2400" dirty="0">
                <a:latin typeface="Microsoft YaHei" panose="020B0503020204020204" pitchFamily="34" charset="-122"/>
                <a:ea typeface="Microsoft YaHei" panose="020B0503020204020204" pitchFamily="34" charset="-122"/>
              </a:rPr>
              <a:t>的方法之一：</a:t>
            </a:r>
            <a:r>
              <a:rPr lang="en-US" altLang="zh-CN" sz="2400" b="1" dirty="0">
                <a:latin typeface="Microsoft YaHei" panose="020B0503020204020204" pitchFamily="34" charset="-122"/>
                <a:ea typeface="Microsoft YaHei" panose="020B0503020204020204" pitchFamily="34" charset="-122"/>
              </a:rPr>
              <a:t>GAN-INT-CLS</a:t>
            </a:r>
          </a:p>
        </p:txBody>
      </p:sp>
      <p:pic>
        <p:nvPicPr>
          <p:cNvPr id="6" name="Picture 6">
            <a:extLst>
              <a:ext uri="{FF2B5EF4-FFF2-40B4-BE49-F238E27FC236}">
                <a16:creationId xmlns:a16="http://schemas.microsoft.com/office/drawing/2014/main" id="{61F3A4A1-0D2F-664F-AD62-AC9C25569F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089" y="2273876"/>
            <a:ext cx="11613823" cy="3260339"/>
          </a:xfrm>
          <a:prstGeom prst="rect">
            <a:avLst/>
          </a:prstGeom>
          <a:noFill/>
          <a:extLst>
            <a:ext uri="{909E8E84-426E-40DD-AFC4-6F175D3DCCD1}">
              <a14:hiddenFill xmlns:a14="http://schemas.microsoft.com/office/drawing/2010/main">
                <a:solidFill>
                  <a:srgbClr val="FFFFFF"/>
                </a:solidFill>
              </a14:hiddenFill>
            </a:ext>
          </a:extLst>
        </p:spPr>
      </p:pic>
      <p:sp>
        <p:nvSpPr>
          <p:cNvPr id="7" name="平行四边形 6">
            <a:extLst>
              <a:ext uri="{FF2B5EF4-FFF2-40B4-BE49-F238E27FC236}">
                <a16:creationId xmlns:a16="http://schemas.microsoft.com/office/drawing/2014/main" id="{349CF6A6-BC14-8144-BE42-66BDC2B9E208}"/>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2461153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3594538" cy="584775"/>
          </a:xfrm>
          <a:prstGeom prst="rect">
            <a:avLst/>
          </a:prstGeom>
          <a:noFill/>
        </p:spPr>
        <p:txBody>
          <a:bodyPr wrap="square" rtlCol="0">
            <a:spAutoFit/>
          </a:bodyPr>
          <a:lstStyle/>
          <a:p>
            <a:r>
              <a:rPr kumimoji="1" lang="zh-CN" altLang="en-US" sz="3200" dirty="0">
                <a:latin typeface="Microsoft YaHei" panose="020B0503020204020204" pitchFamily="34" charset="-122"/>
                <a:ea typeface="Microsoft YaHei" panose="020B0503020204020204" pitchFamily="34" charset="-122"/>
              </a:rPr>
              <a:t>引言 </a:t>
            </a:r>
            <a:r>
              <a:rPr kumimoji="1" lang="en-US" altLang="zh-CN" sz="3200" dirty="0">
                <a:latin typeface="Microsoft YaHei" panose="020B0503020204020204" pitchFamily="34" charset="-122"/>
                <a:ea typeface="Microsoft YaHei" panose="020B0503020204020204" pitchFamily="34" charset="-122"/>
              </a:rPr>
              <a:t>-</a:t>
            </a:r>
            <a:r>
              <a:rPr kumimoji="1" lang="zh-CN" altLang="en-US" sz="3200" dirty="0">
                <a:latin typeface="Microsoft YaHei" panose="020B0503020204020204" pitchFamily="34" charset="-122"/>
                <a:ea typeface="Microsoft YaHei" panose="020B0503020204020204" pitchFamily="34" charset="-122"/>
              </a:rPr>
              <a:t> 看图说话</a:t>
            </a:r>
          </a:p>
        </p:txBody>
      </p:sp>
      <p:grpSp>
        <p:nvGrpSpPr>
          <p:cNvPr id="5" name="组合 4">
            <a:extLst>
              <a:ext uri="{FF2B5EF4-FFF2-40B4-BE49-F238E27FC236}">
                <a16:creationId xmlns:a16="http://schemas.microsoft.com/office/drawing/2014/main" id="{FDA20A55-6315-4E64-AF8F-7C223A579154}"/>
              </a:ext>
            </a:extLst>
          </p:cNvPr>
          <p:cNvGrpSpPr/>
          <p:nvPr/>
        </p:nvGrpSpPr>
        <p:grpSpPr>
          <a:xfrm>
            <a:off x="2291290" y="1353830"/>
            <a:ext cx="2840148" cy="523220"/>
            <a:chOff x="2103097" y="1392339"/>
            <a:chExt cx="2840148" cy="523220"/>
          </a:xfrm>
        </p:grpSpPr>
        <p:grpSp>
          <p:nvGrpSpPr>
            <p:cNvPr id="8" name="组合 7">
              <a:extLst>
                <a:ext uri="{FF2B5EF4-FFF2-40B4-BE49-F238E27FC236}">
                  <a16:creationId xmlns:a16="http://schemas.microsoft.com/office/drawing/2014/main" id="{B4F1074E-1EC0-F240-9530-CCA0C6E64522}"/>
                </a:ext>
              </a:extLst>
            </p:cNvPr>
            <p:cNvGrpSpPr/>
            <p:nvPr/>
          </p:nvGrpSpPr>
          <p:grpSpPr>
            <a:xfrm>
              <a:off x="2103097" y="1423762"/>
              <a:ext cx="425961" cy="460375"/>
              <a:chOff x="12426756" y="9762996"/>
              <a:chExt cx="523125" cy="523125"/>
            </a:xfrm>
            <a:solidFill>
              <a:srgbClr val="972B24"/>
            </a:solidFill>
          </p:grpSpPr>
          <p:sp>
            <p:nvSpPr>
              <p:cNvPr id="9" name="任意多边形: 形状 112">
                <a:extLst>
                  <a:ext uri="{FF2B5EF4-FFF2-40B4-BE49-F238E27FC236}">
                    <a16:creationId xmlns:a16="http://schemas.microsoft.com/office/drawing/2014/main" id="{A0FF44D7-734F-0543-8252-98AAB7E3E5FB}"/>
                  </a:ext>
                </a:extLst>
              </p:cNvPr>
              <p:cNvSpPr/>
              <p:nvPr/>
            </p:nvSpPr>
            <p:spPr>
              <a:xfrm>
                <a:off x="12426756" y="9762996"/>
                <a:ext cx="523125" cy="523125"/>
              </a:xfrm>
              <a:custGeom>
                <a:avLst/>
                <a:gdLst>
                  <a:gd name="connsiteX0" fmla="*/ 0 w 523125"/>
                  <a:gd name="connsiteY0" fmla="*/ 0 h 523125"/>
                  <a:gd name="connsiteX1" fmla="*/ 0 w 523125"/>
                  <a:gd name="connsiteY1" fmla="*/ 527192 h 523125"/>
                  <a:gd name="connsiteX2" fmla="*/ 536844 w 523125"/>
                  <a:gd name="connsiteY2" fmla="*/ 527192 h 523125"/>
                  <a:gd name="connsiteX3" fmla="*/ 536844 w 523125"/>
                  <a:gd name="connsiteY3" fmla="*/ 0 h 523125"/>
                  <a:gd name="connsiteX4" fmla="*/ 0 w 523125"/>
                  <a:gd name="connsiteY4" fmla="*/ 0 h 523125"/>
                  <a:gd name="connsiteX5" fmla="*/ 496648 w 523125"/>
                  <a:gd name="connsiteY5" fmla="*/ 487013 h 523125"/>
                  <a:gd name="connsiteX6" fmla="*/ 40196 w 523125"/>
                  <a:gd name="connsiteY6" fmla="*/ 487013 h 523125"/>
                  <a:gd name="connsiteX7" fmla="*/ 40196 w 523125"/>
                  <a:gd name="connsiteY7" fmla="*/ 368078 h 523125"/>
                  <a:gd name="connsiteX8" fmla="*/ 496648 w 523125"/>
                  <a:gd name="connsiteY8" fmla="*/ 368078 h 523125"/>
                  <a:gd name="connsiteX9" fmla="*/ 496648 w 523125"/>
                  <a:gd name="connsiteY9" fmla="*/ 487013 h 5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125" h="523125">
                    <a:moveTo>
                      <a:pt x="0" y="0"/>
                    </a:moveTo>
                    <a:lnTo>
                      <a:pt x="0" y="527192"/>
                    </a:lnTo>
                    <a:lnTo>
                      <a:pt x="536844" y="527192"/>
                    </a:lnTo>
                    <a:lnTo>
                      <a:pt x="536844" y="0"/>
                    </a:lnTo>
                    <a:lnTo>
                      <a:pt x="0" y="0"/>
                    </a:lnTo>
                    <a:close/>
                    <a:moveTo>
                      <a:pt x="496648" y="487013"/>
                    </a:moveTo>
                    <a:lnTo>
                      <a:pt x="40196" y="487013"/>
                    </a:lnTo>
                    <a:lnTo>
                      <a:pt x="40196" y="368078"/>
                    </a:lnTo>
                    <a:lnTo>
                      <a:pt x="496648" y="368078"/>
                    </a:lnTo>
                    <a:lnTo>
                      <a:pt x="496648" y="487013"/>
                    </a:lnTo>
                    <a:close/>
                  </a:path>
                </a:pathLst>
              </a:custGeom>
              <a:grpFill/>
              <a:ln w="16669" cap="flat">
                <a:noFill/>
                <a:prstDash val="solid"/>
                <a:miter/>
              </a:ln>
            </p:spPr>
            <p:txBody>
              <a:bodyPr rtlCol="0" anchor="ctr"/>
              <a:lstStyle/>
              <a:p>
                <a:pPr>
                  <a:lnSpc>
                    <a:spcPct val="120000"/>
                  </a:lnSpc>
                  <a:spcAft>
                    <a:spcPts val="100"/>
                  </a:spcAft>
                </a:pPr>
                <a:endParaRPr lang="zh-CN" altLang="en-US">
                  <a:latin typeface="Microsoft YaHei" panose="020B0503020204020204" pitchFamily="34" charset="-122"/>
                  <a:ea typeface="Microsoft YaHei" panose="020B0503020204020204" pitchFamily="34" charset="-122"/>
                </a:endParaRPr>
              </a:p>
            </p:txBody>
          </p:sp>
          <p:sp>
            <p:nvSpPr>
              <p:cNvPr id="10" name="任意多边形: 形状 113">
                <a:extLst>
                  <a:ext uri="{FF2B5EF4-FFF2-40B4-BE49-F238E27FC236}">
                    <a16:creationId xmlns:a16="http://schemas.microsoft.com/office/drawing/2014/main" id="{3E77071B-E662-0141-9E19-9345529D3A14}"/>
                  </a:ext>
                </a:extLst>
              </p:cNvPr>
              <p:cNvSpPr/>
              <p:nvPr/>
            </p:nvSpPr>
            <p:spPr>
              <a:xfrm>
                <a:off x="12505528" y="10155981"/>
                <a:ext cx="50625" cy="67500"/>
              </a:xfrm>
              <a:custGeom>
                <a:avLst/>
                <a:gdLst>
                  <a:gd name="connsiteX0" fmla="*/ 0 w 50625"/>
                  <a:gd name="connsiteY0" fmla="*/ 0 h 67500"/>
                  <a:gd name="connsiteX1" fmla="*/ 0 w 50625"/>
                  <a:gd name="connsiteY1" fmla="*/ 70976 h 67500"/>
                  <a:gd name="connsiteX2" fmla="*/ 54692 w 50625"/>
                  <a:gd name="connsiteY2" fmla="*/ 35488 h 67500"/>
                </a:gdLst>
                <a:ahLst/>
                <a:cxnLst>
                  <a:cxn ang="0">
                    <a:pos x="connsiteX0" y="connsiteY0"/>
                  </a:cxn>
                  <a:cxn ang="0">
                    <a:pos x="connsiteX1" y="connsiteY1"/>
                  </a:cxn>
                  <a:cxn ang="0">
                    <a:pos x="connsiteX2" y="connsiteY2"/>
                  </a:cxn>
                </a:cxnLst>
                <a:rect l="l" t="t" r="r" b="b"/>
                <a:pathLst>
                  <a:path w="50625" h="67500">
                    <a:moveTo>
                      <a:pt x="0" y="0"/>
                    </a:moveTo>
                    <a:lnTo>
                      <a:pt x="0" y="70976"/>
                    </a:lnTo>
                    <a:lnTo>
                      <a:pt x="54692" y="35488"/>
                    </a:lnTo>
                    <a:close/>
                  </a:path>
                </a:pathLst>
              </a:custGeom>
              <a:grpFill/>
              <a:ln w="16669" cap="flat">
                <a:noFill/>
                <a:prstDash val="solid"/>
                <a:miter/>
              </a:ln>
            </p:spPr>
            <p:txBody>
              <a:bodyPr rtlCol="0" anchor="ctr"/>
              <a:lstStyle/>
              <a:p>
                <a:pPr>
                  <a:lnSpc>
                    <a:spcPct val="120000"/>
                  </a:lnSpc>
                  <a:spcAft>
                    <a:spcPts val="100"/>
                  </a:spcAft>
                </a:pPr>
                <a:endParaRPr lang="zh-CN" altLang="en-US">
                  <a:latin typeface="Microsoft YaHei" panose="020B0503020204020204" pitchFamily="34" charset="-122"/>
                  <a:ea typeface="Microsoft YaHei" panose="020B0503020204020204" pitchFamily="34" charset="-122"/>
                </a:endParaRPr>
              </a:p>
            </p:txBody>
          </p:sp>
          <p:sp>
            <p:nvSpPr>
              <p:cNvPr id="11" name="任意多边形: 形状 114">
                <a:extLst>
                  <a:ext uri="{FF2B5EF4-FFF2-40B4-BE49-F238E27FC236}">
                    <a16:creationId xmlns:a16="http://schemas.microsoft.com/office/drawing/2014/main" id="{C767F39A-04CB-6042-9631-E7F5CCF92F36}"/>
                  </a:ext>
                </a:extLst>
              </p:cNvPr>
              <p:cNvSpPr/>
              <p:nvPr/>
            </p:nvSpPr>
            <p:spPr>
              <a:xfrm>
                <a:off x="12594476" y="10171303"/>
                <a:ext cx="303750" cy="33750"/>
              </a:xfrm>
              <a:custGeom>
                <a:avLst/>
                <a:gdLst>
                  <a:gd name="connsiteX0" fmla="*/ 20267 w 303750"/>
                  <a:gd name="connsiteY0" fmla="*/ 40129 h 33750"/>
                  <a:gd name="connsiteX1" fmla="*/ 283854 w 303750"/>
                  <a:gd name="connsiteY1" fmla="*/ 40129 h 33750"/>
                  <a:gd name="connsiteX2" fmla="*/ 304121 w 303750"/>
                  <a:gd name="connsiteY2" fmla="*/ 20064 h 33750"/>
                  <a:gd name="connsiteX3" fmla="*/ 283854 w 303750"/>
                  <a:gd name="connsiteY3" fmla="*/ 0 h 33750"/>
                  <a:gd name="connsiteX4" fmla="*/ 20267 w 303750"/>
                  <a:gd name="connsiteY4" fmla="*/ 0 h 33750"/>
                  <a:gd name="connsiteX5" fmla="*/ 0 w 303750"/>
                  <a:gd name="connsiteY5" fmla="*/ 20064 h 33750"/>
                  <a:gd name="connsiteX6" fmla="*/ 20267 w 303750"/>
                  <a:gd name="connsiteY6" fmla="*/ 40129 h 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750" h="33750">
                    <a:moveTo>
                      <a:pt x="20267" y="40129"/>
                    </a:moveTo>
                    <a:lnTo>
                      <a:pt x="283854" y="40129"/>
                    </a:lnTo>
                    <a:cubicBezTo>
                      <a:pt x="295059" y="40129"/>
                      <a:pt x="304121" y="31252"/>
                      <a:pt x="304121" y="20064"/>
                    </a:cubicBezTo>
                    <a:cubicBezTo>
                      <a:pt x="304121" y="8859"/>
                      <a:pt x="295059" y="0"/>
                      <a:pt x="283854" y="0"/>
                    </a:cubicBezTo>
                    <a:lnTo>
                      <a:pt x="20267" y="0"/>
                    </a:lnTo>
                    <a:cubicBezTo>
                      <a:pt x="9062" y="0"/>
                      <a:pt x="0" y="8859"/>
                      <a:pt x="0" y="20064"/>
                    </a:cubicBezTo>
                    <a:cubicBezTo>
                      <a:pt x="0" y="31252"/>
                      <a:pt x="9062" y="40129"/>
                      <a:pt x="20267" y="40129"/>
                    </a:cubicBezTo>
                    <a:close/>
                  </a:path>
                </a:pathLst>
              </a:custGeom>
              <a:grpFill/>
              <a:ln w="16669" cap="flat">
                <a:noFill/>
                <a:prstDash val="solid"/>
                <a:miter/>
              </a:ln>
            </p:spPr>
            <p:txBody>
              <a:bodyPr rtlCol="0" anchor="ctr"/>
              <a:lstStyle/>
              <a:p>
                <a:pPr>
                  <a:lnSpc>
                    <a:spcPct val="120000"/>
                  </a:lnSpc>
                  <a:spcAft>
                    <a:spcPts val="100"/>
                  </a:spcAft>
                </a:pPr>
                <a:endParaRPr lang="zh-CN" altLang="en-US">
                  <a:latin typeface="Microsoft YaHei" panose="020B0503020204020204" pitchFamily="34" charset="-122"/>
                  <a:ea typeface="Microsoft YaHei" panose="020B0503020204020204" pitchFamily="34" charset="-122"/>
                </a:endParaRPr>
              </a:p>
            </p:txBody>
          </p:sp>
        </p:grpSp>
        <p:sp>
          <p:nvSpPr>
            <p:cNvPr id="22" name="文本框 21">
              <a:extLst>
                <a:ext uri="{FF2B5EF4-FFF2-40B4-BE49-F238E27FC236}">
                  <a16:creationId xmlns:a16="http://schemas.microsoft.com/office/drawing/2014/main" id="{C6C09486-3746-524F-84B4-0025FB116332}"/>
                </a:ext>
              </a:extLst>
            </p:cNvPr>
            <p:cNvSpPr txBox="1"/>
            <p:nvPr/>
          </p:nvSpPr>
          <p:spPr>
            <a:xfrm>
              <a:off x="2688360" y="1392339"/>
              <a:ext cx="2254885" cy="523220"/>
            </a:xfrm>
            <a:prstGeom prst="rect">
              <a:avLst/>
            </a:prstGeom>
            <a:noFill/>
          </p:spPr>
          <p:txBody>
            <a:bodyPr wrap="square" rtlCol="0">
              <a:spAutoFit/>
            </a:bodyPr>
            <a:lstStyle/>
            <a:p>
              <a:r>
                <a:rPr lang="zh-CN" altLang="en-US" sz="2800" dirty="0">
                  <a:latin typeface="Microsoft YaHei" panose="020B0503020204020204" pitchFamily="34" charset="-122"/>
                  <a:ea typeface="Microsoft YaHei" panose="020B0503020204020204" pitchFamily="34" charset="-122"/>
                </a:rPr>
                <a:t>图像信息</a:t>
              </a:r>
            </a:p>
          </p:txBody>
        </p:sp>
      </p:grpSp>
      <p:grpSp>
        <p:nvGrpSpPr>
          <p:cNvPr id="2" name="组合 1">
            <a:extLst>
              <a:ext uri="{FF2B5EF4-FFF2-40B4-BE49-F238E27FC236}">
                <a16:creationId xmlns:a16="http://schemas.microsoft.com/office/drawing/2014/main" id="{0621217C-4D4C-42F7-A797-EF1AF118766E}"/>
              </a:ext>
            </a:extLst>
          </p:cNvPr>
          <p:cNvGrpSpPr/>
          <p:nvPr/>
        </p:nvGrpSpPr>
        <p:grpSpPr>
          <a:xfrm>
            <a:off x="7705818" y="1342506"/>
            <a:ext cx="3330384" cy="523220"/>
            <a:chOff x="7517625" y="1381015"/>
            <a:chExt cx="3330384" cy="523220"/>
          </a:xfrm>
        </p:grpSpPr>
        <p:grpSp>
          <p:nvGrpSpPr>
            <p:cNvPr id="12" name="组合 11">
              <a:extLst>
                <a:ext uri="{FF2B5EF4-FFF2-40B4-BE49-F238E27FC236}">
                  <a16:creationId xmlns:a16="http://schemas.microsoft.com/office/drawing/2014/main" id="{714E30AF-C6DE-6848-B2C3-577C2B6082B3}"/>
                </a:ext>
              </a:extLst>
            </p:cNvPr>
            <p:cNvGrpSpPr/>
            <p:nvPr/>
          </p:nvGrpSpPr>
          <p:grpSpPr>
            <a:xfrm>
              <a:off x="7517625" y="1392252"/>
              <a:ext cx="532677" cy="500746"/>
              <a:chOff x="13507043" y="9777443"/>
              <a:chExt cx="532677" cy="500746"/>
            </a:xfrm>
            <a:solidFill>
              <a:srgbClr val="972B24"/>
            </a:solidFill>
          </p:grpSpPr>
          <p:sp>
            <p:nvSpPr>
              <p:cNvPr id="13" name="任意多边形: 形状 116">
                <a:extLst>
                  <a:ext uri="{FF2B5EF4-FFF2-40B4-BE49-F238E27FC236}">
                    <a16:creationId xmlns:a16="http://schemas.microsoft.com/office/drawing/2014/main" id="{922A8C2E-0EAD-E94B-BBFC-E8EA5CBCC950}"/>
                  </a:ext>
                </a:extLst>
              </p:cNvPr>
              <p:cNvSpPr/>
              <p:nvPr/>
            </p:nvSpPr>
            <p:spPr>
              <a:xfrm>
                <a:off x="13507043" y="9856314"/>
                <a:ext cx="371250" cy="421875"/>
              </a:xfrm>
              <a:custGeom>
                <a:avLst/>
                <a:gdLst>
                  <a:gd name="connsiteX0" fmla="*/ 334328 w 371250"/>
                  <a:gd name="connsiteY0" fmla="*/ 250712 h 421875"/>
                  <a:gd name="connsiteX1" fmla="*/ 332454 w 371250"/>
                  <a:gd name="connsiteY1" fmla="*/ 254104 h 421875"/>
                  <a:gd name="connsiteX2" fmla="*/ 332454 w 371250"/>
                  <a:gd name="connsiteY2" fmla="*/ 361952 h 421875"/>
                  <a:gd name="connsiteX3" fmla="*/ 299717 w 371250"/>
                  <a:gd name="connsiteY3" fmla="*/ 393593 h 421875"/>
                  <a:gd name="connsiteX4" fmla="*/ 74149 w 371250"/>
                  <a:gd name="connsiteY4" fmla="*/ 393593 h 421875"/>
                  <a:gd name="connsiteX5" fmla="*/ 41563 w 371250"/>
                  <a:gd name="connsiteY5" fmla="*/ 361952 h 421875"/>
                  <a:gd name="connsiteX6" fmla="*/ 41563 w 371250"/>
                  <a:gd name="connsiteY6" fmla="*/ 73103 h 421875"/>
                  <a:gd name="connsiteX7" fmla="*/ 74149 w 371250"/>
                  <a:gd name="connsiteY7" fmla="*/ 40399 h 421875"/>
                  <a:gd name="connsiteX8" fmla="*/ 299666 w 371250"/>
                  <a:gd name="connsiteY8" fmla="*/ 40399 h 421875"/>
                  <a:gd name="connsiteX9" fmla="*/ 317216 w 371250"/>
                  <a:gd name="connsiteY9" fmla="*/ 45849 h 421875"/>
                  <a:gd name="connsiteX10" fmla="*/ 353413 w 371250"/>
                  <a:gd name="connsiteY10" fmla="*/ 5738 h 421875"/>
                  <a:gd name="connsiteX11" fmla="*/ 331695 w 371250"/>
                  <a:gd name="connsiteY11" fmla="*/ 0 h 421875"/>
                  <a:gd name="connsiteX12" fmla="*/ 40382 w 371250"/>
                  <a:gd name="connsiteY12" fmla="*/ 0 h 421875"/>
                  <a:gd name="connsiteX13" fmla="*/ 0 w 371250"/>
                  <a:gd name="connsiteY13" fmla="*/ 40466 h 421875"/>
                  <a:gd name="connsiteX14" fmla="*/ 0 w 371250"/>
                  <a:gd name="connsiteY14" fmla="*/ 393998 h 421875"/>
                  <a:gd name="connsiteX15" fmla="*/ 42103 w 371250"/>
                  <a:gd name="connsiteY15" fmla="*/ 436337 h 421875"/>
                  <a:gd name="connsiteX16" fmla="*/ 331678 w 371250"/>
                  <a:gd name="connsiteY16" fmla="*/ 436337 h 421875"/>
                  <a:gd name="connsiteX17" fmla="*/ 373984 w 371250"/>
                  <a:gd name="connsiteY17" fmla="*/ 393998 h 421875"/>
                  <a:gd name="connsiteX18" fmla="*/ 373984 w 371250"/>
                  <a:gd name="connsiteY18" fmla="*/ 207225 h 421875"/>
                  <a:gd name="connsiteX19" fmla="*/ 339053 w 371250"/>
                  <a:gd name="connsiteY19" fmla="*/ 246375 h 421875"/>
                  <a:gd name="connsiteX20" fmla="*/ 334328 w 371250"/>
                  <a:gd name="connsiteY20" fmla="*/ 250712 h 42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250" h="421875">
                    <a:moveTo>
                      <a:pt x="334328" y="250712"/>
                    </a:moveTo>
                    <a:cubicBezTo>
                      <a:pt x="333703" y="251893"/>
                      <a:pt x="332454" y="253024"/>
                      <a:pt x="332454" y="254104"/>
                    </a:cubicBezTo>
                    <a:lnTo>
                      <a:pt x="332454" y="361952"/>
                    </a:lnTo>
                    <a:cubicBezTo>
                      <a:pt x="332454" y="379772"/>
                      <a:pt x="317453" y="393593"/>
                      <a:pt x="299717" y="393593"/>
                    </a:cubicBezTo>
                    <a:lnTo>
                      <a:pt x="74149" y="393593"/>
                    </a:lnTo>
                    <a:cubicBezTo>
                      <a:pt x="56346" y="393593"/>
                      <a:pt x="41563" y="379755"/>
                      <a:pt x="41563" y="361952"/>
                    </a:cubicBezTo>
                    <a:lnTo>
                      <a:pt x="41563" y="73103"/>
                    </a:lnTo>
                    <a:cubicBezTo>
                      <a:pt x="41563" y="55316"/>
                      <a:pt x="56346" y="40399"/>
                      <a:pt x="74149" y="40399"/>
                    </a:cubicBezTo>
                    <a:lnTo>
                      <a:pt x="299666" y="40399"/>
                    </a:lnTo>
                    <a:cubicBezTo>
                      <a:pt x="306146" y="40399"/>
                      <a:pt x="312171" y="42559"/>
                      <a:pt x="317216" y="45849"/>
                    </a:cubicBezTo>
                    <a:lnTo>
                      <a:pt x="353413" y="5738"/>
                    </a:lnTo>
                    <a:cubicBezTo>
                      <a:pt x="347051" y="1958"/>
                      <a:pt x="339677" y="0"/>
                      <a:pt x="331695" y="0"/>
                    </a:cubicBezTo>
                    <a:lnTo>
                      <a:pt x="40382" y="0"/>
                    </a:lnTo>
                    <a:cubicBezTo>
                      <a:pt x="17938" y="0"/>
                      <a:pt x="0" y="18006"/>
                      <a:pt x="0" y="40466"/>
                    </a:cubicBezTo>
                    <a:lnTo>
                      <a:pt x="0" y="393998"/>
                    </a:lnTo>
                    <a:cubicBezTo>
                      <a:pt x="0" y="417420"/>
                      <a:pt x="18681" y="436337"/>
                      <a:pt x="42103" y="436337"/>
                    </a:cubicBezTo>
                    <a:lnTo>
                      <a:pt x="331678" y="436337"/>
                    </a:lnTo>
                    <a:cubicBezTo>
                      <a:pt x="355118" y="436337"/>
                      <a:pt x="373984" y="417420"/>
                      <a:pt x="373984" y="393998"/>
                    </a:cubicBezTo>
                    <a:lnTo>
                      <a:pt x="373984" y="207225"/>
                    </a:lnTo>
                    <a:lnTo>
                      <a:pt x="339053" y="246375"/>
                    </a:lnTo>
                    <a:cubicBezTo>
                      <a:pt x="337551" y="248062"/>
                      <a:pt x="336083" y="249514"/>
                      <a:pt x="334328" y="250712"/>
                    </a:cubicBezTo>
                    <a:close/>
                  </a:path>
                </a:pathLst>
              </a:custGeom>
              <a:grpFill/>
              <a:ln w="16669" cap="flat">
                <a:noFill/>
                <a:prstDash val="solid"/>
                <a:miter/>
              </a:ln>
            </p:spPr>
            <p:txBody>
              <a:bodyPr rtlCol="0" anchor="ctr"/>
              <a:lstStyle/>
              <a:p>
                <a:pPr>
                  <a:lnSpc>
                    <a:spcPct val="120000"/>
                  </a:lnSpc>
                  <a:spcAft>
                    <a:spcPts val="100"/>
                  </a:spcAft>
                </a:pPr>
                <a:endParaRPr lang="zh-CN" altLang="en-US">
                  <a:latin typeface="Microsoft YaHei" panose="020B0503020204020204" pitchFamily="34" charset="-122"/>
                  <a:ea typeface="Microsoft YaHei" panose="020B0503020204020204" pitchFamily="34" charset="-122"/>
                </a:endParaRPr>
              </a:p>
            </p:txBody>
          </p:sp>
          <p:sp>
            <p:nvSpPr>
              <p:cNvPr id="14" name="任意多边形: 形状 117">
                <a:extLst>
                  <a:ext uri="{FF2B5EF4-FFF2-40B4-BE49-F238E27FC236}">
                    <a16:creationId xmlns:a16="http://schemas.microsoft.com/office/drawing/2014/main" id="{A90C40EA-4265-DD4E-BA25-5DD55109EB46}"/>
                  </a:ext>
                </a:extLst>
              </p:cNvPr>
              <p:cNvSpPr/>
              <p:nvPr/>
            </p:nvSpPr>
            <p:spPr>
              <a:xfrm>
                <a:off x="13581530" y="9952114"/>
                <a:ext cx="185625" cy="33750"/>
              </a:xfrm>
              <a:custGeom>
                <a:avLst/>
                <a:gdLst>
                  <a:gd name="connsiteX0" fmla="*/ 20790 w 185625"/>
                  <a:gd name="connsiteY0" fmla="*/ 0 h 33750"/>
                  <a:gd name="connsiteX1" fmla="*/ 0 w 185625"/>
                  <a:gd name="connsiteY1" fmla="*/ 20216 h 33750"/>
                  <a:gd name="connsiteX2" fmla="*/ 20790 w 185625"/>
                  <a:gd name="connsiteY2" fmla="*/ 40399 h 33750"/>
                  <a:gd name="connsiteX3" fmla="*/ 161696 w 185625"/>
                  <a:gd name="connsiteY3" fmla="*/ 40399 h 33750"/>
                  <a:gd name="connsiteX4" fmla="*/ 198585 w 185625"/>
                  <a:gd name="connsiteY4" fmla="*/ 0 h 33750"/>
                  <a:gd name="connsiteX5" fmla="*/ 20790 w 185625"/>
                  <a:gd name="connsiteY5" fmla="*/ 0 h 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625" h="33750">
                    <a:moveTo>
                      <a:pt x="20790" y="0"/>
                    </a:moveTo>
                    <a:cubicBezTo>
                      <a:pt x="9298" y="0"/>
                      <a:pt x="0" y="8707"/>
                      <a:pt x="0" y="20216"/>
                    </a:cubicBezTo>
                    <a:cubicBezTo>
                      <a:pt x="0" y="31674"/>
                      <a:pt x="9315" y="40399"/>
                      <a:pt x="20790" y="40399"/>
                    </a:cubicBezTo>
                    <a:lnTo>
                      <a:pt x="161696" y="40399"/>
                    </a:lnTo>
                    <a:lnTo>
                      <a:pt x="198585" y="0"/>
                    </a:lnTo>
                    <a:lnTo>
                      <a:pt x="20790" y="0"/>
                    </a:lnTo>
                    <a:close/>
                  </a:path>
                </a:pathLst>
              </a:custGeom>
              <a:grpFill/>
              <a:ln w="16669" cap="flat">
                <a:noFill/>
                <a:prstDash val="solid"/>
                <a:miter/>
              </a:ln>
            </p:spPr>
            <p:txBody>
              <a:bodyPr rtlCol="0" anchor="ctr"/>
              <a:lstStyle/>
              <a:p>
                <a:pPr>
                  <a:lnSpc>
                    <a:spcPct val="120000"/>
                  </a:lnSpc>
                  <a:spcAft>
                    <a:spcPts val="100"/>
                  </a:spcAft>
                </a:pPr>
                <a:endParaRPr lang="zh-CN" altLang="en-US">
                  <a:latin typeface="Microsoft YaHei" panose="020B0503020204020204" pitchFamily="34" charset="-122"/>
                  <a:ea typeface="Microsoft YaHei" panose="020B0503020204020204" pitchFamily="34" charset="-122"/>
                </a:endParaRPr>
              </a:p>
            </p:txBody>
          </p:sp>
          <p:sp>
            <p:nvSpPr>
              <p:cNvPr id="15" name="任意多边形: 形状 118">
                <a:extLst>
                  <a:ext uri="{FF2B5EF4-FFF2-40B4-BE49-F238E27FC236}">
                    <a16:creationId xmlns:a16="http://schemas.microsoft.com/office/drawing/2014/main" id="{D29F6E58-07E6-AF43-97EC-779DE3C5C52C}"/>
                  </a:ext>
                </a:extLst>
              </p:cNvPr>
              <p:cNvSpPr/>
              <p:nvPr/>
            </p:nvSpPr>
            <p:spPr>
              <a:xfrm>
                <a:off x="13581530" y="10020221"/>
                <a:ext cx="135000" cy="33750"/>
              </a:xfrm>
              <a:custGeom>
                <a:avLst/>
                <a:gdLst>
                  <a:gd name="connsiteX0" fmla="*/ 138459 w 135000"/>
                  <a:gd name="connsiteY0" fmla="*/ 2329 h 33750"/>
                  <a:gd name="connsiteX1" fmla="*/ 139168 w 135000"/>
                  <a:gd name="connsiteY1" fmla="*/ 0 h 33750"/>
                  <a:gd name="connsiteX2" fmla="*/ 20790 w 135000"/>
                  <a:gd name="connsiteY2" fmla="*/ 0 h 33750"/>
                  <a:gd name="connsiteX3" fmla="*/ 0 w 135000"/>
                  <a:gd name="connsiteY3" fmla="*/ 20773 h 33750"/>
                  <a:gd name="connsiteX4" fmla="*/ 20790 w 135000"/>
                  <a:gd name="connsiteY4" fmla="*/ 41513 h 33750"/>
                  <a:gd name="connsiteX5" fmla="*/ 127238 w 135000"/>
                  <a:gd name="connsiteY5" fmla="*/ 41513 h 33750"/>
                  <a:gd name="connsiteX6" fmla="*/ 138459 w 135000"/>
                  <a:gd name="connsiteY6" fmla="*/ 2329 h 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000" h="33750">
                    <a:moveTo>
                      <a:pt x="138459" y="2329"/>
                    </a:moveTo>
                    <a:cubicBezTo>
                      <a:pt x="138662" y="1620"/>
                      <a:pt x="138898" y="1164"/>
                      <a:pt x="139168" y="0"/>
                    </a:cubicBezTo>
                    <a:lnTo>
                      <a:pt x="20790" y="0"/>
                    </a:lnTo>
                    <a:cubicBezTo>
                      <a:pt x="9298" y="0"/>
                      <a:pt x="0" y="9281"/>
                      <a:pt x="0" y="20773"/>
                    </a:cubicBezTo>
                    <a:cubicBezTo>
                      <a:pt x="0" y="32181"/>
                      <a:pt x="9315" y="41513"/>
                      <a:pt x="20790" y="41513"/>
                    </a:cubicBezTo>
                    <a:lnTo>
                      <a:pt x="127238" y="41513"/>
                    </a:lnTo>
                    <a:lnTo>
                      <a:pt x="138459" y="2329"/>
                    </a:lnTo>
                    <a:close/>
                  </a:path>
                </a:pathLst>
              </a:custGeom>
              <a:grpFill/>
              <a:ln w="16669" cap="flat">
                <a:noFill/>
                <a:prstDash val="solid"/>
                <a:miter/>
              </a:ln>
            </p:spPr>
            <p:txBody>
              <a:bodyPr rtlCol="0" anchor="ctr"/>
              <a:lstStyle/>
              <a:p>
                <a:pPr>
                  <a:lnSpc>
                    <a:spcPct val="120000"/>
                  </a:lnSpc>
                  <a:spcAft>
                    <a:spcPts val="100"/>
                  </a:spcAft>
                </a:pPr>
                <a:endParaRPr lang="zh-CN" altLang="en-US">
                  <a:latin typeface="Microsoft YaHei" panose="020B0503020204020204" pitchFamily="34" charset="-122"/>
                  <a:ea typeface="Microsoft YaHei" panose="020B0503020204020204" pitchFamily="34" charset="-122"/>
                </a:endParaRPr>
              </a:p>
            </p:txBody>
          </p:sp>
          <p:sp>
            <p:nvSpPr>
              <p:cNvPr id="16" name="任意多边形: 形状 119">
                <a:extLst>
                  <a:ext uri="{FF2B5EF4-FFF2-40B4-BE49-F238E27FC236}">
                    <a16:creationId xmlns:a16="http://schemas.microsoft.com/office/drawing/2014/main" id="{54253808-737E-B14F-B5BD-886494CC4C0B}"/>
                  </a:ext>
                </a:extLst>
              </p:cNvPr>
              <p:cNvSpPr/>
              <p:nvPr/>
            </p:nvSpPr>
            <p:spPr>
              <a:xfrm>
                <a:off x="13581563" y="10089493"/>
                <a:ext cx="101250" cy="33750"/>
              </a:xfrm>
              <a:custGeom>
                <a:avLst/>
                <a:gdLst>
                  <a:gd name="connsiteX0" fmla="*/ 92559 w 101250"/>
                  <a:gd name="connsiteY0" fmla="*/ 0 h 33750"/>
                  <a:gd name="connsiteX1" fmla="*/ 30324 w 101250"/>
                  <a:gd name="connsiteY1" fmla="*/ 0 h 33750"/>
                  <a:gd name="connsiteX2" fmla="*/ 20756 w 101250"/>
                  <a:gd name="connsiteY2" fmla="*/ 0 h 33750"/>
                  <a:gd name="connsiteX3" fmla="*/ 0 w 101250"/>
                  <a:gd name="connsiteY3" fmla="*/ 20756 h 33750"/>
                  <a:gd name="connsiteX4" fmla="*/ 20756 w 101250"/>
                  <a:gd name="connsiteY4" fmla="*/ 41513 h 33750"/>
                  <a:gd name="connsiteX5" fmla="*/ 57443 w 101250"/>
                  <a:gd name="connsiteY5" fmla="*/ 41513 h 33750"/>
                  <a:gd name="connsiteX6" fmla="*/ 68934 w 101250"/>
                  <a:gd name="connsiteY6" fmla="*/ 41513 h 33750"/>
                  <a:gd name="connsiteX7" fmla="*/ 92576 w 101250"/>
                  <a:gd name="connsiteY7" fmla="*/ 41513 h 33750"/>
                  <a:gd name="connsiteX8" fmla="*/ 112286 w 101250"/>
                  <a:gd name="connsiteY8" fmla="*/ 27219 h 33750"/>
                  <a:gd name="connsiteX9" fmla="*/ 113366 w 101250"/>
                  <a:gd name="connsiteY9" fmla="*/ 20520 h 33750"/>
                  <a:gd name="connsiteX10" fmla="*/ 95597 w 101250"/>
                  <a:gd name="connsiteY10" fmla="*/ 186 h 33750"/>
                  <a:gd name="connsiteX11" fmla="*/ 92559 w 101250"/>
                  <a:gd name="connsiteY11" fmla="*/ 0 h 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250" h="33750">
                    <a:moveTo>
                      <a:pt x="92559" y="0"/>
                    </a:moveTo>
                    <a:lnTo>
                      <a:pt x="30324" y="0"/>
                    </a:lnTo>
                    <a:lnTo>
                      <a:pt x="20756" y="0"/>
                    </a:lnTo>
                    <a:cubicBezTo>
                      <a:pt x="9264" y="0"/>
                      <a:pt x="0" y="9298"/>
                      <a:pt x="0" y="20756"/>
                    </a:cubicBezTo>
                    <a:cubicBezTo>
                      <a:pt x="0" y="32198"/>
                      <a:pt x="9281" y="41513"/>
                      <a:pt x="20756" y="41513"/>
                    </a:cubicBezTo>
                    <a:lnTo>
                      <a:pt x="57443" y="41513"/>
                    </a:lnTo>
                    <a:lnTo>
                      <a:pt x="68934" y="41513"/>
                    </a:lnTo>
                    <a:lnTo>
                      <a:pt x="92576" y="41513"/>
                    </a:lnTo>
                    <a:cubicBezTo>
                      <a:pt x="101773" y="41513"/>
                      <a:pt x="109536" y="35438"/>
                      <a:pt x="112286" y="27219"/>
                    </a:cubicBezTo>
                    <a:cubicBezTo>
                      <a:pt x="112438" y="25009"/>
                      <a:pt x="112793" y="22646"/>
                      <a:pt x="113366" y="20520"/>
                    </a:cubicBezTo>
                    <a:cubicBezTo>
                      <a:pt x="113316" y="10108"/>
                      <a:pt x="105638" y="1603"/>
                      <a:pt x="95597" y="186"/>
                    </a:cubicBezTo>
                    <a:cubicBezTo>
                      <a:pt x="94601" y="51"/>
                      <a:pt x="93589" y="0"/>
                      <a:pt x="92559" y="0"/>
                    </a:cubicBezTo>
                    <a:close/>
                  </a:path>
                </a:pathLst>
              </a:custGeom>
              <a:grpFill/>
              <a:ln w="16669" cap="flat">
                <a:noFill/>
                <a:prstDash val="solid"/>
                <a:miter/>
              </a:ln>
            </p:spPr>
            <p:txBody>
              <a:bodyPr rtlCol="0" anchor="ctr"/>
              <a:lstStyle/>
              <a:p>
                <a:pPr>
                  <a:lnSpc>
                    <a:spcPct val="120000"/>
                  </a:lnSpc>
                  <a:spcAft>
                    <a:spcPts val="100"/>
                  </a:spcAft>
                </a:pPr>
                <a:endParaRPr lang="zh-CN" altLang="en-US">
                  <a:latin typeface="Microsoft YaHei" panose="020B0503020204020204" pitchFamily="34" charset="-122"/>
                  <a:ea typeface="Microsoft YaHei" panose="020B0503020204020204" pitchFamily="34" charset="-122"/>
                </a:endParaRPr>
              </a:p>
            </p:txBody>
          </p:sp>
          <p:sp>
            <p:nvSpPr>
              <p:cNvPr id="17" name="任意多边形: 形状 120">
                <a:extLst>
                  <a:ext uri="{FF2B5EF4-FFF2-40B4-BE49-F238E27FC236}">
                    <a16:creationId xmlns:a16="http://schemas.microsoft.com/office/drawing/2014/main" id="{C1E5CB30-B005-7743-858E-29A13F63F19C}"/>
                  </a:ext>
                </a:extLst>
              </p:cNvPr>
              <p:cNvSpPr/>
              <p:nvPr/>
            </p:nvSpPr>
            <p:spPr>
              <a:xfrm>
                <a:off x="13754093" y="9846122"/>
                <a:ext cx="219375" cy="219375"/>
              </a:xfrm>
              <a:custGeom>
                <a:avLst/>
                <a:gdLst>
                  <a:gd name="connsiteX0" fmla="*/ 142425 w 219375"/>
                  <a:gd name="connsiteY0" fmla="*/ 11948 h 219375"/>
                  <a:gd name="connsiteX1" fmla="*/ 9028 w 219375"/>
                  <a:gd name="connsiteY1" fmla="*/ 160633 h 219375"/>
                  <a:gd name="connsiteX2" fmla="*/ 0 w 219375"/>
                  <a:gd name="connsiteY2" fmla="*/ 170708 h 219375"/>
                  <a:gd name="connsiteX3" fmla="*/ 72191 w 219375"/>
                  <a:gd name="connsiteY3" fmla="*/ 235457 h 219375"/>
                  <a:gd name="connsiteX4" fmla="*/ 81219 w 219375"/>
                  <a:gd name="connsiteY4" fmla="*/ 225399 h 219375"/>
                  <a:gd name="connsiteX5" fmla="*/ 214583 w 219375"/>
                  <a:gd name="connsiteY5" fmla="*/ 76731 h 219375"/>
                  <a:gd name="connsiteX6" fmla="*/ 225349 w 219375"/>
                  <a:gd name="connsiteY6" fmla="*/ 64766 h 219375"/>
                  <a:gd name="connsiteX7" fmla="*/ 153141 w 219375"/>
                  <a:gd name="connsiteY7" fmla="*/ 0 h 219375"/>
                  <a:gd name="connsiteX8" fmla="*/ 142425 w 219375"/>
                  <a:gd name="connsiteY8" fmla="*/ 11948 h 219375"/>
                  <a:gd name="connsiteX9" fmla="*/ 135068 w 219375"/>
                  <a:gd name="connsiteY9" fmla="*/ 79211 h 219375"/>
                  <a:gd name="connsiteX10" fmla="*/ 49056 w 219375"/>
                  <a:gd name="connsiteY10" fmla="*/ 175078 h 219375"/>
                  <a:gd name="connsiteX11" fmla="*/ 44854 w 219375"/>
                  <a:gd name="connsiteY11" fmla="*/ 177103 h 219375"/>
                  <a:gd name="connsiteX12" fmla="*/ 40449 w 219375"/>
                  <a:gd name="connsiteY12" fmla="*/ 175551 h 219375"/>
                  <a:gd name="connsiteX13" fmla="*/ 36180 w 219375"/>
                  <a:gd name="connsiteY13" fmla="*/ 171720 h 219375"/>
                  <a:gd name="connsiteX14" fmla="*/ 35741 w 219375"/>
                  <a:gd name="connsiteY14" fmla="*/ 163131 h 219375"/>
                  <a:gd name="connsiteX15" fmla="*/ 121753 w 219375"/>
                  <a:gd name="connsiteY15" fmla="*/ 67247 h 219375"/>
                  <a:gd name="connsiteX16" fmla="*/ 125972 w 219375"/>
                  <a:gd name="connsiteY16" fmla="*/ 65239 h 219375"/>
                  <a:gd name="connsiteX17" fmla="*/ 130359 w 219375"/>
                  <a:gd name="connsiteY17" fmla="*/ 66774 h 219375"/>
                  <a:gd name="connsiteX18" fmla="*/ 134595 w 219375"/>
                  <a:gd name="connsiteY18" fmla="*/ 70622 h 219375"/>
                  <a:gd name="connsiteX19" fmla="*/ 135068 w 219375"/>
                  <a:gd name="connsiteY19" fmla="*/ 79211 h 219375"/>
                  <a:gd name="connsiteX20" fmla="*/ 160042 w 219375"/>
                  <a:gd name="connsiteY20" fmla="*/ 33666 h 219375"/>
                  <a:gd name="connsiteX21" fmla="*/ 164295 w 219375"/>
                  <a:gd name="connsiteY21" fmla="*/ 37479 h 219375"/>
                  <a:gd name="connsiteX22" fmla="*/ 164784 w 219375"/>
                  <a:gd name="connsiteY22" fmla="*/ 46018 h 219375"/>
                  <a:gd name="connsiteX23" fmla="*/ 164751 w 219375"/>
                  <a:gd name="connsiteY23" fmla="*/ 46052 h 219375"/>
                  <a:gd name="connsiteX24" fmla="*/ 157309 w 219375"/>
                  <a:gd name="connsiteY24" fmla="*/ 54388 h 219375"/>
                  <a:gd name="connsiteX25" fmla="*/ 156313 w 219375"/>
                  <a:gd name="connsiteY25" fmla="*/ 55266 h 219375"/>
                  <a:gd name="connsiteX26" fmla="*/ 153107 w 219375"/>
                  <a:gd name="connsiteY26" fmla="*/ 56413 h 219375"/>
                  <a:gd name="connsiteX27" fmla="*/ 148719 w 219375"/>
                  <a:gd name="connsiteY27" fmla="*/ 54861 h 219375"/>
                  <a:gd name="connsiteX28" fmla="*/ 144450 w 219375"/>
                  <a:gd name="connsiteY28" fmla="*/ 51047 h 219375"/>
                  <a:gd name="connsiteX29" fmla="*/ 142442 w 219375"/>
                  <a:gd name="connsiteY29" fmla="*/ 46845 h 219375"/>
                  <a:gd name="connsiteX30" fmla="*/ 143994 w 219375"/>
                  <a:gd name="connsiteY30" fmla="*/ 42458 h 219375"/>
                  <a:gd name="connsiteX31" fmla="*/ 151470 w 219375"/>
                  <a:gd name="connsiteY31" fmla="*/ 34121 h 219375"/>
                  <a:gd name="connsiteX32" fmla="*/ 160042 w 219375"/>
                  <a:gd name="connsiteY32" fmla="*/ 33666 h 21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375" h="219375">
                    <a:moveTo>
                      <a:pt x="142425" y="11948"/>
                    </a:moveTo>
                    <a:lnTo>
                      <a:pt x="9028" y="160633"/>
                    </a:lnTo>
                    <a:lnTo>
                      <a:pt x="0" y="170708"/>
                    </a:lnTo>
                    <a:lnTo>
                      <a:pt x="72191" y="235457"/>
                    </a:lnTo>
                    <a:lnTo>
                      <a:pt x="81219" y="225399"/>
                    </a:lnTo>
                    <a:lnTo>
                      <a:pt x="214583" y="76731"/>
                    </a:lnTo>
                    <a:lnTo>
                      <a:pt x="225349" y="64766"/>
                    </a:lnTo>
                    <a:lnTo>
                      <a:pt x="153141" y="0"/>
                    </a:lnTo>
                    <a:lnTo>
                      <a:pt x="142425" y="11948"/>
                    </a:lnTo>
                    <a:close/>
                    <a:moveTo>
                      <a:pt x="135068" y="79211"/>
                    </a:moveTo>
                    <a:lnTo>
                      <a:pt x="49056" y="175078"/>
                    </a:lnTo>
                    <a:cubicBezTo>
                      <a:pt x="47959" y="176276"/>
                      <a:pt x="46474" y="177002"/>
                      <a:pt x="44854" y="177103"/>
                    </a:cubicBezTo>
                    <a:cubicBezTo>
                      <a:pt x="43234" y="177188"/>
                      <a:pt x="41664" y="176631"/>
                      <a:pt x="40449" y="175551"/>
                    </a:cubicBezTo>
                    <a:lnTo>
                      <a:pt x="36180" y="171720"/>
                    </a:lnTo>
                    <a:cubicBezTo>
                      <a:pt x="33716" y="169476"/>
                      <a:pt x="33497" y="165645"/>
                      <a:pt x="35741" y="163131"/>
                    </a:cubicBezTo>
                    <a:lnTo>
                      <a:pt x="121753" y="67247"/>
                    </a:lnTo>
                    <a:cubicBezTo>
                      <a:pt x="122816" y="66049"/>
                      <a:pt x="124335" y="65323"/>
                      <a:pt x="125972" y="65239"/>
                    </a:cubicBezTo>
                    <a:cubicBezTo>
                      <a:pt x="127558" y="65154"/>
                      <a:pt x="129144" y="65711"/>
                      <a:pt x="130359" y="66774"/>
                    </a:cubicBezTo>
                    <a:lnTo>
                      <a:pt x="134595" y="70622"/>
                    </a:lnTo>
                    <a:cubicBezTo>
                      <a:pt x="137109" y="72866"/>
                      <a:pt x="137295" y="76714"/>
                      <a:pt x="135068" y="79211"/>
                    </a:cubicBezTo>
                    <a:close/>
                    <a:moveTo>
                      <a:pt x="160042" y="33666"/>
                    </a:moveTo>
                    <a:lnTo>
                      <a:pt x="164295" y="37479"/>
                    </a:lnTo>
                    <a:cubicBezTo>
                      <a:pt x="166759" y="39707"/>
                      <a:pt x="166995" y="43521"/>
                      <a:pt x="164784" y="46018"/>
                    </a:cubicBezTo>
                    <a:cubicBezTo>
                      <a:pt x="164784" y="46018"/>
                      <a:pt x="164751" y="46035"/>
                      <a:pt x="164751" y="46052"/>
                    </a:cubicBezTo>
                    <a:lnTo>
                      <a:pt x="157309" y="54388"/>
                    </a:lnTo>
                    <a:cubicBezTo>
                      <a:pt x="157005" y="54726"/>
                      <a:pt x="156668" y="55012"/>
                      <a:pt x="156313" y="55266"/>
                    </a:cubicBezTo>
                    <a:cubicBezTo>
                      <a:pt x="155351" y="55941"/>
                      <a:pt x="154271" y="56346"/>
                      <a:pt x="153107" y="56413"/>
                    </a:cubicBezTo>
                    <a:cubicBezTo>
                      <a:pt x="151504" y="56498"/>
                      <a:pt x="149934" y="55941"/>
                      <a:pt x="148719" y="54861"/>
                    </a:cubicBezTo>
                    <a:lnTo>
                      <a:pt x="144450" y="51047"/>
                    </a:lnTo>
                    <a:cubicBezTo>
                      <a:pt x="143252" y="49984"/>
                      <a:pt x="142526" y="48465"/>
                      <a:pt x="142442" y="46845"/>
                    </a:cubicBezTo>
                    <a:cubicBezTo>
                      <a:pt x="142341" y="45242"/>
                      <a:pt x="142898" y="43656"/>
                      <a:pt x="143994" y="42458"/>
                    </a:cubicBezTo>
                    <a:lnTo>
                      <a:pt x="151470" y="34121"/>
                    </a:lnTo>
                    <a:cubicBezTo>
                      <a:pt x="153698" y="31641"/>
                      <a:pt x="157579" y="31421"/>
                      <a:pt x="160042" y="33666"/>
                    </a:cubicBezTo>
                    <a:close/>
                  </a:path>
                </a:pathLst>
              </a:custGeom>
              <a:grpFill/>
              <a:ln w="16669" cap="flat">
                <a:noFill/>
                <a:prstDash val="solid"/>
                <a:miter/>
              </a:ln>
            </p:spPr>
            <p:txBody>
              <a:bodyPr rtlCol="0" anchor="ctr"/>
              <a:lstStyle/>
              <a:p>
                <a:pPr>
                  <a:lnSpc>
                    <a:spcPct val="120000"/>
                  </a:lnSpc>
                  <a:spcAft>
                    <a:spcPts val="100"/>
                  </a:spcAft>
                </a:pPr>
                <a:endParaRPr lang="zh-CN" altLang="en-US">
                  <a:latin typeface="Microsoft YaHei" panose="020B0503020204020204" pitchFamily="34" charset="-122"/>
                  <a:ea typeface="Microsoft YaHei" panose="020B0503020204020204" pitchFamily="34" charset="-122"/>
                </a:endParaRPr>
              </a:p>
            </p:txBody>
          </p:sp>
          <p:sp>
            <p:nvSpPr>
              <p:cNvPr id="19" name="任意多边形: 形状 121">
                <a:extLst>
                  <a:ext uri="{FF2B5EF4-FFF2-40B4-BE49-F238E27FC236}">
                    <a16:creationId xmlns:a16="http://schemas.microsoft.com/office/drawing/2014/main" id="{01353B95-846F-1644-A97E-172273B72C77}"/>
                  </a:ext>
                </a:extLst>
              </p:cNvPr>
              <p:cNvSpPr/>
              <p:nvPr/>
            </p:nvSpPr>
            <p:spPr>
              <a:xfrm>
                <a:off x="13914204" y="9818565"/>
                <a:ext cx="84375" cy="84375"/>
              </a:xfrm>
              <a:custGeom>
                <a:avLst/>
                <a:gdLst>
                  <a:gd name="connsiteX0" fmla="*/ 6564 w 84375"/>
                  <a:gd name="connsiteY0" fmla="*/ 12471 h 84375"/>
                  <a:gd name="connsiteX1" fmla="*/ 0 w 84375"/>
                  <a:gd name="connsiteY1" fmla="*/ 19777 h 84375"/>
                  <a:gd name="connsiteX2" fmla="*/ 72174 w 84375"/>
                  <a:gd name="connsiteY2" fmla="*/ 84544 h 84375"/>
                  <a:gd name="connsiteX3" fmla="*/ 78756 w 84375"/>
                  <a:gd name="connsiteY3" fmla="*/ 77220 h 84375"/>
                  <a:gd name="connsiteX4" fmla="*/ 89944 w 84375"/>
                  <a:gd name="connsiteY4" fmla="*/ 64766 h 84375"/>
                  <a:gd name="connsiteX5" fmla="*/ 17753 w 84375"/>
                  <a:gd name="connsiteY5" fmla="*/ 0 h 8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375" h="84375">
                    <a:moveTo>
                      <a:pt x="6564" y="12471"/>
                    </a:moveTo>
                    <a:lnTo>
                      <a:pt x="0" y="19777"/>
                    </a:lnTo>
                    <a:lnTo>
                      <a:pt x="72174" y="84544"/>
                    </a:lnTo>
                    <a:lnTo>
                      <a:pt x="78756" y="77220"/>
                    </a:lnTo>
                    <a:lnTo>
                      <a:pt x="89944" y="64766"/>
                    </a:lnTo>
                    <a:lnTo>
                      <a:pt x="17753" y="0"/>
                    </a:lnTo>
                    <a:close/>
                  </a:path>
                </a:pathLst>
              </a:custGeom>
              <a:grpFill/>
              <a:ln w="16669" cap="flat">
                <a:noFill/>
                <a:prstDash val="solid"/>
                <a:miter/>
              </a:ln>
            </p:spPr>
            <p:txBody>
              <a:bodyPr rtlCol="0" anchor="ctr"/>
              <a:lstStyle/>
              <a:p>
                <a:pPr>
                  <a:lnSpc>
                    <a:spcPct val="120000"/>
                  </a:lnSpc>
                  <a:spcAft>
                    <a:spcPts val="100"/>
                  </a:spcAft>
                </a:pPr>
                <a:endParaRPr lang="zh-CN" altLang="en-US">
                  <a:latin typeface="Microsoft YaHei" panose="020B0503020204020204" pitchFamily="34" charset="-122"/>
                  <a:ea typeface="Microsoft YaHei" panose="020B0503020204020204" pitchFamily="34" charset="-122"/>
                </a:endParaRPr>
              </a:p>
            </p:txBody>
          </p:sp>
          <p:sp>
            <p:nvSpPr>
              <p:cNvPr id="20" name="任意多边形: 形状 122">
                <a:extLst>
                  <a:ext uri="{FF2B5EF4-FFF2-40B4-BE49-F238E27FC236}">
                    <a16:creationId xmlns:a16="http://schemas.microsoft.com/office/drawing/2014/main" id="{04F3004C-F427-A948-8388-BD4118BAAB21}"/>
                  </a:ext>
                </a:extLst>
              </p:cNvPr>
              <p:cNvSpPr/>
              <p:nvPr/>
            </p:nvSpPr>
            <p:spPr>
              <a:xfrm>
                <a:off x="13938470" y="9777443"/>
                <a:ext cx="101250" cy="84375"/>
              </a:xfrm>
              <a:custGeom>
                <a:avLst/>
                <a:gdLst>
                  <a:gd name="connsiteX0" fmla="*/ 94702 w 101250"/>
                  <a:gd name="connsiteY0" fmla="*/ 42067 h 84375"/>
                  <a:gd name="connsiteX1" fmla="*/ 53764 w 101250"/>
                  <a:gd name="connsiteY1" fmla="*/ 5364 h 84375"/>
                  <a:gd name="connsiteX2" fmla="*/ 38627 w 101250"/>
                  <a:gd name="connsiteY2" fmla="*/ 31 h 84375"/>
                  <a:gd name="connsiteX3" fmla="*/ 24148 w 101250"/>
                  <a:gd name="connsiteY3" fmla="*/ 6967 h 84375"/>
                  <a:gd name="connsiteX4" fmla="*/ 0 w 101250"/>
                  <a:gd name="connsiteY4" fmla="*/ 33866 h 84375"/>
                  <a:gd name="connsiteX5" fmla="*/ 72174 w 101250"/>
                  <a:gd name="connsiteY5" fmla="*/ 98615 h 84375"/>
                  <a:gd name="connsiteX6" fmla="*/ 96306 w 101250"/>
                  <a:gd name="connsiteY6" fmla="*/ 71716 h 84375"/>
                  <a:gd name="connsiteX7" fmla="*/ 94702 w 101250"/>
                  <a:gd name="connsiteY7" fmla="*/ 42067 h 84375"/>
                  <a:gd name="connsiteX8" fmla="*/ 70723 w 101250"/>
                  <a:gd name="connsiteY8" fmla="*/ 71632 h 84375"/>
                  <a:gd name="connsiteX9" fmla="*/ 26983 w 101250"/>
                  <a:gd name="connsiteY9" fmla="*/ 32397 h 84375"/>
                  <a:gd name="connsiteX10" fmla="*/ 39622 w 101250"/>
                  <a:gd name="connsiteY10" fmla="*/ 18324 h 84375"/>
                  <a:gd name="connsiteX11" fmla="*/ 83346 w 101250"/>
                  <a:gd name="connsiteY11" fmla="*/ 57558 h 84375"/>
                  <a:gd name="connsiteX12" fmla="*/ 70723 w 101250"/>
                  <a:gd name="connsiteY12" fmla="*/ 71632 h 8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250" h="84375">
                    <a:moveTo>
                      <a:pt x="94702" y="42067"/>
                    </a:moveTo>
                    <a:lnTo>
                      <a:pt x="53764" y="5364"/>
                    </a:lnTo>
                    <a:cubicBezTo>
                      <a:pt x="49629" y="1651"/>
                      <a:pt x="44196" y="-273"/>
                      <a:pt x="38627" y="31"/>
                    </a:cubicBezTo>
                    <a:cubicBezTo>
                      <a:pt x="33058" y="335"/>
                      <a:pt x="27827" y="2832"/>
                      <a:pt x="24148" y="6967"/>
                    </a:cubicBezTo>
                    <a:lnTo>
                      <a:pt x="0" y="33866"/>
                    </a:lnTo>
                    <a:lnTo>
                      <a:pt x="72174" y="98615"/>
                    </a:lnTo>
                    <a:lnTo>
                      <a:pt x="96306" y="71716"/>
                    </a:lnTo>
                    <a:cubicBezTo>
                      <a:pt x="104051" y="63093"/>
                      <a:pt x="103359" y="49812"/>
                      <a:pt x="94702" y="42067"/>
                    </a:cubicBezTo>
                    <a:close/>
                    <a:moveTo>
                      <a:pt x="70723" y="71632"/>
                    </a:moveTo>
                    <a:lnTo>
                      <a:pt x="26983" y="32397"/>
                    </a:lnTo>
                    <a:lnTo>
                      <a:pt x="39622" y="18324"/>
                    </a:lnTo>
                    <a:lnTo>
                      <a:pt x="83346" y="57558"/>
                    </a:lnTo>
                    <a:lnTo>
                      <a:pt x="70723" y="71632"/>
                    </a:lnTo>
                    <a:close/>
                  </a:path>
                </a:pathLst>
              </a:custGeom>
              <a:grpFill/>
              <a:ln w="16669" cap="flat">
                <a:noFill/>
                <a:prstDash val="solid"/>
                <a:miter/>
              </a:ln>
            </p:spPr>
            <p:txBody>
              <a:bodyPr rtlCol="0" anchor="ctr"/>
              <a:lstStyle/>
              <a:p>
                <a:pPr>
                  <a:lnSpc>
                    <a:spcPct val="120000"/>
                  </a:lnSpc>
                  <a:spcAft>
                    <a:spcPts val="100"/>
                  </a:spcAft>
                </a:pPr>
                <a:endParaRPr lang="zh-CN" altLang="en-US">
                  <a:latin typeface="Microsoft YaHei" panose="020B0503020204020204" pitchFamily="34" charset="-122"/>
                  <a:ea typeface="Microsoft YaHei" panose="020B0503020204020204" pitchFamily="34" charset="-122"/>
                </a:endParaRPr>
              </a:p>
            </p:txBody>
          </p:sp>
          <p:sp>
            <p:nvSpPr>
              <p:cNvPr id="21" name="任意多边形: 形状 123">
                <a:extLst>
                  <a:ext uri="{FF2B5EF4-FFF2-40B4-BE49-F238E27FC236}">
                    <a16:creationId xmlns:a16="http://schemas.microsoft.com/office/drawing/2014/main" id="{C75D1A5B-BE4D-2047-AC80-940C775DB2EB}"/>
                  </a:ext>
                </a:extLst>
              </p:cNvPr>
              <p:cNvSpPr/>
              <p:nvPr/>
            </p:nvSpPr>
            <p:spPr>
              <a:xfrm>
                <a:off x="13720227" y="10026482"/>
                <a:ext cx="84375" cy="84375"/>
              </a:xfrm>
              <a:custGeom>
                <a:avLst/>
                <a:gdLst>
                  <a:gd name="connsiteX0" fmla="*/ 14409 w 84375"/>
                  <a:gd name="connsiteY0" fmla="*/ 98736 h 84375"/>
                  <a:gd name="connsiteX1" fmla="*/ 97384 w 84375"/>
                  <a:gd name="connsiteY1" fmla="*/ 64733 h 84375"/>
                  <a:gd name="connsiteX2" fmla="*/ 25260 w 84375"/>
                  <a:gd name="connsiteY2" fmla="*/ 0 h 84375"/>
                  <a:gd name="connsiteX3" fmla="*/ 403 w 84375"/>
                  <a:gd name="connsiteY3" fmla="*/ 86181 h 84375"/>
                  <a:gd name="connsiteX4" fmla="*/ 3474 w 84375"/>
                  <a:gd name="connsiteY4" fmla="*/ 96863 h 84375"/>
                  <a:gd name="connsiteX5" fmla="*/ 14409 w 84375"/>
                  <a:gd name="connsiteY5" fmla="*/ 98736 h 84375"/>
                  <a:gd name="connsiteX6" fmla="*/ 31824 w 84375"/>
                  <a:gd name="connsiteY6" fmla="*/ 23018 h 84375"/>
                  <a:gd name="connsiteX7" fmla="*/ 73759 w 84375"/>
                  <a:gd name="connsiteY7" fmla="*/ 60632 h 84375"/>
                  <a:gd name="connsiteX8" fmla="*/ 41156 w 84375"/>
                  <a:gd name="connsiteY8" fmla="*/ 73997 h 84375"/>
                  <a:gd name="connsiteX9" fmla="*/ 22070 w 84375"/>
                  <a:gd name="connsiteY9" fmla="*/ 56886 h 84375"/>
                  <a:gd name="connsiteX10" fmla="*/ 31824 w 84375"/>
                  <a:gd name="connsiteY10" fmla="*/ 23018 h 8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75" h="84375">
                    <a:moveTo>
                      <a:pt x="14409" y="98736"/>
                    </a:moveTo>
                    <a:lnTo>
                      <a:pt x="97384" y="64733"/>
                    </a:lnTo>
                    <a:lnTo>
                      <a:pt x="25260" y="0"/>
                    </a:lnTo>
                    <a:lnTo>
                      <a:pt x="403" y="86181"/>
                    </a:lnTo>
                    <a:cubicBezTo>
                      <a:pt x="-694" y="90045"/>
                      <a:pt x="487" y="94213"/>
                      <a:pt x="3474" y="96863"/>
                    </a:cubicBezTo>
                    <a:cubicBezTo>
                      <a:pt x="6461" y="99529"/>
                      <a:pt x="10697" y="100288"/>
                      <a:pt x="14409" y="98736"/>
                    </a:cubicBezTo>
                    <a:close/>
                    <a:moveTo>
                      <a:pt x="31824" y="23018"/>
                    </a:moveTo>
                    <a:lnTo>
                      <a:pt x="73759" y="60632"/>
                    </a:lnTo>
                    <a:lnTo>
                      <a:pt x="41156" y="73997"/>
                    </a:lnTo>
                    <a:lnTo>
                      <a:pt x="22070" y="56886"/>
                    </a:lnTo>
                    <a:lnTo>
                      <a:pt x="31824" y="23018"/>
                    </a:lnTo>
                    <a:close/>
                  </a:path>
                </a:pathLst>
              </a:custGeom>
              <a:grpFill/>
              <a:ln w="16669" cap="flat">
                <a:noFill/>
                <a:prstDash val="solid"/>
                <a:miter/>
              </a:ln>
            </p:spPr>
            <p:txBody>
              <a:bodyPr rtlCol="0" anchor="ctr"/>
              <a:lstStyle/>
              <a:p>
                <a:pPr>
                  <a:lnSpc>
                    <a:spcPct val="120000"/>
                  </a:lnSpc>
                  <a:spcAft>
                    <a:spcPts val="100"/>
                  </a:spcAft>
                </a:pPr>
                <a:endParaRPr lang="zh-CN" altLang="en-US">
                  <a:latin typeface="Microsoft YaHei" panose="020B0503020204020204" pitchFamily="34" charset="-122"/>
                  <a:ea typeface="Microsoft YaHei" panose="020B0503020204020204" pitchFamily="34" charset="-122"/>
                </a:endParaRPr>
              </a:p>
            </p:txBody>
          </p:sp>
        </p:grpSp>
        <p:sp>
          <p:nvSpPr>
            <p:cNvPr id="23" name="文本框 22">
              <a:extLst>
                <a:ext uri="{FF2B5EF4-FFF2-40B4-BE49-F238E27FC236}">
                  <a16:creationId xmlns:a16="http://schemas.microsoft.com/office/drawing/2014/main" id="{0E0282AA-366D-434B-B763-619CB6AFE62E}"/>
                </a:ext>
              </a:extLst>
            </p:cNvPr>
            <p:cNvSpPr txBox="1"/>
            <p:nvPr/>
          </p:nvSpPr>
          <p:spPr>
            <a:xfrm>
              <a:off x="8083854" y="1381015"/>
              <a:ext cx="2764155" cy="523220"/>
            </a:xfrm>
            <a:prstGeom prst="rect">
              <a:avLst/>
            </a:prstGeom>
            <a:noFill/>
          </p:spPr>
          <p:txBody>
            <a:bodyPr wrap="square" rtlCol="0">
              <a:spAutoFit/>
            </a:bodyPr>
            <a:lstStyle/>
            <a:p>
              <a:r>
                <a:rPr lang="zh-CN" altLang="en-US" sz="2800" dirty="0">
                  <a:latin typeface="Microsoft YaHei" panose="020B0503020204020204" pitchFamily="34" charset="-122"/>
                  <a:ea typeface="Microsoft YaHei" panose="020B0503020204020204" pitchFamily="34" charset="-122"/>
                </a:rPr>
                <a:t>文本信息</a:t>
              </a:r>
            </a:p>
          </p:txBody>
        </p:sp>
      </p:grpSp>
      <p:grpSp>
        <p:nvGrpSpPr>
          <p:cNvPr id="3" name="组合 2">
            <a:extLst>
              <a:ext uri="{FF2B5EF4-FFF2-40B4-BE49-F238E27FC236}">
                <a16:creationId xmlns:a16="http://schemas.microsoft.com/office/drawing/2014/main" id="{60910E2E-43E4-4228-8EEA-7F11A05CDD26}"/>
              </a:ext>
            </a:extLst>
          </p:cNvPr>
          <p:cNvGrpSpPr/>
          <p:nvPr/>
        </p:nvGrpSpPr>
        <p:grpSpPr>
          <a:xfrm>
            <a:off x="5191125" y="1068859"/>
            <a:ext cx="1809750" cy="774065"/>
            <a:chOff x="5191125" y="1068859"/>
            <a:chExt cx="1809750" cy="774065"/>
          </a:xfrm>
        </p:grpSpPr>
        <p:sp>
          <p:nvSpPr>
            <p:cNvPr id="24" name="右箭头 23">
              <a:extLst>
                <a:ext uri="{FF2B5EF4-FFF2-40B4-BE49-F238E27FC236}">
                  <a16:creationId xmlns:a16="http://schemas.microsoft.com/office/drawing/2014/main" id="{28C840A4-A889-8C42-AE40-907264993795}"/>
                </a:ext>
              </a:extLst>
            </p:cNvPr>
            <p:cNvSpPr/>
            <p:nvPr/>
          </p:nvSpPr>
          <p:spPr>
            <a:xfrm>
              <a:off x="5191125" y="1447954"/>
              <a:ext cx="1809750" cy="394970"/>
            </a:xfrm>
            <a:prstGeom prst="rightArrow">
              <a:avLst/>
            </a:prstGeom>
            <a:noFill/>
            <a:ln w="28575" cmpd="sng">
              <a:solidFill>
                <a:srgbClr val="972B2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25" name="文本框 24">
              <a:extLst>
                <a:ext uri="{FF2B5EF4-FFF2-40B4-BE49-F238E27FC236}">
                  <a16:creationId xmlns:a16="http://schemas.microsoft.com/office/drawing/2014/main" id="{8E01B687-78C4-EA43-86BD-F034682840B4}"/>
                </a:ext>
              </a:extLst>
            </p:cNvPr>
            <p:cNvSpPr txBox="1"/>
            <p:nvPr/>
          </p:nvSpPr>
          <p:spPr>
            <a:xfrm>
              <a:off x="5451424" y="1068859"/>
              <a:ext cx="1289153" cy="460375"/>
            </a:xfrm>
            <a:prstGeom prst="rect">
              <a:avLst/>
            </a:prstGeom>
            <a:noFill/>
          </p:spPr>
          <p:txBody>
            <a:bodyPr wrap="square" rtlCol="0">
              <a:spAutoFit/>
            </a:bodyPr>
            <a:lstStyle/>
            <a:p>
              <a:pPr algn="ctr"/>
              <a:r>
                <a:rPr lang="zh-CN" altLang="en-US" sz="2400" dirty="0">
                  <a:latin typeface="Microsoft YaHei" panose="020B0503020204020204" pitchFamily="34" charset="-122"/>
                  <a:ea typeface="Microsoft YaHei" panose="020B0503020204020204" pitchFamily="34" charset="-122"/>
                </a:rPr>
                <a:t>「翻译」</a:t>
              </a:r>
            </a:p>
          </p:txBody>
        </p:sp>
      </p:grpSp>
      <p:sp>
        <p:nvSpPr>
          <p:cNvPr id="26" name="文本框 25">
            <a:extLst>
              <a:ext uri="{FF2B5EF4-FFF2-40B4-BE49-F238E27FC236}">
                <a16:creationId xmlns:a16="http://schemas.microsoft.com/office/drawing/2014/main" id="{238B2DF1-50B1-0746-98EB-C19B08C09DEB}"/>
              </a:ext>
            </a:extLst>
          </p:cNvPr>
          <p:cNvSpPr txBox="1"/>
          <p:nvPr/>
        </p:nvSpPr>
        <p:spPr>
          <a:xfrm>
            <a:off x="2749724" y="3178329"/>
            <a:ext cx="1447800" cy="523220"/>
          </a:xfrm>
          <a:prstGeom prst="rect">
            <a:avLst/>
          </a:prstGeom>
          <a:no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「看」</a:t>
            </a:r>
          </a:p>
        </p:txBody>
      </p:sp>
      <p:sp>
        <p:nvSpPr>
          <p:cNvPr id="27" name="文本框 26">
            <a:extLst>
              <a:ext uri="{FF2B5EF4-FFF2-40B4-BE49-F238E27FC236}">
                <a16:creationId xmlns:a16="http://schemas.microsoft.com/office/drawing/2014/main" id="{F7768A8F-2C23-994A-B1E8-62F986B45C58}"/>
              </a:ext>
            </a:extLst>
          </p:cNvPr>
          <p:cNvSpPr txBox="1"/>
          <p:nvPr/>
        </p:nvSpPr>
        <p:spPr>
          <a:xfrm>
            <a:off x="7704598" y="3178329"/>
            <a:ext cx="2315210" cy="523220"/>
          </a:xfrm>
          <a:prstGeom prst="rect">
            <a:avLst/>
          </a:prstGeom>
          <a:no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「语言表达」</a:t>
            </a:r>
          </a:p>
        </p:txBody>
      </p:sp>
      <p:sp>
        <p:nvSpPr>
          <p:cNvPr id="28" name="文本框 27">
            <a:extLst>
              <a:ext uri="{FF2B5EF4-FFF2-40B4-BE49-F238E27FC236}">
                <a16:creationId xmlns:a16="http://schemas.microsoft.com/office/drawing/2014/main" id="{BD90D8A5-F0BC-B442-9BA9-3E44BDE33BA9}"/>
              </a:ext>
            </a:extLst>
          </p:cNvPr>
          <p:cNvSpPr txBox="1"/>
          <p:nvPr/>
        </p:nvSpPr>
        <p:spPr>
          <a:xfrm>
            <a:off x="2172192" y="5175404"/>
            <a:ext cx="2602865" cy="523220"/>
          </a:xfrm>
          <a:prstGeom prst="rect">
            <a:avLst/>
          </a:prstGeom>
          <a:no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计算机视觉</a:t>
            </a:r>
          </a:p>
        </p:txBody>
      </p:sp>
      <p:sp>
        <p:nvSpPr>
          <p:cNvPr id="29" name="文本框 28">
            <a:extLst>
              <a:ext uri="{FF2B5EF4-FFF2-40B4-BE49-F238E27FC236}">
                <a16:creationId xmlns:a16="http://schemas.microsoft.com/office/drawing/2014/main" id="{BB78C0A0-8BCA-9D4B-95A9-0D126CC0C922}"/>
              </a:ext>
            </a:extLst>
          </p:cNvPr>
          <p:cNvSpPr txBox="1"/>
          <p:nvPr/>
        </p:nvSpPr>
        <p:spPr>
          <a:xfrm>
            <a:off x="7253431" y="5175404"/>
            <a:ext cx="3217545" cy="523220"/>
          </a:xfrm>
          <a:prstGeom prst="rect">
            <a:avLst/>
          </a:prstGeom>
          <a:no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自然语言处理</a:t>
            </a:r>
          </a:p>
        </p:txBody>
      </p:sp>
      <p:cxnSp>
        <p:nvCxnSpPr>
          <p:cNvPr id="30" name="直接箭头连接符 20">
            <a:extLst>
              <a:ext uri="{FF2B5EF4-FFF2-40B4-BE49-F238E27FC236}">
                <a16:creationId xmlns:a16="http://schemas.microsoft.com/office/drawing/2014/main" id="{04B85236-9799-6F40-8925-024B427527E4}"/>
              </a:ext>
            </a:extLst>
          </p:cNvPr>
          <p:cNvCxnSpPr>
            <a:cxnSpLocks/>
          </p:cNvCxnSpPr>
          <p:nvPr/>
        </p:nvCxnSpPr>
        <p:spPr>
          <a:xfrm>
            <a:off x="3467274" y="2061364"/>
            <a:ext cx="12700" cy="937260"/>
          </a:xfrm>
          <a:prstGeom prst="straightConnector1">
            <a:avLst/>
          </a:prstGeom>
          <a:ln w="44450" cmpd="sng">
            <a:solidFill>
              <a:srgbClr val="972B24"/>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1" name="直接箭头连接符 21">
            <a:extLst>
              <a:ext uri="{FF2B5EF4-FFF2-40B4-BE49-F238E27FC236}">
                <a16:creationId xmlns:a16="http://schemas.microsoft.com/office/drawing/2014/main" id="{8046BCD2-EC1B-5B45-8236-94B4ED1B14D7}"/>
              </a:ext>
            </a:extLst>
          </p:cNvPr>
          <p:cNvCxnSpPr>
            <a:cxnSpLocks/>
          </p:cNvCxnSpPr>
          <p:nvPr/>
        </p:nvCxnSpPr>
        <p:spPr>
          <a:xfrm>
            <a:off x="8855853" y="2061364"/>
            <a:ext cx="12700" cy="937260"/>
          </a:xfrm>
          <a:prstGeom prst="straightConnector1">
            <a:avLst/>
          </a:prstGeom>
          <a:ln w="44450" cmpd="sng">
            <a:solidFill>
              <a:srgbClr val="972B24"/>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22">
            <a:extLst>
              <a:ext uri="{FF2B5EF4-FFF2-40B4-BE49-F238E27FC236}">
                <a16:creationId xmlns:a16="http://schemas.microsoft.com/office/drawing/2014/main" id="{83C9764A-46DA-D940-AB9D-3C7FD8C53408}"/>
              </a:ext>
            </a:extLst>
          </p:cNvPr>
          <p:cNvCxnSpPr>
            <a:cxnSpLocks/>
          </p:cNvCxnSpPr>
          <p:nvPr/>
        </p:nvCxnSpPr>
        <p:spPr>
          <a:xfrm>
            <a:off x="3467274" y="4093364"/>
            <a:ext cx="12700" cy="937260"/>
          </a:xfrm>
          <a:prstGeom prst="straightConnector1">
            <a:avLst/>
          </a:prstGeom>
          <a:ln w="44450" cmpd="sng">
            <a:solidFill>
              <a:srgbClr val="972B24"/>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3" name="直接箭头连接符 23">
            <a:extLst>
              <a:ext uri="{FF2B5EF4-FFF2-40B4-BE49-F238E27FC236}">
                <a16:creationId xmlns:a16="http://schemas.microsoft.com/office/drawing/2014/main" id="{62CFEEC3-9C9F-AB44-8CB6-C49F8A447EB9}"/>
              </a:ext>
            </a:extLst>
          </p:cNvPr>
          <p:cNvCxnSpPr>
            <a:cxnSpLocks/>
          </p:cNvCxnSpPr>
          <p:nvPr/>
        </p:nvCxnSpPr>
        <p:spPr>
          <a:xfrm>
            <a:off x="8855853" y="4093364"/>
            <a:ext cx="12700" cy="937260"/>
          </a:xfrm>
          <a:prstGeom prst="straightConnector1">
            <a:avLst/>
          </a:prstGeom>
          <a:ln w="44450" cmpd="sng">
            <a:solidFill>
              <a:srgbClr val="972B24"/>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35" name="平行四边形 34">
            <a:extLst>
              <a:ext uri="{FF2B5EF4-FFF2-40B4-BE49-F238E27FC236}">
                <a16:creationId xmlns:a16="http://schemas.microsoft.com/office/drawing/2014/main" id="{1F1B44B3-EA50-402C-A5B6-49FCA3BF33AD}"/>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2917111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par>
                                <p:cTn id="34" presetID="10"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65545"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自动配图经典模型</a:t>
            </a:r>
          </a:p>
        </p:txBody>
      </p:sp>
      <p:sp>
        <p:nvSpPr>
          <p:cNvPr id="5" name="文本框 4">
            <a:extLst>
              <a:ext uri="{FF2B5EF4-FFF2-40B4-BE49-F238E27FC236}">
                <a16:creationId xmlns:a16="http://schemas.microsoft.com/office/drawing/2014/main" id="{F98EF91D-A5C7-5743-AE49-6296821CA420}"/>
              </a:ext>
            </a:extLst>
          </p:cNvPr>
          <p:cNvSpPr txBox="1"/>
          <p:nvPr/>
        </p:nvSpPr>
        <p:spPr>
          <a:xfrm>
            <a:off x="735920" y="879406"/>
            <a:ext cx="5802152" cy="461665"/>
          </a:xfrm>
          <a:prstGeom prst="rect">
            <a:avLst/>
          </a:prstGeom>
          <a:noFill/>
        </p:spPr>
        <p:txBody>
          <a:bodyPr wrap="square" rtlCol="0">
            <a:spAutoFit/>
          </a:bodyPr>
          <a:lstStyle/>
          <a:p>
            <a:r>
              <a:rPr lang="zh-CN" altLang="en-US" sz="2400" dirty="0">
                <a:latin typeface="Microsoft YaHei" panose="020B0503020204020204" pitchFamily="34" charset="-122"/>
                <a:ea typeface="Microsoft YaHei" panose="020B0503020204020204" pitchFamily="34" charset="-122"/>
              </a:rPr>
              <a:t>基于 </a:t>
            </a:r>
            <a:r>
              <a:rPr lang="en-US" altLang="zh-CN" sz="2400" dirty="0">
                <a:latin typeface="Microsoft YaHei" panose="020B0503020204020204" pitchFamily="34" charset="-122"/>
                <a:ea typeface="Microsoft YaHei" panose="020B0503020204020204" pitchFamily="34" charset="-122"/>
              </a:rPr>
              <a:t>GAN </a:t>
            </a:r>
            <a:r>
              <a:rPr lang="zh-CN" altLang="en-US" sz="2400" dirty="0">
                <a:latin typeface="Microsoft YaHei" panose="020B0503020204020204" pitchFamily="34" charset="-122"/>
                <a:ea typeface="Microsoft YaHei" panose="020B0503020204020204" pitchFamily="34" charset="-122"/>
              </a:rPr>
              <a:t>的方法之二：</a:t>
            </a:r>
            <a:r>
              <a:rPr lang="en-US" altLang="zh-CN" sz="2400" b="1" dirty="0" err="1">
                <a:latin typeface="Microsoft YaHei" panose="020B0503020204020204" pitchFamily="34" charset="-122"/>
                <a:ea typeface="Microsoft YaHei" panose="020B0503020204020204" pitchFamily="34" charset="-122"/>
              </a:rPr>
              <a:t>StackGAN</a:t>
            </a:r>
            <a:r>
              <a:rPr lang="en-US" altLang="zh-CN" sz="2400" b="1" dirty="0">
                <a:latin typeface="Microsoft YaHei" panose="020B0503020204020204" pitchFamily="34" charset="-122"/>
                <a:ea typeface="Microsoft YaHei" panose="020B0503020204020204" pitchFamily="34" charset="-122"/>
              </a:rPr>
              <a:t>++</a:t>
            </a:r>
          </a:p>
        </p:txBody>
      </p:sp>
      <p:pic>
        <p:nvPicPr>
          <p:cNvPr id="6" name="Picture 2">
            <a:extLst>
              <a:ext uri="{FF2B5EF4-FFF2-40B4-BE49-F238E27FC236}">
                <a16:creationId xmlns:a16="http://schemas.microsoft.com/office/drawing/2014/main" id="{DAD69A14-615A-0940-834D-C0122213AF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76" y="1641363"/>
            <a:ext cx="11623249" cy="4526711"/>
          </a:xfrm>
          <a:prstGeom prst="rect">
            <a:avLst/>
          </a:prstGeom>
          <a:noFill/>
          <a:extLst>
            <a:ext uri="{909E8E84-426E-40DD-AFC4-6F175D3DCCD1}">
              <a14:hiddenFill xmlns:a14="http://schemas.microsoft.com/office/drawing/2010/main">
                <a:solidFill>
                  <a:srgbClr val="FFFFFF"/>
                </a:solidFill>
              </a14:hiddenFill>
            </a:ext>
          </a:extLst>
        </p:spPr>
      </p:pic>
      <p:sp>
        <p:nvSpPr>
          <p:cNvPr id="7" name="平行四边形 6">
            <a:extLst>
              <a:ext uri="{FF2B5EF4-FFF2-40B4-BE49-F238E27FC236}">
                <a16:creationId xmlns:a16="http://schemas.microsoft.com/office/drawing/2014/main" id="{E7D1B94C-4AF9-C746-8F69-5A454FD4C983}"/>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7210552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65545"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自动配图经典模型</a:t>
            </a:r>
          </a:p>
        </p:txBody>
      </p:sp>
      <p:sp>
        <p:nvSpPr>
          <p:cNvPr id="5" name="文本框 4">
            <a:extLst>
              <a:ext uri="{FF2B5EF4-FFF2-40B4-BE49-F238E27FC236}">
                <a16:creationId xmlns:a16="http://schemas.microsoft.com/office/drawing/2014/main" id="{5AFC85DA-34D8-EB4D-83BF-8FB9A3186F44}"/>
              </a:ext>
            </a:extLst>
          </p:cNvPr>
          <p:cNvSpPr txBox="1"/>
          <p:nvPr/>
        </p:nvSpPr>
        <p:spPr>
          <a:xfrm>
            <a:off x="735917" y="879402"/>
            <a:ext cx="7371135" cy="461665"/>
          </a:xfrm>
          <a:prstGeom prst="rect">
            <a:avLst/>
          </a:prstGeom>
          <a:noFill/>
        </p:spPr>
        <p:txBody>
          <a:bodyPr wrap="square" rtlCol="0">
            <a:spAutoFit/>
          </a:bodyPr>
          <a:lstStyle/>
          <a:p>
            <a:r>
              <a:rPr lang="zh-CN" altLang="en-US" sz="2400" dirty="0">
                <a:latin typeface="Microsoft YaHei" panose="020B0503020204020204" pitchFamily="34" charset="-122"/>
                <a:ea typeface="Microsoft YaHei" panose="020B0503020204020204" pitchFamily="34" charset="-122"/>
              </a:rPr>
              <a:t>基于 </a:t>
            </a:r>
            <a:r>
              <a:rPr lang="en-US" altLang="zh-CN" sz="2400" dirty="0">
                <a:latin typeface="Microsoft YaHei" panose="020B0503020204020204" pitchFamily="34" charset="-122"/>
                <a:ea typeface="Microsoft YaHei" panose="020B0503020204020204" pitchFamily="34" charset="-122"/>
              </a:rPr>
              <a:t>GAN </a:t>
            </a:r>
            <a:r>
              <a:rPr lang="zh-CN" altLang="en-US" sz="2400" dirty="0">
                <a:latin typeface="Microsoft YaHei" panose="020B0503020204020204" pitchFamily="34" charset="-122"/>
                <a:ea typeface="Microsoft YaHei" panose="020B0503020204020204" pitchFamily="34" charset="-122"/>
              </a:rPr>
              <a:t>的方法之三：</a:t>
            </a:r>
            <a:r>
              <a:rPr lang="en-US" altLang="zh-CN" sz="2400" b="1" dirty="0">
                <a:latin typeface="Microsoft YaHei" panose="020B0503020204020204" pitchFamily="34" charset="-122"/>
                <a:ea typeface="Microsoft YaHei" panose="020B0503020204020204" pitchFamily="34" charset="-122"/>
              </a:rPr>
              <a:t>Scene Graph + GAN</a:t>
            </a:r>
          </a:p>
        </p:txBody>
      </p:sp>
      <p:pic>
        <p:nvPicPr>
          <p:cNvPr id="6" name="Picture 2">
            <a:extLst>
              <a:ext uri="{FF2B5EF4-FFF2-40B4-BE49-F238E27FC236}">
                <a16:creationId xmlns:a16="http://schemas.microsoft.com/office/drawing/2014/main" id="{D9FE0556-51B4-E04D-8537-B4D3E7FDAC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778" y="2056254"/>
            <a:ext cx="11340445" cy="3582623"/>
          </a:xfrm>
          <a:prstGeom prst="rect">
            <a:avLst/>
          </a:prstGeom>
          <a:noFill/>
          <a:extLst>
            <a:ext uri="{909E8E84-426E-40DD-AFC4-6F175D3DCCD1}">
              <a14:hiddenFill xmlns:a14="http://schemas.microsoft.com/office/drawing/2010/main">
                <a:solidFill>
                  <a:srgbClr val="FFFFFF"/>
                </a:solidFill>
              </a14:hiddenFill>
            </a:ext>
          </a:extLst>
        </p:spPr>
      </p:pic>
      <p:sp>
        <p:nvSpPr>
          <p:cNvPr id="7" name="平行四边形 6">
            <a:extLst>
              <a:ext uri="{FF2B5EF4-FFF2-40B4-BE49-F238E27FC236}">
                <a16:creationId xmlns:a16="http://schemas.microsoft.com/office/drawing/2014/main" id="{D81C5916-40F8-544A-BC15-820799C3A1D7}"/>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5974683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自动配图经典模型</a:t>
            </a:r>
          </a:p>
        </p:txBody>
      </p:sp>
      <p:sp>
        <p:nvSpPr>
          <p:cNvPr id="5" name="文本框 4">
            <a:extLst>
              <a:ext uri="{FF2B5EF4-FFF2-40B4-BE49-F238E27FC236}">
                <a16:creationId xmlns:a16="http://schemas.microsoft.com/office/drawing/2014/main" id="{36FAE5FC-C739-594C-8C3D-62B65E2D0304}"/>
              </a:ext>
            </a:extLst>
          </p:cNvPr>
          <p:cNvSpPr txBox="1"/>
          <p:nvPr/>
        </p:nvSpPr>
        <p:spPr>
          <a:xfrm>
            <a:off x="735922" y="893468"/>
            <a:ext cx="7606800" cy="461665"/>
          </a:xfrm>
          <a:prstGeom prst="rect">
            <a:avLst/>
          </a:prstGeom>
          <a:noFill/>
        </p:spPr>
        <p:txBody>
          <a:bodyPr wrap="square" rtlCol="0">
            <a:spAutoFit/>
          </a:bodyPr>
          <a:lstStyle/>
          <a:p>
            <a:r>
              <a:rPr lang="zh-CN" altLang="en-US" sz="2400" dirty="0">
                <a:latin typeface="Microsoft YaHei" panose="020B0503020204020204" pitchFamily="34" charset="-122"/>
                <a:ea typeface="Microsoft YaHei" panose="020B0503020204020204" pitchFamily="34" charset="-122"/>
              </a:rPr>
              <a:t>基于 </a:t>
            </a:r>
            <a:r>
              <a:rPr lang="en-US" altLang="zh-CN" sz="2400" dirty="0">
                <a:latin typeface="Microsoft YaHei" panose="020B0503020204020204" pitchFamily="34" charset="-122"/>
                <a:ea typeface="Microsoft YaHei" panose="020B0503020204020204" pitchFamily="34" charset="-122"/>
              </a:rPr>
              <a:t>GAN </a:t>
            </a:r>
            <a:r>
              <a:rPr lang="zh-CN" altLang="en-US" sz="2400" dirty="0">
                <a:latin typeface="Microsoft YaHei" panose="020B0503020204020204" pitchFamily="34" charset="-122"/>
                <a:ea typeface="Microsoft YaHei" panose="020B0503020204020204" pitchFamily="34" charset="-122"/>
              </a:rPr>
              <a:t>的方法之四：</a:t>
            </a:r>
            <a:r>
              <a:rPr lang="en-US" altLang="zh-CN" sz="2400" b="1" dirty="0">
                <a:latin typeface="Microsoft YaHei" panose="020B0503020204020204" pitchFamily="34" charset="-122"/>
                <a:ea typeface="Microsoft YaHei" panose="020B0503020204020204" pitchFamily="34" charset="-122"/>
              </a:rPr>
              <a:t>Semantic Layout + GAN</a:t>
            </a:r>
          </a:p>
        </p:txBody>
      </p:sp>
      <p:pic>
        <p:nvPicPr>
          <p:cNvPr id="6" name="Picture 2">
            <a:extLst>
              <a:ext uri="{FF2B5EF4-FFF2-40B4-BE49-F238E27FC236}">
                <a16:creationId xmlns:a16="http://schemas.microsoft.com/office/drawing/2014/main" id="{7DC78D33-6F19-5B4C-8D27-A72E8E4F88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070" y="2294518"/>
            <a:ext cx="11415860" cy="3640291"/>
          </a:xfrm>
          <a:prstGeom prst="rect">
            <a:avLst/>
          </a:prstGeom>
          <a:noFill/>
          <a:extLst>
            <a:ext uri="{909E8E84-426E-40DD-AFC4-6F175D3DCCD1}">
              <a14:hiddenFill xmlns:a14="http://schemas.microsoft.com/office/drawing/2010/main">
                <a:solidFill>
                  <a:srgbClr val="FFFFFF"/>
                </a:solidFill>
              </a14:hiddenFill>
            </a:ext>
          </a:extLst>
        </p:spPr>
      </p:pic>
      <p:sp>
        <p:nvSpPr>
          <p:cNvPr id="7" name="平行四边形 6">
            <a:extLst>
              <a:ext uri="{FF2B5EF4-FFF2-40B4-BE49-F238E27FC236}">
                <a16:creationId xmlns:a16="http://schemas.microsoft.com/office/drawing/2014/main" id="{8D8E7D57-3AD5-C54C-875A-A12172352A5F}"/>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4821230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自动配图最新进展</a:t>
            </a:r>
          </a:p>
        </p:txBody>
      </p:sp>
      <p:sp>
        <p:nvSpPr>
          <p:cNvPr id="5" name="文本框 4">
            <a:extLst>
              <a:ext uri="{FF2B5EF4-FFF2-40B4-BE49-F238E27FC236}">
                <a16:creationId xmlns:a16="http://schemas.microsoft.com/office/drawing/2014/main" id="{36FAE5FC-C739-594C-8C3D-62B65E2D0304}"/>
              </a:ext>
            </a:extLst>
          </p:cNvPr>
          <p:cNvSpPr txBox="1"/>
          <p:nvPr/>
        </p:nvSpPr>
        <p:spPr>
          <a:xfrm>
            <a:off x="3272889" y="1440224"/>
            <a:ext cx="5646222" cy="1569660"/>
          </a:xfrm>
          <a:prstGeom prst="rect">
            <a:avLst/>
          </a:prstGeom>
          <a:noFill/>
        </p:spPr>
        <p:txBody>
          <a:bodyPr wrap="square" rtlCol="0">
            <a:spAutoFit/>
          </a:bodyPr>
          <a:lstStyle/>
          <a:p>
            <a:pPr algn="ctr"/>
            <a:r>
              <a:rPr lang="en-US" altLang="zh-CN" sz="9600" b="1" dirty="0">
                <a:solidFill>
                  <a:srgbClr val="972B24"/>
                </a:solidFill>
                <a:latin typeface="Microsoft YaHei" panose="020B0503020204020204" pitchFamily="34" charset="-122"/>
                <a:ea typeface="Microsoft YaHei" panose="020B0503020204020204" pitchFamily="34" charset="-122"/>
              </a:rPr>
              <a:t>DALL·E</a:t>
            </a:r>
          </a:p>
        </p:txBody>
      </p:sp>
      <p:sp>
        <p:nvSpPr>
          <p:cNvPr id="7" name="平行四边形 6">
            <a:extLst>
              <a:ext uri="{FF2B5EF4-FFF2-40B4-BE49-F238E27FC236}">
                <a16:creationId xmlns:a16="http://schemas.microsoft.com/office/drawing/2014/main" id="{8D8E7D57-3AD5-C54C-875A-A12172352A5F}"/>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
        <p:nvSpPr>
          <p:cNvPr id="8" name="文本框 7">
            <a:extLst>
              <a:ext uri="{FF2B5EF4-FFF2-40B4-BE49-F238E27FC236}">
                <a16:creationId xmlns:a16="http://schemas.microsoft.com/office/drawing/2014/main" id="{417C31FE-6E8C-4137-A9D6-725AE684E2EB}"/>
              </a:ext>
            </a:extLst>
          </p:cNvPr>
          <p:cNvSpPr txBox="1"/>
          <p:nvPr/>
        </p:nvSpPr>
        <p:spPr>
          <a:xfrm>
            <a:off x="1879360" y="2987321"/>
            <a:ext cx="8433280" cy="2677656"/>
          </a:xfrm>
          <a:prstGeom prst="rect">
            <a:avLst/>
          </a:prstGeom>
          <a:noFill/>
        </p:spPr>
        <p:txBody>
          <a:bodyPr wrap="square" rtlCol="0">
            <a:spAutoFit/>
          </a:bodyPr>
          <a:lstStyle/>
          <a:p>
            <a:pPr algn="ctr"/>
            <a:r>
              <a:rPr lang="zh-CN" altLang="en-US" sz="2400" dirty="0">
                <a:latin typeface="Microsoft YaHei" panose="020B0503020204020204" pitchFamily="34" charset="-122"/>
                <a:ea typeface="Microsoft YaHei" panose="020B0503020204020204" pitchFamily="34" charset="-122"/>
              </a:rPr>
              <a:t>提出时间：</a:t>
            </a:r>
            <a:r>
              <a:rPr lang="en-US" altLang="zh-CN" sz="2400" b="1" dirty="0">
                <a:latin typeface="Microsoft YaHei" panose="020B0503020204020204" pitchFamily="34" charset="-122"/>
                <a:ea typeface="Microsoft YaHei" panose="020B0503020204020204" pitchFamily="34" charset="-122"/>
              </a:rPr>
              <a:t>2021 </a:t>
            </a:r>
            <a:r>
              <a:rPr lang="zh-CN" altLang="en-US" sz="2400" b="1" dirty="0">
                <a:latin typeface="Microsoft YaHei" panose="020B0503020204020204" pitchFamily="34" charset="-122"/>
                <a:ea typeface="Microsoft YaHei" panose="020B0503020204020204" pitchFamily="34" charset="-122"/>
              </a:rPr>
              <a:t>年 </a:t>
            </a:r>
            <a:r>
              <a:rPr lang="en-US" altLang="zh-CN" sz="2400" b="1" dirty="0">
                <a:latin typeface="Microsoft YaHei" panose="020B0503020204020204" pitchFamily="34" charset="-122"/>
                <a:ea typeface="Microsoft YaHei" panose="020B0503020204020204" pitchFamily="34" charset="-122"/>
              </a:rPr>
              <a:t>1 </a:t>
            </a:r>
            <a:r>
              <a:rPr lang="zh-CN" altLang="en-US" sz="2400" b="1" dirty="0">
                <a:latin typeface="Microsoft YaHei" panose="020B0503020204020204" pitchFamily="34" charset="-122"/>
                <a:ea typeface="Microsoft YaHei" panose="020B0503020204020204" pitchFamily="34" charset="-122"/>
              </a:rPr>
              <a:t>月 </a:t>
            </a:r>
            <a:r>
              <a:rPr lang="en-US" altLang="zh-CN" sz="2400" b="1" dirty="0">
                <a:latin typeface="Microsoft YaHei" panose="020B0503020204020204" pitchFamily="34" charset="-122"/>
                <a:ea typeface="Microsoft YaHei" panose="020B0503020204020204" pitchFamily="34" charset="-122"/>
              </a:rPr>
              <a:t>5 </a:t>
            </a:r>
            <a:r>
              <a:rPr lang="zh-CN" altLang="en-US" sz="2400" b="1" dirty="0">
                <a:latin typeface="Microsoft YaHei" panose="020B0503020204020204" pitchFamily="34" charset="-122"/>
                <a:ea typeface="Microsoft YaHei" panose="020B0503020204020204" pitchFamily="34" charset="-122"/>
              </a:rPr>
              <a:t>日</a:t>
            </a:r>
            <a:endParaRPr lang="en-US" altLang="zh-CN" sz="2400" b="1" dirty="0">
              <a:latin typeface="Microsoft YaHei" panose="020B0503020204020204" pitchFamily="34" charset="-122"/>
              <a:ea typeface="Microsoft YaHei" panose="020B0503020204020204" pitchFamily="34" charset="-122"/>
            </a:endParaRPr>
          </a:p>
          <a:p>
            <a:pPr algn="ctr"/>
            <a:r>
              <a:rPr lang="zh-CN" altLang="en-US" sz="2400" dirty="0">
                <a:latin typeface="Microsoft YaHei" panose="020B0503020204020204" pitchFamily="34" charset="-122"/>
                <a:ea typeface="Microsoft YaHei" panose="020B0503020204020204" pitchFamily="34" charset="-122"/>
              </a:rPr>
              <a:t>提出者：</a:t>
            </a:r>
            <a:r>
              <a:rPr lang="en-US" altLang="zh-CN" sz="2400" b="1" dirty="0" err="1">
                <a:latin typeface="Microsoft YaHei" panose="020B0503020204020204" pitchFamily="34" charset="-122"/>
                <a:ea typeface="Microsoft YaHei" panose="020B0503020204020204" pitchFamily="34" charset="-122"/>
              </a:rPr>
              <a:t>OpenAI</a:t>
            </a:r>
            <a:endParaRPr lang="en-US" altLang="zh-CN" sz="2400" b="1" dirty="0">
              <a:latin typeface="Microsoft YaHei" panose="020B0503020204020204" pitchFamily="34" charset="-122"/>
              <a:ea typeface="Microsoft YaHei" panose="020B0503020204020204" pitchFamily="34" charset="-122"/>
            </a:endParaRPr>
          </a:p>
          <a:p>
            <a:pPr algn="ctr"/>
            <a:endParaRPr lang="en-US" altLang="zh-CN" sz="2400" b="1" dirty="0">
              <a:latin typeface="Microsoft YaHei" panose="020B0503020204020204" pitchFamily="34" charset="-122"/>
              <a:ea typeface="Microsoft YaHei" panose="020B0503020204020204" pitchFamily="34" charset="-122"/>
            </a:endParaRPr>
          </a:p>
          <a:p>
            <a:pPr algn="ctr"/>
            <a:r>
              <a:rPr lang="en-US" altLang="zh-CN" sz="2400" dirty="0">
                <a:latin typeface="Microsoft YaHei" panose="020B0503020204020204" pitchFamily="34" charset="-122"/>
                <a:ea typeface="Microsoft YaHei" panose="020B0503020204020204" pitchFamily="34" charset="-122"/>
              </a:rPr>
              <a:t>DALL·E </a:t>
            </a:r>
            <a:r>
              <a:rPr lang="zh-CN" altLang="en-US" sz="2400" dirty="0">
                <a:latin typeface="Microsoft YaHei" panose="020B0503020204020204" pitchFamily="34" charset="-122"/>
                <a:ea typeface="Microsoft YaHei" panose="020B0503020204020204" pitchFamily="34" charset="-122"/>
              </a:rPr>
              <a:t>是 </a:t>
            </a:r>
            <a:r>
              <a:rPr lang="en-US" altLang="zh-CN" sz="2400" dirty="0">
                <a:latin typeface="Microsoft YaHei" panose="020B0503020204020204" pitchFamily="34" charset="-122"/>
                <a:ea typeface="Microsoft YaHei" panose="020B0503020204020204" pitchFamily="34" charset="-122"/>
              </a:rPr>
              <a:t>GPT-3 </a:t>
            </a:r>
            <a:r>
              <a:rPr lang="zh-CN" altLang="en-US" sz="2400" dirty="0">
                <a:latin typeface="Microsoft YaHei" panose="020B0503020204020204" pitchFamily="34" charset="-122"/>
                <a:ea typeface="Microsoft YaHei" panose="020B0503020204020204" pitchFamily="34" charset="-122"/>
              </a:rPr>
              <a:t>的 </a:t>
            </a:r>
            <a:r>
              <a:rPr lang="en-US" altLang="zh-CN" sz="2400" b="1" dirty="0">
                <a:solidFill>
                  <a:srgbClr val="972B24"/>
                </a:solidFill>
                <a:latin typeface="Microsoft YaHei" panose="020B0503020204020204" pitchFamily="34" charset="-122"/>
                <a:ea typeface="Microsoft YaHei" panose="020B0503020204020204" pitchFamily="34" charset="-122"/>
              </a:rPr>
              <a:t>120 </a:t>
            </a:r>
            <a:r>
              <a:rPr lang="zh-CN" altLang="en-US" sz="2400" b="1" dirty="0">
                <a:solidFill>
                  <a:srgbClr val="972B24"/>
                </a:solidFill>
                <a:latin typeface="Microsoft YaHei" panose="020B0503020204020204" pitchFamily="34" charset="-122"/>
                <a:ea typeface="Microsoft YaHei" panose="020B0503020204020204" pitchFamily="34" charset="-122"/>
              </a:rPr>
              <a:t>亿</a:t>
            </a:r>
            <a:r>
              <a:rPr lang="zh-CN" altLang="en-US" sz="2400" dirty="0">
                <a:latin typeface="Microsoft YaHei" panose="020B0503020204020204" pitchFamily="34" charset="-122"/>
                <a:ea typeface="Microsoft YaHei" panose="020B0503020204020204" pitchFamily="34" charset="-122"/>
              </a:rPr>
              <a:t>参数版本，经过训练可以使用文本 </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图像对的数据集从文本描述生成图像。我们发现它具有多种功能，包括创建拟人化版本的动物和物体，以合理的方式组合无关概念，渲染文本并将变换应用于现有图像。</a:t>
            </a:r>
            <a:endParaRPr lang="en-US" altLang="zh-CN" sz="2400" dirty="0">
              <a:latin typeface="Microsoft YaHei" panose="020B0503020204020204" pitchFamily="34" charset="-122"/>
              <a:ea typeface="Microsoft YaHei" panose="020B0503020204020204" pitchFamily="34" charset="-122"/>
            </a:endParaRPr>
          </a:p>
        </p:txBody>
      </p:sp>
      <p:sp>
        <p:nvSpPr>
          <p:cNvPr id="2" name="文本框 1">
            <a:extLst>
              <a:ext uri="{FF2B5EF4-FFF2-40B4-BE49-F238E27FC236}">
                <a16:creationId xmlns:a16="http://schemas.microsoft.com/office/drawing/2014/main" id="{BA68B79E-F59A-4B48-81F8-11AECC8D7D22}"/>
              </a:ext>
            </a:extLst>
          </p:cNvPr>
          <p:cNvSpPr txBox="1"/>
          <p:nvPr/>
        </p:nvSpPr>
        <p:spPr>
          <a:xfrm>
            <a:off x="1369194" y="3910650"/>
            <a:ext cx="599090" cy="830997"/>
          </a:xfrm>
          <a:prstGeom prst="rect">
            <a:avLst/>
          </a:prstGeom>
          <a:noFill/>
        </p:spPr>
        <p:txBody>
          <a:bodyPr wrap="square" rtlCol="0">
            <a:spAutoFit/>
          </a:bodyPr>
          <a:lstStyle/>
          <a:p>
            <a:r>
              <a:rPr lang="zh-CN" altLang="en-US" sz="4800" b="1" dirty="0">
                <a:solidFill>
                  <a:srgbClr val="972B24"/>
                </a:solidFill>
                <a:latin typeface="Microsoft YaHei" panose="020B0503020204020204" pitchFamily="34" charset="-122"/>
                <a:ea typeface="Microsoft YaHei" panose="020B0503020204020204" pitchFamily="34" charset="-122"/>
              </a:rPr>
              <a:t>「</a:t>
            </a:r>
            <a:endParaRPr lang="zh-CN" altLang="en-US" sz="4800" b="1" dirty="0">
              <a:solidFill>
                <a:srgbClr val="972B24"/>
              </a:solidFill>
            </a:endParaRPr>
          </a:p>
        </p:txBody>
      </p:sp>
      <p:sp>
        <p:nvSpPr>
          <p:cNvPr id="9" name="文本框 8">
            <a:extLst>
              <a:ext uri="{FF2B5EF4-FFF2-40B4-BE49-F238E27FC236}">
                <a16:creationId xmlns:a16="http://schemas.microsoft.com/office/drawing/2014/main" id="{85750219-105C-4766-95AB-D0337C1CBEEF}"/>
              </a:ext>
            </a:extLst>
          </p:cNvPr>
          <p:cNvSpPr txBox="1"/>
          <p:nvPr/>
        </p:nvSpPr>
        <p:spPr>
          <a:xfrm>
            <a:off x="10013095" y="4994955"/>
            <a:ext cx="599090" cy="830997"/>
          </a:xfrm>
          <a:prstGeom prst="rect">
            <a:avLst/>
          </a:prstGeom>
          <a:noFill/>
        </p:spPr>
        <p:txBody>
          <a:bodyPr wrap="square" rtlCol="0">
            <a:spAutoFit/>
          </a:bodyPr>
          <a:lstStyle/>
          <a:p>
            <a:r>
              <a:rPr lang="zh-CN" altLang="en-US" sz="4800" b="1" dirty="0">
                <a:solidFill>
                  <a:srgbClr val="972B24"/>
                </a:solidFill>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2419820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6396592"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自动配图最新进展</a:t>
            </a:r>
          </a:p>
        </p:txBody>
      </p:sp>
      <p:sp>
        <p:nvSpPr>
          <p:cNvPr id="7" name="平行四边形 6">
            <a:extLst>
              <a:ext uri="{FF2B5EF4-FFF2-40B4-BE49-F238E27FC236}">
                <a16:creationId xmlns:a16="http://schemas.microsoft.com/office/drawing/2014/main" id="{8D8E7D57-3AD5-C54C-875A-A12172352A5F}"/>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pic>
        <p:nvPicPr>
          <p:cNvPr id="3" name="图片 2">
            <a:extLst>
              <a:ext uri="{FF2B5EF4-FFF2-40B4-BE49-F238E27FC236}">
                <a16:creationId xmlns:a16="http://schemas.microsoft.com/office/drawing/2014/main" id="{28EE8649-D7F3-40C8-B515-4B97F4D369EF}"/>
              </a:ext>
            </a:extLst>
          </p:cNvPr>
          <p:cNvPicPr>
            <a:picLocks noChangeAspect="1"/>
          </p:cNvPicPr>
          <p:nvPr/>
        </p:nvPicPr>
        <p:blipFill>
          <a:blip r:embed="rId4"/>
          <a:stretch>
            <a:fillRect/>
          </a:stretch>
        </p:blipFill>
        <p:spPr>
          <a:xfrm>
            <a:off x="525872" y="1399912"/>
            <a:ext cx="5424615" cy="1828800"/>
          </a:xfrm>
          <a:prstGeom prst="rect">
            <a:avLst/>
          </a:prstGeom>
        </p:spPr>
      </p:pic>
      <p:pic>
        <p:nvPicPr>
          <p:cNvPr id="9" name="图片 8">
            <a:extLst>
              <a:ext uri="{FF2B5EF4-FFF2-40B4-BE49-F238E27FC236}">
                <a16:creationId xmlns:a16="http://schemas.microsoft.com/office/drawing/2014/main" id="{F3694419-E084-44ED-A85C-E6E1E76709C0}"/>
              </a:ext>
            </a:extLst>
          </p:cNvPr>
          <p:cNvPicPr>
            <a:picLocks noChangeAspect="1"/>
          </p:cNvPicPr>
          <p:nvPr/>
        </p:nvPicPr>
        <p:blipFill>
          <a:blip r:embed="rId5"/>
          <a:stretch>
            <a:fillRect/>
          </a:stretch>
        </p:blipFill>
        <p:spPr>
          <a:xfrm>
            <a:off x="6260047" y="1399912"/>
            <a:ext cx="5406080" cy="1828800"/>
          </a:xfrm>
          <a:prstGeom prst="rect">
            <a:avLst/>
          </a:prstGeom>
        </p:spPr>
      </p:pic>
      <p:pic>
        <p:nvPicPr>
          <p:cNvPr id="11" name="图片 10">
            <a:extLst>
              <a:ext uri="{FF2B5EF4-FFF2-40B4-BE49-F238E27FC236}">
                <a16:creationId xmlns:a16="http://schemas.microsoft.com/office/drawing/2014/main" id="{5D997655-1B6A-4213-8595-D0DE7BCD4A6A}"/>
              </a:ext>
            </a:extLst>
          </p:cNvPr>
          <p:cNvPicPr>
            <a:picLocks noChangeAspect="1"/>
          </p:cNvPicPr>
          <p:nvPr/>
        </p:nvPicPr>
        <p:blipFill>
          <a:blip r:embed="rId6"/>
          <a:stretch>
            <a:fillRect/>
          </a:stretch>
        </p:blipFill>
        <p:spPr>
          <a:xfrm>
            <a:off x="525872" y="3629287"/>
            <a:ext cx="5498969" cy="1828800"/>
          </a:xfrm>
          <a:prstGeom prst="rect">
            <a:avLst/>
          </a:prstGeom>
        </p:spPr>
      </p:pic>
      <p:pic>
        <p:nvPicPr>
          <p:cNvPr id="13" name="图片 12">
            <a:extLst>
              <a:ext uri="{FF2B5EF4-FFF2-40B4-BE49-F238E27FC236}">
                <a16:creationId xmlns:a16="http://schemas.microsoft.com/office/drawing/2014/main" id="{1E62CC5C-851F-4E27-9723-769C26243600}"/>
              </a:ext>
            </a:extLst>
          </p:cNvPr>
          <p:cNvPicPr>
            <a:picLocks noChangeAspect="1"/>
          </p:cNvPicPr>
          <p:nvPr/>
        </p:nvPicPr>
        <p:blipFill>
          <a:blip r:embed="rId7"/>
          <a:stretch>
            <a:fillRect/>
          </a:stretch>
        </p:blipFill>
        <p:spPr>
          <a:xfrm>
            <a:off x="6260047" y="3629287"/>
            <a:ext cx="5381012" cy="1828800"/>
          </a:xfrm>
          <a:prstGeom prst="rect">
            <a:avLst/>
          </a:prstGeom>
        </p:spPr>
      </p:pic>
    </p:spTree>
    <p:extLst>
      <p:ext uri="{BB962C8B-B14F-4D97-AF65-F5344CB8AC3E}">
        <p14:creationId xmlns:p14="http://schemas.microsoft.com/office/powerpoint/2010/main" val="25012691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北京理工大学校名+校徽.png">
            <a:extLst>
              <a:ext uri="{FF2B5EF4-FFF2-40B4-BE49-F238E27FC236}">
                <a16:creationId xmlns:a16="http://schemas.microsoft.com/office/drawing/2014/main" id="{11CC5530-7BD8-4CF4-B33B-B2F58E4C11CB}"/>
              </a:ext>
            </a:extLst>
          </p:cNvPr>
          <p:cNvPicPr>
            <a:picLocks noChangeAspect="1"/>
          </p:cNvPicPr>
          <p:nvPr/>
        </p:nvPicPr>
        <p:blipFill>
          <a:blip r:embed="rId3" cstate="print"/>
          <a:srcRect l="34158" t="19528" r="18091" b="63698"/>
          <a:stretch>
            <a:fillRect/>
          </a:stretch>
        </p:blipFill>
        <p:spPr>
          <a:xfrm>
            <a:off x="350369" y="197907"/>
            <a:ext cx="3829616" cy="950614"/>
          </a:xfrm>
          <a:prstGeom prst="rect">
            <a:avLst/>
          </a:prstGeom>
        </p:spPr>
      </p:pic>
      <p:grpSp>
        <p:nvGrpSpPr>
          <p:cNvPr id="14" name="组合 13">
            <a:extLst>
              <a:ext uri="{FF2B5EF4-FFF2-40B4-BE49-F238E27FC236}">
                <a16:creationId xmlns:a16="http://schemas.microsoft.com/office/drawing/2014/main" id="{CFB27301-FD21-420D-BEF4-E147AD33E701}"/>
              </a:ext>
            </a:extLst>
          </p:cNvPr>
          <p:cNvGrpSpPr/>
          <p:nvPr/>
        </p:nvGrpSpPr>
        <p:grpSpPr>
          <a:xfrm>
            <a:off x="877951" y="1148521"/>
            <a:ext cx="3883235" cy="5007534"/>
            <a:chOff x="582217" y="1294565"/>
            <a:chExt cx="3883235" cy="5007534"/>
          </a:xfrm>
        </p:grpSpPr>
        <p:grpSp>
          <p:nvGrpSpPr>
            <p:cNvPr id="15" name="组合 14">
              <a:extLst>
                <a:ext uri="{FF2B5EF4-FFF2-40B4-BE49-F238E27FC236}">
                  <a16:creationId xmlns:a16="http://schemas.microsoft.com/office/drawing/2014/main" id="{01EED3B0-2E94-4E04-9111-0DD1DF968867}"/>
                </a:ext>
              </a:extLst>
            </p:cNvPr>
            <p:cNvGrpSpPr/>
            <p:nvPr/>
          </p:nvGrpSpPr>
          <p:grpSpPr>
            <a:xfrm>
              <a:off x="582217" y="1294565"/>
              <a:ext cx="3883235" cy="3482448"/>
              <a:chOff x="582217" y="1294565"/>
              <a:chExt cx="3883235" cy="3482448"/>
            </a:xfrm>
          </p:grpSpPr>
          <p:pic>
            <p:nvPicPr>
              <p:cNvPr id="17" name="图片 16">
                <a:extLst>
                  <a:ext uri="{FF2B5EF4-FFF2-40B4-BE49-F238E27FC236}">
                    <a16:creationId xmlns:a16="http://schemas.microsoft.com/office/drawing/2014/main" id="{4A0051F7-0162-4C0A-9334-1906048E4A40}"/>
                  </a:ext>
                </a:extLst>
              </p:cNvPr>
              <p:cNvPicPr>
                <a:picLocks noChangeAspect="1"/>
              </p:cNvPicPr>
              <p:nvPr/>
            </p:nvPicPr>
            <p:blipFill>
              <a:blip r:embed="rId4" cstate="screen"/>
              <a:stretch>
                <a:fillRect/>
              </a:stretch>
            </p:blipFill>
            <p:spPr>
              <a:xfrm>
                <a:off x="582217" y="1294565"/>
                <a:ext cx="3883235" cy="3482448"/>
              </a:xfrm>
              <a:prstGeom prst="rect">
                <a:avLst/>
              </a:prstGeom>
            </p:spPr>
          </p:pic>
          <p:sp>
            <p:nvSpPr>
              <p:cNvPr id="18" name="文本框 17">
                <a:extLst>
                  <a:ext uri="{FF2B5EF4-FFF2-40B4-BE49-F238E27FC236}">
                    <a16:creationId xmlns:a16="http://schemas.microsoft.com/office/drawing/2014/main" id="{83E36467-D3ED-4657-811F-FCE4683B41BA}"/>
                  </a:ext>
                </a:extLst>
              </p:cNvPr>
              <p:cNvSpPr txBox="1"/>
              <p:nvPr/>
            </p:nvSpPr>
            <p:spPr>
              <a:xfrm>
                <a:off x="2016002" y="1539972"/>
                <a:ext cx="1015663" cy="3215151"/>
              </a:xfrm>
              <a:prstGeom prst="rect">
                <a:avLst/>
              </a:prstGeom>
              <a:noFill/>
              <a:ln>
                <a:solidFill>
                  <a:srgbClr val="0E1732"/>
                </a:solidFill>
              </a:ln>
            </p:spPr>
            <p:txBody>
              <a:bodyPr vert="eaVert" wrap="square" rtlCol="0">
                <a:spAutoFit/>
              </a:bodyPr>
              <a:lstStyle/>
              <a:p>
                <a:pPr algn="just"/>
                <a:r>
                  <a:rPr lang="zh-CN" altLang="en-US" sz="5400" b="1" dirty="0">
                    <a:latin typeface="Microsoft YaHei" panose="020B0503020204020204" pitchFamily="34" charset="-122"/>
                    <a:ea typeface="Microsoft YaHei" panose="020B0503020204020204" pitchFamily="34" charset="-122"/>
                    <a:cs typeface="+mn-ea"/>
                    <a:sym typeface="+mn-lt"/>
                  </a:rPr>
                  <a:t> 第六部分</a:t>
                </a:r>
              </a:p>
            </p:txBody>
          </p:sp>
        </p:grpSp>
        <p:sp>
          <p:nvSpPr>
            <p:cNvPr id="16" name="文本框 15">
              <a:extLst>
                <a:ext uri="{FF2B5EF4-FFF2-40B4-BE49-F238E27FC236}">
                  <a16:creationId xmlns:a16="http://schemas.microsoft.com/office/drawing/2014/main" id="{2429C61D-550A-4DB9-9E69-D03DEE82EDF1}"/>
                </a:ext>
              </a:extLst>
            </p:cNvPr>
            <p:cNvSpPr txBox="1"/>
            <p:nvPr/>
          </p:nvSpPr>
          <p:spPr>
            <a:xfrm>
              <a:off x="670268" y="5378769"/>
              <a:ext cx="3707130" cy="923330"/>
            </a:xfrm>
            <a:prstGeom prst="rect">
              <a:avLst/>
            </a:prstGeom>
            <a:noFill/>
          </p:spPr>
          <p:txBody>
            <a:bodyPr wrap="square" rtlCol="0">
              <a:spAutoFit/>
            </a:bodyPr>
            <a:lstStyle/>
            <a:p>
              <a:pPr algn="ctr"/>
              <a:r>
                <a:rPr lang="zh-CN" altLang="en-US" dirty="0">
                  <a:latin typeface="Microsoft YaHei" panose="020B0503020204020204" pitchFamily="34" charset="-122"/>
                  <a:ea typeface="Microsoft YaHei" panose="020B0503020204020204" pitchFamily="34" charset="-122"/>
                </a:rPr>
                <a:t>主讲人： </a:t>
              </a:r>
              <a:endParaRPr lang="en-US" altLang="zh-CN" dirty="0">
                <a:latin typeface="Microsoft YaHei" panose="020B0503020204020204" pitchFamily="34" charset="-122"/>
                <a:ea typeface="Microsoft YaHei" panose="020B0503020204020204" pitchFamily="34" charset="-122"/>
              </a:endParaRPr>
            </a:p>
            <a:p>
              <a:pPr algn="ctr"/>
              <a:r>
                <a:rPr lang="zh-CN" altLang="en-US" dirty="0">
                  <a:latin typeface="Microsoft YaHei" panose="020B0503020204020204" pitchFamily="34" charset="-122"/>
                  <a:ea typeface="Microsoft YaHei" panose="020B0503020204020204" pitchFamily="34" charset="-122"/>
                </a:rPr>
                <a:t>耿明灏   </a:t>
              </a:r>
              <a:r>
                <a:rPr lang="en-US" altLang="zh-CN" dirty="0">
                  <a:latin typeface="Microsoft YaHei" panose="020B0503020204020204" pitchFamily="34" charset="-122"/>
                  <a:ea typeface="Microsoft YaHei" panose="020B0503020204020204" pitchFamily="34" charset="-122"/>
                </a:rPr>
                <a:t>3220200876</a:t>
              </a:r>
            </a:p>
            <a:p>
              <a:pPr algn="ctr"/>
              <a:r>
                <a:rPr lang="zh-CN" altLang="en-US" dirty="0">
                  <a:latin typeface="Microsoft YaHei" panose="020B0503020204020204" pitchFamily="34" charset="-122"/>
                  <a:ea typeface="Microsoft YaHei" panose="020B0503020204020204" pitchFamily="34" charset="-122"/>
                </a:rPr>
                <a:t>张越崴   </a:t>
              </a:r>
              <a:r>
                <a:rPr lang="en-US" altLang="zh-CN" dirty="0">
                  <a:latin typeface="Microsoft YaHei" panose="020B0503020204020204" pitchFamily="34" charset="-122"/>
                  <a:ea typeface="Microsoft YaHei" panose="020B0503020204020204" pitchFamily="34" charset="-122"/>
                </a:rPr>
                <a:t>3220201018</a:t>
              </a:r>
              <a:endParaRPr lang="zh-CN" altLang="en-US" sz="1600" dirty="0">
                <a:latin typeface="Microsoft YaHei" panose="020B0503020204020204" pitchFamily="34" charset="-122"/>
                <a:ea typeface="Microsoft YaHei" panose="020B0503020204020204" pitchFamily="34" charset="-122"/>
              </a:endParaRPr>
            </a:p>
          </p:txBody>
        </p:sp>
      </p:grpSp>
      <p:grpSp>
        <p:nvGrpSpPr>
          <p:cNvPr id="19" name="组合 18">
            <a:extLst>
              <a:ext uri="{FF2B5EF4-FFF2-40B4-BE49-F238E27FC236}">
                <a16:creationId xmlns:a16="http://schemas.microsoft.com/office/drawing/2014/main" id="{9120ECAC-9BE1-4BBC-A162-633610D01E6F}"/>
              </a:ext>
            </a:extLst>
          </p:cNvPr>
          <p:cNvGrpSpPr/>
          <p:nvPr/>
        </p:nvGrpSpPr>
        <p:grpSpPr>
          <a:xfrm>
            <a:off x="5493639" y="0"/>
            <a:ext cx="6698361" cy="6858000"/>
            <a:chOff x="5493639" y="0"/>
            <a:chExt cx="6698361" cy="6858000"/>
          </a:xfrm>
        </p:grpSpPr>
        <p:sp>
          <p:nvSpPr>
            <p:cNvPr id="20" name="矩形 19">
              <a:extLst>
                <a:ext uri="{FF2B5EF4-FFF2-40B4-BE49-F238E27FC236}">
                  <a16:creationId xmlns:a16="http://schemas.microsoft.com/office/drawing/2014/main" id="{24B3F8F3-33F2-4108-9A2E-3FC950733807}"/>
                </a:ext>
              </a:extLst>
            </p:cNvPr>
            <p:cNvSpPr/>
            <p:nvPr/>
          </p:nvSpPr>
          <p:spPr>
            <a:xfrm>
              <a:off x="5493639" y="0"/>
              <a:ext cx="6698361" cy="6858000"/>
            </a:xfrm>
            <a:prstGeom prst="rect">
              <a:avLst/>
            </a:prstGeom>
            <a:solidFill>
              <a:srgbClr val="972B2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15BF82C3-6CB7-4A92-97AD-782A49CFB4AD}"/>
                </a:ext>
              </a:extLst>
            </p:cNvPr>
            <p:cNvGrpSpPr/>
            <p:nvPr/>
          </p:nvGrpSpPr>
          <p:grpSpPr>
            <a:xfrm>
              <a:off x="8065306" y="727960"/>
              <a:ext cx="1574276" cy="5402079"/>
              <a:chOff x="7985487" y="862000"/>
              <a:chExt cx="1574276" cy="5317706"/>
            </a:xfrm>
          </p:grpSpPr>
          <p:sp>
            <p:nvSpPr>
              <p:cNvPr id="22" name="文本框 21">
                <a:extLst>
                  <a:ext uri="{FF2B5EF4-FFF2-40B4-BE49-F238E27FC236}">
                    <a16:creationId xmlns:a16="http://schemas.microsoft.com/office/drawing/2014/main" id="{48B9F16C-F1A9-44EA-9A60-CE0BEC9F7FBF}"/>
                  </a:ext>
                </a:extLst>
              </p:cNvPr>
              <p:cNvSpPr txBox="1"/>
              <p:nvPr/>
            </p:nvSpPr>
            <p:spPr>
              <a:xfrm>
                <a:off x="8384075" y="862000"/>
                <a:ext cx="984885" cy="5317706"/>
              </a:xfrm>
              <a:prstGeom prst="rect">
                <a:avLst/>
              </a:prstGeom>
              <a:noFill/>
              <a:ln w="19050">
                <a:noFill/>
              </a:ln>
            </p:spPr>
            <p:txBody>
              <a:bodyPr vert="eaVert" wrap="square" rtlCol="0" anchor="ctr">
                <a:spAutoFit/>
              </a:bodyPr>
              <a:lstStyle/>
              <a:p>
                <a:pPr algn="ctr">
                  <a:lnSpc>
                    <a:spcPct val="130000"/>
                  </a:lnSpc>
                </a:pPr>
                <a:r>
                  <a:rPr lang="en-US" altLang="zh-CN" sz="4000" b="1" spc="300" dirty="0">
                    <a:solidFill>
                      <a:schemeClr val="bg1"/>
                    </a:solidFill>
                    <a:latin typeface="Microsoft YaHei" panose="020B0503020204020204" pitchFamily="34" charset="-122"/>
                    <a:ea typeface="Microsoft YaHei" panose="020B0503020204020204" pitchFamily="34" charset="-122"/>
                    <a:cs typeface="+mn-ea"/>
                    <a:sym typeface="+mn-lt"/>
                  </a:rPr>
                  <a:t>Demo </a:t>
                </a:r>
                <a:r>
                  <a:rPr lang="zh-CN" altLang="en-US" sz="4000" b="1" spc="300" dirty="0">
                    <a:solidFill>
                      <a:schemeClr val="bg1"/>
                    </a:solidFill>
                    <a:latin typeface="Microsoft YaHei" panose="020B0503020204020204" pitchFamily="34" charset="-122"/>
                    <a:ea typeface="Microsoft YaHei" panose="020B0503020204020204" pitchFamily="34" charset="-122"/>
                    <a:cs typeface="+mn-ea"/>
                    <a:sym typeface="+mn-lt"/>
                  </a:rPr>
                  <a:t>展示</a:t>
                </a:r>
              </a:p>
            </p:txBody>
          </p:sp>
          <p:sp>
            <p:nvSpPr>
              <p:cNvPr id="23" name="矩形 22">
                <a:extLst>
                  <a:ext uri="{FF2B5EF4-FFF2-40B4-BE49-F238E27FC236}">
                    <a16:creationId xmlns:a16="http://schemas.microsoft.com/office/drawing/2014/main" id="{9797BA11-88E1-4DE5-BF3C-CF73702DE74F}"/>
                  </a:ext>
                </a:extLst>
              </p:cNvPr>
              <p:cNvSpPr/>
              <p:nvPr/>
            </p:nvSpPr>
            <p:spPr>
              <a:xfrm>
                <a:off x="7985487" y="1517567"/>
                <a:ext cx="1574276" cy="3981178"/>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11955100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7" y="48828"/>
            <a:ext cx="7218101" cy="1446550"/>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a:t>
            </a:r>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Image</a:t>
            </a:r>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Captioning</a:t>
            </a:r>
          </a:p>
          <a:p>
            <a:endPar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endParaRPr>
          </a:p>
          <a:p>
            <a:r>
              <a:rPr lang="zh-CN" altLang="en-US"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结果对比 </a:t>
            </a:r>
          </a:p>
        </p:txBody>
      </p:sp>
      <p:sp>
        <p:nvSpPr>
          <p:cNvPr id="7" name="平行四边形 6">
            <a:extLst>
              <a:ext uri="{FF2B5EF4-FFF2-40B4-BE49-F238E27FC236}">
                <a16:creationId xmlns:a16="http://schemas.microsoft.com/office/drawing/2014/main" id="{8D8E7D57-3AD5-C54C-875A-A12172352A5F}"/>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pic>
        <p:nvPicPr>
          <p:cNvPr id="5" name="图片 4">
            <a:extLst>
              <a:ext uri="{FF2B5EF4-FFF2-40B4-BE49-F238E27FC236}">
                <a16:creationId xmlns:a16="http://schemas.microsoft.com/office/drawing/2014/main" id="{138898CD-7D7F-9D4A-8F6C-BA70D35143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130" y="1745835"/>
            <a:ext cx="5465733" cy="4099300"/>
          </a:xfrm>
          <a:prstGeom prst="rect">
            <a:avLst/>
          </a:prstGeom>
        </p:spPr>
      </p:pic>
      <p:sp>
        <p:nvSpPr>
          <p:cNvPr id="2" name="文本框 1">
            <a:extLst>
              <a:ext uri="{FF2B5EF4-FFF2-40B4-BE49-F238E27FC236}">
                <a16:creationId xmlns:a16="http://schemas.microsoft.com/office/drawing/2014/main" id="{A1CA94AD-AF2D-444E-BF03-303843DBEE5C}"/>
              </a:ext>
            </a:extLst>
          </p:cNvPr>
          <p:cNvSpPr txBox="1"/>
          <p:nvPr/>
        </p:nvSpPr>
        <p:spPr>
          <a:xfrm>
            <a:off x="6509807" y="1902659"/>
            <a:ext cx="5123542" cy="3785652"/>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sz="2400" dirty="0">
                <a:latin typeface="Microsoft YaHei" panose="020B0503020204020204" pitchFamily="34" charset="-122"/>
                <a:ea typeface="Microsoft YaHei" panose="020B0503020204020204" pitchFamily="34" charset="-122"/>
              </a:rPr>
              <a:t>Transformer-based</a:t>
            </a:r>
          </a:p>
          <a:p>
            <a:r>
              <a:rPr lang="en-US" altLang="zh-CN" dirty="0">
                <a:latin typeface="Microsoft YaHei" panose="020B0503020204020204" pitchFamily="34" charset="-122"/>
                <a:ea typeface="Microsoft YaHei" panose="020B0503020204020204" pitchFamily="34" charset="-122"/>
              </a:rPr>
              <a:t>A white toilet sitting in a bathroom with a sink</a:t>
            </a:r>
          </a:p>
          <a:p>
            <a:endParaRPr kumimoji="1" lang="en-US" altLang="zh-CN" dirty="0"/>
          </a:p>
          <a:p>
            <a:pPr marL="285750" indent="-285750">
              <a:buFont typeface="Arial" panose="020B0604020202020204" pitchFamily="34" charset="0"/>
              <a:buChar char="•"/>
            </a:pPr>
            <a:r>
              <a:rPr kumimoji="1" lang="en-US" altLang="zh-CN" sz="2400" dirty="0">
                <a:latin typeface="Microsoft YaHei" panose="020B0503020204020204" pitchFamily="34" charset="-122"/>
                <a:ea typeface="Microsoft YaHei" panose="020B0503020204020204" pitchFamily="34" charset="-122"/>
              </a:rPr>
              <a:t>Scene</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graph-based</a:t>
            </a:r>
          </a:p>
          <a:p>
            <a:r>
              <a:rPr lang="en-US" altLang="zh-CN" dirty="0">
                <a:latin typeface="Microsoft YaHei" panose="020B0503020204020204" pitchFamily="34" charset="-122"/>
                <a:ea typeface="Microsoft YaHei" panose="020B0503020204020204" pitchFamily="34" charset="-122"/>
              </a:rPr>
              <a:t>A bathroom with a sink and a toilet</a:t>
            </a:r>
          </a:p>
          <a:p>
            <a:endParaRPr kumimoji="1" lang="en-US" altLang="zh-CN" dirty="0"/>
          </a:p>
          <a:p>
            <a:pPr marL="285750" indent="-285750">
              <a:buFont typeface="Arial" panose="020B0604020202020204" pitchFamily="34" charset="0"/>
              <a:buChar char="•"/>
            </a:pPr>
            <a:r>
              <a:rPr kumimoji="1" lang="en-US" altLang="zh-CN" sz="2400" dirty="0">
                <a:latin typeface="Microsoft YaHei" panose="020B0503020204020204" pitchFamily="34" charset="-122"/>
                <a:ea typeface="Microsoft YaHei" panose="020B0503020204020204" pitchFamily="34" charset="-122"/>
              </a:rPr>
              <a:t>Attention-based</a:t>
            </a:r>
          </a:p>
          <a:p>
            <a:r>
              <a:rPr lang="en-US" altLang="zh-CN" dirty="0">
                <a:latin typeface="Microsoft YaHei" panose="020B0503020204020204" pitchFamily="34" charset="-122"/>
                <a:ea typeface="Microsoft YaHei" panose="020B0503020204020204" pitchFamily="34" charset="-122"/>
              </a:rPr>
              <a:t>A bathroom with a toilet and a sink</a:t>
            </a:r>
          </a:p>
          <a:p>
            <a:endParaRPr kumimoji="1" lang="en-US" altLang="zh-CN"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kumimoji="1" lang="en-US" altLang="zh-CN" sz="2400" dirty="0">
                <a:latin typeface="Microsoft YaHei" panose="020B0503020204020204" pitchFamily="34" charset="-122"/>
                <a:ea typeface="Microsoft YaHei" panose="020B0503020204020204" pitchFamily="34" charset="-122"/>
              </a:rPr>
              <a:t>Ground-truth</a:t>
            </a:r>
          </a:p>
          <a:p>
            <a:r>
              <a:rPr lang="en-US" altLang="zh-CN" dirty="0">
                <a:solidFill>
                  <a:srgbClr val="1D2125"/>
                </a:solidFill>
                <a:latin typeface="Microsoft YaHei" panose="020B0503020204020204" pitchFamily="34" charset="-122"/>
                <a:ea typeface="Microsoft YaHei" panose="020B0503020204020204" pitchFamily="34" charset="-122"/>
              </a:rPr>
              <a:t>A small bathroom with a sink and a toilet</a:t>
            </a:r>
            <a:endParaRPr lang="en-US" altLang="zh-CN" dirty="0"/>
          </a:p>
        </p:txBody>
      </p:sp>
    </p:spTree>
    <p:extLst>
      <p:ext uri="{BB962C8B-B14F-4D97-AF65-F5344CB8AC3E}">
        <p14:creationId xmlns:p14="http://schemas.microsoft.com/office/powerpoint/2010/main" val="32119667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7" y="48828"/>
            <a:ext cx="7218101" cy="1446550"/>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a:t>
            </a:r>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Image</a:t>
            </a:r>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Captioning</a:t>
            </a:r>
          </a:p>
          <a:p>
            <a:endPar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endParaRPr>
          </a:p>
          <a:p>
            <a:r>
              <a:rPr lang="zh-CN" altLang="en-US"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结果对比 </a:t>
            </a:r>
          </a:p>
        </p:txBody>
      </p:sp>
      <p:sp>
        <p:nvSpPr>
          <p:cNvPr id="7" name="平行四边形 6">
            <a:extLst>
              <a:ext uri="{FF2B5EF4-FFF2-40B4-BE49-F238E27FC236}">
                <a16:creationId xmlns:a16="http://schemas.microsoft.com/office/drawing/2014/main" id="{8D8E7D57-3AD5-C54C-875A-A12172352A5F}"/>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pic>
        <p:nvPicPr>
          <p:cNvPr id="5" name="图片 4">
            <a:extLst>
              <a:ext uri="{FF2B5EF4-FFF2-40B4-BE49-F238E27FC236}">
                <a16:creationId xmlns:a16="http://schemas.microsoft.com/office/drawing/2014/main" id="{138898CD-7D7F-9D4A-8F6C-BA70D35143A7}"/>
              </a:ext>
            </a:extLst>
          </p:cNvPr>
          <p:cNvPicPr>
            <a:picLocks noChangeAspect="1"/>
          </p:cNvPicPr>
          <p:nvPr/>
        </p:nvPicPr>
        <p:blipFill>
          <a:blip r:embed="rId4"/>
          <a:stretch>
            <a:fillRect/>
          </a:stretch>
        </p:blipFill>
        <p:spPr>
          <a:xfrm>
            <a:off x="364391" y="1842518"/>
            <a:ext cx="5581755" cy="3893568"/>
          </a:xfrm>
          <a:prstGeom prst="rect">
            <a:avLst/>
          </a:prstGeom>
        </p:spPr>
      </p:pic>
      <p:sp>
        <p:nvSpPr>
          <p:cNvPr id="2" name="文本框 1">
            <a:extLst>
              <a:ext uri="{FF2B5EF4-FFF2-40B4-BE49-F238E27FC236}">
                <a16:creationId xmlns:a16="http://schemas.microsoft.com/office/drawing/2014/main" id="{A1CA94AD-AF2D-444E-BF03-303843DBEE5C}"/>
              </a:ext>
            </a:extLst>
          </p:cNvPr>
          <p:cNvSpPr txBox="1"/>
          <p:nvPr/>
        </p:nvSpPr>
        <p:spPr>
          <a:xfrm>
            <a:off x="6069889" y="2034976"/>
            <a:ext cx="6122111" cy="3508653"/>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sz="2400" dirty="0">
                <a:latin typeface="Microsoft YaHei" panose="020B0503020204020204" pitchFamily="34" charset="-122"/>
                <a:ea typeface="Microsoft YaHei" panose="020B0503020204020204" pitchFamily="34" charset="-122"/>
              </a:rPr>
              <a:t>Transformer-based</a:t>
            </a:r>
          </a:p>
          <a:p>
            <a:r>
              <a:rPr lang="en-US" altLang="zh-CN" dirty="0">
                <a:latin typeface="Microsoft YaHei" panose="020B0503020204020204" pitchFamily="34" charset="-122"/>
                <a:ea typeface="Microsoft YaHei" panose="020B0503020204020204" pitchFamily="34" charset="-122"/>
              </a:rPr>
              <a:t>A row of motorcycles parked on the side of a building</a:t>
            </a:r>
          </a:p>
          <a:p>
            <a:endParaRPr kumimoji="1" lang="en-US" altLang="zh-CN" dirty="0"/>
          </a:p>
          <a:p>
            <a:pPr marL="285750" indent="-285750">
              <a:buFont typeface="Arial" panose="020B0604020202020204" pitchFamily="34" charset="0"/>
              <a:buChar char="•"/>
            </a:pPr>
            <a:r>
              <a:rPr kumimoji="1" lang="en-US" altLang="zh-CN" sz="2400" dirty="0">
                <a:latin typeface="Microsoft YaHei" panose="020B0503020204020204" pitchFamily="34" charset="-122"/>
                <a:ea typeface="Microsoft YaHei" panose="020B0503020204020204" pitchFamily="34" charset="-122"/>
              </a:rPr>
              <a:t>Scene</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graph-based</a:t>
            </a:r>
          </a:p>
          <a:p>
            <a:r>
              <a:rPr lang="en-US" altLang="zh-CN" dirty="0">
                <a:latin typeface="Microsoft YaHei" panose="020B0503020204020204" pitchFamily="34" charset="-122"/>
                <a:ea typeface="Microsoft YaHei" panose="020B0503020204020204" pitchFamily="34" charset="-122"/>
              </a:rPr>
              <a:t>A row of motorcycles parked on the side of a street</a:t>
            </a:r>
          </a:p>
          <a:p>
            <a:endParaRPr kumimoji="1" lang="en-US" altLang="zh-CN" dirty="0"/>
          </a:p>
          <a:p>
            <a:pPr marL="285750" indent="-285750">
              <a:buFont typeface="Arial" panose="020B0604020202020204" pitchFamily="34" charset="0"/>
              <a:buChar char="•"/>
            </a:pPr>
            <a:r>
              <a:rPr kumimoji="1" lang="en-US" altLang="zh-CN" sz="2400" dirty="0">
                <a:latin typeface="Microsoft YaHei" panose="020B0503020204020204" pitchFamily="34" charset="-122"/>
                <a:ea typeface="Microsoft YaHei" panose="020B0503020204020204" pitchFamily="34" charset="-122"/>
              </a:rPr>
              <a:t>Attention-based</a:t>
            </a:r>
          </a:p>
          <a:p>
            <a:r>
              <a:rPr lang="en-US" altLang="zh-CN" dirty="0">
                <a:latin typeface="Microsoft YaHei" panose="020B0503020204020204" pitchFamily="34" charset="-122"/>
                <a:ea typeface="Microsoft YaHei" panose="020B0503020204020204" pitchFamily="34" charset="-122"/>
              </a:rPr>
              <a:t>A row of motorcycles parked on the side of a street</a:t>
            </a:r>
          </a:p>
          <a:p>
            <a:endParaRPr kumimoji="1" lang="en-US" altLang="zh-CN"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kumimoji="1" lang="en-US" altLang="zh-CN" sz="2400" dirty="0">
                <a:latin typeface="Microsoft YaHei" panose="020B0503020204020204" pitchFamily="34" charset="-122"/>
                <a:ea typeface="Microsoft YaHei" panose="020B0503020204020204" pitchFamily="34" charset="-122"/>
              </a:rPr>
              <a:t>Ground-truth</a:t>
            </a:r>
          </a:p>
          <a:p>
            <a:r>
              <a:rPr lang="en-US" altLang="zh-CN" dirty="0">
                <a:solidFill>
                  <a:srgbClr val="1D2125"/>
                </a:solidFill>
                <a:latin typeface="Microsoft YaHei" panose="020B0503020204020204" pitchFamily="34" charset="-122"/>
                <a:ea typeface="Microsoft YaHei" panose="020B0503020204020204" pitchFamily="34" charset="-122"/>
              </a:rPr>
              <a:t>A row of motorcycles parked in front of a building</a:t>
            </a:r>
            <a:endParaRPr lang="en-US" altLang="zh-CN"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56412932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7" y="48828"/>
            <a:ext cx="7218101" cy="1446550"/>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a:t>
            </a:r>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Image</a:t>
            </a:r>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Captioning</a:t>
            </a:r>
          </a:p>
          <a:p>
            <a:endPar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endParaRPr>
          </a:p>
          <a:p>
            <a:r>
              <a:rPr lang="zh-CN" altLang="en-US"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结果对比 </a:t>
            </a:r>
          </a:p>
        </p:txBody>
      </p:sp>
      <p:sp>
        <p:nvSpPr>
          <p:cNvPr id="7" name="平行四边形 6">
            <a:extLst>
              <a:ext uri="{FF2B5EF4-FFF2-40B4-BE49-F238E27FC236}">
                <a16:creationId xmlns:a16="http://schemas.microsoft.com/office/drawing/2014/main" id="{8D8E7D57-3AD5-C54C-875A-A12172352A5F}"/>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pic>
        <p:nvPicPr>
          <p:cNvPr id="5" name="图片 4">
            <a:extLst>
              <a:ext uri="{FF2B5EF4-FFF2-40B4-BE49-F238E27FC236}">
                <a16:creationId xmlns:a16="http://schemas.microsoft.com/office/drawing/2014/main" id="{138898CD-7D7F-9D4A-8F6C-BA70D35143A7}"/>
              </a:ext>
            </a:extLst>
          </p:cNvPr>
          <p:cNvPicPr>
            <a:picLocks noChangeAspect="1"/>
          </p:cNvPicPr>
          <p:nvPr/>
        </p:nvPicPr>
        <p:blipFill rotWithShape="1">
          <a:blip r:embed="rId4">
            <a:extLst>
              <a:ext uri="{28A0092B-C50C-407E-A947-70E740481C1C}">
                <a14:useLocalDpi xmlns:a14="http://schemas.microsoft.com/office/drawing/2010/main" val="0"/>
              </a:ext>
            </a:extLst>
          </a:blip>
          <a:srcRect t="1340"/>
          <a:stretch/>
        </p:blipFill>
        <p:spPr>
          <a:xfrm>
            <a:off x="747049" y="2013326"/>
            <a:ext cx="5499894" cy="4044397"/>
          </a:xfrm>
          <a:prstGeom prst="rect">
            <a:avLst/>
          </a:prstGeom>
        </p:spPr>
      </p:pic>
      <p:sp>
        <p:nvSpPr>
          <p:cNvPr id="2" name="文本框 1">
            <a:extLst>
              <a:ext uri="{FF2B5EF4-FFF2-40B4-BE49-F238E27FC236}">
                <a16:creationId xmlns:a16="http://schemas.microsoft.com/office/drawing/2014/main" id="{A1CA94AD-AF2D-444E-BF03-303843DBEE5C}"/>
              </a:ext>
            </a:extLst>
          </p:cNvPr>
          <p:cNvSpPr txBox="1"/>
          <p:nvPr/>
        </p:nvSpPr>
        <p:spPr>
          <a:xfrm>
            <a:off x="6509807" y="1727200"/>
            <a:ext cx="5123542" cy="4616648"/>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sz="2400" dirty="0">
                <a:latin typeface="Microsoft YaHei" panose="020B0503020204020204" pitchFamily="34" charset="-122"/>
                <a:ea typeface="Microsoft YaHei" panose="020B0503020204020204" pitchFamily="34" charset="-122"/>
              </a:rPr>
              <a:t>Transformer-based</a:t>
            </a:r>
          </a:p>
          <a:p>
            <a:pPr lvl="0">
              <a:defRPr/>
            </a:pPr>
            <a:r>
              <a:rPr lang="en-US" altLang="zh-CN" dirty="0">
                <a:solidFill>
                  <a:prstClr val="black"/>
                </a:solidFill>
                <a:latin typeface="Microsoft YaHei" panose="020B0503020204020204" pitchFamily="34" charset="-122"/>
                <a:ea typeface="Microsoft YaHei" panose="020B0503020204020204" pitchFamily="34" charset="-122"/>
              </a:rPr>
              <a:t>A group of women sitting at a table eating food</a:t>
            </a:r>
          </a:p>
          <a:p>
            <a:endParaRPr kumimoji="1" lang="en-US" altLang="zh-CN" dirty="0"/>
          </a:p>
          <a:p>
            <a:pPr marL="285750" indent="-285750">
              <a:buFont typeface="Arial" panose="020B0604020202020204" pitchFamily="34" charset="0"/>
              <a:buChar char="•"/>
            </a:pPr>
            <a:r>
              <a:rPr kumimoji="1" lang="en-US" altLang="zh-CN" sz="2400" dirty="0">
                <a:latin typeface="Microsoft YaHei" panose="020B0503020204020204" pitchFamily="34" charset="-122"/>
                <a:ea typeface="Microsoft YaHei" panose="020B0503020204020204" pitchFamily="34" charset="-122"/>
              </a:rPr>
              <a:t>Scene</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graph-based</a:t>
            </a:r>
          </a:p>
          <a:p>
            <a:pPr lvl="0">
              <a:defRPr/>
            </a:pPr>
            <a:r>
              <a:rPr lang="en-US" altLang="zh-CN" dirty="0">
                <a:solidFill>
                  <a:prstClr val="black"/>
                </a:solidFill>
                <a:latin typeface="Microsoft YaHei" panose="020B0503020204020204" pitchFamily="34" charset="-122"/>
                <a:ea typeface="Microsoft YaHei" panose="020B0503020204020204" pitchFamily="34" charset="-122"/>
              </a:rPr>
              <a:t>A group of women sitting at a table eating plates of food</a:t>
            </a:r>
          </a:p>
          <a:p>
            <a:endParaRPr kumimoji="1" lang="en-US" altLang="zh-CN" dirty="0"/>
          </a:p>
          <a:p>
            <a:pPr marL="285750" indent="-285750">
              <a:buFont typeface="Arial" panose="020B0604020202020204" pitchFamily="34" charset="0"/>
              <a:buChar char="•"/>
            </a:pPr>
            <a:r>
              <a:rPr kumimoji="1" lang="en-US" altLang="zh-CN" sz="2400" dirty="0">
                <a:latin typeface="Microsoft YaHei" panose="020B0503020204020204" pitchFamily="34" charset="-122"/>
                <a:ea typeface="Microsoft YaHei" panose="020B0503020204020204" pitchFamily="34" charset="-122"/>
              </a:rPr>
              <a:t>Attention-based</a:t>
            </a:r>
          </a:p>
          <a:p>
            <a:r>
              <a:rPr lang="en-US" altLang="zh-CN" dirty="0">
                <a:solidFill>
                  <a:srgbClr val="000000"/>
                </a:solidFill>
                <a:latin typeface="Microsoft YaHei" panose="020B0503020204020204" pitchFamily="34" charset="-122"/>
                <a:ea typeface="Microsoft YaHei" panose="020B0503020204020204" pitchFamily="34" charset="-122"/>
              </a:rPr>
              <a:t>A</a:t>
            </a:r>
            <a:r>
              <a:rPr lang="zh-CN" altLang="zh-CN" dirty="0">
                <a:solidFill>
                  <a:srgbClr val="000000"/>
                </a:solidFill>
                <a:latin typeface="Microsoft YaHei" panose="020B0503020204020204" pitchFamily="34" charset="-122"/>
                <a:ea typeface="Microsoft YaHei" panose="020B0503020204020204" pitchFamily="34" charset="-122"/>
              </a:rPr>
              <a:t> group of women sitting around a table filled with food</a:t>
            </a:r>
            <a:r>
              <a:rPr lang="zh-CN" altLang="zh-CN" dirty="0">
                <a:latin typeface="Microsoft YaHei" panose="020B0503020204020204" pitchFamily="34" charset="-122"/>
                <a:ea typeface="Microsoft YaHei" panose="020B0503020204020204" pitchFamily="34" charset="-122"/>
              </a:rPr>
              <a:t> </a:t>
            </a:r>
          </a:p>
          <a:p>
            <a:endParaRPr kumimoji="1" lang="en-US" altLang="zh-CN"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kumimoji="1" lang="en-US" altLang="zh-CN" sz="2400" dirty="0">
                <a:latin typeface="Microsoft YaHei" panose="020B0503020204020204" pitchFamily="34" charset="-122"/>
                <a:ea typeface="Microsoft YaHei" panose="020B0503020204020204" pitchFamily="34" charset="-122"/>
              </a:rPr>
              <a:t>Ground-truth</a:t>
            </a:r>
          </a:p>
          <a:p>
            <a:pPr lvl="0">
              <a:defRPr/>
            </a:pPr>
            <a:r>
              <a:rPr lang="en-US" altLang="zh-CN" dirty="0">
                <a:solidFill>
                  <a:srgbClr val="1D2125"/>
                </a:solidFill>
                <a:latin typeface="Microsoft YaHei" panose="020B0503020204020204" pitchFamily="34" charset="-122"/>
                <a:ea typeface="Microsoft YaHei" panose="020B0503020204020204" pitchFamily="34" charset="-122"/>
              </a:rPr>
              <a:t>A group of women sitting at a table with plates of food</a:t>
            </a:r>
            <a:endParaRPr lang="en-US" altLang="zh-CN" dirty="0">
              <a:solidFill>
                <a:prstClr val="black"/>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5803309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7" y="48828"/>
            <a:ext cx="7218101" cy="1446550"/>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a:t>
            </a:r>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Image</a:t>
            </a:r>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Captioning</a:t>
            </a:r>
          </a:p>
          <a:p>
            <a:endPar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endParaRPr>
          </a:p>
          <a:p>
            <a:r>
              <a:rPr lang="zh-CN" altLang="en-US"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结果对比 </a:t>
            </a:r>
          </a:p>
        </p:txBody>
      </p:sp>
      <p:sp>
        <p:nvSpPr>
          <p:cNvPr id="7" name="平行四边形 6">
            <a:extLst>
              <a:ext uri="{FF2B5EF4-FFF2-40B4-BE49-F238E27FC236}">
                <a16:creationId xmlns:a16="http://schemas.microsoft.com/office/drawing/2014/main" id="{8D8E7D57-3AD5-C54C-875A-A12172352A5F}"/>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pic>
        <p:nvPicPr>
          <p:cNvPr id="5" name="图片 4">
            <a:extLst>
              <a:ext uri="{FF2B5EF4-FFF2-40B4-BE49-F238E27FC236}">
                <a16:creationId xmlns:a16="http://schemas.microsoft.com/office/drawing/2014/main" id="{138898CD-7D7F-9D4A-8F6C-BA70D35143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7010" y="1847375"/>
            <a:ext cx="3439972" cy="4099300"/>
          </a:xfrm>
          <a:prstGeom prst="rect">
            <a:avLst/>
          </a:prstGeom>
        </p:spPr>
      </p:pic>
      <p:sp>
        <p:nvSpPr>
          <p:cNvPr id="2" name="文本框 1">
            <a:extLst>
              <a:ext uri="{FF2B5EF4-FFF2-40B4-BE49-F238E27FC236}">
                <a16:creationId xmlns:a16="http://schemas.microsoft.com/office/drawing/2014/main" id="{A1CA94AD-AF2D-444E-BF03-303843DBEE5C}"/>
              </a:ext>
            </a:extLst>
          </p:cNvPr>
          <p:cNvSpPr txBox="1"/>
          <p:nvPr/>
        </p:nvSpPr>
        <p:spPr>
          <a:xfrm>
            <a:off x="6509807" y="1727200"/>
            <a:ext cx="5123542" cy="4339650"/>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sz="2400" dirty="0">
                <a:latin typeface="Microsoft YaHei" panose="020B0503020204020204" pitchFamily="34" charset="-122"/>
                <a:ea typeface="Microsoft YaHei" panose="020B0503020204020204" pitchFamily="34" charset="-122"/>
              </a:rPr>
              <a:t>Transformer-based</a:t>
            </a:r>
          </a:p>
          <a:p>
            <a:pPr lvl="0">
              <a:defRPr/>
            </a:pPr>
            <a:r>
              <a:rPr lang="en-US" altLang="zh-CN" dirty="0">
                <a:solidFill>
                  <a:prstClr val="black"/>
                </a:solidFill>
                <a:latin typeface="Microsoft YaHei" panose="020B0503020204020204" pitchFamily="34" charset="-122"/>
                <a:ea typeface="Microsoft YaHei" panose="020B0503020204020204" pitchFamily="34" charset="-122"/>
              </a:rPr>
              <a:t>A red double decker bus on a city street</a:t>
            </a:r>
          </a:p>
          <a:p>
            <a:pPr lvl="0">
              <a:defRPr/>
            </a:pPr>
            <a:endParaRPr lang="en-US" altLang="zh-CN" dirty="0">
              <a:solidFill>
                <a:prstClr val="black"/>
              </a:solidFill>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kumimoji="1" lang="en-US" altLang="zh-CN" sz="2400" dirty="0">
                <a:latin typeface="Microsoft YaHei" panose="020B0503020204020204" pitchFamily="34" charset="-122"/>
                <a:ea typeface="Microsoft YaHei" panose="020B0503020204020204" pitchFamily="34" charset="-122"/>
              </a:rPr>
              <a:t>Scene</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graph-based</a:t>
            </a:r>
          </a:p>
          <a:p>
            <a:pPr lvl="0">
              <a:defRPr/>
            </a:pPr>
            <a:r>
              <a:rPr lang="en-US" altLang="zh-CN" dirty="0">
                <a:solidFill>
                  <a:prstClr val="black"/>
                </a:solidFill>
                <a:latin typeface="Microsoft YaHei" panose="020B0503020204020204" pitchFamily="34" charset="-122"/>
                <a:ea typeface="Microsoft YaHei" panose="020B0503020204020204" pitchFamily="34" charset="-122"/>
              </a:rPr>
              <a:t>A red double decker bus driving down a city street</a:t>
            </a:r>
          </a:p>
          <a:p>
            <a:pPr lvl="0">
              <a:defRPr/>
            </a:pPr>
            <a:endParaRPr lang="en-US" altLang="zh-CN" dirty="0">
              <a:solidFill>
                <a:prstClr val="black"/>
              </a:solidFill>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kumimoji="1" lang="en-US" altLang="zh-CN" sz="2400" dirty="0">
                <a:latin typeface="Microsoft YaHei" panose="020B0503020204020204" pitchFamily="34" charset="-122"/>
                <a:ea typeface="Microsoft YaHei" panose="020B0503020204020204" pitchFamily="34" charset="-122"/>
              </a:rPr>
              <a:t>Attention-based</a:t>
            </a:r>
          </a:p>
          <a:p>
            <a:pPr lvl="0">
              <a:defRPr/>
            </a:pPr>
            <a:r>
              <a:rPr lang="en-US" altLang="zh-CN" dirty="0">
                <a:solidFill>
                  <a:prstClr val="black"/>
                </a:solidFill>
                <a:latin typeface="Microsoft YaHei" panose="020B0503020204020204" pitchFamily="34" charset="-122"/>
                <a:ea typeface="Microsoft YaHei" panose="020B0503020204020204" pitchFamily="34" charset="-122"/>
              </a:rPr>
              <a:t>A red double decker bus driving down a city street</a:t>
            </a:r>
          </a:p>
          <a:p>
            <a:pPr lvl="0">
              <a:defRPr/>
            </a:pPr>
            <a:endParaRPr lang="en-US" altLang="zh-CN" dirty="0">
              <a:solidFill>
                <a:prstClr val="black"/>
              </a:solidFill>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kumimoji="1" lang="en-US" altLang="zh-CN" sz="2400" dirty="0">
                <a:latin typeface="Microsoft YaHei" panose="020B0503020204020204" pitchFamily="34" charset="-122"/>
                <a:ea typeface="Microsoft YaHei" panose="020B0503020204020204" pitchFamily="34" charset="-122"/>
              </a:rPr>
              <a:t>Ground-truth</a:t>
            </a:r>
          </a:p>
          <a:p>
            <a:pPr lvl="0">
              <a:defRPr/>
            </a:pPr>
            <a:r>
              <a:rPr lang="en-US" altLang="zh-CN" dirty="0">
                <a:solidFill>
                  <a:srgbClr val="1D2125"/>
                </a:solidFill>
                <a:latin typeface="Microsoft YaHei" panose="020B0503020204020204" pitchFamily="34" charset="-122"/>
                <a:ea typeface="Microsoft YaHei" panose="020B0503020204020204" pitchFamily="34" charset="-122"/>
              </a:rPr>
              <a:t>A red double decker bus driving down a street</a:t>
            </a:r>
            <a:endParaRPr lang="en-US" altLang="zh-CN" dirty="0"/>
          </a:p>
        </p:txBody>
      </p:sp>
    </p:spTree>
    <p:extLst>
      <p:ext uri="{BB962C8B-B14F-4D97-AF65-F5344CB8AC3E}">
        <p14:creationId xmlns:p14="http://schemas.microsoft.com/office/powerpoint/2010/main" val="245853500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65545"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7" y="62896"/>
            <a:ext cx="5360273" cy="584775"/>
          </a:xfrm>
          <a:prstGeom prst="rect">
            <a:avLst/>
          </a:prstGeom>
          <a:noFill/>
        </p:spPr>
        <p:txBody>
          <a:bodyPr wrap="square" rtlCol="0">
            <a:spAutoFit/>
          </a:bodyPr>
          <a:lstStyle/>
          <a:p>
            <a:r>
              <a:rPr kumimoji="1" lang="zh-CN" altLang="en-US" sz="3200" dirty="0">
                <a:latin typeface="Microsoft YaHei" panose="020B0503020204020204" pitchFamily="34" charset="-122"/>
                <a:ea typeface="Microsoft YaHei" panose="020B0503020204020204" pitchFamily="34" charset="-122"/>
              </a:rPr>
              <a:t>引言 </a:t>
            </a:r>
            <a:r>
              <a:rPr kumimoji="1" lang="en-US" altLang="zh-CN" sz="3200" dirty="0">
                <a:latin typeface="Microsoft YaHei" panose="020B0503020204020204" pitchFamily="34" charset="-122"/>
                <a:ea typeface="Microsoft YaHei" panose="020B0503020204020204" pitchFamily="34" charset="-122"/>
              </a:rPr>
              <a:t>-</a:t>
            </a:r>
            <a:r>
              <a:rPr kumimoji="1" lang="zh-CN" altLang="en-US" sz="3200" dirty="0">
                <a:latin typeface="Microsoft YaHei" panose="020B0503020204020204" pitchFamily="34" charset="-122"/>
                <a:ea typeface="Microsoft YaHei" panose="020B0503020204020204" pitchFamily="34" charset="-122"/>
              </a:rPr>
              <a:t> 图像描述发展历程</a:t>
            </a:r>
          </a:p>
        </p:txBody>
      </p:sp>
      <p:grpSp>
        <p:nvGrpSpPr>
          <p:cNvPr id="8" name="组合 7">
            <a:extLst>
              <a:ext uri="{FF2B5EF4-FFF2-40B4-BE49-F238E27FC236}">
                <a16:creationId xmlns:a16="http://schemas.microsoft.com/office/drawing/2014/main" id="{A59BCBB2-4A44-264F-ACD9-C771A3F6FFBA}"/>
              </a:ext>
            </a:extLst>
          </p:cNvPr>
          <p:cNvGrpSpPr/>
          <p:nvPr/>
        </p:nvGrpSpPr>
        <p:grpSpPr>
          <a:xfrm>
            <a:off x="1274729" y="1387490"/>
            <a:ext cx="3359253" cy="3917315"/>
            <a:chOff x="678857" y="2188316"/>
            <a:chExt cx="3359253" cy="3917315"/>
          </a:xfrm>
        </p:grpSpPr>
        <p:sp>
          <p:nvSpPr>
            <p:cNvPr id="9" name="矩形 8">
              <a:extLst>
                <a:ext uri="{FF2B5EF4-FFF2-40B4-BE49-F238E27FC236}">
                  <a16:creationId xmlns:a16="http://schemas.microsoft.com/office/drawing/2014/main" id="{D5BB897F-2218-4846-A584-0A760C1E12C4}"/>
                </a:ext>
              </a:extLst>
            </p:cNvPr>
            <p:cNvSpPr/>
            <p:nvPr/>
          </p:nvSpPr>
          <p:spPr>
            <a:xfrm>
              <a:off x="678857" y="2819802"/>
              <a:ext cx="720000" cy="72000"/>
            </a:xfrm>
            <a:prstGeom prst="rect">
              <a:avLst/>
            </a:prstGeom>
            <a:solidFill>
              <a:srgbClr val="972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72B24"/>
                </a:solidFill>
                <a:latin typeface="Microsoft YaHei" panose="020B0503020204020204" pitchFamily="34" charset="-122"/>
                <a:ea typeface="Microsoft YaHei" panose="020B0503020204020204" pitchFamily="34" charset="-122"/>
              </a:endParaRPr>
            </a:p>
          </p:txBody>
        </p:sp>
        <p:sp>
          <p:nvSpPr>
            <p:cNvPr id="10" name="文本框 9">
              <a:extLst>
                <a:ext uri="{FF2B5EF4-FFF2-40B4-BE49-F238E27FC236}">
                  <a16:creationId xmlns:a16="http://schemas.microsoft.com/office/drawing/2014/main" id="{F2BA289D-8785-654B-973E-D5E5A8B34C37}"/>
                </a:ext>
              </a:extLst>
            </p:cNvPr>
            <p:cNvSpPr txBox="1"/>
            <p:nvPr/>
          </p:nvSpPr>
          <p:spPr>
            <a:xfrm>
              <a:off x="678857" y="2188316"/>
              <a:ext cx="3359253" cy="523220"/>
            </a:xfrm>
            <a:prstGeom prst="rect">
              <a:avLst/>
            </a:prstGeom>
            <a:noFill/>
            <a:extLst>
              <a:ext uri="{909E8E84-426E-40DD-AFC4-6F175D3DCCD1}">
                <a14:hiddenFill xmlns:a14="http://schemas.microsoft.com/office/drawing/2010/main">
                  <a:solidFill>
                    <a:schemeClr val="bg1"/>
                  </a:solidFill>
                </a14:hiddenFill>
              </a:ext>
            </a:extLst>
          </p:spPr>
          <p:txBody>
            <a:bodyPr wrap="none" lIns="0" rtlCol="0">
              <a:spAutoFit/>
            </a:bodyPr>
            <a:lstStyle/>
            <a:p>
              <a:r>
                <a:rPr lang="en-US" altLang="zh-CN" sz="2800" b="1" spc="100" dirty="0">
                  <a:solidFill>
                    <a:srgbClr val="972B24"/>
                  </a:solidFill>
                  <a:latin typeface="Microsoft YaHei" panose="020B0503020204020204" pitchFamily="34" charset="-122"/>
                  <a:ea typeface="Microsoft YaHei" panose="020B0503020204020204" pitchFamily="34" charset="-122"/>
                </a:rPr>
                <a:t>1996 </a:t>
              </a:r>
              <a:r>
                <a:rPr lang="zh-CN" altLang="en-US" sz="2800" b="1" spc="100" dirty="0">
                  <a:solidFill>
                    <a:srgbClr val="972B24"/>
                  </a:solidFill>
                  <a:latin typeface="Microsoft YaHei" panose="020B0503020204020204" pitchFamily="34" charset="-122"/>
                  <a:ea typeface="Microsoft YaHei" panose="020B0503020204020204" pitchFamily="34" charset="-122"/>
                </a:rPr>
                <a:t>年 </a:t>
              </a:r>
              <a:r>
                <a:rPr lang="en-US" altLang="zh-CN" sz="2800" b="1" spc="100" dirty="0">
                  <a:solidFill>
                    <a:srgbClr val="972B24"/>
                  </a:solidFill>
                  <a:latin typeface="Microsoft YaHei" panose="020B0503020204020204" pitchFamily="34" charset="-122"/>
                  <a:ea typeface="Microsoft YaHei" panose="020B0503020204020204" pitchFamily="34" charset="-122"/>
                </a:rPr>
                <a:t>- 2000 </a:t>
              </a:r>
              <a:r>
                <a:rPr lang="zh-CN" altLang="en-US" sz="2800" b="1" spc="100" dirty="0">
                  <a:solidFill>
                    <a:srgbClr val="972B24"/>
                  </a:solidFill>
                  <a:latin typeface="Microsoft YaHei" panose="020B0503020204020204" pitchFamily="34" charset="-122"/>
                  <a:ea typeface="Microsoft YaHei" panose="020B0503020204020204" pitchFamily="34" charset="-122"/>
                </a:rPr>
                <a:t>年</a:t>
              </a:r>
            </a:p>
          </p:txBody>
        </p:sp>
        <p:sp>
          <p:nvSpPr>
            <p:cNvPr id="11" name="文本框 10">
              <a:extLst>
                <a:ext uri="{FF2B5EF4-FFF2-40B4-BE49-F238E27FC236}">
                  <a16:creationId xmlns:a16="http://schemas.microsoft.com/office/drawing/2014/main" id="{FBC5DE5C-F054-3240-A417-87C9DB85EF53}"/>
                </a:ext>
              </a:extLst>
            </p:cNvPr>
            <p:cNvSpPr txBox="1"/>
            <p:nvPr/>
          </p:nvSpPr>
          <p:spPr>
            <a:xfrm>
              <a:off x="678857" y="3123036"/>
              <a:ext cx="2686685" cy="2982595"/>
            </a:xfrm>
            <a:prstGeom prst="rect">
              <a:avLst/>
            </a:prstGeom>
            <a:noFill/>
          </p:spPr>
          <p:txBody>
            <a:bodyPr wrap="square" lIns="0" rtlCol="0">
              <a:noAutofit/>
            </a:bodyPr>
            <a:lstStyle/>
            <a:p>
              <a:pPr>
                <a:lnSpc>
                  <a:spcPct val="150000"/>
                </a:lnSpc>
              </a:pPr>
              <a:r>
                <a:rPr lang="zh-CN" altLang="en-US" sz="2200" b="1" spc="100" dirty="0">
                  <a:latin typeface="Microsoft YaHei" panose="020B0503020204020204" pitchFamily="34" charset="-122"/>
                  <a:ea typeface="Microsoft YaHei" panose="020B0503020204020204" pitchFamily="34" charset="-122"/>
                </a:rPr>
                <a:t>符号规则方法</a:t>
              </a:r>
              <a:endParaRPr lang="en-US" altLang="zh-CN" sz="2200" b="1" spc="100" dirty="0">
                <a:latin typeface="Microsoft YaHei" panose="020B0503020204020204" pitchFamily="34" charset="-122"/>
                <a:ea typeface="Microsoft YaHei" panose="020B0503020204020204" pitchFamily="34" charset="-122"/>
              </a:endParaRPr>
            </a:p>
            <a:p>
              <a:pPr>
                <a:lnSpc>
                  <a:spcPct val="150000"/>
                </a:lnSpc>
              </a:pPr>
              <a:r>
                <a:rPr lang="en-US" altLang="zh-CN" sz="2200" spc="100" dirty="0">
                  <a:latin typeface="Microsoft YaHei" panose="020B0503020204020204" pitchFamily="34" charset="-122"/>
                  <a:ea typeface="Microsoft YaHei" panose="020B0503020204020204" pitchFamily="34" charset="-122"/>
                </a:rPr>
                <a:t>1996 </a:t>
              </a:r>
              <a:r>
                <a:rPr lang="zh-CN" altLang="en-US" sz="2200" spc="100" dirty="0">
                  <a:latin typeface="Microsoft YaHei" panose="020B0503020204020204" pitchFamily="34" charset="-122"/>
                  <a:ea typeface="Microsoft YaHei" panose="020B0503020204020204" pitchFamily="34" charset="-122"/>
                </a:rPr>
                <a:t>年，</a:t>
              </a:r>
              <a:r>
                <a:rPr lang="en-US" altLang="zh-CN" sz="2200" spc="100" dirty="0">
                  <a:latin typeface="Microsoft YaHei" panose="020B0503020204020204" pitchFamily="34" charset="-122"/>
                  <a:ea typeface="Microsoft YaHei" panose="020B0503020204020204" pitchFamily="34" charset="-122"/>
                </a:rPr>
                <a:t>Gerber </a:t>
              </a:r>
              <a:r>
                <a:rPr lang="zh-CN" altLang="en-US" sz="2200" spc="100" dirty="0">
                  <a:latin typeface="Microsoft YaHei" panose="020B0503020204020204" pitchFamily="34" charset="-122"/>
                  <a:ea typeface="Microsoft YaHei" panose="020B0503020204020204" pitchFamily="34" charset="-122"/>
                </a:rPr>
                <a:t>发表了一篇知识表示的论文，在图像序列中用知识表示来进行语言描述的问题</a:t>
              </a:r>
            </a:p>
          </p:txBody>
        </p:sp>
      </p:grpSp>
      <p:grpSp>
        <p:nvGrpSpPr>
          <p:cNvPr id="12" name="组合 11">
            <a:extLst>
              <a:ext uri="{FF2B5EF4-FFF2-40B4-BE49-F238E27FC236}">
                <a16:creationId xmlns:a16="http://schemas.microsoft.com/office/drawing/2014/main" id="{7104116F-83C6-944B-BF8E-C37FB4F8CF99}"/>
              </a:ext>
            </a:extLst>
          </p:cNvPr>
          <p:cNvGrpSpPr/>
          <p:nvPr/>
        </p:nvGrpSpPr>
        <p:grpSpPr>
          <a:xfrm>
            <a:off x="5214991" y="1371615"/>
            <a:ext cx="2160001" cy="3917208"/>
            <a:chOff x="5063619" y="2188316"/>
            <a:chExt cx="2160001" cy="3917208"/>
          </a:xfrm>
        </p:grpSpPr>
        <p:sp>
          <p:nvSpPr>
            <p:cNvPr id="13" name="矩形 12">
              <a:extLst>
                <a:ext uri="{FF2B5EF4-FFF2-40B4-BE49-F238E27FC236}">
                  <a16:creationId xmlns:a16="http://schemas.microsoft.com/office/drawing/2014/main" id="{39DA0F05-42DD-A24D-B80B-37A62D4730CD}"/>
                </a:ext>
              </a:extLst>
            </p:cNvPr>
            <p:cNvSpPr/>
            <p:nvPr/>
          </p:nvSpPr>
          <p:spPr>
            <a:xfrm>
              <a:off x="5063619" y="2819802"/>
              <a:ext cx="720000" cy="72000"/>
            </a:xfrm>
            <a:prstGeom prst="rect">
              <a:avLst/>
            </a:prstGeom>
            <a:solidFill>
              <a:srgbClr val="972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icrosoft YaHei" panose="020B0503020204020204" pitchFamily="34" charset="-122"/>
                <a:ea typeface="Microsoft YaHei" panose="020B0503020204020204" pitchFamily="34" charset="-122"/>
              </a:endParaRPr>
            </a:p>
          </p:txBody>
        </p:sp>
        <p:sp>
          <p:nvSpPr>
            <p:cNvPr id="14" name="文本框 13">
              <a:extLst>
                <a:ext uri="{FF2B5EF4-FFF2-40B4-BE49-F238E27FC236}">
                  <a16:creationId xmlns:a16="http://schemas.microsoft.com/office/drawing/2014/main" id="{EB574168-2EE1-614F-AFF8-133E031DC6C6}"/>
                </a:ext>
              </a:extLst>
            </p:cNvPr>
            <p:cNvSpPr txBox="1"/>
            <p:nvPr/>
          </p:nvSpPr>
          <p:spPr>
            <a:xfrm>
              <a:off x="5063619" y="2188316"/>
              <a:ext cx="1520609" cy="523220"/>
            </a:xfrm>
            <a:prstGeom prst="rect">
              <a:avLst/>
            </a:prstGeom>
            <a:noFill/>
          </p:spPr>
          <p:txBody>
            <a:bodyPr wrap="none" lIns="0" rtlCol="0">
              <a:spAutoFit/>
            </a:bodyPr>
            <a:lstStyle/>
            <a:p>
              <a:r>
                <a:rPr lang="en-US" altLang="zh-CN" sz="2800" b="1" spc="100" dirty="0">
                  <a:solidFill>
                    <a:srgbClr val="972B24"/>
                  </a:solidFill>
                  <a:latin typeface="Microsoft YaHei" panose="020B0503020204020204" pitchFamily="34" charset="-122"/>
                  <a:ea typeface="Microsoft YaHei" panose="020B0503020204020204" pitchFamily="34" charset="-122"/>
                </a:rPr>
                <a:t>2010 </a:t>
              </a:r>
              <a:r>
                <a:rPr lang="zh-CN" altLang="en-US" sz="2800" b="1" spc="100" dirty="0">
                  <a:solidFill>
                    <a:srgbClr val="972B24"/>
                  </a:solidFill>
                  <a:latin typeface="Microsoft YaHei" panose="020B0503020204020204" pitchFamily="34" charset="-122"/>
                  <a:ea typeface="Microsoft YaHei" panose="020B0503020204020204" pitchFamily="34" charset="-122"/>
                </a:rPr>
                <a:t>年</a:t>
              </a:r>
            </a:p>
          </p:txBody>
        </p:sp>
        <p:sp>
          <p:nvSpPr>
            <p:cNvPr id="15" name="文本框 14">
              <a:extLst>
                <a:ext uri="{FF2B5EF4-FFF2-40B4-BE49-F238E27FC236}">
                  <a16:creationId xmlns:a16="http://schemas.microsoft.com/office/drawing/2014/main" id="{3F72C0DD-09E6-B04F-9649-AE76B1AEF9E3}"/>
                </a:ext>
              </a:extLst>
            </p:cNvPr>
            <p:cNvSpPr txBox="1"/>
            <p:nvPr/>
          </p:nvSpPr>
          <p:spPr>
            <a:xfrm>
              <a:off x="5063620" y="3123178"/>
              <a:ext cx="2160000" cy="2982346"/>
            </a:xfrm>
            <a:prstGeom prst="rect">
              <a:avLst/>
            </a:prstGeom>
            <a:noFill/>
          </p:spPr>
          <p:txBody>
            <a:bodyPr wrap="square" lIns="0" rtlCol="0">
              <a:noAutofit/>
            </a:bodyPr>
            <a:lstStyle/>
            <a:p>
              <a:pPr>
                <a:lnSpc>
                  <a:spcPct val="150000"/>
                </a:lnSpc>
              </a:pPr>
              <a:r>
                <a:rPr lang="zh-CN" altLang="en-US" sz="2200" spc="100" dirty="0">
                  <a:latin typeface="Microsoft YaHei" panose="020B0503020204020204" pitchFamily="34" charset="-122"/>
                  <a:ea typeface="Microsoft YaHei" panose="020B0503020204020204" pitchFamily="34" charset="-122"/>
                </a:rPr>
                <a:t>朱松纯教授团队首次提出</a:t>
              </a:r>
              <a:r>
                <a:rPr lang="zh-CN" altLang="en-US" sz="2200" b="1" spc="100" dirty="0">
                  <a:latin typeface="Microsoft YaHei" panose="020B0503020204020204" pitchFamily="34" charset="-122"/>
                  <a:ea typeface="Microsoft YaHei" panose="020B0503020204020204" pitchFamily="34" charset="-122"/>
                </a:rPr>
                <a:t>与或图</a:t>
              </a:r>
              <a:r>
                <a:rPr lang="zh-CN" altLang="en-US" sz="2200" spc="100" dirty="0">
                  <a:latin typeface="Microsoft YaHei" panose="020B0503020204020204" pitchFamily="34" charset="-122"/>
                  <a:ea typeface="Microsoft YaHei" panose="020B0503020204020204" pitchFamily="34" charset="-122"/>
                </a:rPr>
                <a:t>    的模型（</a:t>
              </a:r>
              <a:r>
                <a:rPr lang="en-US" altLang="zh-CN" sz="2200" spc="100" dirty="0">
                  <a:latin typeface="Microsoft YaHei" panose="020B0503020204020204" pitchFamily="34" charset="-122"/>
                  <a:ea typeface="Microsoft YaHei" panose="020B0503020204020204" pitchFamily="34" charset="-122"/>
                </a:rPr>
                <a:t>And-Or Graph</a:t>
              </a:r>
              <a:r>
                <a:rPr lang="zh-CN" altLang="en-US" sz="2200" spc="100" dirty="0">
                  <a:latin typeface="Microsoft YaHei" panose="020B0503020204020204" pitchFamily="34" charset="-122"/>
                  <a:ea typeface="Microsoft YaHei" panose="020B0503020204020204" pitchFamily="34" charset="-122"/>
                </a:rPr>
                <a:t>） </a:t>
              </a:r>
            </a:p>
          </p:txBody>
        </p:sp>
      </p:grpSp>
      <p:grpSp>
        <p:nvGrpSpPr>
          <p:cNvPr id="16" name="组合 15">
            <a:extLst>
              <a:ext uri="{FF2B5EF4-FFF2-40B4-BE49-F238E27FC236}">
                <a16:creationId xmlns:a16="http://schemas.microsoft.com/office/drawing/2014/main" id="{0231A2E3-0C72-074A-8611-04079ED13363}"/>
              </a:ext>
            </a:extLst>
          </p:cNvPr>
          <p:cNvGrpSpPr/>
          <p:nvPr/>
        </p:nvGrpSpPr>
        <p:grpSpPr>
          <a:xfrm>
            <a:off x="8742502" y="1371615"/>
            <a:ext cx="2264402" cy="3917208"/>
            <a:chOff x="9448380" y="2188316"/>
            <a:chExt cx="2264402" cy="3917208"/>
          </a:xfrm>
        </p:grpSpPr>
        <p:sp>
          <p:nvSpPr>
            <p:cNvPr id="17" name="矩形 16">
              <a:extLst>
                <a:ext uri="{FF2B5EF4-FFF2-40B4-BE49-F238E27FC236}">
                  <a16:creationId xmlns:a16="http://schemas.microsoft.com/office/drawing/2014/main" id="{45F7C0CB-27BF-0946-87A9-54978C0C1446}"/>
                </a:ext>
              </a:extLst>
            </p:cNvPr>
            <p:cNvSpPr/>
            <p:nvPr/>
          </p:nvSpPr>
          <p:spPr>
            <a:xfrm>
              <a:off x="9448380" y="2819802"/>
              <a:ext cx="720000" cy="72000"/>
            </a:xfrm>
            <a:prstGeom prst="rect">
              <a:avLst/>
            </a:prstGeom>
            <a:solidFill>
              <a:srgbClr val="972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icrosoft YaHei" panose="020B0503020204020204" pitchFamily="34" charset="-122"/>
                <a:ea typeface="Microsoft YaHei" panose="020B0503020204020204" pitchFamily="34" charset="-122"/>
              </a:endParaRPr>
            </a:p>
          </p:txBody>
        </p:sp>
        <p:sp>
          <p:nvSpPr>
            <p:cNvPr id="19" name="文本框 18">
              <a:extLst>
                <a:ext uri="{FF2B5EF4-FFF2-40B4-BE49-F238E27FC236}">
                  <a16:creationId xmlns:a16="http://schemas.microsoft.com/office/drawing/2014/main" id="{F7E78E70-8991-9646-A4CB-9113AF7217E8}"/>
                </a:ext>
              </a:extLst>
            </p:cNvPr>
            <p:cNvSpPr txBox="1"/>
            <p:nvPr/>
          </p:nvSpPr>
          <p:spPr>
            <a:xfrm>
              <a:off x="9448380" y="2188316"/>
              <a:ext cx="2264402" cy="523220"/>
            </a:xfrm>
            <a:prstGeom prst="rect">
              <a:avLst/>
            </a:prstGeom>
            <a:noFill/>
          </p:spPr>
          <p:txBody>
            <a:bodyPr wrap="none" lIns="0" rtlCol="0">
              <a:spAutoFit/>
            </a:bodyPr>
            <a:lstStyle/>
            <a:p>
              <a:r>
                <a:rPr lang="en-US" altLang="zh-CN" sz="2800" b="1" spc="100" dirty="0">
                  <a:solidFill>
                    <a:srgbClr val="972B24"/>
                  </a:solidFill>
                  <a:latin typeface="Microsoft YaHei" panose="020B0503020204020204" pitchFamily="34" charset="-122"/>
                  <a:ea typeface="Microsoft YaHei" panose="020B0503020204020204" pitchFamily="34" charset="-122"/>
                </a:rPr>
                <a:t>2014 </a:t>
              </a:r>
              <a:r>
                <a:rPr lang="zh-CN" altLang="en-US" sz="2800" b="1" spc="100" dirty="0">
                  <a:solidFill>
                    <a:srgbClr val="972B24"/>
                  </a:solidFill>
                  <a:latin typeface="Microsoft YaHei" panose="020B0503020204020204" pitchFamily="34" charset="-122"/>
                  <a:ea typeface="Microsoft YaHei" panose="020B0503020204020204" pitchFamily="34" charset="-122"/>
                </a:rPr>
                <a:t>年至今</a:t>
              </a:r>
            </a:p>
          </p:txBody>
        </p:sp>
        <p:sp>
          <p:nvSpPr>
            <p:cNvPr id="20" name="文本框 19">
              <a:extLst>
                <a:ext uri="{FF2B5EF4-FFF2-40B4-BE49-F238E27FC236}">
                  <a16:creationId xmlns:a16="http://schemas.microsoft.com/office/drawing/2014/main" id="{50BD4258-A40C-9946-B9DC-0A27DF065819}"/>
                </a:ext>
              </a:extLst>
            </p:cNvPr>
            <p:cNvSpPr txBox="1"/>
            <p:nvPr/>
          </p:nvSpPr>
          <p:spPr>
            <a:xfrm>
              <a:off x="9448381" y="3123178"/>
              <a:ext cx="2160000" cy="2982346"/>
            </a:xfrm>
            <a:prstGeom prst="rect">
              <a:avLst/>
            </a:prstGeom>
            <a:noFill/>
          </p:spPr>
          <p:txBody>
            <a:bodyPr wrap="square" lIns="0" rtlCol="0">
              <a:noAutofit/>
            </a:bodyPr>
            <a:lstStyle/>
            <a:p>
              <a:pPr>
                <a:lnSpc>
                  <a:spcPct val="150000"/>
                </a:lnSpc>
              </a:pPr>
              <a:r>
                <a:rPr lang="zh-CN" altLang="en-US" sz="2200" b="1" spc="100" dirty="0">
                  <a:latin typeface="Microsoft YaHei" panose="020B0503020204020204" pitchFamily="34" charset="-122"/>
                  <a:ea typeface="Microsoft YaHei" panose="020B0503020204020204" pitchFamily="34" charset="-122"/>
                </a:rPr>
                <a:t>深度学习</a:t>
              </a:r>
              <a:r>
                <a:rPr lang="zh-CN" altLang="en-US" sz="2200" spc="100" dirty="0">
                  <a:latin typeface="Microsoft YaHei" panose="020B0503020204020204" pitchFamily="34" charset="-122"/>
                  <a:ea typeface="Microsoft YaHei" panose="020B0503020204020204" pitchFamily="34" charset="-122"/>
                </a:rPr>
                <a:t>方法等</a:t>
              </a:r>
              <a:r>
                <a:rPr lang="en-US" altLang="zh-CN" sz="2200" i="1" spc="100" dirty="0">
                  <a:latin typeface="Microsoft YaHei" panose="020B0503020204020204" pitchFamily="34" charset="-122"/>
                  <a:ea typeface="Microsoft YaHei" panose="020B0503020204020204" pitchFamily="34" charset="-122"/>
                </a:rPr>
                <a:t>Show and Tell: A Neural Image Caption Generator</a:t>
              </a:r>
              <a:endParaRPr lang="zh-CN" altLang="en-US" sz="2200" i="1" spc="100" dirty="0">
                <a:latin typeface="Microsoft YaHei" panose="020B0503020204020204" pitchFamily="34" charset="-122"/>
                <a:ea typeface="Microsoft YaHei" panose="020B0503020204020204" pitchFamily="34" charset="-122"/>
              </a:endParaRPr>
            </a:p>
          </p:txBody>
        </p:sp>
      </p:grpSp>
      <p:sp>
        <p:nvSpPr>
          <p:cNvPr id="21" name="right-arrow_339913">
            <a:extLst>
              <a:ext uri="{FF2B5EF4-FFF2-40B4-BE49-F238E27FC236}">
                <a16:creationId xmlns:a16="http://schemas.microsoft.com/office/drawing/2014/main" id="{443E9010-F7BF-2D4C-9DBA-71161CAD47A1}"/>
              </a:ext>
            </a:extLst>
          </p:cNvPr>
          <p:cNvSpPr>
            <a:spLocks noChangeAspect="1"/>
          </p:cNvSpPr>
          <p:nvPr/>
        </p:nvSpPr>
        <p:spPr bwMode="auto">
          <a:xfrm>
            <a:off x="4249287" y="2936693"/>
            <a:ext cx="609685" cy="608513"/>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rgbClr val="972B24"/>
          </a:solidFill>
          <a:ln>
            <a:noFill/>
          </a:ln>
        </p:spPr>
      </p:sp>
      <p:sp>
        <p:nvSpPr>
          <p:cNvPr id="22" name="right-arrow_339913">
            <a:extLst>
              <a:ext uri="{FF2B5EF4-FFF2-40B4-BE49-F238E27FC236}">
                <a16:creationId xmlns:a16="http://schemas.microsoft.com/office/drawing/2014/main" id="{8E7E9B50-67F9-1C46-AE3A-1E64DBFEE0FB}"/>
              </a:ext>
            </a:extLst>
          </p:cNvPr>
          <p:cNvSpPr>
            <a:spLocks noChangeAspect="1"/>
          </p:cNvSpPr>
          <p:nvPr/>
        </p:nvSpPr>
        <p:spPr bwMode="auto">
          <a:xfrm>
            <a:off x="7674530" y="2920818"/>
            <a:ext cx="609685" cy="608513"/>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rgbClr val="972B24"/>
          </a:solidFill>
          <a:ln>
            <a:noFill/>
          </a:ln>
        </p:spPr>
      </p:sp>
      <p:sp>
        <p:nvSpPr>
          <p:cNvPr id="23" name="平行四边形 22">
            <a:extLst>
              <a:ext uri="{FF2B5EF4-FFF2-40B4-BE49-F238E27FC236}">
                <a16:creationId xmlns:a16="http://schemas.microsoft.com/office/drawing/2014/main" id="{FB17779F-4641-4B85-9D17-A3FB009360AD}"/>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24464722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7" y="48828"/>
            <a:ext cx="8757065" cy="584775"/>
          </a:xfrm>
          <a:prstGeom prst="rect">
            <a:avLst/>
          </a:prstGeom>
          <a:noFill/>
        </p:spPr>
        <p:txBody>
          <a:bodyPr wrap="square" rtlCol="0">
            <a:spAutoFit/>
          </a:bodyPr>
          <a:lstStyle/>
          <a:p>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Datasets and Evaluation Metrics</a:t>
            </a:r>
          </a:p>
        </p:txBody>
      </p:sp>
      <p:sp>
        <p:nvSpPr>
          <p:cNvPr id="7" name="平行四边形 6">
            <a:extLst>
              <a:ext uri="{FF2B5EF4-FFF2-40B4-BE49-F238E27FC236}">
                <a16:creationId xmlns:a16="http://schemas.microsoft.com/office/drawing/2014/main" id="{8D8E7D57-3AD5-C54C-875A-A12172352A5F}"/>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137524B4-2EE5-4615-94E0-5D0172F3DDD8}"/>
              </a:ext>
            </a:extLst>
          </p:cNvPr>
          <p:cNvSpPr txBox="1"/>
          <p:nvPr/>
        </p:nvSpPr>
        <p:spPr>
          <a:xfrm>
            <a:off x="793640" y="920621"/>
            <a:ext cx="10604721" cy="5324535"/>
          </a:xfrm>
          <a:prstGeom prst="rect">
            <a:avLst/>
          </a:prstGeom>
          <a:noFill/>
        </p:spPr>
        <p:txBody>
          <a:bodyPr wrap="square" rtlCol="0">
            <a:spAutoFit/>
          </a:bodyPr>
          <a:lstStyle/>
          <a:p>
            <a:pPr marL="342900" indent="-342900">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rPr>
              <a:t>Datasets:</a:t>
            </a:r>
          </a:p>
          <a:p>
            <a:pPr algn="ctr"/>
            <a:r>
              <a:rPr lang="en-US" altLang="zh-CN" sz="2000" dirty="0">
                <a:latin typeface="微软雅黑" panose="020B0503020204020204" pitchFamily="34" charset="-122"/>
                <a:ea typeface="微软雅黑" panose="020B0503020204020204" pitchFamily="34" charset="-122"/>
              </a:rPr>
              <a:t>MS COCO image captioning datasets</a:t>
            </a:r>
          </a:p>
          <a:p>
            <a:pPr marL="342900" indent="-34290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rPr>
              <a:t>Source data:</a:t>
            </a:r>
          </a:p>
          <a:p>
            <a:pPr algn="ctr"/>
            <a:r>
              <a:rPr lang="en-US" altLang="zh-CN" sz="2000" dirty="0">
                <a:latin typeface="微软雅黑" panose="020B0503020204020204" pitchFamily="34" charset="-122"/>
                <a:ea typeface="微软雅黑" panose="020B0503020204020204" pitchFamily="34" charset="-122"/>
              </a:rPr>
              <a:t>123,287 images</a:t>
            </a:r>
          </a:p>
          <a:p>
            <a:pPr algn="ctr"/>
            <a:r>
              <a:rPr lang="en-US" altLang="zh-CN" sz="2000" dirty="0">
                <a:latin typeface="微软雅黑" panose="020B0503020204020204" pitchFamily="34" charset="-122"/>
                <a:ea typeface="微软雅黑" panose="020B0503020204020204" pitchFamily="34" charset="-122"/>
              </a:rPr>
              <a:t>(Each equipped with 5 human annotated captions)</a:t>
            </a:r>
          </a:p>
          <a:p>
            <a:pPr marL="342900" indent="-34290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rPr>
              <a:t>Data Split:</a:t>
            </a:r>
          </a:p>
          <a:p>
            <a:pPr algn="ctr"/>
            <a:r>
              <a:rPr lang="en-US" altLang="zh-CN" sz="2000" dirty="0" err="1">
                <a:latin typeface="微软雅黑" panose="020B0503020204020204" pitchFamily="34" charset="-122"/>
                <a:ea typeface="微软雅黑" panose="020B0503020204020204" pitchFamily="34" charset="-122"/>
              </a:rPr>
              <a:t>Karpathy</a:t>
            </a:r>
            <a:r>
              <a:rPr lang="en-US" altLang="zh-CN" sz="2000" dirty="0">
                <a:latin typeface="微软雅黑" panose="020B0503020204020204" pitchFamily="34" charset="-122"/>
                <a:ea typeface="微软雅黑" panose="020B0503020204020204" pitchFamily="34" charset="-122"/>
              </a:rPr>
              <a:t> Split</a:t>
            </a:r>
          </a:p>
          <a:p>
            <a:pPr algn="ctr"/>
            <a:r>
              <a:rPr lang="en-US" altLang="zh-CN" sz="2000" dirty="0">
                <a:latin typeface="微软雅黑" panose="020B0503020204020204" pitchFamily="34" charset="-122"/>
                <a:ea typeface="微软雅黑" panose="020B0503020204020204" pitchFamily="34" charset="-122"/>
              </a:rPr>
              <a:t>(5,000</a:t>
            </a:r>
            <a:r>
              <a:rPr lang="zh-CN" altLang="en-US" sz="2000" dirty="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for</a:t>
            </a:r>
            <a:r>
              <a:rPr lang="zh-CN" altLang="en-US" sz="2000" dirty="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validation + 5,000 for test + 113,287 for train)</a:t>
            </a:r>
          </a:p>
          <a:p>
            <a:pPr marL="342900" indent="-34290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rPr>
              <a:t>Metrics:</a:t>
            </a:r>
          </a:p>
          <a:p>
            <a:pPr algn="ctr"/>
            <a:r>
              <a:rPr lang="en-US" altLang="zh-CN" sz="2000" dirty="0">
                <a:latin typeface="微软雅黑" panose="020B0503020204020204" pitchFamily="34" charset="-122"/>
                <a:ea typeface="微软雅黑" panose="020B0503020204020204" pitchFamily="34" charset="-122"/>
              </a:rPr>
              <a:t>BLEU, METEOR, ROUGE, CIDER</a:t>
            </a:r>
          </a:p>
          <a:p>
            <a:pPr marL="342900" indent="-34290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rPr>
              <a:t>Hardware and Software Setup:</a:t>
            </a:r>
            <a:endParaRPr lang="en-US" altLang="zh-CN" sz="2000" dirty="0">
              <a:latin typeface="微软雅黑" panose="020B0503020204020204" pitchFamily="34" charset="-122"/>
              <a:ea typeface="微软雅黑" panose="020B0503020204020204" pitchFamily="34" charset="-122"/>
            </a:endParaRPr>
          </a:p>
          <a:p>
            <a:pPr algn="ctr"/>
            <a:r>
              <a:rPr lang="en-US" altLang="zh-CN" sz="2000" dirty="0">
                <a:latin typeface="微软雅黑" panose="020B0503020204020204" pitchFamily="34" charset="-122"/>
                <a:ea typeface="微软雅黑" panose="020B0503020204020204" pitchFamily="34" charset="-122"/>
              </a:rPr>
              <a:t>Nvidia GeForce RTX 2080 </a:t>
            </a:r>
            <a:r>
              <a:rPr lang="en-US" altLang="zh-CN" sz="2000" dirty="0" err="1">
                <a:latin typeface="微软雅黑" panose="020B0503020204020204" pitchFamily="34" charset="-122"/>
                <a:ea typeface="微软雅黑" panose="020B0503020204020204" pitchFamily="34" charset="-122"/>
              </a:rPr>
              <a:t>Ti</a:t>
            </a:r>
            <a:r>
              <a:rPr lang="en-US" altLang="zh-CN" sz="2000" dirty="0">
                <a:latin typeface="微软雅黑" panose="020B0503020204020204" pitchFamily="34" charset="-122"/>
                <a:ea typeface="微软雅黑" panose="020B0503020204020204" pitchFamily="34" charset="-122"/>
              </a:rPr>
              <a:t> * 2</a:t>
            </a:r>
          </a:p>
          <a:p>
            <a:pPr algn="ctr"/>
            <a:r>
              <a:rPr lang="en-US" altLang="zh-CN" sz="2000" dirty="0">
                <a:latin typeface="微软雅黑" panose="020B0503020204020204" pitchFamily="34" charset="-122"/>
                <a:ea typeface="微软雅黑" panose="020B0503020204020204" pitchFamily="34" charset="-122"/>
              </a:rPr>
              <a:t>Python 3.6 + </a:t>
            </a:r>
            <a:r>
              <a:rPr lang="en-US" altLang="zh-CN" sz="2000" dirty="0" err="1">
                <a:latin typeface="微软雅黑" panose="020B0503020204020204" pitchFamily="34" charset="-122"/>
                <a:ea typeface="微软雅黑" panose="020B0503020204020204" pitchFamily="34" charset="-122"/>
              </a:rPr>
              <a:t>Pytorch</a:t>
            </a:r>
            <a:r>
              <a:rPr lang="en-US" altLang="zh-CN" sz="2000" dirty="0">
                <a:latin typeface="微软雅黑" panose="020B0503020204020204" pitchFamily="34" charset="-122"/>
                <a:ea typeface="微软雅黑" panose="020B0503020204020204" pitchFamily="34" charset="-122"/>
              </a:rPr>
              <a:t> 1.5 + CUDA 10.2</a:t>
            </a:r>
          </a:p>
        </p:txBody>
      </p:sp>
    </p:spTree>
    <p:extLst>
      <p:ext uri="{BB962C8B-B14F-4D97-AF65-F5344CB8AC3E}">
        <p14:creationId xmlns:p14="http://schemas.microsoft.com/office/powerpoint/2010/main" val="3920495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7" y="48828"/>
            <a:ext cx="7218101" cy="584775"/>
          </a:xfrm>
          <a:prstGeom prst="rect">
            <a:avLst/>
          </a:prstGeom>
          <a:noFill/>
        </p:spPr>
        <p:txBody>
          <a:bodyPr wrap="square" rtlCol="0">
            <a:spAutoFit/>
          </a:bodyPr>
          <a:lstStyle/>
          <a:p>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Implementation Details</a:t>
            </a:r>
          </a:p>
        </p:txBody>
      </p:sp>
      <p:sp>
        <p:nvSpPr>
          <p:cNvPr id="7" name="平行四边形 6">
            <a:extLst>
              <a:ext uri="{FF2B5EF4-FFF2-40B4-BE49-F238E27FC236}">
                <a16:creationId xmlns:a16="http://schemas.microsoft.com/office/drawing/2014/main" id="{8D8E7D57-3AD5-C54C-875A-A12172352A5F}"/>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graphicFrame>
        <p:nvGraphicFramePr>
          <p:cNvPr id="5" name="表格 4">
            <a:extLst>
              <a:ext uri="{FF2B5EF4-FFF2-40B4-BE49-F238E27FC236}">
                <a16:creationId xmlns:a16="http://schemas.microsoft.com/office/drawing/2014/main" id="{596EE8F2-1B9D-4DD6-9D49-A4A26A0B3AF7}"/>
              </a:ext>
            </a:extLst>
          </p:cNvPr>
          <p:cNvGraphicFramePr>
            <a:graphicFrameLocks noGrp="1"/>
          </p:cNvGraphicFramePr>
          <p:nvPr>
            <p:extLst>
              <p:ext uri="{D42A27DB-BD31-4B8C-83A1-F6EECF244321}">
                <p14:modId xmlns:p14="http://schemas.microsoft.com/office/powerpoint/2010/main" val="8372688"/>
              </p:ext>
            </p:extLst>
          </p:nvPr>
        </p:nvGraphicFramePr>
        <p:xfrm>
          <a:off x="694509" y="2004424"/>
          <a:ext cx="10802982" cy="3109288"/>
        </p:xfrm>
        <a:graphic>
          <a:graphicData uri="http://schemas.openxmlformats.org/drawingml/2006/table">
            <a:tbl>
              <a:tblPr firstRow="1" bandRow="1">
                <a:tableStyleId>{9D7B26C5-4107-4FEC-AEDC-1716B250A1EF}</a:tableStyleId>
              </a:tblPr>
              <a:tblGrid>
                <a:gridCol w="1800497">
                  <a:extLst>
                    <a:ext uri="{9D8B030D-6E8A-4147-A177-3AD203B41FA5}">
                      <a16:colId xmlns:a16="http://schemas.microsoft.com/office/drawing/2014/main" val="145301058"/>
                    </a:ext>
                  </a:extLst>
                </a:gridCol>
                <a:gridCol w="1800497">
                  <a:extLst>
                    <a:ext uri="{9D8B030D-6E8A-4147-A177-3AD203B41FA5}">
                      <a16:colId xmlns:a16="http://schemas.microsoft.com/office/drawing/2014/main" val="4122201406"/>
                    </a:ext>
                  </a:extLst>
                </a:gridCol>
                <a:gridCol w="1800497">
                  <a:extLst>
                    <a:ext uri="{9D8B030D-6E8A-4147-A177-3AD203B41FA5}">
                      <a16:colId xmlns:a16="http://schemas.microsoft.com/office/drawing/2014/main" val="1940995335"/>
                    </a:ext>
                  </a:extLst>
                </a:gridCol>
                <a:gridCol w="1800497">
                  <a:extLst>
                    <a:ext uri="{9D8B030D-6E8A-4147-A177-3AD203B41FA5}">
                      <a16:colId xmlns:a16="http://schemas.microsoft.com/office/drawing/2014/main" val="2884439033"/>
                    </a:ext>
                  </a:extLst>
                </a:gridCol>
                <a:gridCol w="1800497">
                  <a:extLst>
                    <a:ext uri="{9D8B030D-6E8A-4147-A177-3AD203B41FA5}">
                      <a16:colId xmlns:a16="http://schemas.microsoft.com/office/drawing/2014/main" val="747050786"/>
                    </a:ext>
                  </a:extLst>
                </a:gridCol>
                <a:gridCol w="1800497">
                  <a:extLst>
                    <a:ext uri="{9D8B030D-6E8A-4147-A177-3AD203B41FA5}">
                      <a16:colId xmlns:a16="http://schemas.microsoft.com/office/drawing/2014/main" val="691054722"/>
                    </a:ext>
                  </a:extLst>
                </a:gridCol>
              </a:tblGrid>
              <a:tr h="602062">
                <a:tc gridSpan="6">
                  <a:txBody>
                    <a:bodyPr/>
                    <a:lstStyle/>
                    <a:p>
                      <a:pPr algn="ctr"/>
                      <a:r>
                        <a:rPr lang="en-US" altLang="zh-CN" sz="2400" dirty="0">
                          <a:latin typeface="微软雅黑" panose="020B0503020204020204" pitchFamily="34" charset="-122"/>
                          <a:ea typeface="微软雅黑" panose="020B0503020204020204" pitchFamily="34" charset="-122"/>
                        </a:rPr>
                        <a:t>Detail Analysis</a:t>
                      </a:r>
                      <a:endParaRPr lang="zh-CN" altLang="en-US" sz="2400" dirty="0">
                        <a:latin typeface="微软雅黑" panose="020B0503020204020204" pitchFamily="34" charset="-122"/>
                        <a:ea typeface="微软雅黑" panose="020B0503020204020204" pitchFamily="34" charset="-122"/>
                      </a:endParaRPr>
                    </a:p>
                  </a:txBody>
                  <a:tcPr anchor="ctr"/>
                </a:tc>
                <a:tc hMerge="1">
                  <a:txBody>
                    <a:bodyPr/>
                    <a:lstStyle/>
                    <a:p>
                      <a:pPr algn="ctr"/>
                      <a:r>
                        <a:rPr lang="en-US" altLang="zh-CN" sz="2400" dirty="0">
                          <a:latin typeface="微软雅黑" panose="020B0503020204020204" pitchFamily="34" charset="-122"/>
                          <a:ea typeface="微软雅黑" panose="020B0503020204020204" pitchFamily="34" charset="-122"/>
                        </a:rPr>
                        <a:t>Detail Analysis</a:t>
                      </a:r>
                      <a:endParaRPr lang="zh-CN" altLang="en-US" sz="2400" dirty="0">
                        <a:latin typeface="微软雅黑" panose="020B0503020204020204" pitchFamily="34" charset="-122"/>
                        <a:ea typeface="微软雅黑" panose="020B0503020204020204" pitchFamily="34" charset="-122"/>
                      </a:endParaRPr>
                    </a:p>
                  </a:txBody>
                  <a:tcPr anchor="ct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225661767"/>
                  </a:ext>
                </a:extLst>
              </a:tr>
              <a:tr h="602062">
                <a:tc>
                  <a:txBody>
                    <a:bodyPr/>
                    <a:lstStyle/>
                    <a:p>
                      <a:pPr algn="ctr"/>
                      <a:endParaRPr lang="zh-CN" altLang="en-US" sz="2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latin typeface="微软雅黑" panose="020B0503020204020204" pitchFamily="34" charset="-122"/>
                          <a:ea typeface="微软雅黑" panose="020B0503020204020204" pitchFamily="34" charset="-122"/>
                        </a:rPr>
                        <a:t>XE epochs</a:t>
                      </a:r>
                      <a:endParaRPr lang="zh-CN" altLang="en-US" sz="2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latin typeface="微软雅黑" panose="020B0503020204020204" pitchFamily="34" charset="-122"/>
                          <a:ea typeface="微软雅黑" panose="020B0503020204020204" pitchFamily="34" charset="-122"/>
                        </a:rPr>
                        <a:t>Cider-D epochs</a:t>
                      </a:r>
                      <a:endParaRPr lang="zh-CN" altLang="en-US" sz="2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latin typeface="微软雅黑" panose="020B0503020204020204" pitchFamily="34" charset="-122"/>
                          <a:ea typeface="微软雅黑" panose="020B0503020204020204" pitchFamily="34" charset="-122"/>
                        </a:rPr>
                        <a:t>Batch Size</a:t>
                      </a:r>
                      <a:endParaRPr lang="zh-CN" altLang="en-US" sz="2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latin typeface="微软雅黑" panose="020B0503020204020204" pitchFamily="34" charset="-122"/>
                          <a:ea typeface="微软雅黑" panose="020B0503020204020204" pitchFamily="34" charset="-122"/>
                        </a:rPr>
                        <a:t>XE learning rate</a:t>
                      </a:r>
                      <a:endParaRPr lang="zh-CN" altLang="en-US" sz="2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latin typeface="微软雅黑" panose="020B0503020204020204" pitchFamily="34" charset="-122"/>
                          <a:ea typeface="微软雅黑" panose="020B0503020204020204" pitchFamily="34" charset="-122"/>
                        </a:rPr>
                        <a:t>Cider-D learning rate</a:t>
                      </a:r>
                      <a:endParaRPr lang="zh-CN" altLang="en-US" sz="20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267435036"/>
                  </a:ext>
                </a:extLst>
              </a:tr>
              <a:tr h="602062">
                <a:tc>
                  <a:txBody>
                    <a:bodyPr/>
                    <a:lstStyle/>
                    <a:p>
                      <a:pPr algn="ctr"/>
                      <a:r>
                        <a:rPr lang="en-US" altLang="zh-CN" sz="2000" dirty="0">
                          <a:latin typeface="微软雅黑" panose="020B0503020204020204" pitchFamily="34" charset="-122"/>
                          <a:ea typeface="微软雅黑" panose="020B0503020204020204" pitchFamily="34" charset="-122"/>
                        </a:rPr>
                        <a:t>I2RT</a:t>
                      </a:r>
                      <a:endParaRPr lang="zh-CN" altLang="en-US" sz="2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latin typeface="微软雅黑" panose="020B0503020204020204" pitchFamily="34" charset="-122"/>
                          <a:ea typeface="微软雅黑" panose="020B0503020204020204" pitchFamily="34" charset="-122"/>
                        </a:rPr>
                        <a:t>40</a:t>
                      </a:r>
                      <a:endParaRPr lang="zh-CN" altLang="en-US" sz="2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latin typeface="微软雅黑" panose="020B0503020204020204" pitchFamily="34" charset="-122"/>
                          <a:ea typeface="微软雅黑" panose="020B0503020204020204" pitchFamily="34" charset="-122"/>
                        </a:rPr>
                        <a:t>40</a:t>
                      </a:r>
                      <a:endParaRPr lang="zh-CN" altLang="en-US" sz="2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latin typeface="微软雅黑" panose="020B0503020204020204" pitchFamily="34" charset="-122"/>
                          <a:ea typeface="微软雅黑" panose="020B0503020204020204" pitchFamily="34" charset="-122"/>
                        </a:rPr>
                        <a:t>50</a:t>
                      </a:r>
                      <a:endParaRPr lang="zh-CN" altLang="en-US" sz="2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latin typeface="微软雅黑" panose="020B0503020204020204" pitchFamily="34" charset="-122"/>
                          <a:ea typeface="微软雅黑" panose="020B0503020204020204" pitchFamily="34" charset="-122"/>
                        </a:rPr>
                        <a:t>5e-4</a:t>
                      </a:r>
                      <a:endParaRPr lang="zh-CN" altLang="en-US" sz="2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latin typeface="微软雅黑" panose="020B0503020204020204" pitchFamily="34" charset="-122"/>
                          <a:ea typeface="微软雅黑" panose="020B0503020204020204" pitchFamily="34" charset="-122"/>
                        </a:rPr>
                        <a:t>5e-6</a:t>
                      </a:r>
                      <a:endParaRPr lang="zh-CN" altLang="en-US" sz="20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1473569715"/>
                  </a:ext>
                </a:extLst>
              </a:tr>
              <a:tr h="602062">
                <a:tc>
                  <a:txBody>
                    <a:bodyPr/>
                    <a:lstStyle/>
                    <a:p>
                      <a:pPr algn="ctr"/>
                      <a:r>
                        <a:rPr lang="en-US" altLang="zh-CN" sz="2000" dirty="0">
                          <a:latin typeface="微软雅黑" panose="020B0503020204020204" pitchFamily="34" charset="-122"/>
                          <a:ea typeface="微软雅黑" panose="020B0503020204020204" pitchFamily="34" charset="-122"/>
                        </a:rPr>
                        <a:t>Xlinear</a:t>
                      </a:r>
                    </a:p>
                  </a:txBody>
                  <a:tcPr anchor="ctr"/>
                </a:tc>
                <a:tc>
                  <a:txBody>
                    <a:bodyPr/>
                    <a:lstStyle/>
                    <a:p>
                      <a:pPr algn="ctr"/>
                      <a:r>
                        <a:rPr lang="en-US" altLang="zh-CN" sz="2000" dirty="0">
                          <a:solidFill>
                            <a:schemeClr val="tx1"/>
                          </a:solidFill>
                          <a:latin typeface="微软雅黑" panose="020B0503020204020204" pitchFamily="34" charset="-122"/>
                          <a:ea typeface="微软雅黑" panose="020B0503020204020204" pitchFamily="34" charset="-122"/>
                        </a:rPr>
                        <a:t>70</a:t>
                      </a:r>
                      <a:endParaRPr lang="zh-CN" altLang="en-US" sz="2000" dirty="0">
                        <a:solidFill>
                          <a:schemeClr val="tx1"/>
                        </a:solidFill>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solidFill>
                            <a:schemeClr val="tx1"/>
                          </a:solidFill>
                          <a:latin typeface="微软雅黑" panose="020B0503020204020204" pitchFamily="34" charset="-122"/>
                          <a:ea typeface="微软雅黑" panose="020B0503020204020204" pitchFamily="34" charset="-122"/>
                        </a:rPr>
                        <a:t>35</a:t>
                      </a:r>
                      <a:endParaRPr lang="zh-CN" altLang="en-US" sz="2000" dirty="0">
                        <a:solidFill>
                          <a:schemeClr val="tx1"/>
                        </a:solidFill>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solidFill>
                            <a:schemeClr val="tx1"/>
                          </a:solidFill>
                          <a:latin typeface="微软雅黑" panose="020B0503020204020204" pitchFamily="34" charset="-122"/>
                          <a:ea typeface="微软雅黑" panose="020B0503020204020204" pitchFamily="34" charset="-122"/>
                        </a:rPr>
                        <a:t>40</a:t>
                      </a:r>
                      <a:endParaRPr lang="zh-CN" altLang="en-US" sz="2000" dirty="0">
                        <a:solidFill>
                          <a:schemeClr val="tx1"/>
                        </a:solidFill>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solidFill>
                            <a:schemeClr val="tx1"/>
                          </a:solidFill>
                          <a:latin typeface="微软雅黑" panose="020B0503020204020204" pitchFamily="34" charset="-122"/>
                          <a:ea typeface="微软雅黑" panose="020B0503020204020204" pitchFamily="34" charset="-122"/>
                        </a:rPr>
                        <a:t>5e-4</a:t>
                      </a:r>
                      <a:endParaRPr lang="zh-CN" altLang="en-US" sz="2000" dirty="0">
                        <a:solidFill>
                          <a:schemeClr val="tx1"/>
                        </a:solidFill>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solidFill>
                            <a:schemeClr val="tx1"/>
                          </a:solidFill>
                          <a:latin typeface="微软雅黑" panose="020B0503020204020204" pitchFamily="34" charset="-122"/>
                          <a:ea typeface="微软雅黑" panose="020B0503020204020204" pitchFamily="34" charset="-122"/>
                        </a:rPr>
                        <a:t>1e-5</a:t>
                      </a:r>
                      <a:endParaRPr lang="zh-CN" altLang="en-US" sz="2000" dirty="0">
                        <a:solidFill>
                          <a:schemeClr val="tx1"/>
                        </a:solidFill>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119841695"/>
                  </a:ext>
                </a:extLst>
              </a:tr>
              <a:tr h="602062">
                <a:tc>
                  <a:txBody>
                    <a:bodyPr/>
                    <a:lstStyle/>
                    <a:p>
                      <a:pPr algn="ctr"/>
                      <a:r>
                        <a:rPr lang="en-US" altLang="zh-CN" sz="2000" dirty="0">
                          <a:solidFill>
                            <a:schemeClr val="tx1"/>
                          </a:solidFill>
                          <a:latin typeface="微软雅黑" panose="020B0503020204020204" pitchFamily="34" charset="-122"/>
                          <a:ea typeface="微软雅黑" panose="020B0503020204020204" pitchFamily="34" charset="-122"/>
                        </a:rPr>
                        <a:t>Ours</a:t>
                      </a:r>
                    </a:p>
                  </a:txBody>
                  <a:tcPr anchor="ctr"/>
                </a:tc>
                <a:tc>
                  <a:txBody>
                    <a:bodyPr/>
                    <a:lstStyle/>
                    <a:p>
                      <a:pPr algn="ctr"/>
                      <a:r>
                        <a:rPr lang="en-US" altLang="zh-CN" sz="2000" dirty="0">
                          <a:solidFill>
                            <a:schemeClr val="tx1"/>
                          </a:solidFill>
                          <a:latin typeface="微软雅黑" panose="020B0503020204020204" pitchFamily="34" charset="-122"/>
                          <a:ea typeface="微软雅黑" panose="020B0503020204020204" pitchFamily="34" charset="-122"/>
                        </a:rPr>
                        <a:t>35</a:t>
                      </a:r>
                      <a:endParaRPr lang="zh-CN" altLang="en-US" sz="2000" dirty="0">
                        <a:solidFill>
                          <a:schemeClr val="tx1"/>
                        </a:solidFill>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solidFill>
                            <a:schemeClr val="tx1"/>
                          </a:solidFill>
                          <a:latin typeface="微软雅黑" panose="020B0503020204020204" pitchFamily="34" charset="-122"/>
                          <a:ea typeface="微软雅黑" panose="020B0503020204020204" pitchFamily="34" charset="-122"/>
                        </a:rPr>
                        <a:t>45</a:t>
                      </a:r>
                      <a:endParaRPr lang="zh-CN" altLang="en-US" sz="2000" dirty="0">
                        <a:solidFill>
                          <a:schemeClr val="tx1"/>
                        </a:solidFill>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solidFill>
                            <a:schemeClr val="tx1"/>
                          </a:solidFill>
                          <a:latin typeface="微软雅黑" panose="020B0503020204020204" pitchFamily="34" charset="-122"/>
                          <a:ea typeface="微软雅黑" panose="020B0503020204020204" pitchFamily="34" charset="-122"/>
                        </a:rPr>
                        <a:t>64</a:t>
                      </a:r>
                      <a:endParaRPr lang="zh-CN" altLang="en-US" sz="2000" dirty="0">
                        <a:solidFill>
                          <a:schemeClr val="tx1"/>
                        </a:solidFill>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solidFill>
                            <a:schemeClr val="tx1"/>
                          </a:solidFill>
                          <a:latin typeface="微软雅黑" panose="020B0503020204020204" pitchFamily="34" charset="-122"/>
                          <a:ea typeface="微软雅黑" panose="020B0503020204020204" pitchFamily="34" charset="-122"/>
                        </a:rPr>
                        <a:t>3e-4</a:t>
                      </a:r>
                      <a:endParaRPr lang="zh-CN" altLang="en-US" sz="2000" dirty="0">
                        <a:solidFill>
                          <a:schemeClr val="tx1"/>
                        </a:solidFill>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solidFill>
                            <a:schemeClr val="tx1"/>
                          </a:solidFill>
                          <a:latin typeface="微软雅黑" panose="020B0503020204020204" pitchFamily="34" charset="-122"/>
                          <a:ea typeface="微软雅黑" panose="020B0503020204020204" pitchFamily="34" charset="-122"/>
                        </a:rPr>
                        <a:t>2e-5</a:t>
                      </a:r>
                      <a:endParaRPr lang="zh-CN" altLang="en-US" sz="2000" dirty="0">
                        <a:solidFill>
                          <a:schemeClr val="tx1"/>
                        </a:solidFill>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4238796915"/>
                  </a:ext>
                </a:extLst>
              </a:tr>
            </a:tbl>
          </a:graphicData>
        </a:graphic>
      </p:graphicFrame>
    </p:spTree>
    <p:extLst>
      <p:ext uri="{BB962C8B-B14F-4D97-AF65-F5344CB8AC3E}">
        <p14:creationId xmlns:p14="http://schemas.microsoft.com/office/powerpoint/2010/main" val="28743097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7" y="48828"/>
            <a:ext cx="7218101" cy="584775"/>
          </a:xfrm>
          <a:prstGeom prst="rect">
            <a:avLst/>
          </a:prstGeom>
          <a:noFill/>
        </p:spPr>
        <p:txBody>
          <a:bodyPr wrap="square" rtlCol="0">
            <a:spAutoFit/>
          </a:bodyPr>
          <a:lstStyle/>
          <a:p>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Quantitative Analysis</a:t>
            </a:r>
          </a:p>
        </p:txBody>
      </p:sp>
      <p:sp>
        <p:nvSpPr>
          <p:cNvPr id="7" name="平行四边形 6">
            <a:extLst>
              <a:ext uri="{FF2B5EF4-FFF2-40B4-BE49-F238E27FC236}">
                <a16:creationId xmlns:a16="http://schemas.microsoft.com/office/drawing/2014/main" id="{8D8E7D57-3AD5-C54C-875A-A12172352A5F}"/>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graphicFrame>
        <p:nvGraphicFramePr>
          <p:cNvPr id="8" name="表格 2">
            <a:extLst>
              <a:ext uri="{FF2B5EF4-FFF2-40B4-BE49-F238E27FC236}">
                <a16:creationId xmlns:a16="http://schemas.microsoft.com/office/drawing/2014/main" id="{2021B643-F98F-457F-AB4C-E5C0E98F5BE6}"/>
              </a:ext>
            </a:extLst>
          </p:cNvPr>
          <p:cNvGraphicFramePr>
            <a:graphicFrameLocks noGrp="1"/>
          </p:cNvGraphicFramePr>
          <p:nvPr>
            <p:extLst>
              <p:ext uri="{D42A27DB-BD31-4B8C-83A1-F6EECF244321}">
                <p14:modId xmlns:p14="http://schemas.microsoft.com/office/powerpoint/2010/main" val="487114428"/>
              </p:ext>
            </p:extLst>
          </p:nvPr>
        </p:nvGraphicFramePr>
        <p:xfrm>
          <a:off x="481044" y="1581027"/>
          <a:ext cx="11229911" cy="3695946"/>
        </p:xfrm>
        <a:graphic>
          <a:graphicData uri="http://schemas.openxmlformats.org/drawingml/2006/table">
            <a:tbl>
              <a:tblPr firstRow="1" bandRow="1">
                <a:tableStyleId>{9D7B26C5-4107-4FEC-AEDC-1716B250A1EF}</a:tableStyleId>
              </a:tblPr>
              <a:tblGrid>
                <a:gridCol w="1020901">
                  <a:extLst>
                    <a:ext uri="{9D8B030D-6E8A-4147-A177-3AD203B41FA5}">
                      <a16:colId xmlns:a16="http://schemas.microsoft.com/office/drawing/2014/main" val="145301058"/>
                    </a:ext>
                  </a:extLst>
                </a:gridCol>
                <a:gridCol w="1020901">
                  <a:extLst>
                    <a:ext uri="{9D8B030D-6E8A-4147-A177-3AD203B41FA5}">
                      <a16:colId xmlns:a16="http://schemas.microsoft.com/office/drawing/2014/main" val="4122201406"/>
                    </a:ext>
                  </a:extLst>
                </a:gridCol>
                <a:gridCol w="1020901">
                  <a:extLst>
                    <a:ext uri="{9D8B030D-6E8A-4147-A177-3AD203B41FA5}">
                      <a16:colId xmlns:a16="http://schemas.microsoft.com/office/drawing/2014/main" val="1940995335"/>
                    </a:ext>
                  </a:extLst>
                </a:gridCol>
                <a:gridCol w="1020901">
                  <a:extLst>
                    <a:ext uri="{9D8B030D-6E8A-4147-A177-3AD203B41FA5}">
                      <a16:colId xmlns:a16="http://schemas.microsoft.com/office/drawing/2014/main" val="2884439033"/>
                    </a:ext>
                  </a:extLst>
                </a:gridCol>
                <a:gridCol w="1020901">
                  <a:extLst>
                    <a:ext uri="{9D8B030D-6E8A-4147-A177-3AD203B41FA5}">
                      <a16:colId xmlns:a16="http://schemas.microsoft.com/office/drawing/2014/main" val="747050786"/>
                    </a:ext>
                  </a:extLst>
                </a:gridCol>
                <a:gridCol w="1020901">
                  <a:extLst>
                    <a:ext uri="{9D8B030D-6E8A-4147-A177-3AD203B41FA5}">
                      <a16:colId xmlns:a16="http://schemas.microsoft.com/office/drawing/2014/main" val="691054722"/>
                    </a:ext>
                  </a:extLst>
                </a:gridCol>
                <a:gridCol w="1020901">
                  <a:extLst>
                    <a:ext uri="{9D8B030D-6E8A-4147-A177-3AD203B41FA5}">
                      <a16:colId xmlns:a16="http://schemas.microsoft.com/office/drawing/2014/main" val="3832162541"/>
                    </a:ext>
                  </a:extLst>
                </a:gridCol>
                <a:gridCol w="1020901">
                  <a:extLst>
                    <a:ext uri="{9D8B030D-6E8A-4147-A177-3AD203B41FA5}">
                      <a16:colId xmlns:a16="http://schemas.microsoft.com/office/drawing/2014/main" val="4236214407"/>
                    </a:ext>
                  </a:extLst>
                </a:gridCol>
                <a:gridCol w="1020901">
                  <a:extLst>
                    <a:ext uri="{9D8B030D-6E8A-4147-A177-3AD203B41FA5}">
                      <a16:colId xmlns:a16="http://schemas.microsoft.com/office/drawing/2014/main" val="1951619007"/>
                    </a:ext>
                  </a:extLst>
                </a:gridCol>
                <a:gridCol w="1020901">
                  <a:extLst>
                    <a:ext uri="{9D8B030D-6E8A-4147-A177-3AD203B41FA5}">
                      <a16:colId xmlns:a16="http://schemas.microsoft.com/office/drawing/2014/main" val="3118084137"/>
                    </a:ext>
                  </a:extLst>
                </a:gridCol>
                <a:gridCol w="1020901">
                  <a:extLst>
                    <a:ext uri="{9D8B030D-6E8A-4147-A177-3AD203B41FA5}">
                      <a16:colId xmlns:a16="http://schemas.microsoft.com/office/drawing/2014/main" val="740565754"/>
                    </a:ext>
                  </a:extLst>
                </a:gridCol>
              </a:tblGrid>
              <a:tr h="602062">
                <a:tc>
                  <a:txBody>
                    <a:bodyPr/>
                    <a:lstStyle/>
                    <a:p>
                      <a:pPr algn="ctr"/>
                      <a:endParaRPr lang="zh-CN" altLang="en-US" dirty="0">
                        <a:latin typeface="微软雅黑" panose="020B0503020204020204" pitchFamily="34" charset="-122"/>
                        <a:ea typeface="微软雅黑" panose="020B0503020204020204" pitchFamily="34" charset="-122"/>
                      </a:endParaRPr>
                    </a:p>
                  </a:txBody>
                  <a:tcPr anchor="ctr"/>
                </a:tc>
                <a:tc gridSpan="5">
                  <a:txBody>
                    <a:bodyPr/>
                    <a:lstStyle/>
                    <a:p>
                      <a:pPr algn="ctr"/>
                      <a:r>
                        <a:rPr lang="en-US" altLang="zh-CN" sz="2000" dirty="0">
                          <a:latin typeface="微软雅黑" panose="020B0503020204020204" pitchFamily="34" charset="-122"/>
                          <a:ea typeface="微软雅黑" panose="020B0503020204020204" pitchFamily="34" charset="-122"/>
                        </a:rPr>
                        <a:t>After Cross Entropy Training</a:t>
                      </a:r>
                      <a:endParaRPr lang="zh-CN" altLang="en-US" sz="2000" dirty="0">
                        <a:latin typeface="微软雅黑" panose="020B0503020204020204" pitchFamily="34" charset="-122"/>
                        <a:ea typeface="微软雅黑" panose="020B0503020204020204" pitchFamily="34" charset="-122"/>
                      </a:endParaRPr>
                    </a:p>
                  </a:txBody>
                  <a:tcPr anchor="ct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gridSpan="5">
                  <a:txBody>
                    <a:bodyPr/>
                    <a:lstStyle/>
                    <a:p>
                      <a:pPr algn="ctr"/>
                      <a:r>
                        <a:rPr lang="en-US" altLang="zh-CN" sz="2000" dirty="0">
                          <a:latin typeface="微软雅黑" panose="020B0503020204020204" pitchFamily="34" charset="-122"/>
                          <a:ea typeface="微软雅黑" panose="020B0503020204020204" pitchFamily="34" charset="-122"/>
                        </a:rPr>
                        <a:t>After </a:t>
                      </a:r>
                      <a:r>
                        <a:rPr lang="en-US" altLang="zh-CN" sz="2000" dirty="0" err="1">
                          <a:latin typeface="微软雅黑" panose="020B0503020204020204" pitchFamily="34" charset="-122"/>
                          <a:ea typeface="微软雅黑" panose="020B0503020204020204" pitchFamily="34" charset="-122"/>
                        </a:rPr>
                        <a:t>CIDEr</a:t>
                      </a:r>
                      <a:r>
                        <a:rPr lang="en-US" altLang="zh-CN" sz="2000" dirty="0">
                          <a:latin typeface="微软雅黑" panose="020B0503020204020204" pitchFamily="34" charset="-122"/>
                          <a:ea typeface="微软雅黑" panose="020B0503020204020204" pitchFamily="34" charset="-122"/>
                        </a:rPr>
                        <a:t>-D optimization</a:t>
                      </a:r>
                      <a:endParaRPr lang="zh-CN" altLang="en-US" sz="2000" dirty="0">
                        <a:latin typeface="微软雅黑" panose="020B0503020204020204" pitchFamily="34" charset="-122"/>
                        <a:ea typeface="微软雅黑" panose="020B0503020204020204" pitchFamily="34" charset="-122"/>
                      </a:endParaRPr>
                    </a:p>
                  </a:txBody>
                  <a:tcPr anchor="ct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225661767"/>
                  </a:ext>
                </a:extLst>
              </a:tr>
              <a:tr h="602062">
                <a:tc>
                  <a:txBody>
                    <a:bodyPr/>
                    <a:lstStyle/>
                    <a:p>
                      <a:pPr algn="ct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BLEU1</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BLEU4</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Meteor</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Rouge-L</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err="1">
                          <a:latin typeface="微软雅黑" panose="020B0503020204020204" pitchFamily="34" charset="-122"/>
                          <a:ea typeface="微软雅黑" panose="020B0503020204020204" pitchFamily="34" charset="-122"/>
                        </a:rPr>
                        <a:t>CIDEr</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BLEU1</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BLEU4</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Meteor</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Rouge-L</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err="1">
                          <a:latin typeface="微软雅黑" panose="020B0503020204020204" pitchFamily="34" charset="-122"/>
                          <a:ea typeface="微软雅黑" panose="020B0503020204020204" pitchFamily="34" charset="-122"/>
                        </a:rPr>
                        <a:t>CIDEr</a:t>
                      </a:r>
                      <a:endParaRPr lang="zh-CN" altLang="en-US" sz="18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267435036"/>
                  </a:ext>
                </a:extLst>
              </a:tr>
              <a:tr h="602062">
                <a:tc>
                  <a:txBody>
                    <a:bodyPr/>
                    <a:lstStyle/>
                    <a:p>
                      <a:pPr algn="ctr"/>
                      <a:r>
                        <a:rPr lang="en-US" altLang="zh-CN" sz="1800" dirty="0">
                          <a:latin typeface="微软雅黑" panose="020B0503020204020204" pitchFamily="34" charset="-122"/>
                          <a:ea typeface="微软雅黑" panose="020B0503020204020204" pitchFamily="34" charset="-122"/>
                        </a:rPr>
                        <a:t>I^2 RT</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77.6</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37.1</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28.5</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57.8</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119.1</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80.9</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39.2</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29.3</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58.9</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131.2</a:t>
                      </a:r>
                      <a:endParaRPr lang="zh-CN" altLang="en-US" sz="18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4049711342"/>
                  </a:ext>
                </a:extLst>
              </a:tr>
              <a:tr h="602062">
                <a:tc>
                  <a:txBody>
                    <a:bodyPr/>
                    <a:lstStyle/>
                    <a:p>
                      <a:pPr algn="ctr"/>
                      <a:r>
                        <a:rPr lang="en-US" altLang="zh-CN" sz="1800" dirty="0">
                          <a:latin typeface="微软雅黑" panose="020B0503020204020204" pitchFamily="34" charset="-122"/>
                          <a:ea typeface="微软雅黑" panose="020B0503020204020204" pitchFamily="34" charset="-122"/>
                        </a:rPr>
                        <a:t>X-Linear</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78.0</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39.1</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b="1" dirty="0">
                          <a:solidFill>
                            <a:srgbClr val="972B24"/>
                          </a:solidFill>
                          <a:latin typeface="微软雅黑" panose="020B0503020204020204" pitchFamily="34" charset="-122"/>
                          <a:ea typeface="微软雅黑" panose="020B0503020204020204" pitchFamily="34" charset="-122"/>
                        </a:rPr>
                        <a:t>28.8</a:t>
                      </a:r>
                      <a:endParaRPr lang="zh-CN" altLang="en-US" sz="1800" b="1" dirty="0">
                        <a:solidFill>
                          <a:srgbClr val="972B24"/>
                        </a:solidFill>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58.0</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b="1" kern="1200" dirty="0">
                          <a:solidFill>
                            <a:srgbClr val="972B24"/>
                          </a:solidFill>
                          <a:latin typeface="微软雅黑" panose="020B0503020204020204" pitchFamily="34" charset="-122"/>
                          <a:ea typeface="微软雅黑" panose="020B0503020204020204" pitchFamily="34" charset="-122"/>
                          <a:cs typeface="+mn-cs"/>
                        </a:rPr>
                        <a:t>122.0</a:t>
                      </a:r>
                      <a:endParaRPr lang="zh-CN" altLang="en-US" sz="1800" b="1" kern="1200" dirty="0">
                        <a:solidFill>
                          <a:srgbClr val="972B24"/>
                        </a:solidFill>
                        <a:latin typeface="微软雅黑" panose="020B0503020204020204" pitchFamily="34" charset="-122"/>
                        <a:ea typeface="微软雅黑" panose="020B0503020204020204" pitchFamily="34" charset="-122"/>
                        <a:cs typeface="+mn-cs"/>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80.9</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39.7</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b="1" kern="1200" dirty="0">
                          <a:solidFill>
                            <a:srgbClr val="972B24"/>
                          </a:solidFill>
                          <a:latin typeface="微软雅黑" panose="020B0503020204020204" pitchFamily="34" charset="-122"/>
                          <a:ea typeface="微软雅黑" panose="020B0503020204020204" pitchFamily="34" charset="-122"/>
                          <a:cs typeface="+mn-cs"/>
                        </a:rPr>
                        <a:t>29.5</a:t>
                      </a:r>
                      <a:endParaRPr lang="zh-CN" altLang="en-US" sz="1800" b="1" kern="1200" dirty="0">
                        <a:solidFill>
                          <a:srgbClr val="972B24"/>
                        </a:solidFill>
                        <a:latin typeface="微软雅黑" panose="020B0503020204020204" pitchFamily="34" charset="-122"/>
                        <a:ea typeface="微软雅黑" panose="020B0503020204020204" pitchFamily="34" charset="-122"/>
                        <a:cs typeface="+mn-cs"/>
                      </a:endParaRPr>
                    </a:p>
                  </a:txBody>
                  <a:tcPr anchor="ctr"/>
                </a:tc>
                <a:tc>
                  <a:txBody>
                    <a:bodyPr/>
                    <a:lstStyle/>
                    <a:p>
                      <a:pPr algn="ctr"/>
                      <a:r>
                        <a:rPr lang="en-US" altLang="zh-CN" sz="1800" dirty="0">
                          <a:solidFill>
                            <a:schemeClr val="tx1"/>
                          </a:solidFill>
                          <a:latin typeface="微软雅黑" panose="020B0503020204020204" pitchFamily="34" charset="-122"/>
                          <a:ea typeface="微软雅黑" panose="020B0503020204020204" pitchFamily="34" charset="-122"/>
                        </a:rPr>
                        <a:t>59.2</a:t>
                      </a:r>
                      <a:endParaRPr lang="zh-CN" altLang="en-US" sz="1800" dirty="0">
                        <a:solidFill>
                          <a:schemeClr val="tx1"/>
                        </a:solidFill>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b="1" kern="1200" dirty="0">
                          <a:solidFill>
                            <a:srgbClr val="972B24"/>
                          </a:solidFill>
                          <a:latin typeface="微软雅黑" panose="020B0503020204020204" pitchFamily="34" charset="-122"/>
                          <a:ea typeface="微软雅黑" panose="020B0503020204020204" pitchFamily="34" charset="-122"/>
                          <a:cs typeface="+mn-cs"/>
                        </a:rPr>
                        <a:t>132.0</a:t>
                      </a:r>
                      <a:endParaRPr lang="zh-CN" altLang="en-US" sz="1800" b="1" kern="1200" dirty="0">
                        <a:solidFill>
                          <a:srgbClr val="972B24"/>
                        </a:solidFill>
                        <a:latin typeface="微软雅黑" panose="020B0503020204020204" pitchFamily="34" charset="-122"/>
                        <a:ea typeface="微软雅黑" panose="020B0503020204020204" pitchFamily="34" charset="-122"/>
                        <a:cs typeface="+mn-cs"/>
                      </a:endParaRPr>
                    </a:p>
                  </a:txBody>
                  <a:tcPr anchor="ctr"/>
                </a:tc>
                <a:extLst>
                  <a:ext uri="{0D108BD9-81ED-4DB2-BD59-A6C34878D82A}">
                    <a16:rowId xmlns:a16="http://schemas.microsoft.com/office/drawing/2014/main" val="2711029915"/>
                  </a:ext>
                </a:extLst>
              </a:tr>
              <a:tr h="602062">
                <a:tc>
                  <a:txBody>
                    <a:bodyPr/>
                    <a:lstStyle/>
                    <a:p>
                      <a:pPr algn="ctr"/>
                      <a:r>
                        <a:rPr lang="en-US" altLang="zh-CN" sz="1800" dirty="0">
                          <a:latin typeface="微软雅黑" panose="020B0503020204020204" pitchFamily="34" charset="-122"/>
                          <a:ea typeface="微软雅黑" panose="020B0503020204020204" pitchFamily="34" charset="-122"/>
                        </a:rPr>
                        <a:t>VRD</a:t>
                      </a:r>
                    </a:p>
                    <a:p>
                      <a:pPr algn="ctr"/>
                      <a:r>
                        <a:rPr lang="en-US" altLang="zh-CN" sz="1600" dirty="0">
                          <a:latin typeface="微软雅黑" panose="020B0503020204020204" pitchFamily="34" charset="-122"/>
                          <a:ea typeface="微软雅黑" panose="020B0503020204020204" pitchFamily="34" charset="-122"/>
                        </a:rPr>
                        <a:t>baseline</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78.1</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38.4</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28.2</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58.0</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119.0</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80.0</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38.9</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28.8</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58.7</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129.6</a:t>
                      </a:r>
                      <a:endParaRPr lang="zh-CN" altLang="en-US" sz="18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2828005512"/>
                  </a:ext>
                </a:extLst>
              </a:tr>
              <a:tr h="602062">
                <a:tc>
                  <a:txBody>
                    <a:bodyPr/>
                    <a:lstStyle/>
                    <a:p>
                      <a:pPr algn="ctr"/>
                      <a:r>
                        <a:rPr lang="en-US" altLang="zh-CN" sz="1800" dirty="0">
                          <a:latin typeface="微软雅黑" panose="020B0503020204020204" pitchFamily="34" charset="-122"/>
                          <a:ea typeface="微软雅黑" panose="020B0503020204020204" pitchFamily="34" charset="-122"/>
                        </a:rPr>
                        <a:t>Ours</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b="1" kern="1200" dirty="0">
                          <a:solidFill>
                            <a:srgbClr val="972B24"/>
                          </a:solidFill>
                          <a:latin typeface="微软雅黑" panose="020B0503020204020204" pitchFamily="34" charset="-122"/>
                          <a:ea typeface="微软雅黑" panose="020B0503020204020204" pitchFamily="34" charset="-122"/>
                          <a:cs typeface="+mn-cs"/>
                        </a:rPr>
                        <a:t>79.2</a:t>
                      </a:r>
                      <a:endParaRPr lang="zh-CN" altLang="en-US" sz="1800" b="1" kern="1200" dirty="0">
                        <a:solidFill>
                          <a:srgbClr val="972B24"/>
                        </a:solidFill>
                        <a:latin typeface="微软雅黑" panose="020B0503020204020204" pitchFamily="34" charset="-122"/>
                        <a:ea typeface="微软雅黑" panose="020B0503020204020204" pitchFamily="34" charset="-122"/>
                        <a:cs typeface="+mn-cs"/>
                      </a:endParaRPr>
                    </a:p>
                  </a:txBody>
                  <a:tcPr anchor="ctr"/>
                </a:tc>
                <a:tc>
                  <a:txBody>
                    <a:bodyPr/>
                    <a:lstStyle/>
                    <a:p>
                      <a:pPr algn="ctr"/>
                      <a:r>
                        <a:rPr lang="en-US" altLang="zh-CN" sz="1800" b="1" kern="1200" dirty="0">
                          <a:solidFill>
                            <a:srgbClr val="972B24"/>
                          </a:solidFill>
                          <a:latin typeface="微软雅黑" panose="020B0503020204020204" pitchFamily="34" charset="-122"/>
                          <a:ea typeface="微软雅黑" panose="020B0503020204020204" pitchFamily="34" charset="-122"/>
                          <a:cs typeface="+mn-cs"/>
                        </a:rPr>
                        <a:t>39.4</a:t>
                      </a:r>
                      <a:endParaRPr lang="zh-CN" altLang="en-US" sz="1800" b="1" kern="1200" dirty="0">
                        <a:solidFill>
                          <a:srgbClr val="972B24"/>
                        </a:solidFill>
                        <a:latin typeface="微软雅黑" panose="020B0503020204020204" pitchFamily="34" charset="-122"/>
                        <a:ea typeface="微软雅黑" panose="020B0503020204020204" pitchFamily="34" charset="-122"/>
                        <a:cs typeface="+mn-cs"/>
                      </a:endParaRPr>
                    </a:p>
                  </a:txBody>
                  <a:tcPr anchor="ctr"/>
                </a:tc>
                <a:tc>
                  <a:txBody>
                    <a:bodyPr/>
                    <a:lstStyle/>
                    <a:p>
                      <a:pPr algn="ctr"/>
                      <a:r>
                        <a:rPr lang="en-US" altLang="zh-CN" sz="1800" b="1" kern="1200" dirty="0">
                          <a:solidFill>
                            <a:srgbClr val="972B24"/>
                          </a:solidFill>
                          <a:latin typeface="微软雅黑" panose="020B0503020204020204" pitchFamily="34" charset="-122"/>
                          <a:ea typeface="微软雅黑" panose="020B0503020204020204" pitchFamily="34" charset="-122"/>
                          <a:cs typeface="+mn-cs"/>
                        </a:rPr>
                        <a:t>28.8</a:t>
                      </a:r>
                      <a:endParaRPr lang="zh-CN" altLang="en-US" sz="1800" b="1" kern="1200" dirty="0">
                        <a:solidFill>
                          <a:srgbClr val="972B24"/>
                        </a:solidFill>
                        <a:latin typeface="微软雅黑" panose="020B0503020204020204" pitchFamily="34" charset="-122"/>
                        <a:ea typeface="微软雅黑" panose="020B0503020204020204" pitchFamily="34" charset="-122"/>
                        <a:cs typeface="+mn-cs"/>
                      </a:endParaRPr>
                    </a:p>
                  </a:txBody>
                  <a:tcPr anchor="ctr"/>
                </a:tc>
                <a:tc>
                  <a:txBody>
                    <a:bodyPr/>
                    <a:lstStyle/>
                    <a:p>
                      <a:pPr algn="ctr"/>
                      <a:r>
                        <a:rPr lang="en-US" altLang="zh-CN" sz="1800" b="1" kern="1200" dirty="0">
                          <a:solidFill>
                            <a:srgbClr val="972B24"/>
                          </a:solidFill>
                          <a:latin typeface="微软雅黑" panose="020B0503020204020204" pitchFamily="34" charset="-122"/>
                          <a:ea typeface="微软雅黑" panose="020B0503020204020204" pitchFamily="34" charset="-122"/>
                          <a:cs typeface="+mn-cs"/>
                        </a:rPr>
                        <a:t>58.5</a:t>
                      </a:r>
                      <a:endParaRPr lang="zh-CN" altLang="en-US" sz="1800" b="1" kern="1200" dirty="0">
                        <a:solidFill>
                          <a:srgbClr val="972B24"/>
                        </a:solidFill>
                        <a:latin typeface="微软雅黑" panose="020B0503020204020204" pitchFamily="34" charset="-122"/>
                        <a:ea typeface="微软雅黑" panose="020B0503020204020204" pitchFamily="34" charset="-122"/>
                        <a:cs typeface="+mn-cs"/>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121.3</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b="1" kern="1200" dirty="0">
                          <a:solidFill>
                            <a:srgbClr val="972B24"/>
                          </a:solidFill>
                          <a:latin typeface="微软雅黑" panose="020B0503020204020204" pitchFamily="34" charset="-122"/>
                          <a:ea typeface="微软雅黑" panose="020B0503020204020204" pitchFamily="34" charset="-122"/>
                          <a:cs typeface="+mn-cs"/>
                        </a:rPr>
                        <a:t>81.6</a:t>
                      </a:r>
                      <a:endParaRPr lang="zh-CN" altLang="en-US" sz="1800" b="1" kern="1200" dirty="0">
                        <a:solidFill>
                          <a:srgbClr val="972B24"/>
                        </a:solidFill>
                        <a:latin typeface="微软雅黑" panose="020B0503020204020204" pitchFamily="34" charset="-122"/>
                        <a:ea typeface="微软雅黑" panose="020B0503020204020204" pitchFamily="34" charset="-122"/>
                        <a:cs typeface="+mn-cs"/>
                      </a:endParaRPr>
                    </a:p>
                  </a:txBody>
                  <a:tcPr anchor="ctr"/>
                </a:tc>
                <a:tc>
                  <a:txBody>
                    <a:bodyPr/>
                    <a:lstStyle/>
                    <a:p>
                      <a:pPr algn="ctr"/>
                      <a:r>
                        <a:rPr lang="en-US" altLang="zh-CN" sz="1800" b="1" kern="1200" dirty="0">
                          <a:solidFill>
                            <a:srgbClr val="972B24"/>
                          </a:solidFill>
                          <a:latin typeface="微软雅黑" panose="020B0503020204020204" pitchFamily="34" charset="-122"/>
                          <a:ea typeface="微软雅黑" panose="020B0503020204020204" pitchFamily="34" charset="-122"/>
                          <a:cs typeface="+mn-cs"/>
                        </a:rPr>
                        <a:t>40.5</a:t>
                      </a:r>
                      <a:endParaRPr lang="zh-CN" altLang="en-US" sz="1800" b="1" kern="1200" dirty="0">
                        <a:solidFill>
                          <a:srgbClr val="972B24"/>
                        </a:solidFill>
                        <a:latin typeface="微软雅黑" panose="020B0503020204020204" pitchFamily="34" charset="-122"/>
                        <a:ea typeface="微软雅黑" panose="020B0503020204020204" pitchFamily="34" charset="-122"/>
                        <a:cs typeface="+mn-cs"/>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29.2</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800" b="1" kern="1200" dirty="0">
                          <a:solidFill>
                            <a:srgbClr val="972B24"/>
                          </a:solidFill>
                          <a:latin typeface="微软雅黑" panose="020B0503020204020204" pitchFamily="34" charset="-122"/>
                          <a:ea typeface="微软雅黑" panose="020B0503020204020204" pitchFamily="34" charset="-122"/>
                          <a:cs typeface="+mn-cs"/>
                        </a:rPr>
                        <a:t>59.4</a:t>
                      </a:r>
                      <a:endParaRPr lang="zh-CN" altLang="en-US" sz="1800" b="1" kern="1200" dirty="0">
                        <a:solidFill>
                          <a:srgbClr val="972B24"/>
                        </a:solidFill>
                        <a:latin typeface="微软雅黑" panose="020B0503020204020204" pitchFamily="34" charset="-122"/>
                        <a:ea typeface="微软雅黑" panose="020B0503020204020204" pitchFamily="34" charset="-122"/>
                        <a:cs typeface="+mn-cs"/>
                      </a:endParaRPr>
                    </a:p>
                  </a:txBody>
                  <a:tcPr anchor="ctr"/>
                </a:tc>
                <a:tc>
                  <a:txBody>
                    <a:bodyPr/>
                    <a:lstStyle/>
                    <a:p>
                      <a:pPr algn="ctr"/>
                      <a:r>
                        <a:rPr lang="en-US" altLang="zh-CN" sz="1800" dirty="0">
                          <a:latin typeface="微软雅黑" panose="020B0503020204020204" pitchFamily="34" charset="-122"/>
                          <a:ea typeface="微软雅黑" panose="020B0503020204020204" pitchFamily="34" charset="-122"/>
                        </a:rPr>
                        <a:t>131.6</a:t>
                      </a:r>
                      <a:endParaRPr lang="zh-CN" altLang="en-US" sz="18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119841695"/>
                  </a:ext>
                </a:extLst>
              </a:tr>
            </a:tbl>
          </a:graphicData>
        </a:graphic>
      </p:graphicFrame>
    </p:spTree>
    <p:extLst>
      <p:ext uri="{BB962C8B-B14F-4D97-AF65-F5344CB8AC3E}">
        <p14:creationId xmlns:p14="http://schemas.microsoft.com/office/powerpoint/2010/main" val="42093744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7" y="48828"/>
            <a:ext cx="7218101" cy="584775"/>
          </a:xfrm>
          <a:prstGeom prst="rect">
            <a:avLst/>
          </a:prstGeom>
          <a:noFill/>
        </p:spPr>
        <p:txBody>
          <a:bodyPr wrap="square" rtlCol="0">
            <a:spAutoFit/>
          </a:bodyPr>
          <a:lstStyle/>
          <a:p>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Ablation Study</a:t>
            </a:r>
          </a:p>
        </p:txBody>
      </p:sp>
      <p:sp>
        <p:nvSpPr>
          <p:cNvPr id="7" name="平行四边形 6">
            <a:extLst>
              <a:ext uri="{FF2B5EF4-FFF2-40B4-BE49-F238E27FC236}">
                <a16:creationId xmlns:a16="http://schemas.microsoft.com/office/drawing/2014/main" id="{8D8E7D57-3AD5-C54C-875A-A12172352A5F}"/>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graphicFrame>
        <p:nvGraphicFramePr>
          <p:cNvPr id="8" name="表格 2">
            <a:extLst>
              <a:ext uri="{FF2B5EF4-FFF2-40B4-BE49-F238E27FC236}">
                <a16:creationId xmlns:a16="http://schemas.microsoft.com/office/drawing/2014/main" id="{2ED5FA7A-03CA-4C04-B8AC-EC41066CE4B1}"/>
              </a:ext>
            </a:extLst>
          </p:cNvPr>
          <p:cNvGraphicFramePr>
            <a:graphicFrameLocks noGrp="1"/>
          </p:cNvGraphicFramePr>
          <p:nvPr>
            <p:extLst>
              <p:ext uri="{D42A27DB-BD31-4B8C-83A1-F6EECF244321}">
                <p14:modId xmlns:p14="http://schemas.microsoft.com/office/powerpoint/2010/main" val="63333016"/>
              </p:ext>
            </p:extLst>
          </p:nvPr>
        </p:nvGraphicFramePr>
        <p:xfrm>
          <a:off x="694509" y="1240853"/>
          <a:ext cx="10802982" cy="4823706"/>
        </p:xfrm>
        <a:graphic>
          <a:graphicData uri="http://schemas.openxmlformats.org/drawingml/2006/table">
            <a:tbl>
              <a:tblPr firstRow="1" bandRow="1">
                <a:tableStyleId>{9D7B26C5-4107-4FEC-AEDC-1716B250A1EF}</a:tableStyleId>
              </a:tblPr>
              <a:tblGrid>
                <a:gridCol w="1800497">
                  <a:extLst>
                    <a:ext uri="{9D8B030D-6E8A-4147-A177-3AD203B41FA5}">
                      <a16:colId xmlns:a16="http://schemas.microsoft.com/office/drawing/2014/main" val="145301058"/>
                    </a:ext>
                  </a:extLst>
                </a:gridCol>
                <a:gridCol w="1800497">
                  <a:extLst>
                    <a:ext uri="{9D8B030D-6E8A-4147-A177-3AD203B41FA5}">
                      <a16:colId xmlns:a16="http://schemas.microsoft.com/office/drawing/2014/main" val="4122201406"/>
                    </a:ext>
                  </a:extLst>
                </a:gridCol>
                <a:gridCol w="1800497">
                  <a:extLst>
                    <a:ext uri="{9D8B030D-6E8A-4147-A177-3AD203B41FA5}">
                      <a16:colId xmlns:a16="http://schemas.microsoft.com/office/drawing/2014/main" val="1940995335"/>
                    </a:ext>
                  </a:extLst>
                </a:gridCol>
                <a:gridCol w="1800497">
                  <a:extLst>
                    <a:ext uri="{9D8B030D-6E8A-4147-A177-3AD203B41FA5}">
                      <a16:colId xmlns:a16="http://schemas.microsoft.com/office/drawing/2014/main" val="2884439033"/>
                    </a:ext>
                  </a:extLst>
                </a:gridCol>
                <a:gridCol w="1800497">
                  <a:extLst>
                    <a:ext uri="{9D8B030D-6E8A-4147-A177-3AD203B41FA5}">
                      <a16:colId xmlns:a16="http://schemas.microsoft.com/office/drawing/2014/main" val="747050786"/>
                    </a:ext>
                  </a:extLst>
                </a:gridCol>
                <a:gridCol w="1800497">
                  <a:extLst>
                    <a:ext uri="{9D8B030D-6E8A-4147-A177-3AD203B41FA5}">
                      <a16:colId xmlns:a16="http://schemas.microsoft.com/office/drawing/2014/main" val="691054722"/>
                    </a:ext>
                  </a:extLst>
                </a:gridCol>
              </a:tblGrid>
              <a:tr h="602062">
                <a:tc gridSpan="6">
                  <a:txBody>
                    <a:bodyPr/>
                    <a:lstStyle/>
                    <a:p>
                      <a:pPr algn="ctr"/>
                      <a:r>
                        <a:rPr lang="en-US" altLang="zh-CN" sz="2400" dirty="0">
                          <a:latin typeface="微软雅黑" panose="020B0503020204020204" pitchFamily="34" charset="-122"/>
                          <a:ea typeface="微软雅黑" panose="020B0503020204020204" pitchFamily="34" charset="-122"/>
                        </a:rPr>
                        <a:t>After Cross Entropy Training</a:t>
                      </a:r>
                      <a:endParaRPr lang="zh-CN" altLang="en-US" sz="2400" dirty="0">
                        <a:latin typeface="微软雅黑" panose="020B0503020204020204" pitchFamily="34" charset="-122"/>
                        <a:ea typeface="微软雅黑" panose="020B0503020204020204" pitchFamily="34" charset="-122"/>
                      </a:endParaRPr>
                    </a:p>
                  </a:txBody>
                  <a:tcPr anchor="ctr"/>
                </a:tc>
                <a:tc hMerge="1">
                  <a:txBody>
                    <a:bodyPr/>
                    <a:lstStyle/>
                    <a:p>
                      <a:pPr algn="ctr"/>
                      <a:r>
                        <a:rPr lang="en-US" altLang="zh-CN" sz="2400" dirty="0"/>
                        <a:t>After Cross Entropy Training</a:t>
                      </a:r>
                      <a:endParaRPr lang="zh-CN" altLang="en-US" sz="2400"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225661767"/>
                  </a:ext>
                </a:extLst>
              </a:tr>
              <a:tr h="602062">
                <a:tc>
                  <a:txBody>
                    <a:bodyPr/>
                    <a:lstStyle/>
                    <a:p>
                      <a:pPr algn="ctr"/>
                      <a:endParaRPr lang="zh-CN" altLang="en-US" sz="2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latin typeface="微软雅黑" panose="020B0503020204020204" pitchFamily="34" charset="-122"/>
                          <a:ea typeface="微软雅黑" panose="020B0503020204020204" pitchFamily="34" charset="-122"/>
                        </a:rPr>
                        <a:t>BLEU1</a:t>
                      </a:r>
                      <a:endParaRPr lang="zh-CN" altLang="en-US" sz="2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latin typeface="微软雅黑" panose="020B0503020204020204" pitchFamily="34" charset="-122"/>
                          <a:ea typeface="微软雅黑" panose="020B0503020204020204" pitchFamily="34" charset="-122"/>
                        </a:rPr>
                        <a:t>BLEU4</a:t>
                      </a:r>
                      <a:endParaRPr lang="zh-CN" altLang="en-US" sz="2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latin typeface="微软雅黑" panose="020B0503020204020204" pitchFamily="34" charset="-122"/>
                          <a:ea typeface="微软雅黑" panose="020B0503020204020204" pitchFamily="34" charset="-122"/>
                        </a:rPr>
                        <a:t>Meteor</a:t>
                      </a:r>
                      <a:endParaRPr lang="zh-CN" altLang="en-US" sz="2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latin typeface="微软雅黑" panose="020B0503020204020204" pitchFamily="34" charset="-122"/>
                          <a:ea typeface="微软雅黑" panose="020B0503020204020204" pitchFamily="34" charset="-122"/>
                        </a:rPr>
                        <a:t>Rouge-L</a:t>
                      </a:r>
                      <a:endParaRPr lang="zh-CN" altLang="en-US" sz="2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latin typeface="微软雅黑" panose="020B0503020204020204" pitchFamily="34" charset="-122"/>
                          <a:ea typeface="微软雅黑" panose="020B0503020204020204" pitchFamily="34" charset="-122"/>
                        </a:rPr>
                        <a:t>Cider-D</a:t>
                      </a:r>
                      <a:endParaRPr lang="zh-CN" altLang="en-US" sz="20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267435036"/>
                  </a:ext>
                </a:extLst>
              </a:tr>
              <a:tr h="602062">
                <a:tc>
                  <a:txBody>
                    <a:bodyPr/>
                    <a:lstStyle/>
                    <a:p>
                      <a:pPr algn="ctr"/>
                      <a:r>
                        <a:rPr lang="en-US" altLang="zh-CN" sz="2000" dirty="0">
                          <a:latin typeface="微软雅黑" panose="020B0503020204020204" pitchFamily="34" charset="-122"/>
                          <a:ea typeface="微软雅黑" panose="020B0503020204020204" pitchFamily="34" charset="-122"/>
                        </a:rPr>
                        <a:t>Baseline</a:t>
                      </a:r>
                      <a:endParaRPr lang="zh-CN" altLang="en-US" sz="2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latin typeface="微软雅黑" panose="020B0503020204020204" pitchFamily="34" charset="-122"/>
                          <a:ea typeface="微软雅黑" panose="020B0503020204020204" pitchFamily="34" charset="-122"/>
                        </a:rPr>
                        <a:t>78.1</a:t>
                      </a:r>
                      <a:endParaRPr lang="zh-CN" altLang="en-US" sz="2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latin typeface="微软雅黑" panose="020B0503020204020204" pitchFamily="34" charset="-122"/>
                          <a:ea typeface="微软雅黑" panose="020B0503020204020204" pitchFamily="34" charset="-122"/>
                        </a:rPr>
                        <a:t>38.4</a:t>
                      </a:r>
                      <a:endParaRPr lang="zh-CN" altLang="en-US" sz="2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latin typeface="微软雅黑" panose="020B0503020204020204" pitchFamily="34" charset="-122"/>
                          <a:ea typeface="微软雅黑" panose="020B0503020204020204" pitchFamily="34" charset="-122"/>
                        </a:rPr>
                        <a:t>28.2</a:t>
                      </a:r>
                      <a:endParaRPr lang="zh-CN" altLang="en-US" sz="2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latin typeface="微软雅黑" panose="020B0503020204020204" pitchFamily="34" charset="-122"/>
                          <a:ea typeface="微软雅黑" panose="020B0503020204020204" pitchFamily="34" charset="-122"/>
                        </a:rPr>
                        <a:t>58.0</a:t>
                      </a:r>
                      <a:endParaRPr lang="zh-CN" altLang="en-US" sz="2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latin typeface="微软雅黑" panose="020B0503020204020204" pitchFamily="34" charset="-122"/>
                          <a:ea typeface="微软雅黑" panose="020B0503020204020204" pitchFamily="34" charset="-122"/>
                        </a:rPr>
                        <a:t>119.0</a:t>
                      </a:r>
                      <a:endParaRPr lang="zh-CN" altLang="en-US" sz="20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2828005512"/>
                  </a:ext>
                </a:extLst>
              </a:tr>
              <a:tr h="602062">
                <a:tc>
                  <a:txBody>
                    <a:bodyPr/>
                    <a:lstStyle/>
                    <a:p>
                      <a:pPr algn="ctr"/>
                      <a:r>
                        <a:rPr lang="en-US" altLang="zh-CN" sz="2000" dirty="0">
                          <a:latin typeface="微软雅黑" panose="020B0503020204020204" pitchFamily="34" charset="-122"/>
                          <a:ea typeface="微软雅黑" panose="020B0503020204020204" pitchFamily="34" charset="-122"/>
                        </a:rPr>
                        <a:t>Supervisor:</a:t>
                      </a:r>
                    </a:p>
                    <a:p>
                      <a:pPr algn="ctr"/>
                      <a:r>
                        <a:rPr lang="en-US" altLang="zh-CN" sz="2000" dirty="0">
                          <a:latin typeface="微软雅黑" panose="020B0503020204020204" pitchFamily="34" charset="-122"/>
                          <a:ea typeface="微软雅黑" panose="020B0503020204020204" pitchFamily="34" charset="-122"/>
                        </a:rPr>
                        <a:t>Last node</a:t>
                      </a:r>
                      <a:endParaRPr lang="zh-CN" altLang="en-US" sz="2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latin typeface="微软雅黑" panose="020B0503020204020204" pitchFamily="34" charset="-122"/>
                          <a:ea typeface="微软雅黑" panose="020B0503020204020204" pitchFamily="34" charset="-122"/>
                        </a:rPr>
                        <a:t>78.8</a:t>
                      </a:r>
                      <a:endParaRPr lang="zh-CN" altLang="en-US" sz="2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latin typeface="微软雅黑" panose="020B0503020204020204" pitchFamily="34" charset="-122"/>
                          <a:ea typeface="微软雅黑" panose="020B0503020204020204" pitchFamily="34" charset="-122"/>
                        </a:rPr>
                        <a:t>39.2</a:t>
                      </a:r>
                      <a:endParaRPr lang="zh-CN" altLang="en-US" sz="2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latin typeface="微软雅黑" panose="020B0503020204020204" pitchFamily="34" charset="-122"/>
                          <a:ea typeface="微软雅黑" panose="020B0503020204020204" pitchFamily="34" charset="-122"/>
                        </a:rPr>
                        <a:t>28.6</a:t>
                      </a:r>
                      <a:endParaRPr lang="zh-CN" altLang="en-US" sz="2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latin typeface="微软雅黑" panose="020B0503020204020204" pitchFamily="34" charset="-122"/>
                          <a:ea typeface="微软雅黑" panose="020B0503020204020204" pitchFamily="34" charset="-122"/>
                        </a:rPr>
                        <a:t>58.2</a:t>
                      </a:r>
                      <a:endParaRPr lang="zh-CN" altLang="en-US" sz="20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latin typeface="微软雅黑" panose="020B0503020204020204" pitchFamily="34" charset="-122"/>
                          <a:ea typeface="微软雅黑" panose="020B0503020204020204" pitchFamily="34" charset="-122"/>
                        </a:rPr>
                        <a:t>120.4</a:t>
                      </a:r>
                      <a:endParaRPr lang="zh-CN" altLang="en-US" sz="20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1473569715"/>
                  </a:ext>
                </a:extLst>
              </a:tr>
              <a:tr h="602062">
                <a:tc>
                  <a:txBody>
                    <a:bodyPr/>
                    <a:lstStyle/>
                    <a:p>
                      <a:pPr algn="ctr"/>
                      <a:r>
                        <a:rPr lang="en-US" altLang="zh-CN" sz="2000" dirty="0">
                          <a:latin typeface="微软雅黑" panose="020B0503020204020204" pitchFamily="34" charset="-122"/>
                          <a:ea typeface="微软雅黑" panose="020B0503020204020204" pitchFamily="34" charset="-122"/>
                        </a:rPr>
                        <a:t>Supervisor:</a:t>
                      </a:r>
                    </a:p>
                    <a:p>
                      <a:pPr algn="ctr"/>
                      <a:r>
                        <a:rPr lang="en-US" altLang="zh-CN" sz="2000" dirty="0">
                          <a:latin typeface="微软雅黑" panose="020B0503020204020204" pitchFamily="34" charset="-122"/>
                          <a:ea typeface="微软雅黑" panose="020B0503020204020204" pitchFamily="34" charset="-122"/>
                        </a:rPr>
                        <a:t>Accumulated</a:t>
                      </a:r>
                    </a:p>
                  </a:txBody>
                  <a:tcPr anchor="ctr"/>
                </a:tc>
                <a:tc>
                  <a:txBody>
                    <a:bodyPr/>
                    <a:lstStyle/>
                    <a:p>
                      <a:pPr algn="ctr"/>
                      <a:r>
                        <a:rPr lang="en-US" altLang="zh-CN" sz="2000" dirty="0">
                          <a:solidFill>
                            <a:schemeClr val="tx1"/>
                          </a:solidFill>
                          <a:latin typeface="微软雅黑" panose="020B0503020204020204" pitchFamily="34" charset="-122"/>
                          <a:ea typeface="微软雅黑" panose="020B0503020204020204" pitchFamily="34" charset="-122"/>
                        </a:rPr>
                        <a:t>78.9</a:t>
                      </a:r>
                      <a:endParaRPr lang="zh-CN" altLang="en-US" sz="2000" dirty="0">
                        <a:solidFill>
                          <a:schemeClr val="tx1"/>
                        </a:solidFill>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solidFill>
                            <a:schemeClr val="tx1"/>
                          </a:solidFill>
                          <a:latin typeface="微软雅黑" panose="020B0503020204020204" pitchFamily="34" charset="-122"/>
                          <a:ea typeface="微软雅黑" panose="020B0503020204020204" pitchFamily="34" charset="-122"/>
                        </a:rPr>
                        <a:t>39.3</a:t>
                      </a:r>
                      <a:endParaRPr lang="zh-CN" altLang="en-US" sz="2000" dirty="0">
                        <a:solidFill>
                          <a:schemeClr val="tx1"/>
                        </a:solidFill>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solidFill>
                            <a:schemeClr val="tx1"/>
                          </a:solidFill>
                          <a:latin typeface="微软雅黑" panose="020B0503020204020204" pitchFamily="34" charset="-122"/>
                          <a:ea typeface="微软雅黑" panose="020B0503020204020204" pitchFamily="34" charset="-122"/>
                        </a:rPr>
                        <a:t>28.8</a:t>
                      </a:r>
                      <a:endParaRPr lang="zh-CN" altLang="en-US" sz="2000" dirty="0">
                        <a:solidFill>
                          <a:schemeClr val="tx1"/>
                        </a:solidFill>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solidFill>
                            <a:schemeClr val="tx1"/>
                          </a:solidFill>
                          <a:latin typeface="微软雅黑" panose="020B0503020204020204" pitchFamily="34" charset="-122"/>
                          <a:ea typeface="微软雅黑" panose="020B0503020204020204" pitchFamily="34" charset="-122"/>
                        </a:rPr>
                        <a:t>58.3</a:t>
                      </a:r>
                      <a:endParaRPr lang="zh-CN" altLang="en-US" sz="2000" dirty="0">
                        <a:solidFill>
                          <a:schemeClr val="tx1"/>
                        </a:solidFill>
                        <a:latin typeface="微软雅黑" panose="020B0503020204020204" pitchFamily="34" charset="-122"/>
                        <a:ea typeface="微软雅黑" panose="020B0503020204020204" pitchFamily="34" charset="-122"/>
                      </a:endParaRPr>
                    </a:p>
                  </a:txBody>
                  <a:tcPr anchor="ctr"/>
                </a:tc>
                <a:tc>
                  <a:txBody>
                    <a:bodyPr/>
                    <a:lstStyle/>
                    <a:p>
                      <a:pPr algn="ctr"/>
                      <a:r>
                        <a:rPr lang="en-US" altLang="zh-CN" sz="2000" dirty="0">
                          <a:solidFill>
                            <a:schemeClr val="tx1"/>
                          </a:solidFill>
                          <a:latin typeface="微软雅黑" panose="020B0503020204020204" pitchFamily="34" charset="-122"/>
                          <a:ea typeface="微软雅黑" panose="020B0503020204020204" pitchFamily="34" charset="-122"/>
                        </a:rPr>
                        <a:t>121.0</a:t>
                      </a:r>
                      <a:endParaRPr lang="zh-CN" altLang="en-US" sz="2000" dirty="0">
                        <a:solidFill>
                          <a:schemeClr val="tx1"/>
                        </a:solidFill>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119841695"/>
                  </a:ext>
                </a:extLst>
              </a:tr>
              <a:tr h="602062">
                <a:tc>
                  <a:txBody>
                    <a:bodyPr/>
                    <a:lstStyle/>
                    <a:p>
                      <a:pPr algn="ctr"/>
                      <a:r>
                        <a:rPr lang="en-US" altLang="zh-CN" sz="2000" dirty="0">
                          <a:latin typeface="微软雅黑" panose="020B0503020204020204" pitchFamily="34" charset="-122"/>
                          <a:ea typeface="微软雅黑" panose="020B0503020204020204" pitchFamily="34" charset="-122"/>
                        </a:rPr>
                        <a:t>Supervisor:</a:t>
                      </a:r>
                    </a:p>
                    <a:p>
                      <a:pPr algn="ctr"/>
                      <a:r>
                        <a:rPr lang="en-US" altLang="zh-CN" sz="2000" dirty="0">
                          <a:latin typeface="微软雅黑" panose="020B0503020204020204" pitchFamily="34" charset="-122"/>
                          <a:ea typeface="微软雅黑" panose="020B0503020204020204" pitchFamily="34" charset="-122"/>
                        </a:rPr>
                        <a:t>Accumulated with normalized</a:t>
                      </a:r>
                    </a:p>
                    <a:p>
                      <a:pPr algn="ctr"/>
                      <a:r>
                        <a:rPr lang="en-US" altLang="zh-CN" sz="2000" dirty="0">
                          <a:latin typeface="微软雅黑" panose="020B0503020204020204" pitchFamily="34" charset="-122"/>
                          <a:ea typeface="微软雅黑" panose="020B0503020204020204" pitchFamily="34" charset="-122"/>
                        </a:rPr>
                        <a:t>probability</a:t>
                      </a:r>
                    </a:p>
                  </a:txBody>
                  <a:tcPr anchor="ctr"/>
                </a:tc>
                <a:tc>
                  <a:txBody>
                    <a:bodyPr/>
                    <a:lstStyle/>
                    <a:p>
                      <a:pPr algn="ctr"/>
                      <a:endParaRPr lang="en-US" altLang="zh-CN" sz="2000" b="1" dirty="0">
                        <a:solidFill>
                          <a:srgbClr val="972B24"/>
                        </a:solidFill>
                        <a:latin typeface="微软雅黑" panose="020B0503020204020204" pitchFamily="34" charset="-122"/>
                        <a:ea typeface="微软雅黑" panose="020B0503020204020204" pitchFamily="34" charset="-122"/>
                      </a:endParaRPr>
                    </a:p>
                    <a:p>
                      <a:pPr algn="ctr"/>
                      <a:r>
                        <a:rPr lang="en-US" altLang="zh-CN" sz="2000" b="1" dirty="0">
                          <a:solidFill>
                            <a:srgbClr val="972B24"/>
                          </a:solidFill>
                          <a:latin typeface="微软雅黑" panose="020B0503020204020204" pitchFamily="34" charset="-122"/>
                          <a:ea typeface="微软雅黑" panose="020B0503020204020204" pitchFamily="34" charset="-122"/>
                        </a:rPr>
                        <a:t>79.1</a:t>
                      </a:r>
                      <a:endParaRPr lang="zh-CN" altLang="en-US" sz="2000" b="1" dirty="0">
                        <a:solidFill>
                          <a:srgbClr val="972B24"/>
                        </a:solidFill>
                        <a:latin typeface="微软雅黑" panose="020B0503020204020204" pitchFamily="34" charset="-122"/>
                        <a:ea typeface="微软雅黑" panose="020B0503020204020204" pitchFamily="34" charset="-122"/>
                      </a:endParaRPr>
                    </a:p>
                  </a:txBody>
                  <a:tcPr anchor="ctr"/>
                </a:tc>
                <a:tc>
                  <a:txBody>
                    <a:bodyPr/>
                    <a:lstStyle/>
                    <a:p>
                      <a:pPr algn="ctr"/>
                      <a:endParaRPr lang="en-US" altLang="zh-CN" sz="2000" b="1" dirty="0">
                        <a:solidFill>
                          <a:srgbClr val="972B24"/>
                        </a:solidFill>
                        <a:latin typeface="微软雅黑" panose="020B0503020204020204" pitchFamily="34" charset="-122"/>
                        <a:ea typeface="微软雅黑" panose="020B0503020204020204" pitchFamily="34" charset="-122"/>
                      </a:endParaRPr>
                    </a:p>
                    <a:p>
                      <a:pPr algn="ctr"/>
                      <a:r>
                        <a:rPr lang="en-US" altLang="zh-CN" sz="2000" b="1" dirty="0">
                          <a:solidFill>
                            <a:srgbClr val="972B24"/>
                          </a:solidFill>
                          <a:latin typeface="微软雅黑" panose="020B0503020204020204" pitchFamily="34" charset="-122"/>
                          <a:ea typeface="微软雅黑" panose="020B0503020204020204" pitchFamily="34" charset="-122"/>
                        </a:rPr>
                        <a:t>39.4</a:t>
                      </a:r>
                      <a:endParaRPr lang="zh-CN" altLang="en-US" sz="2000" b="1" dirty="0">
                        <a:solidFill>
                          <a:srgbClr val="972B24"/>
                        </a:solidFill>
                        <a:latin typeface="微软雅黑" panose="020B0503020204020204" pitchFamily="34" charset="-122"/>
                        <a:ea typeface="微软雅黑" panose="020B0503020204020204" pitchFamily="34" charset="-122"/>
                      </a:endParaRPr>
                    </a:p>
                  </a:txBody>
                  <a:tcPr anchor="ctr"/>
                </a:tc>
                <a:tc>
                  <a:txBody>
                    <a:bodyPr/>
                    <a:lstStyle/>
                    <a:p>
                      <a:pPr algn="ctr"/>
                      <a:endParaRPr lang="en-US" altLang="zh-CN" sz="2000" b="1" dirty="0">
                        <a:solidFill>
                          <a:srgbClr val="972B24"/>
                        </a:solidFill>
                        <a:latin typeface="微软雅黑" panose="020B0503020204020204" pitchFamily="34" charset="-122"/>
                        <a:ea typeface="微软雅黑" panose="020B0503020204020204" pitchFamily="34" charset="-122"/>
                      </a:endParaRPr>
                    </a:p>
                    <a:p>
                      <a:pPr algn="ctr"/>
                      <a:r>
                        <a:rPr lang="en-US" altLang="zh-CN" sz="2000" b="1" dirty="0">
                          <a:solidFill>
                            <a:srgbClr val="972B24"/>
                          </a:solidFill>
                          <a:latin typeface="微软雅黑" panose="020B0503020204020204" pitchFamily="34" charset="-122"/>
                          <a:ea typeface="微软雅黑" panose="020B0503020204020204" pitchFamily="34" charset="-122"/>
                        </a:rPr>
                        <a:t>28.8</a:t>
                      </a:r>
                      <a:endParaRPr lang="zh-CN" altLang="en-US" sz="2000" b="1" dirty="0">
                        <a:solidFill>
                          <a:srgbClr val="972B24"/>
                        </a:solidFill>
                        <a:latin typeface="微软雅黑" panose="020B0503020204020204" pitchFamily="34" charset="-122"/>
                        <a:ea typeface="微软雅黑" panose="020B0503020204020204" pitchFamily="34" charset="-122"/>
                      </a:endParaRPr>
                    </a:p>
                  </a:txBody>
                  <a:tcPr anchor="ctr"/>
                </a:tc>
                <a:tc>
                  <a:txBody>
                    <a:bodyPr/>
                    <a:lstStyle/>
                    <a:p>
                      <a:pPr algn="ctr"/>
                      <a:endParaRPr lang="en-US" altLang="zh-CN" sz="2000" b="1" dirty="0">
                        <a:solidFill>
                          <a:srgbClr val="972B24"/>
                        </a:solidFill>
                        <a:latin typeface="微软雅黑" panose="020B0503020204020204" pitchFamily="34" charset="-122"/>
                        <a:ea typeface="微软雅黑" panose="020B0503020204020204" pitchFamily="34" charset="-122"/>
                      </a:endParaRPr>
                    </a:p>
                    <a:p>
                      <a:pPr algn="ctr"/>
                      <a:r>
                        <a:rPr lang="en-US" altLang="zh-CN" sz="2000" b="1" dirty="0">
                          <a:solidFill>
                            <a:srgbClr val="972B24"/>
                          </a:solidFill>
                          <a:latin typeface="微软雅黑" panose="020B0503020204020204" pitchFamily="34" charset="-122"/>
                          <a:ea typeface="微软雅黑" panose="020B0503020204020204" pitchFamily="34" charset="-122"/>
                        </a:rPr>
                        <a:t>58.5</a:t>
                      </a:r>
                      <a:endParaRPr lang="zh-CN" altLang="en-US" sz="2000" b="1" dirty="0">
                        <a:solidFill>
                          <a:srgbClr val="972B24"/>
                        </a:solidFill>
                        <a:latin typeface="微软雅黑" panose="020B0503020204020204" pitchFamily="34" charset="-122"/>
                        <a:ea typeface="微软雅黑" panose="020B0503020204020204" pitchFamily="34" charset="-122"/>
                      </a:endParaRPr>
                    </a:p>
                  </a:txBody>
                  <a:tcPr anchor="ctr"/>
                </a:tc>
                <a:tc>
                  <a:txBody>
                    <a:bodyPr/>
                    <a:lstStyle/>
                    <a:p>
                      <a:pPr algn="ctr"/>
                      <a:endParaRPr lang="en-US" altLang="zh-CN" sz="2000" b="1" dirty="0">
                        <a:solidFill>
                          <a:srgbClr val="972B24"/>
                        </a:solidFill>
                        <a:latin typeface="微软雅黑" panose="020B0503020204020204" pitchFamily="34" charset="-122"/>
                        <a:ea typeface="微软雅黑" panose="020B0503020204020204" pitchFamily="34" charset="-122"/>
                      </a:endParaRPr>
                    </a:p>
                    <a:p>
                      <a:pPr algn="ctr"/>
                      <a:r>
                        <a:rPr lang="en-US" altLang="zh-CN" sz="2000" b="1" dirty="0">
                          <a:solidFill>
                            <a:srgbClr val="972B24"/>
                          </a:solidFill>
                          <a:latin typeface="微软雅黑" panose="020B0503020204020204" pitchFamily="34" charset="-122"/>
                          <a:ea typeface="微软雅黑" panose="020B0503020204020204" pitchFamily="34" charset="-122"/>
                        </a:rPr>
                        <a:t>121.3</a:t>
                      </a:r>
                      <a:endParaRPr lang="zh-CN" altLang="en-US" sz="2000" b="1" dirty="0">
                        <a:solidFill>
                          <a:srgbClr val="972B24"/>
                        </a:solidFill>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4238796915"/>
                  </a:ext>
                </a:extLst>
              </a:tr>
            </a:tbl>
          </a:graphicData>
        </a:graphic>
      </p:graphicFrame>
    </p:spTree>
    <p:extLst>
      <p:ext uri="{BB962C8B-B14F-4D97-AF65-F5344CB8AC3E}">
        <p14:creationId xmlns:p14="http://schemas.microsoft.com/office/powerpoint/2010/main" val="18223946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7" y="48828"/>
            <a:ext cx="7218101" cy="1446550"/>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图像描述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a:t>
            </a:r>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Image</a:t>
            </a:r>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Captioning</a:t>
            </a:r>
          </a:p>
          <a:p>
            <a:endPar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endParaRPr>
          </a:p>
          <a:p>
            <a:r>
              <a:rPr lang="zh-CN" altLang="en-US"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更多方法  </a:t>
            </a:r>
          </a:p>
        </p:txBody>
      </p:sp>
      <p:sp>
        <p:nvSpPr>
          <p:cNvPr id="7" name="平行四边形 6">
            <a:extLst>
              <a:ext uri="{FF2B5EF4-FFF2-40B4-BE49-F238E27FC236}">
                <a16:creationId xmlns:a16="http://schemas.microsoft.com/office/drawing/2014/main" id="{8D8E7D57-3AD5-C54C-875A-A12172352A5F}"/>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graphicFrame>
        <p:nvGraphicFramePr>
          <p:cNvPr id="5" name="表格 4">
            <a:extLst>
              <a:ext uri="{FF2B5EF4-FFF2-40B4-BE49-F238E27FC236}">
                <a16:creationId xmlns:a16="http://schemas.microsoft.com/office/drawing/2014/main" id="{A67C5B7D-914C-F44A-A071-78D2DAE76B4B}"/>
              </a:ext>
            </a:extLst>
          </p:cNvPr>
          <p:cNvGraphicFramePr>
            <a:graphicFrameLocks/>
          </p:cNvGraphicFramePr>
          <p:nvPr>
            <p:extLst>
              <p:ext uri="{D42A27DB-BD31-4B8C-83A1-F6EECF244321}">
                <p14:modId xmlns:p14="http://schemas.microsoft.com/office/powerpoint/2010/main" val="3108449454"/>
              </p:ext>
            </p:extLst>
          </p:nvPr>
        </p:nvGraphicFramePr>
        <p:xfrm>
          <a:off x="838200" y="1825625"/>
          <a:ext cx="10515600" cy="4335018"/>
        </p:xfrm>
        <a:graphic>
          <a:graphicData uri="http://schemas.openxmlformats.org/drawingml/2006/table">
            <a:tbl>
              <a:tblPr firstRow="1" bandRow="1">
                <a:tableStyleId>{9D7B26C5-4107-4FEC-AEDC-1716B250A1EF}</a:tableStyleId>
              </a:tblPr>
              <a:tblGrid>
                <a:gridCol w="712304">
                  <a:extLst>
                    <a:ext uri="{9D8B030D-6E8A-4147-A177-3AD203B41FA5}">
                      <a16:colId xmlns:a16="http://schemas.microsoft.com/office/drawing/2014/main" val="2768561909"/>
                    </a:ext>
                  </a:extLst>
                </a:gridCol>
                <a:gridCol w="2087845">
                  <a:extLst>
                    <a:ext uri="{9D8B030D-6E8A-4147-A177-3AD203B41FA5}">
                      <a16:colId xmlns:a16="http://schemas.microsoft.com/office/drawing/2014/main" val="1169707846"/>
                    </a:ext>
                  </a:extLst>
                </a:gridCol>
                <a:gridCol w="1087655">
                  <a:extLst>
                    <a:ext uri="{9D8B030D-6E8A-4147-A177-3AD203B41FA5}">
                      <a16:colId xmlns:a16="http://schemas.microsoft.com/office/drawing/2014/main" val="1692719989"/>
                    </a:ext>
                  </a:extLst>
                </a:gridCol>
                <a:gridCol w="5592278">
                  <a:extLst>
                    <a:ext uri="{9D8B030D-6E8A-4147-A177-3AD203B41FA5}">
                      <a16:colId xmlns:a16="http://schemas.microsoft.com/office/drawing/2014/main" val="1996274750"/>
                    </a:ext>
                  </a:extLst>
                </a:gridCol>
                <a:gridCol w="1035518">
                  <a:extLst>
                    <a:ext uri="{9D8B030D-6E8A-4147-A177-3AD203B41FA5}">
                      <a16:colId xmlns:a16="http://schemas.microsoft.com/office/drawing/2014/main" val="998223270"/>
                    </a:ext>
                  </a:extLst>
                </a:gridCol>
              </a:tblGrid>
              <a:tr h="370840">
                <a:tc>
                  <a:txBody>
                    <a:bodyPr/>
                    <a:lstStyle/>
                    <a:p>
                      <a:pPr algn="ctr"/>
                      <a:r>
                        <a:rPr lang="zh-CN" altLang="en-US" dirty="0">
                          <a:latin typeface="微软雅黑" panose="020B0503020204020204" pitchFamily="34" charset="-122"/>
                          <a:ea typeface="微软雅黑" panose="020B0503020204020204" pitchFamily="34" charset="-122"/>
                        </a:rPr>
                        <a:t>排名</a:t>
                      </a:r>
                    </a:p>
                  </a:txBody>
                  <a:tcPr/>
                </a:tc>
                <a:tc>
                  <a:txBody>
                    <a:bodyPr/>
                    <a:lstStyle/>
                    <a:p>
                      <a:pPr algn="ctr"/>
                      <a:r>
                        <a:rPr lang="zh-CN" altLang="en-US" dirty="0">
                          <a:latin typeface="微软雅黑" panose="020B0503020204020204" pitchFamily="34" charset="-122"/>
                          <a:ea typeface="微软雅黑" panose="020B0503020204020204" pitchFamily="34" charset="-122"/>
                        </a:rPr>
                        <a:t>模型</a:t>
                      </a:r>
                    </a:p>
                  </a:txBody>
                  <a:tcPr/>
                </a:tc>
                <a:tc>
                  <a:txBody>
                    <a:bodyPr/>
                    <a:lstStyle/>
                    <a:p>
                      <a:pPr algn="ctr"/>
                      <a:r>
                        <a:rPr lang="en-US" altLang="zh-CN" dirty="0">
                          <a:latin typeface="微软雅黑" panose="020B0503020204020204" pitchFamily="34" charset="-122"/>
                          <a:ea typeface="微软雅黑" panose="020B0503020204020204" pitchFamily="34" charset="-122"/>
                        </a:rPr>
                        <a:t>CIDEr</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zh-CN" altLang="en-US" dirty="0">
                          <a:latin typeface="微软雅黑" panose="020B0503020204020204" pitchFamily="34" charset="-122"/>
                          <a:ea typeface="微软雅黑" panose="020B0503020204020204" pitchFamily="34" charset="-122"/>
                        </a:rPr>
                        <a:t>论文</a:t>
                      </a:r>
                    </a:p>
                  </a:txBody>
                  <a:tcPr/>
                </a:tc>
                <a:tc>
                  <a:txBody>
                    <a:bodyPr/>
                    <a:lstStyle/>
                    <a:p>
                      <a:pPr algn="ctr"/>
                      <a:r>
                        <a:rPr lang="zh-CN" altLang="en-US" dirty="0">
                          <a:latin typeface="微软雅黑" panose="020B0503020204020204" pitchFamily="34" charset="-122"/>
                          <a:ea typeface="微软雅黑" panose="020B0503020204020204" pitchFamily="34" charset="-122"/>
                        </a:rPr>
                        <a:t>时间</a:t>
                      </a:r>
                    </a:p>
                  </a:txBody>
                  <a:tcPr/>
                </a:tc>
                <a:extLst>
                  <a:ext uri="{0D108BD9-81ED-4DB2-BD59-A6C34878D82A}">
                    <a16:rowId xmlns:a16="http://schemas.microsoft.com/office/drawing/2014/main" val="1038095263"/>
                  </a:ext>
                </a:extLst>
              </a:tr>
              <a:tr h="370840">
                <a:tc>
                  <a:txBody>
                    <a:bodyPr/>
                    <a:lstStyle/>
                    <a:p>
                      <a:pPr algn="ctr"/>
                      <a:r>
                        <a:rPr lang="en-US" altLang="zh-CN" dirty="0">
                          <a:latin typeface="微软雅黑" panose="020B0503020204020204" pitchFamily="34" charset="-122"/>
                          <a:ea typeface="微软雅黑" panose="020B0503020204020204" pitchFamily="34" charset="-122"/>
                        </a:rPr>
                        <a:t>1</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Oscar</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b="1" dirty="0">
                          <a:latin typeface="微软雅黑" panose="020B0503020204020204" pitchFamily="34" charset="-122"/>
                          <a:ea typeface="微软雅黑" panose="020B0503020204020204" pitchFamily="34" charset="-122"/>
                        </a:rPr>
                        <a:t>140</a:t>
                      </a:r>
                      <a:endParaRPr lang="zh-CN" altLang="en-US" b="1"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Oscar: Object-Semantics Aligned Pre-training for Vision-Language Tasks</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2020</a:t>
                      </a:r>
                      <a:endParaRPr lang="zh-CN" altLang="en-US"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491564827"/>
                  </a:ext>
                </a:extLst>
              </a:tr>
              <a:tr h="370840">
                <a:tc>
                  <a:txBody>
                    <a:bodyPr/>
                    <a:lstStyle/>
                    <a:p>
                      <a:pPr algn="ctr"/>
                      <a:r>
                        <a:rPr lang="en-US" altLang="zh-CN" dirty="0">
                          <a:latin typeface="微软雅黑" panose="020B0503020204020204" pitchFamily="34" charset="-122"/>
                          <a:ea typeface="微软雅黑" panose="020B0503020204020204" pitchFamily="34" charset="-122"/>
                        </a:rPr>
                        <a:t>2</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M2 Transformer</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b="1" dirty="0">
                          <a:latin typeface="微软雅黑" panose="020B0503020204020204" pitchFamily="34" charset="-122"/>
                          <a:ea typeface="微软雅黑" panose="020B0503020204020204" pitchFamily="34" charset="-122"/>
                        </a:rPr>
                        <a:t>131.2</a:t>
                      </a:r>
                      <a:endParaRPr lang="zh-CN" altLang="en-US" b="1"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Meshed-Memory Transformer for Image Captioning</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2019</a:t>
                      </a:r>
                      <a:endParaRPr lang="zh-CN" altLang="en-US"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2815791736"/>
                  </a:ext>
                </a:extLst>
              </a:tr>
              <a:tr h="370840">
                <a:tc>
                  <a:txBody>
                    <a:bodyPr/>
                    <a:lstStyle/>
                    <a:p>
                      <a:pPr algn="ctr"/>
                      <a:r>
                        <a:rPr lang="en-US" altLang="zh-CN" dirty="0">
                          <a:latin typeface="微软雅黑" panose="020B0503020204020204" pitchFamily="34" charset="-122"/>
                          <a:ea typeface="微软雅黑" panose="020B0503020204020204" pitchFamily="34" charset="-122"/>
                        </a:rPr>
                        <a:t>3</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Transformer NSC</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b="1" dirty="0">
                          <a:latin typeface="微软雅黑" panose="020B0503020204020204" pitchFamily="34" charset="-122"/>
                          <a:ea typeface="微软雅黑" panose="020B0503020204020204" pitchFamily="34" charset="-122"/>
                        </a:rPr>
                        <a:t>129.6</a:t>
                      </a:r>
                      <a:endParaRPr lang="zh-CN" altLang="en-US" b="1"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A Better Variant of Self-Critical Sequence Training</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2020</a:t>
                      </a:r>
                      <a:endParaRPr lang="zh-CN" altLang="en-US"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3092704999"/>
                  </a:ext>
                </a:extLst>
              </a:tr>
              <a:tr h="370840">
                <a:tc>
                  <a:txBody>
                    <a:bodyPr/>
                    <a:lstStyle/>
                    <a:p>
                      <a:pPr algn="ctr"/>
                      <a:r>
                        <a:rPr lang="en-US" altLang="zh-CN" dirty="0">
                          <a:latin typeface="微软雅黑" panose="020B0503020204020204" pitchFamily="34" charset="-122"/>
                          <a:ea typeface="微软雅黑" panose="020B0503020204020204" pitchFamily="34" charset="-122"/>
                        </a:rPr>
                        <a:t>4</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Unified VLP</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b="1" dirty="0">
                          <a:latin typeface="微软雅黑" panose="020B0503020204020204" pitchFamily="34" charset="-122"/>
                          <a:ea typeface="微软雅黑" panose="020B0503020204020204" pitchFamily="34" charset="-122"/>
                        </a:rPr>
                        <a:t>116.9</a:t>
                      </a:r>
                      <a:endParaRPr lang="zh-CN" altLang="en-US" b="1"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Unified Vision-Language Pre-Training for Image Captioning and VQA</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2019</a:t>
                      </a:r>
                      <a:endParaRPr lang="zh-CN" altLang="en-US"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3684829147"/>
                  </a:ext>
                </a:extLst>
              </a:tr>
              <a:tr h="370840">
                <a:tc>
                  <a:txBody>
                    <a:bodyPr/>
                    <a:lstStyle/>
                    <a:p>
                      <a:pPr algn="ctr"/>
                      <a:r>
                        <a:rPr lang="en-US" altLang="zh-CN" dirty="0">
                          <a:latin typeface="微软雅黑" panose="020B0503020204020204" pitchFamily="34" charset="-122"/>
                          <a:ea typeface="微软雅黑" panose="020B0503020204020204" pitchFamily="34" charset="-122"/>
                        </a:rPr>
                        <a:t>5</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Virtex-R101</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b="1" dirty="0">
                          <a:latin typeface="微软雅黑" panose="020B0503020204020204" pitchFamily="34" charset="-122"/>
                          <a:ea typeface="微软雅黑" panose="020B0503020204020204" pitchFamily="34" charset="-122"/>
                        </a:rPr>
                        <a:t>94</a:t>
                      </a:r>
                      <a:endParaRPr lang="zh-CN" altLang="en-US" b="1"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VirTex: Learning Visual Representations from Textual Annotations</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2020</a:t>
                      </a:r>
                      <a:endParaRPr lang="zh-CN" altLang="en-US"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305586125"/>
                  </a:ext>
                </a:extLst>
              </a:tr>
              <a:tr h="370840">
                <a:tc>
                  <a:txBody>
                    <a:bodyPr/>
                    <a:lstStyle/>
                    <a:p>
                      <a:pPr algn="ctr"/>
                      <a:r>
                        <a:rPr lang="en-US" altLang="zh-CN" dirty="0">
                          <a:latin typeface="微软雅黑" panose="020B0503020204020204" pitchFamily="34" charset="-122"/>
                          <a:ea typeface="微软雅黑" panose="020B0503020204020204" pitchFamily="34" charset="-122"/>
                        </a:rPr>
                        <a:t>6</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NIC</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b="1" dirty="0">
                          <a:latin typeface="微软雅黑" panose="020B0503020204020204" pitchFamily="34" charset="-122"/>
                          <a:ea typeface="微软雅黑" panose="020B0503020204020204" pitchFamily="34" charset="-122"/>
                        </a:rPr>
                        <a:t>77.6</a:t>
                      </a:r>
                      <a:endParaRPr lang="zh-CN" altLang="en-US" b="1"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CutMix: Regularization Strategy to Train Strong Classifiers with Localizable Features</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2019</a:t>
                      </a:r>
                      <a:endParaRPr lang="zh-CN" altLang="en-US"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378122342"/>
                  </a:ext>
                </a:extLst>
              </a:tr>
            </a:tbl>
          </a:graphicData>
        </a:graphic>
      </p:graphicFrame>
    </p:spTree>
    <p:extLst>
      <p:ext uri="{BB962C8B-B14F-4D97-AF65-F5344CB8AC3E}">
        <p14:creationId xmlns:p14="http://schemas.microsoft.com/office/powerpoint/2010/main" val="33002999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C1050143-B42B-4664-AA1A-F8C4D1C8E948}"/>
              </a:ext>
            </a:extLst>
          </p:cNvPr>
          <p:cNvSpPr/>
          <p:nvPr/>
        </p:nvSpPr>
        <p:spPr>
          <a:xfrm>
            <a:off x="4964784" y="5898711"/>
            <a:ext cx="2262432" cy="414467"/>
          </a:xfrm>
          <a:prstGeom prst="rect">
            <a:avLst/>
          </a:prstGeom>
          <a:solidFill>
            <a:srgbClr val="972B24"/>
          </a:solidFill>
          <a:ln w="38100">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7" y="48828"/>
            <a:ext cx="8437301" cy="584775"/>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自动配图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a:t>
            </a:r>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Text-to-Image</a:t>
            </a:r>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Generation</a:t>
            </a:r>
            <a:endPar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endParaRPr>
          </a:p>
        </p:txBody>
      </p:sp>
      <p:sp>
        <p:nvSpPr>
          <p:cNvPr id="7" name="平行四边形 6">
            <a:extLst>
              <a:ext uri="{FF2B5EF4-FFF2-40B4-BE49-F238E27FC236}">
                <a16:creationId xmlns:a16="http://schemas.microsoft.com/office/drawing/2014/main" id="{8D8E7D57-3AD5-C54C-875A-A12172352A5F}"/>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
        <p:nvSpPr>
          <p:cNvPr id="6" name="内容占位符 2">
            <a:extLst>
              <a:ext uri="{FF2B5EF4-FFF2-40B4-BE49-F238E27FC236}">
                <a16:creationId xmlns:a16="http://schemas.microsoft.com/office/drawing/2014/main" id="{6B4C3200-9905-634E-8DB2-A41E9E5DFD15}"/>
              </a:ext>
            </a:extLst>
          </p:cNvPr>
          <p:cNvSpPr txBox="1">
            <a:spLocks/>
          </p:cNvSpPr>
          <p:nvPr/>
        </p:nvSpPr>
        <p:spPr>
          <a:xfrm>
            <a:off x="838200" y="1216021"/>
            <a:ext cx="10515600" cy="52696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65"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65"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65"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65"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65"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65" kern="1200">
                <a:solidFill>
                  <a:schemeClr val="tx1"/>
                </a:solidFill>
                <a:latin typeface="+mn-lt"/>
                <a:ea typeface="+mn-ea"/>
                <a:cs typeface="+mn-cs"/>
              </a:defRPr>
            </a:lvl9pPr>
          </a:lstStyle>
          <a:p>
            <a:pPr marL="0" indent="0" algn="ctr">
              <a:buNone/>
            </a:pPr>
            <a:r>
              <a:rPr lang="en-US" altLang="zh-CN" sz="1800" b="1" dirty="0">
                <a:latin typeface="微软雅黑" panose="020B0503020204020204" pitchFamily="34" charset="-122"/>
                <a:ea typeface="微软雅黑" panose="020B0503020204020204" pitchFamily="34" charset="-122"/>
              </a:rPr>
              <a:t>Generative Adversarial Text to Image Synthesis</a:t>
            </a:r>
          </a:p>
          <a:p>
            <a:pPr marL="0" indent="0" algn="ctr">
              <a:buNone/>
            </a:pPr>
            <a:r>
              <a:rPr lang="en-US" altLang="zh-CN" sz="1800" dirty="0">
                <a:latin typeface="微软雅黑" panose="020B0503020204020204" pitchFamily="34" charset="-122"/>
                <a:ea typeface="微软雅黑" panose="020B0503020204020204" pitchFamily="34" charset="-122"/>
              </a:rPr>
              <a:t>ICML 2016</a:t>
            </a:r>
          </a:p>
          <a:p>
            <a:pPr marL="0" indent="0" algn="ctr">
              <a:buNone/>
            </a:pPr>
            <a:r>
              <a:rPr lang="en-US" altLang="zh-CN" sz="1800" dirty="0">
                <a:latin typeface="微软雅黑" panose="020B0503020204020204" pitchFamily="34" charset="-122"/>
                <a:ea typeface="微软雅黑" panose="020B0503020204020204" pitchFamily="34" charset="-122"/>
              </a:rPr>
              <a:t>Conditional GAN, birds and flowers</a:t>
            </a:r>
          </a:p>
          <a:p>
            <a:pPr algn="ctr"/>
            <a:endParaRPr lang="en-US" altLang="zh-CN" sz="1800" dirty="0">
              <a:latin typeface="微软雅黑" panose="020B0503020204020204" pitchFamily="34" charset="-122"/>
              <a:ea typeface="微软雅黑" panose="020B0503020204020204" pitchFamily="34" charset="-122"/>
            </a:endParaRPr>
          </a:p>
          <a:p>
            <a:pPr marL="0" indent="0" algn="ctr">
              <a:buNone/>
            </a:pPr>
            <a:r>
              <a:rPr lang="en-US" altLang="zh-CN" sz="1800" b="1" dirty="0" err="1">
                <a:latin typeface="微软雅黑" panose="020B0503020204020204" pitchFamily="34" charset="-122"/>
                <a:ea typeface="微软雅黑" panose="020B0503020204020204" pitchFamily="34" charset="-122"/>
              </a:rPr>
              <a:t>AttnGAN</a:t>
            </a:r>
            <a:r>
              <a:rPr lang="en-US" altLang="zh-CN" sz="1800" b="1" dirty="0">
                <a:latin typeface="微软雅黑" panose="020B0503020204020204" pitchFamily="34" charset="-122"/>
                <a:ea typeface="微软雅黑" panose="020B0503020204020204" pitchFamily="34" charset="-122"/>
              </a:rPr>
              <a:t>: Fine-Grained Text to Image Generation with Attentional Generative Adversarial Networks</a:t>
            </a:r>
          </a:p>
          <a:p>
            <a:pPr marL="0" indent="0" algn="ctr">
              <a:buNone/>
            </a:pPr>
            <a:r>
              <a:rPr lang="en-US" altLang="zh-CN" sz="1800" dirty="0">
                <a:latin typeface="微软雅黑" panose="020B0503020204020204" pitchFamily="34" charset="-122"/>
                <a:ea typeface="微软雅黑" panose="020B0503020204020204" pitchFamily="34" charset="-122"/>
              </a:rPr>
              <a:t>CVPR 2018</a:t>
            </a:r>
          </a:p>
          <a:p>
            <a:pPr marL="0" indent="0" algn="ctr">
              <a:buNone/>
            </a:pPr>
            <a:r>
              <a:rPr lang="en-US" altLang="zh-CN" sz="1800" dirty="0" err="1">
                <a:latin typeface="微软雅黑" panose="020B0503020204020204" pitchFamily="34" charset="-122"/>
                <a:ea typeface="微软雅黑" panose="020B0503020204020204" pitchFamily="34" charset="-122"/>
              </a:rPr>
              <a:t>AttnGAN</a:t>
            </a:r>
            <a:r>
              <a:rPr lang="en-US" altLang="zh-CN" sz="1800" dirty="0">
                <a:latin typeface="微软雅黑" panose="020B0503020204020204" pitchFamily="34" charset="-122"/>
                <a:ea typeface="微软雅黑" panose="020B0503020204020204" pitchFamily="34" charset="-122"/>
              </a:rPr>
              <a:t>, birds only</a:t>
            </a:r>
          </a:p>
          <a:p>
            <a:pPr algn="ctr"/>
            <a:endParaRPr lang="en-US" altLang="zh-CN" sz="1800" dirty="0">
              <a:latin typeface="微软雅黑" panose="020B0503020204020204" pitchFamily="34" charset="-122"/>
              <a:ea typeface="微软雅黑" panose="020B0503020204020204" pitchFamily="34" charset="-122"/>
            </a:endParaRPr>
          </a:p>
          <a:p>
            <a:pPr marL="0" indent="0" algn="ctr">
              <a:buNone/>
            </a:pPr>
            <a:r>
              <a:rPr lang="en-US" altLang="zh-CN" sz="1800" b="1" dirty="0">
                <a:latin typeface="微软雅黑" panose="020B0503020204020204" pitchFamily="34" charset="-122"/>
                <a:ea typeface="微软雅黑" panose="020B0503020204020204" pitchFamily="34" charset="-122"/>
              </a:rPr>
              <a:t>X-LXMERT: Paint, Caption and Answer Questions with Multi-Modal Transformers</a:t>
            </a:r>
          </a:p>
          <a:p>
            <a:pPr marL="0" indent="0" algn="ctr">
              <a:buNone/>
            </a:pPr>
            <a:r>
              <a:rPr lang="en-US" altLang="zh-CN" sz="1800" dirty="0">
                <a:latin typeface="微软雅黑" panose="020B0503020204020204" pitchFamily="34" charset="-122"/>
                <a:ea typeface="微软雅黑" panose="020B0503020204020204" pitchFamily="34" charset="-122"/>
              </a:rPr>
              <a:t>EMNLP 2020</a:t>
            </a:r>
          </a:p>
          <a:p>
            <a:pPr marL="0" indent="0" algn="ctr">
              <a:buNone/>
            </a:pPr>
            <a:r>
              <a:rPr lang="en-US" altLang="zh-CN" sz="1800" dirty="0">
                <a:latin typeface="微软雅黑" panose="020B0503020204020204" pitchFamily="34" charset="-122"/>
                <a:ea typeface="微软雅黑" panose="020B0503020204020204" pitchFamily="34" charset="-122"/>
              </a:rPr>
              <a:t>X-LXMERT, selectable caption</a:t>
            </a:r>
          </a:p>
          <a:p>
            <a:pPr algn="ctr"/>
            <a:endParaRPr lang="en-US" altLang="zh-CN" sz="1800" dirty="0">
              <a:latin typeface="微软雅黑" panose="020B0503020204020204" pitchFamily="34" charset="-122"/>
              <a:ea typeface="微软雅黑" panose="020B0503020204020204" pitchFamily="34" charset="-122"/>
            </a:endParaRPr>
          </a:p>
          <a:p>
            <a:pPr marL="0" indent="0" algn="ctr">
              <a:buNone/>
            </a:pPr>
            <a:r>
              <a:rPr lang="en-US" altLang="zh-CN" sz="1800" b="1" dirty="0">
                <a:solidFill>
                  <a:schemeClr val="bg1"/>
                </a:solidFill>
                <a:latin typeface="微软雅黑" panose="020B0503020204020204" pitchFamily="34" charset="-122"/>
                <a:ea typeface="微软雅黑" panose="020B0503020204020204" pitchFamily="34" charset="-122"/>
              </a:rPr>
              <a:t>COCO dataset</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id="{05168FFE-0733-4A23-8269-727ECFBBE8DF}"/>
              </a:ext>
            </a:extLst>
          </p:cNvPr>
          <p:cNvSpPr/>
          <p:nvPr/>
        </p:nvSpPr>
        <p:spPr>
          <a:xfrm>
            <a:off x="3339991" y="1140643"/>
            <a:ext cx="5512018" cy="414467"/>
          </a:xfrm>
          <a:prstGeom prst="rect">
            <a:avLst/>
          </a:prstGeom>
          <a:noFill/>
          <a:ln w="38100">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E1282452-289E-48C6-B2AC-83B7C82E3FB0}"/>
              </a:ext>
            </a:extLst>
          </p:cNvPr>
          <p:cNvSpPr/>
          <p:nvPr/>
        </p:nvSpPr>
        <p:spPr>
          <a:xfrm>
            <a:off x="838201" y="2695753"/>
            <a:ext cx="10515599" cy="584775"/>
          </a:xfrm>
          <a:prstGeom prst="rect">
            <a:avLst/>
          </a:prstGeom>
          <a:noFill/>
          <a:ln w="38100">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18DFE8DC-A40D-4AE9-A9C7-8140603794C3}"/>
              </a:ext>
            </a:extLst>
          </p:cNvPr>
          <p:cNvSpPr/>
          <p:nvPr/>
        </p:nvSpPr>
        <p:spPr>
          <a:xfrm>
            <a:off x="1368458" y="4392890"/>
            <a:ext cx="9455084" cy="411480"/>
          </a:xfrm>
          <a:prstGeom prst="rect">
            <a:avLst/>
          </a:prstGeom>
          <a:noFill/>
          <a:ln w="38100">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934026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P spid="8" grpId="0" animBg="1"/>
      <p:bldP spid="9"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7" y="48828"/>
            <a:ext cx="8437301" cy="1446550"/>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自动配图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a:t>
            </a:r>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Text-to-Image</a:t>
            </a:r>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Generation</a:t>
            </a:r>
            <a:endPar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endParaRPr>
          </a:p>
          <a:p>
            <a:endPar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endParaRPr>
          </a:p>
          <a:p>
            <a:r>
              <a:rPr lang="zh-CN" altLang="en-US"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结果对比：</a:t>
            </a:r>
            <a:r>
              <a:rPr lang="en-US" altLang="zh-CN"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A</a:t>
            </a:r>
            <a:r>
              <a:rPr lang="zh-CN" altLang="en-US"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Bird</a:t>
            </a:r>
            <a:endParaRPr lang="zh-CN" altLang="en-US"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endParaRPr>
          </a:p>
        </p:txBody>
      </p:sp>
      <p:sp>
        <p:nvSpPr>
          <p:cNvPr id="7" name="平行四边形 6">
            <a:extLst>
              <a:ext uri="{FF2B5EF4-FFF2-40B4-BE49-F238E27FC236}">
                <a16:creationId xmlns:a16="http://schemas.microsoft.com/office/drawing/2014/main" id="{8D8E7D57-3AD5-C54C-875A-A12172352A5F}"/>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CD86A6E0-E0A8-1A4B-91EC-C843CB6411E1}"/>
              </a:ext>
            </a:extLst>
          </p:cNvPr>
          <p:cNvSpPr txBox="1"/>
          <p:nvPr/>
        </p:nvSpPr>
        <p:spPr>
          <a:xfrm>
            <a:off x="1752391" y="5363522"/>
            <a:ext cx="2288485" cy="369332"/>
          </a:xfrm>
          <a:prstGeom prst="rect">
            <a:avLst/>
          </a:prstGeom>
          <a:noFill/>
        </p:spPr>
        <p:txBody>
          <a:bodyPr wrap="square">
            <a:spAutoFit/>
          </a:bodyPr>
          <a:lstStyle/>
          <a:p>
            <a:pPr algn="ctr"/>
            <a:r>
              <a:rPr lang="en-US" altLang="zh-CN" sz="1800" dirty="0">
                <a:latin typeface="微软雅黑" panose="020B0503020204020204" pitchFamily="34" charset="-122"/>
                <a:ea typeface="微软雅黑" panose="020B0503020204020204" pitchFamily="34" charset="-122"/>
              </a:rPr>
              <a:t>Conditional GAN</a:t>
            </a:r>
          </a:p>
        </p:txBody>
      </p:sp>
      <p:sp>
        <p:nvSpPr>
          <p:cNvPr id="6" name="文本框 5">
            <a:extLst>
              <a:ext uri="{FF2B5EF4-FFF2-40B4-BE49-F238E27FC236}">
                <a16:creationId xmlns:a16="http://schemas.microsoft.com/office/drawing/2014/main" id="{0417FDF6-F0A7-E04F-B016-0A6AEEA50A73}"/>
              </a:ext>
            </a:extLst>
          </p:cNvPr>
          <p:cNvSpPr txBox="1"/>
          <p:nvPr/>
        </p:nvSpPr>
        <p:spPr>
          <a:xfrm>
            <a:off x="4951757" y="5367733"/>
            <a:ext cx="2288485" cy="369332"/>
          </a:xfrm>
          <a:prstGeom prst="rect">
            <a:avLst/>
          </a:prstGeom>
          <a:noFill/>
        </p:spPr>
        <p:txBody>
          <a:bodyPr wrap="square">
            <a:spAutoFit/>
          </a:bodyPr>
          <a:lstStyle/>
          <a:p>
            <a:pPr algn="ctr"/>
            <a:r>
              <a:rPr lang="en-US" altLang="zh-CN" sz="1800" dirty="0">
                <a:latin typeface="微软雅黑" panose="020B0503020204020204" pitchFamily="34" charset="-122"/>
                <a:ea typeface="微软雅黑" panose="020B0503020204020204" pitchFamily="34" charset="-122"/>
              </a:rPr>
              <a:t>AttnGAN</a:t>
            </a:r>
          </a:p>
        </p:txBody>
      </p:sp>
      <p:sp>
        <p:nvSpPr>
          <p:cNvPr id="8" name="文本框 7">
            <a:extLst>
              <a:ext uri="{FF2B5EF4-FFF2-40B4-BE49-F238E27FC236}">
                <a16:creationId xmlns:a16="http://schemas.microsoft.com/office/drawing/2014/main" id="{5DC39A5B-F349-2D44-AA0C-E7CFCE2D9420}"/>
              </a:ext>
            </a:extLst>
          </p:cNvPr>
          <p:cNvSpPr txBox="1"/>
          <p:nvPr/>
        </p:nvSpPr>
        <p:spPr>
          <a:xfrm>
            <a:off x="8151124" y="5363522"/>
            <a:ext cx="2288485" cy="369332"/>
          </a:xfrm>
          <a:prstGeom prst="rect">
            <a:avLst/>
          </a:prstGeom>
          <a:noFill/>
        </p:spPr>
        <p:txBody>
          <a:bodyPr wrap="square">
            <a:spAutoFit/>
          </a:bodyPr>
          <a:lstStyle/>
          <a:p>
            <a:pPr algn="ctr"/>
            <a:r>
              <a:rPr lang="en-US" altLang="zh-CN" sz="1800" dirty="0">
                <a:latin typeface="微软雅黑" panose="020B0503020204020204" pitchFamily="34" charset="-122"/>
                <a:ea typeface="微软雅黑" panose="020B0503020204020204" pitchFamily="34" charset="-122"/>
              </a:rPr>
              <a:t>X-LXMERT</a:t>
            </a:r>
          </a:p>
        </p:txBody>
      </p:sp>
      <p:pic>
        <p:nvPicPr>
          <p:cNvPr id="9" name="Picture 4">
            <a:extLst>
              <a:ext uri="{FF2B5EF4-FFF2-40B4-BE49-F238E27FC236}">
                <a16:creationId xmlns:a16="http://schemas.microsoft.com/office/drawing/2014/main" id="{EC283DDA-9397-DB49-839A-58F2938155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033" y="186343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354DC5A5-DEB4-4F4A-9B1E-0CEE575774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399" y="186343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67F549D3-B3A8-9E4A-8DFD-EF2D663D3A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3765" y="1863430"/>
            <a:ext cx="273635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0593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7" y="48828"/>
            <a:ext cx="8437301" cy="1446550"/>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自动配图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a:t>
            </a:r>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Text-to-Image</a:t>
            </a:r>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Generation</a:t>
            </a:r>
            <a:endPar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endParaRPr>
          </a:p>
          <a:p>
            <a:endPar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endParaRPr>
          </a:p>
          <a:p>
            <a:r>
              <a:rPr lang="zh-CN" altLang="en-US"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结果对比：</a:t>
            </a:r>
            <a:r>
              <a:rPr lang="en-US" altLang="zh-CN"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A</a:t>
            </a:r>
            <a:r>
              <a:rPr lang="zh-CN" altLang="en-US"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bird</a:t>
            </a:r>
            <a:r>
              <a:rPr lang="zh-CN" altLang="en-US"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flying</a:t>
            </a:r>
            <a:r>
              <a:rPr lang="zh-CN" altLang="en-US"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in</a:t>
            </a:r>
            <a:r>
              <a:rPr lang="zh-CN" altLang="en-US"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the</a:t>
            </a:r>
            <a:r>
              <a:rPr lang="zh-CN" altLang="en-US"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sky</a:t>
            </a:r>
            <a:endParaRPr lang="zh-CN" altLang="en-US"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endParaRPr>
          </a:p>
        </p:txBody>
      </p:sp>
      <p:sp>
        <p:nvSpPr>
          <p:cNvPr id="7" name="平行四边形 6">
            <a:extLst>
              <a:ext uri="{FF2B5EF4-FFF2-40B4-BE49-F238E27FC236}">
                <a16:creationId xmlns:a16="http://schemas.microsoft.com/office/drawing/2014/main" id="{8D8E7D57-3AD5-C54C-875A-A12172352A5F}"/>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7D0E7FF6-1045-E046-99FC-3CA7FEF0C1FA}"/>
              </a:ext>
            </a:extLst>
          </p:cNvPr>
          <p:cNvSpPr txBox="1"/>
          <p:nvPr/>
        </p:nvSpPr>
        <p:spPr>
          <a:xfrm>
            <a:off x="1752391" y="5377377"/>
            <a:ext cx="2288485" cy="369332"/>
          </a:xfrm>
          <a:prstGeom prst="rect">
            <a:avLst/>
          </a:prstGeom>
          <a:noFill/>
        </p:spPr>
        <p:txBody>
          <a:bodyPr wrap="square">
            <a:spAutoFit/>
          </a:bodyPr>
          <a:lstStyle/>
          <a:p>
            <a:pPr algn="ctr"/>
            <a:r>
              <a:rPr lang="en-US" altLang="zh-CN" sz="1800" dirty="0">
                <a:latin typeface="微软雅黑" panose="020B0503020204020204" pitchFamily="34" charset="-122"/>
                <a:ea typeface="微软雅黑" panose="020B0503020204020204" pitchFamily="34" charset="-122"/>
              </a:rPr>
              <a:t>Conditional GAN</a:t>
            </a:r>
          </a:p>
        </p:txBody>
      </p:sp>
      <p:sp>
        <p:nvSpPr>
          <p:cNvPr id="6" name="文本框 5">
            <a:extLst>
              <a:ext uri="{FF2B5EF4-FFF2-40B4-BE49-F238E27FC236}">
                <a16:creationId xmlns:a16="http://schemas.microsoft.com/office/drawing/2014/main" id="{BC72A3E1-23AA-E643-B32E-64CE77AABAA8}"/>
              </a:ext>
            </a:extLst>
          </p:cNvPr>
          <p:cNvSpPr txBox="1"/>
          <p:nvPr/>
        </p:nvSpPr>
        <p:spPr>
          <a:xfrm>
            <a:off x="4951757" y="5381588"/>
            <a:ext cx="2288485" cy="369332"/>
          </a:xfrm>
          <a:prstGeom prst="rect">
            <a:avLst/>
          </a:prstGeom>
          <a:noFill/>
        </p:spPr>
        <p:txBody>
          <a:bodyPr wrap="square">
            <a:spAutoFit/>
          </a:bodyPr>
          <a:lstStyle/>
          <a:p>
            <a:pPr algn="ctr"/>
            <a:r>
              <a:rPr lang="en-US" altLang="zh-CN" sz="1800" dirty="0">
                <a:latin typeface="微软雅黑" panose="020B0503020204020204" pitchFamily="34" charset="-122"/>
                <a:ea typeface="微软雅黑" panose="020B0503020204020204" pitchFamily="34" charset="-122"/>
              </a:rPr>
              <a:t>AttnGAN</a:t>
            </a:r>
          </a:p>
        </p:txBody>
      </p:sp>
      <p:sp>
        <p:nvSpPr>
          <p:cNvPr id="8" name="文本框 7">
            <a:extLst>
              <a:ext uri="{FF2B5EF4-FFF2-40B4-BE49-F238E27FC236}">
                <a16:creationId xmlns:a16="http://schemas.microsoft.com/office/drawing/2014/main" id="{440C0F44-8FE8-FA42-8E07-7467A4447690}"/>
              </a:ext>
            </a:extLst>
          </p:cNvPr>
          <p:cNvSpPr txBox="1"/>
          <p:nvPr/>
        </p:nvSpPr>
        <p:spPr>
          <a:xfrm>
            <a:off x="8151124" y="5377377"/>
            <a:ext cx="2288485" cy="369332"/>
          </a:xfrm>
          <a:prstGeom prst="rect">
            <a:avLst/>
          </a:prstGeom>
          <a:noFill/>
        </p:spPr>
        <p:txBody>
          <a:bodyPr wrap="square">
            <a:spAutoFit/>
          </a:bodyPr>
          <a:lstStyle/>
          <a:p>
            <a:pPr algn="ctr"/>
            <a:r>
              <a:rPr lang="en-US" altLang="zh-CN" sz="1800" dirty="0">
                <a:latin typeface="微软雅黑" panose="020B0503020204020204" pitchFamily="34" charset="-122"/>
                <a:ea typeface="微软雅黑" panose="020B0503020204020204" pitchFamily="34" charset="-122"/>
              </a:rPr>
              <a:t>X-LXMERT</a:t>
            </a:r>
          </a:p>
        </p:txBody>
      </p:sp>
      <p:pic>
        <p:nvPicPr>
          <p:cNvPr id="9" name="Picture 2">
            <a:extLst>
              <a:ext uri="{FF2B5EF4-FFF2-40B4-BE49-F238E27FC236}">
                <a16:creationId xmlns:a16="http://schemas.microsoft.com/office/drawing/2014/main" id="{81BB5907-9101-E048-87E0-8752EDAA44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033" y="1877285"/>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E62809CF-3927-D34C-A2FD-C7E17C63FF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399" y="1877285"/>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A812AD50-94E8-9340-953E-5AC68FF32B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3765" y="1877285"/>
            <a:ext cx="273635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5002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7" y="48828"/>
            <a:ext cx="8437301" cy="1446550"/>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自动配图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a:t>
            </a:r>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Text-to-Image</a:t>
            </a:r>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Generation</a:t>
            </a:r>
            <a:endPar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endParaRPr>
          </a:p>
          <a:p>
            <a:endPar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endParaRPr>
          </a:p>
          <a:p>
            <a:r>
              <a:rPr lang="zh-CN" altLang="en-US"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结果对比：</a:t>
            </a:r>
            <a:r>
              <a:rPr lang="en-US" altLang="zh-CN"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A</a:t>
            </a:r>
            <a:r>
              <a:rPr lang="zh-CN" altLang="en-US"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flower</a:t>
            </a:r>
            <a:endParaRPr lang="zh-CN" altLang="en-US"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endParaRPr>
          </a:p>
        </p:txBody>
      </p:sp>
      <p:sp>
        <p:nvSpPr>
          <p:cNvPr id="7" name="平行四边形 6">
            <a:extLst>
              <a:ext uri="{FF2B5EF4-FFF2-40B4-BE49-F238E27FC236}">
                <a16:creationId xmlns:a16="http://schemas.microsoft.com/office/drawing/2014/main" id="{8D8E7D57-3AD5-C54C-875A-A12172352A5F}"/>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
        <p:nvSpPr>
          <p:cNvPr id="12" name="文本框 11">
            <a:extLst>
              <a:ext uri="{FF2B5EF4-FFF2-40B4-BE49-F238E27FC236}">
                <a16:creationId xmlns:a16="http://schemas.microsoft.com/office/drawing/2014/main" id="{BCEBDC1A-6733-4647-A024-34C9E315354B}"/>
              </a:ext>
            </a:extLst>
          </p:cNvPr>
          <p:cNvSpPr txBox="1"/>
          <p:nvPr/>
        </p:nvSpPr>
        <p:spPr>
          <a:xfrm>
            <a:off x="1752391" y="5349675"/>
            <a:ext cx="2288485" cy="369332"/>
          </a:xfrm>
          <a:prstGeom prst="rect">
            <a:avLst/>
          </a:prstGeom>
          <a:noFill/>
        </p:spPr>
        <p:txBody>
          <a:bodyPr wrap="square">
            <a:spAutoFit/>
          </a:bodyPr>
          <a:lstStyle/>
          <a:p>
            <a:pPr algn="ctr"/>
            <a:r>
              <a:rPr lang="en-US" altLang="zh-CN" sz="1800" dirty="0">
                <a:latin typeface="微软雅黑" panose="020B0503020204020204" pitchFamily="34" charset="-122"/>
                <a:ea typeface="微软雅黑" panose="020B0503020204020204" pitchFamily="34" charset="-122"/>
              </a:rPr>
              <a:t>Conditional GAN</a:t>
            </a:r>
          </a:p>
        </p:txBody>
      </p:sp>
      <p:sp>
        <p:nvSpPr>
          <p:cNvPr id="13" name="文本框 12">
            <a:extLst>
              <a:ext uri="{FF2B5EF4-FFF2-40B4-BE49-F238E27FC236}">
                <a16:creationId xmlns:a16="http://schemas.microsoft.com/office/drawing/2014/main" id="{F54863B6-8BEB-724A-9B5F-F2D9DC7A2316}"/>
              </a:ext>
            </a:extLst>
          </p:cNvPr>
          <p:cNvSpPr txBox="1"/>
          <p:nvPr/>
        </p:nvSpPr>
        <p:spPr>
          <a:xfrm>
            <a:off x="4951757" y="5353886"/>
            <a:ext cx="2288485" cy="369332"/>
          </a:xfrm>
          <a:prstGeom prst="rect">
            <a:avLst/>
          </a:prstGeom>
          <a:noFill/>
        </p:spPr>
        <p:txBody>
          <a:bodyPr wrap="square">
            <a:spAutoFit/>
          </a:bodyPr>
          <a:lstStyle/>
          <a:p>
            <a:pPr algn="ctr"/>
            <a:r>
              <a:rPr lang="en-US" altLang="zh-CN" sz="1800" dirty="0">
                <a:latin typeface="微软雅黑" panose="020B0503020204020204" pitchFamily="34" charset="-122"/>
                <a:ea typeface="微软雅黑" panose="020B0503020204020204" pitchFamily="34" charset="-122"/>
              </a:rPr>
              <a:t>AttnGAN</a:t>
            </a:r>
          </a:p>
        </p:txBody>
      </p:sp>
      <p:sp>
        <p:nvSpPr>
          <p:cNvPr id="14" name="文本框 13">
            <a:extLst>
              <a:ext uri="{FF2B5EF4-FFF2-40B4-BE49-F238E27FC236}">
                <a16:creationId xmlns:a16="http://schemas.microsoft.com/office/drawing/2014/main" id="{CEE0F8C8-55B0-7542-BD3B-B2EE9B9C701D}"/>
              </a:ext>
            </a:extLst>
          </p:cNvPr>
          <p:cNvSpPr txBox="1"/>
          <p:nvPr/>
        </p:nvSpPr>
        <p:spPr>
          <a:xfrm>
            <a:off x="8151124" y="5349675"/>
            <a:ext cx="2288485" cy="369332"/>
          </a:xfrm>
          <a:prstGeom prst="rect">
            <a:avLst/>
          </a:prstGeom>
          <a:noFill/>
        </p:spPr>
        <p:txBody>
          <a:bodyPr wrap="square">
            <a:spAutoFit/>
          </a:bodyPr>
          <a:lstStyle/>
          <a:p>
            <a:pPr algn="ctr"/>
            <a:r>
              <a:rPr lang="en-US" altLang="zh-CN" sz="1800" dirty="0">
                <a:latin typeface="微软雅黑" panose="020B0503020204020204" pitchFamily="34" charset="-122"/>
                <a:ea typeface="微软雅黑" panose="020B0503020204020204" pitchFamily="34" charset="-122"/>
              </a:rPr>
              <a:t>X-LXMERT</a:t>
            </a:r>
          </a:p>
        </p:txBody>
      </p:sp>
      <p:pic>
        <p:nvPicPr>
          <p:cNvPr id="15" name="Picture 2">
            <a:extLst>
              <a:ext uri="{FF2B5EF4-FFF2-40B4-BE49-F238E27FC236}">
                <a16:creationId xmlns:a16="http://schemas.microsoft.com/office/drawing/2014/main" id="{19BE0B74-107F-E44A-B68A-FA175B6E41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033" y="1849583"/>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C5B9C392-2B81-D542-B40E-D7FC211EA6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399" y="1849583"/>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102E54B9-C1CD-4841-A235-26AD246353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3765" y="1849583"/>
            <a:ext cx="273635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61072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7" y="48828"/>
            <a:ext cx="11319639" cy="1446550"/>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自动配图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a:t>
            </a:r>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Text-to-Image</a:t>
            </a:r>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Generation</a:t>
            </a:r>
            <a:endPar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endParaRPr>
          </a:p>
          <a:p>
            <a:endPar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endParaRPr>
          </a:p>
          <a:p>
            <a:r>
              <a:rPr lang="zh-CN" altLang="en-US"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结果对比：</a:t>
            </a:r>
            <a:r>
              <a:rPr lang="en-US" altLang="zh-CN"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rPr>
              <a:t>This flower has white petals and yellow stamens</a:t>
            </a:r>
            <a:endParaRPr lang="zh-CN" altLang="en-US"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endParaRPr>
          </a:p>
        </p:txBody>
      </p:sp>
      <p:sp>
        <p:nvSpPr>
          <p:cNvPr id="7" name="平行四边形 6">
            <a:extLst>
              <a:ext uri="{FF2B5EF4-FFF2-40B4-BE49-F238E27FC236}">
                <a16:creationId xmlns:a16="http://schemas.microsoft.com/office/drawing/2014/main" id="{8D8E7D57-3AD5-C54C-875A-A12172352A5F}"/>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
        <p:nvSpPr>
          <p:cNvPr id="11" name="文本框 10">
            <a:extLst>
              <a:ext uri="{FF2B5EF4-FFF2-40B4-BE49-F238E27FC236}">
                <a16:creationId xmlns:a16="http://schemas.microsoft.com/office/drawing/2014/main" id="{3709C683-3993-674B-A433-3732E1BA8714}"/>
              </a:ext>
            </a:extLst>
          </p:cNvPr>
          <p:cNvSpPr txBox="1"/>
          <p:nvPr/>
        </p:nvSpPr>
        <p:spPr>
          <a:xfrm>
            <a:off x="1752391" y="5502072"/>
            <a:ext cx="2288485" cy="369332"/>
          </a:xfrm>
          <a:prstGeom prst="rect">
            <a:avLst/>
          </a:prstGeom>
          <a:noFill/>
        </p:spPr>
        <p:txBody>
          <a:bodyPr wrap="square">
            <a:spAutoFit/>
          </a:bodyPr>
          <a:lstStyle/>
          <a:p>
            <a:pPr algn="ctr"/>
            <a:r>
              <a:rPr lang="en-US" altLang="zh-CN" sz="1800" dirty="0">
                <a:latin typeface="微软雅黑" panose="020B0503020204020204" pitchFamily="34" charset="-122"/>
                <a:ea typeface="微软雅黑" panose="020B0503020204020204" pitchFamily="34" charset="-122"/>
              </a:rPr>
              <a:t>Conditional GAN</a:t>
            </a:r>
          </a:p>
        </p:txBody>
      </p:sp>
      <p:sp>
        <p:nvSpPr>
          <p:cNvPr id="19" name="文本框 18">
            <a:extLst>
              <a:ext uri="{FF2B5EF4-FFF2-40B4-BE49-F238E27FC236}">
                <a16:creationId xmlns:a16="http://schemas.microsoft.com/office/drawing/2014/main" id="{EA976F4A-7676-AE4F-8D8D-53EC614491E9}"/>
              </a:ext>
            </a:extLst>
          </p:cNvPr>
          <p:cNvSpPr txBox="1"/>
          <p:nvPr/>
        </p:nvSpPr>
        <p:spPr>
          <a:xfrm>
            <a:off x="4951757" y="5506283"/>
            <a:ext cx="2288485" cy="369332"/>
          </a:xfrm>
          <a:prstGeom prst="rect">
            <a:avLst/>
          </a:prstGeom>
          <a:noFill/>
        </p:spPr>
        <p:txBody>
          <a:bodyPr wrap="square">
            <a:spAutoFit/>
          </a:bodyPr>
          <a:lstStyle/>
          <a:p>
            <a:pPr algn="ctr"/>
            <a:r>
              <a:rPr lang="en-US" altLang="zh-CN" sz="1800" dirty="0">
                <a:latin typeface="微软雅黑" panose="020B0503020204020204" pitchFamily="34" charset="-122"/>
                <a:ea typeface="微软雅黑" panose="020B0503020204020204" pitchFamily="34" charset="-122"/>
              </a:rPr>
              <a:t>AttnGAN</a:t>
            </a:r>
          </a:p>
        </p:txBody>
      </p:sp>
      <p:sp>
        <p:nvSpPr>
          <p:cNvPr id="20" name="文本框 19">
            <a:extLst>
              <a:ext uri="{FF2B5EF4-FFF2-40B4-BE49-F238E27FC236}">
                <a16:creationId xmlns:a16="http://schemas.microsoft.com/office/drawing/2014/main" id="{DF7E793E-E16F-5848-A939-98ABFBB6620D}"/>
              </a:ext>
            </a:extLst>
          </p:cNvPr>
          <p:cNvSpPr txBox="1"/>
          <p:nvPr/>
        </p:nvSpPr>
        <p:spPr>
          <a:xfrm>
            <a:off x="8151124" y="5502072"/>
            <a:ext cx="2288485" cy="369332"/>
          </a:xfrm>
          <a:prstGeom prst="rect">
            <a:avLst/>
          </a:prstGeom>
          <a:noFill/>
        </p:spPr>
        <p:txBody>
          <a:bodyPr wrap="square">
            <a:spAutoFit/>
          </a:bodyPr>
          <a:lstStyle/>
          <a:p>
            <a:pPr algn="ctr"/>
            <a:r>
              <a:rPr lang="en-US" altLang="zh-CN" sz="1800" dirty="0">
                <a:latin typeface="微软雅黑" panose="020B0503020204020204" pitchFamily="34" charset="-122"/>
                <a:ea typeface="微软雅黑" panose="020B0503020204020204" pitchFamily="34" charset="-122"/>
              </a:rPr>
              <a:t>X-LXMERT</a:t>
            </a:r>
          </a:p>
        </p:txBody>
      </p:sp>
      <p:pic>
        <p:nvPicPr>
          <p:cNvPr id="21" name="Picture 2">
            <a:extLst>
              <a:ext uri="{FF2B5EF4-FFF2-40B4-BE49-F238E27FC236}">
                <a16:creationId xmlns:a16="http://schemas.microsoft.com/office/drawing/2014/main" id="{5CE770E0-6CD0-8A42-88AD-66902681E2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033" y="200198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2E490E35-0FBA-9646-9650-42516300C7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399" y="200198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A12DBA8D-78FA-4740-8877-56A92CA843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3765" y="2001980"/>
            <a:ext cx="273635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1239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8" name="组合 47">
            <a:extLst>
              <a:ext uri="{FF2B5EF4-FFF2-40B4-BE49-F238E27FC236}">
                <a16:creationId xmlns:a16="http://schemas.microsoft.com/office/drawing/2014/main" id="{ED51849A-9539-4F90-8144-FC713B7BA198}"/>
              </a:ext>
            </a:extLst>
          </p:cNvPr>
          <p:cNvGrpSpPr/>
          <p:nvPr/>
        </p:nvGrpSpPr>
        <p:grpSpPr>
          <a:xfrm>
            <a:off x="2313244" y="1353830"/>
            <a:ext cx="3330384" cy="523220"/>
            <a:chOff x="7517625" y="1381015"/>
            <a:chExt cx="3330384" cy="523220"/>
          </a:xfrm>
        </p:grpSpPr>
        <p:grpSp>
          <p:nvGrpSpPr>
            <p:cNvPr id="49" name="组合 48">
              <a:extLst>
                <a:ext uri="{FF2B5EF4-FFF2-40B4-BE49-F238E27FC236}">
                  <a16:creationId xmlns:a16="http://schemas.microsoft.com/office/drawing/2014/main" id="{8ED2F868-CCC5-4D8E-B632-23EF71CEF9E4}"/>
                </a:ext>
              </a:extLst>
            </p:cNvPr>
            <p:cNvGrpSpPr/>
            <p:nvPr/>
          </p:nvGrpSpPr>
          <p:grpSpPr>
            <a:xfrm>
              <a:off x="7517625" y="1392252"/>
              <a:ext cx="532677" cy="500746"/>
              <a:chOff x="13507043" y="9777443"/>
              <a:chExt cx="532677" cy="500746"/>
            </a:xfrm>
            <a:solidFill>
              <a:srgbClr val="972B24"/>
            </a:solidFill>
          </p:grpSpPr>
          <p:sp>
            <p:nvSpPr>
              <p:cNvPr id="51" name="任意多边形: 形状 116">
                <a:extLst>
                  <a:ext uri="{FF2B5EF4-FFF2-40B4-BE49-F238E27FC236}">
                    <a16:creationId xmlns:a16="http://schemas.microsoft.com/office/drawing/2014/main" id="{CE40223F-541E-4591-9559-9AF309B74A75}"/>
                  </a:ext>
                </a:extLst>
              </p:cNvPr>
              <p:cNvSpPr/>
              <p:nvPr/>
            </p:nvSpPr>
            <p:spPr>
              <a:xfrm>
                <a:off x="13507043" y="9856314"/>
                <a:ext cx="371250" cy="421875"/>
              </a:xfrm>
              <a:custGeom>
                <a:avLst/>
                <a:gdLst>
                  <a:gd name="connsiteX0" fmla="*/ 334328 w 371250"/>
                  <a:gd name="connsiteY0" fmla="*/ 250712 h 421875"/>
                  <a:gd name="connsiteX1" fmla="*/ 332454 w 371250"/>
                  <a:gd name="connsiteY1" fmla="*/ 254104 h 421875"/>
                  <a:gd name="connsiteX2" fmla="*/ 332454 w 371250"/>
                  <a:gd name="connsiteY2" fmla="*/ 361952 h 421875"/>
                  <a:gd name="connsiteX3" fmla="*/ 299717 w 371250"/>
                  <a:gd name="connsiteY3" fmla="*/ 393593 h 421875"/>
                  <a:gd name="connsiteX4" fmla="*/ 74149 w 371250"/>
                  <a:gd name="connsiteY4" fmla="*/ 393593 h 421875"/>
                  <a:gd name="connsiteX5" fmla="*/ 41563 w 371250"/>
                  <a:gd name="connsiteY5" fmla="*/ 361952 h 421875"/>
                  <a:gd name="connsiteX6" fmla="*/ 41563 w 371250"/>
                  <a:gd name="connsiteY6" fmla="*/ 73103 h 421875"/>
                  <a:gd name="connsiteX7" fmla="*/ 74149 w 371250"/>
                  <a:gd name="connsiteY7" fmla="*/ 40399 h 421875"/>
                  <a:gd name="connsiteX8" fmla="*/ 299666 w 371250"/>
                  <a:gd name="connsiteY8" fmla="*/ 40399 h 421875"/>
                  <a:gd name="connsiteX9" fmla="*/ 317216 w 371250"/>
                  <a:gd name="connsiteY9" fmla="*/ 45849 h 421875"/>
                  <a:gd name="connsiteX10" fmla="*/ 353413 w 371250"/>
                  <a:gd name="connsiteY10" fmla="*/ 5738 h 421875"/>
                  <a:gd name="connsiteX11" fmla="*/ 331695 w 371250"/>
                  <a:gd name="connsiteY11" fmla="*/ 0 h 421875"/>
                  <a:gd name="connsiteX12" fmla="*/ 40382 w 371250"/>
                  <a:gd name="connsiteY12" fmla="*/ 0 h 421875"/>
                  <a:gd name="connsiteX13" fmla="*/ 0 w 371250"/>
                  <a:gd name="connsiteY13" fmla="*/ 40466 h 421875"/>
                  <a:gd name="connsiteX14" fmla="*/ 0 w 371250"/>
                  <a:gd name="connsiteY14" fmla="*/ 393998 h 421875"/>
                  <a:gd name="connsiteX15" fmla="*/ 42103 w 371250"/>
                  <a:gd name="connsiteY15" fmla="*/ 436337 h 421875"/>
                  <a:gd name="connsiteX16" fmla="*/ 331678 w 371250"/>
                  <a:gd name="connsiteY16" fmla="*/ 436337 h 421875"/>
                  <a:gd name="connsiteX17" fmla="*/ 373984 w 371250"/>
                  <a:gd name="connsiteY17" fmla="*/ 393998 h 421875"/>
                  <a:gd name="connsiteX18" fmla="*/ 373984 w 371250"/>
                  <a:gd name="connsiteY18" fmla="*/ 207225 h 421875"/>
                  <a:gd name="connsiteX19" fmla="*/ 339053 w 371250"/>
                  <a:gd name="connsiteY19" fmla="*/ 246375 h 421875"/>
                  <a:gd name="connsiteX20" fmla="*/ 334328 w 371250"/>
                  <a:gd name="connsiteY20" fmla="*/ 250712 h 42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250" h="421875">
                    <a:moveTo>
                      <a:pt x="334328" y="250712"/>
                    </a:moveTo>
                    <a:cubicBezTo>
                      <a:pt x="333703" y="251893"/>
                      <a:pt x="332454" y="253024"/>
                      <a:pt x="332454" y="254104"/>
                    </a:cubicBezTo>
                    <a:lnTo>
                      <a:pt x="332454" y="361952"/>
                    </a:lnTo>
                    <a:cubicBezTo>
                      <a:pt x="332454" y="379772"/>
                      <a:pt x="317453" y="393593"/>
                      <a:pt x="299717" y="393593"/>
                    </a:cubicBezTo>
                    <a:lnTo>
                      <a:pt x="74149" y="393593"/>
                    </a:lnTo>
                    <a:cubicBezTo>
                      <a:pt x="56346" y="393593"/>
                      <a:pt x="41563" y="379755"/>
                      <a:pt x="41563" y="361952"/>
                    </a:cubicBezTo>
                    <a:lnTo>
                      <a:pt x="41563" y="73103"/>
                    </a:lnTo>
                    <a:cubicBezTo>
                      <a:pt x="41563" y="55316"/>
                      <a:pt x="56346" y="40399"/>
                      <a:pt x="74149" y="40399"/>
                    </a:cubicBezTo>
                    <a:lnTo>
                      <a:pt x="299666" y="40399"/>
                    </a:lnTo>
                    <a:cubicBezTo>
                      <a:pt x="306146" y="40399"/>
                      <a:pt x="312171" y="42559"/>
                      <a:pt x="317216" y="45849"/>
                    </a:cubicBezTo>
                    <a:lnTo>
                      <a:pt x="353413" y="5738"/>
                    </a:lnTo>
                    <a:cubicBezTo>
                      <a:pt x="347051" y="1958"/>
                      <a:pt x="339677" y="0"/>
                      <a:pt x="331695" y="0"/>
                    </a:cubicBezTo>
                    <a:lnTo>
                      <a:pt x="40382" y="0"/>
                    </a:lnTo>
                    <a:cubicBezTo>
                      <a:pt x="17938" y="0"/>
                      <a:pt x="0" y="18006"/>
                      <a:pt x="0" y="40466"/>
                    </a:cubicBezTo>
                    <a:lnTo>
                      <a:pt x="0" y="393998"/>
                    </a:lnTo>
                    <a:cubicBezTo>
                      <a:pt x="0" y="417420"/>
                      <a:pt x="18681" y="436337"/>
                      <a:pt x="42103" y="436337"/>
                    </a:cubicBezTo>
                    <a:lnTo>
                      <a:pt x="331678" y="436337"/>
                    </a:lnTo>
                    <a:cubicBezTo>
                      <a:pt x="355118" y="436337"/>
                      <a:pt x="373984" y="417420"/>
                      <a:pt x="373984" y="393998"/>
                    </a:cubicBezTo>
                    <a:lnTo>
                      <a:pt x="373984" y="207225"/>
                    </a:lnTo>
                    <a:lnTo>
                      <a:pt x="339053" y="246375"/>
                    </a:lnTo>
                    <a:cubicBezTo>
                      <a:pt x="337551" y="248062"/>
                      <a:pt x="336083" y="249514"/>
                      <a:pt x="334328" y="250712"/>
                    </a:cubicBezTo>
                    <a:close/>
                  </a:path>
                </a:pathLst>
              </a:custGeom>
              <a:grpFill/>
              <a:ln w="16669" cap="flat">
                <a:noFill/>
                <a:prstDash val="solid"/>
                <a:miter/>
              </a:ln>
            </p:spPr>
            <p:txBody>
              <a:bodyPr rtlCol="0" anchor="ctr"/>
              <a:lstStyle/>
              <a:p>
                <a:pPr>
                  <a:lnSpc>
                    <a:spcPct val="120000"/>
                  </a:lnSpc>
                  <a:spcAft>
                    <a:spcPts val="100"/>
                  </a:spcAft>
                </a:pPr>
                <a:endParaRPr lang="zh-CN" altLang="en-US">
                  <a:latin typeface="Microsoft YaHei" panose="020B0503020204020204" pitchFamily="34" charset="-122"/>
                  <a:ea typeface="Microsoft YaHei" panose="020B0503020204020204" pitchFamily="34" charset="-122"/>
                </a:endParaRPr>
              </a:p>
            </p:txBody>
          </p:sp>
          <p:sp>
            <p:nvSpPr>
              <p:cNvPr id="52" name="任意多边形: 形状 117">
                <a:extLst>
                  <a:ext uri="{FF2B5EF4-FFF2-40B4-BE49-F238E27FC236}">
                    <a16:creationId xmlns:a16="http://schemas.microsoft.com/office/drawing/2014/main" id="{F365F26C-ACB2-4BF3-9D19-56D02860B087}"/>
                  </a:ext>
                </a:extLst>
              </p:cNvPr>
              <p:cNvSpPr/>
              <p:nvPr/>
            </p:nvSpPr>
            <p:spPr>
              <a:xfrm>
                <a:off x="13581530" y="9952114"/>
                <a:ext cx="185625" cy="33750"/>
              </a:xfrm>
              <a:custGeom>
                <a:avLst/>
                <a:gdLst>
                  <a:gd name="connsiteX0" fmla="*/ 20790 w 185625"/>
                  <a:gd name="connsiteY0" fmla="*/ 0 h 33750"/>
                  <a:gd name="connsiteX1" fmla="*/ 0 w 185625"/>
                  <a:gd name="connsiteY1" fmla="*/ 20216 h 33750"/>
                  <a:gd name="connsiteX2" fmla="*/ 20790 w 185625"/>
                  <a:gd name="connsiteY2" fmla="*/ 40399 h 33750"/>
                  <a:gd name="connsiteX3" fmla="*/ 161696 w 185625"/>
                  <a:gd name="connsiteY3" fmla="*/ 40399 h 33750"/>
                  <a:gd name="connsiteX4" fmla="*/ 198585 w 185625"/>
                  <a:gd name="connsiteY4" fmla="*/ 0 h 33750"/>
                  <a:gd name="connsiteX5" fmla="*/ 20790 w 185625"/>
                  <a:gd name="connsiteY5" fmla="*/ 0 h 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625" h="33750">
                    <a:moveTo>
                      <a:pt x="20790" y="0"/>
                    </a:moveTo>
                    <a:cubicBezTo>
                      <a:pt x="9298" y="0"/>
                      <a:pt x="0" y="8707"/>
                      <a:pt x="0" y="20216"/>
                    </a:cubicBezTo>
                    <a:cubicBezTo>
                      <a:pt x="0" y="31674"/>
                      <a:pt x="9315" y="40399"/>
                      <a:pt x="20790" y="40399"/>
                    </a:cubicBezTo>
                    <a:lnTo>
                      <a:pt x="161696" y="40399"/>
                    </a:lnTo>
                    <a:lnTo>
                      <a:pt x="198585" y="0"/>
                    </a:lnTo>
                    <a:lnTo>
                      <a:pt x="20790" y="0"/>
                    </a:lnTo>
                    <a:close/>
                  </a:path>
                </a:pathLst>
              </a:custGeom>
              <a:grpFill/>
              <a:ln w="16669" cap="flat">
                <a:noFill/>
                <a:prstDash val="solid"/>
                <a:miter/>
              </a:ln>
            </p:spPr>
            <p:txBody>
              <a:bodyPr rtlCol="0" anchor="ctr"/>
              <a:lstStyle/>
              <a:p>
                <a:pPr>
                  <a:lnSpc>
                    <a:spcPct val="120000"/>
                  </a:lnSpc>
                  <a:spcAft>
                    <a:spcPts val="100"/>
                  </a:spcAft>
                </a:pPr>
                <a:endParaRPr lang="zh-CN" altLang="en-US">
                  <a:latin typeface="Microsoft YaHei" panose="020B0503020204020204" pitchFamily="34" charset="-122"/>
                  <a:ea typeface="Microsoft YaHei" panose="020B0503020204020204" pitchFamily="34" charset="-122"/>
                </a:endParaRPr>
              </a:p>
            </p:txBody>
          </p:sp>
          <p:sp>
            <p:nvSpPr>
              <p:cNvPr id="53" name="任意多边形: 形状 118">
                <a:extLst>
                  <a:ext uri="{FF2B5EF4-FFF2-40B4-BE49-F238E27FC236}">
                    <a16:creationId xmlns:a16="http://schemas.microsoft.com/office/drawing/2014/main" id="{8C697634-F762-40AF-AA25-46424CD700D7}"/>
                  </a:ext>
                </a:extLst>
              </p:cNvPr>
              <p:cNvSpPr/>
              <p:nvPr/>
            </p:nvSpPr>
            <p:spPr>
              <a:xfrm>
                <a:off x="13581530" y="10020221"/>
                <a:ext cx="135000" cy="33750"/>
              </a:xfrm>
              <a:custGeom>
                <a:avLst/>
                <a:gdLst>
                  <a:gd name="connsiteX0" fmla="*/ 138459 w 135000"/>
                  <a:gd name="connsiteY0" fmla="*/ 2329 h 33750"/>
                  <a:gd name="connsiteX1" fmla="*/ 139168 w 135000"/>
                  <a:gd name="connsiteY1" fmla="*/ 0 h 33750"/>
                  <a:gd name="connsiteX2" fmla="*/ 20790 w 135000"/>
                  <a:gd name="connsiteY2" fmla="*/ 0 h 33750"/>
                  <a:gd name="connsiteX3" fmla="*/ 0 w 135000"/>
                  <a:gd name="connsiteY3" fmla="*/ 20773 h 33750"/>
                  <a:gd name="connsiteX4" fmla="*/ 20790 w 135000"/>
                  <a:gd name="connsiteY4" fmla="*/ 41513 h 33750"/>
                  <a:gd name="connsiteX5" fmla="*/ 127238 w 135000"/>
                  <a:gd name="connsiteY5" fmla="*/ 41513 h 33750"/>
                  <a:gd name="connsiteX6" fmla="*/ 138459 w 135000"/>
                  <a:gd name="connsiteY6" fmla="*/ 2329 h 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000" h="33750">
                    <a:moveTo>
                      <a:pt x="138459" y="2329"/>
                    </a:moveTo>
                    <a:cubicBezTo>
                      <a:pt x="138662" y="1620"/>
                      <a:pt x="138898" y="1164"/>
                      <a:pt x="139168" y="0"/>
                    </a:cubicBezTo>
                    <a:lnTo>
                      <a:pt x="20790" y="0"/>
                    </a:lnTo>
                    <a:cubicBezTo>
                      <a:pt x="9298" y="0"/>
                      <a:pt x="0" y="9281"/>
                      <a:pt x="0" y="20773"/>
                    </a:cubicBezTo>
                    <a:cubicBezTo>
                      <a:pt x="0" y="32181"/>
                      <a:pt x="9315" y="41513"/>
                      <a:pt x="20790" y="41513"/>
                    </a:cubicBezTo>
                    <a:lnTo>
                      <a:pt x="127238" y="41513"/>
                    </a:lnTo>
                    <a:lnTo>
                      <a:pt x="138459" y="2329"/>
                    </a:lnTo>
                    <a:close/>
                  </a:path>
                </a:pathLst>
              </a:custGeom>
              <a:grpFill/>
              <a:ln w="16669" cap="flat">
                <a:noFill/>
                <a:prstDash val="solid"/>
                <a:miter/>
              </a:ln>
            </p:spPr>
            <p:txBody>
              <a:bodyPr rtlCol="0" anchor="ctr"/>
              <a:lstStyle/>
              <a:p>
                <a:pPr>
                  <a:lnSpc>
                    <a:spcPct val="120000"/>
                  </a:lnSpc>
                  <a:spcAft>
                    <a:spcPts val="100"/>
                  </a:spcAft>
                </a:pPr>
                <a:endParaRPr lang="zh-CN" altLang="en-US">
                  <a:latin typeface="Microsoft YaHei" panose="020B0503020204020204" pitchFamily="34" charset="-122"/>
                  <a:ea typeface="Microsoft YaHei" panose="020B0503020204020204" pitchFamily="34" charset="-122"/>
                </a:endParaRPr>
              </a:p>
            </p:txBody>
          </p:sp>
          <p:sp>
            <p:nvSpPr>
              <p:cNvPr id="54" name="任意多边形: 形状 119">
                <a:extLst>
                  <a:ext uri="{FF2B5EF4-FFF2-40B4-BE49-F238E27FC236}">
                    <a16:creationId xmlns:a16="http://schemas.microsoft.com/office/drawing/2014/main" id="{DBE335CE-93C0-47B9-95C6-917AF2499FCF}"/>
                  </a:ext>
                </a:extLst>
              </p:cNvPr>
              <p:cNvSpPr/>
              <p:nvPr/>
            </p:nvSpPr>
            <p:spPr>
              <a:xfrm>
                <a:off x="13581563" y="10089493"/>
                <a:ext cx="101250" cy="33750"/>
              </a:xfrm>
              <a:custGeom>
                <a:avLst/>
                <a:gdLst>
                  <a:gd name="connsiteX0" fmla="*/ 92559 w 101250"/>
                  <a:gd name="connsiteY0" fmla="*/ 0 h 33750"/>
                  <a:gd name="connsiteX1" fmla="*/ 30324 w 101250"/>
                  <a:gd name="connsiteY1" fmla="*/ 0 h 33750"/>
                  <a:gd name="connsiteX2" fmla="*/ 20756 w 101250"/>
                  <a:gd name="connsiteY2" fmla="*/ 0 h 33750"/>
                  <a:gd name="connsiteX3" fmla="*/ 0 w 101250"/>
                  <a:gd name="connsiteY3" fmla="*/ 20756 h 33750"/>
                  <a:gd name="connsiteX4" fmla="*/ 20756 w 101250"/>
                  <a:gd name="connsiteY4" fmla="*/ 41513 h 33750"/>
                  <a:gd name="connsiteX5" fmla="*/ 57443 w 101250"/>
                  <a:gd name="connsiteY5" fmla="*/ 41513 h 33750"/>
                  <a:gd name="connsiteX6" fmla="*/ 68934 w 101250"/>
                  <a:gd name="connsiteY6" fmla="*/ 41513 h 33750"/>
                  <a:gd name="connsiteX7" fmla="*/ 92576 w 101250"/>
                  <a:gd name="connsiteY7" fmla="*/ 41513 h 33750"/>
                  <a:gd name="connsiteX8" fmla="*/ 112286 w 101250"/>
                  <a:gd name="connsiteY8" fmla="*/ 27219 h 33750"/>
                  <a:gd name="connsiteX9" fmla="*/ 113366 w 101250"/>
                  <a:gd name="connsiteY9" fmla="*/ 20520 h 33750"/>
                  <a:gd name="connsiteX10" fmla="*/ 95597 w 101250"/>
                  <a:gd name="connsiteY10" fmla="*/ 186 h 33750"/>
                  <a:gd name="connsiteX11" fmla="*/ 92559 w 101250"/>
                  <a:gd name="connsiteY11" fmla="*/ 0 h 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250" h="33750">
                    <a:moveTo>
                      <a:pt x="92559" y="0"/>
                    </a:moveTo>
                    <a:lnTo>
                      <a:pt x="30324" y="0"/>
                    </a:lnTo>
                    <a:lnTo>
                      <a:pt x="20756" y="0"/>
                    </a:lnTo>
                    <a:cubicBezTo>
                      <a:pt x="9264" y="0"/>
                      <a:pt x="0" y="9298"/>
                      <a:pt x="0" y="20756"/>
                    </a:cubicBezTo>
                    <a:cubicBezTo>
                      <a:pt x="0" y="32198"/>
                      <a:pt x="9281" y="41513"/>
                      <a:pt x="20756" y="41513"/>
                    </a:cubicBezTo>
                    <a:lnTo>
                      <a:pt x="57443" y="41513"/>
                    </a:lnTo>
                    <a:lnTo>
                      <a:pt x="68934" y="41513"/>
                    </a:lnTo>
                    <a:lnTo>
                      <a:pt x="92576" y="41513"/>
                    </a:lnTo>
                    <a:cubicBezTo>
                      <a:pt x="101773" y="41513"/>
                      <a:pt x="109536" y="35438"/>
                      <a:pt x="112286" y="27219"/>
                    </a:cubicBezTo>
                    <a:cubicBezTo>
                      <a:pt x="112438" y="25009"/>
                      <a:pt x="112793" y="22646"/>
                      <a:pt x="113366" y="20520"/>
                    </a:cubicBezTo>
                    <a:cubicBezTo>
                      <a:pt x="113316" y="10108"/>
                      <a:pt x="105638" y="1603"/>
                      <a:pt x="95597" y="186"/>
                    </a:cubicBezTo>
                    <a:cubicBezTo>
                      <a:pt x="94601" y="51"/>
                      <a:pt x="93589" y="0"/>
                      <a:pt x="92559" y="0"/>
                    </a:cubicBezTo>
                    <a:close/>
                  </a:path>
                </a:pathLst>
              </a:custGeom>
              <a:grpFill/>
              <a:ln w="16669" cap="flat">
                <a:noFill/>
                <a:prstDash val="solid"/>
                <a:miter/>
              </a:ln>
            </p:spPr>
            <p:txBody>
              <a:bodyPr rtlCol="0" anchor="ctr"/>
              <a:lstStyle/>
              <a:p>
                <a:pPr>
                  <a:lnSpc>
                    <a:spcPct val="120000"/>
                  </a:lnSpc>
                  <a:spcAft>
                    <a:spcPts val="100"/>
                  </a:spcAft>
                </a:pPr>
                <a:endParaRPr lang="zh-CN" altLang="en-US">
                  <a:latin typeface="Microsoft YaHei" panose="020B0503020204020204" pitchFamily="34" charset="-122"/>
                  <a:ea typeface="Microsoft YaHei" panose="020B0503020204020204" pitchFamily="34" charset="-122"/>
                </a:endParaRPr>
              </a:p>
            </p:txBody>
          </p:sp>
          <p:sp>
            <p:nvSpPr>
              <p:cNvPr id="55" name="任意多边形: 形状 120">
                <a:extLst>
                  <a:ext uri="{FF2B5EF4-FFF2-40B4-BE49-F238E27FC236}">
                    <a16:creationId xmlns:a16="http://schemas.microsoft.com/office/drawing/2014/main" id="{B4AE9D73-8C7A-4FBD-95AC-1E2A348904F9}"/>
                  </a:ext>
                </a:extLst>
              </p:cNvPr>
              <p:cNvSpPr/>
              <p:nvPr/>
            </p:nvSpPr>
            <p:spPr>
              <a:xfrm>
                <a:off x="13754093" y="9846122"/>
                <a:ext cx="219375" cy="219375"/>
              </a:xfrm>
              <a:custGeom>
                <a:avLst/>
                <a:gdLst>
                  <a:gd name="connsiteX0" fmla="*/ 142425 w 219375"/>
                  <a:gd name="connsiteY0" fmla="*/ 11948 h 219375"/>
                  <a:gd name="connsiteX1" fmla="*/ 9028 w 219375"/>
                  <a:gd name="connsiteY1" fmla="*/ 160633 h 219375"/>
                  <a:gd name="connsiteX2" fmla="*/ 0 w 219375"/>
                  <a:gd name="connsiteY2" fmla="*/ 170708 h 219375"/>
                  <a:gd name="connsiteX3" fmla="*/ 72191 w 219375"/>
                  <a:gd name="connsiteY3" fmla="*/ 235457 h 219375"/>
                  <a:gd name="connsiteX4" fmla="*/ 81219 w 219375"/>
                  <a:gd name="connsiteY4" fmla="*/ 225399 h 219375"/>
                  <a:gd name="connsiteX5" fmla="*/ 214583 w 219375"/>
                  <a:gd name="connsiteY5" fmla="*/ 76731 h 219375"/>
                  <a:gd name="connsiteX6" fmla="*/ 225349 w 219375"/>
                  <a:gd name="connsiteY6" fmla="*/ 64766 h 219375"/>
                  <a:gd name="connsiteX7" fmla="*/ 153141 w 219375"/>
                  <a:gd name="connsiteY7" fmla="*/ 0 h 219375"/>
                  <a:gd name="connsiteX8" fmla="*/ 142425 w 219375"/>
                  <a:gd name="connsiteY8" fmla="*/ 11948 h 219375"/>
                  <a:gd name="connsiteX9" fmla="*/ 135068 w 219375"/>
                  <a:gd name="connsiteY9" fmla="*/ 79211 h 219375"/>
                  <a:gd name="connsiteX10" fmla="*/ 49056 w 219375"/>
                  <a:gd name="connsiteY10" fmla="*/ 175078 h 219375"/>
                  <a:gd name="connsiteX11" fmla="*/ 44854 w 219375"/>
                  <a:gd name="connsiteY11" fmla="*/ 177103 h 219375"/>
                  <a:gd name="connsiteX12" fmla="*/ 40449 w 219375"/>
                  <a:gd name="connsiteY12" fmla="*/ 175551 h 219375"/>
                  <a:gd name="connsiteX13" fmla="*/ 36180 w 219375"/>
                  <a:gd name="connsiteY13" fmla="*/ 171720 h 219375"/>
                  <a:gd name="connsiteX14" fmla="*/ 35741 w 219375"/>
                  <a:gd name="connsiteY14" fmla="*/ 163131 h 219375"/>
                  <a:gd name="connsiteX15" fmla="*/ 121753 w 219375"/>
                  <a:gd name="connsiteY15" fmla="*/ 67247 h 219375"/>
                  <a:gd name="connsiteX16" fmla="*/ 125972 w 219375"/>
                  <a:gd name="connsiteY16" fmla="*/ 65239 h 219375"/>
                  <a:gd name="connsiteX17" fmla="*/ 130359 w 219375"/>
                  <a:gd name="connsiteY17" fmla="*/ 66774 h 219375"/>
                  <a:gd name="connsiteX18" fmla="*/ 134595 w 219375"/>
                  <a:gd name="connsiteY18" fmla="*/ 70622 h 219375"/>
                  <a:gd name="connsiteX19" fmla="*/ 135068 w 219375"/>
                  <a:gd name="connsiteY19" fmla="*/ 79211 h 219375"/>
                  <a:gd name="connsiteX20" fmla="*/ 160042 w 219375"/>
                  <a:gd name="connsiteY20" fmla="*/ 33666 h 219375"/>
                  <a:gd name="connsiteX21" fmla="*/ 164295 w 219375"/>
                  <a:gd name="connsiteY21" fmla="*/ 37479 h 219375"/>
                  <a:gd name="connsiteX22" fmla="*/ 164784 w 219375"/>
                  <a:gd name="connsiteY22" fmla="*/ 46018 h 219375"/>
                  <a:gd name="connsiteX23" fmla="*/ 164751 w 219375"/>
                  <a:gd name="connsiteY23" fmla="*/ 46052 h 219375"/>
                  <a:gd name="connsiteX24" fmla="*/ 157309 w 219375"/>
                  <a:gd name="connsiteY24" fmla="*/ 54388 h 219375"/>
                  <a:gd name="connsiteX25" fmla="*/ 156313 w 219375"/>
                  <a:gd name="connsiteY25" fmla="*/ 55266 h 219375"/>
                  <a:gd name="connsiteX26" fmla="*/ 153107 w 219375"/>
                  <a:gd name="connsiteY26" fmla="*/ 56413 h 219375"/>
                  <a:gd name="connsiteX27" fmla="*/ 148719 w 219375"/>
                  <a:gd name="connsiteY27" fmla="*/ 54861 h 219375"/>
                  <a:gd name="connsiteX28" fmla="*/ 144450 w 219375"/>
                  <a:gd name="connsiteY28" fmla="*/ 51047 h 219375"/>
                  <a:gd name="connsiteX29" fmla="*/ 142442 w 219375"/>
                  <a:gd name="connsiteY29" fmla="*/ 46845 h 219375"/>
                  <a:gd name="connsiteX30" fmla="*/ 143994 w 219375"/>
                  <a:gd name="connsiteY30" fmla="*/ 42458 h 219375"/>
                  <a:gd name="connsiteX31" fmla="*/ 151470 w 219375"/>
                  <a:gd name="connsiteY31" fmla="*/ 34121 h 219375"/>
                  <a:gd name="connsiteX32" fmla="*/ 160042 w 219375"/>
                  <a:gd name="connsiteY32" fmla="*/ 33666 h 21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375" h="219375">
                    <a:moveTo>
                      <a:pt x="142425" y="11948"/>
                    </a:moveTo>
                    <a:lnTo>
                      <a:pt x="9028" y="160633"/>
                    </a:lnTo>
                    <a:lnTo>
                      <a:pt x="0" y="170708"/>
                    </a:lnTo>
                    <a:lnTo>
                      <a:pt x="72191" y="235457"/>
                    </a:lnTo>
                    <a:lnTo>
                      <a:pt x="81219" y="225399"/>
                    </a:lnTo>
                    <a:lnTo>
                      <a:pt x="214583" y="76731"/>
                    </a:lnTo>
                    <a:lnTo>
                      <a:pt x="225349" y="64766"/>
                    </a:lnTo>
                    <a:lnTo>
                      <a:pt x="153141" y="0"/>
                    </a:lnTo>
                    <a:lnTo>
                      <a:pt x="142425" y="11948"/>
                    </a:lnTo>
                    <a:close/>
                    <a:moveTo>
                      <a:pt x="135068" y="79211"/>
                    </a:moveTo>
                    <a:lnTo>
                      <a:pt x="49056" y="175078"/>
                    </a:lnTo>
                    <a:cubicBezTo>
                      <a:pt x="47959" y="176276"/>
                      <a:pt x="46474" y="177002"/>
                      <a:pt x="44854" y="177103"/>
                    </a:cubicBezTo>
                    <a:cubicBezTo>
                      <a:pt x="43234" y="177188"/>
                      <a:pt x="41664" y="176631"/>
                      <a:pt x="40449" y="175551"/>
                    </a:cubicBezTo>
                    <a:lnTo>
                      <a:pt x="36180" y="171720"/>
                    </a:lnTo>
                    <a:cubicBezTo>
                      <a:pt x="33716" y="169476"/>
                      <a:pt x="33497" y="165645"/>
                      <a:pt x="35741" y="163131"/>
                    </a:cubicBezTo>
                    <a:lnTo>
                      <a:pt x="121753" y="67247"/>
                    </a:lnTo>
                    <a:cubicBezTo>
                      <a:pt x="122816" y="66049"/>
                      <a:pt x="124335" y="65323"/>
                      <a:pt x="125972" y="65239"/>
                    </a:cubicBezTo>
                    <a:cubicBezTo>
                      <a:pt x="127558" y="65154"/>
                      <a:pt x="129144" y="65711"/>
                      <a:pt x="130359" y="66774"/>
                    </a:cubicBezTo>
                    <a:lnTo>
                      <a:pt x="134595" y="70622"/>
                    </a:lnTo>
                    <a:cubicBezTo>
                      <a:pt x="137109" y="72866"/>
                      <a:pt x="137295" y="76714"/>
                      <a:pt x="135068" y="79211"/>
                    </a:cubicBezTo>
                    <a:close/>
                    <a:moveTo>
                      <a:pt x="160042" y="33666"/>
                    </a:moveTo>
                    <a:lnTo>
                      <a:pt x="164295" y="37479"/>
                    </a:lnTo>
                    <a:cubicBezTo>
                      <a:pt x="166759" y="39707"/>
                      <a:pt x="166995" y="43521"/>
                      <a:pt x="164784" y="46018"/>
                    </a:cubicBezTo>
                    <a:cubicBezTo>
                      <a:pt x="164784" y="46018"/>
                      <a:pt x="164751" y="46035"/>
                      <a:pt x="164751" y="46052"/>
                    </a:cubicBezTo>
                    <a:lnTo>
                      <a:pt x="157309" y="54388"/>
                    </a:lnTo>
                    <a:cubicBezTo>
                      <a:pt x="157005" y="54726"/>
                      <a:pt x="156668" y="55012"/>
                      <a:pt x="156313" y="55266"/>
                    </a:cubicBezTo>
                    <a:cubicBezTo>
                      <a:pt x="155351" y="55941"/>
                      <a:pt x="154271" y="56346"/>
                      <a:pt x="153107" y="56413"/>
                    </a:cubicBezTo>
                    <a:cubicBezTo>
                      <a:pt x="151504" y="56498"/>
                      <a:pt x="149934" y="55941"/>
                      <a:pt x="148719" y="54861"/>
                    </a:cubicBezTo>
                    <a:lnTo>
                      <a:pt x="144450" y="51047"/>
                    </a:lnTo>
                    <a:cubicBezTo>
                      <a:pt x="143252" y="49984"/>
                      <a:pt x="142526" y="48465"/>
                      <a:pt x="142442" y="46845"/>
                    </a:cubicBezTo>
                    <a:cubicBezTo>
                      <a:pt x="142341" y="45242"/>
                      <a:pt x="142898" y="43656"/>
                      <a:pt x="143994" y="42458"/>
                    </a:cubicBezTo>
                    <a:lnTo>
                      <a:pt x="151470" y="34121"/>
                    </a:lnTo>
                    <a:cubicBezTo>
                      <a:pt x="153698" y="31641"/>
                      <a:pt x="157579" y="31421"/>
                      <a:pt x="160042" y="33666"/>
                    </a:cubicBezTo>
                    <a:close/>
                  </a:path>
                </a:pathLst>
              </a:custGeom>
              <a:grpFill/>
              <a:ln w="16669" cap="flat">
                <a:noFill/>
                <a:prstDash val="solid"/>
                <a:miter/>
              </a:ln>
            </p:spPr>
            <p:txBody>
              <a:bodyPr rtlCol="0" anchor="ctr"/>
              <a:lstStyle/>
              <a:p>
                <a:pPr>
                  <a:lnSpc>
                    <a:spcPct val="120000"/>
                  </a:lnSpc>
                  <a:spcAft>
                    <a:spcPts val="100"/>
                  </a:spcAft>
                </a:pPr>
                <a:endParaRPr lang="zh-CN" altLang="en-US">
                  <a:latin typeface="Microsoft YaHei" panose="020B0503020204020204" pitchFamily="34" charset="-122"/>
                  <a:ea typeface="Microsoft YaHei" panose="020B0503020204020204" pitchFamily="34" charset="-122"/>
                </a:endParaRPr>
              </a:p>
            </p:txBody>
          </p:sp>
          <p:sp>
            <p:nvSpPr>
              <p:cNvPr id="56" name="任意多边形: 形状 121">
                <a:extLst>
                  <a:ext uri="{FF2B5EF4-FFF2-40B4-BE49-F238E27FC236}">
                    <a16:creationId xmlns:a16="http://schemas.microsoft.com/office/drawing/2014/main" id="{FB2E374E-BC37-49A8-B3CD-C4115A7F87EA}"/>
                  </a:ext>
                </a:extLst>
              </p:cNvPr>
              <p:cNvSpPr/>
              <p:nvPr/>
            </p:nvSpPr>
            <p:spPr>
              <a:xfrm>
                <a:off x="13914204" y="9818565"/>
                <a:ext cx="84375" cy="84375"/>
              </a:xfrm>
              <a:custGeom>
                <a:avLst/>
                <a:gdLst>
                  <a:gd name="connsiteX0" fmla="*/ 6564 w 84375"/>
                  <a:gd name="connsiteY0" fmla="*/ 12471 h 84375"/>
                  <a:gd name="connsiteX1" fmla="*/ 0 w 84375"/>
                  <a:gd name="connsiteY1" fmla="*/ 19777 h 84375"/>
                  <a:gd name="connsiteX2" fmla="*/ 72174 w 84375"/>
                  <a:gd name="connsiteY2" fmla="*/ 84544 h 84375"/>
                  <a:gd name="connsiteX3" fmla="*/ 78756 w 84375"/>
                  <a:gd name="connsiteY3" fmla="*/ 77220 h 84375"/>
                  <a:gd name="connsiteX4" fmla="*/ 89944 w 84375"/>
                  <a:gd name="connsiteY4" fmla="*/ 64766 h 84375"/>
                  <a:gd name="connsiteX5" fmla="*/ 17753 w 84375"/>
                  <a:gd name="connsiteY5" fmla="*/ 0 h 8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375" h="84375">
                    <a:moveTo>
                      <a:pt x="6564" y="12471"/>
                    </a:moveTo>
                    <a:lnTo>
                      <a:pt x="0" y="19777"/>
                    </a:lnTo>
                    <a:lnTo>
                      <a:pt x="72174" y="84544"/>
                    </a:lnTo>
                    <a:lnTo>
                      <a:pt x="78756" y="77220"/>
                    </a:lnTo>
                    <a:lnTo>
                      <a:pt x="89944" y="64766"/>
                    </a:lnTo>
                    <a:lnTo>
                      <a:pt x="17753" y="0"/>
                    </a:lnTo>
                    <a:close/>
                  </a:path>
                </a:pathLst>
              </a:custGeom>
              <a:grpFill/>
              <a:ln w="16669" cap="flat">
                <a:noFill/>
                <a:prstDash val="solid"/>
                <a:miter/>
              </a:ln>
            </p:spPr>
            <p:txBody>
              <a:bodyPr rtlCol="0" anchor="ctr"/>
              <a:lstStyle/>
              <a:p>
                <a:pPr>
                  <a:lnSpc>
                    <a:spcPct val="120000"/>
                  </a:lnSpc>
                  <a:spcAft>
                    <a:spcPts val="100"/>
                  </a:spcAft>
                </a:pPr>
                <a:endParaRPr lang="zh-CN" altLang="en-US">
                  <a:latin typeface="Microsoft YaHei" panose="020B0503020204020204" pitchFamily="34" charset="-122"/>
                  <a:ea typeface="Microsoft YaHei" panose="020B0503020204020204" pitchFamily="34" charset="-122"/>
                </a:endParaRPr>
              </a:p>
            </p:txBody>
          </p:sp>
          <p:sp>
            <p:nvSpPr>
              <p:cNvPr id="57" name="任意多边形: 形状 122">
                <a:extLst>
                  <a:ext uri="{FF2B5EF4-FFF2-40B4-BE49-F238E27FC236}">
                    <a16:creationId xmlns:a16="http://schemas.microsoft.com/office/drawing/2014/main" id="{7452D845-DBA4-4150-9E6B-74D69153C282}"/>
                  </a:ext>
                </a:extLst>
              </p:cNvPr>
              <p:cNvSpPr/>
              <p:nvPr/>
            </p:nvSpPr>
            <p:spPr>
              <a:xfrm>
                <a:off x="13938470" y="9777443"/>
                <a:ext cx="101250" cy="84375"/>
              </a:xfrm>
              <a:custGeom>
                <a:avLst/>
                <a:gdLst>
                  <a:gd name="connsiteX0" fmla="*/ 94702 w 101250"/>
                  <a:gd name="connsiteY0" fmla="*/ 42067 h 84375"/>
                  <a:gd name="connsiteX1" fmla="*/ 53764 w 101250"/>
                  <a:gd name="connsiteY1" fmla="*/ 5364 h 84375"/>
                  <a:gd name="connsiteX2" fmla="*/ 38627 w 101250"/>
                  <a:gd name="connsiteY2" fmla="*/ 31 h 84375"/>
                  <a:gd name="connsiteX3" fmla="*/ 24148 w 101250"/>
                  <a:gd name="connsiteY3" fmla="*/ 6967 h 84375"/>
                  <a:gd name="connsiteX4" fmla="*/ 0 w 101250"/>
                  <a:gd name="connsiteY4" fmla="*/ 33866 h 84375"/>
                  <a:gd name="connsiteX5" fmla="*/ 72174 w 101250"/>
                  <a:gd name="connsiteY5" fmla="*/ 98615 h 84375"/>
                  <a:gd name="connsiteX6" fmla="*/ 96306 w 101250"/>
                  <a:gd name="connsiteY6" fmla="*/ 71716 h 84375"/>
                  <a:gd name="connsiteX7" fmla="*/ 94702 w 101250"/>
                  <a:gd name="connsiteY7" fmla="*/ 42067 h 84375"/>
                  <a:gd name="connsiteX8" fmla="*/ 70723 w 101250"/>
                  <a:gd name="connsiteY8" fmla="*/ 71632 h 84375"/>
                  <a:gd name="connsiteX9" fmla="*/ 26983 w 101250"/>
                  <a:gd name="connsiteY9" fmla="*/ 32397 h 84375"/>
                  <a:gd name="connsiteX10" fmla="*/ 39622 w 101250"/>
                  <a:gd name="connsiteY10" fmla="*/ 18324 h 84375"/>
                  <a:gd name="connsiteX11" fmla="*/ 83346 w 101250"/>
                  <a:gd name="connsiteY11" fmla="*/ 57558 h 84375"/>
                  <a:gd name="connsiteX12" fmla="*/ 70723 w 101250"/>
                  <a:gd name="connsiteY12" fmla="*/ 71632 h 8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250" h="84375">
                    <a:moveTo>
                      <a:pt x="94702" y="42067"/>
                    </a:moveTo>
                    <a:lnTo>
                      <a:pt x="53764" y="5364"/>
                    </a:lnTo>
                    <a:cubicBezTo>
                      <a:pt x="49629" y="1651"/>
                      <a:pt x="44196" y="-273"/>
                      <a:pt x="38627" y="31"/>
                    </a:cubicBezTo>
                    <a:cubicBezTo>
                      <a:pt x="33058" y="335"/>
                      <a:pt x="27827" y="2832"/>
                      <a:pt x="24148" y="6967"/>
                    </a:cubicBezTo>
                    <a:lnTo>
                      <a:pt x="0" y="33866"/>
                    </a:lnTo>
                    <a:lnTo>
                      <a:pt x="72174" y="98615"/>
                    </a:lnTo>
                    <a:lnTo>
                      <a:pt x="96306" y="71716"/>
                    </a:lnTo>
                    <a:cubicBezTo>
                      <a:pt x="104051" y="63093"/>
                      <a:pt x="103359" y="49812"/>
                      <a:pt x="94702" y="42067"/>
                    </a:cubicBezTo>
                    <a:close/>
                    <a:moveTo>
                      <a:pt x="70723" y="71632"/>
                    </a:moveTo>
                    <a:lnTo>
                      <a:pt x="26983" y="32397"/>
                    </a:lnTo>
                    <a:lnTo>
                      <a:pt x="39622" y="18324"/>
                    </a:lnTo>
                    <a:lnTo>
                      <a:pt x="83346" y="57558"/>
                    </a:lnTo>
                    <a:lnTo>
                      <a:pt x="70723" y="71632"/>
                    </a:lnTo>
                    <a:close/>
                  </a:path>
                </a:pathLst>
              </a:custGeom>
              <a:grpFill/>
              <a:ln w="16669" cap="flat">
                <a:noFill/>
                <a:prstDash val="solid"/>
                <a:miter/>
              </a:ln>
            </p:spPr>
            <p:txBody>
              <a:bodyPr rtlCol="0" anchor="ctr"/>
              <a:lstStyle/>
              <a:p>
                <a:pPr>
                  <a:lnSpc>
                    <a:spcPct val="120000"/>
                  </a:lnSpc>
                  <a:spcAft>
                    <a:spcPts val="100"/>
                  </a:spcAft>
                </a:pPr>
                <a:endParaRPr lang="zh-CN" altLang="en-US">
                  <a:latin typeface="Microsoft YaHei" panose="020B0503020204020204" pitchFamily="34" charset="-122"/>
                  <a:ea typeface="Microsoft YaHei" panose="020B0503020204020204" pitchFamily="34" charset="-122"/>
                </a:endParaRPr>
              </a:p>
            </p:txBody>
          </p:sp>
          <p:sp>
            <p:nvSpPr>
              <p:cNvPr id="58" name="任意多边形: 形状 123">
                <a:extLst>
                  <a:ext uri="{FF2B5EF4-FFF2-40B4-BE49-F238E27FC236}">
                    <a16:creationId xmlns:a16="http://schemas.microsoft.com/office/drawing/2014/main" id="{EA7E3F27-3BAC-48DE-BB27-6A2D61F5DE8F}"/>
                  </a:ext>
                </a:extLst>
              </p:cNvPr>
              <p:cNvSpPr/>
              <p:nvPr/>
            </p:nvSpPr>
            <p:spPr>
              <a:xfrm>
                <a:off x="13720227" y="10026482"/>
                <a:ext cx="84375" cy="84375"/>
              </a:xfrm>
              <a:custGeom>
                <a:avLst/>
                <a:gdLst>
                  <a:gd name="connsiteX0" fmla="*/ 14409 w 84375"/>
                  <a:gd name="connsiteY0" fmla="*/ 98736 h 84375"/>
                  <a:gd name="connsiteX1" fmla="*/ 97384 w 84375"/>
                  <a:gd name="connsiteY1" fmla="*/ 64733 h 84375"/>
                  <a:gd name="connsiteX2" fmla="*/ 25260 w 84375"/>
                  <a:gd name="connsiteY2" fmla="*/ 0 h 84375"/>
                  <a:gd name="connsiteX3" fmla="*/ 403 w 84375"/>
                  <a:gd name="connsiteY3" fmla="*/ 86181 h 84375"/>
                  <a:gd name="connsiteX4" fmla="*/ 3474 w 84375"/>
                  <a:gd name="connsiteY4" fmla="*/ 96863 h 84375"/>
                  <a:gd name="connsiteX5" fmla="*/ 14409 w 84375"/>
                  <a:gd name="connsiteY5" fmla="*/ 98736 h 84375"/>
                  <a:gd name="connsiteX6" fmla="*/ 31824 w 84375"/>
                  <a:gd name="connsiteY6" fmla="*/ 23018 h 84375"/>
                  <a:gd name="connsiteX7" fmla="*/ 73759 w 84375"/>
                  <a:gd name="connsiteY7" fmla="*/ 60632 h 84375"/>
                  <a:gd name="connsiteX8" fmla="*/ 41156 w 84375"/>
                  <a:gd name="connsiteY8" fmla="*/ 73997 h 84375"/>
                  <a:gd name="connsiteX9" fmla="*/ 22070 w 84375"/>
                  <a:gd name="connsiteY9" fmla="*/ 56886 h 84375"/>
                  <a:gd name="connsiteX10" fmla="*/ 31824 w 84375"/>
                  <a:gd name="connsiteY10" fmla="*/ 23018 h 8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75" h="84375">
                    <a:moveTo>
                      <a:pt x="14409" y="98736"/>
                    </a:moveTo>
                    <a:lnTo>
                      <a:pt x="97384" y="64733"/>
                    </a:lnTo>
                    <a:lnTo>
                      <a:pt x="25260" y="0"/>
                    </a:lnTo>
                    <a:lnTo>
                      <a:pt x="403" y="86181"/>
                    </a:lnTo>
                    <a:cubicBezTo>
                      <a:pt x="-694" y="90045"/>
                      <a:pt x="487" y="94213"/>
                      <a:pt x="3474" y="96863"/>
                    </a:cubicBezTo>
                    <a:cubicBezTo>
                      <a:pt x="6461" y="99529"/>
                      <a:pt x="10697" y="100288"/>
                      <a:pt x="14409" y="98736"/>
                    </a:cubicBezTo>
                    <a:close/>
                    <a:moveTo>
                      <a:pt x="31824" y="23018"/>
                    </a:moveTo>
                    <a:lnTo>
                      <a:pt x="73759" y="60632"/>
                    </a:lnTo>
                    <a:lnTo>
                      <a:pt x="41156" y="73997"/>
                    </a:lnTo>
                    <a:lnTo>
                      <a:pt x="22070" y="56886"/>
                    </a:lnTo>
                    <a:lnTo>
                      <a:pt x="31824" y="23018"/>
                    </a:lnTo>
                    <a:close/>
                  </a:path>
                </a:pathLst>
              </a:custGeom>
              <a:grpFill/>
              <a:ln w="16669" cap="flat">
                <a:noFill/>
                <a:prstDash val="solid"/>
                <a:miter/>
              </a:ln>
            </p:spPr>
            <p:txBody>
              <a:bodyPr rtlCol="0" anchor="ctr"/>
              <a:lstStyle/>
              <a:p>
                <a:pPr>
                  <a:lnSpc>
                    <a:spcPct val="120000"/>
                  </a:lnSpc>
                  <a:spcAft>
                    <a:spcPts val="100"/>
                  </a:spcAft>
                </a:pPr>
                <a:endParaRPr lang="zh-CN" altLang="en-US">
                  <a:latin typeface="Microsoft YaHei" panose="020B0503020204020204" pitchFamily="34" charset="-122"/>
                  <a:ea typeface="Microsoft YaHei" panose="020B0503020204020204" pitchFamily="34" charset="-122"/>
                </a:endParaRPr>
              </a:p>
            </p:txBody>
          </p:sp>
        </p:grpSp>
        <p:sp>
          <p:nvSpPr>
            <p:cNvPr id="50" name="文本框 49">
              <a:extLst>
                <a:ext uri="{FF2B5EF4-FFF2-40B4-BE49-F238E27FC236}">
                  <a16:creationId xmlns:a16="http://schemas.microsoft.com/office/drawing/2014/main" id="{17EEFF9A-84CC-4C6F-BB11-30D9EFC07DD8}"/>
                </a:ext>
              </a:extLst>
            </p:cNvPr>
            <p:cNvSpPr txBox="1"/>
            <p:nvPr/>
          </p:nvSpPr>
          <p:spPr>
            <a:xfrm>
              <a:off x="8083854" y="1381015"/>
              <a:ext cx="2764155" cy="523220"/>
            </a:xfrm>
            <a:prstGeom prst="rect">
              <a:avLst/>
            </a:prstGeom>
            <a:noFill/>
          </p:spPr>
          <p:txBody>
            <a:bodyPr wrap="square" rtlCol="0">
              <a:spAutoFit/>
            </a:bodyPr>
            <a:lstStyle/>
            <a:p>
              <a:r>
                <a:rPr lang="zh-CN" altLang="en-US" sz="2800" dirty="0">
                  <a:latin typeface="Microsoft YaHei" panose="020B0503020204020204" pitchFamily="34" charset="-122"/>
                  <a:ea typeface="Microsoft YaHei" panose="020B0503020204020204" pitchFamily="34" charset="-122"/>
                </a:rPr>
                <a:t>文本信息</a:t>
              </a:r>
            </a:p>
          </p:txBody>
        </p:sp>
      </p:grpSp>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8" y="48828"/>
            <a:ext cx="3594538" cy="584775"/>
          </a:xfrm>
          <a:prstGeom prst="rect">
            <a:avLst/>
          </a:prstGeom>
          <a:noFill/>
        </p:spPr>
        <p:txBody>
          <a:bodyPr wrap="square" rtlCol="0">
            <a:spAutoFit/>
          </a:bodyPr>
          <a:lstStyle/>
          <a:p>
            <a:r>
              <a:rPr kumimoji="1" lang="zh-CN" altLang="en-US" sz="3200" dirty="0">
                <a:latin typeface="Microsoft YaHei" panose="020B0503020204020204" pitchFamily="34" charset="-122"/>
                <a:ea typeface="Microsoft YaHei" panose="020B0503020204020204" pitchFamily="34" charset="-122"/>
              </a:rPr>
              <a:t>引言 </a:t>
            </a:r>
            <a:r>
              <a:rPr kumimoji="1" lang="en-US" altLang="zh-CN" sz="3200" dirty="0">
                <a:latin typeface="Microsoft YaHei" panose="020B0503020204020204" pitchFamily="34" charset="-122"/>
                <a:ea typeface="Microsoft YaHei" panose="020B0503020204020204" pitchFamily="34" charset="-122"/>
              </a:rPr>
              <a:t>-</a:t>
            </a:r>
            <a:r>
              <a:rPr kumimoji="1" lang="zh-CN" altLang="en-US" sz="3200" dirty="0">
                <a:latin typeface="Microsoft YaHei" panose="020B0503020204020204" pitchFamily="34" charset="-122"/>
                <a:ea typeface="Microsoft YaHei" panose="020B0503020204020204" pitchFamily="34" charset="-122"/>
              </a:rPr>
              <a:t> 自动配图</a:t>
            </a:r>
          </a:p>
        </p:txBody>
      </p:sp>
      <p:sp>
        <p:nvSpPr>
          <p:cNvPr id="27" name="平行四边形 26">
            <a:extLst>
              <a:ext uri="{FF2B5EF4-FFF2-40B4-BE49-F238E27FC236}">
                <a16:creationId xmlns:a16="http://schemas.microsoft.com/office/drawing/2014/main" id="{ADE5DCDA-25EE-4E33-8694-1B17B25D3367}"/>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grpSp>
        <p:nvGrpSpPr>
          <p:cNvPr id="29" name="组合 28">
            <a:extLst>
              <a:ext uri="{FF2B5EF4-FFF2-40B4-BE49-F238E27FC236}">
                <a16:creationId xmlns:a16="http://schemas.microsoft.com/office/drawing/2014/main" id="{1084A262-EBF2-4487-8FE6-4F0AA17D0C8A}"/>
              </a:ext>
            </a:extLst>
          </p:cNvPr>
          <p:cNvGrpSpPr/>
          <p:nvPr/>
        </p:nvGrpSpPr>
        <p:grpSpPr>
          <a:xfrm>
            <a:off x="7705818" y="1353830"/>
            <a:ext cx="2840148" cy="523220"/>
            <a:chOff x="2103097" y="1392339"/>
            <a:chExt cx="2840148" cy="523220"/>
          </a:xfrm>
        </p:grpSpPr>
        <p:grpSp>
          <p:nvGrpSpPr>
            <p:cNvPr id="30" name="组合 29">
              <a:extLst>
                <a:ext uri="{FF2B5EF4-FFF2-40B4-BE49-F238E27FC236}">
                  <a16:creationId xmlns:a16="http://schemas.microsoft.com/office/drawing/2014/main" id="{D364916B-C25E-4CBE-A00F-68D8ACC34D97}"/>
                </a:ext>
              </a:extLst>
            </p:cNvPr>
            <p:cNvGrpSpPr/>
            <p:nvPr/>
          </p:nvGrpSpPr>
          <p:grpSpPr>
            <a:xfrm>
              <a:off x="2103097" y="1423762"/>
              <a:ext cx="425961" cy="460375"/>
              <a:chOff x="12426756" y="9762996"/>
              <a:chExt cx="523125" cy="523125"/>
            </a:xfrm>
            <a:solidFill>
              <a:srgbClr val="972B24"/>
            </a:solidFill>
          </p:grpSpPr>
          <p:sp>
            <p:nvSpPr>
              <p:cNvPr id="32" name="任意多边形: 形状 112">
                <a:extLst>
                  <a:ext uri="{FF2B5EF4-FFF2-40B4-BE49-F238E27FC236}">
                    <a16:creationId xmlns:a16="http://schemas.microsoft.com/office/drawing/2014/main" id="{4E704D72-3216-43C8-80AD-6140B8A0F6A1}"/>
                  </a:ext>
                </a:extLst>
              </p:cNvPr>
              <p:cNvSpPr/>
              <p:nvPr/>
            </p:nvSpPr>
            <p:spPr>
              <a:xfrm>
                <a:off x="12426756" y="9762996"/>
                <a:ext cx="523125" cy="523125"/>
              </a:xfrm>
              <a:custGeom>
                <a:avLst/>
                <a:gdLst>
                  <a:gd name="connsiteX0" fmla="*/ 0 w 523125"/>
                  <a:gd name="connsiteY0" fmla="*/ 0 h 523125"/>
                  <a:gd name="connsiteX1" fmla="*/ 0 w 523125"/>
                  <a:gd name="connsiteY1" fmla="*/ 527192 h 523125"/>
                  <a:gd name="connsiteX2" fmla="*/ 536844 w 523125"/>
                  <a:gd name="connsiteY2" fmla="*/ 527192 h 523125"/>
                  <a:gd name="connsiteX3" fmla="*/ 536844 w 523125"/>
                  <a:gd name="connsiteY3" fmla="*/ 0 h 523125"/>
                  <a:gd name="connsiteX4" fmla="*/ 0 w 523125"/>
                  <a:gd name="connsiteY4" fmla="*/ 0 h 523125"/>
                  <a:gd name="connsiteX5" fmla="*/ 496648 w 523125"/>
                  <a:gd name="connsiteY5" fmla="*/ 487013 h 523125"/>
                  <a:gd name="connsiteX6" fmla="*/ 40196 w 523125"/>
                  <a:gd name="connsiteY6" fmla="*/ 487013 h 523125"/>
                  <a:gd name="connsiteX7" fmla="*/ 40196 w 523125"/>
                  <a:gd name="connsiteY7" fmla="*/ 368078 h 523125"/>
                  <a:gd name="connsiteX8" fmla="*/ 496648 w 523125"/>
                  <a:gd name="connsiteY8" fmla="*/ 368078 h 523125"/>
                  <a:gd name="connsiteX9" fmla="*/ 496648 w 523125"/>
                  <a:gd name="connsiteY9" fmla="*/ 487013 h 5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125" h="523125">
                    <a:moveTo>
                      <a:pt x="0" y="0"/>
                    </a:moveTo>
                    <a:lnTo>
                      <a:pt x="0" y="527192"/>
                    </a:lnTo>
                    <a:lnTo>
                      <a:pt x="536844" y="527192"/>
                    </a:lnTo>
                    <a:lnTo>
                      <a:pt x="536844" y="0"/>
                    </a:lnTo>
                    <a:lnTo>
                      <a:pt x="0" y="0"/>
                    </a:lnTo>
                    <a:close/>
                    <a:moveTo>
                      <a:pt x="496648" y="487013"/>
                    </a:moveTo>
                    <a:lnTo>
                      <a:pt x="40196" y="487013"/>
                    </a:lnTo>
                    <a:lnTo>
                      <a:pt x="40196" y="368078"/>
                    </a:lnTo>
                    <a:lnTo>
                      <a:pt x="496648" y="368078"/>
                    </a:lnTo>
                    <a:lnTo>
                      <a:pt x="496648" y="487013"/>
                    </a:lnTo>
                    <a:close/>
                  </a:path>
                </a:pathLst>
              </a:custGeom>
              <a:grpFill/>
              <a:ln w="16669" cap="flat">
                <a:noFill/>
                <a:prstDash val="solid"/>
                <a:miter/>
              </a:ln>
            </p:spPr>
            <p:txBody>
              <a:bodyPr rtlCol="0" anchor="ctr"/>
              <a:lstStyle/>
              <a:p>
                <a:pPr>
                  <a:lnSpc>
                    <a:spcPct val="120000"/>
                  </a:lnSpc>
                  <a:spcAft>
                    <a:spcPts val="100"/>
                  </a:spcAft>
                </a:pPr>
                <a:endParaRPr lang="zh-CN" altLang="en-US">
                  <a:latin typeface="Microsoft YaHei" panose="020B0503020204020204" pitchFamily="34" charset="-122"/>
                  <a:ea typeface="Microsoft YaHei" panose="020B0503020204020204" pitchFamily="34" charset="-122"/>
                </a:endParaRPr>
              </a:p>
            </p:txBody>
          </p:sp>
          <p:sp>
            <p:nvSpPr>
              <p:cNvPr id="33" name="任意多边形: 形状 113">
                <a:extLst>
                  <a:ext uri="{FF2B5EF4-FFF2-40B4-BE49-F238E27FC236}">
                    <a16:creationId xmlns:a16="http://schemas.microsoft.com/office/drawing/2014/main" id="{546523ED-D5BD-4267-9960-66FCAD00AC6D}"/>
                  </a:ext>
                </a:extLst>
              </p:cNvPr>
              <p:cNvSpPr/>
              <p:nvPr/>
            </p:nvSpPr>
            <p:spPr>
              <a:xfrm>
                <a:off x="12505528" y="10155981"/>
                <a:ext cx="50625" cy="67500"/>
              </a:xfrm>
              <a:custGeom>
                <a:avLst/>
                <a:gdLst>
                  <a:gd name="connsiteX0" fmla="*/ 0 w 50625"/>
                  <a:gd name="connsiteY0" fmla="*/ 0 h 67500"/>
                  <a:gd name="connsiteX1" fmla="*/ 0 w 50625"/>
                  <a:gd name="connsiteY1" fmla="*/ 70976 h 67500"/>
                  <a:gd name="connsiteX2" fmla="*/ 54692 w 50625"/>
                  <a:gd name="connsiteY2" fmla="*/ 35488 h 67500"/>
                </a:gdLst>
                <a:ahLst/>
                <a:cxnLst>
                  <a:cxn ang="0">
                    <a:pos x="connsiteX0" y="connsiteY0"/>
                  </a:cxn>
                  <a:cxn ang="0">
                    <a:pos x="connsiteX1" y="connsiteY1"/>
                  </a:cxn>
                  <a:cxn ang="0">
                    <a:pos x="connsiteX2" y="connsiteY2"/>
                  </a:cxn>
                </a:cxnLst>
                <a:rect l="l" t="t" r="r" b="b"/>
                <a:pathLst>
                  <a:path w="50625" h="67500">
                    <a:moveTo>
                      <a:pt x="0" y="0"/>
                    </a:moveTo>
                    <a:lnTo>
                      <a:pt x="0" y="70976"/>
                    </a:lnTo>
                    <a:lnTo>
                      <a:pt x="54692" y="35488"/>
                    </a:lnTo>
                    <a:close/>
                  </a:path>
                </a:pathLst>
              </a:custGeom>
              <a:grpFill/>
              <a:ln w="16669" cap="flat">
                <a:noFill/>
                <a:prstDash val="solid"/>
                <a:miter/>
              </a:ln>
            </p:spPr>
            <p:txBody>
              <a:bodyPr rtlCol="0" anchor="ctr"/>
              <a:lstStyle/>
              <a:p>
                <a:pPr>
                  <a:lnSpc>
                    <a:spcPct val="120000"/>
                  </a:lnSpc>
                  <a:spcAft>
                    <a:spcPts val="100"/>
                  </a:spcAft>
                </a:pPr>
                <a:endParaRPr lang="zh-CN" altLang="en-US">
                  <a:latin typeface="Microsoft YaHei" panose="020B0503020204020204" pitchFamily="34" charset="-122"/>
                  <a:ea typeface="Microsoft YaHei" panose="020B0503020204020204" pitchFamily="34" charset="-122"/>
                </a:endParaRPr>
              </a:p>
            </p:txBody>
          </p:sp>
          <p:sp>
            <p:nvSpPr>
              <p:cNvPr id="34" name="任意多边形: 形状 114">
                <a:extLst>
                  <a:ext uri="{FF2B5EF4-FFF2-40B4-BE49-F238E27FC236}">
                    <a16:creationId xmlns:a16="http://schemas.microsoft.com/office/drawing/2014/main" id="{A6806A64-400E-46C1-960B-C732F2231119}"/>
                  </a:ext>
                </a:extLst>
              </p:cNvPr>
              <p:cNvSpPr/>
              <p:nvPr/>
            </p:nvSpPr>
            <p:spPr>
              <a:xfrm>
                <a:off x="12594476" y="10171303"/>
                <a:ext cx="303750" cy="33750"/>
              </a:xfrm>
              <a:custGeom>
                <a:avLst/>
                <a:gdLst>
                  <a:gd name="connsiteX0" fmla="*/ 20267 w 303750"/>
                  <a:gd name="connsiteY0" fmla="*/ 40129 h 33750"/>
                  <a:gd name="connsiteX1" fmla="*/ 283854 w 303750"/>
                  <a:gd name="connsiteY1" fmla="*/ 40129 h 33750"/>
                  <a:gd name="connsiteX2" fmla="*/ 304121 w 303750"/>
                  <a:gd name="connsiteY2" fmla="*/ 20064 h 33750"/>
                  <a:gd name="connsiteX3" fmla="*/ 283854 w 303750"/>
                  <a:gd name="connsiteY3" fmla="*/ 0 h 33750"/>
                  <a:gd name="connsiteX4" fmla="*/ 20267 w 303750"/>
                  <a:gd name="connsiteY4" fmla="*/ 0 h 33750"/>
                  <a:gd name="connsiteX5" fmla="*/ 0 w 303750"/>
                  <a:gd name="connsiteY5" fmla="*/ 20064 h 33750"/>
                  <a:gd name="connsiteX6" fmla="*/ 20267 w 303750"/>
                  <a:gd name="connsiteY6" fmla="*/ 40129 h 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750" h="33750">
                    <a:moveTo>
                      <a:pt x="20267" y="40129"/>
                    </a:moveTo>
                    <a:lnTo>
                      <a:pt x="283854" y="40129"/>
                    </a:lnTo>
                    <a:cubicBezTo>
                      <a:pt x="295059" y="40129"/>
                      <a:pt x="304121" y="31252"/>
                      <a:pt x="304121" y="20064"/>
                    </a:cubicBezTo>
                    <a:cubicBezTo>
                      <a:pt x="304121" y="8859"/>
                      <a:pt x="295059" y="0"/>
                      <a:pt x="283854" y="0"/>
                    </a:cubicBezTo>
                    <a:lnTo>
                      <a:pt x="20267" y="0"/>
                    </a:lnTo>
                    <a:cubicBezTo>
                      <a:pt x="9062" y="0"/>
                      <a:pt x="0" y="8859"/>
                      <a:pt x="0" y="20064"/>
                    </a:cubicBezTo>
                    <a:cubicBezTo>
                      <a:pt x="0" y="31252"/>
                      <a:pt x="9062" y="40129"/>
                      <a:pt x="20267" y="40129"/>
                    </a:cubicBezTo>
                    <a:close/>
                  </a:path>
                </a:pathLst>
              </a:custGeom>
              <a:grpFill/>
              <a:ln w="16669" cap="flat">
                <a:noFill/>
                <a:prstDash val="solid"/>
                <a:miter/>
              </a:ln>
            </p:spPr>
            <p:txBody>
              <a:bodyPr rtlCol="0" anchor="ctr"/>
              <a:lstStyle/>
              <a:p>
                <a:pPr>
                  <a:lnSpc>
                    <a:spcPct val="120000"/>
                  </a:lnSpc>
                  <a:spcAft>
                    <a:spcPts val="100"/>
                  </a:spcAft>
                </a:pPr>
                <a:endParaRPr lang="zh-CN" altLang="en-US">
                  <a:latin typeface="Microsoft YaHei" panose="020B0503020204020204" pitchFamily="34" charset="-122"/>
                  <a:ea typeface="Microsoft YaHei" panose="020B0503020204020204" pitchFamily="34" charset="-122"/>
                </a:endParaRPr>
              </a:p>
            </p:txBody>
          </p:sp>
        </p:grpSp>
        <p:sp>
          <p:nvSpPr>
            <p:cNvPr id="31" name="文本框 30">
              <a:extLst>
                <a:ext uri="{FF2B5EF4-FFF2-40B4-BE49-F238E27FC236}">
                  <a16:creationId xmlns:a16="http://schemas.microsoft.com/office/drawing/2014/main" id="{7D43D39F-5C00-448E-8226-65348CCBEFB0}"/>
                </a:ext>
              </a:extLst>
            </p:cNvPr>
            <p:cNvSpPr txBox="1"/>
            <p:nvPr/>
          </p:nvSpPr>
          <p:spPr>
            <a:xfrm>
              <a:off x="2688360" y="1392339"/>
              <a:ext cx="2254885" cy="523220"/>
            </a:xfrm>
            <a:prstGeom prst="rect">
              <a:avLst/>
            </a:prstGeom>
            <a:noFill/>
          </p:spPr>
          <p:txBody>
            <a:bodyPr wrap="square" rtlCol="0">
              <a:spAutoFit/>
            </a:bodyPr>
            <a:lstStyle/>
            <a:p>
              <a:r>
                <a:rPr lang="zh-CN" altLang="en-US" sz="2800" dirty="0">
                  <a:latin typeface="Microsoft YaHei" panose="020B0503020204020204" pitchFamily="34" charset="-122"/>
                  <a:ea typeface="Microsoft YaHei" panose="020B0503020204020204" pitchFamily="34" charset="-122"/>
                </a:rPr>
                <a:t>图像信息</a:t>
              </a:r>
            </a:p>
          </p:txBody>
        </p:sp>
      </p:grpSp>
      <p:grpSp>
        <p:nvGrpSpPr>
          <p:cNvPr id="2" name="组合 1">
            <a:extLst>
              <a:ext uri="{FF2B5EF4-FFF2-40B4-BE49-F238E27FC236}">
                <a16:creationId xmlns:a16="http://schemas.microsoft.com/office/drawing/2014/main" id="{44527068-F04D-4956-9837-A85EF5A6B656}"/>
              </a:ext>
            </a:extLst>
          </p:cNvPr>
          <p:cNvGrpSpPr/>
          <p:nvPr/>
        </p:nvGrpSpPr>
        <p:grpSpPr>
          <a:xfrm>
            <a:off x="5191125" y="1068859"/>
            <a:ext cx="1809750" cy="774065"/>
            <a:chOff x="5191125" y="1068859"/>
            <a:chExt cx="1809750" cy="774065"/>
          </a:xfrm>
        </p:grpSpPr>
        <p:sp>
          <p:nvSpPr>
            <p:cNvPr id="46" name="右箭头 23">
              <a:extLst>
                <a:ext uri="{FF2B5EF4-FFF2-40B4-BE49-F238E27FC236}">
                  <a16:creationId xmlns:a16="http://schemas.microsoft.com/office/drawing/2014/main" id="{EC0DAD60-225D-4AE5-A608-6C83B8B4134E}"/>
                </a:ext>
              </a:extLst>
            </p:cNvPr>
            <p:cNvSpPr/>
            <p:nvPr/>
          </p:nvSpPr>
          <p:spPr>
            <a:xfrm>
              <a:off x="5191125" y="1447954"/>
              <a:ext cx="1809750" cy="394970"/>
            </a:xfrm>
            <a:prstGeom prst="rightArrow">
              <a:avLst/>
            </a:prstGeom>
            <a:noFill/>
            <a:ln w="28575" cmpd="sng">
              <a:solidFill>
                <a:srgbClr val="972B2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47" name="文本框 46">
              <a:extLst>
                <a:ext uri="{FF2B5EF4-FFF2-40B4-BE49-F238E27FC236}">
                  <a16:creationId xmlns:a16="http://schemas.microsoft.com/office/drawing/2014/main" id="{875CA386-A622-4CC0-89D9-AE61C59FFD00}"/>
                </a:ext>
              </a:extLst>
            </p:cNvPr>
            <p:cNvSpPr txBox="1"/>
            <p:nvPr/>
          </p:nvSpPr>
          <p:spPr>
            <a:xfrm>
              <a:off x="5451424" y="1068859"/>
              <a:ext cx="1289153" cy="460375"/>
            </a:xfrm>
            <a:prstGeom prst="rect">
              <a:avLst/>
            </a:prstGeom>
            <a:noFill/>
          </p:spPr>
          <p:txBody>
            <a:bodyPr wrap="square" rtlCol="0">
              <a:spAutoFit/>
            </a:bodyPr>
            <a:lstStyle/>
            <a:p>
              <a:pPr algn="ctr"/>
              <a:r>
                <a:rPr lang="zh-CN" altLang="en-US" sz="2400" dirty="0">
                  <a:latin typeface="Microsoft YaHei" panose="020B0503020204020204" pitchFamily="34" charset="-122"/>
                  <a:ea typeface="Microsoft YaHei" panose="020B0503020204020204" pitchFamily="34" charset="-122"/>
                </a:rPr>
                <a:t>「翻译」</a:t>
              </a:r>
            </a:p>
          </p:txBody>
        </p:sp>
      </p:grpSp>
      <p:sp>
        <p:nvSpPr>
          <p:cNvPr id="26" name="文本框 25">
            <a:extLst>
              <a:ext uri="{FF2B5EF4-FFF2-40B4-BE49-F238E27FC236}">
                <a16:creationId xmlns:a16="http://schemas.microsoft.com/office/drawing/2014/main" id="{97A240AF-0172-E747-8D44-928774394B8D}"/>
              </a:ext>
            </a:extLst>
          </p:cNvPr>
          <p:cNvSpPr txBox="1"/>
          <p:nvPr/>
        </p:nvSpPr>
        <p:spPr>
          <a:xfrm>
            <a:off x="4219791" y="3250331"/>
            <a:ext cx="3752418" cy="1384995"/>
          </a:xfrm>
          <a:prstGeom prst="rect">
            <a:avLst/>
          </a:prstGeom>
          <a:noFill/>
        </p:spPr>
        <p:txBody>
          <a:bodyPr wrap="square" rtlCol="0">
            <a:spAutoFit/>
          </a:bodyPr>
          <a:lstStyle/>
          <a:p>
            <a:pPr algn="ctr"/>
            <a:r>
              <a:rPr lang="en-US" altLang="zh-CN" sz="2800" dirty="0">
                <a:latin typeface="Microsoft YaHei" panose="020B0503020204020204" pitchFamily="34" charset="-122"/>
                <a:ea typeface="Microsoft YaHei" panose="020B0503020204020204" pitchFamily="34" charset="-122"/>
              </a:rPr>
              <a:t>GAN </a:t>
            </a:r>
            <a:r>
              <a:rPr lang="zh-CN" altLang="en-US" sz="2800" dirty="0">
                <a:latin typeface="Microsoft YaHei" panose="020B0503020204020204" pitchFamily="34" charset="-122"/>
                <a:ea typeface="Microsoft YaHei" panose="020B0503020204020204" pitchFamily="34" charset="-122"/>
              </a:rPr>
              <a:t>图像生成模型</a:t>
            </a:r>
          </a:p>
          <a:p>
            <a:pPr algn="ctr"/>
            <a:endParaRPr lang="en-US" altLang="zh-CN" sz="2800" dirty="0">
              <a:latin typeface="Microsoft YaHei" panose="020B0503020204020204" pitchFamily="34" charset="-122"/>
              <a:ea typeface="Microsoft YaHei" panose="020B0503020204020204" pitchFamily="34" charset="-122"/>
            </a:endParaRPr>
          </a:p>
          <a:p>
            <a:pPr algn="ctr"/>
            <a:r>
              <a:rPr lang="en-US" altLang="zh-CN" sz="2800" dirty="0" err="1">
                <a:latin typeface="Microsoft YaHei" panose="020B0503020204020204" pitchFamily="34" charset="-122"/>
                <a:ea typeface="Microsoft YaHei" panose="020B0503020204020204" pitchFamily="34" charset="-122"/>
              </a:rPr>
              <a:t>OpenAI</a:t>
            </a:r>
            <a:r>
              <a:rPr lang="en-US" altLang="zh-CN" sz="2800" dirty="0">
                <a:latin typeface="Microsoft YaHei" panose="020B0503020204020204" pitchFamily="34" charset="-122"/>
                <a:ea typeface="Microsoft YaHei" panose="020B0503020204020204" pitchFamily="34" charset="-122"/>
              </a:rPr>
              <a:t> - DALL·E</a:t>
            </a:r>
            <a:endParaRPr lang="zh-CN" altLang="en-US" sz="2800" dirty="0">
              <a:latin typeface="Microsoft YaHei" panose="020B0503020204020204" pitchFamily="34" charset="-122"/>
              <a:ea typeface="Microsoft YaHei" panose="020B0503020204020204" pitchFamily="34" charset="-122"/>
            </a:endParaRPr>
          </a:p>
        </p:txBody>
      </p:sp>
      <p:sp>
        <p:nvSpPr>
          <p:cNvPr id="59" name="矩形 58">
            <a:extLst>
              <a:ext uri="{FF2B5EF4-FFF2-40B4-BE49-F238E27FC236}">
                <a16:creationId xmlns:a16="http://schemas.microsoft.com/office/drawing/2014/main" id="{1EB09F9F-3D12-477B-BDA0-6F120025482A}"/>
              </a:ext>
            </a:extLst>
          </p:cNvPr>
          <p:cNvSpPr/>
          <p:nvPr/>
        </p:nvSpPr>
        <p:spPr>
          <a:xfrm>
            <a:off x="3405739" y="3112866"/>
            <a:ext cx="5380522" cy="728517"/>
          </a:xfrm>
          <a:prstGeom prst="rect">
            <a:avLst/>
          </a:prstGeom>
          <a:noFill/>
          <a:ln w="38100">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a:extLst>
              <a:ext uri="{FF2B5EF4-FFF2-40B4-BE49-F238E27FC236}">
                <a16:creationId xmlns:a16="http://schemas.microsoft.com/office/drawing/2014/main" id="{54733167-38E9-4CE4-94C5-F818745D02BB}"/>
              </a:ext>
            </a:extLst>
          </p:cNvPr>
          <p:cNvSpPr/>
          <p:nvPr/>
        </p:nvSpPr>
        <p:spPr>
          <a:xfrm>
            <a:off x="3405739" y="3978848"/>
            <a:ext cx="5380522" cy="728517"/>
          </a:xfrm>
          <a:prstGeom prst="rect">
            <a:avLst/>
          </a:prstGeom>
          <a:noFill/>
          <a:ln w="38100">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267659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500"/>
                                        <p:tgtEl>
                                          <p:spTgt spid="5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9" grpId="0" animBg="1"/>
      <p:bldP spid="6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7" y="48828"/>
            <a:ext cx="11319639" cy="1446550"/>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自动配图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a:t>
            </a:r>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Text-to-Image</a:t>
            </a:r>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Generation</a:t>
            </a:r>
            <a:endPar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endParaRPr>
          </a:p>
          <a:p>
            <a:endPar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endParaRPr>
          </a:p>
          <a:p>
            <a:r>
              <a:rPr lang="zh-CN" altLang="en-US"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结果对比：</a:t>
            </a:r>
            <a:r>
              <a:rPr lang="en-US" altLang="zh-CN"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An</a:t>
            </a:r>
            <a:r>
              <a:rPr lang="zh-CN" altLang="en-US"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airplane</a:t>
            </a:r>
            <a:endParaRPr lang="zh-CN" altLang="en-US"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endParaRPr>
          </a:p>
        </p:txBody>
      </p:sp>
      <p:sp>
        <p:nvSpPr>
          <p:cNvPr id="7" name="平行四边形 6">
            <a:extLst>
              <a:ext uri="{FF2B5EF4-FFF2-40B4-BE49-F238E27FC236}">
                <a16:creationId xmlns:a16="http://schemas.microsoft.com/office/drawing/2014/main" id="{8D8E7D57-3AD5-C54C-875A-A12172352A5F}"/>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
        <p:nvSpPr>
          <p:cNvPr id="12" name="文本框 11">
            <a:extLst>
              <a:ext uri="{FF2B5EF4-FFF2-40B4-BE49-F238E27FC236}">
                <a16:creationId xmlns:a16="http://schemas.microsoft.com/office/drawing/2014/main" id="{4804F477-19DB-604C-8154-C9417B19C712}"/>
              </a:ext>
            </a:extLst>
          </p:cNvPr>
          <p:cNvSpPr txBox="1"/>
          <p:nvPr/>
        </p:nvSpPr>
        <p:spPr>
          <a:xfrm>
            <a:off x="1752391" y="5502072"/>
            <a:ext cx="2288485" cy="369332"/>
          </a:xfrm>
          <a:prstGeom prst="rect">
            <a:avLst/>
          </a:prstGeom>
          <a:noFill/>
        </p:spPr>
        <p:txBody>
          <a:bodyPr wrap="square">
            <a:spAutoFit/>
          </a:bodyPr>
          <a:lstStyle/>
          <a:p>
            <a:pPr algn="ctr"/>
            <a:r>
              <a:rPr lang="en-US" altLang="zh-CN" sz="1800" dirty="0">
                <a:latin typeface="微软雅黑" panose="020B0503020204020204" pitchFamily="34" charset="-122"/>
                <a:ea typeface="微软雅黑" panose="020B0503020204020204" pitchFamily="34" charset="-122"/>
              </a:rPr>
              <a:t>Conditional GAN</a:t>
            </a:r>
          </a:p>
        </p:txBody>
      </p:sp>
      <p:sp>
        <p:nvSpPr>
          <p:cNvPr id="13" name="文本框 12">
            <a:extLst>
              <a:ext uri="{FF2B5EF4-FFF2-40B4-BE49-F238E27FC236}">
                <a16:creationId xmlns:a16="http://schemas.microsoft.com/office/drawing/2014/main" id="{530DB309-99D3-574C-8C57-925482F6E80F}"/>
              </a:ext>
            </a:extLst>
          </p:cNvPr>
          <p:cNvSpPr txBox="1"/>
          <p:nvPr/>
        </p:nvSpPr>
        <p:spPr>
          <a:xfrm>
            <a:off x="4951757" y="5506283"/>
            <a:ext cx="2288485" cy="369332"/>
          </a:xfrm>
          <a:prstGeom prst="rect">
            <a:avLst/>
          </a:prstGeom>
          <a:noFill/>
        </p:spPr>
        <p:txBody>
          <a:bodyPr wrap="square">
            <a:spAutoFit/>
          </a:bodyPr>
          <a:lstStyle/>
          <a:p>
            <a:pPr algn="ctr"/>
            <a:r>
              <a:rPr lang="en-US" altLang="zh-CN" sz="1800" dirty="0">
                <a:latin typeface="微软雅黑" panose="020B0503020204020204" pitchFamily="34" charset="-122"/>
                <a:ea typeface="微软雅黑" panose="020B0503020204020204" pitchFamily="34" charset="-122"/>
              </a:rPr>
              <a:t>AttnGAN</a:t>
            </a:r>
          </a:p>
        </p:txBody>
      </p:sp>
      <p:sp>
        <p:nvSpPr>
          <p:cNvPr id="14" name="文本框 13">
            <a:extLst>
              <a:ext uri="{FF2B5EF4-FFF2-40B4-BE49-F238E27FC236}">
                <a16:creationId xmlns:a16="http://schemas.microsoft.com/office/drawing/2014/main" id="{87067ED2-D584-5D46-9F1D-232FD2F9126D}"/>
              </a:ext>
            </a:extLst>
          </p:cNvPr>
          <p:cNvSpPr txBox="1"/>
          <p:nvPr/>
        </p:nvSpPr>
        <p:spPr>
          <a:xfrm>
            <a:off x="8151124" y="5502072"/>
            <a:ext cx="2288485" cy="369332"/>
          </a:xfrm>
          <a:prstGeom prst="rect">
            <a:avLst/>
          </a:prstGeom>
          <a:noFill/>
        </p:spPr>
        <p:txBody>
          <a:bodyPr wrap="square">
            <a:spAutoFit/>
          </a:bodyPr>
          <a:lstStyle/>
          <a:p>
            <a:pPr algn="ctr"/>
            <a:r>
              <a:rPr lang="en-US" altLang="zh-CN" sz="1800" dirty="0">
                <a:latin typeface="微软雅黑" panose="020B0503020204020204" pitchFamily="34" charset="-122"/>
                <a:ea typeface="微软雅黑" panose="020B0503020204020204" pitchFamily="34" charset="-122"/>
              </a:rPr>
              <a:t>X-LXMERT</a:t>
            </a:r>
          </a:p>
        </p:txBody>
      </p:sp>
      <p:pic>
        <p:nvPicPr>
          <p:cNvPr id="15" name="Picture 2">
            <a:extLst>
              <a:ext uri="{FF2B5EF4-FFF2-40B4-BE49-F238E27FC236}">
                <a16:creationId xmlns:a16="http://schemas.microsoft.com/office/drawing/2014/main" id="{E0FC88D3-0061-9843-ABA9-419405442B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033" y="200198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E7BAE53E-F769-9245-B6DA-8904F79CF1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399" y="200198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78D4FDEC-558A-D44F-BDB2-444B71F628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0608" y="2001980"/>
            <a:ext cx="273635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4609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7" y="48828"/>
            <a:ext cx="11319639" cy="1446550"/>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自动配图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a:t>
            </a:r>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Text-to-Image</a:t>
            </a:r>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Generation</a:t>
            </a:r>
            <a:endPar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endParaRPr>
          </a:p>
          <a:p>
            <a:endPar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endParaRPr>
          </a:p>
          <a:p>
            <a:r>
              <a:rPr lang="zh-CN" altLang="en-US"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结果对比：</a:t>
            </a:r>
            <a:r>
              <a:rPr lang="en-US" altLang="zh-CN"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An</a:t>
            </a:r>
            <a:r>
              <a:rPr lang="zh-CN" altLang="en-US"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airplane</a:t>
            </a:r>
            <a:r>
              <a:rPr lang="zh-CN" altLang="en-US"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is</a:t>
            </a:r>
            <a:r>
              <a:rPr lang="zh-CN" altLang="en-US"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taking</a:t>
            </a:r>
            <a:r>
              <a:rPr lang="zh-CN" altLang="en-US"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off</a:t>
            </a:r>
            <a:endParaRPr lang="zh-CN" altLang="en-US"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endParaRPr>
          </a:p>
        </p:txBody>
      </p:sp>
      <p:sp>
        <p:nvSpPr>
          <p:cNvPr id="7" name="平行四边形 6">
            <a:extLst>
              <a:ext uri="{FF2B5EF4-FFF2-40B4-BE49-F238E27FC236}">
                <a16:creationId xmlns:a16="http://schemas.microsoft.com/office/drawing/2014/main" id="{8D8E7D57-3AD5-C54C-875A-A12172352A5F}"/>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
        <p:nvSpPr>
          <p:cNvPr id="11" name="文本框 10">
            <a:extLst>
              <a:ext uri="{FF2B5EF4-FFF2-40B4-BE49-F238E27FC236}">
                <a16:creationId xmlns:a16="http://schemas.microsoft.com/office/drawing/2014/main" id="{7DCFC8AB-A600-5E4B-BDA2-7B965D5A54C1}"/>
              </a:ext>
            </a:extLst>
          </p:cNvPr>
          <p:cNvSpPr txBox="1"/>
          <p:nvPr/>
        </p:nvSpPr>
        <p:spPr>
          <a:xfrm>
            <a:off x="1752391" y="5502072"/>
            <a:ext cx="2288485" cy="369332"/>
          </a:xfrm>
          <a:prstGeom prst="rect">
            <a:avLst/>
          </a:prstGeom>
          <a:noFill/>
        </p:spPr>
        <p:txBody>
          <a:bodyPr wrap="square">
            <a:spAutoFit/>
          </a:bodyPr>
          <a:lstStyle/>
          <a:p>
            <a:pPr algn="ctr"/>
            <a:r>
              <a:rPr lang="en-US" altLang="zh-CN" sz="1800" dirty="0">
                <a:latin typeface="微软雅黑" panose="020B0503020204020204" pitchFamily="34" charset="-122"/>
                <a:ea typeface="微软雅黑" panose="020B0503020204020204" pitchFamily="34" charset="-122"/>
              </a:rPr>
              <a:t>Conditional GAN</a:t>
            </a:r>
          </a:p>
        </p:txBody>
      </p:sp>
      <p:sp>
        <p:nvSpPr>
          <p:cNvPr id="19" name="文本框 18">
            <a:extLst>
              <a:ext uri="{FF2B5EF4-FFF2-40B4-BE49-F238E27FC236}">
                <a16:creationId xmlns:a16="http://schemas.microsoft.com/office/drawing/2014/main" id="{93758B43-531B-1B49-8F24-0A39E66F67FA}"/>
              </a:ext>
            </a:extLst>
          </p:cNvPr>
          <p:cNvSpPr txBox="1"/>
          <p:nvPr/>
        </p:nvSpPr>
        <p:spPr>
          <a:xfrm>
            <a:off x="4951757" y="5506283"/>
            <a:ext cx="2288485" cy="369332"/>
          </a:xfrm>
          <a:prstGeom prst="rect">
            <a:avLst/>
          </a:prstGeom>
          <a:noFill/>
        </p:spPr>
        <p:txBody>
          <a:bodyPr wrap="square">
            <a:spAutoFit/>
          </a:bodyPr>
          <a:lstStyle/>
          <a:p>
            <a:pPr algn="ctr"/>
            <a:r>
              <a:rPr lang="en-US" altLang="zh-CN" sz="1800" dirty="0">
                <a:latin typeface="微软雅黑" panose="020B0503020204020204" pitchFamily="34" charset="-122"/>
                <a:ea typeface="微软雅黑" panose="020B0503020204020204" pitchFamily="34" charset="-122"/>
              </a:rPr>
              <a:t>AttnGAN</a:t>
            </a:r>
          </a:p>
        </p:txBody>
      </p:sp>
      <p:sp>
        <p:nvSpPr>
          <p:cNvPr id="20" name="文本框 19">
            <a:extLst>
              <a:ext uri="{FF2B5EF4-FFF2-40B4-BE49-F238E27FC236}">
                <a16:creationId xmlns:a16="http://schemas.microsoft.com/office/drawing/2014/main" id="{10EDC67A-ED3E-AE4F-BAA6-EC6E3D358ED9}"/>
              </a:ext>
            </a:extLst>
          </p:cNvPr>
          <p:cNvSpPr txBox="1"/>
          <p:nvPr/>
        </p:nvSpPr>
        <p:spPr>
          <a:xfrm>
            <a:off x="8151124" y="5502072"/>
            <a:ext cx="2288485" cy="369332"/>
          </a:xfrm>
          <a:prstGeom prst="rect">
            <a:avLst/>
          </a:prstGeom>
          <a:noFill/>
        </p:spPr>
        <p:txBody>
          <a:bodyPr wrap="square">
            <a:spAutoFit/>
          </a:bodyPr>
          <a:lstStyle/>
          <a:p>
            <a:pPr algn="ctr"/>
            <a:r>
              <a:rPr lang="en-US" altLang="zh-CN" sz="1800" dirty="0">
                <a:latin typeface="微软雅黑" panose="020B0503020204020204" pitchFamily="34" charset="-122"/>
                <a:ea typeface="微软雅黑" panose="020B0503020204020204" pitchFamily="34" charset="-122"/>
              </a:rPr>
              <a:t>X-LXMERT</a:t>
            </a:r>
          </a:p>
        </p:txBody>
      </p:sp>
      <p:pic>
        <p:nvPicPr>
          <p:cNvPr id="21" name="Picture 2">
            <a:extLst>
              <a:ext uri="{FF2B5EF4-FFF2-40B4-BE49-F238E27FC236}">
                <a16:creationId xmlns:a16="http://schemas.microsoft.com/office/drawing/2014/main" id="{8757FBA1-3AA2-4547-A182-0A0A4A0747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033" y="200198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EF41ACBE-AC09-1648-AB4C-D19F9B1369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399" y="200198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3F0283D7-AABC-3945-9233-D4F621D5C7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7186" y="2001980"/>
            <a:ext cx="273635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64700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7" y="48828"/>
            <a:ext cx="11319639" cy="1446550"/>
          </a:xfrm>
          <a:prstGeom prst="rect">
            <a:avLst/>
          </a:prstGeom>
          <a:noFill/>
        </p:spPr>
        <p:txBody>
          <a:bodyPr wrap="square" rtlCol="0">
            <a:spAutoFit/>
          </a:bodyPr>
          <a:lstStyle/>
          <a:p>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自动配图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a:t>
            </a:r>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Text-to-Image</a:t>
            </a:r>
            <a:r>
              <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 </a:t>
            </a:r>
            <a:r>
              <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Generation</a:t>
            </a:r>
            <a:endParaRPr lang="zh-CN" altLang="en-US"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endParaRPr>
          </a:p>
          <a:p>
            <a:endParaRPr lang="en-US" altLang="zh-CN" sz="32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endParaRPr>
          </a:p>
          <a:p>
            <a:r>
              <a:rPr lang="zh-CN" altLang="en-US" sz="2400" spc="3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rPr>
              <a:t>更多方法</a:t>
            </a:r>
          </a:p>
        </p:txBody>
      </p:sp>
      <p:sp>
        <p:nvSpPr>
          <p:cNvPr id="7" name="平行四边形 6">
            <a:extLst>
              <a:ext uri="{FF2B5EF4-FFF2-40B4-BE49-F238E27FC236}">
                <a16:creationId xmlns:a16="http://schemas.microsoft.com/office/drawing/2014/main" id="{8D8E7D57-3AD5-C54C-875A-A12172352A5F}"/>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graphicFrame>
        <p:nvGraphicFramePr>
          <p:cNvPr id="12" name="表格 4">
            <a:extLst>
              <a:ext uri="{FF2B5EF4-FFF2-40B4-BE49-F238E27FC236}">
                <a16:creationId xmlns:a16="http://schemas.microsoft.com/office/drawing/2014/main" id="{EDADE271-7FC7-2746-AF5E-2E85530BAA5B}"/>
              </a:ext>
            </a:extLst>
          </p:cNvPr>
          <p:cNvGraphicFramePr>
            <a:graphicFrameLocks/>
          </p:cNvGraphicFramePr>
          <p:nvPr>
            <p:extLst>
              <p:ext uri="{D42A27DB-BD31-4B8C-83A1-F6EECF244321}">
                <p14:modId xmlns:p14="http://schemas.microsoft.com/office/powerpoint/2010/main" val="2851233656"/>
              </p:ext>
            </p:extLst>
          </p:nvPr>
        </p:nvGraphicFramePr>
        <p:xfrm>
          <a:off x="838200" y="1922610"/>
          <a:ext cx="10515600" cy="3675126"/>
        </p:xfrm>
        <a:graphic>
          <a:graphicData uri="http://schemas.openxmlformats.org/drawingml/2006/table">
            <a:tbl>
              <a:tblPr firstRow="1" bandRow="1">
                <a:tableStyleId>{9D7B26C5-4107-4FEC-AEDC-1716B250A1EF}</a:tableStyleId>
              </a:tblPr>
              <a:tblGrid>
                <a:gridCol w="884722">
                  <a:extLst>
                    <a:ext uri="{9D8B030D-6E8A-4147-A177-3AD203B41FA5}">
                      <a16:colId xmlns:a16="http://schemas.microsoft.com/office/drawing/2014/main" val="2768561909"/>
                    </a:ext>
                  </a:extLst>
                </a:gridCol>
                <a:gridCol w="1915427">
                  <a:extLst>
                    <a:ext uri="{9D8B030D-6E8A-4147-A177-3AD203B41FA5}">
                      <a16:colId xmlns:a16="http://schemas.microsoft.com/office/drawing/2014/main" val="1169707846"/>
                    </a:ext>
                  </a:extLst>
                </a:gridCol>
                <a:gridCol w="1087655">
                  <a:extLst>
                    <a:ext uri="{9D8B030D-6E8A-4147-A177-3AD203B41FA5}">
                      <a16:colId xmlns:a16="http://schemas.microsoft.com/office/drawing/2014/main" val="1692719989"/>
                    </a:ext>
                  </a:extLst>
                </a:gridCol>
                <a:gridCol w="5592278">
                  <a:extLst>
                    <a:ext uri="{9D8B030D-6E8A-4147-A177-3AD203B41FA5}">
                      <a16:colId xmlns:a16="http://schemas.microsoft.com/office/drawing/2014/main" val="1996274750"/>
                    </a:ext>
                  </a:extLst>
                </a:gridCol>
                <a:gridCol w="1035518">
                  <a:extLst>
                    <a:ext uri="{9D8B030D-6E8A-4147-A177-3AD203B41FA5}">
                      <a16:colId xmlns:a16="http://schemas.microsoft.com/office/drawing/2014/main" val="998223270"/>
                    </a:ext>
                  </a:extLst>
                </a:gridCol>
              </a:tblGrid>
              <a:tr h="370840">
                <a:tc>
                  <a:txBody>
                    <a:bodyPr/>
                    <a:lstStyle/>
                    <a:p>
                      <a:pPr algn="ctr"/>
                      <a:r>
                        <a:rPr lang="zh-CN" altLang="en-US" dirty="0">
                          <a:latin typeface="微软雅黑" panose="020B0503020204020204" pitchFamily="34" charset="-122"/>
                          <a:ea typeface="微软雅黑" panose="020B0503020204020204" pitchFamily="34" charset="-122"/>
                        </a:rPr>
                        <a:t>排名</a:t>
                      </a:r>
                    </a:p>
                  </a:txBody>
                  <a:tcPr/>
                </a:tc>
                <a:tc>
                  <a:txBody>
                    <a:bodyPr/>
                    <a:lstStyle/>
                    <a:p>
                      <a:pPr algn="ctr"/>
                      <a:r>
                        <a:rPr lang="zh-CN" altLang="en-US" dirty="0">
                          <a:latin typeface="微软雅黑" panose="020B0503020204020204" pitchFamily="34" charset="-122"/>
                          <a:ea typeface="微软雅黑" panose="020B0503020204020204" pitchFamily="34" charset="-122"/>
                        </a:rPr>
                        <a:t>模型</a:t>
                      </a:r>
                    </a:p>
                  </a:txBody>
                  <a:tcPr/>
                </a:tc>
                <a:tc>
                  <a:txBody>
                    <a:bodyPr/>
                    <a:lstStyle/>
                    <a:p>
                      <a:pPr algn="ctr"/>
                      <a:r>
                        <a:rPr lang="en-US" altLang="zh-CN" dirty="0">
                          <a:latin typeface="微软雅黑" panose="020B0503020204020204" pitchFamily="34" charset="-122"/>
                          <a:ea typeface="微软雅黑" panose="020B0503020204020204" pitchFamily="34" charset="-122"/>
                        </a:rPr>
                        <a:t>FID</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zh-CN" altLang="en-US" dirty="0">
                          <a:latin typeface="微软雅黑" panose="020B0503020204020204" pitchFamily="34" charset="-122"/>
                          <a:ea typeface="微软雅黑" panose="020B0503020204020204" pitchFamily="34" charset="-122"/>
                        </a:rPr>
                        <a:t>论文</a:t>
                      </a:r>
                    </a:p>
                  </a:txBody>
                  <a:tcPr/>
                </a:tc>
                <a:tc>
                  <a:txBody>
                    <a:bodyPr/>
                    <a:lstStyle/>
                    <a:p>
                      <a:pPr algn="ctr"/>
                      <a:r>
                        <a:rPr lang="zh-CN" altLang="en-US" dirty="0">
                          <a:latin typeface="微软雅黑" panose="020B0503020204020204" pitchFamily="34" charset="-122"/>
                          <a:ea typeface="微软雅黑" panose="020B0503020204020204" pitchFamily="34" charset="-122"/>
                        </a:rPr>
                        <a:t>时间</a:t>
                      </a:r>
                    </a:p>
                  </a:txBody>
                  <a:tcPr/>
                </a:tc>
                <a:extLst>
                  <a:ext uri="{0D108BD9-81ED-4DB2-BD59-A6C34878D82A}">
                    <a16:rowId xmlns:a16="http://schemas.microsoft.com/office/drawing/2014/main" val="1038095263"/>
                  </a:ext>
                </a:extLst>
              </a:tr>
              <a:tr h="370840">
                <a:tc>
                  <a:txBody>
                    <a:bodyPr/>
                    <a:lstStyle/>
                    <a:p>
                      <a:pPr algn="ctr"/>
                      <a:r>
                        <a:rPr lang="en-US" altLang="zh-CN" dirty="0">
                          <a:latin typeface="微软雅黑" panose="020B0503020204020204" pitchFamily="34" charset="-122"/>
                          <a:ea typeface="微软雅黑" panose="020B0503020204020204" pitchFamily="34" charset="-122"/>
                        </a:rPr>
                        <a:t>1</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OP-GAN</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b="1" dirty="0">
                          <a:latin typeface="微软雅黑" panose="020B0503020204020204" pitchFamily="34" charset="-122"/>
                          <a:ea typeface="微软雅黑" panose="020B0503020204020204" pitchFamily="34" charset="-122"/>
                        </a:rPr>
                        <a:t>24.70</a:t>
                      </a:r>
                      <a:endParaRPr lang="zh-CN" altLang="en-US" b="1"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Semantic Object Accuracy for Generative Text-to-Image Synthesis</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2019</a:t>
                      </a:r>
                      <a:endParaRPr lang="zh-CN" altLang="en-US"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491564827"/>
                  </a:ext>
                </a:extLst>
              </a:tr>
              <a:tr h="370840">
                <a:tc>
                  <a:txBody>
                    <a:bodyPr/>
                    <a:lstStyle/>
                    <a:p>
                      <a:pPr algn="ctr"/>
                      <a:r>
                        <a:rPr lang="en-US" altLang="zh-CN" dirty="0">
                          <a:latin typeface="微软雅黑" panose="020B0503020204020204" pitchFamily="34" charset="-122"/>
                          <a:ea typeface="微软雅黑" panose="020B0503020204020204" pitchFamily="34" charset="-122"/>
                        </a:rPr>
                        <a:t>2</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AttnGAN + OP</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b="1" dirty="0">
                          <a:latin typeface="微软雅黑" panose="020B0503020204020204" pitchFamily="34" charset="-122"/>
                          <a:ea typeface="微软雅黑" panose="020B0503020204020204" pitchFamily="34" charset="-122"/>
                        </a:rPr>
                        <a:t>33.35</a:t>
                      </a:r>
                      <a:endParaRPr lang="zh-CN" altLang="en-US" b="1"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Generating Multiple Objects at Spatially Distinct Locations</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2019</a:t>
                      </a:r>
                      <a:endParaRPr lang="zh-CN" altLang="en-US"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2815791736"/>
                  </a:ext>
                </a:extLst>
              </a:tr>
              <a:tr h="370840">
                <a:tc>
                  <a:txBody>
                    <a:bodyPr/>
                    <a:lstStyle/>
                    <a:p>
                      <a:pPr algn="ctr"/>
                      <a:r>
                        <a:rPr lang="en-US" altLang="zh-CN" dirty="0">
                          <a:latin typeface="微软雅黑" panose="020B0503020204020204" pitchFamily="34" charset="-122"/>
                          <a:ea typeface="微软雅黑" panose="020B0503020204020204" pitchFamily="34" charset="-122"/>
                        </a:rPr>
                        <a:t>3</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StackGAN + OP</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b="1" dirty="0">
                          <a:latin typeface="微软雅黑" panose="020B0503020204020204" pitchFamily="34" charset="-122"/>
                          <a:ea typeface="微软雅黑" panose="020B0503020204020204" pitchFamily="34" charset="-122"/>
                        </a:rPr>
                        <a:t>55.30</a:t>
                      </a:r>
                      <a:endParaRPr lang="zh-CN" altLang="en-US" b="1"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Generating Multiple Objects at Spatially Distinct Locations</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2019</a:t>
                      </a:r>
                      <a:endParaRPr lang="zh-CN" altLang="en-US"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3092704999"/>
                  </a:ext>
                </a:extLst>
              </a:tr>
              <a:tr h="370840">
                <a:tc>
                  <a:txBody>
                    <a:bodyPr/>
                    <a:lstStyle/>
                    <a:p>
                      <a:pPr algn="ctr"/>
                      <a:r>
                        <a:rPr lang="en-US" altLang="zh-CN" dirty="0">
                          <a:latin typeface="微软雅黑" panose="020B0503020204020204" pitchFamily="34" charset="-122"/>
                          <a:ea typeface="微软雅黑" panose="020B0503020204020204" pitchFamily="34" charset="-122"/>
                        </a:rPr>
                        <a:t>4</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StackGAN-v1</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b="1" dirty="0">
                          <a:latin typeface="微软雅黑" panose="020B0503020204020204" pitchFamily="34" charset="-122"/>
                          <a:ea typeface="微软雅黑" panose="020B0503020204020204" pitchFamily="34" charset="-122"/>
                        </a:rPr>
                        <a:t>74.05</a:t>
                      </a:r>
                      <a:endParaRPr lang="zh-CN" altLang="en-US" b="1"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StackGAN++: Realistic Image Synthesis with Stacked Generative Adversarial Networks</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2017</a:t>
                      </a:r>
                      <a:endParaRPr lang="zh-CN" altLang="en-US"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3684829147"/>
                  </a:ext>
                </a:extLst>
              </a:tr>
              <a:tr h="370840">
                <a:tc>
                  <a:txBody>
                    <a:bodyPr/>
                    <a:lstStyle/>
                    <a:p>
                      <a:pPr algn="ctr"/>
                      <a:r>
                        <a:rPr lang="en-US" altLang="zh-CN" dirty="0">
                          <a:latin typeface="微软雅黑" panose="020B0503020204020204" pitchFamily="34" charset="-122"/>
                          <a:ea typeface="微软雅黑" panose="020B0503020204020204" pitchFamily="34" charset="-122"/>
                        </a:rPr>
                        <a:t>5</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StackGAN-v2</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b="1" dirty="0">
                          <a:latin typeface="微软雅黑" panose="020B0503020204020204" pitchFamily="34" charset="-122"/>
                          <a:ea typeface="微软雅黑" panose="020B0503020204020204" pitchFamily="34" charset="-122"/>
                        </a:rPr>
                        <a:t>81.59</a:t>
                      </a:r>
                      <a:endParaRPr lang="zh-CN" altLang="en-US" b="1"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StackGAN++: Realistic Image Synthesis with Stacked Generative Adversarial Networks</a:t>
                      </a:r>
                      <a:endParaRPr lang="zh-CN" altLang="en-US" dirty="0">
                        <a:latin typeface="微软雅黑" panose="020B0503020204020204" pitchFamily="34" charset="-122"/>
                        <a:ea typeface="微软雅黑" panose="020B0503020204020204" pitchFamily="34" charset="-122"/>
                      </a:endParaRPr>
                    </a:p>
                  </a:txBody>
                  <a:tcPr/>
                </a:tc>
                <a:tc>
                  <a:txBody>
                    <a:bodyPr/>
                    <a:lstStyle/>
                    <a:p>
                      <a:pPr algn="ctr"/>
                      <a:r>
                        <a:rPr lang="en-US" altLang="zh-CN" dirty="0">
                          <a:latin typeface="微软雅黑" panose="020B0503020204020204" pitchFamily="34" charset="-122"/>
                          <a:ea typeface="微软雅黑" panose="020B0503020204020204" pitchFamily="34" charset="-122"/>
                        </a:rPr>
                        <a:t>2017</a:t>
                      </a:r>
                      <a:endParaRPr lang="zh-CN" altLang="en-US"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305586125"/>
                  </a:ext>
                </a:extLst>
              </a:tr>
            </a:tbl>
          </a:graphicData>
        </a:graphic>
      </p:graphicFrame>
    </p:spTree>
    <p:extLst>
      <p:ext uri="{BB962C8B-B14F-4D97-AF65-F5344CB8AC3E}">
        <p14:creationId xmlns:p14="http://schemas.microsoft.com/office/powerpoint/2010/main" val="37477429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screen"/>
          <a:srcRect/>
          <a:stretch>
            <a:fillRect/>
          </a:stretch>
        </p:blipFill>
        <p:spPr>
          <a:xfrm>
            <a:off x="9647355" y="3142343"/>
            <a:ext cx="2687236" cy="2002971"/>
          </a:xfrm>
          <a:prstGeom prst="rect">
            <a:avLst/>
          </a:prstGeom>
        </p:spPr>
      </p:pic>
      <p:grpSp>
        <p:nvGrpSpPr>
          <p:cNvPr id="11" name="组合 10"/>
          <p:cNvGrpSpPr/>
          <p:nvPr/>
        </p:nvGrpSpPr>
        <p:grpSpPr>
          <a:xfrm>
            <a:off x="0" y="5086350"/>
            <a:ext cx="12192000" cy="1771650"/>
            <a:chOff x="0" y="5086350"/>
            <a:chExt cx="12192000" cy="1771650"/>
          </a:xfrm>
        </p:grpSpPr>
        <p:pic>
          <p:nvPicPr>
            <p:cNvPr id="4" name="图片 3"/>
            <p:cNvPicPr>
              <a:picLocks noChangeAspect="1"/>
            </p:cNvPicPr>
            <p:nvPr/>
          </p:nvPicPr>
          <p:blipFill rotWithShape="1">
            <a:blip r:embed="rId4" cstate="screen"/>
            <a:srcRect/>
            <a:stretch>
              <a:fillRect/>
            </a:stretch>
          </p:blipFill>
          <p:spPr>
            <a:xfrm>
              <a:off x="0" y="5086350"/>
              <a:ext cx="4571570" cy="1771650"/>
            </a:xfrm>
            <a:prstGeom prst="rect">
              <a:avLst/>
            </a:prstGeom>
          </p:spPr>
        </p:pic>
        <p:pic>
          <p:nvPicPr>
            <p:cNvPr id="21" name="图片 20"/>
            <p:cNvPicPr>
              <a:picLocks noChangeAspect="1"/>
            </p:cNvPicPr>
            <p:nvPr/>
          </p:nvPicPr>
          <p:blipFill rotWithShape="1">
            <a:blip r:embed="rId4" cstate="screen"/>
            <a:srcRect/>
            <a:stretch>
              <a:fillRect/>
            </a:stretch>
          </p:blipFill>
          <p:spPr>
            <a:xfrm>
              <a:off x="4571570" y="5086350"/>
              <a:ext cx="4571570" cy="1771650"/>
            </a:xfrm>
            <a:prstGeom prst="rect">
              <a:avLst/>
            </a:prstGeom>
          </p:spPr>
        </p:pic>
        <p:pic>
          <p:nvPicPr>
            <p:cNvPr id="32" name="图片 31"/>
            <p:cNvPicPr>
              <a:picLocks noChangeAspect="1"/>
            </p:cNvPicPr>
            <p:nvPr/>
          </p:nvPicPr>
          <p:blipFill rotWithShape="1">
            <a:blip r:embed="rId5" cstate="screen"/>
            <a:srcRect/>
            <a:stretch>
              <a:fillRect/>
            </a:stretch>
          </p:blipFill>
          <p:spPr>
            <a:xfrm>
              <a:off x="9143140" y="5086350"/>
              <a:ext cx="3048860" cy="1771650"/>
            </a:xfrm>
            <a:prstGeom prst="rect">
              <a:avLst/>
            </a:prstGeom>
          </p:spPr>
        </p:pic>
      </p:grpSp>
      <p:pic>
        <p:nvPicPr>
          <p:cNvPr id="34" name="图片 33"/>
          <p:cNvPicPr>
            <a:picLocks noChangeAspect="1"/>
          </p:cNvPicPr>
          <p:nvPr/>
        </p:nvPicPr>
        <p:blipFill rotWithShape="1">
          <a:blip r:embed="rId6" cstate="screen"/>
          <a:srcRect/>
          <a:stretch>
            <a:fillRect/>
          </a:stretch>
        </p:blipFill>
        <p:spPr>
          <a:xfrm>
            <a:off x="-142591" y="6193064"/>
            <a:ext cx="2687236" cy="664936"/>
          </a:xfrm>
          <a:prstGeom prst="rect">
            <a:avLst/>
          </a:prstGeom>
        </p:spPr>
      </p:pic>
      <p:pic>
        <p:nvPicPr>
          <p:cNvPr id="35" name="图片 34"/>
          <p:cNvPicPr>
            <a:picLocks noChangeAspect="1"/>
          </p:cNvPicPr>
          <p:nvPr/>
        </p:nvPicPr>
        <p:blipFill rotWithShape="1">
          <a:blip r:embed="rId6" cstate="screen"/>
          <a:srcRect/>
          <a:stretch>
            <a:fillRect/>
          </a:stretch>
        </p:blipFill>
        <p:spPr>
          <a:xfrm>
            <a:off x="10157109" y="6193064"/>
            <a:ext cx="2687236" cy="664936"/>
          </a:xfrm>
          <a:prstGeom prst="rect">
            <a:avLst/>
          </a:prstGeom>
        </p:spPr>
      </p:pic>
      <p:pic>
        <p:nvPicPr>
          <p:cNvPr id="36" name="图片 35"/>
          <p:cNvPicPr>
            <a:picLocks noChangeAspect="1"/>
          </p:cNvPicPr>
          <p:nvPr/>
        </p:nvPicPr>
        <p:blipFill rotWithShape="1">
          <a:blip r:embed="rId7" cstate="screen"/>
          <a:srcRect/>
          <a:stretch>
            <a:fillRect/>
          </a:stretch>
        </p:blipFill>
        <p:spPr>
          <a:xfrm>
            <a:off x="-1" y="5307239"/>
            <a:ext cx="691273" cy="664936"/>
          </a:xfrm>
          <a:prstGeom prst="rect">
            <a:avLst/>
          </a:prstGeom>
        </p:spPr>
      </p:pic>
      <p:pic>
        <p:nvPicPr>
          <p:cNvPr id="38" name="图片 37"/>
          <p:cNvPicPr>
            <a:picLocks noChangeAspect="1"/>
          </p:cNvPicPr>
          <p:nvPr/>
        </p:nvPicPr>
        <p:blipFill rotWithShape="1">
          <a:blip r:embed="rId8" cstate="screen"/>
          <a:srcRect/>
          <a:stretch>
            <a:fillRect/>
          </a:stretch>
        </p:blipFill>
        <p:spPr>
          <a:xfrm>
            <a:off x="8714105" y="-496570"/>
            <a:ext cx="3906520" cy="2575560"/>
          </a:xfrm>
          <a:prstGeom prst="rect">
            <a:avLst/>
          </a:prstGeom>
        </p:spPr>
      </p:pic>
      <p:pic>
        <p:nvPicPr>
          <p:cNvPr id="40" name="图片 39"/>
          <p:cNvPicPr>
            <a:picLocks noChangeAspect="1"/>
          </p:cNvPicPr>
          <p:nvPr/>
        </p:nvPicPr>
        <p:blipFill rotWithShape="1">
          <a:blip r:embed="rId9" cstate="screen"/>
          <a:srcRect/>
          <a:stretch>
            <a:fillRect/>
          </a:stretch>
        </p:blipFill>
        <p:spPr>
          <a:xfrm>
            <a:off x="10341156" y="-94796"/>
            <a:ext cx="2687236" cy="1771649"/>
          </a:xfrm>
          <a:prstGeom prst="rect">
            <a:avLst/>
          </a:prstGeom>
        </p:spPr>
      </p:pic>
      <p:pic>
        <p:nvPicPr>
          <p:cNvPr id="41" name="图片 40"/>
          <p:cNvPicPr>
            <a:picLocks noChangeAspect="1"/>
          </p:cNvPicPr>
          <p:nvPr/>
        </p:nvPicPr>
        <p:blipFill rotWithShape="1">
          <a:blip r:embed="rId10" cstate="screen"/>
          <a:srcRect/>
          <a:stretch>
            <a:fillRect/>
          </a:stretch>
        </p:blipFill>
        <p:spPr>
          <a:xfrm>
            <a:off x="-571111" y="356734"/>
            <a:ext cx="1772138" cy="1058182"/>
          </a:xfrm>
          <a:prstGeom prst="rect">
            <a:avLst/>
          </a:prstGeom>
        </p:spPr>
      </p:pic>
      <p:grpSp>
        <p:nvGrpSpPr>
          <p:cNvPr id="5" name="组合 4">
            <a:extLst>
              <a:ext uri="{FF2B5EF4-FFF2-40B4-BE49-F238E27FC236}">
                <a16:creationId xmlns:a16="http://schemas.microsoft.com/office/drawing/2014/main" id="{09262CEB-932E-4F79-B5B8-146804F7F87A}"/>
              </a:ext>
            </a:extLst>
          </p:cNvPr>
          <p:cNvGrpSpPr/>
          <p:nvPr/>
        </p:nvGrpSpPr>
        <p:grpSpPr>
          <a:xfrm>
            <a:off x="1480505" y="1757753"/>
            <a:ext cx="2632273" cy="2046237"/>
            <a:chOff x="1564458" y="887433"/>
            <a:chExt cx="2632273" cy="2046237"/>
          </a:xfrm>
        </p:grpSpPr>
        <p:sp>
          <p:nvSpPr>
            <p:cNvPr id="2" name="文本框 1"/>
            <p:cNvSpPr txBox="1"/>
            <p:nvPr/>
          </p:nvSpPr>
          <p:spPr>
            <a:xfrm>
              <a:off x="1564458" y="887433"/>
              <a:ext cx="1661993" cy="1387559"/>
            </a:xfrm>
            <a:prstGeom prst="rect">
              <a:avLst/>
            </a:prstGeom>
            <a:noFill/>
          </p:spPr>
          <p:txBody>
            <a:bodyPr vert="eaVert" wrap="none" rtlCol="0">
              <a:spAutoFit/>
            </a:bodyPr>
            <a:lstStyle/>
            <a:p>
              <a:r>
                <a:rPr lang="zh-CN" altLang="en-US" sz="9600" b="1" spc="500" dirty="0">
                  <a:solidFill>
                    <a:schemeClr val="tx1">
                      <a:lumMod val="85000"/>
                      <a:lumOff val="15000"/>
                    </a:schemeClr>
                  </a:solidFill>
                  <a:uFillTx/>
                  <a:latin typeface="Microsoft YaHei" panose="020B0503020204020204" pitchFamily="34" charset="-122"/>
                  <a:ea typeface="Microsoft YaHei" panose="020B0503020204020204" pitchFamily="34" charset="-122"/>
                  <a:cs typeface="+mn-ea"/>
                  <a:sym typeface="+mn-lt"/>
                </a:rPr>
                <a:t>谢</a:t>
              </a:r>
              <a:endParaRPr lang="zh-CN" altLang="en-US" sz="15000" b="1" spc="500" dirty="0">
                <a:solidFill>
                  <a:schemeClr val="tx1">
                    <a:lumMod val="85000"/>
                    <a:lumOff val="15000"/>
                  </a:schemeClr>
                </a:solidFill>
                <a:uFillTx/>
                <a:latin typeface="Microsoft YaHei" panose="020B0503020204020204" pitchFamily="34" charset="-122"/>
                <a:ea typeface="Microsoft YaHei" panose="020B0503020204020204" pitchFamily="34" charset="-122"/>
                <a:cs typeface="+mn-ea"/>
                <a:sym typeface="+mn-lt"/>
              </a:endParaRPr>
            </a:p>
          </p:txBody>
        </p:sp>
        <p:sp>
          <p:nvSpPr>
            <p:cNvPr id="3" name="文本框 2"/>
            <p:cNvSpPr txBox="1"/>
            <p:nvPr/>
          </p:nvSpPr>
          <p:spPr>
            <a:xfrm>
              <a:off x="2657848" y="1655064"/>
              <a:ext cx="1538883" cy="1278606"/>
            </a:xfrm>
            <a:prstGeom prst="rect">
              <a:avLst/>
            </a:prstGeom>
            <a:noFill/>
          </p:spPr>
          <p:txBody>
            <a:bodyPr vert="eaVert" wrap="square" rtlCol="0">
              <a:spAutoFit/>
            </a:bodyPr>
            <a:lstStyle/>
            <a:p>
              <a:r>
                <a:rPr lang="zh-CN" altLang="en-US" sz="8800" b="1" spc="500" dirty="0">
                  <a:solidFill>
                    <a:schemeClr val="tx1">
                      <a:lumMod val="85000"/>
                      <a:lumOff val="15000"/>
                    </a:schemeClr>
                  </a:solidFill>
                  <a:uFillTx/>
                  <a:latin typeface="Microsoft YaHei" panose="020B0503020204020204" pitchFamily="34" charset="-122"/>
                  <a:ea typeface="Microsoft YaHei" panose="020B0503020204020204" pitchFamily="34" charset="-122"/>
                  <a:cs typeface="+mn-ea"/>
                  <a:sym typeface="+mn-lt"/>
                </a:rPr>
                <a:t>谢</a:t>
              </a:r>
            </a:p>
          </p:txBody>
        </p:sp>
      </p:grpSp>
      <p:sp>
        <p:nvSpPr>
          <p:cNvPr id="10" name="矩形 9"/>
          <p:cNvSpPr/>
          <p:nvPr/>
        </p:nvSpPr>
        <p:spPr>
          <a:xfrm>
            <a:off x="4886960" y="5811520"/>
            <a:ext cx="2273935" cy="636270"/>
          </a:xfrm>
          <a:prstGeom prst="rect">
            <a:avLst/>
          </a:prstGeom>
          <a:solidFill>
            <a:srgbClr val="972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cs typeface="+mn-ea"/>
              <a:sym typeface="+mn-lt"/>
            </a:endParaRPr>
          </a:p>
        </p:txBody>
      </p:sp>
      <p:pic>
        <p:nvPicPr>
          <p:cNvPr id="42" name="图片 41"/>
          <p:cNvPicPr>
            <a:picLocks noChangeAspect="1"/>
          </p:cNvPicPr>
          <p:nvPr/>
        </p:nvPicPr>
        <p:blipFill rotWithShape="1">
          <a:blip r:embed="rId11" cstate="screen"/>
          <a:srcRect/>
          <a:stretch>
            <a:fillRect/>
          </a:stretch>
        </p:blipFill>
        <p:spPr>
          <a:xfrm>
            <a:off x="4323715" y="3515360"/>
            <a:ext cx="1807845" cy="1078865"/>
          </a:xfrm>
          <a:prstGeom prst="rect">
            <a:avLst/>
          </a:prstGeom>
        </p:spPr>
      </p:pic>
      <p:sp>
        <p:nvSpPr>
          <p:cNvPr id="22" name="矩形 21">
            <a:extLst>
              <a:ext uri="{FF2B5EF4-FFF2-40B4-BE49-F238E27FC236}">
                <a16:creationId xmlns:a16="http://schemas.microsoft.com/office/drawing/2014/main" id="{24D9E6AA-7179-4FB6-8756-F04AD63DFAAA}"/>
              </a:ext>
            </a:extLst>
          </p:cNvPr>
          <p:cNvSpPr/>
          <p:nvPr/>
        </p:nvSpPr>
        <p:spPr>
          <a:xfrm>
            <a:off x="2549516" y="5573123"/>
            <a:ext cx="7613015" cy="417358"/>
          </a:xfrm>
          <a:prstGeom prst="rect">
            <a:avLst/>
          </a:prstGeom>
        </p:spPr>
        <p:txBody>
          <a:bodyPr wrap="square">
            <a:spAutoFit/>
          </a:bodyPr>
          <a:lstStyle/>
          <a:p>
            <a:pPr algn="ctr">
              <a:lnSpc>
                <a:spcPct val="130000"/>
              </a:lnSpc>
            </a:pPr>
            <a:r>
              <a:rPr lang="zh-CN" altLang="en-US" dirty="0">
                <a:solidFill>
                  <a:schemeClr val="bg1"/>
                </a:solidFill>
                <a:latin typeface="Microsoft YaHei" panose="020B0503020204020204" pitchFamily="34" charset="-122"/>
                <a:ea typeface="Microsoft YaHei" panose="020B0503020204020204" pitchFamily="34" charset="-122"/>
                <a:cs typeface="+mn-ea"/>
                <a:sym typeface="+mn-lt"/>
              </a:rPr>
              <a:t>汇报人：耿明灏 张越崴 王雨石 王皎洁 王文博</a:t>
            </a:r>
          </a:p>
        </p:txBody>
      </p:sp>
      <p:sp>
        <p:nvSpPr>
          <p:cNvPr id="23" name="文本框 22">
            <a:extLst>
              <a:ext uri="{FF2B5EF4-FFF2-40B4-BE49-F238E27FC236}">
                <a16:creationId xmlns:a16="http://schemas.microsoft.com/office/drawing/2014/main" id="{8EBCA4D7-7593-4F55-A69A-CE1B5612BE0C}"/>
              </a:ext>
            </a:extLst>
          </p:cNvPr>
          <p:cNvSpPr txBox="1"/>
          <p:nvPr/>
        </p:nvSpPr>
        <p:spPr>
          <a:xfrm>
            <a:off x="5104438" y="6079309"/>
            <a:ext cx="2503170" cy="368300"/>
          </a:xfrm>
          <a:prstGeom prst="rect">
            <a:avLst/>
          </a:prstGeom>
          <a:noFill/>
        </p:spPr>
        <p:txBody>
          <a:bodyPr vert="horz" wrap="square" rtlCol="0">
            <a:spAutoFit/>
          </a:bodyPr>
          <a:lstStyle/>
          <a:p>
            <a:pPr algn="ctr"/>
            <a:r>
              <a:rPr lang="en-US" altLang="zh-CN" dirty="0">
                <a:solidFill>
                  <a:schemeClr val="bg1"/>
                </a:solidFill>
                <a:latin typeface="Microsoft YaHei" panose="020B0503020204020204" pitchFamily="34" charset="-122"/>
                <a:ea typeface="Microsoft YaHei" panose="020B0503020204020204" pitchFamily="34" charset="-122"/>
              </a:rPr>
              <a:t>2021 </a:t>
            </a:r>
            <a:r>
              <a:rPr lang="zh-CN" altLang="en-US" dirty="0">
                <a:solidFill>
                  <a:schemeClr val="bg1"/>
                </a:solidFill>
                <a:latin typeface="Microsoft YaHei" panose="020B0503020204020204" pitchFamily="34" charset="-122"/>
                <a:ea typeface="Microsoft YaHei" panose="020B0503020204020204" pitchFamily="34" charset="-122"/>
              </a:rPr>
              <a:t>年 </a:t>
            </a:r>
            <a:r>
              <a:rPr lang="en-US" altLang="zh-CN" dirty="0">
                <a:solidFill>
                  <a:schemeClr val="bg1"/>
                </a:solidFill>
                <a:latin typeface="Microsoft YaHei" panose="020B0503020204020204" pitchFamily="34" charset="-122"/>
                <a:ea typeface="Microsoft YaHei" panose="020B0503020204020204" pitchFamily="34" charset="-122"/>
              </a:rPr>
              <a:t>1 </a:t>
            </a:r>
            <a:r>
              <a:rPr lang="zh-CN" altLang="en-US" dirty="0">
                <a:solidFill>
                  <a:schemeClr val="bg1"/>
                </a:solidFill>
                <a:latin typeface="Microsoft YaHei" panose="020B0503020204020204" pitchFamily="34" charset="-122"/>
                <a:ea typeface="Microsoft YaHei" panose="020B0503020204020204" pitchFamily="34" charset="-122"/>
              </a:rPr>
              <a:t>月 </a:t>
            </a:r>
            <a:r>
              <a:rPr lang="en-US" altLang="zh-CN" dirty="0">
                <a:solidFill>
                  <a:schemeClr val="bg1"/>
                </a:solidFill>
                <a:latin typeface="Microsoft YaHei" panose="020B0503020204020204" pitchFamily="34" charset="-122"/>
                <a:ea typeface="Microsoft YaHei" panose="020B0503020204020204" pitchFamily="34" charset="-122"/>
              </a:rPr>
              <a:t>14 </a:t>
            </a:r>
            <a:r>
              <a:rPr lang="zh-CN" altLang="en-US" dirty="0">
                <a:solidFill>
                  <a:schemeClr val="bg1"/>
                </a:solidFill>
                <a:latin typeface="Microsoft YaHei" panose="020B0503020204020204" pitchFamily="34" charset="-122"/>
                <a:ea typeface="Microsoft YaHei" panose="020B0503020204020204" pitchFamily="34" charset="-122"/>
              </a:rPr>
              <a:t>日</a:t>
            </a:r>
          </a:p>
        </p:txBody>
      </p:sp>
      <p:grpSp>
        <p:nvGrpSpPr>
          <p:cNvPr id="24" name="组合 23">
            <a:extLst>
              <a:ext uri="{FF2B5EF4-FFF2-40B4-BE49-F238E27FC236}">
                <a16:creationId xmlns:a16="http://schemas.microsoft.com/office/drawing/2014/main" id="{9BAE36FB-39AA-45B4-A09A-B2FEE7ACCA5D}"/>
              </a:ext>
            </a:extLst>
          </p:cNvPr>
          <p:cNvGrpSpPr/>
          <p:nvPr/>
        </p:nvGrpSpPr>
        <p:grpSpPr>
          <a:xfrm>
            <a:off x="5569712" y="763534"/>
            <a:ext cx="4676140" cy="4454525"/>
            <a:chOff x="5569712" y="763534"/>
            <a:chExt cx="4676140" cy="4454525"/>
          </a:xfrm>
        </p:grpSpPr>
        <p:pic>
          <p:nvPicPr>
            <p:cNvPr id="26" name="图片 25">
              <a:extLst>
                <a:ext uri="{FF2B5EF4-FFF2-40B4-BE49-F238E27FC236}">
                  <a16:creationId xmlns:a16="http://schemas.microsoft.com/office/drawing/2014/main" id="{651D0AF2-CFCA-443C-A49A-C0805589F551}"/>
                </a:ext>
              </a:extLst>
            </p:cNvPr>
            <p:cNvPicPr>
              <a:picLocks noChangeAspect="1"/>
            </p:cNvPicPr>
            <p:nvPr/>
          </p:nvPicPr>
          <p:blipFill rotWithShape="1">
            <a:blip r:embed="rId12" cstate="screen"/>
            <a:srcRect/>
            <a:stretch>
              <a:fillRect/>
            </a:stretch>
          </p:blipFill>
          <p:spPr>
            <a:xfrm>
              <a:off x="5569712" y="763534"/>
              <a:ext cx="4676140" cy="4454525"/>
            </a:xfrm>
            <a:prstGeom prst="rect">
              <a:avLst/>
            </a:prstGeom>
          </p:spPr>
        </p:pic>
        <p:pic>
          <p:nvPicPr>
            <p:cNvPr id="27" name="图片 26" descr="500653381">
              <a:extLst>
                <a:ext uri="{FF2B5EF4-FFF2-40B4-BE49-F238E27FC236}">
                  <a16:creationId xmlns:a16="http://schemas.microsoft.com/office/drawing/2014/main" id="{8E9B84D1-514D-47A5-89B0-3514FE1D1D90}"/>
                </a:ext>
              </a:extLst>
            </p:cNvPr>
            <p:cNvPicPr>
              <a:picLocks noChangeAspect="1"/>
            </p:cNvPicPr>
            <p:nvPr/>
          </p:nvPicPr>
          <p:blipFill>
            <a:blip r:embed="rId13" cstate="print"/>
            <a:stretch>
              <a:fillRect/>
            </a:stretch>
          </p:blipFill>
          <p:spPr>
            <a:xfrm>
              <a:off x="6110297" y="1009299"/>
              <a:ext cx="3657601" cy="3521798"/>
            </a:xfrm>
            <a:prstGeom prst="ellipse">
              <a:avLst/>
            </a:prstGeom>
          </p:spPr>
        </p:pic>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descr="北京理工大学校名+校徽.png"/>
          <p:cNvPicPr>
            <a:picLocks noChangeAspect="1"/>
          </p:cNvPicPr>
          <p:nvPr/>
        </p:nvPicPr>
        <p:blipFill>
          <a:blip r:embed="rId3" cstate="print"/>
          <a:srcRect l="34158" t="19528" r="18091" b="63698"/>
          <a:stretch>
            <a:fillRect/>
          </a:stretch>
        </p:blipFill>
        <p:spPr>
          <a:xfrm>
            <a:off x="8675936" y="6148432"/>
            <a:ext cx="3508793" cy="719959"/>
          </a:xfrm>
          <a:prstGeom prst="rect">
            <a:avLst/>
          </a:prstGeom>
        </p:spPr>
      </p:pic>
      <p:sp>
        <p:nvSpPr>
          <p:cNvPr id="4" name="文本框 3">
            <a:extLst>
              <a:ext uri="{FF2B5EF4-FFF2-40B4-BE49-F238E27FC236}">
                <a16:creationId xmlns:a16="http://schemas.microsoft.com/office/drawing/2014/main" id="{1E7F5CA8-FDB6-E749-B2E7-904D74A31F0B}"/>
              </a:ext>
            </a:extLst>
          </p:cNvPr>
          <p:cNvSpPr txBox="1"/>
          <p:nvPr/>
        </p:nvSpPr>
        <p:spPr>
          <a:xfrm>
            <a:off x="735727" y="48828"/>
            <a:ext cx="4612127" cy="584775"/>
          </a:xfrm>
          <a:prstGeom prst="rect">
            <a:avLst/>
          </a:prstGeom>
          <a:noFill/>
        </p:spPr>
        <p:txBody>
          <a:bodyPr wrap="square" rtlCol="0">
            <a:spAutoFit/>
          </a:bodyPr>
          <a:lstStyle/>
          <a:p>
            <a:r>
              <a:rPr kumimoji="1" lang="zh-CN" altLang="en-US" sz="3200" dirty="0">
                <a:latin typeface="Microsoft YaHei" panose="020B0503020204020204" pitchFamily="34" charset="-122"/>
                <a:ea typeface="Microsoft YaHei" panose="020B0503020204020204" pitchFamily="34" charset="-122"/>
              </a:rPr>
              <a:t>引言 </a:t>
            </a:r>
            <a:r>
              <a:rPr kumimoji="1" lang="en-US" altLang="zh-CN" sz="3200" dirty="0">
                <a:latin typeface="Microsoft YaHei" panose="020B0503020204020204" pitchFamily="34" charset="-122"/>
                <a:ea typeface="Microsoft YaHei" panose="020B0503020204020204" pitchFamily="34" charset="-122"/>
              </a:rPr>
              <a:t>-</a:t>
            </a:r>
            <a:r>
              <a:rPr kumimoji="1" lang="zh-CN" altLang="en-US" sz="3200" dirty="0">
                <a:latin typeface="Microsoft YaHei" panose="020B0503020204020204" pitchFamily="34" charset="-122"/>
                <a:ea typeface="Microsoft YaHei" panose="020B0503020204020204" pitchFamily="34" charset="-122"/>
              </a:rPr>
              <a:t> 图文转换应用</a:t>
            </a:r>
          </a:p>
        </p:txBody>
      </p:sp>
      <p:sp>
        <p:nvSpPr>
          <p:cNvPr id="34" name="矩形: 圆角 2">
            <a:extLst>
              <a:ext uri="{FF2B5EF4-FFF2-40B4-BE49-F238E27FC236}">
                <a16:creationId xmlns:a16="http://schemas.microsoft.com/office/drawing/2014/main" id="{869EF3C1-BDCB-D14F-AB67-78F0BABC0B21}"/>
              </a:ext>
            </a:extLst>
          </p:cNvPr>
          <p:cNvSpPr/>
          <p:nvPr/>
        </p:nvSpPr>
        <p:spPr>
          <a:xfrm>
            <a:off x="4886002" y="1165046"/>
            <a:ext cx="2463800" cy="570561"/>
          </a:xfrm>
          <a:prstGeom prst="roundRect">
            <a:avLst>
              <a:gd name="adj" fmla="val 50000"/>
            </a:avLst>
          </a:prstGeom>
          <a:solidFill>
            <a:srgbClr val="972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Microsoft YaHei" panose="020B0503020204020204" pitchFamily="34" charset="-122"/>
                <a:ea typeface="Microsoft YaHei" panose="020B0503020204020204" pitchFamily="34" charset="-122"/>
              </a:rPr>
              <a:t>图文转换</a:t>
            </a:r>
          </a:p>
        </p:txBody>
      </p:sp>
      <p:grpSp>
        <p:nvGrpSpPr>
          <p:cNvPr id="9" name="组合 8">
            <a:extLst>
              <a:ext uri="{FF2B5EF4-FFF2-40B4-BE49-F238E27FC236}">
                <a16:creationId xmlns:a16="http://schemas.microsoft.com/office/drawing/2014/main" id="{ABD8BDB5-85C6-438B-BF5B-2217E2AFE306}"/>
              </a:ext>
            </a:extLst>
          </p:cNvPr>
          <p:cNvGrpSpPr/>
          <p:nvPr/>
        </p:nvGrpSpPr>
        <p:grpSpPr>
          <a:xfrm>
            <a:off x="4096063" y="4153805"/>
            <a:ext cx="1568430" cy="1431173"/>
            <a:chOff x="4096063" y="4153805"/>
            <a:chExt cx="1568430" cy="1431173"/>
          </a:xfrm>
        </p:grpSpPr>
        <p:sp>
          <p:nvSpPr>
            <p:cNvPr id="38" name="椭圆 37">
              <a:extLst>
                <a:ext uri="{FF2B5EF4-FFF2-40B4-BE49-F238E27FC236}">
                  <a16:creationId xmlns:a16="http://schemas.microsoft.com/office/drawing/2014/main" id="{7127A142-54AB-0449-AB99-6B8866E4199D}"/>
                </a:ext>
              </a:extLst>
            </p:cNvPr>
            <p:cNvSpPr/>
            <p:nvPr/>
          </p:nvSpPr>
          <p:spPr>
            <a:xfrm>
              <a:off x="4638442" y="4153805"/>
              <a:ext cx="432000" cy="432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icrosoft YaHei" panose="020B0503020204020204" pitchFamily="34" charset="-122"/>
                <a:ea typeface="Microsoft YaHei" panose="020B0503020204020204" pitchFamily="34" charset="-122"/>
              </a:endParaRPr>
            </a:p>
          </p:txBody>
        </p:sp>
        <p:sp>
          <p:nvSpPr>
            <p:cNvPr id="39" name="文本框 38">
              <a:extLst>
                <a:ext uri="{FF2B5EF4-FFF2-40B4-BE49-F238E27FC236}">
                  <a16:creationId xmlns:a16="http://schemas.microsoft.com/office/drawing/2014/main" id="{A2BD2C3A-AFFE-354E-A6E6-7B3F9644531D}"/>
                </a:ext>
              </a:extLst>
            </p:cNvPr>
            <p:cNvSpPr txBox="1"/>
            <p:nvPr/>
          </p:nvSpPr>
          <p:spPr>
            <a:xfrm>
              <a:off x="4096063" y="4575963"/>
              <a:ext cx="1568430" cy="1009015"/>
            </a:xfrm>
            <a:prstGeom prst="rect">
              <a:avLst/>
            </a:prstGeom>
            <a:noFill/>
          </p:spPr>
          <p:txBody>
            <a:bodyPr wrap="square" lIns="0" tIns="0" rIns="0" bIns="0" rtlCol="0">
              <a:noAutofit/>
            </a:bodyPr>
            <a:lstStyle/>
            <a:p>
              <a:pPr algn="ctr">
                <a:lnSpc>
                  <a:spcPct val="150000"/>
                </a:lnSpc>
              </a:pPr>
              <a:r>
                <a:rPr lang="zh-CN" altLang="en-US" sz="2400" spc="100" dirty="0">
                  <a:solidFill>
                    <a:schemeClr val="tx1"/>
                  </a:solidFill>
                  <a:latin typeface="Microsoft YaHei" panose="020B0503020204020204" pitchFamily="34" charset="-122"/>
                  <a:ea typeface="Microsoft YaHei" panose="020B0503020204020204" pitchFamily="34" charset="-122"/>
                </a:rPr>
                <a:t>视力受损人士生活辅助等</a:t>
              </a:r>
            </a:p>
          </p:txBody>
        </p:sp>
      </p:grpSp>
      <p:grpSp>
        <p:nvGrpSpPr>
          <p:cNvPr id="10" name="组合 9">
            <a:extLst>
              <a:ext uri="{FF2B5EF4-FFF2-40B4-BE49-F238E27FC236}">
                <a16:creationId xmlns:a16="http://schemas.microsoft.com/office/drawing/2014/main" id="{F7267B78-5F30-46B7-BCA3-8012A77DDBD1}"/>
              </a:ext>
            </a:extLst>
          </p:cNvPr>
          <p:cNvGrpSpPr/>
          <p:nvPr/>
        </p:nvGrpSpPr>
        <p:grpSpPr>
          <a:xfrm>
            <a:off x="6586174" y="4201430"/>
            <a:ext cx="1491280" cy="1383547"/>
            <a:chOff x="6586174" y="4201430"/>
            <a:chExt cx="1491280" cy="1383547"/>
          </a:xfrm>
        </p:grpSpPr>
        <p:sp>
          <p:nvSpPr>
            <p:cNvPr id="40" name="椭圆 39">
              <a:extLst>
                <a:ext uri="{FF2B5EF4-FFF2-40B4-BE49-F238E27FC236}">
                  <a16:creationId xmlns:a16="http://schemas.microsoft.com/office/drawing/2014/main" id="{2164E68C-7010-BC46-94B0-AEEF4C5CCD14}"/>
                </a:ext>
              </a:extLst>
            </p:cNvPr>
            <p:cNvSpPr/>
            <p:nvPr/>
          </p:nvSpPr>
          <p:spPr>
            <a:xfrm>
              <a:off x="7128614" y="4201430"/>
              <a:ext cx="432000" cy="432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icrosoft YaHei" panose="020B0503020204020204" pitchFamily="34" charset="-122"/>
                <a:ea typeface="Microsoft YaHei" panose="020B0503020204020204" pitchFamily="34" charset="-122"/>
              </a:endParaRPr>
            </a:p>
          </p:txBody>
        </p:sp>
        <p:sp>
          <p:nvSpPr>
            <p:cNvPr id="41" name="文本框 40">
              <a:extLst>
                <a:ext uri="{FF2B5EF4-FFF2-40B4-BE49-F238E27FC236}">
                  <a16:creationId xmlns:a16="http://schemas.microsoft.com/office/drawing/2014/main" id="{3BDD321D-E59F-5542-88C9-F4BEC2FD2A09}"/>
                </a:ext>
              </a:extLst>
            </p:cNvPr>
            <p:cNvSpPr txBox="1"/>
            <p:nvPr/>
          </p:nvSpPr>
          <p:spPr>
            <a:xfrm>
              <a:off x="6586174" y="4576186"/>
              <a:ext cx="1491280" cy="1008791"/>
            </a:xfrm>
            <a:prstGeom prst="rect">
              <a:avLst/>
            </a:prstGeom>
            <a:noFill/>
          </p:spPr>
          <p:txBody>
            <a:bodyPr wrap="square" lIns="0" tIns="0" rIns="0" bIns="0" rtlCol="0">
              <a:noAutofit/>
            </a:bodyPr>
            <a:lstStyle/>
            <a:p>
              <a:pPr algn="ctr">
                <a:lnSpc>
                  <a:spcPct val="150000"/>
                </a:lnSpc>
              </a:pPr>
              <a:r>
                <a:rPr lang="zh-CN" altLang="en-US" sz="2400" spc="100" dirty="0">
                  <a:solidFill>
                    <a:schemeClr val="tx1"/>
                  </a:solidFill>
                  <a:latin typeface="Microsoft YaHei" panose="020B0503020204020204" pitchFamily="34" charset="-122"/>
                  <a:ea typeface="Microsoft YaHei" panose="020B0503020204020204" pitchFamily="34" charset="-122"/>
                </a:rPr>
                <a:t>新闻</a:t>
              </a:r>
            </a:p>
            <a:p>
              <a:pPr algn="ctr">
                <a:lnSpc>
                  <a:spcPct val="150000"/>
                </a:lnSpc>
              </a:pPr>
              <a:r>
                <a:rPr lang="zh-CN" altLang="en-US" sz="2400" spc="100" dirty="0">
                  <a:solidFill>
                    <a:schemeClr val="tx1"/>
                  </a:solidFill>
                  <a:latin typeface="Microsoft YaHei" panose="020B0503020204020204" pitchFamily="34" charset="-122"/>
                  <a:ea typeface="Microsoft YaHei" panose="020B0503020204020204" pitchFamily="34" charset="-122"/>
                </a:rPr>
                <a:t>配图</a:t>
              </a:r>
            </a:p>
          </p:txBody>
        </p:sp>
      </p:grpSp>
      <p:grpSp>
        <p:nvGrpSpPr>
          <p:cNvPr id="11" name="组合 10">
            <a:extLst>
              <a:ext uri="{FF2B5EF4-FFF2-40B4-BE49-F238E27FC236}">
                <a16:creationId xmlns:a16="http://schemas.microsoft.com/office/drawing/2014/main" id="{82F22DFF-BAE1-4A94-ACF6-D5D1A64ADED9}"/>
              </a:ext>
            </a:extLst>
          </p:cNvPr>
          <p:cNvGrpSpPr/>
          <p:nvPr/>
        </p:nvGrpSpPr>
        <p:grpSpPr>
          <a:xfrm>
            <a:off x="8173397" y="4201430"/>
            <a:ext cx="1586845" cy="1383548"/>
            <a:chOff x="8173397" y="4201430"/>
            <a:chExt cx="1586845" cy="1383548"/>
          </a:xfrm>
        </p:grpSpPr>
        <p:sp>
          <p:nvSpPr>
            <p:cNvPr id="42" name="椭圆 41">
              <a:extLst>
                <a:ext uri="{FF2B5EF4-FFF2-40B4-BE49-F238E27FC236}">
                  <a16:creationId xmlns:a16="http://schemas.microsoft.com/office/drawing/2014/main" id="{3E55DAC6-421A-FE47-8A58-12FFDECA9F0F}"/>
                </a:ext>
              </a:extLst>
            </p:cNvPr>
            <p:cNvSpPr/>
            <p:nvPr/>
          </p:nvSpPr>
          <p:spPr>
            <a:xfrm>
              <a:off x="8715647" y="4201430"/>
              <a:ext cx="432000" cy="432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icrosoft YaHei" panose="020B0503020204020204" pitchFamily="34" charset="-122"/>
                <a:ea typeface="Microsoft YaHei" panose="020B0503020204020204" pitchFamily="34" charset="-122"/>
              </a:endParaRPr>
            </a:p>
          </p:txBody>
        </p:sp>
        <p:sp>
          <p:nvSpPr>
            <p:cNvPr id="43" name="文本框 42">
              <a:extLst>
                <a:ext uri="{FF2B5EF4-FFF2-40B4-BE49-F238E27FC236}">
                  <a16:creationId xmlns:a16="http://schemas.microsoft.com/office/drawing/2014/main" id="{0587A1F1-811F-4748-B6F7-4577C270950A}"/>
                </a:ext>
              </a:extLst>
            </p:cNvPr>
            <p:cNvSpPr txBox="1"/>
            <p:nvPr/>
          </p:nvSpPr>
          <p:spPr>
            <a:xfrm>
              <a:off x="8173397" y="4575963"/>
              <a:ext cx="1586845" cy="1009015"/>
            </a:xfrm>
            <a:prstGeom prst="rect">
              <a:avLst/>
            </a:prstGeom>
            <a:noFill/>
          </p:spPr>
          <p:txBody>
            <a:bodyPr wrap="square" lIns="0" tIns="0" rIns="0" bIns="0" rtlCol="0">
              <a:noAutofit/>
            </a:bodyPr>
            <a:lstStyle/>
            <a:p>
              <a:pPr algn="ctr">
                <a:lnSpc>
                  <a:spcPct val="150000"/>
                </a:lnSpc>
              </a:pPr>
              <a:r>
                <a:rPr lang="zh-CN" altLang="en-US" sz="2400" spc="100" dirty="0">
                  <a:solidFill>
                    <a:schemeClr val="tx1"/>
                  </a:solidFill>
                  <a:latin typeface="Microsoft YaHei" panose="020B0503020204020204" pitchFamily="34" charset="-122"/>
                  <a:ea typeface="Microsoft YaHei" panose="020B0503020204020204" pitchFamily="34" charset="-122"/>
                </a:rPr>
                <a:t>画家的素描助手</a:t>
              </a:r>
            </a:p>
          </p:txBody>
        </p:sp>
      </p:grpSp>
      <p:grpSp>
        <p:nvGrpSpPr>
          <p:cNvPr id="12" name="组合 11">
            <a:extLst>
              <a:ext uri="{FF2B5EF4-FFF2-40B4-BE49-F238E27FC236}">
                <a16:creationId xmlns:a16="http://schemas.microsoft.com/office/drawing/2014/main" id="{F0A4A85D-B2D2-400E-87EE-FC99D03E5A94}"/>
              </a:ext>
            </a:extLst>
          </p:cNvPr>
          <p:cNvGrpSpPr/>
          <p:nvPr/>
        </p:nvGrpSpPr>
        <p:grpSpPr>
          <a:xfrm>
            <a:off x="9760242" y="4201430"/>
            <a:ext cx="1491280" cy="1605797"/>
            <a:chOff x="9760242" y="4201430"/>
            <a:chExt cx="1491280" cy="1605797"/>
          </a:xfrm>
        </p:grpSpPr>
        <p:sp>
          <p:nvSpPr>
            <p:cNvPr id="44" name="椭圆 43">
              <a:extLst>
                <a:ext uri="{FF2B5EF4-FFF2-40B4-BE49-F238E27FC236}">
                  <a16:creationId xmlns:a16="http://schemas.microsoft.com/office/drawing/2014/main" id="{E2718B2B-29DA-624A-BD4E-BD234A1746E8}"/>
                </a:ext>
              </a:extLst>
            </p:cNvPr>
            <p:cNvSpPr/>
            <p:nvPr/>
          </p:nvSpPr>
          <p:spPr>
            <a:xfrm>
              <a:off x="10302682" y="4201430"/>
              <a:ext cx="432000" cy="432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icrosoft YaHei" panose="020B0503020204020204" pitchFamily="34" charset="-122"/>
                <a:ea typeface="Microsoft YaHei" panose="020B0503020204020204" pitchFamily="34" charset="-122"/>
              </a:endParaRPr>
            </a:p>
          </p:txBody>
        </p:sp>
        <p:sp>
          <p:nvSpPr>
            <p:cNvPr id="45" name="文本框 44">
              <a:extLst>
                <a:ext uri="{FF2B5EF4-FFF2-40B4-BE49-F238E27FC236}">
                  <a16:creationId xmlns:a16="http://schemas.microsoft.com/office/drawing/2014/main" id="{23334F29-C798-814B-8059-7627A660F6AF}"/>
                </a:ext>
              </a:extLst>
            </p:cNvPr>
            <p:cNvSpPr txBox="1"/>
            <p:nvPr/>
          </p:nvSpPr>
          <p:spPr>
            <a:xfrm>
              <a:off x="9760242" y="4798436"/>
              <a:ext cx="1491280" cy="1008791"/>
            </a:xfrm>
            <a:prstGeom prst="rect">
              <a:avLst/>
            </a:prstGeom>
            <a:noFill/>
          </p:spPr>
          <p:txBody>
            <a:bodyPr wrap="square" lIns="0" tIns="0" rIns="0" bIns="0" rtlCol="0">
              <a:noAutofit/>
            </a:bodyPr>
            <a:lstStyle/>
            <a:p>
              <a:pPr algn="ctr">
                <a:lnSpc>
                  <a:spcPct val="150000"/>
                </a:lnSpc>
              </a:pPr>
              <a:r>
                <a:rPr lang="zh-CN" altLang="en-US" sz="2400" spc="100" dirty="0">
                  <a:solidFill>
                    <a:schemeClr val="tx1"/>
                  </a:solidFill>
                  <a:latin typeface="Microsoft YaHei" panose="020B0503020204020204" pitchFamily="34" charset="-122"/>
                  <a:ea typeface="Microsoft YaHei" panose="020B0503020204020204" pitchFamily="34" charset="-122"/>
                </a:rPr>
                <a:t>……</a:t>
              </a:r>
            </a:p>
          </p:txBody>
        </p:sp>
      </p:grpSp>
      <p:sp>
        <p:nvSpPr>
          <p:cNvPr id="48" name="右大括号 47">
            <a:extLst>
              <a:ext uri="{FF2B5EF4-FFF2-40B4-BE49-F238E27FC236}">
                <a16:creationId xmlns:a16="http://schemas.microsoft.com/office/drawing/2014/main" id="{978BDC6C-519C-1D46-B994-D100CBF1F1D1}"/>
              </a:ext>
            </a:extLst>
          </p:cNvPr>
          <p:cNvSpPr/>
          <p:nvPr/>
        </p:nvSpPr>
        <p:spPr>
          <a:xfrm rot="16200000">
            <a:off x="3073638" y="2245154"/>
            <a:ext cx="369332" cy="3181456"/>
          </a:xfrm>
          <a:prstGeom prst="rightBrace">
            <a:avLst>
              <a:gd name="adj1" fmla="val 50000"/>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latin typeface="Microsoft YaHei" panose="020B0503020204020204" pitchFamily="34" charset="-122"/>
              <a:ea typeface="Microsoft YaHei" panose="020B0503020204020204" pitchFamily="34" charset="-122"/>
            </a:endParaRPr>
          </a:p>
        </p:txBody>
      </p:sp>
      <p:sp>
        <p:nvSpPr>
          <p:cNvPr id="49" name="右大括号 48">
            <a:extLst>
              <a:ext uri="{FF2B5EF4-FFF2-40B4-BE49-F238E27FC236}">
                <a16:creationId xmlns:a16="http://schemas.microsoft.com/office/drawing/2014/main" id="{282852DD-EFD1-1D4A-A31B-34D5AAEA783B}"/>
              </a:ext>
            </a:extLst>
          </p:cNvPr>
          <p:cNvSpPr/>
          <p:nvPr/>
        </p:nvSpPr>
        <p:spPr>
          <a:xfrm rot="16200000">
            <a:off x="8712189" y="2324529"/>
            <a:ext cx="369332" cy="3181456"/>
          </a:xfrm>
          <a:prstGeom prst="rightBrace">
            <a:avLst>
              <a:gd name="adj1" fmla="val 50000"/>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latin typeface="Microsoft YaHei" panose="020B0503020204020204" pitchFamily="34" charset="-122"/>
              <a:ea typeface="Microsoft YaHei" panose="020B0503020204020204" pitchFamily="34" charset="-122"/>
            </a:endParaRPr>
          </a:p>
        </p:txBody>
      </p:sp>
      <p:sp>
        <p:nvSpPr>
          <p:cNvPr id="50" name="右大括号 49">
            <a:extLst>
              <a:ext uri="{FF2B5EF4-FFF2-40B4-BE49-F238E27FC236}">
                <a16:creationId xmlns:a16="http://schemas.microsoft.com/office/drawing/2014/main" id="{7ED0CEF6-9E90-804A-943B-8BCD925ED54B}"/>
              </a:ext>
            </a:extLst>
          </p:cNvPr>
          <p:cNvSpPr/>
          <p:nvPr/>
        </p:nvSpPr>
        <p:spPr>
          <a:xfrm rot="16200000">
            <a:off x="5899462" y="-761847"/>
            <a:ext cx="406400" cy="5657215"/>
          </a:xfrm>
          <a:prstGeom prst="rightBrace">
            <a:avLst>
              <a:gd name="adj1" fmla="val 50000"/>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latin typeface="Microsoft YaHei" panose="020B0503020204020204" pitchFamily="34" charset="-122"/>
              <a:ea typeface="Microsoft YaHei" panose="020B0503020204020204" pitchFamily="34" charset="-122"/>
            </a:endParaRPr>
          </a:p>
        </p:txBody>
      </p:sp>
      <p:grpSp>
        <p:nvGrpSpPr>
          <p:cNvPr id="5" name="组合 4">
            <a:extLst>
              <a:ext uri="{FF2B5EF4-FFF2-40B4-BE49-F238E27FC236}">
                <a16:creationId xmlns:a16="http://schemas.microsoft.com/office/drawing/2014/main" id="{AD2BC79D-9505-47A0-8F8C-95CCB5EA2635}"/>
              </a:ext>
            </a:extLst>
          </p:cNvPr>
          <p:cNvGrpSpPr/>
          <p:nvPr/>
        </p:nvGrpSpPr>
        <p:grpSpPr>
          <a:xfrm>
            <a:off x="2546724" y="2465803"/>
            <a:ext cx="1415772" cy="1095108"/>
            <a:chOff x="2546724" y="2465803"/>
            <a:chExt cx="1415772" cy="1095108"/>
          </a:xfrm>
        </p:grpSpPr>
        <p:sp>
          <p:nvSpPr>
            <p:cNvPr id="35" name="椭圆 34">
              <a:extLst>
                <a:ext uri="{FF2B5EF4-FFF2-40B4-BE49-F238E27FC236}">
                  <a16:creationId xmlns:a16="http://schemas.microsoft.com/office/drawing/2014/main" id="{3FDD2FF7-42DA-F149-9D92-8E05BD406F67}"/>
                </a:ext>
              </a:extLst>
            </p:cNvPr>
            <p:cNvSpPr/>
            <p:nvPr/>
          </p:nvSpPr>
          <p:spPr>
            <a:xfrm>
              <a:off x="2966609" y="2465803"/>
              <a:ext cx="576000" cy="576000"/>
            </a:xfrm>
            <a:prstGeom prst="ellipse">
              <a:avLst/>
            </a:prstGeom>
            <a:solidFill>
              <a:srgbClr val="972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icrosoft YaHei" panose="020B0503020204020204" pitchFamily="34" charset="-122"/>
                <a:ea typeface="Microsoft YaHei" panose="020B0503020204020204" pitchFamily="34" charset="-122"/>
              </a:endParaRPr>
            </a:p>
          </p:txBody>
        </p:sp>
        <p:sp>
          <p:nvSpPr>
            <p:cNvPr id="46" name="文本框 45">
              <a:extLst>
                <a:ext uri="{FF2B5EF4-FFF2-40B4-BE49-F238E27FC236}">
                  <a16:creationId xmlns:a16="http://schemas.microsoft.com/office/drawing/2014/main" id="{05609D02-D60A-E346-BD66-831D9B9F831B}"/>
                </a:ext>
              </a:extLst>
            </p:cNvPr>
            <p:cNvSpPr txBox="1"/>
            <p:nvPr/>
          </p:nvSpPr>
          <p:spPr>
            <a:xfrm>
              <a:off x="2546724" y="3099246"/>
              <a:ext cx="1415772" cy="461665"/>
            </a:xfrm>
            <a:prstGeom prst="rect">
              <a:avLst/>
            </a:prstGeom>
            <a:noFill/>
          </p:spPr>
          <p:txBody>
            <a:bodyPr wrap="none" rtlCol="0">
              <a:spAutoFit/>
            </a:bodyPr>
            <a:lstStyle/>
            <a:p>
              <a:pPr algn="ctr"/>
              <a:r>
                <a:rPr lang="zh-CN" altLang="en-US" sz="2400" b="1" dirty="0">
                  <a:solidFill>
                    <a:srgbClr val="972B24"/>
                  </a:solidFill>
                  <a:latin typeface="Microsoft YaHei" panose="020B0503020204020204" pitchFamily="34" charset="-122"/>
                  <a:ea typeface="Microsoft YaHei" panose="020B0503020204020204" pitchFamily="34" charset="-122"/>
                </a:rPr>
                <a:t>图像描述</a:t>
              </a:r>
            </a:p>
          </p:txBody>
        </p:sp>
        <p:sp>
          <p:nvSpPr>
            <p:cNvPr id="51" name="growth_304631">
              <a:extLst>
                <a:ext uri="{FF2B5EF4-FFF2-40B4-BE49-F238E27FC236}">
                  <a16:creationId xmlns:a16="http://schemas.microsoft.com/office/drawing/2014/main" id="{C0C87499-573E-D944-BBB0-F0F4CA60957A}"/>
                </a:ext>
              </a:extLst>
            </p:cNvPr>
            <p:cNvSpPr>
              <a:spLocks noChangeAspect="1"/>
            </p:cNvSpPr>
            <p:nvPr/>
          </p:nvSpPr>
          <p:spPr bwMode="auto">
            <a:xfrm>
              <a:off x="3058645" y="2638901"/>
              <a:ext cx="391928" cy="229804"/>
            </a:xfrm>
            <a:custGeom>
              <a:avLst/>
              <a:gdLst>
                <a:gd name="T0" fmla="*/ 263525 w 607614"/>
                <a:gd name="T1" fmla="*/ 263525 w 607614"/>
                <a:gd name="T2" fmla="*/ 485433 h 606761"/>
                <a:gd name="T3" fmla="*/ 485433 h 606761"/>
                <a:gd name="T4" fmla="*/ 485433 h 606761"/>
                <a:gd name="T5" fmla="*/ 485433 h 606761"/>
                <a:gd name="T6" fmla="*/ 485433 h 606761"/>
                <a:gd name="T7" fmla="*/ 485433 h 606761"/>
                <a:gd name="T8" fmla="*/ 485433 h 606761"/>
                <a:gd name="T9" fmla="*/ 485433 h 606761"/>
                <a:gd name="T10" fmla="*/ 485433 h 606761"/>
                <a:gd name="T11" fmla="*/ 485433 h 606761"/>
                <a:gd name="T12" fmla="*/ 485433 h 606761"/>
                <a:gd name="T13" fmla="*/ 485433 h 606761"/>
                <a:gd name="T14" fmla="*/ 485433 h 606761"/>
                <a:gd name="T15" fmla="*/ 485433 h 606761"/>
                <a:gd name="T16" fmla="*/ 485433 h 606761"/>
                <a:gd name="T17" fmla="*/ 485433 h 606761"/>
                <a:gd name="T18" fmla="*/ 485433 h 606761"/>
                <a:gd name="T19" fmla="*/ 485433 h 606761"/>
                <a:gd name="T20" fmla="*/ 485433 h 606761"/>
                <a:gd name="T21" fmla="*/ 485433 h 606761"/>
                <a:gd name="T22" fmla="*/ 485433 h 606761"/>
                <a:gd name="T23" fmla="*/ 485433 h 606761"/>
                <a:gd name="T24" fmla="*/ 485433 h 606761"/>
                <a:gd name="T25" fmla="*/ 485433 h 606761"/>
                <a:gd name="T26" fmla="*/ 485433 h 606761"/>
                <a:gd name="T27" fmla="*/ 485433 h 606761"/>
                <a:gd name="T28" fmla="*/ 485433 h 606761"/>
                <a:gd name="T29" fmla="*/ 485433 h 606761"/>
                <a:gd name="T30" fmla="*/ 485433 h 606761"/>
                <a:gd name="T31" fmla="*/ 485433 h 606761"/>
                <a:gd name="T32" fmla="*/ 485433 h 606761"/>
                <a:gd name="T33" fmla="*/ 485433 h 606761"/>
                <a:gd name="T34" fmla="*/ 485433 h 606761"/>
                <a:gd name="T35" fmla="*/ 485433 h 606761"/>
                <a:gd name="T36" fmla="*/ 485433 h 606761"/>
                <a:gd name="T37" fmla="*/ 485433 h 606761"/>
                <a:gd name="T38" fmla="*/ 485433 h 606761"/>
                <a:gd name="T39" fmla="*/ 485433 h 606761"/>
                <a:gd name="T40" fmla="*/ 485433 h 606761"/>
                <a:gd name="T41" fmla="*/ 485433 h 606761"/>
                <a:gd name="T42" fmla="*/ 485433 h 606761"/>
                <a:gd name="T43" fmla="*/ 485433 h 606761"/>
                <a:gd name="T44" fmla="*/ 485433 h 606761"/>
                <a:gd name="T45" fmla="*/ 485433 h 606761"/>
                <a:gd name="T46" fmla="*/ 485433 h 606761"/>
                <a:gd name="T47" fmla="*/ 485433 h 606761"/>
                <a:gd name="T48" fmla="*/ 485433 h 606761"/>
                <a:gd name="T49" fmla="*/ 485433 h 606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27" h="4009">
                  <a:moveTo>
                    <a:pt x="6028" y="0"/>
                  </a:moveTo>
                  <a:cubicBezTo>
                    <a:pt x="5587" y="0"/>
                    <a:pt x="5229" y="358"/>
                    <a:pt x="5229" y="799"/>
                  </a:cubicBezTo>
                  <a:cubicBezTo>
                    <a:pt x="5229" y="985"/>
                    <a:pt x="5293" y="1157"/>
                    <a:pt x="5401" y="1293"/>
                  </a:cubicBezTo>
                  <a:lnTo>
                    <a:pt x="4559" y="2460"/>
                  </a:lnTo>
                  <a:cubicBezTo>
                    <a:pt x="4387" y="2396"/>
                    <a:pt x="4191" y="2393"/>
                    <a:pt x="4010" y="2460"/>
                  </a:cubicBezTo>
                  <a:lnTo>
                    <a:pt x="3169" y="1293"/>
                  </a:lnTo>
                  <a:cubicBezTo>
                    <a:pt x="3276" y="1157"/>
                    <a:pt x="3341" y="985"/>
                    <a:pt x="3341" y="799"/>
                  </a:cubicBezTo>
                  <a:cubicBezTo>
                    <a:pt x="3341" y="358"/>
                    <a:pt x="2982" y="0"/>
                    <a:pt x="2542" y="0"/>
                  </a:cubicBezTo>
                  <a:cubicBezTo>
                    <a:pt x="2101" y="0"/>
                    <a:pt x="1743" y="358"/>
                    <a:pt x="1743" y="799"/>
                  </a:cubicBezTo>
                  <a:cubicBezTo>
                    <a:pt x="1743" y="985"/>
                    <a:pt x="1807" y="1157"/>
                    <a:pt x="1915" y="1293"/>
                  </a:cubicBezTo>
                  <a:lnTo>
                    <a:pt x="1073" y="2460"/>
                  </a:lnTo>
                  <a:cubicBezTo>
                    <a:pt x="554" y="2269"/>
                    <a:pt x="0" y="2656"/>
                    <a:pt x="0" y="3210"/>
                  </a:cubicBezTo>
                  <a:cubicBezTo>
                    <a:pt x="0" y="3650"/>
                    <a:pt x="358" y="4009"/>
                    <a:pt x="799" y="4009"/>
                  </a:cubicBezTo>
                  <a:cubicBezTo>
                    <a:pt x="1239" y="4009"/>
                    <a:pt x="1598" y="3650"/>
                    <a:pt x="1598" y="3210"/>
                  </a:cubicBezTo>
                  <a:cubicBezTo>
                    <a:pt x="1598" y="3023"/>
                    <a:pt x="1533" y="2852"/>
                    <a:pt x="1426" y="2716"/>
                  </a:cubicBezTo>
                  <a:lnTo>
                    <a:pt x="2267" y="1549"/>
                  </a:lnTo>
                  <a:cubicBezTo>
                    <a:pt x="2439" y="1612"/>
                    <a:pt x="2635" y="1615"/>
                    <a:pt x="2816" y="1549"/>
                  </a:cubicBezTo>
                  <a:lnTo>
                    <a:pt x="3658" y="2716"/>
                  </a:lnTo>
                  <a:cubicBezTo>
                    <a:pt x="3550" y="2852"/>
                    <a:pt x="3486" y="3023"/>
                    <a:pt x="3486" y="3210"/>
                  </a:cubicBezTo>
                  <a:cubicBezTo>
                    <a:pt x="3486" y="3650"/>
                    <a:pt x="3844" y="4009"/>
                    <a:pt x="4285" y="4009"/>
                  </a:cubicBezTo>
                  <a:cubicBezTo>
                    <a:pt x="4725" y="4009"/>
                    <a:pt x="5084" y="3650"/>
                    <a:pt x="5084" y="3210"/>
                  </a:cubicBezTo>
                  <a:cubicBezTo>
                    <a:pt x="5084" y="3023"/>
                    <a:pt x="5019" y="2852"/>
                    <a:pt x="4912" y="2716"/>
                  </a:cubicBezTo>
                  <a:lnTo>
                    <a:pt x="5753" y="1549"/>
                  </a:lnTo>
                  <a:cubicBezTo>
                    <a:pt x="6273" y="1740"/>
                    <a:pt x="6827" y="1353"/>
                    <a:pt x="6827" y="799"/>
                  </a:cubicBezTo>
                  <a:cubicBezTo>
                    <a:pt x="6827" y="358"/>
                    <a:pt x="6468" y="0"/>
                    <a:pt x="6028" y="0"/>
                  </a:cubicBezTo>
                  <a:close/>
                </a:path>
              </a:pathLst>
            </a:custGeom>
            <a:solidFill>
              <a:schemeClr val="bg1"/>
            </a:solidFill>
            <a:ln>
              <a:noFill/>
            </a:ln>
          </p:spPr>
        </p:sp>
      </p:grpSp>
      <p:grpSp>
        <p:nvGrpSpPr>
          <p:cNvPr id="6" name="组合 5">
            <a:extLst>
              <a:ext uri="{FF2B5EF4-FFF2-40B4-BE49-F238E27FC236}">
                <a16:creationId xmlns:a16="http://schemas.microsoft.com/office/drawing/2014/main" id="{B827E93E-9192-473A-A3B1-7A5D90A12BFF}"/>
              </a:ext>
            </a:extLst>
          </p:cNvPr>
          <p:cNvGrpSpPr/>
          <p:nvPr/>
        </p:nvGrpSpPr>
        <p:grpSpPr>
          <a:xfrm>
            <a:off x="8210961" y="2513428"/>
            <a:ext cx="1415772" cy="1095108"/>
            <a:chOff x="8210961" y="2513428"/>
            <a:chExt cx="1415772" cy="1095108"/>
          </a:xfrm>
        </p:grpSpPr>
        <p:sp>
          <p:nvSpPr>
            <p:cNvPr id="36" name="椭圆 35">
              <a:extLst>
                <a:ext uri="{FF2B5EF4-FFF2-40B4-BE49-F238E27FC236}">
                  <a16:creationId xmlns:a16="http://schemas.microsoft.com/office/drawing/2014/main" id="{278EEB38-3B3A-A84F-8962-105A3D6028FF}"/>
                </a:ext>
              </a:extLst>
            </p:cNvPr>
            <p:cNvSpPr/>
            <p:nvPr/>
          </p:nvSpPr>
          <p:spPr>
            <a:xfrm>
              <a:off x="8643647" y="2513428"/>
              <a:ext cx="576000" cy="576000"/>
            </a:xfrm>
            <a:prstGeom prst="ellipse">
              <a:avLst/>
            </a:prstGeom>
            <a:solidFill>
              <a:srgbClr val="972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icrosoft YaHei" panose="020B0503020204020204" pitchFamily="34" charset="-122"/>
                <a:ea typeface="Microsoft YaHei" panose="020B0503020204020204" pitchFamily="34" charset="-122"/>
              </a:endParaRPr>
            </a:p>
          </p:txBody>
        </p:sp>
        <p:sp>
          <p:nvSpPr>
            <p:cNvPr id="47" name="文本框 46">
              <a:extLst>
                <a:ext uri="{FF2B5EF4-FFF2-40B4-BE49-F238E27FC236}">
                  <a16:creationId xmlns:a16="http://schemas.microsoft.com/office/drawing/2014/main" id="{A1CD48D3-4F37-4847-AEF2-F3AC11FB4483}"/>
                </a:ext>
              </a:extLst>
            </p:cNvPr>
            <p:cNvSpPr txBox="1"/>
            <p:nvPr/>
          </p:nvSpPr>
          <p:spPr>
            <a:xfrm>
              <a:off x="8210961" y="3146871"/>
              <a:ext cx="1415772" cy="461665"/>
            </a:xfrm>
            <a:prstGeom prst="rect">
              <a:avLst/>
            </a:prstGeom>
            <a:noFill/>
          </p:spPr>
          <p:txBody>
            <a:bodyPr wrap="none" rtlCol="0">
              <a:spAutoFit/>
            </a:bodyPr>
            <a:lstStyle/>
            <a:p>
              <a:pPr algn="ctr"/>
              <a:r>
                <a:rPr lang="zh-CN" altLang="en-US" sz="2400" b="1" dirty="0">
                  <a:solidFill>
                    <a:srgbClr val="972B24"/>
                  </a:solidFill>
                  <a:latin typeface="Microsoft YaHei" panose="020B0503020204020204" pitchFamily="34" charset="-122"/>
                  <a:ea typeface="Microsoft YaHei" panose="020B0503020204020204" pitchFamily="34" charset="-122"/>
                </a:rPr>
                <a:t>自动配图</a:t>
              </a:r>
            </a:p>
          </p:txBody>
        </p:sp>
        <p:sp>
          <p:nvSpPr>
            <p:cNvPr id="52" name="menu_159761">
              <a:extLst>
                <a:ext uri="{FF2B5EF4-FFF2-40B4-BE49-F238E27FC236}">
                  <a16:creationId xmlns:a16="http://schemas.microsoft.com/office/drawing/2014/main" id="{08E75C9A-3B62-6A49-BA40-A1E911EFFFE4}"/>
                </a:ext>
              </a:extLst>
            </p:cNvPr>
            <p:cNvSpPr>
              <a:spLocks noChangeAspect="1"/>
            </p:cNvSpPr>
            <p:nvPr/>
          </p:nvSpPr>
          <p:spPr bwMode="auto">
            <a:xfrm>
              <a:off x="8804854" y="2675976"/>
              <a:ext cx="253584" cy="253198"/>
            </a:xfrm>
            <a:custGeom>
              <a:avLst/>
              <a:gdLst>
                <a:gd name="connsiteX0" fmla="*/ 387180 w 602346"/>
                <a:gd name="connsiteY0" fmla="*/ 343654 h 601429"/>
                <a:gd name="connsiteX1" fmla="*/ 559313 w 602346"/>
                <a:gd name="connsiteY1" fmla="*/ 343654 h 601429"/>
                <a:gd name="connsiteX2" fmla="*/ 602346 w 602346"/>
                <a:gd name="connsiteY2" fmla="*/ 386617 h 601429"/>
                <a:gd name="connsiteX3" fmla="*/ 602346 w 602346"/>
                <a:gd name="connsiteY3" fmla="*/ 558467 h 601429"/>
                <a:gd name="connsiteX4" fmla="*/ 559313 w 602346"/>
                <a:gd name="connsiteY4" fmla="*/ 601429 h 601429"/>
                <a:gd name="connsiteX5" fmla="*/ 387180 w 602346"/>
                <a:gd name="connsiteY5" fmla="*/ 601429 h 601429"/>
                <a:gd name="connsiteX6" fmla="*/ 344147 w 602346"/>
                <a:gd name="connsiteY6" fmla="*/ 558467 h 601429"/>
                <a:gd name="connsiteX7" fmla="*/ 344147 w 602346"/>
                <a:gd name="connsiteY7" fmla="*/ 386617 h 601429"/>
                <a:gd name="connsiteX8" fmla="*/ 387180 w 602346"/>
                <a:gd name="connsiteY8" fmla="*/ 343654 h 601429"/>
                <a:gd name="connsiteX9" fmla="*/ 43021 w 602346"/>
                <a:gd name="connsiteY9" fmla="*/ 343654 h 601429"/>
                <a:gd name="connsiteX10" fmla="*/ 215107 w 602346"/>
                <a:gd name="connsiteY10" fmla="*/ 343654 h 601429"/>
                <a:gd name="connsiteX11" fmla="*/ 258128 w 602346"/>
                <a:gd name="connsiteY11" fmla="*/ 386617 h 601429"/>
                <a:gd name="connsiteX12" fmla="*/ 258128 w 602346"/>
                <a:gd name="connsiteY12" fmla="*/ 558467 h 601429"/>
                <a:gd name="connsiteX13" fmla="*/ 215107 w 602346"/>
                <a:gd name="connsiteY13" fmla="*/ 601429 h 601429"/>
                <a:gd name="connsiteX14" fmla="*/ 43021 w 602346"/>
                <a:gd name="connsiteY14" fmla="*/ 601429 h 601429"/>
                <a:gd name="connsiteX15" fmla="*/ 0 w 602346"/>
                <a:gd name="connsiteY15" fmla="*/ 558467 h 601429"/>
                <a:gd name="connsiteX16" fmla="*/ 0 w 602346"/>
                <a:gd name="connsiteY16" fmla="*/ 386617 h 601429"/>
                <a:gd name="connsiteX17" fmla="*/ 43021 w 602346"/>
                <a:gd name="connsiteY17" fmla="*/ 343654 h 601429"/>
                <a:gd name="connsiteX18" fmla="*/ 387180 w 602346"/>
                <a:gd name="connsiteY18" fmla="*/ 0 h 601429"/>
                <a:gd name="connsiteX19" fmla="*/ 559313 w 602346"/>
                <a:gd name="connsiteY19" fmla="*/ 0 h 601429"/>
                <a:gd name="connsiteX20" fmla="*/ 602346 w 602346"/>
                <a:gd name="connsiteY20" fmla="*/ 42963 h 601429"/>
                <a:gd name="connsiteX21" fmla="*/ 602346 w 602346"/>
                <a:gd name="connsiteY21" fmla="*/ 214813 h 601429"/>
                <a:gd name="connsiteX22" fmla="*/ 559313 w 602346"/>
                <a:gd name="connsiteY22" fmla="*/ 257775 h 601429"/>
                <a:gd name="connsiteX23" fmla="*/ 387180 w 602346"/>
                <a:gd name="connsiteY23" fmla="*/ 257775 h 601429"/>
                <a:gd name="connsiteX24" fmla="*/ 344147 w 602346"/>
                <a:gd name="connsiteY24" fmla="*/ 214813 h 601429"/>
                <a:gd name="connsiteX25" fmla="*/ 344147 w 602346"/>
                <a:gd name="connsiteY25" fmla="*/ 42963 h 601429"/>
                <a:gd name="connsiteX26" fmla="*/ 387180 w 602346"/>
                <a:gd name="connsiteY26" fmla="*/ 0 h 601429"/>
                <a:gd name="connsiteX27" fmla="*/ 43021 w 602346"/>
                <a:gd name="connsiteY27" fmla="*/ 0 h 601429"/>
                <a:gd name="connsiteX28" fmla="*/ 215107 w 602346"/>
                <a:gd name="connsiteY28" fmla="*/ 0 h 601429"/>
                <a:gd name="connsiteX29" fmla="*/ 258128 w 602346"/>
                <a:gd name="connsiteY29" fmla="*/ 42963 h 601429"/>
                <a:gd name="connsiteX30" fmla="*/ 258128 w 602346"/>
                <a:gd name="connsiteY30" fmla="*/ 214813 h 601429"/>
                <a:gd name="connsiteX31" fmla="*/ 215107 w 602346"/>
                <a:gd name="connsiteY31" fmla="*/ 257775 h 601429"/>
                <a:gd name="connsiteX32" fmla="*/ 43021 w 602346"/>
                <a:gd name="connsiteY32" fmla="*/ 257775 h 601429"/>
                <a:gd name="connsiteX33" fmla="*/ 0 w 602346"/>
                <a:gd name="connsiteY33" fmla="*/ 214813 h 601429"/>
                <a:gd name="connsiteX34" fmla="*/ 0 w 602346"/>
                <a:gd name="connsiteY34" fmla="*/ 42963 h 601429"/>
                <a:gd name="connsiteX35" fmla="*/ 43021 w 602346"/>
                <a:gd name="connsiteY35" fmla="*/ 0 h 60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2346" h="601429">
                  <a:moveTo>
                    <a:pt x="387180" y="343654"/>
                  </a:moveTo>
                  <a:lnTo>
                    <a:pt x="559313" y="343654"/>
                  </a:lnTo>
                  <a:cubicBezTo>
                    <a:pt x="582981" y="343654"/>
                    <a:pt x="602346" y="362987"/>
                    <a:pt x="602346" y="386617"/>
                  </a:cubicBezTo>
                  <a:lnTo>
                    <a:pt x="602346" y="558467"/>
                  </a:lnTo>
                  <a:cubicBezTo>
                    <a:pt x="602346" y="582096"/>
                    <a:pt x="582981" y="601429"/>
                    <a:pt x="559313" y="601429"/>
                  </a:cubicBezTo>
                  <a:lnTo>
                    <a:pt x="387180" y="601429"/>
                  </a:lnTo>
                  <a:cubicBezTo>
                    <a:pt x="363512" y="601429"/>
                    <a:pt x="344147" y="582096"/>
                    <a:pt x="344147" y="558467"/>
                  </a:cubicBezTo>
                  <a:lnTo>
                    <a:pt x="344147" y="386617"/>
                  </a:lnTo>
                  <a:cubicBezTo>
                    <a:pt x="344147" y="362987"/>
                    <a:pt x="363512" y="343654"/>
                    <a:pt x="387180" y="343654"/>
                  </a:cubicBezTo>
                  <a:close/>
                  <a:moveTo>
                    <a:pt x="43021" y="343654"/>
                  </a:moveTo>
                  <a:lnTo>
                    <a:pt x="215107" y="343654"/>
                  </a:lnTo>
                  <a:cubicBezTo>
                    <a:pt x="238768" y="343654"/>
                    <a:pt x="258128" y="362987"/>
                    <a:pt x="258128" y="386617"/>
                  </a:cubicBezTo>
                  <a:lnTo>
                    <a:pt x="258128" y="558467"/>
                  </a:lnTo>
                  <a:cubicBezTo>
                    <a:pt x="258128" y="582096"/>
                    <a:pt x="238768" y="601429"/>
                    <a:pt x="215107" y="601429"/>
                  </a:cubicBezTo>
                  <a:lnTo>
                    <a:pt x="43021" y="601429"/>
                  </a:lnTo>
                  <a:cubicBezTo>
                    <a:pt x="19360" y="601429"/>
                    <a:pt x="0" y="582096"/>
                    <a:pt x="0" y="558467"/>
                  </a:cubicBezTo>
                  <a:lnTo>
                    <a:pt x="0" y="386617"/>
                  </a:lnTo>
                  <a:cubicBezTo>
                    <a:pt x="0" y="362987"/>
                    <a:pt x="19360" y="343654"/>
                    <a:pt x="43021" y="343654"/>
                  </a:cubicBezTo>
                  <a:close/>
                  <a:moveTo>
                    <a:pt x="387180" y="0"/>
                  </a:moveTo>
                  <a:lnTo>
                    <a:pt x="559313" y="0"/>
                  </a:lnTo>
                  <a:cubicBezTo>
                    <a:pt x="582981" y="0"/>
                    <a:pt x="602346" y="19333"/>
                    <a:pt x="602346" y="42963"/>
                  </a:cubicBezTo>
                  <a:lnTo>
                    <a:pt x="602346" y="214813"/>
                  </a:lnTo>
                  <a:cubicBezTo>
                    <a:pt x="602346" y="238442"/>
                    <a:pt x="582981" y="257775"/>
                    <a:pt x="559313" y="257775"/>
                  </a:cubicBezTo>
                  <a:lnTo>
                    <a:pt x="387180" y="257775"/>
                  </a:lnTo>
                  <a:cubicBezTo>
                    <a:pt x="363512" y="257775"/>
                    <a:pt x="344147" y="238442"/>
                    <a:pt x="344147" y="214813"/>
                  </a:cubicBezTo>
                  <a:lnTo>
                    <a:pt x="344147" y="42963"/>
                  </a:lnTo>
                  <a:cubicBezTo>
                    <a:pt x="344147" y="19333"/>
                    <a:pt x="363512" y="0"/>
                    <a:pt x="387180" y="0"/>
                  </a:cubicBezTo>
                  <a:close/>
                  <a:moveTo>
                    <a:pt x="43021" y="0"/>
                  </a:moveTo>
                  <a:lnTo>
                    <a:pt x="215107" y="0"/>
                  </a:lnTo>
                  <a:cubicBezTo>
                    <a:pt x="238768" y="0"/>
                    <a:pt x="258128" y="19333"/>
                    <a:pt x="258128" y="42963"/>
                  </a:cubicBezTo>
                  <a:lnTo>
                    <a:pt x="258128" y="214813"/>
                  </a:lnTo>
                  <a:cubicBezTo>
                    <a:pt x="258128" y="238442"/>
                    <a:pt x="238768" y="257775"/>
                    <a:pt x="215107" y="257775"/>
                  </a:cubicBezTo>
                  <a:lnTo>
                    <a:pt x="43021" y="257775"/>
                  </a:lnTo>
                  <a:cubicBezTo>
                    <a:pt x="19360" y="257775"/>
                    <a:pt x="0" y="238442"/>
                    <a:pt x="0" y="214813"/>
                  </a:cubicBezTo>
                  <a:lnTo>
                    <a:pt x="0" y="42963"/>
                  </a:lnTo>
                  <a:cubicBezTo>
                    <a:pt x="0" y="19333"/>
                    <a:pt x="19360" y="0"/>
                    <a:pt x="43021" y="0"/>
                  </a:cubicBezTo>
                  <a:close/>
                </a:path>
              </a:pathLst>
            </a:custGeom>
            <a:solidFill>
              <a:schemeClr val="bg1"/>
            </a:solidFill>
            <a:ln>
              <a:noFill/>
            </a:ln>
          </p:spPr>
          <p:txBody>
            <a:bodyPr/>
            <a:lstStyle/>
            <a:p>
              <a:endParaRPr lang="zh-CN" altLang="en-US" sz="2400">
                <a:latin typeface="Microsoft YaHei" panose="020B0503020204020204" pitchFamily="34" charset="-122"/>
                <a:ea typeface="Microsoft YaHei" panose="020B0503020204020204" pitchFamily="34" charset="-122"/>
              </a:endParaRPr>
            </a:p>
          </p:txBody>
        </p:sp>
      </p:grpSp>
      <p:grpSp>
        <p:nvGrpSpPr>
          <p:cNvPr id="8" name="组合 7">
            <a:extLst>
              <a:ext uri="{FF2B5EF4-FFF2-40B4-BE49-F238E27FC236}">
                <a16:creationId xmlns:a16="http://schemas.microsoft.com/office/drawing/2014/main" id="{5E8FB4D5-D6FC-4187-A67C-E3CE66C5C10F}"/>
              </a:ext>
            </a:extLst>
          </p:cNvPr>
          <p:cNvGrpSpPr/>
          <p:nvPr/>
        </p:nvGrpSpPr>
        <p:grpSpPr>
          <a:xfrm>
            <a:off x="2490424" y="4169680"/>
            <a:ext cx="1491280" cy="1431172"/>
            <a:chOff x="2490424" y="4169680"/>
            <a:chExt cx="1491280" cy="1431172"/>
          </a:xfrm>
        </p:grpSpPr>
        <p:sp>
          <p:nvSpPr>
            <p:cNvPr id="53" name="椭圆 52">
              <a:extLst>
                <a:ext uri="{FF2B5EF4-FFF2-40B4-BE49-F238E27FC236}">
                  <a16:creationId xmlns:a16="http://schemas.microsoft.com/office/drawing/2014/main" id="{D2550FF2-6954-A845-93CD-F5C1A97A202D}"/>
                </a:ext>
              </a:extLst>
            </p:cNvPr>
            <p:cNvSpPr/>
            <p:nvPr/>
          </p:nvSpPr>
          <p:spPr>
            <a:xfrm>
              <a:off x="3032864" y="4169680"/>
              <a:ext cx="432000" cy="432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icrosoft YaHei" panose="020B0503020204020204" pitchFamily="34" charset="-122"/>
                <a:ea typeface="Microsoft YaHei" panose="020B0503020204020204" pitchFamily="34" charset="-122"/>
              </a:endParaRPr>
            </a:p>
          </p:txBody>
        </p:sp>
        <p:sp>
          <p:nvSpPr>
            <p:cNvPr id="54" name="文本框 53">
              <a:extLst>
                <a:ext uri="{FF2B5EF4-FFF2-40B4-BE49-F238E27FC236}">
                  <a16:creationId xmlns:a16="http://schemas.microsoft.com/office/drawing/2014/main" id="{19620B5A-BF95-D840-90EC-E6AFEF72D7EB}"/>
                </a:ext>
              </a:extLst>
            </p:cNvPr>
            <p:cNvSpPr txBox="1"/>
            <p:nvPr/>
          </p:nvSpPr>
          <p:spPr>
            <a:xfrm>
              <a:off x="2490424" y="4592061"/>
              <a:ext cx="1491280" cy="1008791"/>
            </a:xfrm>
            <a:prstGeom prst="rect">
              <a:avLst/>
            </a:prstGeom>
            <a:noFill/>
          </p:spPr>
          <p:txBody>
            <a:bodyPr wrap="square" lIns="0" tIns="0" rIns="0" bIns="0" rtlCol="0">
              <a:noAutofit/>
            </a:bodyPr>
            <a:lstStyle/>
            <a:p>
              <a:pPr algn="ctr">
                <a:lnSpc>
                  <a:spcPct val="150000"/>
                </a:lnSpc>
              </a:pPr>
              <a:r>
                <a:rPr lang="zh-CN" altLang="en-US" sz="2400" spc="100" dirty="0">
                  <a:solidFill>
                    <a:schemeClr val="tx1"/>
                  </a:solidFill>
                  <a:latin typeface="Microsoft YaHei" panose="020B0503020204020204" pitchFamily="34" charset="-122"/>
                  <a:ea typeface="Microsoft YaHei" panose="020B0503020204020204" pitchFamily="34" charset="-122"/>
                </a:rPr>
                <a:t>儿童</a:t>
              </a:r>
            </a:p>
            <a:p>
              <a:pPr algn="ctr">
                <a:lnSpc>
                  <a:spcPct val="150000"/>
                </a:lnSpc>
              </a:pPr>
              <a:r>
                <a:rPr lang="zh-CN" altLang="en-US" sz="2400" spc="100" dirty="0">
                  <a:solidFill>
                    <a:schemeClr val="tx1"/>
                  </a:solidFill>
                  <a:latin typeface="Microsoft YaHei" panose="020B0503020204020204" pitchFamily="34" charset="-122"/>
                  <a:ea typeface="Microsoft YaHei" panose="020B0503020204020204" pitchFamily="34" charset="-122"/>
                </a:rPr>
                <a:t>教育</a:t>
              </a:r>
            </a:p>
          </p:txBody>
        </p:sp>
      </p:grpSp>
      <p:grpSp>
        <p:nvGrpSpPr>
          <p:cNvPr id="7" name="组合 6">
            <a:extLst>
              <a:ext uri="{FF2B5EF4-FFF2-40B4-BE49-F238E27FC236}">
                <a16:creationId xmlns:a16="http://schemas.microsoft.com/office/drawing/2014/main" id="{412B84C5-721F-4401-A689-E5459C5B881A}"/>
              </a:ext>
            </a:extLst>
          </p:cNvPr>
          <p:cNvGrpSpPr/>
          <p:nvPr/>
        </p:nvGrpSpPr>
        <p:grpSpPr>
          <a:xfrm>
            <a:off x="940479" y="4153805"/>
            <a:ext cx="1491280" cy="1398899"/>
            <a:chOff x="940479" y="4153805"/>
            <a:chExt cx="1491280" cy="1398899"/>
          </a:xfrm>
        </p:grpSpPr>
        <p:sp>
          <p:nvSpPr>
            <p:cNvPr id="37" name="椭圆 36">
              <a:extLst>
                <a:ext uri="{FF2B5EF4-FFF2-40B4-BE49-F238E27FC236}">
                  <a16:creationId xmlns:a16="http://schemas.microsoft.com/office/drawing/2014/main" id="{64D24D64-71EE-2342-B3AF-CB334C9C6F8A}"/>
                </a:ext>
              </a:extLst>
            </p:cNvPr>
            <p:cNvSpPr/>
            <p:nvPr/>
          </p:nvSpPr>
          <p:spPr>
            <a:xfrm>
              <a:off x="1448501" y="4153805"/>
              <a:ext cx="432000" cy="432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icrosoft YaHei" panose="020B0503020204020204" pitchFamily="34" charset="-122"/>
                <a:ea typeface="Microsoft YaHei" panose="020B0503020204020204" pitchFamily="34" charset="-122"/>
              </a:endParaRPr>
            </a:p>
          </p:txBody>
        </p:sp>
        <p:sp>
          <p:nvSpPr>
            <p:cNvPr id="55" name="文本框 54">
              <a:extLst>
                <a:ext uri="{FF2B5EF4-FFF2-40B4-BE49-F238E27FC236}">
                  <a16:creationId xmlns:a16="http://schemas.microsoft.com/office/drawing/2014/main" id="{6CCD514D-3D61-9044-9841-35F5EE882A27}"/>
                </a:ext>
              </a:extLst>
            </p:cNvPr>
            <p:cNvSpPr txBox="1"/>
            <p:nvPr/>
          </p:nvSpPr>
          <p:spPr>
            <a:xfrm>
              <a:off x="940479" y="4543913"/>
              <a:ext cx="1491280" cy="1008791"/>
            </a:xfrm>
            <a:prstGeom prst="rect">
              <a:avLst/>
            </a:prstGeom>
            <a:noFill/>
          </p:spPr>
          <p:txBody>
            <a:bodyPr wrap="square" lIns="0" tIns="0" rIns="0" bIns="0" rtlCol="0">
              <a:noAutofit/>
            </a:bodyPr>
            <a:lstStyle/>
            <a:p>
              <a:pPr algn="ctr">
                <a:lnSpc>
                  <a:spcPct val="150000"/>
                </a:lnSpc>
              </a:pPr>
              <a:r>
                <a:rPr lang="zh-CN" altLang="en-US" sz="2400" spc="100" dirty="0">
                  <a:solidFill>
                    <a:schemeClr val="tx1"/>
                  </a:solidFill>
                  <a:latin typeface="Microsoft YaHei" panose="020B0503020204020204" pitchFamily="34" charset="-122"/>
                  <a:ea typeface="Microsoft YaHei" panose="020B0503020204020204" pitchFamily="34" charset="-122"/>
                </a:rPr>
                <a:t>图像</a:t>
              </a:r>
            </a:p>
            <a:p>
              <a:pPr algn="ctr">
                <a:lnSpc>
                  <a:spcPct val="150000"/>
                </a:lnSpc>
              </a:pPr>
              <a:r>
                <a:rPr lang="zh-CN" altLang="en-US" sz="2400" spc="100" dirty="0">
                  <a:solidFill>
                    <a:schemeClr val="tx1"/>
                  </a:solidFill>
                  <a:latin typeface="Microsoft YaHei" panose="020B0503020204020204" pitchFamily="34" charset="-122"/>
                  <a:ea typeface="Microsoft YaHei" panose="020B0503020204020204" pitchFamily="34" charset="-122"/>
                </a:rPr>
                <a:t>检索</a:t>
              </a:r>
            </a:p>
          </p:txBody>
        </p:sp>
      </p:grpSp>
      <p:sp>
        <p:nvSpPr>
          <p:cNvPr id="28" name="平行四边形 27">
            <a:extLst>
              <a:ext uri="{FF2B5EF4-FFF2-40B4-BE49-F238E27FC236}">
                <a16:creationId xmlns:a16="http://schemas.microsoft.com/office/drawing/2014/main" id="{DB2ACEEF-4CFB-4DB7-BF34-1156E5BE0FBE}"/>
              </a:ext>
            </a:extLst>
          </p:cNvPr>
          <p:cNvSpPr/>
          <p:nvPr/>
        </p:nvSpPr>
        <p:spPr>
          <a:xfrm>
            <a:off x="136634" y="166255"/>
            <a:ext cx="599090" cy="348633"/>
          </a:xfrm>
          <a:prstGeom prst="parallelogram">
            <a:avLst/>
          </a:prstGeom>
          <a:solidFill>
            <a:srgbClr val="972B24"/>
          </a:solidFill>
          <a:ln>
            <a:solidFill>
              <a:srgbClr val="972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2864338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图片 11" descr="北京理工大学校名+校徽.png">
            <a:extLst>
              <a:ext uri="{FF2B5EF4-FFF2-40B4-BE49-F238E27FC236}">
                <a16:creationId xmlns:a16="http://schemas.microsoft.com/office/drawing/2014/main" id="{03D6184B-28FA-4AFF-9A94-096A2E6AAC2B}"/>
              </a:ext>
            </a:extLst>
          </p:cNvPr>
          <p:cNvPicPr>
            <a:picLocks noChangeAspect="1"/>
          </p:cNvPicPr>
          <p:nvPr/>
        </p:nvPicPr>
        <p:blipFill>
          <a:blip r:embed="rId3" cstate="print"/>
          <a:srcRect l="34158" t="19528" r="18091" b="63698"/>
          <a:stretch>
            <a:fillRect/>
          </a:stretch>
        </p:blipFill>
        <p:spPr>
          <a:xfrm>
            <a:off x="350369" y="197907"/>
            <a:ext cx="3829616" cy="950614"/>
          </a:xfrm>
          <a:prstGeom prst="rect">
            <a:avLst/>
          </a:prstGeom>
        </p:spPr>
      </p:pic>
      <p:grpSp>
        <p:nvGrpSpPr>
          <p:cNvPr id="13" name="组合 12">
            <a:extLst>
              <a:ext uri="{FF2B5EF4-FFF2-40B4-BE49-F238E27FC236}">
                <a16:creationId xmlns:a16="http://schemas.microsoft.com/office/drawing/2014/main" id="{000DD821-19E1-4E0B-A151-9DD269F547DE}"/>
              </a:ext>
            </a:extLst>
          </p:cNvPr>
          <p:cNvGrpSpPr/>
          <p:nvPr/>
        </p:nvGrpSpPr>
        <p:grpSpPr>
          <a:xfrm>
            <a:off x="877951" y="1148521"/>
            <a:ext cx="3883235" cy="4453536"/>
            <a:chOff x="582217" y="1294565"/>
            <a:chExt cx="3883235" cy="4453536"/>
          </a:xfrm>
        </p:grpSpPr>
        <p:grpSp>
          <p:nvGrpSpPr>
            <p:cNvPr id="14" name="组合 13">
              <a:extLst>
                <a:ext uri="{FF2B5EF4-FFF2-40B4-BE49-F238E27FC236}">
                  <a16:creationId xmlns:a16="http://schemas.microsoft.com/office/drawing/2014/main" id="{E0860F83-6AAC-4E1C-9680-5EA4CB724CC8}"/>
                </a:ext>
              </a:extLst>
            </p:cNvPr>
            <p:cNvGrpSpPr/>
            <p:nvPr/>
          </p:nvGrpSpPr>
          <p:grpSpPr>
            <a:xfrm>
              <a:off x="582217" y="1294565"/>
              <a:ext cx="3883235" cy="3482448"/>
              <a:chOff x="582217" y="1294565"/>
              <a:chExt cx="3883235" cy="3482448"/>
            </a:xfrm>
          </p:grpSpPr>
          <p:pic>
            <p:nvPicPr>
              <p:cNvPr id="16" name="图片 15">
                <a:extLst>
                  <a:ext uri="{FF2B5EF4-FFF2-40B4-BE49-F238E27FC236}">
                    <a16:creationId xmlns:a16="http://schemas.microsoft.com/office/drawing/2014/main" id="{809744E9-BD75-4DF6-A09D-02F470121C71}"/>
                  </a:ext>
                </a:extLst>
              </p:cNvPr>
              <p:cNvPicPr>
                <a:picLocks noChangeAspect="1"/>
              </p:cNvPicPr>
              <p:nvPr/>
            </p:nvPicPr>
            <p:blipFill>
              <a:blip r:embed="rId4" cstate="screen"/>
              <a:stretch>
                <a:fillRect/>
              </a:stretch>
            </p:blipFill>
            <p:spPr>
              <a:xfrm>
                <a:off x="582217" y="1294565"/>
                <a:ext cx="3883235" cy="3482448"/>
              </a:xfrm>
              <a:prstGeom prst="rect">
                <a:avLst/>
              </a:prstGeom>
            </p:spPr>
          </p:pic>
          <p:sp>
            <p:nvSpPr>
              <p:cNvPr id="17" name="文本框 16">
                <a:extLst>
                  <a:ext uri="{FF2B5EF4-FFF2-40B4-BE49-F238E27FC236}">
                    <a16:creationId xmlns:a16="http://schemas.microsoft.com/office/drawing/2014/main" id="{7847FEF9-A933-4BD8-AF1D-6F40C163FFFB}"/>
                  </a:ext>
                </a:extLst>
              </p:cNvPr>
              <p:cNvSpPr txBox="1"/>
              <p:nvPr/>
            </p:nvSpPr>
            <p:spPr>
              <a:xfrm>
                <a:off x="2016002" y="1539972"/>
                <a:ext cx="1015663" cy="3215151"/>
              </a:xfrm>
              <a:prstGeom prst="rect">
                <a:avLst/>
              </a:prstGeom>
              <a:noFill/>
              <a:ln>
                <a:solidFill>
                  <a:srgbClr val="0E1732"/>
                </a:solidFill>
              </a:ln>
            </p:spPr>
            <p:txBody>
              <a:bodyPr vert="eaVert" wrap="square" rtlCol="0">
                <a:spAutoFit/>
              </a:bodyPr>
              <a:lstStyle/>
              <a:p>
                <a:pPr algn="just"/>
                <a:r>
                  <a:rPr lang="zh-CN" altLang="en-US" sz="5400" b="1" dirty="0">
                    <a:latin typeface="Microsoft YaHei" panose="020B0503020204020204" pitchFamily="34" charset="-122"/>
                    <a:ea typeface="Microsoft YaHei" panose="020B0503020204020204" pitchFamily="34" charset="-122"/>
                    <a:cs typeface="+mn-ea"/>
                    <a:sym typeface="+mn-lt"/>
                  </a:rPr>
                  <a:t> 第二部分</a:t>
                </a:r>
              </a:p>
            </p:txBody>
          </p:sp>
        </p:grpSp>
        <p:sp>
          <p:nvSpPr>
            <p:cNvPr id="15" name="文本框 14">
              <a:extLst>
                <a:ext uri="{FF2B5EF4-FFF2-40B4-BE49-F238E27FC236}">
                  <a16:creationId xmlns:a16="http://schemas.microsoft.com/office/drawing/2014/main" id="{D4CC263E-0FD6-4911-95B6-022AABF7883F}"/>
                </a:ext>
              </a:extLst>
            </p:cNvPr>
            <p:cNvSpPr txBox="1"/>
            <p:nvPr/>
          </p:nvSpPr>
          <p:spPr>
            <a:xfrm>
              <a:off x="670268" y="5378769"/>
              <a:ext cx="3707130" cy="369332"/>
            </a:xfrm>
            <a:prstGeom prst="rect">
              <a:avLst/>
            </a:prstGeom>
            <a:noFill/>
          </p:spPr>
          <p:txBody>
            <a:bodyPr wrap="square" rtlCol="0">
              <a:spAutoFit/>
            </a:bodyPr>
            <a:lstStyle/>
            <a:p>
              <a:pPr algn="ctr"/>
              <a:r>
                <a:rPr lang="zh-CN" altLang="en-US" dirty="0">
                  <a:latin typeface="Microsoft YaHei" panose="020B0503020204020204" pitchFamily="34" charset="-122"/>
                  <a:ea typeface="Microsoft YaHei" panose="020B0503020204020204" pitchFamily="34" charset="-122"/>
                </a:rPr>
                <a:t>主讲人： 王雨石   </a:t>
              </a:r>
              <a:r>
                <a:rPr lang="en-US" altLang="zh-CN" dirty="0">
                  <a:latin typeface="Microsoft YaHei" panose="020B0503020204020204" pitchFamily="34" charset="-122"/>
                  <a:ea typeface="Microsoft YaHei" panose="020B0503020204020204" pitchFamily="34" charset="-122"/>
                </a:rPr>
                <a:t>3220200969</a:t>
              </a:r>
              <a:endParaRPr lang="zh-CN" altLang="en-US" sz="1600" dirty="0">
                <a:latin typeface="Microsoft YaHei" panose="020B0503020204020204" pitchFamily="34" charset="-122"/>
                <a:ea typeface="Microsoft YaHei" panose="020B0503020204020204" pitchFamily="34" charset="-122"/>
              </a:endParaRPr>
            </a:p>
          </p:txBody>
        </p:sp>
      </p:grpSp>
      <p:grpSp>
        <p:nvGrpSpPr>
          <p:cNvPr id="18" name="组合 17">
            <a:extLst>
              <a:ext uri="{FF2B5EF4-FFF2-40B4-BE49-F238E27FC236}">
                <a16:creationId xmlns:a16="http://schemas.microsoft.com/office/drawing/2014/main" id="{9DF93070-81DC-4598-A6D9-8712FEEC0522}"/>
              </a:ext>
            </a:extLst>
          </p:cNvPr>
          <p:cNvGrpSpPr/>
          <p:nvPr/>
        </p:nvGrpSpPr>
        <p:grpSpPr>
          <a:xfrm>
            <a:off x="5493639" y="0"/>
            <a:ext cx="6698361" cy="6858000"/>
            <a:chOff x="5493639" y="0"/>
            <a:chExt cx="6698361" cy="6858000"/>
          </a:xfrm>
        </p:grpSpPr>
        <p:sp>
          <p:nvSpPr>
            <p:cNvPr id="19" name="矩形 18">
              <a:extLst>
                <a:ext uri="{FF2B5EF4-FFF2-40B4-BE49-F238E27FC236}">
                  <a16:creationId xmlns:a16="http://schemas.microsoft.com/office/drawing/2014/main" id="{7AD96BAF-D265-40DF-ABE5-A520C323E018}"/>
                </a:ext>
              </a:extLst>
            </p:cNvPr>
            <p:cNvSpPr/>
            <p:nvPr/>
          </p:nvSpPr>
          <p:spPr>
            <a:xfrm>
              <a:off x="5493639" y="0"/>
              <a:ext cx="6698361" cy="6858000"/>
            </a:xfrm>
            <a:prstGeom prst="rect">
              <a:avLst/>
            </a:prstGeom>
            <a:solidFill>
              <a:srgbClr val="972B2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a:extLst>
                <a:ext uri="{FF2B5EF4-FFF2-40B4-BE49-F238E27FC236}">
                  <a16:creationId xmlns:a16="http://schemas.microsoft.com/office/drawing/2014/main" id="{1B757CDA-F553-4CF6-90E4-7BDBCA3F7B61}"/>
                </a:ext>
              </a:extLst>
            </p:cNvPr>
            <p:cNvGrpSpPr/>
            <p:nvPr/>
          </p:nvGrpSpPr>
          <p:grpSpPr>
            <a:xfrm>
              <a:off x="7854478" y="727960"/>
              <a:ext cx="1994410" cy="5402079"/>
              <a:chOff x="7774659" y="862000"/>
              <a:chExt cx="1994410" cy="5317706"/>
            </a:xfrm>
          </p:grpSpPr>
          <p:sp>
            <p:nvSpPr>
              <p:cNvPr id="21" name="文本框 20">
                <a:extLst>
                  <a:ext uri="{FF2B5EF4-FFF2-40B4-BE49-F238E27FC236}">
                    <a16:creationId xmlns:a16="http://schemas.microsoft.com/office/drawing/2014/main" id="{14BEF65F-AAD6-4C2E-9E64-03F9114011EF}"/>
                  </a:ext>
                </a:extLst>
              </p:cNvPr>
              <p:cNvSpPr txBox="1"/>
              <p:nvPr/>
            </p:nvSpPr>
            <p:spPr>
              <a:xfrm>
                <a:off x="7983965" y="862000"/>
                <a:ext cx="1785104" cy="5317706"/>
              </a:xfrm>
              <a:prstGeom prst="rect">
                <a:avLst/>
              </a:prstGeom>
              <a:noFill/>
              <a:ln w="19050">
                <a:noFill/>
              </a:ln>
            </p:spPr>
            <p:txBody>
              <a:bodyPr vert="eaVert" wrap="square" rtlCol="0" anchor="ctr">
                <a:spAutoFit/>
              </a:bodyPr>
              <a:lstStyle/>
              <a:p>
                <a:pPr algn="ctr">
                  <a:lnSpc>
                    <a:spcPct val="130000"/>
                  </a:lnSpc>
                </a:pPr>
                <a:r>
                  <a:rPr lang="zh-CN" altLang="en-US" sz="4000" b="1" spc="300" dirty="0">
                    <a:solidFill>
                      <a:schemeClr val="bg1"/>
                    </a:solidFill>
                    <a:latin typeface="Microsoft YaHei" panose="020B0503020204020204" pitchFamily="34" charset="-122"/>
                    <a:ea typeface="Microsoft YaHei" panose="020B0503020204020204" pitchFamily="34" charset="-122"/>
                    <a:cs typeface="+mn-ea"/>
                    <a:sym typeface="+mn-lt"/>
                  </a:rPr>
                  <a:t>及评价指标</a:t>
                </a:r>
                <a:endParaRPr lang="en-US" altLang="zh-CN" sz="4000" b="1" spc="300" dirty="0">
                  <a:solidFill>
                    <a:schemeClr val="bg1"/>
                  </a:solidFill>
                  <a:latin typeface="Microsoft YaHei" panose="020B0503020204020204" pitchFamily="34" charset="-122"/>
                  <a:ea typeface="Microsoft YaHei" panose="020B0503020204020204" pitchFamily="34" charset="-122"/>
                  <a:cs typeface="+mn-ea"/>
                  <a:sym typeface="+mn-lt"/>
                </a:endParaRPr>
              </a:p>
              <a:p>
                <a:pPr algn="ctr">
                  <a:lnSpc>
                    <a:spcPct val="130000"/>
                  </a:lnSpc>
                </a:pPr>
                <a:r>
                  <a:rPr lang="zh-CN" altLang="en-US" sz="4000" b="1" spc="300" dirty="0">
                    <a:solidFill>
                      <a:schemeClr val="bg1"/>
                    </a:solidFill>
                    <a:latin typeface="Microsoft YaHei" panose="020B0503020204020204" pitchFamily="34" charset="-122"/>
                    <a:ea typeface="Microsoft YaHei" panose="020B0503020204020204" pitchFamily="34" charset="-122"/>
                    <a:cs typeface="+mn-ea"/>
                    <a:sym typeface="+mn-lt"/>
                  </a:rPr>
                  <a:t>图像描述数据集</a:t>
                </a:r>
                <a:endParaRPr lang="en-US" altLang="zh-CN" sz="4000" b="1" spc="300" dirty="0">
                  <a:solidFill>
                    <a:schemeClr val="bg1"/>
                  </a:solidFill>
                  <a:latin typeface="Microsoft YaHei" panose="020B0503020204020204" pitchFamily="34" charset="-122"/>
                  <a:ea typeface="Microsoft YaHei" panose="020B0503020204020204" pitchFamily="34" charset="-122"/>
                  <a:cs typeface="+mn-ea"/>
                  <a:sym typeface="+mn-lt"/>
                </a:endParaRPr>
              </a:p>
            </p:txBody>
          </p:sp>
          <p:sp>
            <p:nvSpPr>
              <p:cNvPr id="22" name="矩形 21">
                <a:extLst>
                  <a:ext uri="{FF2B5EF4-FFF2-40B4-BE49-F238E27FC236}">
                    <a16:creationId xmlns:a16="http://schemas.microsoft.com/office/drawing/2014/main" id="{8A072842-B900-465A-A093-453800E058A4}"/>
                  </a:ext>
                </a:extLst>
              </p:cNvPr>
              <p:cNvSpPr/>
              <p:nvPr/>
            </p:nvSpPr>
            <p:spPr>
              <a:xfrm>
                <a:off x="7774659" y="1133170"/>
                <a:ext cx="1994410" cy="4775365"/>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292492424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55aqvun">
      <a:majorFont>
        <a:latin typeface="字魂73号-江南手书"/>
        <a:ea typeface="字魂73号-江南手书"/>
        <a:cs typeface=""/>
      </a:majorFont>
      <a:minorFont>
        <a:latin typeface="字魂73号-江南手书"/>
        <a:ea typeface="字魂73号-江南手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55aqvun">
      <a:majorFont>
        <a:latin typeface="字魂73号-江南手书"/>
        <a:ea typeface="字魂73号-江南手书"/>
        <a:cs typeface=""/>
      </a:majorFont>
      <a:minorFont>
        <a:latin typeface="字魂73号-江南手书"/>
        <a:ea typeface="字魂73号-江南手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2256</TotalTime>
  <Words>3246</Words>
  <Application>Microsoft Office PowerPoint</Application>
  <PresentationFormat>宽屏</PresentationFormat>
  <Paragraphs>737</Paragraphs>
  <Slides>73</Slides>
  <Notes>73</Notes>
  <HiddenSlides>0</HiddenSlides>
  <MMClips>0</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73</vt:i4>
      </vt:variant>
    </vt:vector>
  </HeadingPairs>
  <TitlesOfParts>
    <vt:vector size="82" baseType="lpstr">
      <vt:lpstr>字魂73号-江南手书</vt:lpstr>
      <vt:lpstr>Microsoft YaHei</vt:lpstr>
      <vt:lpstr>Microsoft YaHei</vt:lpstr>
      <vt:lpstr>微软雅黑 Light</vt:lpstr>
      <vt:lpstr>方正大标宋简体</vt:lpstr>
      <vt:lpstr>等线</vt:lpstr>
      <vt:lpstr>Arial</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dc:title>
  <dc:creator>Think</dc:creator>
  <cp:lastModifiedBy>yw z</cp:lastModifiedBy>
  <cp:revision>321</cp:revision>
  <dcterms:created xsi:type="dcterms:W3CDTF">2021-01-01T11:57:30Z</dcterms:created>
  <dcterms:modified xsi:type="dcterms:W3CDTF">2021-01-10T11:38:19Z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2052-3.1.1.4956</vt:lpwstr>
  </property>
</Properties>
</file>