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00" r:id="rId2"/>
    <p:sldMasterId id="2147483820" r:id="rId3"/>
    <p:sldMasterId id="2147483827" r:id="rId4"/>
  </p:sldMasterIdLst>
  <p:notesMasterIdLst>
    <p:notesMasterId r:id="rId71"/>
  </p:notesMasterIdLst>
  <p:sldIdLst>
    <p:sldId id="1836" r:id="rId5"/>
    <p:sldId id="1964" r:id="rId6"/>
    <p:sldId id="1997" r:id="rId7"/>
    <p:sldId id="440" r:id="rId8"/>
    <p:sldId id="461" r:id="rId9"/>
    <p:sldId id="438" r:id="rId10"/>
    <p:sldId id="441" r:id="rId11"/>
    <p:sldId id="449" r:id="rId12"/>
    <p:sldId id="442" r:id="rId13"/>
    <p:sldId id="443" r:id="rId14"/>
    <p:sldId id="470" r:id="rId15"/>
    <p:sldId id="450" r:id="rId16"/>
    <p:sldId id="469" r:id="rId17"/>
    <p:sldId id="1998" r:id="rId18"/>
    <p:sldId id="2058" r:id="rId19"/>
    <p:sldId id="258" r:id="rId20"/>
    <p:sldId id="259" r:id="rId21"/>
    <p:sldId id="261" r:id="rId22"/>
    <p:sldId id="262" r:id="rId23"/>
    <p:sldId id="260" r:id="rId24"/>
    <p:sldId id="263" r:id="rId25"/>
    <p:sldId id="264" r:id="rId26"/>
    <p:sldId id="2044" r:id="rId27"/>
    <p:sldId id="1999" r:id="rId28"/>
    <p:sldId id="257" r:id="rId29"/>
    <p:sldId id="2045" r:id="rId30"/>
    <p:sldId id="2046" r:id="rId31"/>
    <p:sldId id="2047" r:id="rId32"/>
    <p:sldId id="2048" r:id="rId33"/>
    <p:sldId id="2049" r:id="rId34"/>
    <p:sldId id="268" r:id="rId35"/>
    <p:sldId id="2050" r:id="rId36"/>
    <p:sldId id="2051" r:id="rId37"/>
    <p:sldId id="272" r:id="rId38"/>
    <p:sldId id="274" r:id="rId39"/>
    <p:sldId id="1985" r:id="rId40"/>
    <p:sldId id="1803" r:id="rId41"/>
    <p:sldId id="1989" r:id="rId42"/>
    <p:sldId id="1990" r:id="rId43"/>
    <p:sldId id="1986" r:id="rId44"/>
    <p:sldId id="1987" r:id="rId45"/>
    <p:sldId id="1988" r:id="rId46"/>
    <p:sldId id="1991" r:id="rId47"/>
    <p:sldId id="1992" r:id="rId48"/>
    <p:sldId id="1993" r:id="rId49"/>
    <p:sldId id="1994" r:id="rId50"/>
    <p:sldId id="1995" r:id="rId51"/>
    <p:sldId id="1996" r:id="rId52"/>
    <p:sldId id="2052" r:id="rId53"/>
    <p:sldId id="2000" r:id="rId54"/>
    <p:sldId id="1800" r:id="rId55"/>
    <p:sldId id="2057" r:id="rId56"/>
    <p:sldId id="2039" r:id="rId57"/>
    <p:sldId id="2037" r:id="rId58"/>
    <p:sldId id="2038" r:id="rId59"/>
    <p:sldId id="2014" r:id="rId60"/>
    <p:sldId id="2016" r:id="rId61"/>
    <p:sldId id="2017" r:id="rId62"/>
    <p:sldId id="2015" r:id="rId63"/>
    <p:sldId id="2018" r:id="rId64"/>
    <p:sldId id="2001" r:id="rId65"/>
    <p:sldId id="2040" r:id="rId66"/>
    <p:sldId id="2041" r:id="rId67"/>
    <p:sldId id="2042" r:id="rId68"/>
    <p:sldId id="2043" r:id="rId69"/>
    <p:sldId id="1837" r:id="rId70"/>
  </p:sldIdLst>
  <p:sldSz cx="12192000" cy="6858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entury Gothic" panose="020B0502020202020204" pitchFamily="34" charset="0"/>
      <p:regular r:id="rId76"/>
      <p:bold r:id="rId77"/>
      <p:italic r:id="rId78"/>
      <p:boldItalic r:id="rId79"/>
    </p:embeddedFont>
    <p:embeddedFont>
      <p:font typeface="等线" panose="02010600030101010101" pitchFamily="2" charset="-122"/>
      <p:regular r:id="rId80"/>
      <p:bold r:id="rId81"/>
    </p:embeddedFont>
    <p:embeddedFont>
      <p:font typeface="微软雅黑" panose="020B0503020204020204" pitchFamily="34" charset="-122"/>
      <p:regular r:id="rId82"/>
      <p:bold r:id="rId83"/>
    </p:embeddedFont>
    <p:embeddedFont>
      <p:font typeface="微软雅黑" panose="020B0503020204020204" pitchFamily="34" charset="-122"/>
      <p:regular r:id="rId82"/>
      <p:bold r:id="rId83"/>
    </p:embeddedFont>
    <p:embeddedFont>
      <p:font typeface="微软雅黑 Light" panose="020B0502040204020203" pitchFamily="34" charset="-122"/>
      <p:regular r:id="rId84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42"/>
    <a:srgbClr val="008646"/>
    <a:srgbClr val="A13F0B"/>
    <a:srgbClr val="006C39"/>
    <a:srgbClr val="006434"/>
    <a:srgbClr val="8E0309"/>
    <a:srgbClr val="194326"/>
    <a:srgbClr val="FFFFFF"/>
    <a:srgbClr val="E7D7B7"/>
    <a:srgbClr val="D5B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9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3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5.fntdata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76123E4-4C7F-4FE4-BE3C-67F6514FFE8D}" type="datetimeFigureOut">
              <a:rPr lang="zh-CN" altLang="en-US"/>
              <a:pPr>
                <a:defRPr/>
              </a:pPr>
              <a:t>2021/1/7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D7A2CCA-E5D5-4859-8035-B358016F08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hits</a:t>
            </a:r>
            <a:r>
              <a:rPr lang="zh-CN" altLang="en-US" dirty="0"/>
              <a:t>算法相关博客链接：http://seoyh.seokuaipai.cn/278.html；https://blog.csdn.net/rubinorth/article/details/52231620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22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23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pagerank</a:t>
            </a:r>
            <a:r>
              <a:rPr lang="zh-CN" altLang="en-US" dirty="0"/>
              <a:t>相关博客链接：https://blog.csdn.net/u013007900/article/details/88961913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25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27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hits</a:t>
            </a:r>
            <a:r>
              <a:rPr lang="zh-CN" altLang="en-US" dirty="0"/>
              <a:t>算法相关博客链接：http://seoyh.seokuaipai.cn/278.html；https://blog.csdn.net/rubinorth/article/details/52231620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28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少数点有大量边，多数点有少量边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30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pagerank</a:t>
            </a:r>
            <a:r>
              <a:rPr lang="zh-CN" altLang="en-US" dirty="0"/>
              <a:t>相关博客链接：https://blog.csdn.net/u013007900/article/details/88961913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31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32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33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35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b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14228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190578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6254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99273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个体影响力计算，基于行为特征构建网络关系图；基于话题，用户的关注网络和用户兴趣相似性计算用户在每个话题上的影响力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pagerank</a:t>
            </a:r>
            <a:r>
              <a:rPr lang="zh-CN" altLang="en-US" dirty="0"/>
              <a:t>相关博客链接：https://blog.csdn.net/u013007900/article/details/88961913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A2CCA-E5D5-4859-8035-B358016F08F8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由于PR值物理意义上为一个网页被访问概率，所以初始值可以假设为1 </a:t>
            </a:r>
            <a:r>
              <a:rPr lang="en-US" altLang="zh-CN" dirty="0"/>
              <a:t>/</a:t>
            </a:r>
            <a:r>
              <a:rPr lang="zh-CN" altLang="en-US" dirty="0"/>
              <a:t>N {1\over N} </a:t>
            </a:r>
          </a:p>
          <a:p>
            <a:r>
              <a:rPr lang="zh-CN" altLang="en-US" dirty="0"/>
              <a:t>其中N为网页总数。一般情况下，所有网页的PR值的总和为1。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A2CCA-E5D5-4859-8035-B358016F08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>
            <a:extLst>
              <a:ext uri="{FF2B5EF4-FFF2-40B4-BE49-F238E27FC236}">
                <a16:creationId xmlns:a16="http://schemas.microsoft.com/office/drawing/2014/main" id="{0761A886-F0D7-4C39-AFFF-052DB74E32F7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>
            <a:extLst>
              <a:ext uri="{FF2B5EF4-FFF2-40B4-BE49-F238E27FC236}">
                <a16:creationId xmlns:a16="http://schemas.microsoft.com/office/drawing/2014/main" id="{61E30CDC-6882-4EF4-A98A-D29C1686BFE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24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8" name="任意多边形: 形状 39">
            <a:extLst>
              <a:ext uri="{FF2B5EF4-FFF2-40B4-BE49-F238E27FC236}">
                <a16:creationId xmlns:a16="http://schemas.microsoft.com/office/drawing/2014/main" id="{B18E0BAC-81B9-4AB0-A570-682285AF4673}"/>
              </a:ext>
            </a:extLst>
          </p:cNvPr>
          <p:cNvSpPr/>
          <p:nvPr userDrawn="1"/>
        </p:nvSpPr>
        <p:spPr>
          <a:xfrm>
            <a:off x="207372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90500" sx="101000" sy="1010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39">
            <a:extLst>
              <a:ext uri="{FF2B5EF4-FFF2-40B4-BE49-F238E27FC236}">
                <a16:creationId xmlns:a16="http://schemas.microsoft.com/office/drawing/2014/main" id="{B18E0BAC-81B9-4AB0-A570-682285AF4673}"/>
              </a:ext>
            </a:extLst>
          </p:cNvPr>
          <p:cNvSpPr/>
          <p:nvPr userDrawn="1"/>
        </p:nvSpPr>
        <p:spPr>
          <a:xfrm>
            <a:off x="189674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3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39">
            <a:extLst>
              <a:ext uri="{FF2B5EF4-FFF2-40B4-BE49-F238E27FC236}">
                <a16:creationId xmlns:a16="http://schemas.microsoft.com/office/drawing/2014/main" id="{B18E0BAC-81B9-4AB0-A570-682285AF4673}"/>
              </a:ext>
            </a:extLst>
          </p:cNvPr>
          <p:cNvSpPr/>
          <p:nvPr userDrawn="1"/>
        </p:nvSpPr>
        <p:spPr>
          <a:xfrm>
            <a:off x="0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sx="101000" sy="1010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74">
            <a:extLst>
              <a:ext uri="{FF2B5EF4-FFF2-40B4-BE49-F238E27FC236}">
                <a16:creationId xmlns:a16="http://schemas.microsoft.com/office/drawing/2014/main" id="{4CEDE2BC-7BF6-4AE3-8B04-4514441E4040}"/>
              </a:ext>
            </a:extLst>
          </p:cNvPr>
          <p:cNvSpPr/>
          <p:nvPr userDrawn="1"/>
        </p:nvSpPr>
        <p:spPr>
          <a:xfrm flipV="1">
            <a:off x="660400" y="3829587"/>
            <a:ext cx="6489382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标题 47">
            <a:extLst>
              <a:ext uri="{FF2B5EF4-FFF2-40B4-BE49-F238E27FC236}">
                <a16:creationId xmlns:a16="http://schemas.microsoft.com/office/drawing/2014/main" id="{26FA9A66-DBB6-484A-829A-BC30DE672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18" y="2616692"/>
            <a:ext cx="7055958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lnSpc>
                <a:spcPct val="100000"/>
              </a:lnSpc>
              <a:defRPr lang="zh-CN" altLang="en-US" sz="3600" b="1" spc="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13" name="文本占位符 87">
            <a:extLst>
              <a:ext uri="{FF2B5EF4-FFF2-40B4-BE49-F238E27FC236}">
                <a16:creationId xmlns:a16="http://schemas.microsoft.com/office/drawing/2014/main" id="{F56DEE86-1AA4-4820-A7A1-E4F78790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4709" y="2352090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14" name="文本占位符 53">
            <a:extLst>
              <a:ext uri="{FF2B5EF4-FFF2-40B4-BE49-F238E27FC236}">
                <a16:creationId xmlns:a16="http://schemas.microsoft.com/office/drawing/2014/main" id="{28747CEA-1C37-4144-A247-245AD1393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638" y="4304189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474450" y="318256"/>
            <a:ext cx="1899117" cy="792864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◀ BIT</a:t>
            </a:r>
            <a:r>
              <a:rPr lang="en-US" altLang="zh-CN" sz="2400" b="1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▶</a:t>
            </a:r>
            <a:endParaRPr lang="zh-CN" altLang="en-US" sz="2400" b="1" i="0" spc="100" dirty="0">
              <a:solidFill>
                <a:schemeClr val="accent3"/>
              </a:solidFill>
              <a:latin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894" y="-774608"/>
            <a:ext cx="7885491" cy="7588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874" y="2196869"/>
            <a:ext cx="3243162" cy="2464261"/>
          </a:xfrm>
          <a:prstGeom prst="rect">
            <a:avLst/>
          </a:prstGeom>
        </p:spPr>
      </p:pic>
      <p:grpSp>
        <p:nvGrpSpPr>
          <p:cNvPr id="24" name="组合 23"/>
          <p:cNvGrpSpPr/>
          <p:nvPr userDrawn="1"/>
        </p:nvGrpSpPr>
        <p:grpSpPr>
          <a:xfrm>
            <a:off x="671368" y="6083135"/>
            <a:ext cx="2542613" cy="276499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46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43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37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35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050439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24"/>
            <a:ext cx="12193057" cy="3633531"/>
          </a:xfrm>
          <a:prstGeom prst="rect">
            <a:avLst/>
          </a:prstGeom>
        </p:spPr>
      </p:pic>
      <p:sp>
        <p:nvSpPr>
          <p:cNvPr id="37" name="任意形状 36">
            <a:extLst>
              <a:ext uri="{FF2B5EF4-FFF2-40B4-BE49-F238E27FC236}">
                <a16:creationId xmlns:a16="http://schemas.microsoft.com/office/drawing/2014/main" id="{094E4669-55C5-874C-A68C-6E431CC09A50}"/>
              </a:ext>
            </a:extLst>
          </p:cNvPr>
          <p:cNvSpPr/>
          <p:nvPr userDrawn="1"/>
        </p:nvSpPr>
        <p:spPr>
          <a:xfrm>
            <a:off x="-134112" y="-106934"/>
            <a:ext cx="12468264" cy="3829332"/>
          </a:xfrm>
          <a:custGeom>
            <a:avLst/>
            <a:gdLst>
              <a:gd name="connsiteX0" fmla="*/ 0 w 12192000"/>
              <a:gd name="connsiteY0" fmla="*/ 0 h 3632200"/>
              <a:gd name="connsiteX1" fmla="*/ 12192000 w 12192000"/>
              <a:gd name="connsiteY1" fmla="*/ 0 h 3632200"/>
              <a:gd name="connsiteX2" fmla="*/ 12192000 w 12192000"/>
              <a:gd name="connsiteY2" fmla="*/ 2602097 h 3632200"/>
              <a:gd name="connsiteX3" fmla="*/ 11858362 w 12192000"/>
              <a:gd name="connsiteY3" fmla="*/ 2747371 h 3632200"/>
              <a:gd name="connsiteX4" fmla="*/ 6859519 w 12192000"/>
              <a:gd name="connsiteY4" fmla="*/ 3619648 h 3632200"/>
              <a:gd name="connsiteX5" fmla="*/ 6096062 w 12192000"/>
              <a:gd name="connsiteY5" fmla="*/ 3632200 h 3632200"/>
              <a:gd name="connsiteX6" fmla="*/ 6095939 w 12192000"/>
              <a:gd name="connsiteY6" fmla="*/ 3632200 h 3632200"/>
              <a:gd name="connsiteX7" fmla="*/ 5332482 w 12192000"/>
              <a:gd name="connsiteY7" fmla="*/ 3619648 h 3632200"/>
              <a:gd name="connsiteX8" fmla="*/ 333638 w 12192000"/>
              <a:gd name="connsiteY8" fmla="*/ 2747371 h 3632200"/>
              <a:gd name="connsiteX9" fmla="*/ 0 w 12192000"/>
              <a:gd name="connsiteY9" fmla="*/ 2602097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32200">
                <a:moveTo>
                  <a:pt x="0" y="0"/>
                </a:moveTo>
                <a:lnTo>
                  <a:pt x="12192000" y="0"/>
                </a:lnTo>
                <a:lnTo>
                  <a:pt x="12192000" y="2602097"/>
                </a:lnTo>
                <a:lnTo>
                  <a:pt x="11858362" y="2747371"/>
                </a:lnTo>
                <a:cubicBezTo>
                  <a:pt x="10640880" y="3227716"/>
                  <a:pt x="8867829" y="3553239"/>
                  <a:pt x="6859519" y="3619648"/>
                </a:cubicBezTo>
                <a:lnTo>
                  <a:pt x="6096062" y="3632200"/>
                </a:lnTo>
                <a:lnTo>
                  <a:pt x="6095939" y="3632200"/>
                </a:lnTo>
                <a:lnTo>
                  <a:pt x="5332482" y="3619648"/>
                </a:lnTo>
                <a:cubicBezTo>
                  <a:pt x="3324171" y="3553239"/>
                  <a:pt x="1551120" y="3227716"/>
                  <a:pt x="333638" y="2747371"/>
                </a:cubicBezTo>
                <a:lnTo>
                  <a:pt x="0" y="2602097"/>
                </a:ln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30000"/>
              </a:lnSpc>
            </a:pP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52274E9-6CD8-164F-A448-48D8BF6118A2}"/>
              </a:ext>
            </a:extLst>
          </p:cNvPr>
          <p:cNvSpPr/>
          <p:nvPr userDrawn="1"/>
        </p:nvSpPr>
        <p:spPr>
          <a:xfrm>
            <a:off x="0" y="0"/>
            <a:ext cx="12192000" cy="1632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l">
              <a:lnSpc>
                <a:spcPct val="130000"/>
              </a:lnSpc>
            </a:pP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91" y="3048198"/>
            <a:ext cx="1193467" cy="1192626"/>
          </a:xfrm>
          <a:prstGeom prst="rect">
            <a:avLst/>
          </a:prstGeom>
        </p:spPr>
      </p:pic>
      <p:sp>
        <p:nvSpPr>
          <p:cNvPr id="43" name="文本框 42"/>
          <p:cNvSpPr txBox="1"/>
          <p:nvPr userDrawn="1"/>
        </p:nvSpPr>
        <p:spPr>
          <a:xfrm>
            <a:off x="150844" y="6174148"/>
            <a:ext cx="2156520" cy="617431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i="0" spc="100" dirty="0">
                <a:solidFill>
                  <a:schemeClr val="accent3"/>
                </a:solidFill>
                <a:latin typeface="+mn-ea"/>
                <a:ea typeface="+mn-ea"/>
              </a:rPr>
              <a:t>BIT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|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SINCE 1940</a:t>
            </a:r>
            <a:endParaRPr lang="zh-CN" altLang="en-US" sz="1400" b="1" i="0" spc="1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44" name="组合 43"/>
          <p:cNvGrpSpPr/>
          <p:nvPr userDrawn="1"/>
        </p:nvGrpSpPr>
        <p:grpSpPr>
          <a:xfrm>
            <a:off x="10083479" y="6400645"/>
            <a:ext cx="1765866" cy="192031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59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66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7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63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5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55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52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28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7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057" cy="4066384"/>
          </a:xfrm>
          <a:prstGeom prst="rect">
            <a:avLst/>
          </a:prstGeom>
        </p:spPr>
      </p:pic>
      <p:sp>
        <p:nvSpPr>
          <p:cNvPr id="19" name="任意多边形: 形状 20">
            <a:extLst>
              <a:ext uri="{FF2B5EF4-FFF2-40B4-BE49-F238E27FC236}">
                <a16:creationId xmlns:a16="http://schemas.microsoft.com/office/drawing/2014/main" id="{EB508EBB-D4A6-41A3-BA79-D5276F572933}"/>
              </a:ext>
            </a:extLst>
          </p:cNvPr>
          <p:cNvSpPr/>
          <p:nvPr userDrawn="1"/>
        </p:nvSpPr>
        <p:spPr>
          <a:xfrm rot="10800000">
            <a:off x="-18" y="0"/>
            <a:ext cx="12192001" cy="4066750"/>
          </a:xfrm>
          <a:custGeom>
            <a:avLst/>
            <a:gdLst>
              <a:gd name="connsiteX0" fmla="*/ 12192000 w 12192001"/>
              <a:gd name="connsiteY0" fmla="*/ 4062881 h 4062881"/>
              <a:gd name="connsiteX1" fmla="*/ 0 w 12192001"/>
              <a:gd name="connsiteY1" fmla="*/ 4062881 h 4062881"/>
              <a:gd name="connsiteX2" fmla="*/ 0 w 12192001"/>
              <a:gd name="connsiteY2" fmla="*/ 1441627 h 4062881"/>
              <a:gd name="connsiteX3" fmla="*/ 7949 w 12192001"/>
              <a:gd name="connsiteY3" fmla="*/ 1441627 h 4062881"/>
              <a:gd name="connsiteX4" fmla="*/ 6105511 w 12192001"/>
              <a:gd name="connsiteY4" fmla="*/ 0 h 4062881"/>
              <a:gd name="connsiteX5" fmla="*/ 12184078 w 12192001"/>
              <a:gd name="connsiteY5" fmla="*/ 1441627 h 4062881"/>
              <a:gd name="connsiteX6" fmla="*/ 12192000 w 12192001"/>
              <a:gd name="connsiteY6" fmla="*/ 1441627 h 4062881"/>
              <a:gd name="connsiteX7" fmla="*/ 12192000 w 12192001"/>
              <a:gd name="connsiteY7" fmla="*/ 1443506 h 4062881"/>
              <a:gd name="connsiteX8" fmla="*/ 12192001 w 12192001"/>
              <a:gd name="connsiteY8" fmla="*/ 1443506 h 4062881"/>
              <a:gd name="connsiteX9" fmla="*/ 12192000 w 12192001"/>
              <a:gd name="connsiteY9" fmla="*/ 1443506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4062881">
                <a:moveTo>
                  <a:pt x="12192000" y="4062881"/>
                </a:moveTo>
                <a:lnTo>
                  <a:pt x="0" y="4062881"/>
                </a:lnTo>
                <a:lnTo>
                  <a:pt x="0" y="1441627"/>
                </a:lnTo>
                <a:lnTo>
                  <a:pt x="7949" y="1441627"/>
                </a:lnTo>
                <a:lnTo>
                  <a:pt x="6105511" y="0"/>
                </a:lnTo>
                <a:lnTo>
                  <a:pt x="12184078" y="1441627"/>
                </a:lnTo>
                <a:lnTo>
                  <a:pt x="12192000" y="1441627"/>
                </a:lnTo>
                <a:lnTo>
                  <a:pt x="12192000" y="1443506"/>
                </a:lnTo>
                <a:lnTo>
                  <a:pt x="12192001" y="1443506"/>
                </a:lnTo>
                <a:lnTo>
                  <a:pt x="12192000" y="1443506"/>
                </a:lnTo>
                <a:close/>
              </a:path>
            </a:pathLst>
          </a:custGeom>
          <a:solidFill>
            <a:srgbClr val="006434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44">
            <a:extLst>
              <a:ext uri="{FF2B5EF4-FFF2-40B4-BE49-F238E27FC236}">
                <a16:creationId xmlns:a16="http://schemas.microsoft.com/office/drawing/2014/main" id="{DE2D1209-7AA5-4F95-A441-DACDCD612E99}"/>
              </a:ext>
            </a:extLst>
          </p:cNvPr>
          <p:cNvSpPr/>
          <p:nvPr userDrawn="1"/>
        </p:nvSpPr>
        <p:spPr>
          <a:xfrm>
            <a:off x="0" y="2329236"/>
            <a:ext cx="12191985" cy="1809343"/>
          </a:xfrm>
          <a:custGeom>
            <a:avLst/>
            <a:gdLst>
              <a:gd name="connsiteX0" fmla="*/ 11511615 w 12185612"/>
              <a:gd name="connsiteY0" fmla="*/ 0 h 1809343"/>
              <a:gd name="connsiteX1" fmla="*/ 12185612 w 12185612"/>
              <a:gd name="connsiteY1" fmla="*/ 134799 h 1809343"/>
              <a:gd name="connsiteX2" fmla="*/ 12185612 w 12185612"/>
              <a:gd name="connsiteY2" fmla="*/ 319795 h 1809343"/>
              <a:gd name="connsiteX3" fmla="*/ 11769269 w 12185612"/>
              <a:gd name="connsiteY3" fmla="*/ 431005 h 1809343"/>
              <a:gd name="connsiteX4" fmla="*/ 6098388 w 12185612"/>
              <a:gd name="connsiteY4" fmla="*/ 1809343 h 1809343"/>
              <a:gd name="connsiteX5" fmla="*/ 1030855 w 12185612"/>
              <a:gd name="connsiteY5" fmla="*/ 612528 h 1809343"/>
              <a:gd name="connsiteX6" fmla="*/ 0 w 12185612"/>
              <a:gd name="connsiteY6" fmla="*/ 339538 h 1809343"/>
              <a:gd name="connsiteX7" fmla="*/ 0 w 12185612"/>
              <a:gd name="connsiteY7" fmla="*/ 81678 h 1809343"/>
              <a:gd name="connsiteX8" fmla="*/ 637104 w 12185612"/>
              <a:gd name="connsiteY8" fmla="*/ 607 h 1809343"/>
              <a:gd name="connsiteX9" fmla="*/ 6098821 w 12185612"/>
              <a:gd name="connsiteY9" fmla="*/ 1643974 h 1809343"/>
              <a:gd name="connsiteX10" fmla="*/ 11511615 w 12185612"/>
              <a:gd name="connsiteY10" fmla="*/ 0 h 180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5612" h="1809343">
                <a:moveTo>
                  <a:pt x="11511615" y="0"/>
                </a:moveTo>
                <a:lnTo>
                  <a:pt x="12185612" y="134799"/>
                </a:lnTo>
                <a:lnTo>
                  <a:pt x="12185612" y="319795"/>
                </a:lnTo>
                <a:lnTo>
                  <a:pt x="11769269" y="431005"/>
                </a:lnTo>
                <a:cubicBezTo>
                  <a:pt x="9878327" y="928737"/>
                  <a:pt x="8015827" y="1369040"/>
                  <a:pt x="6098388" y="1809343"/>
                </a:cubicBezTo>
                <a:cubicBezTo>
                  <a:pt x="4410640" y="1441212"/>
                  <a:pt x="2720033" y="1046292"/>
                  <a:pt x="1030855" y="612528"/>
                </a:cubicBezTo>
                <a:lnTo>
                  <a:pt x="0" y="339538"/>
                </a:lnTo>
                <a:lnTo>
                  <a:pt x="0" y="81678"/>
                </a:lnTo>
                <a:lnTo>
                  <a:pt x="637104" y="607"/>
                </a:lnTo>
                <a:cubicBezTo>
                  <a:pt x="2471646" y="662696"/>
                  <a:pt x="4302378" y="1200960"/>
                  <a:pt x="6098821" y="1643974"/>
                </a:cubicBezTo>
                <a:cubicBezTo>
                  <a:pt x="7974840" y="1162658"/>
                  <a:pt x="9749895" y="681341"/>
                  <a:pt x="115116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49">
            <a:extLst>
              <a:ext uri="{FF2B5EF4-FFF2-40B4-BE49-F238E27FC236}">
                <a16:creationId xmlns:a16="http://schemas.microsoft.com/office/drawing/2014/main" id="{4BD5183D-F6D1-4DEC-8FB6-46F3C5C8E2AB}"/>
              </a:ext>
            </a:extLst>
          </p:cNvPr>
          <p:cNvSpPr/>
          <p:nvPr userDrawn="1"/>
        </p:nvSpPr>
        <p:spPr>
          <a:xfrm>
            <a:off x="450423" y="2315566"/>
            <a:ext cx="11342509" cy="1691715"/>
          </a:xfrm>
          <a:custGeom>
            <a:avLst/>
            <a:gdLst>
              <a:gd name="connsiteX0" fmla="*/ 9728 w 12217941"/>
              <a:gd name="connsiteY0" fmla="*/ 0 h 1605064"/>
              <a:gd name="connsiteX1" fmla="*/ 6108971 w 12217941"/>
              <a:gd name="connsiteY1" fmla="*/ 1498060 h 1605064"/>
              <a:gd name="connsiteX2" fmla="*/ 12208213 w 12217941"/>
              <a:gd name="connsiteY2" fmla="*/ 19456 h 1605064"/>
              <a:gd name="connsiteX3" fmla="*/ 12217941 w 12217941"/>
              <a:gd name="connsiteY3" fmla="*/ 282103 h 1605064"/>
              <a:gd name="connsiteX4" fmla="*/ 6118698 w 12217941"/>
              <a:gd name="connsiteY4" fmla="*/ 1605064 h 1605064"/>
              <a:gd name="connsiteX5" fmla="*/ 0 w 12217941"/>
              <a:gd name="connsiteY5" fmla="*/ 233464 h 1605064"/>
              <a:gd name="connsiteX6" fmla="*/ 9728 w 12217941"/>
              <a:gd name="connsiteY6" fmla="*/ 0 h 1605064"/>
              <a:gd name="connsiteX0" fmla="*/ 0 w 12208213"/>
              <a:gd name="connsiteY0" fmla="*/ 0 h 1605064"/>
              <a:gd name="connsiteX1" fmla="*/ 6099243 w 12208213"/>
              <a:gd name="connsiteY1" fmla="*/ 1498060 h 1605064"/>
              <a:gd name="connsiteX2" fmla="*/ 12198485 w 12208213"/>
              <a:gd name="connsiteY2" fmla="*/ 19456 h 1605064"/>
              <a:gd name="connsiteX3" fmla="*/ 12208213 w 12208213"/>
              <a:gd name="connsiteY3" fmla="*/ 282103 h 1605064"/>
              <a:gd name="connsiteX4" fmla="*/ 6108970 w 12208213"/>
              <a:gd name="connsiteY4" fmla="*/ 1605064 h 1605064"/>
              <a:gd name="connsiteX5" fmla="*/ 0 w 12208213"/>
              <a:gd name="connsiteY5" fmla="*/ 544749 h 1605064"/>
              <a:gd name="connsiteX6" fmla="*/ 0 w 12208213"/>
              <a:gd name="connsiteY6" fmla="*/ 0 h 1605064"/>
              <a:gd name="connsiteX0" fmla="*/ 0 w 12198485"/>
              <a:gd name="connsiteY0" fmla="*/ 0 h 1605064"/>
              <a:gd name="connsiteX1" fmla="*/ 6099243 w 12198485"/>
              <a:gd name="connsiteY1" fmla="*/ 1498060 h 1605064"/>
              <a:gd name="connsiteX2" fmla="*/ 12198485 w 12198485"/>
              <a:gd name="connsiteY2" fmla="*/ 19456 h 1605064"/>
              <a:gd name="connsiteX3" fmla="*/ 12198485 w 12198485"/>
              <a:gd name="connsiteY3" fmla="*/ 603115 h 1605064"/>
              <a:gd name="connsiteX4" fmla="*/ 6108970 w 12198485"/>
              <a:gd name="connsiteY4" fmla="*/ 1605064 h 1605064"/>
              <a:gd name="connsiteX5" fmla="*/ 0 w 12198485"/>
              <a:gd name="connsiteY5" fmla="*/ 544749 h 1605064"/>
              <a:gd name="connsiteX6" fmla="*/ 0 w 12198485"/>
              <a:gd name="connsiteY6" fmla="*/ 0 h 1605064"/>
              <a:gd name="connsiteX0" fmla="*/ 0 w 12198485"/>
              <a:gd name="connsiteY0" fmla="*/ 0 h 1605064"/>
              <a:gd name="connsiteX1" fmla="*/ 6108970 w 12198485"/>
              <a:gd name="connsiteY1" fmla="*/ 1507788 h 1605064"/>
              <a:gd name="connsiteX2" fmla="*/ 12198485 w 12198485"/>
              <a:gd name="connsiteY2" fmla="*/ 19456 h 1605064"/>
              <a:gd name="connsiteX3" fmla="*/ 12198485 w 12198485"/>
              <a:gd name="connsiteY3" fmla="*/ 603115 h 1605064"/>
              <a:gd name="connsiteX4" fmla="*/ 6108970 w 12198485"/>
              <a:gd name="connsiteY4" fmla="*/ 1605064 h 1605064"/>
              <a:gd name="connsiteX5" fmla="*/ 0 w 12198485"/>
              <a:gd name="connsiteY5" fmla="*/ 544749 h 1605064"/>
              <a:gd name="connsiteX6" fmla="*/ 0 w 12198485"/>
              <a:gd name="connsiteY6" fmla="*/ 0 h 1605064"/>
              <a:gd name="connsiteX0" fmla="*/ 632298 w 12830783"/>
              <a:gd name="connsiteY0" fmla="*/ 0 h 1605064"/>
              <a:gd name="connsiteX1" fmla="*/ 6741268 w 12830783"/>
              <a:gd name="connsiteY1" fmla="*/ 1507788 h 1605064"/>
              <a:gd name="connsiteX2" fmla="*/ 12830783 w 12830783"/>
              <a:gd name="connsiteY2" fmla="*/ 19456 h 1605064"/>
              <a:gd name="connsiteX3" fmla="*/ 12830783 w 12830783"/>
              <a:gd name="connsiteY3" fmla="*/ 603115 h 1605064"/>
              <a:gd name="connsiteX4" fmla="*/ 6741268 w 12830783"/>
              <a:gd name="connsiteY4" fmla="*/ 1605064 h 1605064"/>
              <a:gd name="connsiteX5" fmla="*/ 0 w 12830783"/>
              <a:gd name="connsiteY5" fmla="*/ 29183 h 1605064"/>
              <a:gd name="connsiteX6" fmla="*/ 632298 w 12830783"/>
              <a:gd name="connsiteY6" fmla="*/ 0 h 1605064"/>
              <a:gd name="connsiteX0" fmla="*/ 836579 w 12830783"/>
              <a:gd name="connsiteY0" fmla="*/ 0 h 1634247"/>
              <a:gd name="connsiteX1" fmla="*/ 6741268 w 12830783"/>
              <a:gd name="connsiteY1" fmla="*/ 1536971 h 1634247"/>
              <a:gd name="connsiteX2" fmla="*/ 12830783 w 12830783"/>
              <a:gd name="connsiteY2" fmla="*/ 48639 h 1634247"/>
              <a:gd name="connsiteX3" fmla="*/ 12830783 w 12830783"/>
              <a:gd name="connsiteY3" fmla="*/ 632298 h 1634247"/>
              <a:gd name="connsiteX4" fmla="*/ 6741268 w 12830783"/>
              <a:gd name="connsiteY4" fmla="*/ 1634247 h 1634247"/>
              <a:gd name="connsiteX5" fmla="*/ 0 w 12830783"/>
              <a:gd name="connsiteY5" fmla="*/ 58366 h 1634247"/>
              <a:gd name="connsiteX6" fmla="*/ 836579 w 12830783"/>
              <a:gd name="connsiteY6" fmla="*/ 0 h 1634247"/>
              <a:gd name="connsiteX0" fmla="*/ 836579 w 12830783"/>
              <a:gd name="connsiteY0" fmla="*/ 0 h 1702340"/>
              <a:gd name="connsiteX1" fmla="*/ 6741268 w 12830783"/>
              <a:gd name="connsiteY1" fmla="*/ 1536971 h 1702340"/>
              <a:gd name="connsiteX2" fmla="*/ 12830783 w 12830783"/>
              <a:gd name="connsiteY2" fmla="*/ 48639 h 1702340"/>
              <a:gd name="connsiteX3" fmla="*/ 12830783 w 12830783"/>
              <a:gd name="connsiteY3" fmla="*/ 632298 h 1702340"/>
              <a:gd name="connsiteX4" fmla="*/ 6750996 w 12830783"/>
              <a:gd name="connsiteY4" fmla="*/ 1702340 h 1702340"/>
              <a:gd name="connsiteX5" fmla="*/ 0 w 12830783"/>
              <a:gd name="connsiteY5" fmla="*/ 58366 h 1702340"/>
              <a:gd name="connsiteX6" fmla="*/ 836579 w 12830783"/>
              <a:gd name="connsiteY6" fmla="*/ 0 h 1702340"/>
              <a:gd name="connsiteX0" fmla="*/ 836579 w 12830783"/>
              <a:gd name="connsiteY0" fmla="*/ 0 h 1702340"/>
              <a:gd name="connsiteX1" fmla="*/ 6741268 w 12830783"/>
              <a:gd name="connsiteY1" fmla="*/ 1536971 h 1702340"/>
              <a:gd name="connsiteX2" fmla="*/ 12470860 w 12830783"/>
              <a:gd name="connsiteY2" fmla="*/ 19456 h 1702340"/>
              <a:gd name="connsiteX3" fmla="*/ 12830783 w 12830783"/>
              <a:gd name="connsiteY3" fmla="*/ 632298 h 1702340"/>
              <a:gd name="connsiteX4" fmla="*/ 6750996 w 12830783"/>
              <a:gd name="connsiteY4" fmla="*/ 1702340 h 1702340"/>
              <a:gd name="connsiteX5" fmla="*/ 0 w 12830783"/>
              <a:gd name="connsiteY5" fmla="*/ 58366 h 1702340"/>
              <a:gd name="connsiteX6" fmla="*/ 836579 w 12830783"/>
              <a:gd name="connsiteY6" fmla="*/ 0 h 1702340"/>
              <a:gd name="connsiteX0" fmla="*/ 836579 w 13239345"/>
              <a:gd name="connsiteY0" fmla="*/ 0 h 1702340"/>
              <a:gd name="connsiteX1" fmla="*/ 6741268 w 13239345"/>
              <a:gd name="connsiteY1" fmla="*/ 1536971 h 1702340"/>
              <a:gd name="connsiteX2" fmla="*/ 12470860 w 13239345"/>
              <a:gd name="connsiteY2" fmla="*/ 19456 h 1702340"/>
              <a:gd name="connsiteX3" fmla="*/ 13239345 w 13239345"/>
              <a:gd name="connsiteY3" fmla="*/ 107004 h 1702340"/>
              <a:gd name="connsiteX4" fmla="*/ 6750996 w 13239345"/>
              <a:gd name="connsiteY4" fmla="*/ 1702340 h 1702340"/>
              <a:gd name="connsiteX5" fmla="*/ 0 w 13239345"/>
              <a:gd name="connsiteY5" fmla="*/ 58366 h 1702340"/>
              <a:gd name="connsiteX6" fmla="*/ 836579 w 13239345"/>
              <a:gd name="connsiteY6" fmla="*/ 0 h 1702340"/>
              <a:gd name="connsiteX0" fmla="*/ 836579 w 13239345"/>
              <a:gd name="connsiteY0" fmla="*/ 107003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836579 w 13239345"/>
              <a:gd name="connsiteY6" fmla="*/ 107003 h 1809343"/>
              <a:gd name="connsiteX0" fmla="*/ 1342417 w 13239345"/>
              <a:gd name="connsiteY0" fmla="*/ 29182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342417 w 13239345"/>
              <a:gd name="connsiteY6" fmla="*/ 29182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3239345"/>
              <a:gd name="connsiteY0" fmla="*/ 607 h 1809343"/>
              <a:gd name="connsiteX1" fmla="*/ 6741268 w 13239345"/>
              <a:gd name="connsiteY1" fmla="*/ 1643974 h 1809343"/>
              <a:gd name="connsiteX2" fmla="*/ 12169303 w 13239345"/>
              <a:gd name="connsiteY2" fmla="*/ 0 h 1809343"/>
              <a:gd name="connsiteX3" fmla="*/ 13239345 w 13239345"/>
              <a:gd name="connsiteY3" fmla="*/ 214007 h 1809343"/>
              <a:gd name="connsiteX4" fmla="*/ 6750996 w 13239345"/>
              <a:gd name="connsiteY4" fmla="*/ 1809343 h 1809343"/>
              <a:gd name="connsiteX5" fmla="*/ 0 w 13239345"/>
              <a:gd name="connsiteY5" fmla="*/ 165369 h 1809343"/>
              <a:gd name="connsiteX6" fmla="*/ 1294792 w 13239345"/>
              <a:gd name="connsiteY6" fmla="*/ 607 h 1809343"/>
              <a:gd name="connsiteX0" fmla="*/ 1294792 w 12651516"/>
              <a:gd name="connsiteY0" fmla="*/ 607 h 1809343"/>
              <a:gd name="connsiteX1" fmla="*/ 6741268 w 12651516"/>
              <a:gd name="connsiteY1" fmla="*/ 1643974 h 1809343"/>
              <a:gd name="connsiteX2" fmla="*/ 12169303 w 12651516"/>
              <a:gd name="connsiteY2" fmla="*/ 0 h 1809343"/>
              <a:gd name="connsiteX3" fmla="*/ 12651516 w 12651516"/>
              <a:gd name="connsiteY3" fmla="*/ 83379 h 1809343"/>
              <a:gd name="connsiteX4" fmla="*/ 6750996 w 12651516"/>
              <a:gd name="connsiteY4" fmla="*/ 1809343 h 1809343"/>
              <a:gd name="connsiteX5" fmla="*/ 0 w 12651516"/>
              <a:gd name="connsiteY5" fmla="*/ 165369 h 1809343"/>
              <a:gd name="connsiteX6" fmla="*/ 1294792 w 12651516"/>
              <a:gd name="connsiteY6" fmla="*/ 607 h 1809343"/>
              <a:gd name="connsiteX0" fmla="*/ 1294792 w 12564431"/>
              <a:gd name="connsiteY0" fmla="*/ 607 h 1809343"/>
              <a:gd name="connsiteX1" fmla="*/ 6741268 w 12564431"/>
              <a:gd name="connsiteY1" fmla="*/ 1643974 h 1809343"/>
              <a:gd name="connsiteX2" fmla="*/ 12169303 w 12564431"/>
              <a:gd name="connsiteY2" fmla="*/ 0 h 1809343"/>
              <a:gd name="connsiteX3" fmla="*/ 12564431 w 12564431"/>
              <a:gd name="connsiteY3" fmla="*/ 83379 h 1809343"/>
              <a:gd name="connsiteX4" fmla="*/ 6750996 w 12564431"/>
              <a:gd name="connsiteY4" fmla="*/ 1809343 h 1809343"/>
              <a:gd name="connsiteX5" fmla="*/ 0 w 12564431"/>
              <a:gd name="connsiteY5" fmla="*/ 165369 h 1809343"/>
              <a:gd name="connsiteX6" fmla="*/ 1294792 w 12564431"/>
              <a:gd name="connsiteY6" fmla="*/ 607 h 1809343"/>
              <a:gd name="connsiteX0" fmla="*/ 423935 w 11693574"/>
              <a:gd name="connsiteY0" fmla="*/ 607 h 1809343"/>
              <a:gd name="connsiteX1" fmla="*/ 5870411 w 11693574"/>
              <a:gd name="connsiteY1" fmla="*/ 1643974 h 1809343"/>
              <a:gd name="connsiteX2" fmla="*/ 11298446 w 11693574"/>
              <a:gd name="connsiteY2" fmla="*/ 0 h 1809343"/>
              <a:gd name="connsiteX3" fmla="*/ 11693574 w 11693574"/>
              <a:gd name="connsiteY3" fmla="*/ 83379 h 1809343"/>
              <a:gd name="connsiteX4" fmla="*/ 5880139 w 11693574"/>
              <a:gd name="connsiteY4" fmla="*/ 1809343 h 1809343"/>
              <a:gd name="connsiteX5" fmla="*/ 0 w 11693574"/>
              <a:gd name="connsiteY5" fmla="*/ 45626 h 1809343"/>
              <a:gd name="connsiteX6" fmla="*/ 423935 w 11693574"/>
              <a:gd name="connsiteY6" fmla="*/ 607 h 1809343"/>
              <a:gd name="connsiteX0" fmla="*/ 423935 w 11693574"/>
              <a:gd name="connsiteY0" fmla="*/ 607 h 1733143"/>
              <a:gd name="connsiteX1" fmla="*/ 5870411 w 11693574"/>
              <a:gd name="connsiteY1" fmla="*/ 1643974 h 1733143"/>
              <a:gd name="connsiteX2" fmla="*/ 11298446 w 11693574"/>
              <a:gd name="connsiteY2" fmla="*/ 0 h 1733143"/>
              <a:gd name="connsiteX3" fmla="*/ 11693574 w 11693574"/>
              <a:gd name="connsiteY3" fmla="*/ 83379 h 1733143"/>
              <a:gd name="connsiteX4" fmla="*/ 5880139 w 11693574"/>
              <a:gd name="connsiteY4" fmla="*/ 1733143 h 1733143"/>
              <a:gd name="connsiteX5" fmla="*/ 0 w 11693574"/>
              <a:gd name="connsiteY5" fmla="*/ 45626 h 1733143"/>
              <a:gd name="connsiteX6" fmla="*/ 423935 w 11693574"/>
              <a:gd name="connsiteY6" fmla="*/ 607 h 1733143"/>
              <a:gd name="connsiteX0" fmla="*/ 423935 w 11709902"/>
              <a:gd name="connsiteY0" fmla="*/ 607 h 1733143"/>
              <a:gd name="connsiteX1" fmla="*/ 5870411 w 11709902"/>
              <a:gd name="connsiteY1" fmla="*/ 1643974 h 1733143"/>
              <a:gd name="connsiteX2" fmla="*/ 11298446 w 11709902"/>
              <a:gd name="connsiteY2" fmla="*/ 0 h 1733143"/>
              <a:gd name="connsiteX3" fmla="*/ 11709902 w 11709902"/>
              <a:gd name="connsiteY3" fmla="*/ 83379 h 1733143"/>
              <a:gd name="connsiteX4" fmla="*/ 5880139 w 11709902"/>
              <a:gd name="connsiteY4" fmla="*/ 1733143 h 1733143"/>
              <a:gd name="connsiteX5" fmla="*/ 0 w 11709902"/>
              <a:gd name="connsiteY5" fmla="*/ 45626 h 1733143"/>
              <a:gd name="connsiteX6" fmla="*/ 423935 w 11709902"/>
              <a:gd name="connsiteY6" fmla="*/ 607 h 1733143"/>
              <a:gd name="connsiteX0" fmla="*/ 423935 w 11571109"/>
              <a:gd name="connsiteY0" fmla="*/ 607 h 1733143"/>
              <a:gd name="connsiteX1" fmla="*/ 5870411 w 11571109"/>
              <a:gd name="connsiteY1" fmla="*/ 1643974 h 1733143"/>
              <a:gd name="connsiteX2" fmla="*/ 11298446 w 11571109"/>
              <a:gd name="connsiteY2" fmla="*/ 0 h 1733143"/>
              <a:gd name="connsiteX3" fmla="*/ 11571109 w 11571109"/>
              <a:gd name="connsiteY3" fmla="*/ 116036 h 1733143"/>
              <a:gd name="connsiteX4" fmla="*/ 5880139 w 11571109"/>
              <a:gd name="connsiteY4" fmla="*/ 1733143 h 1733143"/>
              <a:gd name="connsiteX5" fmla="*/ 0 w 11571109"/>
              <a:gd name="connsiteY5" fmla="*/ 45626 h 1733143"/>
              <a:gd name="connsiteX6" fmla="*/ 423935 w 11571109"/>
              <a:gd name="connsiteY6" fmla="*/ 607 h 1733143"/>
              <a:gd name="connsiteX0" fmla="*/ 423935 w 11579274"/>
              <a:gd name="connsiteY0" fmla="*/ 607 h 1733143"/>
              <a:gd name="connsiteX1" fmla="*/ 5870411 w 11579274"/>
              <a:gd name="connsiteY1" fmla="*/ 1643974 h 1733143"/>
              <a:gd name="connsiteX2" fmla="*/ 11298446 w 11579274"/>
              <a:gd name="connsiteY2" fmla="*/ 0 h 1733143"/>
              <a:gd name="connsiteX3" fmla="*/ 11579274 w 11579274"/>
              <a:gd name="connsiteY3" fmla="*/ 116036 h 1733143"/>
              <a:gd name="connsiteX4" fmla="*/ 5880139 w 11579274"/>
              <a:gd name="connsiteY4" fmla="*/ 1733143 h 1733143"/>
              <a:gd name="connsiteX5" fmla="*/ 0 w 11579274"/>
              <a:gd name="connsiteY5" fmla="*/ 45626 h 1733143"/>
              <a:gd name="connsiteX6" fmla="*/ 423935 w 11579274"/>
              <a:gd name="connsiteY6" fmla="*/ 607 h 1733143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33132 w 11579274"/>
              <a:gd name="connsiteY2" fmla="*/ 48379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41297 w 11579274"/>
              <a:gd name="connsiteY2" fmla="*/ 32050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41297 w 11579274"/>
              <a:gd name="connsiteY2" fmla="*/ 32050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423935 w 11579274"/>
              <a:gd name="connsiteY0" fmla="*/ 0 h 1732536"/>
              <a:gd name="connsiteX1" fmla="*/ 5870411 w 11579274"/>
              <a:gd name="connsiteY1" fmla="*/ 1643367 h 1732536"/>
              <a:gd name="connsiteX2" fmla="*/ 11224968 w 11579274"/>
              <a:gd name="connsiteY2" fmla="*/ 48379 h 1732536"/>
              <a:gd name="connsiteX3" fmla="*/ 11579274 w 11579274"/>
              <a:gd name="connsiteY3" fmla="*/ 115429 h 1732536"/>
              <a:gd name="connsiteX4" fmla="*/ 5880139 w 11579274"/>
              <a:gd name="connsiteY4" fmla="*/ 1732536 h 1732536"/>
              <a:gd name="connsiteX5" fmla="*/ 0 w 11579274"/>
              <a:gd name="connsiteY5" fmla="*/ 45019 h 1732536"/>
              <a:gd name="connsiteX6" fmla="*/ 423935 w 11579274"/>
              <a:gd name="connsiteY6" fmla="*/ 0 h 1732536"/>
              <a:gd name="connsiteX0" fmla="*/ 219828 w 11375167"/>
              <a:gd name="connsiteY0" fmla="*/ 0 h 1732536"/>
              <a:gd name="connsiteX1" fmla="*/ 5666304 w 11375167"/>
              <a:gd name="connsiteY1" fmla="*/ 1643367 h 1732536"/>
              <a:gd name="connsiteX2" fmla="*/ 11020861 w 11375167"/>
              <a:gd name="connsiteY2" fmla="*/ 48379 h 1732536"/>
              <a:gd name="connsiteX3" fmla="*/ 11375167 w 11375167"/>
              <a:gd name="connsiteY3" fmla="*/ 115429 h 1732536"/>
              <a:gd name="connsiteX4" fmla="*/ 5676032 w 11375167"/>
              <a:gd name="connsiteY4" fmla="*/ 1732536 h 1732536"/>
              <a:gd name="connsiteX5" fmla="*/ 0 w 11375167"/>
              <a:gd name="connsiteY5" fmla="*/ 77676 h 1732536"/>
              <a:gd name="connsiteX6" fmla="*/ 219828 w 11375167"/>
              <a:gd name="connsiteY6" fmla="*/ 0 h 1732536"/>
              <a:gd name="connsiteX0" fmla="*/ 293307 w 11375167"/>
              <a:gd name="connsiteY0" fmla="*/ 0 h 1708044"/>
              <a:gd name="connsiteX1" fmla="*/ 5666304 w 11375167"/>
              <a:gd name="connsiteY1" fmla="*/ 1618875 h 1708044"/>
              <a:gd name="connsiteX2" fmla="*/ 11020861 w 11375167"/>
              <a:gd name="connsiteY2" fmla="*/ 23887 h 1708044"/>
              <a:gd name="connsiteX3" fmla="*/ 11375167 w 11375167"/>
              <a:gd name="connsiteY3" fmla="*/ 90937 h 1708044"/>
              <a:gd name="connsiteX4" fmla="*/ 5676032 w 11375167"/>
              <a:gd name="connsiteY4" fmla="*/ 1708044 h 1708044"/>
              <a:gd name="connsiteX5" fmla="*/ 0 w 11375167"/>
              <a:gd name="connsiteY5" fmla="*/ 53184 h 1708044"/>
              <a:gd name="connsiteX6" fmla="*/ 293307 w 11375167"/>
              <a:gd name="connsiteY6" fmla="*/ 0 h 1708044"/>
              <a:gd name="connsiteX0" fmla="*/ 317800 w 11375167"/>
              <a:gd name="connsiteY0" fmla="*/ 606 h 1684157"/>
              <a:gd name="connsiteX1" fmla="*/ 5666304 w 11375167"/>
              <a:gd name="connsiteY1" fmla="*/ 1594988 h 1684157"/>
              <a:gd name="connsiteX2" fmla="*/ 11020861 w 11375167"/>
              <a:gd name="connsiteY2" fmla="*/ 0 h 1684157"/>
              <a:gd name="connsiteX3" fmla="*/ 11375167 w 11375167"/>
              <a:gd name="connsiteY3" fmla="*/ 67050 h 1684157"/>
              <a:gd name="connsiteX4" fmla="*/ 5676032 w 11375167"/>
              <a:gd name="connsiteY4" fmla="*/ 1684157 h 1684157"/>
              <a:gd name="connsiteX5" fmla="*/ 0 w 11375167"/>
              <a:gd name="connsiteY5" fmla="*/ 29297 h 1684157"/>
              <a:gd name="connsiteX6" fmla="*/ 317800 w 11375167"/>
              <a:gd name="connsiteY6" fmla="*/ 606 h 1684157"/>
              <a:gd name="connsiteX0" fmla="*/ 285142 w 11342509"/>
              <a:gd name="connsiteY0" fmla="*/ 606 h 1684157"/>
              <a:gd name="connsiteX1" fmla="*/ 5633646 w 11342509"/>
              <a:gd name="connsiteY1" fmla="*/ 1594988 h 1684157"/>
              <a:gd name="connsiteX2" fmla="*/ 10988203 w 11342509"/>
              <a:gd name="connsiteY2" fmla="*/ 0 h 1684157"/>
              <a:gd name="connsiteX3" fmla="*/ 11342509 w 11342509"/>
              <a:gd name="connsiteY3" fmla="*/ 67050 h 1684157"/>
              <a:gd name="connsiteX4" fmla="*/ 5643374 w 11342509"/>
              <a:gd name="connsiteY4" fmla="*/ 1684157 h 1684157"/>
              <a:gd name="connsiteX5" fmla="*/ 0 w 11342509"/>
              <a:gd name="connsiteY5" fmla="*/ 29297 h 1684157"/>
              <a:gd name="connsiteX6" fmla="*/ 285142 w 11342509"/>
              <a:gd name="connsiteY6" fmla="*/ 606 h 1684157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0988203 w 11342509"/>
              <a:gd name="connsiteY2" fmla="*/ 755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18020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18020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47837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3364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  <a:gd name="connsiteX0" fmla="*/ 276977 w 11342509"/>
              <a:gd name="connsiteY0" fmla="*/ 0 h 1691715"/>
              <a:gd name="connsiteX1" fmla="*/ 5643806 w 11342509"/>
              <a:gd name="connsiteY1" fmla="*/ 1602546 h 1691715"/>
              <a:gd name="connsiteX2" fmla="*/ 11080494 w 11342509"/>
              <a:gd name="connsiteY2" fmla="*/ 17498 h 1691715"/>
              <a:gd name="connsiteX3" fmla="*/ 11342509 w 11342509"/>
              <a:gd name="connsiteY3" fmla="*/ 74608 h 1691715"/>
              <a:gd name="connsiteX4" fmla="*/ 5643374 w 11342509"/>
              <a:gd name="connsiteY4" fmla="*/ 1691715 h 1691715"/>
              <a:gd name="connsiteX5" fmla="*/ 0 w 11342509"/>
              <a:gd name="connsiteY5" fmla="*/ 36855 h 1691715"/>
              <a:gd name="connsiteX6" fmla="*/ 276977 w 11342509"/>
              <a:gd name="connsiteY6" fmla="*/ 0 h 169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42509" h="1691715">
                <a:moveTo>
                  <a:pt x="276977" y="0"/>
                </a:moveTo>
                <a:cubicBezTo>
                  <a:pt x="2111519" y="662089"/>
                  <a:pt x="3847364" y="1159532"/>
                  <a:pt x="5643806" y="1602546"/>
                </a:cubicBezTo>
                <a:cubicBezTo>
                  <a:pt x="7519826" y="1121230"/>
                  <a:pt x="9471175" y="643464"/>
                  <a:pt x="11080494" y="17498"/>
                </a:cubicBezTo>
                <a:lnTo>
                  <a:pt x="11342509" y="74608"/>
                </a:lnTo>
                <a:cubicBezTo>
                  <a:pt x="9170201" y="663537"/>
                  <a:pt x="7834732" y="1188511"/>
                  <a:pt x="5643374" y="1691715"/>
                </a:cubicBezTo>
                <a:cubicBezTo>
                  <a:pt x="3393042" y="1200874"/>
                  <a:pt x="2250332" y="651521"/>
                  <a:pt x="0" y="36855"/>
                </a:cubicBezTo>
                <a:lnTo>
                  <a:pt x="2769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30" y="4619682"/>
            <a:ext cx="3284503" cy="7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94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样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"/>
            <a:ext cx="5022689" cy="6857433"/>
          </a:xfrm>
          <a:prstGeom prst="rect">
            <a:avLst/>
          </a:prstGeom>
        </p:spPr>
      </p:pic>
      <p:sp>
        <p:nvSpPr>
          <p:cNvPr id="3" name="矩形 白1">
            <a:extLst>
              <a:ext uri="{FF2B5EF4-FFF2-40B4-BE49-F238E27FC236}">
                <a16:creationId xmlns:a16="http://schemas.microsoft.com/office/drawing/2014/main" id="{7A935A22-FEEB-4B78-9916-163644E822AB}"/>
              </a:ext>
            </a:extLst>
          </p:cNvPr>
          <p:cNvSpPr/>
          <p:nvPr userDrawn="1"/>
        </p:nvSpPr>
        <p:spPr>
          <a:xfrm rot="5400000">
            <a:off x="-917658" y="918223"/>
            <a:ext cx="6858002" cy="5022690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50000"/>
                </a:schemeClr>
              </a:gs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72411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0" y="2289050"/>
            <a:ext cx="12192001" cy="196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558" b="38705"/>
          <a:stretch/>
        </p:blipFill>
        <p:spPr>
          <a:xfrm>
            <a:off x="1" y="0"/>
            <a:ext cx="12192000" cy="229021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-1" y="-7884"/>
            <a:ext cx="12192001" cy="229810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02" y="973061"/>
            <a:ext cx="2143294" cy="599913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-81481" y="2289050"/>
            <a:ext cx="123398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67788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>
            <a:extLst>
              <a:ext uri="{FF2B5EF4-FFF2-40B4-BE49-F238E27FC236}">
                <a16:creationId xmlns:a16="http://schemas.microsoft.com/office/drawing/2014/main" id="{EEC7E5F7-20FD-444B-9E6C-FF353F66717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>
            <a:extLst>
              <a:ext uri="{FF2B5EF4-FFF2-40B4-BE49-F238E27FC236}">
                <a16:creationId xmlns:a16="http://schemas.microsoft.com/office/drawing/2014/main" id="{59644A98-44CE-4FDE-8172-3327AAE72C4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22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C809FD0-A9F1-4139-8386-4A9BEBA1CE80}"/>
              </a:ext>
            </a:extLst>
          </p:cNvPr>
          <p:cNvCxnSpPr/>
          <p:nvPr userDrawn="1"/>
        </p:nvCxnSpPr>
        <p:spPr>
          <a:xfrm>
            <a:off x="5723340" y="1294827"/>
            <a:ext cx="7453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8D352C72-A8BD-49E0-9C6C-2C7B147AF3AE}"/>
              </a:ext>
            </a:extLst>
          </p:cNvPr>
          <p:cNvCxnSpPr/>
          <p:nvPr userDrawn="1"/>
        </p:nvCxnSpPr>
        <p:spPr>
          <a:xfrm>
            <a:off x="5723340" y="5613415"/>
            <a:ext cx="7453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471"/>
          <a:stretch/>
        </p:blipFill>
        <p:spPr>
          <a:xfrm>
            <a:off x="-34506" y="163259"/>
            <a:ext cx="3298317" cy="65314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12"/>
          <a:stretch/>
        </p:blipFill>
        <p:spPr>
          <a:xfrm>
            <a:off x="8928190" y="163258"/>
            <a:ext cx="3269562" cy="65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4700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椭圆 88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3831113" y="-1541834"/>
            <a:ext cx="8697505" cy="9941668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4021339" y="-1541834"/>
            <a:ext cx="8697505" cy="994166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0AD6C65D-0FE3-4E82-89A8-93A09AFFD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16" t="7030" r="31559" b="11337"/>
          <a:stretch/>
        </p:blipFill>
        <p:spPr>
          <a:xfrm>
            <a:off x="-1260196" y="1"/>
            <a:ext cx="5919101" cy="6857999"/>
          </a:xfrm>
          <a:custGeom>
            <a:avLst/>
            <a:gdLst>
              <a:gd name="connsiteX0" fmla="*/ 0 w 5919101"/>
              <a:gd name="connsiteY0" fmla="*/ 0 h 6858000"/>
              <a:gd name="connsiteX1" fmla="*/ 4714485 w 5919101"/>
              <a:gd name="connsiteY1" fmla="*/ 0 h 6858000"/>
              <a:gd name="connsiteX2" fmla="*/ 4786974 w 5919101"/>
              <a:gd name="connsiteY2" fmla="*/ 86723 h 6858000"/>
              <a:gd name="connsiteX3" fmla="*/ 5919101 w 5919101"/>
              <a:gd name="connsiteY3" fmla="*/ 3429000 h 6858000"/>
              <a:gd name="connsiteX4" fmla="*/ 4786974 w 5919101"/>
              <a:gd name="connsiteY4" fmla="*/ 6771277 h 6858000"/>
              <a:gd name="connsiteX5" fmla="*/ 4714485 w 5919101"/>
              <a:gd name="connsiteY5" fmla="*/ 6858000 h 6858000"/>
              <a:gd name="connsiteX6" fmla="*/ 0 w 59191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9101" h="6858000">
                <a:moveTo>
                  <a:pt x="0" y="0"/>
                </a:moveTo>
                <a:lnTo>
                  <a:pt x="4714485" y="0"/>
                </a:lnTo>
                <a:lnTo>
                  <a:pt x="4786974" y="86723"/>
                </a:lnTo>
                <a:cubicBezTo>
                  <a:pt x="5490384" y="969480"/>
                  <a:pt x="5919101" y="2142133"/>
                  <a:pt x="5919101" y="3429000"/>
                </a:cubicBezTo>
                <a:cubicBezTo>
                  <a:pt x="5919101" y="4715867"/>
                  <a:pt x="5490384" y="5888521"/>
                  <a:pt x="4786974" y="6771277"/>
                </a:cubicBezTo>
                <a:lnTo>
                  <a:pt x="47144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6" name="椭圆 85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4038600" y="-1541834"/>
            <a:ext cx="8697505" cy="9941668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29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185" y="4400550"/>
            <a:ext cx="4601216" cy="4606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4" b="12515"/>
          <a:stretch/>
        </p:blipFill>
        <p:spPr>
          <a:xfrm>
            <a:off x="0" y="0"/>
            <a:ext cx="12191999" cy="44005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0" y="4408331"/>
            <a:ext cx="12192001" cy="19685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27000" dist="635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37BF7-CAE8-4F93-8BE5-229FC17201DA}"/>
              </a:ext>
            </a:extLst>
          </p:cNvPr>
          <p:cNvSpPr/>
          <p:nvPr userDrawn="1"/>
        </p:nvSpPr>
        <p:spPr>
          <a:xfrm>
            <a:off x="0" y="0"/>
            <a:ext cx="12192001" cy="440055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847" y="142154"/>
            <a:ext cx="2242503" cy="6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866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550089" y="863157"/>
            <a:ext cx="1031862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606550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1378908" y="-1612"/>
            <a:ext cx="167082" cy="87473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bg1"/>
          </a:solidFill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366474" y="-17822"/>
            <a:ext cx="0" cy="10794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11155416" y="6119786"/>
            <a:ext cx="0" cy="760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85044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11155416" y="6133167"/>
            <a:ext cx="0" cy="7561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86924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577850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9524" y="122428"/>
            <a:ext cx="559928" cy="699303"/>
            <a:chOff x="-9524" y="122428"/>
            <a:chExt cx="559928" cy="699303"/>
          </a:xfrm>
        </p:grpSpPr>
        <p:sp>
          <p:nvSpPr>
            <p:cNvPr id="85" name="任意多边形: 形状 56">
              <a:extLst>
                <a:ext uri="{FF2B5EF4-FFF2-40B4-BE49-F238E27FC236}">
                  <a16:creationId xmlns:a16="http://schemas.microsoft.com/office/drawing/2014/main" id="{77A3E9FF-E8D6-4864-AD9A-BC3E704158E7}"/>
                </a:ext>
              </a:extLst>
            </p:cNvPr>
            <p:cNvSpPr/>
            <p:nvPr userDrawn="1"/>
          </p:nvSpPr>
          <p:spPr>
            <a:xfrm>
              <a:off x="-9524" y="122428"/>
              <a:ext cx="559928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57">
              <a:extLst>
                <a:ext uri="{FF2B5EF4-FFF2-40B4-BE49-F238E27FC236}">
                  <a16:creationId xmlns:a16="http://schemas.microsoft.com/office/drawing/2014/main" id="{0B39D90D-B980-4ADB-95FB-F043B008E76D}"/>
                </a:ext>
              </a:extLst>
            </p:cNvPr>
            <p:cNvSpPr/>
            <p:nvPr userDrawn="1"/>
          </p:nvSpPr>
          <p:spPr>
            <a:xfrm>
              <a:off x="417309" y="379233"/>
              <a:ext cx="96622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1375EC85-F9E6-44D2-9F15-53B5B6F75476}"/>
              </a:ext>
            </a:extLst>
          </p:cNvPr>
          <p:cNvCxnSpPr>
            <a:cxnSpLocks/>
          </p:cNvCxnSpPr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>
            <a:extLst>
              <a:ext uri="{FF2B5EF4-FFF2-40B4-BE49-F238E27FC236}">
                <a16:creationId xmlns:a16="http://schemas.microsoft.com/office/drawing/2014/main" id="{CE6666C3-355D-4A5C-A830-6BBD90D5F1FE}"/>
              </a:ext>
            </a:extLst>
          </p:cNvPr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70DEE229-ACC1-4297-A1E3-DEA16F9B9C28}"/>
              </a:ext>
            </a:extLst>
          </p:cNvPr>
          <p:cNvCxnSpPr>
            <a:cxnSpLocks/>
          </p:cNvCxnSpPr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03055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A-矩形 7">
            <a:extLst>
              <a:ext uri="{FF2B5EF4-FFF2-40B4-BE49-F238E27FC236}">
                <a16:creationId xmlns:a16="http://schemas.microsoft.com/office/drawing/2014/main" id="{F617AE56-2DFD-4B3C-9381-5F4B6AA7F4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1373037" y="1"/>
            <a:ext cx="81896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PA-矩形 7">
            <a:extLst>
              <a:ext uri="{FF2B5EF4-FFF2-40B4-BE49-F238E27FC236}">
                <a16:creationId xmlns:a16="http://schemas.microsoft.com/office/drawing/2014/main" id="{F617AE56-2DFD-4B3C-9381-5F4B6AA7F4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3793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37303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0651" y="161103"/>
            <a:ext cx="6791691" cy="653579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9BCF8FA-A10E-4A84-94FB-9EE190AFE929}"/>
              </a:ext>
            </a:extLst>
          </p:cNvPr>
          <p:cNvSpPr/>
          <p:nvPr userDrawn="1"/>
        </p:nvSpPr>
        <p:spPr>
          <a:xfrm>
            <a:off x="0" y="1504950"/>
            <a:ext cx="12192000" cy="3848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1000" sy="101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46A2DAE-C2C5-44C0-8C41-6B17019A21CC}"/>
              </a:ext>
            </a:extLst>
          </p:cNvPr>
          <p:cNvSpPr/>
          <p:nvPr userDrawn="1"/>
        </p:nvSpPr>
        <p:spPr>
          <a:xfrm flipV="1">
            <a:off x="5143364" y="3786901"/>
            <a:ext cx="6236023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262847"/>
              <a:gd name="connsiteX1" fmla="*/ 6415214 w 6415214"/>
              <a:gd name="connsiteY1" fmla="*/ 171407 h 262847"/>
              <a:gd name="connsiteX2" fmla="*/ 6415214 w 6415214"/>
              <a:gd name="connsiteY2" fmla="*/ 100390 h 262847"/>
              <a:gd name="connsiteX3" fmla="*/ 511261 w 6415214"/>
              <a:gd name="connsiteY3" fmla="*/ 100390 h 262847"/>
              <a:gd name="connsiteX4" fmla="*/ 229919 w 6415214"/>
              <a:gd name="connsiteY4" fmla="*/ 0 h 262847"/>
              <a:gd name="connsiteX5" fmla="*/ 229919 w 6415214"/>
              <a:gd name="connsiteY5" fmla="*/ 100390 h 262847"/>
              <a:gd name="connsiteX6" fmla="*/ 0 w 6415214"/>
              <a:gd name="connsiteY6" fmla="*/ 100390 h 262847"/>
              <a:gd name="connsiteX7" fmla="*/ 91440 w 6415214"/>
              <a:gd name="connsiteY7" fmla="*/ 262847 h 262847"/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" fmla="*/ 0 w 6415214"/>
              <a:gd name="connsiteY0" fmla="*/ 171407 h 171407"/>
              <a:gd name="connsiteX1" fmla="*/ 6415214 w 6415214"/>
              <a:gd name="connsiteY1" fmla="*/ 100390 h 171407"/>
              <a:gd name="connsiteX2" fmla="*/ 511261 w 6415214"/>
              <a:gd name="connsiteY2" fmla="*/ 100390 h 171407"/>
              <a:gd name="connsiteX3" fmla="*/ 229919 w 6415214"/>
              <a:gd name="connsiteY3" fmla="*/ 0 h 171407"/>
              <a:gd name="connsiteX4" fmla="*/ 229919 w 6415214"/>
              <a:gd name="connsiteY4" fmla="*/ 100390 h 171407"/>
              <a:gd name="connsiteX5" fmla="*/ 0 w 6415214"/>
              <a:gd name="connsiteY5" fmla="*/ 100390 h 171407"/>
              <a:gd name="connsiteX0" fmla="*/ 6415214 w 6415214"/>
              <a:gd name="connsiteY0" fmla="*/ 100390 h 100390"/>
              <a:gd name="connsiteX1" fmla="*/ 511261 w 6415214"/>
              <a:gd name="connsiteY1" fmla="*/ 100390 h 100390"/>
              <a:gd name="connsiteX2" fmla="*/ 229919 w 6415214"/>
              <a:gd name="connsiteY2" fmla="*/ 0 h 100390"/>
              <a:gd name="connsiteX3" fmla="*/ 229919 w 6415214"/>
              <a:gd name="connsiteY3" fmla="*/ 100390 h 100390"/>
              <a:gd name="connsiteX4" fmla="*/ 0 w 6415214"/>
              <a:gd name="connsiteY4" fmla="*/ 100390 h 100390"/>
              <a:gd name="connsiteX0" fmla="*/ 6415214 w 6415214"/>
              <a:gd name="connsiteY0" fmla="*/ 195640 h 195640"/>
              <a:gd name="connsiteX1" fmla="*/ 511261 w 6415214"/>
              <a:gd name="connsiteY1" fmla="*/ 195640 h 195640"/>
              <a:gd name="connsiteX2" fmla="*/ 227538 w 6415214"/>
              <a:gd name="connsiteY2" fmla="*/ 0 h 195640"/>
              <a:gd name="connsiteX3" fmla="*/ 229919 w 6415214"/>
              <a:gd name="connsiteY3" fmla="*/ 195640 h 195640"/>
              <a:gd name="connsiteX4" fmla="*/ 0 w 6415214"/>
              <a:gd name="connsiteY4" fmla="*/ 195640 h 195640"/>
              <a:gd name="connsiteX0" fmla="*/ 6415214 w 6415214"/>
              <a:gd name="connsiteY0" fmla="*/ 193259 h 193259"/>
              <a:gd name="connsiteX1" fmla="*/ 511261 w 6415214"/>
              <a:gd name="connsiteY1" fmla="*/ 193259 h 193259"/>
              <a:gd name="connsiteX2" fmla="*/ 232301 w 6415214"/>
              <a:gd name="connsiteY2" fmla="*/ 0 h 193259"/>
              <a:gd name="connsiteX3" fmla="*/ 229919 w 6415214"/>
              <a:gd name="connsiteY3" fmla="*/ 193259 h 193259"/>
              <a:gd name="connsiteX4" fmla="*/ 0 w 6415214"/>
              <a:gd name="connsiteY4" fmla="*/ 193259 h 19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标题 47">
            <a:extLst>
              <a:ext uri="{FF2B5EF4-FFF2-40B4-BE49-F238E27FC236}">
                <a16:creationId xmlns:a16="http://schemas.microsoft.com/office/drawing/2014/main" id="{253B7C5E-3F08-4EBF-9056-30949C85A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3420" y="2558484"/>
            <a:ext cx="623602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lnSpc>
                <a:spcPct val="100000"/>
              </a:lnSpc>
              <a:defRPr lang="zh-CN" altLang="en-US" sz="3600" b="1" spc="100" dirty="0">
                <a:latin typeface="+mn-ea"/>
                <a:ea typeface="+mn-ea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60" name="文本占位符 87">
            <a:extLst>
              <a:ext uri="{FF2B5EF4-FFF2-40B4-BE49-F238E27FC236}">
                <a16:creationId xmlns:a16="http://schemas.microsoft.com/office/drawing/2014/main" id="{00D06366-D345-4DCE-A938-EC3BB7836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014" y="2329801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38" name="文本占位符 53">
            <a:extLst>
              <a:ext uri="{FF2B5EF4-FFF2-40B4-BE49-F238E27FC236}">
                <a16:creationId xmlns:a16="http://schemas.microsoft.com/office/drawing/2014/main" id="{6465F7BF-7316-4A2A-9ECF-AB9E637FFC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3364" y="4198880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61" y="2359437"/>
            <a:ext cx="2855386" cy="21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576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CE6666C3-355D-4A5C-A830-6BBD90D5F1FE}"/>
              </a:ext>
            </a:extLst>
          </p:cNvPr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81254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>
            <a:extLst>
              <a:ext uri="{FF2B5EF4-FFF2-40B4-BE49-F238E27FC236}">
                <a16:creationId xmlns:a16="http://schemas.microsoft.com/office/drawing/2014/main" id="{234BC7E1-028A-4463-99ED-1994A3ADEC14}"/>
              </a:ext>
            </a:extLst>
          </p:cNvPr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91BC6857-420C-4F20-ABBF-78DDE1D9F36B}"/>
              </a:ext>
            </a:extLst>
          </p:cNvPr>
          <p:cNvSpPr/>
          <p:nvPr userDrawn="1"/>
        </p:nvSpPr>
        <p:spPr>
          <a:xfrm>
            <a:off x="198120" y="302341"/>
            <a:ext cx="746398" cy="342128"/>
          </a:xfrm>
          <a:prstGeom prst="parallelogram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72" name="组合 71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89" name="组合 8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9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0" name="组合 8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9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75" name="组合 7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8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8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7" name="组合 7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8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70DEE229-ACC1-4297-A1E3-DEA16F9B9C28}"/>
              </a:ext>
            </a:extLst>
          </p:cNvPr>
          <p:cNvCxnSpPr>
            <a:cxnSpLocks/>
          </p:cNvCxnSpPr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标题 11"/>
          <p:cNvSpPr>
            <a:spLocks noGrp="1"/>
          </p:cNvSpPr>
          <p:nvPr>
            <p:ph type="title"/>
          </p:nvPr>
        </p:nvSpPr>
        <p:spPr>
          <a:xfrm>
            <a:off x="949325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849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>
            <a:extLst>
              <a:ext uri="{FF2B5EF4-FFF2-40B4-BE49-F238E27FC236}">
                <a16:creationId xmlns:a16="http://schemas.microsoft.com/office/drawing/2014/main" id="{234BC7E1-028A-4463-99ED-1994A3ADEC14}"/>
              </a:ext>
            </a:extLst>
          </p:cNvPr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3567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366474" y="863157"/>
            <a:ext cx="1050223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368806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6269038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61318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0185149" y="863157"/>
            <a:ext cx="168356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09569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9863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227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/>
          <a:stretch/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1375EC85-F9E6-44D2-9F15-53B5B6F75476}"/>
              </a:ext>
            </a:extLst>
          </p:cNvPr>
          <p:cNvCxnSpPr>
            <a:cxnSpLocks/>
          </p:cNvCxnSpPr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70DEE229-ACC1-4297-A1E3-DEA16F9B9C28}"/>
              </a:ext>
            </a:extLst>
          </p:cNvPr>
          <p:cNvCxnSpPr>
            <a:cxnSpLocks/>
          </p:cNvCxnSpPr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-511603" y="253621"/>
            <a:ext cx="1221064" cy="438825"/>
            <a:chOff x="-529708" y="381991"/>
            <a:chExt cx="1221064" cy="438825"/>
          </a:xfrm>
        </p:grpSpPr>
        <p:sp>
          <p:nvSpPr>
            <p:cNvPr id="58" name="梯形 57">
              <a:extLst>
                <a:ext uri="{FF2B5EF4-FFF2-40B4-BE49-F238E27FC236}">
                  <a16:creationId xmlns:a16="http://schemas.microsoft.com/office/drawing/2014/main" id="{5065A524-15E6-4769-B9ED-7868E19ADB1E}"/>
                </a:ext>
              </a:extLst>
            </p:cNvPr>
            <p:cNvSpPr/>
            <p:nvPr userDrawn="1"/>
          </p:nvSpPr>
          <p:spPr>
            <a:xfrm rot="16200000">
              <a:off x="-107121" y="-40596"/>
              <a:ext cx="375890" cy="1221064"/>
            </a:xfrm>
            <a:prstGeom prst="trapezoid">
              <a:avLst>
                <a:gd name="adj" fmla="val 723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梯形 58">
              <a:extLst>
                <a:ext uri="{FF2B5EF4-FFF2-40B4-BE49-F238E27FC236}">
                  <a16:creationId xmlns:a16="http://schemas.microsoft.com/office/drawing/2014/main" id="{AC403C93-604F-4B72-B919-463ACA49C29B}"/>
                </a:ext>
              </a:extLst>
            </p:cNvPr>
            <p:cNvSpPr/>
            <p:nvPr userDrawn="1"/>
          </p:nvSpPr>
          <p:spPr>
            <a:xfrm rot="16200000">
              <a:off x="-79397" y="146495"/>
              <a:ext cx="267255" cy="1058332"/>
            </a:xfrm>
            <a:prstGeom prst="trapezoid">
              <a:avLst>
                <a:gd name="adj" fmla="val 723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梯形 59">
              <a:extLst>
                <a:ext uri="{FF2B5EF4-FFF2-40B4-BE49-F238E27FC236}">
                  <a16:creationId xmlns:a16="http://schemas.microsoft.com/office/drawing/2014/main" id="{AC403C93-604F-4B72-B919-463ACA49C29B}"/>
                </a:ext>
              </a:extLst>
            </p:cNvPr>
            <p:cNvSpPr/>
            <p:nvPr userDrawn="1"/>
          </p:nvSpPr>
          <p:spPr>
            <a:xfrm rot="16200000">
              <a:off x="-95133" y="158023"/>
              <a:ext cx="267255" cy="1058332"/>
            </a:xfrm>
            <a:prstGeom prst="trapezoid">
              <a:avLst>
                <a:gd name="adj" fmla="val 7230"/>
              </a:avLst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445739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86" name="图片 8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3"/>
          <a:stretch/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9778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550089" y="863157"/>
            <a:ext cx="1031862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606550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1378908" y="-1612"/>
            <a:ext cx="167082" cy="87473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366474" y="-17822"/>
            <a:ext cx="0" cy="10794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11155416" y="6119786"/>
            <a:ext cx="0" cy="760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83"/>
          <p:cNvGrpSpPr/>
          <p:nvPr userDrawn="1"/>
        </p:nvGrpSpPr>
        <p:grpSpPr>
          <a:xfrm>
            <a:off x="587288" y="6381747"/>
            <a:ext cx="2479573" cy="304965"/>
            <a:chOff x="671368" y="6061309"/>
            <a:chExt cx="2479573" cy="304965"/>
          </a:xfrm>
          <a:solidFill>
            <a:schemeClr val="bg1"/>
          </a:solidFill>
        </p:grpSpPr>
        <p:grpSp>
          <p:nvGrpSpPr>
            <p:cNvPr id="85" name="组合 84"/>
            <p:cNvGrpSpPr/>
            <p:nvPr userDrawn="1"/>
          </p:nvGrpSpPr>
          <p:grpSpPr>
            <a:xfrm>
              <a:off x="2098445" y="6064781"/>
              <a:ext cx="1052496" cy="298683"/>
              <a:chOff x="2373567" y="1096524"/>
              <a:chExt cx="2578404" cy="731714"/>
            </a:xfrm>
            <a:grpFill/>
          </p:grpSpPr>
          <p:sp>
            <p:nvSpPr>
              <p:cNvPr id="100" name="Freeform 5"/>
              <p:cNvSpPr/>
              <p:nvPr/>
            </p:nvSpPr>
            <p:spPr bwMode="auto">
              <a:xfrm>
                <a:off x="3797881" y="1143043"/>
                <a:ext cx="576140" cy="649652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6"/>
              <p:cNvSpPr/>
              <p:nvPr/>
            </p:nvSpPr>
            <p:spPr bwMode="auto">
              <a:xfrm>
                <a:off x="4620305" y="1241947"/>
                <a:ext cx="331666" cy="499206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02" name="组合 101"/>
              <p:cNvGrpSpPr/>
              <p:nvPr/>
            </p:nvGrpSpPr>
            <p:grpSpPr>
              <a:xfrm>
                <a:off x="2373567" y="1096524"/>
                <a:ext cx="589817" cy="731714"/>
                <a:chOff x="5548313" y="2084388"/>
                <a:chExt cx="547688" cy="679451"/>
              </a:xfrm>
              <a:grpFill/>
            </p:grpSpPr>
            <p:sp>
              <p:nvSpPr>
                <p:cNvPr id="107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3" name="组合 102"/>
              <p:cNvGrpSpPr/>
              <p:nvPr/>
            </p:nvGrpSpPr>
            <p:grpSpPr>
              <a:xfrm>
                <a:off x="3194779" y="1296598"/>
                <a:ext cx="356817" cy="382445"/>
                <a:chOff x="3792874" y="3156423"/>
                <a:chExt cx="331330" cy="355128"/>
              </a:xfrm>
              <a:grpFill/>
            </p:grpSpPr>
            <p:sp>
              <p:nvSpPr>
                <p:cNvPr id="104" name="Freeform 15"/>
                <p:cNvSpPr/>
                <p:nvPr/>
              </p:nvSpPr>
              <p:spPr bwMode="auto">
                <a:xfrm>
                  <a:off x="3792874" y="3235325"/>
                  <a:ext cx="152877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Freeform 16"/>
                <p:cNvSpPr/>
                <p:nvPr/>
              </p:nvSpPr>
              <p:spPr bwMode="auto">
                <a:xfrm>
                  <a:off x="3957518" y="3164747"/>
                  <a:ext cx="166686" cy="346804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Freeform 17"/>
                <p:cNvSpPr/>
                <p:nvPr/>
              </p:nvSpPr>
              <p:spPr bwMode="auto">
                <a:xfrm>
                  <a:off x="3879593" y="3156423"/>
                  <a:ext cx="109753" cy="63837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86" name="组合 85"/>
            <p:cNvGrpSpPr/>
            <p:nvPr userDrawn="1"/>
          </p:nvGrpSpPr>
          <p:grpSpPr>
            <a:xfrm>
              <a:off x="671368" y="6061309"/>
              <a:ext cx="1100339" cy="304965"/>
              <a:chOff x="2372715" y="161759"/>
              <a:chExt cx="2695608" cy="747103"/>
            </a:xfrm>
            <a:grpFill/>
          </p:grpSpPr>
          <p:grpSp>
            <p:nvGrpSpPr>
              <p:cNvPr id="87" name="组合 86"/>
              <p:cNvGrpSpPr/>
              <p:nvPr/>
            </p:nvGrpSpPr>
            <p:grpSpPr>
              <a:xfrm>
                <a:off x="3804781" y="283376"/>
                <a:ext cx="521428" cy="548788"/>
                <a:chOff x="6113463" y="3541713"/>
                <a:chExt cx="484188" cy="509588"/>
              </a:xfrm>
              <a:grpFill/>
            </p:grpSpPr>
            <p:sp>
              <p:nvSpPr>
                <p:cNvPr id="98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8" name="组合 87"/>
              <p:cNvGrpSpPr/>
              <p:nvPr/>
            </p:nvGrpSpPr>
            <p:grpSpPr>
              <a:xfrm>
                <a:off x="2372715" y="161759"/>
                <a:ext cx="591521" cy="747103"/>
                <a:chOff x="6108700" y="2066926"/>
                <a:chExt cx="549275" cy="693738"/>
              </a:xfrm>
              <a:grpFill/>
            </p:grpSpPr>
            <p:sp>
              <p:nvSpPr>
                <p:cNvPr id="96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9" name="组合 88"/>
              <p:cNvGrpSpPr/>
              <p:nvPr/>
            </p:nvGrpSpPr>
            <p:grpSpPr>
              <a:xfrm>
                <a:off x="3173775" y="375308"/>
                <a:ext cx="396626" cy="341923"/>
                <a:chOff x="6186488" y="2930526"/>
                <a:chExt cx="368300" cy="317500"/>
              </a:xfrm>
              <a:grpFill/>
            </p:grpSpPr>
            <p:sp>
              <p:nvSpPr>
                <p:cNvPr id="93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0" name="组合 89"/>
              <p:cNvGrpSpPr/>
              <p:nvPr/>
            </p:nvGrpSpPr>
            <p:grpSpPr>
              <a:xfrm>
                <a:off x="4613362" y="313351"/>
                <a:ext cx="454961" cy="453362"/>
                <a:chOff x="11893465" y="1994536"/>
                <a:chExt cx="274986" cy="274018"/>
              </a:xfrm>
              <a:grpFill/>
            </p:grpSpPr>
            <p:sp>
              <p:nvSpPr>
                <p:cNvPr id="91" name="Freeform 11"/>
                <p:cNvSpPr>
                  <a:spLocks noEditPoints="1"/>
                </p:cNvSpPr>
                <p:nvPr/>
              </p:nvSpPr>
              <p:spPr bwMode="auto">
                <a:xfrm>
                  <a:off x="11976100" y="1994536"/>
                  <a:ext cx="192351" cy="269291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Freeform 12"/>
                <p:cNvSpPr/>
                <p:nvPr/>
              </p:nvSpPr>
              <p:spPr bwMode="auto">
                <a:xfrm>
                  <a:off x="11893465" y="2009127"/>
                  <a:ext cx="103574" cy="259427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2915505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11155416" y="6133167"/>
            <a:ext cx="0" cy="7561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85420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577850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90193" y="252089"/>
            <a:ext cx="1969223" cy="43299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9524" y="122428"/>
            <a:ext cx="559928" cy="699303"/>
            <a:chOff x="-9524" y="122428"/>
            <a:chExt cx="559928" cy="699303"/>
          </a:xfrm>
        </p:grpSpPr>
        <p:sp>
          <p:nvSpPr>
            <p:cNvPr id="85" name="任意多边形: 形状 56"/>
            <p:cNvSpPr/>
            <p:nvPr userDrawn="1"/>
          </p:nvSpPr>
          <p:spPr>
            <a:xfrm>
              <a:off x="-9524" y="122428"/>
              <a:ext cx="559928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57"/>
            <p:cNvSpPr/>
            <p:nvPr userDrawn="1"/>
          </p:nvSpPr>
          <p:spPr>
            <a:xfrm>
              <a:off x="417309" y="379233"/>
              <a:ext cx="96622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7" name="直接连接符 86"/>
          <p:cNvCxnSpPr/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0" name="直接连接符 89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组合 82"/>
          <p:cNvGrpSpPr/>
          <p:nvPr userDrawn="1"/>
        </p:nvGrpSpPr>
        <p:grpSpPr>
          <a:xfrm>
            <a:off x="587288" y="6381747"/>
            <a:ext cx="2479573" cy="304965"/>
            <a:chOff x="671368" y="6061309"/>
            <a:chExt cx="2479573" cy="304965"/>
          </a:xfrm>
          <a:solidFill>
            <a:schemeClr val="accent3"/>
          </a:solidFill>
        </p:grpSpPr>
        <p:grpSp>
          <p:nvGrpSpPr>
            <p:cNvPr id="84" name="组合 83"/>
            <p:cNvGrpSpPr/>
            <p:nvPr userDrawn="1"/>
          </p:nvGrpSpPr>
          <p:grpSpPr>
            <a:xfrm>
              <a:off x="2098445" y="6064781"/>
              <a:ext cx="1052496" cy="298683"/>
              <a:chOff x="2373567" y="1096524"/>
              <a:chExt cx="2578404" cy="731714"/>
            </a:xfrm>
            <a:grpFill/>
          </p:grpSpPr>
          <p:sp>
            <p:nvSpPr>
              <p:cNvPr id="104" name="Freeform 5"/>
              <p:cNvSpPr/>
              <p:nvPr/>
            </p:nvSpPr>
            <p:spPr bwMode="auto">
              <a:xfrm>
                <a:off x="3797881" y="1143043"/>
                <a:ext cx="576140" cy="649652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6"/>
              <p:cNvSpPr/>
              <p:nvPr/>
            </p:nvSpPr>
            <p:spPr bwMode="auto">
              <a:xfrm>
                <a:off x="4620305" y="1241947"/>
                <a:ext cx="331666" cy="499206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06" name="组合 105"/>
              <p:cNvGrpSpPr/>
              <p:nvPr/>
            </p:nvGrpSpPr>
            <p:grpSpPr>
              <a:xfrm>
                <a:off x="2373567" y="1096524"/>
                <a:ext cx="589817" cy="731714"/>
                <a:chOff x="5548313" y="2084388"/>
                <a:chExt cx="547688" cy="679451"/>
              </a:xfrm>
              <a:grpFill/>
            </p:grpSpPr>
            <p:sp>
              <p:nvSpPr>
                <p:cNvPr id="111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7" name="组合 106"/>
              <p:cNvGrpSpPr/>
              <p:nvPr/>
            </p:nvGrpSpPr>
            <p:grpSpPr>
              <a:xfrm>
                <a:off x="3194779" y="1296598"/>
                <a:ext cx="356817" cy="382445"/>
                <a:chOff x="3792874" y="3156423"/>
                <a:chExt cx="331330" cy="355128"/>
              </a:xfrm>
              <a:grpFill/>
            </p:grpSpPr>
            <p:sp>
              <p:nvSpPr>
                <p:cNvPr id="108" name="Freeform 15"/>
                <p:cNvSpPr/>
                <p:nvPr/>
              </p:nvSpPr>
              <p:spPr bwMode="auto">
                <a:xfrm>
                  <a:off x="3792874" y="3235325"/>
                  <a:ext cx="152877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Freeform 16"/>
                <p:cNvSpPr/>
                <p:nvPr/>
              </p:nvSpPr>
              <p:spPr bwMode="auto">
                <a:xfrm>
                  <a:off x="3957518" y="3164747"/>
                  <a:ext cx="166686" cy="346804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Freeform 17"/>
                <p:cNvSpPr/>
                <p:nvPr/>
              </p:nvSpPr>
              <p:spPr bwMode="auto">
                <a:xfrm>
                  <a:off x="3879593" y="3156423"/>
                  <a:ext cx="109753" cy="63837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89" name="组合 88"/>
            <p:cNvGrpSpPr/>
            <p:nvPr userDrawn="1"/>
          </p:nvGrpSpPr>
          <p:grpSpPr>
            <a:xfrm>
              <a:off x="671368" y="6061309"/>
              <a:ext cx="1100339" cy="304965"/>
              <a:chOff x="2372715" y="161759"/>
              <a:chExt cx="2695608" cy="747103"/>
            </a:xfrm>
            <a:grpFill/>
          </p:grpSpPr>
          <p:grpSp>
            <p:nvGrpSpPr>
              <p:cNvPr id="91" name="组合 90"/>
              <p:cNvGrpSpPr/>
              <p:nvPr/>
            </p:nvGrpSpPr>
            <p:grpSpPr>
              <a:xfrm>
                <a:off x="3804781" y="283376"/>
                <a:ext cx="521428" cy="548788"/>
                <a:chOff x="6113463" y="3541713"/>
                <a:chExt cx="484188" cy="509588"/>
              </a:xfrm>
              <a:grpFill/>
            </p:grpSpPr>
            <p:sp>
              <p:nvSpPr>
                <p:cNvPr id="102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" name="组合 91"/>
              <p:cNvGrpSpPr/>
              <p:nvPr/>
            </p:nvGrpSpPr>
            <p:grpSpPr>
              <a:xfrm>
                <a:off x="2372715" y="161759"/>
                <a:ext cx="591521" cy="747103"/>
                <a:chOff x="6108700" y="2066926"/>
                <a:chExt cx="549275" cy="693738"/>
              </a:xfrm>
              <a:grpFill/>
            </p:grpSpPr>
            <p:sp>
              <p:nvSpPr>
                <p:cNvPr id="100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3" name="组合 92"/>
              <p:cNvGrpSpPr/>
              <p:nvPr/>
            </p:nvGrpSpPr>
            <p:grpSpPr>
              <a:xfrm>
                <a:off x="3173775" y="375308"/>
                <a:ext cx="396626" cy="341923"/>
                <a:chOff x="6186488" y="2930526"/>
                <a:chExt cx="368300" cy="317500"/>
              </a:xfrm>
              <a:grpFill/>
            </p:grpSpPr>
            <p:sp>
              <p:nvSpPr>
                <p:cNvPr id="97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4" name="组合 93"/>
              <p:cNvGrpSpPr/>
              <p:nvPr/>
            </p:nvGrpSpPr>
            <p:grpSpPr>
              <a:xfrm>
                <a:off x="4613362" y="313351"/>
                <a:ext cx="454961" cy="453362"/>
                <a:chOff x="11893465" y="1994536"/>
                <a:chExt cx="274986" cy="274018"/>
              </a:xfrm>
              <a:grpFill/>
            </p:grpSpPr>
            <p:sp>
              <p:nvSpPr>
                <p:cNvPr id="95" name="Freeform 11"/>
                <p:cNvSpPr>
                  <a:spLocks noEditPoints="1"/>
                </p:cNvSpPr>
                <p:nvPr/>
              </p:nvSpPr>
              <p:spPr bwMode="auto">
                <a:xfrm>
                  <a:off x="11976100" y="1994536"/>
                  <a:ext cx="192351" cy="269291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Freeform 12"/>
                <p:cNvSpPr/>
                <p:nvPr/>
              </p:nvSpPr>
              <p:spPr bwMode="auto">
                <a:xfrm>
                  <a:off x="11893465" y="2009127"/>
                  <a:ext cx="103574" cy="259427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7195610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-矩形 7">
            <a:extLst>
              <a:ext uri="{FF2B5EF4-FFF2-40B4-BE49-F238E27FC236}">
                <a16:creationId xmlns:a16="http://schemas.microsoft.com/office/drawing/2014/main" id="{F617AE56-2DFD-4B3C-9381-5F4B6AA7F4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9" name="任意多边形: 形状 118">
            <a:extLst>
              <a:ext uri="{FF2B5EF4-FFF2-40B4-BE49-F238E27FC236}">
                <a16:creationId xmlns:a16="http://schemas.microsoft.com/office/drawing/2014/main" id="{2598B5BD-9CE3-4414-BCF1-860652297EE0}"/>
              </a:ext>
            </a:extLst>
          </p:cNvPr>
          <p:cNvSpPr/>
          <p:nvPr userDrawn="1"/>
        </p:nvSpPr>
        <p:spPr>
          <a:xfrm rot="1916941">
            <a:off x="-628945" y="-604401"/>
            <a:ext cx="12918999" cy="10347422"/>
          </a:xfrm>
          <a:custGeom>
            <a:avLst/>
            <a:gdLst>
              <a:gd name="connsiteX0" fmla="*/ 3910821 w 12918999"/>
              <a:gd name="connsiteY0" fmla="*/ 3392979 h 10347422"/>
              <a:gd name="connsiteX1" fmla="*/ 10262073 w 12918999"/>
              <a:gd name="connsiteY1" fmla="*/ 135295 h 10347422"/>
              <a:gd name="connsiteX2" fmla="*/ 10593809 w 12918999"/>
              <a:gd name="connsiteY2" fmla="*/ 0 h 10347422"/>
              <a:gd name="connsiteX3" fmla="*/ 12918999 w 12918999"/>
              <a:gd name="connsiteY3" fmla="*/ 3728462 h 10347422"/>
              <a:gd name="connsiteX4" fmla="*/ 11966464 w 12918999"/>
              <a:gd name="connsiteY4" fmla="*/ 4224159 h 10347422"/>
              <a:gd name="connsiteX5" fmla="*/ 3050273 w 12918999"/>
              <a:gd name="connsiteY5" fmla="*/ 10050202 h 10347422"/>
              <a:gd name="connsiteX6" fmla="*/ 2678241 w 12918999"/>
              <a:gd name="connsiteY6" fmla="*/ 10347422 h 10347422"/>
              <a:gd name="connsiteX7" fmla="*/ 0 w 12918999"/>
              <a:gd name="connsiteY7" fmla="*/ 6052840 h 10347422"/>
              <a:gd name="connsiteX8" fmla="*/ 4301 w 12918999"/>
              <a:gd name="connsiteY8" fmla="*/ 6049545 h 10347422"/>
              <a:gd name="connsiteX9" fmla="*/ 3049697 w 12918999"/>
              <a:gd name="connsiteY9" fmla="*/ 3931365 h 10347422"/>
              <a:gd name="connsiteX10" fmla="*/ 3910821 w 12918999"/>
              <a:gd name="connsiteY10" fmla="*/ 3392979 h 1034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18999" h="10347422">
                <a:moveTo>
                  <a:pt x="3910821" y="3392979"/>
                </a:moveTo>
                <a:cubicBezTo>
                  <a:pt x="5934272" y="2157348"/>
                  <a:pt x="8056184" y="1066634"/>
                  <a:pt x="10262073" y="135295"/>
                </a:cubicBezTo>
                <a:lnTo>
                  <a:pt x="10593809" y="0"/>
                </a:lnTo>
                <a:lnTo>
                  <a:pt x="12918999" y="3728462"/>
                </a:lnTo>
                <a:lnTo>
                  <a:pt x="11966464" y="4224159"/>
                </a:lnTo>
                <a:cubicBezTo>
                  <a:pt x="8816355" y="5904658"/>
                  <a:pt x="5833798" y="7857148"/>
                  <a:pt x="3050273" y="10050202"/>
                </a:cubicBezTo>
                <a:lnTo>
                  <a:pt x="2678241" y="10347422"/>
                </a:lnTo>
                <a:lnTo>
                  <a:pt x="0" y="6052840"/>
                </a:lnTo>
                <a:lnTo>
                  <a:pt x="4301" y="6049545"/>
                </a:lnTo>
                <a:cubicBezTo>
                  <a:pt x="990558" y="5305797"/>
                  <a:pt x="2006380" y="4599047"/>
                  <a:pt x="3049697" y="3931365"/>
                </a:cubicBezTo>
                <a:cubicBezTo>
                  <a:pt x="3334701" y="3748973"/>
                  <a:pt x="3621756" y="3569497"/>
                  <a:pt x="3910821" y="339297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71EDBCA9-8B80-4A76-9586-83EE76079DF6}"/>
              </a:ext>
            </a:extLst>
          </p:cNvPr>
          <p:cNvSpPr/>
          <p:nvPr userDrawn="1"/>
        </p:nvSpPr>
        <p:spPr>
          <a:xfrm rot="2885786">
            <a:off x="1087929" y="-2969595"/>
            <a:ext cx="10843749" cy="12155155"/>
          </a:xfrm>
          <a:custGeom>
            <a:avLst/>
            <a:gdLst>
              <a:gd name="connsiteX0" fmla="*/ 6051751 w 10843749"/>
              <a:gd name="connsiteY0" fmla="*/ 1433305 h 12155155"/>
              <a:gd name="connsiteX1" fmla="*/ 6837805 w 10843749"/>
              <a:gd name="connsiteY1" fmla="*/ 587393 h 12155155"/>
              <a:gd name="connsiteX2" fmla="*/ 7410328 w 10843749"/>
              <a:gd name="connsiteY2" fmla="*/ 0 h 12155155"/>
              <a:gd name="connsiteX3" fmla="*/ 10843749 w 10843749"/>
              <a:gd name="connsiteY3" fmla="*/ 3081016 h 12155155"/>
              <a:gd name="connsiteX4" fmla="*/ 2700969 w 10843749"/>
              <a:gd name="connsiteY4" fmla="*/ 12155155 h 12155155"/>
              <a:gd name="connsiteX5" fmla="*/ 0 w 10843749"/>
              <a:gd name="connsiteY5" fmla="*/ 9731411 h 12155155"/>
              <a:gd name="connsiteX6" fmla="*/ 261077 w 10843749"/>
              <a:gd name="connsiteY6" fmla="*/ 9278934 h 12155155"/>
              <a:gd name="connsiteX7" fmla="*/ 6051751 w 10843749"/>
              <a:gd name="connsiteY7" fmla="*/ 1433305 h 1215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43749" h="12155155">
                <a:moveTo>
                  <a:pt x="6051751" y="1433305"/>
                </a:moveTo>
                <a:cubicBezTo>
                  <a:pt x="6310424" y="1148193"/>
                  <a:pt x="6572461" y="866201"/>
                  <a:pt x="6837805" y="587393"/>
                </a:cubicBezTo>
                <a:lnTo>
                  <a:pt x="7410328" y="0"/>
                </a:lnTo>
                <a:lnTo>
                  <a:pt x="10843749" y="3081016"/>
                </a:lnTo>
                <a:lnTo>
                  <a:pt x="2700969" y="12155155"/>
                </a:lnTo>
                <a:lnTo>
                  <a:pt x="0" y="9731411"/>
                </a:lnTo>
                <a:lnTo>
                  <a:pt x="261077" y="9278934"/>
                </a:lnTo>
                <a:cubicBezTo>
                  <a:pt x="1926385" y="6466781"/>
                  <a:pt x="3869211" y="3838947"/>
                  <a:pt x="6051751" y="143330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D3BDC8EB-D763-47E3-A6AE-FBF19E39A979}"/>
              </a:ext>
            </a:extLst>
          </p:cNvPr>
          <p:cNvSpPr/>
          <p:nvPr userDrawn="1"/>
        </p:nvSpPr>
        <p:spPr>
          <a:xfrm rot="1846855">
            <a:off x="-307281" y="-539696"/>
            <a:ext cx="12650822" cy="11532482"/>
          </a:xfrm>
          <a:custGeom>
            <a:avLst/>
            <a:gdLst>
              <a:gd name="connsiteX0" fmla="*/ 7956679 w 12650822"/>
              <a:gd name="connsiteY0" fmla="*/ 1195248 h 11532482"/>
              <a:gd name="connsiteX1" fmla="*/ 9978822 w 12650822"/>
              <a:gd name="connsiteY1" fmla="*/ 62012 h 11532482"/>
              <a:gd name="connsiteX2" fmla="*/ 10098991 w 12650822"/>
              <a:gd name="connsiteY2" fmla="*/ 0 h 11532482"/>
              <a:gd name="connsiteX3" fmla="*/ 12650822 w 12650822"/>
              <a:gd name="connsiteY3" fmla="*/ 4283979 h 11532482"/>
              <a:gd name="connsiteX4" fmla="*/ 12245569 w 12650822"/>
              <a:gd name="connsiteY4" fmla="*/ 4531370 h 11532482"/>
              <a:gd name="connsiteX5" fmla="*/ 3166697 w 12650822"/>
              <a:gd name="connsiteY5" fmla="*/ 11321300 h 11532482"/>
              <a:gd name="connsiteX6" fmla="*/ 2933905 w 12650822"/>
              <a:gd name="connsiteY6" fmla="*/ 11532482 h 11532482"/>
              <a:gd name="connsiteX7" fmla="*/ 1718627 w 12650822"/>
              <a:gd name="connsiteY7" fmla="*/ 9865697 h 11532482"/>
              <a:gd name="connsiteX8" fmla="*/ 0 w 12650822"/>
              <a:gd name="connsiteY8" fmla="*/ 6980488 h 11532482"/>
              <a:gd name="connsiteX9" fmla="*/ 22022 w 12650822"/>
              <a:gd name="connsiteY9" fmla="*/ 6960742 h 11532482"/>
              <a:gd name="connsiteX10" fmla="*/ 4718407 w 12650822"/>
              <a:gd name="connsiteY10" fmla="*/ 3273000 h 11532482"/>
              <a:gd name="connsiteX11" fmla="*/ 7956679 w 12650822"/>
              <a:gd name="connsiteY11" fmla="*/ 1195248 h 115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50822" h="11532482">
                <a:moveTo>
                  <a:pt x="7956679" y="1195248"/>
                </a:moveTo>
                <a:cubicBezTo>
                  <a:pt x="8621077" y="803084"/>
                  <a:pt x="9295272" y="425195"/>
                  <a:pt x="9978822" y="62012"/>
                </a:cubicBezTo>
                <a:lnTo>
                  <a:pt x="10098991" y="0"/>
                </a:lnTo>
                <a:lnTo>
                  <a:pt x="12650822" y="4283979"/>
                </a:lnTo>
                <a:lnTo>
                  <a:pt x="12245569" y="4531370"/>
                </a:lnTo>
                <a:cubicBezTo>
                  <a:pt x="9012618" y="6531229"/>
                  <a:pt x="5974903" y="8805712"/>
                  <a:pt x="3166697" y="11321300"/>
                </a:cubicBezTo>
                <a:lnTo>
                  <a:pt x="2933905" y="11532482"/>
                </a:lnTo>
                <a:lnTo>
                  <a:pt x="1718627" y="9865697"/>
                </a:lnTo>
                <a:lnTo>
                  <a:pt x="0" y="6980488"/>
                </a:lnTo>
                <a:lnTo>
                  <a:pt x="22022" y="6960742"/>
                </a:lnTo>
                <a:cubicBezTo>
                  <a:pt x="1511041" y="5644986"/>
                  <a:pt x="3079104" y="4413194"/>
                  <a:pt x="4718407" y="3273000"/>
                </a:cubicBezTo>
                <a:cubicBezTo>
                  <a:pt x="5769244" y="2542106"/>
                  <a:pt x="6849352" y="1848853"/>
                  <a:pt x="7956679" y="1195248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000"/>
                </a:schemeClr>
              </a:gs>
              <a:gs pos="100000">
                <a:schemeClr val="accent2">
                  <a:alpha val="1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9" name="任意多边形: 形状 83">
            <a:extLst>
              <a:ext uri="{FF2B5EF4-FFF2-40B4-BE49-F238E27FC236}">
                <a16:creationId xmlns:a16="http://schemas.microsoft.com/office/drawing/2014/main" id="{BF5A8484-2D5B-4F59-A3A8-5B9369A9154A}"/>
              </a:ext>
            </a:extLst>
          </p:cNvPr>
          <p:cNvSpPr/>
          <p:nvPr userDrawn="1"/>
        </p:nvSpPr>
        <p:spPr>
          <a:xfrm>
            <a:off x="-1" y="2998308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50" name="任意多边形: 形状 83">
            <a:extLst>
              <a:ext uri="{FF2B5EF4-FFF2-40B4-BE49-F238E27FC236}">
                <a16:creationId xmlns:a16="http://schemas.microsoft.com/office/drawing/2014/main" id="{BF5A8484-2D5B-4F59-A3A8-5B9369A9154A}"/>
              </a:ext>
            </a:extLst>
          </p:cNvPr>
          <p:cNvSpPr/>
          <p:nvPr userDrawn="1"/>
        </p:nvSpPr>
        <p:spPr>
          <a:xfrm>
            <a:off x="-2" y="3019587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0EDC3667-87B7-4232-9F74-2F0E9CE7574F}"/>
              </a:ext>
            </a:extLst>
          </p:cNvPr>
          <p:cNvSpPr/>
          <p:nvPr userDrawn="1"/>
        </p:nvSpPr>
        <p:spPr>
          <a:xfrm rot="2676034">
            <a:off x="-1681418" y="5021332"/>
            <a:ext cx="3362838" cy="3410056"/>
          </a:xfrm>
          <a:custGeom>
            <a:avLst/>
            <a:gdLst>
              <a:gd name="connsiteX0" fmla="*/ 0 w 3362838"/>
              <a:gd name="connsiteY0" fmla="*/ 0 h 3410056"/>
              <a:gd name="connsiteX1" fmla="*/ 3362838 w 3362838"/>
              <a:gd name="connsiteY1" fmla="*/ 3410056 h 3410056"/>
              <a:gd name="connsiteX2" fmla="*/ 3362837 w 3362838"/>
              <a:gd name="connsiteY2" fmla="*/ 3410056 h 3410056"/>
              <a:gd name="connsiteX3" fmla="*/ 0 w 3362838"/>
              <a:gd name="connsiteY3" fmla="*/ 1 h 34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838" h="3410056">
                <a:moveTo>
                  <a:pt x="0" y="0"/>
                </a:moveTo>
                <a:lnTo>
                  <a:pt x="3362838" y="3410056"/>
                </a:lnTo>
                <a:lnTo>
                  <a:pt x="3362837" y="341005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BF5A8484-2D5B-4F59-A3A8-5B9369A9154A}"/>
              </a:ext>
            </a:extLst>
          </p:cNvPr>
          <p:cNvSpPr/>
          <p:nvPr userDrawn="1"/>
        </p:nvSpPr>
        <p:spPr>
          <a:xfrm>
            <a:off x="0" y="3201986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48" name="标题 47">
            <a:extLst>
              <a:ext uri="{FF2B5EF4-FFF2-40B4-BE49-F238E27FC236}">
                <a16:creationId xmlns:a16="http://schemas.microsoft.com/office/drawing/2014/main" id="{253B7C5E-3F08-4EBF-9056-30949C85AEF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5939" y="3758091"/>
            <a:ext cx="11160124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algn="ctr">
              <a:lnSpc>
                <a:spcPct val="100000"/>
              </a:lnSpc>
              <a:defRPr lang="zh-CN" altLang="en-US" sz="4000" b="1" spc="100" dirty="0">
                <a:solidFill>
                  <a:schemeClr val="tx1"/>
                </a:solidFill>
                <a:latin typeface="+mn-ea"/>
                <a:ea typeface="+mn-ea"/>
                <a:cs typeface="+mn-ea"/>
              </a:defRPr>
            </a:lvl1pPr>
          </a:lstStyle>
          <a:p>
            <a:pPr marL="0" lvl="0"/>
            <a:r>
              <a:rPr lang="zh-CN" altLang="en-US" dirty="0"/>
              <a:t>北京理工大学</a:t>
            </a:r>
            <a:br>
              <a:rPr lang="zh-CN" altLang="en-US" dirty="0"/>
            </a:br>
            <a:r>
              <a:rPr lang="zh-CN" altLang="en-US" dirty="0"/>
              <a:t>毕业设计论文答辩模板</a:t>
            </a:r>
          </a:p>
        </p:txBody>
      </p:sp>
      <p:sp>
        <p:nvSpPr>
          <p:cNvPr id="38" name="文本占位符 53">
            <a:extLst>
              <a:ext uri="{FF2B5EF4-FFF2-40B4-BE49-F238E27FC236}">
                <a16:creationId xmlns:a16="http://schemas.microsoft.com/office/drawing/2014/main" id="{6465F7BF-7316-4A2A-9ECF-AB9E637FFCF4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063320" y="5540739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 algn="ctr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98AF966-7C79-45DC-9C70-AB081DBECE7D}"/>
              </a:ext>
            </a:extLst>
          </p:cNvPr>
          <p:cNvCxnSpPr>
            <a:cxnSpLocks/>
          </p:cNvCxnSpPr>
          <p:nvPr userDrawn="1"/>
        </p:nvCxnSpPr>
        <p:spPr>
          <a:xfrm>
            <a:off x="2108522" y="5295418"/>
            <a:ext cx="797495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200" y="944838"/>
            <a:ext cx="4510874" cy="1262604"/>
          </a:xfrm>
          <a:prstGeom prst="rect">
            <a:avLst/>
          </a:prstGeom>
        </p:spPr>
      </p:pic>
      <p:sp>
        <p:nvSpPr>
          <p:cNvPr id="51" name="文本框 50"/>
          <p:cNvSpPr txBox="1"/>
          <p:nvPr userDrawn="1"/>
        </p:nvSpPr>
        <p:spPr>
          <a:xfrm>
            <a:off x="150844" y="6088688"/>
            <a:ext cx="2156520" cy="617431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i="0" spc="100" dirty="0">
                <a:solidFill>
                  <a:schemeClr val="accent3"/>
                </a:solidFill>
                <a:latin typeface="+mn-ea"/>
                <a:ea typeface="+mn-ea"/>
              </a:rPr>
              <a:t>BIT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|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SINCE 1940</a:t>
            </a:r>
            <a:endParaRPr lang="zh-CN" altLang="en-US" sz="1400" b="1" i="0" spc="1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2" name="组合 51"/>
          <p:cNvGrpSpPr/>
          <p:nvPr userDrawn="1"/>
        </p:nvGrpSpPr>
        <p:grpSpPr>
          <a:xfrm>
            <a:off x="10083479" y="6315185"/>
            <a:ext cx="1765866" cy="192031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89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91" name="组合 90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96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93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87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85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60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46165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sp>
        <p:nvSpPr>
          <p:cNvPr id="88" name="矩形 87"/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90193" y="2520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0324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/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平行四边形 3"/>
          <p:cNvSpPr/>
          <p:nvPr userDrawn="1"/>
        </p:nvSpPr>
        <p:spPr>
          <a:xfrm>
            <a:off x="198120" y="302341"/>
            <a:ext cx="746398" cy="342128"/>
          </a:xfrm>
          <a:prstGeom prst="parallelogram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96" name="直接连接符 95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标题 11"/>
          <p:cNvSpPr>
            <a:spLocks noGrp="1"/>
          </p:cNvSpPr>
          <p:nvPr>
            <p:ph type="title"/>
          </p:nvPr>
        </p:nvSpPr>
        <p:spPr>
          <a:xfrm>
            <a:off x="949325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587288" y="6381747"/>
            <a:ext cx="2479573" cy="304965"/>
            <a:chOff x="671368" y="6061309"/>
            <a:chExt cx="2479573" cy="304965"/>
          </a:xfrm>
          <a:solidFill>
            <a:schemeClr val="accent3"/>
          </a:solidFill>
        </p:grpSpPr>
        <p:grpSp>
          <p:nvGrpSpPr>
            <p:cNvPr id="34" name="组合 33"/>
            <p:cNvGrpSpPr/>
            <p:nvPr userDrawn="1"/>
          </p:nvGrpSpPr>
          <p:grpSpPr>
            <a:xfrm>
              <a:off x="2098445" y="6064781"/>
              <a:ext cx="1052496" cy="298683"/>
              <a:chOff x="2373567" y="1096524"/>
              <a:chExt cx="2578404" cy="731714"/>
            </a:xfrm>
            <a:grpFill/>
          </p:grpSpPr>
          <p:sp>
            <p:nvSpPr>
              <p:cNvPr id="49" name="Freeform 5"/>
              <p:cNvSpPr/>
              <p:nvPr/>
            </p:nvSpPr>
            <p:spPr bwMode="auto">
              <a:xfrm>
                <a:off x="3797881" y="1143043"/>
                <a:ext cx="576140" cy="649652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6"/>
              <p:cNvSpPr/>
              <p:nvPr/>
            </p:nvSpPr>
            <p:spPr bwMode="auto">
              <a:xfrm>
                <a:off x="4620305" y="1241947"/>
                <a:ext cx="331666" cy="499206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51" name="组合 50"/>
              <p:cNvGrpSpPr/>
              <p:nvPr/>
            </p:nvGrpSpPr>
            <p:grpSpPr>
              <a:xfrm>
                <a:off x="2373567" y="1096524"/>
                <a:ext cx="589817" cy="731714"/>
                <a:chOff x="5548313" y="2084388"/>
                <a:chExt cx="547688" cy="679451"/>
              </a:xfrm>
              <a:grpFill/>
            </p:grpSpPr>
            <p:sp>
              <p:nvSpPr>
                <p:cNvPr id="56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3194779" y="1296598"/>
                <a:ext cx="356817" cy="382445"/>
                <a:chOff x="3792874" y="3156423"/>
                <a:chExt cx="331330" cy="355128"/>
              </a:xfrm>
              <a:grpFill/>
            </p:grpSpPr>
            <p:sp>
              <p:nvSpPr>
                <p:cNvPr id="53" name="Freeform 15"/>
                <p:cNvSpPr/>
                <p:nvPr/>
              </p:nvSpPr>
              <p:spPr bwMode="auto">
                <a:xfrm>
                  <a:off x="3792874" y="3235325"/>
                  <a:ext cx="152877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6"/>
                <p:cNvSpPr/>
                <p:nvPr/>
              </p:nvSpPr>
              <p:spPr bwMode="auto">
                <a:xfrm>
                  <a:off x="3957518" y="3164747"/>
                  <a:ext cx="166686" cy="346804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17"/>
                <p:cNvSpPr/>
                <p:nvPr/>
              </p:nvSpPr>
              <p:spPr bwMode="auto">
                <a:xfrm>
                  <a:off x="3879593" y="3156423"/>
                  <a:ext cx="109753" cy="63837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5" name="组合 34"/>
            <p:cNvGrpSpPr/>
            <p:nvPr userDrawn="1"/>
          </p:nvGrpSpPr>
          <p:grpSpPr>
            <a:xfrm>
              <a:off x="671368" y="6061309"/>
              <a:ext cx="1100339" cy="304965"/>
              <a:chOff x="2372715" y="161759"/>
              <a:chExt cx="2695608" cy="747103"/>
            </a:xfrm>
            <a:grpFill/>
          </p:grpSpPr>
          <p:grpSp>
            <p:nvGrpSpPr>
              <p:cNvPr id="36" name="组合 35"/>
              <p:cNvGrpSpPr/>
              <p:nvPr/>
            </p:nvGrpSpPr>
            <p:grpSpPr>
              <a:xfrm>
                <a:off x="3804781" y="283376"/>
                <a:ext cx="521428" cy="548788"/>
                <a:chOff x="6113463" y="3541713"/>
                <a:chExt cx="484188" cy="509588"/>
              </a:xfrm>
              <a:grpFill/>
            </p:grpSpPr>
            <p:sp>
              <p:nvSpPr>
                <p:cNvPr id="47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2372715" y="161759"/>
                <a:ext cx="591521" cy="747103"/>
                <a:chOff x="6108700" y="2066926"/>
                <a:chExt cx="549275" cy="693738"/>
              </a:xfrm>
              <a:grpFill/>
            </p:grpSpPr>
            <p:sp>
              <p:nvSpPr>
                <p:cNvPr id="45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>
              <a:xfrm>
                <a:off x="3173775" y="375308"/>
                <a:ext cx="396626" cy="341923"/>
                <a:chOff x="6186488" y="2930526"/>
                <a:chExt cx="368300" cy="317500"/>
              </a:xfrm>
              <a:grpFill/>
            </p:grpSpPr>
            <p:sp>
              <p:nvSpPr>
                <p:cNvPr id="42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4613362" y="313351"/>
                <a:ext cx="454961" cy="453362"/>
                <a:chOff x="11893465" y="1994536"/>
                <a:chExt cx="274986" cy="274018"/>
              </a:xfrm>
              <a:grpFill/>
            </p:grpSpPr>
            <p:sp>
              <p:nvSpPr>
                <p:cNvPr id="40" name="Freeform 11"/>
                <p:cNvSpPr>
                  <a:spLocks noEditPoints="1"/>
                </p:cNvSpPr>
                <p:nvPr/>
              </p:nvSpPr>
              <p:spPr bwMode="auto">
                <a:xfrm>
                  <a:off x="11976100" y="1994536"/>
                  <a:ext cx="192351" cy="269291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12"/>
                <p:cNvSpPr/>
                <p:nvPr/>
              </p:nvSpPr>
              <p:spPr bwMode="auto">
                <a:xfrm>
                  <a:off x="11893465" y="2009127"/>
                  <a:ext cx="103574" cy="259427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6847321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/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5052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366474" y="863157"/>
            <a:ext cx="1050223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368806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6632" y="6351003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14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6269038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0081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0185149" y="863157"/>
            <a:ext cx="168356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252093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9863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 cstate="print"/>
          <a:srcRect l="-333"/>
          <a:stretch>
            <a:fillRect/>
          </a:stretch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-511603" y="253621"/>
            <a:ext cx="1221064" cy="438825"/>
            <a:chOff x="-529708" y="381991"/>
            <a:chExt cx="1221064" cy="438825"/>
          </a:xfrm>
        </p:grpSpPr>
        <p:sp>
          <p:nvSpPr>
            <p:cNvPr id="58" name="梯形 57"/>
            <p:cNvSpPr/>
            <p:nvPr userDrawn="1"/>
          </p:nvSpPr>
          <p:spPr>
            <a:xfrm rot="16200000">
              <a:off x="-107121" y="-40596"/>
              <a:ext cx="375890" cy="1221064"/>
            </a:xfrm>
            <a:prstGeom prst="trapezoid">
              <a:avLst>
                <a:gd name="adj" fmla="val 723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梯形 58"/>
            <p:cNvSpPr/>
            <p:nvPr userDrawn="1"/>
          </p:nvSpPr>
          <p:spPr>
            <a:xfrm rot="16200000">
              <a:off x="-79397" y="146495"/>
              <a:ext cx="267255" cy="1058332"/>
            </a:xfrm>
            <a:prstGeom prst="trapezoid">
              <a:avLst>
                <a:gd name="adj" fmla="val 723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梯形 59"/>
            <p:cNvSpPr/>
            <p:nvPr userDrawn="1"/>
          </p:nvSpPr>
          <p:spPr>
            <a:xfrm rot="16200000">
              <a:off x="-95133" y="158023"/>
              <a:ext cx="267255" cy="1058332"/>
            </a:xfrm>
            <a:prstGeom prst="trapezoid">
              <a:avLst>
                <a:gd name="adj" fmla="val 7230"/>
              </a:avLst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 userDrawn="1"/>
        </p:nvGrpSpPr>
        <p:grpSpPr>
          <a:xfrm>
            <a:off x="587288" y="6381747"/>
            <a:ext cx="2479573" cy="304965"/>
            <a:chOff x="671368" y="6061309"/>
            <a:chExt cx="2479573" cy="304965"/>
          </a:xfrm>
          <a:solidFill>
            <a:schemeClr val="accent3"/>
          </a:solidFill>
        </p:grpSpPr>
        <p:grpSp>
          <p:nvGrpSpPr>
            <p:cNvPr id="62" name="组合 61"/>
            <p:cNvGrpSpPr/>
            <p:nvPr userDrawn="1"/>
          </p:nvGrpSpPr>
          <p:grpSpPr>
            <a:xfrm>
              <a:off x="2098445" y="6064781"/>
              <a:ext cx="1052496" cy="298683"/>
              <a:chOff x="2373567" y="1096524"/>
              <a:chExt cx="2578404" cy="731714"/>
            </a:xfrm>
            <a:grpFill/>
          </p:grpSpPr>
          <p:sp>
            <p:nvSpPr>
              <p:cNvPr id="77" name="Freeform 5"/>
              <p:cNvSpPr/>
              <p:nvPr/>
            </p:nvSpPr>
            <p:spPr bwMode="auto">
              <a:xfrm>
                <a:off x="3797881" y="1143043"/>
                <a:ext cx="576140" cy="649652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6"/>
              <p:cNvSpPr/>
              <p:nvPr/>
            </p:nvSpPr>
            <p:spPr bwMode="auto">
              <a:xfrm>
                <a:off x="4620305" y="1241947"/>
                <a:ext cx="331666" cy="499206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79" name="组合 78"/>
              <p:cNvGrpSpPr/>
              <p:nvPr/>
            </p:nvGrpSpPr>
            <p:grpSpPr>
              <a:xfrm>
                <a:off x="2373567" y="1096524"/>
                <a:ext cx="589817" cy="731714"/>
                <a:chOff x="5548313" y="2084388"/>
                <a:chExt cx="547688" cy="679451"/>
              </a:xfrm>
              <a:grpFill/>
            </p:grpSpPr>
            <p:sp>
              <p:nvSpPr>
                <p:cNvPr id="84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0" name="组合 79"/>
              <p:cNvGrpSpPr/>
              <p:nvPr/>
            </p:nvGrpSpPr>
            <p:grpSpPr>
              <a:xfrm>
                <a:off x="3194779" y="1296598"/>
                <a:ext cx="356817" cy="382445"/>
                <a:chOff x="3792874" y="3156423"/>
                <a:chExt cx="331330" cy="355128"/>
              </a:xfrm>
              <a:grpFill/>
            </p:grpSpPr>
            <p:sp>
              <p:nvSpPr>
                <p:cNvPr id="81" name="Freeform 15"/>
                <p:cNvSpPr/>
                <p:nvPr/>
              </p:nvSpPr>
              <p:spPr bwMode="auto">
                <a:xfrm>
                  <a:off x="3792874" y="3235325"/>
                  <a:ext cx="152877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Freeform 16"/>
                <p:cNvSpPr/>
                <p:nvPr/>
              </p:nvSpPr>
              <p:spPr bwMode="auto">
                <a:xfrm>
                  <a:off x="3957518" y="3164747"/>
                  <a:ext cx="166686" cy="346804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Freeform 17"/>
                <p:cNvSpPr/>
                <p:nvPr/>
              </p:nvSpPr>
              <p:spPr bwMode="auto">
                <a:xfrm>
                  <a:off x="3879593" y="3156423"/>
                  <a:ext cx="109753" cy="63837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63" name="组合 62"/>
            <p:cNvGrpSpPr/>
            <p:nvPr userDrawn="1"/>
          </p:nvGrpSpPr>
          <p:grpSpPr>
            <a:xfrm>
              <a:off x="671368" y="6061309"/>
              <a:ext cx="1100339" cy="304965"/>
              <a:chOff x="2372715" y="161759"/>
              <a:chExt cx="2695608" cy="747103"/>
            </a:xfrm>
            <a:grpFill/>
          </p:grpSpPr>
          <p:grpSp>
            <p:nvGrpSpPr>
              <p:cNvPr id="64" name="组合 63"/>
              <p:cNvGrpSpPr/>
              <p:nvPr/>
            </p:nvGrpSpPr>
            <p:grpSpPr>
              <a:xfrm>
                <a:off x="3804781" y="283376"/>
                <a:ext cx="521428" cy="548788"/>
                <a:chOff x="6113463" y="3541713"/>
                <a:chExt cx="484188" cy="509588"/>
              </a:xfrm>
              <a:grpFill/>
            </p:grpSpPr>
            <p:sp>
              <p:nvSpPr>
                <p:cNvPr id="75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2372715" y="161759"/>
                <a:ext cx="591521" cy="747103"/>
                <a:chOff x="6108700" y="2066926"/>
                <a:chExt cx="549275" cy="693738"/>
              </a:xfrm>
              <a:grpFill/>
            </p:grpSpPr>
            <p:sp>
              <p:nvSpPr>
                <p:cNvPr id="73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6" name="组合 65"/>
              <p:cNvGrpSpPr/>
              <p:nvPr/>
            </p:nvGrpSpPr>
            <p:grpSpPr>
              <a:xfrm>
                <a:off x="3173775" y="375308"/>
                <a:ext cx="396626" cy="341923"/>
                <a:chOff x="6186488" y="2930526"/>
                <a:chExt cx="368300" cy="317500"/>
              </a:xfrm>
              <a:grpFill/>
            </p:grpSpPr>
            <p:sp>
              <p:nvSpPr>
                <p:cNvPr id="7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4613362" y="313351"/>
                <a:ext cx="454961" cy="453362"/>
                <a:chOff x="11893465" y="1994536"/>
                <a:chExt cx="274986" cy="274018"/>
              </a:xfrm>
              <a:grpFill/>
            </p:grpSpPr>
            <p:sp>
              <p:nvSpPr>
                <p:cNvPr id="68" name="Freeform 11"/>
                <p:cNvSpPr>
                  <a:spLocks noEditPoints="1"/>
                </p:cNvSpPr>
                <p:nvPr/>
              </p:nvSpPr>
              <p:spPr bwMode="auto">
                <a:xfrm>
                  <a:off x="11976100" y="1994536"/>
                  <a:ext cx="192351" cy="269291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Freeform 12"/>
                <p:cNvSpPr/>
                <p:nvPr/>
              </p:nvSpPr>
              <p:spPr bwMode="auto">
                <a:xfrm>
                  <a:off x="11893465" y="2009127"/>
                  <a:ext cx="103574" cy="259427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9365808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86" name="图片 85"/>
          <p:cNvPicPr>
            <a:picLocks noChangeAspect="1"/>
          </p:cNvPicPr>
          <p:nvPr userDrawn="1"/>
        </p:nvPicPr>
        <p:blipFill rotWithShape="1">
          <a:blip r:embed="rId2" cstate="print"/>
          <a:srcRect l="-333"/>
          <a:stretch>
            <a:fillRect/>
          </a:stretch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8214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6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 userDrawn="1"/>
        </p:nvSpPr>
        <p:spPr>
          <a:xfrm>
            <a:off x="442912" y="-82551"/>
            <a:ext cx="11306175" cy="9087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442913" y="0"/>
            <a:ext cx="11306175" cy="826158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1"/>
          <p:cNvSpPr>
            <a:spLocks noGrp="1"/>
          </p:cNvSpPr>
          <p:nvPr>
            <p:ph type="title"/>
          </p:nvPr>
        </p:nvSpPr>
        <p:spPr>
          <a:xfrm>
            <a:off x="1173494" y="249067"/>
            <a:ext cx="8048203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90168" y="252089"/>
            <a:ext cx="1969223" cy="432990"/>
          </a:xfrm>
          <a:prstGeom prst="rect">
            <a:avLst/>
          </a:prstGeom>
        </p:spPr>
      </p:pic>
      <p:grpSp>
        <p:nvGrpSpPr>
          <p:cNvPr id="46" name="组合 45"/>
          <p:cNvGrpSpPr/>
          <p:nvPr userDrawn="1"/>
        </p:nvGrpSpPr>
        <p:grpSpPr>
          <a:xfrm>
            <a:off x="637534" y="199773"/>
            <a:ext cx="463263" cy="481001"/>
            <a:chOff x="598941" y="128599"/>
            <a:chExt cx="463263" cy="481001"/>
          </a:xfrm>
        </p:grpSpPr>
        <p:sp>
          <p:nvSpPr>
            <p:cNvPr id="45" name="矩形 44"/>
            <p:cNvSpPr/>
            <p:nvPr userDrawn="1"/>
          </p:nvSpPr>
          <p:spPr>
            <a:xfrm>
              <a:off x="701671" y="249067"/>
              <a:ext cx="360533" cy="3605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 userDrawn="1"/>
          </p:nvSpPr>
          <p:spPr>
            <a:xfrm>
              <a:off x="701671" y="247801"/>
              <a:ext cx="275115" cy="256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 userDrawn="1"/>
          </p:nvSpPr>
          <p:spPr>
            <a:xfrm>
              <a:off x="598941" y="128599"/>
              <a:ext cx="360533" cy="3605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 userDrawn="1"/>
        </p:nvGrpSpPr>
        <p:grpSpPr>
          <a:xfrm>
            <a:off x="587288" y="6381747"/>
            <a:ext cx="2479573" cy="304965"/>
            <a:chOff x="671368" y="6061309"/>
            <a:chExt cx="2479573" cy="304965"/>
          </a:xfrm>
          <a:solidFill>
            <a:schemeClr val="accent3"/>
          </a:solidFill>
        </p:grpSpPr>
        <p:grpSp>
          <p:nvGrpSpPr>
            <p:cNvPr id="37" name="组合 36"/>
            <p:cNvGrpSpPr/>
            <p:nvPr userDrawn="1"/>
          </p:nvGrpSpPr>
          <p:grpSpPr>
            <a:xfrm>
              <a:off x="2098445" y="6064781"/>
              <a:ext cx="1052496" cy="298683"/>
              <a:chOff x="2373567" y="1096524"/>
              <a:chExt cx="2578404" cy="731714"/>
            </a:xfrm>
            <a:grpFill/>
          </p:grpSpPr>
          <p:sp>
            <p:nvSpPr>
              <p:cNvPr id="60" name="Freeform 5"/>
              <p:cNvSpPr/>
              <p:nvPr/>
            </p:nvSpPr>
            <p:spPr bwMode="auto">
              <a:xfrm>
                <a:off x="3797881" y="1143043"/>
                <a:ext cx="576140" cy="649652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6"/>
              <p:cNvSpPr/>
              <p:nvPr/>
            </p:nvSpPr>
            <p:spPr bwMode="auto">
              <a:xfrm>
                <a:off x="4620305" y="1241947"/>
                <a:ext cx="331666" cy="499206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2373567" y="1096524"/>
                <a:ext cx="589817" cy="731714"/>
                <a:chOff x="5548313" y="2084388"/>
                <a:chExt cx="547688" cy="679451"/>
              </a:xfrm>
              <a:grpFill/>
            </p:grpSpPr>
            <p:sp>
              <p:nvSpPr>
                <p:cNvPr id="67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>
                <a:off x="3194779" y="1296598"/>
                <a:ext cx="356817" cy="382445"/>
                <a:chOff x="3792874" y="3156423"/>
                <a:chExt cx="331330" cy="355128"/>
              </a:xfrm>
              <a:grpFill/>
            </p:grpSpPr>
            <p:sp>
              <p:nvSpPr>
                <p:cNvPr id="64" name="Freeform 15"/>
                <p:cNvSpPr/>
                <p:nvPr/>
              </p:nvSpPr>
              <p:spPr bwMode="auto">
                <a:xfrm>
                  <a:off x="3792874" y="3235325"/>
                  <a:ext cx="152877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Freeform 16"/>
                <p:cNvSpPr/>
                <p:nvPr/>
              </p:nvSpPr>
              <p:spPr bwMode="auto">
                <a:xfrm>
                  <a:off x="3957518" y="3164747"/>
                  <a:ext cx="166686" cy="346804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Freeform 17"/>
                <p:cNvSpPr/>
                <p:nvPr/>
              </p:nvSpPr>
              <p:spPr bwMode="auto">
                <a:xfrm>
                  <a:off x="3879593" y="3156423"/>
                  <a:ext cx="109753" cy="63837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9" name="组合 38"/>
            <p:cNvGrpSpPr/>
            <p:nvPr userDrawn="1"/>
          </p:nvGrpSpPr>
          <p:grpSpPr>
            <a:xfrm>
              <a:off x="671368" y="6061309"/>
              <a:ext cx="1100339" cy="304965"/>
              <a:chOff x="2372715" y="161759"/>
              <a:chExt cx="2695608" cy="747103"/>
            </a:xfrm>
            <a:grpFill/>
          </p:grpSpPr>
          <p:grpSp>
            <p:nvGrpSpPr>
              <p:cNvPr id="40" name="组合 39"/>
              <p:cNvGrpSpPr/>
              <p:nvPr/>
            </p:nvGrpSpPr>
            <p:grpSpPr>
              <a:xfrm>
                <a:off x="3804781" y="283376"/>
                <a:ext cx="521428" cy="548788"/>
                <a:chOff x="6113463" y="3541713"/>
                <a:chExt cx="484188" cy="509588"/>
              </a:xfrm>
              <a:grpFill/>
            </p:grpSpPr>
            <p:sp>
              <p:nvSpPr>
                <p:cNvPr id="58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>
                <a:off x="2372715" y="161759"/>
                <a:ext cx="591521" cy="747103"/>
                <a:chOff x="6108700" y="2066926"/>
                <a:chExt cx="549275" cy="693738"/>
              </a:xfrm>
              <a:grpFill/>
            </p:grpSpPr>
            <p:sp>
              <p:nvSpPr>
                <p:cNvPr id="56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3173775" y="375308"/>
                <a:ext cx="396626" cy="341923"/>
                <a:chOff x="6186488" y="2930526"/>
                <a:chExt cx="368300" cy="317500"/>
              </a:xfrm>
              <a:grpFill/>
            </p:grpSpPr>
            <p:sp>
              <p:nvSpPr>
                <p:cNvPr id="53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4613362" y="313351"/>
                <a:ext cx="454961" cy="453362"/>
                <a:chOff x="11893465" y="1994536"/>
                <a:chExt cx="274986" cy="274018"/>
              </a:xfrm>
              <a:grpFill/>
            </p:grpSpPr>
            <p:sp>
              <p:nvSpPr>
                <p:cNvPr id="51" name="Freeform 11"/>
                <p:cNvSpPr>
                  <a:spLocks noEditPoints="1"/>
                </p:cNvSpPr>
                <p:nvPr/>
              </p:nvSpPr>
              <p:spPr bwMode="auto">
                <a:xfrm>
                  <a:off x="11976100" y="1994536"/>
                  <a:ext cx="192351" cy="269291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2"/>
                <p:cNvSpPr/>
                <p:nvPr/>
              </p:nvSpPr>
              <p:spPr bwMode="auto">
                <a:xfrm>
                  <a:off x="11893465" y="2009127"/>
                  <a:ext cx="103574" cy="259427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58321064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6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 userDrawn="1"/>
        </p:nvSpPr>
        <p:spPr>
          <a:xfrm>
            <a:off x="9402184" y="-82800"/>
            <a:ext cx="2346903" cy="90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9402184" y="0"/>
            <a:ext cx="2346904" cy="826158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图片 3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90168" y="2520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555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7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 userDrawn="1"/>
        </p:nvSpPr>
        <p:spPr>
          <a:xfrm>
            <a:off x="658714" y="482300"/>
            <a:ext cx="748201" cy="484094"/>
          </a:xfrm>
          <a:prstGeom prst="parallelogram">
            <a:avLst>
              <a:gd name="adj" fmla="val 71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442912" y="-82800"/>
            <a:ext cx="11306175" cy="846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442913" y="0"/>
            <a:ext cx="11306175" cy="762658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1"/>
          <p:cNvSpPr>
            <a:spLocks noGrp="1"/>
          </p:cNvSpPr>
          <p:nvPr>
            <p:ph type="title"/>
          </p:nvPr>
        </p:nvSpPr>
        <p:spPr>
          <a:xfrm>
            <a:off x="1173494" y="185567"/>
            <a:ext cx="8048203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8" name="直接连接符 37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90168" y="188589"/>
            <a:ext cx="1969223" cy="432990"/>
          </a:xfrm>
          <a:prstGeom prst="rect">
            <a:avLst/>
          </a:prstGeom>
        </p:spPr>
      </p:pic>
      <p:sp>
        <p:nvSpPr>
          <p:cNvPr id="43" name="矩形 42"/>
          <p:cNvSpPr/>
          <p:nvPr userDrawn="1"/>
        </p:nvSpPr>
        <p:spPr>
          <a:xfrm>
            <a:off x="648385" y="0"/>
            <a:ext cx="413819" cy="966395"/>
          </a:xfrm>
          <a:prstGeom prst="rect">
            <a:avLst/>
          </a:prstGeom>
          <a:ln>
            <a:noFill/>
          </a:ln>
          <a:effectLst>
            <a:outerShdw blurRad="127000" dist="25400" dir="5400000" sx="102000" sy="102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 userDrawn="1"/>
        </p:nvGrpSpPr>
        <p:grpSpPr>
          <a:xfrm>
            <a:off x="587288" y="6381747"/>
            <a:ext cx="2479573" cy="304965"/>
            <a:chOff x="671368" y="6061309"/>
            <a:chExt cx="2479573" cy="304965"/>
          </a:xfrm>
          <a:solidFill>
            <a:schemeClr val="accent3"/>
          </a:solidFill>
        </p:grpSpPr>
        <p:grpSp>
          <p:nvGrpSpPr>
            <p:cNvPr id="35" name="组合 34"/>
            <p:cNvGrpSpPr/>
            <p:nvPr userDrawn="1"/>
          </p:nvGrpSpPr>
          <p:grpSpPr>
            <a:xfrm>
              <a:off x="2098445" y="6064781"/>
              <a:ext cx="1052496" cy="298683"/>
              <a:chOff x="2373567" y="1096524"/>
              <a:chExt cx="2578404" cy="731714"/>
            </a:xfrm>
            <a:grpFill/>
          </p:grpSpPr>
          <p:sp>
            <p:nvSpPr>
              <p:cNvPr id="55" name="Freeform 5"/>
              <p:cNvSpPr/>
              <p:nvPr/>
            </p:nvSpPr>
            <p:spPr bwMode="auto">
              <a:xfrm>
                <a:off x="3797881" y="1143043"/>
                <a:ext cx="576140" cy="649652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6"/>
              <p:cNvSpPr/>
              <p:nvPr/>
            </p:nvSpPr>
            <p:spPr bwMode="auto">
              <a:xfrm>
                <a:off x="4620305" y="1241947"/>
                <a:ext cx="331666" cy="499206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57" name="组合 56"/>
              <p:cNvGrpSpPr/>
              <p:nvPr/>
            </p:nvGrpSpPr>
            <p:grpSpPr>
              <a:xfrm>
                <a:off x="2373567" y="1096524"/>
                <a:ext cx="589817" cy="731714"/>
                <a:chOff x="5548313" y="2084388"/>
                <a:chExt cx="547688" cy="679451"/>
              </a:xfrm>
              <a:grpFill/>
            </p:grpSpPr>
            <p:sp>
              <p:nvSpPr>
                <p:cNvPr id="62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3194779" y="1296598"/>
                <a:ext cx="356817" cy="382445"/>
                <a:chOff x="3792874" y="3156423"/>
                <a:chExt cx="331330" cy="355128"/>
              </a:xfrm>
              <a:grpFill/>
            </p:grpSpPr>
            <p:sp>
              <p:nvSpPr>
                <p:cNvPr id="59" name="Freeform 15"/>
                <p:cNvSpPr/>
                <p:nvPr/>
              </p:nvSpPr>
              <p:spPr bwMode="auto">
                <a:xfrm>
                  <a:off x="3792874" y="3235325"/>
                  <a:ext cx="152877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Freeform 16"/>
                <p:cNvSpPr/>
                <p:nvPr/>
              </p:nvSpPr>
              <p:spPr bwMode="auto">
                <a:xfrm>
                  <a:off x="3957518" y="3164747"/>
                  <a:ext cx="166686" cy="346804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Freeform 17"/>
                <p:cNvSpPr/>
                <p:nvPr/>
              </p:nvSpPr>
              <p:spPr bwMode="auto">
                <a:xfrm>
                  <a:off x="3879593" y="3156423"/>
                  <a:ext cx="109753" cy="63837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6" name="组合 35"/>
            <p:cNvGrpSpPr/>
            <p:nvPr userDrawn="1"/>
          </p:nvGrpSpPr>
          <p:grpSpPr>
            <a:xfrm>
              <a:off x="671368" y="6061309"/>
              <a:ext cx="1100339" cy="304965"/>
              <a:chOff x="2372715" y="161759"/>
              <a:chExt cx="2695608" cy="747103"/>
            </a:xfrm>
            <a:grpFill/>
          </p:grpSpPr>
          <p:grpSp>
            <p:nvGrpSpPr>
              <p:cNvPr id="37" name="组合 36"/>
              <p:cNvGrpSpPr/>
              <p:nvPr/>
            </p:nvGrpSpPr>
            <p:grpSpPr>
              <a:xfrm>
                <a:off x="3804781" y="283376"/>
                <a:ext cx="521428" cy="548788"/>
                <a:chOff x="6113463" y="3541713"/>
                <a:chExt cx="484188" cy="509588"/>
              </a:xfrm>
              <a:grpFill/>
            </p:grpSpPr>
            <p:sp>
              <p:nvSpPr>
                <p:cNvPr id="53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2372715" y="161759"/>
                <a:ext cx="591521" cy="747103"/>
                <a:chOff x="6108700" y="2066926"/>
                <a:chExt cx="549275" cy="693738"/>
              </a:xfrm>
              <a:grpFill/>
            </p:grpSpPr>
            <p:sp>
              <p:nvSpPr>
                <p:cNvPr id="51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3173775" y="375308"/>
                <a:ext cx="396626" cy="341923"/>
                <a:chOff x="6186488" y="2930526"/>
                <a:chExt cx="368300" cy="317500"/>
              </a:xfrm>
              <a:grpFill/>
            </p:grpSpPr>
            <p:sp>
              <p:nvSpPr>
                <p:cNvPr id="48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4613362" y="313351"/>
                <a:ext cx="454961" cy="453362"/>
                <a:chOff x="11893465" y="1994536"/>
                <a:chExt cx="274986" cy="274018"/>
              </a:xfrm>
              <a:grpFill/>
            </p:grpSpPr>
            <p:sp>
              <p:nvSpPr>
                <p:cNvPr id="45" name="Freeform 11"/>
                <p:cNvSpPr>
                  <a:spLocks noEditPoints="1"/>
                </p:cNvSpPr>
                <p:nvPr/>
              </p:nvSpPr>
              <p:spPr bwMode="auto">
                <a:xfrm>
                  <a:off x="11976100" y="1994536"/>
                  <a:ext cx="192351" cy="269291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11893465" y="2009127"/>
                  <a:ext cx="103574" cy="259427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8073513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3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" r="23340"/>
          <a:stretch/>
        </p:blipFill>
        <p:spPr>
          <a:xfrm>
            <a:off x="4303956" y="0"/>
            <a:ext cx="7888043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2" y="479393"/>
            <a:ext cx="2203058" cy="61664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06026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179921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7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9385300" y="-82550"/>
            <a:ext cx="2363787" cy="8452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9385300" y="0"/>
            <a:ext cx="2363788" cy="762658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90168" y="1885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86039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8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18632" y="6188075"/>
            <a:ext cx="11550080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27000" dist="38100" dir="16200000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18632" y="0"/>
            <a:ext cx="11550080" cy="873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标题 11"/>
          <p:cNvSpPr>
            <a:spLocks noGrp="1"/>
          </p:cNvSpPr>
          <p:nvPr>
            <p:ph type="title"/>
          </p:nvPr>
        </p:nvSpPr>
        <p:spPr>
          <a:xfrm>
            <a:off x="541539" y="247495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11" name="文本框 1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64050" y="131404"/>
            <a:ext cx="2243119" cy="627854"/>
          </a:xfrm>
          <a:prstGeom prst="rect">
            <a:avLst/>
          </a:prstGeom>
        </p:spPr>
      </p:pic>
      <p:grpSp>
        <p:nvGrpSpPr>
          <p:cNvPr id="37" name="组合 36"/>
          <p:cNvGrpSpPr/>
          <p:nvPr userDrawn="1"/>
        </p:nvGrpSpPr>
        <p:grpSpPr>
          <a:xfrm>
            <a:off x="587288" y="6381747"/>
            <a:ext cx="2479573" cy="304965"/>
            <a:chOff x="671368" y="6061309"/>
            <a:chExt cx="2479573" cy="304965"/>
          </a:xfrm>
          <a:solidFill>
            <a:schemeClr val="bg1"/>
          </a:solidFill>
        </p:grpSpPr>
        <p:grpSp>
          <p:nvGrpSpPr>
            <p:cNvPr id="38" name="组合 37"/>
            <p:cNvGrpSpPr/>
            <p:nvPr userDrawn="1"/>
          </p:nvGrpSpPr>
          <p:grpSpPr>
            <a:xfrm>
              <a:off x="2098445" y="6064781"/>
              <a:ext cx="1052496" cy="298683"/>
              <a:chOff x="2373567" y="1096524"/>
              <a:chExt cx="2578404" cy="731714"/>
            </a:xfrm>
            <a:grpFill/>
          </p:grpSpPr>
          <p:sp>
            <p:nvSpPr>
              <p:cNvPr id="54" name="Freeform 5"/>
              <p:cNvSpPr/>
              <p:nvPr/>
            </p:nvSpPr>
            <p:spPr bwMode="auto">
              <a:xfrm>
                <a:off x="3797881" y="1143043"/>
                <a:ext cx="576140" cy="649652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6"/>
              <p:cNvSpPr/>
              <p:nvPr/>
            </p:nvSpPr>
            <p:spPr bwMode="auto">
              <a:xfrm>
                <a:off x="4620305" y="1241947"/>
                <a:ext cx="331666" cy="499206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2373567" y="1096524"/>
                <a:ext cx="589817" cy="731714"/>
                <a:chOff x="5548313" y="2084388"/>
                <a:chExt cx="547688" cy="679451"/>
              </a:xfrm>
              <a:grpFill/>
            </p:grpSpPr>
            <p:sp>
              <p:nvSpPr>
                <p:cNvPr id="61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3194779" y="1296598"/>
                <a:ext cx="356817" cy="382445"/>
                <a:chOff x="3792874" y="3156423"/>
                <a:chExt cx="331330" cy="355128"/>
              </a:xfrm>
              <a:grpFill/>
            </p:grpSpPr>
            <p:sp>
              <p:nvSpPr>
                <p:cNvPr id="58" name="Freeform 15"/>
                <p:cNvSpPr/>
                <p:nvPr/>
              </p:nvSpPr>
              <p:spPr bwMode="auto">
                <a:xfrm>
                  <a:off x="3792874" y="3235325"/>
                  <a:ext cx="152877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Freeform 16"/>
                <p:cNvSpPr/>
                <p:nvPr/>
              </p:nvSpPr>
              <p:spPr bwMode="auto">
                <a:xfrm>
                  <a:off x="3957518" y="3164747"/>
                  <a:ext cx="166686" cy="346804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Freeform 17"/>
                <p:cNvSpPr/>
                <p:nvPr/>
              </p:nvSpPr>
              <p:spPr bwMode="auto">
                <a:xfrm>
                  <a:off x="3879593" y="3156423"/>
                  <a:ext cx="109753" cy="63837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9" name="组合 38"/>
            <p:cNvGrpSpPr/>
            <p:nvPr userDrawn="1"/>
          </p:nvGrpSpPr>
          <p:grpSpPr>
            <a:xfrm>
              <a:off x="671368" y="6061309"/>
              <a:ext cx="1100339" cy="304965"/>
              <a:chOff x="2372715" y="161759"/>
              <a:chExt cx="2695608" cy="747103"/>
            </a:xfrm>
            <a:grpFill/>
          </p:grpSpPr>
          <p:grpSp>
            <p:nvGrpSpPr>
              <p:cNvPr id="41" name="组合 40"/>
              <p:cNvGrpSpPr/>
              <p:nvPr/>
            </p:nvGrpSpPr>
            <p:grpSpPr>
              <a:xfrm>
                <a:off x="3804781" y="283376"/>
                <a:ext cx="521428" cy="548788"/>
                <a:chOff x="6113463" y="3541713"/>
                <a:chExt cx="484188" cy="509588"/>
              </a:xfrm>
              <a:grpFill/>
            </p:grpSpPr>
            <p:sp>
              <p:nvSpPr>
                <p:cNvPr id="52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2372715" y="161759"/>
                <a:ext cx="591521" cy="747103"/>
                <a:chOff x="6108700" y="2066926"/>
                <a:chExt cx="549275" cy="693738"/>
              </a:xfrm>
              <a:grpFill/>
            </p:grpSpPr>
            <p:sp>
              <p:nvSpPr>
                <p:cNvPr id="50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" name="组合 42"/>
              <p:cNvGrpSpPr/>
              <p:nvPr/>
            </p:nvGrpSpPr>
            <p:grpSpPr>
              <a:xfrm>
                <a:off x="3173775" y="375308"/>
                <a:ext cx="396626" cy="341923"/>
                <a:chOff x="6186488" y="2930526"/>
                <a:chExt cx="368300" cy="317500"/>
              </a:xfrm>
              <a:grpFill/>
            </p:grpSpPr>
            <p:sp>
              <p:nvSpPr>
                <p:cNvPr id="47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4613362" y="313351"/>
                <a:ext cx="454961" cy="453362"/>
                <a:chOff x="11893465" y="1994536"/>
                <a:chExt cx="274986" cy="274018"/>
              </a:xfrm>
              <a:grpFill/>
            </p:grpSpPr>
            <p:sp>
              <p:nvSpPr>
                <p:cNvPr id="45" name="Freeform 11"/>
                <p:cNvSpPr>
                  <a:spLocks noEditPoints="1"/>
                </p:cNvSpPr>
                <p:nvPr/>
              </p:nvSpPr>
              <p:spPr bwMode="auto">
                <a:xfrm>
                  <a:off x="11976100" y="1994536"/>
                  <a:ext cx="192351" cy="269291"/>
                </a:xfrm>
                <a:custGeom>
                  <a:avLst/>
                  <a:gdLst>
                    <a:gd name="T0" fmla="*/ 29 w 72"/>
                    <a:gd name="T1" fmla="*/ 49 h 102"/>
                    <a:gd name="T2" fmla="*/ 15 w 72"/>
                    <a:gd name="T3" fmla="*/ 43 h 102"/>
                    <a:gd name="T4" fmla="*/ 10 w 72"/>
                    <a:gd name="T5" fmla="*/ 21 h 102"/>
                    <a:gd name="T6" fmla="*/ 13 w 72"/>
                    <a:gd name="T7" fmla="*/ 15 h 102"/>
                    <a:gd name="T8" fmla="*/ 19 w 72"/>
                    <a:gd name="T9" fmla="*/ 18 h 102"/>
                    <a:gd name="T10" fmla="*/ 20 w 72"/>
                    <a:gd name="T11" fmla="*/ 26 h 102"/>
                    <a:gd name="T12" fmla="*/ 35 w 72"/>
                    <a:gd name="T13" fmla="*/ 22 h 102"/>
                    <a:gd name="T14" fmla="*/ 40 w 72"/>
                    <a:gd name="T15" fmla="*/ 16 h 102"/>
                    <a:gd name="T16" fmla="*/ 43 w 72"/>
                    <a:gd name="T17" fmla="*/ 14 h 102"/>
                    <a:gd name="T18" fmla="*/ 44 w 72"/>
                    <a:gd name="T19" fmla="*/ 19 h 102"/>
                    <a:gd name="T20" fmla="*/ 43 w 72"/>
                    <a:gd name="T21" fmla="*/ 28 h 102"/>
                    <a:gd name="T22" fmla="*/ 36 w 72"/>
                    <a:gd name="T23" fmla="*/ 40 h 102"/>
                    <a:gd name="T24" fmla="*/ 37 w 72"/>
                    <a:gd name="T25" fmla="*/ 42 h 102"/>
                    <a:gd name="T26" fmla="*/ 44 w 72"/>
                    <a:gd name="T27" fmla="*/ 38 h 102"/>
                    <a:gd name="T28" fmla="*/ 56 w 72"/>
                    <a:gd name="T29" fmla="*/ 20 h 102"/>
                    <a:gd name="T30" fmla="*/ 49 w 72"/>
                    <a:gd name="T31" fmla="*/ 9 h 102"/>
                    <a:gd name="T32" fmla="*/ 28 w 72"/>
                    <a:gd name="T33" fmla="*/ 14 h 102"/>
                    <a:gd name="T34" fmla="*/ 20 w 72"/>
                    <a:gd name="T35" fmla="*/ 13 h 102"/>
                    <a:gd name="T36" fmla="*/ 22 w 72"/>
                    <a:gd name="T37" fmla="*/ 6 h 102"/>
                    <a:gd name="T38" fmla="*/ 50 w 72"/>
                    <a:gd name="T39" fmla="*/ 1 h 102"/>
                    <a:gd name="T40" fmla="*/ 68 w 72"/>
                    <a:gd name="T41" fmla="*/ 12 h 102"/>
                    <a:gd name="T42" fmla="*/ 67 w 72"/>
                    <a:gd name="T43" fmla="*/ 24 h 102"/>
                    <a:gd name="T44" fmla="*/ 49 w 72"/>
                    <a:gd name="T45" fmla="*/ 48 h 102"/>
                    <a:gd name="T46" fmla="*/ 42 w 72"/>
                    <a:gd name="T47" fmla="*/ 49 h 102"/>
                    <a:gd name="T48" fmla="*/ 37 w 72"/>
                    <a:gd name="T49" fmla="*/ 47 h 102"/>
                    <a:gd name="T50" fmla="*/ 35 w 72"/>
                    <a:gd name="T51" fmla="*/ 52 h 102"/>
                    <a:gd name="T52" fmla="*/ 41 w 72"/>
                    <a:gd name="T53" fmla="*/ 58 h 102"/>
                    <a:gd name="T54" fmla="*/ 48 w 72"/>
                    <a:gd name="T55" fmla="*/ 57 h 102"/>
                    <a:gd name="T56" fmla="*/ 53 w 72"/>
                    <a:gd name="T57" fmla="*/ 59 h 102"/>
                    <a:gd name="T58" fmla="*/ 53 w 72"/>
                    <a:gd name="T59" fmla="*/ 66 h 102"/>
                    <a:gd name="T60" fmla="*/ 48 w 72"/>
                    <a:gd name="T61" fmla="*/ 70 h 102"/>
                    <a:gd name="T62" fmla="*/ 37 w 72"/>
                    <a:gd name="T63" fmla="*/ 81 h 102"/>
                    <a:gd name="T64" fmla="*/ 45 w 72"/>
                    <a:gd name="T65" fmla="*/ 81 h 102"/>
                    <a:gd name="T66" fmla="*/ 57 w 72"/>
                    <a:gd name="T67" fmla="*/ 89 h 102"/>
                    <a:gd name="T68" fmla="*/ 51 w 72"/>
                    <a:gd name="T69" fmla="*/ 98 h 102"/>
                    <a:gd name="T70" fmla="*/ 26 w 72"/>
                    <a:gd name="T71" fmla="*/ 101 h 102"/>
                    <a:gd name="T72" fmla="*/ 17 w 72"/>
                    <a:gd name="T73" fmla="*/ 96 h 102"/>
                    <a:gd name="T74" fmla="*/ 15 w 72"/>
                    <a:gd name="T75" fmla="*/ 94 h 102"/>
                    <a:gd name="T76" fmla="*/ 19 w 72"/>
                    <a:gd name="T77" fmla="*/ 77 h 102"/>
                    <a:gd name="T78" fmla="*/ 27 w 72"/>
                    <a:gd name="T79" fmla="*/ 70 h 102"/>
                    <a:gd name="T80" fmla="*/ 27 w 72"/>
                    <a:gd name="T81" fmla="*/ 69 h 102"/>
                    <a:gd name="T82" fmla="*/ 21 w 72"/>
                    <a:gd name="T83" fmla="*/ 71 h 102"/>
                    <a:gd name="T84" fmla="*/ 9 w 72"/>
                    <a:gd name="T85" fmla="*/ 76 h 102"/>
                    <a:gd name="T86" fmla="*/ 3 w 72"/>
                    <a:gd name="T87" fmla="*/ 75 h 102"/>
                    <a:gd name="T88" fmla="*/ 4 w 72"/>
                    <a:gd name="T89" fmla="*/ 69 h 102"/>
                    <a:gd name="T90" fmla="*/ 26 w 72"/>
                    <a:gd name="T91" fmla="*/ 60 h 102"/>
                    <a:gd name="T92" fmla="*/ 28 w 72"/>
                    <a:gd name="T93" fmla="*/ 57 h 102"/>
                    <a:gd name="T94" fmla="*/ 29 w 72"/>
                    <a:gd name="T95" fmla="*/ 49 h 102"/>
                    <a:gd name="T96" fmla="*/ 34 w 72"/>
                    <a:gd name="T97" fmla="*/ 29 h 102"/>
                    <a:gd name="T98" fmla="*/ 33 w 72"/>
                    <a:gd name="T99" fmla="*/ 28 h 102"/>
                    <a:gd name="T100" fmla="*/ 26 w 72"/>
                    <a:gd name="T101" fmla="*/ 32 h 102"/>
                    <a:gd name="T102" fmla="*/ 23 w 72"/>
                    <a:gd name="T103" fmla="*/ 36 h 102"/>
                    <a:gd name="T104" fmla="*/ 26 w 72"/>
                    <a:gd name="T105" fmla="*/ 42 h 102"/>
                    <a:gd name="T106" fmla="*/ 31 w 72"/>
                    <a:gd name="T107" fmla="*/ 40 h 102"/>
                    <a:gd name="T108" fmla="*/ 34 w 72"/>
                    <a:gd name="T109" fmla="*/ 2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" h="102">
                      <a:moveTo>
                        <a:pt x="29" y="49"/>
                      </a:moveTo>
                      <a:cubicBezTo>
                        <a:pt x="19" y="52"/>
                        <a:pt x="18" y="52"/>
                        <a:pt x="15" y="43"/>
                      </a:cubicBezTo>
                      <a:cubicBezTo>
                        <a:pt x="13" y="36"/>
                        <a:pt x="11" y="28"/>
                        <a:pt x="10" y="21"/>
                      </a:cubicBezTo>
                      <a:cubicBezTo>
                        <a:pt x="9" y="19"/>
                        <a:pt x="11" y="16"/>
                        <a:pt x="13" y="15"/>
                      </a:cubicBezTo>
                      <a:cubicBezTo>
                        <a:pt x="16" y="13"/>
                        <a:pt x="18" y="16"/>
                        <a:pt x="19" y="18"/>
                      </a:cubicBezTo>
                      <a:cubicBezTo>
                        <a:pt x="19" y="21"/>
                        <a:pt x="20" y="23"/>
                        <a:pt x="20" y="26"/>
                      </a:cubicBezTo>
                      <a:cubicBezTo>
                        <a:pt x="26" y="25"/>
                        <a:pt x="31" y="24"/>
                        <a:pt x="35" y="22"/>
                      </a:cubicBezTo>
                      <a:cubicBezTo>
                        <a:pt x="37" y="21"/>
                        <a:pt x="38" y="18"/>
                        <a:pt x="40" y="16"/>
                      </a:cubicBezTo>
                      <a:cubicBezTo>
                        <a:pt x="41" y="15"/>
                        <a:pt x="42" y="14"/>
                        <a:pt x="43" y="14"/>
                      </a:cubicBezTo>
                      <a:cubicBezTo>
                        <a:pt x="44" y="15"/>
                        <a:pt x="44" y="17"/>
                        <a:pt x="44" y="19"/>
                      </a:cubicBezTo>
                      <a:cubicBezTo>
                        <a:pt x="44" y="22"/>
                        <a:pt x="43" y="25"/>
                        <a:pt x="43" y="28"/>
                      </a:cubicBezTo>
                      <a:cubicBezTo>
                        <a:pt x="37" y="29"/>
                        <a:pt x="39" y="36"/>
                        <a:pt x="36" y="40"/>
                      </a:cubicBezTo>
                      <a:cubicBezTo>
                        <a:pt x="36" y="41"/>
                        <a:pt x="37" y="41"/>
                        <a:pt x="37" y="42"/>
                      </a:cubicBezTo>
                      <a:cubicBezTo>
                        <a:pt x="39" y="41"/>
                        <a:pt x="42" y="40"/>
                        <a:pt x="44" y="38"/>
                      </a:cubicBezTo>
                      <a:cubicBezTo>
                        <a:pt x="48" y="32"/>
                        <a:pt x="52" y="26"/>
                        <a:pt x="56" y="20"/>
                      </a:cubicBezTo>
                      <a:cubicBezTo>
                        <a:pt x="59" y="15"/>
                        <a:pt x="56" y="9"/>
                        <a:pt x="49" y="9"/>
                      </a:cubicBezTo>
                      <a:cubicBezTo>
                        <a:pt x="42" y="8"/>
                        <a:pt x="34" y="10"/>
                        <a:pt x="28" y="14"/>
                      </a:cubicBezTo>
                      <a:cubicBezTo>
                        <a:pt x="25" y="16"/>
                        <a:pt x="22" y="15"/>
                        <a:pt x="20" y="13"/>
                      </a:cubicBezTo>
                      <a:cubicBezTo>
                        <a:pt x="17" y="9"/>
                        <a:pt x="17" y="7"/>
                        <a:pt x="22" y="6"/>
                      </a:cubicBezTo>
                      <a:cubicBezTo>
                        <a:pt x="31" y="3"/>
                        <a:pt x="40" y="0"/>
                        <a:pt x="50" y="1"/>
                      </a:cubicBezTo>
                      <a:cubicBezTo>
                        <a:pt x="58" y="1"/>
                        <a:pt x="63" y="7"/>
                        <a:pt x="68" y="12"/>
                      </a:cubicBezTo>
                      <a:cubicBezTo>
                        <a:pt x="72" y="15"/>
                        <a:pt x="70" y="20"/>
                        <a:pt x="67" y="24"/>
                      </a:cubicBezTo>
                      <a:cubicBezTo>
                        <a:pt x="61" y="32"/>
                        <a:pt x="55" y="40"/>
                        <a:pt x="49" y="48"/>
                      </a:cubicBezTo>
                      <a:cubicBezTo>
                        <a:pt x="47" y="51"/>
                        <a:pt x="45" y="52"/>
                        <a:pt x="42" y="49"/>
                      </a:cubicBezTo>
                      <a:cubicBezTo>
                        <a:pt x="41" y="48"/>
                        <a:pt x="38" y="47"/>
                        <a:pt x="37" y="47"/>
                      </a:cubicBezTo>
                      <a:cubicBezTo>
                        <a:pt x="36" y="48"/>
                        <a:pt x="35" y="50"/>
                        <a:pt x="35" y="52"/>
                      </a:cubicBezTo>
                      <a:cubicBezTo>
                        <a:pt x="34" y="59"/>
                        <a:pt x="34" y="59"/>
                        <a:pt x="41" y="58"/>
                      </a:cubicBezTo>
                      <a:cubicBezTo>
                        <a:pt x="43" y="57"/>
                        <a:pt x="46" y="56"/>
                        <a:pt x="48" y="57"/>
                      </a:cubicBezTo>
                      <a:cubicBezTo>
                        <a:pt x="50" y="57"/>
                        <a:pt x="53" y="58"/>
                        <a:pt x="53" y="59"/>
                      </a:cubicBezTo>
                      <a:cubicBezTo>
                        <a:pt x="54" y="61"/>
                        <a:pt x="54" y="64"/>
                        <a:pt x="53" y="66"/>
                      </a:cubicBezTo>
                      <a:cubicBezTo>
                        <a:pt x="52" y="68"/>
                        <a:pt x="50" y="69"/>
                        <a:pt x="48" y="70"/>
                      </a:cubicBezTo>
                      <a:cubicBezTo>
                        <a:pt x="44" y="73"/>
                        <a:pt x="39" y="75"/>
                        <a:pt x="37" y="81"/>
                      </a:cubicBezTo>
                      <a:cubicBezTo>
                        <a:pt x="40" y="81"/>
                        <a:pt x="43" y="81"/>
                        <a:pt x="45" y="81"/>
                      </a:cubicBezTo>
                      <a:cubicBezTo>
                        <a:pt x="51" y="81"/>
                        <a:pt x="56" y="84"/>
                        <a:pt x="57" y="89"/>
                      </a:cubicBezTo>
                      <a:cubicBezTo>
                        <a:pt x="58" y="93"/>
                        <a:pt x="55" y="97"/>
                        <a:pt x="51" y="98"/>
                      </a:cubicBezTo>
                      <a:cubicBezTo>
                        <a:pt x="43" y="99"/>
                        <a:pt x="35" y="100"/>
                        <a:pt x="26" y="101"/>
                      </a:cubicBezTo>
                      <a:cubicBezTo>
                        <a:pt x="22" y="102"/>
                        <a:pt x="19" y="100"/>
                        <a:pt x="17" y="96"/>
                      </a:cubicBezTo>
                      <a:cubicBezTo>
                        <a:pt x="16" y="96"/>
                        <a:pt x="16" y="95"/>
                        <a:pt x="15" y="94"/>
                      </a:cubicBezTo>
                      <a:cubicBezTo>
                        <a:pt x="11" y="84"/>
                        <a:pt x="11" y="84"/>
                        <a:pt x="19" y="77"/>
                      </a:cubicBezTo>
                      <a:cubicBezTo>
                        <a:pt x="22" y="75"/>
                        <a:pt x="24" y="72"/>
                        <a:pt x="27" y="70"/>
                      </a:cubicBezTo>
                      <a:cubicBezTo>
                        <a:pt x="27" y="70"/>
                        <a:pt x="27" y="69"/>
                        <a:pt x="27" y="69"/>
                      </a:cubicBezTo>
                      <a:cubicBezTo>
                        <a:pt x="25" y="69"/>
                        <a:pt x="23" y="70"/>
                        <a:pt x="21" y="71"/>
                      </a:cubicBezTo>
                      <a:cubicBezTo>
                        <a:pt x="17" y="72"/>
                        <a:pt x="13" y="74"/>
                        <a:pt x="9" y="76"/>
                      </a:cubicBezTo>
                      <a:cubicBezTo>
                        <a:pt x="7" y="76"/>
                        <a:pt x="5" y="76"/>
                        <a:pt x="3" y="75"/>
                      </a:cubicBezTo>
                      <a:cubicBezTo>
                        <a:pt x="0" y="72"/>
                        <a:pt x="0" y="71"/>
                        <a:pt x="4" y="69"/>
                      </a:cubicBezTo>
                      <a:cubicBezTo>
                        <a:pt x="12" y="66"/>
                        <a:pt x="19" y="63"/>
                        <a:pt x="26" y="60"/>
                      </a:cubicBezTo>
                      <a:cubicBezTo>
                        <a:pt x="27" y="60"/>
                        <a:pt x="28" y="58"/>
                        <a:pt x="28" y="57"/>
                      </a:cubicBezTo>
                      <a:cubicBezTo>
                        <a:pt x="29" y="55"/>
                        <a:pt x="29" y="52"/>
                        <a:pt x="29" y="49"/>
                      </a:cubicBezTo>
                      <a:close/>
                      <a:moveTo>
                        <a:pt x="34" y="29"/>
                      </a:moveTo>
                      <a:cubicBezTo>
                        <a:pt x="34" y="29"/>
                        <a:pt x="34" y="29"/>
                        <a:pt x="33" y="28"/>
                      </a:cubicBezTo>
                      <a:cubicBezTo>
                        <a:pt x="31" y="29"/>
                        <a:pt x="28" y="30"/>
                        <a:pt x="26" y="32"/>
                      </a:cubicBezTo>
                      <a:cubicBezTo>
                        <a:pt x="24" y="32"/>
                        <a:pt x="22" y="34"/>
                        <a:pt x="23" y="36"/>
                      </a:cubicBezTo>
                      <a:cubicBezTo>
                        <a:pt x="23" y="38"/>
                        <a:pt x="25" y="40"/>
                        <a:pt x="26" y="42"/>
                      </a:cubicBezTo>
                      <a:cubicBezTo>
                        <a:pt x="27" y="42"/>
                        <a:pt x="30" y="41"/>
                        <a:pt x="31" y="40"/>
                      </a:cubicBezTo>
                      <a:cubicBezTo>
                        <a:pt x="32" y="37"/>
                        <a:pt x="33" y="33"/>
                        <a:pt x="34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11893465" y="2009127"/>
                  <a:ext cx="103574" cy="259427"/>
                </a:xfrm>
                <a:custGeom>
                  <a:avLst/>
                  <a:gdLst>
                    <a:gd name="T0" fmla="*/ 30 w 39"/>
                    <a:gd name="T1" fmla="*/ 44 h 98"/>
                    <a:gd name="T2" fmla="*/ 36 w 39"/>
                    <a:gd name="T3" fmla="*/ 34 h 98"/>
                    <a:gd name="T4" fmla="*/ 37 w 39"/>
                    <a:gd name="T5" fmla="*/ 51 h 98"/>
                    <a:gd name="T6" fmla="*/ 25 w 39"/>
                    <a:gd name="T7" fmla="*/ 82 h 98"/>
                    <a:gd name="T8" fmla="*/ 21 w 39"/>
                    <a:gd name="T9" fmla="*/ 98 h 98"/>
                    <a:gd name="T10" fmla="*/ 13 w 39"/>
                    <a:gd name="T11" fmla="*/ 96 h 98"/>
                    <a:gd name="T12" fmla="*/ 5 w 39"/>
                    <a:gd name="T13" fmla="*/ 83 h 98"/>
                    <a:gd name="T14" fmla="*/ 11 w 39"/>
                    <a:gd name="T15" fmla="*/ 62 h 98"/>
                    <a:gd name="T16" fmla="*/ 9 w 39"/>
                    <a:gd name="T17" fmla="*/ 43 h 98"/>
                    <a:gd name="T18" fmla="*/ 12 w 39"/>
                    <a:gd name="T19" fmla="*/ 38 h 98"/>
                    <a:gd name="T20" fmla="*/ 18 w 39"/>
                    <a:gd name="T21" fmla="*/ 33 h 98"/>
                    <a:gd name="T22" fmla="*/ 23 w 39"/>
                    <a:gd name="T23" fmla="*/ 12 h 98"/>
                    <a:gd name="T24" fmla="*/ 11 w 39"/>
                    <a:gd name="T25" fmla="*/ 16 h 98"/>
                    <a:gd name="T26" fmla="*/ 2 w 39"/>
                    <a:gd name="T27" fmla="*/ 16 h 98"/>
                    <a:gd name="T28" fmla="*/ 0 w 39"/>
                    <a:gd name="T29" fmla="*/ 12 h 98"/>
                    <a:gd name="T30" fmla="*/ 3 w 39"/>
                    <a:gd name="T31" fmla="*/ 10 h 98"/>
                    <a:gd name="T32" fmla="*/ 16 w 39"/>
                    <a:gd name="T33" fmla="*/ 7 h 98"/>
                    <a:gd name="T34" fmla="*/ 26 w 39"/>
                    <a:gd name="T35" fmla="*/ 2 h 98"/>
                    <a:gd name="T36" fmla="*/ 32 w 39"/>
                    <a:gd name="T37" fmla="*/ 1 h 98"/>
                    <a:gd name="T38" fmla="*/ 35 w 39"/>
                    <a:gd name="T39" fmla="*/ 9 h 98"/>
                    <a:gd name="T40" fmla="*/ 34 w 39"/>
                    <a:gd name="T41" fmla="*/ 11 h 98"/>
                    <a:gd name="T42" fmla="*/ 27 w 39"/>
                    <a:gd name="T43" fmla="*/ 38 h 98"/>
                    <a:gd name="T44" fmla="*/ 28 w 39"/>
                    <a:gd name="T45" fmla="*/ 44 h 98"/>
                    <a:gd name="T46" fmla="*/ 30 w 39"/>
                    <a:gd name="T47" fmla="*/ 44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98">
                      <a:moveTo>
                        <a:pt x="30" y="44"/>
                      </a:moveTo>
                      <a:cubicBezTo>
                        <a:pt x="32" y="41"/>
                        <a:pt x="34" y="38"/>
                        <a:pt x="36" y="34"/>
                      </a:cubicBezTo>
                      <a:cubicBezTo>
                        <a:pt x="37" y="40"/>
                        <a:pt x="39" y="45"/>
                        <a:pt x="37" y="51"/>
                      </a:cubicBezTo>
                      <a:cubicBezTo>
                        <a:pt x="33" y="61"/>
                        <a:pt x="29" y="72"/>
                        <a:pt x="25" y="82"/>
                      </a:cubicBezTo>
                      <a:cubicBezTo>
                        <a:pt x="23" y="87"/>
                        <a:pt x="23" y="92"/>
                        <a:pt x="21" y="98"/>
                      </a:cubicBezTo>
                      <a:cubicBezTo>
                        <a:pt x="18" y="97"/>
                        <a:pt x="15" y="97"/>
                        <a:pt x="13" y="96"/>
                      </a:cubicBezTo>
                      <a:cubicBezTo>
                        <a:pt x="7" y="94"/>
                        <a:pt x="3" y="89"/>
                        <a:pt x="5" y="83"/>
                      </a:cubicBezTo>
                      <a:cubicBezTo>
                        <a:pt x="7" y="76"/>
                        <a:pt x="9" y="69"/>
                        <a:pt x="11" y="62"/>
                      </a:cubicBezTo>
                      <a:cubicBezTo>
                        <a:pt x="13" y="56"/>
                        <a:pt x="14" y="49"/>
                        <a:pt x="9" y="43"/>
                      </a:cubicBezTo>
                      <a:cubicBezTo>
                        <a:pt x="7" y="39"/>
                        <a:pt x="9" y="38"/>
                        <a:pt x="12" y="38"/>
                      </a:cubicBezTo>
                      <a:cubicBezTo>
                        <a:pt x="17" y="39"/>
                        <a:pt x="17" y="37"/>
                        <a:pt x="18" y="33"/>
                      </a:cubicBezTo>
                      <a:cubicBezTo>
                        <a:pt x="19" y="26"/>
                        <a:pt x="21" y="20"/>
                        <a:pt x="23" y="12"/>
                      </a:cubicBezTo>
                      <a:cubicBezTo>
                        <a:pt x="19" y="13"/>
                        <a:pt x="15" y="15"/>
                        <a:pt x="11" y="16"/>
                      </a:cubicBezTo>
                      <a:cubicBezTo>
                        <a:pt x="8" y="17"/>
                        <a:pt x="5" y="16"/>
                        <a:pt x="2" y="16"/>
                      </a:cubicBezTo>
                      <a:cubicBezTo>
                        <a:pt x="1" y="15"/>
                        <a:pt x="0" y="13"/>
                        <a:pt x="0" y="12"/>
                      </a:cubicBezTo>
                      <a:cubicBezTo>
                        <a:pt x="1" y="11"/>
                        <a:pt x="2" y="10"/>
                        <a:pt x="3" y="10"/>
                      </a:cubicBezTo>
                      <a:cubicBezTo>
                        <a:pt x="7" y="8"/>
                        <a:pt x="12" y="8"/>
                        <a:pt x="16" y="7"/>
                      </a:cubicBezTo>
                      <a:cubicBezTo>
                        <a:pt x="19" y="5"/>
                        <a:pt x="22" y="3"/>
                        <a:pt x="26" y="2"/>
                      </a:cubicBezTo>
                      <a:cubicBezTo>
                        <a:pt x="28" y="1"/>
                        <a:pt x="32" y="0"/>
                        <a:pt x="32" y="1"/>
                      </a:cubicBezTo>
                      <a:cubicBezTo>
                        <a:pt x="34" y="3"/>
                        <a:pt x="35" y="6"/>
                        <a:pt x="35" y="9"/>
                      </a:cubicBezTo>
                      <a:cubicBezTo>
                        <a:pt x="36" y="9"/>
                        <a:pt x="35" y="10"/>
                        <a:pt x="34" y="11"/>
                      </a:cubicBezTo>
                      <a:cubicBezTo>
                        <a:pt x="27" y="19"/>
                        <a:pt x="28" y="29"/>
                        <a:pt x="27" y="38"/>
                      </a:cubicBezTo>
                      <a:cubicBezTo>
                        <a:pt x="27" y="40"/>
                        <a:pt x="28" y="42"/>
                        <a:pt x="28" y="44"/>
                      </a:cubicBezTo>
                      <a:cubicBezTo>
                        <a:pt x="29" y="44"/>
                        <a:pt x="29" y="44"/>
                        <a:pt x="30" y="4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5283938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8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1144922" y="6188075"/>
            <a:ext cx="723790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27000" dist="38100" dir="16200000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9488246" y="0"/>
            <a:ext cx="2380466" cy="873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270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64050" y="131404"/>
            <a:ext cx="2243119" cy="6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4651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094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7D9317-7C4B-477D-9FCD-CD5482370328}" type="datetimeFigureOut">
              <a:rPr lang="zh-CN" altLang="en-US"/>
              <a:t>2021/1/7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B3BC9-7090-482A-AB63-1945A9C9F1E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12329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椭圆 88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3831113" y="-1541834"/>
            <a:ext cx="8697505" cy="9941668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4021339" y="-1541834"/>
            <a:ext cx="8697505" cy="994166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0AD6C65D-0FE3-4E82-89A8-93A09AFFD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16" t="7030" r="31559" b="11337"/>
          <a:stretch/>
        </p:blipFill>
        <p:spPr>
          <a:xfrm>
            <a:off x="-1260196" y="1"/>
            <a:ext cx="5919101" cy="6857999"/>
          </a:xfrm>
          <a:custGeom>
            <a:avLst/>
            <a:gdLst>
              <a:gd name="connsiteX0" fmla="*/ 0 w 5919101"/>
              <a:gd name="connsiteY0" fmla="*/ 0 h 6858000"/>
              <a:gd name="connsiteX1" fmla="*/ 4714485 w 5919101"/>
              <a:gd name="connsiteY1" fmla="*/ 0 h 6858000"/>
              <a:gd name="connsiteX2" fmla="*/ 4786974 w 5919101"/>
              <a:gd name="connsiteY2" fmla="*/ 86723 h 6858000"/>
              <a:gd name="connsiteX3" fmla="*/ 5919101 w 5919101"/>
              <a:gd name="connsiteY3" fmla="*/ 3429000 h 6858000"/>
              <a:gd name="connsiteX4" fmla="*/ 4786974 w 5919101"/>
              <a:gd name="connsiteY4" fmla="*/ 6771277 h 6858000"/>
              <a:gd name="connsiteX5" fmla="*/ 4714485 w 5919101"/>
              <a:gd name="connsiteY5" fmla="*/ 6858000 h 6858000"/>
              <a:gd name="connsiteX6" fmla="*/ 0 w 59191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9101" h="6858000">
                <a:moveTo>
                  <a:pt x="0" y="0"/>
                </a:moveTo>
                <a:lnTo>
                  <a:pt x="4714485" y="0"/>
                </a:lnTo>
                <a:lnTo>
                  <a:pt x="4786974" y="86723"/>
                </a:lnTo>
                <a:cubicBezTo>
                  <a:pt x="5490384" y="969480"/>
                  <a:pt x="5919101" y="2142133"/>
                  <a:pt x="5919101" y="3429000"/>
                </a:cubicBezTo>
                <a:cubicBezTo>
                  <a:pt x="5919101" y="4715867"/>
                  <a:pt x="5490384" y="5888521"/>
                  <a:pt x="4786974" y="6771277"/>
                </a:cubicBezTo>
                <a:lnTo>
                  <a:pt x="47144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6" name="椭圆 85">
            <a:extLst>
              <a:ext uri="{FF2B5EF4-FFF2-40B4-BE49-F238E27FC236}">
                <a16:creationId xmlns:a16="http://schemas.microsoft.com/office/drawing/2014/main" id="{D79543FB-05EA-4B9D-8AED-014B16BE890C}"/>
              </a:ext>
            </a:extLst>
          </p:cNvPr>
          <p:cNvSpPr/>
          <p:nvPr userDrawn="1"/>
        </p:nvSpPr>
        <p:spPr>
          <a:xfrm>
            <a:off x="-4038600" y="-1541834"/>
            <a:ext cx="8697505" cy="9941668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12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24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8" name="任意多边形: 形状 39"/>
          <p:cNvSpPr/>
          <p:nvPr userDrawn="1"/>
        </p:nvSpPr>
        <p:spPr>
          <a:xfrm>
            <a:off x="207372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90500" sx="101000" sy="1010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39"/>
          <p:cNvSpPr/>
          <p:nvPr userDrawn="1"/>
        </p:nvSpPr>
        <p:spPr>
          <a:xfrm>
            <a:off x="189674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3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39"/>
          <p:cNvSpPr/>
          <p:nvPr userDrawn="1"/>
        </p:nvSpPr>
        <p:spPr>
          <a:xfrm>
            <a:off x="0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sx="101000" sy="1010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74"/>
          <p:cNvSpPr/>
          <p:nvPr userDrawn="1"/>
        </p:nvSpPr>
        <p:spPr>
          <a:xfrm flipV="1">
            <a:off x="660400" y="3829587"/>
            <a:ext cx="6489382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-1" fmla="*/ 0 w 6415214"/>
              <a:gd name="connsiteY0-2" fmla="*/ 171407 h 262847"/>
              <a:gd name="connsiteX1-3" fmla="*/ 6415214 w 6415214"/>
              <a:gd name="connsiteY1-4" fmla="*/ 171407 h 262847"/>
              <a:gd name="connsiteX2-5" fmla="*/ 6415214 w 6415214"/>
              <a:gd name="connsiteY2-6" fmla="*/ 100390 h 262847"/>
              <a:gd name="connsiteX3-7" fmla="*/ 511261 w 6415214"/>
              <a:gd name="connsiteY3-8" fmla="*/ 100390 h 262847"/>
              <a:gd name="connsiteX4-9" fmla="*/ 229919 w 6415214"/>
              <a:gd name="connsiteY4-10" fmla="*/ 0 h 262847"/>
              <a:gd name="connsiteX5-11" fmla="*/ 229919 w 6415214"/>
              <a:gd name="connsiteY5-12" fmla="*/ 100390 h 262847"/>
              <a:gd name="connsiteX6-13" fmla="*/ 0 w 6415214"/>
              <a:gd name="connsiteY6-14" fmla="*/ 100390 h 262847"/>
              <a:gd name="connsiteX7" fmla="*/ 91440 w 6415214"/>
              <a:gd name="connsiteY7" fmla="*/ 262847 h 262847"/>
              <a:gd name="connsiteX0-15" fmla="*/ 0 w 6415214"/>
              <a:gd name="connsiteY0-16" fmla="*/ 171407 h 171407"/>
              <a:gd name="connsiteX1-17" fmla="*/ 6415214 w 6415214"/>
              <a:gd name="connsiteY1-18" fmla="*/ 171407 h 171407"/>
              <a:gd name="connsiteX2-19" fmla="*/ 6415214 w 6415214"/>
              <a:gd name="connsiteY2-20" fmla="*/ 100390 h 171407"/>
              <a:gd name="connsiteX3-21" fmla="*/ 511261 w 6415214"/>
              <a:gd name="connsiteY3-22" fmla="*/ 100390 h 171407"/>
              <a:gd name="connsiteX4-23" fmla="*/ 229919 w 6415214"/>
              <a:gd name="connsiteY4-24" fmla="*/ 0 h 171407"/>
              <a:gd name="connsiteX5-25" fmla="*/ 229919 w 6415214"/>
              <a:gd name="connsiteY5-26" fmla="*/ 100390 h 171407"/>
              <a:gd name="connsiteX6-27" fmla="*/ 0 w 6415214"/>
              <a:gd name="connsiteY6-28" fmla="*/ 100390 h 171407"/>
              <a:gd name="connsiteX0-29" fmla="*/ 0 w 6415214"/>
              <a:gd name="connsiteY0-30" fmla="*/ 171407 h 171407"/>
              <a:gd name="connsiteX1-31" fmla="*/ 6415214 w 6415214"/>
              <a:gd name="connsiteY1-32" fmla="*/ 100390 h 171407"/>
              <a:gd name="connsiteX2-33" fmla="*/ 511261 w 6415214"/>
              <a:gd name="connsiteY2-34" fmla="*/ 100390 h 171407"/>
              <a:gd name="connsiteX3-35" fmla="*/ 229919 w 6415214"/>
              <a:gd name="connsiteY3-36" fmla="*/ 0 h 171407"/>
              <a:gd name="connsiteX4-37" fmla="*/ 229919 w 6415214"/>
              <a:gd name="connsiteY4-38" fmla="*/ 100390 h 171407"/>
              <a:gd name="connsiteX5-39" fmla="*/ 0 w 6415214"/>
              <a:gd name="connsiteY5-40" fmla="*/ 100390 h 171407"/>
              <a:gd name="connsiteX0-41" fmla="*/ 6415214 w 6415214"/>
              <a:gd name="connsiteY0-42" fmla="*/ 100390 h 100390"/>
              <a:gd name="connsiteX1-43" fmla="*/ 511261 w 6415214"/>
              <a:gd name="connsiteY1-44" fmla="*/ 100390 h 100390"/>
              <a:gd name="connsiteX2-45" fmla="*/ 229919 w 6415214"/>
              <a:gd name="connsiteY2-46" fmla="*/ 0 h 100390"/>
              <a:gd name="connsiteX3-47" fmla="*/ 229919 w 6415214"/>
              <a:gd name="connsiteY3-48" fmla="*/ 100390 h 100390"/>
              <a:gd name="connsiteX4-49" fmla="*/ 0 w 6415214"/>
              <a:gd name="connsiteY4-50" fmla="*/ 100390 h 100390"/>
              <a:gd name="connsiteX0-51" fmla="*/ 6415214 w 6415214"/>
              <a:gd name="connsiteY0-52" fmla="*/ 195640 h 195640"/>
              <a:gd name="connsiteX1-53" fmla="*/ 511261 w 6415214"/>
              <a:gd name="connsiteY1-54" fmla="*/ 195640 h 195640"/>
              <a:gd name="connsiteX2-55" fmla="*/ 227538 w 6415214"/>
              <a:gd name="connsiteY2-56" fmla="*/ 0 h 195640"/>
              <a:gd name="connsiteX3-57" fmla="*/ 229919 w 6415214"/>
              <a:gd name="connsiteY3-58" fmla="*/ 195640 h 195640"/>
              <a:gd name="connsiteX4-59" fmla="*/ 0 w 6415214"/>
              <a:gd name="connsiteY4-60" fmla="*/ 195640 h 195640"/>
              <a:gd name="connsiteX0-61" fmla="*/ 6415214 w 6415214"/>
              <a:gd name="connsiteY0-62" fmla="*/ 193259 h 193259"/>
              <a:gd name="connsiteX1-63" fmla="*/ 511261 w 6415214"/>
              <a:gd name="connsiteY1-64" fmla="*/ 193259 h 193259"/>
              <a:gd name="connsiteX2-65" fmla="*/ 232301 w 6415214"/>
              <a:gd name="connsiteY2-66" fmla="*/ 0 h 193259"/>
              <a:gd name="connsiteX3-67" fmla="*/ 229919 w 6415214"/>
              <a:gd name="connsiteY3-68" fmla="*/ 193259 h 193259"/>
              <a:gd name="connsiteX4-69" fmla="*/ 0 w 6415214"/>
              <a:gd name="connsiteY4-70" fmla="*/ 193259 h 193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标题 47"/>
          <p:cNvSpPr>
            <a:spLocks noGrp="1"/>
          </p:cNvSpPr>
          <p:nvPr>
            <p:ph type="title" hasCustomPrompt="1"/>
          </p:nvPr>
        </p:nvSpPr>
        <p:spPr>
          <a:xfrm>
            <a:off x="630418" y="2616692"/>
            <a:ext cx="7055958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lnSpc>
                <a:spcPct val="100000"/>
              </a:lnSpc>
              <a:defRPr lang="zh-CN" altLang="en-US" sz="3600" b="1" spc="100" dirty="0">
                <a:latin typeface="微软雅黑" charset="-122"/>
                <a:ea typeface="微软雅黑" charset="-122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13" name="文本占位符 87"/>
          <p:cNvSpPr>
            <a:spLocks noGrp="1"/>
          </p:cNvSpPr>
          <p:nvPr>
            <p:ph type="body" sz="quarter" idx="13" hasCustomPrompt="1"/>
          </p:nvPr>
        </p:nvSpPr>
        <p:spPr>
          <a:xfrm>
            <a:off x="654709" y="2352090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14" name="文本占位符 53"/>
          <p:cNvSpPr>
            <a:spLocks noGrp="1"/>
          </p:cNvSpPr>
          <p:nvPr>
            <p:ph type="body" sz="quarter" idx="16" hasCustomPrompt="1"/>
          </p:nvPr>
        </p:nvSpPr>
        <p:spPr>
          <a:xfrm>
            <a:off x="655638" y="4304189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474450" y="318256"/>
            <a:ext cx="1899117" cy="792864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◀ BIT</a:t>
            </a:r>
            <a:r>
              <a:rPr lang="en-US" altLang="zh-CN" sz="2400" b="1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▶</a:t>
            </a:r>
            <a:endParaRPr lang="zh-CN" altLang="en-US" sz="2400" b="1" i="0" spc="100" dirty="0">
              <a:solidFill>
                <a:schemeClr val="accent3"/>
              </a:solidFill>
              <a:latin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50894" y="-774608"/>
            <a:ext cx="7885491" cy="7588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250874" y="2196869"/>
            <a:ext cx="3243162" cy="2464261"/>
          </a:xfrm>
          <a:prstGeom prst="rect">
            <a:avLst/>
          </a:prstGeom>
        </p:spPr>
      </p:pic>
      <p:grpSp>
        <p:nvGrpSpPr>
          <p:cNvPr id="24" name="组合 23"/>
          <p:cNvGrpSpPr/>
          <p:nvPr userDrawn="1"/>
        </p:nvGrpSpPr>
        <p:grpSpPr>
          <a:xfrm>
            <a:off x="671368" y="6083135"/>
            <a:ext cx="2542613" cy="276499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39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46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43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6" name="组合 25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27" name="组合 26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37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35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32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3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4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334829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3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/>
          <a:srcRect l="15573" r="198"/>
          <a:stretch>
            <a:fillRect/>
          </a:stretch>
        </p:blipFill>
        <p:spPr>
          <a:xfrm>
            <a:off x="0" y="0"/>
            <a:ext cx="8678174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59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403566" y="501046"/>
            <a:ext cx="2203058" cy="61664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382858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/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9091731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样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"/>
            <a:ext cx="5022689" cy="6857433"/>
          </a:xfrm>
          <a:prstGeom prst="rect">
            <a:avLst/>
          </a:prstGeom>
        </p:spPr>
      </p:pic>
      <p:sp>
        <p:nvSpPr>
          <p:cNvPr id="3" name="矩形 白1"/>
          <p:cNvSpPr/>
          <p:nvPr userDrawn="1"/>
        </p:nvSpPr>
        <p:spPr>
          <a:xfrm rot="5400000">
            <a:off x="-917658" y="918223"/>
            <a:ext cx="6858002" cy="5022690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50000"/>
                </a:schemeClr>
              </a:gs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26029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椭圆 88"/>
          <p:cNvSpPr/>
          <p:nvPr userDrawn="1"/>
        </p:nvSpPr>
        <p:spPr>
          <a:xfrm>
            <a:off x="-3831113" y="-1541834"/>
            <a:ext cx="8697505" cy="9941668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8" name="椭圆 87"/>
          <p:cNvSpPr/>
          <p:nvPr userDrawn="1"/>
        </p:nvSpPr>
        <p:spPr>
          <a:xfrm>
            <a:off x="-4021339" y="-1541834"/>
            <a:ext cx="8697505" cy="994166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7" name="图片 8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116" t="7030" r="31559" b="11337"/>
          <a:stretch>
            <a:fillRect/>
          </a:stretch>
        </p:blipFill>
        <p:spPr>
          <a:xfrm>
            <a:off x="-1260196" y="1"/>
            <a:ext cx="5919101" cy="6857999"/>
          </a:xfrm>
          <a:custGeom>
            <a:avLst/>
            <a:gdLst>
              <a:gd name="connsiteX0" fmla="*/ 0 w 5919101"/>
              <a:gd name="connsiteY0" fmla="*/ 0 h 6858000"/>
              <a:gd name="connsiteX1" fmla="*/ 4714485 w 5919101"/>
              <a:gd name="connsiteY1" fmla="*/ 0 h 6858000"/>
              <a:gd name="connsiteX2" fmla="*/ 4786974 w 5919101"/>
              <a:gd name="connsiteY2" fmla="*/ 86723 h 6858000"/>
              <a:gd name="connsiteX3" fmla="*/ 5919101 w 5919101"/>
              <a:gd name="connsiteY3" fmla="*/ 3429000 h 6858000"/>
              <a:gd name="connsiteX4" fmla="*/ 4786974 w 5919101"/>
              <a:gd name="connsiteY4" fmla="*/ 6771277 h 6858000"/>
              <a:gd name="connsiteX5" fmla="*/ 4714485 w 5919101"/>
              <a:gd name="connsiteY5" fmla="*/ 6858000 h 6858000"/>
              <a:gd name="connsiteX6" fmla="*/ 0 w 59191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9101" h="6858000">
                <a:moveTo>
                  <a:pt x="0" y="0"/>
                </a:moveTo>
                <a:lnTo>
                  <a:pt x="4714485" y="0"/>
                </a:lnTo>
                <a:lnTo>
                  <a:pt x="4786974" y="86723"/>
                </a:lnTo>
                <a:cubicBezTo>
                  <a:pt x="5490384" y="969480"/>
                  <a:pt x="5919101" y="2142133"/>
                  <a:pt x="5919101" y="3429000"/>
                </a:cubicBezTo>
                <a:cubicBezTo>
                  <a:pt x="5919101" y="4715867"/>
                  <a:pt x="5490384" y="5888521"/>
                  <a:pt x="4786974" y="6771277"/>
                </a:cubicBezTo>
                <a:lnTo>
                  <a:pt x="47144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6" name="椭圆 85"/>
          <p:cNvSpPr/>
          <p:nvPr userDrawn="1"/>
        </p:nvSpPr>
        <p:spPr>
          <a:xfrm>
            <a:off x="-4038600" y="-1541834"/>
            <a:ext cx="8697505" cy="9941668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221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3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73" r="198"/>
          <a:stretch/>
        </p:blipFill>
        <p:spPr>
          <a:xfrm>
            <a:off x="0" y="0"/>
            <a:ext cx="8678174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59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566" y="501046"/>
            <a:ext cx="2203058" cy="61664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382858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72043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9863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charset="-122"/>
                <a:ea typeface="微软雅黑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charset="-122"/>
            </a:endParaRPr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227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33" name="组合 32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 cstate="hqprint"/>
          <a:srcRect l="-333"/>
          <a:stretch>
            <a:fillRect/>
          </a:stretch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-511603" y="273355"/>
            <a:ext cx="1221064" cy="438825"/>
            <a:chOff x="-529708" y="381991"/>
            <a:chExt cx="1221064" cy="438825"/>
          </a:xfrm>
        </p:grpSpPr>
        <p:sp>
          <p:nvSpPr>
            <p:cNvPr id="58" name="梯形 57"/>
            <p:cNvSpPr/>
            <p:nvPr userDrawn="1"/>
          </p:nvSpPr>
          <p:spPr>
            <a:xfrm rot="16200000">
              <a:off x="-107121" y="-40596"/>
              <a:ext cx="375890" cy="1221064"/>
            </a:xfrm>
            <a:prstGeom prst="trapezoid">
              <a:avLst>
                <a:gd name="adj" fmla="val 723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梯形 58"/>
            <p:cNvSpPr/>
            <p:nvPr userDrawn="1"/>
          </p:nvSpPr>
          <p:spPr>
            <a:xfrm rot="16200000">
              <a:off x="-79397" y="146495"/>
              <a:ext cx="267255" cy="1058332"/>
            </a:xfrm>
            <a:prstGeom prst="trapezoid">
              <a:avLst>
                <a:gd name="adj" fmla="val 723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梯形 59"/>
            <p:cNvSpPr/>
            <p:nvPr userDrawn="1"/>
          </p:nvSpPr>
          <p:spPr>
            <a:xfrm rot="16200000">
              <a:off x="-95133" y="158023"/>
              <a:ext cx="267255" cy="1058332"/>
            </a:xfrm>
            <a:prstGeom prst="trapezoid">
              <a:avLst>
                <a:gd name="adj" fmla="val 7230"/>
              </a:avLst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7081306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样式1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550089" y="863157"/>
            <a:ext cx="1031862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606550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charset="-122"/>
                <a:ea typeface="微软雅黑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charset="-122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1378908" y="-1612"/>
            <a:ext cx="167082" cy="87473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bg1"/>
          </a:solidFill>
        </p:grpSpPr>
        <p:grpSp>
          <p:nvGrpSpPr>
            <p:cNvPr id="33" name="组合 32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366474" y="-17822"/>
            <a:ext cx="0" cy="10794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11155416" y="6119786"/>
            <a:ext cx="0" cy="760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812637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244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8" name="任意多边形: 形状 39"/>
          <p:cNvSpPr/>
          <p:nvPr userDrawn="1"/>
        </p:nvSpPr>
        <p:spPr>
          <a:xfrm>
            <a:off x="207372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90500" sx="101000" sy="101000" algn="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39"/>
          <p:cNvSpPr/>
          <p:nvPr userDrawn="1"/>
        </p:nvSpPr>
        <p:spPr>
          <a:xfrm>
            <a:off x="189674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3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39"/>
          <p:cNvSpPr/>
          <p:nvPr userDrawn="1"/>
        </p:nvSpPr>
        <p:spPr>
          <a:xfrm>
            <a:off x="0" y="0"/>
            <a:ext cx="7536857" cy="6858000"/>
          </a:xfrm>
          <a:custGeom>
            <a:avLst/>
            <a:gdLst>
              <a:gd name="connsiteX0" fmla="*/ 0 w 7536857"/>
              <a:gd name="connsiteY0" fmla="*/ 0 h 6858000"/>
              <a:gd name="connsiteX1" fmla="*/ 6351816 w 7536857"/>
              <a:gd name="connsiteY1" fmla="*/ 0 h 6858000"/>
              <a:gd name="connsiteX2" fmla="*/ 6432300 w 7536857"/>
              <a:gd name="connsiteY2" fmla="*/ 102417 h 6858000"/>
              <a:gd name="connsiteX3" fmla="*/ 7536857 w 7536857"/>
              <a:gd name="connsiteY3" fmla="*/ 3429000 h 6858000"/>
              <a:gd name="connsiteX4" fmla="*/ 6432300 w 7536857"/>
              <a:gd name="connsiteY4" fmla="*/ 6755583 h 6858000"/>
              <a:gd name="connsiteX5" fmla="*/ 6351816 w 7536857"/>
              <a:gd name="connsiteY5" fmla="*/ 6858000 h 6858000"/>
              <a:gd name="connsiteX6" fmla="*/ 0 w 753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6857" h="6858000">
                <a:moveTo>
                  <a:pt x="0" y="0"/>
                </a:moveTo>
                <a:lnTo>
                  <a:pt x="6351816" y="0"/>
                </a:lnTo>
                <a:lnTo>
                  <a:pt x="6432300" y="102417"/>
                </a:lnTo>
                <a:cubicBezTo>
                  <a:pt x="7126033" y="1030047"/>
                  <a:pt x="7536857" y="2181547"/>
                  <a:pt x="7536857" y="3429000"/>
                </a:cubicBezTo>
                <a:cubicBezTo>
                  <a:pt x="7536857" y="4676454"/>
                  <a:pt x="7126033" y="5827953"/>
                  <a:pt x="6432300" y="6755583"/>
                </a:cubicBezTo>
                <a:lnTo>
                  <a:pt x="63518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sx="101000" sy="101000" algn="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74"/>
          <p:cNvSpPr/>
          <p:nvPr userDrawn="1"/>
        </p:nvSpPr>
        <p:spPr>
          <a:xfrm flipV="1">
            <a:off x="660400" y="3829587"/>
            <a:ext cx="6489382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-1" fmla="*/ 0 w 6415214"/>
              <a:gd name="connsiteY0-2" fmla="*/ 171407 h 262847"/>
              <a:gd name="connsiteX1-3" fmla="*/ 6415214 w 6415214"/>
              <a:gd name="connsiteY1-4" fmla="*/ 171407 h 262847"/>
              <a:gd name="connsiteX2-5" fmla="*/ 6415214 w 6415214"/>
              <a:gd name="connsiteY2-6" fmla="*/ 100390 h 262847"/>
              <a:gd name="connsiteX3-7" fmla="*/ 511261 w 6415214"/>
              <a:gd name="connsiteY3-8" fmla="*/ 100390 h 262847"/>
              <a:gd name="connsiteX4-9" fmla="*/ 229919 w 6415214"/>
              <a:gd name="connsiteY4-10" fmla="*/ 0 h 262847"/>
              <a:gd name="connsiteX5-11" fmla="*/ 229919 w 6415214"/>
              <a:gd name="connsiteY5-12" fmla="*/ 100390 h 262847"/>
              <a:gd name="connsiteX6-13" fmla="*/ 0 w 6415214"/>
              <a:gd name="connsiteY6-14" fmla="*/ 100390 h 262847"/>
              <a:gd name="connsiteX7" fmla="*/ 91440 w 6415214"/>
              <a:gd name="connsiteY7" fmla="*/ 262847 h 262847"/>
              <a:gd name="connsiteX0-15" fmla="*/ 0 w 6415214"/>
              <a:gd name="connsiteY0-16" fmla="*/ 171407 h 171407"/>
              <a:gd name="connsiteX1-17" fmla="*/ 6415214 w 6415214"/>
              <a:gd name="connsiteY1-18" fmla="*/ 171407 h 171407"/>
              <a:gd name="connsiteX2-19" fmla="*/ 6415214 w 6415214"/>
              <a:gd name="connsiteY2-20" fmla="*/ 100390 h 171407"/>
              <a:gd name="connsiteX3-21" fmla="*/ 511261 w 6415214"/>
              <a:gd name="connsiteY3-22" fmla="*/ 100390 h 171407"/>
              <a:gd name="connsiteX4-23" fmla="*/ 229919 w 6415214"/>
              <a:gd name="connsiteY4-24" fmla="*/ 0 h 171407"/>
              <a:gd name="connsiteX5-25" fmla="*/ 229919 w 6415214"/>
              <a:gd name="connsiteY5-26" fmla="*/ 100390 h 171407"/>
              <a:gd name="connsiteX6-27" fmla="*/ 0 w 6415214"/>
              <a:gd name="connsiteY6-28" fmla="*/ 100390 h 171407"/>
              <a:gd name="connsiteX0-29" fmla="*/ 0 w 6415214"/>
              <a:gd name="connsiteY0-30" fmla="*/ 171407 h 171407"/>
              <a:gd name="connsiteX1-31" fmla="*/ 6415214 w 6415214"/>
              <a:gd name="connsiteY1-32" fmla="*/ 100390 h 171407"/>
              <a:gd name="connsiteX2-33" fmla="*/ 511261 w 6415214"/>
              <a:gd name="connsiteY2-34" fmla="*/ 100390 h 171407"/>
              <a:gd name="connsiteX3-35" fmla="*/ 229919 w 6415214"/>
              <a:gd name="connsiteY3-36" fmla="*/ 0 h 171407"/>
              <a:gd name="connsiteX4-37" fmla="*/ 229919 w 6415214"/>
              <a:gd name="connsiteY4-38" fmla="*/ 100390 h 171407"/>
              <a:gd name="connsiteX5-39" fmla="*/ 0 w 6415214"/>
              <a:gd name="connsiteY5-40" fmla="*/ 100390 h 171407"/>
              <a:gd name="connsiteX0-41" fmla="*/ 6415214 w 6415214"/>
              <a:gd name="connsiteY0-42" fmla="*/ 100390 h 100390"/>
              <a:gd name="connsiteX1-43" fmla="*/ 511261 w 6415214"/>
              <a:gd name="connsiteY1-44" fmla="*/ 100390 h 100390"/>
              <a:gd name="connsiteX2-45" fmla="*/ 229919 w 6415214"/>
              <a:gd name="connsiteY2-46" fmla="*/ 0 h 100390"/>
              <a:gd name="connsiteX3-47" fmla="*/ 229919 w 6415214"/>
              <a:gd name="connsiteY3-48" fmla="*/ 100390 h 100390"/>
              <a:gd name="connsiteX4-49" fmla="*/ 0 w 6415214"/>
              <a:gd name="connsiteY4-50" fmla="*/ 100390 h 100390"/>
              <a:gd name="connsiteX0-51" fmla="*/ 6415214 w 6415214"/>
              <a:gd name="connsiteY0-52" fmla="*/ 195640 h 195640"/>
              <a:gd name="connsiteX1-53" fmla="*/ 511261 w 6415214"/>
              <a:gd name="connsiteY1-54" fmla="*/ 195640 h 195640"/>
              <a:gd name="connsiteX2-55" fmla="*/ 227538 w 6415214"/>
              <a:gd name="connsiteY2-56" fmla="*/ 0 h 195640"/>
              <a:gd name="connsiteX3-57" fmla="*/ 229919 w 6415214"/>
              <a:gd name="connsiteY3-58" fmla="*/ 195640 h 195640"/>
              <a:gd name="connsiteX4-59" fmla="*/ 0 w 6415214"/>
              <a:gd name="connsiteY4-60" fmla="*/ 195640 h 195640"/>
              <a:gd name="connsiteX0-61" fmla="*/ 6415214 w 6415214"/>
              <a:gd name="connsiteY0-62" fmla="*/ 193259 h 193259"/>
              <a:gd name="connsiteX1-63" fmla="*/ 511261 w 6415214"/>
              <a:gd name="connsiteY1-64" fmla="*/ 193259 h 193259"/>
              <a:gd name="connsiteX2-65" fmla="*/ 232301 w 6415214"/>
              <a:gd name="connsiteY2-66" fmla="*/ 0 h 193259"/>
              <a:gd name="connsiteX3-67" fmla="*/ 229919 w 6415214"/>
              <a:gd name="connsiteY3-68" fmla="*/ 193259 h 193259"/>
              <a:gd name="connsiteX4-69" fmla="*/ 0 w 6415214"/>
              <a:gd name="connsiteY4-70" fmla="*/ 193259 h 193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标题 47"/>
          <p:cNvSpPr>
            <a:spLocks noGrp="1"/>
          </p:cNvSpPr>
          <p:nvPr>
            <p:ph type="title" hasCustomPrompt="1"/>
          </p:nvPr>
        </p:nvSpPr>
        <p:spPr>
          <a:xfrm>
            <a:off x="630418" y="2616692"/>
            <a:ext cx="7055958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lnSpc>
                <a:spcPct val="100000"/>
              </a:lnSpc>
              <a:defRPr lang="zh-CN" altLang="en-US" sz="3600" b="1" spc="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13" name="文本占位符 87"/>
          <p:cNvSpPr>
            <a:spLocks noGrp="1"/>
          </p:cNvSpPr>
          <p:nvPr>
            <p:ph type="body" sz="quarter" idx="13" hasCustomPrompt="1"/>
          </p:nvPr>
        </p:nvSpPr>
        <p:spPr>
          <a:xfrm>
            <a:off x="654709" y="2352090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14" name="文本占位符 53"/>
          <p:cNvSpPr>
            <a:spLocks noGrp="1"/>
          </p:cNvSpPr>
          <p:nvPr>
            <p:ph type="body" sz="quarter" idx="16" hasCustomPrompt="1"/>
          </p:nvPr>
        </p:nvSpPr>
        <p:spPr>
          <a:xfrm>
            <a:off x="655638" y="4304189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474450" y="318256"/>
            <a:ext cx="1899117" cy="792864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◀ BIT</a:t>
            </a:r>
            <a:r>
              <a:rPr lang="en-US" altLang="zh-CN" sz="2400" b="1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2400" b="1" i="0" spc="100" dirty="0">
                <a:solidFill>
                  <a:schemeClr val="accent3"/>
                </a:solidFill>
                <a:latin typeface="+mn-ea"/>
              </a:rPr>
              <a:t>▶</a:t>
            </a:r>
            <a:endParaRPr lang="zh-CN" altLang="en-US" sz="2400" b="1" i="0" spc="100" dirty="0">
              <a:solidFill>
                <a:schemeClr val="accent3"/>
              </a:solidFill>
              <a:latin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50894" y="-774608"/>
            <a:ext cx="7885491" cy="758838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250874" y="2196869"/>
            <a:ext cx="3243162" cy="2464261"/>
          </a:xfrm>
          <a:prstGeom prst="rect">
            <a:avLst/>
          </a:prstGeom>
        </p:spPr>
      </p:pic>
      <p:grpSp>
        <p:nvGrpSpPr>
          <p:cNvPr id="24" name="组合 23"/>
          <p:cNvGrpSpPr/>
          <p:nvPr userDrawn="1"/>
        </p:nvGrpSpPr>
        <p:grpSpPr>
          <a:xfrm>
            <a:off x="671368" y="6083135"/>
            <a:ext cx="2542613" cy="276499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39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46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43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26" name="组合 25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27" name="组合 26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37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35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32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3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4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6881359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A-矩形 7"/>
          <p:cNvSpPr/>
          <p:nvPr userDrawn="1">
            <p:custDataLst>
              <p:tags r:id="rId1"/>
            </p:custDataLst>
          </p:nvPr>
        </p:nvSpPr>
        <p:spPr>
          <a:xfrm>
            <a:off x="11373037" y="1"/>
            <a:ext cx="81896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PA-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137938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37303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10651" y="161103"/>
            <a:ext cx="6791691" cy="6535792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504950"/>
            <a:ext cx="12192000" cy="3848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1000" sy="101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任意多边形: 形状 30"/>
          <p:cNvSpPr/>
          <p:nvPr userDrawn="1"/>
        </p:nvSpPr>
        <p:spPr>
          <a:xfrm flipV="1">
            <a:off x="5143364" y="3786901"/>
            <a:ext cx="6236023" cy="193259"/>
          </a:xfrm>
          <a:custGeom>
            <a:avLst/>
            <a:gdLst>
              <a:gd name="connsiteX0" fmla="*/ 0 w 6415214"/>
              <a:gd name="connsiteY0" fmla="*/ 171407 h 171407"/>
              <a:gd name="connsiteX1" fmla="*/ 6415214 w 6415214"/>
              <a:gd name="connsiteY1" fmla="*/ 171407 h 171407"/>
              <a:gd name="connsiteX2" fmla="*/ 6415214 w 6415214"/>
              <a:gd name="connsiteY2" fmla="*/ 100390 h 171407"/>
              <a:gd name="connsiteX3" fmla="*/ 511261 w 6415214"/>
              <a:gd name="connsiteY3" fmla="*/ 100390 h 171407"/>
              <a:gd name="connsiteX4" fmla="*/ 229919 w 6415214"/>
              <a:gd name="connsiteY4" fmla="*/ 0 h 171407"/>
              <a:gd name="connsiteX5" fmla="*/ 229919 w 6415214"/>
              <a:gd name="connsiteY5" fmla="*/ 100390 h 171407"/>
              <a:gd name="connsiteX6" fmla="*/ 0 w 6415214"/>
              <a:gd name="connsiteY6" fmla="*/ 100390 h 171407"/>
              <a:gd name="connsiteX0-1" fmla="*/ 0 w 6415214"/>
              <a:gd name="connsiteY0-2" fmla="*/ 171407 h 262847"/>
              <a:gd name="connsiteX1-3" fmla="*/ 6415214 w 6415214"/>
              <a:gd name="connsiteY1-4" fmla="*/ 171407 h 262847"/>
              <a:gd name="connsiteX2-5" fmla="*/ 6415214 w 6415214"/>
              <a:gd name="connsiteY2-6" fmla="*/ 100390 h 262847"/>
              <a:gd name="connsiteX3-7" fmla="*/ 511261 w 6415214"/>
              <a:gd name="connsiteY3-8" fmla="*/ 100390 h 262847"/>
              <a:gd name="connsiteX4-9" fmla="*/ 229919 w 6415214"/>
              <a:gd name="connsiteY4-10" fmla="*/ 0 h 262847"/>
              <a:gd name="connsiteX5-11" fmla="*/ 229919 w 6415214"/>
              <a:gd name="connsiteY5-12" fmla="*/ 100390 h 262847"/>
              <a:gd name="connsiteX6-13" fmla="*/ 0 w 6415214"/>
              <a:gd name="connsiteY6-14" fmla="*/ 100390 h 262847"/>
              <a:gd name="connsiteX7" fmla="*/ 91440 w 6415214"/>
              <a:gd name="connsiteY7" fmla="*/ 262847 h 262847"/>
              <a:gd name="connsiteX0-15" fmla="*/ 0 w 6415214"/>
              <a:gd name="connsiteY0-16" fmla="*/ 171407 h 171407"/>
              <a:gd name="connsiteX1-17" fmla="*/ 6415214 w 6415214"/>
              <a:gd name="connsiteY1-18" fmla="*/ 171407 h 171407"/>
              <a:gd name="connsiteX2-19" fmla="*/ 6415214 w 6415214"/>
              <a:gd name="connsiteY2-20" fmla="*/ 100390 h 171407"/>
              <a:gd name="connsiteX3-21" fmla="*/ 511261 w 6415214"/>
              <a:gd name="connsiteY3-22" fmla="*/ 100390 h 171407"/>
              <a:gd name="connsiteX4-23" fmla="*/ 229919 w 6415214"/>
              <a:gd name="connsiteY4-24" fmla="*/ 0 h 171407"/>
              <a:gd name="connsiteX5-25" fmla="*/ 229919 w 6415214"/>
              <a:gd name="connsiteY5-26" fmla="*/ 100390 h 171407"/>
              <a:gd name="connsiteX6-27" fmla="*/ 0 w 6415214"/>
              <a:gd name="connsiteY6-28" fmla="*/ 100390 h 171407"/>
              <a:gd name="connsiteX0-29" fmla="*/ 0 w 6415214"/>
              <a:gd name="connsiteY0-30" fmla="*/ 171407 h 171407"/>
              <a:gd name="connsiteX1-31" fmla="*/ 6415214 w 6415214"/>
              <a:gd name="connsiteY1-32" fmla="*/ 100390 h 171407"/>
              <a:gd name="connsiteX2-33" fmla="*/ 511261 w 6415214"/>
              <a:gd name="connsiteY2-34" fmla="*/ 100390 h 171407"/>
              <a:gd name="connsiteX3-35" fmla="*/ 229919 w 6415214"/>
              <a:gd name="connsiteY3-36" fmla="*/ 0 h 171407"/>
              <a:gd name="connsiteX4-37" fmla="*/ 229919 w 6415214"/>
              <a:gd name="connsiteY4-38" fmla="*/ 100390 h 171407"/>
              <a:gd name="connsiteX5-39" fmla="*/ 0 w 6415214"/>
              <a:gd name="connsiteY5-40" fmla="*/ 100390 h 171407"/>
              <a:gd name="connsiteX0-41" fmla="*/ 6415214 w 6415214"/>
              <a:gd name="connsiteY0-42" fmla="*/ 100390 h 100390"/>
              <a:gd name="connsiteX1-43" fmla="*/ 511261 w 6415214"/>
              <a:gd name="connsiteY1-44" fmla="*/ 100390 h 100390"/>
              <a:gd name="connsiteX2-45" fmla="*/ 229919 w 6415214"/>
              <a:gd name="connsiteY2-46" fmla="*/ 0 h 100390"/>
              <a:gd name="connsiteX3-47" fmla="*/ 229919 w 6415214"/>
              <a:gd name="connsiteY3-48" fmla="*/ 100390 h 100390"/>
              <a:gd name="connsiteX4-49" fmla="*/ 0 w 6415214"/>
              <a:gd name="connsiteY4-50" fmla="*/ 100390 h 100390"/>
              <a:gd name="connsiteX0-51" fmla="*/ 6415214 w 6415214"/>
              <a:gd name="connsiteY0-52" fmla="*/ 195640 h 195640"/>
              <a:gd name="connsiteX1-53" fmla="*/ 511261 w 6415214"/>
              <a:gd name="connsiteY1-54" fmla="*/ 195640 h 195640"/>
              <a:gd name="connsiteX2-55" fmla="*/ 227538 w 6415214"/>
              <a:gd name="connsiteY2-56" fmla="*/ 0 h 195640"/>
              <a:gd name="connsiteX3-57" fmla="*/ 229919 w 6415214"/>
              <a:gd name="connsiteY3-58" fmla="*/ 195640 h 195640"/>
              <a:gd name="connsiteX4-59" fmla="*/ 0 w 6415214"/>
              <a:gd name="connsiteY4-60" fmla="*/ 195640 h 195640"/>
              <a:gd name="connsiteX0-61" fmla="*/ 6415214 w 6415214"/>
              <a:gd name="connsiteY0-62" fmla="*/ 193259 h 193259"/>
              <a:gd name="connsiteX1-63" fmla="*/ 511261 w 6415214"/>
              <a:gd name="connsiteY1-64" fmla="*/ 193259 h 193259"/>
              <a:gd name="connsiteX2-65" fmla="*/ 232301 w 6415214"/>
              <a:gd name="connsiteY2-66" fmla="*/ 0 h 193259"/>
              <a:gd name="connsiteX3-67" fmla="*/ 229919 w 6415214"/>
              <a:gd name="connsiteY3-68" fmla="*/ 193259 h 193259"/>
              <a:gd name="connsiteX4-69" fmla="*/ 0 w 6415214"/>
              <a:gd name="connsiteY4-70" fmla="*/ 193259 h 193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15214" h="193259">
                <a:moveTo>
                  <a:pt x="6415214" y="193259"/>
                </a:moveTo>
                <a:lnTo>
                  <a:pt x="511261" y="193259"/>
                </a:lnTo>
                <a:lnTo>
                  <a:pt x="232301" y="0"/>
                </a:lnTo>
                <a:cubicBezTo>
                  <a:pt x="233095" y="65213"/>
                  <a:pt x="229125" y="128046"/>
                  <a:pt x="229919" y="193259"/>
                </a:cubicBezTo>
                <a:lnTo>
                  <a:pt x="0" y="193259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标题 47"/>
          <p:cNvSpPr>
            <a:spLocks noGrp="1"/>
          </p:cNvSpPr>
          <p:nvPr>
            <p:ph type="title" hasCustomPrompt="1"/>
          </p:nvPr>
        </p:nvSpPr>
        <p:spPr>
          <a:xfrm>
            <a:off x="5113420" y="2558484"/>
            <a:ext cx="6236023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>
              <a:lnSpc>
                <a:spcPct val="100000"/>
              </a:lnSpc>
              <a:defRPr lang="zh-CN" altLang="en-US" sz="3600" b="1" spc="100" dirty="0">
                <a:latin typeface="+mn-ea"/>
                <a:ea typeface="+mn-ea"/>
                <a:cs typeface="+mn-ea"/>
              </a:defRPr>
            </a:lvl1pPr>
          </a:lstStyle>
          <a:p>
            <a:pPr marL="0" lvl="0"/>
            <a:r>
              <a:rPr lang="zh-CN" altLang="en-US" dirty="0"/>
              <a:t>请在此输入标题</a:t>
            </a:r>
            <a:br>
              <a:rPr lang="zh-CN" altLang="en-US" dirty="0"/>
            </a:br>
            <a:r>
              <a:rPr lang="zh-CN" altLang="en-US" dirty="0"/>
              <a:t>尽量回车保证标题为两行</a:t>
            </a:r>
          </a:p>
        </p:txBody>
      </p:sp>
      <p:sp>
        <p:nvSpPr>
          <p:cNvPr id="60" name="文本占位符 87"/>
          <p:cNvSpPr>
            <a:spLocks noGrp="1"/>
          </p:cNvSpPr>
          <p:nvPr>
            <p:ph type="body" sz="quarter" idx="13" hasCustomPrompt="1"/>
          </p:nvPr>
        </p:nvSpPr>
        <p:spPr>
          <a:xfrm>
            <a:off x="5137014" y="2329801"/>
            <a:ext cx="5154585" cy="2585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marL="0" indent="0">
              <a:buNone/>
              <a:def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Wingdings 3" panose="05040102010807070707" pitchFamily="18" charset="2"/>
              </a:defRPr>
            </a:lvl1pPr>
          </a:lstStyle>
          <a:p>
            <a:pPr marL="228600" lvl="0" indent="-228600"/>
            <a:r>
              <a:rPr lang="zh-CN" altLang="en-US" dirty="0"/>
              <a:t>请在此输入你的副标题</a:t>
            </a:r>
          </a:p>
        </p:txBody>
      </p:sp>
      <p:sp>
        <p:nvSpPr>
          <p:cNvPr id="38" name="文本占位符 53"/>
          <p:cNvSpPr>
            <a:spLocks noGrp="1"/>
          </p:cNvSpPr>
          <p:nvPr>
            <p:ph type="body" sz="quarter" idx="16" hasCustomPrompt="1"/>
          </p:nvPr>
        </p:nvSpPr>
        <p:spPr>
          <a:xfrm>
            <a:off x="5143364" y="4198880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11261" y="2359437"/>
            <a:ext cx="2855386" cy="21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64270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2-首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A-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9" name="任意多边形: 形状 118"/>
          <p:cNvSpPr/>
          <p:nvPr userDrawn="1"/>
        </p:nvSpPr>
        <p:spPr>
          <a:xfrm rot="1916941">
            <a:off x="-628945" y="-604401"/>
            <a:ext cx="12918999" cy="10347422"/>
          </a:xfrm>
          <a:custGeom>
            <a:avLst/>
            <a:gdLst>
              <a:gd name="connsiteX0" fmla="*/ 3910821 w 12918999"/>
              <a:gd name="connsiteY0" fmla="*/ 3392979 h 10347422"/>
              <a:gd name="connsiteX1" fmla="*/ 10262073 w 12918999"/>
              <a:gd name="connsiteY1" fmla="*/ 135295 h 10347422"/>
              <a:gd name="connsiteX2" fmla="*/ 10593809 w 12918999"/>
              <a:gd name="connsiteY2" fmla="*/ 0 h 10347422"/>
              <a:gd name="connsiteX3" fmla="*/ 12918999 w 12918999"/>
              <a:gd name="connsiteY3" fmla="*/ 3728462 h 10347422"/>
              <a:gd name="connsiteX4" fmla="*/ 11966464 w 12918999"/>
              <a:gd name="connsiteY4" fmla="*/ 4224159 h 10347422"/>
              <a:gd name="connsiteX5" fmla="*/ 3050273 w 12918999"/>
              <a:gd name="connsiteY5" fmla="*/ 10050202 h 10347422"/>
              <a:gd name="connsiteX6" fmla="*/ 2678241 w 12918999"/>
              <a:gd name="connsiteY6" fmla="*/ 10347422 h 10347422"/>
              <a:gd name="connsiteX7" fmla="*/ 0 w 12918999"/>
              <a:gd name="connsiteY7" fmla="*/ 6052840 h 10347422"/>
              <a:gd name="connsiteX8" fmla="*/ 4301 w 12918999"/>
              <a:gd name="connsiteY8" fmla="*/ 6049545 h 10347422"/>
              <a:gd name="connsiteX9" fmla="*/ 3049697 w 12918999"/>
              <a:gd name="connsiteY9" fmla="*/ 3931365 h 10347422"/>
              <a:gd name="connsiteX10" fmla="*/ 3910821 w 12918999"/>
              <a:gd name="connsiteY10" fmla="*/ 3392979 h 1034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18999" h="10347422">
                <a:moveTo>
                  <a:pt x="3910821" y="3392979"/>
                </a:moveTo>
                <a:cubicBezTo>
                  <a:pt x="5934272" y="2157348"/>
                  <a:pt x="8056184" y="1066634"/>
                  <a:pt x="10262073" y="135295"/>
                </a:cubicBezTo>
                <a:lnTo>
                  <a:pt x="10593809" y="0"/>
                </a:lnTo>
                <a:lnTo>
                  <a:pt x="12918999" y="3728462"/>
                </a:lnTo>
                <a:lnTo>
                  <a:pt x="11966464" y="4224159"/>
                </a:lnTo>
                <a:cubicBezTo>
                  <a:pt x="8816355" y="5904658"/>
                  <a:pt x="5833798" y="7857148"/>
                  <a:pt x="3050273" y="10050202"/>
                </a:cubicBezTo>
                <a:lnTo>
                  <a:pt x="2678241" y="10347422"/>
                </a:lnTo>
                <a:lnTo>
                  <a:pt x="0" y="6052840"/>
                </a:lnTo>
                <a:lnTo>
                  <a:pt x="4301" y="6049545"/>
                </a:lnTo>
                <a:cubicBezTo>
                  <a:pt x="990558" y="5305797"/>
                  <a:pt x="2006380" y="4599047"/>
                  <a:pt x="3049697" y="3931365"/>
                </a:cubicBezTo>
                <a:cubicBezTo>
                  <a:pt x="3334701" y="3748973"/>
                  <a:pt x="3621756" y="3569497"/>
                  <a:pt x="3910821" y="3392979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6" name="任意多边形: 形状 105"/>
          <p:cNvSpPr/>
          <p:nvPr userDrawn="1"/>
        </p:nvSpPr>
        <p:spPr>
          <a:xfrm rot="2885786">
            <a:off x="1087929" y="-2969595"/>
            <a:ext cx="10843749" cy="12155155"/>
          </a:xfrm>
          <a:custGeom>
            <a:avLst/>
            <a:gdLst>
              <a:gd name="connsiteX0" fmla="*/ 6051751 w 10843749"/>
              <a:gd name="connsiteY0" fmla="*/ 1433305 h 12155155"/>
              <a:gd name="connsiteX1" fmla="*/ 6837805 w 10843749"/>
              <a:gd name="connsiteY1" fmla="*/ 587393 h 12155155"/>
              <a:gd name="connsiteX2" fmla="*/ 7410328 w 10843749"/>
              <a:gd name="connsiteY2" fmla="*/ 0 h 12155155"/>
              <a:gd name="connsiteX3" fmla="*/ 10843749 w 10843749"/>
              <a:gd name="connsiteY3" fmla="*/ 3081016 h 12155155"/>
              <a:gd name="connsiteX4" fmla="*/ 2700969 w 10843749"/>
              <a:gd name="connsiteY4" fmla="*/ 12155155 h 12155155"/>
              <a:gd name="connsiteX5" fmla="*/ 0 w 10843749"/>
              <a:gd name="connsiteY5" fmla="*/ 9731411 h 12155155"/>
              <a:gd name="connsiteX6" fmla="*/ 261077 w 10843749"/>
              <a:gd name="connsiteY6" fmla="*/ 9278934 h 12155155"/>
              <a:gd name="connsiteX7" fmla="*/ 6051751 w 10843749"/>
              <a:gd name="connsiteY7" fmla="*/ 1433305 h 1215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43749" h="12155155">
                <a:moveTo>
                  <a:pt x="6051751" y="1433305"/>
                </a:moveTo>
                <a:cubicBezTo>
                  <a:pt x="6310424" y="1148193"/>
                  <a:pt x="6572461" y="866201"/>
                  <a:pt x="6837805" y="587393"/>
                </a:cubicBezTo>
                <a:lnTo>
                  <a:pt x="7410328" y="0"/>
                </a:lnTo>
                <a:lnTo>
                  <a:pt x="10843749" y="3081016"/>
                </a:lnTo>
                <a:lnTo>
                  <a:pt x="2700969" y="12155155"/>
                </a:lnTo>
                <a:lnTo>
                  <a:pt x="0" y="9731411"/>
                </a:lnTo>
                <a:lnTo>
                  <a:pt x="261077" y="9278934"/>
                </a:lnTo>
                <a:cubicBezTo>
                  <a:pt x="1926385" y="6466781"/>
                  <a:pt x="3869211" y="3838947"/>
                  <a:pt x="6051751" y="143330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>
                  <a:alpha val="1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8" name="任意多边形: 形状 117"/>
          <p:cNvSpPr/>
          <p:nvPr userDrawn="1"/>
        </p:nvSpPr>
        <p:spPr>
          <a:xfrm rot="1846855">
            <a:off x="-307281" y="-539696"/>
            <a:ext cx="12650822" cy="11532482"/>
          </a:xfrm>
          <a:custGeom>
            <a:avLst/>
            <a:gdLst>
              <a:gd name="connsiteX0" fmla="*/ 7956679 w 12650822"/>
              <a:gd name="connsiteY0" fmla="*/ 1195248 h 11532482"/>
              <a:gd name="connsiteX1" fmla="*/ 9978822 w 12650822"/>
              <a:gd name="connsiteY1" fmla="*/ 62012 h 11532482"/>
              <a:gd name="connsiteX2" fmla="*/ 10098991 w 12650822"/>
              <a:gd name="connsiteY2" fmla="*/ 0 h 11532482"/>
              <a:gd name="connsiteX3" fmla="*/ 12650822 w 12650822"/>
              <a:gd name="connsiteY3" fmla="*/ 4283979 h 11532482"/>
              <a:gd name="connsiteX4" fmla="*/ 12245569 w 12650822"/>
              <a:gd name="connsiteY4" fmla="*/ 4531370 h 11532482"/>
              <a:gd name="connsiteX5" fmla="*/ 3166697 w 12650822"/>
              <a:gd name="connsiteY5" fmla="*/ 11321300 h 11532482"/>
              <a:gd name="connsiteX6" fmla="*/ 2933905 w 12650822"/>
              <a:gd name="connsiteY6" fmla="*/ 11532482 h 11532482"/>
              <a:gd name="connsiteX7" fmla="*/ 1718627 w 12650822"/>
              <a:gd name="connsiteY7" fmla="*/ 9865697 h 11532482"/>
              <a:gd name="connsiteX8" fmla="*/ 0 w 12650822"/>
              <a:gd name="connsiteY8" fmla="*/ 6980488 h 11532482"/>
              <a:gd name="connsiteX9" fmla="*/ 22022 w 12650822"/>
              <a:gd name="connsiteY9" fmla="*/ 6960742 h 11532482"/>
              <a:gd name="connsiteX10" fmla="*/ 4718407 w 12650822"/>
              <a:gd name="connsiteY10" fmla="*/ 3273000 h 11532482"/>
              <a:gd name="connsiteX11" fmla="*/ 7956679 w 12650822"/>
              <a:gd name="connsiteY11" fmla="*/ 1195248 h 1153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650822" h="11532482">
                <a:moveTo>
                  <a:pt x="7956679" y="1195248"/>
                </a:moveTo>
                <a:cubicBezTo>
                  <a:pt x="8621077" y="803084"/>
                  <a:pt x="9295272" y="425195"/>
                  <a:pt x="9978822" y="62012"/>
                </a:cubicBezTo>
                <a:lnTo>
                  <a:pt x="10098991" y="0"/>
                </a:lnTo>
                <a:lnTo>
                  <a:pt x="12650822" y="4283979"/>
                </a:lnTo>
                <a:lnTo>
                  <a:pt x="12245569" y="4531370"/>
                </a:lnTo>
                <a:cubicBezTo>
                  <a:pt x="9012618" y="6531229"/>
                  <a:pt x="5974903" y="8805712"/>
                  <a:pt x="3166697" y="11321300"/>
                </a:cubicBezTo>
                <a:lnTo>
                  <a:pt x="2933905" y="11532482"/>
                </a:lnTo>
                <a:lnTo>
                  <a:pt x="1718627" y="9865697"/>
                </a:lnTo>
                <a:lnTo>
                  <a:pt x="0" y="6980488"/>
                </a:lnTo>
                <a:lnTo>
                  <a:pt x="22022" y="6960742"/>
                </a:lnTo>
                <a:cubicBezTo>
                  <a:pt x="1511041" y="5644986"/>
                  <a:pt x="3079104" y="4413194"/>
                  <a:pt x="4718407" y="3273000"/>
                </a:cubicBezTo>
                <a:cubicBezTo>
                  <a:pt x="5769244" y="2542106"/>
                  <a:pt x="6849352" y="1848853"/>
                  <a:pt x="7956679" y="1195248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3000"/>
                </a:schemeClr>
              </a:gs>
              <a:gs pos="100000">
                <a:schemeClr val="accent2">
                  <a:alpha val="1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9" name="任意多边形: 形状 83"/>
          <p:cNvSpPr/>
          <p:nvPr userDrawn="1"/>
        </p:nvSpPr>
        <p:spPr>
          <a:xfrm>
            <a:off x="-1" y="2998308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50" name="任意多边形: 形状 83"/>
          <p:cNvSpPr/>
          <p:nvPr userDrawn="1"/>
        </p:nvSpPr>
        <p:spPr>
          <a:xfrm>
            <a:off x="-2" y="3019587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102" name="任意多边形: 形状 101"/>
          <p:cNvSpPr/>
          <p:nvPr userDrawn="1"/>
        </p:nvSpPr>
        <p:spPr>
          <a:xfrm rot="2676034">
            <a:off x="-1681418" y="5021332"/>
            <a:ext cx="3362838" cy="3410056"/>
          </a:xfrm>
          <a:custGeom>
            <a:avLst/>
            <a:gdLst>
              <a:gd name="connsiteX0" fmla="*/ 0 w 3362838"/>
              <a:gd name="connsiteY0" fmla="*/ 0 h 3410056"/>
              <a:gd name="connsiteX1" fmla="*/ 3362838 w 3362838"/>
              <a:gd name="connsiteY1" fmla="*/ 3410056 h 3410056"/>
              <a:gd name="connsiteX2" fmla="*/ 3362837 w 3362838"/>
              <a:gd name="connsiteY2" fmla="*/ 3410056 h 3410056"/>
              <a:gd name="connsiteX3" fmla="*/ 0 w 3362838"/>
              <a:gd name="connsiteY3" fmla="*/ 1 h 341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838" h="3410056">
                <a:moveTo>
                  <a:pt x="0" y="0"/>
                </a:moveTo>
                <a:lnTo>
                  <a:pt x="3362838" y="3410056"/>
                </a:lnTo>
                <a:lnTo>
                  <a:pt x="3362837" y="341005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任意多边形: 形状 83"/>
          <p:cNvSpPr/>
          <p:nvPr userDrawn="1"/>
        </p:nvSpPr>
        <p:spPr>
          <a:xfrm>
            <a:off x="0" y="3201986"/>
            <a:ext cx="12191999" cy="3656014"/>
          </a:xfrm>
          <a:custGeom>
            <a:avLst/>
            <a:gdLst>
              <a:gd name="connsiteX0" fmla="*/ 6096002 w 12191999"/>
              <a:gd name="connsiteY0" fmla="*/ 0 h 3656014"/>
              <a:gd name="connsiteX1" fmla="*/ 11517301 w 12191999"/>
              <a:gd name="connsiteY1" fmla="*/ 568339 h 3656014"/>
              <a:gd name="connsiteX2" fmla="*/ 12191999 w 12191999"/>
              <a:gd name="connsiteY2" fmla="*/ 741496 h 3656014"/>
              <a:gd name="connsiteX3" fmla="*/ 12191999 w 12191999"/>
              <a:gd name="connsiteY3" fmla="*/ 3656014 h 3656014"/>
              <a:gd name="connsiteX4" fmla="*/ 0 w 12191999"/>
              <a:gd name="connsiteY4" fmla="*/ 3656014 h 3656014"/>
              <a:gd name="connsiteX5" fmla="*/ 0 w 12191999"/>
              <a:gd name="connsiteY5" fmla="*/ 741497 h 3656014"/>
              <a:gd name="connsiteX6" fmla="*/ 674702 w 12191999"/>
              <a:gd name="connsiteY6" fmla="*/ 568339 h 3656014"/>
              <a:gd name="connsiteX7" fmla="*/ 6096002 w 12191999"/>
              <a:gd name="connsiteY7" fmla="*/ 0 h 365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3656014">
                <a:moveTo>
                  <a:pt x="6096002" y="0"/>
                </a:moveTo>
                <a:cubicBezTo>
                  <a:pt x="8104174" y="0"/>
                  <a:pt x="9969760" y="209519"/>
                  <a:pt x="11517301" y="568339"/>
                </a:cubicBezTo>
                <a:lnTo>
                  <a:pt x="12191999" y="741496"/>
                </a:lnTo>
                <a:lnTo>
                  <a:pt x="12191999" y="3656014"/>
                </a:lnTo>
                <a:lnTo>
                  <a:pt x="0" y="3656014"/>
                </a:lnTo>
                <a:lnTo>
                  <a:pt x="0" y="741497"/>
                </a:lnTo>
                <a:lnTo>
                  <a:pt x="674702" y="568339"/>
                </a:lnTo>
                <a:cubicBezTo>
                  <a:pt x="2222243" y="209519"/>
                  <a:pt x="4087830" y="0"/>
                  <a:pt x="609600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130000"/>
              </a:lnSpc>
            </a:pPr>
            <a:endParaRPr lang="zh-CN" altLang="en-US">
              <a:cs typeface="+mn-ea"/>
            </a:endParaRPr>
          </a:p>
        </p:txBody>
      </p:sp>
      <p:sp>
        <p:nvSpPr>
          <p:cNvPr id="48" name="标题 47"/>
          <p:cNvSpPr>
            <a:spLocks noGrp="1"/>
          </p:cNvSpPr>
          <p:nvPr userDrawn="1">
            <p:ph type="title" hasCustomPrompt="1"/>
          </p:nvPr>
        </p:nvSpPr>
        <p:spPr>
          <a:xfrm>
            <a:off x="515939" y="3758091"/>
            <a:ext cx="11160124" cy="132343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lvl1pPr algn="ctr">
              <a:lnSpc>
                <a:spcPct val="100000"/>
              </a:lnSpc>
              <a:defRPr lang="zh-CN" altLang="en-US" sz="4000" b="1" spc="100" dirty="0">
                <a:solidFill>
                  <a:schemeClr val="tx1"/>
                </a:solidFill>
                <a:latin typeface="+mn-ea"/>
                <a:ea typeface="+mn-ea"/>
                <a:cs typeface="+mn-ea"/>
              </a:defRPr>
            </a:lvl1pPr>
          </a:lstStyle>
          <a:p>
            <a:pPr marL="0" lvl="0"/>
            <a:r>
              <a:rPr lang="zh-CN" altLang="en-US" dirty="0"/>
              <a:t>北京理工大学</a:t>
            </a:r>
            <a:br>
              <a:rPr lang="zh-CN" altLang="en-US" dirty="0"/>
            </a:br>
            <a:r>
              <a:rPr lang="zh-CN" altLang="en-US" dirty="0"/>
              <a:t>毕业设计论文答辩模板</a:t>
            </a:r>
          </a:p>
        </p:txBody>
      </p:sp>
      <p:sp>
        <p:nvSpPr>
          <p:cNvPr id="38" name="文本占位符 5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063320" y="5540739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 algn="ctr">
              <a:lnSpc>
                <a:spcPct val="130000"/>
              </a:lnSpc>
              <a:buNone/>
              <a:defRPr lang="zh-CN" altLang="en-US" sz="1400" spc="10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指导教师： </a:t>
            </a:r>
            <a:r>
              <a:rPr lang="en-US" altLang="zh-CN" dirty="0"/>
              <a:t>XXX	</a:t>
            </a:r>
            <a:r>
              <a:rPr lang="zh-CN" altLang="en-US" dirty="0"/>
              <a:t>答辩学生： 芃苇</a:t>
            </a: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2108522" y="5295418"/>
            <a:ext cx="797495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6200" y="944838"/>
            <a:ext cx="4510874" cy="1262604"/>
          </a:xfrm>
          <a:prstGeom prst="rect">
            <a:avLst/>
          </a:prstGeom>
        </p:spPr>
      </p:pic>
      <p:sp>
        <p:nvSpPr>
          <p:cNvPr id="51" name="文本框 50"/>
          <p:cNvSpPr txBox="1"/>
          <p:nvPr userDrawn="1"/>
        </p:nvSpPr>
        <p:spPr>
          <a:xfrm>
            <a:off x="150844" y="6088688"/>
            <a:ext cx="2156520" cy="617431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b="1" i="0" spc="100" dirty="0">
                <a:solidFill>
                  <a:schemeClr val="accent3"/>
                </a:solidFill>
                <a:latin typeface="+mn-ea"/>
                <a:ea typeface="+mn-ea"/>
              </a:rPr>
              <a:t>BIT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|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SINCE 1940</a:t>
            </a:r>
            <a:endParaRPr lang="zh-CN" altLang="en-US" sz="1400" b="1" i="0" spc="1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2" name="组合 51"/>
          <p:cNvGrpSpPr/>
          <p:nvPr userDrawn="1"/>
        </p:nvGrpSpPr>
        <p:grpSpPr>
          <a:xfrm>
            <a:off x="10083479" y="6315185"/>
            <a:ext cx="1765866" cy="192031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53" name="组合 52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89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91" name="组合 90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96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2" name="组合 91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93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54" name="组合 53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55" name="组合 54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87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85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6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58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9445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3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/>
          <a:srcRect l="128" r="23340"/>
          <a:stretch>
            <a:fillRect/>
          </a:stretch>
        </p:blipFill>
        <p:spPr>
          <a:xfrm>
            <a:off x="4303956" y="0"/>
            <a:ext cx="7888043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452" y="479393"/>
            <a:ext cx="2203058" cy="61664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06026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/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1782456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3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/>
          <a:srcRect l="15573" r="198"/>
          <a:stretch>
            <a:fillRect/>
          </a:stretch>
        </p:blipFill>
        <p:spPr>
          <a:xfrm>
            <a:off x="0" y="0"/>
            <a:ext cx="8678174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59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403566" y="501046"/>
            <a:ext cx="2203058" cy="61664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7382858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/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6863819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4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4768810" y="7452"/>
            <a:ext cx="7423189" cy="6850548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10000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706026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/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40452" y="479393"/>
            <a:ext cx="2203058" cy="6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0776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4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-10414" y="0"/>
            <a:ext cx="8336943" cy="686004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10414" y="0"/>
            <a:ext cx="1220241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7382858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/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403566" y="501046"/>
            <a:ext cx="2203058" cy="6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7147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5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6352" y="0"/>
            <a:ext cx="12198351" cy="5024521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6351" y="0"/>
            <a:ext cx="1219834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0"/>
                </a:schemeClr>
              </a:gs>
              <a:gs pos="66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60400" y="4550546"/>
            <a:ext cx="10858500" cy="0"/>
          </a:xfrm>
          <a:prstGeom prst="line">
            <a:avLst/>
          </a:prstGeom>
          <a:ln w="9525" cmpd="sng">
            <a:gradFill>
              <a:gsLst>
                <a:gs pos="50000">
                  <a:srgbClr val="F3F8FF">
                    <a:alpha val="77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3405" y="2402693"/>
            <a:ext cx="4785100" cy="47749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 l="6610" b="12305"/>
          <a:stretch>
            <a:fillRect/>
          </a:stretch>
        </p:blipFill>
        <p:spPr>
          <a:xfrm>
            <a:off x="14873" y="5340546"/>
            <a:ext cx="6018099" cy="1518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screen"/>
          <a:srcRect l="6610" b="12305"/>
          <a:stretch>
            <a:fillRect/>
          </a:stretch>
        </p:blipFill>
        <p:spPr>
          <a:xfrm flipH="1">
            <a:off x="6154789" y="5340546"/>
            <a:ext cx="6018099" cy="15183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018002" y="2568943"/>
            <a:ext cx="2143294" cy="5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3949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4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810" y="7452"/>
            <a:ext cx="7423189" cy="68505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10000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0">
                <a:schemeClr val="accent1">
                  <a:lumMod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706026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2" y="479393"/>
            <a:ext cx="2203058" cy="6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4277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5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0" y="0"/>
            <a:ext cx="12192000" cy="590249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60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660400" y="4626145"/>
            <a:ext cx="10858500" cy="0"/>
          </a:xfrm>
          <a:prstGeom prst="line">
            <a:avLst/>
          </a:prstGeom>
          <a:ln w="9525" cmpd="sng">
            <a:gradFill>
              <a:gsLst>
                <a:gs pos="50000">
                  <a:srgbClr val="F3F8FF">
                    <a:alpha val="77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screen"/>
          <a:srcRect l="6610" b="12305"/>
          <a:stretch>
            <a:fillRect/>
          </a:stretch>
        </p:blipFill>
        <p:spPr>
          <a:xfrm flipV="1">
            <a:off x="14873" y="-15231"/>
            <a:ext cx="6018099" cy="151836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 cstate="screen"/>
          <a:srcRect l="6610" b="12305"/>
          <a:stretch>
            <a:fillRect/>
          </a:stretch>
        </p:blipFill>
        <p:spPr>
          <a:xfrm flipH="1" flipV="1">
            <a:off x="6154789" y="-15231"/>
            <a:ext cx="6018099" cy="15183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18002" y="2577573"/>
            <a:ext cx="2143294" cy="599913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3040886" y="5719548"/>
            <a:ext cx="6136451" cy="681262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900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  <a:tileRect/>
          </a:gradFill>
        </p:grpSpPr>
        <p:grpSp>
          <p:nvGrpSpPr>
            <p:cNvPr id="18" name="组合 17"/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2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9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6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7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8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20" name="组合 19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30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31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8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5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6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7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1522679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样式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2924"/>
            <a:ext cx="12193057" cy="3633531"/>
          </a:xfrm>
          <a:prstGeom prst="rect">
            <a:avLst/>
          </a:prstGeom>
        </p:spPr>
      </p:pic>
      <p:sp>
        <p:nvSpPr>
          <p:cNvPr id="37" name="任意形状 36"/>
          <p:cNvSpPr/>
          <p:nvPr userDrawn="1"/>
        </p:nvSpPr>
        <p:spPr>
          <a:xfrm>
            <a:off x="-134112" y="-106934"/>
            <a:ext cx="12468264" cy="3829332"/>
          </a:xfrm>
          <a:custGeom>
            <a:avLst/>
            <a:gdLst>
              <a:gd name="connsiteX0" fmla="*/ 0 w 12192000"/>
              <a:gd name="connsiteY0" fmla="*/ 0 h 3632200"/>
              <a:gd name="connsiteX1" fmla="*/ 12192000 w 12192000"/>
              <a:gd name="connsiteY1" fmla="*/ 0 h 3632200"/>
              <a:gd name="connsiteX2" fmla="*/ 12192000 w 12192000"/>
              <a:gd name="connsiteY2" fmla="*/ 2602097 h 3632200"/>
              <a:gd name="connsiteX3" fmla="*/ 11858362 w 12192000"/>
              <a:gd name="connsiteY3" fmla="*/ 2747371 h 3632200"/>
              <a:gd name="connsiteX4" fmla="*/ 6859519 w 12192000"/>
              <a:gd name="connsiteY4" fmla="*/ 3619648 h 3632200"/>
              <a:gd name="connsiteX5" fmla="*/ 6096062 w 12192000"/>
              <a:gd name="connsiteY5" fmla="*/ 3632200 h 3632200"/>
              <a:gd name="connsiteX6" fmla="*/ 6095939 w 12192000"/>
              <a:gd name="connsiteY6" fmla="*/ 3632200 h 3632200"/>
              <a:gd name="connsiteX7" fmla="*/ 5332482 w 12192000"/>
              <a:gd name="connsiteY7" fmla="*/ 3619648 h 3632200"/>
              <a:gd name="connsiteX8" fmla="*/ 333638 w 12192000"/>
              <a:gd name="connsiteY8" fmla="*/ 2747371 h 3632200"/>
              <a:gd name="connsiteX9" fmla="*/ 0 w 12192000"/>
              <a:gd name="connsiteY9" fmla="*/ 2602097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32200">
                <a:moveTo>
                  <a:pt x="0" y="0"/>
                </a:moveTo>
                <a:lnTo>
                  <a:pt x="12192000" y="0"/>
                </a:lnTo>
                <a:lnTo>
                  <a:pt x="12192000" y="2602097"/>
                </a:lnTo>
                <a:lnTo>
                  <a:pt x="11858362" y="2747371"/>
                </a:lnTo>
                <a:cubicBezTo>
                  <a:pt x="10640880" y="3227716"/>
                  <a:pt x="8867829" y="3553239"/>
                  <a:pt x="6859519" y="3619648"/>
                </a:cubicBezTo>
                <a:lnTo>
                  <a:pt x="6096062" y="3632200"/>
                </a:lnTo>
                <a:lnTo>
                  <a:pt x="6095939" y="3632200"/>
                </a:lnTo>
                <a:lnTo>
                  <a:pt x="5332482" y="3619648"/>
                </a:lnTo>
                <a:cubicBezTo>
                  <a:pt x="3324171" y="3553239"/>
                  <a:pt x="1551120" y="3227716"/>
                  <a:pt x="333638" y="2747371"/>
                </a:cubicBezTo>
                <a:lnTo>
                  <a:pt x="0" y="2602097"/>
                </a:ln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noAutofit/>
          </a:bodyPr>
          <a:lstStyle/>
          <a:p>
            <a:pPr algn="l">
              <a:lnSpc>
                <a:spcPct val="130000"/>
              </a:lnSpc>
            </a:pP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0" y="0"/>
            <a:ext cx="12192000" cy="1632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normAutofit fontScale="25000" lnSpcReduction="20000"/>
          </a:bodyPr>
          <a:lstStyle/>
          <a:p>
            <a:pPr algn="l">
              <a:lnSpc>
                <a:spcPct val="130000"/>
              </a:lnSpc>
            </a:pP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2" name="图片 4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502191" y="3048198"/>
            <a:ext cx="1193467" cy="1192626"/>
          </a:xfrm>
          <a:prstGeom prst="rect">
            <a:avLst/>
          </a:prstGeom>
        </p:spPr>
      </p:pic>
      <p:sp>
        <p:nvSpPr>
          <p:cNvPr id="43" name="文本框 42"/>
          <p:cNvSpPr txBox="1"/>
          <p:nvPr userDrawn="1"/>
        </p:nvSpPr>
        <p:spPr>
          <a:xfrm>
            <a:off x="150844" y="6174148"/>
            <a:ext cx="2156520" cy="617431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b="1" i="0" spc="100" dirty="0">
                <a:solidFill>
                  <a:schemeClr val="accent3"/>
                </a:solidFill>
                <a:latin typeface="+mn-ea"/>
                <a:ea typeface="+mn-ea"/>
              </a:rPr>
              <a:t>BIT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|</a:t>
            </a:r>
            <a:r>
              <a:rPr lang="en-US" altLang="zh-CN" sz="1400" b="0" i="0" spc="100" baseline="0" dirty="0">
                <a:solidFill>
                  <a:schemeClr val="accent3"/>
                </a:solidFill>
                <a:latin typeface="+mn-ea"/>
              </a:rPr>
              <a:t> </a:t>
            </a:r>
            <a:r>
              <a:rPr lang="en-US" altLang="zh-CN" sz="1400" b="1" i="0" spc="100" baseline="0" dirty="0">
                <a:solidFill>
                  <a:schemeClr val="accent3"/>
                </a:solidFill>
                <a:latin typeface="+mn-ea"/>
              </a:rPr>
              <a:t>SINCE 1940</a:t>
            </a:r>
            <a:endParaRPr lang="zh-CN" altLang="en-US" sz="1400" b="1" i="0" spc="1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44" name="组合 43"/>
          <p:cNvGrpSpPr/>
          <p:nvPr userDrawn="1"/>
        </p:nvGrpSpPr>
        <p:grpSpPr>
          <a:xfrm>
            <a:off x="10083479" y="6400645"/>
            <a:ext cx="1765866" cy="192031"/>
            <a:chOff x="598941" y="6399999"/>
            <a:chExt cx="2542613" cy="276499"/>
          </a:xfrm>
          <a:solidFill>
            <a:schemeClr val="bg1">
              <a:lumMod val="65000"/>
            </a:schemeClr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59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61" name="组合 60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66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63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46" name="组合 45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47" name="组合 46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57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" name="组合 47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55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52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50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888463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7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057" cy="4066384"/>
          </a:xfrm>
          <a:prstGeom prst="rect">
            <a:avLst/>
          </a:prstGeom>
        </p:spPr>
      </p:pic>
      <p:sp>
        <p:nvSpPr>
          <p:cNvPr id="19" name="任意多边形: 形状 20"/>
          <p:cNvSpPr/>
          <p:nvPr userDrawn="1"/>
        </p:nvSpPr>
        <p:spPr>
          <a:xfrm rot="10800000">
            <a:off x="-18" y="0"/>
            <a:ext cx="12192001" cy="4066750"/>
          </a:xfrm>
          <a:custGeom>
            <a:avLst/>
            <a:gdLst>
              <a:gd name="connsiteX0" fmla="*/ 12192000 w 12192001"/>
              <a:gd name="connsiteY0" fmla="*/ 4062881 h 4062881"/>
              <a:gd name="connsiteX1" fmla="*/ 0 w 12192001"/>
              <a:gd name="connsiteY1" fmla="*/ 4062881 h 4062881"/>
              <a:gd name="connsiteX2" fmla="*/ 0 w 12192001"/>
              <a:gd name="connsiteY2" fmla="*/ 1441627 h 4062881"/>
              <a:gd name="connsiteX3" fmla="*/ 7949 w 12192001"/>
              <a:gd name="connsiteY3" fmla="*/ 1441627 h 4062881"/>
              <a:gd name="connsiteX4" fmla="*/ 6105511 w 12192001"/>
              <a:gd name="connsiteY4" fmla="*/ 0 h 4062881"/>
              <a:gd name="connsiteX5" fmla="*/ 12184078 w 12192001"/>
              <a:gd name="connsiteY5" fmla="*/ 1441627 h 4062881"/>
              <a:gd name="connsiteX6" fmla="*/ 12192000 w 12192001"/>
              <a:gd name="connsiteY6" fmla="*/ 1441627 h 4062881"/>
              <a:gd name="connsiteX7" fmla="*/ 12192000 w 12192001"/>
              <a:gd name="connsiteY7" fmla="*/ 1443506 h 4062881"/>
              <a:gd name="connsiteX8" fmla="*/ 12192001 w 12192001"/>
              <a:gd name="connsiteY8" fmla="*/ 1443506 h 4062881"/>
              <a:gd name="connsiteX9" fmla="*/ 12192000 w 12192001"/>
              <a:gd name="connsiteY9" fmla="*/ 1443506 h 40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4062881">
                <a:moveTo>
                  <a:pt x="12192000" y="4062881"/>
                </a:moveTo>
                <a:lnTo>
                  <a:pt x="0" y="4062881"/>
                </a:lnTo>
                <a:lnTo>
                  <a:pt x="0" y="1441627"/>
                </a:lnTo>
                <a:lnTo>
                  <a:pt x="7949" y="1441627"/>
                </a:lnTo>
                <a:lnTo>
                  <a:pt x="6105511" y="0"/>
                </a:lnTo>
                <a:lnTo>
                  <a:pt x="12184078" y="1441627"/>
                </a:lnTo>
                <a:lnTo>
                  <a:pt x="12192000" y="1441627"/>
                </a:lnTo>
                <a:lnTo>
                  <a:pt x="12192000" y="1443506"/>
                </a:lnTo>
                <a:lnTo>
                  <a:pt x="12192001" y="1443506"/>
                </a:lnTo>
                <a:lnTo>
                  <a:pt x="12192000" y="1443506"/>
                </a:lnTo>
                <a:close/>
              </a:path>
            </a:pathLst>
          </a:custGeom>
          <a:solidFill>
            <a:srgbClr val="006434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任意多边形: 形状 44"/>
          <p:cNvSpPr/>
          <p:nvPr userDrawn="1"/>
        </p:nvSpPr>
        <p:spPr>
          <a:xfrm>
            <a:off x="0" y="2329236"/>
            <a:ext cx="12191985" cy="1809343"/>
          </a:xfrm>
          <a:custGeom>
            <a:avLst/>
            <a:gdLst>
              <a:gd name="connsiteX0" fmla="*/ 11511615 w 12185612"/>
              <a:gd name="connsiteY0" fmla="*/ 0 h 1809343"/>
              <a:gd name="connsiteX1" fmla="*/ 12185612 w 12185612"/>
              <a:gd name="connsiteY1" fmla="*/ 134799 h 1809343"/>
              <a:gd name="connsiteX2" fmla="*/ 12185612 w 12185612"/>
              <a:gd name="connsiteY2" fmla="*/ 319795 h 1809343"/>
              <a:gd name="connsiteX3" fmla="*/ 11769269 w 12185612"/>
              <a:gd name="connsiteY3" fmla="*/ 431005 h 1809343"/>
              <a:gd name="connsiteX4" fmla="*/ 6098388 w 12185612"/>
              <a:gd name="connsiteY4" fmla="*/ 1809343 h 1809343"/>
              <a:gd name="connsiteX5" fmla="*/ 1030855 w 12185612"/>
              <a:gd name="connsiteY5" fmla="*/ 612528 h 1809343"/>
              <a:gd name="connsiteX6" fmla="*/ 0 w 12185612"/>
              <a:gd name="connsiteY6" fmla="*/ 339538 h 1809343"/>
              <a:gd name="connsiteX7" fmla="*/ 0 w 12185612"/>
              <a:gd name="connsiteY7" fmla="*/ 81678 h 1809343"/>
              <a:gd name="connsiteX8" fmla="*/ 637104 w 12185612"/>
              <a:gd name="connsiteY8" fmla="*/ 607 h 1809343"/>
              <a:gd name="connsiteX9" fmla="*/ 6098821 w 12185612"/>
              <a:gd name="connsiteY9" fmla="*/ 1643974 h 1809343"/>
              <a:gd name="connsiteX10" fmla="*/ 11511615 w 12185612"/>
              <a:gd name="connsiteY10" fmla="*/ 0 h 180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85612" h="1809343">
                <a:moveTo>
                  <a:pt x="11511615" y="0"/>
                </a:moveTo>
                <a:lnTo>
                  <a:pt x="12185612" y="134799"/>
                </a:lnTo>
                <a:lnTo>
                  <a:pt x="12185612" y="319795"/>
                </a:lnTo>
                <a:lnTo>
                  <a:pt x="11769269" y="431005"/>
                </a:lnTo>
                <a:cubicBezTo>
                  <a:pt x="9878327" y="928737"/>
                  <a:pt x="8015827" y="1369040"/>
                  <a:pt x="6098388" y="1809343"/>
                </a:cubicBezTo>
                <a:cubicBezTo>
                  <a:pt x="4410640" y="1441212"/>
                  <a:pt x="2720033" y="1046292"/>
                  <a:pt x="1030855" y="612528"/>
                </a:cubicBezTo>
                <a:lnTo>
                  <a:pt x="0" y="339538"/>
                </a:lnTo>
                <a:lnTo>
                  <a:pt x="0" y="81678"/>
                </a:lnTo>
                <a:lnTo>
                  <a:pt x="637104" y="607"/>
                </a:lnTo>
                <a:cubicBezTo>
                  <a:pt x="2471646" y="662696"/>
                  <a:pt x="4302378" y="1200960"/>
                  <a:pt x="6098821" y="1643974"/>
                </a:cubicBezTo>
                <a:cubicBezTo>
                  <a:pt x="7974840" y="1162658"/>
                  <a:pt x="9749895" y="681341"/>
                  <a:pt x="115116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49"/>
          <p:cNvSpPr/>
          <p:nvPr userDrawn="1"/>
        </p:nvSpPr>
        <p:spPr>
          <a:xfrm>
            <a:off x="450423" y="2315566"/>
            <a:ext cx="11342509" cy="1691715"/>
          </a:xfrm>
          <a:custGeom>
            <a:avLst/>
            <a:gdLst>
              <a:gd name="connsiteX0" fmla="*/ 9728 w 12217941"/>
              <a:gd name="connsiteY0" fmla="*/ 0 h 1605064"/>
              <a:gd name="connsiteX1" fmla="*/ 6108971 w 12217941"/>
              <a:gd name="connsiteY1" fmla="*/ 1498060 h 1605064"/>
              <a:gd name="connsiteX2" fmla="*/ 12208213 w 12217941"/>
              <a:gd name="connsiteY2" fmla="*/ 19456 h 1605064"/>
              <a:gd name="connsiteX3" fmla="*/ 12217941 w 12217941"/>
              <a:gd name="connsiteY3" fmla="*/ 282103 h 1605064"/>
              <a:gd name="connsiteX4" fmla="*/ 6118698 w 12217941"/>
              <a:gd name="connsiteY4" fmla="*/ 1605064 h 1605064"/>
              <a:gd name="connsiteX5" fmla="*/ 0 w 12217941"/>
              <a:gd name="connsiteY5" fmla="*/ 233464 h 1605064"/>
              <a:gd name="connsiteX6" fmla="*/ 9728 w 12217941"/>
              <a:gd name="connsiteY6" fmla="*/ 0 h 1605064"/>
              <a:gd name="connsiteX0-1" fmla="*/ 0 w 12208213"/>
              <a:gd name="connsiteY0-2" fmla="*/ 0 h 1605064"/>
              <a:gd name="connsiteX1-3" fmla="*/ 6099243 w 12208213"/>
              <a:gd name="connsiteY1-4" fmla="*/ 1498060 h 1605064"/>
              <a:gd name="connsiteX2-5" fmla="*/ 12198485 w 12208213"/>
              <a:gd name="connsiteY2-6" fmla="*/ 19456 h 1605064"/>
              <a:gd name="connsiteX3-7" fmla="*/ 12208213 w 12208213"/>
              <a:gd name="connsiteY3-8" fmla="*/ 282103 h 1605064"/>
              <a:gd name="connsiteX4-9" fmla="*/ 6108970 w 12208213"/>
              <a:gd name="connsiteY4-10" fmla="*/ 1605064 h 1605064"/>
              <a:gd name="connsiteX5-11" fmla="*/ 0 w 12208213"/>
              <a:gd name="connsiteY5-12" fmla="*/ 544749 h 1605064"/>
              <a:gd name="connsiteX6-13" fmla="*/ 0 w 12208213"/>
              <a:gd name="connsiteY6-14" fmla="*/ 0 h 1605064"/>
              <a:gd name="connsiteX0-15" fmla="*/ 0 w 12198485"/>
              <a:gd name="connsiteY0-16" fmla="*/ 0 h 1605064"/>
              <a:gd name="connsiteX1-17" fmla="*/ 6099243 w 12198485"/>
              <a:gd name="connsiteY1-18" fmla="*/ 1498060 h 1605064"/>
              <a:gd name="connsiteX2-19" fmla="*/ 12198485 w 12198485"/>
              <a:gd name="connsiteY2-20" fmla="*/ 19456 h 1605064"/>
              <a:gd name="connsiteX3-21" fmla="*/ 12198485 w 12198485"/>
              <a:gd name="connsiteY3-22" fmla="*/ 603115 h 1605064"/>
              <a:gd name="connsiteX4-23" fmla="*/ 6108970 w 12198485"/>
              <a:gd name="connsiteY4-24" fmla="*/ 1605064 h 1605064"/>
              <a:gd name="connsiteX5-25" fmla="*/ 0 w 12198485"/>
              <a:gd name="connsiteY5-26" fmla="*/ 544749 h 1605064"/>
              <a:gd name="connsiteX6-27" fmla="*/ 0 w 12198485"/>
              <a:gd name="connsiteY6-28" fmla="*/ 0 h 1605064"/>
              <a:gd name="connsiteX0-29" fmla="*/ 0 w 12198485"/>
              <a:gd name="connsiteY0-30" fmla="*/ 0 h 1605064"/>
              <a:gd name="connsiteX1-31" fmla="*/ 6108970 w 12198485"/>
              <a:gd name="connsiteY1-32" fmla="*/ 1507788 h 1605064"/>
              <a:gd name="connsiteX2-33" fmla="*/ 12198485 w 12198485"/>
              <a:gd name="connsiteY2-34" fmla="*/ 19456 h 1605064"/>
              <a:gd name="connsiteX3-35" fmla="*/ 12198485 w 12198485"/>
              <a:gd name="connsiteY3-36" fmla="*/ 603115 h 1605064"/>
              <a:gd name="connsiteX4-37" fmla="*/ 6108970 w 12198485"/>
              <a:gd name="connsiteY4-38" fmla="*/ 1605064 h 1605064"/>
              <a:gd name="connsiteX5-39" fmla="*/ 0 w 12198485"/>
              <a:gd name="connsiteY5-40" fmla="*/ 544749 h 1605064"/>
              <a:gd name="connsiteX6-41" fmla="*/ 0 w 12198485"/>
              <a:gd name="connsiteY6-42" fmla="*/ 0 h 1605064"/>
              <a:gd name="connsiteX0-43" fmla="*/ 632298 w 12830783"/>
              <a:gd name="connsiteY0-44" fmla="*/ 0 h 1605064"/>
              <a:gd name="connsiteX1-45" fmla="*/ 6741268 w 12830783"/>
              <a:gd name="connsiteY1-46" fmla="*/ 1507788 h 1605064"/>
              <a:gd name="connsiteX2-47" fmla="*/ 12830783 w 12830783"/>
              <a:gd name="connsiteY2-48" fmla="*/ 19456 h 1605064"/>
              <a:gd name="connsiteX3-49" fmla="*/ 12830783 w 12830783"/>
              <a:gd name="connsiteY3-50" fmla="*/ 603115 h 1605064"/>
              <a:gd name="connsiteX4-51" fmla="*/ 6741268 w 12830783"/>
              <a:gd name="connsiteY4-52" fmla="*/ 1605064 h 1605064"/>
              <a:gd name="connsiteX5-53" fmla="*/ 0 w 12830783"/>
              <a:gd name="connsiteY5-54" fmla="*/ 29183 h 1605064"/>
              <a:gd name="connsiteX6-55" fmla="*/ 632298 w 12830783"/>
              <a:gd name="connsiteY6-56" fmla="*/ 0 h 1605064"/>
              <a:gd name="connsiteX0-57" fmla="*/ 836579 w 12830783"/>
              <a:gd name="connsiteY0-58" fmla="*/ 0 h 1634247"/>
              <a:gd name="connsiteX1-59" fmla="*/ 6741268 w 12830783"/>
              <a:gd name="connsiteY1-60" fmla="*/ 1536971 h 1634247"/>
              <a:gd name="connsiteX2-61" fmla="*/ 12830783 w 12830783"/>
              <a:gd name="connsiteY2-62" fmla="*/ 48639 h 1634247"/>
              <a:gd name="connsiteX3-63" fmla="*/ 12830783 w 12830783"/>
              <a:gd name="connsiteY3-64" fmla="*/ 632298 h 1634247"/>
              <a:gd name="connsiteX4-65" fmla="*/ 6741268 w 12830783"/>
              <a:gd name="connsiteY4-66" fmla="*/ 1634247 h 1634247"/>
              <a:gd name="connsiteX5-67" fmla="*/ 0 w 12830783"/>
              <a:gd name="connsiteY5-68" fmla="*/ 58366 h 1634247"/>
              <a:gd name="connsiteX6-69" fmla="*/ 836579 w 12830783"/>
              <a:gd name="connsiteY6-70" fmla="*/ 0 h 1634247"/>
              <a:gd name="connsiteX0-71" fmla="*/ 836579 w 12830783"/>
              <a:gd name="connsiteY0-72" fmla="*/ 0 h 1702340"/>
              <a:gd name="connsiteX1-73" fmla="*/ 6741268 w 12830783"/>
              <a:gd name="connsiteY1-74" fmla="*/ 1536971 h 1702340"/>
              <a:gd name="connsiteX2-75" fmla="*/ 12830783 w 12830783"/>
              <a:gd name="connsiteY2-76" fmla="*/ 48639 h 1702340"/>
              <a:gd name="connsiteX3-77" fmla="*/ 12830783 w 12830783"/>
              <a:gd name="connsiteY3-78" fmla="*/ 632298 h 1702340"/>
              <a:gd name="connsiteX4-79" fmla="*/ 6750996 w 12830783"/>
              <a:gd name="connsiteY4-80" fmla="*/ 1702340 h 1702340"/>
              <a:gd name="connsiteX5-81" fmla="*/ 0 w 12830783"/>
              <a:gd name="connsiteY5-82" fmla="*/ 58366 h 1702340"/>
              <a:gd name="connsiteX6-83" fmla="*/ 836579 w 12830783"/>
              <a:gd name="connsiteY6-84" fmla="*/ 0 h 1702340"/>
              <a:gd name="connsiteX0-85" fmla="*/ 836579 w 12830783"/>
              <a:gd name="connsiteY0-86" fmla="*/ 0 h 1702340"/>
              <a:gd name="connsiteX1-87" fmla="*/ 6741268 w 12830783"/>
              <a:gd name="connsiteY1-88" fmla="*/ 1536971 h 1702340"/>
              <a:gd name="connsiteX2-89" fmla="*/ 12470860 w 12830783"/>
              <a:gd name="connsiteY2-90" fmla="*/ 19456 h 1702340"/>
              <a:gd name="connsiteX3-91" fmla="*/ 12830783 w 12830783"/>
              <a:gd name="connsiteY3-92" fmla="*/ 632298 h 1702340"/>
              <a:gd name="connsiteX4-93" fmla="*/ 6750996 w 12830783"/>
              <a:gd name="connsiteY4-94" fmla="*/ 1702340 h 1702340"/>
              <a:gd name="connsiteX5-95" fmla="*/ 0 w 12830783"/>
              <a:gd name="connsiteY5-96" fmla="*/ 58366 h 1702340"/>
              <a:gd name="connsiteX6-97" fmla="*/ 836579 w 12830783"/>
              <a:gd name="connsiteY6-98" fmla="*/ 0 h 1702340"/>
              <a:gd name="connsiteX0-99" fmla="*/ 836579 w 13239345"/>
              <a:gd name="connsiteY0-100" fmla="*/ 0 h 1702340"/>
              <a:gd name="connsiteX1-101" fmla="*/ 6741268 w 13239345"/>
              <a:gd name="connsiteY1-102" fmla="*/ 1536971 h 1702340"/>
              <a:gd name="connsiteX2-103" fmla="*/ 12470860 w 13239345"/>
              <a:gd name="connsiteY2-104" fmla="*/ 19456 h 1702340"/>
              <a:gd name="connsiteX3-105" fmla="*/ 13239345 w 13239345"/>
              <a:gd name="connsiteY3-106" fmla="*/ 107004 h 1702340"/>
              <a:gd name="connsiteX4-107" fmla="*/ 6750996 w 13239345"/>
              <a:gd name="connsiteY4-108" fmla="*/ 1702340 h 1702340"/>
              <a:gd name="connsiteX5-109" fmla="*/ 0 w 13239345"/>
              <a:gd name="connsiteY5-110" fmla="*/ 58366 h 1702340"/>
              <a:gd name="connsiteX6-111" fmla="*/ 836579 w 13239345"/>
              <a:gd name="connsiteY6-112" fmla="*/ 0 h 1702340"/>
              <a:gd name="connsiteX0-113" fmla="*/ 836579 w 13239345"/>
              <a:gd name="connsiteY0-114" fmla="*/ 107003 h 1809343"/>
              <a:gd name="connsiteX1-115" fmla="*/ 6741268 w 13239345"/>
              <a:gd name="connsiteY1-116" fmla="*/ 1643974 h 1809343"/>
              <a:gd name="connsiteX2-117" fmla="*/ 12169303 w 13239345"/>
              <a:gd name="connsiteY2-118" fmla="*/ 0 h 1809343"/>
              <a:gd name="connsiteX3-119" fmla="*/ 13239345 w 13239345"/>
              <a:gd name="connsiteY3-120" fmla="*/ 214007 h 1809343"/>
              <a:gd name="connsiteX4-121" fmla="*/ 6750996 w 13239345"/>
              <a:gd name="connsiteY4-122" fmla="*/ 1809343 h 1809343"/>
              <a:gd name="connsiteX5-123" fmla="*/ 0 w 13239345"/>
              <a:gd name="connsiteY5-124" fmla="*/ 165369 h 1809343"/>
              <a:gd name="connsiteX6-125" fmla="*/ 836579 w 13239345"/>
              <a:gd name="connsiteY6-126" fmla="*/ 107003 h 1809343"/>
              <a:gd name="connsiteX0-127" fmla="*/ 1342417 w 13239345"/>
              <a:gd name="connsiteY0-128" fmla="*/ 29182 h 1809343"/>
              <a:gd name="connsiteX1-129" fmla="*/ 6741268 w 13239345"/>
              <a:gd name="connsiteY1-130" fmla="*/ 1643974 h 1809343"/>
              <a:gd name="connsiteX2-131" fmla="*/ 12169303 w 13239345"/>
              <a:gd name="connsiteY2-132" fmla="*/ 0 h 1809343"/>
              <a:gd name="connsiteX3-133" fmla="*/ 13239345 w 13239345"/>
              <a:gd name="connsiteY3-134" fmla="*/ 214007 h 1809343"/>
              <a:gd name="connsiteX4-135" fmla="*/ 6750996 w 13239345"/>
              <a:gd name="connsiteY4-136" fmla="*/ 1809343 h 1809343"/>
              <a:gd name="connsiteX5-137" fmla="*/ 0 w 13239345"/>
              <a:gd name="connsiteY5-138" fmla="*/ 165369 h 1809343"/>
              <a:gd name="connsiteX6-139" fmla="*/ 1342417 w 13239345"/>
              <a:gd name="connsiteY6-140" fmla="*/ 29182 h 1809343"/>
              <a:gd name="connsiteX0-141" fmla="*/ 1294792 w 13239345"/>
              <a:gd name="connsiteY0-142" fmla="*/ 607 h 1809343"/>
              <a:gd name="connsiteX1-143" fmla="*/ 6741268 w 13239345"/>
              <a:gd name="connsiteY1-144" fmla="*/ 1643974 h 1809343"/>
              <a:gd name="connsiteX2-145" fmla="*/ 12169303 w 13239345"/>
              <a:gd name="connsiteY2-146" fmla="*/ 0 h 1809343"/>
              <a:gd name="connsiteX3-147" fmla="*/ 13239345 w 13239345"/>
              <a:gd name="connsiteY3-148" fmla="*/ 214007 h 1809343"/>
              <a:gd name="connsiteX4-149" fmla="*/ 6750996 w 13239345"/>
              <a:gd name="connsiteY4-150" fmla="*/ 1809343 h 1809343"/>
              <a:gd name="connsiteX5-151" fmla="*/ 0 w 13239345"/>
              <a:gd name="connsiteY5-152" fmla="*/ 165369 h 1809343"/>
              <a:gd name="connsiteX6-153" fmla="*/ 1294792 w 13239345"/>
              <a:gd name="connsiteY6-154" fmla="*/ 607 h 1809343"/>
              <a:gd name="connsiteX0-155" fmla="*/ 1294792 w 13239345"/>
              <a:gd name="connsiteY0-156" fmla="*/ 607 h 1809343"/>
              <a:gd name="connsiteX1-157" fmla="*/ 6741268 w 13239345"/>
              <a:gd name="connsiteY1-158" fmla="*/ 1643974 h 1809343"/>
              <a:gd name="connsiteX2-159" fmla="*/ 12169303 w 13239345"/>
              <a:gd name="connsiteY2-160" fmla="*/ 0 h 1809343"/>
              <a:gd name="connsiteX3-161" fmla="*/ 13239345 w 13239345"/>
              <a:gd name="connsiteY3-162" fmla="*/ 214007 h 1809343"/>
              <a:gd name="connsiteX4-163" fmla="*/ 6750996 w 13239345"/>
              <a:gd name="connsiteY4-164" fmla="*/ 1809343 h 1809343"/>
              <a:gd name="connsiteX5-165" fmla="*/ 0 w 13239345"/>
              <a:gd name="connsiteY5-166" fmla="*/ 165369 h 1809343"/>
              <a:gd name="connsiteX6-167" fmla="*/ 1294792 w 13239345"/>
              <a:gd name="connsiteY6-168" fmla="*/ 607 h 1809343"/>
              <a:gd name="connsiteX0-169" fmla="*/ 1294792 w 13239345"/>
              <a:gd name="connsiteY0-170" fmla="*/ 607 h 1809343"/>
              <a:gd name="connsiteX1-171" fmla="*/ 6741268 w 13239345"/>
              <a:gd name="connsiteY1-172" fmla="*/ 1643974 h 1809343"/>
              <a:gd name="connsiteX2-173" fmla="*/ 12169303 w 13239345"/>
              <a:gd name="connsiteY2-174" fmla="*/ 0 h 1809343"/>
              <a:gd name="connsiteX3-175" fmla="*/ 13239345 w 13239345"/>
              <a:gd name="connsiteY3-176" fmla="*/ 214007 h 1809343"/>
              <a:gd name="connsiteX4-177" fmla="*/ 6750996 w 13239345"/>
              <a:gd name="connsiteY4-178" fmla="*/ 1809343 h 1809343"/>
              <a:gd name="connsiteX5-179" fmla="*/ 0 w 13239345"/>
              <a:gd name="connsiteY5-180" fmla="*/ 165369 h 1809343"/>
              <a:gd name="connsiteX6-181" fmla="*/ 1294792 w 13239345"/>
              <a:gd name="connsiteY6-182" fmla="*/ 607 h 1809343"/>
              <a:gd name="connsiteX0-183" fmla="*/ 1294792 w 13239345"/>
              <a:gd name="connsiteY0-184" fmla="*/ 607 h 1809343"/>
              <a:gd name="connsiteX1-185" fmla="*/ 6741268 w 13239345"/>
              <a:gd name="connsiteY1-186" fmla="*/ 1643974 h 1809343"/>
              <a:gd name="connsiteX2-187" fmla="*/ 12169303 w 13239345"/>
              <a:gd name="connsiteY2-188" fmla="*/ 0 h 1809343"/>
              <a:gd name="connsiteX3-189" fmla="*/ 13239345 w 13239345"/>
              <a:gd name="connsiteY3-190" fmla="*/ 214007 h 1809343"/>
              <a:gd name="connsiteX4-191" fmla="*/ 6750996 w 13239345"/>
              <a:gd name="connsiteY4-192" fmla="*/ 1809343 h 1809343"/>
              <a:gd name="connsiteX5-193" fmla="*/ 0 w 13239345"/>
              <a:gd name="connsiteY5-194" fmla="*/ 165369 h 1809343"/>
              <a:gd name="connsiteX6-195" fmla="*/ 1294792 w 13239345"/>
              <a:gd name="connsiteY6-196" fmla="*/ 607 h 1809343"/>
              <a:gd name="connsiteX0-197" fmla="*/ 1294792 w 13239345"/>
              <a:gd name="connsiteY0-198" fmla="*/ 607 h 1809343"/>
              <a:gd name="connsiteX1-199" fmla="*/ 6741268 w 13239345"/>
              <a:gd name="connsiteY1-200" fmla="*/ 1643974 h 1809343"/>
              <a:gd name="connsiteX2-201" fmla="*/ 12169303 w 13239345"/>
              <a:gd name="connsiteY2-202" fmla="*/ 0 h 1809343"/>
              <a:gd name="connsiteX3-203" fmla="*/ 13239345 w 13239345"/>
              <a:gd name="connsiteY3-204" fmla="*/ 214007 h 1809343"/>
              <a:gd name="connsiteX4-205" fmla="*/ 6750996 w 13239345"/>
              <a:gd name="connsiteY4-206" fmla="*/ 1809343 h 1809343"/>
              <a:gd name="connsiteX5-207" fmla="*/ 0 w 13239345"/>
              <a:gd name="connsiteY5-208" fmla="*/ 165369 h 1809343"/>
              <a:gd name="connsiteX6-209" fmla="*/ 1294792 w 13239345"/>
              <a:gd name="connsiteY6-210" fmla="*/ 607 h 1809343"/>
              <a:gd name="connsiteX0-211" fmla="*/ 1294792 w 13239345"/>
              <a:gd name="connsiteY0-212" fmla="*/ 607 h 1809343"/>
              <a:gd name="connsiteX1-213" fmla="*/ 6741268 w 13239345"/>
              <a:gd name="connsiteY1-214" fmla="*/ 1643974 h 1809343"/>
              <a:gd name="connsiteX2-215" fmla="*/ 12169303 w 13239345"/>
              <a:gd name="connsiteY2-216" fmla="*/ 0 h 1809343"/>
              <a:gd name="connsiteX3-217" fmla="*/ 13239345 w 13239345"/>
              <a:gd name="connsiteY3-218" fmla="*/ 214007 h 1809343"/>
              <a:gd name="connsiteX4-219" fmla="*/ 6750996 w 13239345"/>
              <a:gd name="connsiteY4-220" fmla="*/ 1809343 h 1809343"/>
              <a:gd name="connsiteX5-221" fmla="*/ 0 w 13239345"/>
              <a:gd name="connsiteY5-222" fmla="*/ 165369 h 1809343"/>
              <a:gd name="connsiteX6-223" fmla="*/ 1294792 w 13239345"/>
              <a:gd name="connsiteY6-224" fmla="*/ 607 h 1809343"/>
              <a:gd name="connsiteX0-225" fmla="*/ 1294792 w 13239345"/>
              <a:gd name="connsiteY0-226" fmla="*/ 607 h 1809343"/>
              <a:gd name="connsiteX1-227" fmla="*/ 6741268 w 13239345"/>
              <a:gd name="connsiteY1-228" fmla="*/ 1643974 h 1809343"/>
              <a:gd name="connsiteX2-229" fmla="*/ 12169303 w 13239345"/>
              <a:gd name="connsiteY2-230" fmla="*/ 0 h 1809343"/>
              <a:gd name="connsiteX3-231" fmla="*/ 13239345 w 13239345"/>
              <a:gd name="connsiteY3-232" fmla="*/ 214007 h 1809343"/>
              <a:gd name="connsiteX4-233" fmla="*/ 6750996 w 13239345"/>
              <a:gd name="connsiteY4-234" fmla="*/ 1809343 h 1809343"/>
              <a:gd name="connsiteX5-235" fmla="*/ 0 w 13239345"/>
              <a:gd name="connsiteY5-236" fmla="*/ 165369 h 1809343"/>
              <a:gd name="connsiteX6-237" fmla="*/ 1294792 w 13239345"/>
              <a:gd name="connsiteY6-238" fmla="*/ 607 h 1809343"/>
              <a:gd name="connsiteX0-239" fmla="*/ 1294792 w 13239345"/>
              <a:gd name="connsiteY0-240" fmla="*/ 607 h 1809343"/>
              <a:gd name="connsiteX1-241" fmla="*/ 6741268 w 13239345"/>
              <a:gd name="connsiteY1-242" fmla="*/ 1643974 h 1809343"/>
              <a:gd name="connsiteX2-243" fmla="*/ 12169303 w 13239345"/>
              <a:gd name="connsiteY2-244" fmla="*/ 0 h 1809343"/>
              <a:gd name="connsiteX3-245" fmla="*/ 13239345 w 13239345"/>
              <a:gd name="connsiteY3-246" fmla="*/ 214007 h 1809343"/>
              <a:gd name="connsiteX4-247" fmla="*/ 6750996 w 13239345"/>
              <a:gd name="connsiteY4-248" fmla="*/ 1809343 h 1809343"/>
              <a:gd name="connsiteX5-249" fmla="*/ 0 w 13239345"/>
              <a:gd name="connsiteY5-250" fmla="*/ 165369 h 1809343"/>
              <a:gd name="connsiteX6-251" fmla="*/ 1294792 w 13239345"/>
              <a:gd name="connsiteY6-252" fmla="*/ 607 h 1809343"/>
              <a:gd name="connsiteX0-253" fmla="*/ 1294792 w 13239345"/>
              <a:gd name="connsiteY0-254" fmla="*/ 607 h 1809343"/>
              <a:gd name="connsiteX1-255" fmla="*/ 6741268 w 13239345"/>
              <a:gd name="connsiteY1-256" fmla="*/ 1643974 h 1809343"/>
              <a:gd name="connsiteX2-257" fmla="*/ 12169303 w 13239345"/>
              <a:gd name="connsiteY2-258" fmla="*/ 0 h 1809343"/>
              <a:gd name="connsiteX3-259" fmla="*/ 13239345 w 13239345"/>
              <a:gd name="connsiteY3-260" fmla="*/ 214007 h 1809343"/>
              <a:gd name="connsiteX4-261" fmla="*/ 6750996 w 13239345"/>
              <a:gd name="connsiteY4-262" fmla="*/ 1809343 h 1809343"/>
              <a:gd name="connsiteX5-263" fmla="*/ 0 w 13239345"/>
              <a:gd name="connsiteY5-264" fmla="*/ 165369 h 1809343"/>
              <a:gd name="connsiteX6-265" fmla="*/ 1294792 w 13239345"/>
              <a:gd name="connsiteY6-266" fmla="*/ 607 h 1809343"/>
              <a:gd name="connsiteX0-267" fmla="*/ 1294792 w 13239345"/>
              <a:gd name="connsiteY0-268" fmla="*/ 607 h 1809343"/>
              <a:gd name="connsiteX1-269" fmla="*/ 6741268 w 13239345"/>
              <a:gd name="connsiteY1-270" fmla="*/ 1643974 h 1809343"/>
              <a:gd name="connsiteX2-271" fmla="*/ 12169303 w 13239345"/>
              <a:gd name="connsiteY2-272" fmla="*/ 0 h 1809343"/>
              <a:gd name="connsiteX3-273" fmla="*/ 13239345 w 13239345"/>
              <a:gd name="connsiteY3-274" fmla="*/ 214007 h 1809343"/>
              <a:gd name="connsiteX4-275" fmla="*/ 6750996 w 13239345"/>
              <a:gd name="connsiteY4-276" fmla="*/ 1809343 h 1809343"/>
              <a:gd name="connsiteX5-277" fmla="*/ 0 w 13239345"/>
              <a:gd name="connsiteY5-278" fmla="*/ 165369 h 1809343"/>
              <a:gd name="connsiteX6-279" fmla="*/ 1294792 w 13239345"/>
              <a:gd name="connsiteY6-280" fmla="*/ 607 h 1809343"/>
              <a:gd name="connsiteX0-281" fmla="*/ 1294792 w 13239345"/>
              <a:gd name="connsiteY0-282" fmla="*/ 607 h 1809343"/>
              <a:gd name="connsiteX1-283" fmla="*/ 6741268 w 13239345"/>
              <a:gd name="connsiteY1-284" fmla="*/ 1643974 h 1809343"/>
              <a:gd name="connsiteX2-285" fmla="*/ 12169303 w 13239345"/>
              <a:gd name="connsiteY2-286" fmla="*/ 0 h 1809343"/>
              <a:gd name="connsiteX3-287" fmla="*/ 13239345 w 13239345"/>
              <a:gd name="connsiteY3-288" fmla="*/ 214007 h 1809343"/>
              <a:gd name="connsiteX4-289" fmla="*/ 6750996 w 13239345"/>
              <a:gd name="connsiteY4-290" fmla="*/ 1809343 h 1809343"/>
              <a:gd name="connsiteX5-291" fmla="*/ 0 w 13239345"/>
              <a:gd name="connsiteY5-292" fmla="*/ 165369 h 1809343"/>
              <a:gd name="connsiteX6-293" fmla="*/ 1294792 w 13239345"/>
              <a:gd name="connsiteY6-294" fmla="*/ 607 h 1809343"/>
              <a:gd name="connsiteX0-295" fmla="*/ 1294792 w 12651516"/>
              <a:gd name="connsiteY0-296" fmla="*/ 607 h 1809343"/>
              <a:gd name="connsiteX1-297" fmla="*/ 6741268 w 12651516"/>
              <a:gd name="connsiteY1-298" fmla="*/ 1643974 h 1809343"/>
              <a:gd name="connsiteX2-299" fmla="*/ 12169303 w 12651516"/>
              <a:gd name="connsiteY2-300" fmla="*/ 0 h 1809343"/>
              <a:gd name="connsiteX3-301" fmla="*/ 12651516 w 12651516"/>
              <a:gd name="connsiteY3-302" fmla="*/ 83379 h 1809343"/>
              <a:gd name="connsiteX4-303" fmla="*/ 6750996 w 12651516"/>
              <a:gd name="connsiteY4-304" fmla="*/ 1809343 h 1809343"/>
              <a:gd name="connsiteX5-305" fmla="*/ 0 w 12651516"/>
              <a:gd name="connsiteY5-306" fmla="*/ 165369 h 1809343"/>
              <a:gd name="connsiteX6-307" fmla="*/ 1294792 w 12651516"/>
              <a:gd name="connsiteY6-308" fmla="*/ 607 h 1809343"/>
              <a:gd name="connsiteX0-309" fmla="*/ 1294792 w 12564431"/>
              <a:gd name="connsiteY0-310" fmla="*/ 607 h 1809343"/>
              <a:gd name="connsiteX1-311" fmla="*/ 6741268 w 12564431"/>
              <a:gd name="connsiteY1-312" fmla="*/ 1643974 h 1809343"/>
              <a:gd name="connsiteX2-313" fmla="*/ 12169303 w 12564431"/>
              <a:gd name="connsiteY2-314" fmla="*/ 0 h 1809343"/>
              <a:gd name="connsiteX3-315" fmla="*/ 12564431 w 12564431"/>
              <a:gd name="connsiteY3-316" fmla="*/ 83379 h 1809343"/>
              <a:gd name="connsiteX4-317" fmla="*/ 6750996 w 12564431"/>
              <a:gd name="connsiteY4-318" fmla="*/ 1809343 h 1809343"/>
              <a:gd name="connsiteX5-319" fmla="*/ 0 w 12564431"/>
              <a:gd name="connsiteY5-320" fmla="*/ 165369 h 1809343"/>
              <a:gd name="connsiteX6-321" fmla="*/ 1294792 w 12564431"/>
              <a:gd name="connsiteY6-322" fmla="*/ 607 h 1809343"/>
              <a:gd name="connsiteX0-323" fmla="*/ 423935 w 11693574"/>
              <a:gd name="connsiteY0-324" fmla="*/ 607 h 1809343"/>
              <a:gd name="connsiteX1-325" fmla="*/ 5870411 w 11693574"/>
              <a:gd name="connsiteY1-326" fmla="*/ 1643974 h 1809343"/>
              <a:gd name="connsiteX2-327" fmla="*/ 11298446 w 11693574"/>
              <a:gd name="connsiteY2-328" fmla="*/ 0 h 1809343"/>
              <a:gd name="connsiteX3-329" fmla="*/ 11693574 w 11693574"/>
              <a:gd name="connsiteY3-330" fmla="*/ 83379 h 1809343"/>
              <a:gd name="connsiteX4-331" fmla="*/ 5880139 w 11693574"/>
              <a:gd name="connsiteY4-332" fmla="*/ 1809343 h 1809343"/>
              <a:gd name="connsiteX5-333" fmla="*/ 0 w 11693574"/>
              <a:gd name="connsiteY5-334" fmla="*/ 45626 h 1809343"/>
              <a:gd name="connsiteX6-335" fmla="*/ 423935 w 11693574"/>
              <a:gd name="connsiteY6-336" fmla="*/ 607 h 1809343"/>
              <a:gd name="connsiteX0-337" fmla="*/ 423935 w 11693574"/>
              <a:gd name="connsiteY0-338" fmla="*/ 607 h 1733143"/>
              <a:gd name="connsiteX1-339" fmla="*/ 5870411 w 11693574"/>
              <a:gd name="connsiteY1-340" fmla="*/ 1643974 h 1733143"/>
              <a:gd name="connsiteX2-341" fmla="*/ 11298446 w 11693574"/>
              <a:gd name="connsiteY2-342" fmla="*/ 0 h 1733143"/>
              <a:gd name="connsiteX3-343" fmla="*/ 11693574 w 11693574"/>
              <a:gd name="connsiteY3-344" fmla="*/ 83379 h 1733143"/>
              <a:gd name="connsiteX4-345" fmla="*/ 5880139 w 11693574"/>
              <a:gd name="connsiteY4-346" fmla="*/ 1733143 h 1733143"/>
              <a:gd name="connsiteX5-347" fmla="*/ 0 w 11693574"/>
              <a:gd name="connsiteY5-348" fmla="*/ 45626 h 1733143"/>
              <a:gd name="connsiteX6-349" fmla="*/ 423935 w 11693574"/>
              <a:gd name="connsiteY6-350" fmla="*/ 607 h 1733143"/>
              <a:gd name="connsiteX0-351" fmla="*/ 423935 w 11709902"/>
              <a:gd name="connsiteY0-352" fmla="*/ 607 h 1733143"/>
              <a:gd name="connsiteX1-353" fmla="*/ 5870411 w 11709902"/>
              <a:gd name="connsiteY1-354" fmla="*/ 1643974 h 1733143"/>
              <a:gd name="connsiteX2-355" fmla="*/ 11298446 w 11709902"/>
              <a:gd name="connsiteY2-356" fmla="*/ 0 h 1733143"/>
              <a:gd name="connsiteX3-357" fmla="*/ 11709902 w 11709902"/>
              <a:gd name="connsiteY3-358" fmla="*/ 83379 h 1733143"/>
              <a:gd name="connsiteX4-359" fmla="*/ 5880139 w 11709902"/>
              <a:gd name="connsiteY4-360" fmla="*/ 1733143 h 1733143"/>
              <a:gd name="connsiteX5-361" fmla="*/ 0 w 11709902"/>
              <a:gd name="connsiteY5-362" fmla="*/ 45626 h 1733143"/>
              <a:gd name="connsiteX6-363" fmla="*/ 423935 w 11709902"/>
              <a:gd name="connsiteY6-364" fmla="*/ 607 h 1733143"/>
              <a:gd name="connsiteX0-365" fmla="*/ 423935 w 11571109"/>
              <a:gd name="connsiteY0-366" fmla="*/ 607 h 1733143"/>
              <a:gd name="connsiteX1-367" fmla="*/ 5870411 w 11571109"/>
              <a:gd name="connsiteY1-368" fmla="*/ 1643974 h 1733143"/>
              <a:gd name="connsiteX2-369" fmla="*/ 11298446 w 11571109"/>
              <a:gd name="connsiteY2-370" fmla="*/ 0 h 1733143"/>
              <a:gd name="connsiteX3-371" fmla="*/ 11571109 w 11571109"/>
              <a:gd name="connsiteY3-372" fmla="*/ 116036 h 1733143"/>
              <a:gd name="connsiteX4-373" fmla="*/ 5880139 w 11571109"/>
              <a:gd name="connsiteY4-374" fmla="*/ 1733143 h 1733143"/>
              <a:gd name="connsiteX5-375" fmla="*/ 0 w 11571109"/>
              <a:gd name="connsiteY5-376" fmla="*/ 45626 h 1733143"/>
              <a:gd name="connsiteX6-377" fmla="*/ 423935 w 11571109"/>
              <a:gd name="connsiteY6-378" fmla="*/ 607 h 1733143"/>
              <a:gd name="connsiteX0-379" fmla="*/ 423935 w 11579274"/>
              <a:gd name="connsiteY0-380" fmla="*/ 607 h 1733143"/>
              <a:gd name="connsiteX1-381" fmla="*/ 5870411 w 11579274"/>
              <a:gd name="connsiteY1-382" fmla="*/ 1643974 h 1733143"/>
              <a:gd name="connsiteX2-383" fmla="*/ 11298446 w 11579274"/>
              <a:gd name="connsiteY2-384" fmla="*/ 0 h 1733143"/>
              <a:gd name="connsiteX3-385" fmla="*/ 11579274 w 11579274"/>
              <a:gd name="connsiteY3-386" fmla="*/ 116036 h 1733143"/>
              <a:gd name="connsiteX4-387" fmla="*/ 5880139 w 11579274"/>
              <a:gd name="connsiteY4-388" fmla="*/ 1733143 h 1733143"/>
              <a:gd name="connsiteX5-389" fmla="*/ 0 w 11579274"/>
              <a:gd name="connsiteY5-390" fmla="*/ 45626 h 1733143"/>
              <a:gd name="connsiteX6-391" fmla="*/ 423935 w 11579274"/>
              <a:gd name="connsiteY6-392" fmla="*/ 607 h 1733143"/>
              <a:gd name="connsiteX0-393" fmla="*/ 423935 w 11579274"/>
              <a:gd name="connsiteY0-394" fmla="*/ 0 h 1732536"/>
              <a:gd name="connsiteX1-395" fmla="*/ 5870411 w 11579274"/>
              <a:gd name="connsiteY1-396" fmla="*/ 1643367 h 1732536"/>
              <a:gd name="connsiteX2-397" fmla="*/ 11233132 w 11579274"/>
              <a:gd name="connsiteY2-398" fmla="*/ 48379 h 1732536"/>
              <a:gd name="connsiteX3-399" fmla="*/ 11579274 w 11579274"/>
              <a:gd name="connsiteY3-400" fmla="*/ 115429 h 1732536"/>
              <a:gd name="connsiteX4-401" fmla="*/ 5880139 w 11579274"/>
              <a:gd name="connsiteY4-402" fmla="*/ 1732536 h 1732536"/>
              <a:gd name="connsiteX5-403" fmla="*/ 0 w 11579274"/>
              <a:gd name="connsiteY5-404" fmla="*/ 45019 h 1732536"/>
              <a:gd name="connsiteX6-405" fmla="*/ 423935 w 11579274"/>
              <a:gd name="connsiteY6-406" fmla="*/ 0 h 1732536"/>
              <a:gd name="connsiteX0-407" fmla="*/ 423935 w 11579274"/>
              <a:gd name="connsiteY0-408" fmla="*/ 0 h 1732536"/>
              <a:gd name="connsiteX1-409" fmla="*/ 5870411 w 11579274"/>
              <a:gd name="connsiteY1-410" fmla="*/ 1643367 h 1732536"/>
              <a:gd name="connsiteX2-411" fmla="*/ 11241297 w 11579274"/>
              <a:gd name="connsiteY2-412" fmla="*/ 32050 h 1732536"/>
              <a:gd name="connsiteX3-413" fmla="*/ 11579274 w 11579274"/>
              <a:gd name="connsiteY3-414" fmla="*/ 115429 h 1732536"/>
              <a:gd name="connsiteX4-415" fmla="*/ 5880139 w 11579274"/>
              <a:gd name="connsiteY4-416" fmla="*/ 1732536 h 1732536"/>
              <a:gd name="connsiteX5-417" fmla="*/ 0 w 11579274"/>
              <a:gd name="connsiteY5-418" fmla="*/ 45019 h 1732536"/>
              <a:gd name="connsiteX6-419" fmla="*/ 423935 w 11579274"/>
              <a:gd name="connsiteY6-420" fmla="*/ 0 h 1732536"/>
              <a:gd name="connsiteX0-421" fmla="*/ 423935 w 11579274"/>
              <a:gd name="connsiteY0-422" fmla="*/ 0 h 1732536"/>
              <a:gd name="connsiteX1-423" fmla="*/ 5870411 w 11579274"/>
              <a:gd name="connsiteY1-424" fmla="*/ 1643367 h 1732536"/>
              <a:gd name="connsiteX2-425" fmla="*/ 11241297 w 11579274"/>
              <a:gd name="connsiteY2-426" fmla="*/ 32050 h 1732536"/>
              <a:gd name="connsiteX3-427" fmla="*/ 11579274 w 11579274"/>
              <a:gd name="connsiteY3-428" fmla="*/ 115429 h 1732536"/>
              <a:gd name="connsiteX4-429" fmla="*/ 5880139 w 11579274"/>
              <a:gd name="connsiteY4-430" fmla="*/ 1732536 h 1732536"/>
              <a:gd name="connsiteX5-431" fmla="*/ 0 w 11579274"/>
              <a:gd name="connsiteY5-432" fmla="*/ 45019 h 1732536"/>
              <a:gd name="connsiteX6-433" fmla="*/ 423935 w 11579274"/>
              <a:gd name="connsiteY6-434" fmla="*/ 0 h 1732536"/>
              <a:gd name="connsiteX0-435" fmla="*/ 423935 w 11579274"/>
              <a:gd name="connsiteY0-436" fmla="*/ 0 h 1732536"/>
              <a:gd name="connsiteX1-437" fmla="*/ 5870411 w 11579274"/>
              <a:gd name="connsiteY1-438" fmla="*/ 1643367 h 1732536"/>
              <a:gd name="connsiteX2-439" fmla="*/ 11224968 w 11579274"/>
              <a:gd name="connsiteY2-440" fmla="*/ 48379 h 1732536"/>
              <a:gd name="connsiteX3-441" fmla="*/ 11579274 w 11579274"/>
              <a:gd name="connsiteY3-442" fmla="*/ 115429 h 1732536"/>
              <a:gd name="connsiteX4-443" fmla="*/ 5880139 w 11579274"/>
              <a:gd name="connsiteY4-444" fmla="*/ 1732536 h 1732536"/>
              <a:gd name="connsiteX5-445" fmla="*/ 0 w 11579274"/>
              <a:gd name="connsiteY5-446" fmla="*/ 45019 h 1732536"/>
              <a:gd name="connsiteX6-447" fmla="*/ 423935 w 11579274"/>
              <a:gd name="connsiteY6-448" fmla="*/ 0 h 1732536"/>
              <a:gd name="connsiteX0-449" fmla="*/ 219828 w 11375167"/>
              <a:gd name="connsiteY0-450" fmla="*/ 0 h 1732536"/>
              <a:gd name="connsiteX1-451" fmla="*/ 5666304 w 11375167"/>
              <a:gd name="connsiteY1-452" fmla="*/ 1643367 h 1732536"/>
              <a:gd name="connsiteX2-453" fmla="*/ 11020861 w 11375167"/>
              <a:gd name="connsiteY2-454" fmla="*/ 48379 h 1732536"/>
              <a:gd name="connsiteX3-455" fmla="*/ 11375167 w 11375167"/>
              <a:gd name="connsiteY3-456" fmla="*/ 115429 h 1732536"/>
              <a:gd name="connsiteX4-457" fmla="*/ 5676032 w 11375167"/>
              <a:gd name="connsiteY4-458" fmla="*/ 1732536 h 1732536"/>
              <a:gd name="connsiteX5-459" fmla="*/ 0 w 11375167"/>
              <a:gd name="connsiteY5-460" fmla="*/ 77676 h 1732536"/>
              <a:gd name="connsiteX6-461" fmla="*/ 219828 w 11375167"/>
              <a:gd name="connsiteY6-462" fmla="*/ 0 h 1732536"/>
              <a:gd name="connsiteX0-463" fmla="*/ 293307 w 11375167"/>
              <a:gd name="connsiteY0-464" fmla="*/ 0 h 1708044"/>
              <a:gd name="connsiteX1-465" fmla="*/ 5666304 w 11375167"/>
              <a:gd name="connsiteY1-466" fmla="*/ 1618875 h 1708044"/>
              <a:gd name="connsiteX2-467" fmla="*/ 11020861 w 11375167"/>
              <a:gd name="connsiteY2-468" fmla="*/ 23887 h 1708044"/>
              <a:gd name="connsiteX3-469" fmla="*/ 11375167 w 11375167"/>
              <a:gd name="connsiteY3-470" fmla="*/ 90937 h 1708044"/>
              <a:gd name="connsiteX4-471" fmla="*/ 5676032 w 11375167"/>
              <a:gd name="connsiteY4-472" fmla="*/ 1708044 h 1708044"/>
              <a:gd name="connsiteX5-473" fmla="*/ 0 w 11375167"/>
              <a:gd name="connsiteY5-474" fmla="*/ 53184 h 1708044"/>
              <a:gd name="connsiteX6-475" fmla="*/ 293307 w 11375167"/>
              <a:gd name="connsiteY6-476" fmla="*/ 0 h 1708044"/>
              <a:gd name="connsiteX0-477" fmla="*/ 317800 w 11375167"/>
              <a:gd name="connsiteY0-478" fmla="*/ 606 h 1684157"/>
              <a:gd name="connsiteX1-479" fmla="*/ 5666304 w 11375167"/>
              <a:gd name="connsiteY1-480" fmla="*/ 1594988 h 1684157"/>
              <a:gd name="connsiteX2-481" fmla="*/ 11020861 w 11375167"/>
              <a:gd name="connsiteY2-482" fmla="*/ 0 h 1684157"/>
              <a:gd name="connsiteX3-483" fmla="*/ 11375167 w 11375167"/>
              <a:gd name="connsiteY3-484" fmla="*/ 67050 h 1684157"/>
              <a:gd name="connsiteX4-485" fmla="*/ 5676032 w 11375167"/>
              <a:gd name="connsiteY4-486" fmla="*/ 1684157 h 1684157"/>
              <a:gd name="connsiteX5-487" fmla="*/ 0 w 11375167"/>
              <a:gd name="connsiteY5-488" fmla="*/ 29297 h 1684157"/>
              <a:gd name="connsiteX6-489" fmla="*/ 317800 w 11375167"/>
              <a:gd name="connsiteY6-490" fmla="*/ 606 h 1684157"/>
              <a:gd name="connsiteX0-491" fmla="*/ 285142 w 11342509"/>
              <a:gd name="connsiteY0-492" fmla="*/ 606 h 1684157"/>
              <a:gd name="connsiteX1-493" fmla="*/ 5633646 w 11342509"/>
              <a:gd name="connsiteY1-494" fmla="*/ 1594988 h 1684157"/>
              <a:gd name="connsiteX2-495" fmla="*/ 10988203 w 11342509"/>
              <a:gd name="connsiteY2-496" fmla="*/ 0 h 1684157"/>
              <a:gd name="connsiteX3-497" fmla="*/ 11342509 w 11342509"/>
              <a:gd name="connsiteY3-498" fmla="*/ 67050 h 1684157"/>
              <a:gd name="connsiteX4-499" fmla="*/ 5643374 w 11342509"/>
              <a:gd name="connsiteY4-500" fmla="*/ 1684157 h 1684157"/>
              <a:gd name="connsiteX5-501" fmla="*/ 0 w 11342509"/>
              <a:gd name="connsiteY5-502" fmla="*/ 29297 h 1684157"/>
              <a:gd name="connsiteX6-503" fmla="*/ 285142 w 11342509"/>
              <a:gd name="connsiteY6-504" fmla="*/ 606 h 1684157"/>
              <a:gd name="connsiteX0-505" fmla="*/ 276977 w 11342509"/>
              <a:gd name="connsiteY0-506" fmla="*/ 0 h 1691715"/>
              <a:gd name="connsiteX1-507" fmla="*/ 5633646 w 11342509"/>
              <a:gd name="connsiteY1-508" fmla="*/ 1602546 h 1691715"/>
              <a:gd name="connsiteX2-509" fmla="*/ 10988203 w 11342509"/>
              <a:gd name="connsiteY2-510" fmla="*/ 7558 h 1691715"/>
              <a:gd name="connsiteX3-511" fmla="*/ 11342509 w 11342509"/>
              <a:gd name="connsiteY3-512" fmla="*/ 74608 h 1691715"/>
              <a:gd name="connsiteX4-513" fmla="*/ 5643374 w 11342509"/>
              <a:gd name="connsiteY4-514" fmla="*/ 1691715 h 1691715"/>
              <a:gd name="connsiteX5-515" fmla="*/ 0 w 11342509"/>
              <a:gd name="connsiteY5-516" fmla="*/ 36855 h 1691715"/>
              <a:gd name="connsiteX6-517" fmla="*/ 276977 w 11342509"/>
              <a:gd name="connsiteY6-518" fmla="*/ 0 h 1691715"/>
              <a:gd name="connsiteX0-519" fmla="*/ 276977 w 11342509"/>
              <a:gd name="connsiteY0-520" fmla="*/ 0 h 1691715"/>
              <a:gd name="connsiteX1-521" fmla="*/ 5633646 w 11342509"/>
              <a:gd name="connsiteY1-522" fmla="*/ 1602546 h 1691715"/>
              <a:gd name="connsiteX2-523" fmla="*/ 11018020 w 11342509"/>
              <a:gd name="connsiteY2-524" fmla="*/ 17498 h 1691715"/>
              <a:gd name="connsiteX3-525" fmla="*/ 11342509 w 11342509"/>
              <a:gd name="connsiteY3-526" fmla="*/ 74608 h 1691715"/>
              <a:gd name="connsiteX4-527" fmla="*/ 5643374 w 11342509"/>
              <a:gd name="connsiteY4-528" fmla="*/ 1691715 h 1691715"/>
              <a:gd name="connsiteX5-529" fmla="*/ 0 w 11342509"/>
              <a:gd name="connsiteY5-530" fmla="*/ 36855 h 1691715"/>
              <a:gd name="connsiteX6-531" fmla="*/ 276977 w 11342509"/>
              <a:gd name="connsiteY6-532" fmla="*/ 0 h 1691715"/>
              <a:gd name="connsiteX0-533" fmla="*/ 276977 w 11342509"/>
              <a:gd name="connsiteY0-534" fmla="*/ 0 h 1691715"/>
              <a:gd name="connsiteX1-535" fmla="*/ 5633646 w 11342509"/>
              <a:gd name="connsiteY1-536" fmla="*/ 1602546 h 1691715"/>
              <a:gd name="connsiteX2-537" fmla="*/ 11018020 w 11342509"/>
              <a:gd name="connsiteY2-538" fmla="*/ 17498 h 1691715"/>
              <a:gd name="connsiteX3-539" fmla="*/ 11342509 w 11342509"/>
              <a:gd name="connsiteY3-540" fmla="*/ 74608 h 1691715"/>
              <a:gd name="connsiteX4-541" fmla="*/ 5643374 w 11342509"/>
              <a:gd name="connsiteY4-542" fmla="*/ 1691715 h 1691715"/>
              <a:gd name="connsiteX5-543" fmla="*/ 0 w 11342509"/>
              <a:gd name="connsiteY5-544" fmla="*/ 36855 h 1691715"/>
              <a:gd name="connsiteX6-545" fmla="*/ 276977 w 11342509"/>
              <a:gd name="connsiteY6-546" fmla="*/ 0 h 1691715"/>
              <a:gd name="connsiteX0-547" fmla="*/ 276977 w 11342509"/>
              <a:gd name="connsiteY0-548" fmla="*/ 0 h 1691715"/>
              <a:gd name="connsiteX1-549" fmla="*/ 5633646 w 11342509"/>
              <a:gd name="connsiteY1-550" fmla="*/ 1602546 h 1691715"/>
              <a:gd name="connsiteX2-551" fmla="*/ 11047837 w 11342509"/>
              <a:gd name="connsiteY2-552" fmla="*/ 17498 h 1691715"/>
              <a:gd name="connsiteX3-553" fmla="*/ 11342509 w 11342509"/>
              <a:gd name="connsiteY3-554" fmla="*/ 74608 h 1691715"/>
              <a:gd name="connsiteX4-555" fmla="*/ 5643374 w 11342509"/>
              <a:gd name="connsiteY4-556" fmla="*/ 1691715 h 1691715"/>
              <a:gd name="connsiteX5-557" fmla="*/ 0 w 11342509"/>
              <a:gd name="connsiteY5-558" fmla="*/ 36855 h 1691715"/>
              <a:gd name="connsiteX6-559" fmla="*/ 276977 w 11342509"/>
              <a:gd name="connsiteY6-560" fmla="*/ 0 h 1691715"/>
              <a:gd name="connsiteX0-561" fmla="*/ 276977 w 11342509"/>
              <a:gd name="connsiteY0-562" fmla="*/ 0 h 1691715"/>
              <a:gd name="connsiteX1-563" fmla="*/ 5633646 w 11342509"/>
              <a:gd name="connsiteY1-564" fmla="*/ 1602546 h 1691715"/>
              <a:gd name="connsiteX2-565" fmla="*/ 11080494 w 11342509"/>
              <a:gd name="connsiteY2-566" fmla="*/ 17498 h 1691715"/>
              <a:gd name="connsiteX3-567" fmla="*/ 11342509 w 11342509"/>
              <a:gd name="connsiteY3-568" fmla="*/ 74608 h 1691715"/>
              <a:gd name="connsiteX4-569" fmla="*/ 5643374 w 11342509"/>
              <a:gd name="connsiteY4-570" fmla="*/ 1691715 h 1691715"/>
              <a:gd name="connsiteX5-571" fmla="*/ 0 w 11342509"/>
              <a:gd name="connsiteY5-572" fmla="*/ 36855 h 1691715"/>
              <a:gd name="connsiteX6-573" fmla="*/ 276977 w 11342509"/>
              <a:gd name="connsiteY6-574" fmla="*/ 0 h 1691715"/>
              <a:gd name="connsiteX0-575" fmla="*/ 276977 w 11342509"/>
              <a:gd name="connsiteY0-576" fmla="*/ 0 h 1691715"/>
              <a:gd name="connsiteX1-577" fmla="*/ 5633646 w 11342509"/>
              <a:gd name="connsiteY1-578" fmla="*/ 1602546 h 1691715"/>
              <a:gd name="connsiteX2-579" fmla="*/ 11080494 w 11342509"/>
              <a:gd name="connsiteY2-580" fmla="*/ 17498 h 1691715"/>
              <a:gd name="connsiteX3-581" fmla="*/ 11342509 w 11342509"/>
              <a:gd name="connsiteY3-582" fmla="*/ 74608 h 1691715"/>
              <a:gd name="connsiteX4-583" fmla="*/ 5643374 w 11342509"/>
              <a:gd name="connsiteY4-584" fmla="*/ 1691715 h 1691715"/>
              <a:gd name="connsiteX5-585" fmla="*/ 0 w 11342509"/>
              <a:gd name="connsiteY5-586" fmla="*/ 36855 h 1691715"/>
              <a:gd name="connsiteX6-587" fmla="*/ 276977 w 11342509"/>
              <a:gd name="connsiteY6-588" fmla="*/ 0 h 1691715"/>
              <a:gd name="connsiteX0-589" fmla="*/ 276977 w 11342509"/>
              <a:gd name="connsiteY0-590" fmla="*/ 0 h 1691715"/>
              <a:gd name="connsiteX1-591" fmla="*/ 5633646 w 11342509"/>
              <a:gd name="connsiteY1-592" fmla="*/ 1602546 h 1691715"/>
              <a:gd name="connsiteX2-593" fmla="*/ 11080494 w 11342509"/>
              <a:gd name="connsiteY2-594" fmla="*/ 17498 h 1691715"/>
              <a:gd name="connsiteX3-595" fmla="*/ 11342509 w 11342509"/>
              <a:gd name="connsiteY3-596" fmla="*/ 74608 h 1691715"/>
              <a:gd name="connsiteX4-597" fmla="*/ 5643374 w 11342509"/>
              <a:gd name="connsiteY4-598" fmla="*/ 1691715 h 1691715"/>
              <a:gd name="connsiteX5-599" fmla="*/ 0 w 11342509"/>
              <a:gd name="connsiteY5-600" fmla="*/ 36855 h 1691715"/>
              <a:gd name="connsiteX6-601" fmla="*/ 276977 w 11342509"/>
              <a:gd name="connsiteY6-602" fmla="*/ 0 h 1691715"/>
              <a:gd name="connsiteX0-603" fmla="*/ 276977 w 11342509"/>
              <a:gd name="connsiteY0-604" fmla="*/ 0 h 1691715"/>
              <a:gd name="connsiteX1-605" fmla="*/ 5643806 w 11342509"/>
              <a:gd name="connsiteY1-606" fmla="*/ 1602546 h 1691715"/>
              <a:gd name="connsiteX2-607" fmla="*/ 11080494 w 11342509"/>
              <a:gd name="connsiteY2-608" fmla="*/ 17498 h 1691715"/>
              <a:gd name="connsiteX3-609" fmla="*/ 11342509 w 11342509"/>
              <a:gd name="connsiteY3-610" fmla="*/ 74608 h 1691715"/>
              <a:gd name="connsiteX4-611" fmla="*/ 5643374 w 11342509"/>
              <a:gd name="connsiteY4-612" fmla="*/ 1691715 h 1691715"/>
              <a:gd name="connsiteX5-613" fmla="*/ 0 w 11342509"/>
              <a:gd name="connsiteY5-614" fmla="*/ 36855 h 1691715"/>
              <a:gd name="connsiteX6-615" fmla="*/ 276977 w 11342509"/>
              <a:gd name="connsiteY6-616" fmla="*/ 0 h 16917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1342509" h="1691715">
                <a:moveTo>
                  <a:pt x="276977" y="0"/>
                </a:moveTo>
                <a:cubicBezTo>
                  <a:pt x="2111519" y="662089"/>
                  <a:pt x="3847364" y="1159532"/>
                  <a:pt x="5643806" y="1602546"/>
                </a:cubicBezTo>
                <a:cubicBezTo>
                  <a:pt x="7519826" y="1121230"/>
                  <a:pt x="9471175" y="643464"/>
                  <a:pt x="11080494" y="17498"/>
                </a:cubicBezTo>
                <a:lnTo>
                  <a:pt x="11342509" y="74608"/>
                </a:lnTo>
                <a:cubicBezTo>
                  <a:pt x="9170201" y="663537"/>
                  <a:pt x="7834732" y="1188511"/>
                  <a:pt x="5643374" y="1691715"/>
                </a:cubicBezTo>
                <a:cubicBezTo>
                  <a:pt x="3393042" y="1200874"/>
                  <a:pt x="2250332" y="651521"/>
                  <a:pt x="0" y="36855"/>
                </a:cubicBezTo>
                <a:lnTo>
                  <a:pt x="2769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453730" y="4619682"/>
            <a:ext cx="3284503" cy="7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5681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样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"/>
            <a:ext cx="5022689" cy="6857433"/>
          </a:xfrm>
          <a:prstGeom prst="rect">
            <a:avLst/>
          </a:prstGeom>
        </p:spPr>
      </p:pic>
      <p:sp>
        <p:nvSpPr>
          <p:cNvPr id="3" name="矩形 白1"/>
          <p:cNvSpPr/>
          <p:nvPr userDrawn="1"/>
        </p:nvSpPr>
        <p:spPr>
          <a:xfrm rot="5400000">
            <a:off x="-917658" y="918223"/>
            <a:ext cx="6858002" cy="5022690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50000"/>
                </a:schemeClr>
              </a:gs>
              <a:gs pos="0">
                <a:schemeClr val="bg1"/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0601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289050"/>
            <a:ext cx="12192001" cy="196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558" b="38705"/>
          <a:stretch>
            <a:fillRect/>
          </a:stretch>
        </p:blipFill>
        <p:spPr>
          <a:xfrm>
            <a:off x="1" y="0"/>
            <a:ext cx="12192000" cy="229021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1" y="-7884"/>
            <a:ext cx="12192001" cy="229810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18002" y="973061"/>
            <a:ext cx="2143294" cy="599913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/>
        </p:nvCxnSpPr>
        <p:spPr>
          <a:xfrm>
            <a:off x="-81481" y="2289050"/>
            <a:ext cx="123398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266294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-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PA-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22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5723340" y="1294827"/>
            <a:ext cx="7453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723340" y="5613415"/>
            <a:ext cx="7453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 cstate="print"/>
          <a:srcRect l="49471"/>
          <a:stretch>
            <a:fillRect/>
          </a:stretch>
        </p:blipFill>
        <p:spPr>
          <a:xfrm>
            <a:off x="-34506" y="163259"/>
            <a:ext cx="3298317" cy="65314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 cstate="print"/>
          <a:srcRect r="49912"/>
          <a:stretch>
            <a:fillRect/>
          </a:stretch>
        </p:blipFill>
        <p:spPr>
          <a:xfrm>
            <a:off x="8928190" y="163258"/>
            <a:ext cx="3269562" cy="653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973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样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椭圆 88"/>
          <p:cNvSpPr/>
          <p:nvPr userDrawn="1"/>
        </p:nvSpPr>
        <p:spPr>
          <a:xfrm>
            <a:off x="-3831113" y="-1541834"/>
            <a:ext cx="8697505" cy="9941668"/>
          </a:xfrm>
          <a:prstGeom prst="ellipse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8" name="椭圆 87"/>
          <p:cNvSpPr/>
          <p:nvPr userDrawn="1"/>
        </p:nvSpPr>
        <p:spPr>
          <a:xfrm>
            <a:off x="-4021339" y="-1541834"/>
            <a:ext cx="8697505" cy="994166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7" name="图片 8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116" t="7030" r="31559" b="11337"/>
          <a:stretch>
            <a:fillRect/>
          </a:stretch>
        </p:blipFill>
        <p:spPr>
          <a:xfrm>
            <a:off x="-1260196" y="1"/>
            <a:ext cx="5919101" cy="6857999"/>
          </a:xfrm>
          <a:custGeom>
            <a:avLst/>
            <a:gdLst>
              <a:gd name="connsiteX0" fmla="*/ 0 w 5919101"/>
              <a:gd name="connsiteY0" fmla="*/ 0 h 6858000"/>
              <a:gd name="connsiteX1" fmla="*/ 4714485 w 5919101"/>
              <a:gd name="connsiteY1" fmla="*/ 0 h 6858000"/>
              <a:gd name="connsiteX2" fmla="*/ 4786974 w 5919101"/>
              <a:gd name="connsiteY2" fmla="*/ 86723 h 6858000"/>
              <a:gd name="connsiteX3" fmla="*/ 5919101 w 5919101"/>
              <a:gd name="connsiteY3" fmla="*/ 3429000 h 6858000"/>
              <a:gd name="connsiteX4" fmla="*/ 4786974 w 5919101"/>
              <a:gd name="connsiteY4" fmla="*/ 6771277 h 6858000"/>
              <a:gd name="connsiteX5" fmla="*/ 4714485 w 5919101"/>
              <a:gd name="connsiteY5" fmla="*/ 6858000 h 6858000"/>
              <a:gd name="connsiteX6" fmla="*/ 0 w 59191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9101" h="6858000">
                <a:moveTo>
                  <a:pt x="0" y="0"/>
                </a:moveTo>
                <a:lnTo>
                  <a:pt x="4714485" y="0"/>
                </a:lnTo>
                <a:lnTo>
                  <a:pt x="4786974" y="86723"/>
                </a:lnTo>
                <a:cubicBezTo>
                  <a:pt x="5490384" y="969480"/>
                  <a:pt x="5919101" y="2142133"/>
                  <a:pt x="5919101" y="3429000"/>
                </a:cubicBezTo>
                <a:cubicBezTo>
                  <a:pt x="5919101" y="4715867"/>
                  <a:pt x="5490384" y="5888521"/>
                  <a:pt x="4786974" y="6771277"/>
                </a:cubicBezTo>
                <a:lnTo>
                  <a:pt x="47144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6" name="椭圆 85"/>
          <p:cNvSpPr/>
          <p:nvPr userDrawn="1"/>
        </p:nvSpPr>
        <p:spPr>
          <a:xfrm>
            <a:off x="-4038600" y="-1541834"/>
            <a:ext cx="8697505" cy="9941668"/>
          </a:xfrm>
          <a:prstGeom prst="ellipse">
            <a:avLst/>
          </a:prstGeom>
          <a:solidFill>
            <a:schemeClr val="accent1">
              <a:alpha val="88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90" name="图片 89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0936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样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9185" y="4400550"/>
            <a:ext cx="4601216" cy="4606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74" b="12515"/>
          <a:stretch>
            <a:fillRect/>
          </a:stretch>
        </p:blipFill>
        <p:spPr>
          <a:xfrm>
            <a:off x="0" y="0"/>
            <a:ext cx="12191999" cy="440055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4408331"/>
            <a:ext cx="12192001" cy="19685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27000" dist="63500" dir="5400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0"/>
            <a:ext cx="12192001" cy="440055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701847" y="142154"/>
            <a:ext cx="2242503" cy="6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36981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550089" y="863157"/>
            <a:ext cx="1031862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606550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1378908" y="-1612"/>
            <a:ext cx="167082" cy="87473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bg1"/>
          </a:solidFill>
        </p:grpSpPr>
        <p:grpSp>
          <p:nvGrpSpPr>
            <p:cNvPr id="33" name="组合 32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366474" y="-17822"/>
            <a:ext cx="0" cy="10794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11155416" y="6119786"/>
            <a:ext cx="0" cy="760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1513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1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37818" y="347339"/>
            <a:ext cx="1969223" cy="432990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>
            <a:off x="11155416" y="6133167"/>
            <a:ext cx="0" cy="7561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42135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4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14" y="0"/>
            <a:ext cx="8336943" cy="686004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971C8F-15BA-41DC-9278-53FA77C2E557}"/>
              </a:ext>
            </a:extLst>
          </p:cNvPr>
          <p:cNvSpPr/>
          <p:nvPr userDrawn="1"/>
        </p:nvSpPr>
        <p:spPr>
          <a:xfrm>
            <a:off x="-10414" y="0"/>
            <a:ext cx="1220241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0"/>
                  <a:alpha val="0"/>
                </a:schemeClr>
              </a:gs>
              <a:gs pos="50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7382858" y="5927166"/>
            <a:ext cx="4041392" cy="448671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12000"/>
                </a:schemeClr>
              </a:gs>
              <a:gs pos="0">
                <a:schemeClr val="bg1">
                  <a:alpha val="4000"/>
                </a:schemeClr>
              </a:gs>
            </a:gsLst>
            <a:lin ang="16200000" scaled="1"/>
            <a:tileRect/>
          </a:gradFill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7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4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28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3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40" name="图片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566" y="501046"/>
            <a:ext cx="2203058" cy="6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6710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577850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33" name="组合 32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9524" y="122428"/>
            <a:ext cx="559928" cy="699303"/>
            <a:chOff x="-9524" y="122428"/>
            <a:chExt cx="559928" cy="699303"/>
          </a:xfrm>
        </p:grpSpPr>
        <p:sp>
          <p:nvSpPr>
            <p:cNvPr id="85" name="任意多边形: 形状 56"/>
            <p:cNvSpPr/>
            <p:nvPr userDrawn="1"/>
          </p:nvSpPr>
          <p:spPr>
            <a:xfrm>
              <a:off x="-9524" y="122428"/>
              <a:ext cx="559928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10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57"/>
            <p:cNvSpPr/>
            <p:nvPr userDrawn="1"/>
          </p:nvSpPr>
          <p:spPr>
            <a:xfrm>
              <a:off x="417309" y="379233"/>
              <a:ext cx="96622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7" name="直接连接符 86"/>
          <p:cNvCxnSpPr/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矩形 87"/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0" name="直接连接符 89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20029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2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37818" y="252089"/>
            <a:ext cx="1969223" cy="432990"/>
          </a:xfrm>
          <a:prstGeom prst="rect">
            <a:avLst/>
          </a:prstGeom>
        </p:spPr>
      </p:pic>
      <p:sp>
        <p:nvSpPr>
          <p:cNvPr id="88" name="矩形 87"/>
          <p:cNvSpPr/>
          <p:nvPr userDrawn="1"/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65175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/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平行四边形 3"/>
          <p:cNvSpPr/>
          <p:nvPr userDrawn="1"/>
        </p:nvSpPr>
        <p:spPr>
          <a:xfrm>
            <a:off x="198120" y="302341"/>
            <a:ext cx="746398" cy="342128"/>
          </a:xfrm>
          <a:prstGeom prst="parallelogram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72" name="组合 71"/>
          <p:cNvGrpSpPr/>
          <p:nvPr userDrawn="1"/>
        </p:nvGrpSpPr>
        <p:grpSpPr>
          <a:xfrm>
            <a:off x="5989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73" name="组合 72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87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89" name="组合 88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94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0" name="组合 89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91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74" name="组合 73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75" name="组合 74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85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6" name="组合 75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83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7" name="组合 76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8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78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cxnSp>
        <p:nvCxnSpPr>
          <p:cNvPr id="96" name="直接连接符 95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标题 11"/>
          <p:cNvSpPr>
            <a:spLocks noGrp="1"/>
          </p:cNvSpPr>
          <p:nvPr>
            <p:ph type="title"/>
          </p:nvPr>
        </p:nvSpPr>
        <p:spPr>
          <a:xfrm>
            <a:off x="949325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0456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3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77"/>
          <p:cNvSpPr/>
          <p:nvPr userDrawn="1"/>
        </p:nvSpPr>
        <p:spPr>
          <a:xfrm>
            <a:off x="10114068" y="210207"/>
            <a:ext cx="2789025" cy="573228"/>
          </a:xfrm>
          <a:custGeom>
            <a:avLst/>
            <a:gdLst>
              <a:gd name="connsiteX0" fmla="*/ 83399 w 1678507"/>
              <a:gd name="connsiteY0" fmla="*/ 0 h 573228"/>
              <a:gd name="connsiteX1" fmla="*/ 1678507 w 1678507"/>
              <a:gd name="connsiteY1" fmla="*/ 0 h 573228"/>
              <a:gd name="connsiteX2" fmla="*/ 1678507 w 1678507"/>
              <a:gd name="connsiteY2" fmla="*/ 573228 h 573228"/>
              <a:gd name="connsiteX3" fmla="*/ 0 w 1678507"/>
              <a:gd name="connsiteY3" fmla="*/ 573228 h 57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07" h="573228">
                <a:moveTo>
                  <a:pt x="83399" y="0"/>
                </a:moveTo>
                <a:lnTo>
                  <a:pt x="1678507" y="0"/>
                </a:lnTo>
                <a:lnTo>
                  <a:pt x="1678507" y="573228"/>
                </a:lnTo>
                <a:lnTo>
                  <a:pt x="0" y="57322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1" name="文本框 7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98" name="图片 9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277475" y="241566"/>
            <a:ext cx="1819275" cy="5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79166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366474" y="863157"/>
            <a:ext cx="1050223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368806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318631" y="6188075"/>
            <a:ext cx="10844339" cy="6699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14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5" y="6269038"/>
            <a:ext cx="18176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899709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４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0185149" y="863157"/>
            <a:ext cx="168356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 userDrawn="1"/>
        </p:nvSpPr>
        <p:spPr>
          <a:xfrm>
            <a:off x="11155416" y="6188075"/>
            <a:ext cx="713296" cy="66992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8" name="直接连接符 57"/>
          <p:cNvCxnSpPr/>
          <p:nvPr userDrawn="1"/>
        </p:nvCxnSpPr>
        <p:spPr>
          <a:xfrm>
            <a:off x="11155416" y="6188075"/>
            <a:ext cx="0" cy="6655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0101715" y="214313"/>
            <a:ext cx="186440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8207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9863" y="24906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 userDrawn="1"/>
        </p:nvGrpSpPr>
        <p:grpSpPr>
          <a:xfrm>
            <a:off x="522741" y="6399999"/>
            <a:ext cx="2542613" cy="276499"/>
            <a:chOff x="598941" y="6399999"/>
            <a:chExt cx="2542613" cy="276499"/>
          </a:xfrm>
          <a:solidFill>
            <a:schemeClr val="accent3"/>
          </a:solidFill>
        </p:grpSpPr>
        <p:grpSp>
          <p:nvGrpSpPr>
            <p:cNvPr id="33" name="组合 32"/>
            <p:cNvGrpSpPr/>
            <p:nvPr/>
          </p:nvGrpSpPr>
          <p:grpSpPr>
            <a:xfrm>
              <a:off x="2055693" y="6402621"/>
              <a:ext cx="1085861" cy="270805"/>
              <a:chOff x="10340336" y="2247899"/>
              <a:chExt cx="2724438" cy="679451"/>
            </a:xfrm>
            <a:grpFill/>
          </p:grpSpPr>
          <p:sp>
            <p:nvSpPr>
              <p:cNvPr id="47" name="Freeform 5"/>
              <p:cNvSpPr/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54" name="Freeform 7"/>
                <p:cNvSpPr/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Freeform 8"/>
                <p:cNvSpPr/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51" name="Freeform 15"/>
                <p:cNvSpPr/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2" name="Freeform 16"/>
                <p:cNvSpPr/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Freeform 17"/>
                <p:cNvSpPr/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>
              <a:off x="598941" y="6399999"/>
              <a:ext cx="1102619" cy="276499"/>
              <a:chOff x="6738929" y="2270918"/>
              <a:chExt cx="2766486" cy="693738"/>
            </a:xfrm>
            <a:grpFill/>
          </p:grpSpPr>
          <p:grpSp>
            <p:nvGrpSpPr>
              <p:cNvPr id="35" name="组合 34"/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45" name="Freeform 9"/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Freeform 10"/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43" name="Freeform 13"/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Freeform 14"/>
                <p:cNvSpPr/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40" name="Freeform 18"/>
                <p:cNvSpPr/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Freeform 19"/>
                <p:cNvSpPr/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Freeform 20"/>
                <p:cNvSpPr/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sp>
            <p:nvSpPr>
              <p:cNvPr id="38" name="Freeform 11"/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2"/>
              <p:cNvSpPr/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 cstate="hqprint"/>
          <a:srcRect l="-333"/>
          <a:stretch>
            <a:fillRect/>
          </a:stretch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  <p:cxnSp>
        <p:nvCxnSpPr>
          <p:cNvPr id="87" name="直接连接符 86"/>
          <p:cNvCxnSpPr/>
          <p:nvPr userDrawn="1"/>
        </p:nvCxnSpPr>
        <p:spPr>
          <a:xfrm>
            <a:off x="442913" y="821731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 userDrawn="1"/>
        </p:nvCxnSpPr>
        <p:spPr>
          <a:xfrm>
            <a:off x="442913" y="6264275"/>
            <a:ext cx="1130617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 userDrawn="1"/>
        </p:nvGrpSpPr>
        <p:grpSpPr>
          <a:xfrm>
            <a:off x="-511603" y="253621"/>
            <a:ext cx="1221064" cy="438825"/>
            <a:chOff x="-529708" y="381991"/>
            <a:chExt cx="1221064" cy="438825"/>
          </a:xfrm>
        </p:grpSpPr>
        <p:sp>
          <p:nvSpPr>
            <p:cNvPr id="58" name="梯形 57"/>
            <p:cNvSpPr/>
            <p:nvPr userDrawn="1"/>
          </p:nvSpPr>
          <p:spPr>
            <a:xfrm rot="16200000">
              <a:off x="-107121" y="-40596"/>
              <a:ext cx="375890" cy="1221064"/>
            </a:xfrm>
            <a:prstGeom prst="trapezoid">
              <a:avLst>
                <a:gd name="adj" fmla="val 7230"/>
              </a:avLst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梯形 58"/>
            <p:cNvSpPr/>
            <p:nvPr userDrawn="1"/>
          </p:nvSpPr>
          <p:spPr>
            <a:xfrm rot="16200000">
              <a:off x="-79397" y="146495"/>
              <a:ext cx="267255" cy="1058332"/>
            </a:xfrm>
            <a:prstGeom prst="trapezoid">
              <a:avLst>
                <a:gd name="adj" fmla="val 723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梯形 59"/>
            <p:cNvSpPr/>
            <p:nvPr userDrawn="1"/>
          </p:nvSpPr>
          <p:spPr>
            <a:xfrm rot="16200000">
              <a:off x="-95133" y="158023"/>
              <a:ext cx="267255" cy="1058332"/>
            </a:xfrm>
            <a:prstGeom prst="trapezoid">
              <a:avLst>
                <a:gd name="adj" fmla="val 7230"/>
              </a:avLst>
            </a:pr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3797960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样式5-一段一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文本框 60"/>
          <p:cNvSpPr txBox="1">
            <a:spLocks noChangeArrowheads="1"/>
          </p:cNvSpPr>
          <p:nvPr userDrawn="1"/>
        </p:nvSpPr>
        <p:spPr bwMode="auto">
          <a:xfrm>
            <a:off x="11233150" y="6353175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chemeClr val="accent3"/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86" name="图片 85"/>
          <p:cNvPicPr>
            <a:picLocks noChangeAspect="1"/>
          </p:cNvPicPr>
          <p:nvPr userDrawn="1"/>
        </p:nvPicPr>
        <p:blipFill rotWithShape="1">
          <a:blip r:embed="rId2" cstate="hqprint"/>
          <a:srcRect l="-333"/>
          <a:stretch>
            <a:fillRect/>
          </a:stretch>
        </p:blipFill>
        <p:spPr>
          <a:xfrm>
            <a:off x="11282579" y="252089"/>
            <a:ext cx="432990" cy="4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14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5-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2" y="0"/>
            <a:ext cx="12198351" cy="50245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67B1D1D-6BBC-4ED8-9FCC-DC0FA0BC2B89}"/>
              </a:ext>
            </a:extLst>
          </p:cNvPr>
          <p:cNvSpPr/>
          <p:nvPr userDrawn="1"/>
        </p:nvSpPr>
        <p:spPr>
          <a:xfrm>
            <a:off x="-6351" y="0"/>
            <a:ext cx="1219834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0"/>
                </a:schemeClr>
              </a:gs>
              <a:gs pos="66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5F45701-0E09-42AA-8D39-D350E0628036}"/>
              </a:ext>
            </a:extLst>
          </p:cNvPr>
          <p:cNvCxnSpPr>
            <a:cxnSpLocks/>
          </p:cNvCxnSpPr>
          <p:nvPr userDrawn="1"/>
        </p:nvCxnSpPr>
        <p:spPr>
          <a:xfrm>
            <a:off x="660400" y="4550546"/>
            <a:ext cx="10858500" cy="0"/>
          </a:xfrm>
          <a:prstGeom prst="line">
            <a:avLst/>
          </a:prstGeom>
          <a:ln w="9525" cmpd="sng">
            <a:gradFill>
              <a:gsLst>
                <a:gs pos="50000">
                  <a:srgbClr val="F3F8FF">
                    <a:alpha val="77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F81FFCCD-913C-4418-B3A0-9DE71494B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405" y="2402693"/>
            <a:ext cx="4785100" cy="4774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B3C714-2045-4E13-8CB2-88E2204DF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>
            <a:off x="14873" y="5340546"/>
            <a:ext cx="6018099" cy="15183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317F47-628C-44F6-87C6-7CCB3BA56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 flipH="1">
            <a:off x="6154789" y="5340546"/>
            <a:ext cx="6018099" cy="151836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02" y="2568943"/>
            <a:ext cx="2143294" cy="5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067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样式5-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0249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67B1D1D-6BBC-4ED8-9FCC-DC0FA0BC2B89}"/>
              </a:ext>
            </a:extLst>
          </p:cNvPr>
          <p:cNvSpPr/>
          <p:nvPr userDrawn="1"/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60000">
                <a:schemeClr val="accent1">
                  <a:lumMod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5F45701-0E09-42AA-8D39-D350E0628036}"/>
              </a:ext>
            </a:extLst>
          </p:cNvPr>
          <p:cNvCxnSpPr>
            <a:cxnSpLocks/>
          </p:cNvCxnSpPr>
          <p:nvPr userDrawn="1"/>
        </p:nvCxnSpPr>
        <p:spPr>
          <a:xfrm>
            <a:off x="660400" y="4626145"/>
            <a:ext cx="10858500" cy="0"/>
          </a:xfrm>
          <a:prstGeom prst="line">
            <a:avLst/>
          </a:prstGeom>
          <a:ln w="9525" cmpd="sng">
            <a:gradFill>
              <a:gsLst>
                <a:gs pos="50000">
                  <a:srgbClr val="F3F8FF">
                    <a:alpha val="77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F37F3A85-2261-46EC-A02C-83B9F4547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 flipV="1">
            <a:off x="14873" y="-15231"/>
            <a:ext cx="6018099" cy="15183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E77D16F-33CA-4E01-9DC4-2CB84AE10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0" b="12305"/>
          <a:stretch/>
        </p:blipFill>
        <p:spPr>
          <a:xfrm flipH="1" flipV="1">
            <a:off x="6154789" y="-15231"/>
            <a:ext cx="6018099" cy="15183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002" y="2577573"/>
            <a:ext cx="2143294" cy="599913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3040886" y="5719548"/>
            <a:ext cx="6136451" cy="681262"/>
            <a:chOff x="582366" y="5719539"/>
            <a:chExt cx="6136451" cy="681262"/>
          </a:xfrm>
          <a:gradFill flip="none" rotWithShape="1">
            <a:gsLst>
              <a:gs pos="100000">
                <a:schemeClr val="bg1">
                  <a:alpha val="9000"/>
                </a:schemeClr>
              </a:gs>
              <a:gs pos="0">
                <a:schemeClr val="bg1">
                  <a:alpha val="3000"/>
                </a:schemeClr>
              </a:gs>
            </a:gsLst>
            <a:lin ang="16200000" scaled="1"/>
            <a:tileRect/>
          </a:gradFill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B6AF4F4-F405-428E-ACB6-6C287CCD9962}"/>
                </a:ext>
              </a:extLst>
            </p:cNvPr>
            <p:cNvGrpSpPr/>
            <p:nvPr/>
          </p:nvGrpSpPr>
          <p:grpSpPr>
            <a:xfrm>
              <a:off x="4043374" y="5725999"/>
              <a:ext cx="2675443" cy="667232"/>
              <a:chOff x="10340336" y="2247899"/>
              <a:chExt cx="2724438" cy="679451"/>
            </a:xfrm>
            <a:grpFill/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7EF8326A-A460-4F1F-A35E-22F6C0E02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8131" y="2285206"/>
                <a:ext cx="534988" cy="603250"/>
              </a:xfrm>
              <a:custGeom>
                <a:avLst/>
                <a:gdLst>
                  <a:gd name="T0" fmla="*/ 41 w 125"/>
                  <a:gd name="T1" fmla="*/ 16 h 142"/>
                  <a:gd name="T2" fmla="*/ 49 w 125"/>
                  <a:gd name="T3" fmla="*/ 3 h 142"/>
                  <a:gd name="T4" fmla="*/ 62 w 125"/>
                  <a:gd name="T5" fmla="*/ 20 h 142"/>
                  <a:gd name="T6" fmla="*/ 64 w 125"/>
                  <a:gd name="T7" fmla="*/ 33 h 142"/>
                  <a:gd name="T8" fmla="*/ 50 w 125"/>
                  <a:gd name="T9" fmla="*/ 34 h 142"/>
                  <a:gd name="T10" fmla="*/ 58 w 125"/>
                  <a:gd name="T11" fmla="*/ 58 h 142"/>
                  <a:gd name="T12" fmla="*/ 75 w 125"/>
                  <a:gd name="T13" fmla="*/ 59 h 142"/>
                  <a:gd name="T14" fmla="*/ 71 w 125"/>
                  <a:gd name="T15" fmla="*/ 50 h 142"/>
                  <a:gd name="T16" fmla="*/ 81 w 125"/>
                  <a:gd name="T17" fmla="*/ 47 h 142"/>
                  <a:gd name="T18" fmla="*/ 65 w 125"/>
                  <a:gd name="T19" fmla="*/ 42 h 142"/>
                  <a:gd name="T20" fmla="*/ 63 w 125"/>
                  <a:gd name="T21" fmla="*/ 37 h 142"/>
                  <a:gd name="T22" fmla="*/ 85 w 125"/>
                  <a:gd name="T23" fmla="*/ 27 h 142"/>
                  <a:gd name="T24" fmla="*/ 93 w 125"/>
                  <a:gd name="T25" fmla="*/ 2 h 142"/>
                  <a:gd name="T26" fmla="*/ 99 w 125"/>
                  <a:gd name="T27" fmla="*/ 5 h 142"/>
                  <a:gd name="T28" fmla="*/ 111 w 125"/>
                  <a:gd name="T29" fmla="*/ 30 h 142"/>
                  <a:gd name="T30" fmla="*/ 102 w 125"/>
                  <a:gd name="T31" fmla="*/ 34 h 142"/>
                  <a:gd name="T32" fmla="*/ 95 w 125"/>
                  <a:gd name="T33" fmla="*/ 59 h 142"/>
                  <a:gd name="T34" fmla="*/ 123 w 125"/>
                  <a:gd name="T35" fmla="*/ 61 h 142"/>
                  <a:gd name="T36" fmla="*/ 110 w 125"/>
                  <a:gd name="T37" fmla="*/ 71 h 142"/>
                  <a:gd name="T38" fmla="*/ 104 w 125"/>
                  <a:gd name="T39" fmla="*/ 82 h 142"/>
                  <a:gd name="T40" fmla="*/ 112 w 125"/>
                  <a:gd name="T41" fmla="*/ 134 h 142"/>
                  <a:gd name="T42" fmla="*/ 102 w 125"/>
                  <a:gd name="T43" fmla="*/ 140 h 142"/>
                  <a:gd name="T44" fmla="*/ 89 w 125"/>
                  <a:gd name="T45" fmla="*/ 123 h 142"/>
                  <a:gd name="T46" fmla="*/ 101 w 125"/>
                  <a:gd name="T47" fmla="*/ 128 h 142"/>
                  <a:gd name="T48" fmla="*/ 101 w 125"/>
                  <a:gd name="T49" fmla="*/ 92 h 142"/>
                  <a:gd name="T50" fmla="*/ 97 w 125"/>
                  <a:gd name="T51" fmla="*/ 99 h 142"/>
                  <a:gd name="T52" fmla="*/ 90 w 125"/>
                  <a:gd name="T53" fmla="*/ 103 h 142"/>
                  <a:gd name="T54" fmla="*/ 86 w 125"/>
                  <a:gd name="T55" fmla="*/ 110 h 142"/>
                  <a:gd name="T56" fmla="*/ 81 w 125"/>
                  <a:gd name="T57" fmla="*/ 120 h 142"/>
                  <a:gd name="T58" fmla="*/ 88 w 125"/>
                  <a:gd name="T59" fmla="*/ 71 h 142"/>
                  <a:gd name="T60" fmla="*/ 60 w 125"/>
                  <a:gd name="T61" fmla="*/ 87 h 142"/>
                  <a:gd name="T62" fmla="*/ 53 w 125"/>
                  <a:gd name="T63" fmla="*/ 89 h 142"/>
                  <a:gd name="T64" fmla="*/ 51 w 125"/>
                  <a:gd name="T65" fmla="*/ 128 h 142"/>
                  <a:gd name="T66" fmla="*/ 43 w 125"/>
                  <a:gd name="T67" fmla="*/ 134 h 142"/>
                  <a:gd name="T68" fmla="*/ 39 w 125"/>
                  <a:gd name="T69" fmla="*/ 107 h 142"/>
                  <a:gd name="T70" fmla="*/ 33 w 125"/>
                  <a:gd name="T71" fmla="*/ 114 h 142"/>
                  <a:gd name="T72" fmla="*/ 17 w 125"/>
                  <a:gd name="T73" fmla="*/ 108 h 142"/>
                  <a:gd name="T74" fmla="*/ 5 w 125"/>
                  <a:gd name="T75" fmla="*/ 81 h 142"/>
                  <a:gd name="T76" fmla="*/ 34 w 125"/>
                  <a:gd name="T77" fmla="*/ 56 h 142"/>
                  <a:gd name="T78" fmla="*/ 38 w 125"/>
                  <a:gd name="T79" fmla="*/ 33 h 142"/>
                  <a:gd name="T80" fmla="*/ 22 w 125"/>
                  <a:gd name="T81" fmla="*/ 55 h 142"/>
                  <a:gd name="T82" fmla="*/ 14 w 125"/>
                  <a:gd name="T83" fmla="*/ 55 h 142"/>
                  <a:gd name="T84" fmla="*/ 11 w 125"/>
                  <a:gd name="T85" fmla="*/ 36 h 142"/>
                  <a:gd name="T86" fmla="*/ 32 w 125"/>
                  <a:gd name="T87" fmla="*/ 22 h 142"/>
                  <a:gd name="T88" fmla="*/ 28 w 125"/>
                  <a:gd name="T89" fmla="*/ 33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5" h="142">
                    <a:moveTo>
                      <a:pt x="28" y="33"/>
                    </a:moveTo>
                    <a:cubicBezTo>
                      <a:pt x="35" y="29"/>
                      <a:pt x="41" y="25"/>
                      <a:pt x="41" y="16"/>
                    </a:cubicBezTo>
                    <a:cubicBezTo>
                      <a:pt x="41" y="13"/>
                      <a:pt x="43" y="9"/>
                      <a:pt x="44" y="6"/>
                    </a:cubicBezTo>
                    <a:cubicBezTo>
                      <a:pt x="45" y="5"/>
                      <a:pt x="48" y="3"/>
                      <a:pt x="49" y="3"/>
                    </a:cubicBezTo>
                    <a:cubicBezTo>
                      <a:pt x="54" y="4"/>
                      <a:pt x="59" y="9"/>
                      <a:pt x="59" y="15"/>
                    </a:cubicBezTo>
                    <a:cubicBezTo>
                      <a:pt x="59" y="18"/>
                      <a:pt x="60" y="19"/>
                      <a:pt x="62" y="20"/>
                    </a:cubicBezTo>
                    <a:cubicBezTo>
                      <a:pt x="65" y="22"/>
                      <a:pt x="68" y="25"/>
                      <a:pt x="69" y="28"/>
                    </a:cubicBezTo>
                    <a:cubicBezTo>
                      <a:pt x="71" y="32"/>
                      <a:pt x="68" y="34"/>
                      <a:pt x="64" y="33"/>
                    </a:cubicBezTo>
                    <a:cubicBezTo>
                      <a:pt x="62" y="32"/>
                      <a:pt x="60" y="31"/>
                      <a:pt x="57" y="30"/>
                    </a:cubicBezTo>
                    <a:cubicBezTo>
                      <a:pt x="53" y="28"/>
                      <a:pt x="51" y="29"/>
                      <a:pt x="50" y="34"/>
                    </a:cubicBezTo>
                    <a:cubicBezTo>
                      <a:pt x="48" y="45"/>
                      <a:pt x="46" y="56"/>
                      <a:pt x="52" y="66"/>
                    </a:cubicBezTo>
                    <a:cubicBezTo>
                      <a:pt x="54" y="64"/>
                      <a:pt x="56" y="62"/>
                      <a:pt x="58" y="58"/>
                    </a:cubicBezTo>
                    <a:cubicBezTo>
                      <a:pt x="61" y="62"/>
                      <a:pt x="63" y="65"/>
                      <a:pt x="65" y="69"/>
                    </a:cubicBezTo>
                    <a:cubicBezTo>
                      <a:pt x="68" y="66"/>
                      <a:pt x="72" y="62"/>
                      <a:pt x="75" y="59"/>
                    </a:cubicBezTo>
                    <a:cubicBezTo>
                      <a:pt x="76" y="58"/>
                      <a:pt x="75" y="56"/>
                      <a:pt x="75" y="55"/>
                    </a:cubicBezTo>
                    <a:cubicBezTo>
                      <a:pt x="74" y="53"/>
                      <a:pt x="71" y="51"/>
                      <a:pt x="71" y="50"/>
                    </a:cubicBezTo>
                    <a:cubicBezTo>
                      <a:pt x="72" y="47"/>
                      <a:pt x="75" y="46"/>
                      <a:pt x="78" y="47"/>
                    </a:cubicBezTo>
                    <a:cubicBezTo>
                      <a:pt x="79" y="47"/>
                      <a:pt x="80" y="47"/>
                      <a:pt x="81" y="47"/>
                    </a:cubicBezTo>
                    <a:cubicBezTo>
                      <a:pt x="81" y="44"/>
                      <a:pt x="82" y="40"/>
                      <a:pt x="83" y="35"/>
                    </a:cubicBezTo>
                    <a:cubicBezTo>
                      <a:pt x="76" y="38"/>
                      <a:pt x="71" y="40"/>
                      <a:pt x="65" y="42"/>
                    </a:cubicBezTo>
                    <a:cubicBezTo>
                      <a:pt x="61" y="44"/>
                      <a:pt x="60" y="44"/>
                      <a:pt x="57" y="40"/>
                    </a:cubicBezTo>
                    <a:cubicBezTo>
                      <a:pt x="59" y="39"/>
                      <a:pt x="61" y="38"/>
                      <a:pt x="63" y="37"/>
                    </a:cubicBezTo>
                    <a:cubicBezTo>
                      <a:pt x="69" y="35"/>
                      <a:pt x="75" y="33"/>
                      <a:pt x="81" y="30"/>
                    </a:cubicBezTo>
                    <a:cubicBezTo>
                      <a:pt x="83" y="30"/>
                      <a:pt x="84" y="28"/>
                      <a:pt x="85" y="27"/>
                    </a:cubicBezTo>
                    <a:cubicBezTo>
                      <a:pt x="87" y="21"/>
                      <a:pt x="88" y="14"/>
                      <a:pt x="90" y="8"/>
                    </a:cubicBezTo>
                    <a:cubicBezTo>
                      <a:pt x="90" y="6"/>
                      <a:pt x="92" y="3"/>
                      <a:pt x="93" y="2"/>
                    </a:cubicBezTo>
                    <a:cubicBezTo>
                      <a:pt x="94" y="0"/>
                      <a:pt x="96" y="0"/>
                      <a:pt x="98" y="0"/>
                    </a:cubicBezTo>
                    <a:cubicBezTo>
                      <a:pt x="98" y="1"/>
                      <a:pt x="99" y="4"/>
                      <a:pt x="99" y="5"/>
                    </a:cubicBezTo>
                    <a:cubicBezTo>
                      <a:pt x="93" y="12"/>
                      <a:pt x="94" y="20"/>
                      <a:pt x="92" y="28"/>
                    </a:cubicBezTo>
                    <a:cubicBezTo>
                      <a:pt x="98" y="31"/>
                      <a:pt x="105" y="25"/>
                      <a:pt x="111" y="30"/>
                    </a:cubicBezTo>
                    <a:cubicBezTo>
                      <a:pt x="109" y="33"/>
                      <a:pt x="107" y="36"/>
                      <a:pt x="103" y="35"/>
                    </a:cubicBezTo>
                    <a:cubicBezTo>
                      <a:pt x="103" y="34"/>
                      <a:pt x="102" y="34"/>
                      <a:pt x="102" y="34"/>
                    </a:cubicBezTo>
                    <a:cubicBezTo>
                      <a:pt x="92" y="34"/>
                      <a:pt x="88" y="39"/>
                      <a:pt x="90" y="49"/>
                    </a:cubicBezTo>
                    <a:cubicBezTo>
                      <a:pt x="91" y="52"/>
                      <a:pt x="93" y="55"/>
                      <a:pt x="95" y="59"/>
                    </a:cubicBezTo>
                    <a:cubicBezTo>
                      <a:pt x="99" y="59"/>
                      <a:pt x="104" y="58"/>
                      <a:pt x="109" y="57"/>
                    </a:cubicBezTo>
                    <a:cubicBezTo>
                      <a:pt x="114" y="56"/>
                      <a:pt x="119" y="58"/>
                      <a:pt x="123" y="61"/>
                    </a:cubicBezTo>
                    <a:cubicBezTo>
                      <a:pt x="125" y="63"/>
                      <a:pt x="125" y="66"/>
                      <a:pt x="122" y="67"/>
                    </a:cubicBezTo>
                    <a:cubicBezTo>
                      <a:pt x="118" y="69"/>
                      <a:pt x="114" y="71"/>
                      <a:pt x="110" y="71"/>
                    </a:cubicBezTo>
                    <a:cubicBezTo>
                      <a:pt x="103" y="70"/>
                      <a:pt x="99" y="75"/>
                      <a:pt x="95" y="79"/>
                    </a:cubicBezTo>
                    <a:cubicBezTo>
                      <a:pt x="98" y="80"/>
                      <a:pt x="102" y="80"/>
                      <a:pt x="104" y="82"/>
                    </a:cubicBezTo>
                    <a:cubicBezTo>
                      <a:pt x="106" y="83"/>
                      <a:pt x="108" y="86"/>
                      <a:pt x="109" y="88"/>
                    </a:cubicBezTo>
                    <a:cubicBezTo>
                      <a:pt x="110" y="104"/>
                      <a:pt x="111" y="119"/>
                      <a:pt x="112" y="134"/>
                    </a:cubicBezTo>
                    <a:cubicBezTo>
                      <a:pt x="112" y="137"/>
                      <a:pt x="110" y="140"/>
                      <a:pt x="110" y="142"/>
                    </a:cubicBezTo>
                    <a:cubicBezTo>
                      <a:pt x="107" y="141"/>
                      <a:pt x="104" y="141"/>
                      <a:pt x="102" y="140"/>
                    </a:cubicBezTo>
                    <a:cubicBezTo>
                      <a:pt x="97" y="136"/>
                      <a:pt x="93" y="131"/>
                      <a:pt x="90" y="127"/>
                    </a:cubicBezTo>
                    <a:cubicBezTo>
                      <a:pt x="89" y="126"/>
                      <a:pt x="89" y="124"/>
                      <a:pt x="89" y="123"/>
                    </a:cubicBezTo>
                    <a:cubicBezTo>
                      <a:pt x="92" y="125"/>
                      <a:pt x="96" y="127"/>
                      <a:pt x="100" y="130"/>
                    </a:cubicBezTo>
                    <a:cubicBezTo>
                      <a:pt x="100" y="129"/>
                      <a:pt x="101" y="129"/>
                      <a:pt x="101" y="128"/>
                    </a:cubicBezTo>
                    <a:cubicBezTo>
                      <a:pt x="101" y="121"/>
                      <a:pt x="101" y="113"/>
                      <a:pt x="101" y="105"/>
                    </a:cubicBezTo>
                    <a:cubicBezTo>
                      <a:pt x="101" y="101"/>
                      <a:pt x="101" y="96"/>
                      <a:pt x="101" y="92"/>
                    </a:cubicBezTo>
                    <a:cubicBezTo>
                      <a:pt x="99" y="85"/>
                      <a:pt x="96" y="84"/>
                      <a:pt x="90" y="90"/>
                    </a:cubicBezTo>
                    <a:cubicBezTo>
                      <a:pt x="92" y="93"/>
                      <a:pt x="97" y="93"/>
                      <a:pt x="97" y="99"/>
                    </a:cubicBezTo>
                    <a:cubicBezTo>
                      <a:pt x="94" y="98"/>
                      <a:pt x="91" y="97"/>
                      <a:pt x="88" y="96"/>
                    </a:cubicBezTo>
                    <a:cubicBezTo>
                      <a:pt x="84" y="100"/>
                      <a:pt x="84" y="101"/>
                      <a:pt x="90" y="103"/>
                    </a:cubicBezTo>
                    <a:cubicBezTo>
                      <a:pt x="95" y="106"/>
                      <a:pt x="98" y="111"/>
                      <a:pt x="96" y="112"/>
                    </a:cubicBezTo>
                    <a:cubicBezTo>
                      <a:pt x="92" y="115"/>
                      <a:pt x="89" y="112"/>
                      <a:pt x="86" y="110"/>
                    </a:cubicBezTo>
                    <a:cubicBezTo>
                      <a:pt x="85" y="110"/>
                      <a:pt x="84" y="109"/>
                      <a:pt x="83" y="108"/>
                    </a:cubicBezTo>
                    <a:cubicBezTo>
                      <a:pt x="82" y="112"/>
                      <a:pt x="82" y="116"/>
                      <a:pt x="81" y="120"/>
                    </a:cubicBezTo>
                    <a:cubicBezTo>
                      <a:pt x="74" y="118"/>
                      <a:pt x="72" y="114"/>
                      <a:pt x="73" y="108"/>
                    </a:cubicBezTo>
                    <a:cubicBezTo>
                      <a:pt x="76" y="95"/>
                      <a:pt x="81" y="83"/>
                      <a:pt x="88" y="71"/>
                    </a:cubicBezTo>
                    <a:cubicBezTo>
                      <a:pt x="84" y="74"/>
                      <a:pt x="80" y="76"/>
                      <a:pt x="76" y="78"/>
                    </a:cubicBezTo>
                    <a:cubicBezTo>
                      <a:pt x="71" y="81"/>
                      <a:pt x="65" y="84"/>
                      <a:pt x="60" y="87"/>
                    </a:cubicBezTo>
                    <a:cubicBezTo>
                      <a:pt x="60" y="87"/>
                      <a:pt x="60" y="87"/>
                      <a:pt x="59" y="87"/>
                    </a:cubicBezTo>
                    <a:cubicBezTo>
                      <a:pt x="57" y="88"/>
                      <a:pt x="54" y="88"/>
                      <a:pt x="53" y="89"/>
                    </a:cubicBezTo>
                    <a:cubicBezTo>
                      <a:pt x="51" y="93"/>
                      <a:pt x="49" y="97"/>
                      <a:pt x="49" y="101"/>
                    </a:cubicBezTo>
                    <a:cubicBezTo>
                      <a:pt x="49" y="110"/>
                      <a:pt x="50" y="119"/>
                      <a:pt x="51" y="128"/>
                    </a:cubicBezTo>
                    <a:cubicBezTo>
                      <a:pt x="51" y="131"/>
                      <a:pt x="51" y="134"/>
                      <a:pt x="51" y="137"/>
                    </a:cubicBezTo>
                    <a:cubicBezTo>
                      <a:pt x="48" y="136"/>
                      <a:pt x="45" y="136"/>
                      <a:pt x="43" y="134"/>
                    </a:cubicBezTo>
                    <a:cubicBezTo>
                      <a:pt x="40" y="132"/>
                      <a:pt x="37" y="130"/>
                      <a:pt x="38" y="125"/>
                    </a:cubicBezTo>
                    <a:cubicBezTo>
                      <a:pt x="40" y="119"/>
                      <a:pt x="39" y="113"/>
                      <a:pt x="39" y="107"/>
                    </a:cubicBezTo>
                    <a:cubicBezTo>
                      <a:pt x="38" y="107"/>
                      <a:pt x="38" y="107"/>
                      <a:pt x="37" y="106"/>
                    </a:cubicBezTo>
                    <a:cubicBezTo>
                      <a:pt x="36" y="109"/>
                      <a:pt x="34" y="111"/>
                      <a:pt x="33" y="114"/>
                    </a:cubicBezTo>
                    <a:cubicBezTo>
                      <a:pt x="30" y="120"/>
                      <a:pt x="25" y="122"/>
                      <a:pt x="21" y="120"/>
                    </a:cubicBezTo>
                    <a:cubicBezTo>
                      <a:pt x="16" y="118"/>
                      <a:pt x="15" y="113"/>
                      <a:pt x="17" y="108"/>
                    </a:cubicBezTo>
                    <a:cubicBezTo>
                      <a:pt x="20" y="99"/>
                      <a:pt x="23" y="91"/>
                      <a:pt x="26" y="81"/>
                    </a:cubicBezTo>
                    <a:cubicBezTo>
                      <a:pt x="19" y="90"/>
                      <a:pt x="12" y="85"/>
                      <a:pt x="5" y="81"/>
                    </a:cubicBezTo>
                    <a:cubicBezTo>
                      <a:pt x="0" y="79"/>
                      <a:pt x="0" y="76"/>
                      <a:pt x="5" y="73"/>
                    </a:cubicBezTo>
                    <a:cubicBezTo>
                      <a:pt x="15" y="68"/>
                      <a:pt x="25" y="62"/>
                      <a:pt x="34" y="56"/>
                    </a:cubicBezTo>
                    <a:cubicBezTo>
                      <a:pt x="35" y="55"/>
                      <a:pt x="37" y="54"/>
                      <a:pt x="37" y="52"/>
                    </a:cubicBezTo>
                    <a:cubicBezTo>
                      <a:pt x="38" y="46"/>
                      <a:pt x="38" y="39"/>
                      <a:pt x="38" y="33"/>
                    </a:cubicBezTo>
                    <a:cubicBezTo>
                      <a:pt x="38" y="32"/>
                      <a:pt x="38" y="32"/>
                      <a:pt x="37" y="32"/>
                    </a:cubicBezTo>
                    <a:cubicBezTo>
                      <a:pt x="32" y="40"/>
                      <a:pt x="27" y="48"/>
                      <a:pt x="22" y="55"/>
                    </a:cubicBezTo>
                    <a:cubicBezTo>
                      <a:pt x="22" y="56"/>
                      <a:pt x="22" y="56"/>
                      <a:pt x="23" y="57"/>
                    </a:cubicBezTo>
                    <a:cubicBezTo>
                      <a:pt x="20" y="56"/>
                      <a:pt x="17" y="56"/>
                      <a:pt x="14" y="55"/>
                    </a:cubicBezTo>
                    <a:cubicBezTo>
                      <a:pt x="9" y="53"/>
                      <a:pt x="7" y="49"/>
                      <a:pt x="9" y="44"/>
                    </a:cubicBezTo>
                    <a:cubicBezTo>
                      <a:pt x="10" y="42"/>
                      <a:pt x="10" y="39"/>
                      <a:pt x="11" y="36"/>
                    </a:cubicBezTo>
                    <a:cubicBezTo>
                      <a:pt x="13" y="28"/>
                      <a:pt x="18" y="23"/>
                      <a:pt x="26" y="20"/>
                    </a:cubicBezTo>
                    <a:cubicBezTo>
                      <a:pt x="27" y="19"/>
                      <a:pt x="30" y="20"/>
                      <a:pt x="32" y="22"/>
                    </a:cubicBezTo>
                    <a:cubicBezTo>
                      <a:pt x="34" y="23"/>
                      <a:pt x="32" y="25"/>
                      <a:pt x="31" y="27"/>
                    </a:cubicBezTo>
                    <a:cubicBezTo>
                      <a:pt x="29" y="28"/>
                      <a:pt x="29" y="31"/>
                      <a:pt x="28" y="3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CC1FA68D-3307-481A-8E89-D3CB2E869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56799" y="2388393"/>
                <a:ext cx="307975" cy="463550"/>
              </a:xfrm>
              <a:custGeom>
                <a:avLst/>
                <a:gdLst>
                  <a:gd name="T0" fmla="*/ 33 w 72"/>
                  <a:gd name="T1" fmla="*/ 76 h 109"/>
                  <a:gd name="T2" fmla="*/ 44 w 72"/>
                  <a:gd name="T3" fmla="*/ 73 h 109"/>
                  <a:gd name="T4" fmla="*/ 59 w 72"/>
                  <a:gd name="T5" fmla="*/ 71 h 109"/>
                  <a:gd name="T6" fmla="*/ 69 w 72"/>
                  <a:gd name="T7" fmla="*/ 92 h 109"/>
                  <a:gd name="T8" fmla="*/ 66 w 72"/>
                  <a:gd name="T9" fmla="*/ 94 h 109"/>
                  <a:gd name="T10" fmla="*/ 49 w 72"/>
                  <a:gd name="T11" fmla="*/ 96 h 109"/>
                  <a:gd name="T12" fmla="*/ 28 w 72"/>
                  <a:gd name="T13" fmla="*/ 106 h 109"/>
                  <a:gd name="T14" fmla="*/ 16 w 72"/>
                  <a:gd name="T15" fmla="*/ 106 h 109"/>
                  <a:gd name="T16" fmla="*/ 1 w 72"/>
                  <a:gd name="T17" fmla="*/ 80 h 109"/>
                  <a:gd name="T18" fmla="*/ 2 w 72"/>
                  <a:gd name="T19" fmla="*/ 74 h 109"/>
                  <a:gd name="T20" fmla="*/ 23 w 72"/>
                  <a:gd name="T21" fmla="*/ 31 h 109"/>
                  <a:gd name="T22" fmla="*/ 22 w 72"/>
                  <a:gd name="T23" fmla="*/ 26 h 109"/>
                  <a:gd name="T24" fmla="*/ 12 w 72"/>
                  <a:gd name="T25" fmla="*/ 16 h 109"/>
                  <a:gd name="T26" fmla="*/ 15 w 72"/>
                  <a:gd name="T27" fmla="*/ 10 h 109"/>
                  <a:gd name="T28" fmla="*/ 32 w 72"/>
                  <a:gd name="T29" fmla="*/ 5 h 109"/>
                  <a:gd name="T30" fmla="*/ 60 w 72"/>
                  <a:gd name="T31" fmla="*/ 18 h 109"/>
                  <a:gd name="T32" fmla="*/ 59 w 72"/>
                  <a:gd name="T33" fmla="*/ 26 h 109"/>
                  <a:gd name="T34" fmla="*/ 52 w 72"/>
                  <a:gd name="T35" fmla="*/ 36 h 109"/>
                  <a:gd name="T36" fmla="*/ 34 w 72"/>
                  <a:gd name="T37" fmla="*/ 72 h 109"/>
                  <a:gd name="T38" fmla="*/ 33 w 72"/>
                  <a:gd name="T39" fmla="*/ 7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109">
                    <a:moveTo>
                      <a:pt x="33" y="76"/>
                    </a:moveTo>
                    <a:cubicBezTo>
                      <a:pt x="37" y="74"/>
                      <a:pt x="40" y="73"/>
                      <a:pt x="44" y="73"/>
                    </a:cubicBezTo>
                    <a:cubicBezTo>
                      <a:pt x="49" y="72"/>
                      <a:pt x="54" y="71"/>
                      <a:pt x="59" y="71"/>
                    </a:cubicBezTo>
                    <a:cubicBezTo>
                      <a:pt x="66" y="72"/>
                      <a:pt x="72" y="85"/>
                      <a:pt x="69" y="92"/>
                    </a:cubicBezTo>
                    <a:cubicBezTo>
                      <a:pt x="68" y="93"/>
                      <a:pt x="67" y="94"/>
                      <a:pt x="66" y="94"/>
                    </a:cubicBezTo>
                    <a:cubicBezTo>
                      <a:pt x="60" y="95"/>
                      <a:pt x="54" y="94"/>
                      <a:pt x="49" y="96"/>
                    </a:cubicBezTo>
                    <a:cubicBezTo>
                      <a:pt x="42" y="99"/>
                      <a:pt x="35" y="102"/>
                      <a:pt x="28" y="106"/>
                    </a:cubicBezTo>
                    <a:cubicBezTo>
                      <a:pt x="24" y="108"/>
                      <a:pt x="21" y="109"/>
                      <a:pt x="16" y="106"/>
                    </a:cubicBezTo>
                    <a:cubicBezTo>
                      <a:pt x="7" y="100"/>
                      <a:pt x="3" y="90"/>
                      <a:pt x="1" y="80"/>
                    </a:cubicBezTo>
                    <a:cubicBezTo>
                      <a:pt x="0" y="78"/>
                      <a:pt x="1" y="76"/>
                      <a:pt x="2" y="74"/>
                    </a:cubicBezTo>
                    <a:cubicBezTo>
                      <a:pt x="9" y="60"/>
                      <a:pt x="16" y="45"/>
                      <a:pt x="23" y="31"/>
                    </a:cubicBezTo>
                    <a:cubicBezTo>
                      <a:pt x="23" y="30"/>
                      <a:pt x="23" y="28"/>
                      <a:pt x="22" y="26"/>
                    </a:cubicBezTo>
                    <a:cubicBezTo>
                      <a:pt x="19" y="23"/>
                      <a:pt x="15" y="20"/>
                      <a:pt x="12" y="16"/>
                    </a:cubicBezTo>
                    <a:cubicBezTo>
                      <a:pt x="10" y="13"/>
                      <a:pt x="11" y="11"/>
                      <a:pt x="15" y="10"/>
                    </a:cubicBezTo>
                    <a:cubicBezTo>
                      <a:pt x="21" y="9"/>
                      <a:pt x="26" y="7"/>
                      <a:pt x="32" y="5"/>
                    </a:cubicBezTo>
                    <a:cubicBezTo>
                      <a:pt x="44" y="0"/>
                      <a:pt x="57" y="6"/>
                      <a:pt x="60" y="18"/>
                    </a:cubicBezTo>
                    <a:cubicBezTo>
                      <a:pt x="61" y="21"/>
                      <a:pt x="60" y="24"/>
                      <a:pt x="59" y="26"/>
                    </a:cubicBezTo>
                    <a:cubicBezTo>
                      <a:pt x="57" y="29"/>
                      <a:pt x="54" y="33"/>
                      <a:pt x="52" y="36"/>
                    </a:cubicBezTo>
                    <a:cubicBezTo>
                      <a:pt x="46" y="48"/>
                      <a:pt x="40" y="60"/>
                      <a:pt x="34" y="72"/>
                    </a:cubicBezTo>
                    <a:cubicBezTo>
                      <a:pt x="34" y="72"/>
                      <a:pt x="34" y="74"/>
                      <a:pt x="33" y="7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C7A6E3E5-9A1F-4E06-9E71-F1D7E5C11C32}"/>
                  </a:ext>
                </a:extLst>
              </p:cNvPr>
              <p:cNvGrpSpPr/>
              <p:nvPr/>
            </p:nvGrpSpPr>
            <p:grpSpPr>
              <a:xfrm>
                <a:off x="10340336" y="2247899"/>
                <a:ext cx="547688" cy="679451"/>
                <a:chOff x="5548313" y="2084388"/>
                <a:chExt cx="547688" cy="679451"/>
              </a:xfrm>
              <a:grpFill/>
            </p:grpSpPr>
            <p:sp>
              <p:nvSpPr>
                <p:cNvPr id="39" name="Freeform 7">
                  <a:extLst>
                    <a:ext uri="{FF2B5EF4-FFF2-40B4-BE49-F238E27FC236}">
                      <a16:creationId xmlns:a16="http://schemas.microsoft.com/office/drawing/2014/main" id="{02368C72-9CA0-44B0-93EC-F396645A3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8313" y="2084388"/>
                  <a:ext cx="547688" cy="446088"/>
                </a:xfrm>
                <a:custGeom>
                  <a:avLst/>
                  <a:gdLst>
                    <a:gd name="T0" fmla="*/ 101 w 128"/>
                    <a:gd name="T1" fmla="*/ 58 h 105"/>
                    <a:gd name="T2" fmla="*/ 74 w 128"/>
                    <a:gd name="T3" fmla="*/ 56 h 105"/>
                    <a:gd name="T4" fmla="*/ 68 w 128"/>
                    <a:gd name="T5" fmla="*/ 57 h 105"/>
                    <a:gd name="T6" fmla="*/ 51 w 128"/>
                    <a:gd name="T7" fmla="*/ 59 h 105"/>
                    <a:gd name="T8" fmla="*/ 36 w 128"/>
                    <a:gd name="T9" fmla="*/ 65 h 105"/>
                    <a:gd name="T10" fmla="*/ 28 w 128"/>
                    <a:gd name="T11" fmla="*/ 73 h 105"/>
                    <a:gd name="T12" fmla="*/ 16 w 128"/>
                    <a:gd name="T13" fmla="*/ 102 h 105"/>
                    <a:gd name="T14" fmla="*/ 13 w 128"/>
                    <a:gd name="T15" fmla="*/ 104 h 105"/>
                    <a:gd name="T16" fmla="*/ 1 w 128"/>
                    <a:gd name="T17" fmla="*/ 98 h 105"/>
                    <a:gd name="T18" fmla="*/ 0 w 128"/>
                    <a:gd name="T19" fmla="*/ 93 h 105"/>
                    <a:gd name="T20" fmla="*/ 15 w 128"/>
                    <a:gd name="T21" fmla="*/ 60 h 105"/>
                    <a:gd name="T22" fmla="*/ 16 w 128"/>
                    <a:gd name="T23" fmla="*/ 58 h 105"/>
                    <a:gd name="T24" fmla="*/ 20 w 128"/>
                    <a:gd name="T25" fmla="*/ 52 h 105"/>
                    <a:gd name="T26" fmla="*/ 32 w 128"/>
                    <a:gd name="T27" fmla="*/ 54 h 105"/>
                    <a:gd name="T28" fmla="*/ 39 w 128"/>
                    <a:gd name="T29" fmla="*/ 55 h 105"/>
                    <a:gd name="T30" fmla="*/ 72 w 128"/>
                    <a:gd name="T31" fmla="*/ 21 h 105"/>
                    <a:gd name="T32" fmla="*/ 74 w 128"/>
                    <a:gd name="T33" fmla="*/ 16 h 105"/>
                    <a:gd name="T34" fmla="*/ 74 w 128"/>
                    <a:gd name="T35" fmla="*/ 11 h 105"/>
                    <a:gd name="T36" fmla="*/ 71 w 128"/>
                    <a:gd name="T37" fmla="*/ 11 h 105"/>
                    <a:gd name="T38" fmla="*/ 68 w 128"/>
                    <a:gd name="T39" fmla="*/ 15 h 105"/>
                    <a:gd name="T40" fmla="*/ 68 w 128"/>
                    <a:gd name="T41" fmla="*/ 21 h 105"/>
                    <a:gd name="T42" fmla="*/ 59 w 128"/>
                    <a:gd name="T43" fmla="*/ 29 h 105"/>
                    <a:gd name="T44" fmla="*/ 53 w 128"/>
                    <a:gd name="T45" fmla="*/ 27 h 105"/>
                    <a:gd name="T46" fmla="*/ 47 w 128"/>
                    <a:gd name="T47" fmla="*/ 24 h 105"/>
                    <a:gd name="T48" fmla="*/ 47 w 128"/>
                    <a:gd name="T49" fmla="*/ 32 h 105"/>
                    <a:gd name="T50" fmla="*/ 47 w 128"/>
                    <a:gd name="T51" fmla="*/ 34 h 105"/>
                    <a:gd name="T52" fmla="*/ 43 w 128"/>
                    <a:gd name="T53" fmla="*/ 45 h 105"/>
                    <a:gd name="T54" fmla="*/ 31 w 128"/>
                    <a:gd name="T55" fmla="*/ 39 h 105"/>
                    <a:gd name="T56" fmla="*/ 29 w 128"/>
                    <a:gd name="T57" fmla="*/ 23 h 105"/>
                    <a:gd name="T58" fmla="*/ 33 w 128"/>
                    <a:gd name="T59" fmla="*/ 14 h 105"/>
                    <a:gd name="T60" fmla="*/ 36 w 128"/>
                    <a:gd name="T61" fmla="*/ 9 h 105"/>
                    <a:gd name="T62" fmla="*/ 42 w 128"/>
                    <a:gd name="T63" fmla="*/ 13 h 105"/>
                    <a:gd name="T64" fmla="*/ 44 w 128"/>
                    <a:gd name="T65" fmla="*/ 16 h 105"/>
                    <a:gd name="T66" fmla="*/ 57 w 128"/>
                    <a:gd name="T67" fmla="*/ 14 h 105"/>
                    <a:gd name="T68" fmla="*/ 62 w 128"/>
                    <a:gd name="T69" fmla="*/ 11 h 105"/>
                    <a:gd name="T70" fmla="*/ 84 w 128"/>
                    <a:gd name="T71" fmla="*/ 0 h 105"/>
                    <a:gd name="T72" fmla="*/ 96 w 128"/>
                    <a:gd name="T73" fmla="*/ 7 h 105"/>
                    <a:gd name="T74" fmla="*/ 96 w 128"/>
                    <a:gd name="T75" fmla="*/ 20 h 105"/>
                    <a:gd name="T76" fmla="*/ 83 w 128"/>
                    <a:gd name="T77" fmla="*/ 43 h 105"/>
                    <a:gd name="T78" fmla="*/ 94 w 128"/>
                    <a:gd name="T79" fmla="*/ 44 h 105"/>
                    <a:gd name="T80" fmla="*/ 122 w 128"/>
                    <a:gd name="T81" fmla="*/ 59 h 105"/>
                    <a:gd name="T82" fmla="*/ 120 w 128"/>
                    <a:gd name="T83" fmla="*/ 73 h 105"/>
                    <a:gd name="T84" fmla="*/ 98 w 128"/>
                    <a:gd name="T85" fmla="*/ 73 h 105"/>
                    <a:gd name="T86" fmla="*/ 97 w 128"/>
                    <a:gd name="T87" fmla="*/ 66 h 105"/>
                    <a:gd name="T88" fmla="*/ 101 w 128"/>
                    <a:gd name="T89" fmla="*/ 5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28" h="105">
                      <a:moveTo>
                        <a:pt x="101" y="58"/>
                      </a:moveTo>
                      <a:cubicBezTo>
                        <a:pt x="94" y="52"/>
                        <a:pt x="81" y="52"/>
                        <a:pt x="74" y="56"/>
                      </a:cubicBezTo>
                      <a:cubicBezTo>
                        <a:pt x="73" y="57"/>
                        <a:pt x="70" y="58"/>
                        <a:pt x="68" y="57"/>
                      </a:cubicBezTo>
                      <a:cubicBezTo>
                        <a:pt x="62" y="56"/>
                        <a:pt x="57" y="57"/>
                        <a:pt x="51" y="59"/>
                      </a:cubicBezTo>
                      <a:cubicBezTo>
                        <a:pt x="46" y="61"/>
                        <a:pt x="41" y="63"/>
                        <a:pt x="36" y="65"/>
                      </a:cubicBezTo>
                      <a:cubicBezTo>
                        <a:pt x="32" y="67"/>
                        <a:pt x="29" y="69"/>
                        <a:pt x="28" y="73"/>
                      </a:cubicBezTo>
                      <a:cubicBezTo>
                        <a:pt x="24" y="82"/>
                        <a:pt x="20" y="92"/>
                        <a:pt x="16" y="102"/>
                      </a:cubicBezTo>
                      <a:cubicBezTo>
                        <a:pt x="16" y="103"/>
                        <a:pt x="14" y="105"/>
                        <a:pt x="13" y="104"/>
                      </a:cubicBezTo>
                      <a:cubicBezTo>
                        <a:pt x="9" y="103"/>
                        <a:pt x="5" y="100"/>
                        <a:pt x="1" y="98"/>
                      </a:cubicBezTo>
                      <a:cubicBezTo>
                        <a:pt x="0" y="97"/>
                        <a:pt x="0" y="95"/>
                        <a:pt x="0" y="93"/>
                      </a:cubicBezTo>
                      <a:cubicBezTo>
                        <a:pt x="5" y="82"/>
                        <a:pt x="10" y="71"/>
                        <a:pt x="15" y="60"/>
                      </a:cubicBezTo>
                      <a:cubicBezTo>
                        <a:pt x="15" y="59"/>
                        <a:pt x="16" y="59"/>
                        <a:pt x="16" y="58"/>
                      </a:cubicBezTo>
                      <a:cubicBezTo>
                        <a:pt x="18" y="56"/>
                        <a:pt x="19" y="52"/>
                        <a:pt x="20" y="52"/>
                      </a:cubicBezTo>
                      <a:cubicBezTo>
                        <a:pt x="24" y="52"/>
                        <a:pt x="29" y="52"/>
                        <a:pt x="32" y="54"/>
                      </a:cubicBezTo>
                      <a:cubicBezTo>
                        <a:pt x="35" y="55"/>
                        <a:pt x="36" y="56"/>
                        <a:pt x="39" y="55"/>
                      </a:cubicBezTo>
                      <a:cubicBezTo>
                        <a:pt x="57" y="50"/>
                        <a:pt x="66" y="37"/>
                        <a:pt x="72" y="21"/>
                      </a:cubicBezTo>
                      <a:cubicBezTo>
                        <a:pt x="72" y="20"/>
                        <a:pt x="73" y="18"/>
                        <a:pt x="74" y="16"/>
                      </a:cubicBezTo>
                      <a:cubicBezTo>
                        <a:pt x="74" y="14"/>
                        <a:pt x="74" y="13"/>
                        <a:pt x="74" y="11"/>
                      </a:cubicBezTo>
                      <a:cubicBezTo>
                        <a:pt x="74" y="11"/>
                        <a:pt x="72" y="10"/>
                        <a:pt x="71" y="11"/>
                      </a:cubicBezTo>
                      <a:cubicBezTo>
                        <a:pt x="70" y="12"/>
                        <a:pt x="68" y="13"/>
                        <a:pt x="68" y="15"/>
                      </a:cubicBezTo>
                      <a:cubicBezTo>
                        <a:pt x="67" y="17"/>
                        <a:pt x="68" y="19"/>
                        <a:pt x="68" y="21"/>
                      </a:cubicBezTo>
                      <a:cubicBezTo>
                        <a:pt x="69" y="28"/>
                        <a:pt x="68" y="30"/>
                        <a:pt x="59" y="29"/>
                      </a:cubicBezTo>
                      <a:cubicBezTo>
                        <a:pt x="57" y="29"/>
                        <a:pt x="55" y="28"/>
                        <a:pt x="53" y="27"/>
                      </a:cubicBezTo>
                      <a:cubicBezTo>
                        <a:pt x="51" y="26"/>
                        <a:pt x="49" y="25"/>
                        <a:pt x="47" y="24"/>
                      </a:cubicBezTo>
                      <a:cubicBezTo>
                        <a:pt x="47" y="27"/>
                        <a:pt x="47" y="29"/>
                        <a:pt x="47" y="32"/>
                      </a:cubicBezTo>
                      <a:cubicBezTo>
                        <a:pt x="47" y="33"/>
                        <a:pt x="47" y="33"/>
                        <a:pt x="47" y="34"/>
                      </a:cubicBezTo>
                      <a:cubicBezTo>
                        <a:pt x="47" y="38"/>
                        <a:pt x="48" y="43"/>
                        <a:pt x="43" y="45"/>
                      </a:cubicBezTo>
                      <a:cubicBezTo>
                        <a:pt x="39" y="46"/>
                        <a:pt x="34" y="44"/>
                        <a:pt x="31" y="39"/>
                      </a:cubicBezTo>
                      <a:cubicBezTo>
                        <a:pt x="28" y="34"/>
                        <a:pt x="25" y="29"/>
                        <a:pt x="29" y="23"/>
                      </a:cubicBezTo>
                      <a:cubicBezTo>
                        <a:pt x="31" y="20"/>
                        <a:pt x="31" y="17"/>
                        <a:pt x="33" y="14"/>
                      </a:cubicBezTo>
                      <a:cubicBezTo>
                        <a:pt x="34" y="12"/>
                        <a:pt x="35" y="9"/>
                        <a:pt x="36" y="9"/>
                      </a:cubicBezTo>
                      <a:cubicBezTo>
                        <a:pt x="38" y="10"/>
                        <a:pt x="40" y="11"/>
                        <a:pt x="42" y="13"/>
                      </a:cubicBezTo>
                      <a:cubicBezTo>
                        <a:pt x="42" y="13"/>
                        <a:pt x="43" y="15"/>
                        <a:pt x="44" y="16"/>
                      </a:cubicBezTo>
                      <a:cubicBezTo>
                        <a:pt x="48" y="13"/>
                        <a:pt x="52" y="11"/>
                        <a:pt x="57" y="14"/>
                      </a:cubicBezTo>
                      <a:cubicBezTo>
                        <a:pt x="58" y="15"/>
                        <a:pt x="61" y="13"/>
                        <a:pt x="62" y="11"/>
                      </a:cubicBezTo>
                      <a:cubicBezTo>
                        <a:pt x="69" y="5"/>
                        <a:pt x="75" y="0"/>
                        <a:pt x="84" y="0"/>
                      </a:cubicBezTo>
                      <a:cubicBezTo>
                        <a:pt x="89" y="0"/>
                        <a:pt x="93" y="2"/>
                        <a:pt x="96" y="7"/>
                      </a:cubicBezTo>
                      <a:cubicBezTo>
                        <a:pt x="99" y="11"/>
                        <a:pt x="98" y="15"/>
                        <a:pt x="96" y="20"/>
                      </a:cubicBezTo>
                      <a:cubicBezTo>
                        <a:pt x="91" y="27"/>
                        <a:pt x="87" y="35"/>
                        <a:pt x="83" y="43"/>
                      </a:cubicBezTo>
                      <a:cubicBezTo>
                        <a:pt x="88" y="43"/>
                        <a:pt x="91" y="44"/>
                        <a:pt x="94" y="44"/>
                      </a:cubicBezTo>
                      <a:cubicBezTo>
                        <a:pt x="105" y="46"/>
                        <a:pt x="115" y="50"/>
                        <a:pt x="122" y="59"/>
                      </a:cubicBezTo>
                      <a:cubicBezTo>
                        <a:pt x="128" y="65"/>
                        <a:pt x="127" y="68"/>
                        <a:pt x="120" y="73"/>
                      </a:cubicBezTo>
                      <a:cubicBezTo>
                        <a:pt x="113" y="77"/>
                        <a:pt x="105" y="77"/>
                        <a:pt x="98" y="73"/>
                      </a:cubicBezTo>
                      <a:cubicBezTo>
                        <a:pt x="95" y="71"/>
                        <a:pt x="95" y="69"/>
                        <a:pt x="97" y="66"/>
                      </a:cubicBezTo>
                      <a:cubicBezTo>
                        <a:pt x="98" y="64"/>
                        <a:pt x="100" y="61"/>
                        <a:pt x="101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8">
                  <a:extLst>
                    <a:ext uri="{FF2B5EF4-FFF2-40B4-BE49-F238E27FC236}">
                      <a16:creationId xmlns:a16="http://schemas.microsoft.com/office/drawing/2014/main" id="{68AB8704-3F31-41E0-B209-31D0A83BA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4200" y="2355851"/>
                  <a:ext cx="341313" cy="407988"/>
                </a:xfrm>
                <a:custGeom>
                  <a:avLst/>
                  <a:gdLst>
                    <a:gd name="T0" fmla="*/ 46 w 80"/>
                    <a:gd name="T1" fmla="*/ 29 h 96"/>
                    <a:gd name="T2" fmla="*/ 65 w 80"/>
                    <a:gd name="T3" fmla="*/ 29 h 96"/>
                    <a:gd name="T4" fmla="*/ 79 w 80"/>
                    <a:gd name="T5" fmla="*/ 41 h 96"/>
                    <a:gd name="T6" fmla="*/ 74 w 80"/>
                    <a:gd name="T7" fmla="*/ 43 h 96"/>
                    <a:gd name="T8" fmla="*/ 60 w 80"/>
                    <a:gd name="T9" fmla="*/ 43 h 96"/>
                    <a:gd name="T10" fmla="*/ 52 w 80"/>
                    <a:gd name="T11" fmla="*/ 50 h 96"/>
                    <a:gd name="T12" fmla="*/ 49 w 80"/>
                    <a:gd name="T13" fmla="*/ 87 h 96"/>
                    <a:gd name="T14" fmla="*/ 37 w 80"/>
                    <a:gd name="T15" fmla="*/ 95 h 96"/>
                    <a:gd name="T16" fmla="*/ 21 w 80"/>
                    <a:gd name="T17" fmla="*/ 68 h 96"/>
                    <a:gd name="T18" fmla="*/ 22 w 80"/>
                    <a:gd name="T19" fmla="*/ 62 h 96"/>
                    <a:gd name="T20" fmla="*/ 30 w 80"/>
                    <a:gd name="T21" fmla="*/ 72 h 96"/>
                    <a:gd name="T22" fmla="*/ 40 w 80"/>
                    <a:gd name="T23" fmla="*/ 70 h 96"/>
                    <a:gd name="T24" fmla="*/ 43 w 80"/>
                    <a:gd name="T25" fmla="*/ 46 h 96"/>
                    <a:gd name="T26" fmla="*/ 24 w 80"/>
                    <a:gd name="T27" fmla="*/ 52 h 96"/>
                    <a:gd name="T28" fmla="*/ 19 w 80"/>
                    <a:gd name="T29" fmla="*/ 54 h 96"/>
                    <a:gd name="T30" fmla="*/ 6 w 80"/>
                    <a:gd name="T31" fmla="*/ 54 h 96"/>
                    <a:gd name="T32" fmla="*/ 2 w 80"/>
                    <a:gd name="T33" fmla="*/ 40 h 96"/>
                    <a:gd name="T34" fmla="*/ 6 w 80"/>
                    <a:gd name="T35" fmla="*/ 37 h 96"/>
                    <a:gd name="T36" fmla="*/ 28 w 80"/>
                    <a:gd name="T37" fmla="*/ 33 h 96"/>
                    <a:gd name="T38" fmla="*/ 33 w 80"/>
                    <a:gd name="T39" fmla="*/ 32 h 96"/>
                    <a:gd name="T40" fmla="*/ 36 w 80"/>
                    <a:gd name="T41" fmla="*/ 22 h 96"/>
                    <a:gd name="T42" fmla="*/ 46 w 80"/>
                    <a:gd name="T43" fmla="*/ 12 h 96"/>
                    <a:gd name="T44" fmla="*/ 45 w 80"/>
                    <a:gd name="T45" fmla="*/ 10 h 96"/>
                    <a:gd name="T46" fmla="*/ 26 w 80"/>
                    <a:gd name="T47" fmla="*/ 17 h 96"/>
                    <a:gd name="T48" fmla="*/ 15 w 80"/>
                    <a:gd name="T49" fmla="*/ 24 h 96"/>
                    <a:gd name="T50" fmla="*/ 5 w 80"/>
                    <a:gd name="T51" fmla="*/ 22 h 96"/>
                    <a:gd name="T52" fmla="*/ 1 w 80"/>
                    <a:gd name="T53" fmla="*/ 17 h 96"/>
                    <a:gd name="T54" fmla="*/ 36 w 80"/>
                    <a:gd name="T55" fmla="*/ 2 h 96"/>
                    <a:gd name="T56" fmla="*/ 55 w 80"/>
                    <a:gd name="T57" fmla="*/ 0 h 96"/>
                    <a:gd name="T58" fmla="*/ 61 w 80"/>
                    <a:gd name="T59" fmla="*/ 6 h 96"/>
                    <a:gd name="T60" fmla="*/ 59 w 80"/>
                    <a:gd name="T61" fmla="*/ 13 h 96"/>
                    <a:gd name="T62" fmla="*/ 46 w 80"/>
                    <a:gd name="T63" fmla="*/ 2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0" h="96">
                      <a:moveTo>
                        <a:pt x="46" y="29"/>
                      </a:moveTo>
                      <a:cubicBezTo>
                        <a:pt x="53" y="30"/>
                        <a:pt x="59" y="31"/>
                        <a:pt x="65" y="29"/>
                      </a:cubicBezTo>
                      <a:cubicBezTo>
                        <a:pt x="71" y="27"/>
                        <a:pt x="80" y="34"/>
                        <a:pt x="79" y="41"/>
                      </a:cubicBezTo>
                      <a:cubicBezTo>
                        <a:pt x="79" y="42"/>
                        <a:pt x="76" y="43"/>
                        <a:pt x="74" y="43"/>
                      </a:cubicBezTo>
                      <a:cubicBezTo>
                        <a:pt x="70" y="43"/>
                        <a:pt x="65" y="43"/>
                        <a:pt x="60" y="43"/>
                      </a:cubicBezTo>
                      <a:cubicBezTo>
                        <a:pt x="53" y="42"/>
                        <a:pt x="52" y="44"/>
                        <a:pt x="52" y="50"/>
                      </a:cubicBezTo>
                      <a:cubicBezTo>
                        <a:pt x="51" y="62"/>
                        <a:pt x="51" y="75"/>
                        <a:pt x="49" y="87"/>
                      </a:cubicBezTo>
                      <a:cubicBezTo>
                        <a:pt x="48" y="95"/>
                        <a:pt x="45" y="96"/>
                        <a:pt x="37" y="95"/>
                      </a:cubicBezTo>
                      <a:cubicBezTo>
                        <a:pt x="25" y="92"/>
                        <a:pt x="15" y="82"/>
                        <a:pt x="21" y="68"/>
                      </a:cubicBezTo>
                      <a:cubicBezTo>
                        <a:pt x="21" y="66"/>
                        <a:pt x="21" y="64"/>
                        <a:pt x="22" y="62"/>
                      </a:cubicBezTo>
                      <a:cubicBezTo>
                        <a:pt x="24" y="65"/>
                        <a:pt x="27" y="69"/>
                        <a:pt x="30" y="72"/>
                      </a:cubicBezTo>
                      <a:cubicBezTo>
                        <a:pt x="33" y="76"/>
                        <a:pt x="39" y="75"/>
                        <a:pt x="40" y="70"/>
                      </a:cubicBezTo>
                      <a:cubicBezTo>
                        <a:pt x="41" y="62"/>
                        <a:pt x="42" y="54"/>
                        <a:pt x="43" y="46"/>
                      </a:cubicBezTo>
                      <a:cubicBezTo>
                        <a:pt x="35" y="45"/>
                        <a:pt x="30" y="49"/>
                        <a:pt x="24" y="52"/>
                      </a:cubicBezTo>
                      <a:cubicBezTo>
                        <a:pt x="22" y="52"/>
                        <a:pt x="21" y="54"/>
                        <a:pt x="19" y="54"/>
                      </a:cubicBezTo>
                      <a:cubicBezTo>
                        <a:pt x="14" y="58"/>
                        <a:pt x="11" y="57"/>
                        <a:pt x="6" y="54"/>
                      </a:cubicBezTo>
                      <a:cubicBezTo>
                        <a:pt x="3" y="51"/>
                        <a:pt x="0" y="44"/>
                        <a:pt x="2" y="40"/>
                      </a:cubicBezTo>
                      <a:cubicBezTo>
                        <a:pt x="2" y="39"/>
                        <a:pt x="5" y="37"/>
                        <a:pt x="6" y="37"/>
                      </a:cubicBezTo>
                      <a:cubicBezTo>
                        <a:pt x="14" y="39"/>
                        <a:pt x="20" y="35"/>
                        <a:pt x="28" y="33"/>
                      </a:cubicBezTo>
                      <a:cubicBezTo>
                        <a:pt x="29" y="33"/>
                        <a:pt x="31" y="32"/>
                        <a:pt x="33" y="32"/>
                      </a:cubicBezTo>
                      <a:cubicBezTo>
                        <a:pt x="31" y="27"/>
                        <a:pt x="31" y="24"/>
                        <a:pt x="36" y="22"/>
                      </a:cubicBezTo>
                      <a:cubicBezTo>
                        <a:pt x="39" y="19"/>
                        <a:pt x="42" y="15"/>
                        <a:pt x="46" y="12"/>
                      </a:cubicBezTo>
                      <a:cubicBezTo>
                        <a:pt x="45" y="11"/>
                        <a:pt x="45" y="11"/>
                        <a:pt x="45" y="10"/>
                      </a:cubicBezTo>
                      <a:cubicBezTo>
                        <a:pt x="38" y="13"/>
                        <a:pt x="32" y="15"/>
                        <a:pt x="26" y="17"/>
                      </a:cubicBezTo>
                      <a:cubicBezTo>
                        <a:pt x="22" y="19"/>
                        <a:pt x="18" y="22"/>
                        <a:pt x="15" y="24"/>
                      </a:cubicBezTo>
                      <a:cubicBezTo>
                        <a:pt x="11" y="26"/>
                        <a:pt x="7" y="27"/>
                        <a:pt x="5" y="22"/>
                      </a:cubicBezTo>
                      <a:cubicBezTo>
                        <a:pt x="4" y="20"/>
                        <a:pt x="3" y="19"/>
                        <a:pt x="1" y="17"/>
                      </a:cubicBezTo>
                      <a:cubicBezTo>
                        <a:pt x="13" y="12"/>
                        <a:pt x="25" y="6"/>
                        <a:pt x="36" y="2"/>
                      </a:cubicBezTo>
                      <a:cubicBezTo>
                        <a:pt x="42" y="0"/>
                        <a:pt x="49" y="0"/>
                        <a:pt x="55" y="0"/>
                      </a:cubicBezTo>
                      <a:cubicBezTo>
                        <a:pt x="57" y="0"/>
                        <a:pt x="60" y="4"/>
                        <a:pt x="61" y="6"/>
                      </a:cubicBezTo>
                      <a:cubicBezTo>
                        <a:pt x="62" y="8"/>
                        <a:pt x="61" y="11"/>
                        <a:pt x="59" y="13"/>
                      </a:cubicBezTo>
                      <a:cubicBezTo>
                        <a:pt x="55" y="18"/>
                        <a:pt x="51" y="23"/>
                        <a:pt x="4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B92E7EB9-3312-4310-B5FA-50F0FA6CFB99}"/>
                  </a:ext>
                </a:extLst>
              </p:cNvPr>
              <p:cNvGrpSpPr/>
              <p:nvPr/>
            </p:nvGrpSpPr>
            <p:grpSpPr>
              <a:xfrm>
                <a:off x="11192276" y="2400300"/>
                <a:ext cx="322175" cy="373063"/>
                <a:chOff x="3792874" y="3138488"/>
                <a:chExt cx="322175" cy="373063"/>
              </a:xfrm>
              <a:grpFill/>
            </p:grpSpPr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4A24723D-38DD-4916-B1AF-76A903317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92874" y="3235325"/>
                  <a:ext cx="112625" cy="246063"/>
                </a:xfrm>
                <a:custGeom>
                  <a:avLst/>
                  <a:gdLst>
                    <a:gd name="T0" fmla="*/ 16 w 39"/>
                    <a:gd name="T1" fmla="*/ 29 h 58"/>
                    <a:gd name="T2" fmla="*/ 27 w 39"/>
                    <a:gd name="T3" fmla="*/ 7 h 58"/>
                    <a:gd name="T4" fmla="*/ 31 w 39"/>
                    <a:gd name="T5" fmla="*/ 1 h 58"/>
                    <a:gd name="T6" fmla="*/ 34 w 39"/>
                    <a:gd name="T7" fmla="*/ 6 h 58"/>
                    <a:gd name="T8" fmla="*/ 35 w 39"/>
                    <a:gd name="T9" fmla="*/ 26 h 58"/>
                    <a:gd name="T10" fmla="*/ 20 w 39"/>
                    <a:gd name="T11" fmla="*/ 52 h 58"/>
                    <a:gd name="T12" fmla="*/ 9 w 39"/>
                    <a:gd name="T13" fmla="*/ 57 h 58"/>
                    <a:gd name="T14" fmla="*/ 1 w 39"/>
                    <a:gd name="T15" fmla="*/ 43 h 58"/>
                    <a:gd name="T16" fmla="*/ 4 w 39"/>
                    <a:gd name="T17" fmla="*/ 6 h 58"/>
                    <a:gd name="T18" fmla="*/ 8 w 39"/>
                    <a:gd name="T19" fmla="*/ 0 h 58"/>
                    <a:gd name="T20" fmla="*/ 15 w 39"/>
                    <a:gd name="T21" fmla="*/ 6 h 58"/>
                    <a:gd name="T22" fmla="*/ 14 w 39"/>
                    <a:gd name="T23" fmla="*/ 20 h 58"/>
                    <a:gd name="T24" fmla="*/ 14 w 39"/>
                    <a:gd name="T25" fmla="*/ 28 h 58"/>
                    <a:gd name="T26" fmla="*/ 16 w 39"/>
                    <a:gd name="T27" fmla="*/ 2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8">
                      <a:moveTo>
                        <a:pt x="16" y="29"/>
                      </a:moveTo>
                      <a:cubicBezTo>
                        <a:pt x="19" y="21"/>
                        <a:pt x="23" y="14"/>
                        <a:pt x="27" y="7"/>
                      </a:cubicBezTo>
                      <a:cubicBezTo>
                        <a:pt x="28" y="5"/>
                        <a:pt x="29" y="3"/>
                        <a:pt x="31" y="1"/>
                      </a:cubicBezTo>
                      <a:cubicBezTo>
                        <a:pt x="32" y="3"/>
                        <a:pt x="33" y="4"/>
                        <a:pt x="34" y="6"/>
                      </a:cubicBezTo>
                      <a:cubicBezTo>
                        <a:pt x="37" y="12"/>
                        <a:pt x="39" y="19"/>
                        <a:pt x="35" y="26"/>
                      </a:cubicBezTo>
                      <a:cubicBezTo>
                        <a:pt x="30" y="34"/>
                        <a:pt x="25" y="43"/>
                        <a:pt x="20" y="52"/>
                      </a:cubicBezTo>
                      <a:cubicBezTo>
                        <a:pt x="18" y="56"/>
                        <a:pt x="12" y="58"/>
                        <a:pt x="9" y="57"/>
                      </a:cubicBezTo>
                      <a:cubicBezTo>
                        <a:pt x="2" y="54"/>
                        <a:pt x="0" y="50"/>
                        <a:pt x="1" y="43"/>
                      </a:cubicBezTo>
                      <a:cubicBezTo>
                        <a:pt x="2" y="31"/>
                        <a:pt x="3" y="18"/>
                        <a:pt x="4" y="6"/>
                      </a:cubicBezTo>
                      <a:cubicBezTo>
                        <a:pt x="4" y="4"/>
                        <a:pt x="4" y="0"/>
                        <a:pt x="8" y="0"/>
                      </a:cubicBezTo>
                      <a:cubicBezTo>
                        <a:pt x="11" y="0"/>
                        <a:pt x="15" y="1"/>
                        <a:pt x="15" y="6"/>
                      </a:cubicBezTo>
                      <a:cubicBezTo>
                        <a:pt x="15" y="10"/>
                        <a:pt x="14" y="15"/>
                        <a:pt x="14" y="20"/>
                      </a:cubicBezTo>
                      <a:cubicBezTo>
                        <a:pt x="14" y="23"/>
                        <a:pt x="14" y="25"/>
                        <a:pt x="14" y="28"/>
                      </a:cubicBezTo>
                      <a:cubicBezTo>
                        <a:pt x="14" y="28"/>
                        <a:pt x="15" y="28"/>
                        <a:pt x="16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FB4C6AFE-87EF-4FB7-829C-F7529116E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0111" y="3138488"/>
                  <a:ext cx="134938" cy="373063"/>
                </a:xfrm>
                <a:custGeom>
                  <a:avLst/>
                  <a:gdLst>
                    <a:gd name="T0" fmla="*/ 9 w 47"/>
                    <a:gd name="T1" fmla="*/ 73 h 88"/>
                    <a:gd name="T2" fmla="*/ 3 w 47"/>
                    <a:gd name="T3" fmla="*/ 67 h 88"/>
                    <a:gd name="T4" fmla="*/ 3 w 47"/>
                    <a:gd name="T5" fmla="*/ 57 h 88"/>
                    <a:gd name="T6" fmla="*/ 20 w 47"/>
                    <a:gd name="T7" fmla="*/ 38 h 88"/>
                    <a:gd name="T8" fmla="*/ 33 w 47"/>
                    <a:gd name="T9" fmla="*/ 20 h 88"/>
                    <a:gd name="T10" fmla="*/ 33 w 47"/>
                    <a:gd name="T11" fmla="*/ 4 h 88"/>
                    <a:gd name="T12" fmla="*/ 32 w 47"/>
                    <a:gd name="T13" fmla="*/ 1 h 88"/>
                    <a:gd name="T14" fmla="*/ 33 w 47"/>
                    <a:gd name="T15" fmla="*/ 0 h 88"/>
                    <a:gd name="T16" fmla="*/ 41 w 47"/>
                    <a:gd name="T17" fmla="*/ 6 h 88"/>
                    <a:gd name="T18" fmla="*/ 43 w 47"/>
                    <a:gd name="T19" fmla="*/ 26 h 88"/>
                    <a:gd name="T20" fmla="*/ 29 w 47"/>
                    <a:gd name="T21" fmla="*/ 48 h 88"/>
                    <a:gd name="T22" fmla="*/ 30 w 47"/>
                    <a:gd name="T23" fmla="*/ 52 h 88"/>
                    <a:gd name="T24" fmla="*/ 40 w 47"/>
                    <a:gd name="T25" fmla="*/ 73 h 88"/>
                    <a:gd name="T26" fmla="*/ 41 w 47"/>
                    <a:gd name="T27" fmla="*/ 84 h 88"/>
                    <a:gd name="T28" fmla="*/ 37 w 47"/>
                    <a:gd name="T29" fmla="*/ 86 h 88"/>
                    <a:gd name="T30" fmla="*/ 31 w 47"/>
                    <a:gd name="T31" fmla="*/ 75 h 88"/>
                    <a:gd name="T32" fmla="*/ 28 w 47"/>
                    <a:gd name="T33" fmla="*/ 60 h 88"/>
                    <a:gd name="T34" fmla="*/ 22 w 47"/>
                    <a:gd name="T35" fmla="*/ 59 h 88"/>
                    <a:gd name="T36" fmla="*/ 9 w 47"/>
                    <a:gd name="T37" fmla="*/ 7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7" h="88">
                      <a:moveTo>
                        <a:pt x="9" y="73"/>
                      </a:moveTo>
                      <a:cubicBezTo>
                        <a:pt x="7" y="71"/>
                        <a:pt x="5" y="69"/>
                        <a:pt x="3" y="67"/>
                      </a:cubicBezTo>
                      <a:cubicBezTo>
                        <a:pt x="1" y="64"/>
                        <a:pt x="0" y="61"/>
                        <a:pt x="3" y="57"/>
                      </a:cubicBezTo>
                      <a:cubicBezTo>
                        <a:pt x="9" y="51"/>
                        <a:pt x="14" y="45"/>
                        <a:pt x="20" y="38"/>
                      </a:cubicBezTo>
                      <a:cubicBezTo>
                        <a:pt x="24" y="32"/>
                        <a:pt x="28" y="26"/>
                        <a:pt x="33" y="20"/>
                      </a:cubicBezTo>
                      <a:cubicBezTo>
                        <a:pt x="36" y="15"/>
                        <a:pt x="36" y="9"/>
                        <a:pt x="33" y="4"/>
                      </a:cubicBezTo>
                      <a:cubicBezTo>
                        <a:pt x="32" y="3"/>
                        <a:pt x="32" y="2"/>
                        <a:pt x="32" y="1"/>
                      </a:cubicBezTo>
                      <a:cubicBezTo>
                        <a:pt x="32" y="1"/>
                        <a:pt x="33" y="0"/>
                        <a:pt x="33" y="0"/>
                      </a:cubicBezTo>
                      <a:cubicBezTo>
                        <a:pt x="36" y="2"/>
                        <a:pt x="39" y="4"/>
                        <a:pt x="41" y="6"/>
                      </a:cubicBezTo>
                      <a:cubicBezTo>
                        <a:pt x="46" y="11"/>
                        <a:pt x="47" y="20"/>
                        <a:pt x="43" y="26"/>
                      </a:cubicBezTo>
                      <a:cubicBezTo>
                        <a:pt x="39" y="33"/>
                        <a:pt x="34" y="40"/>
                        <a:pt x="29" y="48"/>
                      </a:cubicBezTo>
                      <a:cubicBezTo>
                        <a:pt x="29" y="49"/>
                        <a:pt x="29" y="52"/>
                        <a:pt x="30" y="52"/>
                      </a:cubicBezTo>
                      <a:cubicBezTo>
                        <a:pt x="38" y="57"/>
                        <a:pt x="38" y="65"/>
                        <a:pt x="40" y="73"/>
                      </a:cubicBezTo>
                      <a:cubicBezTo>
                        <a:pt x="41" y="76"/>
                        <a:pt x="41" y="80"/>
                        <a:pt x="41" y="84"/>
                      </a:cubicBezTo>
                      <a:cubicBezTo>
                        <a:pt x="41" y="87"/>
                        <a:pt x="39" y="88"/>
                        <a:pt x="37" y="86"/>
                      </a:cubicBezTo>
                      <a:cubicBezTo>
                        <a:pt x="33" y="83"/>
                        <a:pt x="31" y="81"/>
                        <a:pt x="31" y="75"/>
                      </a:cubicBezTo>
                      <a:cubicBezTo>
                        <a:pt x="31" y="70"/>
                        <a:pt x="30" y="65"/>
                        <a:pt x="28" y="60"/>
                      </a:cubicBezTo>
                      <a:cubicBezTo>
                        <a:pt x="27" y="55"/>
                        <a:pt x="25" y="56"/>
                        <a:pt x="22" y="59"/>
                      </a:cubicBezTo>
                      <a:cubicBezTo>
                        <a:pt x="18" y="64"/>
                        <a:pt x="14" y="68"/>
                        <a:pt x="9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7BBE01C1-D3BA-489E-BE5E-C63059DA7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924" y="3138488"/>
                  <a:ext cx="75438" cy="79375"/>
                </a:xfrm>
                <a:custGeom>
                  <a:avLst/>
                  <a:gdLst>
                    <a:gd name="T0" fmla="*/ 0 w 26"/>
                    <a:gd name="T1" fmla="*/ 0 h 19"/>
                    <a:gd name="T2" fmla="*/ 20 w 26"/>
                    <a:gd name="T3" fmla="*/ 1 h 19"/>
                    <a:gd name="T4" fmla="*/ 23 w 26"/>
                    <a:gd name="T5" fmla="*/ 12 h 19"/>
                    <a:gd name="T6" fmla="*/ 12 w 26"/>
                    <a:gd name="T7" fmla="*/ 18 h 19"/>
                    <a:gd name="T8" fmla="*/ 3 w 26"/>
                    <a:gd name="T9" fmla="*/ 11 h 19"/>
                    <a:gd name="T10" fmla="*/ 0 w 26"/>
                    <a:gd name="T1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6" h="19">
                      <a:moveTo>
                        <a:pt x="0" y="0"/>
                      </a:moveTo>
                      <a:cubicBezTo>
                        <a:pt x="8" y="1"/>
                        <a:pt x="14" y="1"/>
                        <a:pt x="20" y="1"/>
                      </a:cubicBezTo>
                      <a:cubicBezTo>
                        <a:pt x="24" y="1"/>
                        <a:pt x="26" y="8"/>
                        <a:pt x="23" y="12"/>
                      </a:cubicBezTo>
                      <a:cubicBezTo>
                        <a:pt x="21" y="16"/>
                        <a:pt x="17" y="19"/>
                        <a:pt x="12" y="18"/>
                      </a:cubicBezTo>
                      <a:cubicBezTo>
                        <a:pt x="8" y="18"/>
                        <a:pt x="5" y="15"/>
                        <a:pt x="3" y="11"/>
                      </a:cubicBezTo>
                      <a:cubicBezTo>
                        <a:pt x="2" y="8"/>
                        <a:pt x="1" y="4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E582171C-E91E-4DDB-B720-D9EDE8C54B5C}"/>
                </a:ext>
              </a:extLst>
            </p:cNvPr>
            <p:cNvGrpSpPr/>
            <p:nvPr/>
          </p:nvGrpSpPr>
          <p:grpSpPr>
            <a:xfrm>
              <a:off x="582366" y="5719539"/>
              <a:ext cx="2716733" cy="681262"/>
              <a:chOff x="6738929" y="2270918"/>
              <a:chExt cx="2766486" cy="693738"/>
            </a:xfrm>
            <a:grpFill/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4EB45816-40C4-4065-9181-C29D2BECD84E}"/>
                  </a:ext>
                </a:extLst>
              </p:cNvPr>
              <p:cNvGrpSpPr/>
              <p:nvPr/>
            </p:nvGrpSpPr>
            <p:grpSpPr>
              <a:xfrm>
                <a:off x="8180494" y="2355056"/>
                <a:ext cx="484188" cy="509588"/>
                <a:chOff x="6113463" y="3541713"/>
                <a:chExt cx="484188" cy="509588"/>
              </a:xfrm>
              <a:grpFill/>
            </p:grpSpPr>
            <p:sp>
              <p:nvSpPr>
                <p:cNvPr id="30" name="Freeform 9">
                  <a:extLst>
                    <a:ext uri="{FF2B5EF4-FFF2-40B4-BE49-F238E27FC236}">
                      <a16:creationId xmlns:a16="http://schemas.microsoft.com/office/drawing/2014/main" id="{70888479-5294-457A-8111-462CE4F104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13463" y="3579813"/>
                  <a:ext cx="252413" cy="428625"/>
                </a:xfrm>
                <a:custGeom>
                  <a:avLst/>
                  <a:gdLst>
                    <a:gd name="T0" fmla="*/ 39 w 59"/>
                    <a:gd name="T1" fmla="*/ 78 h 101"/>
                    <a:gd name="T2" fmla="*/ 17 w 59"/>
                    <a:gd name="T3" fmla="*/ 94 h 101"/>
                    <a:gd name="T4" fmla="*/ 8 w 59"/>
                    <a:gd name="T5" fmla="*/ 94 h 101"/>
                    <a:gd name="T6" fmla="*/ 0 w 59"/>
                    <a:gd name="T7" fmla="*/ 79 h 101"/>
                    <a:gd name="T8" fmla="*/ 17 w 59"/>
                    <a:gd name="T9" fmla="*/ 73 h 101"/>
                    <a:gd name="T10" fmla="*/ 10 w 59"/>
                    <a:gd name="T11" fmla="*/ 68 h 101"/>
                    <a:gd name="T12" fmla="*/ 8 w 59"/>
                    <a:gd name="T13" fmla="*/ 60 h 101"/>
                    <a:gd name="T14" fmla="*/ 18 w 59"/>
                    <a:gd name="T15" fmla="*/ 23 h 101"/>
                    <a:gd name="T16" fmla="*/ 26 w 59"/>
                    <a:gd name="T17" fmla="*/ 17 h 101"/>
                    <a:gd name="T18" fmla="*/ 36 w 59"/>
                    <a:gd name="T19" fmla="*/ 26 h 101"/>
                    <a:gd name="T20" fmla="*/ 36 w 59"/>
                    <a:gd name="T21" fmla="*/ 27 h 101"/>
                    <a:gd name="T22" fmla="*/ 43 w 59"/>
                    <a:gd name="T23" fmla="*/ 40 h 101"/>
                    <a:gd name="T24" fmla="*/ 42 w 59"/>
                    <a:gd name="T25" fmla="*/ 12 h 101"/>
                    <a:gd name="T26" fmla="*/ 21 w 59"/>
                    <a:gd name="T27" fmla="*/ 5 h 101"/>
                    <a:gd name="T28" fmla="*/ 44 w 59"/>
                    <a:gd name="T29" fmla="*/ 1 h 101"/>
                    <a:gd name="T30" fmla="*/ 57 w 59"/>
                    <a:gd name="T31" fmla="*/ 17 h 101"/>
                    <a:gd name="T32" fmla="*/ 56 w 59"/>
                    <a:gd name="T33" fmla="*/ 48 h 101"/>
                    <a:gd name="T34" fmla="*/ 57 w 59"/>
                    <a:gd name="T35" fmla="*/ 55 h 101"/>
                    <a:gd name="T36" fmla="*/ 55 w 59"/>
                    <a:gd name="T37" fmla="*/ 64 h 101"/>
                    <a:gd name="T38" fmla="*/ 54 w 59"/>
                    <a:gd name="T39" fmla="*/ 71 h 101"/>
                    <a:gd name="T40" fmla="*/ 52 w 59"/>
                    <a:gd name="T41" fmla="*/ 95 h 101"/>
                    <a:gd name="T42" fmla="*/ 49 w 59"/>
                    <a:gd name="T43" fmla="*/ 101 h 101"/>
                    <a:gd name="T44" fmla="*/ 43 w 59"/>
                    <a:gd name="T45" fmla="*/ 98 h 101"/>
                    <a:gd name="T46" fmla="*/ 38 w 59"/>
                    <a:gd name="T47" fmla="*/ 86 h 101"/>
                    <a:gd name="T48" fmla="*/ 39 w 59"/>
                    <a:gd name="T49" fmla="*/ 78 h 101"/>
                    <a:gd name="T50" fmla="*/ 42 w 59"/>
                    <a:gd name="T51" fmla="*/ 47 h 101"/>
                    <a:gd name="T52" fmla="*/ 32 w 59"/>
                    <a:gd name="T53" fmla="*/ 44 h 101"/>
                    <a:gd name="T54" fmla="*/ 29 w 59"/>
                    <a:gd name="T55" fmla="*/ 64 h 101"/>
                    <a:gd name="T56" fmla="*/ 42 w 59"/>
                    <a:gd name="T57" fmla="*/ 47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9" h="101">
                      <a:moveTo>
                        <a:pt x="39" y="78"/>
                      </a:moveTo>
                      <a:cubicBezTo>
                        <a:pt x="31" y="84"/>
                        <a:pt x="24" y="89"/>
                        <a:pt x="17" y="94"/>
                      </a:cubicBezTo>
                      <a:cubicBezTo>
                        <a:pt x="14" y="97"/>
                        <a:pt x="11" y="96"/>
                        <a:pt x="8" y="94"/>
                      </a:cubicBezTo>
                      <a:cubicBezTo>
                        <a:pt x="4" y="90"/>
                        <a:pt x="0" y="86"/>
                        <a:pt x="0" y="79"/>
                      </a:cubicBezTo>
                      <a:cubicBezTo>
                        <a:pt x="6" y="82"/>
                        <a:pt x="12" y="80"/>
                        <a:pt x="17" y="73"/>
                      </a:cubicBezTo>
                      <a:cubicBezTo>
                        <a:pt x="15" y="72"/>
                        <a:pt x="13" y="70"/>
                        <a:pt x="10" y="68"/>
                      </a:cubicBezTo>
                      <a:cubicBezTo>
                        <a:pt x="7" y="66"/>
                        <a:pt x="7" y="63"/>
                        <a:pt x="8" y="60"/>
                      </a:cubicBezTo>
                      <a:cubicBezTo>
                        <a:pt x="11" y="48"/>
                        <a:pt x="15" y="36"/>
                        <a:pt x="18" y="23"/>
                      </a:cubicBezTo>
                      <a:cubicBezTo>
                        <a:pt x="19" y="20"/>
                        <a:pt x="20" y="16"/>
                        <a:pt x="26" y="17"/>
                      </a:cubicBezTo>
                      <a:cubicBezTo>
                        <a:pt x="32" y="18"/>
                        <a:pt x="36" y="21"/>
                        <a:pt x="36" y="26"/>
                      </a:cubicBezTo>
                      <a:cubicBezTo>
                        <a:pt x="36" y="26"/>
                        <a:pt x="36" y="27"/>
                        <a:pt x="36" y="27"/>
                      </a:cubicBezTo>
                      <a:cubicBezTo>
                        <a:pt x="35" y="33"/>
                        <a:pt x="38" y="37"/>
                        <a:pt x="43" y="40"/>
                      </a:cubicBezTo>
                      <a:cubicBezTo>
                        <a:pt x="43" y="31"/>
                        <a:pt x="42" y="22"/>
                        <a:pt x="42" y="12"/>
                      </a:cubicBezTo>
                      <a:cubicBezTo>
                        <a:pt x="30" y="16"/>
                        <a:pt x="20" y="12"/>
                        <a:pt x="21" y="5"/>
                      </a:cubicBezTo>
                      <a:cubicBezTo>
                        <a:pt x="29" y="3"/>
                        <a:pt x="36" y="1"/>
                        <a:pt x="44" y="1"/>
                      </a:cubicBezTo>
                      <a:cubicBezTo>
                        <a:pt x="54" y="0"/>
                        <a:pt x="59" y="8"/>
                        <a:pt x="57" y="17"/>
                      </a:cubicBezTo>
                      <a:cubicBezTo>
                        <a:pt x="56" y="27"/>
                        <a:pt x="56" y="38"/>
                        <a:pt x="56" y="48"/>
                      </a:cubicBezTo>
                      <a:cubicBezTo>
                        <a:pt x="56" y="50"/>
                        <a:pt x="57" y="52"/>
                        <a:pt x="57" y="55"/>
                      </a:cubicBezTo>
                      <a:cubicBezTo>
                        <a:pt x="57" y="58"/>
                        <a:pt x="56" y="61"/>
                        <a:pt x="55" y="64"/>
                      </a:cubicBezTo>
                      <a:cubicBezTo>
                        <a:pt x="55" y="66"/>
                        <a:pt x="54" y="68"/>
                        <a:pt x="54" y="71"/>
                      </a:cubicBezTo>
                      <a:cubicBezTo>
                        <a:pt x="53" y="79"/>
                        <a:pt x="53" y="87"/>
                        <a:pt x="52" y="95"/>
                      </a:cubicBezTo>
                      <a:cubicBezTo>
                        <a:pt x="52" y="97"/>
                        <a:pt x="51" y="100"/>
                        <a:pt x="49" y="101"/>
                      </a:cubicBezTo>
                      <a:cubicBezTo>
                        <a:pt x="47" y="101"/>
                        <a:pt x="44" y="100"/>
                        <a:pt x="43" y="98"/>
                      </a:cubicBezTo>
                      <a:cubicBezTo>
                        <a:pt x="39" y="95"/>
                        <a:pt x="36" y="92"/>
                        <a:pt x="38" y="86"/>
                      </a:cubicBezTo>
                      <a:cubicBezTo>
                        <a:pt x="39" y="84"/>
                        <a:pt x="39" y="81"/>
                        <a:pt x="39" y="78"/>
                      </a:cubicBezTo>
                      <a:close/>
                      <a:moveTo>
                        <a:pt x="42" y="47"/>
                      </a:moveTo>
                      <a:cubicBezTo>
                        <a:pt x="39" y="46"/>
                        <a:pt x="36" y="45"/>
                        <a:pt x="32" y="44"/>
                      </a:cubicBezTo>
                      <a:cubicBezTo>
                        <a:pt x="31" y="51"/>
                        <a:pt x="30" y="57"/>
                        <a:pt x="29" y="64"/>
                      </a:cubicBezTo>
                      <a:cubicBezTo>
                        <a:pt x="39" y="61"/>
                        <a:pt x="42" y="57"/>
                        <a:pt x="42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3C581795-C09D-460E-9472-8181F266F0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361113" y="3541713"/>
                  <a:ext cx="236538" cy="509588"/>
                </a:xfrm>
                <a:custGeom>
                  <a:avLst/>
                  <a:gdLst>
                    <a:gd name="T0" fmla="*/ 11 w 55"/>
                    <a:gd name="T1" fmla="*/ 89 h 120"/>
                    <a:gd name="T2" fmla="*/ 10 w 55"/>
                    <a:gd name="T3" fmla="*/ 100 h 120"/>
                    <a:gd name="T4" fmla="*/ 6 w 55"/>
                    <a:gd name="T5" fmla="*/ 104 h 120"/>
                    <a:gd name="T6" fmla="*/ 1 w 55"/>
                    <a:gd name="T7" fmla="*/ 99 h 120"/>
                    <a:gd name="T8" fmla="*/ 3 w 55"/>
                    <a:gd name="T9" fmla="*/ 84 h 120"/>
                    <a:gd name="T10" fmla="*/ 14 w 55"/>
                    <a:gd name="T11" fmla="*/ 37 h 120"/>
                    <a:gd name="T12" fmla="*/ 22 w 55"/>
                    <a:gd name="T13" fmla="*/ 11 h 120"/>
                    <a:gd name="T14" fmla="*/ 26 w 55"/>
                    <a:gd name="T15" fmla="*/ 19 h 120"/>
                    <a:gd name="T16" fmla="*/ 20 w 55"/>
                    <a:gd name="T17" fmla="*/ 40 h 120"/>
                    <a:gd name="T18" fmla="*/ 27 w 55"/>
                    <a:gd name="T19" fmla="*/ 35 h 120"/>
                    <a:gd name="T20" fmla="*/ 35 w 55"/>
                    <a:gd name="T21" fmla="*/ 30 h 120"/>
                    <a:gd name="T22" fmla="*/ 33 w 55"/>
                    <a:gd name="T23" fmla="*/ 9 h 120"/>
                    <a:gd name="T24" fmla="*/ 28 w 55"/>
                    <a:gd name="T25" fmla="*/ 8 h 120"/>
                    <a:gd name="T26" fmla="*/ 19 w 55"/>
                    <a:gd name="T27" fmla="*/ 12 h 120"/>
                    <a:gd name="T28" fmla="*/ 12 w 55"/>
                    <a:gd name="T29" fmla="*/ 15 h 120"/>
                    <a:gd name="T30" fmla="*/ 9 w 55"/>
                    <a:gd name="T31" fmla="*/ 11 h 120"/>
                    <a:gd name="T32" fmla="*/ 11 w 55"/>
                    <a:gd name="T33" fmla="*/ 8 h 120"/>
                    <a:gd name="T34" fmla="*/ 31 w 55"/>
                    <a:gd name="T35" fmla="*/ 0 h 120"/>
                    <a:gd name="T36" fmla="*/ 45 w 55"/>
                    <a:gd name="T37" fmla="*/ 15 h 120"/>
                    <a:gd name="T38" fmla="*/ 44 w 55"/>
                    <a:gd name="T39" fmla="*/ 46 h 120"/>
                    <a:gd name="T40" fmla="*/ 48 w 55"/>
                    <a:gd name="T41" fmla="*/ 54 h 120"/>
                    <a:gd name="T42" fmla="*/ 48 w 55"/>
                    <a:gd name="T43" fmla="*/ 71 h 120"/>
                    <a:gd name="T44" fmla="*/ 44 w 55"/>
                    <a:gd name="T45" fmla="*/ 77 h 120"/>
                    <a:gd name="T46" fmla="*/ 44 w 55"/>
                    <a:gd name="T47" fmla="*/ 110 h 120"/>
                    <a:gd name="T48" fmla="*/ 44 w 55"/>
                    <a:gd name="T49" fmla="*/ 114 h 120"/>
                    <a:gd name="T50" fmla="*/ 41 w 55"/>
                    <a:gd name="T51" fmla="*/ 120 h 120"/>
                    <a:gd name="T52" fmla="*/ 32 w 55"/>
                    <a:gd name="T53" fmla="*/ 118 h 120"/>
                    <a:gd name="T54" fmla="*/ 13 w 55"/>
                    <a:gd name="T55" fmla="*/ 91 h 120"/>
                    <a:gd name="T56" fmla="*/ 12 w 55"/>
                    <a:gd name="T57" fmla="*/ 89 h 120"/>
                    <a:gd name="T58" fmla="*/ 11 w 55"/>
                    <a:gd name="T59" fmla="*/ 89 h 120"/>
                    <a:gd name="T60" fmla="*/ 24 w 55"/>
                    <a:gd name="T61" fmla="*/ 76 h 120"/>
                    <a:gd name="T62" fmla="*/ 23 w 55"/>
                    <a:gd name="T63" fmla="*/ 74 h 120"/>
                    <a:gd name="T64" fmla="*/ 27 w 55"/>
                    <a:gd name="T65" fmla="*/ 71 h 120"/>
                    <a:gd name="T66" fmla="*/ 33 w 55"/>
                    <a:gd name="T67" fmla="*/ 67 h 120"/>
                    <a:gd name="T68" fmla="*/ 32 w 55"/>
                    <a:gd name="T69" fmla="*/ 63 h 120"/>
                    <a:gd name="T70" fmla="*/ 22 w 55"/>
                    <a:gd name="T71" fmla="*/ 52 h 120"/>
                    <a:gd name="T72" fmla="*/ 18 w 55"/>
                    <a:gd name="T73" fmla="*/ 89 h 120"/>
                    <a:gd name="T74" fmla="*/ 33 w 55"/>
                    <a:gd name="T75" fmla="*/ 107 h 120"/>
                    <a:gd name="T76" fmla="*/ 35 w 55"/>
                    <a:gd name="T77" fmla="*/ 77 h 120"/>
                    <a:gd name="T78" fmla="*/ 31 w 55"/>
                    <a:gd name="T79" fmla="*/ 75 h 120"/>
                    <a:gd name="T80" fmla="*/ 24 w 55"/>
                    <a:gd name="T81" fmla="*/ 7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5" h="120">
                      <a:moveTo>
                        <a:pt x="11" y="89"/>
                      </a:moveTo>
                      <a:cubicBezTo>
                        <a:pt x="10" y="93"/>
                        <a:pt x="10" y="96"/>
                        <a:pt x="10" y="100"/>
                      </a:cubicBezTo>
                      <a:cubicBezTo>
                        <a:pt x="9" y="102"/>
                        <a:pt x="9" y="104"/>
                        <a:pt x="6" y="104"/>
                      </a:cubicBezTo>
                      <a:cubicBezTo>
                        <a:pt x="3" y="104"/>
                        <a:pt x="0" y="103"/>
                        <a:pt x="1" y="99"/>
                      </a:cubicBezTo>
                      <a:cubicBezTo>
                        <a:pt x="2" y="94"/>
                        <a:pt x="2" y="89"/>
                        <a:pt x="3" y="84"/>
                      </a:cubicBezTo>
                      <a:cubicBezTo>
                        <a:pt x="7" y="68"/>
                        <a:pt x="10" y="53"/>
                        <a:pt x="14" y="37"/>
                      </a:cubicBezTo>
                      <a:cubicBezTo>
                        <a:pt x="16" y="29"/>
                        <a:pt x="19" y="20"/>
                        <a:pt x="22" y="11"/>
                      </a:cubicBezTo>
                      <a:cubicBezTo>
                        <a:pt x="26" y="13"/>
                        <a:pt x="27" y="15"/>
                        <a:pt x="26" y="19"/>
                      </a:cubicBezTo>
                      <a:cubicBezTo>
                        <a:pt x="24" y="25"/>
                        <a:pt x="22" y="32"/>
                        <a:pt x="20" y="40"/>
                      </a:cubicBezTo>
                      <a:cubicBezTo>
                        <a:pt x="23" y="37"/>
                        <a:pt x="25" y="36"/>
                        <a:pt x="27" y="35"/>
                      </a:cubicBezTo>
                      <a:cubicBezTo>
                        <a:pt x="30" y="33"/>
                        <a:pt x="34" y="32"/>
                        <a:pt x="35" y="30"/>
                      </a:cubicBezTo>
                      <a:cubicBezTo>
                        <a:pt x="36" y="23"/>
                        <a:pt x="37" y="16"/>
                        <a:pt x="33" y="9"/>
                      </a:cubicBezTo>
                      <a:cubicBezTo>
                        <a:pt x="33" y="8"/>
                        <a:pt x="30" y="7"/>
                        <a:pt x="28" y="8"/>
                      </a:cubicBezTo>
                      <a:cubicBezTo>
                        <a:pt x="25" y="9"/>
                        <a:pt x="22" y="11"/>
                        <a:pt x="19" y="12"/>
                      </a:cubicBezTo>
                      <a:cubicBezTo>
                        <a:pt x="17" y="13"/>
                        <a:pt x="15" y="15"/>
                        <a:pt x="12" y="15"/>
                      </a:cubicBezTo>
                      <a:cubicBezTo>
                        <a:pt x="11" y="15"/>
                        <a:pt x="9" y="13"/>
                        <a:pt x="9" y="11"/>
                      </a:cubicBezTo>
                      <a:cubicBezTo>
                        <a:pt x="8" y="11"/>
                        <a:pt x="10" y="9"/>
                        <a:pt x="11" y="8"/>
                      </a:cubicBezTo>
                      <a:cubicBezTo>
                        <a:pt x="17" y="4"/>
                        <a:pt x="23" y="0"/>
                        <a:pt x="31" y="0"/>
                      </a:cubicBezTo>
                      <a:cubicBezTo>
                        <a:pt x="41" y="1"/>
                        <a:pt x="46" y="5"/>
                        <a:pt x="45" y="15"/>
                      </a:cubicBezTo>
                      <a:cubicBezTo>
                        <a:pt x="45" y="25"/>
                        <a:pt x="45" y="36"/>
                        <a:pt x="44" y="46"/>
                      </a:cubicBezTo>
                      <a:cubicBezTo>
                        <a:pt x="44" y="50"/>
                        <a:pt x="45" y="52"/>
                        <a:pt x="48" y="54"/>
                      </a:cubicBezTo>
                      <a:cubicBezTo>
                        <a:pt x="55" y="60"/>
                        <a:pt x="55" y="66"/>
                        <a:pt x="48" y="71"/>
                      </a:cubicBezTo>
                      <a:cubicBezTo>
                        <a:pt x="45" y="72"/>
                        <a:pt x="44" y="74"/>
                        <a:pt x="44" y="77"/>
                      </a:cubicBezTo>
                      <a:cubicBezTo>
                        <a:pt x="45" y="88"/>
                        <a:pt x="44" y="99"/>
                        <a:pt x="44" y="110"/>
                      </a:cubicBezTo>
                      <a:cubicBezTo>
                        <a:pt x="44" y="112"/>
                        <a:pt x="45" y="113"/>
                        <a:pt x="44" y="114"/>
                      </a:cubicBezTo>
                      <a:cubicBezTo>
                        <a:pt x="43" y="116"/>
                        <a:pt x="42" y="120"/>
                        <a:pt x="41" y="120"/>
                      </a:cubicBezTo>
                      <a:cubicBezTo>
                        <a:pt x="38" y="120"/>
                        <a:pt x="34" y="120"/>
                        <a:pt x="32" y="118"/>
                      </a:cubicBezTo>
                      <a:cubicBezTo>
                        <a:pt x="25" y="109"/>
                        <a:pt x="19" y="100"/>
                        <a:pt x="13" y="91"/>
                      </a:cubicBezTo>
                      <a:cubicBezTo>
                        <a:pt x="12" y="90"/>
                        <a:pt x="12" y="90"/>
                        <a:pt x="12" y="89"/>
                      </a:cubicBezTo>
                      <a:cubicBezTo>
                        <a:pt x="11" y="89"/>
                        <a:pt x="11" y="89"/>
                        <a:pt x="11" y="89"/>
                      </a:cubicBezTo>
                      <a:close/>
                      <a:moveTo>
                        <a:pt x="24" y="76"/>
                      </a:moveTo>
                      <a:cubicBezTo>
                        <a:pt x="23" y="75"/>
                        <a:pt x="23" y="75"/>
                        <a:pt x="23" y="74"/>
                      </a:cubicBezTo>
                      <a:cubicBezTo>
                        <a:pt x="24" y="73"/>
                        <a:pt x="26" y="72"/>
                        <a:pt x="27" y="71"/>
                      </a:cubicBezTo>
                      <a:cubicBezTo>
                        <a:pt x="29" y="70"/>
                        <a:pt x="31" y="69"/>
                        <a:pt x="33" y="67"/>
                      </a:cubicBezTo>
                      <a:cubicBezTo>
                        <a:pt x="35" y="66"/>
                        <a:pt x="35" y="63"/>
                        <a:pt x="32" y="63"/>
                      </a:cubicBezTo>
                      <a:cubicBezTo>
                        <a:pt x="27" y="61"/>
                        <a:pt x="24" y="58"/>
                        <a:pt x="22" y="52"/>
                      </a:cubicBezTo>
                      <a:cubicBezTo>
                        <a:pt x="17" y="65"/>
                        <a:pt x="13" y="77"/>
                        <a:pt x="18" y="89"/>
                      </a:cubicBezTo>
                      <a:cubicBezTo>
                        <a:pt x="21" y="97"/>
                        <a:pt x="27" y="101"/>
                        <a:pt x="33" y="107"/>
                      </a:cubicBezTo>
                      <a:cubicBezTo>
                        <a:pt x="34" y="97"/>
                        <a:pt x="34" y="87"/>
                        <a:pt x="35" y="77"/>
                      </a:cubicBezTo>
                      <a:cubicBezTo>
                        <a:pt x="35" y="77"/>
                        <a:pt x="32" y="75"/>
                        <a:pt x="31" y="75"/>
                      </a:cubicBezTo>
                      <a:cubicBezTo>
                        <a:pt x="29" y="75"/>
                        <a:pt x="26" y="76"/>
                        <a:pt x="24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C43281D5-D15F-4210-8FEF-5D0B83A54FD6}"/>
                  </a:ext>
                </a:extLst>
              </p:cNvPr>
              <p:cNvGrpSpPr/>
              <p:nvPr/>
            </p:nvGrpSpPr>
            <p:grpSpPr>
              <a:xfrm>
                <a:off x="6738929" y="2270918"/>
                <a:ext cx="549275" cy="693738"/>
                <a:chOff x="6108700" y="2066926"/>
                <a:chExt cx="549275" cy="693738"/>
              </a:xfrm>
              <a:grpFill/>
            </p:grpSpPr>
            <p:sp>
              <p:nvSpPr>
                <p:cNvPr id="28" name="Freeform 13">
                  <a:extLst>
                    <a:ext uri="{FF2B5EF4-FFF2-40B4-BE49-F238E27FC236}">
                      <a16:creationId xmlns:a16="http://schemas.microsoft.com/office/drawing/2014/main" id="{0965091B-D712-42AC-844D-24578409DB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08700" y="2066926"/>
                  <a:ext cx="549275" cy="655638"/>
                </a:xfrm>
                <a:custGeom>
                  <a:avLst/>
                  <a:gdLst>
                    <a:gd name="T0" fmla="*/ 54 w 128"/>
                    <a:gd name="T1" fmla="*/ 76 h 154"/>
                    <a:gd name="T2" fmla="*/ 66 w 128"/>
                    <a:gd name="T3" fmla="*/ 53 h 154"/>
                    <a:gd name="T4" fmla="*/ 49 w 128"/>
                    <a:gd name="T5" fmla="*/ 47 h 154"/>
                    <a:gd name="T6" fmla="*/ 64 w 128"/>
                    <a:gd name="T7" fmla="*/ 44 h 154"/>
                    <a:gd name="T8" fmla="*/ 83 w 128"/>
                    <a:gd name="T9" fmla="*/ 6 h 154"/>
                    <a:gd name="T10" fmla="*/ 91 w 128"/>
                    <a:gd name="T11" fmla="*/ 11 h 154"/>
                    <a:gd name="T12" fmla="*/ 96 w 128"/>
                    <a:gd name="T13" fmla="*/ 36 h 154"/>
                    <a:gd name="T14" fmla="*/ 106 w 128"/>
                    <a:gd name="T15" fmla="*/ 41 h 154"/>
                    <a:gd name="T16" fmla="*/ 82 w 128"/>
                    <a:gd name="T17" fmla="*/ 50 h 154"/>
                    <a:gd name="T18" fmla="*/ 71 w 128"/>
                    <a:gd name="T19" fmla="*/ 65 h 154"/>
                    <a:gd name="T20" fmla="*/ 110 w 128"/>
                    <a:gd name="T21" fmla="*/ 74 h 154"/>
                    <a:gd name="T22" fmla="*/ 101 w 128"/>
                    <a:gd name="T23" fmla="*/ 87 h 154"/>
                    <a:gd name="T24" fmla="*/ 111 w 128"/>
                    <a:gd name="T25" fmla="*/ 98 h 154"/>
                    <a:gd name="T26" fmla="*/ 92 w 128"/>
                    <a:gd name="T27" fmla="*/ 104 h 154"/>
                    <a:gd name="T28" fmla="*/ 86 w 128"/>
                    <a:gd name="T29" fmla="*/ 116 h 154"/>
                    <a:gd name="T30" fmla="*/ 124 w 128"/>
                    <a:gd name="T31" fmla="*/ 112 h 154"/>
                    <a:gd name="T32" fmla="*/ 120 w 128"/>
                    <a:gd name="T33" fmla="*/ 122 h 154"/>
                    <a:gd name="T34" fmla="*/ 111 w 128"/>
                    <a:gd name="T35" fmla="*/ 144 h 154"/>
                    <a:gd name="T36" fmla="*/ 105 w 128"/>
                    <a:gd name="T37" fmla="*/ 153 h 154"/>
                    <a:gd name="T38" fmla="*/ 55 w 128"/>
                    <a:gd name="T39" fmla="*/ 129 h 154"/>
                    <a:gd name="T40" fmla="*/ 53 w 128"/>
                    <a:gd name="T41" fmla="*/ 121 h 154"/>
                    <a:gd name="T42" fmla="*/ 61 w 128"/>
                    <a:gd name="T43" fmla="*/ 125 h 154"/>
                    <a:gd name="T44" fmla="*/ 94 w 128"/>
                    <a:gd name="T45" fmla="*/ 140 h 154"/>
                    <a:gd name="T46" fmla="*/ 85 w 128"/>
                    <a:gd name="T47" fmla="*/ 127 h 154"/>
                    <a:gd name="T48" fmla="*/ 71 w 128"/>
                    <a:gd name="T49" fmla="*/ 108 h 154"/>
                    <a:gd name="T50" fmla="*/ 52 w 128"/>
                    <a:gd name="T51" fmla="*/ 113 h 154"/>
                    <a:gd name="T52" fmla="*/ 38 w 128"/>
                    <a:gd name="T53" fmla="*/ 97 h 154"/>
                    <a:gd name="T54" fmla="*/ 51 w 128"/>
                    <a:gd name="T55" fmla="*/ 97 h 154"/>
                    <a:gd name="T56" fmla="*/ 34 w 128"/>
                    <a:gd name="T57" fmla="*/ 93 h 154"/>
                    <a:gd name="T58" fmla="*/ 35 w 128"/>
                    <a:gd name="T59" fmla="*/ 105 h 154"/>
                    <a:gd name="T60" fmla="*/ 26 w 128"/>
                    <a:gd name="T61" fmla="*/ 154 h 154"/>
                    <a:gd name="T62" fmla="*/ 20 w 128"/>
                    <a:gd name="T63" fmla="*/ 118 h 154"/>
                    <a:gd name="T64" fmla="*/ 0 w 128"/>
                    <a:gd name="T65" fmla="*/ 103 h 154"/>
                    <a:gd name="T66" fmla="*/ 19 w 128"/>
                    <a:gd name="T67" fmla="*/ 72 h 154"/>
                    <a:gd name="T68" fmla="*/ 25 w 128"/>
                    <a:gd name="T69" fmla="*/ 51 h 154"/>
                    <a:gd name="T70" fmla="*/ 39 w 128"/>
                    <a:gd name="T71" fmla="*/ 14 h 154"/>
                    <a:gd name="T72" fmla="*/ 51 w 128"/>
                    <a:gd name="T73" fmla="*/ 24 h 154"/>
                    <a:gd name="T74" fmla="*/ 39 w 128"/>
                    <a:gd name="T75" fmla="*/ 44 h 154"/>
                    <a:gd name="T76" fmla="*/ 48 w 128"/>
                    <a:gd name="T77" fmla="*/ 73 h 154"/>
                    <a:gd name="T78" fmla="*/ 81 w 128"/>
                    <a:gd name="T79" fmla="*/ 90 h 154"/>
                    <a:gd name="T80" fmla="*/ 92 w 128"/>
                    <a:gd name="T81" fmla="*/ 71 h 154"/>
                    <a:gd name="T82" fmla="*/ 81 w 128"/>
                    <a:gd name="T83" fmla="*/ 80 h 154"/>
                    <a:gd name="T84" fmla="*/ 76 w 128"/>
                    <a:gd name="T85" fmla="*/ 73 h 154"/>
                    <a:gd name="T86" fmla="*/ 67 w 128"/>
                    <a:gd name="T87" fmla="*/ 79 h 154"/>
                    <a:gd name="T88" fmla="*/ 76 w 128"/>
                    <a:gd name="T89" fmla="*/ 73 h 154"/>
                    <a:gd name="T90" fmla="*/ 56 w 128"/>
                    <a:gd name="T91" fmla="*/ 88 h 154"/>
                    <a:gd name="T92" fmla="*/ 63 w 128"/>
                    <a:gd name="T93" fmla="*/ 81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8" h="154">
                      <a:moveTo>
                        <a:pt x="48" y="73"/>
                      </a:moveTo>
                      <a:cubicBezTo>
                        <a:pt x="50" y="74"/>
                        <a:pt x="52" y="75"/>
                        <a:pt x="54" y="76"/>
                      </a:cubicBezTo>
                      <a:cubicBezTo>
                        <a:pt x="57" y="74"/>
                        <a:pt x="60" y="72"/>
                        <a:pt x="63" y="70"/>
                      </a:cubicBezTo>
                      <a:cubicBezTo>
                        <a:pt x="58" y="63"/>
                        <a:pt x="65" y="59"/>
                        <a:pt x="66" y="53"/>
                      </a:cubicBezTo>
                      <a:cubicBezTo>
                        <a:pt x="63" y="53"/>
                        <a:pt x="59" y="53"/>
                        <a:pt x="56" y="52"/>
                      </a:cubicBezTo>
                      <a:cubicBezTo>
                        <a:pt x="54" y="51"/>
                        <a:pt x="51" y="49"/>
                        <a:pt x="49" y="47"/>
                      </a:cubicBezTo>
                      <a:cubicBezTo>
                        <a:pt x="49" y="46"/>
                        <a:pt x="50" y="46"/>
                        <a:pt x="50" y="46"/>
                      </a:cubicBezTo>
                      <a:cubicBezTo>
                        <a:pt x="55" y="45"/>
                        <a:pt x="59" y="45"/>
                        <a:pt x="64" y="44"/>
                      </a:cubicBezTo>
                      <a:cubicBezTo>
                        <a:pt x="68" y="44"/>
                        <a:pt x="70" y="42"/>
                        <a:pt x="71" y="38"/>
                      </a:cubicBezTo>
                      <a:cubicBezTo>
                        <a:pt x="75" y="27"/>
                        <a:pt x="79" y="16"/>
                        <a:pt x="83" y="6"/>
                      </a:cubicBezTo>
                      <a:cubicBezTo>
                        <a:pt x="84" y="3"/>
                        <a:pt x="84" y="0"/>
                        <a:pt x="88" y="2"/>
                      </a:cubicBezTo>
                      <a:cubicBezTo>
                        <a:pt x="92" y="4"/>
                        <a:pt x="94" y="9"/>
                        <a:pt x="91" y="11"/>
                      </a:cubicBezTo>
                      <a:cubicBezTo>
                        <a:pt x="83" y="19"/>
                        <a:pt x="83" y="30"/>
                        <a:pt x="80" y="41"/>
                      </a:cubicBezTo>
                      <a:cubicBezTo>
                        <a:pt x="85" y="39"/>
                        <a:pt x="91" y="37"/>
                        <a:pt x="96" y="36"/>
                      </a:cubicBezTo>
                      <a:cubicBezTo>
                        <a:pt x="98" y="35"/>
                        <a:pt x="101" y="35"/>
                        <a:pt x="102" y="36"/>
                      </a:cubicBezTo>
                      <a:cubicBezTo>
                        <a:pt x="104" y="37"/>
                        <a:pt x="106" y="39"/>
                        <a:pt x="106" y="41"/>
                      </a:cubicBezTo>
                      <a:cubicBezTo>
                        <a:pt x="106" y="42"/>
                        <a:pt x="105" y="44"/>
                        <a:pt x="103" y="44"/>
                      </a:cubicBezTo>
                      <a:cubicBezTo>
                        <a:pt x="96" y="46"/>
                        <a:pt x="89" y="48"/>
                        <a:pt x="82" y="50"/>
                      </a:cubicBezTo>
                      <a:cubicBezTo>
                        <a:pt x="78" y="50"/>
                        <a:pt x="77" y="51"/>
                        <a:pt x="76" y="54"/>
                      </a:cubicBezTo>
                      <a:cubicBezTo>
                        <a:pt x="74" y="58"/>
                        <a:pt x="73" y="61"/>
                        <a:pt x="71" y="65"/>
                      </a:cubicBezTo>
                      <a:cubicBezTo>
                        <a:pt x="82" y="63"/>
                        <a:pt x="92" y="62"/>
                        <a:pt x="102" y="66"/>
                      </a:cubicBezTo>
                      <a:cubicBezTo>
                        <a:pt x="106" y="67"/>
                        <a:pt x="110" y="69"/>
                        <a:pt x="110" y="74"/>
                      </a:cubicBezTo>
                      <a:cubicBezTo>
                        <a:pt x="111" y="79"/>
                        <a:pt x="109" y="83"/>
                        <a:pt x="104" y="85"/>
                      </a:cubicBezTo>
                      <a:cubicBezTo>
                        <a:pt x="103" y="85"/>
                        <a:pt x="102" y="86"/>
                        <a:pt x="101" y="87"/>
                      </a:cubicBezTo>
                      <a:cubicBezTo>
                        <a:pt x="103" y="88"/>
                        <a:pt x="105" y="88"/>
                        <a:pt x="106" y="89"/>
                      </a:cubicBezTo>
                      <a:cubicBezTo>
                        <a:pt x="110" y="91"/>
                        <a:pt x="112" y="94"/>
                        <a:pt x="111" y="98"/>
                      </a:cubicBezTo>
                      <a:cubicBezTo>
                        <a:pt x="110" y="102"/>
                        <a:pt x="107" y="103"/>
                        <a:pt x="104" y="103"/>
                      </a:cubicBezTo>
                      <a:cubicBezTo>
                        <a:pt x="100" y="103"/>
                        <a:pt x="96" y="104"/>
                        <a:pt x="92" y="104"/>
                      </a:cubicBezTo>
                      <a:cubicBezTo>
                        <a:pt x="86" y="105"/>
                        <a:pt x="81" y="111"/>
                        <a:pt x="82" y="117"/>
                      </a:cubicBezTo>
                      <a:cubicBezTo>
                        <a:pt x="83" y="117"/>
                        <a:pt x="85" y="117"/>
                        <a:pt x="86" y="116"/>
                      </a:cubicBezTo>
                      <a:cubicBezTo>
                        <a:pt x="95" y="111"/>
                        <a:pt x="104" y="109"/>
                        <a:pt x="114" y="109"/>
                      </a:cubicBezTo>
                      <a:cubicBezTo>
                        <a:pt x="118" y="110"/>
                        <a:pt x="121" y="111"/>
                        <a:pt x="124" y="112"/>
                      </a:cubicBezTo>
                      <a:cubicBezTo>
                        <a:pt x="128" y="114"/>
                        <a:pt x="128" y="117"/>
                        <a:pt x="126" y="120"/>
                      </a:cubicBezTo>
                      <a:cubicBezTo>
                        <a:pt x="125" y="123"/>
                        <a:pt x="122" y="123"/>
                        <a:pt x="120" y="122"/>
                      </a:cubicBezTo>
                      <a:cubicBezTo>
                        <a:pt x="111" y="118"/>
                        <a:pt x="104" y="120"/>
                        <a:pt x="97" y="123"/>
                      </a:cubicBezTo>
                      <a:cubicBezTo>
                        <a:pt x="101" y="130"/>
                        <a:pt x="106" y="137"/>
                        <a:pt x="111" y="144"/>
                      </a:cubicBezTo>
                      <a:cubicBezTo>
                        <a:pt x="112" y="146"/>
                        <a:pt x="112" y="150"/>
                        <a:pt x="111" y="152"/>
                      </a:cubicBezTo>
                      <a:cubicBezTo>
                        <a:pt x="111" y="153"/>
                        <a:pt x="107" y="153"/>
                        <a:pt x="105" y="153"/>
                      </a:cubicBezTo>
                      <a:cubicBezTo>
                        <a:pt x="91" y="150"/>
                        <a:pt x="77" y="146"/>
                        <a:pt x="66" y="138"/>
                      </a:cubicBezTo>
                      <a:cubicBezTo>
                        <a:pt x="62" y="135"/>
                        <a:pt x="59" y="132"/>
                        <a:pt x="55" y="129"/>
                      </a:cubicBezTo>
                      <a:cubicBezTo>
                        <a:pt x="54" y="128"/>
                        <a:pt x="53" y="127"/>
                        <a:pt x="53" y="126"/>
                      </a:cubicBezTo>
                      <a:cubicBezTo>
                        <a:pt x="53" y="124"/>
                        <a:pt x="53" y="122"/>
                        <a:pt x="53" y="121"/>
                      </a:cubicBezTo>
                      <a:cubicBezTo>
                        <a:pt x="55" y="121"/>
                        <a:pt x="57" y="121"/>
                        <a:pt x="58" y="121"/>
                      </a:cubicBezTo>
                      <a:cubicBezTo>
                        <a:pt x="59" y="122"/>
                        <a:pt x="60" y="123"/>
                        <a:pt x="61" y="125"/>
                      </a:cubicBezTo>
                      <a:cubicBezTo>
                        <a:pt x="70" y="134"/>
                        <a:pt x="80" y="139"/>
                        <a:pt x="92" y="140"/>
                      </a:cubicBezTo>
                      <a:cubicBezTo>
                        <a:pt x="93" y="140"/>
                        <a:pt x="93" y="140"/>
                        <a:pt x="94" y="140"/>
                      </a:cubicBezTo>
                      <a:cubicBezTo>
                        <a:pt x="92" y="136"/>
                        <a:pt x="90" y="132"/>
                        <a:pt x="88" y="128"/>
                      </a:cubicBezTo>
                      <a:cubicBezTo>
                        <a:pt x="88" y="128"/>
                        <a:pt x="86" y="127"/>
                        <a:pt x="85" y="127"/>
                      </a:cubicBezTo>
                      <a:cubicBezTo>
                        <a:pt x="71" y="126"/>
                        <a:pt x="70" y="124"/>
                        <a:pt x="71" y="111"/>
                      </a:cubicBezTo>
                      <a:cubicBezTo>
                        <a:pt x="71" y="110"/>
                        <a:pt x="71" y="109"/>
                        <a:pt x="71" y="108"/>
                      </a:cubicBezTo>
                      <a:cubicBezTo>
                        <a:pt x="68" y="109"/>
                        <a:pt x="65" y="109"/>
                        <a:pt x="62" y="110"/>
                      </a:cubicBezTo>
                      <a:cubicBezTo>
                        <a:pt x="59" y="111"/>
                        <a:pt x="55" y="112"/>
                        <a:pt x="52" y="113"/>
                      </a:cubicBezTo>
                      <a:cubicBezTo>
                        <a:pt x="48" y="114"/>
                        <a:pt x="44" y="115"/>
                        <a:pt x="41" y="111"/>
                      </a:cubicBezTo>
                      <a:cubicBezTo>
                        <a:pt x="37" y="107"/>
                        <a:pt x="37" y="102"/>
                        <a:pt x="38" y="97"/>
                      </a:cubicBezTo>
                      <a:cubicBezTo>
                        <a:pt x="38" y="96"/>
                        <a:pt x="40" y="96"/>
                        <a:pt x="42" y="96"/>
                      </a:cubicBezTo>
                      <a:cubicBezTo>
                        <a:pt x="45" y="96"/>
                        <a:pt x="48" y="96"/>
                        <a:pt x="51" y="97"/>
                      </a:cubicBezTo>
                      <a:cubicBezTo>
                        <a:pt x="48" y="90"/>
                        <a:pt x="46" y="84"/>
                        <a:pt x="43" y="78"/>
                      </a:cubicBezTo>
                      <a:cubicBezTo>
                        <a:pt x="40" y="83"/>
                        <a:pt x="37" y="88"/>
                        <a:pt x="34" y="93"/>
                      </a:cubicBezTo>
                      <a:cubicBezTo>
                        <a:pt x="33" y="94"/>
                        <a:pt x="33" y="96"/>
                        <a:pt x="34" y="98"/>
                      </a:cubicBezTo>
                      <a:cubicBezTo>
                        <a:pt x="34" y="100"/>
                        <a:pt x="35" y="103"/>
                        <a:pt x="35" y="105"/>
                      </a:cubicBezTo>
                      <a:cubicBezTo>
                        <a:pt x="32" y="121"/>
                        <a:pt x="29" y="136"/>
                        <a:pt x="27" y="151"/>
                      </a:cubicBezTo>
                      <a:cubicBezTo>
                        <a:pt x="26" y="152"/>
                        <a:pt x="26" y="153"/>
                        <a:pt x="26" y="154"/>
                      </a:cubicBezTo>
                      <a:cubicBezTo>
                        <a:pt x="17" y="153"/>
                        <a:pt x="14" y="149"/>
                        <a:pt x="15" y="141"/>
                      </a:cubicBezTo>
                      <a:cubicBezTo>
                        <a:pt x="17" y="134"/>
                        <a:pt x="18" y="126"/>
                        <a:pt x="20" y="118"/>
                      </a:cubicBezTo>
                      <a:cubicBezTo>
                        <a:pt x="15" y="123"/>
                        <a:pt x="12" y="122"/>
                        <a:pt x="7" y="118"/>
                      </a:cubicBezTo>
                      <a:cubicBezTo>
                        <a:pt x="3" y="114"/>
                        <a:pt x="0" y="109"/>
                        <a:pt x="0" y="103"/>
                      </a:cubicBezTo>
                      <a:cubicBezTo>
                        <a:pt x="0" y="102"/>
                        <a:pt x="1" y="101"/>
                        <a:pt x="1" y="100"/>
                      </a:cubicBezTo>
                      <a:cubicBezTo>
                        <a:pt x="7" y="91"/>
                        <a:pt x="14" y="82"/>
                        <a:pt x="19" y="72"/>
                      </a:cubicBezTo>
                      <a:cubicBezTo>
                        <a:pt x="22" y="67"/>
                        <a:pt x="24" y="61"/>
                        <a:pt x="26" y="55"/>
                      </a:cubicBezTo>
                      <a:cubicBezTo>
                        <a:pt x="27" y="54"/>
                        <a:pt x="25" y="53"/>
                        <a:pt x="25" y="51"/>
                      </a:cubicBezTo>
                      <a:cubicBezTo>
                        <a:pt x="18" y="43"/>
                        <a:pt x="18" y="39"/>
                        <a:pt x="23" y="30"/>
                      </a:cubicBezTo>
                      <a:cubicBezTo>
                        <a:pt x="27" y="23"/>
                        <a:pt x="32" y="17"/>
                        <a:pt x="39" y="14"/>
                      </a:cubicBezTo>
                      <a:cubicBezTo>
                        <a:pt x="45" y="11"/>
                        <a:pt x="50" y="12"/>
                        <a:pt x="53" y="16"/>
                      </a:cubicBezTo>
                      <a:cubicBezTo>
                        <a:pt x="56" y="20"/>
                        <a:pt x="56" y="22"/>
                        <a:pt x="51" y="24"/>
                      </a:cubicBezTo>
                      <a:cubicBezTo>
                        <a:pt x="44" y="26"/>
                        <a:pt x="41" y="31"/>
                        <a:pt x="37" y="36"/>
                      </a:cubicBezTo>
                      <a:cubicBezTo>
                        <a:pt x="36" y="39"/>
                        <a:pt x="36" y="42"/>
                        <a:pt x="39" y="44"/>
                      </a:cubicBezTo>
                      <a:cubicBezTo>
                        <a:pt x="41" y="45"/>
                        <a:pt x="42" y="47"/>
                        <a:pt x="43" y="48"/>
                      </a:cubicBezTo>
                      <a:cubicBezTo>
                        <a:pt x="52" y="58"/>
                        <a:pt x="54" y="62"/>
                        <a:pt x="48" y="73"/>
                      </a:cubicBezTo>
                      <a:close/>
                      <a:moveTo>
                        <a:pt x="79" y="89"/>
                      </a:moveTo>
                      <a:cubicBezTo>
                        <a:pt x="80" y="89"/>
                        <a:pt x="80" y="90"/>
                        <a:pt x="81" y="90"/>
                      </a:cubicBezTo>
                      <a:cubicBezTo>
                        <a:pt x="85" y="86"/>
                        <a:pt x="90" y="81"/>
                        <a:pt x="95" y="76"/>
                      </a:cubicBezTo>
                      <a:cubicBezTo>
                        <a:pt x="97" y="73"/>
                        <a:pt x="95" y="71"/>
                        <a:pt x="92" y="71"/>
                      </a:cubicBezTo>
                      <a:cubicBezTo>
                        <a:pt x="88" y="71"/>
                        <a:pt x="85" y="71"/>
                        <a:pt x="81" y="71"/>
                      </a:cubicBezTo>
                      <a:cubicBezTo>
                        <a:pt x="81" y="75"/>
                        <a:pt x="81" y="77"/>
                        <a:pt x="81" y="80"/>
                      </a:cubicBezTo>
                      <a:cubicBezTo>
                        <a:pt x="81" y="83"/>
                        <a:pt x="80" y="86"/>
                        <a:pt x="79" y="89"/>
                      </a:cubicBezTo>
                      <a:close/>
                      <a:moveTo>
                        <a:pt x="76" y="73"/>
                      </a:moveTo>
                      <a:cubicBezTo>
                        <a:pt x="73" y="74"/>
                        <a:pt x="71" y="75"/>
                        <a:pt x="69" y="77"/>
                      </a:cubicBezTo>
                      <a:cubicBezTo>
                        <a:pt x="68" y="77"/>
                        <a:pt x="67" y="78"/>
                        <a:pt x="67" y="79"/>
                      </a:cubicBezTo>
                      <a:cubicBezTo>
                        <a:pt x="67" y="84"/>
                        <a:pt x="68" y="88"/>
                        <a:pt x="68" y="92"/>
                      </a:cubicBezTo>
                      <a:cubicBezTo>
                        <a:pt x="74" y="91"/>
                        <a:pt x="77" y="83"/>
                        <a:pt x="76" y="73"/>
                      </a:cubicBezTo>
                      <a:close/>
                      <a:moveTo>
                        <a:pt x="63" y="81"/>
                      </a:moveTo>
                      <a:cubicBezTo>
                        <a:pt x="55" y="84"/>
                        <a:pt x="54" y="85"/>
                        <a:pt x="56" y="88"/>
                      </a:cubicBezTo>
                      <a:cubicBezTo>
                        <a:pt x="58" y="94"/>
                        <a:pt x="60" y="95"/>
                        <a:pt x="65" y="93"/>
                      </a:cubicBezTo>
                      <a:cubicBezTo>
                        <a:pt x="64" y="89"/>
                        <a:pt x="63" y="85"/>
                        <a:pt x="63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4">
                  <a:extLst>
                    <a:ext uri="{FF2B5EF4-FFF2-40B4-BE49-F238E27FC236}">
                      <a16:creationId xmlns:a16="http://schemas.microsoft.com/office/drawing/2014/main" id="{EDF1A89C-87D3-4066-B020-1AF4B9A413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578101"/>
                  <a:ext cx="68263" cy="182563"/>
                </a:xfrm>
                <a:custGeom>
                  <a:avLst/>
                  <a:gdLst>
                    <a:gd name="T0" fmla="*/ 9 w 16"/>
                    <a:gd name="T1" fmla="*/ 0 h 43"/>
                    <a:gd name="T2" fmla="*/ 15 w 16"/>
                    <a:gd name="T3" fmla="*/ 11 h 43"/>
                    <a:gd name="T4" fmla="*/ 9 w 16"/>
                    <a:gd name="T5" fmla="*/ 43 h 43"/>
                    <a:gd name="T6" fmla="*/ 2 w 16"/>
                    <a:gd name="T7" fmla="*/ 39 h 43"/>
                    <a:gd name="T8" fmla="*/ 0 w 16"/>
                    <a:gd name="T9" fmla="*/ 35 h 43"/>
                    <a:gd name="T10" fmla="*/ 9 w 1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" h="43">
                      <a:moveTo>
                        <a:pt x="9" y="0"/>
                      </a:moveTo>
                      <a:cubicBezTo>
                        <a:pt x="15" y="3"/>
                        <a:pt x="16" y="6"/>
                        <a:pt x="15" y="11"/>
                      </a:cubicBezTo>
                      <a:cubicBezTo>
                        <a:pt x="12" y="21"/>
                        <a:pt x="11" y="32"/>
                        <a:pt x="9" y="43"/>
                      </a:cubicBezTo>
                      <a:cubicBezTo>
                        <a:pt x="6" y="41"/>
                        <a:pt x="4" y="40"/>
                        <a:pt x="2" y="39"/>
                      </a:cubicBezTo>
                      <a:cubicBezTo>
                        <a:pt x="1" y="38"/>
                        <a:pt x="0" y="37"/>
                        <a:pt x="0" y="35"/>
                      </a:cubicBezTo>
                      <a:cubicBezTo>
                        <a:pt x="3" y="24"/>
                        <a:pt x="6" y="12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CD1C2EA2-DECB-4C4E-997D-8417E76BE944}"/>
                  </a:ext>
                </a:extLst>
              </p:cNvPr>
              <p:cNvGrpSpPr/>
              <p:nvPr/>
            </p:nvGrpSpPr>
            <p:grpSpPr>
              <a:xfrm>
                <a:off x="7532962" y="2451100"/>
                <a:ext cx="368300" cy="317500"/>
                <a:chOff x="6186488" y="2930526"/>
                <a:chExt cx="368300" cy="317500"/>
              </a:xfrm>
              <a:grpFill/>
            </p:grpSpPr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58E0037C-7932-4788-ADA9-47256329E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0313" y="2930526"/>
                  <a:ext cx="244475" cy="317500"/>
                </a:xfrm>
                <a:custGeom>
                  <a:avLst/>
                  <a:gdLst>
                    <a:gd name="T0" fmla="*/ 49 w 57"/>
                    <a:gd name="T1" fmla="*/ 74 h 75"/>
                    <a:gd name="T2" fmla="*/ 40 w 57"/>
                    <a:gd name="T3" fmla="*/ 67 h 75"/>
                    <a:gd name="T4" fmla="*/ 33 w 57"/>
                    <a:gd name="T5" fmla="*/ 48 h 75"/>
                    <a:gd name="T6" fmla="*/ 27 w 57"/>
                    <a:gd name="T7" fmla="*/ 46 h 75"/>
                    <a:gd name="T8" fmla="*/ 11 w 57"/>
                    <a:gd name="T9" fmla="*/ 60 h 75"/>
                    <a:gd name="T10" fmla="*/ 5 w 57"/>
                    <a:gd name="T11" fmla="*/ 60 h 75"/>
                    <a:gd name="T12" fmla="*/ 6 w 57"/>
                    <a:gd name="T13" fmla="*/ 46 h 75"/>
                    <a:gd name="T14" fmla="*/ 27 w 57"/>
                    <a:gd name="T15" fmla="*/ 26 h 75"/>
                    <a:gd name="T16" fmla="*/ 40 w 57"/>
                    <a:gd name="T17" fmla="*/ 10 h 75"/>
                    <a:gd name="T18" fmla="*/ 41 w 57"/>
                    <a:gd name="T19" fmla="*/ 6 h 75"/>
                    <a:gd name="T20" fmla="*/ 45 w 57"/>
                    <a:gd name="T21" fmla="*/ 0 h 75"/>
                    <a:gd name="T22" fmla="*/ 53 w 57"/>
                    <a:gd name="T23" fmla="*/ 3 h 75"/>
                    <a:gd name="T24" fmla="*/ 53 w 57"/>
                    <a:gd name="T25" fmla="*/ 20 h 75"/>
                    <a:gd name="T26" fmla="*/ 37 w 57"/>
                    <a:gd name="T27" fmla="*/ 38 h 75"/>
                    <a:gd name="T28" fmla="*/ 49 w 57"/>
                    <a:gd name="T29" fmla="*/ 7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7" h="75">
                      <a:moveTo>
                        <a:pt x="49" y="74"/>
                      </a:moveTo>
                      <a:cubicBezTo>
                        <a:pt x="43" y="75"/>
                        <a:pt x="41" y="72"/>
                        <a:pt x="40" y="67"/>
                      </a:cubicBezTo>
                      <a:cubicBezTo>
                        <a:pt x="38" y="61"/>
                        <a:pt x="35" y="54"/>
                        <a:pt x="33" y="48"/>
                      </a:cubicBezTo>
                      <a:cubicBezTo>
                        <a:pt x="32" y="45"/>
                        <a:pt x="30" y="44"/>
                        <a:pt x="27" y="46"/>
                      </a:cubicBezTo>
                      <a:cubicBezTo>
                        <a:pt x="22" y="51"/>
                        <a:pt x="16" y="55"/>
                        <a:pt x="11" y="60"/>
                      </a:cubicBezTo>
                      <a:cubicBezTo>
                        <a:pt x="8" y="63"/>
                        <a:pt x="7" y="62"/>
                        <a:pt x="5" y="60"/>
                      </a:cubicBezTo>
                      <a:cubicBezTo>
                        <a:pt x="0" y="54"/>
                        <a:pt x="0" y="51"/>
                        <a:pt x="6" y="46"/>
                      </a:cubicBezTo>
                      <a:cubicBezTo>
                        <a:pt x="13" y="39"/>
                        <a:pt x="20" y="33"/>
                        <a:pt x="27" y="26"/>
                      </a:cubicBezTo>
                      <a:cubicBezTo>
                        <a:pt x="32" y="21"/>
                        <a:pt x="36" y="15"/>
                        <a:pt x="40" y="10"/>
                      </a:cubicBezTo>
                      <a:cubicBezTo>
                        <a:pt x="40" y="9"/>
                        <a:pt x="41" y="7"/>
                        <a:pt x="41" y="6"/>
                      </a:cubicBezTo>
                      <a:cubicBezTo>
                        <a:pt x="40" y="3"/>
                        <a:pt x="42" y="0"/>
                        <a:pt x="45" y="0"/>
                      </a:cubicBezTo>
                      <a:cubicBezTo>
                        <a:pt x="48" y="0"/>
                        <a:pt x="51" y="1"/>
                        <a:pt x="53" y="3"/>
                      </a:cubicBezTo>
                      <a:cubicBezTo>
                        <a:pt x="57" y="6"/>
                        <a:pt x="57" y="16"/>
                        <a:pt x="53" y="20"/>
                      </a:cubicBezTo>
                      <a:cubicBezTo>
                        <a:pt x="48" y="26"/>
                        <a:pt x="42" y="32"/>
                        <a:pt x="37" y="38"/>
                      </a:cubicBezTo>
                      <a:cubicBezTo>
                        <a:pt x="44" y="49"/>
                        <a:pt x="49" y="61"/>
                        <a:pt x="49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B78F413E-1D51-491F-A6EC-02810949F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6488" y="3009901"/>
                  <a:ext cx="123825" cy="234950"/>
                </a:xfrm>
                <a:custGeom>
                  <a:avLst/>
                  <a:gdLst>
                    <a:gd name="T0" fmla="*/ 12 w 29"/>
                    <a:gd name="T1" fmla="*/ 30 h 55"/>
                    <a:gd name="T2" fmla="*/ 20 w 29"/>
                    <a:gd name="T3" fmla="*/ 7 h 55"/>
                    <a:gd name="T4" fmla="*/ 25 w 29"/>
                    <a:gd name="T5" fmla="*/ 1 h 55"/>
                    <a:gd name="T6" fmla="*/ 26 w 29"/>
                    <a:gd name="T7" fmla="*/ 9 h 55"/>
                    <a:gd name="T8" fmla="*/ 16 w 29"/>
                    <a:gd name="T9" fmla="*/ 39 h 55"/>
                    <a:gd name="T10" fmla="*/ 13 w 29"/>
                    <a:gd name="T11" fmla="*/ 52 h 55"/>
                    <a:gd name="T12" fmla="*/ 7 w 29"/>
                    <a:gd name="T13" fmla="*/ 54 h 55"/>
                    <a:gd name="T14" fmla="*/ 2 w 29"/>
                    <a:gd name="T15" fmla="*/ 41 h 55"/>
                    <a:gd name="T16" fmla="*/ 3 w 29"/>
                    <a:gd name="T17" fmla="*/ 32 h 55"/>
                    <a:gd name="T18" fmla="*/ 2 w 29"/>
                    <a:gd name="T19" fmla="*/ 6 h 55"/>
                    <a:gd name="T20" fmla="*/ 6 w 29"/>
                    <a:gd name="T21" fmla="*/ 5 h 55"/>
                    <a:gd name="T22" fmla="*/ 10 w 29"/>
                    <a:gd name="T23" fmla="*/ 14 h 55"/>
                    <a:gd name="T24" fmla="*/ 11 w 29"/>
                    <a:gd name="T25" fmla="*/ 30 h 55"/>
                    <a:gd name="T26" fmla="*/ 12 w 29"/>
                    <a:gd name="T27" fmla="*/ 3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" h="55">
                      <a:moveTo>
                        <a:pt x="12" y="30"/>
                      </a:moveTo>
                      <a:cubicBezTo>
                        <a:pt x="15" y="23"/>
                        <a:pt x="17" y="15"/>
                        <a:pt x="20" y="7"/>
                      </a:cubicBezTo>
                      <a:cubicBezTo>
                        <a:pt x="21" y="5"/>
                        <a:pt x="21" y="0"/>
                        <a:pt x="25" y="1"/>
                      </a:cubicBezTo>
                      <a:cubicBezTo>
                        <a:pt x="29" y="2"/>
                        <a:pt x="27" y="6"/>
                        <a:pt x="26" y="9"/>
                      </a:cubicBezTo>
                      <a:cubicBezTo>
                        <a:pt x="23" y="19"/>
                        <a:pt x="19" y="29"/>
                        <a:pt x="16" y="39"/>
                      </a:cubicBezTo>
                      <a:cubicBezTo>
                        <a:pt x="15" y="43"/>
                        <a:pt x="14" y="48"/>
                        <a:pt x="13" y="52"/>
                      </a:cubicBezTo>
                      <a:cubicBezTo>
                        <a:pt x="12" y="55"/>
                        <a:pt x="10" y="55"/>
                        <a:pt x="7" y="54"/>
                      </a:cubicBezTo>
                      <a:cubicBezTo>
                        <a:pt x="1" y="50"/>
                        <a:pt x="0" y="49"/>
                        <a:pt x="2" y="41"/>
                      </a:cubicBezTo>
                      <a:cubicBezTo>
                        <a:pt x="3" y="38"/>
                        <a:pt x="3" y="35"/>
                        <a:pt x="3" y="32"/>
                      </a:cubicBezTo>
                      <a:cubicBezTo>
                        <a:pt x="3" y="23"/>
                        <a:pt x="2" y="15"/>
                        <a:pt x="2" y="6"/>
                      </a:cubicBezTo>
                      <a:cubicBezTo>
                        <a:pt x="2" y="3"/>
                        <a:pt x="5" y="3"/>
                        <a:pt x="6" y="5"/>
                      </a:cubicBezTo>
                      <a:cubicBezTo>
                        <a:pt x="8" y="7"/>
                        <a:pt x="10" y="11"/>
                        <a:pt x="10" y="14"/>
                      </a:cubicBezTo>
                      <a:cubicBezTo>
                        <a:pt x="11" y="19"/>
                        <a:pt x="11" y="25"/>
                        <a:pt x="11" y="30"/>
                      </a:cubicBezTo>
                      <a:cubicBezTo>
                        <a:pt x="11" y="30"/>
                        <a:pt x="12" y="30"/>
                        <a:pt x="1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20">
                  <a:extLst>
                    <a:ext uri="{FF2B5EF4-FFF2-40B4-BE49-F238E27FC236}">
                      <a16:creationId xmlns:a16="http://schemas.microsoft.com/office/drawing/2014/main" id="{28D425C4-CE02-4413-BBE1-2E9FA0CC0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59513" y="2933701"/>
                  <a:ext cx="114300" cy="73025"/>
                </a:xfrm>
                <a:custGeom>
                  <a:avLst/>
                  <a:gdLst>
                    <a:gd name="T0" fmla="*/ 27 w 27"/>
                    <a:gd name="T1" fmla="*/ 1 h 17"/>
                    <a:gd name="T2" fmla="*/ 16 w 27"/>
                    <a:gd name="T3" fmla="*/ 14 h 17"/>
                    <a:gd name="T4" fmla="*/ 5 w 27"/>
                    <a:gd name="T5" fmla="*/ 13 h 17"/>
                    <a:gd name="T6" fmla="*/ 0 w 27"/>
                    <a:gd name="T7" fmla="*/ 4 h 17"/>
                    <a:gd name="T8" fmla="*/ 9 w 27"/>
                    <a:gd name="T9" fmla="*/ 2 h 17"/>
                    <a:gd name="T10" fmla="*/ 27 w 27"/>
                    <a:gd name="T11" fmla="*/ 0 h 17"/>
                    <a:gd name="T12" fmla="*/ 27 w 27"/>
                    <a:gd name="T13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7">
                      <a:moveTo>
                        <a:pt x="27" y="1"/>
                      </a:moveTo>
                      <a:cubicBezTo>
                        <a:pt x="24" y="6"/>
                        <a:pt x="20" y="10"/>
                        <a:pt x="16" y="14"/>
                      </a:cubicBezTo>
                      <a:cubicBezTo>
                        <a:pt x="14" y="17"/>
                        <a:pt x="8" y="16"/>
                        <a:pt x="5" y="13"/>
                      </a:cubicBezTo>
                      <a:cubicBezTo>
                        <a:pt x="3" y="10"/>
                        <a:pt x="1" y="7"/>
                        <a:pt x="0" y="4"/>
                      </a:cubicBezTo>
                      <a:cubicBezTo>
                        <a:pt x="3" y="3"/>
                        <a:pt x="6" y="2"/>
                        <a:pt x="9" y="2"/>
                      </a:cubicBezTo>
                      <a:cubicBezTo>
                        <a:pt x="15" y="1"/>
                        <a:pt x="21" y="1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9E7CBDC3-9BA0-4307-8967-3267E5966E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65451" y="2270918"/>
                <a:ext cx="439964" cy="615950"/>
              </a:xfrm>
              <a:custGeom>
                <a:avLst/>
                <a:gdLst>
                  <a:gd name="T0" fmla="*/ 29 w 72"/>
                  <a:gd name="T1" fmla="*/ 49 h 102"/>
                  <a:gd name="T2" fmla="*/ 15 w 72"/>
                  <a:gd name="T3" fmla="*/ 43 h 102"/>
                  <a:gd name="T4" fmla="*/ 10 w 72"/>
                  <a:gd name="T5" fmla="*/ 21 h 102"/>
                  <a:gd name="T6" fmla="*/ 13 w 72"/>
                  <a:gd name="T7" fmla="*/ 15 h 102"/>
                  <a:gd name="T8" fmla="*/ 19 w 72"/>
                  <a:gd name="T9" fmla="*/ 18 h 102"/>
                  <a:gd name="T10" fmla="*/ 20 w 72"/>
                  <a:gd name="T11" fmla="*/ 26 h 102"/>
                  <a:gd name="T12" fmla="*/ 35 w 72"/>
                  <a:gd name="T13" fmla="*/ 22 h 102"/>
                  <a:gd name="T14" fmla="*/ 40 w 72"/>
                  <a:gd name="T15" fmla="*/ 16 h 102"/>
                  <a:gd name="T16" fmla="*/ 43 w 72"/>
                  <a:gd name="T17" fmla="*/ 14 h 102"/>
                  <a:gd name="T18" fmla="*/ 44 w 72"/>
                  <a:gd name="T19" fmla="*/ 19 h 102"/>
                  <a:gd name="T20" fmla="*/ 43 w 72"/>
                  <a:gd name="T21" fmla="*/ 28 h 102"/>
                  <a:gd name="T22" fmla="*/ 36 w 72"/>
                  <a:gd name="T23" fmla="*/ 40 h 102"/>
                  <a:gd name="T24" fmla="*/ 37 w 72"/>
                  <a:gd name="T25" fmla="*/ 42 h 102"/>
                  <a:gd name="T26" fmla="*/ 44 w 72"/>
                  <a:gd name="T27" fmla="*/ 38 h 102"/>
                  <a:gd name="T28" fmla="*/ 56 w 72"/>
                  <a:gd name="T29" fmla="*/ 20 h 102"/>
                  <a:gd name="T30" fmla="*/ 49 w 72"/>
                  <a:gd name="T31" fmla="*/ 9 h 102"/>
                  <a:gd name="T32" fmla="*/ 28 w 72"/>
                  <a:gd name="T33" fmla="*/ 14 h 102"/>
                  <a:gd name="T34" fmla="*/ 20 w 72"/>
                  <a:gd name="T35" fmla="*/ 13 h 102"/>
                  <a:gd name="T36" fmla="*/ 22 w 72"/>
                  <a:gd name="T37" fmla="*/ 6 h 102"/>
                  <a:gd name="T38" fmla="*/ 50 w 72"/>
                  <a:gd name="T39" fmla="*/ 1 h 102"/>
                  <a:gd name="T40" fmla="*/ 68 w 72"/>
                  <a:gd name="T41" fmla="*/ 12 h 102"/>
                  <a:gd name="T42" fmla="*/ 67 w 72"/>
                  <a:gd name="T43" fmla="*/ 24 h 102"/>
                  <a:gd name="T44" fmla="*/ 49 w 72"/>
                  <a:gd name="T45" fmla="*/ 48 h 102"/>
                  <a:gd name="T46" fmla="*/ 42 w 72"/>
                  <a:gd name="T47" fmla="*/ 49 h 102"/>
                  <a:gd name="T48" fmla="*/ 37 w 72"/>
                  <a:gd name="T49" fmla="*/ 47 h 102"/>
                  <a:gd name="T50" fmla="*/ 35 w 72"/>
                  <a:gd name="T51" fmla="*/ 52 h 102"/>
                  <a:gd name="T52" fmla="*/ 41 w 72"/>
                  <a:gd name="T53" fmla="*/ 58 h 102"/>
                  <a:gd name="T54" fmla="*/ 48 w 72"/>
                  <a:gd name="T55" fmla="*/ 57 h 102"/>
                  <a:gd name="T56" fmla="*/ 53 w 72"/>
                  <a:gd name="T57" fmla="*/ 59 h 102"/>
                  <a:gd name="T58" fmla="*/ 53 w 72"/>
                  <a:gd name="T59" fmla="*/ 66 h 102"/>
                  <a:gd name="T60" fmla="*/ 48 w 72"/>
                  <a:gd name="T61" fmla="*/ 70 h 102"/>
                  <a:gd name="T62" fmla="*/ 37 w 72"/>
                  <a:gd name="T63" fmla="*/ 81 h 102"/>
                  <a:gd name="T64" fmla="*/ 45 w 72"/>
                  <a:gd name="T65" fmla="*/ 81 h 102"/>
                  <a:gd name="T66" fmla="*/ 57 w 72"/>
                  <a:gd name="T67" fmla="*/ 89 h 102"/>
                  <a:gd name="T68" fmla="*/ 51 w 72"/>
                  <a:gd name="T69" fmla="*/ 98 h 102"/>
                  <a:gd name="T70" fmla="*/ 26 w 72"/>
                  <a:gd name="T71" fmla="*/ 101 h 102"/>
                  <a:gd name="T72" fmla="*/ 17 w 72"/>
                  <a:gd name="T73" fmla="*/ 96 h 102"/>
                  <a:gd name="T74" fmla="*/ 15 w 72"/>
                  <a:gd name="T75" fmla="*/ 94 h 102"/>
                  <a:gd name="T76" fmla="*/ 19 w 72"/>
                  <a:gd name="T77" fmla="*/ 77 h 102"/>
                  <a:gd name="T78" fmla="*/ 27 w 72"/>
                  <a:gd name="T79" fmla="*/ 70 h 102"/>
                  <a:gd name="T80" fmla="*/ 27 w 72"/>
                  <a:gd name="T81" fmla="*/ 69 h 102"/>
                  <a:gd name="T82" fmla="*/ 21 w 72"/>
                  <a:gd name="T83" fmla="*/ 71 h 102"/>
                  <a:gd name="T84" fmla="*/ 9 w 72"/>
                  <a:gd name="T85" fmla="*/ 76 h 102"/>
                  <a:gd name="T86" fmla="*/ 3 w 72"/>
                  <a:gd name="T87" fmla="*/ 75 h 102"/>
                  <a:gd name="T88" fmla="*/ 4 w 72"/>
                  <a:gd name="T89" fmla="*/ 69 h 102"/>
                  <a:gd name="T90" fmla="*/ 26 w 72"/>
                  <a:gd name="T91" fmla="*/ 60 h 102"/>
                  <a:gd name="T92" fmla="*/ 28 w 72"/>
                  <a:gd name="T93" fmla="*/ 57 h 102"/>
                  <a:gd name="T94" fmla="*/ 29 w 72"/>
                  <a:gd name="T95" fmla="*/ 49 h 102"/>
                  <a:gd name="T96" fmla="*/ 34 w 72"/>
                  <a:gd name="T97" fmla="*/ 29 h 102"/>
                  <a:gd name="T98" fmla="*/ 33 w 72"/>
                  <a:gd name="T99" fmla="*/ 28 h 102"/>
                  <a:gd name="T100" fmla="*/ 26 w 72"/>
                  <a:gd name="T101" fmla="*/ 32 h 102"/>
                  <a:gd name="T102" fmla="*/ 23 w 72"/>
                  <a:gd name="T103" fmla="*/ 36 h 102"/>
                  <a:gd name="T104" fmla="*/ 26 w 72"/>
                  <a:gd name="T105" fmla="*/ 42 h 102"/>
                  <a:gd name="T106" fmla="*/ 31 w 72"/>
                  <a:gd name="T107" fmla="*/ 40 h 102"/>
                  <a:gd name="T108" fmla="*/ 34 w 72"/>
                  <a:gd name="T109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2" h="102">
                    <a:moveTo>
                      <a:pt x="29" y="49"/>
                    </a:moveTo>
                    <a:cubicBezTo>
                      <a:pt x="19" y="52"/>
                      <a:pt x="18" y="52"/>
                      <a:pt x="15" y="43"/>
                    </a:cubicBezTo>
                    <a:cubicBezTo>
                      <a:pt x="13" y="36"/>
                      <a:pt x="11" y="28"/>
                      <a:pt x="10" y="21"/>
                    </a:cubicBezTo>
                    <a:cubicBezTo>
                      <a:pt x="9" y="19"/>
                      <a:pt x="11" y="16"/>
                      <a:pt x="13" y="15"/>
                    </a:cubicBezTo>
                    <a:cubicBezTo>
                      <a:pt x="16" y="13"/>
                      <a:pt x="18" y="16"/>
                      <a:pt x="19" y="18"/>
                    </a:cubicBezTo>
                    <a:cubicBezTo>
                      <a:pt x="19" y="21"/>
                      <a:pt x="20" y="23"/>
                      <a:pt x="20" y="26"/>
                    </a:cubicBezTo>
                    <a:cubicBezTo>
                      <a:pt x="26" y="25"/>
                      <a:pt x="31" y="24"/>
                      <a:pt x="35" y="22"/>
                    </a:cubicBezTo>
                    <a:cubicBezTo>
                      <a:pt x="37" y="21"/>
                      <a:pt x="38" y="18"/>
                      <a:pt x="40" y="16"/>
                    </a:cubicBezTo>
                    <a:cubicBezTo>
                      <a:pt x="41" y="15"/>
                      <a:pt x="42" y="14"/>
                      <a:pt x="43" y="14"/>
                    </a:cubicBezTo>
                    <a:cubicBezTo>
                      <a:pt x="44" y="15"/>
                      <a:pt x="44" y="17"/>
                      <a:pt x="44" y="19"/>
                    </a:cubicBezTo>
                    <a:cubicBezTo>
                      <a:pt x="44" y="22"/>
                      <a:pt x="43" y="25"/>
                      <a:pt x="43" y="28"/>
                    </a:cubicBezTo>
                    <a:cubicBezTo>
                      <a:pt x="37" y="29"/>
                      <a:pt x="39" y="36"/>
                      <a:pt x="36" y="40"/>
                    </a:cubicBezTo>
                    <a:cubicBezTo>
                      <a:pt x="36" y="41"/>
                      <a:pt x="37" y="41"/>
                      <a:pt x="37" y="42"/>
                    </a:cubicBezTo>
                    <a:cubicBezTo>
                      <a:pt x="39" y="41"/>
                      <a:pt x="42" y="40"/>
                      <a:pt x="44" y="38"/>
                    </a:cubicBezTo>
                    <a:cubicBezTo>
                      <a:pt x="48" y="32"/>
                      <a:pt x="52" y="26"/>
                      <a:pt x="56" y="20"/>
                    </a:cubicBezTo>
                    <a:cubicBezTo>
                      <a:pt x="59" y="15"/>
                      <a:pt x="56" y="9"/>
                      <a:pt x="49" y="9"/>
                    </a:cubicBezTo>
                    <a:cubicBezTo>
                      <a:pt x="42" y="8"/>
                      <a:pt x="34" y="10"/>
                      <a:pt x="28" y="14"/>
                    </a:cubicBezTo>
                    <a:cubicBezTo>
                      <a:pt x="25" y="16"/>
                      <a:pt x="22" y="15"/>
                      <a:pt x="20" y="13"/>
                    </a:cubicBezTo>
                    <a:cubicBezTo>
                      <a:pt x="17" y="9"/>
                      <a:pt x="17" y="7"/>
                      <a:pt x="22" y="6"/>
                    </a:cubicBezTo>
                    <a:cubicBezTo>
                      <a:pt x="31" y="3"/>
                      <a:pt x="40" y="0"/>
                      <a:pt x="50" y="1"/>
                    </a:cubicBezTo>
                    <a:cubicBezTo>
                      <a:pt x="58" y="1"/>
                      <a:pt x="63" y="7"/>
                      <a:pt x="68" y="12"/>
                    </a:cubicBezTo>
                    <a:cubicBezTo>
                      <a:pt x="72" y="15"/>
                      <a:pt x="70" y="20"/>
                      <a:pt x="67" y="24"/>
                    </a:cubicBezTo>
                    <a:cubicBezTo>
                      <a:pt x="61" y="32"/>
                      <a:pt x="55" y="40"/>
                      <a:pt x="49" y="48"/>
                    </a:cubicBezTo>
                    <a:cubicBezTo>
                      <a:pt x="47" y="51"/>
                      <a:pt x="45" y="52"/>
                      <a:pt x="42" y="49"/>
                    </a:cubicBezTo>
                    <a:cubicBezTo>
                      <a:pt x="41" y="48"/>
                      <a:pt x="38" y="47"/>
                      <a:pt x="37" y="47"/>
                    </a:cubicBezTo>
                    <a:cubicBezTo>
                      <a:pt x="36" y="48"/>
                      <a:pt x="35" y="50"/>
                      <a:pt x="35" y="52"/>
                    </a:cubicBezTo>
                    <a:cubicBezTo>
                      <a:pt x="34" y="59"/>
                      <a:pt x="34" y="59"/>
                      <a:pt x="41" y="58"/>
                    </a:cubicBezTo>
                    <a:cubicBezTo>
                      <a:pt x="43" y="57"/>
                      <a:pt x="46" y="56"/>
                      <a:pt x="48" y="57"/>
                    </a:cubicBezTo>
                    <a:cubicBezTo>
                      <a:pt x="50" y="57"/>
                      <a:pt x="53" y="58"/>
                      <a:pt x="53" y="59"/>
                    </a:cubicBezTo>
                    <a:cubicBezTo>
                      <a:pt x="54" y="61"/>
                      <a:pt x="54" y="64"/>
                      <a:pt x="53" y="66"/>
                    </a:cubicBezTo>
                    <a:cubicBezTo>
                      <a:pt x="52" y="68"/>
                      <a:pt x="50" y="69"/>
                      <a:pt x="48" y="70"/>
                    </a:cubicBezTo>
                    <a:cubicBezTo>
                      <a:pt x="44" y="73"/>
                      <a:pt x="39" y="75"/>
                      <a:pt x="37" y="81"/>
                    </a:cubicBezTo>
                    <a:cubicBezTo>
                      <a:pt x="40" y="81"/>
                      <a:pt x="43" y="81"/>
                      <a:pt x="45" y="81"/>
                    </a:cubicBezTo>
                    <a:cubicBezTo>
                      <a:pt x="51" y="81"/>
                      <a:pt x="56" y="84"/>
                      <a:pt x="57" y="89"/>
                    </a:cubicBezTo>
                    <a:cubicBezTo>
                      <a:pt x="58" y="93"/>
                      <a:pt x="55" y="97"/>
                      <a:pt x="51" y="98"/>
                    </a:cubicBezTo>
                    <a:cubicBezTo>
                      <a:pt x="43" y="99"/>
                      <a:pt x="35" y="100"/>
                      <a:pt x="26" y="101"/>
                    </a:cubicBezTo>
                    <a:cubicBezTo>
                      <a:pt x="22" y="102"/>
                      <a:pt x="19" y="100"/>
                      <a:pt x="17" y="96"/>
                    </a:cubicBezTo>
                    <a:cubicBezTo>
                      <a:pt x="16" y="96"/>
                      <a:pt x="16" y="95"/>
                      <a:pt x="15" y="94"/>
                    </a:cubicBezTo>
                    <a:cubicBezTo>
                      <a:pt x="11" y="84"/>
                      <a:pt x="11" y="84"/>
                      <a:pt x="19" y="77"/>
                    </a:cubicBezTo>
                    <a:cubicBezTo>
                      <a:pt x="22" y="75"/>
                      <a:pt x="24" y="72"/>
                      <a:pt x="27" y="70"/>
                    </a:cubicBezTo>
                    <a:cubicBezTo>
                      <a:pt x="27" y="70"/>
                      <a:pt x="27" y="69"/>
                      <a:pt x="27" y="69"/>
                    </a:cubicBezTo>
                    <a:cubicBezTo>
                      <a:pt x="25" y="69"/>
                      <a:pt x="23" y="70"/>
                      <a:pt x="21" y="71"/>
                    </a:cubicBezTo>
                    <a:cubicBezTo>
                      <a:pt x="17" y="72"/>
                      <a:pt x="13" y="74"/>
                      <a:pt x="9" y="76"/>
                    </a:cubicBezTo>
                    <a:cubicBezTo>
                      <a:pt x="7" y="76"/>
                      <a:pt x="5" y="76"/>
                      <a:pt x="3" y="75"/>
                    </a:cubicBezTo>
                    <a:cubicBezTo>
                      <a:pt x="0" y="72"/>
                      <a:pt x="0" y="71"/>
                      <a:pt x="4" y="69"/>
                    </a:cubicBezTo>
                    <a:cubicBezTo>
                      <a:pt x="12" y="66"/>
                      <a:pt x="19" y="63"/>
                      <a:pt x="26" y="60"/>
                    </a:cubicBezTo>
                    <a:cubicBezTo>
                      <a:pt x="27" y="60"/>
                      <a:pt x="28" y="58"/>
                      <a:pt x="28" y="57"/>
                    </a:cubicBezTo>
                    <a:cubicBezTo>
                      <a:pt x="29" y="55"/>
                      <a:pt x="29" y="52"/>
                      <a:pt x="29" y="49"/>
                    </a:cubicBezTo>
                    <a:close/>
                    <a:moveTo>
                      <a:pt x="34" y="29"/>
                    </a:moveTo>
                    <a:cubicBezTo>
                      <a:pt x="34" y="29"/>
                      <a:pt x="34" y="29"/>
                      <a:pt x="33" y="28"/>
                    </a:cubicBezTo>
                    <a:cubicBezTo>
                      <a:pt x="31" y="29"/>
                      <a:pt x="28" y="30"/>
                      <a:pt x="26" y="32"/>
                    </a:cubicBezTo>
                    <a:cubicBezTo>
                      <a:pt x="24" y="32"/>
                      <a:pt x="22" y="34"/>
                      <a:pt x="23" y="36"/>
                    </a:cubicBezTo>
                    <a:cubicBezTo>
                      <a:pt x="23" y="38"/>
                      <a:pt x="25" y="40"/>
                      <a:pt x="26" y="42"/>
                    </a:cubicBezTo>
                    <a:cubicBezTo>
                      <a:pt x="27" y="42"/>
                      <a:pt x="30" y="41"/>
                      <a:pt x="31" y="40"/>
                    </a:cubicBezTo>
                    <a:cubicBezTo>
                      <a:pt x="32" y="37"/>
                      <a:pt x="33" y="33"/>
                      <a:pt x="34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D88D9717-3185-4A77-8E18-2A8659D44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8184" y="2293480"/>
                <a:ext cx="236904" cy="593388"/>
              </a:xfrm>
              <a:custGeom>
                <a:avLst/>
                <a:gdLst>
                  <a:gd name="T0" fmla="*/ 30 w 39"/>
                  <a:gd name="T1" fmla="*/ 44 h 98"/>
                  <a:gd name="T2" fmla="*/ 36 w 39"/>
                  <a:gd name="T3" fmla="*/ 34 h 98"/>
                  <a:gd name="T4" fmla="*/ 37 w 39"/>
                  <a:gd name="T5" fmla="*/ 51 h 98"/>
                  <a:gd name="T6" fmla="*/ 25 w 39"/>
                  <a:gd name="T7" fmla="*/ 82 h 98"/>
                  <a:gd name="T8" fmla="*/ 21 w 39"/>
                  <a:gd name="T9" fmla="*/ 98 h 98"/>
                  <a:gd name="T10" fmla="*/ 13 w 39"/>
                  <a:gd name="T11" fmla="*/ 96 h 98"/>
                  <a:gd name="T12" fmla="*/ 5 w 39"/>
                  <a:gd name="T13" fmla="*/ 83 h 98"/>
                  <a:gd name="T14" fmla="*/ 11 w 39"/>
                  <a:gd name="T15" fmla="*/ 62 h 98"/>
                  <a:gd name="T16" fmla="*/ 9 w 39"/>
                  <a:gd name="T17" fmla="*/ 43 h 98"/>
                  <a:gd name="T18" fmla="*/ 12 w 39"/>
                  <a:gd name="T19" fmla="*/ 38 h 98"/>
                  <a:gd name="T20" fmla="*/ 18 w 39"/>
                  <a:gd name="T21" fmla="*/ 33 h 98"/>
                  <a:gd name="T22" fmla="*/ 23 w 39"/>
                  <a:gd name="T23" fmla="*/ 12 h 98"/>
                  <a:gd name="T24" fmla="*/ 11 w 39"/>
                  <a:gd name="T25" fmla="*/ 16 h 98"/>
                  <a:gd name="T26" fmla="*/ 2 w 39"/>
                  <a:gd name="T27" fmla="*/ 16 h 98"/>
                  <a:gd name="T28" fmla="*/ 0 w 39"/>
                  <a:gd name="T29" fmla="*/ 12 h 98"/>
                  <a:gd name="T30" fmla="*/ 3 w 39"/>
                  <a:gd name="T31" fmla="*/ 10 h 98"/>
                  <a:gd name="T32" fmla="*/ 16 w 39"/>
                  <a:gd name="T33" fmla="*/ 7 h 98"/>
                  <a:gd name="T34" fmla="*/ 26 w 39"/>
                  <a:gd name="T35" fmla="*/ 2 h 98"/>
                  <a:gd name="T36" fmla="*/ 32 w 39"/>
                  <a:gd name="T37" fmla="*/ 1 h 98"/>
                  <a:gd name="T38" fmla="*/ 35 w 39"/>
                  <a:gd name="T39" fmla="*/ 9 h 98"/>
                  <a:gd name="T40" fmla="*/ 34 w 39"/>
                  <a:gd name="T41" fmla="*/ 11 h 98"/>
                  <a:gd name="T42" fmla="*/ 27 w 39"/>
                  <a:gd name="T43" fmla="*/ 38 h 98"/>
                  <a:gd name="T44" fmla="*/ 28 w 39"/>
                  <a:gd name="T45" fmla="*/ 44 h 98"/>
                  <a:gd name="T46" fmla="*/ 30 w 39"/>
                  <a:gd name="T47" fmla="*/ 4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98">
                    <a:moveTo>
                      <a:pt x="30" y="44"/>
                    </a:moveTo>
                    <a:cubicBezTo>
                      <a:pt x="32" y="41"/>
                      <a:pt x="34" y="38"/>
                      <a:pt x="36" y="34"/>
                    </a:cubicBezTo>
                    <a:cubicBezTo>
                      <a:pt x="37" y="40"/>
                      <a:pt x="39" y="45"/>
                      <a:pt x="37" y="51"/>
                    </a:cubicBezTo>
                    <a:cubicBezTo>
                      <a:pt x="33" y="61"/>
                      <a:pt x="29" y="72"/>
                      <a:pt x="25" y="82"/>
                    </a:cubicBezTo>
                    <a:cubicBezTo>
                      <a:pt x="23" y="87"/>
                      <a:pt x="23" y="92"/>
                      <a:pt x="21" y="98"/>
                    </a:cubicBezTo>
                    <a:cubicBezTo>
                      <a:pt x="18" y="97"/>
                      <a:pt x="15" y="97"/>
                      <a:pt x="13" y="96"/>
                    </a:cubicBezTo>
                    <a:cubicBezTo>
                      <a:pt x="7" y="94"/>
                      <a:pt x="3" y="89"/>
                      <a:pt x="5" y="83"/>
                    </a:cubicBezTo>
                    <a:cubicBezTo>
                      <a:pt x="7" y="76"/>
                      <a:pt x="9" y="69"/>
                      <a:pt x="11" y="62"/>
                    </a:cubicBezTo>
                    <a:cubicBezTo>
                      <a:pt x="13" y="56"/>
                      <a:pt x="14" y="49"/>
                      <a:pt x="9" y="43"/>
                    </a:cubicBezTo>
                    <a:cubicBezTo>
                      <a:pt x="7" y="39"/>
                      <a:pt x="9" y="38"/>
                      <a:pt x="12" y="38"/>
                    </a:cubicBezTo>
                    <a:cubicBezTo>
                      <a:pt x="17" y="39"/>
                      <a:pt x="17" y="37"/>
                      <a:pt x="18" y="33"/>
                    </a:cubicBezTo>
                    <a:cubicBezTo>
                      <a:pt x="19" y="26"/>
                      <a:pt x="21" y="20"/>
                      <a:pt x="23" y="12"/>
                    </a:cubicBezTo>
                    <a:cubicBezTo>
                      <a:pt x="19" y="13"/>
                      <a:pt x="15" y="15"/>
                      <a:pt x="11" y="16"/>
                    </a:cubicBezTo>
                    <a:cubicBezTo>
                      <a:pt x="8" y="17"/>
                      <a:pt x="5" y="16"/>
                      <a:pt x="2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1" y="11"/>
                      <a:pt x="2" y="10"/>
                      <a:pt x="3" y="10"/>
                    </a:cubicBezTo>
                    <a:cubicBezTo>
                      <a:pt x="7" y="8"/>
                      <a:pt x="12" y="8"/>
                      <a:pt x="16" y="7"/>
                    </a:cubicBezTo>
                    <a:cubicBezTo>
                      <a:pt x="19" y="5"/>
                      <a:pt x="22" y="3"/>
                      <a:pt x="26" y="2"/>
                    </a:cubicBezTo>
                    <a:cubicBezTo>
                      <a:pt x="28" y="1"/>
                      <a:pt x="32" y="0"/>
                      <a:pt x="32" y="1"/>
                    </a:cubicBezTo>
                    <a:cubicBezTo>
                      <a:pt x="34" y="3"/>
                      <a:pt x="35" y="6"/>
                      <a:pt x="35" y="9"/>
                    </a:cubicBezTo>
                    <a:cubicBezTo>
                      <a:pt x="36" y="9"/>
                      <a:pt x="35" y="10"/>
                      <a:pt x="34" y="11"/>
                    </a:cubicBezTo>
                    <a:cubicBezTo>
                      <a:pt x="27" y="19"/>
                      <a:pt x="28" y="29"/>
                      <a:pt x="27" y="38"/>
                    </a:cubicBezTo>
                    <a:cubicBezTo>
                      <a:pt x="27" y="40"/>
                      <a:pt x="28" y="42"/>
                      <a:pt x="28" y="44"/>
                    </a:cubicBezTo>
                    <a:cubicBezTo>
                      <a:pt x="29" y="44"/>
                      <a:pt x="29" y="44"/>
                      <a:pt x="3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742348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7D9317-7C4B-477D-9FCD-CD5482370328}" type="datetimeFigureOut">
              <a:rPr lang="zh-CN" altLang="en-US"/>
              <a:pPr>
                <a:defRPr/>
              </a:pPr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0B3BC9-7090-482A-AB63-1945A9C9F1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9" r:id="rId2"/>
    <p:sldLayoutId id="2147483750" r:id="rId3"/>
    <p:sldLayoutId id="2147483743" r:id="rId4"/>
    <p:sldLayoutId id="2147483744" r:id="rId5"/>
    <p:sldLayoutId id="2147483745" r:id="rId6"/>
    <p:sldLayoutId id="2147483746" r:id="rId7"/>
    <p:sldLayoutId id="2147483748" r:id="rId8"/>
    <p:sldLayoutId id="2147483782" r:id="rId9"/>
    <p:sldLayoutId id="2147483778" r:id="rId10"/>
    <p:sldLayoutId id="2147483781" r:id="rId11"/>
    <p:sldLayoutId id="2147483736" r:id="rId12"/>
    <p:sldLayoutId id="2147483784" r:id="rId13"/>
    <p:sldLayoutId id="2147483777" r:id="rId14"/>
    <p:sldLayoutId id="2147483790" r:id="rId15"/>
    <p:sldLayoutId id="2147483791" r:id="rId16"/>
    <p:sldLayoutId id="2147483731" r:id="rId17"/>
    <p:sldLayoutId id="2147483785" r:id="rId18"/>
    <p:sldLayoutId id="2147483789" r:id="rId19"/>
    <p:sldLayoutId id="2147483797" r:id="rId20"/>
    <p:sldLayoutId id="2147483783" r:id="rId21"/>
    <p:sldLayoutId id="2147483798" r:id="rId22"/>
    <p:sldLayoutId id="2147483793" r:id="rId23"/>
    <p:sldLayoutId id="2147483794" r:id="rId24"/>
    <p:sldLayoutId id="2147483796" r:id="rId25"/>
    <p:sldLayoutId id="2147483799" r:id="rId26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7D9317-7C4B-477D-9FCD-CD5482370328}" type="datetimeFigureOut">
              <a:rPr lang="zh-CN" altLang="en-US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0B3BC9-7090-482A-AB63-1945A9C9F1E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44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7D9317-7C4B-477D-9FCD-CD5482370328}" type="datetimeFigureOut">
              <a:rPr lang="zh-CN" altLang="en-US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0B3BC9-7090-482A-AB63-1945A9C9F1E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16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503050405090304" pitchFamily="18" charset="0"/>
          <a:ea typeface="+mj-ea"/>
          <a:cs typeface="Times New Roman" panose="0202050305040509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Times New Roman" panose="02020503050405090304" pitchFamily="18" charset="0"/>
          <a:ea typeface="+mn-ea"/>
          <a:cs typeface="Times New Roman" panose="0202050305040509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07D9317-7C4B-477D-9FCD-CD5482370328}" type="datetimeFigureOut">
              <a:rPr lang="zh-CN" altLang="en-US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C0B3BC9-7090-482A-AB63-1945A9C9F1E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19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1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3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A453CE20-6C14-4C4C-84F7-26422658A810}"/>
              </a:ext>
            </a:extLst>
          </p:cNvPr>
          <p:cNvSpPr txBox="1">
            <a:spLocks/>
          </p:cNvSpPr>
          <p:nvPr/>
        </p:nvSpPr>
        <p:spPr>
          <a:xfrm>
            <a:off x="803276" y="4286889"/>
            <a:ext cx="10585448" cy="892503"/>
          </a:xfrm>
          <a:prstGeom prst="rect">
            <a:avLst/>
          </a:prstGeom>
        </p:spPr>
        <p:txBody>
          <a:bodyPr tIns="0" bIns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dirty="0"/>
              <a:t>社交网络搜索与挖掘</a:t>
            </a:r>
          </a:p>
        </p:txBody>
      </p:sp>
      <p:sp>
        <p:nvSpPr>
          <p:cNvPr id="8" name="文本占位符 34">
            <a:extLst>
              <a:ext uri="{FF2B5EF4-FFF2-40B4-BE49-F238E27FC236}">
                <a16:creationId xmlns:a16="http://schemas.microsoft.com/office/drawing/2014/main" id="{863F15CD-989D-B145-8B27-B543A0C87DAD}"/>
              </a:ext>
            </a:extLst>
          </p:cNvPr>
          <p:cNvSpPr txBox="1">
            <a:spLocks/>
          </p:cNvSpPr>
          <p:nvPr/>
        </p:nvSpPr>
        <p:spPr>
          <a:xfrm>
            <a:off x="803275" y="5500576"/>
            <a:ext cx="10585450" cy="595123"/>
          </a:xfrm>
          <a:prstGeom prst="rect">
            <a:avLst/>
          </a:prstGeom>
        </p:spPr>
        <p:txBody>
          <a:bodyPr lIns="72000" tIns="0" rIns="72000" bIns="0"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小组成员：常啸钧 马瑞成 纪泓宇 张旭 连碧涵 常可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指导老师：张华平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661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90" y="3091180"/>
            <a:ext cx="5219700" cy="3093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930" y="991870"/>
            <a:ext cx="5097780" cy="2057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6863" y="1382692"/>
            <a:ext cx="10498347" cy="409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大规模，内容依赖，多样化</a:t>
            </a:r>
          </a:p>
          <a:p>
            <a:pPr marL="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文本，图像，视频的语义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生成与网络中描述个人和社区知识相关的适用结果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在语义网框架下定义社交网络和社交网络分析</a:t>
            </a: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链接或映射语义web框架和社交网络框架</a:t>
            </a: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在传统的社交网络中加入显式语义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语义分析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67EE4CB-0D68-41F1-8781-294DABCF8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dirty="0">
                <a:sym typeface="+mn-ea"/>
              </a:rPr>
              <a:t>社交网络</a:t>
            </a:r>
            <a:r>
              <a:rPr lang="zh-CN" altLang="en-US" dirty="0">
                <a:sym typeface="+mn-ea"/>
              </a:rPr>
              <a:t>搜索与挖掘</a:t>
            </a:r>
            <a:r>
              <a:rPr dirty="0">
                <a:sym typeface="+mn-ea"/>
              </a:rPr>
              <a:t>应用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76378" y="1673522"/>
            <a:ext cx="10498347" cy="231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社交推荐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利用社交网络或者结合社交行为的推荐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“协同过滤”推荐，结合用户的好友关系进行推荐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420" y="1339850"/>
            <a:ext cx="2325370" cy="393255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11D53C-6F49-41E2-B384-DE0EACB37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640" y="1428115"/>
            <a:ext cx="4070350" cy="3754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>
                <a:sym typeface="+mn-ea"/>
              </a:rPr>
              <a:t>社交网络搜索与挖掘应用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76378" y="1673522"/>
            <a:ext cx="10498347" cy="1718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情感分析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针对主观性信息进行分析、处理和归纳。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应用在产品评论、信息预测等多个领域。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962653-4B8E-4C42-9372-FC647C0FE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>
                <a:sym typeface="+mn-ea"/>
              </a:rPr>
              <a:t>社交网络搜索与挖掘应用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76378" y="1673522"/>
            <a:ext cx="10498347" cy="231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话题检测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新话题的自动识别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已知话题的持续跟踪</a:t>
            </a:r>
          </a:p>
          <a:p>
            <a:pPr marL="457200" marR="0" lvl="1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660" y="1331595"/>
            <a:ext cx="5486400" cy="34671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4CB1C58-A5F7-4396-BF04-D5486C9B2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547220" y="1381942"/>
            <a:ext cx="4190733" cy="4755333"/>
            <a:chOff x="6909170" y="1553392"/>
            <a:chExt cx="4190733" cy="4755333"/>
          </a:xfrm>
        </p:grpSpPr>
        <p:sp>
          <p:nvSpPr>
            <p:cNvPr id="37" name="文本占位符 12">
              <a:extLst>
                <a:ext uri="{FF2B5EF4-FFF2-40B4-BE49-F238E27FC236}">
                  <a16:creationId xmlns:a16="http://schemas.microsoft.com/office/drawing/2014/main" id="{0F7673E7-C907-4517-B8BE-868E548CB899}"/>
                </a:ext>
              </a:extLst>
            </p:cNvPr>
            <p:cNvSpPr txBox="1">
              <a:spLocks/>
            </p:cNvSpPr>
            <p:nvPr/>
          </p:nvSpPr>
          <p:spPr>
            <a:xfrm>
              <a:off x="6909170" y="3031304"/>
              <a:ext cx="4190733" cy="795391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dirty="0"/>
                <a:t>社交网络搜索与挖掘</a:t>
              </a:r>
              <a:r>
                <a:rPr lang="en-US" altLang="zh-CN" dirty="0"/>
                <a:t>——</a:t>
              </a:r>
              <a:r>
                <a:rPr lang="zh-CN" altLang="en-US" dirty="0"/>
                <a:t>经典算法（</a:t>
              </a:r>
              <a:r>
                <a:rPr lang="en-US" altLang="zh-CN" dirty="0"/>
                <a:t>1</a:t>
              </a:r>
              <a:r>
                <a:rPr lang="zh-CN" altLang="en-US" dirty="0"/>
                <a:t>）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lt"/>
              </a:endParaRPr>
            </a:p>
          </p:txBody>
        </p:sp>
        <p:sp>
          <p:nvSpPr>
            <p:cNvPr id="38" name="books-group_25777">
              <a:extLst>
                <a:ext uri="{FF2B5EF4-FFF2-40B4-BE49-F238E27FC236}">
                  <a16:creationId xmlns:a16="http://schemas.microsoft.com/office/drawing/2014/main" id="{C9CCEE00-BDDF-4C06-9378-E7C93C389A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94905" y="1553392"/>
              <a:ext cx="1419262" cy="1018642"/>
            </a:xfrm>
            <a:custGeom>
              <a:avLst/>
              <a:gdLst>
                <a:gd name="T0" fmla="*/ 520 w 3958"/>
                <a:gd name="T1" fmla="*/ 1816 h 2845"/>
                <a:gd name="T2" fmla="*/ 600 w 3958"/>
                <a:gd name="T3" fmla="*/ 1832 h 2845"/>
                <a:gd name="T4" fmla="*/ 1800 w 3958"/>
                <a:gd name="T5" fmla="*/ 1326 h 2845"/>
                <a:gd name="T6" fmla="*/ 894 w 3958"/>
                <a:gd name="T7" fmla="*/ 1890 h 2845"/>
                <a:gd name="T8" fmla="*/ 860 w 3958"/>
                <a:gd name="T9" fmla="*/ 1952 h 2845"/>
                <a:gd name="T10" fmla="*/ 860 w 3958"/>
                <a:gd name="T11" fmla="*/ 2463 h 2845"/>
                <a:gd name="T12" fmla="*/ 901 w 3958"/>
                <a:gd name="T13" fmla="*/ 2713 h 2845"/>
                <a:gd name="T14" fmla="*/ 1060 w 3958"/>
                <a:gd name="T15" fmla="*/ 2837 h 2845"/>
                <a:gd name="T16" fmla="*/ 1198 w 3958"/>
                <a:gd name="T17" fmla="*/ 2771 h 2845"/>
                <a:gd name="T18" fmla="*/ 1371 w 3958"/>
                <a:gd name="T19" fmla="*/ 2603 h 2845"/>
                <a:gd name="T20" fmla="*/ 1624 w 3958"/>
                <a:gd name="T21" fmla="*/ 2779 h 2845"/>
                <a:gd name="T22" fmla="*/ 1844 w 3958"/>
                <a:gd name="T23" fmla="*/ 2845 h 2845"/>
                <a:gd name="T24" fmla="*/ 2296 w 3958"/>
                <a:gd name="T25" fmla="*/ 2591 h 2845"/>
                <a:gd name="T26" fmla="*/ 3851 w 3958"/>
                <a:gd name="T27" fmla="*/ 396 h 2845"/>
                <a:gd name="T28" fmla="*/ 3920 w 3958"/>
                <a:gd name="T29" fmla="*/ 95 h 2845"/>
                <a:gd name="T30" fmla="*/ 3730 w 3958"/>
                <a:gd name="T31" fmla="*/ 0 h 2845"/>
                <a:gd name="T32" fmla="*/ 3592 w 3958"/>
                <a:gd name="T33" fmla="*/ 20 h 2845"/>
                <a:gd name="T34" fmla="*/ 307 w 3958"/>
                <a:gd name="T35" fmla="*/ 859 h 2845"/>
                <a:gd name="T36" fmla="*/ 31 w 3958"/>
                <a:gd name="T37" fmla="*/ 1089 h 2845"/>
                <a:gd name="T38" fmla="*/ 146 w 3958"/>
                <a:gd name="T39" fmla="*/ 1429 h 2845"/>
                <a:gd name="T40" fmla="*/ 520 w 3958"/>
                <a:gd name="T41" fmla="*/ 1816 h 2845"/>
                <a:gd name="T42" fmla="*/ 171 w 3958"/>
                <a:gd name="T43" fmla="*/ 1128 h 2845"/>
                <a:gd name="T44" fmla="*/ 343 w 3958"/>
                <a:gd name="T45" fmla="*/ 1000 h 2845"/>
                <a:gd name="T46" fmla="*/ 3628 w 3958"/>
                <a:gd name="T47" fmla="*/ 160 h 2845"/>
                <a:gd name="T48" fmla="*/ 3791 w 3958"/>
                <a:gd name="T49" fmla="*/ 162 h 2845"/>
                <a:gd name="T50" fmla="*/ 3733 w 3958"/>
                <a:gd name="T51" fmla="*/ 312 h 2845"/>
                <a:gd name="T52" fmla="*/ 2177 w 3958"/>
                <a:gd name="T53" fmla="*/ 2507 h 2845"/>
                <a:gd name="T54" fmla="*/ 1844 w 3958"/>
                <a:gd name="T55" fmla="*/ 2700 h 2845"/>
                <a:gd name="T56" fmla="*/ 1707 w 3958"/>
                <a:gd name="T57" fmla="*/ 2659 h 2845"/>
                <a:gd name="T58" fmla="*/ 1404 w 3958"/>
                <a:gd name="T59" fmla="*/ 2450 h 2845"/>
                <a:gd name="T60" fmla="*/ 1363 w 3958"/>
                <a:gd name="T61" fmla="*/ 2437 h 2845"/>
                <a:gd name="T62" fmla="*/ 1312 w 3958"/>
                <a:gd name="T63" fmla="*/ 2458 h 2845"/>
                <a:gd name="T64" fmla="*/ 1097 w 3958"/>
                <a:gd name="T65" fmla="*/ 2667 h 2845"/>
                <a:gd name="T66" fmla="*/ 1060 w 3958"/>
                <a:gd name="T67" fmla="*/ 2692 h 2845"/>
                <a:gd name="T68" fmla="*/ 1005 w 3958"/>
                <a:gd name="T69" fmla="*/ 2463 h 2845"/>
                <a:gd name="T70" fmla="*/ 1005 w 3958"/>
                <a:gd name="T71" fmla="*/ 1992 h 2845"/>
                <a:gd name="T72" fmla="*/ 2656 w 3958"/>
                <a:gd name="T73" fmla="*/ 963 h 2845"/>
                <a:gd name="T74" fmla="*/ 2682 w 3958"/>
                <a:gd name="T75" fmla="*/ 868 h 2845"/>
                <a:gd name="T76" fmla="*/ 2590 w 3958"/>
                <a:gd name="T77" fmla="*/ 835 h 2845"/>
                <a:gd name="T78" fmla="*/ 590 w 3958"/>
                <a:gd name="T79" fmla="*/ 1679 h 2845"/>
                <a:gd name="T80" fmla="*/ 250 w 3958"/>
                <a:gd name="T81" fmla="*/ 1328 h 2845"/>
                <a:gd name="T82" fmla="*/ 171 w 3958"/>
                <a:gd name="T83" fmla="*/ 1128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8" h="2845">
                  <a:moveTo>
                    <a:pt x="520" y="1816"/>
                  </a:moveTo>
                  <a:cubicBezTo>
                    <a:pt x="541" y="1837"/>
                    <a:pt x="573" y="1844"/>
                    <a:pt x="600" y="1832"/>
                  </a:cubicBezTo>
                  <a:lnTo>
                    <a:pt x="1800" y="1326"/>
                  </a:lnTo>
                  <a:lnTo>
                    <a:pt x="894" y="1890"/>
                  </a:lnTo>
                  <a:cubicBezTo>
                    <a:pt x="873" y="1903"/>
                    <a:pt x="860" y="1926"/>
                    <a:pt x="860" y="1952"/>
                  </a:cubicBezTo>
                  <a:lnTo>
                    <a:pt x="860" y="2463"/>
                  </a:lnTo>
                  <a:cubicBezTo>
                    <a:pt x="860" y="2564"/>
                    <a:pt x="874" y="2651"/>
                    <a:pt x="901" y="2713"/>
                  </a:cubicBezTo>
                  <a:cubicBezTo>
                    <a:pt x="948" y="2821"/>
                    <a:pt x="1020" y="2837"/>
                    <a:pt x="1060" y="2837"/>
                  </a:cubicBezTo>
                  <a:cubicBezTo>
                    <a:pt x="1107" y="2837"/>
                    <a:pt x="1153" y="2815"/>
                    <a:pt x="1198" y="2771"/>
                  </a:cubicBezTo>
                  <a:lnTo>
                    <a:pt x="1371" y="2603"/>
                  </a:lnTo>
                  <a:lnTo>
                    <a:pt x="1624" y="2779"/>
                  </a:lnTo>
                  <a:cubicBezTo>
                    <a:pt x="1687" y="2822"/>
                    <a:pt x="1763" y="2845"/>
                    <a:pt x="1844" y="2845"/>
                  </a:cubicBezTo>
                  <a:cubicBezTo>
                    <a:pt x="2011" y="2845"/>
                    <a:pt x="2184" y="2748"/>
                    <a:pt x="2296" y="2591"/>
                  </a:cubicBezTo>
                  <a:lnTo>
                    <a:pt x="3851" y="396"/>
                  </a:lnTo>
                  <a:cubicBezTo>
                    <a:pt x="3958" y="245"/>
                    <a:pt x="3948" y="149"/>
                    <a:pt x="3920" y="95"/>
                  </a:cubicBezTo>
                  <a:cubicBezTo>
                    <a:pt x="3901" y="60"/>
                    <a:pt x="3852" y="0"/>
                    <a:pt x="3730" y="0"/>
                  </a:cubicBezTo>
                  <a:cubicBezTo>
                    <a:pt x="3689" y="0"/>
                    <a:pt x="3643" y="7"/>
                    <a:pt x="3592" y="20"/>
                  </a:cubicBezTo>
                  <a:lnTo>
                    <a:pt x="307" y="859"/>
                  </a:lnTo>
                  <a:cubicBezTo>
                    <a:pt x="161" y="896"/>
                    <a:pt x="63" y="978"/>
                    <a:pt x="31" y="1089"/>
                  </a:cubicBezTo>
                  <a:cubicBezTo>
                    <a:pt x="0" y="1200"/>
                    <a:pt x="41" y="1320"/>
                    <a:pt x="146" y="1429"/>
                  </a:cubicBezTo>
                  <a:lnTo>
                    <a:pt x="520" y="1816"/>
                  </a:lnTo>
                  <a:close/>
                  <a:moveTo>
                    <a:pt x="171" y="1128"/>
                  </a:moveTo>
                  <a:cubicBezTo>
                    <a:pt x="188" y="1069"/>
                    <a:pt x="249" y="1024"/>
                    <a:pt x="343" y="1000"/>
                  </a:cubicBezTo>
                  <a:lnTo>
                    <a:pt x="3628" y="160"/>
                  </a:lnTo>
                  <a:cubicBezTo>
                    <a:pt x="3716" y="138"/>
                    <a:pt x="3783" y="147"/>
                    <a:pt x="3791" y="162"/>
                  </a:cubicBezTo>
                  <a:cubicBezTo>
                    <a:pt x="3798" y="175"/>
                    <a:pt x="3795" y="224"/>
                    <a:pt x="3733" y="312"/>
                  </a:cubicBezTo>
                  <a:lnTo>
                    <a:pt x="2177" y="2507"/>
                  </a:lnTo>
                  <a:cubicBezTo>
                    <a:pt x="2093" y="2626"/>
                    <a:pt x="1965" y="2700"/>
                    <a:pt x="1844" y="2700"/>
                  </a:cubicBezTo>
                  <a:cubicBezTo>
                    <a:pt x="1792" y="2700"/>
                    <a:pt x="1746" y="2687"/>
                    <a:pt x="1707" y="2659"/>
                  </a:cubicBezTo>
                  <a:lnTo>
                    <a:pt x="1404" y="2450"/>
                  </a:lnTo>
                  <a:cubicBezTo>
                    <a:pt x="1392" y="2441"/>
                    <a:pt x="1377" y="2437"/>
                    <a:pt x="1363" y="2437"/>
                  </a:cubicBezTo>
                  <a:cubicBezTo>
                    <a:pt x="1345" y="2437"/>
                    <a:pt x="1326" y="2444"/>
                    <a:pt x="1312" y="2458"/>
                  </a:cubicBezTo>
                  <a:lnTo>
                    <a:pt x="1097" y="2667"/>
                  </a:lnTo>
                  <a:cubicBezTo>
                    <a:pt x="1072" y="2691"/>
                    <a:pt x="1060" y="2691"/>
                    <a:pt x="1060" y="2692"/>
                  </a:cubicBezTo>
                  <a:cubicBezTo>
                    <a:pt x="1046" y="2687"/>
                    <a:pt x="1005" y="2623"/>
                    <a:pt x="1005" y="2463"/>
                  </a:cubicBezTo>
                  <a:lnTo>
                    <a:pt x="1005" y="1992"/>
                  </a:lnTo>
                  <a:lnTo>
                    <a:pt x="2656" y="963"/>
                  </a:lnTo>
                  <a:cubicBezTo>
                    <a:pt x="2688" y="943"/>
                    <a:pt x="2700" y="902"/>
                    <a:pt x="2682" y="868"/>
                  </a:cubicBezTo>
                  <a:cubicBezTo>
                    <a:pt x="2665" y="834"/>
                    <a:pt x="2624" y="820"/>
                    <a:pt x="2590" y="835"/>
                  </a:cubicBezTo>
                  <a:lnTo>
                    <a:pt x="590" y="1679"/>
                  </a:lnTo>
                  <a:lnTo>
                    <a:pt x="250" y="1328"/>
                  </a:lnTo>
                  <a:cubicBezTo>
                    <a:pt x="182" y="1258"/>
                    <a:pt x="154" y="1187"/>
                    <a:pt x="171" y="11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 Ligh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3ED5D7B8-4202-4930-942D-6D3830042276}"/>
                </a:ext>
              </a:extLst>
            </p:cNvPr>
            <p:cNvGrpSpPr/>
            <p:nvPr/>
          </p:nvGrpSpPr>
          <p:grpSpPr>
            <a:xfrm>
              <a:off x="8398147" y="6153823"/>
              <a:ext cx="817966" cy="154902"/>
              <a:chOff x="7957225" y="6063574"/>
              <a:chExt cx="1232816" cy="233464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95E5743-BA30-4F7F-B168-5F9A5AC53B4E}"/>
                  </a:ext>
                </a:extLst>
              </p:cNvPr>
              <p:cNvSpPr/>
              <p:nvPr userDrawn="1"/>
            </p:nvSpPr>
            <p:spPr>
              <a:xfrm>
                <a:off x="795722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24CAB13-66C0-4D30-8ED1-FECEF462520B}"/>
                  </a:ext>
                </a:extLst>
              </p:cNvPr>
              <p:cNvSpPr/>
              <p:nvPr userDrawn="1"/>
            </p:nvSpPr>
            <p:spPr>
              <a:xfrm>
                <a:off x="8956577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F44423E-726A-4509-A628-344D6068B58E}"/>
                  </a:ext>
                </a:extLst>
              </p:cNvPr>
              <p:cNvSpPr/>
              <p:nvPr userDrawn="1"/>
            </p:nvSpPr>
            <p:spPr>
              <a:xfrm>
                <a:off x="8637697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D14A82F5-4952-4037-A4CA-09EC5B1819C9}"/>
                  </a:ext>
                </a:extLst>
              </p:cNvPr>
              <p:cNvSpPr/>
              <p:nvPr userDrawn="1"/>
            </p:nvSpPr>
            <p:spPr>
              <a:xfrm>
                <a:off x="8301053" y="6063574"/>
                <a:ext cx="233464" cy="233464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D46C6B32-E2D5-498C-87CA-13036D27DDE7}"/>
              </a:ext>
            </a:extLst>
          </p:cNvPr>
          <p:cNvSpPr/>
          <p:nvPr/>
        </p:nvSpPr>
        <p:spPr>
          <a:xfrm>
            <a:off x="8910836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29191E-821C-400B-9716-7209C8228C26}"/>
              </a:ext>
            </a:extLst>
          </p:cNvPr>
          <p:cNvSpPr/>
          <p:nvPr/>
        </p:nvSpPr>
        <p:spPr>
          <a:xfrm>
            <a:off x="9122412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2EE6D7-58AB-4C7F-AEFD-78303CC6A3C4}"/>
              </a:ext>
            </a:extLst>
          </p:cNvPr>
          <p:cNvSpPr txBox="1"/>
          <p:nvPr/>
        </p:nvSpPr>
        <p:spPr>
          <a:xfrm>
            <a:off x="7167575" y="5476058"/>
            <a:ext cx="364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汇报人：连碧涵（</a:t>
            </a:r>
            <a:r>
              <a:rPr lang="en-US" altLang="zh-CN" b="1" dirty="0"/>
              <a:t>3220200911</a:t>
            </a:r>
            <a:r>
              <a:rPr lang="zh-CN" altLang="en-US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2473523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SNA——PageRank</a:t>
            </a:r>
            <a:r>
              <a:rPr dirty="0">
                <a:sym typeface="+mn-lt"/>
              </a:rPr>
              <a:t>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4313" y="1099482"/>
            <a:ext cx="10498347" cy="4659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600" b="1" spc="300" dirty="0">
                <a:solidFill>
                  <a:schemeClr val="accent4"/>
                </a:solidFill>
                <a:latin typeface="+mn-ea"/>
                <a:ea typeface="+mn-ea"/>
              </a:rPr>
              <a:t>PageRank核心思想</a:t>
            </a:r>
            <a:endParaRPr lang="zh-CN" altLang="en-US" sz="2200" b="1" dirty="0">
              <a:latin typeface="+mn-ea"/>
              <a:ea typeface="+mn-ea"/>
            </a:endParaRP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dirty="0">
                <a:latin typeface="+mn-ea"/>
                <a:sym typeface="+mn-ea"/>
              </a:rPr>
              <a:t>如果一个网页被很多其他网页链接到的话说明这个网页比较重要，也就是PageRank值会相对较高</a:t>
            </a: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dirty="0">
                <a:latin typeface="+mn-ea"/>
                <a:sym typeface="+mn-ea"/>
              </a:rPr>
              <a:t>如果一个PageRank值很高的网页链接到一个其他的网页，那么被链接到的网页的PageRank值会相应地因此而提高</a:t>
            </a: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endParaRPr lang="en-US" altLang="zh-CN" sz="2200" dirty="0">
              <a:latin typeface="+mn-ea"/>
            </a:endParaRP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sym typeface="+mn-lt"/>
              </a:rPr>
              <a:t>社交网络搜索与挖掘</a:t>
            </a:r>
            <a:r>
              <a:rPr lang="en-US" altLang="zh-CN" dirty="0">
                <a:sym typeface="+mn-lt"/>
              </a:rPr>
              <a:t>——PageRank</a:t>
            </a:r>
            <a:r>
              <a:rPr dirty="0">
                <a:sym typeface="+mn-lt"/>
              </a:rPr>
              <a:t>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二</a:t>
            </a:r>
          </a:p>
        </p:txBody>
      </p:sp>
      <p:sp>
        <p:nvSpPr>
          <p:cNvPr id="2" name="椭圆 1"/>
          <p:cNvSpPr/>
          <p:nvPr/>
        </p:nvSpPr>
        <p:spPr>
          <a:xfrm>
            <a:off x="1151890" y="2859405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151890" y="4583430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008120" y="4583430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008120" y="2859405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9835" y="3044825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2130" y="1236980"/>
            <a:ext cx="8162925" cy="120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给每个网页一个PR值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通过（投票）算法不断迭代，直至达到平稳分布为止。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76065" y="4728845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19200" y="4728845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076065" y="3004820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</a:t>
            </a:r>
          </a:p>
        </p:txBody>
      </p:sp>
      <p:cxnSp>
        <p:nvCxnSpPr>
          <p:cNvPr id="17" name="直接箭头连接符 16"/>
          <p:cNvCxnSpPr>
            <a:stCxn id="2" idx="6"/>
            <a:endCxn id="6" idx="2"/>
          </p:cNvCxnSpPr>
          <p:nvPr/>
        </p:nvCxnSpPr>
        <p:spPr>
          <a:xfrm>
            <a:off x="2038350" y="3235325"/>
            <a:ext cx="196977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6" idx="4"/>
            <a:endCxn id="5" idx="0"/>
          </p:cNvCxnSpPr>
          <p:nvPr/>
        </p:nvCxnSpPr>
        <p:spPr>
          <a:xfrm>
            <a:off x="4451350" y="3610610"/>
            <a:ext cx="0" cy="9728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7" idx="3"/>
            <a:endCxn id="5" idx="2"/>
          </p:cNvCxnSpPr>
          <p:nvPr/>
        </p:nvCxnSpPr>
        <p:spPr>
          <a:xfrm>
            <a:off x="1971040" y="3275330"/>
            <a:ext cx="2037080" cy="1684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2026285" y="4948555"/>
            <a:ext cx="1969770" cy="1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2" idx="4"/>
            <a:endCxn id="3" idx="0"/>
          </p:cNvCxnSpPr>
          <p:nvPr/>
        </p:nvCxnSpPr>
        <p:spPr>
          <a:xfrm>
            <a:off x="1595120" y="3610610"/>
            <a:ext cx="0" cy="9728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468620" y="3999230"/>
            <a:ext cx="5762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PR(A) = PR(B)/2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PR(B) = PR(A)/3 + PR(D)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PR(C) = PR(A)/3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PR(D) = PR(A)/3 + PR(B)/2 +PR(C)</a:t>
            </a:r>
          </a:p>
        </p:txBody>
      </p:sp>
      <p:pic>
        <p:nvPicPr>
          <p:cNvPr id="24" name="334E55B0-647D-440b-865C-3EC943EB4CBC-1" descr="wpsoffi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255" y="2441575"/>
            <a:ext cx="4780915" cy="13512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社交网络搜索与挖掘</a:t>
            </a:r>
            <a:r>
              <a:rPr lang="en-US" altLang="zh-CN" dirty="0">
                <a:sym typeface="+mn-lt"/>
              </a:rPr>
              <a:t>——PageRank</a:t>
            </a:r>
            <a:r>
              <a:rPr dirty="0">
                <a:sym typeface="+mn-lt"/>
              </a:rPr>
              <a:t>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二</a:t>
            </a:r>
          </a:p>
        </p:txBody>
      </p:sp>
      <p:sp>
        <p:nvSpPr>
          <p:cNvPr id="2" name="椭圆 1"/>
          <p:cNvSpPr/>
          <p:nvPr/>
        </p:nvSpPr>
        <p:spPr>
          <a:xfrm>
            <a:off x="720090" y="2302510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20090" y="4026535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576320" y="4026535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576320" y="2302510"/>
            <a:ext cx="886460" cy="751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8035" y="2487930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44265" y="4171950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87400" y="4171950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644265" y="2447925"/>
            <a:ext cx="751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</a:t>
            </a:r>
          </a:p>
        </p:txBody>
      </p:sp>
      <p:cxnSp>
        <p:nvCxnSpPr>
          <p:cNvPr id="17" name="直接箭头连接符 16"/>
          <p:cNvCxnSpPr>
            <a:stCxn id="2" idx="6"/>
            <a:endCxn id="6" idx="2"/>
          </p:cNvCxnSpPr>
          <p:nvPr/>
        </p:nvCxnSpPr>
        <p:spPr>
          <a:xfrm>
            <a:off x="1606550" y="2678430"/>
            <a:ext cx="196977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6" idx="4"/>
            <a:endCxn id="5" idx="0"/>
          </p:cNvCxnSpPr>
          <p:nvPr/>
        </p:nvCxnSpPr>
        <p:spPr>
          <a:xfrm>
            <a:off x="4019550" y="3053715"/>
            <a:ext cx="0" cy="9728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7" idx="3"/>
            <a:endCxn id="5" idx="2"/>
          </p:cNvCxnSpPr>
          <p:nvPr/>
        </p:nvCxnSpPr>
        <p:spPr>
          <a:xfrm>
            <a:off x="1539240" y="2718435"/>
            <a:ext cx="2037080" cy="1684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1594485" y="4391660"/>
            <a:ext cx="1969770" cy="107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2" idx="4"/>
            <a:endCxn id="3" idx="0"/>
          </p:cNvCxnSpPr>
          <p:nvPr/>
        </p:nvCxnSpPr>
        <p:spPr>
          <a:xfrm>
            <a:off x="1163320" y="3053715"/>
            <a:ext cx="0" cy="9728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839335" y="1614170"/>
          <a:ext cx="6664325" cy="4232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4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endParaRPr lang="zh-CN" altLang="en-US" sz="200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PR(A)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PR(B)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PR(C)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PR(D)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+mn-ea"/>
                        </a:rPr>
                        <a:t>初始值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>
                          <a:latin typeface="+mn-ea"/>
                        </a:rPr>
                        <a:t>一次迭代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0.333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0.083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0.458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000">
                          <a:latin typeface="+mn-ea"/>
                        </a:rPr>
                        <a:t>二次迭代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0.1665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0.4997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0.0417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0.2912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......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......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......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......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......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  <a:cs typeface="+mn-ea"/>
                        </a:rPr>
                        <a:t>n</a:t>
                      </a:r>
                      <a:r>
                        <a:rPr lang="zh-CN" altLang="en-US" sz="2000">
                          <a:latin typeface="+mn-ea"/>
                          <a:cs typeface="+mn-ea"/>
                        </a:rPr>
                        <a:t>次迭代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0.3999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0.0666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000">
                          <a:latin typeface="+mn-ea"/>
                        </a:rPr>
                        <a:t>0.3333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SNA——HITS</a:t>
            </a:r>
            <a:r>
              <a:rPr dirty="0">
                <a:sym typeface="+mn-lt"/>
              </a:rPr>
              <a:t>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8975" y="1089025"/>
            <a:ext cx="10814050" cy="378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A13F0B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Hyperlink-Induced Topic Search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Hub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页面：包含了很多指向authority页面的链接的网页，比如国内的一些门户网站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Authority页面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包含有实质性内容的网页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HITS算法的目的是：当用户查询时，返回给用户高质量的authority页面。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社交网络搜索与挖掘</a:t>
            </a:r>
            <a:r>
              <a:rPr lang="en-US" altLang="zh-CN" dirty="0">
                <a:sym typeface="+mn-lt"/>
              </a:rPr>
              <a:t>——HITS</a:t>
            </a:r>
            <a:r>
              <a:rPr dirty="0">
                <a:sym typeface="+mn-lt"/>
              </a:rPr>
              <a:t>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二</a:t>
            </a:r>
          </a:p>
        </p:txBody>
      </p:sp>
      <p:sp>
        <p:nvSpPr>
          <p:cNvPr id="8" name="矩形 7"/>
          <p:cNvSpPr/>
          <p:nvPr/>
        </p:nvSpPr>
        <p:spPr>
          <a:xfrm>
            <a:off x="2687955" y="1828800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88590" y="4275455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0545" y="2859405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1050" y="3001645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03525" y="4418330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803525" y="1971675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</a:t>
            </a:r>
          </a:p>
        </p:txBody>
      </p:sp>
      <p:cxnSp>
        <p:nvCxnSpPr>
          <p:cNvPr id="24" name="直接箭头连接符 23"/>
          <p:cNvCxnSpPr>
            <a:stCxn id="8" idx="2"/>
            <a:endCxn id="13" idx="0"/>
          </p:cNvCxnSpPr>
          <p:nvPr/>
        </p:nvCxnSpPr>
        <p:spPr>
          <a:xfrm>
            <a:off x="3163570" y="2635885"/>
            <a:ext cx="635" cy="16395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8" idx="1"/>
          </p:cNvCxnSpPr>
          <p:nvPr/>
        </p:nvCxnSpPr>
        <p:spPr>
          <a:xfrm flipH="1">
            <a:off x="1477645" y="2232660"/>
            <a:ext cx="1210310" cy="647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endCxn id="13" idx="1"/>
          </p:cNvCxnSpPr>
          <p:nvPr/>
        </p:nvCxnSpPr>
        <p:spPr>
          <a:xfrm>
            <a:off x="1520825" y="3702050"/>
            <a:ext cx="1167765" cy="977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曲线连接符 26"/>
          <p:cNvCxnSpPr>
            <a:stCxn id="14" idx="2"/>
            <a:endCxn id="14" idx="0"/>
          </p:cNvCxnSpPr>
          <p:nvPr/>
        </p:nvCxnSpPr>
        <p:spPr>
          <a:xfrm rot="5400000" flipH="1">
            <a:off x="622935" y="3262630"/>
            <a:ext cx="807085" cy="3175"/>
          </a:xfrm>
          <a:prstGeom prst="curvedConnector5">
            <a:avLst>
              <a:gd name="adj1" fmla="val -29268"/>
              <a:gd name="adj2" fmla="val 22540000"/>
              <a:gd name="adj3" fmla="val 12974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917315" y="1431290"/>
            <a:ext cx="8162925" cy="120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页面hub值等于所有它指向的页面的authority值之和。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页面authority值等于所有指向它的页面的hub值之和。</a:t>
            </a:r>
          </a:p>
        </p:txBody>
      </p:sp>
      <p:pic>
        <p:nvPicPr>
          <p:cNvPr id="3" name="334E55B0-647D-440b-865C-3EC943EB4CBC-5" descr="wpsoffi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420" y="3240405"/>
            <a:ext cx="3474085" cy="22574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41140" y="4050030"/>
            <a:ext cx="3256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构造邻接矩阵</a:t>
            </a: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D6C6CD6F-C4DD-4132-B940-A678FA889E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9525" y="2528666"/>
            <a:ext cx="1806575" cy="675057"/>
          </a:xfrm>
        </p:spPr>
        <p:txBody>
          <a:bodyPr/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目录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CF7F6C6B-EBA6-4DCB-ABA7-830DDD2F43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22361" y="3936012"/>
            <a:ext cx="2120900" cy="39958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CONTENTS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022EDC2-0163-4D59-8AEE-B77C7B56ACDC}"/>
              </a:ext>
            </a:extLst>
          </p:cNvPr>
          <p:cNvGrpSpPr/>
          <p:nvPr/>
        </p:nvGrpSpPr>
        <p:grpSpPr>
          <a:xfrm>
            <a:off x="6425828" y="936295"/>
            <a:ext cx="3726864" cy="858186"/>
            <a:chOff x="5364517" y="957604"/>
            <a:chExt cx="3385926" cy="1098506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9C81708-2DD4-42D2-8E80-8ABAEF83EBE2}"/>
                </a:ext>
              </a:extLst>
            </p:cNvPr>
            <p:cNvSpPr txBox="1"/>
            <p:nvPr/>
          </p:nvSpPr>
          <p:spPr>
            <a:xfrm>
              <a:off x="5364517" y="957604"/>
              <a:ext cx="612668" cy="109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1</a:t>
              </a:r>
              <a:endParaRPr lang="zh-CN" altLang="en-US" sz="54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DA740C2E-C38D-4F96-A002-B3F79BAE1788}"/>
                </a:ext>
              </a:extLst>
            </p:cNvPr>
            <p:cNvSpPr txBox="1"/>
            <p:nvPr/>
          </p:nvSpPr>
          <p:spPr>
            <a:xfrm>
              <a:off x="6288231" y="1243294"/>
              <a:ext cx="2462212" cy="5392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cs typeface="+mn-ea"/>
                  <a:sym typeface="+mn-lt"/>
                </a:rPr>
                <a:t>社交网络概述</a:t>
              </a: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9F9E3ED5-E505-453B-A89D-2EA83CC5BC39}"/>
              </a:ext>
            </a:extLst>
          </p:cNvPr>
          <p:cNvGrpSpPr/>
          <p:nvPr/>
        </p:nvGrpSpPr>
        <p:grpSpPr>
          <a:xfrm>
            <a:off x="6392375" y="4870794"/>
            <a:ext cx="3512391" cy="1089209"/>
            <a:chOff x="5333830" y="1061752"/>
            <a:chExt cx="3512391" cy="1089209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21B0BAD-FF0C-45F5-AC06-04605D027D58}"/>
                </a:ext>
              </a:extLst>
            </p:cNvPr>
            <p:cNvSpPr txBox="1"/>
            <p:nvPr/>
          </p:nvSpPr>
          <p:spPr>
            <a:xfrm>
              <a:off x="5333830" y="1061752"/>
              <a:ext cx="615874" cy="1089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5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75B273F-6ABE-4AF7-8C0C-AA24DBBF2AA9}"/>
                </a:ext>
              </a:extLst>
            </p:cNvPr>
            <p:cNvSpPr txBox="1"/>
            <p:nvPr/>
          </p:nvSpPr>
          <p:spPr>
            <a:xfrm>
              <a:off x="6384008" y="1336347"/>
              <a:ext cx="2462213" cy="540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  <a:sym typeface="+mn-lt"/>
                </a:rPr>
                <a:t>社交网络演化</a:t>
              </a: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BE300563-CF9C-4E5F-98A6-A489FEF59EBB}"/>
              </a:ext>
            </a:extLst>
          </p:cNvPr>
          <p:cNvGrpSpPr/>
          <p:nvPr/>
        </p:nvGrpSpPr>
        <p:grpSpPr>
          <a:xfrm>
            <a:off x="6456674" y="1851811"/>
            <a:ext cx="4498061" cy="1098506"/>
            <a:chOff x="5398129" y="1032867"/>
            <a:chExt cx="4498061" cy="1098506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C93C7166-B910-44BC-9A1A-11B7DFB2D36D}"/>
                </a:ext>
              </a:extLst>
            </p:cNvPr>
            <p:cNvSpPr txBox="1"/>
            <p:nvPr/>
          </p:nvSpPr>
          <p:spPr>
            <a:xfrm>
              <a:off x="5398129" y="1032867"/>
              <a:ext cx="612668" cy="109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2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6CF46444-6738-4E06-AA31-F49884B01C20}"/>
                </a:ext>
              </a:extLst>
            </p:cNvPr>
            <p:cNvSpPr txBox="1"/>
            <p:nvPr/>
          </p:nvSpPr>
          <p:spPr>
            <a:xfrm>
              <a:off x="6384010" y="1248904"/>
              <a:ext cx="3512180" cy="5392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cs typeface="+mn-ea"/>
                  <a:sym typeface="+mn-lt"/>
                </a:rPr>
                <a:t>相关经典算法（</a:t>
              </a:r>
              <a:r>
                <a:rPr lang="en-US" altLang="zh-CN" sz="3200" b="1" dirty="0">
                  <a:cs typeface="+mn-ea"/>
                  <a:sym typeface="+mn-lt"/>
                </a:rPr>
                <a:t>1</a:t>
              </a:r>
              <a:r>
                <a:rPr lang="zh-CN" altLang="en-US" sz="3200" b="1" dirty="0">
                  <a:cs typeface="+mn-ea"/>
                  <a:sym typeface="+mn-lt"/>
                </a:rPr>
                <a:t>）</a:t>
              </a: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8604B901-DEF0-4DA5-8081-584EDB1B10EB}"/>
              </a:ext>
            </a:extLst>
          </p:cNvPr>
          <p:cNvGrpSpPr/>
          <p:nvPr/>
        </p:nvGrpSpPr>
        <p:grpSpPr>
          <a:xfrm>
            <a:off x="6395581" y="2813121"/>
            <a:ext cx="4559154" cy="1098506"/>
            <a:chOff x="5337036" y="1031947"/>
            <a:chExt cx="4559154" cy="1098506"/>
          </a:xfrm>
        </p:grpSpPr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F93BA0B9-4FDA-4DEE-A82A-8733841DB5D6}"/>
                </a:ext>
              </a:extLst>
            </p:cNvPr>
            <p:cNvSpPr txBox="1"/>
            <p:nvPr/>
          </p:nvSpPr>
          <p:spPr>
            <a:xfrm>
              <a:off x="5337036" y="1031947"/>
              <a:ext cx="612668" cy="1098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3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AF4F4A3-E3E5-4ACB-B7C5-0D9279E93E0F}"/>
                </a:ext>
              </a:extLst>
            </p:cNvPr>
            <p:cNvSpPr txBox="1"/>
            <p:nvPr/>
          </p:nvSpPr>
          <p:spPr>
            <a:xfrm>
              <a:off x="6384010" y="1312521"/>
              <a:ext cx="3512180" cy="5392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3200" b="1" dirty="0">
                  <a:cs typeface="+mn-ea"/>
                  <a:sym typeface="+mn-lt"/>
                </a:rPr>
                <a:t>相关经典算法（</a:t>
              </a:r>
              <a:r>
                <a:rPr lang="en-US" altLang="zh-CN" sz="3200" b="1" dirty="0">
                  <a:cs typeface="+mn-ea"/>
                  <a:sym typeface="+mn-lt"/>
                </a:rPr>
                <a:t>2</a:t>
              </a:r>
              <a:r>
                <a:rPr lang="zh-CN" altLang="en-US" sz="3200" b="1" dirty="0">
                  <a:cs typeface="+mn-ea"/>
                  <a:sym typeface="+mn-lt"/>
                </a:rPr>
                <a:t>）</a:t>
              </a: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1778395" y="3607163"/>
            <a:ext cx="80883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3AC55B2-1231-4FB3-B3FD-AB3FD6C55923}"/>
              </a:ext>
            </a:extLst>
          </p:cNvPr>
          <p:cNvGrpSpPr/>
          <p:nvPr/>
        </p:nvGrpSpPr>
        <p:grpSpPr>
          <a:xfrm>
            <a:off x="6392376" y="3840981"/>
            <a:ext cx="3076477" cy="818581"/>
            <a:chOff x="5240211" y="1017873"/>
            <a:chExt cx="2528199" cy="1237479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C9ED6F2-86E7-481F-BC69-F4A6A56A2D05}"/>
                </a:ext>
              </a:extLst>
            </p:cNvPr>
            <p:cNvSpPr txBox="1"/>
            <p:nvPr/>
          </p:nvSpPr>
          <p:spPr>
            <a:xfrm>
              <a:off x="5240211" y="1017873"/>
              <a:ext cx="615874" cy="1089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4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70E4292-5033-4D06-8DAE-2F0F02E546D2}"/>
                </a:ext>
              </a:extLst>
            </p:cNvPr>
            <p:cNvSpPr txBox="1"/>
            <p:nvPr/>
          </p:nvSpPr>
          <p:spPr>
            <a:xfrm>
              <a:off x="6103230" y="1438984"/>
              <a:ext cx="1665180" cy="8163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  <a:sym typeface="+mn-lt"/>
                </a:rPr>
                <a:t>社交推荐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E43C1AB-170A-4479-9A8B-038E6C45173B}"/>
              </a:ext>
            </a:extLst>
          </p:cNvPr>
          <p:cNvGrpSpPr/>
          <p:nvPr/>
        </p:nvGrpSpPr>
        <p:grpSpPr>
          <a:xfrm>
            <a:off x="6392375" y="5900607"/>
            <a:ext cx="5016007" cy="1089209"/>
            <a:chOff x="5333831" y="1262213"/>
            <a:chExt cx="5016007" cy="1089209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CD976BE-A043-4482-A62F-EACC41118C7A}"/>
                </a:ext>
              </a:extLst>
            </p:cNvPr>
            <p:cNvSpPr txBox="1"/>
            <p:nvPr/>
          </p:nvSpPr>
          <p:spPr>
            <a:xfrm>
              <a:off x="5333831" y="1262213"/>
              <a:ext cx="615874" cy="1089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6000" b="1" i="1" dirty="0">
                  <a:solidFill>
                    <a:schemeClr val="accent1"/>
                  </a:solidFill>
                  <a:cs typeface="+mn-ea"/>
                  <a:sym typeface="+mn-lt"/>
                </a:rPr>
                <a:t>6</a:t>
              </a:r>
              <a:endParaRPr lang="zh-CN" altLang="en-US" sz="6000" b="1" i="1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8EEB6A1-65DF-42E7-B0DD-9EDEDC3F3AC8}"/>
                </a:ext>
              </a:extLst>
            </p:cNvPr>
            <p:cNvSpPr txBox="1"/>
            <p:nvPr/>
          </p:nvSpPr>
          <p:spPr>
            <a:xfrm>
              <a:off x="6384009" y="1532842"/>
              <a:ext cx="3965829" cy="540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  <a:sym typeface="+mn-lt"/>
                </a:rPr>
                <a:t>社交网络可视化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  <a:sym typeface="+mn-lt"/>
                </a:rPr>
                <a:t>demo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/>
                <a:ea typeface="微软雅黑"/>
                <a:cs typeface="+mn-cs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946446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社交网络搜索与挖掘</a:t>
            </a:r>
            <a:r>
              <a:rPr lang="en-US" altLang="zh-CN" dirty="0">
                <a:sym typeface="+mn-lt"/>
              </a:rPr>
              <a:t>——HITS</a:t>
            </a:r>
            <a:r>
              <a:rPr dirty="0">
                <a:sym typeface="+mn-lt"/>
              </a:rPr>
              <a:t>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二</a:t>
            </a:r>
          </a:p>
        </p:txBody>
      </p:sp>
      <p:sp>
        <p:nvSpPr>
          <p:cNvPr id="8" name="矩形 7"/>
          <p:cNvSpPr/>
          <p:nvPr/>
        </p:nvSpPr>
        <p:spPr>
          <a:xfrm>
            <a:off x="2687955" y="1828800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88590" y="4275455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0545" y="2859405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1050" y="3001645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03525" y="4418330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803525" y="1971675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</a:t>
            </a:r>
          </a:p>
        </p:txBody>
      </p:sp>
      <p:cxnSp>
        <p:nvCxnSpPr>
          <p:cNvPr id="24" name="直接箭头连接符 23"/>
          <p:cNvCxnSpPr>
            <a:stCxn id="8" idx="2"/>
            <a:endCxn id="13" idx="0"/>
          </p:cNvCxnSpPr>
          <p:nvPr/>
        </p:nvCxnSpPr>
        <p:spPr>
          <a:xfrm>
            <a:off x="3163570" y="2635885"/>
            <a:ext cx="635" cy="16395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8" idx="1"/>
          </p:cNvCxnSpPr>
          <p:nvPr/>
        </p:nvCxnSpPr>
        <p:spPr>
          <a:xfrm flipH="1">
            <a:off x="1477645" y="2232660"/>
            <a:ext cx="1210310" cy="647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endCxn id="13" idx="1"/>
          </p:cNvCxnSpPr>
          <p:nvPr/>
        </p:nvCxnSpPr>
        <p:spPr>
          <a:xfrm>
            <a:off x="1520825" y="3702050"/>
            <a:ext cx="1167765" cy="977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曲线连接符 26"/>
          <p:cNvCxnSpPr>
            <a:stCxn id="14" idx="2"/>
            <a:endCxn id="14" idx="0"/>
          </p:cNvCxnSpPr>
          <p:nvPr/>
        </p:nvCxnSpPr>
        <p:spPr>
          <a:xfrm rot="5400000" flipH="1">
            <a:off x="622935" y="3262630"/>
            <a:ext cx="807085" cy="3175"/>
          </a:xfrm>
          <a:prstGeom prst="curvedConnector5">
            <a:avLst>
              <a:gd name="adj1" fmla="val -29268"/>
              <a:gd name="adj2" fmla="val 22540000"/>
              <a:gd name="adj3" fmla="val 12974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334E55B0-647D-440b-865C-3EC943EB4CBC-3" descr="wpsoffi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35" y="3314065"/>
            <a:ext cx="2646680" cy="2398395"/>
          </a:xfrm>
          <a:prstGeom prst="rect">
            <a:avLst/>
          </a:prstGeom>
        </p:spPr>
      </p:pic>
      <p:pic>
        <p:nvPicPr>
          <p:cNvPr id="30" name="334E55B0-647D-440b-865C-3EC943EB4CBC-4" descr="wpsoffi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880" y="3314065"/>
            <a:ext cx="2625090" cy="239839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546600" y="1446530"/>
            <a:ext cx="5157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128770" y="1335405"/>
            <a:ext cx="71742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每个节点都有一个Hub分数和Authority分数，所以有一个Hub向量h和Authority向量a，向量的每个元素都初始化为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1/√n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，其中n为节点数：</a:t>
            </a: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社交网络搜索与挖掘</a:t>
            </a:r>
            <a:r>
              <a:rPr lang="en-US" altLang="zh-CN" dirty="0">
                <a:sym typeface="+mn-lt"/>
              </a:rPr>
              <a:t>——HITS</a:t>
            </a:r>
            <a:r>
              <a:rPr dirty="0">
                <a:sym typeface="+mn-lt"/>
              </a:rPr>
              <a:t>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7930118" y="3082269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二</a:t>
            </a:r>
          </a:p>
        </p:txBody>
      </p:sp>
      <p:sp>
        <p:nvSpPr>
          <p:cNvPr id="8" name="矩形 7"/>
          <p:cNvSpPr/>
          <p:nvPr/>
        </p:nvSpPr>
        <p:spPr>
          <a:xfrm>
            <a:off x="2687955" y="1828800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88590" y="4275455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0545" y="2859405"/>
            <a:ext cx="950595" cy="807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1050" y="3001645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803525" y="4418330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803525" y="1971675"/>
            <a:ext cx="720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</a:t>
            </a:r>
          </a:p>
        </p:txBody>
      </p:sp>
      <p:cxnSp>
        <p:nvCxnSpPr>
          <p:cNvPr id="24" name="直接箭头连接符 23"/>
          <p:cNvCxnSpPr>
            <a:stCxn id="8" idx="2"/>
            <a:endCxn id="13" idx="0"/>
          </p:cNvCxnSpPr>
          <p:nvPr/>
        </p:nvCxnSpPr>
        <p:spPr>
          <a:xfrm>
            <a:off x="3163570" y="2635885"/>
            <a:ext cx="635" cy="16395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8" idx="1"/>
          </p:cNvCxnSpPr>
          <p:nvPr/>
        </p:nvCxnSpPr>
        <p:spPr>
          <a:xfrm flipH="1">
            <a:off x="1477645" y="2232660"/>
            <a:ext cx="1210310" cy="647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endCxn id="13" idx="1"/>
          </p:cNvCxnSpPr>
          <p:nvPr/>
        </p:nvCxnSpPr>
        <p:spPr>
          <a:xfrm>
            <a:off x="1520825" y="3702050"/>
            <a:ext cx="1167765" cy="9772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曲线连接符 26"/>
          <p:cNvCxnSpPr>
            <a:stCxn id="14" idx="2"/>
            <a:endCxn id="14" idx="0"/>
          </p:cNvCxnSpPr>
          <p:nvPr/>
        </p:nvCxnSpPr>
        <p:spPr>
          <a:xfrm rot="5400000" flipH="1">
            <a:off x="622935" y="3262630"/>
            <a:ext cx="807085" cy="3175"/>
          </a:xfrm>
          <a:prstGeom prst="curvedConnector5">
            <a:avLst>
              <a:gd name="adj1" fmla="val -29268"/>
              <a:gd name="adj2" fmla="val 22540000"/>
              <a:gd name="adj3" fmla="val 12974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334E55B0-647D-440b-865C-3EC943EB4CBC-7" descr="wpsoffi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795" y="1522730"/>
            <a:ext cx="2774315" cy="626110"/>
          </a:xfrm>
          <a:prstGeom prst="rect">
            <a:avLst/>
          </a:prstGeom>
        </p:spPr>
      </p:pic>
      <p:pic>
        <p:nvPicPr>
          <p:cNvPr id="3" name="334E55B0-647D-440b-865C-3EC943EB4CBC-8" descr="wpsoffic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795" y="2241550"/>
            <a:ext cx="3205480" cy="7359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24475" y="1062355"/>
            <a:ext cx="4008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按照下边公式更新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h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和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a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</a:rPr>
              <a:t>的值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078605" y="3461385"/>
          <a:ext cx="7597140" cy="1621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61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03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h0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h3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3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a0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a2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a4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+mn-ea"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526405" y="5387975"/>
            <a:ext cx="6440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迭代直到任一向量不再变化</a:t>
            </a:r>
          </a:p>
        </p:txBody>
      </p:sp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</a:t>
            </a:r>
            <a:r>
              <a:rPr dirty="0">
                <a:sym typeface="+mn-lt"/>
              </a:rPr>
              <a:t>微博用户相似度计算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8975" y="1083310"/>
            <a:ext cx="10814050" cy="409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基于LDA（隐含狄利克雷分布）的相似度计算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在LDA模型下，文档可以被看成按照如下方式生成</a:t>
            </a:r>
            <a:r>
              <a:rPr lang="zh-CN" altLang="en-US" sz="2200" b="1" dirty="0">
                <a:latin typeface="+mn-ea"/>
                <a:ea typeface="+mn-ea"/>
              </a:rPr>
              <a:t>，对于每篇文档：</a:t>
            </a:r>
            <a:endParaRPr lang="en-US" altLang="zh-CN" sz="2200" b="1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1)       从主题分布中抽取一个主题；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2)       从该主题的词语分布中抽取一个词语；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3)       重复第2步和第3步，直到该文档的所有词语都生成。</a:t>
            </a: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670" y="1277620"/>
            <a:ext cx="2360295" cy="23602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</a:t>
            </a:r>
            <a:r>
              <a:rPr dirty="0">
                <a:sym typeface="+mn-lt"/>
              </a:rPr>
              <a:t>微博影响力计算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8975" y="1083310"/>
            <a:ext cx="10814050" cy="468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b="1" dirty="0">
                <a:latin typeface="+mn-ea"/>
                <a:ea typeface="+mn-ea"/>
              </a:rPr>
              <a:t>根据</a:t>
            </a:r>
            <a:r>
              <a:rPr lang="en-US" altLang="zh-CN" sz="2200" b="1" dirty="0">
                <a:latin typeface="+mn-ea"/>
                <a:ea typeface="+mn-ea"/>
              </a:rPr>
              <a:t>PageRank</a:t>
            </a:r>
            <a:r>
              <a:rPr lang="zh-CN" altLang="en-US" sz="2200" b="1" dirty="0">
                <a:latin typeface="+mn-ea"/>
                <a:ea typeface="+mn-ea"/>
              </a:rPr>
              <a:t>的思想：影响力高的用户关注的用户的影响力必定也高</a:t>
            </a: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zh-CN" altLang="en-US" sz="2200" b="1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1)   赋予所有用户相同的影响力权重；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2)   将每个用户的影响力权重按照其关注的人数等量分配；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3)   对每个用户来说，其影响力等于其粉丝分配给他的权重之和；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+mn-ea"/>
                <a:ea typeface="+mn-ea"/>
              </a:rPr>
              <a:t>4)   第2步和第3步迭代，直到权重不再发生大的变化为止。</a:t>
            </a: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  <p:pic>
        <p:nvPicPr>
          <p:cNvPr id="3" name="图片 2" descr="截屏2021-01-06 下午7.26.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2155190"/>
            <a:ext cx="3568700" cy="189801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547220" y="1381942"/>
            <a:ext cx="4190733" cy="4755333"/>
            <a:chOff x="6909170" y="1553392"/>
            <a:chExt cx="4190733" cy="4755333"/>
          </a:xfrm>
        </p:grpSpPr>
        <p:sp>
          <p:nvSpPr>
            <p:cNvPr id="37" name="文本占位符 12">
              <a:extLst>
                <a:ext uri="{FF2B5EF4-FFF2-40B4-BE49-F238E27FC236}">
                  <a16:creationId xmlns:a16="http://schemas.microsoft.com/office/drawing/2014/main" id="{0F7673E7-C907-4517-B8BE-868E548CB899}"/>
                </a:ext>
              </a:extLst>
            </p:cNvPr>
            <p:cNvSpPr txBox="1">
              <a:spLocks/>
            </p:cNvSpPr>
            <p:nvPr/>
          </p:nvSpPr>
          <p:spPr>
            <a:xfrm>
              <a:off x="6909170" y="3031304"/>
              <a:ext cx="4190733" cy="795391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dirty="0"/>
                <a:t>社交网络搜索与挖掘</a:t>
              </a:r>
              <a:r>
                <a:rPr lang="en-US" altLang="zh-CN" dirty="0"/>
                <a:t>——</a:t>
              </a:r>
              <a:r>
                <a:rPr lang="zh-CN" altLang="en-US" dirty="0"/>
                <a:t>经典算法（</a:t>
              </a:r>
              <a:r>
                <a:rPr lang="en-US" altLang="zh-CN" dirty="0"/>
                <a:t>2</a:t>
              </a:r>
              <a:r>
                <a:rPr lang="zh-CN" altLang="en-US" dirty="0"/>
                <a:t>）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lt"/>
              </a:endParaRPr>
            </a:p>
          </p:txBody>
        </p:sp>
        <p:sp>
          <p:nvSpPr>
            <p:cNvPr id="38" name="books-group_25777">
              <a:extLst>
                <a:ext uri="{FF2B5EF4-FFF2-40B4-BE49-F238E27FC236}">
                  <a16:creationId xmlns:a16="http://schemas.microsoft.com/office/drawing/2014/main" id="{C9CCEE00-BDDF-4C06-9378-E7C93C389A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94905" y="1553392"/>
              <a:ext cx="1419262" cy="1018642"/>
            </a:xfrm>
            <a:custGeom>
              <a:avLst/>
              <a:gdLst>
                <a:gd name="T0" fmla="*/ 520 w 3958"/>
                <a:gd name="T1" fmla="*/ 1816 h 2845"/>
                <a:gd name="T2" fmla="*/ 600 w 3958"/>
                <a:gd name="T3" fmla="*/ 1832 h 2845"/>
                <a:gd name="T4" fmla="*/ 1800 w 3958"/>
                <a:gd name="T5" fmla="*/ 1326 h 2845"/>
                <a:gd name="T6" fmla="*/ 894 w 3958"/>
                <a:gd name="T7" fmla="*/ 1890 h 2845"/>
                <a:gd name="T8" fmla="*/ 860 w 3958"/>
                <a:gd name="T9" fmla="*/ 1952 h 2845"/>
                <a:gd name="T10" fmla="*/ 860 w 3958"/>
                <a:gd name="T11" fmla="*/ 2463 h 2845"/>
                <a:gd name="T12" fmla="*/ 901 w 3958"/>
                <a:gd name="T13" fmla="*/ 2713 h 2845"/>
                <a:gd name="T14" fmla="*/ 1060 w 3958"/>
                <a:gd name="T15" fmla="*/ 2837 h 2845"/>
                <a:gd name="T16" fmla="*/ 1198 w 3958"/>
                <a:gd name="T17" fmla="*/ 2771 h 2845"/>
                <a:gd name="T18" fmla="*/ 1371 w 3958"/>
                <a:gd name="T19" fmla="*/ 2603 h 2845"/>
                <a:gd name="T20" fmla="*/ 1624 w 3958"/>
                <a:gd name="T21" fmla="*/ 2779 h 2845"/>
                <a:gd name="T22" fmla="*/ 1844 w 3958"/>
                <a:gd name="T23" fmla="*/ 2845 h 2845"/>
                <a:gd name="T24" fmla="*/ 2296 w 3958"/>
                <a:gd name="T25" fmla="*/ 2591 h 2845"/>
                <a:gd name="T26" fmla="*/ 3851 w 3958"/>
                <a:gd name="T27" fmla="*/ 396 h 2845"/>
                <a:gd name="T28" fmla="*/ 3920 w 3958"/>
                <a:gd name="T29" fmla="*/ 95 h 2845"/>
                <a:gd name="T30" fmla="*/ 3730 w 3958"/>
                <a:gd name="T31" fmla="*/ 0 h 2845"/>
                <a:gd name="T32" fmla="*/ 3592 w 3958"/>
                <a:gd name="T33" fmla="*/ 20 h 2845"/>
                <a:gd name="T34" fmla="*/ 307 w 3958"/>
                <a:gd name="T35" fmla="*/ 859 h 2845"/>
                <a:gd name="T36" fmla="*/ 31 w 3958"/>
                <a:gd name="T37" fmla="*/ 1089 h 2845"/>
                <a:gd name="T38" fmla="*/ 146 w 3958"/>
                <a:gd name="T39" fmla="*/ 1429 h 2845"/>
                <a:gd name="T40" fmla="*/ 520 w 3958"/>
                <a:gd name="T41" fmla="*/ 1816 h 2845"/>
                <a:gd name="T42" fmla="*/ 171 w 3958"/>
                <a:gd name="T43" fmla="*/ 1128 h 2845"/>
                <a:gd name="T44" fmla="*/ 343 w 3958"/>
                <a:gd name="T45" fmla="*/ 1000 h 2845"/>
                <a:gd name="T46" fmla="*/ 3628 w 3958"/>
                <a:gd name="T47" fmla="*/ 160 h 2845"/>
                <a:gd name="T48" fmla="*/ 3791 w 3958"/>
                <a:gd name="T49" fmla="*/ 162 h 2845"/>
                <a:gd name="T50" fmla="*/ 3733 w 3958"/>
                <a:gd name="T51" fmla="*/ 312 h 2845"/>
                <a:gd name="T52" fmla="*/ 2177 w 3958"/>
                <a:gd name="T53" fmla="*/ 2507 h 2845"/>
                <a:gd name="T54" fmla="*/ 1844 w 3958"/>
                <a:gd name="T55" fmla="*/ 2700 h 2845"/>
                <a:gd name="T56" fmla="*/ 1707 w 3958"/>
                <a:gd name="T57" fmla="*/ 2659 h 2845"/>
                <a:gd name="T58" fmla="*/ 1404 w 3958"/>
                <a:gd name="T59" fmla="*/ 2450 h 2845"/>
                <a:gd name="T60" fmla="*/ 1363 w 3958"/>
                <a:gd name="T61" fmla="*/ 2437 h 2845"/>
                <a:gd name="T62" fmla="*/ 1312 w 3958"/>
                <a:gd name="T63" fmla="*/ 2458 h 2845"/>
                <a:gd name="T64" fmla="*/ 1097 w 3958"/>
                <a:gd name="T65" fmla="*/ 2667 h 2845"/>
                <a:gd name="T66" fmla="*/ 1060 w 3958"/>
                <a:gd name="T67" fmla="*/ 2692 h 2845"/>
                <a:gd name="T68" fmla="*/ 1005 w 3958"/>
                <a:gd name="T69" fmla="*/ 2463 h 2845"/>
                <a:gd name="T70" fmla="*/ 1005 w 3958"/>
                <a:gd name="T71" fmla="*/ 1992 h 2845"/>
                <a:gd name="T72" fmla="*/ 2656 w 3958"/>
                <a:gd name="T73" fmla="*/ 963 h 2845"/>
                <a:gd name="T74" fmla="*/ 2682 w 3958"/>
                <a:gd name="T75" fmla="*/ 868 h 2845"/>
                <a:gd name="T76" fmla="*/ 2590 w 3958"/>
                <a:gd name="T77" fmla="*/ 835 h 2845"/>
                <a:gd name="T78" fmla="*/ 590 w 3958"/>
                <a:gd name="T79" fmla="*/ 1679 h 2845"/>
                <a:gd name="T80" fmla="*/ 250 w 3958"/>
                <a:gd name="T81" fmla="*/ 1328 h 2845"/>
                <a:gd name="T82" fmla="*/ 171 w 3958"/>
                <a:gd name="T83" fmla="*/ 1128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8" h="2845">
                  <a:moveTo>
                    <a:pt x="520" y="1816"/>
                  </a:moveTo>
                  <a:cubicBezTo>
                    <a:pt x="541" y="1837"/>
                    <a:pt x="573" y="1844"/>
                    <a:pt x="600" y="1832"/>
                  </a:cubicBezTo>
                  <a:lnTo>
                    <a:pt x="1800" y="1326"/>
                  </a:lnTo>
                  <a:lnTo>
                    <a:pt x="894" y="1890"/>
                  </a:lnTo>
                  <a:cubicBezTo>
                    <a:pt x="873" y="1903"/>
                    <a:pt x="860" y="1926"/>
                    <a:pt x="860" y="1952"/>
                  </a:cubicBezTo>
                  <a:lnTo>
                    <a:pt x="860" y="2463"/>
                  </a:lnTo>
                  <a:cubicBezTo>
                    <a:pt x="860" y="2564"/>
                    <a:pt x="874" y="2651"/>
                    <a:pt x="901" y="2713"/>
                  </a:cubicBezTo>
                  <a:cubicBezTo>
                    <a:pt x="948" y="2821"/>
                    <a:pt x="1020" y="2837"/>
                    <a:pt x="1060" y="2837"/>
                  </a:cubicBezTo>
                  <a:cubicBezTo>
                    <a:pt x="1107" y="2837"/>
                    <a:pt x="1153" y="2815"/>
                    <a:pt x="1198" y="2771"/>
                  </a:cubicBezTo>
                  <a:lnTo>
                    <a:pt x="1371" y="2603"/>
                  </a:lnTo>
                  <a:lnTo>
                    <a:pt x="1624" y="2779"/>
                  </a:lnTo>
                  <a:cubicBezTo>
                    <a:pt x="1687" y="2822"/>
                    <a:pt x="1763" y="2845"/>
                    <a:pt x="1844" y="2845"/>
                  </a:cubicBezTo>
                  <a:cubicBezTo>
                    <a:pt x="2011" y="2845"/>
                    <a:pt x="2184" y="2748"/>
                    <a:pt x="2296" y="2591"/>
                  </a:cubicBezTo>
                  <a:lnTo>
                    <a:pt x="3851" y="396"/>
                  </a:lnTo>
                  <a:cubicBezTo>
                    <a:pt x="3958" y="245"/>
                    <a:pt x="3948" y="149"/>
                    <a:pt x="3920" y="95"/>
                  </a:cubicBezTo>
                  <a:cubicBezTo>
                    <a:pt x="3901" y="60"/>
                    <a:pt x="3852" y="0"/>
                    <a:pt x="3730" y="0"/>
                  </a:cubicBezTo>
                  <a:cubicBezTo>
                    <a:pt x="3689" y="0"/>
                    <a:pt x="3643" y="7"/>
                    <a:pt x="3592" y="20"/>
                  </a:cubicBezTo>
                  <a:lnTo>
                    <a:pt x="307" y="859"/>
                  </a:lnTo>
                  <a:cubicBezTo>
                    <a:pt x="161" y="896"/>
                    <a:pt x="63" y="978"/>
                    <a:pt x="31" y="1089"/>
                  </a:cubicBezTo>
                  <a:cubicBezTo>
                    <a:pt x="0" y="1200"/>
                    <a:pt x="41" y="1320"/>
                    <a:pt x="146" y="1429"/>
                  </a:cubicBezTo>
                  <a:lnTo>
                    <a:pt x="520" y="1816"/>
                  </a:lnTo>
                  <a:close/>
                  <a:moveTo>
                    <a:pt x="171" y="1128"/>
                  </a:moveTo>
                  <a:cubicBezTo>
                    <a:pt x="188" y="1069"/>
                    <a:pt x="249" y="1024"/>
                    <a:pt x="343" y="1000"/>
                  </a:cubicBezTo>
                  <a:lnTo>
                    <a:pt x="3628" y="160"/>
                  </a:lnTo>
                  <a:cubicBezTo>
                    <a:pt x="3716" y="138"/>
                    <a:pt x="3783" y="147"/>
                    <a:pt x="3791" y="162"/>
                  </a:cubicBezTo>
                  <a:cubicBezTo>
                    <a:pt x="3798" y="175"/>
                    <a:pt x="3795" y="224"/>
                    <a:pt x="3733" y="312"/>
                  </a:cubicBezTo>
                  <a:lnTo>
                    <a:pt x="2177" y="2507"/>
                  </a:lnTo>
                  <a:cubicBezTo>
                    <a:pt x="2093" y="2626"/>
                    <a:pt x="1965" y="2700"/>
                    <a:pt x="1844" y="2700"/>
                  </a:cubicBezTo>
                  <a:cubicBezTo>
                    <a:pt x="1792" y="2700"/>
                    <a:pt x="1746" y="2687"/>
                    <a:pt x="1707" y="2659"/>
                  </a:cubicBezTo>
                  <a:lnTo>
                    <a:pt x="1404" y="2450"/>
                  </a:lnTo>
                  <a:cubicBezTo>
                    <a:pt x="1392" y="2441"/>
                    <a:pt x="1377" y="2437"/>
                    <a:pt x="1363" y="2437"/>
                  </a:cubicBezTo>
                  <a:cubicBezTo>
                    <a:pt x="1345" y="2437"/>
                    <a:pt x="1326" y="2444"/>
                    <a:pt x="1312" y="2458"/>
                  </a:cubicBezTo>
                  <a:lnTo>
                    <a:pt x="1097" y="2667"/>
                  </a:lnTo>
                  <a:cubicBezTo>
                    <a:pt x="1072" y="2691"/>
                    <a:pt x="1060" y="2691"/>
                    <a:pt x="1060" y="2692"/>
                  </a:cubicBezTo>
                  <a:cubicBezTo>
                    <a:pt x="1046" y="2687"/>
                    <a:pt x="1005" y="2623"/>
                    <a:pt x="1005" y="2463"/>
                  </a:cubicBezTo>
                  <a:lnTo>
                    <a:pt x="1005" y="1992"/>
                  </a:lnTo>
                  <a:lnTo>
                    <a:pt x="2656" y="963"/>
                  </a:lnTo>
                  <a:cubicBezTo>
                    <a:pt x="2688" y="943"/>
                    <a:pt x="2700" y="902"/>
                    <a:pt x="2682" y="868"/>
                  </a:cubicBezTo>
                  <a:cubicBezTo>
                    <a:pt x="2665" y="834"/>
                    <a:pt x="2624" y="820"/>
                    <a:pt x="2590" y="835"/>
                  </a:cubicBezTo>
                  <a:lnTo>
                    <a:pt x="590" y="1679"/>
                  </a:lnTo>
                  <a:lnTo>
                    <a:pt x="250" y="1328"/>
                  </a:lnTo>
                  <a:cubicBezTo>
                    <a:pt x="182" y="1258"/>
                    <a:pt x="154" y="1187"/>
                    <a:pt x="171" y="11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 Ligh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3ED5D7B8-4202-4930-942D-6D3830042276}"/>
                </a:ext>
              </a:extLst>
            </p:cNvPr>
            <p:cNvGrpSpPr/>
            <p:nvPr/>
          </p:nvGrpSpPr>
          <p:grpSpPr>
            <a:xfrm>
              <a:off x="8398145" y="6153823"/>
              <a:ext cx="1124135" cy="154902"/>
              <a:chOff x="7957225" y="6063574"/>
              <a:chExt cx="1694266" cy="233464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95E5743-BA30-4F7F-B168-5F9A5AC53B4E}"/>
                  </a:ext>
                </a:extLst>
              </p:cNvPr>
              <p:cNvSpPr/>
              <p:nvPr userDrawn="1"/>
            </p:nvSpPr>
            <p:spPr>
              <a:xfrm>
                <a:off x="795722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24CAB13-66C0-4D30-8ED1-FECEF462520B}"/>
                  </a:ext>
                </a:extLst>
              </p:cNvPr>
              <p:cNvSpPr/>
              <p:nvPr userDrawn="1"/>
            </p:nvSpPr>
            <p:spPr>
              <a:xfrm>
                <a:off x="831881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F44423E-726A-4509-A628-344D6068B58E}"/>
                  </a:ext>
                </a:extLst>
              </p:cNvPr>
              <p:cNvSpPr/>
              <p:nvPr userDrawn="1"/>
            </p:nvSpPr>
            <p:spPr>
              <a:xfrm>
                <a:off x="9418027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D14A82F5-4952-4037-A4CA-09EC5B1819C9}"/>
                  </a:ext>
                </a:extLst>
              </p:cNvPr>
              <p:cNvSpPr/>
              <p:nvPr userDrawn="1"/>
            </p:nvSpPr>
            <p:spPr>
              <a:xfrm>
                <a:off x="8680406" y="6063574"/>
                <a:ext cx="233464" cy="233464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D46C6B32-E2D5-498C-87CA-13036D27DDE7}"/>
              </a:ext>
            </a:extLst>
          </p:cNvPr>
          <p:cNvSpPr/>
          <p:nvPr/>
        </p:nvSpPr>
        <p:spPr>
          <a:xfrm>
            <a:off x="8755935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29191E-821C-400B-9716-7209C8228C26}"/>
              </a:ext>
            </a:extLst>
          </p:cNvPr>
          <p:cNvSpPr/>
          <p:nvPr/>
        </p:nvSpPr>
        <p:spPr>
          <a:xfrm>
            <a:off x="9254921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2EE6D7-58AB-4C7F-AEFD-78303CC6A3C4}"/>
              </a:ext>
            </a:extLst>
          </p:cNvPr>
          <p:cNvSpPr txBox="1"/>
          <p:nvPr/>
        </p:nvSpPr>
        <p:spPr>
          <a:xfrm>
            <a:off x="7167575" y="5476058"/>
            <a:ext cx="364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汇报人：纪泓宇（</a:t>
            </a:r>
            <a:r>
              <a:rPr lang="en-US" altLang="zh-CN" b="1" dirty="0"/>
              <a:t>3220201931</a:t>
            </a:r>
            <a:r>
              <a:rPr lang="zh-CN" altLang="en-US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673036340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SNA——Newman</a:t>
            </a:r>
            <a:r>
              <a:rPr dirty="0">
                <a:sym typeface="+mn-lt"/>
              </a:rPr>
              <a:t>快速算法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4313" y="1099482"/>
            <a:ext cx="10498347" cy="390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600" b="1" spc="300" dirty="0">
                <a:solidFill>
                  <a:schemeClr val="accent4"/>
                </a:solidFill>
                <a:latin typeface="+mn-ea"/>
                <a:ea typeface="+mn-ea"/>
              </a:rPr>
              <a:t>Fast algorithm for detecting community structure in networks</a:t>
            </a:r>
            <a:endParaRPr lang="zh-CN" altLang="en-US" sz="2200" b="1" dirty="0">
              <a:latin typeface="+mn-ea"/>
              <a:ea typeface="+mn-ea"/>
            </a:endParaRP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基于贪心的快速社区发现静态算法</a:t>
            </a: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</a:rPr>
              <a:t>优势：可以用于分析节点数达</a:t>
            </a:r>
            <a:r>
              <a:rPr lang="en-US" altLang="zh-CN" sz="2200" dirty="0">
                <a:latin typeface="+mn-ea"/>
              </a:rPr>
              <a:t>100</a:t>
            </a:r>
            <a:r>
              <a:rPr lang="zh-CN" altLang="en-US" sz="2200" dirty="0">
                <a:latin typeface="+mn-ea"/>
              </a:rPr>
              <a:t>万的复杂网络</a:t>
            </a:r>
            <a:endParaRPr lang="en-US" altLang="zh-CN" sz="2200" dirty="0">
              <a:latin typeface="+mn-ea"/>
            </a:endParaRP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</a:t>
            </a:r>
            <a:r>
              <a:rPr dirty="0">
                <a:sym typeface="+mn-lt"/>
              </a:rPr>
              <a:t>模块度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7395" y="1219200"/>
            <a:ext cx="10905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模块度</a:t>
            </a:r>
            <a:r>
              <a:rPr lang="en-US" altLang="zh-CN"/>
              <a:t>Q</a:t>
            </a:r>
            <a:r>
              <a:rPr lang="zh-CN" altLang="en-US"/>
              <a:t>：也称为模块化度量值，是目前常用的一种衡量网络社区结构强度的方法，常用来量化社区划分水平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45185" y="2048510"/>
            <a:ext cx="10572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定义：                                                  （落在同一组内的边的比例）</a:t>
            </a:r>
            <a:r>
              <a:rPr lang="en-US" altLang="zh-CN"/>
              <a:t>-</a:t>
            </a:r>
            <a:r>
              <a:rPr lang="zh-CN" altLang="en-US"/>
              <a:t>（对这些边进行随机分配得到的概率期望）</a:t>
            </a:r>
          </a:p>
        </p:txBody>
      </p:sp>
      <p:graphicFrame>
        <p:nvGraphicFramePr>
          <p:cNvPr id="2" name="对象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751330" y="1903730"/>
          <a:ext cx="306641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133600" imgH="457200" progId="Equation.KSEE3">
                  <p:embed/>
                </p:oleObj>
              </mc:Choice>
              <mc:Fallback>
                <p:oleObj r:id="rId3" imgW="2133600" imgH="457200" progId="Equation.KSEE3">
                  <p:embed/>
                  <p:pic>
                    <p:nvPicPr>
                      <p:cNvPr id="2" name="对象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1330" y="1903730"/>
                        <a:ext cx="306641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82345" y="2887980"/>
            <a:ext cx="9383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</a:t>
            </a:r>
            <a:r>
              <a:rPr lang="zh-CN" altLang="en-US"/>
              <a:t>：网络有</a:t>
            </a:r>
            <a:r>
              <a:rPr lang="en-US" altLang="zh-CN"/>
              <a:t>m</a:t>
            </a:r>
            <a:r>
              <a:rPr lang="zh-CN" altLang="en-US"/>
              <a:t>条边</a:t>
            </a:r>
          </a:p>
          <a:p>
            <a:r>
              <a:rPr lang="en-US" altLang="zh-CN"/>
              <a:t>A</a:t>
            </a:r>
            <a:r>
              <a:rPr lang="zh-CN" altLang="en-US"/>
              <a:t>：网络的邻接矩阵，     </a:t>
            </a:r>
            <a:r>
              <a:rPr lang="en-US" altLang="zh-CN"/>
              <a:t>=0</a:t>
            </a:r>
            <a:r>
              <a:rPr lang="zh-CN" altLang="en-US"/>
              <a:t>表示节点</a:t>
            </a:r>
            <a:r>
              <a:rPr lang="en-US" altLang="zh-CN"/>
              <a:t>v</a:t>
            </a:r>
            <a:r>
              <a:rPr lang="zh-CN" altLang="en-US"/>
              <a:t>和</a:t>
            </a:r>
            <a:r>
              <a:rPr lang="en-US" altLang="zh-CN"/>
              <a:t>w</a:t>
            </a:r>
            <a:r>
              <a:rPr lang="zh-CN" altLang="en-US"/>
              <a:t>之间没有边，</a:t>
            </a:r>
            <a:r>
              <a:rPr lang="en-US" altLang="zh-CN"/>
              <a:t>1</a:t>
            </a:r>
            <a:r>
              <a:rPr lang="zh-CN" altLang="en-US"/>
              <a:t>表示有边</a:t>
            </a:r>
          </a:p>
          <a:p>
            <a:r>
              <a:rPr lang="en-US" altLang="zh-CN"/>
              <a:t>k</a:t>
            </a:r>
            <a:r>
              <a:rPr lang="zh-CN" altLang="en-US"/>
              <a:t>：节点</a:t>
            </a:r>
            <a:r>
              <a:rPr lang="en-US" altLang="zh-CN"/>
              <a:t>v</a:t>
            </a:r>
            <a:r>
              <a:rPr lang="zh-CN" altLang="en-US"/>
              <a:t>的度表示为</a:t>
            </a:r>
          </a:p>
          <a:p>
            <a:r>
              <a:rPr lang="zh-CN" altLang="en-US"/>
              <a:t>       ：</a:t>
            </a:r>
            <a:r>
              <a:rPr lang="en-US" altLang="zh-CN"/>
              <a:t>v,w</a:t>
            </a:r>
            <a:r>
              <a:rPr lang="zh-CN" altLang="en-US"/>
              <a:t>在同一社区时值为</a:t>
            </a:r>
            <a:r>
              <a:rPr lang="en-US" altLang="zh-CN"/>
              <a:t>1</a:t>
            </a:r>
            <a:r>
              <a:rPr lang="zh-CN" altLang="en-US"/>
              <a:t>，否则为</a:t>
            </a:r>
            <a:r>
              <a:rPr lang="en-US" altLang="zh-CN"/>
              <a:t>0</a:t>
            </a:r>
          </a:p>
        </p:txBody>
      </p:sp>
      <p:graphicFrame>
        <p:nvGraphicFramePr>
          <p:cNvPr id="4" name="对象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194685" y="3153410"/>
          <a:ext cx="434340" cy="39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54000" imgH="228600" progId="Equation.KSEE3">
                  <p:embed/>
                </p:oleObj>
              </mc:Choice>
              <mc:Fallback>
                <p:oleObj r:id="rId5" imgW="254000" imgH="228600" progId="Equation.KSEE3">
                  <p:embed/>
                  <p:pic>
                    <p:nvPicPr>
                      <p:cNvPr id="4" name="对象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4685" y="3153410"/>
                        <a:ext cx="434340" cy="391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123565" y="3427730"/>
          <a:ext cx="348615" cy="450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77165" imgH="228600" progId="Equation.KSEE3">
                  <p:embed/>
                </p:oleObj>
              </mc:Choice>
              <mc:Fallback>
                <p:oleObj r:id="rId7" imgW="177165" imgH="228600" progId="Equation.KSEE3">
                  <p:embed/>
                  <p:pic>
                    <p:nvPicPr>
                      <p:cNvPr id="5" name="对象 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23565" y="3427730"/>
                        <a:ext cx="348615" cy="450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057910" y="3685540"/>
          <a:ext cx="431165" cy="40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241300" imgH="228600" progId="Equation.KSEE3">
                  <p:embed/>
                </p:oleObj>
              </mc:Choice>
              <mc:Fallback>
                <p:oleObj r:id="rId9" imgW="241300" imgH="228600" progId="Equation.KSEE3">
                  <p:embed/>
                  <p:pic>
                    <p:nvPicPr>
                      <p:cNvPr id="6" name="对象 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7910" y="3685540"/>
                        <a:ext cx="431165" cy="40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SNA——Newman</a:t>
            </a:r>
            <a:r>
              <a:rPr dirty="0">
                <a:sym typeface="+mn-lt"/>
              </a:rPr>
              <a:t>快速算法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2130" y="1236980"/>
            <a:ext cx="11357610" cy="5023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+mn-ea"/>
                <a:sym typeface="+mn-ea"/>
              </a:rPr>
              <a:t>贪心算法</a:t>
            </a:r>
            <a:r>
              <a:rPr lang="en-US" altLang="zh-CN" sz="2400" dirty="0">
                <a:latin typeface="+mn-ea"/>
                <a:sym typeface="+mn-ea"/>
              </a:rPr>
              <a:t>FN</a:t>
            </a:r>
            <a:r>
              <a:rPr lang="zh-CN" altLang="en-US" sz="2400" dirty="0">
                <a:latin typeface="+mn-ea"/>
                <a:sym typeface="+mn-ea"/>
              </a:rPr>
              <a:t>具体步骤：</a:t>
            </a:r>
            <a:endParaRPr lang="en-US" altLang="zh-CN" sz="2400" dirty="0">
              <a:latin typeface="+mn-ea"/>
              <a:sym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+mn-ea"/>
                <a:sym typeface="+mn-ea"/>
              </a:rPr>
              <a:t>1.</a:t>
            </a:r>
            <a:r>
              <a:rPr lang="zh-CN" altLang="en-US" sz="2400" dirty="0">
                <a:latin typeface="+mn-ea"/>
                <a:sym typeface="+mn-ea"/>
              </a:rPr>
              <a:t>去掉网络中所有的边，网络的每个结点都单独作为一个社区；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+mn-ea"/>
                <a:sym typeface="+mn-ea"/>
              </a:rPr>
              <a:t>2.</a:t>
            </a:r>
            <a:r>
              <a:rPr lang="zh-CN" altLang="en-US" sz="2400" dirty="0">
                <a:latin typeface="+mn-ea"/>
                <a:sym typeface="+mn-ea"/>
              </a:rPr>
              <a:t>网络中的每个连通部分作为一个社区，将还未加入网络的边分别重新加回网络，每次加入一条边，如果加入网络的边连接了两个不同的社区，则合并两个社区，并计算形成新社区划分的模块度增量。选择使模块度增量最大或者减小最少的两个社区进行合并；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+mn-ea"/>
                <a:sym typeface="+mn-ea"/>
              </a:rPr>
              <a:t>3.</a:t>
            </a:r>
            <a:r>
              <a:rPr lang="zh-CN" altLang="en-US" sz="2400" dirty="0">
                <a:latin typeface="+mn-ea"/>
                <a:sym typeface="+mn-ea"/>
              </a:rPr>
              <a:t>如果网络的社区数大于</a:t>
            </a:r>
            <a:r>
              <a:rPr lang="en-US" altLang="zh-CN" sz="2400" dirty="0">
                <a:latin typeface="+mn-ea"/>
                <a:sym typeface="+mn-ea"/>
              </a:rPr>
              <a:t>1</a:t>
            </a:r>
            <a:r>
              <a:rPr lang="zh-CN" altLang="en-US" sz="2400" dirty="0">
                <a:latin typeface="+mn-ea"/>
                <a:sym typeface="+mn-ea"/>
              </a:rPr>
              <a:t>，则返回步骤</a:t>
            </a:r>
            <a:r>
              <a:rPr lang="en-US" altLang="zh-CN" sz="2400" dirty="0">
                <a:latin typeface="+mn-ea"/>
                <a:sym typeface="+mn-ea"/>
              </a:rPr>
              <a:t>2</a:t>
            </a:r>
            <a:r>
              <a:rPr lang="zh-CN" altLang="en-US" sz="2400" dirty="0">
                <a:latin typeface="+mn-ea"/>
                <a:sym typeface="+mn-ea"/>
              </a:rPr>
              <a:t>继续迭代，否则转到步骤</a:t>
            </a:r>
            <a:r>
              <a:rPr lang="en-US" altLang="zh-CN" sz="2400" dirty="0">
                <a:latin typeface="+mn-ea"/>
                <a:sym typeface="+mn-ea"/>
              </a:rPr>
              <a:t>4</a:t>
            </a:r>
            <a:r>
              <a:rPr lang="zh-CN" altLang="en-US" sz="2400" dirty="0">
                <a:latin typeface="+mn-ea"/>
                <a:sym typeface="+mn-ea"/>
              </a:rPr>
              <a:t>；</a:t>
            </a:r>
            <a:endParaRPr lang="en-US" altLang="zh-CN" sz="2400" dirty="0">
              <a:latin typeface="+mn-ea"/>
              <a:sym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+mn-ea"/>
                <a:sym typeface="+mn-ea"/>
              </a:rPr>
              <a:t>4.</a:t>
            </a:r>
            <a:r>
              <a:rPr lang="zh-CN" altLang="en-US" sz="2400" dirty="0">
                <a:latin typeface="+mn-ea"/>
                <a:sym typeface="+mn-ea"/>
              </a:rPr>
              <a:t>遍历每种社区划分对应的模块度值，选取模块度最大的社区划分作为网络的最优划分。</a:t>
            </a:r>
          </a:p>
        </p:txBody>
      </p:sp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</a:t>
            </a:r>
            <a:r>
              <a:rPr dirty="0">
                <a:sym typeface="+mn-lt"/>
              </a:rPr>
              <a:t>标签传播算法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8975" y="1089025"/>
            <a:ext cx="10814050" cy="5099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600" b="1" spc="300" dirty="0">
                <a:solidFill>
                  <a:schemeClr val="accent4"/>
                </a:solidFill>
                <a:latin typeface="+mn-ea"/>
                <a:ea typeface="+mn-ea"/>
              </a:rPr>
              <a:t>Label Propagation Algorithm</a:t>
            </a: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基于图的社区发现动态算法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核心思想：相似的数据应有相同的</a:t>
            </a:r>
            <a:r>
              <a:rPr lang="en-US" altLang="zh-CN" sz="2200" dirty="0">
                <a:latin typeface="+mn-ea"/>
                <a:ea typeface="+mn-ea"/>
              </a:rPr>
              <a:t>label</a:t>
            </a:r>
            <a:r>
              <a:rPr lang="zh-CN" altLang="en-US" sz="2200" dirty="0">
                <a:latin typeface="+mn-ea"/>
                <a:ea typeface="+mn-ea"/>
              </a:rPr>
              <a:t>。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每个节点标签按相似度传播给相邻节点，在节点传播的每一步，每个节点根据相邻节点的标签来更新自己的标签。在标签传播过程中，保持已标记的数据的标签不变，使其将标签传给未标注的数据。最终迭代结束时，相似的节点的概率分布趋于相似，可以划分到一类中。</a:t>
            </a:r>
            <a:endParaRPr lang="en-US" altLang="zh-CN" sz="2200" dirty="0">
              <a:latin typeface="+mn-ea"/>
              <a:ea typeface="+mn-ea"/>
            </a:endParaRP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</a:t>
            </a:r>
            <a:r>
              <a:rPr dirty="0">
                <a:sym typeface="+mn-lt"/>
              </a:rPr>
              <a:t>标签传播算法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6295" y="1277620"/>
            <a:ext cx="688467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>
                <a:solidFill>
                  <a:schemeClr val="accent4"/>
                </a:solidFill>
                <a:effectLst/>
              </a:rPr>
              <a:t>算法准备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02970" y="1776095"/>
            <a:ext cx="9775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1.</a:t>
            </a:r>
            <a:r>
              <a:rPr lang="zh-CN" altLang="en-US"/>
              <a:t>建立全连接图：相邻的数据点具有相同的标签，建立一个全连接图，让每一个样本点（有标签和无标签的）都作为一个节点。用以下权重计算方式来设定两点</a:t>
            </a:r>
            <a:r>
              <a:rPr lang="en-US" altLang="zh-CN"/>
              <a:t>i,j</a:t>
            </a:r>
            <a:r>
              <a:rPr lang="zh-CN" altLang="en-US"/>
              <a:t>之间边的权重，所以两点间的距离</a:t>
            </a:r>
            <a:r>
              <a:rPr lang="en-US" altLang="zh-CN"/>
              <a:t>d</a:t>
            </a:r>
            <a:r>
              <a:rPr lang="zh-CN" altLang="en-US"/>
              <a:t>越小，权重</a:t>
            </a:r>
            <a:r>
              <a:rPr lang="en-US" altLang="zh-CN"/>
              <a:t>w</a:t>
            </a:r>
            <a:r>
              <a:rPr lang="zh-CN" altLang="en-US"/>
              <a:t>越大。</a:t>
            </a:r>
          </a:p>
        </p:txBody>
      </p:sp>
      <p:pic>
        <p:nvPicPr>
          <p:cNvPr id="7" name="图片 6" descr="we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670" y="2859405"/>
            <a:ext cx="4192905" cy="7073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03605" y="3503930"/>
            <a:ext cx="9845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2.</a:t>
            </a:r>
            <a:r>
              <a:rPr lang="zh-CN" altLang="en-US"/>
              <a:t>定义概率传播矩阵</a:t>
            </a:r>
            <a:r>
              <a:rPr lang="en-US" altLang="zh-CN"/>
              <a:t>T</a:t>
            </a:r>
            <a:r>
              <a:rPr lang="zh-CN" altLang="en-US"/>
              <a:t>：</a:t>
            </a:r>
            <a:r>
              <a:rPr lang="en-US" altLang="zh-CN"/>
              <a:t>T</a:t>
            </a:r>
            <a:r>
              <a:rPr lang="zh-CN" altLang="en-US"/>
              <a:t>中元素表示标签</a:t>
            </a:r>
            <a:r>
              <a:rPr lang="en-US" altLang="zh-CN"/>
              <a:t>j</a:t>
            </a:r>
            <a:r>
              <a:rPr lang="zh-CN" altLang="en-US"/>
              <a:t>传播到标签</a:t>
            </a:r>
            <a:r>
              <a:rPr lang="en-US" altLang="zh-CN"/>
              <a:t>i</a:t>
            </a:r>
            <a:r>
              <a:rPr lang="zh-CN" altLang="en-US"/>
              <a:t>的概率。</a:t>
            </a:r>
          </a:p>
        </p:txBody>
      </p:sp>
      <p:pic>
        <p:nvPicPr>
          <p:cNvPr id="11" name="图片 10" descr="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70" y="3901440"/>
            <a:ext cx="2860675" cy="6978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03605" y="4839970"/>
            <a:ext cx="9846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3.</a:t>
            </a:r>
            <a:r>
              <a:rPr lang="zh-CN" altLang="en-US"/>
              <a:t>定义标签矩阵</a:t>
            </a:r>
            <a:r>
              <a:rPr lang="en-US" altLang="zh-CN"/>
              <a:t>Y</a:t>
            </a:r>
            <a:r>
              <a:rPr lang="zh-CN" altLang="en-US"/>
              <a:t>：                                    第</a:t>
            </a:r>
            <a:r>
              <a:rPr lang="en-US" altLang="zh-CN"/>
              <a:t>i</a:t>
            </a:r>
            <a:r>
              <a:rPr lang="zh-CN" altLang="en-US"/>
              <a:t>行表示节点的标注概率。通过概率传播，使其概率分布集中于给定类别，然后通过边的权重来传递节点标签。</a:t>
            </a:r>
          </a:p>
        </p:txBody>
      </p:sp>
      <p:pic>
        <p:nvPicPr>
          <p:cNvPr id="2" name="图片 1" descr="T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510" y="3568065"/>
            <a:ext cx="1573530" cy="240030"/>
          </a:xfrm>
          <a:prstGeom prst="rect">
            <a:avLst/>
          </a:prstGeom>
        </p:spPr>
      </p:pic>
      <p:pic>
        <p:nvPicPr>
          <p:cNvPr id="3" name="图片 2" descr="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620" y="4899025"/>
            <a:ext cx="2561590" cy="25781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9439910" y="2751455"/>
            <a:ext cx="1398270" cy="2021840"/>
          </a:xfrm>
          <a:prstGeom prst="round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CN" sz="1400"/>
              <a:t>l:</a:t>
            </a:r>
            <a:r>
              <a:rPr lang="zh-CN" altLang="en-US" sz="1400"/>
              <a:t>已标注数据</a:t>
            </a:r>
          </a:p>
          <a:p>
            <a:pPr algn="l"/>
            <a:r>
              <a:rPr lang="en-US" altLang="zh-CN" sz="1400"/>
              <a:t>u:</a:t>
            </a:r>
            <a:r>
              <a:rPr lang="zh-CN" altLang="en-US" sz="1400"/>
              <a:t>未标注数据</a:t>
            </a:r>
          </a:p>
          <a:p>
            <a:pPr algn="l"/>
            <a:r>
              <a:rPr lang="en-US" altLang="zh-CN" sz="1400"/>
              <a:t>C:</a:t>
            </a:r>
            <a:r>
              <a:rPr lang="zh-CN" altLang="en-US" sz="1400"/>
              <a:t>标签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547220" y="1381942"/>
            <a:ext cx="4190733" cy="4755333"/>
            <a:chOff x="6909170" y="1553392"/>
            <a:chExt cx="4190733" cy="4755333"/>
          </a:xfrm>
        </p:grpSpPr>
        <p:sp>
          <p:nvSpPr>
            <p:cNvPr id="37" name="文本占位符 12">
              <a:extLst>
                <a:ext uri="{FF2B5EF4-FFF2-40B4-BE49-F238E27FC236}">
                  <a16:creationId xmlns:a16="http://schemas.microsoft.com/office/drawing/2014/main" id="{0F7673E7-C907-4517-B8BE-868E548CB899}"/>
                </a:ext>
              </a:extLst>
            </p:cNvPr>
            <p:cNvSpPr txBox="1">
              <a:spLocks/>
            </p:cNvSpPr>
            <p:nvPr/>
          </p:nvSpPr>
          <p:spPr>
            <a:xfrm>
              <a:off x="6909170" y="3031304"/>
              <a:ext cx="4190733" cy="795391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dirty="0"/>
                <a:t>社交网络搜索与挖掘</a:t>
              </a:r>
              <a:r>
                <a:rPr lang="en-US" altLang="zh-CN" dirty="0"/>
                <a:t>——</a:t>
              </a:r>
              <a:r>
                <a:rPr lang="zh-CN" altLang="en-US" dirty="0"/>
                <a:t>社交网络概述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lt"/>
              </a:endParaRPr>
            </a:p>
          </p:txBody>
        </p:sp>
        <p:sp>
          <p:nvSpPr>
            <p:cNvPr id="38" name="books-group_25777">
              <a:extLst>
                <a:ext uri="{FF2B5EF4-FFF2-40B4-BE49-F238E27FC236}">
                  <a16:creationId xmlns:a16="http://schemas.microsoft.com/office/drawing/2014/main" id="{C9CCEE00-BDDF-4C06-9378-E7C93C389A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94905" y="1553392"/>
              <a:ext cx="1419262" cy="1018642"/>
            </a:xfrm>
            <a:custGeom>
              <a:avLst/>
              <a:gdLst>
                <a:gd name="T0" fmla="*/ 520 w 3958"/>
                <a:gd name="T1" fmla="*/ 1816 h 2845"/>
                <a:gd name="T2" fmla="*/ 600 w 3958"/>
                <a:gd name="T3" fmla="*/ 1832 h 2845"/>
                <a:gd name="T4" fmla="*/ 1800 w 3958"/>
                <a:gd name="T5" fmla="*/ 1326 h 2845"/>
                <a:gd name="T6" fmla="*/ 894 w 3958"/>
                <a:gd name="T7" fmla="*/ 1890 h 2845"/>
                <a:gd name="T8" fmla="*/ 860 w 3958"/>
                <a:gd name="T9" fmla="*/ 1952 h 2845"/>
                <a:gd name="T10" fmla="*/ 860 w 3958"/>
                <a:gd name="T11" fmla="*/ 2463 h 2845"/>
                <a:gd name="T12" fmla="*/ 901 w 3958"/>
                <a:gd name="T13" fmla="*/ 2713 h 2845"/>
                <a:gd name="T14" fmla="*/ 1060 w 3958"/>
                <a:gd name="T15" fmla="*/ 2837 h 2845"/>
                <a:gd name="T16" fmla="*/ 1198 w 3958"/>
                <a:gd name="T17" fmla="*/ 2771 h 2845"/>
                <a:gd name="T18" fmla="*/ 1371 w 3958"/>
                <a:gd name="T19" fmla="*/ 2603 h 2845"/>
                <a:gd name="T20" fmla="*/ 1624 w 3958"/>
                <a:gd name="T21" fmla="*/ 2779 h 2845"/>
                <a:gd name="T22" fmla="*/ 1844 w 3958"/>
                <a:gd name="T23" fmla="*/ 2845 h 2845"/>
                <a:gd name="T24" fmla="*/ 2296 w 3958"/>
                <a:gd name="T25" fmla="*/ 2591 h 2845"/>
                <a:gd name="T26" fmla="*/ 3851 w 3958"/>
                <a:gd name="T27" fmla="*/ 396 h 2845"/>
                <a:gd name="T28" fmla="*/ 3920 w 3958"/>
                <a:gd name="T29" fmla="*/ 95 h 2845"/>
                <a:gd name="T30" fmla="*/ 3730 w 3958"/>
                <a:gd name="T31" fmla="*/ 0 h 2845"/>
                <a:gd name="T32" fmla="*/ 3592 w 3958"/>
                <a:gd name="T33" fmla="*/ 20 h 2845"/>
                <a:gd name="T34" fmla="*/ 307 w 3958"/>
                <a:gd name="T35" fmla="*/ 859 h 2845"/>
                <a:gd name="T36" fmla="*/ 31 w 3958"/>
                <a:gd name="T37" fmla="*/ 1089 h 2845"/>
                <a:gd name="T38" fmla="*/ 146 w 3958"/>
                <a:gd name="T39" fmla="*/ 1429 h 2845"/>
                <a:gd name="T40" fmla="*/ 520 w 3958"/>
                <a:gd name="T41" fmla="*/ 1816 h 2845"/>
                <a:gd name="T42" fmla="*/ 171 w 3958"/>
                <a:gd name="T43" fmla="*/ 1128 h 2845"/>
                <a:gd name="T44" fmla="*/ 343 w 3958"/>
                <a:gd name="T45" fmla="*/ 1000 h 2845"/>
                <a:gd name="T46" fmla="*/ 3628 w 3958"/>
                <a:gd name="T47" fmla="*/ 160 h 2845"/>
                <a:gd name="T48" fmla="*/ 3791 w 3958"/>
                <a:gd name="T49" fmla="*/ 162 h 2845"/>
                <a:gd name="T50" fmla="*/ 3733 w 3958"/>
                <a:gd name="T51" fmla="*/ 312 h 2845"/>
                <a:gd name="T52" fmla="*/ 2177 w 3958"/>
                <a:gd name="T53" fmla="*/ 2507 h 2845"/>
                <a:gd name="T54" fmla="*/ 1844 w 3958"/>
                <a:gd name="T55" fmla="*/ 2700 h 2845"/>
                <a:gd name="T56" fmla="*/ 1707 w 3958"/>
                <a:gd name="T57" fmla="*/ 2659 h 2845"/>
                <a:gd name="T58" fmla="*/ 1404 w 3958"/>
                <a:gd name="T59" fmla="*/ 2450 h 2845"/>
                <a:gd name="T60" fmla="*/ 1363 w 3958"/>
                <a:gd name="T61" fmla="*/ 2437 h 2845"/>
                <a:gd name="T62" fmla="*/ 1312 w 3958"/>
                <a:gd name="T63" fmla="*/ 2458 h 2845"/>
                <a:gd name="T64" fmla="*/ 1097 w 3958"/>
                <a:gd name="T65" fmla="*/ 2667 h 2845"/>
                <a:gd name="T66" fmla="*/ 1060 w 3958"/>
                <a:gd name="T67" fmla="*/ 2692 h 2845"/>
                <a:gd name="T68" fmla="*/ 1005 w 3958"/>
                <a:gd name="T69" fmla="*/ 2463 h 2845"/>
                <a:gd name="T70" fmla="*/ 1005 w 3958"/>
                <a:gd name="T71" fmla="*/ 1992 h 2845"/>
                <a:gd name="T72" fmla="*/ 2656 w 3958"/>
                <a:gd name="T73" fmla="*/ 963 h 2845"/>
                <a:gd name="T74" fmla="*/ 2682 w 3958"/>
                <a:gd name="T75" fmla="*/ 868 h 2845"/>
                <a:gd name="T76" fmla="*/ 2590 w 3958"/>
                <a:gd name="T77" fmla="*/ 835 h 2845"/>
                <a:gd name="T78" fmla="*/ 590 w 3958"/>
                <a:gd name="T79" fmla="*/ 1679 h 2845"/>
                <a:gd name="T80" fmla="*/ 250 w 3958"/>
                <a:gd name="T81" fmla="*/ 1328 h 2845"/>
                <a:gd name="T82" fmla="*/ 171 w 3958"/>
                <a:gd name="T83" fmla="*/ 1128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8" h="2845">
                  <a:moveTo>
                    <a:pt x="520" y="1816"/>
                  </a:moveTo>
                  <a:cubicBezTo>
                    <a:pt x="541" y="1837"/>
                    <a:pt x="573" y="1844"/>
                    <a:pt x="600" y="1832"/>
                  </a:cubicBezTo>
                  <a:lnTo>
                    <a:pt x="1800" y="1326"/>
                  </a:lnTo>
                  <a:lnTo>
                    <a:pt x="894" y="1890"/>
                  </a:lnTo>
                  <a:cubicBezTo>
                    <a:pt x="873" y="1903"/>
                    <a:pt x="860" y="1926"/>
                    <a:pt x="860" y="1952"/>
                  </a:cubicBezTo>
                  <a:lnTo>
                    <a:pt x="860" y="2463"/>
                  </a:lnTo>
                  <a:cubicBezTo>
                    <a:pt x="860" y="2564"/>
                    <a:pt x="874" y="2651"/>
                    <a:pt x="901" y="2713"/>
                  </a:cubicBezTo>
                  <a:cubicBezTo>
                    <a:pt x="948" y="2821"/>
                    <a:pt x="1020" y="2837"/>
                    <a:pt x="1060" y="2837"/>
                  </a:cubicBezTo>
                  <a:cubicBezTo>
                    <a:pt x="1107" y="2837"/>
                    <a:pt x="1153" y="2815"/>
                    <a:pt x="1198" y="2771"/>
                  </a:cubicBezTo>
                  <a:lnTo>
                    <a:pt x="1371" y="2603"/>
                  </a:lnTo>
                  <a:lnTo>
                    <a:pt x="1624" y="2779"/>
                  </a:lnTo>
                  <a:cubicBezTo>
                    <a:pt x="1687" y="2822"/>
                    <a:pt x="1763" y="2845"/>
                    <a:pt x="1844" y="2845"/>
                  </a:cubicBezTo>
                  <a:cubicBezTo>
                    <a:pt x="2011" y="2845"/>
                    <a:pt x="2184" y="2748"/>
                    <a:pt x="2296" y="2591"/>
                  </a:cubicBezTo>
                  <a:lnTo>
                    <a:pt x="3851" y="396"/>
                  </a:lnTo>
                  <a:cubicBezTo>
                    <a:pt x="3958" y="245"/>
                    <a:pt x="3948" y="149"/>
                    <a:pt x="3920" y="95"/>
                  </a:cubicBezTo>
                  <a:cubicBezTo>
                    <a:pt x="3901" y="60"/>
                    <a:pt x="3852" y="0"/>
                    <a:pt x="3730" y="0"/>
                  </a:cubicBezTo>
                  <a:cubicBezTo>
                    <a:pt x="3689" y="0"/>
                    <a:pt x="3643" y="7"/>
                    <a:pt x="3592" y="20"/>
                  </a:cubicBezTo>
                  <a:lnTo>
                    <a:pt x="307" y="859"/>
                  </a:lnTo>
                  <a:cubicBezTo>
                    <a:pt x="161" y="896"/>
                    <a:pt x="63" y="978"/>
                    <a:pt x="31" y="1089"/>
                  </a:cubicBezTo>
                  <a:cubicBezTo>
                    <a:pt x="0" y="1200"/>
                    <a:pt x="41" y="1320"/>
                    <a:pt x="146" y="1429"/>
                  </a:cubicBezTo>
                  <a:lnTo>
                    <a:pt x="520" y="1816"/>
                  </a:lnTo>
                  <a:close/>
                  <a:moveTo>
                    <a:pt x="171" y="1128"/>
                  </a:moveTo>
                  <a:cubicBezTo>
                    <a:pt x="188" y="1069"/>
                    <a:pt x="249" y="1024"/>
                    <a:pt x="343" y="1000"/>
                  </a:cubicBezTo>
                  <a:lnTo>
                    <a:pt x="3628" y="160"/>
                  </a:lnTo>
                  <a:cubicBezTo>
                    <a:pt x="3716" y="138"/>
                    <a:pt x="3783" y="147"/>
                    <a:pt x="3791" y="162"/>
                  </a:cubicBezTo>
                  <a:cubicBezTo>
                    <a:pt x="3798" y="175"/>
                    <a:pt x="3795" y="224"/>
                    <a:pt x="3733" y="312"/>
                  </a:cubicBezTo>
                  <a:lnTo>
                    <a:pt x="2177" y="2507"/>
                  </a:lnTo>
                  <a:cubicBezTo>
                    <a:pt x="2093" y="2626"/>
                    <a:pt x="1965" y="2700"/>
                    <a:pt x="1844" y="2700"/>
                  </a:cubicBezTo>
                  <a:cubicBezTo>
                    <a:pt x="1792" y="2700"/>
                    <a:pt x="1746" y="2687"/>
                    <a:pt x="1707" y="2659"/>
                  </a:cubicBezTo>
                  <a:lnTo>
                    <a:pt x="1404" y="2450"/>
                  </a:lnTo>
                  <a:cubicBezTo>
                    <a:pt x="1392" y="2441"/>
                    <a:pt x="1377" y="2437"/>
                    <a:pt x="1363" y="2437"/>
                  </a:cubicBezTo>
                  <a:cubicBezTo>
                    <a:pt x="1345" y="2437"/>
                    <a:pt x="1326" y="2444"/>
                    <a:pt x="1312" y="2458"/>
                  </a:cubicBezTo>
                  <a:lnTo>
                    <a:pt x="1097" y="2667"/>
                  </a:lnTo>
                  <a:cubicBezTo>
                    <a:pt x="1072" y="2691"/>
                    <a:pt x="1060" y="2691"/>
                    <a:pt x="1060" y="2692"/>
                  </a:cubicBezTo>
                  <a:cubicBezTo>
                    <a:pt x="1046" y="2687"/>
                    <a:pt x="1005" y="2623"/>
                    <a:pt x="1005" y="2463"/>
                  </a:cubicBezTo>
                  <a:lnTo>
                    <a:pt x="1005" y="1992"/>
                  </a:lnTo>
                  <a:lnTo>
                    <a:pt x="2656" y="963"/>
                  </a:lnTo>
                  <a:cubicBezTo>
                    <a:pt x="2688" y="943"/>
                    <a:pt x="2700" y="902"/>
                    <a:pt x="2682" y="868"/>
                  </a:cubicBezTo>
                  <a:cubicBezTo>
                    <a:pt x="2665" y="834"/>
                    <a:pt x="2624" y="820"/>
                    <a:pt x="2590" y="835"/>
                  </a:cubicBezTo>
                  <a:lnTo>
                    <a:pt x="590" y="1679"/>
                  </a:lnTo>
                  <a:lnTo>
                    <a:pt x="250" y="1328"/>
                  </a:lnTo>
                  <a:cubicBezTo>
                    <a:pt x="182" y="1258"/>
                    <a:pt x="154" y="1187"/>
                    <a:pt x="171" y="11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 Ligh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3ED5D7B8-4202-4930-942D-6D3830042276}"/>
                </a:ext>
              </a:extLst>
            </p:cNvPr>
            <p:cNvGrpSpPr/>
            <p:nvPr/>
          </p:nvGrpSpPr>
          <p:grpSpPr>
            <a:xfrm>
              <a:off x="8416149" y="6153823"/>
              <a:ext cx="1003875" cy="154902"/>
              <a:chOff x="7984357" y="6063574"/>
              <a:chExt cx="1513013" cy="233464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95E5743-BA30-4F7F-B168-5F9A5AC53B4E}"/>
                  </a:ext>
                </a:extLst>
              </p:cNvPr>
              <p:cNvSpPr/>
              <p:nvPr userDrawn="1"/>
            </p:nvSpPr>
            <p:spPr>
              <a:xfrm>
                <a:off x="9263906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675E6F6E-7A40-4E2D-84C8-2BB9B52FAFF4}"/>
                  </a:ext>
                </a:extLst>
              </p:cNvPr>
              <p:cNvSpPr/>
              <p:nvPr userDrawn="1"/>
            </p:nvSpPr>
            <p:spPr>
              <a:xfrm>
                <a:off x="8276107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24CAB13-66C0-4D30-8ED1-FECEF462520B}"/>
                  </a:ext>
                </a:extLst>
              </p:cNvPr>
              <p:cNvSpPr/>
              <p:nvPr userDrawn="1"/>
            </p:nvSpPr>
            <p:spPr>
              <a:xfrm>
                <a:off x="8594989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F44423E-726A-4509-A628-344D6068B58E}"/>
                  </a:ext>
                </a:extLst>
              </p:cNvPr>
              <p:cNvSpPr/>
              <p:nvPr userDrawn="1"/>
            </p:nvSpPr>
            <p:spPr>
              <a:xfrm>
                <a:off x="8913871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D14A82F5-4952-4037-A4CA-09EC5B1819C9}"/>
                  </a:ext>
                </a:extLst>
              </p:cNvPr>
              <p:cNvSpPr/>
              <p:nvPr userDrawn="1"/>
            </p:nvSpPr>
            <p:spPr>
              <a:xfrm>
                <a:off x="7984357" y="6063574"/>
                <a:ext cx="233464" cy="233464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2CEB4218-7DC2-4189-AC6C-4434CF2FAAD6}"/>
              </a:ext>
            </a:extLst>
          </p:cNvPr>
          <p:cNvSpPr/>
          <p:nvPr/>
        </p:nvSpPr>
        <p:spPr>
          <a:xfrm>
            <a:off x="9102773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DCF4D9D-D0CB-4298-B10D-52812CF0F644}"/>
              </a:ext>
            </a:extLst>
          </p:cNvPr>
          <p:cNvSpPr txBox="1"/>
          <p:nvPr/>
        </p:nvSpPr>
        <p:spPr>
          <a:xfrm>
            <a:off x="7519540" y="5476058"/>
            <a:ext cx="330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汇报人：常可（</a:t>
            </a:r>
            <a:r>
              <a:rPr lang="en-US" altLang="zh-CN" b="1" dirty="0"/>
              <a:t>3220200857</a:t>
            </a:r>
            <a:r>
              <a:rPr lang="zh-CN" altLang="en-US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351544504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</a:t>
            </a:r>
            <a:r>
              <a:rPr dirty="0">
                <a:sym typeface="+mn-lt"/>
              </a:rPr>
              <a:t>标签传播算法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39190" y="1433195"/>
            <a:ext cx="8336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社交网络具有重叠性：一个人属于多个社团</a:t>
            </a:r>
          </a:p>
        </p:txBody>
      </p:sp>
      <p:pic>
        <p:nvPicPr>
          <p:cNvPr id="3" name="图片 2" descr="label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22320" y="1997710"/>
            <a:ext cx="5212080" cy="317373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SNA——SLPA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4313" y="1099482"/>
            <a:ext cx="10498347" cy="315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3600" b="1" spc="300" dirty="0">
                <a:solidFill>
                  <a:schemeClr val="accent4"/>
                </a:solidFill>
                <a:latin typeface="+mn-ea"/>
                <a:ea typeface="+mn-ea"/>
              </a:rPr>
              <a:t>Speaker-listener Label Propagation Algorithm</a:t>
            </a: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在</a:t>
            </a:r>
            <a:r>
              <a:rPr lang="en-US" altLang="zh-CN" sz="2200" dirty="0">
                <a:latin typeface="+mn-ea"/>
                <a:ea typeface="+mn-ea"/>
              </a:rPr>
              <a:t>LPA</a:t>
            </a:r>
            <a:r>
              <a:rPr lang="zh-CN" altLang="en-US" sz="2200" dirty="0">
                <a:latin typeface="+mn-ea"/>
                <a:ea typeface="+mn-ea"/>
              </a:rPr>
              <a:t>的基础上引入</a:t>
            </a:r>
            <a:r>
              <a:rPr lang="en-US" altLang="zh-CN" sz="2200" dirty="0">
                <a:latin typeface="+mn-ea"/>
                <a:ea typeface="+mn-ea"/>
              </a:rPr>
              <a:t>Speaker</a:t>
            </a:r>
            <a:r>
              <a:rPr lang="zh-CN" altLang="en-US" sz="2200" dirty="0">
                <a:latin typeface="+mn-ea"/>
                <a:ea typeface="+mn-ea"/>
              </a:rPr>
              <a:t>（标签传播节点）以及</a:t>
            </a:r>
            <a:r>
              <a:rPr lang="en-US" altLang="zh-CN" sz="2200" dirty="0">
                <a:latin typeface="+mn-ea"/>
                <a:ea typeface="+mn-ea"/>
              </a:rPr>
              <a:t>listener</a:t>
            </a:r>
            <a:r>
              <a:rPr lang="zh-CN" altLang="en-US" sz="2200" dirty="0">
                <a:latin typeface="+mn-ea"/>
                <a:ea typeface="+mn-ea"/>
              </a:rPr>
              <a:t>（标签接收节点）两个概念。</a:t>
            </a:r>
            <a:endParaRPr lang="en-US" altLang="zh-CN" sz="2200" dirty="0">
              <a:latin typeface="+mn-ea"/>
              <a:ea typeface="+mn-ea"/>
            </a:endParaRP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87425" y="2096770"/>
            <a:ext cx="1652270" cy="63690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SNA——SLPA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29615" y="1192530"/>
            <a:ext cx="2368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算法流程：</a:t>
            </a:r>
          </a:p>
        </p:txBody>
      </p:sp>
      <p:pic>
        <p:nvPicPr>
          <p:cNvPr id="3" name="图片 2" descr="slp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5" y="1674495"/>
            <a:ext cx="4149090" cy="369570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2488565" y="1170305"/>
            <a:ext cx="111125" cy="45910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385695" y="970280"/>
            <a:ext cx="12338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FF0000"/>
                </a:solidFill>
              </a:rPr>
              <a:t>T</a:t>
            </a:r>
            <a:r>
              <a:rPr lang="zh-CN" altLang="en-US" sz="1200">
                <a:solidFill>
                  <a:srgbClr val="FF0000"/>
                </a:solidFill>
              </a:rPr>
              <a:t>：最大迭代数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675255" y="1495425"/>
            <a:ext cx="1127125" cy="2228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3846830" y="1259840"/>
            <a:ext cx="14916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FF0000"/>
                </a:solidFill>
              </a:rPr>
              <a:t>r:</a:t>
            </a:r>
            <a:r>
              <a:rPr lang="zh-CN" altLang="en-US" sz="1200">
                <a:solidFill>
                  <a:srgbClr val="FF0000"/>
                </a:solidFill>
              </a:rPr>
              <a:t>处理后的阈值</a:t>
            </a:r>
          </a:p>
        </p:txBody>
      </p:sp>
      <p:sp>
        <p:nvSpPr>
          <p:cNvPr id="11" name="矩形 10"/>
          <p:cNvSpPr/>
          <p:nvPr/>
        </p:nvSpPr>
        <p:spPr>
          <a:xfrm>
            <a:off x="1005205" y="2074545"/>
            <a:ext cx="1603375" cy="6991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11" idx="3"/>
          </p:cNvCxnSpPr>
          <p:nvPr/>
        </p:nvCxnSpPr>
        <p:spPr>
          <a:xfrm flipV="1">
            <a:off x="2608580" y="2421890"/>
            <a:ext cx="3415665" cy="25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085840" y="2128520"/>
            <a:ext cx="1999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第一步：初始化每一个节点</a:t>
            </a:r>
          </a:p>
        </p:txBody>
      </p:sp>
      <p:sp>
        <p:nvSpPr>
          <p:cNvPr id="14" name="矩形 13"/>
          <p:cNvSpPr/>
          <p:nvPr/>
        </p:nvSpPr>
        <p:spPr>
          <a:xfrm>
            <a:off x="1005205" y="2858135"/>
            <a:ext cx="3474085" cy="18618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>
            <a:stCxn id="14" idx="3"/>
          </p:cNvCxnSpPr>
          <p:nvPr/>
        </p:nvCxnSpPr>
        <p:spPr>
          <a:xfrm flipV="1">
            <a:off x="4479290" y="3780155"/>
            <a:ext cx="1544955" cy="88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143625" y="3154045"/>
            <a:ext cx="37915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第二步：</a:t>
            </a:r>
            <a:r>
              <a:rPr lang="en-US" altLang="zh-CN"/>
              <a:t>Speaker</a:t>
            </a:r>
            <a:r>
              <a:rPr lang="zh-CN" altLang="en-US"/>
              <a:t>发送自身标签中最多的那个标签，</a:t>
            </a:r>
            <a:r>
              <a:rPr lang="en-US" altLang="zh-CN"/>
              <a:t>Listener</a:t>
            </a:r>
            <a:r>
              <a:rPr lang="zh-CN" altLang="en-US"/>
              <a:t>接受所有发送来的标签中最多的那个标签</a:t>
            </a:r>
          </a:p>
        </p:txBody>
      </p:sp>
      <p:sp>
        <p:nvSpPr>
          <p:cNvPr id="17" name="矩形 16"/>
          <p:cNvSpPr/>
          <p:nvPr/>
        </p:nvSpPr>
        <p:spPr>
          <a:xfrm>
            <a:off x="1045845" y="4866640"/>
            <a:ext cx="3829685" cy="55689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>
            <a:stCxn id="17" idx="3"/>
          </p:cNvCxnSpPr>
          <p:nvPr/>
        </p:nvCxnSpPr>
        <p:spPr>
          <a:xfrm>
            <a:off x="4875530" y="5145405"/>
            <a:ext cx="1139825" cy="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6144260" y="4804410"/>
            <a:ext cx="36429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第三步：统计每个节点各类标签数量，将个数超过要求的标签作为节点最终的社团标签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1" grpId="0" animBg="1"/>
      <p:bldP spid="11" grpId="1" animBg="1"/>
      <p:bldP spid="13" grpId="0"/>
      <p:bldP spid="13" grpId="1"/>
      <p:bldP spid="14" grpId="0" animBg="1"/>
      <p:bldP spid="14" grpId="1" animBg="1"/>
      <p:bldP spid="16" grpId="0"/>
      <p:bldP spid="16" grpId="1"/>
      <p:bldP spid="17" grpId="0" animBg="1"/>
      <p:bldP spid="17" grpId="1" animBg="1"/>
      <p:bldP spid="19" grpId="0"/>
      <p:bldP spid="1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SNA——LPA</a:t>
            </a:r>
            <a:r>
              <a:rPr dirty="0">
                <a:sym typeface="+mn-lt"/>
              </a:rPr>
              <a:t>算法与</a:t>
            </a:r>
            <a:r>
              <a:rPr lang="en-US" altLang="zh-CN" dirty="0">
                <a:sym typeface="+mn-lt"/>
              </a:rPr>
              <a:t>SLPA</a:t>
            </a:r>
            <a:r>
              <a:rPr dirty="0">
                <a:sym typeface="+mn-lt"/>
              </a:rPr>
              <a:t>算法比较</a:t>
            </a:r>
          </a:p>
        </p:txBody>
      </p:sp>
      <p:sp>
        <p:nvSpPr>
          <p:cNvPr id="70" name="volume-bars_84227"/>
          <p:cNvSpPr>
            <a:spLocks noChangeAspect="1"/>
          </p:cNvSpPr>
          <p:nvPr/>
        </p:nvSpPr>
        <p:spPr bwMode="auto">
          <a:xfrm>
            <a:off x="5952728" y="2859384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8975" y="1083310"/>
            <a:ext cx="3726815" cy="466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dirty="0">
                <a:latin typeface="+mn-ea"/>
                <a:ea typeface="+mn-ea"/>
              </a:rPr>
              <a:t>LPA</a:t>
            </a:r>
            <a:r>
              <a:rPr lang="zh-CN" altLang="en-US" sz="2200" dirty="0">
                <a:latin typeface="+mn-ea"/>
                <a:ea typeface="+mn-ea"/>
              </a:rPr>
              <a:t>算法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优点：思路简单，时间复杂度低，适合大型复杂网络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缺点：划分结果不稳定，随机性强是这个算法的致命缺点</a:t>
            </a: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9750" y="1083310"/>
            <a:ext cx="3726815" cy="422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dirty="0">
                <a:latin typeface="+mn-ea"/>
                <a:ea typeface="+mn-ea"/>
              </a:rPr>
              <a:t>SLPA</a:t>
            </a:r>
            <a:r>
              <a:rPr lang="zh-CN" altLang="en-US" sz="2200" dirty="0">
                <a:latin typeface="+mn-ea"/>
                <a:ea typeface="+mn-ea"/>
              </a:rPr>
              <a:t>算法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en-US" altLang="zh-CN" sz="2200" dirty="0">
                <a:latin typeface="+mn-ea"/>
                <a:ea typeface="+mn-ea"/>
              </a:rPr>
              <a:t>SLPA</a:t>
            </a:r>
            <a:r>
              <a:rPr lang="zh-CN" altLang="en-US" sz="2200" dirty="0">
                <a:latin typeface="+mn-ea"/>
                <a:ea typeface="+mn-ea"/>
              </a:rPr>
              <a:t>能实现高效的重叠式社团检测</a:t>
            </a:r>
          </a:p>
          <a:p>
            <a:pPr marL="342900" indent="-34290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</a:pPr>
            <a:r>
              <a:rPr lang="zh-CN" altLang="en-US" sz="2200" dirty="0">
                <a:latin typeface="+mn-ea"/>
                <a:ea typeface="+mn-ea"/>
              </a:rPr>
              <a:t>算法过程可以很容易的进行修改，以适应不同的规则和不同类型的网络</a:t>
            </a:r>
          </a:p>
          <a:p>
            <a:pPr indent="0" algn="just" eaLnBrk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None/>
            </a:pPr>
            <a:endParaRPr lang="en-US" altLang="zh-CN" sz="2200" dirty="0">
              <a:latin typeface="+mn-ea"/>
              <a:ea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/>
              <a:t>多网络中的局部社区检测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85800" y="1348105"/>
            <a:ext cx="107334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>
                <a:sym typeface="+mn-ea"/>
              </a:rPr>
              <a:t>局部社区检测是大型网络分析中的一项基础性工作。</a:t>
            </a:r>
            <a:endParaRPr lang="zh-CN" altLang="en-US" sz="2400"/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现有的大多数本地社区检测方法都是针对单个网络设计的，而单个网络可能是嘈杂的、不完整的。多个网络在实际应用中信息量更大。</a:t>
            </a:r>
          </a:p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/>
              <a:t>Luo, D., Bian, Y., Yan, Y., Liu, X., Huan, J., &amp; Zhang, X.等人提出了一种新的</a:t>
            </a:r>
            <a:r>
              <a:rPr lang="en-US" altLang="zh-CN" sz="2400"/>
              <a:t>RWM(Random walk in multiple networks)</a:t>
            </a:r>
            <a:r>
              <a:rPr lang="zh-CN" altLang="en-US" sz="2400"/>
              <a:t>模型，从一个网络中找到给定查询节点集的所有网络中的相关本地社区。</a:t>
            </a:r>
          </a:p>
          <a:p>
            <a:endParaRPr lang="en-US" altLang="zh-CN" sz="2400"/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8675" y="4913630"/>
            <a:ext cx="101993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Luo, D., Bian, Y., Yan, Y., Liu, X., Huan, J., &amp; Zhang, X. (2020, August). Local community detection in multiple networks. In Proceedings of the 26th ACM SIGKDD International Conference on Knowledge Discovery &amp; Data Mining (pp. 266-274).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606550" y="345304"/>
            <a:ext cx="8643848" cy="478155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ym typeface="+mn-lt"/>
              </a:rPr>
              <a:t>RWM</a:t>
            </a:r>
            <a:r>
              <a:rPr dirty="0">
                <a:sym typeface="+mn-lt"/>
              </a:rPr>
              <a:t>模型</a:t>
            </a:r>
          </a:p>
        </p:txBody>
      </p:sp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6295" y="1277620"/>
            <a:ext cx="688467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2400">
                <a:solidFill>
                  <a:schemeClr val="accent4"/>
                </a:solidFill>
                <a:effectLst/>
              </a:rPr>
              <a:t>基本思想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02970" y="1776095"/>
            <a:ext cx="977519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整合来自多个网络的互补影响。</a:t>
            </a:r>
          </a:p>
          <a:p>
            <a:pPr>
              <a:lnSpc>
                <a:spcPct val="150000"/>
              </a:lnSpc>
            </a:pPr>
            <a:r>
              <a:rPr lang="zh-CN" altLang="en-US" sz="2400"/>
              <a:t>在每个网络中发送一个随机漫游器，根据相应的转移概率来探索网络拓扑结构。</a:t>
            </a:r>
          </a:p>
          <a:p>
            <a:pPr>
              <a:lnSpc>
                <a:spcPct val="150000"/>
              </a:lnSpc>
            </a:pPr>
            <a:r>
              <a:rPr lang="zh-CN" altLang="en-US" sz="2400"/>
              <a:t>对于包含查询节点的网络，漫游器的概率向量由查询节点初始化。对于其他网络，通过网络间的交叉连接传递访问概率来初始化概率向量。</a:t>
            </a:r>
          </a:p>
          <a:p>
            <a:pPr>
              <a:lnSpc>
                <a:spcPct val="150000"/>
              </a:lnSpc>
            </a:pPr>
            <a:r>
              <a:rPr lang="zh-CN" altLang="en-US" sz="2400"/>
              <a:t>然后逐步更新漫游器的概率向量。</a:t>
            </a:r>
            <a:r>
              <a:rPr lang="zh-CN" altLang="en-US"/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400"/>
              <a:t>RWM</a:t>
            </a:r>
            <a:r>
              <a:rPr lang="zh-CN" altLang="en-US" sz="2400"/>
              <a:t>可以自动识别相关的局部结构，忽略所有网络中不相关的局部结构。</a:t>
            </a:r>
          </a:p>
        </p:txBody>
      </p:sp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547220" y="1381942"/>
            <a:ext cx="4190733" cy="4755333"/>
            <a:chOff x="6909170" y="1553392"/>
            <a:chExt cx="4190733" cy="4755333"/>
          </a:xfrm>
        </p:grpSpPr>
        <p:sp>
          <p:nvSpPr>
            <p:cNvPr id="37" name="文本占位符 12">
              <a:extLst>
                <a:ext uri="{FF2B5EF4-FFF2-40B4-BE49-F238E27FC236}">
                  <a16:creationId xmlns:a16="http://schemas.microsoft.com/office/drawing/2014/main" id="{0F7673E7-C907-4517-B8BE-868E548CB899}"/>
                </a:ext>
              </a:extLst>
            </p:cNvPr>
            <p:cNvSpPr txBox="1">
              <a:spLocks/>
            </p:cNvSpPr>
            <p:nvPr/>
          </p:nvSpPr>
          <p:spPr>
            <a:xfrm>
              <a:off x="6909170" y="3031304"/>
              <a:ext cx="4190733" cy="795391"/>
            </a:xfrm>
            <a:prstGeom prst="rect">
              <a:avLst/>
            </a:prstGeom>
          </p:spPr>
          <p:txBody>
            <a:bodyPr vert="horz" lIns="0" tIns="0" rIns="0" bIns="0" rtlCol="0" anchor="ctr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dirty="0"/>
                <a:t>社交网络搜索与挖掘</a:t>
              </a:r>
              <a:r>
                <a:rPr lang="en-US" altLang="zh-CN" dirty="0"/>
                <a:t>——</a:t>
              </a:r>
              <a:r>
                <a:rPr lang="zh-CN" altLang="en-US" dirty="0"/>
                <a:t>社交推荐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lt"/>
              </a:endParaRPr>
            </a:p>
          </p:txBody>
        </p:sp>
        <p:sp>
          <p:nvSpPr>
            <p:cNvPr id="38" name="books-group_25777">
              <a:extLst>
                <a:ext uri="{FF2B5EF4-FFF2-40B4-BE49-F238E27FC236}">
                  <a16:creationId xmlns:a16="http://schemas.microsoft.com/office/drawing/2014/main" id="{C9CCEE00-BDDF-4C06-9378-E7C93C389A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94905" y="1553392"/>
              <a:ext cx="1419262" cy="1018642"/>
            </a:xfrm>
            <a:custGeom>
              <a:avLst/>
              <a:gdLst>
                <a:gd name="T0" fmla="*/ 520 w 3958"/>
                <a:gd name="T1" fmla="*/ 1816 h 2845"/>
                <a:gd name="T2" fmla="*/ 600 w 3958"/>
                <a:gd name="T3" fmla="*/ 1832 h 2845"/>
                <a:gd name="T4" fmla="*/ 1800 w 3958"/>
                <a:gd name="T5" fmla="*/ 1326 h 2845"/>
                <a:gd name="T6" fmla="*/ 894 w 3958"/>
                <a:gd name="T7" fmla="*/ 1890 h 2845"/>
                <a:gd name="T8" fmla="*/ 860 w 3958"/>
                <a:gd name="T9" fmla="*/ 1952 h 2845"/>
                <a:gd name="T10" fmla="*/ 860 w 3958"/>
                <a:gd name="T11" fmla="*/ 2463 h 2845"/>
                <a:gd name="T12" fmla="*/ 901 w 3958"/>
                <a:gd name="T13" fmla="*/ 2713 h 2845"/>
                <a:gd name="T14" fmla="*/ 1060 w 3958"/>
                <a:gd name="T15" fmla="*/ 2837 h 2845"/>
                <a:gd name="T16" fmla="*/ 1198 w 3958"/>
                <a:gd name="T17" fmla="*/ 2771 h 2845"/>
                <a:gd name="T18" fmla="*/ 1371 w 3958"/>
                <a:gd name="T19" fmla="*/ 2603 h 2845"/>
                <a:gd name="T20" fmla="*/ 1624 w 3958"/>
                <a:gd name="T21" fmla="*/ 2779 h 2845"/>
                <a:gd name="T22" fmla="*/ 1844 w 3958"/>
                <a:gd name="T23" fmla="*/ 2845 h 2845"/>
                <a:gd name="T24" fmla="*/ 2296 w 3958"/>
                <a:gd name="T25" fmla="*/ 2591 h 2845"/>
                <a:gd name="T26" fmla="*/ 3851 w 3958"/>
                <a:gd name="T27" fmla="*/ 396 h 2845"/>
                <a:gd name="T28" fmla="*/ 3920 w 3958"/>
                <a:gd name="T29" fmla="*/ 95 h 2845"/>
                <a:gd name="T30" fmla="*/ 3730 w 3958"/>
                <a:gd name="T31" fmla="*/ 0 h 2845"/>
                <a:gd name="T32" fmla="*/ 3592 w 3958"/>
                <a:gd name="T33" fmla="*/ 20 h 2845"/>
                <a:gd name="T34" fmla="*/ 307 w 3958"/>
                <a:gd name="T35" fmla="*/ 859 h 2845"/>
                <a:gd name="T36" fmla="*/ 31 w 3958"/>
                <a:gd name="T37" fmla="*/ 1089 h 2845"/>
                <a:gd name="T38" fmla="*/ 146 w 3958"/>
                <a:gd name="T39" fmla="*/ 1429 h 2845"/>
                <a:gd name="T40" fmla="*/ 520 w 3958"/>
                <a:gd name="T41" fmla="*/ 1816 h 2845"/>
                <a:gd name="T42" fmla="*/ 171 w 3958"/>
                <a:gd name="T43" fmla="*/ 1128 h 2845"/>
                <a:gd name="T44" fmla="*/ 343 w 3958"/>
                <a:gd name="T45" fmla="*/ 1000 h 2845"/>
                <a:gd name="T46" fmla="*/ 3628 w 3958"/>
                <a:gd name="T47" fmla="*/ 160 h 2845"/>
                <a:gd name="T48" fmla="*/ 3791 w 3958"/>
                <a:gd name="T49" fmla="*/ 162 h 2845"/>
                <a:gd name="T50" fmla="*/ 3733 w 3958"/>
                <a:gd name="T51" fmla="*/ 312 h 2845"/>
                <a:gd name="T52" fmla="*/ 2177 w 3958"/>
                <a:gd name="T53" fmla="*/ 2507 h 2845"/>
                <a:gd name="T54" fmla="*/ 1844 w 3958"/>
                <a:gd name="T55" fmla="*/ 2700 h 2845"/>
                <a:gd name="T56" fmla="*/ 1707 w 3958"/>
                <a:gd name="T57" fmla="*/ 2659 h 2845"/>
                <a:gd name="T58" fmla="*/ 1404 w 3958"/>
                <a:gd name="T59" fmla="*/ 2450 h 2845"/>
                <a:gd name="T60" fmla="*/ 1363 w 3958"/>
                <a:gd name="T61" fmla="*/ 2437 h 2845"/>
                <a:gd name="T62" fmla="*/ 1312 w 3958"/>
                <a:gd name="T63" fmla="*/ 2458 h 2845"/>
                <a:gd name="T64" fmla="*/ 1097 w 3958"/>
                <a:gd name="T65" fmla="*/ 2667 h 2845"/>
                <a:gd name="T66" fmla="*/ 1060 w 3958"/>
                <a:gd name="T67" fmla="*/ 2692 h 2845"/>
                <a:gd name="T68" fmla="*/ 1005 w 3958"/>
                <a:gd name="T69" fmla="*/ 2463 h 2845"/>
                <a:gd name="T70" fmla="*/ 1005 w 3958"/>
                <a:gd name="T71" fmla="*/ 1992 h 2845"/>
                <a:gd name="T72" fmla="*/ 2656 w 3958"/>
                <a:gd name="T73" fmla="*/ 963 h 2845"/>
                <a:gd name="T74" fmla="*/ 2682 w 3958"/>
                <a:gd name="T75" fmla="*/ 868 h 2845"/>
                <a:gd name="T76" fmla="*/ 2590 w 3958"/>
                <a:gd name="T77" fmla="*/ 835 h 2845"/>
                <a:gd name="T78" fmla="*/ 590 w 3958"/>
                <a:gd name="T79" fmla="*/ 1679 h 2845"/>
                <a:gd name="T80" fmla="*/ 250 w 3958"/>
                <a:gd name="T81" fmla="*/ 1328 h 2845"/>
                <a:gd name="T82" fmla="*/ 171 w 3958"/>
                <a:gd name="T83" fmla="*/ 1128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8" h="2845">
                  <a:moveTo>
                    <a:pt x="520" y="1816"/>
                  </a:moveTo>
                  <a:cubicBezTo>
                    <a:pt x="541" y="1837"/>
                    <a:pt x="573" y="1844"/>
                    <a:pt x="600" y="1832"/>
                  </a:cubicBezTo>
                  <a:lnTo>
                    <a:pt x="1800" y="1326"/>
                  </a:lnTo>
                  <a:lnTo>
                    <a:pt x="894" y="1890"/>
                  </a:lnTo>
                  <a:cubicBezTo>
                    <a:pt x="873" y="1903"/>
                    <a:pt x="860" y="1926"/>
                    <a:pt x="860" y="1952"/>
                  </a:cubicBezTo>
                  <a:lnTo>
                    <a:pt x="860" y="2463"/>
                  </a:lnTo>
                  <a:cubicBezTo>
                    <a:pt x="860" y="2564"/>
                    <a:pt x="874" y="2651"/>
                    <a:pt x="901" y="2713"/>
                  </a:cubicBezTo>
                  <a:cubicBezTo>
                    <a:pt x="948" y="2821"/>
                    <a:pt x="1020" y="2837"/>
                    <a:pt x="1060" y="2837"/>
                  </a:cubicBezTo>
                  <a:cubicBezTo>
                    <a:pt x="1107" y="2837"/>
                    <a:pt x="1153" y="2815"/>
                    <a:pt x="1198" y="2771"/>
                  </a:cubicBezTo>
                  <a:lnTo>
                    <a:pt x="1371" y="2603"/>
                  </a:lnTo>
                  <a:lnTo>
                    <a:pt x="1624" y="2779"/>
                  </a:lnTo>
                  <a:cubicBezTo>
                    <a:pt x="1687" y="2822"/>
                    <a:pt x="1763" y="2845"/>
                    <a:pt x="1844" y="2845"/>
                  </a:cubicBezTo>
                  <a:cubicBezTo>
                    <a:pt x="2011" y="2845"/>
                    <a:pt x="2184" y="2748"/>
                    <a:pt x="2296" y="2591"/>
                  </a:cubicBezTo>
                  <a:lnTo>
                    <a:pt x="3851" y="396"/>
                  </a:lnTo>
                  <a:cubicBezTo>
                    <a:pt x="3958" y="245"/>
                    <a:pt x="3948" y="149"/>
                    <a:pt x="3920" y="95"/>
                  </a:cubicBezTo>
                  <a:cubicBezTo>
                    <a:pt x="3901" y="60"/>
                    <a:pt x="3852" y="0"/>
                    <a:pt x="3730" y="0"/>
                  </a:cubicBezTo>
                  <a:cubicBezTo>
                    <a:pt x="3689" y="0"/>
                    <a:pt x="3643" y="7"/>
                    <a:pt x="3592" y="20"/>
                  </a:cubicBezTo>
                  <a:lnTo>
                    <a:pt x="307" y="859"/>
                  </a:lnTo>
                  <a:cubicBezTo>
                    <a:pt x="161" y="896"/>
                    <a:pt x="63" y="978"/>
                    <a:pt x="31" y="1089"/>
                  </a:cubicBezTo>
                  <a:cubicBezTo>
                    <a:pt x="0" y="1200"/>
                    <a:pt x="41" y="1320"/>
                    <a:pt x="146" y="1429"/>
                  </a:cubicBezTo>
                  <a:lnTo>
                    <a:pt x="520" y="1816"/>
                  </a:lnTo>
                  <a:close/>
                  <a:moveTo>
                    <a:pt x="171" y="1128"/>
                  </a:moveTo>
                  <a:cubicBezTo>
                    <a:pt x="188" y="1069"/>
                    <a:pt x="249" y="1024"/>
                    <a:pt x="343" y="1000"/>
                  </a:cubicBezTo>
                  <a:lnTo>
                    <a:pt x="3628" y="160"/>
                  </a:lnTo>
                  <a:cubicBezTo>
                    <a:pt x="3716" y="138"/>
                    <a:pt x="3783" y="147"/>
                    <a:pt x="3791" y="162"/>
                  </a:cubicBezTo>
                  <a:cubicBezTo>
                    <a:pt x="3798" y="175"/>
                    <a:pt x="3795" y="224"/>
                    <a:pt x="3733" y="312"/>
                  </a:cubicBezTo>
                  <a:lnTo>
                    <a:pt x="2177" y="2507"/>
                  </a:lnTo>
                  <a:cubicBezTo>
                    <a:pt x="2093" y="2626"/>
                    <a:pt x="1965" y="2700"/>
                    <a:pt x="1844" y="2700"/>
                  </a:cubicBezTo>
                  <a:cubicBezTo>
                    <a:pt x="1792" y="2700"/>
                    <a:pt x="1746" y="2687"/>
                    <a:pt x="1707" y="2659"/>
                  </a:cubicBezTo>
                  <a:lnTo>
                    <a:pt x="1404" y="2450"/>
                  </a:lnTo>
                  <a:cubicBezTo>
                    <a:pt x="1392" y="2441"/>
                    <a:pt x="1377" y="2437"/>
                    <a:pt x="1363" y="2437"/>
                  </a:cubicBezTo>
                  <a:cubicBezTo>
                    <a:pt x="1345" y="2437"/>
                    <a:pt x="1326" y="2444"/>
                    <a:pt x="1312" y="2458"/>
                  </a:cubicBezTo>
                  <a:lnTo>
                    <a:pt x="1097" y="2667"/>
                  </a:lnTo>
                  <a:cubicBezTo>
                    <a:pt x="1072" y="2691"/>
                    <a:pt x="1060" y="2691"/>
                    <a:pt x="1060" y="2692"/>
                  </a:cubicBezTo>
                  <a:cubicBezTo>
                    <a:pt x="1046" y="2687"/>
                    <a:pt x="1005" y="2623"/>
                    <a:pt x="1005" y="2463"/>
                  </a:cubicBezTo>
                  <a:lnTo>
                    <a:pt x="1005" y="1992"/>
                  </a:lnTo>
                  <a:lnTo>
                    <a:pt x="2656" y="963"/>
                  </a:lnTo>
                  <a:cubicBezTo>
                    <a:pt x="2688" y="943"/>
                    <a:pt x="2700" y="902"/>
                    <a:pt x="2682" y="868"/>
                  </a:cubicBezTo>
                  <a:cubicBezTo>
                    <a:pt x="2665" y="834"/>
                    <a:pt x="2624" y="820"/>
                    <a:pt x="2590" y="835"/>
                  </a:cubicBezTo>
                  <a:lnTo>
                    <a:pt x="590" y="1679"/>
                  </a:lnTo>
                  <a:lnTo>
                    <a:pt x="250" y="1328"/>
                  </a:lnTo>
                  <a:cubicBezTo>
                    <a:pt x="182" y="1258"/>
                    <a:pt x="154" y="1187"/>
                    <a:pt x="171" y="11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 Ligh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3ED5D7B8-4202-4930-942D-6D3830042276}"/>
                </a:ext>
              </a:extLst>
            </p:cNvPr>
            <p:cNvGrpSpPr/>
            <p:nvPr/>
          </p:nvGrpSpPr>
          <p:grpSpPr>
            <a:xfrm>
              <a:off x="8398145" y="6153823"/>
              <a:ext cx="817967" cy="154902"/>
              <a:chOff x="7957225" y="6063574"/>
              <a:chExt cx="1232818" cy="233464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95E5743-BA30-4F7F-B168-5F9A5AC53B4E}"/>
                  </a:ext>
                </a:extLst>
              </p:cNvPr>
              <p:cNvSpPr/>
              <p:nvPr userDrawn="1"/>
            </p:nvSpPr>
            <p:spPr>
              <a:xfrm>
                <a:off x="795722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24CAB13-66C0-4D30-8ED1-FECEF462520B}"/>
                  </a:ext>
                </a:extLst>
              </p:cNvPr>
              <p:cNvSpPr/>
              <p:nvPr userDrawn="1"/>
            </p:nvSpPr>
            <p:spPr>
              <a:xfrm>
                <a:off x="831881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F44423E-726A-4509-A628-344D6068B58E}"/>
                  </a:ext>
                </a:extLst>
              </p:cNvPr>
              <p:cNvSpPr/>
              <p:nvPr userDrawn="1"/>
            </p:nvSpPr>
            <p:spPr>
              <a:xfrm>
                <a:off x="8637697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D14A82F5-4952-4037-A4CA-09EC5B1819C9}"/>
                  </a:ext>
                </a:extLst>
              </p:cNvPr>
              <p:cNvSpPr/>
              <p:nvPr userDrawn="1"/>
            </p:nvSpPr>
            <p:spPr>
              <a:xfrm>
                <a:off x="8956579" y="6063574"/>
                <a:ext cx="233464" cy="233464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D46C6B32-E2D5-498C-87CA-13036D27DDE7}"/>
              </a:ext>
            </a:extLst>
          </p:cNvPr>
          <p:cNvSpPr/>
          <p:nvPr/>
        </p:nvSpPr>
        <p:spPr>
          <a:xfrm>
            <a:off x="8910836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29191E-821C-400B-9716-7209C8228C26}"/>
              </a:ext>
            </a:extLst>
          </p:cNvPr>
          <p:cNvSpPr/>
          <p:nvPr/>
        </p:nvSpPr>
        <p:spPr>
          <a:xfrm>
            <a:off x="9122412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2EE6D7-58AB-4C7F-AEFD-78303CC6A3C4}"/>
              </a:ext>
            </a:extLst>
          </p:cNvPr>
          <p:cNvSpPr txBox="1"/>
          <p:nvPr/>
        </p:nvSpPr>
        <p:spPr>
          <a:xfrm>
            <a:off x="7167575" y="5476058"/>
            <a:ext cx="364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汇报人：常啸钧（</a:t>
            </a:r>
            <a:r>
              <a:rPr lang="en-US" altLang="zh-CN" b="1" dirty="0"/>
              <a:t>3220200858</a:t>
            </a:r>
            <a:r>
              <a:rPr lang="zh-CN" altLang="en-US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47519528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30" name="文本框 2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经典算法：协调过滤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协同过滤推荐算法是诞生最早，并且较为著名的推荐算法。主要的功能是预测和推荐。算法通过对用户历史行为数据的挖掘发现用户的偏好，基于不同的偏好对用户进行群组划分并推荐品味相似的商品。协同过滤推荐算法分为两类，分别是基于用户的协同过滤算法</a:t>
            </a:r>
            <a:r>
              <a:rPr lang="en-US" altLang="zh-CN" dirty="0"/>
              <a:t>(user-based </a:t>
            </a:r>
            <a:r>
              <a:rPr lang="en-US" altLang="zh-CN" dirty="0" err="1"/>
              <a:t>collaboratIve</a:t>
            </a:r>
            <a:r>
              <a:rPr lang="en-US" altLang="zh-CN" dirty="0"/>
              <a:t> filtering)</a:t>
            </a:r>
            <a:r>
              <a:rPr lang="zh-CN" altLang="en-US" dirty="0"/>
              <a:t>，和基于物品的协同过滤算法</a:t>
            </a:r>
            <a:r>
              <a:rPr lang="en-US" altLang="zh-CN" dirty="0"/>
              <a:t>(item-based collaborative filtering)</a:t>
            </a:r>
            <a:r>
              <a:rPr lang="zh-CN" altLang="en-US" dirty="0"/>
              <a:t>。简单的说就是：人以类聚，物以群分。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425D9D-2A79-43B7-A6DF-44D7B921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272" y="1993909"/>
            <a:ext cx="47625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5595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357352" y="1380370"/>
            <a:ext cx="386962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经典算法：协调过滤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zh-CN" dirty="0"/>
              <a:t>基于用户的协同过滤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当我们需要对用户</a:t>
            </a:r>
            <a:r>
              <a:rPr lang="en-US" altLang="zh-CN" dirty="0"/>
              <a:t>C</a:t>
            </a:r>
            <a:r>
              <a:rPr lang="zh-CN" altLang="en-US" dirty="0"/>
              <a:t>推荐商品时，首先我们检查之前的相似度列表，发现用户</a:t>
            </a:r>
            <a:r>
              <a:rPr lang="en-US" altLang="zh-CN" dirty="0"/>
              <a:t>C</a:t>
            </a:r>
            <a:r>
              <a:rPr lang="zh-CN" altLang="en-US" dirty="0"/>
              <a:t>和用户</a:t>
            </a:r>
            <a:r>
              <a:rPr lang="en-US" altLang="zh-CN" dirty="0"/>
              <a:t>D</a:t>
            </a:r>
            <a:r>
              <a:rPr lang="zh-CN" altLang="en-US" dirty="0"/>
              <a:t>和</a:t>
            </a:r>
            <a:r>
              <a:rPr lang="en-US" altLang="zh-CN" dirty="0"/>
              <a:t>E</a:t>
            </a:r>
            <a:r>
              <a:rPr lang="zh-CN" altLang="en-US" dirty="0"/>
              <a:t>的相似度较高。换句话说这三个用户是一个群体，拥有相同的偏好。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因此，我们可以对用户</a:t>
            </a:r>
            <a:r>
              <a:rPr lang="en-US" altLang="zh-CN" dirty="0"/>
              <a:t>C</a:t>
            </a:r>
            <a:r>
              <a:rPr lang="zh-CN" altLang="en-US" dirty="0"/>
              <a:t>推荐</a:t>
            </a:r>
            <a:r>
              <a:rPr lang="en-US" altLang="zh-CN" dirty="0"/>
              <a:t>D</a:t>
            </a:r>
            <a:r>
              <a:rPr lang="zh-CN" altLang="en-US" dirty="0"/>
              <a:t>和</a:t>
            </a:r>
            <a:r>
              <a:rPr lang="en-US" altLang="zh-CN" dirty="0"/>
              <a:t>E</a:t>
            </a:r>
            <a:r>
              <a:rPr lang="zh-CN" altLang="en-US" dirty="0"/>
              <a:t>的商品。推荐用户</a:t>
            </a:r>
            <a:r>
              <a:rPr lang="en-US" altLang="zh-CN" dirty="0"/>
              <a:t>C</a:t>
            </a:r>
            <a:r>
              <a:rPr lang="zh-CN" altLang="en-US" dirty="0"/>
              <a:t>还没有浏览或购买过的商品。</a:t>
            </a:r>
            <a:endParaRPr lang="zh-CN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AB473DF-F34A-4969-B190-93A27BBB6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17" y="3038827"/>
            <a:ext cx="2609314" cy="17131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882214-B3C8-439F-A380-32F5E8980F4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57173" y="2652839"/>
            <a:ext cx="2361732" cy="2351116"/>
          </a:xfrm>
          <a:prstGeom prst="rect">
            <a:avLst/>
          </a:prstGeom>
        </p:spPr>
      </p:pic>
      <p:sp>
        <p:nvSpPr>
          <p:cNvPr id="3" name="箭头: 右 2">
            <a:extLst>
              <a:ext uri="{FF2B5EF4-FFF2-40B4-BE49-F238E27FC236}">
                <a16:creationId xmlns:a16="http://schemas.microsoft.com/office/drawing/2014/main" id="{A9B461DA-7AFE-48C1-BB00-F8127B509CEE}"/>
              </a:ext>
            </a:extLst>
          </p:cNvPr>
          <p:cNvSpPr/>
          <p:nvPr/>
        </p:nvSpPr>
        <p:spPr>
          <a:xfrm>
            <a:off x="7466665" y="3567792"/>
            <a:ext cx="1699774" cy="5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97F913-5EB4-489F-8B52-3FBE42E2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4175746894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问题：</a:t>
            </a:r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当有显式反馈</a:t>
            </a:r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(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数值评级</a:t>
            </a:r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)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时，基于模型的协同过滤是最有效的方法之一。但是很多时候得不到用户对于推荐物品的显示反馈。</a:t>
            </a:r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在有些场景中，需要在千万级别的商品中推荐个位数的商品给用户，此时需要知道哪些极少数商品在用户心中有更高的优先级。</a:t>
            </a:r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这时一般使用成对的推荐算法。例如</a:t>
            </a:r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BRP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（贝叶斯个性化推荐）。</a:t>
            </a:r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endParaRPr lang="en-US" altLang="zh-CN" b="1" i="0" dirty="0">
              <a:solidFill>
                <a:srgbClr val="222226"/>
              </a:solidFill>
              <a:effectLst/>
              <a:latin typeface="PingFang SC"/>
            </a:endParaRPr>
          </a:p>
          <a:p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F021DC-49D3-4B5F-A33A-7B126334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443" y="2078788"/>
            <a:ext cx="4762500" cy="2857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5495AAA-BEC1-43C8-AD73-10705BFCF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228569399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社交网络概述</a:t>
            </a:r>
          </a:p>
        </p:txBody>
      </p:sp>
      <p:sp>
        <p:nvSpPr>
          <p:cNvPr id="9" name="矩形 8"/>
          <p:cNvSpPr/>
          <p:nvPr/>
        </p:nvSpPr>
        <p:spPr>
          <a:xfrm>
            <a:off x="660399" y="1131263"/>
            <a:ext cx="4732215" cy="435218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96000" y="2365334"/>
            <a:ext cx="5435601" cy="1078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由节点构成的社会结构，</a:t>
            </a:r>
            <a:r>
              <a: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节点</a:t>
            </a: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表示个人或组织，</a:t>
            </a:r>
            <a:r>
              <a: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社交网络</a:t>
            </a: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代表社会关系，如朋友，合作，距离贸易等关系。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096000" y="1675370"/>
            <a:ext cx="2685691" cy="56015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4000" spc="3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社交网络</a:t>
            </a:r>
          </a:p>
        </p:txBody>
      </p:sp>
      <p:sp>
        <p:nvSpPr>
          <p:cNvPr id="13" name="矩形 12"/>
          <p:cNvSpPr/>
          <p:nvPr/>
        </p:nvSpPr>
        <p:spPr>
          <a:xfrm>
            <a:off x="874521" y="5685891"/>
            <a:ext cx="4998741" cy="2983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" y="1492885"/>
            <a:ext cx="5012690" cy="4192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265" y="3444240"/>
            <a:ext cx="3810000" cy="28575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A03D0F8-43E2-496F-8916-16FD6606C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贝叶斯个性化排序（</a:t>
            </a:r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BRP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）：</a:t>
            </a:r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endParaRPr lang="en-US" altLang="zh-CN" b="1" dirty="0">
              <a:solidFill>
                <a:srgbClr val="222226"/>
              </a:solidFill>
              <a:latin typeface="PingFang SC"/>
            </a:endParaRPr>
          </a:p>
          <a:p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贝叶斯个性化排序是成对的排序，比如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(</a:t>
            </a:r>
            <a:r>
              <a:rPr lang="en-US" altLang="zh-CN" i="0" dirty="0" err="1">
                <a:solidFill>
                  <a:srgbClr val="222226"/>
                </a:solidFill>
                <a:effectLst/>
                <a:latin typeface="PingFang SC"/>
              </a:rPr>
              <a:t>a,b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)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一组表明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a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比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b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排的靠前，在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BPR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算法中，我们将任意用户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u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对应的物品进行标记，如果用户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u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在同时有物品</a:t>
            </a:r>
            <a:r>
              <a:rPr lang="en-US" altLang="zh-CN" i="0" dirty="0" err="1">
                <a:solidFill>
                  <a:srgbClr val="222226"/>
                </a:solidFill>
                <a:effectLst/>
                <a:latin typeface="PingFang SC"/>
              </a:rPr>
              <a:t>i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和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j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的时候点击了</a:t>
            </a:r>
            <a:r>
              <a:rPr lang="en-US" altLang="zh-CN" i="0" dirty="0" err="1">
                <a:solidFill>
                  <a:srgbClr val="222226"/>
                </a:solidFill>
                <a:effectLst/>
                <a:latin typeface="PingFang SC"/>
              </a:rPr>
              <a:t>i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，那么我们就得到了一个三元组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&lt;</a:t>
            </a:r>
            <a:r>
              <a:rPr lang="en-US" altLang="zh-CN" i="0" dirty="0" err="1">
                <a:solidFill>
                  <a:srgbClr val="222226"/>
                </a:solidFill>
                <a:effectLst/>
                <a:latin typeface="PingFang SC"/>
              </a:rPr>
              <a:t>u,i,j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&gt;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，它表示对用户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u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来说，</a:t>
            </a:r>
            <a:r>
              <a:rPr lang="en-US" altLang="zh-CN" i="0" dirty="0" err="1">
                <a:solidFill>
                  <a:srgbClr val="222226"/>
                </a:solidFill>
                <a:effectLst/>
                <a:latin typeface="PingFang SC"/>
              </a:rPr>
              <a:t>i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的排序要比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j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靠前。</a:t>
            </a:r>
            <a:endParaRPr lang="en-US" altLang="zh-CN" i="0" dirty="0">
              <a:solidFill>
                <a:srgbClr val="222226"/>
              </a:solidFill>
              <a:effectLst/>
              <a:latin typeface="PingFang SC"/>
            </a:endParaRPr>
          </a:p>
          <a:p>
            <a:endParaRPr lang="en-US" altLang="zh-CN" dirty="0">
              <a:solidFill>
                <a:srgbClr val="222226"/>
              </a:solidFill>
              <a:latin typeface="PingFang SC"/>
            </a:endParaRPr>
          </a:p>
          <a:p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然后，利用矩阵分解的知识得到用户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W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和商品</a:t>
            </a:r>
            <a:r>
              <a:rPr lang="en-US" altLang="zh-CN" i="0" dirty="0">
                <a:solidFill>
                  <a:srgbClr val="222226"/>
                </a:solidFill>
                <a:effectLst/>
                <a:latin typeface="PingFang SC"/>
              </a:rPr>
              <a:t>X</a:t>
            </a:r>
            <a:r>
              <a:rPr lang="zh-CN" altLang="en-US" i="0" dirty="0">
                <a:solidFill>
                  <a:srgbClr val="222226"/>
                </a:solidFill>
                <a:effectLst/>
                <a:latin typeface="PingFang SC"/>
              </a:rPr>
              <a:t>的特征矩阵，最终优化目标是二者乘积（预测的用户评分矩阵）和实际接近。</a:t>
            </a:r>
            <a:endParaRPr lang="en-US" altLang="zh-CN" i="0" dirty="0">
              <a:solidFill>
                <a:srgbClr val="222226"/>
              </a:solidFill>
              <a:effectLst/>
              <a:latin typeface="PingFang SC"/>
            </a:endParaRPr>
          </a:p>
          <a:p>
            <a:endParaRPr lang="en-US" altLang="zh-CN" dirty="0">
              <a:solidFill>
                <a:srgbClr val="222226"/>
              </a:solidFill>
              <a:latin typeface="PingFang SC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CE51E9-9FE3-46CB-96C2-38FFC0CB2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403" y="1688911"/>
            <a:ext cx="4252579" cy="36628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0CF894E-0320-4A7C-B9B1-2294B47C0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969819017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692086" y="4151620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222226"/>
                </a:solidFill>
                <a:effectLst/>
                <a:latin typeface="PingFang SC"/>
                <a:sym typeface="Wingdings" panose="05000000000000000000" pitchFamily="2" charset="2"/>
              </a:rPr>
              <a:t></a:t>
            </a:r>
            <a:r>
              <a:rPr lang="en-US" altLang="zh-CN" b="1" i="0" dirty="0">
                <a:solidFill>
                  <a:srgbClr val="222226"/>
                </a:solidFill>
                <a:effectLst/>
                <a:latin typeface="PingFang SC"/>
              </a:rPr>
              <a:t>TBRP(from “Social Recommendation with Strong and Weak Ties” in the 25th ACM International(2016))</a:t>
            </a:r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3D6428-67E9-4B5C-A6E5-295614B5C301}"/>
              </a:ext>
            </a:extLst>
          </p:cNvPr>
          <p:cNvSpPr txBox="1"/>
          <p:nvPr/>
        </p:nvSpPr>
        <p:spPr>
          <a:xfrm>
            <a:off x="539686" y="2554664"/>
            <a:ext cx="9141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</a:t>
            </a:r>
            <a:r>
              <a:rPr lang="zh-CN" altLang="en-US" dirty="0"/>
              <a:t>冷启动问题：当新用户加入系统时，他们没有（推荐系统用来学习用户偏好的）历史记录。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社交网络上的有效信息没有被结合应用</a:t>
            </a:r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2098A7-1FE9-45D6-A432-200BEEFDEDD9}"/>
              </a:ext>
            </a:extLst>
          </p:cNvPr>
          <p:cNvSpPr txBox="1"/>
          <p:nvPr/>
        </p:nvSpPr>
        <p:spPr>
          <a:xfrm>
            <a:off x="692086" y="184131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222226"/>
                </a:solidFill>
                <a:effectLst/>
                <a:latin typeface="PingFang SC"/>
              </a:rPr>
              <a:t>BRP</a:t>
            </a:r>
            <a:r>
              <a:rPr lang="zh-CN" altLang="en-US" b="1" i="0" dirty="0">
                <a:solidFill>
                  <a:srgbClr val="222226"/>
                </a:solidFill>
                <a:effectLst/>
                <a:latin typeface="PingFang SC"/>
              </a:rPr>
              <a:t>的问题：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687095-038B-41F5-BB77-C2C100A8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824286522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社交网络中的强弱关系</a:t>
            </a:r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3D6428-67E9-4B5C-A6E5-295614B5C301}"/>
              </a:ext>
            </a:extLst>
          </p:cNvPr>
          <p:cNvSpPr txBox="1"/>
          <p:nvPr/>
        </p:nvSpPr>
        <p:spPr>
          <a:xfrm>
            <a:off x="539686" y="2496599"/>
            <a:ext cx="6685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强弱联系的理论第一次被</a:t>
            </a:r>
            <a:r>
              <a:rPr lang="en-US" altLang="zh-CN" dirty="0" err="1"/>
              <a:t>Granovetter</a:t>
            </a:r>
            <a:r>
              <a:rPr lang="zh-CN" altLang="en-US" dirty="0"/>
              <a:t>提出，在人际交往中，强联系意味着亲密的朋友之间会有更高频率的交互行为，但是弱联系就意味着泛泛之交。在网络结构中，强联系通常会在一个密集的子图中聚集（比如图</a:t>
            </a:r>
            <a:r>
              <a:rPr lang="en-US" altLang="zh-CN" dirty="0"/>
              <a:t>1</a:t>
            </a:r>
            <a:r>
              <a:rPr lang="zh-CN" altLang="en-US" dirty="0"/>
              <a:t>之中的</a:t>
            </a:r>
            <a:r>
              <a:rPr lang="en-US" altLang="zh-CN" dirty="0"/>
              <a:t>(</a:t>
            </a:r>
            <a:r>
              <a:rPr lang="en-US" altLang="zh-CN" dirty="0" err="1"/>
              <a:t>u,v,w</a:t>
            </a:r>
            <a:r>
              <a:rPr lang="en-US" altLang="zh-CN" dirty="0"/>
              <a:t>)</a:t>
            </a:r>
            <a:r>
              <a:rPr lang="zh-CN" altLang="en-US" dirty="0"/>
              <a:t>和 </a:t>
            </a:r>
            <a:r>
              <a:rPr lang="en-US" altLang="zh-CN" dirty="0"/>
              <a:t>(</a:t>
            </a:r>
            <a:r>
              <a:rPr lang="en-US" altLang="zh-CN" dirty="0" err="1"/>
              <a:t>x,y,z</a:t>
            </a:r>
            <a:r>
              <a:rPr lang="en-US" altLang="zh-CN" dirty="0"/>
              <a:t>)</a:t>
            </a:r>
            <a:r>
              <a:rPr lang="zh-CN" altLang="en-US" dirty="0"/>
              <a:t>），弱联系通常是连接两个不同部分的桥（比如图</a:t>
            </a:r>
            <a:r>
              <a:rPr lang="en-US" altLang="zh-CN" dirty="0"/>
              <a:t>1</a:t>
            </a:r>
            <a:r>
              <a:rPr lang="zh-CN" altLang="en-US" dirty="0"/>
              <a:t>中的</a:t>
            </a:r>
            <a:r>
              <a:rPr lang="en-US" altLang="zh-CN" dirty="0"/>
              <a:t>(</a:t>
            </a:r>
            <a:r>
              <a:rPr lang="en-US" altLang="zh-CN" dirty="0" err="1"/>
              <a:t>u,x</a:t>
            </a:r>
            <a:r>
              <a:rPr lang="en-US" altLang="zh-CN" dirty="0"/>
              <a:t>)</a:t>
            </a:r>
            <a:r>
              <a:rPr lang="zh-CN" altLang="en-US" dirty="0"/>
              <a:t>）。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34B4CC-B564-4652-BC40-7AAE966C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612" y="2566341"/>
            <a:ext cx="2792210" cy="17253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C84319-5AEC-4B6A-AE39-F7CED2449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3290923957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计算机怎么区别强弱关系</a:t>
            </a:r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3D6428-67E9-4B5C-A6E5-295614B5C301}"/>
              </a:ext>
            </a:extLst>
          </p:cNvPr>
          <p:cNvSpPr txBox="1"/>
          <p:nvPr/>
        </p:nvSpPr>
        <p:spPr>
          <a:xfrm>
            <a:off x="539686" y="2496599"/>
            <a:ext cx="6685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社会学家使用动态评估法比如交互的频率</a:t>
            </a:r>
            <a:r>
              <a:rPr lang="en-US" altLang="zh-CN" dirty="0"/>
              <a:t>——</a:t>
            </a:r>
            <a:r>
              <a:rPr lang="zh-CN" altLang="en-US" dirty="0"/>
              <a:t>我们缺乏必要的数据以及人们对隐私保护的重视，这个方法没办法实施。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使用社区发现算法</a:t>
            </a:r>
            <a:r>
              <a:rPr lang="en-US" altLang="zh-CN" dirty="0"/>
              <a:t>——</a:t>
            </a:r>
            <a:r>
              <a:rPr lang="zh-CN" altLang="en-US" dirty="0"/>
              <a:t>推荐的质量依赖社区发现算法的质量，结果不可控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使用</a:t>
            </a:r>
            <a:r>
              <a:rPr lang="en-US" altLang="zh-CN" dirty="0">
                <a:sym typeface="Wingdings" panose="05000000000000000000" pitchFamily="2" charset="2"/>
              </a:rPr>
              <a:t>Jaccard</a:t>
            </a:r>
            <a:r>
              <a:rPr lang="zh-CN" altLang="en-US" dirty="0">
                <a:sym typeface="Wingdings" panose="05000000000000000000" pitchFamily="2" charset="2"/>
              </a:rPr>
              <a:t>系数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34B4CC-B564-4652-BC40-7AAE966C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612" y="2566341"/>
            <a:ext cx="2792210" cy="17253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B99859B-AEA6-4526-BD39-4D9C01C57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3605867179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45296" y="168891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强弱关系的模型表示</a:t>
            </a:r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3D6428-67E9-4B5C-A6E5-295614B5C301}"/>
              </a:ext>
            </a:extLst>
          </p:cNvPr>
          <p:cNvSpPr txBox="1"/>
          <p:nvPr/>
        </p:nvSpPr>
        <p:spPr>
          <a:xfrm>
            <a:off x="539686" y="2496599"/>
            <a:ext cx="66857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用 </a:t>
            </a:r>
            <a:r>
              <a:rPr lang="en-US" altLang="zh-CN" dirty="0"/>
              <a:t>strength(</a:t>
            </a:r>
            <a:r>
              <a:rPr lang="en-US" altLang="zh-CN" dirty="0" err="1"/>
              <a:t>u,v</a:t>
            </a:r>
            <a:r>
              <a:rPr lang="en-US" altLang="zh-CN" dirty="0"/>
              <a:t>)</a:t>
            </a:r>
            <a:r>
              <a:rPr lang="zh-CN" altLang="en-US" dirty="0"/>
              <a:t>代表每一个 </a:t>
            </a:r>
            <a:r>
              <a:rPr lang="en-US" altLang="zh-CN" dirty="0"/>
              <a:t>( u , v ) ∈ e </a:t>
            </a:r>
            <a:r>
              <a:rPr lang="zh-CN" altLang="en-US" dirty="0"/>
              <a:t>的链接强度，我们有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Ps: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门限：</a:t>
            </a:r>
          </a:p>
          <a:p>
            <a:r>
              <a:rPr lang="zh-CN" altLang="en-US" dirty="0"/>
              <a:t>为了区分强弱联系，采用一个简单的判决门限，对于一个给定的社交网络</a:t>
            </a:r>
            <a:r>
              <a:rPr lang="en-US" altLang="zh-CN" dirty="0"/>
              <a:t>G</a:t>
            </a:r>
            <a:r>
              <a:rPr lang="zh-CN" altLang="en-US" dirty="0"/>
              <a:t>， </a:t>
            </a:r>
            <a:r>
              <a:rPr lang="en-US" altLang="zh-CN" dirty="0" err="1"/>
              <a:t>θG</a:t>
            </a:r>
            <a:r>
              <a:rPr lang="en-US" altLang="zh-CN" dirty="0"/>
              <a:t>∈[0,1),</a:t>
            </a:r>
            <a:r>
              <a:rPr lang="en-US" altLang="zh-CN" dirty="0" err="1"/>
              <a:t>θG</a:t>
            </a:r>
            <a:r>
              <a:rPr lang="zh-CN" altLang="en-US" dirty="0"/>
              <a:t>代表了联系强度的判决门限。</a:t>
            </a:r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1FE298E-7B74-4CFC-8021-23694D904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5355" y="2935328"/>
            <a:ext cx="5787644" cy="6549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275082-E99C-4D4F-90B7-981FA06389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65406" y="3903328"/>
            <a:ext cx="6964193" cy="8930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8EB1042-1C7D-4F56-B20B-9EAF5D48730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23239" y="5109439"/>
            <a:ext cx="4029075" cy="7092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89E5A4-0595-48D4-BB3E-A266E6443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3365549849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TBPR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模型：有强弱联系的</a:t>
            </a:r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BPR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模型</a:t>
            </a:r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8DAD35-65F6-4616-83EE-78A7F1C9D1C9}"/>
              </a:ext>
            </a:extLst>
          </p:cNvPr>
          <p:cNvSpPr txBox="1"/>
          <p:nvPr/>
        </p:nvSpPr>
        <p:spPr>
          <a:xfrm>
            <a:off x="605860" y="2653443"/>
            <a:ext cx="79098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所以商品可以被分为以下几类：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用户</a:t>
            </a:r>
            <a:r>
              <a:rPr lang="en-US" altLang="zh-CN" dirty="0"/>
              <a:t>u</a:t>
            </a:r>
            <a:r>
              <a:rPr lang="zh-CN" altLang="en-US" dirty="0"/>
              <a:t>消费过的物品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社交网络中与</a:t>
            </a:r>
            <a:r>
              <a:rPr lang="en-US" altLang="zh-CN" dirty="0"/>
              <a:t>u</a:t>
            </a:r>
            <a:r>
              <a:rPr lang="zh-CN" altLang="en-US" dirty="0"/>
              <a:t>有强弱联系的都消费过的物品</a:t>
            </a:r>
            <a:endParaRPr lang="en-US" altLang="zh-CN" dirty="0"/>
          </a:p>
          <a:p>
            <a:r>
              <a:rPr lang="en-US" altLang="zh-CN" dirty="0"/>
              <a:t>3.STC </a:t>
            </a:r>
            <a:r>
              <a:rPr lang="zh-CN" altLang="en-US" dirty="0"/>
              <a:t>强联系消费过的物品（与前两个没有交集）</a:t>
            </a:r>
            <a:endParaRPr lang="en-US" altLang="zh-CN" dirty="0"/>
          </a:p>
          <a:p>
            <a:r>
              <a:rPr lang="en-US" altLang="zh-CN" dirty="0"/>
              <a:t>4.WTC</a:t>
            </a:r>
            <a:r>
              <a:rPr lang="zh-CN" altLang="en-US" dirty="0"/>
              <a:t>弱联系消费过的物品（与前面无交集）</a:t>
            </a:r>
            <a:endParaRPr lang="en-US" altLang="zh-CN" dirty="0"/>
          </a:p>
          <a:p>
            <a:r>
              <a:rPr lang="en-US" altLang="zh-CN" dirty="0"/>
              <a:t>5.</a:t>
            </a:r>
            <a:r>
              <a:rPr lang="zh-CN" altLang="en-US" dirty="0"/>
              <a:t>无消费关系的物品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16A7B58-C1FC-44A0-9FE2-708D4AF5E9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54629" y="2865931"/>
            <a:ext cx="6504188" cy="17921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A1A39F6-E76A-42F1-8E4C-CD4BBB520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1323750505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TBPR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模型：有强弱联系的</a:t>
            </a:r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BPR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模型</a:t>
            </a:r>
          </a:p>
          <a:p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06D586-52B4-4825-94C9-7601B3EB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86" y="2441828"/>
            <a:ext cx="10622763" cy="2365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1978F5-D756-4240-BADB-F0D70682F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1439900281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TBPR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模型：有强弱联系的</a:t>
            </a:r>
            <a:r>
              <a:rPr lang="en-US" altLang="zh-CN" b="1" dirty="0">
                <a:solidFill>
                  <a:srgbClr val="222226"/>
                </a:solidFill>
                <a:latin typeface="PingFang SC"/>
              </a:rPr>
              <a:t>BPR</a:t>
            </a:r>
            <a:r>
              <a:rPr lang="zh-CN" altLang="en-US" b="1" dirty="0">
                <a:solidFill>
                  <a:srgbClr val="222226"/>
                </a:solidFill>
                <a:latin typeface="PingFang SC"/>
              </a:rPr>
              <a:t>模型</a:t>
            </a:r>
          </a:p>
          <a:p>
            <a:endParaRPr lang="zh-CN" altLang="en-US" b="1" i="0" dirty="0">
              <a:solidFill>
                <a:srgbClr val="222226"/>
              </a:solidFill>
              <a:effectLst/>
              <a:latin typeface="PingFang SC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88512D-7474-469C-ACA1-16BC7E884A04}"/>
              </a:ext>
            </a:extLst>
          </p:cNvPr>
          <p:cNvSpPr txBox="1"/>
          <p:nvPr/>
        </p:nvSpPr>
        <p:spPr>
          <a:xfrm>
            <a:off x="684398" y="2412220"/>
            <a:ext cx="6703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优化目标：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使用</a:t>
            </a:r>
            <a:r>
              <a:rPr lang="el-GR" altLang="zh-CN" dirty="0"/>
              <a:t>Θ</a:t>
            </a:r>
            <a:r>
              <a:rPr lang="zh-CN" altLang="en-US" dirty="0"/>
              <a:t>表示所有的参数集合，集合中包括强度判决门限 </a:t>
            </a:r>
            <a:r>
              <a:rPr lang="el-GR" altLang="zh-CN" dirty="0"/>
              <a:t>θ</a:t>
            </a:r>
            <a:r>
              <a:rPr lang="en-US" altLang="zh-CN" dirty="0"/>
              <a:t>G </a:t>
            </a:r>
            <a:r>
              <a:rPr lang="zh-CN" altLang="en-US" dirty="0"/>
              <a:t>，潜在特征向量 </a:t>
            </a:r>
            <a:r>
              <a:rPr lang="en-US" altLang="zh-CN" dirty="0"/>
              <a:t>Pu </a:t>
            </a:r>
            <a:r>
              <a:rPr lang="zh-CN" altLang="en-US" dirty="0"/>
              <a:t>和</a:t>
            </a:r>
            <a:r>
              <a:rPr lang="en-US" altLang="zh-CN" dirty="0"/>
              <a:t>Q </a:t>
            </a:r>
            <a:r>
              <a:rPr lang="en-US" altLang="zh-CN" dirty="0" err="1"/>
              <a:t>i</a:t>
            </a:r>
            <a:r>
              <a:rPr lang="zh-CN" altLang="en-US" dirty="0"/>
              <a:t>，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加入正则项                                                            防止过拟合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加入                                                 </a:t>
            </a:r>
            <a:r>
              <a:rPr lang="en-US" altLang="zh-CN" dirty="0"/>
              <a:t>   </a:t>
            </a:r>
            <a:r>
              <a:rPr lang="zh-CN" altLang="en-US" dirty="0"/>
              <a:t>表示强弱联系的区分度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最后最大化目标函数可以写成右图形式：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78201B-4B59-4753-A574-B28F0EBA83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42093" y="3686006"/>
            <a:ext cx="3707765" cy="5467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6B18441-5320-43E7-AE0F-DA7973B6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50" y="4232741"/>
            <a:ext cx="3082165" cy="4614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9F1EEF-D6A3-4BCA-966A-34E24F75D1A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130851" y="2579344"/>
            <a:ext cx="3290733" cy="298564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416BB0D-98CD-4307-A327-244B01A6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4134030344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222226"/>
                </a:solidFill>
                <a:effectLst/>
                <a:latin typeface="PingFang SC"/>
              </a:rPr>
              <a:t>对比结果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3D6428-67E9-4B5C-A6E5-295614B5C301}"/>
              </a:ext>
            </a:extLst>
          </p:cNvPr>
          <p:cNvSpPr txBox="1"/>
          <p:nvPr/>
        </p:nvSpPr>
        <p:spPr>
          <a:xfrm>
            <a:off x="7225443" y="2367572"/>
            <a:ext cx="4426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最左侧的一列是四个数据集</a:t>
            </a:r>
          </a:p>
          <a:p>
            <a:r>
              <a:rPr lang="zh-CN" altLang="en-US" dirty="0"/>
              <a:t>最上的一行是八种推荐算法</a:t>
            </a:r>
          </a:p>
          <a:p>
            <a:r>
              <a:rPr lang="zh-CN" altLang="en-US" dirty="0"/>
              <a:t>第二列是六种评估指标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例如</a:t>
            </a:r>
            <a:r>
              <a:rPr lang="en-US" altLang="zh-CN" dirty="0"/>
              <a:t>DBLP</a:t>
            </a:r>
            <a:r>
              <a:rPr lang="zh-CN" altLang="en-US" dirty="0"/>
              <a:t>是论文引用的数据集，文章使用共同作者建立社交网络，然后使用算法排序</a:t>
            </a:r>
            <a:r>
              <a:rPr lang="en-US" altLang="zh-CN" dirty="0"/>
              <a:t>09</a:t>
            </a:r>
            <a:r>
              <a:rPr lang="zh-CN" altLang="en-US" dirty="0"/>
              <a:t>年之前未被作者</a:t>
            </a:r>
            <a:r>
              <a:rPr lang="en-US" altLang="zh-CN" dirty="0"/>
              <a:t>u</a:t>
            </a:r>
            <a:r>
              <a:rPr lang="zh-CN" altLang="en-US" dirty="0"/>
              <a:t>引用的文章，最后依据</a:t>
            </a:r>
            <a:r>
              <a:rPr lang="en-US" altLang="zh-CN" dirty="0"/>
              <a:t>09</a:t>
            </a:r>
            <a:r>
              <a:rPr lang="zh-CN" altLang="en-US" dirty="0"/>
              <a:t>年之后</a:t>
            </a:r>
            <a:r>
              <a:rPr lang="en-US" altLang="zh-CN" dirty="0"/>
              <a:t>u</a:t>
            </a:r>
            <a:r>
              <a:rPr lang="zh-CN" altLang="en-US" dirty="0"/>
              <a:t>实际引用的文章来判断推荐系统的质量。</a:t>
            </a:r>
          </a:p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40A43C-0A25-4988-93CF-6463BA5D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53" y="2105070"/>
            <a:ext cx="6590390" cy="37157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407432F-B43A-4740-AC6A-D3D31531E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1511116337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社交网络搜索与挖掘</a:t>
            </a:r>
            <a:r>
              <a:rPr lang="en-US" altLang="zh-CN" dirty="0"/>
              <a:t>——</a:t>
            </a:r>
            <a:r>
              <a:rPr lang="zh-CN" altLang="en-US" dirty="0"/>
              <a:t>社交推荐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9490873-2700-4A55-BC4A-B260BC260D51}"/>
              </a:ext>
            </a:extLst>
          </p:cNvPr>
          <p:cNvSpPr txBox="1"/>
          <p:nvPr/>
        </p:nvSpPr>
        <p:spPr>
          <a:xfrm>
            <a:off x="539686" y="168891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222226"/>
                </a:solidFill>
                <a:effectLst/>
                <a:latin typeface="PingFang SC"/>
              </a:rPr>
              <a:t>最新进展：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F3D6428-67E9-4B5C-A6E5-295614B5C301}"/>
              </a:ext>
            </a:extLst>
          </p:cNvPr>
          <p:cNvSpPr txBox="1"/>
          <p:nvPr/>
        </p:nvSpPr>
        <p:spPr>
          <a:xfrm>
            <a:off x="539685" y="2306767"/>
            <a:ext cx="102769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图神经网络社交推荐：</a:t>
            </a:r>
            <a:endParaRPr lang="en-US" altLang="zh-C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Graph Neural Networks for Social Recommendation</a:t>
            </a:r>
          </a:p>
          <a:p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/>
              <a:t>基于图卷积神经网络的社会推荐模型：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SocialGCN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An Efficient Graph Convolutional Network based Model for Social Recommendation</a:t>
            </a:r>
            <a:endParaRPr lang="zh-CN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407432F-B43A-4740-AC6A-D3D31531E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372777281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/>
              <a:t>网络特性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46228" y="1430952"/>
            <a:ext cx="10498347" cy="5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六度分割：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小世界现象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任意两个人都可通过平均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5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个人相关联起来</a:t>
            </a:r>
          </a:p>
          <a:p>
            <a:pPr marL="4572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150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定律：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人类拥有稳定社交网络的人数是148人</a:t>
            </a:r>
          </a:p>
          <a:p>
            <a:pPr marL="4572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无标度特性：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节点度分布不存在有限衡量分布范围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度分布特征为</a:t>
            </a:r>
            <a:r>
              <a:rPr kumimoji="0" lang="zh-CN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幂律分布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571500" marR="0" lvl="2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615" y="4204335"/>
            <a:ext cx="4838700" cy="1623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665" y="2597150"/>
            <a:ext cx="2795905" cy="1607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155" y="1076960"/>
            <a:ext cx="1817370" cy="137985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4B971BD-BEB5-4A5D-9CB5-FA2DBBB0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547220" y="1381942"/>
            <a:ext cx="4261779" cy="4755333"/>
            <a:chOff x="6909170" y="1553392"/>
            <a:chExt cx="4261779" cy="4755333"/>
          </a:xfrm>
        </p:grpSpPr>
        <p:sp>
          <p:nvSpPr>
            <p:cNvPr id="37" name="文本占位符 12">
              <a:extLst>
                <a:ext uri="{FF2B5EF4-FFF2-40B4-BE49-F238E27FC236}">
                  <a16:creationId xmlns:a16="http://schemas.microsoft.com/office/drawing/2014/main" id="{0F7673E7-C907-4517-B8BE-868E548CB899}"/>
                </a:ext>
              </a:extLst>
            </p:cNvPr>
            <p:cNvSpPr txBox="1">
              <a:spLocks/>
            </p:cNvSpPr>
            <p:nvPr/>
          </p:nvSpPr>
          <p:spPr>
            <a:xfrm>
              <a:off x="6909170" y="3031304"/>
              <a:ext cx="4261779" cy="1170725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sz="2800" dirty="0"/>
                <a:t>社交网络搜索与挖掘</a:t>
              </a:r>
              <a:r>
                <a:rPr lang="en-US" altLang="zh-CN" sz="2800" dirty="0"/>
                <a:t>——</a:t>
              </a:r>
              <a:r>
                <a:rPr lang="zh-CN" altLang="en-US" sz="2800" dirty="0"/>
                <a:t>社交网络演化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lt"/>
              </a:endParaRPr>
            </a:p>
          </p:txBody>
        </p:sp>
        <p:sp>
          <p:nvSpPr>
            <p:cNvPr id="38" name="books-group_25777">
              <a:extLst>
                <a:ext uri="{FF2B5EF4-FFF2-40B4-BE49-F238E27FC236}">
                  <a16:creationId xmlns:a16="http://schemas.microsoft.com/office/drawing/2014/main" id="{C9CCEE00-BDDF-4C06-9378-E7C93C389A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94905" y="1553392"/>
              <a:ext cx="1419262" cy="1018642"/>
            </a:xfrm>
            <a:custGeom>
              <a:avLst/>
              <a:gdLst>
                <a:gd name="T0" fmla="*/ 520 w 3958"/>
                <a:gd name="T1" fmla="*/ 1816 h 2845"/>
                <a:gd name="T2" fmla="*/ 600 w 3958"/>
                <a:gd name="T3" fmla="*/ 1832 h 2845"/>
                <a:gd name="T4" fmla="*/ 1800 w 3958"/>
                <a:gd name="T5" fmla="*/ 1326 h 2845"/>
                <a:gd name="T6" fmla="*/ 894 w 3958"/>
                <a:gd name="T7" fmla="*/ 1890 h 2845"/>
                <a:gd name="T8" fmla="*/ 860 w 3958"/>
                <a:gd name="T9" fmla="*/ 1952 h 2845"/>
                <a:gd name="T10" fmla="*/ 860 w 3958"/>
                <a:gd name="T11" fmla="*/ 2463 h 2845"/>
                <a:gd name="T12" fmla="*/ 901 w 3958"/>
                <a:gd name="T13" fmla="*/ 2713 h 2845"/>
                <a:gd name="T14" fmla="*/ 1060 w 3958"/>
                <a:gd name="T15" fmla="*/ 2837 h 2845"/>
                <a:gd name="T16" fmla="*/ 1198 w 3958"/>
                <a:gd name="T17" fmla="*/ 2771 h 2845"/>
                <a:gd name="T18" fmla="*/ 1371 w 3958"/>
                <a:gd name="T19" fmla="*/ 2603 h 2845"/>
                <a:gd name="T20" fmla="*/ 1624 w 3958"/>
                <a:gd name="T21" fmla="*/ 2779 h 2845"/>
                <a:gd name="T22" fmla="*/ 1844 w 3958"/>
                <a:gd name="T23" fmla="*/ 2845 h 2845"/>
                <a:gd name="T24" fmla="*/ 2296 w 3958"/>
                <a:gd name="T25" fmla="*/ 2591 h 2845"/>
                <a:gd name="T26" fmla="*/ 3851 w 3958"/>
                <a:gd name="T27" fmla="*/ 396 h 2845"/>
                <a:gd name="T28" fmla="*/ 3920 w 3958"/>
                <a:gd name="T29" fmla="*/ 95 h 2845"/>
                <a:gd name="T30" fmla="*/ 3730 w 3958"/>
                <a:gd name="T31" fmla="*/ 0 h 2845"/>
                <a:gd name="T32" fmla="*/ 3592 w 3958"/>
                <a:gd name="T33" fmla="*/ 20 h 2845"/>
                <a:gd name="T34" fmla="*/ 307 w 3958"/>
                <a:gd name="T35" fmla="*/ 859 h 2845"/>
                <a:gd name="T36" fmla="*/ 31 w 3958"/>
                <a:gd name="T37" fmla="*/ 1089 h 2845"/>
                <a:gd name="T38" fmla="*/ 146 w 3958"/>
                <a:gd name="T39" fmla="*/ 1429 h 2845"/>
                <a:gd name="T40" fmla="*/ 520 w 3958"/>
                <a:gd name="T41" fmla="*/ 1816 h 2845"/>
                <a:gd name="T42" fmla="*/ 171 w 3958"/>
                <a:gd name="T43" fmla="*/ 1128 h 2845"/>
                <a:gd name="T44" fmla="*/ 343 w 3958"/>
                <a:gd name="T45" fmla="*/ 1000 h 2845"/>
                <a:gd name="T46" fmla="*/ 3628 w 3958"/>
                <a:gd name="T47" fmla="*/ 160 h 2845"/>
                <a:gd name="T48" fmla="*/ 3791 w 3958"/>
                <a:gd name="T49" fmla="*/ 162 h 2845"/>
                <a:gd name="T50" fmla="*/ 3733 w 3958"/>
                <a:gd name="T51" fmla="*/ 312 h 2845"/>
                <a:gd name="T52" fmla="*/ 2177 w 3958"/>
                <a:gd name="T53" fmla="*/ 2507 h 2845"/>
                <a:gd name="T54" fmla="*/ 1844 w 3958"/>
                <a:gd name="T55" fmla="*/ 2700 h 2845"/>
                <a:gd name="T56" fmla="*/ 1707 w 3958"/>
                <a:gd name="T57" fmla="*/ 2659 h 2845"/>
                <a:gd name="T58" fmla="*/ 1404 w 3958"/>
                <a:gd name="T59" fmla="*/ 2450 h 2845"/>
                <a:gd name="T60" fmla="*/ 1363 w 3958"/>
                <a:gd name="T61" fmla="*/ 2437 h 2845"/>
                <a:gd name="T62" fmla="*/ 1312 w 3958"/>
                <a:gd name="T63" fmla="*/ 2458 h 2845"/>
                <a:gd name="T64" fmla="*/ 1097 w 3958"/>
                <a:gd name="T65" fmla="*/ 2667 h 2845"/>
                <a:gd name="T66" fmla="*/ 1060 w 3958"/>
                <a:gd name="T67" fmla="*/ 2692 h 2845"/>
                <a:gd name="T68" fmla="*/ 1005 w 3958"/>
                <a:gd name="T69" fmla="*/ 2463 h 2845"/>
                <a:gd name="T70" fmla="*/ 1005 w 3958"/>
                <a:gd name="T71" fmla="*/ 1992 h 2845"/>
                <a:gd name="T72" fmla="*/ 2656 w 3958"/>
                <a:gd name="T73" fmla="*/ 963 h 2845"/>
                <a:gd name="T74" fmla="*/ 2682 w 3958"/>
                <a:gd name="T75" fmla="*/ 868 h 2845"/>
                <a:gd name="T76" fmla="*/ 2590 w 3958"/>
                <a:gd name="T77" fmla="*/ 835 h 2845"/>
                <a:gd name="T78" fmla="*/ 590 w 3958"/>
                <a:gd name="T79" fmla="*/ 1679 h 2845"/>
                <a:gd name="T80" fmla="*/ 250 w 3958"/>
                <a:gd name="T81" fmla="*/ 1328 h 2845"/>
                <a:gd name="T82" fmla="*/ 171 w 3958"/>
                <a:gd name="T83" fmla="*/ 1128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8" h="2845">
                  <a:moveTo>
                    <a:pt x="520" y="1816"/>
                  </a:moveTo>
                  <a:cubicBezTo>
                    <a:pt x="541" y="1837"/>
                    <a:pt x="573" y="1844"/>
                    <a:pt x="600" y="1832"/>
                  </a:cubicBezTo>
                  <a:lnTo>
                    <a:pt x="1800" y="1326"/>
                  </a:lnTo>
                  <a:lnTo>
                    <a:pt x="894" y="1890"/>
                  </a:lnTo>
                  <a:cubicBezTo>
                    <a:pt x="873" y="1903"/>
                    <a:pt x="860" y="1926"/>
                    <a:pt x="860" y="1952"/>
                  </a:cubicBezTo>
                  <a:lnTo>
                    <a:pt x="860" y="2463"/>
                  </a:lnTo>
                  <a:cubicBezTo>
                    <a:pt x="860" y="2564"/>
                    <a:pt x="874" y="2651"/>
                    <a:pt x="901" y="2713"/>
                  </a:cubicBezTo>
                  <a:cubicBezTo>
                    <a:pt x="948" y="2821"/>
                    <a:pt x="1020" y="2837"/>
                    <a:pt x="1060" y="2837"/>
                  </a:cubicBezTo>
                  <a:cubicBezTo>
                    <a:pt x="1107" y="2837"/>
                    <a:pt x="1153" y="2815"/>
                    <a:pt x="1198" y="2771"/>
                  </a:cubicBezTo>
                  <a:lnTo>
                    <a:pt x="1371" y="2603"/>
                  </a:lnTo>
                  <a:lnTo>
                    <a:pt x="1624" y="2779"/>
                  </a:lnTo>
                  <a:cubicBezTo>
                    <a:pt x="1687" y="2822"/>
                    <a:pt x="1763" y="2845"/>
                    <a:pt x="1844" y="2845"/>
                  </a:cubicBezTo>
                  <a:cubicBezTo>
                    <a:pt x="2011" y="2845"/>
                    <a:pt x="2184" y="2748"/>
                    <a:pt x="2296" y="2591"/>
                  </a:cubicBezTo>
                  <a:lnTo>
                    <a:pt x="3851" y="396"/>
                  </a:lnTo>
                  <a:cubicBezTo>
                    <a:pt x="3958" y="245"/>
                    <a:pt x="3948" y="149"/>
                    <a:pt x="3920" y="95"/>
                  </a:cubicBezTo>
                  <a:cubicBezTo>
                    <a:pt x="3901" y="60"/>
                    <a:pt x="3852" y="0"/>
                    <a:pt x="3730" y="0"/>
                  </a:cubicBezTo>
                  <a:cubicBezTo>
                    <a:pt x="3689" y="0"/>
                    <a:pt x="3643" y="7"/>
                    <a:pt x="3592" y="20"/>
                  </a:cubicBezTo>
                  <a:lnTo>
                    <a:pt x="307" y="859"/>
                  </a:lnTo>
                  <a:cubicBezTo>
                    <a:pt x="161" y="896"/>
                    <a:pt x="63" y="978"/>
                    <a:pt x="31" y="1089"/>
                  </a:cubicBezTo>
                  <a:cubicBezTo>
                    <a:pt x="0" y="1200"/>
                    <a:pt x="41" y="1320"/>
                    <a:pt x="146" y="1429"/>
                  </a:cubicBezTo>
                  <a:lnTo>
                    <a:pt x="520" y="1816"/>
                  </a:lnTo>
                  <a:close/>
                  <a:moveTo>
                    <a:pt x="171" y="1128"/>
                  </a:moveTo>
                  <a:cubicBezTo>
                    <a:pt x="188" y="1069"/>
                    <a:pt x="249" y="1024"/>
                    <a:pt x="343" y="1000"/>
                  </a:cubicBezTo>
                  <a:lnTo>
                    <a:pt x="3628" y="160"/>
                  </a:lnTo>
                  <a:cubicBezTo>
                    <a:pt x="3716" y="138"/>
                    <a:pt x="3783" y="147"/>
                    <a:pt x="3791" y="162"/>
                  </a:cubicBezTo>
                  <a:cubicBezTo>
                    <a:pt x="3798" y="175"/>
                    <a:pt x="3795" y="224"/>
                    <a:pt x="3733" y="312"/>
                  </a:cubicBezTo>
                  <a:lnTo>
                    <a:pt x="2177" y="2507"/>
                  </a:lnTo>
                  <a:cubicBezTo>
                    <a:pt x="2093" y="2626"/>
                    <a:pt x="1965" y="2700"/>
                    <a:pt x="1844" y="2700"/>
                  </a:cubicBezTo>
                  <a:cubicBezTo>
                    <a:pt x="1792" y="2700"/>
                    <a:pt x="1746" y="2687"/>
                    <a:pt x="1707" y="2659"/>
                  </a:cubicBezTo>
                  <a:lnTo>
                    <a:pt x="1404" y="2450"/>
                  </a:lnTo>
                  <a:cubicBezTo>
                    <a:pt x="1392" y="2441"/>
                    <a:pt x="1377" y="2437"/>
                    <a:pt x="1363" y="2437"/>
                  </a:cubicBezTo>
                  <a:cubicBezTo>
                    <a:pt x="1345" y="2437"/>
                    <a:pt x="1326" y="2444"/>
                    <a:pt x="1312" y="2458"/>
                  </a:cubicBezTo>
                  <a:lnTo>
                    <a:pt x="1097" y="2667"/>
                  </a:lnTo>
                  <a:cubicBezTo>
                    <a:pt x="1072" y="2691"/>
                    <a:pt x="1060" y="2691"/>
                    <a:pt x="1060" y="2692"/>
                  </a:cubicBezTo>
                  <a:cubicBezTo>
                    <a:pt x="1046" y="2687"/>
                    <a:pt x="1005" y="2623"/>
                    <a:pt x="1005" y="2463"/>
                  </a:cubicBezTo>
                  <a:lnTo>
                    <a:pt x="1005" y="1992"/>
                  </a:lnTo>
                  <a:lnTo>
                    <a:pt x="2656" y="963"/>
                  </a:lnTo>
                  <a:cubicBezTo>
                    <a:pt x="2688" y="943"/>
                    <a:pt x="2700" y="902"/>
                    <a:pt x="2682" y="868"/>
                  </a:cubicBezTo>
                  <a:cubicBezTo>
                    <a:pt x="2665" y="834"/>
                    <a:pt x="2624" y="820"/>
                    <a:pt x="2590" y="835"/>
                  </a:cubicBezTo>
                  <a:lnTo>
                    <a:pt x="590" y="1679"/>
                  </a:lnTo>
                  <a:lnTo>
                    <a:pt x="250" y="1328"/>
                  </a:lnTo>
                  <a:cubicBezTo>
                    <a:pt x="182" y="1258"/>
                    <a:pt x="154" y="1187"/>
                    <a:pt x="171" y="11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 Ligh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3ED5D7B8-4202-4930-942D-6D3830042276}"/>
                </a:ext>
              </a:extLst>
            </p:cNvPr>
            <p:cNvGrpSpPr/>
            <p:nvPr/>
          </p:nvGrpSpPr>
          <p:grpSpPr>
            <a:xfrm>
              <a:off x="8398147" y="6153823"/>
              <a:ext cx="1025507" cy="154902"/>
              <a:chOff x="7957225" y="6063574"/>
              <a:chExt cx="1545616" cy="233464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95E5743-BA30-4F7F-B168-5F9A5AC53B4E}"/>
                  </a:ext>
                </a:extLst>
              </p:cNvPr>
              <p:cNvSpPr/>
              <p:nvPr userDrawn="1"/>
            </p:nvSpPr>
            <p:spPr>
              <a:xfrm>
                <a:off x="795722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24CAB13-66C0-4D30-8ED1-FECEF462520B}"/>
                  </a:ext>
                </a:extLst>
              </p:cNvPr>
              <p:cNvSpPr/>
              <p:nvPr userDrawn="1"/>
            </p:nvSpPr>
            <p:spPr>
              <a:xfrm>
                <a:off x="831881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F44423E-726A-4509-A628-344D6068B58E}"/>
                  </a:ext>
                </a:extLst>
              </p:cNvPr>
              <p:cNvSpPr/>
              <p:nvPr userDrawn="1"/>
            </p:nvSpPr>
            <p:spPr>
              <a:xfrm>
                <a:off x="8637697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D14A82F5-4952-4037-A4CA-09EC5B1819C9}"/>
                  </a:ext>
                </a:extLst>
              </p:cNvPr>
              <p:cNvSpPr/>
              <p:nvPr userDrawn="1"/>
            </p:nvSpPr>
            <p:spPr>
              <a:xfrm>
                <a:off x="9269377" y="6063574"/>
                <a:ext cx="233464" cy="233464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D46C6B32-E2D5-498C-87CA-13036D27DDE7}"/>
              </a:ext>
            </a:extLst>
          </p:cNvPr>
          <p:cNvSpPr/>
          <p:nvPr/>
        </p:nvSpPr>
        <p:spPr>
          <a:xfrm>
            <a:off x="8695402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29191E-821C-400B-9716-7209C8228C26}"/>
              </a:ext>
            </a:extLst>
          </p:cNvPr>
          <p:cNvSpPr/>
          <p:nvPr/>
        </p:nvSpPr>
        <p:spPr>
          <a:xfrm>
            <a:off x="9118202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2EE6D7-58AB-4C7F-AEFD-78303CC6A3C4}"/>
              </a:ext>
            </a:extLst>
          </p:cNvPr>
          <p:cNvSpPr txBox="1"/>
          <p:nvPr/>
        </p:nvSpPr>
        <p:spPr>
          <a:xfrm>
            <a:off x="7167575" y="5476058"/>
            <a:ext cx="364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汇报人：马瑞成（</a:t>
            </a:r>
            <a:r>
              <a:rPr lang="en-US" altLang="zh-CN" b="1" dirty="0"/>
              <a:t>3120201121</a:t>
            </a:r>
            <a:r>
              <a:rPr lang="zh-CN" altLang="en-US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556258579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社交网络演化</a:t>
            </a:r>
            <a:r>
              <a:rPr lang="en-US" altLang="zh-CN" dirty="0"/>
              <a:t>-</a:t>
            </a:r>
            <a:r>
              <a:rPr lang="zh-CN" altLang="en-US" dirty="0"/>
              <a:t>概念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5735" y="1440815"/>
            <a:ext cx="95186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社交网络都是随着时间动态演化的，而如何识别其演化的方向和趋势是一个重要问题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65" y="2730500"/>
            <a:ext cx="9241155" cy="298196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社交网络演化</a:t>
            </a:r>
            <a:r>
              <a:rPr lang="en-US" altLang="zh-CN" dirty="0"/>
              <a:t>-</a:t>
            </a:r>
            <a:r>
              <a:rPr lang="zh-CN" altLang="en-US" dirty="0"/>
              <a:t>概念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27150" y="2260600"/>
            <a:ext cx="34867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434"/>
              </a:buClr>
              <a:buFont typeface="Wingdings" panose="05000000000000000000" charset="0"/>
              <a:buChar char=""/>
            </a:pPr>
            <a:r>
              <a:rPr lang="zh-CN" altLang="en-US" sz="2400"/>
              <a:t>网络结构的演化</a:t>
            </a:r>
            <a:endParaRPr lang="zh-CN" altLang="en-US" sz="3200"/>
          </a:p>
          <a:p>
            <a:pPr marL="285750" indent="-285750">
              <a:buClr>
                <a:srgbClr val="006434"/>
              </a:buClr>
              <a:buFont typeface="Wingdings" panose="05000000000000000000" charset="0"/>
              <a:buChar char=""/>
            </a:pPr>
            <a:endParaRPr lang="zh-CN" altLang="en-US" sz="3200"/>
          </a:p>
          <a:p>
            <a:pPr marL="0" indent="0">
              <a:buClr>
                <a:srgbClr val="006434"/>
              </a:buClr>
              <a:buFont typeface="Wingdings" panose="05000000000000000000" charset="0"/>
              <a:buNone/>
            </a:pPr>
            <a:endParaRPr lang="zh-CN" altLang="en-US" sz="3200"/>
          </a:p>
          <a:p>
            <a:pPr marL="285750" indent="-285750">
              <a:buClr>
                <a:srgbClr val="006434"/>
              </a:buClr>
              <a:buFont typeface="Wingdings" panose="05000000000000000000" charset="0"/>
              <a:buChar char=""/>
            </a:pPr>
            <a:r>
              <a:rPr lang="zh-CN" altLang="en-US" sz="2400"/>
              <a:t>节点属性的演化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5305" y="2742565"/>
            <a:ext cx="613410" cy="9124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/>
              <a:t>问题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72505" y="2590800"/>
            <a:ext cx="613410" cy="1513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/>
              <a:t>评价方法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112635" y="2009140"/>
            <a:ext cx="461073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434"/>
              </a:buClr>
              <a:buFont typeface="Wingdings" panose="05000000000000000000" charset="0"/>
              <a:buChar char=""/>
            </a:pPr>
            <a:r>
              <a:rPr lang="zh-CN" altLang="en-US" sz="2400"/>
              <a:t>基于时空独立评价的方法</a:t>
            </a:r>
          </a:p>
          <a:p>
            <a:pPr marL="0" indent="0">
              <a:buClr>
                <a:srgbClr val="006434"/>
              </a:buClr>
              <a:buFont typeface="Wingdings" panose="05000000000000000000" charset="0"/>
              <a:buNone/>
            </a:pPr>
            <a:endParaRPr lang="zh-CN" altLang="en-US" sz="2400"/>
          </a:p>
          <a:p>
            <a:pPr marL="285750" indent="-285750">
              <a:buClr>
                <a:srgbClr val="006434"/>
              </a:buClr>
              <a:buFont typeface="Wingdings" panose="05000000000000000000" charset="0"/>
              <a:buChar char=""/>
            </a:pPr>
            <a:r>
              <a:rPr lang="zh-CN" altLang="en-US" sz="2400"/>
              <a:t>基于时 空集成评价的方法</a:t>
            </a:r>
          </a:p>
          <a:p>
            <a:pPr marL="0" indent="0">
              <a:buClr>
                <a:srgbClr val="006434"/>
              </a:buClr>
              <a:buFont typeface="Wingdings" panose="05000000000000000000" charset="0"/>
              <a:buNone/>
            </a:pPr>
            <a:endParaRPr lang="zh-CN" altLang="en-US" sz="2400"/>
          </a:p>
          <a:p>
            <a:pPr marL="285750" indent="-285750">
              <a:buClr>
                <a:srgbClr val="006434"/>
              </a:buClr>
              <a:buFont typeface="Wingdings" panose="05000000000000000000" charset="0"/>
              <a:buChar char=""/>
            </a:pPr>
            <a:r>
              <a:rPr lang="zh-CN" altLang="en-US" sz="2400"/>
              <a:t>基于统一评价的方法</a:t>
            </a:r>
          </a:p>
          <a:p>
            <a:pPr marL="0" indent="0">
              <a:buClr>
                <a:srgbClr val="006434"/>
              </a:buClr>
              <a:buFont typeface="Wingdings" panose="05000000000000000000" charset="0"/>
              <a:buNone/>
            </a:pPr>
            <a:endParaRPr lang="zh-CN" altLang="en-US" sz="2400"/>
          </a:p>
          <a:p>
            <a:pPr marL="285750" indent="-285750">
              <a:buClr>
                <a:srgbClr val="006434"/>
              </a:buClr>
              <a:buFont typeface="Wingdings" panose="05000000000000000000" charset="0"/>
              <a:buChar char=""/>
            </a:pPr>
            <a:r>
              <a:rPr lang="zh-CN" altLang="en-US" sz="2400"/>
              <a:t>增量式动态社区发现方法</a:t>
            </a:r>
          </a:p>
        </p:txBody>
      </p:sp>
    </p:spTree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传统方法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12164" y="1319530"/>
            <a:ext cx="656716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H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idden Markov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M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odel（隐马尔可夫模型）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090" y="2213610"/>
            <a:ext cx="4979670" cy="1064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50" y="3503930"/>
            <a:ext cx="6567170" cy="13468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04670" y="5193665"/>
            <a:ext cx="62090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"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潜在变量的分布只取决于它们的先验值，而观测网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     络的值只依赖于同一时间戳中的潜在变量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12190" y="519366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缺陷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5EE270-1294-4FCF-BC7E-FD2093452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传统方法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84860" y="1406525"/>
            <a:ext cx="839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Latent feature propagation model （潜在特征生成模型）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" y="1866900"/>
            <a:ext cx="6717030" cy="30918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" y="4810760"/>
            <a:ext cx="6464935" cy="113030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7309485" y="305244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流程图: 终止 6"/>
          <p:cNvSpPr/>
          <p:nvPr/>
        </p:nvSpPr>
        <p:spPr>
          <a:xfrm>
            <a:off x="8464550" y="3052445"/>
            <a:ext cx="1785620" cy="39370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特征迁移模块</a:t>
            </a:r>
          </a:p>
        </p:txBody>
      </p:sp>
      <p:sp>
        <p:nvSpPr>
          <p:cNvPr id="8" name="右箭头 7"/>
          <p:cNvSpPr/>
          <p:nvPr/>
        </p:nvSpPr>
        <p:spPr>
          <a:xfrm>
            <a:off x="7309485" y="495871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流程图: 终止 10"/>
          <p:cNvSpPr/>
          <p:nvPr/>
        </p:nvSpPr>
        <p:spPr>
          <a:xfrm>
            <a:off x="8464550" y="5004435"/>
            <a:ext cx="1785620" cy="393700"/>
          </a:xfrm>
          <a:prstGeom prst="flowChartTermina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网络生成模块</a:t>
            </a:r>
          </a:p>
        </p:txBody>
      </p:sp>
      <p:sp>
        <p:nvSpPr>
          <p:cNvPr id="12" name="右大括号 11"/>
          <p:cNvSpPr/>
          <p:nvPr/>
        </p:nvSpPr>
        <p:spPr>
          <a:xfrm>
            <a:off x="6838315" y="2332355"/>
            <a:ext cx="219075" cy="2014855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右大括号 12"/>
          <p:cNvSpPr/>
          <p:nvPr/>
        </p:nvSpPr>
        <p:spPr>
          <a:xfrm>
            <a:off x="6838950" y="4810760"/>
            <a:ext cx="218440" cy="86487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CC411C-5DA9-4920-A649-B1FD89F6A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传统方法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66155" y="3302000"/>
            <a:ext cx="12001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问题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5835650" y="1967230"/>
            <a:ext cx="2954655" cy="1038860"/>
          </a:xfrm>
          <a:prstGeom prst="wedgeRoundRectCallout">
            <a:avLst>
              <a:gd name="adj1" fmla="val -20833"/>
              <a:gd name="adj2" fmla="val 7315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忽略了网络结构对节点迁移的影响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2593340"/>
            <a:ext cx="3326765" cy="35966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F886D1B-C0EF-4330-8A55-DA6907C2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最新进展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8510" y="2665095"/>
            <a:ext cx="30314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Co-Evolution Model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791970" y="4277360"/>
            <a:ext cx="749173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"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它可以模拟广泛的现象，如小范围收敛（即羊群行为）和基于社区的观点分散；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"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它允许通过一系列因素，如社会影响范围、意见领袖和噪声来控制进化水平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8510" y="1085215"/>
            <a:ext cx="99269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The Co-Evolution Model for Social Network Evolving andOpinion Migration</a:t>
            </a:r>
          </a:p>
        </p:txBody>
      </p:sp>
      <p:sp>
        <p:nvSpPr>
          <p:cNvPr id="10" name="左大括号 9"/>
          <p:cNvSpPr/>
          <p:nvPr/>
        </p:nvSpPr>
        <p:spPr>
          <a:xfrm>
            <a:off x="3863340" y="2183130"/>
            <a:ext cx="76200" cy="14236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流程图: 终止 10"/>
          <p:cNvSpPr/>
          <p:nvPr/>
        </p:nvSpPr>
        <p:spPr>
          <a:xfrm>
            <a:off x="4293870" y="2183130"/>
            <a:ext cx="2114550" cy="30226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网络生成模型</a:t>
            </a:r>
          </a:p>
        </p:txBody>
      </p:sp>
      <p:sp>
        <p:nvSpPr>
          <p:cNvPr id="12" name="流程图: 终止 11"/>
          <p:cNvSpPr/>
          <p:nvPr/>
        </p:nvSpPr>
        <p:spPr>
          <a:xfrm>
            <a:off x="4293870" y="3125470"/>
            <a:ext cx="2114550" cy="30226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属性迁移模型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78510" y="4277360"/>
            <a:ext cx="1330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优势：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8C8B28A-D607-424F-B92F-FE0E6C273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最新进展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45" y="2616835"/>
            <a:ext cx="3810000" cy="876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105" y="890270"/>
            <a:ext cx="5619115" cy="5077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8470" y="296989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其中：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7505" y="1531620"/>
            <a:ext cx="43275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Co-Evolution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生成模型</a:t>
            </a:r>
          </a:p>
        </p:txBody>
      </p:sp>
      <p:sp>
        <p:nvSpPr>
          <p:cNvPr id="6" name="右箭头 5"/>
          <p:cNvSpPr/>
          <p:nvPr/>
        </p:nvSpPr>
        <p:spPr>
          <a:xfrm>
            <a:off x="4906645" y="158051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48BC8F-6722-4254-AE74-9B6089BFE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最新进展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40" y="881380"/>
            <a:ext cx="7747635" cy="52908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6530" y="2722880"/>
            <a:ext cx="26250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参数对比实验</a:t>
            </a:r>
          </a:p>
        </p:txBody>
      </p:sp>
      <p:sp>
        <p:nvSpPr>
          <p:cNvPr id="4" name="右箭头 3"/>
          <p:cNvSpPr/>
          <p:nvPr/>
        </p:nvSpPr>
        <p:spPr>
          <a:xfrm>
            <a:off x="3072130" y="2771775"/>
            <a:ext cx="7493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10A5C3B-B437-4E3C-AA9B-1A3B53913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最新进展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6405" y="201168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背景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606550" y="1275080"/>
            <a:ext cx="9338310" cy="1933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法案的负责人是立法者（通常是国会议员），他可以提出一项法案或决议供审议。赞同者是另一名国会议员，他或她将自己的名字作为提案人法案的支持者。赞同者的排序包含了立法者之间社会支持网络的重要信息：支持者和赞成者之间的关系越密切，发起人直接请求赞成者支持的可能性就越大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6405" y="437642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实验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606550" y="4156075"/>
            <a:ext cx="9338310" cy="119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预测谁将会是一项方案的赞助者。并用其他预测模型进行对照实验，结果采用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AUC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和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NDCG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方法进行大小对比。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3D41C80-D2C4-4252-A504-4EB868505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社交网络分析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59055" y="1109345"/>
            <a:ext cx="6057900" cy="33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6095365" y="1733509"/>
            <a:ext cx="5435601" cy="237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结构分析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：网络拓扑，网络结构，社区发现。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社交内容（数据和交互）分析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：情感分析、讽刺语检测和推荐。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语义分析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将语义整合到结构化数据中。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376B80-6AE4-4764-9227-0E304F643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最新进展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895" y="3212465"/>
            <a:ext cx="4512310" cy="29343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95" y="3446780"/>
            <a:ext cx="4394200" cy="27000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06550" y="1464945"/>
            <a:ext cx="8323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Co-Evolution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模型考虑了网络结构对与特性迁移的影响，并调整了系统级参数，使得模型预测结果更符合现实特征。实验结果显示，本模型在预测社交网络的演化上具有一定的优势。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4D7029-57E6-42C4-ACC1-C497BF89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五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547220" y="1381942"/>
            <a:ext cx="4261779" cy="4755333"/>
            <a:chOff x="6909170" y="1553392"/>
            <a:chExt cx="4261779" cy="4755333"/>
          </a:xfrm>
        </p:grpSpPr>
        <p:sp>
          <p:nvSpPr>
            <p:cNvPr id="37" name="文本占位符 12">
              <a:extLst>
                <a:ext uri="{FF2B5EF4-FFF2-40B4-BE49-F238E27FC236}">
                  <a16:creationId xmlns:a16="http://schemas.microsoft.com/office/drawing/2014/main" id="{0F7673E7-C907-4517-B8BE-868E548CB899}"/>
                </a:ext>
              </a:extLst>
            </p:cNvPr>
            <p:cNvSpPr txBox="1">
              <a:spLocks/>
            </p:cNvSpPr>
            <p:nvPr/>
          </p:nvSpPr>
          <p:spPr>
            <a:xfrm>
              <a:off x="6909170" y="3031304"/>
              <a:ext cx="4261779" cy="1170725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zh-CN" altLang="en-US" sz="2800" dirty="0"/>
                <a:t>社交网络搜索与挖掘</a:t>
              </a:r>
              <a:r>
                <a:rPr lang="en-US" altLang="zh-CN" sz="2800" dirty="0"/>
                <a:t>——</a:t>
              </a:r>
              <a:r>
                <a:rPr lang="zh-CN" altLang="en-US" sz="2800" dirty="0"/>
                <a:t>社交网络可视化</a:t>
              </a:r>
              <a:r>
                <a:rPr lang="en-US" altLang="zh-CN" sz="2800" dirty="0"/>
                <a:t>demo</a:t>
              </a:r>
              <a:endParaRPr lang="zh-CN" altLang="en-US" sz="2800" dirty="0"/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+mn-lt"/>
              </a:endParaRPr>
            </a:p>
          </p:txBody>
        </p:sp>
        <p:sp>
          <p:nvSpPr>
            <p:cNvPr id="38" name="books-group_25777">
              <a:extLst>
                <a:ext uri="{FF2B5EF4-FFF2-40B4-BE49-F238E27FC236}">
                  <a16:creationId xmlns:a16="http://schemas.microsoft.com/office/drawing/2014/main" id="{C9CCEE00-BDDF-4C06-9378-E7C93C389A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94905" y="1553392"/>
              <a:ext cx="1419262" cy="1018642"/>
            </a:xfrm>
            <a:custGeom>
              <a:avLst/>
              <a:gdLst>
                <a:gd name="T0" fmla="*/ 520 w 3958"/>
                <a:gd name="T1" fmla="*/ 1816 h 2845"/>
                <a:gd name="T2" fmla="*/ 600 w 3958"/>
                <a:gd name="T3" fmla="*/ 1832 h 2845"/>
                <a:gd name="T4" fmla="*/ 1800 w 3958"/>
                <a:gd name="T5" fmla="*/ 1326 h 2845"/>
                <a:gd name="T6" fmla="*/ 894 w 3958"/>
                <a:gd name="T7" fmla="*/ 1890 h 2845"/>
                <a:gd name="T8" fmla="*/ 860 w 3958"/>
                <a:gd name="T9" fmla="*/ 1952 h 2845"/>
                <a:gd name="T10" fmla="*/ 860 w 3958"/>
                <a:gd name="T11" fmla="*/ 2463 h 2845"/>
                <a:gd name="T12" fmla="*/ 901 w 3958"/>
                <a:gd name="T13" fmla="*/ 2713 h 2845"/>
                <a:gd name="T14" fmla="*/ 1060 w 3958"/>
                <a:gd name="T15" fmla="*/ 2837 h 2845"/>
                <a:gd name="T16" fmla="*/ 1198 w 3958"/>
                <a:gd name="T17" fmla="*/ 2771 h 2845"/>
                <a:gd name="T18" fmla="*/ 1371 w 3958"/>
                <a:gd name="T19" fmla="*/ 2603 h 2845"/>
                <a:gd name="T20" fmla="*/ 1624 w 3958"/>
                <a:gd name="T21" fmla="*/ 2779 h 2845"/>
                <a:gd name="T22" fmla="*/ 1844 w 3958"/>
                <a:gd name="T23" fmla="*/ 2845 h 2845"/>
                <a:gd name="T24" fmla="*/ 2296 w 3958"/>
                <a:gd name="T25" fmla="*/ 2591 h 2845"/>
                <a:gd name="T26" fmla="*/ 3851 w 3958"/>
                <a:gd name="T27" fmla="*/ 396 h 2845"/>
                <a:gd name="T28" fmla="*/ 3920 w 3958"/>
                <a:gd name="T29" fmla="*/ 95 h 2845"/>
                <a:gd name="T30" fmla="*/ 3730 w 3958"/>
                <a:gd name="T31" fmla="*/ 0 h 2845"/>
                <a:gd name="T32" fmla="*/ 3592 w 3958"/>
                <a:gd name="T33" fmla="*/ 20 h 2845"/>
                <a:gd name="T34" fmla="*/ 307 w 3958"/>
                <a:gd name="T35" fmla="*/ 859 h 2845"/>
                <a:gd name="T36" fmla="*/ 31 w 3958"/>
                <a:gd name="T37" fmla="*/ 1089 h 2845"/>
                <a:gd name="T38" fmla="*/ 146 w 3958"/>
                <a:gd name="T39" fmla="*/ 1429 h 2845"/>
                <a:gd name="T40" fmla="*/ 520 w 3958"/>
                <a:gd name="T41" fmla="*/ 1816 h 2845"/>
                <a:gd name="T42" fmla="*/ 171 w 3958"/>
                <a:gd name="T43" fmla="*/ 1128 h 2845"/>
                <a:gd name="T44" fmla="*/ 343 w 3958"/>
                <a:gd name="T45" fmla="*/ 1000 h 2845"/>
                <a:gd name="T46" fmla="*/ 3628 w 3958"/>
                <a:gd name="T47" fmla="*/ 160 h 2845"/>
                <a:gd name="T48" fmla="*/ 3791 w 3958"/>
                <a:gd name="T49" fmla="*/ 162 h 2845"/>
                <a:gd name="T50" fmla="*/ 3733 w 3958"/>
                <a:gd name="T51" fmla="*/ 312 h 2845"/>
                <a:gd name="T52" fmla="*/ 2177 w 3958"/>
                <a:gd name="T53" fmla="*/ 2507 h 2845"/>
                <a:gd name="T54" fmla="*/ 1844 w 3958"/>
                <a:gd name="T55" fmla="*/ 2700 h 2845"/>
                <a:gd name="T56" fmla="*/ 1707 w 3958"/>
                <a:gd name="T57" fmla="*/ 2659 h 2845"/>
                <a:gd name="T58" fmla="*/ 1404 w 3958"/>
                <a:gd name="T59" fmla="*/ 2450 h 2845"/>
                <a:gd name="T60" fmla="*/ 1363 w 3958"/>
                <a:gd name="T61" fmla="*/ 2437 h 2845"/>
                <a:gd name="T62" fmla="*/ 1312 w 3958"/>
                <a:gd name="T63" fmla="*/ 2458 h 2845"/>
                <a:gd name="T64" fmla="*/ 1097 w 3958"/>
                <a:gd name="T65" fmla="*/ 2667 h 2845"/>
                <a:gd name="T66" fmla="*/ 1060 w 3958"/>
                <a:gd name="T67" fmla="*/ 2692 h 2845"/>
                <a:gd name="T68" fmla="*/ 1005 w 3958"/>
                <a:gd name="T69" fmla="*/ 2463 h 2845"/>
                <a:gd name="T70" fmla="*/ 1005 w 3958"/>
                <a:gd name="T71" fmla="*/ 1992 h 2845"/>
                <a:gd name="T72" fmla="*/ 2656 w 3958"/>
                <a:gd name="T73" fmla="*/ 963 h 2845"/>
                <a:gd name="T74" fmla="*/ 2682 w 3958"/>
                <a:gd name="T75" fmla="*/ 868 h 2845"/>
                <a:gd name="T76" fmla="*/ 2590 w 3958"/>
                <a:gd name="T77" fmla="*/ 835 h 2845"/>
                <a:gd name="T78" fmla="*/ 590 w 3958"/>
                <a:gd name="T79" fmla="*/ 1679 h 2845"/>
                <a:gd name="T80" fmla="*/ 250 w 3958"/>
                <a:gd name="T81" fmla="*/ 1328 h 2845"/>
                <a:gd name="T82" fmla="*/ 171 w 3958"/>
                <a:gd name="T83" fmla="*/ 1128 h 2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58" h="2845">
                  <a:moveTo>
                    <a:pt x="520" y="1816"/>
                  </a:moveTo>
                  <a:cubicBezTo>
                    <a:pt x="541" y="1837"/>
                    <a:pt x="573" y="1844"/>
                    <a:pt x="600" y="1832"/>
                  </a:cubicBezTo>
                  <a:lnTo>
                    <a:pt x="1800" y="1326"/>
                  </a:lnTo>
                  <a:lnTo>
                    <a:pt x="894" y="1890"/>
                  </a:lnTo>
                  <a:cubicBezTo>
                    <a:pt x="873" y="1903"/>
                    <a:pt x="860" y="1926"/>
                    <a:pt x="860" y="1952"/>
                  </a:cubicBezTo>
                  <a:lnTo>
                    <a:pt x="860" y="2463"/>
                  </a:lnTo>
                  <a:cubicBezTo>
                    <a:pt x="860" y="2564"/>
                    <a:pt x="874" y="2651"/>
                    <a:pt x="901" y="2713"/>
                  </a:cubicBezTo>
                  <a:cubicBezTo>
                    <a:pt x="948" y="2821"/>
                    <a:pt x="1020" y="2837"/>
                    <a:pt x="1060" y="2837"/>
                  </a:cubicBezTo>
                  <a:cubicBezTo>
                    <a:pt x="1107" y="2837"/>
                    <a:pt x="1153" y="2815"/>
                    <a:pt x="1198" y="2771"/>
                  </a:cubicBezTo>
                  <a:lnTo>
                    <a:pt x="1371" y="2603"/>
                  </a:lnTo>
                  <a:lnTo>
                    <a:pt x="1624" y="2779"/>
                  </a:lnTo>
                  <a:cubicBezTo>
                    <a:pt x="1687" y="2822"/>
                    <a:pt x="1763" y="2845"/>
                    <a:pt x="1844" y="2845"/>
                  </a:cubicBezTo>
                  <a:cubicBezTo>
                    <a:pt x="2011" y="2845"/>
                    <a:pt x="2184" y="2748"/>
                    <a:pt x="2296" y="2591"/>
                  </a:cubicBezTo>
                  <a:lnTo>
                    <a:pt x="3851" y="396"/>
                  </a:lnTo>
                  <a:cubicBezTo>
                    <a:pt x="3958" y="245"/>
                    <a:pt x="3948" y="149"/>
                    <a:pt x="3920" y="95"/>
                  </a:cubicBezTo>
                  <a:cubicBezTo>
                    <a:pt x="3901" y="60"/>
                    <a:pt x="3852" y="0"/>
                    <a:pt x="3730" y="0"/>
                  </a:cubicBezTo>
                  <a:cubicBezTo>
                    <a:pt x="3689" y="0"/>
                    <a:pt x="3643" y="7"/>
                    <a:pt x="3592" y="20"/>
                  </a:cubicBezTo>
                  <a:lnTo>
                    <a:pt x="307" y="859"/>
                  </a:lnTo>
                  <a:cubicBezTo>
                    <a:pt x="161" y="896"/>
                    <a:pt x="63" y="978"/>
                    <a:pt x="31" y="1089"/>
                  </a:cubicBezTo>
                  <a:cubicBezTo>
                    <a:pt x="0" y="1200"/>
                    <a:pt x="41" y="1320"/>
                    <a:pt x="146" y="1429"/>
                  </a:cubicBezTo>
                  <a:lnTo>
                    <a:pt x="520" y="1816"/>
                  </a:lnTo>
                  <a:close/>
                  <a:moveTo>
                    <a:pt x="171" y="1128"/>
                  </a:moveTo>
                  <a:cubicBezTo>
                    <a:pt x="188" y="1069"/>
                    <a:pt x="249" y="1024"/>
                    <a:pt x="343" y="1000"/>
                  </a:cubicBezTo>
                  <a:lnTo>
                    <a:pt x="3628" y="160"/>
                  </a:lnTo>
                  <a:cubicBezTo>
                    <a:pt x="3716" y="138"/>
                    <a:pt x="3783" y="147"/>
                    <a:pt x="3791" y="162"/>
                  </a:cubicBezTo>
                  <a:cubicBezTo>
                    <a:pt x="3798" y="175"/>
                    <a:pt x="3795" y="224"/>
                    <a:pt x="3733" y="312"/>
                  </a:cubicBezTo>
                  <a:lnTo>
                    <a:pt x="2177" y="2507"/>
                  </a:lnTo>
                  <a:cubicBezTo>
                    <a:pt x="2093" y="2626"/>
                    <a:pt x="1965" y="2700"/>
                    <a:pt x="1844" y="2700"/>
                  </a:cubicBezTo>
                  <a:cubicBezTo>
                    <a:pt x="1792" y="2700"/>
                    <a:pt x="1746" y="2687"/>
                    <a:pt x="1707" y="2659"/>
                  </a:cubicBezTo>
                  <a:lnTo>
                    <a:pt x="1404" y="2450"/>
                  </a:lnTo>
                  <a:cubicBezTo>
                    <a:pt x="1392" y="2441"/>
                    <a:pt x="1377" y="2437"/>
                    <a:pt x="1363" y="2437"/>
                  </a:cubicBezTo>
                  <a:cubicBezTo>
                    <a:pt x="1345" y="2437"/>
                    <a:pt x="1326" y="2444"/>
                    <a:pt x="1312" y="2458"/>
                  </a:cubicBezTo>
                  <a:lnTo>
                    <a:pt x="1097" y="2667"/>
                  </a:lnTo>
                  <a:cubicBezTo>
                    <a:pt x="1072" y="2691"/>
                    <a:pt x="1060" y="2691"/>
                    <a:pt x="1060" y="2692"/>
                  </a:cubicBezTo>
                  <a:cubicBezTo>
                    <a:pt x="1046" y="2687"/>
                    <a:pt x="1005" y="2623"/>
                    <a:pt x="1005" y="2463"/>
                  </a:cubicBezTo>
                  <a:lnTo>
                    <a:pt x="1005" y="1992"/>
                  </a:lnTo>
                  <a:lnTo>
                    <a:pt x="2656" y="963"/>
                  </a:lnTo>
                  <a:cubicBezTo>
                    <a:pt x="2688" y="943"/>
                    <a:pt x="2700" y="902"/>
                    <a:pt x="2682" y="868"/>
                  </a:cubicBezTo>
                  <a:cubicBezTo>
                    <a:pt x="2665" y="834"/>
                    <a:pt x="2624" y="820"/>
                    <a:pt x="2590" y="835"/>
                  </a:cubicBezTo>
                  <a:lnTo>
                    <a:pt x="590" y="1679"/>
                  </a:lnTo>
                  <a:lnTo>
                    <a:pt x="250" y="1328"/>
                  </a:lnTo>
                  <a:cubicBezTo>
                    <a:pt x="182" y="1258"/>
                    <a:pt x="154" y="1187"/>
                    <a:pt x="171" y="11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 Ligh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3ED5D7B8-4202-4930-942D-6D3830042276}"/>
                </a:ext>
              </a:extLst>
            </p:cNvPr>
            <p:cNvGrpSpPr/>
            <p:nvPr/>
          </p:nvGrpSpPr>
          <p:grpSpPr>
            <a:xfrm>
              <a:off x="8398145" y="6153823"/>
              <a:ext cx="1247284" cy="154902"/>
              <a:chOff x="7957225" y="6063574"/>
              <a:chExt cx="1879873" cy="233464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695E5743-BA30-4F7F-B168-5F9A5AC53B4E}"/>
                  </a:ext>
                </a:extLst>
              </p:cNvPr>
              <p:cNvSpPr/>
              <p:nvPr userDrawn="1"/>
            </p:nvSpPr>
            <p:spPr>
              <a:xfrm>
                <a:off x="795722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24CAB13-66C0-4D30-8ED1-FECEF462520B}"/>
                  </a:ext>
                </a:extLst>
              </p:cNvPr>
              <p:cNvSpPr/>
              <p:nvPr userDrawn="1"/>
            </p:nvSpPr>
            <p:spPr>
              <a:xfrm>
                <a:off x="8318815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FF44423E-726A-4509-A628-344D6068B58E}"/>
                  </a:ext>
                </a:extLst>
              </p:cNvPr>
              <p:cNvSpPr/>
              <p:nvPr userDrawn="1"/>
            </p:nvSpPr>
            <p:spPr>
              <a:xfrm>
                <a:off x="8637697" y="6063574"/>
                <a:ext cx="233464" cy="233464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D14A82F5-4952-4037-A4CA-09EC5B1819C9}"/>
                  </a:ext>
                </a:extLst>
              </p:cNvPr>
              <p:cNvSpPr/>
              <p:nvPr userDrawn="1"/>
            </p:nvSpPr>
            <p:spPr>
              <a:xfrm>
                <a:off x="9603634" y="6063574"/>
                <a:ext cx="233464" cy="233464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2" name="椭圆 11">
            <a:extLst>
              <a:ext uri="{FF2B5EF4-FFF2-40B4-BE49-F238E27FC236}">
                <a16:creationId xmlns:a16="http://schemas.microsoft.com/office/drawing/2014/main" id="{D46C6B32-E2D5-498C-87CA-13036D27DDE7}"/>
              </a:ext>
            </a:extLst>
          </p:cNvPr>
          <p:cNvSpPr/>
          <p:nvPr/>
        </p:nvSpPr>
        <p:spPr>
          <a:xfrm>
            <a:off x="8701316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529191E-821C-400B-9716-7209C8228C26}"/>
              </a:ext>
            </a:extLst>
          </p:cNvPr>
          <p:cNvSpPr/>
          <p:nvPr/>
        </p:nvSpPr>
        <p:spPr>
          <a:xfrm>
            <a:off x="8914947" y="5982373"/>
            <a:ext cx="154902" cy="15490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72EE6D7-58AB-4C7F-AEFD-78303CC6A3C4}"/>
              </a:ext>
            </a:extLst>
          </p:cNvPr>
          <p:cNvSpPr txBox="1"/>
          <p:nvPr/>
        </p:nvSpPr>
        <p:spPr>
          <a:xfrm>
            <a:off x="7167575" y="5476058"/>
            <a:ext cx="364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汇报人：张旭（</a:t>
            </a:r>
            <a:r>
              <a:rPr lang="en-US" altLang="zh-CN" b="1" dirty="0"/>
              <a:t>3220201943</a:t>
            </a:r>
            <a:r>
              <a:rPr lang="zh-CN" altLang="en-US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8524205"/>
      </p:ext>
    </p:extLst>
  </p:cSld>
  <p:clrMapOvr>
    <a:masterClrMapping/>
  </p:clrMapOvr>
  <p:transition spd="med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社交网络可视化</a:t>
            </a:r>
            <a:r>
              <a:rPr lang="en-US" altLang="zh-CN" dirty="0"/>
              <a:t>demo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4D7029-57E6-42C4-ACC1-C497BF89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A69AFE44-7145-47A9-AD25-3CEBF17AEEF9}"/>
              </a:ext>
            </a:extLst>
          </p:cNvPr>
          <p:cNvSpPr txBox="1">
            <a:spLocks/>
          </p:cNvSpPr>
          <p:nvPr/>
        </p:nvSpPr>
        <p:spPr>
          <a:xfrm>
            <a:off x="770020" y="1143000"/>
            <a:ext cx="8519753" cy="49132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社交网络可视化实现：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环境介绍：</a:t>
            </a:r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python3.9 + Gephi</a:t>
            </a:r>
            <a:r>
              <a:rPr lang="zh-CN" altLang="en-US" dirty="0"/>
              <a:t>可视化工具</a:t>
            </a:r>
            <a:endParaRPr lang="en-US" altLang="zh-CN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err="1"/>
              <a:t>Jieba</a:t>
            </a:r>
            <a:r>
              <a:rPr lang="zh-CN" altLang="en-US" dirty="0"/>
              <a:t>分词依赖库</a:t>
            </a:r>
            <a:endParaRPr lang="en-US" altLang="zh-CN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/>
              <a:t>Codecs</a:t>
            </a:r>
            <a:r>
              <a:rPr lang="zh-CN" altLang="en-US" dirty="0"/>
              <a:t>文本解码依赖库</a:t>
            </a:r>
            <a:endParaRPr lang="en-US" altLang="zh-CN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/>
              <a:t>Pandas</a:t>
            </a:r>
            <a:r>
              <a:rPr lang="zh-CN" altLang="en-US" dirty="0"/>
              <a:t>、</a:t>
            </a:r>
            <a:r>
              <a:rPr lang="en-US" altLang="zh-CN" dirty="0" err="1"/>
              <a:t>numpy</a:t>
            </a:r>
            <a:r>
              <a:rPr lang="zh-CN" altLang="en-US" dirty="0"/>
              <a:t>多维数据绘制</a:t>
            </a:r>
            <a:endParaRPr lang="en-US" altLang="zh-CN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 err="1"/>
              <a:t>Wordcloud</a:t>
            </a:r>
            <a:r>
              <a:rPr lang="en-US" altLang="zh-CN" dirty="0"/>
              <a:t> </a:t>
            </a:r>
            <a:r>
              <a:rPr lang="zh-CN" altLang="en-US" dirty="0"/>
              <a:t>词云生成库</a:t>
            </a:r>
            <a:endParaRPr lang="en-US" altLang="zh-CN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9029278"/>
      </p:ext>
    </p:extLst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社交网络可视化</a:t>
            </a:r>
            <a:r>
              <a:rPr lang="en-US" altLang="zh-CN" dirty="0"/>
              <a:t>demo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4D7029-57E6-42C4-ACC1-C497BF89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D4F9B259-D9C4-4A14-AA93-4B7A3D37AD6E}"/>
              </a:ext>
            </a:extLst>
          </p:cNvPr>
          <p:cNvSpPr txBox="1">
            <a:spLocks/>
          </p:cNvSpPr>
          <p:nvPr/>
        </p:nvSpPr>
        <p:spPr>
          <a:xfrm>
            <a:off x="357352" y="1189333"/>
            <a:ext cx="9144000" cy="4693823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社交网络可视化流程：</a:t>
            </a:r>
            <a:endParaRPr lang="en-US" altLang="zh-CN"/>
          </a:p>
          <a:p>
            <a:endParaRPr lang="en-US" altLang="zh-CN"/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561E7B-346B-4F3A-930B-67F16C923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1" y="1941255"/>
            <a:ext cx="9555223" cy="348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06988"/>
      </p:ext>
    </p:extLst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社交网络可视化</a:t>
            </a:r>
            <a:r>
              <a:rPr lang="en-US" altLang="zh-CN" dirty="0"/>
              <a:t>demo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4D7029-57E6-42C4-ACC1-C497BF89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30359808-47CF-4790-A53F-5F32971ABD9B}"/>
              </a:ext>
            </a:extLst>
          </p:cNvPr>
          <p:cNvSpPr txBox="1">
            <a:spLocks/>
          </p:cNvSpPr>
          <p:nvPr/>
        </p:nvSpPr>
        <p:spPr>
          <a:xfrm>
            <a:off x="512956" y="1059366"/>
            <a:ext cx="8776818" cy="49968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社交网络关键代码讲解：</a:t>
            </a:r>
            <a:endParaRPr lang="en-US" altLang="zh-CN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F415A9-A6D8-4BDA-A23A-39C63425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05" y="1511352"/>
            <a:ext cx="7326351" cy="47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63131"/>
      </p:ext>
    </p:extLst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社交网络可视化</a:t>
            </a:r>
            <a:r>
              <a:rPr lang="en-US" altLang="zh-CN" dirty="0"/>
              <a:t>demo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4D7029-57E6-42C4-ACC1-C497BF89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marL="228600" marR="0" lvl="0" indent="-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7CC22D-B9CA-41FA-B956-A539B366AD85}"/>
              </a:ext>
            </a:extLst>
          </p:cNvPr>
          <p:cNvSpPr txBox="1"/>
          <p:nvPr/>
        </p:nvSpPr>
        <p:spPr>
          <a:xfrm>
            <a:off x="660710" y="1159055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dirty="0"/>
              <a:t>社交网络可视化演示：</a:t>
            </a:r>
            <a:endParaRPr lang="en-US" altLang="zh-CN" dirty="0"/>
          </a:p>
        </p:txBody>
      </p:sp>
      <p:pic>
        <p:nvPicPr>
          <p:cNvPr id="3" name="大数据成品视频">
            <a:hlinkClick r:id="" action="ppaction://media"/>
            <a:extLst>
              <a:ext uri="{FF2B5EF4-FFF2-40B4-BE49-F238E27FC236}">
                <a16:creationId xmlns:a16="http://schemas.microsoft.com/office/drawing/2014/main" id="{0FFE82D8-70D9-4A3C-BAC6-42309D5BF8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7150" y="1695509"/>
            <a:ext cx="7950665" cy="44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88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A453CE20-6C14-4C4C-84F7-26422658A810}"/>
              </a:ext>
            </a:extLst>
          </p:cNvPr>
          <p:cNvSpPr txBox="1">
            <a:spLocks/>
          </p:cNvSpPr>
          <p:nvPr/>
        </p:nvSpPr>
        <p:spPr>
          <a:xfrm>
            <a:off x="803276" y="4611630"/>
            <a:ext cx="10585448" cy="892503"/>
          </a:xfrm>
          <a:prstGeom prst="rect">
            <a:avLst/>
          </a:prstGeom>
        </p:spPr>
        <p:txBody>
          <a:bodyPr tIns="0" bIns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dirty="0"/>
              <a:t>感谢大家的聆听</a:t>
            </a:r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831FADC7-207E-7B4E-8BBD-42F82FE1F818}"/>
              </a:ext>
            </a:extLst>
          </p:cNvPr>
          <p:cNvSpPr txBox="1">
            <a:spLocks/>
          </p:cNvSpPr>
          <p:nvPr/>
        </p:nvSpPr>
        <p:spPr>
          <a:xfrm>
            <a:off x="803276" y="5297168"/>
            <a:ext cx="10585448" cy="508452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solidFill>
                  <a:schemeClr val="accent3"/>
                </a:solidFill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63562373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6378" y="1296332"/>
            <a:ext cx="10498347" cy="409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任务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通过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A13F0B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统计方法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来分析网络中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节点的分布规律、</a:t>
            </a:r>
          </a:p>
          <a:p>
            <a:pPr marL="457200" marR="0" lvl="1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    关系紧密程度、相识关系的紧密程度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charset="0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应用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针对不同的在线社交网络结构研究小世界，无标度，幂律特性。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社区发现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链路挖掘，子图发现，链路检测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结构分析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780" y="1407795"/>
            <a:ext cx="3048000" cy="2118360"/>
          </a:xfrm>
          <a:prstGeom prst="rect">
            <a:avLst/>
          </a:prstGeom>
        </p:spPr>
      </p:pic>
      <p:pic>
        <p:nvPicPr>
          <p:cNvPr id="8" name="图片 7" descr="社交网路分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485" y="1113155"/>
            <a:ext cx="9429750" cy="42767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440" y="1409700"/>
            <a:ext cx="5913120" cy="40386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8711342-AA00-424D-A6E6-316D1FBBF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社交内容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46228" y="1430952"/>
            <a:ext cx="10498347" cy="5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用户行为：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  <a:sym typeface="+mn-ea"/>
              </a:rPr>
              <a:t>浏览，分享，点赞，投币，收藏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创建内容的动机，主题选择偏好等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内容消费</a:t>
            </a:r>
          </a:p>
          <a:p>
            <a:pPr marL="4572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群体互动：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用户之间的关系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互动内容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互动的时间规律，用在公共管理和决策等场景</a:t>
            </a:r>
          </a:p>
          <a:p>
            <a:pPr marL="571500" marR="0" lvl="2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590" y="1430655"/>
            <a:ext cx="3497580" cy="1767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5" y="3691890"/>
            <a:ext cx="3802380" cy="23241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9464CA-11FF-4896-8614-60DE95019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11625" y="3251835"/>
            <a:ext cx="7967345" cy="12204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6378" y="1673522"/>
            <a:ext cx="1049834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社交数据分析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工具：Pajek, UCINet, NodeXL, Gephi, IGraph, SocNetV, NetMiner, and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NetworKit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，NetworkX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数据挖掘，情感分析 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社交互动分析 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网络动态传播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6C39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影响力用户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606550" y="345305"/>
            <a:ext cx="8643848" cy="478155"/>
          </a:xfrm>
        </p:spPr>
        <p:txBody>
          <a:bodyPr/>
          <a:lstStyle/>
          <a:p>
            <a:r>
              <a:rPr lang="zh-CN" altLang="en-US" dirty="0"/>
              <a:t>社交内容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790" y="1673225"/>
            <a:ext cx="4205605" cy="2799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265" y="1261110"/>
            <a:ext cx="2247900" cy="2495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2265" y="1285240"/>
            <a:ext cx="3813175" cy="24714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2265" y="1304925"/>
            <a:ext cx="4879340" cy="35356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8790" y="1766570"/>
            <a:ext cx="4762500" cy="4191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8425" y="944880"/>
            <a:ext cx="8881745" cy="52279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40AA32D-6715-4E13-B137-9BE4A7F50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2" y="235111"/>
            <a:ext cx="96979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charset="-122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charset="-122"/>
                <a:cs typeface="+mn-cs"/>
              </a:rPr>
              <a:t>一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553,&quot;width&quot;:830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28,&quot;width&quot;:2107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54c2bf1-acf4-442f-a0c3-dab484608d3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7db8ac5-55a5-450d-b7aa-d57a55784e2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98,&quot;width&quot;:82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自定义 34">
      <a:dk1>
        <a:sysClr val="windowText" lastClr="000000"/>
      </a:dk1>
      <a:lt1>
        <a:sysClr val="window" lastClr="FFFFFF"/>
      </a:lt1>
      <a:dk2>
        <a:srgbClr val="006C39"/>
      </a:dk2>
      <a:lt2>
        <a:srgbClr val="FFFFFF"/>
      </a:lt2>
      <a:accent1>
        <a:srgbClr val="006C39"/>
      </a:accent1>
      <a:accent2>
        <a:srgbClr val="3F3F3F"/>
      </a:accent2>
      <a:accent3>
        <a:srgbClr val="A2A2A2"/>
      </a:accent3>
      <a:accent4>
        <a:srgbClr val="A13F0B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内页​​">
  <a:themeElements>
    <a:clrScheme name="自定义 34">
      <a:dk1>
        <a:sysClr val="windowText" lastClr="000000"/>
      </a:dk1>
      <a:lt1>
        <a:sysClr val="window" lastClr="FFFFFF"/>
      </a:lt1>
      <a:dk2>
        <a:srgbClr val="006C39"/>
      </a:dk2>
      <a:lt2>
        <a:srgbClr val="FFFFFF"/>
      </a:lt2>
      <a:accent1>
        <a:srgbClr val="006C39"/>
      </a:accent1>
      <a:accent2>
        <a:srgbClr val="3F3F3F"/>
      </a:accent2>
      <a:accent3>
        <a:srgbClr val="A2A2A2"/>
      </a:accent3>
      <a:accent4>
        <a:srgbClr val="A13F0B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4">
      <a:dk1>
        <a:sysClr val="windowText" lastClr="000000"/>
      </a:dk1>
      <a:lt1>
        <a:sysClr val="window" lastClr="FFFFFF"/>
      </a:lt1>
      <a:dk2>
        <a:srgbClr val="006C39"/>
      </a:dk2>
      <a:lt2>
        <a:srgbClr val="FFFFFF"/>
      </a:lt2>
      <a:accent1>
        <a:srgbClr val="006C39"/>
      </a:accent1>
      <a:accent2>
        <a:srgbClr val="3F3F3F"/>
      </a:accent2>
      <a:accent3>
        <a:srgbClr val="A2A2A2"/>
      </a:accent3>
      <a:accent4>
        <a:srgbClr val="A13F0B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34">
      <a:dk1>
        <a:sysClr val="windowText" lastClr="000000"/>
      </a:dk1>
      <a:lt1>
        <a:sysClr val="window" lastClr="FFFFFF"/>
      </a:lt1>
      <a:dk2>
        <a:srgbClr val="006C39"/>
      </a:dk2>
      <a:lt2>
        <a:srgbClr val="FFFFFF"/>
      </a:lt2>
      <a:accent1>
        <a:srgbClr val="006C39"/>
      </a:accent1>
      <a:accent2>
        <a:srgbClr val="3F3F3F"/>
      </a:accent2>
      <a:accent3>
        <a:srgbClr val="A2A2A2"/>
      </a:accent3>
      <a:accent4>
        <a:srgbClr val="A13F0B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4254</Words>
  <Application>Microsoft Office PowerPoint</Application>
  <PresentationFormat>宽屏</PresentationFormat>
  <Paragraphs>530</Paragraphs>
  <Slides>66</Slides>
  <Notes>37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81" baseType="lpstr">
      <vt:lpstr>Arial</vt:lpstr>
      <vt:lpstr>等线</vt:lpstr>
      <vt:lpstr>微软雅黑</vt:lpstr>
      <vt:lpstr>微软雅黑 Light</vt:lpstr>
      <vt:lpstr>Times New Roman</vt:lpstr>
      <vt:lpstr>Century Gothic</vt:lpstr>
      <vt:lpstr>Calibri</vt:lpstr>
      <vt:lpstr>微软雅黑</vt:lpstr>
      <vt:lpstr>PingFang SC</vt:lpstr>
      <vt:lpstr>Wingdings</vt:lpstr>
      <vt:lpstr>Office 主题​​</vt:lpstr>
      <vt:lpstr>内页​​</vt:lpstr>
      <vt:lpstr>1_Office 主题​​</vt:lpstr>
      <vt:lpstr>2_Office 主题​​</vt:lpstr>
      <vt:lpstr>Equation.KSEE3</vt:lpstr>
      <vt:lpstr>PowerPoint 演示文稿</vt:lpstr>
      <vt:lpstr>目录</vt:lpstr>
      <vt:lpstr>PowerPoint 演示文稿</vt:lpstr>
      <vt:lpstr>社交网络概述</vt:lpstr>
      <vt:lpstr>网络特性</vt:lpstr>
      <vt:lpstr>社交网络分析</vt:lpstr>
      <vt:lpstr>结构分析</vt:lpstr>
      <vt:lpstr>社交内容</vt:lpstr>
      <vt:lpstr>社交内容</vt:lpstr>
      <vt:lpstr>语义分析</vt:lpstr>
      <vt:lpstr>社交网络搜索与挖掘应用</vt:lpstr>
      <vt:lpstr>社交网络搜索与挖掘应用</vt:lpstr>
      <vt:lpstr>社交网络搜索与挖掘应用</vt:lpstr>
      <vt:lpstr>PowerPoint 演示文稿</vt:lpstr>
      <vt:lpstr>SNA——PageRank算法</vt:lpstr>
      <vt:lpstr>社交网络搜索与挖掘——PageRank算法</vt:lpstr>
      <vt:lpstr>社交网络搜索与挖掘——PageRank算法</vt:lpstr>
      <vt:lpstr>SNA——HITS算法</vt:lpstr>
      <vt:lpstr>社交网络搜索与挖掘——HITS算法</vt:lpstr>
      <vt:lpstr>社交网络搜索与挖掘——HITS算法</vt:lpstr>
      <vt:lpstr>社交网络搜索与挖掘——HITS算法</vt:lpstr>
      <vt:lpstr>SNA——微博用户相似度计算</vt:lpstr>
      <vt:lpstr>SNA——微博影响力计算</vt:lpstr>
      <vt:lpstr>PowerPoint 演示文稿</vt:lpstr>
      <vt:lpstr>SNA——Newman快速算法</vt:lpstr>
      <vt:lpstr>SNA——模块度</vt:lpstr>
      <vt:lpstr>SNA——Newman快速算法</vt:lpstr>
      <vt:lpstr>SNA——标签传播算法</vt:lpstr>
      <vt:lpstr>SNA——标签传播算法</vt:lpstr>
      <vt:lpstr>SNA——标签传播算法</vt:lpstr>
      <vt:lpstr>SNA——SLPA</vt:lpstr>
      <vt:lpstr>SNA——SLPA</vt:lpstr>
      <vt:lpstr>SNA——LPA算法与SLPA算法比较</vt:lpstr>
      <vt:lpstr>多网络中的局部社区检测</vt:lpstr>
      <vt:lpstr>RWM模型</vt:lpstr>
      <vt:lpstr>PowerPoint 演示文稿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社交网络搜索与挖掘——社交推荐</vt:lpstr>
      <vt:lpstr>PowerPoint 演示文稿</vt:lpstr>
      <vt:lpstr>社交网络演化-概念</vt:lpstr>
      <vt:lpstr>社交网络演化-概念</vt:lpstr>
      <vt:lpstr>传统方法</vt:lpstr>
      <vt:lpstr>传统方法</vt:lpstr>
      <vt:lpstr>传统方法</vt:lpstr>
      <vt:lpstr>最新进展</vt:lpstr>
      <vt:lpstr>最新进展</vt:lpstr>
      <vt:lpstr>最新进展</vt:lpstr>
      <vt:lpstr>最新进展</vt:lpstr>
      <vt:lpstr>最新进展</vt:lpstr>
      <vt:lpstr>PowerPoint 演示文稿</vt:lpstr>
      <vt:lpstr>社交网络可视化demo</vt:lpstr>
      <vt:lpstr>社交网络可视化demo</vt:lpstr>
      <vt:lpstr>社交网络可视化demo</vt:lpstr>
      <vt:lpstr>社交网络可视化demo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国文杰</dc:creator>
  <cp:lastModifiedBy>常 啸钧</cp:lastModifiedBy>
  <cp:revision>542</cp:revision>
  <dcterms:created xsi:type="dcterms:W3CDTF">2016-11-28T11:30:35Z</dcterms:created>
  <dcterms:modified xsi:type="dcterms:W3CDTF">2021-01-07T04:23:52Z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2019-04-12T06:42:33.4777185Z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f2877715-b2cf-4189-b763-9fb10023ee09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