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9"/>
  </p:notesMasterIdLst>
  <p:sldIdLst>
    <p:sldId id="2054" r:id="rId2"/>
    <p:sldId id="1964" r:id="rId3"/>
    <p:sldId id="2141" r:id="rId4"/>
    <p:sldId id="2314" r:id="rId5"/>
    <p:sldId id="2255" r:id="rId6"/>
    <p:sldId id="2256" r:id="rId7"/>
    <p:sldId id="2257" r:id="rId8"/>
    <p:sldId id="2258" r:id="rId9"/>
    <p:sldId id="2259" r:id="rId10"/>
    <p:sldId id="2260" r:id="rId11"/>
    <p:sldId id="2261" r:id="rId12"/>
    <p:sldId id="2262" r:id="rId13"/>
    <p:sldId id="2315" r:id="rId14"/>
    <p:sldId id="2316" r:id="rId15"/>
    <p:sldId id="2317" r:id="rId16"/>
    <p:sldId id="2318" r:id="rId17"/>
    <p:sldId id="2319" r:id="rId18"/>
    <p:sldId id="2320" r:id="rId19"/>
    <p:sldId id="2321" r:id="rId20"/>
    <p:sldId id="2322" r:id="rId21"/>
    <p:sldId id="2323" r:id="rId22"/>
    <p:sldId id="2324" r:id="rId23"/>
    <p:sldId id="2325" r:id="rId24"/>
    <p:sldId id="2326" r:id="rId25"/>
    <p:sldId id="2341" r:id="rId26"/>
    <p:sldId id="2360" r:id="rId27"/>
    <p:sldId id="2357" r:id="rId28"/>
    <p:sldId id="2125" r:id="rId29"/>
    <p:sldId id="2346" r:id="rId30"/>
    <p:sldId id="2361" r:id="rId31"/>
    <p:sldId id="2370" r:id="rId32"/>
    <p:sldId id="2347" r:id="rId33"/>
    <p:sldId id="2371" r:id="rId34"/>
    <p:sldId id="2372" r:id="rId35"/>
    <p:sldId id="2373" r:id="rId36"/>
    <p:sldId id="2374" r:id="rId37"/>
    <p:sldId id="2375" r:id="rId38"/>
    <p:sldId id="2376" r:id="rId39"/>
    <p:sldId id="2377" r:id="rId40"/>
    <p:sldId id="2378" r:id="rId41"/>
    <p:sldId id="2379" r:id="rId42"/>
    <p:sldId id="2380" r:id="rId43"/>
    <p:sldId id="2381" r:id="rId44"/>
    <p:sldId id="2382" r:id="rId45"/>
    <p:sldId id="2383" r:id="rId46"/>
    <p:sldId id="2384" r:id="rId47"/>
    <p:sldId id="2385" r:id="rId48"/>
    <p:sldId id="2386" r:id="rId49"/>
    <p:sldId id="2387" r:id="rId50"/>
    <p:sldId id="2388" r:id="rId51"/>
    <p:sldId id="2389" r:id="rId52"/>
    <p:sldId id="2390" r:id="rId53"/>
    <p:sldId id="2189" r:id="rId54"/>
    <p:sldId id="2247" r:id="rId55"/>
    <p:sldId id="2248" r:id="rId56"/>
    <p:sldId id="2249" r:id="rId57"/>
    <p:sldId id="2251" r:id="rId58"/>
    <p:sldId id="2252" r:id="rId59"/>
    <p:sldId id="2253" r:id="rId60"/>
    <p:sldId id="2254" r:id="rId61"/>
    <p:sldId id="2391" r:id="rId62"/>
    <p:sldId id="2327" r:id="rId63"/>
    <p:sldId id="2328" r:id="rId64"/>
    <p:sldId id="2333" r:id="rId65"/>
    <p:sldId id="2329" r:id="rId66"/>
    <p:sldId id="2393" r:id="rId67"/>
    <p:sldId id="2330" r:id="rId68"/>
    <p:sldId id="2331" r:id="rId69"/>
    <p:sldId id="2332" r:id="rId70"/>
    <p:sldId id="2392" r:id="rId71"/>
    <p:sldId id="2334" r:id="rId72"/>
    <p:sldId id="2335" r:id="rId73"/>
    <p:sldId id="2336" r:id="rId74"/>
    <p:sldId id="2337" r:id="rId75"/>
    <p:sldId id="2338" r:id="rId76"/>
    <p:sldId id="2339" r:id="rId77"/>
    <p:sldId id="2340" r:id="rId7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77403" autoAdjust="0"/>
  </p:normalViewPr>
  <p:slideViewPr>
    <p:cSldViewPr snapToGrid="0">
      <p:cViewPr varScale="1">
        <p:scale>
          <a:sx n="67" d="100"/>
          <a:sy n="67" d="100"/>
        </p:scale>
        <p:origin x="1248"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0C043D-B64B-4055-9E4A-15EAC4B3F01D}"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zh-CN" altLang="en-US"/>
        </a:p>
      </dgm:t>
    </dgm:pt>
    <dgm:pt modelId="{09546BE0-44EE-4316-8648-8308E0B1DFF8}">
      <dgm:prSet phldrT="[文本]"/>
      <dgm:spPr/>
      <dgm:t>
        <a:bodyPr/>
        <a:lstStyle/>
        <a:p>
          <a:r>
            <a:rPr lang="en-US" altLang="zh-CN"/>
            <a:t> </a:t>
          </a:r>
          <a:endParaRPr lang="zh-CN" altLang="en-US"/>
        </a:p>
      </dgm:t>
    </dgm:pt>
    <dgm:pt modelId="{CAB01409-E056-4DF1-9B93-69299E334E8E}" type="parTrans" cxnId="{2157DF8C-B310-485A-BE43-83F760B8C323}">
      <dgm:prSet/>
      <dgm:spPr/>
      <dgm:t>
        <a:bodyPr/>
        <a:lstStyle/>
        <a:p>
          <a:endParaRPr lang="zh-CN" altLang="en-US"/>
        </a:p>
      </dgm:t>
    </dgm:pt>
    <dgm:pt modelId="{A9020BA2-1411-4AF2-AA33-1DBC69BBCFD4}" type="sibTrans" cxnId="{2157DF8C-B310-485A-BE43-83F760B8C323}">
      <dgm:prSet/>
      <dgm:spPr/>
      <dgm:t>
        <a:bodyPr/>
        <a:lstStyle/>
        <a:p>
          <a:endParaRPr lang="zh-CN" altLang="en-US"/>
        </a:p>
      </dgm:t>
    </dgm:pt>
    <dgm:pt modelId="{162AA2D5-073C-4963-91F9-2C70CC5F7637}">
      <dgm:prSet phldrT="[文本]"/>
      <dgm:spPr/>
      <dgm:t>
        <a:bodyPr/>
        <a:lstStyle/>
        <a:p>
          <a:r>
            <a:rPr lang="zh-CN" altLang="en-US"/>
            <a:t>耦合</a:t>
          </a:r>
        </a:p>
      </dgm:t>
    </dgm:pt>
    <dgm:pt modelId="{5FF18B86-F8CF-42D6-8FA2-3423AE468F6E}" type="parTrans" cxnId="{FF4D9A75-30A1-48E3-A4F9-CFEDBDDC7B9E}">
      <dgm:prSet/>
      <dgm:spPr/>
      <dgm:t>
        <a:bodyPr/>
        <a:lstStyle/>
        <a:p>
          <a:endParaRPr lang="zh-CN" altLang="en-US"/>
        </a:p>
      </dgm:t>
    </dgm:pt>
    <dgm:pt modelId="{15F9E2DE-3F44-43D3-86B4-0952BFE4939B}" type="sibTrans" cxnId="{FF4D9A75-30A1-48E3-A4F9-CFEDBDDC7B9E}">
      <dgm:prSet/>
      <dgm:spPr/>
      <dgm:t>
        <a:bodyPr/>
        <a:lstStyle/>
        <a:p>
          <a:endParaRPr lang="zh-CN" altLang="en-US"/>
        </a:p>
      </dgm:t>
    </dgm:pt>
    <dgm:pt modelId="{58F553D5-15E5-4739-86E6-EBB0FC920600}">
      <dgm:prSet phldrT="[文本]"/>
      <dgm:spPr/>
      <dgm:t>
        <a:bodyPr/>
        <a:lstStyle/>
        <a:p>
          <a:r>
            <a:rPr lang="zh-CN" altLang="en-US"/>
            <a:t>阶乘隐马尔可夫</a:t>
          </a:r>
        </a:p>
      </dgm:t>
    </dgm:pt>
    <dgm:pt modelId="{FE7CC88C-1118-43D1-B950-D60634881663}" type="parTrans" cxnId="{895D9353-969C-41AC-BA2D-5DE2C06CA52D}">
      <dgm:prSet/>
      <dgm:spPr/>
      <dgm:t>
        <a:bodyPr/>
        <a:lstStyle/>
        <a:p>
          <a:endParaRPr lang="zh-CN" altLang="en-US"/>
        </a:p>
      </dgm:t>
    </dgm:pt>
    <dgm:pt modelId="{3B0C0E84-5107-4F1F-8137-44B7D484CDDD}" type="sibTrans" cxnId="{895D9353-969C-41AC-BA2D-5DE2C06CA52D}">
      <dgm:prSet/>
      <dgm:spPr/>
      <dgm:t>
        <a:bodyPr/>
        <a:lstStyle/>
        <a:p>
          <a:endParaRPr lang="zh-CN" altLang="en-US"/>
        </a:p>
      </dgm:t>
    </dgm:pt>
    <dgm:pt modelId="{879D4E17-6CD3-4C08-B5BD-E47EF7A0549A}">
      <dgm:prSet phldrT="[文本]"/>
      <dgm:spPr/>
      <dgm:t>
        <a:bodyPr/>
        <a:lstStyle/>
        <a:p>
          <a:r>
            <a:rPr lang="zh-CN" altLang="en-US"/>
            <a:t>动态贝叶斯网络</a:t>
          </a:r>
        </a:p>
      </dgm:t>
    </dgm:pt>
    <dgm:pt modelId="{3D9939FC-2CFF-4E84-B6A8-AAE9FEBB47DC}" type="parTrans" cxnId="{DF7B485C-4C82-4FB3-82CF-44CA8A82166C}">
      <dgm:prSet/>
      <dgm:spPr/>
      <dgm:t>
        <a:bodyPr/>
        <a:lstStyle/>
        <a:p>
          <a:endParaRPr lang="zh-CN" altLang="en-US"/>
        </a:p>
      </dgm:t>
    </dgm:pt>
    <dgm:pt modelId="{0A1C738D-7AAF-4D3E-A6A3-F4A89345F668}" type="sibTrans" cxnId="{DF7B485C-4C82-4FB3-82CF-44CA8A82166C}">
      <dgm:prSet/>
      <dgm:spPr/>
      <dgm:t>
        <a:bodyPr/>
        <a:lstStyle/>
        <a:p>
          <a:endParaRPr lang="zh-CN" altLang="en-US"/>
        </a:p>
      </dgm:t>
    </dgm:pt>
    <dgm:pt modelId="{9E5550D7-9537-43B2-9D6E-767D1F0DC062}" type="pres">
      <dgm:prSet presAssocID="{A10C043D-B64B-4055-9E4A-15EAC4B3F01D}" presName="vert0" presStyleCnt="0">
        <dgm:presLayoutVars>
          <dgm:dir/>
          <dgm:animOne val="branch"/>
          <dgm:animLvl val="lvl"/>
        </dgm:presLayoutVars>
      </dgm:prSet>
      <dgm:spPr/>
    </dgm:pt>
    <dgm:pt modelId="{C1987EF9-4ABE-4C05-B22B-7478073AF6E1}" type="pres">
      <dgm:prSet presAssocID="{09546BE0-44EE-4316-8648-8308E0B1DFF8}" presName="thickLine" presStyleLbl="alignNode1" presStyleIdx="0" presStyleCnt="1"/>
      <dgm:spPr/>
    </dgm:pt>
    <dgm:pt modelId="{0D6CE877-6346-4F11-91B0-4CD46029E8A9}" type="pres">
      <dgm:prSet presAssocID="{09546BE0-44EE-4316-8648-8308E0B1DFF8}" presName="horz1" presStyleCnt="0"/>
      <dgm:spPr/>
    </dgm:pt>
    <dgm:pt modelId="{ADF42B56-41C4-448E-A1A6-CBFF06F49BAE}" type="pres">
      <dgm:prSet presAssocID="{09546BE0-44EE-4316-8648-8308E0B1DFF8}" presName="tx1" presStyleLbl="revTx" presStyleIdx="0" presStyleCnt="4"/>
      <dgm:spPr/>
    </dgm:pt>
    <dgm:pt modelId="{85D62CE3-37D6-4CC7-8D18-2713D0AA8ADE}" type="pres">
      <dgm:prSet presAssocID="{09546BE0-44EE-4316-8648-8308E0B1DFF8}" presName="vert1" presStyleCnt="0"/>
      <dgm:spPr/>
    </dgm:pt>
    <dgm:pt modelId="{351F55E1-50DD-4846-8409-E97B01C2D0E0}" type="pres">
      <dgm:prSet presAssocID="{162AA2D5-073C-4963-91F9-2C70CC5F7637}" presName="vertSpace2a" presStyleCnt="0"/>
      <dgm:spPr/>
    </dgm:pt>
    <dgm:pt modelId="{4BA9AB04-FF44-435A-B5BA-D1369204329D}" type="pres">
      <dgm:prSet presAssocID="{162AA2D5-073C-4963-91F9-2C70CC5F7637}" presName="horz2" presStyleCnt="0"/>
      <dgm:spPr/>
    </dgm:pt>
    <dgm:pt modelId="{DC769451-B7CA-4430-BB5E-E5ED1B0147D5}" type="pres">
      <dgm:prSet presAssocID="{162AA2D5-073C-4963-91F9-2C70CC5F7637}" presName="horzSpace2" presStyleCnt="0"/>
      <dgm:spPr/>
    </dgm:pt>
    <dgm:pt modelId="{1239F996-AB89-4F31-A799-F99FD68D3DB4}" type="pres">
      <dgm:prSet presAssocID="{162AA2D5-073C-4963-91F9-2C70CC5F7637}" presName="tx2" presStyleLbl="revTx" presStyleIdx="1" presStyleCnt="4"/>
      <dgm:spPr/>
    </dgm:pt>
    <dgm:pt modelId="{02DC365C-5D2B-4328-BDA8-B99FC1128082}" type="pres">
      <dgm:prSet presAssocID="{162AA2D5-073C-4963-91F9-2C70CC5F7637}" presName="vert2" presStyleCnt="0"/>
      <dgm:spPr/>
    </dgm:pt>
    <dgm:pt modelId="{150AF0A6-663D-4700-8DA6-23AAF398C4BF}" type="pres">
      <dgm:prSet presAssocID="{162AA2D5-073C-4963-91F9-2C70CC5F7637}" presName="thinLine2b" presStyleLbl="callout" presStyleIdx="0" presStyleCnt="3"/>
      <dgm:spPr/>
    </dgm:pt>
    <dgm:pt modelId="{B2F9F173-8984-4D75-8DDC-3FE5F3198AAC}" type="pres">
      <dgm:prSet presAssocID="{162AA2D5-073C-4963-91F9-2C70CC5F7637}" presName="vertSpace2b" presStyleCnt="0"/>
      <dgm:spPr/>
    </dgm:pt>
    <dgm:pt modelId="{A59A61A8-5057-4A1D-9F4F-9C329A4E1886}" type="pres">
      <dgm:prSet presAssocID="{58F553D5-15E5-4739-86E6-EBB0FC920600}" presName="horz2" presStyleCnt="0"/>
      <dgm:spPr/>
    </dgm:pt>
    <dgm:pt modelId="{3AB81ECF-535B-4770-A518-F6890B9096F7}" type="pres">
      <dgm:prSet presAssocID="{58F553D5-15E5-4739-86E6-EBB0FC920600}" presName="horzSpace2" presStyleCnt="0"/>
      <dgm:spPr/>
    </dgm:pt>
    <dgm:pt modelId="{D2672E22-443F-4791-A57A-F5FD2E159902}" type="pres">
      <dgm:prSet presAssocID="{58F553D5-15E5-4739-86E6-EBB0FC920600}" presName="tx2" presStyleLbl="revTx" presStyleIdx="2" presStyleCnt="4"/>
      <dgm:spPr/>
    </dgm:pt>
    <dgm:pt modelId="{AC487967-2EC1-4D4C-8F45-80BEE9AE8989}" type="pres">
      <dgm:prSet presAssocID="{58F553D5-15E5-4739-86E6-EBB0FC920600}" presName="vert2" presStyleCnt="0"/>
      <dgm:spPr/>
    </dgm:pt>
    <dgm:pt modelId="{2EDA0A92-8A58-4BF7-8801-73267DDFE93C}" type="pres">
      <dgm:prSet presAssocID="{58F553D5-15E5-4739-86E6-EBB0FC920600}" presName="thinLine2b" presStyleLbl="callout" presStyleIdx="1" presStyleCnt="3"/>
      <dgm:spPr/>
    </dgm:pt>
    <dgm:pt modelId="{BE81BCA5-783C-4747-AF02-BE06C0B9BB63}" type="pres">
      <dgm:prSet presAssocID="{58F553D5-15E5-4739-86E6-EBB0FC920600}" presName="vertSpace2b" presStyleCnt="0"/>
      <dgm:spPr/>
    </dgm:pt>
    <dgm:pt modelId="{4FCF7DA3-581F-4C1B-8248-92BB9970034C}" type="pres">
      <dgm:prSet presAssocID="{879D4E17-6CD3-4C08-B5BD-E47EF7A0549A}" presName="horz2" presStyleCnt="0"/>
      <dgm:spPr/>
    </dgm:pt>
    <dgm:pt modelId="{2826C2F8-2748-48CB-A27E-73F0D998DF57}" type="pres">
      <dgm:prSet presAssocID="{879D4E17-6CD3-4C08-B5BD-E47EF7A0549A}" presName="horzSpace2" presStyleCnt="0"/>
      <dgm:spPr/>
    </dgm:pt>
    <dgm:pt modelId="{54F1987B-0FB5-4150-B942-36753DCD6E36}" type="pres">
      <dgm:prSet presAssocID="{879D4E17-6CD3-4C08-B5BD-E47EF7A0549A}" presName="tx2" presStyleLbl="revTx" presStyleIdx="3" presStyleCnt="4"/>
      <dgm:spPr/>
    </dgm:pt>
    <dgm:pt modelId="{71C96733-2764-47BD-9080-9E2D525CD791}" type="pres">
      <dgm:prSet presAssocID="{879D4E17-6CD3-4C08-B5BD-E47EF7A0549A}" presName="vert2" presStyleCnt="0"/>
      <dgm:spPr/>
    </dgm:pt>
    <dgm:pt modelId="{DD50050C-6446-4D02-A750-D1CC63EA6652}" type="pres">
      <dgm:prSet presAssocID="{879D4E17-6CD3-4C08-B5BD-E47EF7A0549A}" presName="thinLine2b" presStyleLbl="callout" presStyleIdx="2" presStyleCnt="3"/>
      <dgm:spPr/>
    </dgm:pt>
    <dgm:pt modelId="{B0C8ACB4-6881-4A2C-8719-782294EAAA51}" type="pres">
      <dgm:prSet presAssocID="{879D4E17-6CD3-4C08-B5BD-E47EF7A0549A}" presName="vertSpace2b" presStyleCnt="0"/>
      <dgm:spPr/>
    </dgm:pt>
  </dgm:ptLst>
  <dgm:cxnLst>
    <dgm:cxn modelId="{DF7B485C-4C82-4FB3-82CF-44CA8A82166C}" srcId="{09546BE0-44EE-4316-8648-8308E0B1DFF8}" destId="{879D4E17-6CD3-4C08-B5BD-E47EF7A0549A}" srcOrd="2" destOrd="0" parTransId="{3D9939FC-2CFF-4E84-B6A8-AAE9FEBB47DC}" sibTransId="{0A1C738D-7AAF-4D3E-A6A3-F4A89345F668}"/>
    <dgm:cxn modelId="{721E7B44-295C-41C3-B289-7C6D634D8367}" type="presOf" srcId="{A10C043D-B64B-4055-9E4A-15EAC4B3F01D}" destId="{9E5550D7-9537-43B2-9D6E-767D1F0DC062}" srcOrd="0" destOrd="0" presId="urn:microsoft.com/office/officeart/2008/layout/LinedList"/>
    <dgm:cxn modelId="{5BDF4549-2DCF-45EA-808E-43583BC1B113}" type="presOf" srcId="{879D4E17-6CD3-4C08-B5BD-E47EF7A0549A}" destId="{54F1987B-0FB5-4150-B942-36753DCD6E36}" srcOrd="0" destOrd="0" presId="urn:microsoft.com/office/officeart/2008/layout/LinedList"/>
    <dgm:cxn modelId="{895D9353-969C-41AC-BA2D-5DE2C06CA52D}" srcId="{09546BE0-44EE-4316-8648-8308E0B1DFF8}" destId="{58F553D5-15E5-4739-86E6-EBB0FC920600}" srcOrd="1" destOrd="0" parTransId="{FE7CC88C-1118-43D1-B950-D60634881663}" sibTransId="{3B0C0E84-5107-4F1F-8137-44B7D484CDDD}"/>
    <dgm:cxn modelId="{D27C2754-B7EE-413C-A7D2-9F650FE4273A}" type="presOf" srcId="{58F553D5-15E5-4739-86E6-EBB0FC920600}" destId="{D2672E22-443F-4791-A57A-F5FD2E159902}" srcOrd="0" destOrd="0" presId="urn:microsoft.com/office/officeart/2008/layout/LinedList"/>
    <dgm:cxn modelId="{FF4D9A75-30A1-48E3-A4F9-CFEDBDDC7B9E}" srcId="{09546BE0-44EE-4316-8648-8308E0B1DFF8}" destId="{162AA2D5-073C-4963-91F9-2C70CC5F7637}" srcOrd="0" destOrd="0" parTransId="{5FF18B86-F8CF-42D6-8FA2-3423AE468F6E}" sibTransId="{15F9E2DE-3F44-43D3-86B4-0952BFE4939B}"/>
    <dgm:cxn modelId="{2157DF8C-B310-485A-BE43-83F760B8C323}" srcId="{A10C043D-B64B-4055-9E4A-15EAC4B3F01D}" destId="{09546BE0-44EE-4316-8648-8308E0B1DFF8}" srcOrd="0" destOrd="0" parTransId="{CAB01409-E056-4DF1-9B93-69299E334E8E}" sibTransId="{A9020BA2-1411-4AF2-AA33-1DBC69BBCFD4}"/>
    <dgm:cxn modelId="{B90CD1C6-5447-4DBD-A33E-C5FA247467C7}" type="presOf" srcId="{162AA2D5-073C-4963-91F9-2C70CC5F7637}" destId="{1239F996-AB89-4F31-A799-F99FD68D3DB4}" srcOrd="0" destOrd="0" presId="urn:microsoft.com/office/officeart/2008/layout/LinedList"/>
    <dgm:cxn modelId="{A20BDFF1-4D76-4710-BB09-0505E84F8F4E}" type="presOf" srcId="{09546BE0-44EE-4316-8648-8308E0B1DFF8}" destId="{ADF42B56-41C4-448E-A1A6-CBFF06F49BAE}" srcOrd="0" destOrd="0" presId="urn:microsoft.com/office/officeart/2008/layout/LinedList"/>
    <dgm:cxn modelId="{5866666E-6682-49A7-B2C6-C71F84511285}" type="presParOf" srcId="{9E5550D7-9537-43B2-9D6E-767D1F0DC062}" destId="{C1987EF9-4ABE-4C05-B22B-7478073AF6E1}" srcOrd="0" destOrd="0" presId="urn:microsoft.com/office/officeart/2008/layout/LinedList"/>
    <dgm:cxn modelId="{FB5EF16A-071B-4354-BE97-B65AF4B50E59}" type="presParOf" srcId="{9E5550D7-9537-43B2-9D6E-767D1F0DC062}" destId="{0D6CE877-6346-4F11-91B0-4CD46029E8A9}" srcOrd="1" destOrd="0" presId="urn:microsoft.com/office/officeart/2008/layout/LinedList"/>
    <dgm:cxn modelId="{AFE3A756-5D0F-439A-8D78-F795370AF1BA}" type="presParOf" srcId="{0D6CE877-6346-4F11-91B0-4CD46029E8A9}" destId="{ADF42B56-41C4-448E-A1A6-CBFF06F49BAE}" srcOrd="0" destOrd="0" presId="urn:microsoft.com/office/officeart/2008/layout/LinedList"/>
    <dgm:cxn modelId="{51CD2FED-5FE2-4100-8C59-4DDD44D86695}" type="presParOf" srcId="{0D6CE877-6346-4F11-91B0-4CD46029E8A9}" destId="{85D62CE3-37D6-4CC7-8D18-2713D0AA8ADE}" srcOrd="1" destOrd="0" presId="urn:microsoft.com/office/officeart/2008/layout/LinedList"/>
    <dgm:cxn modelId="{DCBA51F0-C2FB-45CD-9374-86D3EDF1B951}" type="presParOf" srcId="{85D62CE3-37D6-4CC7-8D18-2713D0AA8ADE}" destId="{351F55E1-50DD-4846-8409-E97B01C2D0E0}" srcOrd="0" destOrd="0" presId="urn:microsoft.com/office/officeart/2008/layout/LinedList"/>
    <dgm:cxn modelId="{AE05284C-E9EF-4776-AAE6-FB47526B08E7}" type="presParOf" srcId="{85D62CE3-37D6-4CC7-8D18-2713D0AA8ADE}" destId="{4BA9AB04-FF44-435A-B5BA-D1369204329D}" srcOrd="1" destOrd="0" presId="urn:microsoft.com/office/officeart/2008/layout/LinedList"/>
    <dgm:cxn modelId="{3C012C5B-0C2D-490A-83D8-5E8C3DF08FD9}" type="presParOf" srcId="{4BA9AB04-FF44-435A-B5BA-D1369204329D}" destId="{DC769451-B7CA-4430-BB5E-E5ED1B0147D5}" srcOrd="0" destOrd="0" presId="urn:microsoft.com/office/officeart/2008/layout/LinedList"/>
    <dgm:cxn modelId="{15592FF5-59E2-47C9-BAE8-9619A020B6FD}" type="presParOf" srcId="{4BA9AB04-FF44-435A-B5BA-D1369204329D}" destId="{1239F996-AB89-4F31-A799-F99FD68D3DB4}" srcOrd="1" destOrd="0" presId="urn:microsoft.com/office/officeart/2008/layout/LinedList"/>
    <dgm:cxn modelId="{13B46C4B-39BD-46C4-8EEC-5AD9A3BC8073}" type="presParOf" srcId="{4BA9AB04-FF44-435A-B5BA-D1369204329D}" destId="{02DC365C-5D2B-4328-BDA8-B99FC1128082}" srcOrd="2" destOrd="0" presId="urn:microsoft.com/office/officeart/2008/layout/LinedList"/>
    <dgm:cxn modelId="{D7BFAA22-2551-4C3D-B017-FE8D1DD17DC3}" type="presParOf" srcId="{85D62CE3-37D6-4CC7-8D18-2713D0AA8ADE}" destId="{150AF0A6-663D-4700-8DA6-23AAF398C4BF}" srcOrd="2" destOrd="0" presId="urn:microsoft.com/office/officeart/2008/layout/LinedList"/>
    <dgm:cxn modelId="{6CC6027D-3DD7-4A5E-A84A-84EB38B88506}" type="presParOf" srcId="{85D62CE3-37D6-4CC7-8D18-2713D0AA8ADE}" destId="{B2F9F173-8984-4D75-8DDC-3FE5F3198AAC}" srcOrd="3" destOrd="0" presId="urn:microsoft.com/office/officeart/2008/layout/LinedList"/>
    <dgm:cxn modelId="{73A1C504-350D-4AF3-A226-C21F4FA1D4DD}" type="presParOf" srcId="{85D62CE3-37D6-4CC7-8D18-2713D0AA8ADE}" destId="{A59A61A8-5057-4A1D-9F4F-9C329A4E1886}" srcOrd="4" destOrd="0" presId="urn:microsoft.com/office/officeart/2008/layout/LinedList"/>
    <dgm:cxn modelId="{FB9809FC-CC47-45D9-875C-31956B8D26A4}" type="presParOf" srcId="{A59A61A8-5057-4A1D-9F4F-9C329A4E1886}" destId="{3AB81ECF-535B-4770-A518-F6890B9096F7}" srcOrd="0" destOrd="0" presId="urn:microsoft.com/office/officeart/2008/layout/LinedList"/>
    <dgm:cxn modelId="{71D491D7-D294-4C89-884B-7C4227BF609F}" type="presParOf" srcId="{A59A61A8-5057-4A1D-9F4F-9C329A4E1886}" destId="{D2672E22-443F-4791-A57A-F5FD2E159902}" srcOrd="1" destOrd="0" presId="urn:microsoft.com/office/officeart/2008/layout/LinedList"/>
    <dgm:cxn modelId="{1D4F2198-D2B3-4D99-8654-7A82A4EFF477}" type="presParOf" srcId="{A59A61A8-5057-4A1D-9F4F-9C329A4E1886}" destId="{AC487967-2EC1-4D4C-8F45-80BEE9AE8989}" srcOrd="2" destOrd="0" presId="urn:microsoft.com/office/officeart/2008/layout/LinedList"/>
    <dgm:cxn modelId="{1D7F2416-30F5-4217-9F6C-E7B956FF4FE0}" type="presParOf" srcId="{85D62CE3-37D6-4CC7-8D18-2713D0AA8ADE}" destId="{2EDA0A92-8A58-4BF7-8801-73267DDFE93C}" srcOrd="5" destOrd="0" presId="urn:microsoft.com/office/officeart/2008/layout/LinedList"/>
    <dgm:cxn modelId="{021A822D-2975-4ED7-944E-84BDE6BE0B84}" type="presParOf" srcId="{85D62CE3-37D6-4CC7-8D18-2713D0AA8ADE}" destId="{BE81BCA5-783C-4747-AF02-BE06C0B9BB63}" srcOrd="6" destOrd="0" presId="urn:microsoft.com/office/officeart/2008/layout/LinedList"/>
    <dgm:cxn modelId="{502F00DE-373C-4DE6-A938-61562C3A9833}" type="presParOf" srcId="{85D62CE3-37D6-4CC7-8D18-2713D0AA8ADE}" destId="{4FCF7DA3-581F-4C1B-8248-92BB9970034C}" srcOrd="7" destOrd="0" presId="urn:microsoft.com/office/officeart/2008/layout/LinedList"/>
    <dgm:cxn modelId="{A4F78B43-076B-49E9-B8F8-590D3EE0C7A7}" type="presParOf" srcId="{4FCF7DA3-581F-4C1B-8248-92BB9970034C}" destId="{2826C2F8-2748-48CB-A27E-73F0D998DF57}" srcOrd="0" destOrd="0" presId="urn:microsoft.com/office/officeart/2008/layout/LinedList"/>
    <dgm:cxn modelId="{D982F6EA-C599-43BE-A488-3DAD36F01C70}" type="presParOf" srcId="{4FCF7DA3-581F-4C1B-8248-92BB9970034C}" destId="{54F1987B-0FB5-4150-B942-36753DCD6E36}" srcOrd="1" destOrd="0" presId="urn:microsoft.com/office/officeart/2008/layout/LinedList"/>
    <dgm:cxn modelId="{2D0FEDFC-A5D4-4D04-86E2-E466E9386794}" type="presParOf" srcId="{4FCF7DA3-581F-4C1B-8248-92BB9970034C}" destId="{71C96733-2764-47BD-9080-9E2D525CD791}" srcOrd="2" destOrd="0" presId="urn:microsoft.com/office/officeart/2008/layout/LinedList"/>
    <dgm:cxn modelId="{BC439E57-5666-4CA2-AAD6-9A17EBA96BC8}" type="presParOf" srcId="{85D62CE3-37D6-4CC7-8D18-2713D0AA8ADE}" destId="{DD50050C-6446-4D02-A750-D1CC63EA6652}" srcOrd="8" destOrd="0" presId="urn:microsoft.com/office/officeart/2008/layout/LinedList"/>
    <dgm:cxn modelId="{DA24572F-1FD9-4415-A3C7-F62A2B32D8DC}" type="presParOf" srcId="{85D62CE3-37D6-4CC7-8D18-2713D0AA8ADE}" destId="{B0C8ACB4-6881-4A2C-8719-782294EAAA51}"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87EF9-4ABE-4C05-B22B-7478073AF6E1}">
      <dsp:nvSpPr>
        <dsp:cNvPr id="0" name=""/>
        <dsp:cNvSpPr/>
      </dsp:nvSpPr>
      <dsp:spPr>
        <a:xfrm>
          <a:off x="0" y="0"/>
          <a:ext cx="586451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DF42B56-41C4-448E-A1A6-CBFF06F49BAE}">
      <dsp:nvSpPr>
        <dsp:cNvPr id="0" name=""/>
        <dsp:cNvSpPr/>
      </dsp:nvSpPr>
      <dsp:spPr>
        <a:xfrm>
          <a:off x="0" y="0"/>
          <a:ext cx="1172903" cy="1681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altLang="zh-CN" sz="6000" kern="1200"/>
            <a:t> </a:t>
          </a:r>
          <a:endParaRPr lang="zh-CN" altLang="en-US" sz="6000" kern="1200"/>
        </a:p>
      </dsp:txBody>
      <dsp:txXfrm>
        <a:off x="0" y="0"/>
        <a:ext cx="1172903" cy="1681008"/>
      </dsp:txXfrm>
    </dsp:sp>
    <dsp:sp modelId="{1239F996-AB89-4F31-A799-F99FD68D3DB4}">
      <dsp:nvSpPr>
        <dsp:cNvPr id="0" name=""/>
        <dsp:cNvSpPr/>
      </dsp:nvSpPr>
      <dsp:spPr>
        <a:xfrm>
          <a:off x="1260871" y="26265"/>
          <a:ext cx="4603646" cy="52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altLang="en-US" sz="1800" kern="1200"/>
            <a:t>耦合</a:t>
          </a:r>
        </a:p>
      </dsp:txBody>
      <dsp:txXfrm>
        <a:off x="1260871" y="26265"/>
        <a:ext cx="4603646" cy="525314"/>
      </dsp:txXfrm>
    </dsp:sp>
    <dsp:sp modelId="{150AF0A6-663D-4700-8DA6-23AAF398C4BF}">
      <dsp:nvSpPr>
        <dsp:cNvPr id="0" name=""/>
        <dsp:cNvSpPr/>
      </dsp:nvSpPr>
      <dsp:spPr>
        <a:xfrm>
          <a:off x="1172903" y="551580"/>
          <a:ext cx="46916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D2672E22-443F-4791-A57A-F5FD2E159902}">
      <dsp:nvSpPr>
        <dsp:cNvPr id="0" name=""/>
        <dsp:cNvSpPr/>
      </dsp:nvSpPr>
      <dsp:spPr>
        <a:xfrm>
          <a:off x="1260871" y="577846"/>
          <a:ext cx="4603646" cy="52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altLang="en-US" sz="1800" kern="1200"/>
            <a:t>阶乘隐马尔可夫</a:t>
          </a:r>
        </a:p>
      </dsp:txBody>
      <dsp:txXfrm>
        <a:off x="1260871" y="577846"/>
        <a:ext cx="4603646" cy="525314"/>
      </dsp:txXfrm>
    </dsp:sp>
    <dsp:sp modelId="{2EDA0A92-8A58-4BF7-8801-73267DDFE93C}">
      <dsp:nvSpPr>
        <dsp:cNvPr id="0" name=""/>
        <dsp:cNvSpPr/>
      </dsp:nvSpPr>
      <dsp:spPr>
        <a:xfrm>
          <a:off x="1172903" y="1103161"/>
          <a:ext cx="46916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54F1987B-0FB5-4150-B942-36753DCD6E36}">
      <dsp:nvSpPr>
        <dsp:cNvPr id="0" name=""/>
        <dsp:cNvSpPr/>
      </dsp:nvSpPr>
      <dsp:spPr>
        <a:xfrm>
          <a:off x="1260871" y="1129427"/>
          <a:ext cx="4603646" cy="52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altLang="en-US" sz="1800" kern="1200"/>
            <a:t>动态贝叶斯网络</a:t>
          </a:r>
        </a:p>
      </dsp:txBody>
      <dsp:txXfrm>
        <a:off x="1260871" y="1129427"/>
        <a:ext cx="4603646" cy="525314"/>
      </dsp:txXfrm>
    </dsp:sp>
    <dsp:sp modelId="{DD50050C-6446-4D02-A750-D1CC63EA6652}">
      <dsp:nvSpPr>
        <dsp:cNvPr id="0" name=""/>
        <dsp:cNvSpPr/>
      </dsp:nvSpPr>
      <dsp:spPr>
        <a:xfrm>
          <a:off x="1172903" y="1654742"/>
          <a:ext cx="46916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6542A-7C8D-4250-AED4-E688E6B9A979}" type="datetimeFigureOut">
              <a:rPr lang="zh-CN" altLang="en-US" smtClean="0"/>
              <a:t>2021/1/14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6AABF-D2D3-4C21-B6A1-26D7E2DA4A2F}" type="slidenum">
              <a:rPr lang="zh-CN" altLang="en-US" smtClean="0"/>
              <a:t>‹#›</a:t>
            </a:fld>
            <a:endParaRPr lang="zh-CN" altLang="en-US"/>
          </a:p>
        </p:txBody>
      </p:sp>
    </p:spTree>
    <p:extLst>
      <p:ext uri="{BB962C8B-B14F-4D97-AF65-F5344CB8AC3E}">
        <p14:creationId xmlns:p14="http://schemas.microsoft.com/office/powerpoint/2010/main" val="28652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老师同学们大家好，接下来由我们小组来为大家讲解多模态分析的内容，我是</a:t>
            </a:r>
            <a:r>
              <a:rPr lang="en-US" altLang="zh-CN" sz="1200" kern="1200" dirty="0">
                <a:solidFill>
                  <a:schemeClr val="tx1"/>
                </a:solidFill>
                <a:effectLst/>
                <a:latin typeface="+mn-lt"/>
                <a:ea typeface="+mn-ea"/>
                <a:cs typeface="+mn-cs"/>
              </a:rPr>
              <a:t>XXX</a:t>
            </a:r>
            <a:r>
              <a:rPr lang="zh-CN" altLang="zh-CN" sz="1200" kern="1200" dirty="0">
                <a:solidFill>
                  <a:schemeClr val="tx1"/>
                </a:solidFill>
                <a:effectLst/>
                <a:latin typeface="+mn-lt"/>
                <a:ea typeface="+mn-ea"/>
                <a:cs typeface="+mn-cs"/>
              </a:rPr>
              <a:t>，我们小组的其他成员包括：</a:t>
            </a:r>
          </a:p>
        </p:txBody>
      </p:sp>
      <p:sp>
        <p:nvSpPr>
          <p:cNvPr id="4" name="灯片编号占位符 3"/>
          <p:cNvSpPr>
            <a:spLocks noGrp="1"/>
          </p:cNvSpPr>
          <p:nvPr>
            <p:ph type="sldNum" sz="quarter" idx="5"/>
          </p:nvPr>
        </p:nvSpPr>
        <p:spPr/>
        <p:txBody>
          <a:bodyPr/>
          <a:lstStyle/>
          <a:p>
            <a:fld id="{0EA6AABF-D2D3-4C21-B6A1-26D7E2DA4A2F}" type="slidenum">
              <a:rPr lang="zh-CN" altLang="en-US" smtClean="0"/>
              <a:t>1</a:t>
            </a:fld>
            <a:endParaRPr lang="zh-CN" altLang="en-US"/>
          </a:p>
        </p:txBody>
      </p:sp>
    </p:spTree>
    <p:extLst>
      <p:ext uri="{BB962C8B-B14F-4D97-AF65-F5344CB8AC3E}">
        <p14:creationId xmlns:p14="http://schemas.microsoft.com/office/powerpoint/2010/main" val="2456964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基于概率图模型联合表征的最流行方法是深度</a:t>
            </a:r>
            <a:r>
              <a:rPr lang="en-US" altLang="zh-CN" dirty="0"/>
              <a:t>Boltzmann</a:t>
            </a:r>
            <a:r>
              <a:rPr lang="zh-CN" altLang="en-US" dirty="0"/>
              <a:t>机器（</a:t>
            </a:r>
            <a:r>
              <a:rPr lang="en-US" altLang="zh-CN" dirty="0"/>
              <a:t>DBM</a:t>
            </a:r>
            <a:r>
              <a:rPr lang="zh-CN" altLang="en-US" dirty="0"/>
              <a:t>，它以受限</a:t>
            </a:r>
            <a:r>
              <a:rPr lang="en-US" altLang="zh-CN" dirty="0"/>
              <a:t>Boltzmann</a:t>
            </a:r>
            <a:r>
              <a:rPr lang="zh-CN" altLang="en-US" dirty="0"/>
              <a:t>机器（</a:t>
            </a:r>
            <a:r>
              <a:rPr lang="en-US" altLang="zh-CN" dirty="0"/>
              <a:t>RBM</a:t>
            </a:r>
            <a:r>
              <a:rPr lang="zh-CN" altLang="en-US" dirty="0"/>
              <a:t>）的形式堆叠。 与神经网络类似，期望</a:t>
            </a:r>
            <a:r>
              <a:rPr lang="en-US" altLang="zh-CN" dirty="0"/>
              <a:t>DBM</a:t>
            </a:r>
            <a:r>
              <a:rPr lang="zh-CN" altLang="en-US" dirty="0"/>
              <a:t>的每个连续层都以更高的抽象级别表示数据。 </a:t>
            </a:r>
            <a:r>
              <a:rPr lang="en-US" altLang="zh-CN" b="0" i="1" dirty="0">
                <a:solidFill>
                  <a:srgbClr val="333333"/>
                </a:solidFill>
                <a:effectLst/>
                <a:latin typeface="Arial" panose="020B0604020202020204" pitchFamily="34" charset="0"/>
              </a:rPr>
              <a:t>  DBNs</a:t>
            </a:r>
            <a:r>
              <a:rPr lang="zh-CN" altLang="en-US" b="0" i="0" dirty="0">
                <a:solidFill>
                  <a:srgbClr val="333333"/>
                </a:solidFill>
                <a:effectLst/>
                <a:latin typeface="Arial" panose="020B0604020202020204" pitchFamily="34" charset="0"/>
              </a:rPr>
              <a:t>是一个概率生成模型，与传统的判别模型的神经网络相对，生成模型是建立一个观察数据和标签之间的联合分布，对</a:t>
            </a:r>
            <a:r>
              <a:rPr lang="en-US" altLang="zh-CN" b="0" i="1" dirty="0">
                <a:solidFill>
                  <a:srgbClr val="333333"/>
                </a:solidFill>
                <a:effectLst/>
                <a:latin typeface="Arial" panose="020B0604020202020204" pitchFamily="34" charset="0"/>
              </a:rPr>
              <a:t>P(</a:t>
            </a:r>
            <a:r>
              <a:rPr lang="en-US" altLang="zh-CN" b="0" i="1" dirty="0" err="1">
                <a:solidFill>
                  <a:srgbClr val="333333"/>
                </a:solidFill>
                <a:effectLst/>
                <a:latin typeface="Arial" panose="020B0604020202020204" pitchFamily="34" charset="0"/>
              </a:rPr>
              <a:t>Observation|Label</a:t>
            </a:r>
            <a:r>
              <a:rPr lang="en-US" altLang="zh-CN" b="0" i="1"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和</a:t>
            </a:r>
            <a:r>
              <a:rPr lang="zh-CN" altLang="en-US" b="0" i="1" dirty="0">
                <a:solidFill>
                  <a:srgbClr val="333333"/>
                </a:solidFill>
                <a:effectLst/>
                <a:latin typeface="Arial" panose="020B0604020202020204" pitchFamily="34" charset="0"/>
              </a:rPr>
              <a:t> </a:t>
            </a:r>
            <a:r>
              <a:rPr lang="en-US" altLang="zh-CN" b="0" i="1" dirty="0">
                <a:solidFill>
                  <a:srgbClr val="333333"/>
                </a:solidFill>
                <a:effectLst/>
                <a:latin typeface="Arial" panose="020B0604020202020204" pitchFamily="34" charset="0"/>
              </a:rPr>
              <a:t>P(</a:t>
            </a:r>
            <a:r>
              <a:rPr lang="en-US" altLang="zh-CN" b="0" i="1" dirty="0" err="1">
                <a:solidFill>
                  <a:srgbClr val="333333"/>
                </a:solidFill>
                <a:effectLst/>
                <a:latin typeface="Arial" panose="020B0604020202020204" pitchFamily="34" charset="0"/>
              </a:rPr>
              <a:t>Label|Observation</a:t>
            </a:r>
            <a:r>
              <a:rPr lang="en-US" altLang="zh-CN" b="0" i="1"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都做了评估，而判别模型仅仅而已评估了后者，也就是</a:t>
            </a:r>
            <a:r>
              <a:rPr lang="en-US" altLang="zh-CN" b="0" i="1" dirty="0">
                <a:solidFill>
                  <a:srgbClr val="333333"/>
                </a:solidFill>
                <a:effectLst/>
                <a:latin typeface="Arial" panose="020B0604020202020204" pitchFamily="34" charset="0"/>
              </a:rPr>
              <a:t>P(</a:t>
            </a:r>
            <a:r>
              <a:rPr lang="en-US" altLang="zh-CN" b="0" i="1" dirty="0" err="1">
                <a:solidFill>
                  <a:srgbClr val="333333"/>
                </a:solidFill>
                <a:effectLst/>
                <a:latin typeface="Arial" panose="020B0604020202020204" pitchFamily="34" charset="0"/>
              </a:rPr>
              <a:t>Label|Observation</a:t>
            </a:r>
            <a:r>
              <a:rPr lang="en-US" altLang="zh-CN" b="0" i="1"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a:t>
            </a:r>
            <a:r>
              <a:rPr lang="zh-CN" altLang="en-US" dirty="0"/>
              <a:t>由于它们是图模型，因此数据的表示是概率性的。</a:t>
            </a:r>
          </a:p>
        </p:txBody>
      </p:sp>
      <p:sp>
        <p:nvSpPr>
          <p:cNvPr id="4" name="灯片编号占位符 3"/>
          <p:cNvSpPr>
            <a:spLocks noGrp="1"/>
          </p:cNvSpPr>
          <p:nvPr>
            <p:ph type="sldNum" sz="quarter" idx="5"/>
          </p:nvPr>
        </p:nvSpPr>
        <p:spPr/>
        <p:txBody>
          <a:bodyPr/>
          <a:lstStyle/>
          <a:p>
            <a:fld id="{0EA6AABF-D2D3-4C21-B6A1-26D7E2DA4A2F}" type="slidenum">
              <a:rPr lang="zh-CN" altLang="en-US" smtClean="0"/>
              <a:t>19</a:t>
            </a:fld>
            <a:endParaRPr lang="zh-CN" altLang="en-US"/>
          </a:p>
        </p:txBody>
      </p:sp>
    </p:spTree>
    <p:extLst>
      <p:ext uri="{BB962C8B-B14F-4D97-AF65-F5344CB8AC3E}">
        <p14:creationId xmlns:p14="http://schemas.microsoft.com/office/powerpoint/2010/main" val="395033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121212"/>
                </a:solidFill>
                <a:effectLst/>
                <a:latin typeface="-apple-system"/>
              </a:rPr>
              <a:t>下面是来自 </a:t>
            </a:r>
            <a:r>
              <a:rPr lang="en-GB" altLang="zh-CN" b="0" i="0" dirty="0">
                <a:solidFill>
                  <a:srgbClr val="121212"/>
                </a:solidFill>
                <a:effectLst/>
                <a:latin typeface="-apple-system"/>
              </a:rPr>
              <a:t>NIPS 2012 </a:t>
            </a:r>
            <a:r>
              <a:rPr lang="zh-CN" altLang="en-US" b="0" i="0" dirty="0">
                <a:solidFill>
                  <a:srgbClr val="121212"/>
                </a:solidFill>
                <a:effectLst/>
                <a:latin typeface="-apple-system"/>
              </a:rPr>
              <a:t>的 </a:t>
            </a:r>
            <a:r>
              <a:rPr lang="en-US" altLang="zh-CN" b="0" i="0" dirty="0">
                <a:solidFill>
                  <a:srgbClr val="121212"/>
                </a:solidFill>
                <a:effectLst/>
                <a:latin typeface="-apple-system"/>
              </a:rPr>
              <a:t>《</a:t>
            </a:r>
            <a:r>
              <a:rPr lang="en-GB" altLang="zh-CN" b="0" i="0" dirty="0">
                <a:solidFill>
                  <a:srgbClr val="121212"/>
                </a:solidFill>
                <a:effectLst/>
                <a:latin typeface="-apple-system"/>
              </a:rPr>
              <a:t>Multimodal learning with deep </a:t>
            </a:r>
            <a:r>
              <a:rPr lang="en-GB" altLang="zh-CN" b="0" i="0" dirty="0" err="1">
                <a:solidFill>
                  <a:srgbClr val="121212"/>
                </a:solidFill>
                <a:effectLst/>
                <a:latin typeface="-apple-system"/>
              </a:rPr>
              <a:t>boltzmann</a:t>
            </a:r>
            <a:r>
              <a:rPr lang="en-GB" altLang="zh-CN" b="0" i="0" dirty="0">
                <a:solidFill>
                  <a:srgbClr val="121212"/>
                </a:solidFill>
                <a:effectLst/>
                <a:latin typeface="-apple-system"/>
              </a:rPr>
              <a:t> machines》</a:t>
            </a:r>
            <a:r>
              <a:rPr lang="zh-CN" altLang="en-US" b="0" i="0" dirty="0">
                <a:solidFill>
                  <a:srgbClr val="121212"/>
                </a:solidFill>
                <a:effectLst/>
                <a:latin typeface="-apple-system"/>
              </a:rPr>
              <a:t>一文中提出将 </a:t>
            </a:r>
            <a:r>
              <a:rPr lang="en-GB" altLang="zh-CN" b="0" i="0" dirty="0">
                <a:solidFill>
                  <a:srgbClr val="121212"/>
                </a:solidFill>
                <a:effectLst/>
                <a:latin typeface="-apple-system"/>
              </a:rPr>
              <a:t>deep </a:t>
            </a:r>
            <a:r>
              <a:rPr lang="en-GB" altLang="zh-CN" b="0" i="0" dirty="0" err="1">
                <a:solidFill>
                  <a:srgbClr val="121212"/>
                </a:solidFill>
                <a:effectLst/>
                <a:latin typeface="-apple-system"/>
              </a:rPr>
              <a:t>boltzmann</a:t>
            </a:r>
            <a:r>
              <a:rPr lang="en-GB" altLang="zh-CN" b="0" i="0" dirty="0">
                <a:solidFill>
                  <a:srgbClr val="121212"/>
                </a:solidFill>
                <a:effectLst/>
                <a:latin typeface="-apple-system"/>
              </a:rPr>
              <a:t> machines</a:t>
            </a:r>
            <a:r>
              <a:rPr lang="zh-CN" altLang="en-GB" b="0" i="0" dirty="0">
                <a:solidFill>
                  <a:srgbClr val="121212"/>
                </a:solidFill>
                <a:effectLst/>
                <a:latin typeface="-apple-system"/>
              </a:rPr>
              <a:t>（</a:t>
            </a:r>
            <a:r>
              <a:rPr lang="en-GB" altLang="zh-CN" b="0" i="0" dirty="0">
                <a:solidFill>
                  <a:srgbClr val="121212"/>
                </a:solidFill>
                <a:effectLst/>
                <a:latin typeface="-apple-system"/>
              </a:rPr>
              <a:t>DBM</a:t>
            </a:r>
            <a:r>
              <a:rPr lang="zh-CN" altLang="en-GB" b="0" i="0" dirty="0">
                <a:solidFill>
                  <a:srgbClr val="121212"/>
                </a:solidFill>
                <a:effectLst/>
                <a:latin typeface="-apple-system"/>
              </a:rPr>
              <a:t>） </a:t>
            </a:r>
            <a:r>
              <a:rPr lang="zh-CN" altLang="en-US" b="0" i="0" dirty="0">
                <a:solidFill>
                  <a:srgbClr val="121212"/>
                </a:solidFill>
                <a:effectLst/>
                <a:latin typeface="-apple-system"/>
              </a:rPr>
              <a:t>结构扩充到多模态领域，通过 </a:t>
            </a:r>
            <a:r>
              <a:rPr lang="en-GB" altLang="zh-CN" b="0" i="0" dirty="0">
                <a:solidFill>
                  <a:srgbClr val="121212"/>
                </a:solidFill>
                <a:effectLst/>
                <a:latin typeface="-apple-system"/>
              </a:rPr>
              <a:t>Multimodal DBM</a:t>
            </a:r>
            <a:r>
              <a:rPr lang="zh-CN" altLang="en-GB" b="0" i="0" dirty="0">
                <a:solidFill>
                  <a:srgbClr val="121212"/>
                </a:solidFill>
                <a:effectLst/>
                <a:latin typeface="-apple-system"/>
              </a:rPr>
              <a:t>，</a:t>
            </a:r>
            <a:r>
              <a:rPr lang="zh-CN" altLang="en-US" b="0" i="0" dirty="0">
                <a:solidFill>
                  <a:srgbClr val="121212"/>
                </a:solidFill>
                <a:effectLst/>
                <a:latin typeface="-apple-system"/>
              </a:rPr>
              <a:t>可以学习到多模态的联合概率分布。</a:t>
            </a:r>
            <a:endParaRPr lang="en-US" altLang="zh-CN" b="0" i="0" dirty="0">
              <a:solidFill>
                <a:srgbClr val="121212"/>
              </a:solidFill>
              <a:effectLst/>
              <a:latin typeface="-apple-system"/>
            </a:endParaRPr>
          </a:p>
          <a:p>
            <a:r>
              <a:rPr lang="zh-CN" altLang="en-US" b="0" i="0" dirty="0">
                <a:solidFill>
                  <a:srgbClr val="121212"/>
                </a:solidFill>
                <a:effectLst/>
                <a:latin typeface="-apple-system"/>
              </a:rPr>
              <a:t>论文中的实验通过 </a:t>
            </a:r>
            <a:r>
              <a:rPr lang="en-US" altLang="zh-CN" b="0" i="0" dirty="0">
                <a:solidFill>
                  <a:srgbClr val="121212"/>
                </a:solidFill>
                <a:effectLst/>
                <a:latin typeface="-apple-system"/>
              </a:rPr>
              <a:t>Bimodal DBM</a:t>
            </a:r>
            <a:r>
              <a:rPr lang="zh-CN" altLang="en-US" b="0" i="0" dirty="0">
                <a:solidFill>
                  <a:srgbClr val="121212"/>
                </a:solidFill>
                <a:effectLst/>
                <a:latin typeface="-apple-system"/>
              </a:rPr>
              <a:t>，学习图片和文本的联合概率分布 </a:t>
            </a:r>
            <a:r>
              <a:rPr lang="en-US" altLang="zh-CN" b="0" i="0" dirty="0">
                <a:solidFill>
                  <a:srgbClr val="121212"/>
                </a:solidFill>
                <a:effectLst/>
                <a:latin typeface="-apple-system"/>
              </a:rPr>
              <a:t>P(</a:t>
            </a:r>
            <a:r>
              <a:rPr lang="zh-CN" altLang="en-US" b="0" i="0" dirty="0">
                <a:solidFill>
                  <a:srgbClr val="121212"/>
                </a:solidFill>
                <a:effectLst/>
                <a:latin typeface="-apple-system"/>
              </a:rPr>
              <a:t>图片，文本</a:t>
            </a:r>
            <a:r>
              <a:rPr lang="en-US" altLang="zh-CN" b="0" i="0" dirty="0">
                <a:solidFill>
                  <a:srgbClr val="121212"/>
                </a:solidFill>
                <a:effectLst/>
                <a:latin typeface="-apple-system"/>
              </a:rPr>
              <a:t>)</a:t>
            </a:r>
            <a:r>
              <a:rPr lang="zh-CN" altLang="en-US" b="0" i="0" dirty="0">
                <a:solidFill>
                  <a:srgbClr val="121212"/>
                </a:solidFill>
                <a:effectLst/>
                <a:latin typeface="-apple-system"/>
              </a:rPr>
              <a:t>。在应用阶段，输入图片，利用条件概率 </a:t>
            </a:r>
            <a:r>
              <a:rPr lang="en-US" altLang="zh-CN" b="0" i="0" dirty="0">
                <a:solidFill>
                  <a:srgbClr val="121212"/>
                </a:solidFill>
                <a:effectLst/>
                <a:latin typeface="-apple-system"/>
              </a:rPr>
              <a:t>P(</a:t>
            </a:r>
            <a:r>
              <a:rPr lang="zh-CN" altLang="en-US" b="0" i="0" dirty="0">
                <a:solidFill>
                  <a:srgbClr val="121212"/>
                </a:solidFill>
                <a:effectLst/>
                <a:latin typeface="-apple-system"/>
              </a:rPr>
              <a:t>文本</a:t>
            </a:r>
            <a:r>
              <a:rPr lang="en-US" altLang="zh-CN" b="0" i="0" dirty="0">
                <a:solidFill>
                  <a:srgbClr val="121212"/>
                </a:solidFill>
                <a:effectLst/>
                <a:latin typeface="-apple-system"/>
              </a:rPr>
              <a:t>|</a:t>
            </a:r>
            <a:r>
              <a:rPr lang="zh-CN" altLang="en-US" b="0" i="0" dirty="0">
                <a:solidFill>
                  <a:srgbClr val="121212"/>
                </a:solidFill>
                <a:effectLst/>
                <a:latin typeface="-apple-system"/>
              </a:rPr>
              <a:t>图片</a:t>
            </a:r>
            <a:r>
              <a:rPr lang="en-US" altLang="zh-CN" b="0" i="0" dirty="0">
                <a:solidFill>
                  <a:srgbClr val="121212"/>
                </a:solidFill>
                <a:effectLst/>
                <a:latin typeface="-apple-system"/>
              </a:rPr>
              <a:t>)</a:t>
            </a:r>
            <a:r>
              <a:rPr lang="zh-CN" altLang="en-US" b="0" i="0" dirty="0">
                <a:solidFill>
                  <a:srgbClr val="121212"/>
                </a:solidFill>
                <a:effectLst/>
                <a:latin typeface="-apple-system"/>
              </a:rPr>
              <a:t>，生成文本特征，可以得到图片相应的文本描述；而输入文本，利用条件概率 </a:t>
            </a:r>
            <a:r>
              <a:rPr lang="en-US" altLang="zh-CN" b="0" i="0" dirty="0">
                <a:solidFill>
                  <a:srgbClr val="121212"/>
                </a:solidFill>
                <a:effectLst/>
                <a:latin typeface="-apple-system"/>
              </a:rPr>
              <a:t>P(</a:t>
            </a:r>
            <a:r>
              <a:rPr lang="zh-CN" altLang="en-US" b="0" i="0" dirty="0">
                <a:solidFill>
                  <a:srgbClr val="121212"/>
                </a:solidFill>
                <a:effectLst/>
                <a:latin typeface="-apple-system"/>
              </a:rPr>
              <a:t>图片</a:t>
            </a:r>
            <a:r>
              <a:rPr lang="en-US" altLang="zh-CN" b="0" i="0" dirty="0">
                <a:solidFill>
                  <a:srgbClr val="121212"/>
                </a:solidFill>
                <a:effectLst/>
                <a:latin typeface="-apple-system"/>
              </a:rPr>
              <a:t>|</a:t>
            </a:r>
            <a:r>
              <a:rPr lang="zh-CN" altLang="en-US" b="0" i="0" dirty="0">
                <a:solidFill>
                  <a:srgbClr val="121212"/>
                </a:solidFill>
                <a:effectLst/>
                <a:latin typeface="-apple-system"/>
              </a:rPr>
              <a:t>文本</a:t>
            </a:r>
            <a:r>
              <a:rPr lang="en-US" altLang="zh-CN" b="0" i="0" dirty="0">
                <a:solidFill>
                  <a:srgbClr val="121212"/>
                </a:solidFill>
                <a:effectLst/>
                <a:latin typeface="-apple-system"/>
              </a:rPr>
              <a:t>)</a:t>
            </a:r>
            <a:r>
              <a:rPr lang="zh-CN" altLang="en-US" b="0" i="0" dirty="0">
                <a:solidFill>
                  <a:srgbClr val="121212"/>
                </a:solidFill>
                <a:effectLst/>
                <a:latin typeface="-apple-system"/>
              </a:rPr>
              <a:t>，可以生成图片特征，通过检索出最靠近该特征向量的两个图片实例，可以得到符合文本描述的图片</a:t>
            </a:r>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20</a:t>
            </a:fld>
            <a:endParaRPr lang="zh-CN" altLang="en-US"/>
          </a:p>
        </p:txBody>
      </p:sp>
    </p:spTree>
    <p:extLst>
      <p:ext uri="{BB962C8B-B14F-4D97-AF65-F5344CB8AC3E}">
        <p14:creationId xmlns:p14="http://schemas.microsoft.com/office/powerpoint/2010/main" val="194306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4D4D4D"/>
                </a:solidFill>
                <a:effectLst/>
                <a:latin typeface="-apple-system"/>
              </a:rPr>
              <a:t>RNN</a:t>
            </a:r>
            <a:r>
              <a:rPr lang="zh-CN" altLang="en-US" b="0" i="0" dirty="0">
                <a:solidFill>
                  <a:srgbClr val="4D4D4D"/>
                </a:solidFill>
                <a:effectLst/>
                <a:latin typeface="-apple-system"/>
              </a:rPr>
              <a:t>及其变体网络适合顺序建模。</a:t>
            </a:r>
            <a:r>
              <a:rPr lang="en-US" altLang="zh-CN" b="0" i="0" dirty="0">
                <a:solidFill>
                  <a:srgbClr val="4D4D4D"/>
                </a:solidFill>
                <a:effectLst/>
                <a:latin typeface="-apple-system"/>
              </a:rPr>
              <a:t>RNN</a:t>
            </a:r>
            <a:r>
              <a:rPr lang="zh-CN" altLang="en-US" b="0" i="0" dirty="0">
                <a:solidFill>
                  <a:srgbClr val="4D4D4D"/>
                </a:solidFill>
                <a:effectLst/>
                <a:latin typeface="-apple-system"/>
              </a:rPr>
              <a:t>的隐藏状态可被视为数据的表示，即，在时间步</a:t>
            </a:r>
            <a:r>
              <a:rPr lang="en-US" altLang="zh-CN" b="0" i="0" dirty="0">
                <a:solidFill>
                  <a:srgbClr val="4D4D4D"/>
                </a:solidFill>
                <a:effectLst/>
                <a:latin typeface="-apple-system"/>
              </a:rPr>
              <a:t>t</a:t>
            </a:r>
            <a:r>
              <a:rPr lang="zh-CN" altLang="en-US" b="0" i="0" dirty="0">
                <a:solidFill>
                  <a:srgbClr val="4D4D4D"/>
                </a:solidFill>
                <a:effectLst/>
                <a:latin typeface="-apple-system"/>
              </a:rPr>
              <a:t>的</a:t>
            </a:r>
            <a:r>
              <a:rPr lang="en-US" altLang="zh-CN" b="0" i="0" dirty="0">
                <a:solidFill>
                  <a:srgbClr val="4D4D4D"/>
                </a:solidFill>
                <a:effectLst/>
                <a:latin typeface="-apple-system"/>
              </a:rPr>
              <a:t>RNN</a:t>
            </a:r>
            <a:r>
              <a:rPr lang="zh-CN" altLang="en-US" b="0" i="0" dirty="0">
                <a:solidFill>
                  <a:srgbClr val="4D4D4D"/>
                </a:solidFill>
                <a:effectLst/>
                <a:latin typeface="-apple-system"/>
              </a:rPr>
              <a:t>的隐藏状态可被视为直到该时间步长的序列的概括。这在</a:t>
            </a:r>
            <a:r>
              <a:rPr lang="en-US" altLang="zh-CN" b="0" i="0" dirty="0">
                <a:solidFill>
                  <a:srgbClr val="4D4D4D"/>
                </a:solidFill>
                <a:effectLst/>
                <a:latin typeface="-apple-system"/>
              </a:rPr>
              <a:t>RNN</a:t>
            </a:r>
            <a:r>
              <a:rPr lang="zh-CN" altLang="en-US" b="0" i="0" dirty="0">
                <a:solidFill>
                  <a:srgbClr val="4D4D4D"/>
                </a:solidFill>
                <a:effectLst/>
                <a:latin typeface="-apple-system"/>
              </a:rPr>
              <a:t>解码器框架中尤其明显。</a:t>
            </a:r>
            <a:r>
              <a:rPr lang="en-US" altLang="zh-CN" b="0" i="0" dirty="0">
                <a:solidFill>
                  <a:srgbClr val="4D4D4D"/>
                </a:solidFill>
                <a:effectLst/>
                <a:latin typeface="-apple-system"/>
              </a:rPr>
              <a:t>RNN</a:t>
            </a:r>
            <a:r>
              <a:rPr lang="zh-CN" altLang="en-US" b="0" i="0" dirty="0">
                <a:solidFill>
                  <a:srgbClr val="4D4D4D"/>
                </a:solidFill>
                <a:effectLst/>
                <a:latin typeface="-apple-system"/>
              </a:rPr>
              <a:t>表示的使用不限于单模态。使用</a:t>
            </a:r>
            <a:r>
              <a:rPr lang="en-US" altLang="zh-CN" b="0" i="0" dirty="0">
                <a:solidFill>
                  <a:srgbClr val="4D4D4D"/>
                </a:solidFill>
                <a:effectLst/>
                <a:latin typeface="-apple-system"/>
              </a:rPr>
              <a:t>RNN</a:t>
            </a:r>
            <a:r>
              <a:rPr lang="zh-CN" altLang="en-US" b="0" i="0" dirty="0">
                <a:solidFill>
                  <a:srgbClr val="4D4D4D"/>
                </a:solidFill>
                <a:effectLst/>
                <a:latin typeface="-apple-system"/>
              </a:rPr>
              <a:t>构建多模态表示，比如</a:t>
            </a:r>
            <a:r>
              <a:rPr lang="en-US" altLang="zh-CN" b="0" i="0" dirty="0">
                <a:solidFill>
                  <a:srgbClr val="4D4D4D"/>
                </a:solidFill>
                <a:effectLst/>
                <a:latin typeface="-apple-system"/>
              </a:rPr>
              <a:t>PPT</a:t>
            </a:r>
            <a:r>
              <a:rPr lang="zh-CN" altLang="en-US" b="0" i="0" dirty="0">
                <a:solidFill>
                  <a:srgbClr val="4D4D4D"/>
                </a:solidFill>
                <a:effectLst/>
                <a:latin typeface="-apple-system"/>
              </a:rPr>
              <a:t>中例子就是</a:t>
            </a:r>
            <a:r>
              <a:rPr lang="en-US" altLang="zh-CN" b="0" i="0" dirty="0">
                <a:solidFill>
                  <a:srgbClr val="4D4D4D"/>
                </a:solidFill>
                <a:effectLst/>
                <a:latin typeface="-apple-system"/>
              </a:rPr>
              <a:t>RNN</a:t>
            </a:r>
            <a:r>
              <a:rPr lang="zh-CN" altLang="en-US" b="0" i="0" dirty="0">
                <a:solidFill>
                  <a:srgbClr val="4D4D4D"/>
                </a:solidFill>
                <a:effectLst/>
                <a:latin typeface="-apple-system"/>
              </a:rPr>
              <a:t>用于多模态情感识别。</a:t>
            </a:r>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21</a:t>
            </a:fld>
            <a:endParaRPr lang="zh-CN" altLang="en-US"/>
          </a:p>
        </p:txBody>
      </p:sp>
    </p:spTree>
    <p:extLst>
      <p:ext uri="{BB962C8B-B14F-4D97-AF65-F5344CB8AC3E}">
        <p14:creationId xmlns:p14="http://schemas.microsoft.com/office/powerpoint/2010/main" val="1544490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联合多</a:t>
            </a:r>
            <a:r>
              <a:rPr lang="zh-CN" altLang="en-US" sz="1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模态</a:t>
            </a:r>
            <a:r>
              <a:rPr lang="zh-CN" altLang="zh-CN" sz="1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表示的替代方法是</a:t>
            </a:r>
            <a:r>
              <a:rPr lang="zh-CN" altLang="zh-CN" sz="1800" b="1"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协调表示</a:t>
            </a:r>
            <a:r>
              <a:rPr lang="zh-CN" altLang="zh-CN" sz="1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与其将模态一起投影到联合空间中，我们不学习每种模态的单独表示，而是通过约束来协调它们。</a:t>
            </a:r>
            <a:r>
              <a:rPr lang="zh-CN" altLang="en-US" sz="1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协作分为相似度协调和结构空间协调</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22</a:t>
            </a:fld>
            <a:endParaRPr lang="zh-CN" altLang="en-US"/>
          </a:p>
        </p:txBody>
      </p:sp>
    </p:spTree>
    <p:extLst>
      <p:ext uri="{BB962C8B-B14F-4D97-AF65-F5344CB8AC3E}">
        <p14:creationId xmlns:p14="http://schemas.microsoft.com/office/powerpoint/2010/main" val="2022719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dirty="0"/>
              <a:t>要介绍相似度协调，首先来介绍经典的</a:t>
            </a:r>
            <a:r>
              <a:rPr lang="en-US" altLang="zh-CN" dirty="0"/>
              <a:t>WSABIE</a:t>
            </a:r>
            <a:r>
              <a:rPr lang="zh-CN" altLang="en-US" dirty="0"/>
              <a:t>算法。。。</a:t>
            </a:r>
            <a:r>
              <a:rPr lang="en-US" altLang="zh-CN" dirty="0"/>
              <a:t>WSABIE</a:t>
            </a:r>
            <a:r>
              <a:rPr lang="zh-CN" altLang="en-US" dirty="0"/>
              <a:t>算法尤其是其损失函数，在以后的研究中被广泛使用，近年来</a:t>
            </a:r>
            <a:r>
              <a:rPr lang="zh-CN" altLang="zh-CN" sz="1800" dirty="0">
                <a:effectLst/>
                <a:highlight>
                  <a:srgbClr val="FFFF00"/>
                </a:highlight>
                <a:ea typeface="等线" panose="02010600030101010101" pitchFamily="2" charset="-122"/>
                <a:cs typeface="Times New Roman" panose="02020603050405020304" pitchFamily="18" charset="0"/>
              </a:rPr>
              <a:t>由于神经网络具有学习表示的能力，因此已成为构建协调表示的一种流行方式。</a:t>
            </a:r>
            <a:r>
              <a:rPr lang="zh-CN" altLang="en-US" sz="1800" dirty="0">
                <a:effectLst/>
                <a:highlight>
                  <a:srgbClr val="FFFF00"/>
                </a:highlight>
                <a:ea typeface="等线" panose="02010600030101010101" pitchFamily="2" charset="-122"/>
                <a:cs typeface="Times New Roman" panose="02020603050405020304" pitchFamily="18" charset="0"/>
              </a:rPr>
              <a:t>神经网络</a:t>
            </a:r>
            <a:r>
              <a:rPr lang="zh-CN" altLang="zh-CN" sz="1800" dirty="0">
                <a:effectLst/>
                <a:highlight>
                  <a:srgbClr val="FFFF00"/>
                </a:highlight>
                <a:ea typeface="等线" panose="02010600030101010101" pitchFamily="2" charset="-122"/>
                <a:cs typeface="Times New Roman" panose="02020603050405020304" pitchFamily="18" charset="0"/>
              </a:rPr>
              <a:t>的优势在于他们可以以端到端的方式共同学习协调表示。这种协调表示的一个例子是</a:t>
            </a:r>
            <a:r>
              <a:rPr lang="en-US" altLang="zh-CN" sz="1800" dirty="0" err="1">
                <a:effectLst/>
                <a:highlight>
                  <a:srgbClr val="FFFF00"/>
                </a:highlight>
                <a:ea typeface="等线" panose="02010600030101010101" pitchFamily="2" charset="-122"/>
                <a:cs typeface="Times New Roman" panose="02020603050405020304" pitchFamily="18" charset="0"/>
              </a:rPr>
              <a:t>DeViSE</a:t>
            </a:r>
            <a:r>
              <a:rPr lang="en-US" altLang="zh-CN" sz="1800" dirty="0">
                <a:effectLst/>
                <a:highlight>
                  <a:srgbClr val="FFFF00"/>
                </a:highlight>
                <a:ea typeface="等线" panose="02010600030101010101" pitchFamily="2" charset="-122"/>
                <a:cs typeface="Times New Roman" panose="02020603050405020304" pitchFamily="18" charset="0"/>
              </a:rPr>
              <a:t>-</a:t>
            </a:r>
            <a:r>
              <a:rPr lang="zh-CN" altLang="zh-CN" sz="1800" dirty="0">
                <a:effectLst/>
                <a:highlight>
                  <a:srgbClr val="FFFF00"/>
                </a:highlight>
                <a:ea typeface="等线" panose="02010600030101010101" pitchFamily="2" charset="-122"/>
                <a:cs typeface="Times New Roman" panose="02020603050405020304" pitchFamily="18" charset="0"/>
              </a:rPr>
              <a:t>一种深度的视觉语义嵌入。</a:t>
            </a:r>
            <a:r>
              <a:rPr lang="zh-CN" altLang="en-US" sz="1800" dirty="0">
                <a:effectLst/>
                <a:highlight>
                  <a:srgbClr val="FFFF00"/>
                </a:highlight>
                <a:ea typeface="等线" panose="02010600030101010101" pitchFamily="2" charset="-122"/>
                <a:cs typeface="Times New Roman" panose="02020603050405020304" pitchFamily="18" charset="0"/>
              </a:rPr>
              <a:t>不过</a:t>
            </a:r>
            <a:r>
              <a:rPr lang="en-US" altLang="zh-CN" sz="1800" dirty="0" err="1">
                <a:effectLst/>
                <a:highlight>
                  <a:srgbClr val="FFFF00"/>
                </a:highlight>
                <a:ea typeface="等线" panose="02010600030101010101" pitchFamily="2" charset="-122"/>
                <a:cs typeface="Times New Roman" panose="02020603050405020304" pitchFamily="18" charset="0"/>
              </a:rPr>
              <a:t>DeViSE</a:t>
            </a:r>
            <a:r>
              <a:rPr lang="zh-CN" altLang="zh-CN" sz="1800" dirty="0">
                <a:effectLst/>
                <a:highlight>
                  <a:srgbClr val="FFFF00"/>
                </a:highlight>
                <a:ea typeface="等线" panose="02010600030101010101" pitchFamily="2" charset="-122"/>
                <a:cs typeface="Times New Roman" panose="02020603050405020304" pitchFamily="18" charset="0"/>
              </a:rPr>
              <a:t>使用与</a:t>
            </a:r>
            <a:r>
              <a:rPr lang="en-US" altLang="zh-CN" sz="1800" dirty="0">
                <a:effectLst/>
                <a:highlight>
                  <a:srgbClr val="FFFF00"/>
                </a:highlight>
                <a:ea typeface="等线" panose="02010600030101010101" pitchFamily="2" charset="-122"/>
                <a:cs typeface="Times New Roman" panose="02020603050405020304" pitchFamily="18" charset="0"/>
              </a:rPr>
              <a:t>WSABIE</a:t>
            </a:r>
            <a:r>
              <a:rPr lang="zh-CN" altLang="zh-CN" sz="1800" dirty="0">
                <a:effectLst/>
                <a:highlight>
                  <a:srgbClr val="FFFF00"/>
                </a:highlight>
                <a:ea typeface="等线" panose="02010600030101010101" pitchFamily="2" charset="-122"/>
                <a:cs typeface="Times New Roman" panose="02020603050405020304" pitchFamily="18" charset="0"/>
              </a:rPr>
              <a:t>类似的内部乘积和排名损失函数，但使用更复杂的图像和单词嵌入。</a:t>
            </a:r>
            <a:br>
              <a:rPr lang="zh-CN" altLang="en-US" dirty="0"/>
            </a:br>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23</a:t>
            </a:fld>
            <a:endParaRPr lang="zh-CN" altLang="en-US"/>
          </a:p>
        </p:txBody>
      </p:sp>
    </p:spTree>
    <p:extLst>
      <p:ext uri="{BB962C8B-B14F-4D97-AF65-F5344CB8AC3E}">
        <p14:creationId xmlns:p14="http://schemas.microsoft.com/office/powerpoint/2010/main" val="122233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24</a:t>
            </a:fld>
            <a:endParaRPr lang="zh-CN" altLang="en-US"/>
          </a:p>
        </p:txBody>
      </p:sp>
    </p:spTree>
    <p:extLst>
      <p:ext uri="{BB962C8B-B14F-4D97-AF65-F5344CB8AC3E}">
        <p14:creationId xmlns:p14="http://schemas.microsoft.com/office/powerpoint/2010/main" val="3816807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张老师，各位同学，大家下午好，我是梁祺，今天我为大家讲解的是多模态翻译。</a:t>
            </a:r>
          </a:p>
          <a:p>
            <a:endParaRPr lang="zh-CN" altLang="en-US" dirty="0"/>
          </a:p>
        </p:txBody>
      </p:sp>
      <p:sp>
        <p:nvSpPr>
          <p:cNvPr id="4" name="灯片编号占位符 3"/>
          <p:cNvSpPr>
            <a:spLocks noGrp="1"/>
          </p:cNvSpPr>
          <p:nvPr>
            <p:ph type="sldNum" sz="quarter" idx="10"/>
          </p:nvPr>
        </p:nvSpPr>
        <p:spPr/>
        <p:txBody>
          <a:bodyPr/>
          <a:lstStyle/>
          <a:p>
            <a:fld id="{0EA6AABF-D2D3-4C21-B6A1-26D7E2DA4A2F}" type="slidenum">
              <a:rPr lang="zh-CN" altLang="en-US" smtClean="0"/>
              <a:t>25</a:t>
            </a:fld>
            <a:endParaRPr lang="zh-CN" altLang="en-US"/>
          </a:p>
        </p:txBody>
      </p:sp>
    </p:spTree>
    <p:extLst>
      <p:ext uri="{BB962C8B-B14F-4D97-AF65-F5344CB8AC3E}">
        <p14:creationId xmlns:p14="http://schemas.microsoft.com/office/powerpoint/2010/main" val="3307906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首先我们看一下多模态翻译的定义，多模态翻译就是将一件事情的定义方式从这当前形式转变为用另一种形式来定义，归结到科研任务中我将用两个任务形象的解释一下多模态翻译。</a:t>
            </a:r>
          </a:p>
          <a:p>
            <a:endParaRPr lang="zh-CN" altLang="en-US" sz="18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sz="1200" kern="1200" dirty="0">
                <a:solidFill>
                  <a:schemeClr val="tx1"/>
                </a:solidFill>
                <a:effectLst/>
                <a:latin typeface="+mn-lt"/>
                <a:ea typeface="+mn-ea"/>
                <a:cs typeface="+mn-cs"/>
              </a:rPr>
              <a:t>第一个是生成图片描述，也称为看图说话，就是给出一幅图像，用自然语言翻译这幅图像的内容，大家可以看到右边的图像中的内容被图像下方这个句子描述。</a:t>
            </a:r>
          </a:p>
          <a:p>
            <a:pPr lvl="0"/>
            <a:r>
              <a:rPr lang="zh-CN" altLang="en-US" sz="1200" kern="1200" dirty="0">
                <a:solidFill>
                  <a:schemeClr val="tx1"/>
                </a:solidFill>
                <a:effectLst/>
                <a:latin typeface="+mn-lt"/>
                <a:ea typeface="+mn-ea"/>
                <a:cs typeface="+mn-cs"/>
              </a:rPr>
              <a:t>第二个是多模态机器翻译，机器翻译之前已经有同学讲了这个这个话题，但只利用了文本及其上下文实现了机器翻译，而现在我要讲的是多模态翻译。在文本基础上附加图像模态来实现多模态翻译。</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为了提出解决这两个任务的多模态翻译方法，我先为大家介绍多模态翻译的两种方式。</a:t>
            </a:r>
          </a:p>
          <a:p>
            <a:r>
              <a:rPr lang="zh-CN" altLang="en-US" sz="1200" kern="1200" dirty="0">
                <a:solidFill>
                  <a:schemeClr val="tx1"/>
                </a:solidFill>
                <a:effectLst/>
                <a:latin typeface="+mn-lt"/>
                <a:ea typeface="+mn-ea"/>
                <a:cs typeface="+mn-cs"/>
              </a:rPr>
              <a:t>如图所示，左边是基于实例的多模态翻译，主要是检索模式，我们可以想象一下已经有一个构造好的字典，字典里的每个元素是将一件事情从一种模态到另一种模态的转换，打个比方，如果我们要将图片描述的内容转化为用句子表示，那么我们只要在这个字典里检索这个图片对应的句子，找到后输出这段句子就可以。</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右边是基于生成的多模态翻译，主要是编码器</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解码器生成模式，它和检索模式的最大区别是先需要有一个训练阶段，用已有的数据训练生成一个翻译模型，然后用这个模型来进行翻译。</a:t>
            </a:r>
            <a:r>
              <a:rPr lang="zh-CN" altLang="en-US" sz="1200" b="0" i="0" kern="1200" dirty="0">
                <a:solidFill>
                  <a:schemeClr val="tx1"/>
                </a:solidFill>
                <a:effectLst/>
                <a:latin typeface="+mn-lt"/>
                <a:ea typeface="+mn-ea"/>
                <a:cs typeface="+mn-cs"/>
              </a:rPr>
              <a:t>多模翻译的生成方法构造了能够执行多模翻译的模型，</a:t>
            </a:r>
            <a:r>
              <a:rPr lang="zh-CN" altLang="en-US" sz="1200" kern="1200" dirty="0">
                <a:solidFill>
                  <a:schemeClr val="tx1"/>
                </a:solidFill>
                <a:effectLst/>
                <a:latin typeface="+mn-lt"/>
                <a:ea typeface="+mn-ea"/>
                <a:cs typeface="+mn-cs"/>
              </a:rPr>
              <a:t>这是一个具有挑战性的问题，因为它需要同时理解源模态目标模态的能力。</a:t>
            </a:r>
          </a:p>
          <a:p>
            <a:endParaRPr lang="zh-CN" alt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这是本次讲解的大纲，包括以下几部分内容</a:t>
            </a:r>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2</a:t>
            </a:fld>
            <a:endParaRPr lang="zh-CN" altLang="en-US"/>
          </a:p>
        </p:txBody>
      </p:sp>
    </p:spTree>
    <p:extLst>
      <p:ext uri="{BB962C8B-B14F-4D97-AF65-F5344CB8AC3E}">
        <p14:creationId xmlns:p14="http://schemas.microsoft.com/office/powerpoint/2010/main" val="2225028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说完了多模态翻译的两种方式，接下来我为大家介绍一下解决之前提到的任务的方法。</a:t>
            </a:r>
          </a:p>
          <a:p>
            <a:r>
              <a:rPr lang="zh-CN" altLang="en-US" sz="1200" kern="1200" dirty="0">
                <a:solidFill>
                  <a:schemeClr val="tx1"/>
                </a:solidFill>
                <a:effectLst/>
                <a:latin typeface="+mn-lt"/>
                <a:ea typeface="+mn-ea"/>
                <a:cs typeface="+mn-cs"/>
              </a:rPr>
              <a:t>首先这是一篇发表在</a:t>
            </a:r>
            <a:r>
              <a:rPr lang="en-US" altLang="zh-CN" sz="1200" kern="1200" dirty="0">
                <a:solidFill>
                  <a:schemeClr val="tx1"/>
                </a:solidFill>
                <a:effectLst/>
                <a:latin typeface="+mn-lt"/>
                <a:ea typeface="+mn-ea"/>
                <a:cs typeface="+mn-cs"/>
              </a:rPr>
              <a:t>ACL2015</a:t>
            </a:r>
            <a:r>
              <a:rPr lang="zh-CN" altLang="en-US" sz="1200" kern="1200" dirty="0">
                <a:solidFill>
                  <a:schemeClr val="tx1"/>
                </a:solidFill>
                <a:effectLst/>
                <a:latin typeface="+mn-lt"/>
                <a:ea typeface="+mn-ea"/>
                <a:cs typeface="+mn-cs"/>
              </a:rPr>
              <a:t>的论文，是基于实例的从图像模态到文本模态翻译在检索模式的经典应用，简单来讲就是通过搜索视觉上类似的图像，然后使用检索到的图像的标题进行描述。该方法的核心思想是将给定的视觉查询转换为基于分布语义的文本查询。首先会有一个大的图片</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标题数据集，数据集的每个元素是图片</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标题对，通过</a:t>
            </a:r>
            <a:r>
              <a:rPr lang="en-US" altLang="zh-CN" sz="1200" kern="1200" dirty="0" err="1">
                <a:solidFill>
                  <a:schemeClr val="tx1"/>
                </a:solidFill>
                <a:effectLst/>
                <a:latin typeface="+mn-lt"/>
                <a:ea typeface="+mn-ea"/>
                <a:cs typeface="+mn-cs"/>
              </a:rPr>
              <a:t>CAffe</a:t>
            </a:r>
            <a:r>
              <a:rPr lang="zh-CN" altLang="en-US" sz="1200" kern="1200" dirty="0">
                <a:solidFill>
                  <a:schemeClr val="tx1"/>
                </a:solidFill>
                <a:effectLst/>
                <a:latin typeface="+mn-lt"/>
                <a:ea typeface="+mn-ea"/>
                <a:cs typeface="+mn-cs"/>
              </a:rPr>
              <a:t>深度学习框架将待查询的图片和数据集里的图片提取特征比对，这样就能查询到图片和数据集里最相似的图片，采用自适应策略来构造图像</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标题对的初始候选集，在处理完图像模态后，可以看到现在已经检索到了对应的几个文本模态，用</a:t>
            </a:r>
            <a:r>
              <a:rPr lang="en-US" altLang="zh-CN" sz="1200" kern="1200" dirty="0">
                <a:solidFill>
                  <a:schemeClr val="tx1"/>
                </a:solidFill>
                <a:effectLst/>
                <a:latin typeface="+mn-lt"/>
                <a:ea typeface="+mn-ea"/>
                <a:cs typeface="+mn-cs"/>
              </a:rPr>
              <a:t>word2vec</a:t>
            </a:r>
            <a:r>
              <a:rPr lang="zh-CN" altLang="en-US" sz="1200" kern="1200" dirty="0">
                <a:solidFill>
                  <a:schemeClr val="tx1"/>
                </a:solidFill>
                <a:effectLst/>
                <a:latin typeface="+mn-lt"/>
                <a:ea typeface="+mn-ea"/>
                <a:cs typeface="+mn-cs"/>
              </a:rPr>
              <a:t>对每个文本的单词进行表示然后简单加法组合成一个标题向量如坐标轴中的的</a:t>
            </a:r>
            <a:r>
              <a:rPr lang="en-US" altLang="zh-CN" sz="1200" kern="1200" dirty="0">
                <a:solidFill>
                  <a:schemeClr val="tx1"/>
                </a:solidFill>
                <a:effectLst/>
                <a:latin typeface="+mn-lt"/>
                <a:ea typeface="+mn-ea"/>
                <a:cs typeface="+mn-cs"/>
              </a:rPr>
              <a:t>c1-c5</a:t>
            </a:r>
            <a:r>
              <a:rPr lang="zh-CN" altLang="en-US" sz="1200" kern="1200" dirty="0">
                <a:solidFill>
                  <a:schemeClr val="tx1"/>
                </a:solidFill>
                <a:effectLst/>
                <a:latin typeface="+mn-lt"/>
                <a:ea typeface="+mn-ea"/>
                <a:cs typeface="+mn-cs"/>
              </a:rPr>
              <a:t>，然后对这几个向量再进行加权平均求和得到坐标轴的黄色向量，将这个黄色向量和其他几个向量做</a:t>
            </a:r>
            <a:r>
              <a:rPr lang="en-US" altLang="zh-CN" sz="1200" kern="1200" dirty="0">
                <a:solidFill>
                  <a:schemeClr val="tx1"/>
                </a:solidFill>
                <a:effectLst/>
                <a:latin typeface="+mn-lt"/>
                <a:ea typeface="+mn-ea"/>
                <a:cs typeface="+mn-cs"/>
              </a:rPr>
              <a:t>cos</a:t>
            </a:r>
            <a:r>
              <a:rPr lang="zh-CN" altLang="en-US" sz="1200" kern="1200" dirty="0">
                <a:solidFill>
                  <a:schemeClr val="tx1"/>
                </a:solidFill>
                <a:effectLst/>
                <a:latin typeface="+mn-lt"/>
                <a:ea typeface="+mn-ea"/>
                <a:cs typeface="+mn-cs"/>
              </a:rPr>
              <a:t>相似度来进行比较而，根据相似度获得最后标题排序。从检索到的</a:t>
            </a:r>
            <a:r>
              <a:rPr lang="en-US" altLang="zh-CN" sz="1200" kern="1200" dirty="0">
                <a:solidFill>
                  <a:schemeClr val="tx1"/>
                </a:solidFill>
                <a:effectLst/>
                <a:latin typeface="+mn-lt"/>
                <a:ea typeface="+mn-ea"/>
                <a:cs typeface="+mn-cs"/>
              </a:rPr>
              <a:t>I-C</a:t>
            </a:r>
            <a:r>
              <a:rPr lang="zh-CN" altLang="en-US" sz="1200" kern="1200" dirty="0">
                <a:solidFill>
                  <a:schemeClr val="tx1"/>
                </a:solidFill>
                <a:effectLst/>
                <a:latin typeface="+mn-lt"/>
                <a:ea typeface="+mn-ea"/>
                <a:cs typeface="+mn-cs"/>
              </a:rPr>
              <a:t>对中挑选出最合适的</a:t>
            </a:r>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a:t>
            </a:r>
          </a:p>
          <a:p>
            <a:r>
              <a:rPr lang="zh-CN" altLang="en-US" sz="1200" kern="1200" dirty="0">
                <a:solidFill>
                  <a:schemeClr val="tx1"/>
                </a:solidFill>
                <a:effectLst/>
                <a:latin typeface="+mn-lt"/>
                <a:ea typeface="+mn-ea"/>
                <a:cs typeface="+mn-cs"/>
              </a:rPr>
              <a:t>当然，这是简单的给定一幅图像将其内容用文字模态表示，而现在许多科研人员正在研究的图像语义分割任务要将一幅图中的多个不同目标内容检测出来，并在图片上目标相应位置用文字翻译，但这在翻译过程中还涉及多模态对齐的技术，接下来我们组的同学会对多模态对齐技术这方面有个讲解，可以想象一下，如果没有对齐技术，在图片上你可能看到的目标位置和标记在图片上的相应文字描述会错位。</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基于检索的模型直接使用检索到的转换，它们依赖于在字典中找到最接近的样本，并将其用作翻译结果。</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第二篇论文是发表在</a:t>
            </a:r>
            <a:r>
              <a:rPr lang="en-US" altLang="zh-CN" sz="1200" kern="1200" dirty="0">
                <a:solidFill>
                  <a:schemeClr val="tx1"/>
                </a:solidFill>
                <a:effectLst/>
                <a:latin typeface="+mn-lt"/>
                <a:ea typeface="+mn-ea"/>
                <a:cs typeface="+mn-cs"/>
              </a:rPr>
              <a:t>ACL2020</a:t>
            </a:r>
            <a:r>
              <a:rPr lang="zh-CN" altLang="en-US" sz="1200" kern="1200" dirty="0">
                <a:solidFill>
                  <a:schemeClr val="tx1"/>
                </a:solidFill>
                <a:effectLst/>
                <a:latin typeface="+mn-lt"/>
                <a:ea typeface="+mn-ea"/>
                <a:cs typeface="+mn-cs"/>
              </a:rPr>
              <a:t>上，基于</a:t>
            </a:r>
            <a:r>
              <a:rPr lang="en-US" altLang="zh-CN" sz="1200" kern="1200" dirty="0">
                <a:solidFill>
                  <a:schemeClr val="tx1"/>
                </a:solidFill>
                <a:effectLst/>
                <a:latin typeface="+mn-lt"/>
                <a:ea typeface="+mn-ea"/>
                <a:cs typeface="+mn-cs"/>
              </a:rPr>
              <a:t>Transform</a:t>
            </a:r>
            <a:r>
              <a:rPr lang="zh-CN" altLang="en-US" sz="1200" kern="1200" dirty="0">
                <a:solidFill>
                  <a:schemeClr val="tx1"/>
                </a:solidFill>
                <a:effectLst/>
                <a:latin typeface="+mn-lt"/>
                <a:ea typeface="+mn-ea"/>
                <a:cs typeface="+mn-cs"/>
              </a:rPr>
              <a:t>的多模态机器翻译，基于</a:t>
            </a:r>
            <a:r>
              <a:rPr lang="en-US" altLang="zh-CN" sz="1200" kern="1200" dirty="0">
                <a:solidFill>
                  <a:schemeClr val="tx1"/>
                </a:solidFill>
                <a:effectLst/>
                <a:latin typeface="+mn-lt"/>
                <a:ea typeface="+mn-ea"/>
                <a:cs typeface="+mn-cs"/>
              </a:rPr>
              <a:t>Transform</a:t>
            </a:r>
            <a:r>
              <a:rPr lang="zh-CN" altLang="en-US" sz="1200" kern="1200" dirty="0">
                <a:solidFill>
                  <a:schemeClr val="tx1"/>
                </a:solidFill>
                <a:effectLst/>
                <a:latin typeface="+mn-lt"/>
                <a:ea typeface="+mn-ea"/>
                <a:cs typeface="+mn-cs"/>
              </a:rPr>
              <a:t>模型那大家肯定知道这也就是基于生成的编码器</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解码器多模态翻译，之前有同学已经介绍了</a:t>
            </a:r>
            <a:r>
              <a:rPr lang="en-US" altLang="zh-CN" sz="1200" kern="1200" dirty="0">
                <a:solidFill>
                  <a:schemeClr val="tx1"/>
                </a:solidFill>
                <a:effectLst/>
                <a:latin typeface="+mn-lt"/>
                <a:ea typeface="+mn-ea"/>
                <a:cs typeface="+mn-cs"/>
              </a:rPr>
              <a:t>transformer</a:t>
            </a:r>
            <a:r>
              <a:rPr lang="zh-CN" altLang="en-US" sz="1200" kern="1200" dirty="0">
                <a:solidFill>
                  <a:schemeClr val="tx1"/>
                </a:solidFill>
                <a:effectLst/>
                <a:latin typeface="+mn-lt"/>
                <a:ea typeface="+mn-ea"/>
                <a:cs typeface="+mn-cs"/>
              </a:rPr>
              <a:t>，这篇论文介绍的是多模态的</a:t>
            </a:r>
            <a:r>
              <a:rPr lang="en-US" altLang="zh-CN" sz="1200" kern="1200" dirty="0">
                <a:solidFill>
                  <a:schemeClr val="tx1"/>
                </a:solidFill>
                <a:effectLst/>
                <a:latin typeface="+mn-lt"/>
                <a:ea typeface="+mn-ea"/>
                <a:cs typeface="+mn-cs"/>
              </a:rPr>
              <a:t>transformer</a:t>
            </a:r>
            <a:r>
              <a:rPr lang="zh-CN" altLang="en-US" sz="1200" kern="1200" dirty="0">
                <a:solidFill>
                  <a:schemeClr val="tx1"/>
                </a:solidFill>
                <a:effectLst/>
                <a:latin typeface="+mn-lt"/>
                <a:ea typeface="+mn-ea"/>
                <a:cs typeface="+mn-cs"/>
              </a:rPr>
              <a:t>，接下来我们一起来看一下，首先用统一的多模态图表示输入的句子和图像，该多模态图捕捉了多模态语义单元</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词和视觉对象</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之间的各种语义关系。讲一下如果是单模态信息的翻译有什么坏处，</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最后是对多模态翻译模型的评价和补充：有时，就像英语老师给我们改</a:t>
            </a:r>
            <a:r>
              <a:rPr lang="en-US" altLang="zh-CN" sz="1200" kern="1200" dirty="0">
                <a:solidFill>
                  <a:schemeClr val="tx1"/>
                </a:solidFill>
                <a:effectLst/>
                <a:latin typeface="+mn-lt"/>
                <a:ea typeface="+mn-ea"/>
                <a:cs typeface="+mn-cs"/>
              </a:rPr>
              <a:t>6</a:t>
            </a:r>
            <a:r>
              <a:rPr lang="zh-CN" altLang="en-US" sz="1200" kern="1200" dirty="0">
                <a:solidFill>
                  <a:schemeClr val="tx1"/>
                </a:solidFill>
                <a:effectLst/>
                <a:latin typeface="+mn-lt"/>
                <a:ea typeface="+mn-ea"/>
                <a:cs typeface="+mn-cs"/>
              </a:rPr>
              <a:t>级翻译一样，老师决定哪个翻译更好往往是主观的。所以多模态翻译方法面临：，谢谢大家，接下来请我们小组其他成员为大家进行汇报。</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8038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2911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5439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X. Anguera, J. Luque, and C. Gracia, “Audio-to-text alignment for speech recognition with very limited resources.” in INTERSPEECH, 2014</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497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00000"/>
                </a:solidFill>
                <a:effectLst/>
                <a:latin typeface="Microsoft YaHei" panose="020B0503020204020204" pitchFamily="34" charset="-122"/>
                <a:ea typeface="Microsoft YaHei" panose="020B0503020204020204" pitchFamily="34" charset="-122"/>
              </a:rPr>
              <a:t>Mao J , Huang J , </a:t>
            </a:r>
            <a:r>
              <a:rPr lang="en-US" altLang="zh-CN" b="0" i="0" dirty="0" err="1">
                <a:solidFill>
                  <a:srgbClr val="000000"/>
                </a:solidFill>
                <a:effectLst/>
                <a:latin typeface="Microsoft YaHei" panose="020B0503020204020204" pitchFamily="34" charset="-122"/>
                <a:ea typeface="Microsoft YaHei" panose="020B0503020204020204" pitchFamily="34" charset="-122"/>
              </a:rPr>
              <a:t>Toshev</a:t>
            </a:r>
            <a:r>
              <a:rPr lang="en-US" altLang="zh-CN" b="0" i="0" dirty="0">
                <a:solidFill>
                  <a:srgbClr val="000000"/>
                </a:solidFill>
                <a:effectLst/>
                <a:latin typeface="Microsoft YaHei" panose="020B0503020204020204" pitchFamily="34" charset="-122"/>
                <a:ea typeface="Microsoft YaHei" panose="020B0503020204020204" pitchFamily="34" charset="-122"/>
              </a:rPr>
              <a:t> A , et al. Generation and Comprehension of Unambiguous Object Descriptions[C]// 2016 IEEE Conference on Computer Vision and Pattern Recognition (CVPR). IEEE, 2016.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6282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i="0" dirty="0">
              <a:solidFill>
                <a:srgbClr val="2E3033"/>
              </a:solidFill>
              <a:effectLst/>
              <a:latin typeface="Arial" panose="020B0604020202020204" pitchFamily="34" charset="0"/>
            </a:endParaRPr>
          </a:p>
          <a:p>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K. </a:t>
            </a:r>
            <a:r>
              <a:rPr kumimoji="0" lang="en-US" altLang="zh-CN" sz="1200" b="0" i="0" u="none" strike="noStrike" kern="1200" cap="none" spc="0" normalizeH="0" baseline="0" noProof="0" dirty="0" err="1">
                <a:ln>
                  <a:noFill/>
                </a:ln>
                <a:solidFill>
                  <a:prstClr val="black"/>
                </a:solidFill>
                <a:effectLst/>
                <a:uLnTx/>
                <a:uFillTx/>
                <a:latin typeface="微软雅黑"/>
                <a:ea typeface="微软雅黑"/>
                <a:cs typeface="+mn-cs"/>
              </a:rPr>
              <a:t>Sj</a:t>
            </a: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 ¨</a:t>
            </a:r>
            <a:r>
              <a:rPr kumimoji="0" lang="en-US" altLang="zh-CN" sz="1200" b="0" i="0" u="none" strike="noStrike" kern="1200" cap="none" spc="0" normalizeH="0" baseline="0" noProof="0" dirty="0" err="1">
                <a:ln>
                  <a:noFill/>
                </a:ln>
                <a:solidFill>
                  <a:prstClr val="black"/>
                </a:solidFill>
                <a:effectLst/>
                <a:uLnTx/>
                <a:uFillTx/>
                <a:latin typeface="微软雅黑"/>
                <a:ea typeface="微软雅黑"/>
                <a:cs typeface="+mn-cs"/>
              </a:rPr>
              <a:t>olander</a:t>
            </a:r>
            <a:r>
              <a:rPr kumimoji="0" lang="en-US" altLang="zh-CN" sz="1200" b="0" i="0" u="none" strike="noStrike" kern="1200" cap="none" spc="0" normalizeH="0" baseline="0" noProof="0" dirty="0">
                <a:ln>
                  <a:noFill/>
                </a:ln>
                <a:solidFill>
                  <a:prstClr val="black"/>
                </a:solidFill>
                <a:effectLst/>
                <a:uLnTx/>
                <a:uFillTx/>
                <a:latin typeface="微软雅黑"/>
                <a:ea typeface="微软雅黑"/>
                <a:cs typeface="+mn-cs"/>
              </a:rPr>
              <a:t>, “An HMM-based system for automatic segmentation and alignment of speech</a:t>
            </a:r>
            <a:endParaRPr lang="en-US" altLang="zh-CN" b="0" i="0" dirty="0">
              <a:solidFill>
                <a:srgbClr val="2E3033"/>
              </a:solidFill>
              <a:effectLst/>
              <a:latin typeface="Arial" panose="020B0604020202020204" pitchFamily="34" charset="0"/>
            </a:endParaRPr>
          </a:p>
          <a:p>
            <a:r>
              <a:rPr lang="en-US" altLang="zh-CN" b="0" i="0" dirty="0">
                <a:solidFill>
                  <a:srgbClr val="333333"/>
                </a:solidFill>
                <a:effectLst/>
                <a:latin typeface="Arial" panose="020B0604020202020204" pitchFamily="34" charset="0"/>
              </a:rPr>
              <a:t>S. </a:t>
            </a:r>
            <a:r>
              <a:rPr lang="en-US" altLang="zh-CN" b="0" i="0" dirty="0" err="1">
                <a:solidFill>
                  <a:srgbClr val="333333"/>
                </a:solidFill>
                <a:effectLst/>
                <a:latin typeface="Arial" panose="020B0604020202020204" pitchFamily="34" charset="0"/>
              </a:rPr>
              <a:t>Brognaux</a:t>
            </a:r>
            <a:r>
              <a:rPr lang="en-US" altLang="zh-CN" b="0" i="0" dirty="0">
                <a:solidFill>
                  <a:srgbClr val="333333"/>
                </a:solidFill>
                <a:effectLst/>
                <a:latin typeface="Arial" panose="020B0604020202020204" pitchFamily="34" charset="0"/>
              </a:rPr>
              <a:t> and T. </a:t>
            </a:r>
            <a:r>
              <a:rPr lang="en-US" altLang="zh-CN" b="0" i="0" dirty="0" err="1">
                <a:solidFill>
                  <a:srgbClr val="333333"/>
                </a:solidFill>
                <a:effectLst/>
                <a:latin typeface="Arial" panose="020B0604020202020204" pitchFamily="34" charset="0"/>
              </a:rPr>
              <a:t>Drugman</a:t>
            </a:r>
            <a:r>
              <a:rPr lang="en-US" altLang="zh-CN" b="0" i="0" dirty="0">
                <a:solidFill>
                  <a:srgbClr val="333333"/>
                </a:solidFill>
                <a:effectLst/>
                <a:latin typeface="Arial" panose="020B0604020202020204" pitchFamily="34" charset="0"/>
              </a:rPr>
              <a:t>, “HMM-Based Speech Segmentation: Improvements of Fully Automatic Approaches,” in </a:t>
            </a:r>
            <a:r>
              <a:rPr lang="en-US" altLang="zh-CN" b="0" i="1" dirty="0">
                <a:solidFill>
                  <a:srgbClr val="333333"/>
                </a:solidFill>
                <a:effectLst/>
                <a:latin typeface="Arial" panose="020B0604020202020204" pitchFamily="34" charset="0"/>
              </a:rPr>
              <a:t>IEEE/ACM Transactions on Audio, Speech, and Language Processing</a:t>
            </a:r>
            <a:r>
              <a:rPr lang="en-US" altLang="zh-CN" b="0" i="0" dirty="0">
                <a:solidFill>
                  <a:srgbClr val="2E3033"/>
                </a:solidFill>
                <a:effectLst/>
                <a:latin typeface="Arial" panose="020B0604020202020204" pitchFamily="34" charset="0"/>
              </a:rPr>
              <a:t>.</a:t>
            </a:r>
            <a:r>
              <a:rPr lang="zh-CN" altLang="en-US" b="0" i="0" dirty="0">
                <a:solidFill>
                  <a:srgbClr val="2E3033"/>
                </a:solidFill>
                <a:effectLst/>
                <a:latin typeface="Arial" panose="020B0604020202020204" pitchFamily="34" charset="0"/>
              </a:rPr>
              <a:t> </a:t>
            </a:r>
            <a:r>
              <a:rPr lang="en-US" altLang="zh-CN" b="0" i="0" dirty="0">
                <a:solidFill>
                  <a:srgbClr val="2E3033"/>
                </a:solidFill>
                <a:effectLst/>
                <a:latin typeface="Arial" panose="020B0604020202020204" pitchFamily="34" charset="0"/>
              </a:rPr>
              <a:t>2016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521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那接下来就由我首先来</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进行第一部分的讲解。</a:t>
            </a:r>
          </a:p>
          <a:p>
            <a:r>
              <a:rPr lang="zh-CN" altLang="zh-CN" sz="1200" kern="1200" dirty="0">
                <a:solidFill>
                  <a:schemeClr val="tx1"/>
                </a:solidFill>
                <a:effectLst/>
                <a:latin typeface="+mn-lt"/>
                <a:ea typeface="+mn-ea"/>
                <a:cs typeface="+mn-cs"/>
              </a:rPr>
              <a:t>在解释多模态分析的定义之前，然后我们来看一看最近</a:t>
            </a:r>
            <a:r>
              <a:rPr lang="en-US" altLang="zh-CN" sz="1200" kern="1200" dirty="0" err="1">
                <a:solidFill>
                  <a:schemeClr val="tx1"/>
                </a:solidFill>
                <a:effectLst/>
                <a:latin typeface="+mn-lt"/>
                <a:ea typeface="+mn-ea"/>
                <a:cs typeface="+mn-cs"/>
              </a:rPr>
              <a:t>OpenAI</a:t>
            </a:r>
            <a:r>
              <a:rPr lang="zh-CN" altLang="zh-CN" sz="1200" kern="1200" dirty="0">
                <a:solidFill>
                  <a:schemeClr val="tx1"/>
                </a:solidFill>
                <a:effectLst/>
                <a:latin typeface="+mn-lt"/>
                <a:ea typeface="+mn-ea"/>
                <a:cs typeface="+mn-cs"/>
              </a:rPr>
              <a:t>轰动性的工作：</a:t>
            </a:r>
          </a:p>
        </p:txBody>
      </p:sp>
      <p:sp>
        <p:nvSpPr>
          <p:cNvPr id="4" name="灯片编号占位符 3"/>
          <p:cNvSpPr>
            <a:spLocks noGrp="1"/>
          </p:cNvSpPr>
          <p:nvPr>
            <p:ph type="sldNum" sz="quarter" idx="5"/>
          </p:nvPr>
        </p:nvSpPr>
        <p:spPr/>
        <p:txBody>
          <a:bodyPr/>
          <a:lstStyle/>
          <a:p>
            <a:fld id="{0EA6AABF-D2D3-4C21-B6A1-26D7E2DA4A2F}" type="slidenum">
              <a:rPr lang="zh-CN" altLang="en-US" smtClean="0"/>
              <a:t>3</a:t>
            </a:fld>
            <a:endParaRPr lang="zh-CN" altLang="en-US"/>
          </a:p>
        </p:txBody>
      </p:sp>
    </p:spTree>
    <p:extLst>
      <p:ext uri="{BB962C8B-B14F-4D97-AF65-F5344CB8AC3E}">
        <p14:creationId xmlns:p14="http://schemas.microsoft.com/office/powerpoint/2010/main" val="4289615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1283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333333"/>
              </a:solidFill>
              <a:effectLst/>
              <a:uLnTx/>
              <a:uFillTx/>
              <a:latin typeface="+mn-ea"/>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9329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41</a:t>
            </a:fld>
            <a:endParaRPr lang="zh-CN" altLang="en-US"/>
          </a:p>
        </p:txBody>
      </p:sp>
    </p:spTree>
    <p:extLst>
      <p:ext uri="{BB962C8B-B14F-4D97-AF65-F5344CB8AC3E}">
        <p14:creationId xmlns:p14="http://schemas.microsoft.com/office/powerpoint/2010/main" val="2910010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42</a:t>
            </a:fld>
            <a:endParaRPr lang="zh-CN" altLang="en-US"/>
          </a:p>
        </p:txBody>
      </p:sp>
    </p:spTree>
    <p:extLst>
      <p:ext uri="{BB962C8B-B14F-4D97-AF65-F5344CB8AC3E}">
        <p14:creationId xmlns:p14="http://schemas.microsoft.com/office/powerpoint/2010/main" val="1748329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43</a:t>
            </a:fld>
            <a:endParaRPr lang="zh-CN" altLang="en-US"/>
          </a:p>
        </p:txBody>
      </p:sp>
    </p:spTree>
    <p:extLst>
      <p:ext uri="{BB962C8B-B14F-4D97-AF65-F5344CB8AC3E}">
        <p14:creationId xmlns:p14="http://schemas.microsoft.com/office/powerpoint/2010/main" val="2372901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44</a:t>
            </a:fld>
            <a:endParaRPr lang="zh-CN" altLang="en-US"/>
          </a:p>
        </p:txBody>
      </p:sp>
    </p:spTree>
    <p:extLst>
      <p:ext uri="{BB962C8B-B14F-4D97-AF65-F5344CB8AC3E}">
        <p14:creationId xmlns:p14="http://schemas.microsoft.com/office/powerpoint/2010/main" val="2974122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45</a:t>
            </a:fld>
            <a:endParaRPr lang="zh-CN" altLang="en-US"/>
          </a:p>
        </p:txBody>
      </p:sp>
    </p:spTree>
    <p:extLst>
      <p:ext uri="{BB962C8B-B14F-4D97-AF65-F5344CB8AC3E}">
        <p14:creationId xmlns:p14="http://schemas.microsoft.com/office/powerpoint/2010/main" val="2901317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46</a:t>
            </a:fld>
            <a:endParaRPr lang="zh-CN" altLang="en-US"/>
          </a:p>
        </p:txBody>
      </p:sp>
    </p:spTree>
    <p:extLst>
      <p:ext uri="{BB962C8B-B14F-4D97-AF65-F5344CB8AC3E}">
        <p14:creationId xmlns:p14="http://schemas.microsoft.com/office/powerpoint/2010/main" val="3469784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47</a:t>
            </a:fld>
            <a:endParaRPr lang="zh-CN" altLang="en-US"/>
          </a:p>
        </p:txBody>
      </p:sp>
    </p:spTree>
    <p:extLst>
      <p:ext uri="{BB962C8B-B14F-4D97-AF65-F5344CB8AC3E}">
        <p14:creationId xmlns:p14="http://schemas.microsoft.com/office/powerpoint/2010/main" val="3618733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0EA6AABF-D2D3-4C21-B6A1-26D7E2DA4A2F}" type="slidenum">
              <a:rPr lang="zh-CN" altLang="en-US" smtClean="0"/>
              <a:t>48</a:t>
            </a:fld>
            <a:endParaRPr lang="zh-CN" altLang="en-US"/>
          </a:p>
        </p:txBody>
      </p:sp>
    </p:spTree>
    <p:extLst>
      <p:ext uri="{BB962C8B-B14F-4D97-AF65-F5344CB8AC3E}">
        <p14:creationId xmlns:p14="http://schemas.microsoft.com/office/powerpoint/2010/main" val="4226185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4</a:t>
            </a:fld>
            <a:endParaRPr lang="zh-CN" altLang="en-US"/>
          </a:p>
        </p:txBody>
      </p:sp>
    </p:spTree>
    <p:extLst>
      <p:ext uri="{BB962C8B-B14F-4D97-AF65-F5344CB8AC3E}">
        <p14:creationId xmlns:p14="http://schemas.microsoft.com/office/powerpoint/2010/main" val="2590761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0EA6AABF-D2D3-4C21-B6A1-26D7E2DA4A2F}" type="slidenum">
              <a:rPr lang="zh-CN" altLang="en-US" smtClean="0"/>
              <a:t>49</a:t>
            </a:fld>
            <a:endParaRPr lang="zh-CN" altLang="en-US"/>
          </a:p>
        </p:txBody>
      </p:sp>
    </p:spTree>
    <p:extLst>
      <p:ext uri="{BB962C8B-B14F-4D97-AF65-F5344CB8AC3E}">
        <p14:creationId xmlns:p14="http://schemas.microsoft.com/office/powerpoint/2010/main" val="1349446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50</a:t>
            </a:fld>
            <a:endParaRPr lang="zh-CN" altLang="en-US"/>
          </a:p>
        </p:txBody>
      </p:sp>
    </p:spTree>
    <p:extLst>
      <p:ext uri="{BB962C8B-B14F-4D97-AF65-F5344CB8AC3E}">
        <p14:creationId xmlns:p14="http://schemas.microsoft.com/office/powerpoint/2010/main" val="511287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52</a:t>
            </a:fld>
            <a:endParaRPr lang="zh-CN" altLang="en-US"/>
          </a:p>
        </p:txBody>
      </p:sp>
    </p:spTree>
    <p:extLst>
      <p:ext uri="{BB962C8B-B14F-4D97-AF65-F5344CB8AC3E}">
        <p14:creationId xmlns:p14="http://schemas.microsoft.com/office/powerpoint/2010/main" val="932220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6AABF-D2D3-4C21-B6A1-26D7E2DA4A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010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157F5F-F468-4204-A9D9-E2567688704F}" type="slidenum">
              <a:rPr lang="zh-CN" altLang="en-US" smtClean="0"/>
              <a:t>54</a:t>
            </a:fld>
            <a:endParaRPr lang="zh-CN" altLang="en-US"/>
          </a:p>
        </p:txBody>
      </p:sp>
    </p:spTree>
    <p:extLst>
      <p:ext uri="{BB962C8B-B14F-4D97-AF65-F5344CB8AC3E}">
        <p14:creationId xmlns:p14="http://schemas.microsoft.com/office/powerpoint/2010/main" val="2051277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并行：如在视听数据集中，视频和语音样本来自同一个演讲者。</a:t>
            </a:r>
          </a:p>
          <a:p>
            <a:r>
              <a:rPr lang="zh-CN" altLang="en-US" sz="1200" kern="1200">
                <a:solidFill>
                  <a:schemeClr val="tx1"/>
                </a:solidFill>
                <a:effectLst/>
                <a:latin typeface="+mn-lt"/>
                <a:ea typeface="+mn-ea"/>
                <a:cs typeface="+mn-cs"/>
              </a:rPr>
              <a:t>非并行：利</a:t>
            </a:r>
            <a:r>
              <a:rPr lang="zh-CN" altLang="zh-CN" sz="1200" kern="1200">
                <a:solidFill>
                  <a:schemeClr val="tx1"/>
                </a:solidFill>
                <a:effectLst/>
                <a:latin typeface="+mn-lt"/>
                <a:ea typeface="+mn-ea"/>
                <a:cs typeface="+mn-cs"/>
              </a:rPr>
              <a:t>用另外来自维基百科的纯文本数据集</a:t>
            </a:r>
            <a:r>
              <a:rPr lang="zh-CN" altLang="en-US" sz="1200" kern="1200">
                <a:solidFill>
                  <a:schemeClr val="tx1"/>
                </a:solidFill>
                <a:effectLst/>
                <a:latin typeface="+mn-lt"/>
                <a:ea typeface="+mn-ea"/>
                <a:cs typeface="+mn-cs"/>
              </a:rPr>
              <a:t>来</a:t>
            </a:r>
            <a:r>
              <a:rPr lang="zh-CN" altLang="zh-CN" sz="1200" kern="1200">
                <a:solidFill>
                  <a:schemeClr val="tx1"/>
                </a:solidFill>
                <a:effectLst/>
                <a:latin typeface="+mn-lt"/>
                <a:ea typeface="+mn-ea"/>
                <a:cs typeface="+mn-cs"/>
              </a:rPr>
              <a:t>扩展传统对象识别</a:t>
            </a:r>
            <a:r>
              <a:rPr lang="zh-CN" altLang="en-US" sz="1200" kern="1200">
                <a:solidFill>
                  <a:schemeClr val="tx1"/>
                </a:solidFill>
                <a:effectLst/>
                <a:latin typeface="+mn-lt"/>
                <a:ea typeface="+mn-ea"/>
                <a:cs typeface="+mn-cs"/>
              </a:rPr>
              <a:t>的</a:t>
            </a:r>
            <a:r>
              <a:rPr lang="zh-CN" altLang="zh-CN" sz="1200" kern="1200">
                <a:solidFill>
                  <a:schemeClr val="tx1"/>
                </a:solidFill>
                <a:effectLst/>
                <a:latin typeface="+mn-lt"/>
                <a:ea typeface="+mn-ea"/>
                <a:cs typeface="+mn-cs"/>
              </a:rPr>
              <a:t>数据集</a:t>
            </a:r>
            <a:r>
              <a:rPr lang="zh-CN" altLang="en-US" sz="1200" kern="1200">
                <a:solidFill>
                  <a:schemeClr val="tx1"/>
                </a:solidFill>
                <a:effectLst/>
                <a:latin typeface="+mn-lt"/>
                <a:ea typeface="+mn-ea"/>
                <a:cs typeface="+mn-cs"/>
              </a:rPr>
              <a:t>。</a:t>
            </a:r>
            <a:endParaRPr lang="en-US" altLang="zh-CN" sz="1200" kern="1200">
              <a:solidFill>
                <a:schemeClr val="tx1"/>
              </a:solidFill>
              <a:effectLst/>
              <a:latin typeface="+mn-lt"/>
              <a:ea typeface="+mn-ea"/>
              <a:cs typeface="+mn-cs"/>
            </a:endParaRPr>
          </a:p>
          <a:p>
            <a:r>
              <a:rPr lang="zh-CN" altLang="en-US" sz="1200" kern="1200">
                <a:solidFill>
                  <a:schemeClr val="tx1"/>
                </a:solidFill>
                <a:effectLst/>
                <a:latin typeface="+mn-lt"/>
                <a:ea typeface="+mn-ea"/>
                <a:cs typeface="+mn-cs"/>
              </a:rPr>
              <a:t>混合：像一些电影里的中英文字幕，中文和英文通过图像这一模态进行桥接。</a:t>
            </a:r>
            <a:endParaRPr lang="zh-CN" altLang="en-US"/>
          </a:p>
        </p:txBody>
      </p:sp>
      <p:sp>
        <p:nvSpPr>
          <p:cNvPr id="4" name="灯片编号占位符 3"/>
          <p:cNvSpPr>
            <a:spLocks noGrp="1"/>
          </p:cNvSpPr>
          <p:nvPr>
            <p:ph type="sldNum" sz="quarter" idx="5"/>
          </p:nvPr>
        </p:nvSpPr>
        <p:spPr/>
        <p:txBody>
          <a:bodyPr/>
          <a:lstStyle/>
          <a:p>
            <a:fld id="{7B157F5F-F468-4204-A9D9-E2567688704F}" type="slidenum">
              <a:rPr lang="zh-CN" altLang="en-US" smtClean="0"/>
              <a:t>55</a:t>
            </a:fld>
            <a:endParaRPr lang="zh-CN" altLang="en-US"/>
          </a:p>
        </p:txBody>
      </p:sp>
    </p:spTree>
    <p:extLst>
      <p:ext uri="{BB962C8B-B14F-4D97-AF65-F5344CB8AC3E}">
        <p14:creationId xmlns:p14="http://schemas.microsoft.com/office/powerpoint/2010/main" val="1254782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类似于多视图学习；</a:t>
            </a:r>
            <a:endParaRPr lang="en-US" altLang="zh-CN"/>
          </a:p>
          <a:p>
            <a:endParaRPr lang="zh-CN" altLang="en-US"/>
          </a:p>
        </p:txBody>
      </p:sp>
      <p:sp>
        <p:nvSpPr>
          <p:cNvPr id="4" name="灯片编号占位符 3"/>
          <p:cNvSpPr>
            <a:spLocks noGrp="1"/>
          </p:cNvSpPr>
          <p:nvPr>
            <p:ph type="sldNum" sz="quarter" idx="5"/>
          </p:nvPr>
        </p:nvSpPr>
        <p:spPr/>
        <p:txBody>
          <a:bodyPr/>
          <a:lstStyle/>
          <a:p>
            <a:fld id="{7B157F5F-F468-4204-A9D9-E2567688704F}" type="slidenum">
              <a:rPr lang="zh-CN" altLang="en-US" smtClean="0"/>
              <a:t>56</a:t>
            </a:fld>
            <a:endParaRPr lang="zh-CN" altLang="en-US"/>
          </a:p>
        </p:txBody>
      </p:sp>
    </p:spTree>
    <p:extLst>
      <p:ext uri="{BB962C8B-B14F-4D97-AF65-F5344CB8AC3E}">
        <p14:creationId xmlns:p14="http://schemas.microsoft.com/office/powerpoint/2010/main" val="1058256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mn-ea"/>
                <a:cs typeface="+mn-cs"/>
              </a:rPr>
              <a:t>*</a:t>
            </a:r>
            <a:r>
              <a:rPr lang="zh-CN" altLang="zh-CN" sz="1200" kern="1200">
                <a:solidFill>
                  <a:schemeClr val="tx1"/>
                </a:solidFill>
                <a:effectLst/>
                <a:latin typeface="+mn-lt"/>
                <a:ea typeface="+mn-ea"/>
                <a:cs typeface="+mn-cs"/>
              </a:rPr>
              <a:t>来自维基百科的纯文本数据集</a:t>
            </a:r>
            <a:r>
              <a:rPr lang="zh-CN" altLang="en-US" sz="1200" kern="1200">
                <a:solidFill>
                  <a:schemeClr val="tx1"/>
                </a:solidFill>
                <a:effectLst/>
                <a:latin typeface="+mn-lt"/>
                <a:ea typeface="+mn-ea"/>
                <a:cs typeface="+mn-cs"/>
              </a:rPr>
              <a:t>。</a:t>
            </a:r>
            <a:endParaRPr lang="en-US" altLang="zh-CN" sz="1200" kern="120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B157F5F-F468-4204-A9D9-E2567688704F}" type="slidenum">
              <a:rPr lang="zh-CN" altLang="en-US" smtClean="0"/>
              <a:t>57</a:t>
            </a:fld>
            <a:endParaRPr lang="zh-CN" altLang="en-US"/>
          </a:p>
        </p:txBody>
      </p:sp>
    </p:spTree>
    <p:extLst>
      <p:ext uri="{BB962C8B-B14F-4D97-AF65-F5344CB8AC3E}">
        <p14:creationId xmlns:p14="http://schemas.microsoft.com/office/powerpoint/2010/main" val="1442144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a:t>
            </a:r>
            <a:r>
              <a:rPr lang="zh-CN" altLang="en-US"/>
              <a:t>因为有时候一个概念并不是它字面上的意思。</a:t>
            </a:r>
            <a:endParaRPr lang="en-US" altLang="zh-CN"/>
          </a:p>
          <a:p>
            <a:r>
              <a:rPr lang="zh-CN" altLang="en-US" sz="1200"/>
              <a:t>这时候就</a:t>
            </a:r>
            <a:r>
              <a:rPr lang="en-US" altLang="zh-CN" sz="1200"/>
              <a:t>*</a:t>
            </a:r>
            <a:endParaRPr lang="en-US" altLang="zh-CN"/>
          </a:p>
        </p:txBody>
      </p:sp>
      <p:sp>
        <p:nvSpPr>
          <p:cNvPr id="4" name="灯片编号占位符 3"/>
          <p:cNvSpPr>
            <a:spLocks noGrp="1"/>
          </p:cNvSpPr>
          <p:nvPr>
            <p:ph type="sldNum" sz="quarter" idx="5"/>
          </p:nvPr>
        </p:nvSpPr>
        <p:spPr/>
        <p:txBody>
          <a:bodyPr/>
          <a:lstStyle/>
          <a:p>
            <a:fld id="{7B157F5F-F468-4204-A9D9-E2567688704F}" type="slidenum">
              <a:rPr lang="zh-CN" altLang="en-US" smtClean="0"/>
              <a:t>58</a:t>
            </a:fld>
            <a:endParaRPr lang="zh-CN" altLang="en-US"/>
          </a:p>
        </p:txBody>
      </p:sp>
    </p:spTree>
    <p:extLst>
      <p:ext uri="{BB962C8B-B14F-4D97-AF65-F5344CB8AC3E}">
        <p14:creationId xmlns:p14="http://schemas.microsoft.com/office/powerpoint/2010/main" val="1560896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比如在没有斑马训练数据的情况下识别斑马。这时候有一些其他动物的图像</a:t>
            </a:r>
            <a:r>
              <a:rPr lang="en-US" altLang="zh-CN"/>
              <a:t>*</a:t>
            </a:r>
            <a:endParaRPr lang="zh-CN" altLang="en-US"/>
          </a:p>
        </p:txBody>
      </p:sp>
      <p:sp>
        <p:nvSpPr>
          <p:cNvPr id="4" name="灯片编号占位符 3"/>
          <p:cNvSpPr>
            <a:spLocks noGrp="1"/>
          </p:cNvSpPr>
          <p:nvPr>
            <p:ph type="sldNum" sz="quarter" idx="5"/>
          </p:nvPr>
        </p:nvSpPr>
        <p:spPr/>
        <p:txBody>
          <a:bodyPr/>
          <a:lstStyle/>
          <a:p>
            <a:fld id="{7B157F5F-F468-4204-A9D9-E2567688704F}" type="slidenum">
              <a:rPr lang="zh-CN" altLang="en-US" smtClean="0"/>
              <a:t>59</a:t>
            </a:fld>
            <a:endParaRPr lang="zh-CN" altLang="en-US"/>
          </a:p>
        </p:txBody>
      </p:sp>
    </p:spTree>
    <p:extLst>
      <p:ext uri="{BB962C8B-B14F-4D97-AF65-F5344CB8AC3E}">
        <p14:creationId xmlns:p14="http://schemas.microsoft.com/office/powerpoint/2010/main" val="177176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不同于之前小组的讲解模式，基于多模态分析领域很有影响力的的一篇综述，我们将多模态分析的具体讲解划分为以下几个部分，他们是</a:t>
            </a:r>
            <a:r>
              <a:rPr lang="en-US" altLang="zh-CN" sz="1200" kern="1200" dirty="0">
                <a:solidFill>
                  <a:schemeClr val="tx1"/>
                </a:solidFill>
                <a:effectLst/>
                <a:latin typeface="+mn-lt"/>
                <a:ea typeface="+mn-ea"/>
                <a:cs typeface="+mn-cs"/>
              </a:rPr>
              <a:t>XXX</a:t>
            </a:r>
            <a:r>
              <a:rPr lang="zh-CN" altLang="zh-CN" sz="1200" kern="1200" dirty="0">
                <a:solidFill>
                  <a:schemeClr val="tx1"/>
                </a:solidFill>
                <a:effectLst/>
                <a:latin typeface="+mn-lt"/>
                <a:ea typeface="+mn-ea"/>
                <a:cs typeface="+mn-cs"/>
              </a:rPr>
              <a:t>，之后我们的组员将依次讲解每一个部分，在讲解每一个部分的时候，我们首先会对每个部分的定义进行解释，然后通过例子和应用场景来使这些概念更具体，并给出相关的经典和前沿工作。接下来就首先有请我们组的唐一钧同学来进行多模态表征方面的讲解。</a:t>
            </a:r>
          </a:p>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12</a:t>
            </a:fld>
            <a:endParaRPr lang="zh-CN" altLang="en-US"/>
          </a:p>
        </p:txBody>
      </p:sp>
    </p:spTree>
    <p:extLst>
      <p:ext uri="{BB962C8B-B14F-4D97-AF65-F5344CB8AC3E}">
        <p14:creationId xmlns:p14="http://schemas.microsoft.com/office/powerpoint/2010/main" val="1061604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a:t>关联神经网络的扩展。</a:t>
            </a:r>
            <a:endParaRPr lang="en-US" altLang="zh-CN" sz="1200"/>
          </a:p>
          <a:p>
            <a:r>
              <a:rPr lang="zh-CN" altLang="en-US" sz="1200"/>
              <a:t>编码器解码器对，</a:t>
            </a:r>
            <a:endParaRPr lang="zh-CN" altLang="en-US"/>
          </a:p>
        </p:txBody>
      </p:sp>
      <p:sp>
        <p:nvSpPr>
          <p:cNvPr id="4" name="灯片编号占位符 3"/>
          <p:cNvSpPr>
            <a:spLocks noGrp="1"/>
          </p:cNvSpPr>
          <p:nvPr>
            <p:ph type="sldNum" sz="quarter" idx="5"/>
          </p:nvPr>
        </p:nvSpPr>
        <p:spPr/>
        <p:txBody>
          <a:bodyPr/>
          <a:lstStyle/>
          <a:p>
            <a:fld id="{7B157F5F-F468-4204-A9D9-E2567688704F}" type="slidenum">
              <a:rPr lang="zh-CN" altLang="en-US" smtClean="0"/>
              <a:t>60</a:t>
            </a:fld>
            <a:endParaRPr lang="zh-CN" altLang="en-US"/>
          </a:p>
        </p:txBody>
      </p:sp>
    </p:spTree>
    <p:extLst>
      <p:ext uri="{BB962C8B-B14F-4D97-AF65-F5344CB8AC3E}">
        <p14:creationId xmlns:p14="http://schemas.microsoft.com/office/powerpoint/2010/main" val="14546219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64</a:t>
            </a:fld>
            <a:endParaRPr lang="zh-CN" altLang="en-US"/>
          </a:p>
        </p:txBody>
      </p:sp>
    </p:spTree>
    <p:extLst>
      <p:ext uri="{BB962C8B-B14F-4D97-AF65-F5344CB8AC3E}">
        <p14:creationId xmlns:p14="http://schemas.microsoft.com/office/powerpoint/2010/main" val="415602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65</a:t>
            </a:fld>
            <a:endParaRPr lang="zh-CN" altLang="en-US"/>
          </a:p>
        </p:txBody>
      </p:sp>
    </p:spTree>
    <p:extLst>
      <p:ext uri="{BB962C8B-B14F-4D97-AF65-F5344CB8AC3E}">
        <p14:creationId xmlns:p14="http://schemas.microsoft.com/office/powerpoint/2010/main" val="222764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66</a:t>
            </a:fld>
            <a:endParaRPr lang="zh-CN" altLang="en-US"/>
          </a:p>
        </p:txBody>
      </p:sp>
    </p:spTree>
    <p:extLst>
      <p:ext uri="{BB962C8B-B14F-4D97-AF65-F5344CB8AC3E}">
        <p14:creationId xmlns:p14="http://schemas.microsoft.com/office/powerpoint/2010/main" val="1261310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70</a:t>
            </a:fld>
            <a:endParaRPr lang="zh-CN" altLang="en-US"/>
          </a:p>
        </p:txBody>
      </p:sp>
    </p:spTree>
    <p:extLst>
      <p:ext uri="{BB962C8B-B14F-4D97-AF65-F5344CB8AC3E}">
        <p14:creationId xmlns:p14="http://schemas.microsoft.com/office/powerpoint/2010/main" val="295580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什么是表征？表征就是以计算模型可以使用的模式表示原始数据，比如特征向量</a:t>
            </a:r>
            <a:endParaRPr lang="en-US" altLang="zh-CN" dirty="0"/>
          </a:p>
          <a:p>
            <a:r>
              <a:rPr lang="zh-CN" altLang="en-US" dirty="0"/>
              <a:t>什么是多模态表征？使用来自多个类别实体的信息表示数据</a:t>
            </a:r>
            <a:endParaRPr lang="en-US" altLang="zh-CN" dirty="0"/>
          </a:p>
          <a:p>
            <a:r>
              <a:rPr lang="zh-CN" altLang="en-US" dirty="0"/>
              <a:t>多模态表征于我们以前提到的单一类别的表征不同，它具有一些问题，比如</a:t>
            </a:r>
            <a:r>
              <a:rPr lang="en-US" altLang="zh-CN" dirty="0"/>
              <a:t>1.</a:t>
            </a:r>
            <a:r>
              <a:rPr lang="zh-CN" altLang="en-US" dirty="0"/>
              <a:t>如何合并来自异构源的数据；</a:t>
            </a:r>
            <a:r>
              <a:rPr lang="en-US" altLang="zh-CN" dirty="0"/>
              <a:t>2. </a:t>
            </a:r>
            <a:r>
              <a:rPr lang="zh-CN" altLang="en-US" dirty="0"/>
              <a:t>如何处理丢失的数据</a:t>
            </a:r>
          </a:p>
        </p:txBody>
      </p:sp>
      <p:sp>
        <p:nvSpPr>
          <p:cNvPr id="4" name="灯片编号占位符 3"/>
          <p:cNvSpPr>
            <a:spLocks noGrp="1"/>
          </p:cNvSpPr>
          <p:nvPr>
            <p:ph type="sldNum" sz="quarter" idx="5"/>
          </p:nvPr>
        </p:nvSpPr>
        <p:spPr/>
        <p:txBody>
          <a:bodyPr/>
          <a:lstStyle/>
          <a:p>
            <a:fld id="{0EA6AABF-D2D3-4C21-B6A1-26D7E2DA4A2F}" type="slidenum">
              <a:rPr lang="zh-CN" altLang="en-US" smtClean="0"/>
              <a:t>14</a:t>
            </a:fld>
            <a:endParaRPr lang="zh-CN" altLang="en-US"/>
          </a:p>
        </p:txBody>
      </p:sp>
    </p:spTree>
    <p:extLst>
      <p:ext uri="{BB962C8B-B14F-4D97-AF65-F5344CB8AC3E}">
        <p14:creationId xmlns:p14="http://schemas.microsoft.com/office/powerpoint/2010/main" val="50848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我们</a:t>
            </a:r>
            <a:r>
              <a:rPr lang="zh-CN" altLang="en-US" sz="1000" kern="100">
                <a:effectLst/>
                <a:latin typeface="等线" panose="02010600030101010101" pitchFamily="2" charset="-122"/>
                <a:ea typeface="等线" panose="02010600030101010101" pitchFamily="2" charset="-122"/>
                <a:cs typeface="Times New Roman" panose="02020603050405020304" pitchFamily="18" charset="0"/>
              </a:rPr>
              <a:t>可以思考下</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如何来表征多模态的数据，比如我们现在有图片和语言两个特征向量，我们可以采用一些简单的方式进行表征，比如我们可以简单拼接两个特征向量，或者有一些特征向量相加，求内积的操作，那我们得到的向量就包含了两部分的信息。但这样简单的表征会有一些缺点，如</a:t>
            </a:r>
            <a:r>
              <a:rPr lang="en-US" altLang="zh-CN" sz="1000" kern="100" dirty="0">
                <a:effectLst/>
                <a:latin typeface="等线" panose="02010600030101010101" pitchFamily="2" charset="-122"/>
                <a:ea typeface="等线" panose="02010600030101010101" pitchFamily="2" charset="-122"/>
                <a:cs typeface="Times New Roman" panose="02020603050405020304" pitchFamily="18" charset="0"/>
              </a:rPr>
              <a:t>PPT</a:t>
            </a:r>
            <a:r>
              <a:rPr lang="zh-CN" altLang="en-US" sz="1000" kern="100" dirty="0">
                <a:effectLst/>
                <a:latin typeface="等线" panose="02010600030101010101" pitchFamily="2" charset="-122"/>
                <a:ea typeface="等线" panose="02010600030101010101" pitchFamily="2" charset="-122"/>
                <a:cs typeface="Times New Roman" panose="02020603050405020304" pitchFamily="18" charset="0"/>
              </a:rPr>
              <a:t>所示。本节我们研究了目前存在的多种多模态表征的方法，按类别分为联合和协同进行讲述。</a:t>
            </a:r>
            <a:endParaRPr lang="zh-CN" altLang="zh-CN" sz="10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0EA6AABF-D2D3-4C21-B6A1-26D7E2DA4A2F}" type="slidenum">
              <a:rPr lang="zh-CN" altLang="en-US" smtClean="0"/>
              <a:t>15</a:t>
            </a:fld>
            <a:endParaRPr lang="zh-CN" altLang="en-US"/>
          </a:p>
        </p:txBody>
      </p:sp>
    </p:spTree>
    <p:extLst>
      <p:ext uri="{BB962C8B-B14F-4D97-AF65-F5344CB8AC3E}">
        <p14:creationId xmlns:p14="http://schemas.microsoft.com/office/powerpoint/2010/main" val="3278970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latinLnBrk="1">
              <a:buFont typeface="Arial" panose="020B0604020202020204" pitchFamily="34" charset="0"/>
              <a:buNone/>
            </a:pPr>
            <a:endParaRPr lang="zh-CN" altLang="en-US" b="0" i="0" dirty="0">
              <a:effectLst/>
              <a:latin typeface="-apple-system"/>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200" b="1" dirty="0"/>
              <a:t>联合</a:t>
            </a:r>
            <a:r>
              <a:rPr lang="zh-CN" altLang="en-US" sz="1200" dirty="0"/>
              <a:t>表示将单模态信号组合到相同的表示空间中，</a:t>
            </a:r>
            <a:r>
              <a:rPr lang="zh-CN" altLang="en-US" sz="1200" b="1" dirty="0"/>
              <a:t>协作</a:t>
            </a:r>
            <a:r>
              <a:rPr lang="zh-CN" altLang="en-US" sz="1200" dirty="0"/>
              <a:t>表示则分别处理单模态信号，但对它们施加某些相似性约束以将它们带到一个称为“协作空间”的位置。从图中可以看出两者的差别，下面我们就依据这两种分类进行</a:t>
            </a:r>
            <a:r>
              <a:rPr lang="zh-CN" altLang="en-US" sz="1200"/>
              <a:t>讲解。</a:t>
            </a:r>
            <a:r>
              <a:rPr lang="en-US" altLang="zh-CN" sz="1200"/>
              <a:t>s</a:t>
            </a:r>
            <a:endParaRPr lang="zh-CN" altLang="en-US" sz="1200"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16</a:t>
            </a:fld>
            <a:endParaRPr lang="zh-CN" altLang="en-US"/>
          </a:p>
        </p:txBody>
      </p:sp>
    </p:spTree>
    <p:extLst>
      <p:ext uri="{BB962C8B-B14F-4D97-AF65-F5344CB8AC3E}">
        <p14:creationId xmlns:p14="http://schemas.microsoft.com/office/powerpoint/2010/main" val="388150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联合的依据公式的转换函数</a:t>
            </a:r>
            <a:r>
              <a:rPr lang="en-US" altLang="zh-CN" dirty="0"/>
              <a:t>f</a:t>
            </a:r>
            <a:r>
              <a:rPr lang="zh-CN" altLang="en-US" dirty="0"/>
              <a:t>可以分为基于神经网络的联合，基于概率图模型的联合和基于序列模型的联合。首先来介绍基于神经网络的联合。神经网络已经广泛用于表示视觉，听觉和文本数据，同时也越来越多的应用在多模态领域。首先可以通过有监督的方法训练多模态表征，使用神经网络构建多模态表示，每个模态都从几个单独的神经层开始，然后是将模态投影到关节空间中的隐藏层</a:t>
            </a:r>
            <a:r>
              <a:rPr lang="en-US" altLang="zh-CN" dirty="0"/>
              <a:t>, </a:t>
            </a:r>
            <a:r>
              <a:rPr lang="zh-CN" altLang="en-US" dirty="0"/>
              <a:t>得到联合多模态的表示，通过有监督的方法进行训练，这一过程与下面讲的特征融合也有部分相似。有监督的训练需要大量的标记训练数据，费时费力。基于神经网络联合包括无监督的方法，比如用自动编码器对非监督数据进行预训练等。</a:t>
            </a:r>
          </a:p>
          <a:p>
            <a:endParaRPr lang="zh-CN" altLang="en-US" dirty="0"/>
          </a:p>
        </p:txBody>
      </p:sp>
      <p:sp>
        <p:nvSpPr>
          <p:cNvPr id="4" name="灯片编号占位符 3"/>
          <p:cNvSpPr>
            <a:spLocks noGrp="1"/>
          </p:cNvSpPr>
          <p:nvPr>
            <p:ph type="sldNum" sz="quarter" idx="5"/>
          </p:nvPr>
        </p:nvSpPr>
        <p:spPr/>
        <p:txBody>
          <a:bodyPr/>
          <a:lstStyle/>
          <a:p>
            <a:fld id="{0EA6AABF-D2D3-4C21-B6A1-26D7E2DA4A2F}" type="slidenum">
              <a:rPr lang="zh-CN" altLang="en-US" smtClean="0"/>
              <a:t>17</a:t>
            </a:fld>
            <a:endParaRPr lang="zh-CN" altLang="en-US"/>
          </a:p>
        </p:txBody>
      </p:sp>
    </p:spTree>
    <p:extLst>
      <p:ext uri="{BB962C8B-B14F-4D97-AF65-F5344CB8AC3E}">
        <p14:creationId xmlns:p14="http://schemas.microsoft.com/office/powerpoint/2010/main" val="1122783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14.png"/><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91375" y="133072"/>
            <a:ext cx="6791691" cy="6535793"/>
          </a:xfrm>
          <a:prstGeom prst="rect">
            <a:avLst/>
          </a:prstGeom>
        </p:spPr>
      </p:pic>
      <p:sp>
        <p:nvSpPr>
          <p:cNvPr id="7" name="矩形 6">
            <a:extLst>
              <a:ext uri="{FF2B5EF4-FFF2-40B4-BE49-F238E27FC236}">
                <a16:creationId xmlns:a16="http://schemas.microsoft.com/office/drawing/2014/main" id="{902F5BB1-3479-4B75-8121-C76027E92312}"/>
              </a:ext>
            </a:extLst>
          </p:cNvPr>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a:extLst>
              <a:ext uri="{FF2B5EF4-FFF2-40B4-BE49-F238E27FC236}">
                <a16:creationId xmlns:a16="http://schemas.microsoft.com/office/drawing/2014/main" id="{38ABF151-FDDE-4498-994E-B5F9476EFBE3}"/>
              </a:ext>
            </a:extLst>
          </p:cNvPr>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a:extLst>
              <a:ext uri="{FF2B5EF4-FFF2-40B4-BE49-F238E27FC236}">
                <a16:creationId xmlns:a16="http://schemas.microsoft.com/office/drawing/2014/main" id="{8CC37306-857E-4BB2-87D4-C5C227822D6F}"/>
              </a:ext>
            </a:extLst>
          </p:cNvPr>
          <p:cNvSpPr>
            <a:spLocks noGrp="1"/>
          </p:cNvSpPr>
          <p:nvPr>
            <p:ph type="body" sz="quarter" idx="1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a:extLst>
              <a:ext uri="{FF2B5EF4-FFF2-40B4-BE49-F238E27FC236}">
                <a16:creationId xmlns:a16="http://schemas.microsoft.com/office/drawing/2014/main" id="{F63B7C85-1073-4365-852C-DE0C04E61BED}"/>
              </a:ext>
            </a:extLst>
          </p:cNvPr>
          <p:cNvSpPr>
            <a:spLocks noGrp="1"/>
          </p:cNvSpPr>
          <p:nvPr>
            <p:ph type="body" sz="quarter" idx="12"/>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8" name="矩形 7">
            <a:extLst>
              <a:ext uri="{FF2B5EF4-FFF2-40B4-BE49-F238E27FC236}">
                <a16:creationId xmlns:a16="http://schemas.microsoft.com/office/drawing/2014/main" id="{E2FF2961-8E0B-4CFB-9897-39262A918722}"/>
              </a:ext>
            </a:extLst>
          </p:cNvPr>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2">
            <a:extLst>
              <a:ext uri="{FF2B5EF4-FFF2-40B4-BE49-F238E27FC236}">
                <a16:creationId xmlns:a16="http://schemas.microsoft.com/office/drawing/2014/main" id="{562B6659-3604-4A5D-84A6-6A47FE169869}"/>
              </a:ext>
            </a:extLst>
          </p:cNvPr>
          <p:cNvSpPr>
            <a:spLocks noGrp="1"/>
          </p:cNvSpPr>
          <p:nvPr>
            <p:ph type="body" sz="quarter" idx="13"/>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p>
        </p:txBody>
      </p:sp>
      <p:sp>
        <p:nvSpPr>
          <p:cNvPr id="9" name="矩形 8">
            <a:extLst>
              <a:ext uri="{FF2B5EF4-FFF2-40B4-BE49-F238E27FC236}">
                <a16:creationId xmlns:a16="http://schemas.microsoft.com/office/drawing/2014/main" id="{902F5BB1-3479-4B75-8121-C76027E92312}"/>
              </a:ext>
            </a:extLst>
          </p:cNvPr>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02F5BB1-3479-4B75-8121-C76027E92312}"/>
              </a:ext>
            </a:extLst>
          </p:cNvPr>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DF269877-3713-4708-B674-1A813AB36FFC}"/>
              </a:ext>
            </a:extLst>
          </p:cNvPr>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a:extLst>
                  <a:ext uri="{FF2B5EF4-FFF2-40B4-BE49-F238E27FC236}">
                    <a16:creationId xmlns:a16="http://schemas.microsoft.com/office/drawing/2014/main" id="{7EF8326A-A460-4F1F-A35E-22F6C0E02782}"/>
                  </a:ext>
                </a:extLst>
              </p:cNvPr>
              <p:cNvSpPr>
                <a:spLocks/>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6">
                <a:extLst>
                  <a:ext uri="{FF2B5EF4-FFF2-40B4-BE49-F238E27FC236}">
                    <a16:creationId xmlns:a16="http://schemas.microsoft.com/office/drawing/2014/main" id="{CC1FA68D-3307-481A-8E89-D3CB2E8693F4}"/>
                  </a:ext>
                </a:extLst>
              </p:cNvPr>
              <p:cNvSpPr>
                <a:spLocks/>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4" name="组合 33">
                <a:extLst>
                  <a:ext uri="{FF2B5EF4-FFF2-40B4-BE49-F238E27FC236}">
                    <a16:creationId xmlns:a16="http://schemas.microsoft.com/office/drawing/2014/main" id="{C7A6E3E5-9A1F-4E06-9E71-F1D7E5C11C32}"/>
                  </a:ext>
                </a:extLst>
              </p:cNvPr>
              <p:cNvGrpSpPr/>
              <p:nvPr/>
            </p:nvGrpSpPr>
            <p:grpSpPr>
              <a:xfrm>
                <a:off x="11305242" y="2003776"/>
                <a:ext cx="354194" cy="439406"/>
                <a:chOff x="5548313" y="2084388"/>
                <a:chExt cx="547688" cy="679451"/>
              </a:xfrm>
              <a:grpFill/>
            </p:grpSpPr>
            <p:sp>
              <p:nvSpPr>
                <p:cNvPr id="39"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组合 34">
                <a:extLst>
                  <a:ext uri="{FF2B5EF4-FFF2-40B4-BE49-F238E27FC236}">
                    <a16:creationId xmlns:a16="http://schemas.microsoft.com/office/drawing/2014/main" id="{B92E7EB9-3312-4310-B5FA-50F0FA6CFB99}"/>
                  </a:ext>
                </a:extLst>
              </p:cNvPr>
              <p:cNvGrpSpPr/>
              <p:nvPr/>
            </p:nvGrpSpPr>
            <p:grpSpPr>
              <a:xfrm>
                <a:off x="11380187" y="2628491"/>
                <a:ext cx="208353" cy="241263"/>
                <a:chOff x="3792874" y="3138488"/>
                <a:chExt cx="322175" cy="373063"/>
              </a:xfrm>
              <a:grpFill/>
            </p:grpSpPr>
            <p:sp>
              <p:nvSpPr>
                <p:cNvPr id="36"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a:extLst>
                  <a:ext uri="{FF2B5EF4-FFF2-40B4-BE49-F238E27FC236}">
                    <a16:creationId xmlns:a16="http://schemas.microsoft.com/office/drawing/2014/main" id="{4EB45816-40C4-4065-9181-C29D2BECD84E}"/>
                  </a:ext>
                </a:extLst>
              </p:cNvPr>
              <p:cNvGrpSpPr/>
              <p:nvPr/>
            </p:nvGrpSpPr>
            <p:grpSpPr>
              <a:xfrm>
                <a:off x="10279016" y="3306476"/>
                <a:ext cx="313128" cy="329555"/>
                <a:chOff x="6113463" y="3541713"/>
                <a:chExt cx="484188" cy="509588"/>
              </a:xfrm>
              <a:grpFill/>
            </p:grpSpPr>
            <p:sp>
              <p:nvSpPr>
                <p:cNvPr id="30"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43281D5-D15F-4210-8FEF-5D0B83A54FD6}"/>
                  </a:ext>
                </a:extLst>
              </p:cNvPr>
              <p:cNvGrpSpPr/>
              <p:nvPr/>
            </p:nvGrpSpPr>
            <p:grpSpPr>
              <a:xfrm>
                <a:off x="10268702" y="2216649"/>
                <a:ext cx="355220" cy="448646"/>
                <a:chOff x="6108700" y="2066926"/>
                <a:chExt cx="549275" cy="693738"/>
              </a:xfrm>
              <a:grpFill/>
            </p:grpSpPr>
            <p:sp>
              <p:nvSpPr>
                <p:cNvPr id="28"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20">
                <a:extLst>
                  <a:ext uri="{FF2B5EF4-FFF2-40B4-BE49-F238E27FC236}">
                    <a16:creationId xmlns:a16="http://schemas.microsoft.com/office/drawing/2014/main" id="{CD1C2EA2-DECB-4C4E-997D-8417E76BE944}"/>
                  </a:ext>
                </a:extLst>
              </p:cNvPr>
              <p:cNvGrpSpPr/>
              <p:nvPr/>
            </p:nvGrpSpPr>
            <p:grpSpPr>
              <a:xfrm>
                <a:off x="10332867" y="2868571"/>
                <a:ext cx="238182" cy="205330"/>
                <a:chOff x="6186488" y="2930526"/>
                <a:chExt cx="368300" cy="317500"/>
              </a:xfrm>
              <a:grpFill/>
            </p:grpSpPr>
            <p:sp>
              <p:nvSpPr>
                <p:cNvPr id="25"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a:extLst>
                    <a:ext uri="{FF2B5EF4-FFF2-40B4-BE49-F238E27FC236}">
                      <a16:creationId xmlns:a16="http://schemas.microsoft.com/office/drawing/2014/main" id="{9E7CBDC3-9BA0-4307-8967-3267E5966ED9}"/>
                    </a:ext>
                  </a:extLst>
                </p:cNvPr>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12">
                  <a:extLst>
                    <a:ext uri="{FF2B5EF4-FFF2-40B4-BE49-F238E27FC236}">
                      <a16:creationId xmlns:a16="http://schemas.microsoft.com/office/drawing/2014/main" id="{D88D9717-3185-4A77-8E18-2A8659D441F7}"/>
                    </a:ext>
                  </a:extLst>
                </p:cNvPr>
                <p:cNvSpPr>
                  <a:spLocks/>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pic>
        <p:nvPicPr>
          <p:cNvPr id="41" name="图片 4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681763"/>
      </p:ext>
    </p:extLst>
  </p:cSld>
  <p:clrMapOvr>
    <a:masterClrMapping/>
  </p:clrMapOvr>
  <p:transition spd="med">
    <p:pull/>
  </p:transition>
  <p:extLst>
    <p:ext uri="{DCECCB84-F9BA-43D5-87BE-67443E8EF086}">
      <p15:sldGuideLst xmlns:p15="http://schemas.microsoft.com/office/powerpoint/2012/main">
        <p15:guide id="1"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414" y="0"/>
            <a:ext cx="8336943" cy="6860043"/>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组合 3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3" name="组合 3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7" name="组合 16">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18" name="组合 1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40" name="图片 3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03566" y="501046"/>
            <a:ext cx="2203058" cy="616640"/>
          </a:xfrm>
          <a:prstGeom prst="rect">
            <a:avLst/>
          </a:prstGeom>
        </p:spPr>
      </p:pic>
    </p:spTree>
    <p:extLst>
      <p:ext uri="{BB962C8B-B14F-4D97-AF65-F5344CB8AC3E}">
        <p14:creationId xmlns:p14="http://schemas.microsoft.com/office/powerpoint/2010/main" val="2499037558"/>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52" y="0"/>
            <a:ext cx="12198351" cy="5024521"/>
          </a:xfrm>
          <a:prstGeom prst="rect">
            <a:avLst/>
          </a:prstGeom>
        </p:spPr>
      </p:pic>
      <p:sp>
        <p:nvSpPr>
          <p:cNvPr id="7" name="矩形 6">
            <a:extLst>
              <a:ext uri="{FF2B5EF4-FFF2-40B4-BE49-F238E27FC236}">
                <a16:creationId xmlns:a16="http://schemas.microsoft.com/office/drawing/2014/main" id="{967B1D1D-6BBC-4ED8-9FCC-DC0FA0BC2B89}"/>
              </a:ext>
            </a:extLst>
          </p:cNvPr>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a:extLst>
              <a:ext uri="{FF2B5EF4-FFF2-40B4-BE49-F238E27FC236}">
                <a16:creationId xmlns:a16="http://schemas.microsoft.com/office/drawing/2014/main" id="{15F45701-0E09-42AA-8D39-D350E0628036}"/>
              </a:ext>
            </a:extLst>
          </p:cNvPr>
          <p:cNvCxnSpPr>
            <a:cxnSpLocks/>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F81FFCCD-913C-4418-B3A0-9DE71494BB9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23405" y="2402693"/>
            <a:ext cx="4785100" cy="4774940"/>
          </a:xfrm>
          <a:prstGeom prst="rect">
            <a:avLst/>
          </a:prstGeom>
        </p:spPr>
      </p:pic>
      <p:pic>
        <p:nvPicPr>
          <p:cNvPr id="11" name="图片 10">
            <a:extLst>
              <a:ext uri="{FF2B5EF4-FFF2-40B4-BE49-F238E27FC236}">
                <a16:creationId xmlns:a16="http://schemas.microsoft.com/office/drawing/2014/main" id="{BDB3C714-2045-4E13-8CB2-88E2204DFF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610" b="12305"/>
          <a:stretch/>
        </p:blipFill>
        <p:spPr>
          <a:xfrm>
            <a:off x="14873" y="5340546"/>
            <a:ext cx="6018099" cy="1518363"/>
          </a:xfrm>
          <a:prstGeom prst="rect">
            <a:avLst/>
          </a:prstGeom>
        </p:spPr>
      </p:pic>
      <p:pic>
        <p:nvPicPr>
          <p:cNvPr id="12" name="图片 11">
            <a:extLst>
              <a:ext uri="{FF2B5EF4-FFF2-40B4-BE49-F238E27FC236}">
                <a16:creationId xmlns:a16="http://schemas.microsoft.com/office/drawing/2014/main" id="{3D317F47-628C-44F6-87C6-7CCB3BA5607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610" b="12305"/>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018002" y="2568943"/>
            <a:ext cx="2143294" cy="599913"/>
          </a:xfrm>
          <a:prstGeom prst="rect">
            <a:avLst/>
          </a:prstGeom>
        </p:spPr>
      </p:pic>
    </p:spTree>
    <p:extLst>
      <p:ext uri="{BB962C8B-B14F-4D97-AF65-F5344CB8AC3E}">
        <p14:creationId xmlns:p14="http://schemas.microsoft.com/office/powerpoint/2010/main" val="1412869535"/>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702" y="0"/>
            <a:ext cx="12204702" cy="5902493"/>
          </a:xfrm>
          <a:prstGeom prst="rect">
            <a:avLst/>
          </a:prstGeom>
        </p:spPr>
      </p:pic>
      <p:sp>
        <p:nvSpPr>
          <p:cNvPr id="7" name="矩形 6">
            <a:extLst>
              <a:ext uri="{FF2B5EF4-FFF2-40B4-BE49-F238E27FC236}">
                <a16:creationId xmlns:a16="http://schemas.microsoft.com/office/drawing/2014/main" id="{967B1D1D-6BBC-4ED8-9FCC-DC0FA0BC2B89}"/>
              </a:ext>
            </a:extLst>
          </p:cNvPr>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a:extLst>
              <a:ext uri="{FF2B5EF4-FFF2-40B4-BE49-F238E27FC236}">
                <a16:creationId xmlns:a16="http://schemas.microsoft.com/office/drawing/2014/main" id="{15F45701-0E09-42AA-8D39-D350E0628036}"/>
              </a:ext>
            </a:extLst>
          </p:cNvPr>
          <p:cNvCxnSpPr>
            <a:cxnSpLocks/>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F37F3A85-2261-46EC-A02C-83B9F45476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10" b="12305"/>
          <a:stretch/>
        </p:blipFill>
        <p:spPr>
          <a:xfrm flipV="1">
            <a:off x="14873" y="-15231"/>
            <a:ext cx="6018099" cy="1518363"/>
          </a:xfrm>
          <a:prstGeom prst="rect">
            <a:avLst/>
          </a:prstGeom>
        </p:spPr>
      </p:pic>
      <p:pic>
        <p:nvPicPr>
          <p:cNvPr id="15" name="图片 14">
            <a:extLst>
              <a:ext uri="{FF2B5EF4-FFF2-40B4-BE49-F238E27FC236}">
                <a16:creationId xmlns:a16="http://schemas.microsoft.com/office/drawing/2014/main" id="{5E77D16F-33CA-4E01-9DC4-2CB84AE10E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10" b="12305"/>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2"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4" name="组合 33">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9"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组合 34">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6"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9" name="组合 18">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20" name="组合 19">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30"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20">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8"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21">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5"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3"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634079466"/>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a:extLst>
              <a:ext uri="{FF2B5EF4-FFF2-40B4-BE49-F238E27FC236}">
                <a16:creationId xmlns:a16="http://schemas.microsoft.com/office/drawing/2014/main" id="{094E4669-55C5-874C-A68C-6E431CC09A50}"/>
              </a:ext>
            </a:extLst>
          </p:cNvPr>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algn="l">
              <a:lnSpc>
                <a:spcPct val="130000"/>
              </a:lnSpc>
            </a:pPr>
            <a:endParaRPr kumimoji="1" lang="zh-CN" altLang="en-US" sz="2000" dirty="0">
              <a:solidFill>
                <a:schemeClr val="tx1">
                  <a:lumMod val="75000"/>
                  <a:lumOff val="25000"/>
                </a:schemeClr>
              </a:solidFill>
            </a:endParaRPr>
          </a:p>
        </p:txBody>
      </p:sp>
      <p:sp>
        <p:nvSpPr>
          <p:cNvPr id="41" name="矩形 40">
            <a:extLst>
              <a:ext uri="{FF2B5EF4-FFF2-40B4-BE49-F238E27FC236}">
                <a16:creationId xmlns:a16="http://schemas.microsoft.com/office/drawing/2014/main" id="{752274E9-6CD8-164F-A448-48D8BF6118A2}"/>
              </a:ext>
            </a:extLst>
          </p:cNvPr>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rmAutofit fontScale="25000" lnSpcReduction="20000"/>
          </a:bodyPr>
          <a:lstStyle/>
          <a:p>
            <a:pPr algn="l">
              <a:lnSpc>
                <a:spcPct val="130000"/>
              </a:lnSpc>
            </a:pPr>
            <a:endParaRPr kumimoji="1" lang="zh-CN" altLang="en-US" sz="2000" dirty="0">
              <a:solidFill>
                <a:schemeClr val="tx1">
                  <a:lumMod val="75000"/>
                  <a:lumOff val="25000"/>
                </a:schemeClr>
              </a:solidFill>
            </a:endParaRPr>
          </a:p>
        </p:txBody>
      </p:sp>
      <p:pic>
        <p:nvPicPr>
          <p:cNvPr id="42" name="图片 4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59"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61" name="组合 60">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6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2" name="组合 61">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6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6" name="组合 45">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47" name="组合 46">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5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8" name="组合 47">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5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9" name="组合 48">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5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0"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048992087"/>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a:extLst>
              <a:ext uri="{FF2B5EF4-FFF2-40B4-BE49-F238E27FC236}">
                <a16:creationId xmlns:a16="http://schemas.microsoft.com/office/drawing/2014/main" id="{EB508EBB-D4A6-41A3-BA79-D5276F572933}"/>
              </a:ext>
            </a:extLst>
          </p:cNvPr>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a:extLst>
              <a:ext uri="{FF2B5EF4-FFF2-40B4-BE49-F238E27FC236}">
                <a16:creationId xmlns:a16="http://schemas.microsoft.com/office/drawing/2014/main" id="{DE2D1209-7AA5-4F95-A441-DACDCD612E99}"/>
              </a:ext>
            </a:extLst>
          </p:cNvPr>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a:extLst>
              <a:ext uri="{FF2B5EF4-FFF2-40B4-BE49-F238E27FC236}">
                <a16:creationId xmlns:a16="http://schemas.microsoft.com/office/drawing/2014/main" id="{4BD5183D-F6D1-4DEC-8FB6-46F3C5C8E2AB}"/>
              </a:ext>
            </a:extLst>
          </p:cNvPr>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 fmla="*/ 0 w 12208213"/>
              <a:gd name="connsiteY0" fmla="*/ 0 h 1605064"/>
              <a:gd name="connsiteX1" fmla="*/ 6099243 w 12208213"/>
              <a:gd name="connsiteY1" fmla="*/ 1498060 h 1605064"/>
              <a:gd name="connsiteX2" fmla="*/ 12198485 w 12208213"/>
              <a:gd name="connsiteY2" fmla="*/ 19456 h 1605064"/>
              <a:gd name="connsiteX3" fmla="*/ 12208213 w 12208213"/>
              <a:gd name="connsiteY3" fmla="*/ 282103 h 1605064"/>
              <a:gd name="connsiteX4" fmla="*/ 6108970 w 12208213"/>
              <a:gd name="connsiteY4" fmla="*/ 1605064 h 1605064"/>
              <a:gd name="connsiteX5" fmla="*/ 0 w 12208213"/>
              <a:gd name="connsiteY5" fmla="*/ 544749 h 1605064"/>
              <a:gd name="connsiteX6" fmla="*/ 0 w 12208213"/>
              <a:gd name="connsiteY6" fmla="*/ 0 h 1605064"/>
              <a:gd name="connsiteX0" fmla="*/ 0 w 12198485"/>
              <a:gd name="connsiteY0" fmla="*/ 0 h 1605064"/>
              <a:gd name="connsiteX1" fmla="*/ 6099243 w 12198485"/>
              <a:gd name="connsiteY1" fmla="*/ 1498060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0 w 12198485"/>
              <a:gd name="connsiteY0" fmla="*/ 0 h 1605064"/>
              <a:gd name="connsiteX1" fmla="*/ 6108970 w 12198485"/>
              <a:gd name="connsiteY1" fmla="*/ 1507788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632298 w 12830783"/>
              <a:gd name="connsiteY0" fmla="*/ 0 h 1605064"/>
              <a:gd name="connsiteX1" fmla="*/ 6741268 w 12830783"/>
              <a:gd name="connsiteY1" fmla="*/ 1507788 h 1605064"/>
              <a:gd name="connsiteX2" fmla="*/ 12830783 w 12830783"/>
              <a:gd name="connsiteY2" fmla="*/ 19456 h 1605064"/>
              <a:gd name="connsiteX3" fmla="*/ 12830783 w 12830783"/>
              <a:gd name="connsiteY3" fmla="*/ 603115 h 1605064"/>
              <a:gd name="connsiteX4" fmla="*/ 6741268 w 12830783"/>
              <a:gd name="connsiteY4" fmla="*/ 1605064 h 1605064"/>
              <a:gd name="connsiteX5" fmla="*/ 0 w 12830783"/>
              <a:gd name="connsiteY5" fmla="*/ 29183 h 1605064"/>
              <a:gd name="connsiteX6" fmla="*/ 632298 w 12830783"/>
              <a:gd name="connsiteY6" fmla="*/ 0 h 1605064"/>
              <a:gd name="connsiteX0" fmla="*/ 836579 w 12830783"/>
              <a:gd name="connsiteY0" fmla="*/ 0 h 1634247"/>
              <a:gd name="connsiteX1" fmla="*/ 6741268 w 12830783"/>
              <a:gd name="connsiteY1" fmla="*/ 1536971 h 1634247"/>
              <a:gd name="connsiteX2" fmla="*/ 12830783 w 12830783"/>
              <a:gd name="connsiteY2" fmla="*/ 48639 h 1634247"/>
              <a:gd name="connsiteX3" fmla="*/ 12830783 w 12830783"/>
              <a:gd name="connsiteY3" fmla="*/ 632298 h 1634247"/>
              <a:gd name="connsiteX4" fmla="*/ 6741268 w 12830783"/>
              <a:gd name="connsiteY4" fmla="*/ 1634247 h 1634247"/>
              <a:gd name="connsiteX5" fmla="*/ 0 w 12830783"/>
              <a:gd name="connsiteY5" fmla="*/ 58366 h 1634247"/>
              <a:gd name="connsiteX6" fmla="*/ 836579 w 12830783"/>
              <a:gd name="connsiteY6" fmla="*/ 0 h 1634247"/>
              <a:gd name="connsiteX0" fmla="*/ 836579 w 12830783"/>
              <a:gd name="connsiteY0" fmla="*/ 0 h 1702340"/>
              <a:gd name="connsiteX1" fmla="*/ 6741268 w 12830783"/>
              <a:gd name="connsiteY1" fmla="*/ 1536971 h 1702340"/>
              <a:gd name="connsiteX2" fmla="*/ 12830783 w 12830783"/>
              <a:gd name="connsiteY2" fmla="*/ 48639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2830783"/>
              <a:gd name="connsiteY0" fmla="*/ 0 h 1702340"/>
              <a:gd name="connsiteX1" fmla="*/ 6741268 w 12830783"/>
              <a:gd name="connsiteY1" fmla="*/ 1536971 h 1702340"/>
              <a:gd name="connsiteX2" fmla="*/ 12470860 w 12830783"/>
              <a:gd name="connsiteY2" fmla="*/ 19456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3239345"/>
              <a:gd name="connsiteY0" fmla="*/ 0 h 1702340"/>
              <a:gd name="connsiteX1" fmla="*/ 6741268 w 13239345"/>
              <a:gd name="connsiteY1" fmla="*/ 1536971 h 1702340"/>
              <a:gd name="connsiteX2" fmla="*/ 12470860 w 13239345"/>
              <a:gd name="connsiteY2" fmla="*/ 19456 h 1702340"/>
              <a:gd name="connsiteX3" fmla="*/ 13239345 w 13239345"/>
              <a:gd name="connsiteY3" fmla="*/ 107004 h 1702340"/>
              <a:gd name="connsiteX4" fmla="*/ 6750996 w 13239345"/>
              <a:gd name="connsiteY4" fmla="*/ 1702340 h 1702340"/>
              <a:gd name="connsiteX5" fmla="*/ 0 w 13239345"/>
              <a:gd name="connsiteY5" fmla="*/ 58366 h 1702340"/>
              <a:gd name="connsiteX6" fmla="*/ 836579 w 13239345"/>
              <a:gd name="connsiteY6" fmla="*/ 0 h 1702340"/>
              <a:gd name="connsiteX0" fmla="*/ 836579 w 13239345"/>
              <a:gd name="connsiteY0" fmla="*/ 107003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836579 w 13239345"/>
              <a:gd name="connsiteY6" fmla="*/ 107003 h 1809343"/>
              <a:gd name="connsiteX0" fmla="*/ 1342417 w 13239345"/>
              <a:gd name="connsiteY0" fmla="*/ 29182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342417 w 13239345"/>
              <a:gd name="connsiteY6" fmla="*/ 29182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2651516"/>
              <a:gd name="connsiteY0" fmla="*/ 607 h 1809343"/>
              <a:gd name="connsiteX1" fmla="*/ 6741268 w 12651516"/>
              <a:gd name="connsiteY1" fmla="*/ 1643974 h 1809343"/>
              <a:gd name="connsiteX2" fmla="*/ 12169303 w 12651516"/>
              <a:gd name="connsiteY2" fmla="*/ 0 h 1809343"/>
              <a:gd name="connsiteX3" fmla="*/ 12651516 w 12651516"/>
              <a:gd name="connsiteY3" fmla="*/ 83379 h 1809343"/>
              <a:gd name="connsiteX4" fmla="*/ 6750996 w 12651516"/>
              <a:gd name="connsiteY4" fmla="*/ 1809343 h 1809343"/>
              <a:gd name="connsiteX5" fmla="*/ 0 w 12651516"/>
              <a:gd name="connsiteY5" fmla="*/ 165369 h 1809343"/>
              <a:gd name="connsiteX6" fmla="*/ 1294792 w 12651516"/>
              <a:gd name="connsiteY6" fmla="*/ 607 h 1809343"/>
              <a:gd name="connsiteX0" fmla="*/ 1294792 w 12564431"/>
              <a:gd name="connsiteY0" fmla="*/ 607 h 1809343"/>
              <a:gd name="connsiteX1" fmla="*/ 6741268 w 12564431"/>
              <a:gd name="connsiteY1" fmla="*/ 1643974 h 1809343"/>
              <a:gd name="connsiteX2" fmla="*/ 12169303 w 12564431"/>
              <a:gd name="connsiteY2" fmla="*/ 0 h 1809343"/>
              <a:gd name="connsiteX3" fmla="*/ 12564431 w 12564431"/>
              <a:gd name="connsiteY3" fmla="*/ 83379 h 1809343"/>
              <a:gd name="connsiteX4" fmla="*/ 6750996 w 12564431"/>
              <a:gd name="connsiteY4" fmla="*/ 1809343 h 1809343"/>
              <a:gd name="connsiteX5" fmla="*/ 0 w 12564431"/>
              <a:gd name="connsiteY5" fmla="*/ 165369 h 1809343"/>
              <a:gd name="connsiteX6" fmla="*/ 1294792 w 12564431"/>
              <a:gd name="connsiteY6" fmla="*/ 607 h 1809343"/>
              <a:gd name="connsiteX0" fmla="*/ 423935 w 11693574"/>
              <a:gd name="connsiteY0" fmla="*/ 607 h 1809343"/>
              <a:gd name="connsiteX1" fmla="*/ 5870411 w 11693574"/>
              <a:gd name="connsiteY1" fmla="*/ 1643974 h 1809343"/>
              <a:gd name="connsiteX2" fmla="*/ 11298446 w 11693574"/>
              <a:gd name="connsiteY2" fmla="*/ 0 h 1809343"/>
              <a:gd name="connsiteX3" fmla="*/ 11693574 w 11693574"/>
              <a:gd name="connsiteY3" fmla="*/ 83379 h 1809343"/>
              <a:gd name="connsiteX4" fmla="*/ 5880139 w 11693574"/>
              <a:gd name="connsiteY4" fmla="*/ 1809343 h 1809343"/>
              <a:gd name="connsiteX5" fmla="*/ 0 w 11693574"/>
              <a:gd name="connsiteY5" fmla="*/ 45626 h 1809343"/>
              <a:gd name="connsiteX6" fmla="*/ 423935 w 11693574"/>
              <a:gd name="connsiteY6" fmla="*/ 607 h 1809343"/>
              <a:gd name="connsiteX0" fmla="*/ 423935 w 11693574"/>
              <a:gd name="connsiteY0" fmla="*/ 607 h 1733143"/>
              <a:gd name="connsiteX1" fmla="*/ 5870411 w 11693574"/>
              <a:gd name="connsiteY1" fmla="*/ 1643974 h 1733143"/>
              <a:gd name="connsiteX2" fmla="*/ 11298446 w 11693574"/>
              <a:gd name="connsiteY2" fmla="*/ 0 h 1733143"/>
              <a:gd name="connsiteX3" fmla="*/ 11693574 w 11693574"/>
              <a:gd name="connsiteY3" fmla="*/ 83379 h 1733143"/>
              <a:gd name="connsiteX4" fmla="*/ 5880139 w 11693574"/>
              <a:gd name="connsiteY4" fmla="*/ 1733143 h 1733143"/>
              <a:gd name="connsiteX5" fmla="*/ 0 w 11693574"/>
              <a:gd name="connsiteY5" fmla="*/ 45626 h 1733143"/>
              <a:gd name="connsiteX6" fmla="*/ 423935 w 11693574"/>
              <a:gd name="connsiteY6" fmla="*/ 607 h 1733143"/>
              <a:gd name="connsiteX0" fmla="*/ 423935 w 11709902"/>
              <a:gd name="connsiteY0" fmla="*/ 607 h 1733143"/>
              <a:gd name="connsiteX1" fmla="*/ 5870411 w 11709902"/>
              <a:gd name="connsiteY1" fmla="*/ 1643974 h 1733143"/>
              <a:gd name="connsiteX2" fmla="*/ 11298446 w 11709902"/>
              <a:gd name="connsiteY2" fmla="*/ 0 h 1733143"/>
              <a:gd name="connsiteX3" fmla="*/ 11709902 w 11709902"/>
              <a:gd name="connsiteY3" fmla="*/ 83379 h 1733143"/>
              <a:gd name="connsiteX4" fmla="*/ 5880139 w 11709902"/>
              <a:gd name="connsiteY4" fmla="*/ 1733143 h 1733143"/>
              <a:gd name="connsiteX5" fmla="*/ 0 w 11709902"/>
              <a:gd name="connsiteY5" fmla="*/ 45626 h 1733143"/>
              <a:gd name="connsiteX6" fmla="*/ 423935 w 11709902"/>
              <a:gd name="connsiteY6" fmla="*/ 607 h 1733143"/>
              <a:gd name="connsiteX0" fmla="*/ 423935 w 11571109"/>
              <a:gd name="connsiteY0" fmla="*/ 607 h 1733143"/>
              <a:gd name="connsiteX1" fmla="*/ 5870411 w 11571109"/>
              <a:gd name="connsiteY1" fmla="*/ 1643974 h 1733143"/>
              <a:gd name="connsiteX2" fmla="*/ 11298446 w 11571109"/>
              <a:gd name="connsiteY2" fmla="*/ 0 h 1733143"/>
              <a:gd name="connsiteX3" fmla="*/ 11571109 w 11571109"/>
              <a:gd name="connsiteY3" fmla="*/ 116036 h 1733143"/>
              <a:gd name="connsiteX4" fmla="*/ 5880139 w 11571109"/>
              <a:gd name="connsiteY4" fmla="*/ 1733143 h 1733143"/>
              <a:gd name="connsiteX5" fmla="*/ 0 w 11571109"/>
              <a:gd name="connsiteY5" fmla="*/ 45626 h 1733143"/>
              <a:gd name="connsiteX6" fmla="*/ 423935 w 11571109"/>
              <a:gd name="connsiteY6" fmla="*/ 607 h 1733143"/>
              <a:gd name="connsiteX0" fmla="*/ 423935 w 11579274"/>
              <a:gd name="connsiteY0" fmla="*/ 607 h 1733143"/>
              <a:gd name="connsiteX1" fmla="*/ 5870411 w 11579274"/>
              <a:gd name="connsiteY1" fmla="*/ 1643974 h 1733143"/>
              <a:gd name="connsiteX2" fmla="*/ 11298446 w 11579274"/>
              <a:gd name="connsiteY2" fmla="*/ 0 h 1733143"/>
              <a:gd name="connsiteX3" fmla="*/ 11579274 w 11579274"/>
              <a:gd name="connsiteY3" fmla="*/ 116036 h 1733143"/>
              <a:gd name="connsiteX4" fmla="*/ 5880139 w 11579274"/>
              <a:gd name="connsiteY4" fmla="*/ 1733143 h 1733143"/>
              <a:gd name="connsiteX5" fmla="*/ 0 w 11579274"/>
              <a:gd name="connsiteY5" fmla="*/ 45626 h 1733143"/>
              <a:gd name="connsiteX6" fmla="*/ 423935 w 11579274"/>
              <a:gd name="connsiteY6" fmla="*/ 607 h 1733143"/>
              <a:gd name="connsiteX0" fmla="*/ 423935 w 11579274"/>
              <a:gd name="connsiteY0" fmla="*/ 0 h 1732536"/>
              <a:gd name="connsiteX1" fmla="*/ 5870411 w 11579274"/>
              <a:gd name="connsiteY1" fmla="*/ 1643367 h 1732536"/>
              <a:gd name="connsiteX2" fmla="*/ 11233132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24968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219828 w 11375167"/>
              <a:gd name="connsiteY0" fmla="*/ 0 h 1732536"/>
              <a:gd name="connsiteX1" fmla="*/ 5666304 w 11375167"/>
              <a:gd name="connsiteY1" fmla="*/ 1643367 h 1732536"/>
              <a:gd name="connsiteX2" fmla="*/ 11020861 w 11375167"/>
              <a:gd name="connsiteY2" fmla="*/ 48379 h 1732536"/>
              <a:gd name="connsiteX3" fmla="*/ 11375167 w 11375167"/>
              <a:gd name="connsiteY3" fmla="*/ 115429 h 1732536"/>
              <a:gd name="connsiteX4" fmla="*/ 5676032 w 11375167"/>
              <a:gd name="connsiteY4" fmla="*/ 1732536 h 1732536"/>
              <a:gd name="connsiteX5" fmla="*/ 0 w 11375167"/>
              <a:gd name="connsiteY5" fmla="*/ 77676 h 1732536"/>
              <a:gd name="connsiteX6" fmla="*/ 219828 w 11375167"/>
              <a:gd name="connsiteY6" fmla="*/ 0 h 1732536"/>
              <a:gd name="connsiteX0" fmla="*/ 293307 w 11375167"/>
              <a:gd name="connsiteY0" fmla="*/ 0 h 1708044"/>
              <a:gd name="connsiteX1" fmla="*/ 5666304 w 11375167"/>
              <a:gd name="connsiteY1" fmla="*/ 1618875 h 1708044"/>
              <a:gd name="connsiteX2" fmla="*/ 11020861 w 11375167"/>
              <a:gd name="connsiteY2" fmla="*/ 23887 h 1708044"/>
              <a:gd name="connsiteX3" fmla="*/ 11375167 w 11375167"/>
              <a:gd name="connsiteY3" fmla="*/ 90937 h 1708044"/>
              <a:gd name="connsiteX4" fmla="*/ 5676032 w 11375167"/>
              <a:gd name="connsiteY4" fmla="*/ 1708044 h 1708044"/>
              <a:gd name="connsiteX5" fmla="*/ 0 w 11375167"/>
              <a:gd name="connsiteY5" fmla="*/ 53184 h 1708044"/>
              <a:gd name="connsiteX6" fmla="*/ 293307 w 11375167"/>
              <a:gd name="connsiteY6" fmla="*/ 0 h 1708044"/>
              <a:gd name="connsiteX0" fmla="*/ 317800 w 11375167"/>
              <a:gd name="connsiteY0" fmla="*/ 606 h 1684157"/>
              <a:gd name="connsiteX1" fmla="*/ 5666304 w 11375167"/>
              <a:gd name="connsiteY1" fmla="*/ 1594988 h 1684157"/>
              <a:gd name="connsiteX2" fmla="*/ 11020861 w 11375167"/>
              <a:gd name="connsiteY2" fmla="*/ 0 h 1684157"/>
              <a:gd name="connsiteX3" fmla="*/ 11375167 w 11375167"/>
              <a:gd name="connsiteY3" fmla="*/ 67050 h 1684157"/>
              <a:gd name="connsiteX4" fmla="*/ 5676032 w 11375167"/>
              <a:gd name="connsiteY4" fmla="*/ 1684157 h 1684157"/>
              <a:gd name="connsiteX5" fmla="*/ 0 w 11375167"/>
              <a:gd name="connsiteY5" fmla="*/ 29297 h 1684157"/>
              <a:gd name="connsiteX6" fmla="*/ 317800 w 11375167"/>
              <a:gd name="connsiteY6" fmla="*/ 606 h 1684157"/>
              <a:gd name="connsiteX0" fmla="*/ 285142 w 11342509"/>
              <a:gd name="connsiteY0" fmla="*/ 606 h 1684157"/>
              <a:gd name="connsiteX1" fmla="*/ 5633646 w 11342509"/>
              <a:gd name="connsiteY1" fmla="*/ 1594988 h 1684157"/>
              <a:gd name="connsiteX2" fmla="*/ 10988203 w 11342509"/>
              <a:gd name="connsiteY2" fmla="*/ 0 h 1684157"/>
              <a:gd name="connsiteX3" fmla="*/ 11342509 w 11342509"/>
              <a:gd name="connsiteY3" fmla="*/ 67050 h 1684157"/>
              <a:gd name="connsiteX4" fmla="*/ 5643374 w 11342509"/>
              <a:gd name="connsiteY4" fmla="*/ 1684157 h 1684157"/>
              <a:gd name="connsiteX5" fmla="*/ 0 w 11342509"/>
              <a:gd name="connsiteY5" fmla="*/ 29297 h 1684157"/>
              <a:gd name="connsiteX6" fmla="*/ 285142 w 11342509"/>
              <a:gd name="connsiteY6" fmla="*/ 606 h 1684157"/>
              <a:gd name="connsiteX0" fmla="*/ 276977 w 11342509"/>
              <a:gd name="connsiteY0" fmla="*/ 0 h 1691715"/>
              <a:gd name="connsiteX1" fmla="*/ 5633646 w 11342509"/>
              <a:gd name="connsiteY1" fmla="*/ 1602546 h 1691715"/>
              <a:gd name="connsiteX2" fmla="*/ 10988203 w 11342509"/>
              <a:gd name="connsiteY2" fmla="*/ 755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47837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4380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22990" y="1401505"/>
            <a:ext cx="3746000" cy="1048514"/>
          </a:xfrm>
          <a:prstGeom prst="rect">
            <a:avLst/>
          </a:prstGeom>
        </p:spPr>
      </p:pic>
    </p:spTree>
    <p:extLst>
      <p:ext uri="{BB962C8B-B14F-4D97-AF65-F5344CB8AC3E}">
        <p14:creationId xmlns:p14="http://schemas.microsoft.com/office/powerpoint/2010/main" val="3350713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a:extLst>
              <a:ext uri="{FF2B5EF4-FFF2-40B4-BE49-F238E27FC236}">
                <a16:creationId xmlns:a16="http://schemas.microsoft.com/office/drawing/2014/main" id="{EB508EBB-D4A6-41A3-BA79-D5276F572933}"/>
              </a:ext>
            </a:extLst>
          </p:cNvPr>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a:extLst>
              <a:ext uri="{FF2B5EF4-FFF2-40B4-BE49-F238E27FC236}">
                <a16:creationId xmlns:a16="http://schemas.microsoft.com/office/drawing/2014/main" id="{DE2D1209-7AA5-4F95-A441-DACDCD612E99}"/>
              </a:ext>
            </a:extLst>
          </p:cNvPr>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a:extLst>
              <a:ext uri="{FF2B5EF4-FFF2-40B4-BE49-F238E27FC236}">
                <a16:creationId xmlns:a16="http://schemas.microsoft.com/office/drawing/2014/main" id="{4BD5183D-F6D1-4DEC-8FB6-46F3C5C8E2AB}"/>
              </a:ext>
            </a:extLst>
          </p:cNvPr>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 fmla="*/ 0 w 12208213"/>
              <a:gd name="connsiteY0" fmla="*/ 0 h 1605064"/>
              <a:gd name="connsiteX1" fmla="*/ 6099243 w 12208213"/>
              <a:gd name="connsiteY1" fmla="*/ 1498060 h 1605064"/>
              <a:gd name="connsiteX2" fmla="*/ 12198485 w 12208213"/>
              <a:gd name="connsiteY2" fmla="*/ 19456 h 1605064"/>
              <a:gd name="connsiteX3" fmla="*/ 12208213 w 12208213"/>
              <a:gd name="connsiteY3" fmla="*/ 282103 h 1605064"/>
              <a:gd name="connsiteX4" fmla="*/ 6108970 w 12208213"/>
              <a:gd name="connsiteY4" fmla="*/ 1605064 h 1605064"/>
              <a:gd name="connsiteX5" fmla="*/ 0 w 12208213"/>
              <a:gd name="connsiteY5" fmla="*/ 544749 h 1605064"/>
              <a:gd name="connsiteX6" fmla="*/ 0 w 12208213"/>
              <a:gd name="connsiteY6" fmla="*/ 0 h 1605064"/>
              <a:gd name="connsiteX0" fmla="*/ 0 w 12198485"/>
              <a:gd name="connsiteY0" fmla="*/ 0 h 1605064"/>
              <a:gd name="connsiteX1" fmla="*/ 6099243 w 12198485"/>
              <a:gd name="connsiteY1" fmla="*/ 1498060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0 w 12198485"/>
              <a:gd name="connsiteY0" fmla="*/ 0 h 1605064"/>
              <a:gd name="connsiteX1" fmla="*/ 6108970 w 12198485"/>
              <a:gd name="connsiteY1" fmla="*/ 1507788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632298 w 12830783"/>
              <a:gd name="connsiteY0" fmla="*/ 0 h 1605064"/>
              <a:gd name="connsiteX1" fmla="*/ 6741268 w 12830783"/>
              <a:gd name="connsiteY1" fmla="*/ 1507788 h 1605064"/>
              <a:gd name="connsiteX2" fmla="*/ 12830783 w 12830783"/>
              <a:gd name="connsiteY2" fmla="*/ 19456 h 1605064"/>
              <a:gd name="connsiteX3" fmla="*/ 12830783 w 12830783"/>
              <a:gd name="connsiteY3" fmla="*/ 603115 h 1605064"/>
              <a:gd name="connsiteX4" fmla="*/ 6741268 w 12830783"/>
              <a:gd name="connsiteY4" fmla="*/ 1605064 h 1605064"/>
              <a:gd name="connsiteX5" fmla="*/ 0 w 12830783"/>
              <a:gd name="connsiteY5" fmla="*/ 29183 h 1605064"/>
              <a:gd name="connsiteX6" fmla="*/ 632298 w 12830783"/>
              <a:gd name="connsiteY6" fmla="*/ 0 h 1605064"/>
              <a:gd name="connsiteX0" fmla="*/ 836579 w 12830783"/>
              <a:gd name="connsiteY0" fmla="*/ 0 h 1634247"/>
              <a:gd name="connsiteX1" fmla="*/ 6741268 w 12830783"/>
              <a:gd name="connsiteY1" fmla="*/ 1536971 h 1634247"/>
              <a:gd name="connsiteX2" fmla="*/ 12830783 w 12830783"/>
              <a:gd name="connsiteY2" fmla="*/ 48639 h 1634247"/>
              <a:gd name="connsiteX3" fmla="*/ 12830783 w 12830783"/>
              <a:gd name="connsiteY3" fmla="*/ 632298 h 1634247"/>
              <a:gd name="connsiteX4" fmla="*/ 6741268 w 12830783"/>
              <a:gd name="connsiteY4" fmla="*/ 1634247 h 1634247"/>
              <a:gd name="connsiteX5" fmla="*/ 0 w 12830783"/>
              <a:gd name="connsiteY5" fmla="*/ 58366 h 1634247"/>
              <a:gd name="connsiteX6" fmla="*/ 836579 w 12830783"/>
              <a:gd name="connsiteY6" fmla="*/ 0 h 1634247"/>
              <a:gd name="connsiteX0" fmla="*/ 836579 w 12830783"/>
              <a:gd name="connsiteY0" fmla="*/ 0 h 1702340"/>
              <a:gd name="connsiteX1" fmla="*/ 6741268 w 12830783"/>
              <a:gd name="connsiteY1" fmla="*/ 1536971 h 1702340"/>
              <a:gd name="connsiteX2" fmla="*/ 12830783 w 12830783"/>
              <a:gd name="connsiteY2" fmla="*/ 48639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2830783"/>
              <a:gd name="connsiteY0" fmla="*/ 0 h 1702340"/>
              <a:gd name="connsiteX1" fmla="*/ 6741268 w 12830783"/>
              <a:gd name="connsiteY1" fmla="*/ 1536971 h 1702340"/>
              <a:gd name="connsiteX2" fmla="*/ 12470860 w 12830783"/>
              <a:gd name="connsiteY2" fmla="*/ 19456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3239345"/>
              <a:gd name="connsiteY0" fmla="*/ 0 h 1702340"/>
              <a:gd name="connsiteX1" fmla="*/ 6741268 w 13239345"/>
              <a:gd name="connsiteY1" fmla="*/ 1536971 h 1702340"/>
              <a:gd name="connsiteX2" fmla="*/ 12470860 w 13239345"/>
              <a:gd name="connsiteY2" fmla="*/ 19456 h 1702340"/>
              <a:gd name="connsiteX3" fmla="*/ 13239345 w 13239345"/>
              <a:gd name="connsiteY3" fmla="*/ 107004 h 1702340"/>
              <a:gd name="connsiteX4" fmla="*/ 6750996 w 13239345"/>
              <a:gd name="connsiteY4" fmla="*/ 1702340 h 1702340"/>
              <a:gd name="connsiteX5" fmla="*/ 0 w 13239345"/>
              <a:gd name="connsiteY5" fmla="*/ 58366 h 1702340"/>
              <a:gd name="connsiteX6" fmla="*/ 836579 w 13239345"/>
              <a:gd name="connsiteY6" fmla="*/ 0 h 1702340"/>
              <a:gd name="connsiteX0" fmla="*/ 836579 w 13239345"/>
              <a:gd name="connsiteY0" fmla="*/ 107003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836579 w 13239345"/>
              <a:gd name="connsiteY6" fmla="*/ 107003 h 1809343"/>
              <a:gd name="connsiteX0" fmla="*/ 1342417 w 13239345"/>
              <a:gd name="connsiteY0" fmla="*/ 29182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342417 w 13239345"/>
              <a:gd name="connsiteY6" fmla="*/ 29182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2651516"/>
              <a:gd name="connsiteY0" fmla="*/ 607 h 1809343"/>
              <a:gd name="connsiteX1" fmla="*/ 6741268 w 12651516"/>
              <a:gd name="connsiteY1" fmla="*/ 1643974 h 1809343"/>
              <a:gd name="connsiteX2" fmla="*/ 12169303 w 12651516"/>
              <a:gd name="connsiteY2" fmla="*/ 0 h 1809343"/>
              <a:gd name="connsiteX3" fmla="*/ 12651516 w 12651516"/>
              <a:gd name="connsiteY3" fmla="*/ 83379 h 1809343"/>
              <a:gd name="connsiteX4" fmla="*/ 6750996 w 12651516"/>
              <a:gd name="connsiteY4" fmla="*/ 1809343 h 1809343"/>
              <a:gd name="connsiteX5" fmla="*/ 0 w 12651516"/>
              <a:gd name="connsiteY5" fmla="*/ 165369 h 1809343"/>
              <a:gd name="connsiteX6" fmla="*/ 1294792 w 12651516"/>
              <a:gd name="connsiteY6" fmla="*/ 607 h 1809343"/>
              <a:gd name="connsiteX0" fmla="*/ 1294792 w 12564431"/>
              <a:gd name="connsiteY0" fmla="*/ 607 h 1809343"/>
              <a:gd name="connsiteX1" fmla="*/ 6741268 w 12564431"/>
              <a:gd name="connsiteY1" fmla="*/ 1643974 h 1809343"/>
              <a:gd name="connsiteX2" fmla="*/ 12169303 w 12564431"/>
              <a:gd name="connsiteY2" fmla="*/ 0 h 1809343"/>
              <a:gd name="connsiteX3" fmla="*/ 12564431 w 12564431"/>
              <a:gd name="connsiteY3" fmla="*/ 83379 h 1809343"/>
              <a:gd name="connsiteX4" fmla="*/ 6750996 w 12564431"/>
              <a:gd name="connsiteY4" fmla="*/ 1809343 h 1809343"/>
              <a:gd name="connsiteX5" fmla="*/ 0 w 12564431"/>
              <a:gd name="connsiteY5" fmla="*/ 165369 h 1809343"/>
              <a:gd name="connsiteX6" fmla="*/ 1294792 w 12564431"/>
              <a:gd name="connsiteY6" fmla="*/ 607 h 1809343"/>
              <a:gd name="connsiteX0" fmla="*/ 423935 w 11693574"/>
              <a:gd name="connsiteY0" fmla="*/ 607 h 1809343"/>
              <a:gd name="connsiteX1" fmla="*/ 5870411 w 11693574"/>
              <a:gd name="connsiteY1" fmla="*/ 1643974 h 1809343"/>
              <a:gd name="connsiteX2" fmla="*/ 11298446 w 11693574"/>
              <a:gd name="connsiteY2" fmla="*/ 0 h 1809343"/>
              <a:gd name="connsiteX3" fmla="*/ 11693574 w 11693574"/>
              <a:gd name="connsiteY3" fmla="*/ 83379 h 1809343"/>
              <a:gd name="connsiteX4" fmla="*/ 5880139 w 11693574"/>
              <a:gd name="connsiteY4" fmla="*/ 1809343 h 1809343"/>
              <a:gd name="connsiteX5" fmla="*/ 0 w 11693574"/>
              <a:gd name="connsiteY5" fmla="*/ 45626 h 1809343"/>
              <a:gd name="connsiteX6" fmla="*/ 423935 w 11693574"/>
              <a:gd name="connsiteY6" fmla="*/ 607 h 1809343"/>
              <a:gd name="connsiteX0" fmla="*/ 423935 w 11693574"/>
              <a:gd name="connsiteY0" fmla="*/ 607 h 1733143"/>
              <a:gd name="connsiteX1" fmla="*/ 5870411 w 11693574"/>
              <a:gd name="connsiteY1" fmla="*/ 1643974 h 1733143"/>
              <a:gd name="connsiteX2" fmla="*/ 11298446 w 11693574"/>
              <a:gd name="connsiteY2" fmla="*/ 0 h 1733143"/>
              <a:gd name="connsiteX3" fmla="*/ 11693574 w 11693574"/>
              <a:gd name="connsiteY3" fmla="*/ 83379 h 1733143"/>
              <a:gd name="connsiteX4" fmla="*/ 5880139 w 11693574"/>
              <a:gd name="connsiteY4" fmla="*/ 1733143 h 1733143"/>
              <a:gd name="connsiteX5" fmla="*/ 0 w 11693574"/>
              <a:gd name="connsiteY5" fmla="*/ 45626 h 1733143"/>
              <a:gd name="connsiteX6" fmla="*/ 423935 w 11693574"/>
              <a:gd name="connsiteY6" fmla="*/ 607 h 1733143"/>
              <a:gd name="connsiteX0" fmla="*/ 423935 w 11709902"/>
              <a:gd name="connsiteY0" fmla="*/ 607 h 1733143"/>
              <a:gd name="connsiteX1" fmla="*/ 5870411 w 11709902"/>
              <a:gd name="connsiteY1" fmla="*/ 1643974 h 1733143"/>
              <a:gd name="connsiteX2" fmla="*/ 11298446 w 11709902"/>
              <a:gd name="connsiteY2" fmla="*/ 0 h 1733143"/>
              <a:gd name="connsiteX3" fmla="*/ 11709902 w 11709902"/>
              <a:gd name="connsiteY3" fmla="*/ 83379 h 1733143"/>
              <a:gd name="connsiteX4" fmla="*/ 5880139 w 11709902"/>
              <a:gd name="connsiteY4" fmla="*/ 1733143 h 1733143"/>
              <a:gd name="connsiteX5" fmla="*/ 0 w 11709902"/>
              <a:gd name="connsiteY5" fmla="*/ 45626 h 1733143"/>
              <a:gd name="connsiteX6" fmla="*/ 423935 w 11709902"/>
              <a:gd name="connsiteY6" fmla="*/ 607 h 1733143"/>
              <a:gd name="connsiteX0" fmla="*/ 423935 w 11571109"/>
              <a:gd name="connsiteY0" fmla="*/ 607 h 1733143"/>
              <a:gd name="connsiteX1" fmla="*/ 5870411 w 11571109"/>
              <a:gd name="connsiteY1" fmla="*/ 1643974 h 1733143"/>
              <a:gd name="connsiteX2" fmla="*/ 11298446 w 11571109"/>
              <a:gd name="connsiteY2" fmla="*/ 0 h 1733143"/>
              <a:gd name="connsiteX3" fmla="*/ 11571109 w 11571109"/>
              <a:gd name="connsiteY3" fmla="*/ 116036 h 1733143"/>
              <a:gd name="connsiteX4" fmla="*/ 5880139 w 11571109"/>
              <a:gd name="connsiteY4" fmla="*/ 1733143 h 1733143"/>
              <a:gd name="connsiteX5" fmla="*/ 0 w 11571109"/>
              <a:gd name="connsiteY5" fmla="*/ 45626 h 1733143"/>
              <a:gd name="connsiteX6" fmla="*/ 423935 w 11571109"/>
              <a:gd name="connsiteY6" fmla="*/ 607 h 1733143"/>
              <a:gd name="connsiteX0" fmla="*/ 423935 w 11579274"/>
              <a:gd name="connsiteY0" fmla="*/ 607 h 1733143"/>
              <a:gd name="connsiteX1" fmla="*/ 5870411 w 11579274"/>
              <a:gd name="connsiteY1" fmla="*/ 1643974 h 1733143"/>
              <a:gd name="connsiteX2" fmla="*/ 11298446 w 11579274"/>
              <a:gd name="connsiteY2" fmla="*/ 0 h 1733143"/>
              <a:gd name="connsiteX3" fmla="*/ 11579274 w 11579274"/>
              <a:gd name="connsiteY3" fmla="*/ 116036 h 1733143"/>
              <a:gd name="connsiteX4" fmla="*/ 5880139 w 11579274"/>
              <a:gd name="connsiteY4" fmla="*/ 1733143 h 1733143"/>
              <a:gd name="connsiteX5" fmla="*/ 0 w 11579274"/>
              <a:gd name="connsiteY5" fmla="*/ 45626 h 1733143"/>
              <a:gd name="connsiteX6" fmla="*/ 423935 w 11579274"/>
              <a:gd name="connsiteY6" fmla="*/ 607 h 1733143"/>
              <a:gd name="connsiteX0" fmla="*/ 423935 w 11579274"/>
              <a:gd name="connsiteY0" fmla="*/ 0 h 1732536"/>
              <a:gd name="connsiteX1" fmla="*/ 5870411 w 11579274"/>
              <a:gd name="connsiteY1" fmla="*/ 1643367 h 1732536"/>
              <a:gd name="connsiteX2" fmla="*/ 11233132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24968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219828 w 11375167"/>
              <a:gd name="connsiteY0" fmla="*/ 0 h 1732536"/>
              <a:gd name="connsiteX1" fmla="*/ 5666304 w 11375167"/>
              <a:gd name="connsiteY1" fmla="*/ 1643367 h 1732536"/>
              <a:gd name="connsiteX2" fmla="*/ 11020861 w 11375167"/>
              <a:gd name="connsiteY2" fmla="*/ 48379 h 1732536"/>
              <a:gd name="connsiteX3" fmla="*/ 11375167 w 11375167"/>
              <a:gd name="connsiteY3" fmla="*/ 115429 h 1732536"/>
              <a:gd name="connsiteX4" fmla="*/ 5676032 w 11375167"/>
              <a:gd name="connsiteY4" fmla="*/ 1732536 h 1732536"/>
              <a:gd name="connsiteX5" fmla="*/ 0 w 11375167"/>
              <a:gd name="connsiteY5" fmla="*/ 77676 h 1732536"/>
              <a:gd name="connsiteX6" fmla="*/ 219828 w 11375167"/>
              <a:gd name="connsiteY6" fmla="*/ 0 h 1732536"/>
              <a:gd name="connsiteX0" fmla="*/ 293307 w 11375167"/>
              <a:gd name="connsiteY0" fmla="*/ 0 h 1708044"/>
              <a:gd name="connsiteX1" fmla="*/ 5666304 w 11375167"/>
              <a:gd name="connsiteY1" fmla="*/ 1618875 h 1708044"/>
              <a:gd name="connsiteX2" fmla="*/ 11020861 w 11375167"/>
              <a:gd name="connsiteY2" fmla="*/ 23887 h 1708044"/>
              <a:gd name="connsiteX3" fmla="*/ 11375167 w 11375167"/>
              <a:gd name="connsiteY3" fmla="*/ 90937 h 1708044"/>
              <a:gd name="connsiteX4" fmla="*/ 5676032 w 11375167"/>
              <a:gd name="connsiteY4" fmla="*/ 1708044 h 1708044"/>
              <a:gd name="connsiteX5" fmla="*/ 0 w 11375167"/>
              <a:gd name="connsiteY5" fmla="*/ 53184 h 1708044"/>
              <a:gd name="connsiteX6" fmla="*/ 293307 w 11375167"/>
              <a:gd name="connsiteY6" fmla="*/ 0 h 1708044"/>
              <a:gd name="connsiteX0" fmla="*/ 317800 w 11375167"/>
              <a:gd name="connsiteY0" fmla="*/ 606 h 1684157"/>
              <a:gd name="connsiteX1" fmla="*/ 5666304 w 11375167"/>
              <a:gd name="connsiteY1" fmla="*/ 1594988 h 1684157"/>
              <a:gd name="connsiteX2" fmla="*/ 11020861 w 11375167"/>
              <a:gd name="connsiteY2" fmla="*/ 0 h 1684157"/>
              <a:gd name="connsiteX3" fmla="*/ 11375167 w 11375167"/>
              <a:gd name="connsiteY3" fmla="*/ 67050 h 1684157"/>
              <a:gd name="connsiteX4" fmla="*/ 5676032 w 11375167"/>
              <a:gd name="connsiteY4" fmla="*/ 1684157 h 1684157"/>
              <a:gd name="connsiteX5" fmla="*/ 0 w 11375167"/>
              <a:gd name="connsiteY5" fmla="*/ 29297 h 1684157"/>
              <a:gd name="connsiteX6" fmla="*/ 317800 w 11375167"/>
              <a:gd name="connsiteY6" fmla="*/ 606 h 1684157"/>
              <a:gd name="connsiteX0" fmla="*/ 285142 w 11342509"/>
              <a:gd name="connsiteY0" fmla="*/ 606 h 1684157"/>
              <a:gd name="connsiteX1" fmla="*/ 5633646 w 11342509"/>
              <a:gd name="connsiteY1" fmla="*/ 1594988 h 1684157"/>
              <a:gd name="connsiteX2" fmla="*/ 10988203 w 11342509"/>
              <a:gd name="connsiteY2" fmla="*/ 0 h 1684157"/>
              <a:gd name="connsiteX3" fmla="*/ 11342509 w 11342509"/>
              <a:gd name="connsiteY3" fmla="*/ 67050 h 1684157"/>
              <a:gd name="connsiteX4" fmla="*/ 5643374 w 11342509"/>
              <a:gd name="connsiteY4" fmla="*/ 1684157 h 1684157"/>
              <a:gd name="connsiteX5" fmla="*/ 0 w 11342509"/>
              <a:gd name="connsiteY5" fmla="*/ 29297 h 1684157"/>
              <a:gd name="connsiteX6" fmla="*/ 285142 w 11342509"/>
              <a:gd name="connsiteY6" fmla="*/ 606 h 1684157"/>
              <a:gd name="connsiteX0" fmla="*/ 276977 w 11342509"/>
              <a:gd name="connsiteY0" fmla="*/ 0 h 1691715"/>
              <a:gd name="connsiteX1" fmla="*/ 5633646 w 11342509"/>
              <a:gd name="connsiteY1" fmla="*/ 1602546 h 1691715"/>
              <a:gd name="connsiteX2" fmla="*/ 10988203 w 11342509"/>
              <a:gd name="connsiteY2" fmla="*/ 755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47837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4380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53730" y="4619682"/>
            <a:ext cx="3284503" cy="722193"/>
          </a:xfrm>
          <a:prstGeom prst="rect">
            <a:avLst/>
          </a:prstGeom>
        </p:spPr>
      </p:pic>
    </p:spTree>
    <p:extLst>
      <p:ext uri="{BB962C8B-B14F-4D97-AF65-F5344CB8AC3E}">
        <p14:creationId xmlns:p14="http://schemas.microsoft.com/office/powerpoint/2010/main" val="390326884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7394"/>
          <a:stretch/>
        </p:blipFill>
        <p:spPr>
          <a:xfrm>
            <a:off x="-3165" y="0"/>
            <a:ext cx="12191980" cy="6858000"/>
          </a:xfrm>
          <a:prstGeom prst="rect">
            <a:avLst/>
          </a:prstGeom>
        </p:spPr>
      </p:pic>
      <p:sp>
        <p:nvSpPr>
          <p:cNvPr id="5" name="矩形 4">
            <a:extLst>
              <a:ext uri="{FF2B5EF4-FFF2-40B4-BE49-F238E27FC236}">
                <a16:creationId xmlns:a16="http://schemas.microsoft.com/office/drawing/2014/main" id="{1130999B-188C-4604-947C-E10578CBE607}"/>
              </a:ext>
            </a:extLst>
          </p:cNvPr>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100"/>
              </a:spcAft>
              <a:buFontTx/>
              <a:buNone/>
            </a:pPr>
            <a:endParaRPr lang="zh-CN" altLang="en-US"/>
          </a:p>
        </p:txBody>
      </p:sp>
      <p:sp>
        <p:nvSpPr>
          <p:cNvPr id="6" name="文本占位符 10">
            <a:extLst>
              <a:ext uri="{FF2B5EF4-FFF2-40B4-BE49-F238E27FC236}">
                <a16:creationId xmlns:a16="http://schemas.microsoft.com/office/drawing/2014/main" id="{5FEF66FF-5AB8-4AE1-BE6F-4F61084AFC7A}"/>
              </a:ext>
            </a:extLst>
          </p:cNvPr>
          <p:cNvSpPr>
            <a:spLocks noGrp="1"/>
          </p:cNvSpPr>
          <p:nvPr>
            <p:ph type="body" sz="quarter" idx="1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67417" y="1018488"/>
            <a:ext cx="4650816" cy="1301774"/>
          </a:xfrm>
          <a:prstGeom prst="rect">
            <a:avLst/>
          </a:prstGeom>
        </p:spPr>
      </p:pic>
    </p:spTree>
    <p:extLst>
      <p:ext uri="{BB962C8B-B14F-4D97-AF65-F5344CB8AC3E}">
        <p14:creationId xmlns:p14="http://schemas.microsoft.com/office/powerpoint/2010/main" val="179281860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封面样式9-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81566"/>
            <a:ext cx="12192000" cy="3244934"/>
          </a:xfrm>
          <a:prstGeom prst="rect">
            <a:avLst/>
          </a:prstGeom>
        </p:spPr>
      </p:pic>
      <p:sp>
        <p:nvSpPr>
          <p:cNvPr id="3" name="矩形 2"/>
          <p:cNvSpPr/>
          <p:nvPr userDrawn="1"/>
        </p:nvSpPr>
        <p:spPr>
          <a:xfrm>
            <a:off x="0" y="3317875"/>
            <a:ext cx="12192000" cy="354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6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9790632" y="109143"/>
            <a:ext cx="2286546" cy="297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4285" y="-494144"/>
            <a:ext cx="3165893" cy="4124368"/>
          </a:xfrm>
          <a:prstGeom prst="rect">
            <a:avLst/>
          </a:prstGeom>
        </p:spPr>
      </p:pic>
    </p:spTree>
    <p:extLst>
      <p:ext uri="{BB962C8B-B14F-4D97-AF65-F5344CB8AC3E}">
        <p14:creationId xmlns:p14="http://schemas.microsoft.com/office/powerpoint/2010/main" val="2602168970"/>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1866428" y="1872369"/>
            <a:ext cx="8481919" cy="863927"/>
            <a:chOff x="1797415" y="1328902"/>
            <a:chExt cx="8481919" cy="863927"/>
          </a:xfrm>
        </p:grpSpPr>
        <p:grpSp>
          <p:nvGrpSpPr>
            <p:cNvPr id="6" name="组合 5">
              <a:extLst>
                <a:ext uri="{FF2B5EF4-FFF2-40B4-BE49-F238E27FC236}">
                  <a16:creationId xmlns:a16="http://schemas.microsoft.com/office/drawing/2014/main" id="{2B6AF4F4-F405-428E-ACB6-6C287CCD9962}"/>
                </a:ext>
              </a:extLst>
            </p:cNvPr>
            <p:cNvGrpSpPr/>
            <p:nvPr/>
          </p:nvGrpSpPr>
          <p:grpSpPr>
            <a:xfrm>
              <a:off x="6886532" y="1337094"/>
              <a:ext cx="3392802" cy="846135"/>
              <a:chOff x="10340336" y="2247899"/>
              <a:chExt cx="2724438" cy="679451"/>
            </a:xfrm>
          </p:grpSpPr>
          <p:sp>
            <p:nvSpPr>
              <p:cNvPr id="2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2" name="组合 2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solidFill>
                <a:schemeClr val="bg1"/>
              </a:solidFill>
            </p:grpSpPr>
            <p:sp>
              <p:nvSpPr>
                <p:cNvPr id="2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3" name="组合 2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solidFill>
                <a:schemeClr val="bg1"/>
              </a:solidFill>
            </p:grpSpPr>
            <p:sp>
              <p:nvSpPr>
                <p:cNvPr id="2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7" name="组合 6">
              <a:extLst>
                <a:ext uri="{FF2B5EF4-FFF2-40B4-BE49-F238E27FC236}">
                  <a16:creationId xmlns:a16="http://schemas.microsoft.com/office/drawing/2014/main" id="{E582171C-E91E-4DDB-B720-D9EDE8C54B5C}"/>
                </a:ext>
              </a:extLst>
            </p:cNvPr>
            <p:cNvGrpSpPr/>
            <p:nvPr/>
          </p:nvGrpSpPr>
          <p:grpSpPr>
            <a:xfrm>
              <a:off x="1797415" y="1328902"/>
              <a:ext cx="3445163" cy="863927"/>
              <a:chOff x="6738929" y="2270918"/>
              <a:chExt cx="2766486" cy="693738"/>
            </a:xfrm>
          </p:grpSpPr>
          <p:grpSp>
            <p:nvGrpSpPr>
              <p:cNvPr id="8" name="组合 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solidFill>
                <a:schemeClr val="bg1"/>
              </a:solidFill>
            </p:grpSpPr>
            <p:sp>
              <p:nvSpPr>
                <p:cNvPr id="1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 name="组合 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solidFill>
                <a:schemeClr val="bg1"/>
              </a:solidFill>
            </p:grpSpPr>
            <p:sp>
              <p:nvSpPr>
                <p:cNvPr id="1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 name="组合 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solidFill>
                <a:schemeClr val="bg1"/>
              </a:solidFill>
            </p:grpSpPr>
            <p:sp>
              <p:nvSpPr>
                <p:cNvPr id="1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4254058963"/>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67"/>
            <a:ext cx="5022689" cy="6857433"/>
          </a:xfrm>
          <a:prstGeom prst="rect">
            <a:avLst/>
          </a:prstGeom>
        </p:spPr>
      </p:pic>
      <p:sp>
        <p:nvSpPr>
          <p:cNvPr id="3" name="矩形 白1">
            <a:extLst>
              <a:ext uri="{FF2B5EF4-FFF2-40B4-BE49-F238E27FC236}">
                <a16:creationId xmlns:a16="http://schemas.microsoft.com/office/drawing/2014/main" id="{7A935A22-FEEB-4B78-9916-163644E822AB}"/>
              </a:ext>
            </a:extLst>
          </p:cNvPr>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Tree>
    <p:extLst>
      <p:ext uri="{BB962C8B-B14F-4D97-AF65-F5344CB8AC3E}">
        <p14:creationId xmlns:p14="http://schemas.microsoft.com/office/powerpoint/2010/main" val="3795925185"/>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00575" y="133072"/>
            <a:ext cx="6791691" cy="6535793"/>
          </a:xfrm>
          <a:prstGeom prst="rect">
            <a:avLst/>
          </a:prstGeom>
        </p:spPr>
      </p:pic>
      <p:sp>
        <p:nvSpPr>
          <p:cNvPr id="3" name="副标题 2">
            <a:extLst>
              <a:ext uri="{FF2B5EF4-FFF2-40B4-BE49-F238E27FC236}">
                <a16:creationId xmlns:a16="http://schemas.microsoft.com/office/drawing/2014/main" id="{38ABF151-FDDE-4498-994E-B5F9476EFBE3}"/>
              </a:ext>
            </a:extLst>
          </p:cNvPr>
          <p:cNvSpPr>
            <a:spLocks noGrp="1"/>
          </p:cNvSpPr>
          <p:nvPr>
            <p:ph type="subTitle" idx="1"/>
          </p:nvPr>
        </p:nvSpPr>
        <p:spPr>
          <a:xfrm>
            <a:off x="1216315"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a:extLst>
              <a:ext uri="{FF2B5EF4-FFF2-40B4-BE49-F238E27FC236}">
                <a16:creationId xmlns:a16="http://schemas.microsoft.com/office/drawing/2014/main" id="{8CC37306-857E-4BB2-87D4-C5C227822D6F}"/>
              </a:ext>
            </a:extLst>
          </p:cNvPr>
          <p:cNvSpPr>
            <a:spLocks noGrp="1"/>
          </p:cNvSpPr>
          <p:nvPr>
            <p:ph type="body" sz="quarter" idx="11"/>
          </p:nvPr>
        </p:nvSpPr>
        <p:spPr>
          <a:xfrm>
            <a:off x="1216315"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a:extLst>
              <a:ext uri="{FF2B5EF4-FFF2-40B4-BE49-F238E27FC236}">
                <a16:creationId xmlns:a16="http://schemas.microsoft.com/office/drawing/2014/main" id="{F63B7C85-1073-4365-852C-DE0C04E61BED}"/>
              </a:ext>
            </a:extLst>
          </p:cNvPr>
          <p:cNvSpPr>
            <a:spLocks noGrp="1"/>
          </p:cNvSpPr>
          <p:nvPr>
            <p:ph type="body" sz="quarter" idx="12"/>
          </p:nvPr>
        </p:nvSpPr>
        <p:spPr>
          <a:xfrm>
            <a:off x="1216315"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3" name="文本占位符 12">
            <a:extLst>
              <a:ext uri="{FF2B5EF4-FFF2-40B4-BE49-F238E27FC236}">
                <a16:creationId xmlns:a16="http://schemas.microsoft.com/office/drawing/2014/main" id="{562B6659-3604-4A5D-84A6-6A47FE169869}"/>
              </a:ext>
            </a:extLst>
          </p:cNvPr>
          <p:cNvSpPr>
            <a:spLocks noGrp="1"/>
          </p:cNvSpPr>
          <p:nvPr>
            <p:ph type="body" sz="quarter" idx="13"/>
          </p:nvPr>
        </p:nvSpPr>
        <p:spPr>
          <a:xfrm>
            <a:off x="1216315" y="1484311"/>
            <a:ext cx="7287114" cy="2267551"/>
          </a:xfrm>
        </p:spPr>
        <p:txBody>
          <a:bodyPr>
            <a:normAutofit/>
          </a:bodyPr>
          <a:lstStyle>
            <a:lvl1pPr marL="0" indent="0">
              <a:spcBef>
                <a:spcPts val="0"/>
              </a:spcBef>
              <a:buNone/>
              <a:defRPr sz="6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p>
        </p:txBody>
      </p:sp>
      <p:sp>
        <p:nvSpPr>
          <p:cNvPr id="9" name="矩形 8">
            <a:extLst>
              <a:ext uri="{FF2B5EF4-FFF2-40B4-BE49-F238E27FC236}">
                <a16:creationId xmlns:a16="http://schemas.microsoft.com/office/drawing/2014/main" id="{E2FF2961-8E0B-4CFB-9897-39262A918722}"/>
              </a:ext>
            </a:extLst>
          </p:cNvPr>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02F5BB1-3479-4B75-8121-C76027E92312}"/>
              </a:ext>
            </a:extLst>
          </p:cNvPr>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02F5BB1-3479-4B75-8121-C76027E92312}"/>
              </a:ext>
            </a:extLst>
          </p:cNvPr>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02F5BB1-3479-4B75-8121-C76027E92312}"/>
              </a:ext>
            </a:extLst>
          </p:cNvPr>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98320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a:extLst>
                  <a:ext uri="{FF2B5EF4-FFF2-40B4-BE49-F238E27FC236}">
                    <a16:creationId xmlns:a16="http://schemas.microsoft.com/office/drawing/2014/main" id="{7EF8326A-A460-4F1F-A35E-22F6C0E02782}"/>
                  </a:ext>
                </a:extLst>
              </p:cNvPr>
              <p:cNvSpPr>
                <a:spLocks/>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6">
                <a:extLst>
                  <a:ext uri="{FF2B5EF4-FFF2-40B4-BE49-F238E27FC236}">
                    <a16:creationId xmlns:a16="http://schemas.microsoft.com/office/drawing/2014/main" id="{CC1FA68D-3307-481A-8E89-D3CB2E8693F4}"/>
                  </a:ext>
                </a:extLst>
              </p:cNvPr>
              <p:cNvSpPr>
                <a:spLocks/>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4" name="组合 33">
                <a:extLst>
                  <a:ext uri="{FF2B5EF4-FFF2-40B4-BE49-F238E27FC236}">
                    <a16:creationId xmlns:a16="http://schemas.microsoft.com/office/drawing/2014/main" id="{C7A6E3E5-9A1F-4E06-9E71-F1D7E5C11C32}"/>
                  </a:ext>
                </a:extLst>
              </p:cNvPr>
              <p:cNvGrpSpPr/>
              <p:nvPr/>
            </p:nvGrpSpPr>
            <p:grpSpPr>
              <a:xfrm>
                <a:off x="11305242" y="2003776"/>
                <a:ext cx="354194" cy="439406"/>
                <a:chOff x="5548313" y="2084388"/>
                <a:chExt cx="547688" cy="679451"/>
              </a:xfrm>
              <a:grpFill/>
            </p:grpSpPr>
            <p:sp>
              <p:nvSpPr>
                <p:cNvPr id="39"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组合 34">
                <a:extLst>
                  <a:ext uri="{FF2B5EF4-FFF2-40B4-BE49-F238E27FC236}">
                    <a16:creationId xmlns:a16="http://schemas.microsoft.com/office/drawing/2014/main" id="{B92E7EB9-3312-4310-B5FA-50F0FA6CFB99}"/>
                  </a:ext>
                </a:extLst>
              </p:cNvPr>
              <p:cNvGrpSpPr/>
              <p:nvPr/>
            </p:nvGrpSpPr>
            <p:grpSpPr>
              <a:xfrm>
                <a:off x="11380187" y="2628491"/>
                <a:ext cx="208353" cy="241263"/>
                <a:chOff x="3792874" y="3138488"/>
                <a:chExt cx="322175" cy="373063"/>
              </a:xfrm>
              <a:grpFill/>
            </p:grpSpPr>
            <p:sp>
              <p:nvSpPr>
                <p:cNvPr id="36"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a:extLst>
                  <a:ext uri="{FF2B5EF4-FFF2-40B4-BE49-F238E27FC236}">
                    <a16:creationId xmlns:a16="http://schemas.microsoft.com/office/drawing/2014/main" id="{4EB45816-40C4-4065-9181-C29D2BECD84E}"/>
                  </a:ext>
                </a:extLst>
              </p:cNvPr>
              <p:cNvGrpSpPr/>
              <p:nvPr/>
            </p:nvGrpSpPr>
            <p:grpSpPr>
              <a:xfrm>
                <a:off x="10279016" y="3306476"/>
                <a:ext cx="313128" cy="329555"/>
                <a:chOff x="6113463" y="3541713"/>
                <a:chExt cx="484188" cy="509588"/>
              </a:xfrm>
              <a:grpFill/>
            </p:grpSpPr>
            <p:sp>
              <p:nvSpPr>
                <p:cNvPr id="30"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43281D5-D15F-4210-8FEF-5D0B83A54FD6}"/>
                  </a:ext>
                </a:extLst>
              </p:cNvPr>
              <p:cNvGrpSpPr/>
              <p:nvPr/>
            </p:nvGrpSpPr>
            <p:grpSpPr>
              <a:xfrm>
                <a:off x="10268702" y="2216649"/>
                <a:ext cx="355220" cy="448646"/>
                <a:chOff x="6108700" y="2066926"/>
                <a:chExt cx="549275" cy="693738"/>
              </a:xfrm>
              <a:grpFill/>
            </p:grpSpPr>
            <p:sp>
              <p:nvSpPr>
                <p:cNvPr id="28"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20">
                <a:extLst>
                  <a:ext uri="{FF2B5EF4-FFF2-40B4-BE49-F238E27FC236}">
                    <a16:creationId xmlns:a16="http://schemas.microsoft.com/office/drawing/2014/main" id="{CD1C2EA2-DECB-4C4E-997D-8417E76BE944}"/>
                  </a:ext>
                </a:extLst>
              </p:cNvPr>
              <p:cNvGrpSpPr/>
              <p:nvPr/>
            </p:nvGrpSpPr>
            <p:grpSpPr>
              <a:xfrm>
                <a:off x="10332867" y="2868571"/>
                <a:ext cx="238182" cy="205330"/>
                <a:chOff x="6186488" y="2930526"/>
                <a:chExt cx="368300" cy="317500"/>
              </a:xfrm>
              <a:grpFill/>
            </p:grpSpPr>
            <p:sp>
              <p:nvSpPr>
                <p:cNvPr id="25"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a:extLst>
                    <a:ext uri="{FF2B5EF4-FFF2-40B4-BE49-F238E27FC236}">
                      <a16:creationId xmlns:a16="http://schemas.microsoft.com/office/drawing/2014/main" id="{9E7CBDC3-9BA0-4307-8967-3267E5966ED9}"/>
                    </a:ext>
                  </a:extLst>
                </p:cNvPr>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12">
                  <a:extLst>
                    <a:ext uri="{FF2B5EF4-FFF2-40B4-BE49-F238E27FC236}">
                      <a16:creationId xmlns:a16="http://schemas.microsoft.com/office/drawing/2014/main" id="{D88D9717-3185-4A77-8E18-2A8659D441F7}"/>
                    </a:ext>
                  </a:extLst>
                </p:cNvPr>
                <p:cNvSpPr>
                  <a:spLocks/>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
        <p:nvSpPr>
          <p:cNvPr id="41" name="文本框 40">
            <a:extLst>
              <a:ext uri="{FF2B5EF4-FFF2-40B4-BE49-F238E27FC236}">
                <a16:creationId xmlns:a16="http://schemas.microsoft.com/office/drawing/2014/main" id="{DF269877-3713-4708-B674-1A813AB36FFC}"/>
              </a:ext>
            </a:extLst>
          </p:cNvPr>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p>
        </p:txBody>
      </p:sp>
      <p:pic>
        <p:nvPicPr>
          <p:cNvPr id="42" name="图片 4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98824"/>
      </p:ext>
    </p:extLst>
  </p:cSld>
  <p:clrMapOvr>
    <a:masterClrMapping/>
  </p:clrMapOvr>
  <p:transition spd="med">
    <p:pull/>
  </p:transition>
  <p:extLst>
    <p:ext uri="{DCECCB84-F9BA-43D5-87BE-67443E8EF086}">
      <p15:sldGuideLst xmlns:p15="http://schemas.microsoft.com/office/powerpoint/2012/main">
        <p15:guide id="1" pos="3840">
          <p15:clr>
            <a:srgbClr val="FBAE40"/>
          </p15:clr>
        </p15:guide>
        <p15:guide id="2" orient="horz" pos="93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1C37BF7-CAE8-4F93-8BE5-229FC17201DA}"/>
              </a:ext>
            </a:extLst>
          </p:cNvPr>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15558" b="38705"/>
          <a:stretch/>
        </p:blipFill>
        <p:spPr>
          <a:xfrm>
            <a:off x="1" y="0"/>
            <a:ext cx="12192000" cy="2290219"/>
          </a:xfrm>
          <a:prstGeom prst="rect">
            <a:avLst/>
          </a:prstGeom>
        </p:spPr>
      </p:pic>
      <p:sp>
        <p:nvSpPr>
          <p:cNvPr id="10" name="矩形 9">
            <a:extLst>
              <a:ext uri="{FF2B5EF4-FFF2-40B4-BE49-F238E27FC236}">
                <a16:creationId xmlns:a16="http://schemas.microsoft.com/office/drawing/2014/main" id="{41C37BF7-CAE8-4F93-8BE5-229FC17201DA}"/>
              </a:ext>
            </a:extLst>
          </p:cNvPr>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18002" y="973061"/>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14890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EEC7E5F7-20FD-444B-9E6C-FF353F66717A}"/>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a:extLst>
              <a:ext uri="{FF2B5EF4-FFF2-40B4-BE49-F238E27FC236}">
                <a16:creationId xmlns:a16="http://schemas.microsoft.com/office/drawing/2014/main" id="{59644A98-44CE-4FDE-8172-3327AAE72C45}"/>
              </a:ext>
            </a:extLst>
          </p:cNvPr>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 name="直接连接符 3">
            <a:extLst>
              <a:ext uri="{FF2B5EF4-FFF2-40B4-BE49-F238E27FC236}">
                <a16:creationId xmlns:a16="http://schemas.microsoft.com/office/drawing/2014/main" id="{BC809FD0-A9F1-4139-8386-4A9BEBA1CE80}"/>
              </a:ext>
            </a:extLst>
          </p:cNvPr>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8D352C72-A8BD-49E0-9C6C-2C7B147AF3AE}"/>
              </a:ext>
            </a:extLst>
          </p:cNvPr>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a:ext>
            </a:extLst>
          </a:blip>
          <a:srcRect l="49471"/>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extLst>
              <a:ext uri="{28A0092B-C50C-407E-A947-70E740481C1C}">
                <a14:useLocalDpi xmlns:a14="http://schemas.microsoft.com/office/drawing/2010/main"/>
              </a:ext>
            </a:extLst>
          </a:blip>
          <a:srcRect r="49912"/>
          <a:stretch/>
        </p:blipFill>
        <p:spPr>
          <a:xfrm>
            <a:off x="8928190" y="163258"/>
            <a:ext cx="3269562" cy="6531481"/>
          </a:xfrm>
          <a:prstGeom prst="rect">
            <a:avLst/>
          </a:prstGeom>
        </p:spPr>
      </p:pic>
    </p:spTree>
    <p:extLst>
      <p:ext uri="{BB962C8B-B14F-4D97-AF65-F5344CB8AC3E}">
        <p14:creationId xmlns:p14="http://schemas.microsoft.com/office/powerpoint/2010/main" val="3123067323"/>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目录样式3-1">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F468BC7-46A2-4AAB-B3F7-1544FCFE8ABB}"/>
              </a:ext>
            </a:extLst>
          </p:cNvPr>
          <p:cNvSpPr txBox="1"/>
          <p:nvPr userDrawn="1"/>
        </p:nvSpPr>
        <p:spPr>
          <a:xfrm rot="16200000">
            <a:off x="-1538864" y="2653429"/>
            <a:ext cx="5229637" cy="1323439"/>
          </a:xfrm>
          <a:prstGeom prst="rect">
            <a:avLst/>
          </a:prstGeom>
          <a:noFill/>
        </p:spPr>
        <p:txBody>
          <a:bodyPr wrap="none" rtlCol="0">
            <a:spAutoFit/>
          </a:bodyPr>
          <a:lstStyle/>
          <a:p>
            <a:r>
              <a:rPr lang="en-US" altLang="zh-CN" sz="8000" b="1" spc="50" dirty="0">
                <a:solidFill>
                  <a:schemeClr val="bg1">
                    <a:lumMod val="85000"/>
                  </a:schemeClr>
                </a:solidFill>
                <a:latin typeface="+mj-lt"/>
              </a:rPr>
              <a:t>Contents</a:t>
            </a:r>
            <a:r>
              <a:rPr lang="en-US" altLang="zh-CN" sz="4400" b="1" spc="50" dirty="0">
                <a:solidFill>
                  <a:schemeClr val="accent4"/>
                </a:solidFill>
                <a:latin typeface="+mj-lt"/>
              </a:rPr>
              <a:t>■</a:t>
            </a:r>
            <a:endParaRPr lang="zh-CN" altLang="en-US" sz="4400" b="1" spc="50" dirty="0">
              <a:solidFill>
                <a:schemeClr val="accent4"/>
              </a:solidFill>
              <a:latin typeface="+mj-lt"/>
            </a:endParaRPr>
          </a:p>
        </p:txBody>
      </p:sp>
      <p:sp>
        <p:nvSpPr>
          <p:cNvPr id="9" name="文本框 8">
            <a:extLst>
              <a:ext uri="{FF2B5EF4-FFF2-40B4-BE49-F238E27FC236}">
                <a16:creationId xmlns:a16="http://schemas.microsoft.com/office/drawing/2014/main" id="{009A0861-AF32-4D83-B541-5799200EE73D}"/>
              </a:ext>
            </a:extLst>
          </p:cNvPr>
          <p:cNvSpPr txBox="1"/>
          <p:nvPr userDrawn="1"/>
        </p:nvSpPr>
        <p:spPr>
          <a:xfrm>
            <a:off x="1116549" y="3752395"/>
            <a:ext cx="738664" cy="2246769"/>
          </a:xfrm>
          <a:prstGeom prst="rect">
            <a:avLst/>
          </a:prstGeom>
          <a:noFill/>
        </p:spPr>
        <p:txBody>
          <a:bodyPr vert="eaVert" wrap="none" rtlCol="0">
            <a:spAutoFit/>
          </a:bodyPr>
          <a:lstStyle/>
          <a:p>
            <a:r>
              <a:rPr lang="zh-CN" altLang="en-US" sz="3600" b="1" spc="600" dirty="0">
                <a:solidFill>
                  <a:schemeClr val="accent1"/>
                </a:solidFill>
              </a:rPr>
              <a:t>结构大纲</a:t>
            </a:r>
          </a:p>
        </p:txBody>
      </p:sp>
      <p:sp>
        <p:nvSpPr>
          <p:cNvPr id="12" name="文本框 11">
            <a:extLst>
              <a:ext uri="{FF2B5EF4-FFF2-40B4-BE49-F238E27FC236}">
                <a16:creationId xmlns:a16="http://schemas.microsoft.com/office/drawing/2014/main" id="{85EC53DF-AF11-4D83-9B0B-ED5DB673B7B9}"/>
              </a:ext>
            </a:extLst>
          </p:cNvPr>
          <p:cNvSpPr txBox="1"/>
          <p:nvPr userDrawn="1"/>
        </p:nvSpPr>
        <p:spPr>
          <a:xfrm>
            <a:off x="9519824" y="6600901"/>
            <a:ext cx="2523448" cy="246221"/>
          </a:xfrm>
          <a:prstGeom prst="rect">
            <a:avLst/>
          </a:prstGeom>
          <a:noFill/>
        </p:spPr>
        <p:txBody>
          <a:bodyPr wrap="none" rtlCol="0">
            <a:spAutoFit/>
          </a:bodyPr>
          <a:lstStyle/>
          <a:p>
            <a:pPr algn="r"/>
            <a:r>
              <a:rPr lang="en-US" altLang="zh-CN" sz="1000" spc="0" dirty="0">
                <a:solidFill>
                  <a:schemeClr val="bg1"/>
                </a:solidFill>
                <a:latin typeface="Arial" panose="020B0604020202020204" pitchFamily="34" charset="0"/>
                <a:ea typeface="微软雅黑" panose="020B0503020204020204" pitchFamily="34" charset="-122"/>
                <a:cs typeface="Arial" panose="020B0604020202020204" pitchFamily="34" charset="0"/>
              </a:rPr>
              <a:t>BEIJING</a:t>
            </a:r>
            <a:r>
              <a:rPr lang="en-US" altLang="zh-CN" sz="1000" spc="0"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 INSTITUTE OF TECHNOLOGY</a:t>
            </a:r>
            <a:endParaRPr lang="zh-CN" altLang="en-US" sz="1000" spc="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1148" y="78493"/>
            <a:ext cx="2025400" cy="566914"/>
          </a:xfrm>
          <a:prstGeom prst="rect">
            <a:avLst/>
          </a:prstGeom>
        </p:spPr>
      </p:pic>
      <p:sp>
        <p:nvSpPr>
          <p:cNvPr id="82" name="任意多边形: 形状 59">
            <a:extLst>
              <a:ext uri="{FF2B5EF4-FFF2-40B4-BE49-F238E27FC236}">
                <a16:creationId xmlns:a16="http://schemas.microsoft.com/office/drawing/2014/main" id="{AC1D2521-933E-409D-9088-BF7A7FA6A8E9}"/>
              </a:ext>
            </a:extLst>
          </p:cNvPr>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3" name="图片 8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3498" y="249943"/>
            <a:ext cx="2025400" cy="566914"/>
          </a:xfrm>
          <a:prstGeom prst="rect">
            <a:avLst/>
          </a:prstGeom>
        </p:spPr>
      </p:pic>
      <p:sp>
        <p:nvSpPr>
          <p:cNvPr id="84" name="矩形 83">
            <a:extLst>
              <a:ext uri="{FF2B5EF4-FFF2-40B4-BE49-F238E27FC236}">
                <a16:creationId xmlns:a16="http://schemas.microsoft.com/office/drawing/2014/main" id="{180A68EB-E97F-4BBF-9D90-3F845C9BE11A}"/>
              </a:ext>
            </a:extLst>
          </p:cNvPr>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userDrawn="1"/>
        </p:nvGrpSpPr>
        <p:grpSpPr>
          <a:xfrm>
            <a:off x="598941" y="6399999"/>
            <a:ext cx="2542613" cy="276499"/>
            <a:chOff x="598941" y="6399999"/>
            <a:chExt cx="2542613" cy="276499"/>
          </a:xfrm>
          <a:solidFill>
            <a:schemeClr val="bg1"/>
          </a:solidFill>
        </p:grpSpPr>
        <p:grpSp>
          <p:nvGrpSpPr>
            <p:cNvPr id="86" name="组合 85">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10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02" name="组合 10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10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3" name="组合 10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10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7" name="组合 86">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88" name="组合 8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9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9" name="组合 8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9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0" name="组合 8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9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118368518"/>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92525" y="0"/>
            <a:ext cx="7030596" cy="6765696"/>
          </a:xfrm>
          <a:prstGeom prst="rect">
            <a:avLst/>
          </a:prstGeom>
        </p:spPr>
      </p:pic>
      <p:sp>
        <p:nvSpPr>
          <p:cNvPr id="63" name="任意多边形: 形状 59">
            <a:extLst>
              <a:ext uri="{FF2B5EF4-FFF2-40B4-BE49-F238E27FC236}">
                <a16:creationId xmlns:a16="http://schemas.microsoft.com/office/drawing/2014/main" id="{AC1D2521-933E-409D-9088-BF7A7FA6A8E9}"/>
              </a:ext>
            </a:extLst>
          </p:cNvPr>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4" name="图片 6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93498" y="249943"/>
            <a:ext cx="2025400" cy="566914"/>
          </a:xfrm>
          <a:prstGeom prst="rect">
            <a:avLst/>
          </a:prstGeom>
        </p:spPr>
      </p:pic>
      <p:sp>
        <p:nvSpPr>
          <p:cNvPr id="65" name="矩形 64">
            <a:extLst>
              <a:ext uri="{FF2B5EF4-FFF2-40B4-BE49-F238E27FC236}">
                <a16:creationId xmlns:a16="http://schemas.microsoft.com/office/drawing/2014/main" id="{180A68EB-E97F-4BBF-9D90-3F845C9BE11A}"/>
              </a:ext>
            </a:extLst>
          </p:cNvPr>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userDrawn="1"/>
        </p:nvGrpSpPr>
        <p:grpSpPr>
          <a:xfrm>
            <a:off x="598941" y="6399999"/>
            <a:ext cx="2542613" cy="276499"/>
            <a:chOff x="598941" y="6399999"/>
            <a:chExt cx="2542613" cy="276499"/>
          </a:xfrm>
          <a:solidFill>
            <a:schemeClr val="bg1"/>
          </a:solidFill>
        </p:grpSpPr>
        <p:grpSp>
          <p:nvGrpSpPr>
            <p:cNvPr id="67" name="组合 66">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81"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2"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83" name="组合 82">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88"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4" name="组合 83">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85"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8" name="组合 67">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69" name="组合 68">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79"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0" name="组合 69">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77"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1" name="组合 70">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74"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2"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3"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951330803"/>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目录样式4">
    <p:spTree>
      <p:nvGrpSpPr>
        <p:cNvPr id="1" name=""/>
        <p:cNvGrpSpPr/>
        <p:nvPr/>
      </p:nvGrpSpPr>
      <p:grpSpPr>
        <a:xfrm>
          <a:off x="0" y="0"/>
          <a:ext cx="0" cy="0"/>
          <a:chOff x="0" y="0"/>
          <a:chExt cx="0" cy="0"/>
        </a:xfrm>
      </p:grpSpPr>
      <p:sp>
        <p:nvSpPr>
          <p:cNvPr id="89" name="椭圆 88">
            <a:extLst>
              <a:ext uri="{FF2B5EF4-FFF2-40B4-BE49-F238E27FC236}">
                <a16:creationId xmlns:a16="http://schemas.microsoft.com/office/drawing/2014/main" id="{D79543FB-05EA-4B9D-8AED-014B16BE890C}"/>
              </a:ext>
            </a:extLst>
          </p:cNvPr>
          <p:cNvSpPr/>
          <p:nvPr userDrawn="1"/>
        </p:nvSpPr>
        <p:spPr>
          <a:xfrm>
            <a:off x="-3831113"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88" name="椭圆 87">
            <a:extLst>
              <a:ext uri="{FF2B5EF4-FFF2-40B4-BE49-F238E27FC236}">
                <a16:creationId xmlns:a16="http://schemas.microsoft.com/office/drawing/2014/main" id="{D79543FB-05EA-4B9D-8AED-014B16BE890C}"/>
              </a:ext>
            </a:extLst>
          </p:cNvPr>
          <p:cNvSpPr/>
          <p:nvPr userDrawn="1"/>
        </p:nvSpPr>
        <p:spPr>
          <a:xfrm>
            <a:off x="-4021339"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pic>
        <p:nvPicPr>
          <p:cNvPr id="87" name="图片 86">
            <a:extLst>
              <a:ext uri="{FF2B5EF4-FFF2-40B4-BE49-F238E27FC236}">
                <a16:creationId xmlns:a16="http://schemas.microsoft.com/office/drawing/2014/main" id="{0AD6C65D-0FE3-4E82-89A8-93A09AFFDCA0}"/>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8116" t="7030" r="31559" b="11337"/>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a:extLst>
              <a:ext uri="{FF2B5EF4-FFF2-40B4-BE49-F238E27FC236}">
                <a16:creationId xmlns:a16="http://schemas.microsoft.com/office/drawing/2014/main" id="{D79543FB-05EA-4B9D-8AED-014B16BE890C}"/>
              </a:ext>
            </a:extLst>
          </p:cNvPr>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pic>
        <p:nvPicPr>
          <p:cNvPr id="90" name="图片 8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837818" y="252089"/>
            <a:ext cx="1969223" cy="432990"/>
          </a:xfrm>
          <a:prstGeom prst="rect">
            <a:avLst/>
          </a:prstGeom>
        </p:spPr>
      </p:pic>
    </p:spTree>
    <p:extLst>
      <p:ext uri="{BB962C8B-B14F-4D97-AF65-F5344CB8AC3E}">
        <p14:creationId xmlns:p14="http://schemas.microsoft.com/office/powerpoint/2010/main" val="325062491"/>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019185" y="4400550"/>
            <a:ext cx="4601216" cy="4606655"/>
          </a:xfrm>
          <a:prstGeom prst="rect">
            <a:avLst/>
          </a:prstGeom>
        </p:spPr>
      </p:pic>
      <p:pic>
        <p:nvPicPr>
          <p:cNvPr id="2" name="图片 1"/>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5" name="矩形 4">
            <a:extLst>
              <a:ext uri="{FF2B5EF4-FFF2-40B4-BE49-F238E27FC236}">
                <a16:creationId xmlns:a16="http://schemas.microsoft.com/office/drawing/2014/main" id="{41C37BF7-CAE8-4F93-8BE5-229FC17201DA}"/>
              </a:ext>
            </a:extLst>
          </p:cNvPr>
          <p:cNvSpPr/>
          <p:nvPr userDrawn="1"/>
        </p:nvSpPr>
        <p:spPr>
          <a:xfrm>
            <a:off x="0" y="4408331"/>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spTree>
    <p:extLst>
      <p:ext uri="{BB962C8B-B14F-4D97-AF65-F5344CB8AC3E}">
        <p14:creationId xmlns:p14="http://schemas.microsoft.com/office/powerpoint/2010/main" val="2309895737"/>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extLst>
              <a:ext uri="{28A0092B-C50C-407E-A947-70E740481C1C}">
                <a14:useLocalDpi xmlns:a14="http://schemas.microsoft.com/office/drawing/2010/main"/>
              </a:ext>
            </a:extLst>
          </a:blip>
          <a:srcRect l="29063" r="32938"/>
          <a:stretch/>
        </p:blipFill>
        <p:spPr>
          <a:xfrm>
            <a:off x="-18278" y="0"/>
            <a:ext cx="3933053" cy="6857999"/>
          </a:xfrm>
          <a:prstGeom prst="rect">
            <a:avLst/>
          </a:prstGeom>
        </p:spPr>
      </p:pic>
      <p:sp>
        <p:nvSpPr>
          <p:cNvPr id="13" name="矩形 12">
            <a:extLst>
              <a:ext uri="{FF2B5EF4-FFF2-40B4-BE49-F238E27FC236}">
                <a16:creationId xmlns:a16="http://schemas.microsoft.com/office/drawing/2014/main" id="{79F2EAE9-B638-4AA2-8264-4D37EBBEE86D}"/>
              </a:ext>
            </a:extLst>
          </p:cNvPr>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DFF6BFE1-1DD5-454F-BE20-A55DAB22A652}"/>
              </a:ext>
            </a:extLst>
          </p:cNvPr>
          <p:cNvSpPr/>
          <p:nvPr userDrawn="1"/>
        </p:nvSpPr>
        <p:spPr>
          <a:xfrm>
            <a:off x="-9523" y="0"/>
            <a:ext cx="3924297"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D14117E2-1B64-4454-AB72-FC04D0614552}"/>
              </a:ext>
            </a:extLst>
          </p:cNvPr>
          <p:cNvCxnSpPr>
            <a:cxnSpLocks/>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DC6CB049-19D4-44DA-8BA3-2A55CACC560A}"/>
              </a:ext>
            </a:extLst>
          </p:cNvPr>
          <p:cNvGrpSpPr/>
          <p:nvPr userDrawn="1"/>
        </p:nvGrpSpPr>
        <p:grpSpPr>
          <a:xfrm>
            <a:off x="3961505" y="2797003"/>
            <a:ext cx="122686" cy="1263995"/>
            <a:chOff x="4630742" y="2258287"/>
            <a:chExt cx="122686" cy="1263995"/>
          </a:xfrm>
          <a:solidFill>
            <a:schemeClr val="accent4"/>
          </a:solidFill>
        </p:grpSpPr>
        <p:sp>
          <p:nvSpPr>
            <p:cNvPr id="22" name="等腰三角形 21">
              <a:extLst>
                <a:ext uri="{FF2B5EF4-FFF2-40B4-BE49-F238E27FC236}">
                  <a16:creationId xmlns:a16="http://schemas.microsoft.com/office/drawing/2014/main" id="{8AAB1992-5EF7-487C-AD2A-01E2865C7E72}"/>
                </a:ext>
              </a:extLst>
            </p:cNvPr>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E8C48E93-E5B1-4737-8427-44C095BEBB9E}"/>
                </a:ext>
              </a:extLst>
            </p:cNvPr>
            <p:cNvCxnSpPr>
              <a:cxnSpLocks/>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a:extLst>
              <a:ext uri="{FF2B5EF4-FFF2-40B4-BE49-F238E27FC236}">
                <a16:creationId xmlns:a16="http://schemas.microsoft.com/office/drawing/2014/main" id="{88499905-D7C1-4B31-8F42-54B3A36F0B1E}"/>
              </a:ext>
            </a:extLst>
          </p:cNvPr>
          <p:cNvCxnSpPr>
            <a:cxnSpLocks/>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F1DFE5ED-5D7B-4B26-99EA-A40BED7DC14E}"/>
              </a:ext>
            </a:extLst>
          </p:cNvPr>
          <p:cNvSpPr/>
          <p:nvPr userDrawn="1"/>
        </p:nvSpPr>
        <p:spPr>
          <a:xfrm>
            <a:off x="846867" y="2752385"/>
            <a:ext cx="2197100" cy="923330"/>
          </a:xfrm>
          <a:prstGeom prst="rect">
            <a:avLst/>
          </a:prstGeom>
        </p:spPr>
        <p:txBody>
          <a:bodyPr wrap="square">
            <a:spAutoFit/>
          </a:bodyPr>
          <a:lstStyle/>
          <a:p>
            <a:pPr lvl="0" algn="dist"/>
            <a:r>
              <a:rPr lang="zh-CN" altLang="en-US" sz="5400" spc="600" dirty="0">
                <a:solidFill>
                  <a:schemeClr val="bg1"/>
                </a:solidFill>
                <a:latin typeface="+mn-ea"/>
                <a:ea typeface="+mn-ea"/>
              </a:rPr>
              <a:t>目录</a:t>
            </a:r>
          </a:p>
        </p:txBody>
      </p:sp>
      <p:sp>
        <p:nvSpPr>
          <p:cNvPr id="44" name="矩形 43">
            <a:extLst>
              <a:ext uri="{FF2B5EF4-FFF2-40B4-BE49-F238E27FC236}">
                <a16:creationId xmlns:a16="http://schemas.microsoft.com/office/drawing/2014/main" id="{2DD1A83F-A1E9-43D7-9CDC-7AC02BED1EE5}"/>
              </a:ext>
            </a:extLst>
          </p:cNvPr>
          <p:cNvSpPr/>
          <p:nvPr userDrawn="1"/>
        </p:nvSpPr>
        <p:spPr>
          <a:xfrm>
            <a:off x="963806" y="3595872"/>
            <a:ext cx="1906502" cy="461665"/>
          </a:xfrm>
          <a:prstGeom prst="rect">
            <a:avLst/>
          </a:prstGeom>
        </p:spPr>
        <p:txBody>
          <a:bodyPr wrap="square">
            <a:spAutoFit/>
          </a:bodyPr>
          <a:lstStyle/>
          <a:p>
            <a:pPr lvl="0" algn="dist"/>
            <a:r>
              <a:rPr lang="en-US" altLang="zh-CN" sz="2400" dirty="0">
                <a:solidFill>
                  <a:schemeClr val="bg1"/>
                </a:solidFill>
              </a:rPr>
              <a:t>CONTENTS</a:t>
            </a:r>
          </a:p>
        </p:txBody>
      </p:sp>
      <p:cxnSp>
        <p:nvCxnSpPr>
          <p:cNvPr id="45" name="直接连接符 44">
            <a:extLst>
              <a:ext uri="{FF2B5EF4-FFF2-40B4-BE49-F238E27FC236}">
                <a16:creationId xmlns:a16="http://schemas.microsoft.com/office/drawing/2014/main" id="{3E103341-A23F-42AF-90B6-8B36EF542949}"/>
              </a:ext>
            </a:extLst>
          </p:cNvPr>
          <p:cNvCxnSpPr>
            <a:cxnSpLocks/>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4854" y="2218510"/>
            <a:ext cx="1715719" cy="480234"/>
          </a:xfrm>
          <a:prstGeom prst="rect">
            <a:avLst/>
          </a:prstGeom>
        </p:spPr>
      </p:pic>
      <p:pic>
        <p:nvPicPr>
          <p:cNvPr id="6" name="图片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58050" y="1942165"/>
            <a:ext cx="5886450" cy="5893408"/>
          </a:xfrm>
          <a:prstGeom prst="rect">
            <a:avLst/>
          </a:prstGeom>
        </p:spPr>
      </p:pic>
    </p:spTree>
    <p:extLst>
      <p:ext uri="{BB962C8B-B14F-4D97-AF65-F5344CB8AC3E}">
        <p14:creationId xmlns:p14="http://schemas.microsoft.com/office/powerpoint/2010/main" val="2181400535"/>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EDD8B33-19AA-4632-BE4B-A5744CEC2C45}"/>
              </a:ext>
            </a:extLst>
          </p:cNvPr>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43725" y="493231"/>
            <a:ext cx="5251028" cy="5254131"/>
          </a:xfrm>
          <a:prstGeom prst="rect">
            <a:avLst/>
          </a:prstGeom>
        </p:spPr>
      </p:pic>
      <p:sp>
        <p:nvSpPr>
          <p:cNvPr id="10" name="矩形 9">
            <a:extLst>
              <a:ext uri="{FF2B5EF4-FFF2-40B4-BE49-F238E27FC236}">
                <a16:creationId xmlns:a16="http://schemas.microsoft.com/office/drawing/2014/main" id="{D1BADEE0-5304-4D64-BC33-E82C8C71DF4D}"/>
              </a:ext>
            </a:extLst>
          </p:cNvPr>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a:extLst>
              <a:ext uri="{FF2B5EF4-FFF2-40B4-BE49-F238E27FC236}">
                <a16:creationId xmlns:a16="http://schemas.microsoft.com/office/drawing/2014/main" id="{93E9B806-B3B5-4857-9763-985BB906449B}"/>
              </a:ext>
            </a:extLst>
          </p:cNvPr>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占位符 15">
            <a:extLst>
              <a:ext uri="{FF2B5EF4-FFF2-40B4-BE49-F238E27FC236}">
                <a16:creationId xmlns:a16="http://schemas.microsoft.com/office/drawing/2014/main" id="{98EFC2AF-0299-489A-9F1D-9F6AA1D1AED1}"/>
              </a:ext>
            </a:extLst>
          </p:cNvPr>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p>
        </p:txBody>
      </p:sp>
      <p:sp>
        <p:nvSpPr>
          <p:cNvPr id="122" name="文本占位符 15">
            <a:extLst>
              <a:ext uri="{FF2B5EF4-FFF2-40B4-BE49-F238E27FC236}">
                <a16:creationId xmlns:a16="http://schemas.microsoft.com/office/drawing/2014/main" id="{9F0152B4-A135-47ED-A86F-89E402C2B1C0}"/>
              </a:ext>
            </a:extLst>
          </p:cNvPr>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p>
        </p:txBody>
      </p:sp>
      <p:sp>
        <p:nvSpPr>
          <p:cNvPr id="123" name="文本占位符 15">
            <a:extLst>
              <a:ext uri="{FF2B5EF4-FFF2-40B4-BE49-F238E27FC236}">
                <a16:creationId xmlns:a16="http://schemas.microsoft.com/office/drawing/2014/main" id="{CF347087-2148-4765-A644-2EF9176FD633}"/>
              </a:ext>
            </a:extLst>
          </p:cNvPr>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p>
          <a:p>
            <a:pPr lvl="0"/>
            <a:endParaRPr lang="zh-CN" altLang="en-US" dirty="0"/>
          </a:p>
        </p:txBody>
      </p:sp>
      <p:sp>
        <p:nvSpPr>
          <p:cNvPr id="2" name="矩形 1">
            <a:extLst>
              <a:ext uri="{FF2B5EF4-FFF2-40B4-BE49-F238E27FC236}">
                <a16:creationId xmlns:a16="http://schemas.microsoft.com/office/drawing/2014/main" id="{AF65482F-D2BD-4FA5-8FA9-E44AB00F6475}"/>
              </a:ext>
            </a:extLst>
          </p:cNvPr>
          <p:cNvSpPr/>
          <p:nvPr userDrawn="1"/>
        </p:nvSpPr>
        <p:spPr>
          <a:xfrm>
            <a:off x="0" y="6167300"/>
            <a:ext cx="12192000" cy="690699"/>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endParaRPr lang="zh-CN" altLang="en-US">
              <a:cs typeface="+mn-ea"/>
            </a:endParaRPr>
          </a:p>
        </p:txBody>
      </p:sp>
      <p:grpSp>
        <p:nvGrpSpPr>
          <p:cNvPr id="115" name="组合 114"/>
          <p:cNvGrpSpPr/>
          <p:nvPr userDrawn="1"/>
        </p:nvGrpSpPr>
        <p:grpSpPr>
          <a:xfrm>
            <a:off x="684666" y="6423435"/>
            <a:ext cx="1915659" cy="208321"/>
            <a:chOff x="598941" y="6399999"/>
            <a:chExt cx="2542613" cy="276499"/>
          </a:xfrm>
          <a:solidFill>
            <a:schemeClr val="accent3"/>
          </a:solidFill>
        </p:grpSpPr>
        <p:grpSp>
          <p:nvGrpSpPr>
            <p:cNvPr id="117" name="组合 116">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134"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5"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36" name="组合 135">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14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7" name="组合 136">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13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18" name="组合 117">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119" name="组合 118">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13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1" name="组合 120">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13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4" name="组合 123">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12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25"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6"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143" name="图片 14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3766" y="6386257"/>
            <a:ext cx="1257421" cy="276480"/>
          </a:xfrm>
          <a:prstGeom prst="rect">
            <a:avLst/>
          </a:prstGeom>
        </p:spPr>
      </p:pic>
    </p:spTree>
    <p:extLst>
      <p:ext uri="{BB962C8B-B14F-4D97-AF65-F5344CB8AC3E}">
        <p14:creationId xmlns:p14="http://schemas.microsoft.com/office/powerpoint/2010/main" val="1225773601"/>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sp>
        <p:nvSpPr>
          <p:cNvPr id="25" name="矩形 24">
            <a:extLst>
              <a:ext uri="{FF2B5EF4-FFF2-40B4-BE49-F238E27FC236}">
                <a16:creationId xmlns:a16="http://schemas.microsoft.com/office/drawing/2014/main" id="{C10D966C-9DD4-4144-A316-29077EB905B4}"/>
              </a:ext>
            </a:extLst>
          </p:cNvPr>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47"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9" name="组合 48">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5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5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4" name="组合 3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35" name="组合 3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4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6" name="组合 3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4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4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99224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682043"/>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0761A886-F0D7-4C39-AFFF-052DB74E32F7}"/>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a:extLst>
              <a:ext uri="{FF2B5EF4-FFF2-40B4-BE49-F238E27FC236}">
                <a16:creationId xmlns:a16="http://schemas.microsoft.com/office/drawing/2014/main" id="{61E30CDC-6882-4EF4-A98A-D29C1686BFEA}"/>
              </a:ext>
            </a:extLst>
          </p:cNvPr>
          <p:cNvSpPr/>
          <p:nvPr userDrawn="1">
            <p:custDataLst>
              <p:tags r:id="rId2"/>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8" name="任意多边形: 形状 39">
            <a:extLst>
              <a:ext uri="{FF2B5EF4-FFF2-40B4-BE49-F238E27FC236}">
                <a16:creationId xmlns:a16="http://schemas.microsoft.com/office/drawing/2014/main" id="{B18E0BAC-81B9-4AB0-A570-682285AF4673}"/>
              </a:ext>
            </a:extLst>
          </p:cNvPr>
          <p:cNvSpPr/>
          <p:nvPr userDrawn="1"/>
        </p:nvSpPr>
        <p:spPr>
          <a:xfrm>
            <a:off x="207372"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39">
            <a:extLst>
              <a:ext uri="{FF2B5EF4-FFF2-40B4-BE49-F238E27FC236}">
                <a16:creationId xmlns:a16="http://schemas.microsoft.com/office/drawing/2014/main" id="{B18E0BAC-81B9-4AB0-A570-682285AF4673}"/>
              </a:ext>
            </a:extLst>
          </p:cNvPr>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39">
            <a:extLst>
              <a:ext uri="{FF2B5EF4-FFF2-40B4-BE49-F238E27FC236}">
                <a16:creationId xmlns:a16="http://schemas.microsoft.com/office/drawing/2014/main" id="{B18E0BAC-81B9-4AB0-A570-682285AF4673}"/>
              </a:ext>
            </a:extLst>
          </p:cNvPr>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74">
            <a:extLst>
              <a:ext uri="{FF2B5EF4-FFF2-40B4-BE49-F238E27FC236}">
                <a16:creationId xmlns:a16="http://schemas.microsoft.com/office/drawing/2014/main" id="{4CEDE2BC-7BF6-4AE3-8B04-4514441E4040}"/>
              </a:ext>
            </a:extLst>
          </p:cNvPr>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262847"/>
              <a:gd name="connsiteX1" fmla="*/ 6415214 w 6415214"/>
              <a:gd name="connsiteY1" fmla="*/ 171407 h 262847"/>
              <a:gd name="connsiteX2" fmla="*/ 6415214 w 6415214"/>
              <a:gd name="connsiteY2" fmla="*/ 100390 h 262847"/>
              <a:gd name="connsiteX3" fmla="*/ 511261 w 6415214"/>
              <a:gd name="connsiteY3" fmla="*/ 100390 h 262847"/>
              <a:gd name="connsiteX4" fmla="*/ 229919 w 6415214"/>
              <a:gd name="connsiteY4" fmla="*/ 0 h 262847"/>
              <a:gd name="connsiteX5" fmla="*/ 229919 w 6415214"/>
              <a:gd name="connsiteY5" fmla="*/ 100390 h 262847"/>
              <a:gd name="connsiteX6" fmla="*/ 0 w 6415214"/>
              <a:gd name="connsiteY6" fmla="*/ 100390 h 262847"/>
              <a:gd name="connsiteX7" fmla="*/ 91440 w 6415214"/>
              <a:gd name="connsiteY7" fmla="*/ 262847 h 262847"/>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171407"/>
              <a:gd name="connsiteX1" fmla="*/ 6415214 w 6415214"/>
              <a:gd name="connsiteY1" fmla="*/ 100390 h 171407"/>
              <a:gd name="connsiteX2" fmla="*/ 511261 w 6415214"/>
              <a:gd name="connsiteY2" fmla="*/ 100390 h 171407"/>
              <a:gd name="connsiteX3" fmla="*/ 229919 w 6415214"/>
              <a:gd name="connsiteY3" fmla="*/ 0 h 171407"/>
              <a:gd name="connsiteX4" fmla="*/ 229919 w 6415214"/>
              <a:gd name="connsiteY4" fmla="*/ 100390 h 171407"/>
              <a:gd name="connsiteX5" fmla="*/ 0 w 6415214"/>
              <a:gd name="connsiteY5" fmla="*/ 100390 h 171407"/>
              <a:gd name="connsiteX0" fmla="*/ 6415214 w 6415214"/>
              <a:gd name="connsiteY0" fmla="*/ 100390 h 100390"/>
              <a:gd name="connsiteX1" fmla="*/ 511261 w 6415214"/>
              <a:gd name="connsiteY1" fmla="*/ 100390 h 100390"/>
              <a:gd name="connsiteX2" fmla="*/ 229919 w 6415214"/>
              <a:gd name="connsiteY2" fmla="*/ 0 h 100390"/>
              <a:gd name="connsiteX3" fmla="*/ 229919 w 6415214"/>
              <a:gd name="connsiteY3" fmla="*/ 100390 h 100390"/>
              <a:gd name="connsiteX4" fmla="*/ 0 w 6415214"/>
              <a:gd name="connsiteY4" fmla="*/ 100390 h 100390"/>
              <a:gd name="connsiteX0" fmla="*/ 6415214 w 6415214"/>
              <a:gd name="connsiteY0" fmla="*/ 195640 h 195640"/>
              <a:gd name="connsiteX1" fmla="*/ 511261 w 6415214"/>
              <a:gd name="connsiteY1" fmla="*/ 195640 h 195640"/>
              <a:gd name="connsiteX2" fmla="*/ 227538 w 6415214"/>
              <a:gd name="connsiteY2" fmla="*/ 0 h 195640"/>
              <a:gd name="connsiteX3" fmla="*/ 229919 w 6415214"/>
              <a:gd name="connsiteY3" fmla="*/ 195640 h 195640"/>
              <a:gd name="connsiteX4" fmla="*/ 0 w 6415214"/>
              <a:gd name="connsiteY4" fmla="*/ 195640 h 195640"/>
              <a:gd name="connsiteX0" fmla="*/ 6415214 w 6415214"/>
              <a:gd name="connsiteY0" fmla="*/ 193259 h 193259"/>
              <a:gd name="connsiteX1" fmla="*/ 511261 w 6415214"/>
              <a:gd name="connsiteY1" fmla="*/ 193259 h 193259"/>
              <a:gd name="connsiteX2" fmla="*/ 232301 w 6415214"/>
              <a:gd name="connsiteY2" fmla="*/ 0 h 193259"/>
              <a:gd name="connsiteX3" fmla="*/ 229919 w 6415214"/>
              <a:gd name="connsiteY3" fmla="*/ 193259 h 193259"/>
              <a:gd name="connsiteX4" fmla="*/ 0 w 6415214"/>
              <a:gd name="connsiteY4" fmla="*/ 193259 h 1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标题 47">
            <a:extLst>
              <a:ext uri="{FF2B5EF4-FFF2-40B4-BE49-F238E27FC236}">
                <a16:creationId xmlns:a16="http://schemas.microsoft.com/office/drawing/2014/main" id="{26FA9A66-DBB6-484A-829A-BC30DE67252C}"/>
              </a:ext>
            </a:extLst>
          </p:cNvPr>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13" name="文本占位符 87">
            <a:extLst>
              <a:ext uri="{FF2B5EF4-FFF2-40B4-BE49-F238E27FC236}">
                <a16:creationId xmlns:a16="http://schemas.microsoft.com/office/drawing/2014/main" id="{F56DEE86-1AA4-4820-A7A1-E4F787904C00}"/>
              </a:ext>
            </a:extLst>
          </p:cNvPr>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14" name="文本占位符 53">
            <a:extLst>
              <a:ext uri="{FF2B5EF4-FFF2-40B4-BE49-F238E27FC236}">
                <a16:creationId xmlns:a16="http://schemas.microsoft.com/office/drawing/2014/main" id="{28747CEA-1C37-4144-A247-245AD1393504}"/>
              </a:ext>
            </a:extLst>
          </p:cNvPr>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algn="l">
              <a:lnSpc>
                <a:spcPct val="130000"/>
              </a:lnSpc>
            </a:pPr>
            <a:r>
              <a:rPr lang="en-US" altLang="zh-CN" sz="2400" b="1" i="0" spc="100" dirty="0">
                <a:solidFill>
                  <a:schemeClr val="accent3"/>
                </a:solidFill>
                <a:latin typeface="+mn-ea"/>
              </a:rPr>
              <a:t>◀ BIT</a:t>
            </a:r>
            <a:r>
              <a:rPr lang="en-US" altLang="zh-CN" sz="2400" b="1" i="0" spc="100" baseline="0" dirty="0">
                <a:solidFill>
                  <a:schemeClr val="accent3"/>
                </a:solidFill>
                <a:latin typeface="+mn-ea"/>
              </a:rPr>
              <a:t> </a:t>
            </a:r>
            <a:r>
              <a:rPr lang="en-US" altLang="zh-CN" sz="2400" b="1" i="0" spc="100" dirty="0">
                <a:solidFill>
                  <a:schemeClr val="accent3"/>
                </a:solidFill>
                <a:latin typeface="+mn-ea"/>
              </a:rPr>
              <a:t>▶</a:t>
            </a:r>
            <a:endParaRPr lang="zh-CN" altLang="en-US" sz="2400" b="1" i="0" spc="100" dirty="0">
              <a:solidFill>
                <a:schemeClr val="accent3"/>
              </a:solidFill>
              <a:latin typeface="+mn-ea"/>
            </a:endParaRPr>
          </a:p>
        </p:txBody>
      </p:sp>
      <p:pic>
        <p:nvPicPr>
          <p:cNvPr id="23" name="图片 2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098362" y="-730381"/>
            <a:ext cx="7885491" cy="7588381"/>
          </a:xfrm>
          <a:prstGeom prst="rect">
            <a:avLst/>
          </a:prstGeom>
        </p:spPr>
      </p:pic>
      <p:pic>
        <p:nvPicPr>
          <p:cNvPr id="20" name="图片 1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39"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1" name="组合 40">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4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4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6" name="组合 25">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27" name="组合 26">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3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8" name="组合 27">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3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组合 28">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3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0"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4240498823"/>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47"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9" name="组合 48">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5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5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4" name="组合 3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35" name="组合 3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4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6" name="组合 3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4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4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a:extLst>
                <a:ext uri="{FF2B5EF4-FFF2-40B4-BE49-F238E27FC236}">
                  <a16:creationId xmlns:a16="http://schemas.microsoft.com/office/drawing/2014/main" id="{77A3E9FF-E8D6-4864-AD9A-BC3E704158E7}"/>
                </a:ext>
              </a:extLst>
            </p:cNvPr>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a:extLst>
                <a:ext uri="{FF2B5EF4-FFF2-40B4-BE49-F238E27FC236}">
                  <a16:creationId xmlns:a16="http://schemas.microsoft.com/office/drawing/2014/main" id="{0B39D90D-B980-4ADB-95FB-F043B008E76D}"/>
                </a:ext>
              </a:extLst>
            </p:cNvPr>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46365"/>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252089"/>
            <a:ext cx="1969223" cy="432990"/>
          </a:xfrm>
          <a:prstGeom prst="rect">
            <a:avLst/>
          </a:prstGeom>
        </p:spPr>
      </p:pic>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82343665"/>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a:extLst>
              <a:ext uri="{FF2B5EF4-FFF2-40B4-BE49-F238E27FC236}">
                <a16:creationId xmlns:a16="http://schemas.microsoft.com/office/drawing/2014/main" id="{91BC6857-420C-4F20-ABBF-78DDE1D9F36B}"/>
              </a:ext>
            </a:extLst>
          </p:cNvPr>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87"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8"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89" name="组合 88">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9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0" name="组合 89">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9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74" name="组合 7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75" name="组合 7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8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6" name="组合 7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8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7" name="组合 7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8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cxnSp>
        <p:nvCxnSpPr>
          <p:cNvPr id="96" name="直接连接符 95">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spTree>
    <p:extLst>
      <p:ext uri="{BB962C8B-B14F-4D97-AF65-F5344CB8AC3E}">
        <p14:creationId xmlns:p14="http://schemas.microsoft.com/office/powerpoint/2010/main" val="1853908829"/>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spTree>
    <p:extLst>
      <p:ext uri="{BB962C8B-B14F-4D97-AF65-F5344CB8AC3E}">
        <p14:creationId xmlns:p14="http://schemas.microsoft.com/office/powerpoint/2010/main" val="1600489570"/>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925408"/>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666896"/>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47"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9" name="组合 48">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5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5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4" name="组合 3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35" name="组合 3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4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6" name="组合 3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4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4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57" name="图片 56"/>
          <p:cNvPicPr>
            <a:picLocks noChangeAspect="1"/>
          </p:cNvPicPr>
          <p:nvPr userDrawn="1"/>
        </p:nvPicPr>
        <p:blipFill rotWithShape="1">
          <a:blip r:embed="rId2" cstate="hq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73355"/>
            <a:ext cx="1221064" cy="438825"/>
            <a:chOff x="-529708" y="381991"/>
            <a:chExt cx="1221064" cy="438825"/>
          </a:xfrm>
        </p:grpSpPr>
        <p:sp>
          <p:nvSpPr>
            <p:cNvPr id="58" name="梯形 57">
              <a:extLst>
                <a:ext uri="{FF2B5EF4-FFF2-40B4-BE49-F238E27FC236}">
                  <a16:creationId xmlns:a16="http://schemas.microsoft.com/office/drawing/2014/main" id="{5065A524-15E6-4769-B9ED-7868E19ADB1E}"/>
                </a:ext>
              </a:extLst>
            </p:cNvPr>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a:extLst>
                <a:ext uri="{FF2B5EF4-FFF2-40B4-BE49-F238E27FC236}">
                  <a16:creationId xmlns:a16="http://schemas.microsoft.com/office/drawing/2014/main" id="{AC403C93-604F-4B72-B919-463ACA49C29B}"/>
                </a:ext>
              </a:extLst>
            </p:cNvPr>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a:extLst>
                <a:ext uri="{FF2B5EF4-FFF2-40B4-BE49-F238E27FC236}">
                  <a16:creationId xmlns:a16="http://schemas.microsoft.com/office/drawing/2014/main" id="{AC403C93-604F-4B72-B919-463ACA49C29B}"/>
                </a:ext>
              </a:extLst>
            </p:cNvPr>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6160408"/>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spTree>
    <p:extLst>
      <p:ext uri="{BB962C8B-B14F-4D97-AF65-F5344CB8AC3E}">
        <p14:creationId xmlns:p14="http://schemas.microsoft.com/office/powerpoint/2010/main" val="2762675131"/>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322110"/>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a:extLst>
              <a:ext uri="{FF2B5EF4-FFF2-40B4-BE49-F238E27FC236}">
                <a16:creationId xmlns:a16="http://schemas.microsoft.com/office/drawing/2014/main" id="{F617AE56-2DFD-4B3C-9381-5F4B6AA7F4D0}"/>
              </a:ext>
            </a:extLst>
          </p:cNvPr>
          <p:cNvSpPr/>
          <p:nvPr userDrawn="1">
            <p:custDataLst>
              <p:tags r:id="rId1"/>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PA-矩形 7">
            <a:extLst>
              <a:ext uri="{FF2B5EF4-FFF2-40B4-BE49-F238E27FC236}">
                <a16:creationId xmlns:a16="http://schemas.microsoft.com/office/drawing/2014/main" id="{F617AE56-2DFD-4B3C-9381-5F4B6AA7F4D0}"/>
              </a:ext>
            </a:extLst>
          </p:cNvPr>
          <p:cNvSpPr/>
          <p:nvPr userDrawn="1">
            <p:custDataLst>
              <p:tags r:id="rId2"/>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610651" y="161103"/>
            <a:ext cx="6791691" cy="6535792"/>
          </a:xfrm>
          <a:prstGeom prst="rect">
            <a:avLst/>
          </a:prstGeom>
        </p:spPr>
      </p:pic>
      <p:sp>
        <p:nvSpPr>
          <p:cNvPr id="3" name="矩形 2">
            <a:extLst>
              <a:ext uri="{FF2B5EF4-FFF2-40B4-BE49-F238E27FC236}">
                <a16:creationId xmlns:a16="http://schemas.microsoft.com/office/drawing/2014/main" id="{B9BCF8FA-A10E-4A84-94FB-9EE190AFE929}"/>
              </a:ext>
            </a:extLst>
          </p:cNvPr>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dirty="0">
              <a:cs typeface="+mn-ea"/>
              <a:sym typeface="+mn-lt"/>
            </a:endParaRPr>
          </a:p>
        </p:txBody>
      </p:sp>
      <p:sp>
        <p:nvSpPr>
          <p:cNvPr id="31" name="任意多边形: 形状 30">
            <a:extLst>
              <a:ext uri="{FF2B5EF4-FFF2-40B4-BE49-F238E27FC236}">
                <a16:creationId xmlns:a16="http://schemas.microsoft.com/office/drawing/2014/main" id="{C46A2DAE-C2C5-44C0-8C41-6B17019A21CC}"/>
              </a:ext>
            </a:extLst>
          </p:cNvPr>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262847"/>
              <a:gd name="connsiteX1" fmla="*/ 6415214 w 6415214"/>
              <a:gd name="connsiteY1" fmla="*/ 171407 h 262847"/>
              <a:gd name="connsiteX2" fmla="*/ 6415214 w 6415214"/>
              <a:gd name="connsiteY2" fmla="*/ 100390 h 262847"/>
              <a:gd name="connsiteX3" fmla="*/ 511261 w 6415214"/>
              <a:gd name="connsiteY3" fmla="*/ 100390 h 262847"/>
              <a:gd name="connsiteX4" fmla="*/ 229919 w 6415214"/>
              <a:gd name="connsiteY4" fmla="*/ 0 h 262847"/>
              <a:gd name="connsiteX5" fmla="*/ 229919 w 6415214"/>
              <a:gd name="connsiteY5" fmla="*/ 100390 h 262847"/>
              <a:gd name="connsiteX6" fmla="*/ 0 w 6415214"/>
              <a:gd name="connsiteY6" fmla="*/ 100390 h 262847"/>
              <a:gd name="connsiteX7" fmla="*/ 91440 w 6415214"/>
              <a:gd name="connsiteY7" fmla="*/ 262847 h 262847"/>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171407"/>
              <a:gd name="connsiteX1" fmla="*/ 6415214 w 6415214"/>
              <a:gd name="connsiteY1" fmla="*/ 100390 h 171407"/>
              <a:gd name="connsiteX2" fmla="*/ 511261 w 6415214"/>
              <a:gd name="connsiteY2" fmla="*/ 100390 h 171407"/>
              <a:gd name="connsiteX3" fmla="*/ 229919 w 6415214"/>
              <a:gd name="connsiteY3" fmla="*/ 0 h 171407"/>
              <a:gd name="connsiteX4" fmla="*/ 229919 w 6415214"/>
              <a:gd name="connsiteY4" fmla="*/ 100390 h 171407"/>
              <a:gd name="connsiteX5" fmla="*/ 0 w 6415214"/>
              <a:gd name="connsiteY5" fmla="*/ 100390 h 171407"/>
              <a:gd name="connsiteX0" fmla="*/ 6415214 w 6415214"/>
              <a:gd name="connsiteY0" fmla="*/ 100390 h 100390"/>
              <a:gd name="connsiteX1" fmla="*/ 511261 w 6415214"/>
              <a:gd name="connsiteY1" fmla="*/ 100390 h 100390"/>
              <a:gd name="connsiteX2" fmla="*/ 229919 w 6415214"/>
              <a:gd name="connsiteY2" fmla="*/ 0 h 100390"/>
              <a:gd name="connsiteX3" fmla="*/ 229919 w 6415214"/>
              <a:gd name="connsiteY3" fmla="*/ 100390 h 100390"/>
              <a:gd name="connsiteX4" fmla="*/ 0 w 6415214"/>
              <a:gd name="connsiteY4" fmla="*/ 100390 h 100390"/>
              <a:gd name="connsiteX0" fmla="*/ 6415214 w 6415214"/>
              <a:gd name="connsiteY0" fmla="*/ 195640 h 195640"/>
              <a:gd name="connsiteX1" fmla="*/ 511261 w 6415214"/>
              <a:gd name="connsiteY1" fmla="*/ 195640 h 195640"/>
              <a:gd name="connsiteX2" fmla="*/ 227538 w 6415214"/>
              <a:gd name="connsiteY2" fmla="*/ 0 h 195640"/>
              <a:gd name="connsiteX3" fmla="*/ 229919 w 6415214"/>
              <a:gd name="connsiteY3" fmla="*/ 195640 h 195640"/>
              <a:gd name="connsiteX4" fmla="*/ 0 w 6415214"/>
              <a:gd name="connsiteY4" fmla="*/ 195640 h 195640"/>
              <a:gd name="connsiteX0" fmla="*/ 6415214 w 6415214"/>
              <a:gd name="connsiteY0" fmla="*/ 193259 h 193259"/>
              <a:gd name="connsiteX1" fmla="*/ 511261 w 6415214"/>
              <a:gd name="connsiteY1" fmla="*/ 193259 h 193259"/>
              <a:gd name="connsiteX2" fmla="*/ 232301 w 6415214"/>
              <a:gd name="connsiteY2" fmla="*/ 0 h 193259"/>
              <a:gd name="connsiteX3" fmla="*/ 229919 w 6415214"/>
              <a:gd name="connsiteY3" fmla="*/ 193259 h 193259"/>
              <a:gd name="connsiteX4" fmla="*/ 0 w 6415214"/>
              <a:gd name="connsiteY4" fmla="*/ 193259 h 1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48" name="标题 47">
            <a:extLst>
              <a:ext uri="{FF2B5EF4-FFF2-40B4-BE49-F238E27FC236}">
                <a16:creationId xmlns:a16="http://schemas.microsoft.com/office/drawing/2014/main" id="{253B7C5E-3F08-4EBF-9056-30949C85AEF8}"/>
              </a:ext>
            </a:extLst>
          </p:cNvPr>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60" name="文本占位符 87">
            <a:extLst>
              <a:ext uri="{FF2B5EF4-FFF2-40B4-BE49-F238E27FC236}">
                <a16:creationId xmlns:a16="http://schemas.microsoft.com/office/drawing/2014/main" id="{00D06366-D345-4DCE-A938-EC3BB78363D4}"/>
              </a:ext>
            </a:extLst>
          </p:cNvPr>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38" name="文本占位符 53">
            <a:extLst>
              <a:ext uri="{FF2B5EF4-FFF2-40B4-BE49-F238E27FC236}">
                <a16:creationId xmlns:a16="http://schemas.microsoft.com/office/drawing/2014/main" id="{6465F7BF-7316-4A2A-9ECF-AB9E637FFCF4}"/>
              </a:ext>
            </a:extLst>
          </p:cNvPr>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pic>
        <p:nvPicPr>
          <p:cNvPr id="8" name="图片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1261" y="2359437"/>
            <a:ext cx="2855386" cy="2169616"/>
          </a:xfrm>
          <a:prstGeom prst="rect">
            <a:avLst/>
          </a:prstGeom>
        </p:spPr>
      </p:pic>
    </p:spTree>
    <p:extLst>
      <p:ext uri="{BB962C8B-B14F-4D97-AF65-F5344CB8AC3E}">
        <p14:creationId xmlns:p14="http://schemas.microsoft.com/office/powerpoint/2010/main" val="2812900222"/>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a:extLst>
              <a:ext uri="{FF2B5EF4-FFF2-40B4-BE49-F238E27FC236}">
                <a16:creationId xmlns:a16="http://schemas.microsoft.com/office/drawing/2014/main" id="{F617AE56-2DFD-4B3C-9381-5F4B6AA7F4D0}"/>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任意多边形: 形状 118">
            <a:extLst>
              <a:ext uri="{FF2B5EF4-FFF2-40B4-BE49-F238E27FC236}">
                <a16:creationId xmlns:a16="http://schemas.microsoft.com/office/drawing/2014/main" id="{2598B5BD-9CE3-4414-BCF1-860652297EE0}"/>
              </a:ext>
            </a:extLst>
          </p:cNvPr>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6" name="任意多边形: 形状 105">
            <a:extLst>
              <a:ext uri="{FF2B5EF4-FFF2-40B4-BE49-F238E27FC236}">
                <a16:creationId xmlns:a16="http://schemas.microsoft.com/office/drawing/2014/main" id="{71EDBCA9-8B80-4A76-9586-83EE76079DF6}"/>
              </a:ext>
            </a:extLst>
          </p:cNvPr>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8" name="任意多边形: 形状 117">
            <a:extLst>
              <a:ext uri="{FF2B5EF4-FFF2-40B4-BE49-F238E27FC236}">
                <a16:creationId xmlns:a16="http://schemas.microsoft.com/office/drawing/2014/main" id="{D3BDC8EB-D763-47E3-A6AE-FBF19E39A979}"/>
              </a:ext>
            </a:extLst>
          </p:cNvPr>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9" name="任意多边形: 形状 83">
            <a:extLst>
              <a:ext uri="{FF2B5EF4-FFF2-40B4-BE49-F238E27FC236}">
                <a16:creationId xmlns:a16="http://schemas.microsoft.com/office/drawing/2014/main" id="{BF5A8484-2D5B-4F59-A3A8-5B9369A9154A}"/>
              </a:ext>
            </a:extLst>
          </p:cNvPr>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50" name="任意多边形: 形状 83">
            <a:extLst>
              <a:ext uri="{FF2B5EF4-FFF2-40B4-BE49-F238E27FC236}">
                <a16:creationId xmlns:a16="http://schemas.microsoft.com/office/drawing/2014/main" id="{BF5A8484-2D5B-4F59-A3A8-5B9369A9154A}"/>
              </a:ext>
            </a:extLst>
          </p:cNvPr>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102" name="任意多边形: 形状 101">
            <a:extLst>
              <a:ext uri="{FF2B5EF4-FFF2-40B4-BE49-F238E27FC236}">
                <a16:creationId xmlns:a16="http://schemas.microsoft.com/office/drawing/2014/main" id="{0EDC3667-87B7-4232-9F74-2F0E9CE7574F}"/>
              </a:ext>
            </a:extLst>
          </p:cNvPr>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4" name="任意多边形: 形状 83">
            <a:extLst>
              <a:ext uri="{FF2B5EF4-FFF2-40B4-BE49-F238E27FC236}">
                <a16:creationId xmlns:a16="http://schemas.microsoft.com/office/drawing/2014/main" id="{BF5A8484-2D5B-4F59-A3A8-5B9369A9154A}"/>
              </a:ext>
            </a:extLst>
          </p:cNvPr>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48" name="标题 47">
            <a:extLst>
              <a:ext uri="{FF2B5EF4-FFF2-40B4-BE49-F238E27FC236}">
                <a16:creationId xmlns:a16="http://schemas.microsoft.com/office/drawing/2014/main" id="{253B7C5E-3F08-4EBF-9056-30949C85AEF8}"/>
              </a:ext>
            </a:extLst>
          </p:cNvPr>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p>
        </p:txBody>
      </p:sp>
      <p:sp>
        <p:nvSpPr>
          <p:cNvPr id="38" name="文本占位符 53">
            <a:extLst>
              <a:ext uri="{FF2B5EF4-FFF2-40B4-BE49-F238E27FC236}">
                <a16:creationId xmlns:a16="http://schemas.microsoft.com/office/drawing/2014/main" id="{6465F7BF-7316-4A2A-9ECF-AB9E637FFCF4}"/>
              </a:ext>
            </a:extLst>
          </p:cNvPr>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cxnSp>
        <p:nvCxnSpPr>
          <p:cNvPr id="18" name="直接连接符 17">
            <a:extLst>
              <a:ext uri="{FF2B5EF4-FFF2-40B4-BE49-F238E27FC236}">
                <a16:creationId xmlns:a16="http://schemas.microsoft.com/office/drawing/2014/main" id="{598AF966-7C79-45DC-9C70-AB081DBECE7D}"/>
              </a:ext>
            </a:extLst>
          </p:cNvPr>
          <p:cNvCxnSpPr>
            <a:cxnSpLocks/>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a:extLst>
                <a:ext uri="{FF2B5EF4-FFF2-40B4-BE49-F238E27FC236}">
                  <a16:creationId xmlns:a16="http://schemas.microsoft.com/office/drawing/2014/main" id="{2B6AF4F4-F405-428E-ACB6-6C287CCD9962}"/>
                </a:ext>
              </a:extLst>
            </p:cNvPr>
            <p:cNvGrpSpPr/>
            <p:nvPr/>
          </p:nvGrpSpPr>
          <p:grpSpPr>
            <a:xfrm>
              <a:off x="2055693" y="6402621"/>
              <a:ext cx="1085861" cy="270805"/>
              <a:chOff x="10340336" y="2247899"/>
              <a:chExt cx="2724438" cy="679451"/>
            </a:xfrm>
            <a:grpFill/>
          </p:grpSpPr>
          <p:sp>
            <p:nvSpPr>
              <p:cNvPr id="89"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0"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91" name="组合 90">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9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2" name="组合 91">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9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4" name="组合 53">
              <a:extLst>
                <a:ext uri="{FF2B5EF4-FFF2-40B4-BE49-F238E27FC236}">
                  <a16:creationId xmlns:a16="http://schemas.microsoft.com/office/drawing/2014/main" id="{E582171C-E91E-4DDB-B720-D9EDE8C54B5C}"/>
                </a:ext>
              </a:extLst>
            </p:cNvPr>
            <p:cNvGrpSpPr/>
            <p:nvPr/>
          </p:nvGrpSpPr>
          <p:grpSpPr>
            <a:xfrm>
              <a:off x="598941" y="6399999"/>
              <a:ext cx="1102619" cy="276499"/>
              <a:chOff x="6738929" y="2270918"/>
              <a:chExt cx="2766486" cy="693738"/>
            </a:xfrm>
            <a:grpFill/>
          </p:grpSpPr>
          <p:grpSp>
            <p:nvGrpSpPr>
              <p:cNvPr id="55" name="组合 54">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8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6" name="组合 55">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8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7" name="组合 56">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6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8"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9"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4691181"/>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封面样式2-尾页">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EEC7E5F7-20FD-444B-9E6C-FF353F66717A}"/>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a:extLst>
              <a:ext uri="{FF2B5EF4-FFF2-40B4-BE49-F238E27FC236}">
                <a16:creationId xmlns:a16="http://schemas.microsoft.com/office/drawing/2014/main" id="{59644A98-44CE-4FDE-8172-3327AAE72C45}"/>
              </a:ext>
            </a:extLst>
          </p:cNvPr>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19">
            <a:extLst>
              <a:ext uri="{FF2B5EF4-FFF2-40B4-BE49-F238E27FC236}">
                <a16:creationId xmlns:a16="http://schemas.microsoft.com/office/drawing/2014/main" id="{17BF7535-8F01-44D8-BF44-00C5CD915389}"/>
              </a:ext>
            </a:extLst>
          </p:cNvPr>
          <p:cNvSpPr/>
          <p:nvPr userDrawn="1"/>
        </p:nvSpPr>
        <p:spPr>
          <a:xfrm flipH="1" flipV="1">
            <a:off x="4442085" y="3759199"/>
            <a:ext cx="3307830" cy="2335892"/>
          </a:xfrm>
          <a:custGeom>
            <a:avLst/>
            <a:gdLst>
              <a:gd name="connsiteX0" fmla="*/ 3162300 w 3162300"/>
              <a:gd name="connsiteY0" fmla="*/ 2147409 h 2147409"/>
              <a:gd name="connsiteX1" fmla="*/ 0 w 3162300"/>
              <a:gd name="connsiteY1" fmla="*/ 2147409 h 2147409"/>
              <a:gd name="connsiteX2" fmla="*/ 0 w 3162300"/>
              <a:gd name="connsiteY2" fmla="*/ 1565265 h 2147409"/>
              <a:gd name="connsiteX3" fmla="*/ 0 w 3162300"/>
              <a:gd name="connsiteY3" fmla="*/ 1544697 h 2147409"/>
              <a:gd name="connsiteX4" fmla="*/ 0 w 3162300"/>
              <a:gd name="connsiteY4" fmla="*/ 0 h 2147409"/>
              <a:gd name="connsiteX5" fmla="*/ 1585774 w 3162300"/>
              <a:gd name="connsiteY5" fmla="*/ 1112898 h 2147409"/>
              <a:gd name="connsiteX6" fmla="*/ 3162300 w 3162300"/>
              <a:gd name="connsiteY6" fmla="*/ 0 h 2147409"/>
              <a:gd name="connsiteX7" fmla="*/ 3162300 w 3162300"/>
              <a:gd name="connsiteY7" fmla="*/ 1544697 h 2147409"/>
              <a:gd name="connsiteX8" fmla="*/ 3162300 w 3162300"/>
              <a:gd name="connsiteY8" fmla="*/ 1565265 h 2147409"/>
              <a:gd name="connsiteX0" fmla="*/ 0 w 3162300"/>
              <a:gd name="connsiteY0" fmla="*/ 2147409 h 2238849"/>
              <a:gd name="connsiteX1" fmla="*/ 0 w 3162300"/>
              <a:gd name="connsiteY1" fmla="*/ 1565265 h 2238849"/>
              <a:gd name="connsiteX2" fmla="*/ 0 w 3162300"/>
              <a:gd name="connsiteY2" fmla="*/ 1544697 h 2238849"/>
              <a:gd name="connsiteX3" fmla="*/ 0 w 3162300"/>
              <a:gd name="connsiteY3" fmla="*/ 0 h 2238849"/>
              <a:gd name="connsiteX4" fmla="*/ 1585774 w 3162300"/>
              <a:gd name="connsiteY4" fmla="*/ 1112898 h 2238849"/>
              <a:gd name="connsiteX5" fmla="*/ 3162300 w 3162300"/>
              <a:gd name="connsiteY5" fmla="*/ 0 h 2238849"/>
              <a:gd name="connsiteX6" fmla="*/ 3162300 w 3162300"/>
              <a:gd name="connsiteY6" fmla="*/ 1544697 h 2238849"/>
              <a:gd name="connsiteX7" fmla="*/ 3162300 w 3162300"/>
              <a:gd name="connsiteY7" fmla="*/ 1565265 h 2238849"/>
              <a:gd name="connsiteX8" fmla="*/ 3162300 w 3162300"/>
              <a:gd name="connsiteY8" fmla="*/ 2147409 h 2238849"/>
              <a:gd name="connsiteX9" fmla="*/ 91440 w 3162300"/>
              <a:gd name="connsiteY9" fmla="*/ 2238849 h 2238849"/>
              <a:gd name="connsiteX0" fmla="*/ 0 w 3162300"/>
              <a:gd name="connsiteY0" fmla="*/ 2147409 h 2147409"/>
              <a:gd name="connsiteX1" fmla="*/ 0 w 3162300"/>
              <a:gd name="connsiteY1" fmla="*/ 1565265 h 2147409"/>
              <a:gd name="connsiteX2" fmla="*/ 0 w 3162300"/>
              <a:gd name="connsiteY2" fmla="*/ 1544697 h 2147409"/>
              <a:gd name="connsiteX3" fmla="*/ 0 w 3162300"/>
              <a:gd name="connsiteY3" fmla="*/ 0 h 2147409"/>
              <a:gd name="connsiteX4" fmla="*/ 1585774 w 3162300"/>
              <a:gd name="connsiteY4" fmla="*/ 1112898 h 2147409"/>
              <a:gd name="connsiteX5" fmla="*/ 3162300 w 3162300"/>
              <a:gd name="connsiteY5" fmla="*/ 0 h 2147409"/>
              <a:gd name="connsiteX6" fmla="*/ 3162300 w 3162300"/>
              <a:gd name="connsiteY6" fmla="*/ 1544697 h 2147409"/>
              <a:gd name="connsiteX7" fmla="*/ 3162300 w 3162300"/>
              <a:gd name="connsiteY7" fmla="*/ 1565265 h 2147409"/>
              <a:gd name="connsiteX8" fmla="*/ 3162300 w 3162300"/>
              <a:gd name="connsiteY8" fmla="*/ 2147409 h 214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2300" h="2147409">
                <a:moveTo>
                  <a:pt x="0" y="2147409"/>
                </a:moveTo>
                <a:lnTo>
                  <a:pt x="0" y="1565265"/>
                </a:lnTo>
                <a:lnTo>
                  <a:pt x="0" y="1544697"/>
                </a:lnTo>
                <a:lnTo>
                  <a:pt x="0" y="0"/>
                </a:lnTo>
                <a:lnTo>
                  <a:pt x="1585774" y="1112898"/>
                </a:lnTo>
                <a:lnTo>
                  <a:pt x="3162300" y="0"/>
                </a:lnTo>
                <a:lnTo>
                  <a:pt x="3162300" y="1544697"/>
                </a:lnTo>
                <a:lnTo>
                  <a:pt x="3162300" y="1565265"/>
                </a:lnTo>
                <a:lnTo>
                  <a:pt x="3162300" y="21474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cs typeface="+mn-ea"/>
              <a:sym typeface="+mn-lt"/>
            </a:endParaRPr>
          </a:p>
        </p:txBody>
      </p:sp>
      <p:sp>
        <p:nvSpPr>
          <p:cNvPr id="11" name="矩形 3">
            <a:extLst>
              <a:ext uri="{FF2B5EF4-FFF2-40B4-BE49-F238E27FC236}">
                <a16:creationId xmlns:a16="http://schemas.microsoft.com/office/drawing/2014/main" id="{65B2E1B6-E350-4024-A69C-C064D4BB9540}"/>
              </a:ext>
            </a:extLst>
          </p:cNvPr>
          <p:cNvSpPr/>
          <p:nvPr userDrawn="1"/>
        </p:nvSpPr>
        <p:spPr>
          <a:xfrm>
            <a:off x="4442085" y="1015093"/>
            <a:ext cx="3307830" cy="1428368"/>
          </a:xfrm>
          <a:custGeom>
            <a:avLst/>
            <a:gdLst>
              <a:gd name="connsiteX0" fmla="*/ 0 w 3162300"/>
              <a:gd name="connsiteY0" fmla="*/ 0 h 1871961"/>
              <a:gd name="connsiteX1" fmla="*/ 3162300 w 3162300"/>
              <a:gd name="connsiteY1" fmla="*/ 0 h 1871961"/>
              <a:gd name="connsiteX2" fmla="*/ 3162300 w 3162300"/>
              <a:gd name="connsiteY2" fmla="*/ 1871961 h 1871961"/>
              <a:gd name="connsiteX3" fmla="*/ 0 w 3162300"/>
              <a:gd name="connsiteY3" fmla="*/ 1871961 h 1871961"/>
              <a:gd name="connsiteX4" fmla="*/ 0 w 3162300"/>
              <a:gd name="connsiteY4" fmla="*/ 0 h 1871961"/>
              <a:gd name="connsiteX0" fmla="*/ 0 w 3162300"/>
              <a:gd name="connsiteY0" fmla="*/ 1871961 h 1963401"/>
              <a:gd name="connsiteX1" fmla="*/ 0 w 3162300"/>
              <a:gd name="connsiteY1" fmla="*/ 0 h 1963401"/>
              <a:gd name="connsiteX2" fmla="*/ 3162300 w 3162300"/>
              <a:gd name="connsiteY2" fmla="*/ 0 h 1963401"/>
              <a:gd name="connsiteX3" fmla="*/ 3162300 w 3162300"/>
              <a:gd name="connsiteY3" fmla="*/ 1871961 h 1963401"/>
              <a:gd name="connsiteX4" fmla="*/ 91440 w 3162300"/>
              <a:gd name="connsiteY4" fmla="*/ 1963401 h 1963401"/>
              <a:gd name="connsiteX0" fmla="*/ 0 w 3162300"/>
              <a:gd name="connsiteY0" fmla="*/ 1871961 h 1871961"/>
              <a:gd name="connsiteX1" fmla="*/ 0 w 3162300"/>
              <a:gd name="connsiteY1" fmla="*/ 0 h 1871961"/>
              <a:gd name="connsiteX2" fmla="*/ 3162300 w 3162300"/>
              <a:gd name="connsiteY2" fmla="*/ 0 h 1871961"/>
              <a:gd name="connsiteX3" fmla="*/ 3162300 w 3162300"/>
              <a:gd name="connsiteY3" fmla="*/ 1871961 h 1871961"/>
            </a:gdLst>
            <a:ahLst/>
            <a:cxnLst>
              <a:cxn ang="0">
                <a:pos x="connsiteX0" y="connsiteY0"/>
              </a:cxn>
              <a:cxn ang="0">
                <a:pos x="connsiteX1" y="connsiteY1"/>
              </a:cxn>
              <a:cxn ang="0">
                <a:pos x="connsiteX2" y="connsiteY2"/>
              </a:cxn>
              <a:cxn ang="0">
                <a:pos x="connsiteX3" y="connsiteY3"/>
              </a:cxn>
            </a:cxnLst>
            <a:rect l="l" t="t" r="r" b="b"/>
            <a:pathLst>
              <a:path w="3162300" h="1871961">
                <a:moveTo>
                  <a:pt x="0" y="1871961"/>
                </a:moveTo>
                <a:lnTo>
                  <a:pt x="0" y="0"/>
                </a:lnTo>
                <a:lnTo>
                  <a:pt x="3162300" y="0"/>
                </a:lnTo>
                <a:lnTo>
                  <a:pt x="3162300" y="1871961"/>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cs typeface="+mn-ea"/>
              <a:sym typeface="+mn-lt"/>
            </a:endParaRPr>
          </a:p>
        </p:txBody>
      </p:sp>
      <p:sp>
        <p:nvSpPr>
          <p:cNvPr id="12" name="等腰三角形 11">
            <a:extLst>
              <a:ext uri="{FF2B5EF4-FFF2-40B4-BE49-F238E27FC236}">
                <a16:creationId xmlns:a16="http://schemas.microsoft.com/office/drawing/2014/main" id="{F3B0B805-869F-4D89-BEB0-0E0DA525C8EE}"/>
              </a:ext>
            </a:extLst>
          </p:cNvPr>
          <p:cNvSpPr/>
          <p:nvPr userDrawn="1"/>
        </p:nvSpPr>
        <p:spPr>
          <a:xfrm flipV="1">
            <a:off x="6007269" y="3832178"/>
            <a:ext cx="177462" cy="152984"/>
          </a:xfrm>
          <a:prstGeom prst="triangl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13" name="图片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74749" y="1401223"/>
            <a:ext cx="2256308" cy="631546"/>
          </a:xfrm>
          <a:prstGeom prst="rect">
            <a:avLst/>
          </a:prstGeom>
        </p:spPr>
      </p:pic>
    </p:spTree>
    <p:extLst>
      <p:ext uri="{BB962C8B-B14F-4D97-AF65-F5344CB8AC3E}">
        <p14:creationId xmlns:p14="http://schemas.microsoft.com/office/powerpoint/2010/main" val="9499452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extLst>
              <a:ext uri="{28A0092B-C50C-407E-A947-70E740481C1C}">
                <a14:useLocalDpi xmlns:a14="http://schemas.microsoft.com/office/drawing/2010/main"/>
              </a:ext>
            </a:extLst>
          </a:blip>
          <a:srcRect l="128" r="23340"/>
          <a:stretch/>
        </p:blipFill>
        <p:spPr>
          <a:xfrm>
            <a:off x="4303956" y="0"/>
            <a:ext cx="7888043" cy="6858000"/>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组合 3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3" name="组合 3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7" name="组合 16">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18" name="组合 1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916516743"/>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extLst>
              <a:ext uri="{28A0092B-C50C-407E-A947-70E740481C1C}">
                <a14:useLocalDpi xmlns:a14="http://schemas.microsoft.com/office/drawing/2010/main"/>
              </a:ext>
            </a:extLst>
          </a:blip>
          <a:srcRect l="15573" r="198"/>
          <a:stretch/>
        </p:blipFill>
        <p:spPr>
          <a:xfrm>
            <a:off x="0" y="0"/>
            <a:ext cx="8678174" cy="6858000"/>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组合 3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3" name="组合 3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7" name="组合 16">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18" name="组合 1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166410492"/>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768810" y="7452"/>
            <a:ext cx="7423189" cy="6850548"/>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a:extLst>
                <a:ext uri="{FF2B5EF4-FFF2-40B4-BE49-F238E27FC236}">
                  <a16:creationId xmlns:a16="http://schemas.microsoft.com/office/drawing/2014/main" id="{2B6AF4F4-F405-428E-ACB6-6C287CCD9962}"/>
                </a:ext>
              </a:extLst>
            </p:cNvPr>
            <p:cNvGrpSpPr/>
            <p:nvPr/>
          </p:nvGrpSpPr>
          <p:grpSpPr>
            <a:xfrm>
              <a:off x="4043374" y="5725999"/>
              <a:ext cx="2675443" cy="667232"/>
              <a:chOff x="10340336" y="2247899"/>
              <a:chExt cx="2724438" cy="679451"/>
            </a:xfrm>
            <a:grpFill/>
          </p:grpSpPr>
          <p:sp>
            <p:nvSpPr>
              <p:cNvPr id="30" name="Freeform 5">
                <a:extLst>
                  <a:ext uri="{FF2B5EF4-FFF2-40B4-BE49-F238E27FC236}">
                    <a16:creationId xmlns:a16="http://schemas.microsoft.com/office/drawing/2014/main" id="{7EF8326A-A460-4F1F-A35E-22F6C0E02782}"/>
                  </a:ext>
                </a:extLst>
              </p:cNvPr>
              <p:cNvSpPr>
                <a:spLocks/>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CC1FA68D-3307-481A-8E89-D3CB2E8693F4}"/>
                  </a:ext>
                </a:extLst>
              </p:cNvPr>
              <p:cNvSpPr>
                <a:spLocks/>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2" name="组合 31">
                <a:extLst>
                  <a:ext uri="{FF2B5EF4-FFF2-40B4-BE49-F238E27FC236}">
                    <a16:creationId xmlns:a16="http://schemas.microsoft.com/office/drawing/2014/main" id="{C7A6E3E5-9A1F-4E06-9E71-F1D7E5C11C32}"/>
                  </a:ext>
                </a:extLst>
              </p:cNvPr>
              <p:cNvGrpSpPr/>
              <p:nvPr/>
            </p:nvGrpSpPr>
            <p:grpSpPr>
              <a:xfrm>
                <a:off x="10340336" y="2247899"/>
                <a:ext cx="547688" cy="679451"/>
                <a:chOff x="5548313" y="2084388"/>
                <a:chExt cx="547688" cy="679451"/>
              </a:xfrm>
              <a:grpFill/>
            </p:grpSpPr>
            <p:sp>
              <p:nvSpPr>
                <p:cNvPr id="3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3" name="组合 32">
                <a:extLst>
                  <a:ext uri="{FF2B5EF4-FFF2-40B4-BE49-F238E27FC236}">
                    <a16:creationId xmlns:a16="http://schemas.microsoft.com/office/drawing/2014/main" id="{B92E7EB9-3312-4310-B5FA-50F0FA6CFB99}"/>
                  </a:ext>
                </a:extLst>
              </p:cNvPr>
              <p:cNvGrpSpPr/>
              <p:nvPr/>
            </p:nvGrpSpPr>
            <p:grpSpPr>
              <a:xfrm>
                <a:off x="11192276" y="2400300"/>
                <a:ext cx="322175" cy="373063"/>
                <a:chOff x="3792874" y="3138488"/>
                <a:chExt cx="322175" cy="373063"/>
              </a:xfrm>
              <a:grpFill/>
            </p:grpSpPr>
            <p:sp>
              <p:nvSpPr>
                <p:cNvPr id="3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a:extLst>
                    <a:ext uri="{FF2B5EF4-FFF2-40B4-BE49-F238E27FC236}">
                      <a16:creationId xmlns:a16="http://schemas.microsoft.com/office/drawing/2014/main" id="{FB4C6AFE-87EF-4FB7-829C-F7529116EE44}"/>
                    </a:ext>
                  </a:extLst>
                </p:cNvPr>
                <p:cNvSpPr>
                  <a:spLocks/>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
                  <a:extLst>
                    <a:ext uri="{FF2B5EF4-FFF2-40B4-BE49-F238E27FC236}">
                      <a16:creationId xmlns:a16="http://schemas.microsoft.com/office/drawing/2014/main" id="{7BBE01C1-D3BA-489E-BE5E-C63059DA7AF9}"/>
                    </a:ext>
                  </a:extLst>
                </p:cNvPr>
                <p:cNvSpPr>
                  <a:spLocks/>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7" name="组合 16">
              <a:extLst>
                <a:ext uri="{FF2B5EF4-FFF2-40B4-BE49-F238E27FC236}">
                  <a16:creationId xmlns:a16="http://schemas.microsoft.com/office/drawing/2014/main" id="{E582171C-E91E-4DDB-B720-D9EDE8C54B5C}"/>
                </a:ext>
              </a:extLst>
            </p:cNvPr>
            <p:cNvGrpSpPr/>
            <p:nvPr/>
          </p:nvGrpSpPr>
          <p:grpSpPr>
            <a:xfrm>
              <a:off x="582366" y="5719539"/>
              <a:ext cx="2716733" cy="681262"/>
              <a:chOff x="6738929" y="2270918"/>
              <a:chExt cx="2766486" cy="693738"/>
            </a:xfrm>
            <a:grpFill/>
          </p:grpSpPr>
          <p:grpSp>
            <p:nvGrpSpPr>
              <p:cNvPr id="18" name="组合 17">
                <a:extLst>
                  <a:ext uri="{FF2B5EF4-FFF2-40B4-BE49-F238E27FC236}">
                    <a16:creationId xmlns:a16="http://schemas.microsoft.com/office/drawing/2014/main" id="{4EB45816-40C4-4065-9181-C29D2BECD84E}"/>
                  </a:ext>
                </a:extLst>
              </p:cNvPr>
              <p:cNvGrpSpPr/>
              <p:nvPr/>
            </p:nvGrpSpPr>
            <p:grpSpPr>
              <a:xfrm>
                <a:off x="8180494" y="2355056"/>
                <a:ext cx="484188" cy="509588"/>
                <a:chOff x="6113463" y="3541713"/>
                <a:chExt cx="484188" cy="509588"/>
              </a:xfrm>
              <a:grpFill/>
            </p:grpSpPr>
            <p:sp>
              <p:nvSpPr>
                <p:cNvPr id="2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a:extLst>
                  <a:ext uri="{FF2B5EF4-FFF2-40B4-BE49-F238E27FC236}">
                    <a16:creationId xmlns:a16="http://schemas.microsoft.com/office/drawing/2014/main" id="{C43281D5-D15F-4210-8FEF-5D0B83A54FD6}"/>
                  </a:ext>
                </a:extLst>
              </p:cNvPr>
              <p:cNvGrpSpPr/>
              <p:nvPr/>
            </p:nvGrpSpPr>
            <p:grpSpPr>
              <a:xfrm>
                <a:off x="6738929" y="2270918"/>
                <a:ext cx="549275" cy="693738"/>
                <a:chOff x="6108700" y="2066926"/>
                <a:chExt cx="549275" cy="693738"/>
              </a:xfrm>
              <a:grpFill/>
            </p:grpSpPr>
            <p:sp>
              <p:nvSpPr>
                <p:cNvPr id="2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组合 19">
                <a:extLst>
                  <a:ext uri="{FF2B5EF4-FFF2-40B4-BE49-F238E27FC236}">
                    <a16:creationId xmlns:a16="http://schemas.microsoft.com/office/drawing/2014/main" id="{CD1C2EA2-DECB-4C4E-997D-8417E76BE944}"/>
                  </a:ext>
                </a:extLst>
              </p:cNvPr>
              <p:cNvGrpSpPr/>
              <p:nvPr/>
            </p:nvGrpSpPr>
            <p:grpSpPr>
              <a:xfrm>
                <a:off x="7532962" y="2451100"/>
                <a:ext cx="368300" cy="317500"/>
                <a:chOff x="6186488" y="2930526"/>
                <a:chExt cx="368300" cy="317500"/>
              </a:xfrm>
              <a:grpFill/>
            </p:grpSpPr>
            <p:sp>
              <p:nvSpPr>
                <p:cNvPr id="2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1" name="Freeform 11">
                <a:extLst>
                  <a:ext uri="{FF2B5EF4-FFF2-40B4-BE49-F238E27FC236}">
                    <a16:creationId xmlns:a16="http://schemas.microsoft.com/office/drawing/2014/main" id="{9E7CBDC3-9BA0-4307-8967-3267E5966ED9}"/>
                  </a:ext>
                </a:extLst>
              </p:cNvPr>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12">
                <a:extLst>
                  <a:ext uri="{FF2B5EF4-FFF2-40B4-BE49-F238E27FC236}">
                    <a16:creationId xmlns:a16="http://schemas.microsoft.com/office/drawing/2014/main" id="{D88D9717-3185-4A77-8E18-2A8659D441F7}"/>
                  </a:ext>
                </a:extLst>
              </p:cNvPr>
              <p:cNvSpPr>
                <a:spLocks/>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pic>
        <p:nvPicPr>
          <p:cNvPr id="40" name="图片 3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0452" y="479393"/>
            <a:ext cx="2203058" cy="616640"/>
          </a:xfrm>
          <a:prstGeom prst="rect">
            <a:avLst/>
          </a:prstGeom>
        </p:spPr>
      </p:pic>
    </p:spTree>
    <p:extLst>
      <p:ext uri="{BB962C8B-B14F-4D97-AF65-F5344CB8AC3E}">
        <p14:creationId xmlns:p14="http://schemas.microsoft.com/office/powerpoint/2010/main" val="298232048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pPr>
                <a:defRPr/>
              </a:pPr>
              <a:t>2021/1/14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pPr>
                <a:defRPr/>
              </a:pPr>
              <a:t>‹#›</a:t>
            </a:fld>
            <a:endParaRPr lang="zh-CN" altLang="en-US"/>
          </a:p>
        </p:txBody>
      </p:sp>
    </p:spTree>
    <p:extLst>
      <p:ext uri="{BB962C8B-B14F-4D97-AF65-F5344CB8AC3E}">
        <p14:creationId xmlns:p14="http://schemas.microsoft.com/office/powerpoint/2010/main" val="3521951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Lst>
  <p:transition spd="med">
    <p:pull/>
  </p:transition>
  <p:txStyles>
    <p:titleStyle>
      <a:lvl1pPr algn="l" rtl="0" eaLnBrk="0" fontAlgn="base" hangingPunct="0">
        <a:lnSpc>
          <a:spcPct val="90000"/>
        </a:lnSpc>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6.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36.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36.xml"/><Relationship Id="rId5" Type="http://schemas.openxmlformats.org/officeDocument/2006/relationships/image" Target="../media/image85.jp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hyperlink" Target="https://arxiv.org/abs/2010.10802" TargetMode="External"/><Relationship Id="rId7" Type="http://schemas.openxmlformats.org/officeDocument/2006/relationships/hyperlink" Target="https://arxiv.org/abs/1903.06496" TargetMode="External"/><Relationship Id="rId2" Type="http://schemas.openxmlformats.org/officeDocument/2006/relationships/hyperlink" Target="https://arxiv.org/abs/2011.05005?context=cs.LG" TargetMode="External"/><Relationship Id="rId1" Type="http://schemas.openxmlformats.org/officeDocument/2006/relationships/slideLayout" Target="../slideLayouts/slideLayout36.xml"/><Relationship Id="rId6" Type="http://schemas.openxmlformats.org/officeDocument/2006/relationships/hyperlink" Target="https://papers.nips.cc/paper/9381-deep-multimodal-multilinear-fusion-with-high-order-polynomial-pooling" TargetMode="External"/><Relationship Id="rId5" Type="http://schemas.openxmlformats.org/officeDocument/2006/relationships/hyperlink" Target="https://arxiv.org/abs/1911.03821" TargetMode="External"/><Relationship Id="rId4" Type="http://schemas.openxmlformats.org/officeDocument/2006/relationships/hyperlink" Target="https://arxiv.org/abs/1905.12681"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1.png"/><Relationship Id="rId4"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6.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3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5459" y="2571484"/>
            <a:ext cx="7386349" cy="830997"/>
          </a:xfrm>
        </p:spPr>
        <p:txBody>
          <a:bodyPr/>
          <a:lstStyle/>
          <a:p>
            <a:pPr algn="ctr">
              <a:lnSpc>
                <a:spcPct val="100000"/>
              </a:lnSpc>
            </a:pPr>
            <a:r>
              <a:rPr lang="zh-CN" altLang="en-US" sz="4800" dirty="0">
                <a:cs typeface="Times New Roman" panose="02020603050405020304" pitchFamily="18" charset="0"/>
              </a:rPr>
              <a:t>多模态分析</a:t>
            </a:r>
          </a:p>
        </p:txBody>
      </p:sp>
      <p:sp>
        <p:nvSpPr>
          <p:cNvPr id="4" name="文本占位符 3"/>
          <p:cNvSpPr>
            <a:spLocks noGrp="1"/>
          </p:cNvSpPr>
          <p:nvPr>
            <p:ph type="body" sz="quarter" idx="16"/>
          </p:nvPr>
        </p:nvSpPr>
        <p:spPr>
          <a:xfrm>
            <a:off x="587117" y="4335353"/>
            <a:ext cx="6339131" cy="1509965"/>
          </a:xfrm>
        </p:spPr>
        <p:txBody>
          <a:bodyPr/>
          <a:lstStyle/>
          <a:p>
            <a:r>
              <a:rPr lang="zh-CN" altLang="en-US" sz="2000" b="1" dirty="0"/>
              <a:t>组长：</a:t>
            </a:r>
            <a:r>
              <a:rPr lang="zh-CN" altLang="en-US" sz="2000" dirty="0"/>
              <a:t>李红良</a:t>
            </a:r>
            <a:endParaRPr lang="en-US" altLang="zh-CN" sz="2000" dirty="0"/>
          </a:p>
          <a:p>
            <a:r>
              <a:rPr lang="zh-CN" altLang="en-US" sz="2000" b="1" dirty="0"/>
              <a:t>小组成员：</a:t>
            </a:r>
            <a:endParaRPr lang="en-US" altLang="zh-CN" sz="2000" b="1" dirty="0"/>
          </a:p>
          <a:p>
            <a:r>
              <a:rPr lang="zh-CN" altLang="en-US" sz="2000" dirty="0"/>
              <a:t>唐一钧 梁祺 王宁 郭怡辰  张军政</a:t>
            </a:r>
            <a:endParaRPr lang="en-US" altLang="zh-CN" sz="2000" dirty="0"/>
          </a:p>
        </p:txBody>
      </p:sp>
    </p:spTree>
    <p:extLst>
      <p:ext uri="{BB962C8B-B14F-4D97-AF65-F5344CB8AC3E}">
        <p14:creationId xmlns:p14="http://schemas.microsoft.com/office/powerpoint/2010/main" val="3043369918"/>
      </p:ext>
    </p:extLst>
  </p:cSld>
  <p:clrMapOvr>
    <a:masterClrMapping/>
  </p:clrMapOvr>
  <p:transition spd="med" advTm="27236">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03C53711-A237-46FB-958F-60317B7720B1}"/>
              </a:ext>
            </a:extLst>
          </p:cNvPr>
          <p:cNvSpPr>
            <a:spLocks noGrp="1"/>
          </p:cNvSpPr>
          <p:nvPr>
            <p:ph type="title"/>
          </p:nvPr>
        </p:nvSpPr>
        <p:spPr>
          <a:xfrm>
            <a:off x="749863" y="249067"/>
            <a:ext cx="8643848" cy="480131"/>
          </a:xfrm>
        </p:spPr>
        <p:txBody>
          <a:bodyPr/>
          <a:lstStyle/>
          <a:p>
            <a:r>
              <a:rPr lang="zh-CN" altLang="en-US" dirty="0"/>
              <a:t>发展历史</a:t>
            </a:r>
          </a:p>
        </p:txBody>
      </p:sp>
      <p:sp>
        <p:nvSpPr>
          <p:cNvPr id="5" name="文本框 4">
            <a:extLst>
              <a:ext uri="{FF2B5EF4-FFF2-40B4-BE49-F238E27FC236}">
                <a16:creationId xmlns:a16="http://schemas.microsoft.com/office/drawing/2014/main" id="{016297E4-7B4A-414B-BAB4-D7D38F8C9CC5}"/>
              </a:ext>
            </a:extLst>
          </p:cNvPr>
          <p:cNvSpPr txBox="1"/>
          <p:nvPr/>
        </p:nvSpPr>
        <p:spPr>
          <a:xfrm>
            <a:off x="1003078" y="1030949"/>
            <a:ext cx="9110186" cy="461665"/>
          </a:xfrm>
          <a:prstGeom prst="rect">
            <a:avLst/>
          </a:prstGeom>
          <a:noFill/>
        </p:spPr>
        <p:txBody>
          <a:bodyPr wrap="none" rtlCol="0">
            <a:spAutoFit/>
          </a:bodyPr>
          <a:lstStyle/>
          <a:p>
            <a:r>
              <a:rPr lang="zh-CN" altLang="en-US" sz="2400" dirty="0"/>
              <a:t>近年来，更强调</a:t>
            </a:r>
            <a:r>
              <a:rPr lang="zh-CN" altLang="en-US" sz="2400" b="1" dirty="0"/>
              <a:t>视觉，自然语言</a:t>
            </a:r>
            <a:r>
              <a:rPr lang="zh-CN" altLang="en-US" sz="2400" dirty="0"/>
              <a:t>以及</a:t>
            </a:r>
            <a:r>
              <a:rPr lang="zh-CN" altLang="en-US" sz="2400" b="1" dirty="0"/>
              <a:t>语音</a:t>
            </a:r>
            <a:r>
              <a:rPr lang="zh-CN" altLang="en-US" sz="2400" dirty="0"/>
              <a:t>的</a:t>
            </a:r>
            <a:r>
              <a:rPr lang="zh-CN" altLang="en-US" sz="2400" b="1" dirty="0">
                <a:solidFill>
                  <a:srgbClr val="FF0000"/>
                </a:solidFill>
                <a:effectLst>
                  <a:outerShdw blurRad="38100" dist="38100" dir="2700000" algn="tl">
                    <a:srgbClr val="000000">
                      <a:alpha val="43137"/>
                    </a:srgbClr>
                  </a:outerShdw>
                </a:effectLst>
              </a:rPr>
              <a:t>媒体描述</a:t>
            </a:r>
            <a:r>
              <a:rPr lang="zh-CN" altLang="en-US" sz="2400" dirty="0"/>
              <a:t>研究逐渐兴起</a:t>
            </a:r>
          </a:p>
        </p:txBody>
      </p:sp>
      <p:sp>
        <p:nvSpPr>
          <p:cNvPr id="6" name="文本框 5">
            <a:extLst>
              <a:ext uri="{FF2B5EF4-FFF2-40B4-BE49-F238E27FC236}">
                <a16:creationId xmlns:a16="http://schemas.microsoft.com/office/drawing/2014/main" id="{2EF170AD-8E74-4781-ADF4-71F08B413D1E}"/>
              </a:ext>
            </a:extLst>
          </p:cNvPr>
          <p:cNvSpPr txBox="1"/>
          <p:nvPr/>
        </p:nvSpPr>
        <p:spPr>
          <a:xfrm>
            <a:off x="1028626" y="1717101"/>
            <a:ext cx="6977454" cy="1200329"/>
          </a:xfrm>
          <a:prstGeom prst="rect">
            <a:avLst/>
          </a:prstGeom>
          <a:noFill/>
        </p:spPr>
        <p:txBody>
          <a:bodyPr wrap="square" rtlCol="0">
            <a:spAutoFit/>
          </a:bodyPr>
          <a:lstStyle/>
          <a:p>
            <a:r>
              <a:rPr lang="zh-CN" altLang="en-US" sz="2400" dirty="0"/>
              <a:t>代表性的研究</a:t>
            </a:r>
            <a:r>
              <a:rPr lang="en-US" altLang="zh-CN" sz="2400" dirty="0"/>
              <a:t>1</a:t>
            </a:r>
            <a:r>
              <a:rPr lang="zh-CN" altLang="en-US" sz="2400" dirty="0"/>
              <a:t>：</a:t>
            </a:r>
            <a:r>
              <a:rPr lang="zh-CN" altLang="en-US" sz="2400" dirty="0">
                <a:effectLst>
                  <a:outerShdw blurRad="38100" dist="38100" dir="2700000" algn="tl">
                    <a:srgbClr val="000000">
                      <a:alpha val="43137"/>
                    </a:srgbClr>
                  </a:outerShdw>
                </a:effectLst>
              </a:rPr>
              <a:t>视觉问答</a:t>
            </a:r>
            <a:r>
              <a:rPr lang="en-US" altLang="zh-CN" sz="2400" dirty="0">
                <a:effectLst>
                  <a:outerShdw blurRad="38100" dist="38100" dir="2700000" algn="tl">
                    <a:srgbClr val="000000">
                      <a:alpha val="43137"/>
                    </a:srgbClr>
                  </a:outerShdw>
                </a:effectLst>
              </a:rPr>
              <a:t>(VQA)</a:t>
            </a:r>
            <a:r>
              <a:rPr lang="zh-CN" altLang="en-US" sz="2400" dirty="0">
                <a:effectLst>
                  <a:outerShdw blurRad="38100" dist="38100" dir="2700000" algn="tl">
                    <a:srgbClr val="000000">
                      <a:alpha val="43137"/>
                    </a:srgbClr>
                  </a:outerShdw>
                </a:effectLst>
              </a:rPr>
              <a:t>：回答关于图片的一个特定问题</a:t>
            </a:r>
          </a:p>
          <a:p>
            <a:r>
              <a:rPr lang="en-US" altLang="zh-CN" sz="2400" dirty="0"/>
              <a:t>(</a:t>
            </a:r>
            <a:r>
              <a:rPr lang="en-US" altLang="zh-CN" sz="2400" dirty="0">
                <a:solidFill>
                  <a:srgbClr val="0070C0"/>
                </a:solidFill>
              </a:rPr>
              <a:t>M. </a:t>
            </a:r>
            <a:r>
              <a:rPr lang="en-US" altLang="zh-CN" sz="2400" dirty="0" err="1">
                <a:solidFill>
                  <a:srgbClr val="0070C0"/>
                </a:solidFill>
              </a:rPr>
              <a:t>Hodosh</a:t>
            </a:r>
            <a:r>
              <a:rPr lang="en-US" altLang="zh-CN" sz="2400" dirty="0">
                <a:solidFill>
                  <a:srgbClr val="0070C0"/>
                </a:solidFill>
              </a:rPr>
              <a:t> et al. 2013</a:t>
            </a:r>
            <a:r>
              <a:rPr lang="en-US" altLang="zh-CN" sz="2400" dirty="0"/>
              <a:t>) </a:t>
            </a:r>
            <a:r>
              <a:rPr lang="en-US" altLang="zh-CN" sz="2400" b="1" dirty="0"/>
              <a:t>----</a:t>
            </a:r>
            <a:r>
              <a:rPr lang="en-US" altLang="zh-CN" sz="2400" dirty="0"/>
              <a:t> </a:t>
            </a:r>
            <a:r>
              <a:rPr lang="zh-CN" altLang="en-US" sz="2400" b="1" dirty="0"/>
              <a:t>图片描述任务</a:t>
            </a:r>
          </a:p>
        </p:txBody>
      </p:sp>
      <p:sp>
        <p:nvSpPr>
          <p:cNvPr id="7" name="文本框 6">
            <a:extLst>
              <a:ext uri="{FF2B5EF4-FFF2-40B4-BE49-F238E27FC236}">
                <a16:creationId xmlns:a16="http://schemas.microsoft.com/office/drawing/2014/main" id="{736A2CFC-F75D-4F71-A161-2F7AACB5BA6D}"/>
              </a:ext>
            </a:extLst>
          </p:cNvPr>
          <p:cNvSpPr txBox="1"/>
          <p:nvPr/>
        </p:nvSpPr>
        <p:spPr>
          <a:xfrm>
            <a:off x="1028626" y="3213037"/>
            <a:ext cx="2031325" cy="461665"/>
          </a:xfrm>
          <a:prstGeom prst="rect">
            <a:avLst/>
          </a:prstGeom>
          <a:noFill/>
        </p:spPr>
        <p:txBody>
          <a:bodyPr wrap="none" rtlCol="0">
            <a:spAutoFit/>
          </a:bodyPr>
          <a:lstStyle/>
          <a:p>
            <a:r>
              <a:rPr lang="zh-CN" altLang="en-US" sz="2400" dirty="0">
                <a:solidFill>
                  <a:schemeClr val="accent1"/>
                </a:solidFill>
              </a:rPr>
              <a:t>帮助视障人士</a:t>
            </a:r>
          </a:p>
        </p:txBody>
      </p:sp>
      <p:sp>
        <p:nvSpPr>
          <p:cNvPr id="12" name="文本框 11">
            <a:extLst>
              <a:ext uri="{FF2B5EF4-FFF2-40B4-BE49-F238E27FC236}">
                <a16:creationId xmlns:a16="http://schemas.microsoft.com/office/drawing/2014/main" id="{907E52DA-ADB7-4B9D-AAFD-26CBE1799446}"/>
              </a:ext>
            </a:extLst>
          </p:cNvPr>
          <p:cNvSpPr txBox="1"/>
          <p:nvPr/>
        </p:nvSpPr>
        <p:spPr>
          <a:xfrm>
            <a:off x="1028626" y="3939289"/>
            <a:ext cx="2031325" cy="461665"/>
          </a:xfrm>
          <a:prstGeom prst="rect">
            <a:avLst/>
          </a:prstGeom>
          <a:noFill/>
        </p:spPr>
        <p:txBody>
          <a:bodyPr wrap="none" rtlCol="0">
            <a:spAutoFit/>
          </a:bodyPr>
          <a:lstStyle/>
          <a:p>
            <a:r>
              <a:rPr lang="zh-CN" altLang="en-US" sz="2400" dirty="0">
                <a:solidFill>
                  <a:schemeClr val="accent1"/>
                </a:solidFill>
              </a:rPr>
              <a:t>帮助听障人士</a:t>
            </a:r>
          </a:p>
        </p:txBody>
      </p:sp>
      <p:sp>
        <p:nvSpPr>
          <p:cNvPr id="13" name="文本框 12">
            <a:extLst>
              <a:ext uri="{FF2B5EF4-FFF2-40B4-BE49-F238E27FC236}">
                <a16:creationId xmlns:a16="http://schemas.microsoft.com/office/drawing/2014/main" id="{C508487D-098D-4ADA-A88E-E3B0AB225EF5}"/>
              </a:ext>
            </a:extLst>
          </p:cNvPr>
          <p:cNvSpPr txBox="1"/>
          <p:nvPr/>
        </p:nvSpPr>
        <p:spPr>
          <a:xfrm>
            <a:off x="1003078" y="4659879"/>
            <a:ext cx="5941133" cy="1200329"/>
          </a:xfrm>
          <a:prstGeom prst="rect">
            <a:avLst/>
          </a:prstGeom>
          <a:noFill/>
        </p:spPr>
        <p:txBody>
          <a:bodyPr wrap="square" rtlCol="0">
            <a:spAutoFit/>
          </a:bodyPr>
          <a:lstStyle/>
          <a:p>
            <a:r>
              <a:rPr lang="zh-CN" altLang="en-US" sz="2400" dirty="0"/>
              <a:t>代表性的研究</a:t>
            </a:r>
            <a:r>
              <a:rPr lang="en-US" altLang="zh-CN" sz="2400" dirty="0"/>
              <a:t>2</a:t>
            </a:r>
            <a:r>
              <a:rPr lang="zh-CN" altLang="en-US" sz="2400" dirty="0"/>
              <a:t>：</a:t>
            </a:r>
            <a:r>
              <a:rPr lang="zh-CN" altLang="en-US" sz="2400" b="1" dirty="0"/>
              <a:t>搜狗的</a:t>
            </a:r>
            <a:r>
              <a:rPr lang="en-US" altLang="zh-CN" sz="2400" dirty="0"/>
              <a:t>《</a:t>
            </a:r>
            <a:r>
              <a:rPr lang="zh-CN" altLang="en-US" sz="2400" dirty="0">
                <a:solidFill>
                  <a:srgbClr val="FF0000"/>
                </a:solidFill>
              </a:rPr>
              <a:t>基于模态注意力的端到端音视觉语音识别</a:t>
            </a:r>
            <a:r>
              <a:rPr lang="en-US" altLang="zh-CN" sz="2400" dirty="0"/>
              <a:t>》---- </a:t>
            </a:r>
            <a:r>
              <a:rPr lang="zh-CN" altLang="en-US" sz="2400" b="1" dirty="0"/>
              <a:t>语音</a:t>
            </a:r>
            <a:r>
              <a:rPr lang="en-US" altLang="zh-CN" sz="2400" b="1" dirty="0"/>
              <a:t>+</a:t>
            </a:r>
            <a:r>
              <a:rPr lang="zh-CN" altLang="en-US" sz="2400" b="1" dirty="0"/>
              <a:t>唇语让语音识别更准确</a:t>
            </a:r>
          </a:p>
        </p:txBody>
      </p:sp>
      <p:pic>
        <p:nvPicPr>
          <p:cNvPr id="16" name="图片 15">
            <a:extLst>
              <a:ext uri="{FF2B5EF4-FFF2-40B4-BE49-F238E27FC236}">
                <a16:creationId xmlns:a16="http://schemas.microsoft.com/office/drawing/2014/main" id="{C950CC04-E562-4474-9B0E-B9917E9A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9903" y="1747997"/>
            <a:ext cx="3166721" cy="4173902"/>
          </a:xfrm>
          <a:prstGeom prst="rect">
            <a:avLst/>
          </a:prstGeom>
        </p:spPr>
      </p:pic>
      <p:sp>
        <p:nvSpPr>
          <p:cNvPr id="17" name="箭头: 下 16">
            <a:extLst>
              <a:ext uri="{FF2B5EF4-FFF2-40B4-BE49-F238E27FC236}">
                <a16:creationId xmlns:a16="http://schemas.microsoft.com/office/drawing/2014/main" id="{4C533CA3-9AD5-4970-B32C-E3AA9525F4F9}"/>
              </a:ext>
            </a:extLst>
          </p:cNvPr>
          <p:cNvSpPr/>
          <p:nvPr/>
        </p:nvSpPr>
        <p:spPr>
          <a:xfrm rot="2847970" flipV="1">
            <a:off x="7490231" y="4178691"/>
            <a:ext cx="519200" cy="680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下 17">
            <a:extLst>
              <a:ext uri="{FF2B5EF4-FFF2-40B4-BE49-F238E27FC236}">
                <a16:creationId xmlns:a16="http://schemas.microsoft.com/office/drawing/2014/main" id="{DDC3524E-37FC-415F-9AB5-298D05952347}"/>
              </a:ext>
            </a:extLst>
          </p:cNvPr>
          <p:cNvSpPr/>
          <p:nvPr/>
        </p:nvSpPr>
        <p:spPr>
          <a:xfrm>
            <a:off x="1434688" y="4424574"/>
            <a:ext cx="536352" cy="272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下 18">
            <a:extLst>
              <a:ext uri="{FF2B5EF4-FFF2-40B4-BE49-F238E27FC236}">
                <a16:creationId xmlns:a16="http://schemas.microsoft.com/office/drawing/2014/main" id="{13E7C32C-A73D-4B4B-8871-A0E0C6052450}"/>
              </a:ext>
            </a:extLst>
          </p:cNvPr>
          <p:cNvSpPr/>
          <p:nvPr/>
        </p:nvSpPr>
        <p:spPr>
          <a:xfrm flipV="1">
            <a:off x="1452880" y="2881400"/>
            <a:ext cx="518160" cy="3230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25CD2802-8174-4576-8A67-F6EA9CB66B97}"/>
              </a:ext>
            </a:extLst>
          </p:cNvPr>
          <p:cNvSpPr txBox="1"/>
          <p:nvPr/>
        </p:nvSpPr>
        <p:spPr>
          <a:xfrm>
            <a:off x="9443849" y="5860208"/>
            <a:ext cx="1338828" cy="369332"/>
          </a:xfrm>
          <a:prstGeom prst="rect">
            <a:avLst/>
          </a:prstGeom>
          <a:noFill/>
        </p:spPr>
        <p:txBody>
          <a:bodyPr wrap="none" rtlCol="0">
            <a:spAutoFit/>
          </a:bodyPr>
          <a:lstStyle/>
          <a:p>
            <a:r>
              <a:rPr lang="zh-CN" altLang="en-US" dirty="0"/>
              <a:t>模型示意图</a:t>
            </a:r>
          </a:p>
        </p:txBody>
      </p:sp>
    </p:spTree>
    <p:extLst>
      <p:ext uri="{BB962C8B-B14F-4D97-AF65-F5344CB8AC3E}">
        <p14:creationId xmlns:p14="http://schemas.microsoft.com/office/powerpoint/2010/main" val="3054191623"/>
      </p:ext>
    </p:extLst>
  </p:cSld>
  <p:clrMapOvr>
    <a:masterClrMapping/>
  </p:clrMapOvr>
  <p:transition spd="med" advTm="60119">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265B2B99-CEFE-4ABD-8E49-B94A705FEF89}"/>
              </a:ext>
            </a:extLst>
          </p:cNvPr>
          <p:cNvSpPr>
            <a:spLocks noGrp="1"/>
          </p:cNvSpPr>
          <p:nvPr>
            <p:ph type="title"/>
          </p:nvPr>
        </p:nvSpPr>
        <p:spPr>
          <a:xfrm>
            <a:off x="749863" y="249067"/>
            <a:ext cx="8643848" cy="480131"/>
          </a:xfrm>
        </p:spPr>
        <p:txBody>
          <a:bodyPr/>
          <a:lstStyle/>
          <a:p>
            <a:r>
              <a:rPr lang="zh-CN" altLang="en-US" dirty="0"/>
              <a:t>任务总结</a:t>
            </a:r>
          </a:p>
        </p:txBody>
      </p:sp>
      <p:graphicFrame>
        <p:nvGraphicFramePr>
          <p:cNvPr id="4" name="表格 3">
            <a:extLst>
              <a:ext uri="{FF2B5EF4-FFF2-40B4-BE49-F238E27FC236}">
                <a16:creationId xmlns:a16="http://schemas.microsoft.com/office/drawing/2014/main" id="{CB12B0E7-CF83-4BF6-A748-CBFFFF8037F0}"/>
              </a:ext>
            </a:extLst>
          </p:cNvPr>
          <p:cNvGraphicFramePr>
            <a:graphicFrameLocks noGrp="1"/>
          </p:cNvGraphicFramePr>
          <p:nvPr>
            <p:extLst>
              <p:ext uri="{D42A27DB-BD31-4B8C-83A1-F6EECF244321}">
                <p14:modId xmlns:p14="http://schemas.microsoft.com/office/powerpoint/2010/main" val="3143002729"/>
              </p:ext>
            </p:extLst>
          </p:nvPr>
        </p:nvGraphicFramePr>
        <p:xfrm>
          <a:off x="1178560" y="1107440"/>
          <a:ext cx="9865360" cy="4292509"/>
        </p:xfrm>
        <a:graphic>
          <a:graphicData uri="http://schemas.openxmlformats.org/drawingml/2006/table">
            <a:tbl>
              <a:tblPr firstRow="1" bandRow="1">
                <a:tableStyleId>{5C22544A-7EE6-4342-B048-85BDC9FD1C3A}</a:tableStyleId>
              </a:tblPr>
              <a:tblGrid>
                <a:gridCol w="3481611">
                  <a:extLst>
                    <a:ext uri="{9D8B030D-6E8A-4147-A177-3AD203B41FA5}">
                      <a16:colId xmlns:a16="http://schemas.microsoft.com/office/drawing/2014/main" val="719119471"/>
                    </a:ext>
                  </a:extLst>
                </a:gridCol>
                <a:gridCol w="6383749">
                  <a:extLst>
                    <a:ext uri="{9D8B030D-6E8A-4147-A177-3AD203B41FA5}">
                      <a16:colId xmlns:a16="http://schemas.microsoft.com/office/drawing/2014/main" val="1007968252"/>
                    </a:ext>
                  </a:extLst>
                </a:gridCol>
              </a:tblGrid>
              <a:tr h="667187">
                <a:tc>
                  <a:txBody>
                    <a:bodyPr/>
                    <a:lstStyle/>
                    <a:p>
                      <a:pPr algn="ctr"/>
                      <a:r>
                        <a:rPr lang="zh-CN" altLang="en-US" sz="2400" b="1" dirty="0"/>
                        <a:t>任务类别</a:t>
                      </a:r>
                    </a:p>
                  </a:txBody>
                  <a:tcPr anchor="ctr"/>
                </a:tc>
                <a:tc>
                  <a:txBody>
                    <a:bodyPr/>
                    <a:lstStyle/>
                    <a:p>
                      <a:pPr algn="ctr"/>
                      <a:r>
                        <a:rPr lang="zh-CN" altLang="en-US" sz="2400" dirty="0"/>
                        <a:t>具体任务</a:t>
                      </a:r>
                    </a:p>
                  </a:txBody>
                  <a:tcPr anchor="ctr"/>
                </a:tc>
                <a:extLst>
                  <a:ext uri="{0D108BD9-81ED-4DB2-BD59-A6C34878D82A}">
                    <a16:rowId xmlns:a16="http://schemas.microsoft.com/office/drawing/2014/main" val="1683960926"/>
                  </a:ext>
                </a:extLst>
              </a:tr>
              <a:tr h="667187">
                <a:tc>
                  <a:txBody>
                    <a:bodyPr/>
                    <a:lstStyle/>
                    <a:p>
                      <a:pPr algn="ctr"/>
                      <a:r>
                        <a:rPr lang="zh-CN" altLang="en-US" sz="2400" b="1" dirty="0"/>
                        <a:t>语音识别与合成</a:t>
                      </a:r>
                    </a:p>
                  </a:txBody>
                  <a:tcPr anchor="ctr"/>
                </a:tc>
                <a:tc>
                  <a:txBody>
                    <a:bodyPr/>
                    <a:lstStyle/>
                    <a:p>
                      <a:pPr algn="ctr"/>
                      <a:r>
                        <a:rPr lang="zh-CN" altLang="en-US" sz="2400" dirty="0"/>
                        <a:t>视听语音识，语音合成</a:t>
                      </a:r>
                    </a:p>
                  </a:txBody>
                  <a:tcPr anchor="ctr"/>
                </a:tc>
                <a:extLst>
                  <a:ext uri="{0D108BD9-81ED-4DB2-BD59-A6C34878D82A}">
                    <a16:rowId xmlns:a16="http://schemas.microsoft.com/office/drawing/2014/main" val="3623524081"/>
                  </a:ext>
                </a:extLst>
              </a:tr>
              <a:tr h="667187">
                <a:tc>
                  <a:txBody>
                    <a:bodyPr/>
                    <a:lstStyle/>
                    <a:p>
                      <a:pPr algn="ctr"/>
                      <a:r>
                        <a:rPr lang="zh-CN" altLang="en-US" sz="2400" b="1" dirty="0"/>
                        <a:t>事件检测</a:t>
                      </a:r>
                    </a:p>
                  </a:txBody>
                  <a:tcPr anchor="ctr"/>
                </a:tc>
                <a:tc>
                  <a:txBody>
                    <a:bodyPr/>
                    <a:lstStyle/>
                    <a:p>
                      <a:pPr algn="ctr"/>
                      <a:r>
                        <a:rPr lang="zh-CN" altLang="en-US" sz="2400" dirty="0"/>
                        <a:t>动作分类，多媒体事件检测</a:t>
                      </a:r>
                    </a:p>
                  </a:txBody>
                  <a:tcPr anchor="ctr"/>
                </a:tc>
                <a:extLst>
                  <a:ext uri="{0D108BD9-81ED-4DB2-BD59-A6C34878D82A}">
                    <a16:rowId xmlns:a16="http://schemas.microsoft.com/office/drawing/2014/main" val="4265458119"/>
                  </a:ext>
                </a:extLst>
              </a:tr>
              <a:tr h="667187">
                <a:tc>
                  <a:txBody>
                    <a:bodyPr/>
                    <a:lstStyle/>
                    <a:p>
                      <a:pPr algn="ctr"/>
                      <a:r>
                        <a:rPr lang="zh-CN" altLang="en-US" sz="2400" b="1" dirty="0">
                          <a:solidFill>
                            <a:srgbClr val="FF0000"/>
                          </a:solidFill>
                        </a:rPr>
                        <a:t>情感分析</a:t>
                      </a:r>
                    </a:p>
                  </a:txBody>
                  <a:tcPr anchor="ctr"/>
                </a:tc>
                <a:tc>
                  <a:txBody>
                    <a:bodyPr/>
                    <a:lstStyle/>
                    <a:p>
                      <a:pPr algn="ctr"/>
                      <a:r>
                        <a:rPr lang="zh-CN" altLang="en-US" sz="2400" dirty="0"/>
                        <a:t>多模态情感识别和跨模态情感综合推理</a:t>
                      </a:r>
                    </a:p>
                  </a:txBody>
                  <a:tcPr anchor="ctr"/>
                </a:tc>
                <a:extLst>
                  <a:ext uri="{0D108BD9-81ED-4DB2-BD59-A6C34878D82A}">
                    <a16:rowId xmlns:a16="http://schemas.microsoft.com/office/drawing/2014/main" val="2978620752"/>
                  </a:ext>
                </a:extLst>
              </a:tr>
              <a:tr h="956574">
                <a:tc>
                  <a:txBody>
                    <a:bodyPr/>
                    <a:lstStyle/>
                    <a:p>
                      <a:pPr algn="ctr"/>
                      <a:r>
                        <a:rPr lang="zh-CN" altLang="en-US" sz="2400" b="1" dirty="0">
                          <a:solidFill>
                            <a:srgbClr val="FF0000"/>
                          </a:solidFill>
                        </a:rPr>
                        <a:t>媒体描述</a:t>
                      </a:r>
                    </a:p>
                  </a:txBody>
                  <a:tcPr anchor="ctr"/>
                </a:tc>
                <a:tc>
                  <a:txBody>
                    <a:bodyPr/>
                    <a:lstStyle/>
                    <a:p>
                      <a:pPr algn="ctr"/>
                      <a:r>
                        <a:rPr lang="zh-CN" altLang="en-US" sz="2400" dirty="0"/>
                        <a:t>图像描述，视频描述，多媒体问答，媒体摘要</a:t>
                      </a:r>
                    </a:p>
                  </a:txBody>
                  <a:tcPr anchor="ctr"/>
                </a:tc>
                <a:extLst>
                  <a:ext uri="{0D108BD9-81ED-4DB2-BD59-A6C34878D82A}">
                    <a16:rowId xmlns:a16="http://schemas.microsoft.com/office/drawing/2014/main" val="2523435768"/>
                  </a:ext>
                </a:extLst>
              </a:tr>
              <a:tr h="667187">
                <a:tc>
                  <a:txBody>
                    <a:bodyPr/>
                    <a:lstStyle/>
                    <a:p>
                      <a:pPr algn="ctr"/>
                      <a:r>
                        <a:rPr lang="zh-CN" altLang="en-US" sz="2400" b="1" dirty="0"/>
                        <a:t>多媒体检索</a:t>
                      </a:r>
                    </a:p>
                  </a:txBody>
                  <a:tcPr anchor="ctr"/>
                </a:tc>
                <a:tc>
                  <a:txBody>
                    <a:bodyPr/>
                    <a:lstStyle/>
                    <a:p>
                      <a:pPr algn="ctr"/>
                      <a:r>
                        <a:rPr lang="zh-CN" altLang="en-US" sz="2400" dirty="0"/>
                        <a:t>跨模态检索和跨模态散列</a:t>
                      </a:r>
                      <a:r>
                        <a:rPr lang="en-US" altLang="zh-CN" sz="2400" dirty="0"/>
                        <a:t>(hashing)</a:t>
                      </a:r>
                      <a:endParaRPr lang="zh-CN" altLang="en-US" sz="2400" dirty="0"/>
                    </a:p>
                  </a:txBody>
                  <a:tcPr anchor="ctr"/>
                </a:tc>
                <a:extLst>
                  <a:ext uri="{0D108BD9-81ED-4DB2-BD59-A6C34878D82A}">
                    <a16:rowId xmlns:a16="http://schemas.microsoft.com/office/drawing/2014/main" val="2648371483"/>
                  </a:ext>
                </a:extLst>
              </a:tr>
            </a:tbl>
          </a:graphicData>
        </a:graphic>
      </p:graphicFrame>
      <p:sp>
        <p:nvSpPr>
          <p:cNvPr id="5" name="文本框 4">
            <a:extLst>
              <a:ext uri="{FF2B5EF4-FFF2-40B4-BE49-F238E27FC236}">
                <a16:creationId xmlns:a16="http://schemas.microsoft.com/office/drawing/2014/main" id="{61FE7701-C229-43A8-916E-3DFDDFA1476A}"/>
              </a:ext>
            </a:extLst>
          </p:cNvPr>
          <p:cNvSpPr txBox="1"/>
          <p:nvPr/>
        </p:nvSpPr>
        <p:spPr>
          <a:xfrm>
            <a:off x="4314548" y="5530788"/>
            <a:ext cx="3943708" cy="369332"/>
          </a:xfrm>
          <a:prstGeom prst="rect">
            <a:avLst/>
          </a:prstGeom>
          <a:noFill/>
        </p:spPr>
        <p:txBody>
          <a:bodyPr wrap="none" rtlCol="0">
            <a:spAutoFit/>
          </a:bodyPr>
          <a:lstStyle/>
          <a:p>
            <a:r>
              <a:rPr lang="zh-CN" altLang="en-US" dirty="0">
                <a:effectLst>
                  <a:outerShdw blurRad="38100" dist="38100" dir="2700000" algn="tl">
                    <a:srgbClr val="000000">
                      <a:alpha val="43137"/>
                    </a:srgbClr>
                  </a:outerShdw>
                </a:effectLst>
              </a:rPr>
              <a:t>参考文献</a:t>
            </a:r>
            <a:r>
              <a:rPr lang="en-US" altLang="zh-CN" dirty="0">
                <a:effectLst>
                  <a:outerShdw blurRad="38100" dist="38100" dir="2700000" algn="tl">
                    <a:srgbClr val="000000">
                      <a:alpha val="43137"/>
                    </a:srgbClr>
                  </a:outerShdw>
                </a:effectLst>
              </a:rPr>
              <a:t>(</a:t>
            </a:r>
            <a:r>
              <a:rPr lang="en-US" altLang="zh-CN" dirty="0" err="1">
                <a:solidFill>
                  <a:srgbClr val="0070C0"/>
                </a:solidFill>
                <a:effectLst>
                  <a:outerShdw blurRad="38100" dist="38100" dir="2700000" algn="tl">
                    <a:srgbClr val="000000">
                      <a:alpha val="43137"/>
                    </a:srgbClr>
                  </a:outerShdw>
                </a:effectLst>
              </a:rPr>
              <a:t>Baltrusaitis</a:t>
            </a:r>
            <a:r>
              <a:rPr lang="en-US" altLang="zh-CN" dirty="0">
                <a:solidFill>
                  <a:srgbClr val="0070C0"/>
                </a:solidFill>
                <a:effectLst>
                  <a:outerShdw blurRad="38100" dist="38100" dir="2700000" algn="tl">
                    <a:srgbClr val="000000">
                      <a:alpha val="43137"/>
                    </a:srgbClr>
                  </a:outerShdw>
                </a:effectLst>
              </a:rPr>
              <a:t> T et al. 2017</a:t>
            </a:r>
            <a:r>
              <a:rPr lang="en-US" altLang="zh-CN" dirty="0">
                <a:effectLst>
                  <a:outerShdw blurRad="38100" dist="38100" dir="2700000" algn="tl">
                    <a:srgbClr val="000000">
                      <a:alpha val="43137"/>
                    </a:srgbClr>
                  </a:outerShdw>
                </a:effectLst>
              </a:rPr>
              <a:t>) </a:t>
            </a:r>
            <a:endParaRPr lang="zh-CN"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9960896"/>
      </p:ext>
    </p:extLst>
  </p:cSld>
  <p:clrMapOvr>
    <a:masterClrMapping/>
  </p:clrMapOvr>
  <p:transition spd="med" advTm="14034">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03C1F0D6-CC63-458E-8D0D-E4540F62A071}"/>
              </a:ext>
            </a:extLst>
          </p:cNvPr>
          <p:cNvSpPr>
            <a:spLocks noGrp="1"/>
          </p:cNvSpPr>
          <p:nvPr>
            <p:ph type="title"/>
          </p:nvPr>
        </p:nvSpPr>
        <p:spPr>
          <a:xfrm>
            <a:off x="749863" y="249067"/>
            <a:ext cx="8643848" cy="480131"/>
          </a:xfrm>
        </p:spPr>
        <p:txBody>
          <a:bodyPr/>
          <a:lstStyle/>
          <a:p>
            <a:r>
              <a:rPr lang="zh-CN" altLang="en-US" dirty="0"/>
              <a:t>多模态分析分类</a:t>
            </a:r>
          </a:p>
        </p:txBody>
      </p:sp>
      <p:graphicFrame>
        <p:nvGraphicFramePr>
          <p:cNvPr id="4" name="表格 3">
            <a:extLst>
              <a:ext uri="{FF2B5EF4-FFF2-40B4-BE49-F238E27FC236}">
                <a16:creationId xmlns:a16="http://schemas.microsoft.com/office/drawing/2014/main" id="{60B2BCDF-732A-4D9E-B2EB-09DC59BC84E7}"/>
              </a:ext>
            </a:extLst>
          </p:cNvPr>
          <p:cNvGraphicFramePr>
            <a:graphicFrameLocks noGrp="1"/>
          </p:cNvGraphicFramePr>
          <p:nvPr>
            <p:extLst>
              <p:ext uri="{D42A27DB-BD31-4B8C-83A1-F6EECF244321}">
                <p14:modId xmlns:p14="http://schemas.microsoft.com/office/powerpoint/2010/main" val="265887331"/>
              </p:ext>
            </p:extLst>
          </p:nvPr>
        </p:nvGraphicFramePr>
        <p:xfrm>
          <a:off x="484819" y="949315"/>
          <a:ext cx="11222362" cy="4446145"/>
        </p:xfrm>
        <a:graphic>
          <a:graphicData uri="http://schemas.openxmlformats.org/drawingml/2006/table">
            <a:tbl>
              <a:tblPr firstRow="1" bandRow="1">
                <a:tableStyleId>{5C22544A-7EE6-4342-B048-85BDC9FD1C3A}</a:tableStyleId>
              </a:tblPr>
              <a:tblGrid>
                <a:gridCol w="1698099">
                  <a:extLst>
                    <a:ext uri="{9D8B030D-6E8A-4147-A177-3AD203B41FA5}">
                      <a16:colId xmlns:a16="http://schemas.microsoft.com/office/drawing/2014/main" val="2862923402"/>
                    </a:ext>
                  </a:extLst>
                </a:gridCol>
                <a:gridCol w="9524263">
                  <a:extLst>
                    <a:ext uri="{9D8B030D-6E8A-4147-A177-3AD203B41FA5}">
                      <a16:colId xmlns:a16="http://schemas.microsoft.com/office/drawing/2014/main" val="1396470150"/>
                    </a:ext>
                  </a:extLst>
                </a:gridCol>
              </a:tblGrid>
              <a:tr h="369924">
                <a:tc>
                  <a:txBody>
                    <a:bodyPr/>
                    <a:lstStyle/>
                    <a:p>
                      <a:pPr algn="ctr"/>
                      <a:r>
                        <a:rPr lang="zh-CN" altLang="en-US" sz="2400" dirty="0"/>
                        <a:t>类别</a:t>
                      </a:r>
                    </a:p>
                  </a:txBody>
                  <a:tcPr anchor="ctr"/>
                </a:tc>
                <a:tc>
                  <a:txBody>
                    <a:bodyPr/>
                    <a:lstStyle/>
                    <a:p>
                      <a:pPr algn="ctr"/>
                      <a:r>
                        <a:rPr lang="zh-CN" altLang="en-US" sz="2400" dirty="0"/>
                        <a:t>举例</a:t>
                      </a:r>
                    </a:p>
                  </a:txBody>
                  <a:tcPr anchor="ctr"/>
                </a:tc>
                <a:extLst>
                  <a:ext uri="{0D108BD9-81ED-4DB2-BD59-A6C34878D82A}">
                    <a16:rowId xmlns:a16="http://schemas.microsoft.com/office/drawing/2014/main" val="2731837901"/>
                  </a:ext>
                </a:extLst>
              </a:tr>
              <a:tr h="788045">
                <a:tc>
                  <a:txBody>
                    <a:bodyPr/>
                    <a:lstStyle/>
                    <a:p>
                      <a:pPr algn="ctr"/>
                      <a:r>
                        <a:rPr lang="zh-CN" altLang="en-US" sz="2400" b="1" dirty="0"/>
                        <a:t>表征</a:t>
                      </a:r>
                    </a:p>
                  </a:txBody>
                  <a:tcPr anchor="ctr"/>
                </a:tc>
                <a:tc>
                  <a:txBody>
                    <a:bodyPr/>
                    <a:lstStyle/>
                    <a:p>
                      <a:pPr algn="ctr"/>
                      <a:r>
                        <a:rPr lang="zh-CN" altLang="en-US" sz="2400" dirty="0"/>
                        <a:t>自然语言是</a:t>
                      </a:r>
                      <a:r>
                        <a:rPr lang="zh-CN" altLang="en-US" sz="2400" dirty="0">
                          <a:solidFill>
                            <a:srgbClr val="FF0000"/>
                          </a:solidFill>
                        </a:rPr>
                        <a:t>符号</a:t>
                      </a:r>
                      <a:r>
                        <a:rPr lang="zh-CN" altLang="en-US" sz="2400" dirty="0"/>
                        <a:t>，而语音和视觉模态是</a:t>
                      </a:r>
                      <a:r>
                        <a:rPr lang="zh-CN" altLang="en-US" sz="2400" dirty="0">
                          <a:solidFill>
                            <a:srgbClr val="FF0000"/>
                          </a:solidFill>
                        </a:rPr>
                        <a:t>信号</a:t>
                      </a:r>
                      <a:r>
                        <a:rPr lang="zh-CN" altLang="en-US" sz="2400" dirty="0"/>
                        <a:t>， 如何同时表征这些模态</a:t>
                      </a:r>
                    </a:p>
                  </a:txBody>
                  <a:tcPr anchor="ctr"/>
                </a:tc>
                <a:extLst>
                  <a:ext uri="{0D108BD9-81ED-4DB2-BD59-A6C34878D82A}">
                    <a16:rowId xmlns:a16="http://schemas.microsoft.com/office/drawing/2014/main" val="3094285170"/>
                  </a:ext>
                </a:extLst>
              </a:tr>
              <a:tr h="647367">
                <a:tc>
                  <a:txBody>
                    <a:bodyPr/>
                    <a:lstStyle/>
                    <a:p>
                      <a:pPr algn="ctr"/>
                      <a:r>
                        <a:rPr lang="zh-CN" altLang="en-US" sz="2400" b="1" dirty="0"/>
                        <a:t>翻译</a:t>
                      </a:r>
                    </a:p>
                  </a:txBody>
                  <a:tcPr anchor="ctr"/>
                </a:tc>
                <a:tc>
                  <a:txBody>
                    <a:bodyPr/>
                    <a:lstStyle/>
                    <a:p>
                      <a:pPr algn="ctr"/>
                      <a:r>
                        <a:rPr lang="zh-CN" altLang="en-US" sz="2400" dirty="0"/>
                        <a:t>如何用文字描述一张图片（问题：答案不唯一？）</a:t>
                      </a:r>
                    </a:p>
                  </a:txBody>
                  <a:tcPr anchor="ctr"/>
                </a:tc>
                <a:extLst>
                  <a:ext uri="{0D108BD9-81ED-4DB2-BD59-A6C34878D82A}">
                    <a16:rowId xmlns:a16="http://schemas.microsoft.com/office/drawing/2014/main" val="820525430"/>
                  </a:ext>
                </a:extLst>
              </a:tr>
              <a:tr h="703913">
                <a:tc>
                  <a:txBody>
                    <a:bodyPr/>
                    <a:lstStyle/>
                    <a:p>
                      <a:pPr algn="ctr"/>
                      <a:r>
                        <a:rPr lang="zh-CN" altLang="en-US" sz="2400" b="1" dirty="0"/>
                        <a:t>对齐</a:t>
                      </a:r>
                    </a:p>
                  </a:txBody>
                  <a:tcPr anchor="ctr"/>
                </a:tc>
                <a:tc>
                  <a:txBody>
                    <a:bodyPr/>
                    <a:lstStyle/>
                    <a:p>
                      <a:pPr algn="ctr"/>
                      <a:r>
                        <a:rPr lang="zh-CN" altLang="en-US" sz="2400" dirty="0"/>
                        <a:t>将菜谱中的步骤与显示正在制作的菜肴视频对齐</a:t>
                      </a:r>
                    </a:p>
                  </a:txBody>
                  <a:tcPr anchor="ctr"/>
                </a:tc>
                <a:extLst>
                  <a:ext uri="{0D108BD9-81ED-4DB2-BD59-A6C34878D82A}">
                    <a16:rowId xmlns:a16="http://schemas.microsoft.com/office/drawing/2014/main" val="1516444253"/>
                  </a:ext>
                </a:extLst>
              </a:tr>
              <a:tr h="647367">
                <a:tc>
                  <a:txBody>
                    <a:bodyPr/>
                    <a:lstStyle/>
                    <a:p>
                      <a:pPr algn="ctr"/>
                      <a:r>
                        <a:rPr lang="zh-CN" altLang="en-US" sz="2400" b="1" dirty="0"/>
                        <a:t>融合</a:t>
                      </a:r>
                    </a:p>
                  </a:txBody>
                  <a:tcPr anchor="ctr"/>
                </a:tc>
                <a:tc>
                  <a:txBody>
                    <a:bodyPr/>
                    <a:lstStyle/>
                    <a:p>
                      <a:pPr algn="ctr"/>
                      <a:r>
                        <a:rPr lang="zh-CN" altLang="en-US" sz="2400" dirty="0"/>
                        <a:t>某个视听语音识别模型</a:t>
                      </a:r>
                    </a:p>
                  </a:txBody>
                  <a:tcPr anchor="ctr"/>
                </a:tc>
                <a:extLst>
                  <a:ext uri="{0D108BD9-81ED-4DB2-BD59-A6C34878D82A}">
                    <a16:rowId xmlns:a16="http://schemas.microsoft.com/office/drawing/2014/main" val="4105409516"/>
                  </a:ext>
                </a:extLst>
              </a:tr>
              <a:tr h="1202253">
                <a:tc>
                  <a:txBody>
                    <a:bodyPr/>
                    <a:lstStyle/>
                    <a:p>
                      <a:pPr algn="ctr"/>
                      <a:r>
                        <a:rPr lang="zh-CN" altLang="en-US" sz="2400" b="1" dirty="0"/>
                        <a:t>协同学习</a:t>
                      </a:r>
                    </a:p>
                  </a:txBody>
                  <a:tcPr anchor="ctr"/>
                </a:tc>
                <a:tc>
                  <a:txBody>
                    <a:bodyPr/>
                    <a:lstStyle/>
                    <a:p>
                      <a:pPr algn="ctr"/>
                      <a:r>
                        <a:rPr lang="zh-CN" altLang="en-US" sz="2400" dirty="0"/>
                        <a:t>当一个模态</a:t>
                      </a:r>
                      <a:r>
                        <a:rPr lang="zh-CN" altLang="en-US" sz="2400" dirty="0">
                          <a:effectLst>
                            <a:outerShdw blurRad="38100" dist="38100" dir="2700000" algn="tl">
                              <a:srgbClr val="000000">
                                <a:alpha val="43137"/>
                              </a:srgbClr>
                            </a:outerShdw>
                          </a:effectLst>
                        </a:rPr>
                        <a:t>标注数据较少</a:t>
                      </a:r>
                      <a:r>
                        <a:rPr lang="zh-CN" altLang="en-US" sz="2400" dirty="0"/>
                        <a:t>时，可以迁移在另一个模态数据上训练所得知识来进行联合训练</a:t>
                      </a:r>
                    </a:p>
                  </a:txBody>
                  <a:tcPr anchor="ctr"/>
                </a:tc>
                <a:extLst>
                  <a:ext uri="{0D108BD9-81ED-4DB2-BD59-A6C34878D82A}">
                    <a16:rowId xmlns:a16="http://schemas.microsoft.com/office/drawing/2014/main" val="1145138910"/>
                  </a:ext>
                </a:extLst>
              </a:tr>
            </a:tbl>
          </a:graphicData>
        </a:graphic>
      </p:graphicFrame>
      <p:sp>
        <p:nvSpPr>
          <p:cNvPr id="5" name="文本框 4">
            <a:extLst>
              <a:ext uri="{FF2B5EF4-FFF2-40B4-BE49-F238E27FC236}">
                <a16:creationId xmlns:a16="http://schemas.microsoft.com/office/drawing/2014/main" id="{4E4DD1CC-57E6-4DBD-96A5-384747C23842}"/>
              </a:ext>
            </a:extLst>
          </p:cNvPr>
          <p:cNvSpPr txBox="1"/>
          <p:nvPr/>
        </p:nvSpPr>
        <p:spPr>
          <a:xfrm>
            <a:off x="1758075" y="5724019"/>
            <a:ext cx="9131602" cy="369332"/>
          </a:xfrm>
          <a:prstGeom prst="rect">
            <a:avLst/>
          </a:prstGeom>
          <a:noFill/>
        </p:spPr>
        <p:txBody>
          <a:bodyPr wrap="none" rtlCol="0">
            <a:spAutoFit/>
          </a:bodyPr>
          <a:lstStyle/>
          <a:p>
            <a:r>
              <a:rPr lang="zh-CN" altLang="en-US" b="1" dirty="0">
                <a:solidFill>
                  <a:srgbClr val="FF0000"/>
                </a:solidFill>
                <a:effectLst>
                  <a:outerShdw blurRad="38100" dist="38100" dir="2700000" algn="tl">
                    <a:srgbClr val="000000">
                      <a:alpha val="43137"/>
                    </a:srgbClr>
                  </a:outerShdw>
                </a:effectLst>
              </a:rPr>
              <a:t>参考文献</a:t>
            </a:r>
            <a:r>
              <a:rPr lang="en-US" altLang="zh-CN" b="1" dirty="0">
                <a:solidFill>
                  <a:srgbClr val="FF0000"/>
                </a:solidFill>
                <a:effectLst>
                  <a:outerShdw blurRad="38100" dist="38100" dir="2700000" algn="tl">
                    <a:srgbClr val="000000">
                      <a:alpha val="43137"/>
                    </a:srgbClr>
                  </a:outerShdw>
                </a:effectLst>
              </a:rPr>
              <a:t>(</a:t>
            </a:r>
            <a:r>
              <a:rPr lang="en-US" altLang="zh-CN" b="1" dirty="0" err="1">
                <a:effectLst>
                  <a:outerShdw blurRad="38100" dist="38100" dir="2700000" algn="tl">
                    <a:srgbClr val="000000">
                      <a:alpha val="43137"/>
                    </a:srgbClr>
                  </a:outerShdw>
                </a:effectLst>
              </a:rPr>
              <a:t>Baltrusaitis</a:t>
            </a:r>
            <a:r>
              <a:rPr lang="en-US" altLang="zh-CN" b="1" dirty="0">
                <a:effectLst>
                  <a:outerShdw blurRad="38100" dist="38100" dir="2700000" algn="tl">
                    <a:srgbClr val="000000">
                      <a:alpha val="43137"/>
                    </a:srgbClr>
                  </a:outerShdw>
                </a:effectLst>
              </a:rPr>
              <a:t> T et al. 2017</a:t>
            </a:r>
            <a:r>
              <a:rPr lang="en-US" altLang="zh-CN" b="1" dirty="0">
                <a:solidFill>
                  <a:srgbClr val="FF0000"/>
                </a:solidFill>
                <a:effectLst>
                  <a:outerShdw blurRad="38100" dist="38100" dir="2700000" algn="tl">
                    <a:srgbClr val="000000">
                      <a:alpha val="43137"/>
                    </a:srgbClr>
                  </a:outerShdw>
                </a:effectLst>
              </a:rPr>
              <a:t>) --- </a:t>
            </a:r>
            <a:r>
              <a:rPr lang="zh-CN" altLang="en-US" b="1" dirty="0">
                <a:solidFill>
                  <a:srgbClr val="FF0000"/>
                </a:solidFill>
                <a:effectLst>
                  <a:outerShdw blurRad="38100" dist="38100" dir="2700000" algn="tl">
                    <a:srgbClr val="000000">
                      <a:alpha val="43137"/>
                    </a:srgbClr>
                  </a:outerShdw>
                </a:effectLst>
              </a:rPr>
              <a:t>国外多个高校</a:t>
            </a:r>
            <a:r>
              <a:rPr lang="zh-CN" altLang="en-US" b="1" dirty="0">
                <a:effectLst>
                  <a:outerShdw blurRad="38100" dist="38100" dir="2700000" algn="tl">
                    <a:srgbClr val="000000">
                      <a:alpha val="43137"/>
                    </a:srgbClr>
                  </a:outerShdw>
                </a:effectLst>
              </a:rPr>
              <a:t>多模态分析课程</a:t>
            </a:r>
            <a:r>
              <a:rPr lang="zh-CN" altLang="en-US" b="1" dirty="0">
                <a:solidFill>
                  <a:srgbClr val="FF0000"/>
                </a:solidFill>
                <a:effectLst>
                  <a:outerShdw blurRad="38100" dist="38100" dir="2700000" algn="tl">
                    <a:srgbClr val="000000">
                      <a:alpha val="43137"/>
                    </a:srgbClr>
                  </a:outerShdw>
                </a:effectLst>
              </a:rPr>
              <a:t>首推的综述文章</a:t>
            </a:r>
          </a:p>
        </p:txBody>
      </p:sp>
    </p:spTree>
    <p:extLst>
      <p:ext uri="{BB962C8B-B14F-4D97-AF65-F5344CB8AC3E}">
        <p14:creationId xmlns:p14="http://schemas.microsoft.com/office/powerpoint/2010/main" val="665967302"/>
      </p:ext>
    </p:extLst>
  </p:cSld>
  <p:clrMapOvr>
    <a:masterClrMapping/>
  </p:clrMapOvr>
  <p:transition spd="med" advTm="27075">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079886" y="3000270"/>
            <a:ext cx="4389387" cy="857460"/>
            <a:chOff x="5588007" y="1590635"/>
            <a:chExt cx="4389387" cy="857460"/>
          </a:xfrm>
        </p:grpSpPr>
        <p:sp>
          <p:nvSpPr>
            <p:cNvPr id="19" name="文本框 18">
              <a:extLst>
                <a:ext uri="{FF2B5EF4-FFF2-40B4-BE49-F238E27FC236}">
                  <a16:creationId xmlns:a16="http://schemas.microsoft.com/office/drawing/2014/main" id="{41B256AE-680D-4CCC-B51F-B69BF45F0365}"/>
                </a:ext>
              </a:extLst>
            </p:cNvPr>
            <p:cNvSpPr txBox="1"/>
            <p:nvPr/>
          </p:nvSpPr>
          <p:spPr>
            <a:xfrm>
              <a:off x="6549853" y="1696200"/>
              <a:ext cx="3427541" cy="64633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Times New Roman" panose="02020603050405020304" pitchFamily="18" charset="0"/>
                  <a:sym typeface="+mn-lt"/>
                </a:rPr>
                <a:t>多模态表征技术</a:t>
              </a:r>
            </a:p>
          </p:txBody>
        </p:sp>
        <p:sp>
          <p:nvSpPr>
            <p:cNvPr id="20" name="椭圆 19">
              <a:extLst>
                <a:ext uri="{FF2B5EF4-FFF2-40B4-BE49-F238E27FC236}">
                  <a16:creationId xmlns:a16="http://schemas.microsoft.com/office/drawing/2014/main" id="{4CD969C8-E62F-446D-85AA-293C5C9F7396}"/>
                </a:ext>
              </a:extLst>
            </p:cNvPr>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white"/>
                  </a:solidFill>
                  <a:latin typeface="微软雅黑"/>
                  <a:ea typeface="微软雅黑"/>
                </a:rPr>
                <a:t>2</a:t>
              </a:r>
              <a:endPar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endParaRPr>
            </a:p>
          </p:txBody>
        </p:sp>
      </p:grpSp>
      <p:sp>
        <p:nvSpPr>
          <p:cNvPr id="5" name="文本框 4">
            <a:extLst>
              <a:ext uri="{FF2B5EF4-FFF2-40B4-BE49-F238E27FC236}">
                <a16:creationId xmlns:a16="http://schemas.microsoft.com/office/drawing/2014/main" id="{32F23670-9F33-4D7B-9EF6-CBFE37AADAC0}"/>
              </a:ext>
            </a:extLst>
          </p:cNvPr>
          <p:cNvSpPr txBox="1"/>
          <p:nvPr/>
        </p:nvSpPr>
        <p:spPr>
          <a:xfrm>
            <a:off x="7829174" y="4051497"/>
            <a:ext cx="3660775" cy="523220"/>
          </a:xfrm>
          <a:prstGeom prst="rect">
            <a:avLst/>
          </a:prstGeom>
          <a:noFill/>
        </p:spPr>
        <p:txBody>
          <a:bodyPr wrap="square" rtlCol="0">
            <a:spAutoFit/>
          </a:bodyPr>
          <a:lstStyle/>
          <a:p>
            <a:r>
              <a:rPr lang="zh-CN" altLang="en-US" sz="2800" dirty="0">
                <a:ea typeface="黑体" panose="02010609060101010101" pitchFamily="49" charset="-122"/>
                <a:cs typeface="黑体" panose="02010609060101010101" pitchFamily="49" charset="-122"/>
              </a:rPr>
              <a:t>唐一钧 </a:t>
            </a:r>
            <a:r>
              <a:rPr lang="en-US" altLang="zh-CN" sz="2800" dirty="0">
                <a:ea typeface="黑体" panose="02010609060101010101" pitchFamily="49" charset="-122"/>
                <a:cs typeface="黑体" panose="02010609060101010101" pitchFamily="49" charset="-122"/>
              </a:rPr>
              <a:t>3220200956</a:t>
            </a:r>
          </a:p>
        </p:txBody>
      </p:sp>
    </p:spTree>
    <p:extLst>
      <p:ext uri="{BB962C8B-B14F-4D97-AF65-F5344CB8AC3E}">
        <p14:creationId xmlns:p14="http://schemas.microsoft.com/office/powerpoint/2010/main" val="4926908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6EF55-6D66-4372-BC28-8E064B9E5E04}"/>
              </a:ext>
            </a:extLst>
          </p:cNvPr>
          <p:cNvSpPr>
            <a:spLocks noGrp="1"/>
          </p:cNvSpPr>
          <p:nvPr>
            <p:ph type="title"/>
          </p:nvPr>
        </p:nvSpPr>
        <p:spPr>
          <a:xfrm>
            <a:off x="749863" y="249067"/>
            <a:ext cx="8643848" cy="480131"/>
          </a:xfrm>
        </p:spPr>
        <p:txBody>
          <a:bodyPr/>
          <a:lstStyle/>
          <a:p>
            <a:r>
              <a:rPr lang="zh-CN" altLang="en-US" dirty="0">
                <a:cs typeface="Times New Roman" panose="02020603050405020304" pitchFamily="18" charset="0"/>
              </a:rPr>
              <a:t>多模态表征</a:t>
            </a:r>
          </a:p>
        </p:txBody>
      </p:sp>
      <p:sp>
        <p:nvSpPr>
          <p:cNvPr id="3" name="文本框 2">
            <a:extLst>
              <a:ext uri="{FF2B5EF4-FFF2-40B4-BE49-F238E27FC236}">
                <a16:creationId xmlns:a16="http://schemas.microsoft.com/office/drawing/2014/main" id="{19119BB9-535F-4E1D-AD0A-57A11F01ABE2}"/>
              </a:ext>
            </a:extLst>
          </p:cNvPr>
          <p:cNvSpPr txBox="1"/>
          <p:nvPr/>
        </p:nvSpPr>
        <p:spPr>
          <a:xfrm>
            <a:off x="749863" y="1400783"/>
            <a:ext cx="5923312" cy="400110"/>
          </a:xfrm>
          <a:prstGeom prst="rect">
            <a:avLst/>
          </a:prstGeom>
          <a:noFill/>
        </p:spPr>
        <p:txBody>
          <a:bodyPr wrap="square" rtlCol="0">
            <a:spAutoFit/>
          </a:bodyPr>
          <a:lstStyle/>
          <a:p>
            <a:r>
              <a:rPr lang="zh-CN" altLang="en-US" sz="2000" b="1" dirty="0"/>
              <a:t>表征：</a:t>
            </a:r>
            <a:r>
              <a:rPr lang="zh-CN" altLang="en-US" sz="2000" dirty="0"/>
              <a:t>以计算模型可以使用的格式表示原始数据。</a:t>
            </a:r>
          </a:p>
        </p:txBody>
      </p:sp>
      <p:sp>
        <p:nvSpPr>
          <p:cNvPr id="33" name="文本框 32">
            <a:extLst>
              <a:ext uri="{FF2B5EF4-FFF2-40B4-BE49-F238E27FC236}">
                <a16:creationId xmlns:a16="http://schemas.microsoft.com/office/drawing/2014/main" id="{0C789393-61EF-456D-AFA4-B2363F4E5CE7}"/>
              </a:ext>
            </a:extLst>
          </p:cNvPr>
          <p:cNvSpPr txBox="1"/>
          <p:nvPr/>
        </p:nvSpPr>
        <p:spPr>
          <a:xfrm>
            <a:off x="749863" y="2044668"/>
            <a:ext cx="9084801" cy="400110"/>
          </a:xfrm>
          <a:prstGeom prst="rect">
            <a:avLst/>
          </a:prstGeom>
          <a:noFill/>
        </p:spPr>
        <p:txBody>
          <a:bodyPr wrap="square" rtlCol="0">
            <a:spAutoFit/>
          </a:bodyPr>
          <a:lstStyle/>
          <a:p>
            <a:r>
              <a:rPr lang="zh-CN" altLang="en-US" sz="2000" b="1" dirty="0"/>
              <a:t>多模态表征：</a:t>
            </a:r>
            <a:r>
              <a:rPr lang="zh-CN" altLang="en-US" sz="2000" dirty="0"/>
              <a:t>使用来自多个类别实体的信息表示的数据。</a:t>
            </a:r>
          </a:p>
        </p:txBody>
      </p:sp>
      <p:pic>
        <p:nvPicPr>
          <p:cNvPr id="39" name="图片 38">
            <a:extLst>
              <a:ext uri="{FF2B5EF4-FFF2-40B4-BE49-F238E27FC236}">
                <a16:creationId xmlns:a16="http://schemas.microsoft.com/office/drawing/2014/main" id="{4EFDEED7-3702-4E5F-96FA-6DA287C45B5A}"/>
              </a:ext>
            </a:extLst>
          </p:cNvPr>
          <p:cNvPicPr>
            <a:picLocks noChangeAspect="1"/>
          </p:cNvPicPr>
          <p:nvPr/>
        </p:nvPicPr>
        <p:blipFill rotWithShape="1">
          <a:blip r:embed="rId3">
            <a:extLst>
              <a:ext uri="{28A0092B-C50C-407E-A947-70E740481C1C}">
                <a14:useLocalDpi xmlns:a14="http://schemas.microsoft.com/office/drawing/2010/main" val="0"/>
              </a:ext>
            </a:extLst>
          </a:blip>
          <a:srcRect b="5607"/>
          <a:stretch/>
        </p:blipFill>
        <p:spPr>
          <a:xfrm>
            <a:off x="749863" y="2761788"/>
            <a:ext cx="2650992" cy="2945801"/>
          </a:xfrm>
          <a:prstGeom prst="rect">
            <a:avLst/>
          </a:prstGeom>
        </p:spPr>
      </p:pic>
      <p:sp>
        <p:nvSpPr>
          <p:cNvPr id="46" name="文本框 45">
            <a:extLst>
              <a:ext uri="{FF2B5EF4-FFF2-40B4-BE49-F238E27FC236}">
                <a16:creationId xmlns:a16="http://schemas.microsoft.com/office/drawing/2014/main" id="{3F4CB7A3-30BF-44F8-9BFF-9EAC04147A4E}"/>
              </a:ext>
            </a:extLst>
          </p:cNvPr>
          <p:cNvSpPr txBox="1"/>
          <p:nvPr/>
        </p:nvSpPr>
        <p:spPr>
          <a:xfrm>
            <a:off x="4526438" y="3206203"/>
            <a:ext cx="6092793" cy="1689052"/>
          </a:xfrm>
          <a:prstGeom prst="rect">
            <a:avLst/>
          </a:prstGeom>
          <a:noFill/>
        </p:spPr>
        <p:txBody>
          <a:bodyPr wrap="square" rtlCol="0">
            <a:spAutoFit/>
          </a:bodyPr>
          <a:lstStyle/>
          <a:p>
            <a:pPr>
              <a:lnSpc>
                <a:spcPct val="150000"/>
              </a:lnSpc>
            </a:pPr>
            <a:r>
              <a:rPr lang="zh-CN" altLang="en-US" sz="2400" b="1" dirty="0"/>
              <a:t>多模态表征的挑战：</a:t>
            </a:r>
            <a:endParaRPr lang="en-US" altLang="zh-CN" sz="2400" b="1" dirty="0"/>
          </a:p>
          <a:p>
            <a:pPr marL="457200" indent="-457200">
              <a:lnSpc>
                <a:spcPct val="150000"/>
              </a:lnSpc>
              <a:buAutoNum type="arabicPeriod"/>
            </a:pPr>
            <a:r>
              <a:rPr lang="zh-CN" altLang="en-US" sz="2400" dirty="0"/>
              <a:t>如何合并来自异构源的数据？</a:t>
            </a:r>
            <a:endParaRPr lang="en-US" altLang="zh-CN" sz="2400" dirty="0"/>
          </a:p>
          <a:p>
            <a:pPr marL="457200" indent="-457200">
              <a:lnSpc>
                <a:spcPct val="150000"/>
              </a:lnSpc>
              <a:buAutoNum type="arabicPeriod"/>
            </a:pPr>
            <a:r>
              <a:rPr lang="zh-CN" altLang="en-US" sz="2400" dirty="0"/>
              <a:t>如何处理丢失的数据？</a:t>
            </a:r>
            <a:endParaRPr lang="en-US" altLang="zh-CN" sz="2400" dirty="0"/>
          </a:p>
        </p:txBody>
      </p:sp>
    </p:spTree>
    <p:extLst>
      <p:ext uri="{BB962C8B-B14F-4D97-AF65-F5344CB8AC3E}">
        <p14:creationId xmlns:p14="http://schemas.microsoft.com/office/powerpoint/2010/main" val="424875141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6EF55-6D66-4372-BC28-8E064B9E5E04}"/>
              </a:ext>
            </a:extLst>
          </p:cNvPr>
          <p:cNvSpPr>
            <a:spLocks noGrp="1"/>
          </p:cNvSpPr>
          <p:nvPr>
            <p:ph type="title"/>
          </p:nvPr>
        </p:nvSpPr>
        <p:spPr>
          <a:xfrm>
            <a:off x="749863" y="249067"/>
            <a:ext cx="8643848" cy="480131"/>
          </a:xfrm>
        </p:spPr>
        <p:txBody>
          <a:bodyPr/>
          <a:lstStyle/>
          <a:p>
            <a:r>
              <a:rPr lang="zh-CN" altLang="en-US" dirty="0">
                <a:cs typeface="Times New Roman" panose="02020603050405020304" pitchFamily="18" charset="0"/>
              </a:rPr>
              <a:t>如何表征多模态数据？</a:t>
            </a:r>
          </a:p>
        </p:txBody>
      </p:sp>
      <p:sp>
        <p:nvSpPr>
          <p:cNvPr id="18" name="文本框 17">
            <a:extLst>
              <a:ext uri="{FF2B5EF4-FFF2-40B4-BE49-F238E27FC236}">
                <a16:creationId xmlns:a16="http://schemas.microsoft.com/office/drawing/2014/main" id="{2C397FD7-2E2F-43C8-87FB-0E69B58D4AD9}"/>
              </a:ext>
            </a:extLst>
          </p:cNvPr>
          <p:cNvSpPr txBox="1"/>
          <p:nvPr/>
        </p:nvSpPr>
        <p:spPr>
          <a:xfrm>
            <a:off x="749863" y="1050587"/>
            <a:ext cx="7995303" cy="1135054"/>
          </a:xfrm>
          <a:prstGeom prst="rect">
            <a:avLst/>
          </a:prstGeom>
          <a:noFill/>
        </p:spPr>
        <p:txBody>
          <a:bodyPr wrap="square" rtlCol="0">
            <a:spAutoFit/>
          </a:bodyPr>
          <a:lstStyle/>
          <a:p>
            <a:pPr>
              <a:lnSpc>
                <a:spcPct val="150000"/>
              </a:lnSpc>
            </a:pPr>
            <a:r>
              <a:rPr lang="zh-CN" altLang="en-US" sz="2400" b="1" dirty="0"/>
              <a:t>最早的特征表示：</a:t>
            </a:r>
            <a:endParaRPr lang="en-US" altLang="zh-CN" sz="2400" b="1" dirty="0"/>
          </a:p>
          <a:p>
            <a:pPr>
              <a:lnSpc>
                <a:spcPct val="150000"/>
              </a:lnSpc>
            </a:pPr>
            <a:r>
              <a:rPr lang="zh-CN" altLang="en-US" sz="2400" dirty="0"/>
              <a:t>简单拼接， 特征向量相加，特征向量求内积</a:t>
            </a:r>
          </a:p>
        </p:txBody>
      </p:sp>
      <p:sp>
        <p:nvSpPr>
          <p:cNvPr id="22" name="文本框 21">
            <a:extLst>
              <a:ext uri="{FF2B5EF4-FFF2-40B4-BE49-F238E27FC236}">
                <a16:creationId xmlns:a16="http://schemas.microsoft.com/office/drawing/2014/main" id="{FA427F79-6C68-49DD-8C7B-28A1B5BFC239}"/>
              </a:ext>
            </a:extLst>
          </p:cNvPr>
          <p:cNvSpPr txBox="1"/>
          <p:nvPr/>
        </p:nvSpPr>
        <p:spPr>
          <a:xfrm>
            <a:off x="749863" y="2305565"/>
            <a:ext cx="7995303" cy="2803332"/>
          </a:xfrm>
          <a:prstGeom prst="rect">
            <a:avLst/>
          </a:prstGeom>
          <a:noFill/>
        </p:spPr>
        <p:txBody>
          <a:bodyPr wrap="square" rtlCol="0">
            <a:spAutoFit/>
          </a:bodyPr>
          <a:lstStyle/>
          <a:p>
            <a:pPr>
              <a:lnSpc>
                <a:spcPct val="150000"/>
              </a:lnSpc>
            </a:pPr>
            <a:r>
              <a:rPr lang="zh-CN" altLang="en-US" sz="2400" b="1" dirty="0"/>
              <a:t>缺点：</a:t>
            </a:r>
            <a:endParaRPr lang="en-US" altLang="zh-CN" sz="2400" b="1" dirty="0"/>
          </a:p>
          <a:p>
            <a:pPr marL="457200" indent="-457200">
              <a:lnSpc>
                <a:spcPct val="150000"/>
              </a:lnSpc>
              <a:buAutoNum type="arabicPeriod"/>
            </a:pPr>
            <a:r>
              <a:rPr lang="zh-CN" altLang="en-US" sz="2400" dirty="0">
                <a:solidFill>
                  <a:srgbClr val="000000"/>
                </a:solidFill>
                <a:latin typeface="PingFang SC"/>
              </a:rPr>
              <a:t>维度高</a:t>
            </a:r>
            <a:endParaRPr lang="en-US" altLang="zh-CN" sz="2400" dirty="0">
              <a:solidFill>
                <a:srgbClr val="000000"/>
              </a:solidFill>
              <a:latin typeface="PingFang SC"/>
            </a:endParaRPr>
          </a:p>
          <a:p>
            <a:pPr marL="457200" indent="-457200">
              <a:lnSpc>
                <a:spcPct val="150000"/>
              </a:lnSpc>
              <a:buAutoNum type="arabicPeriod"/>
            </a:pPr>
            <a:r>
              <a:rPr lang="zh-CN" altLang="en-US" sz="2400" b="0" i="0" dirty="0">
                <a:solidFill>
                  <a:srgbClr val="000000"/>
                </a:solidFill>
                <a:effectLst/>
                <a:latin typeface="PingFang SC"/>
              </a:rPr>
              <a:t>不同模态的表示、分布和密度可能不同，简单的属性连接会忽略模态特有的统计属性和模态间的关系</a:t>
            </a:r>
            <a:endParaRPr lang="en-US" altLang="zh-CN" sz="2400" b="0" i="0" dirty="0">
              <a:solidFill>
                <a:srgbClr val="000000"/>
              </a:solidFill>
              <a:effectLst/>
              <a:latin typeface="PingFang SC"/>
            </a:endParaRPr>
          </a:p>
          <a:p>
            <a:pPr marL="457200" indent="-457200">
              <a:lnSpc>
                <a:spcPct val="150000"/>
              </a:lnSpc>
              <a:buAutoNum type="arabicPeriod"/>
            </a:pPr>
            <a:r>
              <a:rPr lang="zh-CN" altLang="en-US" sz="2400" b="0" i="0" dirty="0">
                <a:solidFill>
                  <a:srgbClr val="000000"/>
                </a:solidFill>
                <a:effectLst/>
                <a:latin typeface="PingFang SC"/>
              </a:rPr>
              <a:t>产生数据冗余与依赖</a:t>
            </a:r>
            <a:endParaRPr lang="en-US" altLang="zh-CN" sz="2400" b="1" dirty="0"/>
          </a:p>
        </p:txBody>
      </p:sp>
    </p:spTree>
    <p:extLst>
      <p:ext uri="{BB962C8B-B14F-4D97-AF65-F5344CB8AC3E}">
        <p14:creationId xmlns:p14="http://schemas.microsoft.com/office/powerpoint/2010/main" val="161896564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6EF55-6D66-4372-BC28-8E064B9E5E04}"/>
              </a:ext>
            </a:extLst>
          </p:cNvPr>
          <p:cNvSpPr>
            <a:spLocks noGrp="1"/>
          </p:cNvSpPr>
          <p:nvPr>
            <p:ph type="title"/>
          </p:nvPr>
        </p:nvSpPr>
        <p:spPr>
          <a:xfrm>
            <a:off x="749863" y="249067"/>
            <a:ext cx="9903064" cy="480131"/>
          </a:xfrm>
        </p:spPr>
        <p:txBody>
          <a:bodyPr/>
          <a:lstStyle/>
          <a:p>
            <a:r>
              <a:rPr lang="zh-CN" altLang="en-US" dirty="0">
                <a:cs typeface="Times New Roman" panose="02020603050405020304" pitchFamily="18" charset="0"/>
              </a:rPr>
              <a:t>联合和协作</a:t>
            </a:r>
          </a:p>
        </p:txBody>
      </p:sp>
      <p:sp>
        <p:nvSpPr>
          <p:cNvPr id="22" name="文本框 21">
            <a:extLst>
              <a:ext uri="{FF2B5EF4-FFF2-40B4-BE49-F238E27FC236}">
                <a16:creationId xmlns:a16="http://schemas.microsoft.com/office/drawing/2014/main" id="{95C04A80-38B8-4D82-8BC8-F0DAAF71A9A9}"/>
              </a:ext>
            </a:extLst>
          </p:cNvPr>
          <p:cNvSpPr txBox="1"/>
          <p:nvPr/>
        </p:nvSpPr>
        <p:spPr>
          <a:xfrm>
            <a:off x="749863" y="873973"/>
            <a:ext cx="10411780" cy="1422954"/>
          </a:xfrm>
          <a:prstGeom prst="rect">
            <a:avLst/>
          </a:prstGeom>
          <a:noFill/>
        </p:spPr>
        <p:txBody>
          <a:bodyPr wrap="square">
            <a:spAutoFit/>
          </a:bodyPr>
          <a:lstStyle/>
          <a:p>
            <a:pPr>
              <a:lnSpc>
                <a:spcPct val="150000"/>
              </a:lnSpc>
            </a:pPr>
            <a:r>
              <a:rPr lang="zh-CN" altLang="en-US" sz="2000" b="1" dirty="0"/>
              <a:t>联合</a:t>
            </a:r>
            <a:r>
              <a:rPr lang="zh-CN" altLang="en-US" sz="2000" dirty="0"/>
              <a:t>表示将单模态信号组合到相同的表示空间中</a:t>
            </a:r>
            <a:endParaRPr lang="en-US" altLang="zh-CN" sz="2000" dirty="0"/>
          </a:p>
          <a:p>
            <a:pPr>
              <a:lnSpc>
                <a:spcPct val="150000"/>
              </a:lnSpc>
            </a:pPr>
            <a:r>
              <a:rPr lang="zh-CN" altLang="en-US" sz="2000" b="1" dirty="0"/>
              <a:t>协作</a:t>
            </a:r>
            <a:r>
              <a:rPr lang="zh-CN" altLang="en-US" sz="2000" dirty="0"/>
              <a:t>表示则分别处理单模态信号，但对它们施加某些相似性约束以将它们带到一个称为“协作空间”的位置。</a:t>
            </a:r>
          </a:p>
        </p:txBody>
      </p:sp>
      <p:pic>
        <p:nvPicPr>
          <p:cNvPr id="5" name="图片 4">
            <a:extLst>
              <a:ext uri="{FF2B5EF4-FFF2-40B4-BE49-F238E27FC236}">
                <a16:creationId xmlns:a16="http://schemas.microsoft.com/office/drawing/2014/main" id="{555D63B6-7562-4BA3-A707-D5BAD818D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4157"/>
            <a:ext cx="5693810" cy="3280732"/>
          </a:xfrm>
          <a:prstGeom prst="rect">
            <a:avLst/>
          </a:prstGeom>
        </p:spPr>
      </p:pic>
      <p:pic>
        <p:nvPicPr>
          <p:cNvPr id="12" name="图片 11">
            <a:extLst>
              <a:ext uri="{FF2B5EF4-FFF2-40B4-BE49-F238E27FC236}">
                <a16:creationId xmlns:a16="http://schemas.microsoft.com/office/drawing/2014/main" id="{B90B5A14-E865-4AD6-B348-6A5DB0B86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7439" y="2623176"/>
            <a:ext cx="5232543" cy="3034602"/>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4FCD07F5-FB73-4E56-BF72-A883013D6309}"/>
                  </a:ext>
                </a:extLst>
              </p:cNvPr>
              <p:cNvSpPr txBox="1"/>
              <p:nvPr/>
            </p:nvSpPr>
            <p:spPr>
              <a:xfrm>
                <a:off x="1647930" y="5786979"/>
                <a:ext cx="2763297" cy="369332"/>
              </a:xfrm>
              <a:prstGeom prst="rect">
                <a:avLst/>
              </a:prstGeom>
              <a:noFill/>
            </p:spPr>
            <p:txBody>
              <a:bodyPr wrap="square" rtlCol="0">
                <a:spAutoFit/>
              </a:bodyPr>
              <a:lstStyle/>
              <a:p>
                <a:pPr algn="ctr"/>
                <a14:m>
                  <m:oMath xmlns:m="http://schemas.openxmlformats.org/officeDocument/2006/math">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𝒙</m:t>
                        </m:r>
                      </m:e>
                      <m:sub>
                        <m:r>
                          <a:rPr lang="en-US" altLang="zh-CN" b="1" i="1" smtClean="0">
                            <a:solidFill>
                              <a:srgbClr val="FF0000"/>
                            </a:solidFill>
                            <a:latin typeface="Cambria Math" panose="02040503050406030204" pitchFamily="18" charset="0"/>
                          </a:rPr>
                          <m:t>𝒎</m:t>
                        </m:r>
                      </m:sub>
                    </m:sSub>
                    <m:r>
                      <a:rPr lang="en-US" altLang="zh-CN" b="1" i="1" smtClean="0">
                        <a:solidFill>
                          <a:srgbClr val="FF0000"/>
                        </a:solidFill>
                        <a:latin typeface="Cambria Math" panose="02040503050406030204" pitchFamily="18" charset="0"/>
                      </a:rPr>
                      <m:t>=</m:t>
                    </m:r>
                    <m:r>
                      <a:rPr lang="en-US" altLang="zh-CN" b="1" i="1">
                        <a:solidFill>
                          <a:srgbClr val="FF0000"/>
                        </a:solidFill>
                        <a:latin typeface="Cambria Math" panose="02040503050406030204" pitchFamily="18" charset="0"/>
                      </a:rPr>
                      <m:t>𝒇</m:t>
                    </m:r>
                  </m:oMath>
                </a14:m>
                <a:r>
                  <a:rPr lang="en-US" altLang="zh-CN" b="1" dirty="0">
                    <a:solidFill>
                      <a:srgbClr val="FF0000"/>
                    </a:solidFill>
                  </a:rPr>
                  <a:t>(</a:t>
                </a:r>
                <a14:m>
                  <m:oMath xmlns:m="http://schemas.openxmlformats.org/officeDocument/2006/math">
                    <m:sSub>
                      <m:sSubPr>
                        <m:ctrlPr>
                          <a:rPr lang="en-US" altLang="zh-CN" b="1" i="1" dirty="0" smtClean="0">
                            <a:solidFill>
                              <a:srgbClr val="FF0000"/>
                            </a:solidFill>
                            <a:latin typeface="Cambria Math" panose="02040503050406030204" pitchFamily="18" charset="0"/>
                          </a:rPr>
                        </m:ctrlPr>
                      </m:sSubPr>
                      <m:e>
                        <m:r>
                          <a:rPr lang="en-US" altLang="zh-CN" b="1" i="1" dirty="0" smtClean="0">
                            <a:solidFill>
                              <a:srgbClr val="FF0000"/>
                            </a:solidFill>
                            <a:latin typeface="Cambria Math" panose="02040503050406030204" pitchFamily="18" charset="0"/>
                          </a:rPr>
                          <m:t>𝒙</m:t>
                        </m:r>
                      </m:e>
                      <m:sub>
                        <m:r>
                          <a:rPr lang="en-US" altLang="zh-CN" b="1" i="1" dirty="0" smtClean="0">
                            <a:solidFill>
                              <a:srgbClr val="FF0000"/>
                            </a:solidFill>
                            <a:latin typeface="Cambria Math" panose="02040503050406030204" pitchFamily="18" charset="0"/>
                          </a:rPr>
                          <m:t>𝟏</m:t>
                        </m:r>
                      </m:sub>
                    </m:sSub>
                    <m:r>
                      <a:rPr lang="en-US" altLang="zh-CN" b="1" i="1" dirty="0" smtClean="0">
                        <a:solidFill>
                          <a:srgbClr val="FF0000"/>
                        </a:solidFill>
                        <a:latin typeface="Cambria Math" panose="02040503050406030204" pitchFamily="18" charset="0"/>
                      </a:rPr>
                      <m:t>,</m:t>
                    </m:r>
                    <m:sSub>
                      <m:sSubPr>
                        <m:ctrlPr>
                          <a:rPr lang="en-US" altLang="zh-CN" b="1" i="1" dirty="0" smtClean="0">
                            <a:solidFill>
                              <a:srgbClr val="FF0000"/>
                            </a:solidFill>
                            <a:latin typeface="Cambria Math" panose="02040503050406030204" pitchFamily="18" charset="0"/>
                          </a:rPr>
                        </m:ctrlPr>
                      </m:sSubPr>
                      <m:e>
                        <m:r>
                          <a:rPr lang="en-US" altLang="zh-CN" b="1" i="1" dirty="0" smtClean="0">
                            <a:solidFill>
                              <a:srgbClr val="FF0000"/>
                            </a:solidFill>
                            <a:latin typeface="Cambria Math" panose="02040503050406030204" pitchFamily="18" charset="0"/>
                          </a:rPr>
                          <m:t>𝒙</m:t>
                        </m:r>
                      </m:e>
                      <m:sub>
                        <m:r>
                          <a:rPr lang="en-US" altLang="zh-CN" b="1" i="1" dirty="0" smtClean="0">
                            <a:solidFill>
                              <a:srgbClr val="FF0000"/>
                            </a:solidFill>
                            <a:latin typeface="Cambria Math" panose="02040503050406030204" pitchFamily="18" charset="0"/>
                          </a:rPr>
                          <m:t>𝟐</m:t>
                        </m:r>
                      </m:sub>
                    </m:sSub>
                    <m:r>
                      <a:rPr lang="en-US" altLang="zh-CN" b="1" i="1" dirty="0" smtClean="0">
                        <a:solidFill>
                          <a:srgbClr val="FF0000"/>
                        </a:solidFill>
                        <a:latin typeface="Cambria Math" panose="02040503050406030204" pitchFamily="18" charset="0"/>
                      </a:rPr>
                      <m:t>,</m:t>
                    </m:r>
                    <m:sSub>
                      <m:sSubPr>
                        <m:ctrlPr>
                          <a:rPr lang="en-US" altLang="zh-CN" b="1" i="1" dirty="0" smtClean="0">
                            <a:solidFill>
                              <a:srgbClr val="FF0000"/>
                            </a:solidFill>
                            <a:latin typeface="Cambria Math" panose="02040503050406030204" pitchFamily="18" charset="0"/>
                          </a:rPr>
                        </m:ctrlPr>
                      </m:sSubPr>
                      <m:e>
                        <m:r>
                          <a:rPr lang="en-US" altLang="zh-CN" b="1" i="1" dirty="0" smtClean="0">
                            <a:solidFill>
                              <a:srgbClr val="FF0000"/>
                            </a:solidFill>
                            <a:latin typeface="Cambria Math" panose="02040503050406030204" pitchFamily="18" charset="0"/>
                          </a:rPr>
                          <m:t>𝒙</m:t>
                        </m:r>
                      </m:e>
                      <m:sub>
                        <m:r>
                          <a:rPr lang="en-US" altLang="zh-CN" b="1" i="1" dirty="0" smtClean="0">
                            <a:solidFill>
                              <a:srgbClr val="FF0000"/>
                            </a:solidFill>
                            <a:latin typeface="Cambria Math" panose="02040503050406030204" pitchFamily="18" charset="0"/>
                          </a:rPr>
                          <m:t>𝟑</m:t>
                        </m:r>
                      </m:sub>
                    </m:sSub>
                    <m:r>
                      <a:rPr lang="en-US" altLang="zh-CN" b="1" i="1" dirty="0" smtClean="0">
                        <a:solidFill>
                          <a:srgbClr val="FF0000"/>
                        </a:solidFill>
                        <a:latin typeface="Cambria Math" panose="02040503050406030204" pitchFamily="18" charset="0"/>
                      </a:rPr>
                      <m:t>…</m:t>
                    </m:r>
                    <m:sSub>
                      <m:sSubPr>
                        <m:ctrlPr>
                          <a:rPr lang="en-US" altLang="zh-CN" b="1" i="1" dirty="0" smtClean="0">
                            <a:solidFill>
                              <a:srgbClr val="FF0000"/>
                            </a:solidFill>
                            <a:latin typeface="Cambria Math" panose="02040503050406030204" pitchFamily="18" charset="0"/>
                          </a:rPr>
                        </m:ctrlPr>
                      </m:sSubPr>
                      <m:e>
                        <m:r>
                          <a:rPr lang="en-US" altLang="zh-CN" b="1" i="1" dirty="0" smtClean="0">
                            <a:solidFill>
                              <a:srgbClr val="FF0000"/>
                            </a:solidFill>
                            <a:latin typeface="Cambria Math" panose="02040503050406030204" pitchFamily="18" charset="0"/>
                          </a:rPr>
                          <m:t>𝒙</m:t>
                        </m:r>
                      </m:e>
                      <m:sub>
                        <m:r>
                          <a:rPr lang="en-US" altLang="zh-CN" b="1" i="1" dirty="0" smtClean="0">
                            <a:solidFill>
                              <a:srgbClr val="FF0000"/>
                            </a:solidFill>
                            <a:latin typeface="Cambria Math" panose="02040503050406030204" pitchFamily="18" charset="0"/>
                          </a:rPr>
                          <m:t>𝒎</m:t>
                        </m:r>
                      </m:sub>
                    </m:sSub>
                    <m:r>
                      <a:rPr lang="en-US" altLang="zh-CN" b="1" i="1" dirty="0" smtClean="0">
                        <a:solidFill>
                          <a:srgbClr val="FF0000"/>
                        </a:solidFill>
                        <a:latin typeface="Cambria Math" panose="02040503050406030204" pitchFamily="18" charset="0"/>
                      </a:rPr>
                      <m:t>)</m:t>
                    </m:r>
                  </m:oMath>
                </a14:m>
                <a:endParaRPr lang="zh-CN" altLang="en-US" b="1" dirty="0"/>
              </a:p>
            </p:txBody>
          </p:sp>
        </mc:Choice>
        <mc:Fallback xmlns="">
          <p:sp>
            <p:nvSpPr>
              <p:cNvPr id="15" name="文本框 14">
                <a:extLst>
                  <a:ext uri="{FF2B5EF4-FFF2-40B4-BE49-F238E27FC236}">
                    <a16:creationId xmlns:a16="http://schemas.microsoft.com/office/drawing/2014/main" id="{4FCD07F5-FB73-4E56-BF72-A883013D6309}"/>
                  </a:ext>
                </a:extLst>
              </p:cNvPr>
              <p:cNvSpPr txBox="1">
                <a:spLocks noRot="1" noChangeAspect="1" noMove="1" noResize="1" noEditPoints="1" noAdjustHandles="1" noChangeArrowheads="1" noChangeShapeType="1" noTextEdit="1"/>
              </p:cNvSpPr>
              <p:nvPr/>
            </p:nvSpPr>
            <p:spPr>
              <a:xfrm>
                <a:off x="1647930" y="5786979"/>
                <a:ext cx="2763297" cy="369332"/>
              </a:xfrm>
              <a:prstGeom prst="rect">
                <a:avLst/>
              </a:prstGeom>
              <a:blipFill>
                <a:blip r:embed="rId5"/>
                <a:stretch>
                  <a:fillRect t="-8197" b="-24590"/>
                </a:stretch>
              </a:blipFill>
            </p:spPr>
            <p:txBody>
              <a:bodyPr/>
              <a:lstStyle/>
              <a:p>
                <a:r>
                  <a:rPr lang="zh-CN" altLang="en-US">
                    <a:noFill/>
                  </a:rPr>
                  <a:t> </a:t>
                </a:r>
              </a:p>
            </p:txBody>
          </p:sp>
        </mc:Fallback>
      </mc:AlternateContent>
      <p:sp>
        <p:nvSpPr>
          <p:cNvPr id="27" name="文本框 26">
            <a:extLst>
              <a:ext uri="{FF2B5EF4-FFF2-40B4-BE49-F238E27FC236}">
                <a16:creationId xmlns:a16="http://schemas.microsoft.com/office/drawing/2014/main" id="{FD28CCD5-72AE-4A96-86E9-B13363E1EAC9}"/>
              </a:ext>
            </a:extLst>
          </p:cNvPr>
          <p:cNvSpPr txBox="1"/>
          <p:nvPr/>
        </p:nvSpPr>
        <p:spPr>
          <a:xfrm>
            <a:off x="7889631" y="5799361"/>
            <a:ext cx="2763297" cy="369332"/>
          </a:xfrm>
          <a:prstGeom prst="rect">
            <a:avLst/>
          </a:prstGeom>
          <a:noFill/>
        </p:spPr>
        <p:txBody>
          <a:bodyPr wrap="square" rtlCol="0">
            <a:spAutoFit/>
          </a:bodyPr>
          <a:lstStyle/>
          <a:p>
            <a:endParaRPr lang="zh-CN" altLang="en-US" dirty="0"/>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403B414F-4876-43BF-B26F-41E89C1BE36D}"/>
                  </a:ext>
                </a:extLst>
              </p:cNvPr>
              <p:cNvSpPr txBox="1"/>
              <p:nvPr/>
            </p:nvSpPr>
            <p:spPr>
              <a:xfrm>
                <a:off x="7889630" y="5786979"/>
                <a:ext cx="2763297" cy="369332"/>
              </a:xfrm>
              <a:prstGeom prst="rect">
                <a:avLst/>
              </a:prstGeom>
              <a:noFill/>
            </p:spPr>
            <p:txBody>
              <a:bodyPr wrap="square" rtlCol="0">
                <a:spAutoFit/>
              </a:bodyPr>
              <a:lstStyle/>
              <a:p>
                <a:pPr algn="ctr"/>
                <a:r>
                  <a:rPr lang="en-US" altLang="zh-CN" b="1" dirty="0">
                    <a:solidFill>
                      <a:srgbClr val="FF0000"/>
                    </a:solidFill>
                  </a:rPr>
                  <a:t> f(</a:t>
                </a:r>
                <a14:m>
                  <m:oMath xmlns:m="http://schemas.openxmlformats.org/officeDocument/2006/math">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𝒙</m:t>
                        </m:r>
                      </m:e>
                      <m:sub>
                        <m:r>
                          <a:rPr lang="en-US" altLang="zh-CN" b="1" i="1" smtClean="0">
                            <a:solidFill>
                              <a:srgbClr val="FF0000"/>
                            </a:solidFill>
                            <a:latin typeface="Cambria Math" panose="02040503050406030204" pitchFamily="18" charset="0"/>
                          </a:rPr>
                          <m:t>𝟏</m:t>
                        </m:r>
                      </m:sub>
                    </m:sSub>
                    <m:r>
                      <a:rPr lang="en-US" altLang="zh-CN" b="1"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𝒈</m:t>
                    </m:r>
                    <m:r>
                      <a:rPr lang="en-US" altLang="zh-CN" b="1" i="1" smtClean="0">
                        <a:solidFill>
                          <a:srgbClr val="FF0000"/>
                        </a:solidFill>
                        <a:latin typeface="Cambria Math" panose="02040503050406030204" pitchFamily="18" charset="0"/>
                      </a:rPr>
                      <m:t>(</m:t>
                    </m:r>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𝒙</m:t>
                        </m:r>
                      </m:e>
                      <m:sub>
                        <m:r>
                          <a:rPr lang="en-US" altLang="zh-CN" b="1" i="1" smtClean="0">
                            <a:solidFill>
                              <a:srgbClr val="FF0000"/>
                            </a:solidFill>
                            <a:latin typeface="Cambria Math" panose="02040503050406030204" pitchFamily="18" charset="0"/>
                          </a:rPr>
                          <m:t>𝟐</m:t>
                        </m:r>
                      </m:sub>
                    </m:sSub>
                    <m:r>
                      <a:rPr lang="en-US" altLang="zh-CN" b="1" i="1" smtClean="0">
                        <a:solidFill>
                          <a:srgbClr val="FF0000"/>
                        </a:solidFill>
                        <a:latin typeface="Cambria Math" panose="02040503050406030204" pitchFamily="18" charset="0"/>
                      </a:rPr>
                      <m:t>)</m:t>
                    </m:r>
                  </m:oMath>
                </a14:m>
                <a:endParaRPr lang="zh-CN" altLang="en-US" b="1" dirty="0">
                  <a:solidFill>
                    <a:srgbClr val="FF0000"/>
                  </a:solidFill>
                </a:endParaRPr>
              </a:p>
            </p:txBody>
          </p:sp>
        </mc:Choice>
        <mc:Fallback xmlns="">
          <p:sp>
            <p:nvSpPr>
              <p:cNvPr id="29" name="文本框 28">
                <a:extLst>
                  <a:ext uri="{FF2B5EF4-FFF2-40B4-BE49-F238E27FC236}">
                    <a16:creationId xmlns:a16="http://schemas.microsoft.com/office/drawing/2014/main" id="{403B414F-4876-43BF-B26F-41E89C1BE36D}"/>
                  </a:ext>
                </a:extLst>
              </p:cNvPr>
              <p:cNvSpPr txBox="1">
                <a:spLocks noRot="1" noChangeAspect="1" noMove="1" noResize="1" noEditPoints="1" noAdjustHandles="1" noChangeArrowheads="1" noChangeShapeType="1" noTextEdit="1"/>
              </p:cNvSpPr>
              <p:nvPr/>
            </p:nvSpPr>
            <p:spPr>
              <a:xfrm>
                <a:off x="7889630" y="5786979"/>
                <a:ext cx="2763297" cy="369332"/>
              </a:xfrm>
              <a:prstGeom prst="rect">
                <a:avLst/>
              </a:prstGeom>
              <a:blipFill>
                <a:blip r:embed="rId6"/>
                <a:stretch>
                  <a:fillRect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5565661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6F16-69BF-4C27-A075-9A72B59A8878}"/>
              </a:ext>
            </a:extLst>
          </p:cNvPr>
          <p:cNvSpPr>
            <a:spLocks noGrp="1"/>
          </p:cNvSpPr>
          <p:nvPr>
            <p:ph type="title"/>
          </p:nvPr>
        </p:nvSpPr>
        <p:spPr/>
        <p:txBody>
          <a:bodyPr/>
          <a:lstStyle/>
          <a:p>
            <a:r>
              <a:rPr lang="zh-CN" altLang="en-US" dirty="0"/>
              <a:t>联合</a:t>
            </a:r>
            <a:r>
              <a:rPr lang="en-US" altLang="zh-CN" dirty="0"/>
              <a:t>——</a:t>
            </a:r>
            <a:r>
              <a:rPr lang="zh-CN" altLang="en-US" dirty="0"/>
              <a:t>基于神经网络的联合</a:t>
            </a:r>
          </a:p>
        </p:txBody>
      </p:sp>
      <p:pic>
        <p:nvPicPr>
          <p:cNvPr id="4" name="图片 3">
            <a:extLst>
              <a:ext uri="{FF2B5EF4-FFF2-40B4-BE49-F238E27FC236}">
                <a16:creationId xmlns:a16="http://schemas.microsoft.com/office/drawing/2014/main" id="{7958D84F-E9C8-4CB7-B953-A45CDF7DD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93" y="3861868"/>
            <a:ext cx="3896130" cy="2365508"/>
          </a:xfrm>
          <a:prstGeom prst="rect">
            <a:avLst/>
          </a:prstGeom>
        </p:spPr>
      </p:pic>
      <p:pic>
        <p:nvPicPr>
          <p:cNvPr id="6" name="图片 5">
            <a:extLst>
              <a:ext uri="{FF2B5EF4-FFF2-40B4-BE49-F238E27FC236}">
                <a16:creationId xmlns:a16="http://schemas.microsoft.com/office/drawing/2014/main" id="{9F108721-1CFC-4DF2-AAA5-5C979C21E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804" y="4275226"/>
            <a:ext cx="3724275" cy="1933575"/>
          </a:xfrm>
          <a:prstGeom prst="rect">
            <a:avLst/>
          </a:prstGeom>
        </p:spPr>
      </p:pic>
      <p:cxnSp>
        <p:nvCxnSpPr>
          <p:cNvPr id="8" name="直接箭头连接符 7">
            <a:extLst>
              <a:ext uri="{FF2B5EF4-FFF2-40B4-BE49-F238E27FC236}">
                <a16:creationId xmlns:a16="http://schemas.microsoft.com/office/drawing/2014/main" id="{90C15E91-5ED2-42F4-BDF9-6735546A3304}"/>
              </a:ext>
            </a:extLst>
          </p:cNvPr>
          <p:cNvCxnSpPr>
            <a:cxnSpLocks/>
            <a:stCxn id="4" idx="0"/>
          </p:cNvCxnSpPr>
          <p:nvPr/>
        </p:nvCxnSpPr>
        <p:spPr>
          <a:xfrm flipV="1">
            <a:off x="2152858" y="3421930"/>
            <a:ext cx="0" cy="43993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直接箭头连接符 17">
            <a:extLst>
              <a:ext uri="{FF2B5EF4-FFF2-40B4-BE49-F238E27FC236}">
                <a16:creationId xmlns:a16="http://schemas.microsoft.com/office/drawing/2014/main" id="{40844937-941D-4DFC-993E-14DE5F665E03}"/>
              </a:ext>
            </a:extLst>
          </p:cNvPr>
          <p:cNvCxnSpPr>
            <a:cxnSpLocks/>
          </p:cNvCxnSpPr>
          <p:nvPr/>
        </p:nvCxnSpPr>
        <p:spPr>
          <a:xfrm flipV="1">
            <a:off x="6044557" y="3421930"/>
            <a:ext cx="0" cy="43993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9" name="矩形: 圆角 18">
            <a:extLst>
              <a:ext uri="{FF2B5EF4-FFF2-40B4-BE49-F238E27FC236}">
                <a16:creationId xmlns:a16="http://schemas.microsoft.com/office/drawing/2014/main" id="{E7C23055-471A-495B-A4E9-1E63BDEA2512}"/>
              </a:ext>
            </a:extLst>
          </p:cNvPr>
          <p:cNvSpPr/>
          <p:nvPr/>
        </p:nvSpPr>
        <p:spPr>
          <a:xfrm>
            <a:off x="1214308" y="2999286"/>
            <a:ext cx="1877099" cy="3864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图片特征向量</a:t>
            </a:r>
          </a:p>
        </p:txBody>
      </p:sp>
      <p:sp>
        <p:nvSpPr>
          <p:cNvPr id="21" name="矩形: 圆角 20">
            <a:extLst>
              <a:ext uri="{FF2B5EF4-FFF2-40B4-BE49-F238E27FC236}">
                <a16:creationId xmlns:a16="http://schemas.microsoft.com/office/drawing/2014/main" id="{0A0E8529-6887-4F21-BC88-4B80443B0805}"/>
              </a:ext>
            </a:extLst>
          </p:cNvPr>
          <p:cNvSpPr/>
          <p:nvPr/>
        </p:nvSpPr>
        <p:spPr>
          <a:xfrm>
            <a:off x="5106007" y="2989997"/>
            <a:ext cx="1877099" cy="3864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语言向量</a:t>
            </a:r>
          </a:p>
        </p:txBody>
      </p:sp>
      <p:cxnSp>
        <p:nvCxnSpPr>
          <p:cNvPr id="22" name="直接箭头连接符 21">
            <a:extLst>
              <a:ext uri="{FF2B5EF4-FFF2-40B4-BE49-F238E27FC236}">
                <a16:creationId xmlns:a16="http://schemas.microsoft.com/office/drawing/2014/main" id="{85E54483-83DE-406C-8DCC-4E97AC88D730}"/>
              </a:ext>
            </a:extLst>
          </p:cNvPr>
          <p:cNvCxnSpPr>
            <a:cxnSpLocks/>
            <a:endCxn id="29" idx="2"/>
          </p:cNvCxnSpPr>
          <p:nvPr/>
        </p:nvCxnSpPr>
        <p:spPr>
          <a:xfrm flipV="1">
            <a:off x="2152857" y="2506829"/>
            <a:ext cx="1877100" cy="47438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直接箭头连接符 23">
            <a:extLst>
              <a:ext uri="{FF2B5EF4-FFF2-40B4-BE49-F238E27FC236}">
                <a16:creationId xmlns:a16="http://schemas.microsoft.com/office/drawing/2014/main" id="{7C791CB8-A038-4E59-ACB8-56FC205C2880}"/>
              </a:ext>
            </a:extLst>
          </p:cNvPr>
          <p:cNvCxnSpPr>
            <a:cxnSpLocks/>
            <a:endCxn id="29" idx="2"/>
          </p:cNvCxnSpPr>
          <p:nvPr/>
        </p:nvCxnSpPr>
        <p:spPr>
          <a:xfrm flipH="1" flipV="1">
            <a:off x="4029957" y="2506829"/>
            <a:ext cx="2014600" cy="474386"/>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矩形: 圆角 28">
            <a:extLst>
              <a:ext uri="{FF2B5EF4-FFF2-40B4-BE49-F238E27FC236}">
                <a16:creationId xmlns:a16="http://schemas.microsoft.com/office/drawing/2014/main" id="{2A8492EC-C039-42C1-88B8-23ED6790D4CD}"/>
              </a:ext>
            </a:extLst>
          </p:cNvPr>
          <p:cNvSpPr/>
          <p:nvPr/>
        </p:nvSpPr>
        <p:spPr>
          <a:xfrm>
            <a:off x="3091407" y="2120330"/>
            <a:ext cx="1877099" cy="3864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隐藏层</a:t>
            </a:r>
          </a:p>
        </p:txBody>
      </p:sp>
      <p:cxnSp>
        <p:nvCxnSpPr>
          <p:cNvPr id="35" name="直接箭头连接符 34">
            <a:extLst>
              <a:ext uri="{FF2B5EF4-FFF2-40B4-BE49-F238E27FC236}">
                <a16:creationId xmlns:a16="http://schemas.microsoft.com/office/drawing/2014/main" id="{47A2655D-EF8B-435F-9E32-EF1E0806D623}"/>
              </a:ext>
            </a:extLst>
          </p:cNvPr>
          <p:cNvCxnSpPr/>
          <p:nvPr/>
        </p:nvCxnSpPr>
        <p:spPr>
          <a:xfrm flipV="1">
            <a:off x="4968506" y="3861868"/>
            <a:ext cx="1076050" cy="413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直接箭头连接符 35">
            <a:extLst>
              <a:ext uri="{FF2B5EF4-FFF2-40B4-BE49-F238E27FC236}">
                <a16:creationId xmlns:a16="http://schemas.microsoft.com/office/drawing/2014/main" id="{33DF129D-9EF5-4089-9BD8-89C46E4B07F1}"/>
              </a:ext>
            </a:extLst>
          </p:cNvPr>
          <p:cNvCxnSpPr>
            <a:cxnSpLocks/>
          </p:cNvCxnSpPr>
          <p:nvPr/>
        </p:nvCxnSpPr>
        <p:spPr>
          <a:xfrm flipV="1">
            <a:off x="5901179" y="3861868"/>
            <a:ext cx="143377" cy="413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直接箭头连接符 38">
            <a:extLst>
              <a:ext uri="{FF2B5EF4-FFF2-40B4-BE49-F238E27FC236}">
                <a16:creationId xmlns:a16="http://schemas.microsoft.com/office/drawing/2014/main" id="{B453AB68-1DA7-4ACE-9878-956CCBDBD165}"/>
              </a:ext>
            </a:extLst>
          </p:cNvPr>
          <p:cNvCxnSpPr>
            <a:cxnSpLocks/>
          </p:cNvCxnSpPr>
          <p:nvPr/>
        </p:nvCxnSpPr>
        <p:spPr>
          <a:xfrm flipH="1" flipV="1">
            <a:off x="6044557" y="3861868"/>
            <a:ext cx="1402618" cy="413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直接箭头连接符 41">
            <a:extLst>
              <a:ext uri="{FF2B5EF4-FFF2-40B4-BE49-F238E27FC236}">
                <a16:creationId xmlns:a16="http://schemas.microsoft.com/office/drawing/2014/main" id="{7E08CC73-C7DA-4DEA-9BB7-EA04D742D6FC}"/>
              </a:ext>
            </a:extLst>
          </p:cNvPr>
          <p:cNvCxnSpPr>
            <a:cxnSpLocks/>
          </p:cNvCxnSpPr>
          <p:nvPr/>
        </p:nvCxnSpPr>
        <p:spPr>
          <a:xfrm flipV="1">
            <a:off x="4029956" y="1715678"/>
            <a:ext cx="0" cy="40465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4" name="矩形: 圆角 43">
            <a:extLst>
              <a:ext uri="{FF2B5EF4-FFF2-40B4-BE49-F238E27FC236}">
                <a16:creationId xmlns:a16="http://schemas.microsoft.com/office/drawing/2014/main" id="{E7FE1725-C0E1-41C5-B3AC-D828130FB095}"/>
              </a:ext>
            </a:extLst>
          </p:cNvPr>
          <p:cNvSpPr/>
          <p:nvPr/>
        </p:nvSpPr>
        <p:spPr>
          <a:xfrm>
            <a:off x="3091406" y="1330135"/>
            <a:ext cx="1877099" cy="3864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Output</a:t>
            </a:r>
            <a:endParaRPr lang="zh-CN" altLang="en-US" dirty="0">
              <a:solidFill>
                <a:schemeClr val="tx1"/>
              </a:solidFill>
            </a:endParaRPr>
          </a:p>
        </p:txBody>
      </p:sp>
      <p:sp>
        <p:nvSpPr>
          <p:cNvPr id="46" name="文本框 45">
            <a:extLst>
              <a:ext uri="{FF2B5EF4-FFF2-40B4-BE49-F238E27FC236}">
                <a16:creationId xmlns:a16="http://schemas.microsoft.com/office/drawing/2014/main" id="{AC3E672B-FE72-4E2F-B32F-296409D00093}"/>
              </a:ext>
            </a:extLst>
          </p:cNvPr>
          <p:cNvSpPr txBox="1"/>
          <p:nvPr/>
        </p:nvSpPr>
        <p:spPr>
          <a:xfrm>
            <a:off x="5972867" y="1255431"/>
            <a:ext cx="5565538" cy="1200329"/>
          </a:xfrm>
          <a:prstGeom prst="rect">
            <a:avLst/>
          </a:prstGeom>
          <a:noFill/>
        </p:spPr>
        <p:txBody>
          <a:bodyPr wrap="square">
            <a:spAutoFit/>
          </a:bodyPr>
          <a:lstStyle/>
          <a:p>
            <a:r>
              <a:rPr lang="zh-CN" altLang="en-US" dirty="0"/>
              <a:t>使用神经网络构建多模态表示，每个模态都从几个单独的神经层开始，然后是将模态投影到关节空间中的隐藏层</a:t>
            </a:r>
            <a:r>
              <a:rPr lang="en-US" altLang="zh-CN" dirty="0"/>
              <a:t>, </a:t>
            </a:r>
            <a:r>
              <a:rPr lang="zh-CN" altLang="en-US" dirty="0"/>
              <a:t>得到联合多模态的表示，通过有监督的方法进行训练。</a:t>
            </a:r>
          </a:p>
        </p:txBody>
      </p:sp>
    </p:spTree>
    <p:extLst>
      <p:ext uri="{BB962C8B-B14F-4D97-AF65-F5344CB8AC3E}">
        <p14:creationId xmlns:p14="http://schemas.microsoft.com/office/powerpoint/2010/main" val="169867583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D3E512-E0AF-479F-AE29-F0BFE78BF338}"/>
              </a:ext>
            </a:extLst>
          </p:cNvPr>
          <p:cNvSpPr>
            <a:spLocks noGrp="1"/>
          </p:cNvSpPr>
          <p:nvPr>
            <p:ph type="title"/>
          </p:nvPr>
        </p:nvSpPr>
        <p:spPr/>
        <p:txBody>
          <a:bodyPr/>
          <a:lstStyle/>
          <a:p>
            <a:r>
              <a:rPr lang="zh-CN" altLang="en-US" dirty="0"/>
              <a:t>前沿研究</a:t>
            </a:r>
          </a:p>
        </p:txBody>
      </p:sp>
      <p:pic>
        <p:nvPicPr>
          <p:cNvPr id="4" name="图片 3">
            <a:extLst>
              <a:ext uri="{FF2B5EF4-FFF2-40B4-BE49-F238E27FC236}">
                <a16:creationId xmlns:a16="http://schemas.microsoft.com/office/drawing/2014/main" id="{02F91351-DE0A-4870-8183-BFF3A09A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87" y="1162050"/>
            <a:ext cx="10639425" cy="4533900"/>
          </a:xfrm>
          <a:prstGeom prst="rect">
            <a:avLst/>
          </a:prstGeom>
        </p:spPr>
      </p:pic>
      <p:sp>
        <p:nvSpPr>
          <p:cNvPr id="7" name="文本框 6">
            <a:extLst>
              <a:ext uri="{FF2B5EF4-FFF2-40B4-BE49-F238E27FC236}">
                <a16:creationId xmlns:a16="http://schemas.microsoft.com/office/drawing/2014/main" id="{F52504D9-7250-44FA-B10D-EEDA772136F0}"/>
              </a:ext>
            </a:extLst>
          </p:cNvPr>
          <p:cNvSpPr txBox="1"/>
          <p:nvPr/>
        </p:nvSpPr>
        <p:spPr>
          <a:xfrm>
            <a:off x="749300" y="5654761"/>
            <a:ext cx="9552168" cy="369332"/>
          </a:xfrm>
          <a:prstGeom prst="rect">
            <a:avLst/>
          </a:prstGeom>
          <a:noFill/>
        </p:spPr>
        <p:txBody>
          <a:bodyPr wrap="square">
            <a:spAutoFit/>
          </a:bodyPr>
          <a:lstStyle/>
          <a:p>
            <a:r>
              <a:rPr lang="zh-CN" altLang="en-US" dirty="0">
                <a:latin typeface="Arial" panose="020B0604020202020204" pitchFamily="34" charset="0"/>
                <a:cs typeface="Arial" panose="020B0604020202020204" pitchFamily="34" charset="0"/>
              </a:rPr>
              <a:t>参考文献：</a:t>
            </a:r>
            <a:r>
              <a:rPr lang="en-US" altLang="zh-CN" dirty="0">
                <a:solidFill>
                  <a:srgbClr val="0070C0"/>
                </a:solidFill>
              </a:rPr>
              <a:t>(</a:t>
            </a:r>
            <a:r>
              <a:rPr lang="en-GB" altLang="zh-CN" dirty="0">
                <a:solidFill>
                  <a:srgbClr val="0070C0"/>
                </a:solidFill>
              </a:rPr>
              <a:t>N. Srivastava and R. R. </a:t>
            </a:r>
            <a:r>
              <a:rPr lang="en-GB" altLang="zh-CN" dirty="0" err="1">
                <a:solidFill>
                  <a:srgbClr val="0070C0"/>
                </a:solidFill>
              </a:rPr>
              <a:t>Salakhutdinov</a:t>
            </a:r>
            <a:r>
              <a:rPr lang="zh-CN" altLang="en-US" dirty="0">
                <a:solidFill>
                  <a:srgbClr val="0070C0"/>
                </a:solidFill>
              </a:rPr>
              <a:t>）</a:t>
            </a:r>
          </a:p>
        </p:txBody>
      </p:sp>
    </p:spTree>
    <p:extLst>
      <p:ext uri="{BB962C8B-B14F-4D97-AF65-F5344CB8AC3E}">
        <p14:creationId xmlns:p14="http://schemas.microsoft.com/office/powerpoint/2010/main" val="257885873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22B4C3C7-42EC-4FDC-94BF-0C75C08A2881}"/>
              </a:ext>
            </a:extLst>
          </p:cNvPr>
          <p:cNvSpPr>
            <a:spLocks noGrp="1"/>
          </p:cNvSpPr>
          <p:nvPr>
            <p:ph type="title"/>
          </p:nvPr>
        </p:nvSpPr>
        <p:spPr>
          <a:xfrm>
            <a:off x="749300" y="249238"/>
            <a:ext cx="8643938" cy="479425"/>
          </a:xfrm>
        </p:spPr>
        <p:txBody>
          <a:bodyPr/>
          <a:lstStyle/>
          <a:p>
            <a:r>
              <a:rPr lang="zh-CN" altLang="en-US" dirty="0"/>
              <a:t>联合</a:t>
            </a:r>
            <a:r>
              <a:rPr lang="en-US" altLang="zh-CN" dirty="0"/>
              <a:t>——</a:t>
            </a:r>
            <a:r>
              <a:rPr lang="zh-CN" altLang="en-US" dirty="0"/>
              <a:t>基于概率图模型的联合</a:t>
            </a:r>
          </a:p>
        </p:txBody>
      </p:sp>
      <p:pic>
        <p:nvPicPr>
          <p:cNvPr id="5" name="图片 4">
            <a:extLst>
              <a:ext uri="{FF2B5EF4-FFF2-40B4-BE49-F238E27FC236}">
                <a16:creationId xmlns:a16="http://schemas.microsoft.com/office/drawing/2014/main" id="{3F3D65AD-27C5-4F07-88FA-7D33E0C2E8F9}"/>
              </a:ext>
            </a:extLst>
          </p:cNvPr>
          <p:cNvPicPr>
            <a:picLocks noChangeAspect="1"/>
          </p:cNvPicPr>
          <p:nvPr/>
        </p:nvPicPr>
        <p:blipFill rotWithShape="1">
          <a:blip r:embed="rId3">
            <a:extLst>
              <a:ext uri="{28A0092B-C50C-407E-A947-70E740481C1C}">
                <a14:useLocalDpi xmlns:a14="http://schemas.microsoft.com/office/drawing/2010/main" val="0"/>
              </a:ext>
            </a:extLst>
          </a:blip>
          <a:srcRect l="3374"/>
          <a:stretch/>
        </p:blipFill>
        <p:spPr>
          <a:xfrm>
            <a:off x="142732" y="1725553"/>
            <a:ext cx="4023535" cy="3208624"/>
          </a:xfrm>
          <a:prstGeom prst="rect">
            <a:avLst/>
          </a:prstGeom>
        </p:spPr>
      </p:pic>
      <p:sp>
        <p:nvSpPr>
          <p:cNvPr id="6" name="文本框 5">
            <a:extLst>
              <a:ext uri="{FF2B5EF4-FFF2-40B4-BE49-F238E27FC236}">
                <a16:creationId xmlns:a16="http://schemas.microsoft.com/office/drawing/2014/main" id="{A7BC7A0B-8BDA-4C24-AC26-96FF42D3F78F}"/>
              </a:ext>
            </a:extLst>
          </p:cNvPr>
          <p:cNvSpPr txBox="1"/>
          <p:nvPr/>
        </p:nvSpPr>
        <p:spPr>
          <a:xfrm>
            <a:off x="797821" y="1006061"/>
            <a:ext cx="2713355" cy="369332"/>
          </a:xfrm>
          <a:prstGeom prst="rect">
            <a:avLst/>
          </a:prstGeom>
          <a:noFill/>
        </p:spPr>
        <p:txBody>
          <a:bodyPr wrap="square" rtlCol="0">
            <a:spAutoFit/>
          </a:bodyPr>
          <a:lstStyle/>
          <a:p>
            <a:r>
              <a:rPr lang="zh-CN" altLang="en-US" b="1" dirty="0"/>
              <a:t>受限玻尔兹曼机</a:t>
            </a:r>
            <a:r>
              <a:rPr lang="en-US" altLang="zh-CN" b="1" dirty="0"/>
              <a:t>(RBM)</a:t>
            </a:r>
            <a:endParaRPr lang="zh-CN" altLang="en-US" b="1" dirty="0"/>
          </a:p>
        </p:txBody>
      </p:sp>
      <p:pic>
        <p:nvPicPr>
          <p:cNvPr id="8" name="图片 7">
            <a:extLst>
              <a:ext uri="{FF2B5EF4-FFF2-40B4-BE49-F238E27FC236}">
                <a16:creationId xmlns:a16="http://schemas.microsoft.com/office/drawing/2014/main" id="{2DF49CEE-C692-4686-97BE-DF10EA6DAF2C}"/>
              </a:ext>
            </a:extLst>
          </p:cNvPr>
          <p:cNvPicPr>
            <a:picLocks noChangeAspect="1"/>
          </p:cNvPicPr>
          <p:nvPr/>
        </p:nvPicPr>
        <p:blipFill rotWithShape="1">
          <a:blip r:embed="rId4">
            <a:extLst>
              <a:ext uri="{28A0092B-C50C-407E-A947-70E740481C1C}">
                <a14:useLocalDpi xmlns:a14="http://schemas.microsoft.com/office/drawing/2010/main" val="0"/>
              </a:ext>
            </a:extLst>
          </a:blip>
          <a:srcRect r="1861"/>
          <a:stretch/>
        </p:blipFill>
        <p:spPr>
          <a:xfrm>
            <a:off x="6096000" y="1725553"/>
            <a:ext cx="5093536" cy="3208624"/>
          </a:xfrm>
          <a:prstGeom prst="rect">
            <a:avLst/>
          </a:prstGeom>
        </p:spPr>
      </p:pic>
      <p:sp>
        <p:nvSpPr>
          <p:cNvPr id="9" name="文本框 8">
            <a:extLst>
              <a:ext uri="{FF2B5EF4-FFF2-40B4-BE49-F238E27FC236}">
                <a16:creationId xmlns:a16="http://schemas.microsoft.com/office/drawing/2014/main" id="{F5CA4793-5AD5-4C96-A6A2-7505A4A59A6A}"/>
              </a:ext>
            </a:extLst>
          </p:cNvPr>
          <p:cNvSpPr txBox="1"/>
          <p:nvPr/>
        </p:nvSpPr>
        <p:spPr>
          <a:xfrm>
            <a:off x="7536216" y="1006061"/>
            <a:ext cx="2713355" cy="369332"/>
          </a:xfrm>
          <a:prstGeom prst="rect">
            <a:avLst/>
          </a:prstGeom>
          <a:noFill/>
        </p:spPr>
        <p:txBody>
          <a:bodyPr wrap="square" rtlCol="0">
            <a:spAutoFit/>
          </a:bodyPr>
          <a:lstStyle/>
          <a:p>
            <a:r>
              <a:rPr lang="zh-CN" altLang="en-US" b="1" dirty="0"/>
              <a:t>深度置信网络</a:t>
            </a:r>
            <a:r>
              <a:rPr lang="en-US" altLang="zh-CN" b="1" dirty="0"/>
              <a:t>(DBM)</a:t>
            </a:r>
            <a:endParaRPr lang="zh-CN" altLang="en-US" b="1" dirty="0"/>
          </a:p>
        </p:txBody>
      </p:sp>
    </p:spTree>
    <p:extLst>
      <p:ext uri="{BB962C8B-B14F-4D97-AF65-F5344CB8AC3E}">
        <p14:creationId xmlns:p14="http://schemas.microsoft.com/office/powerpoint/2010/main" val="3382776538"/>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D6C6CD6F-C4DD-4132-B940-A678FA889E35}"/>
              </a:ext>
            </a:extLst>
          </p:cNvPr>
          <p:cNvSpPr>
            <a:spLocks noGrp="1"/>
          </p:cNvSpPr>
          <p:nvPr>
            <p:ph type="title" idx="4294967295"/>
          </p:nvPr>
        </p:nvSpPr>
        <p:spPr>
          <a:xfrm>
            <a:off x="1279525" y="2528666"/>
            <a:ext cx="1806575" cy="675057"/>
          </a:xfrm>
        </p:spPr>
        <p:txBody>
          <a:bodyPr/>
          <a:lstStyle/>
          <a:p>
            <a:pPr algn="ctr"/>
            <a:r>
              <a:rPr lang="zh-CN" altLang="en-US" sz="6000" b="1" dirty="0">
                <a:solidFill>
                  <a:schemeClr val="bg1"/>
                </a:solidFill>
              </a:rPr>
              <a:t>目录</a:t>
            </a:r>
          </a:p>
        </p:txBody>
      </p:sp>
      <p:sp>
        <p:nvSpPr>
          <p:cNvPr id="11" name="内容占位符 10">
            <a:extLst>
              <a:ext uri="{FF2B5EF4-FFF2-40B4-BE49-F238E27FC236}">
                <a16:creationId xmlns:a16="http://schemas.microsoft.com/office/drawing/2014/main" id="{CF7F6C6B-EBA6-4DCB-ABA7-830DDD2F4334}"/>
              </a:ext>
            </a:extLst>
          </p:cNvPr>
          <p:cNvSpPr>
            <a:spLocks noGrp="1"/>
          </p:cNvSpPr>
          <p:nvPr>
            <p:ph type="body" sz="quarter" idx="4294967295"/>
          </p:nvPr>
        </p:nvSpPr>
        <p:spPr>
          <a:xfrm>
            <a:off x="1122361" y="3936012"/>
            <a:ext cx="2120900" cy="399586"/>
          </a:xfrm>
        </p:spPr>
        <p:txBody>
          <a:bodyPr/>
          <a:lstStyle/>
          <a:p>
            <a:pPr marL="0" indent="0" algn="ctr">
              <a:buNone/>
            </a:pPr>
            <a:r>
              <a:rPr lang="en-US" altLang="zh-CN" sz="2000" dirty="0">
                <a:solidFill>
                  <a:schemeClr val="bg1"/>
                </a:solidFill>
              </a:rPr>
              <a:t>CONTENTS</a:t>
            </a:r>
            <a:endParaRPr lang="zh-CN" altLang="en-US" sz="2000" dirty="0">
              <a:solidFill>
                <a:schemeClr val="bg1"/>
              </a:solidFill>
            </a:endParaRPr>
          </a:p>
        </p:txBody>
      </p:sp>
      <p:cxnSp>
        <p:nvCxnSpPr>
          <p:cNvPr id="3" name="直接连接符 2"/>
          <p:cNvCxnSpPr/>
          <p:nvPr/>
        </p:nvCxnSpPr>
        <p:spPr>
          <a:xfrm>
            <a:off x="1778395" y="3607163"/>
            <a:ext cx="8088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组合 35">
            <a:extLst>
              <a:ext uri="{FF2B5EF4-FFF2-40B4-BE49-F238E27FC236}">
                <a16:creationId xmlns:a16="http://schemas.microsoft.com/office/drawing/2014/main" id="{6D92C04A-B0B8-4AAB-9B44-771B05B62D55}"/>
              </a:ext>
            </a:extLst>
          </p:cNvPr>
          <p:cNvGrpSpPr/>
          <p:nvPr/>
        </p:nvGrpSpPr>
        <p:grpSpPr>
          <a:xfrm>
            <a:off x="5191379" y="224398"/>
            <a:ext cx="4966774" cy="1098506"/>
            <a:chOff x="5337036" y="1031947"/>
            <a:chExt cx="4966774" cy="1098506"/>
          </a:xfrm>
        </p:grpSpPr>
        <p:sp>
          <p:nvSpPr>
            <p:cNvPr id="37" name="文本框 36">
              <a:extLst>
                <a:ext uri="{FF2B5EF4-FFF2-40B4-BE49-F238E27FC236}">
                  <a16:creationId xmlns:a16="http://schemas.microsoft.com/office/drawing/2014/main" id="{6F960730-DFAE-4C1F-91F4-F999BBD899DF}"/>
                </a:ext>
              </a:extLst>
            </p:cNvPr>
            <p:cNvSpPr txBox="1"/>
            <p:nvPr/>
          </p:nvSpPr>
          <p:spPr>
            <a:xfrm>
              <a:off x="5337036" y="1031947"/>
              <a:ext cx="612668" cy="1098506"/>
            </a:xfrm>
            <a:prstGeom prst="rect">
              <a:avLst/>
            </a:prstGeom>
            <a:noFill/>
          </p:spPr>
          <p:txBody>
            <a:bodyPr wrap="none" rtlCol="0">
              <a:spAutoFit/>
            </a:bodyPr>
            <a:lstStyle/>
            <a:p>
              <a:pPr>
                <a:lnSpc>
                  <a:spcPct val="120000"/>
                </a:lnSpc>
              </a:pPr>
              <a:r>
                <a:rPr lang="en-US" altLang="zh-CN" sz="6000" b="1" i="1" dirty="0">
                  <a:solidFill>
                    <a:schemeClr val="accent1"/>
                  </a:solidFill>
                  <a:cs typeface="+mn-ea"/>
                  <a:sym typeface="+mn-lt"/>
                </a:rPr>
                <a:t>1</a:t>
              </a:r>
              <a:endParaRPr lang="zh-CN" altLang="en-US" sz="5400" b="1" i="1" dirty="0">
                <a:solidFill>
                  <a:schemeClr val="accent1"/>
                </a:solidFill>
                <a:cs typeface="+mn-ea"/>
                <a:sym typeface="+mn-lt"/>
              </a:endParaRPr>
            </a:p>
          </p:txBody>
        </p:sp>
        <p:sp>
          <p:nvSpPr>
            <p:cNvPr id="38" name="文本框 37">
              <a:extLst>
                <a:ext uri="{FF2B5EF4-FFF2-40B4-BE49-F238E27FC236}">
                  <a16:creationId xmlns:a16="http://schemas.microsoft.com/office/drawing/2014/main" id="{09BCEA77-948A-453F-8FD9-F16CA5E1178F}"/>
                </a:ext>
              </a:extLst>
            </p:cNvPr>
            <p:cNvSpPr txBox="1"/>
            <p:nvPr/>
          </p:nvSpPr>
          <p:spPr>
            <a:xfrm>
              <a:off x="6384010" y="1248904"/>
              <a:ext cx="3919800" cy="512448"/>
            </a:xfrm>
            <a:prstGeom prst="rect">
              <a:avLst/>
            </a:prstGeom>
            <a:noFill/>
          </p:spPr>
          <p:txBody>
            <a:bodyPr wrap="square" lIns="0" tIns="0" rIns="0" bIns="0" rtlCol="0">
              <a:spAutoFit/>
            </a:bodyPr>
            <a:lstStyle/>
            <a:p>
              <a:pPr>
                <a:lnSpc>
                  <a:spcPct val="120000"/>
                </a:lnSpc>
              </a:pPr>
              <a:r>
                <a:rPr lang="zh-CN" altLang="en-US" sz="3200" b="1" dirty="0">
                  <a:latin typeface="宋体" panose="02010600030101010101" pitchFamily="2" charset="-122"/>
                  <a:ea typeface="宋体" panose="02010600030101010101" pitchFamily="2" charset="-122"/>
                  <a:cs typeface="Times New Roman" panose="02020603050405020304" pitchFamily="18" charset="0"/>
                  <a:sym typeface="+mn-lt"/>
                </a:rPr>
                <a:t>多模态定义及发展</a:t>
              </a:r>
            </a:p>
          </p:txBody>
        </p:sp>
      </p:grpSp>
      <p:grpSp>
        <p:nvGrpSpPr>
          <p:cNvPr id="39" name="组合 38">
            <a:extLst>
              <a:ext uri="{FF2B5EF4-FFF2-40B4-BE49-F238E27FC236}">
                <a16:creationId xmlns:a16="http://schemas.microsoft.com/office/drawing/2014/main" id="{E635AE54-AAD9-43D6-853C-14632010143E}"/>
              </a:ext>
            </a:extLst>
          </p:cNvPr>
          <p:cNvGrpSpPr/>
          <p:nvPr/>
        </p:nvGrpSpPr>
        <p:grpSpPr>
          <a:xfrm>
            <a:off x="5191379" y="2779450"/>
            <a:ext cx="3930777" cy="1098506"/>
            <a:chOff x="5337036" y="1031947"/>
            <a:chExt cx="3930777" cy="1098506"/>
          </a:xfrm>
        </p:grpSpPr>
        <p:sp>
          <p:nvSpPr>
            <p:cNvPr id="40" name="文本框 39">
              <a:extLst>
                <a:ext uri="{FF2B5EF4-FFF2-40B4-BE49-F238E27FC236}">
                  <a16:creationId xmlns:a16="http://schemas.microsoft.com/office/drawing/2014/main" id="{2324C1B7-E5BF-44A7-8B82-D2A0C5918DC4}"/>
                </a:ext>
              </a:extLst>
            </p:cNvPr>
            <p:cNvSpPr txBox="1"/>
            <p:nvPr/>
          </p:nvSpPr>
          <p:spPr>
            <a:xfrm>
              <a:off x="5337036" y="1031947"/>
              <a:ext cx="612668" cy="1098506"/>
            </a:xfrm>
            <a:prstGeom prst="rect">
              <a:avLst/>
            </a:prstGeom>
            <a:noFill/>
          </p:spPr>
          <p:txBody>
            <a:bodyPr wrap="none" rtlCol="0">
              <a:spAutoFit/>
            </a:bodyPr>
            <a:lstStyle/>
            <a:p>
              <a:pPr>
                <a:lnSpc>
                  <a:spcPct val="120000"/>
                </a:lnSpc>
              </a:pPr>
              <a:r>
                <a:rPr lang="en-US" altLang="zh-CN" sz="6000" b="1" i="1" dirty="0">
                  <a:solidFill>
                    <a:schemeClr val="accent1"/>
                  </a:solidFill>
                  <a:cs typeface="+mn-ea"/>
                  <a:sym typeface="+mn-lt"/>
                </a:rPr>
                <a:t>4</a:t>
              </a:r>
              <a:endParaRPr lang="zh-CN" altLang="en-US" sz="6000" b="1" i="1" dirty="0">
                <a:solidFill>
                  <a:schemeClr val="accent1"/>
                </a:solidFill>
                <a:cs typeface="+mn-ea"/>
                <a:sym typeface="+mn-lt"/>
              </a:endParaRPr>
            </a:p>
          </p:txBody>
        </p:sp>
        <p:sp>
          <p:nvSpPr>
            <p:cNvPr id="41" name="文本框 40">
              <a:extLst>
                <a:ext uri="{FF2B5EF4-FFF2-40B4-BE49-F238E27FC236}">
                  <a16:creationId xmlns:a16="http://schemas.microsoft.com/office/drawing/2014/main" id="{A3586E2F-C1FC-4C4E-9975-63CB7A6F96B3}"/>
                </a:ext>
              </a:extLst>
            </p:cNvPr>
            <p:cNvSpPr txBox="1"/>
            <p:nvPr/>
          </p:nvSpPr>
          <p:spPr>
            <a:xfrm>
              <a:off x="6384010" y="1248904"/>
              <a:ext cx="2883803" cy="512448"/>
            </a:xfrm>
            <a:prstGeom prst="rect">
              <a:avLst/>
            </a:prstGeom>
            <a:noFill/>
          </p:spPr>
          <p:txBody>
            <a:bodyPr wrap="none" lIns="0" tIns="0" rIns="0" bIns="0" rtlCol="0">
              <a:spAutoFit/>
            </a:bodyPr>
            <a:lstStyle/>
            <a:p>
              <a:pPr>
                <a:lnSpc>
                  <a:spcPct val="120000"/>
                </a:lnSpc>
              </a:pPr>
              <a:r>
                <a:rPr lang="zh-CN" altLang="en-US" sz="3200" b="1" dirty="0">
                  <a:latin typeface="宋体" panose="02010600030101010101" pitchFamily="2" charset="-122"/>
                  <a:ea typeface="宋体" panose="02010600030101010101" pitchFamily="2" charset="-122"/>
                  <a:cs typeface="Times New Roman" panose="02020603050405020304" pitchFamily="18" charset="0"/>
                  <a:sym typeface="+mn-lt"/>
                </a:rPr>
                <a:t>多模态对齐技术</a:t>
              </a:r>
            </a:p>
          </p:txBody>
        </p:sp>
      </p:grpSp>
      <p:grpSp>
        <p:nvGrpSpPr>
          <p:cNvPr id="42" name="组合 41">
            <a:extLst>
              <a:ext uri="{FF2B5EF4-FFF2-40B4-BE49-F238E27FC236}">
                <a16:creationId xmlns:a16="http://schemas.microsoft.com/office/drawing/2014/main" id="{8555C0A3-43E0-4EC8-9914-81FC0A7ED4C7}"/>
              </a:ext>
            </a:extLst>
          </p:cNvPr>
          <p:cNvGrpSpPr/>
          <p:nvPr/>
        </p:nvGrpSpPr>
        <p:grpSpPr>
          <a:xfrm>
            <a:off x="5193783" y="1106203"/>
            <a:ext cx="3930777" cy="1098506"/>
            <a:chOff x="5337036" y="1031947"/>
            <a:chExt cx="3930777" cy="1098506"/>
          </a:xfrm>
        </p:grpSpPr>
        <p:sp>
          <p:nvSpPr>
            <p:cNvPr id="43" name="文本框 42">
              <a:extLst>
                <a:ext uri="{FF2B5EF4-FFF2-40B4-BE49-F238E27FC236}">
                  <a16:creationId xmlns:a16="http://schemas.microsoft.com/office/drawing/2014/main" id="{5BC8D60B-FD28-43D6-B97B-17744C395243}"/>
                </a:ext>
              </a:extLst>
            </p:cNvPr>
            <p:cNvSpPr txBox="1"/>
            <p:nvPr/>
          </p:nvSpPr>
          <p:spPr>
            <a:xfrm>
              <a:off x="5337036" y="1031947"/>
              <a:ext cx="612668" cy="1098506"/>
            </a:xfrm>
            <a:prstGeom prst="rect">
              <a:avLst/>
            </a:prstGeom>
            <a:noFill/>
          </p:spPr>
          <p:txBody>
            <a:bodyPr wrap="none" rtlCol="0">
              <a:spAutoFit/>
            </a:bodyPr>
            <a:lstStyle/>
            <a:p>
              <a:pPr>
                <a:lnSpc>
                  <a:spcPct val="120000"/>
                </a:lnSpc>
              </a:pPr>
              <a:r>
                <a:rPr lang="en-US" altLang="zh-CN" sz="6000" b="1" i="1" dirty="0">
                  <a:solidFill>
                    <a:schemeClr val="accent1"/>
                  </a:solidFill>
                  <a:cs typeface="+mn-ea"/>
                  <a:sym typeface="+mn-lt"/>
                </a:rPr>
                <a:t>2</a:t>
              </a:r>
              <a:endParaRPr lang="zh-CN" altLang="en-US" sz="6000" b="1" i="1" dirty="0">
                <a:solidFill>
                  <a:schemeClr val="accent1"/>
                </a:solidFill>
                <a:cs typeface="+mn-ea"/>
                <a:sym typeface="+mn-lt"/>
              </a:endParaRPr>
            </a:p>
          </p:txBody>
        </p:sp>
        <p:sp>
          <p:nvSpPr>
            <p:cNvPr id="44" name="文本框 43">
              <a:extLst>
                <a:ext uri="{FF2B5EF4-FFF2-40B4-BE49-F238E27FC236}">
                  <a16:creationId xmlns:a16="http://schemas.microsoft.com/office/drawing/2014/main" id="{9C4367E8-1377-4E7C-B6FE-0F437C09CCEF}"/>
                </a:ext>
              </a:extLst>
            </p:cNvPr>
            <p:cNvSpPr txBox="1"/>
            <p:nvPr/>
          </p:nvSpPr>
          <p:spPr>
            <a:xfrm>
              <a:off x="6384010" y="1248904"/>
              <a:ext cx="2883803" cy="512448"/>
            </a:xfrm>
            <a:prstGeom prst="rect">
              <a:avLst/>
            </a:prstGeom>
            <a:noFill/>
          </p:spPr>
          <p:txBody>
            <a:bodyPr wrap="none" lIns="0" tIns="0" rIns="0" bIns="0" rtlCol="0">
              <a:spAutoFit/>
            </a:bodyPr>
            <a:lstStyle/>
            <a:p>
              <a:pPr>
                <a:lnSpc>
                  <a:spcPct val="120000"/>
                </a:lnSpc>
              </a:pPr>
              <a:r>
                <a:rPr lang="zh-CN" altLang="en-US" sz="3200" b="1" dirty="0">
                  <a:latin typeface="宋体" panose="02010600030101010101" pitchFamily="2" charset="-122"/>
                  <a:ea typeface="宋体" panose="02010600030101010101" pitchFamily="2" charset="-122"/>
                  <a:cs typeface="Times New Roman" panose="02020603050405020304" pitchFamily="18" charset="0"/>
                  <a:sym typeface="+mn-lt"/>
                </a:rPr>
                <a:t>多模态表征技术</a:t>
              </a:r>
            </a:p>
          </p:txBody>
        </p:sp>
      </p:grpSp>
      <p:grpSp>
        <p:nvGrpSpPr>
          <p:cNvPr id="45" name="组合 44">
            <a:extLst>
              <a:ext uri="{FF2B5EF4-FFF2-40B4-BE49-F238E27FC236}">
                <a16:creationId xmlns:a16="http://schemas.microsoft.com/office/drawing/2014/main" id="{1FF5247D-54A1-41EF-A5F6-42C21AB36064}"/>
              </a:ext>
            </a:extLst>
          </p:cNvPr>
          <p:cNvGrpSpPr/>
          <p:nvPr/>
        </p:nvGrpSpPr>
        <p:grpSpPr>
          <a:xfrm>
            <a:off x="5191379" y="1988008"/>
            <a:ext cx="3930777" cy="1098506"/>
            <a:chOff x="5337036" y="1031947"/>
            <a:chExt cx="3930777" cy="1098506"/>
          </a:xfrm>
        </p:grpSpPr>
        <p:sp>
          <p:nvSpPr>
            <p:cNvPr id="47" name="文本框 46">
              <a:extLst>
                <a:ext uri="{FF2B5EF4-FFF2-40B4-BE49-F238E27FC236}">
                  <a16:creationId xmlns:a16="http://schemas.microsoft.com/office/drawing/2014/main" id="{6F3A367D-430B-4BB6-BDDB-A969C88AFA29}"/>
                </a:ext>
              </a:extLst>
            </p:cNvPr>
            <p:cNvSpPr txBox="1"/>
            <p:nvPr/>
          </p:nvSpPr>
          <p:spPr>
            <a:xfrm>
              <a:off x="5337036" y="1031947"/>
              <a:ext cx="612668" cy="1098506"/>
            </a:xfrm>
            <a:prstGeom prst="rect">
              <a:avLst/>
            </a:prstGeom>
            <a:noFill/>
          </p:spPr>
          <p:txBody>
            <a:bodyPr wrap="none" rtlCol="0">
              <a:spAutoFit/>
            </a:bodyPr>
            <a:lstStyle/>
            <a:p>
              <a:pPr>
                <a:lnSpc>
                  <a:spcPct val="120000"/>
                </a:lnSpc>
              </a:pPr>
              <a:r>
                <a:rPr lang="en-US" altLang="zh-CN" sz="6000" b="1" i="1" dirty="0">
                  <a:solidFill>
                    <a:schemeClr val="accent1"/>
                  </a:solidFill>
                  <a:cs typeface="+mn-ea"/>
                  <a:sym typeface="+mn-lt"/>
                </a:rPr>
                <a:t>3</a:t>
              </a:r>
              <a:endParaRPr lang="zh-CN" altLang="en-US" sz="6000" b="1" i="1" dirty="0">
                <a:solidFill>
                  <a:schemeClr val="accent1"/>
                </a:solidFill>
                <a:cs typeface="+mn-ea"/>
                <a:sym typeface="+mn-lt"/>
              </a:endParaRPr>
            </a:p>
          </p:txBody>
        </p:sp>
        <p:sp>
          <p:nvSpPr>
            <p:cNvPr id="49" name="文本框 48">
              <a:extLst>
                <a:ext uri="{FF2B5EF4-FFF2-40B4-BE49-F238E27FC236}">
                  <a16:creationId xmlns:a16="http://schemas.microsoft.com/office/drawing/2014/main" id="{8FA2512C-4E6E-42BA-8CC9-9846D1E53047}"/>
                </a:ext>
              </a:extLst>
            </p:cNvPr>
            <p:cNvSpPr txBox="1"/>
            <p:nvPr/>
          </p:nvSpPr>
          <p:spPr>
            <a:xfrm>
              <a:off x="6384010" y="1248904"/>
              <a:ext cx="2883803" cy="512448"/>
            </a:xfrm>
            <a:prstGeom prst="rect">
              <a:avLst/>
            </a:prstGeom>
            <a:noFill/>
          </p:spPr>
          <p:txBody>
            <a:bodyPr wrap="none" lIns="0" tIns="0" rIns="0" bIns="0" rtlCol="0">
              <a:spAutoFit/>
            </a:bodyPr>
            <a:lstStyle/>
            <a:p>
              <a:pPr>
                <a:lnSpc>
                  <a:spcPct val="120000"/>
                </a:lnSpc>
              </a:pPr>
              <a:r>
                <a:rPr lang="zh-CN" altLang="en-US" sz="3200" b="1" dirty="0">
                  <a:latin typeface="宋体" panose="02010600030101010101" pitchFamily="2" charset="-122"/>
                  <a:ea typeface="宋体" panose="02010600030101010101" pitchFamily="2" charset="-122"/>
                  <a:cs typeface="Times New Roman" panose="02020603050405020304" pitchFamily="18" charset="0"/>
                  <a:sym typeface="+mn-lt"/>
                </a:rPr>
                <a:t>多模态翻译技术</a:t>
              </a:r>
            </a:p>
          </p:txBody>
        </p:sp>
      </p:grpSp>
      <p:grpSp>
        <p:nvGrpSpPr>
          <p:cNvPr id="50" name="组合 49">
            <a:extLst>
              <a:ext uri="{FF2B5EF4-FFF2-40B4-BE49-F238E27FC236}">
                <a16:creationId xmlns:a16="http://schemas.microsoft.com/office/drawing/2014/main" id="{1BB812AD-CC54-49D4-AC3C-95AFF05C8C83}"/>
              </a:ext>
            </a:extLst>
          </p:cNvPr>
          <p:cNvGrpSpPr/>
          <p:nvPr/>
        </p:nvGrpSpPr>
        <p:grpSpPr>
          <a:xfrm>
            <a:off x="5191379" y="3660183"/>
            <a:ext cx="3930777" cy="1106457"/>
            <a:chOff x="5337036" y="1031947"/>
            <a:chExt cx="3930777" cy="1106457"/>
          </a:xfrm>
        </p:grpSpPr>
        <p:sp>
          <p:nvSpPr>
            <p:cNvPr id="51" name="文本框 50">
              <a:extLst>
                <a:ext uri="{FF2B5EF4-FFF2-40B4-BE49-F238E27FC236}">
                  <a16:creationId xmlns:a16="http://schemas.microsoft.com/office/drawing/2014/main" id="{E3B115DE-C879-46DE-A0F1-21EA927D01FD}"/>
                </a:ext>
              </a:extLst>
            </p:cNvPr>
            <p:cNvSpPr txBox="1"/>
            <p:nvPr/>
          </p:nvSpPr>
          <p:spPr>
            <a:xfrm>
              <a:off x="5337036" y="1031947"/>
              <a:ext cx="659155" cy="1106457"/>
            </a:xfrm>
            <a:prstGeom prst="rect">
              <a:avLst/>
            </a:prstGeom>
            <a:noFill/>
          </p:spPr>
          <p:txBody>
            <a:bodyPr wrap="none" rtlCol="0">
              <a:spAutoFit/>
            </a:bodyPr>
            <a:lstStyle/>
            <a:p>
              <a:pPr>
                <a:lnSpc>
                  <a:spcPct val="120000"/>
                </a:lnSpc>
              </a:pPr>
              <a:r>
                <a:rPr lang="en-US" altLang="zh-CN" sz="6000" b="1" i="1" dirty="0">
                  <a:solidFill>
                    <a:schemeClr val="accent1"/>
                  </a:solidFill>
                  <a:cs typeface="+mn-ea"/>
                  <a:sym typeface="+mn-lt"/>
                </a:rPr>
                <a:t>5</a:t>
              </a:r>
              <a:endParaRPr lang="zh-CN" altLang="en-US" sz="6000" b="1" i="1" dirty="0">
                <a:solidFill>
                  <a:schemeClr val="accent1"/>
                </a:solidFill>
                <a:cs typeface="+mn-ea"/>
                <a:sym typeface="+mn-lt"/>
              </a:endParaRPr>
            </a:p>
          </p:txBody>
        </p:sp>
        <p:sp>
          <p:nvSpPr>
            <p:cNvPr id="54" name="文本框 53">
              <a:extLst>
                <a:ext uri="{FF2B5EF4-FFF2-40B4-BE49-F238E27FC236}">
                  <a16:creationId xmlns:a16="http://schemas.microsoft.com/office/drawing/2014/main" id="{BFA3FD40-97C7-49BD-8375-0FB59C57DF69}"/>
                </a:ext>
              </a:extLst>
            </p:cNvPr>
            <p:cNvSpPr txBox="1"/>
            <p:nvPr/>
          </p:nvSpPr>
          <p:spPr>
            <a:xfrm>
              <a:off x="6384010" y="1248904"/>
              <a:ext cx="2883803" cy="512448"/>
            </a:xfrm>
            <a:prstGeom prst="rect">
              <a:avLst/>
            </a:prstGeom>
            <a:noFill/>
          </p:spPr>
          <p:txBody>
            <a:bodyPr wrap="none" lIns="0" tIns="0" rIns="0" bIns="0" rtlCol="0">
              <a:spAutoFit/>
            </a:bodyPr>
            <a:lstStyle/>
            <a:p>
              <a:pPr>
                <a:lnSpc>
                  <a:spcPct val="120000"/>
                </a:lnSpc>
              </a:pPr>
              <a:r>
                <a:rPr lang="zh-CN" altLang="en-US" sz="3200" b="1" dirty="0">
                  <a:latin typeface="宋体" panose="02010600030101010101" pitchFamily="2" charset="-122"/>
                  <a:ea typeface="宋体" panose="02010600030101010101" pitchFamily="2" charset="-122"/>
                  <a:cs typeface="Times New Roman" panose="02020603050405020304" pitchFamily="18" charset="0"/>
                  <a:sym typeface="+mn-lt"/>
                </a:rPr>
                <a:t>多模态融合技术</a:t>
              </a:r>
            </a:p>
          </p:txBody>
        </p:sp>
      </p:grpSp>
      <p:grpSp>
        <p:nvGrpSpPr>
          <p:cNvPr id="56" name="组合 55">
            <a:extLst>
              <a:ext uri="{FF2B5EF4-FFF2-40B4-BE49-F238E27FC236}">
                <a16:creationId xmlns:a16="http://schemas.microsoft.com/office/drawing/2014/main" id="{B6591D09-556C-4DA9-B3C5-A8117EF40EF9}"/>
              </a:ext>
            </a:extLst>
          </p:cNvPr>
          <p:cNvGrpSpPr/>
          <p:nvPr/>
        </p:nvGrpSpPr>
        <p:grpSpPr>
          <a:xfrm>
            <a:off x="5191379" y="5484791"/>
            <a:ext cx="4140770" cy="1106457"/>
            <a:chOff x="5337036" y="1031947"/>
            <a:chExt cx="4140770" cy="1106457"/>
          </a:xfrm>
        </p:grpSpPr>
        <p:sp>
          <p:nvSpPr>
            <p:cNvPr id="57" name="文本框 56">
              <a:extLst>
                <a:ext uri="{FF2B5EF4-FFF2-40B4-BE49-F238E27FC236}">
                  <a16:creationId xmlns:a16="http://schemas.microsoft.com/office/drawing/2014/main" id="{FCB945EA-FAF2-4159-8AB0-47044C2BEEDF}"/>
                </a:ext>
              </a:extLst>
            </p:cNvPr>
            <p:cNvSpPr txBox="1"/>
            <p:nvPr/>
          </p:nvSpPr>
          <p:spPr>
            <a:xfrm>
              <a:off x="5337036" y="1031947"/>
              <a:ext cx="659155" cy="1106457"/>
            </a:xfrm>
            <a:prstGeom prst="rect">
              <a:avLst/>
            </a:prstGeom>
            <a:noFill/>
          </p:spPr>
          <p:txBody>
            <a:bodyPr wrap="none" rtlCol="0">
              <a:spAutoFit/>
            </a:bodyPr>
            <a:lstStyle/>
            <a:p>
              <a:pPr>
                <a:lnSpc>
                  <a:spcPct val="120000"/>
                </a:lnSpc>
              </a:pPr>
              <a:r>
                <a:rPr lang="en-US" altLang="zh-CN" sz="6000" b="1" i="1" dirty="0">
                  <a:solidFill>
                    <a:schemeClr val="accent1"/>
                  </a:solidFill>
                  <a:cs typeface="+mn-ea"/>
                  <a:sym typeface="+mn-lt"/>
                </a:rPr>
                <a:t>7</a:t>
              </a:r>
              <a:endParaRPr lang="zh-CN" altLang="en-US" sz="6000" b="1" i="1" dirty="0">
                <a:solidFill>
                  <a:schemeClr val="accent1"/>
                </a:solidFill>
                <a:cs typeface="+mn-ea"/>
                <a:sym typeface="+mn-lt"/>
              </a:endParaRPr>
            </a:p>
          </p:txBody>
        </p:sp>
        <p:sp>
          <p:nvSpPr>
            <p:cNvPr id="58" name="文本框 57">
              <a:extLst>
                <a:ext uri="{FF2B5EF4-FFF2-40B4-BE49-F238E27FC236}">
                  <a16:creationId xmlns:a16="http://schemas.microsoft.com/office/drawing/2014/main" id="{5EB7AF78-6D42-4741-99E4-F4E411E35298}"/>
                </a:ext>
              </a:extLst>
            </p:cNvPr>
            <p:cNvSpPr txBox="1"/>
            <p:nvPr/>
          </p:nvSpPr>
          <p:spPr>
            <a:xfrm>
              <a:off x="6384010" y="1248904"/>
              <a:ext cx="3093796" cy="512448"/>
            </a:xfrm>
            <a:prstGeom prst="rect">
              <a:avLst/>
            </a:prstGeom>
            <a:noFill/>
          </p:spPr>
          <p:txBody>
            <a:bodyPr wrap="none" lIns="0" tIns="0" rIns="0" bIns="0" rtlCol="0">
              <a:spAutoFit/>
            </a:bodyPr>
            <a:lstStyle/>
            <a:p>
              <a:pPr>
                <a:lnSpc>
                  <a:spcPct val="120000"/>
                </a:lnSpc>
              </a:pPr>
              <a:r>
                <a:rPr lang="zh-CN" altLang="en-US" sz="3200" b="1" dirty="0">
                  <a:latin typeface="宋体" panose="02010600030101010101" pitchFamily="2" charset="-122"/>
                  <a:ea typeface="宋体" panose="02010600030101010101" pitchFamily="2" charset="-122"/>
                  <a:cs typeface="Times New Roman" panose="02020603050405020304" pitchFamily="18" charset="0"/>
                  <a:sym typeface="+mn-lt"/>
                </a:rPr>
                <a:t>总结与展望</a:t>
              </a:r>
              <a:r>
                <a:rPr lang="en-US" altLang="zh-CN" sz="3200" b="1" dirty="0">
                  <a:latin typeface="宋体" panose="02010600030101010101" pitchFamily="2" charset="-122"/>
                  <a:ea typeface="宋体" panose="02010600030101010101" pitchFamily="2" charset="-122"/>
                  <a:cs typeface="Times New Roman" panose="02020603050405020304" pitchFamily="18" charset="0"/>
                  <a:sym typeface="+mn-lt"/>
                </a:rPr>
                <a:t>&amp;Demo</a:t>
              </a:r>
              <a:endParaRPr lang="zh-CN" altLang="en-US" sz="3200" b="1" dirty="0">
                <a:latin typeface="宋体" panose="02010600030101010101" pitchFamily="2" charset="-122"/>
                <a:ea typeface="宋体" panose="02010600030101010101" pitchFamily="2" charset="-122"/>
                <a:cs typeface="Times New Roman" panose="02020603050405020304" pitchFamily="18" charset="0"/>
                <a:sym typeface="+mn-lt"/>
              </a:endParaRPr>
            </a:p>
          </p:txBody>
        </p:sp>
      </p:grpSp>
      <p:grpSp>
        <p:nvGrpSpPr>
          <p:cNvPr id="61" name="组合 60">
            <a:extLst>
              <a:ext uri="{FF2B5EF4-FFF2-40B4-BE49-F238E27FC236}">
                <a16:creationId xmlns:a16="http://schemas.microsoft.com/office/drawing/2014/main" id="{5F5587D7-D841-4166-AC5E-149FB53AC900}"/>
              </a:ext>
            </a:extLst>
          </p:cNvPr>
          <p:cNvGrpSpPr/>
          <p:nvPr/>
        </p:nvGrpSpPr>
        <p:grpSpPr>
          <a:xfrm>
            <a:off x="5191379" y="4575889"/>
            <a:ext cx="3930777" cy="1106457"/>
            <a:chOff x="5337036" y="1031947"/>
            <a:chExt cx="3930777" cy="1106457"/>
          </a:xfrm>
        </p:grpSpPr>
        <p:sp>
          <p:nvSpPr>
            <p:cNvPr id="63" name="文本框 62">
              <a:extLst>
                <a:ext uri="{FF2B5EF4-FFF2-40B4-BE49-F238E27FC236}">
                  <a16:creationId xmlns:a16="http://schemas.microsoft.com/office/drawing/2014/main" id="{F0896F53-DD91-4BCB-8245-9BCEF53127D6}"/>
                </a:ext>
              </a:extLst>
            </p:cNvPr>
            <p:cNvSpPr txBox="1"/>
            <p:nvPr/>
          </p:nvSpPr>
          <p:spPr>
            <a:xfrm>
              <a:off x="5337036" y="1031947"/>
              <a:ext cx="659155" cy="1106457"/>
            </a:xfrm>
            <a:prstGeom prst="rect">
              <a:avLst/>
            </a:prstGeom>
            <a:noFill/>
          </p:spPr>
          <p:txBody>
            <a:bodyPr wrap="none" rtlCol="0">
              <a:spAutoFit/>
            </a:bodyPr>
            <a:lstStyle/>
            <a:p>
              <a:pPr>
                <a:lnSpc>
                  <a:spcPct val="120000"/>
                </a:lnSpc>
              </a:pPr>
              <a:r>
                <a:rPr lang="en-US" altLang="zh-CN" sz="6000" b="1" i="1" dirty="0">
                  <a:solidFill>
                    <a:schemeClr val="accent1"/>
                  </a:solidFill>
                  <a:cs typeface="+mn-ea"/>
                  <a:sym typeface="+mn-lt"/>
                </a:rPr>
                <a:t>6</a:t>
              </a:r>
              <a:endParaRPr lang="zh-CN" altLang="en-US" sz="6000" b="1" i="1" dirty="0">
                <a:solidFill>
                  <a:schemeClr val="accent1"/>
                </a:solidFill>
                <a:cs typeface="+mn-ea"/>
                <a:sym typeface="+mn-lt"/>
              </a:endParaRPr>
            </a:p>
          </p:txBody>
        </p:sp>
        <p:sp>
          <p:nvSpPr>
            <p:cNvPr id="64" name="文本框 63">
              <a:extLst>
                <a:ext uri="{FF2B5EF4-FFF2-40B4-BE49-F238E27FC236}">
                  <a16:creationId xmlns:a16="http://schemas.microsoft.com/office/drawing/2014/main" id="{1CFA35B3-899B-4C15-8F81-E7FC540FE256}"/>
                </a:ext>
              </a:extLst>
            </p:cNvPr>
            <p:cNvSpPr txBox="1"/>
            <p:nvPr/>
          </p:nvSpPr>
          <p:spPr>
            <a:xfrm>
              <a:off x="6384010" y="1248904"/>
              <a:ext cx="2883803" cy="512448"/>
            </a:xfrm>
            <a:prstGeom prst="rect">
              <a:avLst/>
            </a:prstGeom>
            <a:noFill/>
          </p:spPr>
          <p:txBody>
            <a:bodyPr wrap="none" lIns="0" tIns="0" rIns="0" bIns="0" rtlCol="0">
              <a:spAutoFit/>
            </a:bodyPr>
            <a:lstStyle/>
            <a:p>
              <a:pPr>
                <a:lnSpc>
                  <a:spcPct val="120000"/>
                </a:lnSpc>
              </a:pPr>
              <a:r>
                <a:rPr lang="zh-CN" altLang="en-US" sz="3200" b="1" dirty="0">
                  <a:latin typeface="宋体" panose="02010600030101010101" pitchFamily="2" charset="-122"/>
                  <a:ea typeface="宋体" panose="02010600030101010101" pitchFamily="2" charset="-122"/>
                  <a:cs typeface="Times New Roman" panose="02020603050405020304" pitchFamily="18" charset="0"/>
                  <a:sym typeface="+mn-lt"/>
                </a:rPr>
                <a:t>多模态协同学习</a:t>
              </a:r>
            </a:p>
          </p:txBody>
        </p:sp>
      </p:grpSp>
    </p:spTree>
    <p:extLst>
      <p:ext uri="{BB962C8B-B14F-4D97-AF65-F5344CB8AC3E}">
        <p14:creationId xmlns:p14="http://schemas.microsoft.com/office/powerpoint/2010/main" val="1531946446"/>
      </p:ext>
    </p:extLst>
  </p:cSld>
  <p:clrMapOvr>
    <a:masterClrMapping/>
  </p:clrMapOvr>
  <p:transition spd="med" advTm="23338">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052B3970-3B6E-4D41-8D79-1343BA76AE50}"/>
              </a:ext>
            </a:extLst>
          </p:cNvPr>
          <p:cNvSpPr>
            <a:spLocks noGrp="1"/>
          </p:cNvSpPr>
          <p:nvPr>
            <p:ph type="title"/>
          </p:nvPr>
        </p:nvSpPr>
        <p:spPr>
          <a:xfrm>
            <a:off x="749300" y="249238"/>
            <a:ext cx="8643938" cy="479425"/>
          </a:xfrm>
        </p:spPr>
        <p:txBody>
          <a:bodyPr/>
          <a:lstStyle/>
          <a:p>
            <a:r>
              <a:rPr lang="zh-CN" altLang="en-US" dirty="0"/>
              <a:t>联合</a:t>
            </a:r>
            <a:r>
              <a:rPr lang="en-US" altLang="zh-CN" dirty="0"/>
              <a:t>——</a:t>
            </a:r>
            <a:r>
              <a:rPr lang="zh-CN" altLang="en-US" dirty="0"/>
              <a:t>基于概率图模型的联合</a:t>
            </a:r>
          </a:p>
        </p:txBody>
      </p:sp>
      <p:pic>
        <p:nvPicPr>
          <p:cNvPr id="5" name="图片 4">
            <a:extLst>
              <a:ext uri="{FF2B5EF4-FFF2-40B4-BE49-F238E27FC236}">
                <a16:creationId xmlns:a16="http://schemas.microsoft.com/office/drawing/2014/main" id="{953BF65B-7AD3-4C92-A11D-829DE9E27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 y="1590675"/>
            <a:ext cx="11287125" cy="3676650"/>
          </a:xfrm>
          <a:prstGeom prst="rect">
            <a:avLst/>
          </a:prstGeom>
        </p:spPr>
      </p:pic>
      <p:sp>
        <p:nvSpPr>
          <p:cNvPr id="7" name="文本框 6">
            <a:extLst>
              <a:ext uri="{FF2B5EF4-FFF2-40B4-BE49-F238E27FC236}">
                <a16:creationId xmlns:a16="http://schemas.microsoft.com/office/drawing/2014/main" id="{C4590F45-53CE-44B2-B193-E69F3D3FCE2E}"/>
              </a:ext>
            </a:extLst>
          </p:cNvPr>
          <p:cNvSpPr txBox="1"/>
          <p:nvPr/>
        </p:nvSpPr>
        <p:spPr>
          <a:xfrm>
            <a:off x="749300" y="5654761"/>
            <a:ext cx="9552168" cy="369332"/>
          </a:xfrm>
          <a:prstGeom prst="rect">
            <a:avLst/>
          </a:prstGeom>
          <a:noFill/>
        </p:spPr>
        <p:txBody>
          <a:bodyPr wrap="square">
            <a:spAutoFit/>
          </a:bodyPr>
          <a:lstStyle/>
          <a:p>
            <a:r>
              <a:rPr lang="zh-CN" altLang="en-US" dirty="0">
                <a:latin typeface="Arial" panose="020B0604020202020204" pitchFamily="34" charset="0"/>
                <a:cs typeface="Arial" panose="020B0604020202020204" pitchFamily="34" charset="0"/>
              </a:rPr>
              <a:t>参考文献：</a:t>
            </a:r>
            <a:r>
              <a:rPr lang="en-US" altLang="zh-CN" dirty="0">
                <a:solidFill>
                  <a:srgbClr val="0070C0"/>
                </a:solidFill>
              </a:rPr>
              <a:t>(</a:t>
            </a:r>
            <a:r>
              <a:rPr lang="en-GB" altLang="zh-CN" dirty="0">
                <a:solidFill>
                  <a:srgbClr val="0070C0"/>
                </a:solidFill>
              </a:rPr>
              <a:t>N. Srivastava and R. R. </a:t>
            </a:r>
            <a:r>
              <a:rPr lang="en-GB" altLang="zh-CN" dirty="0" err="1">
                <a:solidFill>
                  <a:srgbClr val="0070C0"/>
                </a:solidFill>
              </a:rPr>
              <a:t>Salakhutdinov</a:t>
            </a:r>
            <a:r>
              <a:rPr lang="zh-CN" altLang="en-US" dirty="0">
                <a:solidFill>
                  <a:srgbClr val="0070C0"/>
                </a:solidFill>
              </a:rPr>
              <a:t>）</a:t>
            </a:r>
          </a:p>
        </p:txBody>
      </p:sp>
      <p:sp>
        <p:nvSpPr>
          <p:cNvPr id="2" name="文本框 1">
            <a:extLst>
              <a:ext uri="{FF2B5EF4-FFF2-40B4-BE49-F238E27FC236}">
                <a16:creationId xmlns:a16="http://schemas.microsoft.com/office/drawing/2014/main" id="{52108F9E-CB32-4764-B42B-47F10F5682FB}"/>
              </a:ext>
            </a:extLst>
          </p:cNvPr>
          <p:cNvSpPr txBox="1"/>
          <p:nvPr/>
        </p:nvSpPr>
        <p:spPr>
          <a:xfrm>
            <a:off x="861060" y="1590675"/>
            <a:ext cx="3271520" cy="707886"/>
          </a:xfrm>
          <a:prstGeom prst="rect">
            <a:avLst/>
          </a:prstGeom>
          <a:noFill/>
        </p:spPr>
        <p:txBody>
          <a:bodyPr wrap="square" rtlCol="0">
            <a:spAutoFit/>
          </a:bodyPr>
          <a:lstStyle/>
          <a:p>
            <a:r>
              <a:rPr lang="en-US" altLang="zh-CN" sz="2000" dirty="0">
                <a:solidFill>
                  <a:srgbClr val="FF0000"/>
                </a:solidFill>
              </a:rPr>
              <a:t>     Image DBM</a:t>
            </a:r>
          </a:p>
          <a:p>
            <a:r>
              <a:rPr lang="zh-CN" altLang="en-US" sz="2000" dirty="0">
                <a:solidFill>
                  <a:srgbClr val="FF0000"/>
                </a:solidFill>
              </a:rPr>
              <a:t>生成图片的概率表示</a:t>
            </a:r>
          </a:p>
        </p:txBody>
      </p:sp>
      <p:sp>
        <p:nvSpPr>
          <p:cNvPr id="6" name="文本框 5">
            <a:extLst>
              <a:ext uri="{FF2B5EF4-FFF2-40B4-BE49-F238E27FC236}">
                <a16:creationId xmlns:a16="http://schemas.microsoft.com/office/drawing/2014/main" id="{492C9274-0DB1-4888-BAF0-A362F4335DE1}"/>
              </a:ext>
            </a:extLst>
          </p:cNvPr>
          <p:cNvSpPr txBox="1"/>
          <p:nvPr/>
        </p:nvSpPr>
        <p:spPr>
          <a:xfrm>
            <a:off x="3797300" y="1590675"/>
            <a:ext cx="3271520" cy="707886"/>
          </a:xfrm>
          <a:prstGeom prst="rect">
            <a:avLst/>
          </a:prstGeom>
          <a:noFill/>
        </p:spPr>
        <p:txBody>
          <a:bodyPr wrap="square" rtlCol="0">
            <a:spAutoFit/>
          </a:bodyPr>
          <a:lstStyle/>
          <a:p>
            <a:r>
              <a:rPr lang="en-US" altLang="zh-CN" sz="2000" dirty="0">
                <a:solidFill>
                  <a:srgbClr val="FF0000"/>
                </a:solidFill>
              </a:rPr>
              <a:t>      Text DBM</a:t>
            </a:r>
          </a:p>
          <a:p>
            <a:r>
              <a:rPr lang="zh-CN" altLang="en-US" sz="2000" dirty="0">
                <a:solidFill>
                  <a:srgbClr val="FF0000"/>
                </a:solidFill>
              </a:rPr>
              <a:t>生成文字的概率表示</a:t>
            </a:r>
          </a:p>
        </p:txBody>
      </p:sp>
      <p:sp>
        <p:nvSpPr>
          <p:cNvPr id="8" name="文本框 7">
            <a:extLst>
              <a:ext uri="{FF2B5EF4-FFF2-40B4-BE49-F238E27FC236}">
                <a16:creationId xmlns:a16="http://schemas.microsoft.com/office/drawing/2014/main" id="{E3D366FB-F5F3-4A6D-AA83-0DED7E4DD0F2}"/>
              </a:ext>
            </a:extLst>
          </p:cNvPr>
          <p:cNvSpPr txBox="1"/>
          <p:nvPr/>
        </p:nvSpPr>
        <p:spPr>
          <a:xfrm>
            <a:off x="6858000" y="882789"/>
            <a:ext cx="4660265" cy="707886"/>
          </a:xfrm>
          <a:prstGeom prst="rect">
            <a:avLst/>
          </a:prstGeom>
          <a:noFill/>
        </p:spPr>
        <p:txBody>
          <a:bodyPr wrap="square" rtlCol="0">
            <a:spAutoFit/>
          </a:bodyPr>
          <a:lstStyle/>
          <a:p>
            <a:r>
              <a:rPr lang="en-US" altLang="zh-CN" sz="2000" dirty="0">
                <a:solidFill>
                  <a:srgbClr val="FF0000"/>
                </a:solidFill>
              </a:rPr>
              <a:t>       </a:t>
            </a:r>
            <a:r>
              <a:rPr lang="zh-CN" altLang="en-US" sz="2000" dirty="0">
                <a:solidFill>
                  <a:srgbClr val="FF0000"/>
                </a:solidFill>
              </a:rPr>
              <a:t>在</a:t>
            </a:r>
            <a:r>
              <a:rPr lang="en-US" altLang="zh-CN" sz="2000" dirty="0">
                <a:solidFill>
                  <a:srgbClr val="FF0000"/>
                </a:solidFill>
              </a:rPr>
              <a:t>Image DBM</a:t>
            </a:r>
            <a:r>
              <a:rPr lang="zh-CN" altLang="en-US" sz="2000" dirty="0">
                <a:solidFill>
                  <a:srgbClr val="FF0000"/>
                </a:solidFill>
              </a:rPr>
              <a:t>和</a:t>
            </a:r>
            <a:r>
              <a:rPr lang="en-US" altLang="zh-CN" sz="2000" dirty="0">
                <a:solidFill>
                  <a:srgbClr val="FF0000"/>
                </a:solidFill>
              </a:rPr>
              <a:t>Text DBM</a:t>
            </a:r>
          </a:p>
          <a:p>
            <a:r>
              <a:rPr lang="zh-CN" altLang="en-US" sz="2000" dirty="0">
                <a:solidFill>
                  <a:srgbClr val="FF0000"/>
                </a:solidFill>
              </a:rPr>
              <a:t>后接一个多模态</a:t>
            </a:r>
            <a:r>
              <a:rPr lang="en-US" altLang="zh-CN" sz="2000" dirty="0">
                <a:solidFill>
                  <a:srgbClr val="FF0000"/>
                </a:solidFill>
              </a:rPr>
              <a:t>DBM</a:t>
            </a:r>
            <a:r>
              <a:rPr lang="zh-CN" altLang="en-US" sz="2000" dirty="0">
                <a:solidFill>
                  <a:srgbClr val="FF0000"/>
                </a:solidFill>
              </a:rPr>
              <a:t>获得联合数据表示</a:t>
            </a:r>
            <a:endParaRPr lang="en-US" altLang="zh-CN" sz="2000" dirty="0">
              <a:solidFill>
                <a:srgbClr val="FF0000"/>
              </a:solidFill>
            </a:endParaRPr>
          </a:p>
        </p:txBody>
      </p:sp>
    </p:spTree>
    <p:extLst>
      <p:ext uri="{BB962C8B-B14F-4D97-AF65-F5344CB8AC3E}">
        <p14:creationId xmlns:p14="http://schemas.microsoft.com/office/powerpoint/2010/main" val="416578693"/>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288360-DEF8-404D-B790-01B08CA97A58}"/>
              </a:ext>
            </a:extLst>
          </p:cNvPr>
          <p:cNvSpPr>
            <a:spLocks noGrp="1"/>
          </p:cNvSpPr>
          <p:nvPr>
            <p:ph type="title"/>
          </p:nvPr>
        </p:nvSpPr>
        <p:spPr/>
        <p:txBody>
          <a:bodyPr/>
          <a:lstStyle/>
          <a:p>
            <a:r>
              <a:rPr lang="zh-CN" altLang="en-US" dirty="0"/>
              <a:t>联合</a:t>
            </a:r>
            <a:r>
              <a:rPr lang="en-US" altLang="zh-CN" dirty="0"/>
              <a:t>——</a:t>
            </a:r>
            <a:r>
              <a:rPr lang="zh-CN" altLang="en-US" dirty="0"/>
              <a:t>基于序列模型表征</a:t>
            </a:r>
          </a:p>
        </p:txBody>
      </p:sp>
      <p:sp>
        <p:nvSpPr>
          <p:cNvPr id="3" name="文本框 2">
            <a:extLst>
              <a:ext uri="{FF2B5EF4-FFF2-40B4-BE49-F238E27FC236}">
                <a16:creationId xmlns:a16="http://schemas.microsoft.com/office/drawing/2014/main" id="{0FA5A1EB-C117-4F9E-B2F4-017B4CB526E9}"/>
              </a:ext>
            </a:extLst>
          </p:cNvPr>
          <p:cNvSpPr txBox="1"/>
          <p:nvPr/>
        </p:nvSpPr>
        <p:spPr>
          <a:xfrm>
            <a:off x="6096000" y="1509204"/>
            <a:ext cx="5450590" cy="3351046"/>
          </a:xfrm>
          <a:prstGeom prst="rect">
            <a:avLst/>
          </a:prstGeom>
          <a:noFill/>
        </p:spPr>
        <p:txBody>
          <a:bodyPr wrap="square" rtlCol="0">
            <a:spAutoFit/>
          </a:bodyPr>
          <a:lstStyle/>
          <a:p>
            <a:pPr>
              <a:lnSpc>
                <a:spcPct val="150000"/>
              </a:lnSpc>
            </a:pPr>
            <a:r>
              <a:rPr lang="en-US" altLang="zh-CN" sz="2400" dirty="0">
                <a:latin typeface="+mj-lt"/>
              </a:rPr>
              <a:t>	</a:t>
            </a:r>
            <a:r>
              <a:rPr lang="zh-CN" altLang="en-US" sz="2400" dirty="0">
                <a:latin typeface="+mj-lt"/>
              </a:rPr>
              <a:t>基于序列模型的表征一般使用</a:t>
            </a:r>
            <a:r>
              <a:rPr lang="en-US" altLang="zh-CN" sz="2400" dirty="0">
                <a:latin typeface="+mj-lt"/>
              </a:rPr>
              <a:t>RNN</a:t>
            </a:r>
            <a:r>
              <a:rPr lang="zh-CN" altLang="en-US" sz="2400" dirty="0">
                <a:latin typeface="+mj-lt"/>
              </a:rPr>
              <a:t>或其变体</a:t>
            </a:r>
            <a:r>
              <a:rPr lang="en-US" altLang="zh-CN" sz="2400" dirty="0">
                <a:latin typeface="+mj-lt"/>
              </a:rPr>
              <a:t>LSTM</a:t>
            </a:r>
            <a:r>
              <a:rPr lang="zh-CN" altLang="en-US" sz="2400" dirty="0">
                <a:latin typeface="+mj-lt"/>
              </a:rPr>
              <a:t>，在时间步</a:t>
            </a:r>
            <a:r>
              <a:rPr lang="en-US" altLang="zh-CN" sz="2400" dirty="0">
                <a:latin typeface="+mj-lt"/>
              </a:rPr>
              <a:t>t</a:t>
            </a:r>
            <a:r>
              <a:rPr lang="zh-CN" altLang="en-US" sz="2400" dirty="0">
                <a:latin typeface="+mj-lt"/>
              </a:rPr>
              <a:t>的</a:t>
            </a:r>
            <a:r>
              <a:rPr lang="en-US" altLang="zh-CN" sz="2400" dirty="0">
                <a:latin typeface="+mj-lt"/>
              </a:rPr>
              <a:t>RNN</a:t>
            </a:r>
            <a:r>
              <a:rPr lang="zh-CN" altLang="en-US" sz="2400" dirty="0">
                <a:latin typeface="+mj-lt"/>
              </a:rPr>
              <a:t>的隐藏状态可被视为直到该时间步长的序列的概括。因此</a:t>
            </a:r>
            <a:r>
              <a:rPr lang="en-US" altLang="zh-CN" sz="2400" dirty="0">
                <a:latin typeface="+mj-lt"/>
              </a:rPr>
              <a:t>RNN</a:t>
            </a:r>
            <a:r>
              <a:rPr lang="zh-CN" altLang="en-US" sz="2400" dirty="0">
                <a:latin typeface="+mj-lt"/>
              </a:rPr>
              <a:t>等很适合对一些视频等多模态数据进行表示，比如一些短视频的情感识别等。 </a:t>
            </a:r>
          </a:p>
        </p:txBody>
      </p:sp>
      <p:pic>
        <p:nvPicPr>
          <p:cNvPr id="5" name="图片 4">
            <a:extLst>
              <a:ext uri="{FF2B5EF4-FFF2-40B4-BE49-F238E27FC236}">
                <a16:creationId xmlns:a16="http://schemas.microsoft.com/office/drawing/2014/main" id="{FCE53B91-F05A-489E-B5BB-565908E86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70" y="1012055"/>
            <a:ext cx="5287408" cy="5153549"/>
          </a:xfrm>
          <a:prstGeom prst="rect">
            <a:avLst/>
          </a:prstGeom>
        </p:spPr>
      </p:pic>
    </p:spTree>
    <p:extLst>
      <p:ext uri="{BB962C8B-B14F-4D97-AF65-F5344CB8AC3E}">
        <p14:creationId xmlns:p14="http://schemas.microsoft.com/office/powerpoint/2010/main" val="1200473306"/>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099AB795-9E74-40F8-B04F-55783FA6BCE5}"/>
              </a:ext>
            </a:extLst>
          </p:cNvPr>
          <p:cNvSpPr>
            <a:spLocks noGrp="1"/>
          </p:cNvSpPr>
          <p:nvPr>
            <p:ph type="title"/>
          </p:nvPr>
        </p:nvSpPr>
        <p:spPr/>
        <p:txBody>
          <a:bodyPr/>
          <a:lstStyle/>
          <a:p>
            <a:r>
              <a:rPr lang="zh-CN" altLang="en-US" dirty="0"/>
              <a:t>协作</a:t>
            </a:r>
            <a:r>
              <a:rPr lang="en-US" altLang="zh-CN" dirty="0"/>
              <a:t>——</a:t>
            </a:r>
            <a:r>
              <a:rPr lang="zh-CN" altLang="en-US" dirty="0"/>
              <a:t>相似度协调</a:t>
            </a:r>
          </a:p>
        </p:txBody>
      </p:sp>
      <p:sp>
        <p:nvSpPr>
          <p:cNvPr id="12" name="文本框 11">
            <a:extLst>
              <a:ext uri="{FF2B5EF4-FFF2-40B4-BE49-F238E27FC236}">
                <a16:creationId xmlns:a16="http://schemas.microsoft.com/office/drawing/2014/main" id="{2545E1A8-6837-481C-A2E4-5C96E77A1C92}"/>
              </a:ext>
            </a:extLst>
          </p:cNvPr>
          <p:cNvSpPr txBox="1"/>
          <p:nvPr/>
        </p:nvSpPr>
        <p:spPr>
          <a:xfrm>
            <a:off x="749863" y="1145144"/>
            <a:ext cx="9977379" cy="1689052"/>
          </a:xfrm>
          <a:prstGeom prst="rect">
            <a:avLst/>
          </a:prstGeom>
          <a:noFill/>
        </p:spPr>
        <p:txBody>
          <a:bodyPr wrap="square" rtlCol="0">
            <a:spAutoFit/>
          </a:bodyPr>
          <a:lstStyle/>
          <a:p>
            <a:pPr>
              <a:lnSpc>
                <a:spcPct val="150000"/>
              </a:lnSpc>
            </a:pPr>
            <a:r>
              <a:rPr lang="en-US" altLang="zh-CN" sz="2400" dirty="0"/>
              <a:t>       </a:t>
            </a:r>
            <a:r>
              <a:rPr lang="zh-CN" altLang="en-US" sz="2400" dirty="0"/>
              <a:t>相似度协调可以最小化协调空间中模态之间的距离。比如在这样模型中单词“狗”和图像“狗”，它们之间的距离要小于单词狗和图像汽车之间的距离。</a:t>
            </a:r>
          </a:p>
        </p:txBody>
      </p:sp>
      <p:pic>
        <p:nvPicPr>
          <p:cNvPr id="1026" name="Picture 2" descr="查看源图像">
            <a:extLst>
              <a:ext uri="{FF2B5EF4-FFF2-40B4-BE49-F238E27FC236}">
                <a16:creationId xmlns:a16="http://schemas.microsoft.com/office/drawing/2014/main" id="{74168645-4A0D-425B-82A4-8CFFBCB73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4" y="4647213"/>
            <a:ext cx="1934870" cy="128991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1F0A8FF6-DD10-49E0-86EA-AC9EF303E031}"/>
              </a:ext>
            </a:extLst>
          </p:cNvPr>
          <p:cNvSpPr txBox="1"/>
          <p:nvPr/>
        </p:nvSpPr>
        <p:spPr>
          <a:xfrm>
            <a:off x="2672179" y="3186706"/>
            <a:ext cx="3038381" cy="369332"/>
          </a:xfrm>
          <a:prstGeom prst="rect">
            <a:avLst/>
          </a:prstGeom>
          <a:noFill/>
        </p:spPr>
        <p:txBody>
          <a:bodyPr wrap="square">
            <a:spAutoFit/>
          </a:bodyPr>
          <a:lstStyle/>
          <a:p>
            <a:r>
              <a:rPr lang="zh-CN" altLang="en-US" sz="1800" dirty="0"/>
              <a:t>狗：</a:t>
            </a:r>
            <a:r>
              <a:rPr lang="en-US" altLang="zh-CN" sz="1800" dirty="0"/>
              <a:t>word Embedding</a:t>
            </a:r>
            <a:endParaRPr lang="zh-CN" altLang="en-US" dirty="0"/>
          </a:p>
        </p:txBody>
      </p:sp>
      <p:cxnSp>
        <p:nvCxnSpPr>
          <p:cNvPr id="5" name="直接箭头连接符 4">
            <a:extLst>
              <a:ext uri="{FF2B5EF4-FFF2-40B4-BE49-F238E27FC236}">
                <a16:creationId xmlns:a16="http://schemas.microsoft.com/office/drawing/2014/main" id="{00E9192D-6273-46C1-9D0B-5F6DC4C225EC}"/>
              </a:ext>
            </a:extLst>
          </p:cNvPr>
          <p:cNvCxnSpPr>
            <a:cxnSpLocks/>
          </p:cNvCxnSpPr>
          <p:nvPr/>
        </p:nvCxnSpPr>
        <p:spPr>
          <a:xfrm flipH="1">
            <a:off x="2672179" y="3523201"/>
            <a:ext cx="958788" cy="977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D14AC49D-6D10-447D-9086-BA081A0CC17E}"/>
              </a:ext>
            </a:extLst>
          </p:cNvPr>
          <p:cNvCxnSpPr>
            <a:cxnSpLocks/>
            <a:stCxn id="7" idx="2"/>
          </p:cNvCxnSpPr>
          <p:nvPr/>
        </p:nvCxnSpPr>
        <p:spPr>
          <a:xfrm>
            <a:off x="4191370" y="3556038"/>
            <a:ext cx="4171395" cy="1018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查看源图像">
            <a:extLst>
              <a:ext uri="{FF2B5EF4-FFF2-40B4-BE49-F238E27FC236}">
                <a16:creationId xmlns:a16="http://schemas.microsoft.com/office/drawing/2014/main" id="{2F9192A1-579B-43A4-9C00-9D1250615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6675" y="4574096"/>
            <a:ext cx="2182691" cy="1363030"/>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4E0CF4B2-0167-445D-BB3B-5A0E24397342}"/>
              </a:ext>
            </a:extLst>
          </p:cNvPr>
          <p:cNvSpPr txBox="1"/>
          <p:nvPr/>
        </p:nvSpPr>
        <p:spPr>
          <a:xfrm>
            <a:off x="965448" y="4131647"/>
            <a:ext cx="3038381" cy="369332"/>
          </a:xfrm>
          <a:prstGeom prst="rect">
            <a:avLst/>
          </a:prstGeom>
          <a:noFill/>
        </p:spPr>
        <p:txBody>
          <a:bodyPr wrap="square">
            <a:spAutoFit/>
          </a:bodyPr>
          <a:lstStyle/>
          <a:p>
            <a:r>
              <a:rPr lang="en-US" altLang="zh-CN" dirty="0"/>
              <a:t>Feature vector</a:t>
            </a:r>
            <a:endParaRPr lang="zh-CN" altLang="en-US" dirty="0"/>
          </a:p>
        </p:txBody>
      </p:sp>
      <p:sp>
        <p:nvSpPr>
          <p:cNvPr id="16" name="文本框 15">
            <a:extLst>
              <a:ext uri="{FF2B5EF4-FFF2-40B4-BE49-F238E27FC236}">
                <a16:creationId xmlns:a16="http://schemas.microsoft.com/office/drawing/2014/main" id="{D5A28973-2773-49E9-96AE-6C336F66BD34}"/>
              </a:ext>
            </a:extLst>
          </p:cNvPr>
          <p:cNvSpPr txBox="1"/>
          <p:nvPr/>
        </p:nvSpPr>
        <p:spPr>
          <a:xfrm>
            <a:off x="8718613" y="4131647"/>
            <a:ext cx="3038381" cy="369332"/>
          </a:xfrm>
          <a:prstGeom prst="rect">
            <a:avLst/>
          </a:prstGeom>
          <a:noFill/>
        </p:spPr>
        <p:txBody>
          <a:bodyPr wrap="square">
            <a:spAutoFit/>
          </a:bodyPr>
          <a:lstStyle/>
          <a:p>
            <a:r>
              <a:rPr lang="en-US" altLang="zh-CN" dirty="0"/>
              <a:t>Feature vector</a:t>
            </a:r>
            <a:endParaRPr lang="zh-CN" altLang="en-US" dirty="0"/>
          </a:p>
        </p:txBody>
      </p:sp>
    </p:spTree>
    <p:extLst>
      <p:ext uri="{BB962C8B-B14F-4D97-AF65-F5344CB8AC3E}">
        <p14:creationId xmlns:p14="http://schemas.microsoft.com/office/powerpoint/2010/main" val="1106879646"/>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9">
            <a:extLst>
              <a:ext uri="{FF2B5EF4-FFF2-40B4-BE49-F238E27FC236}">
                <a16:creationId xmlns:a16="http://schemas.microsoft.com/office/drawing/2014/main" id="{1B56403D-3156-4F46-9703-4AC15CBD35D3}"/>
              </a:ext>
            </a:extLst>
          </p:cNvPr>
          <p:cNvSpPr>
            <a:spLocks noGrp="1"/>
          </p:cNvSpPr>
          <p:nvPr>
            <p:ph type="title"/>
          </p:nvPr>
        </p:nvSpPr>
        <p:spPr>
          <a:xfrm>
            <a:off x="749863" y="249067"/>
            <a:ext cx="8643848" cy="480131"/>
          </a:xfrm>
        </p:spPr>
        <p:txBody>
          <a:bodyPr/>
          <a:lstStyle/>
          <a:p>
            <a:r>
              <a:rPr lang="zh-CN" altLang="en-US" dirty="0"/>
              <a:t>协作</a:t>
            </a:r>
            <a:r>
              <a:rPr lang="en-US" altLang="zh-CN" dirty="0"/>
              <a:t>——</a:t>
            </a:r>
            <a:r>
              <a:rPr lang="zh-CN" altLang="en-US" dirty="0"/>
              <a:t>相似度协调</a:t>
            </a:r>
          </a:p>
        </p:txBody>
      </p:sp>
      <p:pic>
        <p:nvPicPr>
          <p:cNvPr id="5" name="图片 4">
            <a:extLst>
              <a:ext uri="{FF2B5EF4-FFF2-40B4-BE49-F238E27FC236}">
                <a16:creationId xmlns:a16="http://schemas.microsoft.com/office/drawing/2014/main" id="{50F87733-3251-4883-9AF0-A5D61D325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54" y="1832295"/>
            <a:ext cx="5335868" cy="2641726"/>
          </a:xfrm>
          <a:prstGeom prst="rect">
            <a:avLst/>
          </a:prstGeom>
        </p:spPr>
      </p:pic>
      <p:sp>
        <p:nvSpPr>
          <p:cNvPr id="7" name="文本框 6">
            <a:extLst>
              <a:ext uri="{FF2B5EF4-FFF2-40B4-BE49-F238E27FC236}">
                <a16:creationId xmlns:a16="http://schemas.microsoft.com/office/drawing/2014/main" id="{C00E5AED-84E8-49E7-9E3A-89C993F2B0C4}"/>
              </a:ext>
            </a:extLst>
          </p:cNvPr>
          <p:cNvSpPr txBox="1"/>
          <p:nvPr/>
        </p:nvSpPr>
        <p:spPr>
          <a:xfrm>
            <a:off x="408008" y="1029878"/>
            <a:ext cx="1794172" cy="369332"/>
          </a:xfrm>
          <a:prstGeom prst="rect">
            <a:avLst/>
          </a:prstGeom>
          <a:noFill/>
        </p:spPr>
        <p:txBody>
          <a:bodyPr wrap="square">
            <a:spAutoFit/>
          </a:bodyPr>
          <a:lstStyle/>
          <a:p>
            <a:pPr algn="l"/>
            <a:r>
              <a:rPr lang="en-GB" altLang="zh-CN" b="1" i="0" dirty="0">
                <a:solidFill>
                  <a:srgbClr val="222222"/>
                </a:solidFill>
                <a:effectLst/>
                <a:latin typeface="Helvetica Neue"/>
              </a:rPr>
              <a:t>WSABIE </a:t>
            </a:r>
            <a:r>
              <a:rPr lang="zh-CN" altLang="en-US" b="1" i="0" dirty="0">
                <a:solidFill>
                  <a:srgbClr val="222222"/>
                </a:solidFill>
                <a:effectLst/>
                <a:latin typeface="Helvetica Neue"/>
              </a:rPr>
              <a:t>算法</a:t>
            </a:r>
          </a:p>
        </p:txBody>
      </p:sp>
      <p:sp>
        <p:nvSpPr>
          <p:cNvPr id="22" name="文本框 21">
            <a:extLst>
              <a:ext uri="{FF2B5EF4-FFF2-40B4-BE49-F238E27FC236}">
                <a16:creationId xmlns:a16="http://schemas.microsoft.com/office/drawing/2014/main" id="{8BA1B392-A665-447B-8318-9B926B5DD05D}"/>
              </a:ext>
            </a:extLst>
          </p:cNvPr>
          <p:cNvSpPr txBox="1"/>
          <p:nvPr/>
        </p:nvSpPr>
        <p:spPr>
          <a:xfrm>
            <a:off x="5864906" y="1214544"/>
            <a:ext cx="1746620" cy="369332"/>
          </a:xfrm>
          <a:prstGeom prst="rect">
            <a:avLst/>
          </a:prstGeom>
          <a:noFill/>
        </p:spPr>
        <p:txBody>
          <a:bodyPr wrap="square" rtlCol="0">
            <a:spAutoFit/>
          </a:bodyPr>
          <a:lstStyle/>
          <a:p>
            <a:r>
              <a:rPr lang="zh-CN" altLang="en-US" b="1" dirty="0"/>
              <a:t>相似度函数：</a:t>
            </a:r>
          </a:p>
        </p:txBody>
      </p:sp>
      <p:pic>
        <p:nvPicPr>
          <p:cNvPr id="24" name="图片 23">
            <a:extLst>
              <a:ext uri="{FF2B5EF4-FFF2-40B4-BE49-F238E27FC236}">
                <a16:creationId xmlns:a16="http://schemas.microsoft.com/office/drawing/2014/main" id="{1ED11ADC-0B63-4DA0-B090-D6548C4B1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561" y="1029878"/>
            <a:ext cx="3971851" cy="680317"/>
          </a:xfrm>
          <a:prstGeom prst="rect">
            <a:avLst/>
          </a:prstGeom>
        </p:spPr>
      </p:pic>
      <p:sp>
        <p:nvSpPr>
          <p:cNvPr id="26" name="文本框 25">
            <a:extLst>
              <a:ext uri="{FF2B5EF4-FFF2-40B4-BE49-F238E27FC236}">
                <a16:creationId xmlns:a16="http://schemas.microsoft.com/office/drawing/2014/main" id="{2861DE9E-34CE-4EF5-B52F-5E8EE60144E5}"/>
              </a:ext>
            </a:extLst>
          </p:cNvPr>
          <p:cNvSpPr txBox="1"/>
          <p:nvPr/>
        </p:nvSpPr>
        <p:spPr>
          <a:xfrm>
            <a:off x="408008" y="5858396"/>
            <a:ext cx="6351270" cy="369332"/>
          </a:xfrm>
          <a:prstGeom prst="rect">
            <a:avLst/>
          </a:prstGeom>
          <a:noFill/>
        </p:spPr>
        <p:txBody>
          <a:bodyPr wrap="square">
            <a:spAutoFit/>
          </a:bodyPr>
          <a:lstStyle/>
          <a:p>
            <a:r>
              <a:rPr lang="zh-CN" altLang="en-US" dirty="0"/>
              <a:t>参考文献：</a:t>
            </a:r>
            <a:r>
              <a:rPr lang="zh-CN" altLang="en-US" dirty="0">
                <a:solidFill>
                  <a:srgbClr val="0070C0"/>
                </a:solidFill>
              </a:rPr>
              <a:t>（</a:t>
            </a:r>
            <a:r>
              <a:rPr lang="en-US" altLang="zh-CN" dirty="0">
                <a:solidFill>
                  <a:srgbClr val="0070C0"/>
                </a:solidFill>
              </a:rPr>
              <a:t>J. Weston, S. </a:t>
            </a:r>
            <a:r>
              <a:rPr lang="en-US" altLang="zh-CN" dirty="0" err="1">
                <a:solidFill>
                  <a:srgbClr val="0070C0"/>
                </a:solidFill>
              </a:rPr>
              <a:t>Bengio</a:t>
            </a:r>
            <a:r>
              <a:rPr lang="en-US" altLang="zh-CN" dirty="0">
                <a:solidFill>
                  <a:srgbClr val="0070C0"/>
                </a:solidFill>
              </a:rPr>
              <a:t>, and N. </a:t>
            </a:r>
            <a:r>
              <a:rPr lang="en-US" altLang="zh-CN" dirty="0" err="1">
                <a:solidFill>
                  <a:srgbClr val="0070C0"/>
                </a:solidFill>
              </a:rPr>
              <a:t>Usunier</a:t>
            </a:r>
            <a:r>
              <a:rPr lang="zh-CN" altLang="en-US" dirty="0">
                <a:solidFill>
                  <a:srgbClr val="0070C0"/>
                </a:solidFill>
              </a:rPr>
              <a:t>）</a:t>
            </a:r>
          </a:p>
        </p:txBody>
      </p:sp>
      <p:pic>
        <p:nvPicPr>
          <p:cNvPr id="4" name="图片 3">
            <a:extLst>
              <a:ext uri="{FF2B5EF4-FFF2-40B4-BE49-F238E27FC236}">
                <a16:creationId xmlns:a16="http://schemas.microsoft.com/office/drawing/2014/main" id="{096C0CAE-F74D-4223-BD3E-633EE47AC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1526" y="1772765"/>
            <a:ext cx="967824" cy="312447"/>
          </a:xfrm>
          <a:prstGeom prst="rect">
            <a:avLst/>
          </a:prstGeom>
        </p:spPr>
      </p:pic>
      <p:sp>
        <p:nvSpPr>
          <p:cNvPr id="18" name="文本框 17">
            <a:extLst>
              <a:ext uri="{FF2B5EF4-FFF2-40B4-BE49-F238E27FC236}">
                <a16:creationId xmlns:a16="http://schemas.microsoft.com/office/drawing/2014/main" id="{1C06E58E-7FCB-4513-9DAB-A7C956520474}"/>
              </a:ext>
            </a:extLst>
          </p:cNvPr>
          <p:cNvSpPr txBox="1"/>
          <p:nvPr/>
        </p:nvSpPr>
        <p:spPr>
          <a:xfrm>
            <a:off x="6345820" y="1772765"/>
            <a:ext cx="1052428" cy="369332"/>
          </a:xfrm>
          <a:prstGeom prst="rect">
            <a:avLst/>
          </a:prstGeom>
          <a:noFill/>
        </p:spPr>
        <p:txBody>
          <a:bodyPr wrap="square" rtlCol="0">
            <a:spAutoFit/>
          </a:bodyPr>
          <a:lstStyle/>
          <a:p>
            <a:r>
              <a:rPr lang="zh-CN" altLang="en-US" dirty="0"/>
              <a:t>   其中：</a:t>
            </a:r>
          </a:p>
        </p:txBody>
      </p:sp>
      <p:pic>
        <p:nvPicPr>
          <p:cNvPr id="8" name="图片 7">
            <a:extLst>
              <a:ext uri="{FF2B5EF4-FFF2-40B4-BE49-F238E27FC236}">
                <a16:creationId xmlns:a16="http://schemas.microsoft.com/office/drawing/2014/main" id="{431668C9-A756-401C-A138-A6AF4557A9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3711" y="1772765"/>
            <a:ext cx="1104996" cy="358171"/>
          </a:xfrm>
          <a:prstGeom prst="rect">
            <a:avLst/>
          </a:prstGeom>
        </p:spPr>
      </p:pic>
      <p:pic>
        <p:nvPicPr>
          <p:cNvPr id="23" name="图片 22">
            <a:extLst>
              <a:ext uri="{FF2B5EF4-FFF2-40B4-BE49-F238E27FC236}">
                <a16:creationId xmlns:a16="http://schemas.microsoft.com/office/drawing/2014/main" id="{7BA7A59E-08DD-4AB0-8AE5-FA1373B38F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8248" y="2730702"/>
            <a:ext cx="4291878" cy="660289"/>
          </a:xfrm>
          <a:prstGeom prst="rect">
            <a:avLst/>
          </a:prstGeom>
        </p:spPr>
      </p:pic>
      <p:sp>
        <p:nvSpPr>
          <p:cNvPr id="25" name="文本框 24">
            <a:extLst>
              <a:ext uri="{FF2B5EF4-FFF2-40B4-BE49-F238E27FC236}">
                <a16:creationId xmlns:a16="http://schemas.microsoft.com/office/drawing/2014/main" id="{6137E661-76C1-461A-8733-71010D9928CD}"/>
              </a:ext>
            </a:extLst>
          </p:cNvPr>
          <p:cNvSpPr txBox="1"/>
          <p:nvPr/>
        </p:nvSpPr>
        <p:spPr>
          <a:xfrm>
            <a:off x="5885968" y="2812028"/>
            <a:ext cx="1746620" cy="369332"/>
          </a:xfrm>
          <a:prstGeom prst="rect">
            <a:avLst/>
          </a:prstGeom>
          <a:noFill/>
        </p:spPr>
        <p:txBody>
          <a:bodyPr wrap="square" rtlCol="0">
            <a:spAutoFit/>
          </a:bodyPr>
          <a:lstStyle/>
          <a:p>
            <a:r>
              <a:rPr lang="zh-CN" altLang="en-US" b="1" dirty="0"/>
              <a:t>优化目标函数</a:t>
            </a:r>
            <a:r>
              <a:rPr lang="zh-CN" altLang="en-US" dirty="0"/>
              <a:t>：</a:t>
            </a:r>
          </a:p>
        </p:txBody>
      </p:sp>
      <p:cxnSp>
        <p:nvCxnSpPr>
          <p:cNvPr id="34" name="直接箭头连接符 33">
            <a:extLst>
              <a:ext uri="{FF2B5EF4-FFF2-40B4-BE49-F238E27FC236}">
                <a16:creationId xmlns:a16="http://schemas.microsoft.com/office/drawing/2014/main" id="{0A6C57B6-ABA5-4838-945F-DF88BEE7ADA3}"/>
              </a:ext>
            </a:extLst>
          </p:cNvPr>
          <p:cNvCxnSpPr/>
          <p:nvPr/>
        </p:nvCxnSpPr>
        <p:spPr>
          <a:xfrm>
            <a:off x="8031642" y="3214672"/>
            <a:ext cx="0" cy="6713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5" name="文本框 34">
            <a:extLst>
              <a:ext uri="{FF2B5EF4-FFF2-40B4-BE49-F238E27FC236}">
                <a16:creationId xmlns:a16="http://schemas.microsoft.com/office/drawing/2014/main" id="{B4F29B64-0506-4C3D-8155-CB1E77428936}"/>
              </a:ext>
            </a:extLst>
          </p:cNvPr>
          <p:cNvSpPr txBox="1"/>
          <p:nvPr/>
        </p:nvSpPr>
        <p:spPr>
          <a:xfrm>
            <a:off x="8101167" y="3419345"/>
            <a:ext cx="1331088" cy="369332"/>
          </a:xfrm>
          <a:prstGeom prst="rect">
            <a:avLst/>
          </a:prstGeom>
          <a:noFill/>
        </p:spPr>
        <p:txBody>
          <a:bodyPr wrap="square" rtlCol="0">
            <a:spAutoFit/>
          </a:bodyPr>
          <a:lstStyle/>
          <a:p>
            <a:r>
              <a:rPr lang="zh-CN" altLang="en-US" dirty="0"/>
              <a:t>近似表示</a:t>
            </a:r>
          </a:p>
        </p:txBody>
      </p:sp>
      <p:pic>
        <p:nvPicPr>
          <p:cNvPr id="36" name="图片 35">
            <a:extLst>
              <a:ext uri="{FF2B5EF4-FFF2-40B4-BE49-F238E27FC236}">
                <a16:creationId xmlns:a16="http://schemas.microsoft.com/office/drawing/2014/main" id="{DCEFD491-5AE3-453A-9EA4-9C9AD0470537}"/>
              </a:ext>
            </a:extLst>
          </p:cNvPr>
          <p:cNvPicPr>
            <a:picLocks noChangeAspect="1"/>
          </p:cNvPicPr>
          <p:nvPr/>
        </p:nvPicPr>
        <p:blipFill rotWithShape="1">
          <a:blip r:embed="rId8">
            <a:extLst>
              <a:ext uri="{28A0092B-C50C-407E-A947-70E740481C1C}">
                <a14:useLocalDpi xmlns:a14="http://schemas.microsoft.com/office/drawing/2010/main" val="0"/>
              </a:ext>
            </a:extLst>
          </a:blip>
          <a:srcRect t="24707"/>
          <a:stretch/>
        </p:blipFill>
        <p:spPr>
          <a:xfrm>
            <a:off x="6279010" y="4010450"/>
            <a:ext cx="5327249" cy="798123"/>
          </a:xfrm>
          <a:prstGeom prst="rect">
            <a:avLst/>
          </a:prstGeom>
        </p:spPr>
      </p:pic>
      <p:pic>
        <p:nvPicPr>
          <p:cNvPr id="37" name="图片 36">
            <a:extLst>
              <a:ext uri="{FF2B5EF4-FFF2-40B4-BE49-F238E27FC236}">
                <a16:creationId xmlns:a16="http://schemas.microsoft.com/office/drawing/2014/main" id="{2D3B1DA2-9EC8-4A37-985A-A3561EA6C1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4906" y="4922705"/>
            <a:ext cx="6316045" cy="695345"/>
          </a:xfrm>
          <a:prstGeom prst="rect">
            <a:avLst/>
          </a:prstGeom>
        </p:spPr>
      </p:pic>
    </p:spTree>
    <p:extLst>
      <p:ext uri="{BB962C8B-B14F-4D97-AF65-F5344CB8AC3E}">
        <p14:creationId xmlns:p14="http://schemas.microsoft.com/office/powerpoint/2010/main" val="356204464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DE6BD4-4447-4729-9473-32151545A210}"/>
              </a:ext>
            </a:extLst>
          </p:cNvPr>
          <p:cNvSpPr>
            <a:spLocks noGrp="1"/>
          </p:cNvSpPr>
          <p:nvPr>
            <p:ph type="title"/>
          </p:nvPr>
        </p:nvSpPr>
        <p:spPr/>
        <p:txBody>
          <a:bodyPr/>
          <a:lstStyle/>
          <a:p>
            <a:r>
              <a:rPr lang="zh-CN" altLang="en-US" dirty="0"/>
              <a:t>多模态表征技术总结</a:t>
            </a:r>
          </a:p>
        </p:txBody>
      </p:sp>
      <p:sp>
        <p:nvSpPr>
          <p:cNvPr id="6" name="文本框 5">
            <a:extLst>
              <a:ext uri="{FF2B5EF4-FFF2-40B4-BE49-F238E27FC236}">
                <a16:creationId xmlns:a16="http://schemas.microsoft.com/office/drawing/2014/main" id="{2517CD93-2720-424C-B446-0B88616160D3}"/>
              </a:ext>
            </a:extLst>
          </p:cNvPr>
          <p:cNvSpPr txBox="1"/>
          <p:nvPr/>
        </p:nvSpPr>
        <p:spPr>
          <a:xfrm>
            <a:off x="749863" y="1367162"/>
            <a:ext cx="10409368" cy="4540538"/>
          </a:xfrm>
          <a:prstGeom prst="rect">
            <a:avLst/>
          </a:prstGeom>
          <a:noFill/>
        </p:spPr>
        <p:txBody>
          <a:bodyPr wrap="square">
            <a:spAutoFit/>
          </a:bodyPr>
          <a:lstStyle/>
          <a:p>
            <a:pPr marL="342900" indent="-342900">
              <a:lnSpc>
                <a:spcPct val="150000"/>
              </a:lnSpc>
              <a:buAutoNum type="arabicPeriod"/>
            </a:pPr>
            <a:r>
              <a:rPr lang="zh-CN" altLang="en-US" sz="2800" dirty="0"/>
              <a:t>多模态表征的两种主要类型</a:t>
            </a:r>
            <a:r>
              <a:rPr lang="en-US" altLang="zh-CN" sz="2800" dirty="0"/>
              <a:t>-</a:t>
            </a:r>
            <a:r>
              <a:rPr lang="zh-CN" altLang="en-US" sz="2800" b="1" dirty="0"/>
              <a:t>联合和协调</a:t>
            </a:r>
            <a:r>
              <a:rPr lang="zh-CN" altLang="en-US" sz="2800" dirty="0"/>
              <a:t>。</a:t>
            </a:r>
            <a:endParaRPr lang="en-US" altLang="zh-CN" sz="2800" dirty="0"/>
          </a:p>
          <a:p>
            <a:pPr marL="342900" indent="-342900">
              <a:lnSpc>
                <a:spcPct val="150000"/>
              </a:lnSpc>
              <a:buAutoNum type="arabicPeriod"/>
            </a:pPr>
            <a:r>
              <a:rPr lang="zh-CN" altLang="en-US" sz="2800" dirty="0"/>
              <a:t>联合表示将多模式数据投影到一个公共空间中，最适合于在推理过程中出现所有模式的情况。它们已被广泛用于</a:t>
            </a:r>
            <a:r>
              <a:rPr lang="zh-CN" altLang="en-US" sz="2800" b="1" dirty="0">
                <a:solidFill>
                  <a:srgbClr val="C00000"/>
                </a:solidFill>
              </a:rPr>
              <a:t>情感分析和多模式手势识别</a:t>
            </a:r>
            <a:r>
              <a:rPr lang="zh-CN" altLang="en-US" sz="2800" dirty="0"/>
              <a:t>。</a:t>
            </a:r>
            <a:endParaRPr lang="en-US" altLang="zh-CN" sz="2800" dirty="0"/>
          </a:p>
          <a:p>
            <a:pPr marL="342900" indent="-342900">
              <a:lnSpc>
                <a:spcPct val="150000"/>
              </a:lnSpc>
              <a:buAutoNum type="arabicPeriod"/>
            </a:pPr>
            <a:r>
              <a:rPr lang="zh-CN" altLang="en-US" sz="2800" dirty="0"/>
              <a:t>协调表示将</a:t>
            </a:r>
            <a:r>
              <a:rPr lang="zh-CN" altLang="en-US" sz="2800" dirty="0">
                <a:effectLst>
                  <a:outerShdw blurRad="38100" dist="38100" dir="2700000" algn="tl">
                    <a:srgbClr val="000000">
                      <a:alpha val="43137"/>
                    </a:srgbClr>
                  </a:outerShdw>
                </a:effectLst>
              </a:rPr>
              <a:t>每个模态投影到一个单独但协调的空间中</a:t>
            </a:r>
            <a:r>
              <a:rPr lang="zh-CN" altLang="en-US" sz="2800" dirty="0"/>
              <a:t>，使其适合于在测试时仅存在一个模态的应用程序，比如多模态检索和翻译等</a:t>
            </a:r>
          </a:p>
        </p:txBody>
      </p:sp>
    </p:spTree>
    <p:extLst>
      <p:ext uri="{BB962C8B-B14F-4D97-AF65-F5344CB8AC3E}">
        <p14:creationId xmlns:p14="http://schemas.microsoft.com/office/powerpoint/2010/main" val="1152987077"/>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079886" y="3000270"/>
            <a:ext cx="3462852" cy="857460"/>
            <a:chOff x="5588007" y="1590635"/>
            <a:chExt cx="3462852" cy="857460"/>
          </a:xfrm>
        </p:grpSpPr>
        <p:sp>
          <p:nvSpPr>
            <p:cNvPr id="19" name="文本框 18"/>
            <p:cNvSpPr txBox="1"/>
            <p:nvPr/>
          </p:nvSpPr>
          <p:spPr>
            <a:xfrm>
              <a:off x="6549853" y="1696200"/>
              <a:ext cx="2501006" cy="646331"/>
            </a:xfrm>
            <a:prstGeom prst="rect">
              <a:avLst/>
            </a:prstGeom>
            <a:noFill/>
          </p:spPr>
          <p:txBody>
            <a:bodyPr wrap="none">
              <a:spAutoFit/>
            </a:bodyPr>
            <a:lstStyle/>
            <a:p>
              <a:pPr eaLnBrk="1" fontAlgn="auto" hangingPunct="1">
                <a:spcBef>
                  <a:spcPts val="0"/>
                </a:spcBef>
                <a:spcAft>
                  <a:spcPts val="0"/>
                </a:spcAft>
                <a:defRPr/>
              </a:pPr>
              <a:r>
                <a:rPr lang="zh-CN" altLang="en-US" sz="3600" b="1" dirty="0">
                  <a:latin typeface="宋体" panose="02010600030101010101" pitchFamily="2" charset="-122"/>
                  <a:ea typeface="宋体" panose="02010600030101010101" pitchFamily="2" charset="-122"/>
                  <a:cs typeface="Times New Roman" panose="02020603050405020304" pitchFamily="18" charset="0"/>
                  <a:sym typeface="+mn-lt"/>
                </a:rPr>
                <a:t>多模态翻译</a:t>
              </a: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t>3</a:t>
              </a:r>
              <a:endParaRPr lang="en-US" sz="4000" b="1" dirty="0"/>
            </a:p>
          </p:txBody>
        </p:sp>
      </p:grpSp>
      <p:sp>
        <p:nvSpPr>
          <p:cNvPr id="2" name="文本框 1"/>
          <p:cNvSpPr txBox="1"/>
          <p:nvPr/>
        </p:nvSpPr>
        <p:spPr>
          <a:xfrm>
            <a:off x="6186805" y="4193540"/>
            <a:ext cx="3660775" cy="583565"/>
          </a:xfrm>
          <a:prstGeom prst="rect">
            <a:avLst/>
          </a:prstGeom>
          <a:noFill/>
        </p:spPr>
        <p:txBody>
          <a:bodyPr wrap="square" rtlCol="0">
            <a:spAutoFit/>
          </a:bodyPr>
          <a:lstStyle/>
          <a:p>
            <a:r>
              <a:rPr lang="zh-CN" altLang="en-US" sz="3200">
                <a:latin typeface="黑体" panose="02010609060101010101" pitchFamily="49" charset="-122"/>
                <a:ea typeface="黑体" panose="02010609060101010101" pitchFamily="49" charset="-122"/>
                <a:cs typeface="黑体" panose="02010609060101010101" pitchFamily="49" charset="-122"/>
              </a:rPr>
              <a:t>梁祺 </a:t>
            </a:r>
            <a:r>
              <a:rPr lang="en-US" altLang="zh-CN" sz="2800">
                <a:latin typeface="黑体" panose="02010609060101010101" pitchFamily="49" charset="-122"/>
                <a:ea typeface="黑体" panose="02010609060101010101" pitchFamily="49" charset="-122"/>
                <a:cs typeface="黑体" panose="02010609060101010101" pitchFamily="49" charset="-122"/>
              </a:rPr>
              <a:t>3220200912</a:t>
            </a:r>
          </a:p>
        </p:txBody>
      </p:sp>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9863" y="250055"/>
            <a:ext cx="8643848" cy="478155"/>
          </a:xfrm>
        </p:spPr>
        <p:txBody>
          <a:bodyPr/>
          <a:lstStyle/>
          <a:p>
            <a:r>
              <a:rPr lang="zh-CN" altLang="en-US" b="0" dirty="0">
                <a:latin typeface="+mj-ea"/>
                <a:ea typeface="+mj-ea"/>
              </a:rPr>
              <a:t>什么是多模态翻译</a:t>
            </a:r>
          </a:p>
        </p:txBody>
      </p:sp>
      <p:sp>
        <p:nvSpPr>
          <p:cNvPr id="13" name="矩形 12"/>
          <p:cNvSpPr/>
          <p:nvPr/>
        </p:nvSpPr>
        <p:spPr>
          <a:xfrm>
            <a:off x="472440" y="966470"/>
            <a:ext cx="11219180" cy="507682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nvGrpSpPr>
          <p:cNvPr id="3" name="组合 2"/>
          <p:cNvGrpSpPr/>
          <p:nvPr/>
        </p:nvGrpSpPr>
        <p:grpSpPr>
          <a:xfrm>
            <a:off x="1974215" y="1633855"/>
            <a:ext cx="9078595" cy="3512820"/>
            <a:chOff x="3750" y="2168"/>
            <a:chExt cx="14297" cy="5532"/>
          </a:xfrm>
        </p:grpSpPr>
        <p:sp>
          <p:nvSpPr>
            <p:cNvPr id="15" name="文本框 14"/>
            <p:cNvSpPr txBox="1"/>
            <p:nvPr/>
          </p:nvSpPr>
          <p:spPr>
            <a:xfrm>
              <a:off x="3750" y="2168"/>
              <a:ext cx="14297" cy="755"/>
            </a:xfrm>
            <a:prstGeom prst="rect">
              <a:avLst/>
            </a:prstGeom>
            <a:noFill/>
          </p:spPr>
          <p:txBody>
            <a:bodyPr wrap="square" lIns="0" tIns="0" rIns="0" bIns="0" rtlCol="0">
              <a:spAutoFit/>
            </a:bodyPr>
            <a:lstStyle/>
            <a:p>
              <a:pPr>
                <a:lnSpc>
                  <a:spcPct val="130000"/>
                </a:lnSpc>
              </a:pPr>
              <a:r>
                <a:rPr lang="zh-CN" altLang="en-US" sz="2400" b="1" spc="300" dirty="0">
                  <a:solidFill>
                    <a:schemeClr val="accent4"/>
                  </a:solidFill>
                  <a:latin typeface="黑体" panose="02010609060101010101" pitchFamily="49" charset="-122"/>
                  <a:ea typeface="黑体" panose="02010609060101010101" pitchFamily="49" charset="-122"/>
                </a:rPr>
                <a:t>多模态翻译</a:t>
              </a:r>
            </a:p>
          </p:txBody>
        </p:sp>
        <p:cxnSp>
          <p:nvCxnSpPr>
            <p:cNvPr id="22" name="直接连接符 21"/>
            <p:cNvCxnSpPr/>
            <p:nvPr/>
          </p:nvCxnSpPr>
          <p:spPr>
            <a:xfrm>
              <a:off x="3750" y="3075"/>
              <a:ext cx="196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3750" y="3338"/>
              <a:ext cx="12491" cy="4362"/>
            </a:xfrm>
            <a:prstGeom prst="rect">
              <a:avLst/>
            </a:prstGeom>
            <a:noFill/>
          </p:spPr>
          <p:txBody>
            <a:bodyPr wrap="square" lIns="0" tIns="0" rIns="0" bIns="0" rtlCol="0">
              <a:spAutoFit/>
            </a:bodyPr>
            <a:lstStyle/>
            <a:p>
              <a:pPr algn="just" eaLnBrk="1">
                <a:lnSpc>
                  <a:spcPct val="150000"/>
                </a:lnSpc>
              </a:pPr>
              <a:r>
                <a:rPr sz="2400" dirty="0" err="1">
                  <a:sym typeface="+mn-ea"/>
                </a:rPr>
                <a:t>多模机器学习的很大一部分涉及从</a:t>
              </a:r>
              <a:r>
                <a:rPr sz="2400" dirty="0" err="1">
                  <a:solidFill>
                    <a:srgbClr val="FF0000"/>
                  </a:solidFill>
                  <a:sym typeface="+mn-ea"/>
                </a:rPr>
                <a:t>一种形式到另一种形式</a:t>
              </a:r>
              <a:r>
                <a:rPr sz="2400" dirty="0" err="1">
                  <a:sym typeface="+mn-ea"/>
                </a:rPr>
                <a:t>的翻译（映射</a:t>
              </a:r>
              <a:r>
                <a:rPr sz="2400" dirty="0">
                  <a:sym typeface="+mn-ea"/>
                </a:rPr>
                <a:t>）。</a:t>
              </a:r>
              <a:r>
                <a:rPr sz="2400" dirty="0" err="1">
                  <a:sym typeface="+mn-ea"/>
                </a:rPr>
                <a:t>给定</a:t>
              </a:r>
              <a:r>
                <a:rPr sz="2400" dirty="0" err="1">
                  <a:solidFill>
                    <a:srgbClr val="FF0000"/>
                  </a:solidFill>
                  <a:sym typeface="+mn-ea"/>
                </a:rPr>
                <a:t>一个模态</a:t>
              </a:r>
              <a:r>
                <a:rPr sz="2400" dirty="0" err="1">
                  <a:sym typeface="+mn-ea"/>
                </a:rPr>
                <a:t>中的实体，任务是</a:t>
              </a:r>
              <a:r>
                <a:rPr sz="2400" dirty="0" err="1">
                  <a:solidFill>
                    <a:srgbClr val="FF0000"/>
                  </a:solidFill>
                  <a:sym typeface="+mn-ea"/>
                </a:rPr>
                <a:t>用不同的模态</a:t>
              </a:r>
              <a:r>
                <a:rPr sz="2400" dirty="0" err="1">
                  <a:sym typeface="+mn-ea"/>
                </a:rPr>
                <a:t>生成相同的实体</a:t>
              </a:r>
              <a:r>
                <a:rPr lang="zh-CN" sz="2400" dirty="0">
                  <a:sym typeface="+mn-ea"/>
                </a:rPr>
                <a:t>。多模态翻译是一个长期研究的问题，在</a:t>
              </a:r>
              <a:r>
                <a:rPr lang="zh-CN" sz="2400" dirty="0">
                  <a:solidFill>
                    <a:srgbClr val="FF0000"/>
                  </a:solidFill>
                  <a:sym typeface="+mn-ea"/>
                </a:rPr>
                <a:t>语音合成、视觉语音生成、视频描述、跨模态检索</a:t>
              </a:r>
              <a:r>
                <a:rPr lang="zh-CN" sz="2400" dirty="0">
                  <a:sym typeface="+mn-ea"/>
                </a:rPr>
                <a:t>等领域都有相应的工作。</a:t>
              </a:r>
            </a:p>
          </p:txBody>
        </p:sp>
      </p:grpSp>
    </p:spTree>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9863" y="250055"/>
            <a:ext cx="8643848" cy="478155"/>
          </a:xfrm>
        </p:spPr>
        <p:txBody>
          <a:bodyPr/>
          <a:lstStyle/>
          <a:p>
            <a:r>
              <a:rPr lang="zh-CN" altLang="en-US" dirty="0">
                <a:solidFill>
                  <a:schemeClr val="tx1"/>
                </a:solidFill>
                <a:latin typeface="+mn-ea"/>
                <a:ea typeface="+mn-ea"/>
                <a:cs typeface="Times New Roman" panose="02020603050405020304" pitchFamily="18" charset="0"/>
              </a:rPr>
              <a:t>多模态翻译</a:t>
            </a:r>
            <a:r>
              <a:rPr lang="zh-CN" altLang="en-US" dirty="0">
                <a:solidFill>
                  <a:srgbClr val="FF0000"/>
                </a:solidFill>
                <a:latin typeface="+mn-ea"/>
                <a:ea typeface="+mn-ea"/>
                <a:cs typeface="Times New Roman" panose="02020603050405020304" pitchFamily="18" charset="0"/>
              </a:rPr>
              <a:t>相关任务</a:t>
            </a:r>
          </a:p>
        </p:txBody>
      </p:sp>
      <p:sp>
        <p:nvSpPr>
          <p:cNvPr id="14" name="文本框 13"/>
          <p:cNvSpPr txBox="1"/>
          <p:nvPr/>
        </p:nvSpPr>
        <p:spPr>
          <a:xfrm>
            <a:off x="587375" y="1236980"/>
            <a:ext cx="3692525" cy="462915"/>
          </a:xfrm>
          <a:prstGeom prst="roundRect">
            <a:avLst/>
          </a:prstGeom>
          <a:solidFill>
            <a:schemeClr val="accent1"/>
          </a:solidFill>
        </p:spPr>
        <p:txBody>
          <a:bodyPr wrap="square" lIns="0" tIns="0" rIns="0" bIns="0" rtlCol="0" anchor="ctr" anchorCtr="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zh-CN" altLang="en-US" sz="2400" b="1" kern="0" spc="300" dirty="0">
                <a:solidFill>
                  <a:srgbClr val="FFFFFF"/>
                </a:solidFill>
                <a:latin typeface="微软雅黑" panose="020B0503020204020204" pitchFamily="34" charset="-122"/>
              </a:rPr>
              <a:t>生成图片描述</a:t>
            </a:r>
            <a:endParaRPr kumimoji="0" lang="zh-CN" altLang="en-US" sz="24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 name="文本框 5"/>
          <p:cNvSpPr txBox="1"/>
          <p:nvPr/>
        </p:nvSpPr>
        <p:spPr>
          <a:xfrm>
            <a:off x="578546" y="1699664"/>
            <a:ext cx="7272146" cy="1753235"/>
          </a:xfrm>
          <a:prstGeom prst="rect">
            <a:avLst/>
          </a:prstGeom>
          <a:noFill/>
        </p:spPr>
        <p:txBody>
          <a:bodyPr wrap="square" rtlCol="0">
            <a:spAutoFit/>
          </a:bodyPr>
          <a:lstStyle/>
          <a:p>
            <a:pPr>
              <a:lnSpc>
                <a:spcPct val="150000"/>
              </a:lnSpc>
            </a:pPr>
            <a:r>
              <a:rPr lang="zh-CN" altLang="en-US" sz="2400" dirty="0">
                <a:latin typeface="黑体" panose="02010609060101010101" pitchFamily="49" charset="-122"/>
                <a:ea typeface="黑体" panose="02010609060101010101" pitchFamily="49" charset="-122"/>
              </a:rPr>
              <a:t>为图像生成相应的解释是计算机视觉与自然语言处理交叉的一个快速发展的研究领域，</a:t>
            </a:r>
            <a:r>
              <a:rPr lang="zh-CN" altLang="en-US" sz="2400" dirty="0">
                <a:solidFill>
                  <a:srgbClr val="FF0000"/>
                </a:solidFill>
                <a:latin typeface="黑体" panose="02010609060101010101" pitchFamily="49" charset="-122"/>
                <a:ea typeface="黑体" panose="02010609060101010101" pitchFamily="49" charset="-122"/>
              </a:rPr>
              <a:t>对于给定的图像</a:t>
            </a:r>
            <a:r>
              <a:rPr lang="zh-CN" altLang="en-US" sz="2400" dirty="0">
                <a:latin typeface="黑体" panose="02010609060101010101" pitchFamily="49" charset="-122"/>
                <a:ea typeface="黑体" panose="02010609060101010101" pitchFamily="49" charset="-122"/>
                <a:sym typeface="+mn-ea"/>
              </a:rPr>
              <a:t>，从图像中</a:t>
            </a:r>
            <a:r>
              <a:rPr lang="zh-CN" altLang="en-US" sz="2400" dirty="0">
                <a:solidFill>
                  <a:srgbClr val="FF0000"/>
                </a:solidFill>
                <a:latin typeface="黑体" panose="02010609060101010101" pitchFamily="49" charset="-122"/>
                <a:ea typeface="黑体" panose="02010609060101010101" pitchFamily="49" charset="-122"/>
                <a:sym typeface="+mn-ea"/>
              </a:rPr>
              <a:t>生成描述</a:t>
            </a:r>
            <a:r>
              <a:rPr lang="zh-CN" altLang="en-US" sz="2400" dirty="0">
                <a:latin typeface="黑体" panose="02010609060101010101" pitchFamily="49" charset="-122"/>
                <a:ea typeface="黑体" panose="02010609060101010101" pitchFamily="49" charset="-122"/>
                <a:sym typeface="+mn-ea"/>
              </a:rPr>
              <a:t>该图像的自然</a:t>
            </a:r>
            <a:r>
              <a:rPr lang="zh-CN" altLang="en-US" sz="2400" dirty="0">
                <a:solidFill>
                  <a:srgbClr val="FF0000"/>
                </a:solidFill>
                <a:latin typeface="黑体" panose="02010609060101010101" pitchFamily="49" charset="-122"/>
                <a:ea typeface="黑体" panose="02010609060101010101" pitchFamily="49" charset="-122"/>
                <a:sym typeface="+mn-ea"/>
              </a:rPr>
              <a:t>语言</a:t>
            </a:r>
            <a:r>
              <a:rPr lang="zh-CN" altLang="en-US" sz="2400" dirty="0">
                <a:latin typeface="黑体" panose="02010609060101010101" pitchFamily="49" charset="-122"/>
                <a:ea typeface="黑体" panose="02010609060101010101" pitchFamily="49" charset="-122"/>
                <a:sym typeface="+mn-ea"/>
              </a:rPr>
              <a:t>。</a:t>
            </a:r>
            <a:endParaRPr lang="zh-CN" altLang="en-US" sz="2400" dirty="0">
              <a:latin typeface="黑体" panose="02010609060101010101" pitchFamily="49" charset="-122"/>
              <a:ea typeface="黑体" panose="02010609060101010101" pitchFamily="49" charset="-122"/>
            </a:endParaRPr>
          </a:p>
        </p:txBody>
      </p:sp>
      <p:pic>
        <p:nvPicPr>
          <p:cNvPr id="13" name="图片 12"/>
          <p:cNvPicPr>
            <a:picLocks noChangeAspect="1"/>
          </p:cNvPicPr>
          <p:nvPr/>
        </p:nvPicPr>
        <p:blipFill>
          <a:blip r:embed="rId3"/>
          <a:srcRect b="49944"/>
          <a:stretch>
            <a:fillRect/>
          </a:stretch>
        </p:blipFill>
        <p:spPr>
          <a:xfrm>
            <a:off x="8486140" y="1052830"/>
            <a:ext cx="2468245" cy="2550160"/>
          </a:xfrm>
          <a:prstGeom prst="rect">
            <a:avLst/>
          </a:prstGeom>
        </p:spPr>
      </p:pic>
      <p:sp>
        <p:nvSpPr>
          <p:cNvPr id="15" name="文本框 14"/>
          <p:cNvSpPr txBox="1"/>
          <p:nvPr/>
        </p:nvSpPr>
        <p:spPr>
          <a:xfrm>
            <a:off x="587375" y="3460115"/>
            <a:ext cx="3692525" cy="462915"/>
          </a:xfrm>
          <a:prstGeom prst="roundRect">
            <a:avLst/>
          </a:prstGeom>
          <a:solidFill>
            <a:schemeClr val="accent4">
              <a:lumMod val="60000"/>
              <a:lumOff val="40000"/>
            </a:schemeClr>
          </a:solidFill>
        </p:spPr>
        <p:txBody>
          <a:bodyPr wrap="square" lIns="0" tIns="0" rIns="0" bIns="0" rtlCol="0" anchor="ctr" anchorCtr="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zh-CN" altLang="en-US" sz="2400" b="1" kern="0" spc="300" dirty="0">
                <a:solidFill>
                  <a:srgbClr val="FFFFFF"/>
                </a:solidFill>
                <a:latin typeface="微软雅黑" panose="020B0503020204020204" pitchFamily="34" charset="-122"/>
              </a:rPr>
              <a:t>多模态机器翻译</a:t>
            </a:r>
            <a:endParaRPr kumimoji="0" lang="zh-CN" altLang="en-US" sz="24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7" name="文本框 16"/>
          <p:cNvSpPr txBox="1"/>
          <p:nvPr/>
        </p:nvSpPr>
        <p:spPr>
          <a:xfrm>
            <a:off x="587375" y="4017010"/>
            <a:ext cx="6813550" cy="2306955"/>
          </a:xfrm>
          <a:prstGeom prst="rect">
            <a:avLst/>
          </a:prstGeom>
          <a:noFill/>
        </p:spPr>
        <p:txBody>
          <a:bodyPr wrap="square" rtlCol="0">
            <a:spAutoFit/>
          </a:bodyPr>
          <a:lstStyle/>
          <a:p>
            <a:pPr>
              <a:lnSpc>
                <a:spcPct val="150000"/>
              </a:lnSpc>
            </a:pPr>
            <a:r>
              <a:rPr lang="zh-CN" altLang="en-US" sz="2400" dirty="0">
                <a:latin typeface="黑体" panose="02010609060101010101" pitchFamily="49" charset="-122"/>
                <a:ea typeface="黑体" panose="02010609060101010101" pitchFamily="49" charset="-122"/>
              </a:rPr>
              <a:t>多模态机器翻译(MMT)是一种新型的机器翻译(MT)任务，其目的是</a:t>
            </a:r>
            <a:r>
              <a:rPr lang="zh-CN" altLang="en-US" sz="2400" dirty="0">
                <a:solidFill>
                  <a:srgbClr val="FF0000"/>
                </a:solidFill>
                <a:latin typeface="黑体" panose="02010609060101010101" pitchFamily="49" charset="-122"/>
                <a:ea typeface="黑体" panose="02010609060101010101" pitchFamily="49" charset="-122"/>
              </a:rPr>
              <a:t>利用附加模态</a:t>
            </a:r>
            <a:r>
              <a:rPr lang="zh-CN" altLang="en-US" sz="2400" dirty="0">
                <a:latin typeface="黑体" panose="02010609060101010101" pitchFamily="49" charset="-122"/>
                <a:ea typeface="黑体" panose="02010609060101010101" pitchFamily="49" charset="-122"/>
              </a:rPr>
              <a:t>(通常是图像)的上下文来设计更好的</a:t>
            </a:r>
            <a:r>
              <a:rPr lang="zh-CN" altLang="en-US" sz="2400" dirty="0">
                <a:solidFill>
                  <a:srgbClr val="FF0000"/>
                </a:solidFill>
                <a:latin typeface="黑体" panose="02010609060101010101" pitchFamily="49" charset="-122"/>
                <a:ea typeface="黑体" panose="02010609060101010101" pitchFamily="49" charset="-122"/>
              </a:rPr>
              <a:t>翻译</a:t>
            </a:r>
            <a:r>
              <a:rPr lang="zh-CN" altLang="en-US" sz="2400" dirty="0">
                <a:latin typeface="黑体" panose="02010609060101010101" pitchFamily="49" charset="-122"/>
                <a:ea typeface="黑体" panose="02010609060101010101" pitchFamily="49" charset="-122"/>
              </a:rPr>
              <a:t>系统，如图将</a:t>
            </a:r>
            <a:r>
              <a:rPr lang="zh-CN" altLang="en-US" sz="2400" dirty="0">
                <a:solidFill>
                  <a:srgbClr val="FF0000"/>
                </a:solidFill>
                <a:latin typeface="黑体" panose="02010609060101010101" pitchFamily="49" charset="-122"/>
                <a:ea typeface="黑体" panose="02010609060101010101" pitchFamily="49" charset="-122"/>
              </a:rPr>
              <a:t>英语</a:t>
            </a:r>
            <a:r>
              <a:rPr lang="zh-CN" altLang="en-US" sz="2400" dirty="0">
                <a:latin typeface="黑体" panose="02010609060101010101" pitchFamily="49" charset="-122"/>
                <a:ea typeface="黑体" panose="02010609060101010101" pitchFamily="49" charset="-122"/>
              </a:rPr>
              <a:t>翻译成</a:t>
            </a:r>
            <a:r>
              <a:rPr lang="zh-CN" altLang="en-US" sz="2400" dirty="0">
                <a:solidFill>
                  <a:srgbClr val="FF0000"/>
                </a:solidFill>
                <a:latin typeface="黑体" panose="02010609060101010101" pitchFamily="49" charset="-122"/>
                <a:ea typeface="黑体" panose="02010609060101010101" pitchFamily="49" charset="-122"/>
              </a:rPr>
              <a:t>德语</a:t>
            </a:r>
            <a:r>
              <a:rPr lang="zh-CN" altLang="en-US" sz="2400" dirty="0">
                <a:latin typeface="黑体" panose="02010609060101010101" pitchFamily="49" charset="-122"/>
                <a:ea typeface="黑体" panose="02010609060101010101" pitchFamily="49" charset="-122"/>
              </a:rPr>
              <a:t>。</a:t>
            </a:r>
          </a:p>
        </p:txBody>
      </p:sp>
      <p:pic>
        <p:nvPicPr>
          <p:cNvPr id="18" name="图片 17"/>
          <p:cNvPicPr>
            <a:picLocks noChangeAspect="1"/>
          </p:cNvPicPr>
          <p:nvPr/>
        </p:nvPicPr>
        <p:blipFill>
          <a:blip r:embed="rId4"/>
          <a:stretch>
            <a:fillRect/>
          </a:stretch>
        </p:blipFill>
        <p:spPr>
          <a:xfrm>
            <a:off x="7385685" y="4214495"/>
            <a:ext cx="4408805" cy="1562735"/>
          </a:xfrm>
          <a:prstGeom prst="rect">
            <a:avLst/>
          </a:prstGeom>
        </p:spPr>
      </p:pic>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9863" y="250055"/>
            <a:ext cx="8643848" cy="478155"/>
          </a:xfrm>
        </p:spPr>
        <p:txBody>
          <a:bodyPr/>
          <a:lstStyle/>
          <a:p>
            <a:r>
              <a:rPr lang="zh-CN" altLang="en-US" dirty="0">
                <a:latin typeface="+mn-ea"/>
                <a:ea typeface="+mn-ea"/>
                <a:cs typeface="Times New Roman" panose="02020603050405020304" pitchFamily="18" charset="0"/>
              </a:rPr>
              <a:t>多模态翻译的</a:t>
            </a:r>
            <a:r>
              <a:rPr lang="zh-CN" altLang="en-US" dirty="0">
                <a:solidFill>
                  <a:srgbClr val="FF0000"/>
                </a:solidFill>
                <a:latin typeface="+mn-ea"/>
                <a:ea typeface="+mn-ea"/>
                <a:cs typeface="Times New Roman" panose="02020603050405020304" pitchFamily="18" charset="0"/>
              </a:rPr>
              <a:t>类别</a:t>
            </a:r>
          </a:p>
        </p:txBody>
      </p:sp>
      <p:sp>
        <p:nvSpPr>
          <p:cNvPr id="3" name="文本框 2"/>
          <p:cNvSpPr txBox="1"/>
          <p:nvPr/>
        </p:nvSpPr>
        <p:spPr>
          <a:xfrm>
            <a:off x="502920" y="935990"/>
            <a:ext cx="4405630" cy="4603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基于</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实例</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的多模态翻译</a:t>
            </a:r>
            <a:endParaRPr kumimoji="0" lang="zh-CN" sz="24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sp>
        <p:nvSpPr>
          <p:cNvPr id="4" name="文本框 3"/>
          <p:cNvSpPr txBox="1"/>
          <p:nvPr/>
        </p:nvSpPr>
        <p:spPr>
          <a:xfrm>
            <a:off x="6434455" y="935990"/>
            <a:ext cx="5153660" cy="4603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基于</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生成</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的多模态翻译</a:t>
            </a:r>
            <a:endParaRPr kumimoji="0" lang="zh-CN" sz="24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a:off x="502920" y="2006600"/>
            <a:ext cx="11010900" cy="3820160"/>
          </a:xfrm>
          <a:prstGeom prst="rect">
            <a:avLst/>
          </a:prstGeom>
        </p:spPr>
      </p:pic>
      <p:sp>
        <p:nvSpPr>
          <p:cNvPr id="11" name="文本框 10"/>
          <p:cNvSpPr txBox="1"/>
          <p:nvPr/>
        </p:nvSpPr>
        <p:spPr>
          <a:xfrm>
            <a:off x="6434455" y="1471295"/>
            <a:ext cx="5455285" cy="460375"/>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sz="24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（编码器</a:t>
            </a:r>
            <a:r>
              <a:rPr kumimoji="0" lang="en-US" altLang="zh-CN" sz="24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sz="24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解码器生成模式）</a:t>
            </a:r>
          </a:p>
        </p:txBody>
      </p:sp>
      <p:sp>
        <p:nvSpPr>
          <p:cNvPr id="12" name="文本框 11"/>
          <p:cNvSpPr txBox="1"/>
          <p:nvPr/>
        </p:nvSpPr>
        <p:spPr>
          <a:xfrm>
            <a:off x="600075" y="1471295"/>
            <a:ext cx="4405630" cy="460375"/>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sz="24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（检索模式）</a:t>
            </a:r>
          </a:p>
        </p:txBody>
      </p:sp>
    </p:spTree>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9863" y="250055"/>
            <a:ext cx="8643848" cy="478155"/>
          </a:xfrm>
        </p:spPr>
        <p:txBody>
          <a:bodyPr/>
          <a:lstStyle/>
          <a:p>
            <a:r>
              <a:rPr lang="zh-CN" altLang="en-US" dirty="0">
                <a:latin typeface="+mn-ea"/>
                <a:ea typeface="+mn-ea"/>
                <a:cs typeface="Times New Roman" panose="02020603050405020304" pitchFamily="18" charset="0"/>
              </a:rPr>
              <a:t>基于</a:t>
            </a:r>
            <a:r>
              <a:rPr lang="zh-CN" altLang="en-US" dirty="0">
                <a:solidFill>
                  <a:srgbClr val="FF0000"/>
                </a:solidFill>
                <a:latin typeface="+mn-ea"/>
                <a:ea typeface="+mn-ea"/>
                <a:cs typeface="Times New Roman" panose="02020603050405020304" pitchFamily="18" charset="0"/>
              </a:rPr>
              <a:t>实例</a:t>
            </a:r>
            <a:r>
              <a:rPr lang="zh-CN" altLang="en-US" dirty="0">
                <a:latin typeface="+mn-ea"/>
                <a:ea typeface="+mn-ea"/>
                <a:cs typeface="Times New Roman" panose="02020603050405020304" pitchFamily="18" charset="0"/>
              </a:rPr>
              <a:t>的多模态翻译</a:t>
            </a:r>
          </a:p>
        </p:txBody>
      </p:sp>
      <p:sp>
        <p:nvSpPr>
          <p:cNvPr id="4" name="文本框 3"/>
          <p:cNvSpPr txBox="1"/>
          <p:nvPr/>
        </p:nvSpPr>
        <p:spPr>
          <a:xfrm>
            <a:off x="502920" y="935990"/>
            <a:ext cx="4405630" cy="4603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2400"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rPr>
              <a:t>检</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索</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模式</a:t>
            </a:r>
            <a:endParaRPr kumimoji="0" lang="zh-CN" sz="24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sp>
        <p:nvSpPr>
          <p:cNvPr id="8" name="文本框 7"/>
          <p:cNvSpPr txBox="1"/>
          <p:nvPr/>
        </p:nvSpPr>
        <p:spPr>
          <a:xfrm>
            <a:off x="654050" y="5161280"/>
            <a:ext cx="10281920" cy="460375"/>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基于</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检索</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的翻译是多模态翻译最</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经典</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的形式，但可能额外需要对其进行排序。</a:t>
            </a:r>
          </a:p>
        </p:txBody>
      </p:sp>
      <p:sp>
        <p:nvSpPr>
          <p:cNvPr id="5" name="文本框 4"/>
          <p:cNvSpPr txBox="1"/>
          <p:nvPr/>
        </p:nvSpPr>
        <p:spPr>
          <a:xfrm>
            <a:off x="3518893" y="5862893"/>
            <a:ext cx="4742815" cy="368300"/>
          </a:xfrm>
          <a:prstGeom prst="rect">
            <a:avLst/>
          </a:prstGeom>
          <a:noFill/>
        </p:spPr>
        <p:txBody>
          <a:bodyPr wrap="none" rtlCol="0">
            <a:spAutoFit/>
          </a:bodyPr>
          <a:lstStyle/>
          <a:p>
            <a:pPr algn="l"/>
            <a:r>
              <a:rPr lang="zh-CN" altLang="en-US" dirty="0"/>
              <a:t>参考文献</a:t>
            </a:r>
            <a:r>
              <a:rPr lang="en-US" altLang="zh-CN" dirty="0"/>
              <a:t>(</a:t>
            </a:r>
            <a:r>
              <a:rPr lang="en-US" altLang="zh-CN">
                <a:solidFill>
                  <a:schemeClr val="accent1"/>
                </a:solidFill>
              </a:rPr>
              <a:t>Semih Yagcioglu</a:t>
            </a:r>
            <a:r>
              <a:rPr lang="en-US" altLang="zh-CN" dirty="0">
                <a:solidFill>
                  <a:schemeClr val="accent1"/>
                </a:solidFill>
              </a:rPr>
              <a:t> et al. ACL 2015</a:t>
            </a:r>
            <a:r>
              <a:rPr lang="en-US" altLang="zh-CN" dirty="0"/>
              <a:t>) </a:t>
            </a:r>
            <a:endParaRPr lang="zh-CN" altLang="en-US" dirty="0"/>
          </a:p>
        </p:txBody>
      </p:sp>
      <p:pic>
        <p:nvPicPr>
          <p:cNvPr id="3" name="图片 2"/>
          <p:cNvPicPr>
            <a:picLocks noChangeAspect="1"/>
          </p:cNvPicPr>
          <p:nvPr/>
        </p:nvPicPr>
        <p:blipFill>
          <a:blip r:embed="rId3"/>
          <a:stretch>
            <a:fillRect/>
          </a:stretch>
        </p:blipFill>
        <p:spPr>
          <a:xfrm>
            <a:off x="218440" y="1396365"/>
            <a:ext cx="11755120" cy="3554095"/>
          </a:xfrm>
          <a:prstGeom prst="rect">
            <a:avLst/>
          </a:prstGeom>
        </p:spPr>
      </p:pic>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079886" y="3000270"/>
            <a:ext cx="6242459" cy="857460"/>
            <a:chOff x="5588007" y="1590635"/>
            <a:chExt cx="6242459" cy="857460"/>
          </a:xfrm>
        </p:grpSpPr>
        <p:sp>
          <p:nvSpPr>
            <p:cNvPr id="19" name="文本框 18">
              <a:extLst>
                <a:ext uri="{FF2B5EF4-FFF2-40B4-BE49-F238E27FC236}">
                  <a16:creationId xmlns:a16="http://schemas.microsoft.com/office/drawing/2014/main" id="{41B256AE-680D-4CCC-B51F-B69BF45F0365}"/>
                </a:ext>
              </a:extLst>
            </p:cNvPr>
            <p:cNvSpPr txBox="1"/>
            <p:nvPr/>
          </p:nvSpPr>
          <p:spPr>
            <a:xfrm>
              <a:off x="6549853" y="1696200"/>
              <a:ext cx="5280613" cy="646331"/>
            </a:xfrm>
            <a:prstGeom prst="rect">
              <a:avLst/>
            </a:prstGeom>
            <a:noFill/>
          </p:spPr>
          <p:txBody>
            <a:bodyPr wrap="none">
              <a:spAutoFit/>
            </a:bodyPr>
            <a:lstStyle/>
            <a:p>
              <a:pPr eaLnBrk="1" fontAlgn="auto" hangingPunct="1">
                <a:spcBef>
                  <a:spcPts val="0"/>
                </a:spcBef>
                <a:spcAft>
                  <a:spcPts val="0"/>
                </a:spcAft>
                <a:defRPr/>
              </a:pPr>
              <a:r>
                <a:rPr lang="zh-CN" altLang="en-US" sz="3600" b="1" dirty="0">
                  <a:latin typeface="宋体" panose="02010600030101010101" pitchFamily="2" charset="-122"/>
                  <a:ea typeface="宋体" panose="02010600030101010101" pitchFamily="2" charset="-122"/>
                  <a:cs typeface="Times New Roman" panose="02020603050405020304" pitchFamily="18" charset="0"/>
                  <a:sym typeface="+mn-lt"/>
                </a:rPr>
                <a:t>多模态分析的定义及发展</a:t>
              </a:r>
            </a:p>
          </p:txBody>
        </p:sp>
        <p:sp>
          <p:nvSpPr>
            <p:cNvPr id="20" name="椭圆 19">
              <a:extLst>
                <a:ext uri="{FF2B5EF4-FFF2-40B4-BE49-F238E27FC236}">
                  <a16:creationId xmlns:a16="http://schemas.microsoft.com/office/drawing/2014/main" id="{4CD969C8-E62F-446D-85AA-293C5C9F7396}"/>
                </a:ext>
              </a:extLst>
            </p:cNvPr>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t>1</a:t>
              </a:r>
              <a:endParaRPr lang="zh-CN" altLang="en-US" sz="4000" b="1" dirty="0"/>
            </a:p>
          </p:txBody>
        </p:sp>
      </p:grpSp>
      <p:sp>
        <p:nvSpPr>
          <p:cNvPr id="5" name="文本框 4">
            <a:extLst>
              <a:ext uri="{FF2B5EF4-FFF2-40B4-BE49-F238E27FC236}">
                <a16:creationId xmlns:a16="http://schemas.microsoft.com/office/drawing/2014/main" id="{BC5335B4-6143-4729-AB85-FF26FD54AB09}"/>
              </a:ext>
            </a:extLst>
          </p:cNvPr>
          <p:cNvSpPr txBox="1"/>
          <p:nvPr/>
        </p:nvSpPr>
        <p:spPr>
          <a:xfrm>
            <a:off x="7917950" y="4113640"/>
            <a:ext cx="3660775" cy="523220"/>
          </a:xfrm>
          <a:prstGeom prst="rect">
            <a:avLst/>
          </a:prstGeom>
          <a:noFill/>
        </p:spPr>
        <p:txBody>
          <a:bodyPr wrap="square" rtlCol="0">
            <a:spAutoFit/>
          </a:bodyPr>
          <a:lstStyle/>
          <a:p>
            <a:r>
              <a:rPr lang="zh-CN" altLang="en-US" sz="2800" dirty="0">
                <a:latin typeface="+mn-ea"/>
                <a:cs typeface="黑体" panose="02010609060101010101" pitchFamily="49" charset="-122"/>
              </a:rPr>
              <a:t>李红良 </a:t>
            </a:r>
            <a:r>
              <a:rPr lang="en-US" altLang="zh-CN" sz="2800" dirty="0">
                <a:ea typeface="黑体" panose="02010609060101010101" pitchFamily="49" charset="-122"/>
                <a:cs typeface="黑体" panose="02010609060101010101" pitchFamily="49" charset="-122"/>
              </a:rPr>
              <a:t>3220200899</a:t>
            </a:r>
          </a:p>
        </p:txBody>
      </p:sp>
    </p:spTree>
    <p:extLst>
      <p:ext uri="{BB962C8B-B14F-4D97-AF65-F5344CB8AC3E}">
        <p14:creationId xmlns:p14="http://schemas.microsoft.com/office/powerpoint/2010/main" val="2685076233"/>
      </p:ext>
    </p:extLst>
  </p:cSld>
  <p:clrMapOvr>
    <a:masterClrMapping/>
  </p:clrMapOvr>
  <p:transition spd="med" advTm="4408">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9863" y="250055"/>
            <a:ext cx="8643848" cy="478155"/>
          </a:xfrm>
        </p:spPr>
        <p:txBody>
          <a:bodyPr/>
          <a:lstStyle/>
          <a:p>
            <a:r>
              <a:rPr lang="zh-CN" altLang="en-US" dirty="0">
                <a:latin typeface="+mn-ea"/>
                <a:ea typeface="+mn-ea"/>
                <a:cs typeface="Times New Roman" panose="02020603050405020304" pitchFamily="18" charset="0"/>
              </a:rPr>
              <a:t>基于</a:t>
            </a:r>
            <a:r>
              <a:rPr lang="zh-CN" altLang="en-US" dirty="0">
                <a:solidFill>
                  <a:srgbClr val="FF0000"/>
                </a:solidFill>
                <a:latin typeface="+mn-ea"/>
                <a:ea typeface="+mn-ea"/>
                <a:cs typeface="Times New Roman" panose="02020603050405020304" pitchFamily="18" charset="0"/>
              </a:rPr>
              <a:t>实例</a:t>
            </a:r>
            <a:r>
              <a:rPr lang="zh-CN" altLang="en-US" dirty="0">
                <a:latin typeface="+mn-ea"/>
                <a:ea typeface="+mn-ea"/>
                <a:cs typeface="Times New Roman" panose="02020603050405020304" pitchFamily="18" charset="0"/>
              </a:rPr>
              <a:t>的多模态翻译</a:t>
            </a:r>
            <a:r>
              <a:rPr lang="zh-CN" altLang="en-US" dirty="0">
                <a:solidFill>
                  <a:srgbClr val="FF0000"/>
                </a:solidFill>
                <a:latin typeface="+mn-ea"/>
                <a:ea typeface="+mn-ea"/>
                <a:cs typeface="Times New Roman" panose="02020603050405020304" pitchFamily="18" charset="0"/>
              </a:rPr>
              <a:t>存在的</a:t>
            </a:r>
            <a:r>
              <a:rPr b="0" noProof="0" dirty="0">
                <a:ln>
                  <a:noFill/>
                </a:ln>
                <a:solidFill>
                  <a:srgbClr val="FF0000"/>
                </a:solidFill>
                <a:effectLst/>
                <a:uLnTx/>
                <a:uFillTx/>
                <a:latin typeface="+mn-ea"/>
                <a:ea typeface="+mn-ea"/>
                <a:cs typeface="Times New Roman" panose="02020603050405020304" pitchFamily="18" charset="0"/>
                <a:sym typeface="+mn-ea"/>
              </a:rPr>
              <a:t>问题</a:t>
            </a:r>
            <a:endParaRPr lang="zh-CN" altLang="en-US" dirty="0">
              <a:latin typeface="+mn-ea"/>
              <a:ea typeface="+mn-ea"/>
              <a:cs typeface="Times New Roman" panose="02020603050405020304" pitchFamily="18" charset="0"/>
            </a:endParaRPr>
          </a:p>
        </p:txBody>
      </p:sp>
      <p:sp>
        <p:nvSpPr>
          <p:cNvPr id="4" name="文本框 3"/>
          <p:cNvSpPr txBox="1"/>
          <p:nvPr/>
        </p:nvSpPr>
        <p:spPr>
          <a:xfrm>
            <a:off x="502920" y="935990"/>
            <a:ext cx="9575165" cy="4603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lang="zh-CN" sz="240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sym typeface="+mn-ea"/>
              </a:rPr>
              <a:t>整个</a:t>
            </a:r>
            <a:r>
              <a:rPr lang="zh-CN" sz="240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sym typeface="+mn-ea"/>
              </a:rPr>
              <a:t>词典就是</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模型，词典如果</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变大</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推理</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就</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变慢</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了。</a:t>
            </a:r>
          </a:p>
        </p:txBody>
      </p:sp>
      <p:sp>
        <p:nvSpPr>
          <p:cNvPr id="11" name="文本框 10"/>
          <p:cNvSpPr txBox="1"/>
          <p:nvPr/>
        </p:nvSpPr>
        <p:spPr>
          <a:xfrm>
            <a:off x="502920" y="1779905"/>
            <a:ext cx="9736455" cy="1753235"/>
          </a:xfrm>
          <a:prstGeom prst="rect">
            <a:avLst/>
          </a:prstGeom>
          <a:noFill/>
        </p:spPr>
        <p:txBody>
          <a:bodyPr wrap="square" rtlCol="0">
            <a:spAutoFit/>
          </a:bodyPr>
          <a:lstStyle/>
          <a:p>
            <a:pPr marL="342900" marR="0" lvl="0" indent="-342900" algn="l" defTabSz="914400" rtl="0" fontAlgn="auto">
              <a:lnSpc>
                <a:spcPct val="150000"/>
              </a:lnSpc>
              <a:spcBef>
                <a:spcPts val="0"/>
              </a:spcBef>
              <a:spcAft>
                <a:spcPts val="0"/>
              </a:spcAft>
              <a:buClrTx/>
              <a:buSzTx/>
              <a:buFont typeface="Wingdings" panose="05000000000000000000" pitchFamily="2" charset="2"/>
              <a:buChar char="Ø"/>
              <a:defRPr/>
            </a:pP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此外除非</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任务简单</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或</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字典很大</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，否则翻译的结果</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不总是存在</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于</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字典</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中，这部分由能够构建更</a:t>
            </a:r>
            <a:r>
              <a:rPr kumimoji="0" 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复杂结构的组合模型</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来解决。然而，它们只能在一个方向上执行翻译。</a:t>
            </a:r>
          </a:p>
        </p:txBody>
      </p:sp>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9863" y="250055"/>
            <a:ext cx="8643848" cy="478155"/>
          </a:xfrm>
        </p:spPr>
        <p:txBody>
          <a:bodyPr/>
          <a:lstStyle/>
          <a:p>
            <a:r>
              <a:rPr lang="zh-CN" altLang="en-US" dirty="0">
                <a:latin typeface="+mn-ea"/>
                <a:ea typeface="+mn-ea"/>
                <a:cs typeface="Times New Roman" panose="02020603050405020304" pitchFamily="18" charset="0"/>
              </a:rPr>
              <a:t>基于</a:t>
            </a:r>
            <a:r>
              <a:rPr lang="zh-CN" altLang="en-US" dirty="0">
                <a:solidFill>
                  <a:srgbClr val="FF0000"/>
                </a:solidFill>
                <a:latin typeface="+mn-ea"/>
                <a:ea typeface="+mn-ea"/>
                <a:cs typeface="Times New Roman" panose="02020603050405020304" pitchFamily="18" charset="0"/>
              </a:rPr>
              <a:t>生成</a:t>
            </a:r>
            <a:r>
              <a:rPr lang="zh-CN" altLang="en-US" dirty="0">
                <a:latin typeface="+mn-ea"/>
                <a:ea typeface="+mn-ea"/>
                <a:cs typeface="Times New Roman" panose="02020603050405020304" pitchFamily="18" charset="0"/>
              </a:rPr>
              <a:t>的多模态翻译</a:t>
            </a:r>
          </a:p>
        </p:txBody>
      </p:sp>
      <p:sp>
        <p:nvSpPr>
          <p:cNvPr id="8" name="文本框 7"/>
          <p:cNvSpPr txBox="1"/>
          <p:nvPr/>
        </p:nvSpPr>
        <p:spPr>
          <a:xfrm>
            <a:off x="6880860" y="1396365"/>
            <a:ext cx="4715510" cy="4603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zh-CN" sz="24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grpSp>
        <p:nvGrpSpPr>
          <p:cNvPr id="7" name="组合 6"/>
          <p:cNvGrpSpPr/>
          <p:nvPr/>
        </p:nvGrpSpPr>
        <p:grpSpPr>
          <a:xfrm>
            <a:off x="6880860" y="1097915"/>
            <a:ext cx="4949825" cy="2586990"/>
            <a:chOff x="792" y="1474"/>
            <a:chExt cx="7795" cy="4074"/>
          </a:xfrm>
        </p:grpSpPr>
        <p:sp>
          <p:nvSpPr>
            <p:cNvPr id="4" name="文本框 3"/>
            <p:cNvSpPr txBox="1"/>
            <p:nvPr/>
          </p:nvSpPr>
          <p:spPr>
            <a:xfrm>
              <a:off x="792" y="1474"/>
              <a:ext cx="7426" cy="7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多模态</a:t>
              </a:r>
              <a:r>
                <a:rPr kumimoji="0" lang="en-US" alt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Transformer</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模型</a:t>
              </a:r>
              <a:endParaRPr kumimoji="0" lang="zh-CN" sz="24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sp>
          <p:nvSpPr>
            <p:cNvPr id="9" name="文本框 8"/>
            <p:cNvSpPr txBox="1"/>
            <p:nvPr/>
          </p:nvSpPr>
          <p:spPr>
            <a:xfrm>
              <a:off x="792" y="2496"/>
              <a:ext cx="7795" cy="30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charset="0"/>
                <a:buChar char="l"/>
                <a:defRPr/>
              </a:pPr>
              <a:r>
                <a:rPr lang="zh-CN" altLang="en-US" sz="2400" noProof="0" dirty="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多</a:t>
              </a:r>
              <a:r>
                <a:rPr lang="zh-CN" sz="240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模态机器翻译</a:t>
              </a:r>
              <a:r>
                <a:rPr lang="zh-CN" altLang="en-US" sz="2400" noProof="0" dirty="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同时考虑</a:t>
              </a:r>
              <a:r>
                <a:rPr lang="zh-CN" altLang="en-US" sz="240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文本</a:t>
              </a:r>
              <a:r>
                <a:rPr lang="zh-CN" altLang="en-US" sz="2400" noProof="0" dirty="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和</a:t>
              </a:r>
              <a:r>
                <a:rPr lang="zh-CN" altLang="en-US" sz="240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图片，</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将</a:t>
              </a:r>
              <a:r>
                <a:rPr kumimoji="0" lang="zh-CN"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图片信息</a:t>
              </a:r>
              <a:r>
                <a:rPr kumimoji="0" lang="zh-CN"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融合到模型中</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charset="0"/>
                <a:buChar char="l"/>
                <a:defRPr/>
              </a:pP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通过将图像作为额外输入，它极大地</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扩展了传统</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的基于</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文本</a:t>
              </a:r>
              <a:r>
                <a:rPr kumimoji="0" lang="zh-CN" altLang="en-US" sz="2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的</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机器翻译</a:t>
              </a:r>
            </a:p>
          </p:txBody>
        </p:sp>
      </p:grpSp>
      <p:sp>
        <p:nvSpPr>
          <p:cNvPr id="10" name="文本框 9"/>
          <p:cNvSpPr txBox="1"/>
          <p:nvPr/>
        </p:nvSpPr>
        <p:spPr>
          <a:xfrm>
            <a:off x="7460973" y="5841938"/>
            <a:ext cx="4379595" cy="368300"/>
          </a:xfrm>
          <a:prstGeom prst="rect">
            <a:avLst/>
          </a:prstGeom>
          <a:noFill/>
        </p:spPr>
        <p:txBody>
          <a:bodyPr wrap="none" rtlCol="0">
            <a:spAutoFit/>
          </a:bodyPr>
          <a:lstStyle/>
          <a:p>
            <a:pPr algn="l"/>
            <a:r>
              <a:rPr lang="zh-CN" altLang="en-US" dirty="0"/>
              <a:t>参考文献</a:t>
            </a:r>
            <a:r>
              <a:rPr lang="en-US" altLang="zh-CN" dirty="0"/>
              <a:t>(</a:t>
            </a:r>
            <a:r>
              <a:rPr lang="en-US" altLang="zh-CN" dirty="0">
                <a:solidFill>
                  <a:schemeClr val="accent1"/>
                </a:solidFill>
              </a:rPr>
              <a:t> </a:t>
            </a:r>
            <a:r>
              <a:rPr lang="en-US" altLang="zh-CN" dirty="0">
                <a:solidFill>
                  <a:schemeClr val="tx2"/>
                </a:solidFill>
                <a:sym typeface="+mn-ea"/>
              </a:rPr>
              <a:t>Yongjing Yin</a:t>
            </a:r>
            <a:r>
              <a:rPr lang="en-US" altLang="zh-CN" dirty="0">
                <a:sym typeface="+mn-ea"/>
              </a:rPr>
              <a:t> </a:t>
            </a:r>
            <a:r>
              <a:rPr lang="en-US" altLang="zh-CN" dirty="0">
                <a:solidFill>
                  <a:schemeClr val="accent1"/>
                </a:solidFill>
              </a:rPr>
              <a:t>et al. ACL 2020</a:t>
            </a:r>
            <a:r>
              <a:rPr lang="en-US" altLang="zh-CN" dirty="0"/>
              <a:t>) </a:t>
            </a:r>
            <a:endParaRPr lang="zh-CN" altLang="en-US" dirty="0"/>
          </a:p>
        </p:txBody>
      </p:sp>
      <p:pic>
        <p:nvPicPr>
          <p:cNvPr id="5" name="图片 4"/>
          <p:cNvPicPr>
            <a:picLocks noChangeAspect="1"/>
          </p:cNvPicPr>
          <p:nvPr/>
        </p:nvPicPr>
        <p:blipFill>
          <a:blip r:embed="rId3"/>
          <a:stretch>
            <a:fillRect/>
          </a:stretch>
        </p:blipFill>
        <p:spPr>
          <a:xfrm>
            <a:off x="1270000" y="866775"/>
            <a:ext cx="4812665" cy="1664970"/>
          </a:xfrm>
          <a:prstGeom prst="rect">
            <a:avLst/>
          </a:prstGeom>
        </p:spPr>
      </p:pic>
      <p:pic>
        <p:nvPicPr>
          <p:cNvPr id="6" name="图片 5"/>
          <p:cNvPicPr>
            <a:picLocks noChangeAspect="1"/>
          </p:cNvPicPr>
          <p:nvPr/>
        </p:nvPicPr>
        <p:blipFill>
          <a:blip r:embed="rId4"/>
          <a:srcRect l="1875" t="2177" r="2039"/>
          <a:stretch>
            <a:fillRect/>
          </a:stretch>
        </p:blipFill>
        <p:spPr>
          <a:xfrm>
            <a:off x="261620" y="2531745"/>
            <a:ext cx="6997700" cy="3575685"/>
          </a:xfrm>
          <a:prstGeom prst="rect">
            <a:avLst/>
          </a:prstGeom>
        </p:spPr>
      </p:pic>
    </p:spTree>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9863" y="250055"/>
            <a:ext cx="8643848" cy="478155"/>
          </a:xfrm>
        </p:spPr>
        <p:txBody>
          <a:bodyPr/>
          <a:lstStyle/>
          <a:p>
            <a:r>
              <a:rPr lang="zh-CN" altLang="en-US" dirty="0">
                <a:latin typeface="+mn-ea"/>
                <a:ea typeface="+mn-ea"/>
                <a:cs typeface="Times New Roman" panose="02020603050405020304" pitchFamily="18" charset="0"/>
              </a:rPr>
              <a:t>多模态翻译</a:t>
            </a:r>
            <a:r>
              <a:rPr lang="zh-CN" altLang="en-US" dirty="0">
                <a:solidFill>
                  <a:srgbClr val="FF0000"/>
                </a:solidFill>
                <a:latin typeface="+mn-ea"/>
                <a:ea typeface="+mn-ea"/>
                <a:cs typeface="Times New Roman" panose="02020603050405020304" pitchFamily="18" charset="0"/>
              </a:rPr>
              <a:t>模型</a:t>
            </a:r>
            <a:r>
              <a:rPr lang="zh-CN" altLang="en-US" dirty="0">
                <a:latin typeface="+mn-ea"/>
                <a:ea typeface="+mn-ea"/>
                <a:cs typeface="Times New Roman" panose="02020603050405020304" pitchFamily="18" charset="0"/>
              </a:rPr>
              <a:t>的评价和讨论</a:t>
            </a:r>
          </a:p>
        </p:txBody>
      </p:sp>
      <p:sp>
        <p:nvSpPr>
          <p:cNvPr id="3" name="文本框 2"/>
          <p:cNvSpPr txBox="1"/>
          <p:nvPr/>
        </p:nvSpPr>
        <p:spPr>
          <a:xfrm>
            <a:off x="502920" y="935990"/>
            <a:ext cx="8237855" cy="4603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sz="240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多模态</a:t>
            </a:r>
            <a:r>
              <a:rPr kumimoji="0" lang="zh-CN"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翻译</a:t>
            </a:r>
            <a:r>
              <a:rPr kumimoji="0" lang="zh-CN" sz="240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方法面临的一个主要挑战是</a:t>
            </a:r>
            <a:r>
              <a:rPr kumimoji="0" lang="zh-CN"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很难</a:t>
            </a:r>
            <a:r>
              <a:rPr kumimoji="0" lang="zh-CN" sz="240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rPr>
              <a:t>对其进行</a:t>
            </a:r>
            <a:r>
              <a:rPr kumimoji="0" lang="zh-CN"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评价</a:t>
            </a:r>
          </a:p>
        </p:txBody>
      </p:sp>
      <p:sp>
        <p:nvSpPr>
          <p:cNvPr id="7" name="文本框 6"/>
          <p:cNvSpPr txBox="1"/>
          <p:nvPr/>
        </p:nvSpPr>
        <p:spPr>
          <a:xfrm>
            <a:off x="835025" y="1396365"/>
            <a:ext cx="10714355" cy="2306955"/>
          </a:xfrm>
          <a:prstGeom prst="rect">
            <a:avLst/>
          </a:prstGeom>
          <a:noFill/>
        </p:spPr>
        <p:txBody>
          <a:bodyPr wrap="square" rtlCol="0">
            <a:spAutoFit/>
          </a:bodyPr>
          <a:lstStyle/>
          <a:p>
            <a:pPr fontAlgn="auto">
              <a:lnSpc>
                <a:spcPct val="150000"/>
              </a:lnSpc>
            </a:pPr>
            <a:r>
              <a:rPr lang="zh-CN" altLang="en-US" sz="2400" dirty="0">
                <a:latin typeface="黑体" panose="02010609060101010101" pitchFamily="49" charset="-122"/>
                <a:ea typeface="黑体" panose="02010609060101010101" pitchFamily="49" charset="-122"/>
              </a:rPr>
              <a:t>通常采用通过</a:t>
            </a:r>
            <a:r>
              <a:rPr lang="zh-CN" altLang="en-US" sz="2400" dirty="0">
                <a:solidFill>
                  <a:srgbClr val="FF0000"/>
                </a:solidFill>
                <a:latin typeface="黑体" panose="02010609060101010101" pitchFamily="49" charset="-122"/>
                <a:ea typeface="黑体" panose="02010609060101010101" pitchFamily="49" charset="-122"/>
              </a:rPr>
              <a:t>人来主观判断</a:t>
            </a:r>
            <a:r>
              <a:rPr lang="zh-CN" altLang="en-US" sz="2400" dirty="0">
                <a:latin typeface="黑体" panose="02010609060101010101" pitchFamily="49" charset="-122"/>
                <a:ea typeface="黑体" panose="02010609060101010101" pitchFamily="49" charset="-122"/>
              </a:rPr>
              <a:t>这种主观任务，</a:t>
            </a:r>
            <a:r>
              <a:rPr lang="zh-CN" altLang="en-US" sz="2400" dirty="0">
                <a:latin typeface="黑体" panose="02010609060101010101" pitchFamily="49" charset="-122"/>
                <a:ea typeface="黑体" panose="02010609060101010101" pitchFamily="49" charset="-122"/>
                <a:sym typeface="+mn-ea"/>
              </a:rPr>
              <a:t>虽然</a:t>
            </a:r>
            <a:r>
              <a:rPr lang="zh-CN" altLang="en-US" sz="2400" dirty="0">
                <a:solidFill>
                  <a:srgbClr val="FF0000"/>
                </a:solidFill>
                <a:latin typeface="黑体" panose="02010609060101010101" pitchFamily="49" charset="-122"/>
                <a:ea typeface="黑体" panose="02010609060101010101" pitchFamily="49" charset="-122"/>
                <a:sym typeface="+mn-ea"/>
              </a:rPr>
              <a:t>语音识别</a:t>
            </a:r>
          </a:p>
          <a:p>
            <a:pPr fontAlgn="auto">
              <a:lnSpc>
                <a:spcPct val="150000"/>
              </a:lnSpc>
            </a:pPr>
            <a:r>
              <a:rPr lang="zh-CN" altLang="en-US" sz="2400" dirty="0">
                <a:latin typeface="黑体" panose="02010609060101010101" pitchFamily="49" charset="-122"/>
                <a:ea typeface="黑体" panose="02010609060101010101" pitchFamily="49" charset="-122"/>
                <a:sym typeface="+mn-ea"/>
              </a:rPr>
              <a:t>等任务只有一个正确的翻译，但</a:t>
            </a:r>
            <a:r>
              <a:rPr lang="zh-CN" altLang="en-US" sz="2400" dirty="0">
                <a:solidFill>
                  <a:srgbClr val="FF0000"/>
                </a:solidFill>
                <a:latin typeface="黑体" panose="02010609060101010101" pitchFamily="49" charset="-122"/>
                <a:ea typeface="黑体" panose="02010609060101010101" pitchFamily="49" charset="-122"/>
                <a:sym typeface="+mn-ea"/>
              </a:rPr>
              <a:t>语音合成</a:t>
            </a:r>
            <a:r>
              <a:rPr lang="zh-CN" altLang="en-US" sz="2400" dirty="0">
                <a:latin typeface="黑体" panose="02010609060101010101" pitchFamily="49" charset="-122"/>
                <a:ea typeface="黑体" panose="02010609060101010101" pitchFamily="49" charset="-122"/>
                <a:sym typeface="+mn-ea"/>
              </a:rPr>
              <a:t>和</a:t>
            </a:r>
            <a:r>
              <a:rPr lang="zh-CN" altLang="en-US" sz="2400" dirty="0">
                <a:solidFill>
                  <a:srgbClr val="FF0000"/>
                </a:solidFill>
                <a:latin typeface="黑体" panose="02010609060101010101" pitchFamily="49" charset="-122"/>
                <a:ea typeface="黑体" panose="02010609060101010101" pitchFamily="49" charset="-122"/>
                <a:sym typeface="+mn-ea"/>
              </a:rPr>
              <a:t>媒体描述</a:t>
            </a:r>
            <a:r>
              <a:rPr lang="zh-CN" altLang="en-US" sz="2400" dirty="0">
                <a:latin typeface="黑体" panose="02010609060101010101" pitchFamily="49" charset="-122"/>
                <a:ea typeface="黑体" panose="02010609060101010101" pitchFamily="49" charset="-122"/>
                <a:sym typeface="+mn-ea"/>
              </a:rPr>
              <a:t>等任</a:t>
            </a:r>
          </a:p>
          <a:p>
            <a:pPr fontAlgn="auto">
              <a:lnSpc>
                <a:spcPct val="150000"/>
              </a:lnSpc>
            </a:pPr>
            <a:r>
              <a:rPr lang="zh-CN" altLang="en-US" sz="2400" dirty="0">
                <a:latin typeface="黑体" panose="02010609060101010101" pitchFamily="49" charset="-122"/>
                <a:ea typeface="黑体" panose="02010609060101010101" pitchFamily="49" charset="-122"/>
                <a:sym typeface="+mn-ea"/>
              </a:rPr>
              <a:t>务没有。</a:t>
            </a:r>
            <a:endParaRPr lang="zh-CN" altLang="en-US" sz="2400" dirty="0">
              <a:latin typeface="黑体" panose="02010609060101010101" pitchFamily="49" charset="-122"/>
              <a:ea typeface="黑体" panose="02010609060101010101" pitchFamily="49" charset="-122"/>
            </a:endParaRPr>
          </a:p>
          <a:p>
            <a:pPr fontAlgn="auto">
              <a:lnSpc>
                <a:spcPct val="150000"/>
              </a:lnSpc>
            </a:pPr>
            <a:endParaRPr lang="zh-CN" altLang="en-US" sz="2400" dirty="0">
              <a:latin typeface="黑体" panose="02010609060101010101" pitchFamily="49" charset="-122"/>
              <a:ea typeface="黑体" panose="02010609060101010101" pitchFamily="49" charset="-122"/>
            </a:endParaRPr>
          </a:p>
        </p:txBody>
      </p:sp>
      <p:sp>
        <p:nvSpPr>
          <p:cNvPr id="8" name="文本框 7"/>
          <p:cNvSpPr txBox="1"/>
          <p:nvPr/>
        </p:nvSpPr>
        <p:spPr>
          <a:xfrm>
            <a:off x="502920" y="3794760"/>
            <a:ext cx="8237855" cy="1753235"/>
          </a:xfrm>
          <a:prstGeom prst="rect">
            <a:avLst/>
          </a:prstGeom>
          <a:noFill/>
        </p:spPr>
        <p:txBody>
          <a:bodyPr wrap="square" rtlCol="0">
            <a:spAutoFit/>
          </a:bodyPr>
          <a:lstStyle/>
          <a:p>
            <a:pPr marL="342900" marR="0" lvl="0" indent="-342900" algn="l" defTabSz="914400" rtl="0" fontAlgn="auto">
              <a:lnSpc>
                <a:spcPct val="150000"/>
              </a:lnSpc>
              <a:spcBef>
                <a:spcPts val="0"/>
              </a:spcBef>
              <a:spcAft>
                <a:spcPts val="0"/>
              </a:spcAft>
              <a:buClrTx/>
              <a:buSzTx/>
              <a:buFont typeface="Wingdings" panose="05000000000000000000" pitchFamily="2" charset="2"/>
              <a:buChar char="Ø"/>
              <a:defRPr/>
            </a:pPr>
            <a:r>
              <a:rPr kumimoji="0" lang="zh-CN" sz="240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rPr>
              <a:t>我们认为，解决</a:t>
            </a:r>
            <a:r>
              <a:rPr kumimoji="0" lang="zh-CN"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评价</a:t>
            </a:r>
            <a:r>
              <a:rPr kumimoji="0" lang="zh-CN" sz="240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rPr>
              <a:t>问题对</a:t>
            </a:r>
            <a:r>
              <a:rPr kumimoji="0" lang="zh-CN"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多模态翻译</a:t>
            </a:r>
            <a:r>
              <a:rPr kumimoji="0" lang="zh-CN" sz="240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rPr>
              <a:t>系统的进一步成功至关重要。这样不仅可以</a:t>
            </a:r>
            <a:r>
              <a:rPr kumimoji="0" lang="zh-CN"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更好地比较</a:t>
            </a:r>
            <a:r>
              <a:rPr kumimoji="0" lang="zh-CN" sz="240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rPr>
              <a:t>各种方法，而且可以</a:t>
            </a:r>
            <a:r>
              <a:rPr kumimoji="0" lang="zh-CN"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优化更好的</a:t>
            </a:r>
            <a:r>
              <a:rPr kumimoji="0" lang="zh-CN" sz="240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rPr>
              <a:t>目标。</a:t>
            </a:r>
          </a:p>
        </p:txBody>
      </p:sp>
    </p:spTree>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079886" y="3000270"/>
            <a:ext cx="3462852" cy="857460"/>
            <a:chOff x="5588007" y="1590635"/>
            <a:chExt cx="3462852" cy="857460"/>
          </a:xfrm>
        </p:grpSpPr>
        <p:sp>
          <p:nvSpPr>
            <p:cNvPr id="19" name="文本框 18">
              <a:extLst>
                <a:ext uri="{FF2B5EF4-FFF2-40B4-BE49-F238E27FC236}">
                  <a16:creationId xmlns:a16="http://schemas.microsoft.com/office/drawing/2014/main" id="{41B256AE-680D-4CCC-B51F-B69BF45F0365}"/>
                </a:ext>
              </a:extLst>
            </p:cNvPr>
            <p:cNvSpPr txBox="1"/>
            <p:nvPr/>
          </p:nvSpPr>
          <p:spPr>
            <a:xfrm>
              <a:off x="6549853" y="1696200"/>
              <a:ext cx="2501006" cy="64633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Times New Roman" panose="02020603050405020304" pitchFamily="18" charset="0"/>
                  <a:sym typeface="+mn-lt"/>
                </a:rPr>
                <a:t>多模态对齐</a:t>
              </a:r>
            </a:p>
          </p:txBody>
        </p:sp>
        <p:sp>
          <p:nvSpPr>
            <p:cNvPr id="20" name="椭圆 19">
              <a:extLst>
                <a:ext uri="{FF2B5EF4-FFF2-40B4-BE49-F238E27FC236}">
                  <a16:creationId xmlns:a16="http://schemas.microsoft.com/office/drawing/2014/main" id="{4CD969C8-E62F-446D-85AA-293C5C9F7396}"/>
                </a:ext>
              </a:extLst>
            </p:cNvPr>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4</a:t>
              </a:r>
              <a:endPar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endParaRPr>
            </a:p>
          </p:txBody>
        </p:sp>
      </p:grpSp>
      <p:sp>
        <p:nvSpPr>
          <p:cNvPr id="5" name="文本框 4">
            <a:extLst>
              <a:ext uri="{FF2B5EF4-FFF2-40B4-BE49-F238E27FC236}">
                <a16:creationId xmlns:a16="http://schemas.microsoft.com/office/drawing/2014/main" id="{D47BBFE6-DFC9-4477-AD26-FF4F8BAC1EFE}"/>
              </a:ext>
            </a:extLst>
          </p:cNvPr>
          <p:cNvSpPr txBox="1"/>
          <p:nvPr/>
        </p:nvSpPr>
        <p:spPr>
          <a:xfrm>
            <a:off x="7829174" y="4051497"/>
            <a:ext cx="36607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黑体" panose="02010609060101010101" pitchFamily="49" charset="-122"/>
              </a:rPr>
              <a:t>王宁 </a:t>
            </a: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黑体" panose="02010609060101010101" pitchFamily="49" charset="-122"/>
              </a:rPr>
              <a:t>3220200962</a:t>
            </a:r>
          </a:p>
        </p:txBody>
      </p:sp>
    </p:spTree>
    <p:extLst>
      <p:ext uri="{BB962C8B-B14F-4D97-AF65-F5344CB8AC3E}">
        <p14:creationId xmlns:p14="http://schemas.microsoft.com/office/powerpoint/2010/main" val="4210501809"/>
      </p:ext>
    </p:extLst>
  </p:cSld>
  <p:clrMapOvr>
    <a:masterClrMapping/>
  </p:clrMapOvr>
  <p:transition spd="med" advTm="9205">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1">
            <a:extLst>
              <a:ext uri="{FF2B5EF4-FFF2-40B4-BE49-F238E27FC236}">
                <a16:creationId xmlns:a16="http://schemas.microsoft.com/office/drawing/2014/main" id="{303D2B33-69CE-4F05-926F-AABEAD821742}"/>
              </a:ext>
            </a:extLst>
          </p:cNvPr>
          <p:cNvSpPr>
            <a:spLocks noGrp="1"/>
          </p:cNvSpPr>
          <p:nvPr>
            <p:ph type="title"/>
          </p:nvPr>
        </p:nvSpPr>
        <p:spPr>
          <a:xfrm>
            <a:off x="749863" y="249067"/>
            <a:ext cx="8643848" cy="480131"/>
          </a:xfrm>
        </p:spPr>
        <p:txBody>
          <a:bodyPr/>
          <a:lstStyle/>
          <a:p>
            <a:r>
              <a:rPr lang="zh-CN" altLang="en-US" dirty="0"/>
              <a:t>多模态对齐的定义</a:t>
            </a:r>
          </a:p>
        </p:txBody>
      </p:sp>
      <p:sp>
        <p:nvSpPr>
          <p:cNvPr id="36" name="文本框 35">
            <a:extLst>
              <a:ext uri="{FF2B5EF4-FFF2-40B4-BE49-F238E27FC236}">
                <a16:creationId xmlns:a16="http://schemas.microsoft.com/office/drawing/2014/main" id="{D69CBFE0-890B-4C42-9BFA-6A53BE9254B2}"/>
              </a:ext>
            </a:extLst>
          </p:cNvPr>
          <p:cNvSpPr txBox="1"/>
          <p:nvPr/>
        </p:nvSpPr>
        <p:spPr>
          <a:xfrm>
            <a:off x="545833" y="1136615"/>
            <a:ext cx="7402413" cy="443198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prstClr val="black"/>
                </a:solidFill>
                <a:effectLst/>
                <a:uLnTx/>
                <a:uFillTx/>
                <a:latin typeface="微软雅黑"/>
                <a:ea typeface="微软雅黑"/>
                <a:cs typeface="+mn-cs"/>
              </a:rPr>
              <a:t>Multimodal alignment</a:t>
            </a: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：对来自同一实例的不同模态信息的子元素寻找对应关系。</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a:ea typeface="微软雅黑"/>
                <a:cs typeface="+mn-cs"/>
              </a:rPr>
              <a:t>举例</a:t>
            </a:r>
            <a:endParaRPr kumimoji="0" lang="en-US" altLang="zh-CN" sz="2000" b="1"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时间维度：电影画面、语音、字幕的对齐</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空间维度：图片语义分割（将像素映射到标签，实现视觉和词汇的对齐）</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p:txBody>
      </p:sp>
      <p:pic>
        <p:nvPicPr>
          <p:cNvPr id="3" name="图片 2">
            <a:extLst>
              <a:ext uri="{FF2B5EF4-FFF2-40B4-BE49-F238E27FC236}">
                <a16:creationId xmlns:a16="http://schemas.microsoft.com/office/drawing/2014/main" id="{11E83665-DEAF-4405-B99C-3A9CED8A6280}"/>
              </a:ext>
            </a:extLst>
          </p:cNvPr>
          <p:cNvPicPr>
            <a:picLocks noChangeAspect="1"/>
          </p:cNvPicPr>
          <p:nvPr/>
        </p:nvPicPr>
        <p:blipFill>
          <a:blip r:embed="rId3"/>
          <a:stretch>
            <a:fillRect/>
          </a:stretch>
        </p:blipFill>
        <p:spPr>
          <a:xfrm>
            <a:off x="8001000" y="1569149"/>
            <a:ext cx="3894259" cy="4203736"/>
          </a:xfrm>
          <a:prstGeom prst="rect">
            <a:avLst/>
          </a:prstGeom>
        </p:spPr>
      </p:pic>
    </p:spTree>
    <p:extLst>
      <p:ext uri="{BB962C8B-B14F-4D97-AF65-F5344CB8AC3E}">
        <p14:creationId xmlns:p14="http://schemas.microsoft.com/office/powerpoint/2010/main" val="1153801976"/>
      </p:ext>
    </p:extLst>
  </p:cSld>
  <p:clrMapOvr>
    <a:masterClrMapping/>
  </p:clrMapOvr>
  <p:transition spd="med" advTm="29488">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A19604C-6A70-4B68-8079-2F8AAA40AB06}"/>
              </a:ext>
            </a:extLst>
          </p:cNvPr>
          <p:cNvSpPr txBox="1"/>
          <p:nvPr/>
        </p:nvSpPr>
        <p:spPr>
          <a:xfrm>
            <a:off x="450255" y="789985"/>
            <a:ext cx="5798878" cy="420115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a:ea typeface="微软雅黑"/>
                <a:cs typeface="+mn-cs"/>
              </a:rPr>
              <a:t>显式对齐</a:t>
            </a:r>
            <a:endParaRPr kumimoji="0" lang="en-US" altLang="zh-CN" sz="2000" b="1"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任务本身就是将有关系的子模块之间对齐。</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将语音信号与文字记录相匹配</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对齐两个不同步的序列</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sz="2000" dirty="0">
                <a:solidFill>
                  <a:prstClr val="black"/>
                </a:solidFill>
                <a:latin typeface="微软雅黑"/>
                <a:ea typeface="微软雅黑"/>
              </a:rPr>
              <a:t>文本和</a:t>
            </a: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视频的对齐</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CN" sz="1800" b="1" i="0" u="none" strike="noStrike" kern="1200" cap="none" spc="0" normalizeH="0" baseline="0" noProof="0" dirty="0">
              <a:ln>
                <a:noFill/>
              </a:ln>
              <a:solidFill>
                <a:prstClr val="black"/>
              </a:solidFill>
              <a:effectLst/>
              <a:uLnTx/>
              <a:uFillTx/>
              <a:latin typeface="微软雅黑"/>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3" name="标题 1">
            <a:extLst>
              <a:ext uri="{FF2B5EF4-FFF2-40B4-BE49-F238E27FC236}">
                <a16:creationId xmlns:a16="http://schemas.microsoft.com/office/drawing/2014/main" id="{642E3D90-6876-4F0D-9032-B27C9B0EFF67}"/>
              </a:ext>
            </a:extLst>
          </p:cNvPr>
          <p:cNvSpPr>
            <a:spLocks noGrp="1"/>
          </p:cNvSpPr>
          <p:nvPr>
            <p:ph type="title"/>
          </p:nvPr>
        </p:nvSpPr>
        <p:spPr>
          <a:xfrm>
            <a:off x="749863" y="249067"/>
            <a:ext cx="8643848" cy="480131"/>
          </a:xfrm>
        </p:spPr>
        <p:txBody>
          <a:bodyPr/>
          <a:lstStyle/>
          <a:p>
            <a:r>
              <a:rPr lang="zh-CN" altLang="en-US" dirty="0"/>
              <a:t>多模态对齐的分类</a:t>
            </a:r>
          </a:p>
        </p:txBody>
      </p:sp>
      <p:sp>
        <p:nvSpPr>
          <p:cNvPr id="6" name="文本框 5">
            <a:extLst>
              <a:ext uri="{FF2B5EF4-FFF2-40B4-BE49-F238E27FC236}">
                <a16:creationId xmlns:a16="http://schemas.microsoft.com/office/drawing/2014/main" id="{F42C9009-91C1-4A2A-AE12-5DE236B0555B}"/>
              </a:ext>
            </a:extLst>
          </p:cNvPr>
          <p:cNvSpPr txBox="1"/>
          <p:nvPr/>
        </p:nvSpPr>
        <p:spPr>
          <a:xfrm>
            <a:off x="6335888" y="486832"/>
            <a:ext cx="5856112" cy="307500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a:ea typeface="微软雅黑"/>
                <a:cs typeface="+mn-cs"/>
              </a:rPr>
              <a:t>隐式对齐</a:t>
            </a:r>
            <a:endParaRPr kumimoji="0" lang="en-US" altLang="zh-CN" sz="2000" b="1"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应用多模态对齐技术更好的帮助完成目标任务。</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机器翻译</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视觉问答</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跨模态搜索</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p:txBody>
      </p:sp>
      <p:pic>
        <p:nvPicPr>
          <p:cNvPr id="15" name="图片 14">
            <a:extLst>
              <a:ext uri="{FF2B5EF4-FFF2-40B4-BE49-F238E27FC236}">
                <a16:creationId xmlns:a16="http://schemas.microsoft.com/office/drawing/2014/main" id="{23B92EBF-1980-46DC-B01B-93F33E600AC1}"/>
              </a:ext>
            </a:extLst>
          </p:cNvPr>
          <p:cNvPicPr>
            <a:picLocks noChangeAspect="1"/>
          </p:cNvPicPr>
          <p:nvPr/>
        </p:nvPicPr>
        <p:blipFill>
          <a:blip r:embed="rId3"/>
          <a:stretch>
            <a:fillRect/>
          </a:stretch>
        </p:blipFill>
        <p:spPr>
          <a:xfrm>
            <a:off x="8636778" y="5191696"/>
            <a:ext cx="2981325" cy="819150"/>
          </a:xfrm>
          <a:prstGeom prst="rect">
            <a:avLst/>
          </a:prstGeom>
        </p:spPr>
      </p:pic>
      <p:pic>
        <p:nvPicPr>
          <p:cNvPr id="17" name="图片 16">
            <a:extLst>
              <a:ext uri="{FF2B5EF4-FFF2-40B4-BE49-F238E27FC236}">
                <a16:creationId xmlns:a16="http://schemas.microsoft.com/office/drawing/2014/main" id="{61D9AB60-5F0C-4927-B237-C2851119EBE1}"/>
              </a:ext>
            </a:extLst>
          </p:cNvPr>
          <p:cNvPicPr>
            <a:picLocks noChangeAspect="1"/>
          </p:cNvPicPr>
          <p:nvPr/>
        </p:nvPicPr>
        <p:blipFill>
          <a:blip r:embed="rId4"/>
          <a:stretch>
            <a:fillRect/>
          </a:stretch>
        </p:blipFill>
        <p:spPr>
          <a:xfrm>
            <a:off x="6595955" y="5179757"/>
            <a:ext cx="1647825" cy="866775"/>
          </a:xfrm>
          <a:prstGeom prst="rect">
            <a:avLst/>
          </a:prstGeom>
        </p:spPr>
      </p:pic>
      <p:cxnSp>
        <p:nvCxnSpPr>
          <p:cNvPr id="19" name="直接箭头连接符 18">
            <a:extLst>
              <a:ext uri="{FF2B5EF4-FFF2-40B4-BE49-F238E27FC236}">
                <a16:creationId xmlns:a16="http://schemas.microsoft.com/office/drawing/2014/main" id="{DDB4D672-06F9-4021-AA12-7ACD4A9DD516}"/>
              </a:ext>
            </a:extLst>
          </p:cNvPr>
          <p:cNvCxnSpPr>
            <a:cxnSpLocks/>
            <a:stCxn id="24" idx="2"/>
            <a:endCxn id="17" idx="0"/>
          </p:cNvCxnSpPr>
          <p:nvPr/>
        </p:nvCxnSpPr>
        <p:spPr>
          <a:xfrm flipH="1">
            <a:off x="7419868" y="4208172"/>
            <a:ext cx="1332018" cy="971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441124AA-A1AC-42C1-B833-252C3124255C}"/>
              </a:ext>
            </a:extLst>
          </p:cNvPr>
          <p:cNvCxnSpPr>
            <a:cxnSpLocks/>
            <a:stCxn id="24" idx="2"/>
            <a:endCxn id="15" idx="0"/>
          </p:cNvCxnSpPr>
          <p:nvPr/>
        </p:nvCxnSpPr>
        <p:spPr>
          <a:xfrm>
            <a:off x="8751886" y="4208172"/>
            <a:ext cx="1375555" cy="983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991466F9-E9CA-40C7-9691-A72F83DBA48E}"/>
              </a:ext>
            </a:extLst>
          </p:cNvPr>
          <p:cNvSpPr txBox="1"/>
          <p:nvPr/>
        </p:nvSpPr>
        <p:spPr>
          <a:xfrm>
            <a:off x="7736545" y="3561841"/>
            <a:ext cx="2030681"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The choppy water the man is riding.</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31" name="文本框 30">
            <a:extLst>
              <a:ext uri="{FF2B5EF4-FFF2-40B4-BE49-F238E27FC236}">
                <a16:creationId xmlns:a16="http://schemas.microsoft.com/office/drawing/2014/main" id="{B72A43AA-9F18-4DA5-B102-93930D153B27}"/>
              </a:ext>
            </a:extLst>
          </p:cNvPr>
          <p:cNvSpPr txBox="1"/>
          <p:nvPr/>
        </p:nvSpPr>
        <p:spPr>
          <a:xfrm>
            <a:off x="8080933" y="3217318"/>
            <a:ext cx="16744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A3420F"/>
                </a:solidFill>
                <a:effectLst/>
                <a:uLnTx/>
                <a:uFillTx/>
                <a:latin typeface="微软雅黑"/>
                <a:ea typeface="微软雅黑"/>
                <a:cs typeface="+mn-cs"/>
              </a:rPr>
              <a:t>Input Query</a:t>
            </a:r>
            <a:endParaRPr kumimoji="0" lang="zh-CN" altLang="en-US" sz="1600" b="1" i="0" u="none" strike="noStrike" kern="1200" cap="none" spc="0" normalizeH="0" baseline="0" noProof="0" dirty="0">
              <a:ln>
                <a:noFill/>
              </a:ln>
              <a:solidFill>
                <a:srgbClr val="A3420F"/>
              </a:solidFill>
              <a:effectLst/>
              <a:uLnTx/>
              <a:uFillTx/>
              <a:latin typeface="微软雅黑"/>
              <a:ea typeface="微软雅黑"/>
              <a:cs typeface="+mn-cs"/>
            </a:endParaRPr>
          </a:p>
        </p:txBody>
      </p:sp>
      <p:sp>
        <p:nvSpPr>
          <p:cNvPr id="37" name="文本框 36">
            <a:extLst>
              <a:ext uri="{FF2B5EF4-FFF2-40B4-BE49-F238E27FC236}">
                <a16:creationId xmlns:a16="http://schemas.microsoft.com/office/drawing/2014/main" id="{8B799506-9201-4907-9C0E-FFD2186CF0FD}"/>
              </a:ext>
            </a:extLst>
          </p:cNvPr>
          <p:cNvSpPr txBox="1"/>
          <p:nvPr/>
        </p:nvSpPr>
        <p:spPr>
          <a:xfrm rot="16200000">
            <a:off x="7243613" y="4379675"/>
            <a:ext cx="615553" cy="1059086"/>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A3420F"/>
                </a:solidFill>
                <a:effectLst/>
                <a:uLnTx/>
                <a:uFillTx/>
                <a:latin typeface="微软雅黑"/>
                <a:ea typeface="微软雅黑"/>
                <a:cs typeface="+mn-cs"/>
              </a:rPr>
              <a:t>Image Retrievals</a:t>
            </a:r>
            <a:endParaRPr kumimoji="0" lang="zh-CN" altLang="en-US" sz="1400" b="1" i="0" u="none" strike="noStrike" kern="1200" cap="none" spc="0" normalizeH="0" baseline="0" noProof="0" dirty="0">
              <a:ln>
                <a:noFill/>
              </a:ln>
              <a:solidFill>
                <a:srgbClr val="A3420F"/>
              </a:solidFill>
              <a:effectLst/>
              <a:uLnTx/>
              <a:uFillTx/>
              <a:latin typeface="微软雅黑"/>
              <a:ea typeface="微软雅黑"/>
              <a:cs typeface="+mn-cs"/>
            </a:endParaRPr>
          </a:p>
        </p:txBody>
      </p:sp>
      <p:sp>
        <p:nvSpPr>
          <p:cNvPr id="38" name="文本框 37">
            <a:extLst>
              <a:ext uri="{FF2B5EF4-FFF2-40B4-BE49-F238E27FC236}">
                <a16:creationId xmlns:a16="http://schemas.microsoft.com/office/drawing/2014/main" id="{E40CE210-394F-49C9-BA5B-1F84904EDEA7}"/>
              </a:ext>
            </a:extLst>
          </p:cNvPr>
          <p:cNvSpPr txBox="1"/>
          <p:nvPr/>
        </p:nvSpPr>
        <p:spPr>
          <a:xfrm>
            <a:off x="9608889" y="4665642"/>
            <a:ext cx="11321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A3420F"/>
                </a:solidFill>
                <a:effectLst/>
                <a:uLnTx/>
                <a:uFillTx/>
                <a:latin typeface="微软雅黑"/>
                <a:ea typeface="微软雅黑"/>
                <a:cs typeface="+mn-cs"/>
              </a:rPr>
              <a:t>Sound Retrievals</a:t>
            </a:r>
            <a:endParaRPr kumimoji="0" lang="zh-CN" altLang="en-US" sz="1400" b="1" i="0" u="none" strike="noStrike" kern="1200" cap="none" spc="0" normalizeH="0" baseline="0" noProof="0" dirty="0">
              <a:ln>
                <a:noFill/>
              </a:ln>
              <a:solidFill>
                <a:srgbClr val="A3420F"/>
              </a:solidFill>
              <a:effectLst/>
              <a:uLnTx/>
              <a:uFillTx/>
              <a:latin typeface="微软雅黑"/>
              <a:ea typeface="微软雅黑"/>
              <a:cs typeface="+mn-cs"/>
            </a:endParaRPr>
          </a:p>
        </p:txBody>
      </p:sp>
      <p:pic>
        <p:nvPicPr>
          <p:cNvPr id="16" name="图片 15">
            <a:extLst>
              <a:ext uri="{FF2B5EF4-FFF2-40B4-BE49-F238E27FC236}">
                <a16:creationId xmlns:a16="http://schemas.microsoft.com/office/drawing/2014/main" id="{631AB3DC-5E95-484A-8EA7-979ACFB31832}"/>
              </a:ext>
            </a:extLst>
          </p:cNvPr>
          <p:cNvPicPr>
            <a:picLocks noChangeAspect="1"/>
          </p:cNvPicPr>
          <p:nvPr/>
        </p:nvPicPr>
        <p:blipFill>
          <a:blip r:embed="rId5"/>
          <a:stretch>
            <a:fillRect/>
          </a:stretch>
        </p:blipFill>
        <p:spPr>
          <a:xfrm>
            <a:off x="863636" y="3217318"/>
            <a:ext cx="4801299" cy="2936926"/>
          </a:xfrm>
          <a:prstGeom prst="rect">
            <a:avLst/>
          </a:prstGeom>
        </p:spPr>
      </p:pic>
    </p:spTree>
    <p:extLst>
      <p:ext uri="{BB962C8B-B14F-4D97-AF65-F5344CB8AC3E}">
        <p14:creationId xmlns:p14="http://schemas.microsoft.com/office/powerpoint/2010/main" val="996598836"/>
      </p:ext>
    </p:extLst>
  </p:cSld>
  <p:clrMapOvr>
    <a:masterClrMapping/>
  </p:clrMapOvr>
  <p:transition spd="med" advTm="2531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9393F723-1F76-4940-87C7-3CC33D3C8A14}"/>
              </a:ext>
            </a:extLst>
          </p:cNvPr>
          <p:cNvSpPr>
            <a:spLocks noGrp="1"/>
          </p:cNvSpPr>
          <p:nvPr>
            <p:ph type="title"/>
          </p:nvPr>
        </p:nvSpPr>
        <p:spPr>
          <a:xfrm>
            <a:off x="749863" y="249067"/>
            <a:ext cx="8643848" cy="480131"/>
          </a:xfrm>
        </p:spPr>
        <p:txBody>
          <a:bodyPr/>
          <a:lstStyle/>
          <a:p>
            <a:r>
              <a:rPr lang="zh-CN" altLang="en-US" dirty="0"/>
              <a:t>显式对齐的实现方法</a:t>
            </a:r>
          </a:p>
        </p:txBody>
      </p:sp>
      <p:sp>
        <p:nvSpPr>
          <p:cNvPr id="4" name="文本框 3">
            <a:extLst>
              <a:ext uri="{FF2B5EF4-FFF2-40B4-BE49-F238E27FC236}">
                <a16:creationId xmlns:a16="http://schemas.microsoft.com/office/drawing/2014/main" id="{265244EC-C6CB-4E4D-8608-BBA7688AA04D}"/>
              </a:ext>
            </a:extLst>
          </p:cNvPr>
          <p:cNvSpPr txBox="1"/>
          <p:nvPr/>
        </p:nvSpPr>
        <p:spPr>
          <a:xfrm>
            <a:off x="508001" y="865892"/>
            <a:ext cx="4138184" cy="10156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a:ea typeface="微软雅黑"/>
                <a:cs typeface="+mn-cs"/>
              </a:rPr>
              <a:t>无监督方法：</a:t>
            </a:r>
            <a:endParaRPr kumimoji="0" lang="en-US" altLang="zh-CN" sz="2000" b="1"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7" name="文本框 6">
            <a:extLst>
              <a:ext uri="{FF2B5EF4-FFF2-40B4-BE49-F238E27FC236}">
                <a16:creationId xmlns:a16="http://schemas.microsoft.com/office/drawing/2014/main" id="{BF0B056B-BA23-4054-9591-843FF87DEEFA}"/>
              </a:ext>
            </a:extLst>
          </p:cNvPr>
          <p:cNvSpPr txBox="1"/>
          <p:nvPr/>
        </p:nvSpPr>
        <p:spPr>
          <a:xfrm>
            <a:off x="731558" y="1301634"/>
            <a:ext cx="91553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假定在对齐上存在一定的约束，例如序列的时间顺序或模态之间的相似性度量。</a:t>
            </a:r>
          </a:p>
        </p:txBody>
      </p:sp>
      <p:grpSp>
        <p:nvGrpSpPr>
          <p:cNvPr id="23" name="组合 22">
            <a:extLst>
              <a:ext uri="{FF2B5EF4-FFF2-40B4-BE49-F238E27FC236}">
                <a16:creationId xmlns:a16="http://schemas.microsoft.com/office/drawing/2014/main" id="{AE54CB1F-2FBE-44AF-84D4-DDF34BD05E00}"/>
              </a:ext>
            </a:extLst>
          </p:cNvPr>
          <p:cNvGrpSpPr/>
          <p:nvPr/>
        </p:nvGrpSpPr>
        <p:grpSpPr>
          <a:xfrm>
            <a:off x="3938137" y="1887618"/>
            <a:ext cx="7920859" cy="4389309"/>
            <a:chOff x="-1991176" y="2102611"/>
            <a:chExt cx="7920859" cy="4389309"/>
          </a:xfrm>
        </p:grpSpPr>
        <p:pic>
          <p:nvPicPr>
            <p:cNvPr id="6" name="图片 5">
              <a:extLst>
                <a:ext uri="{FF2B5EF4-FFF2-40B4-BE49-F238E27FC236}">
                  <a16:creationId xmlns:a16="http://schemas.microsoft.com/office/drawing/2014/main" id="{00C0C490-CA81-4C4A-9CE5-BB5D8A43C955}"/>
                </a:ext>
              </a:extLst>
            </p:cNvPr>
            <p:cNvPicPr>
              <a:picLocks noChangeAspect="1"/>
            </p:cNvPicPr>
            <p:nvPr/>
          </p:nvPicPr>
          <p:blipFill>
            <a:blip r:embed="rId3"/>
            <a:stretch>
              <a:fillRect/>
            </a:stretch>
          </p:blipFill>
          <p:spPr>
            <a:xfrm>
              <a:off x="217288" y="2102611"/>
              <a:ext cx="3341687" cy="3623092"/>
            </a:xfrm>
            <a:prstGeom prst="rect">
              <a:avLst/>
            </a:prstGeom>
          </p:spPr>
        </p:pic>
        <p:pic>
          <p:nvPicPr>
            <p:cNvPr id="8" name="图片 7">
              <a:extLst>
                <a:ext uri="{FF2B5EF4-FFF2-40B4-BE49-F238E27FC236}">
                  <a16:creationId xmlns:a16="http://schemas.microsoft.com/office/drawing/2014/main" id="{432CB41D-47EB-4BC6-9DFB-DBE0FAD82DFB}"/>
                </a:ext>
              </a:extLst>
            </p:cNvPr>
            <p:cNvPicPr>
              <a:picLocks noChangeAspect="1"/>
            </p:cNvPicPr>
            <p:nvPr/>
          </p:nvPicPr>
          <p:blipFill>
            <a:blip r:embed="rId4"/>
            <a:stretch>
              <a:fillRect/>
            </a:stretch>
          </p:blipFill>
          <p:spPr>
            <a:xfrm>
              <a:off x="2100633" y="2364078"/>
              <a:ext cx="3829050" cy="800100"/>
            </a:xfrm>
            <a:prstGeom prst="rect">
              <a:avLst/>
            </a:prstGeom>
          </p:spPr>
        </p:pic>
        <p:sp>
          <p:nvSpPr>
            <p:cNvPr id="9" name="矩形 8">
              <a:extLst>
                <a:ext uri="{FF2B5EF4-FFF2-40B4-BE49-F238E27FC236}">
                  <a16:creationId xmlns:a16="http://schemas.microsoft.com/office/drawing/2014/main" id="{2E318464-337D-46CE-B252-69868BD3A7C4}"/>
                </a:ext>
              </a:extLst>
            </p:cNvPr>
            <p:cNvSpPr/>
            <p:nvPr/>
          </p:nvSpPr>
          <p:spPr>
            <a:xfrm>
              <a:off x="1400175" y="4186918"/>
              <a:ext cx="985837" cy="518494"/>
            </a:xfrm>
            <a:prstGeom prst="rect">
              <a:avLst/>
            </a:prstGeom>
            <a:noFill/>
            <a:ln>
              <a:solidFill>
                <a:srgbClr val="A74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矩形 9">
              <a:extLst>
                <a:ext uri="{FF2B5EF4-FFF2-40B4-BE49-F238E27FC236}">
                  <a16:creationId xmlns:a16="http://schemas.microsoft.com/office/drawing/2014/main" id="{B7B8CC9D-6E59-494F-A77A-AEFA6466CE95}"/>
                </a:ext>
              </a:extLst>
            </p:cNvPr>
            <p:cNvSpPr/>
            <p:nvPr/>
          </p:nvSpPr>
          <p:spPr>
            <a:xfrm>
              <a:off x="2061031" y="2292593"/>
              <a:ext cx="3657600" cy="928915"/>
            </a:xfrm>
            <a:prstGeom prst="rect">
              <a:avLst/>
            </a:prstGeom>
            <a:noFill/>
            <a:ln>
              <a:solidFill>
                <a:srgbClr val="A74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6" name="文本框 15">
              <a:extLst>
                <a:ext uri="{FF2B5EF4-FFF2-40B4-BE49-F238E27FC236}">
                  <a16:creationId xmlns:a16="http://schemas.microsoft.com/office/drawing/2014/main" id="{0D15D1DC-D9F9-418A-BAEC-22F904533ABE}"/>
                </a:ext>
              </a:extLst>
            </p:cNvPr>
            <p:cNvSpPr txBox="1"/>
            <p:nvPr/>
          </p:nvSpPr>
          <p:spPr>
            <a:xfrm>
              <a:off x="-1991176" y="6184143"/>
              <a:ext cx="678270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rPr>
                <a:t>参考文献</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1400" b="0" i="0" u="none" strike="noStrike" kern="1200" cap="none" spc="0" normalizeH="0" baseline="0" noProof="0" dirty="0">
                  <a:ln>
                    <a:noFill/>
                  </a:ln>
                  <a:solidFill>
                    <a:srgbClr val="0070C0"/>
                  </a:solidFill>
                  <a:effectLst/>
                  <a:uLnTx/>
                  <a:uFillTx/>
                  <a:latin typeface="微软雅黑"/>
                  <a:ea typeface="微软雅黑"/>
                  <a:cs typeface="+mn-cs"/>
                </a:rPr>
                <a:t>X. Anguera</a:t>
              </a:r>
              <a:r>
                <a:rPr kumimoji="0" lang="sv-SE" altLang="zh-CN" sz="1400" b="0" i="0" u="none" strike="noStrike" kern="1200" cap="none" spc="0" normalizeH="0" baseline="0" noProof="0" dirty="0">
                  <a:ln>
                    <a:noFill/>
                  </a:ln>
                  <a:solidFill>
                    <a:srgbClr val="0070C0"/>
                  </a:solidFill>
                  <a:effectLst/>
                  <a:uLnTx/>
                  <a:uFillTx/>
                  <a:latin typeface="微软雅黑"/>
                  <a:ea typeface="微软雅黑"/>
                  <a:cs typeface="+mn-cs"/>
                </a:rPr>
                <a:t>, </a:t>
              </a:r>
              <a:r>
                <a:rPr kumimoji="0" lang="en-US" altLang="zh-CN" sz="1400" b="0" i="0" u="none" strike="noStrike" kern="1200" cap="none" spc="0" normalizeH="0" baseline="0" noProof="0" dirty="0">
                  <a:ln>
                    <a:noFill/>
                  </a:ln>
                  <a:solidFill>
                    <a:srgbClr val="0070C0"/>
                  </a:solidFill>
                  <a:effectLst/>
                  <a:uLnTx/>
                  <a:uFillTx/>
                  <a:latin typeface="微软雅黑"/>
                  <a:ea typeface="微软雅黑"/>
                  <a:cs typeface="+mn-cs"/>
                </a:rPr>
                <a:t>INTERSPEECH 2014</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 </a:t>
              </a:r>
              <a:endPar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endParaRPr>
            </a:p>
          </p:txBody>
        </p:sp>
      </p:grpSp>
      <p:pic>
        <p:nvPicPr>
          <p:cNvPr id="20" name="图片 19">
            <a:extLst>
              <a:ext uri="{FF2B5EF4-FFF2-40B4-BE49-F238E27FC236}">
                <a16:creationId xmlns:a16="http://schemas.microsoft.com/office/drawing/2014/main" id="{D644242D-6564-4652-BFAE-95B68D704DF5}"/>
              </a:ext>
            </a:extLst>
          </p:cNvPr>
          <p:cNvPicPr>
            <a:picLocks noChangeAspect="1"/>
          </p:cNvPicPr>
          <p:nvPr/>
        </p:nvPicPr>
        <p:blipFill rotWithShape="1">
          <a:blip r:embed="rId5"/>
          <a:srcRect b="8000"/>
          <a:stretch/>
        </p:blipFill>
        <p:spPr>
          <a:xfrm>
            <a:off x="245381" y="1943100"/>
            <a:ext cx="5431519" cy="3286125"/>
          </a:xfrm>
          <a:prstGeom prst="rect">
            <a:avLst/>
          </a:prstGeom>
        </p:spPr>
      </p:pic>
      <p:sp>
        <p:nvSpPr>
          <p:cNvPr id="22" name="文本框 21">
            <a:extLst>
              <a:ext uri="{FF2B5EF4-FFF2-40B4-BE49-F238E27FC236}">
                <a16:creationId xmlns:a16="http://schemas.microsoft.com/office/drawing/2014/main" id="{6702A5DC-025B-4BFC-9651-41DB8597B7EB}"/>
              </a:ext>
            </a:extLst>
          </p:cNvPr>
          <p:cNvSpPr txBox="1"/>
          <p:nvPr/>
        </p:nvSpPr>
        <p:spPr>
          <a:xfrm>
            <a:off x="1232296" y="5194577"/>
            <a:ext cx="38254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A3420F"/>
                </a:solidFill>
                <a:effectLst/>
                <a:uLnTx/>
                <a:uFillTx/>
                <a:latin typeface="微软雅黑"/>
                <a:ea typeface="微软雅黑"/>
                <a:cs typeface="+mn-cs"/>
              </a:rPr>
              <a:t>手动定义字素和音素之间的相似性</a:t>
            </a:r>
          </a:p>
        </p:txBody>
      </p:sp>
      <p:cxnSp>
        <p:nvCxnSpPr>
          <p:cNvPr id="25" name="连接符: 曲线 24">
            <a:extLst>
              <a:ext uri="{FF2B5EF4-FFF2-40B4-BE49-F238E27FC236}">
                <a16:creationId xmlns:a16="http://schemas.microsoft.com/office/drawing/2014/main" id="{1502AC29-3D02-4189-A97B-9B76674CED52}"/>
              </a:ext>
            </a:extLst>
          </p:cNvPr>
          <p:cNvCxnSpPr>
            <a:cxnSpLocks/>
            <a:stCxn id="20" idx="0"/>
          </p:cNvCxnSpPr>
          <p:nvPr/>
        </p:nvCxnSpPr>
        <p:spPr>
          <a:xfrm rot="16200000" flipH="1">
            <a:off x="5931127" y="-1026886"/>
            <a:ext cx="442912" cy="6382884"/>
          </a:xfrm>
          <a:prstGeom prst="curvedConnector4">
            <a:avLst>
              <a:gd name="adj1" fmla="val -51613"/>
              <a:gd name="adj2" fmla="val 100373"/>
            </a:avLst>
          </a:prstGeom>
          <a:ln>
            <a:solidFill>
              <a:srgbClr val="A3420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连接符: 曲线 40">
            <a:extLst>
              <a:ext uri="{FF2B5EF4-FFF2-40B4-BE49-F238E27FC236}">
                <a16:creationId xmlns:a16="http://schemas.microsoft.com/office/drawing/2014/main" id="{B88CF3BD-F612-45F9-AFA4-9D13262E101B}"/>
              </a:ext>
            </a:extLst>
          </p:cNvPr>
          <p:cNvCxnSpPr>
            <a:cxnSpLocks/>
            <a:stCxn id="9" idx="3"/>
            <a:endCxn id="10" idx="2"/>
          </p:cNvCxnSpPr>
          <p:nvPr/>
        </p:nvCxnSpPr>
        <p:spPr>
          <a:xfrm flipV="1">
            <a:off x="8315325" y="3006515"/>
            <a:ext cx="1503819" cy="1224657"/>
          </a:xfrm>
          <a:prstGeom prst="curvedConnector2">
            <a:avLst/>
          </a:prstGeom>
          <a:ln>
            <a:solidFill>
              <a:srgbClr val="A3420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603364"/>
      </p:ext>
    </p:extLst>
  </p:cSld>
  <p:clrMapOvr>
    <a:masterClrMapping/>
  </p:clrMapOvr>
  <p:transition spd="med" advTm="51123">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9393F723-1F76-4940-87C7-3CC33D3C8A14}"/>
              </a:ext>
            </a:extLst>
          </p:cNvPr>
          <p:cNvSpPr>
            <a:spLocks noGrp="1"/>
          </p:cNvSpPr>
          <p:nvPr>
            <p:ph type="title"/>
          </p:nvPr>
        </p:nvSpPr>
        <p:spPr>
          <a:xfrm>
            <a:off x="749863" y="249067"/>
            <a:ext cx="8643848" cy="480131"/>
          </a:xfrm>
        </p:spPr>
        <p:txBody>
          <a:bodyPr/>
          <a:lstStyle/>
          <a:p>
            <a:r>
              <a:rPr lang="zh-CN" altLang="en-US" dirty="0"/>
              <a:t>显式对齐的实现方法</a:t>
            </a:r>
          </a:p>
        </p:txBody>
      </p:sp>
      <p:sp>
        <p:nvSpPr>
          <p:cNvPr id="4" name="文本框 3">
            <a:extLst>
              <a:ext uri="{FF2B5EF4-FFF2-40B4-BE49-F238E27FC236}">
                <a16:creationId xmlns:a16="http://schemas.microsoft.com/office/drawing/2014/main" id="{265244EC-C6CB-4E4D-8608-BBA7688AA04D}"/>
              </a:ext>
            </a:extLst>
          </p:cNvPr>
          <p:cNvSpPr txBox="1"/>
          <p:nvPr/>
        </p:nvSpPr>
        <p:spPr>
          <a:xfrm>
            <a:off x="508001" y="865892"/>
            <a:ext cx="4138184"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a:ea typeface="微软雅黑"/>
                <a:cs typeface="+mn-cs"/>
              </a:rPr>
              <a:t>弱监督方法：</a:t>
            </a:r>
            <a:endParaRPr kumimoji="0" lang="en-US" altLang="zh-CN" sz="2000" b="1"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7" name="文本框 6">
            <a:extLst>
              <a:ext uri="{FF2B5EF4-FFF2-40B4-BE49-F238E27FC236}">
                <a16:creationId xmlns:a16="http://schemas.microsoft.com/office/drawing/2014/main" id="{BF0B056B-BA23-4054-9591-843FF87DEEFA}"/>
              </a:ext>
            </a:extLst>
          </p:cNvPr>
          <p:cNvSpPr txBox="1"/>
          <p:nvPr/>
        </p:nvSpPr>
        <p:spPr>
          <a:xfrm>
            <a:off x="731558" y="1301634"/>
            <a:ext cx="91553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依赖于标记对齐的实例，这些实例被用来训练用于对齐模态的相似度量。</a:t>
            </a:r>
          </a:p>
        </p:txBody>
      </p:sp>
      <p:pic>
        <p:nvPicPr>
          <p:cNvPr id="12" name="图片 11">
            <a:extLst>
              <a:ext uri="{FF2B5EF4-FFF2-40B4-BE49-F238E27FC236}">
                <a16:creationId xmlns:a16="http://schemas.microsoft.com/office/drawing/2014/main" id="{418D1303-4607-4CBE-B9D3-FC3AE04C4B9F}"/>
              </a:ext>
            </a:extLst>
          </p:cNvPr>
          <p:cNvPicPr>
            <a:picLocks noChangeAspect="1"/>
          </p:cNvPicPr>
          <p:nvPr/>
        </p:nvPicPr>
        <p:blipFill>
          <a:blip r:embed="rId3"/>
          <a:stretch>
            <a:fillRect/>
          </a:stretch>
        </p:blipFill>
        <p:spPr>
          <a:xfrm>
            <a:off x="638174" y="2233613"/>
            <a:ext cx="6283985" cy="2438401"/>
          </a:xfrm>
          <a:prstGeom prst="rect">
            <a:avLst/>
          </a:prstGeom>
        </p:spPr>
      </p:pic>
      <p:sp>
        <p:nvSpPr>
          <p:cNvPr id="21" name="文本框 20">
            <a:extLst>
              <a:ext uri="{FF2B5EF4-FFF2-40B4-BE49-F238E27FC236}">
                <a16:creationId xmlns:a16="http://schemas.microsoft.com/office/drawing/2014/main" id="{AC14377A-90B3-4256-95A8-885986A0637D}"/>
              </a:ext>
            </a:extLst>
          </p:cNvPr>
          <p:cNvSpPr txBox="1"/>
          <p:nvPr/>
        </p:nvSpPr>
        <p:spPr>
          <a:xfrm>
            <a:off x="2194363" y="4735709"/>
            <a:ext cx="29933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rPr>
              <a:t>参考文献</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a:t>
            </a:r>
            <a:r>
              <a:rPr kumimoji="0" lang="en-US" altLang="zh-CN" sz="1400" b="0" i="0" u="none" strike="noStrike" kern="1200" cap="none" spc="0" normalizeH="0" baseline="0" noProof="0" dirty="0">
                <a:ln>
                  <a:noFill/>
                </a:ln>
                <a:solidFill>
                  <a:srgbClr val="0070C0"/>
                </a:solidFill>
                <a:effectLst/>
                <a:uLnTx/>
                <a:uFillTx/>
                <a:latin typeface="微软雅黑"/>
                <a:ea typeface="微软雅黑"/>
                <a:cs typeface="+mn-cs"/>
              </a:rPr>
              <a:t>Mao J</a:t>
            </a:r>
            <a:r>
              <a:rPr kumimoji="0" lang="sv-SE" altLang="zh-CN" sz="1400" b="0" i="0" u="none" strike="noStrike" kern="1200" cap="none" spc="0" normalizeH="0" baseline="0" noProof="0" dirty="0">
                <a:ln>
                  <a:noFill/>
                </a:ln>
                <a:solidFill>
                  <a:srgbClr val="0070C0"/>
                </a:solidFill>
                <a:effectLst/>
                <a:uLnTx/>
                <a:uFillTx/>
                <a:latin typeface="微软雅黑"/>
                <a:ea typeface="微软雅黑"/>
                <a:cs typeface="+mn-cs"/>
              </a:rPr>
              <a:t>, </a:t>
            </a:r>
            <a:r>
              <a:rPr kumimoji="0" lang="en-US" altLang="zh-CN" sz="1400" b="0" i="0" u="none" strike="noStrike" kern="1200" cap="none" spc="0" normalizeH="0" baseline="0" noProof="0" dirty="0">
                <a:ln>
                  <a:noFill/>
                </a:ln>
                <a:solidFill>
                  <a:srgbClr val="0070C0"/>
                </a:solidFill>
                <a:effectLst/>
                <a:uLnTx/>
                <a:uFillTx/>
                <a:latin typeface="微软雅黑"/>
                <a:ea typeface="微软雅黑"/>
                <a:cs typeface="+mn-cs"/>
              </a:rPr>
              <a:t>CVPR 2016</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 </a:t>
            </a:r>
            <a:endPar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endParaRPr>
          </a:p>
        </p:txBody>
      </p:sp>
      <p:pic>
        <p:nvPicPr>
          <p:cNvPr id="14" name="图片 13">
            <a:extLst>
              <a:ext uri="{FF2B5EF4-FFF2-40B4-BE49-F238E27FC236}">
                <a16:creationId xmlns:a16="http://schemas.microsoft.com/office/drawing/2014/main" id="{E6D5E287-E48F-48D3-9011-3B46636FA399}"/>
              </a:ext>
            </a:extLst>
          </p:cNvPr>
          <p:cNvPicPr>
            <a:picLocks noChangeAspect="1"/>
          </p:cNvPicPr>
          <p:nvPr/>
        </p:nvPicPr>
        <p:blipFill>
          <a:blip r:embed="rId4"/>
          <a:stretch>
            <a:fillRect/>
          </a:stretch>
        </p:blipFill>
        <p:spPr>
          <a:xfrm>
            <a:off x="7772399" y="2481261"/>
            <a:ext cx="2453237" cy="561975"/>
          </a:xfrm>
          <a:prstGeom prst="rect">
            <a:avLst/>
          </a:prstGeom>
        </p:spPr>
      </p:pic>
      <p:sp>
        <p:nvSpPr>
          <p:cNvPr id="19" name="文本框 18">
            <a:extLst>
              <a:ext uri="{FF2B5EF4-FFF2-40B4-BE49-F238E27FC236}">
                <a16:creationId xmlns:a16="http://schemas.microsoft.com/office/drawing/2014/main" id="{5CDCB412-E362-4006-9950-68616675839C}"/>
              </a:ext>
            </a:extLst>
          </p:cNvPr>
          <p:cNvSpPr txBox="1"/>
          <p:nvPr/>
        </p:nvSpPr>
        <p:spPr>
          <a:xfrm>
            <a:off x="7772400" y="3114675"/>
            <a:ext cx="28003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I: </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图像</a:t>
            </a: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R: I</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内的区域</a:t>
            </a: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S:</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 </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R</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的对应的文本表达</a:t>
            </a: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2239879716"/>
      </p:ext>
    </p:extLst>
  </p:cSld>
  <p:clrMapOvr>
    <a:masterClrMapping/>
  </p:clrMapOvr>
  <p:transition spd="med" advTm="31451">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6CB3412-F967-459E-A4D2-7E77DE01F11A}"/>
              </a:ext>
            </a:extLst>
          </p:cNvPr>
          <p:cNvSpPr>
            <a:spLocks noGrp="1"/>
          </p:cNvSpPr>
          <p:nvPr>
            <p:ph type="title"/>
          </p:nvPr>
        </p:nvSpPr>
        <p:spPr>
          <a:xfrm>
            <a:off x="749863" y="249067"/>
            <a:ext cx="8643848" cy="480131"/>
          </a:xfrm>
        </p:spPr>
        <p:txBody>
          <a:bodyPr/>
          <a:lstStyle/>
          <a:p>
            <a:r>
              <a:rPr lang="zh-CN" altLang="en-US" dirty="0"/>
              <a:t>隐式对齐的实现方法</a:t>
            </a:r>
          </a:p>
        </p:txBody>
      </p:sp>
      <p:sp>
        <p:nvSpPr>
          <p:cNvPr id="4" name="文本框 3">
            <a:extLst>
              <a:ext uri="{FF2B5EF4-FFF2-40B4-BE49-F238E27FC236}">
                <a16:creationId xmlns:a16="http://schemas.microsoft.com/office/drawing/2014/main" id="{A129D967-FE4B-4C85-A4FF-A63CBD2AEDC7}"/>
              </a:ext>
            </a:extLst>
          </p:cNvPr>
          <p:cNvSpPr txBox="1"/>
          <p:nvPr/>
        </p:nvSpPr>
        <p:spPr>
          <a:xfrm>
            <a:off x="508001" y="1005200"/>
            <a:ext cx="4138184" cy="6771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a:ea typeface="微软雅黑"/>
                <a:cs typeface="+mn-cs"/>
              </a:rPr>
              <a:t>图模型</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5" name="文本框 4">
            <a:extLst>
              <a:ext uri="{FF2B5EF4-FFF2-40B4-BE49-F238E27FC236}">
                <a16:creationId xmlns:a16="http://schemas.microsoft.com/office/drawing/2014/main" id="{45AF8548-4EA1-4518-A33D-E607F778FCC6}"/>
              </a:ext>
            </a:extLst>
          </p:cNvPr>
          <p:cNvSpPr txBox="1"/>
          <p:nvPr/>
        </p:nvSpPr>
        <p:spPr>
          <a:xfrm>
            <a:off x="5791200" y="968991"/>
            <a:ext cx="3914826" cy="40011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prstClr val="black"/>
                </a:solidFill>
                <a:effectLst/>
                <a:uLnTx/>
                <a:uFillTx/>
                <a:latin typeface="微软雅黑"/>
                <a:ea typeface="微软雅黑"/>
                <a:cs typeface="+mn-cs"/>
              </a:rPr>
              <a:t>神经网络</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6" name="文本框 5">
            <a:extLst>
              <a:ext uri="{FF2B5EF4-FFF2-40B4-BE49-F238E27FC236}">
                <a16:creationId xmlns:a16="http://schemas.microsoft.com/office/drawing/2014/main" id="{F8334632-2BF8-40EB-9EBF-77AF069D0888}"/>
              </a:ext>
            </a:extLst>
          </p:cNvPr>
          <p:cNvSpPr txBox="1"/>
          <p:nvPr/>
        </p:nvSpPr>
        <p:spPr>
          <a:xfrm>
            <a:off x="765115" y="1450748"/>
            <a:ext cx="45436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需要手动构建模态之间的映射</a:t>
            </a:r>
          </a:p>
        </p:txBody>
      </p:sp>
      <p:sp>
        <p:nvSpPr>
          <p:cNvPr id="7" name="文本框 6">
            <a:extLst>
              <a:ext uri="{FF2B5EF4-FFF2-40B4-BE49-F238E27FC236}">
                <a16:creationId xmlns:a16="http://schemas.microsoft.com/office/drawing/2014/main" id="{82DF40CD-803E-404C-A738-8E4F5D0F20B8}"/>
              </a:ext>
            </a:extLst>
          </p:cNvPr>
          <p:cNvSpPr txBox="1"/>
          <p:nvPr/>
        </p:nvSpPr>
        <p:spPr>
          <a:xfrm>
            <a:off x="6060353" y="1293071"/>
            <a:ext cx="5601216" cy="96128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rPr>
              <a:t>基于神经网络进行端到端的映射。一般借助注意力机制。</a:t>
            </a:r>
          </a:p>
        </p:txBody>
      </p:sp>
      <p:pic>
        <p:nvPicPr>
          <p:cNvPr id="8" name="图片 7">
            <a:extLst>
              <a:ext uri="{FF2B5EF4-FFF2-40B4-BE49-F238E27FC236}">
                <a16:creationId xmlns:a16="http://schemas.microsoft.com/office/drawing/2014/main" id="{E1346962-9C1C-4F53-ADD6-18CF3496F317}"/>
              </a:ext>
            </a:extLst>
          </p:cNvPr>
          <p:cNvPicPr>
            <a:picLocks noChangeAspect="1"/>
          </p:cNvPicPr>
          <p:nvPr/>
        </p:nvPicPr>
        <p:blipFill>
          <a:blip r:embed="rId3"/>
          <a:stretch>
            <a:fillRect/>
          </a:stretch>
        </p:blipFill>
        <p:spPr>
          <a:xfrm>
            <a:off x="399369" y="2188709"/>
            <a:ext cx="3990975" cy="2219325"/>
          </a:xfrm>
          <a:prstGeom prst="rect">
            <a:avLst/>
          </a:prstGeom>
        </p:spPr>
      </p:pic>
      <p:sp>
        <p:nvSpPr>
          <p:cNvPr id="9" name="矩形 8">
            <a:extLst>
              <a:ext uri="{FF2B5EF4-FFF2-40B4-BE49-F238E27FC236}">
                <a16:creationId xmlns:a16="http://schemas.microsoft.com/office/drawing/2014/main" id="{429BA988-F9B5-4437-97E1-87C232BD2622}"/>
              </a:ext>
            </a:extLst>
          </p:cNvPr>
          <p:cNvSpPr/>
          <p:nvPr/>
        </p:nvSpPr>
        <p:spPr>
          <a:xfrm>
            <a:off x="1872343" y="2598057"/>
            <a:ext cx="1393371" cy="1226231"/>
          </a:xfrm>
          <a:prstGeom prst="rect">
            <a:avLst/>
          </a:prstGeom>
          <a:noFill/>
          <a:ln>
            <a:solidFill>
              <a:srgbClr val="A74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文本框 9">
            <a:extLst>
              <a:ext uri="{FF2B5EF4-FFF2-40B4-BE49-F238E27FC236}">
                <a16:creationId xmlns:a16="http://schemas.microsoft.com/office/drawing/2014/main" id="{CCABBCC0-C3AC-4C0C-9167-8F7A4CEB33D2}"/>
              </a:ext>
            </a:extLst>
          </p:cNvPr>
          <p:cNvSpPr txBox="1"/>
          <p:nvPr/>
        </p:nvSpPr>
        <p:spPr>
          <a:xfrm>
            <a:off x="1522868" y="4876799"/>
            <a:ext cx="1320346" cy="70057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A74A19"/>
                </a:solidFill>
                <a:effectLst/>
                <a:uLnTx/>
                <a:uFillTx/>
                <a:latin typeface="微软雅黑"/>
                <a:ea typeface="微软雅黑"/>
                <a:cs typeface="+mn-cs"/>
              </a:rPr>
              <a:t>将音素映射到声学特征</a:t>
            </a:r>
          </a:p>
        </p:txBody>
      </p:sp>
      <p:cxnSp>
        <p:nvCxnSpPr>
          <p:cNvPr id="11" name="连接符: 曲线 10">
            <a:extLst>
              <a:ext uri="{FF2B5EF4-FFF2-40B4-BE49-F238E27FC236}">
                <a16:creationId xmlns:a16="http://schemas.microsoft.com/office/drawing/2014/main" id="{968C07C2-8F2D-4DF8-8231-4B3361D2C619}"/>
              </a:ext>
            </a:extLst>
          </p:cNvPr>
          <p:cNvCxnSpPr>
            <a:cxnSpLocks/>
            <a:endCxn id="10" idx="0"/>
          </p:cNvCxnSpPr>
          <p:nvPr/>
        </p:nvCxnSpPr>
        <p:spPr>
          <a:xfrm rot="5400000">
            <a:off x="1867022" y="4140310"/>
            <a:ext cx="1052509" cy="420469"/>
          </a:xfrm>
          <a:prstGeom prst="curvedConnector3">
            <a:avLst>
              <a:gd name="adj1" fmla="val 50000"/>
            </a:avLst>
          </a:prstGeom>
          <a:ln>
            <a:solidFill>
              <a:srgbClr val="A74A19"/>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774CA07E-976B-4DF7-9CFA-13216E2711AE}"/>
              </a:ext>
            </a:extLst>
          </p:cNvPr>
          <p:cNvSpPr txBox="1"/>
          <p:nvPr/>
        </p:nvSpPr>
        <p:spPr>
          <a:xfrm>
            <a:off x="7712568" y="5667754"/>
            <a:ext cx="32435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rPr>
              <a:t>参考文献</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a:t>
            </a:r>
            <a:r>
              <a:rPr kumimoji="0" lang="en-US" altLang="zh-CN" sz="1400" b="0" i="0" u="none" strike="noStrike" kern="1200" cap="none" spc="0" normalizeH="0" baseline="0" noProof="0" dirty="0">
                <a:ln>
                  <a:noFill/>
                </a:ln>
                <a:solidFill>
                  <a:srgbClr val="0070C0"/>
                </a:solidFill>
                <a:effectLst/>
                <a:uLnTx/>
                <a:uFillTx/>
                <a:latin typeface="微软雅黑"/>
                <a:ea typeface="微软雅黑"/>
                <a:cs typeface="+mn-cs"/>
              </a:rPr>
              <a:t>S. </a:t>
            </a:r>
            <a:r>
              <a:rPr kumimoji="0" lang="en-US" altLang="zh-CN" sz="1400" b="0" i="0" u="none" strike="noStrike" kern="1200" cap="none" spc="0" normalizeH="0" baseline="0" noProof="0" dirty="0" err="1">
                <a:ln>
                  <a:noFill/>
                </a:ln>
                <a:solidFill>
                  <a:srgbClr val="0070C0"/>
                </a:solidFill>
                <a:effectLst/>
                <a:uLnTx/>
                <a:uFillTx/>
                <a:latin typeface="微软雅黑"/>
                <a:ea typeface="微软雅黑"/>
                <a:cs typeface="+mn-cs"/>
              </a:rPr>
              <a:t>Brognaux</a:t>
            </a:r>
            <a:r>
              <a:rPr kumimoji="0" lang="en-US" altLang="zh-CN" sz="1400" b="0" i="0" u="none" strike="noStrike" kern="1200" cap="none" spc="0" normalizeH="0" baseline="0" noProof="0" dirty="0">
                <a:ln>
                  <a:noFill/>
                </a:ln>
                <a:solidFill>
                  <a:srgbClr val="0070C0"/>
                </a:solidFill>
                <a:effectLst/>
                <a:uLnTx/>
                <a:uFillTx/>
                <a:latin typeface="微软雅黑"/>
                <a:ea typeface="微软雅黑"/>
                <a:cs typeface="+mn-cs"/>
              </a:rPr>
              <a:t> et al. IEEE-ACM T AUDIO SPE 2016</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 </a:t>
            </a:r>
            <a:endPar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18" name="文本框 17">
            <a:extLst>
              <a:ext uri="{FF2B5EF4-FFF2-40B4-BE49-F238E27FC236}">
                <a16:creationId xmlns:a16="http://schemas.microsoft.com/office/drawing/2014/main" id="{F6742C17-3100-4543-84A2-18AE90B080BC}"/>
              </a:ext>
            </a:extLst>
          </p:cNvPr>
          <p:cNvSpPr txBox="1"/>
          <p:nvPr/>
        </p:nvSpPr>
        <p:spPr>
          <a:xfrm>
            <a:off x="1095554" y="5901006"/>
            <a:ext cx="344081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rPr>
              <a:t>参考文献</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a:t>
            </a:r>
            <a:r>
              <a:rPr kumimoji="0" lang="en-US" altLang="zh-CN" sz="1400" b="0" i="0" u="none" strike="noStrike" kern="1200" cap="none" spc="0" normalizeH="0" baseline="0" noProof="0" dirty="0">
                <a:ln>
                  <a:noFill/>
                </a:ln>
                <a:solidFill>
                  <a:srgbClr val="0070C0"/>
                </a:solidFill>
                <a:effectLst/>
                <a:uLnTx/>
                <a:uFillTx/>
                <a:latin typeface="微软雅黑"/>
                <a:ea typeface="微软雅黑"/>
                <a:cs typeface="+mn-cs"/>
              </a:rPr>
              <a:t>K. </a:t>
            </a:r>
            <a:r>
              <a:rPr kumimoji="0" lang="en-US" altLang="zh-CN" sz="1400" b="0" i="0" u="none" strike="noStrike" kern="1200" cap="none" spc="0" normalizeH="0" baseline="0" noProof="0" dirty="0" err="1">
                <a:ln>
                  <a:noFill/>
                </a:ln>
                <a:solidFill>
                  <a:srgbClr val="0070C0"/>
                </a:solidFill>
                <a:effectLst/>
                <a:uLnTx/>
                <a:uFillTx/>
                <a:latin typeface="微软雅黑"/>
                <a:ea typeface="微软雅黑"/>
                <a:cs typeface="+mn-cs"/>
              </a:rPr>
              <a:t>Sjolander</a:t>
            </a:r>
            <a:r>
              <a:rPr kumimoji="0" lang="en-US" altLang="zh-CN" sz="1400" b="0" i="0" u="none" strike="noStrike" kern="1200" cap="none" spc="0" normalizeH="0" baseline="0" noProof="0" dirty="0">
                <a:ln>
                  <a:noFill/>
                </a:ln>
                <a:solidFill>
                  <a:srgbClr val="0070C0"/>
                </a:solidFill>
                <a:effectLst/>
                <a:uLnTx/>
                <a:uFillTx/>
                <a:latin typeface="微软雅黑"/>
                <a:ea typeface="微软雅黑"/>
                <a:cs typeface="+mn-cs"/>
              </a:rPr>
              <a:t>, 2003</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 </a:t>
            </a:r>
            <a:endPar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endParaRPr>
          </a:p>
        </p:txBody>
      </p:sp>
      <p:pic>
        <p:nvPicPr>
          <p:cNvPr id="17" name="图片 16">
            <a:extLst>
              <a:ext uri="{FF2B5EF4-FFF2-40B4-BE49-F238E27FC236}">
                <a16:creationId xmlns:a16="http://schemas.microsoft.com/office/drawing/2014/main" id="{4A65D1D0-3327-41CB-BA9B-13EF04C6453F}"/>
              </a:ext>
            </a:extLst>
          </p:cNvPr>
          <p:cNvPicPr>
            <a:picLocks noChangeAspect="1"/>
          </p:cNvPicPr>
          <p:nvPr/>
        </p:nvPicPr>
        <p:blipFill>
          <a:blip r:embed="rId4"/>
          <a:stretch>
            <a:fillRect/>
          </a:stretch>
        </p:blipFill>
        <p:spPr>
          <a:xfrm>
            <a:off x="6938962" y="2452687"/>
            <a:ext cx="3257550" cy="2867025"/>
          </a:xfrm>
          <a:prstGeom prst="rect">
            <a:avLst/>
          </a:prstGeom>
        </p:spPr>
      </p:pic>
    </p:spTree>
    <p:extLst>
      <p:ext uri="{BB962C8B-B14F-4D97-AF65-F5344CB8AC3E}">
        <p14:creationId xmlns:p14="http://schemas.microsoft.com/office/powerpoint/2010/main" val="3046758536"/>
      </p:ext>
    </p:extLst>
  </p:cSld>
  <p:clrMapOvr>
    <a:masterClrMapping/>
  </p:clrMapOvr>
  <p:transition spd="med" advTm="46570">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32AB8730-E7A9-4AC5-9BA2-FAC94E899D44}"/>
              </a:ext>
            </a:extLst>
          </p:cNvPr>
          <p:cNvSpPr>
            <a:spLocks noGrp="1"/>
          </p:cNvSpPr>
          <p:nvPr>
            <p:ph type="title"/>
          </p:nvPr>
        </p:nvSpPr>
        <p:spPr>
          <a:xfrm>
            <a:off x="749863" y="55168"/>
            <a:ext cx="10461476" cy="867930"/>
          </a:xfrm>
        </p:spPr>
        <p:txBody>
          <a:bodyPr/>
          <a:lstStyle/>
          <a:p>
            <a:r>
              <a:rPr lang="en-US" altLang="zh-CN" dirty="0"/>
              <a:t>Learning Alignment for Multimodal Emotion Recognition from Speech</a:t>
            </a:r>
            <a:endParaRPr lang="zh-CN" altLang="en-US" dirty="0"/>
          </a:p>
        </p:txBody>
      </p:sp>
      <p:pic>
        <p:nvPicPr>
          <p:cNvPr id="9" name="图片 8">
            <a:extLst>
              <a:ext uri="{FF2B5EF4-FFF2-40B4-BE49-F238E27FC236}">
                <a16:creationId xmlns:a16="http://schemas.microsoft.com/office/drawing/2014/main" id="{A5653945-58EC-48FB-B27D-B1771FD5DF42}"/>
              </a:ext>
            </a:extLst>
          </p:cNvPr>
          <p:cNvPicPr>
            <a:picLocks noChangeAspect="1"/>
          </p:cNvPicPr>
          <p:nvPr/>
        </p:nvPicPr>
        <p:blipFill>
          <a:blip r:embed="rId3"/>
          <a:stretch>
            <a:fillRect/>
          </a:stretch>
        </p:blipFill>
        <p:spPr>
          <a:xfrm>
            <a:off x="653053" y="937591"/>
            <a:ext cx="4600575" cy="4267200"/>
          </a:xfrm>
          <a:prstGeom prst="rect">
            <a:avLst/>
          </a:prstGeom>
        </p:spPr>
      </p:pic>
      <p:sp>
        <p:nvSpPr>
          <p:cNvPr id="12" name="文本框 11">
            <a:extLst>
              <a:ext uri="{FF2B5EF4-FFF2-40B4-BE49-F238E27FC236}">
                <a16:creationId xmlns:a16="http://schemas.microsoft.com/office/drawing/2014/main" id="{BFDB32CF-3E63-40CA-994A-48B1620FB499}"/>
              </a:ext>
            </a:extLst>
          </p:cNvPr>
          <p:cNvSpPr txBox="1"/>
          <p:nvPr/>
        </p:nvSpPr>
        <p:spPr>
          <a:xfrm>
            <a:off x="615596" y="5123543"/>
            <a:ext cx="5308126" cy="1477328"/>
          </a:xfrm>
          <a:prstGeom prst="rect">
            <a:avLst/>
          </a:prstGeom>
          <a:noFill/>
        </p:spPr>
        <p:txBody>
          <a:bodyPr wrap="square" rtlCol="0">
            <a:spAutoFit/>
          </a:bodyPr>
          <a:lstStyle/>
          <a:p>
            <a:endParaRPr lang="en-US" altLang="zh-CN" dirty="0">
              <a:latin typeface="+mn-ea"/>
            </a:endParaRPr>
          </a:p>
          <a:p>
            <a:r>
              <a:rPr lang="zh-CN" altLang="en-US" dirty="0">
                <a:latin typeface="+mn-ea"/>
              </a:rPr>
              <a:t>黄色部分：语音编码器模块</a:t>
            </a:r>
            <a:endParaRPr lang="en-US" altLang="zh-CN" dirty="0">
              <a:latin typeface="+mn-ea"/>
            </a:endParaRPr>
          </a:p>
          <a:p>
            <a:r>
              <a:rPr lang="zh-CN" altLang="en-US" dirty="0">
                <a:latin typeface="+mn-ea"/>
              </a:rPr>
              <a:t>绿色部分：语音识别文本的编码器模块</a:t>
            </a:r>
            <a:endParaRPr lang="en-US" altLang="zh-CN" dirty="0">
              <a:latin typeface="+mn-ea"/>
            </a:endParaRPr>
          </a:p>
          <a:p>
            <a:r>
              <a:rPr lang="zh-CN" altLang="en-US" dirty="0">
                <a:latin typeface="+mn-ea"/>
              </a:rPr>
              <a:t>紫色部分：基于注意力机制的多模态对齐模块</a:t>
            </a:r>
          </a:p>
          <a:p>
            <a:endParaRPr lang="zh-CN" altLang="en-US" dirty="0">
              <a:latin typeface="+mn-ea"/>
            </a:endParaRPr>
          </a:p>
        </p:txBody>
      </p:sp>
      <p:sp>
        <p:nvSpPr>
          <p:cNvPr id="23" name="文本框 22">
            <a:extLst>
              <a:ext uri="{FF2B5EF4-FFF2-40B4-BE49-F238E27FC236}">
                <a16:creationId xmlns:a16="http://schemas.microsoft.com/office/drawing/2014/main" id="{093E74CB-67EE-4A00-A087-9B7F5049E068}"/>
              </a:ext>
            </a:extLst>
          </p:cNvPr>
          <p:cNvSpPr txBox="1"/>
          <p:nvPr/>
        </p:nvSpPr>
        <p:spPr>
          <a:xfrm>
            <a:off x="6342742" y="1422400"/>
            <a:ext cx="5167086" cy="295189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b="1" dirty="0"/>
              <a:t>任务：</a:t>
            </a:r>
            <a:r>
              <a:rPr lang="zh-CN" altLang="en-US" b="0" i="0" dirty="0">
                <a:solidFill>
                  <a:srgbClr val="454545"/>
                </a:solidFill>
                <a:effectLst/>
                <a:latin typeface="Microsoft Yahei" panose="020B0503020204020204" pitchFamily="34" charset="-122"/>
                <a:ea typeface="Microsoft Yahei" panose="020B0503020204020204" pitchFamily="34" charset="-122"/>
              </a:rPr>
              <a:t>语音情感识别</a:t>
            </a:r>
            <a:endParaRPr lang="en-US" altLang="zh-CN" b="0" i="0" dirty="0">
              <a:solidFill>
                <a:srgbClr val="454545"/>
              </a:solidFill>
              <a:effectLst/>
              <a:latin typeface="Microsoft Yahei" panose="020B0503020204020204" pitchFamily="34" charset="-122"/>
              <a:ea typeface="Microsoft Yahei" panose="020B0503020204020204" pitchFamily="34" charset="-122"/>
            </a:endParaRPr>
          </a:p>
          <a:p>
            <a:pPr marL="285750" indent="-285750">
              <a:lnSpc>
                <a:spcPct val="150000"/>
              </a:lnSpc>
              <a:buFont typeface="Wingdings" panose="05000000000000000000" pitchFamily="2" charset="2"/>
              <a:buChar char="Ø"/>
            </a:pPr>
            <a:endParaRPr lang="en-US" altLang="zh-CN" b="1" dirty="0"/>
          </a:p>
          <a:p>
            <a:pPr marL="285750" indent="-285750">
              <a:lnSpc>
                <a:spcPct val="150000"/>
              </a:lnSpc>
              <a:buFont typeface="Wingdings" panose="05000000000000000000" pitchFamily="2" charset="2"/>
              <a:buChar char="Ø"/>
            </a:pPr>
            <a:r>
              <a:rPr lang="zh-CN" altLang="en-US" b="1" dirty="0"/>
              <a:t>主要贡献</a:t>
            </a:r>
            <a:r>
              <a:rPr lang="zh-CN" altLang="en-US" dirty="0"/>
              <a:t>：使用注意机制来学习原始语音和被识别文本之间的对齐，然后使用该机制来融合两种模式的特征。</a:t>
            </a:r>
            <a:endParaRPr lang="en-US" altLang="zh-CN" dirty="0"/>
          </a:p>
          <a:p>
            <a:pPr marL="285750" indent="-285750">
              <a:lnSpc>
                <a:spcPct val="150000"/>
              </a:lnSpc>
              <a:buFont typeface="Wingdings" panose="05000000000000000000" pitchFamily="2" charset="2"/>
              <a:buChar char="Ø"/>
            </a:pPr>
            <a:endParaRPr lang="en-US" altLang="zh-CN" dirty="0"/>
          </a:p>
          <a:p>
            <a:pPr marL="285750" indent="-285750">
              <a:lnSpc>
                <a:spcPct val="150000"/>
              </a:lnSpc>
              <a:buFont typeface="Wingdings" panose="05000000000000000000" pitchFamily="2" charset="2"/>
              <a:buChar char="Ø"/>
            </a:pPr>
            <a:r>
              <a:rPr lang="zh-CN" altLang="en-US" b="1" dirty="0"/>
              <a:t>应用</a:t>
            </a:r>
            <a:r>
              <a:rPr lang="zh-CN" altLang="en-US" dirty="0"/>
              <a:t>： 机器人客服</a:t>
            </a:r>
            <a:endParaRPr lang="en-US" altLang="zh-CN" dirty="0"/>
          </a:p>
        </p:txBody>
      </p:sp>
      <p:sp>
        <p:nvSpPr>
          <p:cNvPr id="25" name="文本框 24">
            <a:extLst>
              <a:ext uri="{FF2B5EF4-FFF2-40B4-BE49-F238E27FC236}">
                <a16:creationId xmlns:a16="http://schemas.microsoft.com/office/drawing/2014/main" id="{C44A27D7-1372-487B-98FF-386F4B7CF2D9}"/>
              </a:ext>
            </a:extLst>
          </p:cNvPr>
          <p:cNvSpPr txBox="1"/>
          <p:nvPr/>
        </p:nvSpPr>
        <p:spPr>
          <a:xfrm>
            <a:off x="7496629" y="5729906"/>
            <a:ext cx="2823029" cy="523220"/>
          </a:xfrm>
          <a:prstGeom prst="rect">
            <a:avLst/>
          </a:prstGeom>
          <a:noFill/>
        </p:spPr>
        <p:txBody>
          <a:bodyPr wrap="square">
            <a:spAutoFit/>
          </a:bodyPr>
          <a:lstStyle/>
          <a:p>
            <a:r>
              <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rPr>
              <a:t>参考文献</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a:t>
            </a:r>
            <a:r>
              <a:rPr kumimoji="0" lang="en-US" altLang="zh-CN" sz="1400" b="0" i="0" u="none" strike="noStrike" kern="1200" cap="none" spc="0" normalizeH="0" baseline="0" noProof="0" dirty="0">
                <a:ln>
                  <a:noFill/>
                </a:ln>
                <a:solidFill>
                  <a:srgbClr val="0070C0"/>
                </a:solidFill>
                <a:effectLst/>
                <a:uLnTx/>
                <a:uFillTx/>
                <a:latin typeface="微软雅黑"/>
                <a:ea typeface="微软雅黑"/>
                <a:cs typeface="+mn-cs"/>
              </a:rPr>
              <a:t>Xu, Haiyang , et al. </a:t>
            </a:r>
            <a:r>
              <a:rPr kumimoji="0" lang="en-US" altLang="zh-CN" sz="1400" b="0" i="0" u="none" strike="noStrike" kern="1200" cap="none" spc="0" normalizeH="0" baseline="0" noProof="0" dirty="0" err="1">
                <a:ln>
                  <a:noFill/>
                </a:ln>
                <a:solidFill>
                  <a:srgbClr val="0070C0"/>
                </a:solidFill>
                <a:effectLst/>
                <a:uLnTx/>
                <a:uFillTx/>
                <a:latin typeface="微软雅黑"/>
                <a:ea typeface="微软雅黑"/>
                <a:cs typeface="+mn-cs"/>
              </a:rPr>
              <a:t>Interspeech</a:t>
            </a:r>
            <a:r>
              <a:rPr kumimoji="0" lang="en-US" altLang="zh-CN" sz="1400" b="0" i="0" u="none" strike="noStrike" kern="1200" cap="none" spc="0" normalizeH="0" baseline="0" noProof="0" dirty="0">
                <a:ln>
                  <a:noFill/>
                </a:ln>
                <a:solidFill>
                  <a:srgbClr val="0070C0"/>
                </a:solidFill>
                <a:effectLst/>
                <a:uLnTx/>
                <a:uFillTx/>
                <a:latin typeface="微软雅黑"/>
                <a:ea typeface="微软雅黑"/>
                <a:cs typeface="+mn-cs"/>
              </a:rPr>
              <a:t> 2019</a:t>
            </a:r>
            <a:r>
              <a:rPr kumimoji="0" lang="en-US" altLang="zh-CN" sz="1400" b="1" i="0" u="none" strike="noStrike" kern="1200" cap="none" spc="0" normalizeH="0" baseline="0" noProof="0" dirty="0">
                <a:ln>
                  <a:noFill/>
                </a:ln>
                <a:solidFill>
                  <a:prstClr val="black"/>
                </a:solidFill>
                <a:effectLst/>
                <a:uLnTx/>
                <a:uFillTx/>
                <a:latin typeface="微软雅黑"/>
                <a:ea typeface="微软雅黑"/>
                <a:cs typeface="+mn-cs"/>
              </a:rPr>
              <a:t>) </a:t>
            </a:r>
            <a:endParaRPr kumimoji="0" lang="zh-CN" altLang="en-US" sz="1400" b="1" i="0" u="none" strike="noStrike" kern="1200" cap="none" spc="0" normalizeH="0" baseline="0" noProof="0" dirty="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3972414984"/>
      </p:ext>
    </p:extLst>
  </p:cSld>
  <p:clrMapOvr>
    <a:masterClrMapping/>
  </p:clrMapOvr>
  <p:transition spd="med" advTm="29502">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F8D5D2-B116-4301-B71F-361DBE1AAB94}"/>
              </a:ext>
            </a:extLst>
          </p:cNvPr>
          <p:cNvSpPr>
            <a:spLocks noGrp="1"/>
          </p:cNvSpPr>
          <p:nvPr>
            <p:ph type="title"/>
          </p:nvPr>
        </p:nvSpPr>
        <p:spPr/>
        <p:txBody>
          <a:bodyPr/>
          <a:lstStyle/>
          <a:p>
            <a:r>
              <a:rPr lang="en-US" altLang="zh-CN" dirty="0"/>
              <a:t>CLIP </a:t>
            </a:r>
            <a:r>
              <a:rPr lang="zh-CN" altLang="en-US" dirty="0"/>
              <a:t>和 </a:t>
            </a:r>
            <a:r>
              <a:rPr lang="en-US" altLang="zh-CN" dirty="0"/>
              <a:t>DALL</a:t>
            </a:r>
            <a:r>
              <a:rPr lang="zh-CN" altLang="en-US" dirty="0"/>
              <a:t>・</a:t>
            </a:r>
            <a:r>
              <a:rPr lang="en-US" altLang="zh-CN" dirty="0"/>
              <a:t>E</a:t>
            </a:r>
            <a:r>
              <a:rPr lang="zh-CN" altLang="en-US" dirty="0"/>
              <a:t>，图像版 </a:t>
            </a:r>
            <a:r>
              <a:rPr lang="en-US" altLang="zh-CN" dirty="0"/>
              <a:t>GPT-2</a:t>
            </a:r>
            <a:r>
              <a:rPr lang="zh-CN" altLang="en-US" dirty="0"/>
              <a:t>和</a:t>
            </a:r>
            <a:r>
              <a:rPr lang="en-US" altLang="zh-CN" dirty="0"/>
              <a:t>GPT-3</a:t>
            </a:r>
            <a:r>
              <a:rPr lang="zh-CN" altLang="en-US" dirty="0"/>
              <a:t>？</a:t>
            </a:r>
          </a:p>
        </p:txBody>
      </p:sp>
      <p:cxnSp>
        <p:nvCxnSpPr>
          <p:cNvPr id="4" name="直接连接符 3">
            <a:extLst>
              <a:ext uri="{FF2B5EF4-FFF2-40B4-BE49-F238E27FC236}">
                <a16:creationId xmlns:a16="http://schemas.microsoft.com/office/drawing/2014/main" id="{4F18E89C-3B30-46FE-8699-9F3D2B0FF993}"/>
              </a:ext>
            </a:extLst>
          </p:cNvPr>
          <p:cNvCxnSpPr>
            <a:cxnSpLocks/>
          </p:cNvCxnSpPr>
          <p:nvPr/>
        </p:nvCxnSpPr>
        <p:spPr>
          <a:xfrm>
            <a:off x="6207760" y="1165577"/>
            <a:ext cx="0" cy="4320000"/>
          </a:xfrm>
          <a:prstGeom prst="line">
            <a:avLst/>
          </a:prstGeom>
          <a:ln>
            <a:prstDash val="dash"/>
          </a:ln>
        </p:spPr>
        <p:style>
          <a:lnRef idx="3">
            <a:schemeClr val="accent1"/>
          </a:lnRef>
          <a:fillRef idx="0">
            <a:schemeClr val="accent1"/>
          </a:fillRef>
          <a:effectRef idx="2">
            <a:schemeClr val="accent1"/>
          </a:effectRef>
          <a:fontRef idx="minor">
            <a:schemeClr val="tx1"/>
          </a:fontRef>
        </p:style>
      </p:cxnSp>
      <p:sp>
        <p:nvSpPr>
          <p:cNvPr id="6" name="文本框 5">
            <a:extLst>
              <a:ext uri="{FF2B5EF4-FFF2-40B4-BE49-F238E27FC236}">
                <a16:creationId xmlns:a16="http://schemas.microsoft.com/office/drawing/2014/main" id="{9E1A317D-E14B-40CE-BCE6-908DB525B148}"/>
              </a:ext>
            </a:extLst>
          </p:cNvPr>
          <p:cNvSpPr txBox="1"/>
          <p:nvPr/>
        </p:nvSpPr>
        <p:spPr>
          <a:xfrm>
            <a:off x="6991367" y="1066226"/>
            <a:ext cx="4157677" cy="369332"/>
          </a:xfrm>
          <a:prstGeom prst="rect">
            <a:avLst/>
          </a:prstGeom>
          <a:noFill/>
        </p:spPr>
        <p:txBody>
          <a:bodyPr wrap="none" rtlCol="0">
            <a:spAutoFit/>
          </a:bodyPr>
          <a:lstStyle/>
          <a:p>
            <a:r>
              <a:rPr lang="en-US" altLang="zh-CN" dirty="0"/>
              <a:t>GPT-3“</a:t>
            </a:r>
            <a:r>
              <a:rPr lang="zh-CN" altLang="en-US" dirty="0"/>
              <a:t>继承者”：</a:t>
            </a:r>
            <a:r>
              <a:rPr lang="zh-CN" altLang="en-US" dirty="0">
                <a:solidFill>
                  <a:srgbClr val="FF0000"/>
                </a:solidFill>
              </a:rPr>
              <a:t>看文绘图</a:t>
            </a:r>
            <a:r>
              <a:rPr lang="zh-CN" altLang="en-US" dirty="0"/>
              <a:t>的</a:t>
            </a:r>
            <a:r>
              <a:rPr lang="en-US" altLang="zh-CN" dirty="0"/>
              <a:t>DALL·E</a:t>
            </a:r>
            <a:endParaRPr lang="zh-CN" altLang="en-US" dirty="0"/>
          </a:p>
        </p:txBody>
      </p:sp>
      <p:sp>
        <p:nvSpPr>
          <p:cNvPr id="7" name="文本框 6">
            <a:extLst>
              <a:ext uri="{FF2B5EF4-FFF2-40B4-BE49-F238E27FC236}">
                <a16:creationId xmlns:a16="http://schemas.microsoft.com/office/drawing/2014/main" id="{6E74DD43-7C18-44DC-BB48-5413FC30A6E3}"/>
              </a:ext>
            </a:extLst>
          </p:cNvPr>
          <p:cNvSpPr txBox="1"/>
          <p:nvPr/>
        </p:nvSpPr>
        <p:spPr>
          <a:xfrm>
            <a:off x="805939" y="1066226"/>
            <a:ext cx="4265848" cy="369332"/>
          </a:xfrm>
          <a:prstGeom prst="rect">
            <a:avLst/>
          </a:prstGeom>
          <a:noFill/>
        </p:spPr>
        <p:txBody>
          <a:bodyPr wrap="none" rtlCol="0">
            <a:spAutoFit/>
          </a:bodyPr>
          <a:lstStyle/>
          <a:p>
            <a:r>
              <a:rPr lang="en-US" altLang="zh-CN" dirty="0"/>
              <a:t>“zero-shot”</a:t>
            </a:r>
            <a:r>
              <a:rPr lang="zh-CN" altLang="en-US" dirty="0"/>
              <a:t>践行者：</a:t>
            </a:r>
            <a:r>
              <a:rPr lang="zh-CN" altLang="en-US" dirty="0">
                <a:solidFill>
                  <a:srgbClr val="FF0000"/>
                </a:solidFill>
              </a:rPr>
              <a:t>按词分图</a:t>
            </a:r>
            <a:r>
              <a:rPr lang="zh-CN" altLang="en-US" dirty="0"/>
              <a:t>的</a:t>
            </a:r>
            <a:r>
              <a:rPr lang="en-US" altLang="zh-CN" dirty="0"/>
              <a:t>CLIP</a:t>
            </a:r>
            <a:endParaRPr lang="zh-CN" altLang="en-US" dirty="0"/>
          </a:p>
        </p:txBody>
      </p:sp>
      <p:sp>
        <p:nvSpPr>
          <p:cNvPr id="8" name="文本框 7">
            <a:extLst>
              <a:ext uri="{FF2B5EF4-FFF2-40B4-BE49-F238E27FC236}">
                <a16:creationId xmlns:a16="http://schemas.microsoft.com/office/drawing/2014/main" id="{1324D5CA-DB1B-4D28-86B3-62FDD4DD2A73}"/>
              </a:ext>
            </a:extLst>
          </p:cNvPr>
          <p:cNvSpPr txBox="1"/>
          <p:nvPr/>
        </p:nvSpPr>
        <p:spPr>
          <a:xfrm>
            <a:off x="160582" y="5329313"/>
            <a:ext cx="6047178" cy="830997"/>
          </a:xfrm>
          <a:prstGeom prst="rect">
            <a:avLst/>
          </a:prstGeom>
          <a:noFill/>
        </p:spPr>
        <p:txBody>
          <a:bodyPr wrap="square" rtlCol="0">
            <a:spAutoFit/>
          </a:bodyPr>
          <a:lstStyle/>
          <a:p>
            <a:r>
              <a:rPr lang="en-US" altLang="zh-CN" sz="1600" dirty="0" err="1"/>
              <a:t>OpenAI</a:t>
            </a:r>
            <a:r>
              <a:rPr lang="zh-CN" altLang="en-US" sz="1600" dirty="0"/>
              <a:t>从网上搜集了</a:t>
            </a:r>
            <a:r>
              <a:rPr lang="en-US" altLang="zh-CN" sz="1600" b="1" dirty="0"/>
              <a:t>4</a:t>
            </a:r>
            <a:r>
              <a:rPr lang="zh-CN" altLang="en-US" sz="1600" b="1" dirty="0"/>
              <a:t>亿未清洗的图像</a:t>
            </a:r>
            <a:r>
              <a:rPr lang="en-US" altLang="zh-CN" sz="1600" b="1" dirty="0"/>
              <a:t>-</a:t>
            </a:r>
            <a:r>
              <a:rPr lang="zh-CN" altLang="en-US" sz="1600" b="1" dirty="0"/>
              <a:t>文本对数据</a:t>
            </a:r>
            <a:r>
              <a:rPr lang="zh-CN" altLang="en-US" sz="1600" dirty="0"/>
              <a:t>，通过联合</a:t>
            </a:r>
            <a:r>
              <a:rPr lang="zh-CN" altLang="en-US" sz="1600" b="1" dirty="0"/>
              <a:t>图片</a:t>
            </a:r>
            <a:r>
              <a:rPr lang="zh-CN" altLang="en-US" sz="1600" dirty="0"/>
              <a:t>和图片标签对应的</a:t>
            </a:r>
            <a:r>
              <a:rPr lang="zh-CN" altLang="en-US" sz="1600" b="1" dirty="0"/>
              <a:t>文本信息</a:t>
            </a:r>
            <a:r>
              <a:rPr lang="zh-CN" altLang="en-US" sz="1600" dirty="0"/>
              <a:t>训练得到的模型，因为模型的输出是关于图片的一段</a:t>
            </a:r>
            <a:r>
              <a:rPr lang="zh-CN" altLang="en-US" sz="1600" b="1" dirty="0"/>
              <a:t>文字描述</a:t>
            </a:r>
            <a:r>
              <a:rPr lang="zh-CN" altLang="en-US" sz="1600" dirty="0"/>
              <a:t>，所以可以使用</a:t>
            </a:r>
            <a:r>
              <a:rPr lang="zh-CN" altLang="en-US" sz="1600" b="1" dirty="0">
                <a:solidFill>
                  <a:srgbClr val="C00000"/>
                </a:solidFill>
              </a:rPr>
              <a:t>对比学习的框架</a:t>
            </a:r>
            <a:r>
              <a:rPr lang="zh-CN" altLang="en-US" sz="1600" dirty="0"/>
              <a:t>。</a:t>
            </a:r>
          </a:p>
        </p:txBody>
      </p:sp>
      <p:pic>
        <p:nvPicPr>
          <p:cNvPr id="1026" name="Picture 2" descr="图片">
            <a:extLst>
              <a:ext uri="{FF2B5EF4-FFF2-40B4-BE49-F238E27FC236}">
                <a16:creationId xmlns:a16="http://schemas.microsoft.com/office/drawing/2014/main" id="{1BD45D3D-1F8E-464C-9F6C-18A11D3F4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971" y="2075637"/>
            <a:ext cx="4237672" cy="3204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g">
            <a:extLst>
              <a:ext uri="{FF2B5EF4-FFF2-40B4-BE49-F238E27FC236}">
                <a16:creationId xmlns:a16="http://schemas.microsoft.com/office/drawing/2014/main" id="{58DB2FCE-8C63-4411-B4A1-92E183ECF9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41" t="10304"/>
          <a:stretch/>
        </p:blipFill>
        <p:spPr bwMode="auto">
          <a:xfrm>
            <a:off x="7375140" y="2196999"/>
            <a:ext cx="3751074" cy="2961823"/>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17BA6DAB-30C5-44EF-B4EB-AE0C8DC9389C}"/>
              </a:ext>
            </a:extLst>
          </p:cNvPr>
          <p:cNvSpPr txBox="1"/>
          <p:nvPr/>
        </p:nvSpPr>
        <p:spPr>
          <a:xfrm>
            <a:off x="6965439" y="5433188"/>
            <a:ext cx="4765036" cy="584775"/>
          </a:xfrm>
          <a:prstGeom prst="rect">
            <a:avLst/>
          </a:prstGeom>
          <a:noFill/>
        </p:spPr>
        <p:txBody>
          <a:bodyPr wrap="square" rtlCol="0">
            <a:spAutoFit/>
          </a:bodyPr>
          <a:lstStyle/>
          <a:p>
            <a:r>
              <a:rPr lang="zh-CN" altLang="en-US" sz="1600" dirty="0"/>
              <a:t>目前模型还没公开，猜测是通过</a:t>
            </a:r>
            <a:r>
              <a:rPr lang="en-US" altLang="zh-CN" sz="1600" dirty="0"/>
              <a:t>VQ-VAE</a:t>
            </a:r>
            <a:r>
              <a:rPr lang="zh-CN" altLang="en-US" sz="1600" dirty="0"/>
              <a:t>和</a:t>
            </a:r>
            <a:r>
              <a:rPr lang="en-US" altLang="zh-CN" sz="1600" dirty="0"/>
              <a:t>GPT-3</a:t>
            </a:r>
            <a:r>
              <a:rPr lang="zh-CN" altLang="en-US" sz="1600" dirty="0"/>
              <a:t>的一个结合。</a:t>
            </a:r>
          </a:p>
        </p:txBody>
      </p:sp>
      <p:sp>
        <p:nvSpPr>
          <p:cNvPr id="3" name="文本框 2">
            <a:extLst>
              <a:ext uri="{FF2B5EF4-FFF2-40B4-BE49-F238E27FC236}">
                <a16:creationId xmlns:a16="http://schemas.microsoft.com/office/drawing/2014/main" id="{73C1E0DB-5FE1-427C-A4EF-E341CD30A028}"/>
              </a:ext>
            </a:extLst>
          </p:cNvPr>
          <p:cNvSpPr txBox="1"/>
          <p:nvPr/>
        </p:nvSpPr>
        <p:spPr>
          <a:xfrm>
            <a:off x="2164080" y="1772586"/>
            <a:ext cx="1819729" cy="369332"/>
          </a:xfrm>
          <a:prstGeom prst="rect">
            <a:avLst/>
          </a:prstGeom>
          <a:noFill/>
        </p:spPr>
        <p:txBody>
          <a:bodyPr wrap="none" rtlCol="0">
            <a:spAutoFit/>
          </a:bodyPr>
          <a:lstStyle/>
          <a:p>
            <a:r>
              <a:rPr lang="en-US" altLang="zh-CN" dirty="0">
                <a:solidFill>
                  <a:srgbClr val="C00000"/>
                </a:solidFill>
              </a:rPr>
              <a:t>CLIP</a:t>
            </a:r>
            <a:r>
              <a:rPr lang="zh-CN" altLang="en-US" dirty="0">
                <a:solidFill>
                  <a:srgbClr val="C00000"/>
                </a:solidFill>
              </a:rPr>
              <a:t>模型示意图</a:t>
            </a:r>
          </a:p>
        </p:txBody>
      </p:sp>
      <p:sp>
        <p:nvSpPr>
          <p:cNvPr id="5" name="文本框 4">
            <a:extLst>
              <a:ext uri="{FF2B5EF4-FFF2-40B4-BE49-F238E27FC236}">
                <a16:creationId xmlns:a16="http://schemas.microsoft.com/office/drawing/2014/main" id="{BC3F18D6-1F1D-4A27-9C1A-65C10AF3AA53}"/>
              </a:ext>
            </a:extLst>
          </p:cNvPr>
          <p:cNvSpPr txBox="1"/>
          <p:nvPr/>
        </p:nvSpPr>
        <p:spPr>
          <a:xfrm>
            <a:off x="6965436" y="1771453"/>
            <a:ext cx="4570482" cy="369332"/>
          </a:xfrm>
          <a:prstGeom prst="rect">
            <a:avLst/>
          </a:prstGeom>
          <a:noFill/>
        </p:spPr>
        <p:txBody>
          <a:bodyPr wrap="none" rtlCol="0">
            <a:spAutoFit/>
          </a:bodyPr>
          <a:lstStyle/>
          <a:p>
            <a:r>
              <a:rPr lang="zh-CN" altLang="en-US" dirty="0"/>
              <a:t>输入文字“</a:t>
            </a:r>
            <a:r>
              <a:rPr lang="zh-CN" altLang="en-US" dirty="0">
                <a:solidFill>
                  <a:srgbClr val="C00000"/>
                </a:solidFill>
              </a:rPr>
              <a:t>蝴蝶</a:t>
            </a:r>
            <a:r>
              <a:rPr lang="zh-CN" altLang="en-US" dirty="0"/>
              <a:t>”和“</a:t>
            </a:r>
            <a:r>
              <a:rPr lang="zh-CN" altLang="en-US" dirty="0">
                <a:solidFill>
                  <a:srgbClr val="C00000"/>
                </a:solidFill>
              </a:rPr>
              <a:t>草莓</a:t>
            </a:r>
            <a:r>
              <a:rPr lang="zh-CN" altLang="en-US" dirty="0"/>
              <a:t>”绘制出的图像</a:t>
            </a:r>
          </a:p>
        </p:txBody>
      </p:sp>
      <p:sp>
        <p:nvSpPr>
          <p:cNvPr id="11" name="文本框 10">
            <a:extLst>
              <a:ext uri="{FF2B5EF4-FFF2-40B4-BE49-F238E27FC236}">
                <a16:creationId xmlns:a16="http://schemas.microsoft.com/office/drawing/2014/main" id="{65FB2BFD-4ADA-4C72-AC1C-FABF32193D38}"/>
              </a:ext>
            </a:extLst>
          </p:cNvPr>
          <p:cNvSpPr txBox="1"/>
          <p:nvPr/>
        </p:nvSpPr>
        <p:spPr>
          <a:xfrm>
            <a:off x="5334004" y="2577164"/>
            <a:ext cx="1869436" cy="2031325"/>
          </a:xfrm>
          <a:prstGeom prst="rect">
            <a:avLst/>
          </a:prstGeom>
          <a:solidFill>
            <a:schemeClr val="accent2"/>
          </a:solidFill>
        </p:spPr>
        <p:txBody>
          <a:bodyPr wrap="square" rtlCol="0">
            <a:spAutoFit/>
          </a:bodyPr>
          <a:lstStyle/>
          <a:p>
            <a:r>
              <a:rPr lang="zh-CN" altLang="en-US" dirty="0">
                <a:solidFill>
                  <a:schemeClr val="bg1"/>
                </a:solidFill>
              </a:rPr>
              <a:t>未来的系统将由这样的模型组成，它们都是朝着那个系统迈进的一步。</a:t>
            </a:r>
            <a:endParaRPr lang="en-US" altLang="zh-CN" dirty="0">
              <a:solidFill>
                <a:schemeClr val="bg1"/>
              </a:solidFill>
            </a:endParaRPr>
          </a:p>
          <a:p>
            <a:r>
              <a:rPr lang="en-US" altLang="zh-CN" dirty="0">
                <a:solidFill>
                  <a:schemeClr val="bg1"/>
                </a:solidFill>
              </a:rPr>
              <a:t>--- </a:t>
            </a:r>
            <a:r>
              <a:rPr lang="en-US" altLang="zh-CN" dirty="0" err="1">
                <a:solidFill>
                  <a:schemeClr val="bg1"/>
                </a:solidFill>
              </a:rPr>
              <a:t>OpenAI</a:t>
            </a:r>
            <a:r>
              <a:rPr lang="en-US" altLang="zh-CN" dirty="0">
                <a:solidFill>
                  <a:schemeClr val="bg1"/>
                </a:solidFill>
              </a:rPr>
              <a:t> </a:t>
            </a:r>
            <a:r>
              <a:rPr lang="zh-CN" altLang="en-US" dirty="0">
                <a:solidFill>
                  <a:schemeClr val="bg1"/>
                </a:solidFill>
              </a:rPr>
              <a:t>首席科学家</a:t>
            </a:r>
          </a:p>
        </p:txBody>
      </p:sp>
      <p:sp>
        <p:nvSpPr>
          <p:cNvPr id="12" name="文本框 11">
            <a:extLst>
              <a:ext uri="{FF2B5EF4-FFF2-40B4-BE49-F238E27FC236}">
                <a16:creationId xmlns:a16="http://schemas.microsoft.com/office/drawing/2014/main" id="{568C5788-570C-4A12-812B-DFDC0690A1AF}"/>
              </a:ext>
            </a:extLst>
          </p:cNvPr>
          <p:cNvSpPr txBox="1"/>
          <p:nvPr/>
        </p:nvSpPr>
        <p:spPr>
          <a:xfrm>
            <a:off x="3473726" y="1424812"/>
            <a:ext cx="5846472" cy="369332"/>
          </a:xfrm>
          <a:prstGeom prst="rect">
            <a:avLst/>
          </a:prstGeom>
          <a:solidFill>
            <a:schemeClr val="accent1">
              <a:lumMod val="75000"/>
            </a:schemeClr>
          </a:solidFill>
        </p:spPr>
        <p:txBody>
          <a:bodyPr wrap="none" rtlCol="0">
            <a:spAutoFit/>
          </a:bodyPr>
          <a:lstStyle/>
          <a:p>
            <a:r>
              <a:rPr lang="zh-CN" altLang="en-US" b="1" dirty="0">
                <a:solidFill>
                  <a:schemeClr val="bg1"/>
                </a:solidFill>
              </a:rPr>
              <a:t>将语言建立在视觉理解上是一个让 </a:t>
            </a:r>
            <a:r>
              <a:rPr lang="en-US" altLang="zh-CN" b="1" dirty="0">
                <a:solidFill>
                  <a:schemeClr val="bg1"/>
                </a:solidFill>
              </a:rPr>
              <a:t>AI </a:t>
            </a:r>
            <a:r>
              <a:rPr lang="zh-CN" altLang="en-US" b="1" dirty="0">
                <a:solidFill>
                  <a:schemeClr val="bg1"/>
                </a:solidFill>
              </a:rPr>
              <a:t>更加聪明的好方法</a:t>
            </a:r>
            <a:endParaRPr lang="en-US" altLang="zh-CN" dirty="0">
              <a:solidFill>
                <a:schemeClr val="bg1"/>
              </a:solidFill>
            </a:endParaRPr>
          </a:p>
        </p:txBody>
      </p:sp>
    </p:spTree>
    <p:extLst>
      <p:ext uri="{BB962C8B-B14F-4D97-AF65-F5344CB8AC3E}">
        <p14:creationId xmlns:p14="http://schemas.microsoft.com/office/powerpoint/2010/main" val="2239309460"/>
      </p:ext>
    </p:extLst>
  </p:cSld>
  <p:clrMapOvr>
    <a:masterClrMapping/>
  </p:clrMapOvr>
  <p:transition spd="med" advTm="127925">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0145639C-31D7-4C6D-8D5E-03AECB7691BD}"/>
              </a:ext>
            </a:extLst>
          </p:cNvPr>
          <p:cNvSpPr>
            <a:spLocks noGrp="1"/>
          </p:cNvSpPr>
          <p:nvPr>
            <p:ph type="title"/>
          </p:nvPr>
        </p:nvSpPr>
        <p:spPr>
          <a:xfrm>
            <a:off x="749863" y="249067"/>
            <a:ext cx="8643848" cy="480131"/>
          </a:xfrm>
        </p:spPr>
        <p:txBody>
          <a:bodyPr/>
          <a:lstStyle/>
          <a:p>
            <a:r>
              <a:rPr lang="zh-CN" altLang="en-US" dirty="0"/>
              <a:t>多模态对齐技术挑战</a:t>
            </a:r>
          </a:p>
        </p:txBody>
      </p:sp>
      <p:sp>
        <p:nvSpPr>
          <p:cNvPr id="4" name="文本框 3">
            <a:extLst>
              <a:ext uri="{FF2B5EF4-FFF2-40B4-BE49-F238E27FC236}">
                <a16:creationId xmlns:a16="http://schemas.microsoft.com/office/drawing/2014/main" id="{2172254F-91D5-4725-BB89-50E903AAA979}"/>
              </a:ext>
            </a:extLst>
          </p:cNvPr>
          <p:cNvSpPr txBox="1"/>
          <p:nvPr/>
        </p:nvSpPr>
        <p:spPr>
          <a:xfrm>
            <a:off x="665484" y="982176"/>
            <a:ext cx="9974760" cy="267765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zh-CN" sz="2000" b="0" i="0" u="none" strike="noStrike" kern="1200" cap="none" spc="0" normalizeH="0" baseline="0" noProof="0" dirty="0">
                <a:ln>
                  <a:noFill/>
                </a:ln>
                <a:solidFill>
                  <a:srgbClr val="333333"/>
                </a:solidFill>
                <a:effectLst/>
                <a:uLnTx/>
                <a:uFillTx/>
                <a:latin typeface="微软雅黑"/>
                <a:ea typeface="微软雅黑"/>
                <a:cs typeface="Arial" panose="020B0604020202020204" pitchFamily="34" charset="0"/>
              </a:rPr>
              <a:t>具有显式标注</a:t>
            </a:r>
            <a:r>
              <a:rPr kumimoji="0" lang="zh-CN" altLang="en-US" sz="2000" b="0" i="0" u="none" strike="noStrike" kern="1200" cap="none" spc="0" normalizeH="0" baseline="0" noProof="0" dirty="0">
                <a:ln>
                  <a:noFill/>
                </a:ln>
                <a:solidFill>
                  <a:srgbClr val="333333"/>
                </a:solidFill>
                <a:effectLst/>
                <a:uLnTx/>
                <a:uFillTx/>
                <a:latin typeface="微软雅黑"/>
                <a:ea typeface="微软雅黑"/>
                <a:cs typeface="Arial" panose="020B0604020202020204" pitchFamily="34" charset="0"/>
              </a:rPr>
              <a:t>比对</a:t>
            </a:r>
            <a:r>
              <a:rPr kumimoji="0" lang="zh-CN" altLang="zh-CN" sz="2000" b="0" i="0" u="none" strike="noStrike" kern="1200" cap="none" spc="0" normalizeH="0" baseline="0" noProof="0" dirty="0">
                <a:ln>
                  <a:noFill/>
                </a:ln>
                <a:solidFill>
                  <a:srgbClr val="333333"/>
                </a:solidFill>
                <a:effectLst/>
                <a:uLnTx/>
                <a:uFillTx/>
                <a:latin typeface="微软雅黑"/>
                <a:ea typeface="微软雅黑"/>
                <a:cs typeface="Arial" panose="020B0604020202020204" pitchFamily="34" charset="0"/>
              </a:rPr>
              <a:t>的数据集很少</a:t>
            </a:r>
            <a:r>
              <a:rPr kumimoji="0" lang="en-US" altLang="zh-CN" sz="2000" b="0" i="0" u="none" strike="noStrike" kern="1200" cap="none" spc="0" normalizeH="0" baseline="0" noProof="0" dirty="0">
                <a:ln>
                  <a:noFill/>
                </a:ln>
                <a:solidFill>
                  <a:srgbClr val="333333"/>
                </a:solidFill>
                <a:effectLst/>
                <a:uLnTx/>
                <a:uFillTx/>
                <a:latin typeface="微软雅黑"/>
                <a:ea typeface="微软雅黑"/>
                <a:cs typeface="+mn-cs"/>
              </a:rPr>
              <a: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altLang="zh-CN" sz="2000" b="0" i="0" u="none" strike="noStrike" kern="1200" cap="none" spc="0" normalizeH="0" baseline="0" noProof="0" dirty="0">
              <a:ln>
                <a:noFill/>
              </a:ln>
              <a:solidFill>
                <a:srgbClr val="333333"/>
              </a:solidFill>
              <a:effectLst/>
              <a:uLnTx/>
              <a:uFillTx/>
              <a:latin typeface="微软雅黑"/>
              <a:ea typeface="微软雅黑"/>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zh-CN" sz="2000" b="0" i="0" u="none" strike="noStrike" kern="1200" cap="none" spc="0" normalizeH="0" baseline="0" noProof="0" dirty="0">
                <a:ln>
                  <a:noFill/>
                </a:ln>
                <a:solidFill>
                  <a:srgbClr val="333333"/>
                </a:solidFill>
                <a:effectLst/>
                <a:uLnTx/>
                <a:uFillTx/>
                <a:latin typeface="微软雅黑"/>
                <a:ea typeface="微软雅黑"/>
                <a:cs typeface="Arial" panose="020B0604020202020204" pitchFamily="34" charset="0"/>
              </a:rPr>
              <a:t>模态间的相似度</a:t>
            </a:r>
            <a:r>
              <a:rPr kumimoji="0" lang="zh-CN" altLang="en-US" sz="2000" b="0" i="0" u="none" strike="noStrike" kern="1200" cap="none" spc="0" normalizeH="0" baseline="0" noProof="0" dirty="0">
                <a:ln>
                  <a:noFill/>
                </a:ln>
                <a:solidFill>
                  <a:srgbClr val="333333"/>
                </a:solidFill>
                <a:effectLst/>
                <a:uLnTx/>
                <a:uFillTx/>
                <a:latin typeface="微软雅黑"/>
                <a:ea typeface="微软雅黑"/>
                <a:cs typeface="Arial" panose="020B0604020202020204" pitchFamily="34" charset="0"/>
              </a:rPr>
              <a:t>度量</a:t>
            </a:r>
            <a:r>
              <a:rPr kumimoji="0" lang="zh-CN" altLang="zh-CN" sz="2000" b="0" i="0" u="none" strike="noStrike" kern="1200" cap="none" spc="0" normalizeH="0" baseline="0" noProof="0" dirty="0">
                <a:ln>
                  <a:noFill/>
                </a:ln>
                <a:solidFill>
                  <a:srgbClr val="333333"/>
                </a:solidFill>
                <a:effectLst/>
                <a:uLnTx/>
                <a:uFillTx/>
                <a:latin typeface="微软雅黑"/>
                <a:ea typeface="微软雅黑"/>
                <a:cs typeface="Arial" panose="020B0604020202020204" pitchFamily="34" charset="0"/>
              </a:rPr>
              <a:t>指标难以设计</a:t>
            </a:r>
            <a:r>
              <a:rPr kumimoji="0" lang="en-US" altLang="zh-CN" sz="2000" b="0" i="0" u="none" strike="noStrike" kern="1200" cap="none" spc="0" normalizeH="0" baseline="0" noProof="0" dirty="0">
                <a:ln>
                  <a:noFill/>
                </a:ln>
                <a:solidFill>
                  <a:srgbClr val="333333"/>
                </a:solidFill>
                <a:effectLst/>
                <a:uLnTx/>
                <a:uFillTx/>
                <a:latin typeface="微软雅黑"/>
                <a:ea typeface="微软雅黑"/>
                <a:cs typeface="+mn-cs"/>
              </a:rPr>
              <a: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zh-CN" sz="2000" b="0" i="0" u="none" strike="noStrike" kern="1200" cap="none" spc="0" normalizeH="0" baseline="0" noProof="0" dirty="0">
                <a:ln>
                  <a:noFill/>
                </a:ln>
                <a:solidFill>
                  <a:srgbClr val="333333"/>
                </a:solidFill>
                <a:effectLst/>
                <a:uLnTx/>
                <a:uFillTx/>
                <a:latin typeface="微软雅黑"/>
                <a:ea typeface="微软雅黑"/>
                <a:cs typeface="Arial" panose="020B0604020202020204" pitchFamily="34" charset="0"/>
              </a:rPr>
              <a:t>可能存在多种可能的排列，一种形态中的所有元素在另一种形态中都有对应关系</a:t>
            </a:r>
            <a:r>
              <a:rPr kumimoji="0" lang="zh-CN" altLang="zh-CN" sz="2000" b="0" i="0" u="none" strike="noStrike" kern="1200" cap="none" spc="0" normalizeH="0" baseline="0" noProof="0" dirty="0">
                <a:ln>
                  <a:noFill/>
                </a:ln>
                <a:solidFill>
                  <a:srgbClr val="333333"/>
                </a:solidFill>
                <a:effectLst/>
                <a:uLnTx/>
                <a:uFillTx/>
                <a:latin typeface="微软雅黑"/>
                <a:ea typeface="等线" panose="02010600030101010101" pitchFamily="2" charset="-122"/>
                <a:cs typeface="Arial" panose="020B0604020202020204" pitchFamily="34" charset="0"/>
              </a:rPr>
              <a:t>。</a:t>
            </a:r>
            <a:endParaRPr kumimoji="0" lang="en-US" altLang="zh-CN" sz="2000" b="0" i="0" u="none" strike="noStrike" kern="1200" cap="none" spc="0" normalizeH="0" baseline="0" noProof="0" dirty="0">
              <a:ln>
                <a:noFill/>
              </a:ln>
              <a:solidFill>
                <a:prstClr val="black"/>
              </a:solidFill>
              <a:effectLst/>
              <a:uLnTx/>
              <a:uFillTx/>
              <a:latin typeface="微软雅黑"/>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1433553642"/>
      </p:ext>
    </p:extLst>
  </p:cSld>
  <p:clrMapOvr>
    <a:masterClrMapping/>
  </p:clrMapOvr>
  <p:transition spd="med" advTm="36672">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079886" y="3000270"/>
            <a:ext cx="4389387" cy="857460"/>
            <a:chOff x="5588007" y="1590635"/>
            <a:chExt cx="4389387" cy="857460"/>
          </a:xfrm>
        </p:grpSpPr>
        <p:sp>
          <p:nvSpPr>
            <p:cNvPr id="19" name="文本框 18">
              <a:extLst>
                <a:ext uri="{FF2B5EF4-FFF2-40B4-BE49-F238E27FC236}">
                  <a16:creationId xmlns:a16="http://schemas.microsoft.com/office/drawing/2014/main" id="{41B256AE-680D-4CCC-B51F-B69BF45F0365}"/>
                </a:ext>
              </a:extLst>
            </p:cNvPr>
            <p:cNvSpPr txBox="1"/>
            <p:nvPr/>
          </p:nvSpPr>
          <p:spPr>
            <a:xfrm>
              <a:off x="6549853" y="1696200"/>
              <a:ext cx="3427541" cy="646331"/>
            </a:xfrm>
            <a:prstGeom prst="rect">
              <a:avLst/>
            </a:prstGeom>
            <a:noFill/>
          </p:spPr>
          <p:txBody>
            <a:bodyPr wrap="none">
              <a:spAutoFit/>
            </a:bodyPr>
            <a:lstStyle/>
            <a:p>
              <a:pPr eaLnBrk="1" fontAlgn="auto" hangingPunct="1">
                <a:spcBef>
                  <a:spcPts val="0"/>
                </a:spcBef>
                <a:spcAft>
                  <a:spcPts val="0"/>
                </a:spcAft>
                <a:defRPr/>
              </a:pPr>
              <a:r>
                <a:rPr lang="zh-CN" altLang="en-US" sz="3600" b="1" dirty="0">
                  <a:latin typeface="宋体" panose="02010600030101010101" pitchFamily="2" charset="-122"/>
                  <a:ea typeface="宋体" panose="02010600030101010101" pitchFamily="2" charset="-122"/>
                  <a:cs typeface="Times New Roman" panose="02020603050405020304" pitchFamily="18" charset="0"/>
                  <a:sym typeface="+mn-lt"/>
                </a:rPr>
                <a:t>多模态融合技术</a:t>
              </a:r>
            </a:p>
          </p:txBody>
        </p:sp>
        <p:sp>
          <p:nvSpPr>
            <p:cNvPr id="20" name="椭圆 19">
              <a:extLst>
                <a:ext uri="{FF2B5EF4-FFF2-40B4-BE49-F238E27FC236}">
                  <a16:creationId xmlns:a16="http://schemas.microsoft.com/office/drawing/2014/main" id="{4CD969C8-E62F-446D-85AA-293C5C9F7396}"/>
                </a:ext>
              </a:extLst>
            </p:cNvPr>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t>5</a:t>
              </a:r>
              <a:endParaRPr lang="zh-CN" altLang="en-US" sz="4000" b="1" dirty="0"/>
            </a:p>
          </p:txBody>
        </p:sp>
      </p:grpSp>
      <p:sp>
        <p:nvSpPr>
          <p:cNvPr id="5" name="文本框 4">
            <a:extLst>
              <a:ext uri="{FF2B5EF4-FFF2-40B4-BE49-F238E27FC236}">
                <a16:creationId xmlns:a16="http://schemas.microsoft.com/office/drawing/2014/main" id="{A1BCE638-9500-44E0-AF14-787A8D29194D}"/>
              </a:ext>
            </a:extLst>
          </p:cNvPr>
          <p:cNvSpPr txBox="1"/>
          <p:nvPr/>
        </p:nvSpPr>
        <p:spPr>
          <a:xfrm>
            <a:off x="7829174" y="4051497"/>
            <a:ext cx="3660775" cy="523220"/>
          </a:xfrm>
          <a:prstGeom prst="rect">
            <a:avLst/>
          </a:prstGeom>
          <a:noFill/>
        </p:spPr>
        <p:txBody>
          <a:bodyPr wrap="square" rtlCol="0">
            <a:spAutoFit/>
          </a:bodyPr>
          <a:lstStyle/>
          <a:p>
            <a:r>
              <a:rPr lang="zh-CN" altLang="en-US" sz="2800" dirty="0">
                <a:latin typeface="+mj-ea"/>
                <a:ea typeface="+mj-ea"/>
                <a:cs typeface="黑体" panose="02010609060101010101" pitchFamily="49" charset="-122"/>
              </a:rPr>
              <a:t>郭怡辰 </a:t>
            </a:r>
            <a:r>
              <a:rPr lang="en-US" altLang="zh-CN" sz="2800" dirty="0">
                <a:latin typeface="+mj-ea"/>
                <a:ea typeface="+mj-ea"/>
                <a:cs typeface="黑体" panose="02010609060101010101" pitchFamily="49" charset="-122"/>
              </a:rPr>
              <a:t>3220200882</a:t>
            </a:r>
          </a:p>
        </p:txBody>
      </p:sp>
    </p:spTree>
    <p:extLst>
      <p:ext uri="{BB962C8B-B14F-4D97-AF65-F5344CB8AC3E}">
        <p14:creationId xmlns:p14="http://schemas.microsoft.com/office/powerpoint/2010/main" val="3453238723"/>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3E2247D-04EE-4438-A8CD-470B01BE2757}"/>
              </a:ext>
            </a:extLst>
          </p:cNvPr>
          <p:cNvSpPr>
            <a:spLocks noGrp="1"/>
          </p:cNvSpPr>
          <p:nvPr>
            <p:ph type="title"/>
          </p:nvPr>
        </p:nvSpPr>
        <p:spPr>
          <a:xfrm>
            <a:off x="749863" y="249067"/>
            <a:ext cx="8643848" cy="480131"/>
          </a:xfrm>
        </p:spPr>
        <p:txBody>
          <a:bodyPr/>
          <a:lstStyle/>
          <a:p>
            <a:r>
              <a:rPr lang="zh-CN" altLang="en-US" dirty="0"/>
              <a:t>多模态融合定义</a:t>
            </a:r>
          </a:p>
        </p:txBody>
      </p:sp>
      <p:sp>
        <p:nvSpPr>
          <p:cNvPr id="4" name="矩形 3">
            <a:extLst>
              <a:ext uri="{FF2B5EF4-FFF2-40B4-BE49-F238E27FC236}">
                <a16:creationId xmlns:a16="http://schemas.microsoft.com/office/drawing/2014/main" id="{52CAD16B-CE62-43C1-A3F4-9A6D52CA13D7}"/>
              </a:ext>
            </a:extLst>
          </p:cNvPr>
          <p:cNvSpPr/>
          <p:nvPr/>
        </p:nvSpPr>
        <p:spPr>
          <a:xfrm>
            <a:off x="1242408" y="1608058"/>
            <a:ext cx="9535907" cy="4018189"/>
          </a:xfrm>
          <a:prstGeom prst="rect">
            <a:avLst/>
          </a:prstGeom>
          <a:gradFill flip="none" rotWithShape="1">
            <a:gsLst>
              <a:gs pos="0">
                <a:schemeClr val="accent1">
                  <a:lumMod val="5000"/>
                  <a:lumOff val="95000"/>
                  <a:alpha val="0"/>
                </a:schemeClr>
              </a:gs>
              <a:gs pos="41000">
                <a:schemeClr val="accent3">
                  <a:alpha val="33000"/>
                </a:schemeClr>
              </a:gs>
              <a:gs pos="100000">
                <a:schemeClr val="accent3">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a:extLst>
              <a:ext uri="{FF2B5EF4-FFF2-40B4-BE49-F238E27FC236}">
                <a16:creationId xmlns:a16="http://schemas.microsoft.com/office/drawing/2014/main" id="{EC36BCEC-78EF-4398-996E-960E25ECB5CE}"/>
              </a:ext>
            </a:extLst>
          </p:cNvPr>
          <p:cNvSpPr txBox="1"/>
          <p:nvPr/>
        </p:nvSpPr>
        <p:spPr>
          <a:xfrm>
            <a:off x="1753195" y="2339880"/>
            <a:ext cx="8343900" cy="2554545"/>
          </a:xfrm>
          <a:prstGeom prst="rect">
            <a:avLst/>
          </a:prstGeom>
          <a:noFill/>
        </p:spPr>
        <p:txBody>
          <a:bodyPr wrap="square" rtlCol="0">
            <a:spAutoFit/>
          </a:bodyPr>
          <a:lstStyle/>
          <a:p>
            <a:pPr marL="285750" lvl="0" indent="-285750">
              <a:buFont typeface="Arial" panose="020B0604020202020204" pitchFamily="34" charset="0"/>
              <a:buChar char="•"/>
              <a:defRPr/>
            </a:pPr>
            <a:r>
              <a:rPr lang="zh-CN" altLang="en-US" sz="2000">
                <a:solidFill>
                  <a:prstClr val="black"/>
                </a:solidFill>
              </a:rPr>
              <a:t>多模态融合指从</a:t>
            </a:r>
            <a:r>
              <a:rPr lang="zh-CN" altLang="en-US" sz="2000" b="1">
                <a:solidFill>
                  <a:prstClr val="black"/>
                </a:solidFill>
              </a:rPr>
              <a:t>多个模态</a:t>
            </a:r>
            <a:r>
              <a:rPr lang="zh-CN" altLang="en-US" sz="2000">
                <a:solidFill>
                  <a:prstClr val="black"/>
                </a:solidFill>
              </a:rPr>
              <a:t>中</a:t>
            </a:r>
            <a:r>
              <a:rPr lang="zh-CN" altLang="en-US" sz="2000" b="1">
                <a:solidFill>
                  <a:prstClr val="black"/>
                </a:solidFill>
              </a:rPr>
              <a:t>整合</a:t>
            </a:r>
            <a:r>
              <a:rPr lang="zh-CN" altLang="en-US" sz="2000">
                <a:solidFill>
                  <a:prstClr val="black"/>
                </a:solidFill>
              </a:rPr>
              <a:t>信息来</a:t>
            </a:r>
            <a:r>
              <a:rPr lang="zh-CN" altLang="en-US" sz="2000" b="1">
                <a:solidFill>
                  <a:prstClr val="black"/>
                </a:solidFill>
              </a:rPr>
              <a:t>进行预测</a:t>
            </a:r>
            <a:r>
              <a:rPr lang="zh-CN" altLang="en-US" sz="2000">
                <a:solidFill>
                  <a:prstClr val="black"/>
                </a:solidFill>
              </a:rPr>
              <a:t>的过程，</a:t>
            </a:r>
            <a:r>
              <a:rPr lang="zh-CN" altLang="zh-CN" sz="2000"/>
              <a:t>通过分类来预测一个类别，或者通过回归来预测一个连续的值</a:t>
            </a:r>
            <a:r>
              <a:rPr lang="zh-CN" altLang="en-US" sz="2000"/>
              <a:t>。</a:t>
            </a:r>
            <a:endParaRPr lang="en-US" altLang="zh-CN" sz="2000"/>
          </a:p>
          <a:p>
            <a:pPr marL="285750" lvl="0" indent="-285750">
              <a:buFont typeface="Arial" panose="020B0604020202020204" pitchFamily="34" charset="0"/>
              <a:buChar char="•"/>
              <a:defRPr/>
            </a:pPr>
            <a:endParaRPr lang="en-US" altLang="zh-CN" sz="2000"/>
          </a:p>
          <a:p>
            <a:pPr marL="285750" lvl="0" indent="-285750">
              <a:buFont typeface="Arial" panose="020B0604020202020204" pitchFamily="34" charset="0"/>
              <a:buChar char="•"/>
              <a:defRPr/>
            </a:pPr>
            <a:r>
              <a:rPr lang="zh-CN" altLang="en-US" sz="2000" b="1"/>
              <a:t>情感分析</a:t>
            </a:r>
            <a:endParaRPr lang="en-US" altLang="zh-CN" sz="2000" b="1"/>
          </a:p>
          <a:p>
            <a:pPr marL="285750" lvl="0" indent="-285750">
              <a:buFont typeface="Arial" panose="020B0604020202020204" pitchFamily="34" charset="0"/>
              <a:buChar char="•"/>
              <a:defRPr/>
            </a:pPr>
            <a:endParaRPr lang="en-US" altLang="zh-CN" sz="2000"/>
          </a:p>
          <a:p>
            <a:pPr marL="285750" lvl="0" indent="-285750">
              <a:buFont typeface="Arial" panose="020B0604020202020204" pitchFamily="34" charset="0"/>
              <a:buChar char="•"/>
              <a:defRPr/>
            </a:pPr>
            <a:r>
              <a:rPr lang="zh-CN" altLang="en-US" sz="2000">
                <a:solidFill>
                  <a:prstClr val="black"/>
                </a:solidFill>
              </a:rPr>
              <a:t>在</a:t>
            </a:r>
            <a:r>
              <a:rPr lang="zh-CN" altLang="en-US" sz="2000" b="1">
                <a:solidFill>
                  <a:prstClr val="black"/>
                </a:solidFill>
              </a:rPr>
              <a:t>深度神经网络</a:t>
            </a:r>
            <a:r>
              <a:rPr lang="zh-CN" altLang="en-US" sz="2000">
                <a:solidFill>
                  <a:prstClr val="black"/>
                </a:solidFill>
              </a:rPr>
              <a:t>方法下，融合和表征两个任务是很难区分的，</a:t>
            </a:r>
            <a:r>
              <a:rPr lang="zh-CN" altLang="zh-CN" sz="2000"/>
              <a:t>其中</a:t>
            </a:r>
            <a:r>
              <a:rPr lang="zh-CN" altLang="en-US" sz="2000"/>
              <a:t>表征</a:t>
            </a:r>
            <a:r>
              <a:rPr lang="zh-CN" altLang="zh-CN" sz="2000"/>
              <a:t>学习与分类或回归目标交织在一起。</a:t>
            </a:r>
            <a:endParaRPr lang="en-US" altLang="zh-CN" sz="2000">
              <a:solidFill>
                <a:prstClr val="black"/>
              </a:solidFill>
            </a:endParaRPr>
          </a:p>
          <a:p>
            <a:pPr marL="285750" lvl="0" indent="-285750">
              <a:buFont typeface="Arial" panose="020B0604020202020204" pitchFamily="34" charset="0"/>
              <a:buChar char="•"/>
              <a:defRPr/>
            </a:pPr>
            <a:r>
              <a:rPr lang="zh-CN" altLang="en-US" sz="2000">
                <a:solidFill>
                  <a:prstClr val="black"/>
                </a:solidFill>
              </a:rPr>
              <a:t>在</a:t>
            </a:r>
            <a:r>
              <a:rPr lang="zh-CN" altLang="en-US" sz="2000" b="1">
                <a:solidFill>
                  <a:prstClr val="black"/>
                </a:solidFill>
              </a:rPr>
              <a:t>图模型</a:t>
            </a:r>
            <a:r>
              <a:rPr lang="zh-CN" altLang="en-US" sz="2000">
                <a:solidFill>
                  <a:prstClr val="black"/>
                </a:solidFill>
              </a:rPr>
              <a:t>以及</a:t>
            </a:r>
            <a:r>
              <a:rPr lang="zh-CN" altLang="en-US" sz="2000" b="1">
                <a:solidFill>
                  <a:prstClr val="black"/>
                </a:solidFill>
              </a:rPr>
              <a:t>基于核</a:t>
            </a:r>
            <a:r>
              <a:rPr lang="zh-CN" altLang="en-US" sz="2000">
                <a:solidFill>
                  <a:prstClr val="black"/>
                </a:solidFill>
              </a:rPr>
              <a:t>的方法中比较好区分。</a:t>
            </a:r>
            <a:endParaRPr kumimoji="0" lang="zh-CN" altLang="en-US" sz="2000" b="0" i="0" u="none" strike="noStrike" kern="1200" cap="none" spc="0" normalizeH="0" baseline="0" noProof="0" dirty="0">
              <a:ln>
                <a:noFill/>
              </a:ln>
              <a:solidFill>
                <a:prstClr val="black"/>
              </a:solidFill>
              <a:effectLst/>
              <a:uLnTx/>
              <a:uFillTx/>
              <a:latin typeface="微软雅黑"/>
              <a:ea typeface="微软雅黑"/>
            </a:endParaRPr>
          </a:p>
        </p:txBody>
      </p:sp>
      <p:sp>
        <p:nvSpPr>
          <p:cNvPr id="6" name="矩形 22">
            <a:extLst>
              <a:ext uri="{FF2B5EF4-FFF2-40B4-BE49-F238E27FC236}">
                <a16:creationId xmlns:a16="http://schemas.microsoft.com/office/drawing/2014/main" id="{8D6C115E-7DCA-49EA-9700-B9A62CFCA405}"/>
              </a:ext>
            </a:extLst>
          </p:cNvPr>
          <p:cNvSpPr/>
          <p:nvPr/>
        </p:nvSpPr>
        <p:spPr>
          <a:xfrm rot="16200000">
            <a:off x="887369" y="5286139"/>
            <a:ext cx="584774" cy="680217"/>
          </a:xfrm>
          <a:custGeom>
            <a:avLst/>
            <a:gdLst>
              <a:gd name="connsiteX0" fmla="*/ 0 w 2351405"/>
              <a:gd name="connsiteY0" fmla="*/ 0 h 1821659"/>
              <a:gd name="connsiteX1" fmla="*/ 2351405 w 2351405"/>
              <a:gd name="connsiteY1" fmla="*/ 0 h 1821659"/>
              <a:gd name="connsiteX2" fmla="*/ 2351405 w 2351405"/>
              <a:gd name="connsiteY2" fmla="*/ 1821659 h 1821659"/>
              <a:gd name="connsiteX3" fmla="*/ 0 w 2351405"/>
              <a:gd name="connsiteY3" fmla="*/ 1821659 h 1821659"/>
              <a:gd name="connsiteX4" fmla="*/ 0 w 2351405"/>
              <a:gd name="connsiteY4" fmla="*/ 0 h 1821659"/>
              <a:gd name="connsiteX0" fmla="*/ 0 w 2351405"/>
              <a:gd name="connsiteY0" fmla="*/ 0 h 1821659"/>
              <a:gd name="connsiteX1" fmla="*/ 2351405 w 2351405"/>
              <a:gd name="connsiteY1" fmla="*/ 0 h 1821659"/>
              <a:gd name="connsiteX2" fmla="*/ 2351405 w 2351405"/>
              <a:gd name="connsiteY2" fmla="*/ 1821659 h 1821659"/>
              <a:gd name="connsiteX3" fmla="*/ 0 w 2351405"/>
              <a:gd name="connsiteY3" fmla="*/ 1821659 h 1821659"/>
              <a:gd name="connsiteX4" fmla="*/ 0 w 2351405"/>
              <a:gd name="connsiteY4" fmla="*/ 0 h 1821659"/>
              <a:gd name="connsiteX0" fmla="*/ 2351405 w 2442845"/>
              <a:gd name="connsiteY0" fmla="*/ 1821659 h 1913099"/>
              <a:gd name="connsiteX1" fmla="*/ 0 w 2442845"/>
              <a:gd name="connsiteY1" fmla="*/ 1821659 h 1913099"/>
              <a:gd name="connsiteX2" fmla="*/ 0 w 2442845"/>
              <a:gd name="connsiteY2" fmla="*/ 0 h 1913099"/>
              <a:gd name="connsiteX3" fmla="*/ 2351405 w 2442845"/>
              <a:gd name="connsiteY3" fmla="*/ 0 h 1913099"/>
              <a:gd name="connsiteX4" fmla="*/ 2442845 w 2442845"/>
              <a:gd name="connsiteY4" fmla="*/ 1913099 h 1913099"/>
              <a:gd name="connsiteX0" fmla="*/ 2351405 w 2359717"/>
              <a:gd name="connsiteY0" fmla="*/ 1821659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697362 h 1821659"/>
              <a:gd name="connsiteX0" fmla="*/ 990196 w 2359717"/>
              <a:gd name="connsiteY0" fmla="*/ 1811268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697362 h 1821659"/>
              <a:gd name="connsiteX0" fmla="*/ 484128 w 2359717"/>
              <a:gd name="connsiteY0" fmla="*/ 1811269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697362 h 1821659"/>
              <a:gd name="connsiteX0" fmla="*/ 484128 w 2359717"/>
              <a:gd name="connsiteY0" fmla="*/ 1811269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957987 h 1821659"/>
              <a:gd name="connsiteX0" fmla="*/ 484128 w 2359717"/>
              <a:gd name="connsiteY0" fmla="*/ 1811269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156262 h 1821659"/>
              <a:gd name="connsiteX0" fmla="*/ 19921 w 2359717"/>
              <a:gd name="connsiteY0" fmla="*/ 1811267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156262 h 1821659"/>
              <a:gd name="connsiteX0" fmla="*/ 19921 w 2437086"/>
              <a:gd name="connsiteY0" fmla="*/ 1811267 h 1821659"/>
              <a:gd name="connsiteX1" fmla="*/ 0 w 2437086"/>
              <a:gd name="connsiteY1" fmla="*/ 1821659 h 1821659"/>
              <a:gd name="connsiteX2" fmla="*/ 0 w 2437086"/>
              <a:gd name="connsiteY2" fmla="*/ 0 h 1821659"/>
              <a:gd name="connsiteX3" fmla="*/ 2351405 w 2437086"/>
              <a:gd name="connsiteY3" fmla="*/ 0 h 1821659"/>
              <a:gd name="connsiteX4" fmla="*/ 2437086 w 2437086"/>
              <a:gd name="connsiteY4" fmla="*/ 578224 h 1821659"/>
              <a:gd name="connsiteX0" fmla="*/ 19921 w 2351404"/>
              <a:gd name="connsiteY0" fmla="*/ 1811267 h 1821659"/>
              <a:gd name="connsiteX1" fmla="*/ 0 w 2351404"/>
              <a:gd name="connsiteY1" fmla="*/ 1821659 h 1821659"/>
              <a:gd name="connsiteX2" fmla="*/ 0 w 2351404"/>
              <a:gd name="connsiteY2" fmla="*/ 0 h 1821659"/>
              <a:gd name="connsiteX3" fmla="*/ 2351405 w 2351404"/>
              <a:gd name="connsiteY3" fmla="*/ 0 h 1821659"/>
              <a:gd name="connsiteX0" fmla="*/ 19921 w 2351404"/>
              <a:gd name="connsiteY0" fmla="*/ 1811267 h 1811267"/>
              <a:gd name="connsiteX1" fmla="*/ 0 w 2351404"/>
              <a:gd name="connsiteY1" fmla="*/ 0 h 1811267"/>
              <a:gd name="connsiteX2" fmla="*/ 2351405 w 2351404"/>
              <a:gd name="connsiteY2" fmla="*/ 0 h 1811267"/>
            </a:gdLst>
            <a:ahLst/>
            <a:cxnLst>
              <a:cxn ang="0">
                <a:pos x="connsiteX0" y="connsiteY0"/>
              </a:cxn>
              <a:cxn ang="0">
                <a:pos x="connsiteX1" y="connsiteY1"/>
              </a:cxn>
              <a:cxn ang="0">
                <a:pos x="connsiteX2" y="connsiteY2"/>
              </a:cxn>
            </a:cxnLst>
            <a:rect l="l" t="t" r="r" b="b"/>
            <a:pathLst>
              <a:path w="2351404" h="1811267">
                <a:moveTo>
                  <a:pt x="19921" y="1811267"/>
                </a:moveTo>
                <a:lnTo>
                  <a:pt x="0" y="0"/>
                </a:lnTo>
                <a:lnTo>
                  <a:pt x="2351405" y="0"/>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矩形 22">
            <a:extLst>
              <a:ext uri="{FF2B5EF4-FFF2-40B4-BE49-F238E27FC236}">
                <a16:creationId xmlns:a16="http://schemas.microsoft.com/office/drawing/2014/main" id="{BC458BD1-C43F-4636-950E-D46F76FE7611}"/>
              </a:ext>
            </a:extLst>
          </p:cNvPr>
          <p:cNvSpPr/>
          <p:nvPr/>
        </p:nvSpPr>
        <p:spPr>
          <a:xfrm rot="5400000">
            <a:off x="10438206" y="1363393"/>
            <a:ext cx="680218" cy="584776"/>
          </a:xfrm>
          <a:custGeom>
            <a:avLst/>
            <a:gdLst>
              <a:gd name="connsiteX0" fmla="*/ 0 w 2351405"/>
              <a:gd name="connsiteY0" fmla="*/ 0 h 1821659"/>
              <a:gd name="connsiteX1" fmla="*/ 2351405 w 2351405"/>
              <a:gd name="connsiteY1" fmla="*/ 0 h 1821659"/>
              <a:gd name="connsiteX2" fmla="*/ 2351405 w 2351405"/>
              <a:gd name="connsiteY2" fmla="*/ 1821659 h 1821659"/>
              <a:gd name="connsiteX3" fmla="*/ 0 w 2351405"/>
              <a:gd name="connsiteY3" fmla="*/ 1821659 h 1821659"/>
              <a:gd name="connsiteX4" fmla="*/ 0 w 2351405"/>
              <a:gd name="connsiteY4" fmla="*/ 0 h 1821659"/>
              <a:gd name="connsiteX0" fmla="*/ 0 w 2351405"/>
              <a:gd name="connsiteY0" fmla="*/ 0 h 1821659"/>
              <a:gd name="connsiteX1" fmla="*/ 2351405 w 2351405"/>
              <a:gd name="connsiteY1" fmla="*/ 0 h 1821659"/>
              <a:gd name="connsiteX2" fmla="*/ 2351405 w 2351405"/>
              <a:gd name="connsiteY2" fmla="*/ 1821659 h 1821659"/>
              <a:gd name="connsiteX3" fmla="*/ 0 w 2351405"/>
              <a:gd name="connsiteY3" fmla="*/ 1821659 h 1821659"/>
              <a:gd name="connsiteX4" fmla="*/ 0 w 2351405"/>
              <a:gd name="connsiteY4" fmla="*/ 0 h 1821659"/>
              <a:gd name="connsiteX0" fmla="*/ 2351405 w 2442845"/>
              <a:gd name="connsiteY0" fmla="*/ 1821659 h 1913099"/>
              <a:gd name="connsiteX1" fmla="*/ 0 w 2442845"/>
              <a:gd name="connsiteY1" fmla="*/ 1821659 h 1913099"/>
              <a:gd name="connsiteX2" fmla="*/ 0 w 2442845"/>
              <a:gd name="connsiteY2" fmla="*/ 0 h 1913099"/>
              <a:gd name="connsiteX3" fmla="*/ 2351405 w 2442845"/>
              <a:gd name="connsiteY3" fmla="*/ 0 h 1913099"/>
              <a:gd name="connsiteX4" fmla="*/ 2442845 w 2442845"/>
              <a:gd name="connsiteY4" fmla="*/ 1913099 h 1913099"/>
              <a:gd name="connsiteX0" fmla="*/ 2351405 w 2359717"/>
              <a:gd name="connsiteY0" fmla="*/ 1821659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697362 h 1821659"/>
              <a:gd name="connsiteX0" fmla="*/ 990196 w 2359717"/>
              <a:gd name="connsiteY0" fmla="*/ 1811268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697362 h 1821659"/>
              <a:gd name="connsiteX0" fmla="*/ 484128 w 2359717"/>
              <a:gd name="connsiteY0" fmla="*/ 1811269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697362 h 1821659"/>
              <a:gd name="connsiteX0" fmla="*/ 484128 w 2359717"/>
              <a:gd name="connsiteY0" fmla="*/ 1811269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957987 h 1821659"/>
              <a:gd name="connsiteX0" fmla="*/ 484128 w 2359717"/>
              <a:gd name="connsiteY0" fmla="*/ 1811269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156262 h 1821659"/>
              <a:gd name="connsiteX0" fmla="*/ 19921 w 2359717"/>
              <a:gd name="connsiteY0" fmla="*/ 1811267 h 1821659"/>
              <a:gd name="connsiteX1" fmla="*/ 0 w 2359717"/>
              <a:gd name="connsiteY1" fmla="*/ 1821659 h 1821659"/>
              <a:gd name="connsiteX2" fmla="*/ 0 w 2359717"/>
              <a:gd name="connsiteY2" fmla="*/ 0 h 1821659"/>
              <a:gd name="connsiteX3" fmla="*/ 2351405 w 2359717"/>
              <a:gd name="connsiteY3" fmla="*/ 0 h 1821659"/>
              <a:gd name="connsiteX4" fmla="*/ 2359717 w 2359717"/>
              <a:gd name="connsiteY4" fmla="*/ 156262 h 1821659"/>
              <a:gd name="connsiteX0" fmla="*/ 19921 w 2437086"/>
              <a:gd name="connsiteY0" fmla="*/ 1811267 h 1821659"/>
              <a:gd name="connsiteX1" fmla="*/ 0 w 2437086"/>
              <a:gd name="connsiteY1" fmla="*/ 1821659 h 1821659"/>
              <a:gd name="connsiteX2" fmla="*/ 0 w 2437086"/>
              <a:gd name="connsiteY2" fmla="*/ 0 h 1821659"/>
              <a:gd name="connsiteX3" fmla="*/ 2351405 w 2437086"/>
              <a:gd name="connsiteY3" fmla="*/ 0 h 1821659"/>
              <a:gd name="connsiteX4" fmla="*/ 2437086 w 2437086"/>
              <a:gd name="connsiteY4" fmla="*/ 578224 h 1821659"/>
              <a:gd name="connsiteX0" fmla="*/ 19921 w 2351404"/>
              <a:gd name="connsiteY0" fmla="*/ 1811267 h 1821659"/>
              <a:gd name="connsiteX1" fmla="*/ 0 w 2351404"/>
              <a:gd name="connsiteY1" fmla="*/ 1821659 h 1821659"/>
              <a:gd name="connsiteX2" fmla="*/ 0 w 2351404"/>
              <a:gd name="connsiteY2" fmla="*/ 0 h 1821659"/>
              <a:gd name="connsiteX3" fmla="*/ 2351405 w 2351404"/>
              <a:gd name="connsiteY3" fmla="*/ 0 h 1821659"/>
              <a:gd name="connsiteX0" fmla="*/ 19921 w 2351404"/>
              <a:gd name="connsiteY0" fmla="*/ 1811267 h 1811267"/>
              <a:gd name="connsiteX1" fmla="*/ 0 w 2351404"/>
              <a:gd name="connsiteY1" fmla="*/ 0 h 1811267"/>
              <a:gd name="connsiteX2" fmla="*/ 2351405 w 2351404"/>
              <a:gd name="connsiteY2" fmla="*/ 0 h 1811267"/>
            </a:gdLst>
            <a:ahLst/>
            <a:cxnLst>
              <a:cxn ang="0">
                <a:pos x="connsiteX0" y="connsiteY0"/>
              </a:cxn>
              <a:cxn ang="0">
                <a:pos x="connsiteX1" y="connsiteY1"/>
              </a:cxn>
              <a:cxn ang="0">
                <a:pos x="connsiteX2" y="connsiteY2"/>
              </a:cxn>
            </a:cxnLst>
            <a:rect l="l" t="t" r="r" b="b"/>
            <a:pathLst>
              <a:path w="2351404" h="1811267">
                <a:moveTo>
                  <a:pt x="19921" y="1811267"/>
                </a:moveTo>
                <a:lnTo>
                  <a:pt x="0" y="0"/>
                </a:lnTo>
                <a:lnTo>
                  <a:pt x="2351405" y="0"/>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1240041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A0BB6DF3-B388-4ABA-A817-2C069F69FF04}"/>
              </a:ext>
            </a:extLst>
          </p:cNvPr>
          <p:cNvSpPr>
            <a:spLocks noGrp="1"/>
          </p:cNvSpPr>
          <p:nvPr>
            <p:ph type="title"/>
          </p:nvPr>
        </p:nvSpPr>
        <p:spPr>
          <a:xfrm>
            <a:off x="749863" y="249067"/>
            <a:ext cx="8643848" cy="480131"/>
          </a:xfrm>
        </p:spPr>
        <p:txBody>
          <a:bodyPr/>
          <a:lstStyle/>
          <a:p>
            <a:r>
              <a:rPr lang="zh-CN" altLang="en-US">
                <a:cs typeface="Times New Roman" panose="02020603050405020304" pitchFamily="18" charset="0"/>
              </a:rPr>
              <a:t>多模态融合特点</a:t>
            </a:r>
            <a:endParaRPr lang="zh-CN" altLang="en-US" dirty="0">
              <a:cs typeface="Times New Roman" panose="02020603050405020304" pitchFamily="18" charset="0"/>
            </a:endParaRPr>
          </a:p>
        </p:txBody>
      </p:sp>
      <p:grpSp>
        <p:nvGrpSpPr>
          <p:cNvPr id="4" name="组合 3">
            <a:extLst>
              <a:ext uri="{FF2B5EF4-FFF2-40B4-BE49-F238E27FC236}">
                <a16:creationId xmlns:a16="http://schemas.microsoft.com/office/drawing/2014/main" id="{FCAE58BC-B40C-46E1-9068-09E0FCC66C2A}"/>
              </a:ext>
            </a:extLst>
          </p:cNvPr>
          <p:cNvGrpSpPr/>
          <p:nvPr/>
        </p:nvGrpSpPr>
        <p:grpSpPr>
          <a:xfrm>
            <a:off x="1939180" y="1513964"/>
            <a:ext cx="8568196" cy="1009670"/>
            <a:chOff x="2447634" y="1142912"/>
            <a:chExt cx="8568196" cy="1009670"/>
          </a:xfrm>
        </p:grpSpPr>
        <p:grpSp>
          <p:nvGrpSpPr>
            <p:cNvPr id="5" name="组合 4">
              <a:extLst>
                <a:ext uri="{FF2B5EF4-FFF2-40B4-BE49-F238E27FC236}">
                  <a16:creationId xmlns:a16="http://schemas.microsoft.com/office/drawing/2014/main" id="{C6F61288-683D-4707-923E-4D710FEDCE1B}"/>
                </a:ext>
              </a:extLst>
            </p:cNvPr>
            <p:cNvGrpSpPr>
              <a:grpSpLocks/>
            </p:cNvGrpSpPr>
            <p:nvPr/>
          </p:nvGrpSpPr>
          <p:grpSpPr bwMode="auto">
            <a:xfrm>
              <a:off x="2447634" y="1216672"/>
              <a:ext cx="8568196" cy="935910"/>
              <a:chOff x="7556849" y="1019360"/>
              <a:chExt cx="7811855" cy="853250"/>
            </a:xfrm>
          </p:grpSpPr>
          <p:grpSp>
            <p:nvGrpSpPr>
              <p:cNvPr id="7" name="组合 102">
                <a:extLst>
                  <a:ext uri="{FF2B5EF4-FFF2-40B4-BE49-F238E27FC236}">
                    <a16:creationId xmlns:a16="http://schemas.microsoft.com/office/drawing/2014/main" id="{54B94A1C-0454-4122-82B7-142DC431D87F}"/>
                  </a:ext>
                </a:extLst>
              </p:cNvPr>
              <p:cNvGrpSpPr>
                <a:grpSpLocks/>
              </p:cNvGrpSpPr>
              <p:nvPr/>
            </p:nvGrpSpPr>
            <p:grpSpPr bwMode="auto">
              <a:xfrm>
                <a:off x="8882705" y="1407273"/>
                <a:ext cx="6485999" cy="465337"/>
                <a:chOff x="6822988" y="1141066"/>
                <a:chExt cx="6485999" cy="465337"/>
              </a:xfrm>
            </p:grpSpPr>
            <p:sp>
              <p:nvSpPr>
                <p:cNvPr id="10" name="文本框 9">
                  <a:extLst>
                    <a:ext uri="{FF2B5EF4-FFF2-40B4-BE49-F238E27FC236}">
                      <a16:creationId xmlns:a16="http://schemas.microsoft.com/office/drawing/2014/main" id="{1273DB57-39B4-4D24-B3F2-758A1AC281D2}"/>
                    </a:ext>
                  </a:extLst>
                </p:cNvPr>
                <p:cNvSpPr txBox="1"/>
                <p:nvPr/>
              </p:nvSpPr>
              <p:spPr bwMode="auto">
                <a:xfrm>
                  <a:off x="6822988" y="1188026"/>
                  <a:ext cx="6485999" cy="41837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zh-CN" altLang="en-US" b="0" i="0" u="none" strike="noStrike" kern="1200" cap="none" spc="0" normalizeH="0" baseline="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在观察同一个对象时引入多个模态，可能带来更健壮</a:t>
                  </a:r>
                  <a:r>
                    <a:rPr kumimoji="0" lang="en-US" altLang="zh-CN" b="0" i="0" u="none" strike="noStrike" kern="1200" cap="none" spc="0" normalizeH="0" baseline="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(robust)</a:t>
                  </a:r>
                  <a:r>
                    <a:rPr kumimoji="0" lang="zh-CN" altLang="en-US" b="0" i="0" u="none" strike="noStrike" kern="1200" cap="none" spc="0" normalizeH="0" baseline="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的预测</a:t>
                  </a:r>
                  <a:endParaRPr kumimoji="0" lang="en-US" altLang="zh-CN"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1" name="直接连接符 10">
                  <a:extLst>
                    <a:ext uri="{FF2B5EF4-FFF2-40B4-BE49-F238E27FC236}">
                      <a16:creationId xmlns:a16="http://schemas.microsoft.com/office/drawing/2014/main" id="{B99DAC1C-C5FE-4908-A694-3BD8D061E2FB}"/>
                    </a:ext>
                  </a:extLst>
                </p:cNvPr>
                <p:cNvCxnSpPr/>
                <p:nvPr/>
              </p:nvCxnSpPr>
              <p:spPr>
                <a:xfrm>
                  <a:off x="6849144" y="1141066"/>
                  <a:ext cx="1777859" cy="0"/>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a16="http://schemas.microsoft.com/office/drawing/2014/main" id="{9E93F2CF-5704-450D-A3AE-425B30711DA5}"/>
                  </a:ext>
                </a:extLst>
              </p:cNvPr>
              <p:cNvSpPr txBox="1"/>
              <p:nvPr/>
            </p:nvSpPr>
            <p:spPr>
              <a:xfrm>
                <a:off x="7556849" y="1130471"/>
                <a:ext cx="1500069" cy="58924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E7E6E6">
                        <a:lumMod val="25000"/>
                      </a:srgbClr>
                    </a:solidFill>
                    <a:effectLst/>
                    <a:uLnTx/>
                    <a:uFillTx/>
                    <a:latin typeface="Impact" panose="020B0806030902050204" pitchFamily="34" charset="0"/>
                    <a:ea typeface="宋体" panose="02010600030101010101" pitchFamily="2" charset="-122"/>
                    <a:cs typeface="+mn-cs"/>
                  </a:rPr>
                  <a:t>01</a:t>
                </a:r>
                <a:endParaRPr kumimoji="0" lang="zh-CN" altLang="en-US" sz="3600" b="0" i="0" u="none" strike="noStrike" kern="1200" cap="none" spc="0" normalizeH="0" baseline="0" noProof="0" dirty="0">
                  <a:ln>
                    <a:noFill/>
                  </a:ln>
                  <a:solidFill>
                    <a:srgbClr val="E7E6E6">
                      <a:lumMod val="25000"/>
                    </a:srgbClr>
                  </a:solidFill>
                  <a:effectLst/>
                  <a:uLnTx/>
                  <a:uFillTx/>
                  <a:latin typeface="Impact" panose="020B0806030902050204" pitchFamily="34" charset="0"/>
                  <a:ea typeface="宋体" panose="02010600030101010101" pitchFamily="2" charset="-122"/>
                  <a:cs typeface="+mn-cs"/>
                </a:endParaRPr>
              </a:p>
            </p:txBody>
          </p:sp>
          <p:sp>
            <p:nvSpPr>
              <p:cNvPr id="9" name="椭圆 8">
                <a:extLst>
                  <a:ext uri="{FF2B5EF4-FFF2-40B4-BE49-F238E27FC236}">
                    <a16:creationId xmlns:a16="http://schemas.microsoft.com/office/drawing/2014/main" id="{2F0BDA38-42C1-4471-B7F5-5BDC9016EE79}"/>
                  </a:ext>
                </a:extLst>
              </p:cNvPr>
              <p:cNvSpPr/>
              <p:nvPr/>
            </p:nvSpPr>
            <p:spPr>
              <a:xfrm>
                <a:off x="7893372" y="1019360"/>
                <a:ext cx="825435" cy="825393"/>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6" name="文本框 5">
              <a:extLst>
                <a:ext uri="{FF2B5EF4-FFF2-40B4-BE49-F238E27FC236}">
                  <a16:creationId xmlns:a16="http://schemas.microsoft.com/office/drawing/2014/main" id="{0E6757E4-4278-41A7-B681-61C640823756}"/>
                </a:ext>
              </a:extLst>
            </p:cNvPr>
            <p:cNvSpPr txBox="1"/>
            <p:nvPr/>
          </p:nvSpPr>
          <p:spPr>
            <a:xfrm>
              <a:off x="3906893" y="1142912"/>
              <a:ext cx="1276154" cy="400110"/>
            </a:xfrm>
            <a:prstGeom prst="rect">
              <a:avLst/>
            </a:prstGeom>
            <a:noFill/>
          </p:spPr>
          <p:txBody>
            <a:bodyPr wrap="square" rtlCol="0">
              <a:spAutoFit/>
            </a:bodyPr>
            <a:lstStyle/>
            <a:p>
              <a:r>
                <a:rPr lang="zh-CN" altLang="en-US" sz="2000" b="1"/>
                <a:t>鲁棒性</a:t>
              </a:r>
            </a:p>
          </p:txBody>
        </p:sp>
      </p:grpSp>
      <p:grpSp>
        <p:nvGrpSpPr>
          <p:cNvPr id="12" name="组合 11">
            <a:extLst>
              <a:ext uri="{FF2B5EF4-FFF2-40B4-BE49-F238E27FC236}">
                <a16:creationId xmlns:a16="http://schemas.microsoft.com/office/drawing/2014/main" id="{0B333E79-0BDB-4A44-8B52-B61CFE7BE4A8}"/>
              </a:ext>
            </a:extLst>
          </p:cNvPr>
          <p:cNvGrpSpPr/>
          <p:nvPr/>
        </p:nvGrpSpPr>
        <p:grpSpPr>
          <a:xfrm>
            <a:off x="1937171" y="2924165"/>
            <a:ext cx="8568196" cy="1009670"/>
            <a:chOff x="2447634" y="1142912"/>
            <a:chExt cx="8568196" cy="1009670"/>
          </a:xfrm>
        </p:grpSpPr>
        <p:grpSp>
          <p:nvGrpSpPr>
            <p:cNvPr id="13" name="组合 12">
              <a:extLst>
                <a:ext uri="{FF2B5EF4-FFF2-40B4-BE49-F238E27FC236}">
                  <a16:creationId xmlns:a16="http://schemas.microsoft.com/office/drawing/2014/main" id="{66D1F330-9E0C-4282-BA0C-557DEC21441C}"/>
                </a:ext>
              </a:extLst>
            </p:cNvPr>
            <p:cNvGrpSpPr>
              <a:grpSpLocks/>
            </p:cNvGrpSpPr>
            <p:nvPr/>
          </p:nvGrpSpPr>
          <p:grpSpPr bwMode="auto">
            <a:xfrm>
              <a:off x="2447634" y="1216672"/>
              <a:ext cx="8568196" cy="935910"/>
              <a:chOff x="7556849" y="1019360"/>
              <a:chExt cx="7811855" cy="853250"/>
            </a:xfrm>
          </p:grpSpPr>
          <p:grpSp>
            <p:nvGrpSpPr>
              <p:cNvPr id="15" name="组合 102">
                <a:extLst>
                  <a:ext uri="{FF2B5EF4-FFF2-40B4-BE49-F238E27FC236}">
                    <a16:creationId xmlns:a16="http://schemas.microsoft.com/office/drawing/2014/main" id="{C58AC8C2-A2C4-45F3-B318-61A257A39989}"/>
                  </a:ext>
                </a:extLst>
              </p:cNvPr>
              <p:cNvGrpSpPr>
                <a:grpSpLocks/>
              </p:cNvGrpSpPr>
              <p:nvPr/>
            </p:nvGrpSpPr>
            <p:grpSpPr bwMode="auto">
              <a:xfrm>
                <a:off x="8882705" y="1407273"/>
                <a:ext cx="6485999" cy="465337"/>
                <a:chOff x="6822988" y="1141066"/>
                <a:chExt cx="6485999" cy="465337"/>
              </a:xfrm>
            </p:grpSpPr>
            <p:sp>
              <p:nvSpPr>
                <p:cNvPr id="18" name="文本框 17">
                  <a:extLst>
                    <a:ext uri="{FF2B5EF4-FFF2-40B4-BE49-F238E27FC236}">
                      <a16:creationId xmlns:a16="http://schemas.microsoft.com/office/drawing/2014/main" id="{616B5B5D-CCD0-4E67-8E8D-C7DB764D7361}"/>
                    </a:ext>
                  </a:extLst>
                </p:cNvPr>
                <p:cNvSpPr txBox="1"/>
                <p:nvPr/>
              </p:nvSpPr>
              <p:spPr bwMode="auto">
                <a:xfrm>
                  <a:off x="6822988" y="1188026"/>
                  <a:ext cx="6485999" cy="41837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zh-CN" altLang="en-US"/>
                    <a:t>接触多个模态的信息，可能让我们捕捉到互补的信息</a:t>
                  </a:r>
                  <a:endParaRPr kumimoji="0" lang="en-US" altLang="zh-CN"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9" name="直接连接符 18">
                  <a:extLst>
                    <a:ext uri="{FF2B5EF4-FFF2-40B4-BE49-F238E27FC236}">
                      <a16:creationId xmlns:a16="http://schemas.microsoft.com/office/drawing/2014/main" id="{3960190E-3272-44F8-9077-61ECB49BC1E6}"/>
                    </a:ext>
                  </a:extLst>
                </p:cNvPr>
                <p:cNvCxnSpPr/>
                <p:nvPr/>
              </p:nvCxnSpPr>
              <p:spPr>
                <a:xfrm>
                  <a:off x="6849144" y="1141066"/>
                  <a:ext cx="1777859" cy="0"/>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a16="http://schemas.microsoft.com/office/drawing/2014/main" id="{8AE69139-FA0D-4FD0-A236-7136398479FE}"/>
                  </a:ext>
                </a:extLst>
              </p:cNvPr>
              <p:cNvSpPr txBox="1"/>
              <p:nvPr/>
            </p:nvSpPr>
            <p:spPr>
              <a:xfrm>
                <a:off x="7556849" y="1130471"/>
                <a:ext cx="1500069" cy="58924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E7E6E6">
                        <a:lumMod val="25000"/>
                      </a:srgbClr>
                    </a:solidFill>
                    <a:effectLst/>
                    <a:uLnTx/>
                    <a:uFillTx/>
                    <a:latin typeface="Impact" panose="020B0806030902050204" pitchFamily="34" charset="0"/>
                    <a:ea typeface="宋体" panose="02010600030101010101" pitchFamily="2" charset="-122"/>
                    <a:cs typeface="+mn-cs"/>
                  </a:rPr>
                  <a:t>02</a:t>
                </a:r>
                <a:endParaRPr kumimoji="0" lang="zh-CN" altLang="en-US" sz="3600" b="0" i="0" u="none" strike="noStrike" kern="1200" cap="none" spc="0" normalizeH="0" baseline="0" noProof="0" dirty="0">
                  <a:ln>
                    <a:noFill/>
                  </a:ln>
                  <a:solidFill>
                    <a:srgbClr val="E7E6E6">
                      <a:lumMod val="25000"/>
                    </a:srgbClr>
                  </a:solidFill>
                  <a:effectLst/>
                  <a:uLnTx/>
                  <a:uFillTx/>
                  <a:latin typeface="Impact" panose="020B0806030902050204" pitchFamily="34" charset="0"/>
                  <a:ea typeface="宋体" panose="02010600030101010101" pitchFamily="2" charset="-122"/>
                  <a:cs typeface="+mn-cs"/>
                </a:endParaRPr>
              </a:p>
            </p:txBody>
          </p:sp>
          <p:sp>
            <p:nvSpPr>
              <p:cNvPr id="17" name="椭圆 16">
                <a:extLst>
                  <a:ext uri="{FF2B5EF4-FFF2-40B4-BE49-F238E27FC236}">
                    <a16:creationId xmlns:a16="http://schemas.microsoft.com/office/drawing/2014/main" id="{0D9A6DCF-8DC0-4F67-AEFB-2B6EB0FC694D}"/>
                  </a:ext>
                </a:extLst>
              </p:cNvPr>
              <p:cNvSpPr/>
              <p:nvPr/>
            </p:nvSpPr>
            <p:spPr>
              <a:xfrm>
                <a:off x="7893372" y="1019360"/>
                <a:ext cx="825435" cy="825393"/>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4" name="文本框 13">
              <a:extLst>
                <a:ext uri="{FF2B5EF4-FFF2-40B4-BE49-F238E27FC236}">
                  <a16:creationId xmlns:a16="http://schemas.microsoft.com/office/drawing/2014/main" id="{16F2457D-2691-42C7-813F-25F7C244CCB9}"/>
                </a:ext>
              </a:extLst>
            </p:cNvPr>
            <p:cNvSpPr txBox="1"/>
            <p:nvPr/>
          </p:nvSpPr>
          <p:spPr>
            <a:xfrm>
              <a:off x="3906893" y="1142912"/>
              <a:ext cx="1276154" cy="400110"/>
            </a:xfrm>
            <a:prstGeom prst="rect">
              <a:avLst/>
            </a:prstGeom>
            <a:noFill/>
          </p:spPr>
          <p:txBody>
            <a:bodyPr wrap="square" rtlCol="0">
              <a:spAutoFit/>
            </a:bodyPr>
            <a:lstStyle/>
            <a:p>
              <a:r>
                <a:rPr lang="zh-CN" altLang="en-US" sz="2000" b="1"/>
                <a:t>互补性</a:t>
              </a:r>
            </a:p>
          </p:txBody>
        </p:sp>
      </p:grpSp>
      <p:grpSp>
        <p:nvGrpSpPr>
          <p:cNvPr id="20" name="组合 19">
            <a:extLst>
              <a:ext uri="{FF2B5EF4-FFF2-40B4-BE49-F238E27FC236}">
                <a16:creationId xmlns:a16="http://schemas.microsoft.com/office/drawing/2014/main" id="{752ADEF7-991A-4053-983C-15C12A1075DB}"/>
              </a:ext>
            </a:extLst>
          </p:cNvPr>
          <p:cNvGrpSpPr/>
          <p:nvPr/>
        </p:nvGrpSpPr>
        <p:grpSpPr>
          <a:xfrm>
            <a:off x="1937171" y="4408126"/>
            <a:ext cx="8568196" cy="1009670"/>
            <a:chOff x="2447634" y="1142912"/>
            <a:chExt cx="8568196" cy="1009670"/>
          </a:xfrm>
        </p:grpSpPr>
        <p:grpSp>
          <p:nvGrpSpPr>
            <p:cNvPr id="21" name="组合 20">
              <a:extLst>
                <a:ext uri="{FF2B5EF4-FFF2-40B4-BE49-F238E27FC236}">
                  <a16:creationId xmlns:a16="http://schemas.microsoft.com/office/drawing/2014/main" id="{BC635511-BA71-457D-94F6-0E953B048FBD}"/>
                </a:ext>
              </a:extLst>
            </p:cNvPr>
            <p:cNvGrpSpPr>
              <a:grpSpLocks/>
            </p:cNvGrpSpPr>
            <p:nvPr/>
          </p:nvGrpSpPr>
          <p:grpSpPr bwMode="auto">
            <a:xfrm>
              <a:off x="2447634" y="1216672"/>
              <a:ext cx="8568196" cy="935910"/>
              <a:chOff x="7556849" y="1019360"/>
              <a:chExt cx="7811855" cy="853250"/>
            </a:xfrm>
          </p:grpSpPr>
          <p:grpSp>
            <p:nvGrpSpPr>
              <p:cNvPr id="23" name="组合 102">
                <a:extLst>
                  <a:ext uri="{FF2B5EF4-FFF2-40B4-BE49-F238E27FC236}">
                    <a16:creationId xmlns:a16="http://schemas.microsoft.com/office/drawing/2014/main" id="{0338F31D-FF6F-4F3A-BF58-F7BF0840A0CC}"/>
                  </a:ext>
                </a:extLst>
              </p:cNvPr>
              <p:cNvGrpSpPr>
                <a:grpSpLocks/>
              </p:cNvGrpSpPr>
              <p:nvPr/>
            </p:nvGrpSpPr>
            <p:grpSpPr bwMode="auto">
              <a:xfrm>
                <a:off x="8882705" y="1407273"/>
                <a:ext cx="6485999" cy="465337"/>
                <a:chOff x="6822988" y="1141066"/>
                <a:chExt cx="6485999" cy="465337"/>
              </a:xfrm>
            </p:grpSpPr>
            <p:sp>
              <p:nvSpPr>
                <p:cNvPr id="26" name="文本框 25">
                  <a:extLst>
                    <a:ext uri="{FF2B5EF4-FFF2-40B4-BE49-F238E27FC236}">
                      <a16:creationId xmlns:a16="http://schemas.microsoft.com/office/drawing/2014/main" id="{B6BB8F0B-E676-4421-9B53-4F10B8930D06}"/>
                    </a:ext>
                  </a:extLst>
                </p:cNvPr>
                <p:cNvSpPr txBox="1"/>
                <p:nvPr/>
              </p:nvSpPr>
              <p:spPr bwMode="auto">
                <a:xfrm>
                  <a:off x="6822988" y="1188026"/>
                  <a:ext cx="6485999" cy="418377"/>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zh-CN" altLang="en-US"/>
                    <a:t>当其中一种模态缺失时，一个多模态系统仍然可以运作</a:t>
                  </a:r>
                  <a:endParaRPr kumimoji="0" lang="en-US" altLang="zh-CN"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27" name="直接连接符 26">
                  <a:extLst>
                    <a:ext uri="{FF2B5EF4-FFF2-40B4-BE49-F238E27FC236}">
                      <a16:creationId xmlns:a16="http://schemas.microsoft.com/office/drawing/2014/main" id="{4EDD8D64-4047-4576-B209-34954EA9832E}"/>
                    </a:ext>
                  </a:extLst>
                </p:cNvPr>
                <p:cNvCxnSpPr/>
                <p:nvPr/>
              </p:nvCxnSpPr>
              <p:spPr>
                <a:xfrm>
                  <a:off x="6849144" y="1141066"/>
                  <a:ext cx="1777859" cy="0"/>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4" name="文本框 23">
                <a:extLst>
                  <a:ext uri="{FF2B5EF4-FFF2-40B4-BE49-F238E27FC236}">
                    <a16:creationId xmlns:a16="http://schemas.microsoft.com/office/drawing/2014/main" id="{2DCEEEAE-DCF8-4512-85CB-8FBC2523A397}"/>
                  </a:ext>
                </a:extLst>
              </p:cNvPr>
              <p:cNvSpPr txBox="1"/>
              <p:nvPr/>
            </p:nvSpPr>
            <p:spPr>
              <a:xfrm>
                <a:off x="7556849" y="1130471"/>
                <a:ext cx="1500069" cy="58924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E7E6E6">
                        <a:lumMod val="25000"/>
                      </a:srgbClr>
                    </a:solidFill>
                    <a:effectLst/>
                    <a:uLnTx/>
                    <a:uFillTx/>
                    <a:latin typeface="Impact" panose="020B0806030902050204" pitchFamily="34" charset="0"/>
                    <a:ea typeface="宋体" panose="02010600030101010101" pitchFamily="2" charset="-122"/>
                    <a:cs typeface="+mn-cs"/>
                  </a:rPr>
                  <a:t>03</a:t>
                </a:r>
                <a:endParaRPr kumimoji="0" lang="zh-CN" altLang="en-US" sz="3600" b="0" i="0" u="none" strike="noStrike" kern="1200" cap="none" spc="0" normalizeH="0" baseline="0" noProof="0" dirty="0">
                  <a:ln>
                    <a:noFill/>
                  </a:ln>
                  <a:solidFill>
                    <a:srgbClr val="E7E6E6">
                      <a:lumMod val="25000"/>
                    </a:srgbClr>
                  </a:solidFill>
                  <a:effectLst/>
                  <a:uLnTx/>
                  <a:uFillTx/>
                  <a:latin typeface="Impact" panose="020B0806030902050204" pitchFamily="34" charset="0"/>
                  <a:ea typeface="宋体" panose="02010600030101010101" pitchFamily="2" charset="-122"/>
                  <a:cs typeface="+mn-cs"/>
                </a:endParaRPr>
              </a:p>
            </p:txBody>
          </p:sp>
          <p:sp>
            <p:nvSpPr>
              <p:cNvPr id="25" name="椭圆 24">
                <a:extLst>
                  <a:ext uri="{FF2B5EF4-FFF2-40B4-BE49-F238E27FC236}">
                    <a16:creationId xmlns:a16="http://schemas.microsoft.com/office/drawing/2014/main" id="{D1107E93-6345-4D79-B482-F2B17EC2A6E6}"/>
                  </a:ext>
                </a:extLst>
              </p:cNvPr>
              <p:cNvSpPr/>
              <p:nvPr/>
            </p:nvSpPr>
            <p:spPr>
              <a:xfrm>
                <a:off x="7893372" y="1019360"/>
                <a:ext cx="825435" cy="825393"/>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2" name="文本框 21">
              <a:extLst>
                <a:ext uri="{FF2B5EF4-FFF2-40B4-BE49-F238E27FC236}">
                  <a16:creationId xmlns:a16="http://schemas.microsoft.com/office/drawing/2014/main" id="{BF3C3CB2-B08F-4B03-A521-87890F122949}"/>
                </a:ext>
              </a:extLst>
            </p:cNvPr>
            <p:cNvSpPr txBox="1"/>
            <p:nvPr/>
          </p:nvSpPr>
          <p:spPr>
            <a:xfrm>
              <a:off x="3906893" y="1142912"/>
              <a:ext cx="1276154" cy="400110"/>
            </a:xfrm>
            <a:prstGeom prst="rect">
              <a:avLst/>
            </a:prstGeom>
            <a:noFill/>
          </p:spPr>
          <p:txBody>
            <a:bodyPr wrap="square" rtlCol="0">
              <a:spAutoFit/>
            </a:bodyPr>
            <a:lstStyle/>
            <a:p>
              <a:r>
                <a:rPr lang="zh-CN" altLang="en-US" sz="2000" b="1"/>
                <a:t>独立性</a:t>
              </a:r>
            </a:p>
          </p:txBody>
        </p:sp>
      </p:grpSp>
    </p:spTree>
    <p:extLst>
      <p:ext uri="{BB962C8B-B14F-4D97-AF65-F5344CB8AC3E}">
        <p14:creationId xmlns:p14="http://schemas.microsoft.com/office/powerpoint/2010/main" val="887142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B00DCF7-4CB3-4231-A7AD-5D206FF0D672}"/>
              </a:ext>
            </a:extLst>
          </p:cNvPr>
          <p:cNvSpPr>
            <a:spLocks noGrp="1"/>
          </p:cNvSpPr>
          <p:nvPr>
            <p:ph type="title"/>
          </p:nvPr>
        </p:nvSpPr>
        <p:spPr>
          <a:xfrm>
            <a:off x="749863" y="249067"/>
            <a:ext cx="8643848" cy="480131"/>
          </a:xfrm>
        </p:spPr>
        <p:txBody>
          <a:bodyPr/>
          <a:lstStyle/>
          <a:p>
            <a:r>
              <a:rPr lang="zh-CN" altLang="en-US">
                <a:cs typeface="Times New Roman" panose="02020603050405020304" pitchFamily="18" charset="0"/>
              </a:rPr>
              <a:t>多模态融合分类</a:t>
            </a:r>
            <a:endParaRPr lang="zh-CN" altLang="en-US" dirty="0">
              <a:latin typeface="黑体" panose="02010609060101010101" pitchFamily="49" charset="-122"/>
              <a:ea typeface="黑体" panose="02010609060101010101" pitchFamily="49" charset="-122"/>
              <a:cs typeface="Times New Roman" panose="02020603050405020304" pitchFamily="18" charset="0"/>
            </a:endParaRPr>
          </a:p>
        </p:txBody>
      </p:sp>
      <p:grpSp>
        <p:nvGrpSpPr>
          <p:cNvPr id="4" name="组合 3">
            <a:extLst>
              <a:ext uri="{FF2B5EF4-FFF2-40B4-BE49-F238E27FC236}">
                <a16:creationId xmlns:a16="http://schemas.microsoft.com/office/drawing/2014/main" id="{3827523A-9DDE-41C3-8A35-1F64A367EF66}"/>
              </a:ext>
            </a:extLst>
          </p:cNvPr>
          <p:cNvGrpSpPr>
            <a:grpSpLocks/>
          </p:cNvGrpSpPr>
          <p:nvPr/>
        </p:nvGrpSpPr>
        <p:grpSpPr bwMode="auto">
          <a:xfrm>
            <a:off x="1929240" y="1148591"/>
            <a:ext cx="8356673" cy="2214072"/>
            <a:chOff x="238407" y="767867"/>
            <a:chExt cx="5728511" cy="1939789"/>
          </a:xfrm>
        </p:grpSpPr>
        <p:grpSp>
          <p:nvGrpSpPr>
            <p:cNvPr id="5" name="组合 3">
              <a:extLst>
                <a:ext uri="{FF2B5EF4-FFF2-40B4-BE49-F238E27FC236}">
                  <a16:creationId xmlns:a16="http://schemas.microsoft.com/office/drawing/2014/main" id="{70B51D49-FAD8-4F3D-A237-B3AF3C1C9C18}"/>
                </a:ext>
              </a:extLst>
            </p:cNvPr>
            <p:cNvGrpSpPr>
              <a:grpSpLocks/>
            </p:cNvGrpSpPr>
            <p:nvPr/>
          </p:nvGrpSpPr>
          <p:grpSpPr bwMode="auto">
            <a:xfrm>
              <a:off x="238407" y="767867"/>
              <a:ext cx="5724700" cy="1939789"/>
              <a:chOff x="238407" y="767867"/>
              <a:chExt cx="5724700" cy="1939789"/>
            </a:xfrm>
          </p:grpSpPr>
          <p:sp>
            <p:nvSpPr>
              <p:cNvPr id="7" name="矩形 6">
                <a:extLst>
                  <a:ext uri="{FF2B5EF4-FFF2-40B4-BE49-F238E27FC236}">
                    <a16:creationId xmlns:a16="http://schemas.microsoft.com/office/drawing/2014/main" id="{3130C062-07AC-466C-814A-8140DCC92A53}"/>
                  </a:ext>
                </a:extLst>
              </p:cNvPr>
              <p:cNvSpPr/>
              <p:nvPr/>
            </p:nvSpPr>
            <p:spPr>
              <a:xfrm>
                <a:off x="238407" y="997041"/>
                <a:ext cx="5712639" cy="15217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文本框 7">
                <a:extLst>
                  <a:ext uri="{FF2B5EF4-FFF2-40B4-BE49-F238E27FC236}">
                    <a16:creationId xmlns:a16="http://schemas.microsoft.com/office/drawing/2014/main" id="{ADE68F4A-4F0F-4931-8436-50B3CC4988CF}"/>
                  </a:ext>
                </a:extLst>
              </p:cNvPr>
              <p:cNvSpPr txBox="1"/>
              <p:nvPr/>
            </p:nvSpPr>
            <p:spPr>
              <a:xfrm>
                <a:off x="762744" y="767867"/>
                <a:ext cx="3081998" cy="404473"/>
              </a:xfrm>
              <a:prstGeom prst="rect">
                <a:avLst/>
              </a:prstGeom>
              <a:solidFill>
                <a:schemeClr val="bg2"/>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a:solidFill>
                      <a:srgbClr val="E7E6E6">
                        <a:lumMod val="25000"/>
                      </a:srgbClr>
                    </a:solidFill>
                    <a:latin typeface="微软雅黑" panose="020B0503020204020204" pitchFamily="34" charset="-122"/>
                    <a:ea typeface="微软雅黑" panose="020B0503020204020204" pitchFamily="34" charset="-122"/>
                  </a:rPr>
                  <a:t>无模型融合</a:t>
                </a:r>
                <a:r>
                  <a:rPr lang="zh-CN" altLang="en-US" sz="2400" b="1">
                    <a:solidFill>
                      <a:srgbClr val="E7E6E6">
                        <a:lumMod val="25000"/>
                      </a:srgbClr>
                    </a:solidFill>
                    <a:latin typeface="Consolas" panose="020B0609020204030204" pitchFamily="49" charset="0"/>
                    <a:ea typeface="微软雅黑" panose="020B0503020204020204" pitchFamily="34" charset="-122"/>
                  </a:rPr>
                  <a:t> </a:t>
                </a:r>
                <a:r>
                  <a:rPr lang="en-US" altLang="zh-CN" sz="2400" b="1">
                    <a:solidFill>
                      <a:srgbClr val="E7E6E6">
                        <a:lumMod val="25000"/>
                      </a:srgbClr>
                    </a:solidFill>
                    <a:latin typeface="Consolas" panose="020B0609020204030204" pitchFamily="49" charset="0"/>
                    <a:ea typeface="微软雅黑" panose="020B0503020204020204" pitchFamily="34" charset="-122"/>
                  </a:rPr>
                  <a:t>model-agnostic </a:t>
                </a:r>
                <a:endParaRPr kumimoji="0" lang="zh-CN" altLang="en-US" sz="2400" b="1" i="0" u="none" strike="noStrike" kern="1200" cap="none" spc="0" normalizeH="0" baseline="0" noProof="0" dirty="0">
                  <a:ln>
                    <a:noFill/>
                  </a:ln>
                  <a:solidFill>
                    <a:srgbClr val="E7E6E6">
                      <a:lumMod val="25000"/>
                    </a:srgbClr>
                  </a:solidFill>
                  <a:effectLst/>
                  <a:uLnTx/>
                  <a:uFillTx/>
                  <a:latin typeface="Consolas" panose="020B0609020204030204" pitchFamily="49" charset="0"/>
                  <a:ea typeface="微软雅黑" panose="020B0503020204020204" pitchFamily="34" charset="-122"/>
                </a:endParaRPr>
              </a:p>
            </p:txBody>
          </p:sp>
          <p:sp>
            <p:nvSpPr>
              <p:cNvPr id="9" name="矩形 8">
                <a:extLst>
                  <a:ext uri="{FF2B5EF4-FFF2-40B4-BE49-F238E27FC236}">
                    <a16:creationId xmlns:a16="http://schemas.microsoft.com/office/drawing/2014/main" id="{899474FB-04D3-4A20-A4E4-512200BE3415}"/>
                  </a:ext>
                </a:extLst>
              </p:cNvPr>
              <p:cNvSpPr/>
              <p:nvPr/>
            </p:nvSpPr>
            <p:spPr>
              <a:xfrm>
                <a:off x="592774" y="773297"/>
                <a:ext cx="171427" cy="46177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78">
                <a:extLst>
                  <a:ext uri="{FF2B5EF4-FFF2-40B4-BE49-F238E27FC236}">
                    <a16:creationId xmlns:a16="http://schemas.microsoft.com/office/drawing/2014/main" id="{205E406A-B39A-4C57-9663-77A032D8863B}"/>
                  </a:ext>
                </a:extLst>
              </p:cNvPr>
              <p:cNvGrpSpPr>
                <a:grpSpLocks/>
              </p:cNvGrpSpPr>
              <p:nvPr/>
            </p:nvGrpSpPr>
            <p:grpSpPr bwMode="auto">
              <a:xfrm>
                <a:off x="5349240" y="2102118"/>
                <a:ext cx="613867" cy="605538"/>
                <a:chOff x="5502097" y="2295716"/>
                <a:chExt cx="461010" cy="454755"/>
              </a:xfrm>
            </p:grpSpPr>
            <p:sp>
              <p:nvSpPr>
                <p:cNvPr id="11" name="矩形 10">
                  <a:extLst>
                    <a:ext uri="{FF2B5EF4-FFF2-40B4-BE49-F238E27FC236}">
                      <a16:creationId xmlns:a16="http://schemas.microsoft.com/office/drawing/2014/main" id="{27E45A58-6D90-4BCA-BAFE-FD9DCEC02267}"/>
                    </a:ext>
                  </a:extLst>
                </p:cNvPr>
                <p:cNvSpPr/>
                <p:nvPr/>
              </p:nvSpPr>
              <p:spPr>
                <a:xfrm>
                  <a:off x="5594053" y="2381042"/>
                  <a:ext cx="369533" cy="36942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0BA1A586-7E1B-465C-B8E0-1D553614C3F2}"/>
                    </a:ext>
                  </a:extLst>
                </p:cNvPr>
                <p:cNvSpPr/>
                <p:nvPr/>
              </p:nvSpPr>
              <p:spPr>
                <a:xfrm>
                  <a:off x="5502265" y="2295239"/>
                  <a:ext cx="255097" cy="255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 name="文本框 79">
              <a:extLst>
                <a:ext uri="{FF2B5EF4-FFF2-40B4-BE49-F238E27FC236}">
                  <a16:creationId xmlns:a16="http://schemas.microsoft.com/office/drawing/2014/main" id="{B26C4E6C-92B3-4555-975E-D2557FC04233}"/>
                </a:ext>
              </a:extLst>
            </p:cNvPr>
            <p:cNvSpPr txBox="1">
              <a:spLocks noChangeArrowheads="1"/>
            </p:cNvSpPr>
            <p:nvPr/>
          </p:nvSpPr>
          <p:spPr bwMode="auto">
            <a:xfrm>
              <a:off x="5488594" y="2241447"/>
              <a:ext cx="4783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Impact" panose="020B0806030902050204" pitchFamily="34" charset="0"/>
                  <a:ea typeface="宋体" panose="02010600030101010101" pitchFamily="2" charset="-122"/>
                  <a:cs typeface="+mn-cs"/>
                </a:rPr>
                <a:t>01</a:t>
              </a:r>
              <a:endParaRPr kumimoji="0" lang="zh-CN" altLang="en-US" sz="2000" b="0" i="0" u="none" strike="noStrike" kern="1200" cap="none" spc="0" normalizeH="0" baseline="0" noProof="0">
                <a:ln>
                  <a:noFill/>
                </a:ln>
                <a:solidFill>
                  <a:prstClr val="white"/>
                </a:solidFill>
                <a:effectLst/>
                <a:uLnTx/>
                <a:uFillTx/>
                <a:latin typeface="Impact" panose="020B0806030902050204" pitchFamily="34" charset="0"/>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64693798-97D6-4449-9A68-775962A42BEB}"/>
              </a:ext>
            </a:extLst>
          </p:cNvPr>
          <p:cNvGrpSpPr>
            <a:grpSpLocks/>
          </p:cNvGrpSpPr>
          <p:nvPr/>
        </p:nvGrpSpPr>
        <p:grpSpPr bwMode="auto">
          <a:xfrm>
            <a:off x="1929240" y="3537300"/>
            <a:ext cx="8333520" cy="2212033"/>
            <a:chOff x="238407" y="773297"/>
            <a:chExt cx="5728511" cy="1934359"/>
          </a:xfrm>
        </p:grpSpPr>
        <p:grpSp>
          <p:nvGrpSpPr>
            <p:cNvPr id="14" name="组合 3">
              <a:extLst>
                <a:ext uri="{FF2B5EF4-FFF2-40B4-BE49-F238E27FC236}">
                  <a16:creationId xmlns:a16="http://schemas.microsoft.com/office/drawing/2014/main" id="{14412A5C-26B5-4BE3-B813-040E7DCDF6E3}"/>
                </a:ext>
              </a:extLst>
            </p:cNvPr>
            <p:cNvGrpSpPr>
              <a:grpSpLocks/>
            </p:cNvGrpSpPr>
            <p:nvPr/>
          </p:nvGrpSpPr>
          <p:grpSpPr bwMode="auto">
            <a:xfrm>
              <a:off x="238407" y="773297"/>
              <a:ext cx="5724700" cy="1934359"/>
              <a:chOff x="238407" y="773297"/>
              <a:chExt cx="5724700" cy="1934359"/>
            </a:xfrm>
          </p:grpSpPr>
          <p:sp>
            <p:nvSpPr>
              <p:cNvPr id="16" name="矩形 15">
                <a:extLst>
                  <a:ext uri="{FF2B5EF4-FFF2-40B4-BE49-F238E27FC236}">
                    <a16:creationId xmlns:a16="http://schemas.microsoft.com/office/drawing/2014/main" id="{12468E8D-4BFF-441C-BF27-B304E2ACF8D8}"/>
                  </a:ext>
                </a:extLst>
              </p:cNvPr>
              <p:cNvSpPr/>
              <p:nvPr/>
            </p:nvSpPr>
            <p:spPr>
              <a:xfrm>
                <a:off x="238407" y="997041"/>
                <a:ext cx="5712639" cy="1521781"/>
              </a:xfrm>
              <a:prstGeom prst="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文本框 16">
                <a:extLst>
                  <a:ext uri="{FF2B5EF4-FFF2-40B4-BE49-F238E27FC236}">
                    <a16:creationId xmlns:a16="http://schemas.microsoft.com/office/drawing/2014/main" id="{50D61956-6FA3-43D8-8018-BC34561694C4}"/>
                  </a:ext>
                </a:extLst>
              </p:cNvPr>
              <p:cNvSpPr txBox="1"/>
              <p:nvPr/>
            </p:nvSpPr>
            <p:spPr>
              <a:xfrm>
                <a:off x="757973" y="797082"/>
                <a:ext cx="3081998" cy="403713"/>
              </a:xfrm>
              <a:prstGeom prst="rect">
                <a:avLst/>
              </a:prstGeom>
              <a:solidFill>
                <a:schemeClr val="bg2"/>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a:solidFill>
                      <a:srgbClr val="E7E6E6">
                        <a:lumMod val="25000"/>
                      </a:srgbClr>
                    </a:solidFill>
                    <a:latin typeface="微软雅黑" panose="020B0503020204020204" pitchFamily="34" charset="-122"/>
                    <a:ea typeface="微软雅黑" panose="020B0503020204020204" pitchFamily="34" charset="-122"/>
                  </a:rPr>
                  <a:t>基于模型的融合 </a:t>
                </a:r>
                <a:r>
                  <a:rPr lang="en-US" altLang="zh-CN" sz="2400" b="1">
                    <a:latin typeface="Consolas" panose="020B0609020204030204" pitchFamily="49" charset="0"/>
                  </a:rPr>
                  <a:t>model-based</a:t>
                </a:r>
                <a:endParaRPr kumimoji="0" lang="zh-CN" altLang="en-US" sz="2400" b="1" i="0" u="none" strike="noStrike" kern="1200" cap="none" spc="0" normalizeH="0" baseline="0" noProof="0" dirty="0">
                  <a:ln>
                    <a:noFill/>
                  </a:ln>
                  <a:solidFill>
                    <a:srgbClr val="E7E6E6">
                      <a:lumMod val="25000"/>
                    </a:srgbClr>
                  </a:solidFill>
                  <a:effectLst/>
                  <a:uLnTx/>
                  <a:uFillTx/>
                  <a:latin typeface="Consolas" panose="020B0609020204030204" pitchFamily="49" charset="0"/>
                  <a:ea typeface="微软雅黑" panose="020B0503020204020204" pitchFamily="34" charset="-122"/>
                </a:endParaRPr>
              </a:p>
            </p:txBody>
          </p:sp>
          <p:sp>
            <p:nvSpPr>
              <p:cNvPr id="18" name="矩形 17">
                <a:extLst>
                  <a:ext uri="{FF2B5EF4-FFF2-40B4-BE49-F238E27FC236}">
                    <a16:creationId xmlns:a16="http://schemas.microsoft.com/office/drawing/2014/main" id="{BB9E8246-1554-4FDC-91DE-60B08FE19376}"/>
                  </a:ext>
                </a:extLst>
              </p:cNvPr>
              <p:cNvSpPr/>
              <p:nvPr/>
            </p:nvSpPr>
            <p:spPr>
              <a:xfrm>
                <a:off x="592774" y="773297"/>
                <a:ext cx="171427" cy="46177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9" name="组合 78">
                <a:extLst>
                  <a:ext uri="{FF2B5EF4-FFF2-40B4-BE49-F238E27FC236}">
                    <a16:creationId xmlns:a16="http://schemas.microsoft.com/office/drawing/2014/main" id="{2007B787-869C-4F2E-8F74-198849AC3F7A}"/>
                  </a:ext>
                </a:extLst>
              </p:cNvPr>
              <p:cNvGrpSpPr>
                <a:grpSpLocks/>
              </p:cNvGrpSpPr>
              <p:nvPr/>
            </p:nvGrpSpPr>
            <p:grpSpPr bwMode="auto">
              <a:xfrm>
                <a:off x="5349240" y="2102118"/>
                <a:ext cx="613867" cy="605538"/>
                <a:chOff x="5502097" y="2295716"/>
                <a:chExt cx="461010" cy="454755"/>
              </a:xfrm>
            </p:grpSpPr>
            <p:sp>
              <p:nvSpPr>
                <p:cNvPr id="20" name="矩形 19">
                  <a:extLst>
                    <a:ext uri="{FF2B5EF4-FFF2-40B4-BE49-F238E27FC236}">
                      <a16:creationId xmlns:a16="http://schemas.microsoft.com/office/drawing/2014/main" id="{E531CCCD-7633-4659-BAD4-E79A55E8B586}"/>
                    </a:ext>
                  </a:extLst>
                </p:cNvPr>
                <p:cNvSpPr/>
                <p:nvPr/>
              </p:nvSpPr>
              <p:spPr>
                <a:xfrm>
                  <a:off x="5594053" y="2381042"/>
                  <a:ext cx="369533" cy="36942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矩形 20">
                  <a:extLst>
                    <a:ext uri="{FF2B5EF4-FFF2-40B4-BE49-F238E27FC236}">
                      <a16:creationId xmlns:a16="http://schemas.microsoft.com/office/drawing/2014/main" id="{15328FF7-55CA-4CE0-84A9-898E2A2070B1}"/>
                    </a:ext>
                  </a:extLst>
                </p:cNvPr>
                <p:cNvSpPr/>
                <p:nvPr/>
              </p:nvSpPr>
              <p:spPr>
                <a:xfrm>
                  <a:off x="5502265" y="2295239"/>
                  <a:ext cx="255097" cy="255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15" name="文本框 79">
              <a:extLst>
                <a:ext uri="{FF2B5EF4-FFF2-40B4-BE49-F238E27FC236}">
                  <a16:creationId xmlns:a16="http://schemas.microsoft.com/office/drawing/2014/main" id="{92533965-3B2F-449C-BEC7-868432705AC9}"/>
                </a:ext>
              </a:extLst>
            </p:cNvPr>
            <p:cNvSpPr txBox="1">
              <a:spLocks noChangeArrowheads="1"/>
            </p:cNvSpPr>
            <p:nvPr/>
          </p:nvSpPr>
          <p:spPr bwMode="auto">
            <a:xfrm>
              <a:off x="5488594" y="2241447"/>
              <a:ext cx="478324" cy="34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Impact" panose="020B0806030902050204" pitchFamily="34" charset="0"/>
                  <a:ea typeface="宋体" panose="02010600030101010101" pitchFamily="2" charset="-122"/>
                  <a:cs typeface="+mn-cs"/>
                </a:rPr>
                <a:t>02</a:t>
              </a:r>
              <a:endParaRPr kumimoji="0" lang="zh-CN" altLang="en-US" sz="2000" b="0" i="0" u="none" strike="noStrike" kern="1200" cap="none" spc="0" normalizeH="0" baseline="0" noProof="0">
                <a:ln>
                  <a:noFill/>
                </a:ln>
                <a:solidFill>
                  <a:prstClr val="white"/>
                </a:solidFill>
                <a:effectLst/>
                <a:uLnTx/>
                <a:uFillTx/>
                <a:latin typeface="Impact" panose="020B0806030902050204" pitchFamily="34" charset="0"/>
                <a:ea typeface="宋体" panose="02010600030101010101" pitchFamily="2" charset="-122"/>
                <a:cs typeface="+mn-cs"/>
              </a:endParaRPr>
            </a:p>
          </p:txBody>
        </p:sp>
      </p:grpSp>
      <p:sp>
        <p:nvSpPr>
          <p:cNvPr id="22" name="文本框 21">
            <a:extLst>
              <a:ext uri="{FF2B5EF4-FFF2-40B4-BE49-F238E27FC236}">
                <a16:creationId xmlns:a16="http://schemas.microsoft.com/office/drawing/2014/main" id="{5FF9DF05-B26F-489E-B5FB-75C1386B7397}"/>
              </a:ext>
            </a:extLst>
          </p:cNvPr>
          <p:cNvSpPr txBox="1"/>
          <p:nvPr/>
        </p:nvSpPr>
        <p:spPr>
          <a:xfrm>
            <a:off x="2941028" y="1720258"/>
            <a:ext cx="5254068" cy="12899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a:t>模型不可知</a:t>
            </a:r>
            <a:endParaRPr lang="en-US" altLang="zh-CN"/>
          </a:p>
          <a:p>
            <a:pPr marL="285750" indent="-285750">
              <a:lnSpc>
                <a:spcPct val="150000"/>
              </a:lnSpc>
              <a:buFont typeface="Arial" panose="020B0604020202020204" pitchFamily="34" charset="0"/>
              <a:buChar char="•"/>
            </a:pPr>
            <a:r>
              <a:rPr lang="zh-CN" altLang="en-US"/>
              <a:t>不直接依赖于某个特定的机器学习算法</a:t>
            </a:r>
            <a:endParaRPr lang="en-US" altLang="zh-CN"/>
          </a:p>
          <a:p>
            <a:pPr marL="285750" indent="-285750">
              <a:lnSpc>
                <a:spcPct val="150000"/>
              </a:lnSpc>
              <a:buFont typeface="Arial" panose="020B0604020202020204" pitchFamily="34" charset="0"/>
              <a:buChar char="•"/>
            </a:pPr>
            <a:r>
              <a:rPr lang="zh-CN" altLang="zh-CN" sz="1800" spc="75">
                <a:effectLst/>
                <a:latin typeface="+mn-ea"/>
                <a:cs typeface="Times New Roman" panose="02020603050405020304" pitchFamily="18" charset="0"/>
              </a:rPr>
              <a:t>可以使用几乎任何单模分类器或回归器来实现</a:t>
            </a:r>
            <a:endParaRPr lang="zh-CN" altLang="en-US">
              <a:latin typeface="+mn-ea"/>
            </a:endParaRPr>
          </a:p>
        </p:txBody>
      </p:sp>
      <p:sp>
        <p:nvSpPr>
          <p:cNvPr id="23" name="文本框 22">
            <a:extLst>
              <a:ext uri="{FF2B5EF4-FFF2-40B4-BE49-F238E27FC236}">
                <a16:creationId xmlns:a16="http://schemas.microsoft.com/office/drawing/2014/main" id="{B4B8A57E-CE42-490F-B223-C3251A2E3DF5}"/>
              </a:ext>
            </a:extLst>
          </p:cNvPr>
          <p:cNvSpPr txBox="1"/>
          <p:nvPr/>
        </p:nvSpPr>
        <p:spPr>
          <a:xfrm>
            <a:off x="2930946" y="4133529"/>
            <a:ext cx="5254068" cy="111678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zh-CN" altLang="en-US"/>
              <a:t>基于模型</a:t>
            </a:r>
            <a:endParaRPr lang="en-US" altLang="zh-CN"/>
          </a:p>
          <a:p>
            <a:pPr marL="285750" indent="-285750">
              <a:lnSpc>
                <a:spcPct val="200000"/>
              </a:lnSpc>
              <a:buFont typeface="Arial" panose="020B0604020202020204" pitchFamily="34" charset="0"/>
              <a:buChar char="•"/>
            </a:pPr>
            <a:r>
              <a:rPr lang="zh-CN" altLang="en-US"/>
              <a:t>显式的在构造中完成融合</a:t>
            </a:r>
            <a:endParaRPr lang="en-US" altLang="zh-CN"/>
          </a:p>
        </p:txBody>
      </p:sp>
    </p:spTree>
    <p:extLst>
      <p:ext uri="{BB962C8B-B14F-4D97-AF65-F5344CB8AC3E}">
        <p14:creationId xmlns:p14="http://schemas.microsoft.com/office/powerpoint/2010/main" val="136958365"/>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3">
            <a:extLst>
              <a:ext uri="{FF2B5EF4-FFF2-40B4-BE49-F238E27FC236}">
                <a16:creationId xmlns:a16="http://schemas.microsoft.com/office/drawing/2014/main" id="{20FD13CC-C0F9-438E-9A97-C7FE29540E9A}"/>
              </a:ext>
            </a:extLst>
          </p:cNvPr>
          <p:cNvSpPr>
            <a:spLocks noGrp="1"/>
          </p:cNvSpPr>
          <p:nvPr>
            <p:ph type="title"/>
          </p:nvPr>
        </p:nvSpPr>
        <p:spPr>
          <a:xfrm>
            <a:off x="749863" y="249067"/>
            <a:ext cx="8643848" cy="480131"/>
          </a:xfrm>
        </p:spPr>
        <p:txBody>
          <a:bodyPr/>
          <a:lstStyle/>
          <a:p>
            <a:r>
              <a:rPr lang="zh-CN" altLang="en-US" dirty="0"/>
              <a:t>无模型融合</a:t>
            </a:r>
          </a:p>
        </p:txBody>
      </p:sp>
      <p:pic>
        <p:nvPicPr>
          <p:cNvPr id="4" name="图片 3">
            <a:extLst>
              <a:ext uri="{FF2B5EF4-FFF2-40B4-BE49-F238E27FC236}">
                <a16:creationId xmlns:a16="http://schemas.microsoft.com/office/drawing/2014/main" id="{D39CA6D7-34CB-4E62-B739-AE4A126AE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91" y="1418827"/>
            <a:ext cx="11596818" cy="3664558"/>
          </a:xfrm>
          <a:prstGeom prst="rect">
            <a:avLst/>
          </a:prstGeom>
        </p:spPr>
      </p:pic>
      <p:sp>
        <p:nvSpPr>
          <p:cNvPr id="5" name="文本框 4">
            <a:extLst>
              <a:ext uri="{FF2B5EF4-FFF2-40B4-BE49-F238E27FC236}">
                <a16:creationId xmlns:a16="http://schemas.microsoft.com/office/drawing/2014/main" id="{9C498769-28A2-43CF-8BBB-18AD08CDB399}"/>
              </a:ext>
            </a:extLst>
          </p:cNvPr>
          <p:cNvSpPr txBox="1"/>
          <p:nvPr/>
        </p:nvSpPr>
        <p:spPr>
          <a:xfrm>
            <a:off x="1420011" y="5331597"/>
            <a:ext cx="1140310" cy="646331"/>
          </a:xfrm>
          <a:prstGeom prst="rect">
            <a:avLst/>
          </a:prstGeom>
          <a:noFill/>
        </p:spPr>
        <p:txBody>
          <a:bodyPr wrap="square" rtlCol="0">
            <a:spAutoFit/>
          </a:bodyPr>
          <a:lstStyle/>
          <a:p>
            <a:r>
              <a:rPr lang="zh-CN" altLang="en-US" b="1">
                <a:latin typeface="+mn-ea"/>
              </a:rPr>
              <a:t>低层特征</a:t>
            </a:r>
            <a:endParaRPr lang="en-US" altLang="zh-CN" b="1">
              <a:latin typeface="+mn-ea"/>
            </a:endParaRPr>
          </a:p>
          <a:p>
            <a:r>
              <a:rPr lang="zh-CN" altLang="en-US" b="1">
                <a:latin typeface="+mn-ea"/>
              </a:rPr>
              <a:t>简单高效</a:t>
            </a:r>
          </a:p>
        </p:txBody>
      </p:sp>
      <p:sp>
        <p:nvSpPr>
          <p:cNvPr id="6" name="文本框 5">
            <a:extLst>
              <a:ext uri="{FF2B5EF4-FFF2-40B4-BE49-F238E27FC236}">
                <a16:creationId xmlns:a16="http://schemas.microsoft.com/office/drawing/2014/main" id="{1320AFCB-E0D4-4272-9E8E-EEFAF0436744}"/>
              </a:ext>
            </a:extLst>
          </p:cNvPr>
          <p:cNvSpPr txBox="1"/>
          <p:nvPr/>
        </p:nvSpPr>
        <p:spPr>
          <a:xfrm>
            <a:off x="5071787" y="5331596"/>
            <a:ext cx="1140310" cy="646331"/>
          </a:xfrm>
          <a:prstGeom prst="rect">
            <a:avLst/>
          </a:prstGeom>
          <a:noFill/>
        </p:spPr>
        <p:txBody>
          <a:bodyPr wrap="square" rtlCol="0">
            <a:spAutoFit/>
          </a:bodyPr>
          <a:lstStyle/>
          <a:p>
            <a:r>
              <a:rPr lang="zh-CN" altLang="en-US" b="1">
                <a:latin typeface="+mn-ea"/>
              </a:rPr>
              <a:t>基于决策灵活性</a:t>
            </a:r>
          </a:p>
        </p:txBody>
      </p:sp>
      <p:sp>
        <p:nvSpPr>
          <p:cNvPr id="7" name="文本框 6">
            <a:extLst>
              <a:ext uri="{FF2B5EF4-FFF2-40B4-BE49-F238E27FC236}">
                <a16:creationId xmlns:a16="http://schemas.microsoft.com/office/drawing/2014/main" id="{48271937-5E83-4A4B-9043-A2F762F92BB1}"/>
              </a:ext>
            </a:extLst>
          </p:cNvPr>
          <p:cNvSpPr txBox="1"/>
          <p:nvPr/>
        </p:nvSpPr>
        <p:spPr>
          <a:xfrm>
            <a:off x="8893036" y="5402703"/>
            <a:ext cx="2079764" cy="369332"/>
          </a:xfrm>
          <a:prstGeom prst="rect">
            <a:avLst/>
          </a:prstGeom>
          <a:noFill/>
        </p:spPr>
        <p:txBody>
          <a:bodyPr wrap="square" rtlCol="0">
            <a:spAutoFit/>
          </a:bodyPr>
          <a:lstStyle/>
          <a:p>
            <a:r>
              <a:rPr lang="zh-CN" altLang="en-US" b="1">
                <a:latin typeface="+mn-ea"/>
              </a:rPr>
              <a:t>融合前两者的优点</a:t>
            </a:r>
          </a:p>
        </p:txBody>
      </p:sp>
    </p:spTree>
    <p:extLst>
      <p:ext uri="{BB962C8B-B14F-4D97-AF65-F5344CB8AC3E}">
        <p14:creationId xmlns:p14="http://schemas.microsoft.com/office/powerpoint/2010/main" val="2077936022"/>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3">
            <a:extLst>
              <a:ext uri="{FF2B5EF4-FFF2-40B4-BE49-F238E27FC236}">
                <a16:creationId xmlns:a16="http://schemas.microsoft.com/office/drawing/2014/main" id="{C9D1CD63-E6D2-4C95-8E9D-A23D5A40CBAA}"/>
              </a:ext>
            </a:extLst>
          </p:cNvPr>
          <p:cNvSpPr>
            <a:spLocks noGrp="1"/>
          </p:cNvSpPr>
          <p:nvPr>
            <p:ph type="title"/>
          </p:nvPr>
        </p:nvSpPr>
        <p:spPr>
          <a:xfrm>
            <a:off x="749863" y="249067"/>
            <a:ext cx="8643848" cy="480131"/>
          </a:xfrm>
        </p:spPr>
        <p:txBody>
          <a:bodyPr/>
          <a:lstStyle/>
          <a:p>
            <a:r>
              <a:rPr lang="zh-CN" altLang="en-US"/>
              <a:t>无模型融合</a:t>
            </a:r>
          </a:p>
        </p:txBody>
      </p:sp>
      <p:pic>
        <p:nvPicPr>
          <p:cNvPr id="4" name="图片 3">
            <a:extLst>
              <a:ext uri="{FF2B5EF4-FFF2-40B4-BE49-F238E27FC236}">
                <a16:creationId xmlns:a16="http://schemas.microsoft.com/office/drawing/2014/main" id="{9A57EF5A-71BA-4B85-8F71-1A90475C2525}"/>
              </a:ext>
            </a:extLst>
          </p:cNvPr>
          <p:cNvPicPr>
            <a:picLocks noChangeAspect="1"/>
          </p:cNvPicPr>
          <p:nvPr/>
        </p:nvPicPr>
        <p:blipFill rotWithShape="1">
          <a:blip r:embed="rId3">
            <a:extLst>
              <a:ext uri="{28A0092B-C50C-407E-A947-70E740481C1C}">
                <a14:useLocalDpi xmlns:a14="http://schemas.microsoft.com/office/drawing/2010/main" val="0"/>
              </a:ext>
            </a:extLst>
          </a:blip>
          <a:srcRect l="20146" r="21751"/>
          <a:stretch/>
        </p:blipFill>
        <p:spPr>
          <a:xfrm>
            <a:off x="5423080" y="950913"/>
            <a:ext cx="6019057" cy="4982491"/>
          </a:xfrm>
          <a:prstGeom prst="rect">
            <a:avLst/>
          </a:prstGeom>
        </p:spPr>
      </p:pic>
      <p:sp>
        <p:nvSpPr>
          <p:cNvPr id="5" name="矩形 4">
            <a:extLst>
              <a:ext uri="{FF2B5EF4-FFF2-40B4-BE49-F238E27FC236}">
                <a16:creationId xmlns:a16="http://schemas.microsoft.com/office/drawing/2014/main" id="{F9F38C69-39A2-4FB3-9C3D-1F8767EBD288}"/>
              </a:ext>
            </a:extLst>
          </p:cNvPr>
          <p:cNvSpPr/>
          <p:nvPr/>
        </p:nvSpPr>
        <p:spPr>
          <a:xfrm flipV="1">
            <a:off x="749863" y="1607028"/>
            <a:ext cx="11004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a:extLst>
              <a:ext uri="{FF2B5EF4-FFF2-40B4-BE49-F238E27FC236}">
                <a16:creationId xmlns:a16="http://schemas.microsoft.com/office/drawing/2014/main" id="{4FEA1602-4EE0-4DB4-9B0F-CBD20968E081}"/>
              </a:ext>
            </a:extLst>
          </p:cNvPr>
          <p:cNvSpPr txBox="1"/>
          <p:nvPr/>
        </p:nvSpPr>
        <p:spPr>
          <a:xfrm>
            <a:off x="749863" y="1040931"/>
            <a:ext cx="6527685" cy="461665"/>
          </a:xfrm>
          <a:prstGeom prst="rect">
            <a:avLst/>
          </a:prstGeom>
          <a:noFill/>
        </p:spPr>
        <p:txBody>
          <a:bodyPr wrap="square" rtlCol="0">
            <a:spAutoFit/>
          </a:bodyPr>
          <a:lstStyle/>
          <a:p>
            <a:r>
              <a:rPr lang="en-US" altLang="zh-CN" sz="2400" b="1"/>
              <a:t>TFN(Multimodal Tensor Fusion Network)</a:t>
            </a:r>
            <a:endParaRPr lang="zh-CN" altLang="en-US" sz="2400" b="1"/>
          </a:p>
        </p:txBody>
      </p:sp>
      <p:pic>
        <p:nvPicPr>
          <p:cNvPr id="7" name="图片 6">
            <a:extLst>
              <a:ext uri="{FF2B5EF4-FFF2-40B4-BE49-F238E27FC236}">
                <a16:creationId xmlns:a16="http://schemas.microsoft.com/office/drawing/2014/main" id="{059D7BF9-6310-45B0-B00E-D6CE4BA41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089" y="1814329"/>
            <a:ext cx="3361309" cy="1036193"/>
          </a:xfrm>
          <a:prstGeom prst="rect">
            <a:avLst/>
          </a:prstGeom>
        </p:spPr>
      </p:pic>
      <p:sp>
        <p:nvSpPr>
          <p:cNvPr id="8" name="文本框 7">
            <a:extLst>
              <a:ext uri="{FF2B5EF4-FFF2-40B4-BE49-F238E27FC236}">
                <a16:creationId xmlns:a16="http://schemas.microsoft.com/office/drawing/2014/main" id="{B4D6AACC-53C9-40FB-AA23-57AA25A47731}"/>
              </a:ext>
            </a:extLst>
          </p:cNvPr>
          <p:cNvSpPr txBox="1"/>
          <p:nvPr/>
        </p:nvSpPr>
        <p:spPr>
          <a:xfrm>
            <a:off x="1684244" y="3763008"/>
            <a:ext cx="3216537" cy="1015663"/>
          </a:xfrm>
          <a:prstGeom prst="rect">
            <a:avLst/>
          </a:prstGeom>
          <a:noFill/>
        </p:spPr>
        <p:txBody>
          <a:bodyPr wrap="square" rtlCol="0">
            <a:spAutoFit/>
          </a:bodyPr>
          <a:lstStyle/>
          <a:p>
            <a:pPr marL="285750" indent="-285750">
              <a:buFont typeface="Arial" panose="020B0604020202020204" pitchFamily="34" charset="0"/>
              <a:buChar char="•"/>
            </a:pPr>
            <a:r>
              <a:rPr lang="zh-CN" altLang="en-US" sz="2000"/>
              <a:t>基于张量外积</a:t>
            </a:r>
            <a:endParaRPr lang="en-US" altLang="zh-CN" sz="2000"/>
          </a:p>
          <a:p>
            <a:pPr marL="285750" indent="-285750">
              <a:buFont typeface="Arial" panose="020B0604020202020204" pitchFamily="34" charset="0"/>
              <a:buChar char="•"/>
            </a:pPr>
            <a:endParaRPr lang="en-US" altLang="zh-CN" sz="2000"/>
          </a:p>
          <a:p>
            <a:pPr marL="285750" indent="-285750">
              <a:buFont typeface="Arial" panose="020B0604020202020204" pitchFamily="34" charset="0"/>
              <a:buChar char="•"/>
            </a:pPr>
            <a:r>
              <a:rPr lang="zh-CN" altLang="en-US" sz="2000"/>
              <a:t>模型过大</a:t>
            </a:r>
          </a:p>
        </p:txBody>
      </p:sp>
      <p:sp>
        <p:nvSpPr>
          <p:cNvPr id="9" name="文本框 8">
            <a:extLst>
              <a:ext uri="{FF2B5EF4-FFF2-40B4-BE49-F238E27FC236}">
                <a16:creationId xmlns:a16="http://schemas.microsoft.com/office/drawing/2014/main" id="{5F568DDE-03E4-4895-826D-95A15A37243B}"/>
              </a:ext>
            </a:extLst>
          </p:cNvPr>
          <p:cNvSpPr txBox="1"/>
          <p:nvPr/>
        </p:nvSpPr>
        <p:spPr>
          <a:xfrm>
            <a:off x="7088981" y="5817069"/>
            <a:ext cx="6350794" cy="369332"/>
          </a:xfrm>
          <a:prstGeom prst="rect">
            <a:avLst/>
          </a:prstGeom>
          <a:noFill/>
        </p:spPr>
        <p:txBody>
          <a:bodyPr wrap="square">
            <a:spAutoFit/>
          </a:bodyPr>
          <a:lstStyle/>
          <a:p>
            <a:pPr algn="l"/>
            <a:r>
              <a:rPr lang="zh-CN" altLang="en-US" sz="1800" b="1"/>
              <a:t>参考文献</a:t>
            </a:r>
            <a:r>
              <a:rPr lang="en-US" altLang="zh-CN" sz="1800" b="1"/>
              <a:t>(</a:t>
            </a:r>
            <a:r>
              <a:rPr lang="en-US" altLang="zh-CN">
                <a:solidFill>
                  <a:srgbClr val="0070C0"/>
                </a:solidFill>
              </a:rPr>
              <a:t>Zadeh A , et al. 2017</a:t>
            </a:r>
            <a:r>
              <a:rPr lang="en-US" altLang="zh-CN" sz="1800" b="1"/>
              <a:t>) </a:t>
            </a:r>
            <a:endParaRPr lang="zh-CN" altLang="en-US" sz="1800" b="1" dirty="0"/>
          </a:p>
        </p:txBody>
      </p:sp>
    </p:spTree>
    <p:extLst>
      <p:ext uri="{BB962C8B-B14F-4D97-AF65-F5344CB8AC3E}">
        <p14:creationId xmlns:p14="http://schemas.microsoft.com/office/powerpoint/2010/main" val="343022839"/>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99EA09B5-D198-4332-A621-2A38E1F22EC6}"/>
              </a:ext>
            </a:extLst>
          </p:cNvPr>
          <p:cNvSpPr>
            <a:spLocks noGrp="1"/>
          </p:cNvSpPr>
          <p:nvPr>
            <p:ph type="title"/>
          </p:nvPr>
        </p:nvSpPr>
        <p:spPr>
          <a:xfrm>
            <a:off x="604008" y="1061773"/>
            <a:ext cx="8643848" cy="424732"/>
          </a:xfrm>
        </p:spPr>
        <p:txBody>
          <a:bodyPr/>
          <a:lstStyle/>
          <a:p>
            <a:r>
              <a:rPr lang="en-US" altLang="zh-CN" sz="2400" b="1"/>
              <a:t>LMF(Low-rank Multimodal Fusion)</a:t>
            </a:r>
            <a:endParaRPr lang="zh-CN" altLang="en-US" sz="2400"/>
          </a:p>
        </p:txBody>
      </p:sp>
      <p:pic>
        <p:nvPicPr>
          <p:cNvPr id="4" name="图片 3">
            <a:extLst>
              <a:ext uri="{FF2B5EF4-FFF2-40B4-BE49-F238E27FC236}">
                <a16:creationId xmlns:a16="http://schemas.microsoft.com/office/drawing/2014/main" id="{26BAA180-0EA3-44B3-B309-A6F0691138A0}"/>
              </a:ext>
            </a:extLst>
          </p:cNvPr>
          <p:cNvPicPr>
            <a:picLocks noChangeAspect="1"/>
          </p:cNvPicPr>
          <p:nvPr/>
        </p:nvPicPr>
        <p:blipFill rotWithShape="1">
          <a:blip r:embed="rId3">
            <a:extLst>
              <a:ext uri="{28A0092B-C50C-407E-A947-70E740481C1C}">
                <a14:useLocalDpi xmlns:a14="http://schemas.microsoft.com/office/drawing/2010/main" val="0"/>
              </a:ext>
            </a:extLst>
          </a:blip>
          <a:srcRect b="26619"/>
          <a:stretch/>
        </p:blipFill>
        <p:spPr>
          <a:xfrm>
            <a:off x="1724024" y="1836256"/>
            <a:ext cx="8743951" cy="4027717"/>
          </a:xfrm>
          <a:prstGeom prst="rect">
            <a:avLst/>
          </a:prstGeom>
        </p:spPr>
      </p:pic>
      <p:sp>
        <p:nvSpPr>
          <p:cNvPr id="5" name="标题 3">
            <a:extLst>
              <a:ext uri="{FF2B5EF4-FFF2-40B4-BE49-F238E27FC236}">
                <a16:creationId xmlns:a16="http://schemas.microsoft.com/office/drawing/2014/main" id="{D19A368E-D5DE-49C8-9D40-DB14DE37B873}"/>
              </a:ext>
            </a:extLst>
          </p:cNvPr>
          <p:cNvSpPr txBox="1">
            <a:spLocks/>
          </p:cNvSpPr>
          <p:nvPr/>
        </p:nvSpPr>
        <p:spPr bwMode="auto">
          <a:xfrm>
            <a:off x="749863" y="249067"/>
            <a:ext cx="864384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lnSpc>
                <a:spcPct val="90000"/>
              </a:lnSpc>
              <a:spcBef>
                <a:spcPct val="0"/>
              </a:spcBef>
              <a:spcAft>
                <a:spcPct val="0"/>
              </a:spcAft>
              <a:defRPr lang="zh-CN" altLang="en-US" sz="2800" b="1" kern="1200" baseline="0">
                <a:solidFill>
                  <a:schemeClr val="tx1"/>
                </a:solidFill>
                <a:latin typeface="微软雅黑" panose="020B0503020204020204" pitchFamily="34" charset="-122"/>
                <a:ea typeface="微软雅黑" panose="020B0503020204020204" pitchFamily="34" charset="-122"/>
                <a:cs typeface="+mn-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a:lstStyle>
          <a:p>
            <a:r>
              <a:rPr lang="zh-CN" altLang="en-US"/>
              <a:t>无模型融合</a:t>
            </a:r>
          </a:p>
        </p:txBody>
      </p:sp>
      <p:sp>
        <p:nvSpPr>
          <p:cNvPr id="6" name="矩形 5">
            <a:extLst>
              <a:ext uri="{FF2B5EF4-FFF2-40B4-BE49-F238E27FC236}">
                <a16:creationId xmlns:a16="http://schemas.microsoft.com/office/drawing/2014/main" id="{0C37BD44-7A16-42CF-A1AF-A7558D069F17}"/>
              </a:ext>
            </a:extLst>
          </p:cNvPr>
          <p:cNvSpPr/>
          <p:nvPr/>
        </p:nvSpPr>
        <p:spPr>
          <a:xfrm flipV="1">
            <a:off x="623572" y="1549753"/>
            <a:ext cx="11004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文本框 6">
            <a:extLst>
              <a:ext uri="{FF2B5EF4-FFF2-40B4-BE49-F238E27FC236}">
                <a16:creationId xmlns:a16="http://schemas.microsoft.com/office/drawing/2014/main" id="{58B8015A-3916-4DAE-A360-41E58B96C379}"/>
              </a:ext>
            </a:extLst>
          </p:cNvPr>
          <p:cNvSpPr txBox="1"/>
          <p:nvPr/>
        </p:nvSpPr>
        <p:spPr>
          <a:xfrm>
            <a:off x="8099264" y="1274139"/>
            <a:ext cx="3216537" cy="1015663"/>
          </a:xfrm>
          <a:prstGeom prst="rect">
            <a:avLst/>
          </a:prstGeom>
          <a:noFill/>
        </p:spPr>
        <p:txBody>
          <a:bodyPr wrap="square" rtlCol="0">
            <a:spAutoFit/>
          </a:bodyPr>
          <a:lstStyle/>
          <a:p>
            <a:pPr marL="285750" indent="-285750">
              <a:buFont typeface="Arial" panose="020B0604020202020204" pitchFamily="34" charset="0"/>
              <a:buChar char="•"/>
            </a:pPr>
            <a:r>
              <a:rPr lang="zh-CN" altLang="en-US" sz="2000"/>
              <a:t>张量和权重并行分解</a:t>
            </a:r>
            <a:endParaRPr lang="en-US" altLang="zh-CN" sz="2000"/>
          </a:p>
          <a:p>
            <a:pPr marL="285750" indent="-285750">
              <a:buFont typeface="Arial" panose="020B0604020202020204" pitchFamily="34" charset="0"/>
              <a:buChar char="•"/>
            </a:pPr>
            <a:endParaRPr lang="en-US" altLang="zh-CN" sz="2000"/>
          </a:p>
          <a:p>
            <a:pPr marL="285750" indent="-285750">
              <a:buFont typeface="Arial" panose="020B0604020202020204" pitchFamily="34" charset="0"/>
              <a:buChar char="•"/>
            </a:pPr>
            <a:r>
              <a:rPr lang="zh-CN" altLang="en-US" sz="2000"/>
              <a:t>低阶因子</a:t>
            </a:r>
          </a:p>
        </p:txBody>
      </p:sp>
      <p:sp>
        <p:nvSpPr>
          <p:cNvPr id="8" name="文本框 7">
            <a:extLst>
              <a:ext uri="{FF2B5EF4-FFF2-40B4-BE49-F238E27FC236}">
                <a16:creationId xmlns:a16="http://schemas.microsoft.com/office/drawing/2014/main" id="{36F6C4E6-C02A-4C9D-83BD-7D45DDBA20A3}"/>
              </a:ext>
            </a:extLst>
          </p:cNvPr>
          <p:cNvSpPr txBox="1"/>
          <p:nvPr/>
        </p:nvSpPr>
        <p:spPr>
          <a:xfrm>
            <a:off x="4117181" y="5844392"/>
            <a:ext cx="6350794" cy="369332"/>
          </a:xfrm>
          <a:prstGeom prst="rect">
            <a:avLst/>
          </a:prstGeom>
          <a:noFill/>
        </p:spPr>
        <p:txBody>
          <a:bodyPr wrap="square">
            <a:spAutoFit/>
          </a:bodyPr>
          <a:lstStyle/>
          <a:p>
            <a:pPr algn="l"/>
            <a:r>
              <a:rPr lang="zh-CN" altLang="en-US" sz="1800" b="1"/>
              <a:t>参考文献</a:t>
            </a:r>
            <a:r>
              <a:rPr lang="en-US" altLang="zh-CN" sz="1800" b="1"/>
              <a:t>(</a:t>
            </a:r>
            <a:r>
              <a:rPr lang="en-US" altLang="zh-CN">
                <a:solidFill>
                  <a:srgbClr val="0070C0"/>
                </a:solidFill>
              </a:rPr>
              <a:t>Liu Z , Shen Y , et al. </a:t>
            </a:r>
            <a:r>
              <a:rPr lang="en-US" altLang="zh-CN" sz="1800">
                <a:solidFill>
                  <a:srgbClr val="0070C0"/>
                </a:solidFill>
              </a:rPr>
              <a:t>, 2018</a:t>
            </a:r>
            <a:r>
              <a:rPr lang="en-US" altLang="zh-CN" sz="1800" b="1"/>
              <a:t>) </a:t>
            </a:r>
            <a:endParaRPr lang="zh-CN" altLang="en-US" sz="1800" b="1" dirty="0"/>
          </a:p>
        </p:txBody>
      </p:sp>
    </p:spTree>
    <p:extLst>
      <p:ext uri="{BB962C8B-B14F-4D97-AF65-F5344CB8AC3E}">
        <p14:creationId xmlns:p14="http://schemas.microsoft.com/office/powerpoint/2010/main" val="192309275"/>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3">
            <a:extLst>
              <a:ext uri="{FF2B5EF4-FFF2-40B4-BE49-F238E27FC236}">
                <a16:creationId xmlns:a16="http://schemas.microsoft.com/office/drawing/2014/main" id="{29E949CE-5389-47FD-9053-BB6B34481BB6}"/>
              </a:ext>
            </a:extLst>
          </p:cNvPr>
          <p:cNvSpPr>
            <a:spLocks noGrp="1"/>
          </p:cNvSpPr>
          <p:nvPr>
            <p:ph type="title"/>
          </p:nvPr>
        </p:nvSpPr>
        <p:spPr>
          <a:xfrm>
            <a:off x="749863" y="249067"/>
            <a:ext cx="8643848" cy="480131"/>
          </a:xfrm>
        </p:spPr>
        <p:txBody>
          <a:bodyPr/>
          <a:lstStyle/>
          <a:p>
            <a:r>
              <a:rPr lang="zh-CN" altLang="en-US"/>
              <a:t>基于模型的融合</a:t>
            </a:r>
          </a:p>
        </p:txBody>
      </p:sp>
      <p:pic>
        <p:nvPicPr>
          <p:cNvPr id="4" name="图片 3">
            <a:extLst>
              <a:ext uri="{FF2B5EF4-FFF2-40B4-BE49-F238E27FC236}">
                <a16:creationId xmlns:a16="http://schemas.microsoft.com/office/drawing/2014/main" id="{A83653A5-FB60-484C-96B5-7069F079E25C}"/>
              </a:ext>
            </a:extLst>
          </p:cNvPr>
          <p:cNvPicPr>
            <a:picLocks noChangeAspect="1"/>
          </p:cNvPicPr>
          <p:nvPr/>
        </p:nvPicPr>
        <p:blipFill rotWithShape="1">
          <a:blip r:embed="rId3">
            <a:extLst>
              <a:ext uri="{28A0092B-C50C-407E-A947-70E740481C1C}">
                <a14:useLocalDpi xmlns:a14="http://schemas.microsoft.com/office/drawing/2010/main" val="0"/>
              </a:ext>
            </a:extLst>
          </a:blip>
          <a:srcRect b="14373"/>
          <a:stretch/>
        </p:blipFill>
        <p:spPr>
          <a:xfrm>
            <a:off x="427415" y="1979408"/>
            <a:ext cx="5522914" cy="3431689"/>
          </a:xfrm>
          <a:prstGeom prst="rect">
            <a:avLst/>
          </a:prstGeom>
        </p:spPr>
      </p:pic>
      <p:sp>
        <p:nvSpPr>
          <p:cNvPr id="5" name="文本框 4">
            <a:extLst>
              <a:ext uri="{FF2B5EF4-FFF2-40B4-BE49-F238E27FC236}">
                <a16:creationId xmlns:a16="http://schemas.microsoft.com/office/drawing/2014/main" id="{5262E59B-4B80-48DA-888E-549CDB83519A}"/>
              </a:ext>
            </a:extLst>
          </p:cNvPr>
          <p:cNvSpPr txBox="1"/>
          <p:nvPr/>
        </p:nvSpPr>
        <p:spPr>
          <a:xfrm>
            <a:off x="6884894" y="2127747"/>
            <a:ext cx="3216537" cy="1477328"/>
          </a:xfrm>
          <a:prstGeom prst="rect">
            <a:avLst/>
          </a:prstGeom>
          <a:noFill/>
        </p:spPr>
        <p:txBody>
          <a:bodyPr wrap="square" rtlCol="0">
            <a:spAutoFit/>
          </a:bodyPr>
          <a:lstStyle/>
          <a:p>
            <a:pPr marL="285750" indent="-285750">
              <a:buFont typeface="Arial" panose="020B0604020202020204" pitchFamily="34" charset="0"/>
              <a:buChar char="•"/>
            </a:pPr>
            <a:r>
              <a:rPr lang="zh-CN" altLang="en-US"/>
              <a:t>核选择的灵活性</a:t>
            </a:r>
            <a:endParaRPr lang="en-US" altLang="zh-CN"/>
          </a:p>
          <a:p>
            <a:pPr marL="285750" indent="-285750">
              <a:buFont typeface="Arial" panose="020B0604020202020204" pitchFamily="34" charset="0"/>
              <a:buChar char="•"/>
            </a:pPr>
            <a:endParaRPr lang="en-US" altLang="zh-CN"/>
          </a:p>
          <a:p>
            <a:pPr marL="285750" indent="-285750">
              <a:buFont typeface="Arial" panose="020B0604020202020204" pitchFamily="34" charset="0"/>
              <a:buChar char="•"/>
            </a:pPr>
            <a:r>
              <a:rPr lang="zh-CN" altLang="en-US"/>
              <a:t>损失函数是凸函数</a:t>
            </a:r>
            <a:endParaRPr lang="en-US" altLang="zh-CN"/>
          </a:p>
          <a:p>
            <a:pPr marL="285750" indent="-285750">
              <a:buFont typeface="Arial" panose="020B0604020202020204" pitchFamily="34" charset="0"/>
              <a:buChar char="•"/>
            </a:pPr>
            <a:endParaRPr lang="en-US" altLang="zh-CN"/>
          </a:p>
          <a:p>
            <a:pPr marL="285750" indent="-285750">
              <a:buFont typeface="Arial" panose="020B0604020202020204" pitchFamily="34" charset="0"/>
              <a:buChar char="•"/>
            </a:pPr>
            <a:r>
              <a:rPr lang="zh-CN" altLang="en-US"/>
              <a:t>回归和分类</a:t>
            </a:r>
          </a:p>
        </p:txBody>
      </p:sp>
      <p:sp>
        <p:nvSpPr>
          <p:cNvPr id="6" name="文本框 5">
            <a:extLst>
              <a:ext uri="{FF2B5EF4-FFF2-40B4-BE49-F238E27FC236}">
                <a16:creationId xmlns:a16="http://schemas.microsoft.com/office/drawing/2014/main" id="{4FB63E37-0360-4407-A035-EF52778B5D94}"/>
              </a:ext>
            </a:extLst>
          </p:cNvPr>
          <p:cNvSpPr txBox="1"/>
          <p:nvPr/>
        </p:nvSpPr>
        <p:spPr>
          <a:xfrm>
            <a:off x="6884894" y="4424956"/>
            <a:ext cx="3216537"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a:t>时间空间复杂度</a:t>
            </a:r>
          </a:p>
        </p:txBody>
      </p:sp>
      <p:cxnSp>
        <p:nvCxnSpPr>
          <p:cNvPr id="7" name="直接连接符 6">
            <a:extLst>
              <a:ext uri="{FF2B5EF4-FFF2-40B4-BE49-F238E27FC236}">
                <a16:creationId xmlns:a16="http://schemas.microsoft.com/office/drawing/2014/main" id="{F43E9368-9D10-4F70-9F42-2C7A409C5A55}"/>
              </a:ext>
            </a:extLst>
          </p:cNvPr>
          <p:cNvCxnSpPr>
            <a:cxnSpLocks/>
          </p:cNvCxnSpPr>
          <p:nvPr/>
        </p:nvCxnSpPr>
        <p:spPr bwMode="auto">
          <a:xfrm>
            <a:off x="6630157" y="3971109"/>
            <a:ext cx="38500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8823EAC4-3C5E-42DD-8EA2-20FA78E06B3B}"/>
              </a:ext>
            </a:extLst>
          </p:cNvPr>
          <p:cNvGrpSpPr>
            <a:grpSpLocks/>
          </p:cNvGrpSpPr>
          <p:nvPr/>
        </p:nvGrpSpPr>
        <p:grpSpPr bwMode="auto">
          <a:xfrm>
            <a:off x="599255" y="1081142"/>
            <a:ext cx="2744020" cy="485650"/>
            <a:chOff x="5982652" y="1917541"/>
            <a:chExt cx="7303090" cy="523220"/>
          </a:xfrm>
        </p:grpSpPr>
        <p:sp>
          <p:nvSpPr>
            <p:cNvPr id="9" name="矩形 8">
              <a:extLst>
                <a:ext uri="{FF2B5EF4-FFF2-40B4-BE49-F238E27FC236}">
                  <a16:creationId xmlns:a16="http://schemas.microsoft.com/office/drawing/2014/main" id="{136F64FB-4CA4-4C39-9EB8-6300E5C6E1F9}"/>
                </a:ext>
              </a:extLst>
            </p:cNvPr>
            <p:cNvSpPr/>
            <p:nvPr/>
          </p:nvSpPr>
          <p:spPr>
            <a:xfrm>
              <a:off x="5982652" y="1917541"/>
              <a:ext cx="5904719" cy="5232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文本框 53">
              <a:extLst>
                <a:ext uri="{FF2B5EF4-FFF2-40B4-BE49-F238E27FC236}">
                  <a16:creationId xmlns:a16="http://schemas.microsoft.com/office/drawing/2014/main" id="{EFFD72D8-65E9-4F7C-BE9E-767A2AF28BFB}"/>
                </a:ext>
              </a:extLst>
            </p:cNvPr>
            <p:cNvSpPr txBox="1">
              <a:spLocks noChangeArrowheads="1"/>
            </p:cNvSpPr>
            <p:nvPr/>
          </p:nvSpPr>
          <p:spPr bwMode="auto">
            <a:xfrm>
              <a:off x="6307727" y="1990136"/>
              <a:ext cx="6978015" cy="40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多核学习</a:t>
              </a:r>
              <a:r>
                <a:rPr kumimoji="0" lang="en-US" altLang="zh-CN" sz="2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(MKL)</a:t>
              </a:r>
            </a:p>
          </p:txBody>
        </p:sp>
      </p:grpSp>
      <p:sp>
        <p:nvSpPr>
          <p:cNvPr id="11" name="半闭框 10">
            <a:extLst>
              <a:ext uri="{FF2B5EF4-FFF2-40B4-BE49-F238E27FC236}">
                <a16:creationId xmlns:a16="http://schemas.microsoft.com/office/drawing/2014/main" id="{811A99EE-985E-4F74-897B-5A2B1E11F895}"/>
              </a:ext>
            </a:extLst>
          </p:cNvPr>
          <p:cNvSpPr/>
          <p:nvPr/>
        </p:nvSpPr>
        <p:spPr>
          <a:xfrm>
            <a:off x="6241673" y="1566793"/>
            <a:ext cx="480646" cy="480646"/>
          </a:xfrm>
          <a:prstGeom prst="halfFrame">
            <a:avLst>
              <a:gd name="adj1" fmla="val 17948"/>
              <a:gd name="adj2" fmla="val 17949"/>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a:ea typeface="微软雅黑"/>
              <a:cs typeface="+mn-cs"/>
            </a:endParaRPr>
          </a:p>
        </p:txBody>
      </p:sp>
      <p:sp>
        <p:nvSpPr>
          <p:cNvPr id="12" name="半闭框 11">
            <a:extLst>
              <a:ext uri="{FF2B5EF4-FFF2-40B4-BE49-F238E27FC236}">
                <a16:creationId xmlns:a16="http://schemas.microsoft.com/office/drawing/2014/main" id="{CFB91F3F-53DB-4206-86E9-A80450164F82}"/>
              </a:ext>
            </a:extLst>
          </p:cNvPr>
          <p:cNvSpPr/>
          <p:nvPr/>
        </p:nvSpPr>
        <p:spPr>
          <a:xfrm flipH="1" flipV="1">
            <a:off x="10101431" y="4826561"/>
            <a:ext cx="480646" cy="480646"/>
          </a:xfrm>
          <a:prstGeom prst="halfFrame">
            <a:avLst>
              <a:gd name="adj1" fmla="val 17948"/>
              <a:gd name="adj2" fmla="val 17949"/>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a:ea typeface="微软雅黑"/>
              <a:cs typeface="+mn-cs"/>
            </a:endParaRPr>
          </a:p>
        </p:txBody>
      </p:sp>
    </p:spTree>
    <p:extLst>
      <p:ext uri="{BB962C8B-B14F-4D97-AF65-F5344CB8AC3E}">
        <p14:creationId xmlns:p14="http://schemas.microsoft.com/office/powerpoint/2010/main" val="602707693"/>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EF0BB94-788A-4743-97DE-2CCE548FAD50}"/>
              </a:ext>
            </a:extLst>
          </p:cNvPr>
          <p:cNvSpPr/>
          <p:nvPr/>
        </p:nvSpPr>
        <p:spPr>
          <a:xfrm>
            <a:off x="1149417" y="1749451"/>
            <a:ext cx="9571957" cy="4000739"/>
          </a:xfrm>
          <a:prstGeom prst="rect">
            <a:avLst/>
          </a:prstGeom>
          <a:solidFill>
            <a:schemeClr val="bg1"/>
          </a:solidFill>
          <a:ln w="3175">
            <a:solidFill>
              <a:schemeClr val="accent1"/>
            </a:solidFill>
          </a:ln>
          <a:effectLst>
            <a:outerShdw blurRad="165100" sx="101000" sy="101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a:extLst>
              <a:ext uri="{FF2B5EF4-FFF2-40B4-BE49-F238E27FC236}">
                <a16:creationId xmlns:a16="http://schemas.microsoft.com/office/drawing/2014/main" id="{79EA6523-2CA3-44FC-8DF2-AA1CA2347E23}"/>
              </a:ext>
            </a:extLst>
          </p:cNvPr>
          <p:cNvSpPr>
            <a:spLocks noGrp="1"/>
          </p:cNvSpPr>
          <p:nvPr>
            <p:ph type="title"/>
          </p:nvPr>
        </p:nvSpPr>
        <p:spPr>
          <a:xfrm>
            <a:off x="749863" y="249067"/>
            <a:ext cx="8643848" cy="480131"/>
          </a:xfrm>
        </p:spPr>
        <p:txBody>
          <a:bodyPr/>
          <a:lstStyle/>
          <a:p>
            <a:r>
              <a:rPr lang="zh-CN" altLang="en-US"/>
              <a:t>基于模型的融合</a:t>
            </a:r>
          </a:p>
        </p:txBody>
      </p:sp>
      <p:grpSp>
        <p:nvGrpSpPr>
          <p:cNvPr id="5" name="组合 4">
            <a:extLst>
              <a:ext uri="{FF2B5EF4-FFF2-40B4-BE49-F238E27FC236}">
                <a16:creationId xmlns:a16="http://schemas.microsoft.com/office/drawing/2014/main" id="{8A322A2B-E987-4265-B467-C7298CC0C420}"/>
              </a:ext>
            </a:extLst>
          </p:cNvPr>
          <p:cNvGrpSpPr>
            <a:grpSpLocks/>
          </p:cNvGrpSpPr>
          <p:nvPr/>
        </p:nvGrpSpPr>
        <p:grpSpPr bwMode="auto">
          <a:xfrm>
            <a:off x="749863" y="1107810"/>
            <a:ext cx="1401666" cy="480131"/>
            <a:chOff x="5982652" y="1917541"/>
            <a:chExt cx="7303090" cy="523220"/>
          </a:xfrm>
        </p:grpSpPr>
        <p:sp>
          <p:nvSpPr>
            <p:cNvPr id="6" name="矩形 5">
              <a:extLst>
                <a:ext uri="{FF2B5EF4-FFF2-40B4-BE49-F238E27FC236}">
                  <a16:creationId xmlns:a16="http://schemas.microsoft.com/office/drawing/2014/main" id="{832B9AA9-2B5F-4299-8C56-123B5A855774}"/>
                </a:ext>
              </a:extLst>
            </p:cNvPr>
            <p:cNvSpPr/>
            <p:nvPr/>
          </p:nvSpPr>
          <p:spPr>
            <a:xfrm>
              <a:off x="5982652" y="1917541"/>
              <a:ext cx="5904719" cy="5232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文本框 53">
              <a:extLst>
                <a:ext uri="{FF2B5EF4-FFF2-40B4-BE49-F238E27FC236}">
                  <a16:creationId xmlns:a16="http://schemas.microsoft.com/office/drawing/2014/main" id="{00D913F2-298A-432F-A76D-27DB3CA993AA}"/>
                </a:ext>
              </a:extLst>
            </p:cNvPr>
            <p:cNvSpPr txBox="1">
              <a:spLocks noChangeArrowheads="1"/>
            </p:cNvSpPr>
            <p:nvPr/>
          </p:nvSpPr>
          <p:spPr bwMode="auto">
            <a:xfrm>
              <a:off x="6307726" y="1990136"/>
              <a:ext cx="6978016" cy="40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图模型</a:t>
              </a:r>
              <a:endParaRPr kumimoji="0" lang="en-US" altLang="zh-CN" sz="2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 name="文本框 7">
            <a:extLst>
              <a:ext uri="{FF2B5EF4-FFF2-40B4-BE49-F238E27FC236}">
                <a16:creationId xmlns:a16="http://schemas.microsoft.com/office/drawing/2014/main" id="{3AC958B1-A899-4557-99D0-0C0FB61BB531}"/>
              </a:ext>
            </a:extLst>
          </p:cNvPr>
          <p:cNvSpPr txBox="1"/>
          <p:nvPr/>
        </p:nvSpPr>
        <p:spPr>
          <a:xfrm>
            <a:off x="2151529" y="1161602"/>
            <a:ext cx="2043953" cy="400110"/>
          </a:xfrm>
          <a:prstGeom prst="rect">
            <a:avLst/>
          </a:prstGeom>
          <a:noFill/>
        </p:spPr>
        <p:txBody>
          <a:bodyPr wrap="square" rtlCol="0">
            <a:spAutoFit/>
          </a:bodyPr>
          <a:lstStyle/>
          <a:p>
            <a:r>
              <a:rPr lang="zh-CN" altLang="en-US" sz="2000" b="1"/>
              <a:t>生成模型</a:t>
            </a:r>
          </a:p>
        </p:txBody>
      </p:sp>
      <p:graphicFrame>
        <p:nvGraphicFramePr>
          <p:cNvPr id="9" name="图示 8">
            <a:extLst>
              <a:ext uri="{FF2B5EF4-FFF2-40B4-BE49-F238E27FC236}">
                <a16:creationId xmlns:a16="http://schemas.microsoft.com/office/drawing/2014/main" id="{8E2DD241-A5BB-4075-8BE2-FBFDC7867D85}"/>
              </a:ext>
            </a:extLst>
          </p:cNvPr>
          <p:cNvGraphicFramePr/>
          <p:nvPr/>
        </p:nvGraphicFramePr>
        <p:xfrm>
          <a:off x="2730842" y="2815689"/>
          <a:ext cx="5864518" cy="1681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文本框 9">
            <a:extLst>
              <a:ext uri="{FF2B5EF4-FFF2-40B4-BE49-F238E27FC236}">
                <a16:creationId xmlns:a16="http://schemas.microsoft.com/office/drawing/2014/main" id="{6EEDAA61-AB73-4772-9FB2-F37BDD73F441}"/>
              </a:ext>
            </a:extLst>
          </p:cNvPr>
          <p:cNvSpPr txBox="1"/>
          <p:nvPr/>
        </p:nvSpPr>
        <p:spPr>
          <a:xfrm>
            <a:off x="2151528" y="1155889"/>
            <a:ext cx="2043953" cy="400110"/>
          </a:xfrm>
          <a:prstGeom prst="rect">
            <a:avLst/>
          </a:prstGeom>
          <a:noFill/>
        </p:spPr>
        <p:txBody>
          <a:bodyPr wrap="square" rtlCol="0">
            <a:spAutoFit/>
          </a:bodyPr>
          <a:lstStyle/>
          <a:p>
            <a:r>
              <a:rPr lang="zh-CN" altLang="en-US" sz="2000" b="1" dirty="0"/>
              <a:t>判别模型</a:t>
            </a:r>
          </a:p>
        </p:txBody>
      </p:sp>
      <p:pic>
        <p:nvPicPr>
          <p:cNvPr id="11" name="图片 10">
            <a:extLst>
              <a:ext uri="{FF2B5EF4-FFF2-40B4-BE49-F238E27FC236}">
                <a16:creationId xmlns:a16="http://schemas.microsoft.com/office/drawing/2014/main" id="{5D13578C-328F-4776-8D16-029B89FF5E20}"/>
              </a:ext>
            </a:extLst>
          </p:cNvPr>
          <p:cNvPicPr>
            <a:picLocks noChangeAspect="1"/>
          </p:cNvPicPr>
          <p:nvPr/>
        </p:nvPicPr>
        <p:blipFill rotWithShape="1">
          <a:blip r:embed="rId8">
            <a:extLst>
              <a:ext uri="{28A0092B-C50C-407E-A947-70E740481C1C}">
                <a14:useLocalDpi xmlns:a14="http://schemas.microsoft.com/office/drawing/2010/main" val="0"/>
              </a:ext>
            </a:extLst>
          </a:blip>
          <a:srcRect t="12094" b="10301"/>
          <a:stretch/>
        </p:blipFill>
        <p:spPr>
          <a:xfrm>
            <a:off x="2730842" y="2576252"/>
            <a:ext cx="6787527" cy="2721686"/>
          </a:xfrm>
          <a:prstGeom prst="rect">
            <a:avLst/>
          </a:prstGeom>
        </p:spPr>
      </p:pic>
      <p:sp>
        <p:nvSpPr>
          <p:cNvPr id="12" name="文本框 11">
            <a:extLst>
              <a:ext uri="{FF2B5EF4-FFF2-40B4-BE49-F238E27FC236}">
                <a16:creationId xmlns:a16="http://schemas.microsoft.com/office/drawing/2014/main" id="{DCFBC720-2E2A-4041-9C5A-A0C378099F24}"/>
              </a:ext>
            </a:extLst>
          </p:cNvPr>
          <p:cNvSpPr txBox="1"/>
          <p:nvPr/>
        </p:nvSpPr>
        <p:spPr>
          <a:xfrm>
            <a:off x="1395321" y="1876432"/>
            <a:ext cx="2533742" cy="400110"/>
          </a:xfrm>
          <a:prstGeom prst="rect">
            <a:avLst/>
          </a:prstGeom>
          <a:noFill/>
        </p:spPr>
        <p:txBody>
          <a:bodyPr wrap="square" rtlCol="0">
            <a:spAutoFit/>
          </a:bodyPr>
          <a:lstStyle/>
          <a:p>
            <a:pPr marL="342900" indent="-342900">
              <a:buFont typeface="Wingdings" panose="05000000000000000000" pitchFamily="2" charset="2"/>
              <a:buChar char="u"/>
            </a:pPr>
            <a:r>
              <a:rPr lang="en-US" altLang="zh-CN" sz="2000" b="1"/>
              <a:t>CRF(</a:t>
            </a:r>
            <a:r>
              <a:rPr lang="zh-CN" altLang="en-US" sz="2000" b="1"/>
              <a:t>条件随机场</a:t>
            </a:r>
            <a:r>
              <a:rPr lang="en-US" altLang="zh-CN" sz="2000" b="1"/>
              <a:t>)</a:t>
            </a:r>
            <a:endParaRPr lang="zh-CN" altLang="en-US" sz="2000" b="1"/>
          </a:p>
        </p:txBody>
      </p:sp>
    </p:spTree>
    <p:extLst>
      <p:ext uri="{BB962C8B-B14F-4D97-AF65-F5344CB8AC3E}">
        <p14:creationId xmlns:p14="http://schemas.microsoft.com/office/powerpoint/2010/main" val="36568524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1000"/>
                                        <p:tgtEl>
                                          <p:spTgt spid="9"/>
                                        </p:tgtEl>
                                      </p:cBhvr>
                                    </p:animEffect>
                                    <p:set>
                                      <p:cBhvr>
                                        <p:cTn id="15" dur="1" fill="hold">
                                          <p:stCondLst>
                                            <p:cond delay="999"/>
                                          </p:stCondLst>
                                        </p:cTn>
                                        <p:tgtEl>
                                          <p:spTgt spid="9"/>
                                        </p:tgtEl>
                                        <p:attrNameLst>
                                          <p:attrName>style.visibility</p:attrName>
                                        </p:attrNameLst>
                                      </p:cBhvr>
                                      <p:to>
                                        <p:strVal val="hidden"/>
                                      </p:to>
                                    </p:set>
                                  </p:childTnLst>
                                </p:cTn>
                              </p:par>
                              <p:par>
                                <p:cTn id="16" presetID="22" presetClass="exit" presetSubtype="1" fill="hold" grpId="0" nodeType="withEffect">
                                  <p:stCondLst>
                                    <p:cond delay="0"/>
                                  </p:stCondLst>
                                  <p:childTnLst>
                                    <p:animEffect transition="out" filter="wipe(up)">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10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10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Graphic spid="9" grpId="0">
        <p:bldAsOne/>
      </p:bldGraphic>
      <p:bldGraphic spid="9" grpId="1">
        <p:bldAsOne/>
      </p:bldGraphic>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55EAF6D5-309F-4D17-AF80-A6D5B62B6F46}"/>
              </a:ext>
            </a:extLst>
          </p:cNvPr>
          <p:cNvSpPr>
            <a:spLocks noGrp="1"/>
          </p:cNvSpPr>
          <p:nvPr>
            <p:ph type="title"/>
          </p:nvPr>
        </p:nvSpPr>
        <p:spPr>
          <a:xfrm>
            <a:off x="749863" y="249067"/>
            <a:ext cx="8643848" cy="480131"/>
          </a:xfrm>
        </p:spPr>
        <p:txBody>
          <a:bodyPr/>
          <a:lstStyle/>
          <a:p>
            <a:r>
              <a:rPr lang="zh-CN" altLang="en-US" dirty="0"/>
              <a:t>定义</a:t>
            </a:r>
          </a:p>
        </p:txBody>
      </p:sp>
      <p:sp>
        <p:nvSpPr>
          <p:cNvPr id="8" name="文本框 7">
            <a:extLst>
              <a:ext uri="{FF2B5EF4-FFF2-40B4-BE49-F238E27FC236}">
                <a16:creationId xmlns:a16="http://schemas.microsoft.com/office/drawing/2014/main" id="{D6AC7C6F-F983-4D2E-AB9D-BBC59FB5D1CE}"/>
              </a:ext>
            </a:extLst>
          </p:cNvPr>
          <p:cNvSpPr txBox="1"/>
          <p:nvPr/>
        </p:nvSpPr>
        <p:spPr>
          <a:xfrm>
            <a:off x="749863" y="1232117"/>
            <a:ext cx="10464731" cy="2196883"/>
          </a:xfrm>
          <a:prstGeom prst="rect">
            <a:avLst/>
          </a:prstGeom>
          <a:noFill/>
        </p:spPr>
        <p:txBody>
          <a:bodyPr wrap="square" rtlCol="0">
            <a:spAutoFit/>
          </a:bodyPr>
          <a:lstStyle/>
          <a:p>
            <a:pPr>
              <a:lnSpc>
                <a:spcPct val="200000"/>
              </a:lnSpc>
            </a:pPr>
            <a:r>
              <a:rPr lang="zh-CN" altLang="en-US" sz="2400" dirty="0"/>
              <a:t>模态</a:t>
            </a:r>
            <a:r>
              <a:rPr lang="en-US" altLang="zh-CN" sz="2400" dirty="0"/>
              <a:t>——</a:t>
            </a:r>
            <a:r>
              <a:rPr lang="zh-CN" altLang="en-US" sz="2400" dirty="0"/>
              <a:t>感觉模态（</a:t>
            </a:r>
            <a:r>
              <a:rPr lang="en-US" altLang="zh-CN" sz="2400" dirty="0">
                <a:solidFill>
                  <a:srgbClr val="FF0000"/>
                </a:solidFill>
              </a:rPr>
              <a:t>sensory modality</a:t>
            </a:r>
            <a:r>
              <a:rPr lang="zh-CN" altLang="en-US" sz="2400" dirty="0"/>
              <a:t>）</a:t>
            </a:r>
            <a:r>
              <a:rPr lang="en-US" altLang="zh-CN" sz="2400" dirty="0"/>
              <a:t>: </a:t>
            </a:r>
            <a:r>
              <a:rPr lang="zh-CN" altLang="en-US" sz="2400" dirty="0"/>
              <a:t>个体接受刺激和传入信息形成感觉经验的通道。</a:t>
            </a:r>
            <a:endParaRPr lang="en-US" altLang="zh-CN" sz="2400" dirty="0"/>
          </a:p>
          <a:p>
            <a:pPr>
              <a:lnSpc>
                <a:spcPct val="200000"/>
              </a:lnSpc>
            </a:pPr>
            <a:r>
              <a:rPr lang="zh-CN" altLang="en-US" sz="2400" dirty="0"/>
              <a:t>根据</a:t>
            </a:r>
            <a:r>
              <a:rPr lang="zh-CN" altLang="en-US" sz="2400" dirty="0">
                <a:solidFill>
                  <a:srgbClr val="FF0000"/>
                </a:solidFill>
              </a:rPr>
              <a:t>感官及其经验的不同</a:t>
            </a:r>
            <a:r>
              <a:rPr lang="zh-CN" altLang="en-US" sz="2400" dirty="0"/>
              <a:t>可分为视觉通道、听觉通道、嗅觉通道等。</a:t>
            </a:r>
          </a:p>
        </p:txBody>
      </p:sp>
      <p:sp>
        <p:nvSpPr>
          <p:cNvPr id="9" name="文本框 8">
            <a:extLst>
              <a:ext uri="{FF2B5EF4-FFF2-40B4-BE49-F238E27FC236}">
                <a16:creationId xmlns:a16="http://schemas.microsoft.com/office/drawing/2014/main" id="{AE55C6F9-5DFE-48F7-8EC9-FDE41953F2CF}"/>
              </a:ext>
            </a:extLst>
          </p:cNvPr>
          <p:cNvSpPr txBox="1"/>
          <p:nvPr/>
        </p:nvSpPr>
        <p:spPr>
          <a:xfrm>
            <a:off x="749863" y="3931919"/>
            <a:ext cx="10464731" cy="830997"/>
          </a:xfrm>
          <a:prstGeom prst="rect">
            <a:avLst/>
          </a:prstGeom>
          <a:noFill/>
        </p:spPr>
        <p:txBody>
          <a:bodyPr wrap="square" rtlCol="0">
            <a:spAutoFit/>
          </a:bodyPr>
          <a:lstStyle/>
          <a:p>
            <a:r>
              <a:rPr lang="zh-CN" altLang="en-US" sz="2400" dirty="0">
                <a:effectLst>
                  <a:outerShdw blurRad="38100" dist="38100" dir="2700000" algn="tl">
                    <a:srgbClr val="000000">
                      <a:alpha val="43137"/>
                    </a:srgbClr>
                  </a:outerShdw>
                </a:effectLst>
              </a:rPr>
              <a:t>多模态问题</a:t>
            </a:r>
            <a:r>
              <a:rPr lang="zh-CN" altLang="en-US" sz="2400" dirty="0"/>
              <a:t>：当一个</a:t>
            </a:r>
            <a:r>
              <a:rPr lang="zh-CN" altLang="en-US" sz="2400" b="1" dirty="0"/>
              <a:t>研究问题</a:t>
            </a:r>
            <a:r>
              <a:rPr lang="zh-CN" altLang="en-US" sz="2400" dirty="0"/>
              <a:t>或者</a:t>
            </a:r>
            <a:r>
              <a:rPr lang="zh-CN" altLang="en-US" sz="2400" b="1" dirty="0"/>
              <a:t>数据集</a:t>
            </a:r>
            <a:r>
              <a:rPr lang="zh-CN" altLang="en-US" sz="2400" dirty="0"/>
              <a:t>包含多个</a:t>
            </a:r>
            <a:r>
              <a:rPr lang="zh-CN" altLang="en-US" sz="2400" dirty="0">
                <a:solidFill>
                  <a:srgbClr val="FF0000"/>
                </a:solidFill>
                <a:effectLst>
                  <a:outerShdw blurRad="38100" dist="38100" dir="2700000" algn="tl">
                    <a:srgbClr val="000000">
                      <a:alpha val="43137"/>
                    </a:srgbClr>
                  </a:outerShdw>
                </a:effectLst>
              </a:rPr>
              <a:t>感觉模态</a:t>
            </a:r>
            <a:r>
              <a:rPr lang="zh-CN" altLang="en-US" sz="2400" dirty="0"/>
              <a:t>时，我们将其定义为一个多模态问题</a:t>
            </a:r>
          </a:p>
        </p:txBody>
      </p:sp>
      <p:sp>
        <p:nvSpPr>
          <p:cNvPr id="10" name="文本框 9">
            <a:extLst>
              <a:ext uri="{FF2B5EF4-FFF2-40B4-BE49-F238E27FC236}">
                <a16:creationId xmlns:a16="http://schemas.microsoft.com/office/drawing/2014/main" id="{3E384BAA-453F-4AC3-8425-FC9710269CF9}"/>
              </a:ext>
            </a:extLst>
          </p:cNvPr>
          <p:cNvSpPr txBox="1"/>
          <p:nvPr/>
        </p:nvSpPr>
        <p:spPr>
          <a:xfrm>
            <a:off x="923277" y="5434059"/>
            <a:ext cx="8494633" cy="461665"/>
          </a:xfrm>
          <a:prstGeom prst="rect">
            <a:avLst/>
          </a:prstGeom>
          <a:noFill/>
        </p:spPr>
        <p:txBody>
          <a:bodyPr wrap="none" rtlCol="0">
            <a:spAutoFit/>
          </a:bodyPr>
          <a:lstStyle/>
          <a:p>
            <a:r>
              <a:rPr lang="zh-CN" altLang="en-US" sz="2400" dirty="0">
                <a:solidFill>
                  <a:schemeClr val="accent1">
                    <a:lumMod val="75000"/>
                  </a:schemeClr>
                </a:solidFill>
              </a:rPr>
              <a:t>本次报告主要包含三种模态：</a:t>
            </a:r>
            <a:r>
              <a:rPr lang="zh-CN" altLang="en-US" sz="2400" b="1" dirty="0">
                <a:solidFill>
                  <a:schemeClr val="accent1">
                    <a:lumMod val="75000"/>
                  </a:schemeClr>
                </a:solidFill>
              </a:rPr>
              <a:t>自然语言，视觉信号，声音信号</a:t>
            </a:r>
          </a:p>
        </p:txBody>
      </p:sp>
    </p:spTree>
    <p:extLst>
      <p:ext uri="{BB962C8B-B14F-4D97-AF65-F5344CB8AC3E}">
        <p14:creationId xmlns:p14="http://schemas.microsoft.com/office/powerpoint/2010/main" val="21042026"/>
      </p:ext>
    </p:extLst>
  </p:cSld>
  <p:clrMapOvr>
    <a:masterClrMapping/>
  </p:clrMapOvr>
  <p:transition spd="med" advTm="35544">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3">
            <a:extLst>
              <a:ext uri="{FF2B5EF4-FFF2-40B4-BE49-F238E27FC236}">
                <a16:creationId xmlns:a16="http://schemas.microsoft.com/office/drawing/2014/main" id="{13ABF760-0CD0-4C9D-A2A2-2C746C568040}"/>
              </a:ext>
            </a:extLst>
          </p:cNvPr>
          <p:cNvSpPr>
            <a:spLocks noGrp="1"/>
          </p:cNvSpPr>
          <p:nvPr>
            <p:ph type="title"/>
          </p:nvPr>
        </p:nvSpPr>
        <p:spPr>
          <a:xfrm>
            <a:off x="749863" y="249067"/>
            <a:ext cx="8643848" cy="480131"/>
          </a:xfrm>
        </p:spPr>
        <p:txBody>
          <a:bodyPr/>
          <a:lstStyle/>
          <a:p>
            <a:r>
              <a:rPr lang="zh-CN" altLang="en-US"/>
              <a:t>基于模型的融合</a:t>
            </a:r>
          </a:p>
        </p:txBody>
      </p:sp>
      <p:grpSp>
        <p:nvGrpSpPr>
          <p:cNvPr id="4" name="组合 3">
            <a:extLst>
              <a:ext uri="{FF2B5EF4-FFF2-40B4-BE49-F238E27FC236}">
                <a16:creationId xmlns:a16="http://schemas.microsoft.com/office/drawing/2014/main" id="{00378D93-3789-4130-B63E-8268E8F208C0}"/>
              </a:ext>
            </a:extLst>
          </p:cNvPr>
          <p:cNvGrpSpPr>
            <a:grpSpLocks/>
          </p:cNvGrpSpPr>
          <p:nvPr/>
        </p:nvGrpSpPr>
        <p:grpSpPr bwMode="auto">
          <a:xfrm>
            <a:off x="749862" y="1107810"/>
            <a:ext cx="1756669" cy="480131"/>
            <a:chOff x="5982652" y="1917541"/>
            <a:chExt cx="7303090" cy="523220"/>
          </a:xfrm>
        </p:grpSpPr>
        <p:sp>
          <p:nvSpPr>
            <p:cNvPr id="5" name="矩形 4">
              <a:extLst>
                <a:ext uri="{FF2B5EF4-FFF2-40B4-BE49-F238E27FC236}">
                  <a16:creationId xmlns:a16="http://schemas.microsoft.com/office/drawing/2014/main" id="{DC200B40-2D66-434D-8B50-A26D54F89356}"/>
                </a:ext>
              </a:extLst>
            </p:cNvPr>
            <p:cNvSpPr/>
            <p:nvPr/>
          </p:nvSpPr>
          <p:spPr>
            <a:xfrm>
              <a:off x="5982652" y="1917541"/>
              <a:ext cx="5904719" cy="5232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文本框 53">
              <a:extLst>
                <a:ext uri="{FF2B5EF4-FFF2-40B4-BE49-F238E27FC236}">
                  <a16:creationId xmlns:a16="http://schemas.microsoft.com/office/drawing/2014/main" id="{B0635D5F-0ED8-4F0B-AC68-7CF0BAB357ED}"/>
                </a:ext>
              </a:extLst>
            </p:cNvPr>
            <p:cNvSpPr txBox="1">
              <a:spLocks noChangeArrowheads="1"/>
            </p:cNvSpPr>
            <p:nvPr/>
          </p:nvSpPr>
          <p:spPr bwMode="auto">
            <a:xfrm>
              <a:off x="6307726" y="1990136"/>
              <a:ext cx="6978016" cy="40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ts val="22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神经网络</a:t>
              </a:r>
              <a:endParaRPr kumimoji="0" lang="en-US" altLang="zh-CN" sz="2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7" name="文本框 6">
            <a:extLst>
              <a:ext uri="{FF2B5EF4-FFF2-40B4-BE49-F238E27FC236}">
                <a16:creationId xmlns:a16="http://schemas.microsoft.com/office/drawing/2014/main" id="{4632677A-9EE0-4992-A142-6360AA73EFA2}"/>
              </a:ext>
            </a:extLst>
          </p:cNvPr>
          <p:cNvSpPr txBox="1"/>
          <p:nvPr/>
        </p:nvSpPr>
        <p:spPr>
          <a:xfrm>
            <a:off x="828055" y="1920026"/>
            <a:ext cx="2043953" cy="400110"/>
          </a:xfrm>
          <a:prstGeom prst="rect">
            <a:avLst/>
          </a:prstGeom>
          <a:noFill/>
        </p:spPr>
        <p:txBody>
          <a:bodyPr wrap="square" rtlCol="0">
            <a:spAutoFit/>
          </a:bodyPr>
          <a:lstStyle/>
          <a:p>
            <a:r>
              <a:rPr lang="en-US" altLang="zh-CN" sz="2000" b="1"/>
              <a:t>LSTM</a:t>
            </a:r>
            <a:endParaRPr lang="zh-CN" altLang="en-US" sz="2000" b="1"/>
          </a:p>
        </p:txBody>
      </p:sp>
      <p:pic>
        <p:nvPicPr>
          <p:cNvPr id="8" name="图片 7">
            <a:extLst>
              <a:ext uri="{FF2B5EF4-FFF2-40B4-BE49-F238E27FC236}">
                <a16:creationId xmlns:a16="http://schemas.microsoft.com/office/drawing/2014/main" id="{D17DFB23-D066-4284-9EC4-C4C95062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2950" y="2581387"/>
            <a:ext cx="4141069" cy="2931807"/>
          </a:xfrm>
          <a:prstGeom prst="rect">
            <a:avLst/>
          </a:prstGeom>
        </p:spPr>
      </p:pic>
      <p:pic>
        <p:nvPicPr>
          <p:cNvPr id="9" name="图片 8">
            <a:extLst>
              <a:ext uri="{FF2B5EF4-FFF2-40B4-BE49-F238E27FC236}">
                <a16:creationId xmlns:a16="http://schemas.microsoft.com/office/drawing/2014/main" id="{BF506399-975A-4C67-B82B-2E951FE844B5}"/>
              </a:ext>
            </a:extLst>
          </p:cNvPr>
          <p:cNvPicPr>
            <a:picLocks noChangeAspect="1"/>
          </p:cNvPicPr>
          <p:nvPr/>
        </p:nvPicPr>
        <p:blipFill rotWithShape="1">
          <a:blip r:embed="rId4">
            <a:extLst>
              <a:ext uri="{28A0092B-C50C-407E-A947-70E740481C1C}">
                <a14:useLocalDpi xmlns:a14="http://schemas.microsoft.com/office/drawing/2010/main" val="0"/>
              </a:ext>
            </a:extLst>
          </a:blip>
          <a:srcRect b="24225"/>
          <a:stretch/>
        </p:blipFill>
        <p:spPr>
          <a:xfrm>
            <a:off x="4236668" y="2651213"/>
            <a:ext cx="3299510" cy="2703653"/>
          </a:xfrm>
          <a:prstGeom prst="rect">
            <a:avLst/>
          </a:prstGeom>
        </p:spPr>
      </p:pic>
      <p:pic>
        <p:nvPicPr>
          <p:cNvPr id="10" name="图片 9">
            <a:extLst>
              <a:ext uri="{FF2B5EF4-FFF2-40B4-BE49-F238E27FC236}">
                <a16:creationId xmlns:a16="http://schemas.microsoft.com/office/drawing/2014/main" id="{61B4204C-FB7F-4718-9879-D010C6AF2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443" y="2739716"/>
            <a:ext cx="3519454" cy="2615150"/>
          </a:xfrm>
          <a:prstGeom prst="rect">
            <a:avLst/>
          </a:prstGeom>
        </p:spPr>
      </p:pic>
      <p:sp>
        <p:nvSpPr>
          <p:cNvPr id="11" name="文本框 10">
            <a:extLst>
              <a:ext uri="{FF2B5EF4-FFF2-40B4-BE49-F238E27FC236}">
                <a16:creationId xmlns:a16="http://schemas.microsoft.com/office/drawing/2014/main" id="{82BA4F7A-DBBB-4314-8A41-D3465986A8C3}"/>
              </a:ext>
            </a:extLst>
          </p:cNvPr>
          <p:cNvSpPr txBox="1"/>
          <p:nvPr/>
        </p:nvSpPr>
        <p:spPr>
          <a:xfrm>
            <a:off x="8486350" y="1907073"/>
            <a:ext cx="3208645" cy="400110"/>
          </a:xfrm>
          <a:prstGeom prst="rect">
            <a:avLst/>
          </a:prstGeom>
          <a:noFill/>
        </p:spPr>
        <p:txBody>
          <a:bodyPr wrap="square" rtlCol="0">
            <a:spAutoFit/>
          </a:bodyPr>
          <a:lstStyle/>
          <a:p>
            <a:r>
              <a:rPr lang="en-US" altLang="zh-CN" sz="2000" b="1"/>
              <a:t>MV-LSTM(</a:t>
            </a:r>
            <a:r>
              <a:rPr lang="zh-CN" altLang="en-US" sz="2000" b="1"/>
              <a:t>多视角</a:t>
            </a:r>
            <a:r>
              <a:rPr lang="en-US" altLang="zh-CN" sz="2000" b="1"/>
              <a:t>LSTM)</a:t>
            </a:r>
            <a:endParaRPr lang="zh-CN" altLang="en-US" sz="2000" b="1"/>
          </a:p>
        </p:txBody>
      </p:sp>
      <p:sp>
        <p:nvSpPr>
          <p:cNvPr id="12" name="文本框 11">
            <a:extLst>
              <a:ext uri="{FF2B5EF4-FFF2-40B4-BE49-F238E27FC236}">
                <a16:creationId xmlns:a16="http://schemas.microsoft.com/office/drawing/2014/main" id="{A086E20E-5D94-4B30-88C2-48486CF65E89}"/>
              </a:ext>
            </a:extLst>
          </p:cNvPr>
          <p:cNvSpPr txBox="1"/>
          <p:nvPr/>
        </p:nvSpPr>
        <p:spPr>
          <a:xfrm>
            <a:off x="4414040" y="1920026"/>
            <a:ext cx="2043953" cy="400110"/>
          </a:xfrm>
          <a:prstGeom prst="rect">
            <a:avLst/>
          </a:prstGeom>
          <a:noFill/>
        </p:spPr>
        <p:txBody>
          <a:bodyPr wrap="square" rtlCol="0">
            <a:spAutoFit/>
          </a:bodyPr>
          <a:lstStyle/>
          <a:p>
            <a:r>
              <a:rPr lang="en-US" altLang="zh-CN" sz="2000" b="1"/>
              <a:t>gLSTM</a:t>
            </a:r>
            <a:endParaRPr lang="zh-CN" altLang="en-US" sz="2000" b="1"/>
          </a:p>
        </p:txBody>
      </p:sp>
      <p:sp>
        <p:nvSpPr>
          <p:cNvPr id="13" name="矩形 12">
            <a:extLst>
              <a:ext uri="{FF2B5EF4-FFF2-40B4-BE49-F238E27FC236}">
                <a16:creationId xmlns:a16="http://schemas.microsoft.com/office/drawing/2014/main" id="{22FA169B-6C45-48E6-81F5-5EA2CA40CE1B}"/>
              </a:ext>
            </a:extLst>
          </p:cNvPr>
          <p:cNvSpPr/>
          <p:nvPr/>
        </p:nvSpPr>
        <p:spPr>
          <a:xfrm flipV="1">
            <a:off x="819883" y="2320136"/>
            <a:ext cx="95771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a:extLst>
              <a:ext uri="{FF2B5EF4-FFF2-40B4-BE49-F238E27FC236}">
                <a16:creationId xmlns:a16="http://schemas.microsoft.com/office/drawing/2014/main" id="{FFB05141-141E-4D43-8766-B1F73875A4B1}"/>
              </a:ext>
            </a:extLst>
          </p:cNvPr>
          <p:cNvSpPr/>
          <p:nvPr/>
        </p:nvSpPr>
        <p:spPr>
          <a:xfrm>
            <a:off x="4378893" y="2365855"/>
            <a:ext cx="117205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a:extLst>
              <a:ext uri="{FF2B5EF4-FFF2-40B4-BE49-F238E27FC236}">
                <a16:creationId xmlns:a16="http://schemas.microsoft.com/office/drawing/2014/main" id="{0FA8FB51-00D1-4D6E-920C-DC526652DFB7}"/>
              </a:ext>
            </a:extLst>
          </p:cNvPr>
          <p:cNvSpPr/>
          <p:nvPr/>
        </p:nvSpPr>
        <p:spPr>
          <a:xfrm flipV="1">
            <a:off x="8528276" y="2365855"/>
            <a:ext cx="3087877"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6" name="组合 15">
            <a:extLst>
              <a:ext uri="{FF2B5EF4-FFF2-40B4-BE49-F238E27FC236}">
                <a16:creationId xmlns:a16="http://schemas.microsoft.com/office/drawing/2014/main" id="{909C2081-F364-436A-A1FA-8F8A0DCB1D78}"/>
              </a:ext>
            </a:extLst>
          </p:cNvPr>
          <p:cNvGrpSpPr/>
          <p:nvPr/>
        </p:nvGrpSpPr>
        <p:grpSpPr>
          <a:xfrm>
            <a:off x="2968253" y="1890951"/>
            <a:ext cx="2481612" cy="1817649"/>
            <a:chOff x="4851851" y="1829311"/>
            <a:chExt cx="2481612" cy="1817649"/>
          </a:xfrm>
        </p:grpSpPr>
        <p:grpSp>
          <p:nvGrpSpPr>
            <p:cNvPr id="17" name="组合 16">
              <a:extLst>
                <a:ext uri="{FF2B5EF4-FFF2-40B4-BE49-F238E27FC236}">
                  <a16:creationId xmlns:a16="http://schemas.microsoft.com/office/drawing/2014/main" id="{59142421-2B3E-4C69-953F-E8933A3A8149}"/>
                </a:ext>
              </a:extLst>
            </p:cNvPr>
            <p:cNvGrpSpPr/>
            <p:nvPr/>
          </p:nvGrpSpPr>
          <p:grpSpPr>
            <a:xfrm>
              <a:off x="4988644" y="1829311"/>
              <a:ext cx="1183829" cy="538848"/>
              <a:chOff x="3244324" y="1744513"/>
              <a:chExt cx="1183829" cy="538848"/>
            </a:xfrm>
          </p:grpSpPr>
          <p:sp>
            <p:nvSpPr>
              <p:cNvPr id="19" name="矩形 18">
                <a:extLst>
                  <a:ext uri="{FF2B5EF4-FFF2-40B4-BE49-F238E27FC236}">
                    <a16:creationId xmlns:a16="http://schemas.microsoft.com/office/drawing/2014/main" id="{DDE131EB-0AF9-428E-B05F-97A851D1C5BF}"/>
                  </a:ext>
                </a:extLst>
              </p:cNvPr>
              <p:cNvSpPr/>
              <p:nvPr/>
            </p:nvSpPr>
            <p:spPr>
              <a:xfrm rot="10800000">
                <a:off x="3244324" y="1744513"/>
                <a:ext cx="1183829" cy="538848"/>
              </a:xfrm>
              <a:prstGeom prst="rect">
                <a:avLst/>
              </a:prstGeom>
              <a:gradFill flip="none" rotWithShape="1">
                <a:gsLst>
                  <a:gs pos="0">
                    <a:schemeClr val="bg1">
                      <a:alpha val="0"/>
                    </a:schemeClr>
                  </a:gs>
                  <a:gs pos="23000">
                    <a:srgbClr val="99CBFE">
                      <a:lumMod val="6000"/>
                      <a:lumOff val="94000"/>
                    </a:srgbClr>
                  </a:gs>
                  <a:gs pos="100000">
                    <a:schemeClr val="accent3">
                      <a:alpha val="4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文本框 19">
                <a:extLst>
                  <a:ext uri="{FF2B5EF4-FFF2-40B4-BE49-F238E27FC236}">
                    <a16:creationId xmlns:a16="http://schemas.microsoft.com/office/drawing/2014/main" id="{1D546E04-C043-499F-94D4-3893658CBB10}"/>
                  </a:ext>
                </a:extLst>
              </p:cNvPr>
              <p:cNvSpPr txBox="1"/>
              <p:nvPr/>
            </p:nvSpPr>
            <p:spPr>
              <a:xfrm>
                <a:off x="3354656" y="1846926"/>
                <a:ext cx="1024237" cy="369332"/>
              </a:xfrm>
              <a:prstGeom prst="rect">
                <a:avLst/>
              </a:prstGeom>
              <a:noFill/>
            </p:spPr>
            <p:txBody>
              <a:bodyPr wrap="square" rtlCol="0">
                <a:spAutoFit/>
              </a:bodyPr>
              <a:lstStyle/>
              <a:p>
                <a:r>
                  <a:rPr lang="zh-CN" altLang="en-US" b="1"/>
                  <a:t>优点</a:t>
                </a:r>
              </a:p>
            </p:txBody>
          </p:sp>
        </p:grpSp>
        <p:sp>
          <p:nvSpPr>
            <p:cNvPr id="18" name="文本框 17">
              <a:extLst>
                <a:ext uri="{FF2B5EF4-FFF2-40B4-BE49-F238E27FC236}">
                  <a16:creationId xmlns:a16="http://schemas.microsoft.com/office/drawing/2014/main" id="{62DD4279-DADB-4CB2-87D4-8B3CFED54602}"/>
                </a:ext>
              </a:extLst>
            </p:cNvPr>
            <p:cNvSpPr txBox="1"/>
            <p:nvPr/>
          </p:nvSpPr>
          <p:spPr>
            <a:xfrm>
              <a:off x="4851851" y="2357055"/>
              <a:ext cx="2481612" cy="12899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a:t>大量数据学习</a:t>
              </a:r>
              <a:endParaRPr lang="en-US" altLang="zh-CN"/>
            </a:p>
            <a:p>
              <a:pPr marL="285750" indent="-285750">
                <a:lnSpc>
                  <a:spcPct val="150000"/>
                </a:lnSpc>
                <a:buFont typeface="Arial" panose="020B0604020202020204" pitchFamily="34" charset="0"/>
                <a:buChar char="•"/>
              </a:pPr>
              <a:r>
                <a:rPr lang="zh-CN" altLang="en-US"/>
                <a:t>端到端训练</a:t>
              </a:r>
              <a:endParaRPr lang="en-US" altLang="zh-CN"/>
            </a:p>
            <a:p>
              <a:pPr marL="285750" indent="-285750">
                <a:lnSpc>
                  <a:spcPct val="150000"/>
                </a:lnSpc>
                <a:buFont typeface="Arial" panose="020B0604020202020204" pitchFamily="34" charset="0"/>
                <a:buChar char="•"/>
              </a:pPr>
              <a:r>
                <a:rPr lang="zh-CN" altLang="en-US"/>
                <a:t>学习复杂决策边界</a:t>
              </a:r>
            </a:p>
          </p:txBody>
        </p:sp>
      </p:grpSp>
      <p:grpSp>
        <p:nvGrpSpPr>
          <p:cNvPr id="21" name="组合 20">
            <a:extLst>
              <a:ext uri="{FF2B5EF4-FFF2-40B4-BE49-F238E27FC236}">
                <a16:creationId xmlns:a16="http://schemas.microsoft.com/office/drawing/2014/main" id="{7B3229BE-543F-4CDE-A848-68BB92B8CD4C}"/>
              </a:ext>
            </a:extLst>
          </p:cNvPr>
          <p:cNvGrpSpPr/>
          <p:nvPr/>
        </p:nvGrpSpPr>
        <p:grpSpPr>
          <a:xfrm>
            <a:off x="6834721" y="3708600"/>
            <a:ext cx="2481612" cy="1610454"/>
            <a:chOff x="4851851" y="3997915"/>
            <a:chExt cx="2481612" cy="1610454"/>
          </a:xfrm>
        </p:grpSpPr>
        <p:grpSp>
          <p:nvGrpSpPr>
            <p:cNvPr id="22" name="组合 21">
              <a:extLst>
                <a:ext uri="{FF2B5EF4-FFF2-40B4-BE49-F238E27FC236}">
                  <a16:creationId xmlns:a16="http://schemas.microsoft.com/office/drawing/2014/main" id="{B6337987-445D-47F9-A6BA-9B77DC5CB18A}"/>
                </a:ext>
              </a:extLst>
            </p:cNvPr>
            <p:cNvGrpSpPr/>
            <p:nvPr/>
          </p:nvGrpSpPr>
          <p:grpSpPr>
            <a:xfrm>
              <a:off x="4994314" y="3997915"/>
              <a:ext cx="1183829" cy="538848"/>
              <a:chOff x="3244324" y="1744513"/>
              <a:chExt cx="1183829" cy="538848"/>
            </a:xfrm>
          </p:grpSpPr>
          <p:sp>
            <p:nvSpPr>
              <p:cNvPr id="24" name="矩形 23">
                <a:extLst>
                  <a:ext uri="{FF2B5EF4-FFF2-40B4-BE49-F238E27FC236}">
                    <a16:creationId xmlns:a16="http://schemas.microsoft.com/office/drawing/2014/main" id="{47DFA31F-F591-4AEA-88E2-E09094B0D886}"/>
                  </a:ext>
                </a:extLst>
              </p:cNvPr>
              <p:cNvSpPr/>
              <p:nvPr/>
            </p:nvSpPr>
            <p:spPr>
              <a:xfrm rot="10800000">
                <a:off x="3244324" y="1744513"/>
                <a:ext cx="1183829" cy="538848"/>
              </a:xfrm>
              <a:prstGeom prst="rect">
                <a:avLst/>
              </a:prstGeom>
              <a:gradFill flip="none" rotWithShape="1">
                <a:gsLst>
                  <a:gs pos="0">
                    <a:schemeClr val="bg1">
                      <a:alpha val="0"/>
                    </a:schemeClr>
                  </a:gs>
                  <a:gs pos="23000">
                    <a:srgbClr val="99CBFE">
                      <a:lumMod val="6000"/>
                      <a:lumOff val="94000"/>
                    </a:srgbClr>
                  </a:gs>
                  <a:gs pos="100000">
                    <a:schemeClr val="accent3">
                      <a:alpha val="4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文本框 24">
                <a:extLst>
                  <a:ext uri="{FF2B5EF4-FFF2-40B4-BE49-F238E27FC236}">
                    <a16:creationId xmlns:a16="http://schemas.microsoft.com/office/drawing/2014/main" id="{674C91D7-589A-4301-8767-A8D2D56DBBDE}"/>
                  </a:ext>
                </a:extLst>
              </p:cNvPr>
              <p:cNvSpPr txBox="1"/>
              <p:nvPr/>
            </p:nvSpPr>
            <p:spPr>
              <a:xfrm>
                <a:off x="3354656" y="1846926"/>
                <a:ext cx="1024237" cy="369332"/>
              </a:xfrm>
              <a:prstGeom prst="rect">
                <a:avLst/>
              </a:prstGeom>
              <a:noFill/>
            </p:spPr>
            <p:txBody>
              <a:bodyPr wrap="square" rtlCol="0">
                <a:spAutoFit/>
              </a:bodyPr>
              <a:lstStyle/>
              <a:p>
                <a:r>
                  <a:rPr lang="zh-CN" altLang="en-US" b="1"/>
                  <a:t>缺点</a:t>
                </a:r>
              </a:p>
            </p:txBody>
          </p:sp>
        </p:grpSp>
        <p:sp>
          <p:nvSpPr>
            <p:cNvPr id="23" name="文本框 22">
              <a:extLst>
                <a:ext uri="{FF2B5EF4-FFF2-40B4-BE49-F238E27FC236}">
                  <a16:creationId xmlns:a16="http://schemas.microsoft.com/office/drawing/2014/main" id="{1E558EF3-4279-492F-ABCC-B0133453A291}"/>
                </a:ext>
              </a:extLst>
            </p:cNvPr>
            <p:cNvSpPr txBox="1"/>
            <p:nvPr/>
          </p:nvSpPr>
          <p:spPr>
            <a:xfrm>
              <a:off x="4851851" y="4733962"/>
              <a:ext cx="2481612" cy="8744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a:t>缺乏可解释性</a:t>
              </a:r>
              <a:endParaRPr lang="en-US" altLang="zh-CN"/>
            </a:p>
            <a:p>
              <a:pPr marL="285750" indent="-285750">
                <a:lnSpc>
                  <a:spcPct val="150000"/>
                </a:lnSpc>
                <a:buFont typeface="Arial" panose="020B0604020202020204" pitchFamily="34" charset="0"/>
                <a:buChar char="•"/>
              </a:pPr>
              <a:r>
                <a:rPr lang="zh-CN" altLang="en-US"/>
                <a:t>需要大量数据</a:t>
              </a:r>
              <a:endParaRPr lang="en-US" altLang="zh-CN"/>
            </a:p>
          </p:txBody>
        </p:sp>
      </p:grpSp>
      <p:sp>
        <p:nvSpPr>
          <p:cNvPr id="26" name="平行四边形 25">
            <a:extLst>
              <a:ext uri="{FF2B5EF4-FFF2-40B4-BE49-F238E27FC236}">
                <a16:creationId xmlns:a16="http://schemas.microsoft.com/office/drawing/2014/main" id="{9DBE387D-38A6-4BD2-8882-6D57ACEC5E2B}"/>
              </a:ext>
            </a:extLst>
          </p:cNvPr>
          <p:cNvSpPr/>
          <p:nvPr/>
        </p:nvSpPr>
        <p:spPr>
          <a:xfrm>
            <a:off x="2000348" y="1759631"/>
            <a:ext cx="4108922" cy="2051353"/>
          </a:xfrm>
          <a:prstGeom prst="parallelogram">
            <a:avLst/>
          </a:prstGeom>
          <a:noFill/>
          <a:ln w="38100">
            <a:gradFill>
              <a:gsLst>
                <a:gs pos="20000">
                  <a:srgbClr val="003378">
                    <a:alpha val="0"/>
                  </a:srgbClr>
                </a:gs>
                <a:gs pos="0">
                  <a:schemeClr val="accent1">
                    <a:alpha val="0"/>
                  </a:schemeClr>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7" name="平行四边形 26">
            <a:extLst>
              <a:ext uri="{FF2B5EF4-FFF2-40B4-BE49-F238E27FC236}">
                <a16:creationId xmlns:a16="http://schemas.microsoft.com/office/drawing/2014/main" id="{F023159B-E2CE-46AF-A0A1-2D25145B9ED5}"/>
              </a:ext>
            </a:extLst>
          </p:cNvPr>
          <p:cNvSpPr/>
          <p:nvPr/>
        </p:nvSpPr>
        <p:spPr>
          <a:xfrm>
            <a:off x="6202925" y="3376194"/>
            <a:ext cx="4345555" cy="2137000"/>
          </a:xfrm>
          <a:prstGeom prst="parallelogram">
            <a:avLst/>
          </a:prstGeom>
          <a:noFill/>
          <a:ln w="38100">
            <a:gradFill>
              <a:gsLst>
                <a:gs pos="20000">
                  <a:srgbClr val="003378">
                    <a:alpha val="0"/>
                  </a:srgbClr>
                </a:gs>
                <a:gs pos="0">
                  <a:schemeClr val="accent1">
                    <a:alpha val="0"/>
                  </a:schemeClr>
                </a:gs>
                <a:gs pos="100000">
                  <a:schemeClr val="accent4"/>
                </a:gs>
              </a:gsLst>
              <a:lin ang="96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Tree>
    <p:extLst>
      <p:ext uri="{BB962C8B-B14F-4D97-AF65-F5344CB8AC3E}">
        <p14:creationId xmlns:p14="http://schemas.microsoft.com/office/powerpoint/2010/main" val="17360457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1000"/>
                                        <p:tgtEl>
                                          <p:spTgt spid="2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1000"/>
                                        <p:tgtEl>
                                          <p:spTgt spid="27"/>
                                        </p:tgtEl>
                                      </p:cBhvr>
                                    </p:animEffect>
                                  </p:childTnLst>
                                </p:cTn>
                              </p:par>
                              <p:par>
                                <p:cTn id="39" presetID="22" presetClass="entr" presetSubtype="2"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right)">
                                      <p:cBhvr>
                                        <p:cTn id="41" dur="1000"/>
                                        <p:tgtEl>
                                          <p:spTgt spid="16"/>
                                        </p:tgtEl>
                                      </p:cBhvr>
                                    </p:animEffect>
                                  </p:childTnLst>
                                </p:cTn>
                              </p:par>
                              <p:par>
                                <p:cTn id="42" presetID="22" presetClass="entr" presetSubtype="8"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animBg="1"/>
      <p:bldP spid="14" grpId="0" animBg="1"/>
      <p:bldP spid="15" grpId="0" animBg="1"/>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6A6548-2CC7-4CA7-93DF-1A2030D08087}"/>
              </a:ext>
            </a:extLst>
          </p:cNvPr>
          <p:cNvSpPr>
            <a:spLocks noGrp="1"/>
          </p:cNvSpPr>
          <p:nvPr>
            <p:ph type="title"/>
          </p:nvPr>
        </p:nvSpPr>
        <p:spPr/>
        <p:txBody>
          <a:bodyPr/>
          <a:lstStyle/>
          <a:p>
            <a:r>
              <a:rPr lang="zh-CN" altLang="en-US"/>
              <a:t>多模态融合前沿</a:t>
            </a:r>
          </a:p>
        </p:txBody>
      </p:sp>
      <p:sp>
        <p:nvSpPr>
          <p:cNvPr id="4" name="文本框 3">
            <a:extLst>
              <a:ext uri="{FF2B5EF4-FFF2-40B4-BE49-F238E27FC236}">
                <a16:creationId xmlns:a16="http://schemas.microsoft.com/office/drawing/2014/main" id="{3CDB1869-C9D9-481B-A07A-51CEB90C5246}"/>
              </a:ext>
            </a:extLst>
          </p:cNvPr>
          <p:cNvSpPr txBox="1"/>
          <p:nvPr/>
        </p:nvSpPr>
        <p:spPr>
          <a:xfrm>
            <a:off x="782574" y="1382286"/>
            <a:ext cx="11409426" cy="4093428"/>
          </a:xfrm>
          <a:prstGeom prst="rect">
            <a:avLst/>
          </a:prstGeom>
          <a:noFill/>
        </p:spPr>
        <p:txBody>
          <a:bodyPr wrap="square">
            <a:spAutoFit/>
          </a:bodyPr>
          <a:lstStyle/>
          <a:p>
            <a:r>
              <a:rPr lang="zh-CN" altLang="en-US" sz="2000" b="1"/>
              <a:t>信道交换网络</a:t>
            </a:r>
            <a:r>
              <a:rPr lang="en-US" altLang="zh-CN" sz="2000" b="1"/>
              <a:t>(CEN)</a:t>
            </a:r>
          </a:p>
          <a:p>
            <a:r>
              <a:rPr lang="en-US" altLang="zh-CN" sz="2000">
                <a:hlinkClick r:id="rId2"/>
              </a:rPr>
              <a:t>Deep Multimodal Fusion by Channel Exchanging</a:t>
            </a:r>
            <a:r>
              <a:rPr lang="en-US" altLang="zh-CN" sz="2000"/>
              <a:t>, NeurIPS 2020</a:t>
            </a:r>
            <a:endParaRPr lang="en-US" altLang="zh-CN" sz="2000" b="1"/>
          </a:p>
          <a:p>
            <a:r>
              <a:rPr lang="zh-CN" altLang="en-US" sz="2000" b="1"/>
              <a:t>基于函数熵的正则化项</a:t>
            </a:r>
            <a:endParaRPr lang="en-US" altLang="zh-CN" sz="2000" b="1"/>
          </a:p>
          <a:p>
            <a:r>
              <a:rPr lang="en-US" altLang="zh-CN" sz="2000">
                <a:hlinkClick r:id="rId3"/>
              </a:rPr>
              <a:t>Removing Bias in Multi-modal Classifiers: Regularization by Maximizing Functional Entropies</a:t>
            </a:r>
            <a:r>
              <a:rPr lang="en-US" altLang="zh-CN" sz="2000"/>
              <a:t>, NeurIPS 2020</a:t>
            </a:r>
          </a:p>
          <a:p>
            <a:r>
              <a:rPr lang="zh-CN" altLang="en-US" sz="2000" b="1"/>
              <a:t>梯度混合</a:t>
            </a:r>
            <a:endParaRPr lang="en-US" altLang="zh-CN" sz="2000" b="1"/>
          </a:p>
          <a:p>
            <a:r>
              <a:rPr lang="en-US" altLang="zh-CN" sz="2000">
                <a:hlinkClick r:id="rId4"/>
              </a:rPr>
              <a:t>What Makes Training Multi-Modal Classification Networks Hard?</a:t>
            </a:r>
            <a:r>
              <a:rPr lang="en-US" altLang="zh-CN" sz="2000"/>
              <a:t>, CVPR 2020</a:t>
            </a:r>
          </a:p>
          <a:p>
            <a:r>
              <a:rPr lang="zh-CN" altLang="en-US" sz="2000" b="1"/>
              <a:t>对抗生成网络</a:t>
            </a:r>
            <a:r>
              <a:rPr lang="en-US" altLang="zh-CN" sz="2000" b="1"/>
              <a:t>(GAN)</a:t>
            </a:r>
          </a:p>
          <a:p>
            <a:r>
              <a:rPr lang="en-US" altLang="zh-CN" sz="2000">
                <a:hlinkClick r:id="rId5"/>
              </a:rPr>
              <a:t>Dynamic Fusion for Multimodal Data</a:t>
            </a:r>
            <a:r>
              <a:rPr lang="en-US" altLang="zh-CN" sz="2000"/>
              <a:t>, arXiv 2019</a:t>
            </a:r>
          </a:p>
          <a:p>
            <a:r>
              <a:rPr lang="zh-CN" altLang="en-US" sz="2000" b="1"/>
              <a:t>多项式张量池化</a:t>
            </a:r>
            <a:r>
              <a:rPr lang="en-US" altLang="zh-CN" sz="2000" b="1"/>
              <a:t>(PTP)</a:t>
            </a:r>
          </a:p>
          <a:p>
            <a:r>
              <a:rPr lang="en-US" altLang="zh-CN" sz="2000">
                <a:hlinkClick r:id="rId6"/>
              </a:rPr>
              <a:t>Deep Multimodal Multilinear Fusion with High-order Polynomial Pooling</a:t>
            </a:r>
            <a:r>
              <a:rPr lang="en-US" altLang="zh-CN" sz="2000"/>
              <a:t>, NeurIPS 2019</a:t>
            </a:r>
          </a:p>
          <a:p>
            <a:r>
              <a:rPr lang="zh-CN" altLang="en-US" sz="2000" b="1"/>
              <a:t>神经架构搜索</a:t>
            </a:r>
            <a:endParaRPr lang="en-US" altLang="zh-CN" sz="2000" b="1"/>
          </a:p>
          <a:p>
            <a:r>
              <a:rPr lang="en-US" altLang="zh-CN" sz="2000">
                <a:hlinkClick r:id="rId7"/>
              </a:rPr>
              <a:t>MFAS: Multimodal Fusion Architecture Search</a:t>
            </a:r>
            <a:r>
              <a:rPr lang="en-US" altLang="zh-CN" sz="2000"/>
              <a:t>, CVPR 2019</a:t>
            </a:r>
            <a:endParaRPr lang="zh-CN" altLang="en-US" sz="2000"/>
          </a:p>
        </p:txBody>
      </p:sp>
    </p:spTree>
    <p:extLst>
      <p:ext uri="{BB962C8B-B14F-4D97-AF65-F5344CB8AC3E}">
        <p14:creationId xmlns:p14="http://schemas.microsoft.com/office/powerpoint/2010/main" val="609061678"/>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55B5924-649E-4A19-86F0-35157D6CC96E}"/>
              </a:ext>
            </a:extLst>
          </p:cNvPr>
          <p:cNvSpPr>
            <a:spLocks noGrp="1"/>
          </p:cNvSpPr>
          <p:nvPr>
            <p:ph type="title"/>
          </p:nvPr>
        </p:nvSpPr>
        <p:spPr>
          <a:xfrm>
            <a:off x="749863" y="249067"/>
            <a:ext cx="8643848" cy="480131"/>
          </a:xfrm>
        </p:spPr>
        <p:txBody>
          <a:bodyPr/>
          <a:lstStyle/>
          <a:p>
            <a:r>
              <a:rPr lang="zh-CN" altLang="en-US" dirty="0">
                <a:latin typeface="+mn-ea"/>
                <a:ea typeface="+mn-ea"/>
                <a:cs typeface="Times New Roman" panose="02020603050405020304" pitchFamily="18" charset="0"/>
              </a:rPr>
              <a:t>多模态融合总结</a:t>
            </a:r>
          </a:p>
        </p:txBody>
      </p:sp>
      <p:sp>
        <p:nvSpPr>
          <p:cNvPr id="4" name="矩形 3">
            <a:extLst>
              <a:ext uri="{FF2B5EF4-FFF2-40B4-BE49-F238E27FC236}">
                <a16:creationId xmlns:a16="http://schemas.microsoft.com/office/drawing/2014/main" id="{928407DE-3999-466C-ACAC-0D774B5B4715}"/>
              </a:ext>
            </a:extLst>
          </p:cNvPr>
          <p:cNvSpPr/>
          <p:nvPr/>
        </p:nvSpPr>
        <p:spPr>
          <a:xfrm flipV="1">
            <a:off x="857440" y="1890737"/>
            <a:ext cx="110045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a:extLst>
              <a:ext uri="{FF2B5EF4-FFF2-40B4-BE49-F238E27FC236}">
                <a16:creationId xmlns:a16="http://schemas.microsoft.com/office/drawing/2014/main" id="{6E54C72D-9D4D-44A2-A637-8B94665DA183}"/>
              </a:ext>
            </a:extLst>
          </p:cNvPr>
          <p:cNvSpPr txBox="1"/>
          <p:nvPr/>
        </p:nvSpPr>
        <p:spPr>
          <a:xfrm>
            <a:off x="1957892" y="2729950"/>
            <a:ext cx="8315660" cy="1846146"/>
          </a:xfrm>
          <a:prstGeom prst="rect">
            <a:avLst/>
          </a:prstGeom>
          <a:noFill/>
        </p:spPr>
        <p:txBody>
          <a:bodyPr wrap="square">
            <a:spAutoFit/>
          </a:bodyPr>
          <a:lstStyle/>
          <a:p>
            <a:pPr marL="285750" indent="-285750">
              <a:lnSpc>
                <a:spcPct val="200000"/>
              </a:lnSpc>
              <a:buFont typeface="Wingdings" panose="05000000000000000000" pitchFamily="2" charset="2"/>
              <a:buChar char="u"/>
            </a:pPr>
            <a:r>
              <a:rPr lang="zh-CN" altLang="en-US" sz="2000" dirty="0">
                <a:latin typeface="+mn-ea"/>
              </a:rPr>
              <a:t>信号可能并不是时序对齐的，很可能是密集的连续信号和稀疏的事件</a:t>
            </a:r>
          </a:p>
          <a:p>
            <a:pPr marL="285750" indent="-285750">
              <a:lnSpc>
                <a:spcPct val="200000"/>
              </a:lnSpc>
              <a:buFont typeface="Wingdings" panose="05000000000000000000" pitchFamily="2" charset="2"/>
              <a:buChar char="u"/>
            </a:pPr>
            <a:r>
              <a:rPr lang="zh-CN" altLang="zh-CN" sz="2000" spc="75" dirty="0">
                <a:effectLst/>
                <a:latin typeface="+mn-ea"/>
                <a:cs typeface="Times New Roman" panose="02020603050405020304" pitchFamily="18" charset="0"/>
              </a:rPr>
              <a:t>难以建立利用补充信息而不仅仅是互补信息的模型</a:t>
            </a:r>
            <a:endParaRPr lang="en-US" altLang="zh-CN" sz="2000" spc="75" dirty="0">
              <a:effectLst/>
              <a:latin typeface="+mn-ea"/>
              <a:cs typeface="Times New Roman" panose="02020603050405020304" pitchFamily="18" charset="0"/>
            </a:endParaRPr>
          </a:p>
          <a:p>
            <a:pPr marL="285750" indent="-285750">
              <a:lnSpc>
                <a:spcPct val="200000"/>
              </a:lnSpc>
              <a:buFont typeface="Wingdings" panose="05000000000000000000" pitchFamily="2" charset="2"/>
              <a:buChar char="u"/>
            </a:pPr>
            <a:r>
              <a:rPr lang="zh-CN" altLang="en-US" sz="2000" dirty="0">
                <a:latin typeface="+mn-ea"/>
              </a:rPr>
              <a:t>每一个模态在不同的时间点可能表现出不同的形式和不同等级的噪声</a:t>
            </a:r>
          </a:p>
        </p:txBody>
      </p:sp>
      <p:sp>
        <p:nvSpPr>
          <p:cNvPr id="6" name="文本框 5">
            <a:extLst>
              <a:ext uri="{FF2B5EF4-FFF2-40B4-BE49-F238E27FC236}">
                <a16:creationId xmlns:a16="http://schemas.microsoft.com/office/drawing/2014/main" id="{BA962F4A-7E94-453E-9CF1-633D34F9317D}"/>
              </a:ext>
            </a:extLst>
          </p:cNvPr>
          <p:cNvSpPr txBox="1"/>
          <p:nvPr/>
        </p:nvSpPr>
        <p:spPr>
          <a:xfrm>
            <a:off x="954259" y="1407556"/>
            <a:ext cx="1247887" cy="461665"/>
          </a:xfrm>
          <a:prstGeom prst="rect">
            <a:avLst/>
          </a:prstGeom>
          <a:noFill/>
        </p:spPr>
        <p:txBody>
          <a:bodyPr wrap="square" rtlCol="0">
            <a:spAutoFit/>
          </a:bodyPr>
          <a:lstStyle/>
          <a:p>
            <a:r>
              <a:rPr lang="zh-CN" altLang="en-US" sz="2400" b="1"/>
              <a:t>挑 战</a:t>
            </a:r>
          </a:p>
        </p:txBody>
      </p:sp>
      <p:sp>
        <p:nvSpPr>
          <p:cNvPr id="7" name="矩形 6">
            <a:extLst>
              <a:ext uri="{FF2B5EF4-FFF2-40B4-BE49-F238E27FC236}">
                <a16:creationId xmlns:a16="http://schemas.microsoft.com/office/drawing/2014/main" id="{E3C91593-FB5F-48BB-A810-F7CEE20E20DE}"/>
              </a:ext>
            </a:extLst>
          </p:cNvPr>
          <p:cNvSpPr/>
          <p:nvPr/>
        </p:nvSpPr>
        <p:spPr>
          <a:xfrm>
            <a:off x="1543946" y="2182548"/>
            <a:ext cx="9104107" cy="2940951"/>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Tree>
    <p:extLst>
      <p:ext uri="{BB962C8B-B14F-4D97-AF65-F5344CB8AC3E}">
        <p14:creationId xmlns:p14="http://schemas.microsoft.com/office/powerpoint/2010/main" val="1532742095"/>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079886" y="3000270"/>
            <a:ext cx="4389387" cy="857460"/>
            <a:chOff x="5588007" y="1590635"/>
            <a:chExt cx="4389387" cy="857460"/>
          </a:xfrm>
        </p:grpSpPr>
        <p:sp>
          <p:nvSpPr>
            <p:cNvPr id="19" name="文本框 18">
              <a:extLst>
                <a:ext uri="{FF2B5EF4-FFF2-40B4-BE49-F238E27FC236}">
                  <a16:creationId xmlns:a16="http://schemas.microsoft.com/office/drawing/2014/main" id="{41B256AE-680D-4CCC-B51F-B69BF45F0365}"/>
                </a:ext>
              </a:extLst>
            </p:cNvPr>
            <p:cNvSpPr txBox="1"/>
            <p:nvPr/>
          </p:nvSpPr>
          <p:spPr>
            <a:xfrm>
              <a:off x="6549853" y="1696200"/>
              <a:ext cx="3427541" cy="646331"/>
            </a:xfrm>
            <a:prstGeom prst="rect">
              <a:avLst/>
            </a:prstGeom>
            <a:noFill/>
          </p:spPr>
          <p:txBody>
            <a:bodyPr wrap="none">
              <a:spAutoFit/>
            </a:bodyPr>
            <a:lstStyle/>
            <a:p>
              <a:pPr lvl="0">
                <a:defRPr/>
              </a:pPr>
              <a:r>
                <a:rPr lang="zh-CN" altLang="en-US" sz="3600" b="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多模态协同学习</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20" name="椭圆 19">
              <a:extLst>
                <a:ext uri="{FF2B5EF4-FFF2-40B4-BE49-F238E27FC236}">
                  <a16:creationId xmlns:a16="http://schemas.microsoft.com/office/drawing/2014/main" id="{4CD969C8-E62F-446D-85AA-293C5C9F7396}"/>
                </a:ext>
              </a:extLst>
            </p:cNvPr>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微软雅黑"/>
                  <a:ea typeface="微软雅黑"/>
                  <a:cs typeface="+mn-cs"/>
                </a:rPr>
                <a:t>6</a:t>
              </a:r>
              <a:endParaRPr kumimoji="0" lang="zh-CN" altLang="en-US" sz="4000" b="1" i="0" u="none" strike="noStrike" kern="1200" cap="none" spc="0" normalizeH="0" baseline="0" noProof="0" dirty="0">
                <a:ln>
                  <a:noFill/>
                </a:ln>
                <a:solidFill>
                  <a:prstClr val="white"/>
                </a:solidFill>
                <a:effectLst/>
                <a:uLnTx/>
                <a:uFillTx/>
                <a:latin typeface="微软雅黑"/>
                <a:ea typeface="微软雅黑"/>
                <a:cs typeface="+mn-cs"/>
              </a:endParaRPr>
            </a:p>
          </p:txBody>
        </p:sp>
      </p:grpSp>
      <p:sp>
        <p:nvSpPr>
          <p:cNvPr id="5" name="文本框 4">
            <a:extLst>
              <a:ext uri="{FF2B5EF4-FFF2-40B4-BE49-F238E27FC236}">
                <a16:creationId xmlns:a16="http://schemas.microsoft.com/office/drawing/2014/main" id="{89D0A829-502F-4A19-A07B-83E7BA26C8D8}"/>
              </a:ext>
            </a:extLst>
          </p:cNvPr>
          <p:cNvSpPr txBox="1"/>
          <p:nvPr/>
        </p:nvSpPr>
        <p:spPr>
          <a:xfrm>
            <a:off x="7829174" y="4051497"/>
            <a:ext cx="3907106" cy="584775"/>
          </a:xfrm>
          <a:prstGeom prst="rect">
            <a:avLst/>
          </a:prstGeom>
          <a:noFill/>
        </p:spPr>
        <p:txBody>
          <a:bodyPr wrap="square" rtlCol="0">
            <a:spAutoFit/>
          </a:bodyPr>
          <a:lstStyle/>
          <a:p>
            <a:r>
              <a:rPr lang="zh-CN" altLang="en-US" sz="3200" dirty="0">
                <a:latin typeface="黑体" panose="02010609060101010101" pitchFamily="49" charset="-122"/>
                <a:ea typeface="黑体" panose="02010609060101010101" pitchFamily="49" charset="-122"/>
                <a:cs typeface="黑体" panose="02010609060101010101" pitchFamily="49" charset="-122"/>
              </a:rPr>
              <a:t>张军政 </a:t>
            </a:r>
            <a:r>
              <a:rPr lang="en-US" altLang="zh-CN" sz="2800" dirty="0"/>
              <a:t>3220201007</a:t>
            </a:r>
            <a:endParaRPr lang="en-US" altLang="zh-CN" sz="2800" dirty="0">
              <a:latin typeface="黑体" panose="02010609060101010101" pitchFamily="49" charset="-122"/>
              <a:ea typeface="黑体" panose="02010609060101010101" pitchFamily="49" charset="-122"/>
              <a:cs typeface="黑体" panose="02010609060101010101" pitchFamily="49" charset="-122"/>
            </a:endParaRPr>
          </a:p>
        </p:txBody>
      </p:sp>
    </p:spTree>
    <p:extLst>
      <p:ext uri="{BB962C8B-B14F-4D97-AF65-F5344CB8AC3E}">
        <p14:creationId xmlns:p14="http://schemas.microsoft.com/office/powerpoint/2010/main" val="3107683838"/>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F56BD-B51A-4BE7-8E42-6191095A85FF}"/>
              </a:ext>
            </a:extLst>
          </p:cNvPr>
          <p:cNvSpPr>
            <a:spLocks noGrp="1"/>
          </p:cNvSpPr>
          <p:nvPr>
            <p:ph type="title"/>
          </p:nvPr>
        </p:nvSpPr>
        <p:spPr>
          <a:xfrm>
            <a:off x="749863" y="249067"/>
            <a:ext cx="8643848" cy="480131"/>
          </a:xfrm>
        </p:spPr>
        <p:txBody>
          <a:bodyPr/>
          <a:lstStyle/>
          <a:p>
            <a:r>
              <a:rPr lang="zh-CN" altLang="en-US"/>
              <a:t>协同学习</a:t>
            </a:r>
            <a:r>
              <a:rPr lang="en-US" altLang="zh-CN"/>
              <a:t>(Co-Learning)</a:t>
            </a:r>
            <a:r>
              <a:rPr lang="zh-CN" altLang="en-US"/>
              <a:t>概述</a:t>
            </a:r>
          </a:p>
        </p:txBody>
      </p:sp>
      <p:sp>
        <p:nvSpPr>
          <p:cNvPr id="3" name="文本框 2">
            <a:extLst>
              <a:ext uri="{FF2B5EF4-FFF2-40B4-BE49-F238E27FC236}">
                <a16:creationId xmlns:a16="http://schemas.microsoft.com/office/drawing/2014/main" id="{523145CD-EA34-4F45-AE87-239B3DBB6D9C}"/>
              </a:ext>
            </a:extLst>
          </p:cNvPr>
          <p:cNvSpPr txBox="1"/>
          <p:nvPr/>
        </p:nvSpPr>
        <p:spPr>
          <a:xfrm>
            <a:off x="749863" y="1358186"/>
            <a:ext cx="10411949" cy="954107"/>
          </a:xfrm>
          <a:prstGeom prst="rect">
            <a:avLst/>
          </a:prstGeom>
          <a:noFill/>
        </p:spPr>
        <p:txBody>
          <a:bodyPr wrap="square" rtlCol="0">
            <a:spAutoFit/>
          </a:bodyPr>
          <a:lstStyle/>
          <a:p>
            <a:r>
              <a:rPr lang="zh-CN" altLang="zh-CN" sz="2800"/>
              <a:t>协同学习是指通过利用一个</a:t>
            </a:r>
            <a:r>
              <a:rPr lang="zh-CN" altLang="zh-CN" sz="2800" b="1"/>
              <a:t>信息丰富</a:t>
            </a:r>
            <a:r>
              <a:rPr lang="zh-CN" altLang="zh-CN" sz="2800"/>
              <a:t>的模态的信息来帮助另一个</a:t>
            </a:r>
            <a:r>
              <a:rPr lang="zh-CN" altLang="zh-CN" sz="2800" b="1"/>
              <a:t>信息匮乏</a:t>
            </a:r>
            <a:r>
              <a:rPr lang="zh-CN" altLang="zh-CN" sz="2800"/>
              <a:t>的模态进行</a:t>
            </a:r>
            <a:r>
              <a:rPr lang="zh-CN" altLang="en-US" sz="2800"/>
              <a:t>建模。</a:t>
            </a:r>
            <a:r>
              <a:rPr lang="en-US" altLang="zh-CN" sz="2800"/>
              <a:t>	</a:t>
            </a:r>
            <a:r>
              <a:rPr lang="zh-CN" altLang="en-US" sz="2800"/>
              <a:t>根据训练数据的不同分为三类：</a:t>
            </a:r>
            <a:endParaRPr lang="en-US" altLang="zh-CN" sz="2800"/>
          </a:p>
        </p:txBody>
      </p:sp>
      <p:grpSp>
        <p:nvGrpSpPr>
          <p:cNvPr id="19" name="组合 18">
            <a:extLst>
              <a:ext uri="{FF2B5EF4-FFF2-40B4-BE49-F238E27FC236}">
                <a16:creationId xmlns:a16="http://schemas.microsoft.com/office/drawing/2014/main" id="{8B207996-F2A9-4689-93C5-AFF71B15F517}"/>
              </a:ext>
            </a:extLst>
          </p:cNvPr>
          <p:cNvGrpSpPr/>
          <p:nvPr/>
        </p:nvGrpSpPr>
        <p:grpSpPr>
          <a:xfrm>
            <a:off x="2113816" y="3099996"/>
            <a:ext cx="7048730" cy="2328382"/>
            <a:chOff x="2825080" y="3167390"/>
            <a:chExt cx="6933804" cy="2328382"/>
          </a:xfrm>
        </p:grpSpPr>
        <p:sp>
          <p:nvSpPr>
            <p:cNvPr id="12" name="文本框 11">
              <a:extLst>
                <a:ext uri="{FF2B5EF4-FFF2-40B4-BE49-F238E27FC236}">
                  <a16:creationId xmlns:a16="http://schemas.microsoft.com/office/drawing/2014/main" id="{E549D198-5C82-46F5-A20B-EB785C162A56}"/>
                </a:ext>
              </a:extLst>
            </p:cNvPr>
            <p:cNvSpPr txBox="1"/>
            <p:nvPr/>
          </p:nvSpPr>
          <p:spPr>
            <a:xfrm>
              <a:off x="2825080" y="4042140"/>
              <a:ext cx="1640790" cy="578882"/>
            </a:xfrm>
            <a:prstGeom prst="roundRect">
              <a:avLst/>
            </a:prstGeom>
            <a:solidFill>
              <a:schemeClr val="bg2">
                <a:lumMod val="95000"/>
              </a:schemeClr>
            </a:solidFill>
          </p:spPr>
          <p:txBody>
            <a:bodyPr wrap="none" rtlCol="0">
              <a:spAutoFit/>
            </a:bodyPr>
            <a:lstStyle/>
            <a:p>
              <a:r>
                <a:rPr lang="zh-CN" altLang="en-US" sz="2800"/>
                <a:t>协同学习</a:t>
              </a:r>
            </a:p>
          </p:txBody>
        </p:sp>
        <p:sp>
          <p:nvSpPr>
            <p:cNvPr id="15" name="左大括号 14">
              <a:extLst>
                <a:ext uri="{FF2B5EF4-FFF2-40B4-BE49-F238E27FC236}">
                  <a16:creationId xmlns:a16="http://schemas.microsoft.com/office/drawing/2014/main" id="{68DC078A-2497-4059-9790-48F86F37D3B7}"/>
                </a:ext>
              </a:extLst>
            </p:cNvPr>
            <p:cNvSpPr/>
            <p:nvPr/>
          </p:nvSpPr>
          <p:spPr>
            <a:xfrm>
              <a:off x="4815840" y="3181070"/>
              <a:ext cx="447049" cy="2245360"/>
            </a:xfrm>
            <a:prstGeom prst="leftBrace">
              <a:avLst>
                <a:gd name="adj1" fmla="val 5605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00965A91-3816-49BE-AED7-1354F7C0730B}"/>
                </a:ext>
              </a:extLst>
            </p:cNvPr>
            <p:cNvSpPr txBox="1"/>
            <p:nvPr/>
          </p:nvSpPr>
          <p:spPr>
            <a:xfrm>
              <a:off x="5659120" y="3167390"/>
              <a:ext cx="2863428" cy="578882"/>
            </a:xfrm>
            <a:prstGeom prst="roundRect">
              <a:avLst/>
            </a:prstGeom>
            <a:solidFill>
              <a:schemeClr val="accent6">
                <a:lumMod val="40000"/>
                <a:lumOff val="60000"/>
              </a:schemeClr>
            </a:solidFill>
          </p:spPr>
          <p:txBody>
            <a:bodyPr wrap="none" rtlCol="0">
              <a:spAutoFit/>
            </a:bodyPr>
            <a:lstStyle/>
            <a:p>
              <a:r>
                <a:rPr lang="zh-CN" altLang="en-US" sz="2800"/>
                <a:t>并行（</a:t>
              </a:r>
              <a:r>
                <a:rPr lang="en-US" altLang="zh-CN" sz="2800"/>
                <a:t>Parallel</a:t>
              </a:r>
              <a:r>
                <a:rPr lang="zh-CN" altLang="en-US" sz="2800"/>
                <a:t>）</a:t>
              </a:r>
            </a:p>
          </p:txBody>
        </p:sp>
        <p:sp>
          <p:nvSpPr>
            <p:cNvPr id="17" name="文本框 16">
              <a:extLst>
                <a:ext uri="{FF2B5EF4-FFF2-40B4-BE49-F238E27FC236}">
                  <a16:creationId xmlns:a16="http://schemas.microsoft.com/office/drawing/2014/main" id="{8502FC56-A170-40EA-ABD6-7B29992913E0}"/>
                </a:ext>
              </a:extLst>
            </p:cNvPr>
            <p:cNvSpPr txBox="1"/>
            <p:nvPr/>
          </p:nvSpPr>
          <p:spPr>
            <a:xfrm>
              <a:off x="5659120" y="4042140"/>
              <a:ext cx="4099764" cy="578882"/>
            </a:xfrm>
            <a:prstGeom prst="roundRect">
              <a:avLst/>
            </a:prstGeom>
            <a:solidFill>
              <a:schemeClr val="accent4">
                <a:lumMod val="20000"/>
                <a:lumOff val="80000"/>
              </a:schemeClr>
            </a:solidFill>
          </p:spPr>
          <p:txBody>
            <a:bodyPr wrap="none" rtlCol="0">
              <a:spAutoFit/>
            </a:bodyPr>
            <a:lstStyle/>
            <a:p>
              <a:r>
                <a:rPr lang="zh-CN" altLang="en-US" sz="2800"/>
                <a:t>非并行（</a:t>
              </a:r>
              <a:r>
                <a:rPr lang="en-US" altLang="zh-CN" sz="2800"/>
                <a:t>Non-parallel</a:t>
              </a:r>
              <a:r>
                <a:rPr lang="zh-CN" altLang="en-US" sz="2800"/>
                <a:t>）</a:t>
              </a:r>
            </a:p>
          </p:txBody>
        </p:sp>
        <p:sp>
          <p:nvSpPr>
            <p:cNvPr id="18" name="文本框 17">
              <a:extLst>
                <a:ext uri="{FF2B5EF4-FFF2-40B4-BE49-F238E27FC236}">
                  <a16:creationId xmlns:a16="http://schemas.microsoft.com/office/drawing/2014/main" id="{0B7E7FC8-4541-496C-8776-28AAEA67ADBC}"/>
                </a:ext>
              </a:extLst>
            </p:cNvPr>
            <p:cNvSpPr txBox="1"/>
            <p:nvPr/>
          </p:nvSpPr>
          <p:spPr>
            <a:xfrm>
              <a:off x="5659120" y="4916890"/>
              <a:ext cx="2789103" cy="578882"/>
            </a:xfrm>
            <a:prstGeom prst="roundRect">
              <a:avLst/>
            </a:prstGeom>
            <a:solidFill>
              <a:srgbClr val="CCFFCC"/>
            </a:solidFill>
          </p:spPr>
          <p:txBody>
            <a:bodyPr wrap="none" rtlCol="0">
              <a:spAutoFit/>
            </a:bodyPr>
            <a:lstStyle/>
            <a:p>
              <a:r>
                <a:rPr lang="zh-CN" altLang="en-US" sz="2800"/>
                <a:t>混合（</a:t>
              </a:r>
              <a:r>
                <a:rPr lang="en-US" altLang="zh-CN" sz="2800"/>
                <a:t>Hybrid</a:t>
              </a:r>
              <a:r>
                <a:rPr lang="zh-CN" altLang="en-US" sz="2800"/>
                <a:t>）</a:t>
              </a:r>
            </a:p>
          </p:txBody>
        </p:sp>
      </p:grpSp>
      <p:sp>
        <p:nvSpPr>
          <p:cNvPr id="23" name="矩形 22">
            <a:extLst>
              <a:ext uri="{FF2B5EF4-FFF2-40B4-BE49-F238E27FC236}">
                <a16:creationId xmlns:a16="http://schemas.microsoft.com/office/drawing/2014/main" id="{7E804457-CF17-48A0-806F-8316CCAF2F5D}"/>
              </a:ext>
            </a:extLst>
          </p:cNvPr>
          <p:cNvSpPr/>
          <p:nvPr/>
        </p:nvSpPr>
        <p:spPr>
          <a:xfrm>
            <a:off x="749863" y="5846749"/>
            <a:ext cx="2797561" cy="369332"/>
          </a:xfrm>
          <a:prstGeom prst="rect">
            <a:avLst/>
          </a:prstGeom>
        </p:spPr>
        <p:txBody>
          <a:bodyPr wrap="none">
            <a:spAutoFit/>
          </a:bodyPr>
          <a:lstStyle/>
          <a:p>
            <a:r>
              <a:rPr lang="en-US" altLang="zh-CN">
                <a:solidFill>
                  <a:schemeClr val="accent1"/>
                </a:solidFill>
              </a:rPr>
              <a:t>Baltrušaitis T et al. 2018</a:t>
            </a:r>
            <a:endParaRPr lang="zh-CN" altLang="en-US">
              <a:solidFill>
                <a:schemeClr val="accent1"/>
              </a:solidFill>
            </a:endParaRPr>
          </a:p>
        </p:txBody>
      </p:sp>
    </p:spTree>
    <p:extLst>
      <p:ext uri="{BB962C8B-B14F-4D97-AF65-F5344CB8AC3E}">
        <p14:creationId xmlns:p14="http://schemas.microsoft.com/office/powerpoint/2010/main" val="3505683276"/>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4F56BD-B51A-4BE7-8E42-6191095A85FF}"/>
              </a:ext>
            </a:extLst>
          </p:cNvPr>
          <p:cNvSpPr>
            <a:spLocks noGrp="1"/>
          </p:cNvSpPr>
          <p:nvPr>
            <p:ph type="title"/>
          </p:nvPr>
        </p:nvSpPr>
        <p:spPr>
          <a:xfrm>
            <a:off x="749863" y="249067"/>
            <a:ext cx="8643848" cy="480131"/>
          </a:xfrm>
        </p:spPr>
        <p:txBody>
          <a:bodyPr/>
          <a:lstStyle/>
          <a:p>
            <a:r>
              <a:rPr lang="zh-CN" altLang="en-US"/>
              <a:t>协同学习</a:t>
            </a:r>
            <a:r>
              <a:rPr lang="en-US" altLang="zh-CN"/>
              <a:t>(Co-Learning)</a:t>
            </a:r>
            <a:r>
              <a:rPr lang="zh-CN" altLang="en-US"/>
              <a:t>概述</a:t>
            </a:r>
          </a:p>
        </p:txBody>
      </p:sp>
      <p:pic>
        <p:nvPicPr>
          <p:cNvPr id="5" name="图片 4">
            <a:extLst>
              <a:ext uri="{FF2B5EF4-FFF2-40B4-BE49-F238E27FC236}">
                <a16:creationId xmlns:a16="http://schemas.microsoft.com/office/drawing/2014/main" id="{16D8AB8E-5CB9-4E7E-B04B-4E385E9F3989}"/>
              </a:ext>
            </a:extLst>
          </p:cNvPr>
          <p:cNvPicPr>
            <a:picLocks noChangeAspect="1"/>
          </p:cNvPicPr>
          <p:nvPr/>
        </p:nvPicPr>
        <p:blipFill>
          <a:blip r:embed="rId3"/>
          <a:stretch>
            <a:fillRect/>
          </a:stretch>
        </p:blipFill>
        <p:spPr>
          <a:xfrm>
            <a:off x="2222090" y="2637612"/>
            <a:ext cx="7725913" cy="3386563"/>
          </a:xfrm>
          <a:prstGeom prst="rect">
            <a:avLst/>
          </a:prstGeom>
        </p:spPr>
      </p:pic>
      <p:sp>
        <p:nvSpPr>
          <p:cNvPr id="6" name="文本框 5">
            <a:extLst>
              <a:ext uri="{FF2B5EF4-FFF2-40B4-BE49-F238E27FC236}">
                <a16:creationId xmlns:a16="http://schemas.microsoft.com/office/drawing/2014/main" id="{BAD40D13-4A17-40C3-A1D1-18B4341321D2}"/>
              </a:ext>
            </a:extLst>
          </p:cNvPr>
          <p:cNvSpPr txBox="1"/>
          <p:nvPr/>
        </p:nvSpPr>
        <p:spPr>
          <a:xfrm>
            <a:off x="749863" y="1264209"/>
            <a:ext cx="10405817" cy="1200329"/>
          </a:xfrm>
          <a:prstGeom prst="rect">
            <a:avLst/>
          </a:prstGeom>
          <a:noFill/>
        </p:spPr>
        <p:txBody>
          <a:bodyPr wrap="square" rtlCol="0">
            <a:spAutoFit/>
          </a:bodyPr>
          <a:lstStyle/>
          <a:p>
            <a:r>
              <a:rPr lang="zh-CN" altLang="en-US" sz="2400"/>
              <a:t>并行</a:t>
            </a:r>
            <a:r>
              <a:rPr lang="en-US" altLang="zh-CN" sz="2400"/>
              <a:t>*</a:t>
            </a:r>
            <a:r>
              <a:rPr lang="zh-CN" altLang="en-US" sz="2400"/>
              <a:t>：</a:t>
            </a:r>
            <a:r>
              <a:rPr lang="en-US" altLang="zh-CN" sz="2400"/>
              <a:t> </a:t>
            </a:r>
            <a:r>
              <a:rPr lang="zh-CN" altLang="en-US" sz="2400"/>
              <a:t>两个模态的信息是来自</a:t>
            </a:r>
            <a:r>
              <a:rPr lang="zh-CN" altLang="en-US" sz="2400" b="1"/>
              <a:t>同一实例</a:t>
            </a:r>
            <a:r>
              <a:rPr lang="zh-CN" altLang="en-US" sz="2400"/>
              <a:t>，存在直接关联；</a:t>
            </a:r>
            <a:endParaRPr lang="en-US" altLang="zh-CN" sz="2400"/>
          </a:p>
          <a:p>
            <a:r>
              <a:rPr lang="zh-CN" altLang="en-US" sz="2400"/>
              <a:t>非并行： 两个模态的信息来自</a:t>
            </a:r>
            <a:r>
              <a:rPr lang="zh-CN" altLang="en-US" sz="2400" b="1"/>
              <a:t>不同的实例</a:t>
            </a:r>
            <a:r>
              <a:rPr lang="zh-CN" altLang="en-US" sz="2400"/>
              <a:t>，但在一般</a:t>
            </a:r>
            <a:r>
              <a:rPr lang="zh-CN" altLang="en-US" sz="2400" b="1"/>
              <a:t>类别或概念</a:t>
            </a:r>
            <a:r>
              <a:rPr lang="zh-CN" altLang="en-US" sz="2400"/>
              <a:t>上存在重叠；</a:t>
            </a:r>
            <a:endParaRPr lang="en-US" altLang="zh-CN" sz="2400"/>
          </a:p>
          <a:p>
            <a:r>
              <a:rPr lang="zh-CN" altLang="en-US" sz="2400"/>
              <a:t>混合： 实例或概念通过</a:t>
            </a:r>
            <a:r>
              <a:rPr lang="zh-CN" altLang="en-US" sz="2400" b="1"/>
              <a:t>第三方模态或数据集</a:t>
            </a:r>
            <a:r>
              <a:rPr lang="zh-CN" altLang="en-US" sz="2400"/>
              <a:t>进行桥接。</a:t>
            </a:r>
          </a:p>
        </p:txBody>
      </p:sp>
    </p:spTree>
    <p:extLst>
      <p:ext uri="{BB962C8B-B14F-4D97-AF65-F5344CB8AC3E}">
        <p14:creationId xmlns:p14="http://schemas.microsoft.com/office/powerpoint/2010/main" val="2138081688"/>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18D1B1-E5A5-48E2-9777-6DA2C80490ED}"/>
              </a:ext>
            </a:extLst>
          </p:cNvPr>
          <p:cNvSpPr>
            <a:spLocks noGrp="1"/>
          </p:cNvSpPr>
          <p:nvPr>
            <p:ph type="title"/>
          </p:nvPr>
        </p:nvSpPr>
        <p:spPr/>
        <p:txBody>
          <a:bodyPr/>
          <a:lstStyle/>
          <a:p>
            <a:r>
              <a:rPr lang="zh-CN" altLang="en-US"/>
              <a:t>并行：协同训练</a:t>
            </a:r>
            <a:r>
              <a:rPr lang="en-US" altLang="zh-CN"/>
              <a:t>(Co-training)</a:t>
            </a:r>
            <a:endParaRPr lang="zh-CN" altLang="en-US"/>
          </a:p>
        </p:txBody>
      </p:sp>
      <p:sp>
        <p:nvSpPr>
          <p:cNvPr id="4" name="文本框 3">
            <a:extLst>
              <a:ext uri="{FF2B5EF4-FFF2-40B4-BE49-F238E27FC236}">
                <a16:creationId xmlns:a16="http://schemas.microsoft.com/office/drawing/2014/main" id="{52F7EFB9-B3C1-451E-B300-A91843F6B45C}"/>
              </a:ext>
            </a:extLst>
          </p:cNvPr>
          <p:cNvSpPr txBox="1"/>
          <p:nvPr/>
        </p:nvSpPr>
        <p:spPr>
          <a:xfrm>
            <a:off x="723489" y="1490007"/>
            <a:ext cx="4502275" cy="1938992"/>
          </a:xfrm>
          <a:prstGeom prst="rect">
            <a:avLst/>
          </a:prstGeom>
          <a:noFill/>
        </p:spPr>
        <p:txBody>
          <a:bodyPr wrap="square" rtlCol="0">
            <a:spAutoFit/>
          </a:bodyPr>
          <a:lstStyle/>
          <a:p>
            <a:r>
              <a:rPr lang="zh-CN" altLang="en-US" sz="2400"/>
              <a:t>协同训练：在</a:t>
            </a:r>
            <a:r>
              <a:rPr lang="zh-CN" altLang="en-US" sz="2400" b="1"/>
              <a:t>同一实例不同模态</a:t>
            </a:r>
            <a:r>
              <a:rPr lang="zh-CN" altLang="en-US" sz="2400"/>
              <a:t>中分别构建分类器，再对未标记的样本进行预测，然后挑选置信度比较高的样本到</a:t>
            </a:r>
            <a:r>
              <a:rPr lang="zh-CN" altLang="en-US" sz="2400" b="1"/>
              <a:t>另一个分类器</a:t>
            </a:r>
            <a:r>
              <a:rPr lang="zh-CN" altLang="en-US" sz="2400"/>
              <a:t>的数据集中。这样重复迭代。</a:t>
            </a:r>
          </a:p>
        </p:txBody>
      </p:sp>
      <p:pic>
        <p:nvPicPr>
          <p:cNvPr id="5" name="图片 4">
            <a:extLst>
              <a:ext uri="{FF2B5EF4-FFF2-40B4-BE49-F238E27FC236}">
                <a16:creationId xmlns:a16="http://schemas.microsoft.com/office/drawing/2014/main" id="{D3F61358-680D-4512-8265-68AABB862922}"/>
              </a:ext>
            </a:extLst>
          </p:cNvPr>
          <p:cNvPicPr>
            <a:picLocks noChangeAspect="1"/>
          </p:cNvPicPr>
          <p:nvPr/>
        </p:nvPicPr>
        <p:blipFill>
          <a:blip r:embed="rId3"/>
          <a:stretch>
            <a:fillRect/>
          </a:stretch>
        </p:blipFill>
        <p:spPr>
          <a:xfrm>
            <a:off x="5570656" y="1509988"/>
            <a:ext cx="5318933" cy="3838023"/>
          </a:xfrm>
          <a:prstGeom prst="rect">
            <a:avLst/>
          </a:prstGeom>
        </p:spPr>
      </p:pic>
      <p:sp>
        <p:nvSpPr>
          <p:cNvPr id="6" name="文本框 5">
            <a:extLst>
              <a:ext uri="{FF2B5EF4-FFF2-40B4-BE49-F238E27FC236}">
                <a16:creationId xmlns:a16="http://schemas.microsoft.com/office/drawing/2014/main" id="{E5691D8B-A0CE-48ED-9C81-867FB8A77A2C}"/>
              </a:ext>
            </a:extLst>
          </p:cNvPr>
          <p:cNvSpPr txBox="1"/>
          <p:nvPr/>
        </p:nvSpPr>
        <p:spPr>
          <a:xfrm>
            <a:off x="1068610" y="4440105"/>
            <a:ext cx="3812262" cy="461665"/>
          </a:xfrm>
          <a:prstGeom prst="rect">
            <a:avLst/>
          </a:prstGeom>
          <a:noFill/>
        </p:spPr>
        <p:txBody>
          <a:bodyPr wrap="none" rtlCol="0">
            <a:spAutoFit/>
          </a:bodyPr>
          <a:lstStyle/>
          <a:p>
            <a:r>
              <a:rPr lang="zh-CN" altLang="en-US" sz="2400"/>
              <a:t>“</a:t>
            </a:r>
            <a:r>
              <a:rPr lang="zh-CN" altLang="en-US" sz="2400" b="1"/>
              <a:t>互相学习、共同进步</a:t>
            </a:r>
            <a:r>
              <a:rPr lang="en-US" altLang="zh-CN" sz="2400" b="1"/>
              <a:t>*</a:t>
            </a:r>
            <a:r>
              <a:rPr lang="zh-CN" altLang="en-US" sz="2400"/>
              <a:t>” </a:t>
            </a:r>
          </a:p>
        </p:txBody>
      </p:sp>
      <p:sp>
        <p:nvSpPr>
          <p:cNvPr id="7" name="矩形 6">
            <a:extLst>
              <a:ext uri="{FF2B5EF4-FFF2-40B4-BE49-F238E27FC236}">
                <a16:creationId xmlns:a16="http://schemas.microsoft.com/office/drawing/2014/main" id="{DE7BFDBF-B67A-4CAF-9A1B-8572D8DF37D2}"/>
              </a:ext>
            </a:extLst>
          </p:cNvPr>
          <p:cNvSpPr/>
          <p:nvPr/>
        </p:nvSpPr>
        <p:spPr>
          <a:xfrm>
            <a:off x="749863" y="5875457"/>
            <a:ext cx="2430474" cy="369332"/>
          </a:xfrm>
          <a:prstGeom prst="rect">
            <a:avLst/>
          </a:prstGeom>
        </p:spPr>
        <p:txBody>
          <a:bodyPr wrap="none">
            <a:spAutoFit/>
          </a:bodyPr>
          <a:lstStyle/>
          <a:p>
            <a:r>
              <a:rPr lang="en-US" altLang="zh-CN">
                <a:solidFill>
                  <a:schemeClr val="accent1"/>
                </a:solidFill>
              </a:rPr>
              <a:t>Bhatt H S et al. 2011</a:t>
            </a:r>
            <a:endParaRPr lang="zh-CN" altLang="en-US">
              <a:solidFill>
                <a:schemeClr val="accent1"/>
              </a:solidFill>
            </a:endParaRPr>
          </a:p>
        </p:txBody>
      </p:sp>
    </p:spTree>
    <p:extLst>
      <p:ext uri="{BB962C8B-B14F-4D97-AF65-F5344CB8AC3E}">
        <p14:creationId xmlns:p14="http://schemas.microsoft.com/office/powerpoint/2010/main" val="3191094335"/>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18C99-8E2D-43E8-8D7F-BA938395E689}"/>
              </a:ext>
            </a:extLst>
          </p:cNvPr>
          <p:cNvSpPr>
            <a:spLocks noGrp="1"/>
          </p:cNvSpPr>
          <p:nvPr>
            <p:ph type="title"/>
          </p:nvPr>
        </p:nvSpPr>
        <p:spPr/>
        <p:txBody>
          <a:bodyPr/>
          <a:lstStyle/>
          <a:p>
            <a:r>
              <a:rPr lang="zh-CN" altLang="en-US"/>
              <a:t>非并行：迁移学习</a:t>
            </a:r>
          </a:p>
        </p:txBody>
      </p:sp>
      <p:sp>
        <p:nvSpPr>
          <p:cNvPr id="3" name="文本框 2">
            <a:extLst>
              <a:ext uri="{FF2B5EF4-FFF2-40B4-BE49-F238E27FC236}">
                <a16:creationId xmlns:a16="http://schemas.microsoft.com/office/drawing/2014/main" id="{7F819FB1-D625-4CE9-AFF8-7090B28C8DE7}"/>
              </a:ext>
            </a:extLst>
          </p:cNvPr>
          <p:cNvSpPr txBox="1"/>
          <p:nvPr/>
        </p:nvSpPr>
        <p:spPr>
          <a:xfrm>
            <a:off x="749863" y="1118874"/>
            <a:ext cx="10507417" cy="523220"/>
          </a:xfrm>
          <a:prstGeom prst="rect">
            <a:avLst/>
          </a:prstGeom>
          <a:noFill/>
        </p:spPr>
        <p:txBody>
          <a:bodyPr wrap="square" rtlCol="0">
            <a:spAutoFit/>
          </a:bodyPr>
          <a:lstStyle/>
          <a:p>
            <a:r>
              <a:rPr lang="zh-CN" altLang="en-US" sz="2800"/>
              <a:t>非并行数据中常用方法：</a:t>
            </a:r>
            <a:r>
              <a:rPr lang="zh-CN" altLang="en-US" sz="2800">
                <a:solidFill>
                  <a:srgbClr val="FF0000"/>
                </a:solidFill>
              </a:rPr>
              <a:t>迁移学习、概念定位、零样本学习</a:t>
            </a:r>
            <a:r>
              <a:rPr lang="zh-CN" altLang="en-US" sz="2800"/>
              <a:t>。</a:t>
            </a:r>
          </a:p>
        </p:txBody>
      </p:sp>
      <p:sp>
        <p:nvSpPr>
          <p:cNvPr id="4" name="文本框 3">
            <a:extLst>
              <a:ext uri="{FF2B5EF4-FFF2-40B4-BE49-F238E27FC236}">
                <a16:creationId xmlns:a16="http://schemas.microsoft.com/office/drawing/2014/main" id="{CE49C83E-EA38-4DDB-BA2E-C38D3D047F4F}"/>
              </a:ext>
            </a:extLst>
          </p:cNvPr>
          <p:cNvSpPr txBox="1"/>
          <p:nvPr/>
        </p:nvSpPr>
        <p:spPr>
          <a:xfrm>
            <a:off x="749863" y="1788933"/>
            <a:ext cx="10660259" cy="1354217"/>
          </a:xfrm>
          <a:prstGeom prst="rect">
            <a:avLst/>
          </a:prstGeom>
          <a:noFill/>
        </p:spPr>
        <p:txBody>
          <a:bodyPr wrap="square" rtlCol="0">
            <a:spAutoFit/>
          </a:bodyPr>
          <a:lstStyle/>
          <a:p>
            <a:pPr>
              <a:spcBef>
                <a:spcPts val="1200"/>
              </a:spcBef>
            </a:pPr>
            <a:r>
              <a:rPr lang="zh-CN" altLang="en-US" sz="2400"/>
              <a:t>迁移学习，将数据丰富的模态的信息迁移到数据匮乏的模态。</a:t>
            </a:r>
            <a:endParaRPr lang="en-US" altLang="zh-CN" sz="2400"/>
          </a:p>
          <a:p>
            <a:pPr marL="342900" indent="-342900">
              <a:spcBef>
                <a:spcPts val="1200"/>
              </a:spcBef>
              <a:buFont typeface="Wingdings" panose="05000000000000000000" pitchFamily="2" charset="2"/>
              <a:buChar char="Ø"/>
            </a:pPr>
            <a:r>
              <a:rPr lang="zh-CN" altLang="en-US" sz="2400"/>
              <a:t>将</a:t>
            </a:r>
            <a:r>
              <a:rPr lang="zh-CN" altLang="en-US" sz="2400" b="1"/>
              <a:t>独立未标注</a:t>
            </a:r>
            <a:r>
              <a:rPr lang="zh-CN" altLang="en-US" sz="2400"/>
              <a:t>的文本数据*的</a:t>
            </a:r>
            <a:r>
              <a:rPr lang="zh-CN" altLang="en-US" sz="2400" b="1"/>
              <a:t>语义信息</a:t>
            </a:r>
            <a:r>
              <a:rPr lang="zh-CN" altLang="en-US" sz="2400"/>
              <a:t>迁移到</a:t>
            </a:r>
            <a:r>
              <a:rPr lang="zh-CN" altLang="zh-CN" sz="2400"/>
              <a:t>传统</a:t>
            </a:r>
            <a:r>
              <a:rPr lang="zh-CN" altLang="en-US" sz="2400"/>
              <a:t>对象识别，提高其</a:t>
            </a:r>
            <a:r>
              <a:rPr lang="zh-CN" altLang="en-US" sz="2400" b="1"/>
              <a:t>泛化能力</a:t>
            </a:r>
            <a:r>
              <a:rPr lang="zh-CN" altLang="en-US" sz="2400"/>
              <a:t>。</a:t>
            </a:r>
          </a:p>
        </p:txBody>
      </p:sp>
      <p:pic>
        <p:nvPicPr>
          <p:cNvPr id="5" name="图片 4">
            <a:extLst>
              <a:ext uri="{FF2B5EF4-FFF2-40B4-BE49-F238E27FC236}">
                <a16:creationId xmlns:a16="http://schemas.microsoft.com/office/drawing/2014/main" id="{9AD6CCE0-9E5D-4994-A7BC-D8E54867CE2F}"/>
              </a:ext>
            </a:extLst>
          </p:cNvPr>
          <p:cNvPicPr>
            <a:picLocks noChangeAspect="1"/>
          </p:cNvPicPr>
          <p:nvPr/>
        </p:nvPicPr>
        <p:blipFill>
          <a:blip r:embed="rId3"/>
          <a:stretch>
            <a:fillRect/>
          </a:stretch>
        </p:blipFill>
        <p:spPr>
          <a:xfrm>
            <a:off x="2286024" y="3192310"/>
            <a:ext cx="7619952" cy="3001288"/>
          </a:xfrm>
          <a:prstGeom prst="rect">
            <a:avLst/>
          </a:prstGeom>
        </p:spPr>
      </p:pic>
    </p:spTree>
    <p:extLst>
      <p:ext uri="{BB962C8B-B14F-4D97-AF65-F5344CB8AC3E}">
        <p14:creationId xmlns:p14="http://schemas.microsoft.com/office/powerpoint/2010/main" val="3188886562"/>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C02BC2-88BE-4158-941C-776585CB54DA}"/>
              </a:ext>
            </a:extLst>
          </p:cNvPr>
          <p:cNvSpPr>
            <a:spLocks noGrp="1"/>
          </p:cNvSpPr>
          <p:nvPr>
            <p:ph type="title"/>
          </p:nvPr>
        </p:nvSpPr>
        <p:spPr/>
        <p:txBody>
          <a:bodyPr/>
          <a:lstStyle/>
          <a:p>
            <a:r>
              <a:rPr lang="zh-CN" altLang="en-US"/>
              <a:t>非并行：概念定位</a:t>
            </a:r>
            <a:r>
              <a:rPr lang="en-US" altLang="zh-CN"/>
              <a:t>(Conceptual grounding)</a:t>
            </a:r>
            <a:endParaRPr lang="zh-CN" altLang="en-US"/>
          </a:p>
        </p:txBody>
      </p:sp>
      <p:sp>
        <p:nvSpPr>
          <p:cNvPr id="3" name="文本框 2">
            <a:extLst>
              <a:ext uri="{FF2B5EF4-FFF2-40B4-BE49-F238E27FC236}">
                <a16:creationId xmlns:a16="http://schemas.microsoft.com/office/drawing/2014/main" id="{00B5BAD9-EE1A-444E-9DE4-1DFA7F2B13AE}"/>
              </a:ext>
            </a:extLst>
          </p:cNvPr>
          <p:cNvSpPr txBox="1"/>
          <p:nvPr/>
        </p:nvSpPr>
        <p:spPr>
          <a:xfrm>
            <a:off x="756920" y="1342319"/>
            <a:ext cx="10678160" cy="954107"/>
          </a:xfrm>
          <a:prstGeom prst="rect">
            <a:avLst/>
          </a:prstGeom>
          <a:noFill/>
        </p:spPr>
        <p:txBody>
          <a:bodyPr wrap="square" rtlCol="0">
            <a:spAutoFit/>
          </a:bodyPr>
          <a:lstStyle/>
          <a:p>
            <a:r>
              <a:rPr lang="zh-CN" altLang="en-US" sz="2800"/>
              <a:t>概念定位：学习</a:t>
            </a:r>
            <a:r>
              <a:rPr lang="zh-CN" altLang="en-US" sz="2800" b="1"/>
              <a:t>语义概念</a:t>
            </a:r>
            <a:r>
              <a:rPr lang="zh-CN" altLang="en-US" sz="2800"/>
              <a:t>不仅要基于语言，</a:t>
            </a:r>
            <a:r>
              <a:rPr lang="zh-CN" altLang="en-US" sz="2800" b="1"/>
              <a:t>还要基于</a:t>
            </a:r>
            <a:r>
              <a:rPr lang="zh-CN" altLang="en-US" sz="2800"/>
              <a:t>视觉、听觉甚至嗅觉等其他模态信息</a:t>
            </a:r>
            <a:r>
              <a:rPr lang="en-US" altLang="zh-CN" sz="2800"/>
              <a:t>*</a:t>
            </a:r>
            <a:r>
              <a:rPr lang="zh-CN" altLang="en-US" sz="2800"/>
              <a:t>。</a:t>
            </a:r>
          </a:p>
        </p:txBody>
      </p:sp>
      <p:sp>
        <p:nvSpPr>
          <p:cNvPr id="8" name="矩形 7">
            <a:extLst>
              <a:ext uri="{FF2B5EF4-FFF2-40B4-BE49-F238E27FC236}">
                <a16:creationId xmlns:a16="http://schemas.microsoft.com/office/drawing/2014/main" id="{6D24DDCE-A231-440F-8B13-C44C9B3AC71F}"/>
              </a:ext>
            </a:extLst>
          </p:cNvPr>
          <p:cNvSpPr/>
          <p:nvPr/>
        </p:nvSpPr>
        <p:spPr>
          <a:xfrm>
            <a:off x="2154570" y="2991801"/>
            <a:ext cx="7343391" cy="523220"/>
          </a:xfrm>
          <a:prstGeom prst="rect">
            <a:avLst/>
          </a:prstGeom>
        </p:spPr>
        <p:txBody>
          <a:bodyPr wrap="square">
            <a:spAutoFit/>
          </a:bodyPr>
          <a:lstStyle/>
          <a:p>
            <a:r>
              <a:rPr lang="zh-CN" altLang="en-US" sz="2800" b="1"/>
              <a:t>隐喻</a:t>
            </a:r>
            <a:r>
              <a:rPr lang="en-US" altLang="zh-CN" sz="2800" b="1"/>
              <a:t>(metaphorical)</a:t>
            </a:r>
            <a:r>
              <a:rPr lang="zh-CN" altLang="en-US" sz="2800"/>
              <a:t>：铁石心肠、唇枪舌剑</a:t>
            </a:r>
          </a:p>
        </p:txBody>
      </p:sp>
      <p:sp>
        <p:nvSpPr>
          <p:cNvPr id="9" name="矩形 8">
            <a:extLst>
              <a:ext uri="{FF2B5EF4-FFF2-40B4-BE49-F238E27FC236}">
                <a16:creationId xmlns:a16="http://schemas.microsoft.com/office/drawing/2014/main" id="{45539BAF-B65D-4C9D-8758-0FC73C0FBC32}"/>
              </a:ext>
            </a:extLst>
          </p:cNvPr>
          <p:cNvSpPr/>
          <p:nvPr/>
        </p:nvSpPr>
        <p:spPr>
          <a:xfrm>
            <a:off x="749863" y="5794494"/>
            <a:ext cx="2541080" cy="369332"/>
          </a:xfrm>
          <a:prstGeom prst="rect">
            <a:avLst/>
          </a:prstGeom>
        </p:spPr>
        <p:txBody>
          <a:bodyPr wrap="none">
            <a:spAutoFit/>
          </a:bodyPr>
          <a:lstStyle/>
          <a:p>
            <a:r>
              <a:rPr lang="en-US" altLang="zh-CN">
                <a:solidFill>
                  <a:schemeClr val="accent1"/>
                </a:solidFill>
              </a:rPr>
              <a:t>E. Shutova et al. 2016</a:t>
            </a:r>
            <a:endParaRPr lang="zh-CN" altLang="en-US">
              <a:solidFill>
                <a:schemeClr val="accent1"/>
              </a:solidFill>
            </a:endParaRPr>
          </a:p>
        </p:txBody>
      </p:sp>
      <p:sp>
        <p:nvSpPr>
          <p:cNvPr id="4" name="文本框 3">
            <a:extLst>
              <a:ext uri="{FF2B5EF4-FFF2-40B4-BE49-F238E27FC236}">
                <a16:creationId xmlns:a16="http://schemas.microsoft.com/office/drawing/2014/main" id="{3961462F-04D0-4465-A30B-D07BE019E46F}"/>
              </a:ext>
            </a:extLst>
          </p:cNvPr>
          <p:cNvSpPr txBox="1"/>
          <p:nvPr/>
        </p:nvSpPr>
        <p:spPr>
          <a:xfrm>
            <a:off x="749863" y="4184101"/>
            <a:ext cx="7468711" cy="523220"/>
          </a:xfrm>
          <a:prstGeom prst="rect">
            <a:avLst/>
          </a:prstGeom>
          <a:noFill/>
        </p:spPr>
        <p:txBody>
          <a:bodyPr wrap="none" rtlCol="0">
            <a:spAutoFit/>
          </a:bodyPr>
          <a:lstStyle/>
          <a:p>
            <a:pPr marL="457200" indent="-457200">
              <a:buFont typeface="Wingdings" panose="05000000000000000000" pitchFamily="2" charset="2"/>
              <a:buChar char="Ø"/>
            </a:pPr>
            <a:r>
              <a:rPr lang="zh-CN" altLang="en-US" sz="2800"/>
              <a:t>可以结合</a:t>
            </a:r>
            <a:r>
              <a:rPr lang="zh-CN" altLang="en-US" sz="2800" b="1"/>
              <a:t>语言和视觉信息</a:t>
            </a:r>
            <a:r>
              <a:rPr lang="zh-CN" altLang="en-US" sz="2800"/>
              <a:t>来进行隐喻识别。</a:t>
            </a:r>
          </a:p>
        </p:txBody>
      </p:sp>
    </p:spTree>
    <p:extLst>
      <p:ext uri="{BB962C8B-B14F-4D97-AF65-F5344CB8AC3E}">
        <p14:creationId xmlns:p14="http://schemas.microsoft.com/office/powerpoint/2010/main" val="823823041"/>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52102-9FD7-4447-B231-9C07442428C1}"/>
              </a:ext>
            </a:extLst>
          </p:cNvPr>
          <p:cNvSpPr>
            <a:spLocks noGrp="1"/>
          </p:cNvSpPr>
          <p:nvPr>
            <p:ph type="title"/>
          </p:nvPr>
        </p:nvSpPr>
        <p:spPr/>
        <p:txBody>
          <a:bodyPr/>
          <a:lstStyle/>
          <a:p>
            <a:r>
              <a:rPr lang="zh-CN" altLang="en-US"/>
              <a:t>非并行：零样本学习</a:t>
            </a:r>
            <a:r>
              <a:rPr lang="en-US" altLang="zh-CN"/>
              <a:t>(Zero-shot Learning)</a:t>
            </a:r>
            <a:endParaRPr lang="zh-CN" altLang="en-US"/>
          </a:p>
        </p:txBody>
      </p:sp>
      <p:sp>
        <p:nvSpPr>
          <p:cNvPr id="3" name="文本框 2">
            <a:extLst>
              <a:ext uri="{FF2B5EF4-FFF2-40B4-BE49-F238E27FC236}">
                <a16:creationId xmlns:a16="http://schemas.microsoft.com/office/drawing/2014/main" id="{56A2D506-D37B-4025-B58B-253A1428ADEE}"/>
              </a:ext>
            </a:extLst>
          </p:cNvPr>
          <p:cNvSpPr txBox="1"/>
          <p:nvPr/>
        </p:nvSpPr>
        <p:spPr>
          <a:xfrm>
            <a:off x="749863" y="1195537"/>
            <a:ext cx="10161977" cy="954107"/>
          </a:xfrm>
          <a:prstGeom prst="rect">
            <a:avLst/>
          </a:prstGeom>
          <a:noFill/>
        </p:spPr>
        <p:txBody>
          <a:bodyPr wrap="square" rtlCol="0">
            <a:spAutoFit/>
          </a:bodyPr>
          <a:lstStyle/>
          <a:p>
            <a:r>
              <a:rPr lang="zh-CN" altLang="en-US" sz="2800"/>
              <a:t>零样本学习：用</a:t>
            </a:r>
            <a:r>
              <a:rPr lang="zh-CN" altLang="en-US" sz="2800" b="1"/>
              <a:t>已知数据标注</a:t>
            </a:r>
            <a:r>
              <a:rPr lang="zh-CN" altLang="en-US" sz="2800"/>
              <a:t>的模态的信息</a:t>
            </a:r>
            <a:r>
              <a:rPr lang="zh-CN" altLang="en-US" sz="2800" b="1"/>
              <a:t>辅助</a:t>
            </a:r>
            <a:r>
              <a:rPr lang="zh-CN" altLang="en-US" sz="2800"/>
              <a:t>主模态预测</a:t>
            </a:r>
            <a:r>
              <a:rPr lang="zh-CN" altLang="en-US" sz="2800" b="1"/>
              <a:t>无标注数据</a:t>
            </a:r>
            <a:r>
              <a:rPr lang="zh-CN" altLang="en-US" sz="2800"/>
              <a:t>。</a:t>
            </a:r>
          </a:p>
        </p:txBody>
      </p:sp>
      <p:pic>
        <p:nvPicPr>
          <p:cNvPr id="5" name="图片 4">
            <a:extLst>
              <a:ext uri="{FF2B5EF4-FFF2-40B4-BE49-F238E27FC236}">
                <a16:creationId xmlns:a16="http://schemas.microsoft.com/office/drawing/2014/main" id="{1C1CDF4B-91C6-43A0-945E-E3609E342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63" y="2537326"/>
            <a:ext cx="5904240" cy="3260647"/>
          </a:xfrm>
          <a:prstGeom prst="rect">
            <a:avLst/>
          </a:prstGeom>
        </p:spPr>
      </p:pic>
      <p:sp>
        <p:nvSpPr>
          <p:cNvPr id="6" name="文本框 5">
            <a:extLst>
              <a:ext uri="{FF2B5EF4-FFF2-40B4-BE49-F238E27FC236}">
                <a16:creationId xmlns:a16="http://schemas.microsoft.com/office/drawing/2014/main" id="{7B6D89A3-C02E-449D-A371-ED91CA14A0B4}"/>
              </a:ext>
            </a:extLst>
          </p:cNvPr>
          <p:cNvSpPr txBox="1"/>
          <p:nvPr/>
        </p:nvSpPr>
        <p:spPr>
          <a:xfrm>
            <a:off x="6307853" y="2226969"/>
            <a:ext cx="5455340" cy="461665"/>
          </a:xfrm>
          <a:prstGeom prst="rect">
            <a:avLst/>
          </a:prstGeom>
          <a:noFill/>
        </p:spPr>
        <p:txBody>
          <a:bodyPr wrap="none" rtlCol="0">
            <a:spAutoFit/>
          </a:bodyPr>
          <a:lstStyle/>
          <a:p>
            <a:pPr marL="342900" indent="-342900">
              <a:buFont typeface="Wingdings" panose="05000000000000000000" pitchFamily="2" charset="2"/>
              <a:buChar char="Ø"/>
            </a:pPr>
            <a:r>
              <a:rPr lang="zh-CN" altLang="en-US" sz="2400" b="1"/>
              <a:t>没有斑马</a:t>
            </a:r>
            <a:r>
              <a:rPr lang="zh-CN" altLang="en-US" sz="2400"/>
              <a:t>训练数据的情况下识别斑马</a:t>
            </a:r>
          </a:p>
        </p:txBody>
      </p:sp>
      <p:sp>
        <p:nvSpPr>
          <p:cNvPr id="7" name="文本框 6">
            <a:extLst>
              <a:ext uri="{FF2B5EF4-FFF2-40B4-BE49-F238E27FC236}">
                <a16:creationId xmlns:a16="http://schemas.microsoft.com/office/drawing/2014/main" id="{0457013D-0D4F-4372-BC7B-00C75A0D93C8}"/>
              </a:ext>
            </a:extLst>
          </p:cNvPr>
          <p:cNvSpPr txBox="1"/>
          <p:nvPr/>
        </p:nvSpPr>
        <p:spPr>
          <a:xfrm>
            <a:off x="6654103" y="3018725"/>
            <a:ext cx="5109090" cy="1200329"/>
          </a:xfrm>
          <a:prstGeom prst="rect">
            <a:avLst/>
          </a:prstGeom>
          <a:noFill/>
        </p:spPr>
        <p:txBody>
          <a:bodyPr wrap="square" rtlCol="0">
            <a:spAutoFit/>
          </a:bodyPr>
          <a:lstStyle/>
          <a:p>
            <a:r>
              <a:rPr lang="zh-CN" altLang="en-US" sz="2400" b="1"/>
              <a:t>带条纹</a:t>
            </a:r>
            <a:r>
              <a:rPr lang="zh-CN" altLang="en-US" sz="2400"/>
              <a:t>的动物（老虎）</a:t>
            </a:r>
            <a:r>
              <a:rPr lang="en-US" altLang="zh-CN" sz="2400"/>
              <a:t>*</a:t>
            </a:r>
          </a:p>
          <a:p>
            <a:r>
              <a:rPr lang="zh-CN" altLang="en-US" sz="2400" b="1"/>
              <a:t>跟马长得相似</a:t>
            </a:r>
            <a:r>
              <a:rPr lang="zh-CN" altLang="en-US" sz="2400"/>
              <a:t>的一类动物（马）</a:t>
            </a:r>
            <a:endParaRPr lang="en-US" altLang="zh-CN" sz="2400"/>
          </a:p>
          <a:p>
            <a:r>
              <a:rPr lang="zh-CN" altLang="en-US" sz="2400" b="1"/>
              <a:t>黑白色</a:t>
            </a:r>
            <a:r>
              <a:rPr lang="zh-CN" altLang="en-US" sz="2400"/>
              <a:t>的动物（熊猫）</a:t>
            </a:r>
            <a:endParaRPr lang="zh-CN" altLang="en-US" sz="3600"/>
          </a:p>
        </p:txBody>
      </p:sp>
      <p:sp>
        <p:nvSpPr>
          <p:cNvPr id="9" name="文本框 8">
            <a:extLst>
              <a:ext uri="{FF2B5EF4-FFF2-40B4-BE49-F238E27FC236}">
                <a16:creationId xmlns:a16="http://schemas.microsoft.com/office/drawing/2014/main" id="{A99675CA-4C8A-41DB-AE49-A142DD830271}"/>
              </a:ext>
            </a:extLst>
          </p:cNvPr>
          <p:cNvSpPr txBox="1"/>
          <p:nvPr/>
        </p:nvSpPr>
        <p:spPr>
          <a:xfrm>
            <a:off x="6654103" y="4492513"/>
            <a:ext cx="5109090" cy="1200329"/>
          </a:xfrm>
          <a:prstGeom prst="rect">
            <a:avLst/>
          </a:prstGeom>
          <a:noFill/>
        </p:spPr>
        <p:txBody>
          <a:bodyPr wrap="square" rtlCol="0">
            <a:spAutoFit/>
          </a:bodyPr>
          <a:lstStyle/>
          <a:p>
            <a:r>
              <a:rPr lang="zh-CN" altLang="en-US" sz="2400"/>
              <a:t>利用这些图像的特征（条纹、形状、黑</a:t>
            </a:r>
            <a:r>
              <a:rPr lang="en-US" altLang="zh-CN" sz="2400"/>
              <a:t>/</a:t>
            </a:r>
            <a:r>
              <a:rPr lang="zh-CN" altLang="en-US" sz="2400"/>
              <a:t>白色）</a:t>
            </a:r>
            <a:r>
              <a:rPr lang="zh-CN" altLang="en-US" sz="2400" b="1"/>
              <a:t>推理</a:t>
            </a:r>
            <a:r>
              <a:rPr lang="zh-CN" altLang="en-US" sz="2400"/>
              <a:t>出斑马的具体形态，然后识别出真的斑马。</a:t>
            </a:r>
          </a:p>
        </p:txBody>
      </p:sp>
    </p:spTree>
    <p:extLst>
      <p:ext uri="{BB962C8B-B14F-4D97-AF65-F5344CB8AC3E}">
        <p14:creationId xmlns:p14="http://schemas.microsoft.com/office/powerpoint/2010/main" val="1478682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0BE186FF-9F3E-4C2E-BB1C-FAE7E444D7CA}"/>
              </a:ext>
            </a:extLst>
          </p:cNvPr>
          <p:cNvSpPr>
            <a:spLocks noGrp="1"/>
          </p:cNvSpPr>
          <p:nvPr>
            <p:ph type="title"/>
          </p:nvPr>
        </p:nvSpPr>
        <p:spPr>
          <a:xfrm>
            <a:off x="749863" y="249067"/>
            <a:ext cx="8643848" cy="480131"/>
          </a:xfrm>
        </p:spPr>
        <p:txBody>
          <a:bodyPr/>
          <a:lstStyle/>
          <a:p>
            <a:r>
              <a:rPr lang="zh-CN" altLang="en-US" dirty="0"/>
              <a:t>定义</a:t>
            </a:r>
          </a:p>
        </p:txBody>
      </p:sp>
      <p:sp>
        <p:nvSpPr>
          <p:cNvPr id="4" name="文本框 3">
            <a:extLst>
              <a:ext uri="{FF2B5EF4-FFF2-40B4-BE49-F238E27FC236}">
                <a16:creationId xmlns:a16="http://schemas.microsoft.com/office/drawing/2014/main" id="{9B3A9FA7-9679-411D-A808-10B9FC2867A0}"/>
              </a:ext>
            </a:extLst>
          </p:cNvPr>
          <p:cNvSpPr txBox="1"/>
          <p:nvPr/>
        </p:nvSpPr>
        <p:spPr>
          <a:xfrm>
            <a:off x="749863" y="1431968"/>
            <a:ext cx="9641149" cy="2319994"/>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zh-CN" altLang="en-US" sz="2800" b="1" dirty="0">
                <a:solidFill>
                  <a:srgbClr val="C00000"/>
                </a:solidFill>
              </a:rPr>
              <a:t>多模态分析的出发点：</a:t>
            </a:r>
            <a:endParaRPr lang="en-US" altLang="zh-CN" sz="2800" b="1" dirty="0">
              <a:solidFill>
                <a:srgbClr val="C00000"/>
              </a:solidFill>
            </a:endParaRPr>
          </a:p>
          <a:p>
            <a:pPr>
              <a:lnSpc>
                <a:spcPct val="200000"/>
              </a:lnSpc>
            </a:pPr>
            <a:r>
              <a:rPr lang="zh-CN" altLang="en-US" sz="2400" dirty="0"/>
              <a:t>这个世界本来就是</a:t>
            </a:r>
            <a:r>
              <a:rPr lang="zh-CN" altLang="en-US" sz="2400" b="1" dirty="0">
                <a:effectLst>
                  <a:outerShdw blurRad="38100" dist="38100" dir="2700000" algn="tl">
                    <a:srgbClr val="000000">
                      <a:alpha val="43137"/>
                    </a:srgbClr>
                  </a:outerShdw>
                </a:effectLst>
              </a:rPr>
              <a:t>多种感觉模态编织在一起</a:t>
            </a:r>
            <a:r>
              <a:rPr lang="zh-CN" altLang="en-US" sz="2400" dirty="0"/>
              <a:t>的，为了让人工智能进一步了解我们周围的世界，</a:t>
            </a:r>
            <a:r>
              <a:rPr lang="zh-CN" altLang="en-US" sz="2400" b="1" dirty="0">
                <a:solidFill>
                  <a:srgbClr val="FF0000"/>
                </a:solidFill>
              </a:rPr>
              <a:t>解释和推理多模态信息</a:t>
            </a:r>
            <a:r>
              <a:rPr lang="zh-CN" altLang="en-US" sz="2400" dirty="0"/>
              <a:t>是有必要的</a:t>
            </a:r>
          </a:p>
        </p:txBody>
      </p:sp>
      <p:sp>
        <p:nvSpPr>
          <p:cNvPr id="5" name="文本框 4">
            <a:extLst>
              <a:ext uri="{FF2B5EF4-FFF2-40B4-BE49-F238E27FC236}">
                <a16:creationId xmlns:a16="http://schemas.microsoft.com/office/drawing/2014/main" id="{F3BA6D53-586B-4449-91F3-7F7C9322B692}"/>
              </a:ext>
            </a:extLst>
          </p:cNvPr>
          <p:cNvSpPr txBox="1"/>
          <p:nvPr/>
        </p:nvSpPr>
        <p:spPr>
          <a:xfrm>
            <a:off x="749863" y="3867072"/>
            <a:ext cx="8494633" cy="1581330"/>
          </a:xfrm>
          <a:prstGeom prst="rect">
            <a:avLst/>
          </a:prstGeom>
          <a:noFill/>
        </p:spPr>
        <p:txBody>
          <a:bodyPr wrap="none" rtlCol="0">
            <a:spAutoFit/>
          </a:bodyPr>
          <a:lstStyle/>
          <a:p>
            <a:pPr marL="285750" indent="-285750">
              <a:lnSpc>
                <a:spcPct val="200000"/>
              </a:lnSpc>
              <a:buFont typeface="Wingdings" panose="05000000000000000000" pitchFamily="2" charset="2"/>
              <a:buChar char="Ø"/>
            </a:pPr>
            <a:r>
              <a:rPr lang="zh-CN" altLang="en-US" sz="2800" b="1" dirty="0"/>
              <a:t>多模态分析的目标</a:t>
            </a:r>
            <a:endParaRPr lang="en-US" altLang="zh-CN" sz="2800" b="1" dirty="0"/>
          </a:p>
          <a:p>
            <a:pPr>
              <a:lnSpc>
                <a:spcPct val="200000"/>
              </a:lnSpc>
            </a:pPr>
            <a:r>
              <a:rPr lang="zh-CN" altLang="en-US" sz="2400" dirty="0">
                <a:effectLst>
                  <a:outerShdw blurRad="38100" dist="38100" dir="2700000" algn="tl">
                    <a:srgbClr val="000000">
                      <a:alpha val="43137"/>
                    </a:srgbClr>
                  </a:outerShdw>
                </a:effectLst>
              </a:rPr>
              <a:t>多模态分析致力于建立能</a:t>
            </a:r>
            <a:r>
              <a:rPr lang="zh-CN" altLang="en-US" sz="2400" dirty="0">
                <a:solidFill>
                  <a:srgbClr val="FF0000"/>
                </a:solidFill>
                <a:effectLst>
                  <a:outerShdw blurRad="38100" dist="38100" dir="2700000" algn="tl">
                    <a:srgbClr val="000000">
                      <a:alpha val="43137"/>
                    </a:srgbClr>
                  </a:outerShdw>
                </a:effectLst>
              </a:rPr>
              <a:t>处理和关联</a:t>
            </a:r>
            <a:r>
              <a:rPr lang="zh-CN" altLang="en-US" sz="2400" dirty="0">
                <a:effectLst>
                  <a:outerShdw blurRad="38100" dist="38100" dir="2700000" algn="tl">
                    <a:srgbClr val="000000">
                      <a:alpha val="43137"/>
                    </a:srgbClr>
                  </a:outerShdw>
                </a:effectLst>
              </a:rPr>
              <a:t>来自多个</a:t>
            </a:r>
            <a:r>
              <a:rPr lang="zh-CN" altLang="en-US" sz="2400" b="1" dirty="0">
                <a:effectLst>
                  <a:outerShdw blurRad="38100" dist="38100" dir="2700000" algn="tl">
                    <a:srgbClr val="000000">
                      <a:alpha val="43137"/>
                    </a:srgbClr>
                  </a:outerShdw>
                </a:effectLst>
              </a:rPr>
              <a:t>感觉模态</a:t>
            </a:r>
            <a:r>
              <a:rPr lang="zh-CN" altLang="en-US" sz="2400" dirty="0">
                <a:effectLst>
                  <a:outerShdw blurRad="38100" dist="38100" dir="2700000" algn="tl">
                    <a:srgbClr val="000000">
                      <a:alpha val="43137"/>
                    </a:srgbClr>
                  </a:outerShdw>
                </a:effectLst>
              </a:rPr>
              <a:t>的模型</a:t>
            </a:r>
          </a:p>
        </p:txBody>
      </p:sp>
    </p:spTree>
    <p:extLst>
      <p:ext uri="{BB962C8B-B14F-4D97-AF65-F5344CB8AC3E}">
        <p14:creationId xmlns:p14="http://schemas.microsoft.com/office/powerpoint/2010/main" val="71749667"/>
      </p:ext>
    </p:extLst>
  </p:cSld>
  <p:clrMapOvr>
    <a:masterClrMapping/>
  </p:clrMapOvr>
  <p:transition spd="med" advTm="22108">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CC8D13-C15A-4A67-ACC0-B75A14EF7CED}"/>
              </a:ext>
            </a:extLst>
          </p:cNvPr>
          <p:cNvSpPr>
            <a:spLocks noGrp="1"/>
          </p:cNvSpPr>
          <p:nvPr>
            <p:ph type="title"/>
          </p:nvPr>
        </p:nvSpPr>
        <p:spPr>
          <a:xfrm>
            <a:off x="749862" y="249067"/>
            <a:ext cx="11066217" cy="480131"/>
          </a:xfrm>
        </p:spPr>
        <p:txBody>
          <a:bodyPr/>
          <a:lstStyle/>
          <a:p>
            <a:r>
              <a:rPr lang="zh-CN" altLang="en-US"/>
              <a:t>混合：桥接关联神经网络</a:t>
            </a:r>
            <a:r>
              <a:rPr lang="en-US" altLang="zh-CN"/>
              <a:t>(Bridge Correlational Neural Network)</a:t>
            </a:r>
            <a:endParaRPr lang="zh-CN" altLang="en-US"/>
          </a:p>
        </p:txBody>
      </p:sp>
      <p:pic>
        <p:nvPicPr>
          <p:cNvPr id="4" name="图片 3">
            <a:extLst>
              <a:ext uri="{FF2B5EF4-FFF2-40B4-BE49-F238E27FC236}">
                <a16:creationId xmlns:a16="http://schemas.microsoft.com/office/drawing/2014/main" id="{4A842643-B770-4C1E-95EE-C9B9101538C7}"/>
              </a:ext>
            </a:extLst>
          </p:cNvPr>
          <p:cNvPicPr>
            <a:picLocks noChangeAspect="1"/>
          </p:cNvPicPr>
          <p:nvPr/>
        </p:nvPicPr>
        <p:blipFill>
          <a:blip r:embed="rId3"/>
          <a:stretch>
            <a:fillRect/>
          </a:stretch>
        </p:blipFill>
        <p:spPr>
          <a:xfrm>
            <a:off x="6121401" y="2447985"/>
            <a:ext cx="4742044" cy="3142086"/>
          </a:xfrm>
          <a:prstGeom prst="rect">
            <a:avLst/>
          </a:prstGeom>
        </p:spPr>
      </p:pic>
      <p:sp>
        <p:nvSpPr>
          <p:cNvPr id="5" name="文本框 4">
            <a:extLst>
              <a:ext uri="{FF2B5EF4-FFF2-40B4-BE49-F238E27FC236}">
                <a16:creationId xmlns:a16="http://schemas.microsoft.com/office/drawing/2014/main" id="{080C3E8A-F873-47AC-8E5E-54C356CEA967}"/>
              </a:ext>
            </a:extLst>
          </p:cNvPr>
          <p:cNvSpPr txBox="1"/>
          <p:nvPr/>
        </p:nvSpPr>
        <p:spPr>
          <a:xfrm>
            <a:off x="1082040" y="1423931"/>
            <a:ext cx="10027920" cy="523220"/>
          </a:xfrm>
          <a:prstGeom prst="rect">
            <a:avLst/>
          </a:prstGeom>
          <a:noFill/>
        </p:spPr>
        <p:txBody>
          <a:bodyPr wrap="square" rtlCol="0">
            <a:spAutoFit/>
          </a:bodyPr>
          <a:lstStyle/>
          <a:p>
            <a:r>
              <a:rPr lang="en-US" altLang="zh-CN" sz="2800" b="1"/>
              <a:t>BCNN</a:t>
            </a:r>
            <a:r>
              <a:rPr lang="zh-CN" altLang="en-US" sz="2800"/>
              <a:t>：用一个</a:t>
            </a:r>
            <a:r>
              <a:rPr lang="zh-CN" altLang="en-US" sz="2800" b="1"/>
              <a:t>枢轴模态</a:t>
            </a:r>
            <a:r>
              <a:rPr lang="zh-CN" altLang="en-US" sz="2800"/>
              <a:t>学习多个模态之间的共同表征。</a:t>
            </a:r>
          </a:p>
        </p:txBody>
      </p:sp>
      <p:sp>
        <p:nvSpPr>
          <p:cNvPr id="6" name="文本框 5">
            <a:extLst>
              <a:ext uri="{FF2B5EF4-FFF2-40B4-BE49-F238E27FC236}">
                <a16:creationId xmlns:a16="http://schemas.microsoft.com/office/drawing/2014/main" id="{03DF978A-8C5C-4F02-AF9F-6363DB7BEB67}"/>
              </a:ext>
            </a:extLst>
          </p:cNvPr>
          <p:cNvSpPr txBox="1"/>
          <p:nvPr/>
        </p:nvSpPr>
        <p:spPr>
          <a:xfrm>
            <a:off x="1107441" y="3864409"/>
            <a:ext cx="4742044" cy="1569660"/>
          </a:xfrm>
          <a:prstGeom prst="rect">
            <a:avLst/>
          </a:prstGeom>
          <a:noFill/>
        </p:spPr>
        <p:txBody>
          <a:bodyPr wrap="square" rtlCol="0">
            <a:spAutoFit/>
          </a:bodyPr>
          <a:lstStyle/>
          <a:p>
            <a:pPr algn="l"/>
            <a:r>
              <a:rPr lang="zh-CN" altLang="en-US" sz="2400"/>
              <a:t>机器翻译问题：已有</a:t>
            </a:r>
            <a:r>
              <a:rPr lang="zh-CN" altLang="en-US" sz="2400" b="1"/>
              <a:t>英语和法语、英语和德语</a:t>
            </a:r>
            <a:r>
              <a:rPr lang="zh-CN" altLang="en-US" sz="2400"/>
              <a:t>的对照翻译，借助</a:t>
            </a:r>
            <a:r>
              <a:rPr lang="zh-CN" altLang="en-US" sz="2400" b="1"/>
              <a:t>英语</a:t>
            </a:r>
            <a:r>
              <a:rPr lang="zh-CN" altLang="en-US" sz="2400"/>
              <a:t>这个枢轴实现</a:t>
            </a:r>
            <a:r>
              <a:rPr lang="zh-CN" altLang="en-US" sz="2400" b="1"/>
              <a:t>法语和德语</a:t>
            </a:r>
            <a:r>
              <a:rPr lang="zh-CN" altLang="en-US" sz="2400"/>
              <a:t>的跨语言翻译。</a:t>
            </a:r>
          </a:p>
        </p:txBody>
      </p:sp>
      <p:sp>
        <p:nvSpPr>
          <p:cNvPr id="7" name="矩形 6">
            <a:extLst>
              <a:ext uri="{FF2B5EF4-FFF2-40B4-BE49-F238E27FC236}">
                <a16:creationId xmlns:a16="http://schemas.microsoft.com/office/drawing/2014/main" id="{FF4DA6D8-9796-4289-B842-D9A70F39B4C9}"/>
              </a:ext>
            </a:extLst>
          </p:cNvPr>
          <p:cNvSpPr/>
          <p:nvPr/>
        </p:nvSpPr>
        <p:spPr>
          <a:xfrm>
            <a:off x="1107441" y="5812909"/>
            <a:ext cx="2717860" cy="369332"/>
          </a:xfrm>
          <a:prstGeom prst="rect">
            <a:avLst/>
          </a:prstGeom>
        </p:spPr>
        <p:txBody>
          <a:bodyPr wrap="none">
            <a:spAutoFit/>
          </a:bodyPr>
          <a:lstStyle/>
          <a:p>
            <a:r>
              <a:rPr lang="sv-SE" altLang="zh-CN">
                <a:solidFill>
                  <a:schemeClr val="accent1"/>
                </a:solidFill>
              </a:rPr>
              <a:t>J. Rajendran et al. 2015</a:t>
            </a:r>
            <a:endParaRPr lang="zh-CN" altLang="en-US">
              <a:solidFill>
                <a:schemeClr val="accent1"/>
              </a:solidFill>
            </a:endParaRPr>
          </a:p>
        </p:txBody>
      </p:sp>
    </p:spTree>
    <p:extLst>
      <p:ext uri="{BB962C8B-B14F-4D97-AF65-F5344CB8AC3E}">
        <p14:creationId xmlns:p14="http://schemas.microsoft.com/office/powerpoint/2010/main" val="4163709391"/>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2584F0-20DC-43B6-B858-19EF75613D5D}"/>
              </a:ext>
            </a:extLst>
          </p:cNvPr>
          <p:cNvSpPr>
            <a:spLocks noGrp="1"/>
          </p:cNvSpPr>
          <p:nvPr>
            <p:ph type="title"/>
          </p:nvPr>
        </p:nvSpPr>
        <p:spPr/>
        <p:txBody>
          <a:bodyPr/>
          <a:lstStyle/>
          <a:p>
            <a:r>
              <a:rPr lang="zh-CN" altLang="en-US" dirty="0"/>
              <a:t>本节总结</a:t>
            </a:r>
          </a:p>
        </p:txBody>
      </p:sp>
      <p:sp>
        <p:nvSpPr>
          <p:cNvPr id="4" name="文本框 3">
            <a:extLst>
              <a:ext uri="{FF2B5EF4-FFF2-40B4-BE49-F238E27FC236}">
                <a16:creationId xmlns:a16="http://schemas.microsoft.com/office/drawing/2014/main" id="{48170A83-4542-490B-A9AE-C683CA4D35E5}"/>
              </a:ext>
            </a:extLst>
          </p:cNvPr>
          <p:cNvSpPr txBox="1"/>
          <p:nvPr/>
        </p:nvSpPr>
        <p:spPr>
          <a:xfrm>
            <a:off x="936522" y="1582286"/>
            <a:ext cx="10318955" cy="1200329"/>
          </a:xfrm>
          <a:prstGeom prst="rect">
            <a:avLst/>
          </a:prstGeom>
          <a:noFill/>
        </p:spPr>
        <p:txBody>
          <a:bodyPr wrap="square" rtlCol="0">
            <a:spAutoFit/>
          </a:bodyPr>
          <a:lstStyle/>
          <a:p>
            <a:r>
              <a:rPr lang="zh-CN" altLang="en-US" sz="2400"/>
              <a:t>多模态协同学习借助跨模态的</a:t>
            </a:r>
            <a:r>
              <a:rPr lang="zh-CN" altLang="en-US" sz="2400" b="1"/>
              <a:t>互补信息</a:t>
            </a:r>
            <a:r>
              <a:rPr lang="zh-CN" altLang="en-US" sz="2400"/>
              <a:t>利用一种模态影响另一种模态的训练。</a:t>
            </a:r>
            <a:endParaRPr lang="en-US" altLang="zh-CN" sz="2400"/>
          </a:p>
          <a:p>
            <a:endParaRPr lang="en-US" altLang="zh-CN" sz="2400"/>
          </a:p>
          <a:p>
            <a:r>
              <a:rPr lang="zh-CN" altLang="en-US" sz="2400"/>
              <a:t>而且协同学习是</a:t>
            </a:r>
            <a:r>
              <a:rPr lang="zh-CN" altLang="en-US" sz="2400" b="1"/>
              <a:t>独立于任务的</a:t>
            </a:r>
            <a:r>
              <a:rPr lang="zh-CN" altLang="en-US" sz="2400"/>
              <a:t>，可用于创建更好的融合、翻译和对齐模型。</a:t>
            </a:r>
            <a:endParaRPr lang="zh-CN" altLang="en-US" sz="3600"/>
          </a:p>
        </p:txBody>
      </p:sp>
    </p:spTree>
    <p:extLst>
      <p:ext uri="{BB962C8B-B14F-4D97-AF65-F5344CB8AC3E}">
        <p14:creationId xmlns:p14="http://schemas.microsoft.com/office/powerpoint/2010/main" val="3917478931"/>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BD2F789-C75D-41E9-B2B9-5A813EA53E36}"/>
              </a:ext>
            </a:extLst>
          </p:cNvPr>
          <p:cNvGrpSpPr/>
          <p:nvPr/>
        </p:nvGrpSpPr>
        <p:grpSpPr>
          <a:xfrm>
            <a:off x="5079886" y="3000270"/>
            <a:ext cx="3462852" cy="857460"/>
            <a:chOff x="5588007" y="1590635"/>
            <a:chExt cx="3462852" cy="857460"/>
          </a:xfrm>
        </p:grpSpPr>
        <p:sp>
          <p:nvSpPr>
            <p:cNvPr id="3" name="文本框 2">
              <a:extLst>
                <a:ext uri="{FF2B5EF4-FFF2-40B4-BE49-F238E27FC236}">
                  <a16:creationId xmlns:a16="http://schemas.microsoft.com/office/drawing/2014/main" id="{437E4AAF-3DF4-4380-ACAC-8587E419C8F1}"/>
                </a:ext>
              </a:extLst>
            </p:cNvPr>
            <p:cNvSpPr txBox="1"/>
            <p:nvPr/>
          </p:nvSpPr>
          <p:spPr>
            <a:xfrm>
              <a:off x="6549853" y="1696200"/>
              <a:ext cx="2501006" cy="646331"/>
            </a:xfrm>
            <a:prstGeom prst="rect">
              <a:avLst/>
            </a:prstGeom>
            <a:noFill/>
          </p:spPr>
          <p:txBody>
            <a:bodyPr wrap="none">
              <a:spAutoFit/>
            </a:bodyPr>
            <a:lstStyle/>
            <a:p>
              <a:pPr eaLnBrk="1" fontAlgn="auto" hangingPunct="1">
                <a:spcBef>
                  <a:spcPts val="0"/>
                </a:spcBef>
                <a:spcAft>
                  <a:spcPts val="0"/>
                </a:spcAft>
                <a:defRPr/>
              </a:pPr>
              <a:r>
                <a:rPr lang="zh-CN" altLang="en-US" sz="3600" b="1" dirty="0">
                  <a:latin typeface="宋体" panose="02010600030101010101" pitchFamily="2" charset="-122"/>
                  <a:ea typeface="宋体" panose="02010600030101010101" pitchFamily="2" charset="-122"/>
                  <a:cs typeface="Times New Roman" panose="02020603050405020304" pitchFamily="18" charset="0"/>
                  <a:sym typeface="+mn-lt"/>
                </a:rPr>
                <a:t>总结与展望</a:t>
              </a:r>
              <a:endParaRPr lang="en-US" altLang="zh-CN" sz="3600" b="1" dirty="0">
                <a:latin typeface="宋体" panose="02010600030101010101" pitchFamily="2" charset="-122"/>
                <a:ea typeface="宋体" panose="02010600030101010101" pitchFamily="2" charset="-122"/>
                <a:cs typeface="Times New Roman" panose="02020603050405020304" pitchFamily="18" charset="0"/>
                <a:sym typeface="+mn-lt"/>
              </a:endParaRPr>
            </a:p>
          </p:txBody>
        </p:sp>
        <p:sp>
          <p:nvSpPr>
            <p:cNvPr id="4" name="椭圆 3">
              <a:extLst>
                <a:ext uri="{FF2B5EF4-FFF2-40B4-BE49-F238E27FC236}">
                  <a16:creationId xmlns:a16="http://schemas.microsoft.com/office/drawing/2014/main" id="{6150C481-D3F2-4475-B1FE-657F30EDAE5E}"/>
                </a:ext>
              </a:extLst>
            </p:cNvPr>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t>7</a:t>
              </a:r>
              <a:endParaRPr lang="zh-CN" altLang="en-US" sz="4000" b="1" dirty="0"/>
            </a:p>
          </p:txBody>
        </p:sp>
      </p:grpSp>
    </p:spTree>
    <p:extLst>
      <p:ext uri="{BB962C8B-B14F-4D97-AF65-F5344CB8AC3E}">
        <p14:creationId xmlns:p14="http://schemas.microsoft.com/office/powerpoint/2010/main" val="2141773018"/>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5C64CFA2-88E3-463E-AFF1-06AD36886034}"/>
              </a:ext>
            </a:extLst>
          </p:cNvPr>
          <p:cNvSpPr>
            <a:spLocks noGrp="1"/>
          </p:cNvSpPr>
          <p:nvPr>
            <p:ph type="title"/>
          </p:nvPr>
        </p:nvSpPr>
        <p:spPr>
          <a:xfrm>
            <a:off x="749863" y="249067"/>
            <a:ext cx="8643848" cy="480131"/>
          </a:xfrm>
        </p:spPr>
        <p:txBody>
          <a:bodyPr/>
          <a:lstStyle/>
          <a:p>
            <a:r>
              <a:rPr lang="zh-CN" altLang="en-US" dirty="0"/>
              <a:t>总结与展望</a:t>
            </a:r>
          </a:p>
        </p:txBody>
      </p:sp>
      <p:sp>
        <p:nvSpPr>
          <p:cNvPr id="4" name="矩形 3">
            <a:extLst>
              <a:ext uri="{FF2B5EF4-FFF2-40B4-BE49-F238E27FC236}">
                <a16:creationId xmlns:a16="http://schemas.microsoft.com/office/drawing/2014/main" id="{AF70959D-EF8C-4C02-827E-9A8809D28043}"/>
              </a:ext>
            </a:extLst>
          </p:cNvPr>
          <p:cNvSpPr/>
          <p:nvPr/>
        </p:nvSpPr>
        <p:spPr>
          <a:xfrm>
            <a:off x="1455938" y="1145220"/>
            <a:ext cx="9486382" cy="487966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文本框 4">
            <a:extLst>
              <a:ext uri="{FF2B5EF4-FFF2-40B4-BE49-F238E27FC236}">
                <a16:creationId xmlns:a16="http://schemas.microsoft.com/office/drawing/2014/main" id="{24C42E15-C5D6-4A2D-A730-9FBEAB92BAFA}"/>
              </a:ext>
            </a:extLst>
          </p:cNvPr>
          <p:cNvSpPr txBox="1"/>
          <p:nvPr/>
        </p:nvSpPr>
        <p:spPr>
          <a:xfrm>
            <a:off x="1828800" y="1293383"/>
            <a:ext cx="9032240" cy="4271234"/>
          </a:xfrm>
          <a:prstGeom prst="rect">
            <a:avLst/>
          </a:prstGeom>
          <a:noFill/>
        </p:spPr>
        <p:txBody>
          <a:bodyPr wrap="square">
            <a:spAutoFit/>
          </a:bodyPr>
          <a:lstStyle/>
          <a:p>
            <a:pPr marL="285750" indent="-285750">
              <a:lnSpc>
                <a:spcPct val="200000"/>
              </a:lnSpc>
              <a:buFont typeface="Wingdings" panose="05000000000000000000" pitchFamily="2" charset="2"/>
              <a:buChar char="u"/>
            </a:pPr>
            <a:r>
              <a:rPr lang="zh-CN" altLang="en-US" sz="2800" dirty="0">
                <a:solidFill>
                  <a:schemeClr val="tx2"/>
                </a:solidFill>
                <a:latin typeface="+mn-ea"/>
              </a:rPr>
              <a:t>总结：</a:t>
            </a:r>
            <a:r>
              <a:rPr lang="zh-CN" altLang="en-US" sz="2800" dirty="0">
                <a:latin typeface="+mn-ea"/>
              </a:rPr>
              <a:t>本次报告我们从：</a:t>
            </a:r>
            <a:r>
              <a:rPr lang="zh-CN" altLang="en-US" sz="2800" b="1" dirty="0">
                <a:latin typeface="+mn-ea"/>
              </a:rPr>
              <a:t>表征，翻译，融合，对齐和协同学习</a:t>
            </a:r>
            <a:r>
              <a:rPr lang="zh-CN" altLang="en-US" sz="2800" dirty="0">
                <a:latin typeface="+mn-ea"/>
              </a:rPr>
              <a:t>这</a:t>
            </a:r>
            <a:r>
              <a:rPr lang="en-US" altLang="zh-CN" sz="2800" dirty="0">
                <a:latin typeface="+mn-ea"/>
              </a:rPr>
              <a:t>5</a:t>
            </a:r>
            <a:r>
              <a:rPr lang="zh-CN" altLang="en-US" sz="2800" dirty="0">
                <a:latin typeface="+mn-ea"/>
              </a:rPr>
              <a:t>个方面对多模态分析进行了介绍。</a:t>
            </a:r>
            <a:endParaRPr lang="en-US" altLang="zh-CN" sz="2800" spc="75" dirty="0">
              <a:effectLst/>
              <a:latin typeface="+mn-ea"/>
              <a:cs typeface="Times New Roman" panose="02020603050405020304" pitchFamily="18" charset="0"/>
            </a:endParaRPr>
          </a:p>
          <a:p>
            <a:pPr marL="285750" indent="-285750">
              <a:lnSpc>
                <a:spcPct val="200000"/>
              </a:lnSpc>
              <a:buFont typeface="Wingdings" panose="05000000000000000000" pitchFamily="2" charset="2"/>
              <a:buChar char="u"/>
            </a:pPr>
            <a:r>
              <a:rPr lang="zh-CN" altLang="en-US" sz="2800" spc="75" dirty="0">
                <a:solidFill>
                  <a:schemeClr val="tx2"/>
                </a:solidFill>
                <a:latin typeface="+mn-ea"/>
                <a:cs typeface="Times New Roman" panose="02020603050405020304" pitchFamily="18" charset="0"/>
              </a:rPr>
              <a:t>展望：</a:t>
            </a:r>
            <a:r>
              <a:rPr lang="zh-CN" altLang="en-US" sz="2800" spc="75" dirty="0">
                <a:latin typeface="+mn-ea"/>
                <a:cs typeface="Times New Roman" panose="02020603050405020304" pitchFamily="18" charset="0"/>
              </a:rPr>
              <a:t>基于多模态的</a:t>
            </a:r>
            <a:r>
              <a:rPr lang="zh-CN" altLang="en-US" sz="2800" b="1" spc="75" dirty="0">
                <a:solidFill>
                  <a:schemeClr val="accent1">
                    <a:lumMod val="75000"/>
                  </a:schemeClr>
                </a:solidFill>
                <a:latin typeface="+mn-ea"/>
                <a:cs typeface="Times New Roman" panose="02020603050405020304" pitchFamily="18" charset="0"/>
              </a:rPr>
              <a:t>预训练模型</a:t>
            </a:r>
            <a:r>
              <a:rPr lang="zh-CN" altLang="en-US" sz="2800" spc="75" dirty="0">
                <a:latin typeface="+mn-ea"/>
                <a:cs typeface="Times New Roman" panose="02020603050405020304" pitchFamily="18" charset="0"/>
              </a:rPr>
              <a:t>近年来广受关注。</a:t>
            </a:r>
            <a:endParaRPr lang="en-US" altLang="zh-CN" sz="2800" spc="75" dirty="0">
              <a:latin typeface="+mn-ea"/>
              <a:cs typeface="Times New Roman" panose="02020603050405020304" pitchFamily="18" charset="0"/>
            </a:endParaRPr>
          </a:p>
          <a:p>
            <a:pPr marL="285750" indent="-285750">
              <a:lnSpc>
                <a:spcPct val="200000"/>
              </a:lnSpc>
              <a:buFont typeface="Wingdings" panose="05000000000000000000" pitchFamily="2" charset="2"/>
              <a:buChar char="u"/>
            </a:pPr>
            <a:r>
              <a:rPr lang="zh-CN" altLang="en-US" sz="2800" b="1" spc="75" dirty="0">
                <a:solidFill>
                  <a:srgbClr val="C00000"/>
                </a:solidFill>
                <a:latin typeface="+mn-ea"/>
                <a:cs typeface="Times New Roman" panose="02020603050405020304" pitchFamily="18" charset="0"/>
              </a:rPr>
              <a:t>最后，可以预见，未来将有越来越多的多模态模型，继续推动着人工智能的发展</a:t>
            </a:r>
            <a:endParaRPr lang="en-US" altLang="zh-CN" sz="2800" b="1" spc="75" dirty="0">
              <a:solidFill>
                <a:srgbClr val="C00000"/>
              </a:solidFill>
              <a:effectLst/>
              <a:latin typeface="+mn-ea"/>
              <a:cs typeface="Times New Roman" panose="02020603050405020304" pitchFamily="18" charset="0"/>
            </a:endParaRPr>
          </a:p>
        </p:txBody>
      </p:sp>
    </p:spTree>
    <p:extLst>
      <p:ext uri="{BB962C8B-B14F-4D97-AF65-F5344CB8AC3E}">
        <p14:creationId xmlns:p14="http://schemas.microsoft.com/office/powerpoint/2010/main" val="2760470423"/>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0185488-AD74-4AFC-8ACF-723639DFBEB4}"/>
              </a:ext>
            </a:extLst>
          </p:cNvPr>
          <p:cNvSpPr txBox="1"/>
          <p:nvPr/>
        </p:nvSpPr>
        <p:spPr>
          <a:xfrm>
            <a:off x="6041732" y="3105835"/>
            <a:ext cx="3017173" cy="769441"/>
          </a:xfrm>
          <a:prstGeom prst="rect">
            <a:avLst/>
          </a:prstGeom>
          <a:noFill/>
        </p:spPr>
        <p:txBody>
          <a:bodyPr wrap="none">
            <a:spAutoFit/>
          </a:bodyPr>
          <a:lstStyle/>
          <a:p>
            <a:pPr eaLnBrk="1" fontAlgn="auto" hangingPunct="1">
              <a:spcBef>
                <a:spcPts val="0"/>
              </a:spcBef>
              <a:spcAft>
                <a:spcPts val="0"/>
              </a:spcAft>
              <a:defRPr/>
            </a:pPr>
            <a:r>
              <a:rPr lang="en-US" altLang="zh-CN" sz="4400" b="1" dirty="0">
                <a:latin typeface="+mj-lt"/>
                <a:ea typeface="宋体" panose="02010600030101010101" pitchFamily="2" charset="-122"/>
                <a:cs typeface="Times New Roman" panose="02020603050405020304" pitchFamily="18" charset="0"/>
                <a:sym typeface="+mn-lt"/>
              </a:rPr>
              <a:t>Demo</a:t>
            </a:r>
            <a:r>
              <a:rPr lang="zh-CN" altLang="en-US" sz="4400" b="1" dirty="0">
                <a:latin typeface="+mj-lt"/>
                <a:ea typeface="宋体" panose="02010600030101010101" pitchFamily="2" charset="-122"/>
                <a:cs typeface="Times New Roman" panose="02020603050405020304" pitchFamily="18" charset="0"/>
                <a:sym typeface="+mn-lt"/>
              </a:rPr>
              <a:t>展示</a:t>
            </a:r>
            <a:endParaRPr lang="en-US" altLang="zh-CN" sz="4400" b="1" dirty="0">
              <a:latin typeface="+mj-lt"/>
              <a:ea typeface="宋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99111881"/>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A7479C85-B7FA-41AF-980B-1FB654B86953}"/>
              </a:ext>
            </a:extLst>
          </p:cNvPr>
          <p:cNvSpPr>
            <a:spLocks noGrp="1"/>
          </p:cNvSpPr>
          <p:nvPr>
            <p:ph type="title"/>
          </p:nvPr>
        </p:nvSpPr>
        <p:spPr>
          <a:xfrm>
            <a:off x="749863" y="249067"/>
            <a:ext cx="8643848" cy="480131"/>
          </a:xfrm>
        </p:spPr>
        <p:txBody>
          <a:bodyPr/>
          <a:lstStyle/>
          <a:p>
            <a:r>
              <a:rPr lang="zh-CN" altLang="en-US" dirty="0"/>
              <a:t>多模态情感分析</a:t>
            </a:r>
            <a:r>
              <a:rPr lang="en-US" altLang="zh-CN" dirty="0"/>
              <a:t>Demo</a:t>
            </a:r>
            <a:endParaRPr lang="zh-CN" altLang="en-US" dirty="0"/>
          </a:p>
        </p:txBody>
      </p:sp>
      <p:pic>
        <p:nvPicPr>
          <p:cNvPr id="2" name="多模态情感分析">
            <a:hlinkClick r:id="" action="ppaction://media"/>
            <a:extLst>
              <a:ext uri="{FF2B5EF4-FFF2-40B4-BE49-F238E27FC236}">
                <a16:creationId xmlns:a16="http://schemas.microsoft.com/office/drawing/2014/main" id="{82B65E4D-8054-49AE-A41F-7285CB4255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927" y="1017147"/>
            <a:ext cx="8575476" cy="4823706"/>
          </a:xfrm>
          <a:prstGeom prst="rect">
            <a:avLst/>
          </a:prstGeom>
        </p:spPr>
      </p:pic>
      <p:sp>
        <p:nvSpPr>
          <p:cNvPr id="5" name="文本框 4">
            <a:extLst>
              <a:ext uri="{FF2B5EF4-FFF2-40B4-BE49-F238E27FC236}">
                <a16:creationId xmlns:a16="http://schemas.microsoft.com/office/drawing/2014/main" id="{00DD13CA-AF60-4EC5-BB59-E520A04C5F4F}"/>
              </a:ext>
            </a:extLst>
          </p:cNvPr>
          <p:cNvSpPr txBox="1"/>
          <p:nvPr/>
        </p:nvSpPr>
        <p:spPr>
          <a:xfrm>
            <a:off x="9263081" y="1724270"/>
            <a:ext cx="2798289" cy="2935547"/>
          </a:xfrm>
          <a:prstGeom prst="rect">
            <a:avLst/>
          </a:prstGeom>
          <a:noFill/>
        </p:spPr>
        <p:txBody>
          <a:bodyPr wrap="square" rtlCol="0">
            <a:spAutoFit/>
          </a:bodyPr>
          <a:lstStyle/>
          <a:p>
            <a:pPr>
              <a:lnSpc>
                <a:spcPct val="200000"/>
              </a:lnSpc>
            </a:pPr>
            <a:r>
              <a:rPr lang="zh-CN" altLang="en-US" sz="2400" dirty="0">
                <a:effectLst>
                  <a:outerShdw blurRad="38100" dist="38100" dir="2700000" algn="tl">
                    <a:srgbClr val="000000">
                      <a:alpha val="43137"/>
                    </a:srgbClr>
                  </a:outerShdw>
                </a:effectLst>
              </a:rPr>
              <a:t>联合</a:t>
            </a:r>
            <a:r>
              <a:rPr lang="zh-CN" altLang="en-US" sz="2400" b="1" dirty="0">
                <a:effectLst>
                  <a:outerShdw blurRad="38100" dist="38100" dir="2700000" algn="tl">
                    <a:srgbClr val="000000">
                      <a:alpha val="43137"/>
                    </a:srgbClr>
                  </a:outerShdw>
                </a:effectLst>
              </a:rPr>
              <a:t>图像信息</a:t>
            </a:r>
            <a:r>
              <a:rPr lang="zh-CN" altLang="en-US" sz="2400" dirty="0">
                <a:effectLst>
                  <a:outerShdw blurRad="38100" dist="38100" dir="2700000" algn="tl">
                    <a:srgbClr val="000000">
                      <a:alpha val="43137"/>
                    </a:srgbClr>
                  </a:outerShdw>
                </a:effectLst>
              </a:rPr>
              <a:t>，</a:t>
            </a:r>
            <a:r>
              <a:rPr lang="zh-CN" altLang="en-US" sz="2400" b="1" dirty="0">
                <a:effectLst>
                  <a:outerShdw blurRad="38100" dist="38100" dir="2700000" algn="tl">
                    <a:srgbClr val="000000">
                      <a:alpha val="43137"/>
                    </a:srgbClr>
                  </a:outerShdw>
                </a:effectLst>
              </a:rPr>
              <a:t>声音信号</a:t>
            </a:r>
            <a:r>
              <a:rPr lang="zh-CN" altLang="en-US" sz="2400" dirty="0">
                <a:effectLst>
                  <a:outerShdw blurRad="38100" dist="38100" dir="2700000" algn="tl">
                    <a:srgbClr val="000000">
                      <a:alpha val="43137"/>
                    </a:srgbClr>
                  </a:outerShdw>
                </a:effectLst>
              </a:rPr>
              <a:t>和</a:t>
            </a:r>
            <a:r>
              <a:rPr lang="zh-CN" altLang="en-US" sz="2400" b="1" dirty="0">
                <a:effectLst>
                  <a:outerShdw blurRad="38100" dist="38100" dir="2700000" algn="tl">
                    <a:srgbClr val="000000">
                      <a:alpha val="43137"/>
                    </a:srgbClr>
                  </a:outerShdw>
                </a:effectLst>
              </a:rPr>
              <a:t>自然语言</a:t>
            </a:r>
            <a:r>
              <a:rPr lang="zh-CN" altLang="en-US" sz="2400" dirty="0">
                <a:effectLst>
                  <a:outerShdw blurRad="38100" dist="38100" dir="2700000" algn="tl">
                    <a:srgbClr val="000000">
                      <a:alpha val="43137"/>
                    </a:srgbClr>
                  </a:outerShdw>
                </a:effectLst>
              </a:rPr>
              <a:t>的</a:t>
            </a:r>
            <a:r>
              <a:rPr lang="zh-CN" altLang="en-US" sz="2400" b="1" dirty="0">
                <a:solidFill>
                  <a:srgbClr val="C00000"/>
                </a:solidFill>
                <a:effectLst>
                  <a:outerShdw blurRad="38100" dist="38100" dir="2700000" algn="tl">
                    <a:srgbClr val="000000">
                      <a:alpha val="43137"/>
                    </a:srgbClr>
                  </a:outerShdw>
                </a:effectLst>
              </a:rPr>
              <a:t>多模态情感分析案例</a:t>
            </a:r>
          </a:p>
        </p:txBody>
      </p:sp>
    </p:spTree>
    <p:extLst>
      <p:ext uri="{BB962C8B-B14F-4D97-AF65-F5344CB8AC3E}">
        <p14:creationId xmlns:p14="http://schemas.microsoft.com/office/powerpoint/2010/main" val="39169936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A7479C85-B7FA-41AF-980B-1FB654B86953}"/>
              </a:ext>
            </a:extLst>
          </p:cNvPr>
          <p:cNvSpPr>
            <a:spLocks noGrp="1"/>
          </p:cNvSpPr>
          <p:nvPr>
            <p:ph type="title"/>
          </p:nvPr>
        </p:nvSpPr>
        <p:spPr>
          <a:xfrm>
            <a:off x="749863" y="249067"/>
            <a:ext cx="8643848" cy="480131"/>
          </a:xfrm>
        </p:spPr>
        <p:txBody>
          <a:bodyPr/>
          <a:lstStyle/>
          <a:p>
            <a:r>
              <a:rPr lang="zh-CN" altLang="en-US" dirty="0"/>
              <a:t>多模态预训练模型</a:t>
            </a:r>
            <a:r>
              <a:rPr lang="en-US" altLang="zh-CN" dirty="0"/>
              <a:t>Demo</a:t>
            </a:r>
            <a:endParaRPr lang="zh-CN" altLang="en-US" dirty="0"/>
          </a:p>
        </p:txBody>
      </p:sp>
      <p:pic>
        <p:nvPicPr>
          <p:cNvPr id="4" name="图片 3">
            <a:extLst>
              <a:ext uri="{FF2B5EF4-FFF2-40B4-BE49-F238E27FC236}">
                <a16:creationId xmlns:a16="http://schemas.microsoft.com/office/drawing/2014/main" id="{B8D4A10A-A4DD-4196-B6C6-ADF8385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03" y="1059145"/>
            <a:ext cx="10791825" cy="4476750"/>
          </a:xfrm>
          <a:prstGeom prst="rect">
            <a:avLst/>
          </a:prstGeom>
        </p:spPr>
      </p:pic>
    </p:spTree>
    <p:extLst>
      <p:ext uri="{BB962C8B-B14F-4D97-AF65-F5344CB8AC3E}">
        <p14:creationId xmlns:p14="http://schemas.microsoft.com/office/powerpoint/2010/main" val="1149526467"/>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5E3FC5-B5AF-49E5-BD3D-B5C351EA23EF}"/>
              </a:ext>
            </a:extLst>
          </p:cNvPr>
          <p:cNvSpPr>
            <a:spLocks noGrp="1"/>
          </p:cNvSpPr>
          <p:nvPr>
            <p:ph type="title"/>
          </p:nvPr>
        </p:nvSpPr>
        <p:spPr/>
        <p:txBody>
          <a:bodyPr/>
          <a:lstStyle/>
          <a:p>
            <a:r>
              <a:rPr lang="en-US" altLang="zh-CN" dirty="0"/>
              <a:t>UNITER</a:t>
            </a:r>
            <a:r>
              <a:rPr lang="zh-CN" altLang="en-US" dirty="0"/>
              <a:t>上游预训练任务</a:t>
            </a:r>
          </a:p>
        </p:txBody>
      </p:sp>
      <p:pic>
        <p:nvPicPr>
          <p:cNvPr id="4" name="图片 3">
            <a:extLst>
              <a:ext uri="{FF2B5EF4-FFF2-40B4-BE49-F238E27FC236}">
                <a16:creationId xmlns:a16="http://schemas.microsoft.com/office/drawing/2014/main" id="{51CD5B98-400C-4522-A113-D65275027F7D}"/>
              </a:ext>
            </a:extLst>
          </p:cNvPr>
          <p:cNvPicPr>
            <a:picLocks noChangeAspect="1"/>
          </p:cNvPicPr>
          <p:nvPr/>
        </p:nvPicPr>
        <p:blipFill rotWithShape="1">
          <a:blip r:embed="rId2">
            <a:extLst>
              <a:ext uri="{28A0092B-C50C-407E-A947-70E740481C1C}">
                <a14:useLocalDpi xmlns:a14="http://schemas.microsoft.com/office/drawing/2010/main" val="0"/>
              </a:ext>
            </a:extLst>
          </a:blip>
          <a:srcRect l="2975" t="1354" r="1" b="26442"/>
          <a:stretch/>
        </p:blipFill>
        <p:spPr>
          <a:xfrm>
            <a:off x="2667636" y="877607"/>
            <a:ext cx="3779807" cy="1171852"/>
          </a:xfrm>
          <a:prstGeom prst="rect">
            <a:avLst/>
          </a:prstGeom>
        </p:spPr>
      </p:pic>
      <p:pic>
        <p:nvPicPr>
          <p:cNvPr id="6" name="图片 5">
            <a:extLst>
              <a:ext uri="{FF2B5EF4-FFF2-40B4-BE49-F238E27FC236}">
                <a16:creationId xmlns:a16="http://schemas.microsoft.com/office/drawing/2014/main" id="{EFA8B3CE-1D55-4FD4-93DD-D28BC3BADE82}"/>
              </a:ext>
            </a:extLst>
          </p:cNvPr>
          <p:cNvPicPr>
            <a:picLocks noChangeAspect="1"/>
          </p:cNvPicPr>
          <p:nvPr/>
        </p:nvPicPr>
        <p:blipFill rotWithShape="1">
          <a:blip r:embed="rId3">
            <a:extLst>
              <a:ext uri="{28A0092B-C50C-407E-A947-70E740481C1C}">
                <a14:useLocalDpi xmlns:a14="http://schemas.microsoft.com/office/drawing/2010/main" val="0"/>
              </a:ext>
            </a:extLst>
          </a:blip>
          <a:srcRect r="9192" b="31187"/>
          <a:stretch/>
        </p:blipFill>
        <p:spPr>
          <a:xfrm>
            <a:off x="2667636" y="2490878"/>
            <a:ext cx="3779807" cy="996274"/>
          </a:xfrm>
          <a:prstGeom prst="rect">
            <a:avLst/>
          </a:prstGeom>
        </p:spPr>
      </p:pic>
      <p:pic>
        <p:nvPicPr>
          <p:cNvPr id="8" name="图片 7">
            <a:extLst>
              <a:ext uri="{FF2B5EF4-FFF2-40B4-BE49-F238E27FC236}">
                <a16:creationId xmlns:a16="http://schemas.microsoft.com/office/drawing/2014/main" id="{B0C13EA6-B523-4085-B42B-FF3CDD6F733C}"/>
              </a:ext>
            </a:extLst>
          </p:cNvPr>
          <p:cNvPicPr>
            <a:picLocks noChangeAspect="1"/>
          </p:cNvPicPr>
          <p:nvPr/>
        </p:nvPicPr>
        <p:blipFill rotWithShape="1">
          <a:blip r:embed="rId4">
            <a:extLst>
              <a:ext uri="{28A0092B-C50C-407E-A947-70E740481C1C}">
                <a14:useLocalDpi xmlns:a14="http://schemas.microsoft.com/office/drawing/2010/main" val="0"/>
              </a:ext>
            </a:extLst>
          </a:blip>
          <a:srcRect b="25097"/>
          <a:stretch/>
        </p:blipFill>
        <p:spPr>
          <a:xfrm>
            <a:off x="2667636" y="3999592"/>
            <a:ext cx="4223507" cy="1762216"/>
          </a:xfrm>
          <a:prstGeom prst="rect">
            <a:avLst/>
          </a:prstGeom>
        </p:spPr>
      </p:pic>
      <p:sp>
        <p:nvSpPr>
          <p:cNvPr id="11" name="文本框 10">
            <a:extLst>
              <a:ext uri="{FF2B5EF4-FFF2-40B4-BE49-F238E27FC236}">
                <a16:creationId xmlns:a16="http://schemas.microsoft.com/office/drawing/2014/main" id="{324941A2-DA1D-4E69-8D38-FDFD1D0555EE}"/>
              </a:ext>
            </a:extLst>
          </p:cNvPr>
          <p:cNvSpPr txBox="1"/>
          <p:nvPr/>
        </p:nvSpPr>
        <p:spPr>
          <a:xfrm>
            <a:off x="6891143" y="1319507"/>
            <a:ext cx="2398772" cy="400110"/>
          </a:xfrm>
          <a:prstGeom prst="rect">
            <a:avLst/>
          </a:prstGeom>
          <a:noFill/>
        </p:spPr>
        <p:txBody>
          <a:bodyPr wrap="square">
            <a:spAutoFit/>
          </a:bodyPr>
          <a:lstStyle/>
          <a:p>
            <a:r>
              <a:rPr lang="en-GB" altLang="zh-CN" sz="2000" b="1" i="0" dirty="0">
                <a:solidFill>
                  <a:srgbClr val="4D4D4D"/>
                </a:solidFill>
                <a:effectLst/>
                <a:latin typeface="+mj-lt"/>
              </a:rPr>
              <a:t>MLM </a:t>
            </a:r>
            <a:r>
              <a:rPr lang="zh-CN" altLang="en-US" sz="2000" b="1" i="0" dirty="0">
                <a:solidFill>
                  <a:srgbClr val="4D4D4D"/>
                </a:solidFill>
                <a:effectLst/>
                <a:latin typeface="+mj-lt"/>
              </a:rPr>
              <a:t>预训练任务</a:t>
            </a:r>
            <a:endParaRPr lang="zh-CN" altLang="en-US" sz="2000" b="1" dirty="0">
              <a:latin typeface="+mj-lt"/>
            </a:endParaRPr>
          </a:p>
        </p:txBody>
      </p:sp>
      <p:sp>
        <p:nvSpPr>
          <p:cNvPr id="12" name="文本框 11">
            <a:extLst>
              <a:ext uri="{FF2B5EF4-FFF2-40B4-BE49-F238E27FC236}">
                <a16:creationId xmlns:a16="http://schemas.microsoft.com/office/drawing/2014/main" id="{1A14B2ED-A85E-4FCA-B43E-C9EE91F39E83}"/>
              </a:ext>
            </a:extLst>
          </p:cNvPr>
          <p:cNvSpPr txBox="1"/>
          <p:nvPr/>
        </p:nvSpPr>
        <p:spPr>
          <a:xfrm>
            <a:off x="6891143" y="2694062"/>
            <a:ext cx="2398772" cy="400110"/>
          </a:xfrm>
          <a:prstGeom prst="rect">
            <a:avLst/>
          </a:prstGeom>
          <a:noFill/>
        </p:spPr>
        <p:txBody>
          <a:bodyPr wrap="square">
            <a:spAutoFit/>
          </a:bodyPr>
          <a:lstStyle/>
          <a:p>
            <a:r>
              <a:rPr lang="en-GB" altLang="zh-CN" sz="2000" b="1" i="0" dirty="0">
                <a:solidFill>
                  <a:srgbClr val="4D4D4D"/>
                </a:solidFill>
                <a:effectLst/>
                <a:latin typeface="+mj-lt"/>
              </a:rPr>
              <a:t>MRM </a:t>
            </a:r>
            <a:r>
              <a:rPr lang="zh-CN" altLang="en-US" sz="2000" b="1" i="0" dirty="0">
                <a:solidFill>
                  <a:srgbClr val="4D4D4D"/>
                </a:solidFill>
                <a:effectLst/>
                <a:latin typeface="+mj-lt"/>
              </a:rPr>
              <a:t>预训练任务</a:t>
            </a:r>
            <a:endParaRPr lang="zh-CN" altLang="en-US" sz="2000" b="1" dirty="0">
              <a:latin typeface="+mj-lt"/>
            </a:endParaRPr>
          </a:p>
        </p:txBody>
      </p:sp>
      <p:sp>
        <p:nvSpPr>
          <p:cNvPr id="13" name="文本框 12">
            <a:extLst>
              <a:ext uri="{FF2B5EF4-FFF2-40B4-BE49-F238E27FC236}">
                <a16:creationId xmlns:a16="http://schemas.microsoft.com/office/drawing/2014/main" id="{F9E91D80-DA23-48A5-9875-5F6F688C2EC8}"/>
              </a:ext>
            </a:extLst>
          </p:cNvPr>
          <p:cNvSpPr txBox="1"/>
          <p:nvPr/>
        </p:nvSpPr>
        <p:spPr>
          <a:xfrm>
            <a:off x="6940713" y="5036577"/>
            <a:ext cx="2343236" cy="400110"/>
          </a:xfrm>
          <a:prstGeom prst="rect">
            <a:avLst/>
          </a:prstGeom>
          <a:noFill/>
        </p:spPr>
        <p:txBody>
          <a:bodyPr wrap="square">
            <a:spAutoFit/>
          </a:bodyPr>
          <a:lstStyle/>
          <a:p>
            <a:r>
              <a:rPr lang="en-GB" altLang="zh-CN" sz="2000" b="1" dirty="0">
                <a:solidFill>
                  <a:srgbClr val="4D4D4D"/>
                </a:solidFill>
                <a:latin typeface="+mj-lt"/>
              </a:rPr>
              <a:t>ITM</a:t>
            </a:r>
            <a:r>
              <a:rPr lang="en-GB" altLang="zh-CN" sz="2000" b="1" i="0" dirty="0">
                <a:solidFill>
                  <a:srgbClr val="4D4D4D"/>
                </a:solidFill>
                <a:effectLst/>
                <a:latin typeface="+mj-lt"/>
              </a:rPr>
              <a:t> </a:t>
            </a:r>
            <a:r>
              <a:rPr lang="zh-CN" altLang="en-US" sz="2000" b="1" i="0" dirty="0">
                <a:solidFill>
                  <a:srgbClr val="4D4D4D"/>
                </a:solidFill>
                <a:effectLst/>
                <a:latin typeface="+mj-lt"/>
              </a:rPr>
              <a:t>预训练任务</a:t>
            </a:r>
            <a:endParaRPr lang="zh-CN" altLang="en-US" sz="2000" b="1" dirty="0">
              <a:latin typeface="+mj-lt"/>
            </a:endParaRPr>
          </a:p>
        </p:txBody>
      </p:sp>
    </p:spTree>
    <p:extLst>
      <p:ext uri="{BB962C8B-B14F-4D97-AF65-F5344CB8AC3E}">
        <p14:creationId xmlns:p14="http://schemas.microsoft.com/office/powerpoint/2010/main" val="4135967660"/>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EA5886-1D75-40E9-A101-15FB5CFE947C}"/>
              </a:ext>
            </a:extLst>
          </p:cNvPr>
          <p:cNvSpPr>
            <a:spLocks noGrp="1"/>
          </p:cNvSpPr>
          <p:nvPr>
            <p:ph type="title"/>
          </p:nvPr>
        </p:nvSpPr>
        <p:spPr/>
        <p:txBody>
          <a:bodyPr/>
          <a:lstStyle/>
          <a:p>
            <a:r>
              <a:rPr lang="en-US" altLang="zh-CN" dirty="0"/>
              <a:t>UNITER</a:t>
            </a:r>
            <a:r>
              <a:rPr lang="zh-CN" altLang="en-US" dirty="0"/>
              <a:t>下游微调子任务</a:t>
            </a:r>
          </a:p>
        </p:txBody>
      </p:sp>
      <p:pic>
        <p:nvPicPr>
          <p:cNvPr id="4" name="图片 3">
            <a:extLst>
              <a:ext uri="{FF2B5EF4-FFF2-40B4-BE49-F238E27FC236}">
                <a16:creationId xmlns:a16="http://schemas.microsoft.com/office/drawing/2014/main" id="{5A2CD117-670C-4C36-A63C-3B024626B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8889"/>
            <a:ext cx="4202794" cy="1979721"/>
          </a:xfrm>
          <a:prstGeom prst="rect">
            <a:avLst/>
          </a:prstGeom>
        </p:spPr>
      </p:pic>
      <p:pic>
        <p:nvPicPr>
          <p:cNvPr id="6" name="图片 5">
            <a:extLst>
              <a:ext uri="{FF2B5EF4-FFF2-40B4-BE49-F238E27FC236}">
                <a16:creationId xmlns:a16="http://schemas.microsoft.com/office/drawing/2014/main" id="{BE584136-609A-4D35-A352-9D4B33C9F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042" y="878889"/>
            <a:ext cx="3702566" cy="1785751"/>
          </a:xfrm>
          <a:prstGeom prst="rect">
            <a:avLst/>
          </a:prstGeom>
        </p:spPr>
      </p:pic>
      <p:pic>
        <p:nvPicPr>
          <p:cNvPr id="8" name="图片 7">
            <a:extLst>
              <a:ext uri="{FF2B5EF4-FFF2-40B4-BE49-F238E27FC236}">
                <a16:creationId xmlns:a16="http://schemas.microsoft.com/office/drawing/2014/main" id="{902ECC66-E96F-4818-938C-F75E3CA34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4908" y="885761"/>
            <a:ext cx="3530737" cy="1778879"/>
          </a:xfrm>
          <a:prstGeom prst="rect">
            <a:avLst/>
          </a:prstGeom>
        </p:spPr>
      </p:pic>
      <p:pic>
        <p:nvPicPr>
          <p:cNvPr id="10" name="图片 9">
            <a:extLst>
              <a:ext uri="{FF2B5EF4-FFF2-40B4-BE49-F238E27FC236}">
                <a16:creationId xmlns:a16="http://schemas.microsoft.com/office/drawing/2014/main" id="{29A0874C-4D08-422F-A66B-B742AED28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 y="3999390"/>
            <a:ext cx="4202792" cy="1979720"/>
          </a:xfrm>
          <a:prstGeom prst="rect">
            <a:avLst/>
          </a:prstGeom>
        </p:spPr>
      </p:pic>
      <p:pic>
        <p:nvPicPr>
          <p:cNvPr id="12" name="图片 11">
            <a:extLst>
              <a:ext uri="{FF2B5EF4-FFF2-40B4-BE49-F238E27FC236}">
                <a16:creationId xmlns:a16="http://schemas.microsoft.com/office/drawing/2014/main" id="{D6460780-3D27-4AFF-BE15-6B305399C2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3446" y="3929304"/>
            <a:ext cx="4106707" cy="2049806"/>
          </a:xfrm>
          <a:prstGeom prst="rect">
            <a:avLst/>
          </a:prstGeom>
        </p:spPr>
      </p:pic>
      <p:pic>
        <p:nvPicPr>
          <p:cNvPr id="14" name="图片 13">
            <a:extLst>
              <a:ext uri="{FF2B5EF4-FFF2-40B4-BE49-F238E27FC236}">
                <a16:creationId xmlns:a16="http://schemas.microsoft.com/office/drawing/2014/main" id="{3534857A-894A-4869-95CA-15F8A76A1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5584" y="3999390"/>
            <a:ext cx="3544379" cy="1785751"/>
          </a:xfrm>
          <a:prstGeom prst="rect">
            <a:avLst/>
          </a:prstGeom>
        </p:spPr>
      </p:pic>
    </p:spTree>
    <p:extLst>
      <p:ext uri="{BB962C8B-B14F-4D97-AF65-F5344CB8AC3E}">
        <p14:creationId xmlns:p14="http://schemas.microsoft.com/office/powerpoint/2010/main" val="858576441"/>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2BD539-C165-4B55-9CED-A7E68AD92709}"/>
              </a:ext>
            </a:extLst>
          </p:cNvPr>
          <p:cNvSpPr>
            <a:spLocks noGrp="1"/>
          </p:cNvSpPr>
          <p:nvPr>
            <p:ph type="title"/>
          </p:nvPr>
        </p:nvSpPr>
        <p:spPr/>
        <p:txBody>
          <a:bodyPr/>
          <a:lstStyle/>
          <a:p>
            <a:r>
              <a:rPr lang="en-US" altLang="zh-CN" dirty="0"/>
              <a:t>UNITER</a:t>
            </a:r>
            <a:r>
              <a:rPr lang="zh-CN" altLang="en-US" dirty="0"/>
              <a:t>表现</a:t>
            </a:r>
          </a:p>
        </p:txBody>
      </p:sp>
      <p:graphicFrame>
        <p:nvGraphicFramePr>
          <p:cNvPr id="5" name="表格 6">
            <a:extLst>
              <a:ext uri="{FF2B5EF4-FFF2-40B4-BE49-F238E27FC236}">
                <a16:creationId xmlns:a16="http://schemas.microsoft.com/office/drawing/2014/main" id="{7AED95BB-2497-4E7A-9EA5-4FDF73F6C275}"/>
              </a:ext>
            </a:extLst>
          </p:cNvPr>
          <p:cNvGraphicFramePr>
            <a:graphicFrameLocks noGrp="1"/>
          </p:cNvGraphicFramePr>
          <p:nvPr>
            <p:extLst>
              <p:ext uri="{D42A27DB-BD31-4B8C-83A1-F6EECF244321}">
                <p14:modId xmlns:p14="http://schemas.microsoft.com/office/powerpoint/2010/main" val="2441268152"/>
              </p:ext>
            </p:extLst>
          </p:nvPr>
        </p:nvGraphicFramePr>
        <p:xfrm>
          <a:off x="1743231" y="2091266"/>
          <a:ext cx="8643848" cy="2590800"/>
        </p:xfrm>
        <a:graphic>
          <a:graphicData uri="http://schemas.openxmlformats.org/drawingml/2006/table">
            <a:tbl>
              <a:tblPr firstRow="1" bandRow="1">
                <a:tableStyleId>{5C22544A-7EE6-4342-B048-85BDC9FD1C3A}</a:tableStyleId>
              </a:tblPr>
              <a:tblGrid>
                <a:gridCol w="1440642">
                  <a:extLst>
                    <a:ext uri="{9D8B030D-6E8A-4147-A177-3AD203B41FA5}">
                      <a16:colId xmlns:a16="http://schemas.microsoft.com/office/drawing/2014/main" val="4127839440"/>
                    </a:ext>
                  </a:extLst>
                </a:gridCol>
                <a:gridCol w="1440642">
                  <a:extLst>
                    <a:ext uri="{9D8B030D-6E8A-4147-A177-3AD203B41FA5}">
                      <a16:colId xmlns:a16="http://schemas.microsoft.com/office/drawing/2014/main" val="2505207571"/>
                    </a:ext>
                  </a:extLst>
                </a:gridCol>
                <a:gridCol w="2881282">
                  <a:extLst>
                    <a:ext uri="{9D8B030D-6E8A-4147-A177-3AD203B41FA5}">
                      <a16:colId xmlns:a16="http://schemas.microsoft.com/office/drawing/2014/main" val="3716549533"/>
                    </a:ext>
                  </a:extLst>
                </a:gridCol>
                <a:gridCol w="2881282">
                  <a:extLst>
                    <a:ext uri="{9D8B030D-6E8A-4147-A177-3AD203B41FA5}">
                      <a16:colId xmlns:a16="http://schemas.microsoft.com/office/drawing/2014/main" val="4114904649"/>
                    </a:ext>
                  </a:extLst>
                </a:gridCol>
              </a:tblGrid>
              <a:tr h="370840">
                <a:tc gridSpan="2">
                  <a:txBody>
                    <a:bodyPr/>
                    <a:lstStyle/>
                    <a:p>
                      <a:r>
                        <a:rPr lang="en-US" altLang="zh-CN" sz="2800" dirty="0"/>
                        <a:t>            </a:t>
                      </a:r>
                      <a:r>
                        <a:rPr lang="zh-CN" altLang="en-US" sz="2800" dirty="0"/>
                        <a:t>任务</a:t>
                      </a:r>
                    </a:p>
                  </a:txBody>
                  <a:tcPr/>
                </a:tc>
                <a:tc hMerge="1">
                  <a:txBody>
                    <a:bodyPr/>
                    <a:lstStyle/>
                    <a:p>
                      <a:endParaRPr lang="zh-CN" altLang="en-US"/>
                    </a:p>
                  </a:txBody>
                  <a:tcPr/>
                </a:tc>
                <a:tc>
                  <a:txBody>
                    <a:bodyPr/>
                    <a:lstStyle/>
                    <a:p>
                      <a:r>
                        <a:rPr lang="en-US" altLang="zh-CN" sz="2800" dirty="0"/>
                        <a:t>        VLBERT</a:t>
                      </a:r>
                      <a:endParaRPr lang="zh-CN" altLang="en-US" sz="2800" dirty="0"/>
                    </a:p>
                  </a:txBody>
                  <a:tcPr/>
                </a:tc>
                <a:tc>
                  <a:txBody>
                    <a:bodyPr/>
                    <a:lstStyle/>
                    <a:p>
                      <a:r>
                        <a:rPr lang="en-US" altLang="zh-CN" sz="2800" dirty="0"/>
                        <a:t>           UNITER</a:t>
                      </a:r>
                      <a:endParaRPr lang="zh-CN" altLang="en-US" sz="2800" dirty="0"/>
                    </a:p>
                  </a:txBody>
                  <a:tcPr/>
                </a:tc>
                <a:extLst>
                  <a:ext uri="{0D108BD9-81ED-4DB2-BD59-A6C34878D82A}">
                    <a16:rowId xmlns:a16="http://schemas.microsoft.com/office/drawing/2014/main" val="4143438572"/>
                  </a:ext>
                </a:extLst>
              </a:tr>
              <a:tr h="370840">
                <a:tc gridSpan="2">
                  <a:txBody>
                    <a:bodyPr/>
                    <a:lstStyle/>
                    <a:p>
                      <a:r>
                        <a:rPr lang="en-US" altLang="zh-CN" sz="2800" dirty="0"/>
                        <a:t>            VQA</a:t>
                      </a:r>
                      <a:endParaRPr lang="zh-CN" altLang="en-US" sz="2800" dirty="0"/>
                    </a:p>
                  </a:txBody>
                  <a:tcPr/>
                </a:tc>
                <a:tc hMerge="1">
                  <a:txBody>
                    <a:bodyPr/>
                    <a:lstStyle/>
                    <a:p>
                      <a:endParaRPr lang="zh-CN" altLang="en-US"/>
                    </a:p>
                  </a:txBody>
                  <a:tcPr/>
                </a:tc>
                <a:tc>
                  <a:txBody>
                    <a:bodyPr/>
                    <a:lstStyle/>
                    <a:p>
                      <a:r>
                        <a:rPr lang="en-US" altLang="zh-CN" sz="2800" dirty="0"/>
                        <a:t>          71.79</a:t>
                      </a:r>
                      <a:endParaRPr lang="zh-CN" altLang="en-US" sz="2800" dirty="0"/>
                    </a:p>
                  </a:txBody>
                  <a:tcPr/>
                </a:tc>
                <a:tc>
                  <a:txBody>
                    <a:bodyPr/>
                    <a:lstStyle/>
                    <a:p>
                      <a:r>
                        <a:rPr lang="en-US" altLang="zh-CN" sz="2800" dirty="0">
                          <a:solidFill>
                            <a:srgbClr val="C00000"/>
                          </a:solidFill>
                        </a:rPr>
                        <a:t>            73.82</a:t>
                      </a:r>
                      <a:endParaRPr lang="zh-CN" altLang="en-US" sz="2800" dirty="0">
                        <a:solidFill>
                          <a:srgbClr val="C00000"/>
                        </a:solidFill>
                      </a:endParaRPr>
                    </a:p>
                  </a:txBody>
                  <a:tcPr/>
                </a:tc>
                <a:extLst>
                  <a:ext uri="{0D108BD9-81ED-4DB2-BD59-A6C34878D82A}">
                    <a16:rowId xmlns:a16="http://schemas.microsoft.com/office/drawing/2014/main" val="1204649131"/>
                  </a:ext>
                </a:extLst>
              </a:tr>
              <a:tr h="370840">
                <a:tc rowSpan="3">
                  <a:txBody>
                    <a:bodyPr/>
                    <a:lstStyle/>
                    <a:p>
                      <a:endParaRPr lang="en-US" altLang="zh-CN" sz="2800" dirty="0"/>
                    </a:p>
                    <a:p>
                      <a:r>
                        <a:rPr lang="en-US" altLang="zh-CN" sz="2800" dirty="0"/>
                        <a:t>     VCR</a:t>
                      </a:r>
                      <a:endParaRPr lang="zh-CN" altLang="en-US" sz="2800" dirty="0"/>
                    </a:p>
                  </a:txBody>
                  <a:tcPr/>
                </a:tc>
                <a:tc>
                  <a:txBody>
                    <a:bodyPr/>
                    <a:lstStyle/>
                    <a:p>
                      <a:r>
                        <a:rPr lang="en-US" altLang="zh-CN" sz="2800" dirty="0">
                          <a:solidFill>
                            <a:schemeClr val="tx1"/>
                          </a:solidFill>
                        </a:rPr>
                        <a:t>Q-&gt;A</a:t>
                      </a:r>
                      <a:endParaRPr lang="zh-CN" altLang="en-US" sz="2800" dirty="0">
                        <a:solidFill>
                          <a:schemeClr val="tx1"/>
                        </a:solidFill>
                      </a:endParaRPr>
                    </a:p>
                  </a:txBody>
                  <a:tcPr/>
                </a:tc>
                <a:tc>
                  <a:txBody>
                    <a:bodyPr/>
                    <a:lstStyle/>
                    <a:p>
                      <a:r>
                        <a:rPr lang="en-US" altLang="zh-CN" sz="2800" dirty="0"/>
                        <a:t>          75.80</a:t>
                      </a:r>
                      <a:endParaRPr lang="zh-CN" altLang="en-US" sz="2800" dirty="0"/>
                    </a:p>
                  </a:txBody>
                  <a:tcPr/>
                </a:tc>
                <a:tc>
                  <a:txBody>
                    <a:bodyPr/>
                    <a:lstStyle/>
                    <a:p>
                      <a:r>
                        <a:rPr lang="en-US" altLang="zh-CN" sz="2800" dirty="0">
                          <a:solidFill>
                            <a:srgbClr val="C00000"/>
                          </a:solidFill>
                        </a:rPr>
                        <a:t>            77.30</a:t>
                      </a:r>
                      <a:endParaRPr lang="zh-CN" altLang="en-US" sz="2800" dirty="0">
                        <a:solidFill>
                          <a:srgbClr val="C00000"/>
                        </a:solidFill>
                      </a:endParaRPr>
                    </a:p>
                  </a:txBody>
                  <a:tcPr/>
                </a:tc>
                <a:extLst>
                  <a:ext uri="{0D108BD9-81ED-4DB2-BD59-A6C34878D82A}">
                    <a16:rowId xmlns:a16="http://schemas.microsoft.com/office/drawing/2014/main" val="811676578"/>
                  </a:ext>
                </a:extLst>
              </a:tr>
              <a:tr h="370840">
                <a:tc vMerge="1">
                  <a:txBody>
                    <a:bodyPr/>
                    <a:lstStyle/>
                    <a:p>
                      <a:endParaRPr lang="zh-CN" altLang="en-US" dirty="0"/>
                    </a:p>
                  </a:txBody>
                  <a:tcPr/>
                </a:tc>
                <a:tc>
                  <a:txBody>
                    <a:bodyPr/>
                    <a:lstStyle/>
                    <a:p>
                      <a:r>
                        <a:rPr lang="en-US" altLang="zh-CN" sz="2800" dirty="0">
                          <a:solidFill>
                            <a:schemeClr val="tx1"/>
                          </a:solidFill>
                        </a:rPr>
                        <a:t>QA-&gt;R</a:t>
                      </a:r>
                      <a:endParaRPr lang="zh-CN" altLang="en-US" sz="2800" dirty="0">
                        <a:solidFill>
                          <a:schemeClr val="tx1"/>
                        </a:solidFill>
                      </a:endParaRPr>
                    </a:p>
                  </a:txBody>
                  <a:tcPr/>
                </a:tc>
                <a:tc>
                  <a:txBody>
                    <a:bodyPr/>
                    <a:lstStyle/>
                    <a:p>
                      <a:r>
                        <a:rPr lang="en-US" altLang="zh-CN" sz="2800" dirty="0"/>
                        <a:t>          78.40</a:t>
                      </a:r>
                      <a:endParaRPr lang="zh-CN" altLang="en-US" sz="2800" dirty="0"/>
                    </a:p>
                  </a:txBody>
                  <a:tcPr/>
                </a:tc>
                <a:tc>
                  <a:txBody>
                    <a:bodyPr/>
                    <a:lstStyle/>
                    <a:p>
                      <a:r>
                        <a:rPr lang="en-US" altLang="zh-CN" sz="2800" dirty="0">
                          <a:solidFill>
                            <a:srgbClr val="C00000"/>
                          </a:solidFill>
                        </a:rPr>
                        <a:t>            80.80</a:t>
                      </a:r>
                      <a:endParaRPr lang="zh-CN" altLang="en-US" sz="2800" dirty="0">
                        <a:solidFill>
                          <a:srgbClr val="C00000"/>
                        </a:solidFill>
                      </a:endParaRPr>
                    </a:p>
                  </a:txBody>
                  <a:tcPr/>
                </a:tc>
                <a:extLst>
                  <a:ext uri="{0D108BD9-81ED-4DB2-BD59-A6C34878D82A}">
                    <a16:rowId xmlns:a16="http://schemas.microsoft.com/office/drawing/2014/main" val="38928066"/>
                  </a:ext>
                </a:extLst>
              </a:tr>
              <a:tr h="370840">
                <a:tc vMerge="1">
                  <a:txBody>
                    <a:bodyPr/>
                    <a:lstStyle/>
                    <a:p>
                      <a:endParaRPr lang="zh-CN" altLang="en-US" dirty="0"/>
                    </a:p>
                  </a:txBody>
                  <a:tcPr/>
                </a:tc>
                <a:tc>
                  <a:txBody>
                    <a:bodyPr/>
                    <a:lstStyle/>
                    <a:p>
                      <a:r>
                        <a:rPr lang="en-US" altLang="zh-CN" sz="2800" dirty="0">
                          <a:solidFill>
                            <a:schemeClr val="tx1"/>
                          </a:solidFill>
                        </a:rPr>
                        <a:t>Q-&gt;R</a:t>
                      </a:r>
                      <a:endParaRPr lang="zh-CN" altLang="en-US" sz="2800" dirty="0">
                        <a:solidFill>
                          <a:schemeClr val="tx1"/>
                        </a:solidFill>
                      </a:endParaRPr>
                    </a:p>
                  </a:txBody>
                  <a:tcPr/>
                </a:tc>
                <a:tc>
                  <a:txBody>
                    <a:bodyPr/>
                    <a:lstStyle/>
                    <a:p>
                      <a:r>
                        <a:rPr lang="en-US" altLang="zh-CN" sz="2800" dirty="0"/>
                        <a:t>          59.70</a:t>
                      </a:r>
                      <a:endParaRPr lang="zh-CN" altLang="en-US" sz="2800" dirty="0"/>
                    </a:p>
                  </a:txBody>
                  <a:tcPr/>
                </a:tc>
                <a:tc>
                  <a:txBody>
                    <a:bodyPr/>
                    <a:lstStyle/>
                    <a:p>
                      <a:r>
                        <a:rPr lang="en-US" altLang="zh-CN" sz="2800" dirty="0">
                          <a:solidFill>
                            <a:srgbClr val="C00000"/>
                          </a:solidFill>
                        </a:rPr>
                        <a:t>            62.80</a:t>
                      </a:r>
                      <a:endParaRPr lang="zh-CN" altLang="en-US" sz="2800" dirty="0">
                        <a:solidFill>
                          <a:srgbClr val="C00000"/>
                        </a:solidFill>
                      </a:endParaRPr>
                    </a:p>
                  </a:txBody>
                  <a:tcPr/>
                </a:tc>
                <a:extLst>
                  <a:ext uri="{0D108BD9-81ED-4DB2-BD59-A6C34878D82A}">
                    <a16:rowId xmlns:a16="http://schemas.microsoft.com/office/drawing/2014/main" val="370410424"/>
                  </a:ext>
                </a:extLst>
              </a:tr>
            </a:tbl>
          </a:graphicData>
        </a:graphic>
      </p:graphicFrame>
      <p:sp>
        <p:nvSpPr>
          <p:cNvPr id="3" name="文本框 2">
            <a:extLst>
              <a:ext uri="{FF2B5EF4-FFF2-40B4-BE49-F238E27FC236}">
                <a16:creationId xmlns:a16="http://schemas.microsoft.com/office/drawing/2014/main" id="{3A67C91D-6F55-4D29-B265-72D62CC6E32C}"/>
              </a:ext>
            </a:extLst>
          </p:cNvPr>
          <p:cNvSpPr txBox="1"/>
          <p:nvPr/>
        </p:nvSpPr>
        <p:spPr>
          <a:xfrm>
            <a:off x="5254676" y="1217782"/>
            <a:ext cx="1620957" cy="523220"/>
          </a:xfrm>
          <a:prstGeom prst="rect">
            <a:avLst/>
          </a:prstGeom>
          <a:noFill/>
        </p:spPr>
        <p:txBody>
          <a:bodyPr wrap="none" rtlCol="0">
            <a:spAutoFit/>
          </a:bodyPr>
          <a:lstStyle/>
          <a:p>
            <a:r>
              <a:rPr lang="zh-CN" altLang="en-US" sz="2800" b="1" dirty="0"/>
              <a:t>横向对比</a:t>
            </a:r>
          </a:p>
        </p:txBody>
      </p:sp>
      <p:sp>
        <p:nvSpPr>
          <p:cNvPr id="4" name="文本框 3">
            <a:extLst>
              <a:ext uri="{FF2B5EF4-FFF2-40B4-BE49-F238E27FC236}">
                <a16:creationId xmlns:a16="http://schemas.microsoft.com/office/drawing/2014/main" id="{BFF4EF3F-9321-4BBE-BBDD-1FABA2739D97}"/>
              </a:ext>
            </a:extLst>
          </p:cNvPr>
          <p:cNvSpPr txBox="1"/>
          <p:nvPr/>
        </p:nvSpPr>
        <p:spPr>
          <a:xfrm>
            <a:off x="3541454" y="5170650"/>
            <a:ext cx="5416868" cy="461665"/>
          </a:xfrm>
          <a:prstGeom prst="rect">
            <a:avLst/>
          </a:prstGeom>
          <a:noFill/>
        </p:spPr>
        <p:txBody>
          <a:bodyPr wrap="none" rtlCol="0">
            <a:spAutoFit/>
          </a:bodyPr>
          <a:lstStyle/>
          <a:p>
            <a:r>
              <a:rPr lang="zh-CN" altLang="en-US" sz="2400" b="1" dirty="0">
                <a:solidFill>
                  <a:schemeClr val="accent1">
                    <a:lumMod val="75000"/>
                  </a:schemeClr>
                </a:solidFill>
              </a:rPr>
              <a:t>百度，腾讯等近期还有诸多的相关工作</a:t>
            </a:r>
          </a:p>
        </p:txBody>
      </p:sp>
    </p:spTree>
    <p:extLst>
      <p:ext uri="{BB962C8B-B14F-4D97-AF65-F5344CB8AC3E}">
        <p14:creationId xmlns:p14="http://schemas.microsoft.com/office/powerpoint/2010/main" val="261051110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113FCF3-8910-4158-986D-C526BED3DC58}"/>
              </a:ext>
            </a:extLst>
          </p:cNvPr>
          <p:cNvSpPr>
            <a:spLocks noGrp="1"/>
          </p:cNvSpPr>
          <p:nvPr>
            <p:ph type="title"/>
          </p:nvPr>
        </p:nvSpPr>
        <p:spPr>
          <a:xfrm>
            <a:off x="749863" y="249067"/>
            <a:ext cx="8643848" cy="480131"/>
          </a:xfrm>
        </p:spPr>
        <p:txBody>
          <a:bodyPr/>
          <a:lstStyle/>
          <a:p>
            <a:r>
              <a:rPr lang="zh-CN" altLang="en-US" dirty="0"/>
              <a:t>发展历史</a:t>
            </a:r>
          </a:p>
        </p:txBody>
      </p:sp>
      <p:sp>
        <p:nvSpPr>
          <p:cNvPr id="4" name="文本框 3">
            <a:extLst>
              <a:ext uri="{FF2B5EF4-FFF2-40B4-BE49-F238E27FC236}">
                <a16:creationId xmlns:a16="http://schemas.microsoft.com/office/drawing/2014/main" id="{F0229EF1-BD2D-4BA1-A4CF-31A78D4A8347}"/>
              </a:ext>
            </a:extLst>
          </p:cNvPr>
          <p:cNvSpPr txBox="1"/>
          <p:nvPr/>
        </p:nvSpPr>
        <p:spPr>
          <a:xfrm>
            <a:off x="862614" y="1621140"/>
            <a:ext cx="9749592" cy="523220"/>
          </a:xfrm>
          <a:prstGeom prst="rect">
            <a:avLst/>
          </a:prstGeom>
          <a:noFill/>
        </p:spPr>
        <p:txBody>
          <a:bodyPr wrap="none" rtlCol="0">
            <a:spAutoFit/>
          </a:bodyPr>
          <a:lstStyle/>
          <a:p>
            <a:r>
              <a:rPr lang="en-US" altLang="zh-CN" sz="2800" b="1" dirty="0"/>
              <a:t>AVSR</a:t>
            </a:r>
            <a:r>
              <a:rPr lang="zh-CN" altLang="en-US" sz="2800" dirty="0"/>
              <a:t>：</a:t>
            </a:r>
            <a:r>
              <a:rPr lang="zh-CN" altLang="en-US" sz="2800" dirty="0">
                <a:effectLst>
                  <a:outerShdw blurRad="38100" dist="38100" dir="2700000" algn="tl">
                    <a:srgbClr val="000000">
                      <a:alpha val="43137"/>
                    </a:srgbClr>
                  </a:outerShdw>
                </a:effectLst>
              </a:rPr>
              <a:t>最早</a:t>
            </a:r>
            <a:r>
              <a:rPr lang="zh-CN" altLang="en-US" sz="2800" dirty="0"/>
              <a:t>的多模态研究案例之一 </a:t>
            </a:r>
            <a:r>
              <a:rPr lang="en-US" altLang="zh-CN" sz="2800" dirty="0"/>
              <a:t>(</a:t>
            </a:r>
            <a:r>
              <a:rPr lang="en-US" altLang="zh-CN" sz="2800" dirty="0">
                <a:solidFill>
                  <a:srgbClr val="0070C0"/>
                </a:solidFill>
              </a:rPr>
              <a:t>B. P. </a:t>
            </a:r>
            <a:r>
              <a:rPr lang="en-US" altLang="zh-CN" sz="2800" dirty="0" err="1">
                <a:solidFill>
                  <a:srgbClr val="0070C0"/>
                </a:solidFill>
              </a:rPr>
              <a:t>Yuhas</a:t>
            </a:r>
            <a:r>
              <a:rPr lang="en-US" altLang="zh-CN" sz="2800" dirty="0">
                <a:solidFill>
                  <a:srgbClr val="0070C0"/>
                </a:solidFill>
              </a:rPr>
              <a:t> et al. 1989</a:t>
            </a:r>
            <a:r>
              <a:rPr lang="en-US" altLang="zh-CN" sz="2800" dirty="0"/>
              <a:t>)</a:t>
            </a:r>
            <a:endParaRPr lang="zh-CN" altLang="en-US" sz="2800" dirty="0"/>
          </a:p>
        </p:txBody>
      </p:sp>
      <p:sp>
        <p:nvSpPr>
          <p:cNvPr id="5" name="文本框 4">
            <a:extLst>
              <a:ext uri="{FF2B5EF4-FFF2-40B4-BE49-F238E27FC236}">
                <a16:creationId xmlns:a16="http://schemas.microsoft.com/office/drawing/2014/main" id="{1533F2FB-D544-48A1-A733-8B60F92389E9}"/>
              </a:ext>
            </a:extLst>
          </p:cNvPr>
          <p:cNvSpPr txBox="1"/>
          <p:nvPr/>
        </p:nvSpPr>
        <p:spPr>
          <a:xfrm>
            <a:off x="1448540" y="4048970"/>
            <a:ext cx="8244100" cy="954107"/>
          </a:xfrm>
          <a:prstGeom prst="rect">
            <a:avLst/>
          </a:prstGeom>
          <a:noFill/>
        </p:spPr>
        <p:txBody>
          <a:bodyPr wrap="square" rtlCol="0">
            <a:spAutoFit/>
          </a:bodyPr>
          <a:lstStyle/>
          <a:p>
            <a:r>
              <a:rPr lang="zh-CN" altLang="en-US" sz="2800" dirty="0"/>
              <a:t>这个效应启发了很多从事语音研究的人，通过视觉和听觉的交互作用来拓展他们的方法</a:t>
            </a:r>
          </a:p>
        </p:txBody>
      </p:sp>
      <p:sp>
        <p:nvSpPr>
          <p:cNvPr id="6" name="文本框 5">
            <a:extLst>
              <a:ext uri="{FF2B5EF4-FFF2-40B4-BE49-F238E27FC236}">
                <a16:creationId xmlns:a16="http://schemas.microsoft.com/office/drawing/2014/main" id="{886E9DDE-DEE7-4DF5-88AB-3435EEB827CA}"/>
              </a:ext>
            </a:extLst>
          </p:cNvPr>
          <p:cNvSpPr txBox="1"/>
          <p:nvPr/>
        </p:nvSpPr>
        <p:spPr>
          <a:xfrm>
            <a:off x="862614" y="2691864"/>
            <a:ext cx="10956846" cy="523220"/>
          </a:xfrm>
          <a:prstGeom prst="rect">
            <a:avLst/>
          </a:prstGeom>
          <a:noFill/>
        </p:spPr>
        <p:txBody>
          <a:bodyPr wrap="none" rtlCol="0">
            <a:spAutoFit/>
          </a:bodyPr>
          <a:lstStyle/>
          <a:p>
            <a:r>
              <a:rPr lang="zh-CN" altLang="en-US" sz="2800" dirty="0"/>
              <a:t>受到</a:t>
            </a:r>
            <a:r>
              <a:rPr lang="zh-CN" altLang="en-US" sz="2800" dirty="0">
                <a:solidFill>
                  <a:srgbClr val="FF0000"/>
                </a:solidFill>
                <a:effectLst>
                  <a:outerShdw blurRad="38100" dist="38100" dir="2700000" algn="tl">
                    <a:srgbClr val="000000">
                      <a:alpha val="43137"/>
                    </a:srgbClr>
                  </a:outerShdw>
                </a:effectLst>
              </a:rPr>
              <a:t>麦格克效应</a:t>
            </a:r>
            <a:r>
              <a:rPr lang="zh-CN" altLang="en-US" sz="2800" dirty="0"/>
              <a:t>的启发，提出的</a:t>
            </a:r>
            <a:r>
              <a:rPr lang="zh-CN" altLang="en-US" sz="2800" dirty="0">
                <a:solidFill>
                  <a:srgbClr val="FF0000"/>
                </a:solidFill>
              </a:rPr>
              <a:t>基于隐马尔可夫</a:t>
            </a:r>
            <a:r>
              <a:rPr lang="zh-CN" altLang="en-US" sz="2800" dirty="0"/>
              <a:t>的</a:t>
            </a:r>
            <a:r>
              <a:rPr lang="zh-CN" altLang="en-US" sz="2800" b="1" dirty="0"/>
              <a:t>视听语音识别模型</a:t>
            </a:r>
          </a:p>
        </p:txBody>
      </p:sp>
      <p:sp>
        <p:nvSpPr>
          <p:cNvPr id="8" name="箭头: 下 7">
            <a:extLst>
              <a:ext uri="{FF2B5EF4-FFF2-40B4-BE49-F238E27FC236}">
                <a16:creationId xmlns:a16="http://schemas.microsoft.com/office/drawing/2014/main" id="{62453230-98C6-4669-A6F6-2E09468E0D9A}"/>
              </a:ext>
            </a:extLst>
          </p:cNvPr>
          <p:cNvSpPr/>
          <p:nvPr/>
        </p:nvSpPr>
        <p:spPr>
          <a:xfrm>
            <a:off x="1040167" y="2200609"/>
            <a:ext cx="408373" cy="435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9" name="箭头: 下 8">
            <a:extLst>
              <a:ext uri="{FF2B5EF4-FFF2-40B4-BE49-F238E27FC236}">
                <a16:creationId xmlns:a16="http://schemas.microsoft.com/office/drawing/2014/main" id="{4DCCAEBA-4074-4AA2-8987-B420BAACDC22}"/>
              </a:ext>
            </a:extLst>
          </p:cNvPr>
          <p:cNvSpPr/>
          <p:nvPr/>
        </p:nvSpPr>
        <p:spPr>
          <a:xfrm>
            <a:off x="2427253" y="3261367"/>
            <a:ext cx="549627" cy="660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Tree>
    <p:extLst>
      <p:ext uri="{BB962C8B-B14F-4D97-AF65-F5344CB8AC3E}">
        <p14:creationId xmlns:p14="http://schemas.microsoft.com/office/powerpoint/2010/main" val="417455529"/>
      </p:ext>
    </p:extLst>
  </p:cSld>
  <p:clrMapOvr>
    <a:masterClrMapping/>
  </p:clrMapOvr>
  <p:transition spd="med" advTm="30308">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0185488-AD74-4AFC-8ACF-723639DFBEB4}"/>
              </a:ext>
            </a:extLst>
          </p:cNvPr>
          <p:cNvSpPr txBox="1"/>
          <p:nvPr/>
        </p:nvSpPr>
        <p:spPr>
          <a:xfrm>
            <a:off x="6041732" y="3105835"/>
            <a:ext cx="2448106" cy="769441"/>
          </a:xfrm>
          <a:prstGeom prst="rect">
            <a:avLst/>
          </a:prstGeom>
          <a:noFill/>
        </p:spPr>
        <p:txBody>
          <a:bodyPr wrap="none">
            <a:spAutoFit/>
          </a:bodyPr>
          <a:lstStyle/>
          <a:p>
            <a:pPr eaLnBrk="1" fontAlgn="auto" hangingPunct="1">
              <a:spcBef>
                <a:spcPts val="0"/>
              </a:spcBef>
              <a:spcAft>
                <a:spcPts val="0"/>
              </a:spcAft>
              <a:defRPr/>
            </a:pPr>
            <a:r>
              <a:rPr lang="zh-CN" altLang="en-US" sz="4400" b="1" dirty="0">
                <a:latin typeface="+mj-lt"/>
                <a:ea typeface="宋体" panose="02010600030101010101" pitchFamily="2" charset="-122"/>
                <a:cs typeface="Times New Roman" panose="02020603050405020304" pitchFamily="18" charset="0"/>
                <a:sym typeface="+mn-lt"/>
              </a:rPr>
              <a:t>参考文献</a:t>
            </a:r>
            <a:endParaRPr lang="en-US" altLang="zh-CN" sz="4400" b="1" dirty="0">
              <a:latin typeface="+mj-lt"/>
              <a:ea typeface="宋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064560965"/>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C88C8E-771B-4A46-9FB5-93ADF074FE50}"/>
              </a:ext>
            </a:extLst>
          </p:cNvPr>
          <p:cNvSpPr>
            <a:spLocks noGrp="1"/>
          </p:cNvSpPr>
          <p:nvPr>
            <p:ph type="title"/>
          </p:nvPr>
        </p:nvSpPr>
        <p:spPr/>
        <p:txBody>
          <a:bodyPr/>
          <a:lstStyle/>
          <a:p>
            <a:r>
              <a:rPr lang="en-US" altLang="zh-CN" dirty="0"/>
              <a:t>Introduction </a:t>
            </a:r>
            <a:r>
              <a:rPr lang="zh-CN" altLang="en-US" dirty="0"/>
              <a:t>参考文献</a:t>
            </a:r>
          </a:p>
        </p:txBody>
      </p:sp>
      <p:sp>
        <p:nvSpPr>
          <p:cNvPr id="3" name="文本框 2">
            <a:extLst>
              <a:ext uri="{FF2B5EF4-FFF2-40B4-BE49-F238E27FC236}">
                <a16:creationId xmlns:a16="http://schemas.microsoft.com/office/drawing/2014/main" id="{4980A6C5-D61F-419A-8D79-228D2B931280}"/>
              </a:ext>
            </a:extLst>
          </p:cNvPr>
          <p:cNvSpPr txBox="1"/>
          <p:nvPr/>
        </p:nvSpPr>
        <p:spPr>
          <a:xfrm>
            <a:off x="967666" y="1828800"/>
            <a:ext cx="10493405" cy="3139321"/>
          </a:xfrm>
          <a:prstGeom prst="rect">
            <a:avLst/>
          </a:prstGeom>
          <a:noFill/>
        </p:spPr>
        <p:txBody>
          <a:bodyPr wrap="square" rtlCol="0">
            <a:spAutoFit/>
          </a:bodyPr>
          <a:lstStyle/>
          <a:p>
            <a:r>
              <a:rPr lang="en-US" altLang="zh-CN" dirty="0"/>
              <a:t>B. P. </a:t>
            </a:r>
            <a:r>
              <a:rPr lang="en-US" altLang="zh-CN" dirty="0" err="1"/>
              <a:t>Yuhas</a:t>
            </a:r>
            <a:r>
              <a:rPr lang="en-US" altLang="zh-CN" dirty="0"/>
              <a:t>, M. H. Goldstein, and T. J. </a:t>
            </a:r>
            <a:r>
              <a:rPr lang="en-US" altLang="zh-CN" dirty="0" err="1"/>
              <a:t>Sejnowski</a:t>
            </a:r>
            <a:r>
              <a:rPr lang="en-US" altLang="zh-CN" dirty="0"/>
              <a:t>, “Integration of Acoustic and Visual Speech Signals Using Neural </a:t>
            </a:r>
            <a:r>
              <a:rPr lang="en-US" altLang="zh-CN" dirty="0" err="1"/>
              <a:t>Networks,”IEEE</a:t>
            </a:r>
            <a:r>
              <a:rPr lang="en-US" altLang="zh-CN" dirty="0"/>
              <a:t> Communications Magazine, 1989.</a:t>
            </a:r>
          </a:p>
          <a:p>
            <a:endParaRPr lang="en-US" altLang="zh-CN" dirty="0"/>
          </a:p>
          <a:p>
            <a:r>
              <a:rPr lang="en-US" altLang="zh-CN" dirty="0"/>
              <a:t>S. K. </a:t>
            </a:r>
            <a:r>
              <a:rPr lang="en-US" altLang="zh-CN" dirty="0" err="1"/>
              <a:t>D’mello</a:t>
            </a:r>
            <a:r>
              <a:rPr lang="en-US" altLang="zh-CN" dirty="0"/>
              <a:t> and J. Kory, “A Review and Meta-Analysis of Multimodal Affect Detection Systems,” </a:t>
            </a:r>
            <a:r>
              <a:rPr lang="en-US" altLang="zh-CN" i="1" dirty="0"/>
              <a:t>ACM Computing Surveys</a:t>
            </a:r>
            <a:r>
              <a:rPr lang="en-US" altLang="zh-CN" dirty="0"/>
              <a:t>, 2015.</a:t>
            </a:r>
          </a:p>
          <a:p>
            <a:endParaRPr lang="en-US" altLang="zh-CN" dirty="0"/>
          </a:p>
          <a:p>
            <a:r>
              <a:rPr lang="en-US" altLang="zh-CN" dirty="0"/>
              <a:t>M. </a:t>
            </a:r>
            <a:r>
              <a:rPr lang="en-US" altLang="zh-CN" dirty="0" err="1"/>
              <a:t>Hodosh</a:t>
            </a:r>
            <a:r>
              <a:rPr lang="en-US" altLang="zh-CN" dirty="0"/>
              <a:t>, P. Young, and J. </a:t>
            </a:r>
            <a:r>
              <a:rPr lang="en-US" altLang="zh-CN" dirty="0" err="1"/>
              <a:t>Hockenmaier</a:t>
            </a:r>
            <a:r>
              <a:rPr lang="en-US" altLang="zh-CN" dirty="0"/>
              <a:t>, “Framing image description as a ranking task: Data, models and evaluation </a:t>
            </a:r>
            <a:r>
              <a:rPr lang="en-US" altLang="zh-CN" dirty="0" err="1"/>
              <a:t>metrics,”JAIR</a:t>
            </a:r>
            <a:r>
              <a:rPr lang="en-US" altLang="zh-CN" dirty="0"/>
              <a:t>, 2013.</a:t>
            </a:r>
          </a:p>
          <a:p>
            <a:endParaRPr lang="en-US" altLang="zh-CN" dirty="0"/>
          </a:p>
          <a:p>
            <a:r>
              <a:rPr lang="en-US" altLang="zh-CN" dirty="0" err="1"/>
              <a:t>Baltrusaitis</a:t>
            </a:r>
            <a:r>
              <a:rPr lang="en-US" altLang="zh-CN" dirty="0"/>
              <a:t> T , Ahuja C , </a:t>
            </a:r>
            <a:r>
              <a:rPr lang="en-US" altLang="zh-CN" dirty="0" err="1"/>
              <a:t>Morency</a:t>
            </a:r>
            <a:r>
              <a:rPr lang="en-US" altLang="zh-CN" dirty="0"/>
              <a:t> L P . Multimodal Machine Learning: A Survey and Taxonomy[J]. IEEE Transactions on Pattern Analysis &amp; Machine Intelligence, 2017, PP(99):1-1.</a:t>
            </a:r>
          </a:p>
        </p:txBody>
      </p:sp>
    </p:spTree>
    <p:extLst>
      <p:ext uri="{BB962C8B-B14F-4D97-AF65-F5344CB8AC3E}">
        <p14:creationId xmlns:p14="http://schemas.microsoft.com/office/powerpoint/2010/main" val="1712258518"/>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B3484E-9CCC-4252-9126-458922EDB325}"/>
              </a:ext>
            </a:extLst>
          </p:cNvPr>
          <p:cNvSpPr>
            <a:spLocks noGrp="1"/>
          </p:cNvSpPr>
          <p:nvPr>
            <p:ph type="title"/>
          </p:nvPr>
        </p:nvSpPr>
        <p:spPr/>
        <p:txBody>
          <a:bodyPr/>
          <a:lstStyle/>
          <a:p>
            <a:r>
              <a:rPr lang="zh-CN" altLang="en-US" dirty="0"/>
              <a:t>多模态表征参考文献</a:t>
            </a:r>
          </a:p>
        </p:txBody>
      </p:sp>
      <p:sp>
        <p:nvSpPr>
          <p:cNvPr id="4" name="文本框 3">
            <a:extLst>
              <a:ext uri="{FF2B5EF4-FFF2-40B4-BE49-F238E27FC236}">
                <a16:creationId xmlns:a16="http://schemas.microsoft.com/office/drawing/2014/main" id="{D13D911E-9565-4110-975F-02AEA4C32074}"/>
              </a:ext>
            </a:extLst>
          </p:cNvPr>
          <p:cNvSpPr txBox="1"/>
          <p:nvPr/>
        </p:nvSpPr>
        <p:spPr>
          <a:xfrm>
            <a:off x="856395" y="1687574"/>
            <a:ext cx="10107190" cy="3139321"/>
          </a:xfrm>
          <a:prstGeom prst="rect">
            <a:avLst/>
          </a:prstGeom>
          <a:noFill/>
        </p:spPr>
        <p:txBody>
          <a:bodyPr wrap="square">
            <a:spAutoFit/>
          </a:bodyPr>
          <a:lstStyle/>
          <a:p>
            <a:r>
              <a:rPr lang="en-GB" altLang="zh-CN" dirty="0"/>
              <a:t>Chen Y C, Li L, Yu L, et al. Uniter: Universal image-text representation learning[C]//European Conference on Computer Vision. Springer, Cham, 2020: 104-120.</a:t>
            </a:r>
          </a:p>
          <a:p>
            <a:endParaRPr lang="en-GB" altLang="zh-CN" dirty="0"/>
          </a:p>
          <a:p>
            <a:r>
              <a:rPr lang="en-GB" altLang="zh-CN" dirty="0"/>
              <a:t> N. Srivastava and R. R. </a:t>
            </a:r>
            <a:r>
              <a:rPr lang="en-GB" altLang="zh-CN" dirty="0" err="1"/>
              <a:t>Salakhutdinov</a:t>
            </a:r>
            <a:r>
              <a:rPr lang="en-GB" altLang="zh-CN" dirty="0"/>
              <a:t>, “Multimodal </a:t>
            </a:r>
            <a:r>
              <a:rPr lang="en-GB" altLang="zh-CN" dirty="0" err="1"/>
              <a:t>Learningwith</a:t>
            </a:r>
            <a:r>
              <a:rPr lang="en-GB" altLang="zh-CN" dirty="0"/>
              <a:t> Deep Boltzmann Machines,” in NIPS, 2012.</a:t>
            </a:r>
          </a:p>
          <a:p>
            <a:endParaRPr lang="en-GB" altLang="zh-CN" dirty="0"/>
          </a:p>
          <a:p>
            <a:r>
              <a:rPr lang="en-US" altLang="zh-CN" dirty="0"/>
              <a:t>J. Weston, S. </a:t>
            </a:r>
            <a:r>
              <a:rPr lang="en-US" altLang="zh-CN" dirty="0" err="1"/>
              <a:t>Bengio</a:t>
            </a:r>
            <a:r>
              <a:rPr lang="en-US" altLang="zh-CN" dirty="0"/>
              <a:t>, and N. </a:t>
            </a:r>
            <a:r>
              <a:rPr lang="en-US" altLang="zh-CN" dirty="0" err="1"/>
              <a:t>Usunier</a:t>
            </a:r>
            <a:r>
              <a:rPr lang="en-US" altLang="zh-CN" dirty="0"/>
              <a:t>, “Web Scale Image Annotation: Learning to Rank with Joint Word-Image Embeddings Image Annotation,” ECML, 2010.</a:t>
            </a:r>
          </a:p>
          <a:p>
            <a:endParaRPr lang="en-US" altLang="zh-CN" dirty="0"/>
          </a:p>
          <a:p>
            <a:r>
              <a:rPr lang="en-GB" altLang="zh-CN" b="0" i="0" dirty="0" err="1">
                <a:solidFill>
                  <a:srgbClr val="222222"/>
                </a:solidFill>
                <a:effectLst/>
                <a:latin typeface="Arial" panose="020B0604020202020204" pitchFamily="34" charset="0"/>
              </a:rPr>
              <a:t>Su</a:t>
            </a:r>
            <a:r>
              <a:rPr lang="en-GB" altLang="zh-CN" b="0" i="0" dirty="0">
                <a:solidFill>
                  <a:srgbClr val="222222"/>
                </a:solidFill>
                <a:effectLst/>
                <a:latin typeface="Arial" panose="020B0604020202020204" pitchFamily="34" charset="0"/>
              </a:rPr>
              <a:t> W, Zhu X, Cao Y, et al. </a:t>
            </a:r>
            <a:r>
              <a:rPr lang="en-GB" altLang="zh-CN" b="0" i="0" dirty="0" err="1">
                <a:solidFill>
                  <a:srgbClr val="222222"/>
                </a:solidFill>
                <a:effectLst/>
                <a:latin typeface="Arial" panose="020B0604020202020204" pitchFamily="34" charset="0"/>
              </a:rPr>
              <a:t>Vl-bert</a:t>
            </a:r>
            <a:r>
              <a:rPr lang="en-GB" altLang="zh-CN" b="0" i="0" dirty="0">
                <a:solidFill>
                  <a:srgbClr val="222222"/>
                </a:solidFill>
                <a:effectLst/>
                <a:latin typeface="Arial" panose="020B0604020202020204" pitchFamily="34" charset="0"/>
              </a:rPr>
              <a:t>: Pre-training of generic visual-linguistic representations[J]. </a:t>
            </a:r>
            <a:r>
              <a:rPr lang="en-GB" altLang="zh-CN" b="0" i="0" dirty="0" err="1">
                <a:solidFill>
                  <a:srgbClr val="222222"/>
                </a:solidFill>
                <a:effectLst/>
                <a:latin typeface="Arial" panose="020B0604020202020204" pitchFamily="34" charset="0"/>
              </a:rPr>
              <a:t>arXiv</a:t>
            </a:r>
            <a:r>
              <a:rPr lang="en-GB" altLang="zh-CN" b="0" i="0" dirty="0">
                <a:solidFill>
                  <a:srgbClr val="222222"/>
                </a:solidFill>
                <a:effectLst/>
                <a:latin typeface="Arial" panose="020B0604020202020204" pitchFamily="34" charset="0"/>
              </a:rPr>
              <a:t> preprint arXiv:1908.08530, 2019.</a:t>
            </a:r>
            <a:endParaRPr lang="zh-CN" altLang="en-US" dirty="0"/>
          </a:p>
        </p:txBody>
      </p:sp>
    </p:spTree>
    <p:extLst>
      <p:ext uri="{BB962C8B-B14F-4D97-AF65-F5344CB8AC3E}">
        <p14:creationId xmlns:p14="http://schemas.microsoft.com/office/powerpoint/2010/main" val="3622429685"/>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270757A1-2C8A-4745-B352-670FB386F1D9}"/>
              </a:ext>
            </a:extLst>
          </p:cNvPr>
          <p:cNvSpPr>
            <a:spLocks noGrp="1"/>
          </p:cNvSpPr>
          <p:nvPr>
            <p:ph type="title"/>
          </p:nvPr>
        </p:nvSpPr>
        <p:spPr>
          <a:xfrm>
            <a:off x="749863" y="249067"/>
            <a:ext cx="8643848" cy="480131"/>
          </a:xfrm>
        </p:spPr>
        <p:txBody>
          <a:bodyPr/>
          <a:lstStyle/>
          <a:p>
            <a:r>
              <a:rPr lang="zh-CN" altLang="en-US" dirty="0"/>
              <a:t>多模态翻译参考文献</a:t>
            </a:r>
          </a:p>
        </p:txBody>
      </p:sp>
      <p:sp>
        <p:nvSpPr>
          <p:cNvPr id="4" name="文本框 3">
            <a:extLst>
              <a:ext uri="{FF2B5EF4-FFF2-40B4-BE49-F238E27FC236}">
                <a16:creationId xmlns:a16="http://schemas.microsoft.com/office/drawing/2014/main" id="{3DE7787C-18B0-4730-BDA4-2ADD352CCD5E}"/>
              </a:ext>
            </a:extLst>
          </p:cNvPr>
          <p:cNvSpPr txBox="1"/>
          <p:nvPr/>
        </p:nvSpPr>
        <p:spPr>
          <a:xfrm>
            <a:off x="638810" y="1440815"/>
            <a:ext cx="10716895" cy="4246245"/>
          </a:xfrm>
          <a:prstGeom prst="rect">
            <a:avLst/>
          </a:prstGeom>
          <a:noFill/>
        </p:spPr>
        <p:txBody>
          <a:bodyPr wrap="square" rtlCol="0">
            <a:spAutoFit/>
          </a:bodyPr>
          <a:lstStyle/>
          <a:p>
            <a:r>
              <a:rPr lang="en-US" altLang="zh-CN" dirty="0"/>
              <a:t>Semih </a:t>
            </a:r>
            <a:r>
              <a:rPr lang="en-US" altLang="zh-CN" dirty="0" err="1"/>
              <a:t>Yagcioglu</a:t>
            </a:r>
            <a:r>
              <a:rPr lang="en-US" altLang="zh-CN" dirty="0"/>
              <a:t>, </a:t>
            </a:r>
            <a:r>
              <a:rPr lang="en-US" altLang="zh-CN" dirty="0" err="1"/>
              <a:t>Erkut</a:t>
            </a:r>
            <a:r>
              <a:rPr lang="en-US" altLang="zh-CN" dirty="0"/>
              <a:t> </a:t>
            </a:r>
            <a:r>
              <a:rPr lang="en-US" altLang="zh-CN" dirty="0" err="1"/>
              <a:t>Erdem</a:t>
            </a:r>
            <a:r>
              <a:rPr lang="en-US" altLang="zh-CN" dirty="0"/>
              <a:t>, </a:t>
            </a:r>
            <a:r>
              <a:rPr lang="en-US" altLang="zh-CN" dirty="0" err="1"/>
              <a:t>Aykut</a:t>
            </a:r>
            <a:r>
              <a:rPr lang="en-US" altLang="zh-CN" dirty="0"/>
              <a:t> </a:t>
            </a:r>
            <a:r>
              <a:rPr lang="en-US" altLang="zh-CN" dirty="0" err="1"/>
              <a:t>Erdem</a:t>
            </a:r>
            <a:r>
              <a:rPr lang="en-US" altLang="zh-CN" dirty="0"/>
              <a:t>, </a:t>
            </a:r>
            <a:r>
              <a:rPr lang="en-US" altLang="zh-CN" dirty="0" err="1"/>
              <a:t>Ruket</a:t>
            </a:r>
            <a:r>
              <a:rPr lang="en-US" altLang="zh-CN" dirty="0"/>
              <a:t> </a:t>
            </a:r>
            <a:r>
              <a:rPr lang="en-US" altLang="zh-CN" dirty="0" err="1"/>
              <a:t>Cakici</a:t>
            </a:r>
            <a:r>
              <a:rPr lang="en-US" altLang="zh-CN" dirty="0"/>
              <a:t>,“A Distributed Representation Based Query Expansion Approach for Image Captioning”, ACL 2015.</a:t>
            </a:r>
          </a:p>
          <a:p>
            <a:endParaRPr lang="en-US" altLang="zh-CN" dirty="0"/>
          </a:p>
          <a:p>
            <a:r>
              <a:rPr lang="en-US" altLang="zh-CN" dirty="0"/>
              <a:t>R. </a:t>
            </a:r>
            <a:r>
              <a:rPr lang="en-US" altLang="zh-CN" dirty="0" err="1"/>
              <a:t>Lebret</a:t>
            </a:r>
            <a:r>
              <a:rPr lang="en-US" altLang="zh-CN" dirty="0"/>
              <a:t> and R. </a:t>
            </a:r>
            <a:r>
              <a:rPr lang="en-US" altLang="zh-CN" dirty="0" err="1"/>
              <a:t>Collobert</a:t>
            </a:r>
            <a:r>
              <a:rPr lang="en-US" altLang="zh-CN" dirty="0"/>
              <a:t>. “Phrase-Based Image Captioning”. International Conference on Machine Learning (ICML), 2015.</a:t>
            </a:r>
          </a:p>
          <a:p>
            <a:endParaRPr lang="en-US" altLang="zh-CN" dirty="0"/>
          </a:p>
          <a:p>
            <a:r>
              <a:rPr lang="en-US" altLang="zh-CN" dirty="0">
                <a:sym typeface="+mn-ea"/>
              </a:rPr>
              <a:t>Girish Kulkarni, Visruth Premraj, Vicente Ordonez,“BabyTalk: Understanding and Generating Simple Image Descriptions”</a:t>
            </a:r>
            <a:r>
              <a:rPr lang="zh-CN" altLang="en-US" dirty="0">
                <a:sym typeface="+mn-ea"/>
              </a:rPr>
              <a:t>，IEEE TRANSACTIONS ON PATTERN ANALYSIS AND MACHINE INTELLIGENCE </a:t>
            </a:r>
            <a:r>
              <a:rPr lang="en-US" altLang="zh-CN" dirty="0">
                <a:sym typeface="+mn-ea"/>
              </a:rPr>
              <a:t>2013</a:t>
            </a:r>
          </a:p>
          <a:p>
            <a:endParaRPr lang="en-US" altLang="zh-CN" dirty="0">
              <a:sym typeface="+mn-ea"/>
            </a:endParaRPr>
          </a:p>
          <a:p>
            <a:r>
              <a:rPr lang="en-US" dirty="0">
                <a:sym typeface="+mn-ea"/>
              </a:rPr>
              <a:t>Shaowei Yao, Xiaojun Wan,“</a:t>
            </a:r>
            <a:r>
              <a:rPr dirty="0">
                <a:sym typeface="+mn-ea"/>
              </a:rPr>
              <a:t>Multimodal Transformer for Multimodal Machine </a:t>
            </a:r>
            <a:r>
              <a:rPr dirty="0" err="1">
                <a:sym typeface="+mn-ea"/>
              </a:rPr>
              <a:t>Translation</a:t>
            </a:r>
            <a:r>
              <a:rPr lang="en-US" dirty="0" err="1">
                <a:sym typeface="+mn-ea"/>
              </a:rPr>
              <a:t>”,ACL</a:t>
            </a:r>
            <a:r>
              <a:rPr lang="en-US" dirty="0">
                <a:sym typeface="+mn-ea"/>
              </a:rPr>
              <a:t> 2020</a:t>
            </a:r>
            <a:r>
              <a:rPr lang="en-US" altLang="zh-CN" dirty="0">
                <a:sym typeface="+mn-ea"/>
              </a:rPr>
              <a:t> </a:t>
            </a:r>
          </a:p>
          <a:p>
            <a:endParaRPr lang="en-US" altLang="zh-CN" dirty="0"/>
          </a:p>
          <a:p>
            <a:endParaRPr lang="en-US" altLang="zh-CN" dirty="0"/>
          </a:p>
          <a:p>
            <a:endParaRPr lang="en-US" altLang="zh-CN" dirty="0"/>
          </a:p>
        </p:txBody>
      </p:sp>
    </p:spTree>
    <p:extLst>
      <p:ext uri="{BB962C8B-B14F-4D97-AF65-F5344CB8AC3E}">
        <p14:creationId xmlns:p14="http://schemas.microsoft.com/office/powerpoint/2010/main" val="2000987852"/>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5E43C5-B951-4335-9777-54A9356CEF2E}"/>
              </a:ext>
            </a:extLst>
          </p:cNvPr>
          <p:cNvSpPr>
            <a:spLocks noGrp="1"/>
          </p:cNvSpPr>
          <p:nvPr>
            <p:ph type="title"/>
          </p:nvPr>
        </p:nvSpPr>
        <p:spPr/>
        <p:txBody>
          <a:bodyPr/>
          <a:lstStyle/>
          <a:p>
            <a:r>
              <a:rPr lang="zh-CN" altLang="en-US" dirty="0"/>
              <a:t>多模态对齐参考文献</a:t>
            </a:r>
          </a:p>
        </p:txBody>
      </p:sp>
      <p:sp>
        <p:nvSpPr>
          <p:cNvPr id="3" name="文本框 2">
            <a:extLst>
              <a:ext uri="{FF2B5EF4-FFF2-40B4-BE49-F238E27FC236}">
                <a16:creationId xmlns:a16="http://schemas.microsoft.com/office/drawing/2014/main" id="{0236F5B5-C7DE-412B-9828-BEBA8D9F7C99}"/>
              </a:ext>
            </a:extLst>
          </p:cNvPr>
          <p:cNvSpPr txBox="1"/>
          <p:nvPr/>
        </p:nvSpPr>
        <p:spPr>
          <a:xfrm>
            <a:off x="629932" y="1032442"/>
            <a:ext cx="10716895" cy="5909310"/>
          </a:xfrm>
          <a:prstGeom prst="rect">
            <a:avLst/>
          </a:prstGeom>
          <a:noFill/>
        </p:spPr>
        <p:txBody>
          <a:bodyPr wrap="square" rtlCol="0">
            <a:spAutoFit/>
          </a:bodyPr>
          <a:lstStyle/>
          <a:p>
            <a:r>
              <a:rPr lang="en-US" altLang="zh-CN" dirty="0"/>
              <a:t>X. </a:t>
            </a:r>
            <a:r>
              <a:rPr lang="en-US" altLang="zh-CN" dirty="0" err="1"/>
              <a:t>Anguera</a:t>
            </a:r>
            <a:r>
              <a:rPr lang="en-US" altLang="zh-CN" dirty="0"/>
              <a:t>, J. </a:t>
            </a:r>
            <a:r>
              <a:rPr lang="en-US" altLang="zh-CN" dirty="0" err="1"/>
              <a:t>Luque</a:t>
            </a:r>
            <a:r>
              <a:rPr lang="en-US" altLang="zh-CN" dirty="0"/>
              <a:t>, and C. </a:t>
            </a:r>
            <a:r>
              <a:rPr lang="en-US" altLang="zh-CN" dirty="0" err="1"/>
              <a:t>Gracia</a:t>
            </a:r>
            <a:r>
              <a:rPr lang="en-US" altLang="zh-CN" dirty="0"/>
              <a:t>, “Audio-to-text alignment for speech recognition with very limited resources.” INTERSPEECH, 2014</a:t>
            </a:r>
          </a:p>
          <a:p>
            <a:endParaRPr lang="en-US" altLang="zh-CN" dirty="0"/>
          </a:p>
          <a:p>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Mao J , Huang J , </a:t>
            </a:r>
            <a:r>
              <a:rPr kumimoji="0" lang="en-US" altLang="zh-CN" sz="1800" b="0" i="0" u="none" strike="noStrike" kern="1200" cap="none" spc="0" normalizeH="0" baseline="0" noProof="0" dirty="0" err="1">
                <a:ln>
                  <a:noFill/>
                </a:ln>
                <a:solidFill>
                  <a:prstClr val="black"/>
                </a:solidFill>
                <a:effectLst/>
                <a:uLnTx/>
                <a:uFillTx/>
                <a:latin typeface="微软雅黑"/>
                <a:ea typeface="微软雅黑"/>
                <a:cs typeface="Times New Roman" panose="02020603050405020304" pitchFamily="18" charset="0"/>
              </a:rPr>
              <a:t>Toshev</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 A , et al. Generation and Comprehension of Unambiguous Object Descriptions[C]// 2016 IEEE Conference on Computer Vision and Pattern Recognition (CVPR). IEEE, 2016</a:t>
            </a:r>
          </a:p>
          <a:p>
            <a:endParaRPr lang="en-US" altLang="zh-CN" dirty="0">
              <a:sym typeface="+mn-ea"/>
            </a:endParaRPr>
          </a:p>
          <a:p>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K. </a:t>
            </a:r>
            <a:r>
              <a:rPr kumimoji="0" lang="en-US" altLang="zh-CN" sz="1800" b="0" i="0" u="none" strike="noStrike" kern="1200" cap="none" spc="0" normalizeH="0" baseline="0" noProof="0" dirty="0" err="1">
                <a:ln>
                  <a:noFill/>
                </a:ln>
                <a:solidFill>
                  <a:prstClr val="black"/>
                </a:solidFill>
                <a:effectLst/>
                <a:uLnTx/>
                <a:uFillTx/>
                <a:latin typeface="微软雅黑"/>
                <a:ea typeface="微软雅黑"/>
                <a:cs typeface="+mn-cs"/>
              </a:rPr>
              <a:t>Sj</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 ¨</a:t>
            </a:r>
            <a:r>
              <a:rPr kumimoji="0" lang="en-US" altLang="zh-CN" sz="1800" b="0" i="0" u="none" strike="noStrike" kern="1200" cap="none" spc="0" normalizeH="0" baseline="0" noProof="0" dirty="0" err="1">
                <a:ln>
                  <a:noFill/>
                </a:ln>
                <a:solidFill>
                  <a:prstClr val="black"/>
                </a:solidFill>
                <a:effectLst/>
                <a:uLnTx/>
                <a:uFillTx/>
                <a:latin typeface="微软雅黑"/>
                <a:ea typeface="微软雅黑"/>
                <a:cs typeface="+mn-cs"/>
              </a:rPr>
              <a:t>olander</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 “An HMM-based system for automatic segmentation and alignment of speech,” In Proceedings of </a:t>
            </a:r>
            <a:r>
              <a:rPr kumimoji="0" lang="en-US" altLang="zh-CN" sz="1800" b="0" i="0" u="none" strike="noStrike" kern="1200" cap="none" spc="0" normalizeH="0" baseline="0" noProof="0" dirty="0" err="1">
                <a:ln>
                  <a:noFill/>
                </a:ln>
                <a:solidFill>
                  <a:prstClr val="black"/>
                </a:solidFill>
                <a:effectLst/>
                <a:uLnTx/>
                <a:uFillTx/>
                <a:latin typeface="微软雅黑"/>
                <a:ea typeface="微软雅黑"/>
                <a:cs typeface="+mn-cs"/>
              </a:rPr>
              <a:t>Fonetik</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 2003</a:t>
            </a:r>
          </a:p>
          <a:p>
            <a:endParaRPr lang="en-US" altLang="zh-CN" dirty="0">
              <a:solidFill>
                <a:prstClr val="black"/>
              </a:solidFill>
              <a:latin typeface="微软雅黑"/>
              <a:ea typeface="微软雅黑"/>
            </a:endParaRPr>
          </a:p>
          <a:p>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S. </a:t>
            </a:r>
            <a:r>
              <a:rPr kumimoji="0" lang="en-US" altLang="zh-CN" sz="1800" b="0" i="0" u="none" strike="noStrike" kern="1200" cap="none" spc="0" normalizeH="0" baseline="0" noProof="0" dirty="0" err="1">
                <a:ln>
                  <a:noFill/>
                </a:ln>
                <a:solidFill>
                  <a:prstClr val="black"/>
                </a:solidFill>
                <a:effectLst/>
                <a:uLnTx/>
                <a:uFillTx/>
                <a:latin typeface="微软雅黑"/>
                <a:ea typeface="微软雅黑"/>
                <a:cs typeface="+mn-cs"/>
              </a:rPr>
              <a:t>Brognaux</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 and T. </a:t>
            </a:r>
            <a:r>
              <a:rPr kumimoji="0" lang="en-US" altLang="zh-CN" sz="1800" b="0" i="0" u="none" strike="noStrike" kern="1200" cap="none" spc="0" normalizeH="0" baseline="0" noProof="0" dirty="0" err="1">
                <a:ln>
                  <a:noFill/>
                </a:ln>
                <a:solidFill>
                  <a:prstClr val="black"/>
                </a:solidFill>
                <a:effectLst/>
                <a:uLnTx/>
                <a:uFillTx/>
                <a:latin typeface="微软雅黑"/>
                <a:ea typeface="微软雅黑"/>
                <a:cs typeface="+mn-cs"/>
              </a:rPr>
              <a:t>Drugman</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 “HMM-Based Speech Segmentation: Improvements of Fully Automatic Approaches,” in IEEE/ACM Transactions on Audio, Speech, and Language Processing. 2016</a:t>
            </a:r>
          </a:p>
          <a:p>
            <a:endParaRPr lang="en-US" altLang="zh-CN" dirty="0">
              <a:solidFill>
                <a:prstClr val="black"/>
              </a:solidFill>
              <a:latin typeface="微软雅黑"/>
              <a:ea typeface="微软雅黑"/>
            </a:endParaRPr>
          </a:p>
          <a:p>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Xu, Haiyang , et al. Learning Alignment for Multimodal Emotion Recognition from Speech, INTERSPEECH, 2019</a:t>
            </a:r>
          </a:p>
          <a:p>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endParaRPr lang="en-US" altLang="zh-CN" dirty="0">
              <a:sym typeface="+mn-ea"/>
            </a:endParaRPr>
          </a:p>
          <a:p>
            <a:endParaRPr lang="en-US" altLang="zh-CN" dirty="0"/>
          </a:p>
          <a:p>
            <a:endParaRPr lang="en-US" altLang="zh-CN" dirty="0"/>
          </a:p>
          <a:p>
            <a:endParaRPr lang="en-US" altLang="zh-CN" dirty="0"/>
          </a:p>
        </p:txBody>
      </p:sp>
    </p:spTree>
    <p:extLst>
      <p:ext uri="{BB962C8B-B14F-4D97-AF65-F5344CB8AC3E}">
        <p14:creationId xmlns:p14="http://schemas.microsoft.com/office/powerpoint/2010/main" val="2055042226"/>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09348719-9B85-47D8-BD73-38A001146B05}"/>
              </a:ext>
            </a:extLst>
          </p:cNvPr>
          <p:cNvSpPr>
            <a:spLocks noGrp="1"/>
          </p:cNvSpPr>
          <p:nvPr>
            <p:ph type="title"/>
          </p:nvPr>
        </p:nvSpPr>
        <p:spPr>
          <a:xfrm>
            <a:off x="749863" y="249067"/>
            <a:ext cx="8643848" cy="480131"/>
          </a:xfrm>
        </p:spPr>
        <p:txBody>
          <a:bodyPr/>
          <a:lstStyle/>
          <a:p>
            <a:r>
              <a:rPr lang="zh-CN" altLang="en-US" dirty="0"/>
              <a:t>多模态融合参考文献</a:t>
            </a:r>
          </a:p>
        </p:txBody>
      </p:sp>
      <p:sp>
        <p:nvSpPr>
          <p:cNvPr id="4" name="文本框 3">
            <a:extLst>
              <a:ext uri="{FF2B5EF4-FFF2-40B4-BE49-F238E27FC236}">
                <a16:creationId xmlns:a16="http://schemas.microsoft.com/office/drawing/2014/main" id="{3E9C8B12-CA53-4DC3-BF82-FD1E50A553C5}"/>
              </a:ext>
            </a:extLst>
          </p:cNvPr>
          <p:cNvSpPr txBox="1"/>
          <p:nvPr/>
        </p:nvSpPr>
        <p:spPr>
          <a:xfrm>
            <a:off x="967666" y="1828800"/>
            <a:ext cx="10493405" cy="3139321"/>
          </a:xfrm>
          <a:prstGeom prst="rect">
            <a:avLst/>
          </a:prstGeom>
          <a:noFill/>
        </p:spPr>
        <p:txBody>
          <a:bodyPr wrap="square" rtlCol="0">
            <a:spAutoFit/>
          </a:bodyPr>
          <a:lstStyle/>
          <a:p>
            <a:r>
              <a:rPr lang="en-US" altLang="zh-CN" dirty="0"/>
              <a:t>Wang Y , Huang W , Sun F , et al. Deep Multimodal Fusion by Channel Exchanging[J]. 2020.</a:t>
            </a:r>
          </a:p>
          <a:p>
            <a:endParaRPr lang="en-US" altLang="zh-CN" dirty="0"/>
          </a:p>
          <a:p>
            <a:r>
              <a:rPr lang="en-US" altLang="zh-CN" dirty="0"/>
              <a:t>Hou, Ming, et al. "Deep Multimodal Multilinear Fusion with High-order Polynomial Pooling." 32 (2019): 12113-12122.</a:t>
            </a:r>
          </a:p>
          <a:p>
            <a:endParaRPr lang="en-US" altLang="zh-CN" dirty="0"/>
          </a:p>
          <a:p>
            <a:r>
              <a:rPr lang="en-US" altLang="zh-CN" dirty="0"/>
              <a:t>Liu Z , Shen Y , </a:t>
            </a:r>
            <a:r>
              <a:rPr lang="en-US" altLang="zh-CN" dirty="0" err="1"/>
              <a:t>Lakshminarasimhan</a:t>
            </a:r>
            <a:r>
              <a:rPr lang="en-US" altLang="zh-CN" dirty="0"/>
              <a:t> V B , et al. Efficient Low-rank Multimodal Fusion with Modality-Specific Factors[C]// Proceedings of the 56th Annual Meeting of the Association for Computational Linguistics (Volume 1: Long Papers). 2018.</a:t>
            </a:r>
          </a:p>
          <a:p>
            <a:endParaRPr lang="en-US" altLang="zh-CN" dirty="0"/>
          </a:p>
          <a:p>
            <a:r>
              <a:rPr lang="en-US" altLang="zh-CN" dirty="0" err="1"/>
              <a:t>Baltrusaitis</a:t>
            </a:r>
            <a:r>
              <a:rPr lang="en-US" altLang="zh-CN" dirty="0"/>
              <a:t> T , Ahuja C , </a:t>
            </a:r>
            <a:r>
              <a:rPr lang="en-US" altLang="zh-CN" dirty="0" err="1"/>
              <a:t>Morency</a:t>
            </a:r>
            <a:r>
              <a:rPr lang="en-US" altLang="zh-CN" dirty="0"/>
              <a:t> L P . Multimodal Machine Learning: A Survey and Taxonomy[J]. IEEE Transactions on Pattern Analysis &amp; Machine Intelligence, 2017, PP(99):1-1.</a:t>
            </a:r>
          </a:p>
        </p:txBody>
      </p:sp>
    </p:spTree>
    <p:extLst>
      <p:ext uri="{BB962C8B-B14F-4D97-AF65-F5344CB8AC3E}">
        <p14:creationId xmlns:p14="http://schemas.microsoft.com/office/powerpoint/2010/main" val="884343797"/>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99AADE25-9F72-4E04-AEDF-F23449BA8643}"/>
              </a:ext>
            </a:extLst>
          </p:cNvPr>
          <p:cNvSpPr>
            <a:spLocks noGrp="1"/>
          </p:cNvSpPr>
          <p:nvPr>
            <p:ph type="title"/>
          </p:nvPr>
        </p:nvSpPr>
        <p:spPr>
          <a:xfrm>
            <a:off x="749863" y="249067"/>
            <a:ext cx="8643848" cy="480131"/>
          </a:xfrm>
        </p:spPr>
        <p:txBody>
          <a:bodyPr/>
          <a:lstStyle/>
          <a:p>
            <a:r>
              <a:rPr lang="zh-CN" altLang="en-US" dirty="0"/>
              <a:t>多模态协同训练</a:t>
            </a:r>
          </a:p>
        </p:txBody>
      </p:sp>
      <p:sp>
        <p:nvSpPr>
          <p:cNvPr id="4" name="文本框 3">
            <a:extLst>
              <a:ext uri="{FF2B5EF4-FFF2-40B4-BE49-F238E27FC236}">
                <a16:creationId xmlns:a16="http://schemas.microsoft.com/office/drawing/2014/main" id="{BF7D9AA8-6EDD-4BF5-9559-40159876C75A}"/>
              </a:ext>
            </a:extLst>
          </p:cNvPr>
          <p:cNvSpPr txBox="1"/>
          <p:nvPr/>
        </p:nvSpPr>
        <p:spPr>
          <a:xfrm>
            <a:off x="749863" y="1239520"/>
            <a:ext cx="10507417" cy="4801314"/>
          </a:xfrm>
          <a:prstGeom prst="rect">
            <a:avLst/>
          </a:prstGeom>
          <a:noFill/>
        </p:spPr>
        <p:txBody>
          <a:bodyPr wrap="square" rtlCol="0">
            <a:spAutoFit/>
          </a:bodyPr>
          <a:lstStyle/>
          <a:p>
            <a:r>
              <a:rPr lang="en-US" altLang="zh-CN"/>
              <a:t>Baltrušaitis T, Ahuja C, Morency L P. Multimodal machine learning: A survey and taxonomy[J]. IEEE transactions on pattern analysis and machine intelligence, 2018, 41(2): 423-443.</a:t>
            </a:r>
          </a:p>
          <a:p>
            <a:endParaRPr lang="en-US" altLang="zh-CN"/>
          </a:p>
          <a:p>
            <a:r>
              <a:rPr lang="en-US" altLang="zh-CN"/>
              <a:t>Bhatt H S, Bharadwaj S, Singh R, et al. On co-training online biometric classifiers[C]//2011 International Joint Conference on Biometrics (IJCB). IEEE, 2011: 1-7.</a:t>
            </a:r>
          </a:p>
          <a:p>
            <a:endParaRPr lang="en-US" altLang="zh-CN"/>
          </a:p>
          <a:p>
            <a:pPr marL="342900" indent="-342900">
              <a:buAutoNum type="alphaUcPeriod"/>
            </a:pPr>
            <a:r>
              <a:rPr lang="en-US" altLang="zh-CN"/>
              <a:t>Frome, G. Corrado, and J. Shlens, “DeViSE: A deep visualsemantic embedding model,” NIPS, 2013.</a:t>
            </a:r>
          </a:p>
          <a:p>
            <a:endParaRPr lang="en-US" altLang="zh-CN"/>
          </a:p>
          <a:p>
            <a:r>
              <a:rPr lang="en-US" altLang="zh-CN"/>
              <a:t>E. Shutova, D. Kelia, and J. Maillard, “Black Holes and White Rabbits : Metaphor Identification with Visual Features,” NAACL, 2016.</a:t>
            </a:r>
          </a:p>
          <a:p>
            <a:endParaRPr lang="en-US" altLang="zh-CN"/>
          </a:p>
          <a:p>
            <a:r>
              <a:rPr lang="en-US" altLang="zh-CN"/>
              <a:t>R. Socher, M. Ganjoo, C. D. Manning, and A. Y. Ng, “Zero-shot learning through cross-modal transfer,” in NIPS, 2013.</a:t>
            </a:r>
          </a:p>
          <a:p>
            <a:endParaRPr lang="en-US" altLang="zh-CN"/>
          </a:p>
          <a:p>
            <a:r>
              <a:rPr lang="sv-SE" altLang="zh-CN"/>
              <a:t>J. Rajendran, M. M. Khapra, S. Chandar, and B. Ravindran,</a:t>
            </a:r>
            <a:r>
              <a:rPr lang="en-US" altLang="zh-CN"/>
              <a:t>“Bridge Correlational Neural Networks for Multilingual Multimodal Representation Learning,” in NAACL, 2015.</a:t>
            </a:r>
          </a:p>
        </p:txBody>
      </p:sp>
    </p:spTree>
    <p:extLst>
      <p:ext uri="{BB962C8B-B14F-4D97-AF65-F5344CB8AC3E}">
        <p14:creationId xmlns:p14="http://schemas.microsoft.com/office/powerpoint/2010/main" val="458487999"/>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a:extLst>
              <a:ext uri="{FF2B5EF4-FFF2-40B4-BE49-F238E27FC236}">
                <a16:creationId xmlns:a16="http://schemas.microsoft.com/office/drawing/2014/main" id="{72BFA38D-9A8C-4E0C-9C6C-2CB34BEACF7B}"/>
              </a:ext>
            </a:extLst>
          </p:cNvPr>
          <p:cNvCxnSpPr>
            <a:cxnSpLocks/>
          </p:cNvCxnSpPr>
          <p:nvPr/>
        </p:nvCxnSpPr>
        <p:spPr>
          <a:xfrm>
            <a:off x="4230912" y="4042946"/>
            <a:ext cx="7287114" cy="0"/>
          </a:xfrm>
          <a:prstGeom prst="line">
            <a:avLst/>
          </a:prstGeom>
          <a:ln w="9525" cmpd="sng">
            <a:gradFill>
              <a:gsLst>
                <a:gs pos="11000">
                  <a:schemeClr val="accent1">
                    <a:lumMod val="5000"/>
                    <a:lumOff val="95000"/>
                    <a:alpha val="0"/>
                  </a:schemeClr>
                </a:gs>
                <a:gs pos="100000">
                  <a:schemeClr val="bg1">
                    <a:alpha val="8100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D21A0AC7-8073-4C40-8F36-F45903884EC7}"/>
              </a:ext>
            </a:extLst>
          </p:cNvPr>
          <p:cNvSpPr txBox="1"/>
          <p:nvPr/>
        </p:nvSpPr>
        <p:spPr>
          <a:xfrm>
            <a:off x="4622801" y="2011086"/>
            <a:ext cx="6914815" cy="1960537"/>
          </a:xfrm>
          <a:prstGeom prst="rect">
            <a:avLst/>
          </a:prstGeom>
          <a:noFill/>
        </p:spPr>
        <p:txBody>
          <a:bodyPr wrap="square" lIns="0" tIns="0" rIns="0" bIns="0" rtlCol="0">
            <a:spAutoFit/>
          </a:bodyPr>
          <a:lstStyle/>
          <a:p>
            <a:pPr marL="0" marR="0" lvl="0" indent="0" algn="r" defTabSz="914400" rtl="0" eaLnBrk="0" fontAlgn="base" latinLnBrk="0" hangingPunct="0">
              <a:lnSpc>
                <a:spcPct val="110000"/>
              </a:lnSpc>
              <a:spcBef>
                <a:spcPct val="0"/>
              </a:spcBef>
              <a:spcAft>
                <a:spcPct val="0"/>
              </a:spcAft>
              <a:buClrTx/>
              <a:buSzTx/>
              <a:buFontTx/>
              <a:buNone/>
              <a:tabLst/>
              <a:defRPr/>
            </a:pPr>
            <a:r>
              <a:rPr kumimoji="0" lang="zh-CN" altLang="en-US" sz="6000" b="0" i="0" u="none" strike="noStrike" kern="1200" cap="none" spc="300" normalizeH="0" baseline="0" noProof="0" dirty="0">
                <a:ln>
                  <a:noFill/>
                </a:ln>
                <a:solidFill>
                  <a:prstClr val="white"/>
                </a:solidFill>
                <a:effectLst/>
                <a:uLnTx/>
                <a:uFillTx/>
                <a:latin typeface="微软雅黑"/>
                <a:ea typeface="微软雅黑"/>
                <a:cs typeface="+mn-cs"/>
              </a:rPr>
              <a:t>感谢各位同学老师</a:t>
            </a:r>
            <a:endParaRPr kumimoji="0" lang="en-US" altLang="zh-CN" sz="6000" b="0" i="0" u="none" strike="noStrike" kern="1200" cap="none" spc="300" normalizeH="0" baseline="0" noProof="0" dirty="0">
              <a:ln>
                <a:noFill/>
              </a:ln>
              <a:solidFill>
                <a:prstClr val="white"/>
              </a:solidFill>
              <a:effectLst/>
              <a:uLnTx/>
              <a:uFillTx/>
              <a:latin typeface="微软雅黑"/>
              <a:ea typeface="微软雅黑"/>
              <a:cs typeface="+mn-cs"/>
            </a:endParaRPr>
          </a:p>
          <a:p>
            <a:pPr marL="0" marR="0" lvl="0" indent="0" algn="r" defTabSz="914400" rtl="0" eaLnBrk="0" fontAlgn="base" latinLnBrk="0" hangingPunct="0">
              <a:lnSpc>
                <a:spcPct val="110000"/>
              </a:lnSpc>
              <a:spcBef>
                <a:spcPct val="0"/>
              </a:spcBef>
              <a:spcAft>
                <a:spcPct val="0"/>
              </a:spcAft>
              <a:buClrTx/>
              <a:buSzTx/>
              <a:buFontTx/>
              <a:buNone/>
              <a:tabLst/>
              <a:defRPr/>
            </a:pPr>
            <a:r>
              <a:rPr lang="zh-CN" altLang="en-US" sz="6000" spc="300" dirty="0">
                <a:solidFill>
                  <a:prstClr val="white"/>
                </a:solidFill>
                <a:latin typeface="微软雅黑"/>
                <a:ea typeface="微软雅黑"/>
              </a:rPr>
              <a:t>欢迎</a:t>
            </a:r>
            <a:r>
              <a:rPr kumimoji="0" lang="zh-CN" altLang="en-US" sz="6000" b="0" i="0" u="none" strike="noStrike" kern="1200" cap="none" spc="300" normalizeH="0" baseline="0" noProof="0" dirty="0">
                <a:ln>
                  <a:noFill/>
                </a:ln>
                <a:solidFill>
                  <a:prstClr val="white"/>
                </a:solidFill>
                <a:effectLst/>
                <a:uLnTx/>
                <a:uFillTx/>
                <a:latin typeface="微软雅黑"/>
                <a:ea typeface="微软雅黑"/>
                <a:cs typeface="+mn-cs"/>
              </a:rPr>
              <a:t>批评指正</a:t>
            </a:r>
          </a:p>
        </p:txBody>
      </p:sp>
    </p:spTree>
    <p:extLst>
      <p:ext uri="{BB962C8B-B14F-4D97-AF65-F5344CB8AC3E}">
        <p14:creationId xmlns:p14="http://schemas.microsoft.com/office/powerpoint/2010/main" val="2241984779"/>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FB71E306-60D8-49AE-9235-069C1DDE6797}"/>
              </a:ext>
            </a:extLst>
          </p:cNvPr>
          <p:cNvSpPr>
            <a:spLocks noGrp="1"/>
          </p:cNvSpPr>
          <p:nvPr>
            <p:ph type="title"/>
          </p:nvPr>
        </p:nvSpPr>
        <p:spPr>
          <a:xfrm>
            <a:off x="749863" y="249067"/>
            <a:ext cx="8643848" cy="480131"/>
          </a:xfrm>
        </p:spPr>
        <p:txBody>
          <a:bodyPr/>
          <a:lstStyle/>
          <a:p>
            <a:r>
              <a:rPr lang="zh-CN" altLang="en-US" dirty="0"/>
              <a:t>发展历史</a:t>
            </a:r>
          </a:p>
        </p:txBody>
      </p:sp>
      <p:sp>
        <p:nvSpPr>
          <p:cNvPr id="4" name="文本框 3">
            <a:extLst>
              <a:ext uri="{FF2B5EF4-FFF2-40B4-BE49-F238E27FC236}">
                <a16:creationId xmlns:a16="http://schemas.microsoft.com/office/drawing/2014/main" id="{46B9E7B3-E9B0-4F1F-A54E-D29EA7C3E91B}"/>
              </a:ext>
            </a:extLst>
          </p:cNvPr>
          <p:cNvSpPr txBox="1"/>
          <p:nvPr/>
        </p:nvSpPr>
        <p:spPr>
          <a:xfrm>
            <a:off x="1148080" y="1299897"/>
            <a:ext cx="9600984" cy="1458220"/>
          </a:xfrm>
          <a:prstGeom prst="rect">
            <a:avLst/>
          </a:prstGeom>
          <a:noFill/>
        </p:spPr>
        <p:txBody>
          <a:bodyPr wrap="square" rtlCol="0">
            <a:spAutoFit/>
          </a:bodyPr>
          <a:lstStyle/>
          <a:p>
            <a:pPr>
              <a:lnSpc>
                <a:spcPct val="200000"/>
              </a:lnSpc>
            </a:pPr>
            <a:r>
              <a:rPr lang="zh-CN" altLang="en-US" sz="2400" dirty="0">
                <a:solidFill>
                  <a:srgbClr val="0070C0"/>
                </a:solidFill>
              </a:rPr>
              <a:t>上个世纪</a:t>
            </a:r>
            <a:r>
              <a:rPr lang="en-US" altLang="zh-CN" sz="2400" dirty="0">
                <a:solidFill>
                  <a:srgbClr val="0070C0"/>
                </a:solidFill>
              </a:rPr>
              <a:t>90</a:t>
            </a:r>
            <a:r>
              <a:rPr lang="zh-CN" altLang="en-US" sz="2400" dirty="0">
                <a:solidFill>
                  <a:srgbClr val="0070C0"/>
                </a:solidFill>
              </a:rPr>
              <a:t>年代</a:t>
            </a:r>
            <a:r>
              <a:rPr lang="zh-CN" altLang="en-US" sz="2400" dirty="0"/>
              <a:t>，随着个人电脑和网络的发展，多媒体内容急剧增长，基于</a:t>
            </a:r>
            <a:r>
              <a:rPr lang="zh-CN" altLang="en-US" sz="2400" b="1" dirty="0">
                <a:solidFill>
                  <a:srgbClr val="FF0000"/>
                </a:solidFill>
              </a:rPr>
              <a:t>多模态信息</a:t>
            </a:r>
            <a:r>
              <a:rPr lang="zh-CN" altLang="en-US" sz="2400" dirty="0"/>
              <a:t>的</a:t>
            </a:r>
            <a:r>
              <a:rPr lang="zh-CN" altLang="en-US" sz="2400" b="1" dirty="0"/>
              <a:t>多媒体内容索引</a:t>
            </a:r>
            <a:r>
              <a:rPr lang="zh-CN" altLang="en-US" sz="2400" dirty="0"/>
              <a:t>与</a:t>
            </a:r>
            <a:r>
              <a:rPr lang="zh-CN" altLang="en-US" sz="2400" b="1" dirty="0"/>
              <a:t>检索</a:t>
            </a:r>
            <a:r>
              <a:rPr lang="zh-CN" altLang="en-US" sz="2400" dirty="0"/>
              <a:t>应运而生</a:t>
            </a:r>
          </a:p>
        </p:txBody>
      </p:sp>
      <p:sp>
        <p:nvSpPr>
          <p:cNvPr id="5" name="文本框 4">
            <a:extLst>
              <a:ext uri="{FF2B5EF4-FFF2-40B4-BE49-F238E27FC236}">
                <a16:creationId xmlns:a16="http://schemas.microsoft.com/office/drawing/2014/main" id="{DB6107EF-6D9D-410E-BDF6-9C242B2086BC}"/>
              </a:ext>
            </a:extLst>
          </p:cNvPr>
          <p:cNvSpPr txBox="1"/>
          <p:nvPr/>
        </p:nvSpPr>
        <p:spPr>
          <a:xfrm>
            <a:off x="3410211" y="4961790"/>
            <a:ext cx="2646878" cy="461665"/>
          </a:xfrm>
          <a:prstGeom prst="rect">
            <a:avLst/>
          </a:prstGeom>
          <a:noFill/>
        </p:spPr>
        <p:txBody>
          <a:bodyPr wrap="none" rtlCol="0">
            <a:spAutoFit/>
          </a:bodyPr>
          <a:lstStyle/>
          <a:p>
            <a:r>
              <a:rPr lang="zh-CN" altLang="en-US" sz="2400" dirty="0">
                <a:effectLst>
                  <a:outerShdw blurRad="38100" dist="38100" dir="2700000" algn="tl">
                    <a:srgbClr val="000000">
                      <a:alpha val="43137"/>
                    </a:srgbClr>
                  </a:outerShdw>
                </a:effectLst>
              </a:rPr>
              <a:t>自动镜头边界检测</a:t>
            </a:r>
          </a:p>
        </p:txBody>
      </p:sp>
      <p:sp>
        <p:nvSpPr>
          <p:cNvPr id="6" name="文本框 5">
            <a:extLst>
              <a:ext uri="{FF2B5EF4-FFF2-40B4-BE49-F238E27FC236}">
                <a16:creationId xmlns:a16="http://schemas.microsoft.com/office/drawing/2014/main" id="{5C95357A-8645-4250-84EF-454D600267B9}"/>
              </a:ext>
            </a:extLst>
          </p:cNvPr>
          <p:cNvSpPr txBox="1"/>
          <p:nvPr/>
        </p:nvSpPr>
        <p:spPr>
          <a:xfrm>
            <a:off x="4228067" y="3704425"/>
            <a:ext cx="3956532" cy="461665"/>
          </a:xfrm>
          <a:prstGeom prst="rect">
            <a:avLst/>
          </a:prstGeom>
          <a:noFill/>
        </p:spPr>
        <p:txBody>
          <a:bodyPr wrap="none" rtlCol="0">
            <a:spAutoFit/>
          </a:bodyPr>
          <a:lstStyle/>
          <a:p>
            <a:r>
              <a:rPr lang="zh-CN" altLang="en-US" sz="2400" dirty="0">
                <a:effectLst>
                  <a:outerShdw blurRad="38100" dist="38100" dir="2700000" algn="tl">
                    <a:srgbClr val="000000">
                      <a:alpha val="43137"/>
                    </a:srgbClr>
                  </a:outerShdw>
                </a:effectLst>
              </a:rPr>
              <a:t>多媒体事件检测</a:t>
            </a:r>
            <a:r>
              <a:rPr lang="en-US" altLang="zh-CN" sz="2400" dirty="0">
                <a:effectLst>
                  <a:outerShdw blurRad="38100" dist="38100" dir="2700000" algn="tl">
                    <a:srgbClr val="000000">
                      <a:alpha val="43137"/>
                    </a:srgbClr>
                  </a:outerShdw>
                </a:effectLst>
              </a:rPr>
              <a:t>(MED) </a:t>
            </a:r>
            <a:r>
              <a:rPr lang="zh-CN" altLang="en-US" sz="2400" dirty="0">
                <a:effectLst>
                  <a:outerShdw blurRad="38100" dist="38100" dir="2700000" algn="tl">
                    <a:srgbClr val="000000">
                      <a:alpha val="43137"/>
                    </a:srgbClr>
                  </a:outerShdw>
                </a:effectLst>
              </a:rPr>
              <a:t>任务</a:t>
            </a:r>
          </a:p>
        </p:txBody>
      </p:sp>
      <p:sp>
        <p:nvSpPr>
          <p:cNvPr id="7" name="箭头: 下 6">
            <a:extLst>
              <a:ext uri="{FF2B5EF4-FFF2-40B4-BE49-F238E27FC236}">
                <a16:creationId xmlns:a16="http://schemas.microsoft.com/office/drawing/2014/main" id="{00C68D4C-7237-4895-9361-440F3C3EC08B}"/>
              </a:ext>
            </a:extLst>
          </p:cNvPr>
          <p:cNvSpPr/>
          <p:nvPr/>
        </p:nvSpPr>
        <p:spPr>
          <a:xfrm>
            <a:off x="5508670" y="2886001"/>
            <a:ext cx="417250" cy="5767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箭头: 下 7">
            <a:extLst>
              <a:ext uri="{FF2B5EF4-FFF2-40B4-BE49-F238E27FC236}">
                <a16:creationId xmlns:a16="http://schemas.microsoft.com/office/drawing/2014/main" id="{97B0625A-6DC8-4C23-A497-228C1779BB86}"/>
              </a:ext>
            </a:extLst>
          </p:cNvPr>
          <p:cNvSpPr/>
          <p:nvPr/>
        </p:nvSpPr>
        <p:spPr>
          <a:xfrm rot="18952452">
            <a:off x="6188627" y="4288136"/>
            <a:ext cx="208625" cy="577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箭头: 下 8">
            <a:extLst>
              <a:ext uri="{FF2B5EF4-FFF2-40B4-BE49-F238E27FC236}">
                <a16:creationId xmlns:a16="http://schemas.microsoft.com/office/drawing/2014/main" id="{05C9A2A3-2DBE-4A03-A5E4-58EC531912B8}"/>
              </a:ext>
            </a:extLst>
          </p:cNvPr>
          <p:cNvSpPr/>
          <p:nvPr/>
        </p:nvSpPr>
        <p:spPr>
          <a:xfrm rot="2647548" flipH="1">
            <a:off x="5243233" y="4286034"/>
            <a:ext cx="208625" cy="577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文本框 9">
            <a:extLst>
              <a:ext uri="{FF2B5EF4-FFF2-40B4-BE49-F238E27FC236}">
                <a16:creationId xmlns:a16="http://schemas.microsoft.com/office/drawing/2014/main" id="{9CFE5231-DDCE-46C5-AD08-602EEC7EF62E}"/>
              </a:ext>
            </a:extLst>
          </p:cNvPr>
          <p:cNvSpPr txBox="1"/>
          <p:nvPr/>
        </p:nvSpPr>
        <p:spPr>
          <a:xfrm>
            <a:off x="6196468" y="4966300"/>
            <a:ext cx="1415772" cy="461665"/>
          </a:xfrm>
          <a:prstGeom prst="rect">
            <a:avLst/>
          </a:prstGeom>
          <a:noFill/>
        </p:spPr>
        <p:txBody>
          <a:bodyPr wrap="none" rtlCol="0">
            <a:spAutoFit/>
          </a:bodyPr>
          <a:lstStyle/>
          <a:p>
            <a:r>
              <a:rPr lang="zh-CN" altLang="en-US" sz="2400" dirty="0">
                <a:effectLst>
                  <a:outerShdw blurRad="38100" dist="38100" dir="2700000" algn="tl">
                    <a:srgbClr val="000000">
                      <a:alpha val="43137"/>
                    </a:srgbClr>
                  </a:outerShdw>
                </a:effectLst>
              </a:rPr>
              <a:t>视频总结</a:t>
            </a:r>
          </a:p>
        </p:txBody>
      </p:sp>
      <p:sp>
        <p:nvSpPr>
          <p:cNvPr id="11" name="文本框 10">
            <a:extLst>
              <a:ext uri="{FF2B5EF4-FFF2-40B4-BE49-F238E27FC236}">
                <a16:creationId xmlns:a16="http://schemas.microsoft.com/office/drawing/2014/main" id="{6AE99677-95D0-454A-A8C5-8585274621D3}"/>
              </a:ext>
            </a:extLst>
          </p:cNvPr>
          <p:cNvSpPr txBox="1"/>
          <p:nvPr/>
        </p:nvSpPr>
        <p:spPr>
          <a:xfrm>
            <a:off x="9154630" y="3704425"/>
            <a:ext cx="2864176" cy="769441"/>
          </a:xfrm>
          <a:prstGeom prst="rect">
            <a:avLst/>
          </a:prstGeom>
          <a:noFill/>
        </p:spPr>
        <p:txBody>
          <a:bodyPr wrap="square" rtlCol="0">
            <a:spAutoFit/>
          </a:bodyPr>
          <a:lstStyle/>
          <a:p>
            <a:r>
              <a:rPr lang="en-US" altLang="zh-CN" sz="2400" dirty="0">
                <a:solidFill>
                  <a:srgbClr val="FF0000"/>
                </a:solidFill>
              </a:rPr>
              <a:t>MED2011</a:t>
            </a:r>
            <a:r>
              <a:rPr lang="zh-CN" altLang="en-US" sz="2400" dirty="0">
                <a:solidFill>
                  <a:srgbClr val="FF0000"/>
                </a:solidFill>
              </a:rPr>
              <a:t>数据集</a:t>
            </a:r>
            <a:endParaRPr lang="en-US" altLang="zh-CN" sz="2400" dirty="0">
              <a:solidFill>
                <a:srgbClr val="FF0000"/>
              </a:solidFill>
            </a:endParaRPr>
          </a:p>
          <a:p>
            <a:r>
              <a:rPr lang="zh-CN" altLang="en-US" sz="2000" dirty="0"/>
              <a:t>（美国国家标准委员会）</a:t>
            </a:r>
            <a:endParaRPr lang="en-US" altLang="zh-CN" sz="2000" dirty="0"/>
          </a:p>
        </p:txBody>
      </p:sp>
      <p:sp>
        <p:nvSpPr>
          <p:cNvPr id="12" name="箭头: 上弧形 11">
            <a:extLst>
              <a:ext uri="{FF2B5EF4-FFF2-40B4-BE49-F238E27FC236}">
                <a16:creationId xmlns:a16="http://schemas.microsoft.com/office/drawing/2014/main" id="{E265E135-58F8-4AC5-8006-C2DF1F7D697A}"/>
              </a:ext>
            </a:extLst>
          </p:cNvPr>
          <p:cNvSpPr/>
          <p:nvPr/>
        </p:nvSpPr>
        <p:spPr>
          <a:xfrm>
            <a:off x="6757917" y="2944855"/>
            <a:ext cx="3828801" cy="57672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Tree>
    <p:extLst>
      <p:ext uri="{BB962C8B-B14F-4D97-AF65-F5344CB8AC3E}">
        <p14:creationId xmlns:p14="http://schemas.microsoft.com/office/powerpoint/2010/main" val="3543815822"/>
      </p:ext>
    </p:extLst>
  </p:cSld>
  <p:clrMapOvr>
    <a:masterClrMapping/>
  </p:clrMapOvr>
  <p:transition spd="med" advTm="34586">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8F3E796A-BFAD-48F7-BAC2-0563D10AEF49}"/>
              </a:ext>
            </a:extLst>
          </p:cNvPr>
          <p:cNvSpPr>
            <a:spLocks noGrp="1"/>
          </p:cNvSpPr>
          <p:nvPr>
            <p:ph type="title"/>
          </p:nvPr>
        </p:nvSpPr>
        <p:spPr>
          <a:xfrm>
            <a:off x="749863" y="249067"/>
            <a:ext cx="8643848" cy="480131"/>
          </a:xfrm>
        </p:spPr>
        <p:txBody>
          <a:bodyPr/>
          <a:lstStyle/>
          <a:p>
            <a:r>
              <a:rPr lang="zh-CN" altLang="en-US" dirty="0"/>
              <a:t>发展历史</a:t>
            </a:r>
          </a:p>
        </p:txBody>
      </p:sp>
      <p:sp>
        <p:nvSpPr>
          <p:cNvPr id="4" name="文本框 3">
            <a:extLst>
              <a:ext uri="{FF2B5EF4-FFF2-40B4-BE49-F238E27FC236}">
                <a16:creationId xmlns:a16="http://schemas.microsoft.com/office/drawing/2014/main" id="{E6BCE501-C10D-4FA9-A19C-C8E1A7A4332C}"/>
              </a:ext>
            </a:extLst>
          </p:cNvPr>
          <p:cNvSpPr txBox="1"/>
          <p:nvPr/>
        </p:nvSpPr>
        <p:spPr>
          <a:xfrm>
            <a:off x="2283097" y="1177300"/>
            <a:ext cx="7010252" cy="461665"/>
          </a:xfrm>
          <a:prstGeom prst="rect">
            <a:avLst/>
          </a:prstGeom>
          <a:noFill/>
        </p:spPr>
        <p:txBody>
          <a:bodyPr wrap="none" rtlCol="0">
            <a:spAutoFit/>
          </a:bodyPr>
          <a:lstStyle/>
          <a:p>
            <a:r>
              <a:rPr lang="zh-CN" altLang="en-US" sz="2400" dirty="0">
                <a:solidFill>
                  <a:srgbClr val="7030A0"/>
                </a:solidFill>
              </a:rPr>
              <a:t>进入</a:t>
            </a:r>
            <a:r>
              <a:rPr lang="en-US" altLang="zh-CN" sz="2400" dirty="0">
                <a:solidFill>
                  <a:srgbClr val="7030A0"/>
                </a:solidFill>
              </a:rPr>
              <a:t>21</a:t>
            </a:r>
            <a:r>
              <a:rPr lang="zh-CN" altLang="en-US" sz="2400" dirty="0">
                <a:solidFill>
                  <a:srgbClr val="7030A0"/>
                </a:solidFill>
              </a:rPr>
              <a:t>世纪</a:t>
            </a:r>
            <a:r>
              <a:rPr lang="zh-CN" altLang="en-US" sz="2400" dirty="0"/>
              <a:t>，为了了解</a:t>
            </a:r>
            <a:r>
              <a:rPr lang="zh-CN" altLang="en-US" sz="2400" b="1" dirty="0"/>
              <a:t>人类在社交中的</a:t>
            </a:r>
            <a:r>
              <a:rPr lang="zh-CN" altLang="en-US" sz="2400" b="1" dirty="0">
                <a:effectLst>
                  <a:outerShdw blurRad="38100" dist="38100" dir="2700000" algn="tl">
                    <a:srgbClr val="000000">
                      <a:alpha val="43137"/>
                    </a:srgbClr>
                  </a:outerShdw>
                </a:effectLst>
              </a:rPr>
              <a:t>多模态行为</a:t>
            </a:r>
          </a:p>
        </p:txBody>
      </p:sp>
      <p:sp>
        <p:nvSpPr>
          <p:cNvPr id="5" name="文本框 4">
            <a:extLst>
              <a:ext uri="{FF2B5EF4-FFF2-40B4-BE49-F238E27FC236}">
                <a16:creationId xmlns:a16="http://schemas.microsoft.com/office/drawing/2014/main" id="{0C5A07ED-3055-468D-99CA-0CDAEEF2FD37}"/>
              </a:ext>
            </a:extLst>
          </p:cNvPr>
          <p:cNvSpPr txBox="1"/>
          <p:nvPr/>
        </p:nvSpPr>
        <p:spPr>
          <a:xfrm>
            <a:off x="2719915" y="2345919"/>
            <a:ext cx="8476167" cy="461665"/>
          </a:xfrm>
          <a:prstGeom prst="rect">
            <a:avLst/>
          </a:prstGeom>
          <a:noFill/>
        </p:spPr>
        <p:txBody>
          <a:bodyPr wrap="none" rtlCol="0">
            <a:spAutoFit/>
          </a:bodyPr>
          <a:lstStyle/>
          <a:p>
            <a:r>
              <a:rPr lang="en-US" altLang="zh-CN" sz="2400" dirty="0"/>
              <a:t> </a:t>
            </a:r>
            <a:r>
              <a:rPr lang="en-US" altLang="zh-CN" sz="2400" b="1" dirty="0">
                <a:solidFill>
                  <a:srgbClr val="FF0000"/>
                </a:solidFill>
              </a:rPr>
              <a:t>AMI </a:t>
            </a:r>
            <a:r>
              <a:rPr lang="zh-CN" altLang="en-US" sz="2400" b="1" dirty="0">
                <a:solidFill>
                  <a:srgbClr val="FF0000"/>
                </a:solidFill>
              </a:rPr>
              <a:t>数据集</a:t>
            </a:r>
            <a:r>
              <a:rPr lang="zh-CN" altLang="en-US" sz="2400" dirty="0"/>
              <a:t>，多模态分析领域具有</a:t>
            </a:r>
            <a:r>
              <a:rPr lang="zh-CN" altLang="en-US" sz="2400" dirty="0">
                <a:effectLst>
                  <a:outerShdw blurRad="38100" dist="38100" dir="2700000" algn="tl">
                    <a:srgbClr val="000000">
                      <a:alpha val="43137"/>
                    </a:srgbClr>
                  </a:outerShdw>
                </a:effectLst>
              </a:rPr>
              <a:t>里程碑意义</a:t>
            </a:r>
            <a:r>
              <a:rPr lang="zh-CN" altLang="en-US" sz="2400" dirty="0"/>
              <a:t>的数据集之一</a:t>
            </a:r>
          </a:p>
        </p:txBody>
      </p:sp>
      <p:sp>
        <p:nvSpPr>
          <p:cNvPr id="6" name="文本框 5">
            <a:extLst>
              <a:ext uri="{FF2B5EF4-FFF2-40B4-BE49-F238E27FC236}">
                <a16:creationId xmlns:a16="http://schemas.microsoft.com/office/drawing/2014/main" id="{07B22C8C-9A98-4A6A-A6F1-E924A1CAC1AA}"/>
              </a:ext>
            </a:extLst>
          </p:cNvPr>
          <p:cNvSpPr txBox="1"/>
          <p:nvPr/>
        </p:nvSpPr>
        <p:spPr>
          <a:xfrm>
            <a:off x="3263476" y="3060671"/>
            <a:ext cx="6022803" cy="400110"/>
          </a:xfrm>
          <a:prstGeom prst="rect">
            <a:avLst/>
          </a:prstGeom>
          <a:noFill/>
        </p:spPr>
        <p:txBody>
          <a:bodyPr wrap="none" rtlCol="0">
            <a:spAutoFit/>
          </a:bodyPr>
          <a:lstStyle/>
          <a:p>
            <a:r>
              <a:rPr lang="zh-CN" altLang="en-US" sz="2000" dirty="0"/>
              <a:t>包括了超过</a:t>
            </a:r>
            <a:r>
              <a:rPr lang="en-US" altLang="zh-CN" sz="2000" dirty="0"/>
              <a:t>100</a:t>
            </a:r>
            <a:r>
              <a:rPr lang="zh-CN" altLang="en-US" sz="2000" dirty="0"/>
              <a:t>小时的经过详细注释的视频会议记录</a:t>
            </a:r>
          </a:p>
        </p:txBody>
      </p:sp>
      <p:sp>
        <p:nvSpPr>
          <p:cNvPr id="7" name="文本框 6">
            <a:extLst>
              <a:ext uri="{FF2B5EF4-FFF2-40B4-BE49-F238E27FC236}">
                <a16:creationId xmlns:a16="http://schemas.microsoft.com/office/drawing/2014/main" id="{69801113-378F-41F9-B33B-675ADF0FD9C4}"/>
              </a:ext>
            </a:extLst>
          </p:cNvPr>
          <p:cNvSpPr txBox="1"/>
          <p:nvPr/>
        </p:nvSpPr>
        <p:spPr>
          <a:xfrm>
            <a:off x="2649054" y="3850368"/>
            <a:ext cx="9217825" cy="461665"/>
          </a:xfrm>
          <a:prstGeom prst="rect">
            <a:avLst/>
          </a:prstGeom>
          <a:noFill/>
          <a:ln>
            <a:solidFill>
              <a:schemeClr val="accent1"/>
            </a:solidFill>
          </a:ln>
        </p:spPr>
        <p:txBody>
          <a:bodyPr wrap="square" rtlCol="0">
            <a:spAutoFit/>
          </a:bodyPr>
          <a:lstStyle/>
          <a:p>
            <a:pPr algn="ctr"/>
            <a:r>
              <a:rPr lang="en-US" altLang="zh-CN" sz="2400" dirty="0"/>
              <a:t> </a:t>
            </a:r>
            <a:r>
              <a:rPr lang="en-US" altLang="zh-CN" sz="2400" b="1" dirty="0">
                <a:solidFill>
                  <a:srgbClr val="FF0000"/>
                </a:solidFill>
              </a:rPr>
              <a:t>SEMAINE </a:t>
            </a:r>
            <a:r>
              <a:rPr lang="zh-CN" altLang="en-US" sz="2400" b="1" dirty="0">
                <a:solidFill>
                  <a:srgbClr val="FF0000"/>
                </a:solidFill>
              </a:rPr>
              <a:t>数据集</a:t>
            </a:r>
            <a:r>
              <a:rPr lang="zh-CN" altLang="en-US" sz="2400" dirty="0"/>
              <a:t>， 基于</a:t>
            </a:r>
            <a:r>
              <a:rPr lang="en-US" altLang="zh-CN" sz="2400" dirty="0"/>
              <a:t>AMI</a:t>
            </a:r>
            <a:r>
              <a:rPr lang="zh-CN" altLang="en-US" sz="2400" dirty="0"/>
              <a:t>，</a:t>
            </a:r>
            <a:r>
              <a:rPr lang="zh-CN" altLang="en-US" sz="2400" b="1" dirty="0"/>
              <a:t>允许模型学习演讲者与听众的交互</a:t>
            </a:r>
          </a:p>
        </p:txBody>
      </p:sp>
      <p:sp>
        <p:nvSpPr>
          <p:cNvPr id="8" name="文本框 7">
            <a:extLst>
              <a:ext uri="{FF2B5EF4-FFF2-40B4-BE49-F238E27FC236}">
                <a16:creationId xmlns:a16="http://schemas.microsoft.com/office/drawing/2014/main" id="{6176453C-A0B2-41F9-B994-27B91B728ABF}"/>
              </a:ext>
            </a:extLst>
          </p:cNvPr>
          <p:cNvSpPr txBox="1"/>
          <p:nvPr/>
        </p:nvSpPr>
        <p:spPr>
          <a:xfrm>
            <a:off x="4769400" y="5219035"/>
            <a:ext cx="4317977" cy="461665"/>
          </a:xfrm>
          <a:prstGeom prst="rect">
            <a:avLst/>
          </a:prstGeom>
          <a:noFill/>
        </p:spPr>
        <p:txBody>
          <a:bodyPr wrap="none" rtlCol="0">
            <a:spAutoFit/>
          </a:bodyPr>
          <a:lstStyle/>
          <a:p>
            <a:r>
              <a:rPr lang="zh-CN" altLang="en-US" sz="2400" b="1" dirty="0"/>
              <a:t>视听情感挑战赛</a:t>
            </a:r>
            <a:r>
              <a:rPr lang="en-US" altLang="zh-CN" sz="2400" b="1" dirty="0"/>
              <a:t>(AVEC)</a:t>
            </a:r>
            <a:r>
              <a:rPr lang="zh-CN" altLang="en-US" sz="2400" dirty="0"/>
              <a:t>的基础</a:t>
            </a:r>
          </a:p>
        </p:txBody>
      </p:sp>
      <p:sp>
        <p:nvSpPr>
          <p:cNvPr id="10" name="箭头: 下 9">
            <a:extLst>
              <a:ext uri="{FF2B5EF4-FFF2-40B4-BE49-F238E27FC236}">
                <a16:creationId xmlns:a16="http://schemas.microsoft.com/office/drawing/2014/main" id="{622B51B5-01EC-4300-8D31-5A28127CA178}"/>
              </a:ext>
            </a:extLst>
          </p:cNvPr>
          <p:cNvSpPr/>
          <p:nvPr/>
        </p:nvSpPr>
        <p:spPr>
          <a:xfrm>
            <a:off x="5949518" y="1771982"/>
            <a:ext cx="502082" cy="5012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箭头: 左弧形 10">
            <a:extLst>
              <a:ext uri="{FF2B5EF4-FFF2-40B4-BE49-F238E27FC236}">
                <a16:creationId xmlns:a16="http://schemas.microsoft.com/office/drawing/2014/main" id="{E92D593D-260D-4554-B4C1-376F58E13167}"/>
              </a:ext>
            </a:extLst>
          </p:cNvPr>
          <p:cNvSpPr/>
          <p:nvPr/>
        </p:nvSpPr>
        <p:spPr>
          <a:xfrm>
            <a:off x="1808252" y="2439632"/>
            <a:ext cx="688401" cy="17800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2" name="箭头: 下 11">
            <a:extLst>
              <a:ext uri="{FF2B5EF4-FFF2-40B4-BE49-F238E27FC236}">
                <a16:creationId xmlns:a16="http://schemas.microsoft.com/office/drawing/2014/main" id="{98C22A5D-F44B-419D-BC26-1E048A2372A3}"/>
              </a:ext>
            </a:extLst>
          </p:cNvPr>
          <p:cNvSpPr/>
          <p:nvPr/>
        </p:nvSpPr>
        <p:spPr>
          <a:xfrm rot="18682471">
            <a:off x="4438287" y="4469403"/>
            <a:ext cx="459026" cy="702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箭头: 下 13">
            <a:extLst>
              <a:ext uri="{FF2B5EF4-FFF2-40B4-BE49-F238E27FC236}">
                <a16:creationId xmlns:a16="http://schemas.microsoft.com/office/drawing/2014/main" id="{758B43DF-CC73-46AA-ADE9-508BBEE55B6E}"/>
              </a:ext>
            </a:extLst>
          </p:cNvPr>
          <p:cNvSpPr/>
          <p:nvPr/>
        </p:nvSpPr>
        <p:spPr>
          <a:xfrm>
            <a:off x="3789798" y="2831038"/>
            <a:ext cx="335162" cy="219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940053401"/>
      </p:ext>
    </p:extLst>
  </p:cSld>
  <p:clrMapOvr>
    <a:masterClrMapping/>
  </p:clrMapOvr>
  <p:transition spd="med" advTm="35843">
    <p:pull/>
  </p:transition>
</p:sld>
</file>

<file path=ppt/tags/tag1.xml><?xml version="1.0" encoding="utf-8"?>
<p:tagLst xmlns:a="http://schemas.openxmlformats.org/drawingml/2006/main" xmlns:r="http://schemas.openxmlformats.org/officeDocument/2006/relationships" xmlns:p="http://schemas.openxmlformats.org/presentationml/2006/main">
  <p:tag name="PA" val="v5.1.2"/>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ags/tag8.xml><?xml version="1.0" encoding="utf-8"?>
<p:tagLst xmlns:a="http://schemas.openxmlformats.org/drawingml/2006/main" xmlns:r="http://schemas.openxmlformats.org/officeDocument/2006/relationships" xmlns:p="http://schemas.openxmlformats.org/presentationml/2006/main">
  <p:tag name="PA" val="v5.1.2"/>
</p:tagLst>
</file>

<file path=ppt/tags/tag9.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1_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4383</TotalTime>
  <Words>6539</Words>
  <Application>Microsoft Office PowerPoint</Application>
  <PresentationFormat>宽屏</PresentationFormat>
  <Paragraphs>587</Paragraphs>
  <Slides>77</Slides>
  <Notes>54</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77</vt:i4>
      </vt:variant>
    </vt:vector>
  </HeadingPairs>
  <TitlesOfParts>
    <vt:vector size="97" baseType="lpstr">
      <vt:lpstr>-apple-system</vt:lpstr>
      <vt:lpstr>Helvetica Neue</vt:lpstr>
      <vt:lpstr>Microsoft Yahei</vt:lpstr>
      <vt:lpstr>PingFang SC</vt:lpstr>
      <vt:lpstr>等线</vt:lpstr>
      <vt:lpstr>黑体</vt:lpstr>
      <vt:lpstr>宋体</vt:lpstr>
      <vt:lpstr>Microsoft YaHei</vt:lpstr>
      <vt:lpstr>Microsoft YaHei</vt:lpstr>
      <vt:lpstr>微软雅黑 Light</vt:lpstr>
      <vt:lpstr>Arial</vt:lpstr>
      <vt:lpstr>Calibri</vt:lpstr>
      <vt:lpstr>Cambria Math</vt:lpstr>
      <vt:lpstr>Century Gothic</vt:lpstr>
      <vt:lpstr>Consolas</vt:lpstr>
      <vt:lpstr>Impact</vt:lpstr>
      <vt:lpstr>Times New Roman</vt:lpstr>
      <vt:lpstr>Wingdings</vt:lpstr>
      <vt:lpstr>Wingdings 3</vt:lpstr>
      <vt:lpstr>1_Office 主题​​</vt:lpstr>
      <vt:lpstr>多模态分析</vt:lpstr>
      <vt:lpstr>目录</vt:lpstr>
      <vt:lpstr>PowerPoint 演示文稿</vt:lpstr>
      <vt:lpstr>CLIP 和 DALL・E，图像版 GPT-2和GPT-3？</vt:lpstr>
      <vt:lpstr>定义</vt:lpstr>
      <vt:lpstr>定义</vt:lpstr>
      <vt:lpstr>发展历史</vt:lpstr>
      <vt:lpstr>发展历史</vt:lpstr>
      <vt:lpstr>发展历史</vt:lpstr>
      <vt:lpstr>发展历史</vt:lpstr>
      <vt:lpstr>任务总结</vt:lpstr>
      <vt:lpstr>多模态分析分类</vt:lpstr>
      <vt:lpstr>PowerPoint 演示文稿</vt:lpstr>
      <vt:lpstr>多模态表征</vt:lpstr>
      <vt:lpstr>如何表征多模态数据？</vt:lpstr>
      <vt:lpstr>联合和协作</vt:lpstr>
      <vt:lpstr>联合——基于神经网络的联合</vt:lpstr>
      <vt:lpstr>前沿研究</vt:lpstr>
      <vt:lpstr>联合——基于概率图模型的联合</vt:lpstr>
      <vt:lpstr>联合——基于概率图模型的联合</vt:lpstr>
      <vt:lpstr>联合——基于序列模型表征</vt:lpstr>
      <vt:lpstr>协作——相似度协调</vt:lpstr>
      <vt:lpstr>协作——相似度协调</vt:lpstr>
      <vt:lpstr>多模态表征技术总结</vt:lpstr>
      <vt:lpstr>PowerPoint 演示文稿</vt:lpstr>
      <vt:lpstr>什么是多模态翻译</vt:lpstr>
      <vt:lpstr>多模态翻译相关任务</vt:lpstr>
      <vt:lpstr>多模态翻译的类别</vt:lpstr>
      <vt:lpstr>基于实例的多模态翻译</vt:lpstr>
      <vt:lpstr>基于实例的多模态翻译存在的问题</vt:lpstr>
      <vt:lpstr>基于生成的多模态翻译</vt:lpstr>
      <vt:lpstr>多模态翻译模型的评价和讨论</vt:lpstr>
      <vt:lpstr>PowerPoint 演示文稿</vt:lpstr>
      <vt:lpstr>多模态对齐的定义</vt:lpstr>
      <vt:lpstr>多模态对齐的分类</vt:lpstr>
      <vt:lpstr>显式对齐的实现方法</vt:lpstr>
      <vt:lpstr>显式对齐的实现方法</vt:lpstr>
      <vt:lpstr>隐式对齐的实现方法</vt:lpstr>
      <vt:lpstr>Learning Alignment for Multimodal Emotion Recognition from Speech</vt:lpstr>
      <vt:lpstr>多模态对齐技术挑战</vt:lpstr>
      <vt:lpstr>PowerPoint 演示文稿</vt:lpstr>
      <vt:lpstr>多模态融合定义</vt:lpstr>
      <vt:lpstr>多模态融合特点</vt:lpstr>
      <vt:lpstr>多模态融合分类</vt:lpstr>
      <vt:lpstr>无模型融合</vt:lpstr>
      <vt:lpstr>无模型融合</vt:lpstr>
      <vt:lpstr>LMF(Low-rank Multimodal Fusion)</vt:lpstr>
      <vt:lpstr>基于模型的融合</vt:lpstr>
      <vt:lpstr>基于模型的融合</vt:lpstr>
      <vt:lpstr>基于模型的融合</vt:lpstr>
      <vt:lpstr>多模态融合前沿</vt:lpstr>
      <vt:lpstr>多模态融合总结</vt:lpstr>
      <vt:lpstr>PowerPoint 演示文稿</vt:lpstr>
      <vt:lpstr>协同学习(Co-Learning)概述</vt:lpstr>
      <vt:lpstr>协同学习(Co-Learning)概述</vt:lpstr>
      <vt:lpstr>并行：协同训练(Co-training)</vt:lpstr>
      <vt:lpstr>非并行：迁移学习</vt:lpstr>
      <vt:lpstr>非并行：概念定位(Conceptual grounding)</vt:lpstr>
      <vt:lpstr>非并行：零样本学习(Zero-shot Learning)</vt:lpstr>
      <vt:lpstr>混合：桥接关联神经网络(Bridge Correlational Neural Network)</vt:lpstr>
      <vt:lpstr>本节总结</vt:lpstr>
      <vt:lpstr>PowerPoint 演示文稿</vt:lpstr>
      <vt:lpstr>总结与展望</vt:lpstr>
      <vt:lpstr>PowerPoint 演示文稿</vt:lpstr>
      <vt:lpstr>多模态情感分析Demo</vt:lpstr>
      <vt:lpstr>多模态预训练模型Demo</vt:lpstr>
      <vt:lpstr>UNITER上游预训练任务</vt:lpstr>
      <vt:lpstr>UNITER下游微调子任务</vt:lpstr>
      <vt:lpstr>UNITER表现</vt:lpstr>
      <vt:lpstr>PowerPoint 演示文稿</vt:lpstr>
      <vt:lpstr>Introduction 参考文献</vt:lpstr>
      <vt:lpstr>多模态表征参考文献</vt:lpstr>
      <vt:lpstr>多模态翻译参考文献</vt:lpstr>
      <vt:lpstr>多模态对齐参考文献</vt:lpstr>
      <vt:lpstr>多模态融合参考文献</vt:lpstr>
      <vt:lpstr>多模态协同训练</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北京理工大学 毕业设计论文答辩模板</dc:title>
  <dc:creator>佳星 胡</dc:creator>
  <cp:lastModifiedBy>Leon</cp:lastModifiedBy>
  <cp:revision>704</cp:revision>
  <dcterms:created xsi:type="dcterms:W3CDTF">2019-05-13T07:21:41Z</dcterms:created>
  <dcterms:modified xsi:type="dcterms:W3CDTF">2021-01-14T05:05:45Z</dcterms:modified>
</cp:coreProperties>
</file>